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1"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86698"/>
  </p:normalViewPr>
  <p:slideViewPr>
    <p:cSldViewPr snapToGrid="0" snapToObjects="1">
      <p:cViewPr varScale="1">
        <p:scale>
          <a:sx n="95" d="100"/>
          <a:sy n="95" d="100"/>
        </p:scale>
        <p:origin x="9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7CF76-C651-E548-8EE1-8FF060D9D90F}" type="datetimeFigureOut">
              <a:rPr lang="fr-FR" smtClean="0"/>
              <a:t>19/09/2022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B9230-A5BD-7A4E-AFEA-C0678EF09B69}" type="slidenum">
              <a:rPr lang="fr-FR" smtClean="0"/>
              <a:t>‹N°›</a:t>
            </a:fld>
            <a:endParaRPr lang="fr-FR"/>
          </a:p>
        </p:txBody>
      </p:sp>
    </p:spTree>
    <p:extLst>
      <p:ext uri="{BB962C8B-B14F-4D97-AF65-F5344CB8AC3E}">
        <p14:creationId xmlns:p14="http://schemas.microsoft.com/office/powerpoint/2010/main" val="302570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ea typeface="ＭＳ Ｐゴシック" panose="020B0600070205080204" pitchFamily="34" charset="-128"/>
              </a:rPr>
              <a:t>AG=&gt; 130 ATP, </a:t>
            </a:r>
            <a:r>
              <a:rPr lang="fr-FR" altLang="fr-FR" dirty="0" err="1">
                <a:ea typeface="ＭＳ Ｐゴシック" panose="020B0600070205080204" pitchFamily="34" charset="-128"/>
              </a:rPr>
              <a:t>Glc</a:t>
            </a:r>
            <a:r>
              <a:rPr lang="fr-FR" altLang="fr-FR" dirty="0">
                <a:ea typeface="ＭＳ Ｐゴシック" panose="020B0600070205080204" pitchFamily="34" charset="-128"/>
              </a:rPr>
              <a:t>: 18 ATP, LACTATES: 18 atp</a:t>
            </a:r>
          </a:p>
          <a:p>
            <a:r>
              <a:rPr lang="fr-FR" altLang="fr-FR" dirty="0">
                <a:ea typeface="ＭＳ Ｐゴシック" panose="020B0600070205080204" pitchFamily="34" charset="-128"/>
              </a:rPr>
              <a:t>Le métabolisme myocardique est essentiellement aérobie (consomme de l’oxygène). Il est orienté vers la production d’énergie (ATP) nécessaire à l’activité des protéines contractiles du cœur. </a:t>
            </a:r>
          </a:p>
          <a:p>
            <a:r>
              <a:rPr lang="fr-FR" altLang="fr-FR" dirty="0">
                <a:ea typeface="ＭＳ Ｐゴシック" panose="020B0600070205080204" pitchFamily="34" charset="-128"/>
              </a:rPr>
              <a:t>La fonction cardiaque normale demande donc un apport adéquat en oxygène ainsi qu'en substrats. </a:t>
            </a:r>
            <a:r>
              <a:rPr lang="fr-FR" altLang="fr-FR" b="1" dirty="0">
                <a:ea typeface="ＭＳ Ｐゴシック" panose="020B0600070205080204" pitchFamily="34" charset="-128"/>
              </a:rPr>
              <a:t>Les substrats utilisés sont surtout les acides gras (65%), le glucose (20%), les lactates (15%). </a:t>
            </a:r>
            <a:endParaRPr lang="en-US" altLang="fr-FR" b="1" dirty="0">
              <a:ea typeface="ＭＳ Ｐゴシック" panose="020B0600070205080204" pitchFamily="34" charset="-128"/>
            </a:endParaRPr>
          </a:p>
          <a:p>
            <a:r>
              <a:rPr lang="fr-FR" altLang="fr-FR" dirty="0">
                <a:ea typeface="ＭＳ Ｐゴシック" panose="020B0600070205080204" pitchFamily="34" charset="-128"/>
              </a:rPr>
              <a:t>Du fait du métabolisme aérobie du cœur et de son activité permanente, les besoins myocardiques en O2 sont importants. Il n’existe pas de « réserve » énergétique au niveau des cardiomyocytes. Ces besoins vont d’autant plus augmenter que l’activité cardiaque augmente (ex: exercice).</a:t>
            </a:r>
            <a:endParaRPr lang="en-US" altLang="fr-FR" dirty="0">
              <a:ea typeface="ＭＳ Ｐゴシック" panose="020B0600070205080204" pitchFamily="34" charset="-128"/>
            </a:endParaRPr>
          </a:p>
          <a:p>
            <a:r>
              <a:rPr lang="fr-FR" altLang="fr-FR" dirty="0">
                <a:ea typeface="ＭＳ Ｐゴシック" panose="020B0600070205080204" pitchFamily="34" charset="-128"/>
              </a:rPr>
              <a:t>Le rôle de la circulation coronaire est d’assurer une bonne adéquation entre les besoins et les apports en O2 au myocarde. </a:t>
            </a:r>
            <a:endParaRPr lang="en-US" altLang="fr-FR" dirty="0">
              <a:ea typeface="ＭＳ Ｐゴシック" panose="020B0600070205080204" pitchFamily="34" charset="-128"/>
            </a:endParaRPr>
          </a:p>
          <a:p>
            <a:endParaRPr lang="fr-FR" altLang="fr-FR" dirty="0">
              <a:ea typeface="ＭＳ Ｐゴシック" panose="020B0600070205080204" pitchFamily="34" charset="-128"/>
            </a:endParaRP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2</a:t>
            </a:fld>
            <a:endParaRPr lang="fr-FR"/>
          </a:p>
        </p:txBody>
      </p:sp>
    </p:spTree>
    <p:extLst>
      <p:ext uri="{BB962C8B-B14F-4D97-AF65-F5344CB8AC3E}">
        <p14:creationId xmlns:p14="http://schemas.microsoft.com/office/powerpoint/2010/main" val="15788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hangingPunct="1"/>
            <a:r>
              <a:rPr lang="fr-FR" altLang="fr-FR" b="1" dirty="0">
                <a:ea typeface="ＭＳ Ｐゴシック" panose="020B0600070205080204" pitchFamily="34" charset="-128"/>
              </a:rPr>
              <a:t>La loi de Poiseuille</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D’après la loi de Poiseuille, le débit de perfusion dans un organe (</a:t>
            </a:r>
            <a:r>
              <a:rPr lang="fr-FR" altLang="fr-FR" dirty="0" err="1">
                <a:ea typeface="ＭＳ Ｐゴシック" panose="020B0600070205080204" pitchFamily="34" charset="-128"/>
              </a:rPr>
              <a:t>Qc</a:t>
            </a:r>
            <a:r>
              <a:rPr lang="fr-FR" altLang="fr-FR" dirty="0">
                <a:ea typeface="ＭＳ Ｐゴシック" panose="020B0600070205080204" pitchFamily="34" charset="-128"/>
              </a:rPr>
              <a:t>) est :</a:t>
            </a:r>
            <a:endParaRPr lang="en-US" altLang="fr-FR" sz="2000" dirty="0">
              <a:ea typeface="ＭＳ Ｐゴシック" panose="020B0600070205080204" pitchFamily="34" charset="-128"/>
            </a:endParaRPr>
          </a:p>
          <a:p>
            <a:r>
              <a:rPr lang="fr-FR" altLang="fr-FR" dirty="0" err="1">
                <a:ea typeface="ＭＳ Ｐゴシック" panose="020B0600070205080204" pitchFamily="34" charset="-128"/>
              </a:rPr>
              <a:t>Qc</a:t>
            </a:r>
            <a:r>
              <a:rPr lang="fr-FR" altLang="fr-FR" dirty="0">
                <a:ea typeface="ＭＳ Ｐゴシック" panose="020B0600070205080204" pitchFamily="34" charset="-128"/>
              </a:rPr>
              <a:t>= Pression de perfusion moyenne / Résistance vasculaire = PA/R</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R est la résistance vasculaire coronaire (propriété du vaisseau à s’opposer à l’écoulement du sang)</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R= (8.µ.L) / </a:t>
            </a:r>
            <a:r>
              <a:rPr lang="el-GR" altLang="fr-FR" dirty="0">
                <a:ea typeface="ＭＳ Ｐゴシック" panose="020B0600070205080204" pitchFamily="34" charset="-128"/>
              </a:rPr>
              <a:t>π</a:t>
            </a:r>
            <a:r>
              <a:rPr lang="fr-FR" altLang="fr-FR" dirty="0">
                <a:ea typeface="ＭＳ Ｐゴシック" panose="020B0600070205080204" pitchFamily="34" charset="-128"/>
              </a:rPr>
              <a:t>.r 4</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avec µ: viscosité du sang, L: longueur du vaisseaux, r: rayon</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A partir de cette formule, on comprend que </a:t>
            </a:r>
            <a:r>
              <a:rPr lang="fr-FR" altLang="fr-FR" b="1" u="sng" dirty="0">
                <a:ea typeface="ＭＳ Ｐゴシック" panose="020B0600070205080204" pitchFamily="34" charset="-128"/>
              </a:rPr>
              <a:t>la régulation du débit de perfusion coronaire est principalement sous la dépendance des fluctuations du rayon des vaisseaux et donc de la vasomotricité des artères et artérioles </a:t>
            </a:r>
            <a:r>
              <a:rPr lang="fr-FR" altLang="fr-FR" dirty="0">
                <a:ea typeface="ＭＳ Ｐゴシック" panose="020B0600070205080204" pitchFamily="34" charset="-128"/>
              </a:rPr>
              <a:t>(propriété de se dilater et d’augmenter leur rayon ou de se contracter et de diminuer leur rayon).</a:t>
            </a:r>
            <a:endParaRPr lang="fr-FR" altLang="fr-FR" sz="700" dirty="0">
              <a:latin typeface="Arial" panose="020B0604020202020204" pitchFamily="34" charset="0"/>
              <a:ea typeface="ＭＳ Ｐゴシック" panose="020B0600070205080204" pitchFamily="34" charset="-128"/>
            </a:endParaRPr>
          </a:p>
          <a:p>
            <a:endParaRPr lang="fr-FR" altLang="fr-FR" sz="700" dirty="0">
              <a:latin typeface="Arial" panose="020B0604020202020204" pitchFamily="34" charset="0"/>
              <a:ea typeface="ＭＳ Ｐゴシック" panose="020B0600070205080204" pitchFamily="34" charset="-128"/>
            </a:endParaRPr>
          </a:p>
          <a:p>
            <a:r>
              <a:rPr lang="fr-FR" altLang="fr-FR" sz="1400" dirty="0">
                <a:latin typeface="Arial" panose="020B0604020202020204" pitchFamily="34" charset="0"/>
                <a:ea typeface="ＭＳ Ｐゴシック" panose="020B0600070205080204" pitchFamily="34" charset="-128"/>
              </a:rPr>
              <a:t>Les apports en O2 au myocarde vont dépendre:</a:t>
            </a:r>
          </a:p>
          <a:p>
            <a:r>
              <a:rPr lang="fr-FR" altLang="fr-FR" sz="1400" dirty="0">
                <a:latin typeface="Arial" panose="020B0604020202020204" pitchFamily="34" charset="0"/>
                <a:ea typeface="ＭＳ Ｐゴシック" panose="020B0600070205080204" pitchFamily="34" charset="-128"/>
              </a:rPr>
              <a:t>-teneur du sang en O2: ex. un patient anémié sera </a:t>
            </a:r>
            <a:r>
              <a:rPr lang="fr-FR" altLang="fr-FR" sz="1400" dirty="0" err="1">
                <a:latin typeface="Arial" panose="020B0604020202020204" pitchFamily="34" charset="0"/>
                <a:ea typeface="ＭＳ Ｐゴシック" panose="020B0600070205080204" pitchFamily="34" charset="-128"/>
              </a:rPr>
              <a:t>bcp</a:t>
            </a:r>
            <a:r>
              <a:rPr lang="fr-FR" altLang="fr-FR" sz="1400" dirty="0">
                <a:latin typeface="Arial" panose="020B0604020202020204" pitchFamily="34" charset="0"/>
                <a:ea typeface="ＭＳ Ｐゴシック" panose="020B0600070205080204" pitchFamily="34" charset="-128"/>
              </a:rPr>
              <a:t> plus sensible a l’ischémie myocardique si bien qu’en clinique, on va transfuser </a:t>
            </a:r>
            <a:r>
              <a:rPr lang="fr-FR" altLang="fr-FR" sz="1400" dirty="0" err="1">
                <a:latin typeface="Arial" panose="020B0604020202020204" pitchFamily="34" charset="0"/>
                <a:ea typeface="ＭＳ Ｐゴシック" panose="020B0600070205080204" pitchFamily="34" charset="-128"/>
              </a:rPr>
              <a:t>bcp</a:t>
            </a:r>
            <a:r>
              <a:rPr lang="fr-FR" altLang="fr-FR" sz="1400" dirty="0">
                <a:latin typeface="Arial" panose="020B0604020202020204" pitchFamily="34" charset="0"/>
                <a:ea typeface="ＭＳ Ｐゴシック" panose="020B0600070205080204" pitchFamily="34" charset="-128"/>
              </a:rPr>
              <a:t> plus rapidement les patients qui ont une coronaropathie pour éviter l’</a:t>
            </a:r>
            <a:r>
              <a:rPr lang="fr-FR" altLang="fr-FR" sz="1400" dirty="0" err="1">
                <a:latin typeface="Arial" panose="020B0604020202020204" pitchFamily="34" charset="0"/>
                <a:ea typeface="ＭＳ Ｐゴシック" panose="020B0600070205080204" pitchFamily="34" charset="-128"/>
              </a:rPr>
              <a:t>schemie</a:t>
            </a:r>
            <a:r>
              <a:rPr lang="fr-FR" altLang="fr-FR" sz="1400" dirty="0">
                <a:latin typeface="Arial" panose="020B0604020202020204" pitchFamily="34" charset="0"/>
                <a:ea typeface="ＭＳ Ｐゴシック" panose="020B0600070205080204" pitchFamily="34" charset="-128"/>
              </a:rPr>
              <a:t> myocardique. MAIS </a:t>
            </a:r>
            <a:r>
              <a:rPr lang="fr-FR" altLang="fr-FR" sz="1400" dirty="0" err="1">
                <a:latin typeface="Arial" panose="020B0604020202020204" pitchFamily="34" charset="0"/>
                <a:ea typeface="ＭＳ Ｐゴシック" panose="020B0600070205080204" pitchFamily="34" charset="-128"/>
              </a:rPr>
              <a:t>parametre</a:t>
            </a:r>
            <a:r>
              <a:rPr lang="fr-FR" altLang="fr-FR" sz="1400" dirty="0">
                <a:latin typeface="Arial" panose="020B0604020202020204" pitchFamily="34" charset="0"/>
                <a:ea typeface="ＭＳ Ｐゴシック" panose="020B0600070205080204" pitchFamily="34" charset="-128"/>
              </a:rPr>
              <a:t> qui ne va pouvoir </a:t>
            </a:r>
            <a:r>
              <a:rPr lang="fr-FR" altLang="fr-FR" sz="1400" dirty="0" err="1">
                <a:latin typeface="Arial" panose="020B0604020202020204" pitchFamily="34" charset="0"/>
                <a:ea typeface="ＭＳ Ｐゴシック" panose="020B0600070205080204" pitchFamily="34" charset="-128"/>
              </a:rPr>
              <a:t>etre</a:t>
            </a:r>
            <a:r>
              <a:rPr lang="fr-FR" altLang="fr-FR" sz="1400" dirty="0">
                <a:latin typeface="Arial" panose="020B0604020202020204" pitchFamily="34" charset="0"/>
                <a:ea typeface="ＭＳ Ｐゴシック" panose="020B0600070205080204" pitchFamily="34" charset="-128"/>
              </a:rPr>
              <a:t> modulable</a:t>
            </a:r>
          </a:p>
          <a:p>
            <a:r>
              <a:rPr lang="fr-FR" altLang="fr-FR" sz="1400" dirty="0">
                <a:latin typeface="Arial" panose="020B0604020202020204" pitchFamily="34" charset="0"/>
                <a:ea typeface="ＭＳ Ｐゴシック" panose="020B0600070205080204" pitchFamily="34" charset="-128"/>
              </a:rPr>
              <a:t>-</a:t>
            </a:r>
            <a:r>
              <a:rPr lang="fr-FR" altLang="fr-FR" sz="1400" dirty="0" err="1">
                <a:latin typeface="Arial" panose="020B0604020202020204" pitchFamily="34" charset="0"/>
                <a:ea typeface="ＭＳ Ｐゴシック" panose="020B0600070205080204" pitchFamily="34" charset="-128"/>
              </a:rPr>
              <a:t>Debit</a:t>
            </a:r>
            <a:r>
              <a:rPr lang="fr-FR" altLang="fr-FR" sz="1400" dirty="0">
                <a:latin typeface="Arial" panose="020B0604020202020204" pitchFamily="34" charset="0"/>
                <a:ea typeface="ＭＳ Ｐゴシック" panose="020B0600070205080204" pitchFamily="34" charset="-128"/>
              </a:rPr>
              <a:t> coronaire</a:t>
            </a:r>
            <a:endParaRPr lang="fr-FR" altLang="fr-FR" sz="1400" dirty="0">
              <a:ea typeface="ＭＳ Ｐゴシック" panose="020B0600070205080204" pitchFamily="34" charset="-128"/>
            </a:endParaRPr>
          </a:p>
          <a:p>
            <a:r>
              <a:rPr lang="fr-FR" altLang="fr-FR" sz="1400" dirty="0">
                <a:latin typeface="Arial" panose="020B0604020202020204" pitchFamily="34" charset="0"/>
                <a:ea typeface="ＭＳ Ｐゴシック" panose="020B0600070205080204" pitchFamily="34" charset="-128"/>
              </a:rPr>
              <a:t>-</a:t>
            </a:r>
            <a:r>
              <a:rPr lang="fr-FR" altLang="fr-FR" sz="1400" dirty="0" err="1">
                <a:latin typeface="Arial" panose="020B0604020202020204" pitchFamily="34" charset="0"/>
                <a:ea typeface="ＭＳ Ｐゴシック" panose="020B0600070205080204" pitchFamily="34" charset="-128"/>
              </a:rPr>
              <a:t>Dav</a:t>
            </a:r>
            <a:r>
              <a:rPr lang="fr-FR" altLang="fr-FR" sz="1400" dirty="0">
                <a:latin typeface="Arial" panose="020B0604020202020204" pitchFamily="34" charset="0"/>
                <a:ea typeface="ＭＳ Ｐゴシック" panose="020B0600070205080204" pitchFamily="34" charset="-128"/>
              </a:rPr>
              <a:t>: </a:t>
            </a:r>
            <a:r>
              <a:rPr lang="fr-FR" altLang="fr-FR" sz="1400" dirty="0" err="1">
                <a:latin typeface="Arial" panose="020B0604020202020204" pitchFamily="34" charset="0"/>
                <a:ea typeface="ＭＳ Ｐゴシック" panose="020B0600070205080204" pitchFamily="34" charset="-128"/>
              </a:rPr>
              <a:t>difference</a:t>
            </a:r>
            <a:r>
              <a:rPr lang="fr-FR" altLang="fr-FR" sz="1400" dirty="0">
                <a:latin typeface="Arial" panose="020B0604020202020204" pitchFamily="34" charset="0"/>
                <a:ea typeface="ＭＳ Ｐゴシック" panose="020B0600070205080204" pitchFamily="34" charset="-128"/>
              </a:rPr>
              <a:t> de </a:t>
            </a:r>
            <a:r>
              <a:rPr lang="fr-FR" altLang="fr-FR" sz="1400" dirty="0" err="1">
                <a:latin typeface="Arial" panose="020B0604020202020204" pitchFamily="34" charset="0"/>
                <a:ea typeface="ＭＳ Ｐゴシック" panose="020B0600070205080204" pitchFamily="34" charset="-128"/>
              </a:rPr>
              <a:t>conc</a:t>
            </a:r>
            <a:r>
              <a:rPr lang="fr-FR" altLang="fr-FR" sz="1400" dirty="0">
                <a:latin typeface="Arial" panose="020B0604020202020204" pitchFamily="34" charset="0"/>
                <a:ea typeface="ＭＳ Ｐゴシック" panose="020B0600070205080204" pitchFamily="34" charset="-128"/>
              </a:rPr>
              <a:t> </a:t>
            </a:r>
            <a:r>
              <a:rPr lang="fr-FR" altLang="fr-FR" sz="1400" dirty="0" err="1">
                <a:latin typeface="Arial" panose="020B0604020202020204" pitchFamily="34" charset="0"/>
                <a:ea typeface="ＭＳ Ｐゴシック" panose="020B0600070205080204" pitchFamily="34" charset="-128"/>
              </a:rPr>
              <a:t>arteriel</a:t>
            </a:r>
            <a:r>
              <a:rPr lang="fr-FR" altLang="fr-FR" sz="1400" dirty="0">
                <a:latin typeface="Arial" panose="020B0604020202020204" pitchFamily="34" charset="0"/>
                <a:ea typeface="ＭＳ Ｐゴシック" panose="020B0600070205080204" pitchFamily="34" charset="-128"/>
              </a:rPr>
              <a:t> en O2 entre sang veineux et </a:t>
            </a:r>
            <a:r>
              <a:rPr lang="fr-FR" altLang="fr-FR" sz="1400" dirty="0" err="1">
                <a:latin typeface="Arial" panose="020B0604020202020204" pitchFamily="34" charset="0"/>
                <a:ea typeface="ＭＳ Ｐゴシック" panose="020B0600070205080204" pitchFamily="34" charset="-128"/>
              </a:rPr>
              <a:t>arteriel</a:t>
            </a:r>
            <a:r>
              <a:rPr lang="fr-FR" altLang="fr-FR" sz="1400" dirty="0">
                <a:latin typeface="Arial" panose="020B0604020202020204" pitchFamily="34" charset="0"/>
                <a:ea typeface="ＭＳ Ｐゴシック" panose="020B0600070205080204" pitchFamily="34" charset="-128"/>
              </a:rPr>
              <a:t> =&gt; cependant si on </a:t>
            </a:r>
            <a:r>
              <a:rPr lang="fr-FR" altLang="fr-FR" sz="1400" dirty="0" err="1">
                <a:latin typeface="Arial" panose="020B0604020202020204" pitchFamily="34" charset="0"/>
                <a:ea typeface="ＭＳ Ｐゴシック" panose="020B0600070205080204" pitchFamily="34" charset="-128"/>
              </a:rPr>
              <a:t>etudie</a:t>
            </a:r>
            <a:r>
              <a:rPr lang="fr-FR" altLang="fr-FR" sz="1400" dirty="0">
                <a:latin typeface="Arial" panose="020B0604020202020204" pitchFamily="34" charset="0"/>
                <a:ea typeface="ＭＳ Ｐゴシック" panose="020B0600070205080204" pitchFamily="34" charset="-128"/>
              </a:rPr>
              <a:t> le sang au niveau du sinus coronaire=&gt; </a:t>
            </a:r>
            <a:r>
              <a:rPr lang="fr-FR" altLang="fr-FR" sz="1400" dirty="0" err="1">
                <a:latin typeface="Arial" panose="020B0604020202020204" pitchFamily="34" charset="0"/>
                <a:ea typeface="ＭＳ Ｐゴシック" panose="020B0600070205080204" pitchFamily="34" charset="-128"/>
              </a:rPr>
              <a:t>tres</a:t>
            </a:r>
            <a:r>
              <a:rPr lang="fr-FR" altLang="fr-FR" sz="1400" dirty="0">
                <a:latin typeface="Arial" panose="020B0604020202020204" pitchFamily="34" charset="0"/>
                <a:ea typeface="ＭＳ Ｐゴシック" panose="020B0600070205080204" pitchFamily="34" charset="-128"/>
              </a:rPr>
              <a:t> sombre, pauvre en O2…</a:t>
            </a: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14</a:t>
            </a:fld>
            <a:endParaRPr lang="fr-FR"/>
          </a:p>
        </p:txBody>
      </p:sp>
    </p:spTree>
    <p:extLst>
      <p:ext uri="{BB962C8B-B14F-4D97-AF65-F5344CB8AC3E}">
        <p14:creationId xmlns:p14="http://schemas.microsoft.com/office/powerpoint/2010/main" val="136912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hangingPunct="1"/>
            <a:r>
              <a:rPr lang="fr-FR" altLang="fr-FR" b="1" dirty="0">
                <a:ea typeface="ＭＳ Ｐゴシック" panose="020B0600070205080204" pitchFamily="34" charset="-128"/>
              </a:rPr>
              <a:t>Facteurs intervenant dans la vasomotricité</a:t>
            </a:r>
            <a:r>
              <a:rPr lang="fr-FR" altLang="fr-FR" dirty="0">
                <a:ea typeface="ＭＳ Ｐゴシック" panose="020B0600070205080204" pitchFamily="34" charset="-128"/>
              </a:rPr>
              <a:t>.</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C’est principalement au niveau des artérioles que la résistance coronaire est ajustable donc que va pouvoir se faire l’adaptation du débit coronaire (</a:t>
            </a:r>
            <a:r>
              <a:rPr lang="fr-FR" altLang="fr-FR" dirty="0" err="1">
                <a:ea typeface="ＭＳ Ｐゴシック" panose="020B0600070205080204" pitchFamily="34" charset="-128"/>
              </a:rPr>
              <a:t>Qc</a:t>
            </a:r>
            <a:r>
              <a:rPr lang="fr-FR" altLang="fr-FR" dirty="0">
                <a:ea typeface="ＭＳ Ｐゴシック" panose="020B0600070205080204" pitchFamily="34" charset="-128"/>
              </a:rPr>
              <a:t>) à la demande. </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Les mécanismes exacts de la vasodilatation coronaire qui aboutit à une augmentation du débit coronaire en réponse à une augmentation des besoins en oxygène du myocarde sont sous la dépendance de nombreux paramètres neuro-humoraux. Parmi ces paramètres, la production locale de substances vasodilatatrices telles que l’adénosine et le monoxyde d’azote (N0) joue un rôle important. </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Le système nerveux autonome agit également sur la circulation coronaire, soit de façon indirecte par son action sur la fréquence cardiaque et la contractilité du myocarde (augmentation ou diminution des besoins en oxygène) soit de façon directe sur les vaisseaux coronaires eux-mêmes. L’innervation parasympathique a peu d’effet direct. L’innervation sympathique peut entraîner : 1) une vasodilatation par stimulation des récepteurs bêta- adrénergiques (principalement au niveau artériolaire), 2) une vasoconstriction par stimulation des récepteurs alpha adrénergiques (principalement au niveau des artères épicardiques). </a:t>
            </a:r>
            <a:endParaRPr lang="en-US" altLang="fr-FR" sz="2000" dirty="0">
              <a:ea typeface="ＭＳ Ｐゴシック" panose="020B0600070205080204" pitchFamily="34" charset="-128"/>
            </a:endParaRPr>
          </a:p>
          <a:p>
            <a:endParaRPr lang="fr-FR" altLang="fr-FR" dirty="0">
              <a:ea typeface="ＭＳ Ｐゴシック" panose="020B0600070205080204" pitchFamily="34" charset="-128"/>
            </a:endParaRP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15</a:t>
            </a:fld>
            <a:endParaRPr lang="fr-FR"/>
          </a:p>
        </p:txBody>
      </p:sp>
    </p:spTree>
    <p:extLst>
      <p:ext uri="{BB962C8B-B14F-4D97-AF65-F5344CB8AC3E}">
        <p14:creationId xmlns:p14="http://schemas.microsoft.com/office/powerpoint/2010/main" val="356194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hangingPunct="1"/>
            <a:r>
              <a:rPr lang="fr-FR" altLang="fr-FR" b="1" dirty="0">
                <a:ea typeface="ＭＳ Ｐゴシック" panose="020B0600070205080204" pitchFamily="34" charset="-128"/>
              </a:rPr>
              <a:t>Facteurs intervenant dans la vasomotricité</a:t>
            </a:r>
            <a:r>
              <a:rPr lang="fr-FR" altLang="fr-FR" dirty="0">
                <a:ea typeface="ＭＳ Ｐゴシック" panose="020B0600070205080204" pitchFamily="34" charset="-128"/>
              </a:rPr>
              <a:t>.</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C’est principalement au niveau des artérioles que la résistance coronaire est ajustable donc que va pouvoir se faire l’adaptation du débit coronaire (</a:t>
            </a:r>
            <a:r>
              <a:rPr lang="fr-FR" altLang="fr-FR" dirty="0" err="1">
                <a:ea typeface="ＭＳ Ｐゴシック" panose="020B0600070205080204" pitchFamily="34" charset="-128"/>
              </a:rPr>
              <a:t>Qc</a:t>
            </a:r>
            <a:r>
              <a:rPr lang="fr-FR" altLang="fr-FR" dirty="0">
                <a:ea typeface="ＭＳ Ｐゴシック" panose="020B0600070205080204" pitchFamily="34" charset="-128"/>
              </a:rPr>
              <a:t>) à la demande. </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Les mécanismes exacts de la vasodilatation coronaire qui aboutit à une augmentation du débit coronaire en réponse à une augmentation des besoins en oxygène du myocarde sont sous la dépendance de nombreux paramètres neuro-humoraux. Parmi ces paramètres, la production locale de substances vasodilatatrices telles que l’adénosine et le monoxyde d’azote (N0) joue un rôle important. </a:t>
            </a:r>
            <a:endParaRPr lang="en-US" altLang="fr-FR" sz="2000" dirty="0">
              <a:ea typeface="ＭＳ Ｐゴシック" panose="020B0600070205080204" pitchFamily="34" charset="-128"/>
            </a:endParaRPr>
          </a:p>
          <a:p>
            <a:r>
              <a:rPr lang="fr-FR" altLang="fr-FR" dirty="0">
                <a:ea typeface="ＭＳ Ｐゴシック" panose="020B0600070205080204" pitchFamily="34" charset="-128"/>
              </a:rPr>
              <a:t>Le système nerveux autonome agit également sur la circulation coronaire, soit de façon indirecte par son action sur la fréquence cardiaque et la contractilité du myocarde (augmentation ou diminution des besoins en oxygène) soit de façon directe sur les vaisseaux coronaires eux-mêmes. L’innervation parasympathique a peu d’effet direct. L’innervation sympathique peut entraîner : 1) une vasodilatation par stimulation des récepteurs bêta- adrénergiques (principalement au niveau artériolaire et uniquement au niveau coronaire, hépatique et muscle strié squelettique), 2) une vasoconstriction par stimulation des récepteurs alpha adrénergiques (principalement au niveau des artères épicardiques). </a:t>
            </a:r>
            <a:endParaRPr lang="en-US" altLang="fr-FR" sz="2000" dirty="0">
              <a:ea typeface="ＭＳ Ｐゴシック" panose="020B0600070205080204" pitchFamily="34" charset="-128"/>
            </a:endParaRPr>
          </a:p>
          <a:p>
            <a:endParaRPr lang="fr-FR" altLang="fr-FR" dirty="0">
              <a:ea typeface="ＭＳ Ｐゴシック" panose="020B0600070205080204" pitchFamily="34" charset="-128"/>
            </a:endParaRP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16</a:t>
            </a:fld>
            <a:endParaRPr lang="fr-FR"/>
          </a:p>
        </p:txBody>
      </p:sp>
    </p:spTree>
    <p:extLst>
      <p:ext uri="{BB962C8B-B14F-4D97-AF65-F5344CB8AC3E}">
        <p14:creationId xmlns:p14="http://schemas.microsoft.com/office/powerpoint/2010/main" val="116934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200" dirty="0">
                <a:ea typeface="ＭＳ Ｐゴシック" panose="020B0600070205080204" pitchFamily="34" charset="-128"/>
              </a:rPr>
              <a:t>Les artérioles coronaires vont notamment être responsable de l’</a:t>
            </a:r>
            <a:r>
              <a:rPr lang="fr-FR" altLang="fr-FR" sz="1200" dirty="0" err="1">
                <a:ea typeface="ＭＳ Ｐゴシック" panose="020B0600070205080204" pitchFamily="34" charset="-128"/>
              </a:rPr>
              <a:t>autoregulation</a:t>
            </a:r>
            <a:r>
              <a:rPr lang="fr-FR" altLang="fr-FR" sz="1200" dirty="0">
                <a:ea typeface="ＭＳ Ｐゴシック" panose="020B0600070205080204" pitchFamily="34" charset="-128"/>
              </a:rPr>
              <a:t> coronaire</a:t>
            </a: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17</a:t>
            </a:fld>
            <a:endParaRPr lang="fr-FR"/>
          </a:p>
        </p:txBody>
      </p:sp>
    </p:spTree>
    <p:extLst>
      <p:ext uri="{BB962C8B-B14F-4D97-AF65-F5344CB8AC3E}">
        <p14:creationId xmlns:p14="http://schemas.microsoft.com/office/powerpoint/2010/main" val="564955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ea typeface="ＭＳ Ｐゴシック" panose="020B0600070205080204" pitchFamily="34" charset="-128"/>
              </a:rPr>
              <a:t>Au delà la chute de la TA s’accompagnera d’une diminution du débit coronaire et d’une ischémie myocardique.</a:t>
            </a:r>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18</a:t>
            </a:fld>
            <a:endParaRPr lang="fr-FR"/>
          </a:p>
        </p:txBody>
      </p:sp>
    </p:spTree>
    <p:extLst>
      <p:ext uri="{BB962C8B-B14F-4D97-AF65-F5344CB8AC3E}">
        <p14:creationId xmlns:p14="http://schemas.microsoft.com/office/powerpoint/2010/main" val="516250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ea typeface="ＭＳ Ｐゴシック" panose="020B0600070205080204" pitchFamily="34" charset="-128"/>
              </a:rPr>
              <a:t>L’endothélium vasculaire présente de très nombreux récepteurs spécifiques et sensibles à divers stimuli chimiques, physiques et mécaniques. Stimulés, ces récepteurs induisent dans la cellule endothéliale la formation de substances agissant sur les cellules musculaires lisses et donc sur le tonus vasculaire. Le principal agent vasodilatateur endothélial est le monoxyde d’azote (NO). Le principal agent vasoconstricteur endothélial est l’</a:t>
            </a:r>
            <a:r>
              <a:rPr lang="fr-FR" altLang="fr-FR" dirty="0" err="1">
                <a:ea typeface="ＭＳ Ｐゴシック" panose="020B0600070205080204" pitchFamily="34" charset="-128"/>
              </a:rPr>
              <a:t>endothéline</a:t>
            </a:r>
            <a:r>
              <a:rPr lang="fr-FR" altLang="fr-FR" dirty="0">
                <a:ea typeface="ＭＳ Ｐゴシック" panose="020B0600070205080204" pitchFamily="34" charset="-128"/>
              </a:rPr>
              <a:t> 1. </a:t>
            </a: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22</a:t>
            </a:fld>
            <a:endParaRPr lang="fr-FR"/>
          </a:p>
        </p:txBody>
      </p:sp>
    </p:spTree>
    <p:extLst>
      <p:ext uri="{BB962C8B-B14F-4D97-AF65-F5344CB8AC3E}">
        <p14:creationId xmlns:p14="http://schemas.microsoft.com/office/powerpoint/2010/main" val="386241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ea typeface="ＭＳ Ｐゴシック" panose="020B0600070205080204" pitchFamily="34" charset="-128"/>
              </a:rPr>
              <a:t>La dysfonction endothéliale est une manifestation précoce de la maladie artérielle. Elle se caractérise par une </a:t>
            </a:r>
            <a:r>
              <a:rPr lang="fr-FR" altLang="fr-FR" dirty="0">
                <a:solidFill>
                  <a:srgbClr val="FF0000"/>
                </a:solidFill>
                <a:ea typeface="ＭＳ Ｐゴシック" panose="020B0600070205080204" pitchFamily="34" charset="-128"/>
              </a:rPr>
              <a:t>altération de la dilatation dépendante de l’endothélium et donc une vasoconstriction coronaire prédominante</a:t>
            </a:r>
            <a:r>
              <a:rPr lang="fr-FR" altLang="fr-FR" dirty="0">
                <a:ea typeface="ＭＳ Ｐゴシック" panose="020B0600070205080204" pitchFamily="34" charset="-128"/>
              </a:rPr>
              <a:t> qui joue un rôle important dans le développement de la pathologie coronarienne (voir athérosclérose).</a:t>
            </a: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24</a:t>
            </a:fld>
            <a:endParaRPr lang="fr-FR"/>
          </a:p>
        </p:txBody>
      </p:sp>
    </p:spTree>
    <p:extLst>
      <p:ext uri="{BB962C8B-B14F-4D97-AF65-F5344CB8AC3E}">
        <p14:creationId xmlns:p14="http://schemas.microsoft.com/office/powerpoint/2010/main" val="286137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ea typeface="ＭＳ Ｐゴシック" panose="020B0600070205080204" pitchFamily="34" charset="-128"/>
              </a:rPr>
              <a:t>Quand une artère coronaire est </a:t>
            </a:r>
            <a:r>
              <a:rPr lang="fr-FR" altLang="fr-FR" b="1" dirty="0">
                <a:ea typeface="ＭＳ Ｐゴシック" panose="020B0600070205080204" pitchFamily="34" charset="-128"/>
              </a:rPr>
              <a:t>rétrécie par une plaque d’athérome </a:t>
            </a:r>
            <a:r>
              <a:rPr lang="fr-FR" altLang="fr-FR" dirty="0">
                <a:ea typeface="ＭＳ Ｐゴシック" panose="020B0600070205080204" pitchFamily="34" charset="-128"/>
              </a:rPr>
              <a:t>(voir athérosclérose), </a:t>
            </a:r>
            <a:r>
              <a:rPr lang="fr-FR" altLang="fr-FR" b="1" dirty="0">
                <a:ea typeface="ＭＳ Ｐゴシック" panose="020B0600070205080204" pitchFamily="34" charset="-128"/>
              </a:rPr>
              <a:t>l’autorégulation coronaire tend initialement à normaliser le débit de perfusion en aval de la sténose en réduisant les résistances des vaisseaux plus distaux (vasodilatation).</a:t>
            </a:r>
            <a:r>
              <a:rPr lang="fr-FR" altLang="fr-FR" dirty="0">
                <a:ea typeface="ＭＳ Ｐゴシック" panose="020B0600070205080204" pitchFamily="34" charset="-128"/>
              </a:rPr>
              <a:t> Cependant lorsque la sténose devient sévère (85-90% du diamètre de l’artère coronaire) elle s’associe à une diminution du débit de perfusion en aval de la sténose.</a:t>
            </a:r>
          </a:p>
          <a:p>
            <a:r>
              <a:rPr lang="fr-FR" altLang="fr-FR" dirty="0">
                <a:ea typeface="ＭＳ Ｐゴシック" panose="020B0600070205080204" pitchFamily="34" charset="-128"/>
              </a:rPr>
              <a:t>Cette diminution du débit de perfusion myocardique entraînera un </a:t>
            </a:r>
            <a:r>
              <a:rPr lang="fr-FR" altLang="fr-FR" b="1" dirty="0">
                <a:ea typeface="ＭＳ Ｐゴシック" panose="020B0600070205080204" pitchFamily="34" charset="-128"/>
              </a:rPr>
              <a:t>déséquilibre entre besoins et apports en oxygène au myocarde qui pourra ne devenir significatif qu’à l’effort lors d’une augmentation des besoins en oxygène du myocarde (voir angor d’effort). </a:t>
            </a:r>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25</a:t>
            </a:fld>
            <a:endParaRPr lang="fr-FR"/>
          </a:p>
        </p:txBody>
      </p:sp>
    </p:spTree>
    <p:extLst>
      <p:ext uri="{BB962C8B-B14F-4D97-AF65-F5344CB8AC3E}">
        <p14:creationId xmlns:p14="http://schemas.microsoft.com/office/powerpoint/2010/main" val="2452451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ea typeface="ＭＳ Ｐゴシック" panose="020B0600070205080204" pitchFamily="34" charset="-128"/>
              </a:rPr>
              <a:t>L’occlusion coronaire aigue complique le plus souvent une lésion </a:t>
            </a:r>
            <a:r>
              <a:rPr lang="fr-FR" altLang="fr-FR" dirty="0" err="1">
                <a:ea typeface="ＭＳ Ｐゴシック" panose="020B0600070205080204" pitchFamily="34" charset="-128"/>
              </a:rPr>
              <a:t>athérosclérotique</a:t>
            </a:r>
            <a:r>
              <a:rPr lang="fr-FR" altLang="fr-FR" dirty="0">
                <a:ea typeface="ＭＳ Ｐゴシック" panose="020B0600070205080204" pitchFamily="34" charset="-128"/>
              </a:rPr>
              <a:t> sous-jacente avec formation d’un </a:t>
            </a:r>
            <a:r>
              <a:rPr lang="fr-FR" altLang="fr-FR" b="1" dirty="0">
                <a:ea typeface="ＭＳ Ｐゴシック" panose="020B0600070205080204" pitchFamily="34" charset="-128"/>
              </a:rPr>
              <a:t>thrombus au niveau d’une plaque rompue</a:t>
            </a:r>
            <a:r>
              <a:rPr lang="fr-FR" altLang="fr-FR" dirty="0">
                <a:ea typeface="ＭＳ Ｐゴシック" panose="020B0600070205080204" pitchFamily="34" charset="-128"/>
              </a:rPr>
              <a:t>. Le </a:t>
            </a:r>
            <a:r>
              <a:rPr lang="fr-FR" altLang="fr-FR" b="1" dirty="0">
                <a:ea typeface="ＭＳ Ｐゴシック" panose="020B0600070205080204" pitchFamily="34" charset="-128"/>
              </a:rPr>
              <a:t>spasme </a:t>
            </a:r>
            <a:r>
              <a:rPr lang="fr-FR" altLang="fr-FR" dirty="0">
                <a:ea typeface="ＭＳ Ｐゴシック" panose="020B0600070205080204" pitchFamily="34" charset="-128"/>
              </a:rPr>
              <a:t>coronaire peut également mimer ou s’associer à une occlusion coronaire.</a:t>
            </a:r>
          </a:p>
          <a:p>
            <a:r>
              <a:rPr lang="fr-FR" altLang="fr-FR" dirty="0">
                <a:ea typeface="ＭＳ Ｐゴシック" panose="020B0600070205080204" pitchFamily="34" charset="-128"/>
              </a:rPr>
              <a:t>Lorsque se produit l’occlusion aiguë, </a:t>
            </a:r>
            <a:r>
              <a:rPr lang="fr-FR" altLang="fr-FR" b="1" dirty="0">
                <a:ea typeface="ＭＳ Ｐゴシック" panose="020B0600070205080204" pitchFamily="34" charset="-128"/>
              </a:rPr>
              <a:t>le débit de sang s’arrête dans les vaisseaux en aval de l’occlusion</a:t>
            </a:r>
            <a:r>
              <a:rPr lang="fr-FR" altLang="fr-FR" dirty="0">
                <a:ea typeface="ＭＳ Ｐゴシック" panose="020B0600070205080204" pitchFamily="34" charset="-128"/>
              </a:rPr>
              <a:t>. La zone du muscle cardiaque vascularisée par cette artère se </a:t>
            </a:r>
            <a:r>
              <a:rPr lang="fr-FR" altLang="fr-FR" b="1" dirty="0">
                <a:ea typeface="ＭＳ Ｐゴシック" panose="020B0600070205080204" pitchFamily="34" charset="-128"/>
              </a:rPr>
              <a:t>retrouve en situation d’ischémie aiguë </a:t>
            </a:r>
            <a:r>
              <a:rPr lang="fr-FR" altLang="fr-FR" dirty="0">
                <a:ea typeface="ＭＳ Ｐゴシック" panose="020B0600070205080204" pitchFamily="34" charset="-128"/>
              </a:rPr>
              <a:t>et ne va plus se contracter normalement. </a:t>
            </a:r>
            <a:r>
              <a:rPr lang="fr-FR" altLang="fr-FR" b="1" dirty="0">
                <a:ea typeface="ＭＳ Ｐゴシック" panose="020B0600070205080204" pitchFamily="34" charset="-128"/>
              </a:rPr>
              <a:t>Si l’occlusion persiste (entre 1-6h), les cellules myocardiques se nécrosent (meurent) dans cette région appelée zone d’infarctus (voir infarctus aigu du myocarde).</a:t>
            </a:r>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27</a:t>
            </a:fld>
            <a:endParaRPr lang="fr-FR"/>
          </a:p>
        </p:txBody>
      </p:sp>
    </p:spTree>
    <p:extLst>
      <p:ext uri="{BB962C8B-B14F-4D97-AF65-F5344CB8AC3E}">
        <p14:creationId xmlns:p14="http://schemas.microsoft.com/office/powerpoint/2010/main" val="4095106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ea typeface="ＭＳ Ｐゴシック" panose="020B0600070205080204" pitchFamily="34" charset="-128"/>
              </a:rPr>
              <a:t>Phase ischémique aiguë : </a:t>
            </a:r>
            <a:r>
              <a:rPr lang="fr-FR" altLang="fr-FR" b="1" dirty="0">
                <a:ea typeface="ＭＳ Ｐゴシック" panose="020B0600070205080204" pitchFamily="34" charset="-128"/>
              </a:rPr>
              <a:t>restitution ad </a:t>
            </a:r>
            <a:r>
              <a:rPr lang="fr-FR" altLang="fr-FR" b="1" dirty="0" err="1">
                <a:ea typeface="ＭＳ Ｐゴシック" panose="020B0600070205080204" pitchFamily="34" charset="-128"/>
              </a:rPr>
              <a:t>integrum</a:t>
            </a:r>
            <a:r>
              <a:rPr lang="fr-FR" altLang="fr-FR" dirty="0">
                <a:ea typeface="ＭＳ Ｐゴシック" panose="020B0600070205080204" pitchFamily="34" charset="-128"/>
              </a:rPr>
              <a:t> après restauration d'un débit coronaire normal </a:t>
            </a:r>
          </a:p>
          <a:p>
            <a:r>
              <a:rPr lang="fr-FR" altLang="fr-FR" dirty="0">
                <a:ea typeface="ＭＳ Ｐゴシック" panose="020B0600070205080204" pitchFamily="34" charset="-128"/>
              </a:rPr>
              <a:t> </a:t>
            </a:r>
          </a:p>
          <a:p>
            <a:r>
              <a:rPr lang="fr-FR" altLang="fr-FR" dirty="0">
                <a:ea typeface="ＭＳ Ｐゴシック" panose="020B0600070205080204" pitchFamily="34" charset="-128"/>
              </a:rPr>
              <a:t>Phase transitionnelle : </a:t>
            </a:r>
            <a:r>
              <a:rPr lang="fr-FR" altLang="fr-FR" b="1" dirty="0">
                <a:ea typeface="ＭＳ Ｐゴシック" panose="020B0600070205080204" pitchFamily="34" charset="-128"/>
              </a:rPr>
              <a:t>réversibilité possible</a:t>
            </a:r>
            <a:r>
              <a:rPr lang="fr-FR" altLang="fr-FR" dirty="0">
                <a:ea typeface="ＭＳ Ｐゴシック" panose="020B0600070205080204" pitchFamily="34" charset="-128"/>
              </a:rPr>
              <a:t> des lésions dans la zone périphérique du territoire ischémique</a:t>
            </a:r>
          </a:p>
          <a:p>
            <a:r>
              <a:rPr lang="fr-FR" altLang="fr-FR" dirty="0">
                <a:ea typeface="ＭＳ Ｐゴシック" panose="020B0600070205080204" pitchFamily="34" charset="-128"/>
              </a:rPr>
              <a:t> </a:t>
            </a:r>
          </a:p>
          <a:p>
            <a:r>
              <a:rPr lang="fr-FR" altLang="fr-FR" dirty="0">
                <a:ea typeface="ＭＳ Ｐゴシック" panose="020B0600070205080204" pitchFamily="34" charset="-128"/>
              </a:rPr>
              <a:t>Phase d'extension de la nécrose : </a:t>
            </a:r>
            <a:r>
              <a:rPr lang="fr-FR" altLang="fr-FR" b="1" dirty="0">
                <a:ea typeface="ＭＳ Ｐゴシック" panose="020B0600070205080204" pitchFamily="34" charset="-128"/>
              </a:rPr>
              <a:t>lésions irréversibles</a:t>
            </a:r>
            <a:r>
              <a:rPr lang="fr-FR" altLang="fr-FR" dirty="0">
                <a:ea typeface="ＭＳ Ｐゴシック" panose="020B0600070205080204" pitchFamily="34" charset="-128"/>
              </a:rPr>
              <a:t> progressant de manière centrifuge du centre vers la périphérie du territoire ischémique, avec cicatrisation secondaire sur un mode </a:t>
            </a:r>
            <a:r>
              <a:rPr lang="fr-FR" altLang="fr-FR" dirty="0" err="1">
                <a:ea typeface="ＭＳ Ｐゴシック" panose="020B0600070205080204" pitchFamily="34" charset="-128"/>
              </a:rPr>
              <a:t>fibrotique</a:t>
            </a:r>
            <a:r>
              <a:rPr lang="fr-FR" altLang="fr-FR" dirty="0">
                <a:ea typeface="ＭＳ Ｐゴシック" panose="020B0600070205080204" pitchFamily="34" charset="-128"/>
              </a:rPr>
              <a:t> et perte définitive plus ou moins complète de la fonction contractile</a:t>
            </a:r>
          </a:p>
          <a:p>
            <a:endParaRPr lang="fr-FR" altLang="fr-FR" dirty="0">
              <a:ea typeface="ＭＳ Ｐゴシック" panose="020B0600070205080204" pitchFamily="34" charset="-128"/>
            </a:endParaRPr>
          </a:p>
          <a:p>
            <a:r>
              <a:rPr lang="fr-FR" altLang="fr-FR" dirty="0">
                <a:ea typeface="ＭＳ Ｐゴシック" panose="020B0600070205080204" pitchFamily="34" charset="-128"/>
              </a:rPr>
              <a:t>La survenue d’une ischémie myocardique dans une zone du myocarde va avoir une série de conséquences classiquement appelée la « cascade ischémique ».</a:t>
            </a:r>
          </a:p>
          <a:p>
            <a:r>
              <a:rPr lang="fr-FR" altLang="fr-FR" dirty="0">
                <a:ea typeface="ＭＳ Ｐゴシック" panose="020B0600070205080204" pitchFamily="34" charset="-128"/>
              </a:rPr>
              <a:t>1) Diminution de la perfusion myocardique dans la région du myocarde vascularisé par l’artère coronaire intéressée par le processus.</a:t>
            </a:r>
          </a:p>
          <a:p>
            <a:r>
              <a:rPr lang="fr-FR" altLang="fr-FR" dirty="0">
                <a:ea typeface="ＭＳ Ｐゴシック" panose="020B0600070205080204" pitchFamily="34" charset="-128"/>
              </a:rPr>
              <a:t>2) Modification du métabolisme myocardique.</a:t>
            </a:r>
          </a:p>
          <a:p>
            <a:r>
              <a:rPr lang="fr-FR" altLang="fr-FR" dirty="0">
                <a:ea typeface="ＭＳ Ｐゴシック" panose="020B0600070205080204" pitchFamily="34" charset="-128"/>
              </a:rPr>
              <a:t>Comme nous l’avons vu, le métabolisme myocardique est principalement aérobie, cependant en cas d’ischémie, la production d’énergie n’est plus assurée que par la </a:t>
            </a:r>
            <a:r>
              <a:rPr lang="fr-FR" altLang="fr-FR" b="1" dirty="0">
                <a:ea typeface="ＭＳ Ｐゴシック" panose="020B0600070205080204" pitchFamily="34" charset="-128"/>
              </a:rPr>
              <a:t>glycolyse anaérobie </a:t>
            </a:r>
            <a:r>
              <a:rPr lang="fr-FR" altLang="fr-FR" dirty="0">
                <a:ea typeface="ＭＳ Ｐゴシック" panose="020B0600070205080204" pitchFamily="34" charset="-128"/>
              </a:rPr>
              <a:t>(puisque la respiration mitochondriale est stoppée). Celle-ci a un rendement plus faible en énergie et va entraîner une libération de métabolites (tel que le </a:t>
            </a:r>
            <a:r>
              <a:rPr lang="fr-FR" altLang="fr-FR" b="1" dirty="0">
                <a:ea typeface="ＭＳ Ｐゴシック" panose="020B0600070205080204" pitchFamily="34" charset="-128"/>
              </a:rPr>
              <a:t>lactate</a:t>
            </a:r>
            <a:r>
              <a:rPr lang="fr-FR" altLang="fr-FR" dirty="0">
                <a:ea typeface="ＭＳ Ｐゴシック" panose="020B0600070205080204" pitchFamily="34" charset="-128"/>
              </a:rPr>
              <a:t>) dans le myocarde qui perturbent l’homéostasie et la contractilité de la cellule myocardique (voir angor).</a:t>
            </a:r>
          </a:p>
          <a:p>
            <a:r>
              <a:rPr lang="fr-FR" altLang="fr-FR" dirty="0">
                <a:ea typeface="ＭＳ Ｐゴシック" panose="020B0600070205080204" pitchFamily="34" charset="-128"/>
              </a:rPr>
              <a:t>3) Les conséquences vont s’exprimer sur la fonction du muscle cardiaque, sur l’ECG et éventuellement la symptomatologie du patient.</a:t>
            </a:r>
          </a:p>
          <a:p>
            <a:r>
              <a:rPr lang="fr-FR" altLang="fr-FR" dirty="0">
                <a:ea typeface="ＭＳ Ｐゴシック" panose="020B0600070205080204" pitchFamily="34" charset="-128"/>
              </a:rPr>
              <a:t>Au niveau du myocarde, va apparaître une altération de la compliance ventriculaire gauche et de la contractilité de la zone du muscle ischémique. Cela va s’associer à des modifications du segment ST sur l’ECG et éventuellement survenue de douleur thoracique (voir angor). </a:t>
            </a:r>
          </a:p>
          <a:p>
            <a:r>
              <a:rPr lang="fr-FR" altLang="fr-FR" dirty="0">
                <a:ea typeface="ＭＳ Ｐゴシック" panose="020B0600070205080204" pitchFamily="34" charset="-128"/>
              </a:rPr>
              <a:t>Si le cœur est en situation d’ischémie chronique, des anomalies régionales puis globales de contraction du muscle cardiaque peuvent apparaître (habituellement myocarde « hibernant » encore viable). L’ischémie myocardique représente, surtout chez le sujet âgé, la cause la plus fréquente d’insuffisance cardiaque. </a:t>
            </a:r>
          </a:p>
          <a:p>
            <a:r>
              <a:rPr lang="fr-FR" altLang="fr-FR" dirty="0">
                <a:ea typeface="ＭＳ Ｐゴシック" panose="020B0600070205080204" pitchFamily="34" charset="-128"/>
              </a:rPr>
              <a:t>Comme nous l’avons vu, une occlusion complète d’une artère coronaire peut aboutir à un </a:t>
            </a:r>
            <a:r>
              <a:rPr lang="fr-FR" altLang="fr-FR" dirty="0" err="1">
                <a:ea typeface="ＭＳ Ｐゴシック" panose="020B0600070205080204" pitchFamily="34" charset="-128"/>
              </a:rPr>
              <a:t>infarcissement</a:t>
            </a:r>
            <a:r>
              <a:rPr lang="fr-FR" altLang="fr-FR" dirty="0">
                <a:ea typeface="ＭＳ Ｐゴシック" panose="020B0600070205080204" pitchFamily="34" charset="-128"/>
              </a:rPr>
              <a:t> du myocarde. La zone d’infarctus ne se contracte plus normalement et si l’infarctus n’est pas </a:t>
            </a:r>
            <a:r>
              <a:rPr lang="fr-FR" altLang="fr-FR" dirty="0" err="1">
                <a:ea typeface="ＭＳ Ｐゴシック" panose="020B0600070205080204" pitchFamily="34" charset="-128"/>
              </a:rPr>
              <a:t>reperfusé</a:t>
            </a:r>
            <a:r>
              <a:rPr lang="fr-FR" altLang="fr-FR" dirty="0">
                <a:ea typeface="ＭＳ Ｐゴシック" panose="020B0600070205080204" pitchFamily="34" charset="-128"/>
              </a:rPr>
              <a:t> à temps cette région du muscle cardiaque ne récupérera pas de fonction contractile normale et pourra devenir  dyskinétique (étirement systolique) et entrainer l’apparition d’un anévrysme du ventricule gauche. Ces anomalies de fonction contractile s’associeront à plus long terme à des modifications de taille et de structure du cœur que l’on appelle </a:t>
            </a:r>
            <a:r>
              <a:rPr lang="fr-FR" altLang="fr-FR" b="1" dirty="0">
                <a:ea typeface="ＭＳ Ｐゴシック" panose="020B0600070205080204" pitchFamily="34" charset="-128"/>
              </a:rPr>
              <a:t>le remodelage post-infarctus du myocarde</a:t>
            </a:r>
            <a:r>
              <a:rPr lang="fr-FR" altLang="fr-FR" dirty="0">
                <a:ea typeface="ＭＳ Ｐゴシック" panose="020B0600070205080204" pitchFamily="34" charset="-128"/>
              </a:rPr>
              <a:t>. Celui-ci peut également conduire à l’insuffisance cardiaque.</a:t>
            </a:r>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29</a:t>
            </a:fld>
            <a:endParaRPr lang="fr-FR"/>
          </a:p>
        </p:txBody>
      </p:sp>
    </p:spTree>
    <p:extLst>
      <p:ext uri="{BB962C8B-B14F-4D97-AF65-F5344CB8AC3E}">
        <p14:creationId xmlns:p14="http://schemas.microsoft.com/office/powerpoint/2010/main" val="364223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altLang="fr-FR" sz="1200" dirty="0">
                <a:ea typeface="ＭＳ Ｐゴシック" charset="-128"/>
              </a:rPr>
              <a:t>Les apports en O2 au myocarde vont varier en fonction: </a:t>
            </a:r>
          </a:p>
          <a:p>
            <a:pPr marL="228600" indent="-228600">
              <a:buFontTx/>
              <a:buAutoNum type="arabicParenR"/>
              <a:defRPr/>
            </a:pPr>
            <a:r>
              <a:rPr lang="fr-FR" altLang="fr-FR" sz="1200" u="sng" dirty="0">
                <a:ea typeface="ＭＳ Ｐゴシック" charset="-128"/>
              </a:rPr>
              <a:t>du débit coronaire</a:t>
            </a:r>
            <a:r>
              <a:rPr lang="fr-FR" altLang="fr-FR" sz="1200" dirty="0">
                <a:ea typeface="ＭＳ Ｐゴシック" charset="-128"/>
              </a:rPr>
              <a:t> (</a:t>
            </a:r>
            <a:r>
              <a:rPr lang="fr-FR" altLang="fr-FR" sz="1200" dirty="0" err="1">
                <a:ea typeface="ＭＳ Ｐゴシック" charset="-128"/>
              </a:rPr>
              <a:t>Qc</a:t>
            </a:r>
            <a:r>
              <a:rPr lang="fr-FR" altLang="fr-FR" sz="1200" dirty="0">
                <a:ea typeface="ＭＳ Ｐゴシック" charset="-128"/>
              </a:rPr>
              <a:t>), </a:t>
            </a:r>
          </a:p>
          <a:p>
            <a:pPr>
              <a:defRPr/>
            </a:pPr>
            <a:r>
              <a:rPr lang="fr-FR" altLang="fr-FR" sz="1200" dirty="0">
                <a:ea typeface="ＭＳ Ｐゴシック" charset="-128"/>
              </a:rPr>
              <a:t>2) </a:t>
            </a:r>
            <a:r>
              <a:rPr lang="fr-FR" altLang="fr-FR" sz="1200" u="sng" dirty="0">
                <a:ea typeface="ＭＳ Ｐゴシック" charset="-128"/>
              </a:rPr>
              <a:t>de la teneur du sang en O2</a:t>
            </a:r>
            <a:r>
              <a:rPr lang="fr-FR" altLang="fr-FR" sz="1200" dirty="0">
                <a:ea typeface="ＭＳ Ｐゴシック" charset="-128"/>
              </a:rPr>
              <a:t>, elle-même dépendante du taux d’hémoglobine et de la pression partielle artérielle en oxygène, </a:t>
            </a:r>
          </a:p>
          <a:p>
            <a:pPr>
              <a:defRPr/>
            </a:pPr>
            <a:r>
              <a:rPr lang="fr-FR" altLang="fr-FR" sz="1200" dirty="0">
                <a:ea typeface="ＭＳ Ｐゴシック" charset="-128"/>
              </a:rPr>
              <a:t>3) </a:t>
            </a:r>
            <a:r>
              <a:rPr lang="fr-FR" altLang="fr-FR" sz="1200" u="sng" dirty="0">
                <a:ea typeface="ＭＳ Ｐゴシック" charset="-128"/>
              </a:rPr>
              <a:t>de la différence </a:t>
            </a:r>
            <a:r>
              <a:rPr lang="fr-FR" altLang="fr-FR" sz="1200" u="sng" dirty="0" err="1">
                <a:ea typeface="ＭＳ Ｐゴシック" charset="-128"/>
              </a:rPr>
              <a:t>arterio</a:t>
            </a:r>
            <a:r>
              <a:rPr lang="fr-FR" altLang="fr-FR" sz="1200" u="sng" dirty="0">
                <a:ea typeface="ＭＳ Ｐゴシック" charset="-128"/>
              </a:rPr>
              <a:t>-veineuse</a:t>
            </a:r>
            <a:r>
              <a:rPr lang="fr-FR" altLang="fr-FR" sz="1200" dirty="0">
                <a:ea typeface="ＭＳ Ｐゴシック" charset="-128"/>
              </a:rPr>
              <a:t> en oxygène (DAV: différence de concentration en O2 entre sang artériel et veineux) = capacité d’extraction</a:t>
            </a:r>
            <a:endParaRPr lang="fr-FR" altLang="fr-FR" sz="700" dirty="0">
              <a:latin typeface="Arial" charset="0"/>
              <a:ea typeface="ＭＳ Ｐゴシック" charset="-128"/>
            </a:endParaRPr>
          </a:p>
          <a:p>
            <a:pPr>
              <a:defRPr/>
            </a:pPr>
            <a:endParaRPr lang="fr-FR" altLang="fr-FR" sz="700" dirty="0">
              <a:latin typeface="Arial" charset="0"/>
              <a:ea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b="1" dirty="0">
                <a:ea typeface="ＭＳ Ｐゴシック" panose="020B0600070205080204" pitchFamily="34" charset="-128"/>
              </a:rPr>
              <a:t>Les besoins en oxygène</a:t>
            </a:r>
            <a:r>
              <a:rPr lang="fr-FR" altLang="fr-FR" dirty="0">
                <a:ea typeface="ＭＳ Ｐゴシック" panose="020B0600070205080204" pitchFamily="34" charset="-128"/>
              </a:rPr>
              <a:t> du myocarde sont élevés (250 ml/min au repos) et vont principalement dépendre (vont augmenter avec) de </a:t>
            </a:r>
            <a:r>
              <a:rPr lang="fr-FR" altLang="fr-FR" b="1" dirty="0">
                <a:ea typeface="ＭＳ Ｐゴシック" panose="020B0600070205080204" pitchFamily="34" charset="-128"/>
              </a:rPr>
              <a:t>3 paramètres</a:t>
            </a:r>
            <a:r>
              <a:rPr lang="fr-FR" altLang="fr-FR" dirty="0">
                <a:ea typeface="ＭＳ Ｐゴシック" panose="020B0600070205080204" pitchFamily="34" charset="-128"/>
              </a:rPr>
              <a:t>: la fréquence cardiaque, la contractilité du muscle cardiaque et le stress (contrainte) pariétal.</a:t>
            </a:r>
            <a:endParaRPr lang="en-US" altLang="fr-FR" dirty="0">
              <a:ea typeface="ＭＳ Ｐゴシック" panose="020B0600070205080204" pitchFamily="34" charset="-128"/>
            </a:endParaRPr>
          </a:p>
          <a:p>
            <a:pPr>
              <a:defRPr/>
            </a:pPr>
            <a:endParaRPr lang="en-US" altLang="fr-FR" sz="1200" dirty="0">
              <a:ea typeface="ＭＳ Ｐゴシック" charset="-128"/>
            </a:endParaRPr>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4</a:t>
            </a:fld>
            <a:endParaRPr lang="fr-FR"/>
          </a:p>
        </p:txBody>
      </p:sp>
    </p:spTree>
    <p:extLst>
      <p:ext uri="{BB962C8B-B14F-4D97-AF65-F5344CB8AC3E}">
        <p14:creationId xmlns:p14="http://schemas.microsoft.com/office/powerpoint/2010/main" val="738909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a:extLst>
              <a:ext uri="{FF2B5EF4-FFF2-40B4-BE49-F238E27FC236}">
                <a16:creationId xmlns:a16="http://schemas.microsoft.com/office/drawing/2014/main" id="{7ADE8116-CC01-BD4B-AB56-36BF9A9F25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6" name="Rectangle 3">
            <a:extLst>
              <a:ext uri="{FF2B5EF4-FFF2-40B4-BE49-F238E27FC236}">
                <a16:creationId xmlns:a16="http://schemas.microsoft.com/office/drawing/2014/main" id="{F0DC174D-3846-5E42-8C7C-282CABF5F2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ea typeface="ＭＳ Ｐゴシック" panose="020B0600070205080204" pitchFamily="34" charset="-128"/>
              </a:rPr>
              <a:t>SUPPLEENCE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ea typeface="ＭＳ Ｐゴシック" panose="020B0600070205080204" pitchFamily="34" charset="-128"/>
              </a:rPr>
              <a:t>La distribution anatomique du flux coronaire (vue dans le chapitre précédent) est variable entre les individus et selon les espèces. Elle possède également des caractéristiques propres.</a:t>
            </a:r>
            <a:endParaRPr lang="en-US" altLang="fr-FR" dirty="0">
              <a:ea typeface="ＭＳ Ｐゴシック" panose="020B0600070205080204" pitchFamily="34" charset="-128"/>
            </a:endParaRPr>
          </a:p>
          <a:p>
            <a:r>
              <a:rPr lang="fr-FR" altLang="fr-FR" dirty="0">
                <a:ea typeface="ＭＳ Ｐゴシック" panose="020B0600070205080204" pitchFamily="34" charset="-128"/>
              </a:rPr>
              <a:t>=&gt; Le réseau coronarien est dit classiquement « terminal ».</a:t>
            </a:r>
            <a:endParaRPr lang="en-US" altLang="fr-FR" dirty="0">
              <a:ea typeface="ＭＳ Ｐゴシック" panose="020B0600070205080204" pitchFamily="34" charset="-128"/>
            </a:endParaRPr>
          </a:p>
          <a:p>
            <a:r>
              <a:rPr lang="fr-FR" altLang="fr-FR" dirty="0">
                <a:ea typeface="ＭＳ Ｐゴシック" panose="020B0600070205080204" pitchFamily="34" charset="-128"/>
              </a:rPr>
              <a:t>Cela signifie qu’il est </a:t>
            </a:r>
            <a:r>
              <a:rPr lang="fr-FR" altLang="fr-FR" b="1" dirty="0">
                <a:ea typeface="ＭＳ Ｐゴシック" panose="020B0600070205080204" pitchFamily="34" charset="-128"/>
              </a:rPr>
              <a:t>habituellement sans anastomose (liaison artérielle) entre les trois vaisseaux</a:t>
            </a:r>
            <a:r>
              <a:rPr lang="fr-FR" altLang="fr-FR" dirty="0">
                <a:ea typeface="ＭＳ Ｐゴシック" panose="020B0600070205080204" pitchFamily="34" charset="-128"/>
              </a:rPr>
              <a:t>. </a:t>
            </a:r>
            <a:r>
              <a:rPr lang="fr-FR" altLang="fr-FR" u="sng" dirty="0">
                <a:ea typeface="ＭＳ Ｐゴシック" panose="020B0600070205080204" pitchFamily="34" charset="-128"/>
              </a:rPr>
              <a:t>En conséquence l'occlusion d’une artère coronaire s’associera à une souffrance myocardique. </a:t>
            </a:r>
            <a:endParaRPr lang="en-US" altLang="fr-FR" u="sng" dirty="0">
              <a:ea typeface="ＭＳ Ｐゴシック" panose="020B0600070205080204" pitchFamily="34" charset="-128"/>
            </a:endParaRPr>
          </a:p>
          <a:p>
            <a:r>
              <a:rPr lang="fr-FR" altLang="fr-FR" dirty="0">
                <a:ea typeface="ＭＳ Ｐゴシック" panose="020B0600070205080204" pitchFamily="34" charset="-128"/>
              </a:rPr>
              <a:t>Cependant, de façon constitutionnelle chez 20% de la population et chez certains patients coronariens chroniques stables peut se développer une collatéralité dont l’importance sera très variable selon les individus.</a:t>
            </a:r>
            <a:endParaRPr lang="en-US" altLang="fr-FR" dirty="0">
              <a:ea typeface="ＭＳ Ｐゴシック" panose="020B0600070205080204" pitchFamily="34" charset="-128"/>
            </a:endParaRP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7</a:t>
            </a:fld>
            <a:endParaRPr lang="fr-FR"/>
          </a:p>
        </p:txBody>
      </p:sp>
    </p:spTree>
    <p:extLst>
      <p:ext uri="{BB962C8B-B14F-4D97-AF65-F5344CB8AC3E}">
        <p14:creationId xmlns:p14="http://schemas.microsoft.com/office/powerpoint/2010/main" val="83906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ea typeface="ＭＳ Ｐゴシック" panose="020B0600070205080204" pitchFamily="34" charset="-128"/>
              </a:rPr>
              <a:t>=&gt; Il existe une distribution du flux coronaire dans l’épaisseur du muscle cardiaque</a:t>
            </a:r>
            <a:endParaRPr lang="en-US" altLang="fr-FR" dirty="0">
              <a:ea typeface="ＭＳ Ｐゴシック" panose="020B0600070205080204" pitchFamily="34" charset="-128"/>
            </a:endParaRPr>
          </a:p>
          <a:p>
            <a:r>
              <a:rPr lang="fr-FR" altLang="fr-FR" dirty="0">
                <a:ea typeface="ＭＳ Ｐゴシック" panose="020B0600070205080204" pitchFamily="34" charset="-128"/>
              </a:rPr>
              <a:t>A la distribution anatomique du flux coronaire s’ajoute une distribution dans l’épaisseur du myocarde. Ainsi les artères épicardiques cheminent à la surface du muscle cardiaque et donnent naissance à des artères perforantes qui pénètrent dans l’épaisseur du myocarde, qui se divisent en petites artères, artérioles et capillaires qui cheminent dans l’épaisseur du muscle cardiaque </a:t>
            </a:r>
            <a:r>
              <a:rPr lang="fr-FR" altLang="fr-FR" b="1" dirty="0">
                <a:ea typeface="ＭＳ Ｐゴシック" panose="020B0600070205080204" pitchFamily="34" charset="-128"/>
              </a:rPr>
              <a:t>(système de distribution à 3 niveaux</a:t>
            </a:r>
            <a:r>
              <a:rPr lang="fr-FR" altLang="fr-FR" dirty="0">
                <a:ea typeface="ＭＳ Ｐゴシック" panose="020B0600070205080204" pitchFamily="34" charset="-128"/>
              </a:rPr>
              <a:t>, Figure 1). Le sang circulant dans ces capillaires sera drainé par des veinules, des veines puis dans le sinus coronaire pour rejoindre l’oreillette droite.</a:t>
            </a:r>
            <a:endParaRPr lang="en-US" altLang="fr-FR" dirty="0">
              <a:ea typeface="ＭＳ Ｐゴシック" panose="020B0600070205080204" pitchFamily="34" charset="-128"/>
            </a:endParaRP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8</a:t>
            </a:fld>
            <a:endParaRPr lang="fr-FR"/>
          </a:p>
        </p:txBody>
      </p:sp>
    </p:spTree>
    <p:extLst>
      <p:ext uri="{BB962C8B-B14F-4D97-AF65-F5344CB8AC3E}">
        <p14:creationId xmlns:p14="http://schemas.microsoft.com/office/powerpoint/2010/main" val="303265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b="1" dirty="0">
                <a:ea typeface="ＭＳ Ｐゴシック" panose="020B0600070205080204" pitchFamily="34" charset="-128"/>
              </a:rPr>
              <a:t>La contraction systolique ventriculaire gauche va augmenter la pression </a:t>
            </a:r>
            <a:r>
              <a:rPr lang="fr-FR" altLang="fr-FR" b="1" dirty="0" err="1">
                <a:ea typeface="ＭＳ Ｐゴシック" panose="020B0600070205080204" pitchFamily="34" charset="-128"/>
              </a:rPr>
              <a:t>intra-myocardique</a:t>
            </a:r>
            <a:r>
              <a:rPr lang="fr-FR" altLang="fr-FR" b="1" dirty="0">
                <a:ea typeface="ＭＳ Ｐゴシック" panose="020B0600070205080204" pitchFamily="34" charset="-128"/>
              </a:rPr>
              <a:t> et « comprimer» les artérioles </a:t>
            </a:r>
            <a:r>
              <a:rPr lang="fr-FR" altLang="fr-FR" dirty="0">
                <a:ea typeface="ＭＳ Ｐゴシック" panose="020B0600070205080204" pitchFamily="34" charset="-128"/>
              </a:rPr>
              <a:t>(Figure 2) (la pression intra-ventriculaire dépasse la pression aortique). Cela explique que 70-80% du débit coronaire myocardique soit assuré pendant la diastole.</a:t>
            </a:r>
            <a:endParaRPr lang="en-US" altLang="fr-FR" dirty="0">
              <a:ea typeface="ＭＳ Ｐゴシック" panose="020B0600070205080204" pitchFamily="34" charset="-128"/>
            </a:endParaRPr>
          </a:p>
          <a:p>
            <a:r>
              <a:rPr lang="fr-FR" altLang="fr-FR" dirty="0">
                <a:ea typeface="ＭＳ Ｐゴシック" panose="020B0600070205080204" pitchFamily="34" charset="-128"/>
              </a:rPr>
              <a:t>De plus, </a:t>
            </a:r>
            <a:r>
              <a:rPr lang="fr-FR" altLang="fr-FR" b="1" dirty="0">
                <a:ea typeface="ＭＳ Ｐゴシック" panose="020B0600070205080204" pitchFamily="34" charset="-128"/>
              </a:rPr>
              <a:t>cette pression </a:t>
            </a:r>
            <a:r>
              <a:rPr lang="fr-FR" altLang="fr-FR" b="1" dirty="0" err="1">
                <a:ea typeface="ＭＳ Ｐゴシック" panose="020B0600070205080204" pitchFamily="34" charset="-128"/>
              </a:rPr>
              <a:t>intra-myocardique</a:t>
            </a:r>
            <a:r>
              <a:rPr lang="fr-FR" altLang="fr-FR" b="1" dirty="0">
                <a:ea typeface="ＭＳ Ｐゴシック" panose="020B0600070205080204" pitchFamily="34" charset="-128"/>
              </a:rPr>
              <a:t> est inhomogène dans la paroi, elle est plus importante dans les couches sous-endocardiques</a:t>
            </a:r>
            <a:r>
              <a:rPr lang="fr-FR" altLang="fr-FR" dirty="0">
                <a:ea typeface="ＭＳ Ｐゴシック" panose="020B0600070205080204" pitchFamily="34" charset="-128"/>
              </a:rPr>
              <a:t> ce qui explique pour une part que ces couches soient plus sensibles à l’ischémie myocardique.</a:t>
            </a: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9</a:t>
            </a:fld>
            <a:endParaRPr lang="fr-FR"/>
          </a:p>
        </p:txBody>
      </p:sp>
    </p:spTree>
    <p:extLst>
      <p:ext uri="{BB962C8B-B14F-4D97-AF65-F5344CB8AC3E}">
        <p14:creationId xmlns:p14="http://schemas.microsoft.com/office/powerpoint/2010/main" val="351744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b="1" dirty="0">
                <a:latin typeface="Times New Roman" panose="02020603050405020304" pitchFamily="18" charset="0"/>
                <a:ea typeface="ＭＳ Ｐゴシック" panose="020B0600070205080204" pitchFamily="34" charset="-128"/>
              </a:rPr>
              <a:t>La pression à l’entrée du système artériel coronaire est celle qui règne dans l’aorte (1). </a:t>
            </a:r>
          </a:p>
          <a:p>
            <a:r>
              <a:rPr lang="fr-FR" altLang="fr-FR" b="1" dirty="0">
                <a:latin typeface="Times New Roman" panose="02020603050405020304" pitchFamily="18" charset="0"/>
                <a:ea typeface="ＭＳ Ｐゴシック" panose="020B0600070205080204" pitchFamily="34" charset="-128"/>
              </a:rPr>
              <a:t>Cependant la contraction systolique du VG crée une pression tissulaire qui va avoir pour effet d’écraser les vaisseaux intra-</a:t>
            </a:r>
            <a:r>
              <a:rPr lang="fr-FR" altLang="fr-FR" b="1" dirty="0" err="1">
                <a:latin typeface="Times New Roman" panose="02020603050405020304" pitchFamily="18" charset="0"/>
                <a:ea typeface="ＭＳ Ｐゴシック" panose="020B0600070205080204" pitchFamily="34" charset="-128"/>
              </a:rPr>
              <a:t>parietaux</a:t>
            </a:r>
            <a:r>
              <a:rPr lang="fr-FR" altLang="fr-FR" b="1" dirty="0">
                <a:latin typeface="Times New Roman" panose="02020603050405020304" pitchFamily="18" charset="0"/>
                <a:ea typeface="ＭＳ Ｐゴシック" panose="020B0600070205080204" pitchFamily="34" charset="-128"/>
              </a:rPr>
              <a:t> notamment au niveau coronarien gauche et avoir tendance a interrompre l’écoulement du sang au niveau des coronaire (2). </a:t>
            </a:r>
          </a:p>
          <a:p>
            <a:r>
              <a:rPr lang="fr-FR" altLang="fr-FR" b="1" dirty="0">
                <a:latin typeface="Times New Roman" panose="02020603050405020304" pitchFamily="18" charset="0"/>
                <a:ea typeface="ＭＳ Ｐゴシック" panose="020B0600070205080204" pitchFamily="34" charset="-128"/>
              </a:rPr>
              <a:t>Après cette phase (phase d’</a:t>
            </a:r>
            <a:r>
              <a:rPr lang="fr-FR" altLang="fr-FR" b="1" dirty="0" err="1">
                <a:latin typeface="Times New Roman" panose="02020603050405020304" pitchFamily="18" charset="0"/>
                <a:ea typeface="ＭＳ Ｐゴシック" panose="020B0600070205080204" pitchFamily="34" charset="-128"/>
              </a:rPr>
              <a:t>ejection</a:t>
            </a:r>
            <a:r>
              <a:rPr lang="fr-FR" altLang="fr-FR" b="1" dirty="0">
                <a:latin typeface="Times New Roman" panose="02020603050405020304" pitchFamily="18" charset="0"/>
                <a:ea typeface="ＭＳ Ｐゴシック" panose="020B0600070205080204" pitchFamily="34" charset="-128"/>
              </a:rPr>
              <a:t>), le flux coronaire gauche SUIT la pression aortique (3, phase d’</a:t>
            </a:r>
            <a:r>
              <a:rPr lang="fr-FR" altLang="fr-FR" b="1" dirty="0" err="1">
                <a:latin typeface="Times New Roman" panose="02020603050405020304" pitchFamily="18" charset="0"/>
                <a:ea typeface="ＭＳ Ｐゴシック" panose="020B0600070205080204" pitchFamily="34" charset="-128"/>
              </a:rPr>
              <a:t>ejection</a:t>
            </a:r>
            <a:r>
              <a:rPr lang="fr-FR" altLang="fr-FR" b="1" dirty="0">
                <a:latin typeface="Times New Roman" panose="02020603050405020304" pitchFamily="18" charset="0"/>
                <a:ea typeface="ＭＳ Ｐゴシック" panose="020B0600070205080204" pitchFamily="34" charset="-128"/>
              </a:rPr>
              <a:t>) jusqu’en diastole ou on aura une augmentation importante du débit coronaire du fait de la relaxation VG (4). </a:t>
            </a:r>
            <a:r>
              <a:rPr lang="fr-FR" altLang="fr-FR" b="1" u="sng" dirty="0">
                <a:solidFill>
                  <a:srgbClr val="FF0000"/>
                </a:solidFill>
                <a:latin typeface="Times New Roman" panose="02020603050405020304" pitchFamily="18" charset="0"/>
                <a:ea typeface="ＭＳ Ｐゴシック" panose="020B0600070205080204" pitchFamily="34" charset="-128"/>
              </a:rPr>
              <a:t>La perfusion myocardique notamment du ventricule gauche se fait donc majoritairement en diastole et va dépendre de la différence de pression entre la pression aortique et pression diastolique ventriculaire gauche</a:t>
            </a:r>
            <a:endParaRPr lang="en-US" altLang="fr-FR" u="sng" dirty="0">
              <a:solidFill>
                <a:srgbClr val="FF0000"/>
              </a:solidFill>
              <a:latin typeface="Times New Roman" panose="02020603050405020304" pitchFamily="18" charset="0"/>
              <a:ea typeface="ＭＳ Ｐゴシック" panose="020B0600070205080204" pitchFamily="34" charset="-128"/>
            </a:endParaRP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10</a:t>
            </a:fld>
            <a:endParaRPr lang="fr-FR"/>
          </a:p>
        </p:txBody>
      </p:sp>
    </p:spTree>
    <p:extLst>
      <p:ext uri="{BB962C8B-B14F-4D97-AF65-F5344CB8AC3E}">
        <p14:creationId xmlns:p14="http://schemas.microsoft.com/office/powerpoint/2010/main" val="3732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sz="1200" dirty="0">
                <a:ea typeface="ＭＳ Ｐゴシック" panose="020B0600070205080204" pitchFamily="34" charset="-128"/>
              </a:rPr>
              <a:t>Lorsque la FC augmente: le raccourcissement du cycle cardiaque se fait surtout au dépend de la diastole=&gt; diminution de l’aire entre les courbes une diminution du débit de perfusion coronaire</a:t>
            </a:r>
          </a:p>
          <a:p>
            <a:r>
              <a:rPr lang="fr-FR" altLang="fr-FR" sz="1200" dirty="0">
                <a:ea typeface="ＭＳ Ｐゴシック" panose="020B0600070205080204" pitchFamily="34" charset="-128"/>
              </a:rPr>
              <a:t>MEME CHOSE en cas ….</a:t>
            </a: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11</a:t>
            </a:fld>
            <a:endParaRPr lang="fr-FR"/>
          </a:p>
        </p:txBody>
      </p:sp>
    </p:spTree>
    <p:extLst>
      <p:ext uri="{BB962C8B-B14F-4D97-AF65-F5344CB8AC3E}">
        <p14:creationId xmlns:p14="http://schemas.microsoft.com/office/powerpoint/2010/main" val="124521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ea typeface="ＭＳ Ｐゴシック" panose="020B0600070205080204" pitchFamily="34" charset="-128"/>
              </a:rPr>
              <a:t>A noter que dans le réseau coronarien droit, le flux systolique est plus important du fait de pression </a:t>
            </a:r>
            <a:r>
              <a:rPr lang="fr-FR" altLang="fr-FR" dirty="0" err="1">
                <a:ea typeface="ＭＳ Ｐゴシック" panose="020B0600070205080204" pitchFamily="34" charset="-128"/>
              </a:rPr>
              <a:t>intra-myocardique</a:t>
            </a:r>
            <a:r>
              <a:rPr lang="fr-FR" altLang="fr-FR" dirty="0">
                <a:ea typeface="ＭＳ Ｐゴシック" panose="020B0600070205080204" pitchFamily="34" charset="-128"/>
              </a:rPr>
              <a:t> plus basse dans une paroi plus fine et soumise à une contrainte pariétale moindre.</a:t>
            </a:r>
            <a:endParaRPr lang="en-US" altLang="fr-FR" dirty="0">
              <a:ea typeface="ＭＳ Ｐゴシック" panose="020B0600070205080204" pitchFamily="34" charset="-128"/>
            </a:endParaRPr>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12</a:t>
            </a:fld>
            <a:endParaRPr lang="fr-FR"/>
          </a:p>
        </p:txBody>
      </p:sp>
    </p:spTree>
    <p:extLst>
      <p:ext uri="{BB962C8B-B14F-4D97-AF65-F5344CB8AC3E}">
        <p14:creationId xmlns:p14="http://schemas.microsoft.com/office/powerpoint/2010/main" val="1924964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dirty="0">
                <a:ea typeface="ＭＳ Ｐゴシック" panose="020B0600070205080204" pitchFamily="34" charset="-128"/>
              </a:rPr>
              <a:t>Le débit sanguin coronaire : c’est la quantité de sang apportée par minute au myocarde. </a:t>
            </a:r>
            <a:r>
              <a:rPr lang="fr-FR" altLang="fr-FR" b="1" dirty="0">
                <a:ea typeface="ＭＳ Ｐゴシック" panose="020B0600070205080204" pitchFamily="34" charset="-128"/>
              </a:rPr>
              <a:t>Son augmentation à l’effort grâce à une régulation complexe, est importante puisqu’il peut être multiplié d’un facteur 3 à 5 par rapport au repos. Cette augmentation permet d’assurer l’accroissement des besoins métaboliques myocardiques (oxygène et substrats) lors de l’effort</a:t>
            </a:r>
            <a:r>
              <a:rPr lang="fr-FR" altLang="fr-FR" dirty="0">
                <a:ea typeface="ＭＳ Ｐゴシック" panose="020B0600070205080204" pitchFamily="34" charset="-128"/>
              </a:rPr>
              <a:t>.</a:t>
            </a:r>
            <a:endParaRPr lang="en-US" altLang="fr-FR" dirty="0">
              <a:ea typeface="ＭＳ Ｐゴシック" panose="020B0600070205080204" pitchFamily="34" charset="-128"/>
            </a:endParaRPr>
          </a:p>
          <a:p>
            <a:r>
              <a:rPr lang="fr-FR" altLang="fr-FR" dirty="0">
                <a:ea typeface="ＭＳ Ｐゴシック" panose="020B0600070205080204" pitchFamily="34" charset="-128"/>
              </a:rPr>
              <a:t>La régulation du débit sanguin coronaire </a:t>
            </a:r>
            <a:r>
              <a:rPr lang="fr-FR" altLang="fr-FR" b="1" dirty="0">
                <a:ea typeface="ＭＳ Ｐゴシック" panose="020B0600070205080204" pitchFamily="34" charset="-128"/>
              </a:rPr>
              <a:t>suit de façon précise, presque linéaire, les fluctuations des besoins en oxygène du muscle cardiaque</a:t>
            </a:r>
            <a:r>
              <a:rPr lang="fr-FR" altLang="fr-FR" dirty="0">
                <a:ea typeface="ＭＳ Ｐゴシック" panose="020B0600070205080204" pitchFamily="34" charset="-128"/>
              </a:rPr>
              <a:t>. Cette régulation fait intervenir différents agents : l’endothélium, les artérioles et les artères coronaires épicardiques.</a:t>
            </a:r>
            <a:endParaRPr lang="en-US" altLang="fr-FR" dirty="0">
              <a:ea typeface="ＭＳ Ｐゴシック" panose="020B0600070205080204" pitchFamily="34" charset="-128"/>
            </a:endParaRPr>
          </a:p>
          <a:p>
            <a:endParaRPr lang="fr-FR" altLang="fr-FR" sz="700" dirty="0">
              <a:latin typeface="Arial" panose="020B0604020202020204" pitchFamily="34" charset="0"/>
              <a:ea typeface="ＭＳ Ｐゴシック" panose="020B0600070205080204" pitchFamily="34" charset="-128"/>
            </a:endParaRPr>
          </a:p>
          <a:p>
            <a:r>
              <a:rPr lang="fr-FR" altLang="fr-FR" sz="800" b="1" dirty="0">
                <a:solidFill>
                  <a:srgbClr val="FF0000"/>
                </a:solidFill>
                <a:latin typeface="Times New Roman" panose="02020603050405020304" pitchFamily="18" charset="0"/>
                <a:ea typeface="ＭＳ Ｐゴシック" panose="020B0600070205080204" pitchFamily="34" charset="-128"/>
              </a:rPr>
              <a:t>Relation linéaire entre consommation en O</a:t>
            </a:r>
            <a:r>
              <a:rPr lang="fr-FR" altLang="fr-FR" sz="800" b="1" baseline="-25000" dirty="0">
                <a:solidFill>
                  <a:srgbClr val="FF0000"/>
                </a:solidFill>
                <a:latin typeface="Times New Roman" panose="02020603050405020304" pitchFamily="18" charset="0"/>
                <a:ea typeface="ＭＳ Ｐゴシック" panose="020B0600070205080204" pitchFamily="34" charset="-128"/>
              </a:rPr>
              <a:t>2</a:t>
            </a:r>
            <a:r>
              <a:rPr lang="fr-FR" altLang="fr-FR" sz="800" b="1" dirty="0">
                <a:solidFill>
                  <a:srgbClr val="FF0000"/>
                </a:solidFill>
                <a:latin typeface="Times New Roman" panose="02020603050405020304" pitchFamily="18" charset="0"/>
                <a:ea typeface="ＭＳ Ｐゴシック" panose="020B0600070205080204" pitchFamily="34" charset="-128"/>
              </a:rPr>
              <a:t> du myocarde et débit coronaire</a:t>
            </a:r>
          </a:p>
          <a:p>
            <a:endParaRPr lang="fr-FR" dirty="0"/>
          </a:p>
        </p:txBody>
      </p:sp>
      <p:sp>
        <p:nvSpPr>
          <p:cNvPr id="4" name="Espace réservé du numéro de diapositive 3"/>
          <p:cNvSpPr>
            <a:spLocks noGrp="1"/>
          </p:cNvSpPr>
          <p:nvPr>
            <p:ph type="sldNum" sz="quarter" idx="5"/>
          </p:nvPr>
        </p:nvSpPr>
        <p:spPr/>
        <p:txBody>
          <a:bodyPr/>
          <a:lstStyle/>
          <a:p>
            <a:fld id="{F69B9230-A5BD-7A4E-AFEA-C0678EF09B69}" type="slidenum">
              <a:rPr lang="fr-FR" smtClean="0"/>
              <a:t>13</a:t>
            </a:fld>
            <a:endParaRPr lang="fr-FR"/>
          </a:p>
        </p:txBody>
      </p:sp>
    </p:spTree>
    <p:extLst>
      <p:ext uri="{BB962C8B-B14F-4D97-AF65-F5344CB8AC3E}">
        <p14:creationId xmlns:p14="http://schemas.microsoft.com/office/powerpoint/2010/main" val="137119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CEB114-ADCD-C140-9360-8075911AB00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CAFF120-6B03-F540-8324-B279BE9ED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3B3C30D-E81F-D045-8479-8C7A3B152419}"/>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2D9AB734-CE5C-2A4A-A4CF-9FDDDC7D93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42ED35-19E7-B94A-9D11-B8AECE57FD0D}"/>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423290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B57A3-0C8F-5C46-9465-37083BAB467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D239BD1-AD8D-8C47-8227-1BDAD8A274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84AC27-3DCB-7749-8B58-6A9AB9F2FB71}"/>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07D85238-23D7-9E48-AF38-8D8DFA2B89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9FD697-FFBC-5A49-A6B1-5A9400E37C85}"/>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125820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8CB09EC-B584-0640-88FC-52768830832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A05204-B733-E246-81F9-0287E005EB4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C38112-8531-1C42-B772-6A580505BE64}"/>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D230BDF8-59EC-6F4E-BF94-6D9A7A8C4A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D451F0-8467-E24B-8C14-E7E8A0458D5C}"/>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356190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0A8691-5CE3-BA49-A65B-BA6DC3710C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11A395-261A-214D-9222-A5C85AF58BE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8035DA-61D8-7F4F-A15C-157B865C0ABA}"/>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808F8C23-202F-964D-ABEB-0E53B595E0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D1FF68-2D11-C94A-BA58-31E42515CA22}"/>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260318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A3E5A-25D1-9847-A42F-9F102BCADA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A1C80BD-F731-DD41-998B-32C11070F1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29DB675-1475-D64D-B579-FD8C813BB5AD}"/>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F008A5CB-592E-0D4C-AA8A-3517FB0C10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4C8109-7B4B-614B-89D9-D8554330335F}"/>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38333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13AC6F-3C82-944E-BDDB-B0C91BCF227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4EEA98-3EBC-D440-9F01-F8427F8AA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C7859B6-7D43-9E46-8E11-0D6C2E82697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FE01E06-EDB1-9E45-853C-3E82344F75BC}"/>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6" name="Espace réservé du pied de page 5">
            <a:extLst>
              <a:ext uri="{FF2B5EF4-FFF2-40B4-BE49-F238E27FC236}">
                <a16:creationId xmlns:a16="http://schemas.microsoft.com/office/drawing/2014/main" id="{A045AFC9-208C-8E48-9CFC-E721FE933D0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876E11-7B14-F941-BD0E-424314DE4999}"/>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406230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333BD-9C0F-C64F-A4AA-5CDBEA25897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C83D5F1-47CC-794D-B8F9-FC1E15A729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5A54E91-5181-D445-B8E6-E4E28EB5243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0EFF8F1-0AFA-1C47-8A63-BCE3EA7E9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209093F-64E7-2E45-B315-7FB85577CAF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B48C275-D260-4046-AFD2-2053B1690850}"/>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8" name="Espace réservé du pied de page 7">
            <a:extLst>
              <a:ext uri="{FF2B5EF4-FFF2-40B4-BE49-F238E27FC236}">
                <a16:creationId xmlns:a16="http://schemas.microsoft.com/office/drawing/2014/main" id="{EF0AFECF-6C90-C640-A7D3-4D5CAD15B6E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14F487D-8AEA-E342-B4FA-C5D0E7776C1E}"/>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417398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1C3381-D5E4-6D4E-AF3A-A9371CF9EA4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BED9E0D-4F10-654B-8254-E09F5D52EA9F}"/>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4" name="Espace réservé du pied de page 3">
            <a:extLst>
              <a:ext uri="{FF2B5EF4-FFF2-40B4-BE49-F238E27FC236}">
                <a16:creationId xmlns:a16="http://schemas.microsoft.com/office/drawing/2014/main" id="{7394D5BD-F4F1-3843-99B2-4DE13F03EC4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AA60C3-E210-B84A-B299-D1422E157FE8}"/>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183370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7503369-A737-DD47-85CF-4883B8A45180}"/>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3" name="Espace réservé du pied de page 2">
            <a:extLst>
              <a:ext uri="{FF2B5EF4-FFF2-40B4-BE49-F238E27FC236}">
                <a16:creationId xmlns:a16="http://schemas.microsoft.com/office/drawing/2014/main" id="{AD6D3D0C-90B5-4941-91E4-D055687BF75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AB0184A-CFEF-3B4E-94D6-6A02FE32E56C}"/>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190980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8143CC-AC56-8B46-BF67-25182FF5D4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3C87A70-B5A9-9C49-A273-0D62C94F2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01D9D78-251B-1345-8D15-B1ECB7B63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7D703C7-AEC3-4F46-84B8-EB0B40DF0CF7}"/>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6" name="Espace réservé du pied de page 5">
            <a:extLst>
              <a:ext uri="{FF2B5EF4-FFF2-40B4-BE49-F238E27FC236}">
                <a16:creationId xmlns:a16="http://schemas.microsoft.com/office/drawing/2014/main" id="{A2738C42-7508-8146-A641-A11B2E8343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9DEC3D-4CD0-9E43-9A8C-9042E07D1F45}"/>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54833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97B05-FCBA-D249-80F9-05C45AFA816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E26D1AC-F863-8D44-84F0-0C960E0671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81B9847-4759-3F47-99EC-F9E638185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2736B0-66D1-5E4E-AAB9-CF39CB38AA60}"/>
              </a:ext>
            </a:extLst>
          </p:cNvPr>
          <p:cNvSpPr>
            <a:spLocks noGrp="1"/>
          </p:cNvSpPr>
          <p:nvPr>
            <p:ph type="dt" sz="half" idx="10"/>
          </p:nvPr>
        </p:nvSpPr>
        <p:spPr/>
        <p:txBody>
          <a:bodyPr/>
          <a:lstStyle/>
          <a:p>
            <a:fld id="{6F3E07A2-F8EF-934B-BF7F-A1C57541CE86}" type="datetimeFigureOut">
              <a:rPr lang="fr-FR" smtClean="0"/>
              <a:t>19/09/2022</a:t>
            </a:fld>
            <a:endParaRPr lang="fr-FR"/>
          </a:p>
        </p:txBody>
      </p:sp>
      <p:sp>
        <p:nvSpPr>
          <p:cNvPr id="6" name="Espace réservé du pied de page 5">
            <a:extLst>
              <a:ext uri="{FF2B5EF4-FFF2-40B4-BE49-F238E27FC236}">
                <a16:creationId xmlns:a16="http://schemas.microsoft.com/office/drawing/2014/main" id="{87D0EFFF-3281-BA47-8BA6-4B39469E68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CA9057-6207-C240-AA45-10E2A752EE70}"/>
              </a:ext>
            </a:extLst>
          </p:cNvPr>
          <p:cNvSpPr>
            <a:spLocks noGrp="1"/>
          </p:cNvSpPr>
          <p:nvPr>
            <p:ph type="sldNum" sz="quarter" idx="12"/>
          </p:nvPr>
        </p:nvSpPr>
        <p:spPr/>
        <p:txBody>
          <a:bodyPr/>
          <a:lstStyle/>
          <a:p>
            <a:fld id="{495FB6D5-94B0-2C46-9EB5-76A37A856FCA}" type="slidenum">
              <a:rPr lang="fr-FR" smtClean="0"/>
              <a:t>‹N°›</a:t>
            </a:fld>
            <a:endParaRPr lang="fr-FR"/>
          </a:p>
        </p:txBody>
      </p:sp>
    </p:spTree>
    <p:extLst>
      <p:ext uri="{BB962C8B-B14F-4D97-AF65-F5344CB8AC3E}">
        <p14:creationId xmlns:p14="http://schemas.microsoft.com/office/powerpoint/2010/main" val="7183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7ED665B-02DD-1142-BE6C-7D0BF70CA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1358679-819B-9245-9319-39E52A9E5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9A2250-1E29-1946-8510-CD022F5718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E07A2-F8EF-934B-BF7F-A1C57541CE86}"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DDC03432-85F8-5E4F-AB16-2A83F8E3C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6C99B4D-95EF-4740-95E8-A95BFB643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FB6D5-94B0-2C46-9EB5-76A37A856FCA}" type="slidenum">
              <a:rPr lang="fr-FR" smtClean="0"/>
              <a:t>‹N°›</a:t>
            </a:fld>
            <a:endParaRPr lang="fr-FR"/>
          </a:p>
        </p:txBody>
      </p:sp>
    </p:spTree>
    <p:extLst>
      <p:ext uri="{BB962C8B-B14F-4D97-AF65-F5344CB8AC3E}">
        <p14:creationId xmlns:p14="http://schemas.microsoft.com/office/powerpoint/2010/main" val="4060510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B42745-EE67-614E-A23C-5BFD0578C239}"/>
              </a:ext>
            </a:extLst>
          </p:cNvPr>
          <p:cNvSpPr>
            <a:spLocks noGrp="1"/>
          </p:cNvSpPr>
          <p:nvPr>
            <p:ph type="ctrTitle"/>
          </p:nvPr>
        </p:nvSpPr>
        <p:spPr>
          <a:xfrm>
            <a:off x="1524000" y="1838906"/>
            <a:ext cx="9144000" cy="2387600"/>
          </a:xfrm>
        </p:spPr>
        <p:txBody>
          <a:bodyPr>
            <a:normAutofit/>
          </a:bodyPr>
          <a:lstStyle/>
          <a:p>
            <a:r>
              <a:rPr lang="fr-FR" altLang="ja-JP" sz="4400" dirty="0">
                <a:solidFill>
                  <a:srgbClr val="3399FF"/>
                </a:solidFill>
                <a:latin typeface="Arial" panose="020B0604020202020204" pitchFamily="34" charset="0"/>
                <a:ea typeface="ＭＳ Ｐゴシック" panose="020B0600070205080204" pitchFamily="34" charset="-128"/>
                <a:cs typeface="Arial" panose="020B0604020202020204" pitchFamily="34" charset="0"/>
              </a:rPr>
              <a:t>Physiologie de la Perfusion Myocardique</a:t>
            </a:r>
            <a:br>
              <a:rPr lang="fr-FR" altLang="ja-JP" sz="4400" dirty="0">
                <a:solidFill>
                  <a:srgbClr val="3399FF"/>
                </a:solidFill>
                <a:latin typeface="Arial" panose="020B0604020202020204" pitchFamily="34" charset="0"/>
                <a:ea typeface="ＭＳ Ｐゴシック" panose="020B0600070205080204" pitchFamily="34" charset="-128"/>
                <a:cs typeface="Arial" panose="020B0604020202020204" pitchFamily="34" charset="0"/>
              </a:rPr>
            </a:br>
            <a:r>
              <a:rPr lang="fr-FR" altLang="ja-JP" sz="4400" dirty="0">
                <a:solidFill>
                  <a:srgbClr val="3399FF"/>
                </a:solidFill>
                <a:latin typeface="Arial" panose="020B0604020202020204" pitchFamily="34" charset="0"/>
                <a:ea typeface="ＭＳ Ｐゴシック" panose="020B0600070205080204" pitchFamily="34" charset="-128"/>
                <a:cs typeface="Arial" panose="020B0604020202020204" pitchFamily="34" charset="0"/>
              </a:rPr>
              <a:t>Ischémie Myocardique</a:t>
            </a:r>
            <a:endParaRPr lang="fr-FR" sz="4400" dirty="0">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D7FBC800-A750-3146-B080-736A630189DE}"/>
              </a:ext>
            </a:extLst>
          </p:cNvPr>
          <p:cNvSpPr>
            <a:spLocks noGrp="1"/>
          </p:cNvSpPr>
          <p:nvPr>
            <p:ph type="subTitle" idx="1"/>
          </p:nvPr>
        </p:nvSpPr>
        <p:spPr>
          <a:xfrm>
            <a:off x="1524000" y="4618832"/>
            <a:ext cx="9144000" cy="1655762"/>
          </a:xfrm>
        </p:spPr>
        <p:txBody>
          <a:bodyPr/>
          <a:lstStyle/>
          <a:p>
            <a:r>
              <a:rPr lang="fr-FR" dirty="0">
                <a:latin typeface="Arial" panose="020B0604020202020204" pitchFamily="34" charset="0"/>
                <a:cs typeface="Arial" panose="020B0604020202020204" pitchFamily="34" charset="0"/>
              </a:rPr>
              <a:t>Dr Simon </a:t>
            </a:r>
            <a:r>
              <a:rPr lang="fr-FR" dirty="0" err="1">
                <a:latin typeface="Arial" panose="020B0604020202020204" pitchFamily="34" charset="0"/>
                <a:cs typeface="Arial" panose="020B0604020202020204" pitchFamily="34" charset="0"/>
              </a:rPr>
              <a:t>Leboube</a:t>
            </a:r>
            <a:endParaRPr lang="fr-FR" dirty="0">
              <a:latin typeface="Arial" panose="020B0604020202020204" pitchFamily="34" charset="0"/>
              <a:cs typeface="Arial" panose="020B0604020202020204" pitchFamily="34" charset="0"/>
            </a:endParaRPr>
          </a:p>
        </p:txBody>
      </p:sp>
      <p:sp>
        <p:nvSpPr>
          <p:cNvPr id="4" name="ZoneTexte 4">
            <a:extLst>
              <a:ext uri="{FF2B5EF4-FFF2-40B4-BE49-F238E27FC236}">
                <a16:creationId xmlns:a16="http://schemas.microsoft.com/office/drawing/2014/main" id="{82D79E2B-24E3-0645-8A0A-EC81566CEA82}"/>
              </a:ext>
            </a:extLst>
          </p:cNvPr>
          <p:cNvSpPr txBox="1">
            <a:spLocks noChangeArrowheads="1"/>
          </p:cNvSpPr>
          <p:nvPr/>
        </p:nvSpPr>
        <p:spPr bwMode="auto">
          <a:xfrm>
            <a:off x="1774031" y="583406"/>
            <a:ext cx="8643938" cy="1569660"/>
          </a:xfrm>
          <a:prstGeom prst="rect">
            <a:avLst/>
          </a:prstGeom>
          <a:noFill/>
          <a:ln w="9525">
            <a:noFill/>
            <a:miter lim="800000"/>
            <a:headEnd/>
            <a:tailEnd/>
          </a:ln>
        </p:spPr>
        <p:txBody>
          <a:bodyPr>
            <a:spAutoFit/>
          </a:bodyPr>
          <a:lstStyle/>
          <a:p>
            <a:pPr algn="ctr" eaLnBrk="1" hangingPunct="1">
              <a:defRPr/>
            </a:pPr>
            <a:r>
              <a:rPr lang="fr-FR" sz="3200" b="0" dirty="0">
                <a:solidFill>
                  <a:srgbClr val="FF9900"/>
                </a:solidFill>
                <a:latin typeface="Arial" panose="020B0604020202020204" pitchFamily="34" charset="0"/>
                <a:ea typeface="ＭＳ Ｐゴシック" pitchFamily="1" charset="-128"/>
                <a:cs typeface="Arial" panose="020B0604020202020204" pitchFamily="34" charset="0"/>
              </a:rPr>
              <a:t>FGSM2 </a:t>
            </a:r>
          </a:p>
          <a:p>
            <a:pPr algn="ctr" eaLnBrk="1" hangingPunct="1">
              <a:defRPr/>
            </a:pPr>
            <a:r>
              <a:rPr lang="fr-FR" sz="3200" b="0" dirty="0">
                <a:solidFill>
                  <a:srgbClr val="F79646"/>
                </a:solidFill>
                <a:latin typeface="Arial" panose="020B0604020202020204" pitchFamily="34" charset="0"/>
                <a:ea typeface="ＭＳ Ｐゴシック" pitchFamily="1" charset="-128"/>
                <a:cs typeface="Arial" panose="020B0604020202020204" pitchFamily="34" charset="0"/>
              </a:rPr>
              <a:t>UE9 « système cardiovasculaire »</a:t>
            </a:r>
          </a:p>
          <a:p>
            <a:pPr algn="ctr" eaLnBrk="1" hangingPunct="1">
              <a:defRPr/>
            </a:pPr>
            <a:r>
              <a:rPr lang="fr-FR" sz="3200" b="0" dirty="0">
                <a:solidFill>
                  <a:srgbClr val="F79646"/>
                </a:solidFill>
                <a:latin typeface="Arial" panose="020B0604020202020204" pitchFamily="34" charset="0"/>
                <a:ea typeface="ＭＳ Ｐゴシック" pitchFamily="1" charset="-128"/>
                <a:cs typeface="Arial" panose="020B0604020202020204" pitchFamily="34" charset="0"/>
              </a:rPr>
              <a:t>Physiologie</a:t>
            </a:r>
            <a:endParaRPr lang="fr-FR" sz="3200" b="0" dirty="0">
              <a:latin typeface="Arial" panose="020B0604020202020204" pitchFamily="34" charset="0"/>
              <a:ea typeface="ＭＳ Ｐゴシック" pitchFamily="1" charset="-128"/>
              <a:cs typeface="Arial" panose="020B0604020202020204" pitchFamily="34" charset="0"/>
            </a:endParaRPr>
          </a:p>
        </p:txBody>
      </p:sp>
      <p:pic>
        <p:nvPicPr>
          <p:cNvPr id="6" name="Image 5">
            <a:extLst>
              <a:ext uri="{FF2B5EF4-FFF2-40B4-BE49-F238E27FC236}">
                <a16:creationId xmlns:a16="http://schemas.microsoft.com/office/drawing/2014/main" id="{43E2CC20-C9F0-EA48-AEFA-F1B695995B91}"/>
              </a:ext>
            </a:extLst>
          </p:cNvPr>
          <p:cNvPicPr>
            <a:picLocks noChangeAspect="1"/>
          </p:cNvPicPr>
          <p:nvPr/>
        </p:nvPicPr>
        <p:blipFill>
          <a:blip r:embed="rId2"/>
          <a:stretch>
            <a:fillRect/>
          </a:stretch>
        </p:blipFill>
        <p:spPr>
          <a:xfrm>
            <a:off x="165100" y="5015920"/>
            <a:ext cx="11861800" cy="1651000"/>
          </a:xfrm>
          <a:prstGeom prst="rect">
            <a:avLst/>
          </a:prstGeom>
        </p:spPr>
      </p:pic>
      <p:sp>
        <p:nvSpPr>
          <p:cNvPr id="5" name="ZoneTexte 4">
            <a:extLst>
              <a:ext uri="{FF2B5EF4-FFF2-40B4-BE49-F238E27FC236}">
                <a16:creationId xmlns:a16="http://schemas.microsoft.com/office/drawing/2014/main" id="{65493AA0-3B09-429D-3EFC-F14CD12CEEDE}"/>
              </a:ext>
            </a:extLst>
          </p:cNvPr>
          <p:cNvSpPr txBox="1"/>
          <p:nvPr/>
        </p:nvSpPr>
        <p:spPr>
          <a:xfrm>
            <a:off x="376518" y="4356847"/>
            <a:ext cx="1694329" cy="369332"/>
          </a:xfrm>
          <a:prstGeom prst="rect">
            <a:avLst/>
          </a:prstGeom>
          <a:noFill/>
        </p:spPr>
        <p:txBody>
          <a:bodyPr wrap="square" rtlCol="0">
            <a:spAutoFit/>
          </a:bodyPr>
          <a:lstStyle/>
          <a:p>
            <a:r>
              <a:rPr lang="fr-FR" dirty="0"/>
              <a:t>21/09/2022</a:t>
            </a:r>
          </a:p>
        </p:txBody>
      </p:sp>
    </p:spTree>
    <p:extLst>
      <p:ext uri="{BB962C8B-B14F-4D97-AF65-F5344CB8AC3E}">
        <p14:creationId xmlns:p14="http://schemas.microsoft.com/office/powerpoint/2010/main" val="71438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9293F1-F3B6-3D47-B895-B9FE168B8AD9}"/>
              </a:ext>
            </a:extLst>
          </p:cNvPr>
          <p:cNvSpPr>
            <a:spLocks noGrp="1"/>
          </p:cNvSpPr>
          <p:nvPr>
            <p:ph type="title"/>
          </p:nvPr>
        </p:nvSpPr>
        <p:spPr/>
        <p:txBody>
          <a:bodyPr/>
          <a:lstStyle/>
          <a:p>
            <a:r>
              <a:rPr lang="fr-FR" altLang="fr-FR" dirty="0">
                <a:solidFill>
                  <a:srgbClr val="FF9900"/>
                </a:solidFill>
                <a:latin typeface="Arial" panose="020B0604020202020204" pitchFamily="34" charset="0"/>
                <a:cs typeface="Arial" panose="020B0604020202020204" pitchFamily="34" charset="0"/>
              </a:rPr>
              <a:t>Modification du flux coronaire</a:t>
            </a:r>
            <a:endParaRPr lang="fr-FR" dirty="0"/>
          </a:p>
        </p:txBody>
      </p:sp>
      <p:pic>
        <p:nvPicPr>
          <p:cNvPr id="85" name="Image 84">
            <a:extLst>
              <a:ext uri="{FF2B5EF4-FFF2-40B4-BE49-F238E27FC236}">
                <a16:creationId xmlns:a16="http://schemas.microsoft.com/office/drawing/2014/main" id="{87A1B6FA-8FB9-B949-9591-2A860D42CCA9}"/>
              </a:ext>
            </a:extLst>
          </p:cNvPr>
          <p:cNvPicPr>
            <a:picLocks noChangeAspect="1"/>
          </p:cNvPicPr>
          <p:nvPr/>
        </p:nvPicPr>
        <p:blipFill>
          <a:blip r:embed="rId3"/>
          <a:stretch>
            <a:fillRect/>
          </a:stretch>
        </p:blipFill>
        <p:spPr>
          <a:xfrm>
            <a:off x="466129" y="1317356"/>
            <a:ext cx="7850116" cy="5175519"/>
          </a:xfrm>
          <a:prstGeom prst="rect">
            <a:avLst/>
          </a:prstGeom>
        </p:spPr>
      </p:pic>
      <p:sp>
        <p:nvSpPr>
          <p:cNvPr id="86" name="ZoneTexte 85">
            <a:extLst>
              <a:ext uri="{FF2B5EF4-FFF2-40B4-BE49-F238E27FC236}">
                <a16:creationId xmlns:a16="http://schemas.microsoft.com/office/drawing/2014/main" id="{D6B07624-8242-CD4C-B18B-5E7555AFD8DA}"/>
              </a:ext>
            </a:extLst>
          </p:cNvPr>
          <p:cNvSpPr txBox="1"/>
          <p:nvPr/>
        </p:nvSpPr>
        <p:spPr>
          <a:xfrm>
            <a:off x="8367905" y="1566701"/>
            <a:ext cx="3689776" cy="1631216"/>
          </a:xfrm>
          <a:prstGeom prst="rect">
            <a:avLst/>
          </a:prstGeom>
          <a:noFill/>
        </p:spPr>
        <p:txBody>
          <a:bodyPr wrap="square" rtlCol="0">
            <a:spAutoFit/>
          </a:bodyPr>
          <a:lstStyle/>
          <a:p>
            <a:r>
              <a:rPr lang="fr-FR" altLang="fr-FR" sz="2000" dirty="0">
                <a:latin typeface="Arial" panose="020B0604020202020204" pitchFamily="34" charset="0"/>
                <a:cs typeface="Arial" panose="020B0604020202020204" pitchFamily="34" charset="0"/>
              </a:rPr>
              <a:t>Perfusion myocardique:</a:t>
            </a:r>
          </a:p>
          <a:p>
            <a:pPr marL="285750" indent="-285750">
              <a:buFont typeface="Arial" panose="020B0604020202020204" pitchFamily="34" charset="0"/>
              <a:buChar char="•"/>
            </a:pPr>
            <a:r>
              <a:rPr lang="fr-FR" altLang="fr-FR" sz="2000" dirty="0">
                <a:latin typeface="Arial" panose="020B0604020202020204" pitchFamily="34" charset="0"/>
                <a:cs typeface="Arial" panose="020B0604020202020204" pitchFamily="34" charset="0"/>
              </a:rPr>
              <a:t>Majoritairement en diastole</a:t>
            </a:r>
          </a:p>
          <a:p>
            <a:pPr marL="285750" indent="-285750">
              <a:buFont typeface="Arial" panose="020B0604020202020204" pitchFamily="34" charset="0"/>
              <a:buChar char="•"/>
            </a:pPr>
            <a:r>
              <a:rPr lang="fr-FR" altLang="fr-FR" sz="2000" dirty="0">
                <a:latin typeface="Arial" panose="020B0604020202020204" pitchFamily="34" charset="0"/>
                <a:cs typeface="Arial" panose="020B0604020202020204" pitchFamily="34" charset="0"/>
              </a:rPr>
              <a:t>Dépendante de la différence entre P Aortique et P diastolique VG</a:t>
            </a:r>
            <a:endParaRPr lang="fr-FR" sz="2000" dirty="0"/>
          </a:p>
        </p:txBody>
      </p:sp>
    </p:spTree>
    <p:extLst>
      <p:ext uri="{BB962C8B-B14F-4D97-AF65-F5344CB8AC3E}">
        <p14:creationId xmlns:p14="http://schemas.microsoft.com/office/powerpoint/2010/main" val="71258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19F18-7FE4-1A4C-A478-DD6A15CB86B9}"/>
              </a:ext>
            </a:extLst>
          </p:cNvPr>
          <p:cNvSpPr>
            <a:spLocks noGrp="1"/>
          </p:cNvSpPr>
          <p:nvPr>
            <p:ph type="title"/>
          </p:nvPr>
        </p:nvSpPr>
        <p:spPr/>
        <p:txBody>
          <a:bodyPr/>
          <a:lstStyle/>
          <a:p>
            <a:r>
              <a:rPr lang="fr-FR" altLang="fr-FR" dirty="0">
                <a:solidFill>
                  <a:srgbClr val="FF9900"/>
                </a:solidFill>
                <a:latin typeface="Arial" panose="020B0604020202020204" pitchFamily="34" charset="0"/>
                <a:cs typeface="Arial" panose="020B0604020202020204" pitchFamily="34" charset="0"/>
              </a:rPr>
              <a:t>Modification du flux coronaire</a:t>
            </a:r>
            <a:endParaRPr lang="fr-FR" dirty="0"/>
          </a:p>
        </p:txBody>
      </p:sp>
      <p:pic>
        <p:nvPicPr>
          <p:cNvPr id="4" name="Picture 4" descr="Unfortunately we are unable to provide accessible alternative text for this. If you require assistance to access this image, please contact help@nature.com or the author">
            <a:extLst>
              <a:ext uri="{FF2B5EF4-FFF2-40B4-BE49-F238E27FC236}">
                <a16:creationId xmlns:a16="http://schemas.microsoft.com/office/drawing/2014/main" id="{4EEBDB36-8D58-444B-AAE3-10D2D8F95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925" r="62627"/>
          <a:stretch>
            <a:fillRect/>
          </a:stretch>
        </p:blipFill>
        <p:spPr bwMode="auto">
          <a:xfrm>
            <a:off x="5168900" y="3691451"/>
            <a:ext cx="198278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Unfortunately we are unable to provide accessible alternative text for this. If you require assistance to access this image, please contact help@nature.com or the author">
            <a:extLst>
              <a:ext uri="{FF2B5EF4-FFF2-40B4-BE49-F238E27FC236}">
                <a16:creationId xmlns:a16="http://schemas.microsoft.com/office/drawing/2014/main" id="{BCA6033A-5A36-7541-B8E2-D17D8DFED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5045" b="59267"/>
          <a:stretch>
            <a:fillRect/>
          </a:stretch>
        </p:blipFill>
        <p:spPr bwMode="auto">
          <a:xfrm>
            <a:off x="2416175" y="3718438"/>
            <a:ext cx="18557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Unfortunately we are unable to provide accessible alternative text for this. If you require assistance to access this image, please contact help@nature.com or the author">
            <a:extLst>
              <a:ext uri="{FF2B5EF4-FFF2-40B4-BE49-F238E27FC236}">
                <a16:creationId xmlns:a16="http://schemas.microsoft.com/office/drawing/2014/main" id="{FF015CA9-93FD-D94F-87B9-1D6E56FB1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287" b="60884"/>
          <a:stretch>
            <a:fillRect/>
          </a:stretch>
        </p:blipFill>
        <p:spPr bwMode="auto">
          <a:xfrm>
            <a:off x="7727950" y="3573976"/>
            <a:ext cx="21082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Unfortunately we are unable to provide accessible alternative text for this. If you require assistance to access this image, please contact help@nature.com or the author">
            <a:extLst>
              <a:ext uri="{FF2B5EF4-FFF2-40B4-BE49-F238E27FC236}">
                <a16:creationId xmlns:a16="http://schemas.microsoft.com/office/drawing/2014/main" id="{5A426FD3-5FEF-2540-B95F-045122CDD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562" t="31879" r="30064" b="31573"/>
          <a:stretch>
            <a:fillRect/>
          </a:stretch>
        </p:blipFill>
        <p:spPr bwMode="auto">
          <a:xfrm>
            <a:off x="4848225" y="1470538"/>
            <a:ext cx="24955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id="{3A2C634B-E168-444F-86A0-1CEDA3AB4C16}"/>
              </a:ext>
            </a:extLst>
          </p:cNvPr>
          <p:cNvSpPr txBox="1">
            <a:spLocks noChangeArrowheads="1"/>
          </p:cNvSpPr>
          <p:nvPr/>
        </p:nvSpPr>
        <p:spPr bwMode="auto">
          <a:xfrm>
            <a:off x="1219052" y="5563114"/>
            <a:ext cx="98824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lgn="ctr" eaLnBrk="1" hangingPunct="1"/>
            <a:r>
              <a:rPr lang="fr-FR" altLang="fr-FR" sz="2400" b="0" dirty="0">
                <a:latin typeface="Arial" panose="020B0604020202020204" pitchFamily="34" charset="0"/>
                <a:cs typeface="Arial" panose="020B0604020202020204" pitchFamily="34" charset="0"/>
              </a:rPr>
              <a:t>Toute </a:t>
            </a:r>
            <a:r>
              <a:rPr lang="fr-FR" altLang="fr-FR" sz="2400" b="0" u="sng" dirty="0">
                <a:solidFill>
                  <a:srgbClr val="FF0000"/>
                </a:solidFill>
                <a:latin typeface="Arial" panose="020B0604020202020204" pitchFamily="34" charset="0"/>
                <a:cs typeface="Arial" panose="020B0604020202020204" pitchFamily="34" charset="0"/>
              </a:rPr>
              <a:t>diminution</a:t>
            </a:r>
            <a:r>
              <a:rPr lang="fr-FR" altLang="fr-FR" sz="2400" b="0" dirty="0">
                <a:latin typeface="Arial" panose="020B0604020202020204" pitchFamily="34" charset="0"/>
                <a:cs typeface="Arial" panose="020B0604020202020204" pitchFamily="34" charset="0"/>
              </a:rPr>
              <a:t> de la surface entre les courbes de pression VG et aorte en diastole compromet le débit  de perfusion coronaire</a:t>
            </a:r>
          </a:p>
        </p:txBody>
      </p:sp>
    </p:spTree>
    <p:extLst>
      <p:ext uri="{BB962C8B-B14F-4D97-AF65-F5344CB8AC3E}">
        <p14:creationId xmlns:p14="http://schemas.microsoft.com/office/powerpoint/2010/main" val="69765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E079FC-368A-3546-B712-7FABDB03AEC3}"/>
              </a:ext>
            </a:extLst>
          </p:cNvPr>
          <p:cNvSpPr>
            <a:spLocks noGrp="1"/>
          </p:cNvSpPr>
          <p:nvPr>
            <p:ph type="title"/>
          </p:nvPr>
        </p:nvSpPr>
        <p:spPr/>
        <p:txBody>
          <a:bodyPr/>
          <a:lstStyle/>
          <a:p>
            <a:r>
              <a:rPr lang="fr-FR" altLang="fr-FR" dirty="0">
                <a:solidFill>
                  <a:srgbClr val="FF9900"/>
                </a:solidFill>
                <a:latin typeface="Arial" panose="020B0604020202020204" pitchFamily="34" charset="0"/>
                <a:cs typeface="Arial" panose="020B0604020202020204" pitchFamily="34" charset="0"/>
              </a:rPr>
              <a:t>Modification du flux coronaire</a:t>
            </a:r>
            <a:endParaRPr lang="fr-FR" dirty="0"/>
          </a:p>
        </p:txBody>
      </p:sp>
      <p:pic>
        <p:nvPicPr>
          <p:cNvPr id="4" name="Picture 2" descr="Cor3">
            <a:extLst>
              <a:ext uri="{FF2B5EF4-FFF2-40B4-BE49-F238E27FC236}">
                <a16:creationId xmlns:a16="http://schemas.microsoft.com/office/drawing/2014/main" id="{DCCB8BB1-5AD0-5144-84F6-C31D3758E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38"/>
          <a:stretch>
            <a:fillRect/>
          </a:stretch>
        </p:blipFill>
        <p:spPr bwMode="auto">
          <a:xfrm>
            <a:off x="2057400" y="1254205"/>
            <a:ext cx="40386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a:extLst>
              <a:ext uri="{FF2B5EF4-FFF2-40B4-BE49-F238E27FC236}">
                <a16:creationId xmlns:a16="http://schemas.microsoft.com/office/drawing/2014/main" id="{44D512BB-E475-E346-951B-A4C04B4627B2}"/>
              </a:ext>
            </a:extLst>
          </p:cNvPr>
          <p:cNvSpPr txBox="1">
            <a:spLocks noChangeArrowheads="1"/>
          </p:cNvSpPr>
          <p:nvPr/>
        </p:nvSpPr>
        <p:spPr bwMode="auto">
          <a:xfrm>
            <a:off x="6332711" y="1547224"/>
            <a:ext cx="2582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400" b="0" dirty="0">
                <a:latin typeface="Arial" panose="020B0604020202020204" pitchFamily="34" charset="0"/>
                <a:cs typeface="Arial" panose="020B0604020202020204" pitchFamily="34" charset="0"/>
              </a:rPr>
              <a:t>Pression aortique</a:t>
            </a:r>
          </a:p>
        </p:txBody>
      </p:sp>
      <p:sp>
        <p:nvSpPr>
          <p:cNvPr id="6" name="Text Box 4">
            <a:extLst>
              <a:ext uri="{FF2B5EF4-FFF2-40B4-BE49-F238E27FC236}">
                <a16:creationId xmlns:a16="http://schemas.microsoft.com/office/drawing/2014/main" id="{C6B76601-B4FB-F544-A401-6DC24BE264A3}"/>
              </a:ext>
            </a:extLst>
          </p:cNvPr>
          <p:cNvSpPr txBox="1">
            <a:spLocks noChangeArrowheads="1"/>
          </p:cNvSpPr>
          <p:nvPr/>
        </p:nvSpPr>
        <p:spPr bwMode="auto">
          <a:xfrm>
            <a:off x="6316681" y="2799360"/>
            <a:ext cx="2598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400" b="0" dirty="0">
                <a:latin typeface="Arial" panose="020B0604020202020204" pitchFamily="34" charset="0"/>
                <a:cs typeface="Arial" panose="020B0604020202020204" pitchFamily="34" charset="0"/>
              </a:rPr>
              <a:t>Débit coronaire G</a:t>
            </a:r>
          </a:p>
        </p:txBody>
      </p:sp>
      <p:sp>
        <p:nvSpPr>
          <p:cNvPr id="7" name="Text Box 5">
            <a:extLst>
              <a:ext uri="{FF2B5EF4-FFF2-40B4-BE49-F238E27FC236}">
                <a16:creationId xmlns:a16="http://schemas.microsoft.com/office/drawing/2014/main" id="{A809B50A-C155-C941-9D8D-218CC70D45C2}"/>
              </a:ext>
            </a:extLst>
          </p:cNvPr>
          <p:cNvSpPr txBox="1">
            <a:spLocks noChangeArrowheads="1"/>
          </p:cNvSpPr>
          <p:nvPr/>
        </p:nvSpPr>
        <p:spPr bwMode="auto">
          <a:xfrm>
            <a:off x="6332711" y="4784653"/>
            <a:ext cx="3967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400" b="0" dirty="0">
                <a:latin typeface="Arial" panose="020B0604020202020204" pitchFamily="34" charset="0"/>
                <a:cs typeface="Arial" panose="020B0604020202020204" pitchFamily="34" charset="0"/>
              </a:rPr>
              <a:t>Débit coronaire </a:t>
            </a:r>
            <a:r>
              <a:rPr lang="fr-FR" altLang="fr-FR" sz="2400" b="0" dirty="0" err="1">
                <a:latin typeface="Arial" panose="020B0604020202020204" pitchFamily="34" charset="0"/>
                <a:cs typeface="Arial" panose="020B0604020202020204" pitchFamily="34" charset="0"/>
              </a:rPr>
              <a:t>Dt</a:t>
            </a:r>
            <a:endParaRPr lang="fr-FR" altLang="fr-FR" sz="2400" b="0" dirty="0">
              <a:latin typeface="Arial" panose="020B0604020202020204" pitchFamily="34" charset="0"/>
              <a:cs typeface="Arial" panose="020B0604020202020204" pitchFamily="34" charset="0"/>
            </a:endParaRPr>
          </a:p>
          <a:p>
            <a:pPr eaLnBrk="1" hangingPunct="1"/>
            <a:r>
              <a:rPr lang="fr-FR" altLang="fr-FR" sz="2000" b="0" dirty="0">
                <a:latin typeface="Arial" panose="020B0604020202020204" pitchFamily="34" charset="0"/>
                <a:cs typeface="Arial" panose="020B0604020202020204" pitchFamily="34" charset="0"/>
              </a:rPr>
              <a:t>Le flux systolique &gt; du fait de pression intramyocardique plus basse dans une paroi plus fine (contrainte pariétale moindre)</a:t>
            </a:r>
          </a:p>
        </p:txBody>
      </p:sp>
    </p:spTree>
    <p:extLst>
      <p:ext uri="{BB962C8B-B14F-4D97-AF65-F5344CB8AC3E}">
        <p14:creationId xmlns:p14="http://schemas.microsoft.com/office/powerpoint/2010/main" val="296102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9A02B8-99BD-E643-B431-55FA28855079}"/>
              </a:ext>
            </a:extLst>
          </p:cNvPr>
          <p:cNvSpPr>
            <a:spLocks noGrp="1"/>
          </p:cNvSpPr>
          <p:nvPr>
            <p:ph type="title"/>
          </p:nvPr>
        </p:nvSpPr>
        <p:spPr>
          <a:xfrm>
            <a:off x="838200" y="365125"/>
            <a:ext cx="11234980" cy="1325563"/>
          </a:xfrm>
        </p:spPr>
        <p:txBody>
          <a:bodyPr/>
          <a:lstStyle/>
          <a:p>
            <a:r>
              <a:rPr lang="fr-FR" dirty="0">
                <a:solidFill>
                  <a:srgbClr val="FF9900"/>
                </a:solidFill>
                <a:latin typeface="Arial" panose="020B0604020202020204" pitchFamily="34" charset="0"/>
                <a:ea typeface="ＭＳ Ｐゴシック" pitchFamily="34" charset="-128"/>
                <a:cs typeface="Arial" panose="020B0604020202020204" pitchFamily="34" charset="0"/>
              </a:rPr>
              <a:t>Mécanismes d’adaptation du débit coronaire</a:t>
            </a:r>
            <a:endParaRPr lang="fr-FR" dirty="0">
              <a:latin typeface="Arial" panose="020B0604020202020204" pitchFamily="34" charset="0"/>
              <a:cs typeface="Arial" panose="020B0604020202020204" pitchFamily="34" charset="0"/>
            </a:endParaRPr>
          </a:p>
        </p:txBody>
      </p:sp>
      <p:sp>
        <p:nvSpPr>
          <p:cNvPr id="4" name="Text Box 11">
            <a:extLst>
              <a:ext uri="{FF2B5EF4-FFF2-40B4-BE49-F238E27FC236}">
                <a16:creationId xmlns:a16="http://schemas.microsoft.com/office/drawing/2014/main" id="{6977F471-C3A1-3B44-8D5B-40024E2D7B82}"/>
              </a:ext>
            </a:extLst>
          </p:cNvPr>
          <p:cNvSpPr txBox="1">
            <a:spLocks noChangeArrowheads="1"/>
          </p:cNvSpPr>
          <p:nvPr/>
        </p:nvSpPr>
        <p:spPr bwMode="auto">
          <a:xfrm>
            <a:off x="217527" y="1475568"/>
            <a:ext cx="117569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buFont typeface="Wingdings" pitchFamily="2" charset="2"/>
              <a:buChar char="Ø"/>
            </a:pPr>
            <a:r>
              <a:rPr lang="fr-FR" altLang="fr-FR" sz="2400" b="0" dirty="0">
                <a:latin typeface="Arial" panose="020B0604020202020204" pitchFamily="34" charset="0"/>
                <a:cs typeface="Arial" panose="020B0604020202020204" pitchFamily="34" charset="0"/>
              </a:rPr>
              <a:t> Débit sanguin coronaire (</a:t>
            </a:r>
            <a:r>
              <a:rPr lang="fr-FR" altLang="fr-FR" sz="2400" b="0" dirty="0" err="1">
                <a:latin typeface="Arial" panose="020B0604020202020204" pitchFamily="34" charset="0"/>
                <a:cs typeface="Arial" panose="020B0604020202020204" pitchFamily="34" charset="0"/>
              </a:rPr>
              <a:t>Qc</a:t>
            </a:r>
            <a:r>
              <a:rPr lang="fr-FR" altLang="fr-FR" sz="2400" b="0" dirty="0">
                <a:latin typeface="Arial" panose="020B0604020202020204" pitchFamily="34" charset="0"/>
                <a:cs typeface="Arial" panose="020B0604020202020204" pitchFamily="34" charset="0"/>
              </a:rPr>
              <a:t>): quantité de sang apportée par minute au myocarde</a:t>
            </a:r>
          </a:p>
          <a:p>
            <a:pPr eaLnBrk="1" hangingPunct="1">
              <a:buFont typeface="Wingdings" pitchFamily="2" charset="2"/>
              <a:buChar char="Ø"/>
            </a:pPr>
            <a:r>
              <a:rPr lang="fr-FR" altLang="fr-FR" sz="2400" b="0" dirty="0">
                <a:latin typeface="Arial" panose="020B0604020202020204" pitchFamily="34" charset="0"/>
                <a:cs typeface="Arial" panose="020B0604020202020204" pitchFamily="34" charset="0"/>
              </a:rPr>
              <a:t> Le </a:t>
            </a:r>
            <a:r>
              <a:rPr lang="fr-FR" altLang="fr-FR" sz="2400" b="0" dirty="0" err="1">
                <a:latin typeface="Arial" panose="020B0604020202020204" pitchFamily="34" charset="0"/>
                <a:cs typeface="Arial" panose="020B0604020202020204" pitchFamily="34" charset="0"/>
              </a:rPr>
              <a:t>Qc</a:t>
            </a:r>
            <a:r>
              <a:rPr lang="fr-FR" altLang="fr-FR" sz="2400" b="0" dirty="0">
                <a:latin typeface="Arial" panose="020B0604020202020204" pitchFamily="34" charset="0"/>
                <a:cs typeface="Arial" panose="020B0604020202020204" pitchFamily="34" charset="0"/>
              </a:rPr>
              <a:t> suit de façon précise les fluctuations des besoins en O2 du myocarde</a:t>
            </a:r>
          </a:p>
        </p:txBody>
      </p:sp>
      <p:pic>
        <p:nvPicPr>
          <p:cNvPr id="5" name="Picture 2">
            <a:extLst>
              <a:ext uri="{FF2B5EF4-FFF2-40B4-BE49-F238E27FC236}">
                <a16:creationId xmlns:a16="http://schemas.microsoft.com/office/drawing/2014/main" id="{37BC8C73-0B4A-554B-AE48-9F8A464B1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40"/>
          <a:stretch>
            <a:fillRect/>
          </a:stretch>
        </p:blipFill>
        <p:spPr bwMode="auto">
          <a:xfrm>
            <a:off x="2447023" y="2624211"/>
            <a:ext cx="7297951"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89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C0AADF-951F-2848-8B24-66238DB82E13}"/>
              </a:ext>
            </a:extLst>
          </p:cNvPr>
          <p:cNvSpPr>
            <a:spLocks noGrp="1"/>
          </p:cNvSpPr>
          <p:nvPr>
            <p:ph type="title"/>
          </p:nvPr>
        </p:nvSpPr>
        <p:spPr>
          <a:xfrm>
            <a:off x="838199" y="365125"/>
            <a:ext cx="11203983" cy="1325563"/>
          </a:xfrm>
        </p:spPr>
        <p:txBody>
          <a:bodyPr/>
          <a:lstStyle/>
          <a:p>
            <a:r>
              <a:rPr lang="fr-FR" dirty="0">
                <a:solidFill>
                  <a:srgbClr val="FF9900"/>
                </a:solidFill>
                <a:latin typeface="Arial" panose="020B0604020202020204" pitchFamily="34" charset="0"/>
                <a:ea typeface="ＭＳ Ｐゴシック" pitchFamily="34" charset="-128"/>
                <a:cs typeface="Arial" panose="020B0604020202020204" pitchFamily="34" charset="0"/>
              </a:rPr>
              <a:t>Mécanismes d’adaptation du débit coronaire</a:t>
            </a:r>
            <a:endParaRPr lang="fr-FR" dirty="0">
              <a:latin typeface="Arial" panose="020B0604020202020204" pitchFamily="34" charset="0"/>
              <a:cs typeface="Arial" panose="020B0604020202020204" pitchFamily="34" charset="0"/>
            </a:endParaRPr>
          </a:p>
        </p:txBody>
      </p:sp>
      <p:sp>
        <p:nvSpPr>
          <p:cNvPr id="4" name="Text Box 43">
            <a:extLst>
              <a:ext uri="{FF2B5EF4-FFF2-40B4-BE49-F238E27FC236}">
                <a16:creationId xmlns:a16="http://schemas.microsoft.com/office/drawing/2014/main" id="{82911B40-0784-FC4C-8C90-35342DE0218E}"/>
              </a:ext>
            </a:extLst>
          </p:cNvPr>
          <p:cNvSpPr txBox="1">
            <a:spLocks noChangeArrowheads="1"/>
          </p:cNvSpPr>
          <p:nvPr/>
        </p:nvSpPr>
        <p:spPr bwMode="auto">
          <a:xfrm>
            <a:off x="1779754" y="1616699"/>
            <a:ext cx="8632491" cy="1815882"/>
          </a:xfrm>
          <a:prstGeom prst="rect">
            <a:avLst/>
          </a:prstGeom>
          <a:solidFill>
            <a:schemeClr val="bg1"/>
          </a:solidFill>
          <a:ln w="25400">
            <a:solidFill>
              <a:srgbClr val="FF0000"/>
            </a:solidFill>
            <a:miter lim="800000"/>
            <a:headEnd/>
            <a:tailEnd/>
          </a:ln>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400" b="0" u="sng" dirty="0">
                <a:solidFill>
                  <a:srgbClr val="FC0128"/>
                </a:solidFill>
                <a:latin typeface="Arial" panose="020B0604020202020204" pitchFamily="34" charset="0"/>
                <a:cs typeface="Arial" panose="020B0604020202020204" pitchFamily="34" charset="0"/>
              </a:rPr>
              <a:t>Loi de Poiseuille </a:t>
            </a:r>
            <a:r>
              <a:rPr lang="fr-FR" altLang="fr-FR" sz="2400" b="0" dirty="0">
                <a:solidFill>
                  <a:srgbClr val="FC0128"/>
                </a:solidFill>
                <a:latin typeface="Arial" panose="020B0604020202020204" pitchFamily="34" charset="0"/>
                <a:cs typeface="Arial" panose="020B0604020202020204" pitchFamily="34" charset="0"/>
              </a:rPr>
              <a:t>: </a:t>
            </a:r>
            <a:r>
              <a:rPr lang="fr-FR" altLang="fr-FR" sz="2400" b="0" u="sng" dirty="0">
                <a:solidFill>
                  <a:srgbClr val="FC0128"/>
                </a:solidFill>
                <a:latin typeface="Arial" panose="020B0604020202020204" pitchFamily="34" charset="0"/>
                <a:cs typeface="Arial" panose="020B0604020202020204" pitchFamily="34" charset="0"/>
              </a:rPr>
              <a:t>Débit de perfusion</a:t>
            </a:r>
          </a:p>
          <a:p>
            <a:pPr eaLnBrk="1" hangingPunct="1"/>
            <a:r>
              <a:rPr lang="fr-FR" altLang="fr-FR" sz="2400" b="0" dirty="0" err="1">
                <a:solidFill>
                  <a:srgbClr val="FC0128"/>
                </a:solidFill>
                <a:latin typeface="Arial" panose="020B0604020202020204" pitchFamily="34" charset="0"/>
                <a:cs typeface="Arial" panose="020B0604020202020204" pitchFamily="34" charset="0"/>
              </a:rPr>
              <a:t>Qc</a:t>
            </a:r>
            <a:r>
              <a:rPr lang="fr-FR" altLang="fr-FR" sz="2400" b="0" dirty="0">
                <a:solidFill>
                  <a:srgbClr val="FC0128"/>
                </a:solidFill>
                <a:latin typeface="Arial" panose="020B0604020202020204" pitchFamily="34" charset="0"/>
                <a:cs typeface="Arial" panose="020B0604020202020204" pitchFamily="34" charset="0"/>
              </a:rPr>
              <a:t> = Pression de perfusion moyenne / Résistance vasculaire</a:t>
            </a:r>
          </a:p>
          <a:p>
            <a:pPr eaLnBrk="1" hangingPunct="1"/>
            <a:endParaRPr lang="fr-FR" altLang="fr-FR" b="0" dirty="0">
              <a:solidFill>
                <a:srgbClr val="FC0128"/>
              </a:solidFill>
              <a:latin typeface="Arial" panose="020B0604020202020204" pitchFamily="34" charset="0"/>
              <a:cs typeface="Arial" panose="020B0604020202020204" pitchFamily="34" charset="0"/>
            </a:endParaRPr>
          </a:p>
          <a:p>
            <a:pPr eaLnBrk="1" hangingPunct="1"/>
            <a:r>
              <a:rPr lang="fr-FR" altLang="fr-FR" sz="2400" b="0" u="sng" dirty="0">
                <a:solidFill>
                  <a:srgbClr val="FC0128"/>
                </a:solidFill>
                <a:latin typeface="Arial" panose="020B0604020202020204" pitchFamily="34" charset="0"/>
                <a:cs typeface="Arial" panose="020B0604020202020204" pitchFamily="34" charset="0"/>
              </a:rPr>
              <a:t>Résistance</a:t>
            </a:r>
            <a:r>
              <a:rPr lang="fr-FR" altLang="fr-FR" sz="2400" b="0" dirty="0">
                <a:solidFill>
                  <a:srgbClr val="FC0128"/>
                </a:solidFill>
                <a:latin typeface="Arial" panose="020B0604020202020204" pitchFamily="34" charset="0"/>
                <a:cs typeface="Arial" panose="020B0604020202020204" pitchFamily="34" charset="0"/>
              </a:rPr>
              <a:t> </a:t>
            </a:r>
            <a:r>
              <a:rPr lang="fr-FR" altLang="fr-FR" sz="2000" b="0" dirty="0">
                <a:solidFill>
                  <a:srgbClr val="FC0128"/>
                </a:solidFill>
                <a:latin typeface="Arial" panose="020B0604020202020204" pitchFamily="34" charset="0"/>
                <a:cs typeface="Arial" panose="020B0604020202020204" pitchFamily="34" charset="0"/>
              </a:rPr>
              <a:t>(propriété du vaisseaux </a:t>
            </a:r>
            <a:r>
              <a:rPr lang="en-US" altLang="fr-FR" sz="2000" b="0" dirty="0" err="1">
                <a:solidFill>
                  <a:srgbClr val="FC0128"/>
                </a:solidFill>
                <a:latin typeface="Arial" panose="020B0604020202020204" pitchFamily="34" charset="0"/>
                <a:cs typeface="Arial" panose="020B0604020202020204" pitchFamily="34" charset="0"/>
              </a:rPr>
              <a:t>à</a:t>
            </a:r>
            <a:r>
              <a:rPr lang="fr-FR" altLang="fr-FR" sz="2000" b="0" dirty="0">
                <a:solidFill>
                  <a:srgbClr val="FC0128"/>
                </a:solidFill>
                <a:latin typeface="Arial" panose="020B0604020202020204" pitchFamily="34" charset="0"/>
                <a:cs typeface="Arial" panose="020B0604020202020204" pitchFamily="34" charset="0"/>
              </a:rPr>
              <a:t> s’opposer </a:t>
            </a:r>
            <a:r>
              <a:rPr lang="en-US" altLang="fr-FR" sz="1800" b="0" dirty="0" err="1">
                <a:solidFill>
                  <a:srgbClr val="FC0128"/>
                </a:solidFill>
                <a:latin typeface="Arial" panose="020B0604020202020204" pitchFamily="34" charset="0"/>
                <a:cs typeface="Arial" panose="020B0604020202020204" pitchFamily="34" charset="0"/>
              </a:rPr>
              <a:t>à</a:t>
            </a:r>
            <a:r>
              <a:rPr lang="fr-FR" altLang="fr-FR" sz="2000" b="0" dirty="0">
                <a:solidFill>
                  <a:srgbClr val="FC0128"/>
                </a:solidFill>
                <a:latin typeface="Arial" panose="020B0604020202020204" pitchFamily="34" charset="0"/>
                <a:cs typeface="Arial" panose="020B0604020202020204" pitchFamily="34" charset="0"/>
              </a:rPr>
              <a:t> l’écoulement du sang)</a:t>
            </a:r>
            <a:endParaRPr lang="fr-FR" altLang="fr-FR" sz="1800" b="0" dirty="0">
              <a:solidFill>
                <a:srgbClr val="FC0128"/>
              </a:solidFill>
              <a:latin typeface="Arial" panose="020B0604020202020204" pitchFamily="34" charset="0"/>
              <a:cs typeface="Arial" panose="020B0604020202020204" pitchFamily="34" charset="0"/>
            </a:endParaRPr>
          </a:p>
          <a:p>
            <a:pPr eaLnBrk="1" hangingPunct="1"/>
            <a:r>
              <a:rPr lang="fr-FR" altLang="fr-FR" sz="2400" b="0" dirty="0">
                <a:solidFill>
                  <a:srgbClr val="FC0128"/>
                </a:solidFill>
                <a:latin typeface="Arial" panose="020B0604020202020204" pitchFamily="34" charset="0"/>
                <a:cs typeface="Arial" panose="020B0604020202020204" pitchFamily="34" charset="0"/>
              </a:rPr>
              <a:t>R= (8.µ.L) / </a:t>
            </a:r>
            <a:r>
              <a:rPr lang="el-GR" altLang="fr-FR" sz="2400" b="0" dirty="0">
                <a:solidFill>
                  <a:srgbClr val="FC0128"/>
                </a:solidFill>
                <a:latin typeface="Arial" panose="020B0604020202020204" pitchFamily="34" charset="0"/>
                <a:cs typeface="Arial" panose="020B0604020202020204" pitchFamily="34" charset="0"/>
              </a:rPr>
              <a:t>π</a:t>
            </a:r>
            <a:r>
              <a:rPr lang="en-US" altLang="fr-FR" sz="2400" b="0" dirty="0">
                <a:solidFill>
                  <a:srgbClr val="FC0128"/>
                </a:solidFill>
                <a:latin typeface="Arial" panose="020B0604020202020204" pitchFamily="34" charset="0"/>
                <a:cs typeface="Arial" panose="020B0604020202020204" pitchFamily="34" charset="0"/>
              </a:rPr>
              <a:t>.</a:t>
            </a:r>
            <a:r>
              <a:rPr lang="fr-FR" altLang="fr-FR" sz="2400" b="0" dirty="0">
                <a:solidFill>
                  <a:srgbClr val="FC0128"/>
                </a:solidFill>
                <a:latin typeface="Arial" panose="020B0604020202020204" pitchFamily="34" charset="0"/>
                <a:cs typeface="Arial" panose="020B0604020202020204" pitchFamily="34" charset="0"/>
              </a:rPr>
              <a:t>r </a:t>
            </a:r>
            <a:r>
              <a:rPr lang="fr-FR" altLang="fr-FR" sz="2400" b="0" baseline="30000" dirty="0">
                <a:solidFill>
                  <a:srgbClr val="FC0128"/>
                </a:solidFill>
                <a:latin typeface="Arial" panose="020B0604020202020204" pitchFamily="34" charset="0"/>
                <a:cs typeface="Arial" panose="020B0604020202020204" pitchFamily="34" charset="0"/>
              </a:rPr>
              <a:t>4	</a:t>
            </a:r>
            <a:r>
              <a:rPr lang="fr-FR" altLang="fr-FR" sz="1800" b="0" dirty="0">
                <a:solidFill>
                  <a:srgbClr val="FC0128"/>
                </a:solidFill>
                <a:latin typeface="Arial" panose="020B0604020202020204" pitchFamily="34" charset="0"/>
                <a:cs typeface="Arial" panose="020B0604020202020204" pitchFamily="34" charset="0"/>
              </a:rPr>
              <a:t>µ: viscosité du sang, L: longueur du vx, r: rayon</a:t>
            </a:r>
          </a:p>
        </p:txBody>
      </p:sp>
      <p:cxnSp>
        <p:nvCxnSpPr>
          <p:cNvPr id="5" name="Connecteur droit avec flèche 4">
            <a:extLst>
              <a:ext uri="{FF2B5EF4-FFF2-40B4-BE49-F238E27FC236}">
                <a16:creationId xmlns:a16="http://schemas.microsoft.com/office/drawing/2014/main" id="{8DC42578-1F81-3142-9F94-20A8492D6F41}"/>
              </a:ext>
            </a:extLst>
          </p:cNvPr>
          <p:cNvCxnSpPr>
            <a:cxnSpLocks/>
          </p:cNvCxnSpPr>
          <p:nvPr/>
        </p:nvCxnSpPr>
        <p:spPr>
          <a:xfrm flipH="1">
            <a:off x="3577431" y="3627910"/>
            <a:ext cx="1087559" cy="83826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7E2902C5-D2A3-CF4E-ACA4-E1B406405107}"/>
              </a:ext>
            </a:extLst>
          </p:cNvPr>
          <p:cNvCxnSpPr>
            <a:cxnSpLocks/>
          </p:cNvCxnSpPr>
          <p:nvPr/>
        </p:nvCxnSpPr>
        <p:spPr>
          <a:xfrm>
            <a:off x="6927742" y="3627910"/>
            <a:ext cx="1150252" cy="83826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ZoneTexte 9">
            <a:extLst>
              <a:ext uri="{FF2B5EF4-FFF2-40B4-BE49-F238E27FC236}">
                <a16:creationId xmlns:a16="http://schemas.microsoft.com/office/drawing/2014/main" id="{F7CDFB65-4EB8-514E-A446-DBCA3F3D5785}"/>
              </a:ext>
            </a:extLst>
          </p:cNvPr>
          <p:cNvSpPr txBox="1">
            <a:spLocks noChangeArrowheads="1"/>
          </p:cNvSpPr>
          <p:nvPr/>
        </p:nvSpPr>
        <p:spPr bwMode="auto">
          <a:xfrm>
            <a:off x="2380224" y="4537614"/>
            <a:ext cx="2663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fr-FR" sz="2400" dirty="0">
                <a:latin typeface="Arial" panose="020B0604020202020204" pitchFamily="34" charset="0"/>
                <a:cs typeface="Arial" panose="020B0604020202020204" pitchFamily="34" charset="0"/>
              </a:rPr>
              <a:t>Vasoconstriction</a:t>
            </a:r>
          </a:p>
          <a:p>
            <a:pPr eaLnBrk="1" hangingPunct="1">
              <a:buFont typeface="Wingdings" pitchFamily="2" charset="2"/>
              <a:buChar char="Ø"/>
            </a:pPr>
            <a:r>
              <a:rPr lang="en-US" altLang="fr-FR" sz="2400" b="0" dirty="0" err="1">
                <a:latin typeface="Arial" panose="020B0604020202020204" pitchFamily="34" charset="0"/>
                <a:cs typeface="Arial" panose="020B0604020202020204" pitchFamily="34" charset="0"/>
              </a:rPr>
              <a:t>Diminue</a:t>
            </a:r>
            <a:r>
              <a:rPr lang="en-US" altLang="fr-FR" sz="2400" b="0" dirty="0">
                <a:latin typeface="Arial" panose="020B0604020202020204" pitchFamily="34" charset="0"/>
                <a:cs typeface="Arial" panose="020B0604020202020204" pitchFamily="34" charset="0"/>
              </a:rPr>
              <a:t> r</a:t>
            </a:r>
          </a:p>
          <a:p>
            <a:pPr eaLnBrk="1" hangingPunct="1">
              <a:buFont typeface="Wingdings" pitchFamily="2" charset="2"/>
              <a:buChar char="Ø"/>
            </a:pPr>
            <a:r>
              <a:rPr lang="en-US" altLang="fr-FR" sz="2400" b="0" dirty="0" err="1">
                <a:latin typeface="Arial" panose="020B0604020202020204" pitchFamily="34" charset="0"/>
                <a:cs typeface="Arial" panose="020B0604020202020204" pitchFamily="34" charset="0"/>
              </a:rPr>
              <a:t>Augmente</a:t>
            </a:r>
            <a:r>
              <a:rPr lang="en-US" altLang="fr-FR" sz="2400" b="0" dirty="0">
                <a:latin typeface="Arial" panose="020B0604020202020204" pitchFamily="34" charset="0"/>
                <a:cs typeface="Arial" panose="020B0604020202020204" pitchFamily="34" charset="0"/>
              </a:rPr>
              <a:t> R</a:t>
            </a:r>
          </a:p>
          <a:p>
            <a:pPr eaLnBrk="1" hangingPunct="1">
              <a:buFont typeface="Wingdings" pitchFamily="2" charset="2"/>
              <a:buChar char="Ø"/>
            </a:pPr>
            <a:r>
              <a:rPr lang="en-US" altLang="fr-FR" sz="2400" b="0" dirty="0" err="1">
                <a:latin typeface="Arial" panose="020B0604020202020204" pitchFamily="34" charset="0"/>
                <a:cs typeface="Arial" panose="020B0604020202020204" pitchFamily="34" charset="0"/>
              </a:rPr>
              <a:t>Diminue</a:t>
            </a:r>
            <a:r>
              <a:rPr lang="en-US" altLang="fr-FR" sz="2400" b="0" dirty="0">
                <a:latin typeface="Arial" panose="020B0604020202020204" pitchFamily="34" charset="0"/>
                <a:cs typeface="Arial" panose="020B0604020202020204" pitchFamily="34" charset="0"/>
              </a:rPr>
              <a:t> Qc</a:t>
            </a:r>
          </a:p>
        </p:txBody>
      </p:sp>
      <p:sp>
        <p:nvSpPr>
          <p:cNvPr id="8" name="ZoneTexte 10">
            <a:extLst>
              <a:ext uri="{FF2B5EF4-FFF2-40B4-BE49-F238E27FC236}">
                <a16:creationId xmlns:a16="http://schemas.microsoft.com/office/drawing/2014/main" id="{8A94613E-8779-F14E-880F-E2E12191973E}"/>
              </a:ext>
            </a:extLst>
          </p:cNvPr>
          <p:cNvSpPr txBox="1">
            <a:spLocks noChangeArrowheads="1"/>
          </p:cNvSpPr>
          <p:nvPr/>
        </p:nvSpPr>
        <p:spPr bwMode="auto">
          <a:xfrm>
            <a:off x="7149306" y="4537614"/>
            <a:ext cx="23118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fr-FR" sz="2400">
                <a:latin typeface="Arial" panose="020B0604020202020204" pitchFamily="34" charset="0"/>
                <a:cs typeface="Arial" panose="020B0604020202020204" pitchFamily="34" charset="0"/>
              </a:rPr>
              <a:t>Vasodilatation</a:t>
            </a:r>
          </a:p>
          <a:p>
            <a:pPr eaLnBrk="1" hangingPunct="1">
              <a:buFont typeface="Wingdings" pitchFamily="2" charset="2"/>
              <a:buChar char="Ø"/>
            </a:pPr>
            <a:r>
              <a:rPr lang="en-US" altLang="fr-FR" sz="2400" b="0">
                <a:latin typeface="Arial" panose="020B0604020202020204" pitchFamily="34" charset="0"/>
                <a:cs typeface="Arial" panose="020B0604020202020204" pitchFamily="34" charset="0"/>
              </a:rPr>
              <a:t>Augmente r</a:t>
            </a:r>
          </a:p>
          <a:p>
            <a:pPr eaLnBrk="1" hangingPunct="1">
              <a:buFont typeface="Wingdings" pitchFamily="2" charset="2"/>
              <a:buChar char="Ø"/>
            </a:pPr>
            <a:r>
              <a:rPr lang="en-US" altLang="fr-FR" sz="2400" b="0">
                <a:latin typeface="Arial" panose="020B0604020202020204" pitchFamily="34" charset="0"/>
                <a:cs typeface="Arial" panose="020B0604020202020204" pitchFamily="34" charset="0"/>
              </a:rPr>
              <a:t>Diminue R</a:t>
            </a:r>
          </a:p>
          <a:p>
            <a:pPr eaLnBrk="1" hangingPunct="1">
              <a:buFont typeface="Wingdings" pitchFamily="2" charset="2"/>
              <a:buChar char="Ø"/>
            </a:pPr>
            <a:r>
              <a:rPr lang="en-US" altLang="fr-FR" sz="2400" b="0">
                <a:latin typeface="Arial" panose="020B0604020202020204" pitchFamily="34" charset="0"/>
                <a:cs typeface="Arial" panose="020B0604020202020204" pitchFamily="34" charset="0"/>
              </a:rPr>
              <a:t>Augmente Qc</a:t>
            </a:r>
          </a:p>
        </p:txBody>
      </p:sp>
    </p:spTree>
    <p:extLst>
      <p:ext uri="{BB962C8B-B14F-4D97-AF65-F5344CB8AC3E}">
        <p14:creationId xmlns:p14="http://schemas.microsoft.com/office/powerpoint/2010/main" val="52923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BA4FCE-6310-3C4A-81D2-5D650C6CC8D7}"/>
              </a:ext>
            </a:extLst>
          </p:cNvPr>
          <p:cNvSpPr>
            <a:spLocks noGrp="1"/>
          </p:cNvSpPr>
          <p:nvPr>
            <p:ph type="title"/>
          </p:nvPr>
        </p:nvSpPr>
        <p:spPr>
          <a:xfrm>
            <a:off x="838199" y="365125"/>
            <a:ext cx="11219481" cy="1325563"/>
          </a:xfrm>
        </p:spPr>
        <p:txBody>
          <a:bodyPr/>
          <a:lstStyle/>
          <a:p>
            <a:r>
              <a:rPr lang="fr-FR" dirty="0">
                <a:solidFill>
                  <a:srgbClr val="FF9900"/>
                </a:solidFill>
                <a:latin typeface="Arial" panose="020B0604020202020204" pitchFamily="34" charset="0"/>
                <a:ea typeface="ＭＳ Ｐゴシック" pitchFamily="34" charset="-128"/>
                <a:cs typeface="Arial" panose="020B0604020202020204" pitchFamily="34" charset="0"/>
              </a:rPr>
              <a:t>Mécanismes d’adaptation du débit coronaire</a:t>
            </a:r>
            <a:endParaRPr lang="fr-FR" dirty="0"/>
          </a:p>
        </p:txBody>
      </p:sp>
      <p:sp>
        <p:nvSpPr>
          <p:cNvPr id="5" name="ZoneTexte 4">
            <a:extLst>
              <a:ext uri="{FF2B5EF4-FFF2-40B4-BE49-F238E27FC236}">
                <a16:creationId xmlns:a16="http://schemas.microsoft.com/office/drawing/2014/main" id="{2CF0A546-B0FD-B843-9F1E-C9F37DBB7272}"/>
              </a:ext>
            </a:extLst>
          </p:cNvPr>
          <p:cNvSpPr txBox="1"/>
          <p:nvPr/>
        </p:nvSpPr>
        <p:spPr>
          <a:xfrm>
            <a:off x="1790698" y="1690688"/>
            <a:ext cx="9314482" cy="3785652"/>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C’est principalement au niveau des artérioles que la résistance coronaire est ajustable.</a:t>
            </a: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Mécanismes de la vasodilatation coronaire =&gt; augmentation du débit coronaire en réponse à une augmentation des besoins sont sous la dépendance de nombreux paramètres neuro-hormonaux</a:t>
            </a:r>
          </a:p>
          <a:p>
            <a:endParaRPr lang="fr-FR" sz="2400" dirty="0">
              <a:latin typeface="Arial" panose="020B0604020202020204" pitchFamily="34" charset="0"/>
              <a:cs typeface="Arial" panose="020B0604020202020204" pitchFamily="34" charset="0"/>
            </a:endParaRPr>
          </a:p>
          <a:p>
            <a:pPr marL="342900" indent="-342900">
              <a:buFont typeface="Wingdings" pitchFamily="2" charset="2"/>
              <a:buChar char="Ø"/>
            </a:pPr>
            <a:r>
              <a:rPr lang="fr-FR" sz="2400" dirty="0">
                <a:latin typeface="Arial" panose="020B0604020202020204" pitchFamily="34" charset="0"/>
                <a:cs typeface="Arial" panose="020B0604020202020204" pitchFamily="34" charset="0"/>
              </a:rPr>
              <a:t>Production locale de substances vasodilatatrices telles que l’adénosine et le monoxyde d’azote (N0) +++.</a:t>
            </a:r>
          </a:p>
          <a:p>
            <a:pPr marL="342900" indent="-342900">
              <a:buFont typeface="Wingdings" pitchFamily="2" charset="2"/>
              <a:buChar char="Ø"/>
            </a:pPr>
            <a:r>
              <a:rPr lang="fr-FR" sz="2400" dirty="0">
                <a:latin typeface="Arial" panose="020B0604020202020204" pitchFamily="34" charset="0"/>
                <a:cs typeface="Arial" panose="020B0604020202020204" pitchFamily="34" charset="0"/>
              </a:rPr>
              <a:t>Le système nerveux autonome agit également sur la circulation coronaire</a:t>
            </a:r>
          </a:p>
        </p:txBody>
      </p:sp>
    </p:spTree>
    <p:extLst>
      <p:ext uri="{BB962C8B-B14F-4D97-AF65-F5344CB8AC3E}">
        <p14:creationId xmlns:p14="http://schemas.microsoft.com/office/powerpoint/2010/main" val="152529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19714-D562-A84D-864E-272370B9B2EE}"/>
              </a:ext>
            </a:extLst>
          </p:cNvPr>
          <p:cNvSpPr>
            <a:spLocks noGrp="1"/>
          </p:cNvSpPr>
          <p:nvPr>
            <p:ph type="title"/>
          </p:nvPr>
        </p:nvSpPr>
        <p:spPr>
          <a:xfrm>
            <a:off x="838199" y="365125"/>
            <a:ext cx="11203983" cy="1325563"/>
          </a:xfrm>
        </p:spPr>
        <p:txBody>
          <a:bodyPr/>
          <a:lstStyle/>
          <a:p>
            <a:r>
              <a:rPr lang="fr-FR" dirty="0">
                <a:solidFill>
                  <a:srgbClr val="FF9900"/>
                </a:solidFill>
                <a:latin typeface="Arial" panose="020B0604020202020204" pitchFamily="34" charset="0"/>
                <a:ea typeface="ＭＳ Ｐゴシック" pitchFamily="34" charset="-128"/>
                <a:cs typeface="Arial" panose="020B0604020202020204" pitchFamily="34" charset="0"/>
              </a:rPr>
              <a:t>Mécanismes d’adaptation du débit coronaire</a:t>
            </a:r>
            <a:endParaRPr lang="fr-FR" dirty="0"/>
          </a:p>
        </p:txBody>
      </p:sp>
      <p:sp>
        <p:nvSpPr>
          <p:cNvPr id="6" name="ZoneTexte 5">
            <a:extLst>
              <a:ext uri="{FF2B5EF4-FFF2-40B4-BE49-F238E27FC236}">
                <a16:creationId xmlns:a16="http://schemas.microsoft.com/office/drawing/2014/main" id="{74DE8A33-D09D-1D49-9E3F-6D0FAC13FD1D}"/>
              </a:ext>
            </a:extLst>
          </p:cNvPr>
          <p:cNvSpPr txBox="1"/>
          <p:nvPr/>
        </p:nvSpPr>
        <p:spPr>
          <a:xfrm>
            <a:off x="1612468" y="1859796"/>
            <a:ext cx="9655443" cy="4801314"/>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Le système nerveux autonome agit sur la circulation coronaire :</a:t>
            </a:r>
          </a:p>
          <a:p>
            <a:endParaRPr lang="fr-F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400" dirty="0">
                <a:solidFill>
                  <a:srgbClr val="FF0000"/>
                </a:solidFill>
                <a:latin typeface="Arial" panose="020B0604020202020204" pitchFamily="34" charset="0"/>
                <a:cs typeface="Arial" panose="020B0604020202020204" pitchFamily="34" charset="0"/>
              </a:rPr>
              <a:t>De façon indirecte </a:t>
            </a:r>
            <a:r>
              <a:rPr lang="fr-FR" sz="2400" dirty="0">
                <a:latin typeface="Arial" panose="020B0604020202020204" pitchFamily="34" charset="0"/>
                <a:cs typeface="Arial" panose="020B0604020202020204" pitchFamily="34" charset="0"/>
              </a:rPr>
              <a:t>par son action sur la fréquence cardiaque et la contractilité du myocarde (augmentation ou diminution des besoins en oxygène) </a:t>
            </a:r>
          </a:p>
          <a:p>
            <a:endParaRPr lang="fr-F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400" dirty="0">
                <a:solidFill>
                  <a:srgbClr val="FF0000"/>
                </a:solidFill>
                <a:latin typeface="Arial" panose="020B0604020202020204" pitchFamily="34" charset="0"/>
                <a:cs typeface="Arial" panose="020B0604020202020204" pitchFamily="34" charset="0"/>
              </a:rPr>
              <a:t>De façon directe </a:t>
            </a:r>
            <a:r>
              <a:rPr lang="fr-FR" sz="2400" dirty="0">
                <a:latin typeface="Arial" panose="020B0604020202020204" pitchFamily="34" charset="0"/>
                <a:cs typeface="Arial" panose="020B0604020202020204" pitchFamily="34" charset="0"/>
              </a:rPr>
              <a:t>sur les vaisseaux coronaires eux-mêmes. </a:t>
            </a:r>
          </a:p>
          <a:p>
            <a:r>
              <a:rPr lang="fr-FR" sz="2400" dirty="0">
                <a:latin typeface="Arial" panose="020B0604020202020204" pitchFamily="34" charset="0"/>
                <a:cs typeface="Arial" panose="020B0604020202020204" pitchFamily="34" charset="0"/>
              </a:rPr>
              <a:t>L’innervation sympathique </a:t>
            </a:r>
          </a:p>
          <a:p>
            <a:r>
              <a:rPr lang="fr-FR" sz="2400" dirty="0">
                <a:latin typeface="Arial" panose="020B0604020202020204" pitchFamily="34" charset="0"/>
                <a:cs typeface="Arial" panose="020B0604020202020204" pitchFamily="34" charset="0"/>
              </a:rPr>
              <a:t>	1) Une vasodilatation par stimulation des récepteurs bêta- adrénergiques (principalement au niveau artériolaire coronaire), </a:t>
            </a:r>
          </a:p>
          <a:p>
            <a:r>
              <a:rPr lang="fr-FR" sz="2400" dirty="0">
                <a:latin typeface="Arial" panose="020B0604020202020204" pitchFamily="34" charset="0"/>
                <a:cs typeface="Arial" panose="020B0604020202020204" pitchFamily="34" charset="0"/>
              </a:rPr>
              <a:t>	2) Une vasoconstriction par stimulation des récepteurs alpha adrénergiques (principalement au niveau des artères épicardiques). </a:t>
            </a:r>
          </a:p>
          <a:p>
            <a:endParaRPr lang="fr-FR" dirty="0"/>
          </a:p>
        </p:txBody>
      </p:sp>
    </p:spTree>
    <p:extLst>
      <p:ext uri="{BB962C8B-B14F-4D97-AF65-F5344CB8AC3E}">
        <p14:creationId xmlns:p14="http://schemas.microsoft.com/office/powerpoint/2010/main" val="7981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A3B34-1BB0-E447-8F74-A97F3681B868}"/>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Autorégulation du débit coronaire</a:t>
            </a:r>
            <a:endParaRPr lang="fr-FR"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91EF4B36-2854-D34B-9FD7-3FBF1530C84A}"/>
              </a:ext>
            </a:extLst>
          </p:cNvPr>
          <p:cNvSpPr txBox="1"/>
          <p:nvPr/>
        </p:nvSpPr>
        <p:spPr>
          <a:xfrm>
            <a:off x="1113981" y="1532335"/>
            <a:ext cx="10135892" cy="1846659"/>
          </a:xfrm>
          <a:prstGeom prst="rect">
            <a:avLst/>
          </a:prstGeom>
          <a:noFill/>
        </p:spPr>
        <p:txBody>
          <a:bodyPr wrap="square" rtlCol="0">
            <a:spAutoFit/>
          </a:bodyPr>
          <a:lstStyle/>
          <a:p>
            <a:pPr>
              <a:buClr>
                <a:schemeClr val="accent2"/>
              </a:buClr>
            </a:pPr>
            <a:r>
              <a:rPr lang="fr-FR" altLang="fr-FR" sz="2400" dirty="0">
                <a:latin typeface="Arial" panose="020B0604020202020204" pitchFamily="34" charset="0"/>
                <a:ea typeface="ＭＳ Ｐゴシック" panose="020B0600070205080204" pitchFamily="34" charset="-128"/>
                <a:cs typeface="Arial" panose="020B0604020202020204" pitchFamily="34" charset="0"/>
              </a:rPr>
              <a:t>Capacité intrinsèque du cœur à maintenir le débit coronaire malgré des modifications de la pression de perfusion </a:t>
            </a:r>
            <a:r>
              <a:rPr lang="fr-FR" altLang="fr-FR" sz="2400" i="1" dirty="0">
                <a:latin typeface="Arial" panose="020B0604020202020204" pitchFamily="34" charset="0"/>
                <a:ea typeface="ＭＳ Ｐゴシック" panose="020B0600070205080204" pitchFamily="34" charset="-128"/>
                <a:cs typeface="Arial" panose="020B0604020202020204" pitchFamily="34" charset="0"/>
              </a:rPr>
              <a:t>(lorsque la demande en O</a:t>
            </a:r>
            <a:r>
              <a:rPr lang="fr-FR" altLang="fr-FR" sz="2400" i="1" baseline="-25000" dirty="0">
                <a:latin typeface="Arial" panose="020B0604020202020204" pitchFamily="34" charset="0"/>
                <a:ea typeface="ＭＳ Ｐゴシック" panose="020B0600070205080204" pitchFamily="34" charset="-128"/>
                <a:cs typeface="Arial" panose="020B0604020202020204" pitchFamily="34" charset="0"/>
              </a:rPr>
              <a:t>2</a:t>
            </a:r>
            <a:r>
              <a:rPr lang="fr-FR" altLang="fr-FR" sz="2400" i="1" dirty="0">
                <a:latin typeface="Arial" panose="020B0604020202020204" pitchFamily="34" charset="0"/>
                <a:ea typeface="ＭＳ Ｐゴシック" panose="020B0600070205080204" pitchFamily="34" charset="-128"/>
                <a:cs typeface="Arial" panose="020B0604020202020204" pitchFamily="34" charset="0"/>
              </a:rPr>
              <a:t> est constante)</a:t>
            </a:r>
          </a:p>
          <a:p>
            <a:pPr>
              <a:buClr>
                <a:schemeClr val="accent2"/>
              </a:buClr>
            </a:pPr>
            <a:r>
              <a:rPr lang="fr-FR" altLang="fr-FR" sz="2400" dirty="0">
                <a:latin typeface="Arial" panose="020B0604020202020204" pitchFamily="34" charset="0"/>
                <a:ea typeface="ＭＳ Ｐゴシック" panose="020B0600070205080204" pitchFamily="34" charset="-128"/>
                <a:cs typeface="Arial" panose="020B0604020202020204" pitchFamily="34" charset="0"/>
              </a:rPr>
              <a:t>Il existe des limites </a:t>
            </a:r>
            <a:r>
              <a:rPr lang="en-US" altLang="fr-FR" sz="2400" dirty="0" err="1">
                <a:latin typeface="Arial" panose="020B0604020202020204" pitchFamily="34" charset="0"/>
                <a:ea typeface="ＭＳ Ｐゴシック" panose="020B0600070205080204" pitchFamily="34" charset="-128"/>
                <a:cs typeface="Arial" panose="020B0604020202020204" pitchFamily="34" charset="0"/>
              </a:rPr>
              <a:t>à</a:t>
            </a:r>
            <a:r>
              <a:rPr lang="fr-FR" altLang="fr-FR" sz="2400" dirty="0">
                <a:latin typeface="Arial" panose="020B0604020202020204" pitchFamily="34" charset="0"/>
                <a:ea typeface="ＭＳ Ｐゴシック" panose="020B0600070205080204" pitchFamily="34" charset="-128"/>
                <a:cs typeface="Arial" panose="020B0604020202020204" pitchFamily="34" charset="0"/>
              </a:rPr>
              <a:t> l’autorégulation (60 et 200 mmHg)</a:t>
            </a:r>
          </a:p>
          <a:p>
            <a:endParaRPr lang="fr-FR" dirty="0"/>
          </a:p>
        </p:txBody>
      </p:sp>
      <p:grpSp>
        <p:nvGrpSpPr>
          <p:cNvPr id="5" name="Group 13">
            <a:extLst>
              <a:ext uri="{FF2B5EF4-FFF2-40B4-BE49-F238E27FC236}">
                <a16:creationId xmlns:a16="http://schemas.microsoft.com/office/drawing/2014/main" id="{AB248A94-4871-E04A-B54F-4ED852042226}"/>
              </a:ext>
            </a:extLst>
          </p:cNvPr>
          <p:cNvGrpSpPr>
            <a:grpSpLocks/>
          </p:cNvGrpSpPr>
          <p:nvPr/>
        </p:nvGrpSpPr>
        <p:grpSpPr bwMode="auto">
          <a:xfrm>
            <a:off x="3233654" y="3292214"/>
            <a:ext cx="5724691" cy="3320619"/>
            <a:chOff x="1222" y="1968"/>
            <a:chExt cx="4618" cy="2365"/>
          </a:xfrm>
        </p:grpSpPr>
        <p:sp>
          <p:nvSpPr>
            <p:cNvPr id="6" name="Line 14">
              <a:extLst>
                <a:ext uri="{FF2B5EF4-FFF2-40B4-BE49-F238E27FC236}">
                  <a16:creationId xmlns:a16="http://schemas.microsoft.com/office/drawing/2014/main" id="{6C75D800-7D00-7F4E-9DAA-C0F3BDEC24C1}"/>
                </a:ext>
              </a:extLst>
            </p:cNvPr>
            <p:cNvSpPr>
              <a:spLocks noChangeShapeType="1"/>
            </p:cNvSpPr>
            <p:nvPr/>
          </p:nvSpPr>
          <p:spPr bwMode="auto">
            <a:xfrm>
              <a:off x="1674" y="1968"/>
              <a:ext cx="0" cy="1824"/>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7" name="Line 15">
              <a:extLst>
                <a:ext uri="{FF2B5EF4-FFF2-40B4-BE49-F238E27FC236}">
                  <a16:creationId xmlns:a16="http://schemas.microsoft.com/office/drawing/2014/main" id="{D7B05497-6616-9B4D-8BB8-E01452115404}"/>
                </a:ext>
              </a:extLst>
            </p:cNvPr>
            <p:cNvSpPr>
              <a:spLocks noChangeShapeType="1"/>
            </p:cNvSpPr>
            <p:nvPr/>
          </p:nvSpPr>
          <p:spPr bwMode="auto">
            <a:xfrm>
              <a:off x="1674" y="3792"/>
              <a:ext cx="361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 name="Text Box 16">
              <a:extLst>
                <a:ext uri="{FF2B5EF4-FFF2-40B4-BE49-F238E27FC236}">
                  <a16:creationId xmlns:a16="http://schemas.microsoft.com/office/drawing/2014/main" id="{C0CBFCC0-4CFB-C24C-9001-65C53F7C8BB7}"/>
                </a:ext>
              </a:extLst>
            </p:cNvPr>
            <p:cNvSpPr txBox="1">
              <a:spLocks noChangeArrowheads="1"/>
            </p:cNvSpPr>
            <p:nvPr/>
          </p:nvSpPr>
          <p:spPr bwMode="auto">
            <a:xfrm rot="16200000">
              <a:off x="699" y="2735"/>
              <a:ext cx="137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000" b="0" dirty="0">
                  <a:latin typeface="Arial" panose="020B0604020202020204" pitchFamily="34" charset="0"/>
                  <a:cs typeface="Arial" panose="020B0604020202020204" pitchFamily="34" charset="0"/>
                </a:rPr>
                <a:t>Débit coronaire</a:t>
              </a:r>
            </a:p>
          </p:txBody>
        </p:sp>
        <p:sp>
          <p:nvSpPr>
            <p:cNvPr id="9" name="Text Box 17">
              <a:extLst>
                <a:ext uri="{FF2B5EF4-FFF2-40B4-BE49-F238E27FC236}">
                  <a16:creationId xmlns:a16="http://schemas.microsoft.com/office/drawing/2014/main" id="{8C102865-D32F-9741-A98F-E8D26CB5B150}"/>
                </a:ext>
              </a:extLst>
            </p:cNvPr>
            <p:cNvSpPr txBox="1">
              <a:spLocks noChangeArrowheads="1"/>
            </p:cNvSpPr>
            <p:nvPr/>
          </p:nvSpPr>
          <p:spPr bwMode="auto">
            <a:xfrm>
              <a:off x="1522" y="4070"/>
              <a:ext cx="431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1800" b="0" dirty="0">
                  <a:latin typeface="Arial" panose="020B0604020202020204" pitchFamily="34" charset="0"/>
                  <a:cs typeface="Arial" panose="020B0604020202020204" pitchFamily="34" charset="0"/>
                </a:rPr>
                <a:t>Pression de perfusion coronaire moyenne (mmHg)</a:t>
              </a:r>
            </a:p>
          </p:txBody>
        </p:sp>
        <p:sp>
          <p:nvSpPr>
            <p:cNvPr id="10" name="Line 18">
              <a:extLst>
                <a:ext uri="{FF2B5EF4-FFF2-40B4-BE49-F238E27FC236}">
                  <a16:creationId xmlns:a16="http://schemas.microsoft.com/office/drawing/2014/main" id="{1BFF64E6-F953-6041-A10D-5C098402B594}"/>
                </a:ext>
              </a:extLst>
            </p:cNvPr>
            <p:cNvSpPr>
              <a:spLocks noChangeShapeType="1"/>
            </p:cNvSpPr>
            <p:nvPr/>
          </p:nvSpPr>
          <p:spPr bwMode="auto">
            <a:xfrm flipV="1">
              <a:off x="1998" y="3294"/>
              <a:ext cx="516" cy="49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 name="Line 19">
              <a:extLst>
                <a:ext uri="{FF2B5EF4-FFF2-40B4-BE49-F238E27FC236}">
                  <a16:creationId xmlns:a16="http://schemas.microsoft.com/office/drawing/2014/main" id="{67FE1354-CEB7-534A-B360-B80F101A18FD}"/>
                </a:ext>
              </a:extLst>
            </p:cNvPr>
            <p:cNvSpPr>
              <a:spLocks noChangeShapeType="1"/>
            </p:cNvSpPr>
            <p:nvPr/>
          </p:nvSpPr>
          <p:spPr bwMode="auto">
            <a:xfrm>
              <a:off x="2532" y="3283"/>
              <a:ext cx="18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Line 20">
              <a:extLst>
                <a:ext uri="{FF2B5EF4-FFF2-40B4-BE49-F238E27FC236}">
                  <a16:creationId xmlns:a16="http://schemas.microsoft.com/office/drawing/2014/main" id="{A0CA76A4-1C24-B343-B569-8D5BBC3207F3}"/>
                </a:ext>
              </a:extLst>
            </p:cNvPr>
            <p:cNvSpPr>
              <a:spLocks noChangeShapeType="1"/>
            </p:cNvSpPr>
            <p:nvPr/>
          </p:nvSpPr>
          <p:spPr bwMode="auto">
            <a:xfrm flipV="1">
              <a:off x="4374" y="2880"/>
              <a:ext cx="432" cy="3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 name="Line 21">
              <a:extLst>
                <a:ext uri="{FF2B5EF4-FFF2-40B4-BE49-F238E27FC236}">
                  <a16:creationId xmlns:a16="http://schemas.microsoft.com/office/drawing/2014/main" id="{7D33316C-AFC9-0345-B7CE-57FBFC59C13E}"/>
                </a:ext>
              </a:extLst>
            </p:cNvPr>
            <p:cNvSpPr>
              <a:spLocks noChangeShapeType="1"/>
            </p:cNvSpPr>
            <p:nvPr/>
          </p:nvSpPr>
          <p:spPr bwMode="auto">
            <a:xfrm>
              <a:off x="2530" y="2688"/>
              <a:ext cx="0" cy="110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4" name="Line 22">
              <a:extLst>
                <a:ext uri="{FF2B5EF4-FFF2-40B4-BE49-F238E27FC236}">
                  <a16:creationId xmlns:a16="http://schemas.microsoft.com/office/drawing/2014/main" id="{D0BC1FF8-6D82-BA4C-8768-220DEFB107BD}"/>
                </a:ext>
              </a:extLst>
            </p:cNvPr>
            <p:cNvSpPr>
              <a:spLocks noChangeShapeType="1"/>
            </p:cNvSpPr>
            <p:nvPr/>
          </p:nvSpPr>
          <p:spPr bwMode="auto">
            <a:xfrm>
              <a:off x="4353" y="2688"/>
              <a:ext cx="0" cy="110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5" name="Text Box 23">
              <a:extLst>
                <a:ext uri="{FF2B5EF4-FFF2-40B4-BE49-F238E27FC236}">
                  <a16:creationId xmlns:a16="http://schemas.microsoft.com/office/drawing/2014/main" id="{F2179B21-BBE4-914A-A4F4-A2C9D2E43BA7}"/>
                </a:ext>
              </a:extLst>
            </p:cNvPr>
            <p:cNvSpPr txBox="1">
              <a:spLocks noChangeArrowheads="1"/>
            </p:cNvSpPr>
            <p:nvPr/>
          </p:nvSpPr>
          <p:spPr bwMode="auto">
            <a:xfrm>
              <a:off x="2627" y="3302"/>
              <a:ext cx="150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lgn="ctr" eaLnBrk="1" hangingPunct="1"/>
              <a:r>
                <a:rPr lang="fr-FR" altLang="fr-FR" sz="2000" b="0">
                  <a:solidFill>
                    <a:schemeClr val="accent2"/>
                  </a:solidFill>
                  <a:latin typeface="Times New Roman" panose="02020603050405020304" pitchFamily="18" charset="0"/>
                </a:rPr>
                <a:t>Autorégulation du </a:t>
              </a:r>
            </a:p>
            <a:p>
              <a:pPr algn="ctr" eaLnBrk="1" hangingPunct="1"/>
              <a:r>
                <a:rPr lang="fr-FR" altLang="fr-FR" sz="2000" b="0">
                  <a:solidFill>
                    <a:schemeClr val="accent2"/>
                  </a:solidFill>
                  <a:latin typeface="Times New Roman" panose="02020603050405020304" pitchFamily="18" charset="0"/>
                </a:rPr>
                <a:t>débit coronaire</a:t>
              </a:r>
            </a:p>
          </p:txBody>
        </p:sp>
        <p:sp>
          <p:nvSpPr>
            <p:cNvPr id="16" name="Text Box 24">
              <a:extLst>
                <a:ext uri="{FF2B5EF4-FFF2-40B4-BE49-F238E27FC236}">
                  <a16:creationId xmlns:a16="http://schemas.microsoft.com/office/drawing/2014/main" id="{81BD0D04-C046-D14F-8ADA-22B12348A473}"/>
                </a:ext>
              </a:extLst>
            </p:cNvPr>
            <p:cNvSpPr txBox="1">
              <a:spLocks noChangeArrowheads="1"/>
            </p:cNvSpPr>
            <p:nvPr/>
          </p:nvSpPr>
          <p:spPr bwMode="auto">
            <a:xfrm>
              <a:off x="2390" y="3838"/>
              <a:ext cx="2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fr-FR" sz="1800" b="0">
                  <a:latin typeface="Times New Roman" panose="02020603050405020304" pitchFamily="18" charset="0"/>
                </a:rPr>
                <a:t>60</a:t>
              </a:r>
            </a:p>
          </p:txBody>
        </p:sp>
        <p:sp>
          <p:nvSpPr>
            <p:cNvPr id="17" name="Text Box 25">
              <a:extLst>
                <a:ext uri="{FF2B5EF4-FFF2-40B4-BE49-F238E27FC236}">
                  <a16:creationId xmlns:a16="http://schemas.microsoft.com/office/drawing/2014/main" id="{806EFA6D-E37A-874B-AB97-9E853A7F3284}"/>
                </a:ext>
              </a:extLst>
            </p:cNvPr>
            <p:cNvSpPr txBox="1">
              <a:spLocks noChangeArrowheads="1"/>
            </p:cNvSpPr>
            <p:nvPr/>
          </p:nvSpPr>
          <p:spPr bwMode="auto">
            <a:xfrm>
              <a:off x="4130" y="3852"/>
              <a:ext cx="3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fr-FR" sz="1800" b="0">
                  <a:latin typeface="Times New Roman" panose="02020603050405020304" pitchFamily="18" charset="0"/>
                </a:rPr>
                <a:t>200</a:t>
              </a:r>
            </a:p>
          </p:txBody>
        </p:sp>
      </p:grpSp>
    </p:spTree>
    <p:extLst>
      <p:ext uri="{BB962C8B-B14F-4D97-AF65-F5344CB8AC3E}">
        <p14:creationId xmlns:p14="http://schemas.microsoft.com/office/powerpoint/2010/main" val="1074844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A40265-A38C-154E-B1AA-5BB125B32974}"/>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Autorégulation du débit coronaire</a:t>
            </a:r>
            <a:endParaRPr lang="fr-FR" dirty="0">
              <a:latin typeface="Arial" panose="020B0604020202020204" pitchFamily="34" charset="0"/>
              <a:cs typeface="Arial" panose="020B0604020202020204" pitchFamily="34" charset="0"/>
            </a:endParaRPr>
          </a:p>
        </p:txBody>
      </p:sp>
      <p:grpSp>
        <p:nvGrpSpPr>
          <p:cNvPr id="4" name="Group 13">
            <a:extLst>
              <a:ext uri="{FF2B5EF4-FFF2-40B4-BE49-F238E27FC236}">
                <a16:creationId xmlns:a16="http://schemas.microsoft.com/office/drawing/2014/main" id="{4E4F1B6D-CBE7-3F4A-8BB5-BFA109D2D1C2}"/>
              </a:ext>
            </a:extLst>
          </p:cNvPr>
          <p:cNvGrpSpPr>
            <a:grpSpLocks/>
          </p:cNvGrpSpPr>
          <p:nvPr/>
        </p:nvGrpSpPr>
        <p:grpSpPr bwMode="auto">
          <a:xfrm>
            <a:off x="2553236" y="1846682"/>
            <a:ext cx="7085527" cy="3781424"/>
            <a:chOff x="1221" y="1968"/>
            <a:chExt cx="5021" cy="2382"/>
          </a:xfrm>
        </p:grpSpPr>
        <p:sp>
          <p:nvSpPr>
            <p:cNvPr id="5" name="Line 14">
              <a:extLst>
                <a:ext uri="{FF2B5EF4-FFF2-40B4-BE49-F238E27FC236}">
                  <a16:creationId xmlns:a16="http://schemas.microsoft.com/office/drawing/2014/main" id="{6C06CD88-FB12-DE43-AEFD-FBB70FDBF15B}"/>
                </a:ext>
              </a:extLst>
            </p:cNvPr>
            <p:cNvSpPr>
              <a:spLocks noChangeShapeType="1"/>
            </p:cNvSpPr>
            <p:nvPr/>
          </p:nvSpPr>
          <p:spPr bwMode="auto">
            <a:xfrm>
              <a:off x="1674" y="1968"/>
              <a:ext cx="0" cy="1824"/>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6" name="Line 15">
              <a:extLst>
                <a:ext uri="{FF2B5EF4-FFF2-40B4-BE49-F238E27FC236}">
                  <a16:creationId xmlns:a16="http://schemas.microsoft.com/office/drawing/2014/main" id="{8BAD630C-961E-B640-9E29-480D0BDD95ED}"/>
                </a:ext>
              </a:extLst>
            </p:cNvPr>
            <p:cNvSpPr>
              <a:spLocks noChangeShapeType="1"/>
            </p:cNvSpPr>
            <p:nvPr/>
          </p:nvSpPr>
          <p:spPr bwMode="auto">
            <a:xfrm>
              <a:off x="1674" y="3792"/>
              <a:ext cx="361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7" name="Text Box 16">
              <a:extLst>
                <a:ext uri="{FF2B5EF4-FFF2-40B4-BE49-F238E27FC236}">
                  <a16:creationId xmlns:a16="http://schemas.microsoft.com/office/drawing/2014/main" id="{7B669001-FFB9-5D40-B3EE-B441585413E8}"/>
                </a:ext>
              </a:extLst>
            </p:cNvPr>
            <p:cNvSpPr txBox="1">
              <a:spLocks noChangeArrowheads="1"/>
            </p:cNvSpPr>
            <p:nvPr/>
          </p:nvSpPr>
          <p:spPr bwMode="auto">
            <a:xfrm rot="16200000">
              <a:off x="668" y="2732"/>
              <a:ext cx="14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400" b="0">
                  <a:latin typeface="Arial" panose="020B0604020202020204" pitchFamily="34" charset="0"/>
                  <a:cs typeface="Arial" panose="020B0604020202020204" pitchFamily="34" charset="0"/>
                </a:rPr>
                <a:t>Débit coronaire</a:t>
              </a:r>
            </a:p>
          </p:txBody>
        </p:sp>
        <p:sp>
          <p:nvSpPr>
            <p:cNvPr id="8" name="Text Box 17">
              <a:extLst>
                <a:ext uri="{FF2B5EF4-FFF2-40B4-BE49-F238E27FC236}">
                  <a16:creationId xmlns:a16="http://schemas.microsoft.com/office/drawing/2014/main" id="{51960C65-5A9D-1840-873F-7E60D1AB1AA6}"/>
                </a:ext>
              </a:extLst>
            </p:cNvPr>
            <p:cNvSpPr txBox="1">
              <a:spLocks noChangeArrowheads="1"/>
            </p:cNvSpPr>
            <p:nvPr/>
          </p:nvSpPr>
          <p:spPr bwMode="auto">
            <a:xfrm>
              <a:off x="1221" y="4059"/>
              <a:ext cx="50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400" b="0" dirty="0">
                  <a:latin typeface="Arial" panose="020B0604020202020204" pitchFamily="34" charset="0"/>
                  <a:cs typeface="Arial" panose="020B0604020202020204" pitchFamily="34" charset="0"/>
                </a:rPr>
                <a:t>Pression de perfusion coronaire moyenne (mmHg)</a:t>
              </a:r>
            </a:p>
          </p:txBody>
        </p:sp>
        <p:sp>
          <p:nvSpPr>
            <p:cNvPr id="9" name="Line 18">
              <a:extLst>
                <a:ext uri="{FF2B5EF4-FFF2-40B4-BE49-F238E27FC236}">
                  <a16:creationId xmlns:a16="http://schemas.microsoft.com/office/drawing/2014/main" id="{FBE8EFC1-E4AB-054F-B30D-850FF8119E34}"/>
                </a:ext>
              </a:extLst>
            </p:cNvPr>
            <p:cNvSpPr>
              <a:spLocks noChangeShapeType="1"/>
            </p:cNvSpPr>
            <p:nvPr/>
          </p:nvSpPr>
          <p:spPr bwMode="auto">
            <a:xfrm flipV="1">
              <a:off x="1998" y="3294"/>
              <a:ext cx="516" cy="49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10" name="Line 19">
              <a:extLst>
                <a:ext uri="{FF2B5EF4-FFF2-40B4-BE49-F238E27FC236}">
                  <a16:creationId xmlns:a16="http://schemas.microsoft.com/office/drawing/2014/main" id="{39F7DBB2-49AD-6340-9EB5-F012F2955617}"/>
                </a:ext>
              </a:extLst>
            </p:cNvPr>
            <p:cNvSpPr>
              <a:spLocks noChangeShapeType="1"/>
            </p:cNvSpPr>
            <p:nvPr/>
          </p:nvSpPr>
          <p:spPr bwMode="auto">
            <a:xfrm>
              <a:off x="2514" y="3264"/>
              <a:ext cx="18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11" name="Line 20">
              <a:extLst>
                <a:ext uri="{FF2B5EF4-FFF2-40B4-BE49-F238E27FC236}">
                  <a16:creationId xmlns:a16="http://schemas.microsoft.com/office/drawing/2014/main" id="{417B6EFA-7C09-6444-9136-BFB89DB280E0}"/>
                </a:ext>
              </a:extLst>
            </p:cNvPr>
            <p:cNvSpPr>
              <a:spLocks noChangeShapeType="1"/>
            </p:cNvSpPr>
            <p:nvPr/>
          </p:nvSpPr>
          <p:spPr bwMode="auto">
            <a:xfrm flipV="1">
              <a:off x="4374" y="2880"/>
              <a:ext cx="432" cy="3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12" name="Line 21">
              <a:extLst>
                <a:ext uri="{FF2B5EF4-FFF2-40B4-BE49-F238E27FC236}">
                  <a16:creationId xmlns:a16="http://schemas.microsoft.com/office/drawing/2014/main" id="{01025931-0F2A-9D44-B255-68E664F2016A}"/>
                </a:ext>
              </a:extLst>
            </p:cNvPr>
            <p:cNvSpPr>
              <a:spLocks noChangeShapeType="1"/>
            </p:cNvSpPr>
            <p:nvPr/>
          </p:nvSpPr>
          <p:spPr bwMode="auto">
            <a:xfrm>
              <a:off x="2530" y="2688"/>
              <a:ext cx="0" cy="110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13" name="Line 22">
              <a:extLst>
                <a:ext uri="{FF2B5EF4-FFF2-40B4-BE49-F238E27FC236}">
                  <a16:creationId xmlns:a16="http://schemas.microsoft.com/office/drawing/2014/main" id="{2A15459C-943D-CC4B-912A-C82393FB5540}"/>
                </a:ext>
              </a:extLst>
            </p:cNvPr>
            <p:cNvSpPr>
              <a:spLocks noChangeShapeType="1"/>
            </p:cNvSpPr>
            <p:nvPr/>
          </p:nvSpPr>
          <p:spPr bwMode="auto">
            <a:xfrm>
              <a:off x="4353" y="2688"/>
              <a:ext cx="0" cy="110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14" name="Text Box 23">
              <a:extLst>
                <a:ext uri="{FF2B5EF4-FFF2-40B4-BE49-F238E27FC236}">
                  <a16:creationId xmlns:a16="http://schemas.microsoft.com/office/drawing/2014/main" id="{DF37072A-8280-CC49-ADC4-CC1C3C0356E9}"/>
                </a:ext>
              </a:extLst>
            </p:cNvPr>
            <p:cNvSpPr txBox="1">
              <a:spLocks noChangeArrowheads="1"/>
            </p:cNvSpPr>
            <p:nvPr/>
          </p:nvSpPr>
          <p:spPr bwMode="auto">
            <a:xfrm>
              <a:off x="2575" y="3302"/>
              <a:ext cx="160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lgn="ctr" eaLnBrk="1" hangingPunct="1"/>
              <a:r>
                <a:rPr lang="fr-FR" altLang="fr-FR" sz="2000" b="0" dirty="0">
                  <a:solidFill>
                    <a:schemeClr val="accent2"/>
                  </a:solidFill>
                  <a:latin typeface="Arial" panose="020B0604020202020204" pitchFamily="34" charset="0"/>
                  <a:cs typeface="Arial" panose="020B0604020202020204" pitchFamily="34" charset="0"/>
                </a:rPr>
                <a:t>Autorégulation du </a:t>
              </a:r>
            </a:p>
            <a:p>
              <a:pPr algn="ctr" eaLnBrk="1" hangingPunct="1"/>
              <a:r>
                <a:rPr lang="fr-FR" altLang="fr-FR" sz="2000" b="0" dirty="0">
                  <a:solidFill>
                    <a:schemeClr val="accent2"/>
                  </a:solidFill>
                  <a:latin typeface="Arial" panose="020B0604020202020204" pitchFamily="34" charset="0"/>
                  <a:cs typeface="Arial" panose="020B0604020202020204" pitchFamily="34" charset="0"/>
                </a:rPr>
                <a:t>débit coronaire</a:t>
              </a:r>
            </a:p>
          </p:txBody>
        </p:sp>
        <p:sp>
          <p:nvSpPr>
            <p:cNvPr id="15" name="Text Box 24">
              <a:extLst>
                <a:ext uri="{FF2B5EF4-FFF2-40B4-BE49-F238E27FC236}">
                  <a16:creationId xmlns:a16="http://schemas.microsoft.com/office/drawing/2014/main" id="{877ECF68-B72C-B044-AE7F-BE2A542003D2}"/>
                </a:ext>
              </a:extLst>
            </p:cNvPr>
            <p:cNvSpPr txBox="1">
              <a:spLocks noChangeArrowheads="1"/>
            </p:cNvSpPr>
            <p:nvPr/>
          </p:nvSpPr>
          <p:spPr bwMode="auto">
            <a:xfrm>
              <a:off x="2390" y="3838"/>
              <a:ext cx="3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fr-FR" sz="1800" b="0">
                  <a:latin typeface="Arial" panose="020B0604020202020204" pitchFamily="34" charset="0"/>
                  <a:cs typeface="Arial" panose="020B0604020202020204" pitchFamily="34" charset="0"/>
                </a:rPr>
                <a:t>60</a:t>
              </a:r>
            </a:p>
          </p:txBody>
        </p:sp>
        <p:sp>
          <p:nvSpPr>
            <p:cNvPr id="16" name="Text Box 25">
              <a:extLst>
                <a:ext uri="{FF2B5EF4-FFF2-40B4-BE49-F238E27FC236}">
                  <a16:creationId xmlns:a16="http://schemas.microsoft.com/office/drawing/2014/main" id="{3209B650-DBE4-1C46-A45E-252F00A19A9C}"/>
                </a:ext>
              </a:extLst>
            </p:cNvPr>
            <p:cNvSpPr txBox="1">
              <a:spLocks noChangeArrowheads="1"/>
            </p:cNvSpPr>
            <p:nvPr/>
          </p:nvSpPr>
          <p:spPr bwMode="auto">
            <a:xfrm>
              <a:off x="4130" y="3852"/>
              <a:ext cx="4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fr-FR" sz="1800" b="0">
                  <a:latin typeface="Arial" panose="020B0604020202020204" pitchFamily="34" charset="0"/>
                  <a:cs typeface="Arial" panose="020B0604020202020204" pitchFamily="34" charset="0"/>
                </a:rPr>
                <a:t>200</a:t>
              </a:r>
            </a:p>
          </p:txBody>
        </p:sp>
      </p:grpSp>
      <p:grpSp>
        <p:nvGrpSpPr>
          <p:cNvPr id="17" name="Group 30">
            <a:extLst>
              <a:ext uri="{FF2B5EF4-FFF2-40B4-BE49-F238E27FC236}">
                <a16:creationId xmlns:a16="http://schemas.microsoft.com/office/drawing/2014/main" id="{B73195FC-7711-4740-BD47-5DE60BD81BEC}"/>
              </a:ext>
            </a:extLst>
          </p:cNvPr>
          <p:cNvGrpSpPr>
            <a:grpSpLocks/>
          </p:cNvGrpSpPr>
          <p:nvPr/>
        </p:nvGrpSpPr>
        <p:grpSpPr bwMode="auto">
          <a:xfrm>
            <a:off x="7200354" y="3986484"/>
            <a:ext cx="3063722" cy="608012"/>
            <a:chOff x="4147" y="2795"/>
            <a:chExt cx="2171" cy="383"/>
          </a:xfrm>
        </p:grpSpPr>
        <p:sp>
          <p:nvSpPr>
            <p:cNvPr id="18" name="Line 28">
              <a:extLst>
                <a:ext uri="{FF2B5EF4-FFF2-40B4-BE49-F238E27FC236}">
                  <a16:creationId xmlns:a16="http://schemas.microsoft.com/office/drawing/2014/main" id="{DF6703C6-BB5D-124A-B361-0F97A5A0FF96}"/>
                </a:ext>
              </a:extLst>
            </p:cNvPr>
            <p:cNvSpPr>
              <a:spLocks noChangeShapeType="1"/>
            </p:cNvSpPr>
            <p:nvPr/>
          </p:nvSpPr>
          <p:spPr bwMode="auto">
            <a:xfrm>
              <a:off x="4147" y="2795"/>
              <a:ext cx="136" cy="182"/>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19" name="Text Box 29">
              <a:extLst>
                <a:ext uri="{FF2B5EF4-FFF2-40B4-BE49-F238E27FC236}">
                  <a16:creationId xmlns:a16="http://schemas.microsoft.com/office/drawing/2014/main" id="{1D017349-2D50-BB40-9DB2-9E3377C4B412}"/>
                </a:ext>
              </a:extLst>
            </p:cNvPr>
            <p:cNvSpPr txBox="1">
              <a:spLocks noChangeArrowheads="1"/>
            </p:cNvSpPr>
            <p:nvPr/>
          </p:nvSpPr>
          <p:spPr bwMode="auto">
            <a:xfrm>
              <a:off x="4239" y="2945"/>
              <a:ext cx="20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1800" b="0" i="1" dirty="0">
                  <a:solidFill>
                    <a:srgbClr val="FC0128"/>
                  </a:solidFill>
                  <a:latin typeface="Arial" panose="020B0604020202020204" pitchFamily="34" charset="0"/>
                  <a:cs typeface="Arial" panose="020B0604020202020204" pitchFamily="34" charset="0"/>
                </a:rPr>
                <a:t>Vasoconstriction maximum</a:t>
              </a:r>
            </a:p>
          </p:txBody>
        </p:sp>
      </p:grpSp>
      <p:grpSp>
        <p:nvGrpSpPr>
          <p:cNvPr id="20" name="Group 54">
            <a:extLst>
              <a:ext uri="{FF2B5EF4-FFF2-40B4-BE49-F238E27FC236}">
                <a16:creationId xmlns:a16="http://schemas.microsoft.com/office/drawing/2014/main" id="{2D405208-3623-D84A-87E1-9E7168768A61}"/>
              </a:ext>
            </a:extLst>
          </p:cNvPr>
          <p:cNvGrpSpPr>
            <a:grpSpLocks/>
          </p:cNvGrpSpPr>
          <p:nvPr/>
        </p:nvGrpSpPr>
        <p:grpSpPr bwMode="auto">
          <a:xfrm>
            <a:off x="3173455" y="3273845"/>
            <a:ext cx="2676496" cy="557212"/>
            <a:chOff x="1426" y="2292"/>
            <a:chExt cx="1897" cy="351"/>
          </a:xfrm>
        </p:grpSpPr>
        <p:sp>
          <p:nvSpPr>
            <p:cNvPr id="21" name="Line 52">
              <a:extLst>
                <a:ext uri="{FF2B5EF4-FFF2-40B4-BE49-F238E27FC236}">
                  <a16:creationId xmlns:a16="http://schemas.microsoft.com/office/drawing/2014/main" id="{F7198A68-724A-1E46-B242-A613D0FA32CB}"/>
                </a:ext>
              </a:extLst>
            </p:cNvPr>
            <p:cNvSpPr>
              <a:spLocks noChangeShapeType="1"/>
            </p:cNvSpPr>
            <p:nvPr/>
          </p:nvSpPr>
          <p:spPr bwMode="auto">
            <a:xfrm>
              <a:off x="2047" y="2507"/>
              <a:ext cx="136" cy="136"/>
            </a:xfrm>
            <a:prstGeom prst="line">
              <a:avLst/>
            </a:prstGeom>
            <a:noFill/>
            <a:ln w="38100">
              <a:solidFill>
                <a:srgbClr val="339933"/>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22" name="Text Box 53">
              <a:extLst>
                <a:ext uri="{FF2B5EF4-FFF2-40B4-BE49-F238E27FC236}">
                  <a16:creationId xmlns:a16="http://schemas.microsoft.com/office/drawing/2014/main" id="{5BD5C2E4-A529-604B-B3FD-871D93DC46FE}"/>
                </a:ext>
              </a:extLst>
            </p:cNvPr>
            <p:cNvSpPr txBox="1">
              <a:spLocks noChangeArrowheads="1"/>
            </p:cNvSpPr>
            <p:nvPr/>
          </p:nvSpPr>
          <p:spPr bwMode="auto">
            <a:xfrm>
              <a:off x="1426" y="2292"/>
              <a:ext cx="18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1800" b="0" i="1" dirty="0">
                  <a:solidFill>
                    <a:srgbClr val="339933"/>
                  </a:solidFill>
                  <a:latin typeface="Arial" panose="020B0604020202020204" pitchFamily="34" charset="0"/>
                  <a:cs typeface="Arial" panose="020B0604020202020204" pitchFamily="34" charset="0"/>
                </a:rPr>
                <a:t>Vasodilatation maximale</a:t>
              </a:r>
            </a:p>
          </p:txBody>
        </p:sp>
      </p:grpSp>
      <p:sp>
        <p:nvSpPr>
          <p:cNvPr id="23" name="ZoneTexte 22">
            <a:extLst>
              <a:ext uri="{FF2B5EF4-FFF2-40B4-BE49-F238E27FC236}">
                <a16:creationId xmlns:a16="http://schemas.microsoft.com/office/drawing/2014/main" id="{0CFF0EB1-E819-0740-A94E-A488ACEB164A}"/>
              </a:ext>
            </a:extLst>
          </p:cNvPr>
          <p:cNvSpPr txBox="1"/>
          <p:nvPr/>
        </p:nvSpPr>
        <p:spPr>
          <a:xfrm>
            <a:off x="7506597" y="2007540"/>
            <a:ext cx="2420856" cy="830997"/>
          </a:xfrm>
          <a:prstGeom prst="rect">
            <a:avLst/>
          </a:prstGeom>
          <a:noFill/>
        </p:spPr>
        <p:txBody>
          <a:bodyPr wrap="none" rtlCol="0">
            <a:spAutoFit/>
          </a:bodyPr>
          <a:lstStyle/>
          <a:p>
            <a:r>
              <a:rPr lang="fr-FR" altLang="fr-FR" sz="2400" dirty="0" err="1">
                <a:solidFill>
                  <a:srgbClr val="3399FF"/>
                </a:solidFill>
                <a:latin typeface="Arial" panose="020B0604020202020204" pitchFamily="34" charset="0"/>
                <a:cs typeface="Arial" panose="020B0604020202020204" pitchFamily="34" charset="0"/>
              </a:rPr>
              <a:t>Qc</a:t>
            </a:r>
            <a:r>
              <a:rPr lang="fr-FR" altLang="fr-FR" sz="2400" dirty="0">
                <a:solidFill>
                  <a:srgbClr val="3399FF"/>
                </a:solidFill>
                <a:latin typeface="Arial" panose="020B0604020202020204" pitchFamily="34" charset="0"/>
                <a:cs typeface="Arial" panose="020B0604020202020204" pitchFamily="34" charset="0"/>
              </a:rPr>
              <a:t> = </a:t>
            </a:r>
            <a:r>
              <a:rPr lang="fr-FR" altLang="fr-FR" sz="2400" dirty="0" err="1">
                <a:solidFill>
                  <a:srgbClr val="3399FF"/>
                </a:solidFill>
                <a:latin typeface="Arial" panose="020B0604020202020204" pitchFamily="34" charset="0"/>
                <a:cs typeface="Arial" panose="020B0604020202020204" pitchFamily="34" charset="0"/>
              </a:rPr>
              <a:t>P</a:t>
            </a:r>
            <a:r>
              <a:rPr lang="fr-FR" altLang="fr-FR" sz="2400" baseline="-25000" dirty="0" err="1">
                <a:solidFill>
                  <a:srgbClr val="3399FF"/>
                </a:solidFill>
                <a:latin typeface="Arial" panose="020B0604020202020204" pitchFamily="34" charset="0"/>
                <a:cs typeface="Arial" panose="020B0604020202020204" pitchFamily="34" charset="0"/>
              </a:rPr>
              <a:t>perf</a:t>
            </a:r>
            <a:r>
              <a:rPr lang="fr-FR" altLang="fr-FR" sz="2400" dirty="0">
                <a:solidFill>
                  <a:srgbClr val="3399FF"/>
                </a:solidFill>
                <a:latin typeface="Arial" panose="020B0604020202020204" pitchFamily="34" charset="0"/>
                <a:cs typeface="Arial" panose="020B0604020202020204" pitchFamily="34" charset="0"/>
              </a:rPr>
              <a:t>/ R</a:t>
            </a:r>
            <a:endParaRPr lang="fr-FR" altLang="fr-FR" sz="2400" b="0" dirty="0">
              <a:solidFill>
                <a:srgbClr val="3399FF"/>
              </a:solidFill>
              <a:latin typeface="Arial" panose="020B0604020202020204" pitchFamily="34" charset="0"/>
              <a:cs typeface="Arial" panose="020B0604020202020204" pitchFamily="34" charset="0"/>
            </a:endParaRPr>
          </a:p>
          <a:p>
            <a:r>
              <a:rPr lang="fr-FR" altLang="fr-FR" sz="2400" dirty="0">
                <a:solidFill>
                  <a:srgbClr val="3399FF"/>
                </a:solidFill>
                <a:latin typeface="Arial" panose="020B0604020202020204" pitchFamily="34" charset="0"/>
                <a:cs typeface="Arial" panose="020B0604020202020204" pitchFamily="34" charset="0"/>
              </a:rPr>
              <a:t>R= (8.µ.L) / </a:t>
            </a:r>
            <a:r>
              <a:rPr lang="el-GR" altLang="fr-FR" sz="2400" dirty="0">
                <a:solidFill>
                  <a:srgbClr val="3399FF"/>
                </a:solidFill>
                <a:latin typeface="Arial" panose="020B0604020202020204" pitchFamily="34" charset="0"/>
                <a:cs typeface="Arial" panose="020B0604020202020204" pitchFamily="34" charset="0"/>
              </a:rPr>
              <a:t>π</a:t>
            </a:r>
            <a:r>
              <a:rPr lang="en-US" altLang="fr-FR" sz="2400" dirty="0">
                <a:solidFill>
                  <a:srgbClr val="3399FF"/>
                </a:solidFill>
                <a:latin typeface="Arial" panose="020B0604020202020204" pitchFamily="34" charset="0"/>
                <a:cs typeface="Arial" panose="020B0604020202020204" pitchFamily="34" charset="0"/>
              </a:rPr>
              <a:t>.</a:t>
            </a:r>
            <a:r>
              <a:rPr lang="fr-FR" altLang="fr-FR" sz="2400" dirty="0">
                <a:solidFill>
                  <a:srgbClr val="3399FF"/>
                </a:solidFill>
                <a:latin typeface="Arial" panose="020B0604020202020204" pitchFamily="34" charset="0"/>
                <a:cs typeface="Arial" panose="020B0604020202020204" pitchFamily="34" charset="0"/>
              </a:rPr>
              <a:t>r </a:t>
            </a:r>
            <a:r>
              <a:rPr lang="fr-FR" altLang="fr-FR" sz="2400" baseline="30000" dirty="0">
                <a:solidFill>
                  <a:srgbClr val="3399FF"/>
                </a:solidFill>
                <a:latin typeface="Arial" panose="020B0604020202020204" pitchFamily="34" charset="0"/>
                <a:cs typeface="Arial" panose="020B0604020202020204" pitchFamily="34" charset="0"/>
              </a:rPr>
              <a:t>4</a:t>
            </a:r>
            <a:endParaRPr lang="en-US" altLang="fr-FR" sz="2400" dirty="0">
              <a:solidFill>
                <a:srgbClr val="3399FF"/>
              </a:solidFill>
              <a:latin typeface="Arial" panose="020B0604020202020204" pitchFamily="34" charset="0"/>
              <a:cs typeface="Arial" panose="020B0604020202020204" pitchFamily="34" charset="0"/>
            </a:endParaRPr>
          </a:p>
        </p:txBody>
      </p:sp>
      <p:sp>
        <p:nvSpPr>
          <p:cNvPr id="24" name="Text Box 51">
            <a:extLst>
              <a:ext uri="{FF2B5EF4-FFF2-40B4-BE49-F238E27FC236}">
                <a16:creationId xmlns:a16="http://schemas.microsoft.com/office/drawing/2014/main" id="{2D3266D0-BAEC-C248-AA4B-1BE18E0D7D62}"/>
              </a:ext>
            </a:extLst>
          </p:cNvPr>
          <p:cNvSpPr txBox="1">
            <a:spLocks noChangeArrowheads="1"/>
          </p:cNvSpPr>
          <p:nvPr/>
        </p:nvSpPr>
        <p:spPr bwMode="auto">
          <a:xfrm>
            <a:off x="89084" y="5630656"/>
            <a:ext cx="8669337" cy="1200150"/>
          </a:xfrm>
          <a:prstGeom prst="rect">
            <a:avLst/>
          </a:prstGeom>
          <a:noFill/>
          <a:ln w="25400">
            <a:noFill/>
            <a:miter lim="800000"/>
            <a:headEnd/>
            <a:tailEnd/>
          </a:ln>
          <a:effectLst/>
        </p:spPr>
        <p:txBody>
          <a:bodyPr>
            <a:spAutoFit/>
          </a:bodyPr>
          <a:lstStyle/>
          <a:p>
            <a:pPr eaLnBrk="1" hangingPunct="1">
              <a:defRPr/>
            </a:pPr>
            <a:r>
              <a:rPr lang="fr-FR" sz="2400" b="0" dirty="0">
                <a:solidFill>
                  <a:srgbClr val="3399FF"/>
                </a:solidFill>
                <a:effectLst>
                  <a:outerShdw blurRad="38100" dist="38100" dir="2700000" algn="tl">
                    <a:srgbClr val="C0C0C0"/>
                  </a:outerShdw>
                </a:effectLst>
                <a:latin typeface="Arial" panose="020B0604020202020204" pitchFamily="34" charset="0"/>
                <a:cs typeface="Arial" panose="020B0604020202020204" pitchFamily="34" charset="0"/>
              </a:rPr>
              <a:t>Mécanismes incomplètement connus</a:t>
            </a:r>
          </a:p>
          <a:p>
            <a:pPr eaLnBrk="1" hangingPunct="1">
              <a:defRPr/>
            </a:pPr>
            <a:r>
              <a:rPr lang="fr-FR" sz="2400" b="0" dirty="0">
                <a:latin typeface="Arial" panose="020B0604020202020204" pitchFamily="34" charset="0"/>
                <a:cs typeface="Arial" panose="020B0604020202020204" pitchFamily="34" charset="0"/>
              </a:rPr>
              <a:t>- Basses pressions: Adénosine, NO …?</a:t>
            </a:r>
          </a:p>
          <a:p>
            <a:pPr eaLnBrk="1" hangingPunct="1">
              <a:defRPr/>
            </a:pPr>
            <a:r>
              <a:rPr lang="fr-FR" sz="2400" b="0" dirty="0">
                <a:latin typeface="Arial" panose="020B0604020202020204" pitchFamily="34" charset="0"/>
                <a:cs typeface="Arial" panose="020B0604020202020204" pitchFamily="34" charset="0"/>
              </a:rPr>
              <a:t>- Hautes pressions: Contrôle myogène ?</a:t>
            </a:r>
          </a:p>
        </p:txBody>
      </p:sp>
    </p:spTree>
    <p:extLst>
      <p:ext uri="{BB962C8B-B14F-4D97-AF65-F5344CB8AC3E}">
        <p14:creationId xmlns:p14="http://schemas.microsoft.com/office/powerpoint/2010/main" val="3989433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267F8E1-5D99-224D-B2F2-23DA4F5B5D7D}"/>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Adaptation du débit coronaire à l’exercice</a:t>
            </a:r>
            <a:endParaRPr lang="fr-FR" dirty="0">
              <a:latin typeface="Arial" panose="020B0604020202020204" pitchFamily="34" charset="0"/>
              <a:cs typeface="Arial" panose="020B0604020202020204" pitchFamily="34" charset="0"/>
            </a:endParaRPr>
          </a:p>
        </p:txBody>
      </p:sp>
      <p:sp>
        <p:nvSpPr>
          <p:cNvPr id="7" name="Text Box 66">
            <a:extLst>
              <a:ext uri="{FF2B5EF4-FFF2-40B4-BE49-F238E27FC236}">
                <a16:creationId xmlns:a16="http://schemas.microsoft.com/office/drawing/2014/main" id="{B32F1E73-EFAD-174E-8819-5D5632FAB61C}"/>
              </a:ext>
            </a:extLst>
          </p:cNvPr>
          <p:cNvSpPr txBox="1">
            <a:spLocks noChangeArrowheads="1"/>
          </p:cNvSpPr>
          <p:nvPr/>
        </p:nvSpPr>
        <p:spPr bwMode="auto">
          <a:xfrm>
            <a:off x="1208867" y="1690688"/>
            <a:ext cx="10072607" cy="1163395"/>
          </a:xfrm>
          <a:prstGeom prst="rect">
            <a:avLst/>
          </a:prstGeom>
          <a:solidFill>
            <a:schemeClr val="bg1"/>
          </a:solidFill>
          <a:ln w="25400">
            <a:solidFill>
              <a:schemeClr val="bg1"/>
            </a:solidFill>
            <a:miter lim="800000"/>
            <a:headEnd/>
            <a:tailEnd/>
          </a:ln>
        </p:spPr>
        <p:txBody>
          <a:bodyPr wrap="squar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spcBef>
                <a:spcPct val="30000"/>
              </a:spcBef>
              <a:buClr>
                <a:srgbClr val="3399FF"/>
              </a:buClr>
              <a:buFont typeface="Wingdings" pitchFamily="2" charset="2"/>
              <a:buChar char="Ø"/>
            </a:pPr>
            <a:r>
              <a:rPr lang="fr-FR" altLang="fr-FR" sz="2400" b="0" dirty="0">
                <a:latin typeface="Arial" panose="020B0604020202020204" pitchFamily="34" charset="0"/>
                <a:cs typeface="Arial" panose="020B0604020202020204" pitchFamily="34" charset="0"/>
              </a:rPr>
              <a:t>Lorsque la demande métabolique </a:t>
            </a:r>
            <a:r>
              <a:rPr lang="fr-FR" altLang="fr-FR" sz="2400" b="0" dirty="0">
                <a:latin typeface="Arial" panose="020B0604020202020204" pitchFamily="34" charset="0"/>
                <a:cs typeface="Arial" panose="020B0604020202020204" pitchFamily="34" charset="0"/>
                <a:sym typeface="Symbol" pitchFamily="2" charset="2"/>
              </a:rPr>
              <a:t></a:t>
            </a:r>
            <a:r>
              <a:rPr lang="fr-FR" altLang="fr-FR" sz="2400" b="0" dirty="0">
                <a:latin typeface="Arial" panose="020B0604020202020204" pitchFamily="34" charset="0"/>
                <a:cs typeface="Arial" panose="020B0604020202020204" pitchFamily="34" charset="0"/>
              </a:rPr>
              <a:t>, le </a:t>
            </a:r>
            <a:r>
              <a:rPr lang="fr-FR" altLang="fr-FR" sz="2400" b="0" dirty="0" err="1">
                <a:latin typeface="Arial" panose="020B0604020202020204" pitchFamily="34" charset="0"/>
                <a:cs typeface="Arial" panose="020B0604020202020204" pitchFamily="34" charset="0"/>
              </a:rPr>
              <a:t>Qco</a:t>
            </a:r>
            <a:r>
              <a:rPr lang="fr-FR" altLang="fr-FR" sz="2400" b="0" dirty="0">
                <a:latin typeface="Arial" panose="020B0604020202020204" pitchFamily="34" charset="0"/>
                <a:cs typeface="Arial" panose="020B0604020202020204" pitchFamily="34" charset="0"/>
              </a:rPr>
              <a:t> </a:t>
            </a:r>
            <a:r>
              <a:rPr lang="fr-FR" altLang="fr-FR" sz="2400" b="0" dirty="0">
                <a:latin typeface="Arial" panose="020B0604020202020204" pitchFamily="34" charset="0"/>
                <a:cs typeface="Arial" panose="020B0604020202020204" pitchFamily="34" charset="0"/>
                <a:sym typeface="Symbol" pitchFamily="2" charset="2"/>
              </a:rPr>
              <a:t> </a:t>
            </a:r>
            <a:r>
              <a:rPr lang="fr-FR" altLang="fr-FR" sz="2400" b="0" dirty="0">
                <a:latin typeface="Arial" panose="020B0604020202020204" pitchFamily="34" charset="0"/>
                <a:cs typeface="Arial" panose="020B0604020202020204" pitchFamily="34" charset="0"/>
              </a:rPr>
              <a:t>(à pression constante)</a:t>
            </a:r>
          </a:p>
          <a:p>
            <a:pPr eaLnBrk="1" hangingPunct="1">
              <a:buClr>
                <a:srgbClr val="3399FF"/>
              </a:buClr>
              <a:buFont typeface="Wingdings" pitchFamily="2" charset="2"/>
              <a:buChar char="Ø"/>
            </a:pPr>
            <a:r>
              <a:rPr lang="fr-FR" altLang="fr-FR" sz="2400" b="0" dirty="0">
                <a:latin typeface="Arial" panose="020B0604020202020204" pitchFamily="34" charset="0"/>
                <a:cs typeface="Arial" panose="020B0604020202020204" pitchFamily="34" charset="0"/>
              </a:rPr>
              <a:t>La vasodilatation induite par l’exercice entraine une augmentation du débit coronaire </a:t>
            </a:r>
            <a:r>
              <a:rPr lang="fr-FR" altLang="fr-FR" sz="2400" b="0" dirty="0">
                <a:solidFill>
                  <a:srgbClr val="FF0000"/>
                </a:solidFill>
                <a:latin typeface="Arial" panose="020B0604020202020204" pitchFamily="34" charset="0"/>
                <a:cs typeface="Arial" panose="020B0604020202020204" pitchFamily="34" charset="0"/>
              </a:rPr>
              <a:t>dans les limites de l’autorégulation</a:t>
            </a:r>
          </a:p>
        </p:txBody>
      </p:sp>
    </p:spTree>
    <p:extLst>
      <p:ext uri="{BB962C8B-B14F-4D97-AF65-F5344CB8AC3E}">
        <p14:creationId xmlns:p14="http://schemas.microsoft.com/office/powerpoint/2010/main" val="186061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C8552-CE6B-694F-A128-F711AF4F37FD}"/>
              </a:ext>
            </a:extLst>
          </p:cNvPr>
          <p:cNvSpPr>
            <a:spLocks noGrp="1"/>
          </p:cNvSpPr>
          <p:nvPr>
            <p:ph type="title"/>
          </p:nvPr>
        </p:nvSpPr>
        <p:spPr/>
        <p:txBody>
          <a:bodyPr/>
          <a:lstStyle/>
          <a:p>
            <a:r>
              <a:rPr lang="fr-FR" altLang="fr-FR" dirty="0">
                <a:solidFill>
                  <a:srgbClr val="FF9900"/>
                </a:solidFill>
                <a:latin typeface="Arial" panose="020B0604020202020204" pitchFamily="34" charset="0"/>
                <a:ea typeface="ＭＳ Ｐゴシック" panose="020B0600070205080204" pitchFamily="34" charset="-128"/>
                <a:cs typeface="Arial" panose="020B0604020202020204" pitchFamily="34" charset="0"/>
              </a:rPr>
              <a:t>Métabolisme myocardique</a:t>
            </a:r>
            <a:endParaRPr lang="fr-FR"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1380E3A1-412F-0247-B194-7F44B4C44E0C}"/>
              </a:ext>
            </a:extLst>
          </p:cNvPr>
          <p:cNvSpPr txBox="1"/>
          <p:nvPr/>
        </p:nvSpPr>
        <p:spPr>
          <a:xfrm>
            <a:off x="468352" y="2151727"/>
            <a:ext cx="6032809" cy="2554545"/>
          </a:xfrm>
          <a:prstGeom prst="rect">
            <a:avLst/>
          </a:prstGeom>
          <a:noFill/>
        </p:spPr>
        <p:txBody>
          <a:bodyPr wrap="square" rtlCol="0">
            <a:spAutoFit/>
          </a:bodyPr>
          <a:lstStyle/>
          <a:p>
            <a:pPr>
              <a:buClr>
                <a:srgbClr val="3399FF"/>
              </a:buClr>
              <a:buFont typeface="Wingdings" pitchFamily="2" charset="2"/>
              <a:buChar char="Ø"/>
              <a:defRPr/>
            </a:pPr>
            <a:r>
              <a:rPr lang="fr-FR" altLang="fr-FR" sz="2000" dirty="0">
                <a:latin typeface="Arial" panose="020B0604020202020204" pitchFamily="34" charset="0"/>
                <a:cs typeface="Arial" panose="020B0604020202020204" pitchFamily="34" charset="0"/>
              </a:rPr>
              <a:t>Métabolisme </a:t>
            </a:r>
            <a:r>
              <a:rPr lang="fr-FR" altLang="fr-FR" sz="2000" u="sng" dirty="0">
                <a:solidFill>
                  <a:srgbClr val="FF0000"/>
                </a:solidFill>
                <a:latin typeface="Arial" panose="020B0604020202020204" pitchFamily="34" charset="0"/>
                <a:cs typeface="Arial" panose="020B0604020202020204" pitchFamily="34" charset="0"/>
              </a:rPr>
              <a:t>aérobie exclusif </a:t>
            </a:r>
          </a:p>
          <a:p>
            <a:pPr>
              <a:buClr>
                <a:srgbClr val="3399FF"/>
              </a:buClr>
              <a:buFont typeface="Wingdings" pitchFamily="2" charset="2"/>
              <a:buChar char="Ø"/>
              <a:defRPr/>
            </a:pPr>
            <a:r>
              <a:rPr lang="fr-FR" altLang="fr-FR" sz="2000" dirty="0">
                <a:latin typeface="Arial" panose="020B0604020202020204" pitchFamily="34" charset="0"/>
                <a:cs typeface="Arial" panose="020B0604020202020204" pitchFamily="34" charset="0"/>
              </a:rPr>
              <a:t>Orienté vers la production d’énergie (ATP) nécessaires à l’activité des protéines contractiles</a:t>
            </a:r>
          </a:p>
          <a:p>
            <a:pPr>
              <a:buClr>
                <a:srgbClr val="3399FF"/>
              </a:buClr>
              <a:buFont typeface="Wingdings" pitchFamily="2" charset="2"/>
              <a:buChar char="Ø"/>
              <a:defRPr/>
            </a:pPr>
            <a:r>
              <a:rPr lang="fr-FR" altLang="fr-FR" sz="2000" dirty="0">
                <a:latin typeface="Arial" panose="020B0604020202020204" pitchFamily="34" charset="0"/>
                <a:cs typeface="Arial" panose="020B0604020202020204" pitchFamily="34" charset="0"/>
              </a:rPr>
              <a:t>Besoin en O2 important</a:t>
            </a:r>
          </a:p>
          <a:p>
            <a:pPr>
              <a:buClr>
                <a:srgbClr val="3399FF"/>
              </a:buClr>
              <a:buFont typeface="Wingdings" pitchFamily="2" charset="2"/>
              <a:buChar char="Ø"/>
              <a:defRPr/>
            </a:pPr>
            <a:r>
              <a:rPr lang="fr-FR" altLang="fr-FR" sz="2000" dirty="0">
                <a:solidFill>
                  <a:srgbClr val="FF0000"/>
                </a:solidFill>
                <a:latin typeface="Arial" panose="020B0604020202020204" pitchFamily="34" charset="0"/>
                <a:cs typeface="Arial" panose="020B0604020202020204" pitchFamily="34" charset="0"/>
              </a:rPr>
              <a:t>Pas de « réserve » énergétique </a:t>
            </a:r>
            <a:r>
              <a:rPr lang="fr-FR" altLang="fr-FR" sz="2000" dirty="0">
                <a:latin typeface="Arial" panose="020B0604020202020204" pitchFamily="34" charset="0"/>
                <a:cs typeface="Arial" panose="020B0604020202020204" pitchFamily="34" charset="0"/>
              </a:rPr>
              <a:t>au niveau des cardiomyocytes</a:t>
            </a:r>
          </a:p>
          <a:p>
            <a:pPr>
              <a:buClr>
                <a:srgbClr val="3399FF"/>
              </a:buClr>
              <a:buFont typeface="Wingdings" pitchFamily="2" charset="2"/>
              <a:buChar char="Ø"/>
              <a:defRPr/>
            </a:pPr>
            <a:r>
              <a:rPr lang="fr-FR" altLang="fr-FR" sz="2000" dirty="0">
                <a:latin typeface="Arial" panose="020B0604020202020204" pitchFamily="34" charset="0"/>
                <a:cs typeface="Arial" panose="020B0604020202020204" pitchFamily="34" charset="0"/>
              </a:rPr>
              <a:t>La fonction cardiaque normale: apport adéquat en O2 et en substrats</a:t>
            </a:r>
          </a:p>
        </p:txBody>
      </p:sp>
      <p:pic>
        <p:nvPicPr>
          <p:cNvPr id="5" name="Picture 3">
            <a:extLst>
              <a:ext uri="{FF2B5EF4-FFF2-40B4-BE49-F238E27FC236}">
                <a16:creationId xmlns:a16="http://schemas.microsoft.com/office/drawing/2014/main" id="{F7099F9E-5DA7-5D4F-9459-E84BE73BE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050" y="1690688"/>
            <a:ext cx="422275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257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D8A2B-1534-1C4D-ABC1-362879511E28}"/>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Réserve coronaire</a:t>
            </a:r>
            <a:endParaRPr lang="fr-FR" dirty="0"/>
          </a:p>
        </p:txBody>
      </p:sp>
      <p:pic>
        <p:nvPicPr>
          <p:cNvPr id="5" name="Image 4">
            <a:extLst>
              <a:ext uri="{FF2B5EF4-FFF2-40B4-BE49-F238E27FC236}">
                <a16:creationId xmlns:a16="http://schemas.microsoft.com/office/drawing/2014/main" id="{4ECC41CC-F293-B743-85AF-D838E8BCB837}"/>
              </a:ext>
            </a:extLst>
          </p:cNvPr>
          <p:cNvPicPr>
            <a:picLocks noChangeAspect="1"/>
          </p:cNvPicPr>
          <p:nvPr/>
        </p:nvPicPr>
        <p:blipFill>
          <a:blip r:embed="rId2"/>
          <a:stretch>
            <a:fillRect/>
          </a:stretch>
        </p:blipFill>
        <p:spPr>
          <a:xfrm>
            <a:off x="3175538" y="2253389"/>
            <a:ext cx="6057900" cy="3467100"/>
          </a:xfrm>
          <a:prstGeom prst="rect">
            <a:avLst/>
          </a:prstGeom>
        </p:spPr>
      </p:pic>
      <p:sp>
        <p:nvSpPr>
          <p:cNvPr id="7" name="Text Box 1028">
            <a:extLst>
              <a:ext uri="{FF2B5EF4-FFF2-40B4-BE49-F238E27FC236}">
                <a16:creationId xmlns:a16="http://schemas.microsoft.com/office/drawing/2014/main" id="{6C3ED8DE-6726-D849-9376-E2D6C64A33B6}"/>
              </a:ext>
            </a:extLst>
          </p:cNvPr>
          <p:cNvSpPr txBox="1">
            <a:spLocks noChangeArrowheads="1"/>
          </p:cNvSpPr>
          <p:nvPr/>
        </p:nvSpPr>
        <p:spPr bwMode="auto">
          <a:xfrm>
            <a:off x="2631281" y="5900185"/>
            <a:ext cx="7929563" cy="1200150"/>
          </a:xfrm>
          <a:prstGeom prst="rect">
            <a:avLst/>
          </a:prstGeom>
          <a:noFill/>
          <a:ln w="9525">
            <a:solidFill>
              <a:schemeClr val="bg1"/>
            </a:solidFill>
            <a:miter lim="800000"/>
            <a:headEnd/>
            <a:tailEnd/>
          </a:ln>
        </p:spPr>
        <p:txBody>
          <a:bodyPr>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pPr>
            <a:r>
              <a:rPr lang="fr-FR" altLang="fr-FR" sz="2000">
                <a:solidFill>
                  <a:srgbClr val="3399FF"/>
                </a:solidFill>
                <a:latin typeface="Times New Roman" panose="02020603050405020304" pitchFamily="18" charset="0"/>
              </a:rPr>
              <a:t>débit coronaire maximal après action d’un vasodilatateur artériolaire</a:t>
            </a:r>
          </a:p>
          <a:p>
            <a:pPr eaLnBrk="1" hangingPunct="1">
              <a:spcBef>
                <a:spcPct val="20000"/>
              </a:spcBef>
            </a:pPr>
            <a:r>
              <a:rPr lang="fr-FR" altLang="fr-FR" sz="2000">
                <a:solidFill>
                  <a:srgbClr val="3399FF"/>
                </a:solidFill>
                <a:latin typeface="Times New Roman" panose="02020603050405020304" pitchFamily="18" charset="0"/>
              </a:rPr>
              <a:t>                                      débit coronaire basal</a:t>
            </a:r>
          </a:p>
          <a:p>
            <a:pPr eaLnBrk="1" hangingPunct="1"/>
            <a:endParaRPr lang="fr-FR" altLang="fr-FR" sz="2800">
              <a:solidFill>
                <a:srgbClr val="3399FF"/>
              </a:solidFill>
              <a:latin typeface="Times New Roman" panose="02020603050405020304" pitchFamily="18" charset="0"/>
            </a:endParaRPr>
          </a:p>
        </p:txBody>
      </p:sp>
      <p:sp>
        <p:nvSpPr>
          <p:cNvPr id="8" name="ZoneTexte 27">
            <a:extLst>
              <a:ext uri="{FF2B5EF4-FFF2-40B4-BE49-F238E27FC236}">
                <a16:creationId xmlns:a16="http://schemas.microsoft.com/office/drawing/2014/main" id="{83951311-53F0-2D4F-AD11-507BA72C2D85}"/>
              </a:ext>
            </a:extLst>
          </p:cNvPr>
          <p:cNvSpPr txBox="1">
            <a:spLocks noChangeArrowheads="1"/>
          </p:cNvSpPr>
          <p:nvPr/>
        </p:nvSpPr>
        <p:spPr bwMode="auto">
          <a:xfrm>
            <a:off x="1835944" y="6089098"/>
            <a:ext cx="696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fr-FR" sz="2000" dirty="0">
                <a:solidFill>
                  <a:srgbClr val="3399FF"/>
                </a:solidFill>
                <a:latin typeface="Times New Roman" panose="02020603050405020304" pitchFamily="18" charset="0"/>
              </a:rPr>
              <a:t>RC=</a:t>
            </a:r>
          </a:p>
        </p:txBody>
      </p:sp>
      <p:sp>
        <p:nvSpPr>
          <p:cNvPr id="9" name="Rectangle 8">
            <a:extLst>
              <a:ext uri="{FF2B5EF4-FFF2-40B4-BE49-F238E27FC236}">
                <a16:creationId xmlns:a16="http://schemas.microsoft.com/office/drawing/2014/main" id="{AE656EBE-544F-D54D-A1F8-1671AB93FB40}"/>
              </a:ext>
            </a:extLst>
          </p:cNvPr>
          <p:cNvSpPr/>
          <p:nvPr/>
        </p:nvSpPr>
        <p:spPr>
          <a:xfrm>
            <a:off x="1702594" y="5838193"/>
            <a:ext cx="8786812" cy="903288"/>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a:p>
        </p:txBody>
      </p:sp>
      <p:cxnSp>
        <p:nvCxnSpPr>
          <p:cNvPr id="10" name="Connecteur droit 9">
            <a:extLst>
              <a:ext uri="{FF2B5EF4-FFF2-40B4-BE49-F238E27FC236}">
                <a16:creationId xmlns:a16="http://schemas.microsoft.com/office/drawing/2014/main" id="{71E223FE-737C-A040-B353-5449DDF78066}"/>
              </a:ext>
            </a:extLst>
          </p:cNvPr>
          <p:cNvCxnSpPr/>
          <p:nvPr/>
        </p:nvCxnSpPr>
        <p:spPr>
          <a:xfrm>
            <a:off x="2774156" y="6303410"/>
            <a:ext cx="7643813" cy="1588"/>
          </a:xfrm>
          <a:prstGeom prst="line">
            <a:avLst/>
          </a:prstGeom>
          <a:ln>
            <a:solidFill>
              <a:srgbClr val="3399FF"/>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BC05902C-1CA5-8549-9536-966D02F36B6F}"/>
              </a:ext>
            </a:extLst>
          </p:cNvPr>
          <p:cNvSpPr txBox="1"/>
          <p:nvPr/>
        </p:nvSpPr>
        <p:spPr>
          <a:xfrm>
            <a:off x="712922" y="1533645"/>
            <a:ext cx="10352868" cy="707886"/>
          </a:xfrm>
          <a:prstGeom prst="rect">
            <a:avLst/>
          </a:prstGeom>
          <a:noFill/>
        </p:spPr>
        <p:txBody>
          <a:bodyPr wrap="square" rtlCol="0">
            <a:spAutoFit/>
          </a:bodyPr>
          <a:lstStyle/>
          <a:p>
            <a:r>
              <a:rPr lang="fr-FR" altLang="fr-FR" sz="2000" dirty="0">
                <a:solidFill>
                  <a:srgbClr val="3399FF"/>
                </a:solidFill>
                <a:latin typeface="Arial" panose="020B0604020202020204" pitchFamily="34" charset="0"/>
                <a:ea typeface="ＭＳ Ｐゴシック" panose="020B0600070205080204" pitchFamily="34" charset="-128"/>
                <a:cs typeface="Arial" panose="020B0604020202020204" pitchFamily="34" charset="0"/>
              </a:rPr>
              <a:t>Capacité maximale du </a:t>
            </a:r>
            <a:r>
              <a:rPr lang="fr-FR" altLang="fr-FR" sz="2000" dirty="0" err="1">
                <a:solidFill>
                  <a:srgbClr val="3399FF"/>
                </a:solidFill>
                <a:latin typeface="Arial" panose="020B0604020202020204" pitchFamily="34" charset="0"/>
                <a:ea typeface="ＭＳ Ｐゴシック" panose="020B0600070205080204" pitchFamily="34" charset="-128"/>
                <a:cs typeface="Arial" panose="020B0604020202020204" pitchFamily="34" charset="0"/>
              </a:rPr>
              <a:t>Qco</a:t>
            </a:r>
            <a:r>
              <a:rPr lang="fr-FR" altLang="fr-FR" sz="2000" dirty="0">
                <a:solidFill>
                  <a:srgbClr val="3399FF"/>
                </a:solidFill>
                <a:latin typeface="Arial" panose="020B0604020202020204" pitchFamily="34" charset="0"/>
                <a:ea typeface="ＭＳ Ｐゴシック" panose="020B0600070205080204" pitchFamily="34" charset="-128"/>
                <a:cs typeface="Arial" panose="020B0604020202020204" pitchFamily="34" charset="0"/>
              </a:rPr>
              <a:t> à s’élever au dessus de sa valeur basale </a:t>
            </a:r>
            <a:r>
              <a:rPr lang="fr-FR" altLang="fr-FR" sz="2000" dirty="0">
                <a:latin typeface="Arial" panose="020B0604020202020204" pitchFamily="34" charset="0"/>
                <a:ea typeface="ＭＳ Ｐゴシック" panose="020B0600070205080204" pitchFamily="34" charset="-128"/>
                <a:cs typeface="Arial" panose="020B0604020202020204" pitchFamily="34" charset="0"/>
              </a:rPr>
              <a:t>(travail, Mv0</a:t>
            </a:r>
            <a:r>
              <a:rPr lang="fr-FR" altLang="fr-FR" sz="2000" baseline="-25000" dirty="0">
                <a:latin typeface="Arial" panose="020B0604020202020204" pitchFamily="34" charset="0"/>
                <a:ea typeface="ＭＳ Ｐゴシック" panose="020B0600070205080204" pitchFamily="34" charset="-128"/>
                <a:cs typeface="Arial" panose="020B0604020202020204" pitchFamily="34" charset="0"/>
              </a:rPr>
              <a:t>2</a:t>
            </a:r>
            <a:r>
              <a:rPr lang="fr-FR" altLang="fr-FR" sz="2000" dirty="0">
                <a:latin typeface="Arial" panose="020B0604020202020204" pitchFamily="34" charset="0"/>
                <a:ea typeface="ＭＳ Ｐゴシック" panose="020B0600070205080204" pitchFamily="34" charset="-128"/>
                <a:cs typeface="Arial" panose="020B0604020202020204" pitchFamily="34" charset="0"/>
              </a:rPr>
              <a:t>, pression de perfusion constants) = </a:t>
            </a:r>
            <a:r>
              <a:rPr lang="fr-FR" altLang="fr-FR" sz="2000" u="sng" dirty="0">
                <a:solidFill>
                  <a:srgbClr val="FF0000"/>
                </a:solidFill>
                <a:latin typeface="Arial" panose="020B0604020202020204" pitchFamily="34" charset="0"/>
                <a:cs typeface="Arial" panose="020B0604020202020204" pitchFamily="34" charset="0"/>
              </a:rPr>
              <a:t>réserve de vasodilatation artériolaire</a:t>
            </a:r>
            <a:endParaRPr lang="fr-FR" altLang="fr-FR" sz="20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6465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096E9-91FE-534D-A6AE-2AA0E01751AC}"/>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Réserve coronaire</a:t>
            </a:r>
            <a:endParaRPr lang="fr-FR" dirty="0"/>
          </a:p>
        </p:txBody>
      </p:sp>
      <p:sp>
        <p:nvSpPr>
          <p:cNvPr id="3" name="Espace réservé du contenu 2">
            <a:extLst>
              <a:ext uri="{FF2B5EF4-FFF2-40B4-BE49-F238E27FC236}">
                <a16:creationId xmlns:a16="http://schemas.microsoft.com/office/drawing/2014/main" id="{F5527D5A-E2CA-E74D-BB97-B789958EE94D}"/>
              </a:ext>
            </a:extLst>
          </p:cNvPr>
          <p:cNvSpPr>
            <a:spLocks noGrp="1"/>
          </p:cNvSpPr>
          <p:nvPr>
            <p:ph idx="1"/>
          </p:nvPr>
        </p:nvSpPr>
        <p:spPr/>
        <p:txBody>
          <a:bodyPr/>
          <a:lstStyle/>
          <a:p>
            <a:pPr>
              <a:lnSpc>
                <a:spcPct val="120000"/>
              </a:lnSpc>
              <a:buClr>
                <a:schemeClr val="tx1"/>
              </a:buClr>
            </a:pPr>
            <a:r>
              <a:rPr lang="fr-FR" altLang="fr-FR" u="sng" dirty="0">
                <a:latin typeface="Arial" panose="020B0604020202020204" pitchFamily="34" charset="0"/>
                <a:ea typeface="ＭＳ Ｐゴシック" panose="020B0600070205080204" pitchFamily="34" charset="-128"/>
                <a:cs typeface="Arial" panose="020B0604020202020204" pitchFamily="34" charset="0"/>
              </a:rPr>
              <a:t>Le débit coronaire maximal</a:t>
            </a:r>
            <a:r>
              <a:rPr lang="fr-FR" altLang="fr-FR" dirty="0">
                <a:latin typeface="Arial" panose="020B0604020202020204" pitchFamily="34" charset="0"/>
                <a:ea typeface="ＭＳ Ｐゴシック" panose="020B0600070205080204" pitchFamily="34" charset="-128"/>
                <a:cs typeface="Arial" panose="020B0604020202020204" pitchFamily="34" charset="0"/>
              </a:rPr>
              <a:t> est obtenu après injection d’un bolus intra-coronaire d’adénosine </a:t>
            </a:r>
          </a:p>
          <a:p>
            <a:pPr>
              <a:lnSpc>
                <a:spcPct val="120000"/>
              </a:lnSpc>
              <a:buClr>
                <a:schemeClr val="tx1"/>
              </a:buClr>
            </a:pPr>
            <a:r>
              <a:rPr lang="fr-FR" altLang="fr-FR" u="sng" dirty="0">
                <a:latin typeface="Arial" panose="020B0604020202020204" pitchFamily="34" charset="0"/>
                <a:ea typeface="ＭＳ Ｐゴシック" panose="020B0600070205080204" pitchFamily="34" charset="-128"/>
                <a:cs typeface="Arial" panose="020B0604020202020204" pitchFamily="34" charset="0"/>
              </a:rPr>
              <a:t>Mécanisme</a:t>
            </a:r>
            <a:r>
              <a:rPr lang="fr-FR" altLang="fr-FR" dirty="0">
                <a:latin typeface="Arial" panose="020B0604020202020204" pitchFamily="34" charset="0"/>
                <a:ea typeface="ＭＳ Ｐゴシック" panose="020B0600070205080204" pitchFamily="34" charset="-128"/>
                <a:cs typeface="Arial" panose="020B0604020202020204" pitchFamily="34" charset="0"/>
              </a:rPr>
              <a:t>: vasodilatation artériolaire et diminution des résistances</a:t>
            </a:r>
          </a:p>
          <a:p>
            <a:pPr>
              <a:lnSpc>
                <a:spcPct val="120000"/>
              </a:lnSpc>
              <a:buClr>
                <a:schemeClr val="tx1"/>
              </a:buClr>
            </a:pPr>
            <a:r>
              <a:rPr lang="fr-FR" altLang="fr-FR" dirty="0">
                <a:latin typeface="Arial" panose="020B0604020202020204" pitchFamily="34" charset="0"/>
                <a:ea typeface="ＭＳ Ｐゴシック" panose="020B0600070205080204" pitchFamily="34" charset="-128"/>
                <a:cs typeface="Arial" panose="020B0604020202020204" pitchFamily="34" charset="0"/>
              </a:rPr>
              <a:t>La RC est donc une </a:t>
            </a:r>
            <a:r>
              <a:rPr lang="fr-FR" altLang="fr-FR" b="1" u="sng"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réserve de vasodilatation artériolaire</a:t>
            </a:r>
          </a:p>
          <a:p>
            <a:pPr>
              <a:lnSpc>
                <a:spcPct val="120000"/>
              </a:lnSpc>
              <a:buClr>
                <a:schemeClr val="tx1"/>
              </a:buClr>
            </a:pPr>
            <a:r>
              <a:rPr lang="fr-FR" altLang="fr-FR" dirty="0">
                <a:latin typeface="Arial" panose="020B0604020202020204" pitchFamily="34" charset="0"/>
                <a:ea typeface="ＭＳ Ｐゴシック" panose="020B0600070205080204" pitchFamily="34" charset="-128"/>
                <a:cs typeface="Arial" panose="020B0604020202020204" pitchFamily="34" charset="0"/>
              </a:rPr>
              <a:t>Chez le mammifère, la RC est comprise entre 2.5 et 10</a:t>
            </a: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54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513AA-CFD6-4D49-AB8B-E7225E1C018A}"/>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Importance de la fonction endothéliale</a:t>
            </a:r>
            <a:endParaRPr lang="fr-FR" dirty="0"/>
          </a:p>
        </p:txBody>
      </p:sp>
      <p:sp>
        <p:nvSpPr>
          <p:cNvPr id="4" name="ZoneTexte 3">
            <a:extLst>
              <a:ext uri="{FF2B5EF4-FFF2-40B4-BE49-F238E27FC236}">
                <a16:creationId xmlns:a16="http://schemas.microsoft.com/office/drawing/2014/main" id="{FDCA617E-B377-9847-B886-C20891CCBA15}"/>
              </a:ext>
            </a:extLst>
          </p:cNvPr>
          <p:cNvSpPr txBox="1"/>
          <p:nvPr/>
        </p:nvSpPr>
        <p:spPr>
          <a:xfrm>
            <a:off x="1317356" y="1828800"/>
            <a:ext cx="9159498" cy="3637919"/>
          </a:xfrm>
          <a:prstGeom prst="rect">
            <a:avLst/>
          </a:prstGeom>
          <a:noFill/>
        </p:spPr>
        <p:txBody>
          <a:bodyPr wrap="square" rtlCol="0">
            <a:spAutoFit/>
          </a:bodyPr>
          <a:lstStyle/>
          <a:p>
            <a:pPr>
              <a:spcBef>
                <a:spcPct val="30000"/>
              </a:spcBef>
              <a:buFont typeface="Wingdings" charset="2"/>
              <a:buChar char="Ø"/>
              <a:defRPr/>
            </a:pPr>
            <a:r>
              <a:rPr lang="fr-FR" altLang="fr-FR" sz="2400" dirty="0">
                <a:latin typeface="Arial" panose="020B0604020202020204" pitchFamily="34" charset="0"/>
                <a:cs typeface="Arial" panose="020B0604020202020204" pitchFamily="34" charset="0"/>
              </a:rPr>
              <a:t>L’endothélium vasculaire présente de très </a:t>
            </a:r>
            <a:r>
              <a:rPr lang="fr-FR" altLang="fr-FR" sz="2400" dirty="0">
                <a:solidFill>
                  <a:srgbClr val="00B0F0"/>
                </a:solidFill>
                <a:latin typeface="Arial" panose="020B0604020202020204" pitchFamily="34" charset="0"/>
                <a:cs typeface="Arial" panose="020B0604020202020204" pitchFamily="34" charset="0"/>
              </a:rPr>
              <a:t>nombreux récepteurs </a:t>
            </a:r>
            <a:r>
              <a:rPr lang="fr-FR" altLang="fr-FR" sz="2400" dirty="0">
                <a:latin typeface="Arial" panose="020B0604020202020204" pitchFamily="34" charset="0"/>
                <a:cs typeface="Arial" panose="020B0604020202020204" pitchFamily="34" charset="0"/>
              </a:rPr>
              <a:t>spécifiques et sensibles à divers stimuli chimiques, physiques et mécaniques. </a:t>
            </a:r>
          </a:p>
          <a:p>
            <a:pPr>
              <a:spcBef>
                <a:spcPct val="30000"/>
              </a:spcBef>
              <a:buFont typeface="Wingdings" charset="2"/>
              <a:buChar char="Ø"/>
              <a:defRPr/>
            </a:pPr>
            <a:r>
              <a:rPr lang="fr-FR" altLang="fr-FR" sz="2400" dirty="0">
                <a:latin typeface="Arial" panose="020B0604020202020204" pitchFamily="34" charset="0"/>
                <a:cs typeface="Arial" panose="020B0604020202020204" pitchFamily="34" charset="0"/>
              </a:rPr>
              <a:t>Stimulation des récepteurs =&gt; </a:t>
            </a:r>
            <a:r>
              <a:rPr lang="fr-FR" altLang="fr-FR" sz="2400" dirty="0">
                <a:solidFill>
                  <a:srgbClr val="00B0F0"/>
                </a:solidFill>
                <a:latin typeface="Arial" panose="020B0604020202020204" pitchFamily="34" charset="0"/>
                <a:cs typeface="Arial" panose="020B0604020202020204" pitchFamily="34" charset="0"/>
              </a:rPr>
              <a:t>formation de substances par la cellule endothéliale</a:t>
            </a:r>
            <a:r>
              <a:rPr lang="fr-FR" altLang="fr-FR" sz="2400" dirty="0">
                <a:latin typeface="Arial" panose="020B0604020202020204" pitchFamily="34" charset="0"/>
                <a:cs typeface="Arial" panose="020B0604020202020204" pitchFamily="34" charset="0"/>
              </a:rPr>
              <a:t> agissant sur les </a:t>
            </a:r>
            <a:r>
              <a:rPr lang="fr-FR" altLang="fr-FR" sz="2400" dirty="0">
                <a:solidFill>
                  <a:srgbClr val="00B0F0"/>
                </a:solidFill>
                <a:latin typeface="Arial" panose="020B0604020202020204" pitchFamily="34" charset="0"/>
                <a:cs typeface="Arial" panose="020B0604020202020204" pitchFamily="34" charset="0"/>
              </a:rPr>
              <a:t>cellules musculaires lisses </a:t>
            </a:r>
            <a:r>
              <a:rPr lang="fr-FR" altLang="fr-FR" sz="2400" dirty="0">
                <a:latin typeface="Arial" panose="020B0604020202020204" pitchFamily="34" charset="0"/>
                <a:cs typeface="Arial" panose="020B0604020202020204" pitchFamily="34" charset="0"/>
              </a:rPr>
              <a:t>et donc sur le tonus vasculaire. </a:t>
            </a:r>
          </a:p>
          <a:p>
            <a:pPr>
              <a:spcBef>
                <a:spcPct val="30000"/>
              </a:spcBef>
              <a:buFont typeface="Wingdings" charset="2"/>
              <a:buChar char="Ø"/>
              <a:defRPr/>
            </a:pPr>
            <a:r>
              <a:rPr lang="fr-FR" altLang="fr-FR" sz="2400" dirty="0">
                <a:latin typeface="Arial" panose="020B0604020202020204" pitchFamily="34" charset="0"/>
                <a:cs typeface="Arial" panose="020B0604020202020204" pitchFamily="34" charset="0"/>
              </a:rPr>
              <a:t>Le principal agent </a:t>
            </a:r>
            <a:r>
              <a:rPr lang="fr-FR" altLang="fr-FR" sz="2400" dirty="0">
                <a:solidFill>
                  <a:srgbClr val="FF0000"/>
                </a:solidFill>
                <a:latin typeface="Arial" panose="020B0604020202020204" pitchFamily="34" charset="0"/>
                <a:cs typeface="Arial" panose="020B0604020202020204" pitchFamily="34" charset="0"/>
              </a:rPr>
              <a:t>vasodilatateur</a:t>
            </a:r>
            <a:r>
              <a:rPr lang="fr-FR" altLang="fr-FR" sz="2400" dirty="0">
                <a:latin typeface="Arial" panose="020B0604020202020204" pitchFamily="34" charset="0"/>
                <a:cs typeface="Arial" panose="020B0604020202020204" pitchFamily="34" charset="0"/>
              </a:rPr>
              <a:t> endothélial est le </a:t>
            </a:r>
            <a:r>
              <a:rPr lang="fr-FR" altLang="fr-FR" sz="2400" dirty="0">
                <a:solidFill>
                  <a:schemeClr val="hlink"/>
                </a:solidFill>
                <a:latin typeface="Arial" panose="020B0604020202020204" pitchFamily="34" charset="0"/>
                <a:cs typeface="Arial" panose="020B0604020202020204" pitchFamily="34" charset="0"/>
              </a:rPr>
              <a:t>monoxyde d’azote (NO).</a:t>
            </a:r>
            <a:r>
              <a:rPr lang="fr-FR" altLang="fr-FR" sz="2400" dirty="0">
                <a:latin typeface="Arial" panose="020B0604020202020204" pitchFamily="34" charset="0"/>
                <a:cs typeface="Arial" panose="020B0604020202020204" pitchFamily="34" charset="0"/>
              </a:rPr>
              <a:t> Le principal agent </a:t>
            </a:r>
            <a:r>
              <a:rPr lang="fr-FR" altLang="fr-FR" sz="2400" dirty="0">
                <a:solidFill>
                  <a:srgbClr val="FF0000"/>
                </a:solidFill>
                <a:latin typeface="Arial" panose="020B0604020202020204" pitchFamily="34" charset="0"/>
                <a:cs typeface="Arial" panose="020B0604020202020204" pitchFamily="34" charset="0"/>
              </a:rPr>
              <a:t>vasoconstricteur</a:t>
            </a:r>
            <a:r>
              <a:rPr lang="fr-FR" altLang="fr-FR" sz="2400" dirty="0">
                <a:latin typeface="Arial" panose="020B0604020202020204" pitchFamily="34" charset="0"/>
                <a:cs typeface="Arial" panose="020B0604020202020204" pitchFamily="34" charset="0"/>
              </a:rPr>
              <a:t> endothélial est </a:t>
            </a:r>
            <a:r>
              <a:rPr lang="fr-FR" altLang="fr-FR" sz="2400" dirty="0">
                <a:solidFill>
                  <a:schemeClr val="hlink"/>
                </a:solidFill>
                <a:latin typeface="Arial" panose="020B0604020202020204" pitchFamily="34" charset="0"/>
                <a:cs typeface="Arial" panose="020B0604020202020204" pitchFamily="34" charset="0"/>
              </a:rPr>
              <a:t>l’</a:t>
            </a:r>
            <a:r>
              <a:rPr lang="fr-FR" altLang="fr-FR" sz="2400" dirty="0" err="1">
                <a:solidFill>
                  <a:schemeClr val="hlink"/>
                </a:solidFill>
                <a:latin typeface="Arial" panose="020B0604020202020204" pitchFamily="34" charset="0"/>
                <a:cs typeface="Arial" panose="020B0604020202020204" pitchFamily="34" charset="0"/>
              </a:rPr>
              <a:t>endothéline</a:t>
            </a:r>
            <a:r>
              <a:rPr lang="fr-FR" altLang="fr-FR" sz="2400" dirty="0">
                <a:solidFill>
                  <a:schemeClr val="hlink"/>
                </a:solidFill>
                <a:latin typeface="Arial" panose="020B0604020202020204" pitchFamily="34" charset="0"/>
                <a:cs typeface="Arial" panose="020B0604020202020204" pitchFamily="34" charset="0"/>
              </a:rPr>
              <a:t> 1</a:t>
            </a:r>
            <a:r>
              <a:rPr lang="fr-FR" altLang="fr-FR"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4440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BF1CE-1192-A24F-9F9D-19A9ADC84AB0}"/>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Mécanismes conduisant à l’ischémie</a:t>
            </a:r>
            <a:endParaRPr lang="fr-FR"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126B7E9-96FD-1A4B-9111-42D98B11E59B}"/>
              </a:ext>
            </a:extLst>
          </p:cNvPr>
          <p:cNvSpPr>
            <a:spLocks noChangeArrowheads="1"/>
          </p:cNvSpPr>
          <p:nvPr/>
        </p:nvSpPr>
        <p:spPr bwMode="auto">
          <a:xfrm>
            <a:off x="3387657" y="2814301"/>
            <a:ext cx="2047875" cy="682625"/>
          </a:xfrm>
          <a:prstGeom prst="rect">
            <a:avLst/>
          </a:prstGeom>
          <a:solidFill>
            <a:schemeClr val="bg1"/>
          </a:solidFill>
          <a:ln w="50800">
            <a:solidFill>
              <a:schemeClr val="tx1"/>
            </a:solidFill>
            <a:miter lim="800000"/>
            <a:headEnd/>
            <a:tailEnd/>
          </a:ln>
        </p:spPr>
        <p:txBody>
          <a:bodyPr wrap="none"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sz="1800" b="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2515A6D-C78A-D04A-ABCF-D1736D9B36EB}"/>
              </a:ext>
            </a:extLst>
          </p:cNvPr>
          <p:cNvSpPr>
            <a:spLocks noChangeArrowheads="1"/>
          </p:cNvSpPr>
          <p:nvPr/>
        </p:nvSpPr>
        <p:spPr bwMode="auto">
          <a:xfrm>
            <a:off x="6034008" y="1898858"/>
            <a:ext cx="2012950" cy="725488"/>
          </a:xfrm>
          <a:prstGeom prst="rect">
            <a:avLst/>
          </a:prstGeom>
          <a:solidFill>
            <a:schemeClr val="bg1"/>
          </a:solidFill>
          <a:ln w="50800">
            <a:solidFill>
              <a:schemeClr val="tx1"/>
            </a:solidFill>
            <a:miter lim="800000"/>
            <a:headEnd/>
            <a:tailEnd/>
          </a:ln>
        </p:spPr>
        <p:txBody>
          <a:bodyPr wrap="none"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sz="1800" b="0">
              <a:latin typeface="Arial" panose="020B0604020202020204" pitchFamily="34" charset="0"/>
              <a:cs typeface="Arial" panose="020B0604020202020204" pitchFamily="34" charset="0"/>
            </a:endParaRPr>
          </a:p>
        </p:txBody>
      </p:sp>
      <p:sp>
        <p:nvSpPr>
          <p:cNvPr id="6" name="Text Box 5">
            <a:extLst>
              <a:ext uri="{FF2B5EF4-FFF2-40B4-BE49-F238E27FC236}">
                <a16:creationId xmlns:a16="http://schemas.microsoft.com/office/drawing/2014/main" id="{40B6FC6E-A96C-A544-87DC-F9C450CAEBBE}"/>
              </a:ext>
            </a:extLst>
          </p:cNvPr>
          <p:cNvSpPr txBox="1">
            <a:spLocks noChangeArrowheads="1"/>
          </p:cNvSpPr>
          <p:nvPr/>
        </p:nvSpPr>
        <p:spPr bwMode="auto">
          <a:xfrm>
            <a:off x="3383192" y="2904789"/>
            <a:ext cx="1935145" cy="523220"/>
          </a:xfrm>
          <a:prstGeom prst="rect">
            <a:avLst/>
          </a:prstGeom>
          <a:noFill/>
          <a:ln>
            <a:noFill/>
          </a:ln>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800" b="0" dirty="0">
                <a:latin typeface="Arial" panose="020B0604020202020204" pitchFamily="34" charset="0"/>
                <a:cs typeface="Arial" panose="020B0604020202020204" pitchFamily="34" charset="0"/>
              </a:rPr>
              <a:t>Apports O</a:t>
            </a:r>
            <a:r>
              <a:rPr lang="fr-FR" altLang="fr-FR" sz="2800" b="0" baseline="-25000" dirty="0">
                <a:latin typeface="Arial" panose="020B0604020202020204" pitchFamily="34" charset="0"/>
                <a:cs typeface="Arial" panose="020B0604020202020204" pitchFamily="34" charset="0"/>
              </a:rPr>
              <a:t>2</a:t>
            </a:r>
            <a:endParaRPr lang="fr-FR" altLang="fr-FR" sz="2800" b="0" dirty="0">
              <a:latin typeface="Arial" panose="020B0604020202020204" pitchFamily="34" charset="0"/>
              <a:cs typeface="Arial" panose="020B0604020202020204" pitchFamily="34" charset="0"/>
            </a:endParaRPr>
          </a:p>
        </p:txBody>
      </p:sp>
      <p:sp>
        <p:nvSpPr>
          <p:cNvPr id="7" name="Text Box 6">
            <a:extLst>
              <a:ext uri="{FF2B5EF4-FFF2-40B4-BE49-F238E27FC236}">
                <a16:creationId xmlns:a16="http://schemas.microsoft.com/office/drawing/2014/main" id="{6A232473-BE8C-9B43-BEC1-3973493FC1AC}"/>
              </a:ext>
            </a:extLst>
          </p:cNvPr>
          <p:cNvSpPr txBox="1">
            <a:spLocks noChangeArrowheads="1"/>
          </p:cNvSpPr>
          <p:nvPr/>
        </p:nvSpPr>
        <p:spPr bwMode="auto">
          <a:xfrm>
            <a:off x="6056530" y="2030621"/>
            <a:ext cx="1975221" cy="523220"/>
          </a:xfrm>
          <a:prstGeom prst="rect">
            <a:avLst/>
          </a:prstGeom>
          <a:noFill/>
          <a:ln>
            <a:noFill/>
          </a:ln>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800" b="0" dirty="0">
                <a:solidFill>
                  <a:srgbClr val="FF0000"/>
                </a:solidFill>
                <a:latin typeface="Arial" panose="020B0604020202020204" pitchFamily="34" charset="0"/>
                <a:cs typeface="Arial" panose="020B0604020202020204" pitchFamily="34" charset="0"/>
              </a:rPr>
              <a:t>Besoins O</a:t>
            </a:r>
            <a:r>
              <a:rPr lang="fr-FR" altLang="fr-FR" sz="2800" b="0" baseline="-25000" dirty="0">
                <a:solidFill>
                  <a:srgbClr val="FF0000"/>
                </a:solidFill>
                <a:latin typeface="Arial" panose="020B0604020202020204" pitchFamily="34" charset="0"/>
                <a:cs typeface="Arial" panose="020B0604020202020204" pitchFamily="34" charset="0"/>
              </a:rPr>
              <a:t>2</a:t>
            </a:r>
            <a:endParaRPr lang="fr-FR" altLang="fr-FR" sz="2800" b="0" dirty="0">
              <a:solidFill>
                <a:srgbClr val="FF0000"/>
              </a:solidFill>
              <a:latin typeface="Arial" panose="020B0604020202020204" pitchFamily="34" charset="0"/>
              <a:cs typeface="Arial" panose="020B0604020202020204" pitchFamily="34" charset="0"/>
            </a:endParaRPr>
          </a:p>
        </p:txBody>
      </p:sp>
      <p:sp>
        <p:nvSpPr>
          <p:cNvPr id="8" name="Line 11">
            <a:extLst>
              <a:ext uri="{FF2B5EF4-FFF2-40B4-BE49-F238E27FC236}">
                <a16:creationId xmlns:a16="http://schemas.microsoft.com/office/drawing/2014/main" id="{D93695ED-33D0-574E-AFC9-5599CC3D158F}"/>
              </a:ext>
            </a:extLst>
          </p:cNvPr>
          <p:cNvSpPr>
            <a:spLocks noChangeShapeType="1"/>
          </p:cNvSpPr>
          <p:nvPr/>
        </p:nvSpPr>
        <p:spPr bwMode="auto">
          <a:xfrm>
            <a:off x="4387782" y="3545345"/>
            <a:ext cx="0" cy="685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9" name="Line 12">
            <a:extLst>
              <a:ext uri="{FF2B5EF4-FFF2-40B4-BE49-F238E27FC236}">
                <a16:creationId xmlns:a16="http://schemas.microsoft.com/office/drawing/2014/main" id="{CA1574C9-1EE2-704C-9EE0-339B010384FD}"/>
              </a:ext>
            </a:extLst>
          </p:cNvPr>
          <p:cNvSpPr>
            <a:spLocks noChangeShapeType="1"/>
          </p:cNvSpPr>
          <p:nvPr/>
        </p:nvSpPr>
        <p:spPr bwMode="auto">
          <a:xfrm>
            <a:off x="7048663" y="2639844"/>
            <a:ext cx="0" cy="755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10" name="Line 13">
            <a:extLst>
              <a:ext uri="{FF2B5EF4-FFF2-40B4-BE49-F238E27FC236}">
                <a16:creationId xmlns:a16="http://schemas.microsoft.com/office/drawing/2014/main" id="{C6662A8F-1125-534C-BE22-B18B517D5620}"/>
              </a:ext>
            </a:extLst>
          </p:cNvPr>
          <p:cNvSpPr>
            <a:spLocks noChangeShapeType="1"/>
          </p:cNvSpPr>
          <p:nvPr/>
        </p:nvSpPr>
        <p:spPr bwMode="auto">
          <a:xfrm flipV="1">
            <a:off x="4380599" y="3351253"/>
            <a:ext cx="2681502" cy="88582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latin typeface="Arial" panose="020B0604020202020204" pitchFamily="34" charset="0"/>
              <a:cs typeface="Arial" panose="020B0604020202020204" pitchFamily="34" charset="0"/>
            </a:endParaRPr>
          </a:p>
        </p:txBody>
      </p:sp>
      <p:sp>
        <p:nvSpPr>
          <p:cNvPr id="11" name="AutoShape 14">
            <a:extLst>
              <a:ext uri="{FF2B5EF4-FFF2-40B4-BE49-F238E27FC236}">
                <a16:creationId xmlns:a16="http://schemas.microsoft.com/office/drawing/2014/main" id="{7DE57329-EFBA-714E-B384-BBD6CBD1FA41}"/>
              </a:ext>
            </a:extLst>
          </p:cNvPr>
          <p:cNvSpPr>
            <a:spLocks noChangeArrowheads="1"/>
          </p:cNvSpPr>
          <p:nvPr/>
        </p:nvSpPr>
        <p:spPr bwMode="auto">
          <a:xfrm>
            <a:off x="5346700" y="3869572"/>
            <a:ext cx="749300" cy="885825"/>
          </a:xfrm>
          <a:prstGeom prst="triangle">
            <a:avLst>
              <a:gd name="adj" fmla="val 50000"/>
            </a:avLst>
          </a:prstGeom>
          <a:solidFill>
            <a:schemeClr val="bg1"/>
          </a:solidFill>
          <a:ln w="50800">
            <a:solidFill>
              <a:schemeClr val="tx1"/>
            </a:solidFill>
            <a:miter lim="800000"/>
            <a:headEnd/>
            <a:tailEnd/>
          </a:ln>
        </p:spPr>
        <p:txBody>
          <a:bodyPr wrap="none"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sz="1800" b="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93FD64AA-5158-CA4C-AB74-C493D396D6E3}"/>
              </a:ext>
            </a:extLst>
          </p:cNvPr>
          <p:cNvSpPr txBox="1"/>
          <p:nvPr/>
        </p:nvSpPr>
        <p:spPr>
          <a:xfrm>
            <a:off x="0" y="3342988"/>
            <a:ext cx="3964626" cy="1938992"/>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Débit coronaire (</a:t>
            </a:r>
            <a:r>
              <a:rPr lang="fr-FR" sz="2400" dirty="0" err="1">
                <a:latin typeface="Arial" panose="020B0604020202020204" pitchFamily="34" charset="0"/>
                <a:cs typeface="Arial" panose="020B0604020202020204" pitchFamily="34" charset="0"/>
              </a:rPr>
              <a:t>Qc</a:t>
            </a:r>
            <a:r>
              <a:rPr lang="fr-FR"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DAV O</a:t>
            </a:r>
            <a:r>
              <a:rPr lang="fr-FR" sz="2400" baseline="-25000" dirty="0">
                <a:latin typeface="Arial" panose="020B0604020202020204" pitchFamily="34" charset="0"/>
                <a:cs typeface="Arial" panose="020B0604020202020204" pitchFamily="34" charset="0"/>
              </a:rPr>
              <a:t>2 </a:t>
            </a:r>
            <a:r>
              <a:rPr lang="fr-FR" sz="2400" dirty="0">
                <a:latin typeface="Arial" panose="020B0604020202020204" pitchFamily="34" charset="0"/>
                <a:cs typeface="Arial" panose="020B0604020202020204" pitchFamily="34" charset="0"/>
              </a:rPr>
              <a:t>(=CaO2 – CvO2)</a:t>
            </a: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Teneur du sang en O</a:t>
            </a:r>
            <a:r>
              <a:rPr lang="fr-FR" sz="2400" baseline="-25000" dirty="0">
                <a:latin typeface="Arial" panose="020B0604020202020204" pitchFamily="34" charset="0"/>
                <a:cs typeface="Arial" panose="020B0604020202020204" pitchFamily="34" charset="0"/>
              </a:rPr>
              <a:t>2 </a:t>
            </a:r>
            <a:r>
              <a:rPr lang="fr-FR" sz="2400" dirty="0">
                <a:latin typeface="Arial" panose="020B0604020202020204" pitchFamily="34" charset="0"/>
                <a:cs typeface="Arial" panose="020B0604020202020204" pitchFamily="34" charset="0"/>
              </a:rPr>
              <a:t>(Hb, PaO2)</a:t>
            </a:r>
          </a:p>
          <a:p>
            <a:pPr marL="285750" indent="-28575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78EB9CD7-79F6-8641-9CE4-CB4469627D87}"/>
              </a:ext>
            </a:extLst>
          </p:cNvPr>
          <p:cNvSpPr txBox="1"/>
          <p:nvPr/>
        </p:nvSpPr>
        <p:spPr>
          <a:xfrm>
            <a:off x="8376388" y="1875392"/>
            <a:ext cx="3217209" cy="1200329"/>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FC ↗︎</a:t>
            </a: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Contractilité ↗︎</a:t>
            </a: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Tension pariétale ↗︎</a:t>
            </a:r>
          </a:p>
        </p:txBody>
      </p:sp>
      <p:sp>
        <p:nvSpPr>
          <p:cNvPr id="14" name="Rectangle 13">
            <a:extLst>
              <a:ext uri="{FF2B5EF4-FFF2-40B4-BE49-F238E27FC236}">
                <a16:creationId xmlns:a16="http://schemas.microsoft.com/office/drawing/2014/main" id="{EBB0B5F7-B55C-A04F-BAB9-D4CF8A811C8B}"/>
              </a:ext>
            </a:extLst>
          </p:cNvPr>
          <p:cNvSpPr/>
          <p:nvPr/>
        </p:nvSpPr>
        <p:spPr>
          <a:xfrm>
            <a:off x="1397793" y="5273716"/>
            <a:ext cx="9396413" cy="1938337"/>
          </a:xfrm>
          <a:prstGeom prst="rect">
            <a:avLst/>
          </a:prstGeom>
          <a:noFill/>
        </p:spPr>
        <p:txBody>
          <a:bodyPr>
            <a:spAutoFit/>
          </a:bodyPr>
          <a:lstStyle/>
          <a:p>
            <a:pPr marL="342900" indent="-342900" eaLnBrk="1">
              <a:buFont typeface="Wingdings" pitchFamily="2" charset="2"/>
              <a:buChar char="Ø"/>
              <a:defRPr/>
            </a:pPr>
            <a:r>
              <a:rPr lang="fr-FR" sz="2400" b="0" dirty="0">
                <a:latin typeface="Arial" panose="020B0604020202020204" pitchFamily="34" charset="0"/>
                <a:ea typeface="ＭＳ Ｐゴシック" charset="0"/>
                <a:cs typeface="Arial" panose="020B0604020202020204" pitchFamily="34" charset="0"/>
              </a:rPr>
              <a:t>Toutes les situations qui </a:t>
            </a:r>
            <a:r>
              <a:rPr lang="fr-FR" sz="2400" b="0" dirty="0">
                <a:solidFill>
                  <a:srgbClr val="FF0000"/>
                </a:solidFill>
                <a:latin typeface="Arial" panose="020B0604020202020204" pitchFamily="34" charset="0"/>
                <a:ea typeface="ＭＳ Ｐゴシック" charset="0"/>
                <a:cs typeface="Arial" panose="020B0604020202020204" pitchFamily="34" charset="0"/>
              </a:rPr>
              <a:t>augmentent les besoins </a:t>
            </a:r>
            <a:r>
              <a:rPr lang="fr-FR" sz="2400" b="0" dirty="0">
                <a:latin typeface="Arial" panose="020B0604020202020204" pitchFamily="34" charset="0"/>
                <a:ea typeface="ＭＳ Ｐゴシック" charset="0"/>
                <a:cs typeface="Arial" panose="020B0604020202020204" pitchFamily="34" charset="0"/>
              </a:rPr>
              <a:t>ou </a:t>
            </a:r>
            <a:r>
              <a:rPr lang="fr-FR" sz="2400" b="0" dirty="0">
                <a:solidFill>
                  <a:srgbClr val="FF0000"/>
                </a:solidFill>
                <a:latin typeface="Arial" panose="020B0604020202020204" pitchFamily="34" charset="0"/>
                <a:ea typeface="ＭＳ Ｐゴシック" charset="0"/>
                <a:cs typeface="Arial" panose="020B0604020202020204" pitchFamily="34" charset="0"/>
              </a:rPr>
              <a:t>diminue les apports</a:t>
            </a:r>
            <a:r>
              <a:rPr lang="fr-FR" sz="2400" b="0" dirty="0">
                <a:latin typeface="Arial" panose="020B0604020202020204" pitchFamily="34" charset="0"/>
                <a:ea typeface="ＭＳ Ｐゴシック" charset="0"/>
                <a:cs typeface="Arial" panose="020B0604020202020204" pitchFamily="34" charset="0"/>
              </a:rPr>
              <a:t> en oxygène du myocarde favorisent l’ischémie</a:t>
            </a:r>
          </a:p>
          <a:p>
            <a:pPr marL="342900" indent="-342900" eaLnBrk="1">
              <a:buFont typeface="Wingdings" pitchFamily="2" charset="2"/>
              <a:buChar char="Ø"/>
              <a:defRPr/>
            </a:pPr>
            <a:r>
              <a:rPr lang="fr-FR" sz="2400" b="0" dirty="0">
                <a:latin typeface="Arial" panose="020B0604020202020204" pitchFamily="34" charset="0"/>
                <a:ea typeface="ＭＳ Ｐゴシック" charset="0"/>
                <a:cs typeface="Arial" panose="020B0604020202020204" pitchFamily="34" charset="0"/>
              </a:rPr>
              <a:t>Inversement les traitements limitant ces situations seront potentiellement anti-ischémiques.</a:t>
            </a:r>
          </a:p>
          <a:p>
            <a:pPr marL="342900" indent="-342900" eaLnBrk="1">
              <a:buFont typeface="Wingdings" pitchFamily="2" charset="2"/>
              <a:buChar char="Ø"/>
              <a:defRPr/>
            </a:pPr>
            <a:endParaRPr lang="fr-FR" sz="2400" b="0" dirty="0">
              <a:latin typeface="+mj-lt"/>
              <a:ea typeface="ＭＳ Ｐゴシック" charset="0"/>
            </a:endParaRPr>
          </a:p>
        </p:txBody>
      </p:sp>
    </p:spTree>
    <p:extLst>
      <p:ext uri="{BB962C8B-B14F-4D97-AF65-F5344CB8AC3E}">
        <p14:creationId xmlns:p14="http://schemas.microsoft.com/office/powerpoint/2010/main" val="8708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7CC16-07F9-EA44-83E0-E663237D7D3C}"/>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Dysfonction endothéliale</a:t>
            </a:r>
            <a:endParaRPr lang="fr-FR" dirty="0"/>
          </a:p>
        </p:txBody>
      </p:sp>
      <p:pic>
        <p:nvPicPr>
          <p:cNvPr id="4" name="Picture 2" descr="http://www.jle.com/e-docs/00/04/72/B1/texte_alt_jlemte0330gr1.jpg">
            <a:extLst>
              <a:ext uri="{FF2B5EF4-FFF2-40B4-BE49-F238E27FC236}">
                <a16:creationId xmlns:a16="http://schemas.microsoft.com/office/drawing/2014/main" id="{D366B7A1-CE0D-924B-996E-81E3B6125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505" y="1499596"/>
            <a:ext cx="8408988"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BA27B071-0741-B44A-8BBA-8017FE70C330}"/>
              </a:ext>
            </a:extLst>
          </p:cNvPr>
          <p:cNvSpPr txBox="1"/>
          <p:nvPr/>
        </p:nvSpPr>
        <p:spPr>
          <a:xfrm>
            <a:off x="943459" y="6216328"/>
            <a:ext cx="10305081" cy="461665"/>
          </a:xfrm>
          <a:prstGeom prst="rect">
            <a:avLst/>
          </a:prstGeom>
          <a:noFill/>
        </p:spPr>
        <p:txBody>
          <a:bodyPr wrap="square" rtlCol="0">
            <a:spAutoFit/>
          </a:bodyPr>
          <a:lstStyle/>
          <a:p>
            <a:r>
              <a:rPr lang="fr-FR" altLang="fr-FR" sz="2400" dirty="0">
                <a:latin typeface="Arial" panose="020B0604020202020204" pitchFamily="34" charset="0"/>
                <a:ea typeface="ＭＳ Ｐゴシック" panose="020B0600070205080204" pitchFamily="34" charset="-128"/>
                <a:cs typeface="Arial" panose="020B0604020202020204" pitchFamily="34" charset="0"/>
              </a:rPr>
              <a:t>La </a:t>
            </a:r>
            <a:r>
              <a:rPr lang="fr-FR" altLang="fr-FR" sz="24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dysfonction endothéliale</a:t>
            </a:r>
            <a:r>
              <a:rPr lang="fr-FR" altLang="fr-FR" sz="2400" dirty="0">
                <a:latin typeface="Arial" panose="020B0604020202020204" pitchFamily="34" charset="0"/>
                <a:ea typeface="ＭＳ Ｐゴシック" panose="020B0600070205080204" pitchFamily="34" charset="-128"/>
                <a:cs typeface="Arial" panose="020B0604020202020204" pitchFamily="34" charset="0"/>
              </a:rPr>
              <a:t>: manifestation précoce de la maladie artérielle</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927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DF78A7-160B-0645-86C2-7752834C595A}"/>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Sténose coronaire stable</a:t>
            </a:r>
            <a:endParaRPr lang="fr-FR" dirty="0"/>
          </a:p>
        </p:txBody>
      </p:sp>
      <p:pic>
        <p:nvPicPr>
          <p:cNvPr id="4" name="Image 10" descr="Diapositive1">
            <a:extLst>
              <a:ext uri="{FF2B5EF4-FFF2-40B4-BE49-F238E27FC236}">
                <a16:creationId xmlns:a16="http://schemas.microsoft.com/office/drawing/2014/main" id="{FA0D9F8F-5319-C343-89F3-82F9B3F99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2179"/>
          <a:stretch>
            <a:fillRect/>
          </a:stretch>
        </p:blipFill>
        <p:spPr bwMode="auto">
          <a:xfrm>
            <a:off x="1487902" y="1452632"/>
            <a:ext cx="789305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A927F49-6B74-8A4F-9275-9E8ED4D46247}"/>
              </a:ext>
            </a:extLst>
          </p:cNvPr>
          <p:cNvSpPr/>
          <p:nvPr/>
        </p:nvSpPr>
        <p:spPr>
          <a:xfrm>
            <a:off x="3118954" y="2824855"/>
            <a:ext cx="4895850" cy="3455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800" b="0" dirty="0"/>
              <a:t>Auto</a:t>
            </a:r>
          </a:p>
        </p:txBody>
      </p:sp>
      <p:sp>
        <p:nvSpPr>
          <p:cNvPr id="6" name="ZoneTexte 5">
            <a:extLst>
              <a:ext uri="{FF2B5EF4-FFF2-40B4-BE49-F238E27FC236}">
                <a16:creationId xmlns:a16="http://schemas.microsoft.com/office/drawing/2014/main" id="{48CF9EA1-8028-EE4C-BA23-C34492F5AAD6}"/>
              </a:ext>
            </a:extLst>
          </p:cNvPr>
          <p:cNvSpPr txBox="1"/>
          <p:nvPr/>
        </p:nvSpPr>
        <p:spPr>
          <a:xfrm>
            <a:off x="1370702" y="4620538"/>
            <a:ext cx="9450595" cy="1938992"/>
          </a:xfrm>
          <a:prstGeom prst="rect">
            <a:avLst/>
          </a:prstGeom>
          <a:noFill/>
        </p:spPr>
        <p:txBody>
          <a:bodyPr wrap="square">
            <a:spAutoFit/>
          </a:bodyPr>
          <a:lstStyle/>
          <a:p>
            <a:pPr marL="342900" indent="-342900" eaLnBrk="1" hangingPunct="1">
              <a:buFont typeface="Arial" panose="020B0604020202020204" pitchFamily="34" charset="0"/>
              <a:buChar char="•"/>
              <a:defRPr/>
            </a:pPr>
            <a:r>
              <a:rPr lang="fr-FR" sz="2400" dirty="0">
                <a:latin typeface="Arial" panose="020B0604020202020204" pitchFamily="34" charset="0"/>
                <a:cs typeface="Arial" panose="020B0604020202020204" pitchFamily="34" charset="0"/>
              </a:rPr>
              <a:t>Initialement: autorégulation </a:t>
            </a:r>
            <a:r>
              <a:rPr lang="fr-FR" sz="2400" b="0" dirty="0">
                <a:latin typeface="Arial" panose="020B0604020202020204" pitchFamily="34" charset="0"/>
                <a:cs typeface="Arial" panose="020B0604020202020204" pitchFamily="34" charset="0"/>
              </a:rPr>
              <a:t>=&gt; normalisation du débit coronaire en aval de la sténose par vasodilatation des vaisseaux distaux</a:t>
            </a:r>
          </a:p>
          <a:p>
            <a:pPr eaLnBrk="1" hangingPunct="1">
              <a:defRPr/>
            </a:pPr>
            <a:endParaRPr lang="fr-FR" sz="2400" dirty="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fr-FR" sz="2400" dirty="0">
                <a:latin typeface="Arial" panose="020B0604020202020204" pitchFamily="34" charset="0"/>
                <a:cs typeface="Arial" panose="020B0604020202020204" pitchFamily="34" charset="0"/>
              </a:rPr>
              <a:t>Sténose sévère </a:t>
            </a:r>
            <a:r>
              <a:rPr lang="fr-FR" sz="2400" b="0" dirty="0">
                <a:latin typeface="Arial" panose="020B0604020202020204" pitchFamily="34" charset="0"/>
                <a:cs typeface="Arial" panose="020B0604020202020204" pitchFamily="34" charset="0"/>
              </a:rPr>
              <a:t>=&gt; diminution du débit de perfusion lors des effort: </a:t>
            </a:r>
            <a:r>
              <a:rPr lang="fr-FR" sz="2400" b="0" dirty="0">
                <a:solidFill>
                  <a:srgbClr val="FF0000"/>
                </a:solidFill>
                <a:latin typeface="Arial" panose="020B0604020202020204" pitchFamily="34" charset="0"/>
                <a:cs typeface="Arial" panose="020B0604020202020204" pitchFamily="34" charset="0"/>
              </a:rPr>
              <a:t>angor stable</a:t>
            </a:r>
          </a:p>
        </p:txBody>
      </p:sp>
    </p:spTree>
    <p:extLst>
      <p:ext uri="{BB962C8B-B14F-4D97-AF65-F5344CB8AC3E}">
        <p14:creationId xmlns:p14="http://schemas.microsoft.com/office/powerpoint/2010/main" val="2714256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15A2B3-6D80-7948-86D1-73AF4E043C7F}"/>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Sténose coronaire stable</a:t>
            </a:r>
            <a:endParaRPr lang="fr-FR" dirty="0">
              <a:latin typeface="Arial" panose="020B0604020202020204" pitchFamily="34" charset="0"/>
              <a:cs typeface="Arial" panose="020B0604020202020204" pitchFamily="34" charset="0"/>
            </a:endParaRPr>
          </a:p>
        </p:txBody>
      </p:sp>
      <p:pic>
        <p:nvPicPr>
          <p:cNvPr id="4" name="Image 1">
            <a:extLst>
              <a:ext uri="{FF2B5EF4-FFF2-40B4-BE49-F238E27FC236}">
                <a16:creationId xmlns:a16="http://schemas.microsoft.com/office/drawing/2014/main" id="{9BB60A25-13EF-9241-AD78-AB853DAC9E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5990" y="1972469"/>
            <a:ext cx="450532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2">
            <a:extLst>
              <a:ext uri="{FF2B5EF4-FFF2-40B4-BE49-F238E27FC236}">
                <a16:creationId xmlns:a16="http://schemas.microsoft.com/office/drawing/2014/main" id="{DC4BF2B9-2A7C-3546-A2B2-6AB65D841B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5915" y="1972469"/>
            <a:ext cx="442912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4">
            <a:extLst>
              <a:ext uri="{FF2B5EF4-FFF2-40B4-BE49-F238E27FC236}">
                <a16:creationId xmlns:a16="http://schemas.microsoft.com/office/drawing/2014/main" id="{0CA96E9E-F64C-9448-BB8A-00B544320586}"/>
              </a:ext>
            </a:extLst>
          </p:cNvPr>
          <p:cNvSpPr txBox="1">
            <a:spLocks noChangeArrowheads="1"/>
          </p:cNvSpPr>
          <p:nvPr/>
        </p:nvSpPr>
        <p:spPr bwMode="auto">
          <a:xfrm>
            <a:off x="1940614" y="5028406"/>
            <a:ext cx="2879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lgn="ctr"/>
            <a:r>
              <a:rPr lang="fr-FR" altLang="fr-FR" dirty="0">
                <a:latin typeface="Arial" panose="020B0604020202020204" pitchFamily="34" charset="0"/>
                <a:cs typeface="Arial" panose="020B0604020202020204" pitchFamily="34" charset="0"/>
              </a:rPr>
              <a:t>Artère coronaire saine</a:t>
            </a:r>
          </a:p>
        </p:txBody>
      </p:sp>
      <p:sp>
        <p:nvSpPr>
          <p:cNvPr id="7" name="ZoneTexte 6">
            <a:extLst>
              <a:ext uri="{FF2B5EF4-FFF2-40B4-BE49-F238E27FC236}">
                <a16:creationId xmlns:a16="http://schemas.microsoft.com/office/drawing/2014/main" id="{F64CF43B-6DB0-4446-BA8A-6F629AD5107D}"/>
              </a:ext>
            </a:extLst>
          </p:cNvPr>
          <p:cNvSpPr txBox="1"/>
          <p:nvPr/>
        </p:nvSpPr>
        <p:spPr>
          <a:xfrm>
            <a:off x="6096000" y="5037919"/>
            <a:ext cx="3985315" cy="1477328"/>
          </a:xfrm>
          <a:prstGeom prst="rect">
            <a:avLst/>
          </a:prstGeom>
          <a:noFill/>
        </p:spPr>
        <p:txBody>
          <a:bodyPr wrap="square">
            <a:spAutoFit/>
          </a:bodyPr>
          <a:lstStyle/>
          <a:p>
            <a:pPr>
              <a:defRPr/>
            </a:pPr>
            <a:r>
              <a:rPr lang="fr-FR" b="1" dirty="0">
                <a:latin typeface="Arial" panose="020B0604020202020204" pitchFamily="34" charset="0"/>
                <a:ea typeface="ＭＳ Ｐゴシック" charset="-128"/>
                <a:cs typeface="Arial" panose="020B0604020202020204" pitchFamily="34" charset="0"/>
              </a:rPr>
              <a:t>Artère coronaire athéromateuse</a:t>
            </a:r>
          </a:p>
          <a:p>
            <a:pPr>
              <a:defRPr/>
            </a:pPr>
            <a:endParaRPr lang="fr-FR" b="1" dirty="0">
              <a:latin typeface="Arial" panose="020B0604020202020204" pitchFamily="34" charset="0"/>
              <a:ea typeface="ＭＳ Ｐゴシック" charset="-128"/>
              <a:cs typeface="Arial" panose="020B0604020202020204" pitchFamily="34" charset="0"/>
            </a:endParaRPr>
          </a:p>
          <a:p>
            <a:pPr marL="285750" indent="-285750">
              <a:buFontTx/>
              <a:buChar char="-"/>
              <a:defRPr/>
            </a:pPr>
            <a:r>
              <a:rPr lang="fr-FR" dirty="0" err="1">
                <a:latin typeface="Arial" panose="020B0604020202020204" pitchFamily="34" charset="0"/>
                <a:ea typeface="ＭＳ Ｐゴシック" charset="-128"/>
                <a:cs typeface="Arial" panose="020B0604020202020204" pitchFamily="34" charset="0"/>
              </a:rPr>
              <a:t>Dépots</a:t>
            </a:r>
            <a:r>
              <a:rPr lang="fr-FR" dirty="0">
                <a:latin typeface="Arial" panose="020B0604020202020204" pitchFamily="34" charset="0"/>
                <a:ea typeface="ＭＳ Ｐゴシック" charset="-128"/>
                <a:cs typeface="Arial" panose="020B0604020202020204" pitchFamily="34" charset="0"/>
              </a:rPr>
              <a:t> d’athérome (flèche rouge)</a:t>
            </a:r>
          </a:p>
          <a:p>
            <a:pPr marL="285750" indent="-285750">
              <a:buFontTx/>
              <a:buChar char="-"/>
              <a:defRPr/>
            </a:pPr>
            <a:r>
              <a:rPr lang="fr-FR" dirty="0">
                <a:latin typeface="Arial" panose="020B0604020202020204" pitchFamily="34" charset="0"/>
                <a:ea typeface="ＭＳ Ｐゴシック" charset="-128"/>
                <a:cs typeface="Arial" panose="020B0604020202020204" pitchFamily="34" charset="0"/>
              </a:rPr>
              <a:t>Calcification (flèche bleue)</a:t>
            </a:r>
          </a:p>
          <a:p>
            <a:pPr marL="285750" indent="-285750">
              <a:buFontTx/>
              <a:buChar char="-"/>
              <a:defRPr/>
            </a:pPr>
            <a:r>
              <a:rPr lang="fr-FR" dirty="0">
                <a:latin typeface="Arial" panose="020B0604020202020204" pitchFamily="34" charset="0"/>
                <a:ea typeface="ＭＳ Ｐゴシック" charset="-128"/>
                <a:cs typeface="Arial" panose="020B0604020202020204" pitchFamily="34" charset="0"/>
              </a:rPr>
              <a:t>Lumière résiduelle (flèche noire)</a:t>
            </a:r>
          </a:p>
        </p:txBody>
      </p:sp>
      <p:cxnSp>
        <p:nvCxnSpPr>
          <p:cNvPr id="8" name="Connecteur droit avec flèche 7">
            <a:extLst>
              <a:ext uri="{FF2B5EF4-FFF2-40B4-BE49-F238E27FC236}">
                <a16:creationId xmlns:a16="http://schemas.microsoft.com/office/drawing/2014/main" id="{C5C175F5-1BA6-FB4C-A7EF-5539AC1955DB}"/>
              </a:ext>
            </a:extLst>
          </p:cNvPr>
          <p:cNvCxnSpPr/>
          <p:nvPr/>
        </p:nvCxnSpPr>
        <p:spPr>
          <a:xfrm flipH="1" flipV="1">
            <a:off x="9121775" y="3577949"/>
            <a:ext cx="503238" cy="37306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AFA8BD65-DCF2-5F4C-BE7B-DEA5FD1B94FE}"/>
              </a:ext>
            </a:extLst>
          </p:cNvPr>
          <p:cNvCxnSpPr>
            <a:cxnSpLocks noChangeShapeType="1"/>
          </p:cNvCxnSpPr>
          <p:nvPr/>
        </p:nvCxnSpPr>
        <p:spPr bwMode="auto">
          <a:xfrm>
            <a:off x="7424323" y="2157551"/>
            <a:ext cx="144462" cy="792162"/>
          </a:xfrm>
          <a:prstGeom prst="straightConnector1">
            <a:avLst/>
          </a:prstGeom>
          <a:noFill/>
          <a:ln w="444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Connecteur droit avec flèche 9">
            <a:extLst>
              <a:ext uri="{FF2B5EF4-FFF2-40B4-BE49-F238E27FC236}">
                <a16:creationId xmlns:a16="http://schemas.microsoft.com/office/drawing/2014/main" id="{6062BB8A-D5F4-5840-9B18-40B72A5E839F}"/>
              </a:ext>
            </a:extLst>
          </p:cNvPr>
          <p:cNvCxnSpPr/>
          <p:nvPr/>
        </p:nvCxnSpPr>
        <p:spPr>
          <a:xfrm flipV="1">
            <a:off x="6870700" y="3908288"/>
            <a:ext cx="288925" cy="431800"/>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Connecteur droit avec flèche 10">
            <a:extLst>
              <a:ext uri="{FF2B5EF4-FFF2-40B4-BE49-F238E27FC236}">
                <a16:creationId xmlns:a16="http://schemas.microsoft.com/office/drawing/2014/main" id="{5EE0C653-40EE-3548-98EB-E532F5F83EE7}"/>
              </a:ext>
            </a:extLst>
          </p:cNvPr>
          <p:cNvCxnSpPr/>
          <p:nvPr/>
        </p:nvCxnSpPr>
        <p:spPr>
          <a:xfrm flipH="1" flipV="1">
            <a:off x="8312150" y="3981313"/>
            <a:ext cx="287338" cy="430213"/>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Connecteur droit avec flèche 11">
            <a:extLst>
              <a:ext uri="{FF2B5EF4-FFF2-40B4-BE49-F238E27FC236}">
                <a16:creationId xmlns:a16="http://schemas.microsoft.com/office/drawing/2014/main" id="{DE6FB8DD-7B99-2547-8DF1-35F903BE2EB9}"/>
              </a:ext>
            </a:extLst>
          </p:cNvPr>
          <p:cNvCxnSpPr/>
          <p:nvPr/>
        </p:nvCxnSpPr>
        <p:spPr>
          <a:xfrm flipH="1">
            <a:off x="8599488" y="2830376"/>
            <a:ext cx="828675" cy="273050"/>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4736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AC56D-2CB0-DB4F-A52B-C0C39F2B316D}"/>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Sténose coronaire instable</a:t>
            </a:r>
            <a:endParaRPr lang="fr-FR" dirty="0"/>
          </a:p>
        </p:txBody>
      </p:sp>
      <p:pic>
        <p:nvPicPr>
          <p:cNvPr id="5" name="Image 10" descr="Diapositive1">
            <a:extLst>
              <a:ext uri="{FF2B5EF4-FFF2-40B4-BE49-F238E27FC236}">
                <a16:creationId xmlns:a16="http://schemas.microsoft.com/office/drawing/2014/main" id="{421AAEEA-7821-164B-BB78-6B91D319A8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144"/>
          <a:stretch/>
        </p:blipFill>
        <p:spPr bwMode="auto">
          <a:xfrm>
            <a:off x="2149475" y="1688756"/>
            <a:ext cx="7893050" cy="306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37B0287-91BE-2847-A89E-32EC6233013A}"/>
              </a:ext>
            </a:extLst>
          </p:cNvPr>
          <p:cNvSpPr/>
          <p:nvPr/>
        </p:nvSpPr>
        <p:spPr>
          <a:xfrm>
            <a:off x="1022005" y="4919008"/>
            <a:ext cx="10515600" cy="1938992"/>
          </a:xfrm>
          <a:prstGeom prst="rect">
            <a:avLst/>
          </a:prstGeom>
        </p:spPr>
        <p:txBody>
          <a:bodyPr wrap="square">
            <a:spAutoFit/>
          </a:bodyPr>
          <a:lstStyle/>
          <a:p>
            <a:pPr eaLnBrk="1" hangingPunct="1">
              <a:defRPr/>
            </a:pPr>
            <a:r>
              <a:rPr lang="fr-FR" sz="2000" dirty="0">
                <a:solidFill>
                  <a:srgbClr val="3399FF"/>
                </a:solidFill>
                <a:latin typeface="Arial" panose="020B0604020202020204" pitchFamily="34" charset="0"/>
                <a:ea typeface="ＭＳ Ｐゴシック" charset="0"/>
                <a:cs typeface="Arial" panose="020B0604020202020204" pitchFamily="34" charset="0"/>
              </a:rPr>
              <a:t>Occlusion coronaire aigue :</a:t>
            </a:r>
          </a:p>
          <a:p>
            <a:pPr marL="342900" indent="-342900" eaLnBrk="1" hangingPunct="1">
              <a:buFont typeface="Wingdings" pitchFamily="2" charset="2"/>
              <a:buChar char="Ø"/>
              <a:defRPr/>
            </a:pPr>
            <a:r>
              <a:rPr lang="fr-FR" sz="2000" dirty="0">
                <a:latin typeface="Arial" panose="020B0604020202020204" pitchFamily="34" charset="0"/>
                <a:ea typeface="ＭＳ Ｐゴシック" charset="0"/>
                <a:cs typeface="Arial" panose="020B0604020202020204" pitchFamily="34" charset="0"/>
              </a:rPr>
              <a:t>Le débit de sang s’arrête dans les vaisseaux en aval de l’occlusion</a:t>
            </a:r>
            <a:r>
              <a:rPr lang="fr-FR" sz="2000" b="0" dirty="0">
                <a:latin typeface="Arial" panose="020B0604020202020204" pitchFamily="34" charset="0"/>
                <a:ea typeface="ＭＳ Ｐゴシック" charset="0"/>
                <a:cs typeface="Arial" panose="020B0604020202020204" pitchFamily="34" charset="0"/>
              </a:rPr>
              <a:t>.</a:t>
            </a:r>
          </a:p>
          <a:p>
            <a:pPr marL="342900" indent="-342900" eaLnBrk="1" hangingPunct="1">
              <a:buFont typeface="Wingdings" pitchFamily="2" charset="2"/>
              <a:buChar char="Ø"/>
              <a:defRPr/>
            </a:pPr>
            <a:r>
              <a:rPr lang="fr-FR" sz="2000" b="0" dirty="0">
                <a:latin typeface="Arial" panose="020B0604020202020204" pitchFamily="34" charset="0"/>
                <a:ea typeface="ＭＳ Ｐゴシック" charset="0"/>
                <a:cs typeface="Arial" panose="020B0604020202020204" pitchFamily="34" charset="0"/>
              </a:rPr>
              <a:t>La zone du muscle cardiaque vascularisée par cette artère se </a:t>
            </a:r>
            <a:r>
              <a:rPr lang="fr-FR" sz="2000" dirty="0">
                <a:latin typeface="Arial" panose="020B0604020202020204" pitchFamily="34" charset="0"/>
                <a:ea typeface="ＭＳ Ｐゴシック" charset="0"/>
                <a:cs typeface="Arial" panose="020B0604020202020204" pitchFamily="34" charset="0"/>
              </a:rPr>
              <a:t>retrouve </a:t>
            </a:r>
            <a:r>
              <a:rPr lang="fr-FR" sz="2000" b="0" dirty="0">
                <a:latin typeface="Arial" panose="020B0604020202020204" pitchFamily="34" charset="0"/>
                <a:ea typeface="ＭＳ Ｐゴシック" charset="0"/>
                <a:cs typeface="Arial" panose="020B0604020202020204" pitchFamily="34" charset="0"/>
              </a:rPr>
              <a:t>en situation d’</a:t>
            </a:r>
            <a:r>
              <a:rPr lang="fr-FR" sz="2000" dirty="0">
                <a:latin typeface="Arial" panose="020B0604020202020204" pitchFamily="34" charset="0"/>
                <a:ea typeface="ＭＳ Ｐゴシック" charset="0"/>
                <a:cs typeface="Arial" panose="020B0604020202020204" pitchFamily="34" charset="0"/>
              </a:rPr>
              <a:t>ischémie aiguë.</a:t>
            </a:r>
          </a:p>
          <a:p>
            <a:pPr marL="342900" indent="-342900" eaLnBrk="1" hangingPunct="1">
              <a:buFont typeface="Wingdings" pitchFamily="2" charset="2"/>
              <a:buChar char="Ø"/>
              <a:defRPr/>
            </a:pPr>
            <a:r>
              <a:rPr lang="fr-FR" sz="2000" dirty="0">
                <a:latin typeface="Arial" panose="020B0604020202020204" pitchFamily="34" charset="0"/>
                <a:ea typeface="ＭＳ Ｐゴシック" charset="0"/>
                <a:cs typeface="Arial" panose="020B0604020202020204" pitchFamily="34" charset="0"/>
              </a:rPr>
              <a:t>Si l’occlusion persiste (entre 1-6h), </a:t>
            </a:r>
            <a:r>
              <a:rPr lang="fr-FR" sz="2000" b="0" dirty="0">
                <a:latin typeface="Arial" panose="020B0604020202020204" pitchFamily="34" charset="0"/>
                <a:ea typeface="ＭＳ Ｐゴシック" charset="0"/>
                <a:cs typeface="Arial" panose="020B0604020202020204" pitchFamily="34" charset="0"/>
              </a:rPr>
              <a:t>les cellules myocardiques meurent dans cette région =</a:t>
            </a:r>
            <a:r>
              <a:rPr lang="fr-FR" sz="2000" dirty="0">
                <a:latin typeface="Arial" panose="020B0604020202020204" pitchFamily="34" charset="0"/>
                <a:ea typeface="ＭＳ Ｐゴシック" charset="0"/>
                <a:cs typeface="Arial" panose="020B0604020202020204" pitchFamily="34" charset="0"/>
              </a:rPr>
              <a:t> </a:t>
            </a:r>
            <a:r>
              <a:rPr lang="fr-FR" sz="2000" dirty="0">
                <a:solidFill>
                  <a:srgbClr val="FF0000"/>
                </a:solidFill>
                <a:latin typeface="Arial" panose="020B0604020202020204" pitchFamily="34" charset="0"/>
                <a:ea typeface="ＭＳ Ｐゴシック" charset="0"/>
                <a:cs typeface="Arial" panose="020B0604020202020204" pitchFamily="34" charset="0"/>
              </a:rPr>
              <a:t>SCA: syndrome coronarien aigu</a:t>
            </a:r>
          </a:p>
        </p:txBody>
      </p:sp>
    </p:spTree>
    <p:extLst>
      <p:ext uri="{BB962C8B-B14F-4D97-AF65-F5344CB8AC3E}">
        <p14:creationId xmlns:p14="http://schemas.microsoft.com/office/powerpoint/2010/main" val="153450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3A55C-F306-5C42-BB66-1307070B4513}"/>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Sténose coronaire instable</a:t>
            </a:r>
            <a:endParaRPr lang="fr-FR" dirty="0"/>
          </a:p>
        </p:txBody>
      </p:sp>
      <p:pic>
        <p:nvPicPr>
          <p:cNvPr id="4" name="Image 3">
            <a:extLst>
              <a:ext uri="{FF2B5EF4-FFF2-40B4-BE49-F238E27FC236}">
                <a16:creationId xmlns:a16="http://schemas.microsoft.com/office/drawing/2014/main" id="{EDF88673-46DE-EB45-9585-260F5D9CF35B}"/>
              </a:ext>
            </a:extLst>
          </p:cNvPr>
          <p:cNvPicPr>
            <a:picLocks noChangeAspect="1"/>
          </p:cNvPicPr>
          <p:nvPr/>
        </p:nvPicPr>
        <p:blipFill>
          <a:blip r:embed="rId2">
            <a:extLst>
              <a:ext uri="{28A0092B-C50C-407E-A947-70E740481C1C}">
                <a14:useLocalDpi xmlns:a14="http://schemas.microsoft.com/office/drawing/2010/main" val="0"/>
              </a:ext>
            </a:extLst>
          </a:blip>
          <a:srcRect l="16119" r="15646"/>
          <a:stretch>
            <a:fillRect/>
          </a:stretch>
        </p:blipFill>
        <p:spPr bwMode="auto">
          <a:xfrm>
            <a:off x="1544955" y="1869648"/>
            <a:ext cx="5236845" cy="479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6">
            <a:extLst>
              <a:ext uri="{FF2B5EF4-FFF2-40B4-BE49-F238E27FC236}">
                <a16:creationId xmlns:a16="http://schemas.microsoft.com/office/drawing/2014/main" id="{733BB928-1C80-4040-9927-818E4616BB93}"/>
              </a:ext>
            </a:extLst>
          </p:cNvPr>
          <p:cNvSpPr txBox="1">
            <a:spLocks noChangeArrowheads="1"/>
          </p:cNvSpPr>
          <p:nvPr/>
        </p:nvSpPr>
        <p:spPr bwMode="auto">
          <a:xfrm>
            <a:off x="6985318" y="5639504"/>
            <a:ext cx="4679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buFontTx/>
              <a:buChar char="-"/>
            </a:pPr>
            <a:r>
              <a:rPr lang="fr-FR" altLang="fr-FR" sz="2000" b="0" dirty="0" err="1">
                <a:latin typeface="Arial" panose="020B0604020202020204" pitchFamily="34" charset="0"/>
                <a:cs typeface="Arial" panose="020B0604020202020204" pitchFamily="34" charset="0"/>
              </a:rPr>
              <a:t>Dépots</a:t>
            </a:r>
            <a:r>
              <a:rPr lang="fr-FR" altLang="fr-FR" sz="2000" b="0" dirty="0">
                <a:latin typeface="Arial" panose="020B0604020202020204" pitchFamily="34" charset="0"/>
                <a:cs typeface="Arial" panose="020B0604020202020204" pitchFamily="34" charset="0"/>
              </a:rPr>
              <a:t> d’athérome (flèche bleue)</a:t>
            </a:r>
          </a:p>
          <a:p>
            <a:pPr>
              <a:buFontTx/>
              <a:buChar char="-"/>
            </a:pPr>
            <a:r>
              <a:rPr lang="fr-FR" altLang="fr-FR" sz="2000" b="0" dirty="0">
                <a:latin typeface="Arial" panose="020B0604020202020204" pitchFamily="34" charset="0"/>
                <a:cs typeface="Arial" panose="020B0604020202020204" pitchFamily="34" charset="0"/>
              </a:rPr>
              <a:t>Thrombus (flèche bleue)</a:t>
            </a:r>
          </a:p>
        </p:txBody>
      </p:sp>
      <p:cxnSp>
        <p:nvCxnSpPr>
          <p:cNvPr id="6" name="Connecteur droit avec flèche 5">
            <a:extLst>
              <a:ext uri="{FF2B5EF4-FFF2-40B4-BE49-F238E27FC236}">
                <a16:creationId xmlns:a16="http://schemas.microsoft.com/office/drawing/2014/main" id="{13C72E27-D0D6-E648-BA82-DF267F811DBC}"/>
              </a:ext>
            </a:extLst>
          </p:cNvPr>
          <p:cNvCxnSpPr/>
          <p:nvPr/>
        </p:nvCxnSpPr>
        <p:spPr>
          <a:xfrm flipH="1" flipV="1">
            <a:off x="5623560" y="3965306"/>
            <a:ext cx="601347" cy="445928"/>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144220A9-0148-C949-B82D-5C35183475AA}"/>
              </a:ext>
            </a:extLst>
          </p:cNvPr>
          <p:cNvCxnSpPr>
            <a:cxnSpLocks noChangeShapeType="1"/>
          </p:cNvCxnSpPr>
          <p:nvPr/>
        </p:nvCxnSpPr>
        <p:spPr bwMode="auto">
          <a:xfrm>
            <a:off x="4286990" y="3386186"/>
            <a:ext cx="132610" cy="1025048"/>
          </a:xfrm>
          <a:prstGeom prst="straightConnector1">
            <a:avLst/>
          </a:prstGeom>
          <a:noFill/>
          <a:ln w="3810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Connecteur droit avec flèche 7">
            <a:extLst>
              <a:ext uri="{FF2B5EF4-FFF2-40B4-BE49-F238E27FC236}">
                <a16:creationId xmlns:a16="http://schemas.microsoft.com/office/drawing/2014/main" id="{7219F67F-A56A-EB4F-809F-0087756C11DD}"/>
              </a:ext>
            </a:extLst>
          </p:cNvPr>
          <p:cNvCxnSpPr/>
          <p:nvPr/>
        </p:nvCxnSpPr>
        <p:spPr>
          <a:xfrm>
            <a:off x="2184718" y="4411234"/>
            <a:ext cx="903952" cy="383671"/>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163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674F05-C410-314D-9123-1E67DF578DF1}"/>
              </a:ext>
            </a:extLst>
          </p:cNvPr>
          <p:cNvSpPr>
            <a:spLocks noGrp="1"/>
          </p:cNvSpPr>
          <p:nvPr>
            <p:ph type="title"/>
          </p:nvPr>
        </p:nvSpPr>
        <p:spPr>
          <a:xfrm>
            <a:off x="167640" y="273685"/>
            <a:ext cx="10515600" cy="1325563"/>
          </a:xfrm>
        </p:spPr>
        <p:txBody>
          <a:bodyPr>
            <a:normAutofit/>
          </a:bodyPr>
          <a:lstStyle/>
          <a:p>
            <a:r>
              <a:rPr lang="fr-FR" sz="3600"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Cascade</a:t>
            </a:r>
            <a:br>
              <a:rPr lang="fr-FR" sz="3600"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br>
            <a:r>
              <a:rPr lang="fr-FR" sz="3600"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ischémique</a:t>
            </a:r>
            <a:endParaRPr lang="fr-FR" sz="3600"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9BC51299-05B0-0741-8AD2-895B93D487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07" t="24825" r="24272" b="23930"/>
          <a:stretch/>
        </p:blipFill>
        <p:spPr bwMode="auto">
          <a:xfrm>
            <a:off x="2627977" y="0"/>
            <a:ext cx="95335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avec flèche 9">
            <a:extLst>
              <a:ext uri="{FF2B5EF4-FFF2-40B4-BE49-F238E27FC236}">
                <a16:creationId xmlns:a16="http://schemas.microsoft.com/office/drawing/2014/main" id="{A8BCB0A4-BDA1-C94D-A2CA-0353B421D814}"/>
              </a:ext>
            </a:extLst>
          </p:cNvPr>
          <p:cNvCxnSpPr/>
          <p:nvPr/>
        </p:nvCxnSpPr>
        <p:spPr>
          <a:xfrm>
            <a:off x="2780377" y="685800"/>
            <a:ext cx="0" cy="5196840"/>
          </a:xfrm>
          <a:prstGeom prst="straightConnector1">
            <a:avLst/>
          </a:prstGeom>
          <a:ln w="635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8A09BD5B-2872-724F-ADD7-9AD27B1B3A11}"/>
              </a:ext>
            </a:extLst>
          </p:cNvPr>
          <p:cNvCxnSpPr>
            <a:cxnSpLocks/>
          </p:cNvCxnSpPr>
          <p:nvPr/>
        </p:nvCxnSpPr>
        <p:spPr>
          <a:xfrm>
            <a:off x="2771834" y="5989320"/>
            <a:ext cx="0" cy="868680"/>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E9CE6623-334B-4E4F-8D74-D4021B57BC49}"/>
              </a:ext>
            </a:extLst>
          </p:cNvPr>
          <p:cNvSpPr txBox="1"/>
          <p:nvPr/>
        </p:nvSpPr>
        <p:spPr>
          <a:xfrm>
            <a:off x="821114" y="3244334"/>
            <a:ext cx="1950720" cy="461665"/>
          </a:xfrm>
          <a:prstGeom prst="rect">
            <a:avLst/>
          </a:prstGeom>
          <a:noFill/>
        </p:spPr>
        <p:txBody>
          <a:bodyPr wrap="square" rtlCol="0">
            <a:spAutoFit/>
          </a:bodyPr>
          <a:lstStyle/>
          <a:p>
            <a:r>
              <a:rPr lang="fr-FR" sz="2400" dirty="0">
                <a:solidFill>
                  <a:srgbClr val="00B050"/>
                </a:solidFill>
                <a:latin typeface="Arial" panose="020B0604020202020204" pitchFamily="34" charset="0"/>
                <a:cs typeface="Arial" panose="020B0604020202020204" pitchFamily="34" charset="0"/>
              </a:rPr>
              <a:t>Réversible</a:t>
            </a:r>
          </a:p>
        </p:txBody>
      </p:sp>
      <p:sp>
        <p:nvSpPr>
          <p:cNvPr id="14" name="ZoneTexte 13">
            <a:extLst>
              <a:ext uri="{FF2B5EF4-FFF2-40B4-BE49-F238E27FC236}">
                <a16:creationId xmlns:a16="http://schemas.microsoft.com/office/drawing/2014/main" id="{A7B2E860-3C32-8646-98DC-F70584A5DD83}"/>
              </a:ext>
            </a:extLst>
          </p:cNvPr>
          <p:cNvSpPr txBox="1"/>
          <p:nvPr/>
        </p:nvSpPr>
        <p:spPr>
          <a:xfrm>
            <a:off x="862563" y="6192827"/>
            <a:ext cx="1909271" cy="461665"/>
          </a:xfrm>
          <a:prstGeom prst="rect">
            <a:avLst/>
          </a:prstGeom>
          <a:noFill/>
        </p:spPr>
        <p:txBody>
          <a:bodyPr wrap="square" rtlCol="0">
            <a:spAutoFit/>
          </a:bodyPr>
          <a:lstStyle/>
          <a:p>
            <a:r>
              <a:rPr lang="fr-FR" sz="2400" dirty="0">
                <a:solidFill>
                  <a:srgbClr val="FF0000"/>
                </a:solidFill>
                <a:latin typeface="Arial" panose="020B0604020202020204" pitchFamily="34" charset="0"/>
                <a:cs typeface="Arial" panose="020B0604020202020204" pitchFamily="34" charset="0"/>
              </a:rPr>
              <a:t>Irréversible</a:t>
            </a:r>
          </a:p>
        </p:txBody>
      </p:sp>
    </p:spTree>
    <p:extLst>
      <p:ext uri="{BB962C8B-B14F-4D97-AF65-F5344CB8AC3E}">
        <p14:creationId xmlns:p14="http://schemas.microsoft.com/office/powerpoint/2010/main" val="246708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803E23B-27C6-1A4D-870B-BDF73B2786E2}"/>
              </a:ext>
            </a:extLst>
          </p:cNvPr>
          <p:cNvSpPr>
            <a:spLocks noGrp="1"/>
          </p:cNvSpPr>
          <p:nvPr>
            <p:ph type="title"/>
          </p:nvPr>
        </p:nvSpPr>
        <p:spPr/>
        <p:txBody>
          <a:bodyPr/>
          <a:lstStyle/>
          <a:p>
            <a:r>
              <a:rPr lang="en-US" altLang="fr-FR" dirty="0">
                <a:solidFill>
                  <a:srgbClr val="FF9900"/>
                </a:solidFill>
                <a:latin typeface="Arial" panose="020B0604020202020204" pitchFamily="34" charset="0"/>
                <a:cs typeface="Arial" panose="020B0604020202020204" pitchFamily="34" charset="0"/>
              </a:rPr>
              <a:t>Les </a:t>
            </a:r>
            <a:r>
              <a:rPr lang="en-US" altLang="fr-FR" dirty="0" err="1">
                <a:solidFill>
                  <a:srgbClr val="FF9900"/>
                </a:solidFill>
                <a:latin typeface="Arial" panose="020B0604020202020204" pitchFamily="34" charset="0"/>
                <a:cs typeface="Arial" panose="020B0604020202020204" pitchFamily="34" charset="0"/>
              </a:rPr>
              <a:t>besoins</a:t>
            </a:r>
            <a:r>
              <a:rPr lang="en-US" altLang="fr-FR" dirty="0">
                <a:solidFill>
                  <a:srgbClr val="FF9900"/>
                </a:solidFill>
                <a:latin typeface="Arial" panose="020B0604020202020204" pitchFamily="34" charset="0"/>
                <a:cs typeface="Arial" panose="020B0604020202020204" pitchFamily="34" charset="0"/>
              </a:rPr>
              <a:t> et apports </a:t>
            </a:r>
            <a:r>
              <a:rPr lang="en-US" altLang="fr-FR" dirty="0" err="1">
                <a:solidFill>
                  <a:srgbClr val="FF9900"/>
                </a:solidFill>
                <a:latin typeface="Arial" panose="020B0604020202020204" pitchFamily="34" charset="0"/>
                <a:cs typeface="Arial" panose="020B0604020202020204" pitchFamily="34" charset="0"/>
              </a:rPr>
              <a:t>en</a:t>
            </a:r>
            <a:r>
              <a:rPr lang="en-US" altLang="fr-FR" dirty="0">
                <a:solidFill>
                  <a:srgbClr val="FF9900"/>
                </a:solidFill>
                <a:latin typeface="Arial" panose="020B0604020202020204" pitchFamily="34" charset="0"/>
                <a:cs typeface="Arial" panose="020B0604020202020204" pitchFamily="34" charset="0"/>
              </a:rPr>
              <a:t> O</a:t>
            </a:r>
            <a:r>
              <a:rPr lang="en-US" altLang="fr-FR" baseline="-25000" dirty="0">
                <a:solidFill>
                  <a:srgbClr val="FF9900"/>
                </a:solidFill>
                <a:latin typeface="Arial" panose="020B0604020202020204" pitchFamily="34" charset="0"/>
                <a:cs typeface="Arial" panose="020B0604020202020204" pitchFamily="34" charset="0"/>
              </a:rPr>
              <a:t>2</a:t>
            </a:r>
            <a:r>
              <a:rPr lang="en-US" altLang="fr-FR" dirty="0">
                <a:solidFill>
                  <a:srgbClr val="FF9900"/>
                </a:solidFill>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pic>
        <p:nvPicPr>
          <p:cNvPr id="5" name="Picture 2" descr="Cor1">
            <a:extLst>
              <a:ext uri="{FF2B5EF4-FFF2-40B4-BE49-F238E27FC236}">
                <a16:creationId xmlns:a16="http://schemas.microsoft.com/office/drawing/2014/main" id="{28CD5A7B-BB52-3C46-B178-A7FD5B366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679" y="1454392"/>
            <a:ext cx="34448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7D78AAB9-B453-BD44-A6D5-DDE01D9F800A}"/>
              </a:ext>
            </a:extLst>
          </p:cNvPr>
          <p:cNvSpPr txBox="1"/>
          <p:nvPr/>
        </p:nvSpPr>
        <p:spPr>
          <a:xfrm>
            <a:off x="589446" y="2389270"/>
            <a:ext cx="6710256" cy="2954655"/>
          </a:xfrm>
          <a:prstGeom prst="rect">
            <a:avLst/>
          </a:prstGeom>
          <a:noFill/>
        </p:spPr>
        <p:txBody>
          <a:bodyPr wrap="square" rtlCol="0">
            <a:spAutoFit/>
          </a:bodyPr>
          <a:lstStyle/>
          <a:p>
            <a:r>
              <a:rPr lang="fr-FR" altLang="fr-FR" sz="2400" dirty="0">
                <a:latin typeface="Arial" panose="020B0604020202020204" pitchFamily="34" charset="0"/>
                <a:cs typeface="Arial" panose="020B0604020202020204" pitchFamily="34" charset="0"/>
              </a:rPr>
              <a:t>Activité permanente = besoin en O</a:t>
            </a:r>
            <a:r>
              <a:rPr lang="fr-FR" altLang="fr-FR" sz="2400" baseline="-25000" dirty="0">
                <a:latin typeface="Arial" panose="020B0604020202020204" pitchFamily="34" charset="0"/>
                <a:cs typeface="Arial" panose="020B0604020202020204" pitchFamily="34" charset="0"/>
              </a:rPr>
              <a:t>2</a:t>
            </a:r>
            <a:r>
              <a:rPr lang="fr-FR" altLang="fr-FR" sz="2400" dirty="0">
                <a:latin typeface="Arial" panose="020B0604020202020204" pitchFamily="34" charset="0"/>
                <a:cs typeface="Arial" panose="020B0604020202020204" pitchFamily="34" charset="0"/>
              </a:rPr>
              <a:t> </a:t>
            </a:r>
            <a:r>
              <a:rPr lang="fr-FR" altLang="fr-FR" sz="2400" dirty="0">
                <a:solidFill>
                  <a:srgbClr val="FF0000"/>
                </a:solidFill>
                <a:latin typeface="Arial" panose="020B0604020202020204" pitchFamily="34" charset="0"/>
                <a:cs typeface="Arial" panose="020B0604020202020204" pitchFamily="34" charset="0"/>
              </a:rPr>
              <a:t>permanent</a:t>
            </a:r>
          </a:p>
          <a:p>
            <a:pPr marL="342900" indent="-342900">
              <a:buFont typeface="Wingdings" pitchFamily="2" charset="2"/>
              <a:buChar char="Ø"/>
            </a:pPr>
            <a:r>
              <a:rPr lang="fr-FR" sz="2400" dirty="0">
                <a:latin typeface="Arial" panose="020B0604020202020204" pitchFamily="34" charset="0"/>
                <a:cs typeface="Arial" panose="020B0604020202020204" pitchFamily="34" charset="0"/>
              </a:rPr>
              <a:t>consomme 11% de l’oxygène pour 0,4% du poids du corps </a:t>
            </a:r>
            <a:endParaRPr lang="fr-FR" sz="2400" dirty="0">
              <a:effectLst/>
              <a:latin typeface="Arial" panose="020B0604020202020204" pitchFamily="34" charset="0"/>
              <a:cs typeface="Arial" panose="020B0604020202020204" pitchFamily="34" charset="0"/>
            </a:endParaRPr>
          </a:p>
          <a:p>
            <a:endParaRPr lang="fr-FR" altLang="fr-FR" sz="2400" dirty="0">
              <a:solidFill>
                <a:srgbClr val="FF0000"/>
              </a:solidFill>
              <a:latin typeface="Arial" panose="020B0604020202020204" pitchFamily="34" charset="0"/>
              <a:cs typeface="Arial" panose="020B0604020202020204" pitchFamily="34" charset="0"/>
            </a:endParaRPr>
          </a:p>
          <a:p>
            <a:r>
              <a:rPr lang="fr-FR" altLang="fr-FR" sz="2400" u="sng" dirty="0">
                <a:solidFill>
                  <a:srgbClr val="FF0000"/>
                </a:solidFill>
                <a:latin typeface="Arial" panose="020B0604020202020204" pitchFamily="34" charset="0"/>
                <a:cs typeface="Arial" panose="020B0604020202020204" pitchFamily="34" charset="0"/>
              </a:rPr>
              <a:t>Inadéquation</a:t>
            </a:r>
            <a:r>
              <a:rPr lang="fr-FR" altLang="fr-FR" sz="2400" dirty="0">
                <a:latin typeface="Arial" panose="020B0604020202020204" pitchFamily="34" charset="0"/>
                <a:cs typeface="Arial" panose="020B0604020202020204" pitchFamily="34" charset="0"/>
              </a:rPr>
              <a:t> entre apports et besoins en O</a:t>
            </a:r>
            <a:r>
              <a:rPr lang="fr-FR" altLang="fr-FR" sz="2400" baseline="-25000" dirty="0">
                <a:latin typeface="Arial" panose="020B0604020202020204" pitchFamily="34" charset="0"/>
                <a:cs typeface="Arial" panose="020B0604020202020204" pitchFamily="34" charset="0"/>
              </a:rPr>
              <a:t>2</a:t>
            </a:r>
            <a:r>
              <a:rPr lang="fr-FR" altLang="fr-FR" sz="2400" dirty="0">
                <a:latin typeface="Arial" panose="020B0604020202020204" pitchFamily="34" charset="0"/>
                <a:cs typeface="Arial" panose="020B0604020202020204" pitchFamily="34" charset="0"/>
              </a:rPr>
              <a:t>= </a:t>
            </a:r>
            <a:r>
              <a:rPr lang="fr-FR" altLang="fr-FR" sz="2400" dirty="0">
                <a:solidFill>
                  <a:srgbClr val="FF0000"/>
                </a:solidFill>
                <a:latin typeface="Arial" panose="020B0604020202020204" pitchFamily="34" charset="0"/>
                <a:cs typeface="Arial" panose="020B0604020202020204" pitchFamily="34" charset="0"/>
              </a:rPr>
              <a:t>ischémie </a:t>
            </a:r>
          </a:p>
          <a:p>
            <a:endParaRPr lang="fr-FR" altLang="fr-FR" sz="2400" dirty="0">
              <a:solidFill>
                <a:srgbClr val="FF0000"/>
              </a:solidFill>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996463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7BD0E-9A36-8844-A13F-4D4677774130}"/>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Cas clinique</a:t>
            </a:r>
            <a:endParaRPr lang="fr-FR" dirty="0"/>
          </a:p>
        </p:txBody>
      </p:sp>
      <p:sp>
        <p:nvSpPr>
          <p:cNvPr id="4" name="Espace réservé du contenu 2">
            <a:extLst>
              <a:ext uri="{FF2B5EF4-FFF2-40B4-BE49-F238E27FC236}">
                <a16:creationId xmlns:a16="http://schemas.microsoft.com/office/drawing/2014/main" id="{F4F3EF75-DF17-5744-B8F8-9D4EB19B5AAA}"/>
              </a:ext>
            </a:extLst>
          </p:cNvPr>
          <p:cNvSpPr txBox="1">
            <a:spLocks/>
          </p:cNvSpPr>
          <p:nvPr/>
        </p:nvSpPr>
        <p:spPr bwMode="auto">
          <a:xfrm>
            <a:off x="701040" y="2056448"/>
            <a:ext cx="10789920" cy="4105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399FF"/>
              </a:buClr>
            </a:pPr>
            <a:r>
              <a:rPr lang="fr-FR" altLang="fr-FR" sz="2600" dirty="0">
                <a:latin typeface="Arial" panose="020B0604020202020204" pitchFamily="34" charset="0"/>
                <a:ea typeface="ＭＳ Ｐゴシック" panose="020B0600070205080204" pitchFamily="34" charset="-128"/>
                <a:cs typeface="Arial" panose="020B0604020202020204" pitchFamily="34" charset="0"/>
              </a:rPr>
              <a:t>Monsieur D. 48 ans, habitant Vienne (69)</a:t>
            </a:r>
          </a:p>
          <a:p>
            <a:pPr>
              <a:buClr>
                <a:srgbClr val="3399FF"/>
              </a:buClr>
            </a:pPr>
            <a:r>
              <a:rPr lang="fr-FR" altLang="fr-FR" sz="2600" b="1" dirty="0">
                <a:latin typeface="Arial" panose="020B0604020202020204" pitchFamily="34" charset="0"/>
                <a:ea typeface="ＭＳ Ｐゴシック" panose="020B0600070205080204" pitchFamily="34" charset="-128"/>
                <a:cs typeface="Arial" panose="020B0604020202020204" pitchFamily="34" charset="0"/>
              </a:rPr>
              <a:t>Pas ATCD</a:t>
            </a:r>
          </a:p>
          <a:p>
            <a:pPr>
              <a:buClr>
                <a:srgbClr val="3399FF"/>
              </a:buClr>
            </a:pPr>
            <a:r>
              <a:rPr lang="fr-FR" altLang="fr-FR" sz="2600" b="1" dirty="0">
                <a:latin typeface="Arial" panose="020B0604020202020204" pitchFamily="34" charset="0"/>
                <a:ea typeface="ＭＳ Ｐゴシック" panose="020B0600070205080204" pitchFamily="34" charset="-128"/>
                <a:cs typeface="Arial" panose="020B0604020202020204" pitchFamily="34" charset="0"/>
              </a:rPr>
              <a:t>Facteurs de risques cardiovasculaires: </a:t>
            </a:r>
            <a:r>
              <a:rPr lang="fr-FR" altLang="fr-FR" sz="2600" dirty="0">
                <a:latin typeface="Arial" panose="020B0604020202020204" pitchFamily="34" charset="0"/>
                <a:ea typeface="ＭＳ Ｐゴシック" panose="020B0600070205080204" pitchFamily="34" charset="-128"/>
                <a:cs typeface="Arial" panose="020B0604020202020204" pitchFamily="34" charset="0"/>
              </a:rPr>
              <a:t>Tabac (20 PA), 1m70 / 98 kg</a:t>
            </a:r>
          </a:p>
          <a:p>
            <a:pPr>
              <a:buClr>
                <a:srgbClr val="3399FF"/>
              </a:buClr>
            </a:pPr>
            <a:r>
              <a:rPr lang="fr-FR" altLang="fr-FR" sz="2600" b="1" dirty="0">
                <a:latin typeface="Arial" panose="020B0604020202020204" pitchFamily="34" charset="0"/>
                <a:ea typeface="ＭＳ Ｐゴシック" panose="020B0600070205080204" pitchFamily="34" charset="-128"/>
                <a:cs typeface="Arial" panose="020B0604020202020204" pitchFamily="34" charset="0"/>
              </a:rPr>
              <a:t>HDM:</a:t>
            </a:r>
            <a:r>
              <a:rPr lang="fr-FR" altLang="fr-FR" sz="2600" dirty="0">
                <a:latin typeface="Arial" panose="020B0604020202020204" pitchFamily="34" charset="0"/>
                <a:ea typeface="ＭＳ Ｐゴシック" panose="020B0600070205080204" pitchFamily="34" charset="-128"/>
                <a:cs typeface="Arial" panose="020B0604020202020204" pitchFamily="34" charset="0"/>
              </a:rPr>
              <a:t> Un dimanche matin à 10 h, au lendemain d’</a:t>
            </a:r>
            <a:r>
              <a:rPr lang="fr-FR" altLang="ja-JP" sz="2600" dirty="0">
                <a:latin typeface="Arial" panose="020B0604020202020204" pitchFamily="34" charset="0"/>
                <a:ea typeface="ＭＳ Ｐゴシック" panose="020B0600070205080204" pitchFamily="34" charset="-128"/>
                <a:cs typeface="Arial" panose="020B0604020202020204" pitchFamily="34" charset="0"/>
              </a:rPr>
              <a:t>une fête de famille, M. D. présente une douleur thoracique constrictive, brutale.</a:t>
            </a:r>
          </a:p>
          <a:p>
            <a:pPr>
              <a:buClr>
                <a:srgbClr val="3399FF"/>
              </a:buClr>
            </a:pPr>
            <a:r>
              <a:rPr lang="fr-FR" altLang="fr-FR" sz="2600" dirty="0">
                <a:latin typeface="Arial" panose="020B0604020202020204" pitchFamily="34" charset="0"/>
                <a:ea typeface="ＭＳ Ｐゴシック" panose="020B0600070205080204" pitchFamily="34" charset="-128"/>
                <a:cs typeface="Arial" panose="020B0604020202020204" pitchFamily="34" charset="0"/>
              </a:rPr>
              <a:t>Pensant à un problème digestif, il s’</a:t>
            </a:r>
            <a:r>
              <a:rPr lang="fr-FR" altLang="ja-JP" sz="2600" dirty="0">
                <a:latin typeface="Arial" panose="020B0604020202020204" pitchFamily="34" charset="0"/>
                <a:ea typeface="ＭＳ Ｐゴシック" panose="020B0600070205080204" pitchFamily="34" charset="-128"/>
                <a:cs typeface="Arial" panose="020B0604020202020204" pitchFamily="34" charset="0"/>
              </a:rPr>
              <a:t>allonge et attend.</a:t>
            </a:r>
          </a:p>
          <a:p>
            <a:pPr>
              <a:buClr>
                <a:srgbClr val="3399FF"/>
              </a:buClr>
            </a:pPr>
            <a:r>
              <a:rPr lang="fr-FR" altLang="fr-FR" sz="2600" dirty="0">
                <a:latin typeface="Arial" panose="020B0604020202020204" pitchFamily="34" charset="0"/>
                <a:ea typeface="ＭＳ Ｐゴシック" panose="020B0600070205080204" pitchFamily="34" charset="-128"/>
                <a:cs typeface="Arial" panose="020B0604020202020204" pitchFamily="34" charset="0"/>
              </a:rPr>
              <a:t>Devant la persistance des symptômes, son épouse appelle le </a:t>
            </a:r>
            <a:r>
              <a:rPr lang="fr-FR" altLang="fr-FR" sz="2600" b="1" dirty="0">
                <a:latin typeface="Arial" panose="020B0604020202020204" pitchFamily="34" charset="0"/>
                <a:ea typeface="ＭＳ Ｐゴシック" panose="020B0600070205080204" pitchFamily="34" charset="-128"/>
                <a:cs typeface="Arial" panose="020B0604020202020204" pitchFamily="34" charset="0"/>
              </a:rPr>
              <a:t>SAMU à 20 h</a:t>
            </a:r>
            <a:r>
              <a:rPr lang="fr-FR" altLang="fr-FR" sz="2600" dirty="0">
                <a:latin typeface="Arial" panose="020B0604020202020204" pitchFamily="34" charset="0"/>
                <a:ea typeface="ＭＳ Ｐゴシック" panose="020B0600070205080204" pitchFamily="34" charset="-128"/>
                <a:cs typeface="Arial" panose="020B0604020202020204" pitchFamily="34" charset="0"/>
              </a:rPr>
              <a:t>.</a:t>
            </a:r>
          </a:p>
          <a:p>
            <a:pPr>
              <a:buFont typeface="Arial" panose="020B0604020202020204" pitchFamily="34" charset="0"/>
              <a:buNone/>
            </a:pPr>
            <a:endParaRPr lang="fr-FR" altLang="fr-FR" dirty="0">
              <a:solidFill>
                <a:srgbClr val="F79646"/>
              </a:solidFill>
              <a:ea typeface="ＭＳ Ｐゴシック" panose="020B0600070205080204" pitchFamily="34" charset="-128"/>
            </a:endParaRPr>
          </a:p>
        </p:txBody>
      </p:sp>
    </p:spTree>
    <p:extLst>
      <p:ext uri="{BB962C8B-B14F-4D97-AF65-F5344CB8AC3E}">
        <p14:creationId xmlns:p14="http://schemas.microsoft.com/office/powerpoint/2010/main" val="4114095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697B0-5A24-A04B-AB4D-E8B7276BDE12}"/>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Cas clinique</a:t>
            </a:r>
            <a:endParaRPr lang="fr-FR" dirty="0"/>
          </a:p>
        </p:txBody>
      </p:sp>
      <p:pic>
        <p:nvPicPr>
          <p:cNvPr id="4" name="Image 3">
            <a:extLst>
              <a:ext uri="{FF2B5EF4-FFF2-40B4-BE49-F238E27FC236}">
                <a16:creationId xmlns:a16="http://schemas.microsoft.com/office/drawing/2014/main" id="{A47591E5-9F0D-0145-85CD-22EA2D636887}"/>
              </a:ext>
            </a:extLst>
          </p:cNvPr>
          <p:cNvPicPr>
            <a:picLocks noChangeAspect="1"/>
          </p:cNvPicPr>
          <p:nvPr/>
        </p:nvPicPr>
        <p:blipFill>
          <a:blip r:embed="rId2"/>
          <a:stretch>
            <a:fillRect/>
          </a:stretch>
        </p:blipFill>
        <p:spPr>
          <a:xfrm>
            <a:off x="2190750" y="2174875"/>
            <a:ext cx="7810500" cy="4318000"/>
          </a:xfrm>
          <a:prstGeom prst="rect">
            <a:avLst/>
          </a:prstGeom>
        </p:spPr>
      </p:pic>
    </p:spTree>
    <p:extLst>
      <p:ext uri="{BB962C8B-B14F-4D97-AF65-F5344CB8AC3E}">
        <p14:creationId xmlns:p14="http://schemas.microsoft.com/office/powerpoint/2010/main" val="1736511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E804EA-085D-1F45-B8BB-DD204EC79B8B}"/>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Cas clinique</a:t>
            </a:r>
            <a:endParaRPr lang="fr-FR" dirty="0"/>
          </a:p>
        </p:txBody>
      </p:sp>
      <p:pic>
        <p:nvPicPr>
          <p:cNvPr id="4" name="Image 6" descr="CAVY_IVAnice.jpg">
            <a:extLst>
              <a:ext uri="{FF2B5EF4-FFF2-40B4-BE49-F238E27FC236}">
                <a16:creationId xmlns:a16="http://schemas.microsoft.com/office/drawing/2014/main" id="{063B2B62-D68D-5E45-9B14-2544306DA66C}"/>
              </a:ext>
            </a:extLst>
          </p:cNvPr>
          <p:cNvPicPr>
            <a:picLocks noChangeAspect="1"/>
          </p:cNvPicPr>
          <p:nvPr/>
        </p:nvPicPr>
        <p:blipFill>
          <a:blip r:embed="rId2">
            <a:extLst>
              <a:ext uri="{28A0092B-C50C-407E-A947-70E740481C1C}">
                <a14:useLocalDpi xmlns:a14="http://schemas.microsoft.com/office/drawing/2010/main" val="0"/>
              </a:ext>
            </a:extLst>
          </a:blip>
          <a:srcRect t="3670"/>
          <a:stretch>
            <a:fillRect/>
          </a:stretch>
        </p:blipFill>
        <p:spPr bwMode="auto">
          <a:xfrm>
            <a:off x="7062957" y="1672034"/>
            <a:ext cx="4290843" cy="413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a:extLst>
              <a:ext uri="{FF2B5EF4-FFF2-40B4-BE49-F238E27FC236}">
                <a16:creationId xmlns:a16="http://schemas.microsoft.com/office/drawing/2014/main" id="{0024109A-F32B-5345-9DB6-3214AC6C4340}"/>
              </a:ext>
            </a:extLst>
          </p:cNvPr>
          <p:cNvSpPr txBox="1">
            <a:spLocks/>
          </p:cNvSpPr>
          <p:nvPr/>
        </p:nvSpPr>
        <p:spPr bwMode="auto">
          <a:xfrm>
            <a:off x="838200" y="1988184"/>
            <a:ext cx="5616575" cy="4105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399FF"/>
              </a:buClr>
            </a:pPr>
            <a:r>
              <a:rPr lang="fr-FR" altLang="fr-FR" dirty="0">
                <a:latin typeface="Arial" panose="020B0604020202020204" pitchFamily="34" charset="0"/>
                <a:ea typeface="ＭＳ Ｐゴシック" panose="020B0600070205080204" pitchFamily="34" charset="-128"/>
                <a:cs typeface="Arial" panose="020B0604020202020204" pitchFamily="34" charset="0"/>
              </a:rPr>
              <a:t>Coronarographie:</a:t>
            </a:r>
          </a:p>
          <a:p>
            <a:pPr lvl="1">
              <a:buClr>
                <a:srgbClr val="3399FF"/>
              </a:buClr>
              <a:buFont typeface="Wingdings" pitchFamily="2" charset="2"/>
              <a:buChar char="Ø"/>
            </a:pPr>
            <a:r>
              <a:rPr lang="fr-FR" altLang="fr-FR" dirty="0">
                <a:latin typeface="Arial" panose="020B0604020202020204" pitchFamily="34" charset="0"/>
                <a:ea typeface="ＭＳ Ｐゴシック" panose="020B0600070205080204" pitchFamily="34" charset="-128"/>
                <a:cs typeface="Arial" panose="020B0604020202020204" pitchFamily="34" charset="0"/>
              </a:rPr>
              <a:t> thrombose de l’artère interventriculaire antérieure (IVA) proximale</a:t>
            </a:r>
          </a:p>
          <a:p>
            <a:pPr lvl="1">
              <a:buClr>
                <a:srgbClr val="3399FF"/>
              </a:buClr>
              <a:buFont typeface="Wingdings" pitchFamily="2" charset="2"/>
              <a:buChar char="Ø"/>
            </a:pPr>
            <a:r>
              <a:rPr lang="fr-FR" altLang="fr-FR" dirty="0">
                <a:latin typeface="Arial" panose="020B0604020202020204" pitchFamily="34" charset="0"/>
                <a:ea typeface="ＭＳ Ｐゴシック" panose="020B0600070205080204" pitchFamily="34" charset="-128"/>
                <a:cs typeface="Arial" panose="020B0604020202020204" pitchFamily="34" charset="0"/>
              </a:rPr>
              <a:t> pas d</a:t>
            </a:r>
            <a:r>
              <a:rPr lang="ja-JP" altLang="fr-FR">
                <a:latin typeface="Arial" panose="020B0604020202020204" pitchFamily="34" charset="0"/>
                <a:ea typeface="ＭＳ Ｐゴシック" panose="020B0600070205080204" pitchFamily="34" charset="-128"/>
                <a:cs typeface="Arial" panose="020B0604020202020204" pitchFamily="34" charset="0"/>
              </a:rPr>
              <a:t>’</a:t>
            </a:r>
            <a:r>
              <a:rPr lang="fr-FR" altLang="ja-JP" dirty="0">
                <a:latin typeface="Arial" panose="020B0604020202020204" pitchFamily="34" charset="0"/>
                <a:ea typeface="ＭＳ Ｐゴシック" panose="020B0600070205080204" pitchFamily="34" charset="-128"/>
                <a:cs typeface="Arial" panose="020B0604020202020204" pitchFamily="34" charset="0"/>
              </a:rPr>
              <a:t>autre lésion significative</a:t>
            </a:r>
          </a:p>
          <a:p>
            <a:pPr lvl="1">
              <a:buClr>
                <a:srgbClr val="3399FF"/>
              </a:buClr>
              <a:buFont typeface="Wingdings" pitchFamily="2" charset="2"/>
              <a:buChar char="Ø"/>
            </a:pPr>
            <a:r>
              <a:rPr lang="fr-FR" altLang="fr-FR" dirty="0">
                <a:latin typeface="Arial" panose="020B0604020202020204" pitchFamily="34" charset="0"/>
                <a:ea typeface="ＭＳ Ｐゴシック" panose="020B0600070205080204" pitchFamily="34" charset="-128"/>
                <a:cs typeface="Arial" panose="020B0604020202020204" pitchFamily="34" charset="0"/>
              </a:rPr>
              <a:t> absence d</a:t>
            </a:r>
            <a:r>
              <a:rPr lang="ja-JP" altLang="fr-FR">
                <a:latin typeface="Arial" panose="020B0604020202020204" pitchFamily="34" charset="0"/>
                <a:ea typeface="ＭＳ Ｐゴシック" panose="020B0600070205080204" pitchFamily="34" charset="-128"/>
                <a:cs typeface="Arial" panose="020B0604020202020204" pitchFamily="34" charset="0"/>
              </a:rPr>
              <a:t>’</a:t>
            </a:r>
            <a:r>
              <a:rPr lang="fr-FR" altLang="ja-JP" dirty="0">
                <a:latin typeface="Arial" panose="020B0604020202020204" pitchFamily="34" charset="0"/>
                <a:ea typeface="ＭＳ Ｐゴシック" panose="020B0600070205080204" pitchFamily="34" charset="-128"/>
                <a:cs typeface="Arial" panose="020B0604020202020204" pitchFamily="34" charset="0"/>
              </a:rPr>
              <a:t>artères collatérales</a:t>
            </a:r>
            <a:endParaRPr lang="fr-FR" altLang="fr-FR" dirty="0">
              <a:latin typeface="Arial" panose="020B0604020202020204" pitchFamily="34" charset="0"/>
              <a:ea typeface="ＭＳ Ｐゴシック" panose="020B0600070205080204" pitchFamily="34" charset="-128"/>
              <a:cs typeface="Arial" panose="020B0604020202020204" pitchFamily="34" charset="0"/>
            </a:endParaRPr>
          </a:p>
          <a:p>
            <a:pPr>
              <a:buClr>
                <a:srgbClr val="3399FF"/>
              </a:buClr>
            </a:pPr>
            <a:r>
              <a:rPr lang="fr-FR" altLang="fr-FR" dirty="0">
                <a:latin typeface="Arial" panose="020B0604020202020204" pitchFamily="34" charset="0"/>
                <a:ea typeface="ＭＳ Ｐゴシック" panose="020B0600070205080204" pitchFamily="34" charset="-128"/>
                <a:cs typeface="Arial" panose="020B0604020202020204" pitchFamily="34" charset="0"/>
              </a:rPr>
              <a:t>Reperfusion à 21h (H11)</a:t>
            </a:r>
          </a:p>
          <a:p>
            <a:pPr>
              <a:buClr>
                <a:srgbClr val="3399FF"/>
              </a:buClr>
            </a:pPr>
            <a:r>
              <a:rPr lang="fr-FR" altLang="fr-FR" dirty="0">
                <a:latin typeface="Arial" panose="020B0604020202020204" pitchFamily="34" charset="0"/>
                <a:ea typeface="ＭＳ Ｐゴシック" panose="020B0600070205080204" pitchFamily="34" charset="-128"/>
                <a:cs typeface="Arial" panose="020B0604020202020204" pitchFamily="34" charset="0"/>
              </a:rPr>
              <a:t>Bon résultat de la désobstruction</a:t>
            </a:r>
          </a:p>
          <a:p>
            <a:pPr>
              <a:buFont typeface="Arial" panose="020B0604020202020204" pitchFamily="34" charset="0"/>
              <a:buNone/>
            </a:pPr>
            <a:endParaRPr lang="fr-FR" altLang="fr-FR" dirty="0">
              <a:solidFill>
                <a:srgbClr val="F79646"/>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66673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F0E33-7CA9-CF4D-A6BC-42697624BE89}"/>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Cas clinique</a:t>
            </a:r>
            <a:endParaRPr lang="fr-FR" dirty="0">
              <a:latin typeface="Arial" panose="020B0604020202020204" pitchFamily="34" charset="0"/>
              <a:cs typeface="Arial" panose="020B0604020202020204" pitchFamily="34" charset="0"/>
            </a:endParaRPr>
          </a:p>
        </p:txBody>
      </p:sp>
      <p:sp>
        <p:nvSpPr>
          <p:cNvPr id="6" name="Espace réservé du contenu 2">
            <a:extLst>
              <a:ext uri="{FF2B5EF4-FFF2-40B4-BE49-F238E27FC236}">
                <a16:creationId xmlns:a16="http://schemas.microsoft.com/office/drawing/2014/main" id="{1EB0E040-E03B-2446-B6CC-0C69B13F23A9}"/>
              </a:ext>
            </a:extLst>
          </p:cNvPr>
          <p:cNvSpPr txBox="1">
            <a:spLocks/>
          </p:cNvSpPr>
          <p:nvPr/>
        </p:nvSpPr>
        <p:spPr bwMode="auto">
          <a:xfrm>
            <a:off x="981710" y="2024828"/>
            <a:ext cx="7499350" cy="15567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Clr>
                <a:srgbClr val="3399FF"/>
              </a:buClr>
              <a:buFont typeface="Arial" panose="020B0604020202020204" pitchFamily="34" charset="0"/>
              <a:buAutoNum type="arabicPeriod"/>
            </a:pPr>
            <a:r>
              <a:rPr lang="fr-FR" altLang="fr-FR" sz="2400" dirty="0">
                <a:latin typeface="Arial" panose="020B0604020202020204" pitchFamily="34" charset="0"/>
                <a:ea typeface="ＭＳ Ｐゴシック" panose="020B0600070205080204" pitchFamily="34" charset="-128"/>
                <a:cs typeface="Arial" panose="020B0604020202020204" pitchFamily="34" charset="0"/>
              </a:rPr>
              <a:t>Taille de la zone à risque</a:t>
            </a:r>
          </a:p>
          <a:p>
            <a:pPr marL="609600" indent="-609600">
              <a:buClr>
                <a:srgbClr val="3399FF"/>
              </a:buClr>
              <a:buFont typeface="Arial" panose="020B0604020202020204" pitchFamily="34" charset="0"/>
              <a:buAutoNum type="arabicPeriod"/>
            </a:pPr>
            <a:r>
              <a:rPr lang="fr-FR" altLang="fr-FR" sz="2400" dirty="0">
                <a:latin typeface="Arial" panose="020B0604020202020204" pitchFamily="34" charset="0"/>
                <a:ea typeface="ＭＳ Ｐゴシック" panose="020B0600070205080204" pitchFamily="34" charset="-128"/>
                <a:cs typeface="Arial" panose="020B0604020202020204" pitchFamily="34" charset="0"/>
              </a:rPr>
              <a:t>Présence d</a:t>
            </a:r>
            <a:r>
              <a:rPr lang="ja-JP" altLang="fr-FR" sz="2400">
                <a:latin typeface="Arial" panose="020B0604020202020204" pitchFamily="34" charset="0"/>
                <a:ea typeface="ＭＳ Ｐゴシック" panose="020B0600070205080204" pitchFamily="34" charset="-128"/>
                <a:cs typeface="Arial" panose="020B0604020202020204" pitchFamily="34" charset="0"/>
              </a:rPr>
              <a:t>’</a:t>
            </a:r>
            <a:r>
              <a:rPr lang="fr-FR" altLang="ja-JP" sz="2400" dirty="0">
                <a:latin typeface="Arial" panose="020B0604020202020204" pitchFamily="34" charset="0"/>
                <a:ea typeface="ＭＳ Ｐゴシック" panose="020B0600070205080204" pitchFamily="34" charset="-128"/>
                <a:cs typeface="Arial" panose="020B0604020202020204" pitchFamily="34" charset="0"/>
              </a:rPr>
              <a:t>artères collatérales</a:t>
            </a:r>
          </a:p>
          <a:p>
            <a:pPr marL="609600" indent="-609600">
              <a:buClr>
                <a:srgbClr val="3399FF"/>
              </a:buClr>
              <a:buFont typeface="Arial" panose="020B0604020202020204" pitchFamily="34" charset="0"/>
              <a:buAutoNum type="arabicPeriod"/>
            </a:pPr>
            <a:r>
              <a:rPr lang="fr-FR" altLang="fr-FR" sz="2400" dirty="0">
                <a:latin typeface="Arial" panose="020B0604020202020204" pitchFamily="34" charset="0"/>
                <a:ea typeface="ＭＳ Ｐゴシック" panose="020B0600070205080204" pitchFamily="34" charset="-128"/>
                <a:cs typeface="Arial" panose="020B0604020202020204" pitchFamily="34" charset="0"/>
              </a:rPr>
              <a:t>Durée de l</a:t>
            </a:r>
            <a:r>
              <a:rPr lang="ja-JP" altLang="fr-FR" sz="2400">
                <a:latin typeface="Arial" panose="020B0604020202020204" pitchFamily="34" charset="0"/>
                <a:ea typeface="ＭＳ Ｐゴシック" panose="020B0600070205080204" pitchFamily="34" charset="-128"/>
                <a:cs typeface="Arial" panose="020B0604020202020204" pitchFamily="34" charset="0"/>
              </a:rPr>
              <a:t>’</a:t>
            </a:r>
            <a:r>
              <a:rPr lang="fr-FR" altLang="ja-JP" sz="2400" dirty="0">
                <a:latin typeface="Arial" panose="020B0604020202020204" pitchFamily="34" charset="0"/>
                <a:ea typeface="ＭＳ Ｐゴシック" panose="020B0600070205080204" pitchFamily="34" charset="-128"/>
                <a:cs typeface="Arial" panose="020B0604020202020204" pitchFamily="34" charset="0"/>
              </a:rPr>
              <a:t>ischémie myocardique</a:t>
            </a:r>
          </a:p>
        </p:txBody>
      </p:sp>
      <p:sp>
        <p:nvSpPr>
          <p:cNvPr id="7" name="ZoneTexte 6">
            <a:extLst>
              <a:ext uri="{FF2B5EF4-FFF2-40B4-BE49-F238E27FC236}">
                <a16:creationId xmlns:a16="http://schemas.microsoft.com/office/drawing/2014/main" id="{689A2C9C-A05C-8B49-9BDE-0677357FFCED}"/>
              </a:ext>
            </a:extLst>
          </p:cNvPr>
          <p:cNvSpPr txBox="1"/>
          <p:nvPr/>
        </p:nvSpPr>
        <p:spPr>
          <a:xfrm>
            <a:off x="838200" y="1477616"/>
            <a:ext cx="9579610" cy="461665"/>
          </a:xfrm>
          <a:prstGeom prst="rect">
            <a:avLst/>
          </a:prstGeom>
          <a:noFill/>
        </p:spPr>
        <p:txBody>
          <a:bodyPr wrap="square" rtlCol="0">
            <a:spAutoFit/>
          </a:bodyPr>
          <a:lstStyle/>
          <a:p>
            <a:r>
              <a:rPr lang="fr-FR" altLang="fr-FR" sz="2400" dirty="0">
                <a:latin typeface="Arial" panose="020B0604020202020204" pitchFamily="34" charset="0"/>
                <a:ea typeface="ＭＳ Ｐゴシック" panose="020B0600070205080204" pitchFamily="34" charset="-128"/>
                <a:cs typeface="Arial" panose="020B0604020202020204" pitchFamily="34" charset="0"/>
              </a:rPr>
              <a:t>Les </a:t>
            </a:r>
            <a:r>
              <a:rPr lang="fr-FR" altLang="fr-FR" sz="2400" dirty="0">
                <a:solidFill>
                  <a:srgbClr val="00B0F0"/>
                </a:solidFill>
                <a:latin typeface="Arial" panose="020B0604020202020204" pitchFamily="34" charset="0"/>
                <a:ea typeface="ＭＳ Ｐゴシック" panose="020B0600070205080204" pitchFamily="34" charset="-128"/>
                <a:cs typeface="Arial" panose="020B0604020202020204" pitchFamily="34" charset="0"/>
              </a:rPr>
              <a:t>facteurs déterminant </a:t>
            </a:r>
            <a:r>
              <a:rPr lang="fr-FR" altLang="fr-FR" sz="2400" dirty="0">
                <a:latin typeface="Arial" panose="020B0604020202020204" pitchFamily="34" charset="0"/>
                <a:ea typeface="ＭＳ Ｐゴシック" panose="020B0600070205080204" pitchFamily="34" charset="-128"/>
                <a:cs typeface="Arial" panose="020B0604020202020204" pitchFamily="34" charset="0"/>
              </a:rPr>
              <a:t>la taille de l</a:t>
            </a:r>
            <a:r>
              <a:rPr lang="ja-JP" altLang="fr-FR" sz="2400">
                <a:latin typeface="Arial" panose="020B0604020202020204" pitchFamily="34" charset="0"/>
                <a:ea typeface="ＭＳ Ｐゴシック" panose="020B0600070205080204" pitchFamily="34" charset="-128"/>
                <a:cs typeface="Arial" panose="020B0604020202020204" pitchFamily="34" charset="0"/>
              </a:rPr>
              <a:t>’</a:t>
            </a:r>
            <a:r>
              <a:rPr lang="fr-FR" altLang="ja-JP" sz="2400" dirty="0">
                <a:latin typeface="Arial" panose="020B0604020202020204" pitchFamily="34" charset="0"/>
                <a:ea typeface="ＭＳ Ｐゴシック" panose="020B0600070205080204" pitchFamily="34" charset="-128"/>
                <a:cs typeface="Arial" panose="020B0604020202020204" pitchFamily="34" charset="0"/>
              </a:rPr>
              <a:t>infarctus du myocarde</a:t>
            </a:r>
            <a:endParaRPr lang="fr-FR" sz="2400" dirty="0">
              <a:latin typeface="Arial" panose="020B0604020202020204" pitchFamily="34" charset="0"/>
              <a:cs typeface="Arial" panose="020B0604020202020204" pitchFamily="34" charset="0"/>
            </a:endParaRPr>
          </a:p>
        </p:txBody>
      </p:sp>
      <p:grpSp>
        <p:nvGrpSpPr>
          <p:cNvPr id="8" name="Group 13">
            <a:extLst>
              <a:ext uri="{FF2B5EF4-FFF2-40B4-BE49-F238E27FC236}">
                <a16:creationId xmlns:a16="http://schemas.microsoft.com/office/drawing/2014/main" id="{4D7EB3B7-C2D5-9348-BD4D-8AE6ADBC1158}"/>
              </a:ext>
            </a:extLst>
          </p:cNvPr>
          <p:cNvGrpSpPr>
            <a:grpSpLocks noGrp="1"/>
          </p:cNvGrpSpPr>
          <p:nvPr/>
        </p:nvGrpSpPr>
        <p:grpSpPr bwMode="auto">
          <a:xfrm>
            <a:off x="7232650" y="3667076"/>
            <a:ext cx="4537075" cy="3802062"/>
            <a:chOff x="25" y="1162"/>
            <a:chExt cx="2767" cy="2507"/>
          </a:xfrm>
        </p:grpSpPr>
        <p:pic>
          <p:nvPicPr>
            <p:cNvPr id="9" name="Picture 2">
              <a:extLst>
                <a:ext uri="{FF2B5EF4-FFF2-40B4-BE49-F238E27FC236}">
                  <a16:creationId xmlns:a16="http://schemas.microsoft.com/office/drawing/2014/main" id="{2C3C97B5-7097-724E-A99C-BD92D5D60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 y="1162"/>
              <a:ext cx="2767"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a16="http://schemas.microsoft.com/office/drawing/2014/main" id="{5B2A427D-FB65-804C-BF33-2E751CBAAAD6}"/>
                </a:ext>
              </a:extLst>
            </p:cNvPr>
            <p:cNvSpPr txBox="1">
              <a:spLocks noChangeArrowheads="1"/>
            </p:cNvSpPr>
            <p:nvPr/>
          </p:nvSpPr>
          <p:spPr bwMode="auto">
            <a:xfrm>
              <a:off x="163" y="3249"/>
              <a:ext cx="143"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sz="3200" i="1">
                <a:solidFill>
                  <a:srgbClr val="3399FF"/>
                </a:solidFill>
                <a:latin typeface="Times New Roman" panose="02020603050405020304" pitchFamily="18" charset="0"/>
              </a:endParaRPr>
            </a:p>
          </p:txBody>
        </p:sp>
      </p:grpSp>
      <p:sp>
        <p:nvSpPr>
          <p:cNvPr id="11" name="Titre 1">
            <a:extLst>
              <a:ext uri="{FF2B5EF4-FFF2-40B4-BE49-F238E27FC236}">
                <a16:creationId xmlns:a16="http://schemas.microsoft.com/office/drawing/2014/main" id="{9EA8C051-EDC4-1C4B-AC7E-2DE8CBA93ABC}"/>
              </a:ext>
            </a:extLst>
          </p:cNvPr>
          <p:cNvSpPr txBox="1">
            <a:spLocks/>
          </p:cNvSpPr>
          <p:nvPr/>
        </p:nvSpPr>
        <p:spPr>
          <a:xfrm>
            <a:off x="2690813" y="3915669"/>
            <a:ext cx="4537075" cy="1954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2400" dirty="0">
                <a:latin typeface="Arial" panose="020B0604020202020204" pitchFamily="34" charset="0"/>
                <a:ea typeface="ＭＳ Ｐゴシック" panose="020B0600070205080204" pitchFamily="34" charset="-128"/>
                <a:cs typeface="Arial" panose="020B0604020202020204" pitchFamily="34" charset="0"/>
              </a:rPr>
              <a:t>La </a:t>
            </a:r>
            <a:r>
              <a:rPr lang="fr-FR" altLang="fr-FR" sz="24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taille de l’</a:t>
            </a:r>
            <a:r>
              <a:rPr lang="fr-FR" altLang="ja-JP" sz="24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infarctus</a:t>
            </a:r>
            <a:r>
              <a:rPr lang="fr-FR" altLang="ja-JP" sz="24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 </a:t>
            </a:r>
            <a:r>
              <a:rPr lang="fr-FR" altLang="ja-JP" sz="2400" dirty="0">
                <a:latin typeface="Arial" panose="020B0604020202020204" pitchFamily="34" charset="0"/>
                <a:ea typeface="ＭＳ Ｐゴシック" panose="020B0600070205080204" pitchFamily="34" charset="-128"/>
                <a:cs typeface="Arial" panose="020B0604020202020204" pitchFamily="34" charset="0"/>
              </a:rPr>
              <a:t>est le déterminant majeur du </a:t>
            </a:r>
            <a:r>
              <a:rPr lang="fr-FR" altLang="ja-JP" sz="24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pronostic</a:t>
            </a:r>
            <a:r>
              <a:rPr lang="fr-FR" altLang="ja-JP" sz="2400" dirty="0">
                <a:latin typeface="Arial" panose="020B0604020202020204" pitchFamily="34" charset="0"/>
                <a:ea typeface="ＭＳ Ｐゴシック" panose="020B0600070205080204" pitchFamily="34" charset="-128"/>
                <a:cs typeface="Arial" panose="020B0604020202020204" pitchFamily="34" charset="0"/>
              </a:rPr>
              <a:t> après l’infarctus du myocarde</a:t>
            </a:r>
            <a:endParaRPr lang="fr-FR" altLang="fr-FR" sz="24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46720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4C362-8040-C146-A7FF-B81FC84AA5E6}"/>
              </a:ext>
            </a:extLst>
          </p:cNvPr>
          <p:cNvSpPr>
            <a:spLocks noGrp="1"/>
          </p:cNvSpPr>
          <p:nvPr>
            <p:ph type="title"/>
          </p:nvPr>
        </p:nvSpPr>
        <p:spPr/>
        <p:txBody>
          <a:bodyPr/>
          <a:lstStyle/>
          <a:p>
            <a:r>
              <a:rPr lang="fr-FR" dirty="0">
                <a:solidFill>
                  <a:srgbClr val="FF9900"/>
                </a:solidFill>
                <a:effectLst>
                  <a:outerShdw blurRad="38100" dist="38100" dir="2700000" algn="tl">
                    <a:srgbClr val="C0C0C0"/>
                  </a:outerShdw>
                </a:effectLst>
                <a:latin typeface="Arial" panose="020B0604020202020204" pitchFamily="34" charset="0"/>
                <a:cs typeface="Arial" panose="020B0604020202020204" pitchFamily="34" charset="0"/>
              </a:rPr>
              <a:t>Cas clinique</a:t>
            </a:r>
            <a:endParaRPr lang="fr-FR" dirty="0"/>
          </a:p>
        </p:txBody>
      </p:sp>
      <p:sp>
        <p:nvSpPr>
          <p:cNvPr id="4" name="Espace réservé du contenu 2">
            <a:extLst>
              <a:ext uri="{FF2B5EF4-FFF2-40B4-BE49-F238E27FC236}">
                <a16:creationId xmlns:a16="http://schemas.microsoft.com/office/drawing/2014/main" id="{C44A7D3C-8B48-DC44-933B-B01F4F46B855}"/>
              </a:ext>
            </a:extLst>
          </p:cNvPr>
          <p:cNvSpPr txBox="1">
            <a:spLocks/>
          </p:cNvSpPr>
          <p:nvPr/>
        </p:nvSpPr>
        <p:spPr bwMode="auto">
          <a:xfrm>
            <a:off x="333491" y="2923223"/>
            <a:ext cx="4964430" cy="1465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fr-FR" altLang="fr-FR" dirty="0">
                <a:solidFill>
                  <a:srgbClr val="00B0F0"/>
                </a:solidFill>
                <a:latin typeface="Arial" panose="020B0604020202020204" pitchFamily="34" charset="0"/>
                <a:ea typeface="ＭＳ Ｐゴシック" panose="020B0600070205080204" pitchFamily="34" charset="-128"/>
                <a:cs typeface="Arial" panose="020B0604020202020204" pitchFamily="34" charset="0"/>
              </a:rPr>
              <a:t>Zone à risque</a:t>
            </a:r>
            <a:r>
              <a:rPr lang="fr-FR" altLang="fr-FR" dirty="0">
                <a:latin typeface="Arial" panose="020B0604020202020204" pitchFamily="34" charset="0"/>
                <a:ea typeface="ＭＳ Ｐゴシック" panose="020B0600070205080204" pitchFamily="34" charset="-128"/>
                <a:cs typeface="Arial" panose="020B0604020202020204" pitchFamily="34" charset="0"/>
              </a:rPr>
              <a:t>: zone non ou </a:t>
            </a:r>
            <a:r>
              <a:rPr lang="fr-FR" altLang="fr-FR" dirty="0" err="1">
                <a:latin typeface="Arial" panose="020B0604020202020204" pitchFamily="34" charset="0"/>
                <a:ea typeface="ＭＳ Ｐゴシック" panose="020B0600070205080204" pitchFamily="34" charset="-128"/>
                <a:cs typeface="Arial" panose="020B0604020202020204" pitchFamily="34" charset="0"/>
              </a:rPr>
              <a:t>hypoperfusée</a:t>
            </a:r>
            <a:r>
              <a:rPr lang="fr-FR" altLang="fr-FR" dirty="0">
                <a:latin typeface="Arial" panose="020B0604020202020204" pitchFamily="34" charset="0"/>
                <a:ea typeface="ＭＳ Ｐゴシック" panose="020B0600070205080204" pitchFamily="34" charset="-128"/>
                <a:cs typeface="Arial" panose="020B0604020202020204" pitchFamily="34" charset="0"/>
              </a:rPr>
              <a:t> pendant la phase d’ischémie</a:t>
            </a:r>
          </a:p>
        </p:txBody>
      </p:sp>
      <p:pic>
        <p:nvPicPr>
          <p:cNvPr id="7" name="Image 3" descr="AAR.pdf">
            <a:extLst>
              <a:ext uri="{FF2B5EF4-FFF2-40B4-BE49-F238E27FC236}">
                <a16:creationId xmlns:a16="http://schemas.microsoft.com/office/drawing/2014/main" id="{3A415F23-6E6B-DC42-9873-804910C85B40}"/>
              </a:ext>
            </a:extLst>
          </p:cNvPr>
          <p:cNvPicPr>
            <a:picLocks noChangeAspect="1"/>
          </p:cNvPicPr>
          <p:nvPr/>
        </p:nvPicPr>
        <p:blipFill>
          <a:blip r:embed="rId2">
            <a:extLst>
              <a:ext uri="{28A0092B-C50C-407E-A947-70E740481C1C}">
                <a14:useLocalDpi xmlns:a14="http://schemas.microsoft.com/office/drawing/2010/main" val="0"/>
              </a:ext>
            </a:extLst>
          </a:blip>
          <a:srcRect r="27232"/>
          <a:stretch>
            <a:fillRect/>
          </a:stretch>
        </p:blipFill>
        <p:spPr bwMode="auto">
          <a:xfrm>
            <a:off x="5802630" y="2085023"/>
            <a:ext cx="356393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782">
            <a:extLst>
              <a:ext uri="{FF2B5EF4-FFF2-40B4-BE49-F238E27FC236}">
                <a16:creationId xmlns:a16="http://schemas.microsoft.com/office/drawing/2014/main" id="{ED91DBC4-7273-E049-9CB3-CE0DBBF3F7CB}"/>
              </a:ext>
            </a:extLst>
          </p:cNvPr>
          <p:cNvSpPr>
            <a:spLocks noChangeArrowheads="1"/>
          </p:cNvSpPr>
          <p:nvPr/>
        </p:nvSpPr>
        <p:spPr bwMode="auto">
          <a:xfrm>
            <a:off x="9952355" y="2923223"/>
            <a:ext cx="20383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400">
                <a:latin typeface="Times New Roman" panose="02020603050405020304" pitchFamily="18" charset="0"/>
              </a:rPr>
              <a:t>Zone à risque </a:t>
            </a:r>
          </a:p>
        </p:txBody>
      </p:sp>
      <p:sp>
        <p:nvSpPr>
          <p:cNvPr id="9" name="AutoShape 10">
            <a:extLst>
              <a:ext uri="{FF2B5EF4-FFF2-40B4-BE49-F238E27FC236}">
                <a16:creationId xmlns:a16="http://schemas.microsoft.com/office/drawing/2014/main" id="{F73842EA-B331-C746-9141-11F6338B5B82}"/>
              </a:ext>
            </a:extLst>
          </p:cNvPr>
          <p:cNvSpPr>
            <a:spLocks noChangeArrowheads="1"/>
          </p:cNvSpPr>
          <p:nvPr/>
        </p:nvSpPr>
        <p:spPr bwMode="auto">
          <a:xfrm rot="3305135">
            <a:off x="8899843" y="2893060"/>
            <a:ext cx="273050" cy="2159000"/>
          </a:xfrm>
          <a:prstGeom prst="downArrow">
            <a:avLst>
              <a:gd name="adj1" fmla="val 50000"/>
              <a:gd name="adj2" fmla="val 197674"/>
            </a:avLst>
          </a:prstGeom>
          <a:solidFill>
            <a:schemeClr val="bg1"/>
          </a:solidFill>
          <a:ln w="9525">
            <a:solidFill>
              <a:srgbClr val="3399FF"/>
            </a:solidFill>
            <a:miter lim="800000"/>
            <a:headEnd/>
            <a:tailEnd/>
          </a:ln>
        </p:spPr>
        <p:txBody>
          <a:bodyPr wrap="none"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sz="1800" b="0">
              <a:latin typeface="Arial" panose="020B0604020202020204" pitchFamily="34" charset="0"/>
            </a:endParaRPr>
          </a:p>
        </p:txBody>
      </p:sp>
    </p:spTree>
    <p:extLst>
      <p:ext uri="{BB962C8B-B14F-4D97-AF65-F5344CB8AC3E}">
        <p14:creationId xmlns:p14="http://schemas.microsoft.com/office/powerpoint/2010/main" val="1529991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re 1">
            <a:extLst>
              <a:ext uri="{FF2B5EF4-FFF2-40B4-BE49-F238E27FC236}">
                <a16:creationId xmlns:a16="http://schemas.microsoft.com/office/drawing/2014/main" id="{EF9525EC-9D1B-4C47-A263-C0917F5C76E1}"/>
              </a:ext>
            </a:extLst>
          </p:cNvPr>
          <p:cNvSpPr>
            <a:spLocks noGrp="1"/>
          </p:cNvSpPr>
          <p:nvPr>
            <p:ph type="title" idx="4294967295"/>
          </p:nvPr>
        </p:nvSpPr>
        <p:spPr>
          <a:xfrm>
            <a:off x="1827213" y="333376"/>
            <a:ext cx="8229600" cy="792163"/>
          </a:xfrm>
        </p:spPr>
        <p:txBody>
          <a:bodyPr>
            <a:normAutofit fontScale="90000"/>
          </a:bodyPr>
          <a:lstStyle/>
          <a:p>
            <a:pPr algn="l" eaLnBrk="1" hangingPunct="1"/>
            <a:r>
              <a:rPr lang="fr-FR" altLang="fr-FR" sz="3600" b="1">
                <a:solidFill>
                  <a:srgbClr val="595959"/>
                </a:solidFill>
                <a:latin typeface="Arial" panose="020B0604020202020204" pitchFamily="34" charset="0"/>
                <a:ea typeface="ＭＳ Ｐゴシック" panose="020B0600070205080204" pitchFamily="34" charset="-128"/>
                <a:cs typeface="Arial" panose="020B0604020202020204" pitchFamily="34" charset="0"/>
              </a:rPr>
              <a:t>Présence d</a:t>
            </a:r>
            <a:r>
              <a:rPr lang="ja-JP" altLang="fr-FR" sz="3600" b="1">
                <a:solidFill>
                  <a:srgbClr val="595959"/>
                </a:solidFill>
                <a:latin typeface="Arial" panose="020B0604020202020204" pitchFamily="34" charset="0"/>
                <a:ea typeface="ＭＳ Ｐゴシック" panose="020B0600070205080204" pitchFamily="34" charset="-128"/>
                <a:cs typeface="Arial" panose="020B0604020202020204" pitchFamily="34" charset="0"/>
              </a:rPr>
              <a:t>’</a:t>
            </a:r>
            <a:r>
              <a:rPr lang="fr-FR" altLang="ja-JP" sz="3600" b="1">
                <a:solidFill>
                  <a:srgbClr val="595959"/>
                </a:solidFill>
                <a:latin typeface="Arial" panose="020B0604020202020204" pitchFamily="34" charset="0"/>
                <a:ea typeface="ＭＳ Ｐゴシック" panose="020B0600070205080204" pitchFamily="34" charset="-128"/>
                <a:cs typeface="Arial" panose="020B0604020202020204" pitchFamily="34" charset="0"/>
              </a:rPr>
              <a:t>artères collatérales</a:t>
            </a:r>
            <a:br>
              <a:rPr lang="fr-FR" altLang="ja-JP" sz="3600" b="1">
                <a:solidFill>
                  <a:srgbClr val="595959"/>
                </a:solidFill>
                <a:latin typeface="Arial" panose="020B0604020202020204" pitchFamily="34" charset="0"/>
                <a:ea typeface="ＭＳ Ｐゴシック" panose="020B0600070205080204" pitchFamily="34" charset="-128"/>
                <a:cs typeface="Arial" panose="020B0604020202020204" pitchFamily="34" charset="0"/>
              </a:rPr>
            </a:br>
            <a:endParaRPr lang="fr-FR" altLang="fr-FR" sz="3600" b="1">
              <a:solidFill>
                <a:srgbClr val="59595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74083" name="Sous-titre 2">
            <a:extLst>
              <a:ext uri="{FF2B5EF4-FFF2-40B4-BE49-F238E27FC236}">
                <a16:creationId xmlns:a16="http://schemas.microsoft.com/office/drawing/2014/main" id="{F669B0F7-2C9F-3B4C-8DC2-ECA9A1CC71B6}"/>
              </a:ext>
            </a:extLst>
          </p:cNvPr>
          <p:cNvSpPr txBox="1">
            <a:spLocks/>
          </p:cNvSpPr>
          <p:nvPr/>
        </p:nvSpPr>
        <p:spPr bwMode="auto">
          <a:xfrm>
            <a:off x="9625014" y="1"/>
            <a:ext cx="1042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pPr>
            <a:r>
              <a:rPr lang="fr-FR" altLang="fr-FR" sz="1800" b="0">
                <a:latin typeface="Arial" panose="020B0604020202020204" pitchFamily="34" charset="0"/>
                <a:cs typeface="Arial" panose="020B0604020202020204" pitchFamily="34" charset="0"/>
              </a:rPr>
              <a:t>N° 14</a:t>
            </a:r>
            <a:endParaRPr lang="fr-FR" altLang="fr-FR" sz="1800">
              <a:solidFill>
                <a:srgbClr val="F79646"/>
              </a:solidFill>
              <a:latin typeface="Arial" panose="020B0604020202020204" pitchFamily="34" charset="0"/>
              <a:cs typeface="Arial" panose="020B0604020202020204" pitchFamily="34" charset="0"/>
            </a:endParaRPr>
          </a:p>
          <a:p>
            <a:pPr eaLnBrk="1" hangingPunct="1">
              <a:spcBef>
                <a:spcPct val="20000"/>
              </a:spcBef>
              <a:buFont typeface="Arial" panose="020B0604020202020204" pitchFamily="34" charset="0"/>
              <a:buNone/>
            </a:pPr>
            <a:endParaRPr lang="fr-FR" altLang="fr-FR" sz="1400">
              <a:solidFill>
                <a:srgbClr val="F79646"/>
              </a:solidFill>
              <a:latin typeface="Arial" panose="020B0604020202020204" pitchFamily="34" charset="0"/>
              <a:cs typeface="Arial" panose="020B0604020202020204" pitchFamily="34" charset="0"/>
            </a:endParaRPr>
          </a:p>
        </p:txBody>
      </p:sp>
      <p:sp>
        <p:nvSpPr>
          <p:cNvPr id="174084" name="Rectangle 1">
            <a:extLst>
              <a:ext uri="{FF2B5EF4-FFF2-40B4-BE49-F238E27FC236}">
                <a16:creationId xmlns:a16="http://schemas.microsoft.com/office/drawing/2014/main" id="{0A47CAAA-0466-3749-A1BE-44FC98ED6B84}"/>
              </a:ext>
            </a:extLst>
          </p:cNvPr>
          <p:cNvSpPr>
            <a:spLocks noChangeArrowheads="1"/>
          </p:cNvSpPr>
          <p:nvPr/>
        </p:nvSpPr>
        <p:spPr bwMode="auto">
          <a:xfrm>
            <a:off x="1751013" y="838200"/>
            <a:ext cx="8305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800">
                <a:solidFill>
                  <a:srgbClr val="3399FF"/>
                </a:solidFill>
                <a:latin typeface="Arial" panose="020B0604020202020204" pitchFamily="34" charset="0"/>
                <a:cs typeface="Arial" panose="020B0604020202020204" pitchFamily="34" charset="0"/>
              </a:rPr>
              <a:t>Artères collatérales</a:t>
            </a:r>
            <a:r>
              <a:rPr lang="fr-FR" altLang="fr-FR" sz="2800" b="0">
                <a:solidFill>
                  <a:srgbClr val="3399FF"/>
                </a:solidFill>
                <a:latin typeface="Arial" panose="020B0604020202020204" pitchFamily="34" charset="0"/>
                <a:cs typeface="Arial" panose="020B0604020202020204" pitchFamily="34" charset="0"/>
              </a:rPr>
              <a:t>:</a:t>
            </a:r>
          </a:p>
          <a:p>
            <a:pPr eaLnBrk="1" hangingPunct="1">
              <a:buClr>
                <a:srgbClr val="3399FF"/>
              </a:buClr>
              <a:buFontTx/>
              <a:buChar char="•"/>
            </a:pPr>
            <a:r>
              <a:rPr lang="fr-FR" altLang="fr-FR" sz="2800" b="0">
                <a:solidFill>
                  <a:srgbClr val="808080"/>
                </a:solidFill>
                <a:latin typeface="Arial" panose="020B0604020202020204" pitchFamily="34" charset="0"/>
                <a:cs typeface="Arial" panose="020B0604020202020204" pitchFamily="34" charset="0"/>
              </a:rPr>
              <a:t> relient deux territoires vasculaires différents</a:t>
            </a:r>
          </a:p>
          <a:p>
            <a:pPr eaLnBrk="1" hangingPunct="1">
              <a:buClr>
                <a:srgbClr val="3399FF"/>
              </a:buClr>
              <a:buFontTx/>
              <a:buChar char="•"/>
            </a:pPr>
            <a:r>
              <a:rPr lang="fr-FR" altLang="fr-FR" sz="2800" b="0">
                <a:solidFill>
                  <a:srgbClr val="808080"/>
                </a:solidFill>
                <a:latin typeface="Arial" panose="020B0604020202020204" pitchFamily="34" charset="0"/>
                <a:cs typeface="Arial" panose="020B0604020202020204" pitchFamily="34" charset="0"/>
              </a:rPr>
              <a:t> sont natives ou induites. </a:t>
            </a:r>
          </a:p>
        </p:txBody>
      </p:sp>
      <p:sp>
        <p:nvSpPr>
          <p:cNvPr id="6" name="Rectangle 5">
            <a:extLst>
              <a:ext uri="{FF2B5EF4-FFF2-40B4-BE49-F238E27FC236}">
                <a16:creationId xmlns:a16="http://schemas.microsoft.com/office/drawing/2014/main" id="{06AD7931-828F-124C-94EA-158B985154C7}"/>
              </a:ext>
            </a:extLst>
          </p:cNvPr>
          <p:cNvSpPr/>
          <p:nvPr/>
        </p:nvSpPr>
        <p:spPr>
          <a:xfrm>
            <a:off x="5791200" y="2590800"/>
            <a:ext cx="60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latin typeface="Arial" panose="020B0604020202020204" pitchFamily="34" charset="0"/>
              <a:cs typeface="Arial" panose="020B0604020202020204" pitchFamily="34" charset="0"/>
            </a:endParaRPr>
          </a:p>
        </p:txBody>
      </p:sp>
      <p:sp>
        <p:nvSpPr>
          <p:cNvPr id="174086" name="ZoneTexte 14">
            <a:extLst>
              <a:ext uri="{FF2B5EF4-FFF2-40B4-BE49-F238E27FC236}">
                <a16:creationId xmlns:a16="http://schemas.microsoft.com/office/drawing/2014/main" id="{03AE8D9E-6F22-5043-A77E-777CDBC643BE}"/>
              </a:ext>
            </a:extLst>
          </p:cNvPr>
          <p:cNvSpPr txBox="1">
            <a:spLocks noChangeArrowheads="1"/>
          </p:cNvSpPr>
          <p:nvPr/>
        </p:nvSpPr>
        <p:spPr bwMode="auto">
          <a:xfrm>
            <a:off x="2159000" y="2362201"/>
            <a:ext cx="21788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000">
                <a:solidFill>
                  <a:srgbClr val="3399FF"/>
                </a:solidFill>
                <a:latin typeface="Arial" panose="020B0604020202020204" pitchFamily="34" charset="0"/>
                <a:cs typeface="Arial" panose="020B0604020202020204" pitchFamily="34" charset="0"/>
              </a:rPr>
              <a:t>Coronaire droite</a:t>
            </a:r>
          </a:p>
        </p:txBody>
      </p:sp>
      <p:sp>
        <p:nvSpPr>
          <p:cNvPr id="2" name="Flèche vers le bas 3">
            <a:extLst>
              <a:ext uri="{FF2B5EF4-FFF2-40B4-BE49-F238E27FC236}">
                <a16:creationId xmlns:a16="http://schemas.microsoft.com/office/drawing/2014/main" id="{64F9D714-B9E9-2440-B1A7-A691DB72B2DA}"/>
              </a:ext>
            </a:extLst>
          </p:cNvPr>
          <p:cNvSpPr/>
          <p:nvPr/>
        </p:nvSpPr>
        <p:spPr>
          <a:xfrm>
            <a:off x="4562476" y="5135564"/>
            <a:ext cx="238125" cy="503237"/>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3200">
              <a:latin typeface="Arial" panose="020B0604020202020204" pitchFamily="34" charset="0"/>
              <a:cs typeface="Arial" panose="020B0604020202020204" pitchFamily="34" charset="0"/>
            </a:endParaRPr>
          </a:p>
        </p:txBody>
      </p:sp>
      <p:sp>
        <p:nvSpPr>
          <p:cNvPr id="174088" name="ZoneTexte 14">
            <a:extLst>
              <a:ext uri="{FF2B5EF4-FFF2-40B4-BE49-F238E27FC236}">
                <a16:creationId xmlns:a16="http://schemas.microsoft.com/office/drawing/2014/main" id="{7D5454B2-5E1E-7D42-9407-8ABED7286DD6}"/>
              </a:ext>
            </a:extLst>
          </p:cNvPr>
          <p:cNvSpPr txBox="1">
            <a:spLocks noChangeArrowheads="1"/>
          </p:cNvSpPr>
          <p:nvPr/>
        </p:nvSpPr>
        <p:spPr bwMode="auto">
          <a:xfrm>
            <a:off x="4119564" y="4797426"/>
            <a:ext cx="1467068" cy="30777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1400" b="0">
                <a:solidFill>
                  <a:schemeClr val="bg1"/>
                </a:solidFill>
                <a:latin typeface="Arial" panose="020B0604020202020204" pitchFamily="34" charset="0"/>
                <a:cs typeface="Arial" panose="020B0604020202020204" pitchFamily="34" charset="0"/>
              </a:rPr>
              <a:t>Coronaire droite</a:t>
            </a:r>
          </a:p>
        </p:txBody>
      </p:sp>
      <p:pic>
        <p:nvPicPr>
          <p:cNvPr id="174089" name="Picture 5">
            <a:extLst>
              <a:ext uri="{FF2B5EF4-FFF2-40B4-BE49-F238E27FC236}">
                <a16:creationId xmlns:a16="http://schemas.microsoft.com/office/drawing/2014/main" id="{78F7AB52-4277-EC42-9CC0-31379B79D9B4}"/>
              </a:ext>
            </a:extLst>
          </p:cNvPr>
          <p:cNvPicPr>
            <a:picLocks noChangeAspect="1" noChangeArrowheads="1"/>
          </p:cNvPicPr>
          <p:nvPr/>
        </p:nvPicPr>
        <p:blipFill>
          <a:blip r:embed="rId3">
            <a:lum bright="30000" contrast="10000"/>
            <a:extLst>
              <a:ext uri="{28A0092B-C50C-407E-A947-70E740481C1C}">
                <a14:useLocalDpi xmlns:a14="http://schemas.microsoft.com/office/drawing/2010/main" val="0"/>
              </a:ext>
            </a:extLst>
          </a:blip>
          <a:srcRect r="51259"/>
          <a:stretch>
            <a:fillRect/>
          </a:stretch>
        </p:blipFill>
        <p:spPr bwMode="auto">
          <a:xfrm>
            <a:off x="2105026" y="2886075"/>
            <a:ext cx="338137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cteur droit avec flèche 13">
            <a:extLst>
              <a:ext uri="{FF2B5EF4-FFF2-40B4-BE49-F238E27FC236}">
                <a16:creationId xmlns:a16="http://schemas.microsoft.com/office/drawing/2014/main" id="{3BA6DD60-21BA-8445-8EB2-09BE3B0C91F2}"/>
              </a:ext>
            </a:extLst>
          </p:cNvPr>
          <p:cNvCxnSpPr>
            <a:cxnSpLocks noChangeShapeType="1"/>
          </p:cNvCxnSpPr>
          <p:nvPr/>
        </p:nvCxnSpPr>
        <p:spPr bwMode="auto">
          <a:xfrm flipH="1">
            <a:off x="5054601" y="3048000"/>
            <a:ext cx="130175" cy="863600"/>
          </a:xfrm>
          <a:prstGeom prst="straightConnector1">
            <a:avLst/>
          </a:prstGeom>
          <a:noFill/>
          <a:ln w="3810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Connecteur droit avec flèche 15">
            <a:extLst>
              <a:ext uri="{FF2B5EF4-FFF2-40B4-BE49-F238E27FC236}">
                <a16:creationId xmlns:a16="http://schemas.microsoft.com/office/drawing/2014/main" id="{5078FD13-F433-F94F-9634-9D5C8C43D8A9}"/>
              </a:ext>
            </a:extLst>
          </p:cNvPr>
          <p:cNvCxnSpPr>
            <a:cxnSpLocks noChangeShapeType="1"/>
          </p:cNvCxnSpPr>
          <p:nvPr/>
        </p:nvCxnSpPr>
        <p:spPr bwMode="auto">
          <a:xfrm flipH="1" flipV="1">
            <a:off x="4389438" y="4797426"/>
            <a:ext cx="411162" cy="722313"/>
          </a:xfrm>
          <a:prstGeom prst="straightConnector1">
            <a:avLst/>
          </a:prstGeom>
          <a:noFill/>
          <a:ln w="3810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4092" name="ZoneTexte 16">
            <a:extLst>
              <a:ext uri="{FF2B5EF4-FFF2-40B4-BE49-F238E27FC236}">
                <a16:creationId xmlns:a16="http://schemas.microsoft.com/office/drawing/2014/main" id="{BEB55BF1-D607-7648-B6F0-18FA10A88102}"/>
              </a:ext>
            </a:extLst>
          </p:cNvPr>
          <p:cNvSpPr txBox="1">
            <a:spLocks noChangeArrowheads="1"/>
          </p:cNvSpPr>
          <p:nvPr/>
        </p:nvSpPr>
        <p:spPr bwMode="auto">
          <a:xfrm>
            <a:off x="4251326" y="5638800"/>
            <a:ext cx="2149475" cy="590550"/>
          </a:xfrm>
          <a:prstGeom prst="rect">
            <a:avLst/>
          </a:prstGeom>
          <a:solidFill>
            <a:srgbClr val="FFFF00"/>
          </a:solidFill>
          <a:ln w="9525">
            <a:solidFill>
              <a:srgbClr val="FFFF00"/>
            </a:solidFill>
            <a:miter lim="800000"/>
            <a:headEnd/>
            <a:tailEnd/>
          </a:ln>
        </p:spPr>
        <p:txBody>
          <a:bodyPr>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b="0">
                <a:latin typeface="Arial" panose="020B0604020202020204" pitchFamily="34" charset="0"/>
                <a:cs typeface="Arial" panose="020B0604020202020204" pitchFamily="34" charset="0"/>
              </a:rPr>
              <a:t>Artère CX ré- injectée</a:t>
            </a:r>
          </a:p>
          <a:p>
            <a:pPr eaLnBrk="1" hangingPunct="1"/>
            <a:r>
              <a:rPr lang="fr-FR" altLang="fr-FR" b="0">
                <a:latin typeface="Arial" panose="020B0604020202020204" pitchFamily="34" charset="0"/>
                <a:cs typeface="Arial" panose="020B0604020202020204" pitchFamily="34" charset="0"/>
              </a:rPr>
              <a:t>par une collatérale </a:t>
            </a:r>
          </a:p>
        </p:txBody>
      </p:sp>
      <p:sp>
        <p:nvSpPr>
          <p:cNvPr id="174093" name="ZoneTexte 22">
            <a:extLst>
              <a:ext uri="{FF2B5EF4-FFF2-40B4-BE49-F238E27FC236}">
                <a16:creationId xmlns:a16="http://schemas.microsoft.com/office/drawing/2014/main" id="{8E7F941E-56CA-4145-82E9-7EE1256D05DB}"/>
              </a:ext>
            </a:extLst>
          </p:cNvPr>
          <p:cNvSpPr txBox="1">
            <a:spLocks noChangeArrowheads="1"/>
          </p:cNvSpPr>
          <p:nvPr/>
        </p:nvSpPr>
        <p:spPr bwMode="auto">
          <a:xfrm>
            <a:off x="4572001" y="2667001"/>
            <a:ext cx="1871663" cy="346075"/>
          </a:xfrm>
          <a:prstGeom prst="rect">
            <a:avLst/>
          </a:prstGeom>
          <a:solidFill>
            <a:srgbClr val="FFFF00"/>
          </a:solidFill>
          <a:ln w="9525">
            <a:solidFill>
              <a:srgbClr val="FFFF00"/>
            </a:solidFill>
            <a:miter lim="800000"/>
            <a:headEnd/>
            <a:tailEnd/>
          </a:ln>
        </p:spPr>
        <p:txBody>
          <a:bodyPr>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b="0">
                <a:latin typeface="Arial" panose="020B0604020202020204" pitchFamily="34" charset="0"/>
                <a:cs typeface="Arial" panose="020B0604020202020204" pitchFamily="34" charset="0"/>
              </a:rPr>
              <a:t>Artère CX occluse</a:t>
            </a:r>
          </a:p>
        </p:txBody>
      </p:sp>
      <p:pic>
        <p:nvPicPr>
          <p:cNvPr id="174094" name="Picture 5">
            <a:extLst>
              <a:ext uri="{FF2B5EF4-FFF2-40B4-BE49-F238E27FC236}">
                <a16:creationId xmlns:a16="http://schemas.microsoft.com/office/drawing/2014/main" id="{DA2B7307-E4BC-5042-B13B-0529DB252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747" t="10353" r="12300"/>
          <a:stretch>
            <a:fillRect/>
          </a:stretch>
        </p:blipFill>
        <p:spPr bwMode="auto">
          <a:xfrm>
            <a:off x="7871044" y="3048000"/>
            <a:ext cx="286861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re 1">
            <a:extLst>
              <a:ext uri="{FF2B5EF4-FFF2-40B4-BE49-F238E27FC236}">
                <a16:creationId xmlns:a16="http://schemas.microsoft.com/office/drawing/2014/main" id="{79EEE27D-3025-624A-9A02-FACECE3675FD}"/>
              </a:ext>
            </a:extLst>
          </p:cNvPr>
          <p:cNvSpPr>
            <a:spLocks noGrp="1"/>
          </p:cNvSpPr>
          <p:nvPr>
            <p:ph type="title" idx="4294967295"/>
          </p:nvPr>
        </p:nvSpPr>
        <p:spPr>
          <a:xfrm>
            <a:off x="1827213" y="333376"/>
            <a:ext cx="8229600" cy="792163"/>
          </a:xfrm>
        </p:spPr>
        <p:txBody>
          <a:bodyPr>
            <a:normAutofit fontScale="90000"/>
          </a:bodyPr>
          <a:lstStyle/>
          <a:p>
            <a:pPr algn="l" eaLnBrk="1" hangingPunct="1"/>
            <a:r>
              <a:rPr lang="fr-FR" altLang="fr-FR" sz="3600" b="1">
                <a:solidFill>
                  <a:srgbClr val="595959"/>
                </a:solidFill>
                <a:latin typeface="Arial" panose="020B0604020202020204" pitchFamily="34" charset="0"/>
                <a:ea typeface="ＭＳ Ｐゴシック" panose="020B0600070205080204" pitchFamily="34" charset="-128"/>
                <a:cs typeface="Arial" panose="020B0604020202020204" pitchFamily="34" charset="0"/>
              </a:rPr>
              <a:t>Durée de l’</a:t>
            </a:r>
            <a:r>
              <a:rPr lang="fr-FR" altLang="ja-JP" sz="3600" b="1">
                <a:solidFill>
                  <a:srgbClr val="595959"/>
                </a:solidFill>
                <a:latin typeface="Arial" panose="020B0604020202020204" pitchFamily="34" charset="0"/>
                <a:ea typeface="ＭＳ Ｐゴシック" panose="020B0600070205080204" pitchFamily="34" charset="-128"/>
                <a:cs typeface="Arial" panose="020B0604020202020204" pitchFamily="34" charset="0"/>
              </a:rPr>
              <a:t>ischémie myocardique</a:t>
            </a:r>
            <a:br>
              <a:rPr lang="fr-FR" altLang="ja-JP" sz="3600" b="1">
                <a:solidFill>
                  <a:srgbClr val="595959"/>
                </a:solidFill>
                <a:latin typeface="Arial" panose="020B0604020202020204" pitchFamily="34" charset="0"/>
                <a:ea typeface="ＭＳ Ｐゴシック" panose="020B0600070205080204" pitchFamily="34" charset="-128"/>
                <a:cs typeface="Arial" panose="020B0604020202020204" pitchFamily="34" charset="0"/>
              </a:rPr>
            </a:br>
            <a:endParaRPr lang="fr-FR" altLang="fr-FR" sz="3600" b="1">
              <a:solidFill>
                <a:srgbClr val="595959"/>
              </a:solidFill>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8" name="Connecteur droit 7">
            <a:extLst>
              <a:ext uri="{FF2B5EF4-FFF2-40B4-BE49-F238E27FC236}">
                <a16:creationId xmlns:a16="http://schemas.microsoft.com/office/drawing/2014/main" id="{7B024791-86E4-6E4C-948B-2B48194B082B}"/>
              </a:ext>
            </a:extLst>
          </p:cNvPr>
          <p:cNvCxnSpPr/>
          <p:nvPr/>
        </p:nvCxnSpPr>
        <p:spPr>
          <a:xfrm>
            <a:off x="1919536" y="619125"/>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6131" name="Sous-titre 2">
            <a:extLst>
              <a:ext uri="{FF2B5EF4-FFF2-40B4-BE49-F238E27FC236}">
                <a16:creationId xmlns:a16="http://schemas.microsoft.com/office/drawing/2014/main" id="{D500DCE4-8AAB-8B4D-9919-8D184A8EE232}"/>
              </a:ext>
            </a:extLst>
          </p:cNvPr>
          <p:cNvSpPr txBox="1">
            <a:spLocks/>
          </p:cNvSpPr>
          <p:nvPr/>
        </p:nvSpPr>
        <p:spPr bwMode="auto">
          <a:xfrm>
            <a:off x="9625014" y="1"/>
            <a:ext cx="1042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pPr>
            <a:r>
              <a:rPr lang="fr-FR" altLang="fr-FR" sz="1800" b="0">
                <a:latin typeface="Arial" panose="020B0604020202020204" pitchFamily="34" charset="0"/>
                <a:cs typeface="Arial" panose="020B0604020202020204" pitchFamily="34" charset="0"/>
              </a:rPr>
              <a:t>N° 15</a:t>
            </a:r>
            <a:endParaRPr lang="fr-FR" altLang="fr-FR" sz="1800">
              <a:solidFill>
                <a:srgbClr val="F79646"/>
              </a:solidFill>
              <a:latin typeface="Arial" panose="020B0604020202020204" pitchFamily="34" charset="0"/>
              <a:cs typeface="Arial" panose="020B0604020202020204" pitchFamily="34" charset="0"/>
            </a:endParaRPr>
          </a:p>
          <a:p>
            <a:pPr eaLnBrk="1" hangingPunct="1">
              <a:spcBef>
                <a:spcPct val="20000"/>
              </a:spcBef>
              <a:buFont typeface="Arial" panose="020B0604020202020204" pitchFamily="34" charset="0"/>
              <a:buNone/>
            </a:pPr>
            <a:endParaRPr lang="fr-FR" altLang="fr-FR" sz="1400">
              <a:solidFill>
                <a:srgbClr val="F79646"/>
              </a:solidFill>
              <a:latin typeface="Arial" panose="020B0604020202020204" pitchFamily="34" charset="0"/>
              <a:cs typeface="Arial" panose="020B0604020202020204" pitchFamily="34" charset="0"/>
            </a:endParaRPr>
          </a:p>
        </p:txBody>
      </p:sp>
      <p:pic>
        <p:nvPicPr>
          <p:cNvPr id="176132" name="Picture 2" descr="http://sr.photos2.fotosearch.com/bthumb/IMZ/IMZ012/sfo0572.jpg">
            <a:extLst>
              <a:ext uri="{FF2B5EF4-FFF2-40B4-BE49-F238E27FC236}">
                <a16:creationId xmlns:a16="http://schemas.microsoft.com/office/drawing/2014/main" id="{48E59A43-EF1D-AF46-9E7A-E76A1AA69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525" y="908050"/>
            <a:ext cx="19113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ZoneTexte 1">
            <a:extLst>
              <a:ext uri="{FF2B5EF4-FFF2-40B4-BE49-F238E27FC236}">
                <a16:creationId xmlns:a16="http://schemas.microsoft.com/office/drawing/2014/main" id="{81C84CFC-8FDE-5844-9AB2-ACCDBC6B7629}"/>
              </a:ext>
            </a:extLst>
          </p:cNvPr>
          <p:cNvSpPr txBox="1">
            <a:spLocks noChangeArrowheads="1"/>
          </p:cNvSpPr>
          <p:nvPr/>
        </p:nvSpPr>
        <p:spPr bwMode="auto">
          <a:xfrm>
            <a:off x="3798889" y="2428876"/>
            <a:ext cx="4857355" cy="523220"/>
          </a:xfrm>
          <a:prstGeom prst="rect">
            <a:avLst/>
          </a:prstGeom>
          <a:noFill/>
          <a:ln>
            <a:noFill/>
          </a:ln>
        </p:spPr>
        <p:txBody>
          <a:bodyPr wrap="none">
            <a:spAutoFit/>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fr-FR" sz="2800" i="1">
                <a:solidFill>
                  <a:schemeClr val="tx1">
                    <a:lumMod val="65000"/>
                    <a:lumOff val="35000"/>
                  </a:schemeClr>
                </a:solidFill>
                <a:cs typeface="Arial" panose="020B0604020202020204" pitchFamily="34" charset="0"/>
              </a:rPr>
              <a:t>« </a:t>
            </a:r>
            <a:r>
              <a:rPr lang="fr-FR" sz="2800" i="1" err="1">
                <a:solidFill>
                  <a:schemeClr val="tx1">
                    <a:lumMod val="65000"/>
                    <a:lumOff val="35000"/>
                  </a:schemeClr>
                </a:solidFill>
                <a:cs typeface="Arial" panose="020B0604020202020204" pitchFamily="34" charset="0"/>
              </a:rPr>
              <a:t>Wave</a:t>
            </a:r>
            <a:r>
              <a:rPr lang="fr-FR" sz="2800" i="1">
                <a:solidFill>
                  <a:schemeClr val="tx1">
                    <a:lumMod val="65000"/>
                    <a:lumOff val="35000"/>
                  </a:schemeClr>
                </a:solidFill>
                <a:cs typeface="Arial" panose="020B0604020202020204" pitchFamily="34" charset="0"/>
              </a:rPr>
              <a:t> front </a:t>
            </a:r>
            <a:r>
              <a:rPr lang="fr-FR" sz="2800" i="1" err="1">
                <a:solidFill>
                  <a:schemeClr val="tx1">
                    <a:lumMod val="65000"/>
                    <a:lumOff val="35000"/>
                  </a:schemeClr>
                </a:solidFill>
                <a:cs typeface="Arial" panose="020B0604020202020204" pitchFamily="34" charset="0"/>
              </a:rPr>
              <a:t>phenomenon</a:t>
            </a:r>
            <a:r>
              <a:rPr lang="fr-FR" sz="2800" i="1">
                <a:solidFill>
                  <a:schemeClr val="tx1">
                    <a:lumMod val="65000"/>
                    <a:lumOff val="35000"/>
                  </a:schemeClr>
                </a:solidFill>
                <a:cs typeface="Arial" panose="020B0604020202020204" pitchFamily="34" charset="0"/>
              </a:rPr>
              <a:t> »*</a:t>
            </a:r>
          </a:p>
        </p:txBody>
      </p:sp>
      <p:sp>
        <p:nvSpPr>
          <p:cNvPr id="176134" name="Rectangle 55">
            <a:extLst>
              <a:ext uri="{FF2B5EF4-FFF2-40B4-BE49-F238E27FC236}">
                <a16:creationId xmlns:a16="http://schemas.microsoft.com/office/drawing/2014/main" id="{6185024C-36CB-864B-A266-86D64D59353B}"/>
              </a:ext>
            </a:extLst>
          </p:cNvPr>
          <p:cNvSpPr>
            <a:spLocks noChangeArrowheads="1"/>
          </p:cNvSpPr>
          <p:nvPr/>
        </p:nvSpPr>
        <p:spPr bwMode="auto">
          <a:xfrm>
            <a:off x="2166939" y="3095625"/>
            <a:ext cx="56038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sz="2400" b="0">
              <a:solidFill>
                <a:schemeClr val="accent2"/>
              </a:solidFill>
              <a:latin typeface="Arial" panose="020B0604020202020204" pitchFamily="34" charset="0"/>
              <a:cs typeface="Arial" panose="020B0604020202020204" pitchFamily="34" charset="0"/>
            </a:endParaRPr>
          </a:p>
        </p:txBody>
      </p:sp>
      <p:sp>
        <p:nvSpPr>
          <p:cNvPr id="176135" name="ZoneTexte 63">
            <a:extLst>
              <a:ext uri="{FF2B5EF4-FFF2-40B4-BE49-F238E27FC236}">
                <a16:creationId xmlns:a16="http://schemas.microsoft.com/office/drawing/2014/main" id="{87950D0B-BB60-4F40-8249-6D3A57CB7208}"/>
              </a:ext>
            </a:extLst>
          </p:cNvPr>
          <p:cNvSpPr txBox="1">
            <a:spLocks noChangeArrowheads="1"/>
          </p:cNvSpPr>
          <p:nvPr/>
        </p:nvSpPr>
        <p:spPr bwMode="auto">
          <a:xfrm>
            <a:off x="8623301" y="2836863"/>
            <a:ext cx="930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fr-FR" sz="2400" b="0">
                <a:latin typeface="Arial" panose="020B0604020202020204" pitchFamily="34" charset="0"/>
                <a:cs typeface="Arial" panose="020B0604020202020204" pitchFamily="34" charset="0"/>
              </a:rPr>
              <a:t>&gt;H12</a:t>
            </a:r>
          </a:p>
        </p:txBody>
      </p:sp>
      <p:pic>
        <p:nvPicPr>
          <p:cNvPr id="176136" name="Picture 63" descr="http://www.nottingham.ac.uk/nursing/practice/resources/cardiology/images/wavefront.gif">
            <a:extLst>
              <a:ext uri="{FF2B5EF4-FFF2-40B4-BE49-F238E27FC236}">
                <a16:creationId xmlns:a16="http://schemas.microsoft.com/office/drawing/2014/main" id="{AFC187CE-FF68-FB47-B715-CC508AEFC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1400" b="60001"/>
          <a:stretch>
            <a:fillRect/>
          </a:stretch>
        </p:blipFill>
        <p:spPr bwMode="auto">
          <a:xfrm>
            <a:off x="7793038" y="3651250"/>
            <a:ext cx="1682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7" name="Picture 63" descr="http://www.nottingham.ac.uk/nursing/practice/resources/cardiology/images/wavefront.gif">
            <a:extLst>
              <a:ext uri="{FF2B5EF4-FFF2-40B4-BE49-F238E27FC236}">
                <a16:creationId xmlns:a16="http://schemas.microsoft.com/office/drawing/2014/main" id="{840A72B2-9AB2-174C-9517-C59CF10DE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400" b="60001"/>
          <a:stretch>
            <a:fillRect/>
          </a:stretch>
        </p:blipFill>
        <p:spPr bwMode="auto">
          <a:xfrm>
            <a:off x="5929314" y="3689350"/>
            <a:ext cx="16859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8" name="Picture 63" descr="http://www.nottingham.ac.uk/nursing/practice/resources/cardiology/images/wavefront.gif">
            <a:extLst>
              <a:ext uri="{FF2B5EF4-FFF2-40B4-BE49-F238E27FC236}">
                <a16:creationId xmlns:a16="http://schemas.microsoft.com/office/drawing/2014/main" id="{571B71A4-9E91-644C-8063-E632951B9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2499" r="71651" b="5000"/>
          <a:stretch>
            <a:fillRect/>
          </a:stretch>
        </p:blipFill>
        <p:spPr bwMode="auto">
          <a:xfrm>
            <a:off x="4329114" y="3613150"/>
            <a:ext cx="15525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9" name="Picture 63" descr="http://www.nottingham.ac.uk/nursing/practice/resources/cardiology/images/wavefront.gif">
            <a:extLst>
              <a:ext uri="{FF2B5EF4-FFF2-40B4-BE49-F238E27FC236}">
                <a16:creationId xmlns:a16="http://schemas.microsoft.com/office/drawing/2014/main" id="{6E2884F4-EF07-E344-931E-F84141E50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400" t="52499" b="5000"/>
          <a:stretch>
            <a:fillRect/>
          </a:stretch>
        </p:blipFill>
        <p:spPr bwMode="auto">
          <a:xfrm>
            <a:off x="2271713" y="3613150"/>
            <a:ext cx="16129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40" name="Flèche droite 65">
            <a:extLst>
              <a:ext uri="{FF2B5EF4-FFF2-40B4-BE49-F238E27FC236}">
                <a16:creationId xmlns:a16="http://schemas.microsoft.com/office/drawing/2014/main" id="{E6F7A7E9-A421-2F4C-ADF0-D7B4505AF5E9}"/>
              </a:ext>
            </a:extLst>
          </p:cNvPr>
          <p:cNvSpPr>
            <a:spLocks noChangeArrowheads="1"/>
          </p:cNvSpPr>
          <p:nvPr/>
        </p:nvSpPr>
        <p:spPr bwMode="auto">
          <a:xfrm>
            <a:off x="3338513" y="3030539"/>
            <a:ext cx="5181600" cy="111125"/>
          </a:xfrm>
          <a:prstGeom prst="rightArrow">
            <a:avLst>
              <a:gd name="adj1" fmla="val 50000"/>
              <a:gd name="adj2" fmla="val 50083"/>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fr-FR" sz="3200" b="0">
              <a:solidFill>
                <a:srgbClr val="808080"/>
              </a:solidFill>
              <a:latin typeface="Arial" panose="020B0604020202020204" pitchFamily="34" charset="0"/>
              <a:cs typeface="Arial" panose="020B0604020202020204" pitchFamily="34" charset="0"/>
            </a:endParaRPr>
          </a:p>
        </p:txBody>
      </p:sp>
      <p:sp>
        <p:nvSpPr>
          <p:cNvPr id="176141" name="ZoneTexte 66">
            <a:extLst>
              <a:ext uri="{FF2B5EF4-FFF2-40B4-BE49-F238E27FC236}">
                <a16:creationId xmlns:a16="http://schemas.microsoft.com/office/drawing/2014/main" id="{24CE25CC-4C2B-E74A-8F02-0BF0E1EE6505}"/>
              </a:ext>
            </a:extLst>
          </p:cNvPr>
          <p:cNvSpPr txBox="1">
            <a:spLocks noChangeArrowheads="1"/>
          </p:cNvSpPr>
          <p:nvPr/>
        </p:nvSpPr>
        <p:spPr bwMode="auto">
          <a:xfrm>
            <a:off x="3186113" y="5194301"/>
            <a:ext cx="579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000" b="0">
                <a:latin typeface="Arial" panose="020B0604020202020204" pitchFamily="34" charset="0"/>
                <a:cs typeface="Arial" panose="020B0604020202020204" pitchFamily="34" charset="0"/>
              </a:rPr>
              <a:t>: Aire à risque,       : Zone infarcie,         : Zone saine</a:t>
            </a:r>
          </a:p>
        </p:txBody>
      </p:sp>
      <p:sp>
        <p:nvSpPr>
          <p:cNvPr id="69" name="Rectangle 68">
            <a:extLst>
              <a:ext uri="{FF2B5EF4-FFF2-40B4-BE49-F238E27FC236}">
                <a16:creationId xmlns:a16="http://schemas.microsoft.com/office/drawing/2014/main" id="{C949A140-5108-A541-8193-C0DF26497730}"/>
              </a:ext>
            </a:extLst>
          </p:cNvPr>
          <p:cNvSpPr/>
          <p:nvPr/>
        </p:nvSpPr>
        <p:spPr>
          <a:xfrm>
            <a:off x="2981325" y="5346700"/>
            <a:ext cx="228600" cy="15240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solidFill>
                <a:srgbClr val="FFFFFF"/>
              </a:solidFill>
              <a:latin typeface="Arial" panose="020B0604020202020204" pitchFamily="34" charset="0"/>
              <a:ea typeface="ＭＳ Ｐゴシック" charset="-128"/>
              <a:cs typeface="Arial" panose="020B0604020202020204" pitchFamily="34" charset="0"/>
            </a:endParaRPr>
          </a:p>
        </p:txBody>
      </p:sp>
      <p:sp>
        <p:nvSpPr>
          <p:cNvPr id="70" name="Rectangle 69">
            <a:extLst>
              <a:ext uri="{FF2B5EF4-FFF2-40B4-BE49-F238E27FC236}">
                <a16:creationId xmlns:a16="http://schemas.microsoft.com/office/drawing/2014/main" id="{90B444E2-6045-1A40-8381-98AFC69B667B}"/>
              </a:ext>
            </a:extLst>
          </p:cNvPr>
          <p:cNvSpPr/>
          <p:nvPr/>
        </p:nvSpPr>
        <p:spPr>
          <a:xfrm>
            <a:off x="4862513" y="5346700"/>
            <a:ext cx="2286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solidFill>
                <a:srgbClr val="FFFFFF"/>
              </a:solidFill>
              <a:latin typeface="Arial" panose="020B0604020202020204" pitchFamily="34" charset="0"/>
              <a:ea typeface="ＭＳ Ｐゴシック" charset="-128"/>
              <a:cs typeface="Arial" panose="020B0604020202020204" pitchFamily="34" charset="0"/>
            </a:endParaRPr>
          </a:p>
        </p:txBody>
      </p:sp>
      <p:sp>
        <p:nvSpPr>
          <p:cNvPr id="71" name="Rectangle 70">
            <a:extLst>
              <a:ext uri="{FF2B5EF4-FFF2-40B4-BE49-F238E27FC236}">
                <a16:creationId xmlns:a16="http://schemas.microsoft.com/office/drawing/2014/main" id="{3945F9B6-5D82-5744-B48B-5D5E90528731}"/>
              </a:ext>
            </a:extLst>
          </p:cNvPr>
          <p:cNvSpPr/>
          <p:nvPr/>
        </p:nvSpPr>
        <p:spPr>
          <a:xfrm>
            <a:off x="6916738" y="5346700"/>
            <a:ext cx="2286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solidFill>
                <a:srgbClr val="FFFFFF"/>
              </a:solidFill>
              <a:latin typeface="Arial" panose="020B0604020202020204" pitchFamily="34" charset="0"/>
              <a:ea typeface="ＭＳ Ｐゴシック" charset="-128"/>
              <a:cs typeface="Arial" panose="020B0604020202020204" pitchFamily="34" charset="0"/>
            </a:endParaRPr>
          </a:p>
        </p:txBody>
      </p:sp>
      <p:cxnSp>
        <p:nvCxnSpPr>
          <p:cNvPr id="176145" name="Connecteur droit avec flèche 21">
            <a:extLst>
              <a:ext uri="{FF2B5EF4-FFF2-40B4-BE49-F238E27FC236}">
                <a16:creationId xmlns:a16="http://schemas.microsoft.com/office/drawing/2014/main" id="{181C99F4-17F1-6047-B06E-0B5E4C2E847F}"/>
              </a:ext>
            </a:extLst>
          </p:cNvPr>
          <p:cNvCxnSpPr>
            <a:cxnSpLocks noChangeShapeType="1"/>
          </p:cNvCxnSpPr>
          <p:nvPr/>
        </p:nvCxnSpPr>
        <p:spPr bwMode="auto">
          <a:xfrm rot="16200000" flipV="1">
            <a:off x="4519613" y="4070350"/>
            <a:ext cx="228600" cy="152400"/>
          </a:xfrm>
          <a:prstGeom prst="straightConnector1">
            <a:avLst/>
          </a:prstGeom>
          <a:noFill/>
          <a:ln w="2222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76146" name="Connecteur droit avec flèche 24">
            <a:extLst>
              <a:ext uri="{FF2B5EF4-FFF2-40B4-BE49-F238E27FC236}">
                <a16:creationId xmlns:a16="http://schemas.microsoft.com/office/drawing/2014/main" id="{3F60AF17-552A-9E44-8A78-80283F5C07D4}"/>
              </a:ext>
            </a:extLst>
          </p:cNvPr>
          <p:cNvCxnSpPr>
            <a:cxnSpLocks noChangeShapeType="1"/>
          </p:cNvCxnSpPr>
          <p:nvPr/>
        </p:nvCxnSpPr>
        <p:spPr bwMode="auto">
          <a:xfrm rot="16200000" flipV="1">
            <a:off x="4672013" y="3917950"/>
            <a:ext cx="228600" cy="152400"/>
          </a:xfrm>
          <a:prstGeom prst="straightConnector1">
            <a:avLst/>
          </a:prstGeom>
          <a:noFill/>
          <a:ln w="2222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76147" name="Connecteur droit avec flèche 26">
            <a:extLst>
              <a:ext uri="{FF2B5EF4-FFF2-40B4-BE49-F238E27FC236}">
                <a16:creationId xmlns:a16="http://schemas.microsoft.com/office/drawing/2014/main" id="{782974B3-1E4E-1842-9246-F96721535628}"/>
              </a:ext>
            </a:extLst>
          </p:cNvPr>
          <p:cNvCxnSpPr>
            <a:cxnSpLocks noChangeShapeType="1"/>
          </p:cNvCxnSpPr>
          <p:nvPr/>
        </p:nvCxnSpPr>
        <p:spPr bwMode="auto">
          <a:xfrm rot="5400000" flipH="1" flipV="1">
            <a:off x="4938713" y="3956051"/>
            <a:ext cx="304800" cy="3175"/>
          </a:xfrm>
          <a:prstGeom prst="straightConnector1">
            <a:avLst/>
          </a:prstGeom>
          <a:noFill/>
          <a:ln w="2222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76148" name="Connecteur droit avec flèche 28">
            <a:extLst>
              <a:ext uri="{FF2B5EF4-FFF2-40B4-BE49-F238E27FC236}">
                <a16:creationId xmlns:a16="http://schemas.microsoft.com/office/drawing/2014/main" id="{311F890E-6D16-6A4D-B47A-1C98EBAB4E08}"/>
              </a:ext>
            </a:extLst>
          </p:cNvPr>
          <p:cNvCxnSpPr>
            <a:cxnSpLocks noChangeShapeType="1"/>
          </p:cNvCxnSpPr>
          <p:nvPr/>
        </p:nvCxnSpPr>
        <p:spPr bwMode="auto">
          <a:xfrm rot="5400000" flipH="1" flipV="1">
            <a:off x="5243513" y="3956050"/>
            <a:ext cx="228600" cy="76200"/>
          </a:xfrm>
          <a:prstGeom prst="straightConnector1">
            <a:avLst/>
          </a:prstGeom>
          <a:noFill/>
          <a:ln w="2222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76149" name="Connecteur droit avec flèche 30">
            <a:extLst>
              <a:ext uri="{FF2B5EF4-FFF2-40B4-BE49-F238E27FC236}">
                <a16:creationId xmlns:a16="http://schemas.microsoft.com/office/drawing/2014/main" id="{40EED066-812D-3A4D-B2E4-41CD11D5523B}"/>
              </a:ext>
            </a:extLst>
          </p:cNvPr>
          <p:cNvCxnSpPr>
            <a:cxnSpLocks noChangeShapeType="1"/>
          </p:cNvCxnSpPr>
          <p:nvPr/>
        </p:nvCxnSpPr>
        <p:spPr bwMode="auto">
          <a:xfrm flipV="1">
            <a:off x="5395913" y="4108450"/>
            <a:ext cx="228600" cy="152400"/>
          </a:xfrm>
          <a:prstGeom prst="straightConnector1">
            <a:avLst/>
          </a:prstGeom>
          <a:noFill/>
          <a:ln w="2222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76150" name="Connecteur droit avec flèche 31">
            <a:extLst>
              <a:ext uri="{FF2B5EF4-FFF2-40B4-BE49-F238E27FC236}">
                <a16:creationId xmlns:a16="http://schemas.microsoft.com/office/drawing/2014/main" id="{01DEA52D-3DD4-1941-8D73-8573562A2DC9}"/>
              </a:ext>
            </a:extLst>
          </p:cNvPr>
          <p:cNvCxnSpPr>
            <a:cxnSpLocks noChangeShapeType="1"/>
          </p:cNvCxnSpPr>
          <p:nvPr/>
        </p:nvCxnSpPr>
        <p:spPr bwMode="auto">
          <a:xfrm rot="16200000" flipV="1">
            <a:off x="6286500" y="3973513"/>
            <a:ext cx="152400" cy="152400"/>
          </a:xfrm>
          <a:prstGeom prst="straightConnector1">
            <a:avLst/>
          </a:prstGeom>
          <a:noFill/>
          <a:ln w="2222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76151" name="Connecteur droit avec flèche 32">
            <a:extLst>
              <a:ext uri="{FF2B5EF4-FFF2-40B4-BE49-F238E27FC236}">
                <a16:creationId xmlns:a16="http://schemas.microsoft.com/office/drawing/2014/main" id="{378DFFDD-1155-B647-AFBE-A52DD103A56D}"/>
              </a:ext>
            </a:extLst>
          </p:cNvPr>
          <p:cNvCxnSpPr>
            <a:cxnSpLocks noChangeShapeType="1"/>
          </p:cNvCxnSpPr>
          <p:nvPr/>
        </p:nvCxnSpPr>
        <p:spPr bwMode="auto">
          <a:xfrm rot="16200000" flipV="1">
            <a:off x="6458745" y="3840957"/>
            <a:ext cx="153987" cy="76200"/>
          </a:xfrm>
          <a:prstGeom prst="straightConnector1">
            <a:avLst/>
          </a:prstGeom>
          <a:noFill/>
          <a:ln w="2222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76152" name="Connecteur droit avec flèche 33">
            <a:extLst>
              <a:ext uri="{FF2B5EF4-FFF2-40B4-BE49-F238E27FC236}">
                <a16:creationId xmlns:a16="http://schemas.microsoft.com/office/drawing/2014/main" id="{AD043FEC-0DF2-EF41-8FE4-716BF29C0610}"/>
              </a:ext>
            </a:extLst>
          </p:cNvPr>
          <p:cNvCxnSpPr>
            <a:cxnSpLocks noChangeShapeType="1"/>
          </p:cNvCxnSpPr>
          <p:nvPr/>
        </p:nvCxnSpPr>
        <p:spPr bwMode="auto">
          <a:xfrm rot="5400000" flipH="1" flipV="1">
            <a:off x="6782594" y="3782219"/>
            <a:ext cx="228600" cy="1588"/>
          </a:xfrm>
          <a:prstGeom prst="straightConnector1">
            <a:avLst/>
          </a:prstGeom>
          <a:noFill/>
          <a:ln w="2222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76153" name="Connecteur droit avec flèche 34">
            <a:extLst>
              <a:ext uri="{FF2B5EF4-FFF2-40B4-BE49-F238E27FC236}">
                <a16:creationId xmlns:a16="http://schemas.microsoft.com/office/drawing/2014/main" id="{4897C6B2-371C-8543-93D0-350B4814ABC3}"/>
              </a:ext>
            </a:extLst>
          </p:cNvPr>
          <p:cNvCxnSpPr>
            <a:cxnSpLocks noChangeShapeType="1"/>
          </p:cNvCxnSpPr>
          <p:nvPr/>
        </p:nvCxnSpPr>
        <p:spPr bwMode="auto">
          <a:xfrm rot="5400000" flipH="1" flipV="1">
            <a:off x="7110413" y="3770313"/>
            <a:ext cx="152400" cy="76200"/>
          </a:xfrm>
          <a:prstGeom prst="straightConnector1">
            <a:avLst/>
          </a:prstGeom>
          <a:noFill/>
          <a:ln w="2222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76154" name="Connecteur droit avec flèche 35">
            <a:extLst>
              <a:ext uri="{FF2B5EF4-FFF2-40B4-BE49-F238E27FC236}">
                <a16:creationId xmlns:a16="http://schemas.microsoft.com/office/drawing/2014/main" id="{4F25D313-86D6-E643-BF37-FC5A3FC185A6}"/>
              </a:ext>
            </a:extLst>
          </p:cNvPr>
          <p:cNvCxnSpPr>
            <a:cxnSpLocks noChangeShapeType="1"/>
          </p:cNvCxnSpPr>
          <p:nvPr/>
        </p:nvCxnSpPr>
        <p:spPr bwMode="auto">
          <a:xfrm flipV="1">
            <a:off x="7312025" y="3984625"/>
            <a:ext cx="152400" cy="76200"/>
          </a:xfrm>
          <a:prstGeom prst="straightConnector1">
            <a:avLst/>
          </a:prstGeom>
          <a:noFill/>
          <a:ln w="2222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76155" name="Rectangle 40">
            <a:extLst>
              <a:ext uri="{FF2B5EF4-FFF2-40B4-BE49-F238E27FC236}">
                <a16:creationId xmlns:a16="http://schemas.microsoft.com/office/drawing/2014/main" id="{FB9C634A-DCA8-0A43-9EA0-705D834296CF}"/>
              </a:ext>
            </a:extLst>
          </p:cNvPr>
          <p:cNvSpPr>
            <a:spLocks noChangeArrowheads="1"/>
          </p:cNvSpPr>
          <p:nvPr/>
        </p:nvSpPr>
        <p:spPr bwMode="auto">
          <a:xfrm>
            <a:off x="1774826" y="1268413"/>
            <a:ext cx="6626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3200" b="0">
                <a:solidFill>
                  <a:srgbClr val="3399FF"/>
                </a:solidFill>
                <a:latin typeface="Arial" panose="020B0604020202020204" pitchFamily="34" charset="0"/>
                <a:cs typeface="Arial" panose="020B0604020202020204" pitchFamily="34" charset="0"/>
              </a:rPr>
              <a:t>Durée du début des symptômes jusqu’</a:t>
            </a:r>
            <a:r>
              <a:rPr lang="fr-FR" altLang="ja-JP" sz="3200" b="0">
                <a:solidFill>
                  <a:srgbClr val="3399FF"/>
                </a:solidFill>
                <a:latin typeface="Arial" panose="020B0604020202020204" pitchFamily="34" charset="0"/>
                <a:cs typeface="Arial" panose="020B0604020202020204" pitchFamily="34" charset="0"/>
              </a:rPr>
              <a:t>à la reperfusion. </a:t>
            </a:r>
            <a:endParaRPr lang="fr-FR" altLang="fr-FR" sz="3200" b="0">
              <a:solidFill>
                <a:srgbClr val="3399FF"/>
              </a:solidFill>
              <a:latin typeface="Arial" panose="020B0604020202020204" pitchFamily="34" charset="0"/>
              <a:cs typeface="Arial" panose="020B0604020202020204" pitchFamily="34" charset="0"/>
            </a:endParaRPr>
          </a:p>
        </p:txBody>
      </p:sp>
      <p:sp>
        <p:nvSpPr>
          <p:cNvPr id="176156" name="ZoneTexte 62">
            <a:extLst>
              <a:ext uri="{FF2B5EF4-FFF2-40B4-BE49-F238E27FC236}">
                <a16:creationId xmlns:a16="http://schemas.microsoft.com/office/drawing/2014/main" id="{B9DF0017-B0AB-9E4D-B38B-AA18514516AF}"/>
              </a:ext>
            </a:extLst>
          </p:cNvPr>
          <p:cNvSpPr txBox="1">
            <a:spLocks noChangeArrowheads="1"/>
          </p:cNvSpPr>
          <p:nvPr/>
        </p:nvSpPr>
        <p:spPr bwMode="auto">
          <a:xfrm>
            <a:off x="2684464" y="2847976"/>
            <a:ext cx="29081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fr-FR" sz="2400" b="0">
                <a:latin typeface="Arial" panose="020B0604020202020204" pitchFamily="34" charset="0"/>
                <a:cs typeface="Arial" panose="020B0604020202020204" pitchFamily="34" charset="0"/>
              </a:rPr>
              <a:t>H0</a:t>
            </a:r>
          </a:p>
          <a:p>
            <a:pPr eaLnBrk="1" hangingPunct="1"/>
            <a:r>
              <a:rPr lang="fr-FR" altLang="fr-FR" sz="2400" b="0">
                <a:latin typeface="Arial" panose="020B0604020202020204" pitchFamily="34" charset="0"/>
                <a:cs typeface="Arial" panose="020B0604020202020204" pitchFamily="34" charset="0"/>
              </a:rPr>
              <a:t>Occlusion coronaire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D1DBF5-FF5D-0042-BD06-3164CC5E8087}"/>
              </a:ext>
            </a:extLst>
          </p:cNvPr>
          <p:cNvSpPr>
            <a:spLocks noGrp="1"/>
          </p:cNvSpPr>
          <p:nvPr>
            <p:ph type="title"/>
          </p:nvPr>
        </p:nvSpPr>
        <p:spPr/>
        <p:txBody>
          <a:bodyPr/>
          <a:lstStyle/>
          <a:p>
            <a:r>
              <a:rPr lang="en-US" altLang="fr-FR" dirty="0">
                <a:solidFill>
                  <a:srgbClr val="FF9900"/>
                </a:solidFill>
                <a:latin typeface="Arial" panose="020B0604020202020204" pitchFamily="34" charset="0"/>
                <a:cs typeface="Arial" panose="020B0604020202020204" pitchFamily="34" charset="0"/>
              </a:rPr>
              <a:t>Les </a:t>
            </a:r>
            <a:r>
              <a:rPr lang="en-US" altLang="fr-FR" dirty="0" err="1">
                <a:solidFill>
                  <a:srgbClr val="FF9900"/>
                </a:solidFill>
                <a:latin typeface="Arial" panose="020B0604020202020204" pitchFamily="34" charset="0"/>
                <a:cs typeface="Arial" panose="020B0604020202020204" pitchFamily="34" charset="0"/>
              </a:rPr>
              <a:t>besoins</a:t>
            </a:r>
            <a:r>
              <a:rPr lang="en-US" altLang="fr-FR" dirty="0">
                <a:solidFill>
                  <a:srgbClr val="FF9900"/>
                </a:solidFill>
                <a:latin typeface="Arial" panose="020B0604020202020204" pitchFamily="34" charset="0"/>
                <a:cs typeface="Arial" panose="020B0604020202020204" pitchFamily="34" charset="0"/>
              </a:rPr>
              <a:t> et apports </a:t>
            </a:r>
            <a:r>
              <a:rPr lang="en-US" altLang="fr-FR" dirty="0" err="1">
                <a:solidFill>
                  <a:srgbClr val="FF9900"/>
                </a:solidFill>
                <a:latin typeface="Arial" panose="020B0604020202020204" pitchFamily="34" charset="0"/>
                <a:cs typeface="Arial" panose="020B0604020202020204" pitchFamily="34" charset="0"/>
              </a:rPr>
              <a:t>en</a:t>
            </a:r>
            <a:r>
              <a:rPr lang="en-US" altLang="fr-FR" dirty="0">
                <a:solidFill>
                  <a:srgbClr val="FF9900"/>
                </a:solidFill>
                <a:latin typeface="Arial" panose="020B0604020202020204" pitchFamily="34" charset="0"/>
                <a:cs typeface="Arial" panose="020B0604020202020204" pitchFamily="34" charset="0"/>
              </a:rPr>
              <a:t> O</a:t>
            </a:r>
            <a:r>
              <a:rPr lang="en-US" altLang="fr-FR" baseline="-25000" dirty="0">
                <a:solidFill>
                  <a:srgbClr val="FF9900"/>
                </a:solidFill>
                <a:latin typeface="Arial" panose="020B0604020202020204" pitchFamily="34" charset="0"/>
                <a:cs typeface="Arial" panose="020B0604020202020204" pitchFamily="34" charset="0"/>
              </a:rPr>
              <a:t>2</a:t>
            </a:r>
            <a:r>
              <a:rPr lang="en-US" altLang="fr-FR" dirty="0">
                <a:solidFill>
                  <a:srgbClr val="FF9900"/>
                </a:solidFill>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30E0858-279B-9242-9DDB-B76E0306AF3B}"/>
              </a:ext>
            </a:extLst>
          </p:cNvPr>
          <p:cNvSpPr>
            <a:spLocks noChangeArrowheads="1"/>
          </p:cNvSpPr>
          <p:nvPr/>
        </p:nvSpPr>
        <p:spPr bwMode="auto">
          <a:xfrm>
            <a:off x="3957554" y="2069612"/>
            <a:ext cx="2047875" cy="750888"/>
          </a:xfrm>
          <a:prstGeom prst="rect">
            <a:avLst/>
          </a:prstGeom>
          <a:solidFill>
            <a:schemeClr val="bg1"/>
          </a:solidFill>
          <a:ln w="50800">
            <a:solidFill>
              <a:schemeClr val="tx1"/>
            </a:solidFill>
            <a:miter lim="800000"/>
            <a:headEnd/>
            <a:tailEnd/>
          </a:ln>
        </p:spPr>
        <p:txBody>
          <a:bodyPr wrap="none"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sz="1800" b="0">
              <a:latin typeface="Arial" panose="020B0604020202020204" pitchFamily="34" charset="0"/>
            </a:endParaRPr>
          </a:p>
        </p:txBody>
      </p:sp>
      <p:sp>
        <p:nvSpPr>
          <p:cNvPr id="7" name="Line 12">
            <a:extLst>
              <a:ext uri="{FF2B5EF4-FFF2-40B4-BE49-F238E27FC236}">
                <a16:creationId xmlns:a16="http://schemas.microsoft.com/office/drawing/2014/main" id="{9445CEE7-9145-7947-A075-6EF910108075}"/>
              </a:ext>
            </a:extLst>
          </p:cNvPr>
          <p:cNvSpPr>
            <a:spLocks noChangeShapeType="1"/>
          </p:cNvSpPr>
          <p:nvPr/>
        </p:nvSpPr>
        <p:spPr bwMode="auto">
          <a:xfrm>
            <a:off x="7445292" y="2786796"/>
            <a:ext cx="0" cy="755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 name="Line 13">
            <a:extLst>
              <a:ext uri="{FF2B5EF4-FFF2-40B4-BE49-F238E27FC236}">
                <a16:creationId xmlns:a16="http://schemas.microsoft.com/office/drawing/2014/main" id="{AC443B22-DE83-6C49-A9A1-FFD9729F83C5}"/>
              </a:ext>
            </a:extLst>
          </p:cNvPr>
          <p:cNvSpPr>
            <a:spLocks noChangeShapeType="1"/>
          </p:cNvSpPr>
          <p:nvPr/>
        </p:nvSpPr>
        <p:spPr bwMode="auto">
          <a:xfrm>
            <a:off x="4752892" y="3503125"/>
            <a:ext cx="2693987" cy="142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 name="AutoShape 14">
            <a:extLst>
              <a:ext uri="{FF2B5EF4-FFF2-40B4-BE49-F238E27FC236}">
                <a16:creationId xmlns:a16="http://schemas.microsoft.com/office/drawing/2014/main" id="{247DB75B-06AC-0040-921B-B98B31051EFC}"/>
              </a:ext>
            </a:extLst>
          </p:cNvPr>
          <p:cNvSpPr>
            <a:spLocks noChangeArrowheads="1"/>
          </p:cNvSpPr>
          <p:nvPr/>
        </p:nvSpPr>
        <p:spPr bwMode="auto">
          <a:xfrm>
            <a:off x="5724442" y="3534875"/>
            <a:ext cx="749300" cy="885825"/>
          </a:xfrm>
          <a:prstGeom prst="triangle">
            <a:avLst>
              <a:gd name="adj" fmla="val 50000"/>
            </a:avLst>
          </a:prstGeom>
          <a:solidFill>
            <a:schemeClr val="bg1"/>
          </a:solidFill>
          <a:ln w="50800">
            <a:solidFill>
              <a:schemeClr val="tx1"/>
            </a:solidFill>
            <a:miter lim="800000"/>
            <a:headEnd/>
            <a:tailEnd/>
          </a:ln>
        </p:spPr>
        <p:txBody>
          <a:bodyPr wrap="none"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sz="1800" b="0">
              <a:latin typeface="Arial" panose="020B0604020202020204" pitchFamily="34" charset="0"/>
            </a:endParaRPr>
          </a:p>
        </p:txBody>
      </p:sp>
      <p:sp>
        <p:nvSpPr>
          <p:cNvPr id="10" name="Rectangle 9">
            <a:extLst>
              <a:ext uri="{FF2B5EF4-FFF2-40B4-BE49-F238E27FC236}">
                <a16:creationId xmlns:a16="http://schemas.microsoft.com/office/drawing/2014/main" id="{06BDE694-E328-1D43-95C3-202C0C63DC41}"/>
              </a:ext>
            </a:extLst>
          </p:cNvPr>
          <p:cNvSpPr>
            <a:spLocks noChangeArrowheads="1"/>
          </p:cNvSpPr>
          <p:nvPr/>
        </p:nvSpPr>
        <p:spPr bwMode="auto">
          <a:xfrm>
            <a:off x="6604100" y="2069612"/>
            <a:ext cx="2047875" cy="750888"/>
          </a:xfrm>
          <a:prstGeom prst="rect">
            <a:avLst/>
          </a:prstGeom>
          <a:solidFill>
            <a:schemeClr val="bg1"/>
          </a:solidFill>
          <a:ln w="50800">
            <a:solidFill>
              <a:schemeClr val="tx1"/>
            </a:solidFill>
            <a:miter lim="800000"/>
            <a:headEnd/>
            <a:tailEnd/>
          </a:ln>
        </p:spPr>
        <p:txBody>
          <a:bodyPr wrap="none"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sz="1800" b="0">
              <a:latin typeface="Arial" panose="020B0604020202020204" pitchFamily="34" charset="0"/>
            </a:endParaRPr>
          </a:p>
        </p:txBody>
      </p:sp>
      <p:sp>
        <p:nvSpPr>
          <p:cNvPr id="11" name="Line 12">
            <a:extLst>
              <a:ext uri="{FF2B5EF4-FFF2-40B4-BE49-F238E27FC236}">
                <a16:creationId xmlns:a16="http://schemas.microsoft.com/office/drawing/2014/main" id="{5E89107C-60E4-9546-8BEE-645CB5B7C6C4}"/>
              </a:ext>
            </a:extLst>
          </p:cNvPr>
          <p:cNvSpPr>
            <a:spLocks noChangeShapeType="1"/>
          </p:cNvSpPr>
          <p:nvPr/>
        </p:nvSpPr>
        <p:spPr bwMode="auto">
          <a:xfrm>
            <a:off x="4775605" y="2801082"/>
            <a:ext cx="1" cy="72426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2" name="Text Box 5">
            <a:extLst>
              <a:ext uri="{FF2B5EF4-FFF2-40B4-BE49-F238E27FC236}">
                <a16:creationId xmlns:a16="http://schemas.microsoft.com/office/drawing/2014/main" id="{F938E8C4-BB70-4A4E-BEB5-229705D74AA4}"/>
              </a:ext>
            </a:extLst>
          </p:cNvPr>
          <p:cNvSpPr txBox="1">
            <a:spLocks noChangeArrowheads="1"/>
          </p:cNvSpPr>
          <p:nvPr/>
        </p:nvSpPr>
        <p:spPr bwMode="auto">
          <a:xfrm>
            <a:off x="4014756" y="2199644"/>
            <a:ext cx="1935145" cy="523220"/>
          </a:xfrm>
          <a:prstGeom prst="rect">
            <a:avLst/>
          </a:prstGeom>
          <a:noFill/>
          <a:ln>
            <a:noFill/>
          </a:ln>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800" b="0" dirty="0">
                <a:latin typeface="Arial" panose="020B0604020202020204" pitchFamily="34" charset="0"/>
                <a:cs typeface="Arial" panose="020B0604020202020204" pitchFamily="34" charset="0"/>
              </a:rPr>
              <a:t>Apports O</a:t>
            </a:r>
            <a:r>
              <a:rPr lang="fr-FR" altLang="fr-FR" sz="2800" b="0" baseline="-25000" dirty="0">
                <a:latin typeface="Arial" panose="020B0604020202020204" pitchFamily="34" charset="0"/>
                <a:cs typeface="Arial" panose="020B0604020202020204" pitchFamily="34" charset="0"/>
              </a:rPr>
              <a:t>2</a:t>
            </a:r>
            <a:endParaRPr lang="fr-FR" altLang="fr-FR" sz="2800" b="0" dirty="0">
              <a:latin typeface="Arial" panose="020B0604020202020204" pitchFamily="34" charset="0"/>
              <a:cs typeface="Arial" panose="020B0604020202020204" pitchFamily="34" charset="0"/>
            </a:endParaRPr>
          </a:p>
        </p:txBody>
      </p:sp>
      <p:sp>
        <p:nvSpPr>
          <p:cNvPr id="13" name="Text Box 6">
            <a:extLst>
              <a:ext uri="{FF2B5EF4-FFF2-40B4-BE49-F238E27FC236}">
                <a16:creationId xmlns:a16="http://schemas.microsoft.com/office/drawing/2014/main" id="{698C7F52-2CD0-CD4E-8A7D-D9F372BF8816}"/>
              </a:ext>
            </a:extLst>
          </p:cNvPr>
          <p:cNvSpPr txBox="1">
            <a:spLocks noChangeArrowheads="1"/>
          </p:cNvSpPr>
          <p:nvPr/>
        </p:nvSpPr>
        <p:spPr bwMode="auto">
          <a:xfrm>
            <a:off x="6638814" y="2199644"/>
            <a:ext cx="1975221" cy="523220"/>
          </a:xfrm>
          <a:prstGeom prst="rect">
            <a:avLst/>
          </a:prstGeom>
          <a:noFill/>
          <a:ln>
            <a:noFill/>
          </a:ln>
        </p:spPr>
        <p:txBody>
          <a:bodyPr wrap="none">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800" b="0" dirty="0">
                <a:latin typeface="Arial" panose="020B0604020202020204" pitchFamily="34" charset="0"/>
                <a:cs typeface="Arial" panose="020B0604020202020204" pitchFamily="34" charset="0"/>
              </a:rPr>
              <a:t>Besoins O</a:t>
            </a:r>
            <a:r>
              <a:rPr lang="fr-FR" altLang="fr-FR" sz="2800" b="0" baseline="-25000" dirty="0">
                <a:latin typeface="Arial" panose="020B0604020202020204" pitchFamily="34" charset="0"/>
                <a:cs typeface="Arial" panose="020B0604020202020204" pitchFamily="34" charset="0"/>
              </a:rPr>
              <a:t>2</a:t>
            </a:r>
            <a:endParaRPr lang="fr-FR" altLang="fr-FR" sz="2800" b="0" dirty="0">
              <a:latin typeface="Arial" panose="020B0604020202020204" pitchFamily="34" charset="0"/>
              <a:cs typeface="Arial" panose="020B0604020202020204" pitchFamily="34" charset="0"/>
            </a:endParaRPr>
          </a:p>
        </p:txBody>
      </p:sp>
      <p:cxnSp>
        <p:nvCxnSpPr>
          <p:cNvPr id="14" name="Connecteur droit avec flèche 13">
            <a:extLst>
              <a:ext uri="{FF2B5EF4-FFF2-40B4-BE49-F238E27FC236}">
                <a16:creationId xmlns:a16="http://schemas.microsoft.com/office/drawing/2014/main" id="{12406723-7DDC-8E40-9DCB-EC7D52E1969D}"/>
              </a:ext>
            </a:extLst>
          </p:cNvPr>
          <p:cNvCxnSpPr/>
          <p:nvPr/>
        </p:nvCxnSpPr>
        <p:spPr>
          <a:xfrm flipV="1">
            <a:off x="8744782" y="2269782"/>
            <a:ext cx="360362" cy="40163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0583BA7-01A8-D744-B128-A557C0368DF4}"/>
              </a:ext>
            </a:extLst>
          </p:cNvPr>
          <p:cNvSpPr txBox="1"/>
          <p:nvPr/>
        </p:nvSpPr>
        <p:spPr>
          <a:xfrm>
            <a:off x="9105144" y="2061908"/>
            <a:ext cx="3217209" cy="1200329"/>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FC ↗︎</a:t>
            </a: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Contractilité ↗︎</a:t>
            </a: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Tension pariétale ↗︎</a:t>
            </a:r>
          </a:p>
        </p:txBody>
      </p:sp>
      <p:sp>
        <p:nvSpPr>
          <p:cNvPr id="16" name="ZoneTexte 15">
            <a:extLst>
              <a:ext uri="{FF2B5EF4-FFF2-40B4-BE49-F238E27FC236}">
                <a16:creationId xmlns:a16="http://schemas.microsoft.com/office/drawing/2014/main" id="{D0CA6BBE-ACC2-3345-ACEE-A5287D361915}"/>
              </a:ext>
            </a:extLst>
          </p:cNvPr>
          <p:cNvSpPr txBox="1"/>
          <p:nvPr/>
        </p:nvSpPr>
        <p:spPr>
          <a:xfrm>
            <a:off x="5800600" y="5074674"/>
            <a:ext cx="6521753" cy="1477328"/>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Tension pariétale myocarde dépend de la pré- et post-charge</a:t>
            </a:r>
          </a:p>
          <a:p>
            <a:r>
              <a:rPr lang="fr-FR" dirty="0">
                <a:latin typeface="Arial" panose="020B0604020202020204" pitchFamily="34" charset="0"/>
                <a:cs typeface="Arial" panose="020B0604020202020204" pitchFamily="34" charset="0"/>
              </a:rPr>
              <a:t> </a:t>
            </a:r>
          </a:p>
          <a:p>
            <a:r>
              <a:rPr lang="fr-FR" dirty="0" err="1">
                <a:latin typeface="Arial" panose="020B0604020202020204" pitchFamily="34" charset="0"/>
                <a:cs typeface="Arial" panose="020B0604020202020204" pitchFamily="34" charset="0"/>
              </a:rPr>
              <a:t>T</a:t>
            </a:r>
            <a:r>
              <a:rPr lang="fr-FR" dirty="0">
                <a:latin typeface="Arial" panose="020B0604020202020204" pitchFamily="34" charset="0"/>
                <a:cs typeface="Arial" panose="020B0604020202020204" pitchFamily="34" charset="0"/>
              </a:rPr>
              <a:t> = (Post-charge x d) / 2e</a:t>
            </a:r>
          </a:p>
          <a:p>
            <a:r>
              <a:rPr lang="fr-FR" dirty="0">
                <a:latin typeface="Arial" panose="020B0604020202020204" pitchFamily="34" charset="0"/>
                <a:cs typeface="Arial" panose="020B0604020202020204" pitchFamily="34" charset="0"/>
              </a:rPr>
              <a:t>d : diamètre de la cavité (pré-charge)</a:t>
            </a:r>
          </a:p>
          <a:p>
            <a:r>
              <a:rPr lang="fr-FR" dirty="0">
                <a:latin typeface="Arial" panose="020B0604020202020204" pitchFamily="34" charset="0"/>
                <a:cs typeface="Arial" panose="020B0604020202020204" pitchFamily="34" charset="0"/>
              </a:rPr>
              <a:t>e : épaisseur pariétale</a:t>
            </a:r>
          </a:p>
        </p:txBody>
      </p:sp>
      <p:sp>
        <p:nvSpPr>
          <p:cNvPr id="17" name="ZoneTexte 16">
            <a:extLst>
              <a:ext uri="{FF2B5EF4-FFF2-40B4-BE49-F238E27FC236}">
                <a16:creationId xmlns:a16="http://schemas.microsoft.com/office/drawing/2014/main" id="{A10E5A62-93C4-264B-917C-5C46749D65C1}"/>
              </a:ext>
            </a:extLst>
          </p:cNvPr>
          <p:cNvSpPr txBox="1"/>
          <p:nvPr/>
        </p:nvSpPr>
        <p:spPr>
          <a:xfrm>
            <a:off x="25986" y="1992301"/>
            <a:ext cx="3964626" cy="1938992"/>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Débit coronaire (</a:t>
            </a:r>
            <a:r>
              <a:rPr lang="fr-FR" sz="2400" dirty="0" err="1">
                <a:latin typeface="Arial" panose="020B0604020202020204" pitchFamily="34" charset="0"/>
                <a:cs typeface="Arial" panose="020B0604020202020204" pitchFamily="34" charset="0"/>
              </a:rPr>
              <a:t>Qc</a:t>
            </a:r>
            <a:r>
              <a:rPr lang="fr-FR"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DAV O</a:t>
            </a:r>
            <a:r>
              <a:rPr lang="fr-FR" sz="2400" baseline="-25000" dirty="0">
                <a:latin typeface="Arial" panose="020B0604020202020204" pitchFamily="34" charset="0"/>
                <a:cs typeface="Arial" panose="020B0604020202020204" pitchFamily="34" charset="0"/>
              </a:rPr>
              <a:t>2 </a:t>
            </a:r>
            <a:r>
              <a:rPr lang="fr-FR" sz="2400" dirty="0">
                <a:latin typeface="Arial" panose="020B0604020202020204" pitchFamily="34" charset="0"/>
                <a:cs typeface="Arial" panose="020B0604020202020204" pitchFamily="34" charset="0"/>
              </a:rPr>
              <a:t>(=CaO2 – CvO2)</a:t>
            </a: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Teneur du sang en O</a:t>
            </a:r>
            <a:r>
              <a:rPr lang="fr-FR" sz="2400" baseline="-25000" dirty="0">
                <a:latin typeface="Arial" panose="020B0604020202020204" pitchFamily="34" charset="0"/>
                <a:cs typeface="Arial" panose="020B0604020202020204" pitchFamily="34" charset="0"/>
              </a:rPr>
              <a:t>2 </a:t>
            </a:r>
            <a:r>
              <a:rPr lang="fr-FR" sz="2400" dirty="0">
                <a:latin typeface="Arial" panose="020B0604020202020204" pitchFamily="34" charset="0"/>
                <a:cs typeface="Arial" panose="020B0604020202020204" pitchFamily="34" charset="0"/>
              </a:rPr>
              <a:t>(Hb, PaO2)</a:t>
            </a:r>
          </a:p>
          <a:p>
            <a:pPr marL="285750" indent="-28575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74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BE737-7007-B347-A47F-85C201EAEF9C}"/>
              </a:ext>
            </a:extLst>
          </p:cNvPr>
          <p:cNvSpPr>
            <a:spLocks noGrp="1"/>
          </p:cNvSpPr>
          <p:nvPr>
            <p:ph type="title"/>
          </p:nvPr>
        </p:nvSpPr>
        <p:spPr/>
        <p:txBody>
          <a:bodyPr/>
          <a:lstStyle/>
          <a:p>
            <a:r>
              <a:rPr lang="en-US" altLang="fr-FR" dirty="0">
                <a:solidFill>
                  <a:srgbClr val="FF9900"/>
                </a:solidFill>
                <a:latin typeface="Arial" panose="020B0604020202020204" pitchFamily="34" charset="0"/>
                <a:cs typeface="Arial" panose="020B0604020202020204" pitchFamily="34" charset="0"/>
              </a:rPr>
              <a:t>Les apports </a:t>
            </a:r>
            <a:r>
              <a:rPr lang="en-US" altLang="fr-FR" dirty="0" err="1">
                <a:solidFill>
                  <a:srgbClr val="FF9900"/>
                </a:solidFill>
                <a:latin typeface="Arial" panose="020B0604020202020204" pitchFamily="34" charset="0"/>
                <a:cs typeface="Arial" panose="020B0604020202020204" pitchFamily="34" charset="0"/>
              </a:rPr>
              <a:t>en</a:t>
            </a:r>
            <a:r>
              <a:rPr lang="en-US" altLang="fr-FR" dirty="0">
                <a:solidFill>
                  <a:srgbClr val="FF9900"/>
                </a:solidFill>
                <a:latin typeface="Arial" panose="020B0604020202020204" pitchFamily="34" charset="0"/>
                <a:cs typeface="Arial" panose="020B0604020202020204" pitchFamily="34" charset="0"/>
              </a:rPr>
              <a:t> O</a:t>
            </a:r>
            <a:r>
              <a:rPr lang="en-US" altLang="fr-FR" baseline="-25000" dirty="0">
                <a:solidFill>
                  <a:srgbClr val="FF9900"/>
                </a:solidFill>
                <a:latin typeface="Arial" panose="020B0604020202020204" pitchFamily="34" charset="0"/>
                <a:cs typeface="Arial" panose="020B0604020202020204" pitchFamily="34" charset="0"/>
              </a:rPr>
              <a:t>2</a:t>
            </a:r>
            <a:r>
              <a:rPr lang="en-US" altLang="fr-FR" dirty="0">
                <a:solidFill>
                  <a:srgbClr val="FF9900"/>
                </a:solidFill>
                <a:latin typeface="Arial" panose="020B0604020202020204" pitchFamily="34" charset="0"/>
                <a:cs typeface="Arial" panose="020B0604020202020204" pitchFamily="34" charset="0"/>
              </a:rPr>
              <a:t> </a:t>
            </a:r>
            <a:endParaRPr lang="fr-FR" dirty="0"/>
          </a:p>
        </p:txBody>
      </p:sp>
      <p:grpSp>
        <p:nvGrpSpPr>
          <p:cNvPr id="4" name="Group 90">
            <a:extLst>
              <a:ext uri="{FF2B5EF4-FFF2-40B4-BE49-F238E27FC236}">
                <a16:creationId xmlns:a16="http://schemas.microsoft.com/office/drawing/2014/main" id="{9D89A7FB-52F0-7C43-B6F8-48410CE04956}"/>
              </a:ext>
            </a:extLst>
          </p:cNvPr>
          <p:cNvGrpSpPr>
            <a:grpSpLocks/>
          </p:cNvGrpSpPr>
          <p:nvPr/>
        </p:nvGrpSpPr>
        <p:grpSpPr bwMode="auto">
          <a:xfrm>
            <a:off x="6248669" y="1232842"/>
            <a:ext cx="5761038" cy="5507037"/>
            <a:chOff x="1057" y="183"/>
            <a:chExt cx="3871" cy="3958"/>
          </a:xfrm>
        </p:grpSpPr>
        <p:sp>
          <p:nvSpPr>
            <p:cNvPr id="5" name="Rectangle 2">
              <a:extLst>
                <a:ext uri="{FF2B5EF4-FFF2-40B4-BE49-F238E27FC236}">
                  <a16:creationId xmlns:a16="http://schemas.microsoft.com/office/drawing/2014/main" id="{AD31AE67-BB86-0C45-A1D6-8DF69CC0BC79}"/>
                </a:ext>
              </a:extLst>
            </p:cNvPr>
            <p:cNvSpPr>
              <a:spLocks noChangeArrowheads="1"/>
            </p:cNvSpPr>
            <p:nvPr/>
          </p:nvSpPr>
          <p:spPr bwMode="auto">
            <a:xfrm>
              <a:off x="1057" y="183"/>
              <a:ext cx="92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lgn="ctr" eaLnBrk="1" hangingPunct="1"/>
              <a:r>
                <a:rPr lang="fr-FR" altLang="fr-FR" sz="2000" b="0">
                  <a:latin typeface="Times New Roman" panose="02020603050405020304" pitchFamily="18" charset="0"/>
                </a:rPr>
                <a:t>Oxygène</a:t>
              </a:r>
            </a:p>
            <a:p>
              <a:pPr algn="ctr" eaLnBrk="1" hangingPunct="1"/>
              <a:r>
                <a:rPr lang="fr-FR" altLang="fr-FR" sz="2000" b="0">
                  <a:latin typeface="Times New Roman" panose="02020603050405020304" pitchFamily="18" charset="0"/>
                </a:rPr>
                <a:t>mL/100mL</a:t>
              </a:r>
            </a:p>
          </p:txBody>
        </p:sp>
        <p:sp>
          <p:nvSpPr>
            <p:cNvPr id="6" name="Freeform 3">
              <a:extLst>
                <a:ext uri="{FF2B5EF4-FFF2-40B4-BE49-F238E27FC236}">
                  <a16:creationId xmlns:a16="http://schemas.microsoft.com/office/drawing/2014/main" id="{382D2649-CA62-2A47-B38D-D26EEDEE9277}"/>
                </a:ext>
              </a:extLst>
            </p:cNvPr>
            <p:cNvSpPr>
              <a:spLocks/>
            </p:cNvSpPr>
            <p:nvPr/>
          </p:nvSpPr>
          <p:spPr bwMode="auto">
            <a:xfrm>
              <a:off x="1602" y="3450"/>
              <a:ext cx="3289" cy="105"/>
            </a:xfrm>
            <a:custGeom>
              <a:avLst/>
              <a:gdLst>
                <a:gd name="T0" fmla="*/ 0 w 3289"/>
                <a:gd name="T1" fmla="*/ 104 h 105"/>
                <a:gd name="T2" fmla="*/ 152 w 3289"/>
                <a:gd name="T3" fmla="*/ 0 h 105"/>
                <a:gd name="T4" fmla="*/ 3288 w 3289"/>
                <a:gd name="T5" fmla="*/ 0 h 105"/>
                <a:gd name="T6" fmla="*/ 3148 w 3289"/>
                <a:gd name="T7" fmla="*/ 104 h 105"/>
                <a:gd name="T8" fmla="*/ 0 w 3289"/>
                <a:gd name="T9" fmla="*/ 104 h 105"/>
                <a:gd name="T10" fmla="*/ 0 60000 65536"/>
                <a:gd name="T11" fmla="*/ 0 60000 65536"/>
                <a:gd name="T12" fmla="*/ 0 60000 65536"/>
                <a:gd name="T13" fmla="*/ 0 60000 65536"/>
                <a:gd name="T14" fmla="*/ 0 60000 65536"/>
                <a:gd name="T15" fmla="*/ 0 w 3289"/>
                <a:gd name="T16" fmla="*/ 0 h 105"/>
                <a:gd name="T17" fmla="*/ 3289 w 3289"/>
                <a:gd name="T18" fmla="*/ 105 h 105"/>
              </a:gdLst>
              <a:ahLst/>
              <a:cxnLst>
                <a:cxn ang="T10">
                  <a:pos x="T0" y="T1"/>
                </a:cxn>
                <a:cxn ang="T11">
                  <a:pos x="T2" y="T3"/>
                </a:cxn>
                <a:cxn ang="T12">
                  <a:pos x="T4" y="T5"/>
                </a:cxn>
                <a:cxn ang="T13">
                  <a:pos x="T6" y="T7"/>
                </a:cxn>
                <a:cxn ang="T14">
                  <a:pos x="T8" y="T9"/>
                </a:cxn>
              </a:cxnLst>
              <a:rect l="T15" t="T16" r="T17" b="T18"/>
              <a:pathLst>
                <a:path w="3289" h="105">
                  <a:moveTo>
                    <a:pt x="0" y="104"/>
                  </a:moveTo>
                  <a:lnTo>
                    <a:pt x="152" y="0"/>
                  </a:lnTo>
                  <a:lnTo>
                    <a:pt x="3288" y="0"/>
                  </a:lnTo>
                  <a:lnTo>
                    <a:pt x="3148" y="104"/>
                  </a:lnTo>
                  <a:lnTo>
                    <a:pt x="0" y="10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7" name="Line 4">
              <a:extLst>
                <a:ext uri="{FF2B5EF4-FFF2-40B4-BE49-F238E27FC236}">
                  <a16:creationId xmlns:a16="http://schemas.microsoft.com/office/drawing/2014/main" id="{1EB531B4-38C5-F848-8F59-D8E07CCEAAF9}"/>
                </a:ext>
              </a:extLst>
            </p:cNvPr>
            <p:cNvSpPr>
              <a:spLocks noChangeShapeType="1"/>
            </p:cNvSpPr>
            <p:nvPr/>
          </p:nvSpPr>
          <p:spPr bwMode="auto">
            <a:xfrm flipV="1">
              <a:off x="2146" y="3560"/>
              <a:ext cx="0" cy="5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 name="Line 5">
              <a:extLst>
                <a:ext uri="{FF2B5EF4-FFF2-40B4-BE49-F238E27FC236}">
                  <a16:creationId xmlns:a16="http://schemas.microsoft.com/office/drawing/2014/main" id="{5EBF1DA6-D82D-064C-B752-D9D86D721C22}"/>
                </a:ext>
              </a:extLst>
            </p:cNvPr>
            <p:cNvSpPr>
              <a:spLocks noChangeShapeType="1"/>
            </p:cNvSpPr>
            <p:nvPr/>
          </p:nvSpPr>
          <p:spPr bwMode="auto">
            <a:xfrm>
              <a:off x="1604" y="3572"/>
              <a:ext cx="318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 name="Rectangle 6">
              <a:extLst>
                <a:ext uri="{FF2B5EF4-FFF2-40B4-BE49-F238E27FC236}">
                  <a16:creationId xmlns:a16="http://schemas.microsoft.com/office/drawing/2014/main" id="{72EBD3B0-B3B6-494F-876A-DB1C608A005F}"/>
                </a:ext>
              </a:extLst>
            </p:cNvPr>
            <p:cNvSpPr>
              <a:spLocks noChangeArrowheads="1"/>
            </p:cNvSpPr>
            <p:nvPr/>
          </p:nvSpPr>
          <p:spPr bwMode="auto">
            <a:xfrm>
              <a:off x="1269" y="3374"/>
              <a:ext cx="3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150" tIns="92075" rIns="184150" bIns="92075">
              <a:spAutoFit/>
            </a:bodyPr>
            <a:lstStyle>
              <a:lvl1pPr defTabSz="3657600">
                <a:defRPr sz="1600" b="1">
                  <a:solidFill>
                    <a:schemeClr val="tx1"/>
                  </a:solidFill>
                  <a:latin typeface="Calibri" panose="020F0502020204030204" pitchFamily="34" charset="0"/>
                  <a:ea typeface="ＭＳ Ｐゴシック" panose="020B0600070205080204" pitchFamily="34" charset="-128"/>
                </a:defRPr>
              </a:lvl1pPr>
              <a:lvl2pPr marL="742950" indent="-285750" defTabSz="3657600">
                <a:defRPr sz="1600" b="1">
                  <a:solidFill>
                    <a:schemeClr val="tx1"/>
                  </a:solidFill>
                  <a:latin typeface="Calibri" panose="020F0502020204030204" pitchFamily="34" charset="0"/>
                  <a:ea typeface="ＭＳ Ｐゴシック" panose="020B0600070205080204" pitchFamily="34" charset="-128"/>
                </a:defRPr>
              </a:lvl2pPr>
              <a:lvl3pPr marL="1143000" indent="-228600" defTabSz="3657600">
                <a:defRPr sz="1600" b="1">
                  <a:solidFill>
                    <a:schemeClr val="tx1"/>
                  </a:solidFill>
                  <a:latin typeface="Calibri" panose="020F0502020204030204" pitchFamily="34" charset="0"/>
                  <a:ea typeface="ＭＳ Ｐゴシック" panose="020B0600070205080204" pitchFamily="34" charset="-128"/>
                </a:defRPr>
              </a:lvl3pPr>
              <a:lvl4pPr marL="1600200" indent="-228600" defTabSz="3657600">
                <a:defRPr sz="1600" b="1">
                  <a:solidFill>
                    <a:schemeClr val="tx1"/>
                  </a:solidFill>
                  <a:latin typeface="Calibri" panose="020F0502020204030204" pitchFamily="34" charset="0"/>
                  <a:ea typeface="ＭＳ Ｐゴシック" panose="020B0600070205080204" pitchFamily="34" charset="-128"/>
                </a:defRPr>
              </a:lvl4pPr>
              <a:lvl5pPr marL="2057400" indent="-228600" defTabSz="3657600">
                <a:defRPr sz="1600" b="1">
                  <a:solidFill>
                    <a:schemeClr val="tx1"/>
                  </a:solidFill>
                  <a:latin typeface="Calibri" panose="020F0502020204030204" pitchFamily="34" charset="0"/>
                  <a:ea typeface="ＭＳ Ｐゴシック" panose="020B0600070205080204" pitchFamily="34" charset="-128"/>
                </a:defRPr>
              </a:lvl5pPr>
              <a:lvl6pPr marL="25146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200" b="0">
                  <a:latin typeface="Times New Roman" panose="02020603050405020304" pitchFamily="18" charset="0"/>
                </a:rPr>
                <a:t>0</a:t>
              </a:r>
            </a:p>
          </p:txBody>
        </p:sp>
        <p:sp>
          <p:nvSpPr>
            <p:cNvPr id="10" name="Rectangle 7">
              <a:extLst>
                <a:ext uri="{FF2B5EF4-FFF2-40B4-BE49-F238E27FC236}">
                  <a16:creationId xmlns:a16="http://schemas.microsoft.com/office/drawing/2014/main" id="{6E7D8274-EA96-9C49-843B-37AB49724CB7}"/>
                </a:ext>
              </a:extLst>
            </p:cNvPr>
            <p:cNvSpPr>
              <a:spLocks noChangeArrowheads="1"/>
            </p:cNvSpPr>
            <p:nvPr/>
          </p:nvSpPr>
          <p:spPr bwMode="auto">
            <a:xfrm>
              <a:off x="1269" y="2734"/>
              <a:ext cx="3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150" tIns="92075" rIns="184150" bIns="92075">
              <a:spAutoFit/>
            </a:bodyPr>
            <a:lstStyle>
              <a:lvl1pPr defTabSz="3657600">
                <a:defRPr sz="1600" b="1">
                  <a:solidFill>
                    <a:schemeClr val="tx1"/>
                  </a:solidFill>
                  <a:latin typeface="Calibri" panose="020F0502020204030204" pitchFamily="34" charset="0"/>
                  <a:ea typeface="ＭＳ Ｐゴシック" panose="020B0600070205080204" pitchFamily="34" charset="-128"/>
                </a:defRPr>
              </a:lvl1pPr>
              <a:lvl2pPr marL="742950" indent="-285750" defTabSz="3657600">
                <a:defRPr sz="1600" b="1">
                  <a:solidFill>
                    <a:schemeClr val="tx1"/>
                  </a:solidFill>
                  <a:latin typeface="Calibri" panose="020F0502020204030204" pitchFamily="34" charset="0"/>
                  <a:ea typeface="ＭＳ Ｐゴシック" panose="020B0600070205080204" pitchFamily="34" charset="-128"/>
                </a:defRPr>
              </a:lvl2pPr>
              <a:lvl3pPr marL="1143000" indent="-228600" defTabSz="3657600">
                <a:defRPr sz="1600" b="1">
                  <a:solidFill>
                    <a:schemeClr val="tx1"/>
                  </a:solidFill>
                  <a:latin typeface="Calibri" panose="020F0502020204030204" pitchFamily="34" charset="0"/>
                  <a:ea typeface="ＭＳ Ｐゴシック" panose="020B0600070205080204" pitchFamily="34" charset="-128"/>
                </a:defRPr>
              </a:lvl3pPr>
              <a:lvl4pPr marL="1600200" indent="-228600" defTabSz="3657600">
                <a:defRPr sz="1600" b="1">
                  <a:solidFill>
                    <a:schemeClr val="tx1"/>
                  </a:solidFill>
                  <a:latin typeface="Calibri" panose="020F0502020204030204" pitchFamily="34" charset="0"/>
                  <a:ea typeface="ＭＳ Ｐゴシック" panose="020B0600070205080204" pitchFamily="34" charset="-128"/>
                </a:defRPr>
              </a:lvl4pPr>
              <a:lvl5pPr marL="2057400" indent="-228600" defTabSz="3657600">
                <a:defRPr sz="1600" b="1">
                  <a:solidFill>
                    <a:schemeClr val="tx1"/>
                  </a:solidFill>
                  <a:latin typeface="Calibri" panose="020F0502020204030204" pitchFamily="34" charset="0"/>
                  <a:ea typeface="ＭＳ Ｐゴシック" panose="020B0600070205080204" pitchFamily="34" charset="-128"/>
                </a:defRPr>
              </a:lvl5pPr>
              <a:lvl6pPr marL="25146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200" b="0">
                  <a:latin typeface="Times New Roman" panose="02020603050405020304" pitchFamily="18" charset="0"/>
                </a:rPr>
                <a:t>5</a:t>
              </a:r>
            </a:p>
          </p:txBody>
        </p:sp>
        <p:sp>
          <p:nvSpPr>
            <p:cNvPr id="11" name="Rectangle 8">
              <a:extLst>
                <a:ext uri="{FF2B5EF4-FFF2-40B4-BE49-F238E27FC236}">
                  <a16:creationId xmlns:a16="http://schemas.microsoft.com/office/drawing/2014/main" id="{DF131BE6-979A-374F-9C09-1EB80C1B7231}"/>
                </a:ext>
              </a:extLst>
            </p:cNvPr>
            <p:cNvSpPr>
              <a:spLocks noChangeArrowheads="1"/>
            </p:cNvSpPr>
            <p:nvPr/>
          </p:nvSpPr>
          <p:spPr bwMode="auto">
            <a:xfrm>
              <a:off x="1141" y="2094"/>
              <a:ext cx="4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150" tIns="92075" rIns="184150" bIns="92075">
              <a:spAutoFit/>
            </a:bodyPr>
            <a:lstStyle>
              <a:lvl1pPr defTabSz="3657600">
                <a:defRPr sz="1600" b="1">
                  <a:solidFill>
                    <a:schemeClr val="tx1"/>
                  </a:solidFill>
                  <a:latin typeface="Calibri" panose="020F0502020204030204" pitchFamily="34" charset="0"/>
                  <a:ea typeface="ＭＳ Ｐゴシック" panose="020B0600070205080204" pitchFamily="34" charset="-128"/>
                </a:defRPr>
              </a:lvl1pPr>
              <a:lvl2pPr marL="742950" indent="-285750" defTabSz="3657600">
                <a:defRPr sz="1600" b="1">
                  <a:solidFill>
                    <a:schemeClr val="tx1"/>
                  </a:solidFill>
                  <a:latin typeface="Calibri" panose="020F0502020204030204" pitchFamily="34" charset="0"/>
                  <a:ea typeface="ＭＳ Ｐゴシック" panose="020B0600070205080204" pitchFamily="34" charset="-128"/>
                </a:defRPr>
              </a:lvl2pPr>
              <a:lvl3pPr marL="1143000" indent="-228600" defTabSz="3657600">
                <a:defRPr sz="1600" b="1">
                  <a:solidFill>
                    <a:schemeClr val="tx1"/>
                  </a:solidFill>
                  <a:latin typeface="Calibri" panose="020F0502020204030204" pitchFamily="34" charset="0"/>
                  <a:ea typeface="ＭＳ Ｐゴシック" panose="020B0600070205080204" pitchFamily="34" charset="-128"/>
                </a:defRPr>
              </a:lvl3pPr>
              <a:lvl4pPr marL="1600200" indent="-228600" defTabSz="3657600">
                <a:defRPr sz="1600" b="1">
                  <a:solidFill>
                    <a:schemeClr val="tx1"/>
                  </a:solidFill>
                  <a:latin typeface="Calibri" panose="020F0502020204030204" pitchFamily="34" charset="0"/>
                  <a:ea typeface="ＭＳ Ｐゴシック" panose="020B0600070205080204" pitchFamily="34" charset="-128"/>
                </a:defRPr>
              </a:lvl4pPr>
              <a:lvl5pPr marL="2057400" indent="-228600" defTabSz="3657600">
                <a:defRPr sz="1600" b="1">
                  <a:solidFill>
                    <a:schemeClr val="tx1"/>
                  </a:solidFill>
                  <a:latin typeface="Calibri" panose="020F0502020204030204" pitchFamily="34" charset="0"/>
                  <a:ea typeface="ＭＳ Ｐゴシック" panose="020B0600070205080204" pitchFamily="34" charset="-128"/>
                </a:defRPr>
              </a:lvl5pPr>
              <a:lvl6pPr marL="25146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200" b="0">
                  <a:latin typeface="Times New Roman" panose="02020603050405020304" pitchFamily="18" charset="0"/>
                </a:rPr>
                <a:t>10</a:t>
              </a:r>
            </a:p>
          </p:txBody>
        </p:sp>
        <p:sp>
          <p:nvSpPr>
            <p:cNvPr id="12" name="Rectangle 9">
              <a:extLst>
                <a:ext uri="{FF2B5EF4-FFF2-40B4-BE49-F238E27FC236}">
                  <a16:creationId xmlns:a16="http://schemas.microsoft.com/office/drawing/2014/main" id="{5A93B8AE-A800-C045-A4FF-8E822A831004}"/>
                </a:ext>
              </a:extLst>
            </p:cNvPr>
            <p:cNvSpPr>
              <a:spLocks noChangeArrowheads="1"/>
            </p:cNvSpPr>
            <p:nvPr/>
          </p:nvSpPr>
          <p:spPr bwMode="auto">
            <a:xfrm>
              <a:off x="1141" y="1466"/>
              <a:ext cx="4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150" tIns="92075" rIns="184150" bIns="92075">
              <a:spAutoFit/>
            </a:bodyPr>
            <a:lstStyle>
              <a:lvl1pPr defTabSz="3657600">
                <a:defRPr sz="1600" b="1">
                  <a:solidFill>
                    <a:schemeClr val="tx1"/>
                  </a:solidFill>
                  <a:latin typeface="Calibri" panose="020F0502020204030204" pitchFamily="34" charset="0"/>
                  <a:ea typeface="ＭＳ Ｐゴシック" panose="020B0600070205080204" pitchFamily="34" charset="-128"/>
                </a:defRPr>
              </a:lvl1pPr>
              <a:lvl2pPr marL="742950" indent="-285750" defTabSz="3657600">
                <a:defRPr sz="1600" b="1">
                  <a:solidFill>
                    <a:schemeClr val="tx1"/>
                  </a:solidFill>
                  <a:latin typeface="Calibri" panose="020F0502020204030204" pitchFamily="34" charset="0"/>
                  <a:ea typeface="ＭＳ Ｐゴシック" panose="020B0600070205080204" pitchFamily="34" charset="-128"/>
                </a:defRPr>
              </a:lvl2pPr>
              <a:lvl3pPr marL="1143000" indent="-228600" defTabSz="3657600">
                <a:defRPr sz="1600" b="1">
                  <a:solidFill>
                    <a:schemeClr val="tx1"/>
                  </a:solidFill>
                  <a:latin typeface="Calibri" panose="020F0502020204030204" pitchFamily="34" charset="0"/>
                  <a:ea typeface="ＭＳ Ｐゴシック" panose="020B0600070205080204" pitchFamily="34" charset="-128"/>
                </a:defRPr>
              </a:lvl3pPr>
              <a:lvl4pPr marL="1600200" indent="-228600" defTabSz="3657600">
                <a:defRPr sz="1600" b="1">
                  <a:solidFill>
                    <a:schemeClr val="tx1"/>
                  </a:solidFill>
                  <a:latin typeface="Calibri" panose="020F0502020204030204" pitchFamily="34" charset="0"/>
                  <a:ea typeface="ＭＳ Ｐゴシック" panose="020B0600070205080204" pitchFamily="34" charset="-128"/>
                </a:defRPr>
              </a:lvl4pPr>
              <a:lvl5pPr marL="2057400" indent="-228600" defTabSz="3657600">
                <a:defRPr sz="1600" b="1">
                  <a:solidFill>
                    <a:schemeClr val="tx1"/>
                  </a:solidFill>
                  <a:latin typeface="Calibri" panose="020F0502020204030204" pitchFamily="34" charset="0"/>
                  <a:ea typeface="ＭＳ Ｐゴシック" panose="020B0600070205080204" pitchFamily="34" charset="-128"/>
                </a:defRPr>
              </a:lvl5pPr>
              <a:lvl6pPr marL="25146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200" b="0">
                  <a:latin typeface="Times New Roman" panose="02020603050405020304" pitchFamily="18" charset="0"/>
                </a:rPr>
                <a:t>15</a:t>
              </a:r>
            </a:p>
          </p:txBody>
        </p:sp>
        <p:sp>
          <p:nvSpPr>
            <p:cNvPr id="13" name="Rectangle 10">
              <a:extLst>
                <a:ext uri="{FF2B5EF4-FFF2-40B4-BE49-F238E27FC236}">
                  <a16:creationId xmlns:a16="http://schemas.microsoft.com/office/drawing/2014/main" id="{147A69CC-C300-1340-A237-F859F83BD09F}"/>
                </a:ext>
              </a:extLst>
            </p:cNvPr>
            <p:cNvSpPr>
              <a:spLocks noChangeArrowheads="1"/>
            </p:cNvSpPr>
            <p:nvPr/>
          </p:nvSpPr>
          <p:spPr bwMode="auto">
            <a:xfrm>
              <a:off x="1141" y="826"/>
              <a:ext cx="4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150" tIns="92075" rIns="184150" bIns="92075">
              <a:spAutoFit/>
            </a:bodyPr>
            <a:lstStyle>
              <a:lvl1pPr defTabSz="3657600">
                <a:defRPr sz="1600" b="1">
                  <a:solidFill>
                    <a:schemeClr val="tx1"/>
                  </a:solidFill>
                  <a:latin typeface="Calibri" panose="020F0502020204030204" pitchFamily="34" charset="0"/>
                  <a:ea typeface="ＭＳ Ｐゴシック" panose="020B0600070205080204" pitchFamily="34" charset="-128"/>
                </a:defRPr>
              </a:lvl1pPr>
              <a:lvl2pPr marL="742950" indent="-285750" defTabSz="3657600">
                <a:defRPr sz="1600" b="1">
                  <a:solidFill>
                    <a:schemeClr val="tx1"/>
                  </a:solidFill>
                  <a:latin typeface="Calibri" panose="020F0502020204030204" pitchFamily="34" charset="0"/>
                  <a:ea typeface="ＭＳ Ｐゴシック" panose="020B0600070205080204" pitchFamily="34" charset="-128"/>
                </a:defRPr>
              </a:lvl2pPr>
              <a:lvl3pPr marL="1143000" indent="-228600" defTabSz="3657600">
                <a:defRPr sz="1600" b="1">
                  <a:solidFill>
                    <a:schemeClr val="tx1"/>
                  </a:solidFill>
                  <a:latin typeface="Calibri" panose="020F0502020204030204" pitchFamily="34" charset="0"/>
                  <a:ea typeface="ＭＳ Ｐゴシック" panose="020B0600070205080204" pitchFamily="34" charset="-128"/>
                </a:defRPr>
              </a:lvl3pPr>
              <a:lvl4pPr marL="1600200" indent="-228600" defTabSz="3657600">
                <a:defRPr sz="1600" b="1">
                  <a:solidFill>
                    <a:schemeClr val="tx1"/>
                  </a:solidFill>
                  <a:latin typeface="Calibri" panose="020F0502020204030204" pitchFamily="34" charset="0"/>
                  <a:ea typeface="ＭＳ Ｐゴシック" panose="020B0600070205080204" pitchFamily="34" charset="-128"/>
                </a:defRPr>
              </a:lvl4pPr>
              <a:lvl5pPr marL="2057400" indent="-228600" defTabSz="3657600">
                <a:defRPr sz="1600" b="1">
                  <a:solidFill>
                    <a:schemeClr val="tx1"/>
                  </a:solidFill>
                  <a:latin typeface="Calibri" panose="020F0502020204030204" pitchFamily="34" charset="0"/>
                  <a:ea typeface="ＭＳ Ｐゴシック" panose="020B0600070205080204" pitchFamily="34" charset="-128"/>
                </a:defRPr>
              </a:lvl5pPr>
              <a:lvl6pPr marL="25146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defTabSz="3657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200" b="0">
                  <a:latin typeface="Times New Roman" panose="02020603050405020304" pitchFamily="18" charset="0"/>
                </a:rPr>
                <a:t>20</a:t>
              </a:r>
            </a:p>
          </p:txBody>
        </p:sp>
        <p:sp>
          <p:nvSpPr>
            <p:cNvPr id="14" name="Line 11">
              <a:extLst>
                <a:ext uri="{FF2B5EF4-FFF2-40B4-BE49-F238E27FC236}">
                  <a16:creationId xmlns:a16="http://schemas.microsoft.com/office/drawing/2014/main" id="{BAD303EB-9FAE-BE49-B728-99A68DBC3636}"/>
                </a:ext>
              </a:extLst>
            </p:cNvPr>
            <p:cNvSpPr>
              <a:spLocks noChangeShapeType="1"/>
            </p:cNvSpPr>
            <p:nvPr/>
          </p:nvSpPr>
          <p:spPr bwMode="auto">
            <a:xfrm flipH="1">
              <a:off x="1546" y="3572"/>
              <a:ext cx="5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 name="Line 12">
              <a:extLst>
                <a:ext uri="{FF2B5EF4-FFF2-40B4-BE49-F238E27FC236}">
                  <a16:creationId xmlns:a16="http://schemas.microsoft.com/office/drawing/2014/main" id="{452EDC5E-02A5-0E40-AE5F-D1D300374A01}"/>
                </a:ext>
              </a:extLst>
            </p:cNvPr>
            <p:cNvSpPr>
              <a:spLocks noChangeShapeType="1"/>
            </p:cNvSpPr>
            <p:nvPr/>
          </p:nvSpPr>
          <p:spPr bwMode="auto">
            <a:xfrm flipH="1">
              <a:off x="1572" y="3252"/>
              <a:ext cx="2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6" name="Line 13">
              <a:extLst>
                <a:ext uri="{FF2B5EF4-FFF2-40B4-BE49-F238E27FC236}">
                  <a16:creationId xmlns:a16="http://schemas.microsoft.com/office/drawing/2014/main" id="{A1C37FEF-5032-AB4E-A005-988A3C98354C}"/>
                </a:ext>
              </a:extLst>
            </p:cNvPr>
            <p:cNvSpPr>
              <a:spLocks noChangeShapeType="1"/>
            </p:cNvSpPr>
            <p:nvPr/>
          </p:nvSpPr>
          <p:spPr bwMode="auto">
            <a:xfrm flipH="1">
              <a:off x="1546" y="2932"/>
              <a:ext cx="5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7" name="Line 14">
              <a:extLst>
                <a:ext uri="{FF2B5EF4-FFF2-40B4-BE49-F238E27FC236}">
                  <a16:creationId xmlns:a16="http://schemas.microsoft.com/office/drawing/2014/main" id="{91ECCAFC-0A79-B84B-8F8D-1A2BB4DB435B}"/>
                </a:ext>
              </a:extLst>
            </p:cNvPr>
            <p:cNvSpPr>
              <a:spLocks noChangeShapeType="1"/>
            </p:cNvSpPr>
            <p:nvPr/>
          </p:nvSpPr>
          <p:spPr bwMode="auto">
            <a:xfrm flipH="1">
              <a:off x="1572" y="2612"/>
              <a:ext cx="2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 name="Line 15">
              <a:extLst>
                <a:ext uri="{FF2B5EF4-FFF2-40B4-BE49-F238E27FC236}">
                  <a16:creationId xmlns:a16="http://schemas.microsoft.com/office/drawing/2014/main" id="{A3570AF7-9EE3-5449-8FD2-AFB94F5E71CD}"/>
                </a:ext>
              </a:extLst>
            </p:cNvPr>
            <p:cNvSpPr>
              <a:spLocks noChangeShapeType="1"/>
            </p:cNvSpPr>
            <p:nvPr/>
          </p:nvSpPr>
          <p:spPr bwMode="auto">
            <a:xfrm flipH="1">
              <a:off x="1546" y="2292"/>
              <a:ext cx="5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 name="Line 16">
              <a:extLst>
                <a:ext uri="{FF2B5EF4-FFF2-40B4-BE49-F238E27FC236}">
                  <a16:creationId xmlns:a16="http://schemas.microsoft.com/office/drawing/2014/main" id="{E00F2111-E568-AF43-A2D3-03656EA66F5F}"/>
                </a:ext>
              </a:extLst>
            </p:cNvPr>
            <p:cNvSpPr>
              <a:spLocks noChangeShapeType="1"/>
            </p:cNvSpPr>
            <p:nvPr/>
          </p:nvSpPr>
          <p:spPr bwMode="auto">
            <a:xfrm flipH="1">
              <a:off x="1572" y="1984"/>
              <a:ext cx="2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 name="Line 17">
              <a:extLst>
                <a:ext uri="{FF2B5EF4-FFF2-40B4-BE49-F238E27FC236}">
                  <a16:creationId xmlns:a16="http://schemas.microsoft.com/office/drawing/2014/main" id="{864720EB-E297-6443-9188-00E43432878C}"/>
                </a:ext>
              </a:extLst>
            </p:cNvPr>
            <p:cNvSpPr>
              <a:spLocks noChangeShapeType="1"/>
            </p:cNvSpPr>
            <p:nvPr/>
          </p:nvSpPr>
          <p:spPr bwMode="auto">
            <a:xfrm flipH="1">
              <a:off x="1546" y="1664"/>
              <a:ext cx="5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1" name="Line 18">
              <a:extLst>
                <a:ext uri="{FF2B5EF4-FFF2-40B4-BE49-F238E27FC236}">
                  <a16:creationId xmlns:a16="http://schemas.microsoft.com/office/drawing/2014/main" id="{1AAB077C-25B6-5145-BF47-07D300C3E784}"/>
                </a:ext>
              </a:extLst>
            </p:cNvPr>
            <p:cNvSpPr>
              <a:spLocks noChangeShapeType="1"/>
            </p:cNvSpPr>
            <p:nvPr/>
          </p:nvSpPr>
          <p:spPr bwMode="auto">
            <a:xfrm flipH="1">
              <a:off x="1572" y="1344"/>
              <a:ext cx="2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2" name="Line 19">
              <a:extLst>
                <a:ext uri="{FF2B5EF4-FFF2-40B4-BE49-F238E27FC236}">
                  <a16:creationId xmlns:a16="http://schemas.microsoft.com/office/drawing/2014/main" id="{EFCCF1C6-83D1-5C46-BA86-F82B590F63A7}"/>
                </a:ext>
              </a:extLst>
            </p:cNvPr>
            <p:cNvSpPr>
              <a:spLocks noChangeShapeType="1"/>
            </p:cNvSpPr>
            <p:nvPr/>
          </p:nvSpPr>
          <p:spPr bwMode="auto">
            <a:xfrm flipH="1">
              <a:off x="1546" y="1024"/>
              <a:ext cx="54"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3" name="Rectangle 20">
              <a:extLst>
                <a:ext uri="{FF2B5EF4-FFF2-40B4-BE49-F238E27FC236}">
                  <a16:creationId xmlns:a16="http://schemas.microsoft.com/office/drawing/2014/main" id="{DB8A70D2-9EC7-8948-AD0A-FE3E175FB49E}"/>
                </a:ext>
              </a:extLst>
            </p:cNvPr>
            <p:cNvSpPr>
              <a:spLocks noChangeArrowheads="1"/>
            </p:cNvSpPr>
            <p:nvPr/>
          </p:nvSpPr>
          <p:spPr bwMode="auto">
            <a:xfrm>
              <a:off x="1820" y="702"/>
              <a:ext cx="3066" cy="2768"/>
            </a:xfrm>
            <a:prstGeom prst="rect">
              <a:avLst/>
            </a:prstGeom>
            <a:solidFill>
              <a:schemeClr val="bg1"/>
            </a:solidFill>
            <a:ln w="12700">
              <a:solidFill>
                <a:schemeClr val="bg1"/>
              </a:solidFill>
              <a:miter lim="800000"/>
              <a:headEnd/>
              <a:tailEnd/>
            </a:ln>
          </p:spPr>
          <p:txBody>
            <a:bodyPr wrap="none"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b="0">
                <a:latin typeface="Times New Roman" panose="02020603050405020304" pitchFamily="18" charset="0"/>
              </a:endParaRPr>
            </a:p>
          </p:txBody>
        </p:sp>
        <p:sp>
          <p:nvSpPr>
            <p:cNvPr id="24" name="Freeform 21">
              <a:extLst>
                <a:ext uri="{FF2B5EF4-FFF2-40B4-BE49-F238E27FC236}">
                  <a16:creationId xmlns:a16="http://schemas.microsoft.com/office/drawing/2014/main" id="{1E1559FA-3F71-ED44-819D-E200C174097A}"/>
                </a:ext>
              </a:extLst>
            </p:cNvPr>
            <p:cNvSpPr>
              <a:spLocks/>
            </p:cNvSpPr>
            <p:nvPr/>
          </p:nvSpPr>
          <p:spPr bwMode="auto">
            <a:xfrm>
              <a:off x="1600" y="594"/>
              <a:ext cx="115" cy="2969"/>
            </a:xfrm>
            <a:custGeom>
              <a:avLst/>
              <a:gdLst>
                <a:gd name="T0" fmla="*/ 2 w 115"/>
                <a:gd name="T1" fmla="*/ 108 h 2969"/>
                <a:gd name="T2" fmla="*/ 114 w 115"/>
                <a:gd name="T3" fmla="*/ 0 h 2969"/>
                <a:gd name="T4" fmla="*/ 112 w 115"/>
                <a:gd name="T5" fmla="*/ 2874 h 2969"/>
                <a:gd name="T6" fmla="*/ 0 w 115"/>
                <a:gd name="T7" fmla="*/ 2968 h 2969"/>
                <a:gd name="T8" fmla="*/ 2 w 115"/>
                <a:gd name="T9" fmla="*/ 108 h 2969"/>
                <a:gd name="T10" fmla="*/ 0 60000 65536"/>
                <a:gd name="T11" fmla="*/ 0 60000 65536"/>
                <a:gd name="T12" fmla="*/ 0 60000 65536"/>
                <a:gd name="T13" fmla="*/ 0 60000 65536"/>
                <a:gd name="T14" fmla="*/ 0 60000 65536"/>
                <a:gd name="T15" fmla="*/ 0 w 115"/>
                <a:gd name="T16" fmla="*/ 0 h 2969"/>
                <a:gd name="T17" fmla="*/ 115 w 115"/>
                <a:gd name="T18" fmla="*/ 2969 h 2969"/>
              </a:gdLst>
              <a:ahLst/>
              <a:cxnLst>
                <a:cxn ang="T10">
                  <a:pos x="T0" y="T1"/>
                </a:cxn>
                <a:cxn ang="T11">
                  <a:pos x="T2" y="T3"/>
                </a:cxn>
                <a:cxn ang="T12">
                  <a:pos x="T4" y="T5"/>
                </a:cxn>
                <a:cxn ang="T13">
                  <a:pos x="T6" y="T7"/>
                </a:cxn>
                <a:cxn ang="T14">
                  <a:pos x="T8" y="T9"/>
                </a:cxn>
              </a:cxnLst>
              <a:rect l="T15" t="T16" r="T17" b="T18"/>
              <a:pathLst>
                <a:path w="115" h="2969">
                  <a:moveTo>
                    <a:pt x="2" y="108"/>
                  </a:moveTo>
                  <a:lnTo>
                    <a:pt x="114" y="0"/>
                  </a:lnTo>
                  <a:lnTo>
                    <a:pt x="112" y="2874"/>
                  </a:lnTo>
                  <a:lnTo>
                    <a:pt x="0" y="2968"/>
                  </a:lnTo>
                  <a:lnTo>
                    <a:pt x="2" y="108"/>
                  </a:lnTo>
                </a:path>
              </a:pathLst>
            </a:custGeom>
            <a:solidFill>
              <a:schemeClr val="tx1"/>
            </a:solidFill>
            <a:ln w="12700" cap="rnd">
              <a:solidFill>
                <a:srgbClr val="FFFFFF"/>
              </a:solidFill>
              <a:round/>
              <a:headEnd/>
              <a:tailEnd/>
            </a:ln>
          </p:spPr>
          <p:txBody>
            <a:bodyPr/>
            <a:lstStyle/>
            <a:p>
              <a:endParaRPr lang="fr-FR"/>
            </a:p>
          </p:txBody>
        </p:sp>
        <p:grpSp>
          <p:nvGrpSpPr>
            <p:cNvPr id="25" name="Group 24">
              <a:extLst>
                <a:ext uri="{FF2B5EF4-FFF2-40B4-BE49-F238E27FC236}">
                  <a16:creationId xmlns:a16="http://schemas.microsoft.com/office/drawing/2014/main" id="{5FB6E3EA-A81C-FD4D-8494-7C9AB3AEB209}"/>
                </a:ext>
              </a:extLst>
            </p:cNvPr>
            <p:cNvGrpSpPr>
              <a:grpSpLocks/>
            </p:cNvGrpSpPr>
            <p:nvPr/>
          </p:nvGrpSpPr>
          <p:grpSpPr bwMode="auto">
            <a:xfrm>
              <a:off x="1832" y="1155"/>
              <a:ext cx="331" cy="2414"/>
              <a:chOff x="1832" y="1155"/>
              <a:chExt cx="331" cy="2414"/>
            </a:xfrm>
          </p:grpSpPr>
          <p:sp>
            <p:nvSpPr>
              <p:cNvPr id="91" name="Freeform 22">
                <a:extLst>
                  <a:ext uri="{FF2B5EF4-FFF2-40B4-BE49-F238E27FC236}">
                    <a16:creationId xmlns:a16="http://schemas.microsoft.com/office/drawing/2014/main" id="{53750B76-B19C-864D-91F7-9EF1A118EC6A}"/>
                  </a:ext>
                </a:extLst>
              </p:cNvPr>
              <p:cNvSpPr>
                <a:spLocks/>
              </p:cNvSpPr>
              <p:nvPr/>
            </p:nvSpPr>
            <p:spPr bwMode="auto">
              <a:xfrm>
                <a:off x="1840" y="1167"/>
                <a:ext cx="315" cy="2390"/>
              </a:xfrm>
              <a:custGeom>
                <a:avLst/>
                <a:gdLst>
                  <a:gd name="T0" fmla="*/ 0 w 315"/>
                  <a:gd name="T1" fmla="*/ 2389 h 2390"/>
                  <a:gd name="T2" fmla="*/ 0 w 315"/>
                  <a:gd name="T3" fmla="*/ 0 h 2390"/>
                  <a:gd name="T4" fmla="*/ 314 w 315"/>
                  <a:gd name="T5" fmla="*/ 0 h 2390"/>
                  <a:gd name="T6" fmla="*/ 314 w 315"/>
                  <a:gd name="T7" fmla="*/ 2389 h 2390"/>
                  <a:gd name="T8" fmla="*/ 0 w 315"/>
                  <a:gd name="T9" fmla="*/ 2389 h 2390"/>
                  <a:gd name="T10" fmla="*/ 0 60000 65536"/>
                  <a:gd name="T11" fmla="*/ 0 60000 65536"/>
                  <a:gd name="T12" fmla="*/ 0 60000 65536"/>
                  <a:gd name="T13" fmla="*/ 0 60000 65536"/>
                  <a:gd name="T14" fmla="*/ 0 60000 65536"/>
                  <a:gd name="T15" fmla="*/ 0 w 315"/>
                  <a:gd name="T16" fmla="*/ 0 h 2390"/>
                  <a:gd name="T17" fmla="*/ 315 w 315"/>
                  <a:gd name="T18" fmla="*/ 2390 h 2390"/>
                </a:gdLst>
                <a:ahLst/>
                <a:cxnLst>
                  <a:cxn ang="T10">
                    <a:pos x="T0" y="T1"/>
                  </a:cxn>
                  <a:cxn ang="T11">
                    <a:pos x="T2" y="T3"/>
                  </a:cxn>
                  <a:cxn ang="T12">
                    <a:pos x="T4" y="T5"/>
                  </a:cxn>
                  <a:cxn ang="T13">
                    <a:pos x="T6" y="T7"/>
                  </a:cxn>
                  <a:cxn ang="T14">
                    <a:pos x="T8" y="T9"/>
                  </a:cxn>
                </a:cxnLst>
                <a:rect l="T15" t="T16" r="T17" b="T18"/>
                <a:pathLst>
                  <a:path w="315" h="2390">
                    <a:moveTo>
                      <a:pt x="0" y="2389"/>
                    </a:moveTo>
                    <a:lnTo>
                      <a:pt x="0" y="0"/>
                    </a:lnTo>
                    <a:lnTo>
                      <a:pt x="314" y="0"/>
                    </a:lnTo>
                    <a:lnTo>
                      <a:pt x="314" y="2389"/>
                    </a:lnTo>
                    <a:lnTo>
                      <a:pt x="0" y="2389"/>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92" name="Freeform 23">
                <a:extLst>
                  <a:ext uri="{FF2B5EF4-FFF2-40B4-BE49-F238E27FC236}">
                    <a16:creationId xmlns:a16="http://schemas.microsoft.com/office/drawing/2014/main" id="{72C82E11-AC70-B844-BFC0-AF15640BDA2B}"/>
                  </a:ext>
                </a:extLst>
              </p:cNvPr>
              <p:cNvSpPr>
                <a:spLocks/>
              </p:cNvSpPr>
              <p:nvPr/>
            </p:nvSpPr>
            <p:spPr bwMode="auto">
              <a:xfrm>
                <a:off x="1832" y="1155"/>
                <a:ext cx="331" cy="2414"/>
              </a:xfrm>
              <a:custGeom>
                <a:avLst/>
                <a:gdLst>
                  <a:gd name="T0" fmla="*/ 0 w 331"/>
                  <a:gd name="T1" fmla="*/ 2413 h 2414"/>
                  <a:gd name="T2" fmla="*/ 0 w 331"/>
                  <a:gd name="T3" fmla="*/ 0 h 2414"/>
                  <a:gd name="T4" fmla="*/ 330 w 331"/>
                  <a:gd name="T5" fmla="*/ 0 h 2414"/>
                  <a:gd name="T6" fmla="*/ 330 w 331"/>
                  <a:gd name="T7" fmla="*/ 2413 h 2414"/>
                  <a:gd name="T8" fmla="*/ 0 w 331"/>
                  <a:gd name="T9" fmla="*/ 2413 h 2414"/>
                  <a:gd name="T10" fmla="*/ 0 60000 65536"/>
                  <a:gd name="T11" fmla="*/ 0 60000 65536"/>
                  <a:gd name="T12" fmla="*/ 0 60000 65536"/>
                  <a:gd name="T13" fmla="*/ 0 60000 65536"/>
                  <a:gd name="T14" fmla="*/ 0 60000 65536"/>
                  <a:gd name="T15" fmla="*/ 0 w 331"/>
                  <a:gd name="T16" fmla="*/ 0 h 2414"/>
                  <a:gd name="T17" fmla="*/ 331 w 331"/>
                  <a:gd name="T18" fmla="*/ 2414 h 2414"/>
                </a:gdLst>
                <a:ahLst/>
                <a:cxnLst>
                  <a:cxn ang="T10">
                    <a:pos x="T0" y="T1"/>
                  </a:cxn>
                  <a:cxn ang="T11">
                    <a:pos x="T2" y="T3"/>
                  </a:cxn>
                  <a:cxn ang="T12">
                    <a:pos x="T4" y="T5"/>
                  </a:cxn>
                  <a:cxn ang="T13">
                    <a:pos x="T6" y="T7"/>
                  </a:cxn>
                  <a:cxn ang="T14">
                    <a:pos x="T8" y="T9"/>
                  </a:cxn>
                </a:cxnLst>
                <a:rect l="T15" t="T16" r="T17" b="T18"/>
                <a:pathLst>
                  <a:path w="331" h="2414">
                    <a:moveTo>
                      <a:pt x="0" y="2413"/>
                    </a:moveTo>
                    <a:lnTo>
                      <a:pt x="0" y="0"/>
                    </a:lnTo>
                    <a:lnTo>
                      <a:pt x="330" y="0"/>
                    </a:lnTo>
                    <a:lnTo>
                      <a:pt x="330" y="2413"/>
                    </a:lnTo>
                    <a:lnTo>
                      <a:pt x="0" y="2413"/>
                    </a:lnTo>
                  </a:path>
                </a:pathLst>
              </a:custGeom>
              <a:noFill/>
              <a:ln w="127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6" name="Group 27">
              <a:extLst>
                <a:ext uri="{FF2B5EF4-FFF2-40B4-BE49-F238E27FC236}">
                  <a16:creationId xmlns:a16="http://schemas.microsoft.com/office/drawing/2014/main" id="{CC9B9F68-6187-3E4C-9AD5-C9A3C18EE4FB}"/>
                </a:ext>
              </a:extLst>
            </p:cNvPr>
            <p:cNvGrpSpPr>
              <a:grpSpLocks/>
            </p:cNvGrpSpPr>
            <p:nvPr/>
          </p:nvGrpSpPr>
          <p:grpSpPr bwMode="auto">
            <a:xfrm>
              <a:off x="1820" y="1066"/>
              <a:ext cx="421" cy="90"/>
              <a:chOff x="1820" y="1066"/>
              <a:chExt cx="421" cy="90"/>
            </a:xfrm>
          </p:grpSpPr>
          <p:sp>
            <p:nvSpPr>
              <p:cNvPr id="89" name="Freeform 25">
                <a:extLst>
                  <a:ext uri="{FF2B5EF4-FFF2-40B4-BE49-F238E27FC236}">
                    <a16:creationId xmlns:a16="http://schemas.microsoft.com/office/drawing/2014/main" id="{46B534B8-4DAF-1C44-B8F0-8DDC72F2D1F4}"/>
                  </a:ext>
                </a:extLst>
              </p:cNvPr>
              <p:cNvSpPr>
                <a:spLocks/>
              </p:cNvSpPr>
              <p:nvPr/>
            </p:nvSpPr>
            <p:spPr bwMode="auto">
              <a:xfrm>
                <a:off x="1828" y="1074"/>
                <a:ext cx="405" cy="74"/>
              </a:xfrm>
              <a:custGeom>
                <a:avLst/>
                <a:gdLst>
                  <a:gd name="T0" fmla="*/ 0 w 405"/>
                  <a:gd name="T1" fmla="*/ 73 h 74"/>
                  <a:gd name="T2" fmla="*/ 96 w 405"/>
                  <a:gd name="T3" fmla="*/ 0 h 74"/>
                  <a:gd name="T4" fmla="*/ 404 w 405"/>
                  <a:gd name="T5" fmla="*/ 0 h 74"/>
                  <a:gd name="T6" fmla="*/ 310 w 405"/>
                  <a:gd name="T7" fmla="*/ 73 h 74"/>
                  <a:gd name="T8" fmla="*/ 0 w 405"/>
                  <a:gd name="T9" fmla="*/ 73 h 74"/>
                  <a:gd name="T10" fmla="*/ 0 60000 65536"/>
                  <a:gd name="T11" fmla="*/ 0 60000 65536"/>
                  <a:gd name="T12" fmla="*/ 0 60000 65536"/>
                  <a:gd name="T13" fmla="*/ 0 60000 65536"/>
                  <a:gd name="T14" fmla="*/ 0 60000 65536"/>
                  <a:gd name="T15" fmla="*/ 0 w 405"/>
                  <a:gd name="T16" fmla="*/ 0 h 74"/>
                  <a:gd name="T17" fmla="*/ 405 w 405"/>
                  <a:gd name="T18" fmla="*/ 74 h 74"/>
                </a:gdLst>
                <a:ahLst/>
                <a:cxnLst>
                  <a:cxn ang="T10">
                    <a:pos x="T0" y="T1"/>
                  </a:cxn>
                  <a:cxn ang="T11">
                    <a:pos x="T2" y="T3"/>
                  </a:cxn>
                  <a:cxn ang="T12">
                    <a:pos x="T4" y="T5"/>
                  </a:cxn>
                  <a:cxn ang="T13">
                    <a:pos x="T6" y="T7"/>
                  </a:cxn>
                  <a:cxn ang="T14">
                    <a:pos x="T8" y="T9"/>
                  </a:cxn>
                </a:cxnLst>
                <a:rect l="T15" t="T16" r="T17" b="T18"/>
                <a:pathLst>
                  <a:path w="405" h="74">
                    <a:moveTo>
                      <a:pt x="0" y="73"/>
                    </a:moveTo>
                    <a:lnTo>
                      <a:pt x="96" y="0"/>
                    </a:lnTo>
                    <a:lnTo>
                      <a:pt x="404" y="0"/>
                    </a:lnTo>
                    <a:lnTo>
                      <a:pt x="310" y="73"/>
                    </a:lnTo>
                    <a:lnTo>
                      <a:pt x="0" y="73"/>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90" name="Freeform 26">
                <a:extLst>
                  <a:ext uri="{FF2B5EF4-FFF2-40B4-BE49-F238E27FC236}">
                    <a16:creationId xmlns:a16="http://schemas.microsoft.com/office/drawing/2014/main" id="{EEC63BE6-000A-AA44-8F17-EBDECE8E6435}"/>
                  </a:ext>
                </a:extLst>
              </p:cNvPr>
              <p:cNvSpPr>
                <a:spLocks/>
              </p:cNvSpPr>
              <p:nvPr/>
            </p:nvSpPr>
            <p:spPr bwMode="auto">
              <a:xfrm>
                <a:off x="1820" y="1066"/>
                <a:ext cx="421" cy="90"/>
              </a:xfrm>
              <a:custGeom>
                <a:avLst/>
                <a:gdLst>
                  <a:gd name="T0" fmla="*/ 0 w 421"/>
                  <a:gd name="T1" fmla="*/ 89 h 90"/>
                  <a:gd name="T2" fmla="*/ 100 w 421"/>
                  <a:gd name="T3" fmla="*/ 0 h 90"/>
                  <a:gd name="T4" fmla="*/ 420 w 421"/>
                  <a:gd name="T5" fmla="*/ 0 h 90"/>
                  <a:gd name="T6" fmla="*/ 322 w 421"/>
                  <a:gd name="T7" fmla="*/ 89 h 90"/>
                  <a:gd name="T8" fmla="*/ 0 w 421"/>
                  <a:gd name="T9" fmla="*/ 89 h 90"/>
                  <a:gd name="T10" fmla="*/ 0 60000 65536"/>
                  <a:gd name="T11" fmla="*/ 0 60000 65536"/>
                  <a:gd name="T12" fmla="*/ 0 60000 65536"/>
                  <a:gd name="T13" fmla="*/ 0 60000 65536"/>
                  <a:gd name="T14" fmla="*/ 0 60000 65536"/>
                  <a:gd name="T15" fmla="*/ 0 w 421"/>
                  <a:gd name="T16" fmla="*/ 0 h 90"/>
                  <a:gd name="T17" fmla="*/ 421 w 421"/>
                  <a:gd name="T18" fmla="*/ 90 h 90"/>
                </a:gdLst>
                <a:ahLst/>
                <a:cxnLst>
                  <a:cxn ang="T10">
                    <a:pos x="T0" y="T1"/>
                  </a:cxn>
                  <a:cxn ang="T11">
                    <a:pos x="T2" y="T3"/>
                  </a:cxn>
                  <a:cxn ang="T12">
                    <a:pos x="T4" y="T5"/>
                  </a:cxn>
                  <a:cxn ang="T13">
                    <a:pos x="T6" y="T7"/>
                  </a:cxn>
                  <a:cxn ang="T14">
                    <a:pos x="T8" y="T9"/>
                  </a:cxn>
                </a:cxnLst>
                <a:rect l="T15" t="T16" r="T17" b="T18"/>
                <a:pathLst>
                  <a:path w="421" h="90">
                    <a:moveTo>
                      <a:pt x="0" y="89"/>
                    </a:moveTo>
                    <a:lnTo>
                      <a:pt x="100" y="0"/>
                    </a:lnTo>
                    <a:lnTo>
                      <a:pt x="420" y="0"/>
                    </a:lnTo>
                    <a:lnTo>
                      <a:pt x="322" y="89"/>
                    </a:lnTo>
                    <a:lnTo>
                      <a:pt x="0" y="89"/>
                    </a:lnTo>
                  </a:path>
                </a:pathLst>
              </a:custGeom>
              <a:solidFill>
                <a:srgbClr val="00FF00"/>
              </a:solidFill>
              <a:ln w="12700" cap="rnd">
                <a:solidFill>
                  <a:srgbClr val="FAFD00"/>
                </a:solidFill>
                <a:round/>
                <a:headEnd/>
                <a:tailEnd/>
              </a:ln>
            </p:spPr>
            <p:txBody>
              <a:bodyPr/>
              <a:lstStyle/>
              <a:p>
                <a:endParaRPr lang="fr-FR"/>
              </a:p>
            </p:txBody>
          </p:sp>
        </p:grpSp>
        <p:grpSp>
          <p:nvGrpSpPr>
            <p:cNvPr id="27" name="Group 30">
              <a:extLst>
                <a:ext uri="{FF2B5EF4-FFF2-40B4-BE49-F238E27FC236}">
                  <a16:creationId xmlns:a16="http://schemas.microsoft.com/office/drawing/2014/main" id="{9954D42F-785A-FD40-82D9-92906D744167}"/>
                </a:ext>
              </a:extLst>
            </p:cNvPr>
            <p:cNvGrpSpPr>
              <a:grpSpLocks/>
            </p:cNvGrpSpPr>
            <p:nvPr/>
          </p:nvGrpSpPr>
          <p:grpSpPr bwMode="auto">
            <a:xfrm>
              <a:off x="2166" y="1899"/>
              <a:ext cx="87" cy="1670"/>
              <a:chOff x="2166" y="1899"/>
              <a:chExt cx="87" cy="1670"/>
            </a:xfrm>
          </p:grpSpPr>
          <p:sp>
            <p:nvSpPr>
              <p:cNvPr id="87" name="Freeform 28">
                <a:extLst>
                  <a:ext uri="{FF2B5EF4-FFF2-40B4-BE49-F238E27FC236}">
                    <a16:creationId xmlns:a16="http://schemas.microsoft.com/office/drawing/2014/main" id="{A3F291D1-2A79-6D44-87B7-0A921AFC00DB}"/>
                  </a:ext>
                </a:extLst>
              </p:cNvPr>
              <p:cNvSpPr>
                <a:spLocks/>
              </p:cNvSpPr>
              <p:nvPr/>
            </p:nvSpPr>
            <p:spPr bwMode="auto">
              <a:xfrm>
                <a:off x="2174" y="1907"/>
                <a:ext cx="71" cy="1654"/>
              </a:xfrm>
              <a:custGeom>
                <a:avLst/>
                <a:gdLst>
                  <a:gd name="T0" fmla="*/ 0 w 71"/>
                  <a:gd name="T1" fmla="*/ 1653 h 1654"/>
                  <a:gd name="T2" fmla="*/ 0 w 71"/>
                  <a:gd name="T3" fmla="*/ 103 h 1654"/>
                  <a:gd name="T4" fmla="*/ 70 w 71"/>
                  <a:gd name="T5" fmla="*/ 0 h 1654"/>
                  <a:gd name="T6" fmla="*/ 70 w 71"/>
                  <a:gd name="T7" fmla="*/ 1552 h 1654"/>
                  <a:gd name="T8" fmla="*/ 0 w 71"/>
                  <a:gd name="T9" fmla="*/ 1653 h 1654"/>
                  <a:gd name="T10" fmla="*/ 0 60000 65536"/>
                  <a:gd name="T11" fmla="*/ 0 60000 65536"/>
                  <a:gd name="T12" fmla="*/ 0 60000 65536"/>
                  <a:gd name="T13" fmla="*/ 0 60000 65536"/>
                  <a:gd name="T14" fmla="*/ 0 60000 65536"/>
                  <a:gd name="T15" fmla="*/ 0 w 71"/>
                  <a:gd name="T16" fmla="*/ 0 h 1654"/>
                  <a:gd name="T17" fmla="*/ 71 w 71"/>
                  <a:gd name="T18" fmla="*/ 1654 h 1654"/>
                </a:gdLst>
                <a:ahLst/>
                <a:cxnLst>
                  <a:cxn ang="T10">
                    <a:pos x="T0" y="T1"/>
                  </a:cxn>
                  <a:cxn ang="T11">
                    <a:pos x="T2" y="T3"/>
                  </a:cxn>
                  <a:cxn ang="T12">
                    <a:pos x="T4" y="T5"/>
                  </a:cxn>
                  <a:cxn ang="T13">
                    <a:pos x="T6" y="T7"/>
                  </a:cxn>
                  <a:cxn ang="T14">
                    <a:pos x="T8" y="T9"/>
                  </a:cxn>
                </a:cxnLst>
                <a:rect l="T15" t="T16" r="T17" b="T18"/>
                <a:pathLst>
                  <a:path w="71" h="1654">
                    <a:moveTo>
                      <a:pt x="0" y="1653"/>
                    </a:moveTo>
                    <a:lnTo>
                      <a:pt x="0" y="103"/>
                    </a:lnTo>
                    <a:lnTo>
                      <a:pt x="70" y="0"/>
                    </a:lnTo>
                    <a:lnTo>
                      <a:pt x="70" y="1552"/>
                    </a:lnTo>
                    <a:lnTo>
                      <a:pt x="0" y="1653"/>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88" name="Freeform 29">
                <a:extLst>
                  <a:ext uri="{FF2B5EF4-FFF2-40B4-BE49-F238E27FC236}">
                    <a16:creationId xmlns:a16="http://schemas.microsoft.com/office/drawing/2014/main" id="{2C01AA94-8EFC-7B49-AF46-219FC6822429}"/>
                  </a:ext>
                </a:extLst>
              </p:cNvPr>
              <p:cNvSpPr>
                <a:spLocks/>
              </p:cNvSpPr>
              <p:nvPr/>
            </p:nvSpPr>
            <p:spPr bwMode="auto">
              <a:xfrm>
                <a:off x="2166" y="1899"/>
                <a:ext cx="87" cy="1670"/>
              </a:xfrm>
              <a:custGeom>
                <a:avLst/>
                <a:gdLst>
                  <a:gd name="T0" fmla="*/ 0 w 87"/>
                  <a:gd name="T1" fmla="*/ 1669 h 1670"/>
                  <a:gd name="T2" fmla="*/ 0 w 87"/>
                  <a:gd name="T3" fmla="*/ 104 h 1670"/>
                  <a:gd name="T4" fmla="*/ 86 w 87"/>
                  <a:gd name="T5" fmla="*/ 0 h 1670"/>
                  <a:gd name="T6" fmla="*/ 86 w 87"/>
                  <a:gd name="T7" fmla="*/ 1567 h 1670"/>
                  <a:gd name="T8" fmla="*/ 0 w 87"/>
                  <a:gd name="T9" fmla="*/ 1669 h 1670"/>
                  <a:gd name="T10" fmla="*/ 0 60000 65536"/>
                  <a:gd name="T11" fmla="*/ 0 60000 65536"/>
                  <a:gd name="T12" fmla="*/ 0 60000 65536"/>
                  <a:gd name="T13" fmla="*/ 0 60000 65536"/>
                  <a:gd name="T14" fmla="*/ 0 60000 65536"/>
                  <a:gd name="T15" fmla="*/ 0 w 87"/>
                  <a:gd name="T16" fmla="*/ 0 h 1670"/>
                  <a:gd name="T17" fmla="*/ 87 w 87"/>
                  <a:gd name="T18" fmla="*/ 1670 h 1670"/>
                </a:gdLst>
                <a:ahLst/>
                <a:cxnLst>
                  <a:cxn ang="T10">
                    <a:pos x="T0" y="T1"/>
                  </a:cxn>
                  <a:cxn ang="T11">
                    <a:pos x="T2" y="T3"/>
                  </a:cxn>
                  <a:cxn ang="T12">
                    <a:pos x="T4" y="T5"/>
                  </a:cxn>
                  <a:cxn ang="T13">
                    <a:pos x="T6" y="T7"/>
                  </a:cxn>
                  <a:cxn ang="T14">
                    <a:pos x="T8" y="T9"/>
                  </a:cxn>
                </a:cxnLst>
                <a:rect l="T15" t="T16" r="T17" b="T18"/>
                <a:pathLst>
                  <a:path w="87" h="1670">
                    <a:moveTo>
                      <a:pt x="0" y="1669"/>
                    </a:moveTo>
                    <a:lnTo>
                      <a:pt x="0" y="104"/>
                    </a:lnTo>
                    <a:lnTo>
                      <a:pt x="86" y="0"/>
                    </a:lnTo>
                    <a:lnTo>
                      <a:pt x="86" y="1567"/>
                    </a:lnTo>
                    <a:lnTo>
                      <a:pt x="0" y="1669"/>
                    </a:lnTo>
                  </a:path>
                </a:pathLst>
              </a:custGeom>
              <a:noFill/>
              <a:ln w="127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8" name="Group 33">
              <a:extLst>
                <a:ext uri="{FF2B5EF4-FFF2-40B4-BE49-F238E27FC236}">
                  <a16:creationId xmlns:a16="http://schemas.microsoft.com/office/drawing/2014/main" id="{993F5946-FF49-444C-B859-498B1932DDEE}"/>
                </a:ext>
              </a:extLst>
            </p:cNvPr>
            <p:cNvGrpSpPr>
              <a:grpSpLocks/>
            </p:cNvGrpSpPr>
            <p:nvPr/>
          </p:nvGrpSpPr>
          <p:grpSpPr bwMode="auto">
            <a:xfrm>
              <a:off x="2166" y="1899"/>
              <a:ext cx="103" cy="1686"/>
              <a:chOff x="2166" y="1899"/>
              <a:chExt cx="103" cy="1686"/>
            </a:xfrm>
          </p:grpSpPr>
          <p:sp>
            <p:nvSpPr>
              <p:cNvPr id="85" name="Freeform 31">
                <a:extLst>
                  <a:ext uri="{FF2B5EF4-FFF2-40B4-BE49-F238E27FC236}">
                    <a16:creationId xmlns:a16="http://schemas.microsoft.com/office/drawing/2014/main" id="{29F65F1F-7979-EF4D-8804-D39ADE895A91}"/>
                  </a:ext>
                </a:extLst>
              </p:cNvPr>
              <p:cNvSpPr>
                <a:spLocks/>
              </p:cNvSpPr>
              <p:nvPr/>
            </p:nvSpPr>
            <p:spPr bwMode="auto">
              <a:xfrm>
                <a:off x="2174" y="1907"/>
                <a:ext cx="87" cy="1670"/>
              </a:xfrm>
              <a:custGeom>
                <a:avLst/>
                <a:gdLst>
                  <a:gd name="T0" fmla="*/ 0 w 87"/>
                  <a:gd name="T1" fmla="*/ 1669 h 1670"/>
                  <a:gd name="T2" fmla="*/ 0 w 87"/>
                  <a:gd name="T3" fmla="*/ 103 h 1670"/>
                  <a:gd name="T4" fmla="*/ 86 w 87"/>
                  <a:gd name="T5" fmla="*/ 0 h 1670"/>
                  <a:gd name="T6" fmla="*/ 86 w 87"/>
                  <a:gd name="T7" fmla="*/ 1568 h 1670"/>
                  <a:gd name="T8" fmla="*/ 0 w 87"/>
                  <a:gd name="T9" fmla="*/ 1669 h 1670"/>
                  <a:gd name="T10" fmla="*/ 0 w 87"/>
                  <a:gd name="T11" fmla="*/ 103 h 1670"/>
                  <a:gd name="T12" fmla="*/ 86 w 87"/>
                  <a:gd name="T13" fmla="*/ 0 h 1670"/>
                  <a:gd name="T14" fmla="*/ 86 w 87"/>
                  <a:gd name="T15" fmla="*/ 1568 h 1670"/>
                  <a:gd name="T16" fmla="*/ 0 w 87"/>
                  <a:gd name="T17" fmla="*/ 1669 h 1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670"/>
                  <a:gd name="T29" fmla="*/ 87 w 87"/>
                  <a:gd name="T30" fmla="*/ 1670 h 16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670">
                    <a:moveTo>
                      <a:pt x="0" y="1669"/>
                    </a:moveTo>
                    <a:lnTo>
                      <a:pt x="0" y="103"/>
                    </a:lnTo>
                    <a:lnTo>
                      <a:pt x="86" y="0"/>
                    </a:lnTo>
                    <a:lnTo>
                      <a:pt x="86" y="1568"/>
                    </a:lnTo>
                    <a:lnTo>
                      <a:pt x="0" y="1669"/>
                    </a:lnTo>
                    <a:lnTo>
                      <a:pt x="0" y="103"/>
                    </a:lnTo>
                    <a:lnTo>
                      <a:pt x="86" y="0"/>
                    </a:lnTo>
                    <a:lnTo>
                      <a:pt x="86" y="1568"/>
                    </a:lnTo>
                    <a:lnTo>
                      <a:pt x="0" y="1669"/>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86" name="Freeform 32">
                <a:extLst>
                  <a:ext uri="{FF2B5EF4-FFF2-40B4-BE49-F238E27FC236}">
                    <a16:creationId xmlns:a16="http://schemas.microsoft.com/office/drawing/2014/main" id="{C92EFDCA-9AEC-584C-8D06-1542CD84A1DD}"/>
                  </a:ext>
                </a:extLst>
              </p:cNvPr>
              <p:cNvSpPr>
                <a:spLocks/>
              </p:cNvSpPr>
              <p:nvPr/>
            </p:nvSpPr>
            <p:spPr bwMode="auto">
              <a:xfrm>
                <a:off x="2166" y="1899"/>
                <a:ext cx="103" cy="1686"/>
              </a:xfrm>
              <a:custGeom>
                <a:avLst/>
                <a:gdLst>
                  <a:gd name="T0" fmla="*/ 0 w 103"/>
                  <a:gd name="T1" fmla="*/ 1685 h 1686"/>
                  <a:gd name="T2" fmla="*/ 0 w 103"/>
                  <a:gd name="T3" fmla="*/ 104 h 1686"/>
                  <a:gd name="T4" fmla="*/ 102 w 103"/>
                  <a:gd name="T5" fmla="*/ 0 h 1686"/>
                  <a:gd name="T6" fmla="*/ 102 w 103"/>
                  <a:gd name="T7" fmla="*/ 1583 h 1686"/>
                  <a:gd name="T8" fmla="*/ 0 w 103"/>
                  <a:gd name="T9" fmla="*/ 1685 h 1686"/>
                  <a:gd name="T10" fmla="*/ 0 w 103"/>
                  <a:gd name="T11" fmla="*/ 104 h 1686"/>
                  <a:gd name="T12" fmla="*/ 102 w 103"/>
                  <a:gd name="T13" fmla="*/ 0 h 1686"/>
                  <a:gd name="T14" fmla="*/ 102 w 103"/>
                  <a:gd name="T15" fmla="*/ 1583 h 1686"/>
                  <a:gd name="T16" fmla="*/ 0 w 103"/>
                  <a:gd name="T17" fmla="*/ 1685 h 16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686"/>
                  <a:gd name="T29" fmla="*/ 103 w 103"/>
                  <a:gd name="T30" fmla="*/ 1686 h 16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686">
                    <a:moveTo>
                      <a:pt x="0" y="1685"/>
                    </a:moveTo>
                    <a:lnTo>
                      <a:pt x="0" y="104"/>
                    </a:lnTo>
                    <a:lnTo>
                      <a:pt x="102" y="0"/>
                    </a:lnTo>
                    <a:lnTo>
                      <a:pt x="102" y="1583"/>
                    </a:lnTo>
                    <a:lnTo>
                      <a:pt x="0" y="1685"/>
                    </a:lnTo>
                    <a:lnTo>
                      <a:pt x="0" y="104"/>
                    </a:lnTo>
                    <a:lnTo>
                      <a:pt x="102" y="0"/>
                    </a:lnTo>
                    <a:lnTo>
                      <a:pt x="102" y="1583"/>
                    </a:lnTo>
                    <a:lnTo>
                      <a:pt x="0" y="1685"/>
                    </a:lnTo>
                  </a:path>
                </a:pathLst>
              </a:custGeom>
              <a:noFill/>
              <a:ln w="127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9" name="Group 36">
              <a:extLst>
                <a:ext uri="{FF2B5EF4-FFF2-40B4-BE49-F238E27FC236}">
                  <a16:creationId xmlns:a16="http://schemas.microsoft.com/office/drawing/2014/main" id="{BC2386A0-60EC-7A45-9BAD-545693B9A06E}"/>
                </a:ext>
              </a:extLst>
            </p:cNvPr>
            <p:cNvGrpSpPr>
              <a:grpSpLocks/>
            </p:cNvGrpSpPr>
            <p:nvPr/>
          </p:nvGrpSpPr>
          <p:grpSpPr bwMode="auto">
            <a:xfrm>
              <a:off x="2150" y="1090"/>
              <a:ext cx="317" cy="2479"/>
              <a:chOff x="2150" y="1090"/>
              <a:chExt cx="317" cy="2479"/>
            </a:xfrm>
          </p:grpSpPr>
          <p:sp>
            <p:nvSpPr>
              <p:cNvPr id="83" name="Freeform 34">
                <a:extLst>
                  <a:ext uri="{FF2B5EF4-FFF2-40B4-BE49-F238E27FC236}">
                    <a16:creationId xmlns:a16="http://schemas.microsoft.com/office/drawing/2014/main" id="{58DAB8B1-A191-4444-BC0C-5E4F2A12F7F5}"/>
                  </a:ext>
                </a:extLst>
              </p:cNvPr>
              <p:cNvSpPr>
                <a:spLocks/>
              </p:cNvSpPr>
              <p:nvPr/>
            </p:nvSpPr>
            <p:spPr bwMode="auto">
              <a:xfrm>
                <a:off x="2156" y="1101"/>
                <a:ext cx="305" cy="2457"/>
              </a:xfrm>
              <a:custGeom>
                <a:avLst/>
                <a:gdLst>
                  <a:gd name="T0" fmla="*/ 0 w 305"/>
                  <a:gd name="T1" fmla="*/ 2456 h 2457"/>
                  <a:gd name="T2" fmla="*/ 0 w 305"/>
                  <a:gd name="T3" fmla="*/ 0 h 2457"/>
                  <a:gd name="T4" fmla="*/ 304 w 305"/>
                  <a:gd name="T5" fmla="*/ 0 h 2457"/>
                  <a:gd name="T6" fmla="*/ 304 w 305"/>
                  <a:gd name="T7" fmla="*/ 2456 h 2457"/>
                  <a:gd name="T8" fmla="*/ 0 w 305"/>
                  <a:gd name="T9" fmla="*/ 2456 h 2457"/>
                  <a:gd name="T10" fmla="*/ 0 60000 65536"/>
                  <a:gd name="T11" fmla="*/ 0 60000 65536"/>
                  <a:gd name="T12" fmla="*/ 0 60000 65536"/>
                  <a:gd name="T13" fmla="*/ 0 60000 65536"/>
                  <a:gd name="T14" fmla="*/ 0 60000 65536"/>
                  <a:gd name="T15" fmla="*/ 0 w 305"/>
                  <a:gd name="T16" fmla="*/ 0 h 2457"/>
                  <a:gd name="T17" fmla="*/ 305 w 305"/>
                  <a:gd name="T18" fmla="*/ 2457 h 2457"/>
                </a:gdLst>
                <a:ahLst/>
                <a:cxnLst>
                  <a:cxn ang="T10">
                    <a:pos x="T0" y="T1"/>
                  </a:cxn>
                  <a:cxn ang="T11">
                    <a:pos x="T2" y="T3"/>
                  </a:cxn>
                  <a:cxn ang="T12">
                    <a:pos x="T4" y="T5"/>
                  </a:cxn>
                  <a:cxn ang="T13">
                    <a:pos x="T6" y="T7"/>
                  </a:cxn>
                  <a:cxn ang="T14">
                    <a:pos x="T8" y="T9"/>
                  </a:cxn>
                </a:cxnLst>
                <a:rect l="T15" t="T16" r="T17" b="T18"/>
                <a:pathLst>
                  <a:path w="305" h="2457">
                    <a:moveTo>
                      <a:pt x="0" y="2456"/>
                    </a:moveTo>
                    <a:lnTo>
                      <a:pt x="0" y="0"/>
                    </a:lnTo>
                    <a:lnTo>
                      <a:pt x="304" y="0"/>
                    </a:lnTo>
                    <a:lnTo>
                      <a:pt x="304" y="2456"/>
                    </a:lnTo>
                    <a:lnTo>
                      <a:pt x="0" y="2456"/>
                    </a:lnTo>
                  </a:path>
                </a:pathLst>
              </a:custGeom>
              <a:solidFill>
                <a:srgbClr val="FC0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84" name="Freeform 35">
                <a:extLst>
                  <a:ext uri="{FF2B5EF4-FFF2-40B4-BE49-F238E27FC236}">
                    <a16:creationId xmlns:a16="http://schemas.microsoft.com/office/drawing/2014/main" id="{54440D7C-01E9-9C43-80D3-BAF1ED4881F5}"/>
                  </a:ext>
                </a:extLst>
              </p:cNvPr>
              <p:cNvSpPr>
                <a:spLocks/>
              </p:cNvSpPr>
              <p:nvPr/>
            </p:nvSpPr>
            <p:spPr bwMode="auto">
              <a:xfrm>
                <a:off x="2150" y="1090"/>
                <a:ext cx="317" cy="2479"/>
              </a:xfrm>
              <a:custGeom>
                <a:avLst/>
                <a:gdLst>
                  <a:gd name="T0" fmla="*/ 0 w 317"/>
                  <a:gd name="T1" fmla="*/ 2478 h 2479"/>
                  <a:gd name="T2" fmla="*/ 0 w 317"/>
                  <a:gd name="T3" fmla="*/ 0 h 2479"/>
                  <a:gd name="T4" fmla="*/ 316 w 317"/>
                  <a:gd name="T5" fmla="*/ 0 h 2479"/>
                  <a:gd name="T6" fmla="*/ 316 w 317"/>
                  <a:gd name="T7" fmla="*/ 2478 h 2479"/>
                  <a:gd name="T8" fmla="*/ 0 w 317"/>
                  <a:gd name="T9" fmla="*/ 2478 h 2479"/>
                  <a:gd name="T10" fmla="*/ 0 60000 65536"/>
                  <a:gd name="T11" fmla="*/ 0 60000 65536"/>
                  <a:gd name="T12" fmla="*/ 0 60000 65536"/>
                  <a:gd name="T13" fmla="*/ 0 60000 65536"/>
                  <a:gd name="T14" fmla="*/ 0 60000 65536"/>
                  <a:gd name="T15" fmla="*/ 0 w 317"/>
                  <a:gd name="T16" fmla="*/ 0 h 2479"/>
                  <a:gd name="T17" fmla="*/ 317 w 317"/>
                  <a:gd name="T18" fmla="*/ 2479 h 2479"/>
                </a:gdLst>
                <a:ahLst/>
                <a:cxnLst>
                  <a:cxn ang="T10">
                    <a:pos x="T0" y="T1"/>
                  </a:cxn>
                  <a:cxn ang="T11">
                    <a:pos x="T2" y="T3"/>
                  </a:cxn>
                  <a:cxn ang="T12">
                    <a:pos x="T4" y="T5"/>
                  </a:cxn>
                  <a:cxn ang="T13">
                    <a:pos x="T6" y="T7"/>
                  </a:cxn>
                  <a:cxn ang="T14">
                    <a:pos x="T8" y="T9"/>
                  </a:cxn>
                </a:cxnLst>
                <a:rect l="T15" t="T16" r="T17" b="T18"/>
                <a:pathLst>
                  <a:path w="317" h="2479">
                    <a:moveTo>
                      <a:pt x="0" y="2478"/>
                    </a:moveTo>
                    <a:lnTo>
                      <a:pt x="0" y="0"/>
                    </a:lnTo>
                    <a:lnTo>
                      <a:pt x="316" y="0"/>
                    </a:lnTo>
                    <a:lnTo>
                      <a:pt x="316" y="2478"/>
                    </a:lnTo>
                    <a:lnTo>
                      <a:pt x="0" y="2478"/>
                    </a:lnTo>
                  </a:path>
                </a:pathLst>
              </a:custGeom>
              <a:noFill/>
              <a:ln w="127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30" name="Group 39">
              <a:extLst>
                <a:ext uri="{FF2B5EF4-FFF2-40B4-BE49-F238E27FC236}">
                  <a16:creationId xmlns:a16="http://schemas.microsoft.com/office/drawing/2014/main" id="{42EE91D3-1EEB-5643-BC65-0852DA992505}"/>
                </a:ext>
              </a:extLst>
            </p:cNvPr>
            <p:cNvGrpSpPr>
              <a:grpSpLocks/>
            </p:cNvGrpSpPr>
            <p:nvPr/>
          </p:nvGrpSpPr>
          <p:grpSpPr bwMode="auto">
            <a:xfrm>
              <a:off x="2152" y="994"/>
              <a:ext cx="405" cy="105"/>
              <a:chOff x="2152" y="994"/>
              <a:chExt cx="405" cy="105"/>
            </a:xfrm>
          </p:grpSpPr>
          <p:sp>
            <p:nvSpPr>
              <p:cNvPr id="81" name="Freeform 37">
                <a:extLst>
                  <a:ext uri="{FF2B5EF4-FFF2-40B4-BE49-F238E27FC236}">
                    <a16:creationId xmlns:a16="http://schemas.microsoft.com/office/drawing/2014/main" id="{C9C67662-A62E-DA41-A17F-1BB25AEE0210}"/>
                  </a:ext>
                </a:extLst>
              </p:cNvPr>
              <p:cNvSpPr>
                <a:spLocks/>
              </p:cNvSpPr>
              <p:nvPr/>
            </p:nvSpPr>
            <p:spPr bwMode="auto">
              <a:xfrm>
                <a:off x="2160" y="1004"/>
                <a:ext cx="389" cy="85"/>
              </a:xfrm>
              <a:custGeom>
                <a:avLst/>
                <a:gdLst>
                  <a:gd name="T0" fmla="*/ 0 w 389"/>
                  <a:gd name="T1" fmla="*/ 84 h 85"/>
                  <a:gd name="T2" fmla="*/ 92 w 389"/>
                  <a:gd name="T3" fmla="*/ 0 h 85"/>
                  <a:gd name="T4" fmla="*/ 388 w 389"/>
                  <a:gd name="T5" fmla="*/ 0 h 85"/>
                  <a:gd name="T6" fmla="*/ 297 w 389"/>
                  <a:gd name="T7" fmla="*/ 84 h 85"/>
                  <a:gd name="T8" fmla="*/ 0 w 389"/>
                  <a:gd name="T9" fmla="*/ 84 h 85"/>
                  <a:gd name="T10" fmla="*/ 0 60000 65536"/>
                  <a:gd name="T11" fmla="*/ 0 60000 65536"/>
                  <a:gd name="T12" fmla="*/ 0 60000 65536"/>
                  <a:gd name="T13" fmla="*/ 0 60000 65536"/>
                  <a:gd name="T14" fmla="*/ 0 60000 65536"/>
                  <a:gd name="T15" fmla="*/ 0 w 389"/>
                  <a:gd name="T16" fmla="*/ 0 h 85"/>
                  <a:gd name="T17" fmla="*/ 389 w 389"/>
                  <a:gd name="T18" fmla="*/ 85 h 85"/>
                </a:gdLst>
                <a:ahLst/>
                <a:cxnLst>
                  <a:cxn ang="T10">
                    <a:pos x="T0" y="T1"/>
                  </a:cxn>
                  <a:cxn ang="T11">
                    <a:pos x="T2" y="T3"/>
                  </a:cxn>
                  <a:cxn ang="T12">
                    <a:pos x="T4" y="T5"/>
                  </a:cxn>
                  <a:cxn ang="T13">
                    <a:pos x="T6" y="T7"/>
                  </a:cxn>
                  <a:cxn ang="T14">
                    <a:pos x="T8" y="T9"/>
                  </a:cxn>
                </a:cxnLst>
                <a:rect l="T15" t="T16" r="T17" b="T18"/>
                <a:pathLst>
                  <a:path w="389" h="85">
                    <a:moveTo>
                      <a:pt x="0" y="84"/>
                    </a:moveTo>
                    <a:lnTo>
                      <a:pt x="92" y="0"/>
                    </a:lnTo>
                    <a:lnTo>
                      <a:pt x="388" y="0"/>
                    </a:lnTo>
                    <a:lnTo>
                      <a:pt x="297" y="84"/>
                    </a:lnTo>
                    <a:lnTo>
                      <a:pt x="0" y="84"/>
                    </a:lnTo>
                  </a:path>
                </a:pathLst>
              </a:custGeom>
              <a:solidFill>
                <a:schemeClr val="hlink"/>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82" name="Freeform 38">
                <a:extLst>
                  <a:ext uri="{FF2B5EF4-FFF2-40B4-BE49-F238E27FC236}">
                    <a16:creationId xmlns:a16="http://schemas.microsoft.com/office/drawing/2014/main" id="{53EDCFDF-1740-F547-9A7C-042B8C97B7D3}"/>
                  </a:ext>
                </a:extLst>
              </p:cNvPr>
              <p:cNvSpPr>
                <a:spLocks/>
              </p:cNvSpPr>
              <p:nvPr/>
            </p:nvSpPr>
            <p:spPr bwMode="auto">
              <a:xfrm>
                <a:off x="2152" y="994"/>
                <a:ext cx="405" cy="105"/>
              </a:xfrm>
              <a:custGeom>
                <a:avLst/>
                <a:gdLst>
                  <a:gd name="T0" fmla="*/ 0 w 405"/>
                  <a:gd name="T1" fmla="*/ 104 h 105"/>
                  <a:gd name="T2" fmla="*/ 96 w 405"/>
                  <a:gd name="T3" fmla="*/ 0 h 105"/>
                  <a:gd name="T4" fmla="*/ 404 w 405"/>
                  <a:gd name="T5" fmla="*/ 0 h 105"/>
                  <a:gd name="T6" fmla="*/ 310 w 405"/>
                  <a:gd name="T7" fmla="*/ 104 h 105"/>
                  <a:gd name="T8" fmla="*/ 0 w 405"/>
                  <a:gd name="T9" fmla="*/ 104 h 105"/>
                  <a:gd name="T10" fmla="*/ 0 60000 65536"/>
                  <a:gd name="T11" fmla="*/ 0 60000 65536"/>
                  <a:gd name="T12" fmla="*/ 0 60000 65536"/>
                  <a:gd name="T13" fmla="*/ 0 60000 65536"/>
                  <a:gd name="T14" fmla="*/ 0 60000 65536"/>
                  <a:gd name="T15" fmla="*/ 0 w 405"/>
                  <a:gd name="T16" fmla="*/ 0 h 105"/>
                  <a:gd name="T17" fmla="*/ 405 w 405"/>
                  <a:gd name="T18" fmla="*/ 105 h 105"/>
                </a:gdLst>
                <a:ahLst/>
                <a:cxnLst>
                  <a:cxn ang="T10">
                    <a:pos x="T0" y="T1"/>
                  </a:cxn>
                  <a:cxn ang="T11">
                    <a:pos x="T2" y="T3"/>
                  </a:cxn>
                  <a:cxn ang="T12">
                    <a:pos x="T4" y="T5"/>
                  </a:cxn>
                  <a:cxn ang="T13">
                    <a:pos x="T6" y="T7"/>
                  </a:cxn>
                  <a:cxn ang="T14">
                    <a:pos x="T8" y="T9"/>
                  </a:cxn>
                </a:cxnLst>
                <a:rect l="T15" t="T16" r="T17" b="T18"/>
                <a:pathLst>
                  <a:path w="405" h="105">
                    <a:moveTo>
                      <a:pt x="0" y="104"/>
                    </a:moveTo>
                    <a:lnTo>
                      <a:pt x="96" y="0"/>
                    </a:lnTo>
                    <a:lnTo>
                      <a:pt x="404" y="0"/>
                    </a:lnTo>
                    <a:lnTo>
                      <a:pt x="310" y="104"/>
                    </a:lnTo>
                    <a:lnTo>
                      <a:pt x="0" y="104"/>
                    </a:lnTo>
                  </a:path>
                </a:pathLst>
              </a:custGeom>
              <a:solidFill>
                <a:schemeClr val="hlink"/>
              </a:solidFill>
              <a:ln w="12700" cap="rnd">
                <a:solidFill>
                  <a:srgbClr val="FAFD00"/>
                </a:solidFill>
                <a:round/>
                <a:headEnd/>
                <a:tailEnd/>
              </a:ln>
            </p:spPr>
            <p:txBody>
              <a:bodyPr/>
              <a:lstStyle/>
              <a:p>
                <a:endParaRPr lang="fr-FR"/>
              </a:p>
            </p:txBody>
          </p:sp>
        </p:grpSp>
        <p:sp>
          <p:nvSpPr>
            <p:cNvPr id="31" name="Freeform 40">
              <a:extLst>
                <a:ext uri="{FF2B5EF4-FFF2-40B4-BE49-F238E27FC236}">
                  <a16:creationId xmlns:a16="http://schemas.microsoft.com/office/drawing/2014/main" id="{17D85FAE-532F-014E-83DF-5BFEBC79655E}"/>
                </a:ext>
              </a:extLst>
            </p:cNvPr>
            <p:cNvSpPr>
              <a:spLocks/>
            </p:cNvSpPr>
            <p:nvPr/>
          </p:nvSpPr>
          <p:spPr bwMode="auto">
            <a:xfrm>
              <a:off x="2466" y="986"/>
              <a:ext cx="97" cy="2581"/>
            </a:xfrm>
            <a:custGeom>
              <a:avLst/>
              <a:gdLst>
                <a:gd name="T0" fmla="*/ 0 w 97"/>
                <a:gd name="T1" fmla="*/ 2580 h 2581"/>
                <a:gd name="T2" fmla="*/ 96 w 97"/>
                <a:gd name="T3" fmla="*/ 2495 h 2581"/>
                <a:gd name="T4" fmla="*/ 96 w 97"/>
                <a:gd name="T5" fmla="*/ 0 h 2581"/>
                <a:gd name="T6" fmla="*/ 0 w 97"/>
                <a:gd name="T7" fmla="*/ 100 h 2581"/>
                <a:gd name="T8" fmla="*/ 0 w 97"/>
                <a:gd name="T9" fmla="*/ 2580 h 2581"/>
                <a:gd name="T10" fmla="*/ 0 60000 65536"/>
                <a:gd name="T11" fmla="*/ 0 60000 65536"/>
                <a:gd name="T12" fmla="*/ 0 60000 65536"/>
                <a:gd name="T13" fmla="*/ 0 60000 65536"/>
                <a:gd name="T14" fmla="*/ 0 60000 65536"/>
                <a:gd name="T15" fmla="*/ 0 w 97"/>
                <a:gd name="T16" fmla="*/ 0 h 2581"/>
                <a:gd name="T17" fmla="*/ 97 w 97"/>
                <a:gd name="T18" fmla="*/ 2581 h 2581"/>
              </a:gdLst>
              <a:ahLst/>
              <a:cxnLst>
                <a:cxn ang="T10">
                  <a:pos x="T0" y="T1"/>
                </a:cxn>
                <a:cxn ang="T11">
                  <a:pos x="T2" y="T3"/>
                </a:cxn>
                <a:cxn ang="T12">
                  <a:pos x="T4" y="T5"/>
                </a:cxn>
                <a:cxn ang="T13">
                  <a:pos x="T6" y="T7"/>
                </a:cxn>
                <a:cxn ang="T14">
                  <a:pos x="T8" y="T9"/>
                </a:cxn>
              </a:cxnLst>
              <a:rect l="T15" t="T16" r="T17" b="T18"/>
              <a:pathLst>
                <a:path w="97" h="2581">
                  <a:moveTo>
                    <a:pt x="0" y="2580"/>
                  </a:moveTo>
                  <a:lnTo>
                    <a:pt x="96" y="2495"/>
                  </a:lnTo>
                  <a:lnTo>
                    <a:pt x="96" y="0"/>
                  </a:lnTo>
                  <a:lnTo>
                    <a:pt x="0" y="100"/>
                  </a:lnTo>
                  <a:lnTo>
                    <a:pt x="0" y="2580"/>
                  </a:lnTo>
                </a:path>
              </a:pathLst>
            </a:custGeom>
            <a:solidFill>
              <a:schemeClr val="hlink"/>
            </a:solidFill>
            <a:ln w="12700" cap="rnd">
              <a:solidFill>
                <a:srgbClr val="FAFD00"/>
              </a:solidFill>
              <a:round/>
              <a:headEnd/>
              <a:tailEnd/>
            </a:ln>
          </p:spPr>
          <p:txBody>
            <a:bodyPr/>
            <a:lstStyle/>
            <a:p>
              <a:endParaRPr lang="fr-FR"/>
            </a:p>
          </p:txBody>
        </p:sp>
        <p:sp>
          <p:nvSpPr>
            <p:cNvPr id="32" name="Line 41">
              <a:extLst>
                <a:ext uri="{FF2B5EF4-FFF2-40B4-BE49-F238E27FC236}">
                  <a16:creationId xmlns:a16="http://schemas.microsoft.com/office/drawing/2014/main" id="{60F08473-6A77-554F-A817-DC6DB995F6DE}"/>
                </a:ext>
              </a:extLst>
            </p:cNvPr>
            <p:cNvSpPr>
              <a:spLocks noChangeShapeType="1"/>
            </p:cNvSpPr>
            <p:nvPr/>
          </p:nvSpPr>
          <p:spPr bwMode="auto">
            <a:xfrm flipV="1">
              <a:off x="4294" y="3572"/>
              <a:ext cx="0" cy="5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nvGrpSpPr>
            <p:cNvPr id="33" name="Group 44">
              <a:extLst>
                <a:ext uri="{FF2B5EF4-FFF2-40B4-BE49-F238E27FC236}">
                  <a16:creationId xmlns:a16="http://schemas.microsoft.com/office/drawing/2014/main" id="{7666B690-F298-544E-BC98-ED53782FA396}"/>
                </a:ext>
              </a:extLst>
            </p:cNvPr>
            <p:cNvGrpSpPr>
              <a:grpSpLocks/>
            </p:cNvGrpSpPr>
            <p:nvPr/>
          </p:nvGrpSpPr>
          <p:grpSpPr bwMode="auto">
            <a:xfrm>
              <a:off x="3948" y="1794"/>
              <a:ext cx="331" cy="1775"/>
              <a:chOff x="3948" y="1794"/>
              <a:chExt cx="331" cy="1775"/>
            </a:xfrm>
          </p:grpSpPr>
          <p:sp>
            <p:nvSpPr>
              <p:cNvPr id="79" name="Freeform 42">
                <a:extLst>
                  <a:ext uri="{FF2B5EF4-FFF2-40B4-BE49-F238E27FC236}">
                    <a16:creationId xmlns:a16="http://schemas.microsoft.com/office/drawing/2014/main" id="{C6DD188B-F34E-944C-B5C9-5F65FEFFC182}"/>
                  </a:ext>
                </a:extLst>
              </p:cNvPr>
              <p:cNvSpPr>
                <a:spLocks/>
              </p:cNvSpPr>
              <p:nvPr/>
            </p:nvSpPr>
            <p:spPr bwMode="auto">
              <a:xfrm>
                <a:off x="3956" y="1803"/>
                <a:ext cx="315" cy="1757"/>
              </a:xfrm>
              <a:custGeom>
                <a:avLst/>
                <a:gdLst>
                  <a:gd name="T0" fmla="*/ 0 w 315"/>
                  <a:gd name="T1" fmla="*/ 1756 h 1757"/>
                  <a:gd name="T2" fmla="*/ 0 w 315"/>
                  <a:gd name="T3" fmla="*/ 0 h 1757"/>
                  <a:gd name="T4" fmla="*/ 314 w 315"/>
                  <a:gd name="T5" fmla="*/ 0 h 1757"/>
                  <a:gd name="T6" fmla="*/ 314 w 315"/>
                  <a:gd name="T7" fmla="*/ 1756 h 1757"/>
                  <a:gd name="T8" fmla="*/ 0 w 315"/>
                  <a:gd name="T9" fmla="*/ 1756 h 1757"/>
                  <a:gd name="T10" fmla="*/ 0 60000 65536"/>
                  <a:gd name="T11" fmla="*/ 0 60000 65536"/>
                  <a:gd name="T12" fmla="*/ 0 60000 65536"/>
                  <a:gd name="T13" fmla="*/ 0 60000 65536"/>
                  <a:gd name="T14" fmla="*/ 0 60000 65536"/>
                  <a:gd name="T15" fmla="*/ 0 w 315"/>
                  <a:gd name="T16" fmla="*/ 0 h 1757"/>
                  <a:gd name="T17" fmla="*/ 315 w 315"/>
                  <a:gd name="T18" fmla="*/ 1757 h 1757"/>
                </a:gdLst>
                <a:ahLst/>
                <a:cxnLst>
                  <a:cxn ang="T10">
                    <a:pos x="T0" y="T1"/>
                  </a:cxn>
                  <a:cxn ang="T11">
                    <a:pos x="T2" y="T3"/>
                  </a:cxn>
                  <a:cxn ang="T12">
                    <a:pos x="T4" y="T5"/>
                  </a:cxn>
                  <a:cxn ang="T13">
                    <a:pos x="T6" y="T7"/>
                  </a:cxn>
                  <a:cxn ang="T14">
                    <a:pos x="T8" y="T9"/>
                  </a:cxn>
                </a:cxnLst>
                <a:rect l="T15" t="T16" r="T17" b="T18"/>
                <a:pathLst>
                  <a:path w="315" h="1757">
                    <a:moveTo>
                      <a:pt x="0" y="1756"/>
                    </a:moveTo>
                    <a:lnTo>
                      <a:pt x="0" y="0"/>
                    </a:lnTo>
                    <a:lnTo>
                      <a:pt x="314" y="0"/>
                    </a:lnTo>
                    <a:lnTo>
                      <a:pt x="314" y="1756"/>
                    </a:lnTo>
                    <a:lnTo>
                      <a:pt x="0" y="1756"/>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80" name="Freeform 43">
                <a:extLst>
                  <a:ext uri="{FF2B5EF4-FFF2-40B4-BE49-F238E27FC236}">
                    <a16:creationId xmlns:a16="http://schemas.microsoft.com/office/drawing/2014/main" id="{8FA26110-D97E-E04A-8C29-FBA847DDE519}"/>
                  </a:ext>
                </a:extLst>
              </p:cNvPr>
              <p:cNvSpPr>
                <a:spLocks/>
              </p:cNvSpPr>
              <p:nvPr/>
            </p:nvSpPr>
            <p:spPr bwMode="auto">
              <a:xfrm>
                <a:off x="3948" y="1794"/>
                <a:ext cx="331" cy="1775"/>
              </a:xfrm>
              <a:custGeom>
                <a:avLst/>
                <a:gdLst>
                  <a:gd name="T0" fmla="*/ 0 w 331"/>
                  <a:gd name="T1" fmla="*/ 1774 h 1775"/>
                  <a:gd name="T2" fmla="*/ 0 w 331"/>
                  <a:gd name="T3" fmla="*/ 0 h 1775"/>
                  <a:gd name="T4" fmla="*/ 330 w 331"/>
                  <a:gd name="T5" fmla="*/ 0 h 1775"/>
                  <a:gd name="T6" fmla="*/ 330 w 331"/>
                  <a:gd name="T7" fmla="*/ 1774 h 1775"/>
                  <a:gd name="T8" fmla="*/ 0 w 331"/>
                  <a:gd name="T9" fmla="*/ 1774 h 1775"/>
                  <a:gd name="T10" fmla="*/ 0 60000 65536"/>
                  <a:gd name="T11" fmla="*/ 0 60000 65536"/>
                  <a:gd name="T12" fmla="*/ 0 60000 65536"/>
                  <a:gd name="T13" fmla="*/ 0 60000 65536"/>
                  <a:gd name="T14" fmla="*/ 0 60000 65536"/>
                  <a:gd name="T15" fmla="*/ 0 w 331"/>
                  <a:gd name="T16" fmla="*/ 0 h 1775"/>
                  <a:gd name="T17" fmla="*/ 331 w 331"/>
                  <a:gd name="T18" fmla="*/ 1775 h 1775"/>
                </a:gdLst>
                <a:ahLst/>
                <a:cxnLst>
                  <a:cxn ang="T10">
                    <a:pos x="T0" y="T1"/>
                  </a:cxn>
                  <a:cxn ang="T11">
                    <a:pos x="T2" y="T3"/>
                  </a:cxn>
                  <a:cxn ang="T12">
                    <a:pos x="T4" y="T5"/>
                  </a:cxn>
                  <a:cxn ang="T13">
                    <a:pos x="T6" y="T7"/>
                  </a:cxn>
                  <a:cxn ang="T14">
                    <a:pos x="T8" y="T9"/>
                  </a:cxn>
                </a:cxnLst>
                <a:rect l="T15" t="T16" r="T17" b="T18"/>
                <a:pathLst>
                  <a:path w="331" h="1775">
                    <a:moveTo>
                      <a:pt x="0" y="1774"/>
                    </a:moveTo>
                    <a:lnTo>
                      <a:pt x="0" y="0"/>
                    </a:lnTo>
                    <a:lnTo>
                      <a:pt x="330" y="0"/>
                    </a:lnTo>
                    <a:lnTo>
                      <a:pt x="330" y="1774"/>
                    </a:lnTo>
                    <a:lnTo>
                      <a:pt x="0" y="1774"/>
                    </a:lnTo>
                  </a:path>
                </a:pathLst>
              </a:custGeom>
              <a:noFill/>
              <a:ln w="127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34" name="Group 47">
              <a:extLst>
                <a:ext uri="{FF2B5EF4-FFF2-40B4-BE49-F238E27FC236}">
                  <a16:creationId xmlns:a16="http://schemas.microsoft.com/office/drawing/2014/main" id="{AB9C1D26-D50A-9B49-B0BE-DE89C12B4DD7}"/>
                </a:ext>
              </a:extLst>
            </p:cNvPr>
            <p:cNvGrpSpPr>
              <a:grpSpLocks/>
            </p:cNvGrpSpPr>
            <p:nvPr/>
          </p:nvGrpSpPr>
          <p:grpSpPr bwMode="auto">
            <a:xfrm>
              <a:off x="3936" y="1706"/>
              <a:ext cx="421" cy="89"/>
              <a:chOff x="3936" y="1706"/>
              <a:chExt cx="421" cy="89"/>
            </a:xfrm>
          </p:grpSpPr>
          <p:sp>
            <p:nvSpPr>
              <p:cNvPr id="77" name="Freeform 45">
                <a:extLst>
                  <a:ext uri="{FF2B5EF4-FFF2-40B4-BE49-F238E27FC236}">
                    <a16:creationId xmlns:a16="http://schemas.microsoft.com/office/drawing/2014/main" id="{EF450F0B-2CF9-8D4B-886A-F83D33F47344}"/>
                  </a:ext>
                </a:extLst>
              </p:cNvPr>
              <p:cNvSpPr>
                <a:spLocks/>
              </p:cNvSpPr>
              <p:nvPr/>
            </p:nvSpPr>
            <p:spPr bwMode="auto">
              <a:xfrm>
                <a:off x="3944" y="1714"/>
                <a:ext cx="405" cy="73"/>
              </a:xfrm>
              <a:custGeom>
                <a:avLst/>
                <a:gdLst>
                  <a:gd name="T0" fmla="*/ 0 w 405"/>
                  <a:gd name="T1" fmla="*/ 72 h 73"/>
                  <a:gd name="T2" fmla="*/ 96 w 405"/>
                  <a:gd name="T3" fmla="*/ 0 h 73"/>
                  <a:gd name="T4" fmla="*/ 404 w 405"/>
                  <a:gd name="T5" fmla="*/ 0 h 73"/>
                  <a:gd name="T6" fmla="*/ 310 w 405"/>
                  <a:gd name="T7" fmla="*/ 72 h 73"/>
                  <a:gd name="T8" fmla="*/ 0 w 405"/>
                  <a:gd name="T9" fmla="*/ 72 h 73"/>
                  <a:gd name="T10" fmla="*/ 0 60000 65536"/>
                  <a:gd name="T11" fmla="*/ 0 60000 65536"/>
                  <a:gd name="T12" fmla="*/ 0 60000 65536"/>
                  <a:gd name="T13" fmla="*/ 0 60000 65536"/>
                  <a:gd name="T14" fmla="*/ 0 60000 65536"/>
                  <a:gd name="T15" fmla="*/ 0 w 405"/>
                  <a:gd name="T16" fmla="*/ 0 h 73"/>
                  <a:gd name="T17" fmla="*/ 405 w 405"/>
                  <a:gd name="T18" fmla="*/ 73 h 73"/>
                </a:gdLst>
                <a:ahLst/>
                <a:cxnLst>
                  <a:cxn ang="T10">
                    <a:pos x="T0" y="T1"/>
                  </a:cxn>
                  <a:cxn ang="T11">
                    <a:pos x="T2" y="T3"/>
                  </a:cxn>
                  <a:cxn ang="T12">
                    <a:pos x="T4" y="T5"/>
                  </a:cxn>
                  <a:cxn ang="T13">
                    <a:pos x="T6" y="T7"/>
                  </a:cxn>
                  <a:cxn ang="T14">
                    <a:pos x="T8" y="T9"/>
                  </a:cxn>
                </a:cxnLst>
                <a:rect l="T15" t="T16" r="T17" b="T18"/>
                <a:pathLst>
                  <a:path w="405" h="73">
                    <a:moveTo>
                      <a:pt x="0" y="72"/>
                    </a:moveTo>
                    <a:lnTo>
                      <a:pt x="96" y="0"/>
                    </a:lnTo>
                    <a:lnTo>
                      <a:pt x="404" y="0"/>
                    </a:lnTo>
                    <a:lnTo>
                      <a:pt x="310" y="72"/>
                    </a:lnTo>
                    <a:lnTo>
                      <a:pt x="0" y="72"/>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78" name="Freeform 46">
                <a:extLst>
                  <a:ext uri="{FF2B5EF4-FFF2-40B4-BE49-F238E27FC236}">
                    <a16:creationId xmlns:a16="http://schemas.microsoft.com/office/drawing/2014/main" id="{3A5E4975-AADC-874A-8761-EFDAA9690136}"/>
                  </a:ext>
                </a:extLst>
              </p:cNvPr>
              <p:cNvSpPr>
                <a:spLocks/>
              </p:cNvSpPr>
              <p:nvPr/>
            </p:nvSpPr>
            <p:spPr bwMode="auto">
              <a:xfrm>
                <a:off x="3936" y="1706"/>
                <a:ext cx="421" cy="89"/>
              </a:xfrm>
              <a:custGeom>
                <a:avLst/>
                <a:gdLst>
                  <a:gd name="T0" fmla="*/ 0 w 421"/>
                  <a:gd name="T1" fmla="*/ 88 h 89"/>
                  <a:gd name="T2" fmla="*/ 100 w 421"/>
                  <a:gd name="T3" fmla="*/ 0 h 89"/>
                  <a:gd name="T4" fmla="*/ 420 w 421"/>
                  <a:gd name="T5" fmla="*/ 0 h 89"/>
                  <a:gd name="T6" fmla="*/ 322 w 421"/>
                  <a:gd name="T7" fmla="*/ 88 h 89"/>
                  <a:gd name="T8" fmla="*/ 0 w 421"/>
                  <a:gd name="T9" fmla="*/ 88 h 89"/>
                  <a:gd name="T10" fmla="*/ 0 60000 65536"/>
                  <a:gd name="T11" fmla="*/ 0 60000 65536"/>
                  <a:gd name="T12" fmla="*/ 0 60000 65536"/>
                  <a:gd name="T13" fmla="*/ 0 60000 65536"/>
                  <a:gd name="T14" fmla="*/ 0 60000 65536"/>
                  <a:gd name="T15" fmla="*/ 0 w 421"/>
                  <a:gd name="T16" fmla="*/ 0 h 89"/>
                  <a:gd name="T17" fmla="*/ 421 w 421"/>
                  <a:gd name="T18" fmla="*/ 89 h 89"/>
                </a:gdLst>
                <a:ahLst/>
                <a:cxnLst>
                  <a:cxn ang="T10">
                    <a:pos x="T0" y="T1"/>
                  </a:cxn>
                  <a:cxn ang="T11">
                    <a:pos x="T2" y="T3"/>
                  </a:cxn>
                  <a:cxn ang="T12">
                    <a:pos x="T4" y="T5"/>
                  </a:cxn>
                  <a:cxn ang="T13">
                    <a:pos x="T6" y="T7"/>
                  </a:cxn>
                  <a:cxn ang="T14">
                    <a:pos x="T8" y="T9"/>
                  </a:cxn>
                </a:cxnLst>
                <a:rect l="T15" t="T16" r="T17" b="T18"/>
                <a:pathLst>
                  <a:path w="421" h="89">
                    <a:moveTo>
                      <a:pt x="0" y="88"/>
                    </a:moveTo>
                    <a:lnTo>
                      <a:pt x="100" y="0"/>
                    </a:lnTo>
                    <a:lnTo>
                      <a:pt x="420" y="0"/>
                    </a:lnTo>
                    <a:lnTo>
                      <a:pt x="322" y="88"/>
                    </a:lnTo>
                    <a:lnTo>
                      <a:pt x="0" y="88"/>
                    </a:lnTo>
                  </a:path>
                </a:pathLst>
              </a:custGeom>
              <a:solidFill>
                <a:srgbClr val="00FF00"/>
              </a:solidFill>
              <a:ln w="12700" cap="rnd">
                <a:solidFill>
                  <a:srgbClr val="FAFD00"/>
                </a:solidFill>
                <a:round/>
                <a:headEnd/>
                <a:tailEnd/>
              </a:ln>
            </p:spPr>
            <p:txBody>
              <a:bodyPr/>
              <a:lstStyle/>
              <a:p>
                <a:endParaRPr lang="fr-FR"/>
              </a:p>
            </p:txBody>
          </p:sp>
        </p:grpSp>
        <p:grpSp>
          <p:nvGrpSpPr>
            <p:cNvPr id="35" name="Group 50">
              <a:extLst>
                <a:ext uri="{FF2B5EF4-FFF2-40B4-BE49-F238E27FC236}">
                  <a16:creationId xmlns:a16="http://schemas.microsoft.com/office/drawing/2014/main" id="{9C79AD77-A206-4140-B303-DC938BB91069}"/>
                </a:ext>
              </a:extLst>
            </p:cNvPr>
            <p:cNvGrpSpPr>
              <a:grpSpLocks/>
            </p:cNvGrpSpPr>
            <p:nvPr/>
          </p:nvGrpSpPr>
          <p:grpSpPr bwMode="auto">
            <a:xfrm>
              <a:off x="4278" y="1906"/>
              <a:ext cx="87" cy="1663"/>
              <a:chOff x="4278" y="1906"/>
              <a:chExt cx="87" cy="1663"/>
            </a:xfrm>
          </p:grpSpPr>
          <p:sp>
            <p:nvSpPr>
              <p:cNvPr id="75" name="Freeform 48">
                <a:extLst>
                  <a:ext uri="{FF2B5EF4-FFF2-40B4-BE49-F238E27FC236}">
                    <a16:creationId xmlns:a16="http://schemas.microsoft.com/office/drawing/2014/main" id="{7461DBDA-88B0-B04D-A515-A1402485F4A0}"/>
                  </a:ext>
                </a:extLst>
              </p:cNvPr>
              <p:cNvSpPr>
                <a:spLocks/>
              </p:cNvSpPr>
              <p:nvPr/>
            </p:nvSpPr>
            <p:spPr bwMode="auto">
              <a:xfrm>
                <a:off x="4286" y="1914"/>
                <a:ext cx="71" cy="1647"/>
              </a:xfrm>
              <a:custGeom>
                <a:avLst/>
                <a:gdLst>
                  <a:gd name="T0" fmla="*/ 0 w 71"/>
                  <a:gd name="T1" fmla="*/ 1646 h 1647"/>
                  <a:gd name="T2" fmla="*/ 0 w 71"/>
                  <a:gd name="T3" fmla="*/ 103 h 1647"/>
                  <a:gd name="T4" fmla="*/ 70 w 71"/>
                  <a:gd name="T5" fmla="*/ 0 h 1647"/>
                  <a:gd name="T6" fmla="*/ 70 w 71"/>
                  <a:gd name="T7" fmla="*/ 1545 h 1647"/>
                  <a:gd name="T8" fmla="*/ 0 w 71"/>
                  <a:gd name="T9" fmla="*/ 1646 h 1647"/>
                  <a:gd name="T10" fmla="*/ 0 60000 65536"/>
                  <a:gd name="T11" fmla="*/ 0 60000 65536"/>
                  <a:gd name="T12" fmla="*/ 0 60000 65536"/>
                  <a:gd name="T13" fmla="*/ 0 60000 65536"/>
                  <a:gd name="T14" fmla="*/ 0 60000 65536"/>
                  <a:gd name="T15" fmla="*/ 0 w 71"/>
                  <a:gd name="T16" fmla="*/ 0 h 1647"/>
                  <a:gd name="T17" fmla="*/ 71 w 71"/>
                  <a:gd name="T18" fmla="*/ 1647 h 1647"/>
                </a:gdLst>
                <a:ahLst/>
                <a:cxnLst>
                  <a:cxn ang="T10">
                    <a:pos x="T0" y="T1"/>
                  </a:cxn>
                  <a:cxn ang="T11">
                    <a:pos x="T2" y="T3"/>
                  </a:cxn>
                  <a:cxn ang="T12">
                    <a:pos x="T4" y="T5"/>
                  </a:cxn>
                  <a:cxn ang="T13">
                    <a:pos x="T6" y="T7"/>
                  </a:cxn>
                  <a:cxn ang="T14">
                    <a:pos x="T8" y="T9"/>
                  </a:cxn>
                </a:cxnLst>
                <a:rect l="T15" t="T16" r="T17" b="T18"/>
                <a:pathLst>
                  <a:path w="71" h="1647">
                    <a:moveTo>
                      <a:pt x="0" y="1646"/>
                    </a:moveTo>
                    <a:lnTo>
                      <a:pt x="0" y="103"/>
                    </a:lnTo>
                    <a:lnTo>
                      <a:pt x="70" y="0"/>
                    </a:lnTo>
                    <a:lnTo>
                      <a:pt x="70" y="1545"/>
                    </a:lnTo>
                    <a:lnTo>
                      <a:pt x="0" y="1646"/>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76" name="Freeform 49">
                <a:extLst>
                  <a:ext uri="{FF2B5EF4-FFF2-40B4-BE49-F238E27FC236}">
                    <a16:creationId xmlns:a16="http://schemas.microsoft.com/office/drawing/2014/main" id="{69EE72FF-2F5B-F44B-93F4-CE2C226F761C}"/>
                  </a:ext>
                </a:extLst>
              </p:cNvPr>
              <p:cNvSpPr>
                <a:spLocks/>
              </p:cNvSpPr>
              <p:nvPr/>
            </p:nvSpPr>
            <p:spPr bwMode="auto">
              <a:xfrm>
                <a:off x="4278" y="1906"/>
                <a:ext cx="87" cy="1663"/>
              </a:xfrm>
              <a:custGeom>
                <a:avLst/>
                <a:gdLst>
                  <a:gd name="T0" fmla="*/ 0 w 87"/>
                  <a:gd name="T1" fmla="*/ 1662 h 1663"/>
                  <a:gd name="T2" fmla="*/ 0 w 87"/>
                  <a:gd name="T3" fmla="*/ 104 h 1663"/>
                  <a:gd name="T4" fmla="*/ 86 w 87"/>
                  <a:gd name="T5" fmla="*/ 0 h 1663"/>
                  <a:gd name="T6" fmla="*/ 86 w 87"/>
                  <a:gd name="T7" fmla="*/ 1560 h 1663"/>
                  <a:gd name="T8" fmla="*/ 0 w 87"/>
                  <a:gd name="T9" fmla="*/ 1662 h 1663"/>
                  <a:gd name="T10" fmla="*/ 0 60000 65536"/>
                  <a:gd name="T11" fmla="*/ 0 60000 65536"/>
                  <a:gd name="T12" fmla="*/ 0 60000 65536"/>
                  <a:gd name="T13" fmla="*/ 0 60000 65536"/>
                  <a:gd name="T14" fmla="*/ 0 60000 65536"/>
                  <a:gd name="T15" fmla="*/ 0 w 87"/>
                  <a:gd name="T16" fmla="*/ 0 h 1663"/>
                  <a:gd name="T17" fmla="*/ 87 w 87"/>
                  <a:gd name="T18" fmla="*/ 1663 h 1663"/>
                </a:gdLst>
                <a:ahLst/>
                <a:cxnLst>
                  <a:cxn ang="T10">
                    <a:pos x="T0" y="T1"/>
                  </a:cxn>
                  <a:cxn ang="T11">
                    <a:pos x="T2" y="T3"/>
                  </a:cxn>
                  <a:cxn ang="T12">
                    <a:pos x="T4" y="T5"/>
                  </a:cxn>
                  <a:cxn ang="T13">
                    <a:pos x="T6" y="T7"/>
                  </a:cxn>
                  <a:cxn ang="T14">
                    <a:pos x="T8" y="T9"/>
                  </a:cxn>
                </a:cxnLst>
                <a:rect l="T15" t="T16" r="T17" b="T18"/>
                <a:pathLst>
                  <a:path w="87" h="1663">
                    <a:moveTo>
                      <a:pt x="0" y="1662"/>
                    </a:moveTo>
                    <a:lnTo>
                      <a:pt x="0" y="104"/>
                    </a:lnTo>
                    <a:lnTo>
                      <a:pt x="86" y="0"/>
                    </a:lnTo>
                    <a:lnTo>
                      <a:pt x="86" y="1560"/>
                    </a:lnTo>
                    <a:lnTo>
                      <a:pt x="0" y="1662"/>
                    </a:lnTo>
                  </a:path>
                </a:pathLst>
              </a:custGeom>
              <a:noFill/>
              <a:ln w="127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36" name="Group 53">
              <a:extLst>
                <a:ext uri="{FF2B5EF4-FFF2-40B4-BE49-F238E27FC236}">
                  <a16:creationId xmlns:a16="http://schemas.microsoft.com/office/drawing/2014/main" id="{3E348476-4799-0348-A553-D4CE0003796D}"/>
                </a:ext>
              </a:extLst>
            </p:cNvPr>
            <p:cNvGrpSpPr>
              <a:grpSpLocks/>
            </p:cNvGrpSpPr>
            <p:nvPr/>
          </p:nvGrpSpPr>
          <p:grpSpPr bwMode="auto">
            <a:xfrm>
              <a:off x="4278" y="1906"/>
              <a:ext cx="103" cy="1679"/>
              <a:chOff x="4278" y="1906"/>
              <a:chExt cx="103" cy="1679"/>
            </a:xfrm>
          </p:grpSpPr>
          <p:sp>
            <p:nvSpPr>
              <p:cNvPr id="73" name="Freeform 51">
                <a:extLst>
                  <a:ext uri="{FF2B5EF4-FFF2-40B4-BE49-F238E27FC236}">
                    <a16:creationId xmlns:a16="http://schemas.microsoft.com/office/drawing/2014/main" id="{5EE8FB52-902F-2840-9A99-B2494A8B8F5A}"/>
                  </a:ext>
                </a:extLst>
              </p:cNvPr>
              <p:cNvSpPr>
                <a:spLocks/>
              </p:cNvSpPr>
              <p:nvPr/>
            </p:nvSpPr>
            <p:spPr bwMode="auto">
              <a:xfrm>
                <a:off x="4286" y="1914"/>
                <a:ext cx="87" cy="1663"/>
              </a:xfrm>
              <a:custGeom>
                <a:avLst/>
                <a:gdLst>
                  <a:gd name="T0" fmla="*/ 0 w 87"/>
                  <a:gd name="T1" fmla="*/ 1662 h 1663"/>
                  <a:gd name="T2" fmla="*/ 0 w 87"/>
                  <a:gd name="T3" fmla="*/ 103 h 1663"/>
                  <a:gd name="T4" fmla="*/ 86 w 87"/>
                  <a:gd name="T5" fmla="*/ 0 h 1663"/>
                  <a:gd name="T6" fmla="*/ 86 w 87"/>
                  <a:gd name="T7" fmla="*/ 1561 h 1663"/>
                  <a:gd name="T8" fmla="*/ 0 w 87"/>
                  <a:gd name="T9" fmla="*/ 1662 h 1663"/>
                  <a:gd name="T10" fmla="*/ 0 w 87"/>
                  <a:gd name="T11" fmla="*/ 103 h 1663"/>
                  <a:gd name="T12" fmla="*/ 86 w 87"/>
                  <a:gd name="T13" fmla="*/ 0 h 1663"/>
                  <a:gd name="T14" fmla="*/ 86 w 87"/>
                  <a:gd name="T15" fmla="*/ 1561 h 1663"/>
                  <a:gd name="T16" fmla="*/ 0 w 87"/>
                  <a:gd name="T17" fmla="*/ 1662 h 16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663"/>
                  <a:gd name="T29" fmla="*/ 87 w 87"/>
                  <a:gd name="T30" fmla="*/ 1663 h 16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663">
                    <a:moveTo>
                      <a:pt x="0" y="1662"/>
                    </a:moveTo>
                    <a:lnTo>
                      <a:pt x="0" y="103"/>
                    </a:lnTo>
                    <a:lnTo>
                      <a:pt x="86" y="0"/>
                    </a:lnTo>
                    <a:lnTo>
                      <a:pt x="86" y="1561"/>
                    </a:lnTo>
                    <a:lnTo>
                      <a:pt x="0" y="1662"/>
                    </a:lnTo>
                    <a:lnTo>
                      <a:pt x="0" y="103"/>
                    </a:lnTo>
                    <a:lnTo>
                      <a:pt x="86" y="0"/>
                    </a:lnTo>
                    <a:lnTo>
                      <a:pt x="86" y="1561"/>
                    </a:lnTo>
                    <a:lnTo>
                      <a:pt x="0" y="1662"/>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74" name="Freeform 52">
                <a:extLst>
                  <a:ext uri="{FF2B5EF4-FFF2-40B4-BE49-F238E27FC236}">
                    <a16:creationId xmlns:a16="http://schemas.microsoft.com/office/drawing/2014/main" id="{4316885E-8A7C-DE41-977A-7E6C125CBE02}"/>
                  </a:ext>
                </a:extLst>
              </p:cNvPr>
              <p:cNvSpPr>
                <a:spLocks/>
              </p:cNvSpPr>
              <p:nvPr/>
            </p:nvSpPr>
            <p:spPr bwMode="auto">
              <a:xfrm>
                <a:off x="4278" y="1906"/>
                <a:ext cx="103" cy="1679"/>
              </a:xfrm>
              <a:custGeom>
                <a:avLst/>
                <a:gdLst>
                  <a:gd name="T0" fmla="*/ 0 w 103"/>
                  <a:gd name="T1" fmla="*/ 1678 h 1679"/>
                  <a:gd name="T2" fmla="*/ 0 w 103"/>
                  <a:gd name="T3" fmla="*/ 104 h 1679"/>
                  <a:gd name="T4" fmla="*/ 102 w 103"/>
                  <a:gd name="T5" fmla="*/ 0 h 1679"/>
                  <a:gd name="T6" fmla="*/ 102 w 103"/>
                  <a:gd name="T7" fmla="*/ 1576 h 1679"/>
                  <a:gd name="T8" fmla="*/ 0 w 103"/>
                  <a:gd name="T9" fmla="*/ 1678 h 1679"/>
                  <a:gd name="T10" fmla="*/ 0 w 103"/>
                  <a:gd name="T11" fmla="*/ 104 h 1679"/>
                  <a:gd name="T12" fmla="*/ 102 w 103"/>
                  <a:gd name="T13" fmla="*/ 0 h 1679"/>
                  <a:gd name="T14" fmla="*/ 102 w 103"/>
                  <a:gd name="T15" fmla="*/ 1576 h 1679"/>
                  <a:gd name="T16" fmla="*/ 0 w 103"/>
                  <a:gd name="T17" fmla="*/ 1678 h 16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679"/>
                  <a:gd name="T29" fmla="*/ 103 w 103"/>
                  <a:gd name="T30" fmla="*/ 1679 h 16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679">
                    <a:moveTo>
                      <a:pt x="0" y="1678"/>
                    </a:moveTo>
                    <a:lnTo>
                      <a:pt x="0" y="104"/>
                    </a:lnTo>
                    <a:lnTo>
                      <a:pt x="102" y="0"/>
                    </a:lnTo>
                    <a:lnTo>
                      <a:pt x="102" y="1576"/>
                    </a:lnTo>
                    <a:lnTo>
                      <a:pt x="0" y="1678"/>
                    </a:lnTo>
                    <a:lnTo>
                      <a:pt x="0" y="104"/>
                    </a:lnTo>
                    <a:lnTo>
                      <a:pt x="102" y="0"/>
                    </a:lnTo>
                    <a:lnTo>
                      <a:pt x="102" y="1576"/>
                    </a:lnTo>
                    <a:lnTo>
                      <a:pt x="0" y="1678"/>
                    </a:lnTo>
                  </a:path>
                </a:pathLst>
              </a:custGeom>
              <a:noFill/>
              <a:ln w="127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37" name="Group 56">
              <a:extLst>
                <a:ext uri="{FF2B5EF4-FFF2-40B4-BE49-F238E27FC236}">
                  <a16:creationId xmlns:a16="http://schemas.microsoft.com/office/drawing/2014/main" id="{E5895438-7756-3248-95CF-D9A832CB53FA}"/>
                </a:ext>
              </a:extLst>
            </p:cNvPr>
            <p:cNvGrpSpPr>
              <a:grpSpLocks/>
            </p:cNvGrpSpPr>
            <p:nvPr/>
          </p:nvGrpSpPr>
          <p:grpSpPr bwMode="auto">
            <a:xfrm>
              <a:off x="4290" y="1670"/>
              <a:ext cx="317" cy="1899"/>
              <a:chOff x="4290" y="1670"/>
              <a:chExt cx="317" cy="1899"/>
            </a:xfrm>
          </p:grpSpPr>
          <p:sp>
            <p:nvSpPr>
              <p:cNvPr id="71" name="Freeform 54">
                <a:extLst>
                  <a:ext uri="{FF2B5EF4-FFF2-40B4-BE49-F238E27FC236}">
                    <a16:creationId xmlns:a16="http://schemas.microsoft.com/office/drawing/2014/main" id="{46DBEEFB-7E72-814B-8319-DB27955369A7}"/>
                  </a:ext>
                </a:extLst>
              </p:cNvPr>
              <p:cNvSpPr>
                <a:spLocks/>
              </p:cNvSpPr>
              <p:nvPr/>
            </p:nvSpPr>
            <p:spPr bwMode="auto">
              <a:xfrm>
                <a:off x="4298" y="1679"/>
                <a:ext cx="301" cy="1881"/>
              </a:xfrm>
              <a:custGeom>
                <a:avLst/>
                <a:gdLst>
                  <a:gd name="T0" fmla="*/ 0 w 301"/>
                  <a:gd name="T1" fmla="*/ 1880 h 1881"/>
                  <a:gd name="T2" fmla="*/ 0 w 301"/>
                  <a:gd name="T3" fmla="*/ 0 h 1881"/>
                  <a:gd name="T4" fmla="*/ 300 w 301"/>
                  <a:gd name="T5" fmla="*/ 0 h 1881"/>
                  <a:gd name="T6" fmla="*/ 300 w 301"/>
                  <a:gd name="T7" fmla="*/ 1880 h 1881"/>
                  <a:gd name="T8" fmla="*/ 0 w 301"/>
                  <a:gd name="T9" fmla="*/ 1880 h 1881"/>
                  <a:gd name="T10" fmla="*/ 0 60000 65536"/>
                  <a:gd name="T11" fmla="*/ 0 60000 65536"/>
                  <a:gd name="T12" fmla="*/ 0 60000 65536"/>
                  <a:gd name="T13" fmla="*/ 0 60000 65536"/>
                  <a:gd name="T14" fmla="*/ 0 60000 65536"/>
                  <a:gd name="T15" fmla="*/ 0 w 301"/>
                  <a:gd name="T16" fmla="*/ 0 h 1881"/>
                  <a:gd name="T17" fmla="*/ 301 w 301"/>
                  <a:gd name="T18" fmla="*/ 1881 h 1881"/>
                </a:gdLst>
                <a:ahLst/>
                <a:cxnLst>
                  <a:cxn ang="T10">
                    <a:pos x="T0" y="T1"/>
                  </a:cxn>
                  <a:cxn ang="T11">
                    <a:pos x="T2" y="T3"/>
                  </a:cxn>
                  <a:cxn ang="T12">
                    <a:pos x="T4" y="T5"/>
                  </a:cxn>
                  <a:cxn ang="T13">
                    <a:pos x="T6" y="T7"/>
                  </a:cxn>
                  <a:cxn ang="T14">
                    <a:pos x="T8" y="T9"/>
                  </a:cxn>
                </a:cxnLst>
                <a:rect l="T15" t="T16" r="T17" b="T18"/>
                <a:pathLst>
                  <a:path w="301" h="1881">
                    <a:moveTo>
                      <a:pt x="0" y="1880"/>
                    </a:moveTo>
                    <a:lnTo>
                      <a:pt x="0" y="0"/>
                    </a:lnTo>
                    <a:lnTo>
                      <a:pt x="300" y="0"/>
                    </a:lnTo>
                    <a:lnTo>
                      <a:pt x="300" y="1880"/>
                    </a:lnTo>
                    <a:lnTo>
                      <a:pt x="0" y="1880"/>
                    </a:lnTo>
                  </a:path>
                </a:pathLst>
              </a:custGeom>
              <a:solidFill>
                <a:srgbClr val="FC0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72" name="Freeform 55">
                <a:extLst>
                  <a:ext uri="{FF2B5EF4-FFF2-40B4-BE49-F238E27FC236}">
                    <a16:creationId xmlns:a16="http://schemas.microsoft.com/office/drawing/2014/main" id="{F69C365D-FDC7-A94C-93F7-FA38FEB91289}"/>
                  </a:ext>
                </a:extLst>
              </p:cNvPr>
              <p:cNvSpPr>
                <a:spLocks/>
              </p:cNvSpPr>
              <p:nvPr/>
            </p:nvSpPr>
            <p:spPr bwMode="auto">
              <a:xfrm>
                <a:off x="4290" y="1670"/>
                <a:ext cx="317" cy="1899"/>
              </a:xfrm>
              <a:custGeom>
                <a:avLst/>
                <a:gdLst>
                  <a:gd name="T0" fmla="*/ 0 w 317"/>
                  <a:gd name="T1" fmla="*/ 1898 h 1899"/>
                  <a:gd name="T2" fmla="*/ 0 w 317"/>
                  <a:gd name="T3" fmla="*/ 0 h 1899"/>
                  <a:gd name="T4" fmla="*/ 316 w 317"/>
                  <a:gd name="T5" fmla="*/ 0 h 1899"/>
                  <a:gd name="T6" fmla="*/ 316 w 317"/>
                  <a:gd name="T7" fmla="*/ 1898 h 1899"/>
                  <a:gd name="T8" fmla="*/ 0 w 317"/>
                  <a:gd name="T9" fmla="*/ 1898 h 1899"/>
                  <a:gd name="T10" fmla="*/ 0 60000 65536"/>
                  <a:gd name="T11" fmla="*/ 0 60000 65536"/>
                  <a:gd name="T12" fmla="*/ 0 60000 65536"/>
                  <a:gd name="T13" fmla="*/ 0 60000 65536"/>
                  <a:gd name="T14" fmla="*/ 0 60000 65536"/>
                  <a:gd name="T15" fmla="*/ 0 w 317"/>
                  <a:gd name="T16" fmla="*/ 0 h 1899"/>
                  <a:gd name="T17" fmla="*/ 317 w 317"/>
                  <a:gd name="T18" fmla="*/ 1899 h 1899"/>
                </a:gdLst>
                <a:ahLst/>
                <a:cxnLst>
                  <a:cxn ang="T10">
                    <a:pos x="T0" y="T1"/>
                  </a:cxn>
                  <a:cxn ang="T11">
                    <a:pos x="T2" y="T3"/>
                  </a:cxn>
                  <a:cxn ang="T12">
                    <a:pos x="T4" y="T5"/>
                  </a:cxn>
                  <a:cxn ang="T13">
                    <a:pos x="T6" y="T7"/>
                  </a:cxn>
                  <a:cxn ang="T14">
                    <a:pos x="T8" y="T9"/>
                  </a:cxn>
                </a:cxnLst>
                <a:rect l="T15" t="T16" r="T17" b="T18"/>
                <a:pathLst>
                  <a:path w="317" h="1899">
                    <a:moveTo>
                      <a:pt x="0" y="1898"/>
                    </a:moveTo>
                    <a:lnTo>
                      <a:pt x="0" y="0"/>
                    </a:lnTo>
                    <a:lnTo>
                      <a:pt x="316" y="0"/>
                    </a:lnTo>
                    <a:lnTo>
                      <a:pt x="316" y="1898"/>
                    </a:lnTo>
                    <a:lnTo>
                      <a:pt x="0" y="1898"/>
                    </a:lnTo>
                  </a:path>
                </a:pathLst>
              </a:custGeom>
              <a:noFill/>
              <a:ln w="127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38" name="Group 59">
              <a:extLst>
                <a:ext uri="{FF2B5EF4-FFF2-40B4-BE49-F238E27FC236}">
                  <a16:creationId xmlns:a16="http://schemas.microsoft.com/office/drawing/2014/main" id="{0F1A1872-D2A6-BF40-9554-D5DF3B1A0332}"/>
                </a:ext>
              </a:extLst>
            </p:cNvPr>
            <p:cNvGrpSpPr>
              <a:grpSpLocks/>
            </p:cNvGrpSpPr>
            <p:nvPr/>
          </p:nvGrpSpPr>
          <p:grpSpPr bwMode="auto">
            <a:xfrm>
              <a:off x="4290" y="1568"/>
              <a:ext cx="419" cy="103"/>
              <a:chOff x="4290" y="1568"/>
              <a:chExt cx="419" cy="103"/>
            </a:xfrm>
          </p:grpSpPr>
          <p:sp>
            <p:nvSpPr>
              <p:cNvPr id="69" name="Freeform 57">
                <a:extLst>
                  <a:ext uri="{FF2B5EF4-FFF2-40B4-BE49-F238E27FC236}">
                    <a16:creationId xmlns:a16="http://schemas.microsoft.com/office/drawing/2014/main" id="{3E52AB37-3481-234B-8ABF-E1458DA7658D}"/>
                  </a:ext>
                </a:extLst>
              </p:cNvPr>
              <p:cNvSpPr>
                <a:spLocks/>
              </p:cNvSpPr>
              <p:nvPr/>
            </p:nvSpPr>
            <p:spPr bwMode="auto">
              <a:xfrm>
                <a:off x="4298" y="1578"/>
                <a:ext cx="403" cy="83"/>
              </a:xfrm>
              <a:custGeom>
                <a:avLst/>
                <a:gdLst>
                  <a:gd name="T0" fmla="*/ 0 w 403"/>
                  <a:gd name="T1" fmla="*/ 82 h 83"/>
                  <a:gd name="T2" fmla="*/ 94 w 403"/>
                  <a:gd name="T3" fmla="*/ 0 h 83"/>
                  <a:gd name="T4" fmla="*/ 402 w 403"/>
                  <a:gd name="T5" fmla="*/ 0 h 83"/>
                  <a:gd name="T6" fmla="*/ 308 w 403"/>
                  <a:gd name="T7" fmla="*/ 82 h 83"/>
                  <a:gd name="T8" fmla="*/ 0 w 403"/>
                  <a:gd name="T9" fmla="*/ 82 h 83"/>
                  <a:gd name="T10" fmla="*/ 0 60000 65536"/>
                  <a:gd name="T11" fmla="*/ 0 60000 65536"/>
                  <a:gd name="T12" fmla="*/ 0 60000 65536"/>
                  <a:gd name="T13" fmla="*/ 0 60000 65536"/>
                  <a:gd name="T14" fmla="*/ 0 60000 65536"/>
                  <a:gd name="T15" fmla="*/ 0 w 403"/>
                  <a:gd name="T16" fmla="*/ 0 h 83"/>
                  <a:gd name="T17" fmla="*/ 403 w 403"/>
                  <a:gd name="T18" fmla="*/ 83 h 83"/>
                </a:gdLst>
                <a:ahLst/>
                <a:cxnLst>
                  <a:cxn ang="T10">
                    <a:pos x="T0" y="T1"/>
                  </a:cxn>
                  <a:cxn ang="T11">
                    <a:pos x="T2" y="T3"/>
                  </a:cxn>
                  <a:cxn ang="T12">
                    <a:pos x="T4" y="T5"/>
                  </a:cxn>
                  <a:cxn ang="T13">
                    <a:pos x="T6" y="T7"/>
                  </a:cxn>
                  <a:cxn ang="T14">
                    <a:pos x="T8" y="T9"/>
                  </a:cxn>
                </a:cxnLst>
                <a:rect l="T15" t="T16" r="T17" b="T18"/>
                <a:pathLst>
                  <a:path w="403" h="83">
                    <a:moveTo>
                      <a:pt x="0" y="82"/>
                    </a:moveTo>
                    <a:lnTo>
                      <a:pt x="94" y="0"/>
                    </a:lnTo>
                    <a:lnTo>
                      <a:pt x="402" y="0"/>
                    </a:lnTo>
                    <a:lnTo>
                      <a:pt x="308" y="82"/>
                    </a:lnTo>
                    <a:lnTo>
                      <a:pt x="0" y="82"/>
                    </a:lnTo>
                  </a:path>
                </a:pathLst>
              </a:custGeom>
              <a:solidFill>
                <a:schemeClr val="hlink"/>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70" name="Freeform 58">
                <a:extLst>
                  <a:ext uri="{FF2B5EF4-FFF2-40B4-BE49-F238E27FC236}">
                    <a16:creationId xmlns:a16="http://schemas.microsoft.com/office/drawing/2014/main" id="{C7E46C5D-A179-3A47-9003-599D4E5189F4}"/>
                  </a:ext>
                </a:extLst>
              </p:cNvPr>
              <p:cNvSpPr>
                <a:spLocks/>
              </p:cNvSpPr>
              <p:nvPr/>
            </p:nvSpPr>
            <p:spPr bwMode="auto">
              <a:xfrm>
                <a:off x="4290" y="1568"/>
                <a:ext cx="419" cy="103"/>
              </a:xfrm>
              <a:custGeom>
                <a:avLst/>
                <a:gdLst>
                  <a:gd name="T0" fmla="*/ 0 w 419"/>
                  <a:gd name="T1" fmla="*/ 102 h 103"/>
                  <a:gd name="T2" fmla="*/ 98 w 419"/>
                  <a:gd name="T3" fmla="*/ 0 h 103"/>
                  <a:gd name="T4" fmla="*/ 418 w 419"/>
                  <a:gd name="T5" fmla="*/ 0 h 103"/>
                  <a:gd name="T6" fmla="*/ 320 w 419"/>
                  <a:gd name="T7" fmla="*/ 102 h 103"/>
                  <a:gd name="T8" fmla="*/ 0 w 419"/>
                  <a:gd name="T9" fmla="*/ 102 h 103"/>
                  <a:gd name="T10" fmla="*/ 0 60000 65536"/>
                  <a:gd name="T11" fmla="*/ 0 60000 65536"/>
                  <a:gd name="T12" fmla="*/ 0 60000 65536"/>
                  <a:gd name="T13" fmla="*/ 0 60000 65536"/>
                  <a:gd name="T14" fmla="*/ 0 60000 65536"/>
                  <a:gd name="T15" fmla="*/ 0 w 419"/>
                  <a:gd name="T16" fmla="*/ 0 h 103"/>
                  <a:gd name="T17" fmla="*/ 419 w 419"/>
                  <a:gd name="T18" fmla="*/ 103 h 103"/>
                </a:gdLst>
                <a:ahLst/>
                <a:cxnLst>
                  <a:cxn ang="T10">
                    <a:pos x="T0" y="T1"/>
                  </a:cxn>
                  <a:cxn ang="T11">
                    <a:pos x="T2" y="T3"/>
                  </a:cxn>
                  <a:cxn ang="T12">
                    <a:pos x="T4" y="T5"/>
                  </a:cxn>
                  <a:cxn ang="T13">
                    <a:pos x="T6" y="T7"/>
                  </a:cxn>
                  <a:cxn ang="T14">
                    <a:pos x="T8" y="T9"/>
                  </a:cxn>
                </a:cxnLst>
                <a:rect l="T15" t="T16" r="T17" b="T18"/>
                <a:pathLst>
                  <a:path w="419" h="103">
                    <a:moveTo>
                      <a:pt x="0" y="102"/>
                    </a:moveTo>
                    <a:lnTo>
                      <a:pt x="98" y="0"/>
                    </a:lnTo>
                    <a:lnTo>
                      <a:pt x="418" y="0"/>
                    </a:lnTo>
                    <a:lnTo>
                      <a:pt x="320" y="102"/>
                    </a:lnTo>
                    <a:lnTo>
                      <a:pt x="0" y="102"/>
                    </a:lnTo>
                  </a:path>
                </a:pathLst>
              </a:custGeom>
              <a:solidFill>
                <a:schemeClr val="hlink"/>
              </a:solidFill>
              <a:ln w="12700" cap="rnd">
                <a:solidFill>
                  <a:srgbClr val="FAFD00"/>
                </a:solidFill>
                <a:round/>
                <a:headEnd/>
                <a:tailEnd/>
              </a:ln>
            </p:spPr>
            <p:txBody>
              <a:bodyPr/>
              <a:lstStyle/>
              <a:p>
                <a:endParaRPr lang="fr-FR"/>
              </a:p>
            </p:txBody>
          </p:sp>
        </p:grpSp>
        <p:sp>
          <p:nvSpPr>
            <p:cNvPr id="39" name="Freeform 60">
              <a:extLst>
                <a:ext uri="{FF2B5EF4-FFF2-40B4-BE49-F238E27FC236}">
                  <a16:creationId xmlns:a16="http://schemas.microsoft.com/office/drawing/2014/main" id="{CD0671EB-760B-054A-BA1F-C52E8DAFC82F}"/>
                </a:ext>
              </a:extLst>
            </p:cNvPr>
            <p:cNvSpPr>
              <a:spLocks/>
            </p:cNvSpPr>
            <p:nvPr/>
          </p:nvSpPr>
          <p:spPr bwMode="auto">
            <a:xfrm>
              <a:off x="4594" y="1570"/>
              <a:ext cx="105" cy="2005"/>
            </a:xfrm>
            <a:custGeom>
              <a:avLst/>
              <a:gdLst>
                <a:gd name="T0" fmla="*/ 0 w 105"/>
                <a:gd name="T1" fmla="*/ 2004 h 2005"/>
                <a:gd name="T2" fmla="*/ 104 w 105"/>
                <a:gd name="T3" fmla="*/ 1911 h 2005"/>
                <a:gd name="T4" fmla="*/ 104 w 105"/>
                <a:gd name="T5" fmla="*/ 0 h 2005"/>
                <a:gd name="T6" fmla="*/ 0 w 105"/>
                <a:gd name="T7" fmla="*/ 118 h 2005"/>
                <a:gd name="T8" fmla="*/ 0 w 105"/>
                <a:gd name="T9" fmla="*/ 2004 h 2005"/>
                <a:gd name="T10" fmla="*/ 0 60000 65536"/>
                <a:gd name="T11" fmla="*/ 0 60000 65536"/>
                <a:gd name="T12" fmla="*/ 0 60000 65536"/>
                <a:gd name="T13" fmla="*/ 0 60000 65536"/>
                <a:gd name="T14" fmla="*/ 0 60000 65536"/>
                <a:gd name="T15" fmla="*/ 0 w 105"/>
                <a:gd name="T16" fmla="*/ 0 h 2005"/>
                <a:gd name="T17" fmla="*/ 105 w 105"/>
                <a:gd name="T18" fmla="*/ 2005 h 2005"/>
              </a:gdLst>
              <a:ahLst/>
              <a:cxnLst>
                <a:cxn ang="T10">
                  <a:pos x="T0" y="T1"/>
                </a:cxn>
                <a:cxn ang="T11">
                  <a:pos x="T2" y="T3"/>
                </a:cxn>
                <a:cxn ang="T12">
                  <a:pos x="T4" y="T5"/>
                </a:cxn>
                <a:cxn ang="T13">
                  <a:pos x="T6" y="T7"/>
                </a:cxn>
                <a:cxn ang="T14">
                  <a:pos x="T8" y="T9"/>
                </a:cxn>
              </a:cxnLst>
              <a:rect l="T15" t="T16" r="T17" b="T18"/>
              <a:pathLst>
                <a:path w="105" h="2005">
                  <a:moveTo>
                    <a:pt x="0" y="2004"/>
                  </a:moveTo>
                  <a:lnTo>
                    <a:pt x="104" y="1911"/>
                  </a:lnTo>
                  <a:lnTo>
                    <a:pt x="104" y="0"/>
                  </a:lnTo>
                  <a:lnTo>
                    <a:pt x="0" y="118"/>
                  </a:lnTo>
                  <a:lnTo>
                    <a:pt x="0" y="2004"/>
                  </a:lnTo>
                </a:path>
              </a:pathLst>
            </a:custGeom>
            <a:solidFill>
              <a:schemeClr val="hlink"/>
            </a:solidFill>
            <a:ln w="12700" cap="rnd">
              <a:solidFill>
                <a:srgbClr val="FAFD00"/>
              </a:solidFill>
              <a:round/>
              <a:headEnd/>
              <a:tailEnd/>
            </a:ln>
          </p:spPr>
          <p:txBody>
            <a:bodyPr/>
            <a:lstStyle/>
            <a:p>
              <a:endParaRPr lang="fr-FR"/>
            </a:p>
          </p:txBody>
        </p:sp>
        <p:sp>
          <p:nvSpPr>
            <p:cNvPr id="40" name="Line 61">
              <a:extLst>
                <a:ext uri="{FF2B5EF4-FFF2-40B4-BE49-F238E27FC236}">
                  <a16:creationId xmlns:a16="http://schemas.microsoft.com/office/drawing/2014/main" id="{8553C428-37FE-5540-A5C2-4C273F0D9077}"/>
                </a:ext>
              </a:extLst>
            </p:cNvPr>
            <p:cNvSpPr>
              <a:spLocks noChangeShapeType="1"/>
            </p:cNvSpPr>
            <p:nvPr/>
          </p:nvSpPr>
          <p:spPr bwMode="auto">
            <a:xfrm flipV="1">
              <a:off x="3540" y="3294"/>
              <a:ext cx="92" cy="1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1" name="Line 62">
              <a:extLst>
                <a:ext uri="{FF2B5EF4-FFF2-40B4-BE49-F238E27FC236}">
                  <a16:creationId xmlns:a16="http://schemas.microsoft.com/office/drawing/2014/main" id="{9D176B5E-3756-574D-A908-A5677DA27618}"/>
                </a:ext>
              </a:extLst>
            </p:cNvPr>
            <p:cNvSpPr>
              <a:spLocks noChangeShapeType="1"/>
            </p:cNvSpPr>
            <p:nvPr/>
          </p:nvSpPr>
          <p:spPr bwMode="auto">
            <a:xfrm flipV="1">
              <a:off x="3046" y="3380"/>
              <a:ext cx="0" cy="5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2" name="Line 63">
              <a:extLst>
                <a:ext uri="{FF2B5EF4-FFF2-40B4-BE49-F238E27FC236}">
                  <a16:creationId xmlns:a16="http://schemas.microsoft.com/office/drawing/2014/main" id="{FE694E5A-1C0C-F34A-B3E7-EEBCB242B365}"/>
                </a:ext>
              </a:extLst>
            </p:cNvPr>
            <p:cNvSpPr>
              <a:spLocks noChangeShapeType="1"/>
            </p:cNvSpPr>
            <p:nvPr/>
          </p:nvSpPr>
          <p:spPr bwMode="auto">
            <a:xfrm flipV="1">
              <a:off x="3238" y="3572"/>
              <a:ext cx="0" cy="5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nvGrpSpPr>
            <p:cNvPr id="43" name="Group 66">
              <a:extLst>
                <a:ext uri="{FF2B5EF4-FFF2-40B4-BE49-F238E27FC236}">
                  <a16:creationId xmlns:a16="http://schemas.microsoft.com/office/drawing/2014/main" id="{35B19F66-FF3E-8741-B65E-33C4CCD78989}"/>
                </a:ext>
              </a:extLst>
            </p:cNvPr>
            <p:cNvGrpSpPr>
              <a:grpSpLocks/>
            </p:cNvGrpSpPr>
            <p:nvPr/>
          </p:nvGrpSpPr>
          <p:grpSpPr bwMode="auto">
            <a:xfrm>
              <a:off x="2888" y="2938"/>
              <a:ext cx="351" cy="631"/>
              <a:chOff x="2888" y="2938"/>
              <a:chExt cx="351" cy="631"/>
            </a:xfrm>
          </p:grpSpPr>
          <p:sp>
            <p:nvSpPr>
              <p:cNvPr id="67" name="Freeform 64">
                <a:extLst>
                  <a:ext uri="{FF2B5EF4-FFF2-40B4-BE49-F238E27FC236}">
                    <a16:creationId xmlns:a16="http://schemas.microsoft.com/office/drawing/2014/main" id="{766A8E77-C2D8-5443-960C-3CC3AF5C71E0}"/>
                  </a:ext>
                </a:extLst>
              </p:cNvPr>
              <p:cNvSpPr>
                <a:spLocks/>
              </p:cNvSpPr>
              <p:nvPr/>
            </p:nvSpPr>
            <p:spPr bwMode="auto">
              <a:xfrm>
                <a:off x="2898" y="2942"/>
                <a:ext cx="331" cy="623"/>
              </a:xfrm>
              <a:custGeom>
                <a:avLst/>
                <a:gdLst>
                  <a:gd name="T0" fmla="*/ 0 w 331"/>
                  <a:gd name="T1" fmla="*/ 622 h 623"/>
                  <a:gd name="T2" fmla="*/ 0 w 331"/>
                  <a:gd name="T3" fmla="*/ 0 h 623"/>
                  <a:gd name="T4" fmla="*/ 330 w 331"/>
                  <a:gd name="T5" fmla="*/ 0 h 623"/>
                  <a:gd name="T6" fmla="*/ 330 w 331"/>
                  <a:gd name="T7" fmla="*/ 622 h 623"/>
                  <a:gd name="T8" fmla="*/ 0 w 331"/>
                  <a:gd name="T9" fmla="*/ 622 h 623"/>
                  <a:gd name="T10" fmla="*/ 0 60000 65536"/>
                  <a:gd name="T11" fmla="*/ 0 60000 65536"/>
                  <a:gd name="T12" fmla="*/ 0 60000 65536"/>
                  <a:gd name="T13" fmla="*/ 0 60000 65536"/>
                  <a:gd name="T14" fmla="*/ 0 60000 65536"/>
                  <a:gd name="T15" fmla="*/ 0 w 331"/>
                  <a:gd name="T16" fmla="*/ 0 h 623"/>
                  <a:gd name="T17" fmla="*/ 331 w 331"/>
                  <a:gd name="T18" fmla="*/ 623 h 623"/>
                </a:gdLst>
                <a:ahLst/>
                <a:cxnLst>
                  <a:cxn ang="T10">
                    <a:pos x="T0" y="T1"/>
                  </a:cxn>
                  <a:cxn ang="T11">
                    <a:pos x="T2" y="T3"/>
                  </a:cxn>
                  <a:cxn ang="T12">
                    <a:pos x="T4" y="T5"/>
                  </a:cxn>
                  <a:cxn ang="T13">
                    <a:pos x="T6" y="T7"/>
                  </a:cxn>
                  <a:cxn ang="T14">
                    <a:pos x="T8" y="T9"/>
                  </a:cxn>
                </a:cxnLst>
                <a:rect l="T15" t="T16" r="T17" b="T18"/>
                <a:pathLst>
                  <a:path w="331" h="623">
                    <a:moveTo>
                      <a:pt x="0" y="622"/>
                    </a:moveTo>
                    <a:lnTo>
                      <a:pt x="0" y="0"/>
                    </a:lnTo>
                    <a:lnTo>
                      <a:pt x="330" y="0"/>
                    </a:lnTo>
                    <a:lnTo>
                      <a:pt x="330" y="622"/>
                    </a:lnTo>
                    <a:lnTo>
                      <a:pt x="0" y="622"/>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68" name="Freeform 65">
                <a:extLst>
                  <a:ext uri="{FF2B5EF4-FFF2-40B4-BE49-F238E27FC236}">
                    <a16:creationId xmlns:a16="http://schemas.microsoft.com/office/drawing/2014/main" id="{B8618063-8361-DB45-A3DB-725F888B2450}"/>
                  </a:ext>
                </a:extLst>
              </p:cNvPr>
              <p:cNvSpPr>
                <a:spLocks/>
              </p:cNvSpPr>
              <p:nvPr/>
            </p:nvSpPr>
            <p:spPr bwMode="auto">
              <a:xfrm>
                <a:off x="2888" y="2938"/>
                <a:ext cx="351" cy="631"/>
              </a:xfrm>
              <a:custGeom>
                <a:avLst/>
                <a:gdLst>
                  <a:gd name="T0" fmla="*/ 0 w 351"/>
                  <a:gd name="T1" fmla="*/ 630 h 631"/>
                  <a:gd name="T2" fmla="*/ 0 w 351"/>
                  <a:gd name="T3" fmla="*/ 0 h 631"/>
                  <a:gd name="T4" fmla="*/ 350 w 351"/>
                  <a:gd name="T5" fmla="*/ 0 h 631"/>
                  <a:gd name="T6" fmla="*/ 350 w 351"/>
                  <a:gd name="T7" fmla="*/ 630 h 631"/>
                  <a:gd name="T8" fmla="*/ 0 w 351"/>
                  <a:gd name="T9" fmla="*/ 630 h 631"/>
                  <a:gd name="T10" fmla="*/ 0 60000 65536"/>
                  <a:gd name="T11" fmla="*/ 0 60000 65536"/>
                  <a:gd name="T12" fmla="*/ 0 60000 65536"/>
                  <a:gd name="T13" fmla="*/ 0 60000 65536"/>
                  <a:gd name="T14" fmla="*/ 0 60000 65536"/>
                  <a:gd name="T15" fmla="*/ 0 w 351"/>
                  <a:gd name="T16" fmla="*/ 0 h 631"/>
                  <a:gd name="T17" fmla="*/ 351 w 351"/>
                  <a:gd name="T18" fmla="*/ 631 h 631"/>
                </a:gdLst>
                <a:ahLst/>
                <a:cxnLst>
                  <a:cxn ang="T10">
                    <a:pos x="T0" y="T1"/>
                  </a:cxn>
                  <a:cxn ang="T11">
                    <a:pos x="T2" y="T3"/>
                  </a:cxn>
                  <a:cxn ang="T12">
                    <a:pos x="T4" y="T5"/>
                  </a:cxn>
                  <a:cxn ang="T13">
                    <a:pos x="T6" y="T7"/>
                  </a:cxn>
                  <a:cxn ang="T14">
                    <a:pos x="T8" y="T9"/>
                  </a:cxn>
                </a:cxnLst>
                <a:rect l="T15" t="T16" r="T17" b="T18"/>
                <a:pathLst>
                  <a:path w="351" h="631">
                    <a:moveTo>
                      <a:pt x="0" y="630"/>
                    </a:moveTo>
                    <a:lnTo>
                      <a:pt x="0" y="0"/>
                    </a:lnTo>
                    <a:lnTo>
                      <a:pt x="350" y="0"/>
                    </a:lnTo>
                    <a:lnTo>
                      <a:pt x="350" y="630"/>
                    </a:lnTo>
                    <a:lnTo>
                      <a:pt x="0" y="630"/>
                    </a:lnTo>
                  </a:path>
                </a:pathLst>
              </a:custGeom>
              <a:noFill/>
              <a:ln w="127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44" name="Group 69">
              <a:extLst>
                <a:ext uri="{FF2B5EF4-FFF2-40B4-BE49-F238E27FC236}">
                  <a16:creationId xmlns:a16="http://schemas.microsoft.com/office/drawing/2014/main" id="{1E6109B7-C235-714E-92A2-32E728908E56}"/>
                </a:ext>
              </a:extLst>
            </p:cNvPr>
            <p:cNvGrpSpPr>
              <a:grpSpLocks/>
            </p:cNvGrpSpPr>
            <p:nvPr/>
          </p:nvGrpSpPr>
          <p:grpSpPr bwMode="auto">
            <a:xfrm>
              <a:off x="3222" y="2858"/>
              <a:ext cx="95" cy="711"/>
              <a:chOff x="3222" y="2858"/>
              <a:chExt cx="95" cy="711"/>
            </a:xfrm>
          </p:grpSpPr>
          <p:sp>
            <p:nvSpPr>
              <p:cNvPr id="65" name="Freeform 67">
                <a:extLst>
                  <a:ext uri="{FF2B5EF4-FFF2-40B4-BE49-F238E27FC236}">
                    <a16:creationId xmlns:a16="http://schemas.microsoft.com/office/drawing/2014/main" id="{30981C96-3F65-274E-A42E-2232EF1A80EF}"/>
                  </a:ext>
                </a:extLst>
              </p:cNvPr>
              <p:cNvSpPr>
                <a:spLocks/>
              </p:cNvSpPr>
              <p:nvPr/>
            </p:nvSpPr>
            <p:spPr bwMode="auto">
              <a:xfrm>
                <a:off x="3232" y="2862"/>
                <a:ext cx="75" cy="703"/>
              </a:xfrm>
              <a:custGeom>
                <a:avLst/>
                <a:gdLst>
                  <a:gd name="T0" fmla="*/ 0 w 75"/>
                  <a:gd name="T1" fmla="*/ 702 h 703"/>
                  <a:gd name="T2" fmla="*/ 0 w 75"/>
                  <a:gd name="T3" fmla="*/ 44 h 703"/>
                  <a:gd name="T4" fmla="*/ 74 w 75"/>
                  <a:gd name="T5" fmla="*/ 0 h 703"/>
                  <a:gd name="T6" fmla="*/ 74 w 75"/>
                  <a:gd name="T7" fmla="*/ 659 h 703"/>
                  <a:gd name="T8" fmla="*/ 0 w 75"/>
                  <a:gd name="T9" fmla="*/ 702 h 703"/>
                  <a:gd name="T10" fmla="*/ 0 60000 65536"/>
                  <a:gd name="T11" fmla="*/ 0 60000 65536"/>
                  <a:gd name="T12" fmla="*/ 0 60000 65536"/>
                  <a:gd name="T13" fmla="*/ 0 60000 65536"/>
                  <a:gd name="T14" fmla="*/ 0 60000 65536"/>
                  <a:gd name="T15" fmla="*/ 0 w 75"/>
                  <a:gd name="T16" fmla="*/ 0 h 703"/>
                  <a:gd name="T17" fmla="*/ 75 w 75"/>
                  <a:gd name="T18" fmla="*/ 703 h 703"/>
                </a:gdLst>
                <a:ahLst/>
                <a:cxnLst>
                  <a:cxn ang="T10">
                    <a:pos x="T0" y="T1"/>
                  </a:cxn>
                  <a:cxn ang="T11">
                    <a:pos x="T2" y="T3"/>
                  </a:cxn>
                  <a:cxn ang="T12">
                    <a:pos x="T4" y="T5"/>
                  </a:cxn>
                  <a:cxn ang="T13">
                    <a:pos x="T6" y="T7"/>
                  </a:cxn>
                  <a:cxn ang="T14">
                    <a:pos x="T8" y="T9"/>
                  </a:cxn>
                </a:cxnLst>
                <a:rect l="T15" t="T16" r="T17" b="T18"/>
                <a:pathLst>
                  <a:path w="75" h="703">
                    <a:moveTo>
                      <a:pt x="0" y="702"/>
                    </a:moveTo>
                    <a:lnTo>
                      <a:pt x="0" y="44"/>
                    </a:lnTo>
                    <a:lnTo>
                      <a:pt x="74" y="0"/>
                    </a:lnTo>
                    <a:lnTo>
                      <a:pt x="74" y="659"/>
                    </a:lnTo>
                    <a:lnTo>
                      <a:pt x="0" y="702"/>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66" name="Freeform 68">
                <a:extLst>
                  <a:ext uri="{FF2B5EF4-FFF2-40B4-BE49-F238E27FC236}">
                    <a16:creationId xmlns:a16="http://schemas.microsoft.com/office/drawing/2014/main" id="{B04FE329-DA39-BC4B-A751-E36788E98081}"/>
                  </a:ext>
                </a:extLst>
              </p:cNvPr>
              <p:cNvSpPr>
                <a:spLocks/>
              </p:cNvSpPr>
              <p:nvPr/>
            </p:nvSpPr>
            <p:spPr bwMode="auto">
              <a:xfrm>
                <a:off x="3222" y="2858"/>
                <a:ext cx="95" cy="711"/>
              </a:xfrm>
              <a:custGeom>
                <a:avLst/>
                <a:gdLst>
                  <a:gd name="T0" fmla="*/ 0 w 95"/>
                  <a:gd name="T1" fmla="*/ 710 h 711"/>
                  <a:gd name="T2" fmla="*/ 0 w 95"/>
                  <a:gd name="T3" fmla="*/ 44 h 711"/>
                  <a:gd name="T4" fmla="*/ 94 w 95"/>
                  <a:gd name="T5" fmla="*/ 0 h 711"/>
                  <a:gd name="T6" fmla="*/ 94 w 95"/>
                  <a:gd name="T7" fmla="*/ 666 h 711"/>
                  <a:gd name="T8" fmla="*/ 0 w 95"/>
                  <a:gd name="T9" fmla="*/ 710 h 711"/>
                  <a:gd name="T10" fmla="*/ 0 60000 65536"/>
                  <a:gd name="T11" fmla="*/ 0 60000 65536"/>
                  <a:gd name="T12" fmla="*/ 0 60000 65536"/>
                  <a:gd name="T13" fmla="*/ 0 60000 65536"/>
                  <a:gd name="T14" fmla="*/ 0 60000 65536"/>
                  <a:gd name="T15" fmla="*/ 0 w 95"/>
                  <a:gd name="T16" fmla="*/ 0 h 711"/>
                  <a:gd name="T17" fmla="*/ 95 w 95"/>
                  <a:gd name="T18" fmla="*/ 711 h 711"/>
                </a:gdLst>
                <a:ahLst/>
                <a:cxnLst>
                  <a:cxn ang="T10">
                    <a:pos x="T0" y="T1"/>
                  </a:cxn>
                  <a:cxn ang="T11">
                    <a:pos x="T2" y="T3"/>
                  </a:cxn>
                  <a:cxn ang="T12">
                    <a:pos x="T4" y="T5"/>
                  </a:cxn>
                  <a:cxn ang="T13">
                    <a:pos x="T6" y="T7"/>
                  </a:cxn>
                  <a:cxn ang="T14">
                    <a:pos x="T8" y="T9"/>
                  </a:cxn>
                </a:cxnLst>
                <a:rect l="T15" t="T16" r="T17" b="T18"/>
                <a:pathLst>
                  <a:path w="95" h="711">
                    <a:moveTo>
                      <a:pt x="0" y="710"/>
                    </a:moveTo>
                    <a:lnTo>
                      <a:pt x="0" y="44"/>
                    </a:lnTo>
                    <a:lnTo>
                      <a:pt x="94" y="0"/>
                    </a:lnTo>
                    <a:lnTo>
                      <a:pt x="94" y="666"/>
                    </a:lnTo>
                    <a:lnTo>
                      <a:pt x="0" y="710"/>
                    </a:lnTo>
                  </a:path>
                </a:pathLst>
              </a:custGeom>
              <a:solidFill>
                <a:srgbClr val="00FF00"/>
              </a:solidFill>
              <a:ln w="12700" cap="rnd">
                <a:solidFill>
                  <a:srgbClr val="FAFD00"/>
                </a:solidFill>
                <a:round/>
                <a:headEnd/>
                <a:tailEnd/>
              </a:ln>
            </p:spPr>
            <p:txBody>
              <a:bodyPr/>
              <a:lstStyle/>
              <a:p>
                <a:endParaRPr lang="fr-FR"/>
              </a:p>
            </p:txBody>
          </p:sp>
        </p:grpSp>
        <p:grpSp>
          <p:nvGrpSpPr>
            <p:cNvPr id="45" name="Group 72">
              <a:extLst>
                <a:ext uri="{FF2B5EF4-FFF2-40B4-BE49-F238E27FC236}">
                  <a16:creationId xmlns:a16="http://schemas.microsoft.com/office/drawing/2014/main" id="{6FE88BA2-991C-D441-86AC-2AA3E24DC8DB}"/>
                </a:ext>
              </a:extLst>
            </p:cNvPr>
            <p:cNvGrpSpPr>
              <a:grpSpLocks/>
            </p:cNvGrpSpPr>
            <p:nvPr/>
          </p:nvGrpSpPr>
          <p:grpSpPr bwMode="auto">
            <a:xfrm>
              <a:off x="3222" y="2994"/>
              <a:ext cx="301" cy="575"/>
              <a:chOff x="3222" y="2994"/>
              <a:chExt cx="301" cy="575"/>
            </a:xfrm>
          </p:grpSpPr>
          <p:sp>
            <p:nvSpPr>
              <p:cNvPr id="63" name="Freeform 70">
                <a:extLst>
                  <a:ext uri="{FF2B5EF4-FFF2-40B4-BE49-F238E27FC236}">
                    <a16:creationId xmlns:a16="http://schemas.microsoft.com/office/drawing/2014/main" id="{4EF7CCB0-D2B2-CC47-AEA8-7980EBB65655}"/>
                  </a:ext>
                </a:extLst>
              </p:cNvPr>
              <p:cNvSpPr>
                <a:spLocks/>
              </p:cNvSpPr>
              <p:nvPr/>
            </p:nvSpPr>
            <p:spPr bwMode="auto">
              <a:xfrm>
                <a:off x="3230" y="2996"/>
                <a:ext cx="285" cy="571"/>
              </a:xfrm>
              <a:custGeom>
                <a:avLst/>
                <a:gdLst>
                  <a:gd name="T0" fmla="*/ 0 w 285"/>
                  <a:gd name="T1" fmla="*/ 570 h 571"/>
                  <a:gd name="T2" fmla="*/ 0 w 285"/>
                  <a:gd name="T3" fmla="*/ 0 h 571"/>
                  <a:gd name="T4" fmla="*/ 284 w 285"/>
                  <a:gd name="T5" fmla="*/ 0 h 571"/>
                  <a:gd name="T6" fmla="*/ 284 w 285"/>
                  <a:gd name="T7" fmla="*/ 570 h 571"/>
                  <a:gd name="T8" fmla="*/ 0 w 285"/>
                  <a:gd name="T9" fmla="*/ 570 h 571"/>
                  <a:gd name="T10" fmla="*/ 0 60000 65536"/>
                  <a:gd name="T11" fmla="*/ 0 60000 65536"/>
                  <a:gd name="T12" fmla="*/ 0 60000 65536"/>
                  <a:gd name="T13" fmla="*/ 0 60000 65536"/>
                  <a:gd name="T14" fmla="*/ 0 60000 65536"/>
                  <a:gd name="T15" fmla="*/ 0 w 285"/>
                  <a:gd name="T16" fmla="*/ 0 h 571"/>
                  <a:gd name="T17" fmla="*/ 285 w 285"/>
                  <a:gd name="T18" fmla="*/ 571 h 571"/>
                </a:gdLst>
                <a:ahLst/>
                <a:cxnLst>
                  <a:cxn ang="T10">
                    <a:pos x="T0" y="T1"/>
                  </a:cxn>
                  <a:cxn ang="T11">
                    <a:pos x="T2" y="T3"/>
                  </a:cxn>
                  <a:cxn ang="T12">
                    <a:pos x="T4" y="T5"/>
                  </a:cxn>
                  <a:cxn ang="T13">
                    <a:pos x="T6" y="T7"/>
                  </a:cxn>
                  <a:cxn ang="T14">
                    <a:pos x="T8" y="T9"/>
                  </a:cxn>
                </a:cxnLst>
                <a:rect l="T15" t="T16" r="T17" b="T18"/>
                <a:pathLst>
                  <a:path w="285" h="571">
                    <a:moveTo>
                      <a:pt x="0" y="570"/>
                    </a:moveTo>
                    <a:lnTo>
                      <a:pt x="0" y="0"/>
                    </a:lnTo>
                    <a:lnTo>
                      <a:pt x="284" y="0"/>
                    </a:lnTo>
                    <a:lnTo>
                      <a:pt x="284" y="570"/>
                    </a:lnTo>
                    <a:lnTo>
                      <a:pt x="0" y="570"/>
                    </a:lnTo>
                  </a:path>
                </a:pathLst>
              </a:custGeom>
              <a:solidFill>
                <a:srgbClr val="FC0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64" name="Freeform 71">
                <a:extLst>
                  <a:ext uri="{FF2B5EF4-FFF2-40B4-BE49-F238E27FC236}">
                    <a16:creationId xmlns:a16="http://schemas.microsoft.com/office/drawing/2014/main" id="{7B51A766-F06E-AC40-80FB-404CE2AE1A2A}"/>
                  </a:ext>
                </a:extLst>
              </p:cNvPr>
              <p:cNvSpPr>
                <a:spLocks/>
              </p:cNvSpPr>
              <p:nvPr/>
            </p:nvSpPr>
            <p:spPr bwMode="auto">
              <a:xfrm>
                <a:off x="3222" y="2994"/>
                <a:ext cx="301" cy="575"/>
              </a:xfrm>
              <a:custGeom>
                <a:avLst/>
                <a:gdLst>
                  <a:gd name="T0" fmla="*/ 0 w 301"/>
                  <a:gd name="T1" fmla="*/ 574 h 575"/>
                  <a:gd name="T2" fmla="*/ 0 w 301"/>
                  <a:gd name="T3" fmla="*/ 0 h 575"/>
                  <a:gd name="T4" fmla="*/ 300 w 301"/>
                  <a:gd name="T5" fmla="*/ 0 h 575"/>
                  <a:gd name="T6" fmla="*/ 300 w 301"/>
                  <a:gd name="T7" fmla="*/ 574 h 575"/>
                  <a:gd name="T8" fmla="*/ 0 w 301"/>
                  <a:gd name="T9" fmla="*/ 574 h 575"/>
                  <a:gd name="T10" fmla="*/ 0 60000 65536"/>
                  <a:gd name="T11" fmla="*/ 0 60000 65536"/>
                  <a:gd name="T12" fmla="*/ 0 60000 65536"/>
                  <a:gd name="T13" fmla="*/ 0 60000 65536"/>
                  <a:gd name="T14" fmla="*/ 0 60000 65536"/>
                  <a:gd name="T15" fmla="*/ 0 w 301"/>
                  <a:gd name="T16" fmla="*/ 0 h 575"/>
                  <a:gd name="T17" fmla="*/ 301 w 301"/>
                  <a:gd name="T18" fmla="*/ 575 h 575"/>
                </a:gdLst>
                <a:ahLst/>
                <a:cxnLst>
                  <a:cxn ang="T10">
                    <a:pos x="T0" y="T1"/>
                  </a:cxn>
                  <a:cxn ang="T11">
                    <a:pos x="T2" y="T3"/>
                  </a:cxn>
                  <a:cxn ang="T12">
                    <a:pos x="T4" y="T5"/>
                  </a:cxn>
                  <a:cxn ang="T13">
                    <a:pos x="T6" y="T7"/>
                  </a:cxn>
                  <a:cxn ang="T14">
                    <a:pos x="T8" y="T9"/>
                  </a:cxn>
                </a:cxnLst>
                <a:rect l="T15" t="T16" r="T17" b="T18"/>
                <a:pathLst>
                  <a:path w="301" h="575">
                    <a:moveTo>
                      <a:pt x="0" y="574"/>
                    </a:moveTo>
                    <a:lnTo>
                      <a:pt x="0" y="0"/>
                    </a:lnTo>
                    <a:lnTo>
                      <a:pt x="300" y="0"/>
                    </a:lnTo>
                    <a:lnTo>
                      <a:pt x="300" y="574"/>
                    </a:lnTo>
                    <a:lnTo>
                      <a:pt x="0" y="574"/>
                    </a:lnTo>
                  </a:path>
                </a:pathLst>
              </a:custGeom>
              <a:noFill/>
              <a:ln w="127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46" name="Group 75">
              <a:extLst>
                <a:ext uri="{FF2B5EF4-FFF2-40B4-BE49-F238E27FC236}">
                  <a16:creationId xmlns:a16="http://schemas.microsoft.com/office/drawing/2014/main" id="{F62E8B57-C40C-6C47-932C-FF88FF9B7303}"/>
                </a:ext>
              </a:extLst>
            </p:cNvPr>
            <p:cNvGrpSpPr>
              <a:grpSpLocks/>
            </p:cNvGrpSpPr>
            <p:nvPr/>
          </p:nvGrpSpPr>
          <p:grpSpPr bwMode="auto">
            <a:xfrm>
              <a:off x="3230" y="2892"/>
              <a:ext cx="387" cy="103"/>
              <a:chOff x="3230" y="2892"/>
              <a:chExt cx="387" cy="103"/>
            </a:xfrm>
          </p:grpSpPr>
          <p:sp>
            <p:nvSpPr>
              <p:cNvPr id="61" name="Freeform 73">
                <a:extLst>
                  <a:ext uri="{FF2B5EF4-FFF2-40B4-BE49-F238E27FC236}">
                    <a16:creationId xmlns:a16="http://schemas.microsoft.com/office/drawing/2014/main" id="{7193C56C-4E31-FB45-9859-7F9AB47328C5}"/>
                  </a:ext>
                </a:extLst>
              </p:cNvPr>
              <p:cNvSpPr>
                <a:spLocks/>
              </p:cNvSpPr>
              <p:nvPr/>
            </p:nvSpPr>
            <p:spPr bwMode="auto">
              <a:xfrm>
                <a:off x="3238" y="2902"/>
                <a:ext cx="371" cy="83"/>
              </a:xfrm>
              <a:custGeom>
                <a:avLst/>
                <a:gdLst>
                  <a:gd name="T0" fmla="*/ 0 w 371"/>
                  <a:gd name="T1" fmla="*/ 82 h 83"/>
                  <a:gd name="T2" fmla="*/ 87 w 371"/>
                  <a:gd name="T3" fmla="*/ 0 h 83"/>
                  <a:gd name="T4" fmla="*/ 370 w 371"/>
                  <a:gd name="T5" fmla="*/ 0 h 83"/>
                  <a:gd name="T6" fmla="*/ 283 w 371"/>
                  <a:gd name="T7" fmla="*/ 82 h 83"/>
                  <a:gd name="T8" fmla="*/ 0 w 371"/>
                  <a:gd name="T9" fmla="*/ 82 h 83"/>
                  <a:gd name="T10" fmla="*/ 0 60000 65536"/>
                  <a:gd name="T11" fmla="*/ 0 60000 65536"/>
                  <a:gd name="T12" fmla="*/ 0 60000 65536"/>
                  <a:gd name="T13" fmla="*/ 0 60000 65536"/>
                  <a:gd name="T14" fmla="*/ 0 60000 65536"/>
                  <a:gd name="T15" fmla="*/ 0 w 371"/>
                  <a:gd name="T16" fmla="*/ 0 h 83"/>
                  <a:gd name="T17" fmla="*/ 371 w 371"/>
                  <a:gd name="T18" fmla="*/ 83 h 83"/>
                </a:gdLst>
                <a:ahLst/>
                <a:cxnLst>
                  <a:cxn ang="T10">
                    <a:pos x="T0" y="T1"/>
                  </a:cxn>
                  <a:cxn ang="T11">
                    <a:pos x="T2" y="T3"/>
                  </a:cxn>
                  <a:cxn ang="T12">
                    <a:pos x="T4" y="T5"/>
                  </a:cxn>
                  <a:cxn ang="T13">
                    <a:pos x="T6" y="T7"/>
                  </a:cxn>
                  <a:cxn ang="T14">
                    <a:pos x="T8" y="T9"/>
                  </a:cxn>
                </a:cxnLst>
                <a:rect l="T15" t="T16" r="T17" b="T18"/>
                <a:pathLst>
                  <a:path w="371" h="83">
                    <a:moveTo>
                      <a:pt x="0" y="82"/>
                    </a:moveTo>
                    <a:lnTo>
                      <a:pt x="87" y="0"/>
                    </a:lnTo>
                    <a:lnTo>
                      <a:pt x="370" y="0"/>
                    </a:lnTo>
                    <a:lnTo>
                      <a:pt x="283" y="82"/>
                    </a:lnTo>
                    <a:lnTo>
                      <a:pt x="0" y="82"/>
                    </a:lnTo>
                  </a:path>
                </a:pathLst>
              </a:custGeom>
              <a:solidFill>
                <a:schemeClr val="hlink"/>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62" name="Freeform 74">
                <a:extLst>
                  <a:ext uri="{FF2B5EF4-FFF2-40B4-BE49-F238E27FC236}">
                    <a16:creationId xmlns:a16="http://schemas.microsoft.com/office/drawing/2014/main" id="{1F41DC37-55AC-BE4D-B75D-B5C6319E09A6}"/>
                  </a:ext>
                </a:extLst>
              </p:cNvPr>
              <p:cNvSpPr>
                <a:spLocks/>
              </p:cNvSpPr>
              <p:nvPr/>
            </p:nvSpPr>
            <p:spPr bwMode="auto">
              <a:xfrm>
                <a:off x="3230" y="2892"/>
                <a:ext cx="387" cy="103"/>
              </a:xfrm>
              <a:custGeom>
                <a:avLst/>
                <a:gdLst>
                  <a:gd name="T0" fmla="*/ 0 w 387"/>
                  <a:gd name="T1" fmla="*/ 102 h 103"/>
                  <a:gd name="T2" fmla="*/ 90 w 387"/>
                  <a:gd name="T3" fmla="*/ 0 h 103"/>
                  <a:gd name="T4" fmla="*/ 386 w 387"/>
                  <a:gd name="T5" fmla="*/ 0 h 103"/>
                  <a:gd name="T6" fmla="*/ 296 w 387"/>
                  <a:gd name="T7" fmla="*/ 102 h 103"/>
                  <a:gd name="T8" fmla="*/ 0 w 387"/>
                  <a:gd name="T9" fmla="*/ 102 h 103"/>
                  <a:gd name="T10" fmla="*/ 0 60000 65536"/>
                  <a:gd name="T11" fmla="*/ 0 60000 65536"/>
                  <a:gd name="T12" fmla="*/ 0 60000 65536"/>
                  <a:gd name="T13" fmla="*/ 0 60000 65536"/>
                  <a:gd name="T14" fmla="*/ 0 60000 65536"/>
                  <a:gd name="T15" fmla="*/ 0 w 387"/>
                  <a:gd name="T16" fmla="*/ 0 h 103"/>
                  <a:gd name="T17" fmla="*/ 387 w 387"/>
                  <a:gd name="T18" fmla="*/ 103 h 103"/>
                </a:gdLst>
                <a:ahLst/>
                <a:cxnLst>
                  <a:cxn ang="T10">
                    <a:pos x="T0" y="T1"/>
                  </a:cxn>
                  <a:cxn ang="T11">
                    <a:pos x="T2" y="T3"/>
                  </a:cxn>
                  <a:cxn ang="T12">
                    <a:pos x="T4" y="T5"/>
                  </a:cxn>
                  <a:cxn ang="T13">
                    <a:pos x="T6" y="T7"/>
                  </a:cxn>
                  <a:cxn ang="T14">
                    <a:pos x="T8" y="T9"/>
                  </a:cxn>
                </a:cxnLst>
                <a:rect l="T15" t="T16" r="T17" b="T18"/>
                <a:pathLst>
                  <a:path w="387" h="103">
                    <a:moveTo>
                      <a:pt x="0" y="102"/>
                    </a:moveTo>
                    <a:lnTo>
                      <a:pt x="90" y="0"/>
                    </a:lnTo>
                    <a:lnTo>
                      <a:pt x="386" y="0"/>
                    </a:lnTo>
                    <a:lnTo>
                      <a:pt x="296" y="102"/>
                    </a:lnTo>
                    <a:lnTo>
                      <a:pt x="0" y="102"/>
                    </a:lnTo>
                  </a:path>
                </a:pathLst>
              </a:custGeom>
              <a:solidFill>
                <a:schemeClr val="hlink"/>
              </a:solidFill>
              <a:ln w="12700" cap="rnd">
                <a:solidFill>
                  <a:srgbClr val="FAFD00"/>
                </a:solidFill>
                <a:round/>
                <a:headEnd/>
                <a:tailEnd/>
              </a:ln>
            </p:spPr>
            <p:txBody>
              <a:bodyPr/>
              <a:lstStyle/>
              <a:p>
                <a:endParaRPr lang="fr-FR"/>
              </a:p>
            </p:txBody>
          </p:sp>
        </p:grpSp>
        <p:sp>
          <p:nvSpPr>
            <p:cNvPr id="47" name="Line 76">
              <a:extLst>
                <a:ext uri="{FF2B5EF4-FFF2-40B4-BE49-F238E27FC236}">
                  <a16:creationId xmlns:a16="http://schemas.microsoft.com/office/drawing/2014/main" id="{7C686D4C-2B18-A347-9CC9-E23BF95842C3}"/>
                </a:ext>
              </a:extLst>
            </p:cNvPr>
            <p:cNvSpPr>
              <a:spLocks noChangeShapeType="1"/>
            </p:cNvSpPr>
            <p:nvPr/>
          </p:nvSpPr>
          <p:spPr bwMode="auto">
            <a:xfrm flipV="1">
              <a:off x="3242" y="2870"/>
              <a:ext cx="48" cy="56"/>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nvGrpSpPr>
            <p:cNvPr id="48" name="Group 79">
              <a:extLst>
                <a:ext uri="{FF2B5EF4-FFF2-40B4-BE49-F238E27FC236}">
                  <a16:creationId xmlns:a16="http://schemas.microsoft.com/office/drawing/2014/main" id="{949F0346-766C-294D-AF66-A1A5D0F89D2A}"/>
                </a:ext>
              </a:extLst>
            </p:cNvPr>
            <p:cNvGrpSpPr>
              <a:grpSpLocks/>
            </p:cNvGrpSpPr>
            <p:nvPr/>
          </p:nvGrpSpPr>
          <p:grpSpPr bwMode="auto">
            <a:xfrm>
              <a:off x="2888" y="2850"/>
              <a:ext cx="421" cy="89"/>
              <a:chOff x="2888" y="2850"/>
              <a:chExt cx="421" cy="89"/>
            </a:xfrm>
          </p:grpSpPr>
          <p:sp>
            <p:nvSpPr>
              <p:cNvPr id="59" name="Freeform 77">
                <a:extLst>
                  <a:ext uri="{FF2B5EF4-FFF2-40B4-BE49-F238E27FC236}">
                    <a16:creationId xmlns:a16="http://schemas.microsoft.com/office/drawing/2014/main" id="{2875AC74-502B-164D-A94A-70F6708917EE}"/>
                  </a:ext>
                </a:extLst>
              </p:cNvPr>
              <p:cNvSpPr>
                <a:spLocks/>
              </p:cNvSpPr>
              <p:nvPr/>
            </p:nvSpPr>
            <p:spPr bwMode="auto">
              <a:xfrm>
                <a:off x="2896" y="2858"/>
                <a:ext cx="405" cy="73"/>
              </a:xfrm>
              <a:custGeom>
                <a:avLst/>
                <a:gdLst>
                  <a:gd name="T0" fmla="*/ 0 w 405"/>
                  <a:gd name="T1" fmla="*/ 72 h 73"/>
                  <a:gd name="T2" fmla="*/ 96 w 405"/>
                  <a:gd name="T3" fmla="*/ 0 h 73"/>
                  <a:gd name="T4" fmla="*/ 404 w 405"/>
                  <a:gd name="T5" fmla="*/ 0 h 73"/>
                  <a:gd name="T6" fmla="*/ 310 w 405"/>
                  <a:gd name="T7" fmla="*/ 72 h 73"/>
                  <a:gd name="T8" fmla="*/ 0 w 405"/>
                  <a:gd name="T9" fmla="*/ 72 h 73"/>
                  <a:gd name="T10" fmla="*/ 0 60000 65536"/>
                  <a:gd name="T11" fmla="*/ 0 60000 65536"/>
                  <a:gd name="T12" fmla="*/ 0 60000 65536"/>
                  <a:gd name="T13" fmla="*/ 0 60000 65536"/>
                  <a:gd name="T14" fmla="*/ 0 60000 65536"/>
                  <a:gd name="T15" fmla="*/ 0 w 405"/>
                  <a:gd name="T16" fmla="*/ 0 h 73"/>
                  <a:gd name="T17" fmla="*/ 405 w 405"/>
                  <a:gd name="T18" fmla="*/ 73 h 73"/>
                </a:gdLst>
                <a:ahLst/>
                <a:cxnLst>
                  <a:cxn ang="T10">
                    <a:pos x="T0" y="T1"/>
                  </a:cxn>
                  <a:cxn ang="T11">
                    <a:pos x="T2" y="T3"/>
                  </a:cxn>
                  <a:cxn ang="T12">
                    <a:pos x="T4" y="T5"/>
                  </a:cxn>
                  <a:cxn ang="T13">
                    <a:pos x="T6" y="T7"/>
                  </a:cxn>
                  <a:cxn ang="T14">
                    <a:pos x="T8" y="T9"/>
                  </a:cxn>
                </a:cxnLst>
                <a:rect l="T15" t="T16" r="T17" b="T18"/>
                <a:pathLst>
                  <a:path w="405" h="73">
                    <a:moveTo>
                      <a:pt x="0" y="72"/>
                    </a:moveTo>
                    <a:lnTo>
                      <a:pt x="96" y="0"/>
                    </a:lnTo>
                    <a:lnTo>
                      <a:pt x="404" y="0"/>
                    </a:lnTo>
                    <a:lnTo>
                      <a:pt x="310" y="72"/>
                    </a:lnTo>
                    <a:lnTo>
                      <a:pt x="0" y="72"/>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60" name="Freeform 78">
                <a:extLst>
                  <a:ext uri="{FF2B5EF4-FFF2-40B4-BE49-F238E27FC236}">
                    <a16:creationId xmlns:a16="http://schemas.microsoft.com/office/drawing/2014/main" id="{F9AB82B3-E604-4749-BF33-8F2F602C281B}"/>
                  </a:ext>
                </a:extLst>
              </p:cNvPr>
              <p:cNvSpPr>
                <a:spLocks/>
              </p:cNvSpPr>
              <p:nvPr/>
            </p:nvSpPr>
            <p:spPr bwMode="auto">
              <a:xfrm>
                <a:off x="2888" y="2850"/>
                <a:ext cx="421" cy="89"/>
              </a:xfrm>
              <a:custGeom>
                <a:avLst/>
                <a:gdLst>
                  <a:gd name="T0" fmla="*/ 0 w 421"/>
                  <a:gd name="T1" fmla="*/ 88 h 89"/>
                  <a:gd name="T2" fmla="*/ 100 w 421"/>
                  <a:gd name="T3" fmla="*/ 0 h 89"/>
                  <a:gd name="T4" fmla="*/ 420 w 421"/>
                  <a:gd name="T5" fmla="*/ 0 h 89"/>
                  <a:gd name="T6" fmla="*/ 322 w 421"/>
                  <a:gd name="T7" fmla="*/ 88 h 89"/>
                  <a:gd name="T8" fmla="*/ 0 w 421"/>
                  <a:gd name="T9" fmla="*/ 88 h 89"/>
                  <a:gd name="T10" fmla="*/ 0 60000 65536"/>
                  <a:gd name="T11" fmla="*/ 0 60000 65536"/>
                  <a:gd name="T12" fmla="*/ 0 60000 65536"/>
                  <a:gd name="T13" fmla="*/ 0 60000 65536"/>
                  <a:gd name="T14" fmla="*/ 0 60000 65536"/>
                  <a:gd name="T15" fmla="*/ 0 w 421"/>
                  <a:gd name="T16" fmla="*/ 0 h 89"/>
                  <a:gd name="T17" fmla="*/ 421 w 421"/>
                  <a:gd name="T18" fmla="*/ 89 h 89"/>
                </a:gdLst>
                <a:ahLst/>
                <a:cxnLst>
                  <a:cxn ang="T10">
                    <a:pos x="T0" y="T1"/>
                  </a:cxn>
                  <a:cxn ang="T11">
                    <a:pos x="T2" y="T3"/>
                  </a:cxn>
                  <a:cxn ang="T12">
                    <a:pos x="T4" y="T5"/>
                  </a:cxn>
                  <a:cxn ang="T13">
                    <a:pos x="T6" y="T7"/>
                  </a:cxn>
                  <a:cxn ang="T14">
                    <a:pos x="T8" y="T9"/>
                  </a:cxn>
                </a:cxnLst>
                <a:rect l="T15" t="T16" r="T17" b="T18"/>
                <a:pathLst>
                  <a:path w="421" h="89">
                    <a:moveTo>
                      <a:pt x="0" y="88"/>
                    </a:moveTo>
                    <a:lnTo>
                      <a:pt x="100" y="0"/>
                    </a:lnTo>
                    <a:lnTo>
                      <a:pt x="420" y="0"/>
                    </a:lnTo>
                    <a:lnTo>
                      <a:pt x="322" y="88"/>
                    </a:lnTo>
                    <a:lnTo>
                      <a:pt x="0" y="88"/>
                    </a:lnTo>
                  </a:path>
                </a:pathLst>
              </a:custGeom>
              <a:solidFill>
                <a:srgbClr val="00FF00"/>
              </a:solidFill>
              <a:ln w="12700" cap="rnd">
                <a:solidFill>
                  <a:srgbClr val="FAFD00"/>
                </a:solidFill>
                <a:round/>
                <a:headEnd/>
                <a:tailEnd/>
              </a:ln>
            </p:spPr>
            <p:txBody>
              <a:bodyPr/>
              <a:lstStyle/>
              <a:p>
                <a:endParaRPr lang="fr-FR"/>
              </a:p>
            </p:txBody>
          </p:sp>
        </p:grpSp>
        <p:sp>
          <p:nvSpPr>
            <p:cNvPr id="49" name="Freeform 80">
              <a:extLst>
                <a:ext uri="{FF2B5EF4-FFF2-40B4-BE49-F238E27FC236}">
                  <a16:creationId xmlns:a16="http://schemas.microsoft.com/office/drawing/2014/main" id="{619D0D79-E516-1C4E-A3BA-D97217438824}"/>
                </a:ext>
              </a:extLst>
            </p:cNvPr>
            <p:cNvSpPr>
              <a:spLocks/>
            </p:cNvSpPr>
            <p:nvPr/>
          </p:nvSpPr>
          <p:spPr bwMode="auto">
            <a:xfrm>
              <a:off x="3530" y="2894"/>
              <a:ext cx="97" cy="665"/>
            </a:xfrm>
            <a:custGeom>
              <a:avLst/>
              <a:gdLst>
                <a:gd name="T0" fmla="*/ 0 w 97"/>
                <a:gd name="T1" fmla="*/ 664 h 665"/>
                <a:gd name="T2" fmla="*/ 96 w 97"/>
                <a:gd name="T3" fmla="*/ 584 h 665"/>
                <a:gd name="T4" fmla="*/ 96 w 97"/>
                <a:gd name="T5" fmla="*/ 0 h 665"/>
                <a:gd name="T6" fmla="*/ 0 w 97"/>
                <a:gd name="T7" fmla="*/ 80 h 665"/>
                <a:gd name="T8" fmla="*/ 0 w 97"/>
                <a:gd name="T9" fmla="*/ 664 h 665"/>
                <a:gd name="T10" fmla="*/ 0 60000 65536"/>
                <a:gd name="T11" fmla="*/ 0 60000 65536"/>
                <a:gd name="T12" fmla="*/ 0 60000 65536"/>
                <a:gd name="T13" fmla="*/ 0 60000 65536"/>
                <a:gd name="T14" fmla="*/ 0 60000 65536"/>
                <a:gd name="T15" fmla="*/ 0 w 97"/>
                <a:gd name="T16" fmla="*/ 0 h 665"/>
                <a:gd name="T17" fmla="*/ 97 w 97"/>
                <a:gd name="T18" fmla="*/ 665 h 665"/>
              </a:gdLst>
              <a:ahLst/>
              <a:cxnLst>
                <a:cxn ang="T10">
                  <a:pos x="T0" y="T1"/>
                </a:cxn>
                <a:cxn ang="T11">
                  <a:pos x="T2" y="T3"/>
                </a:cxn>
                <a:cxn ang="T12">
                  <a:pos x="T4" y="T5"/>
                </a:cxn>
                <a:cxn ang="T13">
                  <a:pos x="T6" y="T7"/>
                </a:cxn>
                <a:cxn ang="T14">
                  <a:pos x="T8" y="T9"/>
                </a:cxn>
              </a:cxnLst>
              <a:rect l="T15" t="T16" r="T17" b="T18"/>
              <a:pathLst>
                <a:path w="97" h="665">
                  <a:moveTo>
                    <a:pt x="0" y="664"/>
                  </a:moveTo>
                  <a:lnTo>
                    <a:pt x="96" y="584"/>
                  </a:lnTo>
                  <a:lnTo>
                    <a:pt x="96" y="0"/>
                  </a:lnTo>
                  <a:lnTo>
                    <a:pt x="0" y="80"/>
                  </a:lnTo>
                  <a:lnTo>
                    <a:pt x="0" y="664"/>
                  </a:lnTo>
                </a:path>
              </a:pathLst>
            </a:custGeom>
            <a:solidFill>
              <a:schemeClr val="hlink"/>
            </a:solidFill>
            <a:ln w="12700" cap="rnd">
              <a:solidFill>
                <a:srgbClr val="FAFD00"/>
              </a:solidFill>
              <a:round/>
              <a:headEnd/>
              <a:tailEnd/>
            </a:ln>
          </p:spPr>
          <p:txBody>
            <a:bodyPr/>
            <a:lstStyle/>
            <a:p>
              <a:endParaRPr lang="fr-FR"/>
            </a:p>
          </p:txBody>
        </p:sp>
        <p:sp>
          <p:nvSpPr>
            <p:cNvPr id="50" name="Line 81">
              <a:extLst>
                <a:ext uri="{FF2B5EF4-FFF2-40B4-BE49-F238E27FC236}">
                  <a16:creationId xmlns:a16="http://schemas.microsoft.com/office/drawing/2014/main" id="{C2A95E7C-8866-E84F-9BC9-C2EF0E28FFD4}"/>
                </a:ext>
              </a:extLst>
            </p:cNvPr>
            <p:cNvSpPr>
              <a:spLocks noChangeShapeType="1"/>
            </p:cNvSpPr>
            <p:nvPr/>
          </p:nvSpPr>
          <p:spPr bwMode="auto">
            <a:xfrm flipH="1">
              <a:off x="4782" y="3478"/>
              <a:ext cx="120" cy="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nvGrpSpPr>
            <p:cNvPr id="51" name="Group 86">
              <a:extLst>
                <a:ext uri="{FF2B5EF4-FFF2-40B4-BE49-F238E27FC236}">
                  <a16:creationId xmlns:a16="http://schemas.microsoft.com/office/drawing/2014/main" id="{BFA55A05-2D45-CA45-8633-5523E00366E2}"/>
                </a:ext>
              </a:extLst>
            </p:cNvPr>
            <p:cNvGrpSpPr>
              <a:grpSpLocks/>
            </p:cNvGrpSpPr>
            <p:nvPr/>
          </p:nvGrpSpPr>
          <p:grpSpPr bwMode="auto">
            <a:xfrm>
              <a:off x="3220" y="702"/>
              <a:ext cx="1708" cy="321"/>
              <a:chOff x="3220" y="702"/>
              <a:chExt cx="1708" cy="321"/>
            </a:xfrm>
          </p:grpSpPr>
          <p:sp>
            <p:nvSpPr>
              <p:cNvPr id="55" name="Rectangle 82">
                <a:extLst>
                  <a:ext uri="{FF2B5EF4-FFF2-40B4-BE49-F238E27FC236}">
                    <a16:creationId xmlns:a16="http://schemas.microsoft.com/office/drawing/2014/main" id="{C8672609-247F-8043-A0C4-1FE8E9348DB5}"/>
                  </a:ext>
                </a:extLst>
              </p:cNvPr>
              <p:cNvSpPr>
                <a:spLocks noChangeArrowheads="1"/>
              </p:cNvSpPr>
              <p:nvPr/>
            </p:nvSpPr>
            <p:spPr bwMode="auto">
              <a:xfrm>
                <a:off x="3220" y="812"/>
                <a:ext cx="90" cy="90"/>
              </a:xfrm>
              <a:prstGeom prst="rect">
                <a:avLst/>
              </a:prstGeom>
              <a:solidFill>
                <a:srgbClr val="00FF00"/>
              </a:solidFill>
              <a:ln w="12700">
                <a:solidFill>
                  <a:srgbClr val="FAFD00"/>
                </a:solidFill>
                <a:miter lim="800000"/>
                <a:headEnd/>
                <a:tailEnd/>
              </a:ln>
            </p:spPr>
            <p:txBody>
              <a:bodyPr wrap="none"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b="0">
                  <a:latin typeface="Times New Roman" panose="02020603050405020304" pitchFamily="18" charset="0"/>
                </a:endParaRPr>
              </a:p>
            </p:txBody>
          </p:sp>
          <p:sp>
            <p:nvSpPr>
              <p:cNvPr id="56" name="Rectangle 83">
                <a:extLst>
                  <a:ext uri="{FF2B5EF4-FFF2-40B4-BE49-F238E27FC236}">
                    <a16:creationId xmlns:a16="http://schemas.microsoft.com/office/drawing/2014/main" id="{1DC4EF9A-6175-5D48-B51B-4E56B8335B3A}"/>
                  </a:ext>
                </a:extLst>
              </p:cNvPr>
              <p:cNvSpPr>
                <a:spLocks noChangeArrowheads="1"/>
              </p:cNvSpPr>
              <p:nvPr/>
            </p:nvSpPr>
            <p:spPr bwMode="auto">
              <a:xfrm>
                <a:off x="3338" y="712"/>
                <a:ext cx="59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316038">
                  <a:defRPr sz="1600" b="1">
                    <a:solidFill>
                      <a:schemeClr val="tx1"/>
                    </a:solidFill>
                    <a:latin typeface="Calibri" panose="020F0502020204030204" pitchFamily="34" charset="0"/>
                    <a:ea typeface="ＭＳ Ｐゴシック" panose="020B0600070205080204" pitchFamily="34" charset="-128"/>
                  </a:defRPr>
                </a:lvl1pPr>
                <a:lvl2pPr marL="742950" indent="-285750" defTabSz="1316038">
                  <a:defRPr sz="1600" b="1">
                    <a:solidFill>
                      <a:schemeClr val="tx1"/>
                    </a:solidFill>
                    <a:latin typeface="Calibri" panose="020F0502020204030204" pitchFamily="34" charset="0"/>
                    <a:ea typeface="ＭＳ Ｐゴシック" panose="020B0600070205080204" pitchFamily="34" charset="-128"/>
                  </a:defRPr>
                </a:lvl2pPr>
                <a:lvl3pPr marL="1143000" indent="-228600" defTabSz="1316038">
                  <a:defRPr sz="1600" b="1">
                    <a:solidFill>
                      <a:schemeClr val="tx1"/>
                    </a:solidFill>
                    <a:latin typeface="Calibri" panose="020F0502020204030204" pitchFamily="34" charset="0"/>
                    <a:ea typeface="ＭＳ Ｐゴシック" panose="020B0600070205080204" pitchFamily="34" charset="-128"/>
                  </a:defRPr>
                </a:lvl3pPr>
                <a:lvl4pPr marL="1600200" indent="-228600" defTabSz="1316038">
                  <a:defRPr sz="1600" b="1">
                    <a:solidFill>
                      <a:schemeClr val="tx1"/>
                    </a:solidFill>
                    <a:latin typeface="Calibri" panose="020F0502020204030204" pitchFamily="34" charset="0"/>
                    <a:ea typeface="ＭＳ Ｐゴシック" panose="020B0600070205080204" pitchFamily="34" charset="-128"/>
                  </a:defRPr>
                </a:lvl4pPr>
                <a:lvl5pPr marL="2057400" indent="-228600" defTabSz="1316038">
                  <a:defRPr sz="1600" b="1">
                    <a:solidFill>
                      <a:schemeClr val="tx1"/>
                    </a:solidFill>
                    <a:latin typeface="Calibri" panose="020F0502020204030204" pitchFamily="34" charset="0"/>
                    <a:ea typeface="ＭＳ Ｐゴシック" panose="020B0600070205080204" pitchFamily="34" charset="-128"/>
                  </a:defRPr>
                </a:lvl5pPr>
                <a:lvl6pPr marL="2514600" indent="-228600" defTabSz="1316038"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defTabSz="1316038"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defTabSz="1316038"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defTabSz="1316038"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000" b="0">
                    <a:latin typeface="Times New Roman" panose="02020603050405020304" pitchFamily="18" charset="0"/>
                  </a:rPr>
                  <a:t>Repos</a:t>
                </a:r>
              </a:p>
            </p:txBody>
          </p:sp>
          <p:sp>
            <p:nvSpPr>
              <p:cNvPr id="57" name="Rectangle 84">
                <a:extLst>
                  <a:ext uri="{FF2B5EF4-FFF2-40B4-BE49-F238E27FC236}">
                    <a16:creationId xmlns:a16="http://schemas.microsoft.com/office/drawing/2014/main" id="{4622BC7E-7C80-C447-9F5D-0638AE7AEB16}"/>
                  </a:ext>
                </a:extLst>
              </p:cNvPr>
              <p:cNvSpPr>
                <a:spLocks noChangeArrowheads="1"/>
              </p:cNvSpPr>
              <p:nvPr/>
            </p:nvSpPr>
            <p:spPr bwMode="auto">
              <a:xfrm>
                <a:off x="3998" y="814"/>
                <a:ext cx="90" cy="91"/>
              </a:xfrm>
              <a:prstGeom prst="rect">
                <a:avLst/>
              </a:prstGeom>
              <a:solidFill>
                <a:srgbClr val="FC0128"/>
              </a:solidFill>
              <a:ln w="12700">
                <a:solidFill>
                  <a:srgbClr val="FAFD00"/>
                </a:solidFill>
                <a:miter lim="800000"/>
                <a:headEnd/>
                <a:tailEnd/>
              </a:ln>
            </p:spPr>
            <p:txBody>
              <a:bodyPr wrap="none" anchor="ct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fr-FR" b="0">
                  <a:latin typeface="Times New Roman" panose="02020603050405020304" pitchFamily="18" charset="0"/>
                </a:endParaRPr>
              </a:p>
            </p:txBody>
          </p:sp>
          <p:sp>
            <p:nvSpPr>
              <p:cNvPr id="58" name="Rectangle 85">
                <a:extLst>
                  <a:ext uri="{FF2B5EF4-FFF2-40B4-BE49-F238E27FC236}">
                    <a16:creationId xmlns:a16="http://schemas.microsoft.com/office/drawing/2014/main" id="{A1FFCCA0-B571-8B43-9993-6AC88317B299}"/>
                  </a:ext>
                </a:extLst>
              </p:cNvPr>
              <p:cNvSpPr>
                <a:spLocks noChangeArrowheads="1"/>
              </p:cNvSpPr>
              <p:nvPr/>
            </p:nvSpPr>
            <p:spPr bwMode="auto">
              <a:xfrm>
                <a:off x="4164" y="702"/>
                <a:ext cx="764"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1125" tIns="55562" rIns="111125" bIns="55562">
                <a:spAutoFit/>
              </a:bodyPr>
              <a:lstStyle>
                <a:lvl1pPr defTabSz="1316038">
                  <a:defRPr sz="1600" b="1">
                    <a:solidFill>
                      <a:schemeClr val="tx1"/>
                    </a:solidFill>
                    <a:latin typeface="Calibri" panose="020F0502020204030204" pitchFamily="34" charset="0"/>
                    <a:ea typeface="ＭＳ Ｐゴシック" panose="020B0600070205080204" pitchFamily="34" charset="-128"/>
                  </a:defRPr>
                </a:lvl1pPr>
                <a:lvl2pPr marL="742950" indent="-285750" defTabSz="1316038">
                  <a:defRPr sz="1600" b="1">
                    <a:solidFill>
                      <a:schemeClr val="tx1"/>
                    </a:solidFill>
                    <a:latin typeface="Calibri" panose="020F0502020204030204" pitchFamily="34" charset="0"/>
                    <a:ea typeface="ＭＳ Ｐゴシック" panose="020B0600070205080204" pitchFamily="34" charset="-128"/>
                  </a:defRPr>
                </a:lvl2pPr>
                <a:lvl3pPr marL="1143000" indent="-228600" defTabSz="1316038">
                  <a:defRPr sz="1600" b="1">
                    <a:solidFill>
                      <a:schemeClr val="tx1"/>
                    </a:solidFill>
                    <a:latin typeface="Calibri" panose="020F0502020204030204" pitchFamily="34" charset="0"/>
                    <a:ea typeface="ＭＳ Ｐゴシック" panose="020B0600070205080204" pitchFamily="34" charset="-128"/>
                  </a:defRPr>
                </a:lvl3pPr>
                <a:lvl4pPr marL="1600200" indent="-228600" defTabSz="1316038">
                  <a:defRPr sz="1600" b="1">
                    <a:solidFill>
                      <a:schemeClr val="tx1"/>
                    </a:solidFill>
                    <a:latin typeface="Calibri" panose="020F0502020204030204" pitchFamily="34" charset="0"/>
                    <a:ea typeface="ＭＳ Ｐゴシック" panose="020B0600070205080204" pitchFamily="34" charset="-128"/>
                  </a:defRPr>
                </a:lvl4pPr>
                <a:lvl5pPr marL="2057400" indent="-228600" defTabSz="1316038">
                  <a:defRPr sz="1600" b="1">
                    <a:solidFill>
                      <a:schemeClr val="tx1"/>
                    </a:solidFill>
                    <a:latin typeface="Calibri" panose="020F0502020204030204" pitchFamily="34" charset="0"/>
                    <a:ea typeface="ＭＳ Ｐゴシック" panose="020B0600070205080204" pitchFamily="34" charset="-128"/>
                  </a:defRPr>
                </a:lvl5pPr>
                <a:lvl6pPr marL="2514600" indent="-228600" defTabSz="1316038"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defTabSz="1316038"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defTabSz="1316038"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defTabSz="1316038"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000" b="0">
                    <a:latin typeface="Times New Roman" panose="02020603050405020304" pitchFamily="18" charset="0"/>
                  </a:rPr>
                  <a:t>Exercice</a:t>
                </a:r>
              </a:p>
            </p:txBody>
          </p:sp>
        </p:grpSp>
        <p:sp>
          <p:nvSpPr>
            <p:cNvPr id="52" name="Rectangle 87">
              <a:extLst>
                <a:ext uri="{FF2B5EF4-FFF2-40B4-BE49-F238E27FC236}">
                  <a16:creationId xmlns:a16="http://schemas.microsoft.com/office/drawing/2014/main" id="{8AF3CDF5-E5FC-504D-B8CE-8F61075240C2}"/>
                </a:ext>
              </a:extLst>
            </p:cNvPr>
            <p:cNvSpPr>
              <a:spLocks noChangeArrowheads="1"/>
            </p:cNvSpPr>
            <p:nvPr/>
          </p:nvSpPr>
          <p:spPr bwMode="auto">
            <a:xfrm>
              <a:off x="1755" y="3634"/>
              <a:ext cx="811"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lgn="ctr" eaLnBrk="1" hangingPunct="1"/>
              <a:r>
                <a:rPr lang="fr-FR" altLang="fr-FR" sz="2000" b="0">
                  <a:latin typeface="Times New Roman" panose="02020603050405020304" pitchFamily="18" charset="0"/>
                </a:rPr>
                <a:t>Artère</a:t>
              </a:r>
            </a:p>
            <a:p>
              <a:pPr algn="ctr" eaLnBrk="1" hangingPunct="1"/>
              <a:r>
                <a:rPr lang="fr-FR" altLang="fr-FR" sz="2000" b="0">
                  <a:latin typeface="Times New Roman" panose="02020603050405020304" pitchFamily="18" charset="0"/>
                </a:rPr>
                <a:t>Coronaire</a:t>
              </a:r>
            </a:p>
          </p:txBody>
        </p:sp>
        <p:sp>
          <p:nvSpPr>
            <p:cNvPr id="53" name="Rectangle 88">
              <a:extLst>
                <a:ext uri="{FF2B5EF4-FFF2-40B4-BE49-F238E27FC236}">
                  <a16:creationId xmlns:a16="http://schemas.microsoft.com/office/drawing/2014/main" id="{6A0B5D0C-85ED-F34A-A9DD-9F717D680ECD}"/>
                </a:ext>
              </a:extLst>
            </p:cNvPr>
            <p:cNvSpPr>
              <a:spLocks noChangeArrowheads="1"/>
            </p:cNvSpPr>
            <p:nvPr/>
          </p:nvSpPr>
          <p:spPr bwMode="auto">
            <a:xfrm>
              <a:off x="2863" y="3634"/>
              <a:ext cx="811"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algn="ctr" eaLnBrk="1" hangingPunct="1"/>
              <a:r>
                <a:rPr lang="fr-FR" altLang="fr-FR" sz="2000" b="0">
                  <a:latin typeface="Times New Roman" panose="02020603050405020304" pitchFamily="18" charset="0"/>
                </a:rPr>
                <a:t>Sinus</a:t>
              </a:r>
            </a:p>
            <a:p>
              <a:pPr algn="ctr" eaLnBrk="1" hangingPunct="1"/>
              <a:r>
                <a:rPr lang="fr-FR" altLang="fr-FR" sz="2000" b="0">
                  <a:latin typeface="Times New Roman" panose="02020603050405020304" pitchFamily="18" charset="0"/>
                </a:rPr>
                <a:t>Coronaire</a:t>
              </a:r>
            </a:p>
          </p:txBody>
        </p:sp>
        <p:sp>
          <p:nvSpPr>
            <p:cNvPr id="54" name="Rectangle 89">
              <a:extLst>
                <a:ext uri="{FF2B5EF4-FFF2-40B4-BE49-F238E27FC236}">
                  <a16:creationId xmlns:a16="http://schemas.microsoft.com/office/drawing/2014/main" id="{65691AB3-11C9-9A49-A31D-E33DB4EAE7CA}"/>
                </a:ext>
              </a:extLst>
            </p:cNvPr>
            <p:cNvSpPr>
              <a:spLocks noChangeArrowheads="1"/>
            </p:cNvSpPr>
            <p:nvPr/>
          </p:nvSpPr>
          <p:spPr bwMode="auto">
            <a:xfrm>
              <a:off x="3927" y="3639"/>
              <a:ext cx="65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b="1">
                  <a:solidFill>
                    <a:schemeClr val="tx1"/>
                  </a:solidFill>
                  <a:latin typeface="Calibri" panose="020F0502020204030204" pitchFamily="34" charset="0"/>
                  <a:ea typeface="ＭＳ Ｐゴシック" panose="020B0600070205080204" pitchFamily="34" charset="-128"/>
                </a:defRPr>
              </a:lvl1pPr>
              <a:lvl2pPr marL="742950" indent="-285750">
                <a:defRPr sz="1600" b="1">
                  <a:solidFill>
                    <a:schemeClr val="tx1"/>
                  </a:solidFill>
                  <a:latin typeface="Calibri" panose="020F0502020204030204" pitchFamily="34" charset="0"/>
                  <a:ea typeface="ＭＳ Ｐゴシック" panose="020B0600070205080204" pitchFamily="34" charset="-128"/>
                </a:defRPr>
              </a:lvl2pPr>
              <a:lvl3pPr marL="1143000" indent="-228600">
                <a:defRPr sz="1600" b="1">
                  <a:solidFill>
                    <a:schemeClr val="tx1"/>
                  </a:solidFill>
                  <a:latin typeface="Calibri" panose="020F0502020204030204" pitchFamily="34" charset="0"/>
                  <a:ea typeface="ＭＳ Ｐゴシック" panose="020B0600070205080204" pitchFamily="34" charset="-128"/>
                </a:defRPr>
              </a:lvl3pPr>
              <a:lvl4pPr marL="1600200" indent="-228600">
                <a:defRPr sz="1600" b="1">
                  <a:solidFill>
                    <a:schemeClr val="tx1"/>
                  </a:solidFill>
                  <a:latin typeface="Calibri" panose="020F0502020204030204" pitchFamily="34" charset="0"/>
                  <a:ea typeface="ＭＳ Ｐゴシック" panose="020B0600070205080204" pitchFamily="34" charset="-128"/>
                </a:defRPr>
              </a:lvl4pPr>
              <a:lvl5pPr marL="2057400" indent="-228600">
                <a:defRPr sz="16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Calibri" panose="020F0502020204030204" pitchFamily="34" charset="0"/>
                  <a:ea typeface="ＭＳ Ｐゴシック" panose="020B0600070205080204" pitchFamily="34" charset="-128"/>
                </a:defRPr>
              </a:lvl9pPr>
            </a:lstStyle>
            <a:p>
              <a:pPr eaLnBrk="1" hangingPunct="1"/>
              <a:r>
                <a:rPr lang="fr-FR" altLang="fr-FR" sz="2000" b="0">
                  <a:latin typeface="Times New Roman" panose="02020603050405020304" pitchFamily="18" charset="0"/>
                </a:rPr>
                <a:t>DAVO</a:t>
              </a:r>
              <a:r>
                <a:rPr lang="fr-FR" altLang="fr-FR" sz="2000" b="0" baseline="-25000">
                  <a:latin typeface="Times New Roman" panose="02020603050405020304" pitchFamily="18" charset="0"/>
                </a:rPr>
                <a:t>2</a:t>
              </a:r>
            </a:p>
          </p:txBody>
        </p:sp>
      </p:grpSp>
      <p:sp>
        <p:nvSpPr>
          <p:cNvPr id="93" name="ZoneTexte 92">
            <a:extLst>
              <a:ext uri="{FF2B5EF4-FFF2-40B4-BE49-F238E27FC236}">
                <a16:creationId xmlns:a16="http://schemas.microsoft.com/office/drawing/2014/main" id="{85CE2965-09D5-AE41-A8D1-31FBEA75A4D1}"/>
              </a:ext>
            </a:extLst>
          </p:cNvPr>
          <p:cNvSpPr txBox="1"/>
          <p:nvPr/>
        </p:nvSpPr>
        <p:spPr>
          <a:xfrm>
            <a:off x="635431" y="1954962"/>
            <a:ext cx="5036949" cy="3046988"/>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La DAV est pratiquement d’emblée maximale au repos.</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La teneur du sang en O</a:t>
            </a:r>
            <a:r>
              <a:rPr lang="fr-FR" sz="2400" baseline="-25000" dirty="0">
                <a:latin typeface="Arial" panose="020B0604020202020204" pitchFamily="34" charset="0"/>
                <a:cs typeface="Arial" panose="020B0604020202020204" pitchFamily="34" charset="0"/>
              </a:rPr>
              <a:t>2</a:t>
            </a:r>
            <a:r>
              <a:rPr lang="fr-FR" sz="2400" dirty="0">
                <a:latin typeface="Arial" panose="020B0604020202020204" pitchFamily="34" charset="0"/>
                <a:cs typeface="Arial" panose="020B0604020202020204" pitchFamily="34" charset="0"/>
              </a:rPr>
              <a:t> varie peu à l’effort.</a:t>
            </a:r>
          </a:p>
          <a:p>
            <a:endParaRPr lang="fr-FR" sz="2400" dirty="0">
              <a:solidFill>
                <a:srgbClr val="FF0000"/>
              </a:solidFill>
              <a:latin typeface="Arial" panose="020B0604020202020204" pitchFamily="34" charset="0"/>
              <a:cs typeface="Arial" panose="020B0604020202020204" pitchFamily="34" charset="0"/>
            </a:endParaRPr>
          </a:p>
          <a:p>
            <a:r>
              <a:rPr lang="fr-FR" sz="2400" dirty="0">
                <a:solidFill>
                  <a:srgbClr val="FF0000"/>
                </a:solidFill>
                <a:latin typeface="Arial" panose="020B0604020202020204" pitchFamily="34" charset="0"/>
                <a:cs typeface="Arial" panose="020B0604020202020204" pitchFamily="34" charset="0"/>
              </a:rPr>
              <a:t>Pour augmenter les apports en O2 il faut donc jouer sur le débit.</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08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8BE53-D888-8442-A3D1-D1ED51D40F02}"/>
              </a:ext>
            </a:extLst>
          </p:cNvPr>
          <p:cNvSpPr>
            <a:spLocks noGrp="1"/>
          </p:cNvSpPr>
          <p:nvPr>
            <p:ph type="title"/>
          </p:nvPr>
        </p:nvSpPr>
        <p:spPr/>
        <p:txBody>
          <a:bodyPr/>
          <a:lstStyle/>
          <a:p>
            <a:r>
              <a:rPr lang="en-US" altLang="fr-FR" dirty="0">
                <a:solidFill>
                  <a:srgbClr val="FF9900"/>
                </a:solidFill>
                <a:latin typeface="Arial" panose="020B0604020202020204" pitchFamily="34" charset="0"/>
                <a:cs typeface="Arial" panose="020B0604020202020204" pitchFamily="34" charset="0"/>
              </a:rPr>
              <a:t>Les apports </a:t>
            </a:r>
            <a:r>
              <a:rPr lang="en-US" altLang="fr-FR" dirty="0" err="1">
                <a:solidFill>
                  <a:srgbClr val="FF9900"/>
                </a:solidFill>
                <a:latin typeface="Arial" panose="020B0604020202020204" pitchFamily="34" charset="0"/>
                <a:cs typeface="Arial" panose="020B0604020202020204" pitchFamily="34" charset="0"/>
              </a:rPr>
              <a:t>en</a:t>
            </a:r>
            <a:r>
              <a:rPr lang="en-US" altLang="fr-FR" dirty="0">
                <a:solidFill>
                  <a:srgbClr val="FF9900"/>
                </a:solidFill>
                <a:latin typeface="Arial" panose="020B0604020202020204" pitchFamily="34" charset="0"/>
                <a:cs typeface="Arial" panose="020B0604020202020204" pitchFamily="34" charset="0"/>
              </a:rPr>
              <a:t> O</a:t>
            </a:r>
            <a:r>
              <a:rPr lang="en-US" altLang="fr-FR" baseline="-25000" dirty="0">
                <a:solidFill>
                  <a:srgbClr val="FF9900"/>
                </a:solidFill>
                <a:latin typeface="Arial" panose="020B0604020202020204" pitchFamily="34" charset="0"/>
                <a:cs typeface="Arial" panose="020B0604020202020204" pitchFamily="34" charset="0"/>
              </a:rPr>
              <a:t>2</a:t>
            </a:r>
            <a:r>
              <a:rPr lang="en-US" altLang="fr-FR" dirty="0">
                <a:solidFill>
                  <a:srgbClr val="FF9900"/>
                </a:solidFill>
                <a:latin typeface="Arial" panose="020B0604020202020204" pitchFamily="34" charset="0"/>
                <a:cs typeface="Arial" panose="020B0604020202020204" pitchFamily="34" charset="0"/>
              </a:rPr>
              <a:t> </a:t>
            </a:r>
            <a:endParaRPr lang="fr-FR" dirty="0"/>
          </a:p>
        </p:txBody>
      </p:sp>
      <p:pic>
        <p:nvPicPr>
          <p:cNvPr id="4" name="Picture 40">
            <a:extLst>
              <a:ext uri="{FF2B5EF4-FFF2-40B4-BE49-F238E27FC236}">
                <a16:creationId xmlns:a16="http://schemas.microsoft.com/office/drawing/2014/main" id="{075F00C4-EFBA-2E45-82FE-E2E139E30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764381"/>
            <a:ext cx="40386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0366E827-3D14-C24A-B805-7C61DF0B504D}"/>
              </a:ext>
            </a:extLst>
          </p:cNvPr>
          <p:cNvSpPr txBox="1"/>
          <p:nvPr/>
        </p:nvSpPr>
        <p:spPr>
          <a:xfrm>
            <a:off x="838200" y="1748540"/>
            <a:ext cx="5778070" cy="1680460"/>
          </a:xfrm>
          <a:prstGeom prst="rect">
            <a:avLst/>
          </a:prstGeom>
          <a:noFill/>
        </p:spPr>
        <p:txBody>
          <a:bodyPr wrap="square" rtlCol="0">
            <a:spAutoFit/>
          </a:bodyPr>
          <a:lstStyle/>
          <a:p>
            <a:pPr>
              <a:lnSpc>
                <a:spcPct val="90000"/>
              </a:lnSpc>
              <a:spcBef>
                <a:spcPct val="30000"/>
              </a:spcBef>
              <a:buClr>
                <a:schemeClr val="tx1"/>
              </a:buClr>
              <a:buFontTx/>
              <a:buChar char="•"/>
            </a:pPr>
            <a:r>
              <a:rPr lang="fr-FR" altLang="fr-FR" sz="2400" dirty="0">
                <a:latin typeface="Arial" panose="020B0604020202020204" pitchFamily="34" charset="0"/>
                <a:cs typeface="Arial" panose="020B0604020202020204" pitchFamily="34" charset="0"/>
              </a:rPr>
              <a:t> </a:t>
            </a:r>
            <a:r>
              <a:rPr lang="fr-FR" altLang="fr-FR" sz="2400" dirty="0" err="1">
                <a:latin typeface="Arial" panose="020B0604020202020204" pitchFamily="34" charset="0"/>
                <a:cs typeface="Arial" panose="020B0604020202020204" pitchFamily="34" charset="0"/>
              </a:rPr>
              <a:t>Qc</a:t>
            </a:r>
            <a:r>
              <a:rPr lang="fr-FR" altLang="fr-FR" sz="2400" dirty="0">
                <a:latin typeface="Arial" panose="020B0604020202020204" pitchFamily="34" charset="0"/>
                <a:cs typeface="Arial" panose="020B0604020202020204" pitchFamily="34" charset="0"/>
              </a:rPr>
              <a:t>: élevé au repos:</a:t>
            </a:r>
          </a:p>
          <a:p>
            <a:pPr>
              <a:lnSpc>
                <a:spcPct val="90000"/>
              </a:lnSpc>
              <a:spcBef>
                <a:spcPct val="30000"/>
              </a:spcBef>
              <a:buClr>
                <a:schemeClr val="tx1"/>
              </a:buClr>
            </a:pPr>
            <a:r>
              <a:rPr lang="fr-FR" altLang="fr-FR" sz="2400" dirty="0">
                <a:latin typeface="Arial" panose="020B0604020202020204" pitchFamily="34" charset="0"/>
                <a:cs typeface="Arial" panose="020B0604020202020204" pitchFamily="34" charset="0"/>
              </a:rPr>
              <a:t>80-100 mL/min/100g</a:t>
            </a:r>
          </a:p>
          <a:p>
            <a:pPr>
              <a:lnSpc>
                <a:spcPct val="90000"/>
              </a:lnSpc>
              <a:spcBef>
                <a:spcPct val="30000"/>
              </a:spcBef>
              <a:buClr>
                <a:schemeClr val="tx1"/>
              </a:buClr>
              <a:buFontTx/>
              <a:buChar char="•"/>
            </a:pPr>
            <a:r>
              <a:rPr lang="fr-FR" altLang="fr-FR" sz="2400" dirty="0">
                <a:latin typeface="Arial" panose="020B0604020202020204" pitchFamily="34" charset="0"/>
                <a:cs typeface="Arial" panose="020B0604020202020204" pitchFamily="34" charset="0"/>
              </a:rPr>
              <a:t> Capable d’augmenter </a:t>
            </a:r>
            <a:r>
              <a:rPr lang="en-US" altLang="fr-FR" sz="2400" dirty="0" err="1">
                <a:latin typeface="Arial" panose="020B0604020202020204" pitchFamily="34" charset="0"/>
                <a:cs typeface="Arial" panose="020B0604020202020204" pitchFamily="34" charset="0"/>
              </a:rPr>
              <a:t>à</a:t>
            </a:r>
            <a:r>
              <a:rPr lang="fr-FR" altLang="fr-FR" sz="2400" dirty="0">
                <a:latin typeface="Arial" panose="020B0604020202020204" pitchFamily="34" charset="0"/>
                <a:cs typeface="Arial" panose="020B0604020202020204" pitchFamily="34" charset="0"/>
              </a:rPr>
              <a:t> l’effort </a:t>
            </a:r>
            <a:r>
              <a:rPr lang="fr-FR" altLang="fr-FR" sz="2400" dirty="0">
                <a:solidFill>
                  <a:srgbClr val="FF0000"/>
                </a:solidFill>
                <a:latin typeface="Arial" panose="020B0604020202020204" pitchFamily="34" charset="0"/>
                <a:cs typeface="Arial" panose="020B0604020202020204" pitchFamily="34" charset="0"/>
              </a:rPr>
              <a:t>(x5-6) </a:t>
            </a:r>
          </a:p>
          <a:p>
            <a:pPr>
              <a:buClr>
                <a:schemeClr val="tx1"/>
              </a:buClr>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86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23AC5-6AEA-C947-AB3B-4E2B291B10AE}"/>
              </a:ext>
            </a:extLst>
          </p:cNvPr>
          <p:cNvSpPr>
            <a:spLocks noGrp="1"/>
          </p:cNvSpPr>
          <p:nvPr>
            <p:ph type="title"/>
          </p:nvPr>
        </p:nvSpPr>
        <p:spPr/>
        <p:txBody>
          <a:bodyPr/>
          <a:lstStyle/>
          <a:p>
            <a:r>
              <a:rPr lang="fr-FR" altLang="fr-FR" dirty="0">
                <a:solidFill>
                  <a:srgbClr val="FF9900"/>
                </a:solidFill>
                <a:latin typeface="Arial" panose="020B0604020202020204" pitchFamily="34" charset="0"/>
                <a:cs typeface="Arial" panose="020B0604020202020204" pitchFamily="34" charset="0"/>
              </a:rPr>
              <a:t>Distribution anatomique du flux coronaire</a:t>
            </a:r>
            <a:endParaRPr lang="fr-FR" dirty="0">
              <a:latin typeface="Arial" panose="020B0604020202020204" pitchFamily="34" charset="0"/>
              <a:cs typeface="Arial" panose="020B0604020202020204" pitchFamily="34" charset="0"/>
            </a:endParaRPr>
          </a:p>
        </p:txBody>
      </p:sp>
      <p:pic>
        <p:nvPicPr>
          <p:cNvPr id="4" name="Picture 2" descr="Anatcor">
            <a:extLst>
              <a:ext uri="{FF2B5EF4-FFF2-40B4-BE49-F238E27FC236}">
                <a16:creationId xmlns:a16="http://schemas.microsoft.com/office/drawing/2014/main" id="{0B2E8B8D-5F71-4247-9AF1-22E0D5F5F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883" y="1690688"/>
            <a:ext cx="36464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5FCCBECC-550B-044E-80DC-F671C7DDD2A7}"/>
              </a:ext>
            </a:extLst>
          </p:cNvPr>
          <p:cNvSpPr txBox="1"/>
          <p:nvPr/>
        </p:nvSpPr>
        <p:spPr>
          <a:xfrm>
            <a:off x="495946" y="2321004"/>
            <a:ext cx="6853937" cy="2215991"/>
          </a:xfrm>
          <a:prstGeom prst="rect">
            <a:avLst/>
          </a:prstGeom>
          <a:noFill/>
        </p:spPr>
        <p:txBody>
          <a:bodyPr wrap="square" rtlCol="0">
            <a:spAutoFit/>
          </a:bodyPr>
          <a:lstStyle/>
          <a:p>
            <a:pPr>
              <a:buClr>
                <a:schemeClr val="tx1"/>
              </a:buClr>
              <a:buFont typeface="Wingdings" pitchFamily="2" charset="2"/>
              <a:buChar char="Ø"/>
            </a:pPr>
            <a:r>
              <a:rPr lang="fr-FR" altLang="fr-FR" sz="2400" dirty="0">
                <a:latin typeface="Arial" panose="020B0604020202020204" pitchFamily="34" charset="0"/>
                <a:cs typeface="Arial" panose="020B0604020202020204" pitchFamily="34" charset="0"/>
              </a:rPr>
              <a:t>Distribution anatomique variable entre les individus et selon les espèces</a:t>
            </a:r>
          </a:p>
          <a:p>
            <a:pPr>
              <a:buClr>
                <a:schemeClr val="tx1"/>
              </a:buClr>
              <a:buFont typeface="Wingdings" pitchFamily="2" charset="2"/>
              <a:buChar char="Ø"/>
            </a:pPr>
            <a:r>
              <a:rPr lang="fr-FR" altLang="fr-FR" sz="2400" dirty="0">
                <a:latin typeface="Arial" panose="020B0604020202020204" pitchFamily="34" charset="0"/>
                <a:cs typeface="Arial" panose="020B0604020202020204" pitchFamily="34" charset="0"/>
              </a:rPr>
              <a:t>Réseau coronarien dit classiquement « </a:t>
            </a:r>
            <a:r>
              <a:rPr lang="fr-FR" altLang="fr-FR" sz="2400" dirty="0">
                <a:solidFill>
                  <a:srgbClr val="FF0000"/>
                </a:solidFill>
                <a:latin typeface="Arial" panose="020B0604020202020204" pitchFamily="34" charset="0"/>
                <a:cs typeface="Arial" panose="020B0604020202020204" pitchFamily="34" charset="0"/>
              </a:rPr>
              <a:t>terminal</a:t>
            </a:r>
            <a:r>
              <a:rPr lang="fr-FR" altLang="fr-FR" sz="2400" dirty="0">
                <a:latin typeface="Arial" panose="020B0604020202020204" pitchFamily="34" charset="0"/>
                <a:cs typeface="Arial" panose="020B0604020202020204" pitchFamily="34" charset="0"/>
              </a:rPr>
              <a:t> »</a:t>
            </a:r>
          </a:p>
          <a:p>
            <a:pPr>
              <a:buClr>
                <a:schemeClr val="tx1"/>
              </a:buClr>
              <a:buFont typeface="Wingdings" pitchFamily="2" charset="2"/>
              <a:buChar char="Ø"/>
            </a:pPr>
            <a:r>
              <a:rPr lang="fr-FR" altLang="fr-FR" sz="2400" dirty="0">
                <a:latin typeface="Arial" panose="020B0604020202020204" pitchFamily="34" charset="0"/>
                <a:cs typeface="Arial" panose="020B0604020202020204" pitchFamily="34" charset="0"/>
              </a:rPr>
              <a:t>Rarement </a:t>
            </a:r>
            <a:r>
              <a:rPr lang="fr-FR" altLang="fr-FR" sz="2400" dirty="0" err="1">
                <a:latin typeface="Arial" panose="020B0604020202020204" pitchFamily="34" charset="0"/>
                <a:cs typeface="Arial" panose="020B0604020202020204" pitchFamily="34" charset="0"/>
              </a:rPr>
              <a:t>collateralités</a:t>
            </a:r>
            <a:endParaRPr lang="fr-FR" altLang="fr-FR" sz="24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67171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399E5-13E7-804B-B592-6002063B2715}"/>
              </a:ext>
            </a:extLst>
          </p:cNvPr>
          <p:cNvSpPr>
            <a:spLocks noGrp="1"/>
          </p:cNvSpPr>
          <p:nvPr>
            <p:ph type="title"/>
          </p:nvPr>
        </p:nvSpPr>
        <p:spPr/>
        <p:txBody>
          <a:bodyPr/>
          <a:lstStyle/>
          <a:p>
            <a:r>
              <a:rPr lang="fr-FR" altLang="fr-FR" dirty="0">
                <a:solidFill>
                  <a:srgbClr val="FF9900"/>
                </a:solidFill>
                <a:latin typeface="Arial" panose="020B0604020202020204" pitchFamily="34" charset="0"/>
                <a:cs typeface="Arial" panose="020B0604020202020204" pitchFamily="34" charset="0"/>
              </a:rPr>
              <a:t>Distribution anatomique du flux coronaire</a:t>
            </a:r>
            <a:endParaRPr lang="fr-FR" dirty="0"/>
          </a:p>
        </p:txBody>
      </p:sp>
      <p:pic>
        <p:nvPicPr>
          <p:cNvPr id="4" name="Picture 2">
            <a:extLst>
              <a:ext uri="{FF2B5EF4-FFF2-40B4-BE49-F238E27FC236}">
                <a16:creationId xmlns:a16="http://schemas.microsoft.com/office/drawing/2014/main" id="{76B3922E-FB93-8D45-B29F-2ADD64907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841" y="1403431"/>
            <a:ext cx="7452317" cy="52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57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EF497E-68F6-A74E-97DB-3F468D959944}"/>
              </a:ext>
            </a:extLst>
          </p:cNvPr>
          <p:cNvSpPr>
            <a:spLocks noGrp="1"/>
          </p:cNvSpPr>
          <p:nvPr>
            <p:ph type="title"/>
          </p:nvPr>
        </p:nvSpPr>
        <p:spPr/>
        <p:txBody>
          <a:bodyPr/>
          <a:lstStyle/>
          <a:p>
            <a:r>
              <a:rPr lang="fr-FR" altLang="fr-FR" dirty="0">
                <a:solidFill>
                  <a:srgbClr val="FF9900"/>
                </a:solidFill>
                <a:latin typeface="Arial" panose="020B0604020202020204" pitchFamily="34" charset="0"/>
                <a:cs typeface="Arial" panose="020B0604020202020204" pitchFamily="34" charset="0"/>
              </a:rPr>
              <a:t>Modification du flux coronaire</a:t>
            </a:r>
            <a:endParaRPr lang="fr-FR" dirty="0"/>
          </a:p>
        </p:txBody>
      </p:sp>
      <p:pic>
        <p:nvPicPr>
          <p:cNvPr id="4" name="Picture 49">
            <a:extLst>
              <a:ext uri="{FF2B5EF4-FFF2-40B4-BE49-F238E27FC236}">
                <a16:creationId xmlns:a16="http://schemas.microsoft.com/office/drawing/2014/main" id="{C4187299-5E87-6949-AB9B-127F6DB83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911" y="1690688"/>
            <a:ext cx="6192838"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03C26BDF-3438-1547-AD73-FEB9BB687CA2}"/>
              </a:ext>
            </a:extLst>
          </p:cNvPr>
          <p:cNvSpPr txBox="1">
            <a:spLocks noChangeArrowheads="1"/>
          </p:cNvSpPr>
          <p:nvPr/>
        </p:nvSpPr>
        <p:spPr bwMode="auto">
          <a:xfrm>
            <a:off x="838200" y="5084817"/>
            <a:ext cx="3928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b="1">
                <a:solidFill>
                  <a:schemeClr val="tx1"/>
                </a:solidFill>
                <a:latin typeface="Calibri" charset="0"/>
                <a:ea typeface="ＭＳ Ｐゴシック" charset="-128"/>
              </a:defRPr>
            </a:lvl1pPr>
            <a:lvl2pPr marL="742950" indent="-285750">
              <a:defRPr sz="1600" b="1">
                <a:solidFill>
                  <a:schemeClr val="tx1"/>
                </a:solidFill>
                <a:latin typeface="Calibri" charset="0"/>
                <a:ea typeface="ＭＳ Ｐゴシック" charset="-128"/>
              </a:defRPr>
            </a:lvl2pPr>
            <a:lvl3pPr marL="1143000" indent="-228600">
              <a:defRPr sz="1600" b="1">
                <a:solidFill>
                  <a:schemeClr val="tx1"/>
                </a:solidFill>
                <a:latin typeface="Calibri" charset="0"/>
                <a:ea typeface="ＭＳ Ｐゴシック" charset="-128"/>
              </a:defRPr>
            </a:lvl3pPr>
            <a:lvl4pPr marL="1600200" indent="-228600">
              <a:defRPr sz="1600" b="1">
                <a:solidFill>
                  <a:schemeClr val="tx1"/>
                </a:solidFill>
                <a:latin typeface="Calibri" charset="0"/>
                <a:ea typeface="ＭＳ Ｐゴシック" charset="-128"/>
              </a:defRPr>
            </a:lvl4pPr>
            <a:lvl5pPr marL="2057400" indent="-228600">
              <a:defRPr sz="1600" b="1">
                <a:solidFill>
                  <a:schemeClr val="tx1"/>
                </a:solidFill>
                <a:latin typeface="Calibri" charset="0"/>
                <a:ea typeface="ＭＳ Ｐゴシック" charset="-128"/>
              </a:defRPr>
            </a:lvl5pPr>
            <a:lvl6pPr marL="2514600" indent="-228600" eaLnBrk="0" fontAlgn="base" hangingPunct="0">
              <a:spcBef>
                <a:spcPct val="0"/>
              </a:spcBef>
              <a:spcAft>
                <a:spcPct val="0"/>
              </a:spcAft>
              <a:defRPr sz="1600" b="1">
                <a:solidFill>
                  <a:schemeClr val="tx1"/>
                </a:solidFill>
                <a:latin typeface="Calibri" charset="0"/>
                <a:ea typeface="ＭＳ Ｐゴシック" charset="-128"/>
              </a:defRPr>
            </a:lvl6pPr>
            <a:lvl7pPr marL="2971800" indent="-228600" eaLnBrk="0" fontAlgn="base" hangingPunct="0">
              <a:spcBef>
                <a:spcPct val="0"/>
              </a:spcBef>
              <a:spcAft>
                <a:spcPct val="0"/>
              </a:spcAft>
              <a:defRPr sz="1600" b="1">
                <a:solidFill>
                  <a:schemeClr val="tx1"/>
                </a:solidFill>
                <a:latin typeface="Calibri" charset="0"/>
                <a:ea typeface="ＭＳ Ｐゴシック" charset="-128"/>
              </a:defRPr>
            </a:lvl7pPr>
            <a:lvl8pPr marL="3429000" indent="-228600" eaLnBrk="0" fontAlgn="base" hangingPunct="0">
              <a:spcBef>
                <a:spcPct val="0"/>
              </a:spcBef>
              <a:spcAft>
                <a:spcPct val="0"/>
              </a:spcAft>
              <a:defRPr sz="1600" b="1">
                <a:solidFill>
                  <a:schemeClr val="tx1"/>
                </a:solidFill>
                <a:latin typeface="Calibri" charset="0"/>
                <a:ea typeface="ＭＳ Ｐゴシック" charset="-128"/>
              </a:defRPr>
            </a:lvl8pPr>
            <a:lvl9pPr marL="3886200" indent="-228600" eaLnBrk="0" fontAlgn="base" hangingPunct="0">
              <a:spcBef>
                <a:spcPct val="0"/>
              </a:spcBef>
              <a:spcAft>
                <a:spcPct val="0"/>
              </a:spcAft>
              <a:defRPr sz="1600" b="1">
                <a:solidFill>
                  <a:schemeClr val="tx1"/>
                </a:solidFill>
                <a:latin typeface="Calibri" charset="0"/>
                <a:ea typeface="ＭＳ Ｐゴシック" charset="-128"/>
              </a:defRPr>
            </a:lvl9pPr>
          </a:lstStyle>
          <a:p>
            <a:pPr eaLnBrk="1" hangingPunct="1">
              <a:defRPr/>
            </a:pPr>
            <a:r>
              <a:rPr lang="fr-FR" altLang="fr-FR" sz="2400" b="0" dirty="0">
                <a:latin typeface="Arial" panose="020B0604020202020204" pitchFamily="34" charset="0"/>
                <a:cs typeface="Arial" panose="020B0604020202020204" pitchFamily="34" charset="0"/>
              </a:rPr>
              <a:t>70-80% du débit coronaire myocardique est assuré pendant la </a:t>
            </a:r>
            <a:r>
              <a:rPr lang="fr-FR" altLang="fr-FR" sz="2400" b="0" u="sng" dirty="0">
                <a:solidFill>
                  <a:srgbClr val="FF0000"/>
                </a:solidFill>
                <a:latin typeface="Arial" panose="020B0604020202020204" pitchFamily="34" charset="0"/>
                <a:cs typeface="Arial" panose="020B0604020202020204" pitchFamily="34" charset="0"/>
              </a:rPr>
              <a:t>diastole</a:t>
            </a:r>
            <a:r>
              <a:rPr lang="fr-FR" altLang="fr-FR" sz="2400" b="0" dirty="0">
                <a:latin typeface="Arial" panose="020B0604020202020204" pitchFamily="34" charset="0"/>
                <a:cs typeface="Arial" panose="020B0604020202020204" pitchFamily="34" charset="0"/>
              </a:rPr>
              <a:t>.</a:t>
            </a:r>
          </a:p>
        </p:txBody>
      </p:sp>
      <p:sp>
        <p:nvSpPr>
          <p:cNvPr id="6" name="Text Box 6">
            <a:extLst>
              <a:ext uri="{FF2B5EF4-FFF2-40B4-BE49-F238E27FC236}">
                <a16:creationId xmlns:a16="http://schemas.microsoft.com/office/drawing/2014/main" id="{60965D36-3B30-B84B-AADD-AF16ACAE67BC}"/>
              </a:ext>
            </a:extLst>
          </p:cNvPr>
          <p:cNvSpPr txBox="1">
            <a:spLocks noChangeArrowheads="1"/>
          </p:cNvSpPr>
          <p:nvPr/>
        </p:nvSpPr>
        <p:spPr bwMode="auto">
          <a:xfrm>
            <a:off x="838200" y="1773183"/>
            <a:ext cx="56710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b="1">
                <a:solidFill>
                  <a:schemeClr val="tx1"/>
                </a:solidFill>
                <a:latin typeface="Calibri" charset="0"/>
                <a:ea typeface="ＭＳ Ｐゴシック" charset="-128"/>
              </a:defRPr>
            </a:lvl1pPr>
            <a:lvl2pPr marL="742950" indent="-285750">
              <a:defRPr sz="1600" b="1">
                <a:solidFill>
                  <a:schemeClr val="tx1"/>
                </a:solidFill>
                <a:latin typeface="Calibri" charset="0"/>
                <a:ea typeface="ＭＳ Ｐゴシック" charset="-128"/>
              </a:defRPr>
            </a:lvl2pPr>
            <a:lvl3pPr marL="1143000" indent="-228600">
              <a:defRPr sz="1600" b="1">
                <a:solidFill>
                  <a:schemeClr val="tx1"/>
                </a:solidFill>
                <a:latin typeface="Calibri" charset="0"/>
                <a:ea typeface="ＭＳ Ｐゴシック" charset="-128"/>
              </a:defRPr>
            </a:lvl3pPr>
            <a:lvl4pPr marL="1600200" indent="-228600">
              <a:defRPr sz="1600" b="1">
                <a:solidFill>
                  <a:schemeClr val="tx1"/>
                </a:solidFill>
                <a:latin typeface="Calibri" charset="0"/>
                <a:ea typeface="ＭＳ Ｐゴシック" charset="-128"/>
              </a:defRPr>
            </a:lvl4pPr>
            <a:lvl5pPr marL="2057400" indent="-228600">
              <a:defRPr sz="1600" b="1">
                <a:solidFill>
                  <a:schemeClr val="tx1"/>
                </a:solidFill>
                <a:latin typeface="Calibri" charset="0"/>
                <a:ea typeface="ＭＳ Ｐゴシック" charset="-128"/>
              </a:defRPr>
            </a:lvl5pPr>
            <a:lvl6pPr marL="2514600" indent="-228600" eaLnBrk="0" fontAlgn="base" hangingPunct="0">
              <a:spcBef>
                <a:spcPct val="0"/>
              </a:spcBef>
              <a:spcAft>
                <a:spcPct val="0"/>
              </a:spcAft>
              <a:defRPr sz="1600" b="1">
                <a:solidFill>
                  <a:schemeClr val="tx1"/>
                </a:solidFill>
                <a:latin typeface="Calibri" charset="0"/>
                <a:ea typeface="ＭＳ Ｐゴシック" charset="-128"/>
              </a:defRPr>
            </a:lvl6pPr>
            <a:lvl7pPr marL="2971800" indent="-228600" eaLnBrk="0" fontAlgn="base" hangingPunct="0">
              <a:spcBef>
                <a:spcPct val="0"/>
              </a:spcBef>
              <a:spcAft>
                <a:spcPct val="0"/>
              </a:spcAft>
              <a:defRPr sz="1600" b="1">
                <a:solidFill>
                  <a:schemeClr val="tx1"/>
                </a:solidFill>
                <a:latin typeface="Calibri" charset="0"/>
                <a:ea typeface="ＭＳ Ｐゴシック" charset="-128"/>
              </a:defRPr>
            </a:lvl7pPr>
            <a:lvl8pPr marL="3429000" indent="-228600" eaLnBrk="0" fontAlgn="base" hangingPunct="0">
              <a:spcBef>
                <a:spcPct val="0"/>
              </a:spcBef>
              <a:spcAft>
                <a:spcPct val="0"/>
              </a:spcAft>
              <a:defRPr sz="1600" b="1">
                <a:solidFill>
                  <a:schemeClr val="tx1"/>
                </a:solidFill>
                <a:latin typeface="Calibri" charset="0"/>
                <a:ea typeface="ＭＳ Ｐゴシック" charset="-128"/>
              </a:defRPr>
            </a:lvl8pPr>
            <a:lvl9pPr marL="3886200" indent="-228600" eaLnBrk="0" fontAlgn="base" hangingPunct="0">
              <a:spcBef>
                <a:spcPct val="0"/>
              </a:spcBef>
              <a:spcAft>
                <a:spcPct val="0"/>
              </a:spcAft>
              <a:defRPr sz="1600" b="1">
                <a:solidFill>
                  <a:schemeClr val="tx1"/>
                </a:solidFill>
                <a:latin typeface="Calibri" charset="0"/>
                <a:ea typeface="ＭＳ Ｐゴシック" charset="-128"/>
              </a:defRPr>
            </a:lvl9pPr>
          </a:lstStyle>
          <a:p>
            <a:pPr eaLnBrk="1" hangingPunct="1">
              <a:defRPr/>
            </a:pPr>
            <a:r>
              <a:rPr lang="fr-FR" altLang="fr-FR" sz="2400" b="0" dirty="0">
                <a:latin typeface="Arial" panose="020B0604020202020204" pitchFamily="34" charset="0"/>
                <a:cs typeface="Arial" panose="020B0604020202020204" pitchFamily="34" charset="0"/>
              </a:rPr>
              <a:t>Augmentation de la pression </a:t>
            </a:r>
            <a:r>
              <a:rPr lang="fr-FR" altLang="fr-FR" sz="2400" b="0" dirty="0" err="1">
                <a:latin typeface="Arial" panose="020B0604020202020204" pitchFamily="34" charset="0"/>
                <a:cs typeface="Arial" panose="020B0604020202020204" pitchFamily="34" charset="0"/>
              </a:rPr>
              <a:t>intra-myocardique</a:t>
            </a:r>
            <a:r>
              <a:rPr lang="fr-FR" altLang="fr-FR" sz="2400" b="0" dirty="0">
                <a:latin typeface="Arial" panose="020B0604020202020204" pitchFamily="34" charset="0"/>
                <a:cs typeface="Arial" panose="020B0604020202020204" pitchFamily="34" charset="0"/>
              </a:rPr>
              <a:t> en systole</a:t>
            </a:r>
          </a:p>
        </p:txBody>
      </p:sp>
      <p:sp>
        <p:nvSpPr>
          <p:cNvPr id="7" name="ZoneTexte 6">
            <a:extLst>
              <a:ext uri="{FF2B5EF4-FFF2-40B4-BE49-F238E27FC236}">
                <a16:creationId xmlns:a16="http://schemas.microsoft.com/office/drawing/2014/main" id="{725CFADE-5022-CF47-B48F-C96320C90863}"/>
              </a:ext>
            </a:extLst>
          </p:cNvPr>
          <p:cNvSpPr txBox="1"/>
          <p:nvPr/>
        </p:nvSpPr>
        <p:spPr>
          <a:xfrm>
            <a:off x="838200" y="3059668"/>
            <a:ext cx="3928498" cy="1569660"/>
          </a:xfrm>
          <a:prstGeom prst="rect">
            <a:avLst/>
          </a:prstGeom>
          <a:noFill/>
        </p:spPr>
        <p:txBody>
          <a:bodyPr wrap="square" rtlCol="0">
            <a:spAutoFit/>
          </a:bodyPr>
          <a:lstStyle/>
          <a:p>
            <a:r>
              <a:rPr lang="fr-FR" altLang="fr-FR" sz="2400" dirty="0">
                <a:latin typeface="Arial" panose="020B0604020202020204" pitchFamily="34" charset="0"/>
                <a:ea typeface="ＭＳ Ｐゴシック" panose="020B0600070205080204" pitchFamily="34" charset="-128"/>
                <a:cs typeface="Arial" panose="020B0604020202020204" pitchFamily="34" charset="0"/>
              </a:rPr>
              <a:t>Pression inhomogène dans la paroi : plus importante dans les couches sous-endocardiques </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5711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3702</Words>
  <Application>Microsoft Macintosh PowerPoint</Application>
  <PresentationFormat>Grand écran</PresentationFormat>
  <Paragraphs>316</Paragraphs>
  <Slides>36</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Calibri Light</vt:lpstr>
      <vt:lpstr>Times New Roman</vt:lpstr>
      <vt:lpstr>Wingdings</vt:lpstr>
      <vt:lpstr>Thème Office</vt:lpstr>
      <vt:lpstr>Physiologie de la Perfusion Myocardique Ischémie Myocardique</vt:lpstr>
      <vt:lpstr>Métabolisme myocardique</vt:lpstr>
      <vt:lpstr>Les besoins et apports en O2 </vt:lpstr>
      <vt:lpstr>Les besoins et apports en O2 </vt:lpstr>
      <vt:lpstr>Les apports en O2 </vt:lpstr>
      <vt:lpstr>Les apports en O2 </vt:lpstr>
      <vt:lpstr>Distribution anatomique du flux coronaire</vt:lpstr>
      <vt:lpstr>Distribution anatomique du flux coronaire</vt:lpstr>
      <vt:lpstr>Modification du flux coronaire</vt:lpstr>
      <vt:lpstr>Modification du flux coronaire</vt:lpstr>
      <vt:lpstr>Modification du flux coronaire</vt:lpstr>
      <vt:lpstr>Modification du flux coronaire</vt:lpstr>
      <vt:lpstr>Mécanismes d’adaptation du débit coronaire</vt:lpstr>
      <vt:lpstr>Mécanismes d’adaptation du débit coronaire</vt:lpstr>
      <vt:lpstr>Mécanismes d’adaptation du débit coronaire</vt:lpstr>
      <vt:lpstr>Mécanismes d’adaptation du débit coronaire</vt:lpstr>
      <vt:lpstr>Autorégulation du débit coronaire</vt:lpstr>
      <vt:lpstr>Autorégulation du débit coronaire</vt:lpstr>
      <vt:lpstr>Adaptation du débit coronaire à l’exercice</vt:lpstr>
      <vt:lpstr>Réserve coronaire</vt:lpstr>
      <vt:lpstr>Réserve coronaire</vt:lpstr>
      <vt:lpstr>Importance de la fonction endothéliale</vt:lpstr>
      <vt:lpstr>Mécanismes conduisant à l’ischémie</vt:lpstr>
      <vt:lpstr>Dysfonction endothéliale</vt:lpstr>
      <vt:lpstr>Sténose coronaire stable</vt:lpstr>
      <vt:lpstr>Sténose coronaire stable</vt:lpstr>
      <vt:lpstr>Sténose coronaire instable</vt:lpstr>
      <vt:lpstr>Sténose coronaire instable</vt:lpstr>
      <vt:lpstr>Cascade ischémique</vt:lpstr>
      <vt:lpstr>Cas clinique</vt:lpstr>
      <vt:lpstr>Cas clinique</vt:lpstr>
      <vt:lpstr>Cas clinique</vt:lpstr>
      <vt:lpstr>Cas clinique</vt:lpstr>
      <vt:lpstr>Cas clinique</vt:lpstr>
      <vt:lpstr>Présence d’artères collatérales </vt:lpstr>
      <vt:lpstr>Durée de l’ischémie myocardique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Physiologie de la Perfusion Myocardique Ischémie Myocardique</dc:title>
  <dc:creator>Théo CAMBET</dc:creator>
  <cp:lastModifiedBy>simon leboube</cp:lastModifiedBy>
  <cp:revision>18</cp:revision>
  <dcterms:created xsi:type="dcterms:W3CDTF">2021-10-11T16:15:11Z</dcterms:created>
  <dcterms:modified xsi:type="dcterms:W3CDTF">2022-09-19T20:13:21Z</dcterms:modified>
</cp:coreProperties>
</file>