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15"/>
  </p:notesMasterIdLst>
  <p:handoutMasterIdLst>
    <p:handoutMasterId r:id="rId16"/>
  </p:handoutMasterIdLst>
  <p:sldIdLst>
    <p:sldId id="270" r:id="rId2"/>
    <p:sldId id="258" r:id="rId3"/>
    <p:sldId id="259" r:id="rId4"/>
    <p:sldId id="260" r:id="rId5"/>
    <p:sldId id="261" r:id="rId6"/>
    <p:sldId id="263" r:id="rId7"/>
    <p:sldId id="262" r:id="rId8"/>
    <p:sldId id="266" r:id="rId9"/>
    <p:sldId id="264" r:id="rId10"/>
    <p:sldId id="267" r:id="rId11"/>
    <p:sldId id="268" r:id="rId12"/>
    <p:sldId id="265" r:id="rId13"/>
    <p:sldId id="271" r:id="rId14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E9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5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BAA3C9-DBF9-47C3-BE3F-6D900544FB97}" type="doc">
      <dgm:prSet loTypeId="urn:microsoft.com/office/officeart/2005/8/layout/radial6" loCatId="relationship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85D34A72-BA3A-4BB4-8C33-2B5C940A25A8}">
      <dgm:prSet phldrT="[Texte]"/>
      <dgm:spPr>
        <a:xfrm>
          <a:off x="2047877" y="2562227"/>
          <a:ext cx="2532694" cy="1819157"/>
        </a:xfrm>
        <a:gradFill rotWithShape="0">
          <a:gsLst>
            <a:gs pos="0">
              <a:srgbClr val="4F81B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F81B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F81B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fr-FR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Analyse</a:t>
          </a:r>
        </a:p>
      </dgm:t>
    </dgm:pt>
    <dgm:pt modelId="{1A8D2A41-0F94-4CF4-9357-04C878A92AAE}" type="parTrans" cxnId="{CB2A8F08-65C4-4376-90B2-B08225413E05}">
      <dgm:prSet/>
      <dgm:spPr/>
      <dgm:t>
        <a:bodyPr/>
        <a:lstStyle/>
        <a:p>
          <a:endParaRPr lang="fr-FR"/>
        </a:p>
      </dgm:t>
    </dgm:pt>
    <dgm:pt modelId="{A5F265E9-7926-46CE-9ABB-8B97C6230E79}" type="sibTrans" cxnId="{CB2A8F08-65C4-4376-90B2-B08225413E05}">
      <dgm:prSet/>
      <dgm:spPr/>
      <dgm:t>
        <a:bodyPr/>
        <a:lstStyle/>
        <a:p>
          <a:endParaRPr lang="fr-FR"/>
        </a:p>
      </dgm:t>
    </dgm:pt>
    <dgm:pt modelId="{FCAB0756-F44D-457B-9E1B-80B54E180695}">
      <dgm:prSet phldrT="[Texte]" custT="1"/>
      <dgm:spPr>
        <a:xfrm>
          <a:off x="2574602" y="100840"/>
          <a:ext cx="1479244" cy="1145658"/>
        </a:xfr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fr-FR" sz="10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Choix de situation d'étonnement</a:t>
          </a:r>
        </a:p>
      </dgm:t>
    </dgm:pt>
    <dgm:pt modelId="{E8BF0AF2-C222-42D6-B5D8-D50D2A241092}" type="parTrans" cxnId="{A0998646-A474-4069-875C-404C8A4E1C9F}">
      <dgm:prSet/>
      <dgm:spPr/>
      <dgm:t>
        <a:bodyPr/>
        <a:lstStyle/>
        <a:p>
          <a:endParaRPr lang="fr-FR"/>
        </a:p>
      </dgm:t>
    </dgm:pt>
    <dgm:pt modelId="{A004E32A-F6B2-4A06-BC52-C34329EA0A4F}" type="sibTrans" cxnId="{A0998646-A474-4069-875C-404C8A4E1C9F}">
      <dgm:prSet/>
      <dgm:spPr>
        <a:xfrm>
          <a:off x="480511" y="638092"/>
          <a:ext cx="5667426" cy="5667426"/>
        </a:xfr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gm:spPr>
      <dgm:t>
        <a:bodyPr/>
        <a:lstStyle/>
        <a:p>
          <a:endParaRPr lang="fr-FR"/>
        </a:p>
      </dgm:t>
    </dgm:pt>
    <dgm:pt modelId="{AF97F210-3B12-4B70-B3FB-AAF9ED02E934}">
      <dgm:prSet phldrT="[Texte]" custT="1"/>
      <dgm:spPr>
        <a:xfrm>
          <a:off x="4332882" y="623734"/>
          <a:ext cx="988258" cy="988258"/>
        </a:xfrm>
        <a:gradFill rotWithShape="0">
          <a:gsLst>
            <a:gs pos="0">
              <a:srgbClr val="C0504D">
                <a:hueOff val="468152"/>
                <a:satOff val="-584"/>
                <a:lumOff val="137"/>
                <a:alphaOff val="0"/>
                <a:shade val="51000"/>
                <a:satMod val="130000"/>
              </a:srgbClr>
            </a:gs>
            <a:gs pos="80000">
              <a:srgbClr val="C0504D">
                <a:hueOff val="468152"/>
                <a:satOff val="-584"/>
                <a:lumOff val="137"/>
                <a:alphaOff val="0"/>
                <a:shade val="93000"/>
                <a:satMod val="130000"/>
              </a:srgbClr>
            </a:gs>
            <a:gs pos="100000">
              <a:srgbClr val="C0504D">
                <a:hueOff val="468152"/>
                <a:satOff val="-584"/>
                <a:lumOff val="137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fr-FR" sz="10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Description d'une situation de soins</a:t>
          </a:r>
        </a:p>
      </dgm:t>
    </dgm:pt>
    <dgm:pt modelId="{15E121CC-E94B-4E6C-B7C2-D905124A1876}" type="parTrans" cxnId="{E626746A-D458-47C9-995E-337665D2130F}">
      <dgm:prSet/>
      <dgm:spPr/>
      <dgm:t>
        <a:bodyPr/>
        <a:lstStyle/>
        <a:p>
          <a:endParaRPr lang="fr-FR"/>
        </a:p>
      </dgm:t>
    </dgm:pt>
    <dgm:pt modelId="{55CC4194-0A7C-40AA-B322-A157F0339F96}" type="sibTrans" cxnId="{E626746A-D458-47C9-995E-337665D2130F}">
      <dgm:prSet/>
      <dgm:spPr>
        <a:xfrm>
          <a:off x="480511" y="638092"/>
          <a:ext cx="5667426" cy="5667426"/>
        </a:xfrm>
        <a:gradFill rotWithShape="0">
          <a:gsLst>
            <a:gs pos="0">
              <a:srgbClr val="C0504D">
                <a:hueOff val="468152"/>
                <a:satOff val="-584"/>
                <a:lumOff val="137"/>
                <a:alphaOff val="0"/>
                <a:shade val="51000"/>
                <a:satMod val="130000"/>
              </a:srgbClr>
            </a:gs>
            <a:gs pos="80000">
              <a:srgbClr val="C0504D">
                <a:hueOff val="468152"/>
                <a:satOff val="-584"/>
                <a:lumOff val="137"/>
                <a:alphaOff val="0"/>
                <a:shade val="93000"/>
                <a:satMod val="130000"/>
              </a:srgbClr>
            </a:gs>
            <a:gs pos="100000">
              <a:srgbClr val="C0504D">
                <a:hueOff val="468152"/>
                <a:satOff val="-584"/>
                <a:lumOff val="137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gm:spPr>
      <dgm:t>
        <a:bodyPr/>
        <a:lstStyle/>
        <a:p>
          <a:endParaRPr lang="fr-FR"/>
        </a:p>
      </dgm:t>
    </dgm:pt>
    <dgm:pt modelId="{C5A79FDE-84A1-4082-BBE9-9BBA332BAE1D}">
      <dgm:prSet phldrT="[Texte]" custT="1"/>
      <dgm:spPr>
        <a:xfrm>
          <a:off x="5365369" y="1815289"/>
          <a:ext cx="988258" cy="988258"/>
        </a:xfrm>
        <a:gradFill rotWithShape="0">
          <a:gsLst>
            <a:gs pos="0">
              <a:srgbClr val="C0504D">
                <a:hueOff val="936304"/>
                <a:satOff val="-1168"/>
                <a:lumOff val="275"/>
                <a:alphaOff val="0"/>
                <a:shade val="51000"/>
                <a:satMod val="130000"/>
              </a:srgbClr>
            </a:gs>
            <a:gs pos="80000">
              <a:srgbClr val="C0504D">
                <a:hueOff val="936304"/>
                <a:satOff val="-1168"/>
                <a:lumOff val="275"/>
                <a:alphaOff val="0"/>
                <a:shade val="93000"/>
                <a:satMod val="130000"/>
              </a:srgbClr>
            </a:gs>
            <a:gs pos="100000">
              <a:srgbClr val="C0504D">
                <a:hueOff val="936304"/>
                <a:satOff val="-1168"/>
                <a:lumOff val="275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fr-FR" sz="10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Décortiquer la situation en différents éléments</a:t>
          </a:r>
        </a:p>
      </dgm:t>
    </dgm:pt>
    <dgm:pt modelId="{5EA9D5CF-C232-4DB2-8D13-47E230B6D669}" type="parTrans" cxnId="{8E2B90C6-45DB-49D2-B510-4DE5EC79E901}">
      <dgm:prSet/>
      <dgm:spPr/>
      <dgm:t>
        <a:bodyPr/>
        <a:lstStyle/>
        <a:p>
          <a:endParaRPr lang="fr-FR"/>
        </a:p>
      </dgm:t>
    </dgm:pt>
    <dgm:pt modelId="{E6FC55E5-ED4A-4AF6-B361-3F6698FC25E6}" type="sibTrans" cxnId="{8E2B90C6-45DB-49D2-B510-4DE5EC79E901}">
      <dgm:prSet/>
      <dgm:spPr>
        <a:xfrm>
          <a:off x="480511" y="638092"/>
          <a:ext cx="5667426" cy="5667426"/>
        </a:xfrm>
        <a:gradFill rotWithShape="0">
          <a:gsLst>
            <a:gs pos="0">
              <a:srgbClr val="C0504D">
                <a:hueOff val="936304"/>
                <a:satOff val="-1168"/>
                <a:lumOff val="275"/>
                <a:alphaOff val="0"/>
                <a:shade val="51000"/>
                <a:satMod val="130000"/>
              </a:srgbClr>
            </a:gs>
            <a:gs pos="80000">
              <a:srgbClr val="C0504D">
                <a:hueOff val="936304"/>
                <a:satOff val="-1168"/>
                <a:lumOff val="275"/>
                <a:alphaOff val="0"/>
                <a:shade val="93000"/>
                <a:satMod val="130000"/>
              </a:srgbClr>
            </a:gs>
            <a:gs pos="100000">
              <a:srgbClr val="C0504D">
                <a:hueOff val="936304"/>
                <a:satOff val="-1168"/>
                <a:lumOff val="275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gm:spPr>
      <dgm:t>
        <a:bodyPr/>
        <a:lstStyle/>
        <a:p>
          <a:endParaRPr lang="fr-FR"/>
        </a:p>
      </dgm:t>
    </dgm:pt>
    <dgm:pt modelId="{97C38820-EC77-4DE4-ACA8-F75143B60EAD}">
      <dgm:prSet phldrT="[Texte]" custT="1"/>
      <dgm:spPr>
        <a:xfrm>
          <a:off x="3337826" y="5651286"/>
          <a:ext cx="1529448" cy="1010622"/>
        </a:xfrm>
        <a:gradFill rotWithShape="0">
          <a:gsLst>
            <a:gs pos="0">
              <a:srgbClr val="C0504D">
                <a:hueOff val="2340759"/>
                <a:satOff val="-2919"/>
                <a:lumOff val="686"/>
                <a:alphaOff val="0"/>
                <a:shade val="51000"/>
                <a:satMod val="130000"/>
              </a:srgbClr>
            </a:gs>
            <a:gs pos="80000">
              <a:srgbClr val="C0504D">
                <a:hueOff val="2340759"/>
                <a:satOff val="-2919"/>
                <a:lumOff val="686"/>
                <a:alphaOff val="0"/>
                <a:shade val="93000"/>
                <a:satMod val="130000"/>
              </a:srgbClr>
            </a:gs>
            <a:gs pos="100000">
              <a:srgbClr val="C0504D">
                <a:hueOff val="2340759"/>
                <a:satOff val="-2919"/>
                <a:lumOff val="686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fr-FR" sz="10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Réaliser des recherches </a:t>
          </a:r>
        </a:p>
      </dgm:t>
    </dgm:pt>
    <dgm:pt modelId="{4B83240B-25BE-4A4C-A1AF-8B92446ED73E}" type="parTrans" cxnId="{174434E3-5D85-4334-824C-22343DFC48A9}">
      <dgm:prSet/>
      <dgm:spPr/>
      <dgm:t>
        <a:bodyPr/>
        <a:lstStyle/>
        <a:p>
          <a:endParaRPr lang="fr-FR"/>
        </a:p>
      </dgm:t>
    </dgm:pt>
    <dgm:pt modelId="{875F2842-BAEE-470C-BF7C-ED834451DBFD}" type="sibTrans" cxnId="{174434E3-5D85-4334-824C-22343DFC48A9}">
      <dgm:prSet/>
      <dgm:spPr>
        <a:xfrm>
          <a:off x="480511" y="638092"/>
          <a:ext cx="5667426" cy="5667426"/>
        </a:xfrm>
        <a:gradFill rotWithShape="0">
          <a:gsLst>
            <a:gs pos="0">
              <a:srgbClr val="C0504D">
                <a:hueOff val="2340759"/>
                <a:satOff val="-2919"/>
                <a:lumOff val="686"/>
                <a:alphaOff val="0"/>
                <a:shade val="51000"/>
                <a:satMod val="130000"/>
              </a:srgbClr>
            </a:gs>
            <a:gs pos="80000">
              <a:srgbClr val="C0504D">
                <a:hueOff val="2340759"/>
                <a:satOff val="-2919"/>
                <a:lumOff val="686"/>
                <a:alphaOff val="0"/>
                <a:shade val="93000"/>
                <a:satMod val="130000"/>
              </a:srgbClr>
            </a:gs>
            <a:gs pos="100000">
              <a:srgbClr val="C0504D">
                <a:hueOff val="2340759"/>
                <a:satOff val="-2919"/>
                <a:lumOff val="686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gm:spPr>
      <dgm:t>
        <a:bodyPr/>
        <a:lstStyle/>
        <a:p>
          <a:endParaRPr lang="fr-FR"/>
        </a:p>
      </dgm:t>
    </dgm:pt>
    <dgm:pt modelId="{F06A05B7-32A5-43A0-89BD-8461EFD22249}">
      <dgm:prSet phldrT="[Texte]" custT="1"/>
      <dgm:spPr>
        <a:xfrm>
          <a:off x="5589750" y="3375893"/>
          <a:ext cx="988258" cy="988258"/>
        </a:xfrm>
        <a:gradFill rotWithShape="0">
          <a:gsLst>
            <a:gs pos="0">
              <a:srgbClr val="C0504D">
                <a:hueOff val="1404456"/>
                <a:satOff val="-1752"/>
                <a:lumOff val="412"/>
                <a:alphaOff val="0"/>
                <a:shade val="51000"/>
                <a:satMod val="130000"/>
              </a:srgbClr>
            </a:gs>
            <a:gs pos="80000">
              <a:srgbClr val="C0504D">
                <a:hueOff val="1404456"/>
                <a:satOff val="-1752"/>
                <a:lumOff val="412"/>
                <a:alphaOff val="0"/>
                <a:shade val="93000"/>
                <a:satMod val="130000"/>
              </a:srgbClr>
            </a:gs>
            <a:gs pos="100000">
              <a:srgbClr val="C0504D">
                <a:hueOff val="1404456"/>
                <a:satOff val="-1752"/>
                <a:lumOff val="412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fr-FR" sz="10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Questionner la situation</a:t>
          </a:r>
        </a:p>
      </dgm:t>
    </dgm:pt>
    <dgm:pt modelId="{E70E6119-12FC-472B-8BA0-F3F3F5090CAA}" type="parTrans" cxnId="{921BCB42-E5E9-44EF-975B-631EB0584BA2}">
      <dgm:prSet/>
      <dgm:spPr/>
      <dgm:t>
        <a:bodyPr/>
        <a:lstStyle/>
        <a:p>
          <a:endParaRPr lang="fr-FR"/>
        </a:p>
      </dgm:t>
    </dgm:pt>
    <dgm:pt modelId="{C96B19C7-0D7B-4833-9517-AFB8F4A8EB4E}" type="sibTrans" cxnId="{921BCB42-E5E9-44EF-975B-631EB0584BA2}">
      <dgm:prSet/>
      <dgm:spPr>
        <a:xfrm>
          <a:off x="480511" y="638092"/>
          <a:ext cx="5667426" cy="5667426"/>
        </a:xfrm>
        <a:gradFill rotWithShape="0">
          <a:gsLst>
            <a:gs pos="0">
              <a:srgbClr val="C0504D">
                <a:hueOff val="1404456"/>
                <a:satOff val="-1752"/>
                <a:lumOff val="412"/>
                <a:alphaOff val="0"/>
                <a:shade val="51000"/>
                <a:satMod val="130000"/>
              </a:srgbClr>
            </a:gs>
            <a:gs pos="80000">
              <a:srgbClr val="C0504D">
                <a:hueOff val="1404456"/>
                <a:satOff val="-1752"/>
                <a:lumOff val="412"/>
                <a:alphaOff val="0"/>
                <a:shade val="93000"/>
                <a:satMod val="130000"/>
              </a:srgbClr>
            </a:gs>
            <a:gs pos="100000">
              <a:srgbClr val="C0504D">
                <a:hueOff val="1404456"/>
                <a:satOff val="-1752"/>
                <a:lumOff val="412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gm:spPr>
      <dgm:t>
        <a:bodyPr/>
        <a:lstStyle/>
        <a:p>
          <a:endParaRPr lang="fr-FR"/>
        </a:p>
      </dgm:t>
    </dgm:pt>
    <dgm:pt modelId="{D0A07548-5D0A-46BA-9B11-FFE3A9FB0AD9}">
      <dgm:prSet phldrT="[Texte]" custT="1"/>
      <dgm:spPr>
        <a:xfrm>
          <a:off x="389291" y="4810066"/>
          <a:ext cx="1620486" cy="988258"/>
        </a:xfrm>
        <a:gradFill rotWithShape="0">
          <a:gsLst>
            <a:gs pos="0">
              <a:srgbClr val="C0504D">
                <a:hueOff val="3277063"/>
                <a:satOff val="-4087"/>
                <a:lumOff val="961"/>
                <a:alphaOff val="0"/>
                <a:shade val="51000"/>
                <a:satMod val="130000"/>
              </a:srgbClr>
            </a:gs>
            <a:gs pos="80000">
              <a:srgbClr val="C0504D">
                <a:hueOff val="3277063"/>
                <a:satOff val="-4087"/>
                <a:lumOff val="961"/>
                <a:alphaOff val="0"/>
                <a:shade val="93000"/>
                <a:satMod val="130000"/>
              </a:srgbClr>
            </a:gs>
            <a:gs pos="100000">
              <a:srgbClr val="C0504D">
                <a:hueOff val="3277063"/>
                <a:satOff val="-4087"/>
                <a:lumOff val="961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fr-FR" sz="10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Va et vient entre les recherches et la situation initiale</a:t>
          </a:r>
        </a:p>
      </dgm:t>
    </dgm:pt>
    <dgm:pt modelId="{649866B8-B4E6-4EED-AF3A-4C6855B8DAC2}" type="parTrans" cxnId="{20FFB06D-1C3B-4E4D-A14A-FF88CBB2B205}">
      <dgm:prSet/>
      <dgm:spPr/>
      <dgm:t>
        <a:bodyPr/>
        <a:lstStyle/>
        <a:p>
          <a:endParaRPr lang="fr-FR"/>
        </a:p>
      </dgm:t>
    </dgm:pt>
    <dgm:pt modelId="{A53B67F8-9984-44F7-B7C7-2FF4DA84DB5B}" type="sibTrans" cxnId="{20FFB06D-1C3B-4E4D-A14A-FF88CBB2B205}">
      <dgm:prSet/>
      <dgm:spPr>
        <a:xfrm>
          <a:off x="480511" y="638092"/>
          <a:ext cx="5667426" cy="5667426"/>
        </a:xfrm>
        <a:gradFill rotWithShape="0">
          <a:gsLst>
            <a:gs pos="0">
              <a:srgbClr val="C0504D">
                <a:hueOff val="3277063"/>
                <a:satOff val="-4087"/>
                <a:lumOff val="961"/>
                <a:alphaOff val="0"/>
                <a:shade val="51000"/>
                <a:satMod val="130000"/>
              </a:srgbClr>
            </a:gs>
            <a:gs pos="80000">
              <a:srgbClr val="C0504D">
                <a:hueOff val="3277063"/>
                <a:satOff val="-4087"/>
                <a:lumOff val="961"/>
                <a:alphaOff val="0"/>
                <a:shade val="93000"/>
                <a:satMod val="130000"/>
              </a:srgbClr>
            </a:gs>
            <a:gs pos="100000">
              <a:srgbClr val="C0504D">
                <a:hueOff val="3277063"/>
                <a:satOff val="-4087"/>
                <a:lumOff val="961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gm:spPr>
      <dgm:t>
        <a:bodyPr/>
        <a:lstStyle/>
        <a:p>
          <a:endParaRPr lang="fr-FR"/>
        </a:p>
      </dgm:t>
    </dgm:pt>
    <dgm:pt modelId="{FA5E6D2A-27FF-4F52-AD22-D35C1E7A4FDD}">
      <dgm:prSet phldrT="[Texte]" custT="1"/>
      <dgm:spPr>
        <a:xfrm>
          <a:off x="1209199" y="564918"/>
          <a:ext cx="1184476" cy="1105890"/>
        </a:xfrm>
        <a:gradFill rotWithShape="0">
          <a:gsLst>
            <a:gs pos="0">
              <a:srgbClr val="C0504D">
                <a:hueOff val="4681519"/>
                <a:satOff val="-5839"/>
                <a:lumOff val="1373"/>
                <a:alphaOff val="0"/>
                <a:shade val="51000"/>
                <a:satMod val="130000"/>
              </a:srgbClr>
            </a:gs>
            <a:gs pos="80000">
              <a:srgbClr val="C0504D">
                <a:hueOff val="4681519"/>
                <a:satOff val="-5839"/>
                <a:lumOff val="1373"/>
                <a:alphaOff val="0"/>
                <a:shade val="93000"/>
                <a:satMod val="130000"/>
              </a:srgbClr>
            </a:gs>
            <a:gs pos="100000">
              <a:srgbClr val="C0504D">
                <a:hueOff val="4681519"/>
                <a:satOff val="-5839"/>
                <a:lumOff val="1373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fr-FR" sz="10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Transfert des enseignements dans d'autres situations</a:t>
          </a:r>
        </a:p>
      </dgm:t>
    </dgm:pt>
    <dgm:pt modelId="{D4E3442F-CBD3-491B-8A50-2AFE7BEDDA8E}" type="sibTrans" cxnId="{E31C668B-4F31-4C2E-8303-B9EF3D9CBECF}">
      <dgm:prSet/>
      <dgm:spPr>
        <a:xfrm>
          <a:off x="480511" y="638092"/>
          <a:ext cx="5667426" cy="5667426"/>
        </a:xfrm>
        <a:gradFill rotWithShape="0">
          <a:gsLst>
            <a:gs pos="0">
              <a:srgbClr val="C0504D">
                <a:hueOff val="4681519"/>
                <a:satOff val="-5839"/>
                <a:lumOff val="1373"/>
                <a:alphaOff val="0"/>
                <a:shade val="51000"/>
                <a:satMod val="130000"/>
              </a:srgbClr>
            </a:gs>
            <a:gs pos="80000">
              <a:srgbClr val="C0504D">
                <a:hueOff val="4681519"/>
                <a:satOff val="-5839"/>
                <a:lumOff val="1373"/>
                <a:alphaOff val="0"/>
                <a:shade val="93000"/>
                <a:satMod val="130000"/>
              </a:srgbClr>
            </a:gs>
            <a:gs pos="100000">
              <a:srgbClr val="C0504D">
                <a:hueOff val="4681519"/>
                <a:satOff val="-5839"/>
                <a:lumOff val="1373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gm:spPr>
      <dgm:t>
        <a:bodyPr/>
        <a:lstStyle/>
        <a:p>
          <a:endParaRPr lang="fr-FR"/>
        </a:p>
      </dgm:t>
    </dgm:pt>
    <dgm:pt modelId="{83140663-FE98-41AA-893B-52C99BA69444}" type="parTrans" cxnId="{E31C668B-4F31-4C2E-8303-B9EF3D9CBECF}">
      <dgm:prSet/>
      <dgm:spPr/>
      <dgm:t>
        <a:bodyPr/>
        <a:lstStyle/>
        <a:p>
          <a:endParaRPr lang="fr-FR"/>
        </a:p>
      </dgm:t>
    </dgm:pt>
    <dgm:pt modelId="{410C031A-9029-43D1-81B7-DA4B1B50B3C9}">
      <dgm:prSet phldrT="[Texte]" custT="1"/>
      <dgm:spPr>
        <a:xfrm>
          <a:off x="109624" y="1805026"/>
          <a:ext cx="1318652" cy="1008784"/>
        </a:xfrm>
        <a:gradFill rotWithShape="0">
          <a:gsLst>
            <a:gs pos="0">
              <a:srgbClr val="C0504D">
                <a:hueOff val="4213367"/>
                <a:satOff val="-5255"/>
                <a:lumOff val="1236"/>
                <a:alphaOff val="0"/>
                <a:shade val="51000"/>
                <a:satMod val="130000"/>
              </a:srgbClr>
            </a:gs>
            <a:gs pos="80000">
              <a:srgbClr val="C0504D">
                <a:hueOff val="4213367"/>
                <a:satOff val="-5255"/>
                <a:lumOff val="1236"/>
                <a:alphaOff val="0"/>
                <a:shade val="93000"/>
                <a:satMod val="130000"/>
              </a:srgbClr>
            </a:gs>
            <a:gs pos="100000">
              <a:srgbClr val="C0504D">
                <a:hueOff val="4213367"/>
                <a:satOff val="-5255"/>
                <a:lumOff val="1236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fr-FR" sz="10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Construction du positionnement professionnel</a:t>
          </a:r>
        </a:p>
      </dgm:t>
    </dgm:pt>
    <dgm:pt modelId="{6F46358B-65D4-4587-8E67-19067F7FD1BB}" type="sibTrans" cxnId="{026C6272-21E9-426B-ADB1-D7F5F0EB4A07}">
      <dgm:prSet/>
      <dgm:spPr>
        <a:xfrm>
          <a:off x="480511" y="638092"/>
          <a:ext cx="5667426" cy="5667426"/>
        </a:xfrm>
        <a:gradFill rotWithShape="0">
          <a:gsLst>
            <a:gs pos="0">
              <a:srgbClr val="C0504D">
                <a:hueOff val="4213367"/>
                <a:satOff val="-5255"/>
                <a:lumOff val="1236"/>
                <a:alphaOff val="0"/>
                <a:shade val="51000"/>
                <a:satMod val="130000"/>
              </a:srgbClr>
            </a:gs>
            <a:gs pos="80000">
              <a:srgbClr val="C0504D">
                <a:hueOff val="4213367"/>
                <a:satOff val="-5255"/>
                <a:lumOff val="1236"/>
                <a:alphaOff val="0"/>
                <a:shade val="93000"/>
                <a:satMod val="130000"/>
              </a:srgbClr>
            </a:gs>
            <a:gs pos="100000">
              <a:srgbClr val="C0504D">
                <a:hueOff val="4213367"/>
                <a:satOff val="-5255"/>
                <a:lumOff val="1236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gm:spPr>
      <dgm:t>
        <a:bodyPr/>
        <a:lstStyle/>
        <a:p>
          <a:endParaRPr lang="fr-FR"/>
        </a:p>
      </dgm:t>
    </dgm:pt>
    <dgm:pt modelId="{694FC85E-1ED3-4C31-8478-7E10C9DC19C6}" type="parTrans" cxnId="{026C6272-21E9-426B-ADB1-D7F5F0EB4A07}">
      <dgm:prSet/>
      <dgm:spPr/>
      <dgm:t>
        <a:bodyPr/>
        <a:lstStyle/>
        <a:p>
          <a:endParaRPr lang="fr-FR"/>
        </a:p>
      </dgm:t>
    </dgm:pt>
    <dgm:pt modelId="{047090FB-1C66-4C79-9B3E-DBDE2840B707}">
      <dgm:prSet phldrT="[Texte]" custT="1"/>
      <dgm:spPr>
        <a:xfrm>
          <a:off x="-43859" y="3383186"/>
          <a:ext cx="1176857" cy="973671"/>
        </a:xfrm>
        <a:gradFill rotWithShape="0">
          <a:gsLst>
            <a:gs pos="0">
              <a:srgbClr val="C0504D">
                <a:hueOff val="3745215"/>
                <a:satOff val="-4671"/>
                <a:lumOff val="1098"/>
                <a:alphaOff val="0"/>
                <a:shade val="51000"/>
                <a:satMod val="130000"/>
              </a:srgbClr>
            </a:gs>
            <a:gs pos="80000">
              <a:srgbClr val="C0504D">
                <a:hueOff val="3745215"/>
                <a:satOff val="-4671"/>
                <a:lumOff val="1098"/>
                <a:alphaOff val="0"/>
                <a:shade val="93000"/>
                <a:satMod val="130000"/>
              </a:srgbClr>
            </a:gs>
            <a:gs pos="100000">
              <a:srgbClr val="C0504D">
                <a:hueOff val="3745215"/>
                <a:satOff val="-4671"/>
                <a:lumOff val="1098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gm:spPr>
      <dgm:t>
        <a:bodyPr/>
        <a:lstStyle/>
        <a:p>
          <a:r>
            <a:rPr lang="fr-FR" sz="10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Formulation d'hypothèses</a:t>
          </a:r>
        </a:p>
      </dgm:t>
    </dgm:pt>
    <dgm:pt modelId="{42590047-8DAF-48F4-9F9E-FA48E8A8879C}" type="sibTrans" cxnId="{5D7878E9-8B97-4DC2-89FE-D976F6295C0F}">
      <dgm:prSet/>
      <dgm:spPr>
        <a:xfrm>
          <a:off x="480511" y="638092"/>
          <a:ext cx="5667426" cy="5667426"/>
        </a:xfrm>
        <a:gradFill rotWithShape="0">
          <a:gsLst>
            <a:gs pos="0">
              <a:srgbClr val="C0504D">
                <a:hueOff val="3745215"/>
                <a:satOff val="-4671"/>
                <a:lumOff val="1098"/>
                <a:alphaOff val="0"/>
                <a:shade val="51000"/>
                <a:satMod val="130000"/>
              </a:srgbClr>
            </a:gs>
            <a:gs pos="80000">
              <a:srgbClr val="C0504D">
                <a:hueOff val="3745215"/>
                <a:satOff val="-4671"/>
                <a:lumOff val="1098"/>
                <a:alphaOff val="0"/>
                <a:shade val="93000"/>
                <a:satMod val="130000"/>
              </a:srgbClr>
            </a:gs>
            <a:gs pos="100000">
              <a:srgbClr val="C0504D">
                <a:hueOff val="3745215"/>
                <a:satOff val="-4671"/>
                <a:lumOff val="1098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gm:spPr>
      <dgm:t>
        <a:bodyPr/>
        <a:lstStyle/>
        <a:p>
          <a:endParaRPr lang="fr-FR"/>
        </a:p>
      </dgm:t>
    </dgm:pt>
    <dgm:pt modelId="{D2A56E7C-70AE-42FC-82F5-B1BE4EF37314}" type="parTrans" cxnId="{5D7878E9-8B97-4DC2-89FE-D976F6295C0F}">
      <dgm:prSet/>
      <dgm:spPr/>
      <dgm:t>
        <a:bodyPr/>
        <a:lstStyle/>
        <a:p>
          <a:endParaRPr lang="fr-FR"/>
        </a:p>
      </dgm:t>
    </dgm:pt>
    <dgm:pt modelId="{1691A45B-88B9-49AC-9604-CB90470DE0BB}" type="pres">
      <dgm:prSet presAssocID="{9EBAA3C9-DBF9-47C3-BE3F-6D900544FB97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B38059C-6EBD-4438-AB0F-0610C08916F6}" type="pres">
      <dgm:prSet presAssocID="{85D34A72-BA3A-4BB4-8C33-2B5C940A25A8}" presName="centerShape" presStyleLbl="node0" presStyleIdx="0" presStyleCnt="1" custScaleX="179395" custScaleY="128854" custLinFactNeighborX="685" custLinFactNeighborY="-228"/>
      <dgm:spPr>
        <a:prstGeom prst="ellipse">
          <a:avLst/>
        </a:prstGeom>
      </dgm:spPr>
    </dgm:pt>
    <dgm:pt modelId="{2B4964C7-9B99-418D-A39F-D6B6DD48CA40}" type="pres">
      <dgm:prSet presAssocID="{FCAB0756-F44D-457B-9E1B-80B54E180695}" presName="node" presStyleLbl="node1" presStyleIdx="0" presStyleCnt="9" custScaleX="167513" custScaleY="136268" custRadScaleRad="98945" custRadScaleInc="24737">
        <dgm:presLayoutVars>
          <dgm:bulletEnabled val="1"/>
        </dgm:presLayoutVars>
      </dgm:prSet>
      <dgm:spPr>
        <a:prstGeom prst="ellipse">
          <a:avLst/>
        </a:prstGeom>
      </dgm:spPr>
    </dgm:pt>
    <dgm:pt modelId="{2D0B8CA7-9527-40D2-8530-6618E5F57DB6}" type="pres">
      <dgm:prSet presAssocID="{FCAB0756-F44D-457B-9E1B-80B54E180695}" presName="dummy" presStyleCnt="0"/>
      <dgm:spPr/>
    </dgm:pt>
    <dgm:pt modelId="{DBCA1D9C-7CA9-4E01-B8E9-E9A6E7D96732}" type="pres">
      <dgm:prSet presAssocID="{A004E32A-F6B2-4A06-BC52-C34329EA0A4F}" presName="sibTrans" presStyleLbl="sibTrans2D1" presStyleIdx="0" presStyleCnt="9"/>
      <dgm:spPr>
        <a:prstGeom prst="blockArc">
          <a:avLst>
            <a:gd name="adj1" fmla="val 16200000"/>
            <a:gd name="adj2" fmla="val 18163636"/>
            <a:gd name="adj3" fmla="val 2511"/>
          </a:avLst>
        </a:prstGeom>
      </dgm:spPr>
    </dgm:pt>
    <dgm:pt modelId="{1CBC7049-4520-4CC8-9824-9259A92B8822}" type="pres">
      <dgm:prSet presAssocID="{AF97F210-3B12-4B70-B3FB-AAF9ED02E934}" presName="node" presStyleLbl="node1" presStyleIdx="1" presStyleCnt="9" custScaleX="145708" custScaleY="111677" custRadScaleRad="100559" custRadScaleInc="22545">
        <dgm:presLayoutVars>
          <dgm:bulletEnabled val="1"/>
        </dgm:presLayoutVars>
      </dgm:prSet>
      <dgm:spPr>
        <a:prstGeom prst="ellipse">
          <a:avLst/>
        </a:prstGeom>
      </dgm:spPr>
    </dgm:pt>
    <dgm:pt modelId="{17FF091E-01AA-4BFE-9FB6-44C641082DFD}" type="pres">
      <dgm:prSet presAssocID="{AF97F210-3B12-4B70-B3FB-AAF9ED02E934}" presName="dummy" presStyleCnt="0"/>
      <dgm:spPr/>
    </dgm:pt>
    <dgm:pt modelId="{9982AFA1-2AF8-493D-A01C-D6228347FAAD}" type="pres">
      <dgm:prSet presAssocID="{55CC4194-0A7C-40AA-B322-A157F0339F96}" presName="sibTrans" presStyleLbl="sibTrans2D1" presStyleIdx="1" presStyleCnt="9"/>
      <dgm:spPr>
        <a:prstGeom prst="blockArc">
          <a:avLst>
            <a:gd name="adj1" fmla="val 18163636"/>
            <a:gd name="adj2" fmla="val 20127273"/>
            <a:gd name="adj3" fmla="val 2511"/>
          </a:avLst>
        </a:prstGeom>
      </dgm:spPr>
    </dgm:pt>
    <dgm:pt modelId="{52707421-2910-4199-A64A-921D752EA445}" type="pres">
      <dgm:prSet presAssocID="{C5A79FDE-84A1-4082-BBE9-9BBA332BAE1D}" presName="node" presStyleLbl="node1" presStyleIdx="2" presStyleCnt="9" custScaleX="170093" custScaleY="122752">
        <dgm:presLayoutVars>
          <dgm:bulletEnabled val="1"/>
        </dgm:presLayoutVars>
      </dgm:prSet>
      <dgm:spPr>
        <a:prstGeom prst="ellipse">
          <a:avLst/>
        </a:prstGeom>
      </dgm:spPr>
    </dgm:pt>
    <dgm:pt modelId="{D51E24A4-2CB7-43AB-9690-1031AF157825}" type="pres">
      <dgm:prSet presAssocID="{C5A79FDE-84A1-4082-BBE9-9BBA332BAE1D}" presName="dummy" presStyleCnt="0"/>
      <dgm:spPr/>
    </dgm:pt>
    <dgm:pt modelId="{248D8682-604F-41CE-A5E6-8EBDAE18951D}" type="pres">
      <dgm:prSet presAssocID="{E6FC55E5-ED4A-4AF6-B361-3F6698FC25E6}" presName="sibTrans" presStyleLbl="sibTrans2D1" presStyleIdx="2" presStyleCnt="9"/>
      <dgm:spPr>
        <a:prstGeom prst="blockArc">
          <a:avLst>
            <a:gd name="adj1" fmla="val 20127273"/>
            <a:gd name="adj2" fmla="val 490909"/>
            <a:gd name="adj3" fmla="val 2511"/>
          </a:avLst>
        </a:prstGeom>
      </dgm:spPr>
    </dgm:pt>
    <dgm:pt modelId="{33D34756-C550-4AA2-BFB7-8E3DA30A2D9B}" type="pres">
      <dgm:prSet presAssocID="{F06A05B7-32A5-43A0-89BD-8461EFD22249}" presName="node" presStyleLbl="node1" presStyleIdx="3" presStyleCnt="9" custScaleX="123822" custScaleY="110312">
        <dgm:presLayoutVars>
          <dgm:bulletEnabled val="1"/>
        </dgm:presLayoutVars>
      </dgm:prSet>
      <dgm:spPr>
        <a:prstGeom prst="ellipse">
          <a:avLst/>
        </a:prstGeom>
      </dgm:spPr>
    </dgm:pt>
    <dgm:pt modelId="{D2B5F554-7F70-4560-9D3B-B71158E1C25F}" type="pres">
      <dgm:prSet presAssocID="{F06A05B7-32A5-43A0-89BD-8461EFD22249}" presName="dummy" presStyleCnt="0"/>
      <dgm:spPr/>
    </dgm:pt>
    <dgm:pt modelId="{E6FACDC3-FC04-4351-90F8-5F0808ADF661}" type="pres">
      <dgm:prSet presAssocID="{C96B19C7-0D7B-4833-9517-AFB8F4A8EB4E}" presName="sibTrans" presStyleLbl="sibTrans2D1" presStyleIdx="3" presStyleCnt="9"/>
      <dgm:spPr>
        <a:prstGeom prst="blockArc">
          <a:avLst>
            <a:gd name="adj1" fmla="val 490909"/>
            <a:gd name="adj2" fmla="val 2454545"/>
            <a:gd name="adj3" fmla="val 2511"/>
          </a:avLst>
        </a:prstGeom>
      </dgm:spPr>
    </dgm:pt>
    <dgm:pt modelId="{091BEC78-C68A-40BB-B55C-F813908194C6}" type="pres">
      <dgm:prSet presAssocID="{97C38820-EC77-4DE4-ACA8-F75143B60EAD}" presName="node" presStyleLbl="node1" presStyleIdx="4" presStyleCnt="9" custScaleX="128826" custScaleY="102263" custRadScaleRad="101842" custRadScaleInc="-46781">
        <dgm:presLayoutVars>
          <dgm:bulletEnabled val="1"/>
        </dgm:presLayoutVars>
      </dgm:prSet>
      <dgm:spPr>
        <a:prstGeom prst="ellipse">
          <a:avLst/>
        </a:prstGeom>
      </dgm:spPr>
    </dgm:pt>
    <dgm:pt modelId="{FD73870E-82B3-46ED-9CF2-0975F7B013F5}" type="pres">
      <dgm:prSet presAssocID="{97C38820-EC77-4DE4-ACA8-F75143B60EAD}" presName="dummy" presStyleCnt="0"/>
      <dgm:spPr/>
    </dgm:pt>
    <dgm:pt modelId="{C91276F5-A0EA-4E5F-A659-B54908521B24}" type="pres">
      <dgm:prSet presAssocID="{875F2842-BAEE-470C-BF7C-ED834451DBFD}" presName="sibTrans" presStyleLbl="sibTrans2D1" presStyleIdx="4" presStyleCnt="9"/>
      <dgm:spPr>
        <a:prstGeom prst="blockArc">
          <a:avLst>
            <a:gd name="adj1" fmla="val 4418182"/>
            <a:gd name="adj2" fmla="val 6381818"/>
            <a:gd name="adj3" fmla="val 2511"/>
          </a:avLst>
        </a:prstGeom>
      </dgm:spPr>
    </dgm:pt>
    <dgm:pt modelId="{FD82053B-8DAF-44C9-8210-37F352C89C01}" type="pres">
      <dgm:prSet presAssocID="{D0A07548-5D0A-46BA-9B11-FFE3A9FB0AD9}" presName="node" presStyleLbl="node1" presStyleIdx="5" presStyleCnt="9" custScaleX="156685" custScaleY="140803">
        <dgm:presLayoutVars>
          <dgm:bulletEnabled val="1"/>
        </dgm:presLayoutVars>
      </dgm:prSet>
      <dgm:spPr>
        <a:prstGeom prst="ellipse">
          <a:avLst/>
        </a:prstGeom>
      </dgm:spPr>
    </dgm:pt>
    <dgm:pt modelId="{622E73DF-23DC-43DC-B393-B8FF7530DF7A}" type="pres">
      <dgm:prSet presAssocID="{D0A07548-5D0A-46BA-9B11-FFE3A9FB0AD9}" presName="dummy" presStyleCnt="0"/>
      <dgm:spPr/>
    </dgm:pt>
    <dgm:pt modelId="{03996BD8-FECC-49E5-B261-18C9C62755E5}" type="pres">
      <dgm:prSet presAssocID="{A53B67F8-9984-44F7-B7C7-2FF4DA84DB5B}" presName="sibTrans" presStyleLbl="sibTrans2D1" presStyleIdx="5" presStyleCnt="9"/>
      <dgm:spPr>
        <a:prstGeom prst="blockArc">
          <a:avLst>
            <a:gd name="adj1" fmla="val 8345455"/>
            <a:gd name="adj2" fmla="val 10309091"/>
            <a:gd name="adj3" fmla="val 2511"/>
          </a:avLst>
        </a:prstGeom>
      </dgm:spPr>
    </dgm:pt>
    <dgm:pt modelId="{D89996C3-3C4B-459F-AABD-2D0FDA6EA770}" type="pres">
      <dgm:prSet presAssocID="{047090FB-1C66-4C79-9B3E-DBDE2840B707}" presName="node" presStyleLbl="node1" presStyleIdx="6" presStyleCnt="9" custScaleX="172675" custScaleY="134287">
        <dgm:presLayoutVars>
          <dgm:bulletEnabled val="1"/>
        </dgm:presLayoutVars>
      </dgm:prSet>
      <dgm:spPr>
        <a:prstGeom prst="ellipse">
          <a:avLst/>
        </a:prstGeom>
      </dgm:spPr>
    </dgm:pt>
    <dgm:pt modelId="{95B2D7D7-E22C-45BF-A626-5E76F47F6347}" type="pres">
      <dgm:prSet presAssocID="{047090FB-1C66-4C79-9B3E-DBDE2840B707}" presName="dummy" presStyleCnt="0"/>
      <dgm:spPr/>
    </dgm:pt>
    <dgm:pt modelId="{64B18D08-1ADF-4514-BE76-F39B012B8293}" type="pres">
      <dgm:prSet presAssocID="{42590047-8DAF-48F4-9F9E-FA48E8A8879C}" presName="sibTrans" presStyleLbl="sibTrans2D1" presStyleIdx="6" presStyleCnt="9"/>
      <dgm:spPr>
        <a:prstGeom prst="blockArc">
          <a:avLst>
            <a:gd name="adj1" fmla="val 10309091"/>
            <a:gd name="adj2" fmla="val 12272727"/>
            <a:gd name="adj3" fmla="val 2511"/>
          </a:avLst>
        </a:prstGeom>
      </dgm:spPr>
    </dgm:pt>
    <dgm:pt modelId="{7F41D42B-8FC0-4846-9A09-1F382DA7EEDD}" type="pres">
      <dgm:prSet presAssocID="{410C031A-9029-43D1-81B7-DA4B1B50B3C9}" presName="node" presStyleLbl="node1" presStyleIdx="7" presStyleCnt="9" custScaleX="201229" custScaleY="104959">
        <dgm:presLayoutVars>
          <dgm:bulletEnabled val="1"/>
        </dgm:presLayoutVars>
      </dgm:prSet>
      <dgm:spPr>
        <a:prstGeom prst="ellipse">
          <a:avLst/>
        </a:prstGeom>
      </dgm:spPr>
    </dgm:pt>
    <dgm:pt modelId="{EA36430D-B362-4920-A4E9-F8658CEDC055}" type="pres">
      <dgm:prSet presAssocID="{410C031A-9029-43D1-81B7-DA4B1B50B3C9}" presName="dummy" presStyleCnt="0"/>
      <dgm:spPr/>
    </dgm:pt>
    <dgm:pt modelId="{8FDC3B02-C625-4B3D-B3D5-EC37A65279CE}" type="pres">
      <dgm:prSet presAssocID="{6F46358B-65D4-4587-8E67-19067F7FD1BB}" presName="sibTrans" presStyleLbl="sibTrans2D1" presStyleIdx="7" presStyleCnt="9"/>
      <dgm:spPr>
        <a:prstGeom prst="blockArc">
          <a:avLst>
            <a:gd name="adj1" fmla="val 12272727"/>
            <a:gd name="adj2" fmla="val 14236364"/>
            <a:gd name="adj3" fmla="val 2511"/>
          </a:avLst>
        </a:prstGeom>
      </dgm:spPr>
    </dgm:pt>
    <dgm:pt modelId="{6F288644-2BA3-4FFC-B0C6-C02F9B12284A}" type="pres">
      <dgm:prSet presAssocID="{FA5E6D2A-27FF-4F52-AD22-D35C1E7A4FDD}" presName="node" presStyleLbl="node1" presStyleIdx="8" presStyleCnt="9" custScaleX="186368" custScaleY="105777">
        <dgm:presLayoutVars>
          <dgm:bulletEnabled val="1"/>
        </dgm:presLayoutVars>
      </dgm:prSet>
      <dgm:spPr>
        <a:prstGeom prst="ellipse">
          <a:avLst/>
        </a:prstGeom>
      </dgm:spPr>
    </dgm:pt>
    <dgm:pt modelId="{E34484E1-E5F1-449B-B0B6-A1B04012A780}" type="pres">
      <dgm:prSet presAssocID="{FA5E6D2A-27FF-4F52-AD22-D35C1E7A4FDD}" presName="dummy" presStyleCnt="0"/>
      <dgm:spPr/>
    </dgm:pt>
    <dgm:pt modelId="{805DC508-6749-4AB0-8475-467631CFFC17}" type="pres">
      <dgm:prSet presAssocID="{D4E3442F-CBD3-491B-8A50-2AFE7BEDDA8E}" presName="sibTrans" presStyleLbl="sibTrans2D1" presStyleIdx="8" presStyleCnt="9"/>
      <dgm:spPr>
        <a:prstGeom prst="blockArc">
          <a:avLst>
            <a:gd name="adj1" fmla="val 14236364"/>
            <a:gd name="adj2" fmla="val 16200000"/>
            <a:gd name="adj3" fmla="val 2511"/>
          </a:avLst>
        </a:prstGeom>
      </dgm:spPr>
    </dgm:pt>
  </dgm:ptLst>
  <dgm:cxnLst>
    <dgm:cxn modelId="{92121704-A30C-47C2-9F79-C528D3FBA76E}" type="presOf" srcId="{42590047-8DAF-48F4-9F9E-FA48E8A8879C}" destId="{64B18D08-1ADF-4514-BE76-F39B012B8293}" srcOrd="0" destOrd="0" presId="urn:microsoft.com/office/officeart/2005/8/layout/radial6"/>
    <dgm:cxn modelId="{CB2A8F08-65C4-4376-90B2-B08225413E05}" srcId="{9EBAA3C9-DBF9-47C3-BE3F-6D900544FB97}" destId="{85D34A72-BA3A-4BB4-8C33-2B5C940A25A8}" srcOrd="0" destOrd="0" parTransId="{1A8D2A41-0F94-4CF4-9357-04C878A92AAE}" sibTransId="{A5F265E9-7926-46CE-9ABB-8B97C6230E79}"/>
    <dgm:cxn modelId="{7FA59509-C1CE-4BE4-A14F-B9DADCECE885}" type="presOf" srcId="{9EBAA3C9-DBF9-47C3-BE3F-6D900544FB97}" destId="{1691A45B-88B9-49AC-9604-CB90470DE0BB}" srcOrd="0" destOrd="0" presId="urn:microsoft.com/office/officeart/2005/8/layout/radial6"/>
    <dgm:cxn modelId="{68DE2A13-1C94-41AD-A69D-F8EB9B975521}" type="presOf" srcId="{C96B19C7-0D7B-4833-9517-AFB8F4A8EB4E}" destId="{E6FACDC3-FC04-4351-90F8-5F0808ADF661}" srcOrd="0" destOrd="0" presId="urn:microsoft.com/office/officeart/2005/8/layout/radial6"/>
    <dgm:cxn modelId="{3614A73A-A457-4711-8B90-22C65B450284}" type="presOf" srcId="{D4E3442F-CBD3-491B-8A50-2AFE7BEDDA8E}" destId="{805DC508-6749-4AB0-8475-467631CFFC17}" srcOrd="0" destOrd="0" presId="urn:microsoft.com/office/officeart/2005/8/layout/radial6"/>
    <dgm:cxn modelId="{7519E261-497A-4654-BF9D-42004D878D3A}" type="presOf" srcId="{A004E32A-F6B2-4A06-BC52-C34329EA0A4F}" destId="{DBCA1D9C-7CA9-4E01-B8E9-E9A6E7D96732}" srcOrd="0" destOrd="0" presId="urn:microsoft.com/office/officeart/2005/8/layout/radial6"/>
    <dgm:cxn modelId="{921BCB42-E5E9-44EF-975B-631EB0584BA2}" srcId="{85D34A72-BA3A-4BB4-8C33-2B5C940A25A8}" destId="{F06A05B7-32A5-43A0-89BD-8461EFD22249}" srcOrd="3" destOrd="0" parTransId="{E70E6119-12FC-472B-8BA0-F3F3F5090CAA}" sibTransId="{C96B19C7-0D7B-4833-9517-AFB8F4A8EB4E}"/>
    <dgm:cxn modelId="{A0998646-A474-4069-875C-404C8A4E1C9F}" srcId="{85D34A72-BA3A-4BB4-8C33-2B5C940A25A8}" destId="{FCAB0756-F44D-457B-9E1B-80B54E180695}" srcOrd="0" destOrd="0" parTransId="{E8BF0AF2-C222-42D6-B5D8-D50D2A241092}" sibTransId="{A004E32A-F6B2-4A06-BC52-C34329EA0A4F}"/>
    <dgm:cxn modelId="{B1255348-9730-4112-B5AD-A2F599238A0B}" type="presOf" srcId="{6F46358B-65D4-4587-8E67-19067F7FD1BB}" destId="{8FDC3B02-C625-4B3D-B3D5-EC37A65279CE}" srcOrd="0" destOrd="0" presId="urn:microsoft.com/office/officeart/2005/8/layout/radial6"/>
    <dgm:cxn modelId="{E626746A-D458-47C9-995E-337665D2130F}" srcId="{85D34A72-BA3A-4BB4-8C33-2B5C940A25A8}" destId="{AF97F210-3B12-4B70-B3FB-AAF9ED02E934}" srcOrd="1" destOrd="0" parTransId="{15E121CC-E94B-4E6C-B7C2-D905124A1876}" sibTransId="{55CC4194-0A7C-40AA-B322-A157F0339F96}"/>
    <dgm:cxn modelId="{20FFB06D-1C3B-4E4D-A14A-FF88CBB2B205}" srcId="{85D34A72-BA3A-4BB4-8C33-2B5C940A25A8}" destId="{D0A07548-5D0A-46BA-9B11-FFE3A9FB0AD9}" srcOrd="5" destOrd="0" parTransId="{649866B8-B4E6-4EED-AF3A-4C6855B8DAC2}" sibTransId="{A53B67F8-9984-44F7-B7C7-2FF4DA84DB5B}"/>
    <dgm:cxn modelId="{026C6272-21E9-426B-ADB1-D7F5F0EB4A07}" srcId="{85D34A72-BA3A-4BB4-8C33-2B5C940A25A8}" destId="{410C031A-9029-43D1-81B7-DA4B1B50B3C9}" srcOrd="7" destOrd="0" parTransId="{694FC85E-1ED3-4C31-8478-7E10C9DC19C6}" sibTransId="{6F46358B-65D4-4587-8E67-19067F7FD1BB}"/>
    <dgm:cxn modelId="{3CF10953-B9A5-469D-BD75-D96317F7003B}" type="presOf" srcId="{AF97F210-3B12-4B70-B3FB-AAF9ED02E934}" destId="{1CBC7049-4520-4CC8-9824-9259A92B8822}" srcOrd="0" destOrd="0" presId="urn:microsoft.com/office/officeart/2005/8/layout/radial6"/>
    <dgm:cxn modelId="{DC4F0556-A5BE-4D58-A3D9-333AB4FFB793}" type="presOf" srcId="{85D34A72-BA3A-4BB4-8C33-2B5C940A25A8}" destId="{5B38059C-6EBD-4438-AB0F-0610C08916F6}" srcOrd="0" destOrd="0" presId="urn:microsoft.com/office/officeart/2005/8/layout/radial6"/>
    <dgm:cxn modelId="{832C247D-85C9-4C0D-B833-0F5153B16DFB}" type="presOf" srcId="{D0A07548-5D0A-46BA-9B11-FFE3A9FB0AD9}" destId="{FD82053B-8DAF-44C9-8210-37F352C89C01}" srcOrd="0" destOrd="0" presId="urn:microsoft.com/office/officeart/2005/8/layout/radial6"/>
    <dgm:cxn modelId="{C97FAB80-C371-4881-94CD-7F49381270D1}" type="presOf" srcId="{A53B67F8-9984-44F7-B7C7-2FF4DA84DB5B}" destId="{03996BD8-FECC-49E5-B261-18C9C62755E5}" srcOrd="0" destOrd="0" presId="urn:microsoft.com/office/officeart/2005/8/layout/radial6"/>
    <dgm:cxn modelId="{8F8BE683-33F0-4B0A-BFEC-668AED052EB5}" type="presOf" srcId="{047090FB-1C66-4C79-9B3E-DBDE2840B707}" destId="{D89996C3-3C4B-459F-AABD-2D0FDA6EA770}" srcOrd="0" destOrd="0" presId="urn:microsoft.com/office/officeart/2005/8/layout/radial6"/>
    <dgm:cxn modelId="{C7BE5F8B-C86D-4522-992D-09FD7C0A907B}" type="presOf" srcId="{97C38820-EC77-4DE4-ACA8-F75143B60EAD}" destId="{091BEC78-C68A-40BB-B55C-F813908194C6}" srcOrd="0" destOrd="0" presId="urn:microsoft.com/office/officeart/2005/8/layout/radial6"/>
    <dgm:cxn modelId="{E31C668B-4F31-4C2E-8303-B9EF3D9CBECF}" srcId="{85D34A72-BA3A-4BB4-8C33-2B5C940A25A8}" destId="{FA5E6D2A-27FF-4F52-AD22-D35C1E7A4FDD}" srcOrd="8" destOrd="0" parTransId="{83140663-FE98-41AA-893B-52C99BA69444}" sibTransId="{D4E3442F-CBD3-491B-8A50-2AFE7BEDDA8E}"/>
    <dgm:cxn modelId="{B57F1491-6CDE-48A2-9526-B119EF06684A}" type="presOf" srcId="{55CC4194-0A7C-40AA-B322-A157F0339F96}" destId="{9982AFA1-2AF8-493D-A01C-D6228347FAAD}" srcOrd="0" destOrd="0" presId="urn:microsoft.com/office/officeart/2005/8/layout/radial6"/>
    <dgm:cxn modelId="{FE400494-C9C2-4AFE-8F33-C6B6DAFF260D}" type="presOf" srcId="{FA5E6D2A-27FF-4F52-AD22-D35C1E7A4FDD}" destId="{6F288644-2BA3-4FFC-B0C6-C02F9B12284A}" srcOrd="0" destOrd="0" presId="urn:microsoft.com/office/officeart/2005/8/layout/radial6"/>
    <dgm:cxn modelId="{3632AAA8-02CF-4984-B555-28D069006972}" type="presOf" srcId="{FCAB0756-F44D-457B-9E1B-80B54E180695}" destId="{2B4964C7-9B99-418D-A39F-D6B6DD48CA40}" srcOrd="0" destOrd="0" presId="urn:microsoft.com/office/officeart/2005/8/layout/radial6"/>
    <dgm:cxn modelId="{C82238B3-374C-4CE7-95FC-CC1A83087130}" type="presOf" srcId="{875F2842-BAEE-470C-BF7C-ED834451DBFD}" destId="{C91276F5-A0EA-4E5F-A659-B54908521B24}" srcOrd="0" destOrd="0" presId="urn:microsoft.com/office/officeart/2005/8/layout/radial6"/>
    <dgm:cxn modelId="{8EA594BD-06BA-4DDC-A90F-DEE337943778}" type="presOf" srcId="{E6FC55E5-ED4A-4AF6-B361-3F6698FC25E6}" destId="{248D8682-604F-41CE-A5E6-8EBDAE18951D}" srcOrd="0" destOrd="0" presId="urn:microsoft.com/office/officeart/2005/8/layout/radial6"/>
    <dgm:cxn modelId="{544CEFC0-6525-4BE5-A302-90C7DF495B3A}" type="presOf" srcId="{C5A79FDE-84A1-4082-BBE9-9BBA332BAE1D}" destId="{52707421-2910-4199-A64A-921D752EA445}" srcOrd="0" destOrd="0" presId="urn:microsoft.com/office/officeart/2005/8/layout/radial6"/>
    <dgm:cxn modelId="{8E2B90C6-45DB-49D2-B510-4DE5EC79E901}" srcId="{85D34A72-BA3A-4BB4-8C33-2B5C940A25A8}" destId="{C5A79FDE-84A1-4082-BBE9-9BBA332BAE1D}" srcOrd="2" destOrd="0" parTransId="{5EA9D5CF-C232-4DB2-8D13-47E230B6D669}" sibTransId="{E6FC55E5-ED4A-4AF6-B361-3F6698FC25E6}"/>
    <dgm:cxn modelId="{4ACC52C9-0249-4BFC-9C19-DDA181E76FF3}" type="presOf" srcId="{F06A05B7-32A5-43A0-89BD-8461EFD22249}" destId="{33D34756-C550-4AA2-BFB7-8E3DA30A2D9B}" srcOrd="0" destOrd="0" presId="urn:microsoft.com/office/officeart/2005/8/layout/radial6"/>
    <dgm:cxn modelId="{D797E0CA-8009-4B48-B009-F3B90C6F1EC6}" type="presOf" srcId="{410C031A-9029-43D1-81B7-DA4B1B50B3C9}" destId="{7F41D42B-8FC0-4846-9A09-1F382DA7EEDD}" srcOrd="0" destOrd="0" presId="urn:microsoft.com/office/officeart/2005/8/layout/radial6"/>
    <dgm:cxn modelId="{174434E3-5D85-4334-824C-22343DFC48A9}" srcId="{85D34A72-BA3A-4BB4-8C33-2B5C940A25A8}" destId="{97C38820-EC77-4DE4-ACA8-F75143B60EAD}" srcOrd="4" destOrd="0" parTransId="{4B83240B-25BE-4A4C-A1AF-8B92446ED73E}" sibTransId="{875F2842-BAEE-470C-BF7C-ED834451DBFD}"/>
    <dgm:cxn modelId="{5D7878E9-8B97-4DC2-89FE-D976F6295C0F}" srcId="{85D34A72-BA3A-4BB4-8C33-2B5C940A25A8}" destId="{047090FB-1C66-4C79-9B3E-DBDE2840B707}" srcOrd="6" destOrd="0" parTransId="{D2A56E7C-70AE-42FC-82F5-B1BE4EF37314}" sibTransId="{42590047-8DAF-48F4-9F9E-FA48E8A8879C}"/>
    <dgm:cxn modelId="{A38F0B46-8726-408C-9A2B-11F5D00E8EA5}" type="presParOf" srcId="{1691A45B-88B9-49AC-9604-CB90470DE0BB}" destId="{5B38059C-6EBD-4438-AB0F-0610C08916F6}" srcOrd="0" destOrd="0" presId="urn:microsoft.com/office/officeart/2005/8/layout/radial6"/>
    <dgm:cxn modelId="{6FD85237-1AC7-4232-99B6-EA97E5ECFD9A}" type="presParOf" srcId="{1691A45B-88B9-49AC-9604-CB90470DE0BB}" destId="{2B4964C7-9B99-418D-A39F-D6B6DD48CA40}" srcOrd="1" destOrd="0" presId="urn:microsoft.com/office/officeart/2005/8/layout/radial6"/>
    <dgm:cxn modelId="{B4614AA0-F9B6-47E4-98D8-D88A9A8D98ED}" type="presParOf" srcId="{1691A45B-88B9-49AC-9604-CB90470DE0BB}" destId="{2D0B8CA7-9527-40D2-8530-6618E5F57DB6}" srcOrd="2" destOrd="0" presId="urn:microsoft.com/office/officeart/2005/8/layout/radial6"/>
    <dgm:cxn modelId="{58D459E2-5CE2-4411-BEE1-3ED05487851D}" type="presParOf" srcId="{1691A45B-88B9-49AC-9604-CB90470DE0BB}" destId="{DBCA1D9C-7CA9-4E01-B8E9-E9A6E7D96732}" srcOrd="3" destOrd="0" presId="urn:microsoft.com/office/officeart/2005/8/layout/radial6"/>
    <dgm:cxn modelId="{1E5C6A05-D3B7-4486-AE19-BE3EC6B26E86}" type="presParOf" srcId="{1691A45B-88B9-49AC-9604-CB90470DE0BB}" destId="{1CBC7049-4520-4CC8-9824-9259A92B8822}" srcOrd="4" destOrd="0" presId="urn:microsoft.com/office/officeart/2005/8/layout/radial6"/>
    <dgm:cxn modelId="{C7B62811-DE1C-4AF3-8595-5D4733D71007}" type="presParOf" srcId="{1691A45B-88B9-49AC-9604-CB90470DE0BB}" destId="{17FF091E-01AA-4BFE-9FB6-44C641082DFD}" srcOrd="5" destOrd="0" presId="urn:microsoft.com/office/officeart/2005/8/layout/radial6"/>
    <dgm:cxn modelId="{AF4B312F-EE50-4169-BD00-D5817FCA7EC5}" type="presParOf" srcId="{1691A45B-88B9-49AC-9604-CB90470DE0BB}" destId="{9982AFA1-2AF8-493D-A01C-D6228347FAAD}" srcOrd="6" destOrd="0" presId="urn:microsoft.com/office/officeart/2005/8/layout/radial6"/>
    <dgm:cxn modelId="{F551FB8B-9D1A-4EE4-8437-C2996D28F014}" type="presParOf" srcId="{1691A45B-88B9-49AC-9604-CB90470DE0BB}" destId="{52707421-2910-4199-A64A-921D752EA445}" srcOrd="7" destOrd="0" presId="urn:microsoft.com/office/officeart/2005/8/layout/radial6"/>
    <dgm:cxn modelId="{B3AFEF65-F369-4022-BDC0-59838E6E3536}" type="presParOf" srcId="{1691A45B-88B9-49AC-9604-CB90470DE0BB}" destId="{D51E24A4-2CB7-43AB-9690-1031AF157825}" srcOrd="8" destOrd="0" presId="urn:microsoft.com/office/officeart/2005/8/layout/radial6"/>
    <dgm:cxn modelId="{51115CEF-C0EB-4B34-993D-F02F1BB462D0}" type="presParOf" srcId="{1691A45B-88B9-49AC-9604-CB90470DE0BB}" destId="{248D8682-604F-41CE-A5E6-8EBDAE18951D}" srcOrd="9" destOrd="0" presId="urn:microsoft.com/office/officeart/2005/8/layout/radial6"/>
    <dgm:cxn modelId="{996F16CE-F519-489E-A614-010A3D45E4CA}" type="presParOf" srcId="{1691A45B-88B9-49AC-9604-CB90470DE0BB}" destId="{33D34756-C550-4AA2-BFB7-8E3DA30A2D9B}" srcOrd="10" destOrd="0" presId="urn:microsoft.com/office/officeart/2005/8/layout/radial6"/>
    <dgm:cxn modelId="{5B4D0A1C-31B9-4260-8F8B-1922C4D7B778}" type="presParOf" srcId="{1691A45B-88B9-49AC-9604-CB90470DE0BB}" destId="{D2B5F554-7F70-4560-9D3B-B71158E1C25F}" srcOrd="11" destOrd="0" presId="urn:microsoft.com/office/officeart/2005/8/layout/radial6"/>
    <dgm:cxn modelId="{B78637B6-4F11-4579-B245-25F1E71CC6B7}" type="presParOf" srcId="{1691A45B-88B9-49AC-9604-CB90470DE0BB}" destId="{E6FACDC3-FC04-4351-90F8-5F0808ADF661}" srcOrd="12" destOrd="0" presId="urn:microsoft.com/office/officeart/2005/8/layout/radial6"/>
    <dgm:cxn modelId="{0D275270-9875-4898-834D-CDFE6FF82206}" type="presParOf" srcId="{1691A45B-88B9-49AC-9604-CB90470DE0BB}" destId="{091BEC78-C68A-40BB-B55C-F813908194C6}" srcOrd="13" destOrd="0" presId="urn:microsoft.com/office/officeart/2005/8/layout/radial6"/>
    <dgm:cxn modelId="{9C1B6713-918C-40E2-9074-99DD9B4C2E72}" type="presParOf" srcId="{1691A45B-88B9-49AC-9604-CB90470DE0BB}" destId="{FD73870E-82B3-46ED-9CF2-0975F7B013F5}" srcOrd="14" destOrd="0" presId="urn:microsoft.com/office/officeart/2005/8/layout/radial6"/>
    <dgm:cxn modelId="{5F5D3D07-A172-4731-A133-1BFA2CBEE8C2}" type="presParOf" srcId="{1691A45B-88B9-49AC-9604-CB90470DE0BB}" destId="{C91276F5-A0EA-4E5F-A659-B54908521B24}" srcOrd="15" destOrd="0" presId="urn:microsoft.com/office/officeart/2005/8/layout/radial6"/>
    <dgm:cxn modelId="{2F959251-C94F-4F07-87AC-80D761E76C3A}" type="presParOf" srcId="{1691A45B-88B9-49AC-9604-CB90470DE0BB}" destId="{FD82053B-8DAF-44C9-8210-37F352C89C01}" srcOrd="16" destOrd="0" presId="urn:microsoft.com/office/officeart/2005/8/layout/radial6"/>
    <dgm:cxn modelId="{BD39A1D7-FA69-4FEC-A941-E98C53ED4148}" type="presParOf" srcId="{1691A45B-88B9-49AC-9604-CB90470DE0BB}" destId="{622E73DF-23DC-43DC-B393-B8FF7530DF7A}" srcOrd="17" destOrd="0" presId="urn:microsoft.com/office/officeart/2005/8/layout/radial6"/>
    <dgm:cxn modelId="{E59E96E1-65ED-43A7-A9CA-98719F07924A}" type="presParOf" srcId="{1691A45B-88B9-49AC-9604-CB90470DE0BB}" destId="{03996BD8-FECC-49E5-B261-18C9C62755E5}" srcOrd="18" destOrd="0" presId="urn:microsoft.com/office/officeart/2005/8/layout/radial6"/>
    <dgm:cxn modelId="{2A0AB0AA-4284-484D-B963-B044B4D4E1B6}" type="presParOf" srcId="{1691A45B-88B9-49AC-9604-CB90470DE0BB}" destId="{D89996C3-3C4B-459F-AABD-2D0FDA6EA770}" srcOrd="19" destOrd="0" presId="urn:microsoft.com/office/officeart/2005/8/layout/radial6"/>
    <dgm:cxn modelId="{DA21460A-01B8-4377-83E4-2DCBE5C39AC0}" type="presParOf" srcId="{1691A45B-88B9-49AC-9604-CB90470DE0BB}" destId="{95B2D7D7-E22C-45BF-A626-5E76F47F6347}" srcOrd="20" destOrd="0" presId="urn:microsoft.com/office/officeart/2005/8/layout/radial6"/>
    <dgm:cxn modelId="{1F92BB13-3DC1-4379-9587-6D1B72FE4E20}" type="presParOf" srcId="{1691A45B-88B9-49AC-9604-CB90470DE0BB}" destId="{64B18D08-1ADF-4514-BE76-F39B012B8293}" srcOrd="21" destOrd="0" presId="urn:microsoft.com/office/officeart/2005/8/layout/radial6"/>
    <dgm:cxn modelId="{E0F043BB-89A8-4412-843A-7CE7D5E3F563}" type="presParOf" srcId="{1691A45B-88B9-49AC-9604-CB90470DE0BB}" destId="{7F41D42B-8FC0-4846-9A09-1F382DA7EEDD}" srcOrd="22" destOrd="0" presId="urn:microsoft.com/office/officeart/2005/8/layout/radial6"/>
    <dgm:cxn modelId="{31FAFC70-C06F-4F38-89FE-8C83973F149D}" type="presParOf" srcId="{1691A45B-88B9-49AC-9604-CB90470DE0BB}" destId="{EA36430D-B362-4920-A4E9-F8658CEDC055}" srcOrd="23" destOrd="0" presId="urn:microsoft.com/office/officeart/2005/8/layout/radial6"/>
    <dgm:cxn modelId="{CA2F94AF-63D0-4D54-BEEB-C72A12D619D6}" type="presParOf" srcId="{1691A45B-88B9-49AC-9604-CB90470DE0BB}" destId="{8FDC3B02-C625-4B3D-B3D5-EC37A65279CE}" srcOrd="24" destOrd="0" presId="urn:microsoft.com/office/officeart/2005/8/layout/radial6"/>
    <dgm:cxn modelId="{AF2590A0-4F6B-4EBB-A5F7-B3372855EC79}" type="presParOf" srcId="{1691A45B-88B9-49AC-9604-CB90470DE0BB}" destId="{6F288644-2BA3-4FFC-B0C6-C02F9B12284A}" srcOrd="25" destOrd="0" presId="urn:microsoft.com/office/officeart/2005/8/layout/radial6"/>
    <dgm:cxn modelId="{966D4835-FB0A-4D90-B134-45C8C667A19B}" type="presParOf" srcId="{1691A45B-88B9-49AC-9604-CB90470DE0BB}" destId="{E34484E1-E5F1-449B-B0B6-A1B04012A780}" srcOrd="26" destOrd="0" presId="urn:microsoft.com/office/officeart/2005/8/layout/radial6"/>
    <dgm:cxn modelId="{7828B396-E929-409B-B4B1-97AF8AACAC47}" type="presParOf" srcId="{1691A45B-88B9-49AC-9604-CB90470DE0BB}" destId="{805DC508-6749-4AB0-8475-467631CFFC17}" srcOrd="27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5DC508-6749-4AB0-8475-467631CFFC17}">
      <dsp:nvSpPr>
        <dsp:cNvPr id="0" name=""/>
        <dsp:cNvSpPr/>
      </dsp:nvSpPr>
      <dsp:spPr>
        <a:xfrm>
          <a:off x="2121150" y="377997"/>
          <a:ext cx="3723982" cy="3723982"/>
        </a:xfrm>
        <a:prstGeom prst="blockArc">
          <a:avLst>
            <a:gd name="adj1" fmla="val 14236364"/>
            <a:gd name="adj2" fmla="val 16200000"/>
            <a:gd name="adj3" fmla="val 2511"/>
          </a:avLst>
        </a:prstGeom>
        <a:gradFill rotWithShape="0">
          <a:gsLst>
            <a:gs pos="0">
              <a:srgbClr val="C0504D">
                <a:hueOff val="4681519"/>
                <a:satOff val="-5839"/>
                <a:lumOff val="1373"/>
                <a:alphaOff val="0"/>
                <a:shade val="51000"/>
                <a:satMod val="130000"/>
              </a:srgbClr>
            </a:gs>
            <a:gs pos="80000">
              <a:srgbClr val="C0504D">
                <a:hueOff val="4681519"/>
                <a:satOff val="-5839"/>
                <a:lumOff val="1373"/>
                <a:alphaOff val="0"/>
                <a:shade val="93000"/>
                <a:satMod val="130000"/>
              </a:srgbClr>
            </a:gs>
            <a:gs pos="100000">
              <a:srgbClr val="C0504D">
                <a:hueOff val="4681519"/>
                <a:satOff val="-5839"/>
                <a:lumOff val="1373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FDC3B02-C625-4B3D-B3D5-EC37A65279CE}">
      <dsp:nvSpPr>
        <dsp:cNvPr id="0" name=""/>
        <dsp:cNvSpPr/>
      </dsp:nvSpPr>
      <dsp:spPr>
        <a:xfrm>
          <a:off x="2142943" y="359995"/>
          <a:ext cx="3723982" cy="3723982"/>
        </a:xfrm>
        <a:prstGeom prst="blockArc">
          <a:avLst>
            <a:gd name="adj1" fmla="val 12272727"/>
            <a:gd name="adj2" fmla="val 14236364"/>
            <a:gd name="adj3" fmla="val 2511"/>
          </a:avLst>
        </a:prstGeom>
        <a:gradFill rotWithShape="0">
          <a:gsLst>
            <a:gs pos="0">
              <a:srgbClr val="C0504D">
                <a:hueOff val="4213367"/>
                <a:satOff val="-5255"/>
                <a:lumOff val="1236"/>
                <a:alphaOff val="0"/>
                <a:shade val="51000"/>
                <a:satMod val="130000"/>
              </a:srgbClr>
            </a:gs>
            <a:gs pos="80000">
              <a:srgbClr val="C0504D">
                <a:hueOff val="4213367"/>
                <a:satOff val="-5255"/>
                <a:lumOff val="1236"/>
                <a:alphaOff val="0"/>
                <a:shade val="93000"/>
                <a:satMod val="130000"/>
              </a:srgbClr>
            </a:gs>
            <a:gs pos="100000">
              <a:srgbClr val="C0504D">
                <a:hueOff val="4213367"/>
                <a:satOff val="-5255"/>
                <a:lumOff val="1236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4B18D08-1ADF-4514-BE76-F39B012B8293}">
      <dsp:nvSpPr>
        <dsp:cNvPr id="0" name=""/>
        <dsp:cNvSpPr/>
      </dsp:nvSpPr>
      <dsp:spPr>
        <a:xfrm>
          <a:off x="2142943" y="359995"/>
          <a:ext cx="3723982" cy="3723982"/>
        </a:xfrm>
        <a:prstGeom prst="blockArc">
          <a:avLst>
            <a:gd name="adj1" fmla="val 10309091"/>
            <a:gd name="adj2" fmla="val 12272727"/>
            <a:gd name="adj3" fmla="val 2511"/>
          </a:avLst>
        </a:prstGeom>
        <a:gradFill rotWithShape="0">
          <a:gsLst>
            <a:gs pos="0">
              <a:srgbClr val="C0504D">
                <a:hueOff val="3745215"/>
                <a:satOff val="-4671"/>
                <a:lumOff val="1098"/>
                <a:alphaOff val="0"/>
                <a:shade val="51000"/>
                <a:satMod val="130000"/>
              </a:srgbClr>
            </a:gs>
            <a:gs pos="80000">
              <a:srgbClr val="C0504D">
                <a:hueOff val="3745215"/>
                <a:satOff val="-4671"/>
                <a:lumOff val="1098"/>
                <a:alphaOff val="0"/>
                <a:shade val="93000"/>
                <a:satMod val="130000"/>
              </a:srgbClr>
            </a:gs>
            <a:gs pos="100000">
              <a:srgbClr val="C0504D">
                <a:hueOff val="3745215"/>
                <a:satOff val="-4671"/>
                <a:lumOff val="1098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3996BD8-FECC-49E5-B261-18C9C62755E5}">
      <dsp:nvSpPr>
        <dsp:cNvPr id="0" name=""/>
        <dsp:cNvSpPr/>
      </dsp:nvSpPr>
      <dsp:spPr>
        <a:xfrm>
          <a:off x="2142943" y="359995"/>
          <a:ext cx="3723982" cy="3723982"/>
        </a:xfrm>
        <a:prstGeom prst="blockArc">
          <a:avLst>
            <a:gd name="adj1" fmla="val 8345455"/>
            <a:gd name="adj2" fmla="val 10309091"/>
            <a:gd name="adj3" fmla="val 2511"/>
          </a:avLst>
        </a:prstGeom>
        <a:gradFill rotWithShape="0">
          <a:gsLst>
            <a:gs pos="0">
              <a:srgbClr val="C0504D">
                <a:hueOff val="3277063"/>
                <a:satOff val="-4087"/>
                <a:lumOff val="961"/>
                <a:alphaOff val="0"/>
                <a:shade val="51000"/>
                <a:satMod val="130000"/>
              </a:srgbClr>
            </a:gs>
            <a:gs pos="80000">
              <a:srgbClr val="C0504D">
                <a:hueOff val="3277063"/>
                <a:satOff val="-4087"/>
                <a:lumOff val="961"/>
                <a:alphaOff val="0"/>
                <a:shade val="93000"/>
                <a:satMod val="130000"/>
              </a:srgbClr>
            </a:gs>
            <a:gs pos="100000">
              <a:srgbClr val="C0504D">
                <a:hueOff val="3277063"/>
                <a:satOff val="-4087"/>
                <a:lumOff val="961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91276F5-A0EA-4E5F-A659-B54908521B24}">
      <dsp:nvSpPr>
        <dsp:cNvPr id="0" name=""/>
        <dsp:cNvSpPr/>
      </dsp:nvSpPr>
      <dsp:spPr>
        <a:xfrm>
          <a:off x="2186510" y="376481"/>
          <a:ext cx="3723982" cy="3723982"/>
        </a:xfrm>
        <a:prstGeom prst="blockArc">
          <a:avLst>
            <a:gd name="adj1" fmla="val 4418182"/>
            <a:gd name="adj2" fmla="val 6381818"/>
            <a:gd name="adj3" fmla="val 2511"/>
          </a:avLst>
        </a:prstGeom>
        <a:gradFill rotWithShape="0">
          <a:gsLst>
            <a:gs pos="0">
              <a:srgbClr val="C0504D">
                <a:hueOff val="2340759"/>
                <a:satOff val="-2919"/>
                <a:lumOff val="686"/>
                <a:alphaOff val="0"/>
                <a:shade val="51000"/>
                <a:satMod val="130000"/>
              </a:srgbClr>
            </a:gs>
            <a:gs pos="80000">
              <a:srgbClr val="C0504D">
                <a:hueOff val="2340759"/>
                <a:satOff val="-2919"/>
                <a:lumOff val="686"/>
                <a:alphaOff val="0"/>
                <a:shade val="93000"/>
                <a:satMod val="130000"/>
              </a:srgbClr>
            </a:gs>
            <a:gs pos="100000">
              <a:srgbClr val="C0504D">
                <a:hueOff val="2340759"/>
                <a:satOff val="-2919"/>
                <a:lumOff val="686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FACDC3-FC04-4351-90F8-5F0808ADF661}">
      <dsp:nvSpPr>
        <dsp:cNvPr id="0" name=""/>
        <dsp:cNvSpPr/>
      </dsp:nvSpPr>
      <dsp:spPr>
        <a:xfrm>
          <a:off x="2113562" y="412880"/>
          <a:ext cx="3723982" cy="3723982"/>
        </a:xfrm>
        <a:prstGeom prst="blockArc">
          <a:avLst>
            <a:gd name="adj1" fmla="val 490909"/>
            <a:gd name="adj2" fmla="val 2454545"/>
            <a:gd name="adj3" fmla="val 2511"/>
          </a:avLst>
        </a:prstGeom>
        <a:gradFill rotWithShape="0">
          <a:gsLst>
            <a:gs pos="0">
              <a:srgbClr val="C0504D">
                <a:hueOff val="1404456"/>
                <a:satOff val="-1752"/>
                <a:lumOff val="412"/>
                <a:alphaOff val="0"/>
                <a:shade val="51000"/>
                <a:satMod val="130000"/>
              </a:srgbClr>
            </a:gs>
            <a:gs pos="80000">
              <a:srgbClr val="C0504D">
                <a:hueOff val="1404456"/>
                <a:satOff val="-1752"/>
                <a:lumOff val="412"/>
                <a:alphaOff val="0"/>
                <a:shade val="93000"/>
                <a:satMod val="130000"/>
              </a:srgbClr>
            </a:gs>
            <a:gs pos="100000">
              <a:srgbClr val="C0504D">
                <a:hueOff val="1404456"/>
                <a:satOff val="-1752"/>
                <a:lumOff val="412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48D8682-604F-41CE-A5E6-8EBDAE18951D}">
      <dsp:nvSpPr>
        <dsp:cNvPr id="0" name=""/>
        <dsp:cNvSpPr/>
      </dsp:nvSpPr>
      <dsp:spPr>
        <a:xfrm>
          <a:off x="2142943" y="359995"/>
          <a:ext cx="3723982" cy="3723982"/>
        </a:xfrm>
        <a:prstGeom prst="blockArc">
          <a:avLst>
            <a:gd name="adj1" fmla="val 20127273"/>
            <a:gd name="adj2" fmla="val 490909"/>
            <a:gd name="adj3" fmla="val 2511"/>
          </a:avLst>
        </a:prstGeom>
        <a:gradFill rotWithShape="0">
          <a:gsLst>
            <a:gs pos="0">
              <a:srgbClr val="C0504D">
                <a:hueOff val="936304"/>
                <a:satOff val="-1168"/>
                <a:lumOff val="275"/>
                <a:alphaOff val="0"/>
                <a:shade val="51000"/>
                <a:satMod val="130000"/>
              </a:srgbClr>
            </a:gs>
            <a:gs pos="80000">
              <a:srgbClr val="C0504D">
                <a:hueOff val="936304"/>
                <a:satOff val="-1168"/>
                <a:lumOff val="275"/>
                <a:alphaOff val="0"/>
                <a:shade val="93000"/>
                <a:satMod val="130000"/>
              </a:srgbClr>
            </a:gs>
            <a:gs pos="100000">
              <a:srgbClr val="C0504D">
                <a:hueOff val="936304"/>
                <a:satOff val="-1168"/>
                <a:lumOff val="275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982AFA1-2AF8-493D-A01C-D6228347FAAD}">
      <dsp:nvSpPr>
        <dsp:cNvPr id="0" name=""/>
        <dsp:cNvSpPr/>
      </dsp:nvSpPr>
      <dsp:spPr>
        <a:xfrm>
          <a:off x="2140067" y="343228"/>
          <a:ext cx="3723982" cy="3723982"/>
        </a:xfrm>
        <a:prstGeom prst="blockArc">
          <a:avLst>
            <a:gd name="adj1" fmla="val 18163636"/>
            <a:gd name="adj2" fmla="val 20127273"/>
            <a:gd name="adj3" fmla="val 2511"/>
          </a:avLst>
        </a:prstGeom>
        <a:gradFill rotWithShape="0">
          <a:gsLst>
            <a:gs pos="0">
              <a:srgbClr val="C0504D">
                <a:hueOff val="468152"/>
                <a:satOff val="-584"/>
                <a:lumOff val="137"/>
                <a:alphaOff val="0"/>
                <a:shade val="51000"/>
                <a:satMod val="130000"/>
              </a:srgbClr>
            </a:gs>
            <a:gs pos="80000">
              <a:srgbClr val="C0504D">
                <a:hueOff val="468152"/>
                <a:satOff val="-584"/>
                <a:lumOff val="137"/>
                <a:alphaOff val="0"/>
                <a:shade val="93000"/>
                <a:satMod val="130000"/>
              </a:srgbClr>
            </a:gs>
            <a:gs pos="100000">
              <a:srgbClr val="C0504D">
                <a:hueOff val="468152"/>
                <a:satOff val="-584"/>
                <a:lumOff val="137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CA1D9C-7CA9-4E01-B8E9-E9A6E7D96732}">
      <dsp:nvSpPr>
        <dsp:cNvPr id="0" name=""/>
        <dsp:cNvSpPr/>
      </dsp:nvSpPr>
      <dsp:spPr>
        <a:xfrm>
          <a:off x="2181383" y="381157"/>
          <a:ext cx="3723982" cy="3723982"/>
        </a:xfrm>
        <a:prstGeom prst="blockArc">
          <a:avLst>
            <a:gd name="adj1" fmla="val 16200000"/>
            <a:gd name="adj2" fmla="val 18163636"/>
            <a:gd name="adj3" fmla="val 2511"/>
          </a:avLst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B38059C-6EBD-4438-AB0F-0610C08916F6}">
      <dsp:nvSpPr>
        <dsp:cNvPr id="0" name=""/>
        <dsp:cNvSpPr/>
      </dsp:nvSpPr>
      <dsp:spPr>
        <a:xfrm>
          <a:off x="3016250" y="1485440"/>
          <a:ext cx="2027607" cy="1456368"/>
        </a:xfrm>
        <a:prstGeom prst="ellipse">
          <a:avLst/>
        </a:prstGeom>
        <a:gradFill rotWithShape="0">
          <a:gsLst>
            <a:gs pos="0">
              <a:srgbClr val="4F81B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4F81B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4F81B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33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Analyse</a:t>
          </a:r>
        </a:p>
      </dsp:txBody>
      <dsp:txXfrm>
        <a:off x="3313186" y="1698720"/>
        <a:ext cx="1433735" cy="1029808"/>
      </dsp:txXfrm>
    </dsp:sp>
    <dsp:sp modelId="{2B4964C7-9B99-418D-A39F-D6B6DD48CA40}">
      <dsp:nvSpPr>
        <dsp:cNvPr id="0" name=""/>
        <dsp:cNvSpPr/>
      </dsp:nvSpPr>
      <dsp:spPr>
        <a:xfrm>
          <a:off x="3446651" y="-128232"/>
          <a:ext cx="1325317" cy="1078115"/>
        </a:xfrm>
        <a:prstGeom prst="ellipse">
          <a:avLst/>
        </a:prstGeom>
        <a:gradFill rotWithShape="0">
          <a:gsLst>
            <a:gs pos="0">
              <a:srgbClr val="C0504D">
                <a:hueOff val="0"/>
                <a:satOff val="0"/>
                <a:lumOff val="0"/>
                <a:alphaOff val="0"/>
                <a:shade val="51000"/>
                <a:satMod val="130000"/>
              </a:srgbClr>
            </a:gs>
            <a:gs pos="80000">
              <a:srgbClr val="C0504D">
                <a:hueOff val="0"/>
                <a:satOff val="0"/>
                <a:lumOff val="0"/>
                <a:alphaOff val="0"/>
                <a:shade val="93000"/>
                <a:satMod val="130000"/>
              </a:srgbClr>
            </a:gs>
            <a:gs pos="100000">
              <a:srgbClr val="C0504D">
                <a:hueOff val="0"/>
                <a:satOff val="0"/>
                <a:lumOff val="0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Choix de situation d'étonnement</a:t>
          </a:r>
        </a:p>
      </dsp:txBody>
      <dsp:txXfrm>
        <a:off x="3640739" y="29654"/>
        <a:ext cx="937141" cy="762343"/>
      </dsp:txXfrm>
    </dsp:sp>
    <dsp:sp modelId="{1CBC7049-4520-4CC8-9824-9259A92B8822}">
      <dsp:nvSpPr>
        <dsp:cNvPr id="0" name=""/>
        <dsp:cNvSpPr/>
      </dsp:nvSpPr>
      <dsp:spPr>
        <a:xfrm>
          <a:off x="4686114" y="431899"/>
          <a:ext cx="1152802" cy="883558"/>
        </a:xfrm>
        <a:prstGeom prst="ellipse">
          <a:avLst/>
        </a:prstGeom>
        <a:gradFill rotWithShape="0">
          <a:gsLst>
            <a:gs pos="0">
              <a:srgbClr val="C0504D">
                <a:hueOff val="468152"/>
                <a:satOff val="-584"/>
                <a:lumOff val="137"/>
                <a:alphaOff val="0"/>
                <a:shade val="51000"/>
                <a:satMod val="130000"/>
              </a:srgbClr>
            </a:gs>
            <a:gs pos="80000">
              <a:srgbClr val="C0504D">
                <a:hueOff val="468152"/>
                <a:satOff val="-584"/>
                <a:lumOff val="137"/>
                <a:alphaOff val="0"/>
                <a:shade val="93000"/>
                <a:satMod val="130000"/>
              </a:srgbClr>
            </a:gs>
            <a:gs pos="100000">
              <a:srgbClr val="C0504D">
                <a:hueOff val="468152"/>
                <a:satOff val="-584"/>
                <a:lumOff val="137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Description d'une situation de soins</a:t>
          </a:r>
        </a:p>
      </dsp:txBody>
      <dsp:txXfrm>
        <a:off x="4854938" y="561293"/>
        <a:ext cx="815154" cy="624770"/>
      </dsp:txXfrm>
    </dsp:sp>
    <dsp:sp modelId="{52707421-2910-4199-A64A-921D752EA445}">
      <dsp:nvSpPr>
        <dsp:cNvPr id="0" name=""/>
        <dsp:cNvSpPr/>
      </dsp:nvSpPr>
      <dsp:spPr>
        <a:xfrm>
          <a:off x="5137723" y="1418010"/>
          <a:ext cx="1345730" cy="971180"/>
        </a:xfrm>
        <a:prstGeom prst="ellipse">
          <a:avLst/>
        </a:prstGeom>
        <a:gradFill rotWithShape="0">
          <a:gsLst>
            <a:gs pos="0">
              <a:srgbClr val="C0504D">
                <a:hueOff val="936304"/>
                <a:satOff val="-1168"/>
                <a:lumOff val="275"/>
                <a:alphaOff val="0"/>
                <a:shade val="51000"/>
                <a:satMod val="130000"/>
              </a:srgbClr>
            </a:gs>
            <a:gs pos="80000">
              <a:srgbClr val="C0504D">
                <a:hueOff val="936304"/>
                <a:satOff val="-1168"/>
                <a:lumOff val="275"/>
                <a:alphaOff val="0"/>
                <a:shade val="93000"/>
                <a:satMod val="130000"/>
              </a:srgbClr>
            </a:gs>
            <a:gs pos="100000">
              <a:srgbClr val="C0504D">
                <a:hueOff val="936304"/>
                <a:satOff val="-1168"/>
                <a:lumOff val="275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Décortiquer la situation en différents éléments</a:t>
          </a:r>
        </a:p>
      </dsp:txBody>
      <dsp:txXfrm>
        <a:off x="5334801" y="1560236"/>
        <a:ext cx="951574" cy="686728"/>
      </dsp:txXfrm>
    </dsp:sp>
    <dsp:sp modelId="{33D34756-C550-4AA2-BFB7-8E3DA30A2D9B}">
      <dsp:nvSpPr>
        <dsp:cNvPr id="0" name=""/>
        <dsp:cNvSpPr/>
      </dsp:nvSpPr>
      <dsp:spPr>
        <a:xfrm>
          <a:off x="5102976" y="2702361"/>
          <a:ext cx="979646" cy="872758"/>
        </a:xfrm>
        <a:prstGeom prst="ellipse">
          <a:avLst/>
        </a:prstGeom>
        <a:gradFill rotWithShape="0">
          <a:gsLst>
            <a:gs pos="0">
              <a:srgbClr val="C0504D">
                <a:hueOff val="1404456"/>
                <a:satOff val="-1752"/>
                <a:lumOff val="412"/>
                <a:alphaOff val="0"/>
                <a:shade val="51000"/>
                <a:satMod val="130000"/>
              </a:srgbClr>
            </a:gs>
            <a:gs pos="80000">
              <a:srgbClr val="C0504D">
                <a:hueOff val="1404456"/>
                <a:satOff val="-1752"/>
                <a:lumOff val="412"/>
                <a:alphaOff val="0"/>
                <a:shade val="93000"/>
                <a:satMod val="130000"/>
              </a:srgbClr>
            </a:gs>
            <a:gs pos="100000">
              <a:srgbClr val="C0504D">
                <a:hueOff val="1404456"/>
                <a:satOff val="-1752"/>
                <a:lumOff val="412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Questionner la situation</a:t>
          </a:r>
        </a:p>
      </dsp:txBody>
      <dsp:txXfrm>
        <a:off x="5246442" y="2830173"/>
        <a:ext cx="692714" cy="617134"/>
      </dsp:txXfrm>
    </dsp:sp>
    <dsp:sp modelId="{091BEC78-C68A-40BB-B55C-F813908194C6}">
      <dsp:nvSpPr>
        <dsp:cNvPr id="0" name=""/>
        <dsp:cNvSpPr/>
      </dsp:nvSpPr>
      <dsp:spPr>
        <a:xfrm>
          <a:off x="4320827" y="3492342"/>
          <a:ext cx="1019236" cy="809077"/>
        </a:xfrm>
        <a:prstGeom prst="ellipse">
          <a:avLst/>
        </a:prstGeom>
        <a:gradFill rotWithShape="0">
          <a:gsLst>
            <a:gs pos="0">
              <a:srgbClr val="C0504D">
                <a:hueOff val="2340759"/>
                <a:satOff val="-2919"/>
                <a:lumOff val="686"/>
                <a:alphaOff val="0"/>
                <a:shade val="51000"/>
                <a:satMod val="130000"/>
              </a:srgbClr>
            </a:gs>
            <a:gs pos="80000">
              <a:srgbClr val="C0504D">
                <a:hueOff val="2340759"/>
                <a:satOff val="-2919"/>
                <a:lumOff val="686"/>
                <a:alphaOff val="0"/>
                <a:shade val="93000"/>
                <a:satMod val="130000"/>
              </a:srgbClr>
            </a:gs>
            <a:gs pos="100000">
              <a:srgbClr val="C0504D">
                <a:hueOff val="2340759"/>
                <a:satOff val="-2919"/>
                <a:lumOff val="686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Réaliser des recherches </a:t>
          </a:r>
        </a:p>
      </dsp:txBody>
      <dsp:txXfrm>
        <a:off x="4470091" y="3610829"/>
        <a:ext cx="720708" cy="572103"/>
      </dsp:txXfrm>
    </dsp:sp>
    <dsp:sp modelId="{FD82053B-8DAF-44C9-8210-37F352C89C01}">
      <dsp:nvSpPr>
        <dsp:cNvPr id="0" name=""/>
        <dsp:cNvSpPr/>
      </dsp:nvSpPr>
      <dsp:spPr>
        <a:xfrm>
          <a:off x="2758013" y="3387923"/>
          <a:ext cx="1239649" cy="1113995"/>
        </a:xfrm>
        <a:prstGeom prst="ellipse">
          <a:avLst/>
        </a:prstGeom>
        <a:gradFill rotWithShape="0">
          <a:gsLst>
            <a:gs pos="0">
              <a:srgbClr val="C0504D">
                <a:hueOff val="3277063"/>
                <a:satOff val="-4087"/>
                <a:lumOff val="961"/>
                <a:alphaOff val="0"/>
                <a:shade val="51000"/>
                <a:satMod val="130000"/>
              </a:srgbClr>
            </a:gs>
            <a:gs pos="80000">
              <a:srgbClr val="C0504D">
                <a:hueOff val="3277063"/>
                <a:satOff val="-4087"/>
                <a:lumOff val="961"/>
                <a:alphaOff val="0"/>
                <a:shade val="93000"/>
                <a:satMod val="130000"/>
              </a:srgbClr>
            </a:gs>
            <a:gs pos="100000">
              <a:srgbClr val="C0504D">
                <a:hueOff val="3277063"/>
                <a:satOff val="-4087"/>
                <a:lumOff val="961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Va et vient entre les recherches et la situation initiale</a:t>
          </a:r>
        </a:p>
      </dsp:txBody>
      <dsp:txXfrm>
        <a:off x="2939555" y="3551064"/>
        <a:ext cx="876565" cy="787713"/>
      </dsp:txXfrm>
    </dsp:sp>
    <dsp:sp modelId="{D89996C3-3C4B-459F-AABD-2D0FDA6EA770}">
      <dsp:nvSpPr>
        <dsp:cNvPr id="0" name=""/>
        <dsp:cNvSpPr/>
      </dsp:nvSpPr>
      <dsp:spPr>
        <a:xfrm>
          <a:off x="1733990" y="2607519"/>
          <a:ext cx="1366158" cy="1062442"/>
        </a:xfrm>
        <a:prstGeom prst="ellipse">
          <a:avLst/>
        </a:prstGeom>
        <a:gradFill rotWithShape="0">
          <a:gsLst>
            <a:gs pos="0">
              <a:srgbClr val="C0504D">
                <a:hueOff val="3745215"/>
                <a:satOff val="-4671"/>
                <a:lumOff val="1098"/>
                <a:alphaOff val="0"/>
                <a:shade val="51000"/>
                <a:satMod val="130000"/>
              </a:srgbClr>
            </a:gs>
            <a:gs pos="80000">
              <a:srgbClr val="C0504D">
                <a:hueOff val="3745215"/>
                <a:satOff val="-4671"/>
                <a:lumOff val="1098"/>
                <a:alphaOff val="0"/>
                <a:shade val="93000"/>
                <a:satMod val="130000"/>
              </a:srgbClr>
            </a:gs>
            <a:gs pos="100000">
              <a:srgbClr val="C0504D">
                <a:hueOff val="3745215"/>
                <a:satOff val="-4671"/>
                <a:lumOff val="1098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Formulation d'hypothèses</a:t>
          </a:r>
        </a:p>
      </dsp:txBody>
      <dsp:txXfrm>
        <a:off x="1934059" y="2763110"/>
        <a:ext cx="966020" cy="751260"/>
      </dsp:txXfrm>
    </dsp:sp>
    <dsp:sp modelId="{7F41D42B-8FC0-4846-9A09-1F382DA7EEDD}">
      <dsp:nvSpPr>
        <dsp:cNvPr id="0" name=""/>
        <dsp:cNvSpPr/>
      </dsp:nvSpPr>
      <dsp:spPr>
        <a:xfrm>
          <a:off x="1403246" y="1488396"/>
          <a:ext cx="1592069" cy="830407"/>
        </a:xfrm>
        <a:prstGeom prst="ellipse">
          <a:avLst/>
        </a:prstGeom>
        <a:gradFill rotWithShape="0">
          <a:gsLst>
            <a:gs pos="0">
              <a:srgbClr val="C0504D">
                <a:hueOff val="4213367"/>
                <a:satOff val="-5255"/>
                <a:lumOff val="1236"/>
                <a:alphaOff val="0"/>
                <a:shade val="51000"/>
                <a:satMod val="130000"/>
              </a:srgbClr>
            </a:gs>
            <a:gs pos="80000">
              <a:srgbClr val="C0504D">
                <a:hueOff val="4213367"/>
                <a:satOff val="-5255"/>
                <a:lumOff val="1236"/>
                <a:alphaOff val="0"/>
                <a:shade val="93000"/>
                <a:satMod val="130000"/>
              </a:srgbClr>
            </a:gs>
            <a:gs pos="100000">
              <a:srgbClr val="C0504D">
                <a:hueOff val="4213367"/>
                <a:satOff val="-5255"/>
                <a:lumOff val="1236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Construction du positionnement professionnel</a:t>
          </a:r>
        </a:p>
      </dsp:txBody>
      <dsp:txXfrm>
        <a:off x="1636399" y="1610006"/>
        <a:ext cx="1125763" cy="587187"/>
      </dsp:txXfrm>
    </dsp:sp>
    <dsp:sp modelId="{6F288644-2BA3-4FFC-B0C6-C02F9B12284A}">
      <dsp:nvSpPr>
        <dsp:cNvPr id="0" name=""/>
        <dsp:cNvSpPr/>
      </dsp:nvSpPr>
      <dsp:spPr>
        <a:xfrm>
          <a:off x="2089131" y="398997"/>
          <a:ext cx="1474493" cy="836879"/>
        </a:xfrm>
        <a:prstGeom prst="ellipse">
          <a:avLst/>
        </a:prstGeom>
        <a:gradFill rotWithShape="0">
          <a:gsLst>
            <a:gs pos="0">
              <a:srgbClr val="C0504D">
                <a:hueOff val="4681519"/>
                <a:satOff val="-5839"/>
                <a:lumOff val="1373"/>
                <a:alphaOff val="0"/>
                <a:shade val="51000"/>
                <a:satMod val="130000"/>
              </a:srgbClr>
            </a:gs>
            <a:gs pos="80000">
              <a:srgbClr val="C0504D">
                <a:hueOff val="4681519"/>
                <a:satOff val="-5839"/>
                <a:lumOff val="1373"/>
                <a:alphaOff val="0"/>
                <a:shade val="93000"/>
                <a:satMod val="130000"/>
              </a:srgbClr>
            </a:gs>
            <a:gs pos="100000">
              <a:srgbClr val="C0504D">
                <a:hueOff val="4681519"/>
                <a:satOff val="-5839"/>
                <a:lumOff val="1373"/>
                <a:alphaOff val="0"/>
                <a:shade val="94000"/>
                <a:satMod val="135000"/>
              </a:srgb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kern="120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Transfert des enseignements dans d'autres situations</a:t>
          </a:r>
        </a:p>
      </dsp:txBody>
      <dsp:txXfrm>
        <a:off x="2305066" y="521555"/>
        <a:ext cx="1042623" cy="5917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47E453-290B-4582-9597-90549AFCC59D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23BB4-423A-4CFE-9D0A-1036837C204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8604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E656E2-832E-4D78-AC78-CB3BE811BF85}" type="datetimeFigureOut">
              <a:rPr lang="fr-FR" smtClean="0"/>
              <a:t>10/09/2025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B0A6A-A099-4EF4-B69D-85A1E3B3C9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8914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B0A6A-A099-4EF4-B69D-85A1E3B3C9F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28160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B0A6A-A099-4EF4-B69D-85A1E3B3C9FF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916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B0A6A-A099-4EF4-B69D-85A1E3B3C9F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8671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B0A6A-A099-4EF4-B69D-85A1E3B3C9FF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6110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B0A6A-A099-4EF4-B69D-85A1E3B3C9FF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50715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B0A6A-A099-4EF4-B69D-85A1E3B3C9FF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5443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B0A6A-A099-4EF4-B69D-85A1E3B3C9FF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7263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B0A6A-A099-4EF4-B69D-85A1E3B3C9FF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74280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B0A6A-A099-4EF4-B69D-85A1E3B3C9FF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36167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7B0A6A-A099-4EF4-B69D-85A1E3B3C9FF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4100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65C17C-8C55-4132-9AFA-6E6D761631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1A4E489-E577-475E-8F0B-3369C2E2BF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2B26F0-F465-4A7E-9ED1-58651A836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CEE3F-C1D9-4602-B455-7A54377CE568}" type="datetime1">
              <a:rPr lang="fr-FR" smtClean="0"/>
              <a:t>10/09/2025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06F567-0BE4-483A-9800-4EC24FE96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BOURELIER Elisabeth / CURVAT Jérôme -  Méthodologie analyse de situation 30/09/24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FE56877-7CDB-422A-9641-DCBEEB2AA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CA9E-FDBD-48B6-A25E-B2DC297BC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0822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F72E18-C733-4790-B145-BF960B2D7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55C87DF-7E4E-4197-92EB-A421641C1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F5E39F-E3D7-411C-A128-6199E724C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BCC2F-000D-4B80-93F0-477D56940FDA}" type="datetime1">
              <a:rPr lang="fr-FR" smtClean="0"/>
              <a:t>10/09/2025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7EFE92B-EA14-4B10-92EA-43C745E75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BOURELIER Elisabeth / CURVAT Jérôme -  Méthodologie analyse de situation 30/09/24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64D0C8F-5D57-440F-9883-9A784E3EF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CA9E-FDBD-48B6-A25E-B2DC297BC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0978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ADFB648-19A1-4151-AE6A-A77E30EDF5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573854A-0692-4234-BBC9-3871B7FAF8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7D86FD-378B-414C-859B-7A00D0AE5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FB285-CAD1-4384-AAC3-9BD59D6CD1D4}" type="datetime1">
              <a:rPr lang="fr-FR" smtClean="0"/>
              <a:t>10/09/2025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20FB4F-FE02-4BD6-A46B-C3F732441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BOURELIER Elisabeth / CURVAT Jérôme -  Méthodologie analyse de situation 30/09/24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BF92D8-0F60-4119-9AE8-50FAF758C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CA9E-FDBD-48B6-A25E-B2DC297BC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375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35D5EB-6898-46E5-ADF0-D478A436A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DF5A83-1749-4224-9A89-68410F269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B079A38-F23F-4EF8-A6E3-7EB6FFFCE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2E91E-E047-46B5-AFA9-6B0D535359BC}" type="datetime1">
              <a:rPr lang="fr-FR" smtClean="0"/>
              <a:t>10/09/2025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CBC5DF-B44F-4C1A-8C3E-2B83E6023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BOURELIER Elisabeth / CURVAT Jérôme -  Méthodologie analyse de situation 30/09/24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4D436C-1DD0-4E14-B31F-D0F51C8DA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CA9E-FDBD-48B6-A25E-B2DC297BC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1640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76BB5C-ECBF-4E60-9D59-DC7C12E58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69F94A7-1084-4980-9CB7-6B20C5C8F6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1C17DA-46C9-43FE-8AE1-380D3C973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BD269-985D-41D6-BB7F-7D4473586F7A}" type="datetime1">
              <a:rPr lang="fr-FR" smtClean="0"/>
              <a:t>10/09/2025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55B704-40F7-40D3-AB28-1ACEDF49D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BOURELIER Elisabeth / CURVAT Jérôme -  Méthodologie analyse de situation 30/09/24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33116D-4734-4771-8C80-3D5965B07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CA9E-FDBD-48B6-A25E-B2DC297BC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0328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ADD0A3-F831-4742-8D57-5FDBA8B42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39262AB-AD1D-4E8D-81C3-8CA8B1D517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A11457D-2117-48B2-B09F-83AB8F4BF1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A3A8F47-39A1-4650-B381-C90438CB1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CC5E9-3F65-4FAE-A554-CFC8034DFE6C}" type="datetime1">
              <a:rPr lang="fr-FR" smtClean="0"/>
              <a:t>10/09/2025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7A67187-CACF-421D-BC11-DE3E799DE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BOURELIER Elisabeth / CURVAT Jérôme -  Méthodologie analyse de situation 30/09/24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C78270D-95E3-4480-8B76-E2F4BADDE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CA9E-FDBD-48B6-A25E-B2DC297BC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750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6D94CD-6275-4336-BD0F-36246E981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5859BA3-AFE9-4885-AD08-52F8C2171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DC06CB-F9A6-48EF-9B3D-D450897720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E8B3C51-F890-422C-BD77-189959AB5A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73082BF-994D-4017-B1E1-E729A3FFEF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2180350-E8E2-41C4-AC91-6B2BA6D10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331B5-CA21-45CB-8023-5CE54862D850}" type="datetime1">
              <a:rPr lang="fr-FR" smtClean="0"/>
              <a:t>10/09/2025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9E52CE2-06EB-4F01-8C5B-F438CC954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BOURELIER Elisabeth / CURVAT Jérôme -  Méthodologie analyse de situation 30/09/24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6616B10-86EA-4FEE-B8A5-6855239E3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CA9E-FDBD-48B6-A25E-B2DC297BC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468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F67896-5281-47B5-B349-E346FE0DD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9B07A08-BAEA-4F48-99CC-3E82DE24E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C09BF-2BFA-44AD-828F-99E01473D7B3}" type="datetime1">
              <a:rPr lang="fr-FR" smtClean="0"/>
              <a:t>10/09/2025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D6D433B-7BEC-4E0C-9FCA-856B7AE06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BOURELIER Elisabeth / CURVAT Jérôme -  Méthodologie analyse de situation 30/09/24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EE566D5-6385-41FA-A194-9A44E1B1C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CA9E-FDBD-48B6-A25E-B2DC297BC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2915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EF0BF8B-D171-482D-ACDC-1BB0E9EC9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8BF5B-D8D5-42D9-820D-5F0A85CA378F}" type="datetime1">
              <a:rPr lang="fr-FR" smtClean="0"/>
              <a:t>10/09/2025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DBA9BF4-6775-40E4-99B2-60EB09036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BOURELIER Elisabeth / CURVAT Jérôme -  Méthodologie analyse de situation 30/09/24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5DED824-CDBE-41AA-B92E-2559C1975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CA9E-FDBD-48B6-A25E-B2DC297BC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9450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03CD59-00E9-4932-B2DE-6F0E4ADC8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CFDA0A-2F9E-4D09-B10B-1876A448D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D26F879-BF80-474F-A203-4F7229B693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817F0FE-1109-4257-9EF6-41A2D209D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3EA43-D9C9-4A7C-989A-23A3118854BA}" type="datetime1">
              <a:rPr lang="fr-FR" smtClean="0"/>
              <a:t>10/09/2025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C3034D-FFFA-4C9F-A939-B3848247B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BOURELIER Elisabeth / CURVAT Jérôme -  Méthodologie analyse de situation 30/09/24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0B0006D-BD10-4FD5-80E1-21A6CFC12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CA9E-FDBD-48B6-A25E-B2DC297BC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8387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B5BB47-DF0D-4452-AE2F-ACE6AB689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95CCA98-CAAA-4B36-9F1E-59A5792A4F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06DCC00-294E-45D4-B97D-9237CD4A73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61F5412-1D05-4CCD-8910-DE921893F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8BB59-8400-4B12-AE4E-6C4FD6095BA6}" type="datetime1">
              <a:rPr lang="fr-FR" smtClean="0"/>
              <a:t>10/09/2025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3A5AB26-1E84-450C-A8FB-5897D5549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BOURELIER Elisabeth / CURVAT Jérôme -  Méthodologie analyse de situation 30/09/24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4A1B7E5-4570-4EB6-B268-17C7FE729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FCA9E-FDBD-48B6-A25E-B2DC297BC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0021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E3BD214-EE9D-44DF-AE64-C89706227C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2061C0-ADD5-4ACB-AB1D-663E6D09A6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A2C4CC9-6F6A-48EF-999A-BE4758BB62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58DAB-B5D9-4655-BCC5-29F236B65530}" type="datetime1">
              <a:rPr lang="fr-FR" smtClean="0"/>
              <a:t>10/09/2025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8BE334-398B-4E07-90DC-AFF807A712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BOURELIER Elisabeth / CURVAT Jérôme -  Méthodologie analyse de situation 30/09/24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923A0BE-9993-4666-879D-AA08AAC8C2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FCA9E-FDBD-48B6-A25E-B2DC297BC55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918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3EB5C1D-3DBD-4BA4-B9F9-3F5EF7DEC3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719" y="2329827"/>
            <a:ext cx="5203271" cy="1572904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2BF9B08C-8842-421C-9D88-1A5B746112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4266" y="4034496"/>
            <a:ext cx="3658178" cy="583935"/>
          </a:xfrm>
          <a:prstGeom prst="rect">
            <a:avLst/>
          </a:prstGeom>
        </p:spPr>
      </p:pic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04A6520-8B6A-4C87-9A92-60899CCE1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5242354" cy="279400"/>
          </a:xfrm>
        </p:spPr>
        <p:txBody>
          <a:bodyPr/>
          <a:lstStyle/>
          <a:p>
            <a:r>
              <a:rPr lang="fr-FR" dirty="0"/>
              <a:t>BOURELIER Elisabeth / CURVAT Jérôme -  Méthodologie analyse de situation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7827C22-BE65-4F95-9EAC-118F84E003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9832" y="1672210"/>
            <a:ext cx="2767824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444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798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sz="3200" dirty="0"/>
              <a:t>Support pour les analyses écrites</a:t>
            </a: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</p:nvPr>
        </p:nvGraphicFramePr>
        <p:xfrm>
          <a:off x="2118541" y="1599034"/>
          <a:ext cx="4906918" cy="45259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53459">
                  <a:extLst>
                    <a:ext uri="{9D8B030D-6E8A-4147-A177-3AD203B41FA5}">
                      <a16:colId xmlns:a16="http://schemas.microsoft.com/office/drawing/2014/main" val="1054395744"/>
                    </a:ext>
                  </a:extLst>
                </a:gridCol>
                <a:gridCol w="2453459">
                  <a:extLst>
                    <a:ext uri="{9D8B030D-6E8A-4147-A177-3AD203B41FA5}">
                      <a16:colId xmlns:a16="http://schemas.microsoft.com/office/drawing/2014/main" val="2619170681"/>
                    </a:ext>
                  </a:extLst>
                </a:gridCol>
              </a:tblGrid>
              <a:tr h="310139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Pertinence de la situation choisie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25" marR="558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</a:rPr>
                        <a:t>Le contexte est professionnel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25" marR="55825" marT="0" marB="0"/>
                </a:tc>
                <a:extLst>
                  <a:ext uri="{0D108BD9-81ED-4DB2-BD59-A6C34878D82A}">
                    <a16:rowId xmlns:a16="http://schemas.microsoft.com/office/drawing/2014/main" val="3716301685"/>
                  </a:ext>
                </a:extLst>
              </a:tr>
              <a:tr h="3101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</a:rPr>
                        <a:t>La situation est observée et/ou pratiquée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25" marR="55825" marT="0" marB="0"/>
                </a:tc>
                <a:extLst>
                  <a:ext uri="{0D108BD9-81ED-4DB2-BD59-A6C34878D82A}">
                    <a16:rowId xmlns:a16="http://schemas.microsoft.com/office/drawing/2014/main" val="3525738564"/>
                  </a:ext>
                </a:extLst>
              </a:tr>
              <a:tr h="25017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</a:rPr>
                        <a:t>Le choix de la situation est argumenté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25" marR="55825" marT="0" marB="0"/>
                </a:tc>
                <a:extLst>
                  <a:ext uri="{0D108BD9-81ED-4DB2-BD59-A6C34878D82A}">
                    <a16:rowId xmlns:a16="http://schemas.microsoft.com/office/drawing/2014/main" val="2526499821"/>
                  </a:ext>
                </a:extLst>
              </a:tr>
              <a:tr h="312207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Présentation de la situation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25" marR="558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</a:rPr>
                        <a:t>La description est objective (sans jugement de valeur ou interprétation)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25" marR="55825" marT="0" marB="0"/>
                </a:tc>
                <a:extLst>
                  <a:ext uri="{0D108BD9-81ED-4DB2-BD59-A6C34878D82A}">
                    <a16:rowId xmlns:a16="http://schemas.microsoft.com/office/drawing/2014/main" val="1388442159"/>
                  </a:ext>
                </a:extLst>
              </a:tr>
              <a:tr h="36131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</a:rPr>
                        <a:t>Tous les éléments nécessaires à la compréhension sont présents (ex : méthode QQOQCP)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25" marR="55825" marT="0" marB="0"/>
                </a:tc>
                <a:extLst>
                  <a:ext uri="{0D108BD9-81ED-4DB2-BD59-A6C34878D82A}">
                    <a16:rowId xmlns:a16="http://schemas.microsoft.com/office/drawing/2014/main" val="3598891840"/>
                  </a:ext>
                </a:extLst>
              </a:tr>
              <a:tr h="3101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</a:rPr>
                        <a:t>La présentation est structurée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25" marR="55825" marT="0" marB="0"/>
                </a:tc>
                <a:extLst>
                  <a:ext uri="{0D108BD9-81ED-4DB2-BD59-A6C34878D82A}">
                    <a16:rowId xmlns:a16="http://schemas.microsoft.com/office/drawing/2014/main" val="2664675037"/>
                  </a:ext>
                </a:extLst>
              </a:tr>
              <a:tr h="292048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Questionnement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25" marR="558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</a:rPr>
                        <a:t>Des questions profanes en lien avec la situation sont formulées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25" marR="55825" marT="0" marB="0"/>
                </a:tc>
                <a:extLst>
                  <a:ext uri="{0D108BD9-81ED-4DB2-BD59-A6C34878D82A}">
                    <a16:rowId xmlns:a16="http://schemas.microsoft.com/office/drawing/2014/main" val="1849608005"/>
                  </a:ext>
                </a:extLst>
              </a:tr>
              <a:tr h="3101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</a:rPr>
                        <a:t>Le questionnement est structuré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25" marR="55825" marT="0" marB="0"/>
                </a:tc>
                <a:extLst>
                  <a:ext uri="{0D108BD9-81ED-4DB2-BD59-A6C34878D82A}">
                    <a16:rowId xmlns:a16="http://schemas.microsoft.com/office/drawing/2014/main" val="769360584"/>
                  </a:ext>
                </a:extLst>
              </a:tr>
              <a:tr h="3101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</a:rPr>
                        <a:t>Le questionnement est pertinent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25" marR="55825" marT="0" marB="0"/>
                </a:tc>
                <a:extLst>
                  <a:ext uri="{0D108BD9-81ED-4DB2-BD59-A6C34878D82A}">
                    <a16:rowId xmlns:a16="http://schemas.microsoft.com/office/drawing/2014/main" val="536311649"/>
                  </a:ext>
                </a:extLst>
              </a:tr>
              <a:tr h="31789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</a:rPr>
                        <a:t>Le questionnement amène à une réflexion professionnelle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25" marR="55825" marT="0" marB="0"/>
                </a:tc>
                <a:extLst>
                  <a:ext uri="{0D108BD9-81ED-4DB2-BD59-A6C34878D82A}">
                    <a16:rowId xmlns:a16="http://schemas.microsoft.com/office/drawing/2014/main" val="2120793663"/>
                  </a:ext>
                </a:extLst>
              </a:tr>
              <a:tr h="439364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Analyse de la situation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25" marR="558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</a:rPr>
                        <a:t>La situation est explorée dans différents domaines (réglementation, déontologie, éthique et domaines de compétences...)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25" marR="55825" marT="0" marB="0"/>
                </a:tc>
                <a:extLst>
                  <a:ext uri="{0D108BD9-81ED-4DB2-BD59-A6C34878D82A}">
                    <a16:rowId xmlns:a16="http://schemas.microsoft.com/office/drawing/2014/main" val="1729904217"/>
                  </a:ext>
                </a:extLst>
              </a:tr>
              <a:tr h="3101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</a:rPr>
                        <a:t>Les recherches sont en lien avec le questionnement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25" marR="55825" marT="0" marB="0"/>
                </a:tc>
                <a:extLst>
                  <a:ext uri="{0D108BD9-81ED-4DB2-BD59-A6C34878D82A}">
                    <a16:rowId xmlns:a16="http://schemas.microsoft.com/office/drawing/2014/main" val="1480600408"/>
                  </a:ext>
                </a:extLst>
              </a:tr>
              <a:tr h="3101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effectLst/>
                        </a:rPr>
                        <a:t>Les recherches sont référencées</a:t>
                      </a:r>
                      <a:endParaRPr lang="fr-FR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25" marR="55825" marT="0" marB="0"/>
                </a:tc>
                <a:extLst>
                  <a:ext uri="{0D108BD9-81ED-4DB2-BD59-A6C34878D82A}">
                    <a16:rowId xmlns:a16="http://schemas.microsoft.com/office/drawing/2014/main" val="3183227501"/>
                  </a:ext>
                </a:extLst>
              </a:tr>
              <a:tr h="38198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effectLst/>
                        </a:rPr>
                        <a:t>Les recherches sont mises en lien et confrontées à la situation initiale </a:t>
                      </a:r>
                      <a:endParaRPr lang="fr-FR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825" marR="55825" marT="0" marB="0"/>
                </a:tc>
                <a:extLst>
                  <a:ext uri="{0D108BD9-81ED-4DB2-BD59-A6C34878D82A}">
                    <a16:rowId xmlns:a16="http://schemas.microsoft.com/office/drawing/2014/main" val="2737563481"/>
                  </a:ext>
                </a:extLst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BOURELIER Elisabeth / CURVAT Jérôme -  Méthodologie analyse de situation 30/09/24</a:t>
            </a:r>
          </a:p>
        </p:txBody>
      </p:sp>
    </p:spTree>
    <p:extLst>
      <p:ext uri="{BB962C8B-B14F-4D97-AF65-F5344CB8AC3E}">
        <p14:creationId xmlns:p14="http://schemas.microsoft.com/office/powerpoint/2010/main" val="670971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r-FR" sz="3200" dirty="0"/>
              <a:t>Support </a:t>
            </a:r>
            <a:r>
              <a:rPr lang="fr-FR" sz="3200"/>
              <a:t>pour les </a:t>
            </a:r>
            <a:r>
              <a:rPr lang="fr-FR" sz="3200" dirty="0"/>
              <a:t>analyses de pratiques</a:t>
            </a:r>
          </a:p>
        </p:txBody>
      </p:sp>
      <p:graphicFrame>
        <p:nvGraphicFramePr>
          <p:cNvPr id="7" name="Espace réservé du contenu 6"/>
          <p:cNvGraphicFramePr>
            <a:graphicFrameLocks noGrp="1"/>
          </p:cNvGraphicFramePr>
          <p:nvPr>
            <p:ph idx="1"/>
          </p:nvPr>
        </p:nvGraphicFramePr>
        <p:xfrm>
          <a:off x="1557972" y="2107089"/>
          <a:ext cx="6028056" cy="35099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14028">
                  <a:extLst>
                    <a:ext uri="{9D8B030D-6E8A-4147-A177-3AD203B41FA5}">
                      <a16:colId xmlns:a16="http://schemas.microsoft.com/office/drawing/2014/main" val="2897339574"/>
                    </a:ext>
                  </a:extLst>
                </a:gridCol>
                <a:gridCol w="3014028">
                  <a:extLst>
                    <a:ext uri="{9D8B030D-6E8A-4147-A177-3AD203B41FA5}">
                      <a16:colId xmlns:a16="http://schemas.microsoft.com/office/drawing/2014/main" val="1064991103"/>
                    </a:ext>
                  </a:extLst>
                </a:gridCol>
              </a:tblGrid>
              <a:tr h="34988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Positionnement professionnel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L'analyse permet un positionnement professionnel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17378"/>
                  </a:ext>
                </a:extLst>
              </a:tr>
              <a:tr h="35496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Des hypothèses sont formulées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8866222"/>
                  </a:ext>
                </a:extLst>
              </a:tr>
              <a:tr h="35115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Conclusion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Un transfert des connaissances est envisagé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9865966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Une autocritique positive du travail est proposée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04957422"/>
                  </a:ext>
                </a:extLst>
              </a:tr>
              <a:tr h="190500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Présentation du document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Le document est tapuscrit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5995113"/>
                  </a:ext>
                </a:extLst>
              </a:tr>
              <a:tr h="51943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Le document est identifié (nom, prénom, semestre , discipline et période de stage)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86695263"/>
                  </a:ext>
                </a:extLst>
              </a:tr>
              <a:tr h="35560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L'orthographe, la grammaire et la syntaxe sont respectées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4999599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Le vocabulaire est professionnel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01508887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>
                          <a:effectLst/>
                        </a:rPr>
                        <a:t>Un titre est donné</a:t>
                      </a:r>
                      <a:endParaRPr lang="fr-F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6937095"/>
                  </a:ext>
                </a:extLst>
              </a:tr>
              <a:tr h="43497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</a:rPr>
                        <a:t>La présentation respecte les normes bibliographiques</a:t>
                      </a: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56314754"/>
                  </a:ext>
                </a:extLst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BOURELIER Elisabeth / CURVAT Jérôme -  Méthodologie analyse de situation 30/09/24</a:t>
            </a:r>
          </a:p>
        </p:txBody>
      </p:sp>
    </p:spTree>
    <p:extLst>
      <p:ext uri="{BB962C8B-B14F-4D97-AF65-F5344CB8AC3E}">
        <p14:creationId xmlns:p14="http://schemas.microsoft.com/office/powerpoint/2010/main" val="18339400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2285998" y="967889"/>
            <a:ext cx="4374234" cy="52565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fr-FR" sz="2400" dirty="0">
                <a:solidFill>
                  <a:srgbClr val="FF0000"/>
                </a:solidFill>
              </a:rPr>
              <a:t>Exemple de 1ère de couverture de </a:t>
            </a:r>
            <a:r>
              <a:rPr lang="fr-FR" sz="2400" b="1" dirty="0">
                <a:solidFill>
                  <a:srgbClr val="FF0000"/>
                </a:solidFill>
              </a:rPr>
              <a:t>TOUT TRAVAIL ECRIT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BOURELIER Elisabeth / CURVAT Jérôme -  Méthodologie analyse de situation 30/09/24</a:t>
            </a:r>
          </a:p>
        </p:txBody>
      </p:sp>
      <p:sp>
        <p:nvSpPr>
          <p:cNvPr id="9" name="Rectangle 8"/>
          <p:cNvSpPr/>
          <p:nvPr/>
        </p:nvSpPr>
        <p:spPr>
          <a:xfrm>
            <a:off x="2286000" y="1541945"/>
            <a:ext cx="4572000" cy="49709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fr-FR" sz="12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200" b="1" dirty="0">
                <a:latin typeface="Calibri" panose="020F0502020204030204" pitchFamily="34" charset="0"/>
                <a:ea typeface="Calibri" panose="020F0502020204030204" pitchFamily="34" charset="0"/>
              </a:rPr>
              <a:t>INSTITUT DE FORMATION EN SOINS INFIRMIERS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</a:rPr>
              <a:t>L’hôpital Nord-Ouest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</a:rPr>
              <a:t>BP 80439 – Plateau d’</a:t>
            </a:r>
            <a:r>
              <a:rPr lang="fr-FR" sz="1200" dirty="0" err="1">
                <a:latin typeface="Calibri" panose="020F0502020204030204" pitchFamily="34" charset="0"/>
                <a:ea typeface="Calibri" panose="020F0502020204030204" pitchFamily="34" charset="0"/>
              </a:rPr>
              <a:t>Ouilly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</a:rPr>
              <a:t> – Gleizé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</a:rPr>
              <a:t>69655 VILLEFRANCHE S/SAONE Cedex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fr-FR" b="1" dirty="0">
              <a:noFill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fr-FR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</a:rPr>
              <a:t>Mobilisation durant la crise sanitaire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600" dirty="0">
                <a:latin typeface="Calibri" panose="020F0502020204030204" pitchFamily="34" charset="0"/>
                <a:ea typeface="Calibri" panose="020F0502020204030204" pitchFamily="34" charset="0"/>
              </a:rPr>
              <a:t>Septembre 2024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fr-FR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fr-FR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fr-FR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fr-FR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fr-FR" sz="1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07390" y="3234652"/>
            <a:ext cx="2529218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b="1" i="1" dirty="0">
                <a:solidFill>
                  <a:srgbClr val="7F7F7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 ANALYSE DE SITUATION </a:t>
            </a:r>
            <a:endParaRPr lang="fr-F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11760" y="4323888"/>
            <a:ext cx="4572000" cy="162236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fr-FR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fr-FR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fr-FR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</a:rPr>
              <a:t>Etudiante 1</a:t>
            </a:r>
            <a:r>
              <a:rPr lang="fr-FR" sz="1400" baseline="30000" dirty="0">
                <a:latin typeface="Calibri" panose="020F0502020204030204" pitchFamily="34" charset="0"/>
                <a:ea typeface="Calibri" panose="020F0502020204030204" pitchFamily="34" charset="0"/>
              </a:rPr>
              <a:t>ère</a:t>
            </a:r>
            <a:r>
              <a:rPr lang="fr-FR" sz="1400" dirty="0">
                <a:latin typeface="Calibri" panose="020F0502020204030204" pitchFamily="34" charset="0"/>
                <a:ea typeface="Calibri" panose="020F0502020204030204" pitchFamily="34" charset="0"/>
              </a:rPr>
              <a:t> année : Lola   R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</a:rPr>
              <a:t>Référent pédagogique </a:t>
            </a:r>
            <a:r>
              <a:rPr lang="fr-FR" sz="1200">
                <a:latin typeface="Calibri" panose="020F0502020204030204" pitchFamily="34" charset="0"/>
                <a:ea typeface="Calibri" panose="020F0502020204030204" pitchFamily="34" charset="0"/>
              </a:rPr>
              <a:t>: Annick  </a:t>
            </a: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</a:rPr>
              <a:t>B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1D30034-4B43-4233-A967-DADE35952C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3399" y="1184641"/>
            <a:ext cx="3317200" cy="529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13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1616EDC7-3C2D-4A75-B457-D4BDB1ED3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BOURELIER Elisabeth / CURVAT Jérôme -  Méthodologie analyse de situation 30/09/24</a:t>
            </a:r>
          </a:p>
        </p:txBody>
      </p:sp>
    </p:spTree>
    <p:extLst>
      <p:ext uri="{BB962C8B-B14F-4D97-AF65-F5344CB8AC3E}">
        <p14:creationId xmlns:p14="http://schemas.microsoft.com/office/powerpoint/2010/main" val="23182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b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1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L’analyse de situation en stage</a:t>
            </a:r>
            <a:b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0691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b="1" dirty="0"/>
              <a:t> OBJECTIFS PEDAGOGIQUES</a:t>
            </a:r>
          </a:p>
          <a:p>
            <a:pPr marL="0" indent="0" algn="ctr">
              <a:buNone/>
            </a:pPr>
            <a:endParaRPr lang="fr-FR" dirty="0"/>
          </a:p>
          <a:p>
            <a:r>
              <a:rPr lang="fr-FR" dirty="0"/>
              <a:t>Développer des capacités descriptives, analytiques et synthétiques permettant de formaliser par écrit une analyse de situation professionnelle.</a:t>
            </a:r>
          </a:p>
          <a:p>
            <a:pPr lvl="1"/>
            <a:r>
              <a:rPr lang="fr-FR" dirty="0"/>
              <a:t>Rédiger et présenter des documents professionnels en vue de communication orale ou écrite et notamment pour l’UE 5.6.S6 « Analyse de la qualité et traitement des données scientifiques et professionnelles ».</a:t>
            </a:r>
          </a:p>
          <a:p>
            <a:r>
              <a:rPr lang="fr-FR" dirty="0"/>
              <a:t>Développer un positionnement professionnel par une posture réflexive.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BOURELIER Elisabeth / CURVAT Jérôme -  Méthodologie analyse de situation 30/09/24</a:t>
            </a:r>
          </a:p>
        </p:txBody>
      </p:sp>
    </p:spTree>
    <p:extLst>
      <p:ext uri="{BB962C8B-B14F-4D97-AF65-F5344CB8AC3E}">
        <p14:creationId xmlns:p14="http://schemas.microsoft.com/office/powerpoint/2010/main" val="924967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L’analyse de situation en stage</a:t>
            </a:r>
            <a:b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b="1" dirty="0"/>
              <a:t>REFERENTIEL DE COMPETENCES</a:t>
            </a:r>
            <a:endParaRPr lang="fr-FR" dirty="0"/>
          </a:p>
          <a:p>
            <a:pPr marL="0" indent="0">
              <a:buNone/>
            </a:pPr>
            <a:r>
              <a:rPr lang="fr-FR" b="1" dirty="0"/>
              <a:t> </a:t>
            </a:r>
            <a:endParaRPr lang="fr-FR" dirty="0"/>
          </a:p>
          <a:p>
            <a:r>
              <a:rPr lang="fr-FR" b="1" dirty="0"/>
              <a:t>Compétence 7</a:t>
            </a:r>
            <a:r>
              <a:rPr lang="fr-FR" dirty="0"/>
              <a:t> : Analyser la qualité des soins et améliorer sa pratique professionnelle.</a:t>
            </a:r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r>
              <a:rPr lang="fr-FR" b="1" dirty="0"/>
              <a:t>Compétence 8</a:t>
            </a:r>
            <a:r>
              <a:rPr lang="fr-FR" dirty="0"/>
              <a:t> : Rechercher et traiter des données professionnelles et scientifiques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BOURELIER Elisabeth / CURVAT Jérôme -  Méthodologie analyse de situation 30/09/24</a:t>
            </a:r>
          </a:p>
        </p:txBody>
      </p:sp>
    </p:spTree>
    <p:extLst>
      <p:ext uri="{BB962C8B-B14F-4D97-AF65-F5344CB8AC3E}">
        <p14:creationId xmlns:p14="http://schemas.microsoft.com/office/powerpoint/2010/main" val="851998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L’analyse de situation en stage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b="1" u="sng" dirty="0"/>
              <a:t>UNITES D’ENSEIGNEMENT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 </a:t>
            </a:r>
          </a:p>
          <a:p>
            <a:r>
              <a:rPr lang="fr-FR" b="1" dirty="0"/>
              <a:t>3.1</a:t>
            </a:r>
            <a:r>
              <a:rPr lang="fr-FR" dirty="0"/>
              <a:t> Raisonnement et démarche clinique </a:t>
            </a:r>
          </a:p>
          <a:p>
            <a:endParaRPr lang="fr-FR" dirty="0"/>
          </a:p>
          <a:p>
            <a:r>
              <a:rPr lang="fr-FR" b="1" dirty="0"/>
              <a:t>3.2</a:t>
            </a:r>
            <a:r>
              <a:rPr lang="fr-FR" dirty="0"/>
              <a:t> Projet de soins infirmiers </a:t>
            </a:r>
          </a:p>
          <a:p>
            <a:endParaRPr lang="fr-FR" dirty="0"/>
          </a:p>
          <a:p>
            <a:r>
              <a:rPr lang="fr-FR" b="1" dirty="0"/>
              <a:t>3.4</a:t>
            </a:r>
            <a:r>
              <a:rPr lang="fr-FR" dirty="0"/>
              <a:t> Initiation à la démarche de recherche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BOURELIER Elisabeth / CURVAT Jérôme -  Méthodologie analyse de situation 30/09/24</a:t>
            </a:r>
          </a:p>
        </p:txBody>
      </p:sp>
    </p:spTree>
    <p:extLst>
      <p:ext uri="{BB962C8B-B14F-4D97-AF65-F5344CB8AC3E}">
        <p14:creationId xmlns:p14="http://schemas.microsoft.com/office/powerpoint/2010/main" val="3244715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L’analyse de situation en stage : PRINCIPES</a:t>
            </a:r>
            <a:br>
              <a:rPr lang="fr-FR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3568" y="1268759"/>
            <a:ext cx="8064896" cy="5452715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fr-FR" b="1" dirty="0"/>
              <a:t> </a:t>
            </a:r>
            <a:endParaRPr lang="fr-FR" dirty="0"/>
          </a:p>
          <a:p>
            <a:r>
              <a:rPr lang="fr-FR" sz="9600" dirty="0">
                <a:sym typeface="Wingdings"/>
              </a:rPr>
              <a:t></a:t>
            </a:r>
            <a:r>
              <a:rPr lang="fr-FR" sz="9600" dirty="0"/>
              <a:t> La situation doit relever de la </a:t>
            </a:r>
            <a:r>
              <a:rPr lang="fr-FR" sz="9600" b="1" dirty="0">
                <a:solidFill>
                  <a:srgbClr val="FF0000"/>
                </a:solidFill>
              </a:rPr>
              <a:t>compétence infirmière</a:t>
            </a:r>
          </a:p>
          <a:p>
            <a:endParaRPr lang="fr-FR" sz="9600" dirty="0"/>
          </a:p>
          <a:p>
            <a:r>
              <a:rPr lang="fr-FR" sz="9600" dirty="0">
                <a:sym typeface="Wingdings"/>
              </a:rPr>
              <a:t></a:t>
            </a:r>
            <a:r>
              <a:rPr lang="fr-FR" sz="9600" dirty="0"/>
              <a:t> Une analyse de situation doit se référer à une </a:t>
            </a:r>
            <a:r>
              <a:rPr lang="fr-FR" sz="9600" b="1" dirty="0">
                <a:solidFill>
                  <a:srgbClr val="FF0000"/>
                </a:solidFill>
              </a:rPr>
              <a:t>situation précise</a:t>
            </a:r>
          </a:p>
          <a:p>
            <a:endParaRPr lang="fr-FR" sz="9600" dirty="0"/>
          </a:p>
          <a:p>
            <a:r>
              <a:rPr lang="fr-FR" sz="9600" dirty="0">
                <a:sym typeface="Wingdings"/>
              </a:rPr>
              <a:t></a:t>
            </a:r>
            <a:r>
              <a:rPr lang="fr-FR" sz="9600" dirty="0"/>
              <a:t> La description doit se baser sur une situation qui </a:t>
            </a:r>
            <a:r>
              <a:rPr lang="fr-FR" sz="9600" b="1" dirty="0">
                <a:solidFill>
                  <a:srgbClr val="FF0000"/>
                </a:solidFill>
              </a:rPr>
              <a:t>interroge</a:t>
            </a:r>
            <a:r>
              <a:rPr lang="fr-FR" sz="9600" dirty="0"/>
              <a:t> l’étudiant (positivement ou négativement). </a:t>
            </a:r>
          </a:p>
          <a:p>
            <a:endParaRPr lang="fr-FR" sz="9600" dirty="0"/>
          </a:p>
          <a:p>
            <a:r>
              <a:rPr lang="fr-FR" sz="9600" dirty="0">
                <a:sym typeface="Wingdings"/>
              </a:rPr>
              <a:t></a:t>
            </a:r>
            <a:r>
              <a:rPr lang="fr-FR" sz="9600" dirty="0"/>
              <a:t> La situation doit provoquer un </a:t>
            </a:r>
            <a:r>
              <a:rPr lang="fr-FR" sz="9600" b="1" dirty="0">
                <a:solidFill>
                  <a:srgbClr val="FF0000"/>
                </a:solidFill>
              </a:rPr>
              <a:t>questionnement</a:t>
            </a:r>
            <a:r>
              <a:rPr lang="fr-FR" sz="9600" dirty="0"/>
              <a:t> sans réponse évidente d’emblée </a:t>
            </a:r>
          </a:p>
          <a:p>
            <a:endParaRPr lang="fr-FR" sz="9600" dirty="0"/>
          </a:p>
          <a:p>
            <a:r>
              <a:rPr lang="fr-FR" sz="9600" dirty="0">
                <a:sym typeface="Wingdings"/>
              </a:rPr>
              <a:t></a:t>
            </a:r>
            <a:r>
              <a:rPr lang="fr-FR" sz="9600" dirty="0"/>
              <a:t> Ex.  Comment se fait-il que...? En quoi...? Comment expliquer que... ? Qu’est ce qui fait que ...? Quelle est la place… ? Dans quelles limites… ?</a:t>
            </a:r>
          </a:p>
          <a:p>
            <a:endParaRPr lang="fr-FR" sz="96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BOURELIER Elisabeth / CURVAT Jérôme -  Méthodologie analyse de situation 30/09/24</a:t>
            </a:r>
          </a:p>
        </p:txBody>
      </p:sp>
    </p:spTree>
    <p:extLst>
      <p:ext uri="{BB962C8B-B14F-4D97-AF65-F5344CB8AC3E}">
        <p14:creationId xmlns:p14="http://schemas.microsoft.com/office/powerpoint/2010/main" val="1766004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L’analyse de situation en stage :</a:t>
            </a:r>
            <a:b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plan proposé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340768"/>
            <a:ext cx="8856984" cy="49013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>
                <a:solidFill>
                  <a:srgbClr val="FF0000"/>
                </a:solidFill>
                <a:sym typeface="Wingdings"/>
              </a:rPr>
              <a:t></a:t>
            </a:r>
            <a:r>
              <a:rPr lang="fr-FR" b="1"/>
              <a:t>  </a:t>
            </a:r>
            <a:r>
              <a:rPr lang="fr-FR" sz="2600" b="1" dirty="0"/>
              <a:t>Page de garde</a:t>
            </a:r>
            <a:endParaRPr lang="fr-FR" sz="2600" dirty="0"/>
          </a:p>
          <a:p>
            <a:pPr marL="0" indent="0">
              <a:buNone/>
            </a:pPr>
            <a:r>
              <a:rPr lang="fr-FR" sz="2600" b="1" dirty="0">
                <a:solidFill>
                  <a:srgbClr val="92D050"/>
                </a:solidFill>
                <a:sym typeface="Wingdings"/>
              </a:rPr>
              <a:t></a:t>
            </a:r>
            <a:r>
              <a:rPr lang="fr-FR" sz="2600" b="1" dirty="0"/>
              <a:t>   Présentation succincte du stage</a:t>
            </a:r>
            <a:endParaRPr lang="fr-FR" sz="2600" dirty="0"/>
          </a:p>
          <a:p>
            <a:pPr marL="0" indent="0">
              <a:buNone/>
            </a:pPr>
            <a:r>
              <a:rPr lang="fr-FR" sz="2600" b="1" dirty="0">
                <a:solidFill>
                  <a:schemeClr val="accent1"/>
                </a:solidFill>
                <a:sym typeface="Wingdings"/>
              </a:rPr>
              <a:t></a:t>
            </a:r>
            <a:r>
              <a:rPr lang="fr-FR" sz="2600" b="1" dirty="0"/>
              <a:t>    Description de la situation (méthode QQOQCP) </a:t>
            </a:r>
            <a:endParaRPr lang="fr-FR" sz="2600" dirty="0"/>
          </a:p>
          <a:p>
            <a:pPr marL="0" indent="0">
              <a:buNone/>
            </a:pPr>
            <a:r>
              <a:rPr lang="fr-FR" sz="2600" b="1" dirty="0">
                <a:solidFill>
                  <a:schemeClr val="accent4">
                    <a:lumMod val="60000"/>
                    <a:lumOff val="40000"/>
                  </a:schemeClr>
                </a:solidFill>
                <a:sym typeface="Wingdings"/>
              </a:rPr>
              <a:t></a:t>
            </a:r>
            <a:r>
              <a:rPr lang="fr-FR" sz="26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fr-FR" sz="2600" b="1" dirty="0"/>
              <a:t>   Argumentation du choix de cette situation</a:t>
            </a:r>
            <a:endParaRPr lang="fr-FR" sz="2600" dirty="0"/>
          </a:p>
          <a:p>
            <a:pPr marL="0" indent="0">
              <a:buNone/>
            </a:pPr>
            <a:r>
              <a:rPr lang="fr-FR" sz="2600" b="1" dirty="0">
                <a:solidFill>
                  <a:schemeClr val="accent6">
                    <a:lumMod val="75000"/>
                  </a:schemeClr>
                </a:solidFill>
                <a:sym typeface="Wingdings"/>
              </a:rPr>
              <a:t></a:t>
            </a:r>
            <a:r>
              <a:rPr lang="fr-FR" sz="2600" dirty="0"/>
              <a:t>    </a:t>
            </a:r>
            <a:r>
              <a:rPr lang="fr-FR" sz="2600" b="1" dirty="0"/>
              <a:t>Formulation des questions profanes</a:t>
            </a:r>
            <a:endParaRPr lang="fr-FR" sz="2600" dirty="0"/>
          </a:p>
          <a:p>
            <a:pPr>
              <a:buFont typeface="Wingdings"/>
              <a:buChar char="!"/>
            </a:pPr>
            <a:r>
              <a:rPr lang="fr-FR" sz="2600" b="1" dirty="0"/>
              <a:t>    Identification d’un axe de recherche</a:t>
            </a:r>
            <a:r>
              <a:rPr lang="fr-FR" sz="2600" dirty="0"/>
              <a:t> ou question de recherche. 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FF0000"/>
                </a:solidFill>
                <a:sym typeface="Wingdings"/>
              </a:rPr>
              <a:t></a:t>
            </a:r>
            <a:r>
              <a:rPr lang="fr-FR" sz="2600" b="1" dirty="0"/>
              <a:t>    Recherches théoriques et références précises</a:t>
            </a:r>
            <a:endParaRPr lang="fr-FR" sz="2600" dirty="0"/>
          </a:p>
          <a:p>
            <a:pPr>
              <a:buFont typeface="Wingdings" panose="05000000000000000000" pitchFamily="2" charset="2"/>
              <a:buChar char="!"/>
            </a:pPr>
            <a:r>
              <a:rPr lang="fr-FR" sz="2600" b="1" dirty="0"/>
              <a:t>    Analyse </a:t>
            </a:r>
          </a:p>
          <a:p>
            <a:pPr>
              <a:buFont typeface="Wingdings" panose="05000000000000000000" pitchFamily="2" charset="2"/>
              <a:buChar char="!"/>
            </a:pPr>
            <a:r>
              <a:rPr lang="fr-FR" sz="2600" b="1" dirty="0"/>
              <a:t>    Positionnement professionnel et conclusion (transfert)</a:t>
            </a:r>
          </a:p>
          <a:p>
            <a:pPr>
              <a:buFont typeface="Wingdings" panose="05000000000000000000" pitchFamily="2" charset="2"/>
              <a:buChar char="!"/>
            </a:pPr>
            <a:endParaRPr lang="fr-FR" b="1" dirty="0"/>
          </a:p>
          <a:p>
            <a:pPr>
              <a:buFont typeface="Wingdings" panose="05000000000000000000" pitchFamily="2" charset="2"/>
              <a:buChar char="!"/>
            </a:pPr>
            <a:endParaRPr lang="fr-FR" b="1" i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BOURELIER Elisabeth / CURVAT Jérôme -  Méthodologie analyse de situation 30/09/24</a:t>
            </a:r>
          </a:p>
        </p:txBody>
      </p:sp>
    </p:spTree>
    <p:extLst>
      <p:ext uri="{BB962C8B-B14F-4D97-AF65-F5344CB8AC3E}">
        <p14:creationId xmlns:p14="http://schemas.microsoft.com/office/powerpoint/2010/main" val="3439562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L’analyse de situation en stage : proposition de méthodologie</a:t>
            </a:r>
            <a:endParaRPr lang="fr-FR" sz="2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b="1" dirty="0">
                <a:sym typeface="Wingdings"/>
              </a:rPr>
              <a:t>                                         </a:t>
            </a:r>
            <a:r>
              <a:rPr lang="fr-FR" dirty="0"/>
              <a:t>    Décrire la situation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Les premières questions à se poser pour décrire une situation sont :</a:t>
            </a:r>
          </a:p>
          <a:p>
            <a:pPr marL="0" indent="0">
              <a:buNone/>
            </a:pPr>
            <a:r>
              <a:rPr lang="fr-FR" dirty="0"/>
              <a:t> </a:t>
            </a:r>
            <a:r>
              <a:rPr lang="fr-FR" b="1" dirty="0">
                <a:solidFill>
                  <a:srgbClr val="FF0000"/>
                </a:solidFill>
              </a:rPr>
              <a:t>« QUI ? »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/>
              <a:t>Qui est concerné par cette situation ? Quelles sont les personnes directement et indirectement concernées par cette situation ?</a:t>
            </a:r>
          </a:p>
          <a:p>
            <a:pPr marL="0" indent="0">
              <a:buNone/>
            </a:pPr>
            <a:r>
              <a:rPr lang="fr-FR" dirty="0"/>
              <a:t> </a:t>
            </a:r>
            <a:r>
              <a:rPr lang="fr-FR" b="1" dirty="0">
                <a:solidFill>
                  <a:srgbClr val="FF0000"/>
                </a:solidFill>
              </a:rPr>
              <a:t>« QUOI ? »</a:t>
            </a:r>
            <a:r>
              <a:rPr lang="fr-FR" dirty="0"/>
              <a:t>  C’est la description rapide mais concise de la situation qui pose problème.</a:t>
            </a:r>
          </a:p>
          <a:p>
            <a:pPr marL="0" indent="0">
              <a:buNone/>
            </a:pPr>
            <a:r>
              <a:rPr lang="fr-FR" dirty="0"/>
              <a:t> </a:t>
            </a:r>
            <a:r>
              <a:rPr lang="fr-FR" b="1" dirty="0">
                <a:solidFill>
                  <a:srgbClr val="FF0000"/>
                </a:solidFill>
              </a:rPr>
              <a:t>« OU ? »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/>
              <a:t>Dans quel lieu se passe cette situation, le(s) lieux posent-ils en eux-mêmes un problème ?</a:t>
            </a:r>
          </a:p>
          <a:p>
            <a:pPr marL="0" indent="0">
              <a:buNone/>
            </a:pPr>
            <a:r>
              <a:rPr lang="fr-FR" dirty="0">
                <a:solidFill>
                  <a:srgbClr val="FF0000"/>
                </a:solidFill>
              </a:rPr>
              <a:t> </a:t>
            </a:r>
            <a:r>
              <a:rPr lang="fr-FR" b="1" dirty="0">
                <a:solidFill>
                  <a:srgbClr val="FF0000"/>
                </a:solidFill>
              </a:rPr>
              <a:t>« QUAND ? »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/>
              <a:t>Quels sont les moments où cette situation se présente comme un problème ?</a:t>
            </a:r>
          </a:p>
          <a:p>
            <a:pPr marL="0" indent="0">
              <a:buNone/>
            </a:pPr>
            <a:r>
              <a:rPr lang="fr-FR" dirty="0"/>
              <a:t> </a:t>
            </a:r>
            <a:r>
              <a:rPr lang="fr-FR" b="1" dirty="0">
                <a:solidFill>
                  <a:srgbClr val="FF0000"/>
                </a:solidFill>
              </a:rPr>
              <a:t>« COMMENT ? »</a:t>
            </a:r>
            <a:r>
              <a:rPr lang="fr-FR" dirty="0">
                <a:solidFill>
                  <a:srgbClr val="FF0000"/>
                </a:solidFill>
              </a:rPr>
              <a:t> </a:t>
            </a:r>
            <a:r>
              <a:rPr lang="fr-FR" dirty="0"/>
              <a:t>Comment se déroule cette situation ? </a:t>
            </a:r>
          </a:p>
          <a:p>
            <a:pPr marL="0" indent="0">
              <a:buNone/>
            </a:pPr>
            <a:r>
              <a:rPr lang="fr-FR" dirty="0"/>
              <a:t> </a:t>
            </a:r>
            <a:r>
              <a:rPr lang="fr-FR" b="1" dirty="0">
                <a:solidFill>
                  <a:srgbClr val="FF0000"/>
                </a:solidFill>
              </a:rPr>
              <a:t>« POUR QUOI ? »</a:t>
            </a:r>
            <a:r>
              <a:rPr lang="fr-FR" dirty="0"/>
              <a:t>  Quel est le but de cette action ? Quel est le résultat attendu et quel écart présente celui qui est obtenu ?</a:t>
            </a: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BOURELIER Elisabeth / CURVAT Jérôme -  Méthodologie analyse de situation 30/09/24</a:t>
            </a:r>
          </a:p>
        </p:txBody>
      </p:sp>
    </p:spTree>
    <p:extLst>
      <p:ext uri="{BB962C8B-B14F-4D97-AF65-F5344CB8AC3E}">
        <p14:creationId xmlns:p14="http://schemas.microsoft.com/office/powerpoint/2010/main" val="2553920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BOURELIER Elisabeth / CURVAT Jérôme -  Méthodologie analyse de situation 30/09/24</a:t>
            </a:r>
          </a:p>
        </p:txBody>
      </p:sp>
      <p:sp>
        <p:nvSpPr>
          <p:cNvPr id="5" name="Rectangle 4"/>
          <p:cNvSpPr/>
          <p:nvPr/>
        </p:nvSpPr>
        <p:spPr>
          <a:xfrm>
            <a:off x="683568" y="620688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4F81BD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L’analyse de situation en stage : proposition de méthodologie</a:t>
            </a:r>
            <a:endParaRPr lang="fr-FR" dirty="0"/>
          </a:p>
        </p:txBody>
      </p:sp>
      <p:sp>
        <p:nvSpPr>
          <p:cNvPr id="9" name="Ellipse 8"/>
          <p:cNvSpPr/>
          <p:nvPr/>
        </p:nvSpPr>
        <p:spPr>
          <a:xfrm>
            <a:off x="323528" y="1232314"/>
            <a:ext cx="2376264" cy="2132192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Eléments de la situation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4516934" y="2324172"/>
            <a:ext cx="2520280" cy="1342492"/>
          </a:xfrm>
          <a:prstGeom prst="roundRect">
            <a:avLst/>
          </a:prstGeom>
          <a:solidFill>
            <a:srgbClr val="F3E91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rgbClr val="0070C0"/>
                </a:solidFill>
              </a:rPr>
              <a:t>Questionnement</a:t>
            </a:r>
          </a:p>
        </p:txBody>
      </p:sp>
      <p:sp>
        <p:nvSpPr>
          <p:cNvPr id="11" name="Flèche droite 10"/>
          <p:cNvSpPr/>
          <p:nvPr/>
        </p:nvSpPr>
        <p:spPr>
          <a:xfrm rot="3948140">
            <a:off x="1378532" y="3681473"/>
            <a:ext cx="576888" cy="454391"/>
          </a:xfrm>
          <a:prstGeom prst="rightArrow">
            <a:avLst>
              <a:gd name="adj1" fmla="val 0"/>
              <a:gd name="adj2" fmla="val 50000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Losange 13"/>
          <p:cNvSpPr/>
          <p:nvPr/>
        </p:nvSpPr>
        <p:spPr>
          <a:xfrm>
            <a:off x="651436" y="4038742"/>
            <a:ext cx="3436431" cy="1847515"/>
          </a:xfrm>
          <a:prstGeom prst="diamon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Recherches</a:t>
            </a:r>
          </a:p>
        </p:txBody>
      </p:sp>
      <p:sp>
        <p:nvSpPr>
          <p:cNvPr id="15" name="Moins 14"/>
          <p:cNvSpPr/>
          <p:nvPr/>
        </p:nvSpPr>
        <p:spPr>
          <a:xfrm>
            <a:off x="4331840" y="4643657"/>
            <a:ext cx="539080" cy="523935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Moins 15"/>
          <p:cNvSpPr/>
          <p:nvPr/>
        </p:nvSpPr>
        <p:spPr>
          <a:xfrm>
            <a:off x="5092426" y="4643656"/>
            <a:ext cx="539080" cy="523935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Moins 16"/>
          <p:cNvSpPr/>
          <p:nvPr/>
        </p:nvSpPr>
        <p:spPr>
          <a:xfrm>
            <a:off x="5903912" y="4648410"/>
            <a:ext cx="539080" cy="523935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à coins arrondis 18"/>
          <p:cNvSpPr/>
          <p:nvPr/>
        </p:nvSpPr>
        <p:spPr>
          <a:xfrm>
            <a:off x="6526492" y="3908668"/>
            <a:ext cx="2187015" cy="1369716"/>
          </a:xfrm>
          <a:prstGeom prst="wedgeRoundRectCallou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70C0"/>
              </a:solidFill>
            </a:endParaRPr>
          </a:p>
          <a:p>
            <a:pPr algn="ctr"/>
            <a:r>
              <a:rPr lang="fr-FR" dirty="0">
                <a:solidFill>
                  <a:srgbClr val="0070C0"/>
                </a:solidFill>
              </a:rPr>
              <a:t>Compréhension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1360817" y="153384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5686225" y="2439794"/>
            <a:ext cx="333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2217540" y="4274325"/>
            <a:ext cx="304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7469156" y="403874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dirty="0">
                <a:solidFill>
                  <a:srgbClr val="FF0000"/>
                </a:solidFill>
              </a:rPr>
              <a:t>4</a:t>
            </a:r>
          </a:p>
        </p:txBody>
      </p:sp>
      <p:cxnSp>
        <p:nvCxnSpPr>
          <p:cNvPr id="29" name="Connecteur en arc 28"/>
          <p:cNvCxnSpPr/>
          <p:nvPr/>
        </p:nvCxnSpPr>
        <p:spPr>
          <a:xfrm rot="10800000" flipV="1">
            <a:off x="1835696" y="2915672"/>
            <a:ext cx="2448272" cy="625237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4" name="Ellipse 3"/>
          <p:cNvSpPr/>
          <p:nvPr/>
        </p:nvSpPr>
        <p:spPr>
          <a:xfrm>
            <a:off x="5361966" y="5886257"/>
            <a:ext cx="3324834" cy="47009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/>
              <a:t>5 Positionnement</a:t>
            </a:r>
            <a:endParaRPr lang="fr-FR" dirty="0"/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7770842" y="5373216"/>
            <a:ext cx="0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2208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L’analyse de situation en stage :</a:t>
            </a:r>
            <a:b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synthèse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1295516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6400799"/>
            <a:ext cx="2895600" cy="365125"/>
          </a:xfrm>
        </p:spPr>
        <p:txBody>
          <a:bodyPr/>
          <a:lstStyle/>
          <a:p>
            <a:r>
              <a:rPr lang="fr-FR"/>
              <a:t>BOURELIER Elisabeth / CURVAT Jérôme -  Méthodologie analyse de situation 30/09/24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6092816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967</Words>
  <Application>Microsoft Office PowerPoint</Application>
  <PresentationFormat>Affichage à l'écran (4:3)</PresentationFormat>
  <Paragraphs>150</Paragraphs>
  <Slides>13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Thème Office</vt:lpstr>
      <vt:lpstr>Présentation PowerPoint</vt:lpstr>
      <vt:lpstr> L’analyse de situation en stage </vt:lpstr>
      <vt:lpstr>L’analyse de situation en stage </vt:lpstr>
      <vt:lpstr>L’analyse de situation en stage</vt:lpstr>
      <vt:lpstr>L’analyse de situation en stage : PRINCIPES </vt:lpstr>
      <vt:lpstr>L’analyse de situation en stage :  plan proposé</vt:lpstr>
      <vt:lpstr>L’analyse de situation en stage : proposition de méthodologie</vt:lpstr>
      <vt:lpstr>Présentation PowerPoint</vt:lpstr>
      <vt:lpstr>L’analyse de situation en stage :  synthèse</vt:lpstr>
      <vt:lpstr>Support pour les analyses écrites</vt:lpstr>
      <vt:lpstr>Support pour les analyses de pratiques</vt:lpstr>
      <vt:lpstr>Exemple de 1ère de couverture de TOUT TRAVAIL ECRIT</vt:lpstr>
      <vt:lpstr>Présentation PowerPoint</vt:lpstr>
    </vt:vector>
  </TitlesOfParts>
  <Company>Hopital Nord Ouest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Blondeau Annick(Cadre de santé formateur)</dc:creator>
  <cp:lastModifiedBy>Curvat Jérome(Cadre de santé formateur)</cp:lastModifiedBy>
  <cp:revision>44</cp:revision>
  <cp:lastPrinted>2020-09-16T09:31:49Z</cp:lastPrinted>
  <dcterms:created xsi:type="dcterms:W3CDTF">2019-09-02T14:07:36Z</dcterms:created>
  <dcterms:modified xsi:type="dcterms:W3CDTF">2025-09-10T11:04:57Z</dcterms:modified>
</cp:coreProperties>
</file>