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71" r:id="rId3"/>
    <p:sldId id="272" r:id="rId4"/>
    <p:sldId id="258" r:id="rId5"/>
    <p:sldId id="267" r:id="rId6"/>
    <p:sldId id="259" r:id="rId7"/>
    <p:sldId id="270" r:id="rId8"/>
    <p:sldId id="260" r:id="rId9"/>
    <p:sldId id="261" r:id="rId10"/>
    <p:sldId id="262" r:id="rId11"/>
    <p:sldId id="264" r:id="rId12"/>
    <p:sldId id="265" r:id="rId13"/>
    <p:sldId id="266" r:id="rId14"/>
    <p:sldId id="268" r:id="rId15"/>
    <p:sldId id="263" r:id="rId1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6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B8ACE54-0086-4D0C-AB61-53CB4A8EB5EE}" type="datetimeFigureOut">
              <a:rPr lang="fr-FR" smtClean="0"/>
              <a:t>09/09/2025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A39DA4A-AA3A-4573-8189-94CC1815F747}" type="slidenum">
              <a:rPr lang="fr-FR" smtClean="0"/>
              <a:t>‹N°›</a:t>
            </a:fld>
            <a:endParaRPr lang="fr-FR"/>
          </a:p>
        </p:txBody>
      </p:sp>
    </p:spTree>
    <p:extLst>
      <p:ext uri="{BB962C8B-B14F-4D97-AF65-F5344CB8AC3E}">
        <p14:creationId xmlns:p14="http://schemas.microsoft.com/office/powerpoint/2010/main" val="357119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2</a:t>
            </a:fld>
            <a:endParaRPr lang="fr-FR"/>
          </a:p>
        </p:txBody>
      </p:sp>
    </p:spTree>
    <p:extLst>
      <p:ext uri="{BB962C8B-B14F-4D97-AF65-F5344CB8AC3E}">
        <p14:creationId xmlns:p14="http://schemas.microsoft.com/office/powerpoint/2010/main" val="250232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11</a:t>
            </a:fld>
            <a:endParaRPr lang="fr-FR"/>
          </a:p>
        </p:txBody>
      </p:sp>
    </p:spTree>
    <p:extLst>
      <p:ext uri="{BB962C8B-B14F-4D97-AF65-F5344CB8AC3E}">
        <p14:creationId xmlns:p14="http://schemas.microsoft.com/office/powerpoint/2010/main" val="3326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12</a:t>
            </a:fld>
            <a:endParaRPr lang="fr-FR"/>
          </a:p>
        </p:txBody>
      </p:sp>
    </p:spTree>
    <p:extLst>
      <p:ext uri="{BB962C8B-B14F-4D97-AF65-F5344CB8AC3E}">
        <p14:creationId xmlns:p14="http://schemas.microsoft.com/office/powerpoint/2010/main" val="56113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13</a:t>
            </a:fld>
            <a:endParaRPr lang="fr-FR"/>
          </a:p>
        </p:txBody>
      </p:sp>
    </p:spTree>
    <p:extLst>
      <p:ext uri="{BB962C8B-B14F-4D97-AF65-F5344CB8AC3E}">
        <p14:creationId xmlns:p14="http://schemas.microsoft.com/office/powerpoint/2010/main" val="389702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14</a:t>
            </a:fld>
            <a:endParaRPr lang="fr-FR"/>
          </a:p>
        </p:txBody>
      </p:sp>
    </p:spTree>
    <p:extLst>
      <p:ext uri="{BB962C8B-B14F-4D97-AF65-F5344CB8AC3E}">
        <p14:creationId xmlns:p14="http://schemas.microsoft.com/office/powerpoint/2010/main" val="27861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15</a:t>
            </a:fld>
            <a:endParaRPr lang="fr-FR"/>
          </a:p>
        </p:txBody>
      </p:sp>
    </p:spTree>
    <p:extLst>
      <p:ext uri="{BB962C8B-B14F-4D97-AF65-F5344CB8AC3E}">
        <p14:creationId xmlns:p14="http://schemas.microsoft.com/office/powerpoint/2010/main" val="130990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3</a:t>
            </a:fld>
            <a:endParaRPr lang="fr-FR"/>
          </a:p>
        </p:txBody>
      </p:sp>
    </p:spTree>
    <p:extLst>
      <p:ext uri="{BB962C8B-B14F-4D97-AF65-F5344CB8AC3E}">
        <p14:creationId xmlns:p14="http://schemas.microsoft.com/office/powerpoint/2010/main" val="343216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4</a:t>
            </a:fld>
            <a:endParaRPr lang="fr-FR"/>
          </a:p>
        </p:txBody>
      </p:sp>
    </p:spTree>
    <p:extLst>
      <p:ext uri="{BB962C8B-B14F-4D97-AF65-F5344CB8AC3E}">
        <p14:creationId xmlns:p14="http://schemas.microsoft.com/office/powerpoint/2010/main" val="112826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5</a:t>
            </a:fld>
            <a:endParaRPr lang="fr-FR"/>
          </a:p>
        </p:txBody>
      </p:sp>
    </p:spTree>
    <p:extLst>
      <p:ext uri="{BB962C8B-B14F-4D97-AF65-F5344CB8AC3E}">
        <p14:creationId xmlns:p14="http://schemas.microsoft.com/office/powerpoint/2010/main" val="62948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6</a:t>
            </a:fld>
            <a:endParaRPr lang="fr-FR"/>
          </a:p>
        </p:txBody>
      </p:sp>
    </p:spTree>
    <p:extLst>
      <p:ext uri="{BB962C8B-B14F-4D97-AF65-F5344CB8AC3E}">
        <p14:creationId xmlns:p14="http://schemas.microsoft.com/office/powerpoint/2010/main" val="132487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7</a:t>
            </a:fld>
            <a:endParaRPr lang="fr-FR"/>
          </a:p>
        </p:txBody>
      </p:sp>
    </p:spTree>
    <p:extLst>
      <p:ext uri="{BB962C8B-B14F-4D97-AF65-F5344CB8AC3E}">
        <p14:creationId xmlns:p14="http://schemas.microsoft.com/office/powerpoint/2010/main" val="24970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8</a:t>
            </a:fld>
            <a:endParaRPr lang="fr-FR"/>
          </a:p>
        </p:txBody>
      </p:sp>
    </p:spTree>
    <p:extLst>
      <p:ext uri="{BB962C8B-B14F-4D97-AF65-F5344CB8AC3E}">
        <p14:creationId xmlns:p14="http://schemas.microsoft.com/office/powerpoint/2010/main" val="291710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9</a:t>
            </a:fld>
            <a:endParaRPr lang="fr-FR"/>
          </a:p>
        </p:txBody>
      </p:sp>
    </p:spTree>
    <p:extLst>
      <p:ext uri="{BB962C8B-B14F-4D97-AF65-F5344CB8AC3E}">
        <p14:creationId xmlns:p14="http://schemas.microsoft.com/office/powerpoint/2010/main" val="367036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39DA4A-AA3A-4573-8189-94CC1815F747}" type="slidenum">
              <a:rPr lang="fr-FR" smtClean="0"/>
              <a:t>10</a:t>
            </a:fld>
            <a:endParaRPr lang="fr-FR"/>
          </a:p>
        </p:txBody>
      </p:sp>
    </p:spTree>
    <p:extLst>
      <p:ext uri="{BB962C8B-B14F-4D97-AF65-F5344CB8AC3E}">
        <p14:creationId xmlns:p14="http://schemas.microsoft.com/office/powerpoint/2010/main" val="221040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2782AF1-6B19-4700-886F-443BC15BD18A}" type="datetime1">
              <a:rPr lang="fr-FR" smtClean="0"/>
              <a:t>09/09/2025</a:t>
            </a:fld>
            <a:endParaRPr lang="fr-FR"/>
          </a:p>
        </p:txBody>
      </p:sp>
      <p:sp>
        <p:nvSpPr>
          <p:cNvPr id="5" name="Espace réservé du pied de page 4"/>
          <p:cNvSpPr>
            <a:spLocks noGrp="1"/>
          </p:cNvSpPr>
          <p:nvPr>
            <p:ph type="ftr" sz="quarter" idx="11"/>
          </p:nvPr>
        </p:nvSpPr>
        <p:spPr/>
        <p:txBody>
          <a:bodyPr/>
          <a:lstStyle/>
          <a:p>
            <a:r>
              <a:rPr lang="fr-FR"/>
              <a:t>E. Bourelier / J. Curvat - Méthode QQOQCP </a:t>
            </a:r>
          </a:p>
        </p:txBody>
      </p:sp>
      <p:sp>
        <p:nvSpPr>
          <p:cNvPr id="6" name="Espace réservé du numéro de diapositive 5"/>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19257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E8B958-BC7D-40C6-A6D9-D6E889B14121}" type="datetime1">
              <a:rPr lang="fr-FR" smtClean="0"/>
              <a:t>09/09/2025</a:t>
            </a:fld>
            <a:endParaRPr lang="fr-FR"/>
          </a:p>
        </p:txBody>
      </p:sp>
      <p:sp>
        <p:nvSpPr>
          <p:cNvPr id="5" name="Espace réservé du pied de page 4"/>
          <p:cNvSpPr>
            <a:spLocks noGrp="1"/>
          </p:cNvSpPr>
          <p:nvPr>
            <p:ph type="ftr" sz="quarter" idx="11"/>
          </p:nvPr>
        </p:nvSpPr>
        <p:spPr/>
        <p:txBody>
          <a:bodyPr/>
          <a:lstStyle/>
          <a:p>
            <a:r>
              <a:rPr lang="fr-FR"/>
              <a:t>E. Bourelier / J. Curvat - Méthode QQOQCP </a:t>
            </a:r>
          </a:p>
        </p:txBody>
      </p:sp>
      <p:sp>
        <p:nvSpPr>
          <p:cNvPr id="6" name="Espace réservé du numéro de diapositive 5"/>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267396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33D73C-9A51-4233-9745-E896C5C9CCC2}" type="datetime1">
              <a:rPr lang="fr-FR" smtClean="0"/>
              <a:t>09/09/2025</a:t>
            </a:fld>
            <a:endParaRPr lang="fr-FR"/>
          </a:p>
        </p:txBody>
      </p:sp>
      <p:sp>
        <p:nvSpPr>
          <p:cNvPr id="5" name="Espace réservé du pied de page 4"/>
          <p:cNvSpPr>
            <a:spLocks noGrp="1"/>
          </p:cNvSpPr>
          <p:nvPr>
            <p:ph type="ftr" sz="quarter" idx="11"/>
          </p:nvPr>
        </p:nvSpPr>
        <p:spPr/>
        <p:txBody>
          <a:bodyPr/>
          <a:lstStyle/>
          <a:p>
            <a:r>
              <a:rPr lang="fr-FR"/>
              <a:t>E. Bourelier / J. Curvat - Méthode QQOQCP </a:t>
            </a:r>
          </a:p>
        </p:txBody>
      </p:sp>
      <p:sp>
        <p:nvSpPr>
          <p:cNvPr id="6" name="Espace réservé du numéro de diapositive 5"/>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389748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626F12-7C2E-4FF4-8762-DAC35E14E0ED}" type="datetime1">
              <a:rPr lang="fr-FR" smtClean="0"/>
              <a:t>09/09/2025</a:t>
            </a:fld>
            <a:endParaRPr lang="fr-FR"/>
          </a:p>
        </p:txBody>
      </p:sp>
      <p:sp>
        <p:nvSpPr>
          <p:cNvPr id="5" name="Espace réservé du pied de page 4"/>
          <p:cNvSpPr>
            <a:spLocks noGrp="1"/>
          </p:cNvSpPr>
          <p:nvPr>
            <p:ph type="ftr" sz="quarter" idx="11"/>
          </p:nvPr>
        </p:nvSpPr>
        <p:spPr/>
        <p:txBody>
          <a:bodyPr/>
          <a:lstStyle/>
          <a:p>
            <a:r>
              <a:rPr lang="fr-FR"/>
              <a:t>E. Bourelier / J. Curvat - Méthode QQOQCP </a:t>
            </a:r>
          </a:p>
        </p:txBody>
      </p:sp>
      <p:sp>
        <p:nvSpPr>
          <p:cNvPr id="6" name="Espace réservé du numéro de diapositive 5"/>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295909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22EF37A-77E6-4515-9B1E-CA570BA5FCD4}" type="datetime1">
              <a:rPr lang="fr-FR" smtClean="0"/>
              <a:t>09/09/2025</a:t>
            </a:fld>
            <a:endParaRPr lang="fr-FR"/>
          </a:p>
        </p:txBody>
      </p:sp>
      <p:sp>
        <p:nvSpPr>
          <p:cNvPr id="5" name="Espace réservé du pied de page 4"/>
          <p:cNvSpPr>
            <a:spLocks noGrp="1"/>
          </p:cNvSpPr>
          <p:nvPr>
            <p:ph type="ftr" sz="quarter" idx="11"/>
          </p:nvPr>
        </p:nvSpPr>
        <p:spPr/>
        <p:txBody>
          <a:bodyPr/>
          <a:lstStyle/>
          <a:p>
            <a:r>
              <a:rPr lang="fr-FR"/>
              <a:t>E. Bourelier / J. Curvat - Méthode QQOQCP </a:t>
            </a:r>
          </a:p>
        </p:txBody>
      </p:sp>
      <p:sp>
        <p:nvSpPr>
          <p:cNvPr id="6" name="Espace réservé du numéro de diapositive 5"/>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254002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35DC8D2-33C9-455E-BBDC-EA0E23C5635F}" type="datetime1">
              <a:rPr lang="fr-FR" smtClean="0"/>
              <a:t>09/09/2025</a:t>
            </a:fld>
            <a:endParaRPr lang="fr-FR"/>
          </a:p>
        </p:txBody>
      </p:sp>
      <p:sp>
        <p:nvSpPr>
          <p:cNvPr id="6" name="Espace réservé du pied de page 5"/>
          <p:cNvSpPr>
            <a:spLocks noGrp="1"/>
          </p:cNvSpPr>
          <p:nvPr>
            <p:ph type="ftr" sz="quarter" idx="11"/>
          </p:nvPr>
        </p:nvSpPr>
        <p:spPr/>
        <p:txBody>
          <a:bodyPr/>
          <a:lstStyle/>
          <a:p>
            <a:r>
              <a:rPr lang="fr-FR"/>
              <a:t>E. Bourelier / J. Curvat - Méthode QQOQCP </a:t>
            </a:r>
          </a:p>
        </p:txBody>
      </p:sp>
      <p:sp>
        <p:nvSpPr>
          <p:cNvPr id="7" name="Espace réservé du numéro de diapositive 6"/>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333880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DECFA9-D23D-4662-B818-A05B1B0E52A4}" type="datetime1">
              <a:rPr lang="fr-FR" smtClean="0"/>
              <a:t>09/09/2025</a:t>
            </a:fld>
            <a:endParaRPr lang="fr-FR"/>
          </a:p>
        </p:txBody>
      </p:sp>
      <p:sp>
        <p:nvSpPr>
          <p:cNvPr id="8" name="Espace réservé du pied de page 7"/>
          <p:cNvSpPr>
            <a:spLocks noGrp="1"/>
          </p:cNvSpPr>
          <p:nvPr>
            <p:ph type="ftr" sz="quarter" idx="11"/>
          </p:nvPr>
        </p:nvSpPr>
        <p:spPr/>
        <p:txBody>
          <a:bodyPr/>
          <a:lstStyle/>
          <a:p>
            <a:r>
              <a:rPr lang="fr-FR"/>
              <a:t>E. Bourelier / J. Curvat - Méthode QQOQCP </a:t>
            </a:r>
          </a:p>
        </p:txBody>
      </p:sp>
      <p:sp>
        <p:nvSpPr>
          <p:cNvPr id="9" name="Espace réservé du numéro de diapositive 8"/>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289034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8A56EF4-AF18-445F-9DFC-7249086C05F7}" type="datetime1">
              <a:rPr lang="fr-FR" smtClean="0"/>
              <a:t>09/09/2025</a:t>
            </a:fld>
            <a:endParaRPr lang="fr-FR"/>
          </a:p>
        </p:txBody>
      </p:sp>
      <p:sp>
        <p:nvSpPr>
          <p:cNvPr id="4" name="Espace réservé du pied de page 3"/>
          <p:cNvSpPr>
            <a:spLocks noGrp="1"/>
          </p:cNvSpPr>
          <p:nvPr>
            <p:ph type="ftr" sz="quarter" idx="11"/>
          </p:nvPr>
        </p:nvSpPr>
        <p:spPr/>
        <p:txBody>
          <a:bodyPr/>
          <a:lstStyle/>
          <a:p>
            <a:r>
              <a:rPr lang="fr-FR"/>
              <a:t>E. Bourelier / J. Curvat - Méthode QQOQCP </a:t>
            </a:r>
          </a:p>
        </p:txBody>
      </p:sp>
      <p:sp>
        <p:nvSpPr>
          <p:cNvPr id="5" name="Espace réservé du numéro de diapositive 4"/>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150062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87C0BA-FA0B-41A7-BA7A-C3C64E895DB3}" type="datetime1">
              <a:rPr lang="fr-FR" smtClean="0"/>
              <a:t>09/09/2025</a:t>
            </a:fld>
            <a:endParaRPr lang="fr-FR"/>
          </a:p>
        </p:txBody>
      </p:sp>
      <p:sp>
        <p:nvSpPr>
          <p:cNvPr id="3" name="Espace réservé du pied de page 2"/>
          <p:cNvSpPr>
            <a:spLocks noGrp="1"/>
          </p:cNvSpPr>
          <p:nvPr>
            <p:ph type="ftr" sz="quarter" idx="11"/>
          </p:nvPr>
        </p:nvSpPr>
        <p:spPr/>
        <p:txBody>
          <a:bodyPr/>
          <a:lstStyle/>
          <a:p>
            <a:r>
              <a:rPr lang="fr-FR"/>
              <a:t>E. Bourelier / J. Curvat - Méthode QQOQCP </a:t>
            </a:r>
          </a:p>
        </p:txBody>
      </p:sp>
      <p:sp>
        <p:nvSpPr>
          <p:cNvPr id="4" name="Espace réservé du numéro de diapositive 3"/>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405532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381BA0A-2DB9-4F5F-9531-22771B76BC6D}" type="datetime1">
              <a:rPr lang="fr-FR" smtClean="0"/>
              <a:t>09/09/2025</a:t>
            </a:fld>
            <a:endParaRPr lang="fr-FR"/>
          </a:p>
        </p:txBody>
      </p:sp>
      <p:sp>
        <p:nvSpPr>
          <p:cNvPr id="6" name="Espace réservé du pied de page 5"/>
          <p:cNvSpPr>
            <a:spLocks noGrp="1"/>
          </p:cNvSpPr>
          <p:nvPr>
            <p:ph type="ftr" sz="quarter" idx="11"/>
          </p:nvPr>
        </p:nvSpPr>
        <p:spPr/>
        <p:txBody>
          <a:bodyPr/>
          <a:lstStyle/>
          <a:p>
            <a:r>
              <a:rPr lang="fr-FR"/>
              <a:t>E. Bourelier / J. Curvat - Méthode QQOQCP </a:t>
            </a:r>
          </a:p>
        </p:txBody>
      </p:sp>
      <p:sp>
        <p:nvSpPr>
          <p:cNvPr id="7" name="Espace réservé du numéro de diapositive 6"/>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290015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A8E20CB-51C7-4F2B-94C2-BB437F510838}" type="datetime1">
              <a:rPr lang="fr-FR" smtClean="0"/>
              <a:t>09/09/2025</a:t>
            </a:fld>
            <a:endParaRPr lang="fr-FR"/>
          </a:p>
        </p:txBody>
      </p:sp>
      <p:sp>
        <p:nvSpPr>
          <p:cNvPr id="6" name="Espace réservé du pied de page 5"/>
          <p:cNvSpPr>
            <a:spLocks noGrp="1"/>
          </p:cNvSpPr>
          <p:nvPr>
            <p:ph type="ftr" sz="quarter" idx="11"/>
          </p:nvPr>
        </p:nvSpPr>
        <p:spPr/>
        <p:txBody>
          <a:bodyPr/>
          <a:lstStyle/>
          <a:p>
            <a:r>
              <a:rPr lang="fr-FR"/>
              <a:t>E. Bourelier / J. Curvat - Méthode QQOQCP </a:t>
            </a:r>
          </a:p>
        </p:txBody>
      </p:sp>
      <p:sp>
        <p:nvSpPr>
          <p:cNvPr id="7" name="Espace réservé du numéro de diapositive 6"/>
          <p:cNvSpPr>
            <a:spLocks noGrp="1"/>
          </p:cNvSpPr>
          <p:nvPr>
            <p:ph type="sldNum" sz="quarter" idx="12"/>
          </p:nvPr>
        </p:nvSpPr>
        <p:spPr/>
        <p:txBody>
          <a:bodyPr/>
          <a:lstStyle/>
          <a:p>
            <a:fld id="{9FDD5267-6795-453A-BE47-B57B0E5086E8}" type="slidenum">
              <a:rPr lang="fr-FR" smtClean="0"/>
              <a:t>‹N°›</a:t>
            </a:fld>
            <a:endParaRPr lang="fr-FR"/>
          </a:p>
        </p:txBody>
      </p:sp>
    </p:spTree>
    <p:extLst>
      <p:ext uri="{BB962C8B-B14F-4D97-AF65-F5344CB8AC3E}">
        <p14:creationId xmlns:p14="http://schemas.microsoft.com/office/powerpoint/2010/main" val="110708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CE5F5-9210-423A-A39C-8B21BE520D10}" type="datetime1">
              <a:rPr lang="fr-FR" smtClean="0"/>
              <a:t>09/09/2025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 Bourelier / J. Curvat - Méthode QQOQCP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D5267-6795-453A-BE47-B57B0E5086E8}" type="slidenum">
              <a:rPr lang="fr-FR" smtClean="0"/>
              <a:t>‹N°›</a:t>
            </a:fld>
            <a:endParaRPr lang="fr-FR"/>
          </a:p>
        </p:txBody>
      </p:sp>
    </p:spTree>
    <p:extLst>
      <p:ext uri="{BB962C8B-B14F-4D97-AF65-F5344CB8AC3E}">
        <p14:creationId xmlns:p14="http://schemas.microsoft.com/office/powerpoint/2010/main" val="387745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 </a:t>
            </a: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0" y="0"/>
            <a:ext cx="9144000" cy="5181600"/>
          </a:xfrm>
          <a:prstGeom prst="rect">
            <a:avLst/>
          </a:prstGeom>
          <a:solidFill>
            <a:srgbClr val="EFDA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ZoneTexte 4"/>
          <p:cNvSpPr txBox="1"/>
          <p:nvPr/>
        </p:nvSpPr>
        <p:spPr>
          <a:xfrm>
            <a:off x="457200" y="391180"/>
            <a:ext cx="2362200" cy="307777"/>
          </a:xfrm>
          <a:prstGeom prst="rect">
            <a:avLst/>
          </a:prstGeom>
          <a:noFill/>
        </p:spPr>
        <p:txBody>
          <a:bodyPr wrap="square" rtlCol="0">
            <a:spAutoFit/>
          </a:bodyPr>
          <a:lstStyle/>
          <a:p>
            <a:r>
              <a:rPr lang="fr-FR" sz="1400" dirty="0">
                <a:solidFill>
                  <a:srgbClr val="833D8A"/>
                </a:solidFill>
                <a:latin typeface="Arial"/>
                <a:cs typeface="Arial"/>
              </a:rPr>
              <a:t>EB / JC</a:t>
            </a:r>
          </a:p>
        </p:txBody>
      </p:sp>
      <p:pic>
        <p:nvPicPr>
          <p:cNvPr id="7" name="Image 6" descr="logo_IFSI OK.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962480" y="-381000"/>
            <a:ext cx="7495720" cy="5334000"/>
          </a:xfrm>
          <a:prstGeom prst="rect">
            <a:avLst/>
          </a:prstGeom>
        </p:spPr>
      </p:pic>
      <p:sp>
        <p:nvSpPr>
          <p:cNvPr id="9" name="Rectangle 8"/>
          <p:cNvSpPr/>
          <p:nvPr/>
        </p:nvSpPr>
        <p:spPr>
          <a:xfrm>
            <a:off x="0" y="5181600"/>
            <a:ext cx="9144000" cy="1676400"/>
          </a:xfrm>
          <a:prstGeom prst="rect">
            <a:avLst/>
          </a:prstGeom>
          <a:solidFill>
            <a:srgbClr val="FFFD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1905000" y="3941802"/>
            <a:ext cx="5257800" cy="1077218"/>
          </a:xfrm>
          <a:prstGeom prst="rect">
            <a:avLst/>
          </a:prstGeom>
          <a:noFill/>
        </p:spPr>
        <p:txBody>
          <a:bodyPr wrap="square" rtlCol="0">
            <a:spAutoFit/>
          </a:bodyPr>
          <a:lstStyle/>
          <a:p>
            <a:pPr algn="ctr"/>
            <a:r>
              <a:rPr lang="fr-FR" sz="3200" dirty="0"/>
              <a:t>Le recueil de données</a:t>
            </a:r>
          </a:p>
          <a:p>
            <a:pPr algn="ctr"/>
            <a:r>
              <a:rPr lang="fr-FR" sz="3200" dirty="0"/>
              <a:t>Méthode QQOQCP</a:t>
            </a:r>
          </a:p>
        </p:txBody>
      </p:sp>
      <p:sp>
        <p:nvSpPr>
          <p:cNvPr id="11" name="Espace réservé du pied de page 1"/>
          <p:cNvSpPr>
            <a:spLocks noGrp="1"/>
          </p:cNvSpPr>
          <p:nvPr>
            <p:ph type="ftr" sz="quarter" idx="11"/>
          </p:nvPr>
        </p:nvSpPr>
        <p:spPr>
          <a:xfrm>
            <a:off x="3124200" y="6356350"/>
            <a:ext cx="2895600" cy="365125"/>
          </a:xfrm>
        </p:spPr>
        <p:txBody>
          <a:bodyPr/>
          <a:lstStyle/>
          <a:p>
            <a:r>
              <a:rPr lang="fr-FR"/>
              <a:t>E. Bourelier / J. Curvat - Méthode QQOQCP </a:t>
            </a:r>
            <a:endParaRPr lang="fr-FR" dirty="0"/>
          </a:p>
        </p:txBody>
      </p:sp>
      <p:pic>
        <p:nvPicPr>
          <p:cNvPr id="12" name="Image 11">
            <a:extLst>
              <a:ext uri="{FF2B5EF4-FFF2-40B4-BE49-F238E27FC236}">
                <a16:creationId xmlns:a16="http://schemas.microsoft.com/office/drawing/2014/main" id="{68F691F7-34C4-48AE-8B0F-50226877C08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95736" y="5567780"/>
            <a:ext cx="5193665" cy="825500"/>
          </a:xfrm>
          <a:prstGeom prst="rect">
            <a:avLst/>
          </a:prstGeom>
        </p:spPr>
      </p:pic>
      <p:sp>
        <p:nvSpPr>
          <p:cNvPr id="6" name="Espace réservé de la date 5">
            <a:extLst>
              <a:ext uri="{FF2B5EF4-FFF2-40B4-BE49-F238E27FC236}">
                <a16:creationId xmlns:a16="http://schemas.microsoft.com/office/drawing/2014/main" id="{9EC67685-27E4-46EC-95B4-8A0AF76D553B}"/>
              </a:ext>
            </a:extLst>
          </p:cNvPr>
          <p:cNvSpPr>
            <a:spLocks noGrp="1"/>
          </p:cNvSpPr>
          <p:nvPr>
            <p:ph type="dt" sz="half" idx="10"/>
          </p:nvPr>
        </p:nvSpPr>
        <p:spPr/>
        <p:txBody>
          <a:bodyPr/>
          <a:lstStyle/>
          <a:p>
            <a:fld id="{A6E6A26B-FCEE-41E0-AB85-729A4FDCBD20}" type="datetime1">
              <a:rPr lang="fr-FR" smtClean="0"/>
              <a:t>09/09/2025</a:t>
            </a:fld>
            <a:endParaRPr lang="fr-FR"/>
          </a:p>
        </p:txBody>
      </p:sp>
      <p:sp>
        <p:nvSpPr>
          <p:cNvPr id="8" name="Espace réservé du numéro de diapositive 7">
            <a:extLst>
              <a:ext uri="{FF2B5EF4-FFF2-40B4-BE49-F238E27FC236}">
                <a16:creationId xmlns:a16="http://schemas.microsoft.com/office/drawing/2014/main" id="{C9AA1930-F1BA-4621-A73A-28F7894F4A4E}"/>
              </a:ext>
            </a:extLst>
          </p:cNvPr>
          <p:cNvSpPr>
            <a:spLocks noGrp="1"/>
          </p:cNvSpPr>
          <p:nvPr>
            <p:ph type="sldNum" sz="quarter" idx="12"/>
          </p:nvPr>
        </p:nvSpPr>
        <p:spPr/>
        <p:txBody>
          <a:bodyPr/>
          <a:lstStyle/>
          <a:p>
            <a:fld id="{9FDD5267-6795-453A-BE47-B57B0E5086E8}" type="slidenum">
              <a:rPr lang="fr-FR" smtClean="0"/>
              <a:t>1</a:t>
            </a:fld>
            <a:endParaRPr lang="fr-FR"/>
          </a:p>
        </p:txBody>
      </p:sp>
    </p:spTree>
    <p:extLst>
      <p:ext uri="{BB962C8B-B14F-4D97-AF65-F5344CB8AC3E}">
        <p14:creationId xmlns:p14="http://schemas.microsoft.com/office/powerpoint/2010/main" val="193767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10</a:t>
            </a:fld>
            <a:endParaRPr lang="fr-FR"/>
          </a:p>
        </p:txBody>
      </p:sp>
      <p:pic>
        <p:nvPicPr>
          <p:cNvPr id="7170" name="Picture 2" descr="http://www.ou-magazine.ch/wp-content/uploads/2017/02/oumagazine_LOGO-cu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48680"/>
            <a:ext cx="1238739" cy="1080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30928" y="2276872"/>
            <a:ext cx="7913072" cy="3354765"/>
          </a:xfrm>
          <a:prstGeom prst="rect">
            <a:avLst/>
          </a:prstGeom>
        </p:spPr>
        <p:txBody>
          <a:bodyPr wrap="square">
            <a:spAutoFit/>
          </a:bodyPr>
          <a:lstStyle/>
          <a:p>
            <a:r>
              <a:rPr lang="fr-FR" sz="3600" b="1" dirty="0">
                <a:solidFill>
                  <a:srgbClr val="FF0000"/>
                </a:solidFill>
              </a:rPr>
              <a:t>Où</a:t>
            </a:r>
            <a:r>
              <a:rPr lang="fr-FR" sz="3600" b="1" dirty="0"/>
              <a:t> se produit la situation ?</a:t>
            </a:r>
          </a:p>
          <a:p>
            <a:endParaRPr lang="fr-FR" sz="3600" dirty="0"/>
          </a:p>
          <a:p>
            <a:pPr marL="457200" lvl="0" indent="-457200">
              <a:buFont typeface="Arial" panose="020B0604020202020204" pitchFamily="34" charset="0"/>
              <a:buChar char="•"/>
            </a:pPr>
            <a:r>
              <a:rPr lang="fr-FR" sz="2800" dirty="0"/>
              <a:t>Dans quel(s) service(s) ?</a:t>
            </a:r>
          </a:p>
          <a:p>
            <a:pPr marL="457200" lvl="0" indent="-457200">
              <a:buFont typeface="Arial" panose="020B0604020202020204" pitchFamily="34" charset="0"/>
              <a:buChar char="•"/>
            </a:pPr>
            <a:endParaRPr lang="fr-FR" sz="2800" dirty="0"/>
          </a:p>
          <a:p>
            <a:pPr marL="457200" lvl="0" indent="-457200">
              <a:buFont typeface="Arial" panose="020B0604020202020204" pitchFamily="34" charset="0"/>
              <a:buChar char="•"/>
            </a:pPr>
            <a:r>
              <a:rPr lang="fr-FR" sz="2800" dirty="0"/>
              <a:t>Sur quels sites ? À quel poste de travail ?</a:t>
            </a:r>
          </a:p>
          <a:p>
            <a:pPr lvl="0"/>
            <a:endParaRPr lang="fr-FR" sz="2800" dirty="0"/>
          </a:p>
          <a:p>
            <a:pPr marL="457200" indent="-457200">
              <a:buFont typeface="Arial" panose="020B0604020202020204" pitchFamily="34" charset="0"/>
              <a:buChar char="•"/>
            </a:pPr>
            <a:r>
              <a:rPr lang="fr-FR" sz="2800" dirty="0"/>
              <a:t>A quel endroit précis?</a:t>
            </a:r>
          </a:p>
        </p:txBody>
      </p:sp>
      <p:sp>
        <p:nvSpPr>
          <p:cNvPr id="5" name="Rectangle 4"/>
          <p:cNvSpPr/>
          <p:nvPr/>
        </p:nvSpPr>
        <p:spPr>
          <a:xfrm>
            <a:off x="2483768" y="692696"/>
            <a:ext cx="6120680" cy="369332"/>
          </a:xfrm>
          <a:prstGeom prst="rect">
            <a:avLst/>
          </a:prstGeom>
        </p:spPr>
        <p:txBody>
          <a:bodyPr wrap="square">
            <a:spAutoFit/>
          </a:bodyPr>
          <a:lstStyle/>
          <a:p>
            <a:r>
              <a:rPr lang="fr-FR" dirty="0">
                <a:solidFill>
                  <a:srgbClr val="FF0000"/>
                </a:solidFill>
              </a:rPr>
              <a:t>Cette question cherche à bien situer les choses dans l’espace.</a:t>
            </a:r>
          </a:p>
        </p:txBody>
      </p:sp>
      <p:sp>
        <p:nvSpPr>
          <p:cNvPr id="6" name="Espace réservé de la date 5">
            <a:extLst>
              <a:ext uri="{FF2B5EF4-FFF2-40B4-BE49-F238E27FC236}">
                <a16:creationId xmlns:a16="http://schemas.microsoft.com/office/drawing/2014/main" id="{8F566CE4-41B6-4D67-BC8E-BE842919159C}"/>
              </a:ext>
            </a:extLst>
          </p:cNvPr>
          <p:cNvSpPr>
            <a:spLocks noGrp="1"/>
          </p:cNvSpPr>
          <p:nvPr>
            <p:ph type="dt" sz="half" idx="10"/>
          </p:nvPr>
        </p:nvSpPr>
        <p:spPr/>
        <p:txBody>
          <a:bodyPr/>
          <a:lstStyle/>
          <a:p>
            <a:fld id="{1CFC1F9D-CC71-4B22-B723-1C5E0C84AD24}" type="datetime1">
              <a:rPr lang="fr-FR" smtClean="0"/>
              <a:t>09/09/2025</a:t>
            </a:fld>
            <a:endParaRPr lang="fr-FR"/>
          </a:p>
        </p:txBody>
      </p:sp>
    </p:spTree>
    <p:extLst>
      <p:ext uri="{BB962C8B-B14F-4D97-AF65-F5344CB8AC3E}">
        <p14:creationId xmlns:p14="http://schemas.microsoft.com/office/powerpoint/2010/main" val="114691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11</a:t>
            </a:fld>
            <a:endParaRPr lang="fr-FR"/>
          </a:p>
        </p:txBody>
      </p:sp>
      <p:pic>
        <p:nvPicPr>
          <p:cNvPr id="8194" name="Picture 2" descr="http://www.superbibi.net/wp-content/uploads/quand-ou-s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88640"/>
            <a:ext cx="3609975" cy="2447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2132856"/>
            <a:ext cx="8496944" cy="3231654"/>
          </a:xfrm>
          <a:prstGeom prst="rect">
            <a:avLst/>
          </a:prstGeom>
        </p:spPr>
        <p:txBody>
          <a:bodyPr wrap="square">
            <a:spAutoFit/>
          </a:bodyPr>
          <a:lstStyle/>
          <a:p>
            <a:r>
              <a:rPr lang="fr-FR" sz="3200" b="1" dirty="0">
                <a:solidFill>
                  <a:srgbClr val="FF0000"/>
                </a:solidFill>
              </a:rPr>
              <a:t>Quand </a:t>
            </a:r>
            <a:r>
              <a:rPr lang="fr-FR" sz="3200" b="1" dirty="0"/>
              <a:t>se produit la situation ?</a:t>
            </a:r>
          </a:p>
          <a:p>
            <a:endParaRPr lang="fr-FR" sz="3200" dirty="0"/>
          </a:p>
          <a:p>
            <a:pPr marL="457200" lvl="0" indent="-457200">
              <a:buFont typeface="Arial" panose="020B0604020202020204" pitchFamily="34" charset="0"/>
              <a:buChar char="•"/>
            </a:pPr>
            <a:r>
              <a:rPr lang="fr-FR" sz="2800" dirty="0"/>
              <a:t>Depuis quand se produit-elle ? Quelle est son origine ?</a:t>
            </a:r>
          </a:p>
          <a:p>
            <a:pPr marL="457200" lvl="0" indent="-457200">
              <a:buFont typeface="Arial" panose="020B0604020202020204" pitchFamily="34" charset="0"/>
              <a:buChar char="•"/>
            </a:pPr>
            <a:endParaRPr lang="fr-FR" sz="2800" dirty="0"/>
          </a:p>
          <a:p>
            <a:pPr marL="457200" lvl="0" indent="-457200">
              <a:buFont typeface="Arial" panose="020B0604020202020204" pitchFamily="34" charset="0"/>
              <a:buChar char="•"/>
            </a:pPr>
            <a:r>
              <a:rPr lang="fr-FR" sz="2800" dirty="0"/>
              <a:t>Est-ce périodique ? Sur quelle durée se produit-elle ?</a:t>
            </a:r>
          </a:p>
          <a:p>
            <a:pPr marL="457200" lvl="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À quel moment de la journée ?</a:t>
            </a:r>
          </a:p>
        </p:txBody>
      </p:sp>
      <p:sp>
        <p:nvSpPr>
          <p:cNvPr id="5" name="Rectangle 4"/>
          <p:cNvSpPr/>
          <p:nvPr/>
        </p:nvSpPr>
        <p:spPr>
          <a:xfrm>
            <a:off x="2123728" y="620689"/>
            <a:ext cx="6696744" cy="646331"/>
          </a:xfrm>
          <a:prstGeom prst="rect">
            <a:avLst/>
          </a:prstGeom>
        </p:spPr>
        <p:txBody>
          <a:bodyPr wrap="square">
            <a:spAutoFit/>
          </a:bodyPr>
          <a:lstStyle/>
          <a:p>
            <a:r>
              <a:rPr lang="fr-FR" dirty="0">
                <a:solidFill>
                  <a:srgbClr val="FF0000"/>
                </a:solidFill>
              </a:rPr>
              <a:t>La question « Quand ? » cherche à bien situer les choses dans le temps</a:t>
            </a:r>
          </a:p>
        </p:txBody>
      </p:sp>
      <p:sp>
        <p:nvSpPr>
          <p:cNvPr id="6" name="Espace réservé de la date 5">
            <a:extLst>
              <a:ext uri="{FF2B5EF4-FFF2-40B4-BE49-F238E27FC236}">
                <a16:creationId xmlns:a16="http://schemas.microsoft.com/office/drawing/2014/main" id="{8663340B-B3B9-49CE-A55D-49BD9A3832B8}"/>
              </a:ext>
            </a:extLst>
          </p:cNvPr>
          <p:cNvSpPr>
            <a:spLocks noGrp="1"/>
          </p:cNvSpPr>
          <p:nvPr>
            <p:ph type="dt" sz="half" idx="10"/>
          </p:nvPr>
        </p:nvSpPr>
        <p:spPr/>
        <p:txBody>
          <a:bodyPr/>
          <a:lstStyle/>
          <a:p>
            <a:fld id="{3F3BFFB3-4E31-4F82-A137-32645E2E75E3}" type="datetime1">
              <a:rPr lang="fr-FR" smtClean="0"/>
              <a:t>09/09/2025</a:t>
            </a:fld>
            <a:endParaRPr lang="fr-FR"/>
          </a:p>
        </p:txBody>
      </p:sp>
    </p:spTree>
    <p:extLst>
      <p:ext uri="{BB962C8B-B14F-4D97-AF65-F5344CB8AC3E}">
        <p14:creationId xmlns:p14="http://schemas.microsoft.com/office/powerpoint/2010/main" val="195203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12</a:t>
            </a:fld>
            <a:endParaRPr lang="fr-FR"/>
          </a:p>
        </p:txBody>
      </p:sp>
      <p:sp>
        <p:nvSpPr>
          <p:cNvPr id="4" name="AutoShape 8" descr="Résultat de recherche d'images pour &quot;comm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10" descr="Résultat de recherche d'images pour &quot;comm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12738"/>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0375" y="2351478"/>
            <a:ext cx="8504113" cy="3354765"/>
          </a:xfrm>
          <a:prstGeom prst="rect">
            <a:avLst/>
          </a:prstGeom>
        </p:spPr>
        <p:txBody>
          <a:bodyPr wrap="square">
            <a:spAutoFit/>
          </a:bodyPr>
          <a:lstStyle/>
          <a:p>
            <a:r>
              <a:rPr lang="fr-FR" sz="3600" b="1" dirty="0">
                <a:solidFill>
                  <a:srgbClr val="FF0000"/>
                </a:solidFill>
              </a:rPr>
              <a:t>Comment </a:t>
            </a:r>
            <a:r>
              <a:rPr lang="fr-FR" sz="3600" b="1" dirty="0"/>
              <a:t>se déroule la situation ?</a:t>
            </a:r>
          </a:p>
          <a:p>
            <a:endParaRPr lang="fr-FR" sz="3600" dirty="0"/>
          </a:p>
          <a:p>
            <a:pPr marL="457200" lvl="0" indent="-457200">
              <a:buFont typeface="Arial" panose="020B0604020202020204" pitchFamily="34" charset="0"/>
              <a:buChar char="•"/>
            </a:pPr>
            <a:r>
              <a:rPr lang="fr-FR" sz="2800" dirty="0"/>
              <a:t>Selon quelle procédure ?</a:t>
            </a:r>
          </a:p>
          <a:p>
            <a:pPr marL="457200" lvl="0" indent="-457200">
              <a:buFont typeface="Arial" panose="020B0604020202020204" pitchFamily="34" charset="0"/>
              <a:buChar char="•"/>
            </a:pPr>
            <a:endParaRPr lang="fr-FR" sz="2800" dirty="0"/>
          </a:p>
          <a:p>
            <a:pPr marL="457200" lvl="0" indent="-457200">
              <a:buFont typeface="Arial" panose="020B0604020202020204" pitchFamily="34" charset="0"/>
              <a:buChar char="•"/>
            </a:pPr>
            <a:r>
              <a:rPr lang="fr-FR" sz="2800" dirty="0"/>
              <a:t>Quelles sont les actions qui la génèrent ?</a:t>
            </a:r>
          </a:p>
          <a:p>
            <a:pPr marL="457200" lvl="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Quels sont les outils, matériels impliqués ?</a:t>
            </a:r>
          </a:p>
        </p:txBody>
      </p:sp>
      <p:sp>
        <p:nvSpPr>
          <p:cNvPr id="7" name="Rectangle 6"/>
          <p:cNvSpPr/>
          <p:nvPr/>
        </p:nvSpPr>
        <p:spPr>
          <a:xfrm>
            <a:off x="3131840" y="1052736"/>
            <a:ext cx="5832648" cy="646331"/>
          </a:xfrm>
          <a:prstGeom prst="rect">
            <a:avLst/>
          </a:prstGeom>
        </p:spPr>
        <p:txBody>
          <a:bodyPr wrap="square">
            <a:spAutoFit/>
          </a:bodyPr>
          <a:lstStyle/>
          <a:p>
            <a:r>
              <a:rPr lang="fr-FR" dirty="0">
                <a:solidFill>
                  <a:srgbClr val="FF0000"/>
                </a:solidFill>
              </a:rPr>
              <a:t>La question « comment ? » cherche à dresser un tableau, avec une méthode, des étapes, des manières de procéder.</a:t>
            </a:r>
          </a:p>
        </p:txBody>
      </p:sp>
      <p:sp>
        <p:nvSpPr>
          <p:cNvPr id="8" name="Espace réservé de la date 7">
            <a:extLst>
              <a:ext uri="{FF2B5EF4-FFF2-40B4-BE49-F238E27FC236}">
                <a16:creationId xmlns:a16="http://schemas.microsoft.com/office/drawing/2014/main" id="{332AD2A1-D9A3-4485-B6AB-649381681FBA}"/>
              </a:ext>
            </a:extLst>
          </p:cNvPr>
          <p:cNvSpPr>
            <a:spLocks noGrp="1"/>
          </p:cNvSpPr>
          <p:nvPr>
            <p:ph type="dt" sz="half" idx="10"/>
          </p:nvPr>
        </p:nvSpPr>
        <p:spPr/>
        <p:txBody>
          <a:bodyPr/>
          <a:lstStyle/>
          <a:p>
            <a:fld id="{EAA1D4CC-30CD-455B-8CB5-6A39957BC906}" type="datetime1">
              <a:rPr lang="fr-FR" smtClean="0"/>
              <a:t>09/09/2025</a:t>
            </a:fld>
            <a:endParaRPr lang="fr-FR"/>
          </a:p>
        </p:txBody>
      </p:sp>
    </p:spTree>
    <p:extLst>
      <p:ext uri="{BB962C8B-B14F-4D97-AF65-F5344CB8AC3E}">
        <p14:creationId xmlns:p14="http://schemas.microsoft.com/office/powerpoint/2010/main" val="236184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13</a:t>
            </a:fld>
            <a:endParaRPr lang="fr-FR"/>
          </a:p>
        </p:txBody>
      </p:sp>
      <p:sp>
        <p:nvSpPr>
          <p:cNvPr id="4" name="AutoShape 2" descr="Résultat de recherche d'images pour &quot;pourquoi&quot;"/>
          <p:cNvSpPr>
            <a:spLocks noChangeAspect="1" noChangeArrowheads="1"/>
          </p:cNvSpPr>
          <p:nvPr/>
        </p:nvSpPr>
        <p:spPr bwMode="auto">
          <a:xfrm>
            <a:off x="155575" y="-2659063"/>
            <a:ext cx="7391400" cy="554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pourquoi&quot;"/>
          <p:cNvSpPr>
            <a:spLocks noChangeAspect="1" noChangeArrowheads="1"/>
          </p:cNvSpPr>
          <p:nvPr/>
        </p:nvSpPr>
        <p:spPr bwMode="auto">
          <a:xfrm>
            <a:off x="307975" y="-2506663"/>
            <a:ext cx="7391400" cy="554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1500"/>
            <a:ext cx="1409733" cy="10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7975" y="2492896"/>
            <a:ext cx="8656513" cy="2616101"/>
          </a:xfrm>
          <a:prstGeom prst="rect">
            <a:avLst/>
          </a:prstGeom>
        </p:spPr>
        <p:txBody>
          <a:bodyPr wrap="square">
            <a:spAutoFit/>
          </a:bodyPr>
          <a:lstStyle/>
          <a:p>
            <a:r>
              <a:rPr lang="fr-FR" sz="4000" b="1" dirty="0">
                <a:solidFill>
                  <a:srgbClr val="FF0000"/>
                </a:solidFill>
              </a:rPr>
              <a:t>Pourquoi</a:t>
            </a:r>
            <a:r>
              <a:rPr lang="fr-FR" sz="4000" b="1" dirty="0"/>
              <a:t> la situation apparaît-elle ?</a:t>
            </a:r>
          </a:p>
          <a:p>
            <a:endParaRPr lang="fr-FR" sz="4000" dirty="0"/>
          </a:p>
          <a:p>
            <a:pPr marL="457200" indent="-457200">
              <a:buFont typeface="Arial" panose="020B0604020202020204" pitchFamily="34" charset="0"/>
              <a:buChar char="•"/>
            </a:pPr>
            <a:r>
              <a:rPr lang="fr-FR" sz="2800" dirty="0"/>
              <a:t>Quelles sont les premières causes apparentes ?</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Quelle en est la finalité ?</a:t>
            </a:r>
          </a:p>
        </p:txBody>
      </p:sp>
      <p:sp>
        <p:nvSpPr>
          <p:cNvPr id="7" name="Rectangle 6"/>
          <p:cNvSpPr/>
          <p:nvPr/>
        </p:nvSpPr>
        <p:spPr>
          <a:xfrm>
            <a:off x="2843808" y="723950"/>
            <a:ext cx="6120680" cy="646331"/>
          </a:xfrm>
          <a:prstGeom prst="rect">
            <a:avLst/>
          </a:prstGeom>
        </p:spPr>
        <p:txBody>
          <a:bodyPr wrap="square">
            <a:spAutoFit/>
          </a:bodyPr>
          <a:lstStyle/>
          <a:p>
            <a:r>
              <a:rPr lang="fr-FR" dirty="0">
                <a:solidFill>
                  <a:srgbClr val="FF0000"/>
                </a:solidFill>
              </a:rPr>
              <a:t>Cette question permet d’aller chercher les infos qui vont expliquer les causes, les raisons d’un fait</a:t>
            </a:r>
          </a:p>
        </p:txBody>
      </p:sp>
      <p:sp>
        <p:nvSpPr>
          <p:cNvPr id="8" name="Espace réservé de la date 7">
            <a:extLst>
              <a:ext uri="{FF2B5EF4-FFF2-40B4-BE49-F238E27FC236}">
                <a16:creationId xmlns:a16="http://schemas.microsoft.com/office/drawing/2014/main" id="{B38F36A0-05E1-45B8-8694-AF1D86746EE8}"/>
              </a:ext>
            </a:extLst>
          </p:cNvPr>
          <p:cNvSpPr>
            <a:spLocks noGrp="1"/>
          </p:cNvSpPr>
          <p:nvPr>
            <p:ph type="dt" sz="half" idx="10"/>
          </p:nvPr>
        </p:nvSpPr>
        <p:spPr/>
        <p:txBody>
          <a:bodyPr/>
          <a:lstStyle/>
          <a:p>
            <a:fld id="{6A31421D-B11F-425E-A57E-9BB6B44CF86D}" type="datetime1">
              <a:rPr lang="fr-FR" smtClean="0"/>
              <a:t>09/09/2025</a:t>
            </a:fld>
            <a:endParaRPr lang="fr-FR"/>
          </a:p>
        </p:txBody>
      </p:sp>
    </p:spTree>
    <p:extLst>
      <p:ext uri="{BB962C8B-B14F-4D97-AF65-F5344CB8AC3E}">
        <p14:creationId xmlns:p14="http://schemas.microsoft.com/office/powerpoint/2010/main" val="333122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14</a:t>
            </a:fld>
            <a:endParaRPr lang="fr-FR"/>
          </a:p>
        </p:txBody>
      </p:sp>
      <p:sp>
        <p:nvSpPr>
          <p:cNvPr id="4" name="Rectangle 3"/>
          <p:cNvSpPr/>
          <p:nvPr/>
        </p:nvSpPr>
        <p:spPr>
          <a:xfrm>
            <a:off x="700336" y="1802830"/>
            <a:ext cx="7986464" cy="4216539"/>
          </a:xfrm>
          <a:prstGeom prst="rect">
            <a:avLst/>
          </a:prstGeom>
        </p:spPr>
        <p:txBody>
          <a:bodyPr wrap="square">
            <a:spAutoFit/>
          </a:bodyPr>
          <a:lstStyle/>
          <a:p>
            <a:endParaRPr lang="fr-FR" sz="3200" dirty="0"/>
          </a:p>
          <a:p>
            <a:r>
              <a:rPr lang="fr-FR" sz="3200" dirty="0"/>
              <a:t>La question « </a:t>
            </a:r>
            <a:r>
              <a:rPr lang="fr-FR" sz="3200" dirty="0">
                <a:solidFill>
                  <a:srgbClr val="FF0000"/>
                </a:solidFill>
              </a:rPr>
              <a:t>Combien</a:t>
            </a:r>
            <a:r>
              <a:rPr lang="fr-FR" sz="3200" dirty="0"/>
              <a:t> ? » peut se combiner avec toutes ces questions clés :</a:t>
            </a:r>
          </a:p>
          <a:p>
            <a:endParaRPr lang="fr-FR" sz="3200" dirty="0"/>
          </a:p>
          <a:p>
            <a:pPr marL="457200" lvl="0" indent="-457200">
              <a:buFont typeface="Arial" panose="020B0604020202020204" pitchFamily="34" charset="0"/>
              <a:buChar char="•"/>
            </a:pPr>
            <a:r>
              <a:rPr lang="fr-FR" sz="2800" dirty="0"/>
              <a:t>Combien de temps la situation dure-t-elle ?</a:t>
            </a:r>
          </a:p>
          <a:p>
            <a:pPr marL="457200" lvl="0" indent="-457200">
              <a:buFont typeface="Arial" panose="020B0604020202020204" pitchFamily="34" charset="0"/>
              <a:buChar char="•"/>
            </a:pPr>
            <a:endParaRPr lang="fr-FR" sz="2800" dirty="0"/>
          </a:p>
          <a:p>
            <a:pPr marL="457200" lvl="0" indent="-457200">
              <a:buFont typeface="Arial" panose="020B0604020202020204" pitchFamily="34" charset="0"/>
              <a:buChar char="•"/>
            </a:pPr>
            <a:r>
              <a:rPr lang="fr-FR" sz="2800" dirty="0"/>
              <a:t>Combien de personnes sont impliquées ?</a:t>
            </a:r>
          </a:p>
          <a:p>
            <a:pPr marL="457200" lvl="0" indent="-457200">
              <a:buFont typeface="Arial" panose="020B0604020202020204" pitchFamily="34" charset="0"/>
              <a:buChar char="•"/>
            </a:pPr>
            <a:endParaRPr lang="fr-FR" sz="2800" dirty="0"/>
          </a:p>
          <a:p>
            <a:pPr marL="457200" lvl="0" indent="-457200">
              <a:buFont typeface="Arial" panose="020B0604020202020204" pitchFamily="34" charset="0"/>
              <a:buChar char="•"/>
            </a:pPr>
            <a:r>
              <a:rPr lang="fr-FR" sz="2800" dirty="0"/>
              <a:t>Combien de lieux ?</a:t>
            </a:r>
          </a:p>
        </p:txBody>
      </p:sp>
      <p:sp>
        <p:nvSpPr>
          <p:cNvPr id="5" name="AutoShape 2" descr="Résultat de recherche d'images pour &quot;combien&quot;"/>
          <p:cNvSpPr>
            <a:spLocks noChangeAspect="1" noChangeArrowheads="1"/>
          </p:cNvSpPr>
          <p:nvPr/>
        </p:nvSpPr>
        <p:spPr bwMode="auto">
          <a:xfrm>
            <a:off x="155575" y="-2659063"/>
            <a:ext cx="6191250" cy="554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63" y="476672"/>
            <a:ext cx="1557236" cy="139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e la date 5">
            <a:extLst>
              <a:ext uri="{FF2B5EF4-FFF2-40B4-BE49-F238E27FC236}">
                <a16:creationId xmlns:a16="http://schemas.microsoft.com/office/drawing/2014/main" id="{484F4E8B-D719-463C-B5CB-D42DB3E23F24}"/>
              </a:ext>
            </a:extLst>
          </p:cNvPr>
          <p:cNvSpPr>
            <a:spLocks noGrp="1"/>
          </p:cNvSpPr>
          <p:nvPr>
            <p:ph type="dt" sz="half" idx="10"/>
          </p:nvPr>
        </p:nvSpPr>
        <p:spPr/>
        <p:txBody>
          <a:bodyPr/>
          <a:lstStyle/>
          <a:p>
            <a:fld id="{D0907ADA-E5C2-4D04-A6BC-F684681B3AB5}" type="datetime1">
              <a:rPr lang="fr-FR" smtClean="0"/>
              <a:t>09/09/2025</a:t>
            </a:fld>
            <a:endParaRPr lang="fr-FR"/>
          </a:p>
        </p:txBody>
      </p:sp>
    </p:spTree>
    <p:extLst>
      <p:ext uri="{BB962C8B-B14F-4D97-AF65-F5344CB8AC3E}">
        <p14:creationId xmlns:p14="http://schemas.microsoft.com/office/powerpoint/2010/main" val="379427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15</a:t>
            </a:fld>
            <a:endParaRPr lang="fr-FR"/>
          </a:p>
        </p:txBody>
      </p:sp>
      <p:sp>
        <p:nvSpPr>
          <p:cNvPr id="4" name="AutoShape 2" descr="Résultat de recherche d'images pour &quot;où&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56360"/>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83568" y="3683568"/>
            <a:ext cx="8088457" cy="1200329"/>
          </a:xfrm>
          <a:prstGeom prst="rect">
            <a:avLst/>
          </a:prstGeom>
          <a:noFill/>
        </p:spPr>
        <p:txBody>
          <a:bodyPr wrap="square" rtlCol="0">
            <a:spAutoFit/>
          </a:bodyPr>
          <a:lstStyle/>
          <a:p>
            <a:r>
              <a:rPr lang="fr-FR" sz="3600" b="1" dirty="0">
                <a:solidFill>
                  <a:srgbClr val="00B0F0"/>
                </a:solidFill>
              </a:rPr>
              <a:t>Maintenant à vous d’illustrer ce cours </a:t>
            </a:r>
          </a:p>
          <a:p>
            <a:r>
              <a:rPr lang="fr-FR" sz="3600" b="1" dirty="0">
                <a:solidFill>
                  <a:srgbClr val="00B0F0"/>
                </a:solidFill>
              </a:rPr>
              <a:t>par un exemple de votre choix!</a:t>
            </a:r>
          </a:p>
        </p:txBody>
      </p:sp>
      <p:sp>
        <p:nvSpPr>
          <p:cNvPr id="6" name="Espace réservé de la date 5">
            <a:extLst>
              <a:ext uri="{FF2B5EF4-FFF2-40B4-BE49-F238E27FC236}">
                <a16:creationId xmlns:a16="http://schemas.microsoft.com/office/drawing/2014/main" id="{BC1DAF66-8601-4659-B3BB-86E8C9C3D280}"/>
              </a:ext>
            </a:extLst>
          </p:cNvPr>
          <p:cNvSpPr>
            <a:spLocks noGrp="1"/>
          </p:cNvSpPr>
          <p:nvPr>
            <p:ph type="dt" sz="half" idx="10"/>
          </p:nvPr>
        </p:nvSpPr>
        <p:spPr/>
        <p:txBody>
          <a:bodyPr/>
          <a:lstStyle/>
          <a:p>
            <a:fld id="{31263A8D-63A2-4019-93DA-94806D0A3C50}" type="datetime1">
              <a:rPr lang="fr-FR" smtClean="0"/>
              <a:t>09/09/2025</a:t>
            </a:fld>
            <a:endParaRPr lang="fr-FR"/>
          </a:p>
        </p:txBody>
      </p:sp>
    </p:spTree>
    <p:extLst>
      <p:ext uri="{BB962C8B-B14F-4D97-AF65-F5344CB8AC3E}">
        <p14:creationId xmlns:p14="http://schemas.microsoft.com/office/powerpoint/2010/main" val="157461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solidFill>
                  <a:srgbClr val="00B0F0"/>
                </a:solidFill>
              </a:rPr>
            </a:br>
            <a:br>
              <a:rPr lang="fr-FR" dirty="0">
                <a:solidFill>
                  <a:srgbClr val="00B0F0"/>
                </a:solidFill>
              </a:rPr>
            </a:br>
            <a:br>
              <a:rPr lang="fr-FR" dirty="0">
                <a:solidFill>
                  <a:srgbClr val="00B0F0"/>
                </a:solidFill>
              </a:rPr>
            </a:br>
            <a:br>
              <a:rPr lang="fr-FR" dirty="0">
                <a:solidFill>
                  <a:srgbClr val="00B0F0"/>
                </a:solidFill>
              </a:rPr>
            </a:br>
            <a:r>
              <a:rPr lang="fr-FR" sz="5300" dirty="0">
                <a:solidFill>
                  <a:srgbClr val="00B0F0"/>
                </a:solidFill>
              </a:rPr>
              <a:t>Le recueil de données</a:t>
            </a:r>
          </a:p>
        </p:txBody>
      </p:sp>
      <p:sp>
        <p:nvSpPr>
          <p:cNvPr id="3" name="Espace réservé du contenu 2"/>
          <p:cNvSpPr>
            <a:spLocks noGrp="1"/>
          </p:cNvSpPr>
          <p:nvPr>
            <p:ph idx="1"/>
          </p:nvPr>
        </p:nvSpPr>
        <p:spPr>
          <a:xfrm>
            <a:off x="457200" y="2852936"/>
            <a:ext cx="8229600" cy="3273227"/>
          </a:xfrm>
        </p:spPr>
        <p:txBody>
          <a:bodyPr/>
          <a:lstStyle/>
          <a:p>
            <a:pPr marL="0" indent="0" algn="ctr">
              <a:buNone/>
            </a:pPr>
            <a:endParaRPr lang="fr-FR" dirty="0"/>
          </a:p>
          <a:p>
            <a:pPr marL="0" indent="0" algn="ctr">
              <a:buNone/>
            </a:pPr>
            <a:r>
              <a:rPr lang="fr-FR" sz="4000" dirty="0"/>
              <a:t>Que pouvez-vous dire de ce titre?</a:t>
            </a:r>
          </a:p>
        </p:txBody>
      </p:sp>
      <p:sp>
        <p:nvSpPr>
          <p:cNvPr id="4" name="Espace réservé du pied de page 3"/>
          <p:cNvSpPr>
            <a:spLocks noGrp="1"/>
          </p:cNvSpPr>
          <p:nvPr>
            <p:ph type="ftr" sz="quarter" idx="11"/>
          </p:nvPr>
        </p:nvSpPr>
        <p:spPr/>
        <p:txBody>
          <a:bodyPr/>
          <a:lstStyle/>
          <a:p>
            <a:r>
              <a:rPr lang="fr-FR" dirty="0"/>
              <a:t>E. Bourelier / J. Curvat - Méthode QQOQCP </a:t>
            </a:r>
          </a:p>
        </p:txBody>
      </p:sp>
      <p:sp>
        <p:nvSpPr>
          <p:cNvPr id="5" name="Espace réservé du numéro de diapositive 4"/>
          <p:cNvSpPr>
            <a:spLocks noGrp="1"/>
          </p:cNvSpPr>
          <p:nvPr>
            <p:ph type="sldNum" sz="quarter" idx="12"/>
          </p:nvPr>
        </p:nvSpPr>
        <p:spPr/>
        <p:txBody>
          <a:bodyPr/>
          <a:lstStyle/>
          <a:p>
            <a:fld id="{9FDD5267-6795-453A-BE47-B57B0E5086E8}" type="slidenum">
              <a:rPr lang="fr-FR" smtClean="0"/>
              <a:t>2</a:t>
            </a:fld>
            <a:endParaRPr lang="fr-F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2291906" cy="112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e la date 5">
            <a:extLst>
              <a:ext uri="{FF2B5EF4-FFF2-40B4-BE49-F238E27FC236}">
                <a16:creationId xmlns:a16="http://schemas.microsoft.com/office/drawing/2014/main" id="{070EA455-CF7E-4FBD-B460-E5BD538D9D7B}"/>
              </a:ext>
            </a:extLst>
          </p:cNvPr>
          <p:cNvSpPr>
            <a:spLocks noGrp="1"/>
          </p:cNvSpPr>
          <p:nvPr>
            <p:ph type="dt" sz="half" idx="10"/>
          </p:nvPr>
        </p:nvSpPr>
        <p:spPr/>
        <p:txBody>
          <a:bodyPr/>
          <a:lstStyle/>
          <a:p>
            <a:fld id="{982308DF-060F-40B6-8D8D-92BD8AA853E4}" type="datetime1">
              <a:rPr lang="fr-FR" smtClean="0"/>
              <a:t>09/09/2025</a:t>
            </a:fld>
            <a:endParaRPr lang="fr-FR"/>
          </a:p>
        </p:txBody>
      </p:sp>
    </p:spTree>
    <p:extLst>
      <p:ext uri="{BB962C8B-B14F-4D97-AF65-F5344CB8AC3E}">
        <p14:creationId xmlns:p14="http://schemas.microsoft.com/office/powerpoint/2010/main" val="215500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3</a:t>
            </a:fld>
            <a:endParaRPr lang="fr-FR"/>
          </a:p>
        </p:txBody>
      </p:sp>
      <p:sp>
        <p:nvSpPr>
          <p:cNvPr id="4" name="Rectangle 3"/>
          <p:cNvSpPr/>
          <p:nvPr/>
        </p:nvSpPr>
        <p:spPr>
          <a:xfrm>
            <a:off x="395536" y="1628800"/>
            <a:ext cx="7776864" cy="4031873"/>
          </a:xfrm>
          <a:prstGeom prst="rect">
            <a:avLst/>
          </a:prstGeom>
        </p:spPr>
        <p:txBody>
          <a:bodyPr wrap="square">
            <a:spAutoFit/>
          </a:bodyPr>
          <a:lstStyle/>
          <a:p>
            <a:pPr algn="just"/>
            <a:endParaRPr lang="fr-FR" sz="3200" dirty="0"/>
          </a:p>
          <a:p>
            <a:pPr algn="just"/>
            <a:endParaRPr lang="fr-FR" sz="3200" dirty="0"/>
          </a:p>
          <a:p>
            <a:pPr algn="just"/>
            <a:r>
              <a:rPr lang="fr-FR" sz="3200" dirty="0"/>
              <a:t>Nous venons de voir le </a:t>
            </a:r>
            <a:r>
              <a:rPr lang="fr-FR" sz="3200" dirty="0" err="1"/>
              <a:t>brain-storning</a:t>
            </a:r>
            <a:r>
              <a:rPr lang="fr-FR" sz="3200" dirty="0"/>
              <a:t> mais il existe différents outils de recueil de données, par exemple le dossier médical, l’entretien auprès du patient et de son entourage…</a:t>
            </a:r>
          </a:p>
          <a:p>
            <a:pPr algn="just"/>
            <a:r>
              <a:rPr lang="fr-FR" sz="3200" dirty="0"/>
              <a:t>Vous les découvrirez au fil de votre formation!</a:t>
            </a:r>
          </a:p>
        </p:txBody>
      </p:sp>
      <p:pic>
        <p:nvPicPr>
          <p:cNvPr id="13314" name="Picture 2" descr="https://upload.wikimedia.org/wikipedia/commons/thumb/f/f0/Dokumentation79.jpg/200px-Dokumentation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692696"/>
            <a:ext cx="1112198"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458" y="884936"/>
            <a:ext cx="1751644" cy="13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Résultat de recherche d'images pour &quot;entourage&quot;"/>
          <p:cNvSpPr>
            <a:spLocks noChangeAspect="1" noChangeArrowheads="1"/>
          </p:cNvSpPr>
          <p:nvPr/>
        </p:nvSpPr>
        <p:spPr bwMode="auto">
          <a:xfrm>
            <a:off x="155575" y="-2430463"/>
            <a:ext cx="9820275" cy="507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3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1195" y="884936"/>
            <a:ext cx="2021609" cy="104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descr="&#10;Team of doctors and other hospital workers stand together. Vector people illustration isolated on whit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6402" y="5085184"/>
            <a:ext cx="1875998"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e la date 5">
            <a:extLst>
              <a:ext uri="{FF2B5EF4-FFF2-40B4-BE49-F238E27FC236}">
                <a16:creationId xmlns:a16="http://schemas.microsoft.com/office/drawing/2014/main" id="{2103AB52-C97E-4CD7-ADBF-FD39FC776FB8}"/>
              </a:ext>
            </a:extLst>
          </p:cNvPr>
          <p:cNvSpPr>
            <a:spLocks noGrp="1"/>
          </p:cNvSpPr>
          <p:nvPr>
            <p:ph type="dt" sz="half" idx="10"/>
          </p:nvPr>
        </p:nvSpPr>
        <p:spPr/>
        <p:txBody>
          <a:bodyPr/>
          <a:lstStyle/>
          <a:p>
            <a:fld id="{B9E5039C-61A8-4747-AAA1-3CA6DBACF1FB}" type="datetime1">
              <a:rPr lang="fr-FR" smtClean="0"/>
              <a:t>09/09/2025</a:t>
            </a:fld>
            <a:endParaRPr lang="fr-FR"/>
          </a:p>
        </p:txBody>
      </p:sp>
    </p:spTree>
    <p:extLst>
      <p:ext uri="{BB962C8B-B14F-4D97-AF65-F5344CB8AC3E}">
        <p14:creationId xmlns:p14="http://schemas.microsoft.com/office/powerpoint/2010/main" val="370603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recherch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6" y="188641"/>
            <a:ext cx="1051956" cy="105195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4</a:t>
            </a:fld>
            <a:endParaRPr lang="fr-FR"/>
          </a:p>
        </p:txBody>
      </p:sp>
      <p:sp>
        <p:nvSpPr>
          <p:cNvPr id="4" name="ZoneTexte 3"/>
          <p:cNvSpPr txBox="1"/>
          <p:nvPr/>
        </p:nvSpPr>
        <p:spPr>
          <a:xfrm>
            <a:off x="467544" y="2276872"/>
            <a:ext cx="8136904" cy="2677656"/>
          </a:xfrm>
          <a:prstGeom prst="rect">
            <a:avLst/>
          </a:prstGeom>
          <a:noFill/>
        </p:spPr>
        <p:txBody>
          <a:bodyPr wrap="square" rtlCol="0">
            <a:spAutoFit/>
          </a:bodyPr>
          <a:lstStyle/>
          <a:p>
            <a:pPr algn="just"/>
            <a:r>
              <a:rPr lang="fr-FR" sz="2400" dirty="0"/>
              <a:t>Le recueil de données permet de cerner l’étendue d’une situation ou d’un problème pour lequel il est nécessaire de réunir toutes les informations utiles</a:t>
            </a:r>
          </a:p>
          <a:p>
            <a:pPr algn="just"/>
            <a:endParaRPr lang="fr-FR" sz="2400" dirty="0"/>
          </a:p>
          <a:p>
            <a:pPr algn="just"/>
            <a:r>
              <a:rPr lang="fr-FR" sz="2400" dirty="0"/>
              <a:t>Ce recueil de données pourra être mené par l’ensemble de l’équipe pluridisciplinaire</a:t>
            </a:r>
          </a:p>
          <a:p>
            <a:pPr algn="just"/>
            <a:endParaRPr lang="fr-FR" sz="2400" dirty="0"/>
          </a:p>
        </p:txBody>
      </p:sp>
      <p:sp>
        <p:nvSpPr>
          <p:cNvPr id="5" name="ZoneTexte 4"/>
          <p:cNvSpPr txBox="1"/>
          <p:nvPr/>
        </p:nvSpPr>
        <p:spPr>
          <a:xfrm>
            <a:off x="251520" y="368167"/>
            <a:ext cx="8705077" cy="3108543"/>
          </a:xfrm>
          <a:prstGeom prst="rect">
            <a:avLst/>
          </a:prstGeom>
          <a:noFill/>
        </p:spPr>
        <p:txBody>
          <a:bodyPr wrap="square" rtlCol="0">
            <a:spAutoFit/>
          </a:bodyPr>
          <a:lstStyle/>
          <a:p>
            <a:endParaRPr lang="fr-FR" sz="2800" dirty="0"/>
          </a:p>
          <a:p>
            <a:endParaRPr lang="fr-FR" sz="2800" dirty="0"/>
          </a:p>
          <a:p>
            <a:pPr algn="ctr"/>
            <a:r>
              <a:rPr lang="fr-FR" sz="2800" dirty="0">
                <a:solidFill>
                  <a:srgbClr val="00B0F0"/>
                </a:solidFill>
              </a:rPr>
              <a:t>A quoi sert le recueil de données dans les soins infirmiers?</a:t>
            </a:r>
          </a:p>
          <a:p>
            <a:endParaRPr lang="fr-FR" sz="2800" dirty="0">
              <a:solidFill>
                <a:srgbClr val="00B0F0"/>
              </a:solidFill>
            </a:endParaRPr>
          </a:p>
          <a:p>
            <a:endParaRPr lang="fr-FR" sz="2800" dirty="0"/>
          </a:p>
          <a:p>
            <a:endParaRPr lang="fr-FR" sz="2800" dirty="0"/>
          </a:p>
          <a:p>
            <a:endParaRPr lang="fr-FR" sz="2800" dirty="0"/>
          </a:p>
        </p:txBody>
      </p:sp>
      <p:sp>
        <p:nvSpPr>
          <p:cNvPr id="6" name="Espace réservé de la date 5">
            <a:extLst>
              <a:ext uri="{FF2B5EF4-FFF2-40B4-BE49-F238E27FC236}">
                <a16:creationId xmlns:a16="http://schemas.microsoft.com/office/drawing/2014/main" id="{63349355-A7BF-4D0E-9F7A-CECF5FC0C5EC}"/>
              </a:ext>
            </a:extLst>
          </p:cNvPr>
          <p:cNvSpPr>
            <a:spLocks noGrp="1"/>
          </p:cNvSpPr>
          <p:nvPr>
            <p:ph type="dt" sz="half" idx="10"/>
          </p:nvPr>
        </p:nvSpPr>
        <p:spPr/>
        <p:txBody>
          <a:bodyPr/>
          <a:lstStyle/>
          <a:p>
            <a:fld id="{F6022FB6-8D12-49D5-850B-EE033649FC4E}" type="datetime1">
              <a:rPr lang="fr-FR" smtClean="0"/>
              <a:t>09/09/2025</a:t>
            </a:fld>
            <a:endParaRPr lang="fr-FR"/>
          </a:p>
        </p:txBody>
      </p:sp>
    </p:spTree>
    <p:extLst>
      <p:ext uri="{BB962C8B-B14F-4D97-AF65-F5344CB8AC3E}">
        <p14:creationId xmlns:p14="http://schemas.microsoft.com/office/powerpoint/2010/main" val="137721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5</a:t>
            </a:fld>
            <a:endParaRPr lang="fr-FR"/>
          </a:p>
        </p:txBody>
      </p:sp>
      <p:sp>
        <p:nvSpPr>
          <p:cNvPr id="4" name="ZoneTexte 3"/>
          <p:cNvSpPr txBox="1"/>
          <p:nvPr/>
        </p:nvSpPr>
        <p:spPr>
          <a:xfrm>
            <a:off x="683568" y="908720"/>
            <a:ext cx="7488832" cy="1477328"/>
          </a:xfrm>
          <a:prstGeom prst="rect">
            <a:avLst/>
          </a:prstGeom>
          <a:noFill/>
        </p:spPr>
        <p:txBody>
          <a:bodyPr wrap="square" rtlCol="0">
            <a:spAutoFit/>
          </a:bodyPr>
          <a:lstStyle/>
          <a:p>
            <a:endParaRPr lang="fr-FR" dirty="0"/>
          </a:p>
          <a:p>
            <a:endParaRPr lang="fr-FR" dirty="0"/>
          </a:p>
          <a:p>
            <a:endParaRPr lang="fr-FR" dirty="0"/>
          </a:p>
          <a:p>
            <a:r>
              <a:rPr lang="fr-FR" sz="3600" dirty="0">
                <a:solidFill>
                  <a:srgbClr val="00B050"/>
                </a:solidFill>
              </a:rPr>
              <a:t>La méthode QQOQCP</a:t>
            </a:r>
          </a:p>
        </p:txBody>
      </p:sp>
      <p:pic>
        <p:nvPicPr>
          <p:cNvPr id="2050" name="Picture 2" descr="Résultat de recherche d'images pour &quot;qqoqcpc&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1621" y="490238"/>
            <a:ext cx="2175115" cy="231429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39552" y="3284984"/>
            <a:ext cx="8136904" cy="2308324"/>
          </a:xfrm>
          <a:prstGeom prst="rect">
            <a:avLst/>
          </a:prstGeom>
          <a:noFill/>
        </p:spPr>
        <p:txBody>
          <a:bodyPr wrap="square" rtlCol="0">
            <a:spAutoFit/>
          </a:bodyPr>
          <a:lstStyle/>
          <a:p>
            <a:r>
              <a:rPr lang="fr-FR" sz="2400" dirty="0"/>
              <a:t>Ce raisonnement était déjà proposé par l’empereur Quintilien il y a 2000 ans pour instruire les procès</a:t>
            </a:r>
          </a:p>
          <a:p>
            <a:endParaRPr lang="fr-FR" sz="2400" dirty="0"/>
          </a:p>
          <a:p>
            <a:r>
              <a:rPr lang="fr-FR" sz="2400" dirty="0"/>
              <a:t>QQOQCP est l'acronyme des six questions clés : Quoi ? Qui ? Où ? Quand ? Comment ? Pourquoi ?</a:t>
            </a:r>
          </a:p>
          <a:p>
            <a:endParaRPr lang="fr-FR" sz="2400" dirty="0"/>
          </a:p>
        </p:txBody>
      </p:sp>
      <p:sp>
        <p:nvSpPr>
          <p:cNvPr id="6" name="Espace réservé de la date 5">
            <a:extLst>
              <a:ext uri="{FF2B5EF4-FFF2-40B4-BE49-F238E27FC236}">
                <a16:creationId xmlns:a16="http://schemas.microsoft.com/office/drawing/2014/main" id="{D31B422C-1A1D-45B9-91E5-F6E224F0FFD2}"/>
              </a:ext>
            </a:extLst>
          </p:cNvPr>
          <p:cNvSpPr>
            <a:spLocks noGrp="1"/>
          </p:cNvSpPr>
          <p:nvPr>
            <p:ph type="dt" sz="half" idx="10"/>
          </p:nvPr>
        </p:nvSpPr>
        <p:spPr/>
        <p:txBody>
          <a:bodyPr/>
          <a:lstStyle/>
          <a:p>
            <a:fld id="{31835C00-D930-4A49-ABE3-F2FD226D940D}" type="datetime1">
              <a:rPr lang="fr-FR" smtClean="0"/>
              <a:t>09/09/2025</a:t>
            </a:fld>
            <a:endParaRPr lang="fr-FR"/>
          </a:p>
        </p:txBody>
      </p:sp>
    </p:spTree>
    <p:extLst>
      <p:ext uri="{BB962C8B-B14F-4D97-AF65-F5344CB8AC3E}">
        <p14:creationId xmlns:p14="http://schemas.microsoft.com/office/powerpoint/2010/main" val="189191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6</a:t>
            </a:fld>
            <a:endParaRPr lang="fr-FR"/>
          </a:p>
        </p:txBody>
      </p:sp>
      <p:sp>
        <p:nvSpPr>
          <p:cNvPr id="4" name="Rectangle 3"/>
          <p:cNvSpPr/>
          <p:nvPr/>
        </p:nvSpPr>
        <p:spPr>
          <a:xfrm>
            <a:off x="307974" y="1124744"/>
            <a:ext cx="8656513" cy="5262979"/>
          </a:xfrm>
          <a:prstGeom prst="rect">
            <a:avLst/>
          </a:prstGeom>
        </p:spPr>
        <p:txBody>
          <a:bodyPr wrap="square">
            <a:spAutoFit/>
          </a:bodyPr>
          <a:lstStyle/>
          <a:p>
            <a:endParaRPr lang="fr-FR" sz="2800" dirty="0"/>
          </a:p>
          <a:p>
            <a:r>
              <a:rPr lang="fr-FR" sz="2800" dirty="0"/>
              <a:t>C'est un outil efficace et simple d'utilisation qui s'intègre à toutes les étapes de la démarche de résolution de problème </a:t>
            </a:r>
          </a:p>
          <a:p>
            <a:endParaRPr lang="fr-FR" sz="2800" dirty="0"/>
          </a:p>
          <a:p>
            <a:endParaRPr lang="fr-FR" sz="2800" dirty="0"/>
          </a:p>
          <a:p>
            <a:r>
              <a:rPr lang="fr-FR" sz="2800" dirty="0"/>
              <a:t>Cette </a:t>
            </a:r>
            <a:r>
              <a:rPr lang="fr-FR" sz="2800" b="1" dirty="0"/>
              <a:t>méthode QQOQCP</a:t>
            </a:r>
            <a:r>
              <a:rPr lang="fr-FR" sz="2800" dirty="0"/>
              <a:t> apporte les informations qui permettent de mieux connaître, cerner, clarifier, structurer, cadrer une situation car elle explore toutes les dimensions sous différents angles. Elle permet de balayer l'ensemble des aspects d'un problème ou d'un besoin</a:t>
            </a:r>
          </a:p>
          <a:p>
            <a:endParaRPr lang="fr-FR" sz="2800" dirty="0"/>
          </a:p>
        </p:txBody>
      </p:sp>
      <p:sp>
        <p:nvSpPr>
          <p:cNvPr id="5" name="AutoShape 2" descr="Image associée"/>
          <p:cNvSpPr>
            <a:spLocks noChangeAspect="1" noChangeArrowheads="1"/>
          </p:cNvSpPr>
          <p:nvPr/>
        </p:nvSpPr>
        <p:spPr bwMode="auto">
          <a:xfrm>
            <a:off x="155575" y="-1493838"/>
            <a:ext cx="5248275" cy="311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associée"/>
          <p:cNvSpPr>
            <a:spLocks noChangeAspect="1" noChangeArrowheads="1"/>
          </p:cNvSpPr>
          <p:nvPr/>
        </p:nvSpPr>
        <p:spPr bwMode="auto">
          <a:xfrm>
            <a:off x="307975" y="-1341438"/>
            <a:ext cx="5248275" cy="311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https://encrypted-tbn0.gstatic.com/images?q=tbn:ANd9GcTYR5RhXP4uh5SYrAduacYNikRRRJqpz_jn_EhGr0x3dBiR33I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https://encrypted-tbn0.gstatic.com/images?q=tbn:ANd9GcTYR5RhXP4uh5SYrAduacYNikRRRJqpz_jn_EhGr0x3dBiR33I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https://encrypted-tbn0.gstatic.com/images?q=tbn:ANd9GcTYR5RhXP4uh5SYrAduacYNikRRRJqpz_jn_EhGr0x3dBiR33I9"/>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5" name="Picture 13" descr="C:\Users\ablondeau\AppData\Local\Microsoft\Windows\Temporary Internet Files\Content.IE5\RGB60X2U\19a959f358a71de739e4d418466f2e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99248"/>
            <a:ext cx="1307518" cy="980728"/>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e la date 6">
            <a:extLst>
              <a:ext uri="{FF2B5EF4-FFF2-40B4-BE49-F238E27FC236}">
                <a16:creationId xmlns:a16="http://schemas.microsoft.com/office/drawing/2014/main" id="{F36D756D-CF1B-45F8-847B-F9A8F6DF28EA}"/>
              </a:ext>
            </a:extLst>
          </p:cNvPr>
          <p:cNvSpPr>
            <a:spLocks noGrp="1"/>
          </p:cNvSpPr>
          <p:nvPr>
            <p:ph type="dt" sz="half" idx="10"/>
          </p:nvPr>
        </p:nvSpPr>
        <p:spPr/>
        <p:txBody>
          <a:bodyPr/>
          <a:lstStyle/>
          <a:p>
            <a:fld id="{BA0FC496-8F1C-4531-ADAD-15FC8C7BFB2F}" type="datetime1">
              <a:rPr lang="fr-FR" smtClean="0"/>
              <a:t>09/09/2025</a:t>
            </a:fld>
            <a:endParaRPr lang="fr-FR"/>
          </a:p>
        </p:txBody>
      </p:sp>
    </p:spTree>
    <p:extLst>
      <p:ext uri="{BB962C8B-B14F-4D97-AF65-F5344CB8AC3E}">
        <p14:creationId xmlns:p14="http://schemas.microsoft.com/office/powerpoint/2010/main" val="198076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7</a:t>
            </a:fld>
            <a:endParaRPr lang="fr-FR"/>
          </a:p>
        </p:txBody>
      </p:sp>
      <p:sp>
        <p:nvSpPr>
          <p:cNvPr id="4" name="Rectangle 3"/>
          <p:cNvSpPr/>
          <p:nvPr/>
        </p:nvSpPr>
        <p:spPr>
          <a:xfrm>
            <a:off x="251520" y="1196752"/>
            <a:ext cx="8568952" cy="4678204"/>
          </a:xfrm>
          <a:prstGeom prst="rect">
            <a:avLst/>
          </a:prstGeom>
        </p:spPr>
        <p:txBody>
          <a:bodyPr wrap="square">
            <a:spAutoFit/>
          </a:bodyPr>
          <a:lstStyle/>
          <a:p>
            <a:endParaRPr lang="fr-FR" sz="2800" dirty="0"/>
          </a:p>
          <a:p>
            <a:r>
              <a:rPr lang="fr-FR" sz="2800" dirty="0"/>
              <a:t>En utilisant cette méthode, le professionnel possède une vision d'ensemble qui lui permettra de formuler le problème, de chercher des informations complémentaires si nécessaire et de donner des pistes pour rechercher les causes</a:t>
            </a:r>
          </a:p>
          <a:p>
            <a:endParaRPr lang="fr-FR" sz="2800" dirty="0"/>
          </a:p>
          <a:p>
            <a:r>
              <a:rPr lang="fr-FR" sz="2800" dirty="0"/>
              <a:t>Appliquer cette méthode est un bon point de départ pour rédiger un rapport, encadrer un brainstorming, poser un diagnostic sur une situation ou commencer une analyse</a:t>
            </a:r>
            <a:r>
              <a:rPr lang="fr-FR" dirty="0"/>
              <a:t>.</a:t>
            </a:r>
          </a:p>
          <a:p>
            <a:endParaRPr lang="fr-FR"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973820" cy="94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e la date 5">
            <a:extLst>
              <a:ext uri="{FF2B5EF4-FFF2-40B4-BE49-F238E27FC236}">
                <a16:creationId xmlns:a16="http://schemas.microsoft.com/office/drawing/2014/main" id="{A8BA4E4D-56F4-4307-A3A6-A25BAF1932D0}"/>
              </a:ext>
            </a:extLst>
          </p:cNvPr>
          <p:cNvSpPr>
            <a:spLocks noGrp="1"/>
          </p:cNvSpPr>
          <p:nvPr>
            <p:ph type="dt" sz="half" idx="10"/>
          </p:nvPr>
        </p:nvSpPr>
        <p:spPr/>
        <p:txBody>
          <a:bodyPr/>
          <a:lstStyle/>
          <a:p>
            <a:fld id="{A906FEDD-1A6D-4DFE-A460-BB6C0D59EB5F}" type="datetime1">
              <a:rPr lang="fr-FR" smtClean="0"/>
              <a:t>09/09/2025</a:t>
            </a:fld>
            <a:endParaRPr lang="fr-FR"/>
          </a:p>
        </p:txBody>
      </p:sp>
    </p:spTree>
    <p:extLst>
      <p:ext uri="{BB962C8B-B14F-4D97-AF65-F5344CB8AC3E}">
        <p14:creationId xmlns:p14="http://schemas.microsoft.com/office/powerpoint/2010/main" val="282923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78631"/>
            <a:ext cx="2386395" cy="13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8</a:t>
            </a:fld>
            <a:endParaRPr lang="fr-FR"/>
          </a:p>
        </p:txBody>
      </p:sp>
      <p:sp>
        <p:nvSpPr>
          <p:cNvPr id="4" name="AutoShape 2" descr="Les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https://www.piloter.org/images/qqoqccp.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https://www.piloter.org/images/qqoqccp.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8" descr="https://www.piloter.org/images/qqoqccp.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539552" y="2204864"/>
            <a:ext cx="8424936" cy="3724096"/>
          </a:xfrm>
          <a:prstGeom prst="rect">
            <a:avLst/>
          </a:prstGeom>
        </p:spPr>
        <p:txBody>
          <a:bodyPr wrap="square">
            <a:spAutoFit/>
          </a:bodyPr>
          <a:lstStyle/>
          <a:p>
            <a:endParaRPr lang="fr-FR" sz="3600" b="1" dirty="0"/>
          </a:p>
          <a:p>
            <a:r>
              <a:rPr lang="fr-FR" sz="3600" b="1" dirty="0"/>
              <a:t>De </a:t>
            </a:r>
            <a:r>
              <a:rPr lang="fr-FR" sz="3600" b="1" dirty="0">
                <a:solidFill>
                  <a:srgbClr val="FF0000"/>
                </a:solidFill>
              </a:rPr>
              <a:t>quoi</a:t>
            </a:r>
            <a:r>
              <a:rPr lang="fr-FR" sz="3600" b="1" dirty="0"/>
              <a:t> s'agit-il ?</a:t>
            </a:r>
          </a:p>
          <a:p>
            <a:endParaRPr lang="fr-FR" sz="3600" dirty="0"/>
          </a:p>
          <a:p>
            <a:pPr marL="571500" lvl="0" indent="-571500">
              <a:buFont typeface="Arial" panose="020B0604020202020204" pitchFamily="34" charset="0"/>
              <a:buChar char="•"/>
            </a:pPr>
            <a:r>
              <a:rPr lang="fr-FR" sz="3200" dirty="0"/>
              <a:t>Que fait-on ?</a:t>
            </a:r>
          </a:p>
          <a:p>
            <a:pPr marL="571500" lvl="0" indent="-571500">
              <a:buFont typeface="Arial" panose="020B0604020202020204" pitchFamily="34" charset="0"/>
              <a:buChar char="•"/>
            </a:pPr>
            <a:endParaRPr lang="fr-FR" sz="3200" dirty="0"/>
          </a:p>
          <a:p>
            <a:pPr marL="571500" indent="-571500">
              <a:buFont typeface="Arial" panose="020B0604020202020204" pitchFamily="34" charset="0"/>
              <a:buChar char="•"/>
            </a:pPr>
            <a:r>
              <a:rPr lang="fr-FR" sz="3200" dirty="0"/>
              <a:t>Quels sont les éléments qui caractérisent l'action ?</a:t>
            </a:r>
          </a:p>
        </p:txBody>
      </p:sp>
      <p:sp>
        <p:nvSpPr>
          <p:cNvPr id="10" name="Rectangle 9"/>
          <p:cNvSpPr/>
          <p:nvPr/>
        </p:nvSpPr>
        <p:spPr>
          <a:xfrm>
            <a:off x="2483768" y="1303893"/>
            <a:ext cx="6552728" cy="369332"/>
          </a:xfrm>
          <a:prstGeom prst="rect">
            <a:avLst/>
          </a:prstGeom>
        </p:spPr>
        <p:txBody>
          <a:bodyPr wrap="square">
            <a:spAutoFit/>
          </a:bodyPr>
          <a:lstStyle/>
          <a:p>
            <a:r>
              <a:rPr lang="fr-FR" dirty="0">
                <a:solidFill>
                  <a:srgbClr val="FF0000"/>
                </a:solidFill>
              </a:rPr>
              <a:t>La question « quoi ? » permet de mettre le focus sur un point précis.</a:t>
            </a:r>
          </a:p>
        </p:txBody>
      </p:sp>
      <p:sp>
        <p:nvSpPr>
          <p:cNvPr id="8" name="Espace réservé de la date 7">
            <a:extLst>
              <a:ext uri="{FF2B5EF4-FFF2-40B4-BE49-F238E27FC236}">
                <a16:creationId xmlns:a16="http://schemas.microsoft.com/office/drawing/2014/main" id="{28902F85-5319-43F9-89B4-55605043B03F}"/>
              </a:ext>
            </a:extLst>
          </p:cNvPr>
          <p:cNvSpPr>
            <a:spLocks noGrp="1"/>
          </p:cNvSpPr>
          <p:nvPr>
            <p:ph type="dt" sz="half" idx="10"/>
          </p:nvPr>
        </p:nvSpPr>
        <p:spPr/>
        <p:txBody>
          <a:bodyPr/>
          <a:lstStyle/>
          <a:p>
            <a:fld id="{D8AE6FB3-E4E6-4A32-9D84-631EDDBF0EFA}" type="datetime1">
              <a:rPr lang="fr-FR" smtClean="0"/>
              <a:t>09/09/2025</a:t>
            </a:fld>
            <a:endParaRPr lang="fr-FR"/>
          </a:p>
        </p:txBody>
      </p:sp>
    </p:spTree>
    <p:extLst>
      <p:ext uri="{BB962C8B-B14F-4D97-AF65-F5344CB8AC3E}">
        <p14:creationId xmlns:p14="http://schemas.microsoft.com/office/powerpoint/2010/main" val="121516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E. Bourelier / J. Curvat - Méthode QQOQCP </a:t>
            </a:r>
          </a:p>
        </p:txBody>
      </p:sp>
      <p:sp>
        <p:nvSpPr>
          <p:cNvPr id="3" name="Espace réservé du numéro de diapositive 2"/>
          <p:cNvSpPr>
            <a:spLocks noGrp="1"/>
          </p:cNvSpPr>
          <p:nvPr>
            <p:ph type="sldNum" sz="quarter" idx="12"/>
          </p:nvPr>
        </p:nvSpPr>
        <p:spPr/>
        <p:txBody>
          <a:bodyPr/>
          <a:lstStyle/>
          <a:p>
            <a:fld id="{9FDD5267-6795-453A-BE47-B57B0E5086E8}" type="slidenum">
              <a:rPr lang="fr-FR" smtClean="0"/>
              <a:t>9</a:t>
            </a:fld>
            <a:endParaRPr lang="fr-FR"/>
          </a:p>
        </p:txBody>
      </p:sp>
      <p:pic>
        <p:nvPicPr>
          <p:cNvPr id="5122" name="Picture 2" descr="https://jeangouda.files.wordpress.com/2015/03/pre-qui-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764704"/>
            <a:ext cx="1177563"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1844824"/>
            <a:ext cx="8568952" cy="3354765"/>
          </a:xfrm>
          <a:prstGeom prst="rect">
            <a:avLst/>
          </a:prstGeom>
        </p:spPr>
        <p:txBody>
          <a:bodyPr wrap="square">
            <a:spAutoFit/>
          </a:bodyPr>
          <a:lstStyle/>
          <a:p>
            <a:r>
              <a:rPr lang="fr-FR" sz="3600" b="1" dirty="0">
                <a:solidFill>
                  <a:srgbClr val="FF0000"/>
                </a:solidFill>
              </a:rPr>
              <a:t> Qui</a:t>
            </a:r>
            <a:r>
              <a:rPr lang="fr-FR" sz="3600" b="1" dirty="0"/>
              <a:t> est concerné ?</a:t>
            </a:r>
          </a:p>
          <a:p>
            <a:endParaRPr lang="fr-FR" sz="3600" dirty="0"/>
          </a:p>
          <a:p>
            <a:pPr marL="457200" lvl="0" indent="-457200">
              <a:buFont typeface="Arial" panose="020B0604020202020204" pitchFamily="34" charset="0"/>
              <a:buChar char="•"/>
            </a:pPr>
            <a:r>
              <a:rPr lang="fr-FR" sz="2800" dirty="0"/>
              <a:t>Qui sont les acteurs et quel est leur statut ?    </a:t>
            </a:r>
          </a:p>
          <a:p>
            <a:pPr lvl="0"/>
            <a:endParaRPr lang="fr-FR" sz="2800" dirty="0"/>
          </a:p>
          <a:p>
            <a:pPr marL="457200" lvl="0" indent="-457200">
              <a:buFont typeface="Arial" panose="020B0604020202020204" pitchFamily="34" charset="0"/>
              <a:buChar char="•"/>
            </a:pPr>
            <a:r>
              <a:rPr lang="fr-FR" sz="2800" dirty="0"/>
              <a:t>Qui est responsable ? Qui est concerné?</a:t>
            </a:r>
          </a:p>
          <a:p>
            <a:pPr lvl="0"/>
            <a:endParaRPr lang="fr-FR" sz="2800" dirty="0"/>
          </a:p>
          <a:p>
            <a:pPr marL="457200" indent="-457200">
              <a:buFont typeface="Arial" panose="020B0604020202020204" pitchFamily="34" charset="0"/>
              <a:buChar char="•"/>
            </a:pPr>
            <a:r>
              <a:rPr lang="fr-FR" sz="2800" dirty="0"/>
              <a:t>Quels sont les services concernés?</a:t>
            </a:r>
          </a:p>
        </p:txBody>
      </p:sp>
      <p:sp>
        <p:nvSpPr>
          <p:cNvPr id="5" name="Rectangle 4"/>
          <p:cNvSpPr/>
          <p:nvPr/>
        </p:nvSpPr>
        <p:spPr>
          <a:xfrm>
            <a:off x="1763688" y="332657"/>
            <a:ext cx="6912768" cy="369332"/>
          </a:xfrm>
          <a:prstGeom prst="rect">
            <a:avLst/>
          </a:prstGeom>
        </p:spPr>
        <p:txBody>
          <a:bodyPr wrap="square">
            <a:spAutoFit/>
          </a:bodyPr>
          <a:lstStyle/>
          <a:p>
            <a:r>
              <a:rPr lang="fr-FR" dirty="0">
                <a:solidFill>
                  <a:srgbClr val="FF0000"/>
                </a:solidFill>
              </a:rPr>
              <a:t>Cette question permet de déterminer les parties prenantes engagées.</a:t>
            </a:r>
          </a:p>
        </p:txBody>
      </p:sp>
      <p:sp>
        <p:nvSpPr>
          <p:cNvPr id="6" name="Espace réservé de la date 5">
            <a:extLst>
              <a:ext uri="{FF2B5EF4-FFF2-40B4-BE49-F238E27FC236}">
                <a16:creationId xmlns:a16="http://schemas.microsoft.com/office/drawing/2014/main" id="{7E857605-257E-4279-80B9-0C7CEB4D6DB1}"/>
              </a:ext>
            </a:extLst>
          </p:cNvPr>
          <p:cNvSpPr>
            <a:spLocks noGrp="1"/>
          </p:cNvSpPr>
          <p:nvPr>
            <p:ph type="dt" sz="half" idx="10"/>
          </p:nvPr>
        </p:nvSpPr>
        <p:spPr/>
        <p:txBody>
          <a:bodyPr/>
          <a:lstStyle/>
          <a:p>
            <a:fld id="{FEDEBF38-BD61-45B6-AF52-5306E6DAE306}" type="datetime1">
              <a:rPr lang="fr-FR" smtClean="0"/>
              <a:t>09/09/2025</a:t>
            </a:fld>
            <a:endParaRPr lang="fr-FR"/>
          </a:p>
        </p:txBody>
      </p:sp>
    </p:spTree>
    <p:extLst>
      <p:ext uri="{BB962C8B-B14F-4D97-AF65-F5344CB8AC3E}">
        <p14:creationId xmlns:p14="http://schemas.microsoft.com/office/powerpoint/2010/main" val="26119718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808</Words>
  <Application>Microsoft Office PowerPoint</Application>
  <PresentationFormat>Affichage à l'écran (4:3)</PresentationFormat>
  <Paragraphs>149</Paragraphs>
  <Slides>15</Slides>
  <Notes>14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Thème Office</vt:lpstr>
      <vt:lpstr> </vt:lpstr>
      <vt:lpstr>    Le recueil de données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Hopital Nord Ouest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Blondeau Annick(Cadre de santé formateur)</dc:creator>
  <cp:lastModifiedBy>Elisabeth BOURELIER</cp:lastModifiedBy>
  <cp:revision>29</cp:revision>
  <cp:lastPrinted>2019-09-02T13:58:12Z</cp:lastPrinted>
  <dcterms:created xsi:type="dcterms:W3CDTF">2018-07-26T11:07:46Z</dcterms:created>
  <dcterms:modified xsi:type="dcterms:W3CDTF">2025-09-09T14:34:54Z</dcterms:modified>
</cp:coreProperties>
</file>