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4"/>
  </p:notesMasterIdLst>
  <p:sldIdLst>
    <p:sldId id="268"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9" d="100"/>
          <a:sy n="79" d="100"/>
        </p:scale>
        <p:origin x="156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A208267-3579-4F43-BDE1-4C47A79E710E}" type="datetimeFigureOut">
              <a:rPr lang="fr-FR" smtClean="0"/>
              <a:t>28/08/2025</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A99CBF9-DF19-4C35-9305-656932C0FDDA}" type="slidenum">
              <a:rPr lang="fr-FR" smtClean="0"/>
              <a:t>‹N°›</a:t>
            </a:fld>
            <a:endParaRPr lang="fr-FR"/>
          </a:p>
        </p:txBody>
      </p:sp>
    </p:spTree>
    <p:extLst>
      <p:ext uri="{BB962C8B-B14F-4D97-AF65-F5344CB8AC3E}">
        <p14:creationId xmlns:p14="http://schemas.microsoft.com/office/powerpoint/2010/main" val="11126832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Modifiez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p>
        </p:txBody>
      </p:sp>
      <p:sp>
        <p:nvSpPr>
          <p:cNvPr id="4" name="Espace réservé de la date 3"/>
          <p:cNvSpPr>
            <a:spLocks noGrp="1"/>
          </p:cNvSpPr>
          <p:nvPr>
            <p:ph type="dt" sz="half" idx="10"/>
          </p:nvPr>
        </p:nvSpPr>
        <p:spPr/>
        <p:txBody>
          <a:bodyPr/>
          <a:lstStyle/>
          <a:p>
            <a:fld id="{8F41E26C-C7BF-4EDD-97AD-99C2C4A76012}" type="datetime1">
              <a:rPr lang="fr-FR" smtClean="0"/>
              <a:t>28/08/2025</a:t>
            </a:fld>
            <a:endParaRPr lang="fr-FR"/>
          </a:p>
        </p:txBody>
      </p:sp>
      <p:sp>
        <p:nvSpPr>
          <p:cNvPr id="5" name="Espace réservé du pied de page 4"/>
          <p:cNvSpPr>
            <a:spLocks noGrp="1"/>
          </p:cNvSpPr>
          <p:nvPr>
            <p:ph type="ftr" sz="quarter" idx="11"/>
          </p:nvPr>
        </p:nvSpPr>
        <p:spPr/>
        <p:txBody>
          <a:bodyPr/>
          <a:lstStyle/>
          <a:p>
            <a:r>
              <a:rPr lang="fr-FR"/>
              <a:t>CURVAT Jérome/BOURELIER Elisabeth - Méthode d'approche d'un article - 2025</a:t>
            </a:r>
          </a:p>
        </p:txBody>
      </p:sp>
      <p:sp>
        <p:nvSpPr>
          <p:cNvPr id="6" name="Espace réservé du numéro de diapositive 5"/>
          <p:cNvSpPr>
            <a:spLocks noGrp="1"/>
          </p:cNvSpPr>
          <p:nvPr>
            <p:ph type="sldNum" sz="quarter" idx="12"/>
          </p:nvPr>
        </p:nvSpPr>
        <p:spPr/>
        <p:txBody>
          <a:bodyPr/>
          <a:lstStyle/>
          <a:p>
            <a:fld id="{7BD78C6A-333C-41DE-B05A-8BD9EB42AD4F}" type="slidenum">
              <a:rPr lang="fr-FR" smtClean="0"/>
              <a:t>‹N°›</a:t>
            </a:fld>
            <a:endParaRPr lang="fr-FR"/>
          </a:p>
        </p:txBody>
      </p:sp>
    </p:spTree>
    <p:extLst>
      <p:ext uri="{BB962C8B-B14F-4D97-AF65-F5344CB8AC3E}">
        <p14:creationId xmlns:p14="http://schemas.microsoft.com/office/powerpoint/2010/main" val="37844011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1AB45738-C265-4286-B0CA-901EB92C0810}" type="datetime1">
              <a:rPr lang="fr-FR" smtClean="0"/>
              <a:t>28/08/2025</a:t>
            </a:fld>
            <a:endParaRPr lang="fr-FR"/>
          </a:p>
        </p:txBody>
      </p:sp>
      <p:sp>
        <p:nvSpPr>
          <p:cNvPr id="5" name="Espace réservé du pied de page 4"/>
          <p:cNvSpPr>
            <a:spLocks noGrp="1"/>
          </p:cNvSpPr>
          <p:nvPr>
            <p:ph type="ftr" sz="quarter" idx="11"/>
          </p:nvPr>
        </p:nvSpPr>
        <p:spPr/>
        <p:txBody>
          <a:bodyPr/>
          <a:lstStyle/>
          <a:p>
            <a:r>
              <a:rPr lang="fr-FR"/>
              <a:t>CURVAT Jérome/BOURELIER Elisabeth - Méthode d'approche d'un article - 2025</a:t>
            </a:r>
          </a:p>
        </p:txBody>
      </p:sp>
      <p:sp>
        <p:nvSpPr>
          <p:cNvPr id="6" name="Espace réservé du numéro de diapositive 5"/>
          <p:cNvSpPr>
            <a:spLocks noGrp="1"/>
          </p:cNvSpPr>
          <p:nvPr>
            <p:ph type="sldNum" sz="quarter" idx="12"/>
          </p:nvPr>
        </p:nvSpPr>
        <p:spPr/>
        <p:txBody>
          <a:bodyPr/>
          <a:lstStyle/>
          <a:p>
            <a:fld id="{7BD78C6A-333C-41DE-B05A-8BD9EB42AD4F}" type="slidenum">
              <a:rPr lang="fr-FR" smtClean="0"/>
              <a:t>‹N°›</a:t>
            </a:fld>
            <a:endParaRPr lang="fr-FR"/>
          </a:p>
        </p:txBody>
      </p:sp>
    </p:spTree>
    <p:extLst>
      <p:ext uri="{BB962C8B-B14F-4D97-AF65-F5344CB8AC3E}">
        <p14:creationId xmlns:p14="http://schemas.microsoft.com/office/powerpoint/2010/main" val="22571874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F0768B3B-4594-4EB9-BD92-7481FAF56D8D}" type="datetime1">
              <a:rPr lang="fr-FR" smtClean="0"/>
              <a:t>28/08/2025</a:t>
            </a:fld>
            <a:endParaRPr lang="fr-FR"/>
          </a:p>
        </p:txBody>
      </p:sp>
      <p:sp>
        <p:nvSpPr>
          <p:cNvPr id="5" name="Espace réservé du pied de page 4"/>
          <p:cNvSpPr>
            <a:spLocks noGrp="1"/>
          </p:cNvSpPr>
          <p:nvPr>
            <p:ph type="ftr" sz="quarter" idx="11"/>
          </p:nvPr>
        </p:nvSpPr>
        <p:spPr/>
        <p:txBody>
          <a:bodyPr/>
          <a:lstStyle/>
          <a:p>
            <a:r>
              <a:rPr lang="fr-FR"/>
              <a:t>CURVAT Jérome/BOURELIER Elisabeth - Méthode d'approche d'un article - 2025</a:t>
            </a:r>
          </a:p>
        </p:txBody>
      </p:sp>
      <p:sp>
        <p:nvSpPr>
          <p:cNvPr id="6" name="Espace réservé du numéro de diapositive 5"/>
          <p:cNvSpPr>
            <a:spLocks noGrp="1"/>
          </p:cNvSpPr>
          <p:nvPr>
            <p:ph type="sldNum" sz="quarter" idx="12"/>
          </p:nvPr>
        </p:nvSpPr>
        <p:spPr/>
        <p:txBody>
          <a:bodyPr/>
          <a:lstStyle/>
          <a:p>
            <a:fld id="{7BD78C6A-333C-41DE-B05A-8BD9EB42AD4F}" type="slidenum">
              <a:rPr lang="fr-FR" smtClean="0"/>
              <a:t>‹N°›</a:t>
            </a:fld>
            <a:endParaRPr lang="fr-FR"/>
          </a:p>
        </p:txBody>
      </p:sp>
    </p:spTree>
    <p:extLst>
      <p:ext uri="{BB962C8B-B14F-4D97-AF65-F5344CB8AC3E}">
        <p14:creationId xmlns:p14="http://schemas.microsoft.com/office/powerpoint/2010/main" val="19509139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F22D829A-A76E-4974-A22C-6D2936891F9C}" type="datetime1">
              <a:rPr lang="fr-FR" smtClean="0"/>
              <a:t>28/08/2025</a:t>
            </a:fld>
            <a:endParaRPr lang="fr-FR"/>
          </a:p>
        </p:txBody>
      </p:sp>
      <p:sp>
        <p:nvSpPr>
          <p:cNvPr id="5" name="Espace réservé du pied de page 4"/>
          <p:cNvSpPr>
            <a:spLocks noGrp="1"/>
          </p:cNvSpPr>
          <p:nvPr>
            <p:ph type="ftr" sz="quarter" idx="11"/>
          </p:nvPr>
        </p:nvSpPr>
        <p:spPr/>
        <p:txBody>
          <a:bodyPr/>
          <a:lstStyle/>
          <a:p>
            <a:r>
              <a:rPr lang="fr-FR"/>
              <a:t>CURVAT Jérome/BOURELIER Elisabeth - Méthode d'approche d'un article - 2025</a:t>
            </a:r>
          </a:p>
        </p:txBody>
      </p:sp>
      <p:sp>
        <p:nvSpPr>
          <p:cNvPr id="6" name="Espace réservé du numéro de diapositive 5"/>
          <p:cNvSpPr>
            <a:spLocks noGrp="1"/>
          </p:cNvSpPr>
          <p:nvPr>
            <p:ph type="sldNum" sz="quarter" idx="12"/>
          </p:nvPr>
        </p:nvSpPr>
        <p:spPr/>
        <p:txBody>
          <a:bodyPr/>
          <a:lstStyle/>
          <a:p>
            <a:fld id="{7BD78C6A-333C-41DE-B05A-8BD9EB42AD4F}" type="slidenum">
              <a:rPr lang="fr-FR" smtClean="0"/>
              <a:t>‹N°›</a:t>
            </a:fld>
            <a:endParaRPr lang="fr-FR"/>
          </a:p>
        </p:txBody>
      </p:sp>
    </p:spTree>
    <p:extLst>
      <p:ext uri="{BB962C8B-B14F-4D97-AF65-F5344CB8AC3E}">
        <p14:creationId xmlns:p14="http://schemas.microsoft.com/office/powerpoint/2010/main" val="3431096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Modifiez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5F8B2D6C-5D2B-4E00-B0BB-CBB166E7D0E9}" type="datetime1">
              <a:rPr lang="fr-FR" smtClean="0"/>
              <a:t>28/08/2025</a:t>
            </a:fld>
            <a:endParaRPr lang="fr-FR"/>
          </a:p>
        </p:txBody>
      </p:sp>
      <p:sp>
        <p:nvSpPr>
          <p:cNvPr id="5" name="Espace réservé du pied de page 4"/>
          <p:cNvSpPr>
            <a:spLocks noGrp="1"/>
          </p:cNvSpPr>
          <p:nvPr>
            <p:ph type="ftr" sz="quarter" idx="11"/>
          </p:nvPr>
        </p:nvSpPr>
        <p:spPr/>
        <p:txBody>
          <a:bodyPr/>
          <a:lstStyle/>
          <a:p>
            <a:r>
              <a:rPr lang="fr-FR"/>
              <a:t>CURVAT Jérome/BOURELIER Elisabeth - Méthode d'approche d'un article - 2025</a:t>
            </a:r>
          </a:p>
        </p:txBody>
      </p:sp>
      <p:sp>
        <p:nvSpPr>
          <p:cNvPr id="6" name="Espace réservé du numéro de diapositive 5"/>
          <p:cNvSpPr>
            <a:spLocks noGrp="1"/>
          </p:cNvSpPr>
          <p:nvPr>
            <p:ph type="sldNum" sz="quarter" idx="12"/>
          </p:nvPr>
        </p:nvSpPr>
        <p:spPr/>
        <p:txBody>
          <a:bodyPr/>
          <a:lstStyle/>
          <a:p>
            <a:fld id="{7BD78C6A-333C-41DE-B05A-8BD9EB42AD4F}" type="slidenum">
              <a:rPr lang="fr-FR" smtClean="0"/>
              <a:t>‹N°›</a:t>
            </a:fld>
            <a:endParaRPr lang="fr-FR"/>
          </a:p>
        </p:txBody>
      </p:sp>
    </p:spTree>
    <p:extLst>
      <p:ext uri="{BB962C8B-B14F-4D97-AF65-F5344CB8AC3E}">
        <p14:creationId xmlns:p14="http://schemas.microsoft.com/office/powerpoint/2010/main" val="834362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53C44149-3625-4516-9609-059AF919E723}" type="datetime1">
              <a:rPr lang="fr-FR" smtClean="0"/>
              <a:t>28/08/2025</a:t>
            </a:fld>
            <a:endParaRPr lang="fr-FR"/>
          </a:p>
        </p:txBody>
      </p:sp>
      <p:sp>
        <p:nvSpPr>
          <p:cNvPr id="6" name="Espace réservé du pied de page 5"/>
          <p:cNvSpPr>
            <a:spLocks noGrp="1"/>
          </p:cNvSpPr>
          <p:nvPr>
            <p:ph type="ftr" sz="quarter" idx="11"/>
          </p:nvPr>
        </p:nvSpPr>
        <p:spPr/>
        <p:txBody>
          <a:bodyPr/>
          <a:lstStyle/>
          <a:p>
            <a:r>
              <a:rPr lang="fr-FR"/>
              <a:t>CURVAT Jérome/BOURELIER Elisabeth - Méthode d'approche d'un article - 2025</a:t>
            </a:r>
          </a:p>
        </p:txBody>
      </p:sp>
      <p:sp>
        <p:nvSpPr>
          <p:cNvPr id="7" name="Espace réservé du numéro de diapositive 6"/>
          <p:cNvSpPr>
            <a:spLocks noGrp="1"/>
          </p:cNvSpPr>
          <p:nvPr>
            <p:ph type="sldNum" sz="quarter" idx="12"/>
          </p:nvPr>
        </p:nvSpPr>
        <p:spPr/>
        <p:txBody>
          <a:bodyPr/>
          <a:lstStyle/>
          <a:p>
            <a:fld id="{7BD78C6A-333C-41DE-B05A-8BD9EB42AD4F}" type="slidenum">
              <a:rPr lang="fr-FR" smtClean="0"/>
              <a:t>‹N°›</a:t>
            </a:fld>
            <a:endParaRPr lang="fr-FR"/>
          </a:p>
        </p:txBody>
      </p:sp>
    </p:spTree>
    <p:extLst>
      <p:ext uri="{BB962C8B-B14F-4D97-AF65-F5344CB8AC3E}">
        <p14:creationId xmlns:p14="http://schemas.microsoft.com/office/powerpoint/2010/main" val="19783878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Modifiez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A6D61E9F-4AC8-46B0-8359-64B254D44585}" type="datetime1">
              <a:rPr lang="fr-FR" smtClean="0"/>
              <a:t>28/08/2025</a:t>
            </a:fld>
            <a:endParaRPr lang="fr-FR"/>
          </a:p>
        </p:txBody>
      </p:sp>
      <p:sp>
        <p:nvSpPr>
          <p:cNvPr id="8" name="Espace réservé du pied de page 7"/>
          <p:cNvSpPr>
            <a:spLocks noGrp="1"/>
          </p:cNvSpPr>
          <p:nvPr>
            <p:ph type="ftr" sz="quarter" idx="11"/>
          </p:nvPr>
        </p:nvSpPr>
        <p:spPr/>
        <p:txBody>
          <a:bodyPr/>
          <a:lstStyle/>
          <a:p>
            <a:r>
              <a:rPr lang="fr-FR"/>
              <a:t>CURVAT Jérome/BOURELIER Elisabeth - Méthode d'approche d'un article - 2025</a:t>
            </a:r>
          </a:p>
        </p:txBody>
      </p:sp>
      <p:sp>
        <p:nvSpPr>
          <p:cNvPr id="9" name="Espace réservé du numéro de diapositive 8"/>
          <p:cNvSpPr>
            <a:spLocks noGrp="1"/>
          </p:cNvSpPr>
          <p:nvPr>
            <p:ph type="sldNum" sz="quarter" idx="12"/>
          </p:nvPr>
        </p:nvSpPr>
        <p:spPr/>
        <p:txBody>
          <a:bodyPr/>
          <a:lstStyle/>
          <a:p>
            <a:fld id="{7BD78C6A-333C-41DE-B05A-8BD9EB42AD4F}" type="slidenum">
              <a:rPr lang="fr-FR" smtClean="0"/>
              <a:t>‹N°›</a:t>
            </a:fld>
            <a:endParaRPr lang="fr-FR"/>
          </a:p>
        </p:txBody>
      </p:sp>
    </p:spTree>
    <p:extLst>
      <p:ext uri="{BB962C8B-B14F-4D97-AF65-F5344CB8AC3E}">
        <p14:creationId xmlns:p14="http://schemas.microsoft.com/office/powerpoint/2010/main" val="16878646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82A7804F-A51E-47DB-B1B1-1686998D3937}" type="datetime1">
              <a:rPr lang="fr-FR" smtClean="0"/>
              <a:t>28/08/2025</a:t>
            </a:fld>
            <a:endParaRPr lang="fr-FR"/>
          </a:p>
        </p:txBody>
      </p:sp>
      <p:sp>
        <p:nvSpPr>
          <p:cNvPr id="4" name="Espace réservé du pied de page 3"/>
          <p:cNvSpPr>
            <a:spLocks noGrp="1"/>
          </p:cNvSpPr>
          <p:nvPr>
            <p:ph type="ftr" sz="quarter" idx="11"/>
          </p:nvPr>
        </p:nvSpPr>
        <p:spPr/>
        <p:txBody>
          <a:bodyPr/>
          <a:lstStyle/>
          <a:p>
            <a:r>
              <a:rPr lang="fr-FR"/>
              <a:t>CURVAT Jérome/BOURELIER Elisabeth - Méthode d'approche d'un article - 2025</a:t>
            </a:r>
          </a:p>
        </p:txBody>
      </p:sp>
      <p:sp>
        <p:nvSpPr>
          <p:cNvPr id="5" name="Espace réservé du numéro de diapositive 4"/>
          <p:cNvSpPr>
            <a:spLocks noGrp="1"/>
          </p:cNvSpPr>
          <p:nvPr>
            <p:ph type="sldNum" sz="quarter" idx="12"/>
          </p:nvPr>
        </p:nvSpPr>
        <p:spPr/>
        <p:txBody>
          <a:bodyPr/>
          <a:lstStyle/>
          <a:p>
            <a:fld id="{7BD78C6A-333C-41DE-B05A-8BD9EB42AD4F}" type="slidenum">
              <a:rPr lang="fr-FR" smtClean="0"/>
              <a:t>‹N°›</a:t>
            </a:fld>
            <a:endParaRPr lang="fr-FR"/>
          </a:p>
        </p:txBody>
      </p:sp>
    </p:spTree>
    <p:extLst>
      <p:ext uri="{BB962C8B-B14F-4D97-AF65-F5344CB8AC3E}">
        <p14:creationId xmlns:p14="http://schemas.microsoft.com/office/powerpoint/2010/main" val="21486331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F039304A-A371-47B1-8B8D-76F585F5E694}" type="datetime1">
              <a:rPr lang="fr-FR" smtClean="0"/>
              <a:t>28/08/2025</a:t>
            </a:fld>
            <a:endParaRPr lang="fr-FR"/>
          </a:p>
        </p:txBody>
      </p:sp>
      <p:sp>
        <p:nvSpPr>
          <p:cNvPr id="3" name="Espace réservé du pied de page 2"/>
          <p:cNvSpPr>
            <a:spLocks noGrp="1"/>
          </p:cNvSpPr>
          <p:nvPr>
            <p:ph type="ftr" sz="quarter" idx="11"/>
          </p:nvPr>
        </p:nvSpPr>
        <p:spPr/>
        <p:txBody>
          <a:bodyPr/>
          <a:lstStyle/>
          <a:p>
            <a:r>
              <a:rPr lang="fr-FR"/>
              <a:t>CURVAT Jérome/BOURELIER Elisabeth - Méthode d'approche d'un article - 2025</a:t>
            </a:r>
          </a:p>
        </p:txBody>
      </p:sp>
      <p:sp>
        <p:nvSpPr>
          <p:cNvPr id="4" name="Espace réservé du numéro de diapositive 3"/>
          <p:cNvSpPr>
            <a:spLocks noGrp="1"/>
          </p:cNvSpPr>
          <p:nvPr>
            <p:ph type="sldNum" sz="quarter" idx="12"/>
          </p:nvPr>
        </p:nvSpPr>
        <p:spPr/>
        <p:txBody>
          <a:bodyPr/>
          <a:lstStyle/>
          <a:p>
            <a:fld id="{7BD78C6A-333C-41DE-B05A-8BD9EB42AD4F}" type="slidenum">
              <a:rPr lang="fr-FR" smtClean="0"/>
              <a:t>‹N°›</a:t>
            </a:fld>
            <a:endParaRPr lang="fr-FR"/>
          </a:p>
        </p:txBody>
      </p:sp>
    </p:spTree>
    <p:extLst>
      <p:ext uri="{BB962C8B-B14F-4D97-AF65-F5344CB8AC3E}">
        <p14:creationId xmlns:p14="http://schemas.microsoft.com/office/powerpoint/2010/main" val="24720451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Modifiez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8C65B271-7B5C-4880-926B-7C6560723F03}" type="datetime1">
              <a:rPr lang="fr-FR" smtClean="0"/>
              <a:t>28/08/2025</a:t>
            </a:fld>
            <a:endParaRPr lang="fr-FR"/>
          </a:p>
        </p:txBody>
      </p:sp>
      <p:sp>
        <p:nvSpPr>
          <p:cNvPr id="6" name="Espace réservé du pied de page 5"/>
          <p:cNvSpPr>
            <a:spLocks noGrp="1"/>
          </p:cNvSpPr>
          <p:nvPr>
            <p:ph type="ftr" sz="quarter" idx="11"/>
          </p:nvPr>
        </p:nvSpPr>
        <p:spPr/>
        <p:txBody>
          <a:bodyPr/>
          <a:lstStyle/>
          <a:p>
            <a:r>
              <a:rPr lang="fr-FR"/>
              <a:t>CURVAT Jérome/BOURELIER Elisabeth - Méthode d'approche d'un article - 2025</a:t>
            </a:r>
          </a:p>
        </p:txBody>
      </p:sp>
      <p:sp>
        <p:nvSpPr>
          <p:cNvPr id="7" name="Espace réservé du numéro de diapositive 6"/>
          <p:cNvSpPr>
            <a:spLocks noGrp="1"/>
          </p:cNvSpPr>
          <p:nvPr>
            <p:ph type="sldNum" sz="quarter" idx="12"/>
          </p:nvPr>
        </p:nvSpPr>
        <p:spPr/>
        <p:txBody>
          <a:bodyPr/>
          <a:lstStyle/>
          <a:p>
            <a:fld id="{7BD78C6A-333C-41DE-B05A-8BD9EB42AD4F}" type="slidenum">
              <a:rPr lang="fr-FR" smtClean="0"/>
              <a:t>‹N°›</a:t>
            </a:fld>
            <a:endParaRPr lang="fr-FR"/>
          </a:p>
        </p:txBody>
      </p:sp>
    </p:spTree>
    <p:extLst>
      <p:ext uri="{BB962C8B-B14F-4D97-AF65-F5344CB8AC3E}">
        <p14:creationId xmlns:p14="http://schemas.microsoft.com/office/powerpoint/2010/main" val="18274783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Modifiez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238E6E48-4C00-4D77-B2B2-07DAAAC9F399}" type="datetime1">
              <a:rPr lang="fr-FR" smtClean="0"/>
              <a:t>28/08/2025</a:t>
            </a:fld>
            <a:endParaRPr lang="fr-FR"/>
          </a:p>
        </p:txBody>
      </p:sp>
      <p:sp>
        <p:nvSpPr>
          <p:cNvPr id="6" name="Espace réservé du pied de page 5"/>
          <p:cNvSpPr>
            <a:spLocks noGrp="1"/>
          </p:cNvSpPr>
          <p:nvPr>
            <p:ph type="ftr" sz="quarter" idx="11"/>
          </p:nvPr>
        </p:nvSpPr>
        <p:spPr/>
        <p:txBody>
          <a:bodyPr/>
          <a:lstStyle/>
          <a:p>
            <a:r>
              <a:rPr lang="fr-FR"/>
              <a:t>CURVAT Jérome/BOURELIER Elisabeth - Méthode d'approche d'un article - 2025</a:t>
            </a:r>
          </a:p>
        </p:txBody>
      </p:sp>
      <p:sp>
        <p:nvSpPr>
          <p:cNvPr id="7" name="Espace réservé du numéro de diapositive 6"/>
          <p:cNvSpPr>
            <a:spLocks noGrp="1"/>
          </p:cNvSpPr>
          <p:nvPr>
            <p:ph type="sldNum" sz="quarter" idx="12"/>
          </p:nvPr>
        </p:nvSpPr>
        <p:spPr/>
        <p:txBody>
          <a:bodyPr/>
          <a:lstStyle/>
          <a:p>
            <a:fld id="{7BD78C6A-333C-41DE-B05A-8BD9EB42AD4F}" type="slidenum">
              <a:rPr lang="fr-FR" smtClean="0"/>
              <a:t>‹N°›</a:t>
            </a:fld>
            <a:endParaRPr lang="fr-FR"/>
          </a:p>
        </p:txBody>
      </p:sp>
    </p:spTree>
    <p:extLst>
      <p:ext uri="{BB962C8B-B14F-4D97-AF65-F5344CB8AC3E}">
        <p14:creationId xmlns:p14="http://schemas.microsoft.com/office/powerpoint/2010/main" val="3163705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6A62D4-EFFF-463C-AA9B-65D58B7F79DB}" type="datetime1">
              <a:rPr lang="fr-FR" smtClean="0"/>
              <a:t>28/08/2025</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r-FR"/>
              <a:t>CURVAT Jérome/BOURELIER Elisabeth - Méthode d'approche d'un article - 2025</a:t>
            </a: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D78C6A-333C-41DE-B05A-8BD9EB42AD4F}" type="slidenum">
              <a:rPr lang="fr-FR" smtClean="0"/>
              <a:t>‹N°›</a:t>
            </a:fld>
            <a:endParaRPr lang="fr-FR"/>
          </a:p>
        </p:txBody>
      </p:sp>
    </p:spTree>
    <p:extLst>
      <p:ext uri="{BB962C8B-B14F-4D97-AF65-F5344CB8AC3E}">
        <p14:creationId xmlns:p14="http://schemas.microsoft.com/office/powerpoint/2010/main" val="2288406468"/>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NUL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a:t> </a:t>
            </a:r>
          </a:p>
        </p:txBody>
      </p:sp>
      <p:sp>
        <p:nvSpPr>
          <p:cNvPr id="3" name="Sous-titre 2"/>
          <p:cNvSpPr>
            <a:spLocks noGrp="1"/>
          </p:cNvSpPr>
          <p:nvPr>
            <p:ph type="subTitle" idx="1"/>
          </p:nvPr>
        </p:nvSpPr>
        <p:spPr/>
        <p:txBody>
          <a:bodyPr/>
          <a:lstStyle/>
          <a:p>
            <a:endParaRPr lang="fr-FR"/>
          </a:p>
        </p:txBody>
      </p:sp>
      <p:sp>
        <p:nvSpPr>
          <p:cNvPr id="4" name="Rectangle 3"/>
          <p:cNvSpPr/>
          <p:nvPr/>
        </p:nvSpPr>
        <p:spPr>
          <a:xfrm>
            <a:off x="0" y="0"/>
            <a:ext cx="9144000" cy="5181600"/>
          </a:xfrm>
          <a:prstGeom prst="rect">
            <a:avLst/>
          </a:prstGeom>
          <a:solidFill>
            <a:srgbClr val="EFDAF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dirty="0"/>
          </a:p>
        </p:txBody>
      </p:sp>
      <p:sp>
        <p:nvSpPr>
          <p:cNvPr id="5" name="ZoneTexte 4"/>
          <p:cNvSpPr txBox="1"/>
          <p:nvPr/>
        </p:nvSpPr>
        <p:spPr>
          <a:xfrm>
            <a:off x="457200" y="391180"/>
            <a:ext cx="2362200" cy="523220"/>
          </a:xfrm>
          <a:prstGeom prst="rect">
            <a:avLst/>
          </a:prstGeom>
          <a:noFill/>
        </p:spPr>
        <p:txBody>
          <a:bodyPr wrap="square" rtlCol="0">
            <a:spAutoFit/>
          </a:bodyPr>
          <a:lstStyle/>
          <a:p>
            <a:r>
              <a:rPr lang="fr-FR" sz="1400" dirty="0">
                <a:solidFill>
                  <a:srgbClr val="833D8A"/>
                </a:solidFill>
                <a:latin typeface="Arial"/>
                <a:cs typeface="Arial"/>
              </a:rPr>
              <a:t>Intervenants</a:t>
            </a:r>
          </a:p>
          <a:p>
            <a:r>
              <a:rPr lang="fr-FR" sz="1400" dirty="0">
                <a:solidFill>
                  <a:srgbClr val="833D8A"/>
                </a:solidFill>
                <a:latin typeface="Arial"/>
                <a:cs typeface="Arial"/>
              </a:rPr>
              <a:t>JC/EB</a:t>
            </a:r>
          </a:p>
        </p:txBody>
      </p:sp>
      <p:pic>
        <p:nvPicPr>
          <p:cNvPr id="7" name="Image 6" descr="logo_IFSI OK.ai"/>
          <p:cNvPicPr>
            <a:picLocks noChangeAspect="1"/>
          </p:cNvPicPr>
          <p:nvPr/>
        </p:nvPicPr>
        <mc:AlternateContent xmlns:mc="http://schemas.openxmlformats.org/markup-compatibility/2006">
          <mc:Choice xmlns:ma="http://schemas.microsoft.com/office/mac/drawingml/2008/main" xmlns:mv="urn:schemas-microsoft-com:mac:vml" xmlns="" Requires="ma">
            <p:blipFill>
              <a:blip r:embed="rId2"/>
              <a:stretch>
                <a:fillRect/>
              </a:stretch>
            </p:blipFill>
          </mc:Choice>
          <mc:Fallback>
            <p:blipFill>
              <a:blip r:embed="rId3"/>
              <a:stretch>
                <a:fillRect/>
              </a:stretch>
            </p:blipFill>
          </mc:Fallback>
        </mc:AlternateContent>
        <p:spPr>
          <a:xfrm>
            <a:off x="1157019" y="-387424"/>
            <a:ext cx="7495720" cy="5334000"/>
          </a:xfrm>
          <a:prstGeom prst="rect">
            <a:avLst/>
          </a:prstGeom>
        </p:spPr>
      </p:pic>
      <p:sp>
        <p:nvSpPr>
          <p:cNvPr id="9" name="Rectangle 8"/>
          <p:cNvSpPr/>
          <p:nvPr/>
        </p:nvSpPr>
        <p:spPr>
          <a:xfrm>
            <a:off x="0" y="5181600"/>
            <a:ext cx="9144000" cy="1676400"/>
          </a:xfrm>
          <a:prstGeom prst="rect">
            <a:avLst/>
          </a:prstGeom>
          <a:solidFill>
            <a:srgbClr val="FFFDFD"/>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10" name="ZoneTexte 9"/>
          <p:cNvSpPr txBox="1"/>
          <p:nvPr/>
        </p:nvSpPr>
        <p:spPr>
          <a:xfrm>
            <a:off x="1835696" y="3612556"/>
            <a:ext cx="5257800" cy="1569660"/>
          </a:xfrm>
          <a:prstGeom prst="rect">
            <a:avLst/>
          </a:prstGeom>
          <a:noFill/>
        </p:spPr>
        <p:txBody>
          <a:bodyPr wrap="square" rtlCol="0">
            <a:spAutoFit/>
          </a:bodyPr>
          <a:lstStyle/>
          <a:p>
            <a:pPr algn="ctr"/>
            <a:r>
              <a:rPr lang="fr-FR" sz="3200" dirty="0"/>
              <a:t>Méthode d’approche de lecture d’un article scientifique</a:t>
            </a:r>
            <a:endParaRPr lang="fr-FR" sz="3000" b="1" dirty="0">
              <a:solidFill>
                <a:srgbClr val="833D8A"/>
              </a:solidFill>
              <a:latin typeface="Arial"/>
              <a:cs typeface="Arial"/>
            </a:endParaRPr>
          </a:p>
        </p:txBody>
      </p:sp>
      <p:sp>
        <p:nvSpPr>
          <p:cNvPr id="8" name="Espace réservé du pied de page 7"/>
          <p:cNvSpPr>
            <a:spLocks noGrp="1"/>
          </p:cNvSpPr>
          <p:nvPr>
            <p:ph type="ftr" sz="quarter" idx="11"/>
          </p:nvPr>
        </p:nvSpPr>
        <p:spPr/>
        <p:txBody>
          <a:bodyPr/>
          <a:lstStyle/>
          <a:p>
            <a:r>
              <a:rPr lang="fr-FR" dirty="0"/>
              <a:t>CURVAT Jérome/BOURELIER Elisabeth - Méthode d'approche d'un article - 2025</a:t>
            </a:r>
          </a:p>
        </p:txBody>
      </p:sp>
      <p:pic>
        <p:nvPicPr>
          <p:cNvPr id="12" name="Image 11">
            <a:extLst>
              <a:ext uri="{FF2B5EF4-FFF2-40B4-BE49-F238E27FC236}">
                <a16:creationId xmlns:a16="http://schemas.microsoft.com/office/drawing/2014/main" id="{7DFBA37A-CD21-4D9C-9F1D-C0664392C26D}"/>
              </a:ext>
            </a:extLst>
          </p:cNvPr>
          <p:cNvPicPr/>
          <p:nvPr/>
        </p:nvPicPr>
        <p:blipFill>
          <a:blip r:embed="rId4" cstate="print">
            <a:extLst>
              <a:ext uri="{28A0092B-C50C-407E-A947-70E740481C1C}">
                <a14:useLocalDpi xmlns:a14="http://schemas.microsoft.com/office/drawing/2010/main" val="0"/>
              </a:ext>
            </a:extLst>
          </a:blip>
          <a:stretch>
            <a:fillRect/>
          </a:stretch>
        </p:blipFill>
        <p:spPr>
          <a:xfrm>
            <a:off x="2123728" y="5367544"/>
            <a:ext cx="5193665" cy="825500"/>
          </a:xfrm>
          <a:prstGeom prst="rect">
            <a:avLst/>
          </a:prstGeom>
        </p:spPr>
      </p:pic>
    </p:spTree>
    <p:extLst>
      <p:ext uri="{BB962C8B-B14F-4D97-AF65-F5344CB8AC3E}">
        <p14:creationId xmlns:p14="http://schemas.microsoft.com/office/powerpoint/2010/main" val="36873774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r>
              <a:rPr lang="fr-FR" dirty="0"/>
              <a:t>La lecture :</a:t>
            </a:r>
          </a:p>
          <a:p>
            <a:pPr marL="0" indent="0">
              <a:buNone/>
            </a:pPr>
            <a:endParaRPr lang="fr-FR" dirty="0"/>
          </a:p>
          <a:p>
            <a:pPr lvl="1"/>
            <a:r>
              <a:rPr lang="fr-FR" dirty="0"/>
              <a:t> effectuer une lecture rapide</a:t>
            </a:r>
          </a:p>
          <a:p>
            <a:pPr lvl="2"/>
            <a:r>
              <a:rPr lang="fr-FR" dirty="0"/>
              <a:t>D’abord le résumé</a:t>
            </a:r>
          </a:p>
          <a:p>
            <a:pPr lvl="2"/>
            <a:r>
              <a:rPr lang="fr-FR" dirty="0"/>
              <a:t>Observer les schémas, illustrations, tableaux avec leurs légendes</a:t>
            </a:r>
          </a:p>
          <a:p>
            <a:pPr lvl="2"/>
            <a:r>
              <a:rPr lang="fr-FR" dirty="0"/>
              <a:t>Cela permet de se projeter sur le contenu et son sens</a:t>
            </a:r>
          </a:p>
          <a:p>
            <a:pPr lvl="2"/>
            <a:r>
              <a:rPr lang="fr-FR" dirty="0"/>
              <a:t>Les références de l’article – les références</a:t>
            </a:r>
          </a:p>
        </p:txBody>
      </p:sp>
      <p:sp>
        <p:nvSpPr>
          <p:cNvPr id="5" name="Espace réservé du pied de page 4"/>
          <p:cNvSpPr>
            <a:spLocks noGrp="1"/>
          </p:cNvSpPr>
          <p:nvPr>
            <p:ph type="ftr" sz="quarter" idx="11"/>
          </p:nvPr>
        </p:nvSpPr>
        <p:spPr/>
        <p:txBody>
          <a:bodyPr/>
          <a:lstStyle/>
          <a:p>
            <a:r>
              <a:rPr lang="fr-FR"/>
              <a:t>CURVAT Jérome/BOURELIER Elisabeth - Méthode d'approche d'un article - 2025</a:t>
            </a:r>
          </a:p>
        </p:txBody>
      </p:sp>
    </p:spTree>
    <p:extLst>
      <p:ext uri="{BB962C8B-B14F-4D97-AF65-F5344CB8AC3E}">
        <p14:creationId xmlns:p14="http://schemas.microsoft.com/office/powerpoint/2010/main" val="10278410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20688"/>
            <a:ext cx="8229600" cy="5505475"/>
          </a:xfrm>
        </p:spPr>
        <p:txBody>
          <a:bodyPr>
            <a:normAutofit/>
          </a:bodyPr>
          <a:lstStyle/>
          <a:p>
            <a:pPr lvl="1"/>
            <a:r>
              <a:rPr lang="fr-FR" dirty="0"/>
              <a:t>Une lecture plus attentive</a:t>
            </a:r>
          </a:p>
          <a:p>
            <a:pPr marL="457200" lvl="1" indent="0">
              <a:buNone/>
            </a:pPr>
            <a:endParaRPr lang="fr-FR" dirty="0"/>
          </a:p>
          <a:p>
            <a:pPr lvl="2"/>
            <a:r>
              <a:rPr lang="fr-FR" dirty="0"/>
              <a:t>L’introduction doit annoncer le contexte et définir des questions, questionnement, les hypothèses</a:t>
            </a:r>
          </a:p>
          <a:p>
            <a:pPr lvl="2"/>
            <a:r>
              <a:rPr lang="fr-FR" dirty="0"/>
              <a:t>Dans l’ensemble de l’article vous devez retrouver les argumentations, les développements, les critiques, le discours contradictoire, questionnant,</a:t>
            </a:r>
          </a:p>
          <a:p>
            <a:pPr lvl="2"/>
            <a:r>
              <a:rPr lang="fr-FR" dirty="0"/>
              <a:t>La conclusion, les résultats de l’article –</a:t>
            </a:r>
          </a:p>
          <a:p>
            <a:pPr lvl="2"/>
            <a:r>
              <a:rPr lang="fr-FR" dirty="0"/>
              <a:t>Dans le principe la lecture d’un article se fait par des va et vient du lecteur pour s’imprégner du sens et des idées développées. Ce jeu de va et vient permet aussi de mettre en place une démarche critique, cerner les limites, les possibilités.</a:t>
            </a:r>
          </a:p>
          <a:p>
            <a:pPr marL="914400" lvl="2" indent="0">
              <a:buNone/>
            </a:pPr>
            <a:endParaRPr lang="fr-FR" dirty="0"/>
          </a:p>
        </p:txBody>
      </p:sp>
      <p:sp>
        <p:nvSpPr>
          <p:cNvPr id="5" name="Espace réservé du pied de page 4"/>
          <p:cNvSpPr>
            <a:spLocks noGrp="1"/>
          </p:cNvSpPr>
          <p:nvPr>
            <p:ph type="ftr" sz="quarter" idx="11"/>
          </p:nvPr>
        </p:nvSpPr>
        <p:spPr/>
        <p:txBody>
          <a:bodyPr/>
          <a:lstStyle/>
          <a:p>
            <a:r>
              <a:rPr lang="fr-FR"/>
              <a:t>CURVAT Jérome/BOURELIER Elisabeth - Méthode d'approche d'un article - 2025</a:t>
            </a:r>
          </a:p>
        </p:txBody>
      </p:sp>
    </p:spTree>
    <p:extLst>
      <p:ext uri="{BB962C8B-B14F-4D97-AF65-F5344CB8AC3E}">
        <p14:creationId xmlns:p14="http://schemas.microsoft.com/office/powerpoint/2010/main" val="25319395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r>
              <a:rPr lang="fr-FR" dirty="0"/>
              <a:t>La lecture d’un article doit permettre de recueillir des informations, de renseigner des hypothèses, des argumentations.</a:t>
            </a:r>
          </a:p>
          <a:p>
            <a:r>
              <a:rPr lang="fr-FR" dirty="0"/>
              <a:t>Cela doit construire votre pensée, l’étayer et la développer</a:t>
            </a:r>
          </a:p>
          <a:p>
            <a:r>
              <a:rPr lang="fr-FR" dirty="0"/>
              <a:t>Savoir par la suite se détacher de l’article, et mettre en place sa propre pensée, opinions.</a:t>
            </a:r>
          </a:p>
        </p:txBody>
      </p:sp>
      <p:sp>
        <p:nvSpPr>
          <p:cNvPr id="5" name="Espace réservé du pied de page 4"/>
          <p:cNvSpPr>
            <a:spLocks noGrp="1"/>
          </p:cNvSpPr>
          <p:nvPr>
            <p:ph type="ftr" sz="quarter" idx="11"/>
          </p:nvPr>
        </p:nvSpPr>
        <p:spPr/>
        <p:txBody>
          <a:bodyPr/>
          <a:lstStyle/>
          <a:p>
            <a:r>
              <a:rPr lang="fr-FR"/>
              <a:t>CURVAT Jérome/BOURELIER Elisabeth - Méthode d'approche d'un article - 2025</a:t>
            </a:r>
          </a:p>
        </p:txBody>
      </p:sp>
    </p:spTree>
    <p:extLst>
      <p:ext uri="{BB962C8B-B14F-4D97-AF65-F5344CB8AC3E}">
        <p14:creationId xmlns:p14="http://schemas.microsoft.com/office/powerpoint/2010/main" val="40015580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980728"/>
            <a:ext cx="8229600" cy="4525963"/>
          </a:xfrm>
        </p:spPr>
        <p:txBody>
          <a:bodyPr>
            <a:normAutofit fontScale="85000" lnSpcReduction="20000"/>
          </a:bodyPr>
          <a:lstStyle/>
          <a:p>
            <a:r>
              <a:rPr lang="fr-FR" dirty="0"/>
              <a:t>Objectifs :</a:t>
            </a:r>
          </a:p>
          <a:p>
            <a:pPr marL="0" indent="0">
              <a:buNone/>
            </a:pPr>
            <a:endParaRPr lang="fr-FR" dirty="0"/>
          </a:p>
          <a:p>
            <a:pPr lvl="1"/>
            <a:r>
              <a:rPr lang="fr-FR" dirty="0"/>
              <a:t>Définir une méthode de lecture d’un article</a:t>
            </a:r>
          </a:p>
          <a:p>
            <a:pPr marL="457200" lvl="1" indent="0">
              <a:buNone/>
            </a:pPr>
            <a:endParaRPr lang="fr-FR" dirty="0"/>
          </a:p>
          <a:p>
            <a:pPr lvl="1"/>
            <a:r>
              <a:rPr lang="fr-FR" dirty="0"/>
              <a:t>Repérer les points nécessaires pour identifier le sujet et en apprécier sa pertinence en regard de votre travail de recherche</a:t>
            </a:r>
          </a:p>
          <a:p>
            <a:pPr marL="457200" lvl="1" indent="0">
              <a:buNone/>
            </a:pPr>
            <a:endParaRPr lang="fr-FR" dirty="0"/>
          </a:p>
          <a:p>
            <a:pPr lvl="1"/>
            <a:r>
              <a:rPr lang="fr-FR" dirty="0"/>
              <a:t>Permettre de lire  l’article dans sa globalité, retenir quelques lignes</a:t>
            </a:r>
          </a:p>
          <a:p>
            <a:pPr marL="457200" lvl="1" indent="0">
              <a:buNone/>
            </a:pPr>
            <a:endParaRPr lang="fr-FR" dirty="0"/>
          </a:p>
          <a:p>
            <a:pPr lvl="1"/>
            <a:r>
              <a:rPr lang="fr-FR" dirty="0"/>
              <a:t>Faciliter le classement</a:t>
            </a:r>
          </a:p>
        </p:txBody>
      </p:sp>
      <p:sp>
        <p:nvSpPr>
          <p:cNvPr id="5" name="Espace réservé du pied de page 4"/>
          <p:cNvSpPr>
            <a:spLocks noGrp="1"/>
          </p:cNvSpPr>
          <p:nvPr>
            <p:ph type="ftr" sz="quarter" idx="11"/>
          </p:nvPr>
        </p:nvSpPr>
        <p:spPr/>
        <p:txBody>
          <a:bodyPr/>
          <a:lstStyle/>
          <a:p>
            <a:r>
              <a:rPr lang="fr-FR"/>
              <a:t>CURVAT Jérome/BOURELIER Elisabeth - Méthode d'approche d'un article - 2025</a:t>
            </a:r>
          </a:p>
        </p:txBody>
      </p:sp>
    </p:spTree>
    <p:extLst>
      <p:ext uri="{BB962C8B-B14F-4D97-AF65-F5344CB8AC3E}">
        <p14:creationId xmlns:p14="http://schemas.microsoft.com/office/powerpoint/2010/main" val="25601403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20688"/>
            <a:ext cx="8229600" cy="5505475"/>
          </a:xfrm>
        </p:spPr>
        <p:txBody>
          <a:bodyPr>
            <a:normAutofit lnSpcReduction="10000"/>
          </a:bodyPr>
          <a:lstStyle/>
          <a:p>
            <a:r>
              <a:rPr lang="fr-FR" dirty="0"/>
              <a:t>Effectuer une lecture critique des ressources, quelle méthode utiliser ?</a:t>
            </a:r>
          </a:p>
          <a:p>
            <a:pPr marL="0" indent="0">
              <a:buNone/>
            </a:pPr>
            <a:endParaRPr lang="fr-FR" dirty="0"/>
          </a:p>
          <a:p>
            <a:pPr lvl="1"/>
            <a:r>
              <a:rPr lang="fr-FR" dirty="0"/>
              <a:t>Nécessité de se poser une question – à partir de quoi je vais faire ma recherche</a:t>
            </a:r>
          </a:p>
          <a:p>
            <a:pPr marL="457200" lvl="1" indent="0">
              <a:buNone/>
            </a:pPr>
            <a:endParaRPr lang="fr-FR" dirty="0"/>
          </a:p>
          <a:p>
            <a:pPr lvl="1"/>
            <a:r>
              <a:rPr lang="fr-FR" dirty="0"/>
              <a:t>Quelle est l’idée essentielle de ma recherche, ex :</a:t>
            </a:r>
          </a:p>
          <a:p>
            <a:pPr lvl="2"/>
            <a:r>
              <a:rPr lang="fr-FR" dirty="0"/>
              <a:t>Le sommeil, l’adolescence, l’enfance et les troubles du sommeil</a:t>
            </a:r>
          </a:p>
          <a:p>
            <a:pPr lvl="2"/>
            <a:endParaRPr lang="fr-FR" dirty="0"/>
          </a:p>
          <a:p>
            <a:r>
              <a:rPr lang="fr-FR" dirty="0"/>
              <a:t>Pour répondre à cela je vais chercher les informations dans l’article ….</a:t>
            </a:r>
          </a:p>
        </p:txBody>
      </p:sp>
      <p:sp>
        <p:nvSpPr>
          <p:cNvPr id="5" name="Espace réservé du pied de page 4"/>
          <p:cNvSpPr>
            <a:spLocks noGrp="1"/>
          </p:cNvSpPr>
          <p:nvPr>
            <p:ph type="ftr" sz="quarter" idx="11"/>
          </p:nvPr>
        </p:nvSpPr>
        <p:spPr/>
        <p:txBody>
          <a:bodyPr/>
          <a:lstStyle/>
          <a:p>
            <a:r>
              <a:rPr lang="fr-FR"/>
              <a:t>CURVAT Jérome/BOURELIER Elisabeth - Méthode d'approche d'un article - 2025</a:t>
            </a:r>
          </a:p>
        </p:txBody>
      </p:sp>
    </p:spTree>
    <p:extLst>
      <p:ext uri="{BB962C8B-B14F-4D97-AF65-F5344CB8AC3E}">
        <p14:creationId xmlns:p14="http://schemas.microsoft.com/office/powerpoint/2010/main" val="20402695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marL="342900" lvl="1" indent="-342900">
              <a:buFont typeface="Arial" pitchFamily="34" charset="0"/>
              <a:buChar char="•"/>
            </a:pPr>
            <a:r>
              <a:rPr lang="fr-FR" dirty="0"/>
              <a:t>Qu’est ce que je vais chercher dans ce document ?</a:t>
            </a:r>
          </a:p>
          <a:p>
            <a:pPr marL="742950" lvl="2" indent="-342900"/>
            <a:r>
              <a:rPr lang="fr-FR" dirty="0"/>
              <a:t>Ce qui suppose une idée recherchée, qui vous aidera dans votre travail de recherche (vous émettez des hypothèses et vous recherchez à les identifier)</a:t>
            </a:r>
          </a:p>
          <a:p>
            <a:pPr marL="742950" lvl="2" indent="-342900"/>
            <a:endParaRPr lang="fr-FR" dirty="0"/>
          </a:p>
          <a:p>
            <a:pPr marL="742950" lvl="2" indent="-342900"/>
            <a:r>
              <a:rPr lang="fr-FR" dirty="0"/>
              <a:t>Est-ce que je recherche à partir d’une source primaire (article de recherche) ou d’une ressource secondaire (commentaire, article de vulgarisation)</a:t>
            </a:r>
          </a:p>
          <a:p>
            <a:endParaRPr lang="fr-FR" dirty="0"/>
          </a:p>
        </p:txBody>
      </p:sp>
      <p:sp>
        <p:nvSpPr>
          <p:cNvPr id="5" name="Espace réservé du pied de page 4"/>
          <p:cNvSpPr>
            <a:spLocks noGrp="1"/>
          </p:cNvSpPr>
          <p:nvPr>
            <p:ph type="ftr" sz="quarter" idx="11"/>
          </p:nvPr>
        </p:nvSpPr>
        <p:spPr/>
        <p:txBody>
          <a:bodyPr/>
          <a:lstStyle/>
          <a:p>
            <a:r>
              <a:rPr lang="fr-FR"/>
              <a:t>CURVAT Jérome/BOURELIER Elisabeth - Méthode d'approche d'un article - 2025</a:t>
            </a:r>
          </a:p>
        </p:txBody>
      </p:sp>
    </p:spTree>
    <p:extLst>
      <p:ext uri="{BB962C8B-B14F-4D97-AF65-F5344CB8AC3E}">
        <p14:creationId xmlns:p14="http://schemas.microsoft.com/office/powerpoint/2010/main" val="39549346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Comment procéder ?</a:t>
            </a:r>
          </a:p>
        </p:txBody>
      </p:sp>
      <p:sp>
        <p:nvSpPr>
          <p:cNvPr id="3" name="Espace réservé du contenu 2"/>
          <p:cNvSpPr>
            <a:spLocks noGrp="1"/>
          </p:cNvSpPr>
          <p:nvPr>
            <p:ph idx="1"/>
          </p:nvPr>
        </p:nvSpPr>
        <p:spPr>
          <a:xfrm>
            <a:off x="457200" y="1600200"/>
            <a:ext cx="8229600" cy="4925144"/>
          </a:xfrm>
        </p:spPr>
        <p:txBody>
          <a:bodyPr>
            <a:normAutofit/>
          </a:bodyPr>
          <a:lstStyle/>
          <a:p>
            <a:r>
              <a:rPr lang="fr-FR" dirty="0"/>
              <a:t>L’analyse globale du texte : on regardera l’ensemble. </a:t>
            </a:r>
          </a:p>
          <a:p>
            <a:pPr lvl="1"/>
            <a:r>
              <a:rPr lang="fr-FR" dirty="0"/>
              <a:t>Ce qui suppose deux approches – </a:t>
            </a:r>
          </a:p>
          <a:p>
            <a:pPr lvl="2"/>
            <a:r>
              <a:rPr lang="fr-FR" dirty="0"/>
              <a:t>à partir du titre et la perception globale du contenu à travers les mots, l’architecture de l’article, l’agencement de l’article.</a:t>
            </a:r>
          </a:p>
          <a:p>
            <a:pPr marL="914400" lvl="2" indent="0">
              <a:buNone/>
            </a:pPr>
            <a:endParaRPr lang="fr-FR" dirty="0"/>
          </a:p>
          <a:p>
            <a:pPr lvl="2"/>
            <a:r>
              <a:rPr lang="fr-FR" dirty="0"/>
              <a:t>L’architecture devra être analysée à partir de sa construction :</a:t>
            </a:r>
          </a:p>
          <a:p>
            <a:pPr lvl="3"/>
            <a:r>
              <a:rPr lang="fr-FR" dirty="0"/>
              <a:t>Résumé, introduction, méthode, résultats, discussion</a:t>
            </a:r>
          </a:p>
          <a:p>
            <a:pPr lvl="3"/>
            <a:r>
              <a:rPr lang="fr-FR" dirty="0"/>
              <a:t>(il faut donc regarder les sections de l’article)</a:t>
            </a:r>
          </a:p>
        </p:txBody>
      </p:sp>
      <p:sp>
        <p:nvSpPr>
          <p:cNvPr id="5" name="Espace réservé du pied de page 4"/>
          <p:cNvSpPr>
            <a:spLocks noGrp="1"/>
          </p:cNvSpPr>
          <p:nvPr>
            <p:ph type="ftr" sz="quarter" idx="11"/>
          </p:nvPr>
        </p:nvSpPr>
        <p:spPr/>
        <p:txBody>
          <a:bodyPr/>
          <a:lstStyle/>
          <a:p>
            <a:r>
              <a:rPr lang="fr-FR"/>
              <a:t>CURVAT Jérome/BOURELIER Elisabeth - Méthode d'approche d'un article - 2025</a:t>
            </a:r>
          </a:p>
        </p:txBody>
      </p:sp>
    </p:spTree>
    <p:extLst>
      <p:ext uri="{BB962C8B-B14F-4D97-AF65-F5344CB8AC3E}">
        <p14:creationId xmlns:p14="http://schemas.microsoft.com/office/powerpoint/2010/main" val="29382592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764704"/>
            <a:ext cx="8229600" cy="5361459"/>
          </a:xfrm>
        </p:spPr>
        <p:txBody>
          <a:bodyPr>
            <a:normAutofit/>
          </a:bodyPr>
          <a:lstStyle/>
          <a:p>
            <a:r>
              <a:rPr lang="fr-FR" dirty="0"/>
              <a:t>Premier temps :</a:t>
            </a:r>
          </a:p>
          <a:p>
            <a:pPr marL="457200" lvl="1" indent="0">
              <a:buNone/>
            </a:pPr>
            <a:r>
              <a:rPr lang="fr-FR" dirty="0"/>
              <a:t>Le titre indique le contenu, il doit être bref, donner les bons mots qui définissent l’ensemble</a:t>
            </a:r>
          </a:p>
          <a:p>
            <a:pPr marL="457200" lvl="1" indent="0">
              <a:buNone/>
            </a:pPr>
            <a:endParaRPr lang="fr-FR" dirty="0"/>
          </a:p>
          <a:p>
            <a:r>
              <a:rPr lang="fr-FR" dirty="0"/>
              <a:t>Deuxième temps :</a:t>
            </a:r>
          </a:p>
          <a:p>
            <a:pPr marL="457200" lvl="1" indent="0">
              <a:buNone/>
            </a:pPr>
            <a:r>
              <a:rPr lang="fr-FR" dirty="0"/>
              <a:t>Les mots-clés : les informations procurées vont données la teneur du texte, son contenu</a:t>
            </a:r>
          </a:p>
          <a:p>
            <a:pPr lvl="1"/>
            <a:endParaRPr lang="fr-FR" dirty="0"/>
          </a:p>
          <a:p>
            <a:pPr marL="457200" lvl="1" indent="0">
              <a:buNone/>
            </a:pPr>
            <a:r>
              <a:rPr lang="fr-FR" dirty="0"/>
              <a:t>Cet ensemble de données doivent vous permettre </a:t>
            </a:r>
          </a:p>
          <a:p>
            <a:pPr marL="457200" lvl="1" indent="0">
              <a:buNone/>
            </a:pPr>
            <a:r>
              <a:rPr lang="fr-FR" dirty="0"/>
              <a:t>Poursuivre la lecture ou le choix de l’article</a:t>
            </a:r>
          </a:p>
          <a:p>
            <a:endParaRPr lang="fr-FR" dirty="0"/>
          </a:p>
        </p:txBody>
      </p:sp>
      <p:sp>
        <p:nvSpPr>
          <p:cNvPr id="4" name="Accolade fermante 3"/>
          <p:cNvSpPr/>
          <p:nvPr/>
        </p:nvSpPr>
        <p:spPr>
          <a:xfrm rot="5400000">
            <a:off x="4247964" y="869625"/>
            <a:ext cx="360040" cy="7488832"/>
          </a:xfrm>
          <a:prstGeom prst="rightBrace">
            <a:avLst>
              <a:gd name="adj1" fmla="val 0"/>
              <a:gd name="adj2" fmla="val 49877"/>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6" name="Espace réservé du pied de page 5"/>
          <p:cNvSpPr>
            <a:spLocks noGrp="1"/>
          </p:cNvSpPr>
          <p:nvPr>
            <p:ph type="ftr" sz="quarter" idx="11"/>
          </p:nvPr>
        </p:nvSpPr>
        <p:spPr/>
        <p:txBody>
          <a:bodyPr/>
          <a:lstStyle/>
          <a:p>
            <a:r>
              <a:rPr lang="fr-FR"/>
              <a:t>CURVAT Jérome/BOURELIER Elisabeth - Méthode d'approche d'un article - 2025</a:t>
            </a:r>
          </a:p>
        </p:txBody>
      </p:sp>
    </p:spTree>
    <p:extLst>
      <p:ext uri="{BB962C8B-B14F-4D97-AF65-F5344CB8AC3E}">
        <p14:creationId xmlns:p14="http://schemas.microsoft.com/office/powerpoint/2010/main" val="17945198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r>
              <a:rPr lang="fr-FR" dirty="0"/>
              <a:t>Le survol critique du résumé :</a:t>
            </a:r>
          </a:p>
          <a:p>
            <a:pPr marL="0" indent="0">
              <a:buNone/>
            </a:pPr>
            <a:r>
              <a:rPr lang="fr-FR" dirty="0"/>
              <a:t> </a:t>
            </a:r>
          </a:p>
          <a:p>
            <a:pPr lvl="1"/>
            <a:r>
              <a:rPr lang="fr-FR" dirty="0"/>
              <a:t>Le résumé va donner une vue plus globale précise de l’article, le contexte, le questionnement, la méthode, les interprétations, hypothèses et conclusion.</a:t>
            </a:r>
          </a:p>
        </p:txBody>
      </p:sp>
      <p:sp>
        <p:nvSpPr>
          <p:cNvPr id="5" name="Espace réservé du pied de page 4"/>
          <p:cNvSpPr>
            <a:spLocks noGrp="1"/>
          </p:cNvSpPr>
          <p:nvPr>
            <p:ph type="ftr" sz="quarter" idx="11"/>
          </p:nvPr>
        </p:nvSpPr>
        <p:spPr/>
        <p:txBody>
          <a:bodyPr/>
          <a:lstStyle/>
          <a:p>
            <a:r>
              <a:rPr lang="fr-FR"/>
              <a:t>CURVAT Jérome/BOURELIER Elisabeth - Méthode d'approche d'un article - 2025</a:t>
            </a:r>
          </a:p>
        </p:txBody>
      </p:sp>
    </p:spTree>
    <p:extLst>
      <p:ext uri="{BB962C8B-B14F-4D97-AF65-F5344CB8AC3E}">
        <p14:creationId xmlns:p14="http://schemas.microsoft.com/office/powerpoint/2010/main" val="30473966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LES COINS</a:t>
            </a:r>
          </a:p>
        </p:txBody>
      </p:sp>
      <p:sp>
        <p:nvSpPr>
          <p:cNvPr id="3" name="Espace réservé du contenu 2"/>
          <p:cNvSpPr>
            <a:spLocks noGrp="1"/>
          </p:cNvSpPr>
          <p:nvPr>
            <p:ph idx="1"/>
          </p:nvPr>
        </p:nvSpPr>
        <p:spPr/>
        <p:txBody>
          <a:bodyPr>
            <a:normAutofit lnSpcReduction="10000"/>
          </a:bodyPr>
          <a:lstStyle/>
          <a:p>
            <a:r>
              <a:rPr lang="fr-FR" dirty="0"/>
              <a:t>La page frontispice contient plusieurs indications :</a:t>
            </a:r>
          </a:p>
          <a:p>
            <a:pPr lvl="1"/>
            <a:r>
              <a:rPr lang="fr-FR" dirty="0"/>
              <a:t>Le nom de la revue et sa date de publication.</a:t>
            </a:r>
          </a:p>
          <a:p>
            <a:pPr lvl="2"/>
            <a:r>
              <a:rPr lang="fr-FR" dirty="0"/>
              <a:t>Cela permet de contextualiser le texte, de le situer dans un moment donné de sa publication, en particulier si l’article contient des données chiffrées. Article récent, antériorité d’écrit, etc…</a:t>
            </a:r>
          </a:p>
          <a:p>
            <a:pPr lvl="1"/>
            <a:r>
              <a:rPr lang="fr-FR" dirty="0"/>
              <a:t> parfois, on retrouve des membres, associations, remerciements, pairs, etc… cela contribue de situer l’environnement culturel, des idées et concept à partir duquel l’article s’inspire</a:t>
            </a:r>
          </a:p>
        </p:txBody>
      </p:sp>
      <p:sp>
        <p:nvSpPr>
          <p:cNvPr id="5" name="Espace réservé du pied de page 4"/>
          <p:cNvSpPr>
            <a:spLocks noGrp="1"/>
          </p:cNvSpPr>
          <p:nvPr>
            <p:ph type="ftr" sz="quarter" idx="11"/>
          </p:nvPr>
        </p:nvSpPr>
        <p:spPr/>
        <p:txBody>
          <a:bodyPr/>
          <a:lstStyle/>
          <a:p>
            <a:r>
              <a:rPr lang="fr-FR"/>
              <a:t>CURVAT Jérome/BOURELIER Elisabeth - Méthode d'approche d'un article - 2025</a:t>
            </a:r>
          </a:p>
        </p:txBody>
      </p:sp>
      <p:pic>
        <p:nvPicPr>
          <p:cNvPr id="4" name="Image 3"/>
          <p:cNvPicPr>
            <a:picLocks noChangeAspect="1"/>
          </p:cNvPicPr>
          <p:nvPr/>
        </p:nvPicPr>
        <p:blipFill>
          <a:blip r:embed="rId2"/>
          <a:stretch>
            <a:fillRect/>
          </a:stretch>
        </p:blipFill>
        <p:spPr>
          <a:xfrm>
            <a:off x="7236296" y="286062"/>
            <a:ext cx="1571844" cy="1505160"/>
          </a:xfrm>
          <a:prstGeom prst="rect">
            <a:avLst/>
          </a:prstGeom>
        </p:spPr>
      </p:pic>
    </p:spTree>
    <p:extLst>
      <p:ext uri="{BB962C8B-B14F-4D97-AF65-F5344CB8AC3E}">
        <p14:creationId xmlns:p14="http://schemas.microsoft.com/office/powerpoint/2010/main" val="7763053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r>
              <a:rPr lang="fr-FR" dirty="0"/>
              <a:t>L’auteur ou les auteurs avec leurs identités professionnelles et leurs bibliographies.</a:t>
            </a:r>
          </a:p>
          <a:p>
            <a:pPr marL="0" indent="0">
              <a:buNone/>
            </a:pPr>
            <a:endParaRPr lang="fr-FR" dirty="0"/>
          </a:p>
          <a:p>
            <a:pPr lvl="1"/>
            <a:r>
              <a:rPr lang="fr-FR" dirty="0"/>
              <a:t>Cela défini l’expertise, le contexte de l’article en regard de leur antécédents.</a:t>
            </a:r>
          </a:p>
        </p:txBody>
      </p:sp>
      <p:sp>
        <p:nvSpPr>
          <p:cNvPr id="5" name="Espace réservé du pied de page 4"/>
          <p:cNvSpPr>
            <a:spLocks noGrp="1"/>
          </p:cNvSpPr>
          <p:nvPr>
            <p:ph type="ftr" sz="quarter" idx="11"/>
          </p:nvPr>
        </p:nvSpPr>
        <p:spPr/>
        <p:txBody>
          <a:bodyPr/>
          <a:lstStyle/>
          <a:p>
            <a:r>
              <a:rPr lang="fr-FR"/>
              <a:t>CURVAT Jérome/BOURELIER Elisabeth - Méthode d'approche d'un article - 2025</a:t>
            </a:r>
          </a:p>
        </p:txBody>
      </p:sp>
    </p:spTree>
    <p:extLst>
      <p:ext uri="{BB962C8B-B14F-4D97-AF65-F5344CB8AC3E}">
        <p14:creationId xmlns:p14="http://schemas.microsoft.com/office/powerpoint/2010/main" val="654262259"/>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98</TotalTime>
  <Words>776</Words>
  <Application>Microsoft Office PowerPoint</Application>
  <PresentationFormat>Affichage à l'écran (4:3)</PresentationFormat>
  <Paragraphs>80</Paragraphs>
  <Slides>12</Slides>
  <Notes>0</Notes>
  <HiddenSlides>0</HiddenSlides>
  <MMClips>0</MMClips>
  <ScaleCrop>false</ScaleCrop>
  <HeadingPairs>
    <vt:vector size="6" baseType="variant">
      <vt:variant>
        <vt:lpstr>Polices utilisées</vt:lpstr>
      </vt:variant>
      <vt:variant>
        <vt:i4>2</vt:i4>
      </vt:variant>
      <vt:variant>
        <vt:lpstr>Thème</vt:lpstr>
      </vt:variant>
      <vt:variant>
        <vt:i4>1</vt:i4>
      </vt:variant>
      <vt:variant>
        <vt:lpstr>Titres des diapositives</vt:lpstr>
      </vt:variant>
      <vt:variant>
        <vt:i4>12</vt:i4>
      </vt:variant>
    </vt:vector>
  </HeadingPairs>
  <TitlesOfParts>
    <vt:vector size="15" baseType="lpstr">
      <vt:lpstr>Arial</vt:lpstr>
      <vt:lpstr>Calibri</vt:lpstr>
      <vt:lpstr>Thème Office</vt:lpstr>
      <vt:lpstr> </vt:lpstr>
      <vt:lpstr>Présentation PowerPoint</vt:lpstr>
      <vt:lpstr>Présentation PowerPoint</vt:lpstr>
      <vt:lpstr>Présentation PowerPoint</vt:lpstr>
      <vt:lpstr>Comment procéder ?</vt:lpstr>
      <vt:lpstr>Présentation PowerPoint</vt:lpstr>
      <vt:lpstr>Présentation PowerPoint</vt:lpstr>
      <vt:lpstr>LES COINS</vt:lpstr>
      <vt:lpstr>Présentation PowerPoint</vt:lpstr>
      <vt:lpstr>Présentation PowerPoint</vt:lpstr>
      <vt:lpstr>Présentation PowerPoint</vt:lpstr>
      <vt:lpstr>Présentation PowerPoint</vt:lpstr>
    </vt:vector>
  </TitlesOfParts>
  <Company>Hopital Nord Ouest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Méthode d’approche de lecture d’un article scientifique</dc:title>
  <dc:creator>Curvat Jérome</dc:creator>
  <cp:lastModifiedBy>Curvat Jérome(Cadre de santé formateur)</cp:lastModifiedBy>
  <cp:revision>21</cp:revision>
  <dcterms:created xsi:type="dcterms:W3CDTF">2013-03-13T21:03:21Z</dcterms:created>
  <dcterms:modified xsi:type="dcterms:W3CDTF">2025-08-28T15:15:36Z</dcterms:modified>
</cp:coreProperties>
</file>