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3" r:id="rId5"/>
    <p:sldId id="260" r:id="rId6"/>
    <p:sldId id="258" r:id="rId7"/>
    <p:sldId id="262" r:id="rId8"/>
    <p:sldId id="261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E0"/>
    <a:srgbClr val="FFCCCC"/>
    <a:srgbClr val="FFFFFF"/>
    <a:srgbClr val="FFCC00"/>
    <a:srgbClr val="66CCFF"/>
    <a:srgbClr val="99CCFF"/>
    <a:srgbClr val="FF00FF"/>
    <a:srgbClr val="B2B2B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45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F630-790B-450D-A59F-AF913982CE0F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55B7-EDAA-42D3-8489-45001E03D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49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15679-8800-4879-A18D-D3A2017E9029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559C-F6D3-4A2B-9A83-018F68FCF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6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E8A52A-B735-4AF6-A7DC-2054F4B3F4A5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36297" y="9410620"/>
            <a:ext cx="2931209" cy="4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640" tIns="46800" rIns="89640" bIns="4680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C7D0BE-DE45-4E9D-B5FA-AF02284CD4BC}" type="slidenum">
              <a:rPr lang="fr-FR" altLang="fr-FR" b="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b="0"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76434" y="4706103"/>
            <a:ext cx="5419403" cy="44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591CE4E-5F1F-40DE-9CBC-4B08C4B1C1F5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563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7081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1720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7967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9547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6585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93F1-082B-496A-887D-6A5CC1177813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4B36-81DE-4415-9F61-456922CA8B5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A2C9-EE0F-4290-8073-2522676C10A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E111-EFD8-45FF-A279-B9647FFB987E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8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1257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385-DD14-49E3-AC89-C6C48AB38929}" type="datetime1">
              <a:rPr lang="fr-FR" smtClean="0"/>
              <a:t>29/08/2025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4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A38-33CA-4FC7-A1CF-2657714EC45D}" type="datetime1">
              <a:rPr lang="fr-FR" smtClean="0"/>
              <a:t>29/08/2025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2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67F7-05BB-4FF5-A288-C85024BB2A00}" type="datetime1">
              <a:rPr lang="fr-FR" smtClean="0"/>
              <a:t>29/08/2025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4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387B-081C-40CF-A24C-D9690FAB75DB}" type="datetime1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910-F3CA-4484-BD45-5C5ACBF82303}" type="datetime1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3.1 S1 Présentation_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3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4D818-A937-469E-94B1-C171B6BDDAF6}" type="datetime1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UE 3.1 S1 Présentation_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960787-56E7-41BD-AE59-99104D347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4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F92B.6C6773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052737"/>
            <a:ext cx="6696744" cy="227466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 Rounded MT Bold" pitchFamily="34" charset="0"/>
                <a:cs typeface="Aharoni" pitchFamily="2" charset="-79"/>
              </a:rPr>
              <a:t>Raisonnement et démarche clinique infirmière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fr-FR" sz="2600" i="1" dirty="0">
                <a:solidFill>
                  <a:srgbClr val="2006E0"/>
                </a:solidFill>
                <a:latin typeface="Arial Rounded MT Bold" pitchFamily="34" charset="0"/>
                <a:cs typeface="Aharoni" pitchFamily="2" charset="-79"/>
              </a:rPr>
              <a:t>PRESENTATION de l’UE </a:t>
            </a:r>
            <a:r>
              <a:rPr lang="fr-FR" sz="2600" b="1" i="1" dirty="0">
                <a:solidFill>
                  <a:srgbClr val="2006E0"/>
                </a:solidFill>
                <a:latin typeface="Arial Rounded MT Bold" pitchFamily="34" charset="0"/>
                <a:cs typeface="Aharoni" pitchFamily="2" charset="-79"/>
              </a:rPr>
              <a:t>3.1 S1</a:t>
            </a:r>
          </a:p>
          <a:p>
            <a:r>
              <a:rPr lang="fr-FR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haroni" pitchFamily="2" charset="-79"/>
              </a:rPr>
              <a:t>Promotion 2025-2028</a:t>
            </a:r>
          </a:p>
          <a:p>
            <a:endParaRPr lang="fr-FR" dirty="0">
              <a:latin typeface="Arial Rounded MT Bold" pitchFamily="34" charset="0"/>
              <a:cs typeface="Aharoni" pitchFamily="2" charset="-79"/>
            </a:endParaRPr>
          </a:p>
          <a:p>
            <a:r>
              <a:rPr lang="fr-FR" sz="1700" dirty="0">
                <a:latin typeface="Arial Rounded MT Bold" pitchFamily="34" charset="0"/>
                <a:cs typeface="Aharoni" pitchFamily="2" charset="-79"/>
              </a:rPr>
              <a:t>Gabrielle Chambellan &amp; Véronique SANDRIN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UE 3.1 S1 Présentation_ 2025</a:t>
            </a:r>
          </a:p>
        </p:txBody>
      </p:sp>
      <p:pic>
        <p:nvPicPr>
          <p:cNvPr id="6" name="Image 5" descr="cid:image001.png@01DAF92B.6C677380">
            <a:extLst>
              <a:ext uri="{FF2B5EF4-FFF2-40B4-BE49-F238E27FC236}">
                <a16:creationId xmlns:a16="http://schemas.microsoft.com/office/drawing/2014/main" id="{B5566AF3-5DD1-40F1-B1A2-2406BCAE60E3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55" y="5784857"/>
            <a:ext cx="5190490" cy="83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82281" y="548680"/>
            <a:ext cx="8064896" cy="792088"/>
          </a:xfrm>
          <a:prstGeom prst="roundRect">
            <a:avLst/>
          </a:prstGeom>
          <a:gradFill flip="none" rotWithShape="1">
            <a:gsLst>
              <a:gs pos="0">
                <a:srgbClr val="B2B2B2">
                  <a:tint val="66000"/>
                  <a:satMod val="160000"/>
                </a:srgbClr>
              </a:gs>
              <a:gs pos="50000">
                <a:srgbClr val="B2B2B2">
                  <a:tint val="44500"/>
                  <a:satMod val="160000"/>
                </a:srgbClr>
              </a:gs>
              <a:gs pos="100000">
                <a:srgbClr val="B2B2B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 Rounded MT Bold" pitchFamily="34" charset="0"/>
              </a:rPr>
              <a:t>Référentiel de formation</a:t>
            </a:r>
          </a:p>
        </p:txBody>
      </p:sp>
      <p:sp>
        <p:nvSpPr>
          <p:cNvPr id="5" name="Cœur 4"/>
          <p:cNvSpPr/>
          <p:nvPr/>
        </p:nvSpPr>
        <p:spPr>
          <a:xfrm>
            <a:off x="1184022" y="1484784"/>
            <a:ext cx="6475319" cy="2448272"/>
          </a:xfrm>
          <a:prstGeom prst="heart">
            <a:avLst/>
          </a:prstGeom>
          <a:solidFill>
            <a:srgbClr val="FFCC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itchFamily="34" charset="0"/>
              </a:rPr>
              <a:t>3.</a:t>
            </a:r>
          </a:p>
          <a:p>
            <a:pPr algn="ctr"/>
            <a:r>
              <a:rPr lang="fr-FR" dirty="0">
                <a:latin typeface="Arial Rounded MT Bold" pitchFamily="34" charset="0"/>
              </a:rPr>
              <a:t>CHAMP DES SCIENCES ET TECHNIQUES INFIRMIERES, FONDEMENTS ET METHODES</a:t>
            </a:r>
          </a:p>
          <a:p>
            <a:pPr algn="ctr"/>
            <a:r>
              <a:rPr lang="fr-FR" sz="1200" dirty="0" err="1">
                <a:latin typeface="Arial Rounded MT Bold" pitchFamily="34" charset="0"/>
              </a:rPr>
              <a:t>Cf</a:t>
            </a:r>
            <a:r>
              <a:rPr lang="fr-FR" sz="1200" dirty="0">
                <a:latin typeface="Arial Rounded MT Bold" pitchFamily="34" charset="0"/>
              </a:rPr>
              <a:t>, </a:t>
            </a:r>
            <a:r>
              <a:rPr lang="fr-FR" sz="1200" dirty="0" err="1">
                <a:latin typeface="Arial Rounded MT Bold" pitchFamily="34" charset="0"/>
              </a:rPr>
              <a:t>référenciel</a:t>
            </a:r>
            <a:r>
              <a:rPr lang="fr-FR" sz="1200" dirty="0">
                <a:latin typeface="Arial Rounded MT Bold" pitchFamily="34" charset="0"/>
              </a:rPr>
              <a:t> formation</a:t>
            </a:r>
          </a:p>
        </p:txBody>
      </p:sp>
      <p:sp>
        <p:nvSpPr>
          <p:cNvPr id="6" name="Parchemin vertical 5"/>
          <p:cNvSpPr/>
          <p:nvPr/>
        </p:nvSpPr>
        <p:spPr>
          <a:xfrm>
            <a:off x="251520" y="3740181"/>
            <a:ext cx="3240360" cy="2772308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Rounded MT Bold" pitchFamily="34" charset="0"/>
              </a:rPr>
              <a:t>COMPETENCE 1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Arial Rounded MT Bold" pitchFamily="34" charset="0"/>
              </a:rPr>
              <a:t>Evaluer une situation clinique et établir un diagnostic dans le domaine infirmier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Arial Rounded MT Bold" pitchFamily="34" charset="0"/>
              </a:rPr>
              <a:t>Cf</a:t>
            </a:r>
            <a:r>
              <a:rPr lang="fr-FR" sz="12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Arial Rounded MT Bold" pitchFamily="34" charset="0"/>
              </a:rPr>
              <a:t>référenciel</a:t>
            </a:r>
            <a:r>
              <a:rPr lang="fr-FR" sz="1200" dirty="0">
                <a:solidFill>
                  <a:schemeClr val="tx1"/>
                </a:solidFill>
                <a:latin typeface="Arial Rounded MT Bold" pitchFamily="34" charset="0"/>
              </a:rPr>
              <a:t> compétence </a:t>
            </a:r>
          </a:p>
        </p:txBody>
      </p:sp>
      <p:sp>
        <p:nvSpPr>
          <p:cNvPr id="7" name="Parchemin horizontal 6"/>
          <p:cNvSpPr/>
          <p:nvPr/>
        </p:nvSpPr>
        <p:spPr>
          <a:xfrm>
            <a:off x="5148064" y="4293096"/>
            <a:ext cx="3096344" cy="19442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itchFamily="34" charset="0"/>
              </a:rPr>
              <a:t>UE 3.1 S1</a:t>
            </a:r>
          </a:p>
          <a:p>
            <a:pPr algn="ctr"/>
            <a:r>
              <a:rPr lang="fr-FR" dirty="0">
                <a:latin typeface="Arial Rounded MT Bold" pitchFamily="34" charset="0"/>
              </a:rPr>
              <a:t>Raisonnement et démarche clinique infirmière</a:t>
            </a:r>
          </a:p>
        </p:txBody>
      </p:sp>
      <p:sp>
        <p:nvSpPr>
          <p:cNvPr id="8" name="Flèche gauche 7"/>
          <p:cNvSpPr/>
          <p:nvPr/>
        </p:nvSpPr>
        <p:spPr>
          <a:xfrm>
            <a:off x="3347864" y="5013176"/>
            <a:ext cx="1584176" cy="43204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9531974">
            <a:off x="6444208" y="3356992"/>
            <a:ext cx="360040" cy="10801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9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98734" cy="1303867"/>
          </a:xfrm>
        </p:spPr>
        <p:txBody>
          <a:bodyPr/>
          <a:lstStyle/>
          <a:p>
            <a:r>
              <a:rPr lang="fr-FR" dirty="0">
                <a:latin typeface="Arial Rounded MT Bold" pitchFamily="34" charset="0"/>
                <a:cs typeface="Aharoni" pitchFamily="2" charset="-79"/>
              </a:rPr>
              <a:t>UE 3.1 S1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  <a:cs typeface="Aharoni" pitchFamily="2" charset="-79"/>
              </a:rPr>
              <a:t>CM: 15 heures  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  <a:cs typeface="Aharoni" pitchFamily="2" charset="-79"/>
              </a:rPr>
              <a:t>TD : 25 heures</a:t>
            </a:r>
          </a:p>
          <a:p>
            <a:r>
              <a:rPr lang="fr-FR" i="1" dirty="0">
                <a:latin typeface="Arial Rounded MT Bold" pitchFamily="34" charset="0"/>
                <a:cs typeface="Aharoni" pitchFamily="2" charset="-79"/>
              </a:rPr>
              <a:t>Objectifs: </a:t>
            </a:r>
          </a:p>
          <a:p>
            <a:r>
              <a:rPr lang="fr-FR" dirty="0">
                <a:latin typeface="Arial Rounded MT Bold" pitchFamily="34" charset="0"/>
                <a:cs typeface="Aharoni" pitchFamily="2" charset="-79"/>
              </a:rPr>
              <a:t>Identifier les problèmes réels et potentiels d’une personne ou d’un groupe de personnes dans une situation de santé ou de soin</a:t>
            </a:r>
          </a:p>
          <a:p>
            <a:r>
              <a:rPr lang="fr-FR" dirty="0">
                <a:latin typeface="Arial Rounded MT Bold" pitchFamily="34" charset="0"/>
                <a:cs typeface="Aharoni" pitchFamily="2" charset="-79"/>
              </a:rPr>
              <a:t>Repérer les modèles d’intervention en soins infirmiers</a:t>
            </a:r>
          </a:p>
          <a:p>
            <a:r>
              <a:rPr lang="fr-FR" dirty="0">
                <a:latin typeface="Arial Rounded MT Bold" pitchFamily="34" charset="0"/>
                <a:cs typeface="Aharoni" pitchFamily="2" charset="-79"/>
              </a:rPr>
              <a:t>S’approprier des modes de raisonnement adaptés à l’évaluation des situations de soin</a:t>
            </a:r>
          </a:p>
        </p:txBody>
      </p:sp>
    </p:spTree>
    <p:extLst>
      <p:ext uri="{BB962C8B-B14F-4D97-AF65-F5344CB8AC3E}">
        <p14:creationId xmlns:p14="http://schemas.microsoft.com/office/powerpoint/2010/main" val="218908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98734" cy="1303867"/>
          </a:xfrm>
        </p:spPr>
        <p:txBody>
          <a:bodyPr>
            <a:normAutofit/>
          </a:bodyPr>
          <a:lstStyle/>
          <a:p>
            <a:r>
              <a:rPr lang="fr-FR" sz="2400" i="1" dirty="0">
                <a:solidFill>
                  <a:srgbClr val="2006E0"/>
                </a:solidFill>
              </a:rPr>
              <a:t>Déroulement du 23 septembre au 30 janvier 2026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55000" lnSpcReduction="20000"/>
          </a:bodyPr>
          <a:lstStyle/>
          <a:p>
            <a:endParaRPr lang="fr-FR" b="1" dirty="0"/>
          </a:p>
          <a:p>
            <a:r>
              <a:rPr lang="fr-FR" b="1" dirty="0"/>
              <a:t>TD: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dirty="0"/>
              <a:t>Expérimentation de l’Observation sous toutes ses formes</a:t>
            </a:r>
          </a:p>
          <a:p>
            <a:pPr marL="0" indent="0">
              <a:buNone/>
            </a:pPr>
            <a:r>
              <a:rPr lang="fr-FR" dirty="0"/>
              <a:t>Elaboration d’un guide de recueil de données avant le stage</a:t>
            </a:r>
          </a:p>
          <a:p>
            <a:pPr marL="0" indent="0">
              <a:buNone/>
            </a:pPr>
            <a:r>
              <a:rPr lang="fr-FR" dirty="0"/>
              <a:t>Hypothèses de problèmes et opérations mentales</a:t>
            </a:r>
          </a:p>
          <a:p>
            <a:pPr marL="0" indent="0">
              <a:buNone/>
            </a:pPr>
            <a:r>
              <a:rPr lang="fr-FR" dirty="0"/>
              <a:t>Mise en application des CM à partir de situations cliniques</a:t>
            </a:r>
          </a:p>
          <a:p>
            <a:pPr marL="0" indent="0">
              <a:buNone/>
            </a:pPr>
            <a:r>
              <a:rPr lang="fr-FR" dirty="0"/>
              <a:t>Le modèle trifocal selon Thérèse PSIUK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CM: </a:t>
            </a:r>
          </a:p>
          <a:p>
            <a:pPr marL="0" indent="0">
              <a:buNone/>
            </a:pPr>
            <a:r>
              <a:rPr lang="fr-FR" dirty="0"/>
              <a:t>Les opérations mentales liées au raisonnement clinique</a:t>
            </a:r>
          </a:p>
          <a:p>
            <a:pPr marL="0" indent="0">
              <a:buNone/>
            </a:pPr>
            <a:r>
              <a:rPr lang="fr-FR" dirty="0"/>
              <a:t>Le raisonnement clinique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2006E0"/>
                </a:solidFill>
              </a:rPr>
              <a:t>Avec la visée, d’être en mesure d’identifier les problèmes d’une personne à partir de situations professionnelles apprenantes</a:t>
            </a:r>
          </a:p>
        </p:txBody>
      </p:sp>
    </p:spTree>
    <p:extLst>
      <p:ext uri="{BB962C8B-B14F-4D97-AF65-F5344CB8AC3E}">
        <p14:creationId xmlns:p14="http://schemas.microsoft.com/office/powerpoint/2010/main" val="21446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Rounded MT Bold" pitchFamily="34" charset="0"/>
              </a:rPr>
              <a:t>EVALUATION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endParaRPr lang="fr-FR" dirty="0">
              <a:latin typeface="Arial Rounded MT Bold" pitchFamily="34" charset="0"/>
            </a:endParaRPr>
          </a:p>
          <a:p>
            <a:r>
              <a:rPr lang="fr-FR" dirty="0">
                <a:latin typeface="Arial Rounded MT Bold" pitchFamily="34" charset="0"/>
              </a:rPr>
              <a:t>2 ECTS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r>
              <a:rPr lang="fr-FR" dirty="0">
                <a:latin typeface="Arial Rounded MT Bold" pitchFamily="34" charset="0"/>
              </a:rPr>
              <a:t>Le 30 Janvier 2026 </a:t>
            </a:r>
          </a:p>
          <a:p>
            <a:r>
              <a:rPr lang="fr-FR" dirty="0">
                <a:latin typeface="Arial Rounded MT Bold" pitchFamily="34" charset="0"/>
              </a:rPr>
              <a:t>Modalités: travail écrit d’analyse d’une situation clinique réalisé en groupe restreint</a:t>
            </a:r>
          </a:p>
          <a:p>
            <a:r>
              <a:rPr lang="fr-FR" dirty="0">
                <a:latin typeface="Arial Rounded MT Bold" pitchFamily="34" charset="0"/>
              </a:rPr>
              <a:t>La situation sera commune à l’UI 5.1 et l’évaluation se fera le même jour</a:t>
            </a:r>
          </a:p>
        </p:txBody>
      </p:sp>
    </p:spTree>
    <p:extLst>
      <p:ext uri="{BB962C8B-B14F-4D97-AF65-F5344CB8AC3E}">
        <p14:creationId xmlns:p14="http://schemas.microsoft.com/office/powerpoint/2010/main" val="32126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69863" y="1157770"/>
            <a:ext cx="9036050" cy="1208472"/>
          </a:xfrm>
          <a:prstGeom prst="rightArrow">
            <a:avLst>
              <a:gd name="adj1" fmla="val 50000"/>
              <a:gd name="adj2" fmla="val 50010"/>
            </a:avLst>
          </a:prstGeom>
          <a:solidFill>
            <a:srgbClr val="0000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FFFFFF"/>
                </a:solidFill>
                <a:latin typeface="Arial Rounded MT Bold" pitchFamily="34" charset="0"/>
              </a:rPr>
              <a:t>Raisonnement clinique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82" y="1866919"/>
            <a:ext cx="169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9133" y="4579657"/>
            <a:ext cx="8689693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fr-FR" altLang="fr-FR" b="1" dirty="0">
              <a:solidFill>
                <a:schemeClr val="dk1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sz="2400" b="1" dirty="0">
                <a:solidFill>
                  <a:schemeClr val="dk1"/>
                </a:solidFill>
                <a:latin typeface="Arial Rounded MT Bold" pitchFamily="34" charset="0"/>
              </a:rPr>
              <a:t>Problématisation de la situation</a:t>
            </a:r>
          </a:p>
          <a:p>
            <a:pPr algn="ctr">
              <a:spcBef>
                <a:spcPct val="0"/>
              </a:spcBef>
            </a:pPr>
            <a:endParaRPr lang="fr-FR" altLang="fr-FR" sz="2400" b="1" dirty="0">
              <a:solidFill>
                <a:schemeClr val="dk1"/>
              </a:solidFill>
              <a:latin typeface="Arial Rounded MT Bold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948248" y="2668738"/>
            <a:ext cx="1796366" cy="11525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729FCF">
                  <a:tint val="44500"/>
                  <a:satMod val="160000"/>
                </a:srgbClr>
              </a:gs>
              <a:gs pos="100000">
                <a:srgbClr val="729FCF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Recueil de données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Hypothèses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515974" y="2587173"/>
            <a:ext cx="1270522" cy="11525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729FCF">
                  <a:tint val="44500"/>
                  <a:satMod val="160000"/>
                </a:srgbClr>
              </a:gs>
              <a:gs pos="100000">
                <a:srgbClr val="729FCF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0" dirty="0"/>
              <a:t>  </a:t>
            </a:r>
            <a:r>
              <a:rPr lang="fr-FR" altLang="fr-FR" sz="1600" dirty="0"/>
              <a:t>Analyse</a:t>
            </a:r>
            <a:r>
              <a:rPr lang="fr-FR" altLang="fr-FR" sz="1400" b="0" dirty="0"/>
              <a:t> 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516761" y="2563963"/>
            <a:ext cx="1871663" cy="11525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729FCF">
                  <a:tint val="44500"/>
                  <a:satMod val="160000"/>
                </a:srgbClr>
              </a:gs>
              <a:gs pos="100000">
                <a:srgbClr val="729FCF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Jugement clinique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Mise en problème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58324"/>
            <a:ext cx="169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844825"/>
            <a:ext cx="169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819016" y="3163674"/>
            <a:ext cx="563770" cy="134384"/>
          </a:xfrm>
          <a:prstGeom prst="rightArrow">
            <a:avLst>
              <a:gd name="adj1" fmla="val 42084"/>
              <a:gd name="adj2" fmla="val 133456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927799" y="3135629"/>
            <a:ext cx="561770" cy="107950"/>
          </a:xfrm>
          <a:prstGeom prst="rightArrow">
            <a:avLst>
              <a:gd name="adj1" fmla="val 57917"/>
              <a:gd name="adj2" fmla="val 133456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8460432" y="3102208"/>
            <a:ext cx="756789" cy="174791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2006E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87910" y="5661248"/>
            <a:ext cx="26082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latin typeface="Arial Rounded MT Bold" pitchFamily="34" charset="0"/>
              </a:rPr>
              <a:t>Compétence 1</a:t>
            </a:r>
            <a:r>
              <a:rPr lang="fr-FR" altLang="fr-FR" b="1" dirty="0"/>
              <a:t> </a:t>
            </a:r>
          </a:p>
        </p:txBody>
      </p:sp>
      <p:sp>
        <p:nvSpPr>
          <p:cNvPr id="3" name="Organigramme : Bande perforée 2"/>
          <p:cNvSpPr/>
          <p:nvPr/>
        </p:nvSpPr>
        <p:spPr>
          <a:xfrm>
            <a:off x="169863" y="2764520"/>
            <a:ext cx="1233785" cy="1040335"/>
          </a:xfrm>
          <a:prstGeom prst="flowChartPunchedTape">
            <a:avLst/>
          </a:prstGeom>
          <a:gradFill flip="none" rotWithShape="1">
            <a:gsLst>
              <a:gs pos="0">
                <a:srgbClr val="729FCF">
                  <a:tint val="66000"/>
                  <a:satMod val="160000"/>
                </a:srgbClr>
              </a:gs>
              <a:gs pos="50000">
                <a:srgbClr val="729FCF">
                  <a:tint val="44500"/>
                  <a:satMod val="160000"/>
                </a:srgbClr>
              </a:gs>
              <a:gs pos="100000">
                <a:srgbClr val="729FCF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Observation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1954285"/>
            <a:ext cx="169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403648" y="3243579"/>
            <a:ext cx="544600" cy="119555"/>
          </a:xfrm>
          <a:prstGeom prst="rightArrow">
            <a:avLst>
              <a:gd name="adj1" fmla="val 42084"/>
              <a:gd name="adj2" fmla="val 133456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0F180E0-C951-4536-90C4-A8ED39B1C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9" y="3363134"/>
            <a:ext cx="1070602" cy="107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F5A35D-0E97-4E33-8C10-C1C91C824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33" y="2431764"/>
            <a:ext cx="581484" cy="5908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729FCF">
                  <a:tint val="44500"/>
                  <a:satMod val="160000"/>
                </a:srgbClr>
              </a:gs>
              <a:gs pos="100000">
                <a:srgbClr val="729FCF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3D9E3C7-298A-4344-9A2D-D9F83C6C4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10" y="2346385"/>
            <a:ext cx="812798" cy="80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35B8294-287D-46E8-981F-1A83C9ACF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21" y="3482945"/>
            <a:ext cx="702868" cy="62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à coins arrondis 26"/>
          <p:cNvSpPr/>
          <p:nvPr/>
        </p:nvSpPr>
        <p:spPr>
          <a:xfrm>
            <a:off x="2978176" y="2383624"/>
            <a:ext cx="803639" cy="614002"/>
          </a:xfrm>
          <a:prstGeom prst="roundRect">
            <a:avLst>
              <a:gd name="adj" fmla="val 10000"/>
            </a:avLst>
          </a:prstGeom>
          <a:blipFill rotWithShape="1">
            <a:blip r:embed="rId8">
              <a:duotone>
                <a:schemeClr val="accent1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1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39C1BC3-6726-4BE3-9BD5-6BA906895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931" y="2301681"/>
            <a:ext cx="877997" cy="77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49133" y="211346"/>
            <a:ext cx="893864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fr-FR" altLang="fr-FR" b="1" dirty="0"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b="1" dirty="0">
                <a:latin typeface="Arial Rounded MT Bold" pitchFamily="34" charset="0"/>
              </a:rPr>
              <a:t>DEMARCHE CLINIQUE IDE</a:t>
            </a:r>
          </a:p>
          <a:p>
            <a:pPr algn="ctr">
              <a:spcBef>
                <a:spcPct val="0"/>
              </a:spcBef>
            </a:pPr>
            <a:endParaRPr lang="fr-FR" altLang="fr-FR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607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71600" y="576335"/>
            <a:ext cx="3312368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2006E0"/>
              </a:solidFill>
            </a:endParaRPr>
          </a:p>
          <a:p>
            <a:pPr algn="ctr"/>
            <a:r>
              <a:rPr lang="fr-FR" b="1" dirty="0">
                <a:solidFill>
                  <a:srgbClr val="2006E0"/>
                </a:solidFill>
              </a:rPr>
              <a:t>Compétence 1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Evaluer une situation clinique et établir un diagnostic dans le domaine infirmier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Identifier les problèmes</a:t>
            </a:r>
          </a:p>
        </p:txBody>
      </p:sp>
      <p:sp>
        <p:nvSpPr>
          <p:cNvPr id="5" name="Ellipse 4"/>
          <p:cNvSpPr/>
          <p:nvPr/>
        </p:nvSpPr>
        <p:spPr>
          <a:xfrm>
            <a:off x="1223628" y="2168860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Problématisation de la situation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508104" y="1556792"/>
            <a:ext cx="2520280" cy="1368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2006E0"/>
                </a:solidFill>
              </a:rPr>
              <a:t>Compétence 2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Concevoir et conduire un projet de soins infirmiers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660232" y="2636912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932040" y="3429000"/>
            <a:ext cx="2880320" cy="27363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proposer et de mettre en œuvre des interventions (actions) de résolution du et des problèmes de la personne</a:t>
            </a:r>
          </a:p>
        </p:txBody>
      </p:sp>
      <p:sp>
        <p:nvSpPr>
          <p:cNvPr id="9" name="Double flèche horizontale 8"/>
          <p:cNvSpPr/>
          <p:nvPr/>
        </p:nvSpPr>
        <p:spPr>
          <a:xfrm>
            <a:off x="4283968" y="2492896"/>
            <a:ext cx="1224136" cy="288032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15616" y="3429000"/>
            <a:ext cx="3312368" cy="7200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Démarche CLINIQUE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9145" y="4157427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CIBLE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624" y="4149080"/>
            <a:ext cx="1512168" cy="63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DONNEES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9792" y="4813846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problème de santé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= jugement clinique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0953" y="4793654"/>
            <a:ext cx="17281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Signes, symptômes et syndromes du problème de santé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C549EB5-5171-4434-BC84-14361C7F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96" y="1983778"/>
            <a:ext cx="1182727" cy="10851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4A94F6D-1F6C-4F67-A774-7885B52B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79" y="2577113"/>
            <a:ext cx="835189" cy="8351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C49447-5C61-48EF-B8D7-395B96D86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398" y="878237"/>
            <a:ext cx="1048603" cy="10486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E3C1CDF-857B-45D9-BDB0-2320214C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414" y="4313570"/>
            <a:ext cx="963251" cy="987638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535759" y="4160357"/>
            <a:ext cx="651865" cy="631373"/>
          </a:xfrm>
          <a:prstGeom prst="roundRect">
            <a:avLst>
              <a:gd name="adj" fmla="val 10000"/>
            </a:avLst>
          </a:prstGeom>
          <a:blipFill rotWithShape="1">
            <a:blip r:embed="rId6">
              <a:duotone>
                <a:schemeClr val="accent1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1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rcRect/>
            <a:stretch>
              <a:fillRect t="-13000" b="-13000"/>
            </a:stretch>
          </a:blip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0F180E0-C951-4536-90C4-A8ED39B1C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176" y="4073889"/>
            <a:ext cx="815147" cy="8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8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1268760"/>
            <a:ext cx="7408333" cy="4929411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Osez aller à la rencontre de la personne…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Picture 2" descr="illustrations, cliparts, dessins animés et icônes de rencontre de gens d’affaires. - rencontre professionn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5829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7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4248144" cy="24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3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EFD3A247-8653-4494-A811-555F34150244}" vid="{A88F9E34-2433-4195-BAA8-7ABD3D4C6A0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1538</TotalTime>
  <Words>341</Words>
  <Application>Microsoft Office PowerPoint</Application>
  <PresentationFormat>Affichage à l'écran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Microsoft YaHei</vt:lpstr>
      <vt:lpstr>Aharoni</vt:lpstr>
      <vt:lpstr>Arial</vt:lpstr>
      <vt:lpstr>Arial Rounded MT Bold</vt:lpstr>
      <vt:lpstr>Calibri</vt:lpstr>
      <vt:lpstr>Garamond</vt:lpstr>
      <vt:lpstr>Times New Roman</vt:lpstr>
      <vt:lpstr>Thème1</vt:lpstr>
      <vt:lpstr>Raisonnement et démarche clinique infirmière</vt:lpstr>
      <vt:lpstr>Présentation PowerPoint</vt:lpstr>
      <vt:lpstr>UE 3.1 S1</vt:lpstr>
      <vt:lpstr>Déroulement du 23 septembre au 30 janvier 2026</vt:lpstr>
      <vt:lpstr>EVALUATION</vt:lpstr>
      <vt:lpstr>Présentation PowerPoint</vt:lpstr>
      <vt:lpstr>Présentation PowerPoint</vt:lpstr>
      <vt:lpstr>Présentation PowerPoint</vt:lpstr>
      <vt:lpstr>Présentation PowerPoint</vt:lpstr>
    </vt:vector>
  </TitlesOfParts>
  <Company>Hopital Nord Ouest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Chambellanbarlatier Gabrielle (Formateur)</dc:creator>
  <cp:lastModifiedBy>Gabrielle GC. CHAMBELLAN</cp:lastModifiedBy>
  <cp:revision>58</cp:revision>
  <cp:lastPrinted>2024-08-19T11:57:21Z</cp:lastPrinted>
  <dcterms:created xsi:type="dcterms:W3CDTF">2019-08-28T12:40:24Z</dcterms:created>
  <dcterms:modified xsi:type="dcterms:W3CDTF">2025-08-29T08:38:57Z</dcterms:modified>
</cp:coreProperties>
</file>