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notesMasterIdLst>
    <p:notesMasterId r:id="rId1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4" r:id="rId11"/>
    <p:sldId id="265" r:id="rId12"/>
    <p:sldId id="266" r:id="rId13"/>
  </p:sldIdLst>
  <p:sldSz cx="9144000" cy="6858000" type="screen4x3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4" d="100"/>
          <a:sy n="154" d="100"/>
        </p:scale>
        <p:origin x="4566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fr-F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Cliquez pour modifier le format des notes</a:t>
            </a:r>
          </a:p>
        </p:txBody>
      </p:sp>
      <p:sp>
        <p:nvSpPr>
          <p:cNvPr id="159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fr-FR" sz="1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&lt;en-tête&gt;</a:t>
            </a:r>
          </a:p>
        </p:txBody>
      </p:sp>
      <p:sp>
        <p:nvSpPr>
          <p:cNvPr id="160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fr-FR" sz="1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&lt;date/heure&gt;</a:t>
            </a:r>
          </a:p>
        </p:txBody>
      </p:sp>
      <p:sp>
        <p:nvSpPr>
          <p:cNvPr id="161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fr-FR" sz="1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&lt;pied de page&gt;</a:t>
            </a:r>
          </a:p>
        </p:txBody>
      </p:sp>
      <p:sp>
        <p:nvSpPr>
          <p:cNvPr id="162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60747AA5-0A77-490D-B856-F0A3B51CA96B}" type="slidenum">
              <a:rPr lang="fr-FR" sz="1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‹N°›</a:t>
            </a:fld>
            <a:endParaRPr lang="fr-FR" sz="1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96051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CustomShape 1"/>
          <p:cNvSpPr/>
          <p:nvPr/>
        </p:nvSpPr>
        <p:spPr>
          <a:xfrm>
            <a:off x="3852720" y="9429840"/>
            <a:ext cx="2944800" cy="496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/>
          <a:lstStyle/>
          <a:p>
            <a:pPr algn="r">
              <a:lnSpc>
                <a:spcPct val="100000"/>
              </a:lnSpc>
            </a:pPr>
            <a:fld id="{A12D2612-8FE1-4979-A813-D0FAFB00EAB7}" type="slidenum">
              <a:rPr lang="fr-FR" sz="13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2</a:t>
            </a:fld>
            <a:endParaRPr lang="fr-FR" sz="2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3" name="TextShape 2"/>
          <p:cNvSpPr txBox="1"/>
          <p:nvPr/>
        </p:nvSpPr>
        <p:spPr>
          <a:xfrm>
            <a:off x="906480" y="4716000"/>
            <a:ext cx="4984560" cy="44658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fr-FR" sz="1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</a:p>
          <a:p>
            <a:r>
              <a:rPr lang="fr-FR" sz="1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SAVOIRS CONTRIBUTIFS :  1 PSYCHOLOGIE SOCIOLOGIE ANTHROPOLOGIE</a:t>
            </a:r>
          </a:p>
          <a:p>
            <a:r>
              <a:rPr lang="fr-FR" sz="1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 BIOLOGIE MEDICALES </a:t>
            </a:r>
          </a:p>
          <a:p>
            <a:r>
              <a:rPr lang="fr-FR" sz="1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SAVOIRS CONSTITUTIFS: 3. FONDEMENTS </a:t>
            </a:r>
          </a:p>
          <a:p>
            <a:r>
              <a:rPr lang="fr-FR" sz="1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</a:p>
          <a:p>
            <a:r>
              <a:rPr lang="fr-FR" sz="1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TextShape 1"/>
          <p:cNvSpPr txBox="1"/>
          <p:nvPr/>
        </p:nvSpPr>
        <p:spPr>
          <a:xfrm>
            <a:off x="906480" y="4716000"/>
            <a:ext cx="4984560" cy="4465800"/>
          </a:xfrm>
          <a:prstGeom prst="rect">
            <a:avLst/>
          </a:prstGeom>
          <a:noFill/>
          <a:ln>
            <a:noFill/>
          </a:ln>
        </p:spPr>
      </p:sp>
      <p:sp>
        <p:nvSpPr>
          <p:cNvPr id="275" name="CustomShape 2"/>
          <p:cNvSpPr/>
          <p:nvPr/>
        </p:nvSpPr>
        <p:spPr>
          <a:xfrm>
            <a:off x="3852720" y="9429840"/>
            <a:ext cx="2944800" cy="496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/>
          <a:lstStyle/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</a:pPr>
            <a:fld id="{8B3EF24F-B9E4-4673-8BCB-6A49ACC41610}" type="slidenum">
              <a:rPr lang="fr-FR" sz="1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Times New Roman"/>
              </a:rPr>
              <a:t>3</a:t>
            </a:fld>
            <a:endParaRPr lang="fr-FR" sz="2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7" name="Image 36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8" name="Image 37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76" name="Image 75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7" name="Image 76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115" name="Image 114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116" name="Image 115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156" name="Image 155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157" name="Image 156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fr-FR" sz="32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fr-FR" sz="4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Modifiez le style du titre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fr-FR" sz="120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13/10/2016</a:t>
            </a:r>
            <a:endParaRPr lang="fr-FR" sz="1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fr-FR" sz="2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09F81EF0-0F3B-4450-8AA7-0156FB7F909E}" type="slidenum">
              <a:rPr lang="fr-FR" sz="120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‹N°›</a:t>
            </a:fld>
            <a:endParaRPr lang="fr-FR" sz="1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Cliquez pour éditer le format du plan de texte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niveau de plan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Troisième niveau de plan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Quatrième niveau de plan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Cinquième niveau de plan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Sixième niveau de plan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fr-FR" sz="120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13/10/2016</a:t>
            </a:r>
            <a:endParaRPr lang="fr-FR" sz="1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 lang="fr-FR" sz="2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3D59BCAF-9A93-45C7-97E1-5B37AFA19258}" type="slidenum">
              <a:rPr lang="fr-FR" sz="120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‹N°›</a:t>
            </a:fld>
            <a:endParaRPr lang="fr-FR" sz="1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fr-FR" sz="1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Cliquez pour éditer le format du texte-titre</a:t>
            </a: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Cliquez pour éditer le format du plan de texte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niveau de plan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Troisième niveau de plan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Quatrième niveau de plan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Cinquième niveau de plan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Sixième niveau de plan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r>
              <a:rPr lang="fr-FR" sz="4300" strike="noStrike" spc="-1">
                <a:solidFill>
                  <a:srgbClr val="495A74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Cliquez pour éditer le format du texte-titre</a:t>
            </a: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90000" tIns="46800" rIns="90000" bIns="46800"/>
          <a:lstStyle/>
          <a:p>
            <a:pPr marL="365040" indent="-282600">
              <a:buClr>
                <a:srgbClr val="79498D"/>
              </a:buClr>
              <a:buSzPct val="80000"/>
              <a:buFont typeface="Wingdings 2" charset="2"/>
              <a:buChar char=""/>
            </a:pPr>
            <a:r>
              <a:rPr lang="fr-FR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Cliquez pour éditer le format du plan de texte</a:t>
            </a:r>
          </a:p>
          <a:p>
            <a:pPr marL="639720" lvl="1" indent="-236520">
              <a:buClr>
                <a:srgbClr val="79498D"/>
              </a:buClr>
              <a:buFont typeface="Verdana"/>
              <a:buChar char="◦"/>
            </a:pPr>
            <a:r>
              <a:rPr lang="fr-FR" sz="2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Second niveau de plan</a:t>
            </a:r>
          </a:p>
          <a:p>
            <a:pPr marL="885600" lvl="2" indent="-228600">
              <a:buClr>
                <a:srgbClr val="AE236A"/>
              </a:buClr>
              <a:buFont typeface="Wingdings 2" charset="2"/>
              <a:buChar char=""/>
            </a:pPr>
            <a:r>
              <a:rPr lang="fr-FR" sz="2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Troisième niveau de plan</a:t>
            </a:r>
          </a:p>
          <a:p>
            <a:pPr marL="1096920" lvl="3" indent="-173160">
              <a:buClr>
                <a:srgbClr val="FEB80A"/>
              </a:buClr>
              <a:buFont typeface="Wingdings 2" charset="2"/>
              <a:buChar char=""/>
            </a:pPr>
            <a:r>
              <a:rPr lang="fr-F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Quatrième niveau de plan</a:t>
            </a:r>
          </a:p>
          <a:p>
            <a:pPr marL="1296720" lvl="4" indent="-182520">
              <a:buClr>
                <a:srgbClr val="00ADDC"/>
              </a:buClr>
              <a:buFont typeface="Wingdings 2" charset="2"/>
              <a:buChar char=""/>
            </a:pPr>
            <a:r>
              <a:rPr lang="fr-F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Cinquième niveau de plan</a:t>
            </a:r>
          </a:p>
          <a:p>
            <a:pPr marL="1296720" lvl="5" indent="-182520">
              <a:buClr>
                <a:srgbClr val="00ADDC"/>
              </a:buClr>
              <a:buFont typeface="Wingdings 2" charset="2"/>
              <a:buChar char=""/>
            </a:pPr>
            <a:r>
              <a:rPr lang="fr-F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Sixième niveau de plan</a:t>
            </a:r>
          </a:p>
          <a:p>
            <a:pPr marL="1296720" lvl="6" indent="-182520">
              <a:buClr>
                <a:srgbClr val="00ADDC"/>
              </a:buClr>
              <a:buFont typeface="Wingdings 2" charset="2"/>
              <a:buChar char=""/>
            </a:pPr>
            <a:r>
              <a:rPr lang="fr-F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Septième niveau de plan</a:t>
            </a:r>
          </a:p>
        </p:txBody>
      </p:sp>
      <p:sp>
        <p:nvSpPr>
          <p:cNvPr id="80" name="PlaceHolder 3"/>
          <p:cNvSpPr>
            <a:spLocks noGrp="1"/>
          </p:cNvSpPr>
          <p:nvPr>
            <p:ph type="dt"/>
          </p:nvPr>
        </p:nvSpPr>
        <p:spPr>
          <a:xfrm>
            <a:off x="457200" y="6247440"/>
            <a:ext cx="2130120" cy="472680"/>
          </a:xfrm>
          <a:prstGeom prst="rect">
            <a:avLst/>
          </a:prstGeom>
        </p:spPr>
        <p:txBody>
          <a:bodyPr lIns="90000" tIns="46800" rIns="90000" bIns="46800" anchor="b"/>
          <a:lstStyle/>
          <a:p>
            <a:r>
              <a:rPr lang="fr-FR" sz="2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ahoma"/>
              </a:rPr>
              <a:t>&lt;date/heure&gt;</a:t>
            </a:r>
          </a:p>
        </p:txBody>
      </p:sp>
      <p:sp>
        <p:nvSpPr>
          <p:cNvPr id="81" name="PlaceHolder 4"/>
          <p:cNvSpPr>
            <a:spLocks noGrp="1"/>
          </p:cNvSpPr>
          <p:nvPr>
            <p:ph type="ftr"/>
          </p:nvPr>
        </p:nvSpPr>
        <p:spPr>
          <a:xfrm>
            <a:off x="3126960" y="6247440"/>
            <a:ext cx="2898000" cy="472680"/>
          </a:xfrm>
          <a:prstGeom prst="rect">
            <a:avLst/>
          </a:prstGeom>
        </p:spPr>
        <p:txBody>
          <a:bodyPr lIns="90000" tIns="46800" rIns="90000" bIns="46800" anchor="b"/>
          <a:lstStyle/>
          <a:p>
            <a:r>
              <a:rPr lang="fr-FR" sz="2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ahoma"/>
              </a:rPr>
              <a:t>&lt;pied de page&gt;</a:t>
            </a:r>
          </a:p>
        </p:txBody>
      </p:sp>
      <p:sp>
        <p:nvSpPr>
          <p:cNvPr id="82" name="PlaceHolder 5"/>
          <p:cNvSpPr>
            <a:spLocks noGrp="1"/>
          </p:cNvSpPr>
          <p:nvPr>
            <p:ph type="sldNum"/>
          </p:nvPr>
        </p:nvSpPr>
        <p:spPr>
          <a:xfrm>
            <a:off x="6555960" y="6247440"/>
            <a:ext cx="2130120" cy="472680"/>
          </a:xfrm>
          <a:prstGeom prst="rect">
            <a:avLst/>
          </a:prstGeom>
        </p:spPr>
        <p:txBody>
          <a:bodyPr lIns="90000" tIns="46800" rIns="90000" bIns="46800" anchor="b"/>
          <a:lstStyle/>
          <a:p>
            <a:fld id="{70C53F30-7ACA-48DA-B014-C3F0EE72353D}" type="slidenum">
              <a:rPr lang="fr-FR" sz="2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ahoma"/>
              </a:rPr>
              <a:t>‹N°›</a:t>
            </a:fld>
            <a:endParaRPr lang="fr-FR" sz="2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CustomShape 1"/>
          <p:cNvSpPr/>
          <p:nvPr/>
        </p:nvSpPr>
        <p:spPr>
          <a:xfrm>
            <a:off x="1014480" y="0"/>
            <a:ext cx="812952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8" name="CustomShape 2"/>
          <p:cNvSpPr/>
          <p:nvPr/>
        </p:nvSpPr>
        <p:spPr>
          <a:xfrm>
            <a:off x="1014480" y="0"/>
            <a:ext cx="7308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dist="38160" dir="10800000">
              <a:srgbClr val="820000">
                <a:alpha val="2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9" name="PlaceHolder 3"/>
          <p:cNvSpPr>
            <a:spLocks noGrp="1"/>
          </p:cNvSpPr>
          <p:nvPr>
            <p:ph type="title"/>
          </p:nvPr>
        </p:nvSpPr>
        <p:spPr>
          <a:xfrm>
            <a:off x="1434960" y="274320"/>
            <a:ext cx="7499520" cy="114300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r>
              <a:rPr lang="fr-FR" sz="4300" strike="noStrike" spc="-1">
                <a:solidFill>
                  <a:srgbClr val="495A74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Cliquez pour éditer le format du texte-titre</a:t>
            </a: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1434960" y="1447560"/>
            <a:ext cx="7499520" cy="4800600"/>
          </a:xfrm>
          <a:prstGeom prst="rect">
            <a:avLst/>
          </a:prstGeom>
        </p:spPr>
        <p:txBody>
          <a:bodyPr lIns="90000" tIns="46800" rIns="90000" bIns="46800"/>
          <a:lstStyle/>
          <a:p>
            <a:pPr marL="365040" indent="-282600">
              <a:buClr>
                <a:srgbClr val="79498D"/>
              </a:buClr>
              <a:buSzPct val="80000"/>
              <a:buFont typeface="Wingdings 2" charset="2"/>
              <a:buChar char=""/>
            </a:pPr>
            <a:r>
              <a:rPr lang="fr-FR" sz="32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Cliquez pour éditer le format du plan de texte</a:t>
            </a:r>
          </a:p>
          <a:p>
            <a:pPr marL="639720" lvl="1" indent="-236520">
              <a:buClr>
                <a:srgbClr val="79498D"/>
              </a:buClr>
              <a:buFont typeface="Verdana"/>
              <a:buChar char="◦"/>
            </a:pPr>
            <a:r>
              <a:rPr lang="fr-FR" sz="2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Second niveau de plan</a:t>
            </a:r>
          </a:p>
          <a:p>
            <a:pPr marL="885600" lvl="2" indent="-228600">
              <a:buClr>
                <a:srgbClr val="AE236A"/>
              </a:buClr>
              <a:buFont typeface="Wingdings 2" charset="2"/>
              <a:buChar char=""/>
            </a:pPr>
            <a:r>
              <a:rPr lang="fr-FR" sz="24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Troisième niveau de plan</a:t>
            </a:r>
          </a:p>
          <a:p>
            <a:pPr marL="1096920" lvl="3" indent="-173160">
              <a:buClr>
                <a:srgbClr val="FEB80A"/>
              </a:buClr>
              <a:buFont typeface="Wingdings 2" charset="2"/>
              <a:buChar char=""/>
            </a:pPr>
            <a:r>
              <a:rPr lang="fr-F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Quatrième niveau de plan</a:t>
            </a:r>
          </a:p>
          <a:p>
            <a:pPr marL="1296720" lvl="4" indent="-182520">
              <a:buClr>
                <a:srgbClr val="00ADDC"/>
              </a:buClr>
              <a:buFont typeface="Wingdings 2" charset="2"/>
              <a:buChar char=""/>
            </a:pPr>
            <a:r>
              <a:rPr lang="fr-F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Cinquième niveau de plan</a:t>
            </a:r>
          </a:p>
          <a:p>
            <a:pPr marL="1296720" lvl="5" indent="-182520">
              <a:buClr>
                <a:srgbClr val="00ADDC"/>
              </a:buClr>
              <a:buFont typeface="Wingdings 2" charset="2"/>
              <a:buChar char=""/>
            </a:pPr>
            <a:r>
              <a:rPr lang="fr-F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Sixième niveau de plan</a:t>
            </a:r>
          </a:p>
          <a:p>
            <a:pPr marL="1296720" lvl="6" indent="-182520">
              <a:buClr>
                <a:srgbClr val="00ADDC"/>
              </a:buClr>
              <a:buFont typeface="Wingdings 2" charset="2"/>
              <a:buChar char=""/>
            </a:pPr>
            <a:r>
              <a:rPr lang="fr-F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Septième niveau de plan</a:t>
            </a:r>
          </a:p>
        </p:txBody>
      </p:sp>
      <p:sp>
        <p:nvSpPr>
          <p:cNvPr id="121" name="PlaceHolder 5"/>
          <p:cNvSpPr>
            <a:spLocks noGrp="1"/>
          </p:cNvSpPr>
          <p:nvPr>
            <p:ph type="dt"/>
          </p:nvPr>
        </p:nvSpPr>
        <p:spPr>
          <a:xfrm>
            <a:off x="3580920" y="6305040"/>
            <a:ext cx="2133720" cy="476280"/>
          </a:xfrm>
          <a:prstGeom prst="rect">
            <a:avLst/>
          </a:prstGeom>
        </p:spPr>
        <p:txBody>
          <a:bodyPr lIns="90000" tIns="46800" rIns="90000" bIns="46800" anchor="b"/>
          <a:lstStyle/>
          <a:p>
            <a:endParaRPr lang="fr-FR" sz="2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ftr"/>
          </p:nvPr>
        </p:nvSpPr>
        <p:spPr>
          <a:xfrm>
            <a:off x="5714640" y="6305040"/>
            <a:ext cx="2895480" cy="476280"/>
          </a:xfrm>
          <a:prstGeom prst="rect">
            <a:avLst/>
          </a:prstGeom>
        </p:spPr>
        <p:txBody>
          <a:bodyPr lIns="90000" tIns="46800" rIns="90000" bIns="46800" anchor="b"/>
          <a:lstStyle/>
          <a:p>
            <a:endParaRPr lang="fr-FR" sz="2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sldNum"/>
          </p:nvPr>
        </p:nvSpPr>
        <p:spPr>
          <a:xfrm>
            <a:off x="8613720" y="6305040"/>
            <a:ext cx="457200" cy="476280"/>
          </a:xfrm>
          <a:prstGeom prst="rect">
            <a:avLst/>
          </a:prstGeom>
        </p:spPr>
        <p:txBody>
          <a:bodyPr lIns="90000" tIns="46800" rIns="90000" bIns="46800" anchor="b"/>
          <a:lstStyle/>
          <a:p>
            <a:pPr algn="ctr"/>
            <a:fld id="{910D34D6-2112-4425-958A-7203496C0169}" type="slidenum">
              <a:rPr lang="fr-FR" sz="1200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‹N°›</a:t>
            </a:fld>
            <a:endParaRPr lang="fr-FR" sz="2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extShape 1"/>
          <p:cNvSpPr txBox="1"/>
          <p:nvPr/>
        </p:nvSpPr>
        <p:spPr>
          <a:xfrm>
            <a:off x="683640" y="40464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5" name="CustomShape 3"/>
          <p:cNvSpPr/>
          <p:nvPr/>
        </p:nvSpPr>
        <p:spPr>
          <a:xfrm>
            <a:off x="899592" y="2564904"/>
            <a:ext cx="7776360" cy="143964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32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Présentation de l’UE 2.4 S1 : 
processus traumatiques </a:t>
            </a:r>
            <a:endParaRPr lang="fr-F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6" name="CustomShape 4"/>
          <p:cNvSpPr/>
          <p:nvPr/>
        </p:nvSpPr>
        <p:spPr>
          <a:xfrm>
            <a:off x="2843808" y="5877360"/>
            <a:ext cx="4680000" cy="395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Responsables : </a:t>
            </a:r>
            <a:r>
              <a:rPr lang="fr-FR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MAC</a:t>
            </a:r>
            <a:r>
              <a:rPr lang="fr-FR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fr-FR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et SM </a:t>
            </a:r>
          </a:p>
          <a:p>
            <a:pPr>
              <a:lnSpc>
                <a:spcPct val="100000"/>
              </a:lnSpc>
            </a:pPr>
            <a:r>
              <a:rPr lang="fr-FR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MAJ : septembre </a:t>
            </a:r>
            <a:r>
              <a:rPr lang="fr-FR" sz="20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2025</a:t>
            </a:r>
            <a:endParaRPr lang="fr-F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F20F90AB-A1B3-4AE4-B9A8-A1BE6B5F166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939" y="476672"/>
            <a:ext cx="5193665" cy="825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CustomShape 1"/>
          <p:cNvSpPr/>
          <p:nvPr/>
        </p:nvSpPr>
        <p:spPr>
          <a:xfrm>
            <a:off x="5715000" y="6305400"/>
            <a:ext cx="2895480" cy="476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8" name="TextShape 2"/>
          <p:cNvSpPr txBox="1"/>
          <p:nvPr/>
        </p:nvSpPr>
        <p:spPr>
          <a:xfrm>
            <a:off x="1434960" y="274320"/>
            <a:ext cx="7499520" cy="11430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/>
          <a:lstStyle/>
          <a:p>
            <a:r>
              <a:rPr lang="fr-FR" sz="3900" strike="noStrike" spc="-1">
                <a:solidFill>
                  <a:srgbClr val="495A74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6 CHAMPS D’ ENSEIGNEMENTS</a:t>
            </a:r>
            <a:endParaRPr lang="fr-FR" sz="4300" strike="noStrike" spc="-1">
              <a:solidFill>
                <a:srgbClr val="495A74"/>
              </a:solidFill>
              <a:uFill>
                <a:solidFill>
                  <a:srgbClr val="FFFFFF"/>
                </a:solidFill>
              </a:uFill>
              <a:latin typeface="Gill Sans MT"/>
            </a:endParaRPr>
          </a:p>
        </p:txBody>
      </p:sp>
      <p:sp>
        <p:nvSpPr>
          <p:cNvPr id="169" name="CustomShape 3"/>
          <p:cNvSpPr/>
          <p:nvPr/>
        </p:nvSpPr>
        <p:spPr>
          <a:xfrm>
            <a:off x="539640" y="2060640"/>
            <a:ext cx="1944720" cy="1366920"/>
          </a:xfrm>
          <a:prstGeom prst="ellipse">
            <a:avLst/>
          </a:prstGeom>
          <a:solidFill>
            <a:srgbClr val="33CC33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</a:pPr>
            <a:r>
              <a:rPr lang="fr-FR" sz="1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1.</a:t>
            </a:r>
            <a:endParaRPr lang="fr-FR" sz="2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  <a:p>
            <a:pPr algn="ctr">
              <a:lnSpc>
                <a:spcPct val="100000"/>
              </a:lnSpc>
            </a:pPr>
            <a:r>
              <a:rPr lang="fr-F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SCIENCES HUMAINES</a:t>
            </a:r>
            <a:endParaRPr lang="fr-FR" sz="2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  <a:p>
            <a:pPr algn="ctr">
              <a:lnSpc>
                <a:spcPct val="100000"/>
              </a:lnSpc>
            </a:pPr>
            <a:r>
              <a:rPr lang="fr-F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SOCIALES</a:t>
            </a:r>
            <a:endParaRPr lang="fr-FR" sz="2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  <a:p>
            <a:pPr algn="ctr">
              <a:lnSpc>
                <a:spcPct val="100000"/>
              </a:lnSpc>
            </a:pPr>
            <a:r>
              <a:rPr lang="fr-F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DROIT</a:t>
            </a:r>
            <a:endParaRPr lang="fr-FR" sz="2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</p:txBody>
      </p:sp>
      <p:sp>
        <p:nvSpPr>
          <p:cNvPr id="170" name="CustomShape 4"/>
          <p:cNvSpPr/>
          <p:nvPr/>
        </p:nvSpPr>
        <p:spPr>
          <a:xfrm>
            <a:off x="3417840" y="1916280"/>
            <a:ext cx="2522880" cy="1439640"/>
          </a:xfrm>
          <a:prstGeom prst="ellipse">
            <a:avLst/>
          </a:prstGeom>
          <a:solidFill>
            <a:srgbClr val="33CC33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</a:pPr>
            <a:r>
              <a:rPr lang="fr-FR" sz="1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2.</a:t>
            </a:r>
            <a:endParaRPr lang="fr-FR" sz="2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  <a:p>
            <a:pPr algn="ctr">
              <a:lnSpc>
                <a:spcPct val="100000"/>
              </a:lnSpc>
            </a:pPr>
            <a:r>
              <a:rPr lang="fr-F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SCIENCES BIOLOGIQUES ET</a:t>
            </a:r>
            <a:endParaRPr lang="fr-FR" sz="2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  <a:p>
            <a:pPr algn="ctr">
              <a:lnSpc>
                <a:spcPct val="100000"/>
              </a:lnSpc>
            </a:pPr>
            <a:r>
              <a:rPr lang="fr-F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MEDICALES</a:t>
            </a:r>
            <a:endParaRPr lang="fr-FR" sz="2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</p:txBody>
      </p:sp>
      <p:sp>
        <p:nvSpPr>
          <p:cNvPr id="171" name="CustomShape 5"/>
          <p:cNvSpPr/>
          <p:nvPr/>
        </p:nvSpPr>
        <p:spPr>
          <a:xfrm>
            <a:off x="5049693" y="2887197"/>
            <a:ext cx="2522880" cy="2372040"/>
          </a:xfrm>
          <a:prstGeom prst="ellipse">
            <a:avLst/>
          </a:prstGeom>
          <a:solidFill>
            <a:srgbClr val="0000E1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</a:pPr>
            <a:r>
              <a:rPr lang="fr-FR" sz="180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4.</a:t>
            </a:r>
            <a:endParaRPr lang="fr-FR" sz="240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  <a:p>
            <a:pPr algn="ctr">
              <a:lnSpc>
                <a:spcPct val="100000"/>
              </a:lnSpc>
            </a:pPr>
            <a:r>
              <a:rPr lang="fr-FR" sz="14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SCIENCES ET TECHNIQUES</a:t>
            </a:r>
            <a:endParaRPr lang="fr-FR" sz="240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  <a:p>
            <a:pPr algn="ctr">
              <a:lnSpc>
                <a:spcPct val="100000"/>
              </a:lnSpc>
            </a:pPr>
            <a:r>
              <a:rPr lang="fr-FR" sz="14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INFIRMIERES</a:t>
            </a:r>
            <a:endParaRPr lang="fr-FR" sz="240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  <a:p>
            <a:pPr algn="ctr">
              <a:lnSpc>
                <a:spcPct val="100000"/>
              </a:lnSpc>
            </a:pPr>
            <a:r>
              <a:rPr lang="fr-FR" sz="14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</a:t>
            </a:r>
            <a:endParaRPr lang="fr-FR" sz="240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  <a:p>
            <a:pPr algn="ctr">
              <a:lnSpc>
                <a:spcPct val="100000"/>
              </a:lnSpc>
            </a:pPr>
            <a:r>
              <a:rPr lang="fr-FR" sz="14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</a:t>
            </a:r>
            <a:endParaRPr lang="fr-FR" sz="240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  <a:p>
            <a:pPr algn="ctr">
              <a:lnSpc>
                <a:spcPct val="100000"/>
              </a:lnSpc>
            </a:pPr>
            <a:r>
              <a:rPr lang="fr-FR" sz="14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INTERVENTIONS</a:t>
            </a:r>
            <a:endParaRPr lang="fr-FR" sz="240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</p:txBody>
      </p:sp>
      <p:sp>
        <p:nvSpPr>
          <p:cNvPr id="172" name="CustomShape 6"/>
          <p:cNvSpPr/>
          <p:nvPr/>
        </p:nvSpPr>
        <p:spPr>
          <a:xfrm rot="10800000" flipV="1">
            <a:off x="2411280" y="4797360"/>
            <a:ext cx="4680000" cy="1656000"/>
          </a:xfrm>
          <a:prstGeom prst="ellipse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</a:pPr>
            <a:r>
              <a:rPr lang="fr-FR" sz="1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5.</a:t>
            </a:r>
            <a:endParaRPr lang="fr-FR" sz="2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  <a:p>
            <a:pPr algn="ctr">
              <a:lnSpc>
                <a:spcPct val="100000"/>
              </a:lnSpc>
            </a:pPr>
            <a:r>
              <a:rPr lang="fr-F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INTEGRATION DES SAVOIRS</a:t>
            </a:r>
            <a:endParaRPr lang="fr-FR" sz="2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  <a:p>
            <a:pPr algn="ctr">
              <a:lnSpc>
                <a:spcPct val="100000"/>
              </a:lnSpc>
            </a:pPr>
            <a:r>
              <a:rPr lang="fr-F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POSTURE PROFESSIONNELLE</a:t>
            </a:r>
            <a:endParaRPr lang="fr-FR" sz="2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  <a:p>
            <a:pPr algn="ctr">
              <a:lnSpc>
                <a:spcPct val="100000"/>
              </a:lnSpc>
            </a:pPr>
            <a:r>
              <a:rPr lang="fr-F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INFIRMIERE</a:t>
            </a:r>
            <a:endParaRPr lang="fr-FR" sz="2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  <a:p>
            <a:pPr algn="ctr">
              <a:lnSpc>
                <a:spcPct val="100000"/>
              </a:lnSpc>
            </a:pPr>
            <a:r>
              <a:rPr lang="fr-F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</a:t>
            </a:r>
            <a:endParaRPr lang="fr-FR" sz="2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</p:txBody>
      </p:sp>
      <p:sp>
        <p:nvSpPr>
          <p:cNvPr id="173" name="CustomShape 7"/>
          <p:cNvSpPr/>
          <p:nvPr/>
        </p:nvSpPr>
        <p:spPr>
          <a:xfrm>
            <a:off x="6408900" y="1989000"/>
            <a:ext cx="2266740" cy="1224000"/>
          </a:xfrm>
          <a:prstGeom prst="ellipse">
            <a:avLst/>
          </a:prstGeom>
          <a:solidFill>
            <a:srgbClr val="33CC33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</a:pPr>
            <a:r>
              <a:rPr lang="fr-FR" sz="1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6.</a:t>
            </a:r>
            <a:endParaRPr lang="fr-FR" sz="2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  <a:p>
            <a:pPr algn="ctr">
              <a:lnSpc>
                <a:spcPct val="100000"/>
              </a:lnSpc>
            </a:pPr>
            <a:r>
              <a:rPr lang="fr-FR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METHODES DE TRAVAIL</a:t>
            </a:r>
            <a:endParaRPr lang="fr-FR" sz="2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</p:txBody>
      </p:sp>
      <p:sp>
        <p:nvSpPr>
          <p:cNvPr id="174" name="CustomShape 8"/>
          <p:cNvSpPr/>
          <p:nvPr/>
        </p:nvSpPr>
        <p:spPr>
          <a:xfrm>
            <a:off x="1760580" y="2919600"/>
            <a:ext cx="2522880" cy="2232000"/>
          </a:xfrm>
          <a:prstGeom prst="ellipse">
            <a:avLst/>
          </a:prstGeom>
          <a:solidFill>
            <a:srgbClr val="0000E1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</a:pPr>
            <a:r>
              <a:rPr lang="fr-FR" sz="1800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3.</a:t>
            </a:r>
            <a:endParaRPr lang="fr-FR" sz="240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  <a:p>
            <a:pPr algn="ctr">
              <a:lnSpc>
                <a:spcPct val="100000"/>
              </a:lnSpc>
            </a:pPr>
            <a:r>
              <a:rPr lang="fr-FR" sz="14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SCIENCES ET TECHNIQUES</a:t>
            </a:r>
            <a:endParaRPr lang="fr-FR" sz="240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  <a:p>
            <a:pPr algn="ctr">
              <a:lnSpc>
                <a:spcPct val="100000"/>
              </a:lnSpc>
            </a:pPr>
            <a:r>
              <a:rPr lang="fr-FR" sz="14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INFIRMIERES</a:t>
            </a:r>
            <a:endParaRPr lang="fr-FR" sz="240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  <a:p>
            <a:pPr algn="ctr">
              <a:lnSpc>
                <a:spcPct val="100000"/>
              </a:lnSpc>
            </a:pPr>
            <a:r>
              <a:rPr lang="fr-FR" sz="14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</a:t>
            </a:r>
            <a:endParaRPr lang="fr-FR" sz="240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  <a:p>
            <a:pPr algn="ctr">
              <a:lnSpc>
                <a:spcPct val="100000"/>
              </a:lnSpc>
            </a:pPr>
            <a:r>
              <a:rPr lang="fr-FR" sz="14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FONDEMENTS</a:t>
            </a:r>
            <a:endParaRPr lang="fr-FR" sz="240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  <a:p>
            <a:pPr algn="ctr">
              <a:lnSpc>
                <a:spcPct val="100000"/>
              </a:lnSpc>
            </a:pPr>
            <a:r>
              <a:rPr lang="fr-FR" sz="1400" b="1" strike="noStrike" spc="-1" dirty="0">
                <a:solidFill>
                  <a:schemeClr val="bg1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METHODES</a:t>
            </a:r>
            <a:endParaRPr lang="fr-FR" sz="2400" strike="noStrike" spc="-1" dirty="0">
              <a:solidFill>
                <a:schemeClr val="bg1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</p:txBody>
      </p:sp>
      <p:sp>
        <p:nvSpPr>
          <p:cNvPr id="175" name="CustomShape 9"/>
          <p:cNvSpPr/>
          <p:nvPr/>
        </p:nvSpPr>
        <p:spPr>
          <a:xfrm>
            <a:off x="2826000" y="4864005"/>
            <a:ext cx="648000" cy="504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6" name="CustomShape 10"/>
          <p:cNvSpPr/>
          <p:nvPr/>
        </p:nvSpPr>
        <p:spPr>
          <a:xfrm>
            <a:off x="6122340" y="4827060"/>
            <a:ext cx="647640" cy="505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0" name="CustomShape 14"/>
          <p:cNvSpPr/>
          <p:nvPr/>
        </p:nvSpPr>
        <p:spPr>
          <a:xfrm>
            <a:off x="5435640" y="5805360"/>
            <a:ext cx="647640" cy="432000"/>
          </a:xfrm>
          <a:prstGeom prst="smileyFace">
            <a:avLst>
              <a:gd name="adj" fmla="val 1852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19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24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29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out" filter="diamond(in)">
                                      <p:cBhvr additive="repl">
                                        <p:cTn id="34" dur="2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CustomShape 1"/>
          <p:cNvSpPr/>
          <p:nvPr/>
        </p:nvSpPr>
        <p:spPr>
          <a:xfrm>
            <a:off x="3567240" y="2998800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914404" h="914405">
                <a:moveTo>
                  <a:pt x="-2" y="588057"/>
                </a:moveTo>
                <a:lnTo>
                  <a:pt x="140807" y="406949"/>
                </a:lnTo>
                <a:lnTo>
                  <a:pt x="90554" y="181109"/>
                </a:lnTo>
                <a:lnTo>
                  <a:pt x="316393" y="181109"/>
                </a:lnTo>
                <a:lnTo>
                  <a:pt x="457200" y="0"/>
                </a:lnTo>
                <a:lnTo>
                  <a:pt x="598007" y="181109"/>
                </a:lnTo>
                <a:lnTo>
                  <a:pt x="823846" y="181109"/>
                </a:lnTo>
                <a:lnTo>
                  <a:pt x="773593" y="406949"/>
                </a:lnTo>
                <a:lnTo>
                  <a:pt x="914402" y="588057"/>
                </a:lnTo>
                <a:lnTo>
                  <a:pt x="710927" y="688565"/>
                </a:lnTo>
                <a:lnTo>
                  <a:pt x="660672" y="914405"/>
                </a:lnTo>
                <a:lnTo>
                  <a:pt x="457200" y="813896"/>
                </a:lnTo>
                <a:lnTo>
                  <a:pt x="253728" y="914405"/>
                </a:lnTo>
                <a:lnTo>
                  <a:pt x="203473" y="688565"/>
                </a:lnTo>
                <a:lnTo>
                  <a:pt x="-2" y="588057"/>
                </a:lnTo>
                <a:close/>
              </a:path>
            </a:pathLst>
          </a:custGeom>
          <a:blipFill>
            <a:blip r:embed="rId3"/>
            <a:tile/>
          </a:blipFill>
          <a:ln w="25560">
            <a:solidFill>
              <a:srgbClr val="57336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/>
          <a:lstStyle/>
          <a:p>
            <a:pPr algn="ctr">
              <a:lnSpc>
                <a:spcPct val="100000"/>
              </a:lnSpc>
            </a:pPr>
            <a:r>
              <a:rPr lang="fr-FR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C</a:t>
            </a:r>
            <a:endParaRPr lang="fr-FR" sz="2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  <a:p>
            <a:pPr algn="ctr">
              <a:lnSpc>
                <a:spcPct val="100000"/>
              </a:lnSpc>
            </a:pPr>
            <a:r>
              <a:rPr lang="fr-FR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4</a:t>
            </a:r>
            <a:r>
              <a:rPr lang="fr-FR" sz="24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 </a:t>
            </a:r>
            <a:endParaRPr lang="fr-FR" sz="2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</p:txBody>
      </p:sp>
      <p:sp>
        <p:nvSpPr>
          <p:cNvPr id="182" name="CustomShape 2"/>
          <p:cNvSpPr/>
          <p:nvPr/>
        </p:nvSpPr>
        <p:spPr>
          <a:xfrm>
            <a:off x="250920" y="2411280"/>
            <a:ext cx="2665440" cy="1943280"/>
          </a:xfrm>
          <a:prstGeom prst="rect">
            <a:avLst/>
          </a:prstGeom>
          <a:blipFill>
            <a:blip r:embed="rId3"/>
            <a:tile/>
          </a:blipFill>
          <a:ln w="25560">
            <a:solidFill>
              <a:srgbClr val="57336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/>
          <a:lstStyle/>
          <a:p>
            <a:pPr algn="ctr">
              <a:lnSpc>
                <a:spcPct val="100000"/>
              </a:lnSpc>
            </a:pPr>
            <a:r>
              <a:rPr lang="fr-FR" sz="2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Mettre en œuvre des actions à visée diagnostique et thérapeutique</a:t>
            </a:r>
            <a:endParaRPr lang="fr-FR" sz="2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</p:txBody>
      </p:sp>
      <p:cxnSp>
        <p:nvCxnSpPr>
          <p:cNvPr id="183" name="Line 3"/>
          <p:cNvCxnSpPr/>
          <p:nvPr/>
        </p:nvCxnSpPr>
        <p:spPr>
          <a:xfrm>
            <a:off x="4020840" y="2411280"/>
            <a:ext cx="1080" cy="519840"/>
          </a:xfrm>
          <a:prstGeom prst="straightConnector1">
            <a:avLst/>
          </a:prstGeom>
          <a:ln w="9360">
            <a:solidFill>
              <a:srgbClr val="79498D"/>
            </a:solidFill>
            <a:miter/>
            <a:tailEnd type="arrow" w="med" len="med"/>
          </a:ln>
        </p:spPr>
      </p:cxnSp>
      <p:sp>
        <p:nvSpPr>
          <p:cNvPr id="184" name="CustomShape 4"/>
          <p:cNvSpPr/>
          <p:nvPr/>
        </p:nvSpPr>
        <p:spPr>
          <a:xfrm>
            <a:off x="5904360" y="2952000"/>
            <a:ext cx="2663640" cy="1239840"/>
          </a:xfrm>
          <a:prstGeom prst="rect">
            <a:avLst/>
          </a:prstGeom>
          <a:blipFill>
            <a:blip r:embed="rId3"/>
            <a:tile/>
          </a:blipFill>
          <a:ln w="25560">
            <a:solidFill>
              <a:srgbClr val="57336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/>
          <a:lstStyle/>
          <a:p>
            <a:pPr algn="ctr">
              <a:lnSpc>
                <a:spcPct val="100000"/>
              </a:lnSpc>
            </a:pPr>
            <a:r>
              <a:rPr lang="fr-FR" sz="2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REFERENTIEL DE </a:t>
            </a:r>
            <a:endParaRPr lang="fr-FR" sz="2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  <a:p>
            <a:pPr algn="ctr">
              <a:lnSpc>
                <a:spcPct val="100000"/>
              </a:lnSpc>
            </a:pPr>
            <a:r>
              <a:rPr lang="fr-FR" sz="2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COMPETENCES</a:t>
            </a:r>
            <a:endParaRPr lang="fr-FR" sz="2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</p:txBody>
      </p:sp>
      <p:sp>
        <p:nvSpPr>
          <p:cNvPr id="185" name="CustomShape 5"/>
          <p:cNvSpPr/>
          <p:nvPr/>
        </p:nvSpPr>
        <p:spPr>
          <a:xfrm>
            <a:off x="5551560" y="4473720"/>
            <a:ext cx="3197160" cy="1619280"/>
          </a:xfrm>
          <a:prstGeom prst="rect">
            <a:avLst/>
          </a:prstGeom>
          <a:solidFill>
            <a:srgbClr val="00CC00"/>
          </a:solidFill>
          <a:ln w="25560">
            <a:solidFill>
              <a:srgbClr val="57336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/>
          <a:lstStyle/>
          <a:p>
            <a:pPr algn="ctr">
              <a:lnSpc>
                <a:spcPct val="100000"/>
              </a:lnSpc>
            </a:pPr>
            <a:r>
              <a:rPr lang="fr-FR" sz="2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REFERENTIEL DE FORMATION</a:t>
            </a:r>
            <a:endParaRPr lang="fr-FR" sz="2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</p:txBody>
      </p:sp>
      <p:sp>
        <p:nvSpPr>
          <p:cNvPr id="186" name="CustomShape 6"/>
          <p:cNvSpPr/>
          <p:nvPr/>
        </p:nvSpPr>
        <p:spPr>
          <a:xfrm>
            <a:off x="3568680" y="4797360"/>
            <a:ext cx="914400" cy="914400"/>
          </a:xfrm>
          <a:prstGeom prst="ellipse">
            <a:avLst/>
          </a:prstGeom>
          <a:solidFill>
            <a:srgbClr val="00CC00"/>
          </a:solidFill>
          <a:ln w="25560">
            <a:solidFill>
              <a:srgbClr val="0066F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/>
          <a:lstStyle/>
          <a:p>
            <a:pPr algn="ctr">
              <a:lnSpc>
                <a:spcPct val="100000"/>
              </a:lnSpc>
            </a:pPr>
            <a:r>
              <a:rPr lang="fr-FR" sz="2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2.4</a:t>
            </a:r>
            <a:endParaRPr lang="fr-FR" sz="2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</p:txBody>
      </p:sp>
      <p:sp>
        <p:nvSpPr>
          <p:cNvPr id="187" name="CustomShape 7"/>
          <p:cNvSpPr/>
          <p:nvPr/>
        </p:nvSpPr>
        <p:spPr>
          <a:xfrm>
            <a:off x="250920" y="4473720"/>
            <a:ext cx="2338200" cy="1763640"/>
          </a:xfrm>
          <a:prstGeom prst="rect">
            <a:avLst/>
          </a:prstGeom>
          <a:solidFill>
            <a:srgbClr val="00CC00"/>
          </a:solidFill>
          <a:ln w="25560">
            <a:solidFill>
              <a:srgbClr val="573366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/>
          <a:lstStyle/>
          <a:p>
            <a:pPr algn="ctr">
              <a:lnSpc>
                <a:spcPct val="100000"/>
              </a:lnSpc>
            </a:pPr>
            <a:r>
              <a:rPr lang="fr-FR" sz="24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Processus traumatiques</a:t>
            </a:r>
            <a:endParaRPr lang="fr-FR" sz="2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</p:txBody>
      </p:sp>
      <p:cxnSp>
        <p:nvCxnSpPr>
          <p:cNvPr id="188" name="Line 8"/>
          <p:cNvCxnSpPr/>
          <p:nvPr/>
        </p:nvCxnSpPr>
        <p:spPr>
          <a:xfrm>
            <a:off x="6451200" y="4119120"/>
            <a:ext cx="2520" cy="708840"/>
          </a:xfrm>
          <a:prstGeom prst="straightConnector1">
            <a:avLst/>
          </a:prstGeom>
          <a:ln w="9360">
            <a:solidFill>
              <a:srgbClr val="79498D"/>
            </a:solidFill>
            <a:miter/>
            <a:tailEnd type="arrow" w="med" len="med"/>
          </a:ln>
        </p:spPr>
      </p:cxnSp>
      <p:cxnSp>
        <p:nvCxnSpPr>
          <p:cNvPr id="189" name="Line 9"/>
          <p:cNvCxnSpPr/>
          <p:nvPr/>
        </p:nvCxnSpPr>
        <p:spPr>
          <a:xfrm flipH="1">
            <a:off x="4572000" y="3551220"/>
            <a:ext cx="1274760" cy="20700"/>
          </a:xfrm>
          <a:prstGeom prst="straightConnector1">
            <a:avLst/>
          </a:prstGeom>
          <a:ln w="9360">
            <a:solidFill>
              <a:srgbClr val="79498D"/>
            </a:solidFill>
            <a:miter/>
            <a:tailEnd type="arrow" w="med" len="med"/>
          </a:ln>
        </p:spPr>
      </p:cxnSp>
      <p:cxnSp>
        <p:nvCxnSpPr>
          <p:cNvPr id="190" name="Line 10"/>
          <p:cNvCxnSpPr>
            <a:endCxn id="186" idx="6"/>
          </p:cNvCxnSpPr>
          <p:nvPr/>
        </p:nvCxnSpPr>
        <p:spPr>
          <a:xfrm flipH="1" flipV="1">
            <a:off x="4483080" y="5254560"/>
            <a:ext cx="927000" cy="6840"/>
          </a:xfrm>
          <a:prstGeom prst="straightConnector1">
            <a:avLst/>
          </a:prstGeom>
          <a:ln w="9360">
            <a:solidFill>
              <a:srgbClr val="79498D"/>
            </a:solidFill>
            <a:miter/>
            <a:tailEnd type="arrow" w="med" len="med"/>
          </a:ln>
        </p:spPr>
      </p:cxnSp>
      <p:cxnSp>
        <p:nvCxnSpPr>
          <p:cNvPr id="191" name="Line 11"/>
          <p:cNvCxnSpPr/>
          <p:nvPr/>
        </p:nvCxnSpPr>
        <p:spPr>
          <a:xfrm flipH="1">
            <a:off x="3025800" y="3539880"/>
            <a:ext cx="542880" cy="0"/>
          </a:xfrm>
          <a:prstGeom prst="straightConnector1">
            <a:avLst/>
          </a:prstGeom>
          <a:ln w="9360">
            <a:solidFill>
              <a:srgbClr val="79498D"/>
            </a:solidFill>
            <a:miter/>
            <a:tailEnd type="arrow" w="med" len="med"/>
          </a:ln>
        </p:spPr>
      </p:cxnSp>
      <p:cxnSp>
        <p:nvCxnSpPr>
          <p:cNvPr id="192" name="Line 12"/>
          <p:cNvCxnSpPr/>
          <p:nvPr/>
        </p:nvCxnSpPr>
        <p:spPr>
          <a:xfrm flipH="1">
            <a:off x="2588760" y="5246280"/>
            <a:ext cx="874080" cy="1080"/>
          </a:xfrm>
          <a:prstGeom prst="straightConnector1">
            <a:avLst/>
          </a:prstGeom>
          <a:ln w="9360">
            <a:solidFill>
              <a:srgbClr val="79498D"/>
            </a:solidFill>
            <a:miter/>
            <a:tailEnd type="arrow" w="med" len="med"/>
          </a:ln>
        </p:spPr>
      </p:cxnSp>
      <p:pic>
        <p:nvPicPr>
          <p:cNvPr id="193" name="Arrondir un rectangle avec un coin diagonal 15"/>
          <p:cNvPicPr/>
          <p:nvPr/>
        </p:nvPicPr>
        <p:blipFill>
          <a:blip r:embed="rId4"/>
          <a:stretch/>
        </p:blipFill>
        <p:spPr>
          <a:xfrm>
            <a:off x="5846760" y="457200"/>
            <a:ext cx="3327480" cy="1584360"/>
          </a:xfrm>
          <a:prstGeom prst="rect">
            <a:avLst/>
          </a:prstGeom>
          <a:ln>
            <a:noFill/>
          </a:ln>
        </p:spPr>
      </p:pic>
      <p:sp>
        <p:nvSpPr>
          <p:cNvPr id="194" name="CustomShape 13"/>
          <p:cNvSpPr/>
          <p:nvPr/>
        </p:nvSpPr>
        <p:spPr>
          <a:xfrm>
            <a:off x="6004080" y="574560"/>
            <a:ext cx="3027240" cy="1298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/>
          <a:lstStyle/>
          <a:p>
            <a:pPr>
              <a:lnSpc>
                <a:spcPct val="100000"/>
              </a:lnSpc>
            </a:pPr>
            <a:r>
              <a:rPr lang="fr-FR" sz="24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Référentiel</a:t>
            </a:r>
            <a:r>
              <a:rPr lang="fr-FR" sz="2400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 </a:t>
            </a:r>
            <a:r>
              <a:rPr lang="fr-FR" sz="24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Gill Sans MT"/>
              </a:rPr>
              <a:t>d’activités</a:t>
            </a:r>
            <a:endParaRPr lang="fr-FR" sz="2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</p:txBody>
      </p:sp>
      <p:cxnSp>
        <p:nvCxnSpPr>
          <p:cNvPr id="195" name="Line 14"/>
          <p:cNvCxnSpPr/>
          <p:nvPr/>
        </p:nvCxnSpPr>
        <p:spPr>
          <a:xfrm>
            <a:off x="4020840" y="3913200"/>
            <a:ext cx="1080" cy="884880"/>
          </a:xfrm>
          <a:prstGeom prst="straightConnector1">
            <a:avLst/>
          </a:prstGeom>
          <a:ln w="9360">
            <a:solidFill>
              <a:srgbClr val="79498D"/>
            </a:solidFill>
            <a:miter/>
            <a:tailEnd type="arrow" w="med" len="med"/>
          </a:ln>
        </p:spPr>
      </p:cxnSp>
      <p:sp>
        <p:nvSpPr>
          <p:cNvPr id="196" name="CustomShape 15"/>
          <p:cNvSpPr/>
          <p:nvPr/>
        </p:nvSpPr>
        <p:spPr>
          <a:xfrm>
            <a:off x="3105000" y="503280"/>
            <a:ext cx="2446560" cy="1440000"/>
          </a:xfrm>
          <a:prstGeom prst="ellipse">
            <a:avLst/>
          </a:prstGeom>
          <a:solidFill>
            <a:srgbClr val="00CC00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</a:pPr>
            <a:r>
              <a:rPr lang="fr-FR" sz="1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2.</a:t>
            </a:r>
            <a:endParaRPr lang="fr-FR" sz="2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  <a:p>
            <a:pPr algn="ctr">
              <a:lnSpc>
                <a:spcPct val="100000"/>
              </a:lnSpc>
            </a:pPr>
            <a:r>
              <a:rPr lang="fr-FR" sz="1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SCIENCES BIOLOGIQUES ET</a:t>
            </a:r>
            <a:endParaRPr lang="fr-FR" sz="2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  <a:p>
            <a:pPr algn="ctr">
              <a:lnSpc>
                <a:spcPct val="100000"/>
              </a:lnSpc>
            </a:pPr>
            <a:r>
              <a:rPr lang="fr-FR" sz="1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MEDICALES</a:t>
            </a:r>
            <a:endParaRPr lang="fr-FR" sz="24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ahoma"/>
            </a:endParaRPr>
          </a:p>
        </p:txBody>
      </p:sp>
      <p:sp>
        <p:nvSpPr>
          <p:cNvPr id="197" name="CustomShape 16"/>
          <p:cNvSpPr/>
          <p:nvPr/>
        </p:nvSpPr>
        <p:spPr>
          <a:xfrm flipV="1">
            <a:off x="3762360" y="502560"/>
            <a:ext cx="1441440" cy="431640"/>
          </a:xfrm>
          <a:custGeom>
            <a:avLst/>
            <a:gdLst/>
            <a:ahLst/>
            <a:cxnLst/>
            <a:rect l="l" t="t" r="r" b="b"/>
            <a:pathLst>
              <a:path w="1441446" h="431799">
                <a:moveTo>
                  <a:pt x="2" y="164933"/>
                </a:moveTo>
                <a:lnTo>
                  <a:pt x="550588" y="164934"/>
                </a:lnTo>
                <a:lnTo>
                  <a:pt x="720725" y="0"/>
                </a:lnTo>
                <a:lnTo>
                  <a:pt x="890862" y="164934"/>
                </a:lnTo>
                <a:lnTo>
                  <a:pt x="1441448" y="164933"/>
                </a:lnTo>
                <a:lnTo>
                  <a:pt x="996013" y="266866"/>
                </a:lnTo>
                <a:lnTo>
                  <a:pt x="1166157" y="431799"/>
                </a:lnTo>
                <a:lnTo>
                  <a:pt x="720725" y="329864"/>
                </a:lnTo>
                <a:lnTo>
                  <a:pt x="275293" y="431799"/>
                </a:lnTo>
                <a:lnTo>
                  <a:pt x="445437" y="266866"/>
                </a:lnTo>
                <a:lnTo>
                  <a:pt x="2" y="164933"/>
                </a:lnTo>
                <a:close/>
              </a:path>
            </a:pathLst>
          </a:cu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CustomShape 1"/>
          <p:cNvSpPr/>
          <p:nvPr/>
        </p:nvSpPr>
        <p:spPr>
          <a:xfrm>
            <a:off x="488880" y="188640"/>
            <a:ext cx="6531120" cy="3412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"/>
            </a:pPr>
            <a:r>
              <a:rPr lang="fr-FR" sz="1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Expliquer la notion de processus physiopathologique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"/>
            </a:pPr>
            <a:r>
              <a:rPr lang="fr-FR" sz="1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Caractériser les principes de la sémiologie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"/>
            </a:pPr>
            <a:r>
              <a:rPr lang="fr-FR" sz="1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Explorer la notion de processus traumatique physique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"/>
            </a:pPr>
            <a:r>
              <a:rPr lang="fr-FR" sz="1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Expliquer la survenue des pathologies traumatiques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"/>
            </a:pPr>
            <a:r>
              <a:rPr lang="fr-FR" sz="1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Identifier les signes, les complications, les risques, les traitements des traumatismes étudiés  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20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9" name="CustomShape 2"/>
          <p:cNvSpPr/>
          <p:nvPr/>
        </p:nvSpPr>
        <p:spPr>
          <a:xfrm>
            <a:off x="251640" y="3717000"/>
            <a:ext cx="7920360" cy="2529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Evaluation écrite de connaissances le </a:t>
            </a:r>
            <a:r>
              <a:rPr lang="fr-FR" sz="20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28 </a:t>
            </a:r>
            <a:r>
              <a:rPr lang="fr-FR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Janvier </a:t>
            </a:r>
            <a:r>
              <a:rPr lang="fr-FR" sz="20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2026</a:t>
            </a:r>
            <a:endParaRPr lang="fr-FR" sz="18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lvl="1" indent="-2160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fr-FR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Critères d’évaluation: exactitude des connaissances, justesse dans la compréhension des mécanismes physiopathologiques</a:t>
            </a:r>
            <a:endParaRPr lang="fr-F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>
              <a:lnSpc>
                <a:spcPct val="100000"/>
              </a:lnSpc>
            </a:pPr>
            <a:endParaRPr lang="fr-F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lvl="1" indent="-2160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fr-FR" sz="20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 ECTS</a:t>
            </a:r>
            <a:endParaRPr lang="fr-F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800" strike="noStrike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lvl="1" indent="-216000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</a:pPr>
            <a:r>
              <a:rPr lang="fr-FR" sz="2000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Durée : 1h30</a:t>
            </a:r>
            <a:endParaRPr lang="fr-FR" sz="1800" strike="noStrike" spc="-1" dirty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0" name="CustomShape 3"/>
          <p:cNvSpPr/>
          <p:nvPr/>
        </p:nvSpPr>
        <p:spPr>
          <a:xfrm>
            <a:off x="6516360" y="1124640"/>
            <a:ext cx="2160000" cy="62604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OBJECTIFS 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1" name="CustomShape 4"/>
          <p:cNvSpPr/>
          <p:nvPr/>
        </p:nvSpPr>
        <p:spPr>
          <a:xfrm>
            <a:off x="6527160" y="3009240"/>
            <a:ext cx="2160000" cy="62604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EVALUATION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CustomShape 1"/>
          <p:cNvSpPr/>
          <p:nvPr/>
        </p:nvSpPr>
        <p:spPr>
          <a:xfrm>
            <a:off x="323584" y="1556792"/>
            <a:ext cx="8496832" cy="4759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sz="32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L’apprentissage se fait sur plusieurs niveaux</a:t>
            </a:r>
          </a:p>
          <a:p>
            <a:pPr marL="360" algn="just">
              <a:lnSpc>
                <a:spcPct val="100000"/>
              </a:lnSpc>
              <a:buClr>
                <a:srgbClr val="000000"/>
              </a:buClr>
            </a:pPr>
            <a:endParaRPr lang="fr-F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43040" lvl="1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lang="fr-FR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Seul en fonction de son niveau de connaissance, à son rythme,</a:t>
            </a:r>
            <a:endParaRPr lang="fr-F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43040" lvl="1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lang="fr-FR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Avec les formateurs lors de TD, d’ateliers, d’analyse de situations</a:t>
            </a:r>
            <a:endParaRPr lang="fr-F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43040" lvl="1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lang="fr-FR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Avec un intervenant extérieur, spécialisé dans le domaine</a:t>
            </a:r>
            <a:endParaRPr lang="fr-F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43040" lvl="1" indent="-285480" algn="just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lang="fr-FR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 l’IFSI et en Stage où les connaissances sont mobilisées en situation de soins</a:t>
            </a:r>
            <a:endParaRPr lang="fr-F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3" name="CustomShape 2"/>
          <p:cNvSpPr/>
          <p:nvPr/>
        </p:nvSpPr>
        <p:spPr>
          <a:xfrm>
            <a:off x="357241" y="332656"/>
            <a:ext cx="8496832" cy="93600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24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L’APPRENTISSAGE DES CONNAISSANCES </a:t>
            </a:r>
            <a:endParaRPr lang="fr-FR" sz="2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CustomShape 1"/>
          <p:cNvSpPr/>
          <p:nvPr/>
        </p:nvSpPr>
        <p:spPr>
          <a:xfrm>
            <a:off x="210240" y="980728"/>
            <a:ext cx="8682240" cy="554461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Plateforme numérique : </a:t>
            </a:r>
            <a:r>
              <a:rPr lang="fr-FR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Moodle</a:t>
            </a:r>
            <a:endParaRPr lang="fr-FR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Le centre de documentation </a:t>
            </a:r>
            <a:r>
              <a:rPr lang="fr-FR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: des ouvrages sur les processus traumatiques</a:t>
            </a:r>
            <a:endParaRPr lang="fr-FR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Les intervenants</a:t>
            </a:r>
            <a:r>
              <a:rPr lang="fr-FR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médecins spécialistes, IDE, les formateurs, …les étudiants</a:t>
            </a:r>
            <a:endParaRPr lang="fr-FR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Des outils construits à partir d’</a:t>
            </a:r>
            <a:r>
              <a:rPr lang="fr-FR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une ressource méthodologique spécifique à la traumatologie: méthode ATLS</a:t>
            </a:r>
            <a:r>
              <a:rPr lang="fr-FR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</a:t>
            </a: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endParaRPr lang="fr-FR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fr-FR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avec des quiz de pré requis, des autoévaluations post cours,  des situations à analyser</a:t>
            </a:r>
            <a:endParaRPr lang="fr-FR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60" lvl="1">
              <a:lnSpc>
                <a:spcPct val="100000"/>
              </a:lnSpc>
              <a:buClr>
                <a:srgbClr val="000000"/>
              </a:buClr>
            </a:pPr>
            <a:endParaRPr lang="fr-FR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Des temps  formalisés</a:t>
            </a:r>
            <a:r>
              <a:rPr lang="fr-FR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: </a:t>
            </a:r>
            <a:endParaRPr lang="fr-FR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43040" lvl="1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lang="fr-FR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TPG</a:t>
            </a:r>
            <a:endParaRPr lang="fr-FR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43040" lvl="1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lang="fr-FR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TD, TP</a:t>
            </a:r>
            <a:endParaRPr lang="fr-FR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743040" lvl="1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"/>
            </a:pPr>
            <a:r>
              <a:rPr lang="fr-FR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CM</a:t>
            </a:r>
            <a:endParaRPr lang="fr-FR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560" lvl="1">
              <a:lnSpc>
                <a:spcPct val="100000"/>
              </a:lnSpc>
              <a:buClr>
                <a:srgbClr val="000000"/>
              </a:buClr>
            </a:pPr>
            <a:endParaRPr lang="fr-FR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560" lvl="1">
              <a:lnSpc>
                <a:spcPct val="100000"/>
              </a:lnSpc>
              <a:buClr>
                <a:srgbClr val="000000"/>
              </a:buClr>
            </a:pPr>
            <a:r>
              <a:rPr lang="fr-FR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Le Travail personnel </a:t>
            </a:r>
            <a:r>
              <a:rPr lang="fr-FR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n’est pas formalisé. Il est important et dépend du niveau de connaissance antérieur et des facultés cognitives de chacun .</a:t>
            </a:r>
          </a:p>
          <a:p>
            <a:pPr marL="457200">
              <a:lnSpc>
                <a:spcPct val="100000"/>
              </a:lnSpc>
            </a:pPr>
            <a:endParaRPr lang="fr-FR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fr-FR" b="1" strike="noStrike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40 </a:t>
            </a:r>
            <a:r>
              <a:rPr lang="fr-FR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heures </a:t>
            </a:r>
            <a:r>
              <a:rPr lang="fr-FR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environ  de travail à l’IFSI sur le planning</a:t>
            </a:r>
            <a:endParaRPr lang="fr-FR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fr-FR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5" name="CustomShape 2"/>
          <p:cNvSpPr/>
          <p:nvPr/>
        </p:nvSpPr>
        <p:spPr>
          <a:xfrm>
            <a:off x="175680" y="5344560"/>
            <a:ext cx="8534160" cy="1300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6" name="CustomShape 3"/>
          <p:cNvSpPr/>
          <p:nvPr/>
        </p:nvSpPr>
        <p:spPr>
          <a:xfrm>
            <a:off x="210240" y="178382"/>
            <a:ext cx="8682240" cy="62604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24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LES MOYENS D’APPRENTISSAGE</a:t>
            </a:r>
            <a:endParaRPr lang="fr-FR" sz="2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CustomShape 1"/>
          <p:cNvSpPr/>
          <p:nvPr/>
        </p:nvSpPr>
        <p:spPr>
          <a:xfrm>
            <a:off x="581760" y="6109200"/>
            <a:ext cx="4608000" cy="626040"/>
          </a:xfrm>
          <a:prstGeom prst="rect">
            <a:avLst/>
          </a:prstGeom>
          <a:solidFill>
            <a:srgbClr val="0070C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LA CHAINE DE SOINS EN FRANCE </a:t>
            </a:r>
            <a:endParaRPr lang="fr-F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2" name="CustomShape 2"/>
          <p:cNvSpPr/>
          <p:nvPr/>
        </p:nvSpPr>
        <p:spPr>
          <a:xfrm>
            <a:off x="2886120" y="116640"/>
            <a:ext cx="2160000" cy="914040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accident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3" name="CustomShape 3"/>
          <p:cNvSpPr/>
          <p:nvPr/>
        </p:nvSpPr>
        <p:spPr>
          <a:xfrm>
            <a:off x="3348000" y="1049760"/>
            <a:ext cx="151164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TEMOIN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4" name="CustomShape 4"/>
          <p:cNvSpPr/>
          <p:nvPr/>
        </p:nvSpPr>
        <p:spPr>
          <a:xfrm>
            <a:off x="2794680" y="1483200"/>
            <a:ext cx="2088000" cy="704160"/>
          </a:xfrm>
          <a:prstGeom prst="ellipse">
            <a:avLst/>
          </a:prstGeom>
          <a:solidFill>
            <a:srgbClr val="99CCFF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POMPIERS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5" name="CustomShape 5"/>
          <p:cNvSpPr/>
          <p:nvPr/>
        </p:nvSpPr>
        <p:spPr>
          <a:xfrm>
            <a:off x="6276960" y="1235880"/>
            <a:ext cx="359640" cy="1400760"/>
          </a:xfrm>
          <a:prstGeom prst="rightBrace">
            <a:avLst>
              <a:gd name="adj1" fmla="val 8333"/>
              <a:gd name="adj2" fmla="val 50000"/>
            </a:avLst>
          </a:pr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6" name="CustomShape 6"/>
          <p:cNvSpPr/>
          <p:nvPr/>
        </p:nvSpPr>
        <p:spPr>
          <a:xfrm>
            <a:off x="4002120" y="1873800"/>
            <a:ext cx="2088000" cy="704160"/>
          </a:xfrm>
          <a:prstGeom prst="ellipse">
            <a:avLst/>
          </a:prstGeom>
          <a:solidFill>
            <a:srgbClr val="99CCFF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SMUR 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7" name="CustomShape 7"/>
          <p:cNvSpPr/>
          <p:nvPr/>
        </p:nvSpPr>
        <p:spPr>
          <a:xfrm>
            <a:off x="3204000" y="2944440"/>
            <a:ext cx="2088000" cy="704160"/>
          </a:xfrm>
          <a:prstGeom prst="ellipse">
            <a:avLst/>
          </a:prstGeom>
          <a:solidFill>
            <a:srgbClr val="99CCFF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SAU 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8" name="CustomShape 8"/>
          <p:cNvSpPr/>
          <p:nvPr/>
        </p:nvSpPr>
        <p:spPr>
          <a:xfrm>
            <a:off x="3160440" y="3648960"/>
            <a:ext cx="2088000" cy="704160"/>
          </a:xfrm>
          <a:prstGeom prst="ellipse">
            <a:avLst/>
          </a:prstGeom>
          <a:solidFill>
            <a:srgbClr val="99CCFF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CHIRURGIE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9" name="CustomShape 9"/>
          <p:cNvSpPr/>
          <p:nvPr/>
        </p:nvSpPr>
        <p:spPr>
          <a:xfrm>
            <a:off x="3160440" y="4353480"/>
            <a:ext cx="2160000" cy="704160"/>
          </a:xfrm>
          <a:prstGeom prst="ellipse">
            <a:avLst/>
          </a:prstGeom>
          <a:solidFill>
            <a:srgbClr val="99CCFF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REEDUCATION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0" name="CustomShape 10"/>
          <p:cNvSpPr/>
          <p:nvPr/>
        </p:nvSpPr>
        <p:spPr>
          <a:xfrm>
            <a:off x="169560" y="2409120"/>
            <a:ext cx="2576880" cy="60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endParaRPr lang="fr-F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1" name="CustomShape 11"/>
          <p:cNvSpPr/>
          <p:nvPr/>
        </p:nvSpPr>
        <p:spPr>
          <a:xfrm>
            <a:off x="170640" y="3357000"/>
            <a:ext cx="2252160" cy="60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8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SAU = </a:t>
            </a:r>
            <a:r>
              <a:rPr lang="fr-FR" sz="16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Service d’ Accueil 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6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des Urgences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2" name="CustomShape 12"/>
          <p:cNvSpPr/>
          <p:nvPr/>
        </p:nvSpPr>
        <p:spPr>
          <a:xfrm>
            <a:off x="6698160" y="1587240"/>
            <a:ext cx="1944000" cy="914040"/>
          </a:xfrm>
          <a:prstGeom prst="wave">
            <a:avLst>
              <a:gd name="adj1" fmla="val 12500"/>
              <a:gd name="adj2" fmla="val 0"/>
            </a:avLst>
          </a:prstGeom>
          <a:solidFill>
            <a:srgbClr val="99CCFF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Médecine pré hospitalière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3" name="CustomShape 13"/>
          <p:cNvSpPr/>
          <p:nvPr/>
        </p:nvSpPr>
        <p:spPr>
          <a:xfrm>
            <a:off x="5428080" y="3024720"/>
            <a:ext cx="359640" cy="1744920"/>
          </a:xfrm>
          <a:prstGeom prst="rightBrace">
            <a:avLst>
              <a:gd name="adj1" fmla="val 8333"/>
              <a:gd name="adj2" fmla="val 50000"/>
            </a:avLst>
          </a:prstGeom>
          <a:noFill/>
          <a:ln>
            <a:solidFill>
              <a:srgbClr val="4A7EB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54" name="CustomShape 14"/>
          <p:cNvSpPr/>
          <p:nvPr/>
        </p:nvSpPr>
        <p:spPr>
          <a:xfrm>
            <a:off x="5947200" y="3267360"/>
            <a:ext cx="1944000" cy="914040"/>
          </a:xfrm>
          <a:prstGeom prst="wave">
            <a:avLst>
              <a:gd name="adj1" fmla="val 12500"/>
              <a:gd name="adj2" fmla="val 0"/>
            </a:avLst>
          </a:prstGeom>
          <a:solidFill>
            <a:srgbClr val="99CCFF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Médecine hospitalière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5" name="CustomShape 15"/>
          <p:cNvSpPr/>
          <p:nvPr/>
        </p:nvSpPr>
        <p:spPr>
          <a:xfrm>
            <a:off x="5796000" y="4488480"/>
            <a:ext cx="1944000" cy="914040"/>
          </a:xfrm>
          <a:prstGeom prst="wave">
            <a:avLst>
              <a:gd name="adj1" fmla="val 12500"/>
              <a:gd name="adj2" fmla="val 0"/>
            </a:avLst>
          </a:prstGeom>
          <a:solidFill>
            <a:srgbClr val="99CCFF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Médecine de ville 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6" name="CustomShape 16"/>
          <p:cNvSpPr/>
          <p:nvPr/>
        </p:nvSpPr>
        <p:spPr>
          <a:xfrm>
            <a:off x="5216040" y="4646160"/>
            <a:ext cx="511920" cy="63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36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+ 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7" name="CustomShape 17"/>
          <p:cNvSpPr/>
          <p:nvPr/>
        </p:nvSpPr>
        <p:spPr>
          <a:xfrm>
            <a:off x="6460200" y="5296680"/>
            <a:ext cx="615600" cy="63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360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=  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8" name="CustomShape 18"/>
          <p:cNvSpPr/>
          <p:nvPr/>
        </p:nvSpPr>
        <p:spPr>
          <a:xfrm>
            <a:off x="5913720" y="5809320"/>
            <a:ext cx="2042656" cy="914040"/>
          </a:xfrm>
          <a:prstGeom prst="wave">
            <a:avLst>
              <a:gd name="adj1" fmla="val 12500"/>
              <a:gd name="adj2" fmla="val 0"/>
            </a:avLst>
          </a:prstGeom>
          <a:solidFill>
            <a:srgbClr val="99CCFF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6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Équipes</a:t>
            </a:r>
            <a:endParaRPr lang="fr-FR" sz="16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600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</a:t>
            </a:r>
            <a:r>
              <a:rPr lang="fr-FR" sz="16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luri professionnelles</a:t>
            </a:r>
            <a:endParaRPr lang="fr-FR" sz="16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9" name="CustomShape 19"/>
          <p:cNvSpPr/>
          <p:nvPr/>
        </p:nvSpPr>
        <p:spPr>
          <a:xfrm>
            <a:off x="4322520" y="1366560"/>
            <a:ext cx="1872000" cy="633240"/>
          </a:xfrm>
          <a:prstGeom prst="ellipse">
            <a:avLst/>
          </a:prstGeom>
          <a:solidFill>
            <a:srgbClr val="99CCFF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Secouristes 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161262" y="2056591"/>
            <a:ext cx="2917915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SMUR = </a:t>
            </a:r>
            <a:r>
              <a:rPr lang="fr-FR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Service Mobile </a:t>
            </a:r>
            <a:endParaRPr lang="fr-FR" sz="20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>
              <a:lnSpc>
                <a:spcPct val="100000"/>
              </a:lnSpc>
            </a:pPr>
            <a:r>
              <a:rPr lang="fr-FR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d’Urgence et de Réanimation</a:t>
            </a:r>
            <a:endParaRPr lang="fr-FR" sz="20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>
                                            <p:txEl>
                                              <p:pRg st="22" end="4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>
                                            <p:txEl>
                                              <p:p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CustomShape 1"/>
          <p:cNvSpPr/>
          <p:nvPr/>
        </p:nvSpPr>
        <p:spPr>
          <a:xfrm>
            <a:off x="500372" y="143820"/>
            <a:ext cx="8424936" cy="626040"/>
          </a:xfrm>
          <a:prstGeom prst="rect">
            <a:avLst/>
          </a:prstGeom>
          <a:solidFill>
            <a:srgbClr val="0070C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24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LA METHODE ATLS (médecins), ATCN ( IDE ) </a:t>
            </a:r>
            <a:endParaRPr lang="fr-FR" sz="2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2" name="CustomShape 3"/>
          <p:cNvSpPr/>
          <p:nvPr/>
        </p:nvSpPr>
        <p:spPr>
          <a:xfrm>
            <a:off x="500372" y="976548"/>
            <a:ext cx="8424936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OBJECTIFS : </a:t>
            </a:r>
            <a:r>
              <a:rPr lang="fr-FR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</a:t>
            </a:r>
            <a:r>
              <a:rPr lang="fr-FR" sz="1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ptimiser la PEC des personnes polytraumatisées</a:t>
            </a:r>
            <a:endParaRPr lang="fr-F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</a:t>
            </a:r>
            <a:r>
              <a:rPr lang="fr-FR" sz="1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méliorer la collaboration et la cohésion interprofessionnelle dans la chaine de soins = langage commun</a:t>
            </a:r>
            <a:endParaRPr lang="fr-F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              </a:t>
            </a:r>
            <a:endParaRPr lang="fr-F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3" name="CustomShape 4"/>
          <p:cNvSpPr/>
          <p:nvPr/>
        </p:nvSpPr>
        <p:spPr>
          <a:xfrm>
            <a:off x="254833" y="5328048"/>
            <a:ext cx="8670475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fr-FR" sz="1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MOYEN : protocole A, B, C, D, E , </a:t>
            </a:r>
            <a:r>
              <a:rPr lang="fr-FR" sz="1800" b="1" strike="noStrike" spc="-1" dirty="0">
                <a:solidFill>
                  <a:srgbClr val="0070C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 </a:t>
            </a:r>
            <a:r>
              <a:rPr lang="fr-FR" sz="1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pour l’ensemble de l’équipe  </a:t>
            </a:r>
          </a:p>
          <a:p>
            <a:pPr>
              <a:lnSpc>
                <a:spcPct val="100000"/>
              </a:lnSpc>
            </a:pPr>
            <a:endParaRPr lang="fr-F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8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PEC systématisée des personnes traumatisées dans la 1</a:t>
            </a:r>
            <a:r>
              <a:rPr lang="fr-FR" sz="1800" b="1" strike="noStrike" spc="-1" baseline="30000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ère</a:t>
            </a:r>
            <a:r>
              <a:rPr lang="fr-FR" sz="18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heure:</a:t>
            </a:r>
          </a:p>
          <a:p>
            <a:pPr algn="ctr">
              <a:lnSpc>
                <a:spcPct val="100000"/>
              </a:lnSpc>
            </a:pPr>
            <a:r>
              <a:rPr lang="fr-FR" b="1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Traiter en priorité ce qui met le pronostic vital en jeu </a:t>
            </a:r>
            <a:endParaRPr lang="fr-F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4" name="CustomShape 5"/>
          <p:cNvSpPr/>
          <p:nvPr/>
        </p:nvSpPr>
        <p:spPr>
          <a:xfrm>
            <a:off x="4793222" y="4207320"/>
            <a:ext cx="1601640" cy="91404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 IDE, IADE, </a:t>
            </a:r>
            <a:endParaRPr lang="fr-F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8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IBODE</a:t>
            </a:r>
            <a:endParaRPr lang="fr-F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5" name="CustomShape 6"/>
          <p:cNvSpPr/>
          <p:nvPr/>
        </p:nvSpPr>
        <p:spPr>
          <a:xfrm>
            <a:off x="2339640" y="4145628"/>
            <a:ext cx="1210320" cy="91404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chirurgien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6" name="CustomShape 7"/>
          <p:cNvSpPr/>
          <p:nvPr/>
        </p:nvSpPr>
        <p:spPr>
          <a:xfrm>
            <a:off x="2355805" y="2555464"/>
            <a:ext cx="1210320" cy="91404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Urgentiste 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7" name="CustomShape 8"/>
          <p:cNvSpPr/>
          <p:nvPr/>
        </p:nvSpPr>
        <p:spPr>
          <a:xfrm>
            <a:off x="4244609" y="2555464"/>
            <a:ext cx="1479240" cy="914040"/>
          </a:xfrm>
          <a:prstGeom prst="rect">
            <a:avLst/>
          </a:prstGeom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Anesthésiste          réanimateur 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8" name="CustomShape 9"/>
          <p:cNvSpPr/>
          <p:nvPr/>
        </p:nvSpPr>
        <p:spPr>
          <a:xfrm>
            <a:off x="3272624" y="3206541"/>
            <a:ext cx="1261800" cy="999360"/>
          </a:xfrm>
          <a:prstGeom prst="ellipse">
            <a:avLst/>
          </a:prstGeom>
          <a:solidFill>
            <a:srgbClr val="FF00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ATLS</a:t>
            </a:r>
            <a:endParaRPr lang="fr-FR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9" name="CustomShape 10"/>
          <p:cNvSpPr/>
          <p:nvPr/>
        </p:nvSpPr>
        <p:spPr>
          <a:xfrm>
            <a:off x="4284445" y="3769182"/>
            <a:ext cx="1007640" cy="710640"/>
          </a:xfrm>
          <a:prstGeom prst="ellipse">
            <a:avLst/>
          </a:prstGeom>
          <a:solidFill>
            <a:srgbClr val="FF000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180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ATCN</a:t>
            </a:r>
            <a:endParaRPr lang="fr-FR" sz="180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CustomShape 1"/>
          <p:cNvSpPr/>
          <p:nvPr/>
        </p:nvSpPr>
        <p:spPr>
          <a:xfrm>
            <a:off x="395536" y="260648"/>
            <a:ext cx="8496944" cy="626040"/>
          </a:xfrm>
          <a:prstGeom prst="rect">
            <a:avLst/>
          </a:prstGeom>
          <a:solidFill>
            <a:srgbClr val="0070C0"/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fr-FR" sz="2400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PROTOCOLE A, B, C, D, E et </a:t>
            </a:r>
            <a:r>
              <a:rPr lang="fr-FR" sz="2400" b="1" strike="noStrike" spc="-1" dirty="0">
                <a:solidFill>
                  <a:srgbClr val="FFC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</a:t>
            </a:r>
            <a:endParaRPr lang="fr-FR" sz="2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271" name="Table 2"/>
          <p:cNvGraphicFramePr/>
          <p:nvPr>
            <p:extLst>
              <p:ext uri="{D42A27DB-BD31-4B8C-83A1-F6EECF244321}">
                <p14:modId xmlns:p14="http://schemas.microsoft.com/office/powerpoint/2010/main" val="2623221774"/>
              </p:ext>
            </p:extLst>
          </p:nvPr>
        </p:nvGraphicFramePr>
        <p:xfrm>
          <a:off x="395536" y="1124640"/>
          <a:ext cx="8496944" cy="5400703"/>
        </p:xfrm>
        <a:graphic>
          <a:graphicData uri="http://schemas.openxmlformats.org/drawingml/2006/table">
            <a:tbl>
              <a:tblPr/>
              <a:tblGrid>
                <a:gridCol w="4248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8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6143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75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A : air way with spine protection</a:t>
                      </a:r>
                      <a:endParaRPr lang="fr-FR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Libération des voies aériennes (LVA) et protection</a:t>
                      </a:r>
                      <a:endParaRPr lang="fr-FR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Respect axe, tête, cou, tronc</a:t>
                      </a:r>
                      <a:endParaRPr lang="fr-FR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1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 : breathing</a:t>
                      </a:r>
                      <a:endParaRPr lang="fr-FR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Fonction respiratoire</a:t>
                      </a:r>
                      <a:endParaRPr lang="fr-FR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1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 : circulation</a:t>
                      </a:r>
                      <a:endParaRPr lang="fr-FR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Fonction circulatoire</a:t>
                      </a:r>
                      <a:endParaRPr lang="fr-FR" sz="180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9035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 : disability</a:t>
                      </a:r>
                      <a:endParaRPr lang="fr-FR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Fonction neurologique: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Tx/>
                        <a:buChar char="-"/>
                      </a:pPr>
                      <a:r>
                        <a:rPr lang="fr-FR" sz="18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TC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Tx/>
                        <a:buChar char="-"/>
                      </a:pPr>
                      <a:r>
                        <a:rPr lang="fr-FR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Trauma</a:t>
                      </a:r>
                      <a:r>
                        <a:rPr lang="fr-FR" sz="1800" strike="noStrike" spc="-1" baseline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fr-FR" sz="1800" strike="noStrike" spc="-1" baseline="0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rachidien </a:t>
                      </a:r>
                      <a:endParaRPr lang="fr-FR" sz="180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075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E : exposure, environment</a:t>
                      </a:r>
                      <a:endParaRPr lang="fr-FR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Déshabillage, examen complet, prévention hypothermie</a:t>
                      </a:r>
                      <a:endParaRPr lang="fr-FR" sz="180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748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b="1" strike="noStrike" spc="-1">
                          <a:solidFill>
                            <a:srgbClr val="FFC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 : family, psychic trauma</a:t>
                      </a:r>
                      <a:endParaRPr lang="fr-FR" sz="180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PEC traumatisme psychique</a:t>
                      </a:r>
                      <a:endParaRPr lang="fr-FR" sz="180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180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PEC entourage</a:t>
                      </a:r>
                      <a:endParaRPr lang="fr-FR" sz="180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1273</TotalTime>
  <Words>560</Words>
  <Application>Microsoft Office PowerPoint</Application>
  <PresentationFormat>Affichage à l'écran (4:3)</PresentationFormat>
  <Paragraphs>148</Paragraphs>
  <Slides>9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4</vt:i4>
      </vt:variant>
      <vt:variant>
        <vt:lpstr>Titres des diapositives</vt:lpstr>
      </vt:variant>
      <vt:variant>
        <vt:i4>9</vt:i4>
      </vt:variant>
    </vt:vector>
  </HeadingPairs>
  <TitlesOfParts>
    <vt:vector size="23" baseType="lpstr">
      <vt:lpstr>Arial</vt:lpstr>
      <vt:lpstr>Calibri</vt:lpstr>
      <vt:lpstr>DejaVu Sans</vt:lpstr>
      <vt:lpstr>Gill Sans MT</vt:lpstr>
      <vt:lpstr>Symbol</vt:lpstr>
      <vt:lpstr>Tahoma</vt:lpstr>
      <vt:lpstr>Times New Roman</vt:lpstr>
      <vt:lpstr>Verdana</vt:lpstr>
      <vt:lpstr>Wingdings</vt:lpstr>
      <vt:lpstr>Wingdings 2</vt:lpstr>
      <vt:lpstr>Office Theme</vt:lpstr>
      <vt:lpstr>Office Theme</vt:lpstr>
      <vt:lpstr>Office Theme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de l’UE 2.4 S1 :  processus traumatiques</dc:title>
  <dc:creator>Courtois Marie-Ange</dc:creator>
  <cp:lastModifiedBy>Courtois Marie-Ange(Cadre de santé formateur)</cp:lastModifiedBy>
  <cp:revision>61</cp:revision>
  <dcterms:created xsi:type="dcterms:W3CDTF">2016-10-06T13:26:02Z</dcterms:created>
  <dcterms:modified xsi:type="dcterms:W3CDTF">2025-07-28T11:43:38Z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Affichage à l'écran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</vt:i4>
  </property>
</Properties>
</file>