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57" r:id="rId3"/>
    <p:sldId id="258" r:id="rId4"/>
    <p:sldId id="259" r:id="rId5"/>
    <p:sldId id="260" r:id="rId6"/>
    <p:sldId id="261" r:id="rId7"/>
    <p:sldId id="304" r:id="rId8"/>
    <p:sldId id="262" r:id="rId9"/>
    <p:sldId id="263" r:id="rId10"/>
    <p:sldId id="264" r:id="rId11"/>
    <p:sldId id="265" r:id="rId12"/>
    <p:sldId id="266" r:id="rId13"/>
    <p:sldId id="267" r:id="rId14"/>
    <p:sldId id="268" r:id="rId15"/>
    <p:sldId id="301" r:id="rId16"/>
    <p:sldId id="273" r:id="rId17"/>
    <p:sldId id="276" r:id="rId18"/>
    <p:sldId id="277" r:id="rId19"/>
    <p:sldId id="275" r:id="rId20"/>
    <p:sldId id="278" r:id="rId21"/>
    <p:sldId id="279" r:id="rId22"/>
    <p:sldId id="280" r:id="rId23"/>
    <p:sldId id="305" r:id="rId24"/>
    <p:sldId id="298" r:id="rId25"/>
    <p:sldId id="300" r:id="rId26"/>
    <p:sldId id="281" r:id="rId27"/>
    <p:sldId id="282" r:id="rId28"/>
    <p:sldId id="283" r:id="rId29"/>
    <p:sldId id="284" r:id="rId30"/>
    <p:sldId id="285" r:id="rId31"/>
    <p:sldId id="286" r:id="rId32"/>
    <p:sldId id="307" r:id="rId33"/>
    <p:sldId id="303" r:id="rId34"/>
    <p:sldId id="287" r:id="rId35"/>
    <p:sldId id="288" r:id="rId36"/>
    <p:sldId id="308" r:id="rId37"/>
    <p:sldId id="306" r:id="rId38"/>
    <p:sldId id="309" r:id="rId39"/>
    <p:sldId id="290" r:id="rId40"/>
    <p:sldId id="289" r:id="rId41"/>
    <p:sldId id="291" r:id="rId42"/>
    <p:sldId id="292" r:id="rId43"/>
    <p:sldId id="293" r:id="rId44"/>
    <p:sldId id="294" r:id="rId45"/>
    <p:sldId id="295" r:id="rId46"/>
    <p:sldId id="296" r:id="rId47"/>
    <p:sldId id="297" r:id="rId48"/>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37A6A-CC84-46BC-954F-BF1ABB3C51A9}" v="23" dt="2024-09-27T12:51:26.600"/>
    <p1510:client id="{8834E73C-A099-46F7-960E-5D671E5E5636}" v="818" dt="2024-09-27T12:28:09.523"/>
    <p1510:client id="{0DA94524-96A0-449D-8492-973C8F6CAE93}" v="31" dt="2024-09-27T07:38:47.499"/>
    <p1510:client id="{0FFA8D4F-8F4F-43BB-8071-8A16FBEADE78}" v="101" dt="2024-09-27T09:13:53.142"/>
    <p1510:client id="{3456E337-806D-4F86-A2C8-27E4AA523A7F}" v="90" dt="2024-09-27T13:21:00.534"/>
    <p1510:client id="{80F34781-604E-4029-A8F9-58911D7630BA}" v="15" dt="2024-09-27T08:56:02.016"/>
    <p1510:client id="{8D717C33-EDCC-4B4D-A4F5-0BA0147151B9}" v="4" dt="2024-09-27T09:21:37.338"/>
    <p1510:client id="{8A0C392F-983D-4D10-A82F-22B4B02FBCE4}" v="109" dt="2024-09-27T08:10:49.526"/>
    <p1510:client id="{9DA7C6D5-C1EA-4C2A-A3F4-04BDF18C2997}" v="23" dt="2024-09-27T09:18:42.009"/>
    <p1510:client id="{B1DF31E3-0F97-4C3F-9E6F-F24C6BFFC414}" v="71" dt="2024-09-27T08:41:55.196"/>
    <p1510:client id="{C47ED6C6-EEE8-4CC5-BE73-8309AFB6874E}" v="236" dt="2024-09-27T07:20:17.526"/>
    <p1510:client id="{F5F104F0-6091-4D24-B749-D6BDFB49348C}" v="4" dt="2024-09-27T09:24:46.329"/>
    <p1510:client id="{F7BD81B2-8909-4D6B-9C72-7A5EAF7958AD}" v="1" dt="2024-09-27T08:57:41.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086" autoAdjust="0"/>
  </p:normalViewPr>
  <p:slideViewPr>
    <p:cSldViewPr snapToGrid="0">
      <p:cViewPr varScale="1">
        <p:scale>
          <a:sx n="53" d="100"/>
          <a:sy n="53" d="100"/>
        </p:scale>
        <p:origin x="1810"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7T07:50:43.336"/>
    </inkml:context>
    <inkml:brush xml:id="br0">
      <inkml:brushProperty name="width" value="0.1" units="cm"/>
      <inkml:brushProperty name="height" value="0.1" units="cm"/>
      <inkml:brushProperty name="color" value="#E71224"/>
    </inkml:brush>
  </inkml:definitions>
  <inkml:trace contextRef="#ctx0" brushRef="#br0">22698 1583 16383 0 0,'0'5'0'0'0,"5"2"0"0"0,2 4 0 0 0,4 6 0 0 0,1 5 0 0 0,-2 3 0 0 0,-3 3 0 0 0,3 1 0 0 0,0 1 0 0 0,-3 1 0 0 0,3 4 0 0 0,0 2 0 0 0,4-1 0 0 0,3 4 0 0 0,0 0 0 0 0,-4-2 0 0 0,-3-2 0 0 0,-4-3 0 0 0,2-1 0 0 0,5-2 0 0 0,0 0 0 0 0,-2-1 0 0 0,2 0 0 0 0,-2 0 0 0 0,-1 5 0 0 0,-4 7 0 0 0,3 6 0 0 0,-1 0 0 0 0,4 3 0 0 0,0-3 0 0 0,2-9 0 0 0,0-2 0 0 0,-3 0 0 0 0,-4 2 0 0 0,-2 0 0 0 0,-3-1 0 0 0,-1-2 0 0 0,4-3 0 0 0,1 5 0 0 0,5 0 0 0 0,0-1 0 0 0,3 3 0 0 0,0 0 0 0 0,2-1 0 0 0,-2-3 0 0 0,-3-2 0 0 0,-3-1 0 0 0,2-7 0 0 0,-1-2 0 0 0,-2 5 0 0 0,-2 2 0 0 0,-2 2 0 0 0,3 0 0 0 0,7 5 0 0 0,-1 0 0 0 0,0 5 0 0 0,-4 5 0 0 0,-3-1 0 0 0,-1 2 0 0 0,-3 8 0 0 0,-1 0 0 0 0,5-1 0 0 0,6 6 0 0 0,2 8 0 0 0,-2-3 0 0 0,-3 2 0 0 0,3-1 0 0 0,-1-6 0 0 0,-2-3 0 0 0,-3-3 0 0 0,4 1 0 0 0,-1-1 0 0 0,4 2 0 0 0,0 0 0 0 0,-3 1 0 0 0,-2-4 0 0 0,-2-2 0 0 0,2 5 0 0 0,1 4 0 0 0,-2 0 0 0 0,4 1 0 0 0,0-1 0 0 0,3 5 0 0 0,-1 6 0 0 0,-2 5 0 0 0,-2-5 0 0 0,-4 1 0 0 0,-1-8 0 0 0,-3-5 0 0 0,1 3 0 0 0,-2-5 0 0 0,1-2 0 0 0,-1-1 0 0 0,1-4 0 0 0,-1-2 0 0 0,1-3 0 0 0,0 5 0 0 0,0-1 0 0 0,0-4 0 0 0,0 0 0 0 0,5 2 0 0 0,2-1 0 0 0,-1 0 0 0 0,-1-2 0 0 0,-1 1 0 0 0,-2 2 0 0 0,-1 4 0 0 0,0-2 0 0 0,-1-5 0 0 0,-1 0 0 0 0,1-3 0 0 0,0-3 0 0 0,0-3 0 0 0,0-4 0 0 0,-1-1 0 0 0,1-1 0 0 0,0-1 0 0 0,0 0 0 0 0,0-1 0 0 0,0 1 0 0 0,0 0 0 0 0,0 0 0 0 0,0 0 0 0 0,0 1 0 0 0,0-1 0 0 0,0 1 0 0 0,0-1 0 0 0,0 0 0 0 0,0 6 0 0 0,0 1 0 0 0,0 0 0 0 0,0-2 0 0 0,0-1 0 0 0,0-1 0 0 0,0-1 0 0 0,0-2 0 0 0,0 6 0 0 0,0 1 0 0 0,0-1 0 0 0,0-1 0 0 0,0-1 0 0 0,0-1 0 0 0,-5 3 0 0 0,-1 7 0 0 0,-1 0 0 0 0,-3-1 0 0 0,0-4 0 0 0,-4 3 0 0 0,1 0 0 0 0,3-3 0 0 0,3-2 0 0 0,2 3 0 0 0,3 0 0 0 0,1-2 0 0 0,1-2 0 0 0,0-1 0 0 0,-4-7 0 0 0,-2-2 0 0 0,0-1 0 0 0,1 1 0 0 0,1 1 0 0 0,2 2 0 0 0,-4-4 0 0 0,-1-1 0 0 0,1 1 0 0 0,1 1 0 0 0,-4 2 0 0 0,1 2 0 0 0,0 0 0 0 0,3 1 0 0 0,1 1 0 0 0,2 0 0 0 0,-4-6 0 0 0,0-1 0 0 0,-5 1 0 0 0,-1 0 0 0 0,3 2 0 0 0,1 1 0 0 0,4 1 0 0 0,1 1 0 0 0,2 1 0 0 0,-4-6 0 0 0,-6-6 0 0 0,-2-1 0 0 0,2 1 0 0 0,-2-2 0 0 0,-4-4 0 0 0,0 1 0 0 0,4 3 0 0 0,4 4 0 0 0,-2-1 0 0 0,2 1 0 0 0,-4 2 0 0 0,-3-3 0 0 0,0 1 0 0 0,-2 1 0 0 0,2 3 0 0 0,-1-3 0 0 0,-3 0 0 0 0,2 1 0 0 0,-1 2 0 0 0,-2-3 0 0 0,2 0 0 0 0,0-3 0 0 0,3-1 0 0 0,-1 3 0 0 0,-3-3 0 0 0,3 2 0 0 0,-1-4 0 0 0,2 2 0 0 0,-1-3 0 0 0,3 2 0 0 0,-2 3 0 0 0,-3-2 0 0 0,-3-4 0 0 0,2 1 0 0 0,-1-2 0 0 0,-1 3 0 0 0,-2-3 0 0 0,2 3 0 0 0,1-2 0 0 0,-1-2 0 0 0,-3-4 0 0 0,-1-3 0 0 0,-1-2 0 0 0,-2-1 0 0 0,0-1 0 0 0,-1-1 0 0 0,1 1 0 0 0,4 4 0 0 0,2 2 0 0 0,0 0 0 0 0,-2 4 0 0 0,-1 0 0 0 0,-6-1 0 0 0,-3-3 0 0 0,0-2 0 0 0,0-1 0 0 0,2-2 0 0 0,1-1 0 0 0,1 0 0 0 0,1-1 0 0 0,1 1 0 0 0,0-1 0 0 0,-1 1 0 0 0,1 0 0 0 0,0 0 0 0 0,-5 0 0 0 0,-2 0 0 0 0,0 0 0 0 0,2 0 0 0 0,1 0 0 0 0,1 0 0 0 0,1 0 0 0 0,2 0 0 0 0,-1 0 0 0 0,1 0 0 0 0,0 0 0 0 0,0 0 0 0 0,0 0 0 0 0,-1 0 0 0 0,1 0 0 0 0,0 0 0 0 0,-1 0 0 0 0,6 5 0 0 0,1 2 0 0 0,0-1 0 0 0,-1-1 0 0 0,-2 4 0 0 0,-1-1 0 0 0,-1 0 0 0 0,-1-2 0 0 0,-1-3 0 0 0,-4-1 0 0 0,-8-1 0 0 0,0-1 0 0 0,1 0 0 0 0,-3 0 0 0 0,2-1 0 0 0,4 1 0 0 0,2 0 0 0 0,2 0 0 0 0,3 0 0 0 0,1 0 0 0 0,0 0 0 0 0,2 0 0 0 0,-1 5 0 0 0,0 1 0 0 0,0 1 0 0 0,0-2 0 0 0,0-2 0 0 0,4 5 0 0 0,3-1 0 0 0,-6 0 0 0 0,-3-2 0 0 0,-2-1 0 0 0,1-2 0 0 0,0-1 0 0 0,1 4 0 0 0,1 2 0 0 0,-1-1 0 0 0,2-2 0 0 0,-1 0 0 0 0,1-2 0 0 0,0-1 0 0 0,-1-1 0 0 0,1 0 0 0 0,0 0 0 0 0,-1 0 0 0 0,1-1 0 0 0,0 1 0 0 0,4 5 0 0 0,3 2 0 0 0,-1-1 0 0 0,-2-1 0 0 0,-1-1 0 0 0,-1-2 0 0 0,-1 4 0 0 0,-1 1 0 0 0,0 0 0 0 0,-1-3 0 0 0,1 0 0 0 0,-1-2 0 0 0,0-1 0 0 0,1-1 0 0 0,-1 0 0 0 0,1 0 0 0 0,-1-1 0 0 0,1 1 0 0 0,-6 0 0 0 0,-1 0 0 0 0,1 0 0 0 0,0 0 0 0 0,2 0 0 0 0,2 0 0 0 0,0 0 0 0 0,6-5 0 0 0,2-2 0 0 0,0 1 0 0 0,4-4 0 0 0,-4-6 0 0 0,-5 1 0 0 0,4-3 0 0 0,0 3 0 0 0,0-3 0 0 0,-1-2 0 0 0,3-3 0 0 0,1 3 0 0 0,-2-1 0 0 0,-1-2 0 0 0,-2-1 0 0 0,4-2 0 0 0,5-2 0 0 0,1 4 0 0 0,3 2 0 0 0,-1-2 0 0 0,-4 5 0 0 0,2-1 0 0 0,-2-1 0 0 0,3-2 0 0 0,3-3 0 0 0,-1-1 0 0 0,2-1 0 0 0,-3 3 0 0 0,2 2 0 0 0,2 0 0 0 0,4-2 0 0 0,-3-1 0 0 0,-5-1 0 0 0,0-2 0 0 0,3 0 0 0 0,3 0 0 0 0,2-6 0 0 0,-2 4 0 0 0,1 1 0 0 0,0 2 0 0 0,2 0 0 0 0,2 0 0 0 0,2 0 0 0 0,0-1 0 0 0,1 0 0 0 0,0 0 0 0 0,0-1 0 0 0,1 1 0 0 0,-1-5 0 0 0,-5 3 0 0 0,-1-4 0 0 0,-1 0 0 0 0,2 1 0 0 0,2-4 0 0 0,0-1 0 0 0,2 2 0 0 0,-4 2 0 0 0,-2 2 0 0 0,-4-9 0 0 0,-1-7 0 0 0,3 0 0 0 0,2 4 0 0 0,2 3 0 0 0,-3 5 0 0 0,0 3 0 0 0,2-2 0 0 0,-4 5 0 0 0,0 2 0 0 0,2 2 0 0 0,2 0 0 0 0,-3-1 0 0 0,1-4 0 0 0,1-8 0 0 0,1-2 0 0 0,-2 1 0 0 0,-1 3 0 0 0,-3 3 0 0 0,0 2 0 0 0,3 2 0 0 0,2 1 0 0 0,2-4 0 0 0,3-2 0 0 0,1 1 0 0 0,1 1 0 0 0,0 1 0 0 0,1 2 0 0 0,-1 0 0 0 0,1 1 0 0 0,-1 1 0 0 0,0-5 0 0 0,-5-7 0 0 0,-1-6 0 0 0,-1 0 0 0 0,2-3 0 0 0,1 3 0 0 0,-3 0 0 0 0,-1 2 0 0 0,1 4 0 0 0,2-2 0 0 0,2 3 0 0 0,1 2 0 0 0,1 3 0 0 0,1 3 0 0 0,0 1 0 0 0,0 1 0 0 0,1 1 0 0 0,-1 0 0 0 0,-5 0 0 0 0,-1 0 0 0 0,-1 0 0 0 0,2-5 0 0 0,2-2 0 0 0,0 0 0 0 0,2 2 0 0 0,1 1 0 0 0,0 1 0 0 0,0-3 0 0 0,0-2 0 0 0,0 1 0 0 0,1-3 0 0 0,-1 0 0 0 0,0 1 0 0 0,0 2 0 0 0,0 3 0 0 0,0 1 0 0 0,0-3 0 0 0,0-1 0 0 0,0 0 0 0 0,0-3 0 0 0,0 0 0 0 0,0 2 0 0 0,0 2 0 0 0,0 2 0 0 0,0 1 0 0 0,0 2 0 0 0,0 0 0 0 0,0 1 0 0 0,0 0 0 0 0,0 0 0 0 0,0 0 0 0 0,0 0 0 0 0,0 0 0 0 0,0-1 0 0 0,0 1 0 0 0,0 0 0 0 0,0-1 0 0 0,0 1 0 0 0,0-1 0 0 0,0 1 0 0 0,0 0 0 0 0,0-1 0 0 0,0 1 0 0 0,0-1 0 0 0,0 1 0 0 0,0 0 0 0 0,0-1 0 0 0,0 1 0 0 0,0-1 0 0 0,0 1 0 0 0,0 0 0 0 0,0-1 0 0 0,0 1 0 0 0,0-1 0 0 0,5 1 0 0 0,2 0 0 0 0,-1-6 0 0 0,4 4 0 0 0,0 2 0 0 0,-1 1 0 0 0,-3 0 0 0 0,3 5 0 0 0,0 1 0 0 0,-1 0 0 0 0,2 3 0 0 0,0 0 0 0 0,-2-1 0 0 0,-2-4 0 0 0,-2-1 0 0 0,-2-2 0 0 0,-2-7 0 0 0,1-1 0 0 0,3-2 0 0 0,2 3 0 0 0,5 5 0 0 0,1 4 0 0 0,-3 0 0 0 0,4 0 0 0 0,3-1 0 0 0,0-1 0 0 0,1 4 0 0 0,-1 1 0 0 0,-4 0 0 0 0,1-3 0 0 0,-1-1 0 0 0,-4-1 0 0 0,3-1 0 0 0,-1-1 0 0 0,-2-1 0 0 0,3 5 0 0 0,-1 2 0 0 0,-2-5 0 0 0,2 2 0 0 0,6 5 0 0 0,-1 2 0 0 0,-3-2 0 0 0,-3-1 0 0 0,1-3 0 0 0,0-1 0 0 0,2 3 0 0 0,0 0 0 0 0,-2 0 0 0 0,-4-2 0 0 0,4 4 0 0 0,-1 0 0 0 0,-2-1 0 0 0,3 3 0 0 0,0 0 0 0 0,-2-2 0 0 0,-2-2 0 0 0,2 2 0 0 0,1 0 0 0 0,-2-1 0 0 0,-2-7 0 0 0,-1-4 0 0 0,-3-1 0 0 0,0 0 0 0 0,-1 2 0 0 0,5 5 0 0 0,1 2 0 0 0,5 6 0 0 0,1 1 0 0 0,-3-1 0 0 0,-1-3 0 0 0,1 3 0 0 0,6 4 0 0 0,-1 0 0 0 0,3-3 0 0 0,-2-3 0 0 0,-3-3 0 0 0,1-2 0 0 0,3 3 0 0 0,0 0 0 0 0,-4 0 0 0 0,-4-2 0 0 0,3-1 0 0 0,3 3 0 0 0,0 1 0 0 0,3 4 0 0 0,-3 0 0 0 0,-2-1 0 0 0,1 1 0 0 0,-2 0 0 0 0,3 3 0 0 0,-2-2 0 0 0,-2-2 0 0 0,2 1 0 0 0,-1 0 0 0 0,2-3 0 0 0,5-2 0 0 0,3-3 0 0 0,4-2 0 0 0,2 0 0 0 0,2 3 0 0 0,1 2 0 0 0,-5-1 0 0 0,-1-1 0 0 0,-5-1 0 0 0,-1 4 0 0 0,-3 0 0 0 0,0 5 0 0 0,3 4 0 0 0,4 0 0 0 0,3 2 0 0 0,1 3 0 0 0,-2-2 0 0 0,4 0 0 0 0,2-3 0 0 0,-4-4 0 0 0,-1 1 0 0 0,5 3 0 0 0,2 4 0 0 0,-4-2 0 0 0,-2 1 0 0 0,-5-3 0 0 0,-1 2 0 0 0,0 1 0 0 0,3 3 0 0 0,-3-2 0 0 0,0 0 0 0 0,1 2 0 0 0,3 2 0 0 0,2 2 0 0 0,2-4 0 0 0,0 0 0 0 0,1 1 0 0 0,1 1 0 0 0,-5-3 0 0 0,-2-1 0 0 0,1 2 0 0 0,0 1 0 0 0,-3-2 0 0 0,0-1 0 0 0,0 2 0 0 0,3 2 0 0 0,2 1 0 0 0,-4-3 0 0 0,0 0 0 0 0,1 0 0 0 0,1 3 0 0 0,3-5 0 0 0,0 1 0 0 0,2 1 0 0 0,5 1 0 0 0,2-2 0 0 0,0-1 0 0 0,-6-3 0 0 0,-3 0 0 0 0,-2 2 0 0 0,1 3 0 0 0,0 3 0 0 0,1 1 0 0 0,1 2 0 0 0,1 1 0 0 0,0 1 0 0 0,0-1 0 0 0,6 1 0 0 0,0-1 0 0 0,1 0 0 0 0,-1 0 0 0 0,-2 1 0 0 0,-2-1 0 0 0,0 0 0 0 0,-1 0 0 0 0,-1 0 0 0 0,1 0 0 0 0,-1 0 0 0 0,0 0 0 0 0,0 0 0 0 0,0 0 0 0 0,0 0 0 0 0,1 0 0 0 0,-1 0 0 0 0,1 0 0 0 0,-6-5 0 0 0,-1-2 0 0 0,0 1 0 0 0,1 0 0 0 0,2 3 0 0 0,1 1 0 0 0,1 0 0 0 0,1 2 0 0 0,1-5 0 0 0,-1-2 0 0 0,1 1 0 0 0,0 2 0 0 0,-1 0 0 0 0,1 2 0 0 0,-1 1 0 0 0,1 1 0 0 0,-1 0 0 0 0,0 0 0 0 0,1 0 0 0 0,-1 0 0 0 0,1 0 0 0 0,-1 1 0 0 0,0-1 0 0 0,1 0 0 0 0,-1 0 0 0 0,1 0 0 0 0,-1 0 0 0 0,0 0 0 0 0,1 0 0 0 0,-1 0 0 0 0,1 0 0 0 0,-1 0 0 0 0,0 0 0 0 0,1 0 0 0 0,-1 0 0 0 0,1 0 0 0 0,-1 0 0 0 0,0-5 0 0 0,1-2 0 0 0,-1 1 0 0 0,1 1 0 0 0,-1 1 0 0 0,0 2 0 0 0,1 1 0 0 0,-1 0 0 0 0,1 1 0 0 0,-1 0 0 0 0,0 1 0 0 0,-4 4 0 0 0,-7 7 0 0 0,-2 1 0 0 0,-3 3 0 0 0,-4 5 0 0 0,1-2 0 0 0,0 1 0 0 0,-3-3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7T07:50:43.337"/>
    </inkml:context>
    <inkml:brush xml:id="br0">
      <inkml:brushProperty name="width" value="0.1" units="cm"/>
      <inkml:brushProperty name="height" value="0.1" units="cm"/>
      <inkml:brushProperty name="color" value="#E71224"/>
    </inkml:brush>
  </inkml:definitions>
  <inkml:trace contextRef="#ctx0" brushRef="#br0">0 0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338E41D-D1A0-4D2D-B6FC-EE1E4E1E3812}" type="datetimeFigureOut">
              <a:rPr lang="fr-FR" smtClean="0"/>
              <a:t>24/07/2025</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E428292-A93D-410C-AB1B-AA63D25BE93D}" type="slidenum">
              <a:rPr lang="fr-FR" smtClean="0"/>
              <a:t>‹N°›</a:t>
            </a:fld>
            <a:endParaRPr lang="fr-FR"/>
          </a:p>
        </p:txBody>
      </p:sp>
    </p:spTree>
    <p:extLst>
      <p:ext uri="{BB962C8B-B14F-4D97-AF65-F5344CB8AC3E}">
        <p14:creationId xmlns:p14="http://schemas.microsoft.com/office/powerpoint/2010/main" val="342760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1</a:t>
            </a:fld>
            <a:endParaRPr lang="fr-FR"/>
          </a:p>
        </p:txBody>
      </p:sp>
    </p:spTree>
    <p:extLst>
      <p:ext uri="{BB962C8B-B14F-4D97-AF65-F5344CB8AC3E}">
        <p14:creationId xmlns:p14="http://schemas.microsoft.com/office/powerpoint/2010/main" val="2162311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10</a:t>
            </a:fld>
            <a:endParaRPr lang="fr-FR"/>
          </a:p>
        </p:txBody>
      </p:sp>
    </p:spTree>
    <p:extLst>
      <p:ext uri="{BB962C8B-B14F-4D97-AF65-F5344CB8AC3E}">
        <p14:creationId xmlns:p14="http://schemas.microsoft.com/office/powerpoint/2010/main" val="2720348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Poumon gauche/droit + arbre bronchique</a:t>
            </a:r>
          </a:p>
          <a:p>
            <a:r>
              <a:rPr lang="fr-FR" dirty="0"/>
              <a:t>	Le médiastin est</a:t>
            </a:r>
            <a:r>
              <a:rPr lang="fr-FR" baseline="0" dirty="0"/>
              <a:t> la région de la cage thoracique située entre les deux poumons et qui contient le cœur, l’œsophage, la trachée, les deux bronches souches et de nombreux nerfs et vaisseaux.</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11</a:t>
            </a:fld>
            <a:endParaRPr lang="fr-FR"/>
          </a:p>
        </p:txBody>
      </p:sp>
    </p:spTree>
    <p:extLst>
      <p:ext uri="{BB962C8B-B14F-4D97-AF65-F5344CB8AC3E}">
        <p14:creationId xmlns:p14="http://schemas.microsoft.com/office/powerpoint/2010/main" val="2392562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12</a:t>
            </a:fld>
            <a:endParaRPr lang="fr-FR"/>
          </a:p>
        </p:txBody>
      </p:sp>
    </p:spTree>
    <p:extLst>
      <p:ext uri="{BB962C8B-B14F-4D97-AF65-F5344CB8AC3E}">
        <p14:creationId xmlns:p14="http://schemas.microsoft.com/office/powerpoint/2010/main" val="1914270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13</a:t>
            </a:fld>
            <a:endParaRPr lang="fr-FR"/>
          </a:p>
        </p:txBody>
      </p:sp>
    </p:spTree>
    <p:extLst>
      <p:ext uri="{BB962C8B-B14F-4D97-AF65-F5344CB8AC3E}">
        <p14:creationId xmlns:p14="http://schemas.microsoft.com/office/powerpoint/2010/main" val="2055886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14</a:t>
            </a:fld>
            <a:endParaRPr lang="fr-FR"/>
          </a:p>
        </p:txBody>
      </p:sp>
    </p:spTree>
    <p:extLst>
      <p:ext uri="{BB962C8B-B14F-4D97-AF65-F5344CB8AC3E}">
        <p14:creationId xmlns:p14="http://schemas.microsoft.com/office/powerpoint/2010/main" val="3811699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poumon droit est légèrement plus gros que le poumon gauche où l’empreinte du cœur vient s’inscrire</a:t>
            </a:r>
          </a:p>
          <a:p>
            <a:r>
              <a:rPr lang="fr-FR" dirty="0"/>
              <a:t>Le poumon droit pèse environ 700 gr divisé en 3 lobes supérieur, moyen et inférieur séparé par deux scissures la petite scissure horizontale et la grande scissure oblique</a:t>
            </a:r>
          </a:p>
          <a:p>
            <a:endParaRPr lang="fr-FR" dirty="0"/>
          </a:p>
          <a:p>
            <a:r>
              <a:rPr lang="fr-FR" dirty="0"/>
              <a:t>Poumon gauche 600 gr est divisé en deux lobes (supérieur et inférieur) séparé par une seule scissure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15</a:t>
            </a:fld>
            <a:endParaRPr lang="fr-FR"/>
          </a:p>
        </p:txBody>
      </p:sp>
    </p:spTree>
    <p:extLst>
      <p:ext uri="{BB962C8B-B14F-4D97-AF65-F5344CB8AC3E}">
        <p14:creationId xmlns:p14="http://schemas.microsoft.com/office/powerpoint/2010/main" val="473130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plèvre est composée de 2 feuillets pleuraux :</a:t>
            </a:r>
          </a:p>
          <a:p>
            <a:endParaRPr lang="fr-FR" dirty="0"/>
          </a:p>
          <a:p>
            <a:r>
              <a:rPr lang="fr-FR" dirty="0"/>
              <a:t>- </a:t>
            </a:r>
            <a:r>
              <a:rPr lang="fr-FR" b="1" dirty="0"/>
              <a:t>Le feuillet viscéral </a:t>
            </a:r>
            <a:r>
              <a:rPr lang="fr-FR" dirty="0"/>
              <a:t>ou plèvre viscérale, elle adhère au poumon et le recouvre dans sa totalité</a:t>
            </a:r>
          </a:p>
          <a:p>
            <a:endParaRPr lang="fr-FR" dirty="0"/>
          </a:p>
          <a:p>
            <a:r>
              <a:rPr lang="fr-FR" dirty="0"/>
              <a:t>- </a:t>
            </a:r>
            <a:r>
              <a:rPr lang="fr-FR" b="1" dirty="0"/>
              <a:t>Le feuillet pariétal </a:t>
            </a:r>
            <a:r>
              <a:rPr lang="fr-FR" dirty="0"/>
              <a:t>ou plèvre pariétale, elle adhère à la face interne de la cage thoracique et à la partie thoracique du diaphragme. Elle est en continuité avec le feuillet viscéral</a:t>
            </a:r>
          </a:p>
          <a:p>
            <a:endParaRPr lang="fr-FR" dirty="0"/>
          </a:p>
          <a:p>
            <a:endParaRPr lang="fr-FR" dirty="0"/>
          </a:p>
          <a:p>
            <a:r>
              <a:rPr lang="fr-FR" dirty="0"/>
              <a:t>Les deux feuillets sont séparés par </a:t>
            </a:r>
            <a:r>
              <a:rPr lang="fr-FR" b="1" dirty="0"/>
              <a:t>un espace virtuel </a:t>
            </a:r>
            <a:r>
              <a:rPr lang="fr-FR" dirty="0"/>
              <a:t>: </a:t>
            </a:r>
            <a:r>
              <a:rPr lang="fr-FR" b="1" dirty="0"/>
              <a:t>la cavité pleurale ( c’est une cavité virtuelle )</a:t>
            </a:r>
            <a:r>
              <a:rPr lang="fr-FR" b="1" baseline="0" dirty="0"/>
              <a:t> </a:t>
            </a:r>
            <a:r>
              <a:rPr lang="fr-FR" dirty="0"/>
              <a:t>où se trouve une mince couche de liquide séreux (2 ml) facilitant le glissement des deux feuillets l’un contre l’autre. Le liquide pleural </a:t>
            </a:r>
            <a:r>
              <a:rPr lang="fr-FR" b="1" dirty="0"/>
              <a:t>réduit ainsi la friction des poumons </a:t>
            </a:r>
            <a:r>
              <a:rPr lang="fr-FR" dirty="0"/>
              <a:t>contre la paroi thoracique pendant la respiration. Il a à la fois, un rôle de colle et de lubrifiant.</a:t>
            </a:r>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16</a:t>
            </a:fld>
            <a:endParaRPr lang="fr-FR"/>
          </a:p>
        </p:txBody>
      </p:sp>
    </p:spTree>
    <p:extLst>
      <p:ext uri="{BB962C8B-B14F-4D97-AF65-F5344CB8AC3E}">
        <p14:creationId xmlns:p14="http://schemas.microsoft.com/office/powerpoint/2010/main" val="3358179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17</a:t>
            </a:fld>
            <a:endParaRPr lang="fr-FR"/>
          </a:p>
        </p:txBody>
      </p:sp>
    </p:spTree>
    <p:extLst>
      <p:ext uri="{BB962C8B-B14F-4D97-AF65-F5344CB8AC3E}">
        <p14:creationId xmlns:p14="http://schemas.microsoft.com/office/powerpoint/2010/main" val="3552402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trachée est recouverte d’une muqueuse comprenant des cellules à mucus (ou caliciforme) et des cellules ciliées dont la fonction est barrière et purification de l’air.</a:t>
            </a:r>
          </a:p>
          <a:p>
            <a:endParaRPr lang="fr-FR" dirty="0"/>
          </a:p>
          <a:p>
            <a:r>
              <a:rPr lang="fr-FR" dirty="0"/>
              <a:t>La trachée se divise en deux bronches principales (souches ou principales) qui entrent de chaque côté dans les poumons droit et gauche au niveau du </a:t>
            </a:r>
            <a:r>
              <a:rPr lang="fr-FR" b="1" dirty="0"/>
              <a:t>hile pulmonaire </a:t>
            </a:r>
            <a:r>
              <a:rPr lang="fr-FR" b="0" dirty="0"/>
              <a:t>(p211) VUILBERT</a:t>
            </a:r>
          </a:p>
          <a:p>
            <a:endParaRPr lang="fr-FR" dirty="0"/>
          </a:p>
          <a:p>
            <a:r>
              <a:rPr lang="fr-FR" dirty="0"/>
              <a:t>Elle se redivise en : </a:t>
            </a:r>
          </a:p>
          <a:p>
            <a:r>
              <a:rPr lang="fr-FR" dirty="0"/>
              <a:t>•</a:t>
            </a:r>
            <a:r>
              <a:rPr lang="fr-FR" baseline="0" dirty="0"/>
              <a:t> </a:t>
            </a:r>
            <a:r>
              <a:rPr lang="fr-FR" b="1" dirty="0"/>
              <a:t>Bronche lobaires </a:t>
            </a:r>
            <a:r>
              <a:rPr lang="fr-FR" dirty="0"/>
              <a:t>ou secondaires</a:t>
            </a:r>
          </a:p>
          <a:p>
            <a:r>
              <a:rPr lang="fr-FR" dirty="0"/>
              <a:t>(à droite supérieur, moyenne, inférieur) trajet</a:t>
            </a:r>
            <a:r>
              <a:rPr lang="fr-FR" baseline="0" dirty="0"/>
              <a:t> presque droite </a:t>
            </a:r>
            <a:r>
              <a:rPr lang="fr-FR" dirty="0"/>
              <a:t> (à</a:t>
            </a:r>
            <a:r>
              <a:rPr lang="fr-FR" baseline="0" dirty="0"/>
              <a:t> gauche supérieur et inférieur) car  poumon gauche deux compartiments  </a:t>
            </a:r>
          </a:p>
          <a:p>
            <a:r>
              <a:rPr lang="fr-FR" dirty="0"/>
              <a:t>•</a:t>
            </a:r>
            <a:r>
              <a:rPr lang="fr-FR" baseline="0" dirty="0"/>
              <a:t> </a:t>
            </a:r>
            <a:r>
              <a:rPr lang="fr-FR" b="1" dirty="0"/>
              <a:t>Bronche </a:t>
            </a:r>
            <a:r>
              <a:rPr lang="fr-FR" b="1" baseline="0" dirty="0"/>
              <a:t> </a:t>
            </a:r>
            <a:r>
              <a:rPr lang="fr-FR" b="1" dirty="0"/>
              <a:t>segmentaires </a:t>
            </a:r>
            <a:r>
              <a:rPr lang="fr-FR" b="0" dirty="0"/>
              <a:t>ou tertiaires</a:t>
            </a:r>
          </a:p>
          <a:p>
            <a:r>
              <a:rPr lang="fr-FR" dirty="0"/>
              <a:t>•</a:t>
            </a:r>
            <a:r>
              <a:rPr lang="fr-FR" baseline="0" dirty="0"/>
              <a:t> </a:t>
            </a:r>
            <a:r>
              <a:rPr lang="fr-FR" b="1" dirty="0"/>
              <a:t>Bronchiole terminales</a:t>
            </a:r>
          </a:p>
          <a:p>
            <a:endParaRPr lang="fr-FR" b="1" dirty="0"/>
          </a:p>
          <a:p>
            <a:r>
              <a:rPr lang="fr-FR" b="1" dirty="0"/>
              <a:t>Zone de conduction </a:t>
            </a:r>
            <a:r>
              <a:rPr lang="fr-FR" dirty="0">
                <a:solidFill>
                  <a:srgbClr val="C00000"/>
                </a:solidFill>
              </a:rPr>
              <a:t>aucun échanges gazeux</a:t>
            </a:r>
          </a:p>
          <a:p>
            <a:endParaRPr lang="fr-FR" dirty="0">
              <a:solidFill>
                <a:srgbClr val="C00000"/>
              </a:solidFill>
            </a:endParaRPr>
          </a:p>
          <a:p>
            <a:r>
              <a:rPr lang="fr-FR" b="1" dirty="0"/>
              <a:t>Zone respiratoire</a:t>
            </a:r>
            <a:r>
              <a:rPr lang="fr-FR" b="1" baseline="0" dirty="0"/>
              <a:t>  </a:t>
            </a:r>
            <a:r>
              <a:rPr lang="fr-FR" b="0" baseline="0" dirty="0"/>
              <a:t>échanges gazeux possible </a:t>
            </a:r>
            <a:r>
              <a:rPr lang="fr-FR" baseline="0" dirty="0"/>
              <a:t>par </a:t>
            </a:r>
            <a:r>
              <a:rPr lang="fr-FR" dirty="0"/>
              <a:t>bronchioles respiratoires  puis canaux alvéolaires et enfin sac alvéolaires (p212  </a:t>
            </a:r>
            <a:r>
              <a:rPr lang="fr-FR" dirty="0" err="1"/>
              <a:t>Vuilbert</a:t>
            </a:r>
            <a:r>
              <a:rPr lang="fr-FR" dirty="0"/>
              <a:t>)</a:t>
            </a:r>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18</a:t>
            </a:fld>
            <a:endParaRPr lang="fr-FR"/>
          </a:p>
        </p:txBody>
      </p:sp>
    </p:spTree>
    <p:extLst>
      <p:ext uri="{BB962C8B-B14F-4D97-AF65-F5344CB8AC3E}">
        <p14:creationId xmlns:p14="http://schemas.microsoft.com/office/powerpoint/2010/main" val="58220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La structure fonctionnelle </a:t>
            </a:r>
            <a:r>
              <a:rPr lang="fr-FR" dirty="0"/>
              <a:t>du poumon est le lobule, qui est alimenté en air par une bronchiole lobulaire, il contient des bronchioles respiratoires qui voient des alvéoles naitre sur leurs parois et qui se divisent en alvéoles terminales donnant naissance à des sacs alvéolaires (acinus)</a:t>
            </a:r>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19</a:t>
            </a:fld>
            <a:endParaRPr lang="fr-FR"/>
          </a:p>
        </p:txBody>
      </p:sp>
    </p:spTree>
    <p:extLst>
      <p:ext uri="{BB962C8B-B14F-4D97-AF65-F5344CB8AC3E}">
        <p14:creationId xmlns:p14="http://schemas.microsoft.com/office/powerpoint/2010/main" val="690460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2</a:t>
            </a:fld>
            <a:endParaRPr lang="fr-FR"/>
          </a:p>
        </p:txBody>
      </p:sp>
    </p:spTree>
    <p:extLst>
      <p:ext uri="{BB962C8B-B14F-4D97-AF65-F5344CB8AC3E}">
        <p14:creationId xmlns:p14="http://schemas.microsoft.com/office/powerpoint/2010/main" val="447585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20</a:t>
            </a:fld>
            <a:endParaRPr lang="fr-FR"/>
          </a:p>
        </p:txBody>
      </p:sp>
    </p:spTree>
    <p:extLst>
      <p:ext uri="{BB962C8B-B14F-4D97-AF65-F5344CB8AC3E}">
        <p14:creationId xmlns:p14="http://schemas.microsoft.com/office/powerpoint/2010/main" val="1990574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vascularisation des poumons</a:t>
            </a:r>
          </a:p>
          <a:p>
            <a:endParaRPr lang="fr-FR" dirty="0"/>
          </a:p>
          <a:p>
            <a:r>
              <a:rPr lang="fr-FR" dirty="0"/>
              <a:t>Tissu</a:t>
            </a:r>
            <a:r>
              <a:rPr lang="fr-FR" baseline="0" dirty="0"/>
              <a:t> pulmonaire très vascularisé, </a:t>
            </a:r>
          </a:p>
          <a:p>
            <a:endParaRPr lang="fr-FR" baseline="0" dirty="0"/>
          </a:p>
          <a:p>
            <a:r>
              <a:rPr lang="fr-FR" baseline="0" dirty="0"/>
              <a:t>Artère pulmonaire qui se divise en 2 branches qui se subdivise dans chaque poumon aboutissant à un réseau de capillaire dense autour des parois alvéolaires, le sang retourne au cœur par les veines pulmonaires</a:t>
            </a:r>
          </a:p>
          <a:p>
            <a:endParaRPr lang="fr-FR" baseline="0" dirty="0"/>
          </a:p>
          <a:p>
            <a:r>
              <a:rPr lang="fr-FR" baseline="0" dirty="0"/>
              <a:t>La vascularisation pulmonaire : circulation fonctionnelle (hématose)</a:t>
            </a:r>
          </a:p>
          <a:p>
            <a:r>
              <a:rPr lang="fr-FR" baseline="0" dirty="0"/>
              <a:t>La vascularisation bronchique : circulation nourricière des poumons alimente le tissu pulmonaire (sauf les alvéoles) en O2 et nutriments grâce à l’artère bronchique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21</a:t>
            </a:fld>
            <a:endParaRPr lang="fr-FR"/>
          </a:p>
        </p:txBody>
      </p:sp>
    </p:spTree>
    <p:extLst>
      <p:ext uri="{BB962C8B-B14F-4D97-AF65-F5344CB8AC3E}">
        <p14:creationId xmlns:p14="http://schemas.microsoft.com/office/powerpoint/2010/main" val="2854265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22</a:t>
            </a:fld>
            <a:endParaRPr lang="fr-FR"/>
          </a:p>
        </p:txBody>
      </p:sp>
    </p:spTree>
    <p:extLst>
      <p:ext uri="{BB962C8B-B14F-4D97-AF65-F5344CB8AC3E}">
        <p14:creationId xmlns:p14="http://schemas.microsoft.com/office/powerpoint/2010/main" val="1358432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23</a:t>
            </a:fld>
            <a:endParaRPr lang="fr-FR"/>
          </a:p>
        </p:txBody>
      </p:sp>
    </p:spTree>
    <p:extLst>
      <p:ext uri="{BB962C8B-B14F-4D97-AF65-F5344CB8AC3E}">
        <p14:creationId xmlns:p14="http://schemas.microsoft.com/office/powerpoint/2010/main" val="3608199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fonction première du système respiratoire :</a:t>
            </a:r>
          </a:p>
          <a:p>
            <a:endParaRPr lang="fr-FR" dirty="0"/>
          </a:p>
          <a:p>
            <a:r>
              <a:rPr lang="fr-FR" dirty="0"/>
              <a:t>- L’apport continue en O2 (dioxygène) aux cellules de l’organisme, servant essentiellement à la production d’énergie sous forme d’Adénosine Tri Phosphate  par leur mitochondrie</a:t>
            </a:r>
          </a:p>
          <a:p>
            <a:endParaRPr lang="fr-FR" dirty="0"/>
          </a:p>
          <a:p>
            <a:pPr marL="171450" indent="-171450">
              <a:buFontTx/>
              <a:buChar char="-"/>
            </a:pPr>
            <a:r>
              <a:rPr lang="fr-FR" dirty="0"/>
              <a:t>L’élimination du CO2 (dioxyde de carbone) principal déchet issu du métabolisme cellulaire. </a:t>
            </a:r>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24</a:t>
            </a:fld>
            <a:endParaRPr lang="fr-FR"/>
          </a:p>
        </p:txBody>
      </p:sp>
    </p:spTree>
    <p:extLst>
      <p:ext uri="{BB962C8B-B14F-4D97-AF65-F5344CB8AC3E}">
        <p14:creationId xmlns:p14="http://schemas.microsoft.com/office/powerpoint/2010/main" val="2452075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25</a:t>
            </a:fld>
            <a:endParaRPr lang="fr-FR"/>
          </a:p>
        </p:txBody>
      </p:sp>
    </p:spTree>
    <p:extLst>
      <p:ext uri="{BB962C8B-B14F-4D97-AF65-F5344CB8AC3E}">
        <p14:creationId xmlns:p14="http://schemas.microsoft.com/office/powerpoint/2010/main" val="2656598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L’alvéole pulmonaire est l’unité fonctionnelle du poumon</a:t>
            </a:r>
          </a:p>
          <a:p>
            <a:r>
              <a:rPr lang="fr-FR" dirty="0"/>
              <a:t>Elle correspond</a:t>
            </a:r>
            <a:r>
              <a:rPr lang="fr-FR" baseline="0" dirty="0"/>
              <a:t> à la partie </a:t>
            </a:r>
            <a:r>
              <a:rPr lang="fr-FR" dirty="0"/>
              <a:t>terminale de la ramification bronchique, elles sont en contact étroit avec le réseau capillaire pulmonaire.</a:t>
            </a:r>
          </a:p>
          <a:p>
            <a:endParaRPr lang="fr-FR" dirty="0"/>
          </a:p>
          <a:p>
            <a:r>
              <a:rPr lang="fr-FR" dirty="0"/>
              <a:t>Elles sont constituées de 2 types de cellules :</a:t>
            </a:r>
          </a:p>
          <a:p>
            <a:endParaRPr lang="fr-FR" dirty="0"/>
          </a:p>
          <a:p>
            <a:r>
              <a:rPr lang="fr-FR" b="1" dirty="0"/>
              <a:t>le pneumocyte de type I </a:t>
            </a:r>
            <a:r>
              <a:rPr lang="fr-FR" b="0" dirty="0"/>
              <a:t>constituent la membrane alvéolocapillaire (cellules épithéliales simples pavimenteuses)</a:t>
            </a:r>
          </a:p>
          <a:p>
            <a:r>
              <a:rPr lang="fr-FR" b="1" dirty="0"/>
              <a:t>le pneumocyte de type II </a:t>
            </a:r>
            <a:r>
              <a:rPr lang="fr-FR" dirty="0"/>
              <a:t>sécrètent le surfactant couche liquidienne et de  cellules macrophages (défense)</a:t>
            </a:r>
          </a:p>
          <a:p>
            <a:endParaRPr lang="fr-FR" dirty="0"/>
          </a:p>
          <a:p>
            <a:r>
              <a:rPr lang="fr-FR" dirty="0"/>
              <a:t>Les échanges d’O2 et CO2 entre </a:t>
            </a:r>
            <a:r>
              <a:rPr lang="fr-FR" b="1" dirty="0"/>
              <a:t>l’air des poumons </a:t>
            </a:r>
            <a:r>
              <a:rPr lang="fr-FR" dirty="0"/>
              <a:t>et </a:t>
            </a:r>
            <a:r>
              <a:rPr lang="fr-FR" b="1" dirty="0"/>
              <a:t>le sang des capillaires </a:t>
            </a:r>
            <a:r>
              <a:rPr lang="fr-FR" dirty="0"/>
              <a:t>s’effectuent par diffusion à travers les parois alvéolaires et capillaires dont l’ensemble forme la </a:t>
            </a:r>
            <a:r>
              <a:rPr lang="fr-FR" b="1" dirty="0"/>
              <a:t>membrane alvéolo-capillaire </a:t>
            </a:r>
          </a:p>
          <a:p>
            <a:endParaRPr lang="fr-FR" dirty="0"/>
          </a:p>
          <a:p>
            <a:r>
              <a:rPr lang="fr-FR" dirty="0"/>
              <a:t>Cette membrane sépare l’air du sang très fine 0,5µm,</a:t>
            </a:r>
            <a:r>
              <a:rPr lang="fr-FR" baseline="0" dirty="0"/>
              <a:t> </a:t>
            </a:r>
            <a:r>
              <a:rPr lang="fr-FR" dirty="0"/>
              <a:t>300</a:t>
            </a:r>
            <a:r>
              <a:rPr lang="fr-FR" baseline="0" dirty="0"/>
              <a:t> </a:t>
            </a:r>
            <a:r>
              <a:rPr lang="fr-FR" dirty="0"/>
              <a:t>millions d’alvéoles soit équivalent d’une surface de 70 m2</a:t>
            </a:r>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26</a:t>
            </a:fld>
            <a:endParaRPr lang="fr-FR"/>
          </a:p>
        </p:txBody>
      </p:sp>
    </p:spTree>
    <p:extLst>
      <p:ext uri="{BB962C8B-B14F-4D97-AF65-F5344CB8AC3E}">
        <p14:creationId xmlns:p14="http://schemas.microsoft.com/office/powerpoint/2010/main" val="3852776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baseline="0" dirty="0">
                <a:solidFill>
                  <a:schemeClr val="bg1"/>
                </a:solidFill>
              </a:rPr>
              <a:t>L</a:t>
            </a:r>
            <a:r>
              <a:rPr lang="fr-FR" b="1" dirty="0">
                <a:solidFill>
                  <a:schemeClr val="bg1"/>
                </a:solidFill>
              </a:rPr>
              <a:t>e déplacement des  gaz  s’effectue selon des principes physiques.</a:t>
            </a:r>
          </a:p>
          <a:p>
            <a:endParaRPr lang="fr-FR" b="1" dirty="0">
              <a:solidFill>
                <a:schemeClr val="bg1"/>
              </a:solidFill>
            </a:endParaRPr>
          </a:p>
          <a:p>
            <a:r>
              <a:rPr lang="fr-FR" b="1" baseline="0" dirty="0">
                <a:solidFill>
                  <a:schemeClr val="bg1"/>
                </a:solidFill>
              </a:rPr>
              <a:t>L’inspiration apporte de l’air riche en O2 pauvre en CO2 au niveau des alvéoles pulmonaires</a:t>
            </a:r>
          </a:p>
          <a:p>
            <a:endParaRPr lang="fr-FR" b="1" baseline="0" dirty="0">
              <a:solidFill>
                <a:schemeClr val="bg1"/>
              </a:solidFill>
            </a:endParaRPr>
          </a:p>
          <a:p>
            <a:r>
              <a:rPr lang="fr-FR" b="1" baseline="0" dirty="0">
                <a:solidFill>
                  <a:schemeClr val="bg1"/>
                </a:solidFill>
              </a:rPr>
              <a:t>La PO2 plus élevée dans les alvéoles (105 </a:t>
            </a:r>
            <a:r>
              <a:rPr lang="fr-FR" b="1" baseline="0" dirty="0" err="1">
                <a:solidFill>
                  <a:schemeClr val="bg1"/>
                </a:solidFill>
              </a:rPr>
              <a:t>mmHg</a:t>
            </a:r>
            <a:r>
              <a:rPr lang="fr-FR" b="1" baseline="0" dirty="0">
                <a:solidFill>
                  <a:schemeClr val="bg1"/>
                </a:solidFill>
              </a:rPr>
              <a:t>) que dans le sang des capillaires pulmonaires (40mmHg) le O2 diffuse de l’air alvéolaire vers le sang (Loi de Fick)</a:t>
            </a:r>
          </a:p>
          <a:p>
            <a:r>
              <a:rPr lang="fr-FR" b="1" baseline="0" dirty="0">
                <a:solidFill>
                  <a:schemeClr val="bg1"/>
                </a:solidFill>
              </a:rPr>
              <a:t>La PCO2  est plus élevée dans le sang des capillaires pulmonaires (45 </a:t>
            </a:r>
            <a:r>
              <a:rPr lang="fr-FR" b="1" baseline="0" dirty="0" err="1">
                <a:solidFill>
                  <a:schemeClr val="bg1"/>
                </a:solidFill>
              </a:rPr>
              <a:t>mmHg</a:t>
            </a:r>
            <a:r>
              <a:rPr lang="fr-FR" b="1" baseline="0" dirty="0">
                <a:solidFill>
                  <a:schemeClr val="bg1"/>
                </a:solidFill>
              </a:rPr>
              <a:t>) que dans les alvéoles (40 </a:t>
            </a:r>
            <a:r>
              <a:rPr lang="fr-FR" b="1" baseline="0" dirty="0" err="1">
                <a:solidFill>
                  <a:schemeClr val="bg1"/>
                </a:solidFill>
              </a:rPr>
              <a:t>mmHg</a:t>
            </a:r>
            <a:r>
              <a:rPr lang="fr-FR" b="1" baseline="0" dirty="0">
                <a:solidFill>
                  <a:schemeClr val="bg1"/>
                </a:solidFill>
              </a:rPr>
              <a:t>) le CO2 diffuse du sang vers les alvéoles pulmonaires</a:t>
            </a:r>
          </a:p>
          <a:p>
            <a:r>
              <a:rPr lang="fr-FR" b="1" baseline="0" dirty="0">
                <a:solidFill>
                  <a:schemeClr val="bg1"/>
                </a:solidFill>
              </a:rPr>
              <a:t>Le sang est enrichie en O2 et appauvrit en CO2  c’est l’hématose.</a:t>
            </a:r>
            <a:endParaRPr lang="fr-FR" b="1" dirty="0">
              <a:solidFill>
                <a:schemeClr val="bg1"/>
              </a:solidFill>
            </a:endParaRPr>
          </a:p>
          <a:p>
            <a:endParaRPr lang="es-ES" b="1" dirty="0">
              <a:solidFill>
                <a:schemeClr val="bg1"/>
              </a:solidFill>
            </a:endParaRPr>
          </a:p>
          <a:p>
            <a:r>
              <a:rPr lang="es-ES" b="1" dirty="0">
                <a:solidFill>
                  <a:schemeClr val="bg1"/>
                </a:solidFill>
              </a:rPr>
              <a:t>La </a:t>
            </a:r>
            <a:r>
              <a:rPr lang="es-ES" b="1" dirty="0" err="1">
                <a:solidFill>
                  <a:schemeClr val="bg1"/>
                </a:solidFill>
              </a:rPr>
              <a:t>diffusion</a:t>
            </a:r>
            <a:r>
              <a:rPr lang="es-ES" b="1" dirty="0">
                <a:solidFill>
                  <a:schemeClr val="bg1"/>
                </a:solidFill>
              </a:rPr>
              <a:t> des </a:t>
            </a:r>
            <a:r>
              <a:rPr lang="es-ES" b="1" dirty="0" err="1">
                <a:solidFill>
                  <a:schemeClr val="bg1"/>
                </a:solidFill>
              </a:rPr>
              <a:t>gaz</a:t>
            </a:r>
            <a:r>
              <a:rPr lang="es-ES" b="1" dirty="0">
                <a:solidFill>
                  <a:schemeClr val="bg1"/>
                </a:solidFill>
              </a:rPr>
              <a:t> se </a:t>
            </a:r>
            <a:r>
              <a:rPr lang="es-ES" b="1" dirty="0" err="1">
                <a:solidFill>
                  <a:schemeClr val="bg1"/>
                </a:solidFill>
              </a:rPr>
              <a:t>réalise</a:t>
            </a:r>
            <a:r>
              <a:rPr lang="es-ES" b="1" dirty="0">
                <a:solidFill>
                  <a:schemeClr val="bg1"/>
                </a:solidFill>
              </a:rPr>
              <a:t> </a:t>
            </a:r>
            <a:r>
              <a:rPr lang="es-ES" b="1" dirty="0" err="1">
                <a:solidFill>
                  <a:schemeClr val="bg1"/>
                </a:solidFill>
              </a:rPr>
              <a:t>jusqu’à</a:t>
            </a:r>
            <a:r>
              <a:rPr lang="es-ES" b="1" dirty="0">
                <a:solidFill>
                  <a:schemeClr val="bg1"/>
                </a:solidFill>
              </a:rPr>
              <a:t> </a:t>
            </a:r>
            <a:r>
              <a:rPr lang="es-ES" b="1" dirty="0" err="1">
                <a:solidFill>
                  <a:schemeClr val="bg1"/>
                </a:solidFill>
              </a:rPr>
              <a:t>l’obtention</a:t>
            </a:r>
            <a:r>
              <a:rPr lang="es-ES" b="1" dirty="0">
                <a:solidFill>
                  <a:schemeClr val="bg1"/>
                </a:solidFill>
              </a:rPr>
              <a:t> </a:t>
            </a:r>
            <a:r>
              <a:rPr lang="es-ES" b="1" dirty="0" err="1">
                <a:solidFill>
                  <a:schemeClr val="bg1"/>
                </a:solidFill>
              </a:rPr>
              <a:t>d’un</a:t>
            </a:r>
            <a:r>
              <a:rPr lang="es-ES" b="1" dirty="0">
                <a:solidFill>
                  <a:schemeClr val="bg1"/>
                </a:solidFill>
              </a:rPr>
              <a:t> </a:t>
            </a:r>
            <a:r>
              <a:rPr lang="es-ES" b="1" dirty="0" err="1">
                <a:solidFill>
                  <a:schemeClr val="bg1"/>
                </a:solidFill>
              </a:rPr>
              <a:t>équilibre</a:t>
            </a:r>
            <a:r>
              <a:rPr lang="es-ES" b="1" dirty="0">
                <a:solidFill>
                  <a:schemeClr val="bg1"/>
                </a:solidFill>
              </a:rPr>
              <a:t> de </a:t>
            </a:r>
            <a:r>
              <a:rPr lang="es-ES" b="1" dirty="0" err="1">
                <a:solidFill>
                  <a:schemeClr val="bg1"/>
                </a:solidFill>
              </a:rPr>
              <a:t>pression</a:t>
            </a:r>
            <a:r>
              <a:rPr lang="es-ES" b="1" dirty="0">
                <a:solidFill>
                  <a:schemeClr val="bg1"/>
                </a:solidFill>
              </a:rPr>
              <a:t> </a:t>
            </a:r>
            <a:r>
              <a:rPr lang="es-ES" b="1" dirty="0" err="1">
                <a:solidFill>
                  <a:schemeClr val="bg1"/>
                </a:solidFill>
              </a:rPr>
              <a:t>partielle</a:t>
            </a:r>
            <a:r>
              <a:rPr lang="es-ES" b="1" dirty="0">
                <a:solidFill>
                  <a:schemeClr val="bg1"/>
                </a:solidFill>
              </a:rPr>
              <a:t> entre </a:t>
            </a:r>
            <a:r>
              <a:rPr lang="es-ES" b="1" dirty="0" err="1">
                <a:solidFill>
                  <a:schemeClr val="bg1"/>
                </a:solidFill>
              </a:rPr>
              <a:t>l’air</a:t>
            </a:r>
            <a:r>
              <a:rPr lang="es-ES" b="1" dirty="0">
                <a:solidFill>
                  <a:schemeClr val="bg1"/>
                </a:solidFill>
              </a:rPr>
              <a:t> </a:t>
            </a:r>
            <a:r>
              <a:rPr lang="es-ES" b="1" dirty="0" err="1">
                <a:solidFill>
                  <a:schemeClr val="bg1"/>
                </a:solidFill>
              </a:rPr>
              <a:t>alvéolaire</a:t>
            </a:r>
            <a:r>
              <a:rPr lang="es-ES" b="1" baseline="0" dirty="0">
                <a:solidFill>
                  <a:schemeClr val="bg1"/>
                </a:solidFill>
              </a:rPr>
              <a:t> et le </a:t>
            </a:r>
            <a:r>
              <a:rPr lang="es-ES" b="1" baseline="0" dirty="0" err="1">
                <a:solidFill>
                  <a:schemeClr val="bg1"/>
                </a:solidFill>
              </a:rPr>
              <a:t>sang</a:t>
            </a:r>
            <a:r>
              <a:rPr lang="es-ES" b="1" baseline="0" dirty="0">
                <a:solidFill>
                  <a:schemeClr val="bg1"/>
                </a:solidFill>
              </a:rPr>
              <a:t>.</a:t>
            </a:r>
            <a:endParaRPr lang="es-ES" b="1" dirty="0">
              <a:solidFill>
                <a:schemeClr val="bg1"/>
              </a:solidFill>
            </a:endParaRPr>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27</a:t>
            </a:fld>
            <a:endParaRPr lang="fr-FR"/>
          </a:p>
        </p:txBody>
      </p:sp>
    </p:spTree>
    <p:extLst>
      <p:ext uri="{BB962C8B-B14F-4D97-AF65-F5344CB8AC3E}">
        <p14:creationId xmlns:p14="http://schemas.microsoft.com/office/powerpoint/2010/main" val="3683674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28</a:t>
            </a:fld>
            <a:endParaRPr lang="fr-FR"/>
          </a:p>
        </p:txBody>
      </p:sp>
    </p:spTree>
    <p:extLst>
      <p:ext uri="{BB962C8B-B14F-4D97-AF65-F5344CB8AC3E}">
        <p14:creationId xmlns:p14="http://schemas.microsoft.com/office/powerpoint/2010/main" val="1573776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globule rouge</a:t>
            </a:r>
          </a:p>
          <a:p>
            <a:endParaRPr lang="fr-FR" dirty="0"/>
          </a:p>
          <a:p>
            <a:r>
              <a:rPr lang="fr-FR" dirty="0"/>
              <a:t>L’hémoglobine (</a:t>
            </a:r>
            <a:r>
              <a:rPr lang="fr-FR" dirty="0" err="1"/>
              <a:t>Hb</a:t>
            </a:r>
            <a:r>
              <a:rPr lang="fr-FR" b="1" dirty="0"/>
              <a:t>) protéine </a:t>
            </a:r>
            <a:r>
              <a:rPr lang="fr-FR" dirty="0"/>
              <a:t>présente exclusivement dans les </a:t>
            </a:r>
            <a:r>
              <a:rPr lang="fr-FR" b="1" dirty="0"/>
              <a:t>hématies, </a:t>
            </a:r>
            <a:r>
              <a:rPr lang="fr-FR" baseline="0" dirty="0"/>
              <a:t> </a:t>
            </a:r>
            <a:r>
              <a:rPr lang="fr-FR" dirty="0"/>
              <a:t>à la propriété de changer de couleur quand la saturation en O2</a:t>
            </a:r>
            <a:r>
              <a:rPr lang="fr-FR" baseline="0" dirty="0"/>
              <a:t> change,</a:t>
            </a:r>
            <a:endParaRPr lang="fr-FR" dirty="0"/>
          </a:p>
          <a:p>
            <a:pPr marL="171450" indent="-171450">
              <a:buFont typeface="Wingdings" panose="05000000000000000000" pitchFamily="2" charset="2"/>
              <a:buChar char="Ø"/>
            </a:pPr>
            <a:r>
              <a:rPr lang="fr-FR" dirty="0"/>
              <a:t>  </a:t>
            </a:r>
            <a:r>
              <a:rPr lang="fr-FR" dirty="0" err="1"/>
              <a:t>Hb</a:t>
            </a:r>
            <a:r>
              <a:rPr lang="fr-FR" dirty="0"/>
              <a:t> saturée en O2 est de couleur rouge vif </a:t>
            </a:r>
          </a:p>
          <a:p>
            <a:pPr marL="171450" indent="-171450">
              <a:buFont typeface="Wingdings" panose="05000000000000000000" pitchFamily="2" charset="2"/>
              <a:buChar char="Ø"/>
            </a:pPr>
            <a:r>
              <a:rPr lang="fr-FR" dirty="0"/>
              <a:t>  </a:t>
            </a:r>
            <a:r>
              <a:rPr lang="fr-FR" dirty="0" err="1"/>
              <a:t>Hb</a:t>
            </a:r>
            <a:r>
              <a:rPr lang="fr-FR" dirty="0"/>
              <a:t> désaturée en O2 est de couleur violacée</a:t>
            </a:r>
          </a:p>
          <a:p>
            <a:endParaRPr lang="fr-FR" dirty="0"/>
          </a:p>
          <a:p>
            <a:r>
              <a:rPr lang="fr-FR" dirty="0"/>
              <a:t>La cyanose est une coloration violacée de la peau, des lèvres et des extrémités lorsque la concentration en Hémoglobine désaturée augmente dans les tissus</a:t>
            </a:r>
          </a:p>
          <a:p>
            <a:endParaRPr lang="fr-FR" dirty="0"/>
          </a:p>
          <a:p>
            <a:endParaRPr lang="fr-FR" dirty="0"/>
          </a:p>
          <a:p>
            <a:r>
              <a:rPr lang="fr-FR" b="1" dirty="0"/>
              <a:t>Transport du gaz carbonique </a:t>
            </a:r>
            <a:r>
              <a:rPr lang="fr-FR" dirty="0"/>
              <a:t>(déchet du métabolisme carboné issu</a:t>
            </a:r>
            <a:r>
              <a:rPr lang="fr-FR" baseline="0" dirty="0"/>
              <a:t> de la dégradation cellulaire  du glucose et des acides gras )</a:t>
            </a:r>
          </a:p>
          <a:p>
            <a:r>
              <a:rPr lang="fr-FR" dirty="0"/>
              <a:t>sous forme </a:t>
            </a:r>
            <a:r>
              <a:rPr lang="fr-FR" b="1" dirty="0"/>
              <a:t>dissoute dans le plasma </a:t>
            </a:r>
            <a:r>
              <a:rPr lang="fr-FR" dirty="0"/>
              <a:t>(7</a:t>
            </a:r>
            <a:r>
              <a:rPr lang="fr-FR" baseline="0" dirty="0"/>
              <a:t> %)</a:t>
            </a:r>
            <a:endParaRPr lang="fr-FR" dirty="0"/>
          </a:p>
          <a:p>
            <a:r>
              <a:rPr lang="fr-FR" dirty="0"/>
              <a:t>sous forme </a:t>
            </a:r>
            <a:r>
              <a:rPr lang="fr-FR" b="1" dirty="0"/>
              <a:t>combinée</a:t>
            </a:r>
            <a:r>
              <a:rPr lang="fr-FR" dirty="0"/>
              <a:t> : après réaction chimique: bicarbonates (≈ 60-65%), production d’ions H+</a:t>
            </a:r>
          </a:p>
          <a:p>
            <a:r>
              <a:rPr lang="fr-FR" baseline="0" dirty="0"/>
              <a:t>                                       </a:t>
            </a:r>
            <a:r>
              <a:rPr lang="fr-FR" dirty="0"/>
              <a:t>à l’hémoglobine </a:t>
            </a:r>
            <a:r>
              <a:rPr lang="fr-FR" dirty="0" err="1"/>
              <a:t>carbaminohémoglobine</a:t>
            </a:r>
            <a:r>
              <a:rPr lang="fr-FR" dirty="0"/>
              <a:t> (≈ 30 %)</a:t>
            </a:r>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29</a:t>
            </a:fld>
            <a:endParaRPr lang="fr-FR"/>
          </a:p>
        </p:txBody>
      </p:sp>
    </p:spTree>
    <p:extLst>
      <p:ext uri="{BB962C8B-B14F-4D97-AF65-F5344CB8AC3E}">
        <p14:creationId xmlns:p14="http://schemas.microsoft.com/office/powerpoint/2010/main" val="3528243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Nez  Pharynx Larynx</a:t>
            </a:r>
            <a:endParaRPr lang="es-ES" dirty="0"/>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3</a:t>
            </a:fld>
            <a:endParaRPr lang="fr-FR"/>
          </a:p>
        </p:txBody>
      </p:sp>
    </p:spTree>
    <p:extLst>
      <p:ext uri="{BB962C8B-B14F-4D97-AF65-F5344CB8AC3E}">
        <p14:creationId xmlns:p14="http://schemas.microsoft.com/office/powerpoint/2010/main" val="2336460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30</a:t>
            </a:fld>
            <a:endParaRPr lang="fr-FR"/>
          </a:p>
        </p:txBody>
      </p:sp>
    </p:spTree>
    <p:extLst>
      <p:ext uri="{BB962C8B-B14F-4D97-AF65-F5344CB8AC3E}">
        <p14:creationId xmlns:p14="http://schemas.microsoft.com/office/powerpoint/2010/main" val="2817444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Mécanisme de la ventilation au repos</a:t>
            </a:r>
          </a:p>
          <a:p>
            <a:r>
              <a:rPr lang="fr-FR" b="1" dirty="0"/>
              <a:t>Inspiration = Phase active</a:t>
            </a:r>
          </a:p>
          <a:p>
            <a:r>
              <a:rPr lang="fr-FR" dirty="0"/>
              <a:t>Pour que l’air rentre dans les poumons, il faut abaisser la pression dans les alvéoles ce qui est réalisé en augmentant le volume de la cage thoracique</a:t>
            </a:r>
          </a:p>
          <a:p>
            <a:endParaRPr lang="fr-FR" dirty="0"/>
          </a:p>
          <a:p>
            <a:r>
              <a:rPr lang="fr-FR" dirty="0"/>
              <a:t>•</a:t>
            </a:r>
            <a:r>
              <a:rPr lang="fr-FR" baseline="0" dirty="0"/>
              <a:t> </a:t>
            </a:r>
            <a:r>
              <a:rPr lang="fr-FR" dirty="0"/>
              <a:t>Contraction musculaire du diaphragme (forme de bol devient forme d’assiette plate) écarte les côtes basses et comprime les viscères abdominaux </a:t>
            </a:r>
          </a:p>
          <a:p>
            <a:r>
              <a:rPr lang="fr-FR" dirty="0"/>
              <a:t>Augmentation du volume du thorax (hauteur et son diamètre inférieur)</a:t>
            </a:r>
          </a:p>
          <a:p>
            <a:endParaRPr lang="fr-FR" dirty="0"/>
          </a:p>
          <a:p>
            <a:r>
              <a:rPr lang="fr-FR" dirty="0"/>
              <a:t>•</a:t>
            </a:r>
            <a:r>
              <a:rPr lang="fr-FR" baseline="0" dirty="0"/>
              <a:t> </a:t>
            </a:r>
            <a:r>
              <a:rPr lang="fr-FR" dirty="0"/>
              <a:t>Des muscles intercostaux internes élèvent les côtes renforçant l’effet du diaphragme. Le thorax s’agrandit</a:t>
            </a:r>
          </a:p>
          <a:p>
            <a:r>
              <a:rPr lang="fr-FR" dirty="0"/>
              <a:t>Diminution de la pression alvéolaire = permet à l’air d’entrer dans les poumons et d’aller dans les alvéoles </a:t>
            </a:r>
          </a:p>
          <a:p>
            <a:endParaRPr lang="fr-FR" dirty="0"/>
          </a:p>
          <a:p>
            <a:r>
              <a:rPr lang="fr-FR" b="1" dirty="0"/>
              <a:t>Expiration : phase passive </a:t>
            </a:r>
          </a:p>
          <a:p>
            <a:r>
              <a:rPr lang="fr-FR" dirty="0"/>
              <a:t> Au cours de la respiration normale de repos, Le volume du thorax diminue</a:t>
            </a:r>
          </a:p>
          <a:p>
            <a:r>
              <a:rPr lang="fr-FR" dirty="0"/>
              <a:t> Le poumon reprend sa position initiale de relaxation ou de repos</a:t>
            </a:r>
          </a:p>
          <a:p>
            <a:endParaRPr lang="fr-FR" dirty="0"/>
          </a:p>
          <a:p>
            <a:r>
              <a:rPr lang="fr-FR" dirty="0"/>
              <a:t> Augmentation de la pression alvéolaire = entraine la vidange alvéolaire = chasse l’air du thorax assure le débit expiratoire</a:t>
            </a:r>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31</a:t>
            </a:fld>
            <a:endParaRPr lang="fr-FR"/>
          </a:p>
        </p:txBody>
      </p:sp>
    </p:spTree>
    <p:extLst>
      <p:ext uri="{BB962C8B-B14F-4D97-AF65-F5344CB8AC3E}">
        <p14:creationId xmlns:p14="http://schemas.microsoft.com/office/powerpoint/2010/main" val="1827740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32</a:t>
            </a:fld>
            <a:endParaRPr lang="fr-FR"/>
          </a:p>
        </p:txBody>
      </p:sp>
    </p:spTree>
    <p:extLst>
      <p:ext uri="{BB962C8B-B14F-4D97-AF65-F5344CB8AC3E}">
        <p14:creationId xmlns:p14="http://schemas.microsoft.com/office/powerpoint/2010/main" val="503208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33</a:t>
            </a:fld>
            <a:endParaRPr lang="fr-FR"/>
          </a:p>
        </p:txBody>
      </p:sp>
    </p:spTree>
    <p:extLst>
      <p:ext uri="{BB962C8B-B14F-4D97-AF65-F5344CB8AC3E}">
        <p14:creationId xmlns:p14="http://schemas.microsoft.com/office/powerpoint/2010/main" val="1164084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34</a:t>
            </a:fld>
            <a:endParaRPr lang="fr-FR"/>
          </a:p>
        </p:txBody>
      </p:sp>
    </p:spTree>
    <p:extLst>
      <p:ext uri="{BB962C8B-B14F-4D97-AF65-F5344CB8AC3E}">
        <p14:creationId xmlns:p14="http://schemas.microsoft.com/office/powerpoint/2010/main" val="2532361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centre de la respiration est situé dans la substance réticulée du  bulbe rachidien et du</a:t>
            </a:r>
            <a:r>
              <a:rPr lang="fr-FR" baseline="0" dirty="0"/>
              <a:t> pont </a:t>
            </a:r>
            <a:r>
              <a:rPr lang="fr-FR" dirty="0"/>
              <a:t>(schématiquement derrière la tête au-dessus de cervelet). Ce centre contrôle la fréquence et la profondeur de la respiration. </a:t>
            </a:r>
          </a:p>
          <a:p>
            <a:r>
              <a:rPr lang="fr-FR" dirty="0"/>
              <a:t>Il est formé de groupes de neurones :  </a:t>
            </a:r>
          </a:p>
          <a:p>
            <a:r>
              <a:rPr lang="fr-FR" dirty="0"/>
              <a:t></a:t>
            </a:r>
            <a:r>
              <a:rPr lang="fr-FR" baseline="0" dirty="0"/>
              <a:t>  </a:t>
            </a:r>
            <a:r>
              <a:rPr lang="fr-FR" b="1" dirty="0"/>
              <a:t>le groupe respiratoire dorsa</a:t>
            </a:r>
            <a:r>
              <a:rPr lang="fr-FR" dirty="0"/>
              <a:t>l (partie dorsal du bulbe) contient des neurones inspiratoires doués d’une automaticité responsable du rythme de base de la respiration ;</a:t>
            </a:r>
          </a:p>
          <a:p>
            <a:r>
              <a:rPr lang="fr-FR" dirty="0"/>
              <a:t>, </a:t>
            </a:r>
            <a:r>
              <a:rPr lang="fr-FR" b="1" dirty="0"/>
              <a:t>le groupe respiratoire ventral</a:t>
            </a:r>
            <a:r>
              <a:rPr lang="fr-FR" dirty="0"/>
              <a:t>  (partie ventral du bulbe) contient des neurones inspiratoires et expiratoires qui interviendraient uniquement lorsque la ventilation doit augmenter, notamment au cours de l’exercice </a:t>
            </a:r>
          </a:p>
          <a:p>
            <a:r>
              <a:rPr lang="fr-FR" dirty="0"/>
              <a:t>Lors d’une inspiration normale, les influx nerveux quittent le centre respiratoire sous formes de potentiels d’action. </a:t>
            </a:r>
          </a:p>
          <a:p>
            <a:r>
              <a:rPr lang="fr-FR" dirty="0"/>
              <a:t>L’influx nerveux passe par les nerfs phréniques et intercostaux pour atteindre le diaphragme et les muscles intercostaux. Ces derniers se contractent et déclenchent la phase mécanique de l’inspiration. </a:t>
            </a:r>
          </a:p>
          <a:p>
            <a:r>
              <a:rPr lang="fr-FR" dirty="0"/>
              <a:t>Lorsque les influx cessent, les muscles se relâchent, la cage thoracique reprend sa forme initiale.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35</a:t>
            </a:fld>
            <a:endParaRPr lang="fr-FR"/>
          </a:p>
        </p:txBody>
      </p:sp>
    </p:spTree>
    <p:extLst>
      <p:ext uri="{BB962C8B-B14F-4D97-AF65-F5344CB8AC3E}">
        <p14:creationId xmlns:p14="http://schemas.microsoft.com/office/powerpoint/2010/main" val="2169788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but du contrôle de la respiration est de maintenir constantes les valeurs de la PO2, PCO2 et du pH du sang artériel.</a:t>
            </a:r>
          </a:p>
          <a:p>
            <a:endParaRPr lang="fr-FR" dirty="0"/>
          </a:p>
          <a:p>
            <a:r>
              <a:rPr lang="fr-FR" dirty="0"/>
              <a:t>Le contrôle de la respiration est essentiellement involontaire, le contrôle volontaire est exercé dans certaines activités comme la parole et le chant.</a:t>
            </a:r>
          </a:p>
          <a:p>
            <a:endParaRPr lang="fr-FR" dirty="0"/>
          </a:p>
          <a:p>
            <a:r>
              <a:rPr lang="fr-FR" dirty="0"/>
              <a:t>Des </a:t>
            </a:r>
            <a:r>
              <a:rPr lang="fr-FR" baseline="0" dirty="0"/>
              <a:t>récepteurs périphériques ou centraux participent à la régulation de la ventilation en fonction de trois paramètres principaux: la PO2, la PCO2 et le pH artériel.</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37</a:t>
            </a:fld>
            <a:endParaRPr lang="fr-FR"/>
          </a:p>
        </p:txBody>
      </p:sp>
    </p:spTree>
    <p:extLst>
      <p:ext uri="{BB962C8B-B14F-4D97-AF65-F5344CB8AC3E}">
        <p14:creationId xmlns:p14="http://schemas.microsoft.com/office/powerpoint/2010/main" val="2656359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39</a:t>
            </a:fld>
            <a:endParaRPr lang="fr-FR"/>
          </a:p>
        </p:txBody>
      </p:sp>
    </p:spTree>
    <p:extLst>
      <p:ext uri="{BB962C8B-B14F-4D97-AF65-F5344CB8AC3E}">
        <p14:creationId xmlns:p14="http://schemas.microsoft.com/office/powerpoint/2010/main" val="3189531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40</a:t>
            </a:fld>
            <a:endParaRPr lang="fr-FR"/>
          </a:p>
        </p:txBody>
      </p:sp>
    </p:spTree>
    <p:extLst>
      <p:ext uri="{BB962C8B-B14F-4D97-AF65-F5344CB8AC3E}">
        <p14:creationId xmlns:p14="http://schemas.microsoft.com/office/powerpoint/2010/main" val="3547846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41</a:t>
            </a:fld>
            <a:endParaRPr lang="fr-FR"/>
          </a:p>
        </p:txBody>
      </p:sp>
    </p:spTree>
    <p:extLst>
      <p:ext uri="{BB962C8B-B14F-4D97-AF65-F5344CB8AC3E}">
        <p14:creationId xmlns:p14="http://schemas.microsoft.com/office/powerpoint/2010/main" val="419269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4</a:t>
            </a:fld>
            <a:endParaRPr lang="fr-FR"/>
          </a:p>
        </p:txBody>
      </p:sp>
    </p:spTree>
    <p:extLst>
      <p:ext uri="{BB962C8B-B14F-4D97-AF65-F5344CB8AC3E}">
        <p14:creationId xmlns:p14="http://schemas.microsoft.com/office/powerpoint/2010/main" val="3602197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42</a:t>
            </a:fld>
            <a:endParaRPr lang="fr-FR"/>
          </a:p>
        </p:txBody>
      </p:sp>
    </p:spTree>
    <p:extLst>
      <p:ext uri="{BB962C8B-B14F-4D97-AF65-F5344CB8AC3E}">
        <p14:creationId xmlns:p14="http://schemas.microsoft.com/office/powerpoint/2010/main" val="1891386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43</a:t>
            </a:fld>
            <a:endParaRPr lang="fr-FR"/>
          </a:p>
        </p:txBody>
      </p:sp>
    </p:spTree>
    <p:extLst>
      <p:ext uri="{BB962C8B-B14F-4D97-AF65-F5344CB8AC3E}">
        <p14:creationId xmlns:p14="http://schemas.microsoft.com/office/powerpoint/2010/main" val="40694387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44</a:t>
            </a:fld>
            <a:endParaRPr lang="fr-FR"/>
          </a:p>
        </p:txBody>
      </p:sp>
    </p:spTree>
    <p:extLst>
      <p:ext uri="{BB962C8B-B14F-4D97-AF65-F5344CB8AC3E}">
        <p14:creationId xmlns:p14="http://schemas.microsoft.com/office/powerpoint/2010/main" val="1034602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Examen</a:t>
            </a:r>
            <a:r>
              <a:rPr lang="fr-FR" baseline="0" dirty="0"/>
              <a:t> fonction </a:t>
            </a:r>
            <a:r>
              <a:rPr lang="fr-FR" baseline="0" dirty="0" err="1"/>
              <a:t>respi</a:t>
            </a:r>
            <a:endParaRPr lang="fr-FR" baseline="0" dirty="0"/>
          </a:p>
          <a:p>
            <a:r>
              <a:rPr lang="fr-FR" baseline="0" dirty="0"/>
              <a:t>Mesure clinique GDS, SPO2, Peak flow,,,,</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45</a:t>
            </a:fld>
            <a:endParaRPr lang="fr-FR"/>
          </a:p>
        </p:txBody>
      </p:sp>
    </p:spTree>
    <p:extLst>
      <p:ext uri="{BB962C8B-B14F-4D97-AF65-F5344CB8AC3E}">
        <p14:creationId xmlns:p14="http://schemas.microsoft.com/office/powerpoint/2010/main" val="376805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46</a:t>
            </a:fld>
            <a:endParaRPr lang="fr-FR"/>
          </a:p>
        </p:txBody>
      </p:sp>
    </p:spTree>
    <p:extLst>
      <p:ext uri="{BB962C8B-B14F-4D97-AF65-F5344CB8AC3E}">
        <p14:creationId xmlns:p14="http://schemas.microsoft.com/office/powerpoint/2010/main" val="3324403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47</a:t>
            </a:fld>
            <a:endParaRPr lang="fr-FR"/>
          </a:p>
        </p:txBody>
      </p:sp>
    </p:spTree>
    <p:extLst>
      <p:ext uri="{BB962C8B-B14F-4D97-AF65-F5344CB8AC3E}">
        <p14:creationId xmlns:p14="http://schemas.microsoft.com/office/powerpoint/2010/main" val="373633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5</a:t>
            </a:fld>
            <a:endParaRPr lang="fr-FR"/>
          </a:p>
        </p:txBody>
      </p:sp>
    </p:spTree>
    <p:extLst>
      <p:ext uri="{BB962C8B-B14F-4D97-AF65-F5344CB8AC3E}">
        <p14:creationId xmlns:p14="http://schemas.microsoft.com/office/powerpoint/2010/main" val="3568409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Caractéristiques</a:t>
            </a:r>
            <a:endParaRPr lang="fr-FR" dirty="0"/>
          </a:p>
          <a:p>
            <a:r>
              <a:rPr lang="fr-FR" dirty="0"/>
              <a:t>La cage thoracique est délimitée latéralement par les côtes, antérieurement par le sternum, et postérieurement par les vertèbres. Le diaphragme constitue la base de la cage thoracique.</a:t>
            </a:r>
          </a:p>
          <a:p>
            <a:r>
              <a:rPr lang="fr-FR" dirty="0"/>
              <a:t>La cage thoracique doit être stable, souple et articulée pour pouvoir en même temps tirer sur le poumon et se mobiliser.</a:t>
            </a:r>
          </a:p>
          <a:p>
            <a:endParaRPr lang="fr-FR" dirty="0"/>
          </a:p>
          <a:p>
            <a:r>
              <a:rPr lang="fr-FR" b="1" dirty="0"/>
              <a:t>Entre</a:t>
            </a:r>
            <a:r>
              <a:rPr lang="fr-FR" b="1" baseline="0" dirty="0"/>
              <a:t> les côtes</a:t>
            </a:r>
            <a:endParaRPr lang="fr-FR" b="1" dirty="0"/>
          </a:p>
          <a:p>
            <a:r>
              <a:rPr lang="fr-FR" b="1" dirty="0"/>
              <a:t>22 paires de muscles intercostaux </a:t>
            </a:r>
            <a:r>
              <a:rPr lang="fr-FR" dirty="0"/>
              <a:t>comblant les espaces entre les </a:t>
            </a:r>
            <a:r>
              <a:rPr lang="fr-FR" b="1" dirty="0"/>
              <a:t>12 paires de côtes. </a:t>
            </a:r>
          </a:p>
          <a:p>
            <a:endParaRPr lang="fr-FR" dirty="0"/>
          </a:p>
          <a:p>
            <a:r>
              <a:rPr lang="fr-FR" dirty="0"/>
              <a:t>•</a:t>
            </a:r>
            <a:r>
              <a:rPr lang="fr-FR" baseline="0" dirty="0"/>
              <a:t> </a:t>
            </a:r>
            <a:r>
              <a:rPr lang="fr-FR" dirty="0"/>
              <a:t>11 paires de muscles intercostaux internes </a:t>
            </a:r>
          </a:p>
          <a:p>
            <a:r>
              <a:rPr lang="fr-FR" dirty="0"/>
              <a:t>•</a:t>
            </a:r>
            <a:r>
              <a:rPr lang="fr-FR" baseline="0" dirty="0"/>
              <a:t> </a:t>
            </a:r>
            <a:r>
              <a:rPr lang="fr-FR" dirty="0"/>
              <a:t>11 paires de muscles intercostaux externes.</a:t>
            </a:r>
          </a:p>
          <a:p>
            <a:endParaRPr lang="fr-FR" dirty="0"/>
          </a:p>
          <a:p>
            <a:r>
              <a:rPr lang="fr-FR" dirty="0"/>
              <a:t>La </a:t>
            </a:r>
            <a:r>
              <a:rPr lang="fr-FR" b="1" dirty="0"/>
              <a:t>première côte </a:t>
            </a:r>
            <a:r>
              <a:rPr lang="fr-FR" dirty="0"/>
              <a:t>étant </a:t>
            </a:r>
            <a:r>
              <a:rPr lang="fr-FR" b="1" dirty="0"/>
              <a:t>fixe</a:t>
            </a:r>
            <a:r>
              <a:rPr lang="fr-FR" dirty="0"/>
              <a:t>, quand les muscles intercostaux se contractent, ils ramènent les autres côtes vers la première. Cette particularité permet à la cage thoracique d’augmenter son volume d’avant en arrière et latéralement.</a:t>
            </a:r>
          </a:p>
          <a:p>
            <a:endParaRPr lang="fr-FR" dirty="0"/>
          </a:p>
          <a:p>
            <a:r>
              <a:rPr lang="fr-FR" dirty="0"/>
              <a:t>En dessous de chaque côte se trouve un paquet vasculo</a:t>
            </a:r>
            <a:r>
              <a:rPr lang="fr-FR" baseline="0" dirty="0"/>
              <a:t>-nerveux comprenant une artère, une veine et un nerf (VAN intercostal)</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6</a:t>
            </a:fld>
            <a:endParaRPr lang="fr-FR"/>
          </a:p>
        </p:txBody>
      </p:sp>
    </p:spTree>
    <p:extLst>
      <p:ext uri="{BB962C8B-B14F-4D97-AF65-F5344CB8AC3E}">
        <p14:creationId xmlns:p14="http://schemas.microsoft.com/office/powerpoint/2010/main" val="106669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7</a:t>
            </a:fld>
            <a:endParaRPr lang="fr-FR"/>
          </a:p>
        </p:txBody>
      </p:sp>
    </p:spTree>
    <p:extLst>
      <p:ext uri="{BB962C8B-B14F-4D97-AF65-F5344CB8AC3E}">
        <p14:creationId xmlns:p14="http://schemas.microsoft.com/office/powerpoint/2010/main" val="4165721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8</a:t>
            </a:fld>
            <a:endParaRPr lang="fr-FR"/>
          </a:p>
        </p:txBody>
      </p:sp>
    </p:spTree>
    <p:extLst>
      <p:ext uri="{BB962C8B-B14F-4D97-AF65-F5344CB8AC3E}">
        <p14:creationId xmlns:p14="http://schemas.microsoft.com/office/powerpoint/2010/main" val="1759192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diaphragme est </a:t>
            </a:r>
            <a:r>
              <a:rPr lang="fr-FR" b="1" dirty="0"/>
              <a:t>le muscle inspiratoire le plus important</a:t>
            </a:r>
            <a:r>
              <a:rPr lang="fr-FR" dirty="0"/>
              <a:t>.  Il est composé de deux coupoles diaphragmatiques l’une</a:t>
            </a:r>
            <a:r>
              <a:rPr lang="fr-FR" baseline="0" dirty="0"/>
              <a:t> droite (plus haut situé en raison de la glande hépatique) l’autre gauche (plus bas situé) permet des mouvement d’inspiration augmentation du diamètre inférieur de la capacité thoracique et faire un appel d’air. (de +1 à +10cm)</a:t>
            </a:r>
            <a:endParaRPr lang="fr-FR" dirty="0"/>
          </a:p>
          <a:p>
            <a:endParaRPr lang="fr-FR" dirty="0"/>
          </a:p>
          <a:p>
            <a:r>
              <a:rPr lang="fr-FR" b="1" dirty="0"/>
              <a:t>L’innervation du diaphragme </a:t>
            </a:r>
            <a:r>
              <a:rPr lang="fr-FR" dirty="0"/>
              <a:t>se fait par l’intermédiaire des </a:t>
            </a:r>
            <a:r>
              <a:rPr lang="fr-FR" b="1" dirty="0"/>
              <a:t>nerfs phréniques</a:t>
            </a:r>
            <a:r>
              <a:rPr lang="fr-FR" dirty="0"/>
              <a:t>. Nerfs spinaux modulé, commandé  par la volonté de l’individu conscient, (</a:t>
            </a:r>
            <a:r>
              <a:rPr lang="fr-FR" dirty="0" err="1"/>
              <a:t>diap</a:t>
            </a:r>
            <a:r>
              <a:rPr lang="fr-FR" dirty="0"/>
              <a:t> 6)</a:t>
            </a:r>
          </a:p>
          <a:p>
            <a:endParaRPr lang="fr-FR" dirty="0"/>
          </a:p>
        </p:txBody>
      </p:sp>
      <p:sp>
        <p:nvSpPr>
          <p:cNvPr id="4" name="Espace réservé du numéro de diapositive 3"/>
          <p:cNvSpPr>
            <a:spLocks noGrp="1"/>
          </p:cNvSpPr>
          <p:nvPr>
            <p:ph type="sldNum" sz="quarter" idx="5"/>
          </p:nvPr>
        </p:nvSpPr>
        <p:spPr/>
        <p:txBody>
          <a:bodyPr/>
          <a:lstStyle/>
          <a:p>
            <a:fld id="{0E428292-A93D-410C-AB1B-AA63D25BE93D}" type="slidenum">
              <a:rPr lang="fr-FR" smtClean="0"/>
              <a:t>9</a:t>
            </a:fld>
            <a:endParaRPr lang="fr-FR"/>
          </a:p>
        </p:txBody>
      </p:sp>
    </p:spTree>
    <p:extLst>
      <p:ext uri="{BB962C8B-B14F-4D97-AF65-F5344CB8AC3E}">
        <p14:creationId xmlns:p14="http://schemas.microsoft.com/office/powerpoint/2010/main" val="266045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7/24/2025</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3737771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7/24/2025</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70082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7/24/2025</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70977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7/24/2025</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3964351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7/24/2025</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3434932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7/24/2025</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82131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7/24/2025</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1957006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7/24/2025</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940274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7/24/2025</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1086354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7/24/2025</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406607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7/24/2025</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1205969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7/24/2025</a:t>
            </a:fld>
            <a:endParaRPr lang="en-US"/>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‹N°›</a:t>
            </a:fld>
            <a:endParaRPr lang="en-US"/>
          </a:p>
        </p:txBody>
      </p:sp>
    </p:spTree>
    <p:extLst>
      <p:ext uri="{BB962C8B-B14F-4D97-AF65-F5344CB8AC3E}">
        <p14:creationId xmlns:p14="http://schemas.microsoft.com/office/powerpoint/2010/main" val="3081949513"/>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customXml" Target="../ink/ink2.xml"/><Relationship Id="rId5" Type="http://schemas.openxmlformats.org/officeDocument/2006/relationships/image" Target="../media/image17.png"/><Relationship Id="rId4" Type="http://schemas.openxmlformats.org/officeDocument/2006/relationships/customXml" Target="../ink/ink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ideo" Target="https://www.youtube.com/embed/tYTbbPSGIHk?feature=oembed" TargetMode="Externa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ideo" Target="https://www.youtube.com/embed/mXxhVVG6rI4?feature=oembed" TargetMode="Externa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39C9050F-15AD-1E9A-B128-1ACE77E17760}"/>
              </a:ext>
            </a:extLst>
          </p:cNvPr>
          <p:cNvSpPr>
            <a:spLocks noGrp="1"/>
          </p:cNvSpPr>
          <p:nvPr>
            <p:ph type="subTitle" idx="1"/>
          </p:nvPr>
        </p:nvSpPr>
        <p:spPr>
          <a:xfrm>
            <a:off x="762000" y="4904152"/>
            <a:ext cx="10667998" cy="891810"/>
          </a:xfrm>
        </p:spPr>
        <p:txBody>
          <a:bodyPr vert="horz" lIns="91440" tIns="45720" rIns="91440" bIns="45720" rtlCol="0" anchor="t">
            <a:normAutofit lnSpcReduction="10000"/>
          </a:bodyPr>
          <a:lstStyle/>
          <a:p>
            <a:r>
              <a:rPr lang="fr-FR" sz="4000" dirty="0">
                <a:latin typeface="Century Gothic"/>
              </a:rPr>
              <a:t>Le système respiratoire</a:t>
            </a:r>
          </a:p>
          <a:p>
            <a:r>
              <a:rPr lang="fr-FR" sz="1100"/>
              <a:t>EG/MB Septembre 2025</a:t>
            </a:r>
          </a:p>
        </p:txBody>
      </p:sp>
      <p:pic>
        <p:nvPicPr>
          <p:cNvPr id="4" name="Image 3" descr="Une image contenant invertébré, Invertébrés marins, Organisme, coelentéré&#10;&#10;Description générée automatiquement">
            <a:extLst>
              <a:ext uri="{FF2B5EF4-FFF2-40B4-BE49-F238E27FC236}">
                <a16:creationId xmlns:a16="http://schemas.microsoft.com/office/drawing/2014/main" id="{C40D218A-5082-4677-6ADA-01CEBBC395A3}"/>
              </a:ext>
            </a:extLst>
          </p:cNvPr>
          <p:cNvPicPr>
            <a:picLocks noChangeAspect="1"/>
          </p:cNvPicPr>
          <p:nvPr/>
        </p:nvPicPr>
        <p:blipFill>
          <a:blip r:embed="rId3"/>
          <a:stretch>
            <a:fillRect/>
          </a:stretch>
        </p:blipFill>
        <p:spPr>
          <a:xfrm>
            <a:off x="1699250" y="126999"/>
            <a:ext cx="7748192" cy="4601309"/>
          </a:xfrm>
          <a:prstGeom prst="rect">
            <a:avLst/>
          </a:prstGeom>
        </p:spPr>
      </p:pic>
    </p:spTree>
    <p:extLst>
      <p:ext uri="{BB962C8B-B14F-4D97-AF65-F5344CB8AC3E}">
        <p14:creationId xmlns:p14="http://schemas.microsoft.com/office/powerpoint/2010/main" val="3231793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6227E-E2C8-2732-701A-7D8DDD36B747}"/>
              </a:ext>
            </a:extLst>
          </p:cNvPr>
          <p:cNvSpPr>
            <a:spLocks noGrp="1"/>
          </p:cNvSpPr>
          <p:nvPr>
            <p:ph type="title"/>
          </p:nvPr>
        </p:nvSpPr>
        <p:spPr/>
        <p:txBody>
          <a:bodyPr/>
          <a:lstStyle/>
          <a:p>
            <a:r>
              <a:rPr lang="fr-FR" sz="3200" b="1">
                <a:solidFill>
                  <a:srgbClr val="EBEBEB"/>
                </a:solidFill>
                <a:latin typeface="Century Gothic"/>
              </a:rPr>
              <a:t>4.  Quels organes trouve-t-on à l’intérieur de la cage  thoracique ?</a:t>
            </a:r>
            <a:endParaRPr lang="fr-FR"/>
          </a:p>
        </p:txBody>
      </p:sp>
    </p:spTree>
    <p:extLst>
      <p:ext uri="{BB962C8B-B14F-4D97-AF65-F5344CB8AC3E}">
        <p14:creationId xmlns:p14="http://schemas.microsoft.com/office/powerpoint/2010/main" val="3556937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10;&#10;Description générée automatiquement">
            <a:extLst>
              <a:ext uri="{FF2B5EF4-FFF2-40B4-BE49-F238E27FC236}">
                <a16:creationId xmlns:a16="http://schemas.microsoft.com/office/drawing/2014/main" id="{00959E30-21D2-6DBD-4423-FD50A83DD3AF}"/>
              </a:ext>
            </a:extLst>
          </p:cNvPr>
          <p:cNvPicPr>
            <a:picLocks noChangeAspect="1"/>
          </p:cNvPicPr>
          <p:nvPr/>
        </p:nvPicPr>
        <p:blipFill>
          <a:blip r:embed="rId3"/>
          <a:stretch>
            <a:fillRect/>
          </a:stretch>
        </p:blipFill>
        <p:spPr>
          <a:xfrm>
            <a:off x="740298" y="249645"/>
            <a:ext cx="9822404" cy="6134019"/>
          </a:xfrm>
          <a:prstGeom prst="rect">
            <a:avLst/>
          </a:prstGeom>
        </p:spPr>
      </p:pic>
      <p:sp>
        <p:nvSpPr>
          <p:cNvPr id="2" name="Rectangle 1">
            <a:extLst>
              <a:ext uri="{FF2B5EF4-FFF2-40B4-BE49-F238E27FC236}">
                <a16:creationId xmlns:a16="http://schemas.microsoft.com/office/drawing/2014/main" id="{18579EA4-F132-A262-A8B6-53BEF6407A64}"/>
              </a:ext>
            </a:extLst>
          </p:cNvPr>
          <p:cNvSpPr/>
          <p:nvPr/>
        </p:nvSpPr>
        <p:spPr>
          <a:xfrm>
            <a:off x="6479633" y="729017"/>
            <a:ext cx="1305169" cy="3770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 name="Rectangle 3">
            <a:extLst>
              <a:ext uri="{FF2B5EF4-FFF2-40B4-BE49-F238E27FC236}">
                <a16:creationId xmlns:a16="http://schemas.microsoft.com/office/drawing/2014/main" id="{800A8071-44FE-131E-EFE8-3003CE5C77AB}"/>
              </a:ext>
            </a:extLst>
          </p:cNvPr>
          <p:cNvSpPr/>
          <p:nvPr/>
        </p:nvSpPr>
        <p:spPr>
          <a:xfrm>
            <a:off x="6477356" y="1282859"/>
            <a:ext cx="1725245" cy="3087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Rectangle 4">
            <a:extLst>
              <a:ext uri="{FF2B5EF4-FFF2-40B4-BE49-F238E27FC236}">
                <a16:creationId xmlns:a16="http://schemas.microsoft.com/office/drawing/2014/main" id="{798A5183-ABDD-AFAD-7BCD-45FF7E80763F}"/>
              </a:ext>
            </a:extLst>
          </p:cNvPr>
          <p:cNvSpPr/>
          <p:nvPr/>
        </p:nvSpPr>
        <p:spPr>
          <a:xfrm>
            <a:off x="6758179" y="1894181"/>
            <a:ext cx="1608015" cy="660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 name="Rectangle 5">
            <a:extLst>
              <a:ext uri="{FF2B5EF4-FFF2-40B4-BE49-F238E27FC236}">
                <a16:creationId xmlns:a16="http://schemas.microsoft.com/office/drawing/2014/main" id="{AE83CFE6-D28F-3956-F078-09D6A1CBC52F}"/>
              </a:ext>
            </a:extLst>
          </p:cNvPr>
          <p:cNvSpPr/>
          <p:nvPr/>
        </p:nvSpPr>
        <p:spPr>
          <a:xfrm>
            <a:off x="7245191" y="2652143"/>
            <a:ext cx="1735015" cy="5724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 name="Rectangle 6">
            <a:extLst>
              <a:ext uri="{FF2B5EF4-FFF2-40B4-BE49-F238E27FC236}">
                <a16:creationId xmlns:a16="http://schemas.microsoft.com/office/drawing/2014/main" id="{44762A5E-5BA1-4EB3-9B17-C86A0BC3C93D}"/>
              </a:ext>
            </a:extLst>
          </p:cNvPr>
          <p:cNvSpPr/>
          <p:nvPr/>
        </p:nvSpPr>
        <p:spPr>
          <a:xfrm>
            <a:off x="7693540" y="3313345"/>
            <a:ext cx="1588476" cy="3673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 name="Rectangle 7">
            <a:extLst>
              <a:ext uri="{FF2B5EF4-FFF2-40B4-BE49-F238E27FC236}">
                <a16:creationId xmlns:a16="http://schemas.microsoft.com/office/drawing/2014/main" id="{EB41E358-9E2D-161A-28D8-2E9899D72818}"/>
              </a:ext>
            </a:extLst>
          </p:cNvPr>
          <p:cNvSpPr/>
          <p:nvPr/>
        </p:nvSpPr>
        <p:spPr>
          <a:xfrm>
            <a:off x="7342677" y="5033801"/>
            <a:ext cx="2047630" cy="4161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9" name="Rectangle 8">
            <a:extLst>
              <a:ext uri="{FF2B5EF4-FFF2-40B4-BE49-F238E27FC236}">
                <a16:creationId xmlns:a16="http://schemas.microsoft.com/office/drawing/2014/main" id="{43EDBD0E-B1B0-61EB-D713-11E1E205C7DE}"/>
              </a:ext>
            </a:extLst>
          </p:cNvPr>
          <p:cNvSpPr/>
          <p:nvPr/>
        </p:nvSpPr>
        <p:spPr>
          <a:xfrm>
            <a:off x="5478165" y="5519156"/>
            <a:ext cx="914400" cy="3966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 name="Rectangle 9">
            <a:extLst>
              <a:ext uri="{FF2B5EF4-FFF2-40B4-BE49-F238E27FC236}">
                <a16:creationId xmlns:a16="http://schemas.microsoft.com/office/drawing/2014/main" id="{ECB58B04-FE07-D9F9-99C4-A963F9558290}"/>
              </a:ext>
            </a:extLst>
          </p:cNvPr>
          <p:cNvSpPr/>
          <p:nvPr/>
        </p:nvSpPr>
        <p:spPr>
          <a:xfrm>
            <a:off x="3825057" y="5723482"/>
            <a:ext cx="1402861" cy="660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 name="Rectangle 10">
            <a:extLst>
              <a:ext uri="{FF2B5EF4-FFF2-40B4-BE49-F238E27FC236}">
                <a16:creationId xmlns:a16="http://schemas.microsoft.com/office/drawing/2014/main" id="{B76E169C-2670-CB59-E273-BA59593DBEB6}"/>
              </a:ext>
            </a:extLst>
          </p:cNvPr>
          <p:cNvSpPr/>
          <p:nvPr/>
        </p:nvSpPr>
        <p:spPr>
          <a:xfrm>
            <a:off x="1949897" y="3312102"/>
            <a:ext cx="1256323" cy="6701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2" name="Rectangle 11">
            <a:extLst>
              <a:ext uri="{FF2B5EF4-FFF2-40B4-BE49-F238E27FC236}">
                <a16:creationId xmlns:a16="http://schemas.microsoft.com/office/drawing/2014/main" id="{2C0E7AC5-9C78-0CDF-E384-4AE693FA0335}"/>
              </a:ext>
            </a:extLst>
          </p:cNvPr>
          <p:cNvSpPr/>
          <p:nvPr/>
        </p:nvSpPr>
        <p:spPr>
          <a:xfrm>
            <a:off x="2133597" y="2534756"/>
            <a:ext cx="1588476" cy="6017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3" name="Rectangle 12">
            <a:extLst>
              <a:ext uri="{FF2B5EF4-FFF2-40B4-BE49-F238E27FC236}">
                <a16:creationId xmlns:a16="http://schemas.microsoft.com/office/drawing/2014/main" id="{627446C9-A94B-3A71-6C84-DD56F5BA8888}"/>
              </a:ext>
            </a:extLst>
          </p:cNvPr>
          <p:cNvSpPr/>
          <p:nvPr/>
        </p:nvSpPr>
        <p:spPr>
          <a:xfrm>
            <a:off x="3048592" y="1893870"/>
            <a:ext cx="894862" cy="435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47287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CB65B-DD61-0B01-88A1-6A99304A63B5}"/>
              </a:ext>
            </a:extLst>
          </p:cNvPr>
          <p:cNvSpPr>
            <a:spLocks noGrp="1"/>
          </p:cNvSpPr>
          <p:nvPr>
            <p:ph type="title"/>
          </p:nvPr>
        </p:nvSpPr>
        <p:spPr/>
        <p:txBody>
          <a:bodyPr/>
          <a:lstStyle/>
          <a:p>
            <a:r>
              <a:rPr lang="fr-FR" sz="4200">
                <a:solidFill>
                  <a:srgbClr val="EBEBEB"/>
                </a:solidFill>
                <a:latin typeface="Century Gothic"/>
              </a:rPr>
              <a:t>6. </a:t>
            </a:r>
            <a:r>
              <a:rPr lang="fr-FR" sz="3200" b="1">
                <a:solidFill>
                  <a:srgbClr val="EBEBEB"/>
                </a:solidFill>
                <a:latin typeface="Century Gothic"/>
              </a:rPr>
              <a:t>Indiquez le nom des 2 feuillets de la plèvre </a:t>
            </a:r>
            <a:br>
              <a:rPr lang="fr-FR" sz="3200" b="1">
                <a:solidFill>
                  <a:srgbClr val="EBEBEB"/>
                </a:solidFill>
                <a:latin typeface="Century Gothic"/>
              </a:rPr>
            </a:br>
            <a:br>
              <a:rPr lang="fr-FR" sz="3200" b="1">
                <a:latin typeface="Century Gothic"/>
              </a:rPr>
            </a:br>
            <a:r>
              <a:rPr lang="fr-FR" sz="3200" b="1">
                <a:solidFill>
                  <a:srgbClr val="EBEBEB"/>
                </a:solidFill>
                <a:latin typeface="Century Gothic"/>
              </a:rPr>
              <a:t>A quelle partie anatomique sont-ils accolés ? </a:t>
            </a:r>
            <a:br>
              <a:rPr lang="fr-FR" sz="3200" b="1">
                <a:latin typeface="Century Gothic"/>
              </a:rPr>
            </a:br>
            <a:r>
              <a:rPr lang="fr-FR" sz="3200" b="1">
                <a:solidFill>
                  <a:srgbClr val="EBEBEB"/>
                </a:solidFill>
                <a:latin typeface="Century Gothic"/>
              </a:rPr>
              <a:t>Quel est le rôle de la plèvre?</a:t>
            </a:r>
            <a:endParaRPr lang="fr-FR"/>
          </a:p>
        </p:txBody>
      </p:sp>
    </p:spTree>
    <p:extLst>
      <p:ext uri="{BB962C8B-B14F-4D97-AF65-F5344CB8AC3E}">
        <p14:creationId xmlns:p14="http://schemas.microsoft.com/office/powerpoint/2010/main" val="3620250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iagramme&#10;&#10;Description générée automatiquement">
            <a:extLst>
              <a:ext uri="{FF2B5EF4-FFF2-40B4-BE49-F238E27FC236}">
                <a16:creationId xmlns:a16="http://schemas.microsoft.com/office/drawing/2014/main" id="{9A9FBAC6-6373-B1D6-D8F4-61628222BB7A}"/>
              </a:ext>
            </a:extLst>
          </p:cNvPr>
          <p:cNvPicPr>
            <a:picLocks noChangeAspect="1"/>
          </p:cNvPicPr>
          <p:nvPr/>
        </p:nvPicPr>
        <p:blipFill>
          <a:blip r:embed="rId3"/>
          <a:stretch>
            <a:fillRect/>
          </a:stretch>
        </p:blipFill>
        <p:spPr>
          <a:xfrm>
            <a:off x="1120239" y="633470"/>
            <a:ext cx="9648558" cy="5591061"/>
          </a:xfrm>
          <a:prstGeom prst="rect">
            <a:avLst/>
          </a:prstGeom>
        </p:spPr>
      </p:pic>
    </p:spTree>
    <p:extLst>
      <p:ext uri="{BB962C8B-B14F-4D97-AF65-F5344CB8AC3E}">
        <p14:creationId xmlns:p14="http://schemas.microsoft.com/office/powerpoint/2010/main" val="1137774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FD851C-DD3D-0632-7A54-745C94760AD4}"/>
              </a:ext>
            </a:extLst>
          </p:cNvPr>
          <p:cNvSpPr>
            <a:spLocks noGrp="1"/>
          </p:cNvSpPr>
          <p:nvPr>
            <p:ph type="title"/>
          </p:nvPr>
        </p:nvSpPr>
        <p:spPr/>
        <p:txBody>
          <a:bodyPr vert="horz" lIns="91440" tIns="45720" rIns="91440" bIns="45720" rtlCol="0" anchor="t" anchorCtr="0">
            <a:noAutofit/>
          </a:bodyPr>
          <a:lstStyle/>
          <a:p>
            <a:r>
              <a:rPr lang="fr-FR" sz="3200" b="1">
                <a:solidFill>
                  <a:srgbClr val="EBEBEB"/>
                </a:solidFill>
                <a:latin typeface="Century Gothic"/>
              </a:rPr>
              <a:t>7.  Les  poumons  </a:t>
            </a:r>
            <a:br>
              <a:rPr lang="fr-FR" sz="3200" b="1">
                <a:latin typeface="Century Gothic"/>
              </a:rPr>
            </a:br>
            <a:r>
              <a:rPr lang="fr-FR" sz="3200" b="1">
                <a:solidFill>
                  <a:srgbClr val="EBEBEB"/>
                </a:solidFill>
                <a:latin typeface="Century Gothic"/>
              </a:rPr>
              <a:t> </a:t>
            </a:r>
            <a:br>
              <a:rPr lang="fr-FR" sz="3200" b="1">
                <a:latin typeface="Century Gothic"/>
              </a:rPr>
            </a:br>
            <a:r>
              <a:rPr lang="fr-FR" sz="3200" b="1">
                <a:solidFill>
                  <a:srgbClr val="EBEBEB"/>
                </a:solidFill>
                <a:latin typeface="Century Gothic"/>
              </a:rPr>
              <a:t> </a:t>
            </a:r>
            <a:r>
              <a:rPr lang="fr-FR" sz="2400" b="1">
                <a:solidFill>
                  <a:srgbClr val="EBEBEB"/>
                </a:solidFill>
                <a:latin typeface="Century Gothic"/>
              </a:rPr>
              <a:t>Quelle est la différence anatomique entre le poumon gauche et le droit ? </a:t>
            </a:r>
            <a:br>
              <a:rPr lang="fr-FR" sz="2400" b="1">
                <a:latin typeface="Century Gothic"/>
              </a:rPr>
            </a:br>
            <a:br>
              <a:rPr lang="fr-FR" sz="2400" b="1">
                <a:latin typeface="Century Gothic"/>
              </a:rPr>
            </a:br>
            <a:r>
              <a:rPr lang="fr-FR" sz="2400" b="1">
                <a:solidFill>
                  <a:srgbClr val="EBEBEB"/>
                </a:solidFill>
                <a:latin typeface="Century Gothic"/>
              </a:rPr>
              <a:t>  Où situe l’apex du poumon ?</a:t>
            </a:r>
            <a:br>
              <a:rPr lang="fr-FR" sz="2400" b="1">
                <a:latin typeface="Century Gothic"/>
              </a:rPr>
            </a:br>
            <a:r>
              <a:rPr lang="fr-FR" sz="2400" b="1">
                <a:solidFill>
                  <a:srgbClr val="EBEBEB"/>
                </a:solidFill>
                <a:latin typeface="Century Gothic"/>
              </a:rPr>
              <a:t> </a:t>
            </a:r>
            <a:br>
              <a:rPr lang="fr-FR" sz="2400" b="1">
                <a:latin typeface="Century Gothic"/>
              </a:rPr>
            </a:br>
            <a:r>
              <a:rPr lang="fr-FR" sz="2400" b="1">
                <a:solidFill>
                  <a:srgbClr val="EBEBEB"/>
                </a:solidFill>
                <a:latin typeface="Century Gothic"/>
              </a:rPr>
              <a:t>     Quelle est la structure fonctionnelle du poumon ?</a:t>
            </a:r>
            <a:endParaRPr lang="fr-FR" sz="2400">
              <a:latin typeface="Century Gothic"/>
            </a:endParaRPr>
          </a:p>
        </p:txBody>
      </p:sp>
    </p:spTree>
    <p:extLst>
      <p:ext uri="{BB962C8B-B14F-4D97-AF65-F5344CB8AC3E}">
        <p14:creationId xmlns:p14="http://schemas.microsoft.com/office/powerpoint/2010/main" val="416775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Police, capture d’écran, Graphique, texte&#10;&#10;Description générée automatiquement">
            <a:extLst>
              <a:ext uri="{FF2B5EF4-FFF2-40B4-BE49-F238E27FC236}">
                <a16:creationId xmlns:a16="http://schemas.microsoft.com/office/drawing/2014/main" id="{2B490BD6-7D11-075F-D4EE-4DA0E1326DF8}"/>
              </a:ext>
            </a:extLst>
          </p:cNvPr>
          <p:cNvPicPr>
            <a:picLocks noChangeAspect="1"/>
          </p:cNvPicPr>
          <p:nvPr/>
        </p:nvPicPr>
        <p:blipFill>
          <a:blip r:embed="rId3"/>
          <a:stretch>
            <a:fillRect/>
          </a:stretch>
        </p:blipFill>
        <p:spPr>
          <a:xfrm>
            <a:off x="760525" y="6216468"/>
            <a:ext cx="10491745" cy="493238"/>
          </a:xfrm>
          <a:prstGeom prst="rect">
            <a:avLst/>
          </a:prstGeom>
        </p:spPr>
      </p:pic>
      <p:sp>
        <p:nvSpPr>
          <p:cNvPr id="17" name="Espace réservé du texte 3">
            <a:extLst>
              <a:ext uri="{FF2B5EF4-FFF2-40B4-BE49-F238E27FC236}">
                <a16:creationId xmlns:a16="http://schemas.microsoft.com/office/drawing/2014/main" id="{E2863189-6E95-1CBB-35B8-FCB36356C211}"/>
              </a:ext>
            </a:extLst>
          </p:cNvPr>
          <p:cNvSpPr txBox="1">
            <a:spLocks/>
          </p:cNvSpPr>
          <p:nvPr/>
        </p:nvSpPr>
        <p:spPr>
          <a:xfrm>
            <a:off x="541129" y="3549880"/>
            <a:ext cx="5012266" cy="23263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a:r>
              <a:rPr lang="en-US" sz="1800"/>
              <a:t>POUMON DROIT</a:t>
            </a:r>
            <a:endParaRPr lang="fr-FR"/>
          </a:p>
          <a:p>
            <a:pPr marL="57150"/>
            <a:r>
              <a:rPr lang="en-US" sz="1800"/>
              <a:t>700 grammes </a:t>
            </a:r>
            <a:endParaRPr lang="fr-FR"/>
          </a:p>
          <a:p>
            <a:pPr marL="57150"/>
            <a:r>
              <a:rPr lang="en-US" sz="1800"/>
              <a:t>3 lobes : </a:t>
            </a:r>
            <a:r>
              <a:rPr lang="en-US" sz="1800" err="1"/>
              <a:t>supérieur</a:t>
            </a:r>
            <a:r>
              <a:rPr lang="en-US" sz="1800"/>
              <a:t>, </a:t>
            </a:r>
            <a:r>
              <a:rPr lang="en-US" sz="1800" err="1"/>
              <a:t>moyen</a:t>
            </a:r>
            <a:r>
              <a:rPr lang="en-US" sz="1800"/>
              <a:t>, </a:t>
            </a:r>
            <a:r>
              <a:rPr lang="en-US" sz="1800" err="1"/>
              <a:t>inférieur</a:t>
            </a:r>
            <a:endParaRPr lang="en-US" sz="1800"/>
          </a:p>
          <a:p>
            <a:pPr marL="57150"/>
            <a:r>
              <a:rPr lang="en-US" sz="1800"/>
              <a:t>10 segments</a:t>
            </a:r>
          </a:p>
          <a:p>
            <a:pPr marL="57150"/>
            <a:r>
              <a:rPr lang="en-US" sz="1800"/>
              <a:t>2 scissures </a:t>
            </a:r>
          </a:p>
          <a:p>
            <a:r>
              <a:rPr lang="en-US" sz="1800"/>
              <a:t>    petite scissure </a:t>
            </a:r>
            <a:r>
              <a:rPr lang="en-US" sz="1800" err="1"/>
              <a:t>horizontale</a:t>
            </a:r>
            <a:endParaRPr lang="en-US" sz="1800"/>
          </a:p>
          <a:p>
            <a:r>
              <a:rPr lang="en-US" sz="1800"/>
              <a:t>      </a:t>
            </a:r>
            <a:r>
              <a:rPr lang="en-US" sz="1800" err="1"/>
              <a:t>grande</a:t>
            </a:r>
            <a:r>
              <a:rPr lang="en-US" sz="1800"/>
              <a:t> scissure oblique</a:t>
            </a:r>
          </a:p>
        </p:txBody>
      </p:sp>
      <p:sp>
        <p:nvSpPr>
          <p:cNvPr id="19" name="Titre 1">
            <a:extLst>
              <a:ext uri="{FF2B5EF4-FFF2-40B4-BE49-F238E27FC236}">
                <a16:creationId xmlns:a16="http://schemas.microsoft.com/office/drawing/2014/main" id="{7F1AD060-5A03-0C44-CE8E-CE8ACE2CD668}"/>
              </a:ext>
            </a:extLst>
          </p:cNvPr>
          <p:cNvSpPr txBox="1">
            <a:spLocks/>
          </p:cNvSpPr>
          <p:nvPr/>
        </p:nvSpPr>
        <p:spPr>
          <a:xfrm>
            <a:off x="7183091" y="3549878"/>
            <a:ext cx="4893734" cy="2335416"/>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FFFFFF"/>
                </a:solidFill>
                <a:latin typeface="Verdana Pro"/>
              </a:rPr>
              <a:t>POUMON GAUCHE</a:t>
            </a:r>
            <a:br>
              <a:rPr lang="en-US" sz="1800" b="1">
                <a:solidFill>
                  <a:srgbClr val="FFFFFF"/>
                </a:solidFill>
                <a:latin typeface="Verdana Pro"/>
              </a:rPr>
            </a:br>
            <a:endParaRPr lang="en-US" sz="1800">
              <a:solidFill>
                <a:srgbClr val="FFFFFF"/>
              </a:solidFill>
              <a:latin typeface="Verdana Pro"/>
            </a:endParaRPr>
          </a:p>
          <a:p>
            <a:r>
              <a:rPr lang="en-US" sz="1800">
                <a:solidFill>
                  <a:srgbClr val="FFFFFF"/>
                </a:solidFill>
                <a:latin typeface="Verdana Pro"/>
              </a:rPr>
              <a:t>600 grammes</a:t>
            </a:r>
            <a:br>
              <a:rPr lang="en-US" sz="1800">
                <a:solidFill>
                  <a:srgbClr val="FFFFFF"/>
                </a:solidFill>
                <a:latin typeface="Verdana Pro"/>
              </a:rPr>
            </a:br>
            <a:endParaRPr lang="en-US" sz="1800">
              <a:solidFill>
                <a:srgbClr val="FFFFFF"/>
              </a:solidFill>
              <a:latin typeface="Verdana Pro"/>
            </a:endParaRPr>
          </a:p>
          <a:p>
            <a:r>
              <a:rPr lang="en-US" sz="1800">
                <a:solidFill>
                  <a:srgbClr val="FFFFFF"/>
                </a:solidFill>
                <a:latin typeface="Verdana Pro"/>
              </a:rPr>
              <a:t>2 lobes :  </a:t>
            </a:r>
            <a:r>
              <a:rPr lang="en-US" sz="1800" err="1">
                <a:solidFill>
                  <a:srgbClr val="FFFFFF"/>
                </a:solidFill>
                <a:latin typeface="Verdana Pro"/>
              </a:rPr>
              <a:t>supérieur</a:t>
            </a:r>
            <a:r>
              <a:rPr lang="en-US" sz="1800">
                <a:solidFill>
                  <a:srgbClr val="FFFFFF"/>
                </a:solidFill>
                <a:latin typeface="Verdana Pro"/>
              </a:rPr>
              <a:t>, </a:t>
            </a:r>
            <a:r>
              <a:rPr lang="en-US" sz="1800" err="1">
                <a:solidFill>
                  <a:srgbClr val="FFFFFF"/>
                </a:solidFill>
                <a:latin typeface="Verdana Pro"/>
              </a:rPr>
              <a:t>inférieur</a:t>
            </a:r>
            <a:br>
              <a:rPr lang="en-US" sz="1800">
                <a:solidFill>
                  <a:srgbClr val="FFFFFF"/>
                </a:solidFill>
                <a:latin typeface="Verdana Pro"/>
              </a:rPr>
            </a:br>
            <a:endParaRPr lang="en-US" sz="1800">
              <a:solidFill>
                <a:srgbClr val="FFFFFF"/>
              </a:solidFill>
              <a:latin typeface="Verdana Pro"/>
            </a:endParaRPr>
          </a:p>
          <a:p>
            <a:r>
              <a:rPr lang="en-US" sz="1800">
                <a:solidFill>
                  <a:srgbClr val="FFFFFF"/>
                </a:solidFill>
                <a:latin typeface="Verdana Pro"/>
              </a:rPr>
              <a:t>10 segments</a:t>
            </a:r>
            <a:br>
              <a:rPr lang="en-US" sz="1800">
                <a:solidFill>
                  <a:srgbClr val="FFFFFF"/>
                </a:solidFill>
                <a:latin typeface="Verdana Pro"/>
              </a:rPr>
            </a:br>
            <a:br>
              <a:rPr lang="en-US" sz="1800">
                <a:latin typeface="Verdana Pro"/>
              </a:rPr>
            </a:br>
            <a:r>
              <a:rPr lang="en-US" sz="1800">
                <a:solidFill>
                  <a:srgbClr val="FFFFFF"/>
                </a:solidFill>
                <a:latin typeface="Verdana Pro"/>
              </a:rPr>
              <a:t>1 scissure</a:t>
            </a:r>
          </a:p>
          <a:p>
            <a:r>
              <a:rPr lang="en-US" sz="1800" err="1">
                <a:solidFill>
                  <a:srgbClr val="FFFFFF"/>
                </a:solidFill>
                <a:latin typeface="Verdana Pro"/>
              </a:rPr>
              <a:t>Empreinte</a:t>
            </a:r>
            <a:r>
              <a:rPr lang="en-US" sz="1800">
                <a:solidFill>
                  <a:srgbClr val="FFFFFF"/>
                </a:solidFill>
                <a:latin typeface="Verdana Pro"/>
              </a:rPr>
              <a:t> du </a:t>
            </a:r>
            <a:r>
              <a:rPr lang="en-US" sz="1800" err="1">
                <a:solidFill>
                  <a:srgbClr val="FFFFFF"/>
                </a:solidFill>
                <a:latin typeface="Verdana Pro"/>
              </a:rPr>
              <a:t>cœur</a:t>
            </a:r>
            <a:r>
              <a:rPr lang="en-US" sz="1800">
                <a:solidFill>
                  <a:srgbClr val="FFFFFF"/>
                </a:solidFill>
                <a:latin typeface="Verdana Pro"/>
              </a:rPr>
              <a:t> plus petit</a:t>
            </a:r>
          </a:p>
          <a:p>
            <a:endParaRPr lang="en-US" sz="1800">
              <a:solidFill>
                <a:srgbClr val="FFFFFF"/>
              </a:solidFill>
            </a:endParaRPr>
          </a:p>
        </p:txBody>
      </p:sp>
      <p:sp>
        <p:nvSpPr>
          <p:cNvPr id="25" name="Titre 24">
            <a:extLst>
              <a:ext uri="{FF2B5EF4-FFF2-40B4-BE49-F238E27FC236}">
                <a16:creationId xmlns:a16="http://schemas.microsoft.com/office/drawing/2014/main" id="{465F64C8-15FA-7E51-1EDD-C56B3E212890}"/>
              </a:ext>
            </a:extLst>
          </p:cNvPr>
          <p:cNvSpPr>
            <a:spLocks noGrp="1"/>
          </p:cNvSpPr>
          <p:nvPr>
            <p:ph type="title"/>
          </p:nvPr>
        </p:nvSpPr>
        <p:spPr>
          <a:xfrm>
            <a:off x="8665307" y="1524000"/>
            <a:ext cx="1240693" cy="1263649"/>
          </a:xfrm>
        </p:spPr>
        <p:txBody>
          <a:bodyPr>
            <a:normAutofit fontScale="90000"/>
          </a:bodyPr>
          <a:lstStyle/>
          <a:p>
            <a:br>
              <a:rPr lang="fr-FR"/>
            </a:br>
            <a:br>
              <a:rPr lang="fr-FR"/>
            </a:br>
            <a:br>
              <a:rPr lang="fr-FR"/>
            </a:br>
            <a:br>
              <a:rPr lang="fr-FR"/>
            </a:br>
            <a:br>
              <a:rPr lang="fr-FR"/>
            </a:br>
            <a:endParaRPr lang="fr-FR"/>
          </a:p>
        </p:txBody>
      </p:sp>
      <p:pic>
        <p:nvPicPr>
          <p:cNvPr id="26" name="Image 25" descr="Une image contenant texte, diagramme, capture d’écran&#10;&#10;Description générée automatiquement">
            <a:extLst>
              <a:ext uri="{FF2B5EF4-FFF2-40B4-BE49-F238E27FC236}">
                <a16:creationId xmlns:a16="http://schemas.microsoft.com/office/drawing/2014/main" id="{A83A372C-2343-FD7C-6C44-CF5DF4F34CD6}"/>
              </a:ext>
            </a:extLst>
          </p:cNvPr>
          <p:cNvPicPr>
            <a:picLocks noChangeAspect="1"/>
          </p:cNvPicPr>
          <p:nvPr/>
        </p:nvPicPr>
        <p:blipFill>
          <a:blip r:embed="rId4"/>
          <a:stretch>
            <a:fillRect/>
          </a:stretch>
        </p:blipFill>
        <p:spPr>
          <a:xfrm>
            <a:off x="2484804" y="0"/>
            <a:ext cx="6637217" cy="3423384"/>
          </a:xfrm>
          <a:prstGeom prst="rect">
            <a:avLst/>
          </a:prstGeom>
        </p:spPr>
      </p:pic>
    </p:spTree>
    <p:extLst>
      <p:ext uri="{BB962C8B-B14F-4D97-AF65-F5344CB8AC3E}">
        <p14:creationId xmlns:p14="http://schemas.microsoft.com/office/powerpoint/2010/main" val="3503312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diagramme&#10;&#10;Description générée automatiquement">
            <a:extLst>
              <a:ext uri="{FF2B5EF4-FFF2-40B4-BE49-F238E27FC236}">
                <a16:creationId xmlns:a16="http://schemas.microsoft.com/office/drawing/2014/main" id="{DCFA5705-46B9-2993-C447-45F9B3035AD2}"/>
              </a:ext>
            </a:extLst>
          </p:cNvPr>
          <p:cNvPicPr>
            <a:picLocks noChangeAspect="1"/>
          </p:cNvPicPr>
          <p:nvPr/>
        </p:nvPicPr>
        <p:blipFill>
          <a:blip r:embed="rId3"/>
          <a:stretch>
            <a:fillRect/>
          </a:stretch>
        </p:blipFill>
        <p:spPr>
          <a:xfrm>
            <a:off x="1423988" y="1529571"/>
            <a:ext cx="8585620" cy="5189149"/>
          </a:xfrm>
          <a:prstGeom prst="rect">
            <a:avLst/>
          </a:prstGeom>
        </p:spPr>
      </p:pic>
      <p:pic>
        <p:nvPicPr>
          <p:cNvPr id="4" name="Image 3" descr="Une image contenant Police, Graphique, capture d’écran, graphisme&#10;&#10;Description générée automatiquement">
            <a:extLst>
              <a:ext uri="{FF2B5EF4-FFF2-40B4-BE49-F238E27FC236}">
                <a16:creationId xmlns:a16="http://schemas.microsoft.com/office/drawing/2014/main" id="{9D582D26-07EA-C07D-F6DB-96B52B9D1C05}"/>
              </a:ext>
            </a:extLst>
          </p:cNvPr>
          <p:cNvPicPr>
            <a:picLocks noChangeAspect="1"/>
          </p:cNvPicPr>
          <p:nvPr/>
        </p:nvPicPr>
        <p:blipFill>
          <a:blip r:embed="rId4"/>
          <a:stretch>
            <a:fillRect/>
          </a:stretch>
        </p:blipFill>
        <p:spPr>
          <a:xfrm>
            <a:off x="4455519" y="883098"/>
            <a:ext cx="1643064" cy="1288257"/>
          </a:xfrm>
          <a:prstGeom prst="rect">
            <a:avLst/>
          </a:prstGeom>
        </p:spPr>
      </p:pic>
      <p:pic>
        <p:nvPicPr>
          <p:cNvPr id="5" name="Image 4" descr="Une image contenant Police, Graphique, capture d’écran, texte&#10;&#10;Description générée automatiquement">
            <a:extLst>
              <a:ext uri="{FF2B5EF4-FFF2-40B4-BE49-F238E27FC236}">
                <a16:creationId xmlns:a16="http://schemas.microsoft.com/office/drawing/2014/main" id="{4049470E-9B24-97C8-5CD1-D7FD582FD09C}"/>
              </a:ext>
            </a:extLst>
          </p:cNvPr>
          <p:cNvPicPr>
            <a:picLocks noChangeAspect="1"/>
          </p:cNvPicPr>
          <p:nvPr/>
        </p:nvPicPr>
        <p:blipFill>
          <a:blip r:embed="rId5"/>
          <a:stretch>
            <a:fillRect/>
          </a:stretch>
        </p:blipFill>
        <p:spPr>
          <a:xfrm>
            <a:off x="8843962" y="5974556"/>
            <a:ext cx="1778794" cy="1064419"/>
          </a:xfrm>
          <a:prstGeom prst="rect">
            <a:avLst/>
          </a:prstGeom>
        </p:spPr>
      </p:pic>
      <p:pic>
        <p:nvPicPr>
          <p:cNvPr id="6" name="Image 5" descr="Une image contenant texte, Police, capture d’écran, vert&#10;&#10;Description générée automatiquement">
            <a:extLst>
              <a:ext uri="{FF2B5EF4-FFF2-40B4-BE49-F238E27FC236}">
                <a16:creationId xmlns:a16="http://schemas.microsoft.com/office/drawing/2014/main" id="{D43B61DE-3E90-7F79-A222-69B1CCD26055}"/>
              </a:ext>
            </a:extLst>
          </p:cNvPr>
          <p:cNvPicPr>
            <a:picLocks noChangeAspect="1"/>
          </p:cNvPicPr>
          <p:nvPr/>
        </p:nvPicPr>
        <p:blipFill>
          <a:blip r:embed="rId6"/>
          <a:stretch>
            <a:fillRect/>
          </a:stretch>
        </p:blipFill>
        <p:spPr>
          <a:xfrm>
            <a:off x="0" y="2256"/>
            <a:ext cx="12192000" cy="864644"/>
          </a:xfrm>
          <a:prstGeom prst="rect">
            <a:avLst/>
          </a:prstGeom>
        </p:spPr>
      </p:pic>
    </p:spTree>
    <p:extLst>
      <p:ext uri="{BB962C8B-B14F-4D97-AF65-F5344CB8AC3E}">
        <p14:creationId xmlns:p14="http://schemas.microsoft.com/office/powerpoint/2010/main" val="255854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6346EB-B523-881F-61E3-9BEE483209FE}"/>
              </a:ext>
            </a:extLst>
          </p:cNvPr>
          <p:cNvSpPr>
            <a:spLocks noGrp="1"/>
          </p:cNvSpPr>
          <p:nvPr>
            <p:ph type="title"/>
          </p:nvPr>
        </p:nvSpPr>
        <p:spPr/>
        <p:txBody>
          <a:bodyPr/>
          <a:lstStyle/>
          <a:p>
            <a:r>
              <a:rPr lang="fr-FR" sz="3200" b="1">
                <a:solidFill>
                  <a:srgbClr val="EBEBEB"/>
                </a:solidFill>
                <a:latin typeface="Century Gothic"/>
              </a:rPr>
              <a:t>8.  Que devient la trachée arrivée au médiastin ?</a:t>
            </a:r>
            <a:endParaRPr lang="fr-FR"/>
          </a:p>
        </p:txBody>
      </p:sp>
    </p:spTree>
    <p:extLst>
      <p:ext uri="{BB962C8B-B14F-4D97-AF65-F5344CB8AC3E}">
        <p14:creationId xmlns:p14="http://schemas.microsoft.com/office/powerpoint/2010/main" val="1309818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A4027B5-C9A0-26AA-5944-BCFA7F340904}"/>
              </a:ext>
            </a:extLst>
          </p:cNvPr>
          <p:cNvPicPr>
            <a:picLocks noChangeAspect="1"/>
          </p:cNvPicPr>
          <p:nvPr/>
        </p:nvPicPr>
        <p:blipFill>
          <a:blip r:embed="rId3"/>
          <a:stretch>
            <a:fillRect/>
          </a:stretch>
        </p:blipFill>
        <p:spPr>
          <a:xfrm>
            <a:off x="962037" y="158151"/>
            <a:ext cx="8743927" cy="6556076"/>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Encre 5">
                <a:extLst>
                  <a:ext uri="{FF2B5EF4-FFF2-40B4-BE49-F238E27FC236}">
                    <a16:creationId xmlns:a16="http://schemas.microsoft.com/office/drawing/2014/main" id="{15EA9DC4-74F8-4BA1-8494-1EF6F5A4C88E}"/>
                  </a:ext>
                </a:extLst>
              </p14:cNvPr>
              <p14:cNvContentPartPr/>
              <p14:nvPr/>
            </p14:nvContentPartPr>
            <p14:xfrm>
              <a:off x="7193566" y="139768"/>
              <a:ext cx="1927083" cy="2932544"/>
            </p14:xfrm>
          </p:contentPart>
        </mc:Choice>
        <mc:Fallback xmlns="">
          <p:pic>
            <p:nvPicPr>
              <p:cNvPr id="6" name="Encre 5">
                <a:extLst>
                  <a:ext uri="{FF2B5EF4-FFF2-40B4-BE49-F238E27FC236}">
                    <a16:creationId xmlns:a16="http://schemas.microsoft.com/office/drawing/2014/main" id="{15EA9DC4-74F8-4BA1-8494-1EF6F5A4C88E}"/>
                  </a:ext>
                </a:extLst>
              </p:cNvPr>
              <p:cNvPicPr/>
              <p:nvPr/>
            </p:nvPicPr>
            <p:blipFill>
              <a:blip r:embed="rId5"/>
              <a:stretch>
                <a:fillRect/>
              </a:stretch>
            </p:blipFill>
            <p:spPr>
              <a:xfrm>
                <a:off x="7175569" y="121770"/>
                <a:ext cx="1962716" cy="296817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Encre 6">
                <a:extLst>
                  <a:ext uri="{FF2B5EF4-FFF2-40B4-BE49-F238E27FC236}">
                    <a16:creationId xmlns:a16="http://schemas.microsoft.com/office/drawing/2014/main" id="{8CC642F7-EC69-C3EB-9A11-45F0EC6790DE}"/>
                  </a:ext>
                </a:extLst>
              </p14:cNvPr>
              <p14:cNvContentPartPr/>
              <p14:nvPr/>
            </p14:nvContentPartPr>
            <p14:xfrm>
              <a:off x="10199687" y="1759478"/>
              <a:ext cx="13229" cy="13229"/>
            </p14:xfrm>
          </p:contentPart>
        </mc:Choice>
        <mc:Fallback xmlns="">
          <p:pic>
            <p:nvPicPr>
              <p:cNvPr id="7" name="Encre 6">
                <a:extLst>
                  <a:ext uri="{FF2B5EF4-FFF2-40B4-BE49-F238E27FC236}">
                    <a16:creationId xmlns:a16="http://schemas.microsoft.com/office/drawing/2014/main" id="{8CC642F7-EC69-C3EB-9A11-45F0EC6790DE}"/>
                  </a:ext>
                </a:extLst>
              </p:cNvPr>
              <p:cNvPicPr/>
              <p:nvPr/>
            </p:nvPicPr>
            <p:blipFill>
              <a:blip r:embed="rId7"/>
              <a:stretch>
                <a:fillRect/>
              </a:stretch>
            </p:blipFill>
            <p:spPr>
              <a:xfrm>
                <a:off x="9538237" y="1098028"/>
                <a:ext cx="1322900" cy="1322900"/>
              </a:xfrm>
              <a:prstGeom prst="rect">
                <a:avLst/>
              </a:prstGeom>
            </p:spPr>
          </p:pic>
        </mc:Fallback>
      </mc:AlternateContent>
    </p:spTree>
    <p:extLst>
      <p:ext uri="{BB962C8B-B14F-4D97-AF65-F5344CB8AC3E}">
        <p14:creationId xmlns:p14="http://schemas.microsoft.com/office/powerpoint/2010/main" val="1675360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fruit, texte, croquis&#10;&#10;Description générée automatiquement">
            <a:extLst>
              <a:ext uri="{FF2B5EF4-FFF2-40B4-BE49-F238E27FC236}">
                <a16:creationId xmlns:a16="http://schemas.microsoft.com/office/drawing/2014/main" id="{D2539FEA-C428-F8D1-D8F2-991E9C92EFBF}"/>
              </a:ext>
            </a:extLst>
          </p:cNvPr>
          <p:cNvPicPr>
            <a:picLocks noChangeAspect="1"/>
          </p:cNvPicPr>
          <p:nvPr/>
        </p:nvPicPr>
        <p:blipFill>
          <a:blip r:embed="rId3"/>
          <a:stretch>
            <a:fillRect/>
          </a:stretch>
        </p:blipFill>
        <p:spPr>
          <a:xfrm>
            <a:off x="2265694" y="134327"/>
            <a:ext cx="7664578" cy="6584462"/>
          </a:xfrm>
          <a:prstGeom prst="rect">
            <a:avLst/>
          </a:prstGeom>
        </p:spPr>
      </p:pic>
    </p:spTree>
    <p:extLst>
      <p:ext uri="{BB962C8B-B14F-4D97-AF65-F5344CB8AC3E}">
        <p14:creationId xmlns:p14="http://schemas.microsoft.com/office/powerpoint/2010/main" val="3746105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D5AF30-B9BA-C5B9-5309-EEAB5967BDF6}"/>
              </a:ext>
            </a:extLst>
          </p:cNvPr>
          <p:cNvSpPr>
            <a:spLocks noGrp="1"/>
          </p:cNvSpPr>
          <p:nvPr>
            <p:ph type="title"/>
          </p:nvPr>
        </p:nvSpPr>
        <p:spPr/>
        <p:txBody>
          <a:bodyPr/>
          <a:lstStyle/>
          <a:p>
            <a:r>
              <a:rPr lang="fr-FR">
                <a:latin typeface="Century Gothic"/>
              </a:rPr>
              <a:t>1 -  Citez les différentes parties de l’appareil respiratoire</a:t>
            </a:r>
          </a:p>
        </p:txBody>
      </p:sp>
    </p:spTree>
    <p:extLst>
      <p:ext uri="{BB962C8B-B14F-4D97-AF65-F5344CB8AC3E}">
        <p14:creationId xmlns:p14="http://schemas.microsoft.com/office/powerpoint/2010/main" val="1334386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0403B2-6889-EFA2-6D60-D8D1C002BCEE}"/>
              </a:ext>
            </a:extLst>
          </p:cNvPr>
          <p:cNvSpPr>
            <a:spLocks noGrp="1"/>
          </p:cNvSpPr>
          <p:nvPr>
            <p:ph type="title"/>
          </p:nvPr>
        </p:nvSpPr>
        <p:spPr/>
        <p:txBody>
          <a:bodyPr/>
          <a:lstStyle/>
          <a:p>
            <a:r>
              <a:rPr lang="fr-FR" sz="4000">
                <a:solidFill>
                  <a:srgbClr val="EBEBEB"/>
                </a:solidFill>
                <a:latin typeface="Century Gothic"/>
              </a:rPr>
              <a:t>9. Vascularisation des poumons </a:t>
            </a:r>
            <a:endParaRPr lang="fr-FR"/>
          </a:p>
        </p:txBody>
      </p:sp>
    </p:spTree>
    <p:extLst>
      <p:ext uri="{BB962C8B-B14F-4D97-AF65-F5344CB8AC3E}">
        <p14:creationId xmlns:p14="http://schemas.microsoft.com/office/powerpoint/2010/main" val="4036714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0A22B6-070B-0923-D5DB-710B8C245AB9}"/>
              </a:ext>
            </a:extLst>
          </p:cNvPr>
          <p:cNvPicPr>
            <a:picLocks noChangeAspect="1"/>
          </p:cNvPicPr>
          <p:nvPr/>
        </p:nvPicPr>
        <p:blipFill>
          <a:blip r:embed="rId3"/>
          <a:stretch>
            <a:fillRect/>
          </a:stretch>
        </p:blipFill>
        <p:spPr>
          <a:xfrm>
            <a:off x="1881313" y="146538"/>
            <a:ext cx="7862760" cy="6564924"/>
          </a:xfrm>
          <a:prstGeom prst="rect">
            <a:avLst/>
          </a:prstGeom>
        </p:spPr>
      </p:pic>
    </p:spTree>
    <p:extLst>
      <p:ext uri="{BB962C8B-B14F-4D97-AF65-F5344CB8AC3E}">
        <p14:creationId xmlns:p14="http://schemas.microsoft.com/office/powerpoint/2010/main" val="1714377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1FBCEC-8F1B-A0F6-6CB8-11BFDFC1E026}"/>
              </a:ext>
            </a:extLst>
          </p:cNvPr>
          <p:cNvSpPr>
            <a:spLocks noGrp="1"/>
          </p:cNvSpPr>
          <p:nvPr>
            <p:ph type="title"/>
          </p:nvPr>
        </p:nvSpPr>
        <p:spPr/>
        <p:txBody>
          <a:bodyPr/>
          <a:lstStyle/>
          <a:p>
            <a:r>
              <a:rPr lang="fr-FR" sz="2800" b="1">
                <a:solidFill>
                  <a:srgbClr val="EBEBEB"/>
                </a:solidFill>
                <a:latin typeface="Century Gothic"/>
              </a:rPr>
              <a:t>10 . Citez le lieu précis des échanges gazeux à l’intérieur des  poumons. </a:t>
            </a:r>
            <a:br>
              <a:rPr lang="fr-FR" sz="2800" b="1">
                <a:solidFill>
                  <a:srgbClr val="EBEBEB"/>
                </a:solidFill>
                <a:latin typeface="Century Gothic"/>
              </a:rPr>
            </a:br>
            <a:br>
              <a:rPr lang="fr-FR" sz="2800" b="1">
                <a:latin typeface="Century Gothic"/>
              </a:rPr>
            </a:br>
            <a:r>
              <a:rPr lang="fr-FR" sz="2000" b="1">
                <a:solidFill>
                  <a:srgbClr val="EBEBEB"/>
                </a:solidFill>
                <a:latin typeface="Century Gothic"/>
              </a:rPr>
              <a:t> Citez les 3 composants principaux de l’air.</a:t>
            </a:r>
            <a:br>
              <a:rPr lang="fr-FR" sz="2000" b="1">
                <a:solidFill>
                  <a:srgbClr val="EBEBEB"/>
                </a:solidFill>
                <a:latin typeface="Century Gothic"/>
              </a:rPr>
            </a:br>
            <a:br>
              <a:rPr lang="fr-FR" sz="2000" b="1">
                <a:latin typeface="Century Gothic"/>
              </a:rPr>
            </a:br>
            <a:r>
              <a:rPr lang="fr-FR" sz="2000" b="1">
                <a:solidFill>
                  <a:srgbClr val="EBEBEB"/>
                </a:solidFill>
                <a:latin typeface="Century Gothic"/>
              </a:rPr>
              <a:t>    Nom des 2 gaz échangés au niveau pulmonaire. </a:t>
            </a:r>
            <a:br>
              <a:rPr lang="fr-FR" sz="2000" b="1">
                <a:solidFill>
                  <a:srgbClr val="EBEBEB"/>
                </a:solidFill>
                <a:latin typeface="Century Gothic"/>
              </a:rPr>
            </a:br>
            <a:br>
              <a:rPr lang="fr-FR" sz="2000" b="1">
                <a:latin typeface="Century Gothic"/>
              </a:rPr>
            </a:br>
            <a:r>
              <a:rPr lang="fr-FR" sz="2000" b="1">
                <a:solidFill>
                  <a:srgbClr val="EBEBEB"/>
                </a:solidFill>
                <a:latin typeface="Century Gothic"/>
              </a:rPr>
              <a:t>    Par quel principal mécanisme physique s’effectuent les échanges gazeux?</a:t>
            </a:r>
            <a:endParaRPr lang="fr-FR" sz="2000"/>
          </a:p>
        </p:txBody>
      </p:sp>
    </p:spTree>
    <p:extLst>
      <p:ext uri="{BB962C8B-B14F-4D97-AF65-F5344CB8AC3E}">
        <p14:creationId xmlns:p14="http://schemas.microsoft.com/office/powerpoint/2010/main" val="1007224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7DEFB7-52E3-7C6D-5772-8AFB5A42166E}"/>
              </a:ext>
            </a:extLst>
          </p:cNvPr>
          <p:cNvSpPr>
            <a:spLocks noGrp="1"/>
          </p:cNvSpPr>
          <p:nvPr>
            <p:ph type="ctrTitle"/>
          </p:nvPr>
        </p:nvSpPr>
        <p:spPr/>
        <p:txBody>
          <a:bodyPr/>
          <a:lstStyle/>
          <a:p>
            <a:r>
              <a:rPr lang="fr-FR" baseline="0">
                <a:solidFill>
                  <a:srgbClr val="FFFFFF"/>
                </a:solidFill>
                <a:latin typeface="Century Gothic"/>
              </a:rPr>
              <a:t>Les 3 principaux composant  :</a:t>
            </a:r>
            <a:endParaRPr lang="fr-FR"/>
          </a:p>
        </p:txBody>
      </p:sp>
      <p:sp>
        <p:nvSpPr>
          <p:cNvPr id="3" name="Sous-titre 2">
            <a:extLst>
              <a:ext uri="{FF2B5EF4-FFF2-40B4-BE49-F238E27FC236}">
                <a16:creationId xmlns:a16="http://schemas.microsoft.com/office/drawing/2014/main" id="{C7F67FF0-5879-68D9-391F-99F98038AD92}"/>
              </a:ext>
            </a:extLst>
          </p:cNvPr>
          <p:cNvSpPr>
            <a:spLocks noGrp="1"/>
          </p:cNvSpPr>
          <p:nvPr>
            <p:ph type="subTitle" idx="1"/>
          </p:nvPr>
        </p:nvSpPr>
        <p:spPr/>
        <p:txBody>
          <a:bodyPr/>
          <a:lstStyle/>
          <a:p>
            <a:pPr rtl="0"/>
            <a:r>
              <a:rPr lang="fr-FR" sz="2800" baseline="0">
                <a:solidFill>
                  <a:srgbClr val="FFFFFF"/>
                </a:solidFill>
                <a:latin typeface="Century Gothic"/>
                <a:ea typeface="Segoe UI"/>
                <a:cs typeface="Segoe UI"/>
              </a:rPr>
              <a:t>•  Le </a:t>
            </a:r>
            <a:r>
              <a:rPr lang="fr-FR" sz="3200" baseline="0">
                <a:solidFill>
                  <a:srgbClr val="FFFFFF"/>
                </a:solidFill>
                <a:latin typeface="Century Gothic"/>
                <a:ea typeface="Segoe UI"/>
                <a:cs typeface="Segoe UI"/>
              </a:rPr>
              <a:t>dioxygène</a:t>
            </a:r>
            <a:r>
              <a:rPr lang="fr-FR" sz="2800" baseline="0">
                <a:solidFill>
                  <a:srgbClr val="FFFFFF"/>
                </a:solidFill>
                <a:latin typeface="Century Gothic"/>
                <a:ea typeface="Segoe UI"/>
                <a:cs typeface="Segoe UI"/>
              </a:rPr>
              <a:t> O2 (21%)</a:t>
            </a:r>
            <a:r>
              <a:rPr lang="fr-FR" sz="2800">
                <a:solidFill>
                  <a:srgbClr val="FFFFFF"/>
                </a:solidFill>
                <a:latin typeface="Century Gothic"/>
                <a:ea typeface="Segoe UI"/>
                <a:cs typeface="Segoe UI"/>
              </a:rPr>
              <a:t>​</a:t>
            </a:r>
          </a:p>
          <a:p>
            <a:pPr rtl="0"/>
            <a:r>
              <a:rPr lang="fr-FR" sz="2800" baseline="0">
                <a:solidFill>
                  <a:srgbClr val="FFFFFF"/>
                </a:solidFill>
                <a:latin typeface="Century Gothic"/>
                <a:ea typeface="Segoe UI"/>
                <a:cs typeface="Segoe UI"/>
              </a:rPr>
              <a:t>•  Le diazote N2 (78%)</a:t>
            </a:r>
            <a:r>
              <a:rPr lang="fr-FR" sz="2800">
                <a:solidFill>
                  <a:srgbClr val="FFFFFF"/>
                </a:solidFill>
                <a:latin typeface="Century Gothic"/>
                <a:ea typeface="Segoe UI"/>
                <a:cs typeface="Segoe UI"/>
              </a:rPr>
              <a:t>​</a:t>
            </a:r>
          </a:p>
          <a:p>
            <a:pPr rtl="0"/>
            <a:r>
              <a:rPr lang="fr-FR" sz="2800" baseline="0">
                <a:solidFill>
                  <a:srgbClr val="FFFFFF"/>
                </a:solidFill>
                <a:latin typeface="Century Gothic"/>
                <a:ea typeface="Segoe UI"/>
                <a:cs typeface="Segoe UI"/>
              </a:rPr>
              <a:t>•  Dioxyde de carbone CO2 (1%)</a:t>
            </a:r>
            <a:endParaRPr lang="fr-FR"/>
          </a:p>
        </p:txBody>
      </p:sp>
    </p:spTree>
    <p:extLst>
      <p:ext uri="{BB962C8B-B14F-4D97-AF65-F5344CB8AC3E}">
        <p14:creationId xmlns:p14="http://schemas.microsoft.com/office/powerpoint/2010/main" val="15592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A413659-1F33-A71B-836E-D74FE3B5FF25}"/>
              </a:ext>
            </a:extLst>
          </p:cNvPr>
          <p:cNvPicPr>
            <a:picLocks noChangeAspect="1"/>
          </p:cNvPicPr>
          <p:nvPr/>
        </p:nvPicPr>
        <p:blipFill>
          <a:blip r:embed="rId3"/>
          <a:stretch>
            <a:fillRect/>
          </a:stretch>
        </p:blipFill>
        <p:spPr>
          <a:xfrm>
            <a:off x="3048128" y="74388"/>
            <a:ext cx="4463343" cy="6700045"/>
          </a:xfrm>
          <a:prstGeom prst="rect">
            <a:avLst/>
          </a:prstGeom>
        </p:spPr>
      </p:pic>
    </p:spTree>
    <p:extLst>
      <p:ext uri="{BB962C8B-B14F-4D97-AF65-F5344CB8AC3E}">
        <p14:creationId xmlns:p14="http://schemas.microsoft.com/office/powerpoint/2010/main" val="4070418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édia en ligne 2" title="Au coeur des organes : La respiration">
            <a:hlinkClick r:id="" action="ppaction://media"/>
            <a:extLst>
              <a:ext uri="{FF2B5EF4-FFF2-40B4-BE49-F238E27FC236}">
                <a16:creationId xmlns:a16="http://schemas.microsoft.com/office/drawing/2014/main" id="{BFD62FA0-D22C-1848-128F-AAD6B2C4A533}"/>
              </a:ext>
            </a:extLst>
          </p:cNvPr>
          <p:cNvPicPr>
            <a:picLocks noRot="1" noChangeAspect="1"/>
          </p:cNvPicPr>
          <p:nvPr>
            <a:videoFile r:link="rId1"/>
          </p:nvPr>
        </p:nvPicPr>
        <p:blipFill>
          <a:blip r:embed="rId4"/>
          <a:stretch>
            <a:fillRect/>
          </a:stretch>
        </p:blipFill>
        <p:spPr>
          <a:xfrm>
            <a:off x="134369" y="139461"/>
            <a:ext cx="11910473" cy="6751607"/>
          </a:xfrm>
          <a:prstGeom prst="rect">
            <a:avLst/>
          </a:prstGeom>
        </p:spPr>
      </p:pic>
    </p:spTree>
    <p:extLst>
      <p:ext uri="{BB962C8B-B14F-4D97-AF65-F5344CB8AC3E}">
        <p14:creationId xmlns:p14="http://schemas.microsoft.com/office/powerpoint/2010/main" val="1895396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5637024-0D80-BAA9-E255-B5D57D459002}"/>
              </a:ext>
            </a:extLst>
          </p:cNvPr>
          <p:cNvPicPr>
            <a:picLocks noChangeAspect="1"/>
          </p:cNvPicPr>
          <p:nvPr/>
        </p:nvPicPr>
        <p:blipFill>
          <a:blip r:embed="rId3"/>
          <a:stretch>
            <a:fillRect/>
          </a:stretch>
        </p:blipFill>
        <p:spPr>
          <a:xfrm>
            <a:off x="2111564" y="205154"/>
            <a:ext cx="6581642" cy="4288693"/>
          </a:xfrm>
          <a:prstGeom prst="rect">
            <a:avLst/>
          </a:prstGeom>
        </p:spPr>
      </p:pic>
      <p:pic>
        <p:nvPicPr>
          <p:cNvPr id="4" name="Image 3" descr="Une image contenant Police, capture d’écran, Graphique, vert&#10;&#10;Description générée automatiquement">
            <a:extLst>
              <a:ext uri="{FF2B5EF4-FFF2-40B4-BE49-F238E27FC236}">
                <a16:creationId xmlns:a16="http://schemas.microsoft.com/office/drawing/2014/main" id="{4100F107-29E6-434C-D925-5F1BEBFA4660}"/>
              </a:ext>
            </a:extLst>
          </p:cNvPr>
          <p:cNvPicPr>
            <a:picLocks noChangeAspect="1"/>
          </p:cNvPicPr>
          <p:nvPr/>
        </p:nvPicPr>
        <p:blipFill>
          <a:blip r:embed="rId4"/>
          <a:stretch>
            <a:fillRect/>
          </a:stretch>
        </p:blipFill>
        <p:spPr>
          <a:xfrm>
            <a:off x="2257425" y="4926806"/>
            <a:ext cx="6296025" cy="838200"/>
          </a:xfrm>
          <a:prstGeom prst="rect">
            <a:avLst/>
          </a:prstGeom>
        </p:spPr>
      </p:pic>
    </p:spTree>
    <p:extLst>
      <p:ext uri="{BB962C8B-B14F-4D97-AF65-F5344CB8AC3E}">
        <p14:creationId xmlns:p14="http://schemas.microsoft.com/office/powerpoint/2010/main" val="399757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AC0AB1A0-3BDE-7F56-8ED4-9F6EC5808F97}"/>
              </a:ext>
            </a:extLst>
          </p:cNvPr>
          <p:cNvPicPr>
            <a:picLocks noChangeAspect="1"/>
          </p:cNvPicPr>
          <p:nvPr/>
        </p:nvPicPr>
        <p:blipFill>
          <a:blip r:embed="rId3"/>
          <a:stretch>
            <a:fillRect/>
          </a:stretch>
        </p:blipFill>
        <p:spPr>
          <a:xfrm>
            <a:off x="158252" y="420077"/>
            <a:ext cx="6267958" cy="5509847"/>
          </a:xfrm>
          <a:prstGeom prst="rect">
            <a:avLst/>
          </a:prstGeom>
        </p:spPr>
      </p:pic>
      <p:pic>
        <p:nvPicPr>
          <p:cNvPr id="4" name="Image 3" descr="Une image contenant texte, diagramme, Police, ligne&#10;&#10;Description générée automatiquement">
            <a:extLst>
              <a:ext uri="{FF2B5EF4-FFF2-40B4-BE49-F238E27FC236}">
                <a16:creationId xmlns:a16="http://schemas.microsoft.com/office/drawing/2014/main" id="{7CACF0DE-0191-06B4-18E5-10B3658D243F}"/>
              </a:ext>
            </a:extLst>
          </p:cNvPr>
          <p:cNvPicPr>
            <a:picLocks noChangeAspect="1"/>
          </p:cNvPicPr>
          <p:nvPr/>
        </p:nvPicPr>
        <p:blipFill>
          <a:blip r:embed="rId4"/>
          <a:stretch>
            <a:fillRect/>
          </a:stretch>
        </p:blipFill>
        <p:spPr>
          <a:xfrm>
            <a:off x="6713293" y="2469295"/>
            <a:ext cx="5310799" cy="2251564"/>
          </a:xfrm>
          <a:prstGeom prst="rect">
            <a:avLst/>
          </a:prstGeom>
        </p:spPr>
      </p:pic>
    </p:spTree>
    <p:extLst>
      <p:ext uri="{BB962C8B-B14F-4D97-AF65-F5344CB8AC3E}">
        <p14:creationId xmlns:p14="http://schemas.microsoft.com/office/powerpoint/2010/main" val="3598021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0AC33-4B5E-7586-DB01-0EC02B8D3B88}"/>
              </a:ext>
            </a:extLst>
          </p:cNvPr>
          <p:cNvSpPr>
            <a:spLocks noGrp="1"/>
          </p:cNvSpPr>
          <p:nvPr>
            <p:ph type="title"/>
          </p:nvPr>
        </p:nvSpPr>
        <p:spPr/>
        <p:txBody>
          <a:bodyPr/>
          <a:lstStyle/>
          <a:p>
            <a:r>
              <a:rPr lang="fr-FR" sz="3200" b="1">
                <a:solidFill>
                  <a:srgbClr val="EBEBEB"/>
                </a:solidFill>
                <a:latin typeface="Century Gothic"/>
              </a:rPr>
              <a:t>11.  Dans la circulation sanguine quelle cellule transporte  l’oxygène ? </a:t>
            </a:r>
            <a:br>
              <a:rPr lang="fr-FR" sz="3200" b="1">
                <a:latin typeface="Century Gothic"/>
              </a:rPr>
            </a:br>
            <a:r>
              <a:rPr lang="fr-FR" sz="2800" b="1">
                <a:solidFill>
                  <a:srgbClr val="EBEBEB"/>
                </a:solidFill>
                <a:latin typeface="Century Gothic"/>
              </a:rPr>
              <a:t>        </a:t>
            </a:r>
            <a:br>
              <a:rPr lang="fr-FR" sz="2800" b="1">
                <a:solidFill>
                  <a:srgbClr val="EBEBEB"/>
                </a:solidFill>
                <a:latin typeface="Century Gothic"/>
              </a:rPr>
            </a:br>
            <a:r>
              <a:rPr lang="fr-FR" sz="2800" b="1">
                <a:solidFill>
                  <a:srgbClr val="EBEBEB"/>
                </a:solidFill>
                <a:latin typeface="Century Gothic"/>
              </a:rPr>
              <a:t>  Quelle protéine est nécessaire à ce transport ?   </a:t>
            </a:r>
            <a:br>
              <a:rPr lang="fr-FR" sz="2800" b="1">
                <a:latin typeface="Century Gothic"/>
              </a:rPr>
            </a:br>
            <a:r>
              <a:rPr lang="fr-FR" sz="2800" b="1">
                <a:solidFill>
                  <a:srgbClr val="EBEBEB"/>
                </a:solidFill>
                <a:latin typeface="Century Gothic"/>
              </a:rPr>
              <a:t>        Expliquez succinctement le mécanisme de la cyanose</a:t>
            </a:r>
            <a:endParaRPr lang="fr-FR"/>
          </a:p>
        </p:txBody>
      </p:sp>
    </p:spTree>
    <p:extLst>
      <p:ext uri="{BB962C8B-B14F-4D97-AF65-F5344CB8AC3E}">
        <p14:creationId xmlns:p14="http://schemas.microsoft.com/office/powerpoint/2010/main" val="2315071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1FA513-5E9F-934D-BEF7-0BA14DDFC393}"/>
              </a:ext>
            </a:extLst>
          </p:cNvPr>
          <p:cNvSpPr>
            <a:spLocks noGrp="1"/>
          </p:cNvSpPr>
          <p:nvPr>
            <p:ph type="title"/>
          </p:nvPr>
        </p:nvSpPr>
        <p:spPr>
          <a:xfrm>
            <a:off x="762000" y="231204"/>
            <a:ext cx="10668000" cy="2154731"/>
          </a:xfrm>
        </p:spPr>
        <p:txBody>
          <a:bodyPr/>
          <a:lstStyle/>
          <a:p>
            <a:r>
              <a:rPr lang="fr-FR" sz="1800">
                <a:latin typeface="Century Gothic"/>
              </a:rPr>
              <a:t>HEMOGLOBINE                                                                     Globule rouge</a:t>
            </a:r>
            <a:endParaRPr lang="fr-FR">
              <a:latin typeface="Verdana Pro Cond SemiBold"/>
            </a:endParaRPr>
          </a:p>
          <a:p>
            <a:endParaRPr lang="fr-FR"/>
          </a:p>
          <a:p>
            <a:endParaRPr lang="fr-FR"/>
          </a:p>
        </p:txBody>
      </p:sp>
      <p:sp>
        <p:nvSpPr>
          <p:cNvPr id="5" name="Espace réservé du texte 4">
            <a:extLst>
              <a:ext uri="{FF2B5EF4-FFF2-40B4-BE49-F238E27FC236}">
                <a16:creationId xmlns:a16="http://schemas.microsoft.com/office/drawing/2014/main" id="{5616CFB4-6A1C-1CF0-5A72-6398947CC238}"/>
              </a:ext>
            </a:extLst>
          </p:cNvPr>
          <p:cNvSpPr>
            <a:spLocks noGrp="1"/>
          </p:cNvSpPr>
          <p:nvPr>
            <p:ph type="body" idx="1"/>
          </p:nvPr>
        </p:nvSpPr>
        <p:spPr/>
        <p:txBody>
          <a:bodyPr vert="horz" lIns="91440" tIns="45720" rIns="91440" bIns="45720" rtlCol="0" anchor="t">
            <a:normAutofit/>
          </a:bodyPr>
          <a:lstStyle/>
          <a:p>
            <a:r>
              <a:rPr lang="fr-FR"/>
              <a:t>La cyanose est la coloration violacée de la peau, des lèvres et des extrémités lorsque la concentration en hémoglobine désaturée augmente dans les tissus.</a:t>
            </a:r>
          </a:p>
        </p:txBody>
      </p:sp>
      <p:pic>
        <p:nvPicPr>
          <p:cNvPr id="3" name="Image 2" descr="Une image contenant barrière de corail, rouge, invertébré, art&#10;&#10;Description générée automatiquement">
            <a:extLst>
              <a:ext uri="{FF2B5EF4-FFF2-40B4-BE49-F238E27FC236}">
                <a16:creationId xmlns:a16="http://schemas.microsoft.com/office/drawing/2014/main" id="{48CFF393-8B6B-0D58-50D0-204CF0EBF431}"/>
              </a:ext>
            </a:extLst>
          </p:cNvPr>
          <p:cNvPicPr>
            <a:picLocks noChangeAspect="1"/>
          </p:cNvPicPr>
          <p:nvPr/>
        </p:nvPicPr>
        <p:blipFill>
          <a:blip r:embed="rId3"/>
          <a:stretch>
            <a:fillRect/>
          </a:stretch>
        </p:blipFill>
        <p:spPr>
          <a:xfrm>
            <a:off x="6323299" y="919022"/>
            <a:ext cx="3468813" cy="2925322"/>
          </a:xfrm>
          <a:prstGeom prst="rect">
            <a:avLst/>
          </a:prstGeom>
        </p:spPr>
      </p:pic>
      <p:pic>
        <p:nvPicPr>
          <p:cNvPr id="4" name="Image 3" descr="Une image contenant texte, croquis, dessin, illustration&#10;&#10;Description générée automatiquement">
            <a:extLst>
              <a:ext uri="{FF2B5EF4-FFF2-40B4-BE49-F238E27FC236}">
                <a16:creationId xmlns:a16="http://schemas.microsoft.com/office/drawing/2014/main" id="{BD54AE81-0E91-E4A1-5134-45A4A0FB4917}"/>
              </a:ext>
            </a:extLst>
          </p:cNvPr>
          <p:cNvPicPr>
            <a:picLocks noChangeAspect="1"/>
          </p:cNvPicPr>
          <p:nvPr/>
        </p:nvPicPr>
        <p:blipFill>
          <a:blip r:embed="rId4"/>
          <a:stretch>
            <a:fillRect/>
          </a:stretch>
        </p:blipFill>
        <p:spPr>
          <a:xfrm>
            <a:off x="764213" y="835532"/>
            <a:ext cx="3148157" cy="2695748"/>
          </a:xfrm>
          <a:prstGeom prst="rect">
            <a:avLst/>
          </a:prstGeom>
        </p:spPr>
      </p:pic>
    </p:spTree>
    <p:extLst>
      <p:ext uri="{BB962C8B-B14F-4D97-AF65-F5344CB8AC3E}">
        <p14:creationId xmlns:p14="http://schemas.microsoft.com/office/powerpoint/2010/main" val="290432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BDE488-F21B-1156-3661-A894A2F17352}"/>
              </a:ext>
            </a:extLst>
          </p:cNvPr>
          <p:cNvSpPr>
            <a:spLocks noGrp="1"/>
          </p:cNvSpPr>
          <p:nvPr>
            <p:ph sz="half" idx="1"/>
          </p:nvPr>
        </p:nvSpPr>
        <p:spPr>
          <a:xfrm>
            <a:off x="762000" y="1358747"/>
            <a:ext cx="4572000" cy="4737253"/>
          </a:xfrm>
        </p:spPr>
        <p:txBody>
          <a:bodyPr vert="horz" lIns="91440" tIns="45720" rIns="91440" bIns="45720" rtlCol="0" anchor="t">
            <a:normAutofit/>
          </a:bodyPr>
          <a:lstStyle/>
          <a:p>
            <a:r>
              <a:rPr lang="fr-FR" sz="3200">
                <a:latin typeface="Century Gothic"/>
              </a:rPr>
              <a:t>Toutes les cavités traversées par le flux gazeux respiratoire et situées en dehors du thorax</a:t>
            </a:r>
            <a:r>
              <a:rPr lang="fr-FR"/>
              <a:t> </a:t>
            </a:r>
            <a:br>
              <a:rPr lang="fr-FR"/>
            </a:br>
            <a:endParaRPr lang="fr-FR"/>
          </a:p>
          <a:p>
            <a:endParaRPr lang="fr-FR"/>
          </a:p>
        </p:txBody>
      </p:sp>
      <p:pic>
        <p:nvPicPr>
          <p:cNvPr id="2" name="Espace réservé du contenu 1" descr="Une image contenant capture d’écran, croquis&#10;&#10;Description générée automatiquement">
            <a:extLst>
              <a:ext uri="{FF2B5EF4-FFF2-40B4-BE49-F238E27FC236}">
                <a16:creationId xmlns:a16="http://schemas.microsoft.com/office/drawing/2014/main" id="{EF53966D-C1BE-1C24-25CC-FD430BF382E2}"/>
              </a:ext>
            </a:extLst>
          </p:cNvPr>
          <p:cNvPicPr>
            <a:picLocks noGrp="1" noChangeAspect="1"/>
          </p:cNvPicPr>
          <p:nvPr>
            <p:ph sz="half" idx="2"/>
          </p:nvPr>
        </p:nvPicPr>
        <p:blipFill>
          <a:blip r:embed="rId3"/>
          <a:stretch>
            <a:fillRect/>
          </a:stretch>
        </p:blipFill>
        <p:spPr>
          <a:xfrm>
            <a:off x="5177576" y="1359179"/>
            <a:ext cx="6110121" cy="4740743"/>
          </a:xfrm>
        </p:spPr>
      </p:pic>
    </p:spTree>
    <p:extLst>
      <p:ext uri="{BB962C8B-B14F-4D97-AF65-F5344CB8AC3E}">
        <p14:creationId xmlns:p14="http://schemas.microsoft.com/office/powerpoint/2010/main" val="1259555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948A3A-A84B-C701-F2C0-7A33E909C443}"/>
              </a:ext>
            </a:extLst>
          </p:cNvPr>
          <p:cNvSpPr>
            <a:spLocks noGrp="1"/>
          </p:cNvSpPr>
          <p:nvPr>
            <p:ph type="title"/>
          </p:nvPr>
        </p:nvSpPr>
        <p:spPr/>
        <p:txBody>
          <a:bodyPr/>
          <a:lstStyle/>
          <a:p>
            <a:endParaRPr lang="fr-FR" sz="1800">
              <a:solidFill>
                <a:srgbClr val="ACD433"/>
              </a:solidFill>
              <a:latin typeface="Wingdings 3"/>
              <a:sym typeface="Wingdings 3"/>
            </a:endParaRPr>
          </a:p>
          <a:p>
            <a:r>
              <a:rPr lang="fr-FR" sz="3200" b="1">
                <a:solidFill>
                  <a:srgbClr val="EBEBEB"/>
                </a:solidFill>
                <a:latin typeface="Century Gothic"/>
              </a:rPr>
              <a:t>12.  Quelles sont les 2 étapes du cycle respiratoire ? Expliquez</a:t>
            </a:r>
            <a:endParaRPr lang="fr-FR"/>
          </a:p>
        </p:txBody>
      </p:sp>
    </p:spTree>
    <p:extLst>
      <p:ext uri="{BB962C8B-B14F-4D97-AF65-F5344CB8AC3E}">
        <p14:creationId xmlns:p14="http://schemas.microsoft.com/office/powerpoint/2010/main" val="2763116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D5518D-5CA8-D372-3012-FD2228A2821D}"/>
              </a:ext>
            </a:extLst>
          </p:cNvPr>
          <p:cNvSpPr>
            <a:spLocks noGrp="1"/>
          </p:cNvSpPr>
          <p:nvPr>
            <p:ph type="title"/>
          </p:nvPr>
        </p:nvSpPr>
        <p:spPr>
          <a:xfrm>
            <a:off x="1101687" y="192795"/>
            <a:ext cx="9144000" cy="3810000"/>
          </a:xfrm>
        </p:spPr>
        <p:txBody>
          <a:bodyPr/>
          <a:lstStyle/>
          <a:p>
            <a:br>
              <a:rPr lang="fr-FR" sz="2800" b="1" dirty="0">
                <a:latin typeface="Century Gothic"/>
              </a:rPr>
            </a:br>
            <a:br>
              <a:rPr lang="fr-FR" sz="2800" b="1" dirty="0">
                <a:latin typeface="Century Gothic"/>
              </a:rPr>
            </a:br>
            <a:r>
              <a:rPr lang="fr-FR" sz="2800" b="1" dirty="0">
                <a:latin typeface="Century Gothic"/>
              </a:rPr>
              <a:t>    Inspiration =                                     </a:t>
            </a:r>
            <a:r>
              <a:rPr lang="fr-FR" sz="2800" b="1" dirty="0">
                <a:solidFill>
                  <a:srgbClr val="FFFFFF"/>
                </a:solidFill>
                <a:latin typeface="Century Gothic"/>
              </a:rPr>
              <a:t>Expiration</a:t>
            </a:r>
            <a:r>
              <a:rPr lang="fr-FR" sz="2800" b="1" dirty="0">
                <a:latin typeface="Century Gothic"/>
              </a:rPr>
              <a:t>  = </a:t>
            </a:r>
            <a:endParaRPr lang="fr-FR" dirty="0"/>
          </a:p>
          <a:p>
            <a:r>
              <a:rPr lang="fr-FR" sz="2800" b="1" dirty="0">
                <a:latin typeface="Century Gothic"/>
              </a:rPr>
              <a:t>   Phase active                                Phase passive</a:t>
            </a:r>
            <a:endParaRPr lang="fr-FR" sz="2800" dirty="0"/>
          </a:p>
          <a:p>
            <a:endParaRPr lang="fr-FR" dirty="0"/>
          </a:p>
        </p:txBody>
      </p:sp>
      <p:pic>
        <p:nvPicPr>
          <p:cNvPr id="3" name="Image 2">
            <a:extLst>
              <a:ext uri="{FF2B5EF4-FFF2-40B4-BE49-F238E27FC236}">
                <a16:creationId xmlns:a16="http://schemas.microsoft.com/office/drawing/2014/main" id="{0DA4816C-A7C9-974D-3735-219874CBC855}"/>
              </a:ext>
            </a:extLst>
          </p:cNvPr>
          <p:cNvPicPr>
            <a:picLocks noChangeAspect="1"/>
          </p:cNvPicPr>
          <p:nvPr/>
        </p:nvPicPr>
        <p:blipFill>
          <a:blip r:embed="rId3"/>
          <a:stretch>
            <a:fillRect/>
          </a:stretch>
        </p:blipFill>
        <p:spPr>
          <a:xfrm>
            <a:off x="1104987" y="2422333"/>
            <a:ext cx="8935140" cy="4144838"/>
          </a:xfrm>
          <a:prstGeom prst="rect">
            <a:avLst/>
          </a:prstGeom>
        </p:spPr>
      </p:pic>
      <p:pic>
        <p:nvPicPr>
          <p:cNvPr id="4" name="Image 3">
            <a:extLst>
              <a:ext uri="{FF2B5EF4-FFF2-40B4-BE49-F238E27FC236}">
                <a16:creationId xmlns:a16="http://schemas.microsoft.com/office/drawing/2014/main" id="{FE19E683-4902-6611-1B07-5D93491D4544}"/>
              </a:ext>
            </a:extLst>
          </p:cNvPr>
          <p:cNvPicPr>
            <a:picLocks noChangeAspect="1"/>
          </p:cNvPicPr>
          <p:nvPr/>
        </p:nvPicPr>
        <p:blipFill>
          <a:blip r:embed="rId4"/>
          <a:stretch>
            <a:fillRect/>
          </a:stretch>
        </p:blipFill>
        <p:spPr>
          <a:xfrm>
            <a:off x="0" y="-3255"/>
            <a:ext cx="12192000" cy="1054259"/>
          </a:xfrm>
          <a:prstGeom prst="rect">
            <a:avLst/>
          </a:prstGeom>
        </p:spPr>
      </p:pic>
    </p:spTree>
    <p:extLst>
      <p:ext uri="{BB962C8B-B14F-4D97-AF65-F5344CB8AC3E}">
        <p14:creationId xmlns:p14="http://schemas.microsoft.com/office/powerpoint/2010/main" val="3593954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5FFCCA-C23C-4295-8FCB-706956F4AA95}"/>
              </a:ext>
            </a:extLst>
          </p:cNvPr>
          <p:cNvSpPr/>
          <p:nvPr/>
        </p:nvSpPr>
        <p:spPr>
          <a:xfrm>
            <a:off x="367862" y="1171078"/>
            <a:ext cx="11708524" cy="4801314"/>
          </a:xfrm>
          <a:prstGeom prst="rect">
            <a:avLst/>
          </a:prstGeom>
        </p:spPr>
        <p:txBody>
          <a:bodyPr wrap="square">
            <a:spAutoFit/>
          </a:bodyPr>
          <a:lstStyle/>
          <a:p>
            <a:r>
              <a:rPr lang="fr-FR" dirty="0"/>
              <a:t>Mécanisme de la ventilation au repos</a:t>
            </a:r>
          </a:p>
          <a:p>
            <a:r>
              <a:rPr lang="fr-FR" dirty="0"/>
              <a:t>Inspiration = Phase active</a:t>
            </a:r>
          </a:p>
          <a:p>
            <a:r>
              <a:rPr lang="fr-FR" dirty="0"/>
              <a:t>Pour que l’air rentre dans les poumons, il faut abaisser la pression dans les alvéoles ce qui est réalisé en augmentant le volume de la cage thoracique</a:t>
            </a:r>
          </a:p>
          <a:p>
            <a:endParaRPr lang="fr-FR" dirty="0"/>
          </a:p>
          <a:p>
            <a:r>
              <a:rPr lang="fr-FR" dirty="0"/>
              <a:t>• Contraction musculaire du diaphragme (forme de bol devient forme d’assiette plate) écarte les côtes basses et comprime les viscères abdominaux </a:t>
            </a:r>
          </a:p>
          <a:p>
            <a:r>
              <a:rPr lang="fr-FR" dirty="0"/>
              <a:t>Augmentation du volume du thorax (hauteur et son diamètre inférieur)</a:t>
            </a:r>
          </a:p>
          <a:p>
            <a:endParaRPr lang="fr-FR" dirty="0"/>
          </a:p>
          <a:p>
            <a:r>
              <a:rPr lang="fr-FR" dirty="0"/>
              <a:t>• Des muscles intercostaux internes élèvent les côtes renforçant l’effet du diaphragme. Le thorax s’agrandit</a:t>
            </a:r>
          </a:p>
          <a:p>
            <a:r>
              <a:rPr lang="fr-FR" dirty="0"/>
              <a:t>Diminution de la pression alvéolaire = permet à l’air d’entrer dans les poumons et d’aller dans les alvéoles </a:t>
            </a:r>
          </a:p>
          <a:p>
            <a:endParaRPr lang="fr-FR" dirty="0"/>
          </a:p>
          <a:p>
            <a:r>
              <a:rPr lang="fr-FR" dirty="0"/>
              <a:t>Expiration : phase passive </a:t>
            </a:r>
          </a:p>
          <a:p>
            <a:r>
              <a:rPr lang="fr-FR" dirty="0"/>
              <a:t> Au cours de la respiration normale de repos, Le volume du thorax diminue</a:t>
            </a:r>
          </a:p>
          <a:p>
            <a:r>
              <a:rPr lang="fr-FR" dirty="0"/>
              <a:t> Le poumon reprend sa position initiale de relaxation ou de repos</a:t>
            </a:r>
          </a:p>
          <a:p>
            <a:endParaRPr lang="fr-FR" dirty="0"/>
          </a:p>
          <a:p>
            <a:r>
              <a:rPr lang="fr-FR" dirty="0"/>
              <a:t> Augmentation de la pression alvéolaire = entraine la vidange alvéolaire = chasse l’air du thorax assure le débit expiratoire</a:t>
            </a:r>
          </a:p>
        </p:txBody>
      </p:sp>
    </p:spTree>
    <p:extLst>
      <p:ext uri="{BB962C8B-B14F-4D97-AF65-F5344CB8AC3E}">
        <p14:creationId xmlns:p14="http://schemas.microsoft.com/office/powerpoint/2010/main" val="3320256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La respiration diaphragmatique.">
            <a:hlinkClick r:id="" action="ppaction://media"/>
            <a:extLst>
              <a:ext uri="{FF2B5EF4-FFF2-40B4-BE49-F238E27FC236}">
                <a16:creationId xmlns:a16="http://schemas.microsoft.com/office/drawing/2014/main" id="{69E30366-C04E-1401-78DB-7393174E57D6}"/>
              </a:ext>
            </a:extLst>
          </p:cNvPr>
          <p:cNvPicPr>
            <a:picLocks noRot="1" noChangeAspect="1"/>
          </p:cNvPicPr>
          <p:nvPr>
            <a:videoFile r:link="rId1"/>
          </p:nvPr>
        </p:nvPicPr>
        <p:blipFill>
          <a:blip r:embed="rId4"/>
          <a:stretch>
            <a:fillRect/>
          </a:stretch>
        </p:blipFill>
        <p:spPr>
          <a:xfrm>
            <a:off x="508733" y="187570"/>
            <a:ext cx="11312891" cy="6404706"/>
          </a:xfrm>
          <a:prstGeom prst="rect">
            <a:avLst/>
          </a:prstGeom>
        </p:spPr>
      </p:pic>
    </p:spTree>
    <p:extLst>
      <p:ext uri="{BB962C8B-B14F-4D97-AF65-F5344CB8AC3E}">
        <p14:creationId xmlns:p14="http://schemas.microsoft.com/office/powerpoint/2010/main" val="2097914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366612-F08D-8129-2C82-7139209C29C7}"/>
              </a:ext>
            </a:extLst>
          </p:cNvPr>
          <p:cNvSpPr>
            <a:spLocks noGrp="1"/>
          </p:cNvSpPr>
          <p:nvPr>
            <p:ph type="title"/>
          </p:nvPr>
        </p:nvSpPr>
        <p:spPr/>
        <p:txBody>
          <a:bodyPr/>
          <a:lstStyle/>
          <a:p>
            <a:r>
              <a:rPr lang="fr-FR" sz="3200" b="1">
                <a:solidFill>
                  <a:srgbClr val="EBEBEB"/>
                </a:solidFill>
                <a:latin typeface="Century Gothic"/>
              </a:rPr>
              <a:t>13.  Expliquez l’importance des centres              respiratoires   bulbaires.</a:t>
            </a:r>
            <a:br>
              <a:rPr lang="fr-FR" sz="3200" b="1">
                <a:solidFill>
                  <a:srgbClr val="EBEBEB"/>
                </a:solidFill>
                <a:latin typeface="Century Gothic"/>
              </a:rPr>
            </a:br>
            <a:r>
              <a:rPr lang="fr-FR" sz="3200" b="1">
                <a:solidFill>
                  <a:srgbClr val="EBEBEB"/>
                </a:solidFill>
                <a:latin typeface="Century Gothic"/>
              </a:rPr>
              <a:t> </a:t>
            </a:r>
            <a:br>
              <a:rPr lang="fr-FR" sz="3200" b="1">
                <a:latin typeface="Century Gothic"/>
              </a:rPr>
            </a:br>
            <a:r>
              <a:rPr lang="fr-FR" sz="3200" b="1">
                <a:solidFill>
                  <a:srgbClr val="EBEBEB"/>
                </a:solidFill>
                <a:latin typeface="Century Gothic"/>
              </a:rPr>
              <a:t>       Indiquez où ils se situent ? </a:t>
            </a:r>
            <a:endParaRPr lang="fr-FR"/>
          </a:p>
        </p:txBody>
      </p:sp>
    </p:spTree>
    <p:extLst>
      <p:ext uri="{BB962C8B-B14F-4D97-AF65-F5344CB8AC3E}">
        <p14:creationId xmlns:p14="http://schemas.microsoft.com/office/powerpoint/2010/main" val="3956442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CD43DE7-28B3-45F9-9E6A-16FB9859F29C}"/>
              </a:ext>
            </a:extLst>
          </p:cNvPr>
          <p:cNvPicPr>
            <a:picLocks noChangeAspect="1"/>
          </p:cNvPicPr>
          <p:nvPr/>
        </p:nvPicPr>
        <p:blipFill>
          <a:blip r:embed="rId3"/>
          <a:stretch>
            <a:fillRect/>
          </a:stretch>
        </p:blipFill>
        <p:spPr>
          <a:xfrm>
            <a:off x="337020" y="1182077"/>
            <a:ext cx="5998346" cy="4484077"/>
          </a:xfrm>
          <a:prstGeom prst="rect">
            <a:avLst/>
          </a:prstGeom>
        </p:spPr>
      </p:pic>
      <p:pic>
        <p:nvPicPr>
          <p:cNvPr id="4" name="Image 3">
            <a:extLst>
              <a:ext uri="{FF2B5EF4-FFF2-40B4-BE49-F238E27FC236}">
                <a16:creationId xmlns:a16="http://schemas.microsoft.com/office/drawing/2014/main" id="{EC26EEC9-D3DF-1EB1-6D50-2F58B85664CA}"/>
              </a:ext>
            </a:extLst>
          </p:cNvPr>
          <p:cNvPicPr>
            <a:picLocks noChangeAspect="1"/>
          </p:cNvPicPr>
          <p:nvPr/>
        </p:nvPicPr>
        <p:blipFill>
          <a:blip r:embed="rId4"/>
          <a:stretch>
            <a:fillRect/>
          </a:stretch>
        </p:blipFill>
        <p:spPr>
          <a:xfrm>
            <a:off x="6926710" y="1182077"/>
            <a:ext cx="4307581" cy="4474308"/>
          </a:xfrm>
          <a:prstGeom prst="rect">
            <a:avLst/>
          </a:prstGeom>
        </p:spPr>
      </p:pic>
    </p:spTree>
    <p:extLst>
      <p:ext uri="{BB962C8B-B14F-4D97-AF65-F5344CB8AC3E}">
        <p14:creationId xmlns:p14="http://schemas.microsoft.com/office/powerpoint/2010/main" val="3347830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5D4CD5-83A4-4C21-A120-27784737D179}"/>
              </a:ext>
            </a:extLst>
          </p:cNvPr>
          <p:cNvSpPr/>
          <p:nvPr/>
        </p:nvSpPr>
        <p:spPr>
          <a:xfrm>
            <a:off x="346842" y="1958169"/>
            <a:ext cx="11708524" cy="4247317"/>
          </a:xfrm>
          <a:prstGeom prst="rect">
            <a:avLst/>
          </a:prstGeom>
        </p:spPr>
        <p:txBody>
          <a:bodyPr wrap="square">
            <a:spAutoFit/>
          </a:bodyPr>
          <a:lstStyle/>
          <a:p>
            <a:r>
              <a:rPr lang="fr-FR" dirty="0"/>
              <a:t>Le centre de la respiration est situé dans la substance réticulée du  bulbe rachidien et du pont (schématiquement derrière la tête au-dessus de cervelet). Ce centre contrôle la fréquence et la profondeur de la respiration. </a:t>
            </a:r>
          </a:p>
          <a:p>
            <a:r>
              <a:rPr lang="fr-FR" dirty="0"/>
              <a:t>Il est formé de groupes de neurones :</a:t>
            </a:r>
          </a:p>
          <a:p>
            <a:r>
              <a:rPr lang="fr-FR" dirty="0"/>
              <a:t>  </a:t>
            </a:r>
          </a:p>
          <a:p>
            <a:r>
              <a:rPr lang="fr-FR" dirty="0"/>
              <a:t>  </a:t>
            </a:r>
            <a:r>
              <a:rPr lang="fr-FR" b="1" dirty="0"/>
              <a:t>le groupe respiratoire dorsa</a:t>
            </a:r>
            <a:r>
              <a:rPr lang="fr-FR" dirty="0"/>
              <a:t>l (partie dorsal du bulbe) contient des neurones inspiratoires doués d’une automaticité responsable du rythme de base de la respiration ;</a:t>
            </a:r>
          </a:p>
          <a:p>
            <a:endParaRPr lang="fr-FR" dirty="0"/>
          </a:p>
          <a:p>
            <a:r>
              <a:rPr lang="fr-FR" dirty="0"/>
              <a:t>, </a:t>
            </a:r>
            <a:r>
              <a:rPr lang="fr-FR" b="1" dirty="0"/>
              <a:t>le groupe respiratoire ventral</a:t>
            </a:r>
            <a:r>
              <a:rPr lang="fr-FR" dirty="0"/>
              <a:t>  (partie ventral du bulbe) contient des neurones inspiratoires et expiratoires qui interviendraient uniquement lorsque la ventilation doit augmenter, notamment au cours de l’exercice </a:t>
            </a:r>
          </a:p>
          <a:p>
            <a:endParaRPr lang="fr-FR" dirty="0"/>
          </a:p>
          <a:p>
            <a:r>
              <a:rPr lang="fr-FR" dirty="0"/>
              <a:t>Lors d’une inspiration normale, les influx nerveux quittent le centre respiratoire sous formes de potentiels d’action. </a:t>
            </a:r>
          </a:p>
          <a:p>
            <a:r>
              <a:rPr lang="fr-FR" dirty="0"/>
              <a:t>L’influx nerveux passe par les nerfs phréniques et intercostaux pour atteindre le diaphragme et les muscles intercostaux. Ces derniers se contractent et déclenchent la phase mécanique de l’inspiration. </a:t>
            </a:r>
          </a:p>
          <a:p>
            <a:endParaRPr lang="fr-FR" dirty="0"/>
          </a:p>
          <a:p>
            <a:r>
              <a:rPr lang="fr-FR" dirty="0"/>
              <a:t>Lorsque les influx cessent, les muscles se relâchent, la cage thoracique reprend sa forme initiale.</a:t>
            </a:r>
          </a:p>
        </p:txBody>
      </p:sp>
    </p:spTree>
    <p:extLst>
      <p:ext uri="{BB962C8B-B14F-4D97-AF65-F5344CB8AC3E}">
        <p14:creationId xmlns:p14="http://schemas.microsoft.com/office/powerpoint/2010/main" val="1100147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4A766E8-756C-44FB-9F43-B75E6EA7BE76}"/>
              </a:ext>
            </a:extLst>
          </p:cNvPr>
          <p:cNvPicPr>
            <a:picLocks noChangeAspect="1"/>
          </p:cNvPicPr>
          <p:nvPr/>
        </p:nvPicPr>
        <p:blipFill>
          <a:blip r:embed="rId3"/>
          <a:stretch>
            <a:fillRect/>
          </a:stretch>
        </p:blipFill>
        <p:spPr>
          <a:xfrm>
            <a:off x="2561732" y="1590418"/>
            <a:ext cx="7068536" cy="3677163"/>
          </a:xfrm>
          <a:prstGeom prst="rect">
            <a:avLst/>
          </a:prstGeom>
        </p:spPr>
      </p:pic>
    </p:spTree>
    <p:extLst>
      <p:ext uri="{BB962C8B-B14F-4D97-AF65-F5344CB8AC3E}">
        <p14:creationId xmlns:p14="http://schemas.microsoft.com/office/powerpoint/2010/main" val="1433807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216EEF-58EA-49C2-8BA9-5669776B200D}"/>
              </a:ext>
            </a:extLst>
          </p:cNvPr>
          <p:cNvSpPr>
            <a:spLocks noGrp="1"/>
          </p:cNvSpPr>
          <p:nvPr>
            <p:ph type="title"/>
          </p:nvPr>
        </p:nvSpPr>
        <p:spPr>
          <a:xfrm>
            <a:off x="761999" y="1524000"/>
            <a:ext cx="11146221" cy="3810000"/>
          </a:xfrm>
        </p:spPr>
        <p:txBody>
          <a:bodyPr>
            <a:normAutofit/>
          </a:bodyPr>
          <a:lstStyle/>
          <a:p>
            <a:r>
              <a:rPr lang="fr-FR" sz="2400" dirty="0"/>
              <a:t>Le but du contrôle de la respiration est de maintenir constantes les valeurs de la PO2, PCO2 et du pH du sang artériel.</a:t>
            </a:r>
            <a:br>
              <a:rPr lang="fr-FR" sz="2400" dirty="0"/>
            </a:br>
            <a:br>
              <a:rPr lang="fr-FR" sz="2400" dirty="0"/>
            </a:br>
            <a:r>
              <a:rPr lang="fr-FR" sz="2400" dirty="0"/>
              <a:t>Le contrôle de la respiration est essentiellement involontaire, le contrôle volontaire est exercé dans certaines activités comme la parole et le chant.</a:t>
            </a:r>
            <a:br>
              <a:rPr lang="fr-FR" sz="2400" dirty="0"/>
            </a:br>
            <a:br>
              <a:rPr lang="fr-FR" sz="2400" dirty="0"/>
            </a:br>
            <a:r>
              <a:rPr lang="fr-FR" sz="2400" dirty="0"/>
              <a:t>Des récepteurs périphériques ou centraux participent à la régulation de la ventilation en fonction de trois paramètres principaux: la PO2, la PCO2 et le pH artériel.</a:t>
            </a:r>
            <a:br>
              <a:rPr lang="fr-FR" sz="2400" dirty="0"/>
            </a:br>
            <a:endParaRPr lang="fr-FR" sz="2400" dirty="0"/>
          </a:p>
        </p:txBody>
      </p:sp>
    </p:spTree>
    <p:extLst>
      <p:ext uri="{BB962C8B-B14F-4D97-AF65-F5344CB8AC3E}">
        <p14:creationId xmlns:p14="http://schemas.microsoft.com/office/powerpoint/2010/main" val="3852319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6741ED-3A2A-C5D7-1F0A-69D1F3ACE187}"/>
              </a:ext>
            </a:extLst>
          </p:cNvPr>
          <p:cNvPicPr>
            <a:picLocks noChangeAspect="1"/>
          </p:cNvPicPr>
          <p:nvPr/>
        </p:nvPicPr>
        <p:blipFill>
          <a:blip r:embed="rId3"/>
          <a:stretch>
            <a:fillRect/>
          </a:stretch>
        </p:blipFill>
        <p:spPr>
          <a:xfrm>
            <a:off x="1511145" y="322385"/>
            <a:ext cx="7994578" cy="6157087"/>
          </a:xfrm>
          <a:prstGeom prst="rect">
            <a:avLst/>
          </a:prstGeom>
        </p:spPr>
      </p:pic>
    </p:spTree>
    <p:extLst>
      <p:ext uri="{BB962C8B-B14F-4D97-AF65-F5344CB8AC3E}">
        <p14:creationId xmlns:p14="http://schemas.microsoft.com/office/powerpoint/2010/main" val="386076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E5E01-83CE-7523-7E51-9E0CDA719734}"/>
              </a:ext>
            </a:extLst>
          </p:cNvPr>
          <p:cNvSpPr>
            <a:spLocks noGrp="1"/>
          </p:cNvSpPr>
          <p:nvPr>
            <p:ph type="ctrTitle"/>
          </p:nvPr>
        </p:nvSpPr>
        <p:spPr>
          <a:xfrm>
            <a:off x="704733" y="232474"/>
            <a:ext cx="10668000" cy="1065813"/>
          </a:xfrm>
        </p:spPr>
        <p:txBody>
          <a:bodyPr/>
          <a:lstStyle/>
          <a:p>
            <a:r>
              <a:rPr lang="fr-FR" sz="4200">
                <a:solidFill>
                  <a:srgbClr val="EBEBEB"/>
                </a:solidFill>
                <a:latin typeface="Century Gothic"/>
              </a:rPr>
              <a:t>b .Voies aériennes inférieures </a:t>
            </a:r>
            <a:endParaRPr lang="fr-FR"/>
          </a:p>
        </p:txBody>
      </p:sp>
      <p:sp>
        <p:nvSpPr>
          <p:cNvPr id="3" name="Sous-titre 2">
            <a:extLst>
              <a:ext uri="{FF2B5EF4-FFF2-40B4-BE49-F238E27FC236}">
                <a16:creationId xmlns:a16="http://schemas.microsoft.com/office/drawing/2014/main" id="{72BF68F6-FEF9-0428-77C9-0D900ECE9C05}"/>
              </a:ext>
            </a:extLst>
          </p:cNvPr>
          <p:cNvSpPr>
            <a:spLocks noGrp="1"/>
          </p:cNvSpPr>
          <p:nvPr>
            <p:ph type="subTitle" idx="1"/>
          </p:nvPr>
        </p:nvSpPr>
        <p:spPr>
          <a:xfrm>
            <a:off x="716097" y="3809999"/>
            <a:ext cx="3672287" cy="1995143"/>
          </a:xfrm>
        </p:spPr>
        <p:txBody>
          <a:bodyPr vert="horz" lIns="91440" tIns="45720" rIns="91440" bIns="45720" rtlCol="0" anchor="t">
            <a:normAutofit/>
          </a:bodyPr>
          <a:lstStyle/>
          <a:p>
            <a:pPr algn="l"/>
            <a:r>
              <a:rPr lang="fr-FR" sz="2800">
                <a:solidFill>
                  <a:srgbClr val="FFFFFF"/>
                </a:solidFill>
                <a:latin typeface="Century Gothic"/>
              </a:rPr>
              <a:t>Trachée</a:t>
            </a:r>
            <a:endParaRPr lang="fr-FR" err="1">
              <a:latin typeface="Century Gothic"/>
            </a:endParaRPr>
          </a:p>
          <a:p>
            <a:pPr algn="l"/>
            <a:r>
              <a:rPr lang="fr-FR" sz="2800">
                <a:solidFill>
                  <a:srgbClr val="FFFFFF"/>
                </a:solidFill>
                <a:latin typeface="Century Gothic"/>
              </a:rPr>
              <a:t>Arbre</a:t>
            </a:r>
            <a:r>
              <a:rPr lang="fr-FR" sz="2800">
                <a:latin typeface="Century Gothic"/>
              </a:rPr>
              <a:t> bronchique</a:t>
            </a:r>
            <a:endParaRPr lang="fr-FR">
              <a:latin typeface="Century Gothic"/>
            </a:endParaRPr>
          </a:p>
          <a:p>
            <a:pPr algn="l"/>
            <a:r>
              <a:rPr lang="fr-FR" sz="2800">
                <a:solidFill>
                  <a:srgbClr val="FFFFFF"/>
                </a:solidFill>
                <a:latin typeface="Century Gothic"/>
              </a:rPr>
              <a:t>Poumons</a:t>
            </a:r>
            <a:endParaRPr lang="fr-FR" err="1">
              <a:latin typeface="Century Gothic"/>
            </a:endParaRPr>
          </a:p>
          <a:p>
            <a:endParaRPr lang="fr-FR">
              <a:latin typeface="Century Gothic"/>
            </a:endParaRPr>
          </a:p>
        </p:txBody>
      </p:sp>
      <p:pic>
        <p:nvPicPr>
          <p:cNvPr id="4" name="Image 3" descr="Une image contenant Chair, Vaisseau sanguin, veine, art&#10;&#10;Description générée automatiquement">
            <a:extLst>
              <a:ext uri="{FF2B5EF4-FFF2-40B4-BE49-F238E27FC236}">
                <a16:creationId xmlns:a16="http://schemas.microsoft.com/office/drawing/2014/main" id="{5E725588-B20A-6EF1-C019-FC46FE075B76}"/>
              </a:ext>
            </a:extLst>
          </p:cNvPr>
          <p:cNvPicPr>
            <a:picLocks noChangeAspect="1"/>
          </p:cNvPicPr>
          <p:nvPr/>
        </p:nvPicPr>
        <p:blipFill>
          <a:blip r:embed="rId3"/>
          <a:stretch>
            <a:fillRect/>
          </a:stretch>
        </p:blipFill>
        <p:spPr>
          <a:xfrm>
            <a:off x="6706985" y="2519443"/>
            <a:ext cx="4658856" cy="3278537"/>
          </a:xfrm>
          <a:prstGeom prst="rect">
            <a:avLst/>
          </a:prstGeom>
        </p:spPr>
      </p:pic>
    </p:spTree>
    <p:extLst>
      <p:ext uri="{BB962C8B-B14F-4D97-AF65-F5344CB8AC3E}">
        <p14:creationId xmlns:p14="http://schemas.microsoft.com/office/powerpoint/2010/main" val="201899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1C6AF-D6D7-9B4B-223D-B2B3B99792A3}"/>
              </a:ext>
            </a:extLst>
          </p:cNvPr>
          <p:cNvSpPr>
            <a:spLocks noGrp="1"/>
          </p:cNvSpPr>
          <p:nvPr>
            <p:ph type="title"/>
          </p:nvPr>
        </p:nvSpPr>
        <p:spPr/>
        <p:txBody>
          <a:bodyPr/>
          <a:lstStyle/>
          <a:p>
            <a:r>
              <a:rPr lang="fr-FR" sz="3200" b="1">
                <a:solidFill>
                  <a:srgbClr val="EBEBEB"/>
                </a:solidFill>
                <a:latin typeface="Century Gothic"/>
              </a:rPr>
              <a:t>14.  Qu’est-ce que le volume pulmonaire résiduel ?</a:t>
            </a:r>
            <a:endParaRPr lang="fr-FR"/>
          </a:p>
        </p:txBody>
      </p:sp>
      <p:sp>
        <p:nvSpPr>
          <p:cNvPr id="3" name="Espace réservé du contenu 2">
            <a:extLst>
              <a:ext uri="{FF2B5EF4-FFF2-40B4-BE49-F238E27FC236}">
                <a16:creationId xmlns:a16="http://schemas.microsoft.com/office/drawing/2014/main" id="{9D8EEC9A-0F92-F72D-4739-F14EB9FC5710}"/>
              </a:ext>
            </a:extLst>
          </p:cNvPr>
          <p:cNvSpPr>
            <a:spLocks noGrp="1"/>
          </p:cNvSpPr>
          <p:nvPr>
            <p:ph idx="1"/>
          </p:nvPr>
        </p:nvSpPr>
        <p:spPr>
          <a:xfrm>
            <a:off x="762000" y="3047999"/>
            <a:ext cx="10668000" cy="1074146"/>
          </a:xfrm>
        </p:spPr>
        <p:txBody>
          <a:bodyPr vert="horz" lIns="91440" tIns="45720" rIns="91440" bIns="45720" rtlCol="0" anchor="t">
            <a:normAutofit/>
          </a:bodyPr>
          <a:lstStyle/>
          <a:p>
            <a:r>
              <a:rPr lang="fr-FR" sz="3200">
                <a:solidFill>
                  <a:srgbClr val="FFFFFF"/>
                </a:solidFill>
                <a:latin typeface="Century Gothic"/>
              </a:rPr>
              <a:t>A</a:t>
            </a:r>
            <a:r>
              <a:rPr lang="fr-FR" sz="3200">
                <a:latin typeface="Century Gothic"/>
              </a:rPr>
              <a:t> l’expiration forcée, c’est le volume d’air inexpulsable par l’individu  1500 ml</a:t>
            </a:r>
            <a:endParaRPr lang="fr-FR"/>
          </a:p>
          <a:p>
            <a:endParaRPr lang="fr-FR"/>
          </a:p>
        </p:txBody>
      </p:sp>
    </p:spTree>
    <p:extLst>
      <p:ext uri="{BB962C8B-B14F-4D97-AF65-F5344CB8AC3E}">
        <p14:creationId xmlns:p14="http://schemas.microsoft.com/office/powerpoint/2010/main" val="256113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E73AFD5-8006-5364-E7D4-66EE49DCAA35}"/>
              </a:ext>
            </a:extLst>
          </p:cNvPr>
          <p:cNvPicPr>
            <a:picLocks noChangeAspect="1"/>
          </p:cNvPicPr>
          <p:nvPr/>
        </p:nvPicPr>
        <p:blipFill>
          <a:blip r:embed="rId3"/>
          <a:stretch>
            <a:fillRect/>
          </a:stretch>
        </p:blipFill>
        <p:spPr>
          <a:xfrm>
            <a:off x="1402514" y="420077"/>
            <a:ext cx="8751973" cy="6008077"/>
          </a:xfrm>
          <a:prstGeom prst="rect">
            <a:avLst/>
          </a:prstGeom>
        </p:spPr>
      </p:pic>
    </p:spTree>
    <p:extLst>
      <p:ext uri="{BB962C8B-B14F-4D97-AF65-F5344CB8AC3E}">
        <p14:creationId xmlns:p14="http://schemas.microsoft.com/office/powerpoint/2010/main" val="2702395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A5644E-9964-1B6A-21AA-A1019C48D6E5}"/>
              </a:ext>
            </a:extLst>
          </p:cNvPr>
          <p:cNvSpPr>
            <a:spLocks noGrp="1"/>
          </p:cNvSpPr>
          <p:nvPr>
            <p:ph type="ctrTitle"/>
          </p:nvPr>
        </p:nvSpPr>
        <p:spPr/>
        <p:txBody>
          <a:bodyPr/>
          <a:lstStyle/>
          <a:p>
            <a:r>
              <a:rPr lang="fr-FR" sz="3200" b="1" dirty="0">
                <a:solidFill>
                  <a:srgbClr val="EBEBEB"/>
                </a:solidFill>
                <a:latin typeface="Century Gothic"/>
              </a:rPr>
              <a:t>15.  Qu’est-ce que la fréquence respiratoire par minute chez l’adulte sain au repos.</a:t>
            </a:r>
            <a:endParaRPr lang="fr-FR" dirty="0"/>
          </a:p>
        </p:txBody>
      </p:sp>
      <p:sp>
        <p:nvSpPr>
          <p:cNvPr id="3" name="Sous-titre 2">
            <a:extLst>
              <a:ext uri="{FF2B5EF4-FFF2-40B4-BE49-F238E27FC236}">
                <a16:creationId xmlns:a16="http://schemas.microsoft.com/office/drawing/2014/main" id="{E75BF8FF-F383-B5D9-162C-1BCD3B46B186}"/>
              </a:ext>
            </a:extLst>
          </p:cNvPr>
          <p:cNvSpPr>
            <a:spLocks noGrp="1"/>
          </p:cNvSpPr>
          <p:nvPr>
            <p:ph type="subTitle" idx="1"/>
          </p:nvPr>
        </p:nvSpPr>
        <p:spPr/>
        <p:txBody>
          <a:bodyPr vert="horz" lIns="91440" tIns="45720" rIns="91440" bIns="45720" rtlCol="0" anchor="t">
            <a:normAutofit/>
          </a:bodyPr>
          <a:lstStyle/>
          <a:p>
            <a:pPr algn="l"/>
            <a:r>
              <a:rPr lang="fr-FR" sz="2800" dirty="0">
                <a:solidFill>
                  <a:srgbClr val="FFFFFF"/>
                </a:solidFill>
                <a:latin typeface="Century Gothic"/>
              </a:rPr>
              <a:t>Fréquence</a:t>
            </a:r>
            <a:r>
              <a:rPr lang="fr-FR" sz="2800" dirty="0">
                <a:latin typeface="Century Gothic"/>
              </a:rPr>
              <a:t> respiratoire est de 12 à 15 cycles par minute</a:t>
            </a:r>
            <a:endParaRPr lang="fr-FR" dirty="0"/>
          </a:p>
          <a:p>
            <a:endParaRPr lang="fr-FR" dirty="0"/>
          </a:p>
        </p:txBody>
      </p:sp>
      <p:pic>
        <p:nvPicPr>
          <p:cNvPr id="4" name="Image 3">
            <a:extLst>
              <a:ext uri="{FF2B5EF4-FFF2-40B4-BE49-F238E27FC236}">
                <a16:creationId xmlns:a16="http://schemas.microsoft.com/office/drawing/2014/main" id="{E8919766-F9B0-4B78-9868-315CAC80906A}"/>
              </a:ext>
            </a:extLst>
          </p:cNvPr>
          <p:cNvPicPr>
            <a:picLocks noChangeAspect="1"/>
          </p:cNvPicPr>
          <p:nvPr/>
        </p:nvPicPr>
        <p:blipFill>
          <a:blip r:embed="rId3"/>
          <a:stretch>
            <a:fillRect/>
          </a:stretch>
        </p:blipFill>
        <p:spPr>
          <a:xfrm>
            <a:off x="4728917" y="4680437"/>
            <a:ext cx="3081583" cy="1879933"/>
          </a:xfrm>
          <a:prstGeom prst="rect">
            <a:avLst/>
          </a:prstGeom>
        </p:spPr>
      </p:pic>
    </p:spTree>
    <p:extLst>
      <p:ext uri="{BB962C8B-B14F-4D97-AF65-F5344CB8AC3E}">
        <p14:creationId xmlns:p14="http://schemas.microsoft.com/office/powerpoint/2010/main" val="124686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A6A65E-962F-EF54-260D-EEC0F998D94D}"/>
              </a:ext>
            </a:extLst>
          </p:cNvPr>
          <p:cNvSpPr>
            <a:spLocks noGrp="1"/>
          </p:cNvSpPr>
          <p:nvPr>
            <p:ph type="title"/>
          </p:nvPr>
        </p:nvSpPr>
        <p:spPr/>
        <p:txBody>
          <a:bodyPr/>
          <a:lstStyle/>
          <a:p>
            <a:r>
              <a:rPr lang="fr-FR" sz="3200" b="1">
                <a:solidFill>
                  <a:srgbClr val="EBEBEB"/>
                </a:solidFill>
                <a:latin typeface="Century Gothic"/>
              </a:rPr>
              <a:t>16.  En conclusion, qu’est-ce que la fonction principale de l’appareil respiratoire</a:t>
            </a:r>
            <a:endParaRPr lang="fr-FR"/>
          </a:p>
        </p:txBody>
      </p:sp>
    </p:spTree>
    <p:extLst>
      <p:ext uri="{BB962C8B-B14F-4D97-AF65-F5344CB8AC3E}">
        <p14:creationId xmlns:p14="http://schemas.microsoft.com/office/powerpoint/2010/main" val="1960640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0FBF00-8AD0-A1D0-47ED-7C972EB4C3FE}"/>
              </a:ext>
            </a:extLst>
          </p:cNvPr>
          <p:cNvSpPr>
            <a:spLocks noGrp="1"/>
          </p:cNvSpPr>
          <p:nvPr>
            <p:ph type="title"/>
          </p:nvPr>
        </p:nvSpPr>
        <p:spPr>
          <a:xfrm>
            <a:off x="1095375" y="250031"/>
            <a:ext cx="9144000" cy="1263649"/>
          </a:xfrm>
        </p:spPr>
        <p:txBody>
          <a:bodyPr/>
          <a:lstStyle/>
          <a:p>
            <a:r>
              <a:rPr lang="fr-FR" sz="4200">
                <a:solidFill>
                  <a:srgbClr val="EBEBEB"/>
                </a:solidFill>
                <a:latin typeface="Century Gothic"/>
              </a:rPr>
              <a:t>Les deux circulations</a:t>
            </a:r>
            <a:endParaRPr lang="fr-FR"/>
          </a:p>
        </p:txBody>
      </p:sp>
      <p:pic>
        <p:nvPicPr>
          <p:cNvPr id="5" name="Espace réservé du contenu 4" descr="Une image contenant texte, dessin, croquis, squelette&#10;&#10;Description générée automatiquement">
            <a:extLst>
              <a:ext uri="{FF2B5EF4-FFF2-40B4-BE49-F238E27FC236}">
                <a16:creationId xmlns:a16="http://schemas.microsoft.com/office/drawing/2014/main" id="{6F20DE18-D06D-5806-6B14-F8EA06136A73}"/>
              </a:ext>
            </a:extLst>
          </p:cNvPr>
          <p:cNvPicPr>
            <a:picLocks noGrp="1" noChangeAspect="1"/>
          </p:cNvPicPr>
          <p:nvPr>
            <p:ph sz="half" idx="1"/>
          </p:nvPr>
        </p:nvPicPr>
        <p:blipFill>
          <a:blip r:embed="rId3"/>
          <a:stretch>
            <a:fillRect/>
          </a:stretch>
        </p:blipFill>
        <p:spPr>
          <a:xfrm>
            <a:off x="856989" y="1500188"/>
            <a:ext cx="3262835" cy="4595812"/>
          </a:xfrm>
        </p:spPr>
      </p:pic>
      <p:pic>
        <p:nvPicPr>
          <p:cNvPr id="6" name="Espace réservé du contenu 5">
            <a:extLst>
              <a:ext uri="{FF2B5EF4-FFF2-40B4-BE49-F238E27FC236}">
                <a16:creationId xmlns:a16="http://schemas.microsoft.com/office/drawing/2014/main" id="{96176141-9CA3-CD77-09F3-1235E391EECF}"/>
              </a:ext>
            </a:extLst>
          </p:cNvPr>
          <p:cNvPicPr>
            <a:picLocks noGrp="1" noChangeAspect="1"/>
          </p:cNvPicPr>
          <p:nvPr>
            <p:ph sz="half" idx="2"/>
          </p:nvPr>
        </p:nvPicPr>
        <p:blipFill>
          <a:blip r:embed="rId4"/>
          <a:stretch>
            <a:fillRect/>
          </a:stretch>
        </p:blipFill>
        <p:spPr>
          <a:xfrm>
            <a:off x="7078453" y="1494881"/>
            <a:ext cx="3857250" cy="4601119"/>
          </a:xfrm>
        </p:spPr>
      </p:pic>
    </p:spTree>
    <p:extLst>
      <p:ext uri="{BB962C8B-B14F-4D97-AF65-F5344CB8AC3E}">
        <p14:creationId xmlns:p14="http://schemas.microsoft.com/office/powerpoint/2010/main" val="1432422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C3B1CF-1748-5D1D-06FB-B99E50138BE6}"/>
              </a:ext>
            </a:extLst>
          </p:cNvPr>
          <p:cNvSpPr>
            <a:spLocks noGrp="1"/>
          </p:cNvSpPr>
          <p:nvPr>
            <p:ph type="title"/>
          </p:nvPr>
        </p:nvSpPr>
        <p:spPr/>
        <p:txBody>
          <a:bodyPr/>
          <a:lstStyle/>
          <a:p>
            <a:r>
              <a:rPr lang="fr-FR" sz="4200" b="1">
                <a:solidFill>
                  <a:srgbClr val="EBEBEB"/>
                </a:solidFill>
                <a:latin typeface="Century Gothic"/>
              </a:rPr>
              <a:t>Rôle infirmier et appareil respiratoire</a:t>
            </a:r>
            <a:endParaRPr lang="fr-FR"/>
          </a:p>
        </p:txBody>
      </p:sp>
      <p:sp>
        <p:nvSpPr>
          <p:cNvPr id="3" name="Espace réservé du contenu 2">
            <a:extLst>
              <a:ext uri="{FF2B5EF4-FFF2-40B4-BE49-F238E27FC236}">
                <a16:creationId xmlns:a16="http://schemas.microsoft.com/office/drawing/2014/main" id="{076313B0-3B3B-1CE6-9576-753EE02A2431}"/>
              </a:ext>
            </a:extLst>
          </p:cNvPr>
          <p:cNvSpPr>
            <a:spLocks noGrp="1"/>
          </p:cNvSpPr>
          <p:nvPr>
            <p:ph idx="1"/>
          </p:nvPr>
        </p:nvSpPr>
        <p:spPr/>
        <p:txBody>
          <a:bodyPr vert="horz" lIns="91440" tIns="45720" rIns="91440" bIns="45720" rtlCol="0" anchor="t">
            <a:normAutofit/>
          </a:bodyPr>
          <a:lstStyle/>
          <a:p>
            <a:r>
              <a:rPr lang="fr-FR" sz="1800">
                <a:latin typeface="Century Gothic"/>
              </a:rPr>
              <a:t>Recueil des données relatives à la fonction ventilatoire : Fréquence, amplitude, dynamique, régularité ventilatoire, coloration cutanée, bruits respiratoires </a:t>
            </a:r>
            <a:r>
              <a:rPr lang="fr-FR" sz="1800" err="1">
                <a:latin typeface="Century Gothic"/>
              </a:rPr>
              <a:t>ect</a:t>
            </a:r>
            <a:r>
              <a:rPr lang="fr-FR" sz="1800">
                <a:latin typeface="Century Gothic"/>
              </a:rPr>
              <a:t>. Relève du rôle propre (art. R 4311-5 du CSP, alinéa 19) ne doit pas être remis en l’attente d’une prescription,</a:t>
            </a:r>
            <a:endParaRPr lang="fr-FR"/>
          </a:p>
          <a:p>
            <a:r>
              <a:rPr lang="fr-FR" sz="1800">
                <a:latin typeface="Century Gothic"/>
              </a:rPr>
              <a:t>Usage des dispositifs (moyens non invasifs ) permettant d’évaluer la saturation doit être mis sans délai si l’analyse de la situation par l’IDE met en évidence une possible altération de la fonction respiratoire</a:t>
            </a:r>
            <a:endParaRPr lang="fr-FR"/>
          </a:p>
          <a:p>
            <a:r>
              <a:rPr lang="fr-FR" sz="1800">
                <a:latin typeface="Century Gothic"/>
              </a:rPr>
              <a:t>Oxygène est un médicament ( essentiellement pour la production et le conditionnement) </a:t>
            </a:r>
            <a:r>
              <a:rPr lang="fr-FR" sz="1800" b="1">
                <a:latin typeface="Century Gothic"/>
              </a:rPr>
              <a:t>en dehors de l’urgence </a:t>
            </a:r>
            <a:r>
              <a:rPr lang="fr-FR" sz="1800">
                <a:latin typeface="Century Gothic"/>
              </a:rPr>
              <a:t>son administration relève d’une </a:t>
            </a:r>
            <a:r>
              <a:rPr lang="fr-FR" sz="1800" b="1">
                <a:latin typeface="Century Gothic"/>
              </a:rPr>
              <a:t>prescription médicale</a:t>
            </a:r>
            <a:endParaRPr lang="fr-FR"/>
          </a:p>
          <a:p>
            <a:endParaRPr lang="fr-FR"/>
          </a:p>
        </p:txBody>
      </p:sp>
    </p:spTree>
    <p:extLst>
      <p:ext uri="{BB962C8B-B14F-4D97-AF65-F5344CB8AC3E}">
        <p14:creationId xmlns:p14="http://schemas.microsoft.com/office/powerpoint/2010/main" val="28690348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Smiling Face with No Fill">
            <a:extLst>
              <a:ext uri="{FF2B5EF4-FFF2-40B4-BE49-F238E27FC236}">
                <a16:creationId xmlns:a16="http://schemas.microsoft.com/office/drawing/2014/main" id="{E74A25AA-756C-565E-28DB-0C262A2F9C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526" y="914400"/>
            <a:ext cx="4119560" cy="4119560"/>
          </a:xfrm>
          <a:prstGeom prst="rect">
            <a:avLst/>
          </a:prstGeom>
        </p:spPr>
      </p:pic>
      <p:grpSp>
        <p:nvGrpSpPr>
          <p:cNvPr id="11" name="Group 10">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2" name="Freeform: Shape 11">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re 1">
            <a:extLst>
              <a:ext uri="{FF2B5EF4-FFF2-40B4-BE49-F238E27FC236}">
                <a16:creationId xmlns:a16="http://schemas.microsoft.com/office/drawing/2014/main" id="{37904D97-F64C-7B87-C361-CBBE08AAAFC9}"/>
              </a:ext>
            </a:extLst>
          </p:cNvPr>
          <p:cNvSpPr>
            <a:spLocks noGrp="1"/>
          </p:cNvSpPr>
          <p:nvPr>
            <p:ph type="title"/>
          </p:nvPr>
        </p:nvSpPr>
        <p:spPr>
          <a:xfrm>
            <a:off x="6044452" y="790900"/>
            <a:ext cx="5289177" cy="2727367"/>
          </a:xfrm>
        </p:spPr>
        <p:txBody>
          <a:bodyPr vert="horz" lIns="91440" tIns="45720" rIns="91440" bIns="45720" rtlCol="0" anchor="b" anchorCtr="0">
            <a:normAutofit/>
          </a:bodyPr>
          <a:lstStyle/>
          <a:p>
            <a:r>
              <a:rPr lang="en-US" sz="6200"/>
              <a:t>Merci de votre attention</a:t>
            </a:r>
          </a:p>
        </p:txBody>
      </p:sp>
    </p:spTree>
    <p:extLst>
      <p:ext uri="{BB962C8B-B14F-4D97-AF65-F5344CB8AC3E}">
        <p14:creationId xmlns:p14="http://schemas.microsoft.com/office/powerpoint/2010/main" val="1274177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617468-EFC8-172D-E349-DF38AF5B24AA}"/>
              </a:ext>
            </a:extLst>
          </p:cNvPr>
          <p:cNvSpPr>
            <a:spLocks noGrp="1"/>
          </p:cNvSpPr>
          <p:nvPr>
            <p:ph type="title"/>
          </p:nvPr>
        </p:nvSpPr>
        <p:spPr/>
        <p:txBody>
          <a:bodyPr/>
          <a:lstStyle/>
          <a:p>
            <a:r>
              <a:rPr lang="fr-FR" sz="2000">
                <a:solidFill>
                  <a:srgbClr val="EBEBEB"/>
                </a:solidFill>
                <a:latin typeface="Century Gothic"/>
              </a:rPr>
              <a:t>FAVROT, C, </a:t>
            </a:r>
            <a:r>
              <a:rPr lang="fr-FR" sz="2000" i="1">
                <a:solidFill>
                  <a:srgbClr val="EBEBEB"/>
                </a:solidFill>
                <a:latin typeface="Century Gothic"/>
              </a:rPr>
              <a:t>Biologie fondamentale Cycles de la vie et grandes fonction</a:t>
            </a:r>
            <a:r>
              <a:rPr lang="fr-FR" sz="2000">
                <a:solidFill>
                  <a:srgbClr val="EBEBEB"/>
                </a:solidFill>
                <a:latin typeface="Century Gothic"/>
              </a:rPr>
              <a:t>, Paris : de BOECK 2014, ISBN978-2-84371-657-7</a:t>
            </a:r>
            <a:br>
              <a:rPr lang="fr-FR" sz="2000">
                <a:solidFill>
                  <a:srgbClr val="EBEBEB"/>
                </a:solidFill>
                <a:latin typeface="Century Gothic"/>
              </a:rPr>
            </a:br>
            <a:r>
              <a:rPr lang="fr-FR" sz="2000">
                <a:solidFill>
                  <a:srgbClr val="EBEBEB"/>
                </a:solidFill>
                <a:latin typeface="Century Gothic"/>
              </a:rPr>
              <a:t> </a:t>
            </a:r>
            <a:br>
              <a:rPr lang="fr-FR" sz="2000">
                <a:solidFill>
                  <a:srgbClr val="EBEBEB"/>
                </a:solidFill>
                <a:latin typeface="Century Gothic"/>
              </a:rPr>
            </a:br>
            <a:r>
              <a:rPr lang="fr-FR" sz="2000">
                <a:solidFill>
                  <a:srgbClr val="EBEBEB"/>
                </a:solidFill>
                <a:latin typeface="Century Gothic"/>
              </a:rPr>
              <a:t>MONCET, M.C. </a:t>
            </a:r>
            <a:r>
              <a:rPr lang="fr-FR" sz="2000" i="1">
                <a:solidFill>
                  <a:srgbClr val="EBEBEB"/>
                </a:solidFill>
                <a:latin typeface="Century Gothic"/>
              </a:rPr>
              <a:t>Biologie fondamentale Cycles de la vie et grandes fonction. Paris : </a:t>
            </a:r>
            <a:r>
              <a:rPr lang="fr-FR" sz="2000">
                <a:solidFill>
                  <a:srgbClr val="EBEBEB"/>
                </a:solidFill>
                <a:latin typeface="Century Gothic"/>
              </a:rPr>
              <a:t>VUIBERT</a:t>
            </a:r>
            <a:endParaRPr lang="fr-FR"/>
          </a:p>
        </p:txBody>
      </p:sp>
      <p:sp>
        <p:nvSpPr>
          <p:cNvPr id="3" name="Espace réservé du texte 2">
            <a:extLst>
              <a:ext uri="{FF2B5EF4-FFF2-40B4-BE49-F238E27FC236}">
                <a16:creationId xmlns:a16="http://schemas.microsoft.com/office/drawing/2014/main" id="{F6B295B2-B41D-F334-8587-92A548E56927}"/>
              </a:ext>
            </a:extLst>
          </p:cNvPr>
          <p:cNvSpPr>
            <a:spLocks noGrp="1"/>
          </p:cNvSpPr>
          <p:nvPr>
            <p:ph type="body" idx="1"/>
          </p:nvPr>
        </p:nvSpPr>
        <p:spPr/>
        <p:txBody>
          <a:bodyPr vert="horz" lIns="91440" tIns="45720" rIns="91440" bIns="45720" rtlCol="0" anchor="t">
            <a:normAutofit/>
          </a:bodyPr>
          <a:lstStyle/>
          <a:p>
            <a:r>
              <a:rPr lang="fr-FR" sz="2000" cap="all">
                <a:solidFill>
                  <a:srgbClr val="ACD433"/>
                </a:solidFill>
                <a:latin typeface="Century Gothic"/>
              </a:rPr>
              <a:t>TABARANI, G. </a:t>
            </a:r>
            <a:r>
              <a:rPr lang="fr-FR" sz="2000" i="1">
                <a:solidFill>
                  <a:srgbClr val="ACD433"/>
                </a:solidFill>
                <a:latin typeface="Century Gothic"/>
              </a:rPr>
              <a:t>le système respiratoire humain. CM, UE 2,2 S1 Cycle de la vie et grandes fonctions IFSI HNO, Villefranche, 26 septembre 2017</a:t>
            </a:r>
            <a:endParaRPr lang="fr-FR"/>
          </a:p>
          <a:p>
            <a:endParaRPr lang="fr-FR"/>
          </a:p>
        </p:txBody>
      </p:sp>
    </p:spTree>
    <p:extLst>
      <p:ext uri="{BB962C8B-B14F-4D97-AF65-F5344CB8AC3E}">
        <p14:creationId xmlns:p14="http://schemas.microsoft.com/office/powerpoint/2010/main" val="1060590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8BAD1AF-7F10-1EFD-48E9-1C867118F1B1}"/>
              </a:ext>
            </a:extLst>
          </p:cNvPr>
          <p:cNvSpPr>
            <a:spLocks noGrp="1"/>
          </p:cNvSpPr>
          <p:nvPr>
            <p:ph idx="1"/>
          </p:nvPr>
        </p:nvSpPr>
        <p:spPr>
          <a:xfrm>
            <a:off x="762000" y="872168"/>
            <a:ext cx="10668000" cy="5223832"/>
          </a:xfrm>
        </p:spPr>
        <p:txBody>
          <a:bodyPr vert="horz" lIns="91440" tIns="45720" rIns="91440" bIns="45720" rtlCol="0" anchor="t">
            <a:normAutofit/>
          </a:bodyPr>
          <a:lstStyle/>
          <a:p>
            <a:r>
              <a:rPr lang="fr-FR" sz="3200" b="1">
                <a:solidFill>
                  <a:srgbClr val="EBEBEB"/>
                </a:solidFill>
                <a:latin typeface="Century Gothic"/>
              </a:rPr>
              <a:t>2 - Quelles sont les caractéristiques de la cage thoracique?</a:t>
            </a:r>
            <a:endParaRPr lang="fr-FR">
              <a:solidFill>
                <a:srgbClr val="FFFFFF"/>
              </a:solidFill>
              <a:latin typeface="Verdana Pro"/>
            </a:endParaRPr>
          </a:p>
          <a:p>
            <a:r>
              <a:rPr lang="fr-FR" sz="3200" b="1">
                <a:solidFill>
                  <a:srgbClr val="EBEBEB"/>
                </a:solidFill>
                <a:latin typeface="Century Gothic"/>
              </a:rPr>
              <a:t> Que trouve –t-on entre les côtes ? </a:t>
            </a:r>
            <a:endParaRPr lang="fr-FR">
              <a:solidFill>
                <a:srgbClr val="FFFFFF"/>
              </a:solidFill>
              <a:latin typeface="Verdana Pro"/>
            </a:endParaRPr>
          </a:p>
          <a:p>
            <a:r>
              <a:rPr lang="fr-FR" sz="3200" b="1">
                <a:solidFill>
                  <a:srgbClr val="EBEBEB"/>
                </a:solidFill>
                <a:latin typeface="Century Gothic"/>
              </a:rPr>
              <a:t>Expliquez leur rôle </a:t>
            </a:r>
            <a:endParaRPr lang="fr-FR"/>
          </a:p>
        </p:txBody>
      </p:sp>
    </p:spTree>
    <p:extLst>
      <p:ext uri="{BB962C8B-B14F-4D97-AF65-F5344CB8AC3E}">
        <p14:creationId xmlns:p14="http://schemas.microsoft.com/office/powerpoint/2010/main" val="725130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dessin, croquis, diagramme, texte&#10;&#10;Description générée automatiquement">
            <a:extLst>
              <a:ext uri="{FF2B5EF4-FFF2-40B4-BE49-F238E27FC236}">
                <a16:creationId xmlns:a16="http://schemas.microsoft.com/office/drawing/2014/main" id="{BA77B3BB-D74D-B9BF-0C01-B364D213E2BA}"/>
              </a:ext>
            </a:extLst>
          </p:cNvPr>
          <p:cNvPicPr>
            <a:picLocks noChangeAspect="1"/>
          </p:cNvPicPr>
          <p:nvPr/>
        </p:nvPicPr>
        <p:blipFill>
          <a:blip r:embed="rId3"/>
          <a:stretch>
            <a:fillRect/>
          </a:stretch>
        </p:blipFill>
        <p:spPr>
          <a:xfrm>
            <a:off x="606420" y="0"/>
            <a:ext cx="11023629" cy="6858001"/>
          </a:xfrm>
          <a:prstGeom prst="rect">
            <a:avLst/>
          </a:prstGeom>
        </p:spPr>
      </p:pic>
      <p:sp>
        <p:nvSpPr>
          <p:cNvPr id="2" name="ZoneTexte 1">
            <a:extLst>
              <a:ext uri="{FF2B5EF4-FFF2-40B4-BE49-F238E27FC236}">
                <a16:creationId xmlns:a16="http://schemas.microsoft.com/office/drawing/2014/main" id="{CA96339E-2C34-2796-43AE-105EC88D2E54}"/>
              </a:ext>
            </a:extLst>
          </p:cNvPr>
          <p:cNvSpPr txBox="1"/>
          <p:nvPr/>
        </p:nvSpPr>
        <p:spPr>
          <a:xfrm>
            <a:off x="1943493" y="6306634"/>
            <a:ext cx="2743199" cy="365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r-FR"/>
          </a:p>
        </p:txBody>
      </p:sp>
    </p:spTree>
    <p:extLst>
      <p:ext uri="{BB962C8B-B14F-4D97-AF65-F5344CB8AC3E}">
        <p14:creationId xmlns:p14="http://schemas.microsoft.com/office/powerpoint/2010/main" val="538450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B25E20-8239-8B1A-913F-71F754EF370A}"/>
              </a:ext>
            </a:extLst>
          </p:cNvPr>
          <p:cNvSpPr>
            <a:spLocks noGrp="1"/>
          </p:cNvSpPr>
          <p:nvPr>
            <p:ph type="title"/>
          </p:nvPr>
        </p:nvSpPr>
        <p:spPr/>
        <p:txBody>
          <a:bodyPr>
            <a:normAutofit/>
          </a:bodyPr>
          <a:lstStyle/>
          <a:p>
            <a:br>
              <a:rPr lang="fr-FR" sz="2000"/>
            </a:br>
            <a:br>
              <a:rPr lang="fr-FR" sz="2000"/>
            </a:br>
            <a:r>
              <a:rPr lang="fr-FR" sz="2000" b="1">
                <a:latin typeface="Century Gothic"/>
              </a:rPr>
              <a:t>22 Paires de muscles intercostaux comblant les espaces entre les 12 paires de côtes.</a:t>
            </a:r>
            <a:br>
              <a:rPr lang="fr-FR" sz="2000" b="1">
                <a:latin typeface="Century Gothic"/>
              </a:rPr>
            </a:br>
            <a:br>
              <a:rPr lang="fr-FR" sz="2000" b="1">
                <a:latin typeface="Century Gothic"/>
              </a:rPr>
            </a:br>
            <a:r>
              <a:rPr lang="fr-FR" sz="2000" b="1">
                <a:latin typeface="Century Gothic"/>
              </a:rPr>
              <a:t>11 paires de muscles intercostaux internes.</a:t>
            </a:r>
            <a:br>
              <a:rPr lang="fr-FR" sz="2000" b="1">
                <a:latin typeface="Century Gothic"/>
              </a:rPr>
            </a:br>
            <a:r>
              <a:rPr lang="fr-FR" sz="2000" b="1">
                <a:latin typeface="Century Gothic"/>
              </a:rPr>
              <a:t>11 paires de muscles intercostaux externes.</a:t>
            </a:r>
            <a:br>
              <a:rPr lang="fr-FR" sz="2000" b="1">
                <a:latin typeface="Century Gothic"/>
              </a:rPr>
            </a:br>
            <a:br>
              <a:rPr lang="fr-FR" sz="2000" b="1">
                <a:latin typeface="Century Gothic"/>
              </a:rPr>
            </a:br>
            <a:r>
              <a:rPr lang="fr-FR" sz="2000" b="1">
                <a:latin typeface="Century Gothic"/>
              </a:rPr>
              <a:t>La première côte étant fixe, quand les muscles intercostaux se contractent, ils ramènent les autres côtes vers la première. Cette particularité permet à la cage thoracique d'augmenter son volume d'avant en arrière et latéralement.</a:t>
            </a:r>
            <a:br>
              <a:rPr lang="fr-FR" sz="2000" b="1">
                <a:latin typeface="Century Gothic"/>
              </a:rPr>
            </a:br>
            <a:endParaRPr lang="fr-FR" sz="2000" b="1">
              <a:latin typeface="Century Gothic"/>
            </a:endParaRPr>
          </a:p>
        </p:txBody>
      </p:sp>
    </p:spTree>
    <p:extLst>
      <p:ext uri="{BB962C8B-B14F-4D97-AF65-F5344CB8AC3E}">
        <p14:creationId xmlns:p14="http://schemas.microsoft.com/office/powerpoint/2010/main" val="1448623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9EB753-288C-174D-1B47-783DB766E843}"/>
              </a:ext>
            </a:extLst>
          </p:cNvPr>
          <p:cNvSpPr>
            <a:spLocks noGrp="1"/>
          </p:cNvSpPr>
          <p:nvPr>
            <p:ph type="title"/>
          </p:nvPr>
        </p:nvSpPr>
        <p:spPr/>
        <p:txBody>
          <a:bodyPr/>
          <a:lstStyle/>
          <a:p>
            <a:r>
              <a:rPr lang="fr-FR" sz="3200" b="1">
                <a:solidFill>
                  <a:srgbClr val="EBEBEB"/>
                </a:solidFill>
                <a:latin typeface="Century Gothic"/>
              </a:rPr>
              <a:t>3.  Citez le nom du muscle principal de la respiration?</a:t>
            </a:r>
            <a:br>
              <a:rPr lang="fr-FR" sz="3200" b="1">
                <a:solidFill>
                  <a:srgbClr val="EBEBEB"/>
                </a:solidFill>
                <a:latin typeface="Century Gothic"/>
              </a:rPr>
            </a:br>
            <a:br>
              <a:rPr lang="fr-FR" sz="3200" b="1">
                <a:solidFill>
                  <a:srgbClr val="EBEBEB"/>
                </a:solidFill>
                <a:latin typeface="Century Gothic"/>
              </a:rPr>
            </a:br>
            <a:r>
              <a:rPr lang="fr-FR" sz="3200" b="1">
                <a:solidFill>
                  <a:srgbClr val="EBEBEB"/>
                </a:solidFill>
                <a:latin typeface="Century Gothic"/>
              </a:rPr>
              <a:t>Indiquez sa localisation? </a:t>
            </a:r>
            <a:br>
              <a:rPr lang="fr-FR" sz="3200" b="1">
                <a:latin typeface="Century Gothic"/>
              </a:rPr>
            </a:br>
            <a:br>
              <a:rPr lang="fr-FR" sz="3200" b="1">
                <a:latin typeface="Century Gothic"/>
              </a:rPr>
            </a:br>
            <a:r>
              <a:rPr lang="fr-FR" sz="3200" b="1">
                <a:solidFill>
                  <a:srgbClr val="EBEBEB"/>
                </a:solidFill>
                <a:latin typeface="Century Gothic"/>
              </a:rPr>
              <a:t>Le nom des nerfs qui l’innerve ?</a:t>
            </a:r>
            <a:endParaRPr lang="fr-FR"/>
          </a:p>
        </p:txBody>
      </p:sp>
    </p:spTree>
    <p:extLst>
      <p:ext uri="{BB962C8B-B14F-4D97-AF65-F5344CB8AC3E}">
        <p14:creationId xmlns:p14="http://schemas.microsoft.com/office/powerpoint/2010/main" val="1044835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film radiographique, Imagerie médicale, Rayon X, radiographie&#10;&#10;Description générée automatiquement">
            <a:extLst>
              <a:ext uri="{FF2B5EF4-FFF2-40B4-BE49-F238E27FC236}">
                <a16:creationId xmlns:a16="http://schemas.microsoft.com/office/drawing/2014/main" id="{7CB9B808-2224-CE58-9623-4D88DCF5A97C}"/>
              </a:ext>
            </a:extLst>
          </p:cNvPr>
          <p:cNvPicPr>
            <a:picLocks noChangeAspect="1"/>
          </p:cNvPicPr>
          <p:nvPr/>
        </p:nvPicPr>
        <p:blipFill>
          <a:blip r:embed="rId3"/>
          <a:stretch>
            <a:fillRect/>
          </a:stretch>
        </p:blipFill>
        <p:spPr>
          <a:xfrm>
            <a:off x="761162" y="388189"/>
            <a:ext cx="5203135" cy="5334000"/>
          </a:xfrm>
          <a:prstGeom prst="rect">
            <a:avLst/>
          </a:prstGeom>
        </p:spPr>
      </p:pic>
      <p:sp>
        <p:nvSpPr>
          <p:cNvPr id="4" name="Flèche : gauche 3">
            <a:extLst>
              <a:ext uri="{FF2B5EF4-FFF2-40B4-BE49-F238E27FC236}">
                <a16:creationId xmlns:a16="http://schemas.microsoft.com/office/drawing/2014/main" id="{3684B431-1C52-0D07-DD91-EB65784CF1E6}"/>
              </a:ext>
            </a:extLst>
          </p:cNvPr>
          <p:cNvSpPr/>
          <p:nvPr/>
        </p:nvSpPr>
        <p:spPr>
          <a:xfrm>
            <a:off x="4734781" y="4622961"/>
            <a:ext cx="2465684"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9159EE65-A388-7452-9FCF-89E32EE3FA5C}"/>
              </a:ext>
            </a:extLst>
          </p:cNvPr>
          <p:cNvSpPr txBox="1"/>
          <p:nvPr/>
        </p:nvSpPr>
        <p:spPr>
          <a:xfrm>
            <a:off x="7191349" y="4713988"/>
            <a:ext cx="30828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t>DIAPRAGME</a:t>
            </a:r>
          </a:p>
        </p:txBody>
      </p:sp>
      <p:sp>
        <p:nvSpPr>
          <p:cNvPr id="8" name="ZoneTexte 7">
            <a:extLst>
              <a:ext uri="{FF2B5EF4-FFF2-40B4-BE49-F238E27FC236}">
                <a16:creationId xmlns:a16="http://schemas.microsoft.com/office/drawing/2014/main" id="{16137671-4F0F-A1C3-A1AD-108ED8D496DE}"/>
              </a:ext>
            </a:extLst>
          </p:cNvPr>
          <p:cNvSpPr txBox="1"/>
          <p:nvPr/>
        </p:nvSpPr>
        <p:spPr>
          <a:xfrm>
            <a:off x="6764629" y="5357336"/>
            <a:ext cx="39458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t>L'innervation du diaphragme ce fait par : les nerfs phréniques.</a:t>
            </a:r>
          </a:p>
        </p:txBody>
      </p:sp>
    </p:spTree>
    <p:extLst>
      <p:ext uri="{BB962C8B-B14F-4D97-AF65-F5344CB8AC3E}">
        <p14:creationId xmlns:p14="http://schemas.microsoft.com/office/powerpoint/2010/main" val="92988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TornVTI">
  <a:themeElements>
    <a:clrScheme name="AnalogousFromRegularSeedRightStep">
      <a:dk1>
        <a:srgbClr val="000000"/>
      </a:dk1>
      <a:lt1>
        <a:srgbClr val="FFFFFF"/>
      </a:lt1>
      <a:dk2>
        <a:srgbClr val="1B2130"/>
      </a:dk2>
      <a:lt2>
        <a:srgbClr val="F3F0F0"/>
      </a:lt2>
      <a:accent1>
        <a:srgbClr val="20B4A9"/>
      </a:accent1>
      <a:accent2>
        <a:srgbClr val="1794D5"/>
      </a:accent2>
      <a:accent3>
        <a:srgbClr val="2957E7"/>
      </a:accent3>
      <a:accent4>
        <a:srgbClr val="4B2CD9"/>
      </a:accent4>
      <a:accent5>
        <a:srgbClr val="9929E7"/>
      </a:accent5>
      <a:accent6>
        <a:srgbClr val="D517D3"/>
      </a:accent6>
      <a:hlink>
        <a:srgbClr val="BF3F49"/>
      </a:hlink>
      <a:folHlink>
        <a:srgbClr val="7F7F7F"/>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2887</Words>
  <Application>Microsoft Office PowerPoint</Application>
  <PresentationFormat>Grand écran</PresentationFormat>
  <Paragraphs>251</Paragraphs>
  <Slides>47</Slides>
  <Notes>45</Notes>
  <HiddenSlides>1</HiddenSlides>
  <MMClips>2</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47</vt:i4>
      </vt:variant>
    </vt:vector>
  </HeadingPairs>
  <TitlesOfParts>
    <vt:vector size="56" baseType="lpstr">
      <vt:lpstr>Arial</vt:lpstr>
      <vt:lpstr>Calibri</vt:lpstr>
      <vt:lpstr>Century Gothic</vt:lpstr>
      <vt:lpstr>Segoe UI</vt:lpstr>
      <vt:lpstr>Verdana Pro</vt:lpstr>
      <vt:lpstr>Verdana Pro Cond SemiBold</vt:lpstr>
      <vt:lpstr>Wingdings</vt:lpstr>
      <vt:lpstr>Wingdings 3</vt:lpstr>
      <vt:lpstr>TornVTI</vt:lpstr>
      <vt:lpstr>Présentation PowerPoint</vt:lpstr>
      <vt:lpstr>1 -  Citez les différentes parties de l’appareil respiratoire</vt:lpstr>
      <vt:lpstr>Présentation PowerPoint</vt:lpstr>
      <vt:lpstr>b .Voies aériennes inférieures </vt:lpstr>
      <vt:lpstr>Présentation PowerPoint</vt:lpstr>
      <vt:lpstr>Présentation PowerPoint</vt:lpstr>
      <vt:lpstr>  22 Paires de muscles intercostaux comblant les espaces entre les 12 paires de côtes.  11 paires de muscles intercostaux internes. 11 paires de muscles intercostaux externes.  La première côte étant fixe, quand les muscles intercostaux se contractent, ils ramènent les autres côtes vers la première. Cette particularité permet à la cage thoracique d'augmenter son volume d'avant en arrière et latéralement. </vt:lpstr>
      <vt:lpstr>3.  Citez le nom du muscle principal de la respiration?  Indiquez sa localisation?   Le nom des nerfs qui l’innerve ?</vt:lpstr>
      <vt:lpstr>Présentation PowerPoint</vt:lpstr>
      <vt:lpstr>4.  Quels organes trouve-t-on à l’intérieur de la cage  thoracique ?</vt:lpstr>
      <vt:lpstr>Présentation PowerPoint</vt:lpstr>
      <vt:lpstr>6. Indiquez le nom des 2 feuillets de la plèvre   A quelle partie anatomique sont-ils accolés ?  Quel est le rôle de la plèvre?</vt:lpstr>
      <vt:lpstr>Présentation PowerPoint</vt:lpstr>
      <vt:lpstr>7.  Les  poumons      Quelle est la différence anatomique entre le poumon gauche et le droit ?     Où situe l’apex du poumon ?        Quelle est la structure fonctionnelle du poumon ?</vt:lpstr>
      <vt:lpstr>     </vt:lpstr>
      <vt:lpstr>Présentation PowerPoint</vt:lpstr>
      <vt:lpstr>8.  Que devient la trachée arrivée au médiastin ?</vt:lpstr>
      <vt:lpstr>Présentation PowerPoint</vt:lpstr>
      <vt:lpstr>Présentation PowerPoint</vt:lpstr>
      <vt:lpstr>9. Vascularisation des poumons </vt:lpstr>
      <vt:lpstr>Présentation PowerPoint</vt:lpstr>
      <vt:lpstr>10 . Citez le lieu précis des échanges gazeux à l’intérieur des  poumons.    Citez les 3 composants principaux de l’air.      Nom des 2 gaz échangés au niveau pulmonaire.       Par quel principal mécanisme physique s’effectuent les échanges gazeux?</vt:lpstr>
      <vt:lpstr>Les 3 principaux composant  :</vt:lpstr>
      <vt:lpstr>Présentation PowerPoint</vt:lpstr>
      <vt:lpstr>Présentation PowerPoint</vt:lpstr>
      <vt:lpstr>Présentation PowerPoint</vt:lpstr>
      <vt:lpstr>Présentation PowerPoint</vt:lpstr>
      <vt:lpstr>11.  Dans la circulation sanguine quelle cellule transporte  l’oxygène ?             Quelle protéine est nécessaire à ce transport ?            Expliquez succinctement le mécanisme de la cyanose</vt:lpstr>
      <vt:lpstr>HEMOGLOBINE                                                                     Globule rouge  </vt:lpstr>
      <vt:lpstr> 12.  Quelles sont les 2 étapes du cycle respiratoire ? Expliquez</vt:lpstr>
      <vt:lpstr>      Inspiration =                                     Expiration  =     Phase active                                Phase passive </vt:lpstr>
      <vt:lpstr>Présentation PowerPoint</vt:lpstr>
      <vt:lpstr>Présentation PowerPoint</vt:lpstr>
      <vt:lpstr>13.  Expliquez l’importance des centres              respiratoires   bulbaires.          Indiquez où ils se situent ? </vt:lpstr>
      <vt:lpstr>Présentation PowerPoint</vt:lpstr>
      <vt:lpstr>Présentation PowerPoint</vt:lpstr>
      <vt:lpstr>Présentation PowerPoint</vt:lpstr>
      <vt:lpstr>Le but du contrôle de la respiration est de maintenir constantes les valeurs de la PO2, PCO2 et du pH du sang artériel.  Le contrôle de la respiration est essentiellement involontaire, le contrôle volontaire est exercé dans certaines activités comme la parole et le chant.  Des récepteurs périphériques ou centraux participent à la régulation de la ventilation en fonction de trois paramètres principaux: la PO2, la PCO2 et le pH artériel. </vt:lpstr>
      <vt:lpstr>Présentation PowerPoint</vt:lpstr>
      <vt:lpstr>14.  Qu’est-ce que le volume pulmonaire résiduel ?</vt:lpstr>
      <vt:lpstr>Présentation PowerPoint</vt:lpstr>
      <vt:lpstr>15.  Qu’est-ce que la fréquence respiratoire par minute chez l’adulte sain au repos.</vt:lpstr>
      <vt:lpstr>16.  En conclusion, qu’est-ce que la fonction principale de l’appareil respiratoire</vt:lpstr>
      <vt:lpstr>Les deux circulations</vt:lpstr>
      <vt:lpstr>Rôle infirmier et appareil respiratoire</vt:lpstr>
      <vt:lpstr>Merci de votre attention</vt:lpstr>
      <vt:lpstr>FAVROT, C, Biologie fondamentale Cycles de la vie et grandes fonction, Paris : de BOECK 2014, ISBN978-2-84371-657-7   MONCET, M.C. Biologie fondamentale Cycles de la vie et grandes fonction. Paris : VUIBERT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Elisabeth BOURELIER</dc:creator>
  <cp:lastModifiedBy>Elisabeth BOURELIER</cp:lastModifiedBy>
  <cp:revision>13</cp:revision>
  <cp:lastPrinted>2024-10-01T10:22:52Z</cp:lastPrinted>
  <dcterms:created xsi:type="dcterms:W3CDTF">2024-09-25T11:40:17Z</dcterms:created>
  <dcterms:modified xsi:type="dcterms:W3CDTF">2025-07-24T09:10:41Z</dcterms:modified>
</cp:coreProperties>
</file>