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61" r:id="rId3"/>
    <p:sldId id="262" r:id="rId4"/>
    <p:sldId id="284" r:id="rId5"/>
    <p:sldId id="315" r:id="rId6"/>
    <p:sldId id="260" r:id="rId7"/>
    <p:sldId id="317" r:id="rId8"/>
    <p:sldId id="316" r:id="rId9"/>
    <p:sldId id="290" r:id="rId10"/>
    <p:sldId id="291" r:id="rId11"/>
    <p:sldId id="293" r:id="rId12"/>
    <p:sldId id="294" r:id="rId13"/>
    <p:sldId id="266" r:id="rId14"/>
    <p:sldId id="264" r:id="rId15"/>
    <p:sldId id="318" r:id="rId16"/>
    <p:sldId id="267" r:id="rId17"/>
    <p:sldId id="270" r:id="rId18"/>
    <p:sldId id="274" r:id="rId19"/>
    <p:sldId id="313" r:id="rId20"/>
    <p:sldId id="314" r:id="rId21"/>
    <p:sldId id="322" r:id="rId22"/>
    <p:sldId id="308" r:id="rId23"/>
    <p:sldId id="277" r:id="rId24"/>
    <p:sldId id="319" r:id="rId25"/>
    <p:sldId id="311" r:id="rId26"/>
    <p:sldId id="312" r:id="rId27"/>
    <p:sldId id="278" r:id="rId28"/>
    <p:sldId id="323" r:id="rId29"/>
    <p:sldId id="276" r:id="rId30"/>
    <p:sldId id="295" r:id="rId31"/>
    <p:sldId id="297" r:id="rId32"/>
    <p:sldId id="298" r:id="rId33"/>
    <p:sldId id="296" r:id="rId34"/>
    <p:sldId id="300" r:id="rId35"/>
    <p:sldId id="307" r:id="rId36"/>
    <p:sldId id="309" r:id="rId37"/>
    <p:sldId id="305" r:id="rId38"/>
    <p:sldId id="299" r:id="rId39"/>
    <p:sldId id="301" r:id="rId40"/>
    <p:sldId id="302" r:id="rId41"/>
    <p:sldId id="310" r:id="rId42"/>
    <p:sldId id="320" r:id="rId43"/>
    <p:sldId id="321" r:id="rId44"/>
    <p:sldId id="289" r:id="rId45"/>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5" autoAdjust="0"/>
    <p:restoredTop sz="94660"/>
  </p:normalViewPr>
  <p:slideViewPr>
    <p:cSldViewPr>
      <p:cViewPr varScale="1">
        <p:scale>
          <a:sx n="100" d="100"/>
          <a:sy n="100" d="100"/>
        </p:scale>
        <p:origin x="9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846CFA-0BEC-448A-9030-13B225AD885F}" type="datetimeFigureOut">
              <a:rPr lang="fr-FR" smtClean="0"/>
              <a:t>14/10/2025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542D72C-5E55-4E1B-980B-6538AC5F5012}" type="slidenum">
              <a:rPr lang="fr-FR" smtClean="0"/>
              <a:t>‹N°›</a:t>
            </a:fld>
            <a:endParaRPr lang="fr-FR"/>
          </a:p>
        </p:txBody>
      </p:sp>
    </p:spTree>
    <p:extLst>
      <p:ext uri="{BB962C8B-B14F-4D97-AF65-F5344CB8AC3E}">
        <p14:creationId xmlns:p14="http://schemas.microsoft.com/office/powerpoint/2010/main" val="395897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E11B9A-ED7B-4C56-9C1E-A65C3605C60B}" type="datetimeFigureOut">
              <a:rPr lang="fr-FR" smtClean="0"/>
              <a:t>14/10/2025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54C9B6B-2E0F-4854-AD52-6773FDCAF2C2}" type="slidenum">
              <a:rPr lang="fr-FR" smtClean="0"/>
              <a:t>‹N°›</a:t>
            </a:fld>
            <a:endParaRPr lang="fr-FR"/>
          </a:p>
        </p:txBody>
      </p:sp>
    </p:spTree>
    <p:extLst>
      <p:ext uri="{BB962C8B-B14F-4D97-AF65-F5344CB8AC3E}">
        <p14:creationId xmlns:p14="http://schemas.microsoft.com/office/powerpoint/2010/main" val="2680945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1</a:t>
            </a:fld>
            <a:endParaRPr lang="fr-FR"/>
          </a:p>
        </p:txBody>
      </p:sp>
    </p:spTree>
    <p:extLst>
      <p:ext uri="{BB962C8B-B14F-4D97-AF65-F5344CB8AC3E}">
        <p14:creationId xmlns:p14="http://schemas.microsoft.com/office/powerpoint/2010/main" val="35289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le cartilage articulaire: tissu souple, lisse et luisant qui recouvre les os ,réduit leur friction pendant le mouvement et contribue à amortir les chocs.</a:t>
            </a:r>
          </a:p>
          <a:p>
            <a:r>
              <a:rPr lang="fr-FR" sz="1200" kern="1200" dirty="0">
                <a:solidFill>
                  <a:schemeClr val="tx1"/>
                </a:solidFill>
                <a:effectLst/>
                <a:latin typeface="+mn-lt"/>
                <a:ea typeface="+mn-ea"/>
                <a:cs typeface="+mn-cs"/>
              </a:rPr>
              <a:t>La capsule articulaire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contient la cavité articulaire et unit les os dans une sorte de manchon. Elle est constituée de deux couches :</a:t>
            </a:r>
          </a:p>
          <a:p>
            <a:r>
              <a:rPr lang="fr-FR" sz="1200" kern="1200" dirty="0">
                <a:solidFill>
                  <a:schemeClr val="tx1"/>
                </a:solidFill>
                <a:effectLst/>
                <a:latin typeface="+mn-lt"/>
                <a:ea typeface="+mn-ea"/>
                <a:cs typeface="+mn-cs"/>
              </a:rPr>
              <a:t>• la capsule fibreuse, composée de tissu conjonctif dense Ses fibres forment des faisceaux très solides, les ligaments, qui assurent l’union des os dans l’articulation. Leur grande résistance à la traction protège des luxations et leur souplesse permet une considérable amplitude de mouvement.</a:t>
            </a:r>
          </a:p>
          <a:p>
            <a:r>
              <a:rPr lang="fr-FR" sz="1200" kern="1200" dirty="0">
                <a:solidFill>
                  <a:schemeClr val="tx1"/>
                </a:solidFill>
                <a:effectLst/>
                <a:latin typeface="+mn-lt"/>
                <a:ea typeface="+mn-ea"/>
                <a:cs typeface="+mn-cs"/>
              </a:rPr>
              <a:t>• la membrane synoviale, qui forme la couche interne de la capsule</a:t>
            </a:r>
            <a:r>
              <a:rPr lang="fr-FR" sz="1200" kern="1200" baseline="0" dirty="0">
                <a:solidFill>
                  <a:schemeClr val="tx1"/>
                </a:solidFill>
                <a:effectLst/>
                <a:latin typeface="+mn-lt"/>
                <a:ea typeface="+mn-ea"/>
                <a:cs typeface="+mn-cs"/>
              </a:rPr>
              <a:t> articulaire, </a:t>
            </a:r>
            <a:r>
              <a:rPr lang="fr-FR" sz="1200" kern="1200" dirty="0">
                <a:solidFill>
                  <a:schemeClr val="tx1"/>
                </a:solidFill>
                <a:effectLst/>
                <a:latin typeface="+mn-lt"/>
                <a:ea typeface="+mn-ea"/>
                <a:cs typeface="+mn-cs"/>
              </a:rPr>
              <a:t>sécrète le liquide synovial (synovie), qui lubrifie les faces internes de la capsule articulaire afin de réduire la friction des os et d’absorber les chocs</a:t>
            </a:r>
          </a:p>
          <a:p>
            <a:endParaRPr lang="fr-FR" sz="1200" kern="1200" dirty="0">
              <a:solidFill>
                <a:schemeClr val="tx1"/>
              </a:solidFill>
              <a:effectLst/>
              <a:latin typeface="+mn-lt"/>
              <a:ea typeface="+mn-ea"/>
              <a:cs typeface="+mn-cs"/>
            </a:endParaRPr>
          </a:p>
          <a:p>
            <a:r>
              <a:rPr lang="fr-FR" sz="1200" b="0" i="0" u="none" strike="noStrike" kern="1200" baseline="0" dirty="0">
                <a:solidFill>
                  <a:schemeClr val="tx1"/>
                </a:solidFill>
                <a:latin typeface="+mn-lt"/>
                <a:ea typeface="+mn-ea"/>
                <a:cs typeface="+mn-cs"/>
              </a:rPr>
              <a:t>Ligaments extrinsèques: Soutiennent l’articulation et relient les os de l’articulation à la capsule</a:t>
            </a:r>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19</a:t>
            </a:fld>
            <a:endParaRPr lang="fr-FR"/>
          </a:p>
        </p:txBody>
      </p:sp>
    </p:spTree>
    <p:extLst>
      <p:ext uri="{BB962C8B-B14F-4D97-AF65-F5344CB8AC3E}">
        <p14:creationId xmlns:p14="http://schemas.microsoft.com/office/powerpoint/2010/main" val="315131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r>
              <a:rPr lang="fr-FR" sz="1200" b="0" i="0" u="none" strike="noStrike" kern="1200" baseline="0" dirty="0">
                <a:solidFill>
                  <a:schemeClr val="tx1"/>
                </a:solidFill>
                <a:latin typeface="+mn-lt"/>
                <a:ea typeface="+mn-ea"/>
                <a:cs typeface="+mn-cs"/>
              </a:rPr>
              <a:t>Le canal rachidien </a:t>
            </a:r>
          </a:p>
          <a:p>
            <a:pPr rtl="0"/>
            <a:r>
              <a:rPr lang="fr-FR" sz="1200" b="0" i="0" u="none" strike="noStrike" kern="1200" baseline="0" dirty="0">
                <a:solidFill>
                  <a:schemeClr val="tx1"/>
                </a:solidFill>
                <a:latin typeface="+mn-lt"/>
                <a:ea typeface="+mn-ea"/>
                <a:cs typeface="+mn-cs"/>
              </a:rPr>
              <a:t>•Formé de l’ensemble des vertèbres superposées avec les disques interposés au niveau des corps vertébraux </a:t>
            </a:r>
          </a:p>
          <a:p>
            <a:pPr rtl="0"/>
            <a:r>
              <a:rPr lang="fr-FR" sz="1200" b="0" i="0" u="none" strike="noStrike" kern="1200" baseline="0" dirty="0">
                <a:solidFill>
                  <a:schemeClr val="tx1"/>
                </a:solidFill>
                <a:latin typeface="+mn-lt"/>
                <a:ea typeface="+mn-ea"/>
                <a:cs typeface="+mn-cs"/>
              </a:rPr>
              <a:t>•Capitonné </a:t>
            </a:r>
            <a:r>
              <a:rPr lang="fr-FR" sz="1200" b="0" i="0" u="none" strike="noStrike" kern="1200" baseline="0" dirty="0" err="1">
                <a:solidFill>
                  <a:schemeClr val="tx1"/>
                </a:solidFill>
                <a:latin typeface="+mn-lt"/>
                <a:ea typeface="+mn-ea"/>
                <a:cs typeface="+mn-cs"/>
              </a:rPr>
              <a:t>devantpar</a:t>
            </a:r>
            <a:r>
              <a:rPr lang="fr-FR" sz="1200" b="0" i="0" u="none" strike="noStrike" kern="1200" baseline="0" dirty="0">
                <a:solidFill>
                  <a:schemeClr val="tx1"/>
                </a:solidFill>
                <a:latin typeface="+mn-lt"/>
                <a:ea typeface="+mn-ea"/>
                <a:cs typeface="+mn-cs"/>
              </a:rPr>
              <a:t> le ligament longitudinal postérieur </a:t>
            </a:r>
          </a:p>
          <a:p>
            <a:pPr rtl="0"/>
            <a:r>
              <a:rPr lang="fr-FR" sz="1200" b="0" i="0" u="none" strike="noStrike" kern="1200" baseline="0" dirty="0">
                <a:solidFill>
                  <a:schemeClr val="tx1"/>
                </a:solidFill>
                <a:latin typeface="+mn-lt"/>
                <a:ea typeface="+mn-ea"/>
                <a:cs typeface="+mn-cs"/>
              </a:rPr>
              <a:t>•derrière par le ligament </a:t>
            </a:r>
            <a:r>
              <a:rPr lang="fr-FR" sz="1200" b="0" i="0" u="none" strike="noStrike" kern="1200" baseline="0" dirty="0" err="1">
                <a:solidFill>
                  <a:schemeClr val="tx1"/>
                </a:solidFill>
                <a:latin typeface="+mn-lt"/>
                <a:ea typeface="+mn-ea"/>
                <a:cs typeface="+mn-cs"/>
              </a:rPr>
              <a:t>interlamaire</a:t>
            </a:r>
            <a:endParaRPr lang="fr-FR" sz="1200" b="0" i="0" u="none" strike="noStrike" kern="1200" baseline="0" dirty="0">
              <a:solidFill>
                <a:schemeClr val="tx1"/>
              </a:solidFill>
              <a:latin typeface="+mn-lt"/>
              <a:ea typeface="+mn-ea"/>
              <a:cs typeface="+mn-cs"/>
            </a:endParaRPr>
          </a:p>
          <a:p>
            <a:pPr rtl="0"/>
            <a:r>
              <a:rPr lang="fr-FR" sz="1200" b="0" i="0" u="none" strike="noStrike" kern="1200" baseline="0" dirty="0">
                <a:solidFill>
                  <a:schemeClr val="tx1"/>
                </a:solidFill>
                <a:latin typeface="+mn-lt"/>
                <a:ea typeface="+mn-ea"/>
                <a:cs typeface="+mn-cs"/>
              </a:rPr>
              <a:t>•Contient la moelle </a:t>
            </a:r>
          </a:p>
          <a:p>
            <a:pPr rtl="0"/>
            <a:r>
              <a:rPr lang="fr-FR" sz="1200" b="0" i="0" u="none" strike="noStrike" kern="1200" baseline="0" dirty="0">
                <a:solidFill>
                  <a:schemeClr val="tx1"/>
                </a:solidFill>
                <a:latin typeface="+mn-lt"/>
                <a:ea typeface="+mn-ea"/>
                <a:cs typeface="+mn-cs"/>
              </a:rPr>
              <a:t>•racines quittent le canal rachidien par les trous latéraux de conjugaison </a:t>
            </a:r>
          </a:p>
          <a:p>
            <a:pPr rtl="0"/>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20</a:t>
            </a:fld>
            <a:endParaRPr lang="fr-FR"/>
          </a:p>
        </p:txBody>
      </p:sp>
    </p:spTree>
    <p:extLst>
      <p:ext uri="{BB962C8B-B14F-4D97-AF65-F5344CB8AC3E}">
        <p14:creationId xmlns:p14="http://schemas.microsoft.com/office/powerpoint/2010/main" val="85939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pPr/>
              <a:t>21</a:t>
            </a:fld>
            <a:endParaRPr lang="fr-FR"/>
          </a:p>
        </p:txBody>
      </p:sp>
    </p:spTree>
    <p:extLst>
      <p:ext uri="{BB962C8B-B14F-4D97-AF65-F5344CB8AC3E}">
        <p14:creationId xmlns:p14="http://schemas.microsoft.com/office/powerpoint/2010/main" val="2421956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22</a:t>
            </a:fld>
            <a:endParaRPr lang="fr-FR"/>
          </a:p>
        </p:txBody>
      </p:sp>
    </p:spTree>
    <p:extLst>
      <p:ext uri="{BB962C8B-B14F-4D97-AF65-F5344CB8AC3E}">
        <p14:creationId xmlns:p14="http://schemas.microsoft.com/office/powerpoint/2010/main" val="1258635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Définition myologie: étude des muscles squelettiques ou striés qui sont à l’origine des mouvements volontaires et des muscles lisses ou viscéraux </a:t>
            </a:r>
            <a:r>
              <a:rPr lang="fr-FR" sz="1200" b="0" i="0" u="none" strike="noStrike" kern="1200" baseline="0" dirty="0" err="1">
                <a:solidFill>
                  <a:schemeClr val="tx1"/>
                </a:solidFill>
                <a:latin typeface="+mn-lt"/>
                <a:ea typeface="+mn-ea"/>
                <a:cs typeface="+mn-cs"/>
              </a:rPr>
              <a:t>responsabler</a:t>
            </a:r>
            <a:r>
              <a:rPr lang="fr-FR" sz="1200" b="0" i="0" u="none" strike="noStrike" kern="1200" baseline="0" dirty="0">
                <a:solidFill>
                  <a:schemeClr val="tx1"/>
                </a:solidFill>
                <a:latin typeface="+mn-lt"/>
                <a:ea typeface="+mn-ea"/>
                <a:cs typeface="+mn-cs"/>
              </a:rPr>
              <a:t> de la mobilité des structures internes.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muscles de la vie de relation : locomotion, mimiques, articulé, langage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muscles pâles qui ne sont pas sous le contrôle de la volonté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baseline="0" dirty="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23</a:t>
            </a:fld>
            <a:endParaRPr lang="fr-FR"/>
          </a:p>
        </p:txBody>
      </p:sp>
    </p:spTree>
    <p:extLst>
      <p:ext uri="{BB962C8B-B14F-4D97-AF65-F5344CB8AC3E}">
        <p14:creationId xmlns:p14="http://schemas.microsoft.com/office/powerpoint/2010/main" val="4082628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dirty="0">
                <a:latin typeface="+mn-lt"/>
              </a:rPr>
              <a:t>Les fibres musculaires ne vont pas toujours dans la même direction</a:t>
            </a:r>
            <a:endParaRPr lang="fr-FR" sz="1200" b="0" dirty="0">
              <a:solidFill>
                <a:schemeClr val="tx2">
                  <a:lumMod val="75000"/>
                </a:schemeClr>
              </a:solidFill>
              <a:latin typeface="+mn-lt"/>
            </a:endParaRPr>
          </a:p>
          <a:p>
            <a:r>
              <a:rPr kumimoji="0" lang="fr-FR" sz="1200" b="0" i="0" u="none" strike="noStrike" kern="1200" cap="none" spc="0" normalizeH="0" baseline="0" noProof="0" dirty="0">
                <a:ln>
                  <a:noFill/>
                </a:ln>
                <a:solidFill>
                  <a:schemeClr val="tx2">
                    <a:lumMod val="75000"/>
                  </a:schemeClr>
                </a:solidFill>
                <a:effectLst/>
                <a:uLnTx/>
                <a:uFillTx/>
                <a:latin typeface="+mn-lt"/>
                <a:ea typeface="+mn-ea"/>
                <a:cs typeface="+mn-cs"/>
              </a:rPr>
              <a:t>La direction des fibres et par conséquent leurs insertions déterminent leur action </a:t>
            </a:r>
            <a:endParaRPr lang="fr-FR" sz="1200" b="0" dirty="0">
              <a:solidFill>
                <a:schemeClr val="tx2">
                  <a:lumMod val="75000"/>
                </a:schemeClr>
              </a:solidFill>
              <a:latin typeface="+mn-lt"/>
            </a:endParaRPr>
          </a:p>
          <a:p>
            <a:r>
              <a:rPr lang="fr-FR" sz="1200" b="0" dirty="0">
                <a:latin typeface="+mn-lt"/>
              </a:rPr>
              <a:t>Fibre musculaire est composée de dizaines de longs cylindres striés transversalement</a:t>
            </a:r>
            <a:r>
              <a:rPr lang="fr-FR" sz="1200" b="0" baseline="0" dirty="0">
                <a:latin typeface="+mn-lt"/>
              </a:rPr>
              <a:t> , parallèles à l’axe de la fibre : les myofibrilles</a:t>
            </a:r>
          </a:p>
          <a:p>
            <a:r>
              <a:rPr lang="fr-FR" sz="1200" b="0" baseline="0" dirty="0">
                <a:latin typeface="+mn-lt"/>
              </a:rPr>
              <a:t>Pour la contraction,  action simultanée de l’actine et de la myosine </a:t>
            </a:r>
            <a:endParaRPr lang="fr-FR" sz="1200" b="0" dirty="0">
              <a:latin typeface="+mn-lt"/>
            </a:endParaRP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24</a:t>
            </a:fld>
            <a:endParaRPr lang="fr-FR"/>
          </a:p>
        </p:txBody>
      </p:sp>
    </p:spTree>
    <p:extLst>
      <p:ext uri="{BB962C8B-B14F-4D97-AF65-F5344CB8AC3E}">
        <p14:creationId xmlns:p14="http://schemas.microsoft.com/office/powerpoint/2010/main" val="3155218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latin typeface="+mn-lt"/>
              </a:rPr>
              <a:t>Agoniste</a:t>
            </a:r>
          </a:p>
          <a:p>
            <a:r>
              <a:rPr lang="fr-FR" dirty="0">
                <a:latin typeface="+mn-lt"/>
              </a:rPr>
              <a:t>Antagoniste</a:t>
            </a:r>
          </a:p>
          <a:p>
            <a:r>
              <a:rPr lang="fr-FR" dirty="0">
                <a:latin typeface="+mn-lt"/>
              </a:rPr>
              <a:t>Synergique</a:t>
            </a:r>
          </a:p>
          <a:p>
            <a:r>
              <a:rPr lang="fr-FR" dirty="0">
                <a:latin typeface="+mn-lt"/>
              </a:rPr>
              <a:t>Fixateur</a:t>
            </a: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25</a:t>
            </a:fld>
            <a:endParaRPr lang="fr-FR"/>
          </a:p>
        </p:txBody>
      </p:sp>
    </p:spTree>
    <p:extLst>
      <p:ext uri="{BB962C8B-B14F-4D97-AF65-F5344CB8AC3E}">
        <p14:creationId xmlns:p14="http://schemas.microsoft.com/office/powerpoint/2010/main" val="1707107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latin typeface="+mn-lt"/>
              </a:rPr>
              <a:t>Abduction; </a:t>
            </a:r>
            <a:r>
              <a:rPr lang="fr-FR" sz="1200" dirty="0" err="1">
                <a:latin typeface="+mn-lt"/>
              </a:rPr>
              <a:t>mvt</a:t>
            </a:r>
            <a:r>
              <a:rPr lang="fr-FR" sz="1200" dirty="0">
                <a:latin typeface="+mn-lt"/>
              </a:rPr>
              <a:t> des muscles qui écarte</a:t>
            </a:r>
            <a:r>
              <a:rPr lang="fr-FR" sz="1200" baseline="0" dirty="0">
                <a:latin typeface="+mn-lt"/>
              </a:rPr>
              <a:t> de la ligne médiane du corps auquel ils se rattachent</a:t>
            </a:r>
          </a:p>
          <a:p>
            <a:r>
              <a:rPr lang="fr-FR" sz="1200" baseline="0" dirty="0">
                <a:latin typeface="+mn-lt"/>
              </a:rPr>
              <a:t>Adduction: </a:t>
            </a:r>
            <a:r>
              <a:rPr lang="fr-FR" sz="1200" baseline="0" dirty="0" err="1">
                <a:latin typeface="+mn-lt"/>
              </a:rPr>
              <a:t>mvt</a:t>
            </a:r>
            <a:r>
              <a:rPr lang="fr-FR" sz="1200" baseline="0" dirty="0">
                <a:latin typeface="+mn-lt"/>
              </a:rPr>
              <a:t> qui se rapproche de l’axe du corps</a:t>
            </a:r>
          </a:p>
          <a:p>
            <a:r>
              <a:rPr lang="fr-FR" sz="1200" baseline="0" dirty="0">
                <a:latin typeface="+mn-lt"/>
              </a:rPr>
              <a:t>Pronation: rotation interne de l’avant bras</a:t>
            </a:r>
          </a:p>
          <a:p>
            <a:r>
              <a:rPr lang="fr-FR" sz="1200" dirty="0">
                <a:latin typeface="+mn-lt"/>
              </a:rPr>
              <a:t>Supination: rotation externe de l’avant bras</a:t>
            </a:r>
          </a:p>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defRPr/>
            </a:pPr>
            <a:r>
              <a:rPr kumimoji="0" lang="fr-FR" sz="1200" b="0" i="0" u="none" strike="noStrike" kern="1200" cap="none" spc="0" normalizeH="0" baseline="0" noProof="0" dirty="0">
                <a:ln>
                  <a:noFill/>
                </a:ln>
                <a:solidFill>
                  <a:srgbClr val="FFFFFF"/>
                </a:solidFill>
                <a:effectLst/>
                <a:uLnTx/>
                <a:uFillTx/>
                <a:latin typeface="+mn-lt"/>
                <a:ea typeface="+mn-ea"/>
                <a:cs typeface="+mn-cs"/>
                <a:sym typeface="Wingdings" pitchFamily="2" charset="2"/>
              </a:rPr>
              <a:t>Un mouvement précis nécessite de nombreux muscles </a:t>
            </a:r>
          </a:p>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26</a:t>
            </a:fld>
            <a:endParaRPr lang="fr-FR"/>
          </a:p>
        </p:txBody>
      </p:sp>
    </p:spTree>
    <p:extLst>
      <p:ext uri="{BB962C8B-B14F-4D97-AF65-F5344CB8AC3E}">
        <p14:creationId xmlns:p14="http://schemas.microsoft.com/office/powerpoint/2010/main" val="200834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l’excitabilité : capacité à réagir à un ordre ou une stimulation </a:t>
            </a:r>
          </a:p>
          <a:p>
            <a:r>
              <a:rPr lang="fr-FR" sz="1200" dirty="0"/>
              <a:t>la contractilité : capacité à se raccourcir et reprendre sa position initiale </a:t>
            </a:r>
          </a:p>
          <a:p>
            <a:r>
              <a:rPr lang="fr-FR" sz="1200" dirty="0"/>
              <a:t>la tonicité : état de force au repos ou en activité </a:t>
            </a:r>
          </a:p>
          <a:p>
            <a:r>
              <a:rPr lang="fr-FR" sz="1200" dirty="0"/>
              <a:t>l’élasticité : déformation et allongement, puis reprise de la forme initiale</a:t>
            </a: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27</a:t>
            </a:fld>
            <a:endParaRPr lang="fr-FR"/>
          </a:p>
        </p:txBody>
      </p:sp>
    </p:spTree>
    <p:extLst>
      <p:ext uri="{BB962C8B-B14F-4D97-AF65-F5344CB8AC3E}">
        <p14:creationId xmlns:p14="http://schemas.microsoft.com/office/powerpoint/2010/main" val="2070986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pPr/>
              <a:t>28</a:t>
            </a:fld>
            <a:endParaRPr lang="fr-FR"/>
          </a:p>
        </p:txBody>
      </p:sp>
    </p:spTree>
    <p:extLst>
      <p:ext uri="{BB962C8B-B14F-4D97-AF65-F5344CB8AC3E}">
        <p14:creationId xmlns:p14="http://schemas.microsoft.com/office/powerpoint/2010/main" val="153155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24 vertèbres dont 7 cervicales 12 thoraciques et 5 lombaires , sacrum ( 5 vertèbres soudées) puis coccyx</a:t>
            </a: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10</a:t>
            </a:fld>
            <a:endParaRPr lang="fr-FR"/>
          </a:p>
        </p:txBody>
      </p:sp>
    </p:spTree>
    <p:extLst>
      <p:ext uri="{BB962C8B-B14F-4D97-AF65-F5344CB8AC3E}">
        <p14:creationId xmlns:p14="http://schemas.microsoft.com/office/powerpoint/2010/main" val="2400111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Adduction mouvement à l’intérieur</a:t>
            </a: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30</a:t>
            </a:fld>
            <a:endParaRPr lang="fr-FR"/>
          </a:p>
        </p:txBody>
      </p:sp>
    </p:spTree>
    <p:extLst>
      <p:ext uri="{BB962C8B-B14F-4D97-AF65-F5344CB8AC3E}">
        <p14:creationId xmlns:p14="http://schemas.microsoft.com/office/powerpoint/2010/main" val="1415114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Antagoniste : un contacté l’autre au repos</a:t>
            </a: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31</a:t>
            </a:fld>
            <a:endParaRPr lang="fr-FR"/>
          </a:p>
        </p:txBody>
      </p:sp>
    </p:spTree>
    <p:extLst>
      <p:ext uri="{BB962C8B-B14F-4D97-AF65-F5344CB8AC3E}">
        <p14:creationId xmlns:p14="http://schemas.microsoft.com/office/powerpoint/2010/main" val="3831240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psoas –iliaque est un muscle de la ceinture pelvienne (il rattache la jambe au tronc). Il s’étend des vertèbres lombaires à l’aine en passant par le thorax et l’abdomen.</a:t>
            </a:r>
          </a:p>
          <a:p>
            <a:r>
              <a:rPr lang="fr-FR" dirty="0"/>
              <a:t> Le </a:t>
            </a:r>
            <a:r>
              <a:rPr lang="fr-FR" b="1" dirty="0"/>
              <a:t>grand psoas</a:t>
            </a:r>
            <a:r>
              <a:rPr lang="fr-FR" dirty="0"/>
              <a:t> : il s’étend des vertèbres lombaires jusqu’à l’aine, en passant par le bas du dos.</a:t>
            </a:r>
          </a:p>
          <a:p>
            <a:r>
              <a:rPr lang="fr-FR" dirty="0"/>
              <a:t>Le </a:t>
            </a:r>
            <a:r>
              <a:rPr lang="fr-FR" b="1" dirty="0"/>
              <a:t>muscle iliaque</a:t>
            </a:r>
            <a:r>
              <a:rPr lang="fr-FR" dirty="0"/>
              <a:t> : il prend son origine dans la fosse iliaque (partie de l’abdomen) et s’insère, comme le grand psoas, sur le fémur.</a:t>
            </a:r>
          </a:p>
          <a:p>
            <a:r>
              <a:rPr lang="fr-FR" dirty="0"/>
              <a:t>L'étirement du psoas permet d'éviter des tensions au niveau des vertèbres lombaires. Ces tensions doivent absolument être supprimées car elles sont causes de blocages qui limitent la motricité dans ses fonctions de déplacement et d'équilibration posturale. </a:t>
            </a:r>
          </a:p>
          <a:p>
            <a:r>
              <a:rPr lang="fr-FR" dirty="0"/>
              <a:t>Il relève la cuisse lorsque l'on donne un coup de pied ou ramène le bassin et le tronc vers l'avant lorsque l'on exerce les abdominaux.</a:t>
            </a:r>
          </a:p>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32</a:t>
            </a:fld>
            <a:endParaRPr lang="fr-FR"/>
          </a:p>
        </p:txBody>
      </p:sp>
    </p:spTree>
    <p:extLst>
      <p:ext uri="{BB962C8B-B14F-4D97-AF65-F5344CB8AC3E}">
        <p14:creationId xmlns:p14="http://schemas.microsoft.com/office/powerpoint/2010/main" val="3654706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Gastrocnémien :2 muscles: chef interne et chef externe</a:t>
            </a: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34</a:t>
            </a:fld>
            <a:endParaRPr lang="fr-FR"/>
          </a:p>
        </p:txBody>
      </p:sp>
    </p:spTree>
    <p:extLst>
      <p:ext uri="{BB962C8B-B14F-4D97-AF65-F5344CB8AC3E}">
        <p14:creationId xmlns:p14="http://schemas.microsoft.com/office/powerpoint/2010/main" val="342400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ceinture abdominale regroupe 4 muscles distincts :</a:t>
            </a:r>
          </a:p>
          <a:p>
            <a:endParaRPr lang="fr-FR" dirty="0"/>
          </a:p>
          <a:p>
            <a:r>
              <a:rPr lang="fr-FR" dirty="0"/>
              <a:t>• Le transverse de l’abdomen ;</a:t>
            </a:r>
          </a:p>
          <a:p>
            <a:r>
              <a:rPr lang="fr-FR" dirty="0"/>
              <a:t>• Le grand oblique ;</a:t>
            </a:r>
          </a:p>
          <a:p>
            <a:r>
              <a:rPr lang="fr-FR" dirty="0"/>
              <a:t>• Le petit oblique.</a:t>
            </a:r>
          </a:p>
          <a:p>
            <a:r>
              <a:rPr lang="fr-FR" dirty="0"/>
              <a:t>• Le grand droit ;</a:t>
            </a:r>
          </a:p>
          <a:p>
            <a:r>
              <a:rPr lang="fr-FR" dirty="0"/>
              <a:t>• Autre muscle complémentaire aux abdominaux : le ilio-psoas</a:t>
            </a:r>
          </a:p>
          <a:p>
            <a:endParaRPr lang="fr-FR" dirty="0"/>
          </a:p>
          <a:p>
            <a:r>
              <a:rPr lang="fr-FR" dirty="0"/>
              <a:t>La fonction principale des abdominaux n’est pas de créer du mouvement, mais d’y résister, d’y s’opposer, afin de stabiliser le buste en maintenant la colonne vertébrale dans son axe. Les abdominaux assurent ainsi le transfert des forces des membres inférieurs vers le reste du corps : c’est ce qu’on appelle le gainage. </a:t>
            </a: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35</a:t>
            </a:fld>
            <a:endParaRPr lang="fr-FR"/>
          </a:p>
        </p:txBody>
      </p:sp>
    </p:spTree>
    <p:extLst>
      <p:ext uri="{BB962C8B-B14F-4D97-AF65-F5344CB8AC3E}">
        <p14:creationId xmlns:p14="http://schemas.microsoft.com/office/powerpoint/2010/main" val="3303048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dos s’étend du cou jusqu’au bas du bassin et regroupe un grand nombre de muscles :</a:t>
            </a:r>
          </a:p>
          <a:p>
            <a:endParaRPr lang="fr-FR" dirty="0"/>
          </a:p>
          <a:p>
            <a:r>
              <a:rPr lang="fr-FR" dirty="0"/>
              <a:t>• Le grand dorsal (ou les grands dorsaux) ;</a:t>
            </a:r>
          </a:p>
          <a:p>
            <a:r>
              <a:rPr lang="fr-FR" dirty="0"/>
              <a:t>• Le trapèze (ou les trapèzes) ;</a:t>
            </a:r>
          </a:p>
          <a:p>
            <a:r>
              <a:rPr lang="fr-FR" dirty="0"/>
              <a:t>• Les lombaires ;</a:t>
            </a:r>
          </a:p>
          <a:p>
            <a:r>
              <a:rPr lang="fr-FR" dirty="0"/>
              <a:t>• Ou encore Le grand </a:t>
            </a:r>
            <a:r>
              <a:rPr lang="fr-FR" dirty="0" err="1"/>
              <a:t>rond,l’infra</a:t>
            </a:r>
            <a:r>
              <a:rPr lang="fr-FR" dirty="0"/>
              <a:t>-épineux et le petit rond, le rhomboïde, les petits dentelés ;</a:t>
            </a:r>
          </a:p>
          <a:p>
            <a:r>
              <a:rPr lang="fr-FR" dirty="0"/>
              <a:t>• Les autres muscles complémentaires.</a:t>
            </a:r>
          </a:p>
          <a:p>
            <a:endParaRPr lang="fr-FR" dirty="0"/>
          </a:p>
          <a:p>
            <a:r>
              <a:rPr lang="fr-FR" dirty="0"/>
              <a:t>Le rôle du dos et des muscles qui le composent est de stabiliser tous les mouvements du buste, de lever les épaules, de ramener les épaules et les coudes en arrière, ou encore de lever les bras. Les muscles du dos servent aussi à protéger la colonne vertébrale.</a:t>
            </a:r>
          </a:p>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36</a:t>
            </a:fld>
            <a:endParaRPr lang="fr-FR"/>
          </a:p>
        </p:txBody>
      </p:sp>
    </p:spTree>
    <p:extLst>
      <p:ext uri="{BB962C8B-B14F-4D97-AF65-F5344CB8AC3E}">
        <p14:creationId xmlns:p14="http://schemas.microsoft.com/office/powerpoint/2010/main" val="109544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Deltoïde:</a:t>
            </a:r>
            <a:r>
              <a:rPr lang="fr-FR" baseline="0" dirty="0"/>
              <a:t> humérus, omoplate clavicule principal muscle abducteur de l’épaule</a:t>
            </a:r>
          </a:p>
          <a:p>
            <a:r>
              <a:rPr lang="fr-FR" baseline="0" dirty="0"/>
              <a:t>Élévation du bras rotation</a:t>
            </a:r>
          </a:p>
          <a:p>
            <a:r>
              <a:rPr lang="fr-FR" baseline="0" dirty="0"/>
              <a:t>Coiffe des rotateurs:  </a:t>
            </a:r>
          </a:p>
          <a:p>
            <a:r>
              <a:rPr lang="fr-FR" baseline="0" dirty="0"/>
              <a:t>4 muscles sous scapulaire sus épineux sous épineux petit rond</a:t>
            </a:r>
          </a:p>
          <a:p>
            <a:r>
              <a:rPr lang="fr-FR" baseline="0" dirty="0"/>
              <a:t>conditionne la stabilité et la mobilité de l’épaule</a:t>
            </a:r>
          </a:p>
          <a:p>
            <a:r>
              <a:rPr lang="fr-FR" baseline="0" dirty="0"/>
              <a:t>rôle fondamental dans la rotation interne et externe de l’épaule</a:t>
            </a:r>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37</a:t>
            </a:fld>
            <a:endParaRPr lang="fr-FR"/>
          </a:p>
        </p:txBody>
      </p:sp>
    </p:spTree>
    <p:extLst>
      <p:ext uri="{BB962C8B-B14F-4D97-AF65-F5344CB8AC3E}">
        <p14:creationId xmlns:p14="http://schemas.microsoft.com/office/powerpoint/2010/main" val="1007265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Loge antérieure muscles fléchisseurs</a:t>
            </a:r>
          </a:p>
          <a:p>
            <a:r>
              <a:rPr lang="fr-FR" dirty="0"/>
              <a:t>s’étend de l’épaule (omoplate) au</a:t>
            </a:r>
            <a:r>
              <a:rPr lang="fr-FR" baseline="0" dirty="0"/>
              <a:t> radius</a:t>
            </a:r>
          </a:p>
          <a:p>
            <a:r>
              <a:rPr lang="fr-FR" b="0" dirty="0"/>
              <a:t>La courte portion </a:t>
            </a:r>
            <a:r>
              <a:rPr lang="fr-FR" dirty="0"/>
              <a:t>sur le côté intérieur du biceps )forment le tendon du biceps</a:t>
            </a:r>
          </a:p>
          <a:p>
            <a:r>
              <a:rPr lang="fr-FR" b="0" dirty="0"/>
              <a:t>La longue portion </a:t>
            </a:r>
            <a:r>
              <a:rPr lang="fr-FR" dirty="0"/>
              <a:t>sur l’extérieur du biceps</a:t>
            </a:r>
            <a:r>
              <a:rPr lang="fr-FR" baseline="0" dirty="0"/>
              <a:t>         )</a:t>
            </a:r>
            <a:endParaRPr lang="fr-FR" dirty="0"/>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38</a:t>
            </a:fld>
            <a:endParaRPr lang="fr-FR"/>
          </a:p>
        </p:txBody>
      </p:sp>
    </p:spTree>
    <p:extLst>
      <p:ext uri="{BB962C8B-B14F-4D97-AF65-F5344CB8AC3E}">
        <p14:creationId xmlns:p14="http://schemas.microsoft.com/office/powerpoint/2010/main" val="3399774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Loge postérieure muscles extenseurs</a:t>
            </a:r>
          </a:p>
          <a:p>
            <a:r>
              <a:rPr lang="fr-FR" dirty="0"/>
              <a:t>Longue</a:t>
            </a:r>
            <a:r>
              <a:rPr lang="fr-FR" baseline="0" dirty="0"/>
              <a:t> portion ou long chef vaste interne vaste externe</a:t>
            </a:r>
          </a:p>
          <a:p>
            <a:r>
              <a:rPr lang="fr-FR" baseline="0" dirty="0"/>
              <a:t>Tendon commun situé sur l’olécrâne</a:t>
            </a:r>
          </a:p>
          <a:p>
            <a:r>
              <a:rPr lang="fr-FR" dirty="0"/>
              <a:t>L’</a:t>
            </a:r>
            <a:r>
              <a:rPr lang="fr-FR" b="1" dirty="0" err="1"/>
              <a:t>anconé</a:t>
            </a:r>
            <a:r>
              <a:rPr lang="fr-FR" b="1" dirty="0"/>
              <a:t> </a:t>
            </a:r>
            <a:r>
              <a:rPr lang="fr-FR" dirty="0"/>
              <a:t>est un petit muscle qui se situe sur la face postérieure du coude (à l’arrière, sous le triceps). Il contribue à l’extension de l’avant-bras et à la stabilisation de l’articulation du coude.</a:t>
            </a:r>
          </a:p>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40</a:t>
            </a:fld>
            <a:endParaRPr lang="fr-FR"/>
          </a:p>
        </p:txBody>
      </p:sp>
    </p:spTree>
    <p:extLst>
      <p:ext uri="{BB962C8B-B14F-4D97-AF65-F5344CB8AC3E}">
        <p14:creationId xmlns:p14="http://schemas.microsoft.com/office/powerpoint/2010/main" val="2381931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FCP et FCS sont des fléchisseurs « communs » à l’ensemble des doigts d’une même main, ce qui signifie que c’est le même muscle qui actionne chaque doigt individuellement.</a:t>
            </a:r>
          </a:p>
          <a:p>
            <a:r>
              <a:rPr lang="fr-FR" dirty="0"/>
              <a:t>Alors que le fléchisseur commun superficiel trouve son insertion digitale au niveau de la deuxième phalange, le fléchisseur commun profond s’insère au bout de la troisième phalange.</a:t>
            </a:r>
          </a:p>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41</a:t>
            </a:fld>
            <a:endParaRPr lang="fr-FR"/>
          </a:p>
        </p:txBody>
      </p:sp>
    </p:spTree>
    <p:extLst>
      <p:ext uri="{BB962C8B-B14F-4D97-AF65-F5344CB8AC3E}">
        <p14:creationId xmlns:p14="http://schemas.microsoft.com/office/powerpoint/2010/main" val="1522234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Scapula = épaule</a:t>
            </a:r>
          </a:p>
          <a:p>
            <a:r>
              <a:rPr lang="fr-FR" dirty="0"/>
              <a:t>Ulna =cubitus</a:t>
            </a:r>
          </a:p>
          <a:p>
            <a:r>
              <a:rPr lang="fr-FR" dirty="0"/>
              <a:t>Fracture de </a:t>
            </a:r>
            <a:r>
              <a:rPr lang="fr-FR" dirty="0" err="1"/>
              <a:t>pouteau</a:t>
            </a:r>
            <a:r>
              <a:rPr lang="fr-FR" dirty="0"/>
              <a:t> colles: fracture de l’extrémité inférieure du radius</a:t>
            </a: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11</a:t>
            </a:fld>
            <a:endParaRPr lang="fr-FR"/>
          </a:p>
        </p:txBody>
      </p:sp>
    </p:spTree>
    <p:extLst>
      <p:ext uri="{BB962C8B-B14F-4D97-AF65-F5344CB8AC3E}">
        <p14:creationId xmlns:p14="http://schemas.microsoft.com/office/powerpoint/2010/main" val="2389463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Contrôle du mouvement est fonction des influx nerveux qui convergent sur les motoneurones à l’origine de la contraction</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Réflexes spinaux: les influx venant des neurones afférents au niveau de la </a:t>
            </a:r>
            <a:r>
              <a:rPr kumimoji="0" lang="fr-FR" sz="1200" b="0" i="0" u="none" strike="noStrike" kern="1200" cap="none" spc="0" normalizeH="0" baseline="0" noProof="0" dirty="0" err="1">
                <a:ln>
                  <a:noFill/>
                </a:ln>
                <a:solidFill>
                  <a:prstClr val="black"/>
                </a:solidFill>
                <a:effectLst/>
                <a:uLnTx/>
                <a:uFillTx/>
                <a:latin typeface="+mn-lt"/>
                <a:ea typeface="+mn-ea"/>
                <a:cs typeface="Calibri" panose="020F0502020204030204" pitchFamily="34" charset="0"/>
              </a:rPr>
              <a:t>moëlle</a:t>
            </a:r>
            <a:r>
              <a:rPr kumimoji="0" lang="fr-FR"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 épinière</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Influx venant du cortex moteur primaire qui empruntent le faisceau </a:t>
            </a:r>
            <a:r>
              <a:rPr kumimoji="0" lang="fr-FR" sz="1200" b="0" i="0" u="none" strike="noStrike" kern="1200" cap="none" spc="0" normalizeH="0" baseline="0" noProof="0" dirty="0" err="1">
                <a:ln>
                  <a:noFill/>
                </a:ln>
                <a:solidFill>
                  <a:prstClr val="black"/>
                </a:solidFill>
                <a:effectLst/>
                <a:uLnTx/>
                <a:uFillTx/>
                <a:latin typeface="+mn-lt"/>
                <a:ea typeface="+mn-ea"/>
                <a:cs typeface="Calibri" panose="020F0502020204030204" pitchFamily="34" charset="0"/>
              </a:rPr>
              <a:t>corticospinal</a:t>
            </a:r>
            <a:r>
              <a:rPr kumimoji="0" lang="fr-FR"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 ou faisceau pyramidal</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fr-FR" sz="1200" b="0" i="0" u="none" strike="noStrike" kern="1200" cap="none" spc="0" normalizeH="0" baseline="0" noProof="0" dirty="0">
                <a:ln>
                  <a:noFill/>
                </a:ln>
                <a:solidFill>
                  <a:prstClr val="black"/>
                </a:solidFill>
                <a:effectLst/>
                <a:uLnTx/>
                <a:uFillTx/>
                <a:latin typeface="+mn-lt"/>
                <a:ea typeface="+mn-ea"/>
                <a:cs typeface="Calibri" panose="020F0502020204030204" pitchFamily="34" charset="0"/>
              </a:rPr>
              <a:t>Influx venant du tronc cérébral qui font partie du système extrapyramidal </a:t>
            </a: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fr-FR"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fr-FR"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ct val="20000"/>
              </a:spcBef>
              <a:spcAft>
                <a:spcPts val="0"/>
              </a:spcAft>
              <a:buClr>
                <a:srgbClr val="0BD0D9"/>
              </a:buClr>
              <a:buSzPct val="95000"/>
              <a:buFont typeface="Wingdings 2"/>
              <a:buNone/>
              <a:tabLst/>
              <a:defRPr/>
            </a:pPr>
            <a:endParaRPr kumimoji="0" lang="fr-FR" sz="2600" b="0" i="0" u="none" strike="noStrike" kern="1200" cap="none" spc="0" normalizeH="0" baseline="0" noProof="0" dirty="0">
              <a:ln>
                <a:noFill/>
              </a:ln>
              <a:solidFill>
                <a:prstClr val="black"/>
              </a:solidFill>
              <a:effectLst/>
              <a:uLnTx/>
              <a:uFillTx/>
              <a:latin typeface="Constantia"/>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42</a:t>
            </a:fld>
            <a:endParaRPr lang="fr-FR"/>
          </a:p>
        </p:txBody>
      </p:sp>
    </p:spTree>
    <p:extLst>
      <p:ext uri="{BB962C8B-B14F-4D97-AF65-F5344CB8AC3E}">
        <p14:creationId xmlns:p14="http://schemas.microsoft.com/office/powerpoint/2010/main" val="365187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Patella: rotule</a:t>
            </a:r>
          </a:p>
          <a:p>
            <a:r>
              <a:rPr lang="fr-FR" dirty="0"/>
              <a:t>Moyen mnémotechnique : métatarses ( tarse en référence</a:t>
            </a:r>
            <a:r>
              <a:rPr lang="fr-FR" baseline="0" dirty="0"/>
              <a:t> au talon)</a:t>
            </a:r>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12</a:t>
            </a:fld>
            <a:endParaRPr lang="fr-FR"/>
          </a:p>
        </p:txBody>
      </p:sp>
    </p:spTree>
    <p:extLst>
      <p:ext uri="{BB962C8B-B14F-4D97-AF65-F5344CB8AC3E}">
        <p14:creationId xmlns:p14="http://schemas.microsoft.com/office/powerpoint/2010/main" val="363145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Char char="ð"/>
              <a:tabLst/>
              <a:defRPr/>
            </a:pPr>
            <a:r>
              <a:rPr kumimoji="0" lang="fr-FR" sz="1200" b="0" i="0" u="none" strike="noStrike" kern="1200" cap="none" spc="0" normalizeH="0" baseline="0" noProof="0" dirty="0">
                <a:ln>
                  <a:noFill/>
                </a:ln>
                <a:solidFill>
                  <a:srgbClr val="FFFFCC"/>
                </a:solidFill>
                <a:effectLst/>
                <a:uLnTx/>
                <a:uFillTx/>
                <a:latin typeface="+mn-lt"/>
                <a:ea typeface="+mn-ea"/>
                <a:cs typeface="+mn-cs"/>
              </a:rPr>
              <a:t>Le col du fémur est composé de 30 % d’os spongieux</a:t>
            </a:r>
          </a:p>
          <a:p>
            <a:pPr marL="0" marR="0" lvl="0" indent="0" algn="l" defTabSz="914400" rtl="0" eaLnBrk="1" fontAlgn="base" latinLnBrk="0" hangingPunct="1">
              <a:lnSpc>
                <a:spcPct val="100000"/>
              </a:lnSpc>
              <a:spcBef>
                <a:spcPct val="50000"/>
              </a:spcBef>
              <a:spcAft>
                <a:spcPct val="0"/>
              </a:spcAft>
              <a:buClrTx/>
              <a:buSzTx/>
              <a:buFont typeface="Wingdings" pitchFamily="2" charset="2"/>
              <a:buChar char="ð"/>
              <a:tabLst/>
              <a:defRPr/>
            </a:pPr>
            <a:r>
              <a:rPr kumimoji="0" lang="fr-FR" sz="1200" b="0" i="0" u="none" strike="noStrike" kern="1200" cap="none" spc="0" normalizeH="0" baseline="0" noProof="0" dirty="0">
                <a:ln>
                  <a:noFill/>
                </a:ln>
                <a:solidFill>
                  <a:srgbClr val="000000"/>
                </a:solidFill>
                <a:effectLst/>
                <a:uLnTx/>
                <a:uFillTx/>
                <a:latin typeface="+mn-lt"/>
                <a:ea typeface="+mn-ea"/>
                <a:cs typeface="+mn-cs"/>
              </a:rPr>
              <a:t>Les vertèbres sont composées de 50% d’os spongieux</a:t>
            </a:r>
            <a:r>
              <a:rPr kumimoji="0" lang="fr-FR" sz="1200" b="0" i="0" u="none" strike="noStrike" kern="1200" cap="none" spc="0" normalizeH="0" baseline="0" noProof="0" dirty="0">
                <a:ln>
                  <a:noFill/>
                </a:ln>
                <a:solidFill>
                  <a:srgbClr val="000000"/>
                </a:solidFill>
                <a:effectLst/>
                <a:uLnTx/>
                <a:uFillTx/>
                <a:latin typeface="+mn-lt"/>
                <a:ea typeface="+mn-ea"/>
                <a:cs typeface="+mn-cs"/>
                <a:sym typeface="Wingdings" pitchFamily="2" charset="2"/>
              </a:rPr>
              <a:t> </a:t>
            </a:r>
          </a:p>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defRPr/>
            </a:pPr>
            <a:r>
              <a:rPr kumimoji="0" lang="fr-FR" sz="1200" b="0" i="0" u="none" strike="noStrike" kern="1200" cap="none" spc="0" normalizeH="0" baseline="0" noProof="0" dirty="0">
                <a:ln>
                  <a:noFill/>
                </a:ln>
                <a:solidFill>
                  <a:srgbClr val="000000"/>
                </a:solidFill>
                <a:effectLst/>
                <a:uLnTx/>
                <a:uFillTx/>
                <a:latin typeface="+mn-lt"/>
                <a:ea typeface="+mn-ea"/>
                <a:cs typeface="+mn-cs"/>
                <a:sym typeface="Wingdings" pitchFamily="2" charset="2"/>
              </a:rPr>
              <a:t>     fragilité </a:t>
            </a:r>
          </a:p>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13</a:t>
            </a:fld>
            <a:endParaRPr lang="fr-FR"/>
          </a:p>
        </p:txBody>
      </p:sp>
    </p:spTree>
    <p:extLst>
      <p:ext uri="{BB962C8B-B14F-4D97-AF65-F5344CB8AC3E}">
        <p14:creationId xmlns:p14="http://schemas.microsoft.com/office/powerpoint/2010/main" val="4787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15000"/>
              </a:lnSpc>
              <a:spcAft>
                <a:spcPts val="1000"/>
              </a:spcAft>
            </a:pPr>
            <a:r>
              <a:rPr lang="fr-FR" sz="1200" dirty="0">
                <a:effectLst/>
                <a:latin typeface="Calibri" panose="020F0502020204030204" pitchFamily="34" charset="0"/>
                <a:ea typeface="Times New Roman" panose="02020603050405020304" pitchFamily="18" charset="0"/>
                <a:cs typeface="Calibri" panose="020F0502020204030204" pitchFamily="34" charset="0"/>
              </a:rPr>
              <a:t>L'os est un tissu vivant qui ne cesse de se former et d'être résorbé tout au long de la vie. Grâce à ce processus, l'os nouvellement constitué remplace l'os vieillissant ce qui permet entre autres de le réparer en cas de fracture.</a:t>
            </a:r>
          </a:p>
          <a:p>
            <a:pPr marL="0" marR="0" lvl="0" indent="0" algn="l" defTabSz="914400" rtl="0" eaLnBrk="1" fontAlgn="auto" latinLnBrk="0" hangingPunct="1">
              <a:lnSpc>
                <a:spcPct val="115000"/>
              </a:lnSpc>
              <a:spcBef>
                <a:spcPts val="0"/>
              </a:spcBef>
              <a:spcAft>
                <a:spcPts val="1000"/>
              </a:spcAft>
              <a:buClrTx/>
              <a:buSzTx/>
              <a:buFontTx/>
              <a:buNone/>
              <a:tabLst/>
              <a:defRPr/>
            </a:pPr>
            <a:r>
              <a:rPr lang="fr-FR" sz="1100" dirty="0">
                <a:effectLst/>
                <a:latin typeface="Calibri" panose="020F0502020204030204" pitchFamily="34" charset="0"/>
                <a:ea typeface="Times New Roman" panose="02020603050405020304" pitchFamily="18" charset="0"/>
                <a:cs typeface="Calibri" panose="020F0502020204030204" pitchFamily="34" charset="0"/>
              </a:rPr>
              <a:t>L'action conjuguée des ostéoblastes et ostéoclastes permet de renouveler le tissu osseux de façon régulière, et ce, tout au long de la vie.</a:t>
            </a:r>
            <a:endParaRPr lang="fr-FR" sz="1200" b="0" i="0" u="none" strike="noStrike" kern="1200" baseline="0" dirty="0">
              <a:solidFill>
                <a:schemeClr val="tx1"/>
              </a:solidFill>
              <a:latin typeface="+mn-lt"/>
              <a:ea typeface="+mn-ea"/>
              <a:cs typeface="+mn-cs"/>
            </a:endParaRPr>
          </a:p>
          <a:p>
            <a:pPr rtl="0"/>
            <a:r>
              <a:rPr lang="fr-FR" sz="12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1200" dirty="0">
                <a:effectLst/>
                <a:latin typeface="Calibri" panose="020F0502020204030204" pitchFamily="34" charset="0"/>
                <a:ea typeface="Times New Roman" panose="02020603050405020304" pitchFamily="18" charset="0"/>
                <a:cs typeface="Calibri" panose="020F0502020204030204" pitchFamily="34" charset="0"/>
              </a:rPr>
              <a:t>Le remodelage osseux qui s'effectue débute par une phase de résorption osseuse (les ostéoclastes sont à l'œuvre) suivie d'une formation osseuse visant à combler la cavité qui vient d'être formée (les ostéoblastes entrent en action).</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1200" dirty="0">
                <a:effectLst/>
                <a:latin typeface="Calibri" panose="020F0502020204030204" pitchFamily="34" charset="0"/>
                <a:ea typeface="Times New Roman" panose="02020603050405020304" pitchFamily="18" charset="0"/>
                <a:cs typeface="Calibri" panose="020F0502020204030204" pitchFamily="34" charset="0"/>
              </a:rPr>
              <a:t>C'est ce processus permanent qui procède à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1200" dirty="0">
                <a:effectLst/>
                <a:latin typeface="Calibri" panose="020F0502020204030204" pitchFamily="34" charset="0"/>
                <a:ea typeface="Times New Roman" panose="02020603050405020304" pitchFamily="18" charset="0"/>
                <a:cs typeface="Calibri" panose="020F0502020204030204" pitchFamily="34" charset="0"/>
              </a:rPr>
              <a:t>    la croissance osseuse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1200" dirty="0">
                <a:effectLst/>
                <a:latin typeface="Calibri" panose="020F0502020204030204" pitchFamily="34" charset="0"/>
                <a:ea typeface="Times New Roman" panose="02020603050405020304" pitchFamily="18" charset="0"/>
                <a:cs typeface="Calibri" panose="020F0502020204030204" pitchFamily="34" charset="0"/>
              </a:rPr>
              <a:t>    la consolidation des os en cas de fracture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1200" dirty="0">
                <a:effectLst/>
                <a:latin typeface="Calibri" panose="020F0502020204030204" pitchFamily="34" charset="0"/>
                <a:ea typeface="Times New Roman" panose="02020603050405020304" pitchFamily="18" charset="0"/>
                <a:cs typeface="Calibri" panose="020F0502020204030204" pitchFamily="34" charset="0"/>
              </a:rPr>
              <a:t>    le maintien de la solidité osseuse.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1200" dirty="0">
                <a:effectLst/>
                <a:latin typeface="Calibri" panose="020F0502020204030204" pitchFamily="34" charset="0"/>
                <a:ea typeface="Times New Roman" panose="02020603050405020304" pitchFamily="18" charset="0"/>
                <a:cs typeface="Calibri" panose="020F0502020204030204" pitchFamily="34" charset="0"/>
              </a:rPr>
              <a:t> </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1200" dirty="0">
                <a:effectLst/>
                <a:latin typeface="Calibri" panose="020F0502020204030204" pitchFamily="34" charset="0"/>
                <a:ea typeface="Times New Roman" panose="02020603050405020304" pitchFamily="18" charset="0"/>
                <a:cs typeface="Calibri" panose="020F0502020204030204" pitchFamily="34" charset="0"/>
              </a:rPr>
              <a:t>Indépendamment de toute pathologie, à partir de 30 ans, l'os est davantage résorbé que formé, ce qui explique la perte osseuse progressive liée à l'âge (ostéopénie physiologique).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fr-FR" sz="1200" dirty="0">
                <a:effectLst/>
                <a:latin typeface="Calibri" panose="020F0502020204030204" pitchFamily="34" charset="0"/>
                <a:ea typeface="Times New Roman" panose="02020603050405020304" pitchFamily="18" charset="0"/>
                <a:cs typeface="Calibri" panose="020F0502020204030204" pitchFamily="34" charset="0"/>
              </a:rPr>
              <a:t>Lorsque le processus destructif est beaucoup plus important que celui de construction (les ostéoclastes l'emportent sur les ostéoblastes), l'os devient anormalement fragile et on aboutit à une ostéoporose.</a:t>
            </a:r>
            <a:endParaRPr lang="fr-F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14</a:t>
            </a:fld>
            <a:endParaRPr lang="fr-FR"/>
          </a:p>
        </p:txBody>
      </p:sp>
    </p:spTree>
    <p:extLst>
      <p:ext uri="{BB962C8B-B14F-4D97-AF65-F5344CB8AC3E}">
        <p14:creationId xmlns:p14="http://schemas.microsoft.com/office/powerpoint/2010/main" val="60898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Les cellules osseuses : </a:t>
            </a:r>
            <a:r>
              <a:rPr lang="fr-FR" sz="1200" b="0" i="0" u="sng" strike="noStrike" kern="1200" baseline="0" dirty="0">
                <a:solidFill>
                  <a:schemeClr val="tx1"/>
                </a:solidFill>
                <a:latin typeface="+mn-lt"/>
                <a:ea typeface="+mn-ea"/>
                <a:cs typeface="+mn-cs"/>
              </a:rPr>
              <a:t>Réservoir à Calcium</a:t>
            </a:r>
            <a:r>
              <a:rPr lang="fr-FR" sz="1200" b="0" i="0" u="none" strike="noStrike" kern="1200" baseline="0" dirty="0">
                <a:solidFill>
                  <a:schemeClr val="tx1"/>
                </a:solidFill>
                <a:latin typeface="+mn-lt"/>
                <a:ea typeface="+mn-ea"/>
                <a:cs typeface="+mn-cs"/>
              </a:rPr>
              <a:t> </a:t>
            </a:r>
          </a:p>
          <a:p>
            <a:r>
              <a:rPr lang="fr-FR" sz="1200" b="0" i="0" u="none" strike="noStrike" kern="1200" baseline="0" dirty="0">
                <a:solidFill>
                  <a:schemeClr val="tx1"/>
                </a:solidFill>
                <a:latin typeface="+mn-lt"/>
                <a:ea typeface="+mn-ea"/>
                <a:cs typeface="+mn-cs"/>
              </a:rPr>
              <a:t>La calcitonine et la parathormone interviennent dans l’homéostasie phosphocalcique, La libération de ces hormones dépendent avant tout de la calcémie ( concentration sanguine de calcium) Lors d’une hypocalcémie, la PTH stimule l’ostéolyse ce qui conduit à la dégradation de la matrice osseuse et don c à la libération de son calcium dans le sang, L’inverse est observé pour la calcitonine.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mn-lt"/>
                <a:ea typeface="+mn-ea"/>
                <a:cs typeface="+mn-cs"/>
              </a:rPr>
              <a:t>C’est donc grâce à l’alimentation que l'organisme va constituer ses réserves calciques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mn-lt"/>
                <a:ea typeface="+mn-ea"/>
                <a:cs typeface="+mn-cs"/>
              </a:rPr>
              <a:t>La vitamine D (exposition au soleil) favorise l’absorption intestinal du calcium.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mn-lt"/>
                <a:ea typeface="+mn-ea"/>
                <a:cs typeface="+mn-cs"/>
              </a:rPr>
              <a:t>si manque de calcium et de vitamine D: </a:t>
            </a:r>
            <a:r>
              <a:rPr kumimoji="0" lang="fr-FR" sz="1200" b="0" i="0" u="none" strike="noStrike" kern="1200" cap="none" spc="0" normalizeH="0" baseline="0" noProof="0" dirty="0">
                <a:ln>
                  <a:noFill/>
                </a:ln>
                <a:solidFill>
                  <a:srgbClr val="FFFFFF"/>
                </a:solidFill>
                <a:effectLst/>
                <a:uLnTx/>
                <a:uFillTx/>
                <a:latin typeface="+mn-lt"/>
                <a:ea typeface="+mn-ea"/>
                <a:cs typeface="+mn-cs"/>
                <a:sym typeface="Wingdings" pitchFamily="2" charset="2"/>
              </a:rPr>
              <a:t></a:t>
            </a:r>
            <a:r>
              <a:rPr kumimoji="0" lang="fr-FR" sz="1200" b="0" i="0" u="none" strike="noStrike" kern="1200" cap="none" spc="0" normalizeH="0" baseline="0" noProof="0" dirty="0">
                <a:ln>
                  <a:noFill/>
                </a:ln>
                <a:solidFill>
                  <a:srgbClr val="FFFFFF"/>
                </a:solidFill>
                <a:effectLst/>
                <a:uLnTx/>
                <a:uFillTx/>
                <a:latin typeface="+mn-lt"/>
                <a:ea typeface="+mn-ea"/>
                <a:cs typeface="+mn-cs"/>
              </a:rPr>
              <a:t> de la parathyroïde </a:t>
            </a:r>
            <a:r>
              <a:rPr kumimoji="0" lang="fr-FR" sz="1200" b="0" i="0" u="none" strike="noStrike" kern="1200" cap="none" spc="0" normalizeH="0" baseline="0" noProof="0" dirty="0">
                <a:ln>
                  <a:noFill/>
                </a:ln>
                <a:solidFill>
                  <a:srgbClr val="FFFFFF"/>
                </a:solidFill>
                <a:effectLst/>
                <a:uLnTx/>
                <a:uFillTx/>
                <a:latin typeface="+mn-lt"/>
                <a:ea typeface="+mn-ea"/>
                <a:cs typeface="+mn-cs"/>
                <a:sym typeface="Wingdings" pitchFamily="2" charset="2"/>
              </a:rPr>
              <a:t> de la perte osseuse</a:t>
            </a:r>
            <a:r>
              <a:rPr kumimoji="0" lang="fr-FR" sz="1200" b="0" i="0" u="none" strike="noStrike" kern="1200" cap="none" spc="0" normalizeH="0" baseline="0" noProof="0" dirty="0">
                <a:ln>
                  <a:noFill/>
                </a:ln>
                <a:solidFill>
                  <a:srgbClr val="FFFFFF"/>
                </a:solidFill>
                <a:effectLst/>
                <a:uLnTx/>
                <a:uFillTx/>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fr-FR" sz="1800" b="0" i="0" u="none" strike="noStrike" kern="1200" cap="none" spc="0" normalizeH="0" baseline="0" noProof="0" dirty="0">
                <a:ln>
                  <a:noFill/>
                </a:ln>
                <a:solidFill>
                  <a:srgbClr val="FFFFFF"/>
                </a:solidFill>
                <a:effectLst/>
                <a:uLnTx/>
                <a:uFillTx/>
                <a:latin typeface="Verdana" pitchFamily="34"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 typeface="Wingdings" pitchFamily="2" charset="2"/>
              <a:buChar char="ø"/>
              <a:tabLst/>
              <a:defRPr/>
            </a:pPr>
            <a:endParaRPr kumimoji="0" lang="fr-FR" sz="1800" b="0" i="0" u="none" strike="noStrike" kern="1200" cap="none" spc="0" normalizeH="0" baseline="0" noProof="0" dirty="0">
              <a:ln>
                <a:noFill/>
              </a:ln>
              <a:solidFill>
                <a:srgbClr val="FFFFFF"/>
              </a:solidFill>
              <a:effectLst/>
              <a:uLnTx/>
              <a:uFillTx/>
              <a:latin typeface="Verdana" pitchFamily="34" charset="0"/>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15</a:t>
            </a:fld>
            <a:endParaRPr lang="fr-FR"/>
          </a:p>
        </p:txBody>
      </p:sp>
    </p:spTree>
    <p:extLst>
      <p:ext uri="{BB962C8B-B14F-4D97-AF65-F5344CB8AC3E}">
        <p14:creationId xmlns:p14="http://schemas.microsoft.com/office/powerpoint/2010/main" val="2801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15000"/>
              </a:lnSpc>
              <a:spcAft>
                <a:spcPts val="1000"/>
              </a:spcAft>
            </a:pPr>
            <a:r>
              <a:rPr lang="fr-FR" sz="1200" dirty="0">
                <a:effectLst/>
                <a:latin typeface="Calibri" panose="020F0502020204030204" pitchFamily="34" charset="0"/>
                <a:ea typeface="Times New Roman" panose="02020603050405020304" pitchFamily="18" charset="0"/>
              </a:rPr>
              <a:t>A la naissance, la croissance en largeur et en longueur de l'os n'est pas encore terminée. Un espace cartilagineux, la plaque de croissance </a:t>
            </a:r>
            <a:r>
              <a:rPr lang="fr-FR" sz="1200" dirty="0" err="1">
                <a:effectLst/>
                <a:latin typeface="Calibri" panose="020F0502020204030204" pitchFamily="34" charset="0"/>
                <a:ea typeface="Times New Roman" panose="02020603050405020304" pitchFamily="18" charset="0"/>
              </a:rPr>
              <a:t>épiphysaire</a:t>
            </a:r>
            <a:r>
              <a:rPr lang="fr-FR" sz="1200" dirty="0">
                <a:effectLst/>
                <a:latin typeface="Calibri" panose="020F0502020204030204" pitchFamily="34" charset="0"/>
                <a:ea typeface="Times New Roman" panose="02020603050405020304" pitchFamily="18" charset="0"/>
              </a:rPr>
              <a:t> se trouve entre les épiphyses, recouvertes de cartilage </a:t>
            </a:r>
            <a:r>
              <a:rPr lang="fr-FR" sz="1200" dirty="0">
                <a:effectLst/>
                <a:latin typeface="Calibri" panose="020F0502020204030204" pitchFamily="34" charset="0"/>
                <a:ea typeface="Times New Roman" panose="02020603050405020304" pitchFamily="18" charset="0"/>
                <a:cs typeface="Calibri" panose="020F0502020204030204" pitchFamily="34" charset="0"/>
              </a:rPr>
              <a:t>articulaire, et la diaphyse de l'os. La croissance en longueur part de cette zone vers la partie terminale de l'os. C'est pourquoi on l'appelle aussi la plaque de croissance </a:t>
            </a:r>
            <a:r>
              <a:rPr lang="fr-FR" sz="1200" dirty="0" err="1">
                <a:effectLst/>
                <a:latin typeface="Calibri" panose="020F0502020204030204" pitchFamily="34" charset="0"/>
                <a:ea typeface="Times New Roman" panose="02020603050405020304" pitchFamily="18" charset="0"/>
                <a:cs typeface="Calibri" panose="020F0502020204030204" pitchFamily="34" charset="0"/>
              </a:rPr>
              <a:t>épiphysaire</a:t>
            </a:r>
            <a:r>
              <a:rPr lang="fr-FR" sz="1200" dirty="0">
                <a:effectLst/>
                <a:latin typeface="Calibri" panose="020F0502020204030204" pitchFamily="34" charset="0"/>
                <a:ea typeface="Times New Roman" panose="02020603050405020304" pitchFamily="18" charset="0"/>
                <a:cs typeface="Calibri" panose="020F0502020204030204" pitchFamily="34" charset="0"/>
              </a:rPr>
              <a:t>. La diaphyse et l'épiphyse deviendront ainsi plus longues et plus fortes avec l'âge. La plaque de croissance </a:t>
            </a:r>
            <a:r>
              <a:rPr lang="fr-FR" sz="1200" dirty="0" err="1">
                <a:effectLst/>
                <a:latin typeface="Calibri" panose="020F0502020204030204" pitchFamily="34" charset="0"/>
                <a:ea typeface="Times New Roman" panose="02020603050405020304" pitchFamily="18" charset="0"/>
                <a:cs typeface="Calibri" panose="020F0502020204030204" pitchFamily="34" charset="0"/>
              </a:rPr>
              <a:t>épiphysaire</a:t>
            </a:r>
            <a:r>
              <a:rPr lang="fr-FR" sz="1200" dirty="0">
                <a:effectLst/>
                <a:latin typeface="Calibri" panose="020F0502020204030204" pitchFamily="34" charset="0"/>
                <a:ea typeface="Times New Roman" panose="02020603050405020304" pitchFamily="18" charset="0"/>
                <a:cs typeface="Calibri" panose="020F0502020204030204" pitchFamily="34" charset="0"/>
              </a:rPr>
              <a:t> s'ossifie vers 20 ans. La croissance en longueur se termine avec la fermeture (ou soudure) de la plaque de croissance </a:t>
            </a:r>
            <a:r>
              <a:rPr lang="fr-FR" sz="1200" dirty="0" err="1">
                <a:effectLst/>
                <a:latin typeface="Calibri" panose="020F0502020204030204" pitchFamily="34" charset="0"/>
                <a:ea typeface="Times New Roman" panose="02020603050405020304" pitchFamily="18" charset="0"/>
                <a:cs typeface="Calibri" panose="020F0502020204030204" pitchFamily="34" charset="0"/>
              </a:rPr>
              <a:t>épiphysaire</a:t>
            </a:r>
            <a:r>
              <a:rPr lang="fr-FR" sz="1200" dirty="0">
                <a:effectLst/>
                <a:latin typeface="Calibri" panose="020F0502020204030204" pitchFamily="34" charset="0"/>
                <a:ea typeface="Times New Roman" panose="02020603050405020304" pitchFamily="18" charset="0"/>
                <a:cs typeface="Calibri" panose="020F0502020204030204" pitchFamily="34" charset="0"/>
              </a:rPr>
              <a:t>.</a:t>
            </a:r>
            <a:endParaRPr lang="fr-FR" sz="1200" dirty="0">
              <a:effectLst/>
              <a:latin typeface="Calibri" panose="020F0502020204030204" pitchFamily="34" charset="0"/>
              <a:ea typeface="Times New Roman" panose="02020603050405020304" pitchFamily="18" charset="0"/>
              <a:cs typeface="Times New Roman" panose="02020603050405020304" pitchFamily="18" charset="0"/>
            </a:endParaRPr>
          </a:p>
          <a:p>
            <a:pPr rtl="0"/>
            <a:endParaRPr lang="fr-FR" dirty="0"/>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16</a:t>
            </a:fld>
            <a:endParaRPr lang="fr-FR"/>
          </a:p>
        </p:txBody>
      </p:sp>
    </p:spTree>
    <p:extLst>
      <p:ext uri="{BB962C8B-B14F-4D97-AF65-F5344CB8AC3E}">
        <p14:creationId xmlns:p14="http://schemas.microsoft.com/office/powerpoint/2010/main" val="296026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Définition d’une articulation: union d’une ou plusieurs pièces osseuses</a:t>
            </a:r>
          </a:p>
          <a:p>
            <a:endParaRPr lang="fr-FR" dirty="0"/>
          </a:p>
          <a:p>
            <a:r>
              <a:rPr lang="fr-FR" dirty="0"/>
              <a:t>3 types d’articulations classées selon leur mobilité et le type de matériaux qui unissent les os</a:t>
            </a:r>
          </a:p>
        </p:txBody>
      </p:sp>
      <p:sp>
        <p:nvSpPr>
          <p:cNvPr id="4" name="Espace réservé du numéro de diapositive 3"/>
          <p:cNvSpPr>
            <a:spLocks noGrp="1"/>
          </p:cNvSpPr>
          <p:nvPr>
            <p:ph type="sldNum" sz="quarter" idx="10"/>
          </p:nvPr>
        </p:nvSpPr>
        <p:spPr/>
        <p:txBody>
          <a:bodyPr/>
          <a:lstStyle/>
          <a:p>
            <a:fld id="{454C9B6B-2E0F-4854-AD52-6773FDCAF2C2}" type="slidenum">
              <a:rPr lang="fr-FR" smtClean="0"/>
              <a:t>18</a:t>
            </a:fld>
            <a:endParaRPr lang="fr-FR"/>
          </a:p>
        </p:txBody>
      </p:sp>
    </p:spTree>
    <p:extLst>
      <p:ext uri="{BB962C8B-B14F-4D97-AF65-F5344CB8AC3E}">
        <p14:creationId xmlns:p14="http://schemas.microsoft.com/office/powerpoint/2010/main" val="12055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30" name="Date Placeholder 29"/>
          <p:cNvSpPr>
            <a:spLocks noGrp="1"/>
          </p:cNvSpPr>
          <p:nvPr>
            <p:ph type="dt" sz="half" idx="10"/>
          </p:nvPr>
        </p:nvSpPr>
        <p:spPr/>
        <p:txBody>
          <a:bodyPr/>
          <a:lstStyle/>
          <a:p>
            <a:fld id="{7BF903DA-CE19-43E3-A95C-BB85721D09DD}" type="datetime1">
              <a:rPr lang="fr-FR" smtClean="0"/>
              <a:t>14/10/2025</a:t>
            </a:fld>
            <a:endParaRPr lang="fr-FR"/>
          </a:p>
        </p:txBody>
      </p:sp>
      <p:sp>
        <p:nvSpPr>
          <p:cNvPr id="19" name="Footer Placeholder 18"/>
          <p:cNvSpPr>
            <a:spLocks noGrp="1"/>
          </p:cNvSpPr>
          <p:nvPr>
            <p:ph type="ftr" sz="quarter" idx="11"/>
          </p:nvPr>
        </p:nvSpPr>
        <p:spPr/>
        <p:txBody>
          <a:bodyPr/>
          <a:lstStyle/>
          <a:p>
            <a:r>
              <a:rPr lang="fr-FR"/>
              <a:t>CD + EB - 13/09/19</a:t>
            </a:r>
          </a:p>
        </p:txBody>
      </p:sp>
      <p:sp>
        <p:nvSpPr>
          <p:cNvPr id="27" name="Slide Number Placeholder 26"/>
          <p:cNvSpPr>
            <a:spLocks noGrp="1"/>
          </p:cNvSpPr>
          <p:nvPr>
            <p:ph type="sldNum" sz="quarter" idx="12"/>
          </p:nvPr>
        </p:nvSpPr>
        <p:spPr/>
        <p:txBody>
          <a:bodyPr/>
          <a:lstStyle/>
          <a:p>
            <a:fld id="{D9B0E08C-5EDC-41B1-8CA1-017AD73510D3}"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7EB2B396-C717-4B73-A493-DC8804E42EA7}" type="datetime1">
              <a:rPr lang="fr-FR" smtClean="0"/>
              <a:t>14/10/2025</a:t>
            </a:fld>
            <a:endParaRPr lang="fr-FR"/>
          </a:p>
        </p:txBody>
      </p:sp>
      <p:sp>
        <p:nvSpPr>
          <p:cNvPr id="5" name="Footer Placeholder 4"/>
          <p:cNvSpPr>
            <a:spLocks noGrp="1"/>
          </p:cNvSpPr>
          <p:nvPr>
            <p:ph type="ftr" sz="quarter" idx="11"/>
          </p:nvPr>
        </p:nvSpPr>
        <p:spPr/>
        <p:txBody>
          <a:bodyPr/>
          <a:lstStyle/>
          <a:p>
            <a:r>
              <a:rPr lang="fr-FR"/>
              <a:t>CD + EB - 13/09/19</a:t>
            </a:r>
          </a:p>
        </p:txBody>
      </p:sp>
      <p:sp>
        <p:nvSpPr>
          <p:cNvPr id="6" name="Slide Number Placeholder 5"/>
          <p:cNvSpPr>
            <a:spLocks noGrp="1"/>
          </p:cNvSpPr>
          <p:nvPr>
            <p:ph type="sldNum" sz="quarter" idx="12"/>
          </p:nvPr>
        </p:nvSpPr>
        <p:spPr/>
        <p:txBody>
          <a:bodyPr/>
          <a:lstStyle/>
          <a:p>
            <a:fld id="{D9B0E08C-5EDC-41B1-8CA1-017AD73510D3}"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C6C00A4D-D0FD-4E4A-A959-97372D102F91}" type="datetime1">
              <a:rPr lang="fr-FR" smtClean="0"/>
              <a:t>14/10/2025</a:t>
            </a:fld>
            <a:endParaRPr lang="fr-FR"/>
          </a:p>
        </p:txBody>
      </p:sp>
      <p:sp>
        <p:nvSpPr>
          <p:cNvPr id="5" name="Footer Placeholder 4"/>
          <p:cNvSpPr>
            <a:spLocks noGrp="1"/>
          </p:cNvSpPr>
          <p:nvPr>
            <p:ph type="ftr" sz="quarter" idx="11"/>
          </p:nvPr>
        </p:nvSpPr>
        <p:spPr/>
        <p:txBody>
          <a:bodyPr/>
          <a:lstStyle/>
          <a:p>
            <a:r>
              <a:rPr lang="fr-FR"/>
              <a:t>CD + EB - 13/09/19</a:t>
            </a:r>
          </a:p>
        </p:txBody>
      </p:sp>
      <p:sp>
        <p:nvSpPr>
          <p:cNvPr id="6" name="Slide Number Placeholder 5"/>
          <p:cNvSpPr>
            <a:spLocks noGrp="1"/>
          </p:cNvSpPr>
          <p:nvPr>
            <p:ph type="sldNum" sz="quarter" idx="12"/>
          </p:nvPr>
        </p:nvSpPr>
        <p:spPr/>
        <p:txBody>
          <a:bodyPr/>
          <a:lstStyle/>
          <a:p>
            <a:fld id="{D9B0E08C-5EDC-41B1-8CA1-017AD73510D3}"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A132E61B-9CA5-4437-9E95-4F4FC0CFD46D}" type="datetime1">
              <a:rPr lang="fr-FR" smtClean="0"/>
              <a:t>14/10/2025</a:t>
            </a:fld>
            <a:endParaRPr lang="fr-FR"/>
          </a:p>
        </p:txBody>
      </p:sp>
      <p:sp>
        <p:nvSpPr>
          <p:cNvPr id="5" name="Footer Placeholder 4"/>
          <p:cNvSpPr>
            <a:spLocks noGrp="1"/>
          </p:cNvSpPr>
          <p:nvPr>
            <p:ph type="ftr" sz="quarter" idx="11"/>
          </p:nvPr>
        </p:nvSpPr>
        <p:spPr/>
        <p:txBody>
          <a:bodyPr/>
          <a:lstStyle/>
          <a:p>
            <a:r>
              <a:rPr lang="fr-FR"/>
              <a:t>CD + EB - 13/09/19</a:t>
            </a:r>
          </a:p>
        </p:txBody>
      </p:sp>
      <p:sp>
        <p:nvSpPr>
          <p:cNvPr id="6" name="Slide Number Placeholder 5"/>
          <p:cNvSpPr>
            <a:spLocks noGrp="1"/>
          </p:cNvSpPr>
          <p:nvPr>
            <p:ph type="sldNum" sz="quarter" idx="12"/>
          </p:nvPr>
        </p:nvSpPr>
        <p:spPr/>
        <p:txBody>
          <a:bodyPr/>
          <a:lstStyle/>
          <a:p>
            <a:fld id="{D9B0E08C-5EDC-41B1-8CA1-017AD73510D3}"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Date Placeholder 3"/>
          <p:cNvSpPr>
            <a:spLocks noGrp="1"/>
          </p:cNvSpPr>
          <p:nvPr>
            <p:ph type="dt" sz="half" idx="10"/>
          </p:nvPr>
        </p:nvSpPr>
        <p:spPr/>
        <p:txBody>
          <a:bodyPr/>
          <a:lstStyle/>
          <a:p>
            <a:fld id="{75039F35-1625-4CB7-930E-5DCD82F0A7FB}" type="datetime1">
              <a:rPr lang="fr-FR" smtClean="0"/>
              <a:t>14/10/2025</a:t>
            </a:fld>
            <a:endParaRPr lang="fr-FR"/>
          </a:p>
        </p:txBody>
      </p:sp>
      <p:sp>
        <p:nvSpPr>
          <p:cNvPr id="5" name="Footer Placeholder 4"/>
          <p:cNvSpPr>
            <a:spLocks noGrp="1"/>
          </p:cNvSpPr>
          <p:nvPr>
            <p:ph type="ftr" sz="quarter" idx="11"/>
          </p:nvPr>
        </p:nvSpPr>
        <p:spPr/>
        <p:txBody>
          <a:bodyPr/>
          <a:lstStyle/>
          <a:p>
            <a:r>
              <a:rPr lang="fr-FR"/>
              <a:t>CD + EB - 13/09/19</a:t>
            </a:r>
          </a:p>
        </p:txBody>
      </p:sp>
      <p:sp>
        <p:nvSpPr>
          <p:cNvPr id="6" name="Slide Number Placeholder 5"/>
          <p:cNvSpPr>
            <a:spLocks noGrp="1"/>
          </p:cNvSpPr>
          <p:nvPr>
            <p:ph type="sldNum" sz="quarter" idx="12"/>
          </p:nvPr>
        </p:nvSpPr>
        <p:spPr/>
        <p:txBody>
          <a:bodyPr/>
          <a:lstStyle/>
          <a:p>
            <a:fld id="{D9B0E08C-5EDC-41B1-8CA1-017AD73510D3}"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5BF725AF-76AA-468F-B783-72079A5ADCFD}" type="datetime1">
              <a:rPr lang="fr-FR" smtClean="0"/>
              <a:t>14/10/2025</a:t>
            </a:fld>
            <a:endParaRPr lang="fr-FR"/>
          </a:p>
        </p:txBody>
      </p:sp>
      <p:sp>
        <p:nvSpPr>
          <p:cNvPr id="6" name="Footer Placeholder 5"/>
          <p:cNvSpPr>
            <a:spLocks noGrp="1"/>
          </p:cNvSpPr>
          <p:nvPr>
            <p:ph type="ftr" sz="quarter" idx="11"/>
          </p:nvPr>
        </p:nvSpPr>
        <p:spPr/>
        <p:txBody>
          <a:bodyPr/>
          <a:lstStyle/>
          <a:p>
            <a:r>
              <a:rPr lang="fr-FR"/>
              <a:t>CD + EB - 13/09/19</a:t>
            </a:r>
          </a:p>
        </p:txBody>
      </p:sp>
      <p:sp>
        <p:nvSpPr>
          <p:cNvPr id="7" name="Slide Number Placeholder 6"/>
          <p:cNvSpPr>
            <a:spLocks noGrp="1"/>
          </p:cNvSpPr>
          <p:nvPr>
            <p:ph type="sldNum" sz="quarter" idx="12"/>
          </p:nvPr>
        </p:nvSpPr>
        <p:spPr/>
        <p:txBody>
          <a:bodyPr/>
          <a:lstStyle/>
          <a:p>
            <a:fld id="{D9B0E08C-5EDC-41B1-8CA1-017AD73510D3}"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Date Placeholder 6"/>
          <p:cNvSpPr>
            <a:spLocks noGrp="1"/>
          </p:cNvSpPr>
          <p:nvPr>
            <p:ph type="dt" sz="half" idx="10"/>
          </p:nvPr>
        </p:nvSpPr>
        <p:spPr/>
        <p:txBody>
          <a:bodyPr/>
          <a:lstStyle/>
          <a:p>
            <a:fld id="{40962FBD-DE6A-4D43-8D33-A090AEB59596}" type="datetime1">
              <a:rPr lang="fr-FR" smtClean="0"/>
              <a:t>14/10/2025</a:t>
            </a:fld>
            <a:endParaRPr lang="fr-FR"/>
          </a:p>
        </p:txBody>
      </p:sp>
      <p:sp>
        <p:nvSpPr>
          <p:cNvPr id="8" name="Footer Placeholder 7"/>
          <p:cNvSpPr>
            <a:spLocks noGrp="1"/>
          </p:cNvSpPr>
          <p:nvPr>
            <p:ph type="ftr" sz="quarter" idx="11"/>
          </p:nvPr>
        </p:nvSpPr>
        <p:spPr/>
        <p:txBody>
          <a:bodyPr/>
          <a:lstStyle/>
          <a:p>
            <a:r>
              <a:rPr lang="fr-FR"/>
              <a:t>CD + EB - 13/09/19</a:t>
            </a:r>
          </a:p>
        </p:txBody>
      </p:sp>
      <p:sp>
        <p:nvSpPr>
          <p:cNvPr id="9" name="Slide Number Placeholder 8"/>
          <p:cNvSpPr>
            <a:spLocks noGrp="1"/>
          </p:cNvSpPr>
          <p:nvPr>
            <p:ph type="sldNum" sz="quarter" idx="12"/>
          </p:nvPr>
        </p:nvSpPr>
        <p:spPr/>
        <p:txBody>
          <a:bodyPr/>
          <a:lstStyle/>
          <a:p>
            <a:fld id="{D9B0E08C-5EDC-41B1-8CA1-017AD73510D3}"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Date Placeholder 2"/>
          <p:cNvSpPr>
            <a:spLocks noGrp="1"/>
          </p:cNvSpPr>
          <p:nvPr>
            <p:ph type="dt" sz="half" idx="10"/>
          </p:nvPr>
        </p:nvSpPr>
        <p:spPr/>
        <p:txBody>
          <a:bodyPr/>
          <a:lstStyle/>
          <a:p>
            <a:fld id="{D5C17B62-644E-48D5-87B7-9F2A9F53CBAA}" type="datetime1">
              <a:rPr lang="fr-FR" smtClean="0"/>
              <a:t>14/10/2025</a:t>
            </a:fld>
            <a:endParaRPr lang="fr-FR"/>
          </a:p>
        </p:txBody>
      </p:sp>
      <p:sp>
        <p:nvSpPr>
          <p:cNvPr id="4" name="Footer Placeholder 3"/>
          <p:cNvSpPr>
            <a:spLocks noGrp="1"/>
          </p:cNvSpPr>
          <p:nvPr>
            <p:ph type="ftr" sz="quarter" idx="11"/>
          </p:nvPr>
        </p:nvSpPr>
        <p:spPr/>
        <p:txBody>
          <a:bodyPr/>
          <a:lstStyle/>
          <a:p>
            <a:r>
              <a:rPr lang="fr-FR"/>
              <a:t>CD + EB - 13/09/19</a:t>
            </a:r>
          </a:p>
        </p:txBody>
      </p:sp>
      <p:sp>
        <p:nvSpPr>
          <p:cNvPr id="5" name="Slide Number Placeholder 4"/>
          <p:cNvSpPr>
            <a:spLocks noGrp="1"/>
          </p:cNvSpPr>
          <p:nvPr>
            <p:ph type="sldNum" sz="quarter" idx="12"/>
          </p:nvPr>
        </p:nvSpPr>
        <p:spPr/>
        <p:txBody>
          <a:bodyPr/>
          <a:lstStyle/>
          <a:p>
            <a:fld id="{D9B0E08C-5EDC-41B1-8CA1-017AD73510D3}"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4A024-7EE3-489B-AD51-22A57895C579}" type="datetime1">
              <a:rPr lang="fr-FR" smtClean="0"/>
              <a:t>14/10/2025</a:t>
            </a:fld>
            <a:endParaRPr lang="fr-FR"/>
          </a:p>
        </p:txBody>
      </p:sp>
      <p:sp>
        <p:nvSpPr>
          <p:cNvPr id="3" name="Footer Placeholder 2"/>
          <p:cNvSpPr>
            <a:spLocks noGrp="1"/>
          </p:cNvSpPr>
          <p:nvPr>
            <p:ph type="ftr" sz="quarter" idx="11"/>
          </p:nvPr>
        </p:nvSpPr>
        <p:spPr/>
        <p:txBody>
          <a:bodyPr/>
          <a:lstStyle/>
          <a:p>
            <a:r>
              <a:rPr lang="fr-FR"/>
              <a:t>CD + EB - 13/09/19</a:t>
            </a:r>
          </a:p>
        </p:txBody>
      </p:sp>
      <p:sp>
        <p:nvSpPr>
          <p:cNvPr id="4" name="Slide Number Placeholder 3"/>
          <p:cNvSpPr>
            <a:spLocks noGrp="1"/>
          </p:cNvSpPr>
          <p:nvPr>
            <p:ph type="sldNum" sz="quarter" idx="12"/>
          </p:nvPr>
        </p:nvSpPr>
        <p:spPr/>
        <p:txBody>
          <a:bodyPr/>
          <a:lstStyle/>
          <a:p>
            <a:fld id="{D9B0E08C-5EDC-41B1-8CA1-017AD73510D3}"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Date Placeholder 4"/>
          <p:cNvSpPr>
            <a:spLocks noGrp="1"/>
          </p:cNvSpPr>
          <p:nvPr>
            <p:ph type="dt" sz="half" idx="10"/>
          </p:nvPr>
        </p:nvSpPr>
        <p:spPr/>
        <p:txBody>
          <a:bodyPr/>
          <a:lstStyle/>
          <a:p>
            <a:fld id="{C1EEFC7E-0E5B-4D21-A1E8-3C3B31CD2A37}" type="datetime1">
              <a:rPr lang="fr-FR" smtClean="0"/>
              <a:t>14/10/2025</a:t>
            </a:fld>
            <a:endParaRPr lang="fr-FR"/>
          </a:p>
        </p:txBody>
      </p:sp>
      <p:sp>
        <p:nvSpPr>
          <p:cNvPr id="6" name="Footer Placeholder 5"/>
          <p:cNvSpPr>
            <a:spLocks noGrp="1"/>
          </p:cNvSpPr>
          <p:nvPr>
            <p:ph type="ftr" sz="quarter" idx="11"/>
          </p:nvPr>
        </p:nvSpPr>
        <p:spPr/>
        <p:txBody>
          <a:bodyPr/>
          <a:lstStyle/>
          <a:p>
            <a:r>
              <a:rPr lang="fr-FR"/>
              <a:t>CD + EB - 13/09/19</a:t>
            </a:r>
          </a:p>
        </p:txBody>
      </p:sp>
      <p:sp>
        <p:nvSpPr>
          <p:cNvPr id="7" name="Slide Number Placeholder 6"/>
          <p:cNvSpPr>
            <a:spLocks noGrp="1"/>
          </p:cNvSpPr>
          <p:nvPr>
            <p:ph type="sldNum" sz="quarter" idx="12"/>
          </p:nvPr>
        </p:nvSpPr>
        <p:spPr/>
        <p:txBody>
          <a:bodyPr/>
          <a:lstStyle/>
          <a:p>
            <a:fld id="{D9B0E08C-5EDC-41B1-8CA1-017AD73510D3}"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Date Placeholder 4"/>
          <p:cNvSpPr>
            <a:spLocks noGrp="1"/>
          </p:cNvSpPr>
          <p:nvPr>
            <p:ph type="dt" sz="half" idx="10"/>
          </p:nvPr>
        </p:nvSpPr>
        <p:spPr/>
        <p:txBody>
          <a:bodyPr/>
          <a:lstStyle/>
          <a:p>
            <a:fld id="{19F791B4-A6D4-423E-AE77-CBDE753D7967}" type="datetime1">
              <a:rPr lang="fr-FR" smtClean="0"/>
              <a:t>14/10/2025</a:t>
            </a:fld>
            <a:endParaRPr lang="fr-FR"/>
          </a:p>
        </p:txBody>
      </p:sp>
      <p:sp>
        <p:nvSpPr>
          <p:cNvPr id="6" name="Footer Placeholder 5"/>
          <p:cNvSpPr>
            <a:spLocks noGrp="1"/>
          </p:cNvSpPr>
          <p:nvPr>
            <p:ph type="ftr" sz="quarter" idx="11"/>
          </p:nvPr>
        </p:nvSpPr>
        <p:spPr/>
        <p:txBody>
          <a:bodyPr/>
          <a:lstStyle/>
          <a:p>
            <a:r>
              <a:rPr lang="fr-FR"/>
              <a:t>CD + EB - 13/09/19</a:t>
            </a:r>
          </a:p>
        </p:txBody>
      </p:sp>
      <p:sp>
        <p:nvSpPr>
          <p:cNvPr id="7" name="Slide Number Placeholder 6"/>
          <p:cNvSpPr>
            <a:spLocks noGrp="1"/>
          </p:cNvSpPr>
          <p:nvPr>
            <p:ph type="sldNum" sz="quarter" idx="12"/>
          </p:nvPr>
        </p:nvSpPr>
        <p:spPr>
          <a:xfrm>
            <a:off x="8077200" y="6356350"/>
            <a:ext cx="609600" cy="365125"/>
          </a:xfrm>
        </p:spPr>
        <p:txBody>
          <a:bodyPr/>
          <a:lstStyle/>
          <a:p>
            <a:fld id="{D9B0E08C-5EDC-41B1-8CA1-017AD73510D3}" type="slidenum">
              <a:rPr lang="fr-FR" smtClean="0"/>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51017C-E1CA-4CBA-9D13-6D7DBA75E051}" type="datetime1">
              <a:rPr lang="fr-FR" smtClean="0"/>
              <a:t>14/10/2025</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r-FR"/>
              <a:t>CD + EB - 13/09/19</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9B0E08C-5EDC-41B1-8CA1-017AD73510D3}" type="slidenum">
              <a:rPr lang="fr-FR" smtClean="0"/>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3501008"/>
            <a:ext cx="8134672" cy="1296143"/>
          </a:xfrm>
        </p:spPr>
        <p:txBody>
          <a:bodyPr>
            <a:normAutofit fontScale="90000"/>
          </a:bodyPr>
          <a:lstStyle/>
          <a:p>
            <a:pPr algn="ctr"/>
            <a:r>
              <a:rPr lang="fr-FR" sz="4000" dirty="0"/>
              <a:t>TD : Le système  locomoteur</a:t>
            </a:r>
            <a:br>
              <a:rPr lang="fr-FR" sz="4000" dirty="0"/>
            </a:br>
            <a:br>
              <a:rPr lang="fr-FR" sz="4000" dirty="0"/>
            </a:br>
            <a:br>
              <a:rPr lang="fr-FR" sz="4000" dirty="0"/>
            </a:br>
            <a:r>
              <a:rPr lang="fr-FR" sz="2700" dirty="0"/>
              <a:t>Morgane BALANDRAS– Elisabeth BOURELIER</a:t>
            </a:r>
          </a:p>
        </p:txBody>
      </p:sp>
      <p:sp>
        <p:nvSpPr>
          <p:cNvPr id="4" name="Espace réservé du pied de page 3"/>
          <p:cNvSpPr>
            <a:spLocks noGrp="1"/>
          </p:cNvSpPr>
          <p:nvPr>
            <p:ph type="ftr" sz="quarter" idx="11"/>
          </p:nvPr>
        </p:nvSpPr>
        <p:spPr>
          <a:xfrm>
            <a:off x="2627784" y="5949280"/>
            <a:ext cx="3352800" cy="576064"/>
          </a:xfrm>
        </p:spPr>
        <p:style>
          <a:lnRef idx="1">
            <a:schemeClr val="accent3"/>
          </a:lnRef>
          <a:fillRef idx="2">
            <a:schemeClr val="accent3"/>
          </a:fillRef>
          <a:effectRef idx="1">
            <a:schemeClr val="accent3"/>
          </a:effectRef>
          <a:fontRef idx="minor">
            <a:schemeClr val="dk1"/>
          </a:fontRef>
        </p:style>
        <p:txBody>
          <a:bodyPr/>
          <a:lstStyle/>
          <a:p>
            <a:pPr algn="ctr"/>
            <a:r>
              <a:rPr lang="fr-FR" b="1" spc="50" dirty="0">
                <a:ln w="0"/>
                <a:solidFill>
                  <a:schemeClr val="bg2"/>
                </a:solidFill>
                <a:effectLst>
                  <a:innerShdw blurRad="63500" dist="50800" dir="13500000">
                    <a:srgbClr val="000000">
                      <a:alpha val="50000"/>
                    </a:srgbClr>
                  </a:innerShdw>
                </a:effectLst>
              </a:rPr>
              <a:t>   EB – MB  Octobre 2025</a:t>
            </a:r>
          </a:p>
          <a:p>
            <a:pPr algn="ctr"/>
            <a:endParaRPr lang="fr-FR"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10485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864096"/>
          </a:xfrm>
        </p:spPr>
        <p:txBody>
          <a:bodyPr/>
          <a:lstStyle/>
          <a:p>
            <a:pPr algn="ctr"/>
            <a:r>
              <a:rPr lang="fr-FR" dirty="0"/>
              <a:t> Le rachis</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47664" y="1196753"/>
            <a:ext cx="681183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pied de page 2"/>
          <p:cNvSpPr>
            <a:spLocks noGrp="1"/>
          </p:cNvSpPr>
          <p:nvPr>
            <p:ph type="ftr" sz="quarter" idx="11"/>
          </p:nvPr>
        </p:nvSpPr>
        <p:spPr/>
        <p:txBody>
          <a:bodyPr/>
          <a:lstStyle/>
          <a:p>
            <a:r>
              <a:rPr lang="fr-FR" dirty="0" err="1"/>
              <a:t>BB</a:t>
            </a:r>
            <a:r>
              <a:rPr lang="fr-FR" dirty="0"/>
              <a:t> 04/11/22</a:t>
            </a:r>
          </a:p>
        </p:txBody>
      </p:sp>
    </p:spTree>
    <p:extLst>
      <p:ext uri="{BB962C8B-B14F-4D97-AF65-F5344CB8AC3E}">
        <p14:creationId xmlns:p14="http://schemas.microsoft.com/office/powerpoint/2010/main" val="257487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membre supérieur</a:t>
            </a:r>
          </a:p>
        </p:txBody>
      </p:sp>
      <p:pic>
        <p:nvPicPr>
          <p:cNvPr id="4" name="Picture 4" descr="Résultat de recherche d'images pour &quot;membre supérieur&quo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9872" y="1865930"/>
            <a:ext cx="3519863" cy="487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07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membre inférieur</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1720" y="1772817"/>
            <a:ext cx="4038593"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784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Composition de l’os*</a:t>
            </a:r>
          </a:p>
        </p:txBody>
      </p:sp>
      <p:sp>
        <p:nvSpPr>
          <p:cNvPr id="3" name="Espace réservé du contenu 2"/>
          <p:cNvSpPr>
            <a:spLocks noGrp="1"/>
          </p:cNvSpPr>
          <p:nvPr>
            <p:ph idx="1"/>
          </p:nvPr>
        </p:nvSpPr>
        <p:spPr>
          <a:xfrm>
            <a:off x="457200" y="1935480"/>
            <a:ext cx="3682752" cy="4805888"/>
          </a:xfrm>
        </p:spPr>
        <p:txBody>
          <a:bodyPr>
            <a:normAutofit fontScale="92500" lnSpcReduction="10000"/>
          </a:bodyPr>
          <a:lstStyle/>
          <a:p>
            <a:pPr>
              <a:spcBef>
                <a:spcPct val="50000"/>
              </a:spcBef>
              <a:buFontTx/>
              <a:buChar char="-"/>
            </a:pPr>
            <a:r>
              <a:rPr lang="fr-FR" dirty="0"/>
              <a:t>2 types de tissus: </a:t>
            </a:r>
          </a:p>
          <a:p>
            <a:pPr>
              <a:spcBef>
                <a:spcPct val="50000"/>
              </a:spcBef>
              <a:buFontTx/>
              <a:buChar char="-"/>
            </a:pPr>
            <a:r>
              <a:rPr lang="fr-FR" u="sng" dirty="0">
                <a:sym typeface="Wingdings" pitchFamily="2" charset="2"/>
              </a:rPr>
              <a:t>L’os compact ou cortical:</a:t>
            </a:r>
            <a:r>
              <a:rPr lang="fr-FR" dirty="0">
                <a:sym typeface="Wingdings" pitchFamily="2" charset="2"/>
              </a:rPr>
              <a:t> 80 % situé dans l’enveloppe corticale des diaphyses des os longs </a:t>
            </a:r>
          </a:p>
          <a:p>
            <a:pPr>
              <a:spcBef>
                <a:spcPct val="50000"/>
              </a:spcBef>
              <a:buFontTx/>
              <a:buChar char="-"/>
            </a:pPr>
            <a:r>
              <a:rPr lang="fr-FR" u="sng" dirty="0">
                <a:sym typeface="Wingdings" pitchFamily="2" charset="2"/>
              </a:rPr>
              <a:t>L’os trabéculaire ou os spongieux:</a:t>
            </a:r>
            <a:r>
              <a:rPr lang="fr-FR" dirty="0">
                <a:sym typeface="Wingdings" pitchFamily="2" charset="2"/>
              </a:rPr>
              <a:t> 20% organisé en travées situé dans les corps vertébraux et dans la métaphyse des os longs . Il se renouvelle plus rapidement</a:t>
            </a:r>
          </a:p>
        </p:txBody>
      </p:sp>
      <p:pic>
        <p:nvPicPr>
          <p:cNvPr id="5" name="Picture 4"/>
          <p:cNvPicPr>
            <a:picLocks noChangeAspect="1" noChangeArrowheads="1"/>
          </p:cNvPicPr>
          <p:nvPr/>
        </p:nvPicPr>
        <p:blipFill>
          <a:blip r:embed="rId3"/>
          <a:srcRect l="39571" t="18896" r="22031" b="36104"/>
          <a:stretch>
            <a:fillRect/>
          </a:stretch>
        </p:blipFill>
        <p:spPr bwMode="auto">
          <a:xfrm>
            <a:off x="4932040" y="2564904"/>
            <a:ext cx="3217498" cy="2232248"/>
          </a:xfrm>
          <a:prstGeom prst="rect">
            <a:avLst/>
          </a:prstGeom>
          <a:noFill/>
          <a:ln w="9525">
            <a:noFill/>
            <a:miter lim="800000"/>
            <a:headEnd/>
            <a:tailEnd/>
          </a:ln>
          <a:effectLst/>
        </p:spPr>
      </p:pic>
    </p:spTree>
    <p:extLst>
      <p:ext uri="{BB962C8B-B14F-4D97-AF65-F5344CB8AC3E}">
        <p14:creationId xmlns:p14="http://schemas.microsoft.com/office/powerpoint/2010/main" val="8222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cellules osseuses*</a:t>
            </a:r>
          </a:p>
        </p:txBody>
      </p:sp>
      <p:sp>
        <p:nvSpPr>
          <p:cNvPr id="3" name="Espace réservé du contenu 2"/>
          <p:cNvSpPr>
            <a:spLocks noGrp="1"/>
          </p:cNvSpPr>
          <p:nvPr>
            <p:ph idx="1"/>
          </p:nvPr>
        </p:nvSpPr>
        <p:spPr/>
        <p:txBody>
          <a:bodyPr>
            <a:normAutofit fontScale="92500" lnSpcReduction="20000"/>
          </a:bodyPr>
          <a:lstStyle/>
          <a:p>
            <a:endParaRPr lang="fr-FR" dirty="0"/>
          </a:p>
          <a:p>
            <a:r>
              <a:rPr lang="fr-FR" dirty="0"/>
              <a:t>Les ostéocytes = cellules osseuses correspondant à la maturation des ostéoblastes</a:t>
            </a:r>
          </a:p>
          <a:p>
            <a:endParaRPr lang="fr-FR" dirty="0"/>
          </a:p>
          <a:p>
            <a:r>
              <a:rPr lang="fr-FR" dirty="0"/>
              <a:t>Les ostéoblastes = fabrication du tissu osseux (sollicités lors des processus de réparation des fractures)</a:t>
            </a:r>
          </a:p>
          <a:p>
            <a:endParaRPr lang="fr-FR" dirty="0"/>
          </a:p>
          <a:p>
            <a:r>
              <a:rPr lang="fr-FR" dirty="0"/>
              <a:t>Les ostéoclastes = résorption du tissu osseux</a:t>
            </a:r>
          </a:p>
          <a:p>
            <a:pPr marL="0" indent="0">
              <a:buNone/>
            </a:pPr>
            <a:r>
              <a:rPr lang="fr-FR" dirty="0"/>
              <a:t>    (interviennent pour libérer du calcium dans </a:t>
            </a:r>
          </a:p>
          <a:p>
            <a:pPr marL="0" indent="0">
              <a:buNone/>
            </a:pPr>
            <a:r>
              <a:rPr lang="fr-FR" dirty="0"/>
              <a:t>     l’organisme)</a:t>
            </a:r>
          </a:p>
          <a:p>
            <a:pPr marL="0" indent="0">
              <a:buNone/>
            </a:pPr>
            <a:endParaRPr lang="fr-FR" dirty="0"/>
          </a:p>
          <a:p>
            <a:pPr marL="0" indent="0">
              <a:buNone/>
            </a:pPr>
            <a:r>
              <a:rPr lang="fr-FR" dirty="0"/>
              <a:t>     </a:t>
            </a:r>
          </a:p>
          <a:p>
            <a:pPr marL="0" indent="0">
              <a:buNone/>
            </a:pPr>
            <a:endParaRPr lang="fr-FR" dirty="0"/>
          </a:p>
        </p:txBody>
      </p:sp>
    </p:spTree>
    <p:extLst>
      <p:ext uri="{BB962C8B-B14F-4D97-AF65-F5344CB8AC3E}">
        <p14:creationId xmlns:p14="http://schemas.microsoft.com/office/powerpoint/2010/main" val="271924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Le rôle du calcium*</a:t>
            </a:r>
          </a:p>
        </p:txBody>
      </p:sp>
      <p:sp>
        <p:nvSpPr>
          <p:cNvPr id="3" name="Espace réservé du contenu 2"/>
          <p:cNvSpPr>
            <a:spLocks noGrp="1"/>
          </p:cNvSpPr>
          <p:nvPr>
            <p:ph idx="1"/>
          </p:nvPr>
        </p:nvSpPr>
        <p:spPr/>
        <p:txBody>
          <a:bodyPr>
            <a:normAutofit/>
          </a:bodyPr>
          <a:lstStyle/>
          <a:p>
            <a:pPr marL="0" indent="0">
              <a:buNone/>
            </a:pPr>
            <a:r>
              <a:rPr lang="fr-FR" dirty="0"/>
              <a:t>Calcium impliqué dans la</a:t>
            </a:r>
          </a:p>
          <a:p>
            <a:endParaRPr lang="fr-FR" dirty="0"/>
          </a:p>
          <a:p>
            <a:r>
              <a:rPr lang="fr-FR" dirty="0"/>
              <a:t>contraction musculaire</a:t>
            </a:r>
          </a:p>
          <a:p>
            <a:pPr marL="0" indent="0">
              <a:buNone/>
            </a:pPr>
            <a:endParaRPr lang="fr-FR" dirty="0"/>
          </a:p>
          <a:p>
            <a:r>
              <a:rPr lang="fr-FR" dirty="0"/>
              <a:t>transmission d’influx nerveux et libération de neurotransmetteurs</a:t>
            </a:r>
          </a:p>
          <a:p>
            <a:pPr marL="0" indent="0">
              <a:buNone/>
            </a:pPr>
            <a:endParaRPr lang="fr-FR" dirty="0"/>
          </a:p>
          <a:p>
            <a:r>
              <a:rPr lang="fr-FR" dirty="0"/>
              <a:t>Coagulation sanguine etc..</a:t>
            </a:r>
          </a:p>
          <a:p>
            <a:pPr marL="0" indent="0">
              <a:buNone/>
            </a:pPr>
            <a:r>
              <a:rPr lang="fr-FR" sz="3200" b="1" dirty="0">
                <a:sym typeface="Wingdings" pitchFamily="2" charset="2"/>
              </a:rPr>
              <a:t>Action hormonale : </a:t>
            </a:r>
            <a:r>
              <a:rPr lang="fr-FR" dirty="0"/>
              <a:t>parathormone et calcitonine</a:t>
            </a:r>
          </a:p>
        </p:txBody>
      </p:sp>
    </p:spTree>
    <p:extLst>
      <p:ext uri="{BB962C8B-B14F-4D97-AF65-F5344CB8AC3E}">
        <p14:creationId xmlns:p14="http://schemas.microsoft.com/office/powerpoint/2010/main" val="119168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La croissance osseuse*</a:t>
            </a:r>
          </a:p>
        </p:txBody>
      </p:sp>
      <p:sp>
        <p:nvSpPr>
          <p:cNvPr id="3" name="Espace réservé du contenu 2"/>
          <p:cNvSpPr>
            <a:spLocks noGrp="1"/>
          </p:cNvSpPr>
          <p:nvPr>
            <p:ph idx="1"/>
          </p:nvPr>
        </p:nvSpPr>
        <p:spPr/>
        <p:txBody>
          <a:bodyPr>
            <a:normAutofit/>
          </a:bodyPr>
          <a:lstStyle/>
          <a:p>
            <a:endParaRPr lang="fr-FR" sz="2800" dirty="0">
              <a:latin typeface="Arial" charset="0"/>
            </a:endParaRPr>
          </a:p>
          <a:p>
            <a:pPr marL="0" indent="0">
              <a:buNone/>
            </a:pPr>
            <a:r>
              <a:rPr lang="fr-FR" dirty="0">
                <a:latin typeface="Constantia" panose="02030602050306030303" pitchFamily="18" charset="0"/>
              </a:rPr>
              <a:t>     Elle se fait en épaisseur et en longueur </a:t>
            </a:r>
          </a:p>
          <a:p>
            <a:r>
              <a:rPr lang="fr-FR" dirty="0">
                <a:latin typeface="Constantia" panose="02030602050306030303" pitchFamily="18" charset="0"/>
              </a:rPr>
              <a:t>•En épaisseur : ostéoblastes en couche superficielle de l’os </a:t>
            </a:r>
          </a:p>
          <a:p>
            <a:r>
              <a:rPr lang="fr-FR" dirty="0">
                <a:latin typeface="Arial" charset="0"/>
              </a:rPr>
              <a:t>•</a:t>
            </a:r>
            <a:r>
              <a:rPr lang="fr-FR" dirty="0">
                <a:latin typeface="Constantia" panose="02030602050306030303" pitchFamily="18" charset="0"/>
              </a:rPr>
              <a:t>En longueur : c’est le cartilage de croissance qui permet l’allongement de l’os, </a:t>
            </a:r>
          </a:p>
          <a:p>
            <a:r>
              <a:rPr lang="fr-FR" dirty="0">
                <a:latin typeface="Constantia" panose="02030602050306030303" pitchFamily="18" charset="0"/>
              </a:rPr>
              <a:t>•La fermeture physiologique du C.C annonce la </a:t>
            </a:r>
            <a:r>
              <a:rPr lang="fr-FR" sz="2800" dirty="0">
                <a:latin typeface="Constantia" panose="02030602050306030303" pitchFamily="18" charset="0"/>
              </a:rPr>
              <a:t>fin de </a:t>
            </a:r>
            <a:r>
              <a:rPr lang="fr-FR" dirty="0">
                <a:latin typeface="Constantia" panose="02030602050306030303" pitchFamily="18" charset="0"/>
              </a:rPr>
              <a:t>la croissance squelettique </a:t>
            </a:r>
          </a:p>
          <a:p>
            <a:endParaRPr lang="fr-FR" dirty="0"/>
          </a:p>
        </p:txBody>
      </p:sp>
    </p:spTree>
    <p:extLst>
      <p:ext uri="{BB962C8B-B14F-4D97-AF65-F5344CB8AC3E}">
        <p14:creationId xmlns:p14="http://schemas.microsoft.com/office/powerpoint/2010/main" val="306289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La vascularisation osseuse*</a:t>
            </a:r>
          </a:p>
        </p:txBody>
      </p:sp>
      <p:sp>
        <p:nvSpPr>
          <p:cNvPr id="3" name="Espace réservé du contenu 2"/>
          <p:cNvSpPr>
            <a:spLocks noGrp="1"/>
          </p:cNvSpPr>
          <p:nvPr>
            <p:ph idx="1"/>
          </p:nvPr>
        </p:nvSpPr>
        <p:spPr>
          <a:xfrm>
            <a:off x="457200" y="1935480"/>
            <a:ext cx="4114800" cy="4389120"/>
          </a:xfrm>
        </p:spPr>
        <p:txBody>
          <a:bodyPr>
            <a:normAutofit fontScale="85000" lnSpcReduction="10000"/>
          </a:bodyPr>
          <a:lstStyle/>
          <a:p>
            <a:r>
              <a:rPr lang="fr-FR" dirty="0"/>
              <a:t>Indispensable à sa croissance, sa minéralisation et sa réparation éventuelle</a:t>
            </a:r>
          </a:p>
          <a:p>
            <a:r>
              <a:rPr lang="fr-FR" dirty="0"/>
              <a:t>Artérielle : artère nourricière pénètre la diaphyse et </a:t>
            </a:r>
            <a:r>
              <a:rPr lang="fr-FR" dirty="0" err="1"/>
              <a:t>vascularise</a:t>
            </a:r>
            <a:r>
              <a:rPr lang="fr-FR" dirty="0"/>
              <a:t> le canal médullaire</a:t>
            </a:r>
          </a:p>
          <a:p>
            <a:r>
              <a:rPr lang="fr-FR" dirty="0"/>
              <a:t>Veineuse: large sinus veineux au niveau du canal médullaire </a:t>
            </a:r>
          </a:p>
          <a:p>
            <a:r>
              <a:rPr lang="fr-FR" dirty="0"/>
              <a:t>Périoste: vascularisé, rôle important dans les processus d’ossification et de consolidation des fractures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24132"/>
            <a:ext cx="4499992" cy="343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140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Articulations*</a:t>
            </a:r>
          </a:p>
        </p:txBody>
      </p:sp>
      <p:sp>
        <p:nvSpPr>
          <p:cNvPr id="3" name="Espace réservé du contenu 2"/>
          <p:cNvSpPr>
            <a:spLocks noGrp="1"/>
          </p:cNvSpPr>
          <p:nvPr>
            <p:ph idx="1"/>
          </p:nvPr>
        </p:nvSpPr>
        <p:spPr/>
        <p:txBody>
          <a:bodyPr/>
          <a:lstStyle/>
          <a:p>
            <a:pPr marL="0" indent="0">
              <a:buNone/>
            </a:pPr>
            <a:r>
              <a:rPr lang="fr-FR" dirty="0"/>
              <a:t>  3 types d’articulations :</a:t>
            </a:r>
          </a:p>
          <a:p>
            <a:r>
              <a:rPr lang="fr-FR" dirty="0"/>
              <a:t>Diarthroses ou synoviales: grande mobilité et permet des mouvements dans les 3 directions de l’espace</a:t>
            </a:r>
          </a:p>
          <a:p>
            <a:pPr marL="0" indent="0">
              <a:buNone/>
            </a:pPr>
            <a:r>
              <a:rPr lang="fr-FR" dirty="0"/>
              <a:t>    ex articulation de la hanche</a:t>
            </a:r>
          </a:p>
          <a:p>
            <a:r>
              <a:rPr lang="fr-FR" dirty="0"/>
              <a:t>Amphiarthroses ou cartilagineuses: mobilité restreinte ex disques intervertébraux</a:t>
            </a:r>
          </a:p>
          <a:p>
            <a:r>
              <a:rPr lang="fr-FR" dirty="0"/>
              <a:t>Synarthroses ou fibreuses: aucune mobilité </a:t>
            </a:r>
          </a:p>
          <a:p>
            <a:pPr marL="0" indent="0">
              <a:buNone/>
            </a:pPr>
            <a:r>
              <a:rPr lang="fr-FR" dirty="0"/>
              <a:t>    ex os du crâne</a:t>
            </a:r>
          </a:p>
        </p:txBody>
      </p:sp>
    </p:spTree>
    <p:extLst>
      <p:ext uri="{BB962C8B-B14F-4D97-AF65-F5344CB8AC3E}">
        <p14:creationId xmlns:p14="http://schemas.microsoft.com/office/powerpoint/2010/main" val="126966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Articulation synoviale</a:t>
            </a:r>
          </a:p>
        </p:txBody>
      </p:sp>
      <p:sp>
        <p:nvSpPr>
          <p:cNvPr id="3" name="Espace réservé du contenu 2"/>
          <p:cNvSpPr>
            <a:spLocks noGrp="1"/>
          </p:cNvSpPr>
          <p:nvPr>
            <p:ph idx="1"/>
          </p:nvPr>
        </p:nvSpPr>
        <p:spPr>
          <a:xfrm>
            <a:off x="323528" y="1916832"/>
            <a:ext cx="4341168" cy="4389120"/>
          </a:xfrm>
        </p:spPr>
        <p:txBody>
          <a:bodyPr/>
          <a:lstStyle/>
          <a:p>
            <a:r>
              <a:rPr lang="fr-FR" dirty="0"/>
              <a:t>Capsule articulaire: 2 couches</a:t>
            </a:r>
          </a:p>
          <a:p>
            <a:pPr marL="0" indent="0">
              <a:buNone/>
            </a:pPr>
            <a:r>
              <a:rPr lang="fr-FR" dirty="0"/>
              <a:t>    capsule fibreuse </a:t>
            </a:r>
          </a:p>
          <a:p>
            <a:pPr marL="0" indent="0">
              <a:buNone/>
            </a:pPr>
            <a:r>
              <a:rPr lang="fr-FR" dirty="0"/>
              <a:t>    membrane synoviale     </a:t>
            </a:r>
          </a:p>
          <a:p>
            <a:r>
              <a:rPr lang="fr-FR" dirty="0"/>
              <a:t>Cartilage hyalin:  couche protectrice de tissus </a:t>
            </a:r>
          </a:p>
          <a:p>
            <a:pPr marL="0" indent="0">
              <a:buNone/>
            </a:pPr>
            <a:r>
              <a:rPr lang="fr-FR" dirty="0"/>
              <a:t>    conjonctifs </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060848"/>
            <a:ext cx="3970860" cy="443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03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Généralités *</a:t>
            </a:r>
          </a:p>
        </p:txBody>
      </p:sp>
      <p:sp>
        <p:nvSpPr>
          <p:cNvPr id="3" name="Espace réservé du contenu 2"/>
          <p:cNvSpPr>
            <a:spLocks noGrp="1"/>
          </p:cNvSpPr>
          <p:nvPr>
            <p:ph idx="1"/>
          </p:nvPr>
        </p:nvSpPr>
        <p:spPr/>
        <p:txBody>
          <a:bodyPr/>
          <a:lstStyle/>
          <a:p>
            <a:pPr marL="0" indent="0">
              <a:buNone/>
            </a:pPr>
            <a:r>
              <a:rPr lang="fr-FR" dirty="0"/>
              <a:t>Appareil locomoteur constitué </a:t>
            </a:r>
          </a:p>
          <a:p>
            <a:pPr marL="0" indent="0">
              <a:buNone/>
            </a:pPr>
            <a:endParaRPr lang="fr-FR" dirty="0"/>
          </a:p>
          <a:p>
            <a:r>
              <a:rPr lang="fr-FR" dirty="0"/>
              <a:t>d’os, de cartilage </a:t>
            </a:r>
          </a:p>
          <a:p>
            <a:r>
              <a:rPr lang="fr-FR" dirty="0"/>
              <a:t>De muscles et de tendons</a:t>
            </a:r>
          </a:p>
          <a:p>
            <a:r>
              <a:rPr lang="fr-FR" dirty="0"/>
              <a:t>D’articulations et de ligaments</a:t>
            </a:r>
          </a:p>
          <a:p>
            <a:r>
              <a:rPr lang="fr-FR" dirty="0"/>
              <a:t>Système nerveux</a:t>
            </a:r>
          </a:p>
          <a:p>
            <a:r>
              <a:rPr lang="fr-FR" dirty="0"/>
              <a:t>Système vasculaire</a:t>
            </a:r>
          </a:p>
        </p:txBody>
      </p:sp>
    </p:spTree>
    <p:extLst>
      <p:ext uri="{BB962C8B-B14F-4D97-AF65-F5344CB8AC3E}">
        <p14:creationId xmlns:p14="http://schemas.microsoft.com/office/powerpoint/2010/main" val="72441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Articulation cartilagineuse</a:t>
            </a:r>
          </a:p>
        </p:txBody>
      </p:sp>
      <p:sp>
        <p:nvSpPr>
          <p:cNvPr id="3" name="Espace réservé du contenu 2"/>
          <p:cNvSpPr>
            <a:spLocks noGrp="1"/>
          </p:cNvSpPr>
          <p:nvPr>
            <p:ph idx="1"/>
          </p:nvPr>
        </p:nvSpPr>
        <p:spPr>
          <a:xfrm>
            <a:off x="107504" y="2348880"/>
            <a:ext cx="4896544" cy="3813056"/>
          </a:xfrm>
        </p:spPr>
        <p:txBody>
          <a:bodyPr/>
          <a:lstStyle/>
          <a:p>
            <a:r>
              <a:rPr lang="fr-FR" dirty="0"/>
              <a:t>Vertèbres superposées avec </a:t>
            </a:r>
          </a:p>
          <a:p>
            <a:pPr marL="0" indent="0">
              <a:buNone/>
            </a:pPr>
            <a:r>
              <a:rPr lang="fr-FR" dirty="0"/>
              <a:t>    disques interposés </a:t>
            </a:r>
          </a:p>
          <a:p>
            <a:r>
              <a:rPr lang="fr-FR" dirty="0"/>
              <a:t>Ligament longitudinal postérieur et antérieur</a:t>
            </a:r>
          </a:p>
          <a:p>
            <a:endParaRPr lang="fr-F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772816"/>
            <a:ext cx="4612754" cy="4752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Résultat de recherche d'images pour &quot;ligament vertébral&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149080"/>
            <a:ext cx="28575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678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Articulation fibreuse</a:t>
            </a:r>
          </a:p>
        </p:txBody>
      </p:sp>
      <p:pic>
        <p:nvPicPr>
          <p:cNvPr id="8" name="Picture 11"/>
          <p:cNvPicPr>
            <a:picLocks noChangeAspect="1" noChangeArrowheads="1"/>
          </p:cNvPicPr>
          <p:nvPr/>
        </p:nvPicPr>
        <p:blipFill>
          <a:blip r:embed="rId3" cstate="print"/>
          <a:srcRect l="36255" t="12572" r="10156" b="15002"/>
          <a:stretch>
            <a:fillRect/>
          </a:stretch>
        </p:blipFill>
        <p:spPr bwMode="auto">
          <a:xfrm>
            <a:off x="1238275" y="2492896"/>
            <a:ext cx="2857450" cy="2924172"/>
          </a:xfrm>
          <a:prstGeom prst="rect">
            <a:avLst/>
          </a:prstGeom>
          <a:noFill/>
          <a:ln w="9525">
            <a:noFill/>
            <a:miter lim="800000"/>
            <a:headEnd/>
            <a:tailEnd/>
          </a:ln>
        </p:spPr>
      </p:pic>
      <p:sp>
        <p:nvSpPr>
          <p:cNvPr id="7" name="Flèche droite 6"/>
          <p:cNvSpPr/>
          <p:nvPr/>
        </p:nvSpPr>
        <p:spPr>
          <a:xfrm rot="10800000">
            <a:off x="3131840" y="3644117"/>
            <a:ext cx="2376264" cy="144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droite 10"/>
          <p:cNvSpPr/>
          <p:nvPr/>
        </p:nvSpPr>
        <p:spPr>
          <a:xfrm rot="10800000">
            <a:off x="2339752" y="2854294"/>
            <a:ext cx="31683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5508104" y="3124609"/>
            <a:ext cx="3456384" cy="369332"/>
          </a:xfrm>
          <a:prstGeom prst="rect">
            <a:avLst/>
          </a:prstGeom>
          <a:noFill/>
        </p:spPr>
        <p:txBody>
          <a:bodyPr wrap="square" rtlCol="0">
            <a:spAutoFit/>
          </a:bodyPr>
          <a:lstStyle/>
          <a:p>
            <a:r>
              <a:rPr lang="fr-FR" dirty="0"/>
              <a:t>Ex: articulation des os du crâne</a:t>
            </a:r>
          </a:p>
        </p:txBody>
      </p:sp>
    </p:spTree>
    <p:extLst>
      <p:ext uri="{BB962C8B-B14F-4D97-AF65-F5344CB8AC3E}">
        <p14:creationId xmlns:p14="http://schemas.microsoft.com/office/powerpoint/2010/main" val="376574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Définitions*</a:t>
            </a:r>
          </a:p>
        </p:txBody>
      </p:sp>
      <p:sp>
        <p:nvSpPr>
          <p:cNvPr id="3" name="Espace réservé du contenu 2"/>
          <p:cNvSpPr>
            <a:spLocks noGrp="1"/>
          </p:cNvSpPr>
          <p:nvPr>
            <p:ph idx="1"/>
          </p:nvPr>
        </p:nvSpPr>
        <p:spPr/>
        <p:txBody>
          <a:bodyPr>
            <a:normAutofit fontScale="70000" lnSpcReduction="20000"/>
          </a:bodyPr>
          <a:lstStyle/>
          <a:p>
            <a:r>
              <a:rPr lang="fr-FR" dirty="0"/>
              <a:t> Ligament: </a:t>
            </a:r>
          </a:p>
          <a:p>
            <a:pPr marL="0" indent="0">
              <a:buNone/>
            </a:pPr>
            <a:r>
              <a:rPr lang="fr-FR" dirty="0"/>
              <a:t>      Courte bande de tissu conjonctif fibreux composée principalement de longues</a:t>
            </a:r>
          </a:p>
          <a:p>
            <a:pPr marL="0" indent="0">
              <a:buNone/>
            </a:pPr>
            <a:r>
              <a:rPr lang="fr-FR" dirty="0"/>
              <a:t>      molécules de collagène. Structure extrêmement solide. </a:t>
            </a:r>
          </a:p>
          <a:p>
            <a:pPr marL="0" indent="0">
              <a:buNone/>
            </a:pPr>
            <a:r>
              <a:rPr lang="fr-FR" dirty="0"/>
              <a:t>      Les ligaments connectent les os à d'autres os dans des articulations et font</a:t>
            </a:r>
          </a:p>
          <a:p>
            <a:pPr marL="0" indent="0">
              <a:buNone/>
            </a:pPr>
            <a:r>
              <a:rPr lang="fr-FR" dirty="0"/>
              <a:t>      partie de ces articulations (limite la mobilité articulaire et la rend plus stable)</a:t>
            </a:r>
          </a:p>
          <a:p>
            <a:pPr marL="0" indent="0">
              <a:buNone/>
            </a:pPr>
            <a:endParaRPr lang="fr-FR" dirty="0"/>
          </a:p>
          <a:p>
            <a:r>
              <a:rPr lang="fr-FR" dirty="0"/>
              <a:t> Tendon:</a:t>
            </a:r>
          </a:p>
          <a:p>
            <a:pPr marL="0" indent="0">
              <a:buNone/>
            </a:pPr>
            <a:r>
              <a:rPr lang="fr-FR" dirty="0"/>
              <a:t>      Extrémité fibreuse, blanche et résistante, plus ou moins allongée, cylindrique</a:t>
            </a:r>
          </a:p>
          <a:p>
            <a:pPr marL="0" indent="0">
              <a:buNone/>
            </a:pPr>
            <a:r>
              <a:rPr lang="fr-FR" dirty="0"/>
              <a:t>      ou aplatie, d'un muscle. Lie le muscle à l’os.</a:t>
            </a:r>
          </a:p>
          <a:p>
            <a:endParaRPr lang="fr-FR" dirty="0"/>
          </a:p>
          <a:p>
            <a:r>
              <a:rPr lang="fr-FR" dirty="0"/>
              <a:t> Muscle:</a:t>
            </a:r>
          </a:p>
          <a:p>
            <a:pPr marL="0" indent="0">
              <a:buNone/>
            </a:pPr>
            <a:r>
              <a:rPr lang="fr-FR" dirty="0"/>
              <a:t>      Tissu biologique animal composé de cellules contractiles (myocytes</a:t>
            </a:r>
          </a:p>
          <a:p>
            <a:pPr marL="0" indent="0">
              <a:buNone/>
            </a:pPr>
            <a:r>
              <a:rPr lang="fr-FR" dirty="0"/>
              <a:t>      ou fibres musculaires). Ces cellules sont riches en microfilaments</a:t>
            </a:r>
          </a:p>
          <a:p>
            <a:pPr marL="0" indent="0">
              <a:buNone/>
            </a:pPr>
            <a:r>
              <a:rPr lang="fr-FR" dirty="0"/>
              <a:t>      d'actine et de myosine, acteurs principaux de la contraction musculaire,</a:t>
            </a:r>
          </a:p>
          <a:p>
            <a:pPr marL="0" indent="0">
              <a:buNone/>
            </a:pPr>
            <a:r>
              <a:rPr lang="fr-FR" dirty="0"/>
              <a:t>      propriété essentielle du tissu.</a:t>
            </a:r>
          </a:p>
        </p:txBody>
      </p:sp>
    </p:spTree>
    <p:extLst>
      <p:ext uri="{BB962C8B-B14F-4D97-AF65-F5344CB8AC3E}">
        <p14:creationId xmlns:p14="http://schemas.microsoft.com/office/powerpoint/2010/main" val="7715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muscles*</a:t>
            </a:r>
          </a:p>
        </p:txBody>
      </p:sp>
      <p:sp>
        <p:nvSpPr>
          <p:cNvPr id="3" name="Espace réservé du contenu 2"/>
          <p:cNvSpPr>
            <a:spLocks noGrp="1"/>
          </p:cNvSpPr>
          <p:nvPr>
            <p:ph idx="1"/>
          </p:nvPr>
        </p:nvSpPr>
        <p:spPr/>
        <p:txBody>
          <a:bodyPr>
            <a:normAutofit fontScale="55000" lnSpcReduction="20000"/>
          </a:bodyPr>
          <a:lstStyle/>
          <a:p>
            <a:pPr marL="0" indent="0">
              <a:buNone/>
            </a:pPr>
            <a:endParaRPr lang="fr-FR" sz="4000" dirty="0"/>
          </a:p>
          <a:p>
            <a:r>
              <a:rPr lang="fr-FR" sz="4000" dirty="0"/>
              <a:t>Muscles striés ou rouges:</a:t>
            </a:r>
          </a:p>
          <a:p>
            <a:pPr marL="0" indent="0">
              <a:buNone/>
            </a:pPr>
            <a:r>
              <a:rPr lang="fr-FR" sz="4000" dirty="0"/>
              <a:t>    autour du squelette à l’origine des mouvements</a:t>
            </a:r>
          </a:p>
          <a:p>
            <a:pPr marL="0" indent="0">
              <a:buNone/>
            </a:pPr>
            <a:r>
              <a:rPr lang="fr-FR" sz="4000" dirty="0"/>
              <a:t>    volontaires</a:t>
            </a:r>
            <a:r>
              <a:rPr lang="fr-FR" sz="4000" kern="0" dirty="0">
                <a:effectLst>
                  <a:outerShdw blurRad="38100" dist="38100" dir="2700000" algn="tl">
                    <a:srgbClr val="000000"/>
                  </a:outerShdw>
                </a:effectLst>
              </a:rPr>
              <a:t> </a:t>
            </a:r>
          </a:p>
          <a:p>
            <a:pPr marL="0" indent="0">
              <a:buNone/>
            </a:pPr>
            <a:endParaRPr lang="fr-FR" sz="4000" dirty="0"/>
          </a:p>
          <a:p>
            <a:r>
              <a:rPr lang="fr-FR" sz="4000" dirty="0"/>
              <a:t>Muscles lisses ou blancs:</a:t>
            </a:r>
          </a:p>
          <a:p>
            <a:pPr marL="0" indent="0">
              <a:buNone/>
            </a:pPr>
            <a:r>
              <a:rPr lang="fr-FR" sz="4000" dirty="0"/>
              <a:t>    mobilité des structures internes ( viscères)</a:t>
            </a:r>
          </a:p>
          <a:p>
            <a:pPr marL="0" indent="0">
              <a:buNone/>
            </a:pPr>
            <a:endParaRPr lang="fr-FR" sz="4000" dirty="0"/>
          </a:p>
          <a:p>
            <a:r>
              <a:rPr lang="fr-FR" sz="4000" dirty="0"/>
              <a:t>A part, le myocarde, muscle rouge indépendant de la volonté</a:t>
            </a:r>
          </a:p>
          <a:p>
            <a:pPr marL="0" indent="0">
              <a:buNone/>
            </a:pPr>
            <a:r>
              <a:rPr lang="fr-FR" sz="4000" dirty="0"/>
              <a:t>   </a:t>
            </a:r>
          </a:p>
          <a:p>
            <a:pPr marL="0" indent="0">
              <a:buNone/>
            </a:pPr>
            <a:r>
              <a:rPr lang="fr-FR" sz="4000" dirty="0"/>
              <a:t>    </a:t>
            </a:r>
          </a:p>
          <a:p>
            <a:pPr marL="0" indent="0">
              <a:buNone/>
            </a:pPr>
            <a:endParaRPr lang="fr-FR" dirty="0"/>
          </a:p>
        </p:txBody>
      </p:sp>
    </p:spTree>
    <p:extLst>
      <p:ext uri="{BB962C8B-B14F-4D97-AF65-F5344CB8AC3E}">
        <p14:creationId xmlns:p14="http://schemas.microsoft.com/office/powerpoint/2010/main" val="234531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Composition des muscles*</a:t>
            </a:r>
          </a:p>
        </p:txBody>
      </p:sp>
      <p:pic>
        <p:nvPicPr>
          <p:cNvPr id="5" name="Picture 2" descr="Afficher l'image d'origine"/>
          <p:cNvPicPr>
            <a:picLocks noGrp="1" noChangeAspect="1" noChangeArrowheads="1"/>
          </p:cNvPicPr>
          <p:nvPr>
            <p:ph idx="1"/>
          </p:nvPr>
        </p:nvPicPr>
        <p:blipFill>
          <a:blip r:embed="rId3"/>
          <a:srcRect/>
          <a:stretch>
            <a:fillRect/>
          </a:stretch>
        </p:blipFill>
        <p:spPr bwMode="auto">
          <a:xfrm>
            <a:off x="2195736" y="2060848"/>
            <a:ext cx="3963888" cy="3787715"/>
          </a:xfrm>
          <a:prstGeom prst="rect">
            <a:avLst/>
          </a:prstGeom>
          <a:noFill/>
        </p:spPr>
      </p:pic>
    </p:spTree>
    <p:extLst>
      <p:ext uri="{BB962C8B-B14F-4D97-AF65-F5344CB8AC3E}">
        <p14:creationId xmlns:p14="http://schemas.microsoft.com/office/powerpoint/2010/main" val="2666436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Généralités sur les muscles</a:t>
            </a:r>
          </a:p>
        </p:txBody>
      </p:sp>
      <p:sp>
        <p:nvSpPr>
          <p:cNvPr id="3" name="Espace réservé du contenu 2"/>
          <p:cNvSpPr>
            <a:spLocks noGrp="1"/>
          </p:cNvSpPr>
          <p:nvPr>
            <p:ph idx="1"/>
          </p:nvPr>
        </p:nvSpPr>
        <p:spPr/>
        <p:txBody>
          <a:bodyPr>
            <a:normAutofit fontScale="92500" lnSpcReduction="10000"/>
          </a:bodyPr>
          <a:lstStyle/>
          <a:p>
            <a:r>
              <a:rPr lang="fr-FR" dirty="0"/>
              <a:t>Un muscle agit rarement seul ; ils agissent en  </a:t>
            </a:r>
          </a:p>
          <a:p>
            <a:pPr marL="0" indent="0">
              <a:buNone/>
            </a:pPr>
            <a:r>
              <a:rPr lang="fr-FR" b="1" dirty="0"/>
              <a:t>                                   INTERACTION </a:t>
            </a:r>
          </a:p>
          <a:p>
            <a:endParaRPr lang="fr-FR" b="1" dirty="0"/>
          </a:p>
          <a:p>
            <a:r>
              <a:rPr lang="fr-FR" dirty="0"/>
              <a:t>Quand un muscle se contracte, d’autres doivent se décontracter: </a:t>
            </a:r>
            <a:endParaRPr lang="fr-FR" b="1" dirty="0"/>
          </a:p>
          <a:p>
            <a:endParaRPr lang="fr-FR" b="1" u="sng" dirty="0"/>
          </a:p>
          <a:p>
            <a:pPr marL="0" indent="0">
              <a:buNone/>
            </a:pPr>
            <a:r>
              <a:rPr lang="fr-FR" sz="2200" b="1" u="sng" dirty="0"/>
              <a:t>4 groupes fonctionnels:</a:t>
            </a:r>
          </a:p>
          <a:p>
            <a:pPr marL="0" indent="0">
              <a:buNone/>
            </a:pPr>
            <a:r>
              <a:rPr lang="fr-FR" sz="2200" b="1" dirty="0"/>
              <a:t>	-Agoniste</a:t>
            </a:r>
          </a:p>
          <a:p>
            <a:pPr marL="0" indent="0">
              <a:buNone/>
            </a:pPr>
            <a:r>
              <a:rPr lang="fr-FR" sz="2200" b="1" dirty="0"/>
              <a:t>	-Antagoniste</a:t>
            </a:r>
          </a:p>
          <a:p>
            <a:pPr marL="0" indent="0">
              <a:buNone/>
            </a:pPr>
            <a:r>
              <a:rPr lang="fr-FR" sz="2200" b="1" dirty="0"/>
              <a:t>	-Synergique</a:t>
            </a:r>
          </a:p>
          <a:p>
            <a:pPr marL="0" indent="0">
              <a:buNone/>
            </a:pPr>
            <a:r>
              <a:rPr lang="fr-FR" sz="2200" b="1" dirty="0"/>
              <a:t>	-Fixateur</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519" y="3501008"/>
            <a:ext cx="33147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530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mouvements articulaires*</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1772816"/>
            <a:ext cx="23717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700808"/>
            <a:ext cx="2286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1772816"/>
            <a:ext cx="2286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4209994"/>
            <a:ext cx="28194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6684" y="4653136"/>
            <a:ext cx="2362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680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propriétés du muscle*</a:t>
            </a:r>
          </a:p>
        </p:txBody>
      </p:sp>
      <p:sp>
        <p:nvSpPr>
          <p:cNvPr id="3" name="Espace réservé du contenu 2"/>
          <p:cNvSpPr>
            <a:spLocks noGrp="1"/>
          </p:cNvSpPr>
          <p:nvPr>
            <p:ph idx="1"/>
          </p:nvPr>
        </p:nvSpPr>
        <p:spPr/>
        <p:txBody>
          <a:bodyPr/>
          <a:lstStyle/>
          <a:p>
            <a:endParaRPr lang="fr-FR" dirty="0"/>
          </a:p>
          <a:p>
            <a:r>
              <a:rPr lang="fr-FR" dirty="0"/>
              <a:t>Excitabilité </a:t>
            </a:r>
          </a:p>
          <a:p>
            <a:r>
              <a:rPr lang="fr-FR" dirty="0"/>
              <a:t>Tonicité</a:t>
            </a:r>
          </a:p>
          <a:p>
            <a:r>
              <a:rPr lang="fr-FR" dirty="0"/>
              <a:t>Contractilité</a:t>
            </a:r>
          </a:p>
          <a:p>
            <a:r>
              <a:rPr lang="fr-FR" dirty="0"/>
              <a:t>Elasticité</a:t>
            </a:r>
          </a:p>
          <a:p>
            <a:endParaRPr lang="fr-FR" dirty="0"/>
          </a:p>
        </p:txBody>
      </p:sp>
    </p:spTree>
    <p:extLst>
      <p:ext uri="{BB962C8B-B14F-4D97-AF65-F5344CB8AC3E}">
        <p14:creationId xmlns:p14="http://schemas.microsoft.com/office/powerpoint/2010/main" val="4023303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Fonctions du tissu musculaire*</a:t>
            </a:r>
          </a:p>
        </p:txBody>
      </p:sp>
      <p:sp>
        <p:nvSpPr>
          <p:cNvPr id="3" name="Espace réservé du contenu 2"/>
          <p:cNvSpPr>
            <a:spLocks noGrp="1"/>
          </p:cNvSpPr>
          <p:nvPr>
            <p:ph idx="1"/>
          </p:nvPr>
        </p:nvSpPr>
        <p:spPr/>
        <p:txBody>
          <a:bodyPr/>
          <a:lstStyle/>
          <a:p>
            <a:endParaRPr lang="fr-FR" dirty="0"/>
          </a:p>
          <a:p>
            <a:r>
              <a:rPr lang="fr-FR" dirty="0"/>
              <a:t>Mouvement</a:t>
            </a:r>
          </a:p>
          <a:p>
            <a:endParaRPr lang="fr-FR" dirty="0"/>
          </a:p>
          <a:p>
            <a:r>
              <a:rPr lang="fr-FR" dirty="0"/>
              <a:t>Posture</a:t>
            </a:r>
          </a:p>
          <a:p>
            <a:endParaRPr lang="fr-FR" dirty="0"/>
          </a:p>
          <a:p>
            <a:r>
              <a:rPr lang="fr-FR" dirty="0"/>
              <a:t>Énergie avec dégagement de chaleur</a:t>
            </a:r>
          </a:p>
        </p:txBody>
      </p:sp>
    </p:spTree>
    <p:extLst>
      <p:ext uri="{BB962C8B-B14F-4D97-AF65-F5344CB8AC3E}">
        <p14:creationId xmlns:p14="http://schemas.microsoft.com/office/powerpoint/2010/main" val="251986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muscles de la cuisse</a:t>
            </a:r>
          </a:p>
        </p:txBody>
      </p:sp>
      <p:sp>
        <p:nvSpPr>
          <p:cNvPr id="3" name="Espace réservé du contenu 2"/>
          <p:cNvSpPr>
            <a:spLocks noGrp="1"/>
          </p:cNvSpPr>
          <p:nvPr>
            <p:ph idx="1"/>
          </p:nvPr>
        </p:nvSpPr>
        <p:spPr/>
        <p:txBody>
          <a:bodyPr/>
          <a:lstStyle/>
          <a:p>
            <a:r>
              <a:rPr lang="fr-FR" dirty="0"/>
              <a:t>Quadriceps crural: </a:t>
            </a:r>
          </a:p>
          <a:p>
            <a:pPr marL="0" indent="0">
              <a:buNone/>
            </a:pPr>
            <a:r>
              <a:rPr lang="fr-FR" dirty="0"/>
              <a:t>    formé de 4 muscles</a:t>
            </a:r>
          </a:p>
          <a:p>
            <a:pPr>
              <a:buFont typeface="Arial" panose="020B0604020202020204" pitchFamily="34" charset="0"/>
              <a:buChar char="•"/>
            </a:pPr>
            <a:r>
              <a:rPr lang="fr-FR" dirty="0"/>
              <a:t> vaste interne</a:t>
            </a:r>
          </a:p>
          <a:p>
            <a:pPr>
              <a:buFont typeface="Arial" panose="020B0604020202020204" pitchFamily="34" charset="0"/>
              <a:buChar char="•"/>
            </a:pPr>
            <a:r>
              <a:rPr lang="fr-FR" dirty="0"/>
              <a:t> vaste externe</a:t>
            </a:r>
          </a:p>
          <a:p>
            <a:pPr>
              <a:buFont typeface="Arial" panose="020B0604020202020204" pitchFamily="34" charset="0"/>
              <a:buChar char="•"/>
            </a:pPr>
            <a:r>
              <a:rPr lang="fr-FR" dirty="0"/>
              <a:t> droit antérieur ou </a:t>
            </a:r>
          </a:p>
          <a:p>
            <a:pPr marL="0" indent="0">
              <a:buNone/>
            </a:pPr>
            <a:r>
              <a:rPr lang="fr-FR" dirty="0"/>
              <a:t>    fémoral</a:t>
            </a:r>
          </a:p>
          <a:p>
            <a:pPr>
              <a:buFont typeface="Arial" panose="020B0604020202020204" pitchFamily="34" charset="0"/>
              <a:buChar char="•"/>
            </a:pPr>
            <a:r>
              <a:rPr lang="fr-FR" dirty="0"/>
              <a:t> vaste intermédiaire</a:t>
            </a:r>
          </a:p>
          <a:p>
            <a:pPr marL="0" indent="0">
              <a:buNone/>
            </a:pPr>
            <a:r>
              <a:rPr lang="fr-FR" dirty="0"/>
              <a:t>    ou crural</a:t>
            </a:r>
          </a:p>
        </p:txBody>
      </p:sp>
      <p:pic>
        <p:nvPicPr>
          <p:cNvPr id="5" name="Image 4"/>
          <p:cNvPicPr/>
          <p:nvPr/>
        </p:nvPicPr>
        <p:blipFill>
          <a:blip r:embed="rId2"/>
          <a:stretch>
            <a:fillRect/>
          </a:stretch>
        </p:blipFill>
        <p:spPr>
          <a:xfrm>
            <a:off x="4067944" y="1916832"/>
            <a:ext cx="4752528" cy="4536504"/>
          </a:xfrm>
          <a:prstGeom prst="rect">
            <a:avLst/>
          </a:prstGeom>
        </p:spPr>
      </p:pic>
    </p:spTree>
    <p:extLst>
      <p:ext uri="{BB962C8B-B14F-4D97-AF65-F5344CB8AC3E}">
        <p14:creationId xmlns:p14="http://schemas.microsoft.com/office/powerpoint/2010/main" val="153993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152128"/>
          </a:xfrm>
        </p:spPr>
        <p:txBody>
          <a:bodyPr/>
          <a:lstStyle/>
          <a:p>
            <a:pPr algn="ctr"/>
            <a:r>
              <a:rPr lang="fr-FR" dirty="0"/>
              <a:t>Rôle du tissu osseux*</a:t>
            </a:r>
          </a:p>
        </p:txBody>
      </p:sp>
      <p:sp>
        <p:nvSpPr>
          <p:cNvPr id="3" name="Espace réservé du contenu 2"/>
          <p:cNvSpPr>
            <a:spLocks noGrp="1"/>
          </p:cNvSpPr>
          <p:nvPr>
            <p:ph idx="1"/>
          </p:nvPr>
        </p:nvSpPr>
        <p:spPr/>
        <p:txBody>
          <a:bodyPr>
            <a:normAutofit fontScale="32500" lnSpcReduction="20000"/>
          </a:bodyPr>
          <a:lstStyle/>
          <a:p>
            <a:endParaRPr lang="fr-FR" sz="2800" dirty="0"/>
          </a:p>
          <a:p>
            <a:pPr marL="0" indent="0">
              <a:buNone/>
            </a:pPr>
            <a:r>
              <a:rPr lang="fr-FR" sz="6000" dirty="0"/>
              <a:t>Le tissu osseux est la charpente de notre squelette</a:t>
            </a:r>
          </a:p>
          <a:p>
            <a:pPr>
              <a:buNone/>
            </a:pPr>
            <a:r>
              <a:rPr lang="fr-FR" sz="5100" dirty="0"/>
              <a:t> </a:t>
            </a:r>
          </a:p>
          <a:p>
            <a:r>
              <a:rPr lang="fr-FR" sz="6000" dirty="0"/>
              <a:t>Mécanique: </a:t>
            </a:r>
          </a:p>
          <a:p>
            <a:pPr marL="0" indent="0">
              <a:buNone/>
            </a:pPr>
            <a:r>
              <a:rPr lang="fr-FR" sz="6000" dirty="0"/>
              <a:t>     Soutien des tissus mous et protection des éléments nobles et des  </a:t>
            </a:r>
          </a:p>
          <a:p>
            <a:pPr marL="0" indent="0">
              <a:buNone/>
            </a:pPr>
            <a:r>
              <a:rPr lang="fr-FR" sz="6000" dirty="0"/>
              <a:t>     viscères, mais aussi peut être une menace de ces éléments en cas de </a:t>
            </a:r>
          </a:p>
          <a:p>
            <a:pPr marL="0" indent="0">
              <a:buNone/>
            </a:pPr>
            <a:r>
              <a:rPr lang="fr-FR" sz="6000" dirty="0"/>
              <a:t>     fracture ou de destruction osseuse (tumeurs, infections) </a:t>
            </a:r>
          </a:p>
          <a:p>
            <a:pPr>
              <a:buNone/>
            </a:pPr>
            <a:endParaRPr lang="fr-FR" sz="4400" dirty="0"/>
          </a:p>
          <a:p>
            <a:pPr marL="0" indent="0">
              <a:buNone/>
            </a:pPr>
            <a:r>
              <a:rPr lang="fr-FR" sz="6000" dirty="0"/>
              <a:t>     Locomotion et posture </a:t>
            </a:r>
          </a:p>
          <a:p>
            <a:endParaRPr lang="fr-FR" sz="4400" dirty="0"/>
          </a:p>
          <a:p>
            <a:r>
              <a:rPr lang="fr-FR" sz="6000" dirty="0"/>
              <a:t>Hématopoïétique:</a:t>
            </a:r>
          </a:p>
          <a:p>
            <a:pPr marL="0" indent="0">
              <a:buNone/>
            </a:pPr>
            <a:r>
              <a:rPr lang="fr-FR" sz="6000" dirty="0"/>
              <a:t>    Fabrique et réserve sanguine et de greffe spongieuse (bassin) </a:t>
            </a:r>
          </a:p>
          <a:p>
            <a:endParaRPr lang="fr-FR" sz="4400" dirty="0"/>
          </a:p>
          <a:p>
            <a:r>
              <a:rPr lang="fr-FR" sz="6000" dirty="0"/>
              <a:t>Métabolique</a:t>
            </a:r>
          </a:p>
          <a:p>
            <a:pPr marL="0" indent="0">
              <a:buNone/>
            </a:pPr>
            <a:r>
              <a:rPr lang="fr-FR" sz="6000" dirty="0"/>
              <a:t>     Rôle primordial pour le </a:t>
            </a:r>
            <a:r>
              <a:rPr lang="fr-FR" sz="6000"/>
              <a:t>métabolisme phosphocalcique</a:t>
            </a:r>
            <a:endParaRPr lang="fr-FR" sz="6000" dirty="0"/>
          </a:p>
        </p:txBody>
      </p:sp>
    </p:spTree>
    <p:extLst>
      <p:ext uri="{BB962C8B-B14F-4D97-AF65-F5344CB8AC3E}">
        <p14:creationId xmlns:p14="http://schemas.microsoft.com/office/powerpoint/2010/main" val="35304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1000"/>
                                        <p:tgtEl>
                                          <p:spTgt spid="3">
                                            <p:txEl>
                                              <p:pRg st="10" end="10"/>
                                            </p:txEl>
                                          </p:spTgt>
                                        </p:tgtEl>
                                      </p:cBhvr>
                                    </p:animEffect>
                                    <p:anim calcmode="lin" valueType="num">
                                      <p:cBhvr>
                                        <p:cTn id="3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1000"/>
                                        <p:tgtEl>
                                          <p:spTgt spid="3">
                                            <p:txEl>
                                              <p:pRg st="11" end="11"/>
                                            </p:txEl>
                                          </p:spTgt>
                                        </p:tgtEl>
                                      </p:cBhvr>
                                    </p:animEffect>
                                    <p:anim calcmode="lin" valueType="num">
                                      <p:cBhvr>
                                        <p:cTn id="4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1000"/>
                                        <p:tgtEl>
                                          <p:spTgt spid="3">
                                            <p:txEl>
                                              <p:pRg st="13" end="13"/>
                                            </p:txEl>
                                          </p:spTgt>
                                        </p:tgtEl>
                                      </p:cBhvr>
                                    </p:animEffect>
                                    <p:anim calcmode="lin" valueType="num">
                                      <p:cBhvr>
                                        <p:cTn id="4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1000"/>
                                        <p:tgtEl>
                                          <p:spTgt spid="3">
                                            <p:txEl>
                                              <p:pRg st="14" end="14"/>
                                            </p:txEl>
                                          </p:spTgt>
                                        </p:tgtEl>
                                      </p:cBhvr>
                                    </p:animEffect>
                                    <p:anim calcmode="lin" valueType="num">
                                      <p:cBhvr>
                                        <p:cTn id="5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muscles de la cuisse</a:t>
            </a:r>
          </a:p>
        </p:txBody>
      </p:sp>
      <p:sp>
        <p:nvSpPr>
          <p:cNvPr id="3" name="Espace réservé du contenu 2"/>
          <p:cNvSpPr>
            <a:spLocks noGrp="1"/>
          </p:cNvSpPr>
          <p:nvPr>
            <p:ph idx="1"/>
          </p:nvPr>
        </p:nvSpPr>
        <p:spPr>
          <a:xfrm>
            <a:off x="457200" y="1935480"/>
            <a:ext cx="2962672" cy="4389120"/>
          </a:xfrm>
        </p:spPr>
        <p:txBody>
          <a:bodyPr/>
          <a:lstStyle/>
          <a:p>
            <a:r>
              <a:rPr lang="fr-FR" dirty="0"/>
              <a:t>Les adducteurs: </a:t>
            </a:r>
          </a:p>
          <a:p>
            <a:pPr marL="0" indent="0">
              <a:buNone/>
            </a:pPr>
            <a:r>
              <a:rPr lang="fr-FR" dirty="0"/>
              <a:t>   permettent </a:t>
            </a:r>
          </a:p>
          <a:p>
            <a:pPr marL="0" indent="0">
              <a:buNone/>
            </a:pPr>
            <a:r>
              <a:rPr lang="fr-FR" dirty="0"/>
              <a:t>   l’adduction</a:t>
            </a:r>
          </a:p>
          <a:p>
            <a:pPr marL="0" indent="0">
              <a:buNone/>
            </a:pPr>
            <a:r>
              <a:rPr lang="fr-FR" dirty="0"/>
              <a:t>   grand adducteur</a:t>
            </a:r>
          </a:p>
          <a:p>
            <a:pPr marL="0" indent="0">
              <a:buNone/>
            </a:pPr>
            <a:r>
              <a:rPr lang="fr-FR" dirty="0"/>
              <a:t>   long adducteur</a:t>
            </a:r>
          </a:p>
          <a:p>
            <a:pPr marL="0" indent="0">
              <a:buNone/>
            </a:pPr>
            <a:r>
              <a:rPr lang="fr-FR" dirty="0"/>
              <a:t>   court adducteur</a:t>
            </a:r>
          </a:p>
          <a:p>
            <a:pPr marL="0" indent="0">
              <a:buNone/>
            </a:pPr>
            <a:r>
              <a:rPr lang="fr-FR" dirty="0"/>
              <a:t>   pectiné</a:t>
            </a:r>
          </a:p>
          <a:p>
            <a:pPr marL="0" indent="0">
              <a:buNone/>
            </a:pPr>
            <a:r>
              <a:rPr lang="fr-FR" dirty="0"/>
              <a:t>   gracile ou droit </a:t>
            </a:r>
          </a:p>
          <a:p>
            <a:pPr marL="0" indent="0">
              <a:buNone/>
            </a:pPr>
            <a:r>
              <a:rPr lang="fr-FR" dirty="0"/>
              <a:t>   interne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276872"/>
            <a:ext cx="5112568"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664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Les muscles de la cuisse</a:t>
            </a:r>
          </a:p>
        </p:txBody>
      </p:sp>
      <p:sp>
        <p:nvSpPr>
          <p:cNvPr id="3" name="Espace réservé du contenu 2"/>
          <p:cNvSpPr>
            <a:spLocks noGrp="1"/>
          </p:cNvSpPr>
          <p:nvPr>
            <p:ph idx="1"/>
          </p:nvPr>
        </p:nvSpPr>
        <p:spPr/>
        <p:txBody>
          <a:bodyPr/>
          <a:lstStyle/>
          <a:p>
            <a:r>
              <a:rPr lang="fr-FR" dirty="0"/>
              <a:t>Les </a:t>
            </a:r>
            <a:r>
              <a:rPr lang="fr-FR" dirty="0" err="1"/>
              <a:t>ischiojambiers</a:t>
            </a:r>
            <a:endParaRPr lang="fr-FR" dirty="0"/>
          </a:p>
          <a:p>
            <a:pPr marL="0" indent="0">
              <a:buNone/>
            </a:pPr>
            <a:r>
              <a:rPr lang="fr-FR" dirty="0"/>
              <a:t>   flexion de la jambe</a:t>
            </a:r>
          </a:p>
          <a:p>
            <a:pPr marL="0" indent="0">
              <a:buNone/>
            </a:pPr>
            <a:r>
              <a:rPr lang="fr-FR" dirty="0"/>
              <a:t>   antagoniste du quadriceps</a:t>
            </a:r>
          </a:p>
          <a:p>
            <a:pPr marL="0" indent="0">
              <a:buNone/>
            </a:pPr>
            <a:r>
              <a:rPr lang="fr-FR" dirty="0"/>
              <a:t>   biceps fémoral</a:t>
            </a:r>
          </a:p>
          <a:p>
            <a:pPr marL="0" indent="0">
              <a:buNone/>
            </a:pPr>
            <a:r>
              <a:rPr lang="fr-FR" dirty="0"/>
              <a:t>   semi tendineux</a:t>
            </a:r>
          </a:p>
          <a:p>
            <a:pPr marL="0" indent="0">
              <a:buNone/>
            </a:pPr>
            <a:r>
              <a:rPr lang="fr-FR" dirty="0"/>
              <a:t>   semi membraneux</a:t>
            </a:r>
          </a:p>
          <a:p>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88840"/>
            <a:ext cx="424847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79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Les muscles du bassin</a:t>
            </a:r>
          </a:p>
        </p:txBody>
      </p:sp>
      <p:sp>
        <p:nvSpPr>
          <p:cNvPr id="3" name="Espace réservé du contenu 2"/>
          <p:cNvSpPr>
            <a:spLocks noGrp="1"/>
          </p:cNvSpPr>
          <p:nvPr>
            <p:ph idx="1"/>
          </p:nvPr>
        </p:nvSpPr>
        <p:spPr>
          <a:xfrm>
            <a:off x="457200" y="1935480"/>
            <a:ext cx="4906888" cy="4389120"/>
          </a:xfrm>
        </p:spPr>
        <p:txBody>
          <a:bodyPr/>
          <a:lstStyle/>
          <a:p>
            <a:r>
              <a:rPr lang="fr-FR" dirty="0"/>
              <a:t>Psoas iliaque</a:t>
            </a:r>
          </a:p>
          <a:p>
            <a:pPr marL="0" indent="0">
              <a:buNone/>
            </a:pPr>
            <a:r>
              <a:rPr lang="fr-FR" dirty="0"/>
              <a:t>    puissant fléchisseur de la </a:t>
            </a:r>
          </a:p>
          <a:p>
            <a:pPr marL="0" indent="0">
              <a:buNone/>
            </a:pPr>
            <a:r>
              <a:rPr lang="fr-FR" dirty="0"/>
              <a:t>    hanche</a:t>
            </a:r>
          </a:p>
          <a:p>
            <a:pPr marL="0" indent="0">
              <a:buNone/>
            </a:pPr>
            <a:endParaRPr lang="fr-FR" dirty="0"/>
          </a:p>
          <a:p>
            <a:pPr marL="0" indent="0">
              <a:buNone/>
            </a:pPr>
            <a:r>
              <a:rPr lang="fr-FR" dirty="0"/>
              <a:t>     grand psoas</a:t>
            </a:r>
          </a:p>
          <a:p>
            <a:pPr marL="0" indent="0">
              <a:buNone/>
            </a:pPr>
            <a:r>
              <a:rPr lang="fr-FR" dirty="0"/>
              <a:t>    muscle iliaque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8840"/>
            <a:ext cx="4464496" cy="432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147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muscles du MI</a:t>
            </a:r>
          </a:p>
        </p:txBody>
      </p:sp>
      <p:sp>
        <p:nvSpPr>
          <p:cNvPr id="3" name="Espace réservé du contenu 2"/>
          <p:cNvSpPr>
            <a:spLocks noGrp="1"/>
          </p:cNvSpPr>
          <p:nvPr>
            <p:ph idx="1"/>
          </p:nvPr>
        </p:nvSpPr>
        <p:spPr>
          <a:xfrm>
            <a:off x="457200" y="1935480"/>
            <a:ext cx="3538736" cy="4389120"/>
          </a:xfrm>
        </p:spPr>
        <p:txBody>
          <a:bodyPr>
            <a:normAutofit/>
          </a:bodyPr>
          <a:lstStyle/>
          <a:p>
            <a:r>
              <a:rPr lang="fr-FR" dirty="0"/>
              <a:t>Les fessiers</a:t>
            </a:r>
          </a:p>
          <a:p>
            <a:pPr marL="0" indent="0">
              <a:buNone/>
            </a:pPr>
            <a:r>
              <a:rPr lang="fr-FR" dirty="0"/>
              <a:t>   muscles essentiels de  </a:t>
            </a:r>
          </a:p>
          <a:p>
            <a:pPr marL="0" indent="0">
              <a:buNone/>
            </a:pPr>
            <a:r>
              <a:rPr lang="fr-FR" dirty="0"/>
              <a:t>   l’articulation de la</a:t>
            </a:r>
          </a:p>
          <a:p>
            <a:pPr marL="0" indent="0">
              <a:buNone/>
            </a:pPr>
            <a:r>
              <a:rPr lang="fr-FR" dirty="0"/>
              <a:t>   hanche</a:t>
            </a:r>
          </a:p>
          <a:p>
            <a:pPr marL="0" indent="0">
              <a:buNone/>
            </a:pPr>
            <a:r>
              <a:rPr lang="fr-FR" dirty="0"/>
              <a:t>   petit fessier</a:t>
            </a:r>
          </a:p>
          <a:p>
            <a:pPr marL="0" indent="0">
              <a:buNone/>
            </a:pPr>
            <a:r>
              <a:rPr lang="fr-FR" dirty="0"/>
              <a:t>   moyen fessier</a:t>
            </a:r>
          </a:p>
          <a:p>
            <a:pPr marL="0" indent="0">
              <a:buNone/>
            </a:pPr>
            <a:r>
              <a:rPr lang="fr-FR" dirty="0"/>
              <a:t>   grand fessier</a:t>
            </a:r>
          </a:p>
        </p:txBody>
      </p:sp>
      <p:pic>
        <p:nvPicPr>
          <p:cNvPr id="4" name="Image 3" descr="Résultat de recherche d'images pour &quot;muscle jambe anatomie&quot;"/>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060848"/>
            <a:ext cx="3590925" cy="4258444"/>
          </a:xfrm>
          <a:prstGeom prst="rect">
            <a:avLst/>
          </a:prstGeom>
          <a:noFill/>
          <a:ln>
            <a:noFill/>
          </a:ln>
        </p:spPr>
      </p:pic>
    </p:spTree>
    <p:extLst>
      <p:ext uri="{BB962C8B-B14F-4D97-AF65-F5344CB8AC3E}">
        <p14:creationId xmlns:p14="http://schemas.microsoft.com/office/powerpoint/2010/main" val="3202536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muscles de la jambe</a:t>
            </a:r>
          </a:p>
        </p:txBody>
      </p:sp>
      <p:sp>
        <p:nvSpPr>
          <p:cNvPr id="3" name="Espace réservé du contenu 2"/>
          <p:cNvSpPr>
            <a:spLocks noGrp="1"/>
          </p:cNvSpPr>
          <p:nvPr>
            <p:ph idx="1"/>
          </p:nvPr>
        </p:nvSpPr>
        <p:spPr>
          <a:xfrm>
            <a:off x="457200" y="1935480"/>
            <a:ext cx="4978896" cy="4389120"/>
          </a:xfrm>
        </p:spPr>
        <p:txBody>
          <a:bodyPr>
            <a:normAutofit fontScale="77500" lnSpcReduction="20000"/>
          </a:bodyPr>
          <a:lstStyle/>
          <a:p>
            <a:r>
              <a:rPr lang="fr-FR" sz="2800" dirty="0"/>
              <a:t>Triceps sural: </a:t>
            </a:r>
          </a:p>
          <a:p>
            <a:pPr>
              <a:buFont typeface="Arial" panose="020B0604020202020204" pitchFamily="34" charset="0"/>
              <a:buChar char="•"/>
            </a:pPr>
            <a:r>
              <a:rPr lang="fr-FR" sz="2800" dirty="0"/>
              <a:t> gastrocnémien ou jumeaux</a:t>
            </a:r>
          </a:p>
          <a:p>
            <a:pPr>
              <a:buFont typeface="Arial" panose="020B0604020202020204" pitchFamily="34" charset="0"/>
              <a:buChar char="•"/>
            </a:pPr>
            <a:r>
              <a:rPr lang="fr-FR" sz="2800" dirty="0"/>
              <a:t> soléaire</a:t>
            </a:r>
          </a:p>
          <a:p>
            <a:pPr>
              <a:buFont typeface="Arial" panose="020B0604020202020204" pitchFamily="34" charset="0"/>
              <a:buChar char="•"/>
            </a:pPr>
            <a:endParaRPr lang="fr-FR" sz="2800" dirty="0"/>
          </a:p>
          <a:p>
            <a:pPr marL="0" indent="0">
              <a:buNone/>
            </a:pPr>
            <a:r>
              <a:rPr lang="fr-FR" sz="2800" dirty="0"/>
              <a:t>    de l’arrière du genou au </a:t>
            </a:r>
          </a:p>
          <a:p>
            <a:pPr marL="0" indent="0">
              <a:buNone/>
            </a:pPr>
            <a:r>
              <a:rPr lang="fr-FR" sz="2800" dirty="0"/>
              <a:t>    tendon d’Achille</a:t>
            </a:r>
          </a:p>
          <a:p>
            <a:pPr marL="0" indent="0">
              <a:buNone/>
            </a:pPr>
            <a:endParaRPr lang="fr-FR" sz="2800" dirty="0"/>
          </a:p>
          <a:p>
            <a:pPr marL="0" indent="0">
              <a:buNone/>
            </a:pPr>
            <a:r>
              <a:rPr lang="fr-FR" sz="2800" dirty="0"/>
              <a:t>    </a:t>
            </a:r>
          </a:p>
          <a:p>
            <a:pPr marL="0" indent="0">
              <a:buNone/>
            </a:pPr>
            <a:r>
              <a:rPr lang="fr-FR" sz="2800" dirty="0"/>
              <a:t>    station debout et </a:t>
            </a:r>
          </a:p>
          <a:p>
            <a:pPr marL="0" indent="0">
              <a:buNone/>
            </a:pPr>
            <a:r>
              <a:rPr lang="fr-FR" sz="2800" dirty="0"/>
              <a:t>    mouvements du pied </a:t>
            </a:r>
          </a:p>
          <a:p>
            <a:pPr marL="0" indent="0">
              <a:buNone/>
            </a:pPr>
            <a:r>
              <a:rPr lang="fr-FR" sz="2800" dirty="0"/>
              <a:t>    pendant la marche</a:t>
            </a:r>
          </a:p>
          <a:p>
            <a:pPr marL="0" indent="0">
              <a:buNone/>
            </a:pPr>
            <a:endParaRPr lang="fr-FR" dirty="0"/>
          </a:p>
          <a:p>
            <a:pPr marL="0" indent="0">
              <a:buNone/>
            </a:pPr>
            <a:r>
              <a:rPr lang="fr-FR"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060848"/>
            <a:ext cx="4151784" cy="3779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686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muscles de l’abdomen*</a:t>
            </a:r>
          </a:p>
        </p:txBody>
      </p:sp>
      <p:sp>
        <p:nvSpPr>
          <p:cNvPr id="3" name="Espace réservé du contenu 2"/>
          <p:cNvSpPr>
            <a:spLocks noGrp="1"/>
          </p:cNvSpPr>
          <p:nvPr>
            <p:ph idx="1"/>
          </p:nvPr>
        </p:nvSpPr>
        <p:spPr>
          <a:xfrm>
            <a:off x="457200" y="1935480"/>
            <a:ext cx="4042792" cy="4389120"/>
          </a:xfrm>
        </p:spPr>
        <p:txBody>
          <a:bodyPr/>
          <a:lstStyle/>
          <a:p>
            <a:r>
              <a:rPr lang="fr-FR" dirty="0"/>
              <a:t>4 muscles </a:t>
            </a:r>
          </a:p>
          <a:p>
            <a:pPr marL="0" indent="0">
              <a:buNone/>
            </a:pPr>
            <a:r>
              <a:rPr lang="fr-FR" dirty="0"/>
              <a:t>   distincts</a:t>
            </a:r>
          </a:p>
          <a:p>
            <a:pPr marL="0" indent="0">
              <a:buNone/>
            </a:pPr>
            <a:r>
              <a:rPr lang="fr-FR" dirty="0"/>
              <a:t>    </a:t>
            </a:r>
          </a:p>
          <a:p>
            <a:pPr marL="0" indent="0">
              <a:buNone/>
            </a:pPr>
            <a:r>
              <a:rPr lang="fr-FR" dirty="0"/>
              <a:t>   Rôle</a:t>
            </a:r>
          </a:p>
          <a:p>
            <a:pPr marL="0" indent="0">
              <a:buNone/>
            </a:pPr>
            <a:r>
              <a:rPr lang="fr-FR" dirty="0"/>
              <a:t>   stabiliser le buste</a:t>
            </a:r>
          </a:p>
          <a:p>
            <a:pPr marL="0" indent="0">
              <a:buNone/>
            </a:pPr>
            <a:r>
              <a:rPr lang="fr-FR" dirty="0"/>
              <a:t>   en maintenant </a:t>
            </a:r>
          </a:p>
          <a:p>
            <a:pPr marL="0" indent="0">
              <a:buNone/>
            </a:pPr>
            <a:r>
              <a:rPr lang="fr-FR" dirty="0"/>
              <a:t>   la colonne dans </a:t>
            </a:r>
          </a:p>
          <a:p>
            <a:pPr marL="0" indent="0">
              <a:buNone/>
            </a:pPr>
            <a:r>
              <a:rPr lang="fr-FR" dirty="0"/>
              <a:t>   son axe</a:t>
            </a:r>
          </a:p>
          <a:p>
            <a:pPr marL="0" indent="0">
              <a:buNone/>
            </a:pP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213" y="3429000"/>
            <a:ext cx="4334898" cy="2615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177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muscles du dos*</a:t>
            </a:r>
          </a:p>
        </p:txBody>
      </p:sp>
      <p:sp>
        <p:nvSpPr>
          <p:cNvPr id="3" name="Espace réservé du contenu 2"/>
          <p:cNvSpPr>
            <a:spLocks noGrp="1"/>
          </p:cNvSpPr>
          <p:nvPr>
            <p:ph idx="1"/>
          </p:nvPr>
        </p:nvSpPr>
        <p:spPr>
          <a:xfrm>
            <a:off x="457200" y="1935480"/>
            <a:ext cx="3898776" cy="4389120"/>
          </a:xfrm>
        </p:spPr>
        <p:txBody>
          <a:bodyPr/>
          <a:lstStyle/>
          <a:p>
            <a:pPr marL="0" indent="0">
              <a:buNone/>
            </a:pPr>
            <a:r>
              <a:rPr lang="fr-FR" dirty="0"/>
              <a:t>Du cou au bassin</a:t>
            </a:r>
          </a:p>
          <a:p>
            <a:pPr marL="0" indent="0">
              <a:buNone/>
            </a:pPr>
            <a:endParaRPr lang="fr-FR" dirty="0"/>
          </a:p>
          <a:p>
            <a:pPr marL="0" indent="0">
              <a:buNone/>
            </a:pPr>
            <a:r>
              <a:rPr lang="fr-FR" dirty="0"/>
              <a:t>Rôle:</a:t>
            </a:r>
          </a:p>
          <a:p>
            <a:pPr marL="0" indent="0">
              <a:buNone/>
            </a:pPr>
            <a:r>
              <a:rPr lang="fr-FR" dirty="0"/>
              <a:t>Stabiliser tous les</a:t>
            </a:r>
          </a:p>
          <a:p>
            <a:pPr marL="0" indent="0">
              <a:buNone/>
            </a:pPr>
            <a:r>
              <a:rPr lang="fr-FR" dirty="0"/>
              <a:t>mouvements du buste</a:t>
            </a:r>
          </a:p>
          <a:p>
            <a:pPr marL="0" indent="0">
              <a:buNone/>
            </a:pPr>
            <a:r>
              <a:rPr lang="fr-FR" dirty="0"/>
              <a:t>Protection de la colonne</a:t>
            </a:r>
          </a:p>
          <a:p>
            <a:pPr marL="0" indent="0">
              <a:buNone/>
            </a:pPr>
            <a:r>
              <a:rPr lang="fr-FR" dirty="0"/>
              <a:t>vertébrale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578" y="2348880"/>
            <a:ext cx="457422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145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les muscles de l’épaule</a:t>
            </a:r>
          </a:p>
        </p:txBody>
      </p:sp>
      <p:sp>
        <p:nvSpPr>
          <p:cNvPr id="3" name="Espace réservé du contenu 2"/>
          <p:cNvSpPr>
            <a:spLocks noGrp="1"/>
          </p:cNvSpPr>
          <p:nvPr>
            <p:ph idx="1"/>
          </p:nvPr>
        </p:nvSpPr>
        <p:spPr>
          <a:xfrm>
            <a:off x="457200" y="5013176"/>
            <a:ext cx="7571184" cy="1311424"/>
          </a:xfrm>
        </p:spPr>
        <p:txBody>
          <a:bodyPr>
            <a:normAutofit lnSpcReduction="10000"/>
          </a:bodyPr>
          <a:lstStyle/>
          <a:p>
            <a:r>
              <a:rPr lang="fr-FR" dirty="0"/>
              <a:t>Deltoïde: recouvre l’articulation de l’épaule</a:t>
            </a:r>
          </a:p>
          <a:p>
            <a:r>
              <a:rPr lang="fr-FR" dirty="0"/>
              <a:t>Coiffe des rotateurs: ensemble de muscles profonds</a:t>
            </a:r>
          </a:p>
        </p:txBody>
      </p:sp>
      <p:pic>
        <p:nvPicPr>
          <p:cNvPr id="4098" name="Picture 2" descr="Épaule - Anatom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060848"/>
            <a:ext cx="4536503"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CF9D680F-A13A-49DB-A2C3-D133A27105A1}"/>
              </a:ext>
            </a:extLst>
          </p:cNvPr>
          <p:cNvPicPr>
            <a:picLocks noChangeAspect="1"/>
          </p:cNvPicPr>
          <p:nvPr/>
        </p:nvPicPr>
        <p:blipFill>
          <a:blip r:embed="rId4"/>
          <a:stretch>
            <a:fillRect/>
          </a:stretch>
        </p:blipFill>
        <p:spPr>
          <a:xfrm>
            <a:off x="7174615" y="2464946"/>
            <a:ext cx="1512185" cy="2063502"/>
          </a:xfrm>
          <a:prstGeom prst="rect">
            <a:avLst/>
          </a:prstGeom>
        </p:spPr>
      </p:pic>
      <p:sp>
        <p:nvSpPr>
          <p:cNvPr id="6" name="Flèche : droite à entaille 5">
            <a:extLst>
              <a:ext uri="{FF2B5EF4-FFF2-40B4-BE49-F238E27FC236}">
                <a16:creationId xmlns:a16="http://schemas.microsoft.com/office/drawing/2014/main" id="{4227A7E6-8B6F-4470-9A41-A26E1ACABB88}"/>
              </a:ext>
            </a:extLst>
          </p:cNvPr>
          <p:cNvSpPr/>
          <p:nvPr/>
        </p:nvSpPr>
        <p:spPr>
          <a:xfrm>
            <a:off x="6977691" y="2836356"/>
            <a:ext cx="649500" cy="30461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a:extLst>
              <a:ext uri="{FF2B5EF4-FFF2-40B4-BE49-F238E27FC236}">
                <a16:creationId xmlns:a16="http://schemas.microsoft.com/office/drawing/2014/main" id="{3944232F-BE4A-48D3-9015-A551618010B8}"/>
              </a:ext>
            </a:extLst>
          </p:cNvPr>
          <p:cNvPicPr>
            <a:picLocks noChangeAspect="1"/>
          </p:cNvPicPr>
          <p:nvPr/>
        </p:nvPicPr>
        <p:blipFill>
          <a:blip r:embed="rId5"/>
          <a:stretch>
            <a:fillRect/>
          </a:stretch>
        </p:blipFill>
        <p:spPr>
          <a:xfrm>
            <a:off x="5056367" y="2686884"/>
            <a:ext cx="1822862" cy="603556"/>
          </a:xfrm>
          <a:prstGeom prst="rect">
            <a:avLst/>
          </a:prstGeom>
        </p:spPr>
      </p:pic>
    </p:spTree>
    <p:extLst>
      <p:ext uri="{BB962C8B-B14F-4D97-AF65-F5344CB8AC3E}">
        <p14:creationId xmlns:p14="http://schemas.microsoft.com/office/powerpoint/2010/main" val="3315373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Les muscles du bras</a:t>
            </a:r>
          </a:p>
        </p:txBody>
      </p:sp>
      <p:sp>
        <p:nvSpPr>
          <p:cNvPr id="3" name="Espace réservé du contenu 2"/>
          <p:cNvSpPr>
            <a:spLocks noGrp="1"/>
          </p:cNvSpPr>
          <p:nvPr>
            <p:ph idx="1"/>
          </p:nvPr>
        </p:nvSpPr>
        <p:spPr>
          <a:xfrm>
            <a:off x="457200" y="1935480"/>
            <a:ext cx="4042792" cy="4389120"/>
          </a:xfrm>
        </p:spPr>
        <p:txBody>
          <a:bodyPr/>
          <a:lstStyle/>
          <a:p>
            <a:r>
              <a:rPr lang="fr-FR" dirty="0"/>
              <a:t>Biceps brachial</a:t>
            </a:r>
          </a:p>
          <a:p>
            <a:pPr marL="0" indent="0">
              <a:buNone/>
            </a:pPr>
            <a:r>
              <a:rPr lang="fr-FR" dirty="0"/>
              <a:t>    </a:t>
            </a:r>
          </a:p>
          <a:p>
            <a:pPr marL="0" indent="0">
              <a:buNone/>
            </a:pPr>
            <a:r>
              <a:rPr lang="fr-FR" dirty="0"/>
              <a:t>   Fléchisseur de </a:t>
            </a:r>
          </a:p>
          <a:p>
            <a:pPr marL="0" indent="0">
              <a:buNone/>
            </a:pPr>
            <a:r>
              <a:rPr lang="fr-FR" dirty="0"/>
              <a:t>   l’avant-bras sur le bras</a:t>
            </a:r>
          </a:p>
          <a:p>
            <a:pPr marL="0" indent="0">
              <a:buNone/>
            </a:pPr>
            <a:r>
              <a:rPr lang="fr-FR" dirty="0"/>
              <a:t>   supinateur avant bras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16832"/>
            <a:ext cx="4032448"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0003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muscles du bras</a:t>
            </a:r>
          </a:p>
        </p:txBody>
      </p:sp>
      <p:sp>
        <p:nvSpPr>
          <p:cNvPr id="3" name="Espace réservé du contenu 2"/>
          <p:cNvSpPr>
            <a:spLocks noGrp="1"/>
          </p:cNvSpPr>
          <p:nvPr>
            <p:ph idx="1"/>
          </p:nvPr>
        </p:nvSpPr>
        <p:spPr>
          <a:xfrm>
            <a:off x="457200" y="1935480"/>
            <a:ext cx="4114800" cy="4389120"/>
          </a:xfrm>
        </p:spPr>
        <p:txBody>
          <a:bodyPr/>
          <a:lstStyle/>
          <a:p>
            <a:r>
              <a:rPr lang="fr-FR" dirty="0"/>
              <a:t>Brachial antérieur</a:t>
            </a:r>
          </a:p>
          <a:p>
            <a:pPr marL="0" indent="0">
              <a:buNone/>
            </a:pPr>
            <a:r>
              <a:rPr lang="fr-FR" dirty="0"/>
              <a:t>    de l’humérus (2/3 </a:t>
            </a:r>
            <a:r>
              <a:rPr lang="fr-FR" dirty="0" err="1"/>
              <a:t>inf</a:t>
            </a:r>
            <a:r>
              <a:rPr lang="fr-FR" dirty="0"/>
              <a:t>) au</a:t>
            </a:r>
          </a:p>
          <a:p>
            <a:pPr marL="0" indent="0">
              <a:buNone/>
            </a:pPr>
            <a:r>
              <a:rPr lang="fr-FR" dirty="0"/>
              <a:t>    cubitus</a:t>
            </a:r>
          </a:p>
          <a:p>
            <a:pPr marL="0" indent="0">
              <a:buNone/>
            </a:pPr>
            <a:endParaRPr lang="fr-FR" dirty="0"/>
          </a:p>
          <a:p>
            <a:pPr marL="0" indent="0">
              <a:buNone/>
            </a:pPr>
            <a:r>
              <a:rPr lang="fr-FR" dirty="0"/>
              <a:t>    puissant fléchisseur du</a:t>
            </a:r>
          </a:p>
          <a:p>
            <a:pPr marL="0" indent="0">
              <a:buNone/>
            </a:pPr>
            <a:r>
              <a:rPr lang="fr-FR" dirty="0"/>
              <a:t>    coude</a:t>
            </a:r>
          </a:p>
        </p:txBody>
      </p:sp>
      <p:pic>
        <p:nvPicPr>
          <p:cNvPr id="1026" name="Picture 2" descr="Biceps - Brachial antérieur - Anatom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8840"/>
            <a:ext cx="432048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1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 squelette*</a:t>
            </a:r>
          </a:p>
        </p:txBody>
      </p:sp>
      <p:pic>
        <p:nvPicPr>
          <p:cNvPr id="4" name="Picture 8" descr="locomoteur1.jpg                                                000CE8B5ZeMak                          C10E3ECC:"/>
          <p:cNvPicPr>
            <a:picLocks noGrp="1" noChangeAspect="1" noChangeArrowheads="1"/>
          </p:cNvPicPr>
          <p:nvPr>
            <p:ph idx="1"/>
          </p:nvPr>
        </p:nvPicPr>
        <p:blipFill>
          <a:blip r:embed="rId2"/>
          <a:srcRect/>
          <a:stretch>
            <a:fillRect/>
          </a:stretch>
        </p:blipFill>
        <p:spPr bwMode="auto">
          <a:xfrm>
            <a:off x="2771800" y="1916832"/>
            <a:ext cx="3096344" cy="4608512"/>
          </a:xfrm>
          <a:prstGeom prst="rect">
            <a:avLst/>
          </a:prstGeom>
          <a:noFill/>
        </p:spPr>
      </p:pic>
      <p:sp>
        <p:nvSpPr>
          <p:cNvPr id="5" name="Rectangle 4"/>
          <p:cNvSpPr/>
          <p:nvPr/>
        </p:nvSpPr>
        <p:spPr>
          <a:xfrm>
            <a:off x="252246" y="1628800"/>
            <a:ext cx="2286000" cy="4524315"/>
          </a:xfrm>
          <a:prstGeom prst="rect">
            <a:avLst/>
          </a:prstGeom>
        </p:spPr>
        <p:txBody>
          <a:bodyPr wrap="square">
            <a:spAutoFit/>
          </a:bodyPr>
          <a:lstStyle/>
          <a:p>
            <a:pPr lvl="0" fontAlgn="base">
              <a:spcAft>
                <a:spcPct val="0"/>
              </a:spcAft>
              <a:buClr>
                <a:schemeClr val="hlink"/>
              </a:buClr>
              <a:buSzPct val="60000"/>
              <a:defRPr/>
            </a:pPr>
            <a:r>
              <a:rPr lang="fr-FR" sz="2400" kern="0" dirty="0"/>
              <a:t>206 os</a:t>
            </a:r>
          </a:p>
          <a:p>
            <a:pPr lvl="0" fontAlgn="base">
              <a:spcAft>
                <a:spcPct val="0"/>
              </a:spcAft>
              <a:buClr>
                <a:schemeClr val="hlink"/>
              </a:buClr>
              <a:buSzPct val="60000"/>
              <a:buFont typeface="Wingdings" pitchFamily="2" charset="2"/>
              <a:buChar char="n"/>
              <a:defRPr/>
            </a:pPr>
            <a:endParaRPr lang="fr-FR" sz="2400" kern="0" dirty="0"/>
          </a:p>
          <a:p>
            <a:pPr lvl="0" fontAlgn="base">
              <a:spcAft>
                <a:spcPct val="0"/>
              </a:spcAft>
              <a:buClr>
                <a:schemeClr val="hlink"/>
              </a:buClr>
              <a:buSzPct val="60000"/>
              <a:defRPr/>
            </a:pPr>
            <a:r>
              <a:rPr lang="fr-FR" sz="2400" kern="0" dirty="0"/>
              <a:t>Squelette axial:                                            </a:t>
            </a:r>
          </a:p>
          <a:p>
            <a:pPr marL="531813" lvl="1" indent="-176213" fontAlgn="base">
              <a:spcAft>
                <a:spcPct val="0"/>
              </a:spcAft>
              <a:buClr>
                <a:schemeClr val="tx1"/>
              </a:buClr>
              <a:buSzTx/>
              <a:buFontTx/>
              <a:buChar char="•"/>
              <a:defRPr/>
            </a:pPr>
            <a:r>
              <a:rPr lang="fr-FR" sz="2400" kern="0" dirty="0"/>
              <a:t>Rachis.</a:t>
            </a:r>
          </a:p>
          <a:p>
            <a:pPr marL="531813" lvl="1" indent="-176213" fontAlgn="base">
              <a:spcAft>
                <a:spcPct val="0"/>
              </a:spcAft>
              <a:buClr>
                <a:schemeClr val="tx1"/>
              </a:buClr>
              <a:buSzTx/>
              <a:buFontTx/>
              <a:buChar char="•"/>
              <a:defRPr/>
            </a:pPr>
            <a:r>
              <a:rPr lang="fr-FR" sz="2400" kern="0" dirty="0"/>
              <a:t>Tête osseuse.</a:t>
            </a:r>
          </a:p>
          <a:p>
            <a:pPr marL="531813" lvl="1" indent="-176213" fontAlgn="base">
              <a:spcAft>
                <a:spcPct val="0"/>
              </a:spcAft>
              <a:buClr>
                <a:schemeClr val="tx1"/>
              </a:buClr>
              <a:buSzTx/>
              <a:buFontTx/>
              <a:buChar char="•"/>
              <a:defRPr/>
            </a:pPr>
            <a:r>
              <a:rPr lang="fr-FR" sz="2400" kern="0" dirty="0"/>
              <a:t>Cage thoracique.</a:t>
            </a:r>
          </a:p>
          <a:p>
            <a:pPr marL="531813" lvl="1" indent="-176213" fontAlgn="base">
              <a:spcAft>
                <a:spcPct val="0"/>
              </a:spcAft>
              <a:buClr>
                <a:schemeClr val="tx1"/>
              </a:buClr>
              <a:buSzTx/>
              <a:buFontTx/>
              <a:buChar char="•"/>
              <a:defRPr/>
            </a:pPr>
            <a:r>
              <a:rPr lang="fr-FR" sz="2400" kern="0" dirty="0"/>
              <a:t>Os hyoïde.</a:t>
            </a:r>
          </a:p>
          <a:p>
            <a:pPr marL="531813" lvl="1" indent="-176213" fontAlgn="base">
              <a:spcAft>
                <a:spcPct val="0"/>
              </a:spcAft>
              <a:buClr>
                <a:schemeClr val="tx1"/>
              </a:buClr>
              <a:buSzTx/>
              <a:buFontTx/>
              <a:buChar char="•"/>
              <a:defRPr/>
            </a:pPr>
            <a:endParaRPr lang="fr-FR" kern="0" dirty="0"/>
          </a:p>
          <a:p>
            <a:pPr marL="531813" lvl="1" indent="-176213" fontAlgn="base">
              <a:spcAft>
                <a:spcPct val="0"/>
              </a:spcAft>
              <a:buClr>
                <a:schemeClr val="tx1"/>
              </a:buClr>
              <a:buSzTx/>
              <a:buFontTx/>
              <a:buChar char="•"/>
              <a:defRPr/>
            </a:pPr>
            <a:endParaRPr lang="fr-FR" kern="0" dirty="0"/>
          </a:p>
          <a:p>
            <a:pPr marL="531813" lvl="1" indent="-176213" fontAlgn="base">
              <a:spcAft>
                <a:spcPct val="0"/>
              </a:spcAft>
              <a:buClr>
                <a:schemeClr val="tx1"/>
              </a:buClr>
              <a:buSzTx/>
              <a:buFontTx/>
              <a:buChar char="•"/>
              <a:defRPr/>
            </a:pPr>
            <a:endParaRPr lang="fr-FR" kern="0" dirty="0"/>
          </a:p>
          <a:p>
            <a:pPr marL="355600" lvl="1" fontAlgn="base">
              <a:spcAft>
                <a:spcPct val="0"/>
              </a:spcAft>
              <a:buClr>
                <a:schemeClr val="tx1"/>
              </a:buClr>
              <a:buSzTx/>
              <a:defRPr/>
            </a:pPr>
            <a:endParaRPr lang="fr-FR" kern="0" dirty="0"/>
          </a:p>
        </p:txBody>
      </p:sp>
      <p:sp>
        <p:nvSpPr>
          <p:cNvPr id="6" name="Rectangle 5"/>
          <p:cNvSpPr/>
          <p:nvPr/>
        </p:nvSpPr>
        <p:spPr>
          <a:xfrm>
            <a:off x="5940152" y="2348705"/>
            <a:ext cx="3024336" cy="2899255"/>
          </a:xfrm>
          <a:prstGeom prst="rect">
            <a:avLst/>
          </a:prstGeom>
        </p:spPr>
        <p:txBody>
          <a:bodyPr wrap="square">
            <a:spAutoFit/>
          </a:bodyPr>
          <a:lstStyle/>
          <a:p>
            <a:pPr lvl="0" fontAlgn="base">
              <a:spcBef>
                <a:spcPct val="20000"/>
              </a:spcBef>
              <a:spcAft>
                <a:spcPct val="0"/>
              </a:spcAft>
              <a:buClr>
                <a:schemeClr val="hlink"/>
              </a:buClr>
              <a:buSzPct val="60000"/>
              <a:defRPr/>
            </a:pPr>
            <a:r>
              <a:rPr lang="fr-FR" sz="2400" kern="0" dirty="0"/>
              <a:t>Squelette appendiculaire</a:t>
            </a:r>
            <a:r>
              <a:rPr lang="fr-FR" sz="2400" b="1" kern="0" dirty="0"/>
              <a:t>:</a:t>
            </a:r>
          </a:p>
          <a:p>
            <a:pPr marL="531813" lvl="1" indent="-174625" fontAlgn="base">
              <a:spcBef>
                <a:spcPct val="20000"/>
              </a:spcBef>
              <a:spcAft>
                <a:spcPct val="0"/>
              </a:spcAft>
              <a:buClr>
                <a:schemeClr val="tx1"/>
              </a:buClr>
              <a:buFontTx/>
              <a:buChar char="•"/>
              <a:defRPr/>
            </a:pPr>
            <a:r>
              <a:rPr lang="fr-FR" sz="2400" kern="0" dirty="0"/>
              <a:t>Symétrique.</a:t>
            </a:r>
          </a:p>
          <a:p>
            <a:pPr marL="531813" lvl="1" indent="-174625" fontAlgn="base">
              <a:spcBef>
                <a:spcPct val="20000"/>
              </a:spcBef>
              <a:spcAft>
                <a:spcPct val="0"/>
              </a:spcAft>
              <a:buClr>
                <a:schemeClr val="tx1"/>
              </a:buClr>
              <a:buFontTx/>
              <a:buChar char="•"/>
              <a:defRPr/>
            </a:pPr>
            <a:r>
              <a:rPr lang="fr-FR" sz="2400" kern="0" dirty="0"/>
              <a:t>Se fixe sur le squelette axial.</a:t>
            </a:r>
          </a:p>
          <a:p>
            <a:pPr marL="531813" lvl="1" indent="-174625" fontAlgn="base">
              <a:spcBef>
                <a:spcPct val="20000"/>
              </a:spcBef>
              <a:spcAft>
                <a:spcPct val="0"/>
              </a:spcAft>
              <a:buClr>
                <a:schemeClr val="tx1"/>
              </a:buClr>
              <a:buFontTx/>
              <a:buChar char="•"/>
              <a:defRPr/>
            </a:pPr>
            <a:r>
              <a:rPr lang="fr-FR" sz="2400" kern="0" dirty="0"/>
              <a:t>Formé par les os des MS ou MI</a:t>
            </a:r>
          </a:p>
        </p:txBody>
      </p:sp>
    </p:spTree>
    <p:extLst>
      <p:ext uri="{BB962C8B-B14F-4D97-AF65-F5344CB8AC3E}">
        <p14:creationId xmlns:p14="http://schemas.microsoft.com/office/powerpoint/2010/main" val="362884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Les muscles du bras</a:t>
            </a:r>
          </a:p>
        </p:txBody>
      </p:sp>
      <p:sp>
        <p:nvSpPr>
          <p:cNvPr id="3" name="Espace réservé du contenu 2"/>
          <p:cNvSpPr>
            <a:spLocks noGrp="1"/>
          </p:cNvSpPr>
          <p:nvPr>
            <p:ph idx="1"/>
          </p:nvPr>
        </p:nvSpPr>
        <p:spPr>
          <a:xfrm>
            <a:off x="457200" y="1935480"/>
            <a:ext cx="4114800" cy="4389120"/>
          </a:xfrm>
        </p:spPr>
        <p:txBody>
          <a:bodyPr/>
          <a:lstStyle/>
          <a:p>
            <a:r>
              <a:rPr lang="fr-FR" dirty="0"/>
              <a:t>Triceps brachial</a:t>
            </a:r>
          </a:p>
          <a:p>
            <a:pPr marL="0" indent="0">
              <a:buNone/>
            </a:pPr>
            <a:r>
              <a:rPr lang="fr-FR" dirty="0"/>
              <a:t>    3 parties: </a:t>
            </a:r>
          </a:p>
          <a:p>
            <a:pPr marL="0" indent="0">
              <a:buNone/>
            </a:pPr>
            <a:r>
              <a:rPr lang="fr-FR" dirty="0"/>
              <a:t>    long chef</a:t>
            </a:r>
          </a:p>
          <a:p>
            <a:pPr marL="0" indent="0">
              <a:buNone/>
            </a:pPr>
            <a:r>
              <a:rPr lang="fr-FR" dirty="0"/>
              <a:t>    vaste externe</a:t>
            </a:r>
          </a:p>
          <a:p>
            <a:pPr marL="0" indent="0">
              <a:buNone/>
            </a:pPr>
            <a:r>
              <a:rPr lang="fr-FR" dirty="0"/>
              <a:t>    vaste interne</a:t>
            </a:r>
          </a:p>
          <a:p>
            <a:pPr marL="0" indent="0">
              <a:buNone/>
            </a:pPr>
            <a:r>
              <a:rPr lang="fr-FR" dirty="0"/>
              <a:t>    extenseur du coude </a:t>
            </a:r>
          </a:p>
          <a:p>
            <a:pPr marL="0" indent="0">
              <a:buNone/>
            </a:pPr>
            <a:r>
              <a:rPr lang="fr-FR" dirty="0"/>
              <a:t>    </a:t>
            </a:r>
          </a:p>
          <a:p>
            <a:pPr marL="0" indent="0">
              <a:buNone/>
            </a:pPr>
            <a:endParaRPr lang="fr-F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132856"/>
            <a:ext cx="5436096" cy="4182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318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t>Quelques muscles de l’avant bras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783" y="1916832"/>
            <a:ext cx="3810000"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6642" y="1772817"/>
            <a:ext cx="3575916" cy="4551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867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Système nerveux*</a:t>
            </a:r>
          </a:p>
        </p:txBody>
      </p:sp>
      <p:sp>
        <p:nvSpPr>
          <p:cNvPr id="3" name="Espace réservé du contenu 2"/>
          <p:cNvSpPr>
            <a:spLocks noGrp="1"/>
          </p:cNvSpPr>
          <p:nvPr>
            <p:ph idx="1"/>
          </p:nvPr>
        </p:nvSpPr>
        <p:spPr/>
        <p:txBody>
          <a:bodyPr>
            <a:normAutofit fontScale="85000" lnSpcReduction="20000"/>
          </a:bodyPr>
          <a:lstStyle/>
          <a:p>
            <a:pPr marL="0" indent="0">
              <a:buNone/>
            </a:pPr>
            <a:r>
              <a:rPr lang="fr-FR" sz="2400" dirty="0"/>
              <a:t>3 types d’influx nerveux </a:t>
            </a:r>
          </a:p>
          <a:p>
            <a:pPr marL="0" indent="0">
              <a:buNone/>
            </a:pPr>
            <a:endParaRPr lang="fr-FR" sz="2400" dirty="0"/>
          </a:p>
          <a:p>
            <a:r>
              <a:rPr lang="fr-FR" sz="2400" dirty="0"/>
              <a:t>réflexes spinaux</a:t>
            </a:r>
          </a:p>
          <a:p>
            <a:pPr marL="0" indent="0">
              <a:buNone/>
            </a:pPr>
            <a:r>
              <a:rPr lang="fr-FR" sz="2400" dirty="0"/>
              <a:t> ex réflexe de retrait, maintien de la posture ..</a:t>
            </a:r>
          </a:p>
          <a:p>
            <a:pPr marL="0" indent="0">
              <a:buNone/>
            </a:pPr>
            <a:endParaRPr lang="fr-FR" sz="2400" dirty="0"/>
          </a:p>
          <a:p>
            <a:r>
              <a:rPr lang="fr-FR" sz="2400" dirty="0"/>
              <a:t>Influx venant du cortex moteur primaire</a:t>
            </a:r>
          </a:p>
          <a:p>
            <a:pPr marL="0" indent="0">
              <a:buNone/>
            </a:pPr>
            <a:r>
              <a:rPr lang="fr-FR" sz="2400" dirty="0"/>
              <a:t> ex activités motrices fines et précises de la main et des doigts</a:t>
            </a:r>
          </a:p>
          <a:p>
            <a:endParaRPr lang="fr-FR" sz="2400" dirty="0"/>
          </a:p>
          <a:p>
            <a:r>
              <a:rPr lang="fr-FR" sz="2400" dirty="0"/>
              <a:t>Influx faisant partie du système extrapyramidal</a:t>
            </a:r>
          </a:p>
          <a:p>
            <a:pPr marL="0" indent="0">
              <a:buNone/>
            </a:pPr>
            <a:r>
              <a:rPr lang="fr-FR" sz="2400" dirty="0"/>
              <a:t> ex: maintien de la posture adaptée à une action précise</a:t>
            </a:r>
          </a:p>
          <a:p>
            <a:pPr marL="0" indent="0">
              <a:buNone/>
            </a:pPr>
            <a:r>
              <a:rPr lang="fr-FR" sz="2400" dirty="0"/>
              <a:t>https://www.google.com/url?sa=t&amp;rct=j&amp;q=&amp;esrc=s&amp;source=web&amp;cd=&amp;ved=2ahUKEwjk76_XwaOQAxUhVKQEHXnLO98QwqsBegQIEhAH&amp;url=https%3A%2F%2Fwww.youtube.com%2Fwatch%3Fv%3DKyX9OkEVaBY&amp;usg=AOvVaw1UzwBLb6RERxWNuFAR6uir&amp;opi=89978449</a:t>
            </a:r>
          </a:p>
          <a:p>
            <a:endParaRPr lang="fr-FR" dirty="0"/>
          </a:p>
          <a:p>
            <a:endParaRPr lang="fr-FR" dirty="0"/>
          </a:p>
        </p:txBody>
      </p:sp>
    </p:spTree>
    <p:extLst>
      <p:ext uri="{BB962C8B-B14F-4D97-AF65-F5344CB8AC3E}">
        <p14:creationId xmlns:p14="http://schemas.microsoft.com/office/powerpoint/2010/main" val="3731463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899592" y="1196753"/>
            <a:ext cx="6696744" cy="4185465"/>
          </a:xfrm>
          <a:prstGeom prst="rect">
            <a:avLst/>
          </a:prstGeom>
        </p:spPr>
      </p:pic>
      <p:sp>
        <p:nvSpPr>
          <p:cNvPr id="2" name="AutoShape 2" descr="Fiche explicative de la leçon: Réflexes | Nagwa">
            <a:extLst>
              <a:ext uri="{FF2B5EF4-FFF2-40B4-BE49-F238E27FC236}">
                <a16:creationId xmlns:a16="http://schemas.microsoft.com/office/drawing/2014/main" id="{D569E6C2-D44F-49FA-8268-8056CF16CFF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Fiche explicative de la leçon: Réflexes | Nagwa">
            <a:extLst>
              <a:ext uri="{FF2B5EF4-FFF2-40B4-BE49-F238E27FC236}">
                <a16:creationId xmlns:a16="http://schemas.microsoft.com/office/drawing/2014/main" id="{D7B15A14-972C-4EC9-8D1B-F471021421CB}"/>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293476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endParaRPr lang="fr-FR" sz="4800" dirty="0"/>
          </a:p>
          <a:p>
            <a:pPr marL="0" indent="0" algn="ctr">
              <a:buNone/>
            </a:pPr>
            <a:r>
              <a:rPr lang="fr-FR" sz="5400" dirty="0">
                <a:solidFill>
                  <a:schemeClr val="bg2">
                    <a:lumMod val="50000"/>
                  </a:schemeClr>
                </a:solidFill>
                <a:effectLst>
                  <a:outerShdw blurRad="38100" dist="38100" dir="2700000" algn="tl">
                    <a:srgbClr val="000000">
                      <a:alpha val="43137"/>
                    </a:srgbClr>
                  </a:outerShdw>
                </a:effectLst>
              </a:rPr>
              <a:t>Merci de votre attention</a:t>
            </a:r>
          </a:p>
        </p:txBody>
      </p:sp>
    </p:spTree>
    <p:extLst>
      <p:ext uri="{BB962C8B-B14F-4D97-AF65-F5344CB8AC3E}">
        <p14:creationId xmlns:p14="http://schemas.microsoft.com/office/powerpoint/2010/main" val="389008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Classification des os*</a:t>
            </a:r>
          </a:p>
        </p:txBody>
      </p:sp>
      <p:sp>
        <p:nvSpPr>
          <p:cNvPr id="3" name="Espace réservé du contenu 2"/>
          <p:cNvSpPr>
            <a:spLocks noGrp="1"/>
          </p:cNvSpPr>
          <p:nvPr>
            <p:ph idx="1"/>
          </p:nvPr>
        </p:nvSpPr>
        <p:spPr/>
        <p:txBody>
          <a:bodyPr/>
          <a:lstStyle/>
          <a:p>
            <a:pPr marL="0" lvl="0" indent="0" fontAlgn="base">
              <a:lnSpc>
                <a:spcPct val="90000"/>
              </a:lnSpc>
              <a:spcAft>
                <a:spcPct val="0"/>
              </a:spcAft>
              <a:buClr>
                <a:schemeClr val="hlink"/>
              </a:buClr>
              <a:buSzPct val="60000"/>
              <a:buNone/>
              <a:defRPr/>
            </a:pPr>
            <a:endParaRPr lang="fr-FR" sz="2400" kern="0" dirty="0">
              <a:effectLst>
                <a:outerShdw blurRad="38100" dist="38100" dir="2700000" algn="tl">
                  <a:srgbClr val="000000"/>
                </a:outerShdw>
              </a:effectLst>
              <a:latin typeface="+mj-lt"/>
            </a:endParaRPr>
          </a:p>
          <a:p>
            <a:pPr marL="0" lvl="0" indent="0" fontAlgn="base">
              <a:lnSpc>
                <a:spcPct val="90000"/>
              </a:lnSpc>
              <a:spcAft>
                <a:spcPct val="0"/>
              </a:spcAft>
              <a:buClr>
                <a:schemeClr val="hlink"/>
              </a:buClr>
              <a:buSzPct val="60000"/>
              <a:buNone/>
              <a:defRPr/>
            </a:pPr>
            <a:r>
              <a:rPr lang="fr-FR" sz="2400" kern="0" dirty="0"/>
              <a:t>Ils sont classés suivant les 3 dimensions (longueur, largeur et</a:t>
            </a:r>
          </a:p>
          <a:p>
            <a:pPr marL="0" lvl="0" indent="0" fontAlgn="base">
              <a:lnSpc>
                <a:spcPct val="90000"/>
              </a:lnSpc>
              <a:spcAft>
                <a:spcPct val="0"/>
              </a:spcAft>
              <a:buClr>
                <a:schemeClr val="hlink"/>
              </a:buClr>
              <a:buSzPct val="60000"/>
              <a:buNone/>
              <a:defRPr/>
            </a:pPr>
            <a:r>
              <a:rPr lang="fr-FR" sz="2400" kern="0" dirty="0"/>
              <a:t>épaisseur) en 3 types:</a:t>
            </a:r>
          </a:p>
          <a:p>
            <a:pPr marL="0" lvl="0" indent="0" fontAlgn="base">
              <a:lnSpc>
                <a:spcPct val="90000"/>
              </a:lnSpc>
              <a:spcAft>
                <a:spcPct val="0"/>
              </a:spcAft>
              <a:buClr>
                <a:schemeClr val="hlink"/>
              </a:buClr>
              <a:buSzPct val="60000"/>
              <a:buNone/>
              <a:defRPr/>
            </a:pPr>
            <a:endParaRPr lang="fr-FR" sz="2400" kern="0" dirty="0"/>
          </a:p>
          <a:p>
            <a:pPr marL="822325" lvl="1" indent="-285750" fontAlgn="base">
              <a:lnSpc>
                <a:spcPct val="90000"/>
              </a:lnSpc>
              <a:spcAft>
                <a:spcPct val="0"/>
              </a:spcAft>
              <a:buClr>
                <a:schemeClr val="tx1"/>
              </a:buClr>
              <a:buSzTx/>
              <a:buFontTx/>
              <a:buChar char="•"/>
              <a:defRPr/>
            </a:pPr>
            <a:r>
              <a:rPr lang="fr-FR" kern="0" dirty="0"/>
              <a:t>Os longs.</a:t>
            </a:r>
          </a:p>
          <a:p>
            <a:pPr marL="822325" lvl="1" indent="-285750" fontAlgn="base">
              <a:lnSpc>
                <a:spcPct val="90000"/>
              </a:lnSpc>
              <a:spcAft>
                <a:spcPct val="0"/>
              </a:spcAft>
              <a:buClr>
                <a:schemeClr val="tx1"/>
              </a:buClr>
              <a:buSzTx/>
              <a:buFontTx/>
              <a:buChar char="•"/>
              <a:defRPr/>
            </a:pPr>
            <a:r>
              <a:rPr lang="fr-FR" kern="0" dirty="0"/>
              <a:t>Os plats.</a:t>
            </a:r>
          </a:p>
          <a:p>
            <a:pPr marL="822325" lvl="1" indent="-285750" fontAlgn="base">
              <a:lnSpc>
                <a:spcPct val="90000"/>
              </a:lnSpc>
              <a:spcAft>
                <a:spcPct val="0"/>
              </a:spcAft>
              <a:buClr>
                <a:schemeClr val="tx1"/>
              </a:buClr>
              <a:buSzTx/>
              <a:buFontTx/>
              <a:buChar char="•"/>
              <a:defRPr/>
            </a:pPr>
            <a:r>
              <a:rPr lang="fr-FR" kern="0" dirty="0"/>
              <a:t>Os courts.</a:t>
            </a:r>
          </a:p>
          <a:p>
            <a:pPr marL="0" lvl="0" indent="0" fontAlgn="base">
              <a:lnSpc>
                <a:spcPct val="90000"/>
              </a:lnSpc>
              <a:spcAft>
                <a:spcPct val="0"/>
              </a:spcAft>
              <a:buClr>
                <a:schemeClr val="hlink"/>
              </a:buClr>
              <a:buSzPct val="60000"/>
              <a:buNone/>
              <a:defRPr/>
            </a:pPr>
            <a:endParaRPr lang="fr-FR" dirty="0"/>
          </a:p>
        </p:txBody>
      </p:sp>
      <p:pic>
        <p:nvPicPr>
          <p:cNvPr id="5" name="Image 4"/>
          <p:cNvPicPr>
            <a:picLocks noChangeAspect="1"/>
          </p:cNvPicPr>
          <p:nvPr/>
        </p:nvPicPr>
        <p:blipFill>
          <a:blip r:embed="rId2"/>
          <a:stretch>
            <a:fillRect/>
          </a:stretch>
        </p:blipFill>
        <p:spPr>
          <a:xfrm>
            <a:off x="4716016" y="3008689"/>
            <a:ext cx="3840813" cy="3712786"/>
          </a:xfrm>
          <a:prstGeom prst="rect">
            <a:avLst/>
          </a:prstGeom>
        </p:spPr>
      </p:pic>
    </p:spTree>
    <p:extLst>
      <p:ext uri="{BB962C8B-B14F-4D97-AF65-F5344CB8AC3E}">
        <p14:creationId xmlns:p14="http://schemas.microsoft.com/office/powerpoint/2010/main" val="192730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008112"/>
          </a:xfrm>
        </p:spPr>
        <p:txBody>
          <a:bodyPr/>
          <a:lstStyle/>
          <a:p>
            <a:pPr algn="ctr"/>
            <a:r>
              <a:rPr lang="fr-FR" dirty="0"/>
              <a:t>Os longs</a:t>
            </a:r>
          </a:p>
        </p:txBody>
      </p:sp>
      <p:pic>
        <p:nvPicPr>
          <p:cNvPr id="4" name="Picture 5" descr="Os_long"/>
          <p:cNvPicPr>
            <a:picLocks noGrp="1" noChangeAspect="1" noChangeArrowheads="1"/>
          </p:cNvPicPr>
          <p:nvPr>
            <p:ph idx="1"/>
          </p:nvPr>
        </p:nvPicPr>
        <p:blipFill>
          <a:blip r:embed="rId2"/>
          <a:srcRect/>
          <a:stretch>
            <a:fillRect/>
          </a:stretch>
        </p:blipFill>
        <p:spPr bwMode="auto">
          <a:xfrm>
            <a:off x="5292080" y="1885681"/>
            <a:ext cx="3204436" cy="4711671"/>
          </a:xfrm>
          <a:prstGeom prst="rect">
            <a:avLst/>
          </a:prstGeom>
          <a:noFill/>
        </p:spPr>
      </p:pic>
      <p:sp>
        <p:nvSpPr>
          <p:cNvPr id="5" name="Rectangle 4"/>
          <p:cNvSpPr/>
          <p:nvPr/>
        </p:nvSpPr>
        <p:spPr>
          <a:xfrm>
            <a:off x="611560" y="2967335"/>
            <a:ext cx="3384376" cy="1200329"/>
          </a:xfrm>
          <a:prstGeom prst="rect">
            <a:avLst/>
          </a:prstGeom>
        </p:spPr>
        <p:txBody>
          <a:bodyPr wrap="square">
            <a:spAutoFit/>
          </a:bodyPr>
          <a:lstStyle/>
          <a:p>
            <a:r>
              <a:rPr lang="fr-FR" sz="2400" dirty="0"/>
              <a:t>La longueur prédomine </a:t>
            </a:r>
          </a:p>
          <a:p>
            <a:r>
              <a:rPr lang="fr-FR" sz="2400" dirty="0"/>
              <a:t>par rapport à la largeur </a:t>
            </a:r>
          </a:p>
          <a:p>
            <a:r>
              <a:rPr lang="fr-FR" sz="2400" dirty="0"/>
              <a:t>et l’épaisseur.</a:t>
            </a:r>
          </a:p>
        </p:txBody>
      </p:sp>
    </p:spTree>
    <p:extLst>
      <p:ext uri="{BB962C8B-B14F-4D97-AF65-F5344CB8AC3E}">
        <p14:creationId xmlns:p14="http://schemas.microsoft.com/office/powerpoint/2010/main" val="47804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4800" dirty="0"/>
              <a:t>Os plats</a:t>
            </a:r>
          </a:p>
        </p:txBody>
      </p:sp>
      <p:sp>
        <p:nvSpPr>
          <p:cNvPr id="3" name="Espace réservé du contenu 2"/>
          <p:cNvSpPr>
            <a:spLocks noGrp="1"/>
          </p:cNvSpPr>
          <p:nvPr>
            <p:ph idx="1"/>
          </p:nvPr>
        </p:nvSpPr>
        <p:spPr/>
        <p:txBody>
          <a:bodyPr/>
          <a:lstStyle/>
          <a:p>
            <a:r>
              <a:rPr lang="fr-FR" sz="2400" dirty="0"/>
              <a:t>La longueur et la largeur prédominent par rapport à l’épaisseur.</a:t>
            </a:r>
          </a:p>
          <a:p>
            <a:endParaRPr lang="fr-FR" dirty="0"/>
          </a:p>
        </p:txBody>
      </p:sp>
      <p:pic>
        <p:nvPicPr>
          <p:cNvPr id="5" name="Picture 11"/>
          <p:cNvPicPr>
            <a:picLocks noChangeAspect="1" noChangeArrowheads="1"/>
          </p:cNvPicPr>
          <p:nvPr/>
        </p:nvPicPr>
        <p:blipFill>
          <a:blip r:embed="rId2"/>
          <a:srcRect l="36255" t="12572" r="10156" b="15002"/>
          <a:stretch>
            <a:fillRect/>
          </a:stretch>
        </p:blipFill>
        <p:spPr bwMode="auto">
          <a:xfrm>
            <a:off x="611560" y="3140968"/>
            <a:ext cx="2857450" cy="2924172"/>
          </a:xfrm>
          <a:prstGeom prst="rect">
            <a:avLst/>
          </a:prstGeom>
          <a:noFill/>
          <a:ln w="9525">
            <a:noFill/>
            <a:miter lim="800000"/>
            <a:headEnd/>
            <a:tailEnd/>
          </a:ln>
        </p:spPr>
      </p:pic>
      <p:pic>
        <p:nvPicPr>
          <p:cNvPr id="6" name="Image 5"/>
          <p:cNvPicPr>
            <a:picLocks noChangeAspect="1"/>
          </p:cNvPicPr>
          <p:nvPr/>
        </p:nvPicPr>
        <p:blipFill>
          <a:blip r:embed="rId3"/>
          <a:stretch>
            <a:fillRect/>
          </a:stretch>
        </p:blipFill>
        <p:spPr>
          <a:xfrm>
            <a:off x="5508104" y="3075150"/>
            <a:ext cx="2853175" cy="3249450"/>
          </a:xfrm>
          <a:prstGeom prst="rect">
            <a:avLst/>
          </a:prstGeom>
        </p:spPr>
      </p:pic>
    </p:spTree>
    <p:extLst>
      <p:ext uri="{BB962C8B-B14F-4D97-AF65-F5344CB8AC3E}">
        <p14:creationId xmlns:p14="http://schemas.microsoft.com/office/powerpoint/2010/main" val="379335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Os courts</a:t>
            </a:r>
          </a:p>
        </p:txBody>
      </p:sp>
      <p:sp>
        <p:nvSpPr>
          <p:cNvPr id="3" name="Espace réservé du contenu 2"/>
          <p:cNvSpPr>
            <a:spLocks noGrp="1"/>
          </p:cNvSpPr>
          <p:nvPr>
            <p:ph idx="1"/>
          </p:nvPr>
        </p:nvSpPr>
        <p:spPr/>
        <p:txBody>
          <a:bodyPr/>
          <a:lstStyle/>
          <a:p>
            <a:r>
              <a:rPr lang="fr-FR" sz="2400" dirty="0"/>
              <a:t>Les 3 dimensions sont presque égales</a:t>
            </a:r>
          </a:p>
          <a:p>
            <a:pPr marL="0" indent="0">
              <a:buNone/>
            </a:pPr>
            <a:endParaRPr lang="fr-FR" sz="2400" dirty="0"/>
          </a:p>
          <a:p>
            <a:r>
              <a:rPr lang="fr-FR" sz="2400" dirty="0"/>
              <a:t>A ces 3 types, s’ajoutent des </a:t>
            </a:r>
            <a:r>
              <a:rPr lang="fr-FR" sz="2400" b="1" dirty="0"/>
              <a:t>os irréguliers</a:t>
            </a:r>
            <a:r>
              <a:rPr lang="fr-FR" sz="2400" dirty="0"/>
              <a:t>.</a:t>
            </a:r>
          </a:p>
          <a:p>
            <a:endParaRPr lang="fr-FR" dirty="0"/>
          </a:p>
        </p:txBody>
      </p:sp>
      <p:pic>
        <p:nvPicPr>
          <p:cNvPr id="5" name="Picture 4"/>
          <p:cNvPicPr>
            <a:picLocks noChangeAspect="1" noChangeArrowheads="1"/>
          </p:cNvPicPr>
          <p:nvPr/>
        </p:nvPicPr>
        <p:blipFill>
          <a:blip r:embed="rId2"/>
          <a:srcRect l="34828" t="18333" r="10443" b="20000"/>
          <a:stretch>
            <a:fillRect/>
          </a:stretch>
        </p:blipFill>
        <p:spPr bwMode="auto">
          <a:xfrm>
            <a:off x="179512" y="4232771"/>
            <a:ext cx="2951126" cy="2091829"/>
          </a:xfrm>
          <a:prstGeom prst="rect">
            <a:avLst/>
          </a:prstGeom>
          <a:noFill/>
          <a:ln w="9525">
            <a:noFill/>
            <a:miter lim="800000"/>
            <a:headEnd/>
            <a:tailEnd/>
          </a:ln>
        </p:spPr>
      </p:pic>
      <p:pic>
        <p:nvPicPr>
          <p:cNvPr id="6" name="Image 5"/>
          <p:cNvPicPr>
            <a:picLocks noChangeAspect="1"/>
          </p:cNvPicPr>
          <p:nvPr/>
        </p:nvPicPr>
        <p:blipFill>
          <a:blip r:embed="rId3"/>
          <a:stretch>
            <a:fillRect/>
          </a:stretch>
        </p:blipFill>
        <p:spPr>
          <a:xfrm>
            <a:off x="6064823" y="4316604"/>
            <a:ext cx="2987299" cy="2426418"/>
          </a:xfrm>
          <a:prstGeom prst="rect">
            <a:avLst/>
          </a:prstGeom>
        </p:spPr>
      </p:pic>
      <p:pic>
        <p:nvPicPr>
          <p:cNvPr id="7" name="Image 6"/>
          <p:cNvPicPr>
            <a:picLocks noChangeAspect="1"/>
          </p:cNvPicPr>
          <p:nvPr/>
        </p:nvPicPr>
        <p:blipFill>
          <a:blip r:embed="rId4"/>
          <a:stretch>
            <a:fillRect/>
          </a:stretch>
        </p:blipFill>
        <p:spPr>
          <a:xfrm>
            <a:off x="7010215" y="831369"/>
            <a:ext cx="2133785" cy="3097036"/>
          </a:xfrm>
          <a:prstGeom prst="rect">
            <a:avLst/>
          </a:prstGeom>
        </p:spPr>
      </p:pic>
    </p:spTree>
    <p:extLst>
      <p:ext uri="{BB962C8B-B14F-4D97-AF65-F5344CB8AC3E}">
        <p14:creationId xmlns:p14="http://schemas.microsoft.com/office/powerpoint/2010/main" val="407904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 Les os du crâne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5776" y="2708920"/>
            <a:ext cx="40767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791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3601</TotalTime>
  <Words>2880</Words>
  <Application>Microsoft Office PowerPoint</Application>
  <PresentationFormat>Affichage à l'écran (4:3)</PresentationFormat>
  <Paragraphs>423</Paragraphs>
  <Slides>44</Slides>
  <Notes>30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44</vt:i4>
      </vt:variant>
    </vt:vector>
  </HeadingPairs>
  <TitlesOfParts>
    <vt:vector size="52" baseType="lpstr">
      <vt:lpstr>Arial</vt:lpstr>
      <vt:lpstr>Calibri</vt:lpstr>
      <vt:lpstr>Constantia</vt:lpstr>
      <vt:lpstr>Times New Roman</vt:lpstr>
      <vt:lpstr>Verdana</vt:lpstr>
      <vt:lpstr>Wingdings</vt:lpstr>
      <vt:lpstr>Wingdings 2</vt:lpstr>
      <vt:lpstr>Débit</vt:lpstr>
      <vt:lpstr>TD : Le système  locomoteur   Morgane BALANDRAS– Elisabeth BOURELIER</vt:lpstr>
      <vt:lpstr>Généralités *</vt:lpstr>
      <vt:lpstr>Rôle du tissu osseux*</vt:lpstr>
      <vt:lpstr>Le squelette*</vt:lpstr>
      <vt:lpstr>Classification des os*</vt:lpstr>
      <vt:lpstr>Os longs</vt:lpstr>
      <vt:lpstr>Os plats</vt:lpstr>
      <vt:lpstr>Os courts</vt:lpstr>
      <vt:lpstr> Les os du crâne</vt:lpstr>
      <vt:lpstr> Le rachis</vt:lpstr>
      <vt:lpstr>Le membre supérieur</vt:lpstr>
      <vt:lpstr>Le membre inférieur</vt:lpstr>
      <vt:lpstr>Composition de l’os*</vt:lpstr>
      <vt:lpstr>Les cellules osseuses*</vt:lpstr>
      <vt:lpstr>Le rôle du calcium*</vt:lpstr>
      <vt:lpstr>La croissance osseuse*</vt:lpstr>
      <vt:lpstr>La vascularisation osseuse*</vt:lpstr>
      <vt:lpstr>Articulations*</vt:lpstr>
      <vt:lpstr>Articulation synoviale</vt:lpstr>
      <vt:lpstr>Articulation cartilagineuse</vt:lpstr>
      <vt:lpstr>Articulation fibreuse</vt:lpstr>
      <vt:lpstr>Définitions*</vt:lpstr>
      <vt:lpstr>Les muscles*</vt:lpstr>
      <vt:lpstr>Composition des muscles*</vt:lpstr>
      <vt:lpstr>Généralités sur les muscles</vt:lpstr>
      <vt:lpstr>Les mouvements articulaires*</vt:lpstr>
      <vt:lpstr>Les propriétés du muscle*</vt:lpstr>
      <vt:lpstr>Fonctions du tissu musculaire*</vt:lpstr>
      <vt:lpstr>Les muscles de la cuisse</vt:lpstr>
      <vt:lpstr>Les muscles de la cuisse</vt:lpstr>
      <vt:lpstr> Les muscles de la cuisse</vt:lpstr>
      <vt:lpstr> Les muscles du bassin</vt:lpstr>
      <vt:lpstr>Les muscles du MI</vt:lpstr>
      <vt:lpstr>Les muscles de la jambe</vt:lpstr>
      <vt:lpstr>Les muscles de l’abdomen*</vt:lpstr>
      <vt:lpstr>Les muscles du dos*</vt:lpstr>
      <vt:lpstr> les muscles de l’épaule</vt:lpstr>
      <vt:lpstr> Les muscles du bras</vt:lpstr>
      <vt:lpstr>Les muscles du bras</vt:lpstr>
      <vt:lpstr> Les muscles du bras</vt:lpstr>
      <vt:lpstr>Quelques muscles de l’avant bras</vt:lpstr>
      <vt:lpstr>Système nerveux*</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L’appareil locomoteur</dc:title>
  <dc:creator>DUMAS Chrystèle (Cadre Chirurgie orthopédique)</dc:creator>
  <cp:lastModifiedBy>BALANDRAS Morgane</cp:lastModifiedBy>
  <cp:revision>158</cp:revision>
  <cp:lastPrinted>2018-09-19T06:50:49Z</cp:lastPrinted>
  <dcterms:created xsi:type="dcterms:W3CDTF">2018-08-16T08:41:03Z</dcterms:created>
  <dcterms:modified xsi:type="dcterms:W3CDTF">2025-10-14T13:09:02Z</dcterms:modified>
  <cp:contentStatus/>
</cp:coreProperties>
</file>