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21" r:id="rId1"/>
  </p:sldMasterIdLst>
  <p:notesMasterIdLst>
    <p:notesMasterId r:id="rId32"/>
  </p:notesMasterIdLst>
  <p:handoutMasterIdLst>
    <p:handoutMasterId r:id="rId33"/>
  </p:handoutMasterIdLst>
  <p:sldIdLst>
    <p:sldId id="256" r:id="rId2"/>
    <p:sldId id="271" r:id="rId3"/>
    <p:sldId id="290" r:id="rId4"/>
    <p:sldId id="291" r:id="rId5"/>
    <p:sldId id="267" r:id="rId6"/>
    <p:sldId id="274" r:id="rId7"/>
    <p:sldId id="285" r:id="rId8"/>
    <p:sldId id="292" r:id="rId9"/>
    <p:sldId id="293" r:id="rId10"/>
    <p:sldId id="276" r:id="rId11"/>
    <p:sldId id="294" r:id="rId12"/>
    <p:sldId id="296" r:id="rId13"/>
    <p:sldId id="295" r:id="rId14"/>
    <p:sldId id="297" r:id="rId15"/>
    <p:sldId id="298" r:id="rId16"/>
    <p:sldId id="299" r:id="rId17"/>
    <p:sldId id="266" r:id="rId18"/>
    <p:sldId id="302" r:id="rId19"/>
    <p:sldId id="300" r:id="rId20"/>
    <p:sldId id="279" r:id="rId21"/>
    <p:sldId id="278" r:id="rId22"/>
    <p:sldId id="280" r:id="rId23"/>
    <p:sldId id="263" r:id="rId24"/>
    <p:sldId id="282" r:id="rId25"/>
    <p:sldId id="303" r:id="rId26"/>
    <p:sldId id="301" r:id="rId27"/>
    <p:sldId id="286" r:id="rId28"/>
    <p:sldId id="281" r:id="rId29"/>
    <p:sldId id="289" r:id="rId30"/>
    <p:sldId id="258" r:id="rId3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5" autoAdjust="0"/>
    <p:restoredTop sz="90814" autoAdjust="0"/>
  </p:normalViewPr>
  <p:slideViewPr>
    <p:cSldViewPr>
      <p:cViewPr varScale="1">
        <p:scale>
          <a:sx n="77" d="100"/>
          <a:sy n="77" d="100"/>
        </p:scale>
        <p:origin x="1661" y="7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88" d="100"/>
          <a:sy n="88" d="100"/>
        </p:scale>
        <p:origin x="-3822" y="-1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2F394EB-8929-4B2F-A02D-B005B7DD54B6}" type="datetimeFigureOut">
              <a:rPr lang="fr-FR" smtClean="0"/>
              <a:t>16/09/2025</a:t>
            </a:fld>
            <a:endParaRPr lang="fr-FR"/>
          </a:p>
        </p:txBody>
      </p:sp>
      <p:sp>
        <p:nvSpPr>
          <p:cNvPr id="4" name="Espace réservé du pied de pa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r>
              <a:rPr lang="fr-FR"/>
              <a:t>EB - CD  09/2021</a:t>
            </a:r>
          </a:p>
        </p:txBody>
      </p:sp>
      <p:sp>
        <p:nvSpPr>
          <p:cNvPr id="5" name="Espace réservé du numéro de diapositive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55F57EB-958E-4F8A-808E-B28F929871CD}" type="slidenum">
              <a:rPr lang="fr-FR" smtClean="0"/>
              <a:t>‹N°›</a:t>
            </a:fld>
            <a:endParaRPr lang="fr-FR"/>
          </a:p>
        </p:txBody>
      </p:sp>
    </p:spTree>
    <p:extLst>
      <p:ext uri="{BB962C8B-B14F-4D97-AF65-F5344CB8AC3E}">
        <p14:creationId xmlns:p14="http://schemas.microsoft.com/office/powerpoint/2010/main" val="6597782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98E9ADE-FA3E-4379-A4D4-41A79EAFEBCF}" type="datetimeFigureOut">
              <a:rPr lang="fr-FR" smtClean="0"/>
              <a:t>16/09/2025</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r>
              <a:rPr lang="fr-FR"/>
              <a:t>EB - CD  09/2021</a:t>
            </a: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15787BB-09E6-4F95-B6EA-7FE783D468E6}" type="slidenum">
              <a:rPr lang="fr-FR" smtClean="0"/>
              <a:t>‹N°›</a:t>
            </a:fld>
            <a:endParaRPr lang="fr-FR"/>
          </a:p>
        </p:txBody>
      </p:sp>
    </p:spTree>
    <p:extLst>
      <p:ext uri="{BB962C8B-B14F-4D97-AF65-F5344CB8AC3E}">
        <p14:creationId xmlns:p14="http://schemas.microsoft.com/office/powerpoint/2010/main" val="2262776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1</a:t>
            </a:fld>
            <a:endParaRPr lang="fr-FR"/>
          </a:p>
        </p:txBody>
      </p:sp>
    </p:spTree>
    <p:extLst>
      <p:ext uri="{BB962C8B-B14F-4D97-AF65-F5344CB8AC3E}">
        <p14:creationId xmlns:p14="http://schemas.microsoft.com/office/powerpoint/2010/main" val="317048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21</a:t>
            </a:fld>
            <a:endParaRPr lang="fr-FR"/>
          </a:p>
        </p:txBody>
      </p:sp>
    </p:spTree>
    <p:extLst>
      <p:ext uri="{BB962C8B-B14F-4D97-AF65-F5344CB8AC3E}">
        <p14:creationId xmlns:p14="http://schemas.microsoft.com/office/powerpoint/2010/main" val="4260697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22</a:t>
            </a:fld>
            <a:endParaRPr lang="fr-FR"/>
          </a:p>
        </p:txBody>
      </p:sp>
    </p:spTree>
    <p:extLst>
      <p:ext uri="{BB962C8B-B14F-4D97-AF65-F5344CB8AC3E}">
        <p14:creationId xmlns:p14="http://schemas.microsoft.com/office/powerpoint/2010/main" val="351057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23</a:t>
            </a:fld>
            <a:endParaRPr lang="fr-FR"/>
          </a:p>
        </p:txBody>
      </p:sp>
    </p:spTree>
    <p:extLst>
      <p:ext uri="{BB962C8B-B14F-4D97-AF65-F5344CB8AC3E}">
        <p14:creationId xmlns:p14="http://schemas.microsoft.com/office/powerpoint/2010/main" val="238614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Réseau capillaire </a:t>
            </a:r>
          </a:p>
          <a:p>
            <a:endParaRPr lang="fr-FR" dirty="0"/>
          </a:p>
          <a:p>
            <a:pPr>
              <a:lnSpc>
                <a:spcPct val="100000"/>
              </a:lnSpc>
            </a:pPr>
            <a:r>
              <a:rPr lang="fr-FR" dirty="0"/>
              <a:t>Microcirculation</a:t>
            </a:r>
          </a:p>
          <a:p>
            <a:pPr>
              <a:lnSpc>
                <a:spcPct val="100000"/>
              </a:lnSpc>
            </a:pPr>
            <a:endParaRPr lang="fr-FR" dirty="0"/>
          </a:p>
          <a:p>
            <a:pPr>
              <a:lnSpc>
                <a:spcPct val="100000"/>
              </a:lnSpc>
            </a:pPr>
            <a:r>
              <a:rPr lang="fr-FR" dirty="0"/>
              <a:t>Lieu d’échange entre le sang et les tissus</a:t>
            </a:r>
          </a:p>
          <a:p>
            <a:pPr>
              <a:lnSpc>
                <a:spcPct val="100000"/>
              </a:lnSpc>
            </a:pPr>
            <a:endParaRPr lang="fr-FR" dirty="0"/>
          </a:p>
          <a:p>
            <a:pPr>
              <a:lnSpc>
                <a:spcPct val="100000"/>
              </a:lnSpc>
            </a:pPr>
            <a:r>
              <a:rPr lang="fr-FR" dirty="0"/>
              <a:t>Paroi mince et perméable : eau, glucose, ions inorganiques, urée, acides aminés et acide lactique.</a:t>
            </a:r>
          </a:p>
          <a:p>
            <a:pPr>
              <a:lnSpc>
                <a:spcPct val="100000"/>
              </a:lnSpc>
            </a:pPr>
            <a:endParaRPr lang="fr-FR" dirty="0"/>
          </a:p>
          <a:p>
            <a:pPr>
              <a:lnSpc>
                <a:spcPct val="100000"/>
              </a:lnSpc>
            </a:pPr>
            <a:r>
              <a:rPr lang="fr-FR" dirty="0"/>
              <a:t>Distance entre les capillaires et les cellules &lt; 50 microns</a:t>
            </a:r>
          </a:p>
          <a:p>
            <a:endParaRPr lang="fr-FR" dirty="0"/>
          </a:p>
          <a:p>
            <a:endParaRPr lang="fr-FR" dirty="0"/>
          </a:p>
          <a:p>
            <a:r>
              <a:rPr lang="fr-FR" dirty="0"/>
              <a:t>Système lymphatique</a:t>
            </a:r>
          </a:p>
          <a:p>
            <a:endParaRPr lang="fr-FR" dirty="0"/>
          </a:p>
          <a:p>
            <a:r>
              <a:rPr lang="fr-FR" dirty="0"/>
              <a:t>Le système lymphatique est un système de drainage</a:t>
            </a:r>
          </a:p>
          <a:p>
            <a:r>
              <a:rPr lang="fr-FR" dirty="0"/>
              <a:t>Déplacement de la lymphe par l’effet de pompe des muscles et du diaphragme.</a:t>
            </a:r>
          </a:p>
          <a:p>
            <a:r>
              <a:rPr lang="fr-FR" dirty="0"/>
              <a:t>Fonctions:</a:t>
            </a:r>
          </a:p>
          <a:p>
            <a:r>
              <a:rPr lang="fr-FR" dirty="0"/>
              <a:t>–prise en charge du liquide filtré non réabsorbé au niveau capillaire.</a:t>
            </a:r>
          </a:p>
          <a:p>
            <a:r>
              <a:rPr lang="fr-FR" dirty="0"/>
              <a:t>–système de défense : filtre ganglionnaire</a:t>
            </a:r>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24</a:t>
            </a:fld>
            <a:endParaRPr lang="fr-FR"/>
          </a:p>
        </p:txBody>
      </p:sp>
    </p:spTree>
    <p:extLst>
      <p:ext uri="{BB962C8B-B14F-4D97-AF65-F5344CB8AC3E}">
        <p14:creationId xmlns:p14="http://schemas.microsoft.com/office/powerpoint/2010/main" val="3391083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Réseau capillaire </a:t>
            </a:r>
          </a:p>
          <a:p>
            <a:endParaRPr lang="fr-FR" dirty="0"/>
          </a:p>
          <a:p>
            <a:pPr>
              <a:lnSpc>
                <a:spcPct val="100000"/>
              </a:lnSpc>
            </a:pPr>
            <a:r>
              <a:rPr lang="fr-FR" dirty="0"/>
              <a:t>Microcirculation</a:t>
            </a:r>
          </a:p>
          <a:p>
            <a:pPr>
              <a:lnSpc>
                <a:spcPct val="100000"/>
              </a:lnSpc>
            </a:pPr>
            <a:endParaRPr lang="fr-FR" dirty="0"/>
          </a:p>
          <a:p>
            <a:pPr>
              <a:lnSpc>
                <a:spcPct val="100000"/>
              </a:lnSpc>
            </a:pPr>
            <a:r>
              <a:rPr lang="fr-FR" dirty="0"/>
              <a:t>Lieu d’échange entre le sang et les tissus</a:t>
            </a:r>
          </a:p>
          <a:p>
            <a:pPr>
              <a:lnSpc>
                <a:spcPct val="100000"/>
              </a:lnSpc>
            </a:pPr>
            <a:endParaRPr lang="fr-FR" dirty="0"/>
          </a:p>
          <a:p>
            <a:pPr>
              <a:lnSpc>
                <a:spcPct val="100000"/>
              </a:lnSpc>
            </a:pPr>
            <a:r>
              <a:rPr lang="fr-FR" dirty="0"/>
              <a:t>Paroi mince et perméable : eau, glucose, ions inorganiques, urée, acides aminés et acide lactique.</a:t>
            </a:r>
          </a:p>
          <a:p>
            <a:pPr>
              <a:lnSpc>
                <a:spcPct val="100000"/>
              </a:lnSpc>
            </a:pPr>
            <a:endParaRPr lang="fr-FR" dirty="0"/>
          </a:p>
          <a:p>
            <a:pPr>
              <a:lnSpc>
                <a:spcPct val="100000"/>
              </a:lnSpc>
            </a:pPr>
            <a:r>
              <a:rPr lang="fr-FR" dirty="0"/>
              <a:t>Distance entre les capillaires et les cellules &lt; 50 microns</a:t>
            </a:r>
          </a:p>
          <a:p>
            <a:endParaRPr lang="fr-FR" dirty="0"/>
          </a:p>
          <a:p>
            <a:endParaRPr lang="fr-FR" dirty="0"/>
          </a:p>
          <a:p>
            <a:r>
              <a:rPr lang="fr-FR" dirty="0"/>
              <a:t>Système lymphatique</a:t>
            </a:r>
          </a:p>
          <a:p>
            <a:endParaRPr lang="fr-FR" dirty="0"/>
          </a:p>
          <a:p>
            <a:r>
              <a:rPr lang="fr-FR" dirty="0"/>
              <a:t>Le système lymphatique est un système de drainage</a:t>
            </a:r>
          </a:p>
          <a:p>
            <a:r>
              <a:rPr lang="fr-FR" dirty="0"/>
              <a:t>Déplacement de la lymphe par l’effet de pompe des muscles et du diaphragme.</a:t>
            </a:r>
          </a:p>
          <a:p>
            <a:r>
              <a:rPr lang="fr-FR" dirty="0"/>
              <a:t>Fonctions:</a:t>
            </a:r>
          </a:p>
          <a:p>
            <a:r>
              <a:rPr lang="fr-FR" dirty="0"/>
              <a:t>–prise en charge du liquide filtré non réabsorbé au niveau capillaire.</a:t>
            </a:r>
          </a:p>
          <a:p>
            <a:r>
              <a:rPr lang="fr-FR" dirty="0"/>
              <a:t>–système de défense : filtre ganglionnaire</a:t>
            </a:r>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25</a:t>
            </a:fld>
            <a:endParaRPr lang="fr-FR"/>
          </a:p>
        </p:txBody>
      </p:sp>
    </p:spTree>
    <p:extLst>
      <p:ext uri="{BB962C8B-B14F-4D97-AF65-F5344CB8AC3E}">
        <p14:creationId xmlns:p14="http://schemas.microsoft.com/office/powerpoint/2010/main" val="2761254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0" dirty="0"/>
              <a:t>Oreillette reçoit du sang</a:t>
            </a:r>
          </a:p>
          <a:p>
            <a:r>
              <a:rPr lang="fr-FR" b="0" dirty="0"/>
              <a:t>	Droite sang non hématosé par Veines caves</a:t>
            </a:r>
          </a:p>
          <a:p>
            <a:r>
              <a:rPr lang="fr-FR" b="0" dirty="0"/>
              <a:t>	Gauche sang hématosé par veines pulmonaires</a:t>
            </a:r>
          </a:p>
          <a:p>
            <a:r>
              <a:rPr lang="fr-FR" b="0" dirty="0"/>
              <a:t>	Séparés par cloison inter auriculaire (vestige du foramen ovale)</a:t>
            </a:r>
          </a:p>
          <a:p>
            <a:endParaRPr lang="fr-FR" b="0" dirty="0"/>
          </a:p>
          <a:p>
            <a:r>
              <a:rPr lang="fr-FR" b="0" dirty="0"/>
              <a:t>Ventricule éjecte le sang</a:t>
            </a:r>
          </a:p>
          <a:p>
            <a:r>
              <a:rPr lang="fr-FR" b="0" dirty="0"/>
              <a:t>	Droit propulse sang non hématosé par artère pulmonaire</a:t>
            </a:r>
          </a:p>
          <a:p>
            <a:r>
              <a:rPr lang="fr-FR" b="0" dirty="0"/>
              <a:t>	Gauche 3 x plus épais que Ventricule Droit forme l’apex propulse du sang hématosé par aorte</a:t>
            </a:r>
          </a:p>
          <a:p>
            <a:r>
              <a:rPr lang="fr-FR" b="0" dirty="0"/>
              <a:t>	Séparés par septum interventriculaire ou cloison interventriculaire</a:t>
            </a:r>
          </a:p>
          <a:p>
            <a:endParaRPr lang="fr-FR" dirty="0"/>
          </a:p>
          <a:p>
            <a:r>
              <a:rPr lang="fr-FR" dirty="0"/>
              <a:t>Particularités :</a:t>
            </a:r>
          </a:p>
          <a:p>
            <a:r>
              <a:rPr lang="fr-FR" dirty="0"/>
              <a:t>•	Veines pulmonaires seules veines à drainer du sang artériel</a:t>
            </a:r>
          </a:p>
          <a:p>
            <a:r>
              <a:rPr lang="fr-FR" dirty="0"/>
              <a:t>•	Artère pulmonaire seul à drainer sang veineux</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27</a:t>
            </a:fld>
            <a:endParaRPr lang="fr-FR"/>
          </a:p>
        </p:txBody>
      </p:sp>
    </p:spTree>
    <p:extLst>
      <p:ext uri="{BB962C8B-B14F-4D97-AF65-F5344CB8AC3E}">
        <p14:creationId xmlns:p14="http://schemas.microsoft.com/office/powerpoint/2010/main" val="2282967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28</a:t>
            </a:fld>
            <a:endParaRPr lang="fr-FR"/>
          </a:p>
        </p:txBody>
      </p:sp>
    </p:spTree>
    <p:extLst>
      <p:ext uri="{BB962C8B-B14F-4D97-AF65-F5344CB8AC3E}">
        <p14:creationId xmlns:p14="http://schemas.microsoft.com/office/powerpoint/2010/main" val="29789301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29</a:t>
            </a:fld>
            <a:endParaRPr lang="fr-FR"/>
          </a:p>
        </p:txBody>
      </p:sp>
    </p:spTree>
    <p:extLst>
      <p:ext uri="{BB962C8B-B14F-4D97-AF65-F5344CB8AC3E}">
        <p14:creationId xmlns:p14="http://schemas.microsoft.com/office/powerpoint/2010/main" val="3456837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30</a:t>
            </a:fld>
            <a:endParaRPr lang="fr-FR"/>
          </a:p>
        </p:txBody>
      </p:sp>
    </p:spTree>
    <p:extLst>
      <p:ext uri="{BB962C8B-B14F-4D97-AF65-F5344CB8AC3E}">
        <p14:creationId xmlns:p14="http://schemas.microsoft.com/office/powerpoint/2010/main" val="357938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a:t>
            </a:fld>
            <a:endParaRPr lang="fr-FR"/>
          </a:p>
        </p:txBody>
      </p:sp>
    </p:spTree>
    <p:extLst>
      <p:ext uri="{BB962C8B-B14F-4D97-AF65-F5344CB8AC3E}">
        <p14:creationId xmlns:p14="http://schemas.microsoft.com/office/powerpoint/2010/main" val="3334259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rythme cardiaque est la conséquence de la contraction des ventricules du cœur aussi appelé les pulsations cardiaques, est le nombre de fois que votre cœur bat par minute.</a:t>
            </a:r>
          </a:p>
          <a:p>
            <a:endParaRPr lang="fr-FR" dirty="0"/>
          </a:p>
          <a:p>
            <a:r>
              <a:rPr lang="fr-FR" dirty="0"/>
              <a:t>Sa mesure est exprimée en nombre de battements par minutes (</a:t>
            </a:r>
            <a:r>
              <a:rPr lang="fr-FR" dirty="0" err="1"/>
              <a:t>bpm</a:t>
            </a:r>
            <a:r>
              <a:rPr lang="fr-FR" dirty="0"/>
              <a:t>). </a:t>
            </a:r>
          </a:p>
          <a:p>
            <a:r>
              <a:rPr lang="fr-FR" dirty="0"/>
              <a:t>On parle aussi de fréquence cardiaque</a:t>
            </a:r>
          </a:p>
          <a:p>
            <a:endParaRPr lang="fr-FR" dirty="0"/>
          </a:p>
          <a:p>
            <a:r>
              <a:rPr lang="fr-FR" dirty="0"/>
              <a:t>Un rythme cardiaque normal dépend de l’individu, de son âge, de la taille de son corps, de son niveau de forme physique, de son état cardiovasculaire, s’il est debout ou assis, s’il prend ou non des médicaments et même de la température de l’air. </a:t>
            </a:r>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5</a:t>
            </a:fld>
            <a:endParaRPr lang="fr-FR"/>
          </a:p>
        </p:txBody>
      </p:sp>
    </p:spTree>
    <p:extLst>
      <p:ext uri="{BB962C8B-B14F-4D97-AF65-F5344CB8AC3E}">
        <p14:creationId xmlns:p14="http://schemas.microsoft.com/office/powerpoint/2010/main" val="212932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Situé dans le médiastin</a:t>
            </a:r>
          </a:p>
          <a:p>
            <a:endParaRPr lang="fr-FR" dirty="0"/>
          </a:p>
          <a:p>
            <a:r>
              <a:rPr lang="fr-FR" dirty="0"/>
              <a:t>Couché latéralement sur le diaphragme </a:t>
            </a:r>
          </a:p>
          <a:p>
            <a:r>
              <a:rPr lang="fr-FR" dirty="0"/>
              <a:t> </a:t>
            </a:r>
          </a:p>
          <a:p>
            <a:pPr marL="0" indent="0">
              <a:buFont typeface="Arial" panose="020B0604020202020204" pitchFamily="34" charset="0"/>
              <a:buNone/>
            </a:pPr>
            <a:r>
              <a:rPr lang="fr-FR" dirty="0"/>
              <a:t>De chaque côté : les poumons</a:t>
            </a:r>
          </a:p>
          <a:p>
            <a:r>
              <a:rPr lang="fr-FR" dirty="0"/>
              <a:t>Au dessus :      amas de gros vaisseaux</a:t>
            </a:r>
          </a:p>
          <a:p>
            <a:r>
              <a:rPr lang="fr-FR" dirty="0"/>
              <a:t>En arrière : l’</a:t>
            </a:r>
            <a:r>
              <a:rPr lang="fr-FR" dirty="0" err="1"/>
              <a:t>oesophage</a:t>
            </a:r>
            <a:r>
              <a:rPr lang="fr-FR" dirty="0"/>
              <a:t> et la trachée</a:t>
            </a:r>
          </a:p>
          <a:p>
            <a:r>
              <a:rPr lang="fr-FR" dirty="0"/>
              <a:t>En avant : la paroi </a:t>
            </a:r>
            <a:r>
              <a:rPr lang="fr-FR" dirty="0" err="1"/>
              <a:t>sternocostale</a:t>
            </a:r>
            <a:endParaRPr lang="fr-FR" dirty="0"/>
          </a:p>
          <a:p>
            <a:endParaRPr lang="fr-FR" dirty="0"/>
          </a:p>
          <a:p>
            <a:r>
              <a:rPr lang="fr-FR" dirty="0"/>
              <a:t>Sa superficialité : le rend</a:t>
            </a:r>
            <a:r>
              <a:rPr lang="fr-FR" baseline="0" dirty="0"/>
              <a:t> </a:t>
            </a:r>
            <a:r>
              <a:rPr lang="fr-FR" dirty="0"/>
              <a:t>vulnérable, mais possibilité de le</a:t>
            </a:r>
            <a:r>
              <a:rPr lang="fr-FR" baseline="0" dirty="0"/>
              <a:t> </a:t>
            </a:r>
            <a:r>
              <a:rPr lang="fr-FR" dirty="0"/>
              <a:t>relancer en le massant</a:t>
            </a:r>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6</a:t>
            </a:fld>
            <a:endParaRPr lang="fr-FR"/>
          </a:p>
        </p:txBody>
      </p:sp>
    </p:spTree>
    <p:extLst>
      <p:ext uri="{BB962C8B-B14F-4D97-AF65-F5344CB8AC3E}">
        <p14:creationId xmlns:p14="http://schemas.microsoft.com/office/powerpoint/2010/main" val="3772491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7</a:t>
            </a:fld>
            <a:endParaRPr lang="fr-FR"/>
          </a:p>
        </p:txBody>
      </p:sp>
    </p:spTree>
    <p:extLst>
      <p:ext uri="{BB962C8B-B14F-4D97-AF65-F5344CB8AC3E}">
        <p14:creationId xmlns:p14="http://schemas.microsoft.com/office/powerpoint/2010/main" val="152951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A l’intérieur des ventricules les valves sont rattachés par des cordages tendineux à des structures myocardiques (pilier ou muscle papillaire)</a:t>
            </a:r>
          </a:p>
          <a:p>
            <a:r>
              <a:rPr lang="fr-FR" dirty="0"/>
              <a:t>Facilite leur ouverture lors de la relaxation ventriculaire et assure leur continence dans la contraction</a:t>
            </a:r>
          </a:p>
          <a:p>
            <a:endParaRPr lang="fr-FR" dirty="0"/>
          </a:p>
          <a:p>
            <a:r>
              <a:rPr lang="fr-FR" dirty="0"/>
              <a:t>Les bruits du cœur :</a:t>
            </a:r>
          </a:p>
          <a:p>
            <a:endParaRPr lang="fr-FR" dirty="0"/>
          </a:p>
          <a:p>
            <a:r>
              <a:rPr lang="fr-FR" dirty="0"/>
              <a:t>•	« </a:t>
            </a:r>
            <a:r>
              <a:rPr lang="fr-FR" b="1" dirty="0" err="1"/>
              <a:t>toum</a:t>
            </a:r>
            <a:r>
              <a:rPr lang="fr-FR" b="1" dirty="0"/>
              <a:t> »  bruit sourd et long </a:t>
            </a:r>
            <a:r>
              <a:rPr lang="fr-FR" dirty="0"/>
              <a:t>fermeture des valves tricuspide et mitrale (début de systole  ventriculaire, temps de contraction)</a:t>
            </a:r>
          </a:p>
          <a:p>
            <a:endParaRPr lang="fr-FR" dirty="0"/>
          </a:p>
          <a:p>
            <a:r>
              <a:rPr lang="fr-FR" dirty="0"/>
              <a:t>•	«</a:t>
            </a:r>
            <a:r>
              <a:rPr lang="fr-FR" b="1" dirty="0"/>
              <a:t> ta </a:t>
            </a:r>
            <a:r>
              <a:rPr lang="fr-FR" dirty="0"/>
              <a:t>» </a:t>
            </a:r>
            <a:r>
              <a:rPr lang="fr-FR" b="1" dirty="0"/>
              <a:t>fort et court </a:t>
            </a:r>
            <a:r>
              <a:rPr lang="fr-FR" dirty="0"/>
              <a:t>fermeture des valves aortique et pulmonaire (début de diastole ventriculaire,  temps de relâchement)</a:t>
            </a:r>
          </a:p>
          <a:p>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10</a:t>
            </a:fld>
            <a:endParaRPr lang="fr-FR"/>
          </a:p>
        </p:txBody>
      </p:sp>
    </p:spTree>
    <p:extLst>
      <p:ext uri="{BB962C8B-B14F-4D97-AF65-F5344CB8AC3E}">
        <p14:creationId xmlns:p14="http://schemas.microsoft.com/office/powerpoint/2010/main" val="186621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17</a:t>
            </a:fld>
            <a:endParaRPr lang="fr-FR"/>
          </a:p>
        </p:txBody>
      </p:sp>
    </p:spTree>
    <p:extLst>
      <p:ext uri="{BB962C8B-B14F-4D97-AF65-F5344CB8AC3E}">
        <p14:creationId xmlns:p14="http://schemas.microsoft.com/office/powerpoint/2010/main" val="823994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18</a:t>
            </a:fld>
            <a:endParaRPr lang="fr-FR"/>
          </a:p>
        </p:txBody>
      </p:sp>
    </p:spTree>
    <p:extLst>
      <p:ext uri="{BB962C8B-B14F-4D97-AF65-F5344CB8AC3E}">
        <p14:creationId xmlns:p14="http://schemas.microsoft.com/office/powerpoint/2010/main" val="1155671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r>
              <a:rPr lang="fr-FR" dirty="0"/>
              <a:t>Pression artérielle moyenne = pression moyenne physiologique (et non arithmétique) qui est souvent utilisée</a:t>
            </a:r>
            <a:r>
              <a:rPr lang="fr-FR" baseline="0" dirty="0"/>
              <a:t> aux urgences et en réanimation notamment quand il y a un </a:t>
            </a:r>
            <a:r>
              <a:rPr lang="fr-FR" baseline="0" dirty="0" err="1"/>
              <a:t>ttt</a:t>
            </a:r>
            <a:r>
              <a:rPr lang="fr-FR" baseline="0" dirty="0"/>
              <a:t> avec un objectif tensionnel.</a:t>
            </a:r>
          </a:p>
          <a:p>
            <a:r>
              <a:rPr lang="fr-FR" baseline="0" dirty="0"/>
              <a:t>PAM= P diastolique + (P systolique – P diastolique /3)</a:t>
            </a:r>
          </a:p>
          <a:p>
            <a:r>
              <a:rPr lang="fr-FR" baseline="0" dirty="0"/>
              <a:t>Calculée automatiquement par tensiomètre électrique</a:t>
            </a:r>
            <a:endParaRPr lang="fr-FR" dirty="0"/>
          </a:p>
        </p:txBody>
      </p:sp>
      <p:sp>
        <p:nvSpPr>
          <p:cNvPr id="4" name="Espace réservé du numéro de diapositive 3"/>
          <p:cNvSpPr>
            <a:spLocks noGrp="1"/>
          </p:cNvSpPr>
          <p:nvPr>
            <p:ph type="sldNum" sz="quarter" idx="10"/>
          </p:nvPr>
        </p:nvSpPr>
        <p:spPr/>
        <p:txBody>
          <a:bodyPr/>
          <a:lstStyle/>
          <a:p>
            <a:fld id="{515787BB-09E6-4F95-B6EA-7FE783D468E6}" type="slidenum">
              <a:rPr lang="fr-FR" smtClean="0"/>
              <a:t>20</a:t>
            </a:fld>
            <a:endParaRPr lang="fr-FR"/>
          </a:p>
        </p:txBody>
      </p:sp>
    </p:spTree>
    <p:extLst>
      <p:ext uri="{BB962C8B-B14F-4D97-AF65-F5344CB8AC3E}">
        <p14:creationId xmlns:p14="http://schemas.microsoft.com/office/powerpoint/2010/main" val="20272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fr-FR"/>
              <a:t>Modifiez le style du titre</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80847AC-C5B8-49F0-B61F-1DE27FD55CAF}" type="datetime1">
              <a:rPr lang="fr-FR" smtClean="0"/>
              <a:t>16/09/2025</a:t>
            </a:fld>
            <a:endParaRPr lang="fr-FR"/>
          </a:p>
        </p:txBody>
      </p:sp>
      <p:sp>
        <p:nvSpPr>
          <p:cNvPr id="5" name="Footer Placeholder 4"/>
          <p:cNvSpPr>
            <a:spLocks noGrp="1"/>
          </p:cNvSpPr>
          <p:nvPr>
            <p:ph type="ftr" sz="quarter" idx="11"/>
          </p:nvPr>
        </p:nvSpPr>
        <p:spPr/>
        <p:txBody>
          <a:bodyPr/>
          <a:lstStyle/>
          <a:p>
            <a:r>
              <a:rPr lang="fr-FR"/>
              <a:t>EB - BB   7/10/2023 </a:t>
            </a:r>
          </a:p>
        </p:txBody>
      </p:sp>
      <p:sp>
        <p:nvSpPr>
          <p:cNvPr id="6" name="Slide Number Placeholder 5"/>
          <p:cNvSpPr>
            <a:spLocks noGrp="1"/>
          </p:cNvSpPr>
          <p:nvPr>
            <p:ph type="sldNum" sz="quarter" idx="12"/>
          </p:nvPr>
        </p:nvSpPr>
        <p:spPr/>
        <p:txBody>
          <a:bodyPr/>
          <a:lstStyle/>
          <a:p>
            <a:fld id="{3DBCBF14-4694-4E15-BC5C-5D4A175C4532}" type="slidenum">
              <a:rPr lang="fr-FR" smtClean="0"/>
              <a:t>‹N°›</a:t>
            </a:fld>
            <a:endParaRPr lang="fr-FR"/>
          </a:p>
        </p:txBody>
      </p:sp>
    </p:spTree>
    <p:extLst>
      <p:ext uri="{BB962C8B-B14F-4D97-AF65-F5344CB8AC3E}">
        <p14:creationId xmlns:p14="http://schemas.microsoft.com/office/powerpoint/2010/main" val="3529666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fr-FR"/>
              <a:t>Modifiez le style du titre</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Date Placeholder 2"/>
          <p:cNvSpPr>
            <a:spLocks noGrp="1"/>
          </p:cNvSpPr>
          <p:nvPr>
            <p:ph type="dt" sz="half" idx="10"/>
          </p:nvPr>
        </p:nvSpPr>
        <p:spPr/>
        <p:txBody>
          <a:bodyPr/>
          <a:lstStyle/>
          <a:p>
            <a:fld id="{1D8BD707-D9CF-40AE-B4C6-C98DA3205C09}"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1671750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fr-FR"/>
              <a:t>Modifiez le style du titre</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326494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951549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fr-FR"/>
              <a:t>Modifiez le style du titre</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859021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735067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fr-FR"/>
              <a:t>Modifier les styles du texte du masque</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4205409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fr-FR"/>
              <a:t>Modifiez le style du titre</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65881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fr-FR"/>
              <a:t>Modifiez le style du titre</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3473701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cSld name="1_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5B565729-D252-4E39-87EE-2C4967437612}" type="datetime1">
              <a:rPr lang="fr-FR" smtClean="0"/>
              <a:t>16/09/2025</a:t>
            </a:fld>
            <a:endParaRPr lang="fr-FR"/>
          </a:p>
        </p:txBody>
      </p:sp>
      <p:sp>
        <p:nvSpPr>
          <p:cNvPr id="6" name="Footer Placeholder 5"/>
          <p:cNvSpPr>
            <a:spLocks noGrp="1"/>
          </p:cNvSpPr>
          <p:nvPr>
            <p:ph type="ftr" sz="quarter" idx="11"/>
          </p:nvPr>
        </p:nvSpPr>
        <p:spPr/>
        <p:txBody>
          <a:bodyPr/>
          <a:lstStyle/>
          <a:p>
            <a:r>
              <a:rPr lang="fr-FR"/>
              <a:t>EB - BB   7/10/2023 </a:t>
            </a:r>
          </a:p>
        </p:txBody>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3DBCBF14-4694-4E15-BC5C-5D4A175C4532}" type="slidenum">
              <a:rPr lang="fr-FR" smtClean="0"/>
              <a:t>‹N°›</a:t>
            </a:fld>
            <a:endParaRPr lang="fr-FR"/>
          </a:p>
        </p:txBody>
      </p:sp>
    </p:spTree>
    <p:extLst>
      <p:ext uri="{BB962C8B-B14F-4D97-AF65-F5344CB8AC3E}">
        <p14:creationId xmlns:p14="http://schemas.microsoft.com/office/powerpoint/2010/main" val="2761015672"/>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fr-FR"/>
              <a:t>Modifiez le style du titre</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9/16/2025</a:t>
            </a:fld>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1765146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1D1CC196-4453-4209-A874-7B25A0424D55}" type="datetime1">
              <a:rPr lang="fr-FR" smtClean="0"/>
              <a:t>16/09/2025</a:t>
            </a:fld>
            <a:endParaRPr lang="fr-FR"/>
          </a:p>
        </p:txBody>
      </p:sp>
      <p:sp>
        <p:nvSpPr>
          <p:cNvPr id="5" name="Footer Placeholder 4"/>
          <p:cNvSpPr>
            <a:spLocks noGrp="1"/>
          </p:cNvSpPr>
          <p:nvPr>
            <p:ph type="ftr" sz="quarter" idx="11"/>
          </p:nvPr>
        </p:nvSpPr>
        <p:spPr/>
        <p:txBody>
          <a:bodyPr/>
          <a:lstStyle/>
          <a:p>
            <a:r>
              <a:rPr lang="fr-FR"/>
              <a:t>EB - BB   7/10/2023 </a:t>
            </a:r>
          </a:p>
        </p:txBody>
      </p:sp>
      <p:sp>
        <p:nvSpPr>
          <p:cNvPr id="6" name="Slide Number Placeholder 5"/>
          <p:cNvSpPr>
            <a:spLocks noGrp="1"/>
          </p:cNvSpPr>
          <p:nvPr>
            <p:ph type="sldNum" sz="quarter" idx="12"/>
          </p:nvPr>
        </p:nvSpPr>
        <p:spPr/>
        <p:txBody>
          <a:bodyPr/>
          <a:lstStyle/>
          <a:p>
            <a:fld id="{3DBCBF14-4694-4E15-BC5C-5D4A175C4532}" type="slidenum">
              <a:rPr lang="fr-FR" smtClean="0"/>
              <a:t>‹N°›</a:t>
            </a:fld>
            <a:endParaRPr lang="fr-FR"/>
          </a:p>
        </p:txBody>
      </p:sp>
    </p:spTree>
    <p:extLst>
      <p:ext uri="{BB962C8B-B14F-4D97-AF65-F5344CB8AC3E}">
        <p14:creationId xmlns:p14="http://schemas.microsoft.com/office/powerpoint/2010/main" val="3606092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fr-FR"/>
              <a:t>Modifiez le style du titre</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238884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fr-FR"/>
              <a:t>Modifiez le style du titre</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9/16/2025</a:t>
            </a:fld>
            <a:endParaRPr lang="en-US"/>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4125147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9/16/2025</a:t>
            </a:fld>
            <a:endParaRPr lang="en-US"/>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29764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9/16/2025</a:t>
            </a:fld>
            <a:endParaRPr lang="en-US"/>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209109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D8BD707-D9CF-40AE-B4C6-C98DA3205C09}" type="datetimeFigureOut">
              <a:rPr lang="en-US" smtClean="0"/>
              <a:t>9/16/2025</a:t>
            </a:fld>
            <a:endParaRPr lang="en-US"/>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23592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fr-FR"/>
              <a:t>Modifiez le style du titre</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1D8BD707-D9CF-40AE-B4C6-C98DA3205C09}" type="datetimeFigureOut">
              <a:rPr lang="en-US" smtClean="0"/>
              <a:t>9/16/2025</a:t>
            </a:fld>
            <a:endParaRPr lang="en-US"/>
          </a:p>
        </p:txBody>
      </p:sp>
      <p:sp>
        <p:nvSpPr>
          <p:cNvPr id="6" name="Footer Placeholder 5"/>
          <p:cNvSpPr>
            <a:spLocks noGrp="1"/>
          </p:cNvSpPr>
          <p:nvPr>
            <p:ph type="ftr" sz="quarter" idx="11"/>
          </p:nvPr>
        </p:nvSpPr>
        <p:spPr>
          <a:xfrm>
            <a:off x="533400" y="6172200"/>
            <a:ext cx="5811724" cy="365125"/>
          </a:xfrm>
        </p:spPr>
        <p:txBody>
          <a:bodyPr/>
          <a:lstStyle/>
          <a:p>
            <a:endParaRPr lang="fr-FR"/>
          </a:p>
        </p:txBody>
      </p:sp>
      <p:sp>
        <p:nvSpPr>
          <p:cNvPr id="7" name="Slide Number Placeholder 6"/>
          <p:cNvSpPr>
            <a:spLocks noGrp="1"/>
          </p:cNvSpPr>
          <p:nvPr>
            <p:ph type="sldNum" sz="quarter" idx="12"/>
          </p:nvPr>
        </p:nvSpPr>
        <p:spPr/>
        <p:txBody>
          <a:body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387012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D8BD707-D9CF-40AE-B4C6-C98DA3205C09}" type="datetimeFigureOut">
              <a:rPr lang="en-US" smtClean="0"/>
              <a:t>9/16/2025</a:t>
            </a:fld>
            <a:endParaRPr lang="en-US"/>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pPr marL="39370">
              <a:lnSpc>
                <a:spcPts val="1245"/>
              </a:lnSpc>
            </a:pPr>
            <a:fld id="{81D60167-4931-47E6-BA6A-407CBD079E47}" type="slidenum">
              <a:rPr lang="fr-FR" smtClean="0"/>
              <a:t>‹N°›</a:t>
            </a:fld>
            <a:endParaRPr lang="fr-FR" dirty="0"/>
          </a:p>
        </p:txBody>
      </p:sp>
    </p:spTree>
    <p:extLst>
      <p:ext uri="{BB962C8B-B14F-4D97-AF65-F5344CB8AC3E}">
        <p14:creationId xmlns:p14="http://schemas.microsoft.com/office/powerpoint/2010/main" val="554358512"/>
      </p:ext>
    </p:extLst>
  </p:cSld>
  <p:clrMap bg1="dk1" tx1="lt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uq1QztWqL9o"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youtube.com/watch?v=y8KyCEeD69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395536" y="3645024"/>
            <a:ext cx="7851648" cy="1828800"/>
          </a:xfrm>
        </p:spPr>
        <p:txBody>
          <a:bodyPr>
            <a:normAutofit fontScale="90000"/>
          </a:bodyPr>
          <a:lstStyle/>
          <a:p>
            <a:pPr algn="l"/>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br>
              <a:rPr lang="fr-FR" sz="4800" b="1" dirty="0">
                <a:solidFill>
                  <a:schemeClr val="tx1">
                    <a:lumMod val="95000"/>
                  </a:schemeClr>
                </a:solidFill>
              </a:rPr>
            </a:br>
            <a:r>
              <a:rPr lang="fr-FR" sz="4800" b="1" dirty="0">
                <a:solidFill>
                  <a:srgbClr val="FF0000"/>
                </a:solidFill>
                <a:effectLst/>
              </a:rPr>
              <a:t>Le système cardio vasculaire</a:t>
            </a:r>
            <a:br>
              <a:rPr lang="fr-FR" sz="4800" b="1" dirty="0">
                <a:solidFill>
                  <a:schemeClr val="accent3">
                    <a:lumMod val="20000"/>
                    <a:lumOff val="80000"/>
                  </a:schemeClr>
                </a:solidFill>
                <a:effectLst/>
              </a:rPr>
            </a:br>
            <a:r>
              <a:rPr lang="fr-FR" sz="3100" b="1" dirty="0">
                <a:solidFill>
                  <a:schemeClr val="accent3">
                    <a:lumMod val="20000"/>
                    <a:lumOff val="80000"/>
                  </a:schemeClr>
                </a:solidFill>
                <a:effectLst/>
              </a:rPr>
              <a:t>UE 2.2 Grandes fonction et cycles de la vie</a:t>
            </a:r>
            <a:br>
              <a:rPr lang="fr-FR" sz="3100" b="1" dirty="0">
                <a:solidFill>
                  <a:schemeClr val="accent3">
                    <a:lumMod val="20000"/>
                    <a:lumOff val="80000"/>
                  </a:schemeClr>
                </a:solidFill>
                <a:effectLst/>
              </a:rPr>
            </a:br>
            <a:br>
              <a:rPr lang="fr-FR" sz="4800" b="1" dirty="0">
                <a:solidFill>
                  <a:schemeClr val="accent3">
                    <a:lumMod val="20000"/>
                    <a:lumOff val="80000"/>
                  </a:schemeClr>
                </a:solidFill>
                <a:effectLst/>
              </a:rPr>
            </a:br>
            <a:br>
              <a:rPr lang="fr-FR" sz="4800" b="1" dirty="0">
                <a:solidFill>
                  <a:schemeClr val="accent1">
                    <a:lumMod val="75000"/>
                  </a:schemeClr>
                </a:solidFill>
              </a:rPr>
            </a:br>
            <a:br>
              <a:rPr lang="fr-FR" sz="2200" b="1" dirty="0"/>
            </a:br>
            <a:br>
              <a:rPr lang="fr-FR" sz="2200" b="1" dirty="0"/>
            </a:br>
            <a:r>
              <a:rPr lang="fr-FR" sz="2200" b="1" dirty="0"/>
              <a:t>MB – </a:t>
            </a:r>
            <a:r>
              <a:rPr lang="fr-FR" sz="2200" b="1"/>
              <a:t>EB  2/09/2025</a:t>
            </a:r>
            <a:endParaRPr lang="fr-FR" sz="2200" b="1"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2636912"/>
            <a:ext cx="4392488" cy="4374918"/>
          </a:xfrm>
          <a:prstGeom prst="rect">
            <a:avLst/>
          </a:prstGeom>
        </p:spPr>
      </p:pic>
    </p:spTree>
    <p:extLst>
      <p:ext uri="{BB962C8B-B14F-4D97-AF65-F5344CB8AC3E}">
        <p14:creationId xmlns:p14="http://schemas.microsoft.com/office/powerpoint/2010/main" val="2042439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39094" y="260648"/>
            <a:ext cx="7851648" cy="1008112"/>
          </a:xfrm>
        </p:spPr>
        <p:txBody>
          <a:bodyPr>
            <a:normAutofit/>
          </a:bodyPr>
          <a:lstStyle/>
          <a:p>
            <a:pPr algn="ctr"/>
            <a:r>
              <a:rPr lang="fr-FR" b="1" dirty="0">
                <a:solidFill>
                  <a:schemeClr val="accent3">
                    <a:lumMod val="20000"/>
                    <a:lumOff val="80000"/>
                  </a:schemeClr>
                </a:solidFill>
              </a:rPr>
              <a:t>les valves cardiaques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887581"/>
            <a:ext cx="3475161" cy="256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83568" y="4941168"/>
            <a:ext cx="8352927" cy="923330"/>
          </a:xfrm>
          <a:prstGeom prst="rect">
            <a:avLst/>
          </a:prstGeom>
        </p:spPr>
        <p:txBody>
          <a:bodyPr wrap="square">
            <a:spAutoFit/>
          </a:bodyPr>
          <a:lstStyle/>
          <a:p>
            <a:r>
              <a:rPr lang="fr-FR" b="1" dirty="0"/>
              <a:t>Entre OD – VD: valve tricuspide</a:t>
            </a:r>
          </a:p>
          <a:p>
            <a:r>
              <a:rPr lang="fr-FR" b="1" dirty="0"/>
              <a:t>Entre OG – VG: valve mitrale (bicuspide)</a:t>
            </a:r>
          </a:p>
          <a:p>
            <a:r>
              <a:rPr lang="fr-FR" b="1" dirty="0"/>
              <a:t>Entre ventricules – artères : valves  sigmoïdes (aortique et pulmonaire)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287" y="1916832"/>
            <a:ext cx="3392725" cy="251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89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wheel(1)">
                                      <p:cBhvr>
                                        <p:cTn id="12" dur="20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additive="base">
                                        <p:cTn id="2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marR="0" lvl="0" indent="0" algn="l" defTabSz="914400" rtl="0" eaLnBrk="1" fontAlgn="auto" latinLnBrk="0" hangingPunct="1">
              <a:lnSpc>
                <a:spcPts val="1245"/>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045C75"/>
                </a:solidFill>
                <a:effectLst/>
                <a:uLnTx/>
                <a:uFillTx/>
                <a:latin typeface="Constantia"/>
                <a:ea typeface="+mn-ea"/>
              </a:rPr>
              <a:pPr marL="39370" marR="0" lvl="0" indent="0" algn="l" defTabSz="914400" rtl="0" eaLnBrk="1" fontAlgn="auto" latinLnBrk="0" hangingPunct="1">
                <a:lnSpc>
                  <a:spcPts val="1245"/>
                </a:lnSpc>
                <a:spcBef>
                  <a:spcPts val="0"/>
                </a:spcBef>
                <a:spcAft>
                  <a:spcPts val="0"/>
                </a:spcAft>
                <a:buClrTx/>
                <a:buSzTx/>
                <a:buFontTx/>
                <a:buNone/>
                <a:tabLst/>
                <a:defRPr/>
              </a:pPr>
              <a:t>11</a:t>
            </a:fld>
            <a:endParaRPr kumimoji="0" sz="1200" b="0" i="0" u="none" strike="noStrike" kern="1200" cap="none" spc="0" normalizeH="0" baseline="0" noProof="0" dirty="0">
              <a:ln>
                <a:noFill/>
              </a:ln>
              <a:solidFill>
                <a:srgbClr val="045C75"/>
              </a:solidFill>
              <a:effectLst/>
              <a:uLnTx/>
              <a:uFillTx/>
              <a:latin typeface="Constantia"/>
              <a:ea typeface="+mn-ea"/>
            </a:endParaRPr>
          </a:p>
        </p:txBody>
      </p:sp>
      <p:sp>
        <p:nvSpPr>
          <p:cNvPr id="7" name="ZoneTexte 6"/>
          <p:cNvSpPr txBox="1"/>
          <p:nvPr/>
        </p:nvSpPr>
        <p:spPr>
          <a:xfrm>
            <a:off x="3549162" y="717242"/>
            <a:ext cx="3732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0000"/>
                </a:solidFill>
                <a:effectLst/>
                <a:uLnTx/>
                <a:uFillTx/>
                <a:latin typeface="Calibri"/>
                <a:ea typeface="+mn-ea"/>
                <a:cs typeface="+mn-cs"/>
              </a:rPr>
              <a:t>LE COEUR</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8050" y="1905000"/>
            <a:ext cx="4953000" cy="4548038"/>
          </a:xfrm>
          <a:prstGeom prst="rect">
            <a:avLst/>
          </a:prstGeom>
        </p:spPr>
      </p:pic>
      <p:sp>
        <p:nvSpPr>
          <p:cNvPr id="4" name="Rectangle 3"/>
          <p:cNvSpPr/>
          <p:nvPr/>
        </p:nvSpPr>
        <p:spPr>
          <a:xfrm>
            <a:off x="5334000" y="2590800"/>
            <a:ext cx="609600" cy="152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635868" y="2895600"/>
            <a:ext cx="1222131" cy="23543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041327" y="3283438"/>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6058912" y="3905738"/>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6329554" y="4487238"/>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6329554" y="5470138"/>
            <a:ext cx="768350" cy="3972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757854" y="5950821"/>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2514600" y="5478269"/>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2390600" y="4902085"/>
            <a:ext cx="76200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2178050" y="4305185"/>
            <a:ext cx="974550"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178050" y="3462972"/>
            <a:ext cx="1020953" cy="381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2390600" y="2533592"/>
            <a:ext cx="890954" cy="5593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7136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12</a:t>
            </a:fld>
            <a:endParaRPr dirty="0"/>
          </a:p>
        </p:txBody>
      </p:sp>
      <p:sp>
        <p:nvSpPr>
          <p:cNvPr id="12" name="ZoneTexte 11"/>
          <p:cNvSpPr txBox="1"/>
          <p:nvPr/>
        </p:nvSpPr>
        <p:spPr>
          <a:xfrm>
            <a:off x="853125" y="476672"/>
            <a:ext cx="7848872" cy="646331"/>
          </a:xfrm>
          <a:prstGeom prst="rect">
            <a:avLst/>
          </a:prstGeom>
          <a:noFill/>
        </p:spPr>
        <p:txBody>
          <a:bodyPr wrap="square" rtlCol="0">
            <a:spAutoFit/>
          </a:bodyPr>
          <a:lstStyle/>
          <a:p>
            <a:r>
              <a:rPr lang="fr-FR" sz="3600" b="1" dirty="0">
                <a:solidFill>
                  <a:srgbClr val="FF0000"/>
                </a:solidFill>
              </a:rPr>
              <a:t>LA VASCULARISATION DU  COEUR</a:t>
            </a:r>
          </a:p>
        </p:txBody>
      </p:sp>
      <p:sp>
        <p:nvSpPr>
          <p:cNvPr id="13" name="ZoneTexte 12"/>
          <p:cNvSpPr txBox="1"/>
          <p:nvPr/>
        </p:nvSpPr>
        <p:spPr>
          <a:xfrm>
            <a:off x="1175238" y="1484784"/>
            <a:ext cx="7204646"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L’alimentation du cœur est assurée par deux vaisseaux qui naissent de l’aorte:</a:t>
            </a:r>
          </a:p>
          <a:p>
            <a:pPr marL="285750" indent="-285750">
              <a:buFont typeface="Arial" panose="020B0604020202020204" pitchFamily="34" charset="0"/>
              <a:buChar char="•"/>
            </a:pPr>
            <a:endParaRPr lang="fr-FR" b="1" dirty="0"/>
          </a:p>
          <a:p>
            <a:pPr marL="742950" lvl="1" indent="-285750">
              <a:buFont typeface="Arial" panose="020B0604020202020204" pitchFamily="34" charset="0"/>
              <a:buChar char="•"/>
            </a:pPr>
            <a:r>
              <a:rPr lang="fr-FR" b="1" dirty="0">
                <a:solidFill>
                  <a:srgbClr val="FF0000"/>
                </a:solidFill>
              </a:rPr>
              <a:t>L’artère coronaire droite</a:t>
            </a:r>
          </a:p>
          <a:p>
            <a:pPr marL="742950" lvl="1" indent="-285750">
              <a:buFont typeface="Arial" panose="020B0604020202020204" pitchFamily="34" charset="0"/>
              <a:buChar char="•"/>
            </a:pPr>
            <a:endParaRPr lang="fr-FR" b="1" dirty="0"/>
          </a:p>
          <a:p>
            <a:pPr marL="1657350" lvl="3" indent="-285750">
              <a:buFont typeface="Symbol" panose="05050102010706020507" pitchFamily="18" charset="2"/>
              <a:buChar char="Þ"/>
            </a:pPr>
            <a:r>
              <a:rPr lang="fr-FR" b="1" dirty="0"/>
              <a:t>alimente l’OD, le VD, la paroi postérieure du cœur et une petite partie du septum inter-ventriculaire</a:t>
            </a:r>
          </a:p>
          <a:p>
            <a:pPr lvl="3"/>
            <a:endParaRPr lang="fr-FR" b="1" dirty="0">
              <a:solidFill>
                <a:srgbClr val="FF0000"/>
              </a:solidFill>
            </a:endParaRPr>
          </a:p>
          <a:p>
            <a:pPr marL="742950" lvl="1" indent="-285750">
              <a:buFont typeface="Arial" panose="020B0604020202020204" pitchFamily="34" charset="0"/>
              <a:buChar char="•"/>
            </a:pPr>
            <a:r>
              <a:rPr lang="fr-FR" b="1" dirty="0">
                <a:solidFill>
                  <a:srgbClr val="FF0000"/>
                </a:solidFill>
              </a:rPr>
              <a:t>L’artère coronaire gauche, ou tronc commun </a:t>
            </a:r>
            <a:r>
              <a:rPr lang="fr-FR" b="1" dirty="0"/>
              <a:t>qui se divise en deux grosses branches:</a:t>
            </a:r>
          </a:p>
          <a:p>
            <a:pPr lvl="1"/>
            <a:endParaRPr lang="fr-FR" b="1" dirty="0"/>
          </a:p>
          <a:p>
            <a:pPr marL="1657350" lvl="3" indent="-285750">
              <a:buFont typeface="Arial" panose="020B0604020202020204" pitchFamily="34" charset="0"/>
              <a:buChar char="•"/>
            </a:pPr>
            <a:r>
              <a:rPr lang="fr-FR" b="1" dirty="0">
                <a:solidFill>
                  <a:srgbClr val="FF0000"/>
                </a:solidFill>
              </a:rPr>
              <a:t>L’artère circonflexe </a:t>
            </a:r>
          </a:p>
          <a:p>
            <a:pPr marL="1657350" lvl="3" indent="-285750">
              <a:buFont typeface="Arial" panose="020B0604020202020204" pitchFamily="34" charset="0"/>
              <a:buChar char="•"/>
            </a:pPr>
            <a:r>
              <a:rPr lang="fr-FR" b="1" dirty="0">
                <a:solidFill>
                  <a:srgbClr val="FF0000"/>
                </a:solidFill>
              </a:rPr>
              <a:t>l’artère interventriculaire antérieure </a:t>
            </a:r>
          </a:p>
          <a:p>
            <a:pPr lvl="3"/>
            <a:endParaRPr lang="fr-FR" b="1" dirty="0"/>
          </a:p>
          <a:p>
            <a:pPr lvl="3"/>
            <a:r>
              <a:rPr lang="fr-FR" b="1" dirty="0"/>
              <a:t>=&gt; Irriguent l’OG, le VG et une grande partie du septum inter-ventriculaire</a:t>
            </a:r>
          </a:p>
        </p:txBody>
      </p:sp>
    </p:spTree>
    <p:extLst>
      <p:ext uri="{BB962C8B-B14F-4D97-AF65-F5344CB8AC3E}">
        <p14:creationId xmlns:p14="http://schemas.microsoft.com/office/powerpoint/2010/main" val="397054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marR="0" lvl="0" indent="0" algn="l" defTabSz="914400" rtl="0" eaLnBrk="1" fontAlgn="auto" latinLnBrk="0" hangingPunct="1">
              <a:lnSpc>
                <a:spcPts val="1245"/>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045C75"/>
                </a:solidFill>
                <a:effectLst/>
                <a:uLnTx/>
                <a:uFillTx/>
                <a:latin typeface="Constantia"/>
                <a:ea typeface="+mn-ea"/>
              </a:rPr>
              <a:pPr marL="39370" marR="0" lvl="0" indent="0" algn="l" defTabSz="914400" rtl="0" eaLnBrk="1" fontAlgn="auto" latinLnBrk="0" hangingPunct="1">
                <a:lnSpc>
                  <a:spcPts val="1245"/>
                </a:lnSpc>
                <a:spcBef>
                  <a:spcPts val="0"/>
                </a:spcBef>
                <a:spcAft>
                  <a:spcPts val="0"/>
                </a:spcAft>
                <a:buClrTx/>
                <a:buSzTx/>
                <a:buFontTx/>
                <a:buNone/>
                <a:tabLst/>
                <a:defRPr/>
              </a:pPr>
              <a:t>13</a:t>
            </a:fld>
            <a:endParaRPr kumimoji="0" sz="1200" b="0" i="0" u="none" strike="noStrike" kern="1200" cap="none" spc="0" normalizeH="0" baseline="0" noProof="0" dirty="0">
              <a:ln>
                <a:noFill/>
              </a:ln>
              <a:solidFill>
                <a:srgbClr val="045C75"/>
              </a:solidFill>
              <a:effectLst/>
              <a:uLnTx/>
              <a:uFillTx/>
              <a:latin typeface="Constantia"/>
              <a:ea typeface="+mn-ea"/>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975" y="1524000"/>
            <a:ext cx="5226050" cy="439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191000" y="1600200"/>
            <a:ext cx="14478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4800600" y="2819400"/>
            <a:ext cx="1219200" cy="228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5562600" y="3979844"/>
            <a:ext cx="1241425" cy="4619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5295900" y="3596472"/>
            <a:ext cx="1447800"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577974" y="2514600"/>
            <a:ext cx="894779"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1577974" y="3065585"/>
            <a:ext cx="716662" cy="2587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ZoneTexte 11"/>
          <p:cNvSpPr txBox="1"/>
          <p:nvPr/>
        </p:nvSpPr>
        <p:spPr>
          <a:xfrm>
            <a:off x="2699792" y="694293"/>
            <a:ext cx="3732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0000"/>
                </a:solidFill>
                <a:effectLst/>
                <a:uLnTx/>
                <a:uFillTx/>
                <a:latin typeface="Calibri"/>
                <a:ea typeface="+mn-ea"/>
                <a:cs typeface="+mn-cs"/>
              </a:rPr>
              <a:t>LES CORONAIRES</a:t>
            </a:r>
          </a:p>
        </p:txBody>
      </p:sp>
    </p:spTree>
    <p:extLst>
      <p:ext uri="{BB962C8B-B14F-4D97-AF65-F5344CB8AC3E}">
        <p14:creationId xmlns:p14="http://schemas.microsoft.com/office/powerpoint/2010/main" val="69527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par>
                          <p:cTn id="21" fill="hold">
                            <p:stCondLst>
                              <p:cond delay="0"/>
                            </p:stCondLst>
                            <p:childTnLst>
                              <p:par>
                                <p:cTn id="22" presetID="1" presetClass="exit"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88258" y="696339"/>
            <a:ext cx="3967479" cy="711200"/>
          </a:xfrm>
        </p:spPr>
        <p:txBody>
          <a:bodyPr/>
          <a:lstStyle/>
          <a:p>
            <a:r>
              <a:rPr lang="fr-FR" b="1" dirty="0">
                <a:solidFill>
                  <a:srgbClr val="FF0000"/>
                </a:solidFill>
              </a:rPr>
              <a:t>Les coronaires</a:t>
            </a:r>
          </a:p>
        </p:txBody>
      </p:sp>
      <p:sp>
        <p:nvSpPr>
          <p:cNvPr id="3" name="Espace réservé du texte 2"/>
          <p:cNvSpPr>
            <a:spLocks noGrp="1"/>
          </p:cNvSpPr>
          <p:nvPr>
            <p:ph idx="1"/>
          </p:nvPr>
        </p:nvSpPr>
        <p:spPr/>
        <p:txBody>
          <a:bodyPr/>
          <a:lstStyle/>
          <a:p>
            <a:endParaRPr lang="fr-F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0" y="1700808"/>
            <a:ext cx="8851457" cy="4711601"/>
          </a:xfrm>
          <a:prstGeom prst="rect">
            <a:avLst/>
          </a:prstGeom>
        </p:spPr>
      </p:pic>
    </p:spTree>
    <p:extLst>
      <p:ext uri="{BB962C8B-B14F-4D97-AF65-F5344CB8AC3E}">
        <p14:creationId xmlns:p14="http://schemas.microsoft.com/office/powerpoint/2010/main" val="35395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15</a:t>
            </a:fld>
            <a:endParaRPr dirty="0"/>
          </a:p>
        </p:txBody>
      </p:sp>
      <p:sp>
        <p:nvSpPr>
          <p:cNvPr id="12" name="ZoneTexte 11"/>
          <p:cNvSpPr txBox="1"/>
          <p:nvPr/>
        </p:nvSpPr>
        <p:spPr>
          <a:xfrm>
            <a:off x="1907704" y="327343"/>
            <a:ext cx="5933256" cy="646331"/>
          </a:xfrm>
          <a:prstGeom prst="rect">
            <a:avLst/>
          </a:prstGeom>
          <a:noFill/>
        </p:spPr>
        <p:txBody>
          <a:bodyPr wrap="square" rtlCol="0">
            <a:spAutoFit/>
          </a:bodyPr>
          <a:lstStyle/>
          <a:p>
            <a:r>
              <a:rPr lang="fr-FR" sz="3600" b="1" dirty="0">
                <a:solidFill>
                  <a:srgbClr val="FF0000"/>
                </a:solidFill>
              </a:rPr>
              <a:t>LE CYCLE CARDIAQUE</a:t>
            </a:r>
          </a:p>
        </p:txBody>
      </p:sp>
      <p:sp>
        <p:nvSpPr>
          <p:cNvPr id="2" name="ZoneTexte 1"/>
          <p:cNvSpPr txBox="1"/>
          <p:nvPr/>
        </p:nvSpPr>
        <p:spPr>
          <a:xfrm>
            <a:off x="936726" y="1268760"/>
            <a:ext cx="6629400" cy="5324535"/>
          </a:xfrm>
          <a:prstGeom prst="rect">
            <a:avLst/>
          </a:prstGeom>
          <a:noFill/>
        </p:spPr>
        <p:txBody>
          <a:bodyPr wrap="square" rtlCol="0">
            <a:spAutoFit/>
          </a:bodyPr>
          <a:lstStyle/>
          <a:p>
            <a:pPr marL="285750" indent="-285750">
              <a:buFont typeface="Arial" panose="020B0604020202020204" pitchFamily="34" charset="0"/>
              <a:buChar char="•"/>
            </a:pPr>
            <a:r>
              <a:rPr lang="fr-FR" sz="2000" b="1" dirty="0"/>
              <a:t>La phase de contraction des cavités cardiaques est appelée:</a:t>
            </a:r>
          </a:p>
          <a:p>
            <a:pPr marL="1200150" lvl="2" indent="-285750">
              <a:buFont typeface="Symbol" panose="05050102010706020507" pitchFamily="18" charset="2"/>
              <a:buChar char="Þ"/>
            </a:pPr>
            <a:r>
              <a:rPr lang="fr-FR" sz="2000" b="1" dirty="0">
                <a:solidFill>
                  <a:srgbClr val="FFFF00"/>
                </a:solidFill>
              </a:rPr>
              <a:t>la systole</a:t>
            </a:r>
          </a:p>
          <a:p>
            <a:pPr lvl="2"/>
            <a:endParaRPr lang="fr-FR" sz="2000" b="1" dirty="0">
              <a:solidFill>
                <a:srgbClr val="FF0000"/>
              </a:solidFill>
            </a:endParaRPr>
          </a:p>
          <a:p>
            <a:pPr marL="285750" indent="-285750">
              <a:buFont typeface="Arial" panose="020B0604020202020204" pitchFamily="34" charset="0"/>
              <a:buChar char="•"/>
            </a:pPr>
            <a:r>
              <a:rPr lang="fr-FR" sz="2000" b="1" dirty="0"/>
              <a:t>La phase de relaxation (= phase de remplissage) est appelée:</a:t>
            </a:r>
          </a:p>
          <a:p>
            <a:pPr marL="1200150" lvl="2" indent="-285750">
              <a:buFont typeface="Symbol" panose="05050102010706020507" pitchFamily="18" charset="2"/>
              <a:buChar char="Þ"/>
            </a:pPr>
            <a:r>
              <a:rPr lang="fr-FR" sz="2000" b="1" dirty="0">
                <a:solidFill>
                  <a:srgbClr val="FFFF00"/>
                </a:solidFill>
              </a:rPr>
              <a:t>la diastole</a:t>
            </a:r>
          </a:p>
          <a:p>
            <a:pPr lvl="2"/>
            <a:endParaRPr lang="fr-FR" sz="2000" b="1" dirty="0"/>
          </a:p>
          <a:p>
            <a:pPr marL="285750" indent="-285750">
              <a:buFont typeface="Arial" panose="020B0604020202020204" pitchFamily="34" charset="0"/>
              <a:buChar char="•"/>
            </a:pPr>
            <a:r>
              <a:rPr lang="fr-FR" sz="2000" b="1" dirty="0"/>
              <a:t>Les 4 phases du cycle ventriculaire sont:</a:t>
            </a:r>
          </a:p>
          <a:p>
            <a:endParaRPr lang="fr-FR" sz="2000" b="1" dirty="0"/>
          </a:p>
          <a:p>
            <a:pPr marL="1200150" lvl="2" indent="-285750">
              <a:buFont typeface="Symbol" panose="05050102010706020507" pitchFamily="18" charset="2"/>
              <a:buChar char="Þ"/>
            </a:pPr>
            <a:r>
              <a:rPr lang="fr-FR" sz="2000" b="1" dirty="0"/>
              <a:t>La phase de </a:t>
            </a:r>
            <a:r>
              <a:rPr lang="fr-FR" sz="2000" b="1" dirty="0">
                <a:solidFill>
                  <a:srgbClr val="00B0F0"/>
                </a:solidFill>
              </a:rPr>
              <a:t>contraction</a:t>
            </a:r>
          </a:p>
          <a:p>
            <a:pPr marL="1200150" lvl="2" indent="-285750">
              <a:buFont typeface="Symbol" panose="05050102010706020507" pitchFamily="18" charset="2"/>
              <a:buChar char="Þ"/>
            </a:pPr>
            <a:r>
              <a:rPr lang="fr-FR" sz="2000" b="1" dirty="0"/>
              <a:t>La phase d’</a:t>
            </a:r>
            <a:r>
              <a:rPr lang="fr-FR" sz="2000" b="1" dirty="0">
                <a:solidFill>
                  <a:srgbClr val="00B0F0"/>
                </a:solidFill>
              </a:rPr>
              <a:t>éjection</a:t>
            </a:r>
          </a:p>
          <a:p>
            <a:pPr lvl="2"/>
            <a:endParaRPr lang="fr-FR" sz="2000" b="1" dirty="0">
              <a:solidFill>
                <a:schemeClr val="accent1"/>
              </a:solidFill>
            </a:endParaRPr>
          </a:p>
          <a:p>
            <a:pPr marL="1200150" lvl="2" indent="-285750">
              <a:buFont typeface="Symbol" panose="05050102010706020507" pitchFamily="18" charset="2"/>
              <a:buChar char="Þ"/>
            </a:pPr>
            <a:r>
              <a:rPr lang="fr-FR" sz="2000" b="1" dirty="0"/>
              <a:t>La phase de </a:t>
            </a:r>
            <a:r>
              <a:rPr lang="fr-FR" sz="2000" b="1" dirty="0">
                <a:solidFill>
                  <a:srgbClr val="00B0F0"/>
                </a:solidFill>
              </a:rPr>
              <a:t>relaxation</a:t>
            </a:r>
          </a:p>
          <a:p>
            <a:pPr marL="1200150" lvl="2" indent="-285750">
              <a:buFont typeface="Symbol" panose="05050102010706020507" pitchFamily="18" charset="2"/>
              <a:buChar char="Þ"/>
            </a:pPr>
            <a:r>
              <a:rPr lang="fr-FR" sz="2000" b="1" dirty="0"/>
              <a:t>La phase de </a:t>
            </a:r>
            <a:r>
              <a:rPr lang="fr-FR" sz="2000" b="1" dirty="0">
                <a:solidFill>
                  <a:srgbClr val="00B0F0"/>
                </a:solidFill>
              </a:rPr>
              <a:t>remplissage</a:t>
            </a:r>
          </a:p>
          <a:p>
            <a:pPr marL="1200150" lvl="2" indent="-285750">
              <a:buFont typeface="Symbol" panose="05050102010706020507" pitchFamily="18" charset="2"/>
              <a:buChar char="Þ"/>
            </a:pPr>
            <a:endParaRPr lang="fr-FR" sz="2000" b="1" dirty="0"/>
          </a:p>
          <a:p>
            <a:pPr marL="1200150" lvl="2" indent="-285750">
              <a:buFont typeface="Arial" panose="020B0604020202020204" pitchFamily="34" charset="0"/>
              <a:buChar char="•"/>
            </a:pPr>
            <a:endParaRPr lang="fr-FR" sz="2000" b="1" dirty="0"/>
          </a:p>
        </p:txBody>
      </p:sp>
      <p:sp>
        <p:nvSpPr>
          <p:cNvPr id="4" name="Accolade fermante 3"/>
          <p:cNvSpPr/>
          <p:nvPr/>
        </p:nvSpPr>
        <p:spPr>
          <a:xfrm>
            <a:off x="5486635" y="4384462"/>
            <a:ext cx="115165" cy="523592"/>
          </a:xfrm>
          <a:prstGeom prst="rightBrace">
            <a:avLst/>
          </a:prstGeom>
          <a:ln w="28575">
            <a:solidFill>
              <a:srgbClr val="FFFF00">
                <a:alpha val="60000"/>
              </a:srgb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solidFill>
                <a:srgbClr val="FFFF00"/>
              </a:solidFill>
            </a:endParaRPr>
          </a:p>
        </p:txBody>
      </p:sp>
      <p:sp>
        <p:nvSpPr>
          <p:cNvPr id="13" name="Accolade fermante 12"/>
          <p:cNvSpPr/>
          <p:nvPr/>
        </p:nvSpPr>
        <p:spPr>
          <a:xfrm>
            <a:off x="5495496" y="5308201"/>
            <a:ext cx="85692" cy="519554"/>
          </a:xfrm>
          <a:prstGeom prst="rightBrace">
            <a:avLst/>
          </a:prstGeom>
          <a:ln w="28575">
            <a:solidFill>
              <a:srgbClr val="FFFF00">
                <a:alpha val="60000"/>
              </a:srgbClr>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fr-FR"/>
          </a:p>
        </p:txBody>
      </p:sp>
      <p:sp>
        <p:nvSpPr>
          <p:cNvPr id="15" name="ZoneTexte 14"/>
          <p:cNvSpPr txBox="1"/>
          <p:nvPr/>
        </p:nvSpPr>
        <p:spPr>
          <a:xfrm>
            <a:off x="5675334" y="4461592"/>
            <a:ext cx="2409634" cy="369332"/>
          </a:xfrm>
          <a:prstGeom prst="rect">
            <a:avLst/>
          </a:prstGeom>
          <a:noFill/>
        </p:spPr>
        <p:txBody>
          <a:bodyPr wrap="none" rtlCol="0">
            <a:spAutoFit/>
          </a:bodyPr>
          <a:lstStyle/>
          <a:p>
            <a:r>
              <a:rPr lang="fr-FR" b="1" dirty="0">
                <a:solidFill>
                  <a:srgbClr val="FFFF00"/>
                </a:solidFill>
              </a:rPr>
              <a:t>Systole ventriculaire</a:t>
            </a:r>
          </a:p>
        </p:txBody>
      </p:sp>
      <p:sp>
        <p:nvSpPr>
          <p:cNvPr id="16" name="ZoneTexte 15"/>
          <p:cNvSpPr txBox="1"/>
          <p:nvPr/>
        </p:nvSpPr>
        <p:spPr>
          <a:xfrm>
            <a:off x="5624071" y="5383312"/>
            <a:ext cx="2525050" cy="369332"/>
          </a:xfrm>
          <a:prstGeom prst="rect">
            <a:avLst/>
          </a:prstGeom>
          <a:noFill/>
        </p:spPr>
        <p:txBody>
          <a:bodyPr wrap="none" rtlCol="0">
            <a:spAutoFit/>
          </a:bodyPr>
          <a:lstStyle/>
          <a:p>
            <a:r>
              <a:rPr lang="fr-FR" b="1" dirty="0">
                <a:solidFill>
                  <a:srgbClr val="FFFF00"/>
                </a:solidFill>
              </a:rPr>
              <a:t>Diastole ventriculaire</a:t>
            </a:r>
          </a:p>
        </p:txBody>
      </p:sp>
    </p:spTree>
    <p:extLst>
      <p:ext uri="{BB962C8B-B14F-4D97-AF65-F5344CB8AC3E}">
        <p14:creationId xmlns:p14="http://schemas.microsoft.com/office/powerpoint/2010/main" val="223400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16</a:t>
            </a:fld>
            <a:endParaRPr dirty="0"/>
          </a:p>
        </p:txBody>
      </p:sp>
      <p:sp>
        <p:nvSpPr>
          <p:cNvPr id="3" name="Rectangle 2"/>
          <p:cNvSpPr/>
          <p:nvPr/>
        </p:nvSpPr>
        <p:spPr>
          <a:xfrm>
            <a:off x="4191000" y="1600200"/>
            <a:ext cx="1447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4800600" y="2819400"/>
            <a:ext cx="1219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868506" y="2514600"/>
            <a:ext cx="604248"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883744" y="3065585"/>
            <a:ext cx="410891" cy="2587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49660" y="315798"/>
            <a:ext cx="8130480" cy="646331"/>
          </a:xfrm>
          <a:prstGeom prst="rect">
            <a:avLst/>
          </a:prstGeom>
          <a:noFill/>
        </p:spPr>
        <p:txBody>
          <a:bodyPr wrap="square" rtlCol="0">
            <a:spAutoFit/>
          </a:bodyPr>
          <a:lstStyle/>
          <a:p>
            <a:r>
              <a:rPr lang="fr-FR" sz="3600" b="1" dirty="0">
                <a:solidFill>
                  <a:srgbClr val="FF0000"/>
                </a:solidFill>
              </a:rPr>
              <a:t>L’ACTIVITE ELECTRIQUE DU COEUR</a:t>
            </a:r>
          </a:p>
        </p:txBody>
      </p:sp>
      <p:sp>
        <p:nvSpPr>
          <p:cNvPr id="7" name="ZoneTexte 6"/>
          <p:cNvSpPr txBox="1"/>
          <p:nvPr/>
        </p:nvSpPr>
        <p:spPr>
          <a:xfrm>
            <a:off x="914400" y="1311259"/>
            <a:ext cx="7467600" cy="923330"/>
          </a:xfrm>
          <a:prstGeom prst="rect">
            <a:avLst/>
          </a:prstGeom>
          <a:noFill/>
        </p:spPr>
        <p:txBody>
          <a:bodyPr wrap="square" rtlCol="0">
            <a:spAutoFit/>
          </a:bodyPr>
          <a:lstStyle/>
          <a:p>
            <a:endParaRPr lang="fr-FR" dirty="0"/>
          </a:p>
          <a:p>
            <a:pPr marL="285750" indent="-285750">
              <a:buFont typeface="Arial" panose="020B0604020202020204" pitchFamily="34" charset="0"/>
              <a:buChar char="•"/>
            </a:pPr>
            <a:endParaRPr lang="fr-FR" dirty="0"/>
          </a:p>
          <a:p>
            <a:endParaRPr lang="fr-FR" dirty="0"/>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350090"/>
            <a:ext cx="5657303" cy="5224620"/>
          </a:xfrm>
          <a:prstGeom prst="rect">
            <a:avLst/>
          </a:prstGeom>
        </p:spPr>
      </p:pic>
      <p:sp>
        <p:nvSpPr>
          <p:cNvPr id="13" name="Rectangle 12"/>
          <p:cNvSpPr/>
          <p:nvPr/>
        </p:nvSpPr>
        <p:spPr>
          <a:xfrm>
            <a:off x="1981200" y="3324329"/>
            <a:ext cx="943354" cy="6380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2051720" y="4916704"/>
            <a:ext cx="1072480" cy="14000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2438400" y="5960432"/>
            <a:ext cx="1828800" cy="5486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6649719" y="3048000"/>
            <a:ext cx="802602" cy="74104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1883744" y="4085866"/>
            <a:ext cx="1040810" cy="63807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9152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708" y="2611691"/>
            <a:ext cx="4124746"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numéro de diapositive 2"/>
          <p:cNvSpPr>
            <a:spLocks noGrp="1"/>
          </p:cNvSpPr>
          <p:nvPr>
            <p:ph type="sldNum" sz="quarter" idx="12"/>
          </p:nvPr>
        </p:nvSpPr>
        <p:spPr/>
        <p:txBody>
          <a:bodyPr/>
          <a:lstStyle/>
          <a:p>
            <a:fld id="{3DBCBF14-4694-4E15-BC5C-5D4A175C4532}" type="slidenum">
              <a:rPr lang="fr-FR" smtClean="0"/>
              <a:t>17</a:t>
            </a:fld>
            <a:endParaRPr lang="fr-F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1916832"/>
            <a:ext cx="4220164" cy="3982006"/>
          </a:xfrm>
          <a:prstGeom prst="rect">
            <a:avLst/>
          </a:prstGeom>
        </p:spPr>
      </p:pic>
      <p:sp>
        <p:nvSpPr>
          <p:cNvPr id="8" name="Titre 1"/>
          <p:cNvSpPr txBox="1">
            <a:spLocks/>
          </p:cNvSpPr>
          <p:nvPr/>
        </p:nvSpPr>
        <p:spPr>
          <a:xfrm>
            <a:off x="3563888" y="332656"/>
            <a:ext cx="7851648" cy="142302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dirty="0">
                <a:solidFill>
                  <a:srgbClr val="FF0000"/>
                </a:solidFill>
              </a:rPr>
              <a:t>L’ECG</a:t>
            </a:r>
          </a:p>
        </p:txBody>
      </p:sp>
    </p:spTree>
    <p:extLst>
      <p:ext uri="{BB962C8B-B14F-4D97-AF65-F5344CB8AC3E}">
        <p14:creationId xmlns:p14="http://schemas.microsoft.com/office/powerpoint/2010/main" val="2632110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3DBCBF14-4694-4E15-BC5C-5D4A175C4532}" type="slidenum">
              <a:rPr lang="fr-FR" smtClean="0"/>
              <a:t>18</a:t>
            </a:fld>
            <a:endParaRPr lang="fr-FR"/>
          </a:p>
        </p:txBody>
      </p:sp>
      <p:sp>
        <p:nvSpPr>
          <p:cNvPr id="8" name="Titre 1"/>
          <p:cNvSpPr txBox="1">
            <a:spLocks/>
          </p:cNvSpPr>
          <p:nvPr/>
        </p:nvSpPr>
        <p:spPr>
          <a:xfrm>
            <a:off x="3563888" y="332656"/>
            <a:ext cx="7851648" cy="1423020"/>
          </a:xfrm>
          <a:prstGeom prst="rect">
            <a:avLst/>
          </a:prstGeom>
          <a:ln>
            <a:noFill/>
          </a:ln>
        </p:spPr>
        <p:txBody>
          <a:bodyPr vert="horz" lIns="0" tIns="0" rIns="0" bIns="0" anchor="b">
            <a:noAutofit/>
            <a:scene3d>
              <a:camera prst="orthographicFront"/>
              <a:lightRig rig="freezing" dir="t">
                <a:rot lat="0" lon="0" rev="5640000"/>
              </a:lightRig>
            </a:scene3d>
            <a:sp3d prstMaterial="flat">
              <a:bevelT w="38100" h="38100"/>
            </a:sp3d>
          </a:bodyPr>
          <a:lstStyle>
            <a:lvl1pPr algn="l" rtl="0" eaLnBrk="1" latinLnBrk="0" hangingPunct="1">
              <a:spcBef>
                <a:spcPct val="0"/>
              </a:spcBef>
              <a:buNone/>
              <a:defRPr kumimoji="0" lang="en-US" sz="5600" b="1" kern="1200"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fr-FR" dirty="0">
                <a:solidFill>
                  <a:srgbClr val="FF0000"/>
                </a:solidFill>
              </a:rPr>
              <a:t>L’ECG</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2204864"/>
            <a:ext cx="6382455" cy="3590131"/>
          </a:xfrm>
          <a:prstGeom prst="rect">
            <a:avLst/>
          </a:prstGeom>
        </p:spPr>
      </p:pic>
    </p:spTree>
    <p:extLst>
      <p:ext uri="{BB962C8B-B14F-4D97-AF65-F5344CB8AC3E}">
        <p14:creationId xmlns:p14="http://schemas.microsoft.com/office/powerpoint/2010/main" val="429296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19</a:t>
            </a:fld>
            <a:endParaRPr dirty="0"/>
          </a:p>
        </p:txBody>
      </p:sp>
      <p:sp>
        <p:nvSpPr>
          <p:cNvPr id="12" name="ZoneTexte 11"/>
          <p:cNvSpPr txBox="1"/>
          <p:nvPr/>
        </p:nvSpPr>
        <p:spPr>
          <a:xfrm>
            <a:off x="1143000" y="685020"/>
            <a:ext cx="7239000" cy="646331"/>
          </a:xfrm>
          <a:prstGeom prst="rect">
            <a:avLst/>
          </a:prstGeom>
          <a:noFill/>
        </p:spPr>
        <p:txBody>
          <a:bodyPr wrap="square" rtlCol="0">
            <a:spAutoFit/>
          </a:bodyPr>
          <a:lstStyle/>
          <a:p>
            <a:r>
              <a:rPr lang="fr-FR" sz="3600" b="1" dirty="0">
                <a:solidFill>
                  <a:srgbClr val="FF0000"/>
                </a:solidFill>
              </a:rPr>
              <a:t>L’ACTIVITE ELECTRIQUE DU COEUR</a:t>
            </a:r>
          </a:p>
        </p:txBody>
      </p:sp>
      <p:pic>
        <p:nvPicPr>
          <p:cNvPr id="17" name="Image 16"/>
          <p:cNvPicPr/>
          <p:nvPr/>
        </p:nvPicPr>
        <p:blipFill>
          <a:blip r:embed="rId2">
            <a:extLst>
              <a:ext uri="{28A0092B-C50C-407E-A947-70E740481C1C}">
                <a14:useLocalDpi xmlns:a14="http://schemas.microsoft.com/office/drawing/2010/main" val="0"/>
              </a:ext>
            </a:extLst>
          </a:blip>
          <a:srcRect/>
          <a:stretch>
            <a:fillRect/>
          </a:stretch>
        </p:blipFill>
        <p:spPr bwMode="auto">
          <a:xfrm>
            <a:off x="107504" y="3428999"/>
            <a:ext cx="5904656" cy="3305175"/>
          </a:xfrm>
          <a:prstGeom prst="rect">
            <a:avLst/>
          </a:prstGeom>
          <a:noFill/>
        </p:spPr>
      </p:pic>
      <p:pic>
        <p:nvPicPr>
          <p:cNvPr id="7" name="Image 6">
            <a:extLst>
              <a:ext uri="{FF2B5EF4-FFF2-40B4-BE49-F238E27FC236}">
                <a16:creationId xmlns:a16="http://schemas.microsoft.com/office/drawing/2014/main" id="{F0460F72-7CE2-4546-93A1-DE8919707D39}"/>
              </a:ext>
            </a:extLst>
          </p:cNvPr>
          <p:cNvPicPr/>
          <p:nvPr/>
        </p:nvPicPr>
        <p:blipFill>
          <a:blip r:embed="rId3"/>
          <a:stretch>
            <a:fillRect/>
          </a:stretch>
        </p:blipFill>
        <p:spPr>
          <a:xfrm>
            <a:off x="6054878" y="1484784"/>
            <a:ext cx="2922290" cy="3096344"/>
          </a:xfrm>
          <a:prstGeom prst="rect">
            <a:avLst/>
          </a:prstGeom>
        </p:spPr>
      </p:pic>
    </p:spTree>
    <p:extLst>
      <p:ext uri="{BB962C8B-B14F-4D97-AF65-F5344CB8AC3E}">
        <p14:creationId xmlns:p14="http://schemas.microsoft.com/office/powerpoint/2010/main" val="335391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alpha val="98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07504" y="836712"/>
            <a:ext cx="8211688" cy="617240"/>
          </a:xfrm>
        </p:spPr>
        <p:txBody>
          <a:bodyPr>
            <a:normAutofit fontScale="90000"/>
          </a:bodyPr>
          <a:lstStyle/>
          <a:p>
            <a:pPr algn="ctr"/>
            <a:r>
              <a:rPr lang="fr-FR" b="1" dirty="0"/>
              <a:t>Vidéo</a:t>
            </a:r>
            <a:r>
              <a:rPr lang="fr-FR" dirty="0"/>
              <a:t> </a:t>
            </a:r>
            <a:r>
              <a:rPr lang="fr-FR" b="1" dirty="0"/>
              <a:t>introductive</a:t>
            </a:r>
          </a:p>
        </p:txBody>
      </p:sp>
      <p:sp>
        <p:nvSpPr>
          <p:cNvPr id="4" name="ZoneTexte 3"/>
          <p:cNvSpPr txBox="1"/>
          <p:nvPr/>
        </p:nvSpPr>
        <p:spPr>
          <a:xfrm>
            <a:off x="827584" y="2204864"/>
            <a:ext cx="7416824" cy="369332"/>
          </a:xfrm>
          <a:prstGeom prst="rect">
            <a:avLst/>
          </a:prstGeom>
          <a:noFill/>
        </p:spPr>
        <p:txBody>
          <a:bodyPr wrap="square" rtlCol="0">
            <a:spAutoFit/>
          </a:bodyPr>
          <a:lstStyle/>
          <a:p>
            <a:r>
              <a:rPr lang="fr-FR" dirty="0">
                <a:hlinkClick r:id="rId3"/>
              </a:rPr>
              <a:t>https://www.youtube.com/watch?v=uq1QztWqL9o</a:t>
            </a:r>
            <a:endParaRPr lang="fr-FR" dirty="0"/>
          </a:p>
        </p:txBody>
      </p:sp>
    </p:spTree>
    <p:extLst>
      <p:ext uri="{BB962C8B-B14F-4D97-AF65-F5344CB8AC3E}">
        <p14:creationId xmlns:p14="http://schemas.microsoft.com/office/powerpoint/2010/main" val="1898115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066"/>
            <a:ext cx="9144000" cy="835646"/>
          </a:xfrm>
        </p:spPr>
        <p:txBody>
          <a:bodyPr>
            <a:normAutofit/>
          </a:bodyPr>
          <a:lstStyle/>
          <a:p>
            <a:pPr algn="ctr"/>
            <a:r>
              <a:rPr lang="fr-FR" sz="3600" b="1" dirty="0">
                <a:solidFill>
                  <a:srgbClr val="FF0000"/>
                </a:solidFill>
              </a:rPr>
              <a:t>La TENSION artérielle</a:t>
            </a:r>
          </a:p>
        </p:txBody>
      </p:sp>
      <p:sp>
        <p:nvSpPr>
          <p:cNvPr id="3" name="Sous-titre 2"/>
          <p:cNvSpPr>
            <a:spLocks noGrp="1"/>
          </p:cNvSpPr>
          <p:nvPr>
            <p:ph type="subTitle" idx="1"/>
          </p:nvPr>
        </p:nvSpPr>
        <p:spPr>
          <a:xfrm>
            <a:off x="341276" y="1196752"/>
            <a:ext cx="8802724" cy="5616624"/>
          </a:xfrm>
        </p:spPr>
        <p:txBody>
          <a:bodyPr>
            <a:normAutofit/>
          </a:bodyPr>
          <a:lstStyle/>
          <a:p>
            <a:pPr algn="l"/>
            <a:r>
              <a:rPr lang="fr-FR" b="1" dirty="0">
                <a:solidFill>
                  <a:schemeClr val="tx1"/>
                </a:solidFill>
              </a:rPr>
              <a:t>=&gt; C’est la force exercée par le sang sur les parois des artères</a:t>
            </a:r>
          </a:p>
          <a:p>
            <a:pPr algn="l"/>
            <a:endParaRPr lang="fr-FR" b="1" dirty="0">
              <a:solidFill>
                <a:srgbClr val="FFFF00"/>
              </a:solidFill>
            </a:endParaRPr>
          </a:p>
          <a:p>
            <a:pPr algn="l"/>
            <a:r>
              <a:rPr lang="fr-FR" b="1" dirty="0">
                <a:solidFill>
                  <a:srgbClr val="FFFF00"/>
                </a:solidFill>
              </a:rPr>
              <a:t>=&gt;Pression systolique : </a:t>
            </a:r>
            <a:r>
              <a:rPr lang="fr-FR" b="1" dirty="0">
                <a:solidFill>
                  <a:schemeClr val="tx1"/>
                </a:solidFill>
              </a:rPr>
              <a:t>pression maximale atteinte lors de l’éjection systolique</a:t>
            </a:r>
          </a:p>
          <a:p>
            <a:pPr algn="l"/>
            <a:endParaRPr lang="fr-FR" b="1" dirty="0">
              <a:solidFill>
                <a:schemeClr val="tx1"/>
              </a:solidFill>
            </a:endParaRPr>
          </a:p>
          <a:p>
            <a:pPr algn="l"/>
            <a:r>
              <a:rPr lang="fr-FR" b="1" dirty="0">
                <a:solidFill>
                  <a:srgbClr val="FFFF00"/>
                </a:solidFill>
              </a:rPr>
              <a:t>=&gt;Pression diastolique : </a:t>
            </a:r>
            <a:r>
              <a:rPr lang="fr-FR" b="1" dirty="0">
                <a:solidFill>
                  <a:schemeClr val="tx1"/>
                </a:solidFill>
              </a:rPr>
              <a:t>pression minimale atteinte lors de la diastole, juste avant l’éjection ventriculaire</a:t>
            </a:r>
          </a:p>
          <a:p>
            <a:pPr algn="l"/>
            <a:endParaRPr lang="fr-FR" b="1" dirty="0">
              <a:solidFill>
                <a:schemeClr val="tx1"/>
              </a:solidFill>
            </a:endParaRPr>
          </a:p>
          <a:p>
            <a:pPr algn="l"/>
            <a:r>
              <a:rPr lang="fr-FR" b="1" u="sng" dirty="0">
                <a:solidFill>
                  <a:schemeClr val="tx1"/>
                </a:solidFill>
              </a:rPr>
              <a:t>Normes de l’Organisation Mondiale de la Santé (OMS)</a:t>
            </a:r>
            <a:endParaRPr lang="fr-FR" b="1" dirty="0">
              <a:solidFill>
                <a:schemeClr val="tx1"/>
              </a:solidFill>
            </a:endParaRPr>
          </a:p>
          <a:p>
            <a:pPr algn="l"/>
            <a:r>
              <a:rPr lang="fr-FR" b="1" dirty="0">
                <a:solidFill>
                  <a:schemeClr val="tx1"/>
                </a:solidFill>
              </a:rPr>
              <a:t>                                         </a:t>
            </a:r>
            <a:r>
              <a:rPr lang="fr-FR" sz="2400" b="1" u="sng" dirty="0">
                <a:solidFill>
                  <a:schemeClr val="tx1"/>
                </a:solidFill>
              </a:rPr>
              <a:t>P systolique</a:t>
            </a:r>
            <a:r>
              <a:rPr lang="fr-FR" sz="2400" b="1" dirty="0">
                <a:solidFill>
                  <a:schemeClr val="tx1"/>
                </a:solidFill>
              </a:rPr>
              <a:t>                        </a:t>
            </a:r>
            <a:r>
              <a:rPr lang="fr-FR" sz="2400" b="1" u="sng" dirty="0">
                <a:solidFill>
                  <a:schemeClr val="tx1"/>
                </a:solidFill>
              </a:rPr>
              <a:t>P diastolique</a:t>
            </a:r>
          </a:p>
          <a:p>
            <a:pPr algn="l"/>
            <a:r>
              <a:rPr lang="fr-FR" sz="2400" b="1" dirty="0" err="1">
                <a:solidFill>
                  <a:schemeClr val="tx1"/>
                </a:solidFill>
              </a:rPr>
              <a:t>Normotension</a:t>
            </a:r>
            <a:r>
              <a:rPr lang="fr-FR" sz="2400" b="1" dirty="0">
                <a:solidFill>
                  <a:schemeClr val="tx1"/>
                </a:solidFill>
              </a:rPr>
              <a:t>          &lt; 140 </a:t>
            </a:r>
            <a:r>
              <a:rPr lang="fr-FR" sz="2400" b="1" dirty="0" err="1">
                <a:solidFill>
                  <a:schemeClr val="tx1"/>
                </a:solidFill>
              </a:rPr>
              <a:t>mmHg</a:t>
            </a:r>
            <a:r>
              <a:rPr lang="fr-FR" sz="2400" b="1" dirty="0">
                <a:solidFill>
                  <a:schemeClr val="tx1"/>
                </a:solidFill>
              </a:rPr>
              <a:t>                        &lt; 90mmHg</a:t>
            </a:r>
          </a:p>
          <a:p>
            <a:pPr algn="l"/>
            <a:endParaRPr lang="fr-FR" b="1" dirty="0">
              <a:solidFill>
                <a:schemeClr val="tx1"/>
              </a:solidFill>
            </a:endParaRPr>
          </a:p>
        </p:txBody>
      </p:sp>
    </p:spTree>
    <p:extLst>
      <p:ext uri="{BB962C8B-B14F-4D97-AF65-F5344CB8AC3E}">
        <p14:creationId xmlns:p14="http://schemas.microsoft.com/office/powerpoint/2010/main" val="264595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02318"/>
            <a:ext cx="7827445"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827584" y="692696"/>
            <a:ext cx="7848872" cy="3693319"/>
          </a:xfrm>
          <a:prstGeom prst="rect">
            <a:avLst/>
          </a:prstGeom>
          <a:noFill/>
        </p:spPr>
        <p:txBody>
          <a:bodyPr wrap="square" rtlCol="0">
            <a:spAutoFit/>
          </a:bodyPr>
          <a:lstStyle/>
          <a:p>
            <a:r>
              <a:rPr lang="fr-FR" b="1" dirty="0"/>
              <a:t>Sa mesure nécessite l’utilisation d’un tensiomètre et d’un stéthoscope.</a:t>
            </a:r>
          </a:p>
          <a:p>
            <a:endParaRPr lang="fr-FR" b="1" dirty="0"/>
          </a:p>
          <a:p>
            <a:r>
              <a:rPr lang="fr-FR" b="1" dirty="0"/>
              <a:t>Le brassard est gonflé au niveau du bras qui comprime l’artère humérale, ce qui entraine   l’arrêt du flux sanguin donc pas de son. </a:t>
            </a:r>
          </a:p>
          <a:p>
            <a:endParaRPr lang="fr-FR" b="1" dirty="0"/>
          </a:p>
          <a:p>
            <a:r>
              <a:rPr lang="fr-FR" b="1" dirty="0"/>
              <a:t>Le brassard commence à être relâché jusqu’à un écoulement de sang donc apparition d’un son correspondant à la pression systolique maximale : c’est le chiffre de la pression systolique</a:t>
            </a:r>
          </a:p>
          <a:p>
            <a:endParaRPr lang="fr-FR" b="1" dirty="0"/>
          </a:p>
          <a:p>
            <a:r>
              <a:rPr lang="fr-FR" b="1" dirty="0"/>
              <a:t>Le dernier son entendu correspond à la pression diastolique minimale: c’est le chiffre de la pression diastolique</a:t>
            </a:r>
          </a:p>
          <a:p>
            <a:endParaRPr lang="fr-FR" b="1" dirty="0"/>
          </a:p>
        </p:txBody>
      </p:sp>
      <p:sp>
        <p:nvSpPr>
          <p:cNvPr id="6" name="Titre 1"/>
          <p:cNvSpPr>
            <a:spLocks noGrp="1"/>
          </p:cNvSpPr>
          <p:nvPr>
            <p:ph type="ctrTitle"/>
          </p:nvPr>
        </p:nvSpPr>
        <p:spPr>
          <a:xfrm>
            <a:off x="0" y="1066"/>
            <a:ext cx="9144000" cy="619622"/>
          </a:xfrm>
        </p:spPr>
        <p:txBody>
          <a:bodyPr>
            <a:normAutofit fontScale="90000"/>
          </a:bodyPr>
          <a:lstStyle/>
          <a:p>
            <a:pPr algn="ctr"/>
            <a:r>
              <a:rPr lang="fr-FR" sz="3600" b="1" dirty="0">
                <a:solidFill>
                  <a:srgbClr val="FF0000"/>
                </a:solidFill>
              </a:rPr>
              <a:t>La TENSION artérielle</a:t>
            </a:r>
          </a:p>
        </p:txBody>
      </p:sp>
    </p:spTree>
    <p:extLst>
      <p:ext uri="{BB962C8B-B14F-4D97-AF65-F5344CB8AC3E}">
        <p14:creationId xmlns:p14="http://schemas.microsoft.com/office/powerpoint/2010/main" val="35886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56320" y="1124744"/>
            <a:ext cx="7620000" cy="5632311"/>
          </a:xfrm>
          <a:prstGeom prst="rect">
            <a:avLst/>
          </a:prstGeom>
          <a:noFill/>
        </p:spPr>
        <p:txBody>
          <a:bodyPr wrap="square" rtlCol="0">
            <a:spAutoFit/>
          </a:bodyPr>
          <a:lstStyle/>
          <a:p>
            <a:pPr marL="285750" indent="-285750">
              <a:buFont typeface="Arial" panose="020B0604020202020204" pitchFamily="34" charset="0"/>
              <a:buChar char="•"/>
            </a:pPr>
            <a:r>
              <a:rPr lang="fr-FR" sz="2000" b="1" dirty="0"/>
              <a:t>A chaque battement du cœur, le ventricule gauche éjecte un volume de sang d’environ 70ml</a:t>
            </a:r>
          </a:p>
          <a:p>
            <a:pPr lvl="3"/>
            <a:r>
              <a:rPr lang="fr-FR" sz="2000" b="1" dirty="0"/>
              <a:t>	=&gt; C’est </a:t>
            </a:r>
            <a:r>
              <a:rPr lang="fr-FR" sz="2000" b="1" dirty="0">
                <a:solidFill>
                  <a:srgbClr val="FFFF00"/>
                </a:solidFill>
              </a:rPr>
              <a:t>le volume d’éjection</a:t>
            </a:r>
          </a:p>
          <a:p>
            <a:pPr lvl="3"/>
            <a:endParaRPr lang="fr-FR" sz="2000" b="1" dirty="0">
              <a:solidFill>
                <a:srgbClr val="FF0000"/>
              </a:solidFill>
            </a:endParaRPr>
          </a:p>
          <a:p>
            <a:pPr marL="285750" indent="-285750">
              <a:buFont typeface="Arial" panose="020B0604020202020204" pitchFamily="34" charset="0"/>
              <a:buChar char="•"/>
            </a:pPr>
            <a:r>
              <a:rPr lang="fr-FR" sz="2000" b="1" dirty="0"/>
              <a:t> La fréquence cardiaque d’un adulte est d’environ de 70 BPM </a:t>
            </a:r>
          </a:p>
          <a:p>
            <a:pPr lvl="4"/>
            <a:r>
              <a:rPr lang="fr-FR" sz="2000" b="1" dirty="0"/>
              <a:t>=&gt; FC &gt; 100 BPM = </a:t>
            </a:r>
            <a:r>
              <a:rPr lang="fr-FR" sz="2000" b="1" dirty="0">
                <a:solidFill>
                  <a:srgbClr val="FFFF00"/>
                </a:solidFill>
              </a:rPr>
              <a:t>tachycardie</a:t>
            </a:r>
          </a:p>
          <a:p>
            <a:pPr marL="2114550" lvl="4" indent="-285750">
              <a:buFont typeface="Symbol" panose="05050102010706020507" pitchFamily="18" charset="2"/>
              <a:buChar char="Þ"/>
            </a:pPr>
            <a:r>
              <a:rPr lang="fr-FR" sz="2000" b="1" dirty="0"/>
              <a:t>FC &lt; 60 BPM   = </a:t>
            </a:r>
            <a:r>
              <a:rPr lang="fr-FR" sz="2000" b="1" dirty="0">
                <a:solidFill>
                  <a:srgbClr val="FFFF00"/>
                </a:solidFill>
              </a:rPr>
              <a:t>bradycardie</a:t>
            </a:r>
          </a:p>
          <a:p>
            <a:pPr marL="2114550" lvl="4" indent="-285750">
              <a:buFont typeface="Symbol" panose="05050102010706020507" pitchFamily="18" charset="2"/>
              <a:buChar char="Þ"/>
            </a:pPr>
            <a:endParaRPr lang="fr-FR" sz="2000" b="1" dirty="0">
              <a:solidFill>
                <a:srgbClr val="FF0000"/>
              </a:solidFill>
            </a:endParaRPr>
          </a:p>
          <a:p>
            <a:pPr marL="285750" indent="-285750">
              <a:buFont typeface="Arial" panose="020B0604020202020204" pitchFamily="34" charset="0"/>
              <a:buChar char="•"/>
            </a:pPr>
            <a:r>
              <a:rPr lang="fr-FR" sz="2000" b="1" dirty="0">
                <a:solidFill>
                  <a:srgbClr val="FF0000"/>
                </a:solidFill>
              </a:rPr>
              <a:t>Débit cardiaque </a:t>
            </a:r>
            <a:r>
              <a:rPr lang="fr-FR" sz="2000" b="1" dirty="0"/>
              <a:t>= </a:t>
            </a:r>
            <a:r>
              <a:rPr lang="fr-FR" sz="2000" b="1" dirty="0">
                <a:solidFill>
                  <a:srgbClr val="FFFF00"/>
                </a:solidFill>
              </a:rPr>
              <a:t>Volume d’éjection </a:t>
            </a:r>
            <a:r>
              <a:rPr lang="fr-FR" sz="2000" b="1" dirty="0"/>
              <a:t>x </a:t>
            </a:r>
            <a:r>
              <a:rPr lang="fr-FR" sz="2000" b="1" dirty="0">
                <a:solidFill>
                  <a:srgbClr val="FFFF00"/>
                </a:solidFill>
              </a:rPr>
              <a:t>Fréquence cardiaque</a:t>
            </a:r>
          </a:p>
          <a:p>
            <a:pPr marL="285750" indent="-285750">
              <a:buFont typeface="Arial" panose="020B0604020202020204" pitchFamily="34" charset="0"/>
              <a:buChar char="•"/>
            </a:pPr>
            <a:endParaRPr lang="fr-FR" sz="2000" b="1" dirty="0"/>
          </a:p>
          <a:p>
            <a:pPr marL="285750" indent="-285750">
              <a:buFont typeface="Arial" panose="020B0604020202020204" pitchFamily="34" charset="0"/>
              <a:buChar char="•"/>
            </a:pPr>
            <a:r>
              <a:rPr lang="fr-FR" sz="2000" b="1" dirty="0"/>
              <a:t>En moyenne le débit cardiaque est d’environ </a:t>
            </a:r>
            <a:r>
              <a:rPr lang="fr-FR" sz="2000" b="1" dirty="0">
                <a:solidFill>
                  <a:schemeClr val="tx2"/>
                </a:solidFill>
              </a:rPr>
              <a:t>5L/minute</a:t>
            </a:r>
          </a:p>
          <a:p>
            <a:pPr marL="285750" indent="-285750">
              <a:buFont typeface="Arial" panose="020B0604020202020204" pitchFamily="34" charset="0"/>
              <a:buChar char="•"/>
            </a:pPr>
            <a:endParaRPr lang="fr-FR" sz="2000" b="1" dirty="0"/>
          </a:p>
          <a:p>
            <a:pPr marL="285750" indent="-285750">
              <a:buFont typeface="Arial" panose="020B0604020202020204" pitchFamily="34" charset="0"/>
              <a:buChar char="•"/>
            </a:pPr>
            <a:r>
              <a:rPr lang="fr-FR" sz="2000" b="1" dirty="0"/>
              <a:t>Trois facteur influent le travail cardiaque:</a:t>
            </a:r>
          </a:p>
          <a:p>
            <a:pPr lvl="3"/>
            <a:r>
              <a:rPr lang="fr-FR" sz="2000" b="1" dirty="0"/>
              <a:t>	=&gt;</a:t>
            </a:r>
            <a:r>
              <a:rPr lang="fr-FR" sz="2000" b="1" dirty="0">
                <a:solidFill>
                  <a:schemeClr val="tx2"/>
                </a:solidFill>
              </a:rPr>
              <a:t> la précharge</a:t>
            </a:r>
          </a:p>
          <a:p>
            <a:pPr lvl="3"/>
            <a:r>
              <a:rPr lang="fr-FR" sz="2000" b="1" dirty="0"/>
              <a:t>	=&gt; </a:t>
            </a:r>
            <a:r>
              <a:rPr lang="fr-FR" sz="2000" b="1" dirty="0">
                <a:solidFill>
                  <a:schemeClr val="tx2"/>
                </a:solidFill>
              </a:rPr>
              <a:t>la postcharge</a:t>
            </a:r>
          </a:p>
          <a:p>
            <a:pPr lvl="3"/>
            <a:r>
              <a:rPr lang="fr-FR" sz="2000" b="1" dirty="0"/>
              <a:t>	=&gt; </a:t>
            </a:r>
            <a:r>
              <a:rPr lang="fr-FR" sz="2000" b="1" dirty="0">
                <a:solidFill>
                  <a:schemeClr val="tx2"/>
                </a:solidFill>
              </a:rPr>
              <a:t>la contractilité du </a:t>
            </a:r>
            <a:r>
              <a:rPr lang="fr-FR" sz="2000" b="1" dirty="0" err="1">
                <a:solidFill>
                  <a:schemeClr val="tx2"/>
                </a:solidFill>
              </a:rPr>
              <a:t>coeur</a:t>
            </a:r>
            <a:endParaRPr lang="fr-FR" sz="2000" b="1" dirty="0">
              <a:solidFill>
                <a:schemeClr val="tx2"/>
              </a:solidFill>
            </a:endParaRPr>
          </a:p>
        </p:txBody>
      </p:sp>
      <p:sp>
        <p:nvSpPr>
          <p:cNvPr id="7" name="ZoneTexte 6"/>
          <p:cNvSpPr txBox="1"/>
          <p:nvPr/>
        </p:nvSpPr>
        <p:spPr>
          <a:xfrm>
            <a:off x="1763688" y="404664"/>
            <a:ext cx="6005264" cy="646331"/>
          </a:xfrm>
          <a:prstGeom prst="rect">
            <a:avLst/>
          </a:prstGeom>
          <a:noFill/>
        </p:spPr>
        <p:txBody>
          <a:bodyPr wrap="square" rtlCol="0">
            <a:spAutoFit/>
          </a:bodyPr>
          <a:lstStyle/>
          <a:p>
            <a:r>
              <a:rPr lang="fr-FR" sz="3600" b="1" dirty="0">
                <a:solidFill>
                  <a:srgbClr val="FF0000"/>
                </a:solidFill>
              </a:rPr>
              <a:t>LE TRAVAIL CARDIAQUE</a:t>
            </a:r>
          </a:p>
        </p:txBody>
      </p:sp>
    </p:spTree>
    <p:extLst>
      <p:ext uri="{BB962C8B-B14F-4D97-AF65-F5344CB8AC3E}">
        <p14:creationId xmlns:p14="http://schemas.microsoft.com/office/powerpoint/2010/main" val="240271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1680" y="318497"/>
            <a:ext cx="7772400" cy="648072"/>
          </a:xfrm>
        </p:spPr>
        <p:txBody>
          <a:bodyPr>
            <a:normAutofit fontScale="90000"/>
          </a:bodyPr>
          <a:lstStyle/>
          <a:p>
            <a:br>
              <a:rPr lang="fr-FR" b="1" dirty="0">
                <a:solidFill>
                  <a:srgbClr val="FF0000"/>
                </a:solidFill>
              </a:rPr>
            </a:br>
            <a:r>
              <a:rPr lang="fr-FR" b="1" dirty="0">
                <a:solidFill>
                  <a:srgbClr val="FF0000"/>
                </a:solidFill>
              </a:rPr>
              <a:t>Le système vasculaire</a:t>
            </a:r>
          </a:p>
        </p:txBody>
      </p:sp>
      <p:sp>
        <p:nvSpPr>
          <p:cNvPr id="6" name="Espace réservé du pied de page 5"/>
          <p:cNvSpPr>
            <a:spLocks noGrp="1"/>
          </p:cNvSpPr>
          <p:nvPr>
            <p:ph type="ftr" sz="quarter" idx="11"/>
          </p:nvPr>
        </p:nvSpPr>
        <p:spPr/>
        <p:txBody>
          <a:bodyPr/>
          <a:lstStyle/>
          <a:p>
            <a:r>
              <a:rPr lang="fr-FR"/>
              <a:t>EB - BB   7/10/2023 </a:t>
            </a:r>
          </a:p>
        </p:txBody>
      </p:sp>
      <p:sp>
        <p:nvSpPr>
          <p:cNvPr id="4" name="Espace réservé du numéro de diapositive 3"/>
          <p:cNvSpPr>
            <a:spLocks noGrp="1"/>
          </p:cNvSpPr>
          <p:nvPr>
            <p:ph type="sldNum" sz="quarter" idx="12"/>
          </p:nvPr>
        </p:nvSpPr>
        <p:spPr/>
        <p:txBody>
          <a:bodyPr/>
          <a:lstStyle/>
          <a:p>
            <a:fld id="{3DBCBF14-4694-4E15-BC5C-5D4A175C4532}" type="slidenum">
              <a:rPr lang="fr-FR" smtClean="0"/>
              <a:t>23</a:t>
            </a:fld>
            <a:endParaRPr lang="fr-FR"/>
          </a:p>
        </p:txBody>
      </p:sp>
      <p:sp>
        <p:nvSpPr>
          <p:cNvPr id="5" name="ZoneTexte 4"/>
          <p:cNvSpPr txBox="1"/>
          <p:nvPr/>
        </p:nvSpPr>
        <p:spPr>
          <a:xfrm>
            <a:off x="755576" y="1196752"/>
            <a:ext cx="7620000" cy="5570756"/>
          </a:xfrm>
          <a:prstGeom prst="rect">
            <a:avLst/>
          </a:prstGeom>
          <a:noFill/>
        </p:spPr>
        <p:txBody>
          <a:bodyPr wrap="square" rtlCol="0">
            <a:spAutoFit/>
          </a:bodyPr>
          <a:lstStyle/>
          <a:p>
            <a:pPr marL="285750" indent="-285750">
              <a:buFont typeface="Arial" panose="020B0604020202020204" pitchFamily="34" charset="0"/>
              <a:buChar char="•"/>
            </a:pPr>
            <a:r>
              <a:rPr lang="fr-FR" b="1" dirty="0"/>
              <a:t>La circulation sanguine est </a:t>
            </a:r>
            <a:r>
              <a:rPr lang="fr-FR" b="1" dirty="0">
                <a:solidFill>
                  <a:srgbClr val="FFFF00"/>
                </a:solidFill>
              </a:rPr>
              <a:t>à sens unique </a:t>
            </a:r>
            <a:r>
              <a:rPr lang="fr-FR" b="1" dirty="0"/>
              <a:t>et elle emprunte différents vaisseaux</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a:t>Les vaisseaux qui arrivent au cœur et qui font affluer le sang vers lui sont</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a:t>Les vaisseaux qui partent du cœur sont</a:t>
            </a:r>
          </a:p>
          <a:p>
            <a:pPr lvl="1"/>
            <a:r>
              <a:rPr lang="fr-FR" b="1" dirty="0"/>
              <a:t>	</a:t>
            </a:r>
          </a:p>
          <a:p>
            <a:pPr marL="285750" indent="-285750">
              <a:buFont typeface="Arial" panose="020B0604020202020204" pitchFamily="34" charset="0"/>
              <a:buChar char="•"/>
            </a:pPr>
            <a:r>
              <a:rPr lang="fr-FR" b="1" dirty="0"/>
              <a:t>Entre les artères et les veines se trouvent des vaisseaux aux parois très fines qui permettent les échanges de substances avec les tissus</a:t>
            </a:r>
          </a:p>
          <a:p>
            <a:pPr marL="1657350" lvl="3" indent="-285750">
              <a:buFont typeface="Symbol" panose="05050102010706020507" pitchFamily="18" charset="2"/>
              <a:buChar char="Þ"/>
            </a:pPr>
            <a:r>
              <a:rPr lang="fr-FR" b="1" dirty="0"/>
              <a:t>Ce sont </a:t>
            </a:r>
            <a:r>
              <a:rPr lang="fr-FR" sz="2000" b="1" dirty="0">
                <a:solidFill>
                  <a:srgbClr val="FFFF00"/>
                </a:solidFill>
              </a:rPr>
              <a:t>les capillaires</a:t>
            </a:r>
          </a:p>
          <a:p>
            <a:pPr marL="1657350" lvl="3" indent="-285750">
              <a:buFont typeface="Symbol" panose="05050102010706020507" pitchFamily="18" charset="2"/>
              <a:buChar char="Þ"/>
            </a:pPr>
            <a:endParaRPr lang="fr-FR" sz="2000" b="1" dirty="0">
              <a:solidFill>
                <a:srgbClr val="FF0000"/>
              </a:solidFill>
            </a:endParaRPr>
          </a:p>
          <a:p>
            <a:pPr marL="342900" indent="-342900">
              <a:buFont typeface="Arial" panose="020B0604020202020204" pitchFamily="34" charset="0"/>
              <a:buChar char="•"/>
            </a:pPr>
            <a:r>
              <a:rPr lang="fr-FR" sz="2000" b="1" dirty="0"/>
              <a:t>Les </a:t>
            </a:r>
            <a:r>
              <a:rPr lang="fr-FR" sz="2000" b="1"/>
              <a:t>vaisseaux sont </a:t>
            </a:r>
            <a:r>
              <a:rPr lang="fr-FR" sz="2000" b="1" dirty="0"/>
              <a:t>composés de trois couches :</a:t>
            </a:r>
          </a:p>
          <a:p>
            <a:pPr marL="1714500" lvl="3" indent="-342900">
              <a:buFont typeface="Symbol" panose="05050102010706020507" pitchFamily="18" charset="2"/>
              <a:buChar char="Þ"/>
            </a:pPr>
            <a:r>
              <a:rPr lang="fr-FR" sz="2000" b="1" dirty="0">
                <a:solidFill>
                  <a:schemeClr val="tx2"/>
                </a:solidFill>
              </a:rPr>
              <a:t>l’adventice</a:t>
            </a:r>
          </a:p>
          <a:p>
            <a:pPr marL="1714500" lvl="3" indent="-342900">
              <a:buFont typeface="Symbol" panose="05050102010706020507" pitchFamily="18" charset="2"/>
              <a:buChar char="Þ"/>
            </a:pPr>
            <a:r>
              <a:rPr lang="fr-FR" sz="2000" b="1" dirty="0">
                <a:solidFill>
                  <a:schemeClr val="tx2"/>
                </a:solidFill>
              </a:rPr>
              <a:t>La média</a:t>
            </a:r>
          </a:p>
          <a:p>
            <a:pPr marL="1714500" lvl="3" indent="-342900">
              <a:buFont typeface="Symbol" panose="05050102010706020507" pitchFamily="18" charset="2"/>
              <a:buChar char="Þ"/>
            </a:pPr>
            <a:r>
              <a:rPr lang="fr-FR" sz="2000" b="1" dirty="0">
                <a:solidFill>
                  <a:schemeClr val="tx2"/>
                </a:solidFill>
              </a:rPr>
              <a:t>L’intima</a:t>
            </a:r>
          </a:p>
          <a:p>
            <a:pPr marL="342900" indent="-342900">
              <a:buFont typeface="Arial" panose="020B0604020202020204" pitchFamily="34" charset="0"/>
              <a:buChar char="•"/>
            </a:pPr>
            <a:endParaRPr lang="fr-FR" sz="2000" b="1" dirty="0"/>
          </a:p>
          <a:p>
            <a:pPr marL="285750" indent="-285750">
              <a:buFont typeface="Arial" panose="020B0604020202020204" pitchFamily="34" charset="0"/>
              <a:buChar char="•"/>
            </a:pPr>
            <a:endParaRPr lang="fr-FR" b="1" dirty="0"/>
          </a:p>
        </p:txBody>
      </p:sp>
      <p:sp>
        <p:nvSpPr>
          <p:cNvPr id="7" name="ZoneTexte 6"/>
          <p:cNvSpPr txBox="1"/>
          <p:nvPr/>
        </p:nvSpPr>
        <p:spPr>
          <a:xfrm>
            <a:off x="1878732" y="2284946"/>
            <a:ext cx="2362200" cy="400110"/>
          </a:xfrm>
          <a:prstGeom prst="rect">
            <a:avLst/>
          </a:prstGeom>
          <a:noFill/>
        </p:spPr>
        <p:txBody>
          <a:bodyPr wrap="square" rtlCol="0">
            <a:spAutoFit/>
          </a:bodyPr>
          <a:lstStyle/>
          <a:p>
            <a:r>
              <a:rPr lang="fr-FR" sz="2000" b="1" dirty="0">
                <a:solidFill>
                  <a:srgbClr val="FFFF00"/>
                </a:solidFill>
              </a:rPr>
              <a:t>les</a:t>
            </a:r>
            <a:r>
              <a:rPr lang="fr-FR" b="1" dirty="0">
                <a:solidFill>
                  <a:srgbClr val="FFFF00"/>
                </a:solidFill>
              </a:rPr>
              <a:t> </a:t>
            </a:r>
            <a:r>
              <a:rPr lang="fr-FR" sz="2000" b="1" dirty="0">
                <a:solidFill>
                  <a:srgbClr val="FFFF00"/>
                </a:solidFill>
              </a:rPr>
              <a:t>veines</a:t>
            </a:r>
          </a:p>
        </p:txBody>
      </p:sp>
      <p:sp>
        <p:nvSpPr>
          <p:cNvPr id="8" name="ZoneTexte 7"/>
          <p:cNvSpPr txBox="1"/>
          <p:nvPr/>
        </p:nvSpPr>
        <p:spPr>
          <a:xfrm>
            <a:off x="5543988" y="2823295"/>
            <a:ext cx="2362200" cy="400110"/>
          </a:xfrm>
          <a:prstGeom prst="rect">
            <a:avLst/>
          </a:prstGeom>
          <a:noFill/>
        </p:spPr>
        <p:txBody>
          <a:bodyPr wrap="square" rtlCol="0">
            <a:spAutoFit/>
          </a:bodyPr>
          <a:lstStyle/>
          <a:p>
            <a:r>
              <a:rPr lang="fr-FR" sz="2000" b="1" dirty="0">
                <a:solidFill>
                  <a:srgbClr val="FFFF00"/>
                </a:solidFill>
              </a:rPr>
              <a:t>les artères</a:t>
            </a:r>
          </a:p>
        </p:txBody>
      </p:sp>
    </p:spTree>
    <p:extLst>
      <p:ext uri="{BB962C8B-B14F-4D97-AF65-F5344CB8AC3E}">
        <p14:creationId xmlns:p14="http://schemas.microsoft.com/office/powerpoint/2010/main" val="63633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771800" y="260648"/>
            <a:ext cx="4799203" cy="646331"/>
          </a:xfrm>
          <a:prstGeom prst="rect">
            <a:avLst/>
          </a:prstGeom>
          <a:noFill/>
        </p:spPr>
        <p:txBody>
          <a:bodyPr wrap="square" rtlCol="0">
            <a:spAutoFit/>
          </a:bodyPr>
          <a:lstStyle/>
          <a:p>
            <a:r>
              <a:rPr lang="fr-FR" sz="3600" b="1" dirty="0">
                <a:solidFill>
                  <a:srgbClr val="FF0000"/>
                </a:solidFill>
              </a:rPr>
              <a:t>LES VAISSEAUX</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1340768"/>
            <a:ext cx="8576953" cy="4824536"/>
          </a:xfrm>
          <a:prstGeom prst="rect">
            <a:avLst/>
          </a:prstGeom>
        </p:spPr>
      </p:pic>
    </p:spTree>
    <p:extLst>
      <p:ext uri="{BB962C8B-B14F-4D97-AF65-F5344CB8AC3E}">
        <p14:creationId xmlns:p14="http://schemas.microsoft.com/office/powerpoint/2010/main" val="1605208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268760"/>
            <a:ext cx="6208092" cy="4661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2771800" y="260648"/>
            <a:ext cx="4799203" cy="646331"/>
          </a:xfrm>
          <a:prstGeom prst="rect">
            <a:avLst/>
          </a:prstGeom>
          <a:noFill/>
        </p:spPr>
        <p:txBody>
          <a:bodyPr wrap="square" rtlCol="0">
            <a:spAutoFit/>
          </a:bodyPr>
          <a:lstStyle/>
          <a:p>
            <a:r>
              <a:rPr lang="fr-FR" sz="3600" b="1" dirty="0">
                <a:solidFill>
                  <a:srgbClr val="FF0000"/>
                </a:solidFill>
              </a:rPr>
              <a:t>LES VAISSEAUX</a:t>
            </a:r>
          </a:p>
        </p:txBody>
      </p:sp>
    </p:spTree>
    <p:extLst>
      <p:ext uri="{BB962C8B-B14F-4D97-AF65-F5344CB8AC3E}">
        <p14:creationId xmlns:p14="http://schemas.microsoft.com/office/powerpoint/2010/main" val="196782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prstGeom prst="rect">
            <a:avLst/>
          </a:prstGeom>
        </p:spPr>
        <p:txBody>
          <a:bodyPr vert="horz" wrap="square" lIns="0" tIns="0" rIns="0" bIns="0" rtlCol="0">
            <a:spAutoFit/>
          </a:bodyPr>
          <a:lstStyle/>
          <a:p>
            <a:pPr marL="39370">
              <a:lnSpc>
                <a:spcPts val="1245"/>
              </a:lnSpc>
            </a:pPr>
            <a:fld id="{81D60167-4931-47E6-BA6A-407CBD079E47}" type="slidenum">
              <a:rPr dirty="0"/>
              <a:t>26</a:t>
            </a:fld>
            <a:endParaRPr dirty="0"/>
          </a:p>
        </p:txBody>
      </p:sp>
      <p:sp>
        <p:nvSpPr>
          <p:cNvPr id="10" name="Rectangle 9"/>
          <p:cNvSpPr/>
          <p:nvPr/>
        </p:nvSpPr>
        <p:spPr>
          <a:xfrm>
            <a:off x="1024954" y="2514600"/>
            <a:ext cx="14478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2987824" y="238004"/>
            <a:ext cx="4799203" cy="646331"/>
          </a:xfrm>
          <a:prstGeom prst="rect">
            <a:avLst/>
          </a:prstGeom>
          <a:noFill/>
        </p:spPr>
        <p:txBody>
          <a:bodyPr wrap="square" rtlCol="0">
            <a:spAutoFit/>
          </a:bodyPr>
          <a:lstStyle/>
          <a:p>
            <a:r>
              <a:rPr lang="fr-FR" sz="3600" b="1" dirty="0">
                <a:solidFill>
                  <a:srgbClr val="FF0000"/>
                </a:solidFill>
              </a:rPr>
              <a:t>LES VAISSEAUX</a:t>
            </a:r>
          </a:p>
        </p:txBody>
      </p:sp>
      <p:pic>
        <p:nvPicPr>
          <p:cNvPr id="11" name="Image 10"/>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86509"/>
            <a:ext cx="7239000" cy="5409796"/>
          </a:xfrm>
          <a:prstGeom prst="rect">
            <a:avLst/>
          </a:prstGeom>
          <a:noFill/>
          <a:ln>
            <a:noFill/>
          </a:ln>
        </p:spPr>
      </p:pic>
      <p:sp>
        <p:nvSpPr>
          <p:cNvPr id="2" name="Rectangle 1"/>
          <p:cNvSpPr/>
          <p:nvPr/>
        </p:nvSpPr>
        <p:spPr>
          <a:xfrm>
            <a:off x="4267200" y="1752600"/>
            <a:ext cx="762000" cy="228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4343400" y="2667000"/>
            <a:ext cx="762000" cy="228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4287715" y="3332129"/>
            <a:ext cx="762000" cy="2286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259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65973" y="332656"/>
            <a:ext cx="7772400" cy="786392"/>
          </a:xfrm>
        </p:spPr>
        <p:txBody>
          <a:bodyPr>
            <a:normAutofit/>
          </a:bodyPr>
          <a:lstStyle/>
          <a:p>
            <a:r>
              <a:rPr lang="fr-FR" b="1" dirty="0">
                <a:solidFill>
                  <a:srgbClr val="FF0000"/>
                </a:solidFill>
              </a:rPr>
              <a:t>Rôle du cœur dans l’hématose </a:t>
            </a:r>
          </a:p>
        </p:txBody>
      </p:sp>
      <p:sp>
        <p:nvSpPr>
          <p:cNvPr id="5" name="Espace réservé du numéro de diapositive 4"/>
          <p:cNvSpPr>
            <a:spLocks noGrp="1"/>
          </p:cNvSpPr>
          <p:nvPr>
            <p:ph type="sldNum" sz="quarter" idx="12"/>
          </p:nvPr>
        </p:nvSpPr>
        <p:spPr/>
        <p:txBody>
          <a:bodyPr/>
          <a:lstStyle/>
          <a:p>
            <a:fld id="{3DBCBF14-4694-4E15-BC5C-5D4A175C4532}" type="slidenum">
              <a:rPr lang="fr-FR" smtClean="0"/>
              <a:t>27</a:t>
            </a:fld>
            <a:endParaRPr lang="fr-F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2385481"/>
            <a:ext cx="4064960" cy="4205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5313" y="1339728"/>
            <a:ext cx="8273060" cy="914400"/>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FR" dirty="0"/>
              <a:t>Pour mémoire l’hématose correspond à la transformation du sang veineux  en sang artériel au niveau des poumons (fixation O2 et élimination du CO2)</a:t>
            </a:r>
          </a:p>
        </p:txBody>
      </p:sp>
      <p:sp>
        <p:nvSpPr>
          <p:cNvPr id="4" name="ZoneTexte 3"/>
          <p:cNvSpPr txBox="1"/>
          <p:nvPr/>
        </p:nvSpPr>
        <p:spPr>
          <a:xfrm>
            <a:off x="5508104" y="3841881"/>
            <a:ext cx="3230269" cy="646331"/>
          </a:xfrm>
          <a:prstGeom prst="rect">
            <a:avLst/>
          </a:prstGeom>
          <a:noFill/>
        </p:spPr>
        <p:txBody>
          <a:bodyPr wrap="square" rtlCol="0">
            <a:spAutoFit/>
          </a:bodyPr>
          <a:lstStyle/>
          <a:p>
            <a:r>
              <a:rPr lang="fr-FR" dirty="0">
                <a:hlinkClick r:id="rId4"/>
              </a:rPr>
              <a:t>https://www.youtube.com/watch?v=y8KyCEeD69c</a:t>
            </a:r>
            <a:endParaRPr lang="fr-FR" dirty="0"/>
          </a:p>
        </p:txBody>
      </p:sp>
    </p:spTree>
    <p:extLst>
      <p:ext uri="{BB962C8B-B14F-4D97-AF65-F5344CB8AC3E}">
        <p14:creationId xmlns:p14="http://schemas.microsoft.com/office/powerpoint/2010/main" val="3923440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334280"/>
            <a:ext cx="9144000" cy="576064"/>
          </a:xfrm>
        </p:spPr>
        <p:txBody>
          <a:bodyPr>
            <a:normAutofit fontScale="90000"/>
          </a:bodyPr>
          <a:lstStyle/>
          <a:p>
            <a:r>
              <a:rPr lang="fr-FR" sz="4000" b="1" dirty="0">
                <a:solidFill>
                  <a:srgbClr val="FF0000"/>
                </a:solidFill>
              </a:rPr>
              <a:t>Le lien avec le système respiratoire</a:t>
            </a:r>
          </a:p>
        </p:txBody>
      </p:sp>
      <p:sp>
        <p:nvSpPr>
          <p:cNvPr id="4" name="Espace réservé du numéro de diapositive 3"/>
          <p:cNvSpPr>
            <a:spLocks noGrp="1"/>
          </p:cNvSpPr>
          <p:nvPr>
            <p:ph type="sldNum" sz="quarter" idx="12"/>
          </p:nvPr>
        </p:nvSpPr>
        <p:spPr/>
        <p:txBody>
          <a:bodyPr/>
          <a:lstStyle/>
          <a:p>
            <a:fld id="{3DBCBF14-4694-4E15-BC5C-5D4A175C4532}" type="slidenum">
              <a:rPr lang="fr-FR" smtClean="0"/>
              <a:t>28</a:t>
            </a:fld>
            <a:endParaRPr lang="fr-F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770797"/>
            <a:ext cx="436149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arenthèse fermante 6"/>
          <p:cNvSpPr/>
          <p:nvPr/>
        </p:nvSpPr>
        <p:spPr>
          <a:xfrm>
            <a:off x="7020272" y="1770797"/>
            <a:ext cx="216024" cy="1514187"/>
          </a:xfrm>
          <a:prstGeom prst="righ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
        <p:nvSpPr>
          <p:cNvPr id="9" name="Parenthèse fermante 8"/>
          <p:cNvSpPr/>
          <p:nvPr/>
        </p:nvSpPr>
        <p:spPr>
          <a:xfrm>
            <a:off x="7020272" y="4666731"/>
            <a:ext cx="216024" cy="1872208"/>
          </a:xfrm>
          <a:prstGeom prst="righ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
        <p:nvSpPr>
          <p:cNvPr id="13" name="ZoneTexte 12"/>
          <p:cNvSpPr txBox="1"/>
          <p:nvPr/>
        </p:nvSpPr>
        <p:spPr>
          <a:xfrm>
            <a:off x="7380312" y="2204864"/>
            <a:ext cx="1512168" cy="923330"/>
          </a:xfrm>
          <a:prstGeom prst="rect">
            <a:avLst/>
          </a:prstGeom>
          <a:noFill/>
        </p:spPr>
        <p:txBody>
          <a:bodyPr wrap="square" rtlCol="0">
            <a:spAutoFit/>
          </a:bodyPr>
          <a:lstStyle/>
          <a:p>
            <a:r>
              <a:rPr lang="fr-FR" b="1" dirty="0">
                <a:solidFill>
                  <a:srgbClr val="FFFF00"/>
                </a:solidFill>
              </a:rPr>
              <a:t>Partie supérieure du corps</a:t>
            </a:r>
          </a:p>
        </p:txBody>
      </p:sp>
      <p:sp>
        <p:nvSpPr>
          <p:cNvPr id="15" name="ZoneTexte 14"/>
          <p:cNvSpPr txBox="1"/>
          <p:nvPr/>
        </p:nvSpPr>
        <p:spPr>
          <a:xfrm>
            <a:off x="7433074" y="5141170"/>
            <a:ext cx="1512168" cy="923330"/>
          </a:xfrm>
          <a:prstGeom prst="rect">
            <a:avLst/>
          </a:prstGeom>
          <a:noFill/>
        </p:spPr>
        <p:txBody>
          <a:bodyPr wrap="square" rtlCol="0">
            <a:spAutoFit/>
          </a:bodyPr>
          <a:lstStyle/>
          <a:p>
            <a:r>
              <a:rPr lang="fr-FR" b="1" dirty="0">
                <a:solidFill>
                  <a:srgbClr val="FFFF00"/>
                </a:solidFill>
              </a:rPr>
              <a:t>Partie inférieure du corps</a:t>
            </a:r>
          </a:p>
        </p:txBody>
      </p:sp>
      <p:cxnSp>
        <p:nvCxnSpPr>
          <p:cNvPr id="21" name="Connecteur droit avec flèche 20"/>
          <p:cNvCxnSpPr/>
          <p:nvPr/>
        </p:nvCxnSpPr>
        <p:spPr>
          <a:xfrm>
            <a:off x="2483768" y="1628800"/>
            <a:ext cx="2016224" cy="0"/>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4499992" y="1628800"/>
            <a:ext cx="2016224" cy="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2195736" y="1188470"/>
            <a:ext cx="4464496" cy="369332"/>
          </a:xfrm>
          <a:prstGeom prst="rect">
            <a:avLst/>
          </a:prstGeom>
          <a:noFill/>
          <a:ln>
            <a:solidFill>
              <a:schemeClr val="tx1"/>
            </a:solidFill>
          </a:ln>
        </p:spPr>
        <p:txBody>
          <a:bodyPr wrap="square" rtlCol="0">
            <a:spAutoFit/>
          </a:bodyPr>
          <a:lstStyle/>
          <a:p>
            <a:r>
              <a:rPr lang="fr-FR" b="1" dirty="0">
                <a:solidFill>
                  <a:srgbClr val="0070C0"/>
                </a:solidFill>
              </a:rPr>
              <a:t>Sang non oxygéné        </a:t>
            </a:r>
            <a:r>
              <a:rPr lang="fr-FR" b="1" dirty="0">
                <a:solidFill>
                  <a:srgbClr val="FF0000"/>
                </a:solidFill>
              </a:rPr>
              <a:t>Sang oxygéné</a:t>
            </a:r>
          </a:p>
        </p:txBody>
      </p:sp>
    </p:spTree>
    <p:extLst>
      <p:ext uri="{BB962C8B-B14F-4D97-AF65-F5344CB8AC3E}">
        <p14:creationId xmlns:p14="http://schemas.microsoft.com/office/powerpoint/2010/main" val="3288986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63688" y="251951"/>
            <a:ext cx="6444208" cy="627544"/>
          </a:xfrm>
        </p:spPr>
        <p:txBody>
          <a:bodyPr>
            <a:normAutofit fontScale="90000"/>
          </a:bodyPr>
          <a:lstStyle/>
          <a:p>
            <a:r>
              <a:rPr lang="fr-FR" sz="4000" b="1" dirty="0">
                <a:solidFill>
                  <a:srgbClr val="FF0000"/>
                </a:solidFill>
              </a:rPr>
              <a:t>Les deux circulations </a:t>
            </a:r>
          </a:p>
        </p:txBody>
      </p:sp>
      <p:sp>
        <p:nvSpPr>
          <p:cNvPr id="6" name="Espace réservé du pied de page 5"/>
          <p:cNvSpPr>
            <a:spLocks noGrp="1"/>
          </p:cNvSpPr>
          <p:nvPr>
            <p:ph type="ftr" sz="quarter" idx="11"/>
          </p:nvPr>
        </p:nvSpPr>
        <p:spPr/>
        <p:txBody>
          <a:bodyPr/>
          <a:lstStyle/>
          <a:p>
            <a:r>
              <a:rPr lang="fr-FR"/>
              <a:t>EB - BB   7/10/2023 </a:t>
            </a:r>
          </a:p>
        </p:txBody>
      </p:sp>
      <p:sp>
        <p:nvSpPr>
          <p:cNvPr id="4" name="Espace réservé du numéro de diapositive 3"/>
          <p:cNvSpPr>
            <a:spLocks noGrp="1"/>
          </p:cNvSpPr>
          <p:nvPr>
            <p:ph type="sldNum" sz="quarter" idx="12"/>
          </p:nvPr>
        </p:nvSpPr>
        <p:spPr/>
        <p:txBody>
          <a:bodyPr/>
          <a:lstStyle/>
          <a:p>
            <a:fld id="{3DBCBF14-4694-4E15-BC5C-5D4A175C4532}" type="slidenum">
              <a:rPr lang="fr-FR" smtClean="0"/>
              <a:t>29</a:t>
            </a:fld>
            <a:endParaRPr lang="fr-F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1275941"/>
            <a:ext cx="3778199" cy="5375599"/>
          </a:xfrm>
          <a:prstGeom prst="rect">
            <a:avLst/>
          </a:prstGeom>
        </p:spPr>
      </p:pic>
      <p:sp>
        <p:nvSpPr>
          <p:cNvPr id="17" name="Parenthèse fermante 16"/>
          <p:cNvSpPr/>
          <p:nvPr/>
        </p:nvSpPr>
        <p:spPr>
          <a:xfrm>
            <a:off x="6228184" y="1412776"/>
            <a:ext cx="216024" cy="1514187"/>
          </a:xfrm>
          <a:prstGeom prst="righ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
        <p:nvSpPr>
          <p:cNvPr id="19" name="Parenthèse fermante 18"/>
          <p:cNvSpPr/>
          <p:nvPr/>
        </p:nvSpPr>
        <p:spPr>
          <a:xfrm>
            <a:off x="6228184" y="3070979"/>
            <a:ext cx="216024" cy="3094325"/>
          </a:xfrm>
          <a:prstGeom prst="rightBracket">
            <a:avLst/>
          </a:pr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b="1">
              <a:ln w="22225">
                <a:solidFill>
                  <a:schemeClr val="accent2"/>
                </a:solidFill>
                <a:prstDash val="solid"/>
              </a:ln>
              <a:solidFill>
                <a:schemeClr val="accent2">
                  <a:lumMod val="40000"/>
                  <a:lumOff val="60000"/>
                </a:schemeClr>
              </a:solidFill>
            </a:endParaRPr>
          </a:p>
        </p:txBody>
      </p:sp>
      <p:sp>
        <p:nvSpPr>
          <p:cNvPr id="8" name="ZoneTexte 7"/>
          <p:cNvSpPr txBox="1"/>
          <p:nvPr/>
        </p:nvSpPr>
        <p:spPr>
          <a:xfrm>
            <a:off x="6660232" y="1700808"/>
            <a:ext cx="2088232" cy="923330"/>
          </a:xfrm>
          <a:prstGeom prst="rect">
            <a:avLst/>
          </a:prstGeom>
          <a:noFill/>
          <a:ln>
            <a:solidFill>
              <a:schemeClr val="tx1"/>
            </a:solidFill>
          </a:ln>
        </p:spPr>
        <p:txBody>
          <a:bodyPr wrap="square" rtlCol="0">
            <a:spAutoFit/>
          </a:bodyPr>
          <a:lstStyle/>
          <a:p>
            <a:r>
              <a:rPr lang="fr-FR" b="1" dirty="0">
                <a:solidFill>
                  <a:srgbClr val="FFFF00"/>
                </a:solidFill>
              </a:rPr>
              <a:t>Circulation pulmonaire = petite circulation</a:t>
            </a:r>
          </a:p>
        </p:txBody>
      </p:sp>
      <p:sp>
        <p:nvSpPr>
          <p:cNvPr id="20" name="ZoneTexte 19"/>
          <p:cNvSpPr txBox="1"/>
          <p:nvPr/>
        </p:nvSpPr>
        <p:spPr>
          <a:xfrm>
            <a:off x="6660232" y="3944930"/>
            <a:ext cx="2088232" cy="1200329"/>
          </a:xfrm>
          <a:prstGeom prst="rect">
            <a:avLst/>
          </a:prstGeom>
          <a:noFill/>
        </p:spPr>
        <p:txBody>
          <a:bodyPr wrap="square" rtlCol="0">
            <a:spAutoFit/>
          </a:bodyPr>
          <a:lstStyle/>
          <a:p>
            <a:r>
              <a:rPr lang="fr-FR" b="1" dirty="0">
                <a:solidFill>
                  <a:srgbClr val="FFFF00"/>
                </a:solidFill>
              </a:rPr>
              <a:t>Circulation systémique = grande circulation</a:t>
            </a:r>
          </a:p>
        </p:txBody>
      </p:sp>
    </p:spTree>
    <p:extLst>
      <p:ext uri="{BB962C8B-B14F-4D97-AF65-F5344CB8AC3E}">
        <p14:creationId xmlns:p14="http://schemas.microsoft.com/office/powerpoint/2010/main" val="1865813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0202" y="756463"/>
            <a:ext cx="5956300" cy="505267"/>
          </a:xfrm>
          <a:prstGeom prst="rect">
            <a:avLst/>
          </a:prstGeom>
        </p:spPr>
        <p:txBody>
          <a:bodyPr vert="horz" wrap="square" lIns="0" tIns="12700" rIns="0" bIns="0" rtlCol="0">
            <a:spAutoFit/>
          </a:bodyPr>
          <a:lstStyle/>
          <a:p>
            <a:pPr marL="12700" algn="ctr">
              <a:lnSpc>
                <a:spcPct val="100000"/>
              </a:lnSpc>
              <a:spcBef>
                <a:spcPts val="100"/>
              </a:spcBef>
            </a:pPr>
            <a:r>
              <a:rPr lang="fr-FR" b="1" spc="-30" dirty="0">
                <a:solidFill>
                  <a:srgbClr val="FF0000"/>
                </a:solidFill>
              </a:rPr>
              <a:t>GENERALITES</a:t>
            </a:r>
            <a:endParaRPr b="1" spc="-15" dirty="0">
              <a:solidFill>
                <a:srgbClr val="FF0000"/>
              </a:solidFill>
            </a:endParaRPr>
          </a:p>
        </p:txBody>
      </p:sp>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3</a:t>
            </a:fld>
            <a:endParaRPr dirty="0"/>
          </a:p>
        </p:txBody>
      </p:sp>
      <p:sp>
        <p:nvSpPr>
          <p:cNvPr id="4" name="object 4"/>
          <p:cNvSpPr txBox="1"/>
          <p:nvPr/>
        </p:nvSpPr>
        <p:spPr>
          <a:xfrm>
            <a:off x="402437" y="3465957"/>
            <a:ext cx="4145915" cy="382156"/>
          </a:xfrm>
          <a:prstGeom prst="rect">
            <a:avLst/>
          </a:prstGeom>
        </p:spPr>
        <p:txBody>
          <a:bodyPr vert="horz" wrap="square" lIns="0" tIns="12700" rIns="0" bIns="0" rtlCol="0">
            <a:spAutoFit/>
          </a:bodyPr>
          <a:lstStyle/>
          <a:p>
            <a:pPr marL="355600" indent="-342900">
              <a:lnSpc>
                <a:spcPct val="100000"/>
              </a:lnSpc>
              <a:spcBef>
                <a:spcPts val="100"/>
              </a:spcBef>
              <a:buFont typeface="Wingdings"/>
              <a:buChar char=""/>
              <a:tabLst>
                <a:tab pos="355600" algn="l"/>
              </a:tabLst>
            </a:pPr>
            <a:endParaRPr sz="2400" dirty="0">
              <a:latin typeface="Constantia"/>
              <a:cs typeface="Constantia"/>
            </a:endParaRPr>
          </a:p>
        </p:txBody>
      </p:sp>
      <p:sp>
        <p:nvSpPr>
          <p:cNvPr id="6" name="ZoneTexte 5"/>
          <p:cNvSpPr txBox="1"/>
          <p:nvPr/>
        </p:nvSpPr>
        <p:spPr>
          <a:xfrm>
            <a:off x="762000" y="1752600"/>
            <a:ext cx="7391400" cy="4801314"/>
          </a:xfrm>
          <a:prstGeom prst="rect">
            <a:avLst/>
          </a:prstGeom>
          <a:noFill/>
        </p:spPr>
        <p:txBody>
          <a:bodyPr wrap="square" rtlCol="0">
            <a:spAutoFit/>
          </a:bodyPr>
          <a:lstStyle/>
          <a:p>
            <a:pPr marL="285750" indent="-285750">
              <a:buFont typeface="Arial" panose="020B0604020202020204" pitchFamily="34" charset="0"/>
              <a:buChar char="•"/>
            </a:pPr>
            <a:r>
              <a:rPr lang="fr-FR" b="1" dirty="0"/>
              <a:t>Le système cardio-vasculaire est composé:</a:t>
            </a:r>
          </a:p>
          <a:p>
            <a:pPr marL="742950" lvl="1" indent="-285750">
              <a:buFont typeface="Arial" panose="020B0604020202020204" pitchFamily="34" charset="0"/>
              <a:buChar char="•"/>
            </a:pPr>
            <a:r>
              <a:rPr lang="fr-FR" b="1" dirty="0">
                <a:solidFill>
                  <a:srgbClr val="FFFF00"/>
                </a:solidFill>
              </a:rPr>
              <a:t>du cœur et des vaisseaux (artères et veines).</a:t>
            </a:r>
          </a:p>
          <a:p>
            <a:endParaRPr lang="fr-FR" b="1" dirty="0"/>
          </a:p>
          <a:p>
            <a:pPr marL="285750" indent="-285750">
              <a:buFont typeface="Arial" panose="020B0604020202020204" pitchFamily="34" charset="0"/>
              <a:buChar char="•"/>
            </a:pPr>
            <a:r>
              <a:rPr lang="fr-FR" b="1" dirty="0"/>
              <a:t>Le cœur est une pompe et les vaisseaux sont les tuyaux dans lesquels circule le sang. </a:t>
            </a:r>
          </a:p>
          <a:p>
            <a:endParaRPr lang="fr-FR" b="1" dirty="0"/>
          </a:p>
          <a:p>
            <a:pPr marL="285750" indent="-285750">
              <a:buFont typeface="Arial" panose="020B0604020202020204" pitchFamily="34" charset="0"/>
              <a:buChar char="•"/>
            </a:pPr>
            <a:r>
              <a:rPr lang="fr-FR" b="1" dirty="0"/>
              <a:t>C’est un circuit fermé dont la circulation est: </a:t>
            </a:r>
          </a:p>
          <a:p>
            <a:pPr marL="742950" lvl="1" indent="-285750">
              <a:buFont typeface="Arial" panose="020B0604020202020204" pitchFamily="34" charset="0"/>
              <a:buChar char="•"/>
            </a:pPr>
            <a:r>
              <a:rPr lang="fr-FR" b="1" dirty="0">
                <a:solidFill>
                  <a:srgbClr val="FFFF00"/>
                </a:solidFill>
              </a:rPr>
              <a:t>à sens unique. </a:t>
            </a:r>
          </a:p>
          <a:p>
            <a:endParaRPr lang="fr-FR" b="1" dirty="0"/>
          </a:p>
          <a:p>
            <a:pPr marL="285750" indent="-285750">
              <a:buFont typeface="Arial" panose="020B0604020202020204" pitchFamily="34" charset="0"/>
              <a:buChar char="•"/>
            </a:pPr>
            <a:r>
              <a:rPr lang="fr-FR" b="1" u="sng" dirty="0"/>
              <a:t>Rôles: </a:t>
            </a:r>
          </a:p>
          <a:p>
            <a:r>
              <a:rPr lang="es-ES" b="1" dirty="0"/>
              <a:t>	-</a:t>
            </a:r>
            <a:r>
              <a:rPr lang="es-ES" b="1" dirty="0">
                <a:solidFill>
                  <a:srgbClr val="FFFF00"/>
                </a:solidFill>
              </a:rPr>
              <a:t> </a:t>
            </a:r>
            <a:r>
              <a:rPr lang="es-ES" b="1" dirty="0" err="1">
                <a:solidFill>
                  <a:srgbClr val="FFFF00"/>
                </a:solidFill>
              </a:rPr>
              <a:t>Transport</a:t>
            </a:r>
            <a:r>
              <a:rPr lang="es-ES" b="1" dirty="0">
                <a:solidFill>
                  <a:srgbClr val="FFFF00"/>
                </a:solidFill>
              </a:rPr>
              <a:t> </a:t>
            </a:r>
            <a:r>
              <a:rPr lang="es-ES" b="1" dirty="0"/>
              <a:t>O2 / CO2 / hormones / </a:t>
            </a:r>
            <a:r>
              <a:rPr lang="es-ES" b="1" dirty="0" err="1"/>
              <a:t>nutriments</a:t>
            </a:r>
            <a:endParaRPr lang="es-ES" b="1" dirty="0"/>
          </a:p>
          <a:p>
            <a:r>
              <a:rPr lang="fr-FR" b="1" dirty="0"/>
              <a:t>	- </a:t>
            </a:r>
            <a:r>
              <a:rPr lang="fr-FR" b="1" dirty="0">
                <a:solidFill>
                  <a:srgbClr val="FFFF00"/>
                </a:solidFill>
              </a:rPr>
              <a:t>Distribution</a:t>
            </a:r>
            <a:r>
              <a:rPr lang="fr-FR" b="1" dirty="0"/>
              <a:t> aux cellules : nutriments, oxygène, hormones…</a:t>
            </a:r>
          </a:p>
          <a:p>
            <a:r>
              <a:rPr lang="fr-FR" b="1" dirty="0"/>
              <a:t>	- </a:t>
            </a:r>
            <a:r>
              <a:rPr lang="fr-FR" b="1" dirty="0">
                <a:solidFill>
                  <a:srgbClr val="FFFF00"/>
                </a:solidFill>
              </a:rPr>
              <a:t>Elimination</a:t>
            </a:r>
            <a:r>
              <a:rPr lang="fr-FR" b="1" dirty="0"/>
              <a:t> des déchets produits par les cellules</a:t>
            </a:r>
          </a:p>
          <a:p>
            <a:r>
              <a:rPr lang="fr-FR" b="1" dirty="0"/>
              <a:t>	- </a:t>
            </a:r>
            <a:r>
              <a:rPr lang="fr-FR" b="1" dirty="0">
                <a:solidFill>
                  <a:srgbClr val="FFFF00"/>
                </a:solidFill>
              </a:rPr>
              <a:t>Participation à l’homéostasie </a:t>
            </a:r>
            <a:r>
              <a:rPr lang="fr-FR" b="1" dirty="0"/>
              <a:t>par la régulation de la température corporelle, du ph sanguin, du volume d’eau et des sels minéraux.</a:t>
            </a:r>
          </a:p>
          <a:p>
            <a:endParaRPr lang="fr-FR" b="1" dirty="0"/>
          </a:p>
        </p:txBody>
      </p:sp>
    </p:spTree>
    <p:extLst>
      <p:ext uri="{BB962C8B-B14F-4D97-AF65-F5344CB8AC3E}">
        <p14:creationId xmlns:p14="http://schemas.microsoft.com/office/powerpoint/2010/main" val="21011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11560" y="764704"/>
            <a:ext cx="3240360" cy="2664296"/>
          </a:xfrm>
        </p:spPr>
        <p:txBody>
          <a:bodyPr>
            <a:normAutofit/>
          </a:bodyPr>
          <a:lstStyle/>
          <a:p>
            <a:r>
              <a:rPr lang="fr-FR" b="1" dirty="0"/>
              <a:t>Connaitre les schémas pour comprendre le système cardio vasculaire et l’apprendre </a:t>
            </a:r>
          </a:p>
        </p:txBody>
      </p:sp>
      <p:sp>
        <p:nvSpPr>
          <p:cNvPr id="6" name="Espace réservé du texte 5"/>
          <p:cNvSpPr>
            <a:spLocks noGrp="1"/>
          </p:cNvSpPr>
          <p:nvPr>
            <p:ph type="body" sz="half" idx="2"/>
          </p:nvPr>
        </p:nvSpPr>
        <p:spPr>
          <a:xfrm>
            <a:off x="107504" y="4149080"/>
            <a:ext cx="6624736" cy="1224136"/>
          </a:xfrm>
        </p:spPr>
        <p:txBody>
          <a:bodyPr>
            <a:noAutofit/>
          </a:bodyPr>
          <a:lstStyle/>
          <a:p>
            <a:r>
              <a:rPr lang="fr-FR" sz="4800" b="1" dirty="0">
                <a:solidFill>
                  <a:srgbClr val="FFFF00"/>
                </a:solidFill>
              </a:rPr>
              <a:t>Merci de votre attention</a:t>
            </a:r>
          </a:p>
        </p:txBody>
      </p:sp>
      <p:sp>
        <p:nvSpPr>
          <p:cNvPr id="5" name="Espace réservé du numéro de diapositive 4"/>
          <p:cNvSpPr>
            <a:spLocks noGrp="1"/>
          </p:cNvSpPr>
          <p:nvPr>
            <p:ph type="sldNum" sz="quarter" idx="12"/>
          </p:nvPr>
        </p:nvSpPr>
        <p:spPr/>
        <p:txBody>
          <a:bodyPr/>
          <a:lstStyle/>
          <a:p>
            <a:fld id="{3DBCBF14-4694-4E15-BC5C-5D4A175C4532}" type="slidenum">
              <a:rPr lang="fr-FR" smtClean="0"/>
              <a:t>30</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076" y="599306"/>
            <a:ext cx="4042420" cy="5659388"/>
          </a:xfrm>
          <a:prstGeom prst="rect">
            <a:avLst/>
          </a:prstGeom>
        </p:spPr>
      </p:pic>
    </p:spTree>
    <p:extLst>
      <p:ext uri="{BB962C8B-B14F-4D97-AF65-F5344CB8AC3E}">
        <p14:creationId xmlns:p14="http://schemas.microsoft.com/office/powerpoint/2010/main" val="329739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alpha val="16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4</a:t>
            </a:fld>
            <a:endParaRPr dirty="0"/>
          </a:p>
        </p:txBody>
      </p:sp>
      <p:sp>
        <p:nvSpPr>
          <p:cNvPr id="7" name="ZoneTexte 6"/>
          <p:cNvSpPr txBox="1"/>
          <p:nvPr/>
        </p:nvSpPr>
        <p:spPr>
          <a:xfrm>
            <a:off x="3131840" y="188640"/>
            <a:ext cx="3732403" cy="646331"/>
          </a:xfrm>
          <a:prstGeom prst="rect">
            <a:avLst/>
          </a:prstGeom>
          <a:noFill/>
        </p:spPr>
        <p:txBody>
          <a:bodyPr wrap="square" rtlCol="0">
            <a:spAutoFit/>
          </a:bodyPr>
          <a:lstStyle/>
          <a:p>
            <a:r>
              <a:rPr lang="fr-FR" sz="3600" b="1" dirty="0">
                <a:solidFill>
                  <a:srgbClr val="FF0000"/>
                </a:solidFill>
              </a:rPr>
              <a:t>LE COEUR</a:t>
            </a:r>
          </a:p>
        </p:txBody>
      </p:sp>
      <p:sp>
        <p:nvSpPr>
          <p:cNvPr id="8" name="ZoneTexte 7"/>
          <p:cNvSpPr txBox="1"/>
          <p:nvPr/>
        </p:nvSpPr>
        <p:spPr>
          <a:xfrm>
            <a:off x="467544" y="1124744"/>
            <a:ext cx="8382000" cy="6740307"/>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chemeClr val="bg1"/>
                </a:solidFill>
              </a:rPr>
              <a:t>C’est un </a:t>
            </a:r>
            <a:r>
              <a:rPr lang="fr-FR" b="1" dirty="0">
                <a:solidFill>
                  <a:srgbClr val="FFFF00"/>
                </a:solidFill>
              </a:rPr>
              <a:t>muscle creux</a:t>
            </a:r>
            <a:r>
              <a:rPr lang="fr-FR" b="1" dirty="0"/>
              <a:t>, </a:t>
            </a:r>
            <a:r>
              <a:rPr lang="fr-FR" b="1" dirty="0">
                <a:solidFill>
                  <a:schemeClr val="bg1"/>
                </a:solidFill>
              </a:rPr>
              <a:t>gros comme un poing fermé et pesant environ 300g, responsable de la circulation du sang et divisé en deux parties par le septum cardiaque :</a:t>
            </a:r>
          </a:p>
          <a:p>
            <a:pPr marL="742950" lvl="1" indent="-285750">
              <a:buFont typeface="Arial" panose="020B0604020202020204" pitchFamily="34" charset="0"/>
              <a:buChar char="•"/>
            </a:pPr>
            <a:r>
              <a:rPr lang="fr-FR" b="1" dirty="0">
                <a:solidFill>
                  <a:srgbClr val="0070C0"/>
                </a:solidFill>
              </a:rPr>
              <a:t>Le cœur droit </a:t>
            </a:r>
            <a:r>
              <a:rPr lang="fr-FR" b="1" dirty="0">
                <a:solidFill>
                  <a:schemeClr val="bg1"/>
                </a:solidFill>
              </a:rPr>
              <a:t>(responsable de la circulation pulmonaire)</a:t>
            </a:r>
          </a:p>
          <a:p>
            <a:pPr marL="742950" lvl="1" indent="-285750">
              <a:buFont typeface="Arial" panose="020B0604020202020204" pitchFamily="34" charset="0"/>
              <a:buChar char="•"/>
            </a:pPr>
            <a:r>
              <a:rPr lang="fr-FR" b="1" dirty="0">
                <a:solidFill>
                  <a:srgbClr val="FF0000"/>
                </a:solidFill>
              </a:rPr>
              <a:t>Le cœur gauche </a:t>
            </a:r>
            <a:r>
              <a:rPr lang="fr-FR" b="1" dirty="0">
                <a:solidFill>
                  <a:schemeClr val="bg1"/>
                </a:solidFill>
              </a:rPr>
              <a:t>(responsable de la circulation générale)</a:t>
            </a:r>
          </a:p>
          <a:p>
            <a:pPr marL="742950" lvl="1"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a:solidFill>
                  <a:schemeClr val="bg1"/>
                </a:solidFill>
              </a:rPr>
              <a:t>Il est composé de 4 cavités:</a:t>
            </a:r>
          </a:p>
          <a:p>
            <a:pPr marL="742950" lvl="1" indent="-285750">
              <a:buFont typeface="Arial" panose="020B0604020202020204" pitchFamily="34" charset="0"/>
              <a:buChar char="•"/>
            </a:pPr>
            <a:r>
              <a:rPr lang="fr-FR" b="1" dirty="0">
                <a:solidFill>
                  <a:srgbClr val="0070C0"/>
                </a:solidFill>
              </a:rPr>
              <a:t>Oreillette droite </a:t>
            </a:r>
            <a:r>
              <a:rPr lang="fr-FR" b="1" dirty="0">
                <a:solidFill>
                  <a:schemeClr val="bg1"/>
                </a:solidFill>
              </a:rPr>
              <a:t>(recueille le sang de la circulation veineuse via les veines caves)</a:t>
            </a:r>
          </a:p>
          <a:p>
            <a:pPr marL="742950" lvl="1" indent="-285750">
              <a:buFont typeface="Arial" panose="020B0604020202020204" pitchFamily="34" charset="0"/>
              <a:buChar char="•"/>
            </a:pPr>
            <a:r>
              <a:rPr lang="fr-FR" b="1" dirty="0">
                <a:solidFill>
                  <a:srgbClr val="0070C0"/>
                </a:solidFill>
              </a:rPr>
              <a:t>Ventricule droit </a:t>
            </a:r>
            <a:r>
              <a:rPr lang="fr-FR" b="1" dirty="0">
                <a:solidFill>
                  <a:schemeClr val="bg1"/>
                </a:solidFill>
              </a:rPr>
              <a:t>(éjecte le sang vers la circulation pulmonaire)</a:t>
            </a:r>
          </a:p>
          <a:p>
            <a:pPr marL="742950" lvl="1" indent="-285750">
              <a:buFont typeface="Arial" panose="020B0604020202020204" pitchFamily="34" charset="0"/>
              <a:buChar char="•"/>
            </a:pPr>
            <a:r>
              <a:rPr lang="fr-FR" b="1" dirty="0">
                <a:solidFill>
                  <a:srgbClr val="FF0000"/>
                </a:solidFill>
              </a:rPr>
              <a:t>Oreillette gauche </a:t>
            </a:r>
            <a:r>
              <a:rPr lang="fr-FR" b="1" dirty="0">
                <a:solidFill>
                  <a:schemeClr val="bg1"/>
                </a:solidFill>
              </a:rPr>
              <a:t>(recueille le sang provenant des veines pulmonaires)</a:t>
            </a:r>
          </a:p>
          <a:p>
            <a:pPr marL="742950" lvl="1" indent="-285750">
              <a:buFont typeface="Arial" panose="020B0604020202020204" pitchFamily="34" charset="0"/>
              <a:buChar char="•"/>
            </a:pPr>
            <a:r>
              <a:rPr lang="fr-FR" b="1" dirty="0">
                <a:solidFill>
                  <a:srgbClr val="FF0000"/>
                </a:solidFill>
              </a:rPr>
              <a:t>Ventricule gauche </a:t>
            </a:r>
            <a:r>
              <a:rPr lang="fr-FR" b="1" dirty="0">
                <a:solidFill>
                  <a:schemeClr val="bg1"/>
                </a:solidFill>
              </a:rPr>
              <a:t>(éjecte le sang dans la circulation artérielle via l’aorte)</a:t>
            </a:r>
          </a:p>
          <a:p>
            <a:pPr marL="742950" lvl="1" indent="-285750">
              <a:buFont typeface="Arial" panose="020B0604020202020204" pitchFamily="34" charset="0"/>
              <a:buChar char="•"/>
            </a:pPr>
            <a:endParaRPr lang="fr-FR" b="1" dirty="0"/>
          </a:p>
          <a:p>
            <a:pPr marL="285750" indent="-285750">
              <a:buFont typeface="Arial" panose="020B0604020202020204" pitchFamily="34" charset="0"/>
              <a:buChar char="•"/>
            </a:pPr>
            <a:r>
              <a:rPr lang="fr-FR" b="1" dirty="0">
                <a:solidFill>
                  <a:srgbClr val="FFFF00"/>
                </a:solidFill>
              </a:rPr>
              <a:t>Le septum inter-auriculaire </a:t>
            </a:r>
            <a:r>
              <a:rPr lang="fr-FR" b="1" dirty="0">
                <a:solidFill>
                  <a:schemeClr val="bg1"/>
                </a:solidFill>
              </a:rPr>
              <a:t>sépare les deux oreillettes</a:t>
            </a:r>
          </a:p>
          <a:p>
            <a:endParaRPr lang="fr-FR" b="1" dirty="0"/>
          </a:p>
          <a:p>
            <a:pPr marL="285750" indent="-285750">
              <a:buFont typeface="Arial" panose="020B0604020202020204" pitchFamily="34" charset="0"/>
              <a:buChar char="•"/>
            </a:pPr>
            <a:r>
              <a:rPr lang="fr-FR" b="1" dirty="0">
                <a:solidFill>
                  <a:srgbClr val="FFFF00"/>
                </a:solidFill>
              </a:rPr>
              <a:t>Le septum inter-ventriculaire </a:t>
            </a:r>
            <a:r>
              <a:rPr lang="fr-FR" b="1" dirty="0">
                <a:solidFill>
                  <a:schemeClr val="bg1"/>
                </a:solidFill>
              </a:rPr>
              <a:t>sépare les deux ventricules</a:t>
            </a:r>
          </a:p>
          <a:p>
            <a:endParaRPr lang="fr-FR" b="1" dirty="0"/>
          </a:p>
          <a:p>
            <a:pPr marL="285750" indent="-285750">
              <a:buFont typeface="Arial" panose="020B0604020202020204" pitchFamily="34" charset="0"/>
              <a:buChar char="•"/>
            </a:pPr>
            <a:r>
              <a:rPr lang="fr-FR" b="1" dirty="0">
                <a:solidFill>
                  <a:schemeClr val="bg1"/>
                </a:solidFill>
              </a:rPr>
              <a:t>Il siège dans le thorax, entre les deux poumons dans </a:t>
            </a:r>
            <a:r>
              <a:rPr lang="fr-FR" b="1" dirty="0">
                <a:solidFill>
                  <a:srgbClr val="FFFF00"/>
                </a:solidFill>
              </a:rPr>
              <a:t>le médiastin</a:t>
            </a:r>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endParaRPr lang="fr-FR" b="1" dirty="0"/>
          </a:p>
          <a:p>
            <a:pPr marL="285750" indent="-285750">
              <a:buFont typeface="Arial" panose="020B0604020202020204" pitchFamily="34" charset="0"/>
              <a:buChar char="•"/>
            </a:pPr>
            <a:endParaRPr lang="fr-FR" b="1" dirty="0"/>
          </a:p>
        </p:txBody>
      </p:sp>
    </p:spTree>
    <p:extLst>
      <p:ext uri="{BB962C8B-B14F-4D97-AF65-F5344CB8AC3E}">
        <p14:creationId xmlns:p14="http://schemas.microsoft.com/office/powerpoint/2010/main" val="213345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32656"/>
            <a:ext cx="7772400" cy="1362456"/>
          </a:xfrm>
        </p:spPr>
        <p:txBody>
          <a:bodyPr/>
          <a:lstStyle/>
          <a:p>
            <a:pPr algn="ctr"/>
            <a:r>
              <a:rPr lang="fr-FR" sz="3600" b="1" dirty="0">
                <a:solidFill>
                  <a:schemeClr val="accent4">
                    <a:lumMod val="40000"/>
                    <a:lumOff val="60000"/>
                  </a:schemeClr>
                </a:solidFill>
              </a:rPr>
              <a:t>Les valeurs caractéristiques du cœur </a:t>
            </a:r>
          </a:p>
        </p:txBody>
      </p:sp>
      <p:sp>
        <p:nvSpPr>
          <p:cNvPr id="4" name="Espace réservé du numéro de diapositive 3"/>
          <p:cNvSpPr>
            <a:spLocks noGrp="1"/>
          </p:cNvSpPr>
          <p:nvPr>
            <p:ph type="sldNum" sz="quarter" idx="12"/>
          </p:nvPr>
        </p:nvSpPr>
        <p:spPr/>
        <p:txBody>
          <a:bodyPr/>
          <a:lstStyle/>
          <a:p>
            <a:fld id="{3DBCBF14-4694-4E15-BC5C-5D4A175C4532}" type="slidenum">
              <a:rPr lang="fr-FR" smtClean="0"/>
              <a:t>5</a:t>
            </a:fld>
            <a:endParaRPr lang="fr-F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276" y="2787305"/>
            <a:ext cx="4633913"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92" t="15569" r="2821" b="4914"/>
          <a:stretch/>
        </p:blipFill>
        <p:spPr bwMode="auto">
          <a:xfrm>
            <a:off x="1763688" y="2492896"/>
            <a:ext cx="5357091" cy="320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42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3"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heel(3)">
                                      <p:cBhvr>
                                        <p:cTn id="12"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12" y="1760186"/>
            <a:ext cx="3453386" cy="35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076488"/>
            <a:ext cx="2206625" cy="220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3224698"/>
            <a:ext cx="1384300" cy="6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024350"/>
            <a:ext cx="13541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re 1"/>
          <p:cNvSpPr>
            <a:spLocks noGrp="1"/>
          </p:cNvSpPr>
          <p:nvPr>
            <p:ph type="ctrTitle"/>
          </p:nvPr>
        </p:nvSpPr>
        <p:spPr>
          <a:xfrm>
            <a:off x="1259632" y="421828"/>
            <a:ext cx="6154713" cy="1079596"/>
          </a:xfrm>
        </p:spPr>
        <p:txBody>
          <a:bodyPr>
            <a:normAutofit/>
          </a:bodyPr>
          <a:lstStyle/>
          <a:p>
            <a:pPr algn="l"/>
            <a:r>
              <a:rPr lang="fr-FR" sz="3200" b="1" dirty="0">
                <a:solidFill>
                  <a:schemeClr val="accent3">
                    <a:lumMod val="20000"/>
                    <a:lumOff val="80000"/>
                  </a:schemeClr>
                </a:solidFill>
              </a:rPr>
              <a:t>Situation du cœur dans la cage thoracique</a:t>
            </a:r>
          </a:p>
        </p:txBody>
      </p:sp>
    </p:spTree>
    <p:extLst>
      <p:ext uri="{BB962C8B-B14F-4D97-AF65-F5344CB8AC3E}">
        <p14:creationId xmlns:p14="http://schemas.microsoft.com/office/powerpoint/2010/main" val="206372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00"/>
                                        <p:tgtEl>
                                          <p:spTgt spid="4099"/>
                                        </p:tgtEl>
                                      </p:cBhvr>
                                    </p:animEffect>
                                  </p:childTnLst>
                                </p:cTn>
                              </p:par>
                              <p:par>
                                <p:cTn id="8" presetID="22" presetClass="entr" presetSubtype="4"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ipe(down)">
                                      <p:cBhvr>
                                        <p:cTn id="10" dur="500"/>
                                        <p:tgtEl>
                                          <p:spTgt spid="4100"/>
                                        </p:tgtEl>
                                      </p:cBhvr>
                                    </p:animEffect>
                                  </p:childTnLst>
                                </p:cTn>
                              </p:par>
                              <p:par>
                                <p:cTn id="11" presetID="22" presetClass="entr" presetSubtype="4" fill="hold" nodeType="withEffect">
                                  <p:stCondLst>
                                    <p:cond delay="0"/>
                                  </p:stCondLst>
                                  <p:childTnLst>
                                    <p:set>
                                      <p:cBhvr>
                                        <p:cTn id="12" dur="1" fill="hold">
                                          <p:stCondLst>
                                            <p:cond delay="0"/>
                                          </p:stCondLst>
                                        </p:cTn>
                                        <p:tgtEl>
                                          <p:spTgt spid="4101"/>
                                        </p:tgtEl>
                                        <p:attrNameLst>
                                          <p:attrName>style.visibility</p:attrName>
                                        </p:attrNameLst>
                                      </p:cBhvr>
                                      <p:to>
                                        <p:strVal val="visible"/>
                                      </p:to>
                                    </p:set>
                                    <p:animEffect transition="in" filter="wipe(down)">
                                      <p:cBhvr>
                                        <p:cTn id="13"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3568" y="692696"/>
            <a:ext cx="7851648" cy="1296144"/>
          </a:xfrm>
        </p:spPr>
        <p:txBody>
          <a:bodyPr>
            <a:normAutofit/>
          </a:bodyPr>
          <a:lstStyle/>
          <a:p>
            <a:pPr algn="l"/>
            <a:r>
              <a:rPr lang="fr-FR" sz="3200" b="1" dirty="0">
                <a:solidFill>
                  <a:schemeClr val="accent3">
                    <a:lumMod val="20000"/>
                    <a:lumOff val="80000"/>
                  </a:schemeClr>
                </a:solidFill>
              </a:rPr>
              <a:t>Situation du cœur dans la cage thoracique</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132856"/>
            <a:ext cx="3864051" cy="3738690"/>
          </a:xfrm>
          <a:prstGeom prst="rect">
            <a:avLst/>
          </a:prstGeom>
        </p:spPr>
      </p:pic>
    </p:spTree>
    <p:extLst>
      <p:ext uri="{BB962C8B-B14F-4D97-AF65-F5344CB8AC3E}">
        <p14:creationId xmlns:p14="http://schemas.microsoft.com/office/powerpoint/2010/main" val="1107377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a:lnSpc>
                <a:spcPts val="1245"/>
              </a:lnSpc>
            </a:pPr>
            <a:fld id="{81D60167-4931-47E6-BA6A-407CBD079E47}" type="slidenum">
              <a:rPr dirty="0"/>
              <a:t>8</a:t>
            </a:fld>
            <a:endParaRPr dirty="0"/>
          </a:p>
        </p:txBody>
      </p:sp>
      <p:pic>
        <p:nvPicPr>
          <p:cNvPr id="6" name="Image 5"/>
          <p:cNvPicPr/>
          <p:nvPr/>
        </p:nvPicPr>
        <p:blipFill>
          <a:blip r:embed="rId2"/>
          <a:stretch>
            <a:fillRect/>
          </a:stretch>
        </p:blipFill>
        <p:spPr>
          <a:xfrm>
            <a:off x="395536" y="1844824"/>
            <a:ext cx="4949317" cy="3847465"/>
          </a:xfrm>
          <a:prstGeom prst="rect">
            <a:avLst/>
          </a:prstGeom>
          <a:solidFill>
            <a:schemeClr val="bg1"/>
          </a:solidFill>
        </p:spPr>
      </p:pic>
      <p:sp>
        <p:nvSpPr>
          <p:cNvPr id="7" name="ZoneTexte 6"/>
          <p:cNvSpPr txBox="1"/>
          <p:nvPr/>
        </p:nvSpPr>
        <p:spPr>
          <a:xfrm>
            <a:off x="3653135" y="685800"/>
            <a:ext cx="3732403" cy="646331"/>
          </a:xfrm>
          <a:prstGeom prst="rect">
            <a:avLst/>
          </a:prstGeom>
          <a:noFill/>
        </p:spPr>
        <p:txBody>
          <a:bodyPr wrap="square" rtlCol="0">
            <a:spAutoFit/>
          </a:bodyPr>
          <a:lstStyle/>
          <a:p>
            <a:r>
              <a:rPr lang="fr-FR" sz="3600" b="1" dirty="0">
                <a:solidFill>
                  <a:srgbClr val="FF0000"/>
                </a:solidFill>
              </a:rPr>
              <a:t>LE COEUR</a:t>
            </a:r>
          </a:p>
        </p:txBody>
      </p:sp>
      <p:sp>
        <p:nvSpPr>
          <p:cNvPr id="3" name="ZoneTexte 2"/>
          <p:cNvSpPr txBox="1"/>
          <p:nvPr/>
        </p:nvSpPr>
        <p:spPr>
          <a:xfrm>
            <a:off x="5630577" y="1628800"/>
            <a:ext cx="3481826" cy="4524315"/>
          </a:xfrm>
          <a:prstGeom prst="rect">
            <a:avLst/>
          </a:prstGeom>
          <a:noFill/>
        </p:spPr>
        <p:txBody>
          <a:bodyPr wrap="square" rtlCol="0">
            <a:spAutoFit/>
          </a:bodyPr>
          <a:lstStyle/>
          <a:p>
            <a:r>
              <a:rPr lang="fr-FR" sz="2400" b="1" dirty="0">
                <a:solidFill>
                  <a:schemeClr val="bg1"/>
                </a:solidFill>
              </a:rPr>
              <a:t>1- artères pulmonaires</a:t>
            </a:r>
          </a:p>
          <a:p>
            <a:r>
              <a:rPr lang="fr-FR" sz="2400" b="1" dirty="0">
                <a:solidFill>
                  <a:schemeClr val="bg1"/>
                </a:solidFill>
              </a:rPr>
              <a:t>2- veine cave</a:t>
            </a:r>
          </a:p>
          <a:p>
            <a:r>
              <a:rPr lang="fr-FR" sz="2400" b="1" dirty="0">
                <a:solidFill>
                  <a:schemeClr val="bg1"/>
                </a:solidFill>
              </a:rPr>
              <a:t>3- oreillette droite</a:t>
            </a:r>
          </a:p>
          <a:p>
            <a:r>
              <a:rPr lang="fr-FR" sz="2400" b="1" dirty="0">
                <a:solidFill>
                  <a:schemeClr val="bg1"/>
                </a:solidFill>
              </a:rPr>
              <a:t>4- ventricule droit</a:t>
            </a:r>
          </a:p>
          <a:p>
            <a:r>
              <a:rPr lang="fr-FR" sz="2400" b="1" dirty="0">
                <a:solidFill>
                  <a:schemeClr val="bg1"/>
                </a:solidFill>
              </a:rPr>
              <a:t>5- myocarde</a:t>
            </a:r>
          </a:p>
          <a:p>
            <a:r>
              <a:rPr lang="fr-FR" sz="2400" b="1" dirty="0">
                <a:solidFill>
                  <a:schemeClr val="bg1"/>
                </a:solidFill>
              </a:rPr>
              <a:t>6- aorte</a:t>
            </a:r>
          </a:p>
          <a:p>
            <a:r>
              <a:rPr lang="fr-FR" sz="2400" b="1" dirty="0">
                <a:solidFill>
                  <a:schemeClr val="bg1"/>
                </a:solidFill>
              </a:rPr>
              <a:t>7- veines pulmonaires</a:t>
            </a:r>
          </a:p>
          <a:p>
            <a:r>
              <a:rPr lang="fr-FR" sz="2400" b="1" dirty="0">
                <a:solidFill>
                  <a:schemeClr val="bg1"/>
                </a:solidFill>
              </a:rPr>
              <a:t>8- oreillette gauche</a:t>
            </a:r>
          </a:p>
          <a:p>
            <a:r>
              <a:rPr lang="fr-FR" sz="2400" b="1" dirty="0">
                <a:solidFill>
                  <a:schemeClr val="bg1"/>
                </a:solidFill>
              </a:rPr>
              <a:t>9- ventricule gauche</a:t>
            </a:r>
          </a:p>
          <a:p>
            <a:r>
              <a:rPr lang="fr-FR" sz="2400" b="1" dirty="0">
                <a:solidFill>
                  <a:schemeClr val="bg1"/>
                </a:solidFill>
              </a:rPr>
              <a:t>10- septum interventriculaire</a:t>
            </a:r>
          </a:p>
        </p:txBody>
      </p:sp>
    </p:spTree>
    <p:extLst>
      <p:ext uri="{BB962C8B-B14F-4D97-AF65-F5344CB8AC3E}">
        <p14:creationId xmlns:p14="http://schemas.microsoft.com/office/powerpoint/2010/main" val="347931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sldNum" sz="quarter" idx="12"/>
          </p:nvPr>
        </p:nvSpPr>
        <p:spPr>
          <a:xfrm>
            <a:off x="8934450" y="6556375"/>
            <a:ext cx="209550" cy="177800"/>
          </a:xfrm>
          <a:prstGeom prst="rect">
            <a:avLst/>
          </a:prstGeom>
        </p:spPr>
        <p:txBody>
          <a:bodyPr vert="horz" wrap="square" lIns="0" tIns="0" rIns="0" bIns="0" rtlCol="0">
            <a:spAutoFit/>
          </a:bodyPr>
          <a:lstStyle/>
          <a:p>
            <a:pPr marL="39370" marR="0" lvl="0" indent="0" algn="l" defTabSz="914400" rtl="0" eaLnBrk="1" fontAlgn="auto" latinLnBrk="0" hangingPunct="1">
              <a:lnSpc>
                <a:spcPts val="1245"/>
              </a:lnSpc>
              <a:spcBef>
                <a:spcPts val="0"/>
              </a:spcBef>
              <a:spcAft>
                <a:spcPts val="0"/>
              </a:spcAft>
              <a:buClrTx/>
              <a:buSzTx/>
              <a:buFontTx/>
              <a:buNone/>
              <a:tabLst/>
              <a:defRPr/>
            </a:pPr>
            <a:fld id="{81D60167-4931-47E6-BA6A-407CBD079E47}" type="slidenum">
              <a:rPr kumimoji="0" sz="1200" b="0" i="0" u="none" strike="noStrike" kern="1200" cap="none" spc="0" normalizeH="0" baseline="0" noProof="0" dirty="0">
                <a:ln>
                  <a:noFill/>
                </a:ln>
                <a:solidFill>
                  <a:srgbClr val="045C75"/>
                </a:solidFill>
                <a:effectLst/>
                <a:uLnTx/>
                <a:uFillTx/>
                <a:latin typeface="Constantia"/>
                <a:ea typeface="+mn-ea"/>
              </a:rPr>
              <a:pPr marL="39370" marR="0" lvl="0" indent="0" algn="l" defTabSz="914400" rtl="0" eaLnBrk="1" fontAlgn="auto" latinLnBrk="0" hangingPunct="1">
                <a:lnSpc>
                  <a:spcPts val="1245"/>
                </a:lnSpc>
                <a:spcBef>
                  <a:spcPts val="0"/>
                </a:spcBef>
                <a:spcAft>
                  <a:spcPts val="0"/>
                </a:spcAft>
                <a:buClrTx/>
                <a:buSzTx/>
                <a:buFontTx/>
                <a:buNone/>
                <a:tabLst/>
                <a:defRPr/>
              </a:pPr>
              <a:t>9</a:t>
            </a:fld>
            <a:endParaRPr kumimoji="0" sz="1200" b="0" i="0" u="none" strike="noStrike" kern="1200" cap="none" spc="0" normalizeH="0" baseline="0" noProof="0" dirty="0">
              <a:ln>
                <a:noFill/>
              </a:ln>
              <a:solidFill>
                <a:srgbClr val="045C75"/>
              </a:solidFill>
              <a:effectLst/>
              <a:uLnTx/>
              <a:uFillTx/>
              <a:latin typeface="Constantia"/>
              <a:ea typeface="+mn-ea"/>
            </a:endParaRPr>
          </a:p>
        </p:txBody>
      </p:sp>
      <p:sp>
        <p:nvSpPr>
          <p:cNvPr id="7" name="ZoneTexte 6"/>
          <p:cNvSpPr txBox="1"/>
          <p:nvPr/>
        </p:nvSpPr>
        <p:spPr>
          <a:xfrm>
            <a:off x="3429000" y="578016"/>
            <a:ext cx="3732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1" i="0" u="none" strike="noStrike" kern="1200" cap="none" spc="0" normalizeH="0" baseline="0" noProof="0" dirty="0">
                <a:ln>
                  <a:noFill/>
                </a:ln>
                <a:solidFill>
                  <a:srgbClr val="FF0000"/>
                </a:solidFill>
                <a:effectLst/>
                <a:uLnTx/>
                <a:uFillTx/>
                <a:latin typeface="Calibri"/>
                <a:ea typeface="+mn-ea"/>
                <a:cs typeface="+mn-cs"/>
              </a:rPr>
              <a:t>LE COEUR</a:t>
            </a:r>
          </a:p>
        </p:txBody>
      </p:sp>
      <p:sp>
        <p:nvSpPr>
          <p:cNvPr id="8" name="ZoneTexte 7"/>
          <p:cNvSpPr txBox="1"/>
          <p:nvPr/>
        </p:nvSpPr>
        <p:spPr>
          <a:xfrm>
            <a:off x="457200" y="1224347"/>
            <a:ext cx="8382000" cy="41549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Il est composé de trois couches de l’intérieur vers l’extérieur: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L’endocarde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Le myocarde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a:ea typeface="+mn-ea"/>
                <a:cs typeface="+mn-cs"/>
              </a:rPr>
              <a:t>Le péricarde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800" y="2057400"/>
            <a:ext cx="4570079" cy="4498571"/>
          </a:xfrm>
          <a:prstGeom prst="rect">
            <a:avLst/>
          </a:prstGeom>
        </p:spPr>
      </p:pic>
      <p:cxnSp>
        <p:nvCxnSpPr>
          <p:cNvPr id="9" name="Connecteur droit avec flèche 8"/>
          <p:cNvCxnSpPr/>
          <p:nvPr/>
        </p:nvCxnSpPr>
        <p:spPr>
          <a:xfrm>
            <a:off x="3277561" y="2611048"/>
            <a:ext cx="2818439" cy="2045769"/>
          </a:xfrm>
          <a:prstGeom prst="straightConnector1">
            <a:avLst/>
          </a:prstGeom>
          <a:ln w="57150">
            <a:solidFill>
              <a:schemeClr val="bg1">
                <a:alpha val="60000"/>
              </a:schemeClr>
            </a:solidFill>
            <a:tailEnd type="triangle"/>
          </a:ln>
        </p:spPr>
        <p:style>
          <a:lnRef idx="1">
            <a:schemeClr val="dk1"/>
          </a:lnRef>
          <a:fillRef idx="0">
            <a:schemeClr val="dk1"/>
          </a:fillRef>
          <a:effectRef idx="0">
            <a:schemeClr val="dk1"/>
          </a:effectRef>
          <a:fontRef idx="minor">
            <a:schemeClr val="tx1"/>
          </a:fontRef>
        </p:style>
      </p:cxnSp>
      <p:cxnSp>
        <p:nvCxnSpPr>
          <p:cNvPr id="11" name="Connecteur droit avec flèche 10"/>
          <p:cNvCxnSpPr/>
          <p:nvPr/>
        </p:nvCxnSpPr>
        <p:spPr>
          <a:xfrm>
            <a:off x="3352800" y="3354185"/>
            <a:ext cx="2895600" cy="1905000"/>
          </a:xfrm>
          <a:prstGeom prst="straightConnector1">
            <a:avLst/>
          </a:prstGeom>
          <a:ln w="57150">
            <a:solidFill>
              <a:schemeClr val="bg1"/>
            </a:solidFill>
            <a:tailEnd type="triangle"/>
          </a:ln>
        </p:spPr>
        <p:style>
          <a:lnRef idx="1">
            <a:schemeClr val="accent2"/>
          </a:lnRef>
          <a:fillRef idx="0">
            <a:schemeClr val="accent2"/>
          </a:fillRef>
          <a:effectRef idx="0">
            <a:schemeClr val="accent2"/>
          </a:effectRef>
          <a:fontRef idx="minor">
            <a:schemeClr val="tx1"/>
          </a:fontRef>
        </p:style>
      </p:cxnSp>
      <p:cxnSp>
        <p:nvCxnSpPr>
          <p:cNvPr id="14" name="Connecteur droit avec flèche 13"/>
          <p:cNvCxnSpPr/>
          <p:nvPr/>
        </p:nvCxnSpPr>
        <p:spPr>
          <a:xfrm>
            <a:off x="3349869" y="4113955"/>
            <a:ext cx="3124200" cy="18288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15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ecteur">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1642</TotalTime>
  <Words>1591</Words>
  <Application>Microsoft Office PowerPoint</Application>
  <PresentationFormat>Affichage à l'écran (4:3)</PresentationFormat>
  <Paragraphs>286</Paragraphs>
  <Slides>30</Slides>
  <Notes>18</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30</vt:i4>
      </vt:variant>
    </vt:vector>
  </HeadingPairs>
  <TitlesOfParts>
    <vt:vector size="38" baseType="lpstr">
      <vt:lpstr>Arial</vt:lpstr>
      <vt:lpstr>Calibri</vt:lpstr>
      <vt:lpstr>Century Gothic</vt:lpstr>
      <vt:lpstr>Constantia</vt:lpstr>
      <vt:lpstr>Symbol</vt:lpstr>
      <vt:lpstr>Wingdings</vt:lpstr>
      <vt:lpstr>Wingdings 3</vt:lpstr>
      <vt:lpstr>Secteur</vt:lpstr>
      <vt:lpstr>                                            Le système cardio vasculaire UE 2.2 Grandes fonction et cycles de la vie     MB – EB  2/09/2025</vt:lpstr>
      <vt:lpstr>Vidéo introductive</vt:lpstr>
      <vt:lpstr>GENERALITES</vt:lpstr>
      <vt:lpstr>Présentation PowerPoint</vt:lpstr>
      <vt:lpstr>Les valeurs caractéristiques du cœur </vt:lpstr>
      <vt:lpstr>Situation du cœur dans la cage thoracique</vt:lpstr>
      <vt:lpstr>Situation du cœur dans la cage thoracique</vt:lpstr>
      <vt:lpstr>Présentation PowerPoint</vt:lpstr>
      <vt:lpstr>Présentation PowerPoint</vt:lpstr>
      <vt:lpstr>les valves cardiaques </vt:lpstr>
      <vt:lpstr>Présentation PowerPoint</vt:lpstr>
      <vt:lpstr>Présentation PowerPoint</vt:lpstr>
      <vt:lpstr>Présentation PowerPoint</vt:lpstr>
      <vt:lpstr>Les coronaires</vt:lpstr>
      <vt:lpstr>Présentation PowerPoint</vt:lpstr>
      <vt:lpstr>Présentation PowerPoint</vt:lpstr>
      <vt:lpstr>Présentation PowerPoint</vt:lpstr>
      <vt:lpstr>Présentation PowerPoint</vt:lpstr>
      <vt:lpstr>Présentation PowerPoint</vt:lpstr>
      <vt:lpstr>La TENSION artérielle</vt:lpstr>
      <vt:lpstr>La TENSION artérielle</vt:lpstr>
      <vt:lpstr>Présentation PowerPoint</vt:lpstr>
      <vt:lpstr> Le système vasculaire</vt:lpstr>
      <vt:lpstr>Présentation PowerPoint</vt:lpstr>
      <vt:lpstr>Présentation PowerPoint</vt:lpstr>
      <vt:lpstr>Présentation PowerPoint</vt:lpstr>
      <vt:lpstr>Rôle du cœur dans l’hématose </vt:lpstr>
      <vt:lpstr>Le lien avec le système respiratoire</vt:lpstr>
      <vt:lpstr>Les deux circulations </vt:lpstr>
      <vt:lpstr>Connaitre les schémas pour comprendre le système cardio vasculaire et l’apprendre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cœur</dc:title>
  <dc:creator>Bourelier Elisabeth</dc:creator>
  <cp:lastModifiedBy>Elisabeth BOURELIER</cp:lastModifiedBy>
  <cp:revision>76</cp:revision>
  <dcterms:created xsi:type="dcterms:W3CDTF">2021-10-04T06:52:47Z</dcterms:created>
  <dcterms:modified xsi:type="dcterms:W3CDTF">2025-09-16T15:13:22Z</dcterms:modified>
</cp:coreProperties>
</file>