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3A1E0-160D-4F55-A2C9-2DDDC62F2887}" type="datetimeFigureOut">
              <a:rPr lang="fr-FR" smtClean="0"/>
              <a:t>14/12/2018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MCD/ 2018-2019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3EE7FD-6C20-46C9-8293-53E42839EE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4592984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39CFD-B6C0-452C-B3A4-83B44855317F}" type="datetimeFigureOut">
              <a:rPr lang="fr-FR" smtClean="0"/>
              <a:t>14/12/2018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MCD/ 2018-2019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D95FA-E1D9-44A7-8952-A73A88D512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42769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D95FA-E1D9-44A7-8952-A73A88D51217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MCD/ 2018-2019</a:t>
            </a:r>
            <a:endParaRPr lang="fr-FR"/>
          </a:p>
        </p:txBody>
      </p:sp>
      <p:sp>
        <p:nvSpPr>
          <p:cNvPr id="6" name="Espace réservé de l'en-têt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77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51FE-DA65-43F9-86E5-659889984ABA}" type="datetimeFigureOut">
              <a:rPr lang="fr-FR" smtClean="0"/>
              <a:t>14/12/2018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A776-3B29-4FAD-A462-0DBB2DE24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7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51FE-DA65-43F9-86E5-659889984ABA}" type="datetimeFigureOut">
              <a:rPr lang="fr-FR" smtClean="0"/>
              <a:t>14/12/2018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A776-3B29-4FAD-A462-0DBB2DE24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664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51FE-DA65-43F9-86E5-659889984ABA}" type="datetimeFigureOut">
              <a:rPr lang="fr-FR" smtClean="0"/>
              <a:t>14/12/2018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A776-3B29-4FAD-A462-0DBB2DE24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6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51FE-DA65-43F9-86E5-659889984ABA}" type="datetimeFigureOut">
              <a:rPr lang="fr-FR" smtClean="0"/>
              <a:t>14/12/2018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A776-3B29-4FAD-A462-0DBB2DE24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66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51FE-DA65-43F9-86E5-659889984ABA}" type="datetimeFigureOut">
              <a:rPr lang="fr-FR" smtClean="0"/>
              <a:t>14/12/2018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A776-3B29-4FAD-A462-0DBB2DE24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36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51FE-DA65-43F9-86E5-659889984ABA}" type="datetimeFigureOut">
              <a:rPr lang="fr-FR" smtClean="0"/>
              <a:t>14/12/2018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A776-3B29-4FAD-A462-0DBB2DE24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48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51FE-DA65-43F9-86E5-659889984ABA}" type="datetimeFigureOut">
              <a:rPr lang="fr-FR" smtClean="0"/>
              <a:t>14/12/2018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A776-3B29-4FAD-A462-0DBB2DE24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809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51FE-DA65-43F9-86E5-659889984ABA}" type="datetimeFigureOut">
              <a:rPr lang="fr-FR" smtClean="0"/>
              <a:t>14/12/2018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A776-3B29-4FAD-A462-0DBB2DE24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620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51FE-DA65-43F9-86E5-659889984ABA}" type="datetimeFigureOut">
              <a:rPr lang="fr-FR" smtClean="0"/>
              <a:t>14/12/2018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A776-3B29-4FAD-A462-0DBB2DE24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70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51FE-DA65-43F9-86E5-659889984ABA}" type="datetimeFigureOut">
              <a:rPr lang="fr-FR" smtClean="0"/>
              <a:t>14/12/2018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A776-3B29-4FAD-A462-0DBB2DE24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87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51FE-DA65-43F9-86E5-659889984ABA}" type="datetimeFigureOut">
              <a:rPr lang="fr-FR" smtClean="0"/>
              <a:t>14/12/2018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A776-3B29-4FAD-A462-0DBB2DE24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8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B51FE-DA65-43F9-86E5-659889984ABA}" type="datetimeFigureOut">
              <a:rPr lang="fr-FR" smtClean="0"/>
              <a:t>14/12/2018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0A776-3B29-4FAD-A462-0DBB2DE24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761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CONDUITES A TENIR </a:t>
            </a:r>
            <a:br>
              <a:rPr lang="fr-FR" dirty="0" smtClean="0"/>
            </a:br>
            <a:r>
              <a:rPr lang="fr-FR" dirty="0" smtClean="0"/>
              <a:t>PENDANT LE STAGE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2" y="358775"/>
            <a:ext cx="2200275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15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fr-FR" altLang="fr-FR" sz="1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fr-FR" altLang="fr-FR" sz="1800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fr-FR" altLang="fr-FR" sz="1800" dirty="0" smtClean="0"/>
              <a:t>En cas d’absence en stage, l’étudiant avertit </a:t>
            </a:r>
            <a:r>
              <a:rPr lang="fr-FR" altLang="fr-FR" sz="1800" b="1" dirty="0" smtClean="0"/>
              <a:t>le cadre de santé du terrain de stage et l’IFSI  le plus rapidement possible par mail : _Secretariat_IFSI@ch-le-vinatier.fr</a:t>
            </a:r>
          </a:p>
          <a:p>
            <a:pPr algn="just" eaLnBrk="1" hangingPunct="1">
              <a:lnSpc>
                <a:spcPct val="80000"/>
              </a:lnSpc>
            </a:pPr>
            <a:endParaRPr lang="fr-FR" altLang="fr-FR" sz="1800" dirty="0" smtClean="0"/>
          </a:p>
          <a:p>
            <a:pPr algn="just" eaLnBrk="1" hangingPunct="1">
              <a:lnSpc>
                <a:spcPct val="80000"/>
              </a:lnSpc>
            </a:pPr>
            <a:r>
              <a:rPr lang="fr-FR" altLang="fr-FR" sz="1800" dirty="0" smtClean="0"/>
              <a:t>Il fait ensuite parvenir un certificat médical ou un justificatif de l’absence </a:t>
            </a:r>
            <a:r>
              <a:rPr lang="fr-FR" altLang="fr-FR" sz="1800" b="1" dirty="0" smtClean="0"/>
              <a:t>par courriel au secrétariat avec transmission obligatoire ultérieure des originaux.</a:t>
            </a:r>
          </a:p>
          <a:p>
            <a:pPr algn="just" eaLnBrk="1" hangingPunct="1">
              <a:lnSpc>
                <a:spcPct val="80000"/>
              </a:lnSpc>
            </a:pPr>
            <a:endParaRPr lang="fr-FR" altLang="fr-FR" sz="1800" b="1" dirty="0" smtClean="0"/>
          </a:p>
          <a:p>
            <a:pPr algn="just" eaLnBrk="1" hangingPunct="1">
              <a:lnSpc>
                <a:spcPct val="80000"/>
              </a:lnSpc>
            </a:pPr>
            <a:r>
              <a:rPr lang="fr-FR" altLang="fr-FR" sz="1800" dirty="0" smtClean="0"/>
              <a:t>Les heures d’absence en stage peuvent être récupérées sur le même terrain de stage , lorsqu’il s’agit d’une absence de 2 , voire 3 jours sur ce terrain.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fr-FR" altLang="fr-FR" sz="1800" dirty="0" smtClean="0"/>
          </a:p>
          <a:p>
            <a:pPr algn="just" eaLnBrk="1" hangingPunct="1">
              <a:lnSpc>
                <a:spcPct val="80000"/>
              </a:lnSpc>
            </a:pPr>
            <a:r>
              <a:rPr lang="fr-FR" altLang="fr-FR" sz="1800" dirty="0" smtClean="0"/>
              <a:t>L’étudiant peut alors récupérer 1 heure par jour </a:t>
            </a:r>
            <a:r>
              <a:rPr lang="fr-FR" altLang="fr-FR" sz="1800" b="1" dirty="0" smtClean="0"/>
              <a:t>en accord avec le cadre et l’équipe pédagogique</a:t>
            </a:r>
            <a:r>
              <a:rPr lang="fr-FR" altLang="fr-FR" sz="1800" dirty="0" smtClean="0"/>
              <a:t>, voire un samedi (sauf le dernier samedi du stage).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fr-FR" altLang="fr-FR" sz="1600" b="1" dirty="0" smtClean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altLang="fr-FR" dirty="0"/>
              <a:t>ABSENCE EN STAGE</a:t>
            </a:r>
          </a:p>
        </p:txBody>
      </p:sp>
      <p:pic>
        <p:nvPicPr>
          <p:cNvPr id="8" name="Imag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21754"/>
            <a:ext cx="2200275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2793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altLang="fr-FR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fr-FR" altLang="fr-FR" sz="3200" dirty="0" smtClean="0">
                <a:latin typeface="Calibri" pitchFamily="34" charset="0"/>
                <a:cs typeface="Calibri" pitchFamily="34" charset="0"/>
              </a:rPr>
              <a:t>En cas d’AES ou d’accident du travail en stage </a:t>
            </a:r>
            <a:r>
              <a:rPr lang="fr-FR" altLang="fr-FR" sz="3200" b="1" dirty="0" smtClean="0">
                <a:latin typeface="Calibri" pitchFamily="34" charset="0"/>
                <a:cs typeface="Calibri" pitchFamily="34" charset="0"/>
              </a:rPr>
              <a:t>sur le CH </a:t>
            </a:r>
            <a:r>
              <a:rPr lang="fr-FR" altLang="fr-FR" sz="3200" b="1" dirty="0" err="1" smtClean="0">
                <a:latin typeface="Calibri" pitchFamily="34" charset="0"/>
                <a:cs typeface="Calibri" pitchFamily="34" charset="0"/>
              </a:rPr>
              <a:t>Vinatier</a:t>
            </a:r>
            <a:r>
              <a:rPr lang="fr-FR" altLang="fr-FR" sz="32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fr-FR" altLang="fr-FR" dirty="0" smtClean="0">
                <a:latin typeface="Calibri" pitchFamily="34" charset="0"/>
                <a:cs typeface="Calibri" pitchFamily="34" charset="0"/>
              </a:rPr>
              <a:t>le </a:t>
            </a:r>
            <a:r>
              <a:rPr lang="fr-FR" altLang="fr-FR" b="1" dirty="0" smtClean="0">
                <a:latin typeface="Calibri" pitchFamily="34" charset="0"/>
                <a:cs typeface="Calibri" pitchFamily="34" charset="0"/>
              </a:rPr>
              <a:t>Service de Santé a</a:t>
            </a:r>
            <a:r>
              <a:rPr lang="fr-FR" altLang="fr-FR" sz="3200" b="1" dirty="0" smtClean="0">
                <a:latin typeface="Calibri" pitchFamily="34" charset="0"/>
                <a:cs typeface="Calibri" pitchFamily="34" charset="0"/>
              </a:rPr>
              <a:t>u travail du CH </a:t>
            </a:r>
            <a:r>
              <a:rPr lang="fr-FR" altLang="fr-FR" sz="3200" b="1" dirty="0" err="1" smtClean="0">
                <a:latin typeface="Calibri" pitchFamily="34" charset="0"/>
                <a:cs typeface="Calibri" pitchFamily="34" charset="0"/>
              </a:rPr>
              <a:t>Vinatier</a:t>
            </a:r>
            <a:r>
              <a:rPr lang="fr-FR" altLang="fr-FR" sz="3200" b="1" dirty="0" smtClean="0">
                <a:latin typeface="Calibri" pitchFamily="34" charset="0"/>
                <a:cs typeface="Calibri" pitchFamily="34" charset="0"/>
              </a:rPr>
              <a:t> prend en charge l’étudiant</a:t>
            </a:r>
            <a:r>
              <a:rPr lang="fr-FR" altLang="fr-FR" sz="3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fr-FR" altLang="fr-FR" sz="3200" dirty="0" smtClean="0">
              <a:latin typeface="Calibri" pitchFamily="34" charset="0"/>
              <a:cs typeface="Calibri" pitchFamily="34" charset="0"/>
            </a:endParaRPr>
          </a:p>
          <a:p>
            <a:r>
              <a:rPr lang="fr-FR" altLang="fr-FR" sz="3200" dirty="0" smtClean="0">
                <a:latin typeface="Calibri" pitchFamily="34" charset="0"/>
                <a:cs typeface="Calibri" pitchFamily="34" charset="0"/>
              </a:rPr>
              <a:t>Sur les autres terrains de stage, se référer à la procédure AES et AT hors stages CH </a:t>
            </a:r>
            <a:r>
              <a:rPr lang="fr-FR" altLang="fr-FR" sz="3200" dirty="0" err="1" smtClean="0">
                <a:latin typeface="Calibri" pitchFamily="34" charset="0"/>
                <a:cs typeface="Calibri" pitchFamily="34" charset="0"/>
              </a:rPr>
              <a:t>Vinatier</a:t>
            </a:r>
            <a:r>
              <a:rPr lang="fr-FR" altLang="fr-FR" sz="3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fr-FR" alt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En cas d’AES et AT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8696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1331913" y="1052513"/>
            <a:ext cx="7313612" cy="56165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fr-FR" altLang="fr-FR" sz="900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fr-FR" alt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fr-FR" altLang="fr-F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Faire établir un certificat médical</a:t>
            </a:r>
          </a:p>
          <a:p>
            <a:pPr>
              <a:lnSpc>
                <a:spcPct val="80000"/>
              </a:lnSpc>
              <a:defRPr/>
            </a:pPr>
            <a:endParaRPr lang="fr-FR" altLang="fr-F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fr-FR" altLang="fr-F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Prévenir </a:t>
            </a:r>
            <a:r>
              <a:rPr lang="fr-FR" alt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  <a:t>sans délai le secrétariat de l’IFSI par mail :</a:t>
            </a:r>
          </a:p>
          <a:p>
            <a:pPr marL="392113" lvl="1" indent="0">
              <a:lnSpc>
                <a:spcPct val="80000"/>
              </a:lnSpc>
              <a:buNone/>
              <a:defRPr/>
            </a:pPr>
            <a:r>
              <a:rPr lang="fr-FR" altLang="fr-FR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_Secretariat_IFSI@ch-le-vinatier.fr</a:t>
            </a:r>
            <a:r>
              <a:rPr lang="fr-FR" altLang="fr-FR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  <a:t>et envoyer </a:t>
            </a:r>
            <a:r>
              <a:rPr lang="fr-FR" altLang="fr-F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 certificat médical en </a:t>
            </a:r>
            <a:r>
              <a:rPr lang="fr-FR" alt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  <a:t>pièces jointes</a:t>
            </a:r>
            <a:r>
              <a:rPr lang="fr-FR" altLang="fr-F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92113" lvl="1" indent="0">
              <a:lnSpc>
                <a:spcPct val="80000"/>
              </a:lnSpc>
              <a:buNone/>
              <a:defRPr/>
            </a:pPr>
            <a:endParaRPr lang="fr-FR" altLang="fr-F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fr-FR" alt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fr-FR" alt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’étudiant doit venir à l’IFSI effectuer</a:t>
            </a:r>
            <a:r>
              <a:rPr lang="fr-FR" altLang="fr-F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une déclaration d’accident de travail à l’IFSI</a:t>
            </a:r>
            <a:r>
              <a:rPr lang="fr-FR" alt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 dans un délai de 48 heures maximum (sauf week-end</a:t>
            </a:r>
            <a:r>
              <a:rPr lang="fr-FR" alt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</a:p>
          <a:p>
            <a:pPr marL="392113" lvl="1" indent="0">
              <a:lnSpc>
                <a:spcPct val="80000"/>
              </a:lnSpc>
              <a:buNone/>
              <a:defRPr/>
            </a:pPr>
            <a:endParaRPr lang="fr-FR" altLang="fr-FR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fr-FR" altLang="fr-F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 certificat médical initial établi par un médecin doit comporter les éléments suivants 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fr-FR" altLang="fr-F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 jour et l’heure de l’accident,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fr-FR" altLang="fr-F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 siège et la nature des lésions,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fr-FR" altLang="fr-F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L’arrêt éventuel.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fr-FR" altLang="fr-FR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fr-FR" alt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 la réception des documents, l’IFSI remplit le </a:t>
            </a:r>
            <a:r>
              <a:rPr lang="fr-FR" altLang="fr-FR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tryptique</a:t>
            </a:r>
            <a:r>
              <a:rPr lang="fr-FR" alt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 déclaration d’accident et le transmet à la CPAM.</a:t>
            </a:r>
          </a:p>
          <a:p>
            <a:pPr eaLnBrk="1" hangingPunct="1">
              <a:lnSpc>
                <a:spcPct val="80000"/>
              </a:lnSpc>
              <a:defRPr/>
            </a:pPr>
            <a:endParaRPr lang="fr-FR" altLang="fr-F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fr-FR" altLang="fr-F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altLang="fr-FR" sz="2800" dirty="0"/>
              <a:t>CAT en cas </a:t>
            </a:r>
            <a:r>
              <a:rPr lang="fr-FR" altLang="fr-FR" sz="2800" dirty="0" smtClean="0"/>
              <a:t>d’accident de travail et/ou de </a:t>
            </a:r>
            <a:r>
              <a:rPr lang="fr-FR" altLang="fr-FR" sz="2800" dirty="0" smtClean="0"/>
              <a:t>trajet</a:t>
            </a:r>
            <a:br>
              <a:rPr lang="fr-FR" altLang="fr-FR" sz="2800" dirty="0" smtClean="0"/>
            </a:br>
            <a:r>
              <a:rPr lang="fr-FR" altLang="fr-FR" sz="2800" dirty="0" smtClean="0"/>
              <a:t> et AES hors CH </a:t>
            </a:r>
            <a:r>
              <a:rPr lang="fr-FR" altLang="fr-FR" sz="2800" dirty="0" err="1" smtClean="0"/>
              <a:t>Vinatier</a:t>
            </a:r>
            <a:endParaRPr lang="fr-FR" altLang="fr-FR" sz="2800" dirty="0"/>
          </a:p>
        </p:txBody>
      </p:sp>
    </p:spTree>
    <p:extLst>
      <p:ext uri="{BB962C8B-B14F-4D97-AF65-F5344CB8AC3E}">
        <p14:creationId xmlns:p14="http://schemas.microsoft.com/office/powerpoint/2010/main" val="830922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1. </a:t>
            </a: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Immédiatement</a:t>
            </a:r>
          </a:p>
          <a:p>
            <a:pPr lvl="1">
              <a:defRPr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Nettoyage 2min Bétadine rouge ou savon puis rinçage 1 mn</a:t>
            </a:r>
          </a:p>
          <a:p>
            <a:pPr lvl="1">
              <a:defRPr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Désinfection / trempage durant 5 mn avec Dakin ou Bétadine jaune</a:t>
            </a:r>
          </a:p>
          <a:p>
            <a:pPr lvl="1">
              <a:defRPr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En cas de projection sur une muqueuse, rincer 5 mn au sérum physiologique ou à l’eau courante</a:t>
            </a:r>
          </a:p>
          <a:p>
            <a:pPr>
              <a:defRPr/>
            </a:pP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2. Dans les 4 heures </a:t>
            </a:r>
          </a:p>
          <a:p>
            <a:pPr lvl="1">
              <a:defRPr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Sérologie du patient source</a:t>
            </a:r>
          </a:p>
          <a:p>
            <a:pPr lvl="1">
              <a:defRPr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Consulter impérativement un médecin</a:t>
            </a:r>
          </a:p>
          <a:p>
            <a:pPr>
              <a:defRPr/>
            </a:pP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 Suivre les mesures à prendre en cas d’accident en stage</a:t>
            </a:r>
          </a:p>
          <a:p>
            <a:pPr lvl="1">
              <a:defRPr/>
            </a:pPr>
            <a:endParaRPr lang="fr-FR" dirty="0"/>
          </a:p>
          <a:p>
            <a:pPr marL="849313" lvl="1" indent="-457200">
              <a:buFont typeface="+mj-lt"/>
              <a:buAutoNum type="arabicPeriod"/>
              <a:defRPr/>
            </a:pPr>
            <a:endParaRPr lang="fr-FR" dirty="0" smtClean="0"/>
          </a:p>
          <a:p>
            <a:pPr marL="849313" lvl="1" indent="-457200">
              <a:buFont typeface="+mj-lt"/>
              <a:buAutoNum type="arabicPeriod"/>
              <a:defRPr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CAT en cas d’AES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49682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353</Words>
  <Application>Microsoft Office PowerPoint</Application>
  <PresentationFormat>Affichage à l'écran (4:3)</PresentationFormat>
  <Paragraphs>44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CONDUITES A TENIR  PENDANT LE STAGE</vt:lpstr>
      <vt:lpstr>ABSENCE EN STAGE</vt:lpstr>
      <vt:lpstr>En cas d’AES et AT</vt:lpstr>
      <vt:lpstr>CAT en cas d’accident de travail et/ou de trajet  et AES hors CH Vinatier</vt:lpstr>
      <vt:lpstr>CAT en cas d’AES</vt:lpstr>
    </vt:vector>
  </TitlesOfParts>
  <Company>CH Le Vinatier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ABSENCE EN STAGE</dc:title>
  <dc:creator>DURIER Marie-Chantal</dc:creator>
  <cp:lastModifiedBy>DURIER Marie-Chantal</cp:lastModifiedBy>
  <cp:revision>13</cp:revision>
  <cp:lastPrinted>2018-10-18T14:52:17Z</cp:lastPrinted>
  <dcterms:created xsi:type="dcterms:W3CDTF">2018-10-18T14:06:08Z</dcterms:created>
  <dcterms:modified xsi:type="dcterms:W3CDTF">2018-12-14T15:19:11Z</dcterms:modified>
</cp:coreProperties>
</file>