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8"/>
  </p:notesMasterIdLst>
  <p:handoutMasterIdLst>
    <p:handoutMasterId r:id="rId49"/>
  </p:handoutMasterIdLst>
  <p:sldIdLst>
    <p:sldId id="256" r:id="rId2"/>
    <p:sldId id="370" r:id="rId3"/>
    <p:sldId id="330" r:id="rId4"/>
    <p:sldId id="320" r:id="rId5"/>
    <p:sldId id="321" r:id="rId6"/>
    <p:sldId id="324" r:id="rId7"/>
    <p:sldId id="260" r:id="rId8"/>
    <p:sldId id="322" r:id="rId9"/>
    <p:sldId id="394" r:id="rId10"/>
    <p:sldId id="403" r:id="rId11"/>
    <p:sldId id="263" r:id="rId12"/>
    <p:sldId id="373" r:id="rId13"/>
    <p:sldId id="400" r:id="rId14"/>
    <p:sldId id="375" r:id="rId15"/>
    <p:sldId id="376" r:id="rId16"/>
    <p:sldId id="401" r:id="rId17"/>
    <p:sldId id="328" r:id="rId18"/>
    <p:sldId id="325" r:id="rId19"/>
    <p:sldId id="395" r:id="rId20"/>
    <p:sldId id="378" r:id="rId21"/>
    <p:sldId id="283" r:id="rId22"/>
    <p:sldId id="326" r:id="rId23"/>
    <p:sldId id="327" r:id="rId24"/>
    <p:sldId id="377" r:id="rId25"/>
    <p:sldId id="402" r:id="rId26"/>
    <p:sldId id="304" r:id="rId27"/>
    <p:sldId id="404" r:id="rId28"/>
    <p:sldId id="371" r:id="rId29"/>
    <p:sldId id="372" r:id="rId30"/>
    <p:sldId id="396" r:id="rId31"/>
    <p:sldId id="380" r:id="rId32"/>
    <p:sldId id="397" r:id="rId33"/>
    <p:sldId id="382" r:id="rId34"/>
    <p:sldId id="383" r:id="rId35"/>
    <p:sldId id="384" r:id="rId36"/>
    <p:sldId id="405" r:id="rId37"/>
    <p:sldId id="398" r:id="rId38"/>
    <p:sldId id="399" r:id="rId39"/>
    <p:sldId id="385" r:id="rId40"/>
    <p:sldId id="306" r:id="rId41"/>
    <p:sldId id="387" r:id="rId42"/>
    <p:sldId id="391" r:id="rId43"/>
    <p:sldId id="388" r:id="rId44"/>
    <p:sldId id="392" r:id="rId45"/>
    <p:sldId id="389" r:id="rId46"/>
    <p:sldId id="390" r:id="rId47"/>
  </p:sldIdLst>
  <p:sldSz cx="9144000" cy="6858000" type="screen4x3"/>
  <p:notesSz cx="6869113" cy="10002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p15:clr>
            <a:srgbClr val="A4A3A4"/>
          </p15:clr>
        </p15:guide>
        <p15:guide id="2" orient="horz" pos="2160">
          <p15:clr>
            <a:srgbClr val="A4A3A4"/>
          </p15:clr>
        </p15:guide>
        <p15:guide id="3" orient="horz" pos="4264">
          <p15:clr>
            <a:srgbClr val="A4A3A4"/>
          </p15:clr>
        </p15:guide>
        <p15:guide id="4" orient="horz" pos="210">
          <p15:clr>
            <a:srgbClr val="A4A3A4"/>
          </p15:clr>
        </p15:guide>
        <p15:guide id="5" pos="249">
          <p15:clr>
            <a:srgbClr val="A4A3A4"/>
          </p15:clr>
        </p15:guide>
        <p15:guide id="6" pos="2883">
          <p15:clr>
            <a:srgbClr val="A4A3A4"/>
          </p15:clr>
        </p15:guide>
        <p15:guide id="7" pos="68">
          <p15:clr>
            <a:srgbClr val="A4A3A4"/>
          </p15:clr>
        </p15:guide>
        <p15:guide id="8" pos="573">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79B"/>
    <a:srgbClr val="078F9D"/>
    <a:srgbClr val="1FA192"/>
    <a:srgbClr val="0EA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3447" autoAdjust="0"/>
  </p:normalViewPr>
  <p:slideViewPr>
    <p:cSldViewPr>
      <p:cViewPr varScale="1">
        <p:scale>
          <a:sx n="97" d="100"/>
          <a:sy n="97" d="100"/>
        </p:scale>
        <p:origin x="461" y="86"/>
      </p:cViewPr>
      <p:guideLst>
        <p:guide orient="horz" pos="436"/>
        <p:guide orient="horz" pos="2160"/>
        <p:guide orient="horz" pos="4264"/>
        <p:guide orient="horz" pos="210"/>
        <p:guide pos="249"/>
        <p:guide pos="2883"/>
        <p:guide pos="68"/>
        <p:guide pos="573"/>
      </p:guideLst>
    </p:cSldViewPr>
  </p:slideViewPr>
  <p:notesTextViewPr>
    <p:cViewPr>
      <p:scale>
        <a:sx n="100" d="100"/>
        <a:sy n="100" d="100"/>
      </p:scale>
      <p:origin x="0" y="0"/>
    </p:cViewPr>
  </p:notesTextViewPr>
  <p:notesViewPr>
    <p:cSldViewPr showGuides="1">
      <p:cViewPr varScale="1">
        <p:scale>
          <a:sx n="88" d="100"/>
          <a:sy n="88" d="100"/>
        </p:scale>
        <p:origin x="3816" y="66"/>
      </p:cViewPr>
      <p:guideLst>
        <p:guide orient="horz" pos="3151"/>
        <p:guide pos="21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6615" cy="500142"/>
          </a:xfrm>
          <a:prstGeom prst="rect">
            <a:avLst/>
          </a:prstGeom>
        </p:spPr>
        <p:txBody>
          <a:bodyPr vert="horz" lIns="96403" tIns="48201" rIns="96403" bIns="48201" rtlCol="0"/>
          <a:lstStyle>
            <a:lvl1pPr algn="l">
              <a:defRPr sz="1300"/>
            </a:lvl1pPr>
          </a:lstStyle>
          <a:p>
            <a:endParaRPr lang="fr-FR"/>
          </a:p>
        </p:txBody>
      </p:sp>
      <p:sp>
        <p:nvSpPr>
          <p:cNvPr id="3" name="Espace réservé de la date 2"/>
          <p:cNvSpPr>
            <a:spLocks noGrp="1"/>
          </p:cNvSpPr>
          <p:nvPr>
            <p:ph type="dt" sz="quarter" idx="1"/>
          </p:nvPr>
        </p:nvSpPr>
        <p:spPr>
          <a:xfrm>
            <a:off x="3890909" y="1"/>
            <a:ext cx="2976615" cy="500142"/>
          </a:xfrm>
          <a:prstGeom prst="rect">
            <a:avLst/>
          </a:prstGeom>
        </p:spPr>
        <p:txBody>
          <a:bodyPr vert="horz" lIns="96403" tIns="48201" rIns="96403" bIns="48201" rtlCol="0"/>
          <a:lstStyle>
            <a:lvl1pPr algn="r">
              <a:defRPr sz="1300"/>
            </a:lvl1pPr>
          </a:lstStyle>
          <a:p>
            <a:fld id="{16A7BFFD-1637-458B-8AE6-59157655538F}" type="datetimeFigureOut">
              <a:rPr lang="fr-FR" smtClean="0"/>
              <a:pPr/>
              <a:t>30/08/2024</a:t>
            </a:fld>
            <a:endParaRPr lang="fr-FR"/>
          </a:p>
        </p:txBody>
      </p:sp>
      <p:sp>
        <p:nvSpPr>
          <p:cNvPr id="4" name="Espace réservé du pied de page 3"/>
          <p:cNvSpPr>
            <a:spLocks noGrp="1"/>
          </p:cNvSpPr>
          <p:nvPr>
            <p:ph type="ftr" sz="quarter" idx="2"/>
          </p:nvPr>
        </p:nvSpPr>
        <p:spPr>
          <a:xfrm>
            <a:off x="1" y="9500961"/>
            <a:ext cx="2976615" cy="500142"/>
          </a:xfrm>
          <a:prstGeom prst="rect">
            <a:avLst/>
          </a:prstGeom>
        </p:spPr>
        <p:txBody>
          <a:bodyPr vert="horz" lIns="96403" tIns="48201" rIns="96403" bIns="4820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90909" y="9500961"/>
            <a:ext cx="2976615" cy="500142"/>
          </a:xfrm>
          <a:prstGeom prst="rect">
            <a:avLst/>
          </a:prstGeom>
        </p:spPr>
        <p:txBody>
          <a:bodyPr vert="horz" lIns="96403" tIns="48201" rIns="96403" bIns="48201" rtlCol="0" anchor="b"/>
          <a:lstStyle>
            <a:lvl1pPr algn="r">
              <a:defRPr sz="1300"/>
            </a:lvl1pPr>
          </a:lstStyle>
          <a:p>
            <a:fld id="{E9D73E48-25EF-457A-AF08-B4337DD3B077}" type="slidenum">
              <a:rPr lang="fr-FR" smtClean="0"/>
              <a:pPr/>
              <a:t>‹N°›</a:t>
            </a:fld>
            <a:endParaRPr lang="fr-FR"/>
          </a:p>
        </p:txBody>
      </p:sp>
    </p:spTree>
    <p:extLst>
      <p:ext uri="{BB962C8B-B14F-4D97-AF65-F5344CB8AC3E}">
        <p14:creationId xmlns:p14="http://schemas.microsoft.com/office/powerpoint/2010/main" val="721553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6615" cy="500142"/>
          </a:xfrm>
          <a:prstGeom prst="rect">
            <a:avLst/>
          </a:prstGeom>
        </p:spPr>
        <p:txBody>
          <a:bodyPr vert="horz" lIns="96403" tIns="48201" rIns="96403" bIns="48201" rtlCol="0"/>
          <a:lstStyle>
            <a:lvl1pPr algn="l">
              <a:defRPr sz="1300"/>
            </a:lvl1pPr>
          </a:lstStyle>
          <a:p>
            <a:endParaRPr lang="fr-FR"/>
          </a:p>
        </p:txBody>
      </p:sp>
      <p:sp>
        <p:nvSpPr>
          <p:cNvPr id="3" name="Espace réservé de la date 2"/>
          <p:cNvSpPr>
            <a:spLocks noGrp="1"/>
          </p:cNvSpPr>
          <p:nvPr>
            <p:ph type="dt" idx="1"/>
          </p:nvPr>
        </p:nvSpPr>
        <p:spPr>
          <a:xfrm>
            <a:off x="3890909" y="1"/>
            <a:ext cx="2976615" cy="500142"/>
          </a:xfrm>
          <a:prstGeom prst="rect">
            <a:avLst/>
          </a:prstGeom>
        </p:spPr>
        <p:txBody>
          <a:bodyPr vert="horz" lIns="96403" tIns="48201" rIns="96403" bIns="48201" rtlCol="0"/>
          <a:lstStyle>
            <a:lvl1pPr algn="r">
              <a:defRPr sz="1300"/>
            </a:lvl1pPr>
          </a:lstStyle>
          <a:p>
            <a:fld id="{18AB623E-8A92-497A-B6C6-B23D0A9AF894}" type="datetimeFigureOut">
              <a:rPr lang="fr-FR" smtClean="0"/>
              <a:pPr/>
              <a:t>30/08/2024</a:t>
            </a:fld>
            <a:endParaRPr lang="fr-FR"/>
          </a:p>
        </p:txBody>
      </p:sp>
      <p:sp>
        <p:nvSpPr>
          <p:cNvPr id="4" name="Espace réservé de l'image des diapositives 3"/>
          <p:cNvSpPr>
            <a:spLocks noGrp="1" noRot="1" noChangeAspect="1"/>
          </p:cNvSpPr>
          <p:nvPr>
            <p:ph type="sldImg" idx="2"/>
          </p:nvPr>
        </p:nvSpPr>
        <p:spPr>
          <a:xfrm>
            <a:off x="933450" y="750888"/>
            <a:ext cx="5002213" cy="3751262"/>
          </a:xfrm>
          <a:prstGeom prst="rect">
            <a:avLst/>
          </a:prstGeom>
          <a:noFill/>
          <a:ln w="12700">
            <a:solidFill>
              <a:prstClr val="black"/>
            </a:solidFill>
          </a:ln>
        </p:spPr>
        <p:txBody>
          <a:bodyPr vert="horz" lIns="96403" tIns="48201" rIns="96403" bIns="48201" rtlCol="0" anchor="ctr"/>
          <a:lstStyle/>
          <a:p>
            <a:endParaRPr lang="fr-FR"/>
          </a:p>
        </p:txBody>
      </p:sp>
      <p:sp>
        <p:nvSpPr>
          <p:cNvPr id="5" name="Espace réservé des commentaires 4"/>
          <p:cNvSpPr>
            <a:spLocks noGrp="1"/>
          </p:cNvSpPr>
          <p:nvPr>
            <p:ph type="body" sz="quarter" idx="3"/>
          </p:nvPr>
        </p:nvSpPr>
        <p:spPr>
          <a:xfrm>
            <a:off x="686912" y="4751349"/>
            <a:ext cx="5495290" cy="4501277"/>
          </a:xfrm>
          <a:prstGeom prst="rect">
            <a:avLst/>
          </a:prstGeom>
        </p:spPr>
        <p:txBody>
          <a:bodyPr vert="horz" lIns="96403" tIns="48201" rIns="96403" bIns="4820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500961"/>
            <a:ext cx="2976615" cy="500142"/>
          </a:xfrm>
          <a:prstGeom prst="rect">
            <a:avLst/>
          </a:prstGeom>
        </p:spPr>
        <p:txBody>
          <a:bodyPr vert="horz" lIns="96403" tIns="48201" rIns="96403" bIns="4820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0909" y="9500961"/>
            <a:ext cx="2976615" cy="500142"/>
          </a:xfrm>
          <a:prstGeom prst="rect">
            <a:avLst/>
          </a:prstGeom>
        </p:spPr>
        <p:txBody>
          <a:bodyPr vert="horz" lIns="96403" tIns="48201" rIns="96403" bIns="48201" rtlCol="0" anchor="b"/>
          <a:lstStyle>
            <a:lvl1pPr algn="r">
              <a:defRPr sz="1300"/>
            </a:lvl1pPr>
          </a:lstStyle>
          <a:p>
            <a:fld id="{2F32BCAB-EECF-4539-8FEF-E7D3EEC5F4B1}" type="slidenum">
              <a:rPr lang="fr-FR" smtClean="0"/>
              <a:pPr/>
              <a:t>‹N°›</a:t>
            </a:fld>
            <a:endParaRPr lang="fr-FR"/>
          </a:p>
        </p:txBody>
      </p:sp>
    </p:spTree>
    <p:extLst>
      <p:ext uri="{BB962C8B-B14F-4D97-AF65-F5344CB8AC3E}">
        <p14:creationId xmlns:p14="http://schemas.microsoft.com/office/powerpoint/2010/main" val="187896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a:t>
            </a:fld>
            <a:endParaRPr lang="fr-FR"/>
          </a:p>
        </p:txBody>
      </p:sp>
    </p:spTree>
    <p:extLst>
      <p:ext uri="{BB962C8B-B14F-4D97-AF65-F5344CB8AC3E}">
        <p14:creationId xmlns:p14="http://schemas.microsoft.com/office/powerpoint/2010/main" val="379777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t>Elle est de type : recherche d’une association entre un facteur de risque (FDR) et une maladie, on observe l’exposition au FDR qui est la consommation de produits bio</a:t>
            </a:r>
          </a:p>
          <a:p>
            <a:endParaRPr lang="fr-FR" sz="1100" dirty="0"/>
          </a:p>
          <a:p>
            <a:r>
              <a:rPr lang="fr-FR" sz="1100" dirty="0"/>
              <a:t>On trouve la question de recherche à la fin de l’introduction :</a:t>
            </a:r>
          </a:p>
          <a:p>
            <a:r>
              <a:rPr lang="en-US" sz="1100" i="1" dirty="0"/>
              <a:t>“In the present population-based cohort study among French adult volunteers, we sought to prospectively examine the association between consumption frequency of organic foods, assessed through a score evaluating the consumption frequency of organic food categories, and cancer risk in the ongoing, large-scale French </a:t>
            </a:r>
            <a:r>
              <a:rPr lang="en-US" sz="1100" i="1" dirty="0" err="1"/>
              <a:t>NutriNet</a:t>
            </a:r>
            <a:r>
              <a:rPr lang="en-US" sz="1100" i="1" dirty="0"/>
              <a:t>-Santé cohort”</a:t>
            </a:r>
          </a:p>
          <a:p>
            <a:endParaRPr lang="en-US" sz="1100" i="1" dirty="0"/>
          </a:p>
          <a:p>
            <a:r>
              <a:rPr lang="fr-FR" sz="1100" dirty="0"/>
              <a:t>Une question de type : efficacité d'une intervention sur l'alimentation serait par exemple une étude dans laquelle on testerait l'efficacité du régime méditerranéen et dans laquelle des participants volontaires seraient tirés au sort dans un groupe où on leur demanderait de suivre un régime méditerranéen ou dans un autre groupe dans lequel on leur proposerait de manger ce qu'ils veulent</a:t>
            </a:r>
          </a:p>
          <a:p>
            <a:endParaRPr lang="fr-FR" sz="1100" dirty="0"/>
          </a:p>
          <a:p>
            <a:r>
              <a:rPr lang="fr-FR" sz="1100" dirty="0"/>
              <a:t>Le « P » de l'acronyme concerne des personnes de la population générale qui acceptent de participer</a:t>
            </a:r>
          </a:p>
          <a:p>
            <a:endParaRPr lang="fr-FR" sz="1100" dirty="0"/>
          </a:p>
          <a:p>
            <a:r>
              <a:rPr lang="fr-FR" sz="1100" dirty="0"/>
              <a:t>Même si l'idée selon laquelle une plus grande consommation de produits bio serait capable de réduire l'exposition aux pesticides dans l'alimentation ce n'est pas la question de recherche qui est testée dans cette étude. La question de recherche et la suivante est-ce que les personnes qui mangent plus souvent des aliments bio (et donc probablement moins souvent des aliments non bio ?) ont moins de risque de cancer que ceux qui en mangent très peu ou pas du tout.</a:t>
            </a:r>
          </a:p>
          <a:p>
            <a:endParaRPr lang="fr-FR" sz="1100" i="1"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10</a:t>
            </a:fld>
            <a:endParaRPr lang="fr-FR"/>
          </a:p>
        </p:txBody>
      </p:sp>
    </p:spTree>
    <p:extLst>
      <p:ext uri="{BB962C8B-B14F-4D97-AF65-F5344CB8AC3E}">
        <p14:creationId xmlns:p14="http://schemas.microsoft.com/office/powerpoint/2010/main" val="358099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11</a:t>
            </a:fld>
            <a:endParaRPr lang="fr-FR"/>
          </a:p>
        </p:txBody>
      </p:sp>
    </p:spTree>
    <p:extLst>
      <p:ext uri="{BB962C8B-B14F-4D97-AF65-F5344CB8AC3E}">
        <p14:creationId xmlns:p14="http://schemas.microsoft.com/office/powerpoint/2010/main" val="284587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12</a:t>
            </a:fld>
            <a:endParaRPr lang="fr-FR"/>
          </a:p>
        </p:txBody>
      </p:sp>
    </p:spTree>
    <p:extLst>
      <p:ext uri="{BB962C8B-B14F-4D97-AF65-F5344CB8AC3E}">
        <p14:creationId xmlns:p14="http://schemas.microsoft.com/office/powerpoint/2010/main" val="268077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defTabSz="922447">
              <a:defRPr/>
            </a:pPr>
            <a:r>
              <a:rPr lang="fr-FR" baseline="0" dirty="0"/>
              <a:t>On ne peut pas dire que le critère soit subjectif même si il est auto rapporté, il s’agit d’un diagnostic normalement documenté, et ici comité indépendant avec 90% des d</a:t>
            </a:r>
          </a:p>
          <a:p>
            <a:pPr defTabSz="922447">
              <a:defRPr/>
            </a:pPr>
            <a:endParaRPr lang="fr-FR" baseline="0" dirty="0"/>
          </a:p>
          <a:p>
            <a:pPr defTabSz="922447">
              <a:defRPr/>
            </a:pPr>
            <a:r>
              <a:rPr lang="fr-FR" baseline="0" dirty="0"/>
              <a:t>Il est en général déclaré par le participant mais pas toujours, dans certains cas il sera directement recueilli dans les baes de données de l’assurance maladie. Dossiers médicaux qui ont pu être revus et les données ont été croisées avec les diagnostics du SNIRAM + CEPIDC </a:t>
            </a:r>
          </a:p>
          <a:p>
            <a:pPr defTabSz="922447">
              <a:defRPr/>
            </a:pPr>
            <a:endParaRPr lang="fr-FR" baseline="0" dirty="0"/>
          </a:p>
          <a:p>
            <a:pPr defTabSz="922447">
              <a:defRPr/>
            </a:pPr>
            <a:r>
              <a:rPr lang="fr-FR" baseline="0" dirty="0"/>
              <a:t>Il n’est pas validé par un examen clinique, le comité indépendant statue à partir des informations du dossier médical </a:t>
            </a:r>
          </a:p>
          <a:p>
            <a:pPr defTabSz="922447">
              <a:defRPr/>
            </a:pPr>
            <a:endParaRPr lang="fr-FR" baseline="0" dirty="0"/>
          </a:p>
          <a:p>
            <a:pPr defTabSz="922447">
              <a:defRPr/>
            </a:pPr>
            <a:r>
              <a:rPr lang="fr-FR" baseline="0" dirty="0"/>
              <a:t>La durée du suivi de la cohorte présentée ici va jusqu’au 30 novembre 2016</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13</a:t>
            </a:fld>
            <a:endParaRPr lang="fr-FR"/>
          </a:p>
        </p:txBody>
      </p:sp>
    </p:spTree>
    <p:extLst>
      <p:ext uri="{BB962C8B-B14F-4D97-AF65-F5344CB8AC3E}">
        <p14:creationId xmlns:p14="http://schemas.microsoft.com/office/powerpoint/2010/main" val="146815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Définir</a:t>
            </a:r>
            <a:r>
              <a:rPr lang="fr-FR" baseline="0" dirty="0"/>
              <a:t> la notion d’experts indépendants = de l’étude </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14</a:t>
            </a:fld>
            <a:endParaRPr lang="fr-FR"/>
          </a:p>
        </p:txBody>
      </p:sp>
    </p:spTree>
    <p:extLst>
      <p:ext uri="{BB962C8B-B14F-4D97-AF65-F5344CB8AC3E}">
        <p14:creationId xmlns:p14="http://schemas.microsoft.com/office/powerpoint/2010/main" val="17123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15</a:t>
            </a:fld>
            <a:endParaRPr lang="fr-FR"/>
          </a:p>
        </p:txBody>
      </p:sp>
    </p:spTree>
    <p:extLst>
      <p:ext uri="{BB962C8B-B14F-4D97-AF65-F5344CB8AC3E}">
        <p14:creationId xmlns:p14="http://schemas.microsoft.com/office/powerpoint/2010/main" val="424129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t>La méthode de mesure comporte une revue des dossiers médicaux et la validation des diagnostics par un comité indépendant pour tous les cas déclarés ce qui permet de réduire le risque d'un biais de mesure (ou biais de classification) par surestimation des cas de cancer (c'est-à-dire classement erroné de personnes indemnes de cancer comme ayant un cancer)</a:t>
            </a:r>
          </a:p>
          <a:p>
            <a:br>
              <a:rPr lang="fr-FR" sz="1100" dirty="0"/>
            </a:br>
            <a:r>
              <a:rPr lang="fr-FR" sz="1100" dirty="0"/>
              <a:t>La méthode de mesure a l'avantage de présenter très peu de risques de données manquantes sur le critère de jugement puisque il y a un croisement de cette cohorte avec les bases de données de l'assurance maladie et la base nationale des décès ce qui permet de retrouver tous les participants de l'étude et de savoir s'ils ont développé un cancer et/ou s'ils sont décédés. </a:t>
            </a:r>
          </a:p>
          <a:p>
            <a:r>
              <a:rPr lang="fr-FR" sz="1100" dirty="0"/>
              <a:t>Ce croisement des bases de données permet également qu'il y ait très peu de risques de perdus de vue et donc très peu de risques de données manquantes sur le critère de jugement, et donc également très peu de risque d’un biais de mesure de sous-estimation des cas de cancer.</a:t>
            </a:r>
          </a:p>
          <a:p>
            <a:br>
              <a:rPr lang="fr-FR" sz="1100" dirty="0"/>
            </a:br>
            <a:r>
              <a:rPr lang="fr-FR" sz="1100" b="1" dirty="0"/>
              <a:t>La mesure du critère de jugement n'est pas explicitement réalisée en aveugle du facteur de risque étudié ce qui peut en théorie faire courir le risque d'un biais de mesure différentiel du critère de jugement qui pourrait être plus souvent et plus consciencieusement recherché chez les personnes exposées</a:t>
            </a:r>
            <a:r>
              <a:rPr lang="fr-FR" sz="1100" dirty="0"/>
              <a:t>. NB. Ici ce risque est très faible car l'exposition n'est pas visible sans une enquête approfondie et que d'autre part grâce à la validation des cas et à la recherche de tous les participants sur les bases de données il y a peu de risques qu'on conclue à tort à un cancer ou qu'à l'inverse on n'identifie pas un cancer survenu chez un participant.</a:t>
            </a:r>
          </a:p>
          <a:p>
            <a:br>
              <a:rPr lang="fr-FR" sz="1100" dirty="0"/>
            </a:br>
            <a:endParaRPr lang="fr-FR" sz="1100"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16</a:t>
            </a:fld>
            <a:endParaRPr lang="fr-FR"/>
          </a:p>
        </p:txBody>
      </p:sp>
    </p:spTree>
    <p:extLst>
      <p:ext uri="{BB962C8B-B14F-4D97-AF65-F5344CB8AC3E}">
        <p14:creationId xmlns:p14="http://schemas.microsoft.com/office/powerpoint/2010/main" val="264306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6911" y="4488592"/>
            <a:ext cx="5495290" cy="4501277"/>
          </a:xfrm>
        </p:spPr>
        <p:txBody>
          <a:bodyPr/>
          <a:lstStyle/>
          <a:p>
            <a:r>
              <a:rPr kumimoji="1" lang="fr-FR" sz="900" dirty="0">
                <a:latin typeface="Times New Roman" pitchFamily="18" charset="0"/>
              </a:rPr>
              <a:t>Les Biais de </a:t>
            </a:r>
            <a:r>
              <a:rPr kumimoji="1" lang="fr-FR" sz="900" b="1" dirty="0">
                <a:latin typeface="Times New Roman" pitchFamily="18" charset="0"/>
              </a:rPr>
              <a:t>mesure</a:t>
            </a:r>
            <a:r>
              <a:rPr kumimoji="1" lang="fr-FR" sz="900" dirty="0">
                <a:latin typeface="Times New Roman" pitchFamily="18" charset="0"/>
              </a:rPr>
              <a:t> sont des erreurs systématiques dans la mesure de l'exposition au facteur de risque et /ou dans la mesure du critère de jugement</a:t>
            </a:r>
          </a:p>
          <a:p>
            <a:endParaRPr kumimoji="1" lang="fr-FR" sz="900" dirty="0">
              <a:latin typeface="Times New Roman" pitchFamily="18" charset="0"/>
            </a:endParaRPr>
          </a:p>
          <a:p>
            <a:r>
              <a:rPr kumimoji="1" lang="fr-FR" sz="900" dirty="0">
                <a:latin typeface="Times New Roman" pitchFamily="18" charset="0"/>
              </a:rPr>
              <a:t>Ces biais peuvent être </a:t>
            </a:r>
            <a:r>
              <a:rPr kumimoji="1" lang="fr-FR" sz="900" b="1" dirty="0">
                <a:latin typeface="Times New Roman" pitchFamily="18" charset="0"/>
              </a:rPr>
              <a:t>différentiels ou non différentiels :</a:t>
            </a:r>
          </a:p>
          <a:p>
            <a:endParaRPr kumimoji="1" lang="fr-FR" sz="900" b="1" dirty="0">
              <a:latin typeface="Times New Roman" pitchFamily="18" charset="0"/>
            </a:endParaRPr>
          </a:p>
          <a:p>
            <a:r>
              <a:rPr kumimoji="1" lang="fr-FR" sz="900" dirty="0">
                <a:latin typeface="Times New Roman" pitchFamily="18" charset="0"/>
              </a:rPr>
              <a:t>Pour mesurer l’association entre exposition à un facteur de risque et critère de jugement on compare deux groupes : </a:t>
            </a:r>
          </a:p>
          <a:p>
            <a:r>
              <a:rPr kumimoji="1" lang="fr-FR" sz="900" dirty="0">
                <a:latin typeface="Times New Roman" pitchFamily="18" charset="0"/>
              </a:rPr>
              <a:t>- les </a:t>
            </a:r>
            <a:r>
              <a:rPr kumimoji="1" lang="fr-FR" sz="900" b="1" dirty="0">
                <a:latin typeface="Times New Roman" pitchFamily="18" charset="0"/>
              </a:rPr>
              <a:t>exposés et les non-exposés</a:t>
            </a:r>
            <a:r>
              <a:rPr kumimoji="1" lang="fr-FR" sz="900" dirty="0">
                <a:latin typeface="Times New Roman" pitchFamily="18" charset="0"/>
              </a:rPr>
              <a:t> dans les études de </a:t>
            </a:r>
            <a:r>
              <a:rPr kumimoji="1" lang="fr-FR" sz="900" b="1" dirty="0">
                <a:latin typeface="Times New Roman" pitchFamily="18" charset="0"/>
              </a:rPr>
              <a:t>cohortes</a:t>
            </a:r>
            <a:endParaRPr kumimoji="1" lang="fr-FR" sz="900" dirty="0">
              <a:latin typeface="Times New Roman" pitchFamily="18" charset="0"/>
            </a:endParaRPr>
          </a:p>
          <a:p>
            <a:pPr defTabSz="922447" eaLnBrk="0" fontAlgn="base" hangingPunct="0">
              <a:spcBef>
                <a:spcPct val="30000"/>
              </a:spcBef>
              <a:spcAft>
                <a:spcPct val="0"/>
              </a:spcAft>
              <a:defRPr/>
            </a:pPr>
            <a:r>
              <a:rPr kumimoji="1" lang="fr-FR" sz="900" dirty="0">
                <a:latin typeface="Times New Roman" pitchFamily="18" charset="0"/>
              </a:rPr>
              <a:t>	Un biais est dit </a:t>
            </a:r>
            <a:r>
              <a:rPr kumimoji="1" lang="fr-FR" sz="900" b="1" dirty="0">
                <a:latin typeface="Times New Roman" pitchFamily="18" charset="0"/>
              </a:rPr>
              <a:t>non différentiel</a:t>
            </a:r>
            <a:r>
              <a:rPr kumimoji="1" lang="fr-FR" sz="900" dirty="0">
                <a:latin typeface="Times New Roman" pitchFamily="18" charset="0"/>
              </a:rPr>
              <a:t> quand il </a:t>
            </a:r>
            <a:r>
              <a:rPr kumimoji="1" lang="fr-FR" sz="900" b="1" dirty="0">
                <a:latin typeface="Times New Roman" pitchFamily="18" charset="0"/>
              </a:rPr>
              <a:t>s’applique de la même façon à l’ensemble des personnes participants à l’étude, il </a:t>
            </a:r>
            <a:r>
              <a:rPr kumimoji="1" lang="fr-FR" sz="900" dirty="0">
                <a:latin typeface="Times New Roman" pitchFamily="18" charset="0"/>
              </a:rPr>
              <a:t>a </a:t>
            </a:r>
            <a:r>
              <a:rPr kumimoji="1" lang="fr-FR" sz="900" b="1" dirty="0">
                <a:latin typeface="Times New Roman" pitchFamily="18" charset="0"/>
              </a:rPr>
              <a:t>seulement comme impact de réduire la représentativité de l’échantillon étudié (c’est-à-dire la validité externe)</a:t>
            </a:r>
          </a:p>
          <a:p>
            <a:pPr defTabSz="922447" eaLnBrk="0" fontAlgn="base" hangingPunct="0">
              <a:spcBef>
                <a:spcPct val="30000"/>
              </a:spcBef>
              <a:spcAft>
                <a:spcPct val="0"/>
              </a:spcAft>
              <a:defRPr/>
            </a:pPr>
            <a:endParaRPr kumimoji="1" lang="fr-FR" sz="900" dirty="0">
              <a:latin typeface="Times New Roman" pitchFamily="18" charset="0"/>
            </a:endParaRPr>
          </a:p>
          <a:p>
            <a:r>
              <a:rPr kumimoji="1" lang="fr-FR" sz="900" dirty="0">
                <a:latin typeface="Times New Roman" pitchFamily="18" charset="0"/>
              </a:rPr>
              <a:t>	Un biais est dit </a:t>
            </a:r>
            <a:r>
              <a:rPr kumimoji="1" lang="fr-FR" sz="900" b="1" dirty="0">
                <a:latin typeface="Times New Roman" pitchFamily="18" charset="0"/>
              </a:rPr>
              <a:t>différentiel</a:t>
            </a:r>
            <a:r>
              <a:rPr kumimoji="1" lang="fr-FR" sz="900" dirty="0">
                <a:latin typeface="Times New Roman" pitchFamily="18" charset="0"/>
              </a:rPr>
              <a:t> quand il affecte différemment les groupes comparés, c’</a:t>
            </a:r>
            <a:r>
              <a:rPr kumimoji="1" lang="fr-FR" sz="900" dirty="0" err="1">
                <a:latin typeface="Times New Roman" pitchFamily="18" charset="0"/>
              </a:rPr>
              <a:t>est-à</a:t>
            </a:r>
            <a:r>
              <a:rPr kumimoji="1" lang="fr-FR" sz="900" dirty="0">
                <a:latin typeface="Times New Roman" pitchFamily="18" charset="0"/>
              </a:rPr>
              <a:t> dire ici les exposés et les non-exposés . </a:t>
            </a:r>
            <a:r>
              <a:rPr kumimoji="1" lang="fr-FR" sz="900" b="1" dirty="0">
                <a:latin typeface="Times New Roman" pitchFamily="18" charset="0"/>
              </a:rPr>
              <a:t>Un biais différentiel peut entrainer une surestimation de l’association et ainsi </a:t>
            </a:r>
            <a:r>
              <a:rPr lang="fr-FR" sz="900" b="1" dirty="0"/>
              <a:t>faire croire à une association entre le facteur de risque et le critère de jugement alors qu’il n’y en a pas. </a:t>
            </a:r>
            <a:r>
              <a:rPr kumimoji="1" lang="fr-FR" sz="900" b="1" dirty="0">
                <a:latin typeface="Times New Roman" pitchFamily="18" charset="0"/>
              </a:rPr>
              <a:t>Il peut à l’inverse entrainer une sous-estimation de l’association  </a:t>
            </a:r>
            <a:endParaRPr lang="fr-FR" sz="900" b="1" dirty="0"/>
          </a:p>
          <a:p>
            <a:endParaRPr lang="fr-FR" sz="900" dirty="0"/>
          </a:p>
          <a:p>
            <a:r>
              <a:rPr kumimoji="1" lang="fr-FR" sz="900" dirty="0">
                <a:latin typeface="Times New Roman" pitchFamily="18" charset="0"/>
              </a:rPr>
              <a:t>Un biais de mesure est donc une erreur systématique portant sur la mesure soit de l'exposition au facteur de risque soit du critère de jugement </a:t>
            </a:r>
          </a:p>
          <a:p>
            <a:r>
              <a:rPr kumimoji="1" lang="fr-FR" sz="900" dirty="0">
                <a:latin typeface="Times New Roman" pitchFamily="18" charset="0"/>
              </a:rPr>
              <a:t>Dans les </a:t>
            </a:r>
            <a:r>
              <a:rPr kumimoji="1" lang="fr-FR" sz="900" b="1" dirty="0">
                <a:latin typeface="Times New Roman" pitchFamily="18" charset="0"/>
              </a:rPr>
              <a:t>études de cohortes prospectives le risque de biais de mesure différentiel porte essentiellement sur la mesure du CJ</a:t>
            </a:r>
          </a:p>
          <a:p>
            <a:r>
              <a:rPr kumimoji="1" lang="fr-FR" sz="900" dirty="0">
                <a:latin typeface="Times New Roman" pitchFamily="18" charset="0"/>
              </a:rPr>
              <a:t>Il faut donc traquer les possibles causes d'erreur systématique dans les mesures et de se demander pour chacune s'il y a des raisons qu'elles s'appliquent différemment entre les groupes.</a:t>
            </a:r>
          </a:p>
          <a:p>
            <a:r>
              <a:rPr kumimoji="1" lang="fr-FR" sz="900" dirty="0">
                <a:latin typeface="Times New Roman" pitchFamily="18" charset="0"/>
              </a:rPr>
              <a:t>Parmi les causes classiques de biais de mesure dans les cohortes :</a:t>
            </a:r>
          </a:p>
          <a:p>
            <a:r>
              <a:rPr kumimoji="1" lang="fr-FR" sz="900" dirty="0">
                <a:latin typeface="Times New Roman" pitchFamily="18" charset="0"/>
              </a:rPr>
              <a:t>	Le changement de méthodes de mesure entre le début de l'étude et la fin de l'étude peut induire un biais de mesure avec une différence systématique des mesures en fonction de la période. Néanmoins il n’est pas évident que ce biais s’applique différemment aux groupes comparés (donc pas évident qu’il s’agisse d’un biais différentiel)</a:t>
            </a:r>
          </a:p>
          <a:p>
            <a:pPr defTabSz="922447" eaLnBrk="0" fontAlgn="base" hangingPunct="0">
              <a:spcBef>
                <a:spcPct val="30000"/>
              </a:spcBef>
              <a:spcAft>
                <a:spcPct val="0"/>
              </a:spcAft>
              <a:defRPr/>
            </a:pPr>
            <a:r>
              <a:rPr kumimoji="1" lang="fr-FR" altLang="fr-FR" sz="900" dirty="0">
                <a:latin typeface="Times New Roman" pitchFamily="18" charset="0"/>
              </a:rPr>
              <a:t>	En revanche un </a:t>
            </a:r>
            <a:r>
              <a:rPr kumimoji="1" lang="fr-FR" altLang="fr-FR" sz="900" b="1" dirty="0">
                <a:latin typeface="Times New Roman" pitchFamily="18" charset="0"/>
              </a:rPr>
              <a:t>biais de mesure lié à la connaissance de l’exposition par celui qui évalue le critère de jugement a de forts risques d’être différentiel. </a:t>
            </a:r>
          </a:p>
          <a:p>
            <a:pPr defTabSz="922447" eaLnBrk="0" fontAlgn="base" hangingPunct="0">
              <a:spcBef>
                <a:spcPct val="30000"/>
              </a:spcBef>
              <a:spcAft>
                <a:spcPct val="0"/>
              </a:spcAft>
              <a:defRPr/>
            </a:pPr>
            <a:r>
              <a:rPr kumimoji="1" lang="fr-FR" altLang="fr-FR" sz="900" b="1" dirty="0">
                <a:latin typeface="Times New Roman" pitchFamily="18" charset="0"/>
              </a:rPr>
              <a:t>	C’est le cas si les personnes exposées à un facteur de risque suspecté sont plus souvent examinées que celles non exposées</a:t>
            </a:r>
            <a:r>
              <a:rPr kumimoji="1" lang="fr-FR" altLang="fr-FR" sz="900" dirty="0">
                <a:latin typeface="Times New Roman" pitchFamily="18" charset="0"/>
              </a:rPr>
              <a:t>. Peut-être qu’il n’y a pas plus de cas chez les exposés mais qu’on va en détecter plus au stade </a:t>
            </a:r>
            <a:r>
              <a:rPr kumimoji="1" lang="fr-FR" altLang="fr-FR" sz="900" dirty="0" err="1">
                <a:latin typeface="Times New Roman" pitchFamily="18" charset="0"/>
              </a:rPr>
              <a:t>infraclinique</a:t>
            </a:r>
            <a:r>
              <a:rPr kumimoji="1" lang="fr-FR" altLang="fr-FR" sz="900" dirty="0">
                <a:latin typeface="Times New Roman" pitchFamily="18" charset="0"/>
              </a:rPr>
              <a:t> ce qui fera conclure à tort que c’est bien un facteur de risque (biais de suivi ou biais de détection). </a:t>
            </a:r>
          </a:p>
          <a:p>
            <a:pPr defTabSz="922447" eaLnBrk="0" fontAlgn="base" hangingPunct="0">
              <a:spcBef>
                <a:spcPct val="30000"/>
              </a:spcBef>
              <a:spcAft>
                <a:spcPct val="0"/>
              </a:spcAft>
              <a:defRPr/>
            </a:pPr>
            <a:r>
              <a:rPr kumimoji="1" lang="fr-FR" altLang="fr-FR" sz="900" dirty="0">
                <a:latin typeface="Times New Roman" pitchFamily="18" charset="0"/>
              </a:rPr>
              <a:t>	</a:t>
            </a:r>
            <a:r>
              <a:rPr kumimoji="1" lang="fr-FR" altLang="fr-FR" sz="900" b="1" dirty="0">
                <a:latin typeface="Times New Roman" pitchFamily="18" charset="0"/>
              </a:rPr>
              <a:t>C’est aussi le cas si l’évaluateur du CJ n’est pas en insu de l’exposition</a:t>
            </a:r>
            <a:r>
              <a:rPr kumimoji="1" lang="fr-FR" altLang="fr-FR" sz="900" dirty="0">
                <a:latin typeface="Times New Roman" pitchFamily="18" charset="0"/>
              </a:rPr>
              <a:t>, dans notre exemple </a:t>
            </a:r>
            <a:r>
              <a:rPr kumimoji="1" lang="fr-FR" sz="900" dirty="0">
                <a:latin typeface="Times New Roman" pitchFamily="18" charset="0"/>
              </a:rPr>
              <a:t>si le pathologiste qui a fait l'autopsie connaît la position de couchage de l'enfant cela peut influencer le diagnostic de MSN alors qu'il devrait être en insu de cette exposition (biais d’évaluation).</a:t>
            </a:r>
          </a:p>
          <a:p>
            <a:endParaRPr lang="fr-FR" sz="900"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17</a:t>
            </a:fld>
            <a:endParaRPr lang="fr-FR"/>
          </a:p>
        </p:txBody>
      </p:sp>
    </p:spTree>
    <p:extLst>
      <p:ext uri="{BB962C8B-B14F-4D97-AF65-F5344CB8AC3E}">
        <p14:creationId xmlns:p14="http://schemas.microsoft.com/office/powerpoint/2010/main" val="2927076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L'exposition au facteur de risque ici est mesurée par la fréquence de consommation d'aliments bio parmi 16 types de produits bio (fruits, légumes, produits à base de soja, produits laitiers, viande et poisson, œufs, graines et légumes, pain céréales et farine, huile végétale et condiments, plat préparé, café thé et infusion, vin, biscuit, chocolat, sucre et confiture, autre aliments, supplément diététique).</a:t>
            </a:r>
          </a:p>
          <a:p>
            <a:endParaRPr lang="fr-FR" dirty="0"/>
          </a:p>
          <a:p>
            <a:r>
              <a:rPr lang="fr-FR" dirty="0"/>
              <a:t> On voit que pour une même mesure de cette exposition qui est faite à partir d'un questionnaire, deux variables sont utilisées la première est une variable continue qui correspond à la somme des résultats obtenus sur les 16 produits et qui va de 0 à 32. La deuxième est une variable en 4 catégories ordonnées qui correspondent aux quartiles de consommation. Pour mémoire chaque quartile correspond à 25 % de la population étudiée en terme de son score de consommation d'aliments bio. Ceci permet de ne pas décider arbitrairement qui est exposé et qui est non exposé mais simplement d'estimer le risque de cancer des personnes les plus exposées par rapport aux personnes les moins exposées. </a:t>
            </a:r>
          </a:p>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18</a:t>
            </a:fld>
            <a:endParaRPr lang="fr-FR"/>
          </a:p>
        </p:txBody>
      </p:sp>
    </p:spTree>
    <p:extLst>
      <p:ext uri="{BB962C8B-B14F-4D97-AF65-F5344CB8AC3E}">
        <p14:creationId xmlns:p14="http://schemas.microsoft.com/office/powerpoint/2010/main" val="21331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19</a:t>
            </a:fld>
            <a:endParaRPr lang="fr-FR"/>
          </a:p>
        </p:txBody>
      </p:sp>
    </p:spTree>
    <p:extLst>
      <p:ext uri="{BB962C8B-B14F-4D97-AF65-F5344CB8AC3E}">
        <p14:creationId xmlns:p14="http://schemas.microsoft.com/office/powerpoint/2010/main" val="115516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2</a:t>
            </a:fld>
            <a:endParaRPr lang="fr-FR"/>
          </a:p>
        </p:txBody>
      </p:sp>
    </p:spTree>
    <p:extLst>
      <p:ext uri="{BB962C8B-B14F-4D97-AF65-F5344CB8AC3E}">
        <p14:creationId xmlns:p14="http://schemas.microsoft.com/office/powerpoint/2010/main" val="3315899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20</a:t>
            </a:fld>
            <a:endParaRPr lang="fr-FR"/>
          </a:p>
        </p:txBody>
      </p:sp>
    </p:spTree>
    <p:extLst>
      <p:ext uri="{BB962C8B-B14F-4D97-AF65-F5344CB8AC3E}">
        <p14:creationId xmlns:p14="http://schemas.microsoft.com/office/powerpoint/2010/main" val="299085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groupes sont définis selon le score de consommation d’aliments bio en 4 groupes selon la distribution de ce score dans la population étudiée par les quartiles. </a:t>
            </a:r>
          </a:p>
          <a:p>
            <a:r>
              <a:rPr lang="fr-FR" dirty="0"/>
              <a:t>Les 4 quartiles permettent de mesurer la relation dose effet avec une gradation de l’exposition (par opposition à une mesure binaire exposé oui/non).</a:t>
            </a:r>
            <a:endParaRPr lang="en-US" dirty="0"/>
          </a:p>
          <a:p>
            <a:endParaRPr lang="en-US" dirty="0"/>
          </a:p>
          <a:p>
            <a:r>
              <a:rPr lang="fr-FR" dirty="0"/>
              <a:t>La consommation n’est mesurée qu’en début de suivi et elle peut avoir évolué au cours du temps dans un sens comme dans l’autre.</a:t>
            </a:r>
          </a:p>
          <a:p>
            <a:endParaRPr lang="fr-FR" dirty="0"/>
          </a:p>
          <a:p>
            <a:r>
              <a:rPr lang="fr-FR" dirty="0"/>
              <a:t>La relation dose-effet est un élément très important de la présomption d’une relation de causalité entre le FDR étudié et le CJ, elle fait partie des critères de Hill à connaitre +++</a:t>
            </a:r>
          </a:p>
          <a:p>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21</a:t>
            </a:fld>
            <a:endParaRPr lang="fr-FR"/>
          </a:p>
        </p:txBody>
      </p:sp>
    </p:spTree>
    <p:extLst>
      <p:ext uri="{BB962C8B-B14F-4D97-AF65-F5344CB8AC3E}">
        <p14:creationId xmlns:p14="http://schemas.microsoft.com/office/powerpoint/2010/main" val="2543614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Cours :</a:t>
            </a:r>
          </a:p>
          <a:p>
            <a:endParaRPr lang="fr-FR" dirty="0"/>
          </a:p>
          <a:p>
            <a:pPr defTabSz="922447">
              <a:defRPr/>
            </a:pPr>
            <a:r>
              <a:rPr lang="fr-FR" b="1" dirty="0">
                <a:latin typeface="+mn-lt"/>
                <a:cs typeface="Tahoma" pitchFamily="34" charset="0"/>
              </a:rPr>
              <a:t>Jugement de présomption de causalité (critères de Hill)</a:t>
            </a:r>
          </a:p>
          <a:p>
            <a:endParaRPr lang="fr-FR" dirty="0"/>
          </a:p>
          <a:p>
            <a:pPr marL="174561" indent="8008" algn="just">
              <a:defRPr/>
            </a:pPr>
            <a:r>
              <a:rPr lang="fr-FR" b="1" dirty="0">
                <a:latin typeface="+mn-lt"/>
                <a:cs typeface="Times New Roman" pitchFamily="18" charset="0"/>
              </a:rPr>
              <a:t>1. Association statistique ≠ causalité </a:t>
            </a:r>
          </a:p>
          <a:p>
            <a:pPr marL="174561" indent="8008" algn="just">
              <a:defRPr/>
            </a:pPr>
            <a:r>
              <a:rPr lang="fr-FR" b="1" dirty="0">
                <a:latin typeface="+mn-lt"/>
                <a:cs typeface="Times New Roman" pitchFamily="18" charset="0"/>
              </a:rPr>
              <a:t>2. Causalité non démontrée par étude observationnelle. </a:t>
            </a:r>
          </a:p>
          <a:p>
            <a:pPr marL="174561" indent="8008" algn="just">
              <a:defRPr/>
            </a:pPr>
            <a:r>
              <a:rPr lang="fr-FR" b="1" dirty="0">
                <a:latin typeface="+mn-lt"/>
                <a:cs typeface="Times New Roman" pitchFamily="18" charset="0"/>
              </a:rPr>
              <a:t>3. Présomption de causalité influencée par les critères de Hill :</a:t>
            </a:r>
          </a:p>
          <a:p>
            <a:pPr indent="182568" algn="just">
              <a:defRPr/>
            </a:pPr>
            <a:endParaRPr lang="fr-FR" dirty="0">
              <a:latin typeface="+mn-lt"/>
            </a:endParaRPr>
          </a:p>
          <a:p>
            <a:pPr indent="182568" algn="just">
              <a:defRPr/>
            </a:pPr>
            <a:r>
              <a:rPr lang="fr-FR" b="1" dirty="0">
                <a:latin typeface="+mn-lt"/>
                <a:cs typeface="Times New Roman" pitchFamily="18" charset="0"/>
              </a:rPr>
              <a:t>Critères internes à l’étude</a:t>
            </a:r>
            <a:endParaRPr lang="fr-FR" b="1" dirty="0">
              <a:latin typeface="+mn-lt"/>
            </a:endParaRPr>
          </a:p>
          <a:p>
            <a:pPr indent="182568" algn="just">
              <a:buFontTx/>
              <a:buChar char="•"/>
              <a:defRPr/>
            </a:pPr>
            <a:r>
              <a:rPr lang="fr-FR" b="1" dirty="0">
                <a:latin typeface="+mn-lt"/>
                <a:cs typeface="Times New Roman" pitchFamily="18" charset="0"/>
              </a:rPr>
              <a:t>Association Forte</a:t>
            </a:r>
            <a:r>
              <a:rPr lang="fr-FR" dirty="0">
                <a:latin typeface="+mn-lt"/>
                <a:cs typeface="Times New Roman" pitchFamily="18" charset="0"/>
              </a:rPr>
              <a:t> = </a:t>
            </a:r>
            <a:r>
              <a:rPr lang="fr-FR" b="1" dirty="0">
                <a:latin typeface="+mn-lt"/>
                <a:cs typeface="Times New Roman" pitchFamily="18" charset="0"/>
              </a:rPr>
              <a:t>(RR ou OR ou HR ou </a:t>
            </a:r>
            <a:r>
              <a:rPr lang="el-GR" b="1" dirty="0">
                <a:latin typeface="+mn-lt"/>
                <a:cs typeface="Times New Roman" pitchFamily="18" charset="0"/>
              </a:rPr>
              <a:t>β </a:t>
            </a:r>
            <a:r>
              <a:rPr lang="fr-FR" b="1" dirty="0">
                <a:latin typeface="+mn-lt"/>
                <a:cs typeface="Times New Roman" pitchFamily="18" charset="0"/>
              </a:rPr>
              <a:t>élevé)</a:t>
            </a:r>
            <a:endParaRPr lang="fr-FR" b="1" dirty="0">
              <a:latin typeface="+mn-lt"/>
            </a:endParaRPr>
          </a:p>
          <a:p>
            <a:pPr indent="182568" algn="just">
              <a:buFontTx/>
              <a:buChar char="•"/>
              <a:defRPr/>
            </a:pPr>
            <a:r>
              <a:rPr lang="fr-FR" b="1" dirty="0">
                <a:latin typeface="+mn-lt"/>
                <a:cs typeface="Times New Roman" pitchFamily="18" charset="0"/>
              </a:rPr>
              <a:t>Relation “dose-effet”</a:t>
            </a:r>
            <a:r>
              <a:rPr lang="fr-FR" dirty="0">
                <a:latin typeface="+mn-lt"/>
                <a:cs typeface="Times New Roman" pitchFamily="18" charset="0"/>
              </a:rPr>
              <a:t> entre exposition et maladie </a:t>
            </a:r>
            <a:r>
              <a:rPr lang="fr-FR" b="1" dirty="0">
                <a:latin typeface="+mn-lt"/>
                <a:cs typeface="Times New Roman" pitchFamily="18" charset="0"/>
              </a:rPr>
              <a:t>+++ </a:t>
            </a:r>
            <a:r>
              <a:rPr lang="fr-FR" sz="1100" i="1" dirty="0">
                <a:cs typeface="Times New Roman" pitchFamily="18" charset="0"/>
              </a:rPr>
              <a:t>(</a:t>
            </a:r>
            <a:r>
              <a:rPr lang="fr-FR" sz="1100" i="1" dirty="0" err="1">
                <a:cs typeface="Times New Roman" pitchFamily="18" charset="0"/>
              </a:rPr>
              <a:t>cf</a:t>
            </a:r>
            <a:r>
              <a:rPr lang="fr-FR" sz="1100" i="1" dirty="0">
                <a:cs typeface="Times New Roman" pitchFamily="18" charset="0"/>
              </a:rPr>
              <a:t> diapo 38)</a:t>
            </a:r>
            <a:endParaRPr lang="fr-FR" sz="1100" i="1" dirty="0"/>
          </a:p>
          <a:p>
            <a:pPr indent="182568" algn="just">
              <a:buFontTx/>
              <a:buChar char="•"/>
              <a:defRPr/>
            </a:pPr>
            <a:r>
              <a:rPr lang="fr-FR" b="1" dirty="0">
                <a:latin typeface="+mn-lt"/>
                <a:cs typeface="Times New Roman" pitchFamily="18" charset="0"/>
              </a:rPr>
              <a:t>Chronologie</a:t>
            </a:r>
            <a:r>
              <a:rPr lang="fr-FR" dirty="0">
                <a:latin typeface="+mn-lt"/>
                <a:cs typeface="Times New Roman" pitchFamily="18" charset="0"/>
              </a:rPr>
              <a:t> (FDR précède survenue de la maladie)</a:t>
            </a:r>
          </a:p>
          <a:p>
            <a:pPr indent="182568" algn="just">
              <a:buFontTx/>
              <a:buChar char="•"/>
              <a:defRPr/>
            </a:pPr>
            <a:endParaRPr lang="fr-FR" dirty="0">
              <a:latin typeface="+mn-lt"/>
            </a:endParaRPr>
          </a:p>
          <a:p>
            <a:pPr indent="182568" algn="just">
              <a:defRPr/>
            </a:pPr>
            <a:r>
              <a:rPr lang="fr-FR" b="1" dirty="0">
                <a:latin typeface="+mn-lt"/>
                <a:cs typeface="Times New Roman" pitchFamily="18" charset="0"/>
              </a:rPr>
              <a:t>Critères externes à l’étude (bibliographie)</a:t>
            </a:r>
            <a:endParaRPr lang="fr-FR" b="1" dirty="0">
              <a:latin typeface="+mn-lt"/>
            </a:endParaRPr>
          </a:p>
          <a:p>
            <a:pPr indent="182568" algn="just">
              <a:buFontTx/>
              <a:buChar char="•"/>
              <a:defRPr/>
            </a:pPr>
            <a:r>
              <a:rPr lang="fr-FR" b="1" dirty="0">
                <a:latin typeface="+mn-lt"/>
                <a:cs typeface="Times New Roman" pitchFamily="18" charset="0"/>
              </a:rPr>
              <a:t>Concordance</a:t>
            </a:r>
            <a:r>
              <a:rPr lang="fr-FR" dirty="0">
                <a:latin typeface="+mn-lt"/>
                <a:cs typeface="Times New Roman" pitchFamily="18" charset="0"/>
              </a:rPr>
              <a:t> avec les résultats d’autres études (Cohérence externe)</a:t>
            </a:r>
            <a:endParaRPr lang="fr-FR" dirty="0">
              <a:latin typeface="+mn-lt"/>
            </a:endParaRPr>
          </a:p>
          <a:p>
            <a:pPr indent="182568" algn="just">
              <a:buFontTx/>
              <a:buChar char="•"/>
              <a:defRPr/>
            </a:pPr>
            <a:r>
              <a:rPr lang="fr-FR" b="1" dirty="0">
                <a:latin typeface="+mn-lt"/>
                <a:cs typeface="Times New Roman" pitchFamily="18" charset="0"/>
              </a:rPr>
              <a:t>Plausibilité </a:t>
            </a:r>
            <a:r>
              <a:rPr lang="fr-FR" dirty="0">
                <a:latin typeface="+mn-lt"/>
                <a:cs typeface="Times New Roman" pitchFamily="18" charset="0"/>
              </a:rPr>
              <a:t>biologique (mécanismes d’actions connus)</a:t>
            </a:r>
          </a:p>
          <a:p>
            <a:pPr indent="182568" algn="just">
              <a:buFontTx/>
              <a:buChar char="•"/>
              <a:defRPr/>
            </a:pPr>
            <a:r>
              <a:rPr lang="fr-FR" dirty="0">
                <a:latin typeface="+mn-lt"/>
                <a:cs typeface="Times New Roman" pitchFamily="18" charset="0"/>
              </a:rPr>
              <a:t>Concordance </a:t>
            </a:r>
            <a:r>
              <a:rPr lang="fr-FR" b="1" dirty="0">
                <a:latin typeface="+mn-lt"/>
                <a:cs typeface="Times New Roman" pitchFamily="18" charset="0"/>
              </a:rPr>
              <a:t>expérimentations</a:t>
            </a:r>
            <a:r>
              <a:rPr lang="fr-FR" dirty="0">
                <a:latin typeface="+mn-lt"/>
                <a:cs typeface="Times New Roman" pitchFamily="18" charset="0"/>
              </a:rPr>
              <a:t> in vitro ou chez l’animal</a:t>
            </a:r>
            <a:endParaRPr lang="fr-FR" dirty="0">
              <a:latin typeface="+mn-lt"/>
            </a:endParaRPr>
          </a:p>
          <a:p>
            <a:pPr indent="182568" algn="just">
              <a:buFontTx/>
              <a:buChar char="•"/>
              <a:defRPr/>
            </a:pPr>
            <a:r>
              <a:rPr lang="fr-FR" b="1" dirty="0">
                <a:latin typeface="+mn-lt"/>
                <a:cs typeface="Times New Roman" pitchFamily="18" charset="0"/>
                <a:sym typeface="Wingdings 3" pitchFamily="18" charset="2"/>
              </a:rPr>
              <a:t> </a:t>
            </a:r>
            <a:r>
              <a:rPr lang="fr-FR" b="1" dirty="0">
                <a:latin typeface="+mn-lt"/>
                <a:cs typeface="Times New Roman" pitchFamily="18" charset="0"/>
              </a:rPr>
              <a:t>incidence de maladie si exposition supprimée ou réduite</a:t>
            </a:r>
          </a:p>
          <a:p>
            <a:pPr indent="182568" algn="just">
              <a:buFontTx/>
              <a:buChar char="•"/>
              <a:defRPr/>
            </a:pPr>
            <a:r>
              <a:rPr lang="fr-FR" b="1" dirty="0">
                <a:solidFill>
                  <a:prstClr val="black"/>
                </a:solidFill>
                <a:latin typeface="+mn-lt"/>
                <a:cs typeface="Times New Roman" pitchFamily="18" charset="0"/>
              </a:rPr>
              <a:t>Spécificité</a:t>
            </a:r>
            <a:r>
              <a:rPr lang="fr-FR" dirty="0">
                <a:solidFill>
                  <a:prstClr val="black"/>
                </a:solidFill>
                <a:latin typeface="+mn-lt"/>
                <a:cs typeface="Times New Roman" pitchFamily="18" charset="0"/>
              </a:rPr>
              <a:t> : relation exposition-maladie </a:t>
            </a:r>
            <a:r>
              <a:rPr lang="fr-FR" sz="1100" i="1" dirty="0">
                <a:cs typeface="Times New Roman" pitchFamily="18" charset="0"/>
              </a:rPr>
              <a:t>(ex </a:t>
            </a:r>
            <a:r>
              <a:rPr lang="fr-FR" sz="1100" i="1" dirty="0" err="1">
                <a:cs typeface="Times New Roman" pitchFamily="18" charset="0"/>
              </a:rPr>
              <a:t>mésothéliome</a:t>
            </a:r>
            <a:r>
              <a:rPr lang="fr-FR" sz="1100" i="1" dirty="0">
                <a:cs typeface="Times New Roman" pitchFamily="18" charset="0"/>
              </a:rPr>
              <a:t>-amiante)</a:t>
            </a:r>
          </a:p>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22</a:t>
            </a:fld>
            <a:endParaRPr lang="fr-FR"/>
          </a:p>
        </p:txBody>
      </p:sp>
    </p:spTree>
    <p:extLst>
      <p:ext uri="{BB962C8B-B14F-4D97-AF65-F5344CB8AC3E}">
        <p14:creationId xmlns:p14="http://schemas.microsoft.com/office/powerpoint/2010/main" val="937318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23</a:t>
            </a:fld>
            <a:endParaRPr lang="fr-FR"/>
          </a:p>
        </p:txBody>
      </p:sp>
    </p:spTree>
    <p:extLst>
      <p:ext uri="{BB962C8B-B14F-4D97-AF65-F5344CB8AC3E}">
        <p14:creationId xmlns:p14="http://schemas.microsoft.com/office/powerpoint/2010/main" val="353577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Population source </a:t>
            </a:r>
          </a:p>
          <a:p>
            <a:r>
              <a:rPr lang="en-US" i="1" dirty="0"/>
              <a:t>source population </a:t>
            </a:r>
            <a:endParaRPr lang="en-US" dirty="0"/>
          </a:p>
          <a:p>
            <a:r>
              <a:rPr lang="fr-FR" dirty="0"/>
              <a:t>Population à laquelle l’étude sera proposée : correspond à un sous-ensemble de la population cible, en raison de critères d’inclusion et de non inclusion. </a:t>
            </a:r>
          </a:p>
          <a:p>
            <a:r>
              <a:rPr lang="fr-FR" dirty="0"/>
              <a:t>Exemple : pour l’étude sur les facteurs de risque de fracture ostéoporotique, exclusion des femmes avec un cancer, une SEP … </a:t>
            </a:r>
          </a:p>
          <a:p>
            <a:endParaRPr lang="fr-FR" dirty="0"/>
          </a:p>
          <a:p>
            <a:r>
              <a:rPr lang="en-US" dirty="0" err="1"/>
              <a:t>Échantillon</a:t>
            </a:r>
            <a:r>
              <a:rPr lang="en-US" dirty="0"/>
              <a:t> </a:t>
            </a:r>
            <a:r>
              <a:rPr lang="en-US" dirty="0" err="1"/>
              <a:t>d’étude</a:t>
            </a:r>
            <a:r>
              <a:rPr lang="en-US" dirty="0"/>
              <a:t>/population </a:t>
            </a:r>
            <a:r>
              <a:rPr lang="en-US" dirty="0" err="1"/>
              <a:t>étudiée</a:t>
            </a:r>
            <a:r>
              <a:rPr lang="en-US" dirty="0"/>
              <a:t> </a:t>
            </a:r>
          </a:p>
          <a:p>
            <a:r>
              <a:rPr lang="en-US" i="1" dirty="0"/>
              <a:t>sample </a:t>
            </a:r>
            <a:endParaRPr lang="en-US" dirty="0"/>
          </a:p>
          <a:p>
            <a:r>
              <a:rPr lang="fr-FR" dirty="0"/>
              <a:t>Partie de la population source sur laquelle porte l’étude. L'échantillon est représentatif pour une caractéristique mesurée, si cette caractéristique se distribue identiquement dans l'échantillon et dans la population source. </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24</a:t>
            </a:fld>
            <a:endParaRPr lang="fr-FR"/>
          </a:p>
        </p:txBody>
      </p:sp>
    </p:spTree>
    <p:extLst>
      <p:ext uri="{BB962C8B-B14F-4D97-AF65-F5344CB8AC3E}">
        <p14:creationId xmlns:p14="http://schemas.microsoft.com/office/powerpoint/2010/main" val="224551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Population </a:t>
            </a:r>
            <a:r>
              <a:rPr lang="en-US" dirty="0" err="1"/>
              <a:t>cible</a:t>
            </a:r>
            <a:r>
              <a:rPr lang="en-US" dirty="0"/>
              <a:t> </a:t>
            </a:r>
          </a:p>
          <a:p>
            <a:r>
              <a:rPr lang="en-US" i="1" dirty="0"/>
              <a:t>Target population</a:t>
            </a:r>
          </a:p>
          <a:p>
            <a:r>
              <a:rPr lang="fr-FR" dirty="0"/>
              <a:t>Population théoriquement concernée par la question posée et à qui on voudrait pouvoir extrapoler les résultats (population conceptuelle) </a:t>
            </a:r>
          </a:p>
          <a:p>
            <a:endParaRPr lang="fr-FR" dirty="0"/>
          </a:p>
          <a:p>
            <a:r>
              <a:rPr lang="fr-FR" dirty="0"/>
              <a:t>Population source </a:t>
            </a:r>
          </a:p>
          <a:p>
            <a:r>
              <a:rPr lang="fr-FR" i="1" dirty="0"/>
              <a:t>source population </a:t>
            </a:r>
            <a:endParaRPr lang="fr-FR" dirty="0"/>
          </a:p>
          <a:p>
            <a:r>
              <a:rPr lang="fr-FR" dirty="0"/>
              <a:t>Population à laquelle l’étude sera proposée : correspond à un sous-ensemble de la population cible, en raison de critères d’inclusion et de non inclusion. </a:t>
            </a:r>
          </a:p>
          <a:p>
            <a:r>
              <a:rPr lang="fr-FR" dirty="0"/>
              <a:t>Exemple : pour l’étude sur les facteurs de risque de fracture ostéoporotique, exclusion des femmes avec un cancer, une SEP … </a:t>
            </a:r>
          </a:p>
          <a:p>
            <a:endParaRPr lang="fr-FR" dirty="0"/>
          </a:p>
          <a:p>
            <a:r>
              <a:rPr lang="fr-FR" dirty="0"/>
              <a:t>Échantillon d’étude/population étudiée </a:t>
            </a:r>
          </a:p>
          <a:p>
            <a:r>
              <a:rPr lang="fr-FR" i="1" dirty="0" err="1"/>
              <a:t>sample</a:t>
            </a:r>
            <a:r>
              <a:rPr lang="fr-FR" i="1" dirty="0"/>
              <a:t> </a:t>
            </a:r>
            <a:endParaRPr lang="fr-FR" dirty="0"/>
          </a:p>
          <a:p>
            <a:r>
              <a:rPr lang="fr-FR" dirty="0"/>
              <a:t>Partie de la population source sur laquelle porte l’étude. L'échantillon est représentatif pour une caractéristique mesurée, si cette caractéristique se distribue identiquement dans l'échantillon et dans la population source. </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25</a:t>
            </a:fld>
            <a:endParaRPr lang="fr-FR"/>
          </a:p>
        </p:txBody>
      </p:sp>
    </p:spTree>
    <p:extLst>
      <p:ext uri="{BB962C8B-B14F-4D97-AF65-F5344CB8AC3E}">
        <p14:creationId xmlns:p14="http://schemas.microsoft.com/office/powerpoint/2010/main" val="427003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recrutement est basé sur le volontariat et accès internet, il n’y a pas d’échantillonnage permettant d’assurer la représentativité des sujets participant à l’étude. </a:t>
            </a:r>
            <a:endParaRPr lang="en-US" dirty="0"/>
          </a:p>
          <a:p>
            <a:r>
              <a:rPr lang="fr-FR" dirty="0"/>
              <a:t>On peut craindre que les sujets participant soient davantage sensibilisés à leur alimentation que les non participants. Cela induit probablement un biais de non –représentativité non-différentiel (</a:t>
            </a:r>
            <a:r>
              <a:rPr lang="fr-FR" dirty="0" err="1"/>
              <a:t>pb</a:t>
            </a:r>
            <a:r>
              <a:rPr lang="fr-FR" dirty="0"/>
              <a:t> de validité externe). </a:t>
            </a:r>
          </a:p>
          <a:p>
            <a:endParaRPr lang="fr-FR" dirty="0"/>
          </a:p>
          <a:p>
            <a:pPr defTabSz="922447">
              <a:defRPr/>
            </a:pPr>
            <a:r>
              <a:rPr lang="fr-FR" dirty="0"/>
              <a:t>L’exclusion des participants qui n’ont pas répondu aux questionnaires entraine également un risque de biais de sélection. Celui-ci risque d’être différentiel si les perdus de vue consommaient systématiquement moins (ou plus ) de bio et qu’ils avaient également systématiquement moins (ou plus) de risque de cancer que les participants (</a:t>
            </a:r>
            <a:r>
              <a:rPr lang="fr-FR" dirty="0" err="1"/>
              <a:t>pb</a:t>
            </a:r>
            <a:r>
              <a:rPr lang="fr-FR" dirty="0"/>
              <a:t> de validité interne et de surestimation ou sous-estimation du HR) </a:t>
            </a:r>
          </a:p>
          <a:p>
            <a:endParaRPr lang="fr-FR" dirty="0"/>
          </a:p>
          <a:p>
            <a:r>
              <a:rPr lang="fr-FR" dirty="0"/>
              <a:t>La forte proportion de femmes (80%) entraine un biais de sélection non différentiel donc réduit la validité externe</a:t>
            </a:r>
          </a:p>
          <a:p>
            <a:endParaRPr lang="en-US" dirty="0"/>
          </a:p>
          <a:p>
            <a:r>
              <a:rPr lang="fr-FR" dirty="0"/>
              <a:t>Problème d’estimation de l’exposition et de déclaration = biais de mesure/classement</a:t>
            </a:r>
          </a:p>
          <a:p>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26</a:t>
            </a:fld>
            <a:endParaRPr lang="fr-FR"/>
          </a:p>
        </p:txBody>
      </p:sp>
    </p:spTree>
    <p:extLst>
      <p:ext uri="{BB962C8B-B14F-4D97-AF65-F5344CB8AC3E}">
        <p14:creationId xmlns:p14="http://schemas.microsoft.com/office/powerpoint/2010/main" val="131192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recrutement est basé sur le volontariat et accès internet, il n’y a pas d’échantillonnage permettant d’assurer la représentativité des sujets participant à l’étude. </a:t>
            </a:r>
            <a:endParaRPr lang="en-US" dirty="0"/>
          </a:p>
          <a:p>
            <a:r>
              <a:rPr lang="fr-FR" dirty="0"/>
              <a:t>On peut craindre que les sujets participant soient davantage sensibilisés à leur alimentation que les non participants. Cela induit probablement un biais de non –représentativité non-différentiel (</a:t>
            </a:r>
            <a:r>
              <a:rPr lang="fr-FR" dirty="0" err="1"/>
              <a:t>pb</a:t>
            </a:r>
            <a:r>
              <a:rPr lang="fr-FR" dirty="0"/>
              <a:t> de validité externe). </a:t>
            </a:r>
          </a:p>
          <a:p>
            <a:endParaRPr lang="fr-FR" dirty="0"/>
          </a:p>
          <a:p>
            <a:pPr defTabSz="922447">
              <a:defRPr/>
            </a:pPr>
            <a:r>
              <a:rPr lang="fr-FR" dirty="0"/>
              <a:t>L’exclusion des participants qui n’ont pas répondu aux questionnaires entraine également un risque de biais de sélection. Celui-ci risque d’être différentiel si les perdus de vue consommaient systématiquement moins (ou plus ) de bio et qu’ils avaient également systématiquement moins (ou plus) de risque de cancer que les participants (</a:t>
            </a:r>
            <a:r>
              <a:rPr lang="fr-FR" dirty="0" err="1"/>
              <a:t>pb</a:t>
            </a:r>
            <a:r>
              <a:rPr lang="fr-FR" dirty="0"/>
              <a:t> de validité interne et de surestimation ou sous-estimation du HR) </a:t>
            </a:r>
          </a:p>
          <a:p>
            <a:endParaRPr lang="fr-FR" dirty="0"/>
          </a:p>
          <a:p>
            <a:r>
              <a:rPr lang="fr-FR" dirty="0"/>
              <a:t>La forte proportion de femmes (80%) entraine un biais de sélection non différentiel donc réduit la validité externe</a:t>
            </a:r>
          </a:p>
          <a:p>
            <a:endParaRPr lang="en-US" dirty="0"/>
          </a:p>
          <a:p>
            <a:r>
              <a:rPr lang="fr-FR" dirty="0"/>
              <a:t>Problème d’estimation de l’exposition et de déclaration = biais de mesure/classement</a:t>
            </a:r>
          </a:p>
          <a:p>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27</a:t>
            </a:fld>
            <a:endParaRPr lang="fr-FR"/>
          </a:p>
        </p:txBody>
      </p:sp>
    </p:spTree>
    <p:extLst>
      <p:ext uri="{BB962C8B-B14F-4D97-AF65-F5344CB8AC3E}">
        <p14:creationId xmlns:p14="http://schemas.microsoft.com/office/powerpoint/2010/main" val="621239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28</a:t>
            </a:fld>
            <a:endParaRPr lang="fr-FR"/>
          </a:p>
        </p:txBody>
      </p:sp>
    </p:spTree>
    <p:extLst>
      <p:ext uri="{BB962C8B-B14F-4D97-AF65-F5344CB8AC3E}">
        <p14:creationId xmlns:p14="http://schemas.microsoft.com/office/powerpoint/2010/main" val="624590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Ces analyse sont dites de « survie » car on modélise à la fois la probabilité de survenue du CJ et la durée du suivi (la variable Y qui mesure le CJ est de type « temps jusqu’à l’évènement »/time to </a:t>
            </a:r>
            <a:r>
              <a:rPr lang="fr-FR" sz="1000" dirty="0" err="1"/>
              <a:t>event</a:t>
            </a:r>
            <a:r>
              <a:rPr lang="fr-FR" sz="1000" dirty="0"/>
              <a:t>)</a:t>
            </a:r>
          </a:p>
          <a:p>
            <a:endParaRPr lang="fr-FR" sz="1000" dirty="0"/>
          </a:p>
          <a:p>
            <a:r>
              <a:rPr lang="fr-FR" sz="1000" dirty="0"/>
              <a:t>la variable Y à analyser (variable réponse ou variable à  « expliquer » = variable qui mesure le CJ) correspond à la durée de suivi avant la survenue du CJ : ici c’est donc le temps jusqu’à la survenue d’un cancer. </a:t>
            </a:r>
          </a:p>
          <a:p>
            <a:endParaRPr lang="fr-FR" sz="1000" dirty="0"/>
          </a:p>
          <a:p>
            <a:r>
              <a:rPr lang="fr-FR" sz="1000" dirty="0"/>
              <a:t>La variable Y n’est pas forcément observée pendant le laps de temps de l’étude, on dit alors que la variable Y est ”censurée” (ici, c’est le cas de tous les participants qui ne développent pas de cancer, donc la majorité)</a:t>
            </a:r>
          </a:p>
          <a:p>
            <a:endParaRPr lang="fr-FR" sz="1000" dirty="0"/>
          </a:p>
          <a:p>
            <a:r>
              <a:rPr lang="fr-FR" sz="1000" dirty="0"/>
              <a:t>Au cours du laps de temps prévu par l’étude, le suivi de certains patients peut-être interrompu pour plusieurs raisons (décès, perdu de vue), on se servira tout de même dans l’analyse des informations sur la durée et l’état lors des dernières nouvelles de chaque participant (cancer, décès, perdu de vue, ou vivant sans cancer)</a:t>
            </a:r>
          </a:p>
          <a:p>
            <a:endParaRPr lang="fr-FR" sz="1000" dirty="0"/>
          </a:p>
          <a:p>
            <a:r>
              <a:rPr lang="fr-FR" sz="1000" dirty="0"/>
              <a:t>Le modèle de Cox et un modèle de régression adapté pour les données de « survie ».</a:t>
            </a:r>
          </a:p>
          <a:p>
            <a:endParaRPr lang="fr-FR" sz="1000" dirty="0"/>
          </a:p>
          <a:p>
            <a:pPr defTabSz="922447">
              <a:defRPr/>
            </a:pPr>
            <a:r>
              <a:rPr lang="fr-FR" sz="1000" dirty="0"/>
              <a:t>Le modèle de Cox apporte une estimation de l’association entre FDR et CJ sous la forme d’un Hazard ratio (en français : Ratio des risque instantanés) qui s’interprète comme le Risque Relatif (RR). </a:t>
            </a:r>
          </a:p>
          <a:p>
            <a:endParaRPr lang="fr-FR" sz="1000" dirty="0"/>
          </a:p>
          <a:p>
            <a:r>
              <a:rPr lang="fr-FR" sz="1000" dirty="0"/>
              <a:t>Quand ce modèle est « multivarié » cela signifie qu’il a été « ajusté » pour certain facteurs de confusion potentiels et que l’estimation du HR (ou du RR) ne sera pas faussée par l’effet des facteurs de confusion qui ont été entrés dans le modèle</a:t>
            </a:r>
          </a:p>
          <a:p>
            <a:endParaRPr lang="fr-FR" sz="1000" dirty="0"/>
          </a:p>
          <a:p>
            <a:r>
              <a:rPr lang="fr-FR" sz="1000" dirty="0"/>
              <a:t>Les courbes de Kaplan-Meier ne sont pas une procédure de test, elles offrent une visualisation des courbes de la fonction de survie</a:t>
            </a:r>
            <a:br>
              <a:rPr lang="fr-FR" sz="1000" dirty="0"/>
            </a:br>
            <a:r>
              <a:rPr lang="fr-FR" sz="1000" dirty="0"/>
              <a:t>Le modèle de Cox, en revanche, est une analyse qui permet de comparer les fonctions de survie entre deux groupes et d’apporter une estimation de l’association entre FDR et CJ (par le calcul du Hazard ratio(=rapport des risque instantanés) qui s’interprète comme le RR). Les deux approches sont donc complémentaires. Dans notre exemple, les courbes de Kaplan-Meier ne sont pas présentées</a:t>
            </a:r>
          </a:p>
          <a:p>
            <a:endParaRPr lang="fr-FR" sz="1000"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29</a:t>
            </a:fld>
            <a:endParaRPr lang="fr-FR"/>
          </a:p>
        </p:txBody>
      </p:sp>
    </p:spTree>
    <p:extLst>
      <p:ext uri="{BB962C8B-B14F-4D97-AF65-F5344CB8AC3E}">
        <p14:creationId xmlns:p14="http://schemas.microsoft.com/office/powerpoint/2010/main" val="308579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Aussi accessible</a:t>
            </a:r>
            <a:r>
              <a:rPr lang="fr-FR" baseline="0" dirty="0"/>
              <a:t> Lyon Est sur Claroline 2</a:t>
            </a:r>
            <a:r>
              <a:rPr lang="fr-FR" baseline="30000" dirty="0"/>
              <a:t>e</a:t>
            </a:r>
            <a:r>
              <a:rPr lang="fr-FR" baseline="0" dirty="0"/>
              <a:t> cycle onglet LCA « Accéder aux entrainements et au livret de LCA »</a:t>
            </a:r>
          </a:p>
          <a:p>
            <a:r>
              <a:rPr lang="fr-FR" baseline="0" dirty="0"/>
              <a:t>Aussi accessible pour les FASM 1 sur leur dossier SIDES UNESS </a:t>
            </a:r>
          </a:p>
          <a:p>
            <a:endParaRPr lang="fr-FR" baseline="0" dirty="0"/>
          </a:p>
          <a:p>
            <a:r>
              <a:rPr lang="fr-FR" baseline="0" dirty="0"/>
              <a:t>Rappel format des examens de 3</a:t>
            </a:r>
            <a:r>
              <a:rPr lang="fr-FR" baseline="30000" dirty="0"/>
              <a:t>e</a:t>
            </a:r>
            <a:r>
              <a:rPr lang="fr-FR" baseline="0" dirty="0"/>
              <a:t> année pour la LCA</a:t>
            </a:r>
          </a:p>
          <a:p>
            <a:r>
              <a:rPr lang="fr-FR" baseline="0" dirty="0"/>
              <a:t>- CC : portera sur études observationnelles : un sujet = résumé d’article avec tableaux et 5 à 7 QCM</a:t>
            </a:r>
          </a:p>
          <a:p>
            <a:r>
              <a:rPr lang="fr-FR" baseline="0" dirty="0"/>
              <a:t>- ET : un sujet sur étude observationnelle et un sujet sur étude interventionnelles (essai randomisé) chaque sujet avec résumé d’article et tableaux et 5 à 7 QCM</a:t>
            </a:r>
          </a:p>
          <a:p>
            <a:endParaRPr lang="fr-FR" dirty="0"/>
          </a:p>
          <a:p>
            <a:endParaRPr lang="fr-FR" dirty="0"/>
          </a:p>
          <a:p>
            <a:r>
              <a:rPr lang="fr-FR" b="1" dirty="0"/>
              <a:t>Rappels réforme 2</a:t>
            </a:r>
            <a:r>
              <a:rPr lang="fr-FR" b="1" baseline="30000" dirty="0"/>
              <a:t>e</a:t>
            </a:r>
            <a:r>
              <a:rPr lang="fr-FR" b="1" dirty="0"/>
              <a:t> cycle EDN </a:t>
            </a:r>
            <a:r>
              <a:rPr lang="fr-FR" dirty="0"/>
              <a:t>= on aura toujours 2 articles, un sur une étude</a:t>
            </a:r>
            <a:r>
              <a:rPr lang="fr-FR" baseline="0" dirty="0"/>
              <a:t> interventionnelle et un sur une étude observationnelle (« épidémiologique ») avec 12 à15 questions par article, possibilité de QCM, QROC et peut être zones à pointer, one best </a:t>
            </a:r>
            <a:r>
              <a:rPr lang="fr-FR" baseline="0" dirty="0" err="1"/>
              <a:t>answer</a:t>
            </a:r>
            <a:r>
              <a:rPr lang="fr-FR" baseline="0" dirty="0"/>
              <a:t> semble pas très approprié, à voir mais pas de consignes spécifiques pour la LCA</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a:t>
            </a:fld>
            <a:endParaRPr lang="fr-FR"/>
          </a:p>
        </p:txBody>
      </p:sp>
    </p:spTree>
    <p:extLst>
      <p:ext uri="{BB962C8B-B14F-4D97-AF65-F5344CB8AC3E}">
        <p14:creationId xmlns:p14="http://schemas.microsoft.com/office/powerpoint/2010/main" val="3403583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courbes de Kaplan-Meier</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30</a:t>
            </a:fld>
            <a:endParaRPr lang="fr-FR"/>
          </a:p>
        </p:txBody>
      </p:sp>
    </p:spTree>
    <p:extLst>
      <p:ext uri="{BB962C8B-B14F-4D97-AF65-F5344CB8AC3E}">
        <p14:creationId xmlns:p14="http://schemas.microsoft.com/office/powerpoint/2010/main" val="850130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31</a:t>
            </a:fld>
            <a:endParaRPr lang="fr-FR"/>
          </a:p>
        </p:txBody>
      </p:sp>
    </p:spTree>
    <p:extLst>
      <p:ext uri="{BB962C8B-B14F-4D97-AF65-F5344CB8AC3E}">
        <p14:creationId xmlns:p14="http://schemas.microsoft.com/office/powerpoint/2010/main" val="1684661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analyses multivariées permettent d'éliminer l'effet de facteurs de confusion potentiels (intégrés dans le modèle de régression) sur l'estimation de l'association entre facteur de risque et critère jugement, donc sur l'estimation du HR ou du RR. Cela permet donc d'éviter que le HR ou ( l'OR ou le RR) soit faussé par un facteur de confusion.</a:t>
            </a:r>
          </a:p>
          <a:p>
            <a:br>
              <a:rPr lang="fr-FR" dirty="0"/>
            </a:br>
            <a:r>
              <a:rPr lang="fr-FR" dirty="0"/>
              <a:t>Le but est donc bien de rendre d'une certaine façon le groupe exposé et le groupe non exposé comparable pour les facteurs de confusion potentiels qu'on a identifié.</a:t>
            </a:r>
          </a:p>
          <a:p>
            <a:endParaRPr lang="fr-FR" dirty="0"/>
          </a:p>
          <a:p>
            <a:r>
              <a:rPr lang="fr-FR" dirty="0"/>
              <a:t>Par contre l'ajustement pour les facteurs de confusion potentielle ne peut en aucun cas réduire un biais au niveau de la sélection des participants ni un biais au niveau de la mesure du critère de jugement ou de l'exposition. L'ajustement ne permet de gérer que les problèmes liés à des facteurs de confusion, encore faut-il avoir recueilli des informations sur ses facteurs et les avoir inclus dans l'analyse!</a:t>
            </a:r>
          </a:p>
          <a:p>
            <a:br>
              <a:rPr lang="fr-FR" dirty="0"/>
            </a:br>
            <a:endParaRPr lang="fr-FR" dirty="0"/>
          </a:p>
          <a:p>
            <a:br>
              <a:rPr lang="fr-FR" dirty="0"/>
            </a:br>
            <a:endParaRPr lang="fr-FR" dirty="0"/>
          </a:p>
          <a:p>
            <a:br>
              <a:rPr lang="fr-FR" dirty="0"/>
            </a:br>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32</a:t>
            </a:fld>
            <a:endParaRPr lang="fr-FR"/>
          </a:p>
        </p:txBody>
      </p:sp>
    </p:spTree>
    <p:extLst>
      <p:ext uri="{BB962C8B-B14F-4D97-AF65-F5344CB8AC3E}">
        <p14:creationId xmlns:p14="http://schemas.microsoft.com/office/powerpoint/2010/main" val="2035333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03570" lvl="1" algn="just">
              <a:spcAft>
                <a:spcPts val="605"/>
              </a:spcAft>
              <a:buClr>
                <a:srgbClr val="078F9D"/>
              </a:buClr>
            </a:pP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33</a:t>
            </a:fld>
            <a:endParaRPr lang="fr-FR"/>
          </a:p>
        </p:txBody>
      </p:sp>
    </p:spTree>
    <p:extLst>
      <p:ext uri="{BB962C8B-B14F-4D97-AF65-F5344CB8AC3E}">
        <p14:creationId xmlns:p14="http://schemas.microsoft.com/office/powerpoint/2010/main" val="3379192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03570" lvl="1" algn="just">
              <a:spcAft>
                <a:spcPts val="605"/>
              </a:spcAft>
              <a:buClr>
                <a:srgbClr val="078F9D"/>
              </a:buClr>
            </a:pPr>
            <a:r>
              <a:rPr lang="fr-FR" b="1" dirty="0"/>
              <a:t>Les analyses</a:t>
            </a:r>
            <a:r>
              <a:rPr lang="fr-FR" b="1" baseline="0" dirty="0"/>
              <a:t> de sensibilité de sont pas toujours réalisées, mais si elles le sont elles ont pour but de tester la robustesse des résultats en modifiant certains paramètres qui ont été définis pour l’étude pour voir si on obtient toujours des résultats cohérents par rapport aux hypothèses de la question de recherche</a:t>
            </a:r>
            <a:r>
              <a:rPr lang="fr-FR" b="0" baseline="0" dirty="0"/>
              <a:t>: d</a:t>
            </a:r>
            <a:r>
              <a:rPr lang="en-US" b="0" i="0" kern="1200" dirty="0" err="1">
                <a:solidFill>
                  <a:schemeClr val="tx1"/>
                </a:solidFill>
                <a:effectLst/>
                <a:latin typeface="+mn-lt"/>
                <a:ea typeface="+mn-ea"/>
                <a:cs typeface="+mn-cs"/>
              </a:rPr>
              <a:t>ifferent</a:t>
            </a:r>
            <a:r>
              <a:rPr lang="en-US" b="0" i="0" kern="1200" dirty="0">
                <a:solidFill>
                  <a:schemeClr val="tx1"/>
                </a:solidFill>
                <a:effectLst/>
                <a:latin typeface="+mn-lt"/>
                <a:ea typeface="+mn-ea"/>
                <a:cs typeface="+mn-cs"/>
              </a:rPr>
              <a:t> methods of analysis, definitions of outcomes, protocol deviations, missing data, and outliers</a:t>
            </a:r>
            <a:endParaRPr lang="fr-FR" b="1" baseline="0" dirty="0"/>
          </a:p>
          <a:p>
            <a:pPr marL="403570" lvl="1" algn="just">
              <a:spcAft>
                <a:spcPts val="605"/>
              </a:spcAft>
              <a:buClr>
                <a:srgbClr val="078F9D"/>
              </a:buClr>
            </a:pPr>
            <a:r>
              <a:rPr lang="en-US" b="0" i="0" kern="1200" dirty="0">
                <a:solidFill>
                  <a:schemeClr val="tx1"/>
                </a:solidFill>
                <a:effectLst/>
                <a:latin typeface="+mn-lt"/>
                <a:ea typeface="+mn-ea"/>
                <a:cs typeface="+mn-cs"/>
              </a:rPr>
              <a:t>Sensitivity analysis is a method used to evaluate the influence of alternative assumptions or analyses on the pre-specified research questions proposed (</a:t>
            </a:r>
            <a:r>
              <a:rPr lang="en-US" b="0" i="0" kern="1200" dirty="0" err="1">
                <a:solidFill>
                  <a:schemeClr val="tx1"/>
                </a:solidFill>
                <a:effectLst/>
                <a:latin typeface="+mn-lt"/>
                <a:ea typeface="+mn-ea"/>
                <a:cs typeface="+mn-cs"/>
              </a:rPr>
              <a:t>Deeks</a:t>
            </a:r>
            <a:r>
              <a:rPr lang="en-US" b="0" i="0" kern="1200" dirty="0">
                <a:solidFill>
                  <a:schemeClr val="tx1"/>
                </a:solidFill>
                <a:effectLst/>
                <a:latin typeface="+mn-lt"/>
                <a:ea typeface="+mn-ea"/>
                <a:cs typeface="+mn-cs"/>
              </a:rPr>
              <a:t> et al., 2021; </a:t>
            </a:r>
            <a:r>
              <a:rPr lang="en-US" b="0" i="0" kern="1200" dirty="0" err="1">
                <a:solidFill>
                  <a:schemeClr val="tx1"/>
                </a:solidFill>
                <a:effectLst/>
                <a:latin typeface="+mn-lt"/>
                <a:ea typeface="+mn-ea"/>
                <a:cs typeface="+mn-cs"/>
              </a:rPr>
              <a:t>Schneeweiss</a:t>
            </a:r>
            <a:r>
              <a:rPr lang="en-US" b="0" i="0" kern="1200" dirty="0">
                <a:solidFill>
                  <a:schemeClr val="tx1"/>
                </a:solidFill>
                <a:effectLst/>
                <a:latin typeface="+mn-lt"/>
                <a:ea typeface="+mn-ea"/>
                <a:cs typeface="+mn-cs"/>
              </a:rPr>
              <a:t>, 2006; </a:t>
            </a:r>
            <a:r>
              <a:rPr lang="en-US" b="0" i="0" kern="1200" dirty="0" err="1">
                <a:solidFill>
                  <a:schemeClr val="tx1"/>
                </a:solidFill>
                <a:effectLst/>
                <a:latin typeface="+mn-lt"/>
                <a:ea typeface="+mn-ea"/>
                <a:cs typeface="+mn-cs"/>
              </a:rPr>
              <a:t>Thabane</a:t>
            </a:r>
            <a:r>
              <a:rPr lang="en-US" b="0" i="0" kern="1200" dirty="0">
                <a:solidFill>
                  <a:schemeClr val="tx1"/>
                </a:solidFill>
                <a:effectLst/>
                <a:latin typeface="+mn-lt"/>
                <a:ea typeface="+mn-ea"/>
                <a:cs typeface="+mn-cs"/>
              </a:rPr>
              <a:t> et al., 2013).</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34</a:t>
            </a:fld>
            <a:endParaRPr lang="fr-FR"/>
          </a:p>
        </p:txBody>
      </p:sp>
    </p:spTree>
    <p:extLst>
      <p:ext uri="{BB962C8B-B14F-4D97-AF65-F5344CB8AC3E}">
        <p14:creationId xmlns:p14="http://schemas.microsoft.com/office/powerpoint/2010/main" val="1114508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03570" lvl="1" algn="just">
              <a:spcAft>
                <a:spcPts val="605"/>
              </a:spcAft>
              <a:buClr>
                <a:srgbClr val="078F9D"/>
              </a:buClr>
            </a:pP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35</a:t>
            </a:fld>
            <a:endParaRPr lang="fr-FR"/>
          </a:p>
        </p:txBody>
      </p:sp>
    </p:spTree>
    <p:extLst>
      <p:ext uri="{BB962C8B-B14F-4D97-AF65-F5344CB8AC3E}">
        <p14:creationId xmlns:p14="http://schemas.microsoft.com/office/powerpoint/2010/main" val="1323572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03570" lvl="1" algn="just">
              <a:spcAft>
                <a:spcPts val="605"/>
              </a:spcAft>
              <a:buClr>
                <a:srgbClr val="078F9D"/>
              </a:buClr>
            </a:pPr>
            <a:r>
              <a:rPr lang="fr-FR" b="1" dirty="0"/>
              <a:t>le risque de survenue de cancer est calculé par rapport au groupe consommant le moins d’alimentation bio = quartile 1 </a:t>
            </a:r>
          </a:p>
          <a:p>
            <a:pPr marL="403570" lvl="1" algn="just">
              <a:spcAft>
                <a:spcPts val="605"/>
              </a:spcAft>
              <a:buClr>
                <a:srgbClr val="078F9D"/>
              </a:buClr>
            </a:pPr>
            <a:endParaRPr lang="fr-FR" b="1" dirty="0"/>
          </a:p>
          <a:p>
            <a:pPr marL="403570" lvl="1" algn="just" defTabSz="922447">
              <a:spcAft>
                <a:spcPts val="605"/>
              </a:spcAft>
              <a:buClr>
                <a:srgbClr val="078F9D"/>
              </a:buClr>
              <a:defRPr/>
            </a:pPr>
            <a:r>
              <a:rPr lang="fr-FR" b="1" dirty="0"/>
              <a:t>Le premier quartile correspond aux 25% des participants ayant les scores de consommation les plus faibles)score bio les plus faibles. </a:t>
            </a:r>
            <a:r>
              <a:rPr lang="fr-FR" kern="1200" dirty="0">
                <a:solidFill>
                  <a:schemeClr val="tx1"/>
                </a:solidFill>
                <a:effectLst/>
                <a:latin typeface="+mn-lt"/>
                <a:ea typeface="+mn-ea"/>
                <a:cs typeface="+mn-cs"/>
              </a:rPr>
              <a:t>Se servir de quartiles pour exprimer l’exposition permet d’avoir de groupes de taille homogène et de ne pas faire d’a priori sur le niveau d’exposition qui aurait un impact. Le problème est qu’il sera difficile à partir de cette étude de déterminer une valeur de consommation à recommander puisque les quartiles sont complètement dépendants de la population étudiée et qu’ils seront peut-être complètement différents dans une autre étude; </a:t>
            </a:r>
          </a:p>
          <a:p>
            <a:pPr marL="403570" lvl="1" algn="just">
              <a:spcAft>
                <a:spcPts val="605"/>
              </a:spcAft>
              <a:buClr>
                <a:srgbClr val="078F9D"/>
              </a:buClr>
            </a:pPr>
            <a:endParaRPr lang="fr-FR" b="1" dirty="0"/>
          </a:p>
          <a:p>
            <a:pPr marL="403570" lvl="1" algn="just">
              <a:spcAft>
                <a:spcPts val="605"/>
              </a:spcAft>
              <a:buClr>
                <a:srgbClr val="078F9D"/>
              </a:buClr>
            </a:pPr>
            <a:r>
              <a:rPr lang="fr-FR" dirty="0"/>
              <a:t>269 cancers sont survenus parmi les 16962</a:t>
            </a:r>
            <a:r>
              <a:rPr lang="fr-FR" b="1" dirty="0"/>
              <a:t>+269</a:t>
            </a:r>
            <a:r>
              <a:rPr lang="fr-FR" dirty="0"/>
              <a:t> personnes = 17231 dans le groupe avec le score d’alimentation bio le plus élevé (16962 correspond au nb de personnes de ce quartile qui n’ont pas développé de cancer durant la période de suivi)</a:t>
            </a:r>
          </a:p>
          <a:p>
            <a:pPr marL="403570" lvl="1" algn="just">
              <a:spcAft>
                <a:spcPts val="605"/>
              </a:spcAft>
              <a:buClr>
                <a:srgbClr val="078F9D"/>
              </a:buClr>
            </a:pPr>
            <a:endParaRPr lang="fr-FR" b="1" dirty="0"/>
          </a:p>
          <a:p>
            <a:pPr marL="403570" lvl="1" algn="just">
              <a:spcAft>
                <a:spcPts val="605"/>
              </a:spcAft>
              <a:buClr>
                <a:srgbClr val="078F9D"/>
              </a:buClr>
            </a:pPr>
            <a:r>
              <a:rPr lang="fr-FR" b="1" dirty="0"/>
              <a:t>le modèle 3 est le modèle dont les résultats comportent le moins de risque de biais lié aux facteurs de confusion = la plus</a:t>
            </a:r>
            <a:r>
              <a:rPr lang="fr-FR" b="1" baseline="0" dirty="0"/>
              <a:t> de facteurs d’ajustement dans le modèle </a:t>
            </a:r>
          </a:p>
          <a:p>
            <a:pPr marL="403570" lvl="1" algn="just">
              <a:spcAft>
                <a:spcPts val="605"/>
              </a:spcAft>
              <a:buClr>
                <a:srgbClr val="078F9D"/>
              </a:buClr>
            </a:pPr>
            <a:r>
              <a:rPr lang="fr-FR" dirty="0"/>
              <a:t>les résultats de la « p-value for trend » permettent de conclure sur l’augmentation significative des Hazard Ratio entre les différents Quartiles = il existe donc une « tendance » significative qui démontre l’existence d’une relation dose effet </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36</a:t>
            </a:fld>
            <a:endParaRPr lang="fr-FR"/>
          </a:p>
        </p:txBody>
      </p:sp>
    </p:spTree>
    <p:extLst>
      <p:ext uri="{BB962C8B-B14F-4D97-AF65-F5344CB8AC3E}">
        <p14:creationId xmlns:p14="http://schemas.microsoft.com/office/powerpoint/2010/main" val="1176968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Réexpliquer :</a:t>
            </a:r>
          </a:p>
          <a:p>
            <a:pPr marL="172959" indent="-172959">
              <a:buFontTx/>
              <a:buChar char="-"/>
            </a:pPr>
            <a:r>
              <a:rPr lang="fr-FR" dirty="0"/>
              <a:t>Lecture table</a:t>
            </a:r>
          </a:p>
          <a:p>
            <a:pPr marL="172959" indent="-172959">
              <a:buFontTx/>
              <a:buChar char="-"/>
            </a:pPr>
            <a:r>
              <a:rPr lang="fr-FR" dirty="0"/>
              <a:t>Différence entre risque absolu/incidence et RR/HR</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37</a:t>
            </a:fld>
            <a:endParaRPr lang="fr-FR"/>
          </a:p>
        </p:txBody>
      </p:sp>
    </p:spTree>
    <p:extLst>
      <p:ext uri="{BB962C8B-B14F-4D97-AF65-F5344CB8AC3E}">
        <p14:creationId xmlns:p14="http://schemas.microsoft.com/office/powerpoint/2010/main" val="2519181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38</a:t>
            </a:fld>
            <a:endParaRPr lang="fr-FR"/>
          </a:p>
        </p:txBody>
      </p:sp>
    </p:spTree>
    <p:extLst>
      <p:ext uri="{BB962C8B-B14F-4D97-AF65-F5344CB8AC3E}">
        <p14:creationId xmlns:p14="http://schemas.microsoft.com/office/powerpoint/2010/main" val="3411983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Réexpliquer :</a:t>
            </a:r>
          </a:p>
          <a:p>
            <a:pPr marL="172959" indent="-172959">
              <a:buFontTx/>
              <a:buChar char="-"/>
            </a:pPr>
            <a:r>
              <a:rPr lang="fr-FR" dirty="0"/>
              <a:t>Lecture table</a:t>
            </a:r>
          </a:p>
          <a:p>
            <a:pPr marL="172959" indent="-172959">
              <a:buFontTx/>
              <a:buChar char="-"/>
            </a:pPr>
            <a:r>
              <a:rPr lang="fr-FR" dirty="0"/>
              <a:t>Interprétation</a:t>
            </a:r>
            <a:r>
              <a:rPr lang="fr-FR" baseline="0" dirty="0"/>
              <a:t> d’un HR</a:t>
            </a:r>
            <a:endParaRPr lang="fr-FR" dirty="0"/>
          </a:p>
          <a:p>
            <a:r>
              <a:rPr lang="fr-FR" dirty="0"/>
              <a:t>- L’intérêt des modèles</a:t>
            </a:r>
            <a:r>
              <a:rPr lang="fr-FR" baseline="0" dirty="0"/>
              <a:t> multivariés </a:t>
            </a:r>
          </a:p>
          <a:p>
            <a:r>
              <a:rPr lang="fr-FR" baseline="0" dirty="0"/>
              <a:t>- La différence d’interprétation entre le modèle avec variable exposition en catégorie et variable exposition continue</a:t>
            </a:r>
          </a:p>
          <a:p>
            <a:r>
              <a:rPr lang="fr-FR" baseline="0" dirty="0"/>
              <a:t>- Le test de tendance</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39</a:t>
            </a:fld>
            <a:endParaRPr lang="fr-FR"/>
          </a:p>
        </p:txBody>
      </p:sp>
    </p:spTree>
    <p:extLst>
      <p:ext uri="{BB962C8B-B14F-4D97-AF65-F5344CB8AC3E}">
        <p14:creationId xmlns:p14="http://schemas.microsoft.com/office/powerpoint/2010/main" val="356540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4</a:t>
            </a:fld>
            <a:endParaRPr lang="fr-FR"/>
          </a:p>
        </p:txBody>
      </p:sp>
    </p:spTree>
    <p:extLst>
      <p:ext uri="{BB962C8B-B14F-4D97-AF65-F5344CB8AC3E}">
        <p14:creationId xmlns:p14="http://schemas.microsoft.com/office/powerpoint/2010/main" val="2174838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Pour </a:t>
            </a:r>
            <a:r>
              <a:rPr lang="en-US" dirty="0" err="1"/>
              <a:t>ceux</a:t>
            </a:r>
            <a:r>
              <a:rPr lang="en-US" dirty="0"/>
              <a:t> qui </a:t>
            </a:r>
            <a:r>
              <a:rPr lang="en-US" dirty="0" err="1"/>
              <a:t>veulent</a:t>
            </a:r>
            <a:r>
              <a:rPr lang="en-US" dirty="0"/>
              <a:t> </a:t>
            </a:r>
            <a:r>
              <a:rPr lang="en-US" dirty="0" err="1"/>
              <a:t>l’interpretation</a:t>
            </a:r>
            <a:r>
              <a:rPr lang="en-US" dirty="0"/>
              <a:t> de la </a:t>
            </a:r>
            <a:r>
              <a:rPr lang="en-US" dirty="0" err="1"/>
              <a:t>partie</a:t>
            </a:r>
            <a:r>
              <a:rPr lang="en-US" dirty="0"/>
              <a:t> droite du tableau: dans le </a:t>
            </a:r>
            <a:r>
              <a:rPr lang="en-US" dirty="0" err="1"/>
              <a:t>modèle</a:t>
            </a:r>
            <a:r>
              <a:rPr lang="en-US" dirty="0"/>
              <a:t> 3, pour </a:t>
            </a:r>
            <a:r>
              <a:rPr lang="en-US" dirty="0" err="1"/>
              <a:t>une</a:t>
            </a:r>
            <a:r>
              <a:rPr lang="en-US" dirty="0"/>
              <a:t> augmentation de 5 points du score </a:t>
            </a:r>
            <a:r>
              <a:rPr lang="en-US" dirty="0" err="1"/>
              <a:t>d’alimentation</a:t>
            </a:r>
            <a:r>
              <a:rPr lang="en-US" dirty="0"/>
              <a:t> bio, on observe </a:t>
            </a:r>
            <a:r>
              <a:rPr lang="en-US" dirty="0" err="1"/>
              <a:t>une</a:t>
            </a:r>
            <a:r>
              <a:rPr lang="en-US" dirty="0"/>
              <a:t> reduction du </a:t>
            </a:r>
            <a:r>
              <a:rPr lang="en-US" dirty="0" err="1"/>
              <a:t>risque</a:t>
            </a:r>
            <a:r>
              <a:rPr lang="en-US" dirty="0"/>
              <a:t> de cancer de 7% (1-0,93)</a:t>
            </a: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40</a:t>
            </a:fld>
            <a:endParaRPr lang="fr-FR"/>
          </a:p>
        </p:txBody>
      </p:sp>
    </p:spTree>
    <p:extLst>
      <p:ext uri="{BB962C8B-B14F-4D97-AF65-F5344CB8AC3E}">
        <p14:creationId xmlns:p14="http://schemas.microsoft.com/office/powerpoint/2010/main" val="23463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41</a:t>
            </a:fld>
            <a:endParaRPr lang="fr-FR"/>
          </a:p>
        </p:txBody>
      </p:sp>
    </p:spTree>
    <p:extLst>
      <p:ext uri="{BB962C8B-B14F-4D97-AF65-F5344CB8AC3E}">
        <p14:creationId xmlns:p14="http://schemas.microsoft.com/office/powerpoint/2010/main" val="1395994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605"/>
              </a:spcBef>
              <a:spcAft>
                <a:spcPts val="605"/>
              </a:spcAft>
            </a:pPr>
            <a:r>
              <a:rPr lang="fr-FR" dirty="0">
                <a:latin typeface="Calibri" panose="020F0502020204030204" pitchFamily="34" charset="0"/>
                <a:ea typeface="Times New Roman" panose="02020603050405020304" pitchFamily="18" charset="0"/>
                <a:cs typeface="Calibri" panose="020F0502020204030204" pitchFamily="34" charset="0"/>
              </a:rPr>
              <a:t>Le recrutement n’est pas exempt de biais de sélection a priori non différentiel mais qui peut impacter la validité externe</a:t>
            </a:r>
          </a:p>
          <a:p>
            <a:pPr>
              <a:spcBef>
                <a:spcPts val="605"/>
              </a:spcBef>
              <a:spcAft>
                <a:spcPts val="605"/>
              </a:spcAft>
            </a:pPr>
            <a:endParaRPr lang="fr-FR" dirty="0">
              <a:latin typeface="Calibri" panose="020F0502020204030204" pitchFamily="34" charset="0"/>
              <a:ea typeface="Times New Roman" panose="02020603050405020304" pitchFamily="18" charset="0"/>
              <a:cs typeface="Calibri" panose="020F0502020204030204" pitchFamily="34" charset="0"/>
            </a:endParaRPr>
          </a:p>
          <a:p>
            <a:pPr defTabSz="922447">
              <a:spcBef>
                <a:spcPts val="605"/>
              </a:spcBef>
              <a:spcAft>
                <a:spcPts val="605"/>
              </a:spcAft>
              <a:defRPr/>
            </a:pPr>
            <a:r>
              <a:rPr lang="fr-FR" dirty="0">
                <a:latin typeface="Calibri" panose="020F0502020204030204" pitchFamily="34" charset="0"/>
                <a:ea typeface="Times New Roman" panose="02020603050405020304" pitchFamily="18" charset="0"/>
                <a:cs typeface="Calibri" panose="020F0502020204030204" pitchFamily="34" charset="0"/>
              </a:rPr>
              <a:t>L’utilisation de plusieurs sources pour identifier les cas de cancer survenue au cours du suivi de la cohorte est une véritable force de l’étude car elle réduit le risque de biais de sélection au cours du suivi lié aux perdus de vue</a:t>
            </a:r>
          </a:p>
          <a:p>
            <a:pPr>
              <a:spcBef>
                <a:spcPts val="605"/>
              </a:spcBef>
              <a:spcAft>
                <a:spcPts val="605"/>
              </a:spcAft>
            </a:pPr>
            <a:endParaRPr lang="en-US" dirty="0">
              <a:latin typeface="Times New Roman" panose="02020603050405020304" pitchFamily="18" charset="0"/>
              <a:ea typeface="Times New Roman" panose="02020603050405020304" pitchFamily="18" charset="0"/>
            </a:endParaRPr>
          </a:p>
          <a:p>
            <a:pPr>
              <a:spcBef>
                <a:spcPts val="605"/>
              </a:spcBef>
              <a:spcAft>
                <a:spcPts val="605"/>
              </a:spcAft>
            </a:pPr>
            <a:r>
              <a:rPr lang="fr-FR" dirty="0">
                <a:latin typeface="Calibri" panose="020F0502020204030204" pitchFamily="34" charset="0"/>
                <a:ea typeface="Times New Roman" panose="02020603050405020304" pitchFamily="18" charset="0"/>
                <a:cs typeface="Calibri" panose="020F0502020204030204" pitchFamily="34" charset="0"/>
              </a:rPr>
              <a:t>Attention : </a:t>
            </a:r>
            <a:r>
              <a:rPr lang="fr-FR" dirty="0" err="1">
                <a:latin typeface="Calibri" panose="020F0502020204030204" pitchFamily="34" charset="0"/>
                <a:ea typeface="Times New Roman" panose="02020603050405020304" pitchFamily="18" charset="0"/>
                <a:cs typeface="Calibri" panose="020F0502020204030204" pitchFamily="34" charset="0"/>
              </a:rPr>
              <a:t>organic</a:t>
            </a:r>
            <a:r>
              <a:rPr lang="fr-FR" dirty="0">
                <a:latin typeface="Calibri" panose="020F0502020204030204" pitchFamily="34" charset="0"/>
                <a:ea typeface="Times New Roman" panose="02020603050405020304" pitchFamily="18" charset="0"/>
                <a:cs typeface="Calibri" panose="020F0502020204030204" pitchFamily="34" charset="0"/>
              </a:rPr>
              <a:t> </a:t>
            </a:r>
            <a:r>
              <a:rPr lang="fr-FR" dirty="0" err="1">
                <a:latin typeface="Calibri" panose="020F0502020204030204" pitchFamily="34" charset="0"/>
                <a:ea typeface="Times New Roman" panose="02020603050405020304" pitchFamily="18" charset="0"/>
                <a:cs typeface="Calibri" panose="020F0502020204030204" pitchFamily="34" charset="0"/>
              </a:rPr>
              <a:t>food</a:t>
            </a:r>
            <a:r>
              <a:rPr lang="fr-FR" dirty="0">
                <a:latin typeface="Calibri" panose="020F0502020204030204" pitchFamily="34" charset="0"/>
                <a:ea typeface="Times New Roman" panose="02020603050405020304" pitchFamily="18" charset="0"/>
                <a:cs typeface="Calibri" panose="020F0502020204030204" pitchFamily="34" charset="0"/>
              </a:rPr>
              <a:t> questionnaire </a:t>
            </a:r>
            <a:r>
              <a:rPr lang="fr-FR"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FR" dirty="0">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rPr>
              <a:t>échelle standardisée et mais non validée par contre les auteurs ont comparé la mesure effectuée par le questionnaire à celle effectuée avec des instruments validés pour estimer la validité de la mesure effectuée par leurs questionnaires.</a:t>
            </a:r>
          </a:p>
          <a:p>
            <a:pPr>
              <a:spcBef>
                <a:spcPts val="605"/>
              </a:spcBef>
              <a:spcAft>
                <a:spcPts val="605"/>
              </a:spcAft>
            </a:pPr>
            <a:endParaRPr lang="en-US" dirty="0">
              <a:latin typeface="Times New Roman" panose="02020603050405020304" pitchFamily="18" charset="0"/>
              <a:ea typeface="Times New Roman" panose="02020603050405020304" pitchFamily="18" charset="0"/>
            </a:endParaRPr>
          </a:p>
          <a:p>
            <a:pPr>
              <a:spcBef>
                <a:spcPts val="605"/>
              </a:spcBef>
              <a:spcAft>
                <a:spcPts val="605"/>
              </a:spcAft>
            </a:pPr>
            <a:r>
              <a:rPr lang="fr-FR" dirty="0">
                <a:latin typeface="Calibri" panose="020F0502020204030204" pitchFamily="34" charset="0"/>
                <a:ea typeface="Times New Roman" panose="02020603050405020304" pitchFamily="18" charset="0"/>
              </a:rPr>
              <a:t>Les questionnaires sont très précis avec 8 modalités concernant la fréquence, l’estimation des quantités consommées et la qualité des aliments sur 16 catégories d’aliments.</a:t>
            </a:r>
            <a:endParaRPr lang="en-US" dirty="0">
              <a:latin typeface="Times New Roman" panose="02020603050405020304" pitchFamily="18" charset="0"/>
              <a:ea typeface="Times New Roman" panose="02020603050405020304" pitchFamily="18" charset="0"/>
            </a:endParaRPr>
          </a:p>
          <a:p>
            <a:r>
              <a:rPr lang="fr-FR" dirty="0">
                <a:latin typeface="Calibri" panose="020F0502020204030204" pitchFamily="34" charset="0"/>
                <a:ea typeface="Times New Roman" panose="02020603050405020304" pitchFamily="18" charset="0"/>
                <a:cs typeface="Times New Roman" panose="02020603050405020304" pitchFamily="18" charset="0"/>
              </a:rPr>
              <a:t>tous les facteurs de confusion n’ont pas pu être pris en compte (par exemple expositions professionnelles à des agents cancérigènes)</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42</a:t>
            </a:fld>
            <a:endParaRPr lang="fr-FR"/>
          </a:p>
        </p:txBody>
      </p:sp>
    </p:spTree>
    <p:extLst>
      <p:ext uri="{BB962C8B-B14F-4D97-AF65-F5344CB8AC3E}">
        <p14:creationId xmlns:p14="http://schemas.microsoft.com/office/powerpoint/2010/main" val="216179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43</a:t>
            </a:fld>
            <a:endParaRPr lang="fr-FR"/>
          </a:p>
        </p:txBody>
      </p:sp>
    </p:spTree>
    <p:extLst>
      <p:ext uri="{BB962C8B-B14F-4D97-AF65-F5344CB8AC3E}">
        <p14:creationId xmlns:p14="http://schemas.microsoft.com/office/powerpoint/2010/main" val="1102676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44</a:t>
            </a:fld>
            <a:endParaRPr lang="fr-FR"/>
          </a:p>
        </p:txBody>
      </p:sp>
    </p:spTree>
    <p:extLst>
      <p:ext uri="{BB962C8B-B14F-4D97-AF65-F5344CB8AC3E}">
        <p14:creationId xmlns:p14="http://schemas.microsoft.com/office/powerpoint/2010/main" val="1995589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45</a:t>
            </a:fld>
            <a:endParaRPr lang="fr-FR"/>
          </a:p>
        </p:txBody>
      </p:sp>
    </p:spTree>
    <p:extLst>
      <p:ext uri="{BB962C8B-B14F-4D97-AF65-F5344CB8AC3E}">
        <p14:creationId xmlns:p14="http://schemas.microsoft.com/office/powerpoint/2010/main" val="2506250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46</a:t>
            </a:fld>
            <a:endParaRPr lang="fr-FR"/>
          </a:p>
        </p:txBody>
      </p:sp>
    </p:spTree>
    <p:extLst>
      <p:ext uri="{BB962C8B-B14F-4D97-AF65-F5344CB8AC3E}">
        <p14:creationId xmlns:p14="http://schemas.microsoft.com/office/powerpoint/2010/main" val="369507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ces informations ils y a parfois des QCM dessus </a:t>
            </a:r>
            <a:endParaRPr lang="en-US"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5</a:t>
            </a:fld>
            <a:endParaRPr lang="fr-FR"/>
          </a:p>
        </p:txBody>
      </p:sp>
    </p:spTree>
    <p:extLst>
      <p:ext uri="{BB962C8B-B14F-4D97-AF65-F5344CB8AC3E}">
        <p14:creationId xmlns:p14="http://schemas.microsoft.com/office/powerpoint/2010/main" val="207197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6</a:t>
            </a:fld>
            <a:endParaRPr lang="fr-FR"/>
          </a:p>
        </p:txBody>
      </p:sp>
    </p:spTree>
    <p:extLst>
      <p:ext uri="{BB962C8B-B14F-4D97-AF65-F5344CB8AC3E}">
        <p14:creationId xmlns:p14="http://schemas.microsoft.com/office/powerpoint/2010/main" val="261289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2F32BCAB-EECF-4539-8FEF-E7D3EEC5F4B1}" type="slidenum">
              <a:rPr lang="fr-FR" smtClean="0"/>
              <a:pPr/>
              <a:t>7</a:t>
            </a:fld>
            <a:endParaRPr lang="fr-FR"/>
          </a:p>
        </p:txBody>
      </p:sp>
    </p:spTree>
    <p:extLst>
      <p:ext uri="{BB962C8B-B14F-4D97-AF65-F5344CB8AC3E}">
        <p14:creationId xmlns:p14="http://schemas.microsoft.com/office/powerpoint/2010/main" val="197456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2447">
              <a:defRPr/>
            </a:pPr>
            <a:r>
              <a:rPr lang="fr-FR" sz="1100" dirty="0">
                <a:ea typeface="Times New Roman" panose="02020603050405020304" pitchFamily="18" charset="0"/>
              </a:rPr>
              <a:t>Une étude de cohorte est une étude épidémiologique, observationnelle, analytique, étiologique. </a:t>
            </a:r>
          </a:p>
          <a:p>
            <a:pPr defTabSz="922447">
              <a:defRPr/>
            </a:pPr>
            <a:r>
              <a:rPr lang="fr-FR" sz="1100" dirty="0">
                <a:ea typeface="Times New Roman" panose="02020603050405020304" pitchFamily="18" charset="0"/>
              </a:rPr>
              <a:t>Elle peut être prospective ou historique (constitution d’une cohorte à partir de dossiers médicaux ou de bases de données existantes), mais dans tous les cas les individus sont indemnes de la maladie étudiée au moment de la date d’inclusion dans la cohorte</a:t>
            </a:r>
          </a:p>
          <a:p>
            <a:pPr defTabSz="922447">
              <a:defRPr/>
            </a:pPr>
            <a:endParaRPr lang="fr-FR" sz="1100" dirty="0">
              <a:ea typeface="Times New Roman" panose="02020603050405020304" pitchFamily="18" charset="0"/>
            </a:endParaRPr>
          </a:p>
          <a:p>
            <a:pPr defTabSz="922447">
              <a:defRPr/>
            </a:pPr>
            <a:r>
              <a:rPr lang="fr-FR" sz="1100" dirty="0">
                <a:ea typeface="Times New Roman" panose="02020603050405020304" pitchFamily="18" charset="0"/>
              </a:rPr>
              <a:t>Une étude est dite longitudinale si les participants sont suivis dans le temps (c’</a:t>
            </a:r>
            <a:r>
              <a:rPr lang="fr-FR" sz="1100" dirty="0" err="1">
                <a:ea typeface="Times New Roman" panose="02020603050405020304" pitchFamily="18" charset="0"/>
              </a:rPr>
              <a:t>est-à</a:t>
            </a:r>
            <a:r>
              <a:rPr lang="fr-FR" sz="1100" dirty="0">
                <a:ea typeface="Times New Roman" panose="02020603050405020304" pitchFamily="18" charset="0"/>
              </a:rPr>
              <a:t> dire qu’il y a au moins deux points de recueil de données à deux temps différents, un premier pour le recueil des informations sur l’exposition et un deuxième pour le recueil des informations sur le critère de jugement (en pratique il y a souvent plus de deux recueils au cours du suivi). Donc une étude de cohorte, quel que soit son type est longitudinale (par opposition à une étude transversale dans laquelle on ne suit pas les participants)</a:t>
            </a:r>
          </a:p>
          <a:p>
            <a:endParaRPr lang="en-US" sz="1100" dirty="0"/>
          </a:p>
          <a:p>
            <a:r>
              <a:rPr lang="fr-FR" sz="1100" dirty="0"/>
              <a:t>Une cohorte comparative, c'est-à-dire dans laquelle on compare un groupe exposé à un groupe non exposé, est à « Visée étiologique » puisque il s’agit de d’étudier un facteur de risque dont on pense qu'il a un lien de causalité avec le critère de jugement. Même si ce lien de causalité ne peut jamais être prouvé par une étude observationnelle, en général c’est l'hypothèse de départ avec le projet à long terme de réduire l'exposition à ce facteur de risque en population générale</a:t>
            </a:r>
          </a:p>
          <a:p>
            <a:br>
              <a:rPr lang="fr-FR" sz="1100" dirty="0"/>
            </a:br>
            <a:r>
              <a:rPr lang="fr-FR" sz="1100" dirty="0"/>
              <a:t>Il s'agit d'une cohorte prospective puisque l'investigateur a décidé de faire cette cohorte et qu'à partir de ce moment-là il a inclus de façon prospective des personnes non malades dans l'étude et les a suivi de façon prospective pour recueillir la survenue du critères de jugement</a:t>
            </a:r>
          </a:p>
          <a:p>
            <a:endParaRPr lang="fr-FR" sz="1100" dirty="0"/>
          </a:p>
          <a:p>
            <a:r>
              <a:rPr lang="fr-FR" sz="1100" dirty="0"/>
              <a:t>Il s'agit bien d'une étude observationnelle puisque l'exposition à l'alimentation bio n'est pas maîtrisée par un investigateur, il ne fait qu'observer l’exposition des participants au facteur de risque</a:t>
            </a:r>
          </a:p>
          <a:p>
            <a:endParaRPr lang="en-US" sz="1100"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8</a:t>
            </a:fld>
            <a:endParaRPr lang="fr-FR"/>
          </a:p>
        </p:txBody>
      </p:sp>
    </p:spTree>
    <p:extLst>
      <p:ext uri="{BB962C8B-B14F-4D97-AF65-F5344CB8AC3E}">
        <p14:creationId xmlns:p14="http://schemas.microsoft.com/office/powerpoint/2010/main" val="106185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1" baseline="0"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9</a:t>
            </a:fld>
            <a:endParaRPr lang="fr-FR"/>
          </a:p>
        </p:txBody>
      </p:sp>
    </p:spTree>
    <p:extLst>
      <p:ext uri="{BB962C8B-B14F-4D97-AF65-F5344CB8AC3E}">
        <p14:creationId xmlns:p14="http://schemas.microsoft.com/office/powerpoint/2010/main" val="163513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271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47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normAutofit/>
          </a:bodyPr>
          <a:lstStyle>
            <a:lvl1pPr>
              <a:defRPr sz="3600" b="1">
                <a:solidFill>
                  <a:srgbClr val="F79646"/>
                </a:solidFill>
              </a:defRPr>
            </a:lvl1pPr>
          </a:lstStyle>
          <a:p>
            <a:r>
              <a:rPr lang="fr-FR"/>
              <a:t>Modifiez le style du titre</a:t>
            </a:r>
            <a:endParaRPr lang="en-US"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lang="en-US" dirty="0"/>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fld id="{F8B06FA1-4D01-4BE4-BB11-966ECCA27A3B}" type="datetimeFigureOut">
              <a:rPr lang="en-US" smtClean="0"/>
              <a:t>8/30/2024</a:t>
            </a:fld>
            <a:endParaRPr lang="en-US"/>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a:xfrm>
            <a:off x="6553200" y="6356352"/>
            <a:ext cx="2133600" cy="365125"/>
          </a:xfrm>
          <a:prstGeom prst="rect">
            <a:avLst/>
          </a:prstGeom>
        </p:spPr>
        <p:txBody>
          <a:bodyPr/>
          <a:lstStyle/>
          <a:p>
            <a:fld id="{B69930E6-36D5-44C7-BDD5-6EDFCCB32171}" type="slidenum">
              <a:rPr lang="en-US" smtClean="0"/>
              <a:t>‹N°›</a:t>
            </a:fld>
            <a:endParaRPr lang="en-US"/>
          </a:p>
        </p:txBody>
      </p:sp>
      <p:sp>
        <p:nvSpPr>
          <p:cNvPr id="9" name="Forme libre 8"/>
          <p:cNvSpPr/>
          <p:nvPr/>
        </p:nvSpPr>
        <p:spPr>
          <a:xfrm>
            <a:off x="2814614" y="3572009"/>
            <a:ext cx="419271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solidFill>
                <a:srgbClr val="25A79B"/>
              </a:solidFill>
            </a:endParaRPr>
          </a:p>
        </p:txBody>
      </p:sp>
      <p:sp>
        <p:nvSpPr>
          <p:cNvPr id="10" name="Forme libre 9"/>
          <p:cNvSpPr/>
          <p:nvPr/>
        </p:nvSpPr>
        <p:spPr>
          <a:xfrm rot="10740000">
            <a:off x="2875984" y="3644062"/>
            <a:ext cx="4289453"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solidFill>
                <a:srgbClr val="FFC000"/>
              </a:solidFill>
            </a:endParaRPr>
          </a:p>
        </p:txBody>
      </p:sp>
    </p:spTree>
    <p:extLst>
      <p:ext uri="{BB962C8B-B14F-4D97-AF65-F5344CB8AC3E}">
        <p14:creationId xmlns:p14="http://schemas.microsoft.com/office/powerpoint/2010/main" val="387964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342108"/>
            <a:ext cx="8229600" cy="1143000"/>
          </a:xfrm>
        </p:spPr>
        <p:txBody>
          <a:bodyPr/>
          <a:lstStyle/>
          <a:p>
            <a:r>
              <a:rPr lang="fr-FR"/>
              <a:t>Modifiez le style du titre</a:t>
            </a:r>
          </a:p>
        </p:txBody>
      </p:sp>
      <p:sp>
        <p:nvSpPr>
          <p:cNvPr id="3" name="Espace réservé du contenu 2"/>
          <p:cNvSpPr>
            <a:spLocks noGrp="1"/>
          </p:cNvSpPr>
          <p:nvPr>
            <p:ph idx="1"/>
          </p:nvPr>
        </p:nvSpPr>
        <p:spPr>
          <a:xfrm>
            <a:off x="457200" y="1600202"/>
            <a:ext cx="8229600" cy="4525963"/>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a:xfrm>
            <a:off x="6553200" y="6356352"/>
            <a:ext cx="2133600" cy="365125"/>
          </a:xfrm>
          <a:prstGeom prst="rect">
            <a:avLst/>
          </a:prstGeom>
        </p:spPr>
        <p:txBody>
          <a:bodyPr/>
          <a:lstStyle/>
          <a:p>
            <a:fld id="{B69930E6-36D5-44C7-BDD5-6EDFCCB32171}" type="slidenum">
              <a:rPr lang="en-US" smtClean="0"/>
              <a:t>‹N°›</a:t>
            </a:fld>
            <a:endParaRPr lang="en-US"/>
          </a:p>
        </p:txBody>
      </p:sp>
    </p:spTree>
    <p:extLst>
      <p:ext uri="{BB962C8B-B14F-4D97-AF65-F5344CB8AC3E}">
        <p14:creationId xmlns:p14="http://schemas.microsoft.com/office/powerpoint/2010/main" val="296438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39" y="5779320"/>
            <a:ext cx="77597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Donnée 2\Monique\Appels à projets 2012-2013\Diaporama LYON EST\bas-de-page-.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4983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49" r:id="rId5"/>
    <p:sldLayoutId id="2147483650" r:id="rId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aesebaert@chu-lyon.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hyperlink" Target="https://sides.uness.fr/elearning/course/view.php?id=37576#section-0"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tmp"/><Relationship Id="rId5" Type="http://schemas.openxmlformats.org/officeDocument/2006/relationships/image" Target="../media/image2.tmp"/><Relationship Id="rId4" Type="http://schemas.openxmlformats.org/officeDocument/2006/relationships/hyperlink" Target="https://mediacenter.univ-lyon1.fr/videos/?video=MEDIA17122013474785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Julie.haesebaert@chu-lyon.fr"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836613"/>
            <a:ext cx="7772400" cy="1439862"/>
          </a:xfrm>
        </p:spPr>
        <p:txBody>
          <a:bodyPr>
            <a:normAutofit/>
          </a:bodyPr>
          <a:lstStyle/>
          <a:p>
            <a:r>
              <a:rPr lang="fr-FR" b="1" dirty="0">
                <a:solidFill>
                  <a:schemeClr val="accent6"/>
                </a:solidFill>
              </a:rPr>
              <a:t>DFGSM3 – UE1 LCA</a:t>
            </a:r>
            <a:br>
              <a:rPr lang="fr-FR" dirty="0"/>
            </a:br>
            <a:r>
              <a:rPr lang="fr-FR" b="1" dirty="0">
                <a:solidFill>
                  <a:schemeClr val="accent6"/>
                </a:solidFill>
              </a:rPr>
              <a:t>ED  Etude de Cohorte </a:t>
            </a:r>
          </a:p>
        </p:txBody>
      </p:sp>
      <p:sp>
        <p:nvSpPr>
          <p:cNvPr id="6" name="ZoneTexte 5"/>
          <p:cNvSpPr txBox="1"/>
          <p:nvPr/>
        </p:nvSpPr>
        <p:spPr>
          <a:xfrm>
            <a:off x="1763688" y="3068960"/>
            <a:ext cx="5427623" cy="1569660"/>
          </a:xfrm>
          <a:prstGeom prst="rect">
            <a:avLst/>
          </a:prstGeom>
          <a:noFill/>
        </p:spPr>
        <p:txBody>
          <a:bodyPr wrap="square" rtlCol="0">
            <a:spAutoFit/>
          </a:bodyPr>
          <a:lstStyle/>
          <a:p>
            <a:pPr algn="ctr"/>
            <a:r>
              <a:rPr lang="fr-FR" sz="2400" dirty="0"/>
              <a:t>J </a:t>
            </a:r>
            <a:r>
              <a:rPr lang="fr-FR" sz="2400" dirty="0" err="1"/>
              <a:t>Atfeh</a:t>
            </a:r>
            <a:r>
              <a:rPr lang="fr-FR" sz="2400" dirty="0"/>
              <a:t>, A  Havet, </a:t>
            </a:r>
          </a:p>
          <a:p>
            <a:pPr algn="ctr"/>
            <a:r>
              <a:rPr lang="fr-FR" sz="2400" dirty="0"/>
              <a:t>J </a:t>
            </a:r>
            <a:r>
              <a:rPr lang="fr-FR" sz="2400" dirty="0" err="1"/>
              <a:t>Haesebaert</a:t>
            </a:r>
            <a:r>
              <a:rPr lang="fr-FR" sz="2400" dirty="0"/>
              <a:t>, L Huot, M Viprey</a:t>
            </a:r>
          </a:p>
          <a:p>
            <a:pPr algn="ctr"/>
            <a:r>
              <a:rPr lang="fr-FR" sz="2400" dirty="0">
                <a:hlinkClick r:id="rId3"/>
              </a:rPr>
              <a:t>julie.haesebaert@chu-lyon.fr</a:t>
            </a:r>
            <a:endParaRPr lang="fr-FR" sz="2400" dirty="0"/>
          </a:p>
          <a:p>
            <a:pPr algn="ctr"/>
            <a:r>
              <a:rPr lang="fr-FR" sz="2400" dirty="0"/>
              <a:t> </a:t>
            </a:r>
          </a:p>
        </p:txBody>
      </p:sp>
      <p:sp>
        <p:nvSpPr>
          <p:cNvPr id="17" name="Forme libre 16"/>
          <p:cNvSpPr/>
          <p:nvPr/>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4" name="Ellipse 3"/>
          <p:cNvSpPr/>
          <p:nvPr/>
        </p:nvSpPr>
        <p:spPr>
          <a:xfrm>
            <a:off x="7192234" y="2436556"/>
            <a:ext cx="129012" cy="129012"/>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998366" y="2547535"/>
            <a:ext cx="64506" cy="64506"/>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979712" y="4767827"/>
            <a:ext cx="5211599" cy="1200329"/>
          </a:xfrm>
          <a:prstGeom prst="rect">
            <a:avLst/>
          </a:prstGeom>
          <a:noFill/>
        </p:spPr>
        <p:txBody>
          <a:bodyPr wrap="square" rtlCol="0">
            <a:spAutoFit/>
          </a:bodyPr>
          <a:lstStyle/>
          <a:p>
            <a:pPr algn="ctr"/>
            <a:endParaRPr lang="fr-FR" sz="2400" b="1" dirty="0">
              <a:solidFill>
                <a:schemeClr val="accent6"/>
              </a:solidFill>
            </a:endParaRPr>
          </a:p>
          <a:p>
            <a:pPr algn="ctr"/>
            <a:r>
              <a:rPr lang="fr-FR" sz="2400" b="1" dirty="0">
                <a:solidFill>
                  <a:schemeClr val="accent6"/>
                </a:solidFill>
              </a:rPr>
              <a:t>CORRECTION</a:t>
            </a:r>
            <a:endParaRPr lang="fr-FR" sz="2400" dirty="0"/>
          </a:p>
          <a:p>
            <a:pPr algn="ctr"/>
            <a:endParaRPr lang="fr-FR" sz="2400" dirty="0"/>
          </a:p>
        </p:txBody>
      </p:sp>
      <p:sp>
        <p:nvSpPr>
          <p:cNvPr id="10" name="Sous-titre 2"/>
          <p:cNvSpPr txBox="1">
            <a:spLocks/>
          </p:cNvSpPr>
          <p:nvPr/>
        </p:nvSpPr>
        <p:spPr>
          <a:xfrm>
            <a:off x="7380312" y="6304185"/>
            <a:ext cx="1692188" cy="509191"/>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r-FR" sz="1400" b="1" dirty="0">
                <a:solidFill>
                  <a:schemeClr val="accent6"/>
                </a:solidFill>
              </a:rPr>
              <a:t>UE1 LCA</a:t>
            </a:r>
            <a:br>
              <a:rPr lang="fr-FR" sz="1400" b="1" dirty="0">
                <a:solidFill>
                  <a:schemeClr val="accent6"/>
                </a:solidFill>
              </a:rPr>
            </a:br>
            <a:r>
              <a:rPr lang="fr-FR" sz="1400" dirty="0"/>
              <a:t>04 septembre 2024</a:t>
            </a:r>
            <a:endParaRPr lang="fr-FR" sz="1400" b="1" dirty="0">
              <a:solidFill>
                <a:schemeClr val="accent6"/>
              </a:solidFill>
            </a:endParaRPr>
          </a:p>
          <a:p>
            <a:pPr marL="0" indent="0" algn="r">
              <a:buNone/>
            </a:pPr>
            <a:r>
              <a:rPr lang="fr-FR" sz="1400" b="1" dirty="0">
                <a:solidFill>
                  <a:schemeClr val="accent6"/>
                </a:solidFill>
              </a:rPr>
              <a:t> </a:t>
            </a:r>
          </a:p>
          <a:p>
            <a:endParaRPr lang="fr-FR" sz="1400" b="1" dirty="0">
              <a:solidFill>
                <a:schemeClr val="accent6"/>
              </a:solidFill>
            </a:endParaRPr>
          </a:p>
        </p:txBody>
      </p:sp>
    </p:spTree>
    <p:extLst>
      <p:ext uri="{BB962C8B-B14F-4D97-AF65-F5344CB8AC3E}">
        <p14:creationId xmlns:p14="http://schemas.microsoft.com/office/powerpoint/2010/main" val="378931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95536" y="332259"/>
            <a:ext cx="8388424" cy="792162"/>
          </a:xfrm>
        </p:spPr>
        <p:txBody>
          <a:bodyPr>
            <a:normAutofit/>
          </a:bodyPr>
          <a:lstStyle/>
          <a:p>
            <a:pPr algn="l"/>
            <a:r>
              <a:rPr lang="fr-FR" sz="3600" dirty="0">
                <a:solidFill>
                  <a:schemeClr val="tx1">
                    <a:lumMod val="65000"/>
                    <a:lumOff val="35000"/>
                  </a:schemeClr>
                </a:solidFill>
                <a:cs typeface="Arial" pitchFamily="34" charset="0"/>
              </a:rPr>
              <a:t>Q2 : Concernant La question de recherche</a:t>
            </a:r>
          </a:p>
        </p:txBody>
      </p:sp>
      <p:sp>
        <p:nvSpPr>
          <p:cNvPr id="4" name="Espace réservé du contenu 2"/>
          <p:cNvSpPr>
            <a:spLocks noGrp="1"/>
          </p:cNvSpPr>
          <p:nvPr>
            <p:ph idx="4294967295"/>
          </p:nvPr>
        </p:nvSpPr>
        <p:spPr>
          <a:xfrm>
            <a:off x="395536" y="1484784"/>
            <a:ext cx="8085138" cy="3816350"/>
          </a:xfrm>
          <a:prstGeom prst="rect">
            <a:avLst/>
          </a:prstGeom>
        </p:spPr>
        <p:txBody>
          <a:bodyPr/>
          <a:lstStyle/>
          <a:p>
            <a:pPr marL="0" indent="0">
              <a:spcAft>
                <a:spcPts val="1200"/>
              </a:spcAft>
              <a:buClr>
                <a:srgbClr val="078F9D"/>
              </a:buClr>
              <a:buNone/>
            </a:pPr>
            <a:r>
              <a:rPr lang="fr-FR" dirty="0">
                <a:solidFill>
                  <a:schemeClr val="tx1">
                    <a:lumMod val="65000"/>
                    <a:lumOff val="35000"/>
                  </a:schemeClr>
                </a:solidFill>
                <a:cs typeface="Arial" pitchFamily="34" charset="0"/>
              </a:rPr>
              <a:t>Concernant La question de recherche </a:t>
            </a:r>
            <a:r>
              <a:rPr lang="fr-FR" sz="2400" dirty="0"/>
              <a:t>(une ou plusieurs réponses possibles) :</a:t>
            </a:r>
            <a:endParaRPr lang="fr-FR" sz="1800" dirty="0"/>
          </a:p>
          <a:p>
            <a:pPr marL="914400" lvl="1" indent="-514350">
              <a:spcBef>
                <a:spcPts val="0"/>
              </a:spcBef>
              <a:spcAft>
                <a:spcPts val="600"/>
              </a:spcAft>
              <a:buClr>
                <a:srgbClr val="078F9D"/>
              </a:buClr>
              <a:buFont typeface="+mj-lt"/>
              <a:buAutoNum type="alphaLcParenR"/>
            </a:pPr>
            <a:r>
              <a:rPr lang="fr-FR" sz="2000" b="1" dirty="0"/>
              <a:t>elle est de type : association entre un facteur de risque supposé et une maladie</a:t>
            </a:r>
          </a:p>
          <a:p>
            <a:pPr marL="914400" lvl="1" indent="-514350">
              <a:spcBef>
                <a:spcPts val="0"/>
              </a:spcBef>
              <a:spcAft>
                <a:spcPts val="600"/>
              </a:spcAft>
              <a:buClr>
                <a:srgbClr val="078F9D"/>
              </a:buClr>
              <a:buFont typeface="+mj-lt"/>
              <a:buAutoNum type="alphaLcParenR"/>
            </a:pPr>
            <a:r>
              <a:rPr lang="fr-FR" dirty="0"/>
              <a:t>c’est : l’exposition aux pesticides augmente t’elle le risque de cancer?</a:t>
            </a:r>
            <a:endParaRPr lang="fr-FR" sz="1600" dirty="0"/>
          </a:p>
          <a:p>
            <a:pPr marL="914400" lvl="1" indent="-514350">
              <a:spcBef>
                <a:spcPts val="0"/>
              </a:spcBef>
              <a:spcAft>
                <a:spcPts val="600"/>
              </a:spcAft>
              <a:buClr>
                <a:srgbClr val="078F9D"/>
              </a:buClr>
              <a:buFont typeface="+mj-lt"/>
              <a:buAutoNum type="alphaLcParenR"/>
            </a:pPr>
            <a:r>
              <a:rPr lang="fr-FR" sz="2000" dirty="0"/>
              <a:t>le « P » de l’acronyme concerne des patients atteints de cancer</a:t>
            </a:r>
            <a:endParaRPr lang="fr-FR" sz="1600" dirty="0"/>
          </a:p>
          <a:p>
            <a:pPr marL="914400" lvl="1" indent="-514350">
              <a:spcBef>
                <a:spcPts val="0"/>
              </a:spcBef>
              <a:spcAft>
                <a:spcPts val="600"/>
              </a:spcAft>
              <a:buClr>
                <a:srgbClr val="078F9D"/>
              </a:buClr>
              <a:buFont typeface="+mj-lt"/>
              <a:buAutoNum type="alphaLcParenR"/>
            </a:pPr>
            <a:r>
              <a:rPr lang="fr-FR" sz="2000" dirty="0"/>
              <a:t>elle est de type : efficacité d’une intervention sur l’alimentation </a:t>
            </a:r>
            <a:endParaRPr lang="fr-FR" sz="1600" dirty="0"/>
          </a:p>
          <a:p>
            <a:pPr marL="914400" lvl="1" indent="-514350">
              <a:spcBef>
                <a:spcPts val="0"/>
              </a:spcBef>
              <a:spcAft>
                <a:spcPts val="600"/>
              </a:spcAft>
              <a:buClr>
                <a:srgbClr val="078F9D"/>
              </a:buClr>
              <a:buFont typeface="+mj-lt"/>
              <a:buAutoNum type="alphaLcParenR"/>
            </a:pPr>
            <a:r>
              <a:rPr lang="fr-FR" sz="2000" dirty="0"/>
              <a:t>on la trouve dans la section « </a:t>
            </a:r>
            <a:r>
              <a:rPr lang="fr-FR" sz="2000" dirty="0" err="1"/>
              <a:t>Methods</a:t>
            </a:r>
            <a:r>
              <a:rPr lang="fr-FR" sz="2000" dirty="0"/>
              <a:t> » de l’article</a:t>
            </a:r>
          </a:p>
          <a:p>
            <a:pPr marL="914400" lvl="1" indent="-514350">
              <a:spcBef>
                <a:spcPts val="0"/>
              </a:spcBef>
              <a:spcAft>
                <a:spcPts val="600"/>
              </a:spcAft>
              <a:buClr>
                <a:srgbClr val="078F9D"/>
              </a:buClr>
              <a:buFont typeface="+mj-lt"/>
              <a:buAutoNum type="alphaLcParenR"/>
            </a:pPr>
            <a:endParaRPr lang="fr-FR" sz="1600" dirty="0"/>
          </a:p>
        </p:txBody>
      </p:sp>
      <p:cxnSp>
        <p:nvCxnSpPr>
          <p:cNvPr id="5" name="Connecteur droit 4"/>
          <p:cNvCxnSpPr/>
          <p:nvPr/>
        </p:nvCxnSpPr>
        <p:spPr>
          <a:xfrm>
            <a:off x="791072" y="105308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04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115888"/>
            <a:ext cx="8893175" cy="792162"/>
          </a:xfrm>
        </p:spPr>
        <p:txBody>
          <a:bodyPr>
            <a:normAutofit fontScale="90000"/>
          </a:bodyPr>
          <a:lstStyle/>
          <a:p>
            <a:pPr algn="l"/>
            <a:r>
              <a:rPr lang="fr-FR" sz="3600" dirty="0">
                <a:solidFill>
                  <a:schemeClr val="tx1">
                    <a:lumMod val="65000"/>
                    <a:lumOff val="35000"/>
                  </a:schemeClr>
                </a:solidFill>
                <a:cs typeface="Arial" pitchFamily="34" charset="0"/>
              </a:rPr>
              <a:t>Q3 : Quel est ou quels sont les évènements de santé étudiés en critère de jugement principal ? </a:t>
            </a:r>
          </a:p>
        </p:txBody>
      </p:sp>
      <p:sp>
        <p:nvSpPr>
          <p:cNvPr id="4" name="Espace réservé du contenu 2"/>
          <p:cNvSpPr>
            <a:spLocks noGrp="1"/>
          </p:cNvSpPr>
          <p:nvPr>
            <p:ph idx="4294967295"/>
          </p:nvPr>
        </p:nvSpPr>
        <p:spPr>
          <a:xfrm>
            <a:off x="358775" y="1268413"/>
            <a:ext cx="8785225" cy="2952750"/>
          </a:xfrm>
          <a:prstGeom prst="rect">
            <a:avLst/>
          </a:prstGeom>
        </p:spPr>
        <p:txBody>
          <a:bodyPr/>
          <a:lstStyle/>
          <a:p>
            <a:pPr marL="400050" lvl="1" indent="0">
              <a:spcBef>
                <a:spcPts val="0"/>
              </a:spcBef>
              <a:spcAft>
                <a:spcPts val="600"/>
              </a:spcAft>
              <a:buClr>
                <a:srgbClr val="078F9D"/>
              </a:buClr>
              <a:buNone/>
            </a:pPr>
            <a:r>
              <a:rPr lang="fr-FR" dirty="0"/>
              <a:t>Survenue de cancer tout type </a:t>
            </a:r>
          </a:p>
          <a:p>
            <a:pPr marL="400050" lvl="1" indent="0">
              <a:spcBef>
                <a:spcPts val="0"/>
              </a:spcBef>
              <a:spcAft>
                <a:spcPts val="600"/>
              </a:spcAft>
              <a:buClr>
                <a:srgbClr val="078F9D"/>
              </a:buClr>
              <a:buNone/>
            </a:pPr>
            <a:r>
              <a:rPr lang="fr-FR" dirty="0"/>
              <a:t>-&gt; la survenue par localisation est un critère secondaire</a:t>
            </a:r>
            <a:endParaRPr lang="fr-FR" sz="2000" dirty="0"/>
          </a:p>
        </p:txBody>
      </p:sp>
      <p:cxnSp>
        <p:nvCxnSpPr>
          <p:cNvPr id="5" name="Connecteur droit 4"/>
          <p:cNvCxnSpPr/>
          <p:nvPr/>
        </p:nvCxnSpPr>
        <p:spPr>
          <a:xfrm>
            <a:off x="395536" y="1124744"/>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62980" y="2610777"/>
            <a:ext cx="6858000" cy="1754326"/>
          </a:xfrm>
          <a:prstGeom prst="rect">
            <a:avLst/>
          </a:prstGeom>
        </p:spPr>
        <p:txBody>
          <a:bodyPr wrap="square">
            <a:spAutoFit/>
          </a:bodyPr>
          <a:lstStyle/>
          <a:p>
            <a:r>
              <a:rPr lang="en-US" dirty="0">
                <a:solidFill>
                  <a:schemeClr val="accent6">
                    <a:lumMod val="75000"/>
                  </a:schemeClr>
                </a:solidFill>
                <a:latin typeface="GuardianTextEgypGR-Regular"/>
              </a:rPr>
              <a:t>In the present population-based cohort study among French adult volunteers, we sought to prospectively examine the </a:t>
            </a:r>
            <a:r>
              <a:rPr lang="en-US" b="1" dirty="0">
                <a:solidFill>
                  <a:schemeClr val="accent6">
                    <a:lumMod val="75000"/>
                  </a:schemeClr>
                </a:solidFill>
                <a:latin typeface="GuardianTextEgypGR-Regular"/>
              </a:rPr>
              <a:t>association between consumption frequency of organic foods, assessed through a score evaluating the consumption frequency of organic food categories, and cancer risk </a:t>
            </a:r>
            <a:r>
              <a:rPr lang="en-US" dirty="0">
                <a:solidFill>
                  <a:schemeClr val="accent6">
                    <a:lumMod val="75000"/>
                  </a:schemeClr>
                </a:solidFill>
                <a:latin typeface="GuardianTextEgypGR-Regular"/>
              </a:rPr>
              <a:t>in the ongoing, large-scale French </a:t>
            </a:r>
            <a:r>
              <a:rPr lang="en-US" dirty="0" err="1">
                <a:solidFill>
                  <a:schemeClr val="accent6">
                    <a:lumMod val="75000"/>
                  </a:schemeClr>
                </a:solidFill>
                <a:latin typeface="GuardianTextEgypGR-Regular"/>
              </a:rPr>
              <a:t>NutriNet</a:t>
            </a:r>
            <a:r>
              <a:rPr lang="en-US" dirty="0">
                <a:solidFill>
                  <a:schemeClr val="accent6">
                    <a:lumMod val="75000"/>
                  </a:schemeClr>
                </a:solidFill>
                <a:latin typeface="GuardianTextEgypGR-Regular"/>
              </a:rPr>
              <a:t>-Santé cohort. </a:t>
            </a:r>
          </a:p>
        </p:txBody>
      </p:sp>
    </p:spTree>
    <p:extLst>
      <p:ext uri="{BB962C8B-B14F-4D97-AF65-F5344CB8AC3E}">
        <p14:creationId xmlns:p14="http://schemas.microsoft.com/office/powerpoint/2010/main" val="522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95536" y="332259"/>
            <a:ext cx="8388424" cy="792162"/>
          </a:xfrm>
        </p:spPr>
        <p:txBody>
          <a:bodyPr>
            <a:normAutofit fontScale="90000"/>
          </a:bodyPr>
          <a:lstStyle/>
          <a:p>
            <a:pPr algn="l"/>
            <a:r>
              <a:rPr lang="fr-FR" sz="3600" dirty="0">
                <a:solidFill>
                  <a:schemeClr val="tx1">
                    <a:lumMod val="65000"/>
                    <a:lumOff val="35000"/>
                  </a:schemeClr>
                </a:solidFill>
                <a:cs typeface="Arial" pitchFamily="34" charset="0"/>
              </a:rPr>
              <a:t>Q4 : Concernant le critère de jugement principal :</a:t>
            </a:r>
          </a:p>
        </p:txBody>
      </p:sp>
      <p:sp>
        <p:nvSpPr>
          <p:cNvPr id="4" name="Espace réservé du contenu 2"/>
          <p:cNvSpPr>
            <a:spLocks noGrp="1"/>
          </p:cNvSpPr>
          <p:nvPr>
            <p:ph idx="4294967295"/>
          </p:nvPr>
        </p:nvSpPr>
        <p:spPr>
          <a:xfrm>
            <a:off x="395536" y="1484784"/>
            <a:ext cx="8085138" cy="3816350"/>
          </a:xfrm>
          <a:prstGeom prst="rect">
            <a:avLst/>
          </a:prstGeom>
        </p:spPr>
        <p:txBody>
          <a:bodyPr/>
          <a:lstStyle/>
          <a:p>
            <a:pPr marL="0" indent="0">
              <a:spcAft>
                <a:spcPts val="1200"/>
              </a:spcAft>
              <a:buClr>
                <a:srgbClr val="078F9D"/>
              </a:buClr>
              <a:buNone/>
            </a:pPr>
            <a:r>
              <a:rPr lang="fr-FR" sz="2400" dirty="0"/>
              <a:t>Le critère de jugement principal  (une ou plusieurs réponses possibles) :</a:t>
            </a:r>
            <a:endParaRPr lang="fr-FR" sz="1800" dirty="0"/>
          </a:p>
          <a:p>
            <a:pPr marL="914400" lvl="1" indent="-514350">
              <a:spcBef>
                <a:spcPts val="0"/>
              </a:spcBef>
              <a:spcAft>
                <a:spcPts val="600"/>
              </a:spcAft>
              <a:buClr>
                <a:srgbClr val="078F9D"/>
              </a:buClr>
              <a:buFont typeface="+mj-lt"/>
              <a:buAutoNum type="alphaLcParenR"/>
            </a:pPr>
            <a:r>
              <a:rPr lang="fr-FR" sz="2000" dirty="0"/>
              <a:t>en fait, il y a plusieurs critères de jugement principaux</a:t>
            </a:r>
          </a:p>
          <a:p>
            <a:pPr marL="914400" lvl="1" indent="-514350">
              <a:spcBef>
                <a:spcPts val="0"/>
              </a:spcBef>
              <a:spcAft>
                <a:spcPts val="600"/>
              </a:spcAft>
              <a:buClr>
                <a:srgbClr val="078F9D"/>
              </a:buClr>
              <a:buFont typeface="+mj-lt"/>
              <a:buAutoNum type="alphaLcParenR"/>
            </a:pPr>
            <a:r>
              <a:rPr lang="fr-FR" sz="2000" dirty="0"/>
              <a:t>est un critère très subjectif</a:t>
            </a:r>
            <a:endParaRPr lang="fr-FR" sz="1600" dirty="0"/>
          </a:p>
          <a:p>
            <a:pPr marL="914400" lvl="1" indent="-514350">
              <a:spcBef>
                <a:spcPts val="0"/>
              </a:spcBef>
              <a:spcAft>
                <a:spcPts val="600"/>
              </a:spcAft>
              <a:buClr>
                <a:srgbClr val="078F9D"/>
              </a:buClr>
              <a:buFont typeface="+mj-lt"/>
              <a:buAutoNum type="alphaLcParenR"/>
            </a:pPr>
            <a:r>
              <a:rPr lang="fr-FR" sz="2000" dirty="0"/>
              <a:t>est toujours déclaré par le participant lui-même</a:t>
            </a:r>
          </a:p>
          <a:p>
            <a:pPr marL="914400" lvl="1" indent="-514350">
              <a:spcBef>
                <a:spcPts val="0"/>
              </a:spcBef>
              <a:spcAft>
                <a:spcPts val="600"/>
              </a:spcAft>
              <a:buClr>
                <a:srgbClr val="078F9D"/>
              </a:buClr>
              <a:buFont typeface="+mj-lt"/>
              <a:buAutoNum type="alphaLcParenR"/>
            </a:pPr>
            <a:r>
              <a:rPr lang="fr-FR" sz="2000" dirty="0"/>
              <a:t>est validé par un examen médical par un comité d’experts</a:t>
            </a:r>
            <a:endParaRPr lang="fr-FR" sz="1600" dirty="0"/>
          </a:p>
          <a:p>
            <a:pPr marL="914400" lvl="1" indent="-514350">
              <a:spcBef>
                <a:spcPts val="0"/>
              </a:spcBef>
              <a:spcAft>
                <a:spcPts val="600"/>
              </a:spcAft>
              <a:buClr>
                <a:srgbClr val="078F9D"/>
              </a:buClr>
              <a:buFont typeface="+mj-lt"/>
              <a:buAutoNum type="alphaLcParenR"/>
            </a:pPr>
            <a:r>
              <a:rPr lang="fr-FR" sz="2000" dirty="0"/>
              <a:t>est recueilli jusque fin novembre 2016</a:t>
            </a:r>
            <a:endParaRPr lang="fr-FR" sz="1600" dirty="0"/>
          </a:p>
        </p:txBody>
      </p:sp>
      <p:cxnSp>
        <p:nvCxnSpPr>
          <p:cNvPr id="5" name="Connecteur droit 4"/>
          <p:cNvCxnSpPr/>
          <p:nvPr/>
        </p:nvCxnSpPr>
        <p:spPr>
          <a:xfrm>
            <a:off x="791072" y="105308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59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95536" y="332259"/>
            <a:ext cx="8388424" cy="792162"/>
          </a:xfrm>
        </p:spPr>
        <p:txBody>
          <a:bodyPr>
            <a:normAutofit fontScale="90000"/>
          </a:bodyPr>
          <a:lstStyle/>
          <a:p>
            <a:pPr algn="l"/>
            <a:r>
              <a:rPr lang="fr-FR" sz="3600" dirty="0">
                <a:solidFill>
                  <a:schemeClr val="tx1">
                    <a:lumMod val="65000"/>
                    <a:lumOff val="35000"/>
                  </a:schemeClr>
                </a:solidFill>
                <a:cs typeface="Arial" pitchFamily="34" charset="0"/>
              </a:rPr>
              <a:t>Q4 : Concernant le critère de jugement principal :</a:t>
            </a:r>
          </a:p>
        </p:txBody>
      </p:sp>
      <p:sp>
        <p:nvSpPr>
          <p:cNvPr id="4" name="Espace réservé du contenu 2"/>
          <p:cNvSpPr>
            <a:spLocks noGrp="1"/>
          </p:cNvSpPr>
          <p:nvPr>
            <p:ph idx="4294967295"/>
          </p:nvPr>
        </p:nvSpPr>
        <p:spPr>
          <a:xfrm>
            <a:off x="395536" y="1484784"/>
            <a:ext cx="8085138" cy="3816350"/>
          </a:xfrm>
          <a:prstGeom prst="rect">
            <a:avLst/>
          </a:prstGeom>
        </p:spPr>
        <p:txBody>
          <a:bodyPr/>
          <a:lstStyle/>
          <a:p>
            <a:pPr marL="0" indent="0">
              <a:spcAft>
                <a:spcPts val="1200"/>
              </a:spcAft>
              <a:buClr>
                <a:srgbClr val="078F9D"/>
              </a:buClr>
              <a:buNone/>
            </a:pPr>
            <a:r>
              <a:rPr lang="fr-FR" sz="2400" dirty="0"/>
              <a:t>Le critère de jugement principal  (une ou plusieurs réponses possibles) :</a:t>
            </a:r>
            <a:endParaRPr lang="fr-FR" sz="1800" dirty="0"/>
          </a:p>
          <a:p>
            <a:pPr marL="914400" lvl="1" indent="-514350">
              <a:spcBef>
                <a:spcPts val="0"/>
              </a:spcBef>
              <a:spcAft>
                <a:spcPts val="600"/>
              </a:spcAft>
              <a:buClr>
                <a:srgbClr val="078F9D"/>
              </a:buClr>
              <a:buFont typeface="+mj-lt"/>
              <a:buAutoNum type="alphaLcParenR"/>
            </a:pPr>
            <a:r>
              <a:rPr lang="fr-FR" sz="2000" dirty="0"/>
              <a:t>en fait, il y a plusieurs critères de jugement principaux</a:t>
            </a:r>
          </a:p>
          <a:p>
            <a:pPr marL="914400" lvl="1" indent="-514350">
              <a:spcBef>
                <a:spcPts val="0"/>
              </a:spcBef>
              <a:spcAft>
                <a:spcPts val="600"/>
              </a:spcAft>
              <a:buClr>
                <a:srgbClr val="078F9D"/>
              </a:buClr>
              <a:buFont typeface="+mj-lt"/>
              <a:buAutoNum type="alphaLcParenR"/>
            </a:pPr>
            <a:r>
              <a:rPr lang="fr-FR" sz="2000" dirty="0"/>
              <a:t>est un critère très subjectif</a:t>
            </a:r>
            <a:endParaRPr lang="fr-FR" sz="1600" dirty="0"/>
          </a:p>
          <a:p>
            <a:pPr marL="914400" lvl="1" indent="-514350">
              <a:spcBef>
                <a:spcPts val="0"/>
              </a:spcBef>
              <a:spcAft>
                <a:spcPts val="600"/>
              </a:spcAft>
              <a:buClr>
                <a:srgbClr val="078F9D"/>
              </a:buClr>
              <a:buFont typeface="+mj-lt"/>
              <a:buAutoNum type="alphaLcParenR"/>
            </a:pPr>
            <a:r>
              <a:rPr lang="fr-FR" dirty="0"/>
              <a:t>est toujours </a:t>
            </a:r>
            <a:r>
              <a:rPr lang="fr-FR" sz="2000" dirty="0"/>
              <a:t>déclaré par le participant lui-même</a:t>
            </a:r>
          </a:p>
          <a:p>
            <a:pPr marL="914400" lvl="1" indent="-514350">
              <a:spcBef>
                <a:spcPts val="0"/>
              </a:spcBef>
              <a:spcAft>
                <a:spcPts val="600"/>
              </a:spcAft>
              <a:buClr>
                <a:srgbClr val="078F9D"/>
              </a:buClr>
              <a:buFont typeface="+mj-lt"/>
              <a:buAutoNum type="alphaLcParenR"/>
            </a:pPr>
            <a:r>
              <a:rPr lang="fr-FR" sz="2000" dirty="0"/>
              <a:t>est validé par un examen médical par un comité d’experts</a:t>
            </a:r>
            <a:endParaRPr lang="fr-FR" sz="1600" dirty="0"/>
          </a:p>
          <a:p>
            <a:pPr marL="914400" lvl="1" indent="-514350">
              <a:spcBef>
                <a:spcPts val="0"/>
              </a:spcBef>
              <a:spcAft>
                <a:spcPts val="600"/>
              </a:spcAft>
              <a:buClr>
                <a:srgbClr val="078F9D"/>
              </a:buClr>
              <a:buFont typeface="+mj-lt"/>
              <a:buAutoNum type="alphaLcParenR"/>
            </a:pPr>
            <a:r>
              <a:rPr lang="fr-FR" sz="2000" b="1" dirty="0"/>
              <a:t>est recueilli jusque fin novembre 2016</a:t>
            </a:r>
            <a:endParaRPr lang="fr-FR" sz="1600" b="1" dirty="0"/>
          </a:p>
        </p:txBody>
      </p:sp>
      <p:cxnSp>
        <p:nvCxnSpPr>
          <p:cNvPr id="5" name="Connecteur droit 4"/>
          <p:cNvCxnSpPr/>
          <p:nvPr/>
        </p:nvCxnSpPr>
        <p:spPr>
          <a:xfrm>
            <a:off x="791072" y="105308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92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Recueil du CJP : cancer</a:t>
            </a:r>
            <a:endParaRPr lang="en-US" dirty="0"/>
          </a:p>
        </p:txBody>
      </p:sp>
      <p:sp>
        <p:nvSpPr>
          <p:cNvPr id="3" name="Espace réservé du contenu 2"/>
          <p:cNvSpPr>
            <a:spLocks noGrp="1"/>
          </p:cNvSpPr>
          <p:nvPr>
            <p:ph idx="1"/>
          </p:nvPr>
        </p:nvSpPr>
        <p:spPr>
          <a:xfrm>
            <a:off x="457200" y="1600202"/>
            <a:ext cx="8435280" cy="4525963"/>
          </a:xfrm>
        </p:spPr>
        <p:txBody>
          <a:bodyPr/>
          <a:lstStyle/>
          <a:p>
            <a:r>
              <a:rPr lang="fr-FR" dirty="0"/>
              <a:t>Auto déclaration annuelle</a:t>
            </a:r>
          </a:p>
          <a:p>
            <a:r>
              <a:rPr lang="fr-FR" dirty="0"/>
              <a:t>Comment les auteurs se sont assurés de la qualité de la mesure pour les cas déclarés ?</a:t>
            </a:r>
          </a:p>
          <a:p>
            <a:pPr lvl="1"/>
            <a:r>
              <a:rPr lang="fr-FR" dirty="0"/>
              <a:t>Transmission des dossiers pour les cas déclarés (90% reçus)</a:t>
            </a:r>
          </a:p>
          <a:p>
            <a:pPr lvl="1"/>
            <a:r>
              <a:rPr lang="fr-FR" dirty="0"/>
              <a:t>Contact des médecins traitants si nécessaire</a:t>
            </a:r>
          </a:p>
          <a:p>
            <a:pPr lvl="1"/>
            <a:r>
              <a:rPr lang="fr-FR" dirty="0"/>
              <a:t>Comité d’experts indépendants (réduire risque de biais de mesure CJ)</a:t>
            </a:r>
          </a:p>
          <a:p>
            <a:r>
              <a:rPr lang="fr-FR" dirty="0"/>
              <a:t>Comment les auteurs se sont assurés qu’il n’y avait pas de cas non déclarés ?</a:t>
            </a:r>
          </a:p>
          <a:p>
            <a:pPr lvl="1"/>
            <a:r>
              <a:rPr lang="fr-FR" dirty="0"/>
              <a:t>Diagnostic de cancer dans les bases de l’assurance maladie (SNIIRAM maintenant SNDS)</a:t>
            </a:r>
          </a:p>
          <a:p>
            <a:pPr lvl="1"/>
            <a:r>
              <a:rPr lang="fr-FR" dirty="0"/>
              <a:t>Causes de Décès CEPIDC </a:t>
            </a:r>
            <a:endParaRPr lang="en-US" dirty="0"/>
          </a:p>
        </p:txBody>
      </p:sp>
    </p:spTree>
    <p:extLst>
      <p:ext uri="{BB962C8B-B14F-4D97-AF65-F5344CB8AC3E}">
        <p14:creationId xmlns:p14="http://schemas.microsoft.com/office/powerpoint/2010/main" val="357895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9512" y="373534"/>
            <a:ext cx="8956675" cy="792163"/>
          </a:xfrm>
        </p:spPr>
        <p:txBody>
          <a:bodyPr>
            <a:noAutofit/>
          </a:bodyPr>
          <a:lstStyle/>
          <a:p>
            <a:pPr algn="l"/>
            <a:r>
              <a:rPr lang="fr-FR" sz="2400" dirty="0">
                <a:solidFill>
                  <a:schemeClr val="tx1">
                    <a:lumMod val="65000"/>
                    <a:lumOff val="35000"/>
                  </a:schemeClr>
                </a:solidFill>
                <a:cs typeface="Arial" pitchFamily="34" charset="0"/>
              </a:rPr>
              <a:t>Q5 : Concernant la mesure du critère de jugement « survenue de cancer », quelle(s) est/sont la/les proposition(s) exacte(s) ?</a:t>
            </a:r>
          </a:p>
        </p:txBody>
      </p:sp>
      <p:sp>
        <p:nvSpPr>
          <p:cNvPr id="4" name="Espace réservé du contenu 2"/>
          <p:cNvSpPr>
            <a:spLocks noGrp="1"/>
          </p:cNvSpPr>
          <p:nvPr>
            <p:ph idx="4294967295"/>
          </p:nvPr>
        </p:nvSpPr>
        <p:spPr>
          <a:xfrm>
            <a:off x="179512" y="1484784"/>
            <a:ext cx="9144000" cy="2952750"/>
          </a:xfrm>
          <a:prstGeom prst="rect">
            <a:avLst/>
          </a:prstGeom>
        </p:spPr>
        <p:txBody>
          <a:bodyPr/>
          <a:lstStyle/>
          <a:p>
            <a:pPr marL="0" indent="0">
              <a:spcBef>
                <a:spcPts val="0"/>
              </a:spcBef>
              <a:spcAft>
                <a:spcPts val="600"/>
              </a:spcAft>
              <a:buClr>
                <a:srgbClr val="078F9D"/>
              </a:buClr>
              <a:buNone/>
            </a:pPr>
            <a:r>
              <a:rPr lang="fr-FR" sz="2200" dirty="0"/>
              <a:t>   </a:t>
            </a:r>
            <a:endParaRPr lang="fr-FR" sz="800" dirty="0"/>
          </a:p>
          <a:p>
            <a:pPr marL="914400" lvl="1" indent="-514350">
              <a:spcBef>
                <a:spcPts val="0"/>
              </a:spcBef>
              <a:spcAft>
                <a:spcPts val="600"/>
              </a:spcAft>
              <a:buClr>
                <a:srgbClr val="078F9D"/>
              </a:buClr>
              <a:buFont typeface="+mj-lt"/>
              <a:buAutoNum type="alphaLcParenR"/>
            </a:pPr>
            <a:r>
              <a:rPr lang="fr-FR" sz="1800" dirty="0"/>
              <a:t>la méthode de mesure permet de réduire le risque d’un biais de mesure de surestimation des cas de cancers</a:t>
            </a:r>
          </a:p>
          <a:p>
            <a:pPr marL="914400" lvl="1" indent="-514350">
              <a:spcBef>
                <a:spcPts val="0"/>
              </a:spcBef>
              <a:spcAft>
                <a:spcPts val="600"/>
              </a:spcAft>
              <a:buClr>
                <a:srgbClr val="078F9D"/>
              </a:buClr>
              <a:buFont typeface="+mj-lt"/>
              <a:buAutoNum type="alphaLcParenR"/>
            </a:pPr>
            <a:r>
              <a:rPr lang="fr-FR" sz="1800" dirty="0"/>
              <a:t>la méthode de mesure entraine un risque important de données manquantes</a:t>
            </a:r>
          </a:p>
          <a:p>
            <a:pPr marL="914400" lvl="1" indent="-514350">
              <a:spcBef>
                <a:spcPts val="0"/>
              </a:spcBef>
              <a:spcAft>
                <a:spcPts val="600"/>
              </a:spcAft>
              <a:buClr>
                <a:srgbClr val="078F9D"/>
              </a:buClr>
              <a:buFont typeface="+mj-lt"/>
              <a:buAutoNum type="alphaLcParenR"/>
            </a:pPr>
            <a:r>
              <a:rPr lang="fr-FR" sz="1800" dirty="0"/>
              <a:t>elle est réalisée en aveugle du facteur de risque étudié</a:t>
            </a:r>
          </a:p>
          <a:p>
            <a:pPr marL="914400" lvl="1" indent="-514350">
              <a:spcBef>
                <a:spcPts val="0"/>
              </a:spcBef>
              <a:spcAft>
                <a:spcPts val="600"/>
              </a:spcAft>
              <a:buClr>
                <a:srgbClr val="078F9D"/>
              </a:buClr>
              <a:buFont typeface="+mj-lt"/>
              <a:buAutoNum type="alphaLcParenR"/>
            </a:pPr>
            <a:r>
              <a:rPr lang="fr-FR" sz="1800" dirty="0"/>
              <a:t>la méthode de mesure entraine un risque important de perdus de vue</a:t>
            </a:r>
          </a:p>
          <a:p>
            <a:pPr marL="914400" lvl="1" indent="-514350">
              <a:spcBef>
                <a:spcPts val="0"/>
              </a:spcBef>
              <a:spcAft>
                <a:spcPts val="600"/>
              </a:spcAft>
              <a:buClr>
                <a:srgbClr val="078F9D"/>
              </a:buClr>
              <a:buFont typeface="+mj-lt"/>
              <a:buAutoNum type="alphaLcParenR"/>
            </a:pPr>
            <a:r>
              <a:rPr lang="fr-FR" sz="1800" dirty="0"/>
              <a:t>la méthode de mesure permet de réduire le risque d’un biais de mesure de sous-estimation des cas de cancers</a:t>
            </a:r>
          </a:p>
        </p:txBody>
      </p:sp>
      <p:cxnSp>
        <p:nvCxnSpPr>
          <p:cNvPr id="5" name="Connecteur droit 4"/>
          <p:cNvCxnSpPr/>
          <p:nvPr/>
        </p:nvCxnSpPr>
        <p:spPr>
          <a:xfrm>
            <a:off x="575048" y="1380927"/>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96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9512" y="373534"/>
            <a:ext cx="8956675" cy="792163"/>
          </a:xfrm>
        </p:spPr>
        <p:txBody>
          <a:bodyPr>
            <a:noAutofit/>
          </a:bodyPr>
          <a:lstStyle/>
          <a:p>
            <a:pPr algn="l"/>
            <a:r>
              <a:rPr lang="fr-FR" sz="2400" dirty="0">
                <a:solidFill>
                  <a:schemeClr val="tx1">
                    <a:lumMod val="65000"/>
                    <a:lumOff val="35000"/>
                  </a:schemeClr>
                </a:solidFill>
                <a:cs typeface="Arial" pitchFamily="34" charset="0"/>
              </a:rPr>
              <a:t>Q5 : Concernant la mesure du critère de jugement « survenue de cancer », quelle(s) est/sont la/les proposition(s) exacte(s) ?</a:t>
            </a:r>
          </a:p>
        </p:txBody>
      </p:sp>
      <p:sp>
        <p:nvSpPr>
          <p:cNvPr id="4" name="Espace réservé du contenu 2"/>
          <p:cNvSpPr>
            <a:spLocks noGrp="1"/>
          </p:cNvSpPr>
          <p:nvPr>
            <p:ph idx="4294967295"/>
          </p:nvPr>
        </p:nvSpPr>
        <p:spPr>
          <a:xfrm>
            <a:off x="179512" y="1484784"/>
            <a:ext cx="9144000" cy="2952750"/>
          </a:xfrm>
          <a:prstGeom prst="rect">
            <a:avLst/>
          </a:prstGeom>
        </p:spPr>
        <p:txBody>
          <a:bodyPr/>
          <a:lstStyle/>
          <a:p>
            <a:pPr marL="0" indent="0">
              <a:spcBef>
                <a:spcPts val="0"/>
              </a:spcBef>
              <a:spcAft>
                <a:spcPts val="600"/>
              </a:spcAft>
              <a:buClr>
                <a:srgbClr val="078F9D"/>
              </a:buClr>
              <a:buNone/>
            </a:pPr>
            <a:r>
              <a:rPr lang="fr-FR" sz="2200" dirty="0"/>
              <a:t>   </a:t>
            </a:r>
            <a:endParaRPr lang="fr-FR" sz="800" dirty="0"/>
          </a:p>
          <a:p>
            <a:pPr marL="914400" lvl="1" indent="-514350">
              <a:spcBef>
                <a:spcPts val="0"/>
              </a:spcBef>
              <a:spcAft>
                <a:spcPts val="600"/>
              </a:spcAft>
              <a:buClr>
                <a:srgbClr val="078F9D"/>
              </a:buClr>
              <a:buFont typeface="+mj-lt"/>
              <a:buAutoNum type="alphaLcParenR"/>
            </a:pPr>
            <a:r>
              <a:rPr lang="fr-FR" sz="1800" b="1" dirty="0"/>
              <a:t>la méthode de mesure permet de réduire le risque d’un biais de mesure de surestimation des cas de cancers</a:t>
            </a:r>
          </a:p>
          <a:p>
            <a:pPr marL="914400" lvl="1" indent="-514350">
              <a:spcBef>
                <a:spcPts val="0"/>
              </a:spcBef>
              <a:spcAft>
                <a:spcPts val="600"/>
              </a:spcAft>
              <a:buClr>
                <a:srgbClr val="078F9D"/>
              </a:buClr>
              <a:buFont typeface="+mj-lt"/>
              <a:buAutoNum type="alphaLcParenR"/>
            </a:pPr>
            <a:r>
              <a:rPr lang="fr-FR" sz="1800" dirty="0"/>
              <a:t>la méthode de mesure entraine un risque important de données manquantes</a:t>
            </a:r>
          </a:p>
          <a:p>
            <a:pPr marL="914400" lvl="1" indent="-514350">
              <a:spcBef>
                <a:spcPts val="0"/>
              </a:spcBef>
              <a:spcAft>
                <a:spcPts val="600"/>
              </a:spcAft>
              <a:buClr>
                <a:srgbClr val="078F9D"/>
              </a:buClr>
              <a:buFont typeface="+mj-lt"/>
              <a:buAutoNum type="alphaLcParenR"/>
            </a:pPr>
            <a:r>
              <a:rPr lang="fr-FR" sz="1800" dirty="0"/>
              <a:t>elle est réalisée en aveugle du facteur de risque étudié</a:t>
            </a:r>
          </a:p>
          <a:p>
            <a:pPr marL="914400" lvl="1" indent="-514350">
              <a:spcBef>
                <a:spcPts val="0"/>
              </a:spcBef>
              <a:spcAft>
                <a:spcPts val="600"/>
              </a:spcAft>
              <a:buClr>
                <a:srgbClr val="078F9D"/>
              </a:buClr>
              <a:buFont typeface="+mj-lt"/>
              <a:buAutoNum type="alphaLcParenR"/>
            </a:pPr>
            <a:r>
              <a:rPr lang="fr-FR" sz="1800" dirty="0"/>
              <a:t>la méthode de mesure entraine un risque important de perdus de vue</a:t>
            </a:r>
          </a:p>
          <a:p>
            <a:pPr marL="914400" lvl="1" indent="-514350">
              <a:spcBef>
                <a:spcPts val="0"/>
              </a:spcBef>
              <a:spcAft>
                <a:spcPts val="600"/>
              </a:spcAft>
              <a:buClr>
                <a:srgbClr val="078F9D"/>
              </a:buClr>
              <a:buFont typeface="+mj-lt"/>
              <a:buAutoNum type="alphaLcParenR"/>
            </a:pPr>
            <a:r>
              <a:rPr lang="fr-FR" sz="1800" b="1" dirty="0"/>
              <a:t>la méthode de mesure permet de réduire le risque d’un biais de mesure de sous-estimation des cas de cancers</a:t>
            </a:r>
          </a:p>
        </p:txBody>
      </p:sp>
      <p:cxnSp>
        <p:nvCxnSpPr>
          <p:cNvPr id="5" name="Connecteur droit 4"/>
          <p:cNvCxnSpPr/>
          <p:nvPr/>
        </p:nvCxnSpPr>
        <p:spPr>
          <a:xfrm>
            <a:off x="575048" y="1380927"/>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20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341109"/>
            <a:ext cx="6912768" cy="4801314"/>
          </a:xfrm>
          <a:prstGeom prst="rect">
            <a:avLst/>
          </a:prstGeom>
          <a:solidFill>
            <a:schemeClr val="bg1"/>
          </a:solidFill>
        </p:spPr>
        <p:txBody>
          <a:bodyPr wrap="square">
            <a:spAutoFit/>
          </a:bodyPr>
          <a:lstStyle/>
          <a:p>
            <a:pPr algn="just"/>
            <a:r>
              <a:rPr lang="fr-FR" b="1" dirty="0">
                <a:solidFill>
                  <a:srgbClr val="000000"/>
                </a:solidFill>
                <a:latin typeface="Tahoma" panose="020B0604030504040204" pitchFamily="34" charset="0"/>
              </a:rPr>
              <a:t>Biais différentiel</a:t>
            </a:r>
            <a:r>
              <a:rPr lang="fr-FR" dirty="0">
                <a:solidFill>
                  <a:srgbClr val="000000"/>
                </a:solidFill>
                <a:latin typeface="Tahoma" panose="020B0604030504040204" pitchFamily="34" charset="0"/>
              </a:rPr>
              <a:t> = </a:t>
            </a:r>
          </a:p>
          <a:p>
            <a:pPr algn="just"/>
            <a:r>
              <a:rPr lang="fr-FR" dirty="0">
                <a:solidFill>
                  <a:srgbClr val="000000"/>
                </a:solidFill>
                <a:latin typeface="Tahoma" panose="020B0604030504040204" pitchFamily="34" charset="0"/>
              </a:rPr>
              <a:t>	- erreur systématique de classification concernant l'exposition ou la maladie </a:t>
            </a:r>
            <a:r>
              <a:rPr lang="fr-FR" b="1" dirty="0">
                <a:solidFill>
                  <a:srgbClr val="000000"/>
                </a:solidFill>
                <a:latin typeface="Tahoma" panose="020B0604030504040204" pitchFamily="34" charset="0"/>
              </a:rPr>
              <a:t>qui diffère entre les groupes comparés </a:t>
            </a:r>
            <a:r>
              <a:rPr lang="fr-FR" dirty="0">
                <a:solidFill>
                  <a:srgbClr val="000000"/>
                </a:solidFill>
                <a:latin typeface="Tahoma" panose="020B0604030504040204" pitchFamily="34" charset="0"/>
              </a:rPr>
              <a:t>; </a:t>
            </a:r>
          </a:p>
          <a:p>
            <a:pPr algn="just"/>
            <a:r>
              <a:rPr lang="fr-FR" dirty="0">
                <a:solidFill>
                  <a:srgbClr val="000000"/>
                </a:solidFill>
                <a:latin typeface="Tahoma" panose="020B0604030504040204" pitchFamily="34" charset="0"/>
              </a:rPr>
              <a:t>	- lié à une méthode de recueil différente ou subjectivité (enquêteurs interprètent différemment dans les groupes, exposés plus sensibilisés </a:t>
            </a:r>
            <a:r>
              <a:rPr lang="fr-FR" dirty="0" err="1">
                <a:solidFill>
                  <a:srgbClr val="000000"/>
                </a:solidFill>
                <a:latin typeface="Tahoma" panose="020B0604030504040204" pitchFamily="34" charset="0"/>
              </a:rPr>
              <a:t>etc</a:t>
            </a:r>
            <a:r>
              <a:rPr lang="fr-FR" dirty="0">
                <a:solidFill>
                  <a:srgbClr val="000000"/>
                </a:solidFill>
                <a:latin typeface="Tahoma" panose="020B0604030504040204" pitchFamily="34" charset="0"/>
              </a:rPr>
              <a:t>)</a:t>
            </a:r>
          </a:p>
          <a:p>
            <a:pPr algn="just"/>
            <a:r>
              <a:rPr lang="fr-FR" i="1" dirty="0">
                <a:solidFill>
                  <a:schemeClr val="accent6">
                    <a:lumMod val="75000"/>
                  </a:schemeClr>
                </a:solidFill>
                <a:latin typeface="Tahoma" panose="020B0604030504040204" pitchFamily="34" charset="0"/>
              </a:rPr>
              <a:t>	-&gt; le RR calculé (ou OR/ HR) peut être </a:t>
            </a:r>
            <a:r>
              <a:rPr lang="fr-FR" b="1" i="1" u="sng" dirty="0">
                <a:solidFill>
                  <a:schemeClr val="accent6">
                    <a:lumMod val="75000"/>
                  </a:schemeClr>
                </a:solidFill>
                <a:latin typeface="Tahoma" panose="020B0604030504040204" pitchFamily="34" charset="0"/>
              </a:rPr>
              <a:t>diminué ou augmenté </a:t>
            </a:r>
            <a:r>
              <a:rPr lang="fr-FR" i="1" dirty="0">
                <a:solidFill>
                  <a:schemeClr val="accent6">
                    <a:lumMod val="75000"/>
                  </a:schemeClr>
                </a:solidFill>
                <a:latin typeface="Tahoma" panose="020B0604030504040204" pitchFamily="34" charset="0"/>
              </a:rPr>
              <a:t>par rapport à sa « vraie » valeur</a:t>
            </a:r>
          </a:p>
          <a:p>
            <a:pPr algn="just"/>
            <a:endParaRPr lang="fr-FR" dirty="0">
              <a:solidFill>
                <a:srgbClr val="000000"/>
              </a:solidFill>
              <a:latin typeface="Tahoma" panose="020B0604030504040204" pitchFamily="34" charset="0"/>
            </a:endParaRPr>
          </a:p>
          <a:p>
            <a:pPr algn="just"/>
            <a:r>
              <a:rPr lang="fr-FR" b="1" dirty="0">
                <a:solidFill>
                  <a:srgbClr val="000000"/>
                </a:solidFill>
                <a:latin typeface="Tahoma" panose="020B0604030504040204" pitchFamily="34" charset="0"/>
              </a:rPr>
              <a:t>Biais non différentiel </a:t>
            </a:r>
            <a:r>
              <a:rPr lang="fr-FR" dirty="0">
                <a:solidFill>
                  <a:srgbClr val="000000"/>
                </a:solidFill>
                <a:latin typeface="Tahoma" panose="020B0604030504040204" pitchFamily="34" charset="0"/>
              </a:rPr>
              <a:t>: 	</a:t>
            </a:r>
          </a:p>
          <a:p>
            <a:pPr algn="just"/>
            <a:r>
              <a:rPr lang="fr-FR" dirty="0">
                <a:solidFill>
                  <a:srgbClr val="000000"/>
                </a:solidFill>
                <a:latin typeface="Tahoma" panose="020B0604030504040204" pitchFamily="34" charset="0"/>
              </a:rPr>
              <a:t>	- erreur systématique de classification identique chez les sujets malades et non malades (ou les exposés et les non exposés), souvent du fait d’une mesure non valide pour tous les sujets</a:t>
            </a:r>
          </a:p>
          <a:p>
            <a:pPr lvl="1" algn="just"/>
            <a:r>
              <a:rPr lang="fr-FR" i="1" dirty="0">
                <a:solidFill>
                  <a:schemeClr val="accent6">
                    <a:lumMod val="75000"/>
                  </a:schemeClr>
                </a:solidFill>
                <a:latin typeface="Tahoma" panose="020B0604030504040204" pitchFamily="34" charset="0"/>
              </a:rPr>
              <a:t>-&gt; le RR calculé (ou OR/ HR) est </a:t>
            </a:r>
            <a:r>
              <a:rPr lang="fr-FR" b="1" i="1" u="sng" dirty="0">
                <a:solidFill>
                  <a:schemeClr val="accent6">
                    <a:lumMod val="75000"/>
                  </a:schemeClr>
                </a:solidFill>
                <a:latin typeface="Tahoma" panose="020B0604030504040204" pitchFamily="34" charset="0"/>
              </a:rPr>
              <a:t>ramené vers 1</a:t>
            </a:r>
          </a:p>
          <a:p>
            <a:pPr lvl="1" algn="just"/>
            <a:endParaRPr lang="fr-FR" dirty="0">
              <a:solidFill>
                <a:srgbClr val="000000"/>
              </a:solidFill>
              <a:latin typeface="Tahoma" panose="020B0604030504040204" pitchFamily="34" charset="0"/>
            </a:endParaRPr>
          </a:p>
        </p:txBody>
      </p:sp>
      <p:sp>
        <p:nvSpPr>
          <p:cNvPr id="3" name="Titre 2"/>
          <p:cNvSpPr>
            <a:spLocks noGrp="1"/>
          </p:cNvSpPr>
          <p:nvPr>
            <p:ph type="title"/>
          </p:nvPr>
        </p:nvSpPr>
        <p:spPr/>
        <p:txBody>
          <a:bodyPr/>
          <a:lstStyle/>
          <a:p>
            <a:r>
              <a:rPr lang="fr-FR" dirty="0"/>
              <a:t>Biais de mesure différentiel ou non</a:t>
            </a:r>
            <a:endParaRPr lang="en-US" dirty="0"/>
          </a:p>
        </p:txBody>
      </p:sp>
      <p:pic>
        <p:nvPicPr>
          <p:cNvPr id="6" name="Image 5" descr="Capture d’écran"/>
          <p:cNvPicPr>
            <a:picLocks noChangeAspect="1"/>
          </p:cNvPicPr>
          <p:nvPr/>
        </p:nvPicPr>
        <p:blipFill rotWithShape="1">
          <a:blip r:embed="rId3">
            <a:extLst>
              <a:ext uri="{28A0092B-C50C-407E-A947-70E740481C1C}">
                <a14:useLocalDpi xmlns:a14="http://schemas.microsoft.com/office/drawing/2010/main" val="0"/>
              </a:ext>
            </a:extLst>
          </a:blip>
          <a:srcRect l="50712" r="27988" b="69714"/>
          <a:stretch/>
        </p:blipFill>
        <p:spPr>
          <a:xfrm>
            <a:off x="7308304" y="1439000"/>
            <a:ext cx="1512168" cy="1007788"/>
          </a:xfrm>
          <a:prstGeom prst="rect">
            <a:avLst/>
          </a:prstGeom>
        </p:spPr>
      </p:pic>
      <p:pic>
        <p:nvPicPr>
          <p:cNvPr id="7" name="Image 6" descr="Capture d’écran"/>
          <p:cNvPicPr>
            <a:picLocks noChangeAspect="1"/>
          </p:cNvPicPr>
          <p:nvPr/>
        </p:nvPicPr>
        <p:blipFill rotWithShape="1">
          <a:blip r:embed="rId3">
            <a:extLst>
              <a:ext uri="{28A0092B-C50C-407E-A947-70E740481C1C}">
                <a14:useLocalDpi xmlns:a14="http://schemas.microsoft.com/office/drawing/2010/main" val="0"/>
              </a:ext>
            </a:extLst>
          </a:blip>
          <a:srcRect l="74991" t="30296" r="13789" b="32916"/>
          <a:stretch/>
        </p:blipFill>
        <p:spPr>
          <a:xfrm>
            <a:off x="8100392" y="1341109"/>
            <a:ext cx="796608" cy="1224136"/>
          </a:xfrm>
          <a:prstGeom prst="rect">
            <a:avLst/>
          </a:prstGeom>
        </p:spPr>
      </p:pic>
      <p:sp>
        <p:nvSpPr>
          <p:cNvPr id="8" name="Rectangle 7"/>
          <p:cNvSpPr/>
          <p:nvPr/>
        </p:nvSpPr>
        <p:spPr>
          <a:xfrm>
            <a:off x="0" y="5939206"/>
            <a:ext cx="8686800" cy="923330"/>
          </a:xfrm>
          <a:prstGeom prst="rect">
            <a:avLst/>
          </a:prstGeom>
          <a:solidFill>
            <a:schemeClr val="bg1"/>
          </a:solidFill>
        </p:spPr>
        <p:txBody>
          <a:bodyPr wrap="square">
            <a:spAutoFit/>
          </a:bodyPr>
          <a:lstStyle/>
          <a:p>
            <a:pPr lvl="1" algn="just"/>
            <a:r>
              <a:rPr lang="fr-FR" b="1" dirty="0">
                <a:solidFill>
                  <a:srgbClr val="000000"/>
                </a:solidFill>
                <a:latin typeface="Tahoma" panose="020B0604030504040204" pitchFamily="34" charset="0"/>
              </a:rPr>
              <a:t>-&gt; Réduire le biais de mesure </a:t>
            </a:r>
            <a:r>
              <a:rPr lang="fr-FR" dirty="0">
                <a:solidFill>
                  <a:srgbClr val="000000"/>
                </a:solidFill>
                <a:latin typeface="Tahoma" panose="020B0604030504040204" pitchFamily="34" charset="0"/>
              </a:rPr>
              <a:t>= instruments valides et objectifs</a:t>
            </a:r>
          </a:p>
          <a:p>
            <a:pPr lvl="1" algn="just"/>
            <a:r>
              <a:rPr lang="fr-FR" b="1" dirty="0">
                <a:solidFill>
                  <a:srgbClr val="000000"/>
                </a:solidFill>
                <a:latin typeface="Tahoma" panose="020B0604030504040204" pitchFamily="34" charset="0"/>
              </a:rPr>
              <a:t>-&gt;Eviter un biais différentiel </a:t>
            </a:r>
            <a:r>
              <a:rPr lang="fr-FR" dirty="0">
                <a:solidFill>
                  <a:srgbClr val="000000"/>
                </a:solidFill>
                <a:latin typeface="Tahoma" panose="020B0604030504040204" pitchFamily="34" charset="0"/>
              </a:rPr>
              <a:t>= mêmes méthodes pour tous, quelque soit le groupe = standardisation et insu</a:t>
            </a:r>
          </a:p>
        </p:txBody>
      </p:sp>
      <p:pic>
        <p:nvPicPr>
          <p:cNvPr id="9" name="Image 8" descr="Capture d’écran"/>
          <p:cNvPicPr>
            <a:picLocks noChangeAspect="1"/>
          </p:cNvPicPr>
          <p:nvPr/>
        </p:nvPicPr>
        <p:blipFill rotWithShape="1">
          <a:blip r:embed="rId3">
            <a:extLst>
              <a:ext uri="{28A0092B-C50C-407E-A947-70E740481C1C}">
                <a14:useLocalDpi xmlns:a14="http://schemas.microsoft.com/office/drawing/2010/main" val="0"/>
              </a:ext>
            </a:extLst>
          </a:blip>
          <a:srcRect l="63818" t="64447" r="27988"/>
          <a:stretch/>
        </p:blipFill>
        <p:spPr>
          <a:xfrm>
            <a:off x="8238744" y="1382046"/>
            <a:ext cx="581728" cy="1183032"/>
          </a:xfrm>
          <a:prstGeom prst="rect">
            <a:avLst/>
          </a:prstGeom>
        </p:spPr>
      </p:pic>
      <p:sp>
        <p:nvSpPr>
          <p:cNvPr id="12" name="Double flèche horizontale 11"/>
          <p:cNvSpPr/>
          <p:nvPr/>
        </p:nvSpPr>
        <p:spPr>
          <a:xfrm>
            <a:off x="7706608" y="1202508"/>
            <a:ext cx="792088" cy="216024"/>
          </a:xfrm>
          <a:prstGeom prst="lef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Image 13" descr="Capture d’écran"/>
          <p:cNvPicPr>
            <a:picLocks noChangeAspect="1"/>
          </p:cNvPicPr>
          <p:nvPr/>
        </p:nvPicPr>
        <p:blipFill rotWithShape="1">
          <a:blip r:embed="rId3">
            <a:extLst>
              <a:ext uri="{28A0092B-C50C-407E-A947-70E740481C1C}">
                <a14:useLocalDpi xmlns:a14="http://schemas.microsoft.com/office/drawing/2010/main" val="0"/>
              </a:ext>
            </a:extLst>
          </a:blip>
          <a:srcRect l="64607" t="30296" r="13789" b="32916"/>
          <a:stretch/>
        </p:blipFill>
        <p:spPr>
          <a:xfrm>
            <a:off x="7452320" y="4226616"/>
            <a:ext cx="1533896" cy="1224136"/>
          </a:xfrm>
          <a:prstGeom prst="rect">
            <a:avLst/>
          </a:prstGeom>
        </p:spPr>
      </p:pic>
      <p:sp>
        <p:nvSpPr>
          <p:cNvPr id="17" name="Flèche droite 16"/>
          <p:cNvSpPr/>
          <p:nvPr/>
        </p:nvSpPr>
        <p:spPr>
          <a:xfrm>
            <a:off x="7655128" y="4077072"/>
            <a:ext cx="432048" cy="216024"/>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Flèche droite 17"/>
          <p:cNvSpPr/>
          <p:nvPr/>
        </p:nvSpPr>
        <p:spPr>
          <a:xfrm flipH="1">
            <a:off x="8334656" y="4077072"/>
            <a:ext cx="432048" cy="216024"/>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ZoneTexte 18"/>
          <p:cNvSpPr txBox="1"/>
          <p:nvPr/>
        </p:nvSpPr>
        <p:spPr>
          <a:xfrm>
            <a:off x="8014730" y="1321733"/>
            <a:ext cx="301686" cy="369332"/>
          </a:xfrm>
          <a:prstGeom prst="rect">
            <a:avLst/>
          </a:prstGeom>
          <a:noFill/>
        </p:spPr>
        <p:txBody>
          <a:bodyPr wrap="none" rtlCol="0">
            <a:spAutoFit/>
          </a:bodyPr>
          <a:lstStyle/>
          <a:p>
            <a:r>
              <a:rPr lang="fr-FR" dirty="0"/>
              <a:t>1</a:t>
            </a:r>
            <a:endParaRPr lang="en-US" dirty="0"/>
          </a:p>
        </p:txBody>
      </p:sp>
      <p:sp>
        <p:nvSpPr>
          <p:cNvPr id="20" name="ZoneTexte 19"/>
          <p:cNvSpPr txBox="1"/>
          <p:nvPr/>
        </p:nvSpPr>
        <p:spPr>
          <a:xfrm>
            <a:off x="8087176" y="4185084"/>
            <a:ext cx="301686" cy="369332"/>
          </a:xfrm>
          <a:prstGeom prst="rect">
            <a:avLst/>
          </a:prstGeom>
          <a:noFill/>
        </p:spPr>
        <p:txBody>
          <a:bodyPr wrap="none" rtlCol="0">
            <a:spAutoFit/>
          </a:bodyPr>
          <a:lstStyle/>
          <a:p>
            <a:r>
              <a:rPr lang="fr-FR" dirty="0"/>
              <a:t>1</a:t>
            </a:r>
            <a:endParaRPr lang="en-US" dirty="0"/>
          </a:p>
        </p:txBody>
      </p:sp>
    </p:spTree>
    <p:extLst>
      <p:ext uri="{BB962C8B-B14F-4D97-AF65-F5344CB8AC3E}">
        <p14:creationId xmlns:p14="http://schemas.microsoft.com/office/powerpoint/2010/main" val="387208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0644" y="188914"/>
            <a:ext cx="9145588" cy="792162"/>
          </a:xfrm>
        </p:spPr>
        <p:txBody>
          <a:bodyPr>
            <a:normAutofit fontScale="90000"/>
          </a:bodyPr>
          <a:lstStyle/>
          <a:p>
            <a:pPr algn="l"/>
            <a:r>
              <a:rPr lang="fr-FR" sz="3600" dirty="0">
                <a:solidFill>
                  <a:schemeClr val="tx1">
                    <a:lumMod val="65000"/>
                    <a:lumOff val="35000"/>
                  </a:schemeClr>
                </a:solidFill>
                <a:cs typeface="Arial" pitchFamily="34" charset="0"/>
              </a:rPr>
              <a:t>Q6 : Quelle est l’exposition étudiée dans cette étude ?</a:t>
            </a:r>
          </a:p>
        </p:txBody>
      </p:sp>
      <p:sp>
        <p:nvSpPr>
          <p:cNvPr id="4" name="Espace réservé du contenu 2"/>
          <p:cNvSpPr>
            <a:spLocks noGrp="1"/>
          </p:cNvSpPr>
          <p:nvPr>
            <p:ph idx="4294967295"/>
          </p:nvPr>
        </p:nvSpPr>
        <p:spPr>
          <a:xfrm>
            <a:off x="358775" y="1268413"/>
            <a:ext cx="8785225" cy="2952750"/>
          </a:xfrm>
          <a:prstGeom prst="rect">
            <a:avLst/>
          </a:prstGeom>
        </p:spPr>
        <p:txBody>
          <a:bodyPr/>
          <a:lstStyle/>
          <a:p>
            <a:pPr marL="400050" lvl="1" indent="0">
              <a:spcBef>
                <a:spcPts val="0"/>
              </a:spcBef>
              <a:spcAft>
                <a:spcPts val="600"/>
              </a:spcAft>
              <a:buClr>
                <a:srgbClr val="078F9D"/>
              </a:buClr>
              <a:buNone/>
            </a:pPr>
            <a:r>
              <a:rPr lang="fr-FR" dirty="0"/>
              <a:t>Consommation d’alimentation bio évaluée par questionnaire et classée selon un score en 4 quartiles</a:t>
            </a:r>
            <a:endParaRPr lang="fr-FR" sz="2000" dirty="0"/>
          </a:p>
        </p:txBody>
      </p:sp>
      <p:cxnSp>
        <p:nvCxnSpPr>
          <p:cNvPr id="5" name="Connecteur droit 4"/>
          <p:cNvCxnSpPr/>
          <p:nvPr/>
        </p:nvCxnSpPr>
        <p:spPr>
          <a:xfrm>
            <a:off x="395536" y="1124744"/>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1500" y="2233894"/>
            <a:ext cx="8964996" cy="4524315"/>
          </a:xfrm>
          <a:prstGeom prst="rect">
            <a:avLst/>
          </a:prstGeom>
          <a:solidFill>
            <a:schemeClr val="bg1"/>
          </a:solidFill>
        </p:spPr>
        <p:txBody>
          <a:bodyPr wrap="square">
            <a:spAutoFit/>
          </a:bodyPr>
          <a:lstStyle/>
          <a:p>
            <a:r>
              <a:rPr lang="en-US" dirty="0">
                <a:solidFill>
                  <a:schemeClr val="accent6">
                    <a:lumMod val="75000"/>
                  </a:schemeClr>
                </a:solidFill>
                <a:latin typeface="GuardianTextEgypGR-Regular"/>
              </a:rPr>
              <a:t>In the present population-based cohort study among French adult volunteers, we sought to prospectively examine the </a:t>
            </a:r>
            <a:r>
              <a:rPr lang="en-US" b="1" dirty="0">
                <a:solidFill>
                  <a:schemeClr val="accent6">
                    <a:lumMod val="75000"/>
                  </a:schemeClr>
                </a:solidFill>
                <a:latin typeface="GuardianTextEgypGR-Regular"/>
              </a:rPr>
              <a:t>association between consumption frequency of organic foods, assessed through a score evaluating the consumption frequency of organic food categories, and cancer risk </a:t>
            </a:r>
            <a:r>
              <a:rPr lang="en-US" dirty="0">
                <a:solidFill>
                  <a:schemeClr val="accent6">
                    <a:lumMod val="75000"/>
                  </a:schemeClr>
                </a:solidFill>
                <a:latin typeface="GuardianTextEgypGR-Regular"/>
              </a:rPr>
              <a:t>in the ongoing, large-scale French </a:t>
            </a:r>
            <a:r>
              <a:rPr lang="en-US" dirty="0" err="1">
                <a:solidFill>
                  <a:schemeClr val="accent6">
                    <a:lumMod val="75000"/>
                  </a:schemeClr>
                </a:solidFill>
                <a:latin typeface="GuardianTextEgypGR-Regular"/>
              </a:rPr>
              <a:t>NutriNet</a:t>
            </a:r>
            <a:r>
              <a:rPr lang="en-US" dirty="0">
                <a:solidFill>
                  <a:schemeClr val="accent6">
                    <a:lumMod val="75000"/>
                  </a:schemeClr>
                </a:solidFill>
                <a:latin typeface="GuardianTextEgypGR-Regular"/>
              </a:rPr>
              <a:t>-Santé cohort. </a:t>
            </a:r>
          </a:p>
          <a:p>
            <a:endParaRPr lang="fr-FR" dirty="0">
              <a:solidFill>
                <a:schemeClr val="accent6">
                  <a:lumMod val="75000"/>
                </a:schemeClr>
              </a:solidFill>
              <a:latin typeface="GuardianTextEgypGR-Regular"/>
            </a:endParaRPr>
          </a:p>
          <a:p>
            <a:r>
              <a:rPr lang="en-US" dirty="0">
                <a:solidFill>
                  <a:schemeClr val="accent6">
                    <a:lumMod val="75000"/>
                  </a:schemeClr>
                </a:solidFill>
                <a:latin typeface="GuardianTextEgypGR-Regular"/>
              </a:rPr>
              <a:t>Consumption frequencies of </a:t>
            </a:r>
            <a:r>
              <a:rPr lang="en-US" b="1" dirty="0">
                <a:solidFill>
                  <a:schemeClr val="accent6">
                    <a:lumMod val="75000"/>
                  </a:schemeClr>
                </a:solidFill>
                <a:latin typeface="GuardianTextEgypGR-Regular"/>
              </a:rPr>
              <a:t>organic foods </a:t>
            </a:r>
            <a:r>
              <a:rPr lang="en-US" dirty="0">
                <a:solidFill>
                  <a:schemeClr val="accent6">
                    <a:lumMod val="75000"/>
                  </a:schemeClr>
                </a:solidFill>
                <a:latin typeface="GuardianTextEgypGR-Regular"/>
              </a:rPr>
              <a:t>were reported using the following 8 modalities: (1) most of the time, (2) occasionally, (3) never (“too expensive”), (4) never (“product not available”), (5) never (“I’m not interested in organic products”), (6) never (“I avoid such products”), (7) never (“for no specific reason”), and (8) “I don’t know.” For each product, we allocated 2 points for “most of the time” and 1 point for “occasionally” (and 0 otherwise). The 16 components were summed to provide an organic food score (range,0-32 points).</a:t>
            </a:r>
          </a:p>
          <a:p>
            <a:endParaRPr lang="en-US" dirty="0">
              <a:solidFill>
                <a:schemeClr val="accent6">
                  <a:lumMod val="75000"/>
                </a:schemeClr>
              </a:solidFill>
              <a:latin typeface="GuardianTextEgypGR-Regular"/>
            </a:endParaRPr>
          </a:p>
          <a:p>
            <a:r>
              <a:rPr lang="en-US" dirty="0">
                <a:solidFill>
                  <a:schemeClr val="accent6">
                    <a:lumMod val="75000"/>
                  </a:schemeClr>
                </a:solidFill>
                <a:latin typeface="GuardianTextEgypGR-Regular"/>
              </a:rPr>
              <a:t>as a </a:t>
            </a:r>
            <a:r>
              <a:rPr lang="en-US" b="1" dirty="0">
                <a:solidFill>
                  <a:schemeClr val="accent6">
                    <a:lumMod val="75000"/>
                  </a:schemeClr>
                </a:solidFill>
                <a:latin typeface="GuardianTextEgypGR-Regular"/>
              </a:rPr>
              <a:t>continuous variable</a:t>
            </a:r>
            <a:r>
              <a:rPr lang="en-US" dirty="0">
                <a:solidFill>
                  <a:schemeClr val="accent6">
                    <a:lumMod val="75000"/>
                  </a:schemeClr>
                </a:solidFill>
                <a:latin typeface="GuardianTextEgypGR-Regular"/>
              </a:rPr>
              <a:t>, while modeling the HR associated with each 5-point increase, and as </a:t>
            </a:r>
            <a:r>
              <a:rPr lang="en-US" b="1" dirty="0">
                <a:solidFill>
                  <a:schemeClr val="accent6">
                    <a:lumMod val="75000"/>
                  </a:schemeClr>
                </a:solidFill>
                <a:latin typeface="GuardianTextEgypGR-Regular"/>
              </a:rPr>
              <a:t>quartiles</a:t>
            </a:r>
            <a:r>
              <a:rPr lang="en-US" dirty="0">
                <a:solidFill>
                  <a:schemeClr val="accent6">
                    <a:lumMod val="75000"/>
                  </a:schemeClr>
                </a:solidFill>
                <a:latin typeface="GuardianTextEgypGR-Regular"/>
              </a:rPr>
              <a:t>, with the first quartile as reference </a:t>
            </a:r>
          </a:p>
        </p:txBody>
      </p:sp>
    </p:spTree>
    <p:extLst>
      <p:ext uri="{BB962C8B-B14F-4D97-AF65-F5344CB8AC3E}">
        <p14:creationId xmlns:p14="http://schemas.microsoft.com/office/powerpoint/2010/main" val="22573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0644" y="188914"/>
            <a:ext cx="9145588" cy="792162"/>
          </a:xfrm>
        </p:spPr>
        <p:txBody>
          <a:bodyPr>
            <a:normAutofit fontScale="90000"/>
          </a:bodyPr>
          <a:lstStyle/>
          <a:p>
            <a:pPr algn="l"/>
            <a:r>
              <a:rPr lang="fr-FR" sz="3600" dirty="0">
                <a:solidFill>
                  <a:schemeClr val="tx1">
                    <a:lumMod val="65000"/>
                    <a:lumOff val="35000"/>
                  </a:schemeClr>
                </a:solidFill>
                <a:cs typeface="Arial" pitchFamily="34" charset="0"/>
              </a:rPr>
              <a:t>Q6 : Quelle est l’exposition étudiée dans cette étude ?</a:t>
            </a:r>
          </a:p>
        </p:txBody>
      </p:sp>
      <p:sp>
        <p:nvSpPr>
          <p:cNvPr id="4" name="Espace réservé du contenu 2"/>
          <p:cNvSpPr>
            <a:spLocks noGrp="1"/>
          </p:cNvSpPr>
          <p:nvPr>
            <p:ph idx="4294967295"/>
          </p:nvPr>
        </p:nvSpPr>
        <p:spPr>
          <a:xfrm>
            <a:off x="358775" y="1268413"/>
            <a:ext cx="8785225" cy="720427"/>
          </a:xfrm>
          <a:prstGeom prst="rect">
            <a:avLst/>
          </a:prstGeom>
        </p:spPr>
        <p:txBody>
          <a:bodyPr/>
          <a:lstStyle/>
          <a:p>
            <a:pPr marL="400050" lvl="1" indent="0">
              <a:spcBef>
                <a:spcPts val="0"/>
              </a:spcBef>
              <a:spcAft>
                <a:spcPts val="600"/>
              </a:spcAft>
              <a:buClr>
                <a:srgbClr val="078F9D"/>
              </a:buClr>
              <a:buNone/>
            </a:pPr>
            <a:r>
              <a:rPr lang="fr-FR" dirty="0"/>
              <a:t>Consommation d’alimentation biologique évaluée par questionnaire et classée selon un score en 4 quartiles</a:t>
            </a:r>
            <a:endParaRPr lang="fr-FR" sz="2000" dirty="0"/>
          </a:p>
        </p:txBody>
      </p:sp>
      <p:cxnSp>
        <p:nvCxnSpPr>
          <p:cNvPr id="5" name="Connecteur droit 4"/>
          <p:cNvCxnSpPr/>
          <p:nvPr/>
        </p:nvCxnSpPr>
        <p:spPr>
          <a:xfrm>
            <a:off x="395536" y="1124744"/>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0CC57B1-8C54-45A9-9A93-5FA8742A5ADA}"/>
              </a:ext>
            </a:extLst>
          </p:cNvPr>
          <p:cNvSpPr/>
          <p:nvPr/>
        </p:nvSpPr>
        <p:spPr>
          <a:xfrm>
            <a:off x="107429" y="2060848"/>
            <a:ext cx="9081568" cy="4678204"/>
          </a:xfrm>
          <a:prstGeom prst="rect">
            <a:avLst/>
          </a:prstGeom>
          <a:solidFill>
            <a:schemeClr val="bg1"/>
          </a:solidFill>
        </p:spPr>
        <p:txBody>
          <a:bodyPr wrap="square">
            <a:spAutoFit/>
          </a:bodyPr>
          <a:lstStyle/>
          <a:p>
            <a:pPr algn="just">
              <a:spcAft>
                <a:spcPts val="0"/>
              </a:spcAft>
            </a:pPr>
            <a:r>
              <a:rPr lang="fr-FR" b="1" dirty="0">
                <a:ea typeface="Times New Roman" panose="02020603050405020304" pitchFamily="18" charset="0"/>
              </a:rPr>
              <a:t>Biais de mesure / de classement de l’exposition au facteur de risque ?</a:t>
            </a:r>
          </a:p>
          <a:p>
            <a:r>
              <a:rPr lang="fr-FR" sz="2000" dirty="0"/>
              <a:t>Mesure biaisée de l’exposition conduisant à un biais dans les résultats de l’étude?</a:t>
            </a:r>
          </a:p>
          <a:p>
            <a:endParaRPr lang="fr-FR" sz="2000" dirty="0"/>
          </a:p>
          <a:p>
            <a:r>
              <a:rPr lang="fr-FR" sz="2000" dirty="0"/>
              <a:t>Réflexion théorique : On pourrait imaginer un biais de mesure de l’exposition (biais du « </a:t>
            </a:r>
            <a:r>
              <a:rPr lang="fr-FR" sz="2000" dirty="0" err="1"/>
              <a:t>faking</a:t>
            </a:r>
            <a:r>
              <a:rPr lang="fr-FR" sz="2000" dirty="0"/>
              <a:t> good ») avec une surestimation de la consommation bio jugée comme un comportement vertueux actuellement dans la société. </a:t>
            </a:r>
          </a:p>
          <a:p>
            <a:r>
              <a:rPr lang="fr-FR" sz="2000" dirty="0"/>
              <a:t>	S’il affecte de façon identique tous les participants il s’agira alors d’un biais non différentiel dont le seul impact sera de réduire la validité externe. </a:t>
            </a:r>
          </a:p>
          <a:p>
            <a:r>
              <a:rPr lang="fr-FR" sz="2000" dirty="0"/>
              <a:t>	 S’il y a systématiquement une sur-déclaration chez ceux qui consomment le moins de bio et pas de sur-déclaration chez ceux qui consomment beaucoup de bio, il s’agit d’un biais différentiel qui va vers une sous estimation de l’association entre consommation bio et cancer, donc une sous-estimation du HR et menace++ sur la validité interne</a:t>
            </a:r>
          </a:p>
          <a:p>
            <a:endParaRPr lang="fr-FR" sz="2000" dirty="0">
              <a:ea typeface="Times New Roman" panose="02020603050405020304" pitchFamily="18" charset="0"/>
            </a:endParaRPr>
          </a:p>
          <a:p>
            <a:r>
              <a:rPr lang="fr-FR" sz="2000" dirty="0">
                <a:ea typeface="Times New Roman" panose="02020603050405020304" pitchFamily="18" charset="0"/>
              </a:rPr>
              <a:t>NB : Un tel biais peut être redouté mais impossible à infirmer ou confirmer…..</a:t>
            </a:r>
            <a:endParaRPr lang="fr-FR" dirty="0">
              <a:ea typeface="Times New Roman" panose="02020603050405020304" pitchFamily="18" charset="0"/>
            </a:endParaRPr>
          </a:p>
        </p:txBody>
      </p:sp>
    </p:spTree>
    <p:extLst>
      <p:ext uri="{BB962C8B-B14F-4D97-AF65-F5344CB8AC3E}">
        <p14:creationId xmlns:p14="http://schemas.microsoft.com/office/powerpoint/2010/main" val="30500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85800" y="-27384"/>
            <a:ext cx="7772400" cy="6597352"/>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9300" b="1" dirty="0">
                <a:solidFill>
                  <a:schemeClr val="accent6"/>
                </a:solidFill>
              </a:rPr>
              <a:t>Objectifs pédagogiques</a:t>
            </a:r>
          </a:p>
          <a:p>
            <a:endParaRPr lang="fr-FR" b="1" dirty="0">
              <a:solidFill>
                <a:schemeClr val="accent6"/>
              </a:solidFill>
            </a:endParaRPr>
          </a:p>
          <a:p>
            <a:endParaRPr lang="fr-FR" b="1" dirty="0">
              <a:solidFill>
                <a:schemeClr val="accent6"/>
              </a:solidFill>
            </a:endParaRPr>
          </a:p>
          <a:p>
            <a:endParaRPr lang="fr-FR" b="1" dirty="0">
              <a:solidFill>
                <a:schemeClr val="accent6"/>
              </a:solidFill>
            </a:endParaRPr>
          </a:p>
          <a:p>
            <a:pPr marL="571500" indent="-571500" algn="l">
              <a:buFont typeface="Arial" panose="020B0604020202020204" pitchFamily="34" charset="0"/>
              <a:buChar char="•"/>
            </a:pPr>
            <a:r>
              <a:rPr lang="fr-FR" b="1" dirty="0"/>
              <a:t>lire un article </a:t>
            </a:r>
            <a:r>
              <a:rPr lang="fr-FR" dirty="0"/>
              <a:t>scientifique et y trouver les principales informations : objectif, méthodologie, critère de jugement principal, population et résultat principal</a:t>
            </a:r>
          </a:p>
          <a:p>
            <a:pPr marL="571500" indent="-571500" algn="l">
              <a:buFont typeface="Arial" panose="020B0604020202020204" pitchFamily="34" charset="0"/>
              <a:buChar char="•"/>
            </a:pPr>
            <a:endParaRPr lang="fr-FR" dirty="0"/>
          </a:p>
          <a:p>
            <a:pPr marL="571500" indent="-571500" algn="l">
              <a:buFont typeface="Arial" panose="020B0604020202020204" pitchFamily="34" charset="0"/>
              <a:buChar char="•"/>
            </a:pPr>
            <a:r>
              <a:rPr lang="fr-FR" dirty="0"/>
              <a:t>Identifier la question de recherche et ses composantes</a:t>
            </a:r>
          </a:p>
          <a:p>
            <a:pPr marL="571500" indent="-571500" algn="l">
              <a:buFont typeface="Arial" panose="020B0604020202020204" pitchFamily="34" charset="0"/>
              <a:buChar char="•"/>
            </a:pPr>
            <a:endParaRPr lang="en-US" dirty="0"/>
          </a:p>
          <a:p>
            <a:pPr marL="571500" indent="-571500" algn="l">
              <a:buFont typeface="Arial" panose="020B0604020202020204" pitchFamily="34" charset="0"/>
              <a:buChar char="•"/>
            </a:pPr>
            <a:r>
              <a:rPr lang="fr-FR" dirty="0"/>
              <a:t>identifier une </a:t>
            </a:r>
            <a:r>
              <a:rPr lang="fr-FR" b="1" dirty="0"/>
              <a:t>étude de cohorte prospective </a:t>
            </a:r>
            <a:r>
              <a:rPr lang="fr-FR" dirty="0"/>
              <a:t>et les méthodes de mesure de l’exposition et du critère de jugement principal</a:t>
            </a:r>
          </a:p>
          <a:p>
            <a:pPr algn="l"/>
            <a:endParaRPr lang="en-US" dirty="0"/>
          </a:p>
          <a:p>
            <a:pPr marL="571500" indent="-571500" algn="l">
              <a:buFont typeface="Arial" panose="020B0604020202020204" pitchFamily="34" charset="0"/>
              <a:buChar char="•"/>
            </a:pPr>
            <a:r>
              <a:rPr lang="fr-FR" dirty="0"/>
              <a:t>identifier et interpréter le </a:t>
            </a:r>
            <a:r>
              <a:rPr lang="fr-FR" b="1" dirty="0"/>
              <a:t>résultat principal</a:t>
            </a:r>
            <a:endParaRPr lang="en-US" b="1" dirty="0"/>
          </a:p>
          <a:p>
            <a:pPr marL="571500" indent="-571500" algn="l">
              <a:buFont typeface="Arial" panose="020B0604020202020204" pitchFamily="34" charset="0"/>
              <a:buChar char="•"/>
            </a:pPr>
            <a:r>
              <a:rPr lang="fr-FR" dirty="0"/>
              <a:t>évaluer la </a:t>
            </a:r>
            <a:r>
              <a:rPr lang="fr-FR" b="1" dirty="0"/>
              <a:t>validité interne </a:t>
            </a:r>
            <a:r>
              <a:rPr lang="fr-FR" dirty="0"/>
              <a:t>= le risque des principaux biais des études de cohorte prospective : </a:t>
            </a:r>
            <a:r>
              <a:rPr lang="fr-FR" b="1" dirty="0"/>
              <a:t>biais de sélection </a:t>
            </a:r>
            <a:r>
              <a:rPr lang="fr-FR" dirty="0"/>
              <a:t>lié aux PDV, le risque de </a:t>
            </a:r>
            <a:r>
              <a:rPr lang="fr-FR" b="1" dirty="0"/>
              <a:t>biais de mesure</a:t>
            </a:r>
            <a:r>
              <a:rPr lang="fr-FR" dirty="0"/>
              <a:t>, le risque d’erreur lié aux </a:t>
            </a:r>
            <a:r>
              <a:rPr lang="fr-FR" b="1" dirty="0"/>
              <a:t>facteurs de confusion</a:t>
            </a:r>
          </a:p>
          <a:p>
            <a:pPr marL="571500" indent="-571500" algn="l">
              <a:buFont typeface="Arial" panose="020B0604020202020204" pitchFamily="34" charset="0"/>
              <a:buChar char="•"/>
            </a:pPr>
            <a:endParaRPr lang="en-US" b="1" dirty="0"/>
          </a:p>
          <a:p>
            <a:pPr marL="571500" indent="-571500" algn="l">
              <a:buFont typeface="Arial" panose="020B0604020202020204" pitchFamily="34" charset="0"/>
              <a:buChar char="•"/>
            </a:pPr>
            <a:r>
              <a:rPr lang="fr-FR" dirty="0"/>
              <a:t>discuter d’une relation </a:t>
            </a:r>
            <a:r>
              <a:rPr lang="fr-FR" b="1" dirty="0"/>
              <a:t>dose effet</a:t>
            </a:r>
          </a:p>
          <a:p>
            <a:pPr marL="571500" indent="-571500" algn="l">
              <a:buFont typeface="Arial" panose="020B0604020202020204" pitchFamily="34" charset="0"/>
              <a:buChar char="•"/>
            </a:pPr>
            <a:endParaRPr lang="fr-FR" b="1" dirty="0"/>
          </a:p>
          <a:p>
            <a:pPr marL="571500" indent="-571500" algn="l">
              <a:buFont typeface="Arial" panose="020B0604020202020204" pitchFamily="34" charset="0"/>
              <a:buChar char="•"/>
            </a:pPr>
            <a:r>
              <a:rPr lang="fr-FR" dirty="0"/>
              <a:t>discuter de la </a:t>
            </a:r>
            <a:r>
              <a:rPr lang="fr-FR" b="1" dirty="0"/>
              <a:t>validité externe </a:t>
            </a:r>
            <a:r>
              <a:rPr lang="fr-FR" dirty="0"/>
              <a:t>– </a:t>
            </a:r>
            <a:r>
              <a:rPr lang="fr-FR" dirty="0" err="1"/>
              <a:t>généralisabilité</a:t>
            </a:r>
            <a:r>
              <a:rPr lang="fr-FR" dirty="0"/>
              <a:t> des résultats</a:t>
            </a:r>
            <a:endParaRPr lang="en-US" dirty="0"/>
          </a:p>
        </p:txBody>
      </p:sp>
    </p:spTree>
    <p:extLst>
      <p:ext uri="{BB962C8B-B14F-4D97-AF65-F5344CB8AC3E}">
        <p14:creationId xmlns:p14="http://schemas.microsoft.com/office/powerpoint/2010/main" val="115327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0584" y="114088"/>
            <a:ext cx="9237663" cy="792162"/>
          </a:xfrm>
        </p:spPr>
        <p:txBody>
          <a:bodyPr>
            <a:noAutofit/>
          </a:bodyPr>
          <a:lstStyle/>
          <a:p>
            <a:pPr algn="l"/>
            <a:r>
              <a:rPr lang="fr-FR" sz="2800" dirty="0">
                <a:solidFill>
                  <a:schemeClr val="tx1">
                    <a:lumMod val="65000"/>
                    <a:lumOff val="35000"/>
                  </a:schemeClr>
                </a:solidFill>
                <a:cs typeface="Arial" pitchFamily="34" charset="0"/>
              </a:rPr>
              <a:t>Q7 : Concernant la mesure de la consommation d’aliments biologiques, quelle(s) est/sont la/les proposition(s) exacte(s) ?</a:t>
            </a:r>
          </a:p>
        </p:txBody>
      </p:sp>
      <p:sp>
        <p:nvSpPr>
          <p:cNvPr id="4" name="Espace réservé du contenu 2"/>
          <p:cNvSpPr>
            <a:spLocks noGrp="1"/>
          </p:cNvSpPr>
          <p:nvPr>
            <p:ph idx="4294967295"/>
          </p:nvPr>
        </p:nvSpPr>
        <p:spPr>
          <a:xfrm>
            <a:off x="-36512" y="1196975"/>
            <a:ext cx="9144000" cy="2952750"/>
          </a:xfrm>
          <a:prstGeom prst="rect">
            <a:avLst/>
          </a:prstGeom>
        </p:spPr>
        <p:txBody>
          <a:bodyPr/>
          <a:lstStyle/>
          <a:p>
            <a:pPr marL="0" indent="0">
              <a:spcBef>
                <a:spcPts val="0"/>
              </a:spcBef>
              <a:spcAft>
                <a:spcPts val="600"/>
              </a:spcAft>
              <a:buClr>
                <a:srgbClr val="078F9D"/>
              </a:buClr>
              <a:buNone/>
            </a:pPr>
            <a:r>
              <a:rPr lang="fr-FR" sz="2000" dirty="0"/>
              <a:t>   </a:t>
            </a:r>
          </a:p>
          <a:p>
            <a:pPr marL="914400" lvl="1" indent="-514350">
              <a:spcBef>
                <a:spcPts val="0"/>
              </a:spcBef>
              <a:spcAft>
                <a:spcPts val="600"/>
              </a:spcAft>
              <a:buClr>
                <a:srgbClr val="078F9D"/>
              </a:buClr>
              <a:buFont typeface="+mj-lt"/>
              <a:buAutoNum type="alphaLcParenR"/>
            </a:pPr>
            <a:r>
              <a:rPr lang="fr-FR" sz="2000" dirty="0"/>
              <a:t>elle est de nature déclarative </a:t>
            </a:r>
          </a:p>
          <a:p>
            <a:pPr marL="914400" lvl="1" indent="-514350">
              <a:spcBef>
                <a:spcPts val="0"/>
              </a:spcBef>
              <a:spcAft>
                <a:spcPts val="600"/>
              </a:spcAft>
              <a:buClr>
                <a:srgbClr val="078F9D"/>
              </a:buClr>
              <a:buFont typeface="+mj-lt"/>
              <a:buAutoNum type="alphaLcParenR"/>
            </a:pPr>
            <a:r>
              <a:rPr lang="fr-FR" sz="2000" dirty="0"/>
              <a:t>elle est représentative de l’exposition sur la durée de suivi</a:t>
            </a:r>
          </a:p>
          <a:p>
            <a:pPr marL="914400" lvl="1" indent="-514350">
              <a:spcBef>
                <a:spcPts val="0"/>
              </a:spcBef>
              <a:spcAft>
                <a:spcPts val="600"/>
              </a:spcAft>
              <a:buClr>
                <a:srgbClr val="078F9D"/>
              </a:buClr>
              <a:buFont typeface="+mj-lt"/>
              <a:buAutoNum type="alphaLcParenR"/>
            </a:pPr>
            <a:r>
              <a:rPr lang="fr-FR" sz="2000" dirty="0"/>
              <a:t>le groupe exposé est défini par la consommation exclusive d’aliments bio </a:t>
            </a:r>
          </a:p>
          <a:p>
            <a:pPr marL="914400" lvl="1" indent="-514350">
              <a:spcBef>
                <a:spcPts val="0"/>
              </a:spcBef>
              <a:spcAft>
                <a:spcPts val="600"/>
              </a:spcAft>
              <a:buClr>
                <a:srgbClr val="078F9D"/>
              </a:buClr>
              <a:buFont typeface="+mj-lt"/>
              <a:buAutoNum type="alphaLcParenR"/>
            </a:pPr>
            <a:r>
              <a:rPr lang="fr-FR" sz="2000" dirty="0"/>
              <a:t>le groupe non exposé est défini par l’absence de consommation d’aliments bio</a:t>
            </a:r>
          </a:p>
          <a:p>
            <a:pPr marL="914400" lvl="1" indent="-514350">
              <a:spcBef>
                <a:spcPts val="0"/>
              </a:spcBef>
              <a:spcAft>
                <a:spcPts val="600"/>
              </a:spcAft>
              <a:buClr>
                <a:srgbClr val="078F9D"/>
              </a:buClr>
              <a:buFont typeface="+mj-lt"/>
              <a:buAutoNum type="alphaLcParenR"/>
            </a:pPr>
            <a:r>
              <a:rPr lang="fr-FR" sz="2000" dirty="0"/>
              <a:t>elle permet d’étudier la relation dose effet</a:t>
            </a:r>
          </a:p>
        </p:txBody>
      </p:sp>
      <p:cxnSp>
        <p:nvCxnSpPr>
          <p:cNvPr id="5" name="Connecteur droit 4"/>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0584" y="114088"/>
            <a:ext cx="9237663" cy="792162"/>
          </a:xfrm>
        </p:spPr>
        <p:txBody>
          <a:bodyPr>
            <a:noAutofit/>
          </a:bodyPr>
          <a:lstStyle/>
          <a:p>
            <a:pPr algn="l"/>
            <a:r>
              <a:rPr lang="fr-FR" sz="2800" dirty="0">
                <a:solidFill>
                  <a:schemeClr val="tx1">
                    <a:lumMod val="65000"/>
                    <a:lumOff val="35000"/>
                  </a:schemeClr>
                </a:solidFill>
                <a:cs typeface="Arial" pitchFamily="34" charset="0"/>
              </a:rPr>
              <a:t>Q7 : Concernant la mesure de la consommation d’aliments biologiques, quelle(s) est/sont la/les proposition(s) exacte(s) ?</a:t>
            </a:r>
          </a:p>
        </p:txBody>
      </p:sp>
      <p:sp>
        <p:nvSpPr>
          <p:cNvPr id="4" name="Espace réservé du contenu 2"/>
          <p:cNvSpPr>
            <a:spLocks noGrp="1"/>
          </p:cNvSpPr>
          <p:nvPr>
            <p:ph idx="4294967295"/>
          </p:nvPr>
        </p:nvSpPr>
        <p:spPr>
          <a:xfrm>
            <a:off x="251520" y="1484784"/>
            <a:ext cx="9144000" cy="2952750"/>
          </a:xfrm>
          <a:prstGeom prst="rect">
            <a:avLst/>
          </a:prstGeom>
        </p:spPr>
        <p:txBody>
          <a:bodyPr/>
          <a:lstStyle/>
          <a:p>
            <a:pPr marL="0" indent="0">
              <a:spcBef>
                <a:spcPts val="0"/>
              </a:spcBef>
              <a:spcAft>
                <a:spcPts val="600"/>
              </a:spcAft>
              <a:buClr>
                <a:srgbClr val="078F9D"/>
              </a:buClr>
              <a:buNone/>
            </a:pPr>
            <a:r>
              <a:rPr lang="fr-FR" sz="2000" dirty="0"/>
              <a:t>   </a:t>
            </a:r>
          </a:p>
          <a:p>
            <a:pPr marL="914400" lvl="1" indent="-514350">
              <a:spcBef>
                <a:spcPts val="0"/>
              </a:spcBef>
              <a:spcAft>
                <a:spcPts val="600"/>
              </a:spcAft>
              <a:buClr>
                <a:srgbClr val="078F9D"/>
              </a:buClr>
              <a:buFont typeface="+mj-lt"/>
              <a:buAutoNum type="alphaLcParenR"/>
            </a:pPr>
            <a:r>
              <a:rPr lang="fr-FR" sz="2000" b="1" dirty="0"/>
              <a:t>elle est de nature déclarative </a:t>
            </a:r>
          </a:p>
          <a:p>
            <a:pPr marL="914400" lvl="1" indent="-514350">
              <a:spcBef>
                <a:spcPts val="0"/>
              </a:spcBef>
              <a:spcAft>
                <a:spcPts val="600"/>
              </a:spcAft>
              <a:buClr>
                <a:srgbClr val="078F9D"/>
              </a:buClr>
              <a:buFont typeface="+mj-lt"/>
              <a:buAutoNum type="alphaLcParenR"/>
            </a:pPr>
            <a:r>
              <a:rPr lang="fr-FR" sz="2000" dirty="0"/>
              <a:t>elle est représentative de l’exposition sur la durée de suivi</a:t>
            </a:r>
          </a:p>
          <a:p>
            <a:pPr marL="914400" lvl="1" indent="-514350">
              <a:spcBef>
                <a:spcPts val="0"/>
              </a:spcBef>
              <a:spcAft>
                <a:spcPts val="600"/>
              </a:spcAft>
              <a:buClr>
                <a:srgbClr val="078F9D"/>
              </a:buClr>
              <a:buFont typeface="+mj-lt"/>
              <a:buAutoNum type="alphaLcParenR"/>
            </a:pPr>
            <a:r>
              <a:rPr lang="fr-FR" sz="2000" dirty="0"/>
              <a:t>le groupe exposé est défini par la consommation exclusive d’aliments bio</a:t>
            </a:r>
          </a:p>
          <a:p>
            <a:pPr marL="914400" lvl="1" indent="-514350">
              <a:spcBef>
                <a:spcPts val="0"/>
              </a:spcBef>
              <a:spcAft>
                <a:spcPts val="600"/>
              </a:spcAft>
              <a:buClr>
                <a:srgbClr val="078F9D"/>
              </a:buClr>
              <a:buFont typeface="+mj-lt"/>
              <a:buAutoNum type="alphaLcParenR"/>
            </a:pPr>
            <a:r>
              <a:rPr lang="fr-FR" sz="2000" dirty="0"/>
              <a:t>le groupe non exposé est défini par l’absence de consommation d’aliments bio</a:t>
            </a:r>
          </a:p>
          <a:p>
            <a:pPr marL="914400" lvl="1" indent="-514350">
              <a:spcBef>
                <a:spcPts val="0"/>
              </a:spcBef>
              <a:spcAft>
                <a:spcPts val="600"/>
              </a:spcAft>
              <a:buClr>
                <a:srgbClr val="078F9D"/>
              </a:buClr>
              <a:buFont typeface="+mj-lt"/>
              <a:buAutoNum type="alphaLcParenR"/>
            </a:pPr>
            <a:r>
              <a:rPr lang="fr-FR" sz="2000" b="1" dirty="0"/>
              <a:t>elle permet d’étudier la relation dose effet</a:t>
            </a:r>
          </a:p>
        </p:txBody>
      </p:sp>
      <p:cxnSp>
        <p:nvCxnSpPr>
          <p:cNvPr id="5" name="Connecteur droit 4"/>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4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116632"/>
            <a:ext cx="8928991"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La relation dose effet  (critère de Hill)</a:t>
            </a:r>
          </a:p>
        </p:txBody>
      </p:sp>
      <p:sp>
        <p:nvSpPr>
          <p:cNvPr id="3" name="ZoneTexte 2"/>
          <p:cNvSpPr txBox="1"/>
          <p:nvPr/>
        </p:nvSpPr>
        <p:spPr>
          <a:xfrm>
            <a:off x="467544" y="1196752"/>
            <a:ext cx="8352928" cy="2462213"/>
          </a:xfrm>
          <a:prstGeom prst="rect">
            <a:avLst/>
          </a:prstGeom>
          <a:noFill/>
        </p:spPr>
        <p:txBody>
          <a:bodyPr wrap="square" rtlCol="0">
            <a:spAutoFit/>
          </a:bodyPr>
          <a:lstStyle/>
          <a:p>
            <a:r>
              <a:rPr lang="fr-FR" sz="2000" dirty="0"/>
              <a:t> !! Important !!</a:t>
            </a:r>
          </a:p>
          <a:p>
            <a:endParaRPr lang="fr-FR" dirty="0"/>
          </a:p>
          <a:p>
            <a:pPr marL="176213" indent="-176213">
              <a:buFont typeface="Arial" panose="020B0604020202020204" pitchFamily="34" charset="0"/>
              <a:buChar char="•"/>
            </a:pPr>
            <a:r>
              <a:rPr lang="fr-FR" sz="2000" dirty="0"/>
              <a:t>Teste l’hypothèse : quand l’exposition au FDR augmente le risque du CJ augmente</a:t>
            </a:r>
          </a:p>
          <a:p>
            <a:pPr marL="176213" indent="-176213">
              <a:buFont typeface="Arial" panose="020B0604020202020204" pitchFamily="34" charset="0"/>
              <a:buChar char="•"/>
            </a:pPr>
            <a:r>
              <a:rPr lang="fr-FR" sz="2000" dirty="0"/>
              <a:t>Elément très important de la présomption d’une relation de causalité entre le FDR étudié et le CJ, elle fait partie des critères de Hill à connaitre +++</a:t>
            </a:r>
          </a:p>
          <a:p>
            <a:endParaRPr lang="fr-FR" dirty="0"/>
          </a:p>
          <a:p>
            <a:endParaRPr lang="fr-FR" dirty="0"/>
          </a:p>
        </p:txBody>
      </p:sp>
      <p:cxnSp>
        <p:nvCxnSpPr>
          <p:cNvPr id="6" name="Connecteur droit avec flèche 5"/>
          <p:cNvCxnSpPr/>
          <p:nvPr/>
        </p:nvCxnSpPr>
        <p:spPr>
          <a:xfrm>
            <a:off x="467544" y="5498637"/>
            <a:ext cx="2592288" cy="0"/>
          </a:xfrm>
          <a:prstGeom prst="straightConnector1">
            <a:avLst/>
          </a:prstGeom>
          <a:ln w="38100">
            <a:solidFill>
              <a:srgbClr val="25A79B"/>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667504" y="3429000"/>
            <a:ext cx="0" cy="2232248"/>
          </a:xfrm>
          <a:prstGeom prst="straightConnector1">
            <a:avLst/>
          </a:prstGeom>
          <a:ln w="38100">
            <a:solidFill>
              <a:srgbClr val="25A79B"/>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115616" y="5582563"/>
            <a:ext cx="2553328" cy="369332"/>
          </a:xfrm>
          <a:prstGeom prst="rect">
            <a:avLst/>
          </a:prstGeom>
          <a:noFill/>
        </p:spPr>
        <p:txBody>
          <a:bodyPr wrap="none" rtlCol="0">
            <a:spAutoFit/>
          </a:bodyPr>
          <a:lstStyle/>
          <a:p>
            <a:r>
              <a:rPr lang="fr-FR" dirty="0"/>
              <a:t>Dose d’exposition au FDR</a:t>
            </a:r>
            <a:endParaRPr lang="en-US" dirty="0"/>
          </a:p>
        </p:txBody>
      </p:sp>
      <p:sp>
        <p:nvSpPr>
          <p:cNvPr id="11" name="ZoneTexte 10"/>
          <p:cNvSpPr txBox="1"/>
          <p:nvPr/>
        </p:nvSpPr>
        <p:spPr>
          <a:xfrm>
            <a:off x="123568" y="3429000"/>
            <a:ext cx="461665" cy="1501597"/>
          </a:xfrm>
          <a:prstGeom prst="rect">
            <a:avLst/>
          </a:prstGeom>
          <a:noFill/>
        </p:spPr>
        <p:txBody>
          <a:bodyPr vert="vert270" wrap="square" rtlCol="0">
            <a:spAutoFit/>
          </a:bodyPr>
          <a:lstStyle/>
          <a:p>
            <a:r>
              <a:rPr lang="fr-FR" dirty="0"/>
              <a:t>Risque du CJ</a:t>
            </a:r>
            <a:endParaRPr lang="en-US" dirty="0"/>
          </a:p>
        </p:txBody>
      </p:sp>
      <p:sp>
        <p:nvSpPr>
          <p:cNvPr id="12" name="Arc 11"/>
          <p:cNvSpPr/>
          <p:nvPr/>
        </p:nvSpPr>
        <p:spPr>
          <a:xfrm rot="7630486">
            <a:off x="-1420332" y="1547654"/>
            <a:ext cx="5551228" cy="3079337"/>
          </a:xfrm>
          <a:prstGeom prst="arc">
            <a:avLst>
              <a:gd name="adj1" fmla="val 15123214"/>
              <a:gd name="adj2" fmla="val 20138617"/>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ZoneTexte 17"/>
          <p:cNvSpPr txBox="1"/>
          <p:nvPr/>
        </p:nvSpPr>
        <p:spPr>
          <a:xfrm>
            <a:off x="1688142" y="4239802"/>
            <a:ext cx="327334" cy="461665"/>
          </a:xfrm>
          <a:prstGeom prst="rect">
            <a:avLst/>
          </a:prstGeom>
          <a:noFill/>
        </p:spPr>
        <p:txBody>
          <a:bodyPr wrap="none" rtlCol="0">
            <a:spAutoFit/>
          </a:bodyPr>
          <a:lstStyle/>
          <a:p>
            <a:r>
              <a:rPr lang="fr-FR" sz="2400" b="1" dirty="0"/>
              <a:t>?</a:t>
            </a:r>
            <a:endParaRPr lang="en-US" sz="2400" b="1" dirty="0"/>
          </a:p>
        </p:txBody>
      </p:sp>
      <p:sp>
        <p:nvSpPr>
          <p:cNvPr id="19" name="ZoneTexte 18"/>
          <p:cNvSpPr txBox="1"/>
          <p:nvPr/>
        </p:nvSpPr>
        <p:spPr>
          <a:xfrm>
            <a:off x="3668944" y="2837835"/>
            <a:ext cx="5451920" cy="2031325"/>
          </a:xfrm>
          <a:prstGeom prst="rect">
            <a:avLst/>
          </a:prstGeom>
          <a:noFill/>
        </p:spPr>
        <p:txBody>
          <a:bodyPr wrap="square" rtlCol="0">
            <a:spAutoFit/>
          </a:bodyPr>
          <a:lstStyle/>
          <a:p>
            <a:endParaRPr lang="fr-FR" dirty="0"/>
          </a:p>
          <a:p>
            <a:pPr marL="285750" indent="-285750">
              <a:buFontTx/>
              <a:buChar char="-"/>
            </a:pPr>
            <a:r>
              <a:rPr lang="fr-FR" dirty="0"/>
              <a:t>Catégories croissantes d’exposition</a:t>
            </a:r>
          </a:p>
          <a:p>
            <a:pPr marL="285750" indent="-285750">
              <a:buFontTx/>
              <a:buChar char="-"/>
            </a:pPr>
            <a:r>
              <a:rPr lang="fr-FR" dirty="0"/>
              <a:t>Comparaison à la catégorie de référence</a:t>
            </a:r>
          </a:p>
          <a:p>
            <a:pPr marL="285750" indent="-285750">
              <a:buFontTx/>
              <a:buChar char="-"/>
            </a:pPr>
            <a:r>
              <a:rPr lang="fr-FR" dirty="0"/>
              <a:t>Test spécifique : Test de Chi2 tendance =&gt; p tendance « Chi2 for trend / p-Trend »</a:t>
            </a:r>
          </a:p>
          <a:p>
            <a:endParaRPr lang="fr-FR" dirty="0"/>
          </a:p>
          <a:p>
            <a:endParaRPr lang="fr-FR" dirty="0"/>
          </a:p>
        </p:txBody>
      </p:sp>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5" name="Group 107">
            <a:extLst>
              <a:ext uri="{FF2B5EF4-FFF2-40B4-BE49-F238E27FC236}">
                <a16:creationId xmlns:a16="http://schemas.microsoft.com/office/drawing/2014/main" id="{F7D6E46A-A01B-4A4E-90E0-A4474E383E55}"/>
              </a:ext>
            </a:extLst>
          </p:cNvPr>
          <p:cNvGraphicFramePr>
            <a:graphicFrameLocks noGrp="1"/>
          </p:cNvGraphicFramePr>
          <p:nvPr>
            <p:extLst>
              <p:ext uri="{D42A27DB-BD31-4B8C-83A1-F6EECF244321}">
                <p14:modId xmlns:p14="http://schemas.microsoft.com/office/powerpoint/2010/main" val="2729393161"/>
              </p:ext>
            </p:extLst>
          </p:nvPr>
        </p:nvGraphicFramePr>
        <p:xfrm>
          <a:off x="4039093" y="4595536"/>
          <a:ext cx="4993275" cy="2158024"/>
        </p:xfrm>
        <a:graphic>
          <a:graphicData uri="http://schemas.openxmlformats.org/drawingml/2006/table">
            <a:tbl>
              <a:tblPr/>
              <a:tblGrid>
                <a:gridCol w="1510468">
                  <a:extLst>
                    <a:ext uri="{9D8B030D-6E8A-4147-A177-3AD203B41FA5}">
                      <a16:colId xmlns:a16="http://schemas.microsoft.com/office/drawing/2014/main" val="20000"/>
                    </a:ext>
                  </a:extLst>
                </a:gridCol>
                <a:gridCol w="1406519">
                  <a:extLst>
                    <a:ext uri="{9D8B030D-6E8A-4147-A177-3AD203B41FA5}">
                      <a16:colId xmlns:a16="http://schemas.microsoft.com/office/drawing/2014/main" val="20003"/>
                    </a:ext>
                  </a:extLst>
                </a:gridCol>
                <a:gridCol w="2076288">
                  <a:extLst>
                    <a:ext uri="{9D8B030D-6E8A-4147-A177-3AD203B41FA5}">
                      <a16:colId xmlns:a16="http://schemas.microsoft.com/office/drawing/2014/main" val="20004"/>
                    </a:ext>
                  </a:extLst>
                </a:gridCol>
              </a:tblGrid>
              <a:tr h="39781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Exposition</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(cigarettes/j)</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Incidence /1000p.a.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a:ln>
                            <a:noFill/>
                          </a:ln>
                          <a:solidFill>
                            <a:schemeClr val="tx1"/>
                          </a:solidFill>
                          <a:effectLst/>
                          <a:latin typeface="Calibri" pitchFamily="34" charset="0"/>
                        </a:rPr>
                        <a:t>Risque Relatif</a:t>
                      </a:r>
                      <a:endParaRPr kumimoji="0" lang="fr-FR" sz="1800" b="0" i="0" u="none" strike="noStrike" cap="none" normalizeH="0" baseline="0" dirty="0">
                        <a:ln>
                          <a:noFill/>
                        </a:ln>
                        <a:solidFill>
                          <a:schemeClr val="tx1"/>
                        </a:solidFill>
                        <a:effectLst/>
                        <a:latin typeface="Calibri"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98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&gt;25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2,27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2,27/0,06= 37,8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051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a:ln>
                            <a:noFill/>
                          </a:ln>
                          <a:solidFill>
                            <a:schemeClr val="tx1"/>
                          </a:solidFill>
                          <a:effectLst/>
                          <a:latin typeface="Calibri" pitchFamily="34" charset="0"/>
                        </a:rPr>
                        <a:t>15-24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1,39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1,39/0,06= 23,2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051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a:ln>
                            <a:noFill/>
                          </a:ln>
                          <a:solidFill>
                            <a:schemeClr val="tx1"/>
                          </a:solidFill>
                          <a:effectLst/>
                          <a:latin typeface="Calibri" pitchFamily="34" charset="0"/>
                        </a:rPr>
                        <a:t>1-14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0,57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0,57/0,06= 9,5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6760">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a:ln>
                            <a:noFill/>
                          </a:ln>
                          <a:solidFill>
                            <a:schemeClr val="tx1"/>
                          </a:solidFill>
                          <a:effectLst/>
                          <a:latin typeface="Calibri" pitchFamily="34" charset="0"/>
                        </a:rPr>
                        <a:t>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B11">
                        <a:alpha val="50000"/>
                      </a:srgb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0,06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B11">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800" b="0" i="0" u="none" strike="noStrike" cap="none" normalizeH="0" baseline="0" dirty="0">
                          <a:ln>
                            <a:noFill/>
                          </a:ln>
                          <a:solidFill>
                            <a:schemeClr val="tx1"/>
                          </a:solidFill>
                          <a:effectLst/>
                          <a:latin typeface="Calibri" pitchFamily="34" charset="0"/>
                        </a:rPr>
                        <a:t>Référence : 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B11">
                        <a:alpha val="5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75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116632"/>
            <a:ext cx="8928991"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La relation dose effet</a:t>
            </a:r>
          </a:p>
        </p:txBody>
      </p:sp>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84784"/>
            <a:ext cx="8546537" cy="3312368"/>
          </a:xfrm>
          <a:prstGeom prst="rect">
            <a:avLst/>
          </a:prstGeom>
        </p:spPr>
      </p:pic>
      <p:sp>
        <p:nvSpPr>
          <p:cNvPr id="5" name="Rectangle 4"/>
          <p:cNvSpPr/>
          <p:nvPr/>
        </p:nvSpPr>
        <p:spPr>
          <a:xfrm>
            <a:off x="1475656" y="1988840"/>
            <a:ext cx="5231788" cy="360041"/>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84168" y="1988840"/>
            <a:ext cx="623276" cy="1296144"/>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08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txBox="1">
            <a:spLocks/>
          </p:cNvSpPr>
          <p:nvPr/>
        </p:nvSpPr>
        <p:spPr>
          <a:xfrm>
            <a:off x="70584" y="114088"/>
            <a:ext cx="9237663"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Q8 : Quelle est la population source de cette étude ?</a:t>
            </a:r>
          </a:p>
        </p:txBody>
      </p:sp>
      <p:cxnSp>
        <p:nvCxnSpPr>
          <p:cNvPr id="3" name="Connecteur droit 2"/>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94CF46D-96F7-4AEF-A81F-749F5A0EAB27}"/>
              </a:ext>
            </a:extLst>
          </p:cNvPr>
          <p:cNvSpPr/>
          <p:nvPr/>
        </p:nvSpPr>
        <p:spPr>
          <a:xfrm>
            <a:off x="325292" y="1196752"/>
            <a:ext cx="8229600" cy="2954655"/>
          </a:xfrm>
          <a:prstGeom prst="rect">
            <a:avLst/>
          </a:prstGeom>
        </p:spPr>
        <p:txBody>
          <a:bodyPr wrap="square">
            <a:spAutoFit/>
          </a:bodyPr>
          <a:lstStyle/>
          <a:p>
            <a:r>
              <a:rPr kumimoji="1" lang="fr-FR" b="1" dirty="0">
                <a:latin typeface="Calibri" panose="020F0502020204030204" pitchFamily="34" charset="0"/>
                <a:cs typeface="Calibri" panose="020F0502020204030204" pitchFamily="34" charset="0"/>
              </a:rPr>
              <a:t>Population source</a:t>
            </a:r>
            <a:r>
              <a:rPr kumimoji="1" lang="fr-FR" dirty="0">
                <a:latin typeface="Calibri" panose="020F0502020204030204" pitchFamily="34" charset="0"/>
                <a:cs typeface="Calibri" panose="020F0502020204030204" pitchFamily="34" charset="0"/>
              </a:rPr>
              <a:t> </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	Définie par les </a:t>
            </a:r>
            <a:r>
              <a:rPr kumimoji="1" lang="fr-FR" b="1" dirty="0">
                <a:latin typeface="Calibri" panose="020F0502020204030204" pitchFamily="34" charset="0"/>
                <a:cs typeface="Calibri" panose="020F0502020204030204" pitchFamily="34" charset="0"/>
              </a:rPr>
              <a:t>critères d'inclusion </a:t>
            </a:r>
            <a:r>
              <a:rPr kumimoji="1" lang="fr-FR" dirty="0">
                <a:latin typeface="Calibri" panose="020F0502020204030204" pitchFamily="34" charset="0"/>
                <a:cs typeface="Calibri" panose="020F0502020204030204" pitchFamily="34" charset="0"/>
              </a:rPr>
              <a:t>et de </a:t>
            </a:r>
            <a:r>
              <a:rPr kumimoji="1" lang="fr-FR" b="1" dirty="0">
                <a:latin typeface="Calibri" panose="020F0502020204030204" pitchFamily="34" charset="0"/>
                <a:cs typeface="Calibri" panose="020F0502020204030204" pitchFamily="34" charset="0"/>
              </a:rPr>
              <a:t>non inclusion</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Section Matériels et Méthodes</a:t>
            </a:r>
          </a:p>
          <a:p>
            <a:pPr marL="711200"/>
            <a:r>
              <a:rPr kumimoji="1" lang="fr-FR" sz="2400" b="1" dirty="0">
                <a:latin typeface="Calibri" panose="020F0502020204030204" pitchFamily="34" charset="0"/>
                <a:cs typeface="Calibri" panose="020F0502020204030204" pitchFamily="34" charset="0"/>
              </a:rPr>
              <a:t>=&gt; Ici : population générale adulte en France</a:t>
            </a:r>
          </a:p>
          <a:p>
            <a:pPr marL="900113" indent="-188913">
              <a:buFont typeface="Arial" panose="020B0604020202020204" pitchFamily="34" charset="0"/>
              <a:buChar char="•"/>
            </a:pPr>
            <a:endParaRPr kumimoji="1" lang="fr-FR" dirty="0">
              <a:latin typeface="Calibri" panose="020F0502020204030204" pitchFamily="34" charset="0"/>
              <a:cs typeface="Calibri" panose="020F0502020204030204" pitchFamily="34" charset="0"/>
            </a:endParaRPr>
          </a:p>
          <a:p>
            <a:r>
              <a:rPr kumimoji="1" lang="fr-FR" b="1" dirty="0">
                <a:latin typeface="Calibri" panose="020F0502020204030204" pitchFamily="34" charset="0"/>
                <a:cs typeface="Calibri" panose="020F0502020204030204" pitchFamily="34" charset="0"/>
              </a:rPr>
              <a:t>Population étudiée = échantillon étudié </a:t>
            </a:r>
            <a:r>
              <a:rPr kumimoji="1" lang="fr-FR" dirty="0">
                <a:latin typeface="Calibri" panose="020F0502020204030204" pitchFamily="34" charset="0"/>
                <a:cs typeface="Calibri" panose="020F0502020204030204" pitchFamily="34" charset="0"/>
              </a:rPr>
              <a:t>	</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	Participants à l’étude</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	Section Résultats (Tableau 1)</a:t>
            </a:r>
          </a:p>
          <a:p>
            <a:pPr marL="900113" indent="-188913">
              <a:buFont typeface="Arial" panose="020B0604020202020204" pitchFamily="34" charset="0"/>
              <a:buChar char="•"/>
            </a:pPr>
            <a:endParaRPr kumimoji="1" lang="fr-FR" dirty="0">
              <a:latin typeface="Times New Roman" pitchFamily="18" charset="0"/>
            </a:endParaRPr>
          </a:p>
          <a:p>
            <a:endParaRPr lang="fr-FR" dirty="0"/>
          </a:p>
        </p:txBody>
      </p:sp>
      <p:grpSp>
        <p:nvGrpSpPr>
          <p:cNvPr id="9" name="Groupe 8">
            <a:extLst>
              <a:ext uri="{FF2B5EF4-FFF2-40B4-BE49-F238E27FC236}">
                <a16:creationId xmlns:a16="http://schemas.microsoft.com/office/drawing/2014/main" id="{BCE69BB8-05D3-4FD4-A97C-31E4F2954254}"/>
              </a:ext>
            </a:extLst>
          </p:cNvPr>
          <p:cNvGrpSpPr/>
          <p:nvPr/>
        </p:nvGrpSpPr>
        <p:grpSpPr>
          <a:xfrm>
            <a:off x="611560" y="3789040"/>
            <a:ext cx="8145462" cy="2640489"/>
            <a:chOff x="642938" y="3188191"/>
            <a:chExt cx="8145462" cy="2640489"/>
          </a:xfrm>
        </p:grpSpPr>
        <p:sp>
          <p:nvSpPr>
            <p:cNvPr id="10" name="ZoneTexte 9">
              <a:extLst>
                <a:ext uri="{FF2B5EF4-FFF2-40B4-BE49-F238E27FC236}">
                  <a16:creationId xmlns:a16="http://schemas.microsoft.com/office/drawing/2014/main" id="{7B2A01F4-8589-47C0-954B-CDD271C1307B}"/>
                </a:ext>
              </a:extLst>
            </p:cNvPr>
            <p:cNvSpPr txBox="1"/>
            <p:nvPr/>
          </p:nvSpPr>
          <p:spPr>
            <a:xfrm>
              <a:off x="3643313" y="3250125"/>
              <a:ext cx="5145087" cy="1200329"/>
            </a:xfrm>
            <a:prstGeom prst="rect">
              <a:avLst/>
            </a:prstGeom>
            <a:solidFill>
              <a:schemeClr val="tx2">
                <a:lumMod val="60000"/>
                <a:lumOff val="40000"/>
              </a:schemeClr>
            </a:solidFill>
            <a:ln>
              <a:solidFill>
                <a:schemeClr val="accent1">
                  <a:shade val="50000"/>
                </a:schemeClr>
              </a:solidFill>
            </a:ln>
          </p:spPr>
          <p:txBody>
            <a:bodyPr>
              <a:spAutoFit/>
            </a:bodyPr>
            <a:lstStyle/>
            <a:p>
              <a:pPr>
                <a:defRPr/>
              </a:pPr>
              <a:r>
                <a:rPr lang="fr-FR" dirty="0">
                  <a:solidFill>
                    <a:schemeClr val="lt1"/>
                  </a:solidFill>
                  <a:latin typeface="+mn-lt"/>
                </a:rPr>
                <a:t>Population au sein de laquelle va être constitué l’échantillon étudié: Critères d’inclusion et de non inclusion.</a:t>
              </a:r>
            </a:p>
            <a:p>
              <a:pPr>
                <a:defRPr/>
              </a:pPr>
              <a:r>
                <a:rPr lang="fr-FR" dirty="0">
                  <a:solidFill>
                    <a:schemeClr val="lt1"/>
                  </a:solidFill>
                </a:rPr>
                <a:t>Ici : </a:t>
              </a:r>
              <a:r>
                <a:rPr lang="fr-FR" dirty="0">
                  <a:solidFill>
                    <a:schemeClr val="lt1"/>
                  </a:solidFill>
                  <a:latin typeface="+mn-lt"/>
                </a:rPr>
                <a:t> population française adulte</a:t>
              </a:r>
            </a:p>
          </p:txBody>
        </p:sp>
        <p:sp>
          <p:nvSpPr>
            <p:cNvPr id="11" name="Rectangle à coins arrondis 6">
              <a:extLst>
                <a:ext uri="{FF2B5EF4-FFF2-40B4-BE49-F238E27FC236}">
                  <a16:creationId xmlns:a16="http://schemas.microsoft.com/office/drawing/2014/main" id="{8C689665-FC30-4E71-94AA-787BC44FC04C}"/>
                </a:ext>
              </a:extLst>
            </p:cNvPr>
            <p:cNvSpPr/>
            <p:nvPr/>
          </p:nvSpPr>
          <p:spPr>
            <a:xfrm>
              <a:off x="642938" y="3188191"/>
              <a:ext cx="2571750" cy="2273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dirty="0"/>
                <a:t>Population source</a:t>
              </a:r>
            </a:p>
          </p:txBody>
        </p:sp>
        <p:sp>
          <p:nvSpPr>
            <p:cNvPr id="12" name="Rectangle à coins arrondis 7">
              <a:extLst>
                <a:ext uri="{FF2B5EF4-FFF2-40B4-BE49-F238E27FC236}">
                  <a16:creationId xmlns:a16="http://schemas.microsoft.com/office/drawing/2014/main" id="{5ADCB5EF-0587-4213-B6D3-A51800C6E172}"/>
                </a:ext>
              </a:extLst>
            </p:cNvPr>
            <p:cNvSpPr/>
            <p:nvPr/>
          </p:nvSpPr>
          <p:spPr>
            <a:xfrm>
              <a:off x="1116013" y="4503291"/>
              <a:ext cx="1527175" cy="866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Population/Échantillon étudié</a:t>
              </a:r>
            </a:p>
          </p:txBody>
        </p:sp>
        <p:sp>
          <p:nvSpPr>
            <p:cNvPr id="13" name="Flèche droite 8">
              <a:extLst>
                <a:ext uri="{FF2B5EF4-FFF2-40B4-BE49-F238E27FC236}">
                  <a16:creationId xmlns:a16="http://schemas.microsoft.com/office/drawing/2014/main" id="{167FD5F9-C3AE-4496-94FF-BD6778C00BCC}"/>
                </a:ext>
              </a:extLst>
            </p:cNvPr>
            <p:cNvSpPr/>
            <p:nvPr/>
          </p:nvSpPr>
          <p:spPr>
            <a:xfrm rot="10800000">
              <a:off x="3214688" y="3261866"/>
              <a:ext cx="428625"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a:extLst>
                <a:ext uri="{FF2B5EF4-FFF2-40B4-BE49-F238E27FC236}">
                  <a16:creationId xmlns:a16="http://schemas.microsoft.com/office/drawing/2014/main" id="{9D0D2375-5E91-437E-B443-2D70DE0C4E95}"/>
                </a:ext>
              </a:extLst>
            </p:cNvPr>
            <p:cNvSpPr txBox="1"/>
            <p:nvPr/>
          </p:nvSpPr>
          <p:spPr>
            <a:xfrm>
              <a:off x="3643313" y="4628351"/>
              <a:ext cx="5145087" cy="1200329"/>
            </a:xfrm>
            <a:prstGeom prst="rect">
              <a:avLst/>
            </a:prstGeom>
            <a:solidFill>
              <a:srgbClr val="FFC000"/>
            </a:solidFill>
            <a:ln>
              <a:solidFill>
                <a:schemeClr val="accent1">
                  <a:shade val="50000"/>
                </a:schemeClr>
              </a:solidFill>
            </a:ln>
          </p:spPr>
          <p:txBody>
            <a:bodyPr>
              <a:spAutoFit/>
            </a:bodyPr>
            <a:lstStyle/>
            <a:p>
              <a:pPr>
                <a:defRPr/>
              </a:pPr>
              <a:r>
                <a:rPr lang="fr-FR" b="1" dirty="0">
                  <a:latin typeface="+mn-lt"/>
                </a:rPr>
                <a:t>Sujets inclus « </a:t>
              </a:r>
              <a:r>
                <a:rPr lang="fr-FR" b="1" i="1" dirty="0">
                  <a:latin typeface="+mn-lt"/>
                </a:rPr>
                <a:t>in fine</a:t>
              </a:r>
              <a:r>
                <a:rPr lang="fr-FR" b="1" dirty="0">
                  <a:latin typeface="+mn-lt"/>
                </a:rPr>
                <a:t> » dans l’étude, </a:t>
              </a:r>
            </a:p>
            <a:p>
              <a:pPr>
                <a:defRPr/>
              </a:pPr>
              <a:r>
                <a:rPr lang="fr-FR" b="1" dirty="0"/>
                <a:t>Ici : </a:t>
              </a:r>
              <a:r>
                <a:rPr lang="fr-FR" b="1" dirty="0">
                  <a:latin typeface="+mn-lt"/>
                </a:rPr>
                <a:t>sujets qui ont accepté de participer et de répondre à toutes les questions et d’être suivis jusqu'en décembre 2016</a:t>
              </a:r>
            </a:p>
          </p:txBody>
        </p:sp>
        <p:sp>
          <p:nvSpPr>
            <p:cNvPr id="15" name="Flèche droite 11">
              <a:extLst>
                <a:ext uri="{FF2B5EF4-FFF2-40B4-BE49-F238E27FC236}">
                  <a16:creationId xmlns:a16="http://schemas.microsoft.com/office/drawing/2014/main" id="{1546E9A8-F6F9-4291-80E2-432D9C7A100B}"/>
                </a:ext>
              </a:extLst>
            </p:cNvPr>
            <p:cNvSpPr/>
            <p:nvPr/>
          </p:nvSpPr>
          <p:spPr>
            <a:xfrm rot="10800000">
              <a:off x="2643188" y="4531866"/>
              <a:ext cx="1000125" cy="5000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 name="Espace réservé du numéro de diapositive 3">
            <a:extLst>
              <a:ext uri="{FF2B5EF4-FFF2-40B4-BE49-F238E27FC236}">
                <a16:creationId xmlns:a16="http://schemas.microsoft.com/office/drawing/2014/main" id="{075488A3-5120-41DE-B772-CAB6C5FEA0CE}"/>
              </a:ext>
            </a:extLst>
          </p:cNvPr>
          <p:cNvSpPr txBox="1">
            <a:spLocks/>
          </p:cNvSpPr>
          <p:nvPr/>
        </p:nvSpPr>
        <p:spPr>
          <a:xfrm>
            <a:off x="8686800" y="5103366"/>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AA5B79-964A-4FBC-ABBD-1DB548FEBF53}" type="slidenum">
              <a:rPr lang="fr-FR" altLang="fr-FR" smtClean="0"/>
              <a:pPr>
                <a:defRPr/>
              </a:pPr>
              <a:t>24</a:t>
            </a:fld>
            <a:endParaRPr lang="fr-FR" altLang="fr-FR" dirty="0"/>
          </a:p>
        </p:txBody>
      </p:sp>
    </p:spTree>
    <p:extLst>
      <p:ext uri="{BB962C8B-B14F-4D97-AF65-F5344CB8AC3E}">
        <p14:creationId xmlns:p14="http://schemas.microsoft.com/office/powerpoint/2010/main" val="36029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0584" y="114088"/>
            <a:ext cx="9237663"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Q8 : Quelle est la population source de cette étude ?</a:t>
            </a:r>
          </a:p>
        </p:txBody>
      </p:sp>
      <p:cxnSp>
        <p:nvCxnSpPr>
          <p:cNvPr id="3" name="Connecteur droit 2"/>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94CF46D-96F7-4AEF-A81F-749F5A0EAB27}"/>
              </a:ext>
            </a:extLst>
          </p:cNvPr>
          <p:cNvSpPr/>
          <p:nvPr/>
        </p:nvSpPr>
        <p:spPr>
          <a:xfrm>
            <a:off x="325292" y="980728"/>
            <a:ext cx="8229600" cy="2954655"/>
          </a:xfrm>
          <a:prstGeom prst="rect">
            <a:avLst/>
          </a:prstGeom>
        </p:spPr>
        <p:txBody>
          <a:bodyPr wrap="square">
            <a:spAutoFit/>
          </a:bodyPr>
          <a:lstStyle/>
          <a:p>
            <a:r>
              <a:rPr kumimoji="1" lang="fr-FR" b="1" dirty="0">
                <a:latin typeface="Calibri" panose="020F0502020204030204" pitchFamily="34" charset="0"/>
                <a:cs typeface="Calibri" panose="020F0502020204030204" pitchFamily="34" charset="0"/>
              </a:rPr>
              <a:t>Population source</a:t>
            </a:r>
            <a:r>
              <a:rPr kumimoji="1" lang="fr-FR" dirty="0">
                <a:latin typeface="Calibri" panose="020F0502020204030204" pitchFamily="34" charset="0"/>
                <a:cs typeface="Calibri" panose="020F0502020204030204" pitchFamily="34" charset="0"/>
              </a:rPr>
              <a:t> </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	Définie par les </a:t>
            </a:r>
            <a:r>
              <a:rPr kumimoji="1" lang="fr-FR" b="1" dirty="0">
                <a:latin typeface="Calibri" panose="020F0502020204030204" pitchFamily="34" charset="0"/>
                <a:cs typeface="Calibri" panose="020F0502020204030204" pitchFamily="34" charset="0"/>
              </a:rPr>
              <a:t>critères d'inclusion </a:t>
            </a:r>
            <a:r>
              <a:rPr kumimoji="1" lang="fr-FR" dirty="0">
                <a:latin typeface="Calibri" panose="020F0502020204030204" pitchFamily="34" charset="0"/>
                <a:cs typeface="Calibri" panose="020F0502020204030204" pitchFamily="34" charset="0"/>
              </a:rPr>
              <a:t>et de </a:t>
            </a:r>
            <a:r>
              <a:rPr kumimoji="1" lang="fr-FR" b="1" dirty="0">
                <a:latin typeface="Calibri" panose="020F0502020204030204" pitchFamily="34" charset="0"/>
                <a:cs typeface="Calibri" panose="020F0502020204030204" pitchFamily="34" charset="0"/>
              </a:rPr>
              <a:t>non inclusion</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Section Matériels et Méthodes</a:t>
            </a:r>
          </a:p>
          <a:p>
            <a:pPr marL="711200"/>
            <a:r>
              <a:rPr kumimoji="1" lang="fr-FR" sz="2400" b="1" dirty="0">
                <a:latin typeface="Calibri" panose="020F0502020204030204" pitchFamily="34" charset="0"/>
                <a:cs typeface="Calibri" panose="020F0502020204030204" pitchFamily="34" charset="0"/>
              </a:rPr>
              <a:t>=&gt; Ici : population générale adulte en France</a:t>
            </a:r>
          </a:p>
          <a:p>
            <a:pPr marL="900113" indent="-188913">
              <a:buFont typeface="Arial" panose="020B0604020202020204" pitchFamily="34" charset="0"/>
              <a:buChar char="•"/>
            </a:pPr>
            <a:endParaRPr kumimoji="1" lang="fr-FR" dirty="0">
              <a:latin typeface="Calibri" panose="020F0502020204030204" pitchFamily="34" charset="0"/>
              <a:cs typeface="Calibri" panose="020F0502020204030204" pitchFamily="34" charset="0"/>
            </a:endParaRPr>
          </a:p>
          <a:p>
            <a:r>
              <a:rPr kumimoji="1" lang="fr-FR" b="1" dirty="0">
                <a:latin typeface="Calibri" panose="020F0502020204030204" pitchFamily="34" charset="0"/>
                <a:cs typeface="Calibri" panose="020F0502020204030204" pitchFamily="34" charset="0"/>
              </a:rPr>
              <a:t>Population étudiée = échantillon étudié </a:t>
            </a:r>
            <a:r>
              <a:rPr kumimoji="1" lang="fr-FR" dirty="0">
                <a:latin typeface="Calibri" panose="020F0502020204030204" pitchFamily="34" charset="0"/>
                <a:cs typeface="Calibri" panose="020F0502020204030204" pitchFamily="34" charset="0"/>
              </a:rPr>
              <a:t>	</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	Participants à l’étude</a:t>
            </a:r>
          </a:p>
          <a:p>
            <a:pPr marL="900113" indent="-188913">
              <a:buFont typeface="Arial" panose="020B0604020202020204" pitchFamily="34" charset="0"/>
              <a:buChar char="•"/>
            </a:pPr>
            <a:r>
              <a:rPr kumimoji="1" lang="fr-FR" dirty="0">
                <a:latin typeface="Calibri" panose="020F0502020204030204" pitchFamily="34" charset="0"/>
                <a:cs typeface="Calibri" panose="020F0502020204030204" pitchFamily="34" charset="0"/>
              </a:rPr>
              <a:t>	Section Résultats (Tableau 1)</a:t>
            </a:r>
          </a:p>
          <a:p>
            <a:pPr marL="900113" indent="-188913">
              <a:buFont typeface="Arial" panose="020B0604020202020204" pitchFamily="34" charset="0"/>
              <a:buChar char="•"/>
            </a:pPr>
            <a:endParaRPr kumimoji="1" lang="fr-FR" dirty="0">
              <a:latin typeface="Times New Roman" pitchFamily="18" charset="0"/>
            </a:endParaRPr>
          </a:p>
          <a:p>
            <a:endParaRPr lang="fr-FR" dirty="0"/>
          </a:p>
        </p:txBody>
      </p:sp>
      <p:grpSp>
        <p:nvGrpSpPr>
          <p:cNvPr id="4" name="Groupe 3"/>
          <p:cNvGrpSpPr/>
          <p:nvPr/>
        </p:nvGrpSpPr>
        <p:grpSpPr>
          <a:xfrm>
            <a:off x="467544" y="3626242"/>
            <a:ext cx="8289478" cy="3115126"/>
            <a:chOff x="467544" y="3284984"/>
            <a:chExt cx="8289478" cy="3115126"/>
          </a:xfrm>
        </p:grpSpPr>
        <p:sp>
          <p:nvSpPr>
            <p:cNvPr id="17" name="Rectangle à coins arrondis 6">
              <a:extLst>
                <a:ext uri="{FF2B5EF4-FFF2-40B4-BE49-F238E27FC236}">
                  <a16:creationId xmlns:a16="http://schemas.microsoft.com/office/drawing/2014/main" id="{8C689665-FC30-4E71-94AA-787BC44FC04C}"/>
                </a:ext>
              </a:extLst>
            </p:cNvPr>
            <p:cNvSpPr/>
            <p:nvPr/>
          </p:nvSpPr>
          <p:spPr>
            <a:xfrm>
              <a:off x="467544" y="3284984"/>
              <a:ext cx="2868166" cy="3115126"/>
            </a:xfrm>
            <a:prstGeom prst="roundRect">
              <a:avLst/>
            </a:prstGeom>
            <a:solidFill>
              <a:srgbClr val="25A79B">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dirty="0"/>
                <a:t>Population cible</a:t>
              </a:r>
            </a:p>
          </p:txBody>
        </p:sp>
        <p:grpSp>
          <p:nvGrpSpPr>
            <p:cNvPr id="9" name="Groupe 8">
              <a:extLst>
                <a:ext uri="{FF2B5EF4-FFF2-40B4-BE49-F238E27FC236}">
                  <a16:creationId xmlns:a16="http://schemas.microsoft.com/office/drawing/2014/main" id="{BCE69BB8-05D3-4FD4-A97C-31E4F2954254}"/>
                </a:ext>
              </a:extLst>
            </p:cNvPr>
            <p:cNvGrpSpPr/>
            <p:nvPr/>
          </p:nvGrpSpPr>
          <p:grpSpPr>
            <a:xfrm>
              <a:off x="611560" y="3974698"/>
              <a:ext cx="8145462" cy="2273012"/>
              <a:chOff x="642938" y="3188191"/>
              <a:chExt cx="8145462" cy="2273012"/>
            </a:xfrm>
          </p:grpSpPr>
          <p:sp>
            <p:nvSpPr>
              <p:cNvPr id="10" name="ZoneTexte 9">
                <a:extLst>
                  <a:ext uri="{FF2B5EF4-FFF2-40B4-BE49-F238E27FC236}">
                    <a16:creationId xmlns:a16="http://schemas.microsoft.com/office/drawing/2014/main" id="{7B2A01F4-8589-47C0-954B-CDD271C1307B}"/>
                  </a:ext>
                </a:extLst>
              </p:cNvPr>
              <p:cNvSpPr txBox="1"/>
              <p:nvPr/>
            </p:nvSpPr>
            <p:spPr>
              <a:xfrm>
                <a:off x="3643313" y="3469616"/>
                <a:ext cx="5145087" cy="991859"/>
              </a:xfrm>
              <a:prstGeom prst="rect">
                <a:avLst/>
              </a:prstGeom>
              <a:solidFill>
                <a:schemeClr val="tx2">
                  <a:lumMod val="60000"/>
                  <a:lumOff val="40000"/>
                </a:schemeClr>
              </a:solidFill>
              <a:ln>
                <a:solidFill>
                  <a:schemeClr val="accent1">
                    <a:shade val="50000"/>
                  </a:schemeClr>
                </a:solidFill>
              </a:ln>
            </p:spPr>
            <p:txBody>
              <a:bodyPr>
                <a:spAutoFit/>
              </a:bodyPr>
              <a:lstStyle/>
              <a:p>
                <a:pPr>
                  <a:defRPr/>
                </a:pPr>
                <a:r>
                  <a:rPr lang="fr-FR" dirty="0">
                    <a:solidFill>
                      <a:schemeClr val="lt1"/>
                    </a:solidFill>
                    <a:latin typeface="+mn-lt"/>
                  </a:rPr>
                  <a:t>Population au sein de laquelle va être constitué l’échantillon étudié:</a:t>
                </a:r>
              </a:p>
              <a:p>
                <a:pPr>
                  <a:defRPr/>
                </a:pPr>
                <a:r>
                  <a:rPr lang="fr-FR" dirty="0">
                    <a:solidFill>
                      <a:schemeClr val="lt1"/>
                    </a:solidFill>
                    <a:latin typeface="+mn-lt"/>
                  </a:rPr>
                  <a:t>Critères d’inclusion et de non inclusion</a:t>
                </a:r>
              </a:p>
            </p:txBody>
          </p:sp>
          <p:sp>
            <p:nvSpPr>
              <p:cNvPr id="11" name="Rectangle à coins arrondis 6">
                <a:extLst>
                  <a:ext uri="{FF2B5EF4-FFF2-40B4-BE49-F238E27FC236}">
                    <a16:creationId xmlns:a16="http://schemas.microsoft.com/office/drawing/2014/main" id="{8C689665-FC30-4E71-94AA-787BC44FC04C}"/>
                  </a:ext>
                </a:extLst>
              </p:cNvPr>
              <p:cNvSpPr/>
              <p:nvPr/>
            </p:nvSpPr>
            <p:spPr>
              <a:xfrm>
                <a:off x="642938" y="3188191"/>
                <a:ext cx="2571750" cy="2273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dirty="0"/>
                  <a:t>Population source</a:t>
                </a:r>
              </a:p>
            </p:txBody>
          </p:sp>
          <p:sp>
            <p:nvSpPr>
              <p:cNvPr id="12" name="Rectangle à coins arrondis 7">
                <a:extLst>
                  <a:ext uri="{FF2B5EF4-FFF2-40B4-BE49-F238E27FC236}">
                    <a16:creationId xmlns:a16="http://schemas.microsoft.com/office/drawing/2014/main" id="{5ADCB5EF-0587-4213-B6D3-A51800C6E172}"/>
                  </a:ext>
                </a:extLst>
              </p:cNvPr>
              <p:cNvSpPr/>
              <p:nvPr/>
            </p:nvSpPr>
            <p:spPr>
              <a:xfrm>
                <a:off x="1116013" y="4503291"/>
                <a:ext cx="1527175" cy="866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Population/Échantillon étudié</a:t>
                </a:r>
              </a:p>
            </p:txBody>
          </p:sp>
          <p:sp>
            <p:nvSpPr>
              <p:cNvPr id="13" name="Flèche droite 8">
                <a:extLst>
                  <a:ext uri="{FF2B5EF4-FFF2-40B4-BE49-F238E27FC236}">
                    <a16:creationId xmlns:a16="http://schemas.microsoft.com/office/drawing/2014/main" id="{167FD5F9-C3AE-4496-94FF-BD6778C00BCC}"/>
                  </a:ext>
                </a:extLst>
              </p:cNvPr>
              <p:cNvSpPr/>
              <p:nvPr/>
            </p:nvSpPr>
            <p:spPr>
              <a:xfrm rot="10800000">
                <a:off x="2960074" y="3481357"/>
                <a:ext cx="690306"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a:extLst>
                  <a:ext uri="{FF2B5EF4-FFF2-40B4-BE49-F238E27FC236}">
                    <a16:creationId xmlns:a16="http://schemas.microsoft.com/office/drawing/2014/main" id="{9D0D2375-5E91-437E-B443-2D70DE0C4E95}"/>
                  </a:ext>
                </a:extLst>
              </p:cNvPr>
              <p:cNvSpPr txBox="1"/>
              <p:nvPr/>
            </p:nvSpPr>
            <p:spPr>
              <a:xfrm>
                <a:off x="3643313" y="4597231"/>
                <a:ext cx="5145087" cy="369332"/>
              </a:xfrm>
              <a:prstGeom prst="rect">
                <a:avLst/>
              </a:prstGeom>
              <a:solidFill>
                <a:srgbClr val="FFC000"/>
              </a:solidFill>
              <a:ln>
                <a:solidFill>
                  <a:schemeClr val="accent1">
                    <a:shade val="50000"/>
                  </a:schemeClr>
                </a:solidFill>
              </a:ln>
            </p:spPr>
            <p:txBody>
              <a:bodyPr>
                <a:spAutoFit/>
              </a:bodyPr>
              <a:lstStyle/>
              <a:p>
                <a:pPr>
                  <a:defRPr/>
                </a:pPr>
                <a:r>
                  <a:rPr lang="fr-FR" b="1" dirty="0">
                    <a:latin typeface="+mn-lt"/>
                  </a:rPr>
                  <a:t>Sujets inclus « </a:t>
                </a:r>
                <a:r>
                  <a:rPr lang="fr-FR" b="1" i="1" dirty="0">
                    <a:latin typeface="+mn-lt"/>
                  </a:rPr>
                  <a:t>in fine</a:t>
                </a:r>
                <a:r>
                  <a:rPr lang="fr-FR" b="1" dirty="0">
                    <a:latin typeface="+mn-lt"/>
                  </a:rPr>
                  <a:t> » dans l’étude</a:t>
                </a:r>
              </a:p>
            </p:txBody>
          </p:sp>
          <p:sp>
            <p:nvSpPr>
              <p:cNvPr id="15" name="Flèche droite 11">
                <a:extLst>
                  <a:ext uri="{FF2B5EF4-FFF2-40B4-BE49-F238E27FC236}">
                    <a16:creationId xmlns:a16="http://schemas.microsoft.com/office/drawing/2014/main" id="{1546E9A8-F6F9-4291-80E2-432D9C7A100B}"/>
                  </a:ext>
                </a:extLst>
              </p:cNvPr>
              <p:cNvSpPr/>
              <p:nvPr/>
            </p:nvSpPr>
            <p:spPr>
              <a:xfrm rot="10800000">
                <a:off x="2643188" y="4531866"/>
                <a:ext cx="1000125" cy="5000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6" name="Espace réservé du numéro de diapositive 3">
            <a:extLst>
              <a:ext uri="{FF2B5EF4-FFF2-40B4-BE49-F238E27FC236}">
                <a16:creationId xmlns:a16="http://schemas.microsoft.com/office/drawing/2014/main" id="{075488A3-5120-41DE-B772-CAB6C5FEA0CE}"/>
              </a:ext>
            </a:extLst>
          </p:cNvPr>
          <p:cNvSpPr txBox="1">
            <a:spLocks/>
          </p:cNvSpPr>
          <p:nvPr/>
        </p:nvSpPr>
        <p:spPr>
          <a:xfrm>
            <a:off x="8686800" y="5103366"/>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AA5B79-964A-4FBC-ABBD-1DB548FEBF53}" type="slidenum">
              <a:rPr lang="fr-FR" altLang="fr-FR" smtClean="0"/>
              <a:pPr>
                <a:defRPr/>
              </a:pPr>
              <a:t>25</a:t>
            </a:fld>
            <a:endParaRPr lang="fr-FR" altLang="fr-FR" dirty="0"/>
          </a:p>
        </p:txBody>
      </p:sp>
      <p:sp>
        <p:nvSpPr>
          <p:cNvPr id="18" name="ZoneTexte 17">
            <a:extLst>
              <a:ext uri="{FF2B5EF4-FFF2-40B4-BE49-F238E27FC236}">
                <a16:creationId xmlns:a16="http://schemas.microsoft.com/office/drawing/2014/main" id="{7B2A01F4-8589-47C0-954B-CDD271C1307B}"/>
              </a:ext>
            </a:extLst>
          </p:cNvPr>
          <p:cNvSpPr txBox="1"/>
          <p:nvPr/>
        </p:nvSpPr>
        <p:spPr>
          <a:xfrm>
            <a:off x="3665903" y="3790781"/>
            <a:ext cx="5145087" cy="646331"/>
          </a:xfrm>
          <a:prstGeom prst="rect">
            <a:avLst/>
          </a:prstGeom>
          <a:solidFill>
            <a:srgbClr val="25A79B">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Population théorique à laquelle on appliquera les résultats </a:t>
            </a:r>
          </a:p>
        </p:txBody>
      </p:sp>
      <p:sp>
        <p:nvSpPr>
          <p:cNvPr id="19" name="Flèche droite 8">
            <a:extLst>
              <a:ext uri="{FF2B5EF4-FFF2-40B4-BE49-F238E27FC236}">
                <a16:creationId xmlns:a16="http://schemas.microsoft.com/office/drawing/2014/main" id="{167FD5F9-C3AE-4496-94FF-BD6778C00BCC}"/>
              </a:ext>
            </a:extLst>
          </p:cNvPr>
          <p:cNvSpPr/>
          <p:nvPr/>
        </p:nvSpPr>
        <p:spPr>
          <a:xfrm rot="10800000">
            <a:off x="3237278" y="3802522"/>
            <a:ext cx="428625" cy="500063"/>
          </a:xfrm>
          <a:prstGeom prst="rightArrow">
            <a:avLst/>
          </a:prstGeom>
          <a:solidFill>
            <a:srgbClr val="25A79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fr-FR"/>
          </a:p>
        </p:txBody>
      </p:sp>
    </p:spTree>
    <p:extLst>
      <p:ext uri="{BB962C8B-B14F-4D97-AF65-F5344CB8AC3E}">
        <p14:creationId xmlns:p14="http://schemas.microsoft.com/office/powerpoint/2010/main" val="22516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325709"/>
            <a:ext cx="8893175" cy="792162"/>
          </a:xfrm>
        </p:spPr>
        <p:txBody>
          <a:bodyPr>
            <a:noAutofit/>
          </a:bodyPr>
          <a:lstStyle/>
          <a:p>
            <a:pPr algn="l"/>
            <a:r>
              <a:rPr lang="fr-FR" sz="2400" dirty="0">
                <a:solidFill>
                  <a:schemeClr val="tx1">
                    <a:lumMod val="65000"/>
                    <a:lumOff val="35000"/>
                  </a:schemeClr>
                </a:solidFill>
                <a:cs typeface="Arial" pitchFamily="34" charset="0"/>
              </a:rPr>
              <a:t>Q9 : Concernant la population étudiée laquelle ou lesquelles est/sont évocateurs d’un risque de biais de sélection ?</a:t>
            </a:r>
          </a:p>
        </p:txBody>
      </p:sp>
      <p:sp>
        <p:nvSpPr>
          <p:cNvPr id="4" name="Espace réservé du contenu 2"/>
          <p:cNvSpPr>
            <a:spLocks noGrp="1"/>
          </p:cNvSpPr>
          <p:nvPr>
            <p:ph idx="4294967295"/>
          </p:nvPr>
        </p:nvSpPr>
        <p:spPr>
          <a:xfrm>
            <a:off x="0" y="1628775"/>
            <a:ext cx="8785225" cy="2952750"/>
          </a:xfrm>
          <a:prstGeom prst="rect">
            <a:avLst/>
          </a:prstGeom>
        </p:spPr>
        <p:txBody>
          <a:bodyPr/>
          <a:lstStyle/>
          <a:p>
            <a:pPr marL="914400" lvl="1" indent="-514350">
              <a:spcBef>
                <a:spcPts val="0"/>
              </a:spcBef>
              <a:spcAft>
                <a:spcPts val="600"/>
              </a:spcAft>
              <a:buClr>
                <a:srgbClr val="078F9D"/>
              </a:buClr>
              <a:buFont typeface="+mj-lt"/>
              <a:buAutoNum type="alphaLcParenR"/>
            </a:pPr>
            <a:r>
              <a:rPr lang="fr-FR" sz="2000" dirty="0"/>
              <a:t>le mode de recrutement en ligne sur internet </a:t>
            </a:r>
          </a:p>
          <a:p>
            <a:pPr marL="914400" lvl="1" indent="-514350">
              <a:spcBef>
                <a:spcPts val="0"/>
              </a:spcBef>
              <a:spcAft>
                <a:spcPts val="600"/>
              </a:spcAft>
              <a:buClr>
                <a:srgbClr val="078F9D"/>
              </a:buClr>
              <a:buFont typeface="+mj-lt"/>
              <a:buAutoNum type="alphaLcParenR"/>
            </a:pPr>
            <a:r>
              <a:rPr lang="fr-FR" sz="2000" dirty="0"/>
              <a:t>une mauvaise estimation de l’exposition à l’alimentation bio</a:t>
            </a:r>
          </a:p>
          <a:p>
            <a:pPr marL="914400" lvl="1" indent="-514350">
              <a:spcBef>
                <a:spcPts val="0"/>
              </a:spcBef>
              <a:spcAft>
                <a:spcPts val="600"/>
              </a:spcAft>
              <a:buClr>
                <a:srgbClr val="078F9D"/>
              </a:buClr>
              <a:buFont typeface="+mj-lt"/>
              <a:buAutoNum type="alphaLcParenR"/>
            </a:pPr>
            <a:r>
              <a:rPr lang="fr-FR" sz="2000" dirty="0"/>
              <a:t>l’exclusion des sujets n’ayant pas complété les questionnaires </a:t>
            </a:r>
          </a:p>
          <a:p>
            <a:pPr marL="914400" lvl="1" indent="-514350">
              <a:spcBef>
                <a:spcPts val="0"/>
              </a:spcBef>
              <a:spcAft>
                <a:spcPts val="600"/>
              </a:spcAft>
              <a:buClr>
                <a:srgbClr val="078F9D"/>
              </a:buClr>
              <a:buFont typeface="+mj-lt"/>
              <a:buAutoNum type="alphaLcParenR"/>
            </a:pPr>
            <a:r>
              <a:rPr lang="fr-FR" sz="2000" dirty="0"/>
              <a:t>la </a:t>
            </a:r>
            <a:r>
              <a:rPr lang="fr-FR" sz="2000" dirty="0" err="1"/>
              <a:t>sur-représentation</a:t>
            </a:r>
            <a:r>
              <a:rPr lang="fr-FR" sz="2000" dirty="0"/>
              <a:t> des femmes dans l’échantillon</a:t>
            </a:r>
          </a:p>
          <a:p>
            <a:pPr marL="914400" lvl="1" indent="-514350">
              <a:spcBef>
                <a:spcPts val="0"/>
              </a:spcBef>
              <a:spcAft>
                <a:spcPts val="600"/>
              </a:spcAft>
              <a:buClr>
                <a:srgbClr val="078F9D"/>
              </a:buClr>
              <a:buFont typeface="+mj-lt"/>
              <a:buAutoNum type="alphaLcParenR"/>
            </a:pPr>
            <a:r>
              <a:rPr lang="fr-FR" sz="2000" dirty="0"/>
              <a:t>u</a:t>
            </a:r>
            <a:r>
              <a:rPr lang="fr-FR" dirty="0"/>
              <a:t>ne sur-déclaration de la consommation bio par tous les participants</a:t>
            </a:r>
            <a:endParaRPr lang="fr-FR" sz="2000" dirty="0"/>
          </a:p>
        </p:txBody>
      </p:sp>
      <p:cxnSp>
        <p:nvCxnSpPr>
          <p:cNvPr id="5" name="Connecteur droit 4"/>
          <p:cNvCxnSpPr/>
          <p:nvPr/>
        </p:nvCxnSpPr>
        <p:spPr>
          <a:xfrm>
            <a:off x="539552" y="141277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45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325709"/>
            <a:ext cx="8893175" cy="792162"/>
          </a:xfrm>
        </p:spPr>
        <p:txBody>
          <a:bodyPr>
            <a:noAutofit/>
          </a:bodyPr>
          <a:lstStyle/>
          <a:p>
            <a:pPr algn="l"/>
            <a:r>
              <a:rPr lang="fr-FR" sz="2400" dirty="0">
                <a:solidFill>
                  <a:schemeClr val="tx1">
                    <a:lumMod val="65000"/>
                    <a:lumOff val="35000"/>
                  </a:schemeClr>
                </a:solidFill>
                <a:cs typeface="Arial" pitchFamily="34" charset="0"/>
              </a:rPr>
              <a:t>Q9 : Concernant la population étudiée laquelle ou lesquelles est/sont évocateurs d’un risque de biais de sélection ?</a:t>
            </a:r>
          </a:p>
        </p:txBody>
      </p:sp>
      <p:sp>
        <p:nvSpPr>
          <p:cNvPr id="4" name="Espace réservé du contenu 2"/>
          <p:cNvSpPr>
            <a:spLocks noGrp="1"/>
          </p:cNvSpPr>
          <p:nvPr>
            <p:ph idx="4294967295"/>
          </p:nvPr>
        </p:nvSpPr>
        <p:spPr>
          <a:xfrm>
            <a:off x="0" y="1628775"/>
            <a:ext cx="8785225" cy="2952750"/>
          </a:xfrm>
          <a:prstGeom prst="rect">
            <a:avLst/>
          </a:prstGeom>
        </p:spPr>
        <p:txBody>
          <a:bodyPr/>
          <a:lstStyle/>
          <a:p>
            <a:pPr marL="914400" lvl="1" indent="-514350">
              <a:spcBef>
                <a:spcPts val="0"/>
              </a:spcBef>
              <a:spcAft>
                <a:spcPts val="600"/>
              </a:spcAft>
              <a:buClr>
                <a:srgbClr val="078F9D"/>
              </a:buClr>
              <a:buFont typeface="+mj-lt"/>
              <a:buAutoNum type="alphaLcParenR"/>
            </a:pPr>
            <a:r>
              <a:rPr lang="fr-FR" sz="2000" b="1" dirty="0"/>
              <a:t>le mode de recrutement en ligne sur internet </a:t>
            </a:r>
          </a:p>
          <a:p>
            <a:pPr marL="914400" lvl="1" indent="-514350">
              <a:spcBef>
                <a:spcPts val="0"/>
              </a:spcBef>
              <a:spcAft>
                <a:spcPts val="600"/>
              </a:spcAft>
              <a:buClr>
                <a:srgbClr val="078F9D"/>
              </a:buClr>
              <a:buFont typeface="+mj-lt"/>
              <a:buAutoNum type="alphaLcParenR"/>
            </a:pPr>
            <a:r>
              <a:rPr lang="fr-FR" sz="2000" dirty="0"/>
              <a:t>une mauvaise estimation de l’exposition à l’alimentation bio</a:t>
            </a:r>
          </a:p>
          <a:p>
            <a:pPr marL="914400" lvl="1" indent="-514350">
              <a:spcBef>
                <a:spcPts val="0"/>
              </a:spcBef>
              <a:spcAft>
                <a:spcPts val="600"/>
              </a:spcAft>
              <a:buClr>
                <a:srgbClr val="078F9D"/>
              </a:buClr>
              <a:buFont typeface="+mj-lt"/>
              <a:buAutoNum type="alphaLcParenR"/>
            </a:pPr>
            <a:r>
              <a:rPr lang="fr-FR" sz="2000" b="1" dirty="0"/>
              <a:t>l’exclusion des sujets n’ayant pas complété les questionnaires </a:t>
            </a:r>
          </a:p>
          <a:p>
            <a:pPr marL="914400" lvl="1" indent="-514350">
              <a:spcBef>
                <a:spcPts val="0"/>
              </a:spcBef>
              <a:spcAft>
                <a:spcPts val="600"/>
              </a:spcAft>
              <a:buClr>
                <a:srgbClr val="078F9D"/>
              </a:buClr>
              <a:buFont typeface="+mj-lt"/>
              <a:buAutoNum type="alphaLcParenR"/>
            </a:pPr>
            <a:r>
              <a:rPr lang="fr-FR" sz="2000" b="1" dirty="0"/>
              <a:t>la </a:t>
            </a:r>
            <a:r>
              <a:rPr lang="fr-FR" sz="2000" b="1" dirty="0" err="1"/>
              <a:t>sur-représentation</a:t>
            </a:r>
            <a:r>
              <a:rPr lang="fr-FR" sz="2000" b="1" dirty="0"/>
              <a:t> des femmes dans l’échantillon</a:t>
            </a:r>
          </a:p>
          <a:p>
            <a:pPr marL="914400" lvl="1" indent="-514350">
              <a:spcBef>
                <a:spcPts val="0"/>
              </a:spcBef>
              <a:spcAft>
                <a:spcPts val="600"/>
              </a:spcAft>
              <a:buClr>
                <a:srgbClr val="078F9D"/>
              </a:buClr>
              <a:buFont typeface="+mj-lt"/>
              <a:buAutoNum type="alphaLcParenR"/>
            </a:pPr>
            <a:r>
              <a:rPr lang="fr-FR" sz="2000" dirty="0"/>
              <a:t>u</a:t>
            </a:r>
            <a:r>
              <a:rPr lang="fr-FR" dirty="0"/>
              <a:t>ne sur-déclaration de la consommation bio par tous les participants</a:t>
            </a:r>
            <a:endParaRPr lang="fr-FR" sz="2000" dirty="0"/>
          </a:p>
        </p:txBody>
      </p:sp>
      <p:cxnSp>
        <p:nvCxnSpPr>
          <p:cNvPr id="5" name="Connecteur droit 4"/>
          <p:cNvCxnSpPr/>
          <p:nvPr/>
        </p:nvCxnSpPr>
        <p:spPr>
          <a:xfrm>
            <a:off x="539552" y="141277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572" y="3811012"/>
            <a:ext cx="9270656" cy="2462213"/>
          </a:xfrm>
          <a:prstGeom prst="rect">
            <a:avLst/>
          </a:prstGeom>
          <a:solidFill>
            <a:schemeClr val="bg1"/>
          </a:solidFill>
        </p:spPr>
        <p:txBody>
          <a:bodyPr wrap="square">
            <a:spAutoFit/>
          </a:bodyPr>
          <a:lstStyle/>
          <a:p>
            <a:pPr algn="just">
              <a:spcAft>
                <a:spcPts val="0"/>
              </a:spcAft>
            </a:pPr>
            <a:endParaRPr lang="fr-FR" b="1" dirty="0">
              <a:ea typeface="Times New Roman" panose="02020603050405020304" pitchFamily="18" charset="0"/>
            </a:endParaRPr>
          </a:p>
          <a:p>
            <a:pPr algn="just">
              <a:spcAft>
                <a:spcPts val="0"/>
              </a:spcAft>
            </a:pPr>
            <a:r>
              <a:rPr lang="fr-FR" b="1" dirty="0">
                <a:ea typeface="Times New Roman" panose="02020603050405020304" pitchFamily="18" charset="0"/>
              </a:rPr>
              <a:t>Biais de sélection dans les études de cohorte prospectives</a:t>
            </a:r>
          </a:p>
          <a:p>
            <a:pPr algn="just">
              <a:spcAft>
                <a:spcPts val="0"/>
              </a:spcAft>
            </a:pPr>
            <a:endParaRPr lang="fr-FR" b="1" dirty="0">
              <a:ea typeface="Times New Roman" panose="02020603050405020304" pitchFamily="18" charset="0"/>
            </a:endParaRPr>
          </a:p>
          <a:p>
            <a:r>
              <a:rPr lang="fr-FR" sz="2000" dirty="0"/>
              <a:t>Au moment de l’inclusion dans l’étude : biais de sélection non différentiel possible : échantillon étudié « non représentatif » de la population source (validité externe)</a:t>
            </a:r>
          </a:p>
          <a:p>
            <a:endParaRPr lang="en-US" sz="2000" dirty="0"/>
          </a:p>
          <a:p>
            <a:r>
              <a:rPr lang="fr-FR" sz="2000" dirty="0"/>
              <a:t>Au cours du suivi : biais de sélection lié aux perdus de vue, ce biais peut être différentiel si concerne plus souvent les personnes exposées qui développent le CJ (ou l’inverse) </a:t>
            </a:r>
            <a:endParaRPr lang="fr-FR" dirty="0">
              <a:ea typeface="Times New Roman" panose="02020603050405020304" pitchFamily="18" charset="0"/>
            </a:endParaRPr>
          </a:p>
        </p:txBody>
      </p:sp>
    </p:spTree>
    <p:extLst>
      <p:ext uri="{BB962C8B-B14F-4D97-AF65-F5344CB8AC3E}">
        <p14:creationId xmlns:p14="http://schemas.microsoft.com/office/powerpoint/2010/main" val="3061733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B593B2EE-E0EF-4F2B-B114-9B8F082D7084}"/>
              </a:ext>
            </a:extLst>
          </p:cNvPr>
          <p:cNvSpPr txBox="1">
            <a:spLocks/>
          </p:cNvSpPr>
          <p:nvPr/>
        </p:nvSpPr>
        <p:spPr>
          <a:xfrm>
            <a:off x="251520" y="188640"/>
            <a:ext cx="889248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Q10 : les analyses</a:t>
            </a:r>
          </a:p>
        </p:txBody>
      </p:sp>
      <p:sp>
        <p:nvSpPr>
          <p:cNvPr id="5" name="Espace réservé du contenu 2">
            <a:extLst>
              <a:ext uri="{FF2B5EF4-FFF2-40B4-BE49-F238E27FC236}">
                <a16:creationId xmlns:a16="http://schemas.microsoft.com/office/drawing/2014/main" id="{364594BB-0ECF-4105-9B0D-13064A32F3E1}"/>
              </a:ext>
            </a:extLst>
          </p:cNvPr>
          <p:cNvSpPr txBox="1">
            <a:spLocks/>
          </p:cNvSpPr>
          <p:nvPr/>
        </p:nvSpPr>
        <p:spPr>
          <a:xfrm>
            <a:off x="23139" y="1196753"/>
            <a:ext cx="9144000" cy="29523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Clr>
                <a:srgbClr val="078F9D"/>
              </a:buClr>
              <a:buFont typeface="Arial" pitchFamily="34" charset="0"/>
              <a:buNone/>
            </a:pPr>
            <a:r>
              <a:rPr lang="fr-FR" sz="2200" dirty="0"/>
              <a:t>   </a:t>
            </a:r>
            <a:endParaRPr lang="fr-FR" sz="800" dirty="0"/>
          </a:p>
          <a:p>
            <a:pPr marL="914400" lvl="1" indent="-514350">
              <a:spcBef>
                <a:spcPts val="0"/>
              </a:spcBef>
              <a:spcAft>
                <a:spcPts val="600"/>
              </a:spcAft>
              <a:buClr>
                <a:srgbClr val="078F9D"/>
              </a:buClr>
              <a:buFont typeface="+mj-lt"/>
              <a:buAutoNum type="alphaLcParenR"/>
            </a:pPr>
            <a:r>
              <a:rPr lang="fr-FR" sz="1800" dirty="0"/>
              <a:t>Ce sont des analyses de survie</a:t>
            </a:r>
          </a:p>
          <a:p>
            <a:pPr marL="914400" lvl="1" indent="-514350">
              <a:spcBef>
                <a:spcPts val="0"/>
              </a:spcBef>
              <a:spcAft>
                <a:spcPts val="600"/>
              </a:spcAft>
              <a:buClr>
                <a:srgbClr val="078F9D"/>
              </a:buClr>
              <a:buFont typeface="+mj-lt"/>
              <a:buAutoNum type="alphaLcParenR"/>
            </a:pPr>
            <a:r>
              <a:rPr lang="fr-FR" sz="1800" dirty="0"/>
              <a:t>Ce sont des analyses de Kaplan Meier</a:t>
            </a:r>
          </a:p>
          <a:p>
            <a:pPr marL="914400" lvl="1" indent="-514350">
              <a:spcBef>
                <a:spcPts val="0"/>
              </a:spcBef>
              <a:spcAft>
                <a:spcPts val="600"/>
              </a:spcAft>
              <a:buClr>
                <a:srgbClr val="078F9D"/>
              </a:buClr>
              <a:buFont typeface="+mj-lt"/>
              <a:buAutoNum type="alphaLcParenR"/>
            </a:pPr>
            <a:r>
              <a:rPr lang="fr-FR" sz="1800" dirty="0"/>
              <a:t>Elles comprennent des modèles de régression multivariés</a:t>
            </a:r>
          </a:p>
          <a:p>
            <a:pPr marL="914400" lvl="1" indent="-514350">
              <a:spcBef>
                <a:spcPts val="0"/>
              </a:spcBef>
              <a:spcAft>
                <a:spcPts val="600"/>
              </a:spcAft>
              <a:buClr>
                <a:srgbClr val="078F9D"/>
              </a:buClr>
              <a:buFont typeface="+mj-lt"/>
              <a:buAutoNum type="alphaLcParenR"/>
            </a:pPr>
            <a:r>
              <a:rPr lang="fr-FR" sz="1800" dirty="0"/>
              <a:t>Elles comprennent des modèles de Cox</a:t>
            </a:r>
          </a:p>
          <a:p>
            <a:pPr marL="914400" lvl="1" indent="-514350">
              <a:spcBef>
                <a:spcPts val="0"/>
              </a:spcBef>
              <a:spcAft>
                <a:spcPts val="600"/>
              </a:spcAft>
              <a:buClr>
                <a:srgbClr val="078F9D"/>
              </a:buClr>
              <a:buFont typeface="+mj-lt"/>
              <a:buAutoNum type="alphaLcParenR"/>
            </a:pPr>
            <a:r>
              <a:rPr lang="fr-FR" sz="1800" dirty="0"/>
              <a:t>Elles permettent de mesurer l’association entre consommation d’alimentation bio et survenue de cancer</a:t>
            </a:r>
          </a:p>
        </p:txBody>
      </p:sp>
    </p:spTree>
    <p:extLst>
      <p:ext uri="{BB962C8B-B14F-4D97-AF65-F5344CB8AC3E}">
        <p14:creationId xmlns:p14="http://schemas.microsoft.com/office/powerpoint/2010/main" val="315073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B593B2EE-E0EF-4F2B-B114-9B8F082D7084}"/>
              </a:ext>
            </a:extLst>
          </p:cNvPr>
          <p:cNvSpPr txBox="1">
            <a:spLocks/>
          </p:cNvSpPr>
          <p:nvPr/>
        </p:nvSpPr>
        <p:spPr>
          <a:xfrm>
            <a:off x="251520" y="188640"/>
            <a:ext cx="889248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Q10 : les analyses</a:t>
            </a:r>
          </a:p>
        </p:txBody>
      </p:sp>
      <p:sp>
        <p:nvSpPr>
          <p:cNvPr id="5" name="Espace réservé du contenu 2">
            <a:extLst>
              <a:ext uri="{FF2B5EF4-FFF2-40B4-BE49-F238E27FC236}">
                <a16:creationId xmlns:a16="http://schemas.microsoft.com/office/drawing/2014/main" id="{364594BB-0ECF-4105-9B0D-13064A32F3E1}"/>
              </a:ext>
            </a:extLst>
          </p:cNvPr>
          <p:cNvSpPr txBox="1">
            <a:spLocks/>
          </p:cNvSpPr>
          <p:nvPr/>
        </p:nvSpPr>
        <p:spPr>
          <a:xfrm>
            <a:off x="7217" y="967938"/>
            <a:ext cx="9144000" cy="29523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Clr>
                <a:srgbClr val="078F9D"/>
              </a:buClr>
              <a:buFont typeface="Arial" pitchFamily="34" charset="0"/>
              <a:buNone/>
            </a:pPr>
            <a:r>
              <a:rPr lang="fr-FR" sz="2200" dirty="0"/>
              <a:t>   </a:t>
            </a:r>
            <a:endParaRPr lang="fr-FR" sz="800" dirty="0"/>
          </a:p>
          <a:p>
            <a:pPr marL="914400" lvl="1" indent="-514350">
              <a:spcBef>
                <a:spcPts val="0"/>
              </a:spcBef>
              <a:spcAft>
                <a:spcPts val="600"/>
              </a:spcAft>
              <a:buClr>
                <a:srgbClr val="078F9D"/>
              </a:buClr>
              <a:buFont typeface="+mj-lt"/>
              <a:buAutoNum type="alphaLcParenR"/>
            </a:pPr>
            <a:r>
              <a:rPr lang="fr-FR" sz="1800" b="1" dirty="0"/>
              <a:t>Ce sont des analyses de survie</a:t>
            </a:r>
          </a:p>
          <a:p>
            <a:pPr marL="914400" lvl="1" indent="-514350">
              <a:spcBef>
                <a:spcPts val="0"/>
              </a:spcBef>
              <a:spcAft>
                <a:spcPts val="600"/>
              </a:spcAft>
              <a:buClr>
                <a:srgbClr val="078F9D"/>
              </a:buClr>
              <a:buFont typeface="+mj-lt"/>
              <a:buAutoNum type="alphaLcParenR"/>
            </a:pPr>
            <a:r>
              <a:rPr lang="fr-FR" sz="1800" dirty="0"/>
              <a:t>Ce sont des analyses de Kaplan Meier</a:t>
            </a:r>
          </a:p>
          <a:p>
            <a:pPr marL="914400" lvl="1" indent="-514350">
              <a:spcBef>
                <a:spcPts val="0"/>
              </a:spcBef>
              <a:spcAft>
                <a:spcPts val="600"/>
              </a:spcAft>
              <a:buClr>
                <a:srgbClr val="078F9D"/>
              </a:buClr>
              <a:buFont typeface="+mj-lt"/>
              <a:buAutoNum type="alphaLcParenR"/>
            </a:pPr>
            <a:r>
              <a:rPr lang="fr-FR" sz="1800" b="1" dirty="0"/>
              <a:t>Elles comprennent des modèles de régression multivariés</a:t>
            </a:r>
          </a:p>
          <a:p>
            <a:pPr marL="914400" lvl="1" indent="-514350">
              <a:spcBef>
                <a:spcPts val="0"/>
              </a:spcBef>
              <a:spcAft>
                <a:spcPts val="600"/>
              </a:spcAft>
              <a:buClr>
                <a:srgbClr val="078F9D"/>
              </a:buClr>
              <a:buFont typeface="+mj-lt"/>
              <a:buAutoNum type="alphaLcParenR"/>
            </a:pPr>
            <a:r>
              <a:rPr lang="fr-FR" sz="1800" b="1" dirty="0"/>
              <a:t>Elles comprennent des modèles de Cox</a:t>
            </a:r>
          </a:p>
          <a:p>
            <a:pPr marL="914400" lvl="1" indent="-514350">
              <a:spcBef>
                <a:spcPts val="0"/>
              </a:spcBef>
              <a:spcAft>
                <a:spcPts val="600"/>
              </a:spcAft>
              <a:buClr>
                <a:srgbClr val="078F9D"/>
              </a:buClr>
              <a:buFont typeface="+mj-lt"/>
              <a:buAutoNum type="alphaLcParenR"/>
            </a:pPr>
            <a:r>
              <a:rPr lang="fr-FR" sz="1800" b="1" dirty="0"/>
              <a:t>Elles permettent de mesurer l’association entre consommation d’alimentation bio et survenue de cancer</a:t>
            </a:r>
          </a:p>
        </p:txBody>
      </p:sp>
    </p:spTree>
    <p:extLst>
      <p:ext uri="{BB962C8B-B14F-4D97-AF65-F5344CB8AC3E}">
        <p14:creationId xmlns:p14="http://schemas.microsoft.com/office/powerpoint/2010/main" val="298971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85800" y="260648"/>
            <a:ext cx="7772400" cy="14401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accent6"/>
                </a:solidFill>
              </a:rPr>
              <a:t>Rappel Ressources SIDES</a:t>
            </a:r>
          </a:p>
        </p:txBody>
      </p:sp>
      <p:sp>
        <p:nvSpPr>
          <p:cNvPr id="3" name="Rectangle 2"/>
          <p:cNvSpPr/>
          <p:nvPr/>
        </p:nvSpPr>
        <p:spPr>
          <a:xfrm>
            <a:off x="595865" y="1700809"/>
            <a:ext cx="7952270" cy="2308324"/>
          </a:xfrm>
          <a:prstGeom prst="rect">
            <a:avLst/>
          </a:prstGeom>
        </p:spPr>
        <p:txBody>
          <a:bodyPr wrap="square">
            <a:spAutoFit/>
          </a:bodyPr>
          <a:lstStyle/>
          <a:p>
            <a:r>
              <a:rPr lang="fr-FR" dirty="0">
                <a:solidFill>
                  <a:schemeClr val="accent6">
                    <a:lumMod val="75000"/>
                  </a:schemeClr>
                </a:solidFill>
                <a:latin typeface="Helvetica Neue"/>
              </a:rPr>
              <a:t>Accès : MOODLE – FGSM3 - </a:t>
            </a:r>
            <a:r>
              <a:rPr lang="fr-FR" dirty="0">
                <a:hlinkClick r:id="rId3"/>
              </a:rPr>
              <a:t>S5 et S6-Santé Publique-Formation a la recherche-LCA</a:t>
            </a:r>
            <a:r>
              <a:rPr lang="fr-FR" dirty="0"/>
              <a:t> </a:t>
            </a:r>
            <a:r>
              <a:rPr lang="fr-FR" dirty="0">
                <a:solidFill>
                  <a:schemeClr val="accent6">
                    <a:lumMod val="75000"/>
                  </a:schemeClr>
                </a:solidFill>
                <a:latin typeface="Helvetica Neue"/>
              </a:rPr>
              <a:t>-&gt; Ressources LCA Lyon Est </a:t>
            </a:r>
          </a:p>
          <a:p>
            <a:r>
              <a:rPr lang="fr-FR" dirty="0">
                <a:solidFill>
                  <a:srgbClr val="333333"/>
                </a:solidFill>
                <a:latin typeface="Helvetica Neue"/>
              </a:rPr>
              <a:t>- Polycopiés de Lyon EST pour la LCA (tout type d'étude) et LCA des essais randomisés</a:t>
            </a:r>
          </a:p>
          <a:p>
            <a:r>
              <a:rPr lang="fr-FR" dirty="0">
                <a:solidFill>
                  <a:srgbClr val="333333"/>
                </a:solidFill>
                <a:latin typeface="Helvetica Neue"/>
              </a:rPr>
              <a:t>- Glossaire de LCA de Lyon Est et Lyon Sud</a:t>
            </a:r>
          </a:p>
          <a:p>
            <a:r>
              <a:rPr lang="fr-FR" dirty="0">
                <a:solidFill>
                  <a:srgbClr val="333333"/>
                </a:solidFill>
                <a:latin typeface="Helvetica Neue"/>
              </a:rPr>
              <a:t>- Vidéo "Lecture d'un article scientifique pour la LCA  </a:t>
            </a:r>
          </a:p>
          <a:p>
            <a:r>
              <a:rPr lang="en-US" dirty="0">
                <a:hlinkClick r:id="rId4"/>
              </a:rPr>
              <a:t>https://mediacenter.univ-lyon1.fr/videos/?video=MEDIA171220134747851</a:t>
            </a:r>
            <a:endParaRPr lang="en-US" dirty="0"/>
          </a:p>
          <a:p>
            <a:r>
              <a:rPr lang="en-US" dirty="0"/>
              <a:t>  </a:t>
            </a:r>
            <a:endParaRPr lang="fr-FR" b="0" i="0" dirty="0">
              <a:solidFill>
                <a:srgbClr val="333333"/>
              </a:solidFill>
              <a:effectLst/>
              <a:latin typeface="Helvetica Neue"/>
            </a:endParaRPr>
          </a:p>
        </p:txBody>
      </p:sp>
      <p:pic>
        <p:nvPicPr>
          <p:cNvPr id="4" name="Image 3" descr="Glossaire LCA LE LS.pdf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23225" t="12250" r="56300" b="40888"/>
          <a:stretch/>
        </p:blipFill>
        <p:spPr>
          <a:xfrm>
            <a:off x="347484" y="3765232"/>
            <a:ext cx="1872208" cy="2592288"/>
          </a:xfrm>
          <a:prstGeom prst="rect">
            <a:avLst/>
          </a:prstGeom>
        </p:spPr>
      </p:pic>
      <p:pic>
        <p:nvPicPr>
          <p:cNvPr id="5" name="Image 4" descr="Polycopié LCA des essais randomisés Cucherat V1.0.pdf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20863" t="14853" r="53937" b="47397"/>
          <a:stretch/>
        </p:blipFill>
        <p:spPr>
          <a:xfrm>
            <a:off x="2202692" y="3783426"/>
            <a:ext cx="2304256" cy="2088232"/>
          </a:xfrm>
          <a:prstGeom prst="rect">
            <a:avLst/>
          </a:prstGeom>
        </p:spPr>
      </p:pic>
      <p:pic>
        <p:nvPicPr>
          <p:cNvPr id="6" name="Image 5" descr="Lien vers vidéo générale de LCA.pdf - Google Chrome"/>
          <p:cNvPicPr>
            <a:picLocks noChangeAspect="1"/>
          </p:cNvPicPr>
          <p:nvPr/>
        </p:nvPicPr>
        <p:blipFill rotWithShape="1">
          <a:blip r:embed="rId7" cstate="print">
            <a:extLst>
              <a:ext uri="{28A0092B-C50C-407E-A947-70E740481C1C}">
                <a14:useLocalDpi xmlns:a14="http://schemas.microsoft.com/office/drawing/2010/main" val="0"/>
              </a:ext>
            </a:extLst>
          </a:blip>
          <a:srcRect l="18500" t="12250" r="51575" b="43491"/>
          <a:stretch/>
        </p:blipFill>
        <p:spPr>
          <a:xfrm>
            <a:off x="6614939" y="3801621"/>
            <a:ext cx="2293236" cy="2051843"/>
          </a:xfrm>
          <a:prstGeom prst="rect">
            <a:avLst/>
          </a:prstGeom>
        </p:spPr>
      </p:pic>
      <p:pic>
        <p:nvPicPr>
          <p:cNvPr id="7" name="Image 6" descr="Lecture critique d'articles - Google Chrome"/>
          <p:cNvPicPr>
            <a:picLocks noChangeAspect="1"/>
          </p:cNvPicPr>
          <p:nvPr/>
        </p:nvPicPr>
        <p:blipFill rotWithShape="1">
          <a:blip r:embed="rId8" cstate="print">
            <a:extLst>
              <a:ext uri="{28A0092B-C50C-407E-A947-70E740481C1C}">
                <a14:useLocalDpi xmlns:a14="http://schemas.microsoft.com/office/drawing/2010/main" val="0"/>
              </a:ext>
            </a:extLst>
          </a:blip>
          <a:srcRect l="22438" t="10948" r="57087" b="35681"/>
          <a:stretch/>
        </p:blipFill>
        <p:spPr>
          <a:xfrm>
            <a:off x="4748054" y="3858774"/>
            <a:ext cx="1606827" cy="2533843"/>
          </a:xfrm>
          <a:prstGeom prst="rect">
            <a:avLst/>
          </a:prstGeom>
        </p:spPr>
      </p:pic>
    </p:spTree>
    <p:extLst>
      <p:ext uri="{BB962C8B-B14F-4D97-AF65-F5344CB8AC3E}">
        <p14:creationId xmlns:p14="http://schemas.microsoft.com/office/powerpoint/2010/main" val="340678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77037"/>
            <a:ext cx="8229600" cy="1143000"/>
          </a:xfrm>
        </p:spPr>
        <p:txBody>
          <a:bodyPr>
            <a:normAutofit/>
          </a:bodyPr>
          <a:lstStyle/>
          <a:p>
            <a:r>
              <a:rPr lang="fr-FR" sz="2800" dirty="0"/>
              <a:t>Les courbes de « survie » de Kaplan-Meier</a:t>
            </a:r>
            <a:endParaRPr lang="en-US" sz="2800" dirty="0"/>
          </a:p>
        </p:txBody>
      </p:sp>
      <p:sp>
        <p:nvSpPr>
          <p:cNvPr id="3" name="Rectangle 2">
            <a:extLst>
              <a:ext uri="{FF2B5EF4-FFF2-40B4-BE49-F238E27FC236}">
                <a16:creationId xmlns:a16="http://schemas.microsoft.com/office/drawing/2014/main" id="{37618915-0187-4C30-AD2B-973A05A21046}"/>
              </a:ext>
            </a:extLst>
          </p:cNvPr>
          <p:cNvSpPr/>
          <p:nvPr/>
        </p:nvSpPr>
        <p:spPr>
          <a:xfrm>
            <a:off x="4571999" y="1772816"/>
            <a:ext cx="1872209" cy="586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4A8D572-DA04-4CF0-A015-5840A2B1833A}"/>
              </a:ext>
            </a:extLst>
          </p:cNvPr>
          <p:cNvSpPr/>
          <p:nvPr/>
        </p:nvSpPr>
        <p:spPr>
          <a:xfrm>
            <a:off x="729731" y="4499088"/>
            <a:ext cx="7514677"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10ACE6D-B098-40DF-8317-EDD81C960422}"/>
              </a:ext>
            </a:extLst>
          </p:cNvPr>
          <p:cNvSpPr txBox="1"/>
          <p:nvPr/>
        </p:nvSpPr>
        <p:spPr>
          <a:xfrm>
            <a:off x="6510045" y="1840632"/>
            <a:ext cx="2520324" cy="2585323"/>
          </a:xfrm>
          <a:prstGeom prst="rect">
            <a:avLst/>
          </a:prstGeom>
          <a:noFill/>
        </p:spPr>
        <p:txBody>
          <a:bodyPr wrap="square" rtlCol="0">
            <a:spAutoFit/>
          </a:bodyPr>
          <a:lstStyle/>
          <a:p>
            <a:r>
              <a:rPr lang="fr-FR" dirty="0"/>
              <a:t>Exemple sur une cohorte de patients en rémission d’un cancer</a:t>
            </a:r>
          </a:p>
          <a:p>
            <a:endParaRPr lang="fr-FR" dirty="0"/>
          </a:p>
          <a:p>
            <a:endParaRPr lang="fr-FR" dirty="0"/>
          </a:p>
          <a:p>
            <a:r>
              <a:rPr lang="fr-FR" dirty="0"/>
              <a:t>Survie en fonction de l’exposition ou non à un FDR</a:t>
            </a:r>
          </a:p>
          <a:p>
            <a:endParaRPr lang="fr-FR" dirty="0"/>
          </a:p>
        </p:txBody>
      </p:sp>
      <p:sp>
        <p:nvSpPr>
          <p:cNvPr id="11" name="Rectangle 10">
            <a:extLst>
              <a:ext uri="{FF2B5EF4-FFF2-40B4-BE49-F238E27FC236}">
                <a16:creationId xmlns:a16="http://schemas.microsoft.com/office/drawing/2014/main" id="{B0663FC2-A8CA-4DD2-97FA-54E60D6860D6}"/>
              </a:ext>
            </a:extLst>
          </p:cNvPr>
          <p:cNvSpPr/>
          <p:nvPr/>
        </p:nvSpPr>
        <p:spPr>
          <a:xfrm>
            <a:off x="1619673" y="4116377"/>
            <a:ext cx="1584176" cy="104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D178FBE-1342-4BF2-AC63-8EB8F15FD8AA}"/>
              </a:ext>
            </a:extLst>
          </p:cNvPr>
          <p:cNvSpPr/>
          <p:nvPr/>
        </p:nvSpPr>
        <p:spPr>
          <a:xfrm flipV="1">
            <a:off x="1772073" y="4223058"/>
            <a:ext cx="78370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321AF525-0F82-42EE-9258-0996162FEA61}"/>
              </a:ext>
            </a:extLst>
          </p:cNvPr>
          <p:cNvSpPr/>
          <p:nvPr/>
        </p:nvSpPr>
        <p:spPr>
          <a:xfrm>
            <a:off x="5076056" y="4149080"/>
            <a:ext cx="1584176" cy="103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05B5E42-58B1-46DE-A3E5-65C611E98914}"/>
              </a:ext>
            </a:extLst>
          </p:cNvPr>
          <p:cNvSpPr/>
          <p:nvPr/>
        </p:nvSpPr>
        <p:spPr>
          <a:xfrm>
            <a:off x="2411762" y="1072862"/>
            <a:ext cx="2792006" cy="977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09EC55B-8BA2-4ABC-98E8-99B61EDD935F}"/>
              </a:ext>
            </a:extLst>
          </p:cNvPr>
          <p:cNvSpPr/>
          <p:nvPr/>
        </p:nvSpPr>
        <p:spPr>
          <a:xfrm>
            <a:off x="2483768" y="2036241"/>
            <a:ext cx="2109925" cy="888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576C7652-38EA-4A09-A68E-FE3F4D4B3BD5}"/>
              </a:ext>
            </a:extLst>
          </p:cNvPr>
          <p:cNvPicPr>
            <a:picLocks noChangeAspect="1"/>
          </p:cNvPicPr>
          <p:nvPr/>
        </p:nvPicPr>
        <p:blipFill>
          <a:blip r:embed="rId3"/>
          <a:stretch>
            <a:fillRect/>
          </a:stretch>
        </p:blipFill>
        <p:spPr>
          <a:xfrm>
            <a:off x="641996" y="1215912"/>
            <a:ext cx="5698620" cy="5165416"/>
          </a:xfrm>
          <a:prstGeom prst="rect">
            <a:avLst/>
          </a:prstGeom>
        </p:spPr>
      </p:pic>
      <p:sp>
        <p:nvSpPr>
          <p:cNvPr id="18" name="Rectangle 17">
            <a:extLst>
              <a:ext uri="{FF2B5EF4-FFF2-40B4-BE49-F238E27FC236}">
                <a16:creationId xmlns:a16="http://schemas.microsoft.com/office/drawing/2014/main" id="{59DF9CE4-D618-48FC-85D6-EB0FC8A0EB2E}"/>
              </a:ext>
            </a:extLst>
          </p:cNvPr>
          <p:cNvSpPr/>
          <p:nvPr/>
        </p:nvSpPr>
        <p:spPr>
          <a:xfrm>
            <a:off x="1609730" y="4668325"/>
            <a:ext cx="1738134" cy="73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0E3C2330-6714-46BD-88B8-6189F0506C55}"/>
              </a:ext>
            </a:extLst>
          </p:cNvPr>
          <p:cNvSpPr txBox="1"/>
          <p:nvPr/>
        </p:nvSpPr>
        <p:spPr>
          <a:xfrm>
            <a:off x="2808025" y="3075893"/>
            <a:ext cx="1785668" cy="369332"/>
          </a:xfrm>
          <a:prstGeom prst="rect">
            <a:avLst/>
          </a:prstGeom>
          <a:noFill/>
        </p:spPr>
        <p:txBody>
          <a:bodyPr wrap="square" rtlCol="0">
            <a:spAutoFit/>
          </a:bodyPr>
          <a:lstStyle/>
          <a:p>
            <a:r>
              <a:rPr lang="fr-FR" dirty="0">
                <a:solidFill>
                  <a:srgbClr val="FF0000"/>
                </a:solidFill>
              </a:rPr>
              <a:t>Exposés au FDR</a:t>
            </a:r>
          </a:p>
        </p:txBody>
      </p:sp>
      <p:sp>
        <p:nvSpPr>
          <p:cNvPr id="20" name="ZoneTexte 19">
            <a:extLst>
              <a:ext uri="{FF2B5EF4-FFF2-40B4-BE49-F238E27FC236}">
                <a16:creationId xmlns:a16="http://schemas.microsoft.com/office/drawing/2014/main" id="{A72EFD09-9345-4FFF-968B-1B8E66CCADA0}"/>
              </a:ext>
            </a:extLst>
          </p:cNvPr>
          <p:cNvSpPr txBox="1"/>
          <p:nvPr/>
        </p:nvSpPr>
        <p:spPr>
          <a:xfrm>
            <a:off x="4280391" y="1381717"/>
            <a:ext cx="2379841" cy="369332"/>
          </a:xfrm>
          <a:prstGeom prst="rect">
            <a:avLst/>
          </a:prstGeom>
          <a:noFill/>
        </p:spPr>
        <p:txBody>
          <a:bodyPr wrap="square" rtlCol="0">
            <a:spAutoFit/>
          </a:bodyPr>
          <a:lstStyle/>
          <a:p>
            <a:r>
              <a:rPr lang="fr-FR" dirty="0">
                <a:solidFill>
                  <a:srgbClr val="00B050"/>
                </a:solidFill>
              </a:rPr>
              <a:t>Non-exposés au FDR</a:t>
            </a:r>
          </a:p>
        </p:txBody>
      </p:sp>
    </p:spTree>
    <p:extLst>
      <p:ext uri="{BB962C8B-B14F-4D97-AF65-F5344CB8AC3E}">
        <p14:creationId xmlns:p14="http://schemas.microsoft.com/office/powerpoint/2010/main" val="261530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B593B2EE-E0EF-4F2B-B114-9B8F082D7084}"/>
              </a:ext>
            </a:extLst>
          </p:cNvPr>
          <p:cNvSpPr txBox="1">
            <a:spLocks/>
          </p:cNvSpPr>
          <p:nvPr/>
        </p:nvSpPr>
        <p:spPr>
          <a:xfrm>
            <a:off x="251520" y="188640"/>
            <a:ext cx="889248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Q11 : Les analyses multivariées ont pour finalité de (une ou plusieurs réponse(s) possible(s)) :</a:t>
            </a:r>
          </a:p>
        </p:txBody>
      </p:sp>
      <p:sp>
        <p:nvSpPr>
          <p:cNvPr id="5" name="Espace réservé du contenu 2">
            <a:extLst>
              <a:ext uri="{FF2B5EF4-FFF2-40B4-BE49-F238E27FC236}">
                <a16:creationId xmlns:a16="http://schemas.microsoft.com/office/drawing/2014/main" id="{364594BB-0ECF-4105-9B0D-13064A32F3E1}"/>
              </a:ext>
            </a:extLst>
          </p:cNvPr>
          <p:cNvSpPr txBox="1">
            <a:spLocks/>
          </p:cNvSpPr>
          <p:nvPr/>
        </p:nvSpPr>
        <p:spPr>
          <a:xfrm>
            <a:off x="23139" y="1196753"/>
            <a:ext cx="9144000" cy="29523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Clr>
                <a:srgbClr val="078F9D"/>
              </a:buClr>
              <a:buFont typeface="Arial" pitchFamily="34" charset="0"/>
              <a:buNone/>
            </a:pPr>
            <a:r>
              <a:rPr lang="fr-FR" sz="2200" dirty="0"/>
              <a:t>   </a:t>
            </a:r>
            <a:endParaRPr lang="fr-FR" sz="800" dirty="0"/>
          </a:p>
          <a:p>
            <a:pPr marL="914400" lvl="1" indent="-514350">
              <a:spcBef>
                <a:spcPts val="0"/>
              </a:spcBef>
              <a:spcAft>
                <a:spcPts val="600"/>
              </a:spcAft>
              <a:buClr>
                <a:srgbClr val="078F9D"/>
              </a:buClr>
              <a:buFont typeface="+mj-lt"/>
              <a:buAutoNum type="alphaLcParenR"/>
            </a:pPr>
            <a:r>
              <a:rPr lang="fr-FR" sz="1800" dirty="0"/>
              <a:t>réduire le risque de biais de sélection</a:t>
            </a:r>
          </a:p>
          <a:p>
            <a:pPr marL="914400" lvl="1" indent="-514350">
              <a:spcBef>
                <a:spcPts val="0"/>
              </a:spcBef>
              <a:spcAft>
                <a:spcPts val="600"/>
              </a:spcAft>
              <a:buClr>
                <a:srgbClr val="078F9D"/>
              </a:buClr>
              <a:buFont typeface="+mj-lt"/>
              <a:buAutoNum type="alphaLcParenR"/>
            </a:pPr>
            <a:r>
              <a:rPr lang="fr-FR" sz="1800" dirty="0"/>
              <a:t>équilibrer les facteurs de confusion entre groupe exposé et non exposé</a:t>
            </a:r>
          </a:p>
          <a:p>
            <a:pPr marL="914400" lvl="1" indent="-514350">
              <a:spcBef>
                <a:spcPts val="0"/>
              </a:spcBef>
              <a:spcAft>
                <a:spcPts val="600"/>
              </a:spcAft>
              <a:buClr>
                <a:srgbClr val="078F9D"/>
              </a:buClr>
              <a:buFont typeface="+mj-lt"/>
              <a:buAutoNum type="alphaLcParenR"/>
            </a:pPr>
            <a:r>
              <a:rPr lang="fr-FR" sz="1800" dirty="0"/>
              <a:t>réduire le risque de biais de mémoire</a:t>
            </a:r>
          </a:p>
          <a:p>
            <a:pPr marL="914400" lvl="1" indent="-514350">
              <a:spcBef>
                <a:spcPts val="0"/>
              </a:spcBef>
              <a:spcAft>
                <a:spcPts val="600"/>
              </a:spcAft>
              <a:buClr>
                <a:srgbClr val="078F9D"/>
              </a:buClr>
              <a:buFont typeface="+mj-lt"/>
              <a:buAutoNum type="alphaLcParenR"/>
            </a:pPr>
            <a:r>
              <a:rPr lang="fr-FR" sz="1800" dirty="0"/>
              <a:t>réduire le risque d’erreur dans l’estimation du HR</a:t>
            </a:r>
          </a:p>
          <a:p>
            <a:pPr marL="914400" lvl="1" indent="-514350">
              <a:spcBef>
                <a:spcPts val="0"/>
              </a:spcBef>
              <a:spcAft>
                <a:spcPts val="600"/>
              </a:spcAft>
              <a:buClr>
                <a:srgbClr val="078F9D"/>
              </a:buClr>
              <a:buFont typeface="+mj-lt"/>
              <a:buAutoNum type="alphaLcParenR"/>
            </a:pPr>
            <a:r>
              <a:rPr lang="fr-FR" sz="1800" dirty="0"/>
              <a:t>réduire le risque de biais de mesure </a:t>
            </a:r>
          </a:p>
        </p:txBody>
      </p:sp>
    </p:spTree>
    <p:extLst>
      <p:ext uri="{BB962C8B-B14F-4D97-AF65-F5344CB8AC3E}">
        <p14:creationId xmlns:p14="http://schemas.microsoft.com/office/powerpoint/2010/main" val="420736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p:nvPr/>
        </p:nvCxnSpPr>
        <p:spPr>
          <a:xfrm>
            <a:off x="251520"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B593B2EE-E0EF-4F2B-B114-9B8F082D7084}"/>
              </a:ext>
            </a:extLst>
          </p:cNvPr>
          <p:cNvSpPr txBox="1">
            <a:spLocks/>
          </p:cNvSpPr>
          <p:nvPr/>
        </p:nvSpPr>
        <p:spPr>
          <a:xfrm>
            <a:off x="251520" y="188640"/>
            <a:ext cx="889248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Q11 : Les analyses multivariées ont pour finalité de (une ou plusieurs réponse(s) possible(s)) :</a:t>
            </a:r>
          </a:p>
        </p:txBody>
      </p:sp>
      <p:sp>
        <p:nvSpPr>
          <p:cNvPr id="5" name="Espace réservé du contenu 2">
            <a:extLst>
              <a:ext uri="{FF2B5EF4-FFF2-40B4-BE49-F238E27FC236}">
                <a16:creationId xmlns:a16="http://schemas.microsoft.com/office/drawing/2014/main" id="{364594BB-0ECF-4105-9B0D-13064A32F3E1}"/>
              </a:ext>
            </a:extLst>
          </p:cNvPr>
          <p:cNvSpPr txBox="1">
            <a:spLocks/>
          </p:cNvSpPr>
          <p:nvPr/>
        </p:nvSpPr>
        <p:spPr>
          <a:xfrm>
            <a:off x="23139" y="1196753"/>
            <a:ext cx="9144000" cy="29523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Clr>
                <a:srgbClr val="078F9D"/>
              </a:buClr>
              <a:buFont typeface="Arial" pitchFamily="34" charset="0"/>
              <a:buNone/>
            </a:pPr>
            <a:r>
              <a:rPr lang="fr-FR" sz="2200" dirty="0"/>
              <a:t>   </a:t>
            </a:r>
            <a:endParaRPr lang="fr-FR" sz="800" dirty="0"/>
          </a:p>
          <a:p>
            <a:pPr marL="914400" lvl="1" indent="-514350">
              <a:spcBef>
                <a:spcPts val="0"/>
              </a:spcBef>
              <a:spcAft>
                <a:spcPts val="600"/>
              </a:spcAft>
              <a:buClr>
                <a:srgbClr val="078F9D"/>
              </a:buClr>
              <a:buFont typeface="+mj-lt"/>
              <a:buAutoNum type="alphaLcParenR"/>
            </a:pPr>
            <a:r>
              <a:rPr lang="fr-FR" sz="1800" dirty="0"/>
              <a:t>réduire le risque de biais de sélection</a:t>
            </a:r>
          </a:p>
          <a:p>
            <a:pPr marL="914400" lvl="1" indent="-514350">
              <a:spcBef>
                <a:spcPts val="0"/>
              </a:spcBef>
              <a:spcAft>
                <a:spcPts val="600"/>
              </a:spcAft>
              <a:buClr>
                <a:srgbClr val="078F9D"/>
              </a:buClr>
              <a:buFont typeface="+mj-lt"/>
              <a:buAutoNum type="alphaLcParenR"/>
            </a:pPr>
            <a:r>
              <a:rPr lang="fr-FR" sz="1800" b="1" dirty="0"/>
              <a:t>équilibrer les facteurs de confusion entre groupe exposé et non exposé</a:t>
            </a:r>
          </a:p>
          <a:p>
            <a:pPr marL="914400" lvl="1" indent="-514350">
              <a:spcBef>
                <a:spcPts val="0"/>
              </a:spcBef>
              <a:spcAft>
                <a:spcPts val="600"/>
              </a:spcAft>
              <a:buClr>
                <a:srgbClr val="078F9D"/>
              </a:buClr>
              <a:buFont typeface="+mj-lt"/>
              <a:buAutoNum type="alphaLcParenR"/>
            </a:pPr>
            <a:r>
              <a:rPr lang="fr-FR" sz="1800" dirty="0"/>
              <a:t>réduire le risque de biais de mémoire</a:t>
            </a:r>
          </a:p>
          <a:p>
            <a:pPr marL="914400" lvl="1" indent="-514350">
              <a:spcBef>
                <a:spcPts val="0"/>
              </a:spcBef>
              <a:spcAft>
                <a:spcPts val="600"/>
              </a:spcAft>
              <a:buClr>
                <a:srgbClr val="078F9D"/>
              </a:buClr>
              <a:buFont typeface="+mj-lt"/>
              <a:buAutoNum type="alphaLcParenR"/>
            </a:pPr>
            <a:r>
              <a:rPr lang="fr-FR" sz="1800" b="1" dirty="0"/>
              <a:t>réduire le risque d’erreur dans l’estimation du HR</a:t>
            </a:r>
          </a:p>
          <a:p>
            <a:pPr marL="914400" lvl="1" indent="-514350">
              <a:spcBef>
                <a:spcPts val="0"/>
              </a:spcBef>
              <a:spcAft>
                <a:spcPts val="600"/>
              </a:spcAft>
              <a:buClr>
                <a:srgbClr val="078F9D"/>
              </a:buClr>
              <a:buFont typeface="+mj-lt"/>
              <a:buAutoNum type="alphaLcParenR"/>
            </a:pPr>
            <a:r>
              <a:rPr lang="fr-FR" sz="1800" dirty="0"/>
              <a:t>réduire le risque de biais de mesure </a:t>
            </a:r>
          </a:p>
        </p:txBody>
      </p:sp>
      <p:sp>
        <p:nvSpPr>
          <p:cNvPr id="6" name="ZoneTexte 5">
            <a:extLst>
              <a:ext uri="{FF2B5EF4-FFF2-40B4-BE49-F238E27FC236}">
                <a16:creationId xmlns:a16="http://schemas.microsoft.com/office/drawing/2014/main" id="{96ADF6B3-EE17-42A5-93CB-45AB07DBFD9B}"/>
              </a:ext>
            </a:extLst>
          </p:cNvPr>
          <p:cNvSpPr txBox="1"/>
          <p:nvPr/>
        </p:nvSpPr>
        <p:spPr>
          <a:xfrm>
            <a:off x="683568" y="3690879"/>
            <a:ext cx="8656873" cy="1938992"/>
          </a:xfrm>
          <a:prstGeom prst="rect">
            <a:avLst/>
          </a:prstGeom>
          <a:noFill/>
        </p:spPr>
        <p:txBody>
          <a:bodyPr wrap="square" rtlCol="0">
            <a:spAutoFit/>
          </a:bodyPr>
          <a:lstStyle/>
          <a:p>
            <a:pPr algn="ctr"/>
            <a:r>
              <a:rPr lang="fr-FR" sz="2000" b="1" dirty="0"/>
              <a:t>Analyses multivariées </a:t>
            </a:r>
          </a:p>
          <a:p>
            <a:r>
              <a:rPr lang="fr-FR" sz="2000" dirty="0"/>
              <a:t>= ajustement sur certains facteurs de confusion potentiels</a:t>
            </a:r>
          </a:p>
          <a:p>
            <a:r>
              <a:rPr lang="fr-FR" sz="2000" dirty="0"/>
              <a:t>-&gt; Permet de réduire le risque lié à ces facteurs</a:t>
            </a:r>
          </a:p>
          <a:p>
            <a:r>
              <a:rPr lang="fr-FR" sz="2000" dirty="0"/>
              <a:t>-&gt; Attention : uniquement sur les facteurs mesurés et inclus dans le modèle</a:t>
            </a:r>
          </a:p>
          <a:p>
            <a:r>
              <a:rPr lang="fr-FR" sz="2000" dirty="0"/>
              <a:t>Il persiste toujours un risque d’effet de confusion résiduel dans les études observationnelles</a:t>
            </a:r>
            <a:endParaRPr lang="en-US" sz="2000" dirty="0"/>
          </a:p>
        </p:txBody>
      </p:sp>
    </p:spTree>
    <p:extLst>
      <p:ext uri="{BB962C8B-B14F-4D97-AF65-F5344CB8AC3E}">
        <p14:creationId xmlns:p14="http://schemas.microsoft.com/office/powerpoint/2010/main" val="3956632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115888"/>
            <a:ext cx="8893175" cy="792162"/>
          </a:xfrm>
        </p:spPr>
        <p:txBody>
          <a:bodyPr>
            <a:noAutofit/>
          </a:bodyPr>
          <a:lstStyle/>
          <a:p>
            <a:pPr algn="l"/>
            <a:r>
              <a:rPr lang="fr-FR" sz="2800" dirty="0">
                <a:solidFill>
                  <a:schemeClr val="tx1">
                    <a:lumMod val="65000"/>
                    <a:lumOff val="35000"/>
                  </a:schemeClr>
                </a:solidFill>
                <a:cs typeface="Arial" pitchFamily="34" charset="0"/>
              </a:rPr>
              <a:t>Q12. Concernant les analyses de sensibilité, quelle(s) est/sont la/les proposition(s) exacte(s) ? </a:t>
            </a:r>
          </a:p>
        </p:txBody>
      </p:sp>
      <p:sp>
        <p:nvSpPr>
          <p:cNvPr id="4" name="Espace réservé du contenu 2"/>
          <p:cNvSpPr>
            <a:spLocks noGrp="1"/>
          </p:cNvSpPr>
          <p:nvPr>
            <p:ph idx="4294967295"/>
          </p:nvPr>
        </p:nvSpPr>
        <p:spPr>
          <a:xfrm>
            <a:off x="0" y="1341438"/>
            <a:ext cx="8561388" cy="3743325"/>
          </a:xfrm>
          <a:prstGeom prst="rect">
            <a:avLst/>
          </a:prstGeom>
        </p:spPr>
        <p:txBody>
          <a:bodyPr/>
          <a:lstStyle/>
          <a:p>
            <a:pPr marL="914400" lvl="1" indent="-514350" algn="just">
              <a:spcBef>
                <a:spcPts val="0"/>
              </a:spcBef>
              <a:spcAft>
                <a:spcPts val="600"/>
              </a:spcAft>
              <a:buClr>
                <a:srgbClr val="078F9D"/>
              </a:buClr>
              <a:buFont typeface="+mj-lt"/>
              <a:buAutoNum type="alphaLcParenR"/>
            </a:pPr>
            <a:r>
              <a:rPr lang="fr-FR" sz="2000" dirty="0"/>
              <a:t>il s’agit des analyses principales pour conclure</a:t>
            </a:r>
          </a:p>
          <a:p>
            <a:pPr marL="914400" lvl="1" indent="-514350" algn="just">
              <a:spcBef>
                <a:spcPts val="0"/>
              </a:spcBef>
              <a:spcAft>
                <a:spcPts val="600"/>
              </a:spcAft>
              <a:buClr>
                <a:srgbClr val="078F9D"/>
              </a:buClr>
              <a:buFont typeface="+mj-lt"/>
              <a:buAutoNum type="alphaLcParenR"/>
            </a:pPr>
            <a:r>
              <a:rPr lang="fr-FR" dirty="0"/>
              <a:t>il s’agit d’analyses visant à tester la robustesse des résultats</a:t>
            </a:r>
          </a:p>
          <a:p>
            <a:pPr marL="914400" lvl="1" indent="-514350" algn="just">
              <a:spcBef>
                <a:spcPts val="0"/>
              </a:spcBef>
              <a:spcAft>
                <a:spcPts val="600"/>
              </a:spcAft>
              <a:buClr>
                <a:srgbClr val="078F9D"/>
              </a:buClr>
              <a:buFont typeface="+mj-lt"/>
              <a:buAutoNum type="alphaLcParenR"/>
            </a:pPr>
            <a:r>
              <a:rPr lang="fr-FR" dirty="0"/>
              <a:t>elles répondent à une autre question de recherche </a:t>
            </a:r>
          </a:p>
          <a:p>
            <a:pPr marL="914400" lvl="1" indent="-514350" algn="just">
              <a:spcBef>
                <a:spcPts val="0"/>
              </a:spcBef>
              <a:spcAft>
                <a:spcPts val="600"/>
              </a:spcAft>
              <a:buClr>
                <a:srgbClr val="078F9D"/>
              </a:buClr>
              <a:buFont typeface="+mj-lt"/>
              <a:buAutoNum type="alphaLcParenR"/>
            </a:pPr>
            <a:r>
              <a:rPr lang="fr-FR" dirty="0"/>
              <a:t>elles testent des choix méthodologiques différents </a:t>
            </a:r>
          </a:p>
          <a:p>
            <a:pPr marL="914400" lvl="1" indent="-514350" algn="just">
              <a:spcBef>
                <a:spcPts val="0"/>
              </a:spcBef>
              <a:spcAft>
                <a:spcPts val="600"/>
              </a:spcAft>
              <a:buClr>
                <a:srgbClr val="078F9D"/>
              </a:buClr>
              <a:buFont typeface="+mj-lt"/>
              <a:buAutoNum type="alphaLcParenR"/>
            </a:pPr>
            <a:r>
              <a:rPr lang="fr-FR" dirty="0"/>
              <a:t>elles ne sont pas réalisées de manière systématique</a:t>
            </a:r>
            <a:endParaRPr lang="fr-FR" sz="2000" dirty="0"/>
          </a:p>
        </p:txBody>
      </p:sp>
      <p:cxnSp>
        <p:nvCxnSpPr>
          <p:cNvPr id="5" name="Connecteur droit 4"/>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34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115888"/>
            <a:ext cx="8893175" cy="792162"/>
          </a:xfrm>
        </p:spPr>
        <p:txBody>
          <a:bodyPr>
            <a:noAutofit/>
          </a:bodyPr>
          <a:lstStyle/>
          <a:p>
            <a:pPr algn="l"/>
            <a:r>
              <a:rPr lang="fr-FR" sz="2800" dirty="0">
                <a:solidFill>
                  <a:schemeClr val="tx1">
                    <a:lumMod val="65000"/>
                    <a:lumOff val="35000"/>
                  </a:schemeClr>
                </a:solidFill>
                <a:cs typeface="Arial" pitchFamily="34" charset="0"/>
              </a:rPr>
              <a:t>Q12. Concernant les analyses de sensibilité, quelle(s) est/sont la/les proposition(s) exacte(s) ? </a:t>
            </a:r>
          </a:p>
        </p:txBody>
      </p:sp>
      <p:sp>
        <p:nvSpPr>
          <p:cNvPr id="4" name="Espace réservé du contenu 2"/>
          <p:cNvSpPr>
            <a:spLocks noGrp="1"/>
          </p:cNvSpPr>
          <p:nvPr>
            <p:ph idx="4294967295"/>
          </p:nvPr>
        </p:nvSpPr>
        <p:spPr>
          <a:xfrm>
            <a:off x="0" y="1341438"/>
            <a:ext cx="8561388" cy="3743325"/>
          </a:xfrm>
          <a:prstGeom prst="rect">
            <a:avLst/>
          </a:prstGeom>
        </p:spPr>
        <p:txBody>
          <a:bodyPr/>
          <a:lstStyle/>
          <a:p>
            <a:pPr marL="914400" lvl="1" indent="-514350" algn="just">
              <a:spcBef>
                <a:spcPts val="0"/>
              </a:spcBef>
              <a:spcAft>
                <a:spcPts val="600"/>
              </a:spcAft>
              <a:buClr>
                <a:srgbClr val="078F9D"/>
              </a:buClr>
              <a:buFont typeface="+mj-lt"/>
              <a:buAutoNum type="alphaLcParenR"/>
            </a:pPr>
            <a:r>
              <a:rPr lang="fr-FR" sz="2000" dirty="0"/>
              <a:t>il s’agit des analyses principales pour conclure</a:t>
            </a:r>
          </a:p>
          <a:p>
            <a:pPr marL="914400" lvl="1" indent="-514350" algn="just">
              <a:spcBef>
                <a:spcPts val="0"/>
              </a:spcBef>
              <a:spcAft>
                <a:spcPts val="600"/>
              </a:spcAft>
              <a:buClr>
                <a:srgbClr val="078F9D"/>
              </a:buClr>
              <a:buFont typeface="+mj-lt"/>
              <a:buAutoNum type="alphaLcParenR"/>
            </a:pPr>
            <a:r>
              <a:rPr lang="fr-FR" b="1" dirty="0"/>
              <a:t>il s’agit d’analyses visant à tester la robustesse des résultats</a:t>
            </a:r>
          </a:p>
          <a:p>
            <a:pPr marL="914400" lvl="1" indent="-514350" algn="just">
              <a:spcBef>
                <a:spcPts val="0"/>
              </a:spcBef>
              <a:spcAft>
                <a:spcPts val="600"/>
              </a:spcAft>
              <a:buClr>
                <a:srgbClr val="078F9D"/>
              </a:buClr>
              <a:buFont typeface="+mj-lt"/>
              <a:buAutoNum type="alphaLcParenR"/>
            </a:pPr>
            <a:r>
              <a:rPr lang="fr-FR" dirty="0"/>
              <a:t>elles répondent à une autre question de recherche </a:t>
            </a:r>
          </a:p>
          <a:p>
            <a:pPr marL="914400" lvl="1" indent="-514350" algn="just">
              <a:spcBef>
                <a:spcPts val="0"/>
              </a:spcBef>
              <a:spcAft>
                <a:spcPts val="600"/>
              </a:spcAft>
              <a:buClr>
                <a:srgbClr val="078F9D"/>
              </a:buClr>
              <a:buFont typeface="+mj-lt"/>
              <a:buAutoNum type="alphaLcParenR"/>
            </a:pPr>
            <a:r>
              <a:rPr lang="fr-FR" b="1" dirty="0"/>
              <a:t>elles testent des choix méthodologiques différents </a:t>
            </a:r>
          </a:p>
          <a:p>
            <a:pPr marL="914400" lvl="1" indent="-514350" algn="just">
              <a:spcBef>
                <a:spcPts val="0"/>
              </a:spcBef>
              <a:spcAft>
                <a:spcPts val="600"/>
              </a:spcAft>
              <a:buClr>
                <a:srgbClr val="078F9D"/>
              </a:buClr>
              <a:buFont typeface="+mj-lt"/>
              <a:buAutoNum type="alphaLcParenR"/>
            </a:pPr>
            <a:r>
              <a:rPr lang="fr-FR" b="1" dirty="0"/>
              <a:t>elles ne sont pas réalisées de manière systématique</a:t>
            </a:r>
            <a:endParaRPr lang="fr-FR" sz="2000" b="1" dirty="0"/>
          </a:p>
        </p:txBody>
      </p:sp>
      <p:cxnSp>
        <p:nvCxnSpPr>
          <p:cNvPr id="5" name="Connecteur droit 4"/>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61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115888"/>
            <a:ext cx="8893175" cy="792162"/>
          </a:xfrm>
        </p:spPr>
        <p:txBody>
          <a:bodyPr>
            <a:noAutofit/>
          </a:bodyPr>
          <a:lstStyle/>
          <a:p>
            <a:pPr algn="l"/>
            <a:r>
              <a:rPr lang="fr-FR" sz="2800" dirty="0">
                <a:solidFill>
                  <a:schemeClr val="tx1">
                    <a:lumMod val="65000"/>
                    <a:lumOff val="35000"/>
                  </a:schemeClr>
                </a:solidFill>
                <a:cs typeface="Arial" pitchFamily="34" charset="0"/>
              </a:rPr>
              <a:t>Q13. Concernant les résultats présentés dans le tableau 2, quelle(s) est/sont la/les proposition(s) exacte(s) ? </a:t>
            </a:r>
          </a:p>
        </p:txBody>
      </p:sp>
      <p:sp>
        <p:nvSpPr>
          <p:cNvPr id="4" name="Espace réservé du contenu 2"/>
          <p:cNvSpPr>
            <a:spLocks noGrp="1"/>
          </p:cNvSpPr>
          <p:nvPr>
            <p:ph idx="4294967295"/>
          </p:nvPr>
        </p:nvSpPr>
        <p:spPr>
          <a:xfrm>
            <a:off x="0" y="1341438"/>
            <a:ext cx="8561388" cy="3743325"/>
          </a:xfrm>
          <a:prstGeom prst="rect">
            <a:avLst/>
          </a:prstGeom>
        </p:spPr>
        <p:txBody>
          <a:bodyPr/>
          <a:lstStyle/>
          <a:p>
            <a:pPr marL="914400" lvl="1" indent="-514350" algn="just">
              <a:spcBef>
                <a:spcPts val="0"/>
              </a:spcBef>
              <a:spcAft>
                <a:spcPts val="600"/>
              </a:spcAft>
              <a:buClr>
                <a:srgbClr val="078F9D"/>
              </a:buClr>
              <a:buFont typeface="+mj-lt"/>
              <a:buAutoNum type="alphaLcParenR"/>
            </a:pPr>
            <a:r>
              <a:rPr lang="fr-FR" sz="2000" dirty="0"/>
              <a:t>le risque de survenue de cancer est calculé par rapport au groupe consommant le moins d’alimentation bio </a:t>
            </a:r>
          </a:p>
          <a:p>
            <a:pPr marL="914400" lvl="1" indent="-514350" algn="just">
              <a:spcBef>
                <a:spcPts val="0"/>
              </a:spcBef>
              <a:spcAft>
                <a:spcPts val="600"/>
              </a:spcAft>
              <a:buClr>
                <a:srgbClr val="078F9D"/>
              </a:buClr>
              <a:buFont typeface="+mj-lt"/>
              <a:buAutoNum type="alphaLcParenR"/>
            </a:pPr>
            <a:r>
              <a:rPr lang="fr-FR" sz="2000" dirty="0"/>
              <a:t>269 cancers sont survenus parmi les 16962 personnes du groupe ayant le score d’alimentation bio le plus élevé</a:t>
            </a:r>
          </a:p>
          <a:p>
            <a:pPr marL="914400" lvl="1" indent="-514350" algn="just">
              <a:spcBef>
                <a:spcPts val="0"/>
              </a:spcBef>
              <a:spcAft>
                <a:spcPts val="600"/>
              </a:spcAft>
              <a:buClr>
                <a:srgbClr val="078F9D"/>
              </a:buClr>
              <a:buFont typeface="+mj-lt"/>
              <a:buAutoNum type="alphaLcParenR"/>
            </a:pPr>
            <a:r>
              <a:rPr lang="fr-FR" dirty="0"/>
              <a:t>25% des participants appartiennent au groupe consommant le moins d’alimentation bio</a:t>
            </a:r>
            <a:endParaRPr lang="fr-FR" sz="2000" dirty="0"/>
          </a:p>
          <a:p>
            <a:pPr marL="914400" lvl="1" indent="-514350" algn="just">
              <a:spcBef>
                <a:spcPts val="0"/>
              </a:spcBef>
              <a:spcAft>
                <a:spcPts val="600"/>
              </a:spcAft>
              <a:buClr>
                <a:srgbClr val="078F9D"/>
              </a:buClr>
              <a:buFont typeface="+mj-lt"/>
              <a:buAutoNum type="alphaLcParenR"/>
            </a:pPr>
            <a:r>
              <a:rPr lang="fr-FR" sz="2000" dirty="0"/>
              <a:t>le modèle 3 est le modèle dont les résultats comportent le moins de risque d’erreurs liées aux facteurs de confusion</a:t>
            </a:r>
          </a:p>
          <a:p>
            <a:pPr marL="914400" lvl="1" indent="-514350" algn="just">
              <a:spcBef>
                <a:spcPts val="0"/>
              </a:spcBef>
              <a:spcAft>
                <a:spcPts val="600"/>
              </a:spcAft>
              <a:buClr>
                <a:srgbClr val="078F9D"/>
              </a:buClr>
              <a:buFont typeface="+mj-lt"/>
              <a:buAutoNum type="alphaLcParenR"/>
            </a:pPr>
            <a:r>
              <a:rPr lang="fr-FR" sz="2000" dirty="0"/>
              <a:t>les résultats de la « p-value for trend » permettent de conclure sur la significativité </a:t>
            </a:r>
            <a:r>
              <a:rPr lang="fr-FR" dirty="0"/>
              <a:t>statistique d’un effet-dose de la consommation bio</a:t>
            </a:r>
            <a:endParaRPr lang="fr-FR" sz="2000" dirty="0"/>
          </a:p>
        </p:txBody>
      </p:sp>
      <p:cxnSp>
        <p:nvCxnSpPr>
          <p:cNvPr id="5" name="Connecteur droit 4"/>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929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825" y="115888"/>
            <a:ext cx="8893175" cy="792162"/>
          </a:xfrm>
        </p:spPr>
        <p:txBody>
          <a:bodyPr>
            <a:noAutofit/>
          </a:bodyPr>
          <a:lstStyle/>
          <a:p>
            <a:pPr algn="l"/>
            <a:r>
              <a:rPr lang="fr-FR" sz="2800" dirty="0">
                <a:solidFill>
                  <a:schemeClr val="tx1">
                    <a:lumMod val="65000"/>
                    <a:lumOff val="35000"/>
                  </a:schemeClr>
                </a:solidFill>
                <a:cs typeface="Arial" pitchFamily="34" charset="0"/>
              </a:rPr>
              <a:t>Q13. Concernant les résultats présentés dans le tableau 2, quelle(s) est/sont la/les proposition(s) exacte(s) ? </a:t>
            </a:r>
          </a:p>
        </p:txBody>
      </p:sp>
      <p:sp>
        <p:nvSpPr>
          <p:cNvPr id="4" name="Espace réservé du contenu 2"/>
          <p:cNvSpPr>
            <a:spLocks noGrp="1"/>
          </p:cNvSpPr>
          <p:nvPr>
            <p:ph idx="4294967295"/>
          </p:nvPr>
        </p:nvSpPr>
        <p:spPr>
          <a:xfrm>
            <a:off x="0" y="1341438"/>
            <a:ext cx="8561388" cy="3743325"/>
          </a:xfrm>
          <a:prstGeom prst="rect">
            <a:avLst/>
          </a:prstGeom>
        </p:spPr>
        <p:txBody>
          <a:bodyPr/>
          <a:lstStyle/>
          <a:p>
            <a:pPr marL="914400" lvl="1" indent="-514350" algn="just">
              <a:spcBef>
                <a:spcPts val="0"/>
              </a:spcBef>
              <a:spcAft>
                <a:spcPts val="600"/>
              </a:spcAft>
              <a:buClr>
                <a:srgbClr val="078F9D"/>
              </a:buClr>
              <a:buFont typeface="+mj-lt"/>
              <a:buAutoNum type="alphaLcParenR"/>
            </a:pPr>
            <a:r>
              <a:rPr lang="fr-FR" sz="2000" b="1" dirty="0"/>
              <a:t>le risque de survenue de cancer est calculé par rapport au groupe consommant le moins d’alimentation bio </a:t>
            </a:r>
          </a:p>
          <a:p>
            <a:pPr marL="914400" lvl="1" indent="-514350" algn="just">
              <a:spcBef>
                <a:spcPts val="0"/>
              </a:spcBef>
              <a:spcAft>
                <a:spcPts val="600"/>
              </a:spcAft>
              <a:buClr>
                <a:srgbClr val="078F9D"/>
              </a:buClr>
              <a:buFont typeface="+mj-lt"/>
              <a:buAutoNum type="alphaLcParenR"/>
            </a:pPr>
            <a:r>
              <a:rPr lang="fr-FR" sz="2000" dirty="0"/>
              <a:t>269 cancers sont survenus parmi les 16962 personnes du groupe ayant le score d’alimentation bio le plus élevé</a:t>
            </a:r>
          </a:p>
          <a:p>
            <a:pPr marL="914400" lvl="1" indent="-514350" algn="just">
              <a:spcBef>
                <a:spcPts val="0"/>
              </a:spcBef>
              <a:spcAft>
                <a:spcPts val="600"/>
              </a:spcAft>
              <a:buClr>
                <a:srgbClr val="078F9D"/>
              </a:buClr>
              <a:buFont typeface="+mj-lt"/>
              <a:buAutoNum type="alphaLcParenR"/>
            </a:pPr>
            <a:r>
              <a:rPr lang="fr-FR" b="1" dirty="0"/>
              <a:t>25% des participants appartiennent au groupe consommant le moins d’alimentation bio</a:t>
            </a:r>
            <a:endParaRPr lang="fr-FR" sz="2000" b="1" dirty="0"/>
          </a:p>
          <a:p>
            <a:pPr marL="914400" lvl="1" indent="-514350" algn="just">
              <a:spcBef>
                <a:spcPts val="0"/>
              </a:spcBef>
              <a:spcAft>
                <a:spcPts val="600"/>
              </a:spcAft>
              <a:buClr>
                <a:srgbClr val="078F9D"/>
              </a:buClr>
              <a:buFont typeface="+mj-lt"/>
              <a:buAutoNum type="alphaLcParenR"/>
            </a:pPr>
            <a:r>
              <a:rPr lang="fr-FR" sz="2000" b="1" dirty="0"/>
              <a:t>le modèle 3 est le modèle dont les résultats comportent le moins de risque d’erreurs liées aux facteurs de confusion</a:t>
            </a:r>
          </a:p>
          <a:p>
            <a:pPr marL="914400" lvl="1" indent="-514350" algn="just">
              <a:spcBef>
                <a:spcPts val="0"/>
              </a:spcBef>
              <a:spcAft>
                <a:spcPts val="600"/>
              </a:spcAft>
              <a:buClr>
                <a:srgbClr val="078F9D"/>
              </a:buClr>
              <a:buFont typeface="+mj-lt"/>
              <a:buAutoNum type="alphaLcParenR"/>
            </a:pPr>
            <a:r>
              <a:rPr lang="fr-FR" sz="2000" b="1" dirty="0"/>
              <a:t>les résultats de la « p-value for trend » permettent de conclure sur la significativité </a:t>
            </a:r>
            <a:r>
              <a:rPr lang="fr-FR" b="1" dirty="0"/>
              <a:t>statistique d’un effet-dose de la consommation bio</a:t>
            </a:r>
            <a:endParaRPr lang="fr-FR" sz="2000" b="1" dirty="0"/>
          </a:p>
        </p:txBody>
      </p:sp>
      <p:cxnSp>
        <p:nvCxnSpPr>
          <p:cNvPr id="5" name="Connecteur droit 4"/>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45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13" y="188640"/>
            <a:ext cx="8893175" cy="1143000"/>
          </a:xfrm>
        </p:spPr>
        <p:txBody>
          <a:bodyPr>
            <a:noAutofit/>
          </a:bodyPr>
          <a:lstStyle/>
          <a:p>
            <a:pPr algn="l"/>
            <a:r>
              <a:rPr lang="fr-FR" sz="2400" dirty="0">
                <a:solidFill>
                  <a:schemeClr val="tx1">
                    <a:lumMod val="65000"/>
                    <a:lumOff val="35000"/>
                  </a:schemeClr>
                </a:solidFill>
                <a:cs typeface="Arial" pitchFamily="34" charset="0"/>
              </a:rPr>
              <a:t>Q14. Dans le tableau 2, quel est le risque de cancer chez les personnes les plus « exposées » au facteur de risque : alimentation bio ?</a:t>
            </a:r>
            <a:br>
              <a:rPr lang="fr-FR" sz="2400" dirty="0">
                <a:solidFill>
                  <a:schemeClr val="tx1">
                    <a:lumMod val="65000"/>
                    <a:lumOff val="35000"/>
                  </a:schemeClr>
                </a:solidFill>
                <a:cs typeface="Arial" pitchFamily="34" charset="0"/>
              </a:rPr>
            </a:br>
            <a:endParaRPr lang="en-US" sz="2400" dirty="0"/>
          </a:p>
        </p:txBody>
      </p:sp>
      <p:sp>
        <p:nvSpPr>
          <p:cNvPr id="3" name="Espace réservé du contenu 2"/>
          <p:cNvSpPr>
            <a:spLocks noGrp="1"/>
          </p:cNvSpPr>
          <p:nvPr>
            <p:ph idx="1"/>
          </p:nvPr>
        </p:nvSpPr>
        <p:spPr/>
        <p:txBody>
          <a:bodyPr/>
          <a:lstStyle/>
          <a:p>
            <a:endParaRPr lang="en-US"/>
          </a:p>
        </p:txBody>
      </p:sp>
      <p:sp>
        <p:nvSpPr>
          <p:cNvPr id="4"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endParaRPr lang="fr-FR" sz="2800" dirty="0">
              <a:solidFill>
                <a:schemeClr val="tx1">
                  <a:lumMod val="65000"/>
                  <a:lumOff val="35000"/>
                </a:schemeClr>
              </a:solidFill>
              <a:cs typeface="Arial" pitchFamily="34" charset="0"/>
            </a:endParaRPr>
          </a:p>
        </p:txBody>
      </p:sp>
      <p:cxnSp>
        <p:nvCxnSpPr>
          <p:cNvPr id="5" name="Connecteur droit 4"/>
          <p:cNvCxnSpPr/>
          <p:nvPr/>
        </p:nvCxnSpPr>
        <p:spPr>
          <a:xfrm>
            <a:off x="457200" y="134076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8712968" cy="3367488"/>
          </a:xfrm>
          <a:prstGeom prst="rect">
            <a:avLst/>
          </a:prstGeom>
        </p:spPr>
      </p:pic>
    </p:spTree>
    <p:extLst>
      <p:ext uri="{BB962C8B-B14F-4D97-AF65-F5344CB8AC3E}">
        <p14:creationId xmlns:p14="http://schemas.microsoft.com/office/powerpoint/2010/main" val="2652029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13" y="188640"/>
            <a:ext cx="8893175" cy="1143000"/>
          </a:xfrm>
        </p:spPr>
        <p:txBody>
          <a:bodyPr>
            <a:noAutofit/>
          </a:bodyPr>
          <a:lstStyle/>
          <a:p>
            <a:pPr algn="l"/>
            <a:r>
              <a:rPr lang="fr-FR" sz="2400" dirty="0">
                <a:solidFill>
                  <a:schemeClr val="tx1">
                    <a:lumMod val="65000"/>
                    <a:lumOff val="35000"/>
                  </a:schemeClr>
                </a:solidFill>
                <a:cs typeface="Arial" pitchFamily="34" charset="0"/>
              </a:rPr>
              <a:t>Q14. Dans le tableau 2, quel est le risque de cancer chez les personnes les plus «exposées» et le risque chez les personnes les moins «exposées» au facteur de risque : alimentation bio ?</a:t>
            </a:r>
            <a:br>
              <a:rPr lang="fr-FR" sz="2400" dirty="0">
                <a:solidFill>
                  <a:schemeClr val="tx1">
                    <a:lumMod val="65000"/>
                    <a:lumOff val="35000"/>
                  </a:schemeClr>
                </a:solidFill>
                <a:cs typeface="Arial" pitchFamily="34" charset="0"/>
              </a:rPr>
            </a:br>
            <a:endParaRPr lang="en-US" sz="2400" dirty="0"/>
          </a:p>
        </p:txBody>
      </p:sp>
      <p:sp>
        <p:nvSpPr>
          <p:cNvPr id="4"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endParaRPr lang="fr-FR" sz="2800" dirty="0">
              <a:solidFill>
                <a:schemeClr val="tx1">
                  <a:lumMod val="65000"/>
                  <a:lumOff val="35000"/>
                </a:schemeClr>
              </a:solidFill>
              <a:cs typeface="Arial" pitchFamily="34" charset="0"/>
            </a:endParaRPr>
          </a:p>
        </p:txBody>
      </p:sp>
      <p:cxnSp>
        <p:nvCxnSpPr>
          <p:cNvPr id="5" name="Connecteur droit 4"/>
          <p:cNvCxnSpPr/>
          <p:nvPr/>
        </p:nvCxnSpPr>
        <p:spPr>
          <a:xfrm>
            <a:off x="457200" y="134076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7"/>
            <a:ext cx="8712968" cy="5517233"/>
          </a:xfrm>
          <a:prstGeom prst="rect">
            <a:avLst/>
          </a:prstGeom>
        </p:spPr>
      </p:pic>
      <p:sp>
        <p:nvSpPr>
          <p:cNvPr id="8" name="ZoneTexte 7">
            <a:extLst>
              <a:ext uri="{FF2B5EF4-FFF2-40B4-BE49-F238E27FC236}">
                <a16:creationId xmlns:a16="http://schemas.microsoft.com/office/drawing/2014/main" id="{7DDE2B04-0B79-423C-BD03-D1D0ED405EB4}"/>
              </a:ext>
            </a:extLst>
          </p:cNvPr>
          <p:cNvSpPr txBox="1"/>
          <p:nvPr/>
        </p:nvSpPr>
        <p:spPr>
          <a:xfrm flipH="1">
            <a:off x="269080" y="4365104"/>
            <a:ext cx="8497639" cy="3139321"/>
          </a:xfrm>
          <a:prstGeom prst="rect">
            <a:avLst/>
          </a:prstGeom>
          <a:solidFill>
            <a:schemeClr val="bg1"/>
          </a:solidFill>
        </p:spPr>
        <p:txBody>
          <a:bodyPr wrap="square" rtlCol="0">
            <a:spAutoFit/>
          </a:bodyPr>
          <a:lstStyle/>
          <a:p>
            <a:endParaRPr lang="fr-FR" dirty="0"/>
          </a:p>
          <a:p>
            <a:endParaRPr lang="fr-FR" dirty="0"/>
          </a:p>
          <a:p>
            <a:r>
              <a:rPr lang="fr-FR" dirty="0"/>
              <a:t>Le risque de cancer dans le quartile 4 de consommation bio est de 269/17231 soit : 	15,6/1000 personnes au cours de l’étude</a:t>
            </a:r>
          </a:p>
          <a:p>
            <a:pPr>
              <a:defRPr/>
            </a:pPr>
            <a:r>
              <a:rPr lang="fr-FR" dirty="0"/>
              <a:t>Le risque de cancer dans le quartile 1 de consommation bio est de 360/16831 soit : 	21,3/1000 personnes au cours de l’étude</a:t>
            </a:r>
          </a:p>
          <a:p>
            <a:pPr>
              <a:defRPr/>
            </a:pPr>
            <a:endParaRPr lang="fr-FR" dirty="0"/>
          </a:p>
          <a:p>
            <a:pPr>
              <a:defRPr/>
            </a:pPr>
            <a:endParaRPr lang="fr-FR" dirty="0"/>
          </a:p>
          <a:p>
            <a:pPr>
              <a:defRPr/>
            </a:pPr>
            <a:endParaRPr lang="fr-FR" dirty="0"/>
          </a:p>
          <a:p>
            <a:pPr>
              <a:defRPr/>
            </a:pPr>
            <a:endParaRPr lang="fr-FR" dirty="0"/>
          </a:p>
          <a:p>
            <a:endParaRPr lang="fr-FR" dirty="0"/>
          </a:p>
        </p:txBody>
      </p:sp>
      <p:sp>
        <p:nvSpPr>
          <p:cNvPr id="10" name="Rectangle à coins arrondis 6">
            <a:extLst>
              <a:ext uri="{FF2B5EF4-FFF2-40B4-BE49-F238E27FC236}">
                <a16:creationId xmlns:a16="http://schemas.microsoft.com/office/drawing/2014/main" id="{786CAA21-439D-4266-9077-C401729878C0}"/>
              </a:ext>
            </a:extLst>
          </p:cNvPr>
          <p:cNvSpPr/>
          <p:nvPr/>
        </p:nvSpPr>
        <p:spPr>
          <a:xfrm>
            <a:off x="250825" y="2924944"/>
            <a:ext cx="5617319" cy="216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874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2400" dirty="0">
                <a:solidFill>
                  <a:schemeClr val="tx1">
                    <a:lumMod val="65000"/>
                    <a:lumOff val="35000"/>
                  </a:schemeClr>
                </a:solidFill>
                <a:cs typeface="Arial" pitchFamily="34" charset="0"/>
              </a:rPr>
              <a:t>Q15. Dans le tableau 2, entourez le résultat principal de cette étude </a:t>
            </a:r>
            <a:br>
              <a:rPr lang="fr-FR" sz="2400" dirty="0">
                <a:solidFill>
                  <a:schemeClr val="tx1">
                    <a:lumMod val="65000"/>
                    <a:lumOff val="35000"/>
                  </a:schemeClr>
                </a:solidFill>
                <a:cs typeface="Arial" pitchFamily="34" charset="0"/>
              </a:rPr>
            </a:br>
            <a:endParaRPr lang="en-US" sz="2400" dirty="0"/>
          </a:p>
        </p:txBody>
      </p:sp>
      <p:sp>
        <p:nvSpPr>
          <p:cNvPr id="4"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endParaRPr lang="fr-FR" sz="2800" dirty="0">
              <a:solidFill>
                <a:schemeClr val="tx1">
                  <a:lumMod val="65000"/>
                  <a:lumOff val="35000"/>
                </a:schemeClr>
              </a:solidFill>
              <a:cs typeface="Arial" pitchFamily="34" charset="0"/>
            </a:endParaRPr>
          </a:p>
        </p:txBody>
      </p:sp>
      <p:cxnSp>
        <p:nvCxnSpPr>
          <p:cNvPr id="5" name="Connecteur droit 4"/>
          <p:cNvCxnSpPr/>
          <p:nvPr/>
        </p:nvCxnSpPr>
        <p:spPr>
          <a:xfrm>
            <a:off x="457200" y="134076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8712968" cy="3367488"/>
          </a:xfrm>
          <a:prstGeom prst="rect">
            <a:avLst/>
          </a:prstGeom>
        </p:spPr>
      </p:pic>
      <p:sp>
        <p:nvSpPr>
          <p:cNvPr id="7" name="Rectangle à coins arrondis 6"/>
          <p:cNvSpPr/>
          <p:nvPr/>
        </p:nvSpPr>
        <p:spPr>
          <a:xfrm>
            <a:off x="250825" y="2924944"/>
            <a:ext cx="6481415"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0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85800" y="836712"/>
            <a:ext cx="7772400" cy="14401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accent6"/>
                </a:solidFill>
              </a:rPr>
              <a:t>Article</a:t>
            </a:r>
          </a:p>
        </p:txBody>
      </p:sp>
      <p:sp>
        <p:nvSpPr>
          <p:cNvPr id="4" name="Forme libre 3"/>
          <p:cNvSpPr/>
          <p:nvPr/>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5" name="Forme libre 4"/>
          <p:cNvSpPr/>
          <p:nvPr/>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6" name="ZoneTexte 5"/>
          <p:cNvSpPr txBox="1"/>
          <p:nvPr/>
        </p:nvSpPr>
        <p:spPr>
          <a:xfrm>
            <a:off x="1259632" y="3068960"/>
            <a:ext cx="6624736" cy="1815882"/>
          </a:xfrm>
          <a:prstGeom prst="rect">
            <a:avLst/>
          </a:prstGeom>
          <a:noFill/>
        </p:spPr>
        <p:txBody>
          <a:bodyPr wrap="square" rtlCol="0">
            <a:spAutoFit/>
          </a:bodyPr>
          <a:lstStyle/>
          <a:p>
            <a:pPr algn="ctr"/>
            <a:r>
              <a:rPr lang="fr-FR" sz="2800" dirty="0"/>
              <a:t>Association of </a:t>
            </a:r>
            <a:r>
              <a:rPr lang="fr-FR" sz="2800" dirty="0" err="1"/>
              <a:t>Frequency</a:t>
            </a:r>
            <a:r>
              <a:rPr lang="fr-FR" sz="2800" dirty="0"/>
              <a:t> of </a:t>
            </a:r>
            <a:r>
              <a:rPr lang="fr-FR" sz="2800" dirty="0" err="1"/>
              <a:t>Organic</a:t>
            </a:r>
            <a:r>
              <a:rPr lang="fr-FR" sz="2800" dirty="0"/>
              <a:t> Food </a:t>
            </a:r>
            <a:r>
              <a:rPr lang="fr-FR" sz="2800" dirty="0" err="1"/>
              <a:t>Consumption</a:t>
            </a:r>
            <a:r>
              <a:rPr lang="fr-FR" sz="2800" dirty="0"/>
              <a:t> </a:t>
            </a:r>
            <a:r>
              <a:rPr lang="fr-FR" sz="2800" dirty="0" err="1"/>
              <a:t>With</a:t>
            </a:r>
            <a:r>
              <a:rPr lang="fr-FR" sz="2800" dirty="0"/>
              <a:t> Cancer </a:t>
            </a:r>
            <a:r>
              <a:rPr lang="fr-FR" sz="2800" dirty="0" err="1"/>
              <a:t>Risk</a:t>
            </a:r>
            <a:endParaRPr lang="fr-FR" sz="2800" dirty="0"/>
          </a:p>
          <a:p>
            <a:pPr algn="ctr"/>
            <a:endParaRPr lang="fr-FR" sz="2800" dirty="0"/>
          </a:p>
          <a:p>
            <a:pPr algn="ctr"/>
            <a:r>
              <a:rPr lang="fr-FR" sz="2800" dirty="0"/>
              <a:t>Baudry et al., JAMA </a:t>
            </a:r>
            <a:r>
              <a:rPr lang="fr-FR" sz="2800" dirty="0" err="1"/>
              <a:t>Intern</a:t>
            </a:r>
            <a:r>
              <a:rPr lang="fr-FR" sz="2800" dirty="0"/>
              <a:t> Med. 2018</a:t>
            </a:r>
            <a:endParaRPr lang="fr-FR" sz="3600" dirty="0"/>
          </a:p>
        </p:txBody>
      </p:sp>
    </p:spTree>
    <p:extLst>
      <p:ext uri="{BB962C8B-B14F-4D97-AF65-F5344CB8AC3E}">
        <p14:creationId xmlns:p14="http://schemas.microsoft.com/office/powerpoint/2010/main" val="181732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09646" y="346419"/>
            <a:ext cx="9156700" cy="792163"/>
          </a:xfrm>
        </p:spPr>
        <p:txBody>
          <a:bodyPr>
            <a:normAutofit/>
          </a:bodyPr>
          <a:lstStyle/>
          <a:p>
            <a:pPr algn="l"/>
            <a:r>
              <a:rPr lang="fr-FR" sz="3100" dirty="0">
                <a:solidFill>
                  <a:schemeClr val="tx1">
                    <a:lumMod val="65000"/>
                    <a:lumOff val="35000"/>
                  </a:schemeClr>
                </a:solidFill>
                <a:cs typeface="Arial" pitchFamily="34" charset="0"/>
              </a:rPr>
              <a:t>Interprétation du résultat principal</a:t>
            </a:r>
          </a:p>
        </p:txBody>
      </p:sp>
      <p:sp>
        <p:nvSpPr>
          <p:cNvPr id="4" name="Espace réservé du contenu 2"/>
          <p:cNvSpPr>
            <a:spLocks noGrp="1"/>
          </p:cNvSpPr>
          <p:nvPr>
            <p:ph idx="4294967295"/>
          </p:nvPr>
        </p:nvSpPr>
        <p:spPr>
          <a:xfrm>
            <a:off x="0" y="1340768"/>
            <a:ext cx="8964488" cy="2952750"/>
          </a:xfrm>
          <a:prstGeom prst="rect">
            <a:avLst/>
          </a:prstGeom>
        </p:spPr>
        <p:txBody>
          <a:bodyPr/>
          <a:lstStyle/>
          <a:p>
            <a:pPr marL="400050" lvl="1" indent="0" algn="just">
              <a:spcBef>
                <a:spcPts val="0"/>
              </a:spcBef>
              <a:spcAft>
                <a:spcPts val="600"/>
              </a:spcAft>
              <a:buClr>
                <a:srgbClr val="078F9D"/>
              </a:buClr>
              <a:buNone/>
            </a:pPr>
            <a:r>
              <a:rPr lang="fr-FR" sz="2400" dirty="0"/>
              <a:t>Les sujets présentant un score d’alimentation bio le plus élevé (4e quartile) ont un risque significativement diminué de cancer comparativement aux sujets du groupe dot les scores de consommation d’aliments bio sont les plus faibles (Q1 = référence) </a:t>
            </a:r>
          </a:p>
          <a:p>
            <a:pPr marL="400050" lvl="1" indent="0" algn="just">
              <a:spcBef>
                <a:spcPts val="0"/>
              </a:spcBef>
              <a:spcAft>
                <a:spcPts val="600"/>
              </a:spcAft>
              <a:buClr>
                <a:srgbClr val="078F9D"/>
              </a:buClr>
              <a:buNone/>
            </a:pPr>
            <a:r>
              <a:rPr lang="fr-FR" sz="2400" dirty="0"/>
              <a:t>Hazard ratio = 0.76 (0.64-0.90) : la réduction du risque de cancer est de 24% (1-0,76) entre Q4 et Q1.</a:t>
            </a:r>
          </a:p>
          <a:p>
            <a:pPr marL="400050" lvl="1" indent="0" algn="just">
              <a:spcBef>
                <a:spcPts val="0"/>
              </a:spcBef>
              <a:spcAft>
                <a:spcPts val="600"/>
              </a:spcAft>
              <a:buClr>
                <a:srgbClr val="078F9D"/>
              </a:buClr>
              <a:buNone/>
            </a:pPr>
            <a:r>
              <a:rPr lang="fr-FR" sz="2400" dirty="0"/>
              <a:t>Il existe une relation dose effet significative (p trend = 0.003), signifiant que plus le score de consommation d’aliments bio augmente plus le risque de cancer diminue (HR diminue significativement de Q2 à Q4)</a:t>
            </a:r>
            <a:endParaRPr lang="fr-FR" sz="1800" dirty="0"/>
          </a:p>
        </p:txBody>
      </p:sp>
      <p:cxnSp>
        <p:nvCxnSpPr>
          <p:cNvPr id="5" name="Connecteur droit 4"/>
          <p:cNvCxnSpPr/>
          <p:nvPr/>
        </p:nvCxnSpPr>
        <p:spPr>
          <a:xfrm>
            <a:off x="403894" y="134076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7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Q16. Quelle(s) est/sont la/les force(s) de cette étude?</a:t>
            </a:r>
          </a:p>
        </p:txBody>
      </p:sp>
      <p:sp>
        <p:nvSpPr>
          <p:cNvPr id="3" name="Espace réservé du contenu 2"/>
          <p:cNvSpPr txBox="1">
            <a:spLocks/>
          </p:cNvSpPr>
          <p:nvPr/>
        </p:nvSpPr>
        <p:spPr>
          <a:xfrm>
            <a:off x="0" y="1341438"/>
            <a:ext cx="8561388" cy="374332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14400" lvl="1" indent="-514350" algn="just">
              <a:spcBef>
                <a:spcPts val="0"/>
              </a:spcBef>
              <a:spcAft>
                <a:spcPts val="600"/>
              </a:spcAft>
              <a:buClr>
                <a:srgbClr val="078F9D"/>
              </a:buClr>
              <a:buFont typeface="+mj-lt"/>
              <a:buAutoNum type="alphaLcParenR"/>
            </a:pPr>
            <a:r>
              <a:rPr lang="fr-FR" dirty="0"/>
              <a:t>la bonne représentativité de l’échantillon par rapport à la population générale</a:t>
            </a:r>
          </a:p>
          <a:p>
            <a:pPr marL="914400" lvl="1" indent="-514350" algn="just">
              <a:spcBef>
                <a:spcPts val="0"/>
              </a:spcBef>
              <a:spcAft>
                <a:spcPts val="600"/>
              </a:spcAft>
              <a:buClr>
                <a:srgbClr val="078F9D"/>
              </a:buClr>
              <a:buFont typeface="+mj-lt"/>
              <a:buAutoNum type="alphaLcParenR"/>
            </a:pPr>
            <a:r>
              <a:rPr lang="fr-FR" dirty="0"/>
              <a:t>l’utilisation de plusieurs sources d’informations pour identifier les cas</a:t>
            </a:r>
          </a:p>
          <a:p>
            <a:pPr marL="914400" lvl="1" indent="-514350" algn="just">
              <a:spcBef>
                <a:spcPts val="0"/>
              </a:spcBef>
              <a:spcAft>
                <a:spcPts val="600"/>
              </a:spcAft>
              <a:buClr>
                <a:srgbClr val="078F9D"/>
              </a:buClr>
              <a:buFont typeface="+mj-lt"/>
              <a:buAutoNum type="alphaLcParenR"/>
            </a:pPr>
            <a:r>
              <a:rPr lang="fr-FR" dirty="0"/>
              <a:t>la comparaison préalable des performances des questionnaires de l’étude par rapport aux outils de mesure validés</a:t>
            </a:r>
          </a:p>
          <a:p>
            <a:pPr marL="914400" lvl="1" indent="-514350" algn="just">
              <a:spcBef>
                <a:spcPts val="0"/>
              </a:spcBef>
              <a:spcAft>
                <a:spcPts val="600"/>
              </a:spcAft>
              <a:buClr>
                <a:srgbClr val="078F9D"/>
              </a:buClr>
              <a:buFont typeface="+mj-lt"/>
              <a:buAutoNum type="alphaLcParenR"/>
            </a:pPr>
            <a:r>
              <a:rPr lang="fr-FR" dirty="0"/>
              <a:t>le niveau de détail des questionnaires alimentaires</a:t>
            </a:r>
          </a:p>
          <a:p>
            <a:pPr marL="914400" lvl="1" indent="-514350" algn="just">
              <a:spcBef>
                <a:spcPts val="0"/>
              </a:spcBef>
              <a:spcAft>
                <a:spcPts val="600"/>
              </a:spcAft>
              <a:buClr>
                <a:srgbClr val="078F9D"/>
              </a:buClr>
              <a:buFont typeface="+mj-lt"/>
              <a:buAutoNum type="alphaLcParenR"/>
            </a:pPr>
            <a:r>
              <a:rPr lang="fr-FR" dirty="0"/>
              <a:t>la prise en compte de tous les facteurs de confusion grâce aux analyses multivariées </a:t>
            </a:r>
            <a:endParaRPr lang="fr-FR" sz="2000" dirty="0"/>
          </a:p>
        </p:txBody>
      </p:sp>
      <p:cxnSp>
        <p:nvCxnSpPr>
          <p:cNvPr id="4" name="Connecteur droit 3"/>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280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Q16. Quelle(s) est/sont la/les force(s) de cette étude?</a:t>
            </a:r>
          </a:p>
        </p:txBody>
      </p:sp>
      <p:sp>
        <p:nvSpPr>
          <p:cNvPr id="3" name="Espace réservé du contenu 2"/>
          <p:cNvSpPr txBox="1">
            <a:spLocks/>
          </p:cNvSpPr>
          <p:nvPr/>
        </p:nvSpPr>
        <p:spPr>
          <a:xfrm>
            <a:off x="0" y="1341438"/>
            <a:ext cx="8561388" cy="374332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14400" lvl="1" indent="-514350" algn="just">
              <a:spcBef>
                <a:spcPts val="0"/>
              </a:spcBef>
              <a:spcAft>
                <a:spcPts val="600"/>
              </a:spcAft>
              <a:buClr>
                <a:srgbClr val="078F9D"/>
              </a:buClr>
              <a:buFont typeface="+mj-lt"/>
              <a:buAutoNum type="alphaLcParenR"/>
            </a:pPr>
            <a:r>
              <a:rPr lang="fr-FR" sz="2000" dirty="0"/>
              <a:t>la bonne représentativité de l’échantillon par rapport à la population générale</a:t>
            </a:r>
          </a:p>
          <a:p>
            <a:pPr marL="914400" lvl="1" indent="-514350" algn="just">
              <a:spcBef>
                <a:spcPts val="0"/>
              </a:spcBef>
              <a:spcAft>
                <a:spcPts val="600"/>
              </a:spcAft>
              <a:buClr>
                <a:srgbClr val="078F9D"/>
              </a:buClr>
              <a:buFont typeface="+mj-lt"/>
              <a:buAutoNum type="alphaLcParenR"/>
            </a:pPr>
            <a:r>
              <a:rPr lang="fr-FR" sz="2000" b="1" dirty="0"/>
              <a:t>l’utilisation de plusieurs sources d’informations pour identifier les cas</a:t>
            </a:r>
          </a:p>
          <a:p>
            <a:pPr marL="914400" lvl="1" indent="-514350" algn="just">
              <a:spcBef>
                <a:spcPts val="0"/>
              </a:spcBef>
              <a:spcAft>
                <a:spcPts val="600"/>
              </a:spcAft>
              <a:buClr>
                <a:srgbClr val="078F9D"/>
              </a:buClr>
              <a:buFont typeface="+mj-lt"/>
              <a:buAutoNum type="alphaLcParenR"/>
            </a:pPr>
            <a:r>
              <a:rPr lang="fr-FR" sz="2000" b="1" dirty="0"/>
              <a:t>la comparaison préalable des performances des questionnaires de l’étude par rapport aux outils de mesure validés</a:t>
            </a:r>
          </a:p>
          <a:p>
            <a:pPr marL="914400" lvl="1" indent="-514350" algn="just">
              <a:spcBef>
                <a:spcPts val="0"/>
              </a:spcBef>
              <a:spcAft>
                <a:spcPts val="600"/>
              </a:spcAft>
              <a:buClr>
                <a:srgbClr val="078F9D"/>
              </a:buClr>
              <a:buFont typeface="+mj-lt"/>
              <a:buAutoNum type="alphaLcParenR"/>
            </a:pPr>
            <a:r>
              <a:rPr lang="fr-FR" sz="2000" b="1" dirty="0"/>
              <a:t>le niveau de détail des questionnaires alimentaires</a:t>
            </a:r>
          </a:p>
          <a:p>
            <a:pPr marL="914400" lvl="1" indent="-514350" algn="just">
              <a:spcBef>
                <a:spcPts val="0"/>
              </a:spcBef>
              <a:spcAft>
                <a:spcPts val="600"/>
              </a:spcAft>
              <a:buClr>
                <a:srgbClr val="078F9D"/>
              </a:buClr>
              <a:buFont typeface="+mj-lt"/>
              <a:buAutoNum type="alphaLcParenR"/>
            </a:pPr>
            <a:r>
              <a:rPr lang="fr-FR" sz="2000" dirty="0"/>
              <a:t>la prise en compte de tous les facteurs de confusion grâce aux analyses multivariées </a:t>
            </a:r>
            <a:endParaRPr lang="fr-FR" sz="2400" dirty="0"/>
          </a:p>
        </p:txBody>
      </p:sp>
      <p:cxnSp>
        <p:nvCxnSpPr>
          <p:cNvPr id="4" name="Connecteur droit 3"/>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15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Q17. Quelle(s) est/sont la/les limite(s) de cette étude?</a:t>
            </a:r>
          </a:p>
        </p:txBody>
      </p:sp>
      <p:sp>
        <p:nvSpPr>
          <p:cNvPr id="4" name="Espace réservé du contenu 2"/>
          <p:cNvSpPr txBox="1">
            <a:spLocks/>
          </p:cNvSpPr>
          <p:nvPr/>
        </p:nvSpPr>
        <p:spPr>
          <a:xfrm>
            <a:off x="0" y="1341438"/>
            <a:ext cx="8561388" cy="374332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14400" lvl="1" indent="-514350" algn="just">
              <a:spcBef>
                <a:spcPts val="0"/>
              </a:spcBef>
              <a:spcAft>
                <a:spcPts val="600"/>
              </a:spcAft>
              <a:buClr>
                <a:srgbClr val="078F9D"/>
              </a:buClr>
              <a:buFont typeface="+mj-lt"/>
              <a:buAutoNum type="alphaLcParenR"/>
            </a:pPr>
            <a:r>
              <a:rPr lang="fr-FR" dirty="0"/>
              <a:t>la durée de suivi trop courte pour le critère de jugement principal</a:t>
            </a:r>
          </a:p>
          <a:p>
            <a:pPr marL="914400" lvl="1" indent="-514350" algn="just">
              <a:spcBef>
                <a:spcPts val="0"/>
              </a:spcBef>
              <a:spcAft>
                <a:spcPts val="600"/>
              </a:spcAft>
              <a:buClr>
                <a:srgbClr val="078F9D"/>
              </a:buClr>
              <a:buFont typeface="+mj-lt"/>
              <a:buAutoNum type="alphaLcParenR"/>
            </a:pPr>
            <a:r>
              <a:rPr lang="fr-FR" dirty="0"/>
              <a:t>la temporalité entre exposition et survenue de l’évènement</a:t>
            </a:r>
          </a:p>
          <a:p>
            <a:pPr marL="914400" lvl="1" indent="-514350" algn="just">
              <a:spcBef>
                <a:spcPts val="0"/>
              </a:spcBef>
              <a:spcAft>
                <a:spcPts val="600"/>
              </a:spcAft>
              <a:buClr>
                <a:srgbClr val="078F9D"/>
              </a:buClr>
              <a:buFont typeface="+mj-lt"/>
              <a:buAutoNum type="alphaLcParenR"/>
            </a:pPr>
            <a:r>
              <a:rPr lang="fr-FR" dirty="0"/>
              <a:t>l’exclusion des perdus de vue </a:t>
            </a:r>
          </a:p>
          <a:p>
            <a:pPr marL="914400" lvl="1" indent="-514350" algn="just">
              <a:spcBef>
                <a:spcPts val="0"/>
              </a:spcBef>
              <a:spcAft>
                <a:spcPts val="600"/>
              </a:spcAft>
              <a:buClr>
                <a:srgbClr val="078F9D"/>
              </a:buClr>
              <a:buFont typeface="+mj-lt"/>
              <a:buAutoNum type="alphaLcParenR"/>
            </a:pPr>
            <a:r>
              <a:rPr lang="fr-FR" dirty="0"/>
              <a:t>la probable non-représentativité de l’échantillon d’étude par rapport à la population générale</a:t>
            </a:r>
          </a:p>
          <a:p>
            <a:pPr marL="914400" lvl="1" indent="-514350" algn="just">
              <a:spcBef>
                <a:spcPts val="0"/>
              </a:spcBef>
              <a:spcAft>
                <a:spcPts val="600"/>
              </a:spcAft>
              <a:buClr>
                <a:srgbClr val="078F9D"/>
              </a:buClr>
              <a:buFont typeface="+mj-lt"/>
              <a:buAutoNum type="alphaLcParenR"/>
            </a:pPr>
            <a:r>
              <a:rPr lang="fr-FR" dirty="0"/>
              <a:t>la mesure unique à l’inclusion des habitudes alimentaires </a:t>
            </a:r>
            <a:endParaRPr lang="fr-FR" sz="2000" dirty="0"/>
          </a:p>
        </p:txBody>
      </p:sp>
      <p:cxnSp>
        <p:nvCxnSpPr>
          <p:cNvPr id="5" name="Connecteur droit 4"/>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989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50825" y="115888"/>
            <a:ext cx="8893175" cy="7921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fr-FR" sz="2800" dirty="0">
                <a:solidFill>
                  <a:schemeClr val="tx1">
                    <a:lumMod val="65000"/>
                    <a:lumOff val="35000"/>
                  </a:schemeClr>
                </a:solidFill>
                <a:cs typeface="Arial" pitchFamily="34" charset="0"/>
              </a:rPr>
              <a:t>Q17. Quelle(s) est/sont la/les limite(s) de cette étude?</a:t>
            </a:r>
          </a:p>
        </p:txBody>
      </p:sp>
      <p:sp>
        <p:nvSpPr>
          <p:cNvPr id="4" name="Espace réservé du contenu 2"/>
          <p:cNvSpPr txBox="1">
            <a:spLocks/>
          </p:cNvSpPr>
          <p:nvPr/>
        </p:nvSpPr>
        <p:spPr>
          <a:xfrm>
            <a:off x="0" y="1341438"/>
            <a:ext cx="8561388" cy="374332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14400" lvl="1" indent="-514350" algn="just">
              <a:spcBef>
                <a:spcPts val="0"/>
              </a:spcBef>
              <a:spcAft>
                <a:spcPts val="600"/>
              </a:spcAft>
              <a:buClr>
                <a:srgbClr val="078F9D"/>
              </a:buClr>
              <a:buFont typeface="+mj-lt"/>
              <a:buAutoNum type="alphaLcParenR"/>
            </a:pPr>
            <a:r>
              <a:rPr lang="fr-FR" b="1" dirty="0"/>
              <a:t>la durée de suivi trop courte pour le critère de jugement principal</a:t>
            </a:r>
          </a:p>
          <a:p>
            <a:pPr marL="914400" lvl="1" indent="-514350" algn="just">
              <a:spcBef>
                <a:spcPts val="0"/>
              </a:spcBef>
              <a:spcAft>
                <a:spcPts val="600"/>
              </a:spcAft>
              <a:buClr>
                <a:srgbClr val="078F9D"/>
              </a:buClr>
              <a:buFont typeface="+mj-lt"/>
              <a:buAutoNum type="alphaLcParenR"/>
            </a:pPr>
            <a:r>
              <a:rPr lang="fr-FR" b="1" dirty="0"/>
              <a:t>la temporalité entre exposition et survenue de l’évènement</a:t>
            </a:r>
          </a:p>
          <a:p>
            <a:pPr marL="914400" lvl="1" indent="-514350" algn="just">
              <a:spcBef>
                <a:spcPts val="0"/>
              </a:spcBef>
              <a:spcAft>
                <a:spcPts val="600"/>
              </a:spcAft>
              <a:buClr>
                <a:srgbClr val="078F9D"/>
              </a:buClr>
              <a:buFont typeface="+mj-lt"/>
              <a:buAutoNum type="alphaLcParenR"/>
            </a:pPr>
            <a:r>
              <a:rPr lang="fr-FR" dirty="0"/>
              <a:t>l’exclusion des perdus de vue </a:t>
            </a:r>
          </a:p>
          <a:p>
            <a:pPr marL="914400" lvl="1" indent="-514350" algn="just">
              <a:spcBef>
                <a:spcPts val="0"/>
              </a:spcBef>
              <a:spcAft>
                <a:spcPts val="600"/>
              </a:spcAft>
              <a:buClr>
                <a:srgbClr val="078F9D"/>
              </a:buClr>
              <a:buFont typeface="+mj-lt"/>
              <a:buAutoNum type="alphaLcParenR"/>
            </a:pPr>
            <a:r>
              <a:rPr lang="fr-FR" b="1" dirty="0"/>
              <a:t>la probable non-représentativité de l’échantillon étudié par rapport à la population générale</a:t>
            </a:r>
          </a:p>
          <a:p>
            <a:pPr marL="914400" lvl="1" indent="-514350" algn="just">
              <a:spcBef>
                <a:spcPts val="0"/>
              </a:spcBef>
              <a:spcAft>
                <a:spcPts val="600"/>
              </a:spcAft>
              <a:buClr>
                <a:srgbClr val="078F9D"/>
              </a:buClr>
              <a:buFont typeface="+mj-lt"/>
              <a:buAutoNum type="alphaLcParenR"/>
            </a:pPr>
            <a:r>
              <a:rPr lang="fr-FR" b="1" dirty="0"/>
              <a:t>la mesure unique des habitudes alimentaires </a:t>
            </a:r>
            <a:r>
              <a:rPr lang="fr-FR" sz="2000" b="1" dirty="0"/>
              <a:t>lors de l’inclusion</a:t>
            </a:r>
          </a:p>
        </p:txBody>
      </p:sp>
      <p:cxnSp>
        <p:nvCxnSpPr>
          <p:cNvPr id="5" name="Connecteur droit 4"/>
          <p:cNvCxnSpPr/>
          <p:nvPr/>
        </p:nvCxnSpPr>
        <p:spPr>
          <a:xfrm>
            <a:off x="403894" y="105273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5945" y="3712445"/>
            <a:ext cx="8868055" cy="3170099"/>
          </a:xfrm>
          <a:prstGeom prst="rect">
            <a:avLst/>
          </a:prstGeom>
        </p:spPr>
        <p:txBody>
          <a:bodyPr wrap="square">
            <a:spAutoFit/>
          </a:bodyPr>
          <a:lstStyle/>
          <a:p>
            <a:pPr>
              <a:spcBef>
                <a:spcPts val="600"/>
              </a:spcBef>
              <a:spcAft>
                <a:spcPts val="600"/>
              </a:spcAft>
            </a:pPr>
            <a:r>
              <a:rPr lang="fr-FR" dirty="0">
                <a:latin typeface="Calibri" panose="020F0502020204030204" pitchFamily="34" charset="0"/>
                <a:ea typeface="Times New Roman" panose="02020603050405020304" pitchFamily="18" charset="0"/>
                <a:cs typeface="Calibri" panose="020F0502020204030204" pitchFamily="34" charset="0"/>
              </a:rPr>
              <a:t>Le délai entre l’exposition et la survenue de l’évènement est probablement supérieur à 4 ans (ici le suivi moyen est de 4 ans) + ici des cancers survenus très rapidement après l’inclusion ont été intégrés dans l’analyse, on peut donc se poser la question du lien entre les alimentation bio et cancer.</a:t>
            </a:r>
          </a:p>
          <a:p>
            <a:pPr>
              <a:spcBef>
                <a:spcPts val="600"/>
              </a:spcBef>
              <a:spcAft>
                <a:spcPts val="600"/>
              </a:spcAft>
            </a:pPr>
            <a:r>
              <a:rPr lang="fr-FR" dirty="0">
                <a:latin typeface="Calibri" panose="020F0502020204030204" pitchFamily="34" charset="0"/>
                <a:ea typeface="Times New Roman" panose="02020603050405020304" pitchFamily="18" charset="0"/>
                <a:cs typeface="Calibri" panose="020F0502020204030204" pitchFamily="34" charset="0"/>
              </a:rPr>
              <a:t>Ce ne sont pas les perdus de vue qui ont été exclus mais les participants qui n’avaient pas répondu aux questionnaires </a:t>
            </a:r>
            <a:endParaRPr lang="en-US" dirty="0">
              <a:latin typeface="Times New Roman" panose="02020603050405020304" pitchFamily="18" charset="0"/>
              <a:ea typeface="Times New Roman" panose="02020603050405020304" pitchFamily="18" charset="0"/>
            </a:endParaRPr>
          </a:p>
          <a:p>
            <a:pPr>
              <a:spcBef>
                <a:spcPts val="600"/>
              </a:spcBef>
              <a:spcAft>
                <a:spcPts val="600"/>
              </a:spcAft>
            </a:pPr>
            <a:r>
              <a:rPr lang="fr-FR" dirty="0">
                <a:latin typeface="Calibri" panose="020F0502020204030204" pitchFamily="34" charset="0"/>
                <a:ea typeface="Times New Roman" panose="02020603050405020304" pitchFamily="18" charset="0"/>
                <a:cs typeface="Calibri" panose="020F0502020204030204" pitchFamily="34" charset="0"/>
              </a:rPr>
              <a:t>Il peut y avoir eu une évolution des habitudes alimentaires entre 2010 et 2016 : démocratisation/développement de l’alimentation bio sur cette période peut avoir modifié la consommation -&gt; par exemple biais de mesure si des sujets du groupe Q1 ont systématiquement augmenté leur consommation d’alimentation bio au cours du temps</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685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de représentativité de la population cible</a:t>
            </a:r>
            <a:endParaRPr lang="en-US" dirty="0"/>
          </a:p>
        </p:txBody>
      </p:sp>
      <p:sp>
        <p:nvSpPr>
          <p:cNvPr id="3" name="Espace réservé du contenu 2"/>
          <p:cNvSpPr>
            <a:spLocks noGrp="1"/>
          </p:cNvSpPr>
          <p:nvPr>
            <p:ph idx="1"/>
          </p:nvPr>
        </p:nvSpPr>
        <p:spPr>
          <a:xfrm>
            <a:off x="457200" y="1485108"/>
            <a:ext cx="8229600" cy="4525963"/>
          </a:xfrm>
        </p:spPr>
        <p:txBody>
          <a:bodyPr/>
          <a:lstStyle/>
          <a:p>
            <a:r>
              <a:rPr lang="fr-FR" dirty="0"/>
              <a:t>Validité externe de l’étude : applicabilité d’une conclusion produite par une étude à l’extérieur du contexte de cette même étude ; on parle aussi de </a:t>
            </a:r>
            <a:r>
              <a:rPr lang="fr-FR" dirty="0" err="1"/>
              <a:t>généralisabilité</a:t>
            </a:r>
            <a:r>
              <a:rPr lang="fr-FR" dirty="0"/>
              <a:t>.</a:t>
            </a:r>
          </a:p>
          <a:p>
            <a:pPr lvl="1"/>
            <a:r>
              <a:rPr lang="fr-FR" dirty="0"/>
              <a:t>La validité externe est remise en cause lorsque certains facteurs (ex. caractéristiques des patients) sont distribués différemment entre la population de l'étude et la population cible . </a:t>
            </a:r>
          </a:p>
          <a:p>
            <a:pPr lvl="1"/>
            <a:r>
              <a:rPr lang="fr-FR" dirty="0"/>
              <a:t>Comment évaluer la validité externe ?</a:t>
            </a:r>
          </a:p>
          <a:p>
            <a:pPr lvl="2"/>
            <a:r>
              <a:rPr lang="fr-FR" dirty="0" err="1"/>
              <a:t>Anlyser</a:t>
            </a:r>
            <a:r>
              <a:rPr lang="fr-FR" dirty="0"/>
              <a:t> les critères de sélection de la population (caractéristiques des individus, niveau de risque). </a:t>
            </a:r>
          </a:p>
          <a:p>
            <a:pPr lvl="2"/>
            <a:r>
              <a:rPr lang="fr-FR" dirty="0"/>
              <a:t>Il faut que la population d’étude soit « représentative » de la population cible. </a:t>
            </a:r>
          </a:p>
          <a:p>
            <a:r>
              <a:rPr lang="fr-FR" dirty="0"/>
              <a:t>Cohérence externe : cohérence entre les résultats de l'étude avec ceux d'autres études sur la même hypothèse de recherche (i.e. cohérence externe). </a:t>
            </a:r>
          </a:p>
        </p:txBody>
      </p:sp>
    </p:spTree>
    <p:extLst>
      <p:ext uri="{BB962C8B-B14F-4D97-AF65-F5344CB8AC3E}">
        <p14:creationId xmlns:p14="http://schemas.microsoft.com/office/powerpoint/2010/main" val="751081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Merci de votre attention</a:t>
            </a:r>
            <a:endParaRPr lang="en-US" dirty="0"/>
          </a:p>
        </p:txBody>
      </p:sp>
      <p:sp>
        <p:nvSpPr>
          <p:cNvPr id="3" name="Sous-titre 2"/>
          <p:cNvSpPr>
            <a:spLocks noGrp="1"/>
          </p:cNvSpPr>
          <p:nvPr>
            <p:ph type="subTitle" idx="1"/>
          </p:nvPr>
        </p:nvSpPr>
        <p:spPr/>
        <p:txBody>
          <a:bodyPr/>
          <a:lstStyle/>
          <a:p>
            <a:r>
              <a:rPr lang="fr-FR" dirty="0"/>
              <a:t>Questions </a:t>
            </a:r>
          </a:p>
          <a:p>
            <a:r>
              <a:rPr lang="fr-FR" dirty="0">
                <a:hlinkClick r:id="rId3"/>
              </a:rPr>
              <a:t>Julie.haesebaert@chu-lyon.fr</a:t>
            </a:r>
            <a:endParaRPr lang="fr-FR" dirty="0"/>
          </a:p>
        </p:txBody>
      </p:sp>
    </p:spTree>
    <p:extLst>
      <p:ext uri="{BB962C8B-B14F-4D97-AF65-F5344CB8AC3E}">
        <p14:creationId xmlns:p14="http://schemas.microsoft.com/office/powerpoint/2010/main" val="347956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4824536" cy="6356538"/>
          </a:xfrm>
          <a:prstGeom prst="rect">
            <a:avLst/>
          </a:prstGeom>
        </p:spPr>
      </p:pic>
      <p:pic>
        <p:nvPicPr>
          <p:cNvPr id="4" name="Image 3"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885" y="3009037"/>
            <a:ext cx="3737115" cy="3830026"/>
          </a:xfrm>
          <a:prstGeom prst="rect">
            <a:avLst/>
          </a:prstGeom>
        </p:spPr>
      </p:pic>
      <p:cxnSp>
        <p:nvCxnSpPr>
          <p:cNvPr id="6" name="Connecteur droit avec flèche 5"/>
          <p:cNvCxnSpPr/>
          <p:nvPr/>
        </p:nvCxnSpPr>
        <p:spPr>
          <a:xfrm flipH="1">
            <a:off x="683568" y="655763"/>
            <a:ext cx="4896544" cy="5409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1691680" y="1281355"/>
            <a:ext cx="3888432" cy="2034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580112" y="399089"/>
            <a:ext cx="2191626" cy="369332"/>
          </a:xfrm>
          <a:prstGeom prst="rect">
            <a:avLst/>
          </a:prstGeom>
          <a:noFill/>
        </p:spPr>
        <p:txBody>
          <a:bodyPr wrap="none" rtlCol="0">
            <a:spAutoFit/>
          </a:bodyPr>
          <a:lstStyle/>
          <a:p>
            <a:r>
              <a:rPr lang="fr-FR" dirty="0"/>
              <a:t>1</a:t>
            </a:r>
            <a:r>
              <a:rPr lang="fr-FR" baseline="30000" dirty="0"/>
              <a:t>e</a:t>
            </a:r>
            <a:r>
              <a:rPr lang="fr-FR" dirty="0"/>
              <a:t> auteur = rédacteur</a:t>
            </a:r>
            <a:endParaRPr lang="en-US" dirty="0"/>
          </a:p>
        </p:txBody>
      </p:sp>
      <p:sp>
        <p:nvSpPr>
          <p:cNvPr id="13" name="ZoneTexte 12"/>
          <p:cNvSpPr txBox="1"/>
          <p:nvPr/>
        </p:nvSpPr>
        <p:spPr>
          <a:xfrm>
            <a:off x="5576800" y="1054388"/>
            <a:ext cx="2886944" cy="369332"/>
          </a:xfrm>
          <a:prstGeom prst="rect">
            <a:avLst/>
          </a:prstGeom>
          <a:noFill/>
        </p:spPr>
        <p:txBody>
          <a:bodyPr wrap="none" rtlCol="0">
            <a:spAutoFit/>
          </a:bodyPr>
          <a:lstStyle/>
          <a:p>
            <a:r>
              <a:rPr lang="fr-FR" dirty="0"/>
              <a:t>Dernier auteur = superviseur</a:t>
            </a:r>
            <a:endParaRPr lang="en-US" dirty="0"/>
          </a:p>
        </p:txBody>
      </p:sp>
      <p:cxnSp>
        <p:nvCxnSpPr>
          <p:cNvPr id="16" name="Connecteur droit avec flèche 15"/>
          <p:cNvCxnSpPr/>
          <p:nvPr/>
        </p:nvCxnSpPr>
        <p:spPr>
          <a:xfrm flipH="1">
            <a:off x="5717369" y="2840851"/>
            <a:ext cx="438807" cy="10922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576800" y="1686689"/>
            <a:ext cx="3170218" cy="923330"/>
          </a:xfrm>
          <a:prstGeom prst="rect">
            <a:avLst/>
          </a:prstGeom>
          <a:solidFill>
            <a:schemeClr val="bg1"/>
          </a:solidFill>
        </p:spPr>
        <p:txBody>
          <a:bodyPr wrap="square" rtlCol="0">
            <a:spAutoFit/>
          </a:bodyPr>
          <a:lstStyle/>
          <a:p>
            <a:r>
              <a:rPr lang="fr-FR" dirty="0"/>
              <a:t>Affiliations et contribution des auteurs, liens ou conflits d’intérêt ? </a:t>
            </a:r>
            <a:endParaRPr lang="en-US" dirty="0"/>
          </a:p>
        </p:txBody>
      </p:sp>
      <p:cxnSp>
        <p:nvCxnSpPr>
          <p:cNvPr id="22" name="Connecteur droit avec flèche 21"/>
          <p:cNvCxnSpPr/>
          <p:nvPr/>
        </p:nvCxnSpPr>
        <p:spPr>
          <a:xfrm>
            <a:off x="6675925" y="2633270"/>
            <a:ext cx="625676" cy="15515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itre 1"/>
          <p:cNvSpPr txBox="1">
            <a:spLocks/>
          </p:cNvSpPr>
          <p:nvPr/>
        </p:nvSpPr>
        <p:spPr>
          <a:xfrm>
            <a:off x="179512" y="64320"/>
            <a:ext cx="8229600" cy="276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chemeClr val="accent6">
                    <a:lumMod val="75000"/>
                  </a:schemeClr>
                </a:solidFill>
                <a:cs typeface="Arial" pitchFamily="34" charset="0"/>
              </a:rPr>
              <a:t>Informations connexes article</a:t>
            </a:r>
          </a:p>
        </p:txBody>
      </p:sp>
    </p:spTree>
    <p:extLst>
      <p:ext uri="{BB962C8B-B14F-4D97-AF65-F5344CB8AC3E}">
        <p14:creationId xmlns:p14="http://schemas.microsoft.com/office/powerpoint/2010/main" val="9265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79512" y="64320"/>
            <a:ext cx="8229600" cy="276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chemeClr val="accent6">
                    <a:lumMod val="75000"/>
                  </a:schemeClr>
                </a:solidFill>
                <a:cs typeface="Arial" pitchFamily="34" charset="0"/>
              </a:rPr>
              <a:t>Informations connexes article</a:t>
            </a: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085184"/>
            <a:ext cx="4493013" cy="1656184"/>
          </a:xfrm>
          <a:prstGeom prst="rect">
            <a:avLst/>
          </a:prstGeom>
        </p:spPr>
      </p:pic>
      <p:pic>
        <p:nvPicPr>
          <p:cNvPr id="5" name="Image 4"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09" y="494330"/>
            <a:ext cx="4496716" cy="4608512"/>
          </a:xfrm>
          <a:prstGeom prst="rect">
            <a:avLst/>
          </a:prstGeom>
        </p:spPr>
      </p:pic>
      <p:sp>
        <p:nvSpPr>
          <p:cNvPr id="6" name="ZoneTexte 5"/>
          <p:cNvSpPr txBox="1"/>
          <p:nvPr/>
        </p:nvSpPr>
        <p:spPr>
          <a:xfrm>
            <a:off x="5868144" y="2336921"/>
            <a:ext cx="3275856" cy="1754326"/>
          </a:xfrm>
          <a:prstGeom prst="rect">
            <a:avLst/>
          </a:prstGeom>
          <a:solidFill>
            <a:schemeClr val="bg1"/>
          </a:solidFill>
        </p:spPr>
        <p:txBody>
          <a:bodyPr wrap="square" rtlCol="0">
            <a:spAutoFit/>
          </a:bodyPr>
          <a:lstStyle/>
          <a:p>
            <a:r>
              <a:rPr lang="fr-FR" dirty="0" err="1"/>
              <a:t>Funding</a:t>
            </a:r>
            <a:r>
              <a:rPr lang="fr-FR" dirty="0"/>
              <a:t> = financement</a:t>
            </a:r>
          </a:p>
          <a:p>
            <a:r>
              <a:rPr lang="fr-FR" dirty="0"/>
              <a:t>Sponsor = promoteur / </a:t>
            </a:r>
            <a:r>
              <a:rPr lang="fr-FR" dirty="0" err="1"/>
              <a:t>resp</a:t>
            </a:r>
            <a:r>
              <a:rPr lang="fr-FR" dirty="0"/>
              <a:t> étude</a:t>
            </a:r>
          </a:p>
          <a:p>
            <a:endParaRPr lang="fr-FR" dirty="0"/>
          </a:p>
          <a:p>
            <a:r>
              <a:rPr lang="fr-FR" dirty="0"/>
              <a:t>Implication et source de financement </a:t>
            </a:r>
            <a:endParaRPr lang="en-US" dirty="0"/>
          </a:p>
        </p:txBody>
      </p:sp>
      <p:cxnSp>
        <p:nvCxnSpPr>
          <p:cNvPr id="7" name="Connecteur droit avec flèche 6"/>
          <p:cNvCxnSpPr>
            <a:stCxn id="6" idx="1"/>
          </p:cNvCxnSpPr>
          <p:nvPr/>
        </p:nvCxnSpPr>
        <p:spPr>
          <a:xfrm flipH="1">
            <a:off x="4672526" y="3214084"/>
            <a:ext cx="1195618" cy="4616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860551" y="4437112"/>
            <a:ext cx="3283449" cy="2031325"/>
          </a:xfrm>
          <a:prstGeom prst="rect">
            <a:avLst/>
          </a:prstGeom>
          <a:solidFill>
            <a:schemeClr val="bg1"/>
          </a:solidFill>
        </p:spPr>
        <p:txBody>
          <a:bodyPr wrap="square" rtlCol="0">
            <a:spAutoFit/>
          </a:bodyPr>
          <a:lstStyle/>
          <a:p>
            <a:r>
              <a:rPr lang="fr-FR" dirty="0"/>
              <a:t>Enregistrement du protocole de l’étude sur </a:t>
            </a:r>
            <a:r>
              <a:rPr lang="fr-FR" dirty="0" err="1"/>
              <a:t>clinical</a:t>
            </a:r>
            <a:r>
              <a:rPr lang="fr-FR" dirty="0"/>
              <a:t> trial = registre international des études </a:t>
            </a:r>
          </a:p>
          <a:p>
            <a:r>
              <a:rPr lang="fr-FR" dirty="0"/>
              <a:t>Transparence de la recherche</a:t>
            </a:r>
          </a:p>
          <a:p>
            <a:r>
              <a:rPr lang="fr-FR" dirty="0" err="1"/>
              <a:t>Reporting</a:t>
            </a:r>
            <a:r>
              <a:rPr lang="fr-FR" dirty="0"/>
              <a:t> des résultats conforme à ce qui avait été prévu initialement dans le protocole</a:t>
            </a:r>
            <a:endParaRPr lang="en-US" dirty="0"/>
          </a:p>
        </p:txBody>
      </p:sp>
      <p:cxnSp>
        <p:nvCxnSpPr>
          <p:cNvPr id="12" name="Connecteur droit avec flèche 11"/>
          <p:cNvCxnSpPr/>
          <p:nvPr/>
        </p:nvCxnSpPr>
        <p:spPr>
          <a:xfrm flipH="1">
            <a:off x="2123729" y="5268108"/>
            <a:ext cx="3736822" cy="9233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95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5888"/>
            <a:ext cx="8229600" cy="792162"/>
          </a:xfrm>
        </p:spPr>
        <p:txBody>
          <a:bodyPr>
            <a:normAutofit/>
          </a:bodyPr>
          <a:lstStyle/>
          <a:p>
            <a:pPr algn="l"/>
            <a:r>
              <a:rPr lang="fr-FR" sz="3600" dirty="0">
                <a:solidFill>
                  <a:schemeClr val="tx1">
                    <a:lumMod val="65000"/>
                    <a:lumOff val="35000"/>
                  </a:schemeClr>
                </a:solidFill>
                <a:cs typeface="Arial" pitchFamily="34" charset="0"/>
              </a:rPr>
              <a:t>Q1 : Concernant le type d’étude :</a:t>
            </a:r>
          </a:p>
        </p:txBody>
      </p:sp>
      <p:sp>
        <p:nvSpPr>
          <p:cNvPr id="4" name="Espace réservé du contenu 2"/>
          <p:cNvSpPr>
            <a:spLocks noGrp="1"/>
          </p:cNvSpPr>
          <p:nvPr>
            <p:ph idx="4294967295"/>
          </p:nvPr>
        </p:nvSpPr>
        <p:spPr>
          <a:xfrm>
            <a:off x="0" y="1268413"/>
            <a:ext cx="8085138" cy="3816350"/>
          </a:xfrm>
          <a:prstGeom prst="rect">
            <a:avLst/>
          </a:prstGeom>
        </p:spPr>
        <p:txBody>
          <a:bodyPr/>
          <a:lstStyle/>
          <a:p>
            <a:pPr marL="0" indent="0">
              <a:spcAft>
                <a:spcPts val="1200"/>
              </a:spcAft>
              <a:buClr>
                <a:srgbClr val="078F9D"/>
              </a:buClr>
              <a:buNone/>
            </a:pPr>
            <a:r>
              <a:rPr lang="fr-FR" sz="2400" dirty="0"/>
              <a:t>Le type d’étude est (une ou plusieurs réponses possibles) :</a:t>
            </a:r>
            <a:endParaRPr lang="fr-FR" sz="1800" dirty="0"/>
          </a:p>
          <a:p>
            <a:pPr marL="914400" lvl="1" indent="-514350">
              <a:spcBef>
                <a:spcPts val="0"/>
              </a:spcBef>
              <a:spcAft>
                <a:spcPts val="600"/>
              </a:spcAft>
              <a:buClr>
                <a:srgbClr val="078F9D"/>
              </a:buClr>
              <a:buFont typeface="+mj-lt"/>
              <a:buAutoNum type="alphaLcParenR"/>
            </a:pPr>
            <a:r>
              <a:rPr lang="fr-FR" sz="2000" dirty="0"/>
              <a:t>étude observationnelle</a:t>
            </a:r>
          </a:p>
          <a:p>
            <a:pPr marL="914400" lvl="1" indent="-514350">
              <a:spcBef>
                <a:spcPts val="0"/>
              </a:spcBef>
              <a:spcAft>
                <a:spcPts val="600"/>
              </a:spcAft>
              <a:buClr>
                <a:srgbClr val="078F9D"/>
              </a:buClr>
              <a:buFont typeface="+mj-lt"/>
              <a:buAutoNum type="alphaLcParenR"/>
            </a:pPr>
            <a:r>
              <a:rPr lang="fr-FR" sz="2000" dirty="0"/>
              <a:t>cohorte à visée étiologique </a:t>
            </a:r>
          </a:p>
          <a:p>
            <a:pPr marL="914400" lvl="1" indent="-514350">
              <a:spcBef>
                <a:spcPts val="0"/>
              </a:spcBef>
              <a:spcAft>
                <a:spcPts val="600"/>
              </a:spcAft>
              <a:buClr>
                <a:srgbClr val="078F9D"/>
              </a:buClr>
              <a:buFont typeface="+mj-lt"/>
              <a:buAutoNum type="alphaLcParenR"/>
            </a:pPr>
            <a:r>
              <a:rPr lang="fr-FR" sz="2000" dirty="0"/>
              <a:t>étude interventionnelle</a:t>
            </a:r>
          </a:p>
          <a:p>
            <a:pPr marL="914400" lvl="1" indent="-514350">
              <a:spcBef>
                <a:spcPts val="0"/>
              </a:spcBef>
              <a:spcAft>
                <a:spcPts val="600"/>
              </a:spcAft>
              <a:buClr>
                <a:srgbClr val="078F9D"/>
              </a:buClr>
              <a:buFont typeface="+mj-lt"/>
              <a:buAutoNum type="alphaLcParenR"/>
            </a:pPr>
            <a:r>
              <a:rPr lang="fr-FR" sz="2000" dirty="0"/>
              <a:t>étude longitudinale</a:t>
            </a:r>
            <a:endParaRPr lang="fr-FR" sz="1600" dirty="0"/>
          </a:p>
          <a:p>
            <a:pPr marL="914400" lvl="1" indent="-514350">
              <a:spcBef>
                <a:spcPts val="0"/>
              </a:spcBef>
              <a:spcAft>
                <a:spcPts val="600"/>
              </a:spcAft>
              <a:buClr>
                <a:srgbClr val="078F9D"/>
              </a:buClr>
              <a:buFont typeface="+mj-lt"/>
              <a:buAutoNum type="alphaLcParenR"/>
            </a:pPr>
            <a:r>
              <a:rPr lang="fr-FR" sz="2000" dirty="0"/>
              <a:t>cohorte prospective</a:t>
            </a:r>
            <a:endParaRPr lang="fr-FR" sz="1600" dirty="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9552" y="3861048"/>
            <a:ext cx="8496944" cy="2308324"/>
          </a:xfrm>
          <a:prstGeom prst="rect">
            <a:avLst/>
          </a:prstGeom>
        </p:spPr>
        <p:txBody>
          <a:bodyPr wrap="square">
            <a:spAutoFit/>
          </a:bodyPr>
          <a:lstStyle/>
          <a:p>
            <a:r>
              <a:rPr lang="en-US" dirty="0">
                <a:solidFill>
                  <a:schemeClr val="accent6">
                    <a:lumMod val="75000"/>
                  </a:schemeClr>
                </a:solidFill>
                <a:latin typeface="GuardianTextEgypGR-Regular"/>
              </a:rPr>
              <a:t>In the present population-based cohort study among French adult volunteers, we sought to prospectively examine the </a:t>
            </a:r>
            <a:r>
              <a:rPr lang="en-US" b="1" dirty="0">
                <a:solidFill>
                  <a:schemeClr val="accent6">
                    <a:lumMod val="75000"/>
                  </a:schemeClr>
                </a:solidFill>
                <a:latin typeface="GuardianTextEgypGR-Regular"/>
              </a:rPr>
              <a:t>association between consumption frequency of organic foods, assessed through a score evaluating the consumption frequency of organic food categories, and cancer risk </a:t>
            </a:r>
            <a:r>
              <a:rPr lang="en-US" dirty="0">
                <a:solidFill>
                  <a:schemeClr val="accent6">
                    <a:lumMod val="75000"/>
                  </a:schemeClr>
                </a:solidFill>
                <a:latin typeface="GuardianTextEgypGR-Regular"/>
              </a:rPr>
              <a:t>in the ongoing, large-scale French </a:t>
            </a:r>
            <a:r>
              <a:rPr lang="en-US" dirty="0" err="1">
                <a:solidFill>
                  <a:schemeClr val="accent6">
                    <a:lumMod val="75000"/>
                  </a:schemeClr>
                </a:solidFill>
                <a:latin typeface="GuardianTextEgypGR-Regular"/>
              </a:rPr>
              <a:t>NutriNet</a:t>
            </a:r>
            <a:r>
              <a:rPr lang="en-US" dirty="0">
                <a:solidFill>
                  <a:schemeClr val="accent6">
                    <a:lumMod val="75000"/>
                  </a:schemeClr>
                </a:solidFill>
                <a:latin typeface="GuardianTextEgypGR-Regular"/>
              </a:rPr>
              <a:t>-Santé cohort. </a:t>
            </a:r>
          </a:p>
          <a:p>
            <a:r>
              <a:rPr lang="en-US" dirty="0">
                <a:solidFill>
                  <a:schemeClr val="accent6">
                    <a:lumMod val="75000"/>
                  </a:schemeClr>
                </a:solidFill>
                <a:latin typeface="GuardianTextEgypGR-Regular"/>
              </a:rPr>
              <a:t>The </a:t>
            </a:r>
            <a:r>
              <a:rPr lang="en-US" dirty="0" err="1">
                <a:solidFill>
                  <a:schemeClr val="accent6">
                    <a:lumMod val="75000"/>
                  </a:schemeClr>
                </a:solidFill>
                <a:latin typeface="GuardianTextEgypGR-Regular"/>
              </a:rPr>
              <a:t>NutriNet</a:t>
            </a:r>
            <a:r>
              <a:rPr lang="en-US" dirty="0">
                <a:solidFill>
                  <a:schemeClr val="accent6">
                    <a:lumMod val="75000"/>
                  </a:schemeClr>
                </a:solidFill>
                <a:latin typeface="GuardianTextEgypGR-Regular"/>
              </a:rPr>
              <a:t>-Santé study is a </a:t>
            </a:r>
            <a:r>
              <a:rPr lang="en-US" b="1" dirty="0">
                <a:solidFill>
                  <a:schemeClr val="accent6">
                    <a:lumMod val="75000"/>
                  </a:schemeClr>
                </a:solidFill>
                <a:latin typeface="GuardianTextEgypGR-Regular"/>
              </a:rPr>
              <a:t>web-based prospective cohort </a:t>
            </a:r>
            <a:r>
              <a:rPr lang="en-US" dirty="0">
                <a:solidFill>
                  <a:schemeClr val="accent6">
                    <a:lumMod val="75000"/>
                  </a:schemeClr>
                </a:solidFill>
                <a:latin typeface="GuardianTextEgypGR-Regular"/>
              </a:rPr>
              <a:t>in France aiming to study the associations between nutrition and health, as well as the determinants of dietary behaviors and nutritional status. </a:t>
            </a:r>
            <a:endParaRPr lang="en-US" dirty="0">
              <a:solidFill>
                <a:schemeClr val="accent6">
                  <a:lumMod val="75000"/>
                </a:schemeClr>
              </a:solidFill>
            </a:endParaRPr>
          </a:p>
        </p:txBody>
      </p:sp>
    </p:spTree>
    <p:extLst>
      <p:ext uri="{BB962C8B-B14F-4D97-AF65-F5344CB8AC3E}">
        <p14:creationId xmlns:p14="http://schemas.microsoft.com/office/powerpoint/2010/main" val="19375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5888"/>
            <a:ext cx="8229600" cy="792162"/>
          </a:xfrm>
        </p:spPr>
        <p:txBody>
          <a:bodyPr>
            <a:normAutofit/>
          </a:bodyPr>
          <a:lstStyle/>
          <a:p>
            <a:pPr algn="l"/>
            <a:r>
              <a:rPr lang="fr-FR" sz="3600" dirty="0">
                <a:solidFill>
                  <a:schemeClr val="tx1">
                    <a:lumMod val="65000"/>
                    <a:lumOff val="35000"/>
                  </a:schemeClr>
                </a:solidFill>
                <a:cs typeface="Arial" pitchFamily="34" charset="0"/>
              </a:rPr>
              <a:t>Q1 : Concernant le type d’étude :</a:t>
            </a:r>
          </a:p>
        </p:txBody>
      </p:sp>
      <p:sp>
        <p:nvSpPr>
          <p:cNvPr id="4" name="Espace réservé du contenu 2"/>
          <p:cNvSpPr>
            <a:spLocks noGrp="1"/>
          </p:cNvSpPr>
          <p:nvPr>
            <p:ph idx="4294967295"/>
          </p:nvPr>
        </p:nvSpPr>
        <p:spPr>
          <a:xfrm>
            <a:off x="0" y="1268413"/>
            <a:ext cx="8085138" cy="3816350"/>
          </a:xfrm>
          <a:prstGeom prst="rect">
            <a:avLst/>
          </a:prstGeom>
        </p:spPr>
        <p:txBody>
          <a:bodyPr/>
          <a:lstStyle/>
          <a:p>
            <a:pPr marL="0" indent="0">
              <a:spcAft>
                <a:spcPts val="1200"/>
              </a:spcAft>
              <a:buClr>
                <a:srgbClr val="078F9D"/>
              </a:buClr>
              <a:buNone/>
            </a:pPr>
            <a:r>
              <a:rPr lang="fr-FR" sz="2400" dirty="0"/>
              <a:t>Le type d’étude est (une ou plusieurs réponses possibles) :</a:t>
            </a:r>
            <a:endParaRPr lang="fr-FR" sz="1800" dirty="0"/>
          </a:p>
          <a:p>
            <a:pPr marL="914400" lvl="1" indent="-514350">
              <a:spcBef>
                <a:spcPts val="0"/>
              </a:spcBef>
              <a:spcAft>
                <a:spcPts val="600"/>
              </a:spcAft>
              <a:buClr>
                <a:srgbClr val="078F9D"/>
              </a:buClr>
              <a:buFont typeface="+mj-lt"/>
              <a:buAutoNum type="alphaLcParenR"/>
            </a:pPr>
            <a:r>
              <a:rPr lang="fr-FR" sz="2000" b="1" dirty="0"/>
              <a:t>étude observationnelle</a:t>
            </a:r>
          </a:p>
          <a:p>
            <a:pPr marL="914400" lvl="1" indent="-514350">
              <a:spcBef>
                <a:spcPts val="0"/>
              </a:spcBef>
              <a:spcAft>
                <a:spcPts val="600"/>
              </a:spcAft>
              <a:buClr>
                <a:srgbClr val="078F9D"/>
              </a:buClr>
              <a:buFont typeface="+mj-lt"/>
              <a:buAutoNum type="alphaLcParenR"/>
            </a:pPr>
            <a:r>
              <a:rPr lang="fr-FR" sz="2000" b="1" dirty="0"/>
              <a:t>cohorte à visée étiologique </a:t>
            </a:r>
          </a:p>
          <a:p>
            <a:pPr marL="914400" lvl="1" indent="-514350">
              <a:spcBef>
                <a:spcPts val="0"/>
              </a:spcBef>
              <a:spcAft>
                <a:spcPts val="600"/>
              </a:spcAft>
              <a:buClr>
                <a:srgbClr val="078F9D"/>
              </a:buClr>
              <a:buFont typeface="+mj-lt"/>
              <a:buAutoNum type="alphaLcParenR"/>
            </a:pPr>
            <a:r>
              <a:rPr lang="fr-FR" sz="2000" dirty="0"/>
              <a:t>étude interventionnelle</a:t>
            </a:r>
          </a:p>
          <a:p>
            <a:pPr marL="914400" lvl="1" indent="-514350">
              <a:spcBef>
                <a:spcPts val="0"/>
              </a:spcBef>
              <a:spcAft>
                <a:spcPts val="600"/>
              </a:spcAft>
              <a:buClr>
                <a:srgbClr val="078F9D"/>
              </a:buClr>
              <a:buFont typeface="+mj-lt"/>
              <a:buAutoNum type="alphaLcParenR"/>
            </a:pPr>
            <a:r>
              <a:rPr lang="fr-FR" sz="2000" b="1" dirty="0"/>
              <a:t>étude longitudinale</a:t>
            </a:r>
            <a:endParaRPr lang="fr-FR" sz="1600" b="1" dirty="0"/>
          </a:p>
          <a:p>
            <a:pPr marL="914400" lvl="1" indent="-514350">
              <a:spcBef>
                <a:spcPts val="0"/>
              </a:spcBef>
              <a:spcAft>
                <a:spcPts val="600"/>
              </a:spcAft>
              <a:buClr>
                <a:srgbClr val="078F9D"/>
              </a:buClr>
              <a:buFont typeface="+mj-lt"/>
              <a:buAutoNum type="alphaLcParenR"/>
            </a:pPr>
            <a:r>
              <a:rPr lang="fr-FR" sz="2000" b="1" dirty="0"/>
              <a:t>cohorte prospective</a:t>
            </a:r>
            <a:endParaRPr lang="fr-FR" sz="1600" b="1" dirty="0"/>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Imag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1" y="4143635"/>
            <a:ext cx="421614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902496"/>
            <a:ext cx="3756025" cy="236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4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95536" y="332259"/>
            <a:ext cx="8388424" cy="792162"/>
          </a:xfrm>
        </p:spPr>
        <p:txBody>
          <a:bodyPr>
            <a:normAutofit/>
          </a:bodyPr>
          <a:lstStyle/>
          <a:p>
            <a:pPr algn="l"/>
            <a:r>
              <a:rPr lang="fr-FR" sz="3600" dirty="0">
                <a:solidFill>
                  <a:schemeClr val="tx1">
                    <a:lumMod val="65000"/>
                    <a:lumOff val="35000"/>
                  </a:schemeClr>
                </a:solidFill>
                <a:cs typeface="Arial" pitchFamily="34" charset="0"/>
              </a:rPr>
              <a:t>Q2 : Concernant La question de recherche</a:t>
            </a:r>
          </a:p>
        </p:txBody>
      </p:sp>
      <p:sp>
        <p:nvSpPr>
          <p:cNvPr id="4" name="Espace réservé du contenu 2"/>
          <p:cNvSpPr>
            <a:spLocks noGrp="1"/>
          </p:cNvSpPr>
          <p:nvPr>
            <p:ph idx="4294967295"/>
          </p:nvPr>
        </p:nvSpPr>
        <p:spPr>
          <a:xfrm>
            <a:off x="395536" y="1484784"/>
            <a:ext cx="8085138" cy="3816350"/>
          </a:xfrm>
          <a:prstGeom prst="rect">
            <a:avLst/>
          </a:prstGeom>
        </p:spPr>
        <p:txBody>
          <a:bodyPr/>
          <a:lstStyle/>
          <a:p>
            <a:pPr marL="0" indent="0">
              <a:spcAft>
                <a:spcPts val="1200"/>
              </a:spcAft>
              <a:buClr>
                <a:srgbClr val="078F9D"/>
              </a:buClr>
              <a:buNone/>
            </a:pPr>
            <a:r>
              <a:rPr lang="fr-FR" dirty="0">
                <a:solidFill>
                  <a:schemeClr val="tx1">
                    <a:lumMod val="65000"/>
                    <a:lumOff val="35000"/>
                  </a:schemeClr>
                </a:solidFill>
                <a:cs typeface="Arial" pitchFamily="34" charset="0"/>
              </a:rPr>
              <a:t>Concernant La question de recherche </a:t>
            </a:r>
            <a:r>
              <a:rPr lang="fr-FR" sz="2400" dirty="0"/>
              <a:t>(une ou plusieurs réponses possibles) :</a:t>
            </a:r>
            <a:endParaRPr lang="fr-FR" sz="1800" dirty="0"/>
          </a:p>
          <a:p>
            <a:pPr marL="914400" lvl="1" indent="-514350">
              <a:spcBef>
                <a:spcPts val="0"/>
              </a:spcBef>
              <a:spcAft>
                <a:spcPts val="600"/>
              </a:spcAft>
              <a:buClr>
                <a:srgbClr val="078F9D"/>
              </a:buClr>
              <a:buFont typeface="+mj-lt"/>
              <a:buAutoNum type="alphaLcParenR"/>
            </a:pPr>
            <a:r>
              <a:rPr lang="fr-FR" sz="2000" dirty="0"/>
              <a:t>elle est de type : association entre un facteur de risque supposé et une maladie</a:t>
            </a:r>
          </a:p>
          <a:p>
            <a:pPr marL="914400" lvl="1" indent="-514350">
              <a:spcBef>
                <a:spcPts val="0"/>
              </a:spcBef>
              <a:spcAft>
                <a:spcPts val="600"/>
              </a:spcAft>
              <a:buClr>
                <a:srgbClr val="078F9D"/>
              </a:buClr>
              <a:buFont typeface="+mj-lt"/>
              <a:buAutoNum type="alphaLcParenR"/>
            </a:pPr>
            <a:r>
              <a:rPr lang="fr-FR" dirty="0"/>
              <a:t>c’est : l’exposition aux pesticides augmente t’elle le risque de cancer?</a:t>
            </a:r>
            <a:endParaRPr lang="fr-FR" sz="1600" dirty="0"/>
          </a:p>
          <a:p>
            <a:pPr marL="914400" lvl="1" indent="-514350">
              <a:spcBef>
                <a:spcPts val="0"/>
              </a:spcBef>
              <a:spcAft>
                <a:spcPts val="600"/>
              </a:spcAft>
              <a:buClr>
                <a:srgbClr val="078F9D"/>
              </a:buClr>
              <a:buFont typeface="+mj-lt"/>
              <a:buAutoNum type="alphaLcParenR"/>
            </a:pPr>
            <a:r>
              <a:rPr lang="fr-FR" sz="2000" dirty="0"/>
              <a:t>le « P » de l’acronyme concerne des patients atteints de cancer</a:t>
            </a:r>
            <a:endParaRPr lang="fr-FR" sz="1600" dirty="0"/>
          </a:p>
          <a:p>
            <a:pPr marL="914400" lvl="1" indent="-514350">
              <a:spcBef>
                <a:spcPts val="0"/>
              </a:spcBef>
              <a:spcAft>
                <a:spcPts val="600"/>
              </a:spcAft>
              <a:buClr>
                <a:srgbClr val="078F9D"/>
              </a:buClr>
              <a:buFont typeface="+mj-lt"/>
              <a:buAutoNum type="alphaLcParenR"/>
            </a:pPr>
            <a:r>
              <a:rPr lang="fr-FR" sz="2000" dirty="0"/>
              <a:t>elle est de type : efficacité d’une intervention sur l’alimentation </a:t>
            </a:r>
            <a:endParaRPr lang="fr-FR" sz="1600" dirty="0"/>
          </a:p>
          <a:p>
            <a:pPr marL="914400" lvl="1" indent="-514350">
              <a:spcBef>
                <a:spcPts val="0"/>
              </a:spcBef>
              <a:spcAft>
                <a:spcPts val="600"/>
              </a:spcAft>
              <a:buClr>
                <a:srgbClr val="078F9D"/>
              </a:buClr>
              <a:buFont typeface="+mj-lt"/>
              <a:buAutoNum type="alphaLcParenR"/>
            </a:pPr>
            <a:r>
              <a:rPr lang="fr-FR" sz="2000" dirty="0"/>
              <a:t>on la trouve dans la section « </a:t>
            </a:r>
            <a:r>
              <a:rPr lang="fr-FR" sz="2000" dirty="0" err="1"/>
              <a:t>Methods</a:t>
            </a:r>
            <a:r>
              <a:rPr lang="fr-FR" sz="2000" dirty="0"/>
              <a:t> » de l’article</a:t>
            </a:r>
          </a:p>
          <a:p>
            <a:pPr marL="914400" lvl="1" indent="-514350">
              <a:spcBef>
                <a:spcPts val="0"/>
              </a:spcBef>
              <a:spcAft>
                <a:spcPts val="600"/>
              </a:spcAft>
              <a:buClr>
                <a:srgbClr val="078F9D"/>
              </a:buClr>
              <a:buFont typeface="+mj-lt"/>
              <a:buAutoNum type="alphaLcParenR"/>
            </a:pPr>
            <a:endParaRPr lang="fr-FR" sz="1600" dirty="0"/>
          </a:p>
        </p:txBody>
      </p:sp>
      <p:cxnSp>
        <p:nvCxnSpPr>
          <p:cNvPr id="5" name="Connecteur droit 4"/>
          <p:cNvCxnSpPr/>
          <p:nvPr/>
        </p:nvCxnSpPr>
        <p:spPr>
          <a:xfrm>
            <a:off x="791072" y="105308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592241"/>
      </p:ext>
    </p:extLst>
  </p:cSld>
  <p:clrMapOvr>
    <a:masterClrMapping/>
  </p:clrMapOvr>
</p:sld>
</file>

<file path=ppt/theme/theme1.xml><?xml version="1.0" encoding="utf-8"?>
<a:theme xmlns:a="http://schemas.openxmlformats.org/drawingml/2006/main" name="UCBL">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CBL" id="{E993A21F-19F9-4053-84F1-D6A31999B6AC}" vid="{059BC750-E9AB-48F8-9E92-39281DDC1BA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UCBL</Template>
  <TotalTime>6</TotalTime>
  <Words>7697</Words>
  <Application>Microsoft Office PowerPoint</Application>
  <PresentationFormat>Affichage à l'écran (4:3)</PresentationFormat>
  <Paragraphs>580</Paragraphs>
  <Slides>46</Slides>
  <Notes>46</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46</vt:i4>
      </vt:variant>
    </vt:vector>
  </HeadingPairs>
  <TitlesOfParts>
    <vt:vector size="55" baseType="lpstr">
      <vt:lpstr>Arial</vt:lpstr>
      <vt:lpstr>Calibri</vt:lpstr>
      <vt:lpstr>GuardianTextEgypGR-Regular</vt:lpstr>
      <vt:lpstr>Helvetica Neue</vt:lpstr>
      <vt:lpstr>Tahoma</vt:lpstr>
      <vt:lpstr>Times New Roman</vt:lpstr>
      <vt:lpstr>Wingdings</vt:lpstr>
      <vt:lpstr>Wingdings 3</vt:lpstr>
      <vt:lpstr>UCBL</vt:lpstr>
      <vt:lpstr>DFGSM3 – UE1 LCA ED  Etude de Cohorte </vt:lpstr>
      <vt:lpstr>Présentation PowerPoint</vt:lpstr>
      <vt:lpstr>Présentation PowerPoint</vt:lpstr>
      <vt:lpstr>Présentation PowerPoint</vt:lpstr>
      <vt:lpstr>Présentation PowerPoint</vt:lpstr>
      <vt:lpstr>Présentation PowerPoint</vt:lpstr>
      <vt:lpstr>Q1 : Concernant le type d’étude :</vt:lpstr>
      <vt:lpstr>Q1 : Concernant le type d’étude :</vt:lpstr>
      <vt:lpstr>Q2 : Concernant La question de recherche</vt:lpstr>
      <vt:lpstr>Q2 : Concernant La question de recherche</vt:lpstr>
      <vt:lpstr>Q3 : Quel est ou quels sont les évènements de santé étudiés en critère de jugement principal ? </vt:lpstr>
      <vt:lpstr>Q4 : Concernant le critère de jugement principal :</vt:lpstr>
      <vt:lpstr>Q4 : Concernant le critère de jugement principal :</vt:lpstr>
      <vt:lpstr>Recueil du CJP : cancer</vt:lpstr>
      <vt:lpstr>Q5 : Concernant la mesure du critère de jugement « survenue de cancer », quelle(s) est/sont la/les proposition(s) exacte(s) ?</vt:lpstr>
      <vt:lpstr>Q5 : Concernant la mesure du critère de jugement « survenue de cancer », quelle(s) est/sont la/les proposition(s) exacte(s) ?</vt:lpstr>
      <vt:lpstr>Biais de mesure différentiel ou non</vt:lpstr>
      <vt:lpstr>Q6 : Quelle est l’exposition étudiée dans cette étude ?</vt:lpstr>
      <vt:lpstr>Q6 : Quelle est l’exposition étudiée dans cette étude ?</vt:lpstr>
      <vt:lpstr>Q7 : Concernant la mesure de la consommation d’aliments biologiques, quelle(s) est/sont la/les proposition(s) exacte(s) ?</vt:lpstr>
      <vt:lpstr>Q7 : Concernant la mesure de la consommation d’aliments biologiques, quelle(s) est/sont la/les proposition(s) exacte(s) ?</vt:lpstr>
      <vt:lpstr>Présentation PowerPoint</vt:lpstr>
      <vt:lpstr>Présentation PowerPoint</vt:lpstr>
      <vt:lpstr>Présentation PowerPoint</vt:lpstr>
      <vt:lpstr>Présentation PowerPoint</vt:lpstr>
      <vt:lpstr>Q9 : Concernant la population étudiée laquelle ou lesquelles est/sont évocateurs d’un risque de biais de sélection ?</vt:lpstr>
      <vt:lpstr>Q9 : Concernant la population étudiée laquelle ou lesquelles est/sont évocateurs d’un risque de biais de sélection ?</vt:lpstr>
      <vt:lpstr>Présentation PowerPoint</vt:lpstr>
      <vt:lpstr>Présentation PowerPoint</vt:lpstr>
      <vt:lpstr>Les courbes de « survie » de Kaplan-Meier</vt:lpstr>
      <vt:lpstr>Présentation PowerPoint</vt:lpstr>
      <vt:lpstr>Présentation PowerPoint</vt:lpstr>
      <vt:lpstr>Q12. Concernant les analyses de sensibilité, quelle(s) est/sont la/les proposition(s) exacte(s) ? </vt:lpstr>
      <vt:lpstr>Q12. Concernant les analyses de sensibilité, quelle(s) est/sont la/les proposition(s) exacte(s) ? </vt:lpstr>
      <vt:lpstr>Q13. Concernant les résultats présentés dans le tableau 2, quelle(s) est/sont la/les proposition(s) exacte(s) ? </vt:lpstr>
      <vt:lpstr>Q13. Concernant les résultats présentés dans le tableau 2, quelle(s) est/sont la/les proposition(s) exacte(s) ? </vt:lpstr>
      <vt:lpstr>Q14. Dans le tableau 2, quel est le risque de cancer chez les personnes les plus « exposées » au facteur de risque : alimentation bio ? </vt:lpstr>
      <vt:lpstr>Q14. Dans le tableau 2, quel est le risque de cancer chez les personnes les plus «exposées» et le risque chez les personnes les moins «exposées» au facteur de risque : alimentation bio ? </vt:lpstr>
      <vt:lpstr>Q15. Dans le tableau 2, entourez le résultat principal de cette étude  </vt:lpstr>
      <vt:lpstr>Interprétation du résultat principal</vt:lpstr>
      <vt:lpstr>Présentation PowerPoint</vt:lpstr>
      <vt:lpstr>Présentation PowerPoint</vt:lpstr>
      <vt:lpstr>Présentation PowerPoint</vt:lpstr>
      <vt:lpstr>Présentation PowerPoint</vt:lpstr>
      <vt:lpstr>Notion de représentativité de la population cible</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BILLAUD MONIQUE</dc:creator>
  <cp:lastModifiedBy>Anaïs HAVET</cp:lastModifiedBy>
  <cp:revision>386</cp:revision>
  <cp:lastPrinted>2024-08-23T17:10:05Z</cp:lastPrinted>
  <dcterms:created xsi:type="dcterms:W3CDTF">2013-02-11T13:43:34Z</dcterms:created>
  <dcterms:modified xsi:type="dcterms:W3CDTF">2024-08-30T09:55:24Z</dcterms:modified>
</cp:coreProperties>
</file>