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8" r:id="rId2"/>
    <p:sldId id="259" r:id="rId3"/>
    <p:sldId id="260" r:id="rId4"/>
    <p:sldId id="261" r:id="rId5"/>
    <p:sldId id="262" r:id="rId6"/>
    <p:sldId id="263" r:id="rId7"/>
    <p:sldId id="264" r:id="rId8"/>
    <p:sldId id="265" r:id="rId9"/>
    <p:sldId id="276" r:id="rId10"/>
    <p:sldId id="266" r:id="rId11"/>
    <p:sldId id="267" r:id="rId12"/>
    <p:sldId id="268" r:id="rId13"/>
    <p:sldId id="269" r:id="rId14"/>
    <p:sldId id="270" r:id="rId15"/>
    <p:sldId id="271" r:id="rId16"/>
    <p:sldId id="273" r:id="rId17"/>
    <p:sldId id="274" r:id="rId18"/>
    <p:sldId id="272" r:id="rId19"/>
    <p:sldId id="278" r:id="rId20"/>
    <p:sldId id="279" r:id="rId21"/>
    <p:sldId id="275" r:id="rId22"/>
    <p:sldId id="277" r:id="rId23"/>
    <p:sldId id="280" r:id="rId24"/>
    <p:sldId id="281" r:id="rId25"/>
    <p:sldId id="282" r:id="rId26"/>
    <p:sldId id="283" r:id="rId27"/>
    <p:sldId id="285" r:id="rId28"/>
    <p:sldId id="284" r:id="rId29"/>
    <p:sldId id="286" r:id="rId30"/>
    <p:sldId id="287" r:id="rId31"/>
    <p:sldId id="288" r:id="rId32"/>
    <p:sldId id="289" r:id="rId33"/>
    <p:sldId id="290" r:id="rId34"/>
    <p:sldId id="291" r:id="rId35"/>
    <p:sldId id="518" r:id="rId36"/>
    <p:sldId id="519" r:id="rId37"/>
    <p:sldId id="520" r:id="rId38"/>
    <p:sldId id="526" r:id="rId39"/>
    <p:sldId id="521" r:id="rId40"/>
    <p:sldId id="528" r:id="rId41"/>
    <p:sldId id="527" r:id="rId42"/>
    <p:sldId id="523" r:id="rId43"/>
    <p:sldId id="524" r:id="rId44"/>
    <p:sldId id="525" r:id="rId45"/>
    <p:sldId id="531" r:id="rId46"/>
    <p:sldId id="535" r:id="rId47"/>
    <p:sldId id="522" r:id="rId48"/>
    <p:sldId id="292" r:id="rId49"/>
    <p:sldId id="294" r:id="rId50"/>
    <p:sldId id="296" r:id="rId51"/>
    <p:sldId id="534" r:id="rId52"/>
    <p:sldId id="379" r:id="rId53"/>
    <p:sldId id="516" r:id="rId54"/>
    <p:sldId id="362" r:id="rId55"/>
    <p:sldId id="517" r:id="rId56"/>
    <p:sldId id="364" r:id="rId57"/>
    <p:sldId id="367" r:id="rId58"/>
    <p:sldId id="368" r:id="rId59"/>
    <p:sldId id="370" r:id="rId60"/>
    <p:sldId id="475" r:id="rId61"/>
    <p:sldId id="373" r:id="rId62"/>
    <p:sldId id="529" r:id="rId63"/>
    <p:sldId id="533" r:id="rId64"/>
  </p:sldIdLst>
  <p:sldSz cx="9144000" cy="6858000" type="screen4x3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9CE1"/>
    <a:srgbClr val="B41860"/>
    <a:srgbClr val="2C42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1746" y="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69E5CF4-4604-40CD-9703-4EB48734BF5A}" type="datetimeFigureOut">
              <a:rPr lang="fr-FR" smtClean="0"/>
              <a:t>17/11/2025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7549539-A326-4852-AE05-D4F899E3844F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935063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49539-A326-4852-AE05-D4F899E3844F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706808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B41860"/>
                </a:solidFill>
              </a:rPr>
              <a:t>Antalgiques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49539-A326-4852-AE05-D4F899E3844F}" type="slidenum">
              <a:rPr lang="fr-FR" smtClean="0"/>
              <a:t>42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4039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B41860"/>
                </a:solidFill>
              </a:rPr>
              <a:t>Antalgiques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49539-A326-4852-AE05-D4F899E3844F}" type="slidenum">
              <a:rPr lang="fr-FR" smtClean="0"/>
              <a:t>43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666382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dirty="0">
                <a:solidFill>
                  <a:srgbClr val="B41860"/>
                </a:solidFill>
              </a:rPr>
              <a:t>Antalgiques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7549539-A326-4852-AE05-D4F899E3844F}" type="slidenum">
              <a:rPr lang="fr-FR" smtClean="0"/>
              <a:t>44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314924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21" name="Titre 20"/>
          <p:cNvSpPr>
            <a:spLocks noGrp="1"/>
          </p:cNvSpPr>
          <p:nvPr>
            <p:ph type="title"/>
          </p:nvPr>
        </p:nvSpPr>
        <p:spPr>
          <a:xfrm>
            <a:off x="395536" y="2636912"/>
            <a:ext cx="8229600" cy="1143000"/>
          </a:xfrm>
        </p:spPr>
        <p:txBody>
          <a:bodyPr>
            <a:normAutofit/>
          </a:bodyPr>
          <a:lstStyle>
            <a:lvl1pPr>
              <a:defRPr sz="5400" b="0"/>
            </a:lvl1pPr>
          </a:lstStyle>
          <a:p>
            <a:r>
              <a:rPr lang="fr-FR" dirty="0"/>
              <a:t>Modifiez le style du titre</a:t>
            </a:r>
          </a:p>
        </p:txBody>
      </p:sp>
      <p:sp>
        <p:nvSpPr>
          <p:cNvPr id="23" name="Rectangle 22"/>
          <p:cNvSpPr/>
          <p:nvPr userDrawn="1"/>
        </p:nvSpPr>
        <p:spPr>
          <a:xfrm>
            <a:off x="8316416" y="186398"/>
            <a:ext cx="504056" cy="144016"/>
          </a:xfrm>
          <a:prstGeom prst="rect">
            <a:avLst/>
          </a:prstGeom>
          <a:solidFill>
            <a:srgbClr val="B41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Rectangle 23"/>
          <p:cNvSpPr/>
          <p:nvPr userDrawn="1"/>
        </p:nvSpPr>
        <p:spPr>
          <a:xfrm>
            <a:off x="179512" y="6525344"/>
            <a:ext cx="504056" cy="144016"/>
          </a:xfrm>
          <a:prstGeom prst="rect">
            <a:avLst/>
          </a:prstGeom>
          <a:solidFill>
            <a:srgbClr val="499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2" name="Imag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461" y="186399"/>
            <a:ext cx="1970591" cy="10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56266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17/11/2025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3635896" y="6342781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  <p:grpSp>
        <p:nvGrpSpPr>
          <p:cNvPr id="7" name="Groupe 6"/>
          <p:cNvGrpSpPr/>
          <p:nvPr userDrawn="1"/>
        </p:nvGrpSpPr>
        <p:grpSpPr>
          <a:xfrm>
            <a:off x="179512" y="186398"/>
            <a:ext cx="8795263" cy="6508143"/>
            <a:chOff x="179512" y="186398"/>
            <a:chExt cx="8795263" cy="6508143"/>
          </a:xfrm>
        </p:grpSpPr>
        <p:pic>
          <p:nvPicPr>
            <p:cNvPr id="8" name="Imag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5874758"/>
              <a:ext cx="1522455" cy="819783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8316416" y="186398"/>
              <a:ext cx="504056" cy="144016"/>
            </a:xfrm>
            <a:prstGeom prst="rect">
              <a:avLst/>
            </a:prstGeom>
            <a:solidFill>
              <a:srgbClr val="B41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179512" y="6525344"/>
              <a:ext cx="504056" cy="144016"/>
            </a:xfrm>
            <a:prstGeom prst="rect">
              <a:avLst/>
            </a:prstGeom>
            <a:solidFill>
              <a:srgbClr val="49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6774508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17/11/2025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3734696" y="6334835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167667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dirty="0"/>
              <a:t>Modifiez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17/11/2025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  <p:sp>
        <p:nvSpPr>
          <p:cNvPr id="12" name="Titr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</p:spTree>
    <p:extLst>
      <p:ext uri="{BB962C8B-B14F-4D97-AF65-F5344CB8AC3E}">
        <p14:creationId xmlns:p14="http://schemas.microsoft.com/office/powerpoint/2010/main" val="37340392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17/11/2025</a:t>
            </a:fld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3707904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616602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17/11/2025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3707904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  <p:grpSp>
        <p:nvGrpSpPr>
          <p:cNvPr id="8" name="Groupe 7"/>
          <p:cNvGrpSpPr/>
          <p:nvPr userDrawn="1"/>
        </p:nvGrpSpPr>
        <p:grpSpPr>
          <a:xfrm>
            <a:off x="179512" y="186398"/>
            <a:ext cx="8795263" cy="6508143"/>
            <a:chOff x="179512" y="186398"/>
            <a:chExt cx="8795263" cy="650814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5874758"/>
              <a:ext cx="1522455" cy="81978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316416" y="186398"/>
              <a:ext cx="504056" cy="144016"/>
            </a:xfrm>
            <a:prstGeom prst="rect">
              <a:avLst/>
            </a:prstGeom>
            <a:solidFill>
              <a:srgbClr val="B41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6525344"/>
              <a:ext cx="504056" cy="144016"/>
            </a:xfrm>
            <a:prstGeom prst="rect">
              <a:avLst/>
            </a:prstGeom>
            <a:solidFill>
              <a:srgbClr val="49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5738557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17/11/2025</a:t>
            </a:fld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>
          <a:xfrm>
            <a:off x="36358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25579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17/11/2025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  <p:grpSp>
        <p:nvGrpSpPr>
          <p:cNvPr id="6" name="Groupe 5"/>
          <p:cNvGrpSpPr/>
          <p:nvPr userDrawn="1"/>
        </p:nvGrpSpPr>
        <p:grpSpPr>
          <a:xfrm>
            <a:off x="179512" y="186398"/>
            <a:ext cx="8795263" cy="6508143"/>
            <a:chOff x="179512" y="186398"/>
            <a:chExt cx="8795263" cy="6508143"/>
          </a:xfrm>
        </p:grpSpPr>
        <p:pic>
          <p:nvPicPr>
            <p:cNvPr id="7" name="Image 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5874758"/>
              <a:ext cx="1522455" cy="819783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8316416" y="186398"/>
              <a:ext cx="504056" cy="144016"/>
            </a:xfrm>
            <a:prstGeom prst="rect">
              <a:avLst/>
            </a:prstGeom>
            <a:solidFill>
              <a:srgbClr val="B41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79512" y="6525344"/>
              <a:ext cx="504056" cy="144016"/>
            </a:xfrm>
            <a:prstGeom prst="rect">
              <a:avLst/>
            </a:prstGeom>
            <a:solidFill>
              <a:srgbClr val="49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32815516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17/11/2025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  <p:grpSp>
        <p:nvGrpSpPr>
          <p:cNvPr id="5" name="Groupe 4"/>
          <p:cNvGrpSpPr/>
          <p:nvPr userDrawn="1"/>
        </p:nvGrpSpPr>
        <p:grpSpPr>
          <a:xfrm>
            <a:off x="179512" y="186398"/>
            <a:ext cx="8795263" cy="6508143"/>
            <a:chOff x="179512" y="186398"/>
            <a:chExt cx="8795263" cy="6508143"/>
          </a:xfrm>
        </p:grpSpPr>
        <p:pic>
          <p:nvPicPr>
            <p:cNvPr id="6" name="Image 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5874758"/>
              <a:ext cx="1522455" cy="819783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>
            <a:xfrm>
              <a:off x="8316416" y="186398"/>
              <a:ext cx="504056" cy="144016"/>
            </a:xfrm>
            <a:prstGeom prst="rect">
              <a:avLst/>
            </a:prstGeom>
            <a:solidFill>
              <a:srgbClr val="B41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8" name="Rectangle 7"/>
            <p:cNvSpPr/>
            <p:nvPr/>
          </p:nvSpPr>
          <p:spPr>
            <a:xfrm>
              <a:off x="179512" y="6525344"/>
              <a:ext cx="504056" cy="144016"/>
            </a:xfrm>
            <a:prstGeom prst="rect">
              <a:avLst/>
            </a:prstGeom>
            <a:solidFill>
              <a:srgbClr val="49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6981855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Modifiez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17/11/2025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  <p:grpSp>
        <p:nvGrpSpPr>
          <p:cNvPr id="8" name="Groupe 7"/>
          <p:cNvGrpSpPr/>
          <p:nvPr userDrawn="1"/>
        </p:nvGrpSpPr>
        <p:grpSpPr>
          <a:xfrm>
            <a:off x="179512" y="186398"/>
            <a:ext cx="8795263" cy="6508143"/>
            <a:chOff x="179512" y="186398"/>
            <a:chExt cx="8795263" cy="650814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5874758"/>
              <a:ext cx="1522455" cy="81978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316416" y="186398"/>
              <a:ext cx="504056" cy="144016"/>
            </a:xfrm>
            <a:prstGeom prst="rect">
              <a:avLst/>
            </a:prstGeom>
            <a:solidFill>
              <a:srgbClr val="B41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6525344"/>
              <a:ext cx="504056" cy="144016"/>
            </a:xfrm>
            <a:prstGeom prst="rect">
              <a:avLst/>
            </a:prstGeom>
            <a:solidFill>
              <a:srgbClr val="49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13282026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199C4-5593-45E2-9217-3C7E4C1A519C}" type="datetimeFigureOut">
              <a:rPr lang="fr-FR" smtClean="0"/>
              <a:t>17/11/2025</a:t>
            </a:fld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>
          <a:xfrm>
            <a:off x="3635896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23D342C-46A7-435D-AD1A-ABFF6FDB5F9D}" type="slidenum">
              <a:rPr lang="fr-FR" smtClean="0"/>
              <a:t>‹N°›</a:t>
            </a:fld>
            <a:endParaRPr lang="fr-FR"/>
          </a:p>
        </p:txBody>
      </p:sp>
      <p:grpSp>
        <p:nvGrpSpPr>
          <p:cNvPr id="8" name="Groupe 7"/>
          <p:cNvGrpSpPr/>
          <p:nvPr userDrawn="1"/>
        </p:nvGrpSpPr>
        <p:grpSpPr>
          <a:xfrm>
            <a:off x="179512" y="186398"/>
            <a:ext cx="8795263" cy="6508143"/>
            <a:chOff x="179512" y="186398"/>
            <a:chExt cx="8795263" cy="6508143"/>
          </a:xfrm>
        </p:grpSpPr>
        <p:pic>
          <p:nvPicPr>
            <p:cNvPr id="9" name="Image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52320" y="5874758"/>
              <a:ext cx="1522455" cy="819783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8316416" y="186398"/>
              <a:ext cx="504056" cy="144016"/>
            </a:xfrm>
            <a:prstGeom prst="rect">
              <a:avLst/>
            </a:prstGeom>
            <a:solidFill>
              <a:srgbClr val="B4186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179512" y="6525344"/>
              <a:ext cx="504056" cy="144016"/>
            </a:xfrm>
            <a:prstGeom prst="rect">
              <a:avLst/>
            </a:prstGeom>
            <a:solidFill>
              <a:srgbClr val="499CE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</p:spTree>
    <p:extLst>
      <p:ext uri="{BB962C8B-B14F-4D97-AF65-F5344CB8AC3E}">
        <p14:creationId xmlns:p14="http://schemas.microsoft.com/office/powerpoint/2010/main" val="28022452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dirty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1494656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E199C4-5593-45E2-9217-3C7E4C1A519C}" type="datetimeFigureOut">
              <a:rPr lang="fr-FR" smtClean="0"/>
              <a:t>17/11/2025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764632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56E4F7-0657-4C7D-88B4-034BC5EAC9C0}" type="slidenum">
              <a:rPr lang="fr-FR" smtClean="0"/>
              <a:t>‹N°›</a:t>
            </a:fld>
            <a:endParaRPr lang="fr-FR" dirty="0"/>
          </a:p>
        </p:txBody>
      </p:sp>
      <p:sp>
        <p:nvSpPr>
          <p:cNvPr id="21" name="Rectangle 20"/>
          <p:cNvSpPr/>
          <p:nvPr/>
        </p:nvSpPr>
        <p:spPr>
          <a:xfrm>
            <a:off x="8316416" y="186398"/>
            <a:ext cx="504056" cy="144016"/>
          </a:xfrm>
          <a:prstGeom prst="rect">
            <a:avLst/>
          </a:prstGeom>
          <a:solidFill>
            <a:srgbClr val="B418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2" name="Rectangle 21"/>
          <p:cNvSpPr/>
          <p:nvPr/>
        </p:nvSpPr>
        <p:spPr>
          <a:xfrm>
            <a:off x="179512" y="6525344"/>
            <a:ext cx="504056" cy="144016"/>
          </a:xfrm>
          <a:prstGeom prst="rect">
            <a:avLst/>
          </a:prstGeom>
          <a:solidFill>
            <a:srgbClr val="499C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4038" y="6084449"/>
            <a:ext cx="1224756" cy="672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944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rgbClr val="2C426C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Clr>
          <a:srgbClr val="B41860"/>
        </a:buClr>
        <a:buFont typeface="Arial" panose="020B0604020202020204" pitchFamily="34" charset="0"/>
        <a:buChar char="•"/>
        <a:defRPr sz="3200" kern="1200">
          <a:solidFill>
            <a:srgbClr val="2C426C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rgbClr val="B41860"/>
        </a:buClr>
        <a:buFont typeface="Arial" panose="020B0604020202020204" pitchFamily="34" charset="0"/>
        <a:buChar char="–"/>
        <a:defRPr sz="2800" kern="1200">
          <a:solidFill>
            <a:srgbClr val="499CE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rgbClr val="B41860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rgbClr val="B41860"/>
        </a:buClr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rgbClr val="B41860"/>
        </a:buClr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8.pn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irsn.fr/FR/connaissances/Nucleaire_et_societe/education-radioprotection/bases_radioactivite/Pages/2-atome.aspx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png"/><Relationship Id="rId4" Type="http://schemas.openxmlformats.org/officeDocument/2006/relationships/oleObject" Target="../embeddings/oleObject1.bin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9.png"/><Relationship Id="rId5" Type="http://schemas.openxmlformats.org/officeDocument/2006/relationships/image" Target="../media/image8.wmf"/><Relationship Id="rId4" Type="http://schemas.openxmlformats.org/officeDocument/2006/relationships/image" Target="../media/image7.wmf"/><Relationship Id="rId9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1"/>
          <p:cNvSpPr>
            <a:spLocks noGrp="1" noChangeArrowheads="1"/>
          </p:cNvSpPr>
          <p:nvPr>
            <p:ph type="sldNum" sz="quarter" idx="4294967295"/>
          </p:nvPr>
        </p:nvSpPr>
        <p:spPr>
          <a:xfrm>
            <a:off x="5292080" y="5497524"/>
            <a:ext cx="3851919" cy="136047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dirty="0">
                <a:latin typeface="Trebuchet MS" panose="020B0603020202020204" pitchFamily="34" charset="0"/>
              </a:rPr>
              <a:t>Unité d’enseignement 2.11 S5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fr-FR" altLang="fr-FR" sz="1000" u="sng" dirty="0">
                <a:latin typeface="Trebuchet MS" panose="020B0603020202020204" pitchFamily="34" charset="0"/>
              </a:rPr>
              <a:t>Objectifs: </a:t>
            </a:r>
          </a:p>
          <a:p>
            <a:pPr marL="88900" indent="-88900" eaLnBrk="1" hangingPunct="1">
              <a:spcBef>
                <a:spcPct val="0"/>
              </a:spcBef>
            </a:pPr>
            <a:r>
              <a:rPr lang="fr-FR" altLang="fr-FR" sz="1000" dirty="0">
                <a:latin typeface="Trebuchet MS" panose="020B0603020202020204" pitchFamily="34" charset="0"/>
              </a:rPr>
              <a:t>Découvrir la radiothérapie externe et la curiethérapie</a:t>
            </a:r>
          </a:p>
          <a:p>
            <a:pPr marL="88900" indent="-88900"/>
            <a:r>
              <a:rPr lang="pt-BR" sz="1000" dirty="0">
                <a:latin typeface="Trebuchet MS" panose="020B0603020202020204" pitchFamily="34" charset="0"/>
              </a:rPr>
              <a:t>Connaitre les étapes du parcours du patient </a:t>
            </a:r>
            <a:endParaRPr lang="fr-FR" sz="1000" dirty="0">
              <a:latin typeface="Trebuchet MS" panose="020B0603020202020204" pitchFamily="34" charset="0"/>
            </a:endParaRPr>
          </a:p>
          <a:p>
            <a:pPr marL="88900" indent="-88900"/>
            <a:r>
              <a:rPr lang="pt-BR" sz="1000" dirty="0">
                <a:latin typeface="Trebuchet MS" panose="020B0603020202020204" pitchFamily="34" charset="0"/>
              </a:rPr>
              <a:t>Connaitre les effets secondaires précoces et tardifs liés à la radiothérapie externe,</a:t>
            </a:r>
            <a:endParaRPr lang="fr-FR" sz="1000" dirty="0">
              <a:latin typeface="Trebuchet MS" panose="020B0603020202020204" pitchFamily="34" charset="0"/>
            </a:endParaRPr>
          </a:p>
          <a:p>
            <a:pPr marL="88900" indent="-88900"/>
            <a:r>
              <a:rPr lang="pt-BR" sz="1000" dirty="0">
                <a:latin typeface="Trebuchet MS" panose="020B0603020202020204" pitchFamily="34" charset="0"/>
              </a:rPr>
              <a:t>Connaitre la surveillance, les soins à réaliser, les conseils à donner au patient pour les dépister et les prévenir</a:t>
            </a:r>
            <a:endParaRPr lang="fr-FR" altLang="fr-FR" sz="1000" dirty="0">
              <a:latin typeface="Trebuchet MS" panose="020B0603020202020204" pitchFamily="34" charset="0"/>
            </a:endParaRPr>
          </a:p>
        </p:txBody>
      </p:sp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23528" y="1887202"/>
            <a:ext cx="8208912" cy="1512168"/>
          </a:xfrm>
        </p:spPr>
        <p:txBody>
          <a:bodyPr>
            <a:normAutofit fontScale="90000"/>
          </a:bodyPr>
          <a:lstStyle/>
          <a:p>
            <a:r>
              <a:rPr lang="fr-FR" dirty="0"/>
              <a:t>La radiothérapie externe et la curiethérapie</a:t>
            </a:r>
          </a:p>
        </p:txBody>
      </p:sp>
      <p:sp>
        <p:nvSpPr>
          <p:cNvPr id="4" name="Titre 1">
            <a:extLst>
              <a:ext uri="{FF2B5EF4-FFF2-40B4-BE49-F238E27FC236}">
                <a16:creationId xmlns:a16="http://schemas.microsoft.com/office/drawing/2014/main" id="{8CBE6F8A-1E52-4FDA-A32D-5846547984BE}"/>
              </a:ext>
            </a:extLst>
          </p:cNvPr>
          <p:cNvSpPr txBox="1">
            <a:spLocks/>
          </p:cNvSpPr>
          <p:nvPr/>
        </p:nvSpPr>
        <p:spPr>
          <a:xfrm>
            <a:off x="467544" y="3423399"/>
            <a:ext cx="8208912" cy="15121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b="0" kern="1200">
                <a:solidFill>
                  <a:srgbClr val="2C426C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Sophie 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</a:rPr>
              <a:t>Boisbouvier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Manipulatrice en électroradiologie médicale, 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</a:rPr>
              <a:t>Msc</a:t>
            </a:r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, PhD </a:t>
            </a:r>
            <a:r>
              <a:rPr lang="fr-FR" sz="2400" dirty="0" err="1">
                <a:solidFill>
                  <a:schemeClr val="bg1">
                    <a:lumMod val="50000"/>
                  </a:schemeClr>
                </a:solidFill>
              </a:rPr>
              <a:t>student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Département de radiothérapie</a:t>
            </a:r>
          </a:p>
          <a:p>
            <a:r>
              <a:rPr lang="fr-FR" sz="2400" dirty="0">
                <a:solidFill>
                  <a:schemeClr val="bg1">
                    <a:lumMod val="50000"/>
                  </a:schemeClr>
                </a:solidFill>
              </a:rPr>
              <a:t>Centre Léon Bérard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AEECEDE0-ADE2-4A42-AC05-B0AF7732F4F0}"/>
              </a:ext>
            </a:extLst>
          </p:cNvPr>
          <p:cNvSpPr txBox="1"/>
          <p:nvPr/>
        </p:nvSpPr>
        <p:spPr>
          <a:xfrm>
            <a:off x="725754" y="6453336"/>
            <a:ext cx="3672408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100" dirty="0"/>
              <a:t>02 décembre 2024</a:t>
            </a:r>
          </a:p>
        </p:txBody>
      </p:sp>
    </p:spTree>
    <p:extLst>
      <p:ext uri="{BB962C8B-B14F-4D97-AF65-F5344CB8AC3E}">
        <p14:creationId xmlns:p14="http://schemas.microsoft.com/office/powerpoint/2010/main" val="140711157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3519A14-3163-4EE0-989C-908157A1188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évolutions technologiques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8A9BEA9-61B9-4A89-B110-537E76F408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pic>
        <p:nvPicPr>
          <p:cNvPr id="8" name="Picture 5">
            <a:extLst>
              <a:ext uri="{FF2B5EF4-FFF2-40B4-BE49-F238E27FC236}">
                <a16:creationId xmlns:a16="http://schemas.microsoft.com/office/drawing/2014/main" id="{EA729F49-3BE4-4A13-A069-C2249BDF71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0212" y="2636912"/>
            <a:ext cx="3888432" cy="3279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6">
            <a:extLst>
              <a:ext uri="{FF2B5EF4-FFF2-40B4-BE49-F238E27FC236}">
                <a16:creationId xmlns:a16="http://schemas.microsoft.com/office/drawing/2014/main" id="{0436A93E-66F1-4221-9FCA-E61EA40FCE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36296" y="1166812"/>
            <a:ext cx="1619250" cy="1347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2C426C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499CE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fr-FR" sz="2000" b="1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 Bombe au Cobalt</a:t>
            </a: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fr-FR" sz="2000" b="1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1960</a:t>
            </a:r>
          </a:p>
        </p:txBody>
      </p:sp>
      <p:pic>
        <p:nvPicPr>
          <p:cNvPr id="10" name="Picture 6" descr="http://teachnuclear.ca/wp-content/uploads/2013/05/cobalt1-fr5.gif">
            <a:extLst>
              <a:ext uri="{FF2B5EF4-FFF2-40B4-BE49-F238E27FC236}">
                <a16:creationId xmlns:a16="http://schemas.microsoft.com/office/drawing/2014/main" id="{66792454-0326-45F9-A599-C376759984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75242" y="3429000"/>
            <a:ext cx="3385056" cy="28913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7">
            <a:extLst>
              <a:ext uri="{FF2B5EF4-FFF2-40B4-BE49-F238E27FC236}">
                <a16:creationId xmlns:a16="http://schemas.microsoft.com/office/drawing/2014/main" id="{4369C0C5-E556-4DC7-9A0B-62BEBCD6C4F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4168" y="2139665"/>
            <a:ext cx="1306619" cy="1114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69970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ED18D05-A236-474E-A442-FC3CC89315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3C0895DA-E6AD-41DA-9238-3BE9AC1959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43738" y="1889872"/>
            <a:ext cx="3840868" cy="3972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 Box 7">
            <a:extLst>
              <a:ext uri="{FF2B5EF4-FFF2-40B4-BE49-F238E27FC236}">
                <a16:creationId xmlns:a16="http://schemas.microsoft.com/office/drawing/2014/main" id="{5AE86896-43BE-47AB-9338-024557BEAD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080" y="1442790"/>
            <a:ext cx="2876426" cy="1293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2C426C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499CE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fr-FR" sz="2000" b="1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Les premiers LINAC: </a:t>
            </a:r>
            <a:r>
              <a:rPr lang="en-GB" altLang="fr-FR" sz="2000" b="1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Accélérateur</a:t>
            </a:r>
            <a:endParaRPr lang="en-GB" altLang="fr-FR" sz="2000" b="1" dirty="0">
              <a:latin typeface="Arial" panose="020B0604020202020204" pitchFamily="34" charset="0"/>
              <a:ea typeface="MS Gothic" panose="020B0609070205080204" pitchFamily="49" charset="-128"/>
              <a:cs typeface="Arial" panose="020B0604020202020204" pitchFamily="34" charset="0"/>
            </a:endParaRPr>
          </a:p>
          <a:p>
            <a:pPr algn="ctr" eaLnBrk="1" hangingPunct="1">
              <a:lnSpc>
                <a:spcPct val="95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fr-FR" sz="2000" b="1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Linéaire</a:t>
            </a:r>
            <a:r>
              <a:rPr lang="en-GB" altLang="fr-FR" sz="2000" b="1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de </a:t>
            </a:r>
            <a:r>
              <a:rPr lang="en-GB" altLang="fr-FR" sz="2000" b="1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particules</a:t>
            </a:r>
            <a:r>
              <a:rPr lang="en-GB" altLang="fr-FR" sz="2000" b="1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 type « </a:t>
            </a:r>
            <a:r>
              <a:rPr lang="en-GB" altLang="fr-FR" sz="2000" b="1" dirty="0" err="1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Saturne</a:t>
            </a:r>
            <a:r>
              <a:rPr lang="en-GB" altLang="fr-FR" sz="2000" b="1" dirty="0">
                <a:latin typeface="Arial" panose="020B0604020202020204" pitchFamily="34" charset="0"/>
                <a:ea typeface="MS Gothic" panose="020B0609070205080204" pitchFamily="49" charset="-128"/>
                <a:cs typeface="Arial" panose="020B0604020202020204" pitchFamily="34" charset="0"/>
              </a:rPr>
              <a:t> » 1980</a:t>
            </a:r>
          </a:p>
        </p:txBody>
      </p:sp>
      <p:pic>
        <p:nvPicPr>
          <p:cNvPr id="6" name="Picture 6" descr="rp01.gif">
            <a:extLst>
              <a:ext uri="{FF2B5EF4-FFF2-40B4-BE49-F238E27FC236}">
                <a16:creationId xmlns:a16="http://schemas.microsoft.com/office/drawing/2014/main" id="{62E0F8B4-03CE-4FC6-B35A-0A8A36C179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2350" y="3194264"/>
            <a:ext cx="4311650" cy="2881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60908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D257F4A0-38E4-46C4-AC86-0AC4E48DD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0492938B-7D85-4990-9CCB-6EB52648E9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1738" y="1931369"/>
            <a:ext cx="3254930" cy="3247360"/>
          </a:xfrm>
          <a:prstGeom prst="rect">
            <a:avLst/>
          </a:prstGeom>
        </p:spPr>
      </p:pic>
      <p:grpSp>
        <p:nvGrpSpPr>
          <p:cNvPr id="2" name="Groupe 1">
            <a:extLst>
              <a:ext uri="{FF2B5EF4-FFF2-40B4-BE49-F238E27FC236}">
                <a16:creationId xmlns:a16="http://schemas.microsoft.com/office/drawing/2014/main" id="{57EFE3A2-8665-4A9C-B0E9-93EA76C73198}"/>
              </a:ext>
            </a:extLst>
          </p:cNvPr>
          <p:cNvGrpSpPr/>
          <p:nvPr/>
        </p:nvGrpSpPr>
        <p:grpSpPr>
          <a:xfrm>
            <a:off x="457200" y="2204864"/>
            <a:ext cx="4083326" cy="2721901"/>
            <a:chOff x="1170507" y="989924"/>
            <a:chExt cx="4083326" cy="2721901"/>
          </a:xfrm>
        </p:grpSpPr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CA785BDC-3B9B-49E9-98C6-FA5B20E855D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50772" y="989924"/>
              <a:ext cx="4003061" cy="2700370"/>
            </a:xfrm>
            <a:prstGeom prst="rect">
              <a:avLst/>
            </a:prstGeom>
          </p:spPr>
        </p:pic>
        <p:sp>
          <p:nvSpPr>
            <p:cNvPr id="8" name="ZoneTexte 7">
              <a:extLst>
                <a:ext uri="{FF2B5EF4-FFF2-40B4-BE49-F238E27FC236}">
                  <a16:creationId xmlns:a16="http://schemas.microsoft.com/office/drawing/2014/main" id="{DB5FE4FA-8CD7-42BA-A58D-9B79221AEDEB}"/>
                </a:ext>
              </a:extLst>
            </p:cNvPr>
            <p:cNvSpPr txBox="1"/>
            <p:nvPr/>
          </p:nvSpPr>
          <p:spPr>
            <a:xfrm>
              <a:off x="1170507" y="3342493"/>
              <a:ext cx="187220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Le </a:t>
              </a:r>
              <a:r>
                <a:rPr lang="fr-FR" dirty="0" err="1"/>
                <a:t>Truebeam</a:t>
              </a:r>
              <a:r>
                <a:rPr lang="fr-FR" dirty="0"/>
                <a:t> STX</a:t>
              </a:r>
            </a:p>
          </p:txBody>
        </p:sp>
      </p:grpSp>
      <p:sp>
        <p:nvSpPr>
          <p:cNvPr id="9" name="ZoneTexte 8">
            <a:extLst>
              <a:ext uri="{FF2B5EF4-FFF2-40B4-BE49-F238E27FC236}">
                <a16:creationId xmlns:a16="http://schemas.microsoft.com/office/drawing/2014/main" id="{B5B59589-24E8-4EB7-A976-65FE5E47E0C3}"/>
              </a:ext>
            </a:extLst>
          </p:cNvPr>
          <p:cNvSpPr txBox="1"/>
          <p:nvPr/>
        </p:nvSpPr>
        <p:spPr>
          <a:xfrm>
            <a:off x="5221738" y="4809397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 Versa HD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26A7A812-E3E4-4175-9299-437008C3C1FB}"/>
              </a:ext>
            </a:extLst>
          </p:cNvPr>
          <p:cNvSpPr txBox="1"/>
          <p:nvPr/>
        </p:nvSpPr>
        <p:spPr>
          <a:xfrm>
            <a:off x="25230" y="5373216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https://www.varian.com/fr/products/radiotherapy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26217C71-6028-4D13-BA30-23611F612C14}"/>
              </a:ext>
            </a:extLst>
          </p:cNvPr>
          <p:cNvSpPr txBox="1"/>
          <p:nvPr/>
        </p:nvSpPr>
        <p:spPr>
          <a:xfrm>
            <a:off x="5076056" y="5440514"/>
            <a:ext cx="5486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https://www.elekta.com/</a:t>
            </a:r>
          </a:p>
        </p:txBody>
      </p:sp>
    </p:spTree>
    <p:extLst>
      <p:ext uri="{BB962C8B-B14F-4D97-AF65-F5344CB8AC3E}">
        <p14:creationId xmlns:p14="http://schemas.microsoft.com/office/powerpoint/2010/main" val="30789818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CC50A68-4D3A-425D-8008-68FFB9959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0C472DA6-AD46-40FE-8EA5-5AEBDFBBEB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628800"/>
            <a:ext cx="4772025" cy="437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D9F0AACA-75B3-4914-B62A-9485F57E2D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12160" y="2669406"/>
            <a:ext cx="2968625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2C426C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499CE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1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fr-FR" sz="2200" dirty="0">
                <a:solidFill>
                  <a:srgbClr val="006699"/>
                </a:solidFill>
                <a:ea typeface="MS Gothic" panose="020B0609070205080204" pitchFamily="49" charset="-128"/>
              </a:rPr>
              <a:t>Pour </a:t>
            </a:r>
            <a:r>
              <a:rPr lang="en-GB" altLang="fr-FR" sz="2200" dirty="0" err="1">
                <a:solidFill>
                  <a:srgbClr val="006699"/>
                </a:solidFill>
                <a:ea typeface="MS Gothic" panose="020B0609070205080204" pitchFamily="49" charset="-128"/>
              </a:rPr>
              <a:t>diminuer</a:t>
            </a:r>
            <a:r>
              <a:rPr lang="en-GB" altLang="fr-FR" sz="2200" dirty="0">
                <a:solidFill>
                  <a:srgbClr val="006699"/>
                </a:solidFill>
                <a:ea typeface="MS Gothic" panose="020B0609070205080204" pitchFamily="49" charset="-128"/>
              </a:rPr>
              <a:t> la dose aux </a:t>
            </a:r>
            <a:r>
              <a:rPr lang="en-GB" altLang="fr-FR" sz="2200" dirty="0" err="1">
                <a:solidFill>
                  <a:srgbClr val="006699"/>
                </a:solidFill>
                <a:ea typeface="MS Gothic" panose="020B0609070205080204" pitchFamily="49" charset="-128"/>
              </a:rPr>
              <a:t>tissus</a:t>
            </a:r>
            <a:r>
              <a:rPr lang="en-GB" altLang="fr-FR" sz="2200" dirty="0">
                <a:solidFill>
                  <a:srgbClr val="006699"/>
                </a:solidFill>
                <a:ea typeface="MS Gothic" panose="020B0609070205080204" pitchFamily="49" charset="-128"/>
              </a:rPr>
              <a:t> </a:t>
            </a:r>
            <a:r>
              <a:rPr lang="en-GB" altLang="fr-FR" sz="2200" dirty="0" err="1">
                <a:solidFill>
                  <a:srgbClr val="006699"/>
                </a:solidFill>
                <a:ea typeface="MS Gothic" panose="020B0609070205080204" pitchFamily="49" charset="-128"/>
              </a:rPr>
              <a:t>sains</a:t>
            </a:r>
            <a:r>
              <a:rPr lang="en-GB" altLang="fr-FR" sz="2200" dirty="0">
                <a:solidFill>
                  <a:srgbClr val="006699"/>
                </a:solidFill>
                <a:ea typeface="MS Gothic" panose="020B0609070205080204" pitchFamily="49" charset="-128"/>
              </a:rPr>
              <a:t> </a:t>
            </a:r>
            <a:r>
              <a:rPr lang="en-GB" altLang="fr-FR" sz="2200" dirty="0" err="1">
                <a:solidFill>
                  <a:srgbClr val="006699"/>
                </a:solidFill>
                <a:ea typeface="MS Gothic" panose="020B0609070205080204" pitchFamily="49" charset="-128"/>
              </a:rPr>
              <a:t>environnants</a:t>
            </a:r>
            <a:r>
              <a:rPr lang="en-GB" altLang="fr-FR" sz="2200" dirty="0">
                <a:solidFill>
                  <a:srgbClr val="006699"/>
                </a:solidFill>
                <a:ea typeface="MS Gothic" panose="020B0609070205080204" pitchFamily="49" charset="-128"/>
              </a:rPr>
              <a:t>, multiplication des incidences...</a:t>
            </a:r>
          </a:p>
          <a:p>
            <a:pPr algn="ctr" eaLnBrk="1" hangingPunct="1">
              <a:lnSpc>
                <a:spcPct val="111000"/>
              </a:lnSpc>
              <a:spcBef>
                <a:spcPct val="0"/>
              </a:spcBef>
              <a:buClrTx/>
              <a:buFontTx/>
              <a:buNone/>
            </a:pPr>
            <a:endParaRPr lang="en-GB" altLang="fr-FR" sz="2200" dirty="0">
              <a:solidFill>
                <a:srgbClr val="006699"/>
              </a:solidFill>
              <a:ea typeface="MS Gothic" panose="020B0609070205080204" pitchFamily="49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8644407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C79F3E8-580F-4D3A-85CD-C491D8DC40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pic>
        <p:nvPicPr>
          <p:cNvPr id="4" name="Image 1">
            <a:extLst>
              <a:ext uri="{FF2B5EF4-FFF2-40B4-BE49-F238E27FC236}">
                <a16:creationId xmlns:a16="http://schemas.microsoft.com/office/drawing/2014/main" id="{66BC84C5-99FC-4A51-AAD9-93333F0BE4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556792"/>
            <a:ext cx="4822825" cy="44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5EB754EB-6405-4B4D-8BB1-A3A5BDDE52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75" y="3429000"/>
            <a:ext cx="2968625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2C426C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499CE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1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fr-FR" sz="2200" dirty="0">
                <a:solidFill>
                  <a:srgbClr val="006699"/>
                </a:solidFill>
                <a:ea typeface="MS Gothic" panose="020B0609070205080204" pitchFamily="49" charset="-128"/>
              </a:rPr>
              <a:t>Pour </a:t>
            </a:r>
            <a:r>
              <a:rPr lang="en-GB" altLang="fr-FR" sz="2200" dirty="0" err="1">
                <a:solidFill>
                  <a:srgbClr val="006699"/>
                </a:solidFill>
                <a:ea typeface="MS Gothic" panose="020B0609070205080204" pitchFamily="49" charset="-128"/>
              </a:rPr>
              <a:t>diminuer</a:t>
            </a:r>
            <a:r>
              <a:rPr lang="en-GB" altLang="fr-FR" sz="2200" dirty="0">
                <a:solidFill>
                  <a:srgbClr val="006699"/>
                </a:solidFill>
                <a:ea typeface="MS Gothic" panose="020B0609070205080204" pitchFamily="49" charset="-128"/>
              </a:rPr>
              <a:t> la dose aux </a:t>
            </a:r>
            <a:r>
              <a:rPr lang="en-GB" altLang="fr-FR" sz="2200" dirty="0" err="1">
                <a:solidFill>
                  <a:srgbClr val="006699"/>
                </a:solidFill>
                <a:ea typeface="MS Gothic" panose="020B0609070205080204" pitchFamily="49" charset="-128"/>
              </a:rPr>
              <a:t>tissus</a:t>
            </a:r>
            <a:r>
              <a:rPr lang="en-GB" altLang="fr-FR" sz="2200" dirty="0">
                <a:solidFill>
                  <a:srgbClr val="006699"/>
                </a:solidFill>
                <a:ea typeface="MS Gothic" panose="020B0609070205080204" pitchFamily="49" charset="-128"/>
              </a:rPr>
              <a:t> </a:t>
            </a:r>
            <a:r>
              <a:rPr lang="en-GB" altLang="fr-FR" sz="2200" dirty="0" err="1">
                <a:solidFill>
                  <a:srgbClr val="006699"/>
                </a:solidFill>
                <a:ea typeface="MS Gothic" panose="020B0609070205080204" pitchFamily="49" charset="-128"/>
              </a:rPr>
              <a:t>sains</a:t>
            </a:r>
            <a:r>
              <a:rPr lang="en-GB" altLang="fr-FR" sz="2200" dirty="0">
                <a:solidFill>
                  <a:srgbClr val="006699"/>
                </a:solidFill>
                <a:ea typeface="MS Gothic" panose="020B0609070205080204" pitchFamily="49" charset="-128"/>
              </a:rPr>
              <a:t> </a:t>
            </a:r>
            <a:r>
              <a:rPr lang="en-GB" altLang="fr-FR" sz="2200" dirty="0" err="1">
                <a:solidFill>
                  <a:srgbClr val="006699"/>
                </a:solidFill>
                <a:ea typeface="MS Gothic" panose="020B0609070205080204" pitchFamily="49" charset="-128"/>
              </a:rPr>
              <a:t>environnants</a:t>
            </a:r>
            <a:r>
              <a:rPr lang="en-GB" altLang="fr-FR" sz="2200" dirty="0">
                <a:solidFill>
                  <a:srgbClr val="006699"/>
                </a:solidFill>
                <a:ea typeface="MS Gothic" panose="020B0609070205080204" pitchFamily="49" charset="-128"/>
              </a:rPr>
              <a:t>, multiplication des incidences...</a:t>
            </a:r>
          </a:p>
          <a:p>
            <a:pPr algn="ctr" eaLnBrk="1" hangingPunct="1">
              <a:lnSpc>
                <a:spcPct val="111000"/>
              </a:lnSpc>
              <a:spcBef>
                <a:spcPct val="0"/>
              </a:spcBef>
              <a:buClrTx/>
              <a:buFontTx/>
              <a:buNone/>
            </a:pPr>
            <a:endParaRPr lang="en-GB" altLang="fr-FR" sz="2200" dirty="0">
              <a:solidFill>
                <a:srgbClr val="006699"/>
              </a:solidFill>
              <a:ea typeface="MS Gothic" panose="020B0609070205080204" pitchFamily="49" charset="-128"/>
            </a:endParaRP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4D53FBB7-B48A-4D05-A0BB-3CBFE347E60D}"/>
              </a:ext>
            </a:extLst>
          </p:cNvPr>
          <p:cNvSpPr txBox="1"/>
          <p:nvPr/>
        </p:nvSpPr>
        <p:spPr>
          <a:xfrm>
            <a:off x="6012160" y="170080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>
                <a:solidFill>
                  <a:srgbClr val="2C426C"/>
                </a:solidFill>
              </a:rPr>
              <a:t>La radiothérapie conventionnelle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CD91E87-A634-4C12-8FDF-8D15E0E5BD90}"/>
              </a:ext>
            </a:extLst>
          </p:cNvPr>
          <p:cNvSpPr txBox="1"/>
          <p:nvPr/>
        </p:nvSpPr>
        <p:spPr>
          <a:xfrm>
            <a:off x="755576" y="6504255"/>
            <a:ext cx="65008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Gérard JP, et al. Bull Cancer. 2010</a:t>
            </a:r>
          </a:p>
        </p:txBody>
      </p:sp>
    </p:spTree>
    <p:extLst>
      <p:ext uri="{BB962C8B-B14F-4D97-AF65-F5344CB8AC3E}">
        <p14:creationId xmlns:p14="http://schemas.microsoft.com/office/powerpoint/2010/main" val="748818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7BF8CF86-7EDA-4A0C-A654-B6881B8CCF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pic>
        <p:nvPicPr>
          <p:cNvPr id="4" name="Image 2">
            <a:extLst>
              <a:ext uri="{FF2B5EF4-FFF2-40B4-BE49-F238E27FC236}">
                <a16:creationId xmlns:a16="http://schemas.microsoft.com/office/drawing/2014/main" id="{80CC2C89-1C43-4D5F-A1E8-348AABDE35D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1628800"/>
            <a:ext cx="4826000" cy="4430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3">
            <a:extLst>
              <a:ext uri="{FF2B5EF4-FFF2-40B4-BE49-F238E27FC236}">
                <a16:creationId xmlns:a16="http://schemas.microsoft.com/office/drawing/2014/main" id="{81ED90F9-278B-4772-9281-011F7CB0EA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75375" y="3429000"/>
            <a:ext cx="2968625" cy="2293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0000" tIns="45000" rIns="90000" bIns="45000"/>
          <a:lstStyle>
            <a:lvl1pPr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3200">
                <a:solidFill>
                  <a:srgbClr val="2C426C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800">
                <a:solidFill>
                  <a:srgbClr val="499CE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B41860"/>
              </a:buClr>
              <a:buFont typeface="Arial" panose="020B0604020202020204" pitchFamily="34" charset="0"/>
              <a:buChar char="»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lnSpc>
                <a:spcPct val="1110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fr-FR" sz="2200" dirty="0">
                <a:solidFill>
                  <a:srgbClr val="006699"/>
                </a:solidFill>
                <a:ea typeface="MS Gothic" panose="020B0609070205080204" pitchFamily="49" charset="-128"/>
              </a:rPr>
              <a:t>Pour </a:t>
            </a:r>
            <a:r>
              <a:rPr lang="en-GB" altLang="fr-FR" sz="2200" dirty="0" err="1">
                <a:solidFill>
                  <a:srgbClr val="006699"/>
                </a:solidFill>
                <a:ea typeface="MS Gothic" panose="020B0609070205080204" pitchFamily="49" charset="-128"/>
              </a:rPr>
              <a:t>diminuer</a:t>
            </a:r>
            <a:r>
              <a:rPr lang="en-GB" altLang="fr-FR" sz="2200" dirty="0">
                <a:solidFill>
                  <a:srgbClr val="006699"/>
                </a:solidFill>
                <a:ea typeface="MS Gothic" panose="020B0609070205080204" pitchFamily="49" charset="-128"/>
              </a:rPr>
              <a:t> la dose aux </a:t>
            </a:r>
            <a:r>
              <a:rPr lang="en-GB" altLang="fr-FR" sz="2200" dirty="0" err="1">
                <a:solidFill>
                  <a:srgbClr val="006699"/>
                </a:solidFill>
                <a:ea typeface="MS Gothic" panose="020B0609070205080204" pitchFamily="49" charset="-128"/>
              </a:rPr>
              <a:t>tissus</a:t>
            </a:r>
            <a:r>
              <a:rPr lang="en-GB" altLang="fr-FR" sz="2200" dirty="0">
                <a:solidFill>
                  <a:srgbClr val="006699"/>
                </a:solidFill>
                <a:ea typeface="MS Gothic" panose="020B0609070205080204" pitchFamily="49" charset="-128"/>
              </a:rPr>
              <a:t> </a:t>
            </a:r>
            <a:r>
              <a:rPr lang="en-GB" altLang="fr-FR" sz="2200" dirty="0" err="1">
                <a:solidFill>
                  <a:srgbClr val="006699"/>
                </a:solidFill>
                <a:ea typeface="MS Gothic" panose="020B0609070205080204" pitchFamily="49" charset="-128"/>
              </a:rPr>
              <a:t>sains</a:t>
            </a:r>
            <a:r>
              <a:rPr lang="en-GB" altLang="fr-FR" sz="2200" dirty="0">
                <a:solidFill>
                  <a:srgbClr val="006699"/>
                </a:solidFill>
                <a:ea typeface="MS Gothic" panose="020B0609070205080204" pitchFamily="49" charset="-128"/>
              </a:rPr>
              <a:t> </a:t>
            </a:r>
            <a:r>
              <a:rPr lang="en-GB" altLang="fr-FR" sz="2200" dirty="0" err="1">
                <a:solidFill>
                  <a:srgbClr val="006699"/>
                </a:solidFill>
                <a:ea typeface="MS Gothic" panose="020B0609070205080204" pitchFamily="49" charset="-128"/>
              </a:rPr>
              <a:t>environnants</a:t>
            </a:r>
            <a:r>
              <a:rPr lang="en-GB" altLang="fr-FR" sz="2200" dirty="0">
                <a:solidFill>
                  <a:srgbClr val="006699"/>
                </a:solidFill>
                <a:ea typeface="MS Gothic" panose="020B0609070205080204" pitchFamily="49" charset="-128"/>
              </a:rPr>
              <a:t>, multiplication des incidences...</a:t>
            </a:r>
          </a:p>
          <a:p>
            <a:pPr algn="ctr" eaLnBrk="1" hangingPunct="1">
              <a:lnSpc>
                <a:spcPct val="111000"/>
              </a:lnSpc>
              <a:spcBef>
                <a:spcPct val="0"/>
              </a:spcBef>
              <a:buClrTx/>
              <a:buFontTx/>
              <a:buNone/>
            </a:pPr>
            <a:endParaRPr lang="en-GB" altLang="fr-FR" sz="2200" dirty="0">
              <a:solidFill>
                <a:srgbClr val="006699"/>
              </a:solidFill>
              <a:ea typeface="MS Gothic" panose="020B0609070205080204" pitchFamily="49" charset="-128"/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9CE1E53-64B3-4313-B8AA-580738BC7CB1}"/>
              </a:ext>
            </a:extLst>
          </p:cNvPr>
          <p:cNvSpPr txBox="1"/>
          <p:nvPr/>
        </p:nvSpPr>
        <p:spPr>
          <a:xfrm>
            <a:off x="6012160" y="1700808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>
                <a:solidFill>
                  <a:srgbClr val="2C426C"/>
                </a:solidFill>
              </a:rPr>
              <a:t>La radiothérapie conventionnelle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A4FC1A35-19F2-4659-81D7-992A0A86D0DC}"/>
              </a:ext>
            </a:extLst>
          </p:cNvPr>
          <p:cNvSpPr txBox="1"/>
          <p:nvPr/>
        </p:nvSpPr>
        <p:spPr>
          <a:xfrm>
            <a:off x="827584" y="6389299"/>
            <a:ext cx="65008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Gérard JP, et al. Bull Cancer. 2010</a:t>
            </a:r>
          </a:p>
        </p:txBody>
      </p:sp>
    </p:spTree>
    <p:extLst>
      <p:ext uri="{BB962C8B-B14F-4D97-AF65-F5344CB8AC3E}">
        <p14:creationId xmlns:p14="http://schemas.microsoft.com/office/powerpoint/2010/main" val="2035432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E58A1FA-07C7-4CE8-8E86-E313B930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CC307D4-DB65-45DE-AB17-CE6C889A6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05502" y="1389984"/>
            <a:ext cx="2295008" cy="23295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9" descr="La radiothérapie avec modulation d&amp;#39;intensité - Radiothérapie-Tenon">
            <a:extLst>
              <a:ext uri="{FF2B5EF4-FFF2-40B4-BE49-F238E27FC236}">
                <a16:creationId xmlns:a16="http://schemas.microsoft.com/office/drawing/2014/main" id="{10934CE4-5ABF-40C9-A934-D449B4F65A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7200" y="1537602"/>
            <a:ext cx="2286620" cy="22033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1" descr="Tungstène-métaux lourds | Plansee">
            <a:extLst>
              <a:ext uri="{FF2B5EF4-FFF2-40B4-BE49-F238E27FC236}">
                <a16:creationId xmlns:a16="http://schemas.microsoft.com/office/drawing/2014/main" id="{D683477E-CB83-4BC2-9320-F15A2D0127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26932" y="3860912"/>
            <a:ext cx="3960440" cy="2478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 Box 4">
            <a:extLst>
              <a:ext uri="{FF2B5EF4-FFF2-40B4-BE49-F238E27FC236}">
                <a16:creationId xmlns:a16="http://schemas.microsoft.com/office/drawing/2014/main" id="{A6FF3B0C-50A8-4CC5-937E-ABBE636C1A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62128" y="3283358"/>
            <a:ext cx="3508375" cy="19240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5pPr>
            <a:lvl6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6pPr>
            <a:lvl7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7pPr>
            <a:lvl8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8pPr>
            <a:lvl9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9pPr>
          </a:lstStyle>
          <a:p>
            <a:pPr algn="ctr" eaLnBrk="1" hangingPunct="1">
              <a:lnSpc>
                <a:spcPct val="111000"/>
              </a:lnSpc>
              <a:defRPr/>
            </a:pPr>
            <a:r>
              <a:rPr lang="en-GB" altLang="fr-FR" sz="2200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... et on </a:t>
            </a:r>
            <a:r>
              <a:rPr lang="en-GB" altLang="fr-FR" sz="2200" dirty="0" err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adapte</a:t>
            </a:r>
            <a:r>
              <a:rPr lang="en-GB" altLang="fr-FR" sz="2200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la </a:t>
            </a:r>
            <a:r>
              <a:rPr lang="en-GB" altLang="fr-FR" sz="2200" dirty="0" err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forme</a:t>
            </a:r>
            <a:r>
              <a:rPr lang="en-GB" altLang="fr-FR" sz="2200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champs </a:t>
            </a:r>
            <a:r>
              <a:rPr lang="en-GB" altLang="fr-FR" sz="2200" dirty="0" err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d'irradiation</a:t>
            </a:r>
            <a:r>
              <a:rPr lang="en-GB" altLang="fr-FR" sz="2200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à la </a:t>
            </a:r>
            <a:r>
              <a:rPr lang="en-GB" altLang="fr-FR" sz="2200" dirty="0" err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forme</a:t>
            </a:r>
            <a:r>
              <a:rPr lang="en-GB" altLang="fr-FR" sz="2200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du volume </a:t>
            </a:r>
            <a:r>
              <a:rPr lang="en-GB" altLang="fr-FR" sz="2200" dirty="0" err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cible</a:t>
            </a:r>
            <a:r>
              <a:rPr lang="en-GB" altLang="fr-FR" sz="2200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...</a:t>
            </a:r>
          </a:p>
          <a:p>
            <a:pPr algn="ctr" eaLnBrk="1" hangingPunct="1">
              <a:lnSpc>
                <a:spcPct val="111000"/>
              </a:lnSpc>
              <a:defRPr/>
            </a:pPr>
            <a:endParaRPr lang="en-GB" altLang="fr-FR" sz="2200" dirty="0">
              <a:solidFill>
                <a:srgbClr val="006699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</a:endParaRP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0032FBB-5FC0-435D-8091-BF55DC4B7B26}"/>
              </a:ext>
            </a:extLst>
          </p:cNvPr>
          <p:cNvSpPr txBox="1"/>
          <p:nvPr/>
        </p:nvSpPr>
        <p:spPr>
          <a:xfrm>
            <a:off x="6012160" y="1700808"/>
            <a:ext cx="2808312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>
                <a:solidFill>
                  <a:srgbClr val="2C426C"/>
                </a:solidFill>
              </a:rPr>
              <a:t>La radiothérapie conformationnelle 3D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A7DC3828-2640-4FE5-8636-017AED6407C0}"/>
              </a:ext>
            </a:extLst>
          </p:cNvPr>
          <p:cNvSpPr txBox="1"/>
          <p:nvPr/>
        </p:nvSpPr>
        <p:spPr>
          <a:xfrm>
            <a:off x="755576" y="6484076"/>
            <a:ext cx="65008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Gérard JP, et al. Bull Cancer. 2010</a:t>
            </a:r>
          </a:p>
        </p:txBody>
      </p:sp>
    </p:spTree>
    <p:extLst>
      <p:ext uri="{BB962C8B-B14F-4D97-AF65-F5344CB8AC3E}">
        <p14:creationId xmlns:p14="http://schemas.microsoft.com/office/powerpoint/2010/main" val="240637102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2E58A1FA-07C7-4CE8-8E86-E313B930B3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60032FBB-5FC0-435D-8091-BF55DC4B7B26}"/>
              </a:ext>
            </a:extLst>
          </p:cNvPr>
          <p:cNvSpPr txBox="1"/>
          <p:nvPr/>
        </p:nvSpPr>
        <p:spPr>
          <a:xfrm>
            <a:off x="304801" y="1700808"/>
            <a:ext cx="85156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>
                <a:solidFill>
                  <a:srgbClr val="2C426C"/>
                </a:solidFill>
              </a:rPr>
              <a:t>La radiothérapie conformationnelle 3D: exemple d’une irradiation cérébrale</a:t>
            </a:r>
          </a:p>
        </p:txBody>
      </p:sp>
      <p:pic>
        <p:nvPicPr>
          <p:cNvPr id="9" name="officeArt object" descr="image001.jpg">
            <a:extLst>
              <a:ext uri="{FF2B5EF4-FFF2-40B4-BE49-F238E27FC236}">
                <a16:creationId xmlns:a16="http://schemas.microsoft.com/office/drawing/2014/main" id="{506327D4-B5BA-406A-A242-F6446DA1DF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75001" y="2904586"/>
            <a:ext cx="6175270" cy="2954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6342866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7C99761-6AE0-4F5D-A016-A3C2A817B7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pic>
        <p:nvPicPr>
          <p:cNvPr id="4" name="Picture 7">
            <a:extLst>
              <a:ext uri="{FF2B5EF4-FFF2-40B4-BE49-F238E27FC236}">
                <a16:creationId xmlns:a16="http://schemas.microsoft.com/office/drawing/2014/main" id="{27518BAF-F179-4658-ABF8-1A1F97F8B2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4017" y="2060848"/>
            <a:ext cx="5255648" cy="3960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CFBB3E7-AD76-44C2-B2AC-2E50886FF391}"/>
              </a:ext>
            </a:extLst>
          </p:cNvPr>
          <p:cNvSpPr txBox="1"/>
          <p:nvPr/>
        </p:nvSpPr>
        <p:spPr>
          <a:xfrm>
            <a:off x="6012160" y="1700808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>
                <a:solidFill>
                  <a:srgbClr val="2C426C"/>
                </a:solidFill>
              </a:rPr>
              <a:t>La radiothérapie conformationnelle avec modulation d’intensité</a:t>
            </a:r>
          </a:p>
        </p:txBody>
      </p:sp>
      <p:sp>
        <p:nvSpPr>
          <p:cNvPr id="6" name="Text Box 4">
            <a:extLst>
              <a:ext uri="{FF2B5EF4-FFF2-40B4-BE49-F238E27FC236}">
                <a16:creationId xmlns:a16="http://schemas.microsoft.com/office/drawing/2014/main" id="{555903C2-6483-42DA-A6B8-1497851833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29613" y="4097238"/>
            <a:ext cx="3508375" cy="1924050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5pPr>
            <a:lvl6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6pPr>
            <a:lvl7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7pPr>
            <a:lvl8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8pPr>
            <a:lvl9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pitchFamily="34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pitchFamily="34" charset="0"/>
                <a:ea typeface="MS Gothic"/>
                <a:cs typeface="MS Gothic"/>
              </a:defRPr>
            </a:lvl9pPr>
          </a:lstStyle>
          <a:p>
            <a:pPr algn="ctr" eaLnBrk="1" hangingPunct="1">
              <a:lnSpc>
                <a:spcPct val="111000"/>
              </a:lnSpc>
              <a:defRPr/>
            </a:pPr>
            <a:r>
              <a:rPr lang="en-GB" altLang="fr-FR" sz="2200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On </a:t>
            </a:r>
            <a:r>
              <a:rPr lang="en-GB" altLang="fr-FR" sz="2200" dirty="0" err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multiplie</a:t>
            </a:r>
            <a:r>
              <a:rPr lang="en-GB" altLang="fr-FR" sz="2200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+++ les incidences et on </a:t>
            </a:r>
            <a:r>
              <a:rPr lang="en-GB" altLang="fr-FR" sz="2200" dirty="0" err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adapte</a:t>
            </a:r>
            <a:r>
              <a:rPr lang="en-GB" altLang="fr-FR" sz="2200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la </a:t>
            </a:r>
            <a:r>
              <a:rPr lang="en-GB" altLang="fr-FR" sz="2200" dirty="0" err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forme</a:t>
            </a:r>
            <a:r>
              <a:rPr lang="en-GB" altLang="fr-FR" sz="2200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des champs </a:t>
            </a:r>
            <a:r>
              <a:rPr lang="en-GB" altLang="fr-FR" sz="2200" dirty="0" err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d'irradiation</a:t>
            </a:r>
            <a:r>
              <a:rPr lang="en-GB" altLang="fr-FR" sz="2200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à la </a:t>
            </a:r>
            <a:r>
              <a:rPr lang="en-GB" altLang="fr-FR" sz="2200" dirty="0" err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forme</a:t>
            </a:r>
            <a:r>
              <a:rPr lang="en-GB" altLang="fr-FR" sz="2200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 du volume </a:t>
            </a:r>
            <a:r>
              <a:rPr lang="en-GB" altLang="fr-FR" sz="2200" dirty="0" err="1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cible</a:t>
            </a:r>
            <a:r>
              <a:rPr lang="en-GB" altLang="fr-FR" sz="2200" dirty="0">
                <a:solidFill>
                  <a:srgbClr val="006699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A855E108-5705-46BB-B776-34FB4E9C6278}"/>
              </a:ext>
            </a:extLst>
          </p:cNvPr>
          <p:cNvSpPr txBox="1"/>
          <p:nvPr/>
        </p:nvSpPr>
        <p:spPr>
          <a:xfrm>
            <a:off x="755576" y="6444862"/>
            <a:ext cx="65008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Gérard JP, et al. Bull Cancer. 2010</a:t>
            </a:r>
          </a:p>
        </p:txBody>
      </p:sp>
      <p:pic>
        <p:nvPicPr>
          <p:cNvPr id="8" name="Vmat">
            <a:hlinkClick r:id="" action="ppaction://media"/>
            <a:extLst>
              <a:ext uri="{FF2B5EF4-FFF2-40B4-BE49-F238E27FC236}">
                <a16:creationId xmlns:a16="http://schemas.microsoft.com/office/drawing/2014/main" id="{920D54E9-9C29-40E5-87A3-A8CFF2F03DB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87624" y="2348880"/>
            <a:ext cx="7128792" cy="40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6500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CC63A53-FF29-4E61-B257-72A875FC5A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pic>
        <p:nvPicPr>
          <p:cNvPr id="4" name="Picture 9" descr="pressCyberKnife_System_Beauty_Shot_with_Patient_and_Doc">
            <a:extLst>
              <a:ext uri="{FF2B5EF4-FFF2-40B4-BE49-F238E27FC236}">
                <a16:creationId xmlns:a16="http://schemas.microsoft.com/office/drawing/2014/main" id="{FA89F170-CD06-43DD-8BDE-ECC10E150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5504" y="1340768"/>
            <a:ext cx="4406496" cy="28545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C2D48D5-60D4-4F7F-B35B-38923FE846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7742" y="1340768"/>
            <a:ext cx="4622503" cy="316835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F5A37F20-B176-4C67-BE7B-4E91A5B05ED3}"/>
              </a:ext>
            </a:extLst>
          </p:cNvPr>
          <p:cNvSpPr txBox="1"/>
          <p:nvPr/>
        </p:nvSpPr>
        <p:spPr>
          <a:xfrm>
            <a:off x="2051720" y="4847818"/>
            <a:ext cx="5976664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700" dirty="0">
                <a:solidFill>
                  <a:srgbClr val="2C426C"/>
                </a:solidFill>
              </a:rPr>
              <a:t>La radiothérapie stéréotaxique:</a:t>
            </a:r>
          </a:p>
          <a:p>
            <a:r>
              <a:rPr lang="fr-FR" sz="2000" dirty="0">
                <a:solidFill>
                  <a:srgbClr val="2C426C"/>
                </a:solidFill>
              </a:rPr>
              <a:t>Irradiation d’un petit volume en très peu de séances avec une très forte dose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EBB17CDE-472A-4CD8-86F1-9F7129390641}"/>
              </a:ext>
            </a:extLst>
          </p:cNvPr>
          <p:cNvSpPr txBox="1"/>
          <p:nvPr/>
        </p:nvSpPr>
        <p:spPr>
          <a:xfrm>
            <a:off x="1789430" y="4234272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Cyberknife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98106CCD-2C33-4224-A7AB-C3F840FC87B6}"/>
              </a:ext>
            </a:extLst>
          </p:cNvPr>
          <p:cNvSpPr txBox="1"/>
          <p:nvPr/>
        </p:nvSpPr>
        <p:spPr>
          <a:xfrm>
            <a:off x="6335688" y="4167854"/>
            <a:ext cx="28083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ZAP X</a:t>
            </a:r>
          </a:p>
        </p:txBody>
      </p:sp>
    </p:spTree>
    <p:extLst>
      <p:ext uri="{BB962C8B-B14F-4D97-AF65-F5344CB8AC3E}">
        <p14:creationId xmlns:p14="http://schemas.microsoft.com/office/powerpoint/2010/main" val="29150649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B75E091-03D3-4ED2-BCC3-6D14A6B3E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  <a:p>
            <a:r>
              <a:rPr lang="fr-FR" dirty="0"/>
              <a:t>La radiothérapie externe</a:t>
            </a:r>
          </a:p>
          <a:p>
            <a:r>
              <a:rPr lang="fr-FR" dirty="0"/>
              <a:t>Le parcours des patients</a:t>
            </a:r>
          </a:p>
          <a:p>
            <a:r>
              <a:rPr lang="fr-FR" dirty="0"/>
              <a:t>La curiethérapie</a:t>
            </a:r>
          </a:p>
          <a:p>
            <a:r>
              <a:rPr lang="fr-FR" dirty="0"/>
              <a:t>Les effets secondaires </a:t>
            </a:r>
          </a:p>
          <a:p>
            <a:r>
              <a:rPr lang="fr-FR" dirty="0"/>
              <a:t>Consignes aux patients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642C8EC-621F-4F53-9C66-7E48229D82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Plan du cours</a:t>
            </a:r>
          </a:p>
        </p:txBody>
      </p:sp>
    </p:spTree>
    <p:extLst>
      <p:ext uri="{BB962C8B-B14F-4D97-AF65-F5344CB8AC3E}">
        <p14:creationId xmlns:p14="http://schemas.microsoft.com/office/powerpoint/2010/main" val="18966007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25B8D79-8D12-4366-9A15-3A3973B009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5301208"/>
            <a:ext cx="8229600" cy="1143000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fr-FR" sz="3800" dirty="0"/>
              <a:t>La protonthérapie</a:t>
            </a:r>
          </a:p>
          <a:p>
            <a:pPr marL="0" indent="0">
              <a:buNone/>
            </a:pPr>
            <a:r>
              <a:rPr lang="fr-FR" dirty="0"/>
              <a:t>Utilisation des protons pour irradier – permet une meilleure protection des tissus sains mais technologie peu présente notamment du fait du coût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2AE6ABF-3B4E-4CEA-ADB0-E4C791406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7D29E01-90BD-4EFB-95E0-0317C18883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1520" y="1988840"/>
            <a:ext cx="3809566" cy="2352966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F6FF3F2-F73B-46E9-A015-849F610D78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3578" y="1938954"/>
            <a:ext cx="4568902" cy="245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644474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4DDF309-D04A-4A18-8A0E-047CE05069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>
              <a:lnSpc>
                <a:spcPct val="111000"/>
              </a:lnSpc>
              <a:defRPr/>
            </a:pPr>
            <a:r>
              <a:rPr lang="en-GB" altLang="fr-FR" sz="2700" dirty="0"/>
              <a:t>Les </a:t>
            </a:r>
            <a:r>
              <a:rPr lang="en-GB" altLang="fr-FR" sz="2700" dirty="0" err="1"/>
              <a:t>progrès</a:t>
            </a:r>
            <a:r>
              <a:rPr lang="en-GB" altLang="fr-FR" sz="2700" dirty="0"/>
              <a:t> de la </a:t>
            </a:r>
            <a:r>
              <a:rPr lang="en-GB" altLang="fr-FR" sz="2700" dirty="0" err="1"/>
              <a:t>radiothérapie</a:t>
            </a:r>
            <a:r>
              <a:rPr lang="en-GB" altLang="fr-FR" sz="2700" dirty="0"/>
              <a:t> </a:t>
            </a:r>
            <a:r>
              <a:rPr lang="en-GB" altLang="fr-FR" sz="2700" dirty="0" err="1"/>
              <a:t>moderne</a:t>
            </a:r>
            <a:r>
              <a:rPr lang="en-GB" altLang="fr-FR" sz="2700" dirty="0"/>
              <a:t> </a:t>
            </a:r>
            <a:r>
              <a:rPr lang="en-GB" altLang="fr-FR" sz="2700" dirty="0" err="1"/>
              <a:t>permettent</a:t>
            </a:r>
            <a:r>
              <a:rPr lang="en-GB" altLang="fr-FR" sz="2700" dirty="0"/>
              <a:t> </a:t>
            </a:r>
            <a:r>
              <a:rPr lang="en-GB" altLang="fr-FR" sz="2700" dirty="0" err="1"/>
              <a:t>d'augmenter</a:t>
            </a:r>
            <a:r>
              <a:rPr lang="en-GB" altLang="fr-FR" sz="2700" dirty="0"/>
              <a:t> la dose à la </a:t>
            </a:r>
            <a:r>
              <a:rPr lang="en-GB" altLang="fr-FR" sz="2700" dirty="0" err="1"/>
              <a:t>tumeur</a:t>
            </a:r>
            <a:r>
              <a:rPr lang="en-GB" altLang="fr-FR" sz="2700" dirty="0"/>
              <a:t> ET de la </a:t>
            </a:r>
            <a:r>
              <a:rPr lang="en-GB" altLang="fr-FR" sz="2700" dirty="0" err="1"/>
              <a:t>diminuer</a:t>
            </a:r>
            <a:r>
              <a:rPr lang="en-GB" altLang="fr-FR" sz="2700" dirty="0"/>
              <a:t> dans les </a:t>
            </a:r>
            <a:r>
              <a:rPr lang="en-GB" altLang="fr-FR" sz="2700" dirty="0" err="1"/>
              <a:t>tissus</a:t>
            </a:r>
            <a:r>
              <a:rPr lang="en-GB" altLang="fr-FR" sz="2700" dirty="0"/>
              <a:t> </a:t>
            </a:r>
            <a:r>
              <a:rPr lang="en-GB" altLang="fr-FR" sz="2700" dirty="0" err="1"/>
              <a:t>sains</a:t>
            </a:r>
            <a:r>
              <a:rPr lang="en-GB" altLang="fr-FR" sz="2700" dirty="0"/>
              <a:t>.</a:t>
            </a:r>
          </a:p>
          <a:p>
            <a:pPr marL="0" indent="0">
              <a:lnSpc>
                <a:spcPct val="111000"/>
              </a:lnSpc>
              <a:buNone/>
              <a:defRPr/>
            </a:pPr>
            <a:r>
              <a:rPr lang="en-GB" altLang="fr-FR" sz="2700" dirty="0"/>
              <a:t>MAIS, </a:t>
            </a:r>
            <a:r>
              <a:rPr lang="en-GB" altLang="fr-FR" sz="2700" dirty="0" err="1"/>
              <a:t>cela</a:t>
            </a:r>
            <a:r>
              <a:rPr lang="en-GB" altLang="fr-FR" sz="2700" dirty="0"/>
              <a:t> </a:t>
            </a:r>
            <a:r>
              <a:rPr lang="en-GB" altLang="fr-FR" sz="2700" dirty="0" err="1"/>
              <a:t>nécessite</a:t>
            </a:r>
            <a:r>
              <a:rPr lang="en-GB" altLang="fr-FR" sz="2700" dirty="0"/>
              <a:t> </a:t>
            </a:r>
          </a:p>
          <a:p>
            <a:pPr marL="0">
              <a:lnSpc>
                <a:spcPct val="111000"/>
              </a:lnSpc>
              <a:defRPr/>
            </a:pPr>
            <a:r>
              <a:rPr lang="en-GB" altLang="fr-FR" sz="2700" dirty="0" err="1"/>
              <a:t>une</a:t>
            </a:r>
            <a:r>
              <a:rPr lang="en-GB" altLang="fr-FR" sz="2700" dirty="0"/>
              <a:t> </a:t>
            </a:r>
            <a:r>
              <a:rPr lang="en-GB" altLang="fr-FR" sz="2700" dirty="0" err="1"/>
              <a:t>reproductibilité</a:t>
            </a:r>
            <a:r>
              <a:rPr lang="en-GB" altLang="fr-FR" sz="2700" dirty="0"/>
              <a:t> </a:t>
            </a:r>
          </a:p>
          <a:p>
            <a:pPr marL="0">
              <a:lnSpc>
                <a:spcPct val="111000"/>
              </a:lnSpc>
              <a:defRPr/>
            </a:pPr>
            <a:r>
              <a:rPr lang="en-GB" altLang="fr-FR" sz="2700" dirty="0"/>
              <a:t>et des </a:t>
            </a:r>
            <a:r>
              <a:rPr lang="en-GB" altLang="fr-FR" sz="2700" dirty="0" err="1"/>
              <a:t>contrôles</a:t>
            </a:r>
            <a:r>
              <a:rPr lang="en-GB" altLang="fr-FR" sz="2700" dirty="0"/>
              <a:t> de </a:t>
            </a:r>
            <a:r>
              <a:rPr lang="en-GB" altLang="fr-FR" sz="2700" dirty="0" err="1"/>
              <a:t>qualité</a:t>
            </a:r>
            <a:r>
              <a:rPr lang="en-GB" altLang="fr-FR" sz="2700" dirty="0"/>
              <a:t> </a:t>
            </a:r>
            <a:r>
              <a:rPr lang="en-GB" altLang="fr-FR" sz="2700" dirty="0" err="1"/>
              <a:t>extrèmement</a:t>
            </a:r>
            <a:r>
              <a:rPr lang="en-GB" altLang="fr-FR" sz="2700" dirty="0"/>
              <a:t> RIGOUREUX:</a:t>
            </a:r>
          </a:p>
          <a:p>
            <a:pPr marL="400050" lvl="1">
              <a:lnSpc>
                <a:spcPct val="111000"/>
              </a:lnSpc>
              <a:defRPr/>
            </a:pPr>
            <a:r>
              <a:rPr lang="en-GB" altLang="fr-FR" sz="2300" dirty="0" err="1"/>
              <a:t>Système</a:t>
            </a:r>
            <a:r>
              <a:rPr lang="en-GB" altLang="fr-FR" sz="2300" dirty="0"/>
              <a:t> </a:t>
            </a:r>
            <a:r>
              <a:rPr lang="en-GB" altLang="fr-FR" sz="2300" dirty="0" err="1"/>
              <a:t>qualité</a:t>
            </a:r>
            <a:r>
              <a:rPr lang="en-GB" altLang="fr-FR" sz="2300" dirty="0"/>
              <a:t>,</a:t>
            </a:r>
          </a:p>
          <a:p>
            <a:pPr marL="400050" lvl="1">
              <a:lnSpc>
                <a:spcPct val="111000"/>
              </a:lnSpc>
              <a:defRPr/>
            </a:pPr>
            <a:r>
              <a:rPr lang="en-GB" altLang="fr-FR" sz="2300" dirty="0"/>
              <a:t>ASN,</a:t>
            </a:r>
          </a:p>
          <a:p>
            <a:pPr marL="400050" lvl="1">
              <a:lnSpc>
                <a:spcPct val="111000"/>
              </a:lnSpc>
              <a:defRPr/>
            </a:pPr>
            <a:r>
              <a:rPr lang="en-GB" altLang="fr-FR" sz="2300" dirty="0" err="1"/>
              <a:t>Contôle</a:t>
            </a:r>
            <a:r>
              <a:rPr lang="en-GB" altLang="fr-FR" sz="2300" dirty="0"/>
              <a:t> </a:t>
            </a:r>
            <a:r>
              <a:rPr lang="en-GB" altLang="fr-FR" sz="2300" dirty="0" err="1"/>
              <a:t>qualité</a:t>
            </a:r>
            <a:r>
              <a:rPr lang="en-GB" altLang="fr-FR" sz="2300" dirty="0"/>
              <a:t> et maintenance.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78831DEF-1D30-4B68-8A89-2CE454C8DE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CF3F0595-FFB5-43CB-87CD-55562058531B}"/>
              </a:ext>
            </a:extLst>
          </p:cNvPr>
          <p:cNvSpPr txBox="1"/>
          <p:nvPr/>
        </p:nvSpPr>
        <p:spPr>
          <a:xfrm>
            <a:off x="15392" y="6042600"/>
            <a:ext cx="6500823" cy="27699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sz="1200" dirty="0"/>
              <a:t>Gérard JP, et al. Bull Cancer. 2010</a:t>
            </a:r>
          </a:p>
        </p:txBody>
      </p:sp>
    </p:spTree>
    <p:extLst>
      <p:ext uri="{BB962C8B-B14F-4D97-AF65-F5344CB8AC3E}">
        <p14:creationId xmlns:p14="http://schemas.microsoft.com/office/powerpoint/2010/main" val="11660094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500AE838-07B1-4EFC-8784-C46A7AF52E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La place de l’imagerie (radiothérapie guidée par l’imagerie IGRT):</a:t>
            </a:r>
          </a:p>
          <a:p>
            <a:pPr lvl="1"/>
            <a:r>
              <a:rPr lang="fr-FR" dirty="0"/>
              <a:t>Pour définir les volumes cibles</a:t>
            </a:r>
          </a:p>
          <a:p>
            <a:pPr lvl="1"/>
            <a:r>
              <a:rPr lang="fr-FR" dirty="0"/>
              <a:t>Pour vérifier le positionnement du patient</a:t>
            </a:r>
          </a:p>
          <a:p>
            <a:r>
              <a:rPr lang="fr-FR" dirty="0"/>
              <a:t>L’utilisation de système d’immobilisation</a:t>
            </a:r>
          </a:p>
          <a:p>
            <a:r>
              <a:rPr lang="fr-FR" dirty="0"/>
              <a:t>L’IA (e.g. délinéation des organes à risque)</a:t>
            </a:r>
          </a:p>
          <a:p>
            <a:r>
              <a:rPr lang="fr-FR" dirty="0"/>
              <a:t>Un système qualité et gestion des risques développée:</a:t>
            </a:r>
          </a:p>
          <a:p>
            <a:pPr lvl="1"/>
            <a:r>
              <a:rPr lang="fr-FR" dirty="0"/>
              <a:t>Des modes opératoires</a:t>
            </a:r>
          </a:p>
          <a:p>
            <a:pPr lvl="1"/>
            <a:r>
              <a:rPr lang="fr-FR" dirty="0"/>
              <a:t>Des fiches incidents</a:t>
            </a:r>
          </a:p>
          <a:p>
            <a:pPr lvl="1"/>
            <a:r>
              <a:rPr lang="fr-FR" dirty="0"/>
              <a:t>Des comités de retours d’expérience</a:t>
            </a:r>
          </a:p>
          <a:p>
            <a:pPr lvl="1"/>
            <a:r>
              <a:rPr lang="fr-FR" dirty="0"/>
              <a:t>Des analyses de risques</a:t>
            </a:r>
          </a:p>
          <a:p>
            <a:pPr lvl="1"/>
            <a:r>
              <a:rPr lang="fr-FR" dirty="0"/>
              <a:t>L’habilitation des professionnels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5E8591D-702C-48AB-B800-F0EE05317B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</p:spTree>
    <p:extLst>
      <p:ext uri="{BB962C8B-B14F-4D97-AF65-F5344CB8AC3E}">
        <p14:creationId xmlns:p14="http://schemas.microsoft.com/office/powerpoint/2010/main" val="304227772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FC141A8C-3653-433F-ACA2-001E2FF9293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fr-FR" dirty="0"/>
              <a:t>Les acteurs de la radiothérapie:</a:t>
            </a:r>
          </a:p>
          <a:p>
            <a:pPr lvl="1"/>
            <a:r>
              <a:rPr lang="fr-FR" dirty="0"/>
              <a:t>Les oncologues radiothérapeutes</a:t>
            </a:r>
          </a:p>
          <a:p>
            <a:pPr lvl="1"/>
            <a:r>
              <a:rPr lang="fr-FR" dirty="0"/>
              <a:t>Les physiciens médicaux</a:t>
            </a:r>
          </a:p>
          <a:p>
            <a:pPr lvl="1"/>
            <a:r>
              <a:rPr lang="fr-FR" dirty="0"/>
              <a:t>Les manipulateurs d’électroradiologie médicale:</a:t>
            </a:r>
          </a:p>
          <a:p>
            <a:pPr lvl="2"/>
            <a:r>
              <a:rPr lang="fr-FR" dirty="0"/>
              <a:t>Accueil, explication, accompagnement, traitement, surveillance = soigne</a:t>
            </a:r>
          </a:p>
          <a:p>
            <a:pPr lvl="1"/>
            <a:r>
              <a:rPr lang="fr-FR" dirty="0"/>
              <a:t>Les </a:t>
            </a:r>
            <a:r>
              <a:rPr lang="fr-FR" dirty="0" err="1"/>
              <a:t>dosimétristes</a:t>
            </a:r>
            <a:endParaRPr lang="fr-FR" dirty="0"/>
          </a:p>
          <a:p>
            <a:pPr lvl="1"/>
            <a:r>
              <a:rPr lang="fr-FR" dirty="0"/>
              <a:t>Le responsable qualité</a:t>
            </a:r>
          </a:p>
          <a:p>
            <a:pPr lvl="1"/>
            <a:r>
              <a:rPr lang="fr-FR" dirty="0"/>
              <a:t>Les assistantes médicales</a:t>
            </a:r>
          </a:p>
          <a:p>
            <a:pPr lvl="1"/>
            <a:r>
              <a:rPr lang="fr-FR" sz="2200" dirty="0"/>
              <a:t>Parfois: des techniciens de mesures physiques, des techniciens de recherche clinique, des ingénieurs biomédicaux, des infirmiers,…</a:t>
            </a:r>
          </a:p>
          <a:p>
            <a:r>
              <a:rPr lang="fr-FR" sz="2600" dirty="0"/>
              <a:t>Les collaborations extérieures:</a:t>
            </a:r>
          </a:p>
          <a:p>
            <a:pPr lvl="1"/>
            <a:r>
              <a:rPr lang="fr-FR" sz="2200" dirty="0"/>
              <a:t>Infirmiers: </a:t>
            </a:r>
            <a:r>
              <a:rPr lang="fr-FR" sz="2400" dirty="0"/>
              <a:t>en HJ, en médecine, à domicile, anesthésiste,…</a:t>
            </a:r>
          </a:p>
          <a:p>
            <a:pPr lvl="1"/>
            <a:r>
              <a:rPr lang="fr-FR" sz="2400" dirty="0"/>
              <a:t>Kinésithérapeutes, diététiciens, orthophonistes, psychologues,…</a:t>
            </a:r>
          </a:p>
          <a:p>
            <a:pPr lvl="1"/>
            <a:endParaRPr lang="fr-FR" sz="22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0E8A5E9-8C18-4B84-8528-D820AB60A3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8DB51455-3208-4D6F-9830-7E975776FD86}"/>
              </a:ext>
            </a:extLst>
          </p:cNvPr>
          <p:cNvSpPr txBox="1"/>
          <p:nvPr/>
        </p:nvSpPr>
        <p:spPr>
          <a:xfrm>
            <a:off x="755576" y="6119336"/>
            <a:ext cx="698477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Lam J, Ng B, Shen S, Wong C. How is Interprofessional Collaboration Applied by Radiation Therapists in the Radiation Therapy Department in British Columbia? J Med Imaging </a:t>
            </a:r>
            <a:r>
              <a:rPr lang="en-US" sz="1400" dirty="0" err="1"/>
              <a:t>Radiat</a:t>
            </a:r>
            <a:r>
              <a:rPr lang="en-US" sz="1400" dirty="0"/>
              <a:t> Sci. sept 2015;46(3S):S43-S51.e2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23400030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AE867A1-4525-4D30-85C5-243E129161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fr-FR" dirty="0"/>
              <a:t>Après consultation avec un oncologue ou un chirurgien, et après une Réunion de Concertation Pluridisciplinaire (RCP)</a:t>
            </a:r>
          </a:p>
          <a:p>
            <a:r>
              <a:rPr lang="fr-FR" dirty="0"/>
              <a:t>Consultation avec l’oncologue- radiothérapeute:</a:t>
            </a:r>
          </a:p>
          <a:p>
            <a:pPr lvl="1"/>
            <a:r>
              <a:rPr lang="fr-FR" dirty="0"/>
              <a:t>Faisabilité du traitement, toxicités</a:t>
            </a:r>
          </a:p>
          <a:p>
            <a:pPr lvl="1"/>
            <a:r>
              <a:rPr lang="fr-FR" dirty="0"/>
              <a:t>Explication et proposition du traitement (plan personnalisé de soin, PPS)</a:t>
            </a:r>
          </a:p>
          <a:p>
            <a:pPr lvl="1"/>
            <a:r>
              <a:rPr lang="fr-FR" dirty="0"/>
              <a:t>Prescription de la radiothérapie (sur un logiciel)</a:t>
            </a:r>
          </a:p>
          <a:p>
            <a:r>
              <a:rPr lang="fr-FR" dirty="0"/>
              <a:t>Temps d’accompagnement soignant paramédical</a:t>
            </a:r>
          </a:p>
          <a:p>
            <a:pPr lvl="1"/>
            <a:r>
              <a:rPr lang="fr-FR" dirty="0"/>
              <a:t>Reprendre et compléter les explications médicales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9C50A65-8F4F-477C-8F29-21426B9A89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parcours du patient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29663AF2-4549-4475-BA55-A9957AF6861A}"/>
              </a:ext>
            </a:extLst>
          </p:cNvPr>
          <p:cNvSpPr txBox="1"/>
          <p:nvPr/>
        </p:nvSpPr>
        <p:spPr>
          <a:xfrm>
            <a:off x="814244" y="6488226"/>
            <a:ext cx="37444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400" dirty="0"/>
              <a:t>Mesure 40 – plan cancer 2003-2007</a:t>
            </a:r>
          </a:p>
        </p:txBody>
      </p:sp>
    </p:spTree>
    <p:extLst>
      <p:ext uri="{BB962C8B-B14F-4D97-AF65-F5344CB8AC3E}">
        <p14:creationId xmlns:p14="http://schemas.microsoft.com/office/powerpoint/2010/main" val="112027737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B6584CA-14EF-4B95-8563-AF8E545803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fr-FR" dirty="0"/>
              <a:t>Organisation des rendez-vous:</a:t>
            </a:r>
          </a:p>
          <a:p>
            <a:pPr lvl="1"/>
            <a:r>
              <a:rPr lang="fr-FR" dirty="0"/>
              <a:t>Scanner dosimétrique</a:t>
            </a:r>
          </a:p>
          <a:p>
            <a:pPr lvl="2"/>
            <a:r>
              <a:rPr lang="fr-FR" dirty="0"/>
              <a:t>En fonction du caractère urgent ou non</a:t>
            </a:r>
          </a:p>
          <a:p>
            <a:pPr lvl="2"/>
            <a:r>
              <a:rPr lang="fr-FR" dirty="0"/>
              <a:t>En fonction de la date de chirurgie, de dernière chimio</a:t>
            </a:r>
          </a:p>
          <a:p>
            <a:pPr lvl="2"/>
            <a:r>
              <a:rPr lang="fr-FR" dirty="0"/>
              <a:t>En fonction de la date de chimiothérapie concomitante</a:t>
            </a:r>
          </a:p>
          <a:p>
            <a:pPr lvl="1"/>
            <a:r>
              <a:rPr lang="fr-FR" dirty="0"/>
              <a:t>Puis les séances de radiothérapie</a:t>
            </a:r>
          </a:p>
          <a:p>
            <a:pPr lvl="2"/>
            <a:r>
              <a:rPr lang="fr-FR" dirty="0"/>
              <a:t>Si urgent: le jour même ou le lendemain du scanner dosimétrique</a:t>
            </a:r>
          </a:p>
          <a:p>
            <a:pPr lvl="2"/>
            <a:r>
              <a:rPr lang="fr-FR" dirty="0"/>
              <a:t>Généralement 1 semaine à 15 jours après le scanner dosimétrique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7E656CB-445D-4CD3-A145-742C7C981A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parcours du patient</a:t>
            </a:r>
          </a:p>
        </p:txBody>
      </p:sp>
    </p:spTree>
    <p:extLst>
      <p:ext uri="{BB962C8B-B14F-4D97-AF65-F5344CB8AC3E}">
        <p14:creationId xmlns:p14="http://schemas.microsoft.com/office/powerpoint/2010/main" val="11866708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B8B4FB2-9184-448F-873B-F39EBBC63C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484784"/>
            <a:ext cx="9036495" cy="5001419"/>
          </a:xfrm>
        </p:spPr>
        <p:txBody>
          <a:bodyPr/>
          <a:lstStyle/>
          <a:p>
            <a:r>
              <a:rPr lang="fr-FR" dirty="0"/>
              <a:t>Le rendez-vous de scanner dosimétrique:</a:t>
            </a:r>
          </a:p>
          <a:p>
            <a:pPr lvl="1"/>
            <a:r>
              <a:rPr lang="fr-FR" dirty="0"/>
              <a:t>Durée: 20 min à 1h (parfois injection d’un produit de contraste iodé)</a:t>
            </a:r>
          </a:p>
          <a:p>
            <a:pPr lvl="1"/>
            <a:r>
              <a:rPr lang="fr-FR" dirty="0"/>
              <a:t>Objectifs:</a:t>
            </a:r>
          </a:p>
          <a:p>
            <a:pPr lvl="2"/>
            <a:r>
              <a:rPr lang="fr-FR" dirty="0"/>
              <a:t>Définir la position du patient</a:t>
            </a:r>
          </a:p>
          <a:p>
            <a:pPr lvl="3"/>
            <a:r>
              <a:rPr lang="fr-FR" dirty="0"/>
              <a:t>Fabrication du système de contention</a:t>
            </a:r>
          </a:p>
          <a:p>
            <a:pPr lvl="3"/>
            <a:r>
              <a:rPr lang="fr-FR" dirty="0"/>
              <a:t>Repères à la peau</a:t>
            </a:r>
          </a:p>
          <a:p>
            <a:pPr lvl="2"/>
            <a:r>
              <a:rPr lang="fr-FR" dirty="0"/>
              <a:t>Acquérir les images permettant de définir le/les volumes cibles et organes à risque (</a:t>
            </a:r>
            <a:r>
              <a:rPr lang="fr-FR" b="1" u="sng" dirty="0"/>
              <a:t>Scanner</a:t>
            </a:r>
            <a:r>
              <a:rPr lang="fr-FR" dirty="0"/>
              <a:t>, IRM, Pet scanner)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62751E3-8FEA-49CC-8A64-8F11291431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3447" y="188640"/>
            <a:ext cx="8229600" cy="1143000"/>
          </a:xfrm>
        </p:spPr>
        <p:txBody>
          <a:bodyPr/>
          <a:lstStyle/>
          <a:p>
            <a:r>
              <a:rPr lang="fr-FR" dirty="0"/>
              <a:t>Le parcours du patient</a:t>
            </a:r>
          </a:p>
        </p:txBody>
      </p:sp>
    </p:spTree>
    <p:extLst>
      <p:ext uri="{BB962C8B-B14F-4D97-AF65-F5344CB8AC3E}">
        <p14:creationId xmlns:p14="http://schemas.microsoft.com/office/powerpoint/2010/main" val="72435409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5320832-726D-4DE8-96A8-AC802A9BB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parcours du patient</a:t>
            </a: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9B32EED7-9F6A-4777-B505-97D805925702}"/>
              </a:ext>
            </a:extLst>
          </p:cNvPr>
          <p:cNvGrpSpPr/>
          <p:nvPr/>
        </p:nvGrpSpPr>
        <p:grpSpPr>
          <a:xfrm>
            <a:off x="263353" y="2318633"/>
            <a:ext cx="4536364" cy="2550527"/>
            <a:chOff x="107504" y="4547294"/>
            <a:chExt cx="4536364" cy="2550527"/>
          </a:xfrm>
        </p:grpSpPr>
        <p:pic>
          <p:nvPicPr>
            <p:cNvPr id="5" name="Picture 2" descr="C:\Documents and Settings\eric\Mes documents\Mes images\maxresdefault.jpg">
              <a:extLst>
                <a:ext uri="{FF2B5EF4-FFF2-40B4-BE49-F238E27FC236}">
                  <a16:creationId xmlns:a16="http://schemas.microsoft.com/office/drawing/2014/main" id="{46850342-CAD8-4FBF-B836-6104494A1BC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07504" y="4547294"/>
              <a:ext cx="4536364" cy="25505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B371400B-DA73-467E-90EF-B555BEE17587}"/>
                </a:ext>
              </a:extLst>
            </p:cNvPr>
            <p:cNvSpPr txBox="1"/>
            <p:nvPr/>
          </p:nvSpPr>
          <p:spPr>
            <a:xfrm>
              <a:off x="1633406" y="6665463"/>
              <a:ext cx="2952328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Irradiation tête et cou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3F0C3604-D19D-4A1F-B97C-ECE61772D662}"/>
              </a:ext>
            </a:extLst>
          </p:cNvPr>
          <p:cNvGrpSpPr/>
          <p:nvPr/>
        </p:nvGrpSpPr>
        <p:grpSpPr>
          <a:xfrm>
            <a:off x="4908099" y="2329790"/>
            <a:ext cx="3976074" cy="2614843"/>
            <a:chOff x="4932039" y="4436801"/>
            <a:chExt cx="3976074" cy="2614843"/>
          </a:xfrm>
        </p:grpSpPr>
        <p:pic>
          <p:nvPicPr>
            <p:cNvPr id="8" name="Picture 5">
              <a:extLst>
                <a:ext uri="{FF2B5EF4-FFF2-40B4-BE49-F238E27FC236}">
                  <a16:creationId xmlns:a16="http://schemas.microsoft.com/office/drawing/2014/main" id="{D472774D-8772-475D-B1AE-BD6BD6BA871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932039" y="4436801"/>
              <a:ext cx="3972547" cy="25714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79A94F41-AD24-4FC2-9EA6-6B37A2A0BEED}"/>
                </a:ext>
              </a:extLst>
            </p:cNvPr>
            <p:cNvSpPr txBox="1"/>
            <p:nvPr/>
          </p:nvSpPr>
          <p:spPr>
            <a:xfrm>
              <a:off x="4959505" y="6405313"/>
              <a:ext cx="3948608" cy="646331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fr-FR" dirty="0"/>
                <a:t>Irradiation stéréotaxique pulmonaire ou abdominale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187878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1F45C9B-90DF-4973-AF99-46ECFEE15F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parcours du patient</a:t>
            </a:r>
          </a:p>
        </p:txBody>
      </p:sp>
      <p:pic>
        <p:nvPicPr>
          <p:cNvPr id="4" name="Picture 2">
            <a:extLst>
              <a:ext uri="{FF2B5EF4-FFF2-40B4-BE49-F238E27FC236}">
                <a16:creationId xmlns:a16="http://schemas.microsoft.com/office/drawing/2014/main" id="{51F888C3-7809-4FB1-8BE0-282B01C3B2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551" y="1989708"/>
            <a:ext cx="4467049" cy="287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12AF488-8F0C-48CF-9FA7-11545DB0D26C}"/>
              </a:ext>
            </a:extLst>
          </p:cNvPr>
          <p:cNvSpPr txBox="1"/>
          <p:nvPr/>
        </p:nvSpPr>
        <p:spPr>
          <a:xfrm>
            <a:off x="133551" y="4868292"/>
            <a:ext cx="4870497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Système d’immobilisation pour une irradiation du sein</a:t>
            </a:r>
          </a:p>
        </p:txBody>
      </p:sp>
      <p:pic>
        <p:nvPicPr>
          <p:cNvPr id="3074" name="Image 1" descr="image001">
            <a:extLst>
              <a:ext uri="{FF2B5EF4-FFF2-40B4-BE49-F238E27FC236}">
                <a16:creationId xmlns:a16="http://schemas.microsoft.com/office/drawing/2014/main" id="{55B1726B-24DA-44DC-9D42-ED47865DE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9642" y="1989708"/>
            <a:ext cx="3840807" cy="28785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796FAFD-77BB-481B-8BA5-B98B65C05727}"/>
              </a:ext>
            </a:extLst>
          </p:cNvPr>
          <p:cNvSpPr txBox="1"/>
          <p:nvPr/>
        </p:nvSpPr>
        <p:spPr>
          <a:xfrm>
            <a:off x="5169642" y="4886683"/>
            <a:ext cx="365083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Repères à la peau pour une </a:t>
            </a:r>
          </a:p>
          <a:p>
            <a:pPr algn="ctr"/>
            <a:r>
              <a:rPr lang="fr-FR" dirty="0"/>
              <a:t>irradiation du sein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E8FCAA9-65CB-4867-8311-A611A4BD42A0}"/>
              </a:ext>
            </a:extLst>
          </p:cNvPr>
          <p:cNvSpPr/>
          <p:nvPr/>
        </p:nvSpPr>
        <p:spPr>
          <a:xfrm>
            <a:off x="6300192" y="2492896"/>
            <a:ext cx="1080120" cy="216024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6B77A0B0-5D92-43CD-8912-3BDEC54BAEBB}"/>
              </a:ext>
            </a:extLst>
          </p:cNvPr>
          <p:cNvGrpSpPr/>
          <p:nvPr/>
        </p:nvGrpSpPr>
        <p:grpSpPr>
          <a:xfrm>
            <a:off x="3446806" y="5470872"/>
            <a:ext cx="4870497" cy="1270496"/>
            <a:chOff x="3446806" y="5470872"/>
            <a:chExt cx="4870497" cy="1270496"/>
          </a:xfrm>
        </p:grpSpPr>
        <p:sp>
          <p:nvSpPr>
            <p:cNvPr id="8" name="Flèche : droite 7">
              <a:extLst>
                <a:ext uri="{FF2B5EF4-FFF2-40B4-BE49-F238E27FC236}">
                  <a16:creationId xmlns:a16="http://schemas.microsoft.com/office/drawing/2014/main" id="{930B7FA5-0041-47DC-9BBD-241A130818C2}"/>
                </a:ext>
              </a:extLst>
            </p:cNvPr>
            <p:cNvSpPr/>
            <p:nvPr/>
          </p:nvSpPr>
          <p:spPr>
            <a:xfrm>
              <a:off x="3446806" y="5470872"/>
              <a:ext cx="4870497" cy="1270496"/>
            </a:xfrm>
            <a:prstGeom prst="rightArrow">
              <a:avLst/>
            </a:prstGeom>
            <a:solidFill>
              <a:schemeClr val="bg2"/>
            </a:solidFill>
            <a:ln>
              <a:solidFill>
                <a:srgbClr val="B418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6373AC4-3D2B-4C10-A2C3-BA5C710ECED2}"/>
                </a:ext>
              </a:extLst>
            </p:cNvPr>
            <p:cNvSpPr txBox="1"/>
            <p:nvPr/>
          </p:nvSpPr>
          <p:spPr>
            <a:xfrm>
              <a:off x="3577799" y="5763527"/>
              <a:ext cx="460851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dirty="0"/>
                <a:t>De moins en moins de repères à la peau sont faits mais s’il y en a, il faut les conserver.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734845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23381E9-A4C3-4F9E-88AB-DDDB75596E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14800" cy="5141168"/>
          </a:xfrm>
        </p:spPr>
        <p:txBody>
          <a:bodyPr>
            <a:normAutofit fontScale="70000" lnSpcReduction="20000"/>
          </a:bodyPr>
          <a:lstStyle/>
          <a:p>
            <a:r>
              <a:rPr lang="fr-FR" dirty="0"/>
              <a:t>Délinéation des volumes =&gt; oncologue radiothérapeute (</a:t>
            </a:r>
            <a:r>
              <a:rPr lang="fr-FR" dirty="0" err="1"/>
              <a:t>dosimétriste</a:t>
            </a:r>
            <a:r>
              <a:rPr lang="fr-FR" dirty="0"/>
              <a:t> et manip radio)</a:t>
            </a:r>
          </a:p>
          <a:p>
            <a:pPr lvl="1"/>
            <a:r>
              <a:rPr lang="fr-FR" dirty="0"/>
              <a:t>Tissus sains (organes à risque)</a:t>
            </a:r>
          </a:p>
          <a:p>
            <a:pPr lvl="1"/>
            <a:r>
              <a:rPr lang="fr-FR" dirty="0"/>
              <a:t>Volume(s) cible(s): la tumeur, la loge de la tumeur/la glande, les ganglions</a:t>
            </a:r>
          </a:p>
          <a:p>
            <a:r>
              <a:rPr lang="fr-FR" dirty="0"/>
              <a:t>Planification dosimétrique =&gt; </a:t>
            </a:r>
            <a:r>
              <a:rPr lang="fr-FR" dirty="0" err="1"/>
              <a:t>dosimétriste</a:t>
            </a:r>
            <a:r>
              <a:rPr lang="fr-FR" dirty="0"/>
              <a:t> et physicien médicale</a:t>
            </a:r>
          </a:p>
          <a:p>
            <a:pPr lvl="1"/>
            <a:r>
              <a:rPr lang="fr-FR" dirty="0"/>
              <a:t>Caractéristiques géométriques des faisceaux (forme, énergie, angulation)</a:t>
            </a:r>
          </a:p>
          <a:p>
            <a:r>
              <a:rPr lang="fr-FR" dirty="0"/>
              <a:t>En quelques heures jusqu’à plusieurs jours</a:t>
            </a:r>
          </a:p>
          <a:p>
            <a:r>
              <a:rPr lang="fr-FR" dirty="0"/>
              <a:t>Contrôle qualité du plan de traitement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0DA072E0-D3E1-4ED0-B429-F595038F35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parcours du patient</a:t>
            </a:r>
          </a:p>
        </p:txBody>
      </p:sp>
      <p:pic>
        <p:nvPicPr>
          <p:cNvPr id="4" name="Picture 13" descr="Photo 006">
            <a:extLst>
              <a:ext uri="{FF2B5EF4-FFF2-40B4-BE49-F238E27FC236}">
                <a16:creationId xmlns:a16="http://schemas.microsoft.com/office/drawing/2014/main" id="{D5E12DFD-55A1-417F-8C91-7DC8A2568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956153" y="2204864"/>
            <a:ext cx="3717387" cy="27891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681022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0914BED-87E0-45F7-A0B6-72A3DA0EBE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132" y="1268760"/>
            <a:ext cx="8229600" cy="4493096"/>
          </a:xfrm>
        </p:spPr>
        <p:txBody>
          <a:bodyPr>
            <a:normAutofit/>
          </a:bodyPr>
          <a:lstStyle/>
          <a:p>
            <a:r>
              <a:rPr lang="fr-FR" sz="2000" u="sng" dirty="0"/>
              <a:t>La radiothérapie: </a:t>
            </a:r>
            <a:r>
              <a:rPr lang="fr-FR" sz="2000" dirty="0"/>
              <a:t>spécialité médicale utilisant les rayonnements ionisants en tant qu’agent de traitement avec l’objectif de guérir ou de soulager des patients atteints d’un cancer (et de quelques lésions bénignes). </a:t>
            </a:r>
          </a:p>
          <a:p>
            <a:pPr lvl="1"/>
            <a:r>
              <a:rPr lang="fr-FR" sz="1800" dirty="0"/>
              <a:t>Traitement locorégional</a:t>
            </a:r>
          </a:p>
          <a:p>
            <a:pPr lvl="1"/>
            <a:r>
              <a:rPr lang="fr-FR" sz="1800" dirty="0"/>
              <a:t>Plus de 50% des patients atteints de cancer</a:t>
            </a:r>
          </a:p>
          <a:p>
            <a:pPr lvl="1"/>
            <a:r>
              <a:rPr lang="fr-FR" sz="1800" dirty="0"/>
              <a:t>Utilisée à des fins curatives ou palliatives (antalgiques, décompressives, ou hémostatiques)</a:t>
            </a:r>
          </a:p>
          <a:p>
            <a:pPr lvl="1"/>
            <a:r>
              <a:rPr lang="fr-FR" sz="1800" dirty="0"/>
              <a:t>Utilisée en exclusif, adjuvant, néoadjuvante ou concomitante à une chimiothérapie</a:t>
            </a:r>
          </a:p>
          <a:p>
            <a:pPr marL="0" indent="0">
              <a:buNone/>
            </a:pPr>
            <a:r>
              <a:rPr lang="fr-FR" sz="1600" dirty="0"/>
              <a:t>≠ de la radiothérapie interne vectorisée: utilisation d’isotope radioactif administré par voie oral ou injecté pour le traitement du cancer (principalement le cancer de la thyroïde et la prostate)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5F49F706-CFDB-40ED-8F57-B5D8D0331D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Introduction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799B134E-E555-4D90-88FA-51600D219B21}"/>
              </a:ext>
            </a:extLst>
          </p:cNvPr>
          <p:cNvSpPr txBox="1"/>
          <p:nvPr/>
        </p:nvSpPr>
        <p:spPr>
          <a:xfrm>
            <a:off x="683568" y="6093296"/>
            <a:ext cx="70567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[</a:t>
            </a:r>
            <a:r>
              <a:rPr lang="fr-FR" sz="1200" dirty="0" err="1"/>
              <a:t>Dillenseger</a:t>
            </a:r>
            <a:r>
              <a:rPr lang="fr-FR" sz="1200" dirty="0"/>
              <a:t> JP, </a:t>
            </a:r>
            <a:r>
              <a:rPr lang="fr-FR" sz="1200" dirty="0" err="1"/>
              <a:t>Moerschel</a:t>
            </a:r>
            <a:r>
              <a:rPr lang="fr-FR" sz="1200" dirty="0"/>
              <a:t> É, Zorn C. Guide des technologies de l’imagerie médicale et de la radiothérapie: quand la théorie éclaire la pratique. 2e éd. Issy-les-Moulineaux: Elsevier Masson; 2016]</a:t>
            </a:r>
          </a:p>
          <a:p>
            <a:r>
              <a:rPr lang="fr-FR" sz="1200" dirty="0"/>
              <a:t>[ </a:t>
            </a:r>
            <a:r>
              <a:rPr lang="fr-FR" sz="1200" dirty="0" err="1"/>
              <a:t>Borras</a:t>
            </a:r>
            <a:r>
              <a:rPr lang="fr-FR" sz="1200" dirty="0"/>
              <a:t> JM, </a:t>
            </a:r>
            <a:r>
              <a:rPr lang="fr-FR" sz="1200" dirty="0" err="1"/>
              <a:t>Lievens</a:t>
            </a:r>
            <a:r>
              <a:rPr lang="fr-FR" sz="1200" dirty="0"/>
              <a:t> Y, Barton M, Corral J, </a:t>
            </a:r>
            <a:r>
              <a:rPr lang="fr-FR" sz="1200" dirty="0" err="1"/>
              <a:t>Ferlay</a:t>
            </a:r>
            <a:r>
              <a:rPr lang="fr-FR" sz="1200" dirty="0"/>
              <a:t> J, Bray F, et al. </a:t>
            </a:r>
            <a:r>
              <a:rPr lang="en-GB" sz="1200" dirty="0"/>
              <a:t>How many new cancer patients in Europe will require radiotherapy by 2025? </a:t>
            </a:r>
            <a:r>
              <a:rPr lang="fr-FR" sz="1200" dirty="0"/>
              <a:t>An ESTRO-HERO </a:t>
            </a:r>
            <a:r>
              <a:rPr lang="fr-FR" sz="1200" dirty="0" err="1"/>
              <a:t>analysis</a:t>
            </a:r>
            <a:r>
              <a:rPr lang="fr-FR" sz="1200" dirty="0"/>
              <a:t>. </a:t>
            </a:r>
            <a:r>
              <a:rPr lang="fr-FR" sz="1200" dirty="0" err="1"/>
              <a:t>Radiother</a:t>
            </a:r>
            <a:r>
              <a:rPr lang="fr-FR" sz="1200" dirty="0"/>
              <a:t> </a:t>
            </a:r>
            <a:r>
              <a:rPr lang="fr-FR" sz="1200" dirty="0" err="1"/>
              <a:t>Oncol</a:t>
            </a:r>
            <a:r>
              <a:rPr lang="fr-FR" sz="1200" dirty="0"/>
              <a:t> [Internet]. </a:t>
            </a:r>
            <a:r>
              <a:rPr lang="fr-FR" sz="1200" dirty="0" err="1"/>
              <a:t>avr</a:t>
            </a:r>
            <a:r>
              <a:rPr lang="fr-FR" sz="1200" dirty="0"/>
              <a:t> 2016;119(1):5‑11 ]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DB25A53C-849A-42A5-9421-99FF095AE4A4}"/>
              </a:ext>
            </a:extLst>
          </p:cNvPr>
          <p:cNvSpPr txBox="1"/>
          <p:nvPr/>
        </p:nvSpPr>
        <p:spPr>
          <a:xfrm>
            <a:off x="314858" y="4911913"/>
            <a:ext cx="8363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u="sng" dirty="0">
                <a:solidFill>
                  <a:srgbClr val="2C426C"/>
                </a:solidFill>
              </a:rPr>
              <a:t>Définition:</a:t>
            </a:r>
          </a:p>
          <a:p>
            <a:r>
              <a:rPr lang="fr-FR" sz="1200" b="1" dirty="0">
                <a:solidFill>
                  <a:srgbClr val="2C426C"/>
                </a:solidFill>
              </a:rPr>
              <a:t>Un rayonnement ionisant </a:t>
            </a:r>
            <a:r>
              <a:rPr lang="fr-FR" sz="1200" dirty="0">
                <a:solidFill>
                  <a:srgbClr val="2C426C"/>
                </a:solidFill>
              </a:rPr>
              <a:t>est une émission d'énergie et/ou un faisceau de particules dont l'énergie est suffisante pour transformer les atomes qu’ils traversent en ions (un </a:t>
            </a:r>
            <a:r>
              <a:rPr lang="fr-FR" sz="1200" dirty="0">
                <a:solidFill>
                  <a:srgbClr val="2C426C"/>
                </a:solidFill>
                <a:hlinkClick r:id="rId2" tooltip="Qu'est ce qu'un atome ?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atome</a:t>
            </a:r>
            <a:r>
              <a:rPr lang="fr-FR" sz="1200" dirty="0">
                <a:solidFill>
                  <a:srgbClr val="2C426C"/>
                </a:solidFill>
              </a:rPr>
              <a:t> qui a perdu ou gagné un ou plusieurs électrons)</a:t>
            </a:r>
          </a:p>
          <a:p>
            <a:r>
              <a:rPr lang="fr-FR" sz="1200" b="1" dirty="0">
                <a:solidFill>
                  <a:srgbClr val="2C426C"/>
                </a:solidFill>
              </a:rPr>
              <a:t>Les isotopes </a:t>
            </a:r>
            <a:r>
              <a:rPr lang="fr-FR" sz="1200" dirty="0">
                <a:solidFill>
                  <a:srgbClr val="2C426C"/>
                </a:solidFill>
              </a:rPr>
              <a:t>sont des </a:t>
            </a:r>
            <a:r>
              <a:rPr lang="fr-FR" sz="1200" dirty="0">
                <a:solidFill>
                  <a:srgbClr val="2C426C"/>
                </a:solidFill>
                <a:hlinkClick r:id="rId2" tooltip="Qu'est ce qu'un atome ?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atomes</a:t>
            </a:r>
            <a:r>
              <a:rPr lang="fr-FR" sz="1200" dirty="0">
                <a:solidFill>
                  <a:srgbClr val="2C426C"/>
                </a:solidFill>
              </a:rPr>
              <a:t> qui possèdent le même nombre d'électrons – et donc de protons, pour rester neutre -, mais un nombre différent de neutrons. </a:t>
            </a:r>
          </a:p>
        </p:txBody>
      </p:sp>
    </p:spTree>
    <p:extLst>
      <p:ext uri="{BB962C8B-B14F-4D97-AF65-F5344CB8AC3E}">
        <p14:creationId xmlns:p14="http://schemas.microsoft.com/office/powerpoint/2010/main" val="22996756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7212D5C-1224-45B0-929E-36FF0A2F94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2188840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Première séance de radiothérapie (1)</a:t>
            </a:r>
          </a:p>
          <a:p>
            <a:pPr lvl="1"/>
            <a:r>
              <a:rPr lang="fr-FR" dirty="0"/>
              <a:t>Entre 30min et 1h</a:t>
            </a:r>
          </a:p>
          <a:p>
            <a:pPr lvl="1"/>
            <a:r>
              <a:rPr lang="fr-FR" dirty="0"/>
              <a:t>Repositionnement du patient selon les données du scanner dosimétrique (système d’immobilisation et marques à la peau) et de la planification dosimétrique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C854C61-9E20-48EB-B537-F58D5280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parcours du patient</a:t>
            </a:r>
          </a:p>
        </p:txBody>
      </p:sp>
      <p:pic>
        <p:nvPicPr>
          <p:cNvPr id="4" name="Picture 6">
            <a:extLst>
              <a:ext uri="{FF2B5EF4-FFF2-40B4-BE49-F238E27FC236}">
                <a16:creationId xmlns:a16="http://schemas.microsoft.com/office/drawing/2014/main" id="{B0284665-F1F1-4D40-A894-7890BB7B7B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71800" y="3907649"/>
            <a:ext cx="3600400" cy="270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6068511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7212D5C-1224-45B0-929E-36FF0A2F9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Première séance de radiothérapie (2)</a:t>
            </a:r>
          </a:p>
          <a:p>
            <a:pPr lvl="1"/>
            <a:r>
              <a:rPr lang="fr-FR" dirty="0"/>
              <a:t>Vérification du positionnement avec de l’imagerie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C854C61-9E20-48EB-B537-F58D5280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parcours du patient</a:t>
            </a:r>
          </a:p>
        </p:txBody>
      </p:sp>
      <p:pic>
        <p:nvPicPr>
          <p:cNvPr id="5" name="Picture 8" descr="Offline_Reveiw_Paired1">
            <a:extLst>
              <a:ext uri="{FF2B5EF4-FFF2-40B4-BE49-F238E27FC236}">
                <a16:creationId xmlns:a16="http://schemas.microsoft.com/office/drawing/2014/main" id="{CE8A6741-2872-4484-9590-6DA60D3552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2937162"/>
            <a:ext cx="4095453" cy="31989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4" descr="3fusionxvi [1024x768]">
            <a:extLst>
              <a:ext uri="{FF2B5EF4-FFF2-40B4-BE49-F238E27FC236}">
                <a16:creationId xmlns:a16="http://schemas.microsoft.com/office/drawing/2014/main" id="{4ECA6394-D81B-48D2-8609-A15C51A25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07704" y="2950043"/>
            <a:ext cx="4204270" cy="31761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 descr="cyberknife-movement-soft">
            <a:extLst>
              <a:ext uri="{FF2B5EF4-FFF2-40B4-BE49-F238E27FC236}">
                <a16:creationId xmlns:a16="http://schemas.microsoft.com/office/drawing/2014/main" id="{13FA1ACC-3A1A-4C7C-85DF-6ECCB55C5D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35896" y="2925315"/>
            <a:ext cx="4536504" cy="3210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09309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7212D5C-1224-45B0-929E-36FF0A2F9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Première séance de radiothérapie (3)</a:t>
            </a:r>
          </a:p>
          <a:p>
            <a:pPr lvl="1"/>
            <a:r>
              <a:rPr lang="fr-FR" dirty="0"/>
              <a:t>Marquage à la peau pour assurer la reproductibilité de la position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C854C61-9E20-48EB-B537-F58D5280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parcours du patient</a:t>
            </a:r>
          </a:p>
        </p:txBody>
      </p:sp>
      <p:pic>
        <p:nvPicPr>
          <p:cNvPr id="8" name="Picture 2" descr="C:\Documents and Settings\eric\Mes documents\Mes images\radiot10.jpg">
            <a:extLst>
              <a:ext uri="{FF2B5EF4-FFF2-40B4-BE49-F238E27FC236}">
                <a16:creationId xmlns:a16="http://schemas.microsoft.com/office/drawing/2014/main" id="{B13FF666-9607-40F7-8D20-4EE27F54F1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6699" y="3125225"/>
            <a:ext cx="2263630" cy="2549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3" descr="C:\Documents and Settings\eric\Mes documents\Mes images\ChampIrradiation.jpg">
            <a:extLst>
              <a:ext uri="{FF2B5EF4-FFF2-40B4-BE49-F238E27FC236}">
                <a16:creationId xmlns:a16="http://schemas.microsoft.com/office/drawing/2014/main" id="{D193FE8B-0569-4D04-8100-E81E9140A5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3652" y="3224289"/>
            <a:ext cx="3174960" cy="23337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74" name="Picture 2" descr="Vision RT on X: &quot;WE ARE LIVE! Join us for AlignRT Advance, #SGRT, demos.  Our clinical experts will be available from 9am - 5pm ET today - join here:  https://t.co/L2WwxPeBrc #radonc https://t.co/sWalfMtuhq&quot; /">
            <a:extLst>
              <a:ext uri="{FF2B5EF4-FFF2-40B4-BE49-F238E27FC236}">
                <a16:creationId xmlns:a16="http://schemas.microsoft.com/office/drawing/2014/main" id="{79D73FC7-5E60-4CEF-8A81-6CC7ED97BC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522" t="52580" r="53150" b="9833"/>
          <a:stretch/>
        </p:blipFill>
        <p:spPr bwMode="auto">
          <a:xfrm>
            <a:off x="6400024" y="3150492"/>
            <a:ext cx="2263630" cy="25717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42800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7212D5C-1224-45B0-929E-36FF0A2F94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Première séance de radiothérapie (4)</a:t>
            </a:r>
          </a:p>
          <a:p>
            <a:pPr lvl="1"/>
            <a:r>
              <a:rPr lang="fr-FR" dirty="0"/>
              <a:t>Puis le traitement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C854C61-9E20-48EB-B537-F58D528010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parcours du patient</a:t>
            </a:r>
          </a:p>
        </p:txBody>
      </p:sp>
      <p:pic>
        <p:nvPicPr>
          <p:cNvPr id="10" name="Vmat">
            <a:hlinkClick r:id="" action="ppaction://media"/>
            <a:extLst>
              <a:ext uri="{FF2B5EF4-FFF2-40B4-BE49-F238E27FC236}">
                <a16:creationId xmlns:a16="http://schemas.microsoft.com/office/drawing/2014/main" id="{A369E421-998F-4FE4-9543-8CE68067630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007604" y="2708920"/>
            <a:ext cx="7128792" cy="400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74454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397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 mute="1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CE62F8E5-030C-4C4D-8472-23A6779243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séances suivantes:</a:t>
            </a:r>
          </a:p>
          <a:p>
            <a:pPr lvl="1"/>
            <a:r>
              <a:rPr lang="fr-FR" dirty="0"/>
              <a:t>Entre 10 et 45 minutes</a:t>
            </a:r>
          </a:p>
          <a:p>
            <a:pPr lvl="1"/>
            <a:r>
              <a:rPr lang="fr-FR" dirty="0"/>
              <a:t>Entre 1 et 40 séances</a:t>
            </a:r>
          </a:p>
          <a:p>
            <a:r>
              <a:rPr lang="fr-FR" dirty="0"/>
              <a:t>Suivi des patients avec une consultation médicale hebdomadaire et une consultation de fin de traitement </a:t>
            </a:r>
            <a:r>
              <a:rPr lang="fr-FR" sz="1800" dirty="0"/>
              <a:t>(décrets n°2022-689 et 693 du 26 avril 2022).</a:t>
            </a:r>
            <a:endParaRPr lang="fr-FR" dirty="0"/>
          </a:p>
          <a:p>
            <a:pPr marL="0" indent="0">
              <a:buNone/>
            </a:pPr>
            <a:r>
              <a:rPr lang="fr-FR" dirty="0">
                <a:solidFill>
                  <a:srgbClr val="499CE1"/>
                </a:solidFill>
              </a:rPr>
              <a:t>=&gt; Place du manip de pratique avancée?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65F0D19-8083-4F31-A86B-D1AE35FE7A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parcours du patient</a:t>
            </a:r>
          </a:p>
        </p:txBody>
      </p:sp>
    </p:spTree>
    <p:extLst>
      <p:ext uri="{BB962C8B-B14F-4D97-AF65-F5344CB8AC3E}">
        <p14:creationId xmlns:p14="http://schemas.microsoft.com/office/powerpoint/2010/main" val="46197408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A94D260-EC67-415F-BBFB-0617B347C7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effets secondaires précoces</a:t>
            </a:r>
          </a:p>
          <a:p>
            <a:pPr lvl="1"/>
            <a:r>
              <a:rPr lang="fr-FR" dirty="0"/>
              <a:t>Qq jours à semaines après l’irradiation </a:t>
            </a:r>
          </a:p>
          <a:p>
            <a:pPr lvl="1"/>
            <a:r>
              <a:rPr lang="fr-FR" dirty="0"/>
              <a:t>Pour les cellules à renouvellement rapides</a:t>
            </a:r>
          </a:p>
          <a:p>
            <a:pPr lvl="1"/>
            <a:r>
              <a:rPr lang="fr-FR" dirty="0"/>
              <a:t>Souvent réversibles</a:t>
            </a:r>
          </a:p>
          <a:p>
            <a:r>
              <a:rPr lang="fr-FR" dirty="0"/>
              <a:t>Les effets secondaires tardifs</a:t>
            </a:r>
          </a:p>
          <a:p>
            <a:pPr lvl="1"/>
            <a:r>
              <a:rPr lang="fr-FR" dirty="0"/>
              <a:t>Qq mois voire années après l’irradiation</a:t>
            </a:r>
          </a:p>
          <a:p>
            <a:pPr lvl="1"/>
            <a:r>
              <a:rPr lang="fr-FR" dirty="0"/>
              <a:t>Pour les cellules à renouvellement lent</a:t>
            </a:r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61AABD1C-925E-46F0-A905-12641C74A8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effets secondaires</a:t>
            </a:r>
          </a:p>
        </p:txBody>
      </p:sp>
    </p:spTree>
    <p:extLst>
      <p:ext uri="{BB962C8B-B14F-4D97-AF65-F5344CB8AC3E}">
        <p14:creationId xmlns:p14="http://schemas.microsoft.com/office/powerpoint/2010/main" val="393852953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A393A145-65CF-4201-B6B5-D899EF25E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4186808" cy="4525963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Irradiation cérébrale:</a:t>
            </a:r>
          </a:p>
          <a:p>
            <a:pPr lvl="1"/>
            <a:r>
              <a:rPr lang="fr-FR" dirty="0"/>
              <a:t>Alopécie sur la zone irradiée</a:t>
            </a:r>
          </a:p>
          <a:p>
            <a:pPr lvl="1"/>
            <a:r>
              <a:rPr lang="fr-FR" dirty="0"/>
              <a:t>Œdème cérébral</a:t>
            </a:r>
          </a:p>
          <a:p>
            <a:pPr lvl="1"/>
            <a:r>
              <a:rPr lang="fr-FR" dirty="0"/>
              <a:t>Hypertension </a:t>
            </a:r>
            <a:r>
              <a:rPr lang="fr-FR" dirty="0" err="1"/>
              <a:t>intracraniène</a:t>
            </a:r>
            <a:endParaRPr lang="fr-FR" dirty="0"/>
          </a:p>
          <a:p>
            <a:pPr lvl="1"/>
            <a:r>
              <a:rPr lang="fr-FR" dirty="0"/>
              <a:t>Asthénie</a:t>
            </a:r>
          </a:p>
          <a:p>
            <a:pPr lvl="1"/>
            <a:r>
              <a:rPr lang="fr-FR" dirty="0"/>
              <a:t>Nausées / vomissement</a:t>
            </a:r>
          </a:p>
          <a:p>
            <a:pPr lvl="1"/>
            <a:r>
              <a:rPr lang="fr-FR" dirty="0"/>
              <a:t>Maux de tête</a:t>
            </a:r>
          </a:p>
          <a:p>
            <a:pPr lvl="1"/>
            <a:r>
              <a:rPr lang="fr-FR" dirty="0"/>
              <a:t>Cataracte</a:t>
            </a:r>
          </a:p>
          <a:p>
            <a:pPr lvl="1"/>
            <a:r>
              <a:rPr lang="fr-FR" dirty="0"/>
              <a:t>Surdité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C9CC7663-86A7-4F9A-869F-97853F407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effets secondaires</a:t>
            </a:r>
          </a:p>
        </p:txBody>
      </p:sp>
      <p:sp>
        <p:nvSpPr>
          <p:cNvPr id="4" name="Espace réservé du contenu 1">
            <a:extLst>
              <a:ext uri="{FF2B5EF4-FFF2-40B4-BE49-F238E27FC236}">
                <a16:creationId xmlns:a16="http://schemas.microsoft.com/office/drawing/2014/main" id="{47846ED0-79A7-4BD3-8997-5E8CE45C2DA3}"/>
              </a:ext>
            </a:extLst>
          </p:cNvPr>
          <p:cNvSpPr txBox="1">
            <a:spLocks/>
          </p:cNvSpPr>
          <p:nvPr/>
        </p:nvSpPr>
        <p:spPr>
          <a:xfrm>
            <a:off x="5076056" y="2564904"/>
            <a:ext cx="3478009" cy="334523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defRPr sz="3200" kern="1200">
                <a:solidFill>
                  <a:srgbClr val="2C426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defRPr sz="2800" kern="1200">
                <a:solidFill>
                  <a:srgbClr val="499CE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000" dirty="0">
                <a:solidFill>
                  <a:srgbClr val="B41860"/>
                </a:solidFill>
              </a:rPr>
              <a:t>Prothèse capillaire, coupe de cheveux adaptée</a:t>
            </a:r>
          </a:p>
          <a:p>
            <a:r>
              <a:rPr lang="fr-FR" sz="2000" dirty="0">
                <a:solidFill>
                  <a:srgbClr val="B41860"/>
                </a:solidFill>
              </a:rPr>
              <a:t>Mannitol</a:t>
            </a:r>
          </a:p>
          <a:p>
            <a:r>
              <a:rPr lang="fr-FR" sz="2000" dirty="0">
                <a:solidFill>
                  <a:srgbClr val="B41860"/>
                </a:solidFill>
              </a:rPr>
              <a:t>Corticothérapie</a:t>
            </a:r>
          </a:p>
          <a:p>
            <a:r>
              <a:rPr lang="fr-FR" sz="2000" dirty="0">
                <a:solidFill>
                  <a:srgbClr val="B41860"/>
                </a:solidFill>
              </a:rPr>
              <a:t>Antalgiques</a:t>
            </a:r>
          </a:p>
          <a:p>
            <a:r>
              <a:rPr lang="fr-FR" sz="2000" dirty="0">
                <a:solidFill>
                  <a:srgbClr val="B4186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92172829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643F10-85CC-4E09-B22B-3E374EE79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853136"/>
          </a:xfrm>
        </p:spPr>
        <p:txBody>
          <a:bodyPr>
            <a:normAutofit fontScale="77500" lnSpcReduction="20000"/>
          </a:bodyPr>
          <a:lstStyle/>
          <a:p>
            <a:r>
              <a:rPr lang="fr-FR" dirty="0"/>
              <a:t>Irradiation ORL:</a:t>
            </a:r>
          </a:p>
          <a:p>
            <a:pPr lvl="1"/>
            <a:r>
              <a:rPr lang="fr-FR" dirty="0"/>
              <a:t>Alopécie sur la zone irradiée</a:t>
            </a:r>
          </a:p>
          <a:p>
            <a:pPr lvl="1">
              <a:defRPr/>
            </a:pPr>
            <a:r>
              <a:rPr lang="en-GB" altLang="fr-FR" dirty="0" err="1"/>
              <a:t>Mucite</a:t>
            </a:r>
            <a:endParaRPr lang="en-GB" altLang="fr-FR" dirty="0"/>
          </a:p>
          <a:p>
            <a:pPr lvl="2">
              <a:defRPr/>
            </a:pPr>
            <a:r>
              <a:rPr lang="en-GB" altLang="fr-FR" dirty="0" err="1"/>
              <a:t>Epithélite</a:t>
            </a:r>
            <a:endParaRPr lang="en-GB" altLang="fr-FR" dirty="0"/>
          </a:p>
          <a:p>
            <a:pPr lvl="2">
              <a:defRPr/>
            </a:pPr>
            <a:r>
              <a:rPr lang="en-GB" altLang="fr-FR" dirty="0" err="1"/>
              <a:t>Aphtes</a:t>
            </a:r>
            <a:endParaRPr lang="en-GB" altLang="fr-FR" dirty="0"/>
          </a:p>
          <a:p>
            <a:pPr lvl="2">
              <a:defRPr/>
            </a:pPr>
            <a:r>
              <a:rPr lang="en-GB" altLang="fr-FR" dirty="0" err="1"/>
              <a:t>Hyposialie</a:t>
            </a:r>
            <a:r>
              <a:rPr lang="en-GB" altLang="fr-FR" dirty="0"/>
              <a:t>, </a:t>
            </a:r>
            <a:r>
              <a:rPr lang="en-GB" altLang="fr-FR" dirty="0" err="1"/>
              <a:t>voire</a:t>
            </a:r>
            <a:r>
              <a:rPr lang="en-GB" altLang="fr-FR" dirty="0"/>
              <a:t> </a:t>
            </a:r>
            <a:r>
              <a:rPr lang="en-GB" altLang="fr-FR" dirty="0" err="1"/>
              <a:t>asialie</a:t>
            </a:r>
            <a:r>
              <a:rPr lang="en-GB" altLang="fr-FR" dirty="0"/>
              <a:t> </a:t>
            </a:r>
          </a:p>
          <a:p>
            <a:pPr lvl="2">
              <a:defRPr/>
            </a:pPr>
            <a:r>
              <a:rPr lang="en-GB" altLang="fr-FR" dirty="0" err="1"/>
              <a:t>Agueusie</a:t>
            </a:r>
            <a:endParaRPr lang="en-GB" altLang="fr-FR" dirty="0"/>
          </a:p>
          <a:p>
            <a:pPr lvl="1">
              <a:defRPr/>
            </a:pPr>
            <a:r>
              <a:rPr lang="en-GB" altLang="fr-FR" dirty="0" err="1"/>
              <a:t>Radiodermite</a:t>
            </a:r>
            <a:endParaRPr lang="en-GB" altLang="fr-FR" dirty="0"/>
          </a:p>
          <a:p>
            <a:pPr lvl="1">
              <a:defRPr/>
            </a:pPr>
            <a:r>
              <a:rPr lang="en-GB" altLang="fr-FR" dirty="0" err="1"/>
              <a:t>Dysphagie</a:t>
            </a:r>
            <a:endParaRPr lang="en-GB" altLang="fr-FR" dirty="0"/>
          </a:p>
          <a:p>
            <a:pPr lvl="1">
              <a:defRPr/>
            </a:pPr>
            <a:r>
              <a:rPr lang="en-GB" altLang="fr-FR" dirty="0" err="1"/>
              <a:t>Risques</a:t>
            </a:r>
            <a:r>
              <a:rPr lang="en-GB" altLang="fr-FR" dirty="0"/>
              <a:t> </a:t>
            </a:r>
            <a:r>
              <a:rPr lang="en-GB" altLang="fr-FR" dirty="0" err="1"/>
              <a:t>dentaires</a:t>
            </a:r>
            <a:endParaRPr lang="en-GB" altLang="fr-FR" dirty="0"/>
          </a:p>
          <a:p>
            <a:pPr lvl="1">
              <a:defRPr/>
            </a:pPr>
            <a:r>
              <a:rPr lang="en-GB" altLang="fr-FR" dirty="0" err="1"/>
              <a:t>Erythème</a:t>
            </a:r>
            <a:endParaRPr lang="en-GB" altLang="fr-FR" dirty="0"/>
          </a:p>
          <a:p>
            <a:pPr lvl="1">
              <a:defRPr/>
            </a:pPr>
            <a:r>
              <a:rPr lang="en-GB" altLang="fr-FR" dirty="0" err="1"/>
              <a:t>Asthénie</a:t>
            </a:r>
            <a:endParaRPr lang="en-GB" altLang="fr-FR" dirty="0"/>
          </a:p>
          <a:p>
            <a:pPr lvl="1">
              <a:defRPr/>
            </a:pPr>
            <a:r>
              <a:rPr lang="en-GB" altLang="fr-FR" dirty="0" err="1"/>
              <a:t>Douleur</a:t>
            </a:r>
            <a:endParaRPr lang="en-GB" altLang="fr-FR" dirty="0"/>
          </a:p>
          <a:p>
            <a:pPr lvl="1">
              <a:defRPr/>
            </a:pPr>
            <a:r>
              <a:rPr lang="en-GB" altLang="fr-FR" dirty="0" err="1"/>
              <a:t>Perte</a:t>
            </a:r>
            <a:r>
              <a:rPr lang="en-GB" altLang="fr-FR" dirty="0"/>
              <a:t> de </a:t>
            </a:r>
            <a:r>
              <a:rPr lang="en-GB" altLang="fr-FR" dirty="0" err="1"/>
              <a:t>poids</a:t>
            </a:r>
            <a:endParaRPr lang="en-GB" altLang="fr-FR" dirty="0"/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ECDFBE4-CB68-41D9-AB7B-EF248B9C0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effets secondaires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F3BEC35D-FEB0-4A36-941A-306259AFC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1597578"/>
            <a:ext cx="3212287" cy="456772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marL="3429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  <a:latin typeface="+mn-lt"/>
                <a:ea typeface="+mn-ea"/>
              </a:rPr>
              <a:t>Hydratation</a:t>
            </a:r>
            <a:endParaRPr lang="en-GB" altLang="fr-FR" sz="2000" dirty="0">
              <a:solidFill>
                <a:srgbClr val="B41860"/>
              </a:solidFill>
              <a:latin typeface="+mn-lt"/>
              <a:ea typeface="+mn-ea"/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  <a:latin typeface="+mn-lt"/>
                <a:ea typeface="+mn-ea"/>
              </a:rPr>
              <a:t>Bains de bouche</a:t>
            </a: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  <a:latin typeface="+mn-lt"/>
                <a:ea typeface="+mn-ea"/>
              </a:rPr>
              <a:t>Crème </a:t>
            </a:r>
            <a:r>
              <a:rPr lang="en-GB" altLang="fr-FR" sz="2000" dirty="0" err="1">
                <a:solidFill>
                  <a:srgbClr val="B41860"/>
                </a:solidFill>
                <a:latin typeface="+mn-lt"/>
                <a:ea typeface="+mn-ea"/>
              </a:rPr>
              <a:t>émolliente</a:t>
            </a:r>
            <a:endParaRPr lang="en-GB" altLang="fr-FR" sz="2000" dirty="0">
              <a:solidFill>
                <a:srgbClr val="B41860"/>
              </a:solidFill>
              <a:latin typeface="+mn-lt"/>
              <a:ea typeface="+mn-ea"/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  <a:latin typeface="+mn-lt"/>
                <a:ea typeface="+mn-ea"/>
              </a:rPr>
              <a:t>Consultation </a:t>
            </a:r>
            <a:r>
              <a:rPr lang="en-GB" altLang="fr-FR" sz="2000" dirty="0" err="1">
                <a:solidFill>
                  <a:srgbClr val="B41860"/>
                </a:solidFill>
                <a:latin typeface="+mn-lt"/>
                <a:ea typeface="+mn-ea"/>
              </a:rPr>
              <a:t>diétique</a:t>
            </a:r>
            <a:r>
              <a:rPr lang="en-GB" altLang="fr-FR" sz="2000" dirty="0">
                <a:solidFill>
                  <a:srgbClr val="B41860"/>
                </a:solidFill>
                <a:latin typeface="+mn-lt"/>
                <a:ea typeface="+mn-ea"/>
              </a:rPr>
              <a:t>: </a:t>
            </a:r>
            <a:r>
              <a:rPr lang="en-GB" altLang="fr-FR" sz="2000" dirty="0" err="1">
                <a:solidFill>
                  <a:srgbClr val="B41860"/>
                </a:solidFill>
                <a:latin typeface="+mn-lt"/>
                <a:ea typeface="+mn-ea"/>
              </a:rPr>
              <a:t>compléments</a:t>
            </a:r>
            <a:r>
              <a:rPr lang="en-GB" altLang="fr-FR" sz="2000" dirty="0">
                <a:solidFill>
                  <a:srgbClr val="B41860"/>
                </a:solidFill>
                <a:latin typeface="+mn-lt"/>
                <a:ea typeface="+mn-ea"/>
              </a:rPr>
              <a:t> </a:t>
            </a:r>
            <a:r>
              <a:rPr lang="en-GB" altLang="fr-FR" sz="2000" dirty="0" err="1">
                <a:solidFill>
                  <a:srgbClr val="B41860"/>
                </a:solidFill>
                <a:latin typeface="+mn-lt"/>
                <a:ea typeface="+mn-ea"/>
              </a:rPr>
              <a:t>alimentaires</a:t>
            </a:r>
            <a:endParaRPr lang="en-GB" altLang="fr-FR" sz="2000" dirty="0">
              <a:solidFill>
                <a:srgbClr val="B41860"/>
              </a:solidFill>
              <a:latin typeface="+mn-lt"/>
              <a:ea typeface="+mn-ea"/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  <a:latin typeface="+mn-lt"/>
                <a:ea typeface="+mn-ea"/>
              </a:rPr>
              <a:t>Gel gingival </a:t>
            </a:r>
            <a:r>
              <a:rPr lang="en-GB" altLang="fr-FR" sz="2000" dirty="0" err="1">
                <a:solidFill>
                  <a:srgbClr val="B41860"/>
                </a:solidFill>
                <a:latin typeface="+mn-lt"/>
                <a:ea typeface="+mn-ea"/>
              </a:rPr>
              <a:t>fluoré</a:t>
            </a:r>
            <a:endParaRPr lang="en-GB" altLang="fr-FR" sz="2000" dirty="0">
              <a:solidFill>
                <a:srgbClr val="B41860"/>
              </a:solidFill>
              <a:latin typeface="+mn-lt"/>
              <a:ea typeface="+mn-ea"/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  <a:latin typeface="+mn-lt"/>
                <a:ea typeface="+mn-ea"/>
              </a:rPr>
              <a:t>Protection </a:t>
            </a:r>
            <a:r>
              <a:rPr lang="en-GB" altLang="fr-FR" sz="2000" dirty="0" err="1">
                <a:solidFill>
                  <a:srgbClr val="B41860"/>
                </a:solidFill>
                <a:latin typeface="+mn-lt"/>
                <a:ea typeface="+mn-ea"/>
              </a:rPr>
              <a:t>solaire</a:t>
            </a:r>
            <a:endParaRPr lang="en-GB" altLang="fr-FR" sz="2000" dirty="0">
              <a:solidFill>
                <a:srgbClr val="B41860"/>
              </a:solidFill>
              <a:latin typeface="+mn-lt"/>
              <a:ea typeface="+mn-ea"/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  <a:latin typeface="+mn-lt"/>
                <a:ea typeface="+mn-ea"/>
              </a:rPr>
              <a:t>Rasage</a:t>
            </a:r>
            <a:r>
              <a:rPr lang="en-GB" altLang="fr-FR" sz="2000" dirty="0">
                <a:solidFill>
                  <a:srgbClr val="B41860"/>
                </a:solidFill>
                <a:latin typeface="+mn-lt"/>
                <a:ea typeface="+mn-ea"/>
              </a:rPr>
              <a:t> </a:t>
            </a:r>
            <a:r>
              <a:rPr lang="en-GB" altLang="fr-FR" sz="2000" dirty="0" err="1">
                <a:solidFill>
                  <a:srgbClr val="B41860"/>
                </a:solidFill>
                <a:latin typeface="+mn-lt"/>
                <a:ea typeface="+mn-ea"/>
              </a:rPr>
              <a:t>électrique</a:t>
            </a:r>
            <a:endParaRPr lang="en-GB" altLang="fr-FR" sz="2000" dirty="0">
              <a:solidFill>
                <a:srgbClr val="B41860"/>
              </a:solidFill>
              <a:latin typeface="+mn-lt"/>
              <a:ea typeface="+mn-ea"/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  <a:latin typeface="+mn-lt"/>
                <a:ea typeface="+mn-ea"/>
              </a:rPr>
              <a:t>Laser </a:t>
            </a:r>
            <a:r>
              <a:rPr lang="en-GB" altLang="fr-FR" sz="2000" dirty="0" err="1">
                <a:solidFill>
                  <a:srgbClr val="B41860"/>
                </a:solidFill>
                <a:latin typeface="+mn-lt"/>
                <a:ea typeface="+mn-ea"/>
              </a:rPr>
              <a:t>basse</a:t>
            </a:r>
            <a:r>
              <a:rPr lang="en-GB" altLang="fr-FR" sz="2000" dirty="0">
                <a:solidFill>
                  <a:srgbClr val="B41860"/>
                </a:solidFill>
                <a:latin typeface="+mn-lt"/>
                <a:ea typeface="+mn-ea"/>
              </a:rPr>
              <a:t> </a:t>
            </a:r>
            <a:r>
              <a:rPr lang="en-GB" altLang="fr-FR" sz="2000" dirty="0" err="1">
                <a:solidFill>
                  <a:srgbClr val="B41860"/>
                </a:solidFill>
                <a:latin typeface="+mn-lt"/>
                <a:ea typeface="+mn-ea"/>
              </a:rPr>
              <a:t>énergie</a:t>
            </a:r>
            <a:r>
              <a:rPr lang="en-GB" altLang="fr-FR" sz="2000" dirty="0">
                <a:solidFill>
                  <a:srgbClr val="B41860"/>
                </a:solidFill>
                <a:latin typeface="+mn-lt"/>
                <a:ea typeface="+mn-ea"/>
              </a:rPr>
              <a:t> / </a:t>
            </a:r>
            <a:r>
              <a:rPr lang="en-GB" altLang="fr-FR" sz="2000" dirty="0" err="1">
                <a:solidFill>
                  <a:srgbClr val="B41860"/>
                </a:solidFill>
                <a:latin typeface="+mn-lt"/>
                <a:ea typeface="+mn-ea"/>
              </a:rPr>
              <a:t>Photobiomodulation</a:t>
            </a:r>
            <a:endParaRPr lang="en-GB" altLang="fr-FR" sz="2000" dirty="0">
              <a:solidFill>
                <a:srgbClr val="B41860"/>
              </a:solidFill>
              <a:latin typeface="+mn-lt"/>
              <a:ea typeface="+mn-ea"/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B41860"/>
                </a:solidFill>
              </a:rPr>
              <a:t>Antalgiques</a:t>
            </a: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  <a:latin typeface="+mn-lt"/>
                <a:ea typeface="+mn-ea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53063099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E556D4A7-7557-4F17-BF6D-452A49A4D6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effets secondaires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F592A26-4E21-4E35-8A96-DEEC31D11E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19237" y="1417638"/>
            <a:ext cx="6105525" cy="4581525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2E73AE18-99A1-45B6-928D-40E62C8A624D}"/>
              </a:ext>
            </a:extLst>
          </p:cNvPr>
          <p:cNvSpPr txBox="1"/>
          <p:nvPr/>
        </p:nvSpPr>
        <p:spPr>
          <a:xfrm>
            <a:off x="755576" y="6093296"/>
            <a:ext cx="69696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Radiodermite liée à une radiothérapie du tumeur oropharyngée avec une irradiation ganglionnaire cervico-sus-claviculaire</a:t>
            </a:r>
          </a:p>
        </p:txBody>
      </p:sp>
    </p:spTree>
    <p:extLst>
      <p:ext uri="{BB962C8B-B14F-4D97-AF65-F5344CB8AC3E}">
        <p14:creationId xmlns:p14="http://schemas.microsoft.com/office/powerpoint/2010/main" val="104036933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643F10-85CC-4E09-B22B-3E374EE79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853136"/>
          </a:xfrm>
        </p:spPr>
        <p:txBody>
          <a:bodyPr>
            <a:normAutofit lnSpcReduction="10000"/>
          </a:bodyPr>
          <a:lstStyle/>
          <a:p>
            <a:r>
              <a:rPr lang="fr-FR" dirty="0"/>
              <a:t>Irradiation thoracique:</a:t>
            </a:r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Toux</a:t>
            </a:r>
            <a:endParaRPr lang="en-GB" altLang="fr-FR" sz="2400" dirty="0"/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Dyspnée</a:t>
            </a:r>
            <a:endParaRPr lang="en-GB" altLang="fr-FR" sz="2400" dirty="0"/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/>
              <a:t>Expectorations</a:t>
            </a:r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Oesophagite</a:t>
            </a:r>
            <a:endParaRPr lang="en-GB" altLang="fr-FR" sz="2400" dirty="0"/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Dysphagie</a:t>
            </a:r>
            <a:endParaRPr lang="en-GB" altLang="fr-FR" sz="2400" dirty="0"/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Pneumopathie</a:t>
            </a:r>
            <a:r>
              <a:rPr lang="en-GB" altLang="fr-FR" sz="2400" dirty="0"/>
              <a:t> </a:t>
            </a:r>
            <a:r>
              <a:rPr lang="en-GB" altLang="fr-FR" sz="2400" dirty="0" err="1"/>
              <a:t>radique</a:t>
            </a:r>
            <a:r>
              <a:rPr lang="en-GB" altLang="fr-FR" sz="2400" dirty="0"/>
              <a:t> (</a:t>
            </a:r>
            <a:r>
              <a:rPr lang="en-GB" altLang="fr-FR" sz="2400" dirty="0" err="1"/>
              <a:t>précoce</a:t>
            </a:r>
            <a:r>
              <a:rPr lang="en-GB" altLang="fr-FR" sz="2400" dirty="0"/>
              <a:t>)</a:t>
            </a:r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Fibrose</a:t>
            </a:r>
            <a:r>
              <a:rPr lang="en-GB" altLang="fr-FR" sz="2400" dirty="0"/>
              <a:t> </a:t>
            </a:r>
            <a:r>
              <a:rPr lang="en-GB" altLang="fr-FR" sz="2400" dirty="0" err="1"/>
              <a:t>pulmonaire</a:t>
            </a:r>
            <a:r>
              <a:rPr lang="en-GB" altLang="fr-FR" sz="2400" dirty="0"/>
              <a:t> (tardive)</a:t>
            </a:r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Asthénie</a:t>
            </a:r>
            <a:endParaRPr lang="en-GB" altLang="fr-FR" sz="2400" dirty="0"/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Nausées</a:t>
            </a:r>
            <a:endParaRPr lang="en-GB" altLang="fr-FR" sz="2400" dirty="0"/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ECDFBE4-CB68-41D9-AB7B-EF248B9C0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effets secondaires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F3BEC35D-FEB0-4A36-941A-306259AFC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1597578"/>
            <a:ext cx="3212287" cy="456772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Hydratation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</a:rPr>
              <a:t>Consultation </a:t>
            </a:r>
            <a:r>
              <a:rPr lang="en-GB" altLang="fr-FR" sz="2000" dirty="0" err="1">
                <a:solidFill>
                  <a:srgbClr val="B41860"/>
                </a:solidFill>
              </a:rPr>
              <a:t>diététique</a:t>
            </a:r>
            <a:r>
              <a:rPr lang="en-GB" altLang="fr-FR" sz="2000" dirty="0">
                <a:solidFill>
                  <a:srgbClr val="B41860"/>
                </a:solidFill>
              </a:rPr>
              <a:t>: </a:t>
            </a:r>
            <a:r>
              <a:rPr lang="en-GB" altLang="fr-FR" sz="2000" dirty="0" err="1">
                <a:solidFill>
                  <a:srgbClr val="B41860"/>
                </a:solidFill>
              </a:rPr>
              <a:t>compléments</a:t>
            </a:r>
            <a:r>
              <a:rPr lang="en-GB" altLang="fr-FR" sz="2000" dirty="0">
                <a:solidFill>
                  <a:srgbClr val="B41860"/>
                </a:solidFill>
              </a:rPr>
              <a:t> </a:t>
            </a:r>
            <a:r>
              <a:rPr lang="en-GB" altLang="fr-FR" sz="2000" dirty="0" err="1">
                <a:solidFill>
                  <a:srgbClr val="B41860"/>
                </a:solidFill>
              </a:rPr>
              <a:t>alimentaires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Aérosols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Pansements</a:t>
            </a:r>
            <a:r>
              <a:rPr lang="en-GB" altLang="fr-FR" sz="2000" dirty="0">
                <a:solidFill>
                  <a:srgbClr val="B41860"/>
                </a:solidFill>
              </a:rPr>
              <a:t> </a:t>
            </a:r>
            <a:r>
              <a:rPr lang="en-GB" altLang="fr-FR" sz="2000" dirty="0" err="1">
                <a:solidFill>
                  <a:srgbClr val="B41860"/>
                </a:solidFill>
              </a:rPr>
              <a:t>oesophagiens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Antibiothérapie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Corticothérapie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Antinauséeux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Kinésithérapie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B41860"/>
                </a:solidFill>
              </a:rPr>
              <a:t>Antalgiques</a:t>
            </a: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  <a:latin typeface="+mn-lt"/>
                <a:ea typeface="+mn-ea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6829914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77DBC48-8015-4FDB-A1DF-DAD09110F5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8229600" cy="5256584"/>
          </a:xfrm>
        </p:spPr>
        <p:txBody>
          <a:bodyPr>
            <a:normAutofit/>
          </a:bodyPr>
          <a:lstStyle/>
          <a:p>
            <a:r>
              <a:rPr lang="fr-FR" sz="1800" dirty="0"/>
              <a:t>1895: Découverte des rayons X par W C Röntgen</a:t>
            </a:r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endParaRPr lang="fr-FR" sz="1800" dirty="0"/>
          </a:p>
          <a:p>
            <a:pPr>
              <a:lnSpc>
                <a:spcPct val="8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fr-FR" sz="1800" dirty="0">
                <a:cs typeface="Arial" panose="020B0604020202020204" pitchFamily="34" charset="0"/>
              </a:rPr>
              <a:t>1896 : Première utilisation pour le cancer de </a:t>
            </a:r>
            <a:r>
              <a:rPr lang="en-GB" altLang="fr-FR" sz="1800" dirty="0" err="1">
                <a:cs typeface="Arial" panose="020B0604020202020204" pitchFamily="34" charset="0"/>
              </a:rPr>
              <a:t>l'estomac</a:t>
            </a:r>
            <a:r>
              <a:rPr lang="en-GB" altLang="fr-FR" sz="1800" dirty="0">
                <a:cs typeface="Arial" panose="020B0604020202020204" pitchFamily="34" charset="0"/>
              </a:rPr>
              <a:t> par Victor </a:t>
            </a:r>
            <a:r>
              <a:rPr lang="en-GB" altLang="fr-FR" sz="1800" dirty="0" err="1">
                <a:cs typeface="Arial" panose="020B0604020202020204" pitchFamily="34" charset="0"/>
              </a:rPr>
              <a:t>Despeignes</a:t>
            </a:r>
            <a:r>
              <a:rPr lang="en-GB" altLang="fr-FR" sz="1800" dirty="0">
                <a:cs typeface="Arial" panose="020B0604020202020204" pitchFamily="34" charset="0"/>
              </a:rPr>
              <a:t> (Lyon) </a:t>
            </a:r>
            <a:r>
              <a:rPr lang="en-GB" altLang="fr-FR" sz="1200" dirty="0">
                <a:cs typeface="Arial" panose="020B0604020202020204" pitchFamily="34" charset="0"/>
              </a:rPr>
              <a:t>[</a:t>
            </a:r>
            <a:r>
              <a:rPr lang="fr-FR" sz="1200" dirty="0" err="1"/>
              <a:t>Foray</a:t>
            </a:r>
            <a:r>
              <a:rPr lang="fr-FR" sz="1200" dirty="0"/>
              <a:t> N. Cancer </a:t>
            </a:r>
            <a:r>
              <a:rPr lang="fr-FR" sz="1200" dirty="0" err="1"/>
              <a:t>Radiother</a:t>
            </a:r>
            <a:r>
              <a:rPr lang="fr-FR" sz="1200" dirty="0"/>
              <a:t>. 2016 </a:t>
            </a:r>
            <a:r>
              <a:rPr lang="fr-FR" sz="1200" dirty="0" err="1"/>
              <a:t>Dec</a:t>
            </a:r>
            <a:r>
              <a:rPr lang="en-GB" altLang="fr-FR" sz="1200" dirty="0">
                <a:cs typeface="Arial" panose="020B0604020202020204" pitchFamily="34" charset="0"/>
              </a:rPr>
              <a:t>]</a:t>
            </a:r>
          </a:p>
          <a:p>
            <a:pPr>
              <a:lnSpc>
                <a:spcPct val="8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fr-FR" sz="1800" dirty="0">
                <a:cs typeface="Arial" panose="020B0604020202020204" pitchFamily="34" charset="0"/>
              </a:rPr>
              <a:t>1899 : Première </a:t>
            </a:r>
            <a:r>
              <a:rPr lang="en-GB" altLang="fr-FR" sz="1800" dirty="0" err="1">
                <a:cs typeface="Arial" panose="020B0604020202020204" pitchFamily="34" charset="0"/>
              </a:rPr>
              <a:t>guérison</a:t>
            </a:r>
            <a:r>
              <a:rPr lang="en-GB" altLang="fr-FR" sz="1800" dirty="0">
                <a:cs typeface="Arial" panose="020B0604020202020204" pitchFamily="34" charset="0"/>
              </a:rPr>
              <a:t> </a:t>
            </a:r>
            <a:r>
              <a:rPr lang="en-GB" altLang="fr-FR" sz="1800" dirty="0" err="1">
                <a:cs typeface="Arial" panose="020B0604020202020204" pitchFamily="34" charset="0"/>
              </a:rPr>
              <a:t>formelle</a:t>
            </a:r>
            <a:r>
              <a:rPr lang="en-GB" altLang="fr-FR" sz="1800" dirty="0">
                <a:cs typeface="Arial" panose="020B0604020202020204" pitchFamily="34" charset="0"/>
              </a:rPr>
              <a:t> par </a:t>
            </a:r>
            <a:r>
              <a:rPr lang="en-GB" altLang="fr-FR" sz="1800" dirty="0" err="1">
                <a:cs typeface="Arial" panose="020B0604020202020204" pitchFamily="34" charset="0"/>
              </a:rPr>
              <a:t>rayons</a:t>
            </a:r>
            <a:r>
              <a:rPr lang="en-GB" altLang="fr-FR" sz="1800" dirty="0">
                <a:cs typeface="Arial" panose="020B0604020202020204" pitchFamily="34" charset="0"/>
              </a:rPr>
              <a:t> X </a:t>
            </a:r>
          </a:p>
          <a:p>
            <a:pPr>
              <a:lnSpc>
                <a:spcPct val="8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fr-FR" sz="1800" dirty="0">
                <a:cs typeface="Arial" panose="020B0604020202020204" pitchFamily="34" charset="0"/>
              </a:rPr>
              <a:t>1923 : Le </a:t>
            </a:r>
            <a:r>
              <a:rPr lang="en-GB" altLang="fr-FR" sz="1800" dirty="0" err="1">
                <a:cs typeface="Arial" panose="020B0604020202020204" pitchFamily="34" charset="0"/>
              </a:rPr>
              <a:t>professeur</a:t>
            </a:r>
            <a:r>
              <a:rPr lang="en-GB" altLang="fr-FR" sz="1800" dirty="0">
                <a:cs typeface="Arial" panose="020B0604020202020204" pitchFamily="34" charset="0"/>
              </a:rPr>
              <a:t> Léon </a:t>
            </a:r>
            <a:r>
              <a:rPr lang="en-GB" altLang="fr-FR" sz="1800" dirty="0" err="1">
                <a:cs typeface="Arial" panose="020B0604020202020204" pitchFamily="34" charset="0"/>
              </a:rPr>
              <a:t>Bérard</a:t>
            </a:r>
            <a:r>
              <a:rPr lang="en-GB" altLang="fr-FR" sz="1800" dirty="0">
                <a:cs typeface="Arial" panose="020B0604020202020204" pitchFamily="34" charset="0"/>
              </a:rPr>
              <a:t> </a:t>
            </a:r>
            <a:r>
              <a:rPr lang="en-GB" altLang="fr-FR" sz="1800" dirty="0" err="1">
                <a:cs typeface="Arial" panose="020B0604020202020204" pitchFamily="34" charset="0"/>
              </a:rPr>
              <a:t>inaugure</a:t>
            </a:r>
            <a:r>
              <a:rPr lang="en-GB" altLang="fr-FR" sz="1800" dirty="0">
                <a:cs typeface="Arial" panose="020B0604020202020204" pitchFamily="34" charset="0"/>
              </a:rPr>
              <a:t> sous le grand Dôme de </a:t>
            </a:r>
            <a:r>
              <a:rPr lang="en-GB" altLang="fr-FR" sz="1800" dirty="0" err="1">
                <a:cs typeface="Arial" panose="020B0604020202020204" pitchFamily="34" charset="0"/>
              </a:rPr>
              <a:t>l'Hôtel-dieu</a:t>
            </a:r>
            <a:r>
              <a:rPr lang="en-GB" altLang="fr-FR" sz="1800" dirty="0">
                <a:cs typeface="Arial" panose="020B0604020202020204" pitchFamily="34" charset="0"/>
              </a:rPr>
              <a:t> de Lyon, le </a:t>
            </a:r>
            <a:r>
              <a:rPr lang="en-GB" altLang="fr-FR" sz="1800" dirty="0" err="1">
                <a:cs typeface="Arial" panose="020B0604020202020204" pitchFamily="34" charset="0"/>
              </a:rPr>
              <a:t>deuxième</a:t>
            </a:r>
            <a:r>
              <a:rPr lang="en-GB" altLang="fr-FR" sz="1800" dirty="0">
                <a:cs typeface="Arial" panose="020B0604020202020204" pitchFamily="34" charset="0"/>
              </a:rPr>
              <a:t> Centre </a:t>
            </a:r>
            <a:r>
              <a:rPr lang="en-GB" altLang="fr-FR" sz="1800" dirty="0" err="1">
                <a:cs typeface="Arial" panose="020B0604020202020204" pitchFamily="34" charset="0"/>
              </a:rPr>
              <a:t>anticancéreux</a:t>
            </a:r>
            <a:r>
              <a:rPr lang="en-GB" altLang="fr-FR" sz="1800" dirty="0">
                <a:cs typeface="Arial" panose="020B0604020202020204" pitchFamily="34" charset="0"/>
              </a:rPr>
              <a:t> </a:t>
            </a:r>
            <a:r>
              <a:rPr lang="en-GB" altLang="fr-FR" sz="1800" dirty="0" err="1">
                <a:cs typeface="Arial" panose="020B0604020202020204" pitchFamily="34" charset="0"/>
              </a:rPr>
              <a:t>français</a:t>
            </a:r>
            <a:endParaRPr lang="en-GB" altLang="fr-FR" sz="1800" dirty="0">
              <a:cs typeface="Arial" panose="020B0604020202020204" pitchFamily="34" charset="0"/>
            </a:endParaRPr>
          </a:p>
          <a:p>
            <a:pPr>
              <a:lnSpc>
                <a:spcPct val="8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fr-FR" sz="1800" dirty="0">
                <a:cs typeface="Arial" panose="020B0604020202020204" pitchFamily="34" charset="0"/>
              </a:rPr>
              <a:t>1929 : </a:t>
            </a:r>
            <a:r>
              <a:rPr lang="en-GB" altLang="fr-FR" sz="1800" dirty="0" err="1">
                <a:cs typeface="Arial" panose="020B0604020202020204" pitchFamily="34" charset="0"/>
              </a:rPr>
              <a:t>Création</a:t>
            </a:r>
            <a:r>
              <a:rPr lang="en-GB" altLang="fr-FR" sz="1800" dirty="0">
                <a:cs typeface="Arial" panose="020B0604020202020204" pitchFamily="34" charset="0"/>
              </a:rPr>
              <a:t> des premières 'bombes au radium'</a:t>
            </a:r>
          </a:p>
          <a:p>
            <a:pPr>
              <a:lnSpc>
                <a:spcPct val="8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fr-FR" sz="1800" dirty="0">
                <a:cs typeface="Arial" panose="020B0604020202020204" pitchFamily="34" charset="0"/>
              </a:rPr>
              <a:t>1951 : Première bombe au Cobalt</a:t>
            </a:r>
          </a:p>
          <a:p>
            <a:pPr>
              <a:lnSpc>
                <a:spcPct val="83000"/>
              </a:lnSpc>
              <a:tabLst>
                <a:tab pos="446088" algn="l"/>
                <a:tab pos="895350" algn="l"/>
                <a:tab pos="1344613" algn="l"/>
                <a:tab pos="1793875" algn="l"/>
                <a:tab pos="2243138" algn="l"/>
                <a:tab pos="2692400" algn="l"/>
                <a:tab pos="3141663" algn="l"/>
                <a:tab pos="3590925" algn="l"/>
                <a:tab pos="4040188" algn="l"/>
                <a:tab pos="4489450" algn="l"/>
                <a:tab pos="4938713" algn="l"/>
                <a:tab pos="5387975" algn="l"/>
                <a:tab pos="5837238" algn="l"/>
                <a:tab pos="6286500" algn="l"/>
                <a:tab pos="6735763" algn="l"/>
                <a:tab pos="7185025" algn="l"/>
                <a:tab pos="7634288" algn="l"/>
                <a:tab pos="8083550" algn="l"/>
                <a:tab pos="8532813" algn="l"/>
                <a:tab pos="8982075" algn="l"/>
              </a:tabLst>
            </a:pPr>
            <a:r>
              <a:rPr lang="en-GB" altLang="fr-FR" sz="1800" dirty="0">
                <a:cs typeface="Arial" panose="020B0604020202020204" pitchFamily="34" charset="0"/>
              </a:rPr>
              <a:t>1952 : Premier </a:t>
            </a:r>
            <a:r>
              <a:rPr lang="en-GB" altLang="fr-FR" sz="1800" dirty="0" err="1">
                <a:cs typeface="Arial" panose="020B0604020202020204" pitchFamily="34" charset="0"/>
              </a:rPr>
              <a:t>accélérateur</a:t>
            </a:r>
            <a:r>
              <a:rPr lang="en-GB" altLang="fr-FR" sz="1800" dirty="0">
                <a:cs typeface="Arial" panose="020B0604020202020204" pitchFamily="34" charset="0"/>
              </a:rPr>
              <a:t> </a:t>
            </a:r>
            <a:r>
              <a:rPr lang="en-GB" altLang="fr-FR" sz="1800" dirty="0" err="1">
                <a:cs typeface="Arial" panose="020B0604020202020204" pitchFamily="34" charset="0"/>
              </a:rPr>
              <a:t>linéaire</a:t>
            </a:r>
            <a:endParaRPr lang="en-GB" altLang="fr-FR" sz="1800" dirty="0">
              <a:cs typeface="Arial" panose="020B0604020202020204" pitchFamily="34" charset="0"/>
            </a:endParaRP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8BC3B56-FEB4-4F35-A777-6F4976370F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E64B7970-5A44-4F83-AAAC-9AAF088A90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83768" y="1531218"/>
            <a:ext cx="1725613" cy="2185988"/>
          </a:xfrm>
          <a:prstGeom prst="rect">
            <a:avLst/>
          </a:prstGeom>
          <a:noFill/>
        </p:spPr>
      </p:pic>
      <p:graphicFrame>
        <p:nvGraphicFramePr>
          <p:cNvPr id="5" name="Object 6">
            <a:extLst>
              <a:ext uri="{FF2B5EF4-FFF2-40B4-BE49-F238E27FC236}">
                <a16:creationId xmlns:a16="http://schemas.microsoft.com/office/drawing/2014/main" id="{475419C4-ECF4-42DE-B491-8EFC194F8D3B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18186797"/>
              </p:ext>
            </p:extLst>
          </p:nvPr>
        </p:nvGraphicFramePr>
        <p:xfrm>
          <a:off x="4909775" y="1543918"/>
          <a:ext cx="1497013" cy="2160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81" name="C:\WINDOWS\QuickTime Picture" r:id="rId4" imgW="2116520" imgH="3052464" progId="ViewerFrameClass">
                  <p:embed/>
                </p:oleObj>
              </mc:Choice>
              <mc:Fallback>
                <p:oleObj name="C:\WINDOWS\QuickTime Picture" r:id="rId4" imgW="2116520" imgH="3052464" progId="ViewerFrameClass">
                  <p:embed/>
                  <p:pic>
                    <p:nvPicPr>
                      <p:cNvPr id="20486" name="Object 6">
                        <a:extLst>
                          <a:ext uri="{FF2B5EF4-FFF2-40B4-BE49-F238E27FC236}">
                            <a16:creationId xmlns:a16="http://schemas.microsoft.com/office/drawing/2014/main" id="{ED7E2B1D-6186-4183-8957-CF6567B4883A}"/>
                          </a:ext>
                        </a:extLst>
                      </p:cNvPr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09775" y="1543918"/>
                        <a:ext cx="1497013" cy="21605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3466224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643F10-85CC-4E09-B22B-3E374EE79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853136"/>
          </a:xfrm>
        </p:spPr>
        <p:txBody>
          <a:bodyPr>
            <a:normAutofit/>
          </a:bodyPr>
          <a:lstStyle/>
          <a:p>
            <a:r>
              <a:rPr lang="fr-FR" dirty="0"/>
              <a:t>Irradiation mammaire:</a:t>
            </a:r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Radiodermite</a:t>
            </a:r>
            <a:endParaRPr lang="en-GB" altLang="fr-FR" sz="2400" dirty="0"/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Asthénie</a:t>
            </a:r>
            <a:endParaRPr lang="en-GB" altLang="fr-FR" sz="2400" dirty="0"/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Oesophagite</a:t>
            </a:r>
            <a:endParaRPr lang="en-GB" altLang="fr-FR" sz="2400" dirty="0"/>
          </a:p>
          <a:p>
            <a:pPr lvl="1"/>
            <a:r>
              <a:rPr lang="fr-FR" sz="2400" dirty="0"/>
              <a:t>Œdème</a:t>
            </a:r>
          </a:p>
          <a:p>
            <a:pPr lvl="1"/>
            <a:r>
              <a:rPr lang="fr-FR" sz="2400" dirty="0"/>
              <a:t>Télangiectasie</a:t>
            </a:r>
          </a:p>
          <a:p>
            <a:pPr lvl="1"/>
            <a:r>
              <a:rPr lang="fr-FR" sz="2400" dirty="0"/>
              <a:t>Cardiopathie</a:t>
            </a:r>
          </a:p>
          <a:p>
            <a:pPr lvl="1"/>
            <a:r>
              <a:rPr lang="fr-FR" sz="2400" dirty="0"/>
              <a:t>Fibrose pulmonaire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ECDFBE4-CB68-41D9-AB7B-EF248B9C0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effets secondaires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F3BEC35D-FEB0-4A36-941A-306259AFC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1597578"/>
            <a:ext cx="3212287" cy="456772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Hydratation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</a:rPr>
              <a:t>Crème </a:t>
            </a:r>
            <a:r>
              <a:rPr lang="en-GB" altLang="fr-FR" sz="2000" dirty="0" err="1">
                <a:solidFill>
                  <a:srgbClr val="B41860"/>
                </a:solidFill>
              </a:rPr>
              <a:t>émolliente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B41860"/>
                </a:solidFill>
              </a:rPr>
              <a:t>Antalgiques</a:t>
            </a: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</a:rPr>
              <a:t>Laser </a:t>
            </a:r>
            <a:r>
              <a:rPr lang="en-GB" altLang="fr-FR" sz="2000" dirty="0" err="1">
                <a:solidFill>
                  <a:srgbClr val="B41860"/>
                </a:solidFill>
              </a:rPr>
              <a:t>basse</a:t>
            </a:r>
            <a:r>
              <a:rPr lang="en-GB" altLang="fr-FR" sz="2000" dirty="0">
                <a:solidFill>
                  <a:srgbClr val="B41860"/>
                </a:solidFill>
              </a:rPr>
              <a:t> </a:t>
            </a:r>
            <a:r>
              <a:rPr lang="en-GB" altLang="fr-FR" sz="2000" dirty="0" err="1">
                <a:solidFill>
                  <a:srgbClr val="B41860"/>
                </a:solidFill>
              </a:rPr>
              <a:t>énergie</a:t>
            </a:r>
            <a:r>
              <a:rPr lang="en-GB" altLang="fr-FR" sz="2000" dirty="0">
                <a:solidFill>
                  <a:srgbClr val="B41860"/>
                </a:solidFill>
              </a:rPr>
              <a:t> / </a:t>
            </a:r>
            <a:r>
              <a:rPr lang="en-GB" altLang="fr-FR" sz="2000" dirty="0" err="1">
                <a:solidFill>
                  <a:srgbClr val="B41860"/>
                </a:solidFill>
              </a:rPr>
              <a:t>Photobiomodulation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  <a:latin typeface="+mn-lt"/>
                <a:ea typeface="+mn-ea"/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12608598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0C4925A6-11E8-4A69-B19D-37409F2F52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effets secondaires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2932DA0A-C3AA-49EA-A792-AD52624C3A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1660540"/>
            <a:ext cx="4756546" cy="3536919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DE9D8F4-0931-429C-BC07-55B52A91C108}"/>
              </a:ext>
            </a:extLst>
          </p:cNvPr>
          <p:cNvSpPr txBox="1"/>
          <p:nvPr/>
        </p:nvSpPr>
        <p:spPr>
          <a:xfrm>
            <a:off x="1233214" y="5517232"/>
            <a:ext cx="69696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Radiodermite liée à une radiothérapie du sein</a:t>
            </a:r>
          </a:p>
        </p:txBody>
      </p:sp>
    </p:spTree>
    <p:extLst>
      <p:ext uri="{BB962C8B-B14F-4D97-AF65-F5344CB8AC3E}">
        <p14:creationId xmlns:p14="http://schemas.microsoft.com/office/powerpoint/2010/main" val="2645414331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643F10-85CC-4E09-B22B-3E374EE79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853136"/>
          </a:xfrm>
        </p:spPr>
        <p:txBody>
          <a:bodyPr>
            <a:normAutofit/>
          </a:bodyPr>
          <a:lstStyle/>
          <a:p>
            <a:r>
              <a:rPr lang="fr-FR" dirty="0"/>
              <a:t>Irradiation abdominale:</a:t>
            </a:r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Nausées</a:t>
            </a:r>
            <a:endParaRPr lang="en-GB" altLang="fr-FR" sz="2400" dirty="0"/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Diarrhées</a:t>
            </a:r>
            <a:endParaRPr lang="en-GB" altLang="fr-FR" sz="2400" dirty="0"/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Déshydratation</a:t>
            </a:r>
            <a:endParaRPr lang="en-GB" altLang="fr-FR" sz="2400" dirty="0"/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Asthénie</a:t>
            </a:r>
            <a:endParaRPr lang="en-GB" altLang="fr-FR" sz="2400" dirty="0"/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Gastrite</a:t>
            </a:r>
            <a:endParaRPr lang="en-GB" altLang="fr-FR" sz="2400" dirty="0"/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Iléite</a:t>
            </a:r>
            <a:endParaRPr lang="en-GB" altLang="fr-FR" sz="2400" dirty="0"/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ECDFBE4-CB68-41D9-AB7B-EF248B9C0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effets secondaires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F3BEC35D-FEB0-4A36-941A-306259AFC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1597578"/>
            <a:ext cx="3212287" cy="456772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Hydratation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</a:rPr>
              <a:t>Consultation </a:t>
            </a:r>
            <a:r>
              <a:rPr lang="en-GB" altLang="fr-FR" sz="2000" dirty="0" err="1">
                <a:solidFill>
                  <a:srgbClr val="B41860"/>
                </a:solidFill>
              </a:rPr>
              <a:t>diététique</a:t>
            </a:r>
            <a:r>
              <a:rPr lang="en-GB" altLang="fr-FR" sz="2000" dirty="0">
                <a:solidFill>
                  <a:srgbClr val="B41860"/>
                </a:solidFill>
              </a:rPr>
              <a:t>: alimentation </a:t>
            </a:r>
            <a:r>
              <a:rPr lang="en-GB" altLang="fr-FR" sz="2000" dirty="0" err="1">
                <a:solidFill>
                  <a:srgbClr val="B41860"/>
                </a:solidFill>
              </a:rPr>
              <a:t>adaptée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42900"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Repas</a:t>
            </a:r>
            <a:r>
              <a:rPr lang="en-GB" altLang="fr-FR" sz="2000" dirty="0">
                <a:solidFill>
                  <a:srgbClr val="B41860"/>
                </a:solidFill>
              </a:rPr>
              <a:t> </a:t>
            </a:r>
            <a:r>
              <a:rPr lang="en-GB" altLang="fr-FR" sz="2000" dirty="0" err="1">
                <a:solidFill>
                  <a:srgbClr val="B41860"/>
                </a:solidFill>
              </a:rPr>
              <a:t>fractionnés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42900"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Antinauséeux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42900"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Antispasmodiques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42900"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Pansements</a:t>
            </a:r>
            <a:r>
              <a:rPr lang="en-GB" altLang="fr-FR" sz="2000" dirty="0">
                <a:solidFill>
                  <a:srgbClr val="B41860"/>
                </a:solidFill>
              </a:rPr>
              <a:t> </a:t>
            </a:r>
            <a:r>
              <a:rPr lang="en-GB" altLang="fr-FR" sz="2000" dirty="0" err="1">
                <a:solidFill>
                  <a:srgbClr val="B41860"/>
                </a:solidFill>
              </a:rPr>
              <a:t>gastriques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42900"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B41860"/>
                </a:solidFill>
              </a:rPr>
              <a:t>Antalgiques</a:t>
            </a:r>
          </a:p>
          <a:p>
            <a:pPr marL="342900"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fr-FR" sz="2000" dirty="0">
                <a:solidFill>
                  <a:srgbClr val="B4186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315300378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643F10-85CC-4E09-B22B-3E374EE79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853136"/>
          </a:xfrm>
        </p:spPr>
        <p:txBody>
          <a:bodyPr>
            <a:normAutofit fontScale="92500" lnSpcReduction="20000"/>
          </a:bodyPr>
          <a:lstStyle/>
          <a:p>
            <a:r>
              <a:rPr lang="fr-FR" dirty="0"/>
              <a:t>Irradiation pelvienne:</a:t>
            </a:r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Diarrhées</a:t>
            </a:r>
            <a:endParaRPr lang="en-GB" altLang="fr-FR" sz="2400" dirty="0"/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>
                <a:solidFill>
                  <a:srgbClr val="499CE1"/>
                </a:solidFill>
              </a:rPr>
              <a:t>Hémorroïdes</a:t>
            </a:r>
            <a:endParaRPr lang="en-GB" altLang="fr-FR" sz="2400" dirty="0">
              <a:solidFill>
                <a:srgbClr val="499CE1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>
                <a:solidFill>
                  <a:srgbClr val="499CE1"/>
                </a:solidFill>
              </a:rPr>
              <a:t>Pollakiurie</a:t>
            </a:r>
            <a:r>
              <a:rPr lang="en-GB" altLang="fr-FR" sz="2400" dirty="0">
                <a:solidFill>
                  <a:srgbClr val="499CE1"/>
                </a:solidFill>
              </a:rPr>
              <a:t>, </a:t>
            </a:r>
            <a:r>
              <a:rPr lang="en-GB" altLang="fr-FR" sz="2400" dirty="0" err="1">
                <a:solidFill>
                  <a:srgbClr val="499CE1"/>
                </a:solidFill>
              </a:rPr>
              <a:t>hématurie</a:t>
            </a:r>
            <a:endParaRPr lang="en-GB" altLang="fr-FR" sz="2400" dirty="0">
              <a:solidFill>
                <a:srgbClr val="499CE1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>
                <a:solidFill>
                  <a:srgbClr val="499CE1"/>
                </a:solidFill>
              </a:rPr>
              <a:t>Brûlures</a:t>
            </a:r>
            <a:r>
              <a:rPr lang="en-GB" altLang="fr-FR" sz="2400" dirty="0">
                <a:solidFill>
                  <a:srgbClr val="499CE1"/>
                </a:solidFill>
              </a:rPr>
              <a:t> </a:t>
            </a:r>
            <a:r>
              <a:rPr lang="en-GB" altLang="fr-FR" sz="2400" dirty="0" err="1">
                <a:solidFill>
                  <a:srgbClr val="499CE1"/>
                </a:solidFill>
              </a:rPr>
              <a:t>mictionnelles</a:t>
            </a:r>
            <a:r>
              <a:rPr lang="en-GB" altLang="fr-FR" sz="2400" dirty="0">
                <a:solidFill>
                  <a:srgbClr val="499CE1"/>
                </a:solidFill>
              </a:rPr>
              <a:t>, </a:t>
            </a:r>
            <a:r>
              <a:rPr lang="en-GB" altLang="fr-FR" sz="2400" dirty="0" err="1">
                <a:solidFill>
                  <a:srgbClr val="499CE1"/>
                </a:solidFill>
              </a:rPr>
              <a:t>Cystites</a:t>
            </a:r>
            <a:endParaRPr lang="en-GB" altLang="fr-FR" sz="2400" dirty="0">
              <a:solidFill>
                <a:srgbClr val="499CE1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>
                <a:solidFill>
                  <a:srgbClr val="499CE1"/>
                </a:solidFill>
              </a:rPr>
              <a:t>Rectites</a:t>
            </a:r>
            <a:endParaRPr lang="en-GB" altLang="fr-FR" sz="2400" dirty="0">
              <a:solidFill>
                <a:srgbClr val="499CE1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>
                <a:solidFill>
                  <a:srgbClr val="499CE1"/>
                </a:solidFill>
              </a:rPr>
              <a:t>Vaginites</a:t>
            </a:r>
            <a:r>
              <a:rPr lang="en-GB" altLang="fr-FR" sz="2400" dirty="0">
                <a:solidFill>
                  <a:srgbClr val="499CE1"/>
                </a:solidFill>
              </a:rPr>
              <a:t>, </a:t>
            </a:r>
            <a:r>
              <a:rPr lang="en-GB" altLang="fr-FR" sz="2400" dirty="0" err="1">
                <a:solidFill>
                  <a:srgbClr val="499CE1"/>
                </a:solidFill>
              </a:rPr>
              <a:t>sécheresse</a:t>
            </a:r>
            <a:r>
              <a:rPr lang="en-GB" altLang="fr-FR" sz="2400" dirty="0">
                <a:solidFill>
                  <a:srgbClr val="499CE1"/>
                </a:solidFill>
              </a:rPr>
              <a:t> </a:t>
            </a:r>
            <a:r>
              <a:rPr lang="en-GB" altLang="fr-FR" sz="2400" dirty="0" err="1">
                <a:solidFill>
                  <a:srgbClr val="499CE1"/>
                </a:solidFill>
              </a:rPr>
              <a:t>vaginale</a:t>
            </a:r>
            <a:endParaRPr lang="en-GB" altLang="fr-FR" sz="2400" dirty="0">
              <a:solidFill>
                <a:srgbClr val="499CE1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>
                <a:solidFill>
                  <a:srgbClr val="499CE1"/>
                </a:solidFill>
              </a:rPr>
              <a:t>Troubles </a:t>
            </a:r>
            <a:r>
              <a:rPr lang="en-GB" altLang="fr-FR" sz="2400" dirty="0" err="1">
                <a:solidFill>
                  <a:srgbClr val="499CE1"/>
                </a:solidFill>
              </a:rPr>
              <a:t>érectiles</a:t>
            </a:r>
            <a:r>
              <a:rPr lang="en-GB" altLang="fr-FR" sz="2400" dirty="0">
                <a:solidFill>
                  <a:srgbClr val="499CE1"/>
                </a:solidFill>
              </a:rPr>
              <a:t>, impuissance</a:t>
            </a:r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>
                <a:solidFill>
                  <a:srgbClr val="499CE1"/>
                </a:solidFill>
              </a:rPr>
              <a:t>Stérilité</a:t>
            </a:r>
            <a:endParaRPr lang="en-GB" altLang="fr-FR" sz="2400" dirty="0"/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Radiodermites</a:t>
            </a:r>
            <a:r>
              <a:rPr lang="en-GB" altLang="fr-FR" sz="2400" dirty="0"/>
              <a:t> </a:t>
            </a:r>
            <a:r>
              <a:rPr lang="en-GB" altLang="fr-FR" sz="2400" dirty="0">
                <a:solidFill>
                  <a:srgbClr val="499CE1"/>
                </a:solidFill>
              </a:rPr>
              <a:t>dans les </a:t>
            </a:r>
            <a:r>
              <a:rPr lang="en-GB" altLang="fr-FR" sz="2400" dirty="0" err="1">
                <a:solidFill>
                  <a:srgbClr val="499CE1"/>
                </a:solidFill>
              </a:rPr>
              <a:t>plis</a:t>
            </a:r>
            <a:r>
              <a:rPr lang="en-GB" altLang="fr-FR" sz="2400" dirty="0">
                <a:solidFill>
                  <a:srgbClr val="499CE1"/>
                </a:solidFill>
              </a:rPr>
              <a:t> </a:t>
            </a:r>
            <a:r>
              <a:rPr lang="en-GB" altLang="fr-FR" sz="2400" dirty="0" err="1">
                <a:solidFill>
                  <a:srgbClr val="499CE1"/>
                </a:solidFill>
              </a:rPr>
              <a:t>cutanés</a:t>
            </a:r>
            <a:endParaRPr lang="en-GB" altLang="fr-FR" sz="2400" dirty="0">
              <a:solidFill>
                <a:srgbClr val="499CE1"/>
              </a:solidFill>
            </a:endParaRPr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Asthénie</a:t>
            </a:r>
            <a:endParaRPr lang="en-GB" altLang="fr-FR" sz="2400" dirty="0">
              <a:solidFill>
                <a:srgbClr val="499CE1"/>
              </a:solidFill>
            </a:endParaRPr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ECDFBE4-CB68-41D9-AB7B-EF248B9C0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effets secondaires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F3BEC35D-FEB0-4A36-941A-306259AFC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1597578"/>
            <a:ext cx="3212287" cy="456772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indent="-342900">
              <a:lnSpc>
                <a:spcPct val="125000"/>
              </a:lnSpc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Hydratation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</a:rPr>
              <a:t>Consultation </a:t>
            </a:r>
            <a:r>
              <a:rPr lang="en-GB" altLang="fr-FR" sz="2000" dirty="0" err="1">
                <a:solidFill>
                  <a:srgbClr val="B41860"/>
                </a:solidFill>
              </a:rPr>
              <a:t>diététique</a:t>
            </a:r>
            <a:r>
              <a:rPr lang="en-GB" altLang="fr-FR" sz="2000" dirty="0">
                <a:solidFill>
                  <a:srgbClr val="B41860"/>
                </a:solidFill>
              </a:rPr>
              <a:t>: alimentation </a:t>
            </a:r>
            <a:r>
              <a:rPr lang="en-GB" altLang="fr-FR" sz="2000" dirty="0" err="1">
                <a:solidFill>
                  <a:srgbClr val="B41860"/>
                </a:solidFill>
              </a:rPr>
              <a:t>adaptée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Pommade</a:t>
            </a:r>
            <a:r>
              <a:rPr lang="en-GB" altLang="fr-FR" sz="2000" dirty="0">
                <a:solidFill>
                  <a:srgbClr val="B41860"/>
                </a:solidFill>
              </a:rPr>
              <a:t> </a:t>
            </a:r>
            <a:r>
              <a:rPr lang="en-GB" altLang="fr-FR" sz="2000" dirty="0" err="1">
                <a:solidFill>
                  <a:srgbClr val="B41860"/>
                </a:solidFill>
              </a:rPr>
              <a:t>hémorroïdaire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Accompagnement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</a:rPr>
              <a:t>Crème </a:t>
            </a:r>
            <a:r>
              <a:rPr lang="en-GB" altLang="fr-FR" sz="2000" dirty="0" err="1">
                <a:solidFill>
                  <a:srgbClr val="B41860"/>
                </a:solidFill>
              </a:rPr>
              <a:t>émolliente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</a:rPr>
              <a:t>Laser </a:t>
            </a:r>
            <a:r>
              <a:rPr lang="en-GB" altLang="fr-FR" sz="2000" dirty="0" err="1">
                <a:solidFill>
                  <a:srgbClr val="B41860"/>
                </a:solidFill>
              </a:rPr>
              <a:t>basse</a:t>
            </a:r>
            <a:r>
              <a:rPr lang="en-GB" altLang="fr-FR" sz="2000" dirty="0">
                <a:solidFill>
                  <a:srgbClr val="B41860"/>
                </a:solidFill>
              </a:rPr>
              <a:t> </a:t>
            </a:r>
            <a:r>
              <a:rPr lang="en-GB" altLang="fr-FR" sz="2000" dirty="0" err="1">
                <a:solidFill>
                  <a:srgbClr val="B41860"/>
                </a:solidFill>
              </a:rPr>
              <a:t>énergie</a:t>
            </a:r>
            <a:r>
              <a:rPr lang="en-GB" altLang="fr-FR" sz="2000" dirty="0">
                <a:solidFill>
                  <a:srgbClr val="B41860"/>
                </a:solidFill>
              </a:rPr>
              <a:t> / </a:t>
            </a:r>
            <a:r>
              <a:rPr lang="en-GB" altLang="fr-FR" sz="2000" dirty="0" err="1">
                <a:solidFill>
                  <a:srgbClr val="B41860"/>
                </a:solidFill>
              </a:rPr>
              <a:t>Photobiomodulation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Antalgique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0680530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643F10-85CC-4E09-B22B-3E374EE79A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3826768" cy="4853136"/>
          </a:xfrm>
        </p:spPr>
        <p:txBody>
          <a:bodyPr>
            <a:normAutofit/>
          </a:bodyPr>
          <a:lstStyle/>
          <a:p>
            <a:r>
              <a:rPr lang="fr-FR" dirty="0"/>
              <a:t>Irradiation osseuse:</a:t>
            </a:r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Douleurs</a:t>
            </a:r>
            <a:r>
              <a:rPr lang="en-GB" altLang="fr-FR" sz="2400" dirty="0"/>
              <a:t> intensifies </a:t>
            </a:r>
            <a:r>
              <a:rPr lang="en-GB" altLang="fr-FR" sz="2400" dirty="0" err="1"/>
              <a:t>temporairement</a:t>
            </a:r>
            <a:endParaRPr lang="en-GB" altLang="fr-FR" sz="2400" dirty="0"/>
          </a:p>
          <a:p>
            <a:pPr lvl="1">
              <a:lnSpc>
                <a:spcPct val="80000"/>
              </a:lnSpc>
              <a:defRPr/>
            </a:pPr>
            <a:r>
              <a:rPr lang="en-GB" altLang="fr-FR" sz="2400" dirty="0" err="1"/>
              <a:t>Aplasie</a:t>
            </a:r>
            <a:r>
              <a:rPr lang="en-GB" altLang="fr-FR" sz="2400" dirty="0"/>
              <a:t> (</a:t>
            </a:r>
            <a:r>
              <a:rPr lang="en-GB" altLang="fr-FR" sz="2400" dirty="0" err="1"/>
              <a:t>si</a:t>
            </a:r>
            <a:r>
              <a:rPr lang="en-GB" altLang="fr-FR" sz="2400" dirty="0"/>
              <a:t> irradiation de grand volume)</a:t>
            </a:r>
            <a:endParaRPr lang="en-GB" altLang="fr-FR" sz="2400" dirty="0">
              <a:solidFill>
                <a:srgbClr val="499CE1"/>
              </a:solidFill>
            </a:endParaRPr>
          </a:p>
          <a:p>
            <a:pPr lvl="1"/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9ECDFBE4-CB68-41D9-AB7B-EF248B9C0A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effets secondaires</a:t>
            </a:r>
          </a:p>
        </p:txBody>
      </p:sp>
      <p:sp>
        <p:nvSpPr>
          <p:cNvPr id="4" name="Text Box 6">
            <a:extLst>
              <a:ext uri="{FF2B5EF4-FFF2-40B4-BE49-F238E27FC236}">
                <a16:creationId xmlns:a16="http://schemas.microsoft.com/office/drawing/2014/main" id="{F3BEC35D-FEB0-4A36-941A-306259AFCF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064" y="1597578"/>
            <a:ext cx="3212287" cy="456772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/>
          <a:lstStyle>
            <a:lvl1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1pPr>
            <a:lvl2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2pPr>
            <a:lvl3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3pPr>
            <a:lvl4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4pPr>
            <a:lvl5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5pPr>
            <a:lvl6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6pPr>
            <a:lvl7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7pPr>
            <a:lvl8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8pPr>
            <a:lvl9pPr defTabSz="449263" fontAlgn="base">
              <a:lnSpc>
                <a:spcPct val="41000"/>
              </a:lnSpc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Arial" charset="0"/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  <a:defRPr>
                <a:solidFill>
                  <a:srgbClr val="000000"/>
                </a:solidFill>
                <a:latin typeface="Arial" charset="0"/>
                <a:ea typeface="MS Gothic" pitchFamily="49" charset="-128"/>
              </a:defRPr>
            </a:lvl9pPr>
          </a:lstStyle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 err="1">
                <a:solidFill>
                  <a:srgbClr val="B41860"/>
                </a:solidFill>
              </a:rPr>
              <a:t>Antalgique</a:t>
            </a:r>
            <a:endParaRPr lang="en-GB" altLang="fr-FR" sz="2000" dirty="0">
              <a:solidFill>
                <a:srgbClr val="B41860"/>
              </a:solidFill>
            </a:endParaRPr>
          </a:p>
          <a:p>
            <a:pPr marL="36000" indent="-342900">
              <a:lnSpc>
                <a:spcPct val="125000"/>
              </a:lnSpc>
              <a:buClr>
                <a:srgbClr val="B41860"/>
              </a:buClr>
              <a:buSzPct val="52000"/>
              <a:buFont typeface="Arial" panose="020B0604020202020204" pitchFamily="34" charset="0"/>
              <a:buChar char="•"/>
              <a:defRPr/>
            </a:pPr>
            <a:r>
              <a:rPr lang="en-GB" altLang="fr-FR" sz="2000" dirty="0">
                <a:solidFill>
                  <a:srgbClr val="B41860"/>
                </a:solidFill>
              </a:rPr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5472641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41E3D4B-1F20-4623-8857-0F1B7B72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radiodermite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C7A03A3-3640-4332-BD1D-14846BA2A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968" y="1417638"/>
            <a:ext cx="4769792" cy="538026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F27F7C-AC6B-48B2-AC13-42F8705FE2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86" y="2780928"/>
            <a:ext cx="4181847" cy="1865487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D9274A9-1817-4DA4-8244-CB0F341D622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457" r="60180" b="20421"/>
          <a:stretch/>
        </p:blipFill>
        <p:spPr>
          <a:xfrm>
            <a:off x="100033" y="4502399"/>
            <a:ext cx="2232248" cy="28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72253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841E3D4B-1F20-4623-8857-0F1B7B726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radiodermite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F2796C0F-AD75-4D97-838C-8C2FC7D3F7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5652" y="1405062"/>
            <a:ext cx="8392696" cy="380100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0133606-71CC-46C0-AED8-94DFC24A48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71522" y="188640"/>
            <a:ext cx="2236273" cy="1001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23107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0B93C291-2D80-4DCC-AE7B-5BF28D3623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r>
              <a:rPr lang="fr-FR" dirty="0"/>
              <a:t>Une bonne hygiène</a:t>
            </a:r>
          </a:p>
          <a:p>
            <a:r>
              <a:rPr lang="fr-FR" dirty="0"/>
              <a:t>Pas d’exposition de la zone irradiée au soleil (vêtements, écran total)</a:t>
            </a:r>
          </a:p>
          <a:p>
            <a:r>
              <a:rPr lang="fr-FR" dirty="0"/>
              <a:t>Porter des vêtements/sous-vêtements en coton/matière naturelle au niveau de la zone irradiée, pas d’armatures au soutien gorge en cas d’irradiation du sein</a:t>
            </a:r>
          </a:p>
          <a:p>
            <a:r>
              <a:rPr lang="fr-FR" dirty="0"/>
              <a:t>Pas de produit agressif sur les zones irradiées (parfum, pansement et autres adhésifs,…)</a:t>
            </a:r>
          </a:p>
          <a:p>
            <a:r>
              <a:rPr lang="fr-FR" dirty="0"/>
              <a:t>Le déodorant peut être appliqué si la peau n’est pas lésée</a:t>
            </a:r>
          </a:p>
          <a:p>
            <a:r>
              <a:rPr lang="fr-FR" dirty="0"/>
              <a:t>Application d’une crème émolliente pour hydrater</a:t>
            </a:r>
          </a:p>
          <a:p>
            <a:r>
              <a:rPr lang="fr-FR" dirty="0"/>
              <a:t>Si irradiation ORL, hygiène buccale irréprochable (bilan dentaire au préalable)</a:t>
            </a:r>
          </a:p>
          <a:p>
            <a:r>
              <a:rPr lang="fr-FR" dirty="0"/>
              <a:t>Pas d’alcool =&gt; sevrage</a:t>
            </a:r>
          </a:p>
          <a:p>
            <a:r>
              <a:rPr lang="fr-FR" dirty="0"/>
              <a:t>Pas de tabac =&gt; sevrage</a:t>
            </a:r>
          </a:p>
          <a:p>
            <a:r>
              <a:rPr lang="fr-FR" dirty="0"/>
              <a:t>Pas de rasage manuel, pas d’épilation (éviter tous risques d’irritations cutanées, coupures,… qui ne cicatrisera pas pendant la radiothérapie)</a:t>
            </a:r>
          </a:p>
          <a:p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F93B59CB-E716-4533-AD59-3886A229B0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Consignes aux patients</a:t>
            </a:r>
          </a:p>
        </p:txBody>
      </p:sp>
    </p:spTree>
    <p:extLst>
      <p:ext uri="{BB962C8B-B14F-4D97-AF65-F5344CB8AC3E}">
        <p14:creationId xmlns:p14="http://schemas.microsoft.com/office/powerpoint/2010/main" val="227520740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ous-titre 2">
            <a:extLst>
              <a:ext uri="{FF2B5EF4-FFF2-40B4-BE49-F238E27FC236}">
                <a16:creationId xmlns:a16="http://schemas.microsoft.com/office/drawing/2014/main" id="{A55344FA-CC41-4B6B-8F0E-3C73378755D9}"/>
              </a:ext>
            </a:extLst>
          </p:cNvPr>
          <p:cNvSpPr txBox="1">
            <a:spLocks/>
          </p:cNvSpPr>
          <p:nvPr/>
        </p:nvSpPr>
        <p:spPr>
          <a:xfrm>
            <a:off x="467544" y="1988840"/>
            <a:ext cx="8424936" cy="39604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defRPr sz="3200" kern="1200">
                <a:solidFill>
                  <a:srgbClr val="2C426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defRPr sz="2800" kern="1200">
                <a:solidFill>
                  <a:srgbClr val="499CE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fr-FR" sz="2400" dirty="0"/>
              <a:t>ICT = tout le corps !</a:t>
            </a:r>
          </a:p>
          <a:p>
            <a:pPr>
              <a:defRPr/>
            </a:pPr>
            <a:r>
              <a:rPr lang="fr-FR" sz="2400" dirty="0"/>
              <a:t>Réservé aux équipes spécialisées</a:t>
            </a:r>
          </a:p>
          <a:p>
            <a:pPr>
              <a:defRPr/>
            </a:pPr>
            <a:r>
              <a:rPr lang="fr-FR" sz="2400" u="sng" dirty="0"/>
              <a:t>Indications :</a:t>
            </a:r>
          </a:p>
          <a:p>
            <a:pPr marL="0" indent="0">
              <a:buNone/>
              <a:defRPr/>
            </a:pPr>
            <a:r>
              <a:rPr lang="fr-FR" sz="2400" dirty="0"/>
              <a:t>Principalement les tumeurs de la moelle ou tissus hématopoïétiques </a:t>
            </a:r>
          </a:p>
          <a:p>
            <a:pPr lvl="1">
              <a:defRPr/>
            </a:pPr>
            <a:r>
              <a:rPr lang="fr-FR" sz="2000" dirty="0"/>
              <a:t>Leucémies (LAL , LAM, </a:t>
            </a:r>
            <a:r>
              <a:rPr lang="fr-FR" sz="2000" dirty="0" err="1"/>
              <a:t>etc</a:t>
            </a:r>
            <a:r>
              <a:rPr lang="fr-FR" sz="2000" dirty="0"/>
              <a:t>,)</a:t>
            </a:r>
          </a:p>
          <a:p>
            <a:pPr lvl="1">
              <a:defRPr/>
            </a:pPr>
            <a:r>
              <a:rPr lang="fr-FR" sz="2000" dirty="0"/>
              <a:t>Myélome</a:t>
            </a:r>
          </a:p>
          <a:p>
            <a:pPr lvl="1">
              <a:defRPr/>
            </a:pPr>
            <a:r>
              <a:rPr lang="fr-FR" sz="2000" dirty="0"/>
              <a:t>Hodgkin stade IV</a:t>
            </a:r>
          </a:p>
          <a:p>
            <a:pPr lvl="1">
              <a:defRPr/>
            </a:pPr>
            <a:r>
              <a:rPr lang="fr-FR" sz="2000" dirty="0"/>
              <a:t>Myélodysplasies ( ex : Anémie </a:t>
            </a:r>
            <a:r>
              <a:rPr lang="fr-FR" sz="2000" dirty="0" err="1"/>
              <a:t>Fanconi</a:t>
            </a:r>
            <a:r>
              <a:rPr lang="fr-FR" sz="2000" dirty="0"/>
              <a:t>)</a:t>
            </a:r>
          </a:p>
          <a:p>
            <a:pPr>
              <a:defRPr/>
            </a:pPr>
            <a:endParaRPr lang="fr-FR" sz="2400" dirty="0">
              <a:solidFill>
                <a:srgbClr val="006699"/>
              </a:solidFill>
            </a:endParaRPr>
          </a:p>
        </p:txBody>
      </p:sp>
      <p:sp>
        <p:nvSpPr>
          <p:cNvPr id="5" name="Titre 1">
            <a:extLst>
              <a:ext uri="{FF2B5EF4-FFF2-40B4-BE49-F238E27FC236}">
                <a16:creationId xmlns:a16="http://schemas.microsoft.com/office/drawing/2014/main" id="{AA6890DC-A5BC-4B43-860B-1BF92995CC2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-173063" y="-243408"/>
            <a:ext cx="9209559" cy="2403475"/>
          </a:xfrm>
        </p:spPr>
        <p:txBody>
          <a:bodyPr/>
          <a:lstStyle/>
          <a:p>
            <a:pPr eaLnBrk="1" hangingPunct="1"/>
            <a:r>
              <a:rPr lang="fr-FR" altLang="fr-FR" sz="3600" dirty="0"/>
              <a:t>ICT (Irradiation Corporelle Totale)</a:t>
            </a:r>
            <a:br>
              <a:rPr lang="fr-FR" altLang="fr-FR" sz="3600" dirty="0"/>
            </a:br>
            <a:r>
              <a:rPr lang="fr-FR" altLang="fr-FR" sz="3600" dirty="0"/>
              <a:t>= TBI (Total Body Irradiation)</a:t>
            </a:r>
          </a:p>
        </p:txBody>
      </p:sp>
    </p:spTree>
    <p:extLst>
      <p:ext uri="{BB962C8B-B14F-4D97-AF65-F5344CB8AC3E}">
        <p14:creationId xmlns:p14="http://schemas.microsoft.com/office/powerpoint/2010/main" val="204812544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30399BB6-6336-41C1-A628-6B7FF30549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>
              <a:defRPr/>
            </a:pPr>
            <a:r>
              <a:rPr lang="fr-FR" dirty="0"/>
              <a:t>Réalisées dans le cadre du conditionnement, en vue de la greffe de moelle , en association des chimiothérapies lourdes </a:t>
            </a:r>
            <a:r>
              <a:rPr lang="fr-FR" dirty="0" err="1"/>
              <a:t>aplasiantes</a:t>
            </a:r>
            <a:r>
              <a:rPr lang="fr-FR" dirty="0"/>
              <a:t>.</a:t>
            </a:r>
          </a:p>
          <a:p>
            <a:pPr>
              <a:defRPr/>
            </a:pPr>
            <a:r>
              <a:rPr lang="fr-FR" dirty="0"/>
              <a:t>Patients hospitalisés et en chambre stérile</a:t>
            </a:r>
          </a:p>
          <a:p>
            <a:pPr>
              <a:defRPr/>
            </a:pPr>
            <a:r>
              <a:rPr lang="fr-FR" dirty="0"/>
              <a:t>Objectif : complément d’aplasie des chimios</a:t>
            </a:r>
          </a:p>
          <a:p>
            <a:pPr>
              <a:defRPr/>
            </a:pPr>
            <a:r>
              <a:rPr lang="fr-FR" dirty="0"/>
              <a:t>Selon le protocole :</a:t>
            </a:r>
          </a:p>
          <a:p>
            <a:pPr lvl="1">
              <a:defRPr/>
            </a:pPr>
            <a:r>
              <a:rPr lang="fr-FR" dirty="0"/>
              <a:t>De 1 séance unique à faible dose ( 2gy) ( ex: myélome sujet de + 50ans)</a:t>
            </a:r>
          </a:p>
          <a:p>
            <a:pPr lvl="1">
              <a:defRPr/>
            </a:pPr>
            <a:r>
              <a:rPr lang="fr-FR" dirty="0"/>
              <a:t>à  4 ou 6 séances à raison de 2 séances journalières , 3 jours de suite = 12 GY au total</a:t>
            </a:r>
          </a:p>
          <a:p>
            <a:r>
              <a:rPr lang="fr-FR" dirty="0"/>
              <a:t>Impératif : limiter la dose au parenchyme pulmonaire si dose totale &gt; 10,5 GY</a:t>
            </a:r>
          </a:p>
          <a:p>
            <a:pPr marL="0" indent="0">
              <a:buNone/>
              <a:defRPr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AA1157E-99F2-40BB-B2A2-0DED605C4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ICT</a:t>
            </a:r>
          </a:p>
        </p:txBody>
      </p:sp>
    </p:spTree>
    <p:extLst>
      <p:ext uri="{BB962C8B-B14F-4D97-AF65-F5344CB8AC3E}">
        <p14:creationId xmlns:p14="http://schemas.microsoft.com/office/powerpoint/2010/main" val="26761288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E85AA87-54ED-4000-97FC-1E699D89E4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1223" y="1271365"/>
            <a:ext cx="8229600" cy="4525963"/>
          </a:xfrm>
        </p:spPr>
        <p:txBody>
          <a:bodyPr>
            <a:normAutofit/>
          </a:bodyPr>
          <a:lstStyle/>
          <a:p>
            <a:r>
              <a:rPr lang="fr-FR" sz="2400" dirty="0"/>
              <a:t>Durant les années folles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C2A59B9-6682-4B7F-AED7-C71F72FC6C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pic>
        <p:nvPicPr>
          <p:cNvPr id="4" name="Picture 18">
            <a:extLst>
              <a:ext uri="{FF2B5EF4-FFF2-40B4-BE49-F238E27FC236}">
                <a16:creationId xmlns:a16="http://schemas.microsoft.com/office/drawing/2014/main" id="{443824A7-2D5A-480B-AE61-EA6DB545A3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5758754" y="1271365"/>
            <a:ext cx="2798762" cy="1657350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0">
            <a:extLst>
              <a:ext uri="{FF2B5EF4-FFF2-40B4-BE49-F238E27FC236}">
                <a16:creationId xmlns:a16="http://schemas.microsoft.com/office/drawing/2014/main" id="{10157BFC-66DF-4845-8561-E64E2B72CF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480007" y="1966007"/>
            <a:ext cx="2547937" cy="1641475"/>
          </a:xfrm>
          <a:prstGeom prst="rect">
            <a:avLst/>
          </a:prstGeo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22" descr="gaine">
            <a:extLst>
              <a:ext uri="{FF2B5EF4-FFF2-40B4-BE49-F238E27FC236}">
                <a16:creationId xmlns:a16="http://schemas.microsoft.com/office/drawing/2014/main" id="{5CBDE252-029A-48B8-992D-1EB7D25158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272134" y="1628800"/>
            <a:ext cx="2373313" cy="3205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23">
            <a:extLst>
              <a:ext uri="{FF2B5EF4-FFF2-40B4-BE49-F238E27FC236}">
                <a16:creationId xmlns:a16="http://schemas.microsoft.com/office/drawing/2014/main" id="{89E11110-81AF-4216-83FE-4B3213946B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lum bright="8000"/>
          </a:blip>
          <a:srcRect/>
          <a:stretch>
            <a:fillRect/>
          </a:stretch>
        </p:blipFill>
        <p:spPr bwMode="auto">
          <a:xfrm>
            <a:off x="1314423" y="3174011"/>
            <a:ext cx="2124075" cy="29527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8" name="Object 24">
            <a:extLst>
              <a:ext uri="{FF2B5EF4-FFF2-40B4-BE49-F238E27FC236}">
                <a16:creationId xmlns:a16="http://schemas.microsoft.com/office/drawing/2014/main" id="{9ED7896F-036F-4720-983F-CEF90B3E270F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2083911"/>
              </p:ext>
            </p:extLst>
          </p:nvPr>
        </p:nvGraphicFramePr>
        <p:xfrm>
          <a:off x="5899509" y="2758836"/>
          <a:ext cx="2225675" cy="3097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03" name="Photo Editor Photo" r:id="rId8" imgW="1305107" imgH="2448267" progId="MSPhotoEd.3">
                  <p:embed/>
                </p:oleObj>
              </mc:Choice>
              <mc:Fallback>
                <p:oleObj name="Photo Editor Photo" r:id="rId8" imgW="1305107" imgH="2448267" progId="MSPhotoEd.3">
                  <p:embed/>
                  <p:pic>
                    <p:nvPicPr>
                      <p:cNvPr id="21528" name="Object 24">
                        <a:extLst>
                          <a:ext uri="{FF2B5EF4-FFF2-40B4-BE49-F238E27FC236}">
                            <a16:creationId xmlns:a16="http://schemas.microsoft.com/office/drawing/2014/main" id="{77A4CB0F-D72B-463B-BB4D-AC688F8F4928}"/>
                          </a:ext>
                        </a:extLst>
                      </p:cNvPr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99509" y="2758836"/>
                        <a:ext cx="2225675" cy="30972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Espace réservé du contenu 1">
            <a:extLst>
              <a:ext uri="{FF2B5EF4-FFF2-40B4-BE49-F238E27FC236}">
                <a16:creationId xmlns:a16="http://schemas.microsoft.com/office/drawing/2014/main" id="{71A17254-2C61-457F-88AF-39936292C676}"/>
              </a:ext>
            </a:extLst>
          </p:cNvPr>
          <p:cNvSpPr txBox="1">
            <a:spLocks/>
          </p:cNvSpPr>
          <p:nvPr/>
        </p:nvSpPr>
        <p:spPr>
          <a:xfrm>
            <a:off x="343990" y="6148219"/>
            <a:ext cx="8229600" cy="59315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defRPr sz="3200" kern="1200">
                <a:solidFill>
                  <a:srgbClr val="2C426C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defRPr sz="2800" kern="1200">
                <a:solidFill>
                  <a:srgbClr val="499CE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Clr>
                <a:srgbClr val="B41860"/>
              </a:buClr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sz="2400" dirty="0"/>
              <a:t>Et dépilations, brûlures, nécroses,… </a:t>
            </a:r>
          </a:p>
        </p:txBody>
      </p:sp>
    </p:spTree>
    <p:extLst>
      <p:ext uri="{BB962C8B-B14F-4D97-AF65-F5344CB8AC3E}">
        <p14:creationId xmlns:p14="http://schemas.microsoft.com/office/powerpoint/2010/main" val="29082319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C855605-7A2F-4167-9592-D520D8A3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ICT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432CE6-7AA9-4C3E-B751-47E8120F6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4"/>
          <a:stretch/>
        </p:blipFill>
        <p:spPr>
          <a:xfrm>
            <a:off x="1115616" y="1628800"/>
            <a:ext cx="6696744" cy="435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149149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1C855605-7A2F-4167-9592-D520D8A3CB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ICT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A4432CE6-7AA9-4C3E-B751-47E8120F61D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864"/>
          <a:stretch/>
        </p:blipFill>
        <p:spPr>
          <a:xfrm>
            <a:off x="1115616" y="1628800"/>
            <a:ext cx="6696744" cy="43562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832122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A138D23-D64A-4891-8AF9-4465A12FF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147248" cy="4853136"/>
          </a:xfrm>
        </p:spPr>
        <p:txBody>
          <a:bodyPr rtlCol="0">
            <a:normAutofit fontScale="70000" lnSpcReduction="20000"/>
          </a:bodyPr>
          <a:lstStyle/>
          <a:p>
            <a:pPr>
              <a:defRPr/>
            </a:pPr>
            <a:r>
              <a:rPr lang="fr-FR" dirty="0"/>
              <a:t>Effets précoces</a:t>
            </a:r>
          </a:p>
          <a:p>
            <a:pPr lvl="1">
              <a:defRPr/>
            </a:pPr>
            <a:r>
              <a:rPr lang="fr-FR" dirty="0"/>
              <a:t>Nausées : par œdème cérébral et irradiations du foie + estomac+ système sympathique, (prémédication indispensable, Type 	ZOPHREN)</a:t>
            </a:r>
          </a:p>
          <a:p>
            <a:pPr lvl="1">
              <a:defRPr/>
            </a:pPr>
            <a:r>
              <a:rPr lang="fr-FR" dirty="0"/>
              <a:t>Céphalées  (corticothérapie)</a:t>
            </a:r>
          </a:p>
          <a:p>
            <a:pPr lvl="1">
              <a:defRPr/>
            </a:pPr>
            <a:r>
              <a:rPr lang="fr-FR" dirty="0"/>
              <a:t>Parotidites (œdèmes des glandes salivaires) =&gt; mastiquer du </a:t>
            </a:r>
            <a:r>
              <a:rPr lang="fr-FR" dirty="0" err="1"/>
              <a:t>chewing</a:t>
            </a:r>
            <a:r>
              <a:rPr lang="fr-FR" dirty="0"/>
              <a:t> </a:t>
            </a:r>
            <a:r>
              <a:rPr lang="fr-FR" dirty="0" err="1"/>
              <a:t>gum</a:t>
            </a:r>
            <a:endParaRPr lang="fr-FR" dirty="0"/>
          </a:p>
          <a:p>
            <a:pPr lvl="1">
              <a:defRPr/>
            </a:pPr>
            <a:r>
              <a:rPr lang="fr-FR" dirty="0"/>
              <a:t>Accélération du transit  =&gt; diarrhées</a:t>
            </a:r>
          </a:p>
          <a:p>
            <a:pPr lvl="1">
              <a:defRPr/>
            </a:pPr>
            <a:r>
              <a:rPr lang="fr-FR" dirty="0"/>
              <a:t>Possibilité d’élévation de température </a:t>
            </a:r>
            <a:r>
              <a:rPr lang="fr-FR" i="1" dirty="0"/>
              <a:t>( à différencier d’un risque infectieux !)</a:t>
            </a:r>
          </a:p>
          <a:p>
            <a:pPr lvl="1">
              <a:defRPr/>
            </a:pPr>
            <a:r>
              <a:rPr lang="fr-FR" dirty="0"/>
              <a:t>Asthénie</a:t>
            </a:r>
          </a:p>
          <a:p>
            <a:pPr>
              <a:defRPr/>
            </a:pPr>
            <a:endParaRPr lang="fr-FR" dirty="0"/>
          </a:p>
          <a:p>
            <a:pPr>
              <a:defRPr/>
            </a:pPr>
            <a:r>
              <a:rPr lang="fr-FR" dirty="0"/>
              <a:t>Effets à plus long terme</a:t>
            </a:r>
          </a:p>
          <a:p>
            <a:pPr lvl="1">
              <a:defRPr/>
            </a:pPr>
            <a:r>
              <a:rPr lang="fr-FR" dirty="0"/>
              <a:t>CATARACTE  apparait +/- 3 à 5 ans</a:t>
            </a:r>
          </a:p>
          <a:p>
            <a:pPr lvl="1">
              <a:defRPr/>
            </a:pPr>
            <a:r>
              <a:rPr lang="fr-FR" dirty="0"/>
              <a:t>STERILITE définitive </a:t>
            </a:r>
          </a:p>
          <a:p>
            <a:pPr lvl="1">
              <a:defRPr/>
            </a:pPr>
            <a:r>
              <a:rPr lang="fr-FR" dirty="0"/>
              <a:t>Insuffisances pulmonaires ( fibrose) voire rénales et hépatiques</a:t>
            </a:r>
          </a:p>
          <a:p>
            <a:pPr marL="0" indent="0">
              <a:buNone/>
              <a:defRPr/>
            </a:pPr>
            <a:endParaRPr lang="fr-FR" dirty="0"/>
          </a:p>
          <a:p>
            <a:pPr>
              <a:defRPr/>
            </a:pPr>
            <a:endParaRPr lang="fr-FR" dirty="0"/>
          </a:p>
        </p:txBody>
      </p:sp>
      <p:sp>
        <p:nvSpPr>
          <p:cNvPr id="140291" name="Titre 1">
            <a:extLst>
              <a:ext uri="{FF2B5EF4-FFF2-40B4-BE49-F238E27FC236}">
                <a16:creationId xmlns:a16="http://schemas.microsoft.com/office/drawing/2014/main" id="{A94B5E16-C14A-4949-8A16-C9C5E2964B0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/>
              <a:t>ICT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F154E41-26A2-4327-8445-D3239802D3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83162"/>
          </a:xfrm>
        </p:spPr>
        <p:txBody>
          <a:bodyPr>
            <a:normAutofit fontScale="77500" lnSpcReduction="20000"/>
          </a:bodyPr>
          <a:lstStyle/>
          <a:p>
            <a:r>
              <a:rPr lang="fr-FR" altLang="fr-FR" sz="2600" dirty="0"/>
              <a:t>Principe: </a:t>
            </a:r>
          </a:p>
          <a:p>
            <a:pPr marL="457200" lvl="1" indent="0">
              <a:buNone/>
            </a:pPr>
            <a:r>
              <a:rPr lang="fr-FR" altLang="fr-FR" sz="2200" dirty="0"/>
              <a:t>Utilisation de rayonnement émis par des sources radioactives scellées pour le traitement des cancers localisés par l’introduction d’implants radioactifs, à l’intérieur ou au voisinage de la tumeur.</a:t>
            </a:r>
          </a:p>
          <a:p>
            <a:pPr marL="57150" indent="0">
              <a:buNone/>
            </a:pPr>
            <a:r>
              <a:rPr lang="fr-FR" altLang="fr-FR" sz="2800" dirty="0"/>
              <a:t>En exclusif, en complément de la radiothérapie ou en cas de rechute</a:t>
            </a:r>
            <a:endParaRPr lang="fr-FR" altLang="fr-FR" sz="2600" dirty="0"/>
          </a:p>
          <a:p>
            <a:r>
              <a:rPr lang="fr-FR" altLang="fr-FR" sz="2600" dirty="0"/>
              <a:t>Technique  réservée aux services spécialisés: locaux (bloc), professionnels, formation (radioprotection)</a:t>
            </a:r>
          </a:p>
          <a:p>
            <a:r>
              <a:rPr lang="fr-FR" altLang="fr-FR" sz="2600" dirty="0"/>
              <a:t>La curiethérapie interstitielle:</a:t>
            </a:r>
          </a:p>
          <a:p>
            <a:pPr lvl="1"/>
            <a:r>
              <a:rPr lang="fr-FR" altLang="fr-FR" sz="2200" dirty="0"/>
              <a:t>La source est placée dans des cathéters de façon temporaire ou dans l’organe de façon permanente sous AL, AG, péridurale ou hypnose</a:t>
            </a:r>
          </a:p>
          <a:p>
            <a:pPr lvl="1"/>
            <a:r>
              <a:rPr lang="fr-FR" altLang="fr-FR" sz="2200" dirty="0"/>
              <a:t>Lèvre, sein, anus, prostate,…</a:t>
            </a:r>
          </a:p>
          <a:p>
            <a:r>
              <a:rPr lang="fr-FR" altLang="fr-FR" sz="2600" dirty="0"/>
              <a:t>La curiethérapie intra cavitaire:</a:t>
            </a:r>
          </a:p>
          <a:p>
            <a:pPr lvl="1"/>
            <a:r>
              <a:rPr lang="fr-FR" altLang="fr-FR" sz="2200" dirty="0"/>
              <a:t>La source est placée dans une cavité du corps humain grâce à un applicateur</a:t>
            </a:r>
          </a:p>
          <a:p>
            <a:pPr lvl="1"/>
            <a:r>
              <a:rPr lang="fr-FR" altLang="fr-FR" sz="2200" dirty="0"/>
              <a:t>Cancers gynécologiques</a:t>
            </a:r>
          </a:p>
          <a:p>
            <a:r>
              <a:rPr lang="fr-FR" altLang="fr-FR" sz="2600" dirty="0"/>
              <a:t>La </a:t>
            </a:r>
            <a:r>
              <a:rPr lang="fr-FR" altLang="fr-FR" sz="2600" dirty="0" err="1"/>
              <a:t>plésio-curithérapie</a:t>
            </a:r>
            <a:r>
              <a:rPr lang="fr-FR" altLang="fr-FR" sz="2600" dirty="0"/>
              <a:t>:</a:t>
            </a:r>
          </a:p>
          <a:p>
            <a:pPr lvl="1"/>
            <a:r>
              <a:rPr lang="fr-FR" altLang="fr-FR" sz="2200" dirty="0"/>
              <a:t>La source est placée à la surface de la tumeur dans un moule personnalisé</a:t>
            </a:r>
          </a:p>
          <a:p>
            <a:pPr lvl="1"/>
            <a:r>
              <a:rPr lang="fr-FR" altLang="fr-FR" sz="2200" dirty="0"/>
              <a:t>Peau, œil,…</a:t>
            </a:r>
          </a:p>
          <a:p>
            <a:endParaRPr lang="fr-FR" altLang="fr-FR" sz="2600" dirty="0"/>
          </a:p>
          <a:p>
            <a:pPr marL="330994" lvl="1" indent="0">
              <a:buNone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974B7C6-7D08-439F-8476-D8D83B8A18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Curiethérapie</a:t>
            </a:r>
          </a:p>
        </p:txBody>
      </p:sp>
    </p:spTree>
    <p:extLst>
      <p:ext uri="{BB962C8B-B14F-4D97-AF65-F5344CB8AC3E}">
        <p14:creationId xmlns:p14="http://schemas.microsoft.com/office/powerpoint/2010/main" val="417935343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Espace réservé du contenu 2">
            <a:extLst>
              <a:ext uri="{FF2B5EF4-FFF2-40B4-BE49-F238E27FC236}">
                <a16:creationId xmlns:a16="http://schemas.microsoft.com/office/drawing/2014/main" id="{A74AE31C-C7CE-42E1-B7B9-C11B2B085C0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57200" y="1340768"/>
            <a:ext cx="8229600" cy="4525963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fr-FR" altLang="fr-FR" sz="2800" dirty="0"/>
              <a:t>BDD (bas débit de dose)</a:t>
            </a:r>
          </a:p>
          <a:p>
            <a:pPr lvl="1"/>
            <a:r>
              <a:rPr lang="fr-FR" sz="2400" dirty="0"/>
              <a:t>implantation définitive des grains d’iode 125 émettant graduellement des radiations au fil des mois</a:t>
            </a:r>
            <a:endParaRPr lang="fr-FR" altLang="fr-FR" sz="2400" dirty="0"/>
          </a:p>
          <a:p>
            <a:pPr eaLnBrk="1" hangingPunct="1"/>
            <a:r>
              <a:rPr lang="fr-FR" altLang="fr-FR" sz="2800" dirty="0"/>
              <a:t>HDD (haut débit de dose ou HDR HIGH DOSE RATE) </a:t>
            </a:r>
          </a:p>
          <a:p>
            <a:pPr lvl="1"/>
            <a:r>
              <a:rPr lang="fr-FR" dirty="0"/>
              <a:t>introduction temporaire d’une source radioactive d’activité élevée</a:t>
            </a:r>
            <a:endParaRPr lang="fr-FR" altLang="fr-FR" dirty="0"/>
          </a:p>
          <a:p>
            <a:pPr lvl="1"/>
            <a:r>
              <a:rPr lang="fr-FR" altLang="fr-FR" dirty="0"/>
              <a:t>en ambulatoire ou hospitalisé en chambre normal</a:t>
            </a:r>
          </a:p>
          <a:p>
            <a:pPr lvl="1"/>
            <a:r>
              <a:rPr lang="fr-FR" altLang="fr-FR" dirty="0"/>
              <a:t>Classiquement,  2 à 4 séances 1 ou 2 fois par semaine, 2 à 7 minutes d’application (4 à 6 Gy par séance)</a:t>
            </a:r>
          </a:p>
        </p:txBody>
      </p:sp>
      <p:sp>
        <p:nvSpPr>
          <p:cNvPr id="152579" name="Titre 1">
            <a:extLst>
              <a:ext uri="{FF2B5EF4-FFF2-40B4-BE49-F238E27FC236}">
                <a16:creationId xmlns:a16="http://schemas.microsoft.com/office/drawing/2014/main" id="{69DB3E47-4888-4FAD-840E-952A81932FA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r-FR" altLang="fr-FR" dirty="0"/>
              <a:t>La </a:t>
            </a:r>
            <a:r>
              <a:rPr lang="fr-FR" altLang="fr-FR" dirty="0" err="1"/>
              <a:t>curietherapie</a:t>
            </a:r>
            <a:endParaRPr lang="fr-FR" altLang="fr-FR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58B3FA6-B501-4CB3-B3D2-ADAB724017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5229200"/>
            <a:ext cx="4378469" cy="1531725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B712966-B1E4-4190-9E7A-089F06233F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369333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fr-FR" sz="2200" dirty="0"/>
              <a:t>Projecteur de source d’iridium 192 à haut débit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303DA603-BA56-4093-93F3-E8107B463C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curiethérapie</a:t>
            </a:r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3234B780-C347-4D86-9B22-21D65C7B3B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442004" y="2542937"/>
            <a:ext cx="2266950" cy="3031331"/>
          </a:xfrm>
          <a:prstGeom prst="rect">
            <a:avLst/>
          </a:prstGeom>
        </p:spPr>
      </p:pic>
      <p:pic>
        <p:nvPicPr>
          <p:cNvPr id="6" name="Image 1">
            <a:extLst>
              <a:ext uri="{FF2B5EF4-FFF2-40B4-BE49-F238E27FC236}">
                <a16:creationId xmlns:a16="http://schemas.microsoft.com/office/drawing/2014/main" id="{456896C6-5EF0-49CA-B4C9-0B947526E9E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333" y="2542937"/>
            <a:ext cx="4040981" cy="3031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73173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Espace réservé du contenu 2">
            <a:extLst>
              <a:ext uri="{FF2B5EF4-FFF2-40B4-BE49-F238E27FC236}">
                <a16:creationId xmlns:a16="http://schemas.microsoft.com/office/drawing/2014/main" id="{68241C5F-AB35-4C02-A655-625BAE6B464A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448866" y="1417638"/>
            <a:ext cx="8229600" cy="4675658"/>
          </a:xfrm>
        </p:spPr>
        <p:txBody>
          <a:bodyPr>
            <a:normAutofit fontScale="77500" lnSpcReduction="20000"/>
          </a:bodyPr>
          <a:lstStyle/>
          <a:p>
            <a:pPr eaLnBrk="1" hangingPunct="1"/>
            <a:r>
              <a:rPr lang="fr-FR" altLang="fr-FR" dirty="0"/>
              <a:t>Parcours du patient:</a:t>
            </a:r>
          </a:p>
          <a:p>
            <a:pPr lvl="1"/>
            <a:r>
              <a:rPr lang="fr-FR" altLang="fr-FR" dirty="0"/>
              <a:t>Temps d’accompagnement soignant / consultation paramédicale</a:t>
            </a:r>
          </a:p>
          <a:p>
            <a:pPr lvl="2"/>
            <a:r>
              <a:rPr lang="fr-FR" altLang="fr-FR" dirty="0"/>
              <a:t>Déroulement du traitement</a:t>
            </a:r>
          </a:p>
          <a:p>
            <a:pPr lvl="2"/>
            <a:r>
              <a:rPr lang="fr-FR" altLang="fr-FR" dirty="0"/>
              <a:t>Présentation du service et du matériel</a:t>
            </a:r>
          </a:p>
          <a:p>
            <a:pPr lvl="2"/>
            <a:r>
              <a:rPr lang="fr-FR" altLang="fr-FR" dirty="0"/>
              <a:t>Radioprotection, visite, hygiène, douleur, sexualité</a:t>
            </a:r>
          </a:p>
          <a:p>
            <a:pPr lvl="2"/>
            <a:r>
              <a:rPr lang="fr-FR" altLang="fr-FR" dirty="0"/>
              <a:t>Réponse aux questions</a:t>
            </a:r>
          </a:p>
          <a:p>
            <a:pPr lvl="2"/>
            <a:r>
              <a:rPr lang="fr-FR" altLang="fr-FR" dirty="0"/>
              <a:t>Réponse aux besoins de soins de support</a:t>
            </a:r>
          </a:p>
          <a:p>
            <a:pPr lvl="2"/>
            <a:r>
              <a:rPr lang="fr-FR" altLang="fr-FR" dirty="0"/>
              <a:t>Préparation d’éventuel moule</a:t>
            </a:r>
          </a:p>
          <a:p>
            <a:pPr lvl="1"/>
            <a:r>
              <a:rPr lang="fr-FR" altLang="fr-FR" dirty="0"/>
              <a:t>Consultation avec un anesthésiste, si besoin</a:t>
            </a:r>
          </a:p>
          <a:p>
            <a:pPr lvl="1"/>
            <a:r>
              <a:rPr lang="fr-FR" altLang="fr-FR" dirty="0"/>
              <a:t>Convocation du patient (la veille si hospitalisation)</a:t>
            </a:r>
          </a:p>
          <a:p>
            <a:pPr lvl="1"/>
            <a:r>
              <a:rPr lang="fr-FR" altLang="fr-FR" dirty="0"/>
              <a:t>Lancement du traitement </a:t>
            </a:r>
          </a:p>
          <a:p>
            <a:pPr lvl="1"/>
            <a:r>
              <a:rPr lang="fr-FR" altLang="fr-FR" dirty="0"/>
              <a:t>Soins infirmiers et de nursing entre les séances.</a:t>
            </a:r>
          </a:p>
          <a:p>
            <a:r>
              <a:rPr lang="fr-FR" altLang="fr-FR" dirty="0"/>
              <a:t>Travail de collaboration infirmier – manipulateur d’électroradiologie médicale</a:t>
            </a:r>
          </a:p>
        </p:txBody>
      </p:sp>
      <p:sp>
        <p:nvSpPr>
          <p:cNvPr id="154627" name="Titre 1">
            <a:extLst>
              <a:ext uri="{FF2B5EF4-FFF2-40B4-BE49-F238E27FC236}">
                <a16:creationId xmlns:a16="http://schemas.microsoft.com/office/drawing/2014/main" id="{4672ECCB-3F4C-4323-A7D2-F4C019D1156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La curiethérapie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9683E388-4699-4C02-97DF-D87D738AA047}"/>
              </a:ext>
            </a:extLst>
          </p:cNvPr>
          <p:cNvSpPr txBox="1"/>
          <p:nvPr/>
        </p:nvSpPr>
        <p:spPr>
          <a:xfrm>
            <a:off x="827584" y="6444862"/>
            <a:ext cx="70567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[</a:t>
            </a:r>
            <a:r>
              <a:rPr lang="fr-FR" sz="1200" dirty="0" err="1"/>
              <a:t>Bélot</a:t>
            </a:r>
            <a:r>
              <a:rPr lang="fr-FR" sz="1200" dirty="0"/>
              <a:t>-Cheval V, et al. Rôle des manipulateurs en curiethérapie Cancer </a:t>
            </a:r>
            <a:r>
              <a:rPr lang="fr-FR" sz="1200" dirty="0" err="1"/>
              <a:t>Radiother</a:t>
            </a:r>
            <a:r>
              <a:rPr lang="fr-FR" sz="1200" dirty="0"/>
              <a:t>. 2013 </a:t>
            </a:r>
            <a:r>
              <a:rPr lang="fr-FR" sz="1200" dirty="0" err="1"/>
              <a:t>Apr</a:t>
            </a:r>
            <a:r>
              <a:rPr lang="fr-FR" sz="1200" dirty="0"/>
              <a:t>]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71" name="Espace réservé du contenu 3">
            <a:extLst>
              <a:ext uri="{FF2B5EF4-FFF2-40B4-BE49-F238E27FC236}">
                <a16:creationId xmlns:a16="http://schemas.microsoft.com/office/drawing/2014/main" id="{CF68AB09-1AFD-48B6-8544-EB993F04D96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r="16082"/>
          <a:stretch/>
        </p:blipFill>
        <p:spPr>
          <a:xfrm>
            <a:off x="917973" y="2025253"/>
            <a:ext cx="3383756" cy="3024188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5651" name="Titre 1">
            <a:extLst>
              <a:ext uri="{FF2B5EF4-FFF2-40B4-BE49-F238E27FC236}">
                <a16:creationId xmlns:a16="http://schemas.microsoft.com/office/drawing/2014/main" id="{8C0C5CD5-ED9B-4DFE-ACB3-7D6363F0897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La curiethérapie</a:t>
            </a:r>
          </a:p>
        </p:txBody>
      </p:sp>
      <p:sp>
        <p:nvSpPr>
          <p:cNvPr id="152580" name="ZoneTexte 4">
            <a:extLst>
              <a:ext uri="{FF2B5EF4-FFF2-40B4-BE49-F238E27FC236}">
                <a16:creationId xmlns:a16="http://schemas.microsoft.com/office/drawing/2014/main" id="{A823FA5C-12D6-43B5-850A-166E0EEBE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74503" y="5269395"/>
            <a:ext cx="605909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  <a:defRPr/>
            </a:pPr>
            <a:r>
              <a:rPr lang="fr-FR" altLang="fr-FR" sz="1800" dirty="0">
                <a:solidFill>
                  <a:srgbClr val="006699"/>
                </a:solidFill>
                <a:latin typeface="+mj-lt"/>
                <a:ea typeface="+mj-ea"/>
                <a:cs typeface="+mj-cs"/>
              </a:rPr>
              <a:t>Peau = traitée en HDR : pose sous AL de 2 cathéters </a:t>
            </a:r>
          </a:p>
        </p:txBody>
      </p:sp>
      <p:pic>
        <p:nvPicPr>
          <p:cNvPr id="160773" name="Image 1">
            <a:extLst>
              <a:ext uri="{FF2B5EF4-FFF2-40B4-BE49-F238E27FC236}">
                <a16:creationId xmlns:a16="http://schemas.microsoft.com/office/drawing/2014/main" id="{9FADD66E-53CE-47B2-BB08-D75D86E85D2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051"/>
          <a:stretch/>
        </p:blipFill>
        <p:spPr bwMode="auto">
          <a:xfrm>
            <a:off x="4733926" y="2025253"/>
            <a:ext cx="3545681" cy="3024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C6EB18BF-A0AF-40C6-BDD3-CEE8EACD86A6}"/>
              </a:ext>
            </a:extLst>
          </p:cNvPr>
          <p:cNvSpPr/>
          <p:nvPr/>
        </p:nvSpPr>
        <p:spPr>
          <a:xfrm rot="21305306">
            <a:off x="1853767" y="3076763"/>
            <a:ext cx="1512168" cy="288032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A0369D-5C83-4BCC-BAF4-65C4B5E998D1}"/>
              </a:ext>
            </a:extLst>
          </p:cNvPr>
          <p:cNvSpPr/>
          <p:nvPr/>
        </p:nvSpPr>
        <p:spPr>
          <a:xfrm rot="18487942">
            <a:off x="4733954" y="3394055"/>
            <a:ext cx="2563619" cy="55994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698" name="Titre 1">
            <a:extLst>
              <a:ext uri="{FF2B5EF4-FFF2-40B4-BE49-F238E27FC236}">
                <a16:creationId xmlns:a16="http://schemas.microsoft.com/office/drawing/2014/main" id="{191C6A59-B425-4E61-8D99-B7AFF70CA1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La curiethérapie</a:t>
            </a:r>
          </a:p>
        </p:txBody>
      </p:sp>
      <p:sp>
        <p:nvSpPr>
          <p:cNvPr id="153603" name="ZoneTexte 4">
            <a:extLst>
              <a:ext uri="{FF2B5EF4-FFF2-40B4-BE49-F238E27FC236}">
                <a16:creationId xmlns:a16="http://schemas.microsoft.com/office/drawing/2014/main" id="{D0A6BFBB-7DC2-4C8A-8994-E99ADA782A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87686" y="5226736"/>
            <a:ext cx="6599634" cy="32316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 typeface="Wingdings" panose="05000000000000000000" pitchFamily="2" charset="2"/>
              <a:buNone/>
              <a:defRPr/>
            </a:pPr>
            <a:r>
              <a:rPr lang="fr-FR" altLang="fr-FR" sz="1500" dirty="0">
                <a:solidFill>
                  <a:srgbClr val="006699"/>
                </a:solidFill>
                <a:latin typeface="+mj-lt"/>
                <a:ea typeface="+mj-ea"/>
                <a:cs typeface="+mj-cs"/>
              </a:rPr>
              <a:t>Langue: pose sous AG de 6 cathéters chargées en différé par une source PDR</a:t>
            </a:r>
          </a:p>
        </p:txBody>
      </p:sp>
      <p:pic>
        <p:nvPicPr>
          <p:cNvPr id="162820" name="Image 1">
            <a:extLst>
              <a:ext uri="{FF2B5EF4-FFF2-40B4-BE49-F238E27FC236}">
                <a16:creationId xmlns:a16="http://schemas.microsoft.com/office/drawing/2014/main" id="{C34841E2-ACE5-4DAF-8064-15A6C527FFC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478"/>
          <a:stretch/>
        </p:blipFill>
        <p:spPr bwMode="auto">
          <a:xfrm>
            <a:off x="4787503" y="2025254"/>
            <a:ext cx="3443288" cy="291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2821" name="Image 2">
            <a:extLst>
              <a:ext uri="{FF2B5EF4-FFF2-40B4-BE49-F238E27FC236}">
                <a16:creationId xmlns:a16="http://schemas.microsoft.com/office/drawing/2014/main" id="{83418E84-1341-4929-BF97-63FD69470A7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83419" y="2025254"/>
            <a:ext cx="3888581" cy="29170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747" name="Titre 1">
            <a:extLst>
              <a:ext uri="{FF2B5EF4-FFF2-40B4-BE49-F238E27FC236}">
                <a16:creationId xmlns:a16="http://schemas.microsoft.com/office/drawing/2014/main" id="{7F110773-13B3-4810-9852-D3568BD54F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La curiethérapie</a:t>
            </a:r>
          </a:p>
        </p:txBody>
      </p:sp>
      <p:sp>
        <p:nvSpPr>
          <p:cNvPr id="155652" name="ZoneTexte 4">
            <a:extLst>
              <a:ext uri="{FF2B5EF4-FFF2-40B4-BE49-F238E27FC236}">
                <a16:creationId xmlns:a16="http://schemas.microsoft.com/office/drawing/2014/main" id="{6979F820-FC1F-4414-9DE6-B6DD276A64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65785" y="5213747"/>
            <a:ext cx="4050506" cy="3231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fr-FR" altLang="fr-FR" sz="1500" dirty="0">
                <a:solidFill>
                  <a:srgbClr val="006699"/>
                </a:solidFill>
                <a:latin typeface="+mj-lt"/>
                <a:ea typeface="+mj-ea"/>
                <a:cs typeface="+mj-cs"/>
              </a:rPr>
              <a:t>Col utérin: applicateur HDR</a:t>
            </a:r>
          </a:p>
        </p:txBody>
      </p:sp>
      <p:pic>
        <p:nvPicPr>
          <p:cNvPr id="164869" name="Image 1">
            <a:extLst>
              <a:ext uri="{FF2B5EF4-FFF2-40B4-BE49-F238E27FC236}">
                <a16:creationId xmlns:a16="http://schemas.microsoft.com/office/drawing/2014/main" id="{B7730A95-F08D-462F-AEE3-9CE5F9F0688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528" y="1909167"/>
            <a:ext cx="4050506" cy="30396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Espace réservé du contenu 2">
            <a:extLst>
              <a:ext uri="{FF2B5EF4-FFF2-40B4-BE49-F238E27FC236}">
                <a16:creationId xmlns:a16="http://schemas.microsoft.com/office/drawing/2014/main" id="{56732FA1-7A74-49D8-AF61-82D0E18E0E6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3"/>
          <a:srcRect l="2898" t="3501" r="13095"/>
          <a:stretch/>
        </p:blipFill>
        <p:spPr>
          <a:xfrm>
            <a:off x="4923786" y="1751777"/>
            <a:ext cx="4023673" cy="3466162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D69AC0A-9B84-4103-A5FF-80320578BE36}"/>
              </a:ext>
            </a:extLst>
          </p:cNvPr>
          <p:cNvSpPr/>
          <p:nvPr/>
        </p:nvSpPr>
        <p:spPr>
          <a:xfrm>
            <a:off x="5004048" y="1772816"/>
            <a:ext cx="864096" cy="864096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717122F-B7B4-453A-9A33-911E59DA38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u="sng" dirty="0"/>
              <a:t>Radiobiologie: </a:t>
            </a:r>
            <a:r>
              <a:rPr lang="fr-FR" sz="2400" dirty="0"/>
              <a:t>science qui permet de décrire et comprendre les mécanismes d’action des radiations ionisantes au niveau cellulaire et tissulaire avec les effets qui en résultent et les conséquences sur l’organisme vivant</a:t>
            </a:r>
          </a:p>
          <a:p>
            <a:r>
              <a:rPr lang="fr-FR" sz="2400" dirty="0"/>
              <a:t>L’interaction des rayonnements ionisants avec la matière:</a:t>
            </a:r>
          </a:p>
          <a:p>
            <a:pPr lvl="1"/>
            <a:r>
              <a:rPr lang="fr-FR" sz="2000" dirty="0"/>
              <a:t>Effets physiques dépendant du types de rayonnement</a:t>
            </a:r>
          </a:p>
          <a:p>
            <a:pPr lvl="1"/>
            <a:r>
              <a:rPr lang="fr-FR" sz="2000" dirty="0"/>
              <a:t>Effets chimiques: lésions au niveau moléculaire principalement au niveau de l’ADN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D318D405-2998-4C41-85B9-3899C52E0C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50CBC78-A97B-4F83-B0F5-FAAEF7D9E360}"/>
              </a:ext>
            </a:extLst>
          </p:cNvPr>
          <p:cNvSpPr txBox="1"/>
          <p:nvPr/>
        </p:nvSpPr>
        <p:spPr>
          <a:xfrm>
            <a:off x="683568" y="6329505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[</a:t>
            </a:r>
            <a:r>
              <a:rPr lang="fr-FR" sz="1200" dirty="0" err="1"/>
              <a:t>Dillenseger</a:t>
            </a:r>
            <a:r>
              <a:rPr lang="fr-FR" sz="1200" dirty="0"/>
              <a:t> JP, </a:t>
            </a:r>
            <a:r>
              <a:rPr lang="fr-FR" sz="1200" dirty="0" err="1"/>
              <a:t>Moerschel</a:t>
            </a:r>
            <a:r>
              <a:rPr lang="fr-FR" sz="1200" dirty="0"/>
              <a:t> É, Zorn C. Guide des technologies de l’imagerie médicale et de la radiothérapie: quand la théorie éclaire la pratique. 2e éd. Issy-les-Moulineaux: Elsevier Masson; 2016]</a:t>
            </a:r>
          </a:p>
        </p:txBody>
      </p:sp>
    </p:spTree>
    <p:extLst>
      <p:ext uri="{BB962C8B-B14F-4D97-AF65-F5344CB8AC3E}">
        <p14:creationId xmlns:p14="http://schemas.microsoft.com/office/powerpoint/2010/main" val="410685243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Espace réservé du contenu 2">
            <a:extLst>
              <a:ext uri="{FF2B5EF4-FFF2-40B4-BE49-F238E27FC236}">
                <a16:creationId xmlns:a16="http://schemas.microsoft.com/office/drawing/2014/main" id="{D392C8DD-C913-4360-8437-503FD4B6F3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/>
          <a:srcRect l="20057" t="13366" r="22791" b="34241"/>
          <a:stretch/>
        </p:blipFill>
        <p:spPr>
          <a:xfrm>
            <a:off x="2131219" y="1804987"/>
            <a:ext cx="2376488" cy="1634729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61795" name="Titre 1">
            <a:extLst>
              <a:ext uri="{FF2B5EF4-FFF2-40B4-BE49-F238E27FC236}">
                <a16:creationId xmlns:a16="http://schemas.microsoft.com/office/drawing/2014/main" id="{9122E840-7481-43CC-91C4-3E98310A84E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La curiethérapie</a:t>
            </a:r>
          </a:p>
        </p:txBody>
      </p:sp>
      <p:sp>
        <p:nvSpPr>
          <p:cNvPr id="156675" name="ZoneTexte 4">
            <a:extLst>
              <a:ext uri="{FF2B5EF4-FFF2-40B4-BE49-F238E27FC236}">
                <a16:creationId xmlns:a16="http://schemas.microsoft.com/office/drawing/2014/main" id="{615C5F66-217B-4AF7-A5FA-320A562C6A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8673" y="5494735"/>
            <a:ext cx="3726656" cy="32316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fr-FR" altLang="fr-FR" sz="1500" dirty="0">
                <a:solidFill>
                  <a:srgbClr val="006699"/>
                </a:solidFill>
                <a:latin typeface="+mj-lt"/>
                <a:ea typeface="+mj-ea"/>
                <a:cs typeface="+mj-cs"/>
              </a:rPr>
              <a:t>Réalisation d’un moule personnalisé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70CAFCE-F56B-498C-9999-83F8BE3D976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472" t="20415" r="15911" b="5086"/>
          <a:stretch/>
        </p:blipFill>
        <p:spPr bwMode="auto">
          <a:xfrm>
            <a:off x="4638675" y="1804987"/>
            <a:ext cx="1920479" cy="16347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4E7C38B-1378-4615-9F85-019305FDAD1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037" t="16421" r="17062" b="25088"/>
          <a:stretch/>
        </p:blipFill>
        <p:spPr bwMode="auto">
          <a:xfrm>
            <a:off x="2139553" y="3598069"/>
            <a:ext cx="2376488" cy="1831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1EEC2F8-02F4-4364-9C88-4D215ED27D5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736" b="30124"/>
          <a:stretch/>
        </p:blipFill>
        <p:spPr bwMode="auto">
          <a:xfrm>
            <a:off x="4638675" y="3595688"/>
            <a:ext cx="1931194" cy="18311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987" name="Espace réservé du contenu 3">
            <a:extLst>
              <a:ext uri="{FF2B5EF4-FFF2-40B4-BE49-F238E27FC236}">
                <a16:creationId xmlns:a16="http://schemas.microsoft.com/office/drawing/2014/main" id="{ED0E5093-794F-45B4-B199-3AF13FDBDEE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71742" y="2022468"/>
            <a:ext cx="8042696" cy="2972707"/>
          </a:xfr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64867" name="Titre 1">
            <a:extLst>
              <a:ext uri="{FF2B5EF4-FFF2-40B4-BE49-F238E27FC236}">
                <a16:creationId xmlns:a16="http://schemas.microsoft.com/office/drawing/2014/main" id="{67A5C6E8-9D8B-4C48-A69B-860A3574B3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fr-FR" altLang="fr-FR" dirty="0"/>
              <a:t>La curiethérapie</a:t>
            </a:r>
          </a:p>
        </p:txBody>
      </p:sp>
      <p:sp>
        <p:nvSpPr>
          <p:cNvPr id="160772" name="ZoneTexte 4">
            <a:extLst>
              <a:ext uri="{FF2B5EF4-FFF2-40B4-BE49-F238E27FC236}">
                <a16:creationId xmlns:a16="http://schemas.microsoft.com/office/drawing/2014/main" id="{7A909D3D-5352-490A-AD81-7A62358503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80010" y="5257800"/>
            <a:ext cx="5345906" cy="78483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¡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6600"/>
              </a:buClr>
              <a:buFont typeface="Wingdings" panose="05000000000000000000" pitchFamily="2" charset="2"/>
              <a:buChar char="n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  <a:defRPr/>
            </a:pPr>
            <a:r>
              <a:rPr lang="fr-FR" altLang="fr-FR" sz="1500" dirty="0">
                <a:solidFill>
                  <a:srgbClr val="006699"/>
                </a:solidFill>
                <a:latin typeface="+mj-lt"/>
                <a:ea typeface="+mj-ea"/>
                <a:cs typeface="+mj-cs"/>
              </a:rPr>
              <a:t>Prostate : BDD, pose de grains d’iode 125 puis contrôle radiologique et  coupe scanner avec élément de dosimétrie réalisée par le physicien </a:t>
            </a: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996EEB1F-AFB7-4C46-82A8-0A71CEDA45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fr-FR" sz="2400" dirty="0"/>
              <a:t>Concerne beaucoup de patients atteints de cancer (60% des patients atteints de cancer)</a:t>
            </a:r>
          </a:p>
          <a:p>
            <a:r>
              <a:rPr lang="fr-FR" sz="2400" dirty="0"/>
              <a:t>Technique qui ne cesse de progresser pour toujours mieux contrôler la maladie et avec toujours moins d’effets secondaires</a:t>
            </a:r>
          </a:p>
          <a:p>
            <a:r>
              <a:rPr lang="fr-FR" sz="2400" dirty="0"/>
              <a:t>Une collaboration interprofessionnelle infirmier – manip importante</a:t>
            </a:r>
          </a:p>
          <a:p>
            <a:r>
              <a:rPr lang="fr-FR" sz="2400" dirty="0"/>
              <a:t>Une collaboration à renforcer aux bénéfices du patient:</a:t>
            </a:r>
          </a:p>
          <a:p>
            <a:pPr lvl="1"/>
            <a:r>
              <a:rPr lang="fr-FR" sz="2000" dirty="0"/>
              <a:t>Plus d’interactions,</a:t>
            </a:r>
          </a:p>
          <a:p>
            <a:pPr lvl="1"/>
            <a:r>
              <a:rPr lang="fr-FR" sz="2000" dirty="0"/>
              <a:t>Plus de formations interprofessionnelles,</a:t>
            </a:r>
          </a:p>
          <a:p>
            <a:pPr lvl="1"/>
            <a:r>
              <a:rPr lang="fr-FR" sz="2000" dirty="0"/>
              <a:t>Une meilleure connaissance des uns et des autres.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EEE0B90B-B95E-4E2E-BC68-D55E82DAD9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740856971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us-titre 1">
            <a:extLst>
              <a:ext uri="{FF2B5EF4-FFF2-40B4-BE49-F238E27FC236}">
                <a16:creationId xmlns:a16="http://schemas.microsoft.com/office/drawing/2014/main" id="{AC1BD476-C853-4933-8F3B-F9290DFC412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fr-FR"/>
              <a:t>Des questions?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4DEAD2B9-54DA-4C56-B0E9-ECC0F046B3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Merci de votre attention</a:t>
            </a:r>
          </a:p>
        </p:txBody>
      </p:sp>
    </p:spTree>
    <p:extLst>
      <p:ext uri="{BB962C8B-B14F-4D97-AF65-F5344CB8AC3E}">
        <p14:creationId xmlns:p14="http://schemas.microsoft.com/office/powerpoint/2010/main" val="40057888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4988F61C-3726-4175-9616-38435BBF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-684584" y="1628800"/>
            <a:ext cx="5554960" cy="4525963"/>
          </a:xfrm>
        </p:spPr>
        <p:txBody>
          <a:bodyPr>
            <a:normAutofit fontScale="92500"/>
          </a:bodyPr>
          <a:lstStyle/>
          <a:p>
            <a:pPr lvl="2"/>
            <a:r>
              <a:rPr lang="fr-FR" dirty="0">
                <a:solidFill>
                  <a:srgbClr val="2C426C"/>
                </a:solidFill>
              </a:rPr>
              <a:t>Les effets directs: le dépôt d’énergie provenant des particules sorties des phénomènes physiques, provoque des lésions de l’ADN de type rupture simple ou double brins, des modifications chimiques des bases ou des sucres</a:t>
            </a:r>
          </a:p>
          <a:p>
            <a:pPr lvl="2"/>
            <a:r>
              <a:rPr lang="fr-FR" dirty="0">
                <a:solidFill>
                  <a:srgbClr val="2C426C"/>
                </a:solidFill>
              </a:rPr>
              <a:t>Les effets indirects: les effets ne sont pas directement provoqués par le dépôt d’énergie et par les radicaux libres issus de la radiolyse de l’eau</a:t>
            </a:r>
          </a:p>
          <a:p>
            <a:pPr marL="0" indent="0">
              <a:buNone/>
            </a:pPr>
            <a:endParaRPr lang="fr-FR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1CC4011C-1F1A-40BD-A1E4-6B3D00EFCF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pic>
        <p:nvPicPr>
          <p:cNvPr id="4" name="Image 4">
            <a:extLst>
              <a:ext uri="{FF2B5EF4-FFF2-40B4-BE49-F238E27FC236}">
                <a16:creationId xmlns:a16="http://schemas.microsoft.com/office/drawing/2014/main" id="{4B7A173C-5D97-423D-8DF4-ACCA3129F39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0137" y="1916832"/>
            <a:ext cx="4413863" cy="302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32C221F-5DEF-4C8F-9679-F73B0E84154E}"/>
              </a:ext>
            </a:extLst>
          </p:cNvPr>
          <p:cNvSpPr txBox="1"/>
          <p:nvPr/>
        </p:nvSpPr>
        <p:spPr>
          <a:xfrm>
            <a:off x="683568" y="6329505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[</a:t>
            </a:r>
            <a:r>
              <a:rPr lang="fr-FR" sz="1200" dirty="0" err="1"/>
              <a:t>Dillenseger</a:t>
            </a:r>
            <a:r>
              <a:rPr lang="fr-FR" sz="1200" dirty="0"/>
              <a:t> JP, </a:t>
            </a:r>
            <a:r>
              <a:rPr lang="fr-FR" sz="1200" dirty="0" err="1"/>
              <a:t>Moerschel</a:t>
            </a:r>
            <a:r>
              <a:rPr lang="fr-FR" sz="1200" dirty="0"/>
              <a:t> É, Zorn C. Guide des technologies de l’imagerie médicale et de la radiothérapie: quand la théorie éclaire la pratique. 2e éd. Issy-les-Moulineaux: Elsevier Masson; 2016]</a:t>
            </a:r>
          </a:p>
        </p:txBody>
      </p:sp>
    </p:spTree>
    <p:extLst>
      <p:ext uri="{BB962C8B-B14F-4D97-AF65-F5344CB8AC3E}">
        <p14:creationId xmlns:p14="http://schemas.microsoft.com/office/powerpoint/2010/main" val="42012784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EBF567F6-ECC8-4095-A914-84C73D31157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fr-FR" dirty="0"/>
              <a:t>Les effets cellulaires suite à une irradiation:</a:t>
            </a:r>
          </a:p>
          <a:p>
            <a:pPr lvl="1"/>
            <a:r>
              <a:rPr lang="fr-FR" dirty="0"/>
              <a:t>La réparation =&gt; nous intéresse pour les tissus sains</a:t>
            </a:r>
          </a:p>
          <a:p>
            <a:pPr lvl="1"/>
            <a:r>
              <a:rPr lang="fr-FR" dirty="0"/>
              <a:t>La mort cellulaire =&gt; nous intéresse pour les cellules cancéreuses</a:t>
            </a:r>
          </a:p>
          <a:p>
            <a:r>
              <a:rPr lang="fr-FR" dirty="0"/>
              <a:t>Dépendent:</a:t>
            </a:r>
          </a:p>
          <a:p>
            <a:pPr lvl="1"/>
            <a:r>
              <a:rPr lang="fr-FR" dirty="0"/>
              <a:t>Des paramètres de l’irradiation:</a:t>
            </a:r>
          </a:p>
          <a:p>
            <a:pPr lvl="2"/>
            <a:r>
              <a:rPr lang="fr-FR" dirty="0"/>
              <a:t>La dose</a:t>
            </a:r>
          </a:p>
          <a:p>
            <a:pPr lvl="2"/>
            <a:r>
              <a:rPr lang="fr-FR" dirty="0"/>
              <a:t>Le fractionnement</a:t>
            </a:r>
          </a:p>
          <a:p>
            <a:pPr lvl="2"/>
            <a:r>
              <a:rPr lang="fr-FR" dirty="0"/>
              <a:t>L’étalement</a:t>
            </a:r>
          </a:p>
          <a:p>
            <a:pPr lvl="2"/>
            <a:r>
              <a:rPr lang="fr-FR" dirty="0"/>
              <a:t>Le débit,…</a:t>
            </a:r>
          </a:p>
          <a:p>
            <a:pPr marL="914400" lvl="2" indent="0">
              <a:buNone/>
            </a:pPr>
            <a:r>
              <a:rPr lang="fr-FR" dirty="0"/>
              <a:t>=&gt; Une prescription de radiothérapie externe = dose totale, dose par séance, fractionnement et l’étalement.</a:t>
            </a:r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A37A9409-93A8-4312-89C7-42C7FE4651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B1C21D5F-004A-4E4E-91F3-CC159A73E720}"/>
              </a:ext>
            </a:extLst>
          </p:cNvPr>
          <p:cNvSpPr txBox="1"/>
          <p:nvPr/>
        </p:nvSpPr>
        <p:spPr>
          <a:xfrm>
            <a:off x="683568" y="6329505"/>
            <a:ext cx="70567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[</a:t>
            </a:r>
            <a:r>
              <a:rPr lang="fr-FR" sz="1200" dirty="0" err="1"/>
              <a:t>Dillenseger</a:t>
            </a:r>
            <a:r>
              <a:rPr lang="fr-FR" sz="1200" dirty="0"/>
              <a:t> JP, </a:t>
            </a:r>
            <a:r>
              <a:rPr lang="fr-FR" sz="1200" dirty="0" err="1"/>
              <a:t>Moerschel</a:t>
            </a:r>
            <a:r>
              <a:rPr lang="fr-FR" sz="1200" dirty="0"/>
              <a:t> É, Zorn C. Guide des technologies de l’imagerie médicale et de la radiothérapie: quand la théorie éclaire la pratique. 2e éd. Issy-les-Moulineaux: Elsevier Masson; 2016]</a:t>
            </a:r>
          </a:p>
        </p:txBody>
      </p:sp>
    </p:spTree>
    <p:extLst>
      <p:ext uri="{BB962C8B-B14F-4D97-AF65-F5344CB8AC3E}">
        <p14:creationId xmlns:p14="http://schemas.microsoft.com/office/powerpoint/2010/main" val="20845716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contenu 1">
            <a:extLst>
              <a:ext uri="{FF2B5EF4-FFF2-40B4-BE49-F238E27FC236}">
                <a16:creationId xmlns:a16="http://schemas.microsoft.com/office/drawing/2014/main" id="{19033151-B672-4F48-AC9D-292F0C52DFB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600200"/>
            <a:ext cx="5554960" cy="4525963"/>
          </a:xfrm>
        </p:spPr>
        <p:txBody>
          <a:bodyPr>
            <a:normAutofit fontScale="92500" lnSpcReduction="20000"/>
          </a:bodyPr>
          <a:lstStyle/>
          <a:p>
            <a:pPr lvl="1"/>
            <a:r>
              <a:rPr lang="fr-FR" sz="2000" dirty="0"/>
              <a:t>La nature des tissus irradiés (leur radiosensibilité)</a:t>
            </a:r>
          </a:p>
          <a:p>
            <a:pPr lvl="2"/>
            <a:r>
              <a:rPr lang="fr-FR" sz="1800" dirty="0"/>
              <a:t>Les tissus les plus sensibles: épithélium, tissu hématopoïétique et gonades</a:t>
            </a:r>
          </a:p>
          <a:p>
            <a:pPr lvl="2"/>
            <a:r>
              <a:rPr lang="fr-FR" sz="1800" dirty="0"/>
              <a:t>Les tissus les moins sensibles: muscles, le tissu nerveux</a:t>
            </a:r>
          </a:p>
          <a:p>
            <a:pPr lvl="2"/>
            <a:r>
              <a:rPr lang="fr-FR" sz="1800" dirty="0"/>
              <a:t>Les cellules cancéreuses sont plus sensibles et ont moins de capacités à se réparer que les cellules saines.</a:t>
            </a:r>
          </a:p>
          <a:p>
            <a:r>
              <a:rPr lang="fr-FR" sz="2400" dirty="0"/>
              <a:t>Exemple de prescription de radiothérapie:</a:t>
            </a:r>
          </a:p>
          <a:p>
            <a:pPr lvl="1"/>
            <a:r>
              <a:rPr lang="fr-FR" sz="2000" dirty="0"/>
              <a:t>Sein: 45Gy en 15 fractions quotidiennes de 3Gy</a:t>
            </a:r>
          </a:p>
          <a:p>
            <a:pPr lvl="1"/>
            <a:r>
              <a:rPr lang="fr-FR" sz="2000" dirty="0"/>
              <a:t>Prostate: 60Gy en 20 fractions quotidiennes de 3 Gy</a:t>
            </a:r>
          </a:p>
          <a:p>
            <a:pPr lvl="1"/>
            <a:r>
              <a:rPr lang="fr-FR" sz="2000" dirty="0"/>
              <a:t>ORL: 70Gy en 35 fractions quotidiennes de 2 Gy</a:t>
            </a:r>
          </a:p>
          <a:p>
            <a:pPr lvl="1"/>
            <a:r>
              <a:rPr lang="fr-FR" sz="2000" dirty="0"/>
              <a:t>Métastase cérébrale: 20Gy en 1 fraction</a:t>
            </a:r>
          </a:p>
          <a:p>
            <a:pPr marL="914400" lvl="2" indent="0">
              <a:buNone/>
            </a:pPr>
            <a:r>
              <a:rPr lang="fr-FR" sz="1800" dirty="0"/>
              <a:t> </a:t>
            </a:r>
          </a:p>
          <a:p>
            <a:pPr marL="0" indent="0">
              <a:buNone/>
            </a:pPr>
            <a:endParaRPr lang="fr-FR" sz="2400" dirty="0"/>
          </a:p>
        </p:txBody>
      </p:sp>
      <p:sp>
        <p:nvSpPr>
          <p:cNvPr id="3" name="Titre 2">
            <a:extLst>
              <a:ext uri="{FF2B5EF4-FFF2-40B4-BE49-F238E27FC236}">
                <a16:creationId xmlns:a16="http://schemas.microsoft.com/office/drawing/2014/main" id="{B344639F-2F08-4A49-A71C-B9D10BAF53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radiothérapie externe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EF0C664D-EBF4-4A74-AECC-5F8B075553DA}"/>
              </a:ext>
            </a:extLst>
          </p:cNvPr>
          <p:cNvSpPr txBox="1"/>
          <p:nvPr/>
        </p:nvSpPr>
        <p:spPr>
          <a:xfrm>
            <a:off x="827584" y="6444862"/>
            <a:ext cx="633670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dirty="0"/>
              <a:t>[</a:t>
            </a:r>
            <a:r>
              <a:rPr lang="fr-FR" sz="1200" dirty="0" err="1"/>
              <a:t>Recorad</a:t>
            </a:r>
            <a:r>
              <a:rPr lang="fr-FR" sz="1200" dirty="0"/>
              <a:t> 2023, Cancer </a:t>
            </a:r>
            <a:r>
              <a:rPr lang="fr-FR" sz="1200" dirty="0" err="1"/>
              <a:t>Radiother</a:t>
            </a:r>
            <a:r>
              <a:rPr lang="fr-FR" sz="1200" dirty="0"/>
              <a:t>. 2023 </a:t>
            </a:r>
            <a:r>
              <a:rPr lang="fr-FR" sz="1200" dirty="0" err="1"/>
              <a:t>nov</a:t>
            </a:r>
            <a:r>
              <a:rPr lang="fr-FR" sz="1200" dirty="0"/>
              <a:t>]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33E6FE40-E43E-4E6C-BB2B-0F8233B709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12160" y="1666119"/>
            <a:ext cx="2952328" cy="2204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7186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1066</TotalTime>
  <Words>3018</Words>
  <Application>Microsoft Office PowerPoint</Application>
  <PresentationFormat>Affichage à l'écran (4:3)</PresentationFormat>
  <Paragraphs>458</Paragraphs>
  <Slides>63</Slides>
  <Notes>4</Notes>
  <HiddenSlides>0</HiddenSlides>
  <MMClips>2</MMClips>
  <ScaleCrop>false</ScaleCrop>
  <HeadingPairs>
    <vt:vector size="8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Serveurs OLE incorporés</vt:lpstr>
      </vt:variant>
      <vt:variant>
        <vt:i4>2</vt:i4>
      </vt:variant>
      <vt:variant>
        <vt:lpstr>Titres des diapositives</vt:lpstr>
      </vt:variant>
      <vt:variant>
        <vt:i4>63</vt:i4>
      </vt:variant>
    </vt:vector>
  </HeadingPairs>
  <TitlesOfParts>
    <vt:vector size="71" baseType="lpstr">
      <vt:lpstr>MS Gothic</vt:lpstr>
      <vt:lpstr>Arial</vt:lpstr>
      <vt:lpstr>Calibri</vt:lpstr>
      <vt:lpstr>Trebuchet MS</vt:lpstr>
      <vt:lpstr>Wingdings</vt:lpstr>
      <vt:lpstr>Thème Office</vt:lpstr>
      <vt:lpstr>C:\WINDOWS\QuickTime Picture</vt:lpstr>
      <vt:lpstr>Photo Editor Photo</vt:lpstr>
      <vt:lpstr>La radiothérapie externe et la curiethérapie</vt:lpstr>
      <vt:lpstr>Plan du cours</vt:lpstr>
      <vt:lpstr>Introduction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La radiothérapie externe</vt:lpstr>
      <vt:lpstr>Le parcours du patient</vt:lpstr>
      <vt:lpstr>Le parcours du patient</vt:lpstr>
      <vt:lpstr>Le parcours du patient</vt:lpstr>
      <vt:lpstr>Le parcours du patient</vt:lpstr>
      <vt:lpstr>Le parcours du patient</vt:lpstr>
      <vt:lpstr>Le parcours du patient</vt:lpstr>
      <vt:lpstr>Le parcours du patient</vt:lpstr>
      <vt:lpstr>Le parcours du patient</vt:lpstr>
      <vt:lpstr>Le parcours du patient</vt:lpstr>
      <vt:lpstr>Le parcours du patient</vt:lpstr>
      <vt:lpstr>Le parcours du patient</vt:lpstr>
      <vt:lpstr>Les effets secondaires</vt:lpstr>
      <vt:lpstr>Les effets secondaires</vt:lpstr>
      <vt:lpstr>Les effets secondaires</vt:lpstr>
      <vt:lpstr>Les effets secondaires</vt:lpstr>
      <vt:lpstr>Les effets secondaires</vt:lpstr>
      <vt:lpstr>Les effets secondaires</vt:lpstr>
      <vt:lpstr>Les effets secondaires</vt:lpstr>
      <vt:lpstr>Les effets secondaires</vt:lpstr>
      <vt:lpstr>Les effets secondaires</vt:lpstr>
      <vt:lpstr>Les effets secondaires</vt:lpstr>
      <vt:lpstr>La radiodermite</vt:lpstr>
      <vt:lpstr>La radiodermite</vt:lpstr>
      <vt:lpstr>Consignes aux patients</vt:lpstr>
      <vt:lpstr>ICT (Irradiation Corporelle Totale) = TBI (Total Body Irradiation)</vt:lpstr>
      <vt:lpstr>ICT</vt:lpstr>
      <vt:lpstr>ICT</vt:lpstr>
      <vt:lpstr>ICT</vt:lpstr>
      <vt:lpstr>ICT</vt:lpstr>
      <vt:lpstr>La Curiethérapie</vt:lpstr>
      <vt:lpstr>La curietherapie</vt:lpstr>
      <vt:lpstr>La curiethérapie</vt:lpstr>
      <vt:lpstr>La curiethérapie</vt:lpstr>
      <vt:lpstr>La curiethérapie</vt:lpstr>
      <vt:lpstr>La curiethérapie</vt:lpstr>
      <vt:lpstr>La curiethérapie</vt:lpstr>
      <vt:lpstr>La curiethérapie</vt:lpstr>
      <vt:lpstr>La curiethérapie</vt:lpstr>
      <vt:lpstr>Conclusion</vt:lpstr>
      <vt:lpstr>Merci de votre attention</vt:lpstr>
    </vt:vector>
  </TitlesOfParts>
  <Company>Centre Léon Bérard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</dc:title>
  <dc:creator>BLANC Nathalie</dc:creator>
  <cp:lastModifiedBy>BOISBOUVIER Sophie</cp:lastModifiedBy>
  <cp:revision>125</cp:revision>
  <dcterms:created xsi:type="dcterms:W3CDTF">2015-06-23T13:48:26Z</dcterms:created>
  <dcterms:modified xsi:type="dcterms:W3CDTF">2025-11-17T09:07:57Z</dcterms:modified>
</cp:coreProperties>
</file>