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88" r:id="rId4"/>
    <p:sldId id="287" r:id="rId5"/>
    <p:sldId id="270" r:id="rId6"/>
    <p:sldId id="271" r:id="rId7"/>
    <p:sldId id="272" r:id="rId8"/>
    <p:sldId id="273" r:id="rId9"/>
    <p:sldId id="274" r:id="rId10"/>
    <p:sldId id="286" r:id="rId11"/>
    <p:sldId id="283" r:id="rId12"/>
    <p:sldId id="277" r:id="rId13"/>
    <p:sldId id="280" r:id="rId14"/>
    <p:sldId id="281" r:id="rId15"/>
    <p:sldId id="278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57" r:id="rId29"/>
    <p:sldId id="284" r:id="rId30"/>
    <p:sldId id="285" r:id="rId3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1FD672-ED04-45C1-9557-5ED77B6E5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75B483-5CB3-42E4-8E3F-A8E03B9F8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E50B20-7364-485E-B79A-7699F1AF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F69A2B-1AAA-409C-B402-E36DE433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95511F-5C04-44E2-B6AD-837E620A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54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61203-4AF0-4008-BA56-3EDC1ECAC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256314-84A3-4111-BCD1-1B7D8880D9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DBB8A7-1BBC-44A3-BBE6-4AC1CCE1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8B0A48-405E-4397-B5F2-CAF1BFCE8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31BC33-0A84-4755-8EB9-5714D23EB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37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84E2555-721E-45CB-814D-8DE3CDE24A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BC8272-78FC-4697-80B5-2C0500773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471DF7-A816-48EB-BB08-5918CE838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B1E7F1-4872-44B2-A557-47777E925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5C359E-2CBB-45BF-91E2-09093D020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92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1AFE5F-6F86-4739-905D-4ACD7B08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35AA38-3C77-487F-AC58-8181F495B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55C5C1-6EAA-464B-9176-6058078AA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3F5E9-12F0-4E3E-B5C4-20F439CD1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45EB8F-1FA1-4C4B-B777-5C74ECB6E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69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7BE12-4CA9-4F13-8500-0574F0CC4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ACC826-0B89-421D-9954-7ED0457AB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630478-0443-4B70-991C-E9A403207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317E50-0BE6-44EE-9CC3-C8494C390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2F44B2-4932-4E99-95E6-9E02C86C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956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004AB-99EB-42C4-A22A-5E8E515F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DB05ED-3939-4749-B08F-D74F31DAB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074811-C3A7-4474-BEAF-87231ACA1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70EC8D-9D82-4477-BE4E-2EB3D65F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B967CF-4AD0-4366-B0C7-3D0DAA78D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FC4BAC-797D-4C66-9508-408EBDB9A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07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0F38EA-528D-4FFA-B1DF-995FBD07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6AD184-A3AC-4DD4-8EEF-E2CA6DB18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8E15C3-5B53-4C6D-8016-0A4D038AF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2294260-DEB2-4E7A-8C5B-BC9C6E3A0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B3F715-3F7C-42C7-BE0C-E8D5D8495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CF6929E-97C6-4C07-B47E-4FD4E7DB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47F4DB-D9C1-4165-B43D-510C21A8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F275BE4-8551-453F-811A-42136255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20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3E9787-D15D-4424-9161-87D799C6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193570-F315-4220-AD2D-113EF02D9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BE514D-F40C-4B55-A586-7169CA6E4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3D6D4B-B2ED-4AF4-80C6-07DCAD01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73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EEF570-51DC-4B6D-9E68-80D8F20E0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2F6385-82F9-4196-B8DE-490F2D24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37E8D9-3817-4B08-873A-37B52612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95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78DCB-7473-4A3B-BDD7-216D181C7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192257-2CF3-4D9B-A226-FF9F3F29D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79C39F-6629-4207-B38E-F2179A7DF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139484-D526-4457-97FD-22DE368B1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5D5FF1-29B1-4E13-AE69-A2A2AC7EB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CE5772-0105-43AC-A493-05BA83C89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7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54B207-B1C0-4CAE-A5DA-0BD864C5D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A4BDB2C-4B50-4B52-B86A-0D42239E4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59DD69-E009-472D-8468-C168848AA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C1F2B8-5654-4127-9DD6-D3E80CAE4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CADC49-0F95-439C-B33E-5C5DE699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BA3FF4-4663-4903-9FF1-EB587021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0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00ED3DA-CFED-45D5-9B70-1D5479232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FF98BC-59FD-4CC0-AD6D-91CC96DBE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DBC3A-5C5A-41A9-9A50-FAAF62E30A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8C9FE-52B7-47A5-981C-B97960789206}" type="datetimeFigureOut">
              <a:rPr lang="fr-FR" smtClean="0"/>
              <a:t>01/10/2023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2373F7-1744-45BD-A40C-757A2C9BC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10E751-DE8C-4A24-9A48-AAB234781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DBE4F-E5BC-485C-A76A-0F4A148F56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80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0CB9F66-6BAB-4A47-879C-C6DCC684C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fr-FR" sz="2800" b="1" dirty="0">
                <a:solidFill>
                  <a:srgbClr val="0070C0"/>
                </a:solidFill>
                <a:latin typeface="+mn-lt"/>
              </a:rPr>
              <a:t>Mémoire M2</a:t>
            </a:r>
            <a:br>
              <a:rPr lang="fr-FR" sz="2800" b="1" dirty="0">
                <a:solidFill>
                  <a:srgbClr val="0070C0"/>
                </a:solidFill>
                <a:latin typeface="+mn-lt"/>
              </a:rPr>
            </a:br>
            <a:br>
              <a:rPr lang="fr-FR" sz="2800" b="1" dirty="0">
                <a:solidFill>
                  <a:srgbClr val="0070C0"/>
                </a:solidFill>
                <a:latin typeface="+mn-lt"/>
              </a:rPr>
            </a:br>
            <a:r>
              <a:rPr lang="fr-FR" sz="2800" b="1" dirty="0">
                <a:solidFill>
                  <a:srgbClr val="0070C0"/>
                </a:solidFill>
                <a:latin typeface="+mn-lt"/>
              </a:rPr>
              <a:t>Métiers de l’Enseignement, </a:t>
            </a:r>
            <a:br>
              <a:rPr lang="fr-FR" sz="2800" b="1" dirty="0">
                <a:solidFill>
                  <a:srgbClr val="0070C0"/>
                </a:solidFill>
                <a:latin typeface="+mn-lt"/>
              </a:rPr>
            </a:br>
            <a:br>
              <a:rPr lang="fr-FR" sz="2800" b="1" dirty="0">
                <a:solidFill>
                  <a:srgbClr val="0070C0"/>
                </a:solidFill>
                <a:latin typeface="+mn-lt"/>
              </a:rPr>
            </a:br>
            <a:r>
              <a:rPr lang="fr-FR" sz="2800" b="1" dirty="0">
                <a:solidFill>
                  <a:srgbClr val="0070C0"/>
                </a:solidFill>
                <a:latin typeface="+mn-lt"/>
              </a:rPr>
              <a:t>de l’Education et de la Formation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B00D0D-9E22-4729-965F-4966FA4F5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fr-FR" sz="2000" dirty="0">
                <a:solidFill>
                  <a:srgbClr val="0070C0"/>
                </a:solidFill>
              </a:rPr>
              <a:t>Séminaire Education inclusive 3 EI – Année universitaire 2023/2024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Quelques livres hors du commun ! - À propos décriture">
            <a:extLst>
              <a:ext uri="{FF2B5EF4-FFF2-40B4-BE49-F238E27FC236}">
                <a16:creationId xmlns:a16="http://schemas.microsoft.com/office/drawing/2014/main" id="{F6E0F810-FFC2-4ACC-802C-3E0C370AE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208" y="882085"/>
            <a:ext cx="1867256" cy="120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21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3C2A63-5F24-4EEB-9DED-E7FE1295F5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296186" y="-689446"/>
            <a:ext cx="1715478" cy="83078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632" y="857786"/>
            <a:ext cx="7661510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4872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EF52D78-8DEF-B46D-3F4E-EE6D16FB1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914" y="1691906"/>
            <a:ext cx="7002946" cy="347355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1C06A36-C9AC-441A-AD0D-6F799719DDCD}"/>
              </a:ext>
            </a:extLst>
          </p:cNvPr>
          <p:cNvSpPr txBox="1"/>
          <p:nvPr/>
        </p:nvSpPr>
        <p:spPr>
          <a:xfrm>
            <a:off x="8755480" y="1997520"/>
            <a:ext cx="31069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Planning des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 séminaires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 Education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 inclusive</a:t>
            </a:r>
          </a:p>
          <a:p>
            <a:pPr algn="ctr"/>
            <a:endParaRPr lang="en-US" sz="2000" b="1" dirty="0">
              <a:solidFill>
                <a:srgbClr val="0070C0"/>
              </a:solidFill>
            </a:endParaRPr>
          </a:p>
          <a:p>
            <a:pPr algn="ctr"/>
            <a:r>
              <a:rPr lang="en-US" sz="2000" b="1" dirty="0">
                <a:solidFill>
                  <a:srgbClr val="0070C0"/>
                </a:solidFill>
              </a:rPr>
              <a:t>Semestre 2</a:t>
            </a:r>
            <a:endParaRPr lang="fr-F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961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009F7B1-3BC0-4D16-B49B-D699A1621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Temps 3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 Le blason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 descr="Une image contenant texte, capture d’écran, diagramme, Police&#10;&#10;Description générée automatiquement">
            <a:extLst>
              <a:ext uri="{FF2B5EF4-FFF2-40B4-BE49-F238E27FC236}">
                <a16:creationId xmlns:a16="http://schemas.microsoft.com/office/drawing/2014/main" id="{4252EC10-39E7-72D5-2C68-ED2C3FBAE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223" y="666728"/>
            <a:ext cx="4946539" cy="54657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F2C2BC-A28C-3B52-A2E5-AE5AB141F962}"/>
              </a:ext>
            </a:extLst>
          </p:cNvPr>
          <p:cNvSpPr/>
          <p:nvPr/>
        </p:nvSpPr>
        <p:spPr>
          <a:xfrm>
            <a:off x="6096000" y="5760720"/>
            <a:ext cx="1615440" cy="430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580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6E61463-F245-4E4F-8D24-D1BCE3806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Présentation des étudiants / des étudiantes</a:t>
            </a: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CCF465-3AF8-4DD0-B4E5-ABB86D479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7852"/>
            <a:ext cx="10515600" cy="38588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2000" u="sng" dirty="0">
                <a:ea typeface="Calibri" panose="020F0502020204030204" pitchFamily="34" charset="0"/>
                <a:cs typeface="Arial" panose="020B0604020202020204" pitchFamily="34" charset="0"/>
              </a:rPr>
              <a:t>Consignes de travail </a:t>
            </a:r>
          </a:p>
          <a:p>
            <a:pPr marL="0" indent="0" algn="ctr">
              <a:buNone/>
            </a:pPr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Réalisation d’u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 blason : </a:t>
            </a:r>
          </a:p>
          <a:p>
            <a:pPr marL="0" indent="0" algn="ctr">
              <a:buNone/>
            </a:pPr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motivations pour </a:t>
            </a:r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suivre 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éminaire Education inclusive.</a:t>
            </a:r>
          </a:p>
          <a:p>
            <a:pPr algn="ctr"/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attentes et mes craintes concernant le Séminaire et le Mémoire.</a:t>
            </a:r>
          </a:p>
          <a:p>
            <a:pPr algn="ctr"/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Les questions que je me pose au sujet du Séminaire et du Mémoire.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3762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F7FECA3-8B46-4C69-978F-A74814F7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Présentation des blasons en groupes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9878C0-47CE-4645-8178-17C808FC4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61" y="21415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u="sng" dirty="0"/>
              <a:t>Consignes de travail</a:t>
            </a:r>
            <a:r>
              <a:rPr lang="fr-FR" sz="2000" dirty="0"/>
              <a:t> :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endParaRPr lang="fr-FR" sz="2000" dirty="0"/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Chaque étudiant / étudiante présente son blason au groupe.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Le groupe identifie les points communs dans les blasons. 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Chaque groupe restitue collectivement les points communs dans les blasons.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789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0E88A7-2399-441D-8C78-EDC8427EC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046014"/>
            <a:ext cx="4036334" cy="32248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Temps 4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La structuration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 du mémoire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1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1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Une image contenant texte, conception, illustration&#10;&#10;Description générée automatiquement">
            <a:extLst>
              <a:ext uri="{FF2B5EF4-FFF2-40B4-BE49-F238E27FC236}">
                <a16:creationId xmlns:a16="http://schemas.microsoft.com/office/drawing/2014/main" id="{80074A4F-17C0-4287-9AD1-D1972131A1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482" r="-1" b="7164"/>
          <a:stretch/>
        </p:blipFill>
        <p:spPr>
          <a:xfrm>
            <a:off x="5922492" y="716377"/>
            <a:ext cx="5536001" cy="536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604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56409D-CD31-41F6-A94C-E28459A80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61" y="1190625"/>
            <a:ext cx="10515600" cy="4752591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1000"/>
              </a:spcAft>
              <a:buNone/>
            </a:pPr>
            <a:r>
              <a:rPr lang="fr-FR" sz="2000" u="sng" dirty="0">
                <a:ea typeface="Calibri" panose="020F0502020204030204" pitchFamily="34" charset="0"/>
                <a:cs typeface="Calibri" panose="020F0502020204030204" pitchFamily="34" charset="0"/>
              </a:rPr>
              <a:t>Consignes de travail</a:t>
            </a:r>
            <a:r>
              <a:rPr lang="fr-FR" sz="2000" dirty="0"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</a:p>
          <a:p>
            <a:pPr marL="0" lvl="0" indent="0" algn="ctr">
              <a:lnSpc>
                <a:spcPct val="150000"/>
              </a:lnSpc>
              <a:spcAft>
                <a:spcPts val="1000"/>
              </a:spcAft>
              <a:buNone/>
            </a:pPr>
            <a:endParaRPr lang="fr-FR" sz="20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fr-F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 deux étudiants / étudiantes, lire les différents sommaires des mémoires.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fr-F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Par groupes de 3 étudiant</a:t>
            </a:r>
            <a:r>
              <a:rPr lang="fr-FR" sz="2000" dirty="0">
                <a:ea typeface="Calibri" panose="020F0502020204030204" pitchFamily="34" charset="0"/>
                <a:cs typeface="Calibri" panose="020F0502020204030204" pitchFamily="34" charset="0"/>
              </a:rPr>
              <a:t>s / étudiantes</a:t>
            </a:r>
            <a:r>
              <a:rPr lang="fr-F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identifier</a:t>
            </a:r>
          </a:p>
          <a:p>
            <a:pPr marL="0" indent="0" algn="ctr">
              <a:lnSpc>
                <a:spcPct val="150000"/>
              </a:lnSpc>
              <a:spcAft>
                <a:spcPts val="1000"/>
              </a:spcAft>
              <a:buNone/>
            </a:pPr>
            <a:r>
              <a:rPr lang="fr-FR" sz="20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les invariants concernant la structure du mémoire</a:t>
            </a:r>
            <a:r>
              <a:rPr lang="fr-FR" sz="2000" dirty="0"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FR" sz="2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fr-F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Mise en commun collective des invariants de la structure du mémoire.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894843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C4D694-DA43-4F57-BA25-78579897A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22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Le mémoire ne peut pas être un rapport de stage,</a:t>
            </a:r>
          </a:p>
          <a:p>
            <a:pPr marL="0" indent="0" algn="ctr">
              <a:buNone/>
            </a:pPr>
            <a:r>
              <a:rPr lang="fr-FR" sz="2000" dirty="0"/>
              <a:t> ni le résumé d’une narration de la pratique.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Il doit donc témoigner d’une démarche </a:t>
            </a:r>
          </a:p>
          <a:p>
            <a:pPr marL="0" indent="0" algn="ctr">
              <a:buNone/>
            </a:pPr>
            <a:r>
              <a:rPr lang="fr-FR" sz="2000" dirty="0"/>
              <a:t>d’initiation à une méthode de recherche.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 Le mémoire de Master Métiers de </a:t>
            </a:r>
          </a:p>
          <a:p>
            <a:pPr marL="0" indent="0" algn="ctr">
              <a:buNone/>
            </a:pPr>
            <a:r>
              <a:rPr lang="fr-FR" sz="2000" dirty="0"/>
              <a:t>l’Enseignement, de l’Education et de la Formation,</a:t>
            </a:r>
          </a:p>
          <a:p>
            <a:pPr marL="0" indent="0" algn="ctr">
              <a:buNone/>
            </a:pPr>
            <a:r>
              <a:rPr lang="fr-FR" sz="2000" dirty="0"/>
              <a:t> peut s’articuler autour de la structure suivante.</a:t>
            </a:r>
          </a:p>
          <a:p>
            <a:endParaRPr lang="fr-FR" sz="26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36CC3B0-89AD-4F96-AAA4-EAAAB341AC7D}"/>
              </a:ext>
            </a:extLst>
          </p:cNvPr>
          <p:cNvSpPr txBox="1"/>
          <p:nvPr/>
        </p:nvSpPr>
        <p:spPr>
          <a:xfrm>
            <a:off x="3843337" y="952500"/>
            <a:ext cx="4505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/>
              <a:t>Le mémoire de Master MEEF</a:t>
            </a:r>
          </a:p>
        </p:txBody>
      </p:sp>
    </p:spTree>
    <p:extLst>
      <p:ext uri="{BB962C8B-B14F-4D97-AF65-F5344CB8AC3E}">
        <p14:creationId xmlns:p14="http://schemas.microsoft.com/office/powerpoint/2010/main" val="2127005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DE2AEA6-0799-4F68-B1F2-621E0C4F7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Le sommaire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35250A-3E94-427B-916E-B4D1BA41D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1220"/>
            <a:ext cx="10515600" cy="35157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Le sommaire détaillé reprend la </a:t>
            </a:r>
          </a:p>
          <a:p>
            <a:pPr marL="0" indent="0" algn="ctr">
              <a:buNone/>
            </a:pPr>
            <a:r>
              <a:rPr lang="fr-FR" sz="2000" dirty="0"/>
              <a:t>pagination du corps du mémoire.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Le sommaire doit rendre lisible</a:t>
            </a:r>
          </a:p>
          <a:p>
            <a:pPr marL="0" indent="0" algn="ctr">
              <a:buNone/>
            </a:pPr>
            <a:r>
              <a:rPr lang="fr-FR" sz="2000" dirty="0"/>
              <a:t> la structuration retenue. </a:t>
            </a:r>
          </a:p>
          <a:p>
            <a:pPr marL="0" indent="0" algn="ctr">
              <a:buNone/>
            </a:pPr>
            <a:endParaRPr lang="fr-FR" sz="2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0329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04702FC-016F-4F0A-9624-CFE496F9E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L’introduction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3F08E0-B21C-4884-8FFC-0E7AD7EB5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9349"/>
            <a:ext cx="10515600" cy="3757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Elle présente le thème de recherche, ainsi que le</a:t>
            </a:r>
          </a:p>
          <a:p>
            <a:pPr marL="0" indent="0" algn="ctr">
              <a:buNone/>
            </a:pPr>
            <a:r>
              <a:rPr lang="fr-FR" sz="2000" dirty="0"/>
              <a:t> contexte général dans lequel s’inscrit le sujet de l’étude.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L’introduction pose clairement la problématique</a:t>
            </a:r>
          </a:p>
          <a:p>
            <a:pPr marL="0" indent="0" algn="ctr">
              <a:buNone/>
            </a:pPr>
            <a:r>
              <a:rPr lang="fr-FR" sz="2000" dirty="0"/>
              <a:t> et la ou les hypothèse(s) de recherche.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Elle annonce la manière dont les hypothèses vont être évaluées.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9115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2D623D2-C5CF-474B-AA84-2416FC56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Etat de la littérature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4790DB-A028-4AD2-BE48-7BC1A1274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199"/>
            <a:ext cx="10515600" cy="3814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Le contexte théorique (ou revue de littérature) vise </a:t>
            </a:r>
          </a:p>
          <a:p>
            <a:pPr marL="0" indent="0" algn="ctr">
              <a:buNone/>
            </a:pPr>
            <a:r>
              <a:rPr lang="fr-FR" sz="2000" dirty="0"/>
              <a:t>spécifiquement à indiquer comment les études antérieures </a:t>
            </a:r>
          </a:p>
          <a:p>
            <a:pPr marL="0" indent="0" algn="ctr">
              <a:buNone/>
            </a:pPr>
            <a:r>
              <a:rPr lang="fr-FR" sz="2000" dirty="0"/>
              <a:t>ont tenté de répondre à vos questions de recherche.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Il faut non seulement présenter les arguments en faveur </a:t>
            </a:r>
          </a:p>
          <a:p>
            <a:pPr marL="0" indent="0" algn="ctr">
              <a:buNone/>
            </a:pPr>
            <a:r>
              <a:rPr lang="fr-FR" sz="2000" dirty="0"/>
              <a:t>de vos futures hypothèses, mais aussi les controverses</a:t>
            </a:r>
          </a:p>
          <a:p>
            <a:pPr marL="0" indent="0" algn="ctr">
              <a:buNone/>
            </a:pPr>
            <a:r>
              <a:rPr lang="fr-FR" sz="2000" dirty="0"/>
              <a:t> qui justifient l’emploi d’une démarche de recherche.  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825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7DC826-6B7D-443E-BEEF-6CF7F279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448560"/>
            <a:ext cx="4036334" cy="28997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Temps 1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Présentation des 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étudiantes et des étudiants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 descr="Une image contenant texte, massage&#10;&#10;Description générée automatiquement">
            <a:extLst>
              <a:ext uri="{FF2B5EF4-FFF2-40B4-BE49-F238E27FC236}">
                <a16:creationId xmlns:a16="http://schemas.microsoft.com/office/drawing/2014/main" id="{2A56B01E-6704-260D-394F-432C8B847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492" y="1788686"/>
            <a:ext cx="5536001" cy="322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99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8E15B64-D77C-45A2-B9B8-E76068BCC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Méthodologie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4B337C-BEAF-4EAB-ACB6-B65AA3E87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61" y="209867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Il convient de montrer en quoi votre méthodologie</a:t>
            </a:r>
          </a:p>
          <a:p>
            <a:pPr marL="0" indent="0" algn="ctr">
              <a:buNone/>
            </a:pPr>
            <a:r>
              <a:rPr lang="fr-FR" sz="2000" dirty="0"/>
              <a:t>va vous permettre d’atteindre votre objectif.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1. </a:t>
            </a:r>
            <a:r>
              <a:rPr lang="fr-FR" sz="2000" u="sng" dirty="0"/>
              <a:t>Méthode de recueil des données</a:t>
            </a:r>
            <a:r>
              <a:rPr lang="fr-FR" sz="2000" dirty="0"/>
              <a:t>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 Il est nécessaire de décrire comment ont été sélectionnés les sujets, préciser</a:t>
            </a:r>
          </a:p>
          <a:p>
            <a:pPr marL="0" indent="0" algn="ctr">
              <a:buNone/>
            </a:pPr>
            <a:r>
              <a:rPr lang="fr-FR" sz="2000" dirty="0"/>
              <a:t> s’ils sont représentatifs d’une population à partir de laquelle on peut effectuer </a:t>
            </a:r>
          </a:p>
          <a:p>
            <a:pPr marL="0" indent="0" algn="ctr">
              <a:buNone/>
            </a:pPr>
            <a:r>
              <a:rPr lang="fr-FR" sz="2000" dirty="0"/>
              <a:t>une généralisation, et décrire leurs caractéristiques pour permettre au lecteur</a:t>
            </a:r>
          </a:p>
          <a:p>
            <a:pPr marL="0" indent="0" algn="ctr">
              <a:buNone/>
            </a:pPr>
            <a:r>
              <a:rPr lang="fr-FR" sz="2000" dirty="0"/>
              <a:t> de bien saisir si celles-ci peuvent limiter les interprétations des résultats obtenus.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54ADB3-6873-4931-8D4B-7DF7D7558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4450"/>
            <a:ext cx="10515600" cy="48625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La recherche en éducation concerne des sujets humains, ce qui implique</a:t>
            </a:r>
          </a:p>
          <a:p>
            <a:pPr marL="0" indent="0" algn="ctr">
              <a:buNone/>
            </a:pPr>
            <a:r>
              <a:rPr lang="fr-FR" sz="2000" dirty="0"/>
              <a:t> le respect de considérations éthiques : la confidentialité ; l’obtention du </a:t>
            </a:r>
          </a:p>
          <a:p>
            <a:pPr marL="0" indent="0" algn="ctr">
              <a:buNone/>
            </a:pPr>
            <a:r>
              <a:rPr lang="fr-FR" sz="2000" dirty="0"/>
              <a:t>consentement éclairé ; la transmission possible des résultats aux participants.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Les recherches reposent sur divers outils pour réaliser le recueil </a:t>
            </a:r>
          </a:p>
          <a:p>
            <a:pPr marL="0" indent="0" algn="ctr">
              <a:buNone/>
            </a:pPr>
            <a:r>
              <a:rPr lang="fr-FR" sz="2000" dirty="0"/>
              <a:t>des données : grille d’observation,  questionnaire, guide d’entretien…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Il faut penser à indiquer la nature ainsi que les</a:t>
            </a:r>
          </a:p>
          <a:p>
            <a:pPr marL="0" indent="0" algn="ctr">
              <a:buNone/>
            </a:pPr>
            <a:r>
              <a:rPr lang="fr-FR" sz="2000" dirty="0"/>
              <a:t> caractéristiques des outils méthodologiques utilisés.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Dans cette partie, il convient de décrire les étapes de réalisation du projet. </a:t>
            </a:r>
          </a:p>
          <a:p>
            <a:pPr marL="0" indent="0" algn="ctr">
              <a:buNone/>
            </a:pPr>
            <a:r>
              <a:rPr lang="fr-FR" sz="2000" dirty="0"/>
              <a:t>Par exemple, indiquer le déroulement des séances concernant l’expérimentation.</a:t>
            </a:r>
          </a:p>
          <a:p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69966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79681F-491C-42EA-918F-6A492256C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61" y="1284724"/>
            <a:ext cx="10515600" cy="476654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fr-FR" sz="2600" dirty="0"/>
              <a:t>2) </a:t>
            </a:r>
            <a:r>
              <a:rPr lang="fr-FR" sz="2600" u="sng" dirty="0"/>
              <a:t>Analyse des données</a:t>
            </a:r>
            <a:r>
              <a:rPr lang="fr-FR" sz="2600" dirty="0"/>
              <a:t>.</a:t>
            </a:r>
          </a:p>
          <a:p>
            <a:pPr marL="0" indent="0" algn="ctr">
              <a:buNone/>
            </a:pPr>
            <a:endParaRPr lang="fr-FR" sz="2600" dirty="0"/>
          </a:p>
          <a:p>
            <a:pPr marL="0" indent="0" algn="ctr">
              <a:buNone/>
            </a:pPr>
            <a:endParaRPr lang="fr-FR" sz="2600" dirty="0"/>
          </a:p>
          <a:p>
            <a:pPr marL="0" indent="0" algn="ctr">
              <a:buNone/>
            </a:pPr>
            <a:r>
              <a:rPr lang="fr-FR" sz="2600" dirty="0"/>
              <a:t>Pour chacune des hypothèses de recherche, il faut </a:t>
            </a:r>
          </a:p>
          <a:p>
            <a:pPr marL="0" indent="0" algn="ctr">
              <a:buNone/>
            </a:pPr>
            <a:r>
              <a:rPr lang="fr-FR" sz="2600" dirty="0"/>
              <a:t>indiquer comment les données seront analysées. </a:t>
            </a:r>
          </a:p>
          <a:p>
            <a:pPr marL="0" indent="0" algn="ctr">
              <a:buNone/>
            </a:pPr>
            <a:endParaRPr lang="fr-FR" sz="26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fr-FR" sz="2600" dirty="0"/>
              <a:t>Dans le cas d’une analyse qualitative, il faut bien</a:t>
            </a:r>
          </a:p>
          <a:p>
            <a:pPr marL="0" indent="0" algn="ctr">
              <a:buNone/>
            </a:pPr>
            <a:r>
              <a:rPr lang="fr-FR" sz="2600" dirty="0"/>
              <a:t> identifier la méthode d’analyse des données et en expliquer</a:t>
            </a:r>
          </a:p>
          <a:p>
            <a:pPr marL="0" indent="0" algn="ctr">
              <a:buNone/>
            </a:pPr>
            <a:r>
              <a:rPr lang="fr-FR" sz="2600" dirty="0"/>
              <a:t> les étapes, notamment celles de votre catégorisation. </a:t>
            </a:r>
          </a:p>
          <a:p>
            <a:pPr marL="0" indent="0" algn="ctr">
              <a:buNone/>
            </a:pPr>
            <a:endParaRPr lang="fr-FR" sz="2600" dirty="0"/>
          </a:p>
          <a:p>
            <a:pPr marL="0" indent="0" algn="ctr">
              <a:buNone/>
            </a:pPr>
            <a:r>
              <a:rPr lang="fr-FR" sz="2600" dirty="0"/>
              <a:t>Dans le cas d’une méthode d’analyse quantitative, il est</a:t>
            </a:r>
          </a:p>
          <a:p>
            <a:pPr marL="0" indent="0" algn="ctr">
              <a:buNone/>
            </a:pPr>
            <a:r>
              <a:rPr lang="fr-FR" sz="2600" dirty="0"/>
              <a:t> important d’indiquer la méthode d’analyse statistique retenue,</a:t>
            </a:r>
          </a:p>
          <a:p>
            <a:pPr marL="0" indent="0" algn="ctr">
              <a:buNone/>
            </a:pPr>
            <a:r>
              <a:rPr lang="fr-FR" sz="2600" dirty="0"/>
              <a:t> ainsi que les choix qui sont faits quant à son application.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02436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3CE4B0-384A-47BE-A653-C14377142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Résultats et Analyse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A95E78-9222-4446-A4EC-9C3979B8D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61" y="1899468"/>
            <a:ext cx="10515600" cy="45850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La partie Résultats est descriptive, elle s’appuie éventuellement</a:t>
            </a:r>
          </a:p>
          <a:p>
            <a:pPr marL="0" indent="0" algn="ctr">
              <a:buNone/>
            </a:pPr>
            <a:r>
              <a:rPr lang="fr-FR" sz="2000" dirty="0"/>
              <a:t> sur des statistiques qui doivent alors être explicités.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Les résultats respectent l’ordre d’émission des hypothèses. Ils </a:t>
            </a:r>
          </a:p>
          <a:p>
            <a:pPr marL="0" indent="0" algn="ctr">
              <a:buNone/>
            </a:pPr>
            <a:r>
              <a:rPr lang="fr-FR" sz="2000" dirty="0"/>
              <a:t>peuvent être mis en valeur par quelques représentations graphiques.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La partie Analyse permet d’interpréter les résultats obtenus.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  Il convient de constater si les résultats observés </a:t>
            </a:r>
          </a:p>
          <a:p>
            <a:pPr marL="0" indent="0" algn="ctr">
              <a:buNone/>
            </a:pPr>
            <a:r>
              <a:rPr lang="fr-FR" sz="2000" dirty="0"/>
              <a:t>correspondent aux résultats attendus par hypothèse. </a:t>
            </a:r>
          </a:p>
        </p:txBody>
      </p:sp>
    </p:spTree>
    <p:extLst>
      <p:ext uri="{BB962C8B-B14F-4D97-AF65-F5344CB8AC3E}">
        <p14:creationId xmlns:p14="http://schemas.microsoft.com/office/powerpoint/2010/main" val="3261657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26DE849-9B37-4E1B-94AC-276D32094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Discussion des résultats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A63C5B-CAD5-4D6F-A41F-16D6BF728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209867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Elle permet de mettre en relation les résultats obtenus dans cette</a:t>
            </a:r>
          </a:p>
          <a:p>
            <a:pPr marL="0" indent="0" algn="ctr">
              <a:buNone/>
            </a:pPr>
            <a:r>
              <a:rPr lang="fr-FR" sz="2000" dirty="0"/>
              <a:t> recherche avec ceux qui ont été présentés dans la revue de littérature.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La discussion doit remplir les fonctions suivantes :</a:t>
            </a:r>
          </a:p>
          <a:p>
            <a:pPr marL="0" indent="0" algn="ctr">
              <a:buNone/>
            </a:pPr>
            <a:endParaRPr lang="fr-FR" sz="2000" dirty="0"/>
          </a:p>
          <a:p>
            <a:pPr algn="ctr">
              <a:buFontTx/>
              <a:buChar char="-"/>
            </a:pPr>
            <a:r>
              <a:rPr lang="fr-FR" sz="2000" dirty="0"/>
              <a:t>répondre de façon synthétique à la question de départ ; </a:t>
            </a:r>
          </a:p>
          <a:p>
            <a:pPr algn="ctr">
              <a:buFontTx/>
              <a:buChar char="-"/>
            </a:pPr>
            <a:r>
              <a:rPr lang="fr-FR" sz="2000" dirty="0"/>
              <a:t>préciser dans quelle mesure la ou les hypothèse(s) est / sont validée(s) ou invalidée(s) ; </a:t>
            </a:r>
          </a:p>
          <a:p>
            <a:pPr algn="ctr">
              <a:buFontTx/>
              <a:buChar char="-"/>
            </a:pPr>
            <a:r>
              <a:rPr lang="fr-FR" sz="2000" dirty="0"/>
              <a:t>exposer les limites théoriques et méthodologiques de votre travail ;</a:t>
            </a:r>
          </a:p>
          <a:p>
            <a:pPr algn="ctr">
              <a:buFontTx/>
              <a:buChar char="-"/>
            </a:pPr>
            <a:r>
              <a:rPr lang="fr-FR" sz="2000" dirty="0"/>
              <a:t>dégager de nouvelles perspectives de travail et de réflexion.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4057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40779D-ED9C-4A85-92B2-B462C2906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Conclusion et perspectives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4E6066-33E8-494A-8830-A21DB5A8A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61" y="2409440"/>
            <a:ext cx="10515600" cy="4083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La partie Conclusion et perspectives doit permettre :</a:t>
            </a:r>
          </a:p>
          <a:p>
            <a:pPr marL="0" indent="0" algn="ctr">
              <a:buNone/>
            </a:pPr>
            <a:endParaRPr lang="fr-FR" sz="2000" dirty="0"/>
          </a:p>
          <a:p>
            <a:pPr algn="ctr">
              <a:buFontTx/>
              <a:buChar char="-"/>
            </a:pPr>
            <a:r>
              <a:rPr lang="fr-FR" sz="2000" dirty="0"/>
              <a:t>de répondre de façon synthétique à la question de départ ; </a:t>
            </a:r>
          </a:p>
          <a:p>
            <a:pPr algn="ctr">
              <a:buFontTx/>
              <a:buChar char="-"/>
            </a:pPr>
            <a:r>
              <a:rPr lang="fr-FR" sz="2000" dirty="0"/>
              <a:t>d’indiquer les apports de cette recherche à la pratique professionnelle ; </a:t>
            </a:r>
          </a:p>
          <a:p>
            <a:pPr algn="ctr">
              <a:buFontTx/>
              <a:buChar char="-"/>
            </a:pPr>
            <a:r>
              <a:rPr lang="fr-FR" sz="2000" dirty="0"/>
              <a:t>de dégager de nouvelles perspectives de travail et de réflexion.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Il faut bien conclure, même si la réflexion continue.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31127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CB0CDAE-BF8C-477D-A806-5A5B96D1D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Bibliographie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70EBCF-7761-483F-8A18-6434997B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9791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Il est judicieux de rédiger cette partie au fur et à mesure de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 l’écriture du mémoire, selon les règles en vigueur (normes APA). </a:t>
            </a:r>
          </a:p>
          <a:p>
            <a:pPr marL="0" indent="0" algn="ctr">
              <a:spcAft>
                <a:spcPts val="600"/>
              </a:spcAft>
              <a:buNone/>
            </a:pPr>
            <a:endParaRPr lang="fr-FR" sz="3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Cette partie reprend les ouvrages, articles, sites internet,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 auxquels il est fait référence dans le mémoire. </a:t>
            </a:r>
          </a:p>
          <a:p>
            <a:pPr marL="0" indent="0" algn="ctr">
              <a:spcAft>
                <a:spcPts val="600"/>
              </a:spcAft>
              <a:buNone/>
            </a:pPr>
            <a:endParaRPr lang="fr-FR" sz="3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Toute référence citée dans le texte doit impérativement figurer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 dans la liste des références bibliographiques ou sitographiques. </a:t>
            </a:r>
          </a:p>
          <a:p>
            <a:pPr marL="0" indent="0" algn="ctr">
              <a:spcAft>
                <a:spcPts val="600"/>
              </a:spcAft>
              <a:buNone/>
            </a:pPr>
            <a:endParaRPr lang="fr-FR" sz="3200" dirty="0"/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Réciproquement, toute référence présente dans cette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3200" dirty="0"/>
              <a:t>partie doit être citée au moins une fois dans le texte.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6280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AA919A7-EA03-4CAE-9154-DB3C7F105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0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partie Annexes</a:t>
            </a:r>
            <a:endParaRPr lang="fr-FR" sz="2000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9D41EE-B0D9-45B3-83C3-CA67F984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5244"/>
            <a:ext cx="10515600" cy="39266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La partie Annexes compile tout ce qui permet </a:t>
            </a:r>
          </a:p>
          <a:p>
            <a:pPr marL="0" indent="0" algn="ctr">
              <a:buNone/>
            </a:pPr>
            <a:r>
              <a:rPr lang="fr-FR" sz="2000" dirty="0"/>
              <a:t>d’éclairer le lecteur de façon complémentaire.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Le nombre de pages de la partie Annexes ne doit </a:t>
            </a:r>
          </a:p>
          <a:p>
            <a:pPr marL="0" indent="0" algn="ctr">
              <a:buNone/>
            </a:pPr>
            <a:r>
              <a:rPr lang="fr-FR" sz="2000" dirty="0"/>
              <a:t>pas excéder le nombre de pages du mémoire.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Les annexes font l’objet d’un sommaire paginé.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98035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FC80561-492F-4CA8-BF22-7FB2E9C6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653" y="2167934"/>
            <a:ext cx="4036334" cy="29810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Temps 5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 Premières réflexions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 autour du mémoire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DF9E2C5-AA70-BA98-C9AC-EF19BE271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9877" y="666728"/>
            <a:ext cx="492123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896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C4812BD-ABDF-4A51-B54E-022D14C07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1699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La fiche émergence 1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EDD2FC6-F703-4EA9-B417-A9FDDDC02232}"/>
              </a:ext>
            </a:extLst>
          </p:cNvPr>
          <p:cNvSpPr txBox="1"/>
          <p:nvPr/>
        </p:nvSpPr>
        <p:spPr>
          <a:xfrm>
            <a:off x="7572374" y="2998463"/>
            <a:ext cx="2838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u="sng" dirty="0"/>
              <a:t>Consigne de travail</a:t>
            </a:r>
            <a:r>
              <a:rPr lang="fr-FR" sz="2000" dirty="0"/>
              <a:t> :</a:t>
            </a:r>
          </a:p>
          <a:p>
            <a:pPr algn="ctr"/>
            <a:endParaRPr lang="fr-FR" sz="2000" dirty="0"/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Compléter la fiche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 émergence 1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95690D7-43D2-820B-1479-397D13428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735" y="1126297"/>
            <a:ext cx="4966439" cy="536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316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EEFC1B-A073-7E1D-BC6D-507039296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b="1" u="sng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Tour de table </a:t>
            </a:r>
          </a:p>
          <a:p>
            <a:pPr marL="0" indent="0" algn="ctr">
              <a:buNone/>
            </a:pPr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Nom-prénom</a:t>
            </a:r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fr-FR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Statut : M2 C ou M2 Sopa.</a:t>
            </a:r>
          </a:p>
          <a:p>
            <a:pPr algn="ctr"/>
            <a:endParaRPr lang="fr-FR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cole d’exercice.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1831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237EB1-D6B6-4C46-8355-F94623C6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+mn-lt"/>
              </a:rPr>
              <a:t>Tour de table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1ED474-7545-40B0-BD5B-EA711A8AD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5" y="2732292"/>
            <a:ext cx="10515600" cy="3084104"/>
          </a:xfrm>
        </p:spPr>
        <p:txBody>
          <a:bodyPr>
            <a:normAutofit/>
          </a:bodyPr>
          <a:lstStyle/>
          <a:p>
            <a:pPr algn="ctr"/>
            <a:r>
              <a:rPr lang="fr-FR" sz="2000" dirty="0"/>
              <a:t>Présentation de la ou des thématique(s) </a:t>
            </a:r>
            <a:r>
              <a:rPr lang="fr-FR" sz="2000" dirty="0" err="1"/>
              <a:t>retenue.s</a:t>
            </a:r>
            <a:r>
              <a:rPr lang="fr-FR" sz="2000" dirty="0"/>
              <a:t>. par chaque étudiant / étudiante.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Orientations bibliographiques en fonction des sujets choisis.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/>
              <a:t>Réponses aux questions des étudiants / étudiantes restées en suspens.</a:t>
            </a:r>
          </a:p>
        </p:txBody>
      </p:sp>
    </p:spTree>
    <p:extLst>
      <p:ext uri="{BB962C8B-B14F-4D97-AF65-F5344CB8AC3E}">
        <p14:creationId xmlns:p14="http://schemas.microsoft.com/office/powerpoint/2010/main" val="1997002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7DC826-6B7D-443E-BEEF-6CF7F279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025694"/>
            <a:ext cx="4036334" cy="32655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Temps 2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Cadrage du séminaire</a:t>
            </a: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b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0070C0"/>
                </a:solidFill>
                <a:latin typeface="+mn-lt"/>
                <a:ea typeface="+mj-ea"/>
                <a:cs typeface="+mj-cs"/>
              </a:rPr>
              <a:t> de mémoires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F90686E-54B1-4CBA-8C91-3986708AED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49" b="3388"/>
          <a:stretch/>
        </p:blipFill>
        <p:spPr>
          <a:xfrm>
            <a:off x="5922492" y="716372"/>
            <a:ext cx="5536001" cy="536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09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3E2807B-E693-4F0B-9B05-AE6F0BE15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fr-FR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résentation du séminaire de mémoires</a:t>
            </a:r>
            <a:endParaRPr 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69D245-7310-489D-AE04-F3F3490AA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Master MEEF comprend une formation « à » et « par » la recherche. </a:t>
            </a:r>
          </a:p>
          <a:p>
            <a:pPr marL="0" indent="0" algn="ctr">
              <a:buNone/>
            </a:pPr>
            <a:endParaRPr lang="fr-FR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Cette formation « à » et « par » la recherche se réalise grâce aux séminaires 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d’initiation à la recherche, et grâce à la rédaction d’un mémoire. </a:t>
            </a:r>
          </a:p>
          <a:p>
            <a:pPr algn="ctr"/>
            <a:endParaRPr lang="fr-FR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séminaires du Master 1 et du Master 2 MEEF vont jouer le rôle de formation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« par » la recherche. En effet, ils vont permettre de se former à de nouvelles connaissances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scientifiques par le suivi et la communication de méthodes et de résultats de la recherche. </a:t>
            </a:r>
          </a:p>
          <a:p>
            <a:pPr marL="0" indent="0" algn="ctr">
              <a:buNone/>
            </a:pPr>
            <a:endParaRPr lang="fr-FR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Lors du séminaire, l’étudiant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l’étudiante 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pourra recevoir une aide pour formaliser sa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problématique, développer son projet et partager ses interrogations ou découvertes.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103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119413-2C4F-47A2-9E34-4F4FD7E73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040"/>
            <a:ext cx="10515600" cy="5242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Le mémoire, élaboré lors des séminaires et supervisé par un directeur, est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davantage une « formation à » la recherche, puisqu’il implique une expérimentation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dans un domaine précis. Il s’agit de s’initier à adopter une posture de chercheur. </a:t>
            </a:r>
          </a:p>
          <a:p>
            <a:pPr marL="0" indent="0" algn="ctr">
              <a:buNone/>
            </a:pPr>
            <a:endParaRPr lang="fr-FR" sz="2000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L’étudiant</a:t>
            </a: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/ l’étudiante</a:t>
            </a: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devra produire un mémoire de 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40 à 50 pages, sans compter la bibliographie et les annexes. </a:t>
            </a:r>
          </a:p>
          <a:p>
            <a:pPr marL="0" indent="0" algn="ctr">
              <a:buNone/>
            </a:pP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Ce mémoire proposera si possible une expérimentation sur le(s) terrain(s) de stage, 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en lien avec la problématique et analysée de manière approfondie. 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Le mémoire sera donc le résultat d’un cheminement, et permettra une prise de distance par rapport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à la façon dont se constituent les connaissances scientifiques d’une part, ainsi que la manière dont</a:t>
            </a:r>
          </a:p>
          <a:p>
            <a:pPr marL="0" indent="0" algn="ctr"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elles peuvent être appliquées ou transposées dans des champs professionnels d’autre part.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779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2C5FD6-E406-468E-A7CA-5ABCE380A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960"/>
            <a:ext cx="10515600" cy="42262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</a:rPr>
              <a:t>Les </a:t>
            </a: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formatrices du Séminaire Education inclusive sont :</a:t>
            </a:r>
          </a:p>
          <a:p>
            <a:pPr marL="0" indent="0" algn="ctr">
              <a:lnSpc>
                <a:spcPct val="200000"/>
              </a:lnSpc>
              <a:buNone/>
            </a:pP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Valérie Radawiec</a:t>
            </a: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: valerie.radawiec@univ-lyon1.fr</a:t>
            </a: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fr-FR" sz="2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Hiba</a:t>
            </a: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Ghanem : </a:t>
            </a:r>
            <a:r>
              <a:rPr lang="fr-FR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hiba.ghanem@univ-lyon1.fr</a:t>
            </a:r>
          </a:p>
          <a:p>
            <a:pPr algn="ctr">
              <a:lnSpc>
                <a:spcPct val="200000"/>
              </a:lnSpc>
            </a:pP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Myriam Régent-</a:t>
            </a:r>
            <a:r>
              <a:rPr lang="fr-FR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Kloeckner</a:t>
            </a: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: myriam.regent-kloeckner@univ-lyon1.fr</a:t>
            </a:r>
          </a:p>
          <a:p>
            <a:pPr marL="0" indent="0" algn="ctr">
              <a:lnSpc>
                <a:spcPct val="200000"/>
              </a:lnSpc>
              <a:buNone/>
            </a:pP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367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35EB08-72AE-4171-ADF2-625FCE798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690" y="591344"/>
            <a:ext cx="10515600" cy="5221287"/>
          </a:xfrm>
        </p:spPr>
        <p:txBody>
          <a:bodyPr>
            <a:noAutofit/>
          </a:bodyPr>
          <a:lstStyle/>
          <a:p>
            <a:pPr marL="342900" indent="-342900" algn="ctr">
              <a:lnSpc>
                <a:spcPct val="200000"/>
              </a:lnSpc>
              <a:spcBef>
                <a:spcPts val="600"/>
              </a:spcBef>
              <a:buFont typeface="Comic Sans MS" panose="030F0702030302020204" pitchFamily="66" charset="0"/>
              <a:buChar char="-"/>
            </a:pPr>
            <a:endParaRPr lang="fr-FR" sz="18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Au premier semestre, le séminaire est d’un volume horaire de </a:t>
            </a: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</a:rPr>
              <a:t>15</a:t>
            </a: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heures.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Au deuxième semestre, le séminaire est d’un volume horaire de </a:t>
            </a: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</a:rPr>
              <a:t>15</a:t>
            </a: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heures.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Chaque étudiant aura un directeur / une directrice de mémoire, 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qui le suivra tout au long de l’élaboration de son mémoire. 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fr-FR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Ce directeur.trice sera un formateur</a:t>
            </a:r>
            <a:r>
              <a:rPr lang="fr-FR" sz="2000" dirty="0">
                <a:solidFill>
                  <a:srgbClr val="000000"/>
                </a:solidFill>
                <a:ea typeface="Calibri" panose="020F0502020204030204" pitchFamily="34" charset="0"/>
              </a:rPr>
              <a:t> / une formatrice</a:t>
            </a:r>
            <a:r>
              <a:rPr lang="fr-FR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de l’Equipe Education inclusive.</a:t>
            </a:r>
          </a:p>
        </p:txBody>
      </p:sp>
    </p:spTree>
    <p:extLst>
      <p:ext uri="{BB962C8B-B14F-4D97-AF65-F5344CB8AC3E}">
        <p14:creationId xmlns:p14="http://schemas.microsoft.com/office/powerpoint/2010/main" val="564789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0EF15CD-F8D4-45D1-B771-11B1FE0F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252" y="1913806"/>
            <a:ext cx="2469624" cy="31013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Planning des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 séminaires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 Education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 inclusive</a:t>
            </a: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b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</a:br>
            <a:r>
              <a:rPr lang="en-US" sz="2000" b="1" dirty="0">
                <a:solidFill>
                  <a:srgbClr val="0070C0"/>
                </a:solidFill>
                <a:effectLst/>
                <a:latin typeface="+mn-lt"/>
              </a:rPr>
              <a:t>Semestre 1</a:t>
            </a:r>
            <a:br>
              <a:rPr lang="en-US" sz="2400" dirty="0">
                <a:effectLst/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7F2302D-7052-631D-982A-E2CFB4E8A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415" y="1570369"/>
            <a:ext cx="7207971" cy="3788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2612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1525</Words>
  <Application>Microsoft Office PowerPoint</Application>
  <PresentationFormat>Grand écran</PresentationFormat>
  <Paragraphs>216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Comic Sans MS</vt:lpstr>
      <vt:lpstr>Thème Office</vt:lpstr>
      <vt:lpstr>Mémoire M2  Métiers de l’Enseignement,   de l’Education et de la Formation</vt:lpstr>
      <vt:lpstr>Temps 1    Présentation des   étudiantes et des étudiants</vt:lpstr>
      <vt:lpstr>Présentation PowerPoint</vt:lpstr>
      <vt:lpstr>Temps 2    Cadrage du séminaire   de mémoires</vt:lpstr>
      <vt:lpstr>Présentation du séminaire de mémoires</vt:lpstr>
      <vt:lpstr>Présentation PowerPoint</vt:lpstr>
      <vt:lpstr>Présentation PowerPoint</vt:lpstr>
      <vt:lpstr>Présentation PowerPoint</vt:lpstr>
      <vt:lpstr>Planning des   séminaires   Education   inclusive  Semestre 1 </vt:lpstr>
      <vt:lpstr>Présentation PowerPoint</vt:lpstr>
      <vt:lpstr>Temps 3     Le blason</vt:lpstr>
      <vt:lpstr>Présentation des étudiants / des étudiantes</vt:lpstr>
      <vt:lpstr>Présentation des blasons en groupes</vt:lpstr>
      <vt:lpstr> Temps 4    La structuration   du mémoire  </vt:lpstr>
      <vt:lpstr>Présentation PowerPoint</vt:lpstr>
      <vt:lpstr>Présentation PowerPoint</vt:lpstr>
      <vt:lpstr>Le sommaire</vt:lpstr>
      <vt:lpstr>L’introduction</vt:lpstr>
      <vt:lpstr>La partie Etat de la littérature</vt:lpstr>
      <vt:lpstr>La partie Méthodologie</vt:lpstr>
      <vt:lpstr>Présentation PowerPoint</vt:lpstr>
      <vt:lpstr>Présentation PowerPoint</vt:lpstr>
      <vt:lpstr>La partie Résultats et Analyse</vt:lpstr>
      <vt:lpstr>La partie Discussion des résultats</vt:lpstr>
      <vt:lpstr>La partie Conclusion et perspectives</vt:lpstr>
      <vt:lpstr>La partie Bibliographie</vt:lpstr>
      <vt:lpstr>La partie Annexes</vt:lpstr>
      <vt:lpstr>Temps 5     Premières réflexions   autour du mémoire</vt:lpstr>
      <vt:lpstr>La fiche émergence 1</vt:lpstr>
      <vt:lpstr>Tour de table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Valérie RADAWIEC</dc:creator>
  <cp:lastModifiedBy>Valérie RADAWIEC</cp:lastModifiedBy>
  <cp:revision>71</cp:revision>
  <dcterms:created xsi:type="dcterms:W3CDTF">2021-10-01T05:34:57Z</dcterms:created>
  <dcterms:modified xsi:type="dcterms:W3CDTF">2023-10-01T08:58:43Z</dcterms:modified>
</cp:coreProperties>
</file>