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43"/>
  </p:notesMasterIdLst>
  <p:sldIdLst>
    <p:sldId id="256" r:id="rId3"/>
    <p:sldId id="257" r:id="rId4"/>
    <p:sldId id="259" r:id="rId5"/>
    <p:sldId id="261" r:id="rId6"/>
    <p:sldId id="264" r:id="rId7"/>
    <p:sldId id="262" r:id="rId8"/>
    <p:sldId id="263" r:id="rId9"/>
    <p:sldId id="265" r:id="rId10"/>
    <p:sldId id="282" r:id="rId11"/>
    <p:sldId id="283" r:id="rId12"/>
    <p:sldId id="284" r:id="rId13"/>
    <p:sldId id="285" r:id="rId14"/>
    <p:sldId id="286" r:id="rId15"/>
    <p:sldId id="287" r:id="rId16"/>
    <p:sldId id="267" r:id="rId17"/>
    <p:sldId id="270" r:id="rId18"/>
    <p:sldId id="268" r:id="rId19"/>
    <p:sldId id="269" r:id="rId20"/>
    <p:sldId id="271" r:id="rId21"/>
    <p:sldId id="266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9" r:id="rId33"/>
    <p:sldId id="290" r:id="rId34"/>
    <p:sldId id="293" r:id="rId35"/>
    <p:sldId id="291" r:id="rId36"/>
    <p:sldId id="288" r:id="rId37"/>
    <p:sldId id="294" r:id="rId38"/>
    <p:sldId id="295" r:id="rId39"/>
    <p:sldId id="296" r:id="rId40"/>
    <p:sldId id="297" r:id="rId41"/>
    <p:sldId id="292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70F7F-15CD-4C8B-B5B1-3644F8F2F78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12011E8-9629-49D5-B000-17853176B021}">
      <dgm:prSet phldrT="[Text]"/>
      <dgm:spPr/>
      <dgm:t>
        <a:bodyPr/>
        <a:lstStyle/>
        <a:p>
          <a:r>
            <a:rPr lang="fr-FR" dirty="0"/>
            <a:t>Addictologie</a:t>
          </a:r>
        </a:p>
      </dgm:t>
    </dgm:pt>
    <dgm:pt modelId="{EF4098C6-B38C-4D6C-A597-C27EED63E50C}" type="parTrans" cxnId="{958C780B-4975-45AE-979F-1A4C0B115DFE}">
      <dgm:prSet/>
      <dgm:spPr/>
      <dgm:t>
        <a:bodyPr/>
        <a:lstStyle/>
        <a:p>
          <a:endParaRPr lang="fr-FR"/>
        </a:p>
      </dgm:t>
    </dgm:pt>
    <dgm:pt modelId="{84CE9BA5-A0A3-49AF-A71D-D46F227CAF6B}" type="sibTrans" cxnId="{958C780B-4975-45AE-979F-1A4C0B115DFE}">
      <dgm:prSet/>
      <dgm:spPr/>
      <dgm:t>
        <a:bodyPr/>
        <a:lstStyle/>
        <a:p>
          <a:endParaRPr lang="fr-FR"/>
        </a:p>
      </dgm:t>
    </dgm:pt>
    <dgm:pt modelId="{64E83136-3609-40C4-9EAE-C557936D54DD}">
      <dgm:prSet phldrT="[Text]"/>
      <dgm:spPr/>
      <dgm:t>
        <a:bodyPr/>
        <a:lstStyle/>
        <a:p>
          <a:r>
            <a:rPr lang="fr-FR" dirty="0"/>
            <a:t>Clinique</a:t>
          </a:r>
        </a:p>
      </dgm:t>
    </dgm:pt>
    <dgm:pt modelId="{31CB1B3A-CC0B-4A01-BB25-CAF41444EC76}" type="parTrans" cxnId="{FEB22111-ABD5-4AC4-812E-0124C7E4192B}">
      <dgm:prSet/>
      <dgm:spPr/>
      <dgm:t>
        <a:bodyPr/>
        <a:lstStyle/>
        <a:p>
          <a:endParaRPr lang="fr-FR"/>
        </a:p>
      </dgm:t>
    </dgm:pt>
    <dgm:pt modelId="{D22F647D-32B5-4212-B950-79929638A1C1}" type="sibTrans" cxnId="{FEB22111-ABD5-4AC4-812E-0124C7E4192B}">
      <dgm:prSet/>
      <dgm:spPr/>
      <dgm:t>
        <a:bodyPr/>
        <a:lstStyle/>
        <a:p>
          <a:endParaRPr lang="fr-FR"/>
        </a:p>
      </dgm:t>
    </dgm:pt>
    <dgm:pt modelId="{777DCD15-B497-4BB6-B33F-E422C50C2D68}">
      <dgm:prSet phldrT="[Text]"/>
      <dgm:spPr/>
      <dgm:t>
        <a:bodyPr/>
        <a:lstStyle/>
        <a:p>
          <a:r>
            <a:rPr lang="fr-FR" dirty="0"/>
            <a:t>Biologique</a:t>
          </a:r>
        </a:p>
      </dgm:t>
    </dgm:pt>
    <dgm:pt modelId="{232E8307-33BE-42AA-9E7F-43E75A737203}" type="parTrans" cxnId="{D2E1E4BD-85EE-42F2-AB84-C9C624180875}">
      <dgm:prSet/>
      <dgm:spPr/>
      <dgm:t>
        <a:bodyPr/>
        <a:lstStyle/>
        <a:p>
          <a:endParaRPr lang="fr-FR"/>
        </a:p>
      </dgm:t>
    </dgm:pt>
    <dgm:pt modelId="{4183114E-3207-488E-940E-79F29454C131}" type="sibTrans" cxnId="{D2E1E4BD-85EE-42F2-AB84-C9C624180875}">
      <dgm:prSet/>
      <dgm:spPr/>
      <dgm:t>
        <a:bodyPr/>
        <a:lstStyle/>
        <a:p>
          <a:endParaRPr lang="fr-FR"/>
        </a:p>
      </dgm:t>
    </dgm:pt>
    <dgm:pt modelId="{50946913-6954-4B65-A8D8-6C8156FFC514}">
      <dgm:prSet phldrT="[Text]"/>
      <dgm:spPr/>
      <dgm:t>
        <a:bodyPr/>
        <a:lstStyle/>
        <a:p>
          <a:r>
            <a:rPr lang="fr-FR" dirty="0"/>
            <a:t>Socioculturel</a:t>
          </a:r>
        </a:p>
      </dgm:t>
    </dgm:pt>
    <dgm:pt modelId="{60124C16-3F56-4136-8296-AF019954FF78}" type="parTrans" cxnId="{DFA12DF3-4DF0-4DF5-B070-36900C8136AC}">
      <dgm:prSet/>
      <dgm:spPr/>
      <dgm:t>
        <a:bodyPr/>
        <a:lstStyle/>
        <a:p>
          <a:endParaRPr lang="fr-FR"/>
        </a:p>
      </dgm:t>
    </dgm:pt>
    <dgm:pt modelId="{2BAFD00F-03FB-4FBB-849A-5BBF307E601E}" type="sibTrans" cxnId="{DFA12DF3-4DF0-4DF5-B070-36900C8136AC}">
      <dgm:prSet/>
      <dgm:spPr/>
      <dgm:t>
        <a:bodyPr/>
        <a:lstStyle/>
        <a:p>
          <a:endParaRPr lang="fr-FR"/>
        </a:p>
      </dgm:t>
    </dgm:pt>
    <dgm:pt modelId="{831B9662-5F66-400F-BE03-D1F018ED4D05}">
      <dgm:prSet phldrT="[Text]"/>
      <dgm:spPr/>
      <dgm:t>
        <a:bodyPr/>
        <a:lstStyle/>
        <a:p>
          <a:r>
            <a:rPr lang="fr-FR" dirty="0"/>
            <a:t>Thérapeutique</a:t>
          </a:r>
        </a:p>
      </dgm:t>
    </dgm:pt>
    <dgm:pt modelId="{932ED773-8409-4C65-A0DE-A540D51C2202}" type="parTrans" cxnId="{549BBC7D-B3AF-478E-8C2D-41B81EA29109}">
      <dgm:prSet/>
      <dgm:spPr/>
      <dgm:t>
        <a:bodyPr/>
        <a:lstStyle/>
        <a:p>
          <a:endParaRPr lang="fr-FR"/>
        </a:p>
      </dgm:t>
    </dgm:pt>
    <dgm:pt modelId="{699BF090-19EC-4FC5-8EC5-CA4C6B46E69C}" type="sibTrans" cxnId="{549BBC7D-B3AF-478E-8C2D-41B81EA29109}">
      <dgm:prSet/>
      <dgm:spPr/>
      <dgm:t>
        <a:bodyPr/>
        <a:lstStyle/>
        <a:p>
          <a:endParaRPr lang="fr-FR"/>
        </a:p>
      </dgm:t>
    </dgm:pt>
    <dgm:pt modelId="{80C4655A-D089-4E0B-BA7F-0CE03809B9E3}" type="pres">
      <dgm:prSet presAssocID="{38570F7F-15CD-4C8B-B5B1-3644F8F2F786}" presName="composite" presStyleCnt="0">
        <dgm:presLayoutVars>
          <dgm:chMax val="1"/>
          <dgm:dir/>
          <dgm:resizeHandles val="exact"/>
        </dgm:presLayoutVars>
      </dgm:prSet>
      <dgm:spPr/>
    </dgm:pt>
    <dgm:pt modelId="{724ABCC2-7C7F-4CAF-871D-92EF1B359097}" type="pres">
      <dgm:prSet presAssocID="{38570F7F-15CD-4C8B-B5B1-3644F8F2F786}" presName="radial" presStyleCnt="0">
        <dgm:presLayoutVars>
          <dgm:animLvl val="ctr"/>
        </dgm:presLayoutVars>
      </dgm:prSet>
      <dgm:spPr/>
    </dgm:pt>
    <dgm:pt modelId="{AAD3E7AA-0001-4A44-9E66-474D43482576}" type="pres">
      <dgm:prSet presAssocID="{312011E8-9629-49D5-B000-17853176B021}" presName="centerShape" presStyleLbl="vennNode1" presStyleIdx="0" presStyleCnt="5"/>
      <dgm:spPr/>
    </dgm:pt>
    <dgm:pt modelId="{4BC5B686-CF12-47DB-91FE-703D5FBF03E8}" type="pres">
      <dgm:prSet presAssocID="{64E83136-3609-40C4-9EAE-C557936D54DD}" presName="node" presStyleLbl="vennNode1" presStyleIdx="1" presStyleCnt="5">
        <dgm:presLayoutVars>
          <dgm:bulletEnabled val="1"/>
        </dgm:presLayoutVars>
      </dgm:prSet>
      <dgm:spPr/>
    </dgm:pt>
    <dgm:pt modelId="{B84901C8-A854-4EE1-94BB-5860E23D2AD1}" type="pres">
      <dgm:prSet presAssocID="{777DCD15-B497-4BB6-B33F-E422C50C2D68}" presName="node" presStyleLbl="vennNode1" presStyleIdx="2" presStyleCnt="5">
        <dgm:presLayoutVars>
          <dgm:bulletEnabled val="1"/>
        </dgm:presLayoutVars>
      </dgm:prSet>
      <dgm:spPr/>
    </dgm:pt>
    <dgm:pt modelId="{84F317A3-B419-4AC3-A4FF-7704B73FDF9F}" type="pres">
      <dgm:prSet presAssocID="{50946913-6954-4B65-A8D8-6C8156FFC514}" presName="node" presStyleLbl="vennNode1" presStyleIdx="3" presStyleCnt="5">
        <dgm:presLayoutVars>
          <dgm:bulletEnabled val="1"/>
        </dgm:presLayoutVars>
      </dgm:prSet>
      <dgm:spPr/>
    </dgm:pt>
    <dgm:pt modelId="{5338B5AD-6BA8-42BD-900F-2DE95DBBA8AF}" type="pres">
      <dgm:prSet presAssocID="{831B9662-5F66-400F-BE03-D1F018ED4D0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2C28605-BFD1-4D48-AB76-31862DFF9AE0}" type="presOf" srcId="{777DCD15-B497-4BB6-B33F-E422C50C2D68}" destId="{B84901C8-A854-4EE1-94BB-5860E23D2AD1}" srcOrd="0" destOrd="0" presId="urn:microsoft.com/office/officeart/2005/8/layout/radial3"/>
    <dgm:cxn modelId="{958C780B-4975-45AE-979F-1A4C0B115DFE}" srcId="{38570F7F-15CD-4C8B-B5B1-3644F8F2F786}" destId="{312011E8-9629-49D5-B000-17853176B021}" srcOrd="0" destOrd="0" parTransId="{EF4098C6-B38C-4D6C-A597-C27EED63E50C}" sibTransId="{84CE9BA5-A0A3-49AF-A71D-D46F227CAF6B}"/>
    <dgm:cxn modelId="{FEB22111-ABD5-4AC4-812E-0124C7E4192B}" srcId="{312011E8-9629-49D5-B000-17853176B021}" destId="{64E83136-3609-40C4-9EAE-C557936D54DD}" srcOrd="0" destOrd="0" parTransId="{31CB1B3A-CC0B-4A01-BB25-CAF41444EC76}" sibTransId="{D22F647D-32B5-4212-B950-79929638A1C1}"/>
    <dgm:cxn modelId="{D6FBC931-930E-4FB2-9935-B40B7C603838}" type="presOf" srcId="{831B9662-5F66-400F-BE03-D1F018ED4D05}" destId="{5338B5AD-6BA8-42BD-900F-2DE95DBBA8AF}" srcOrd="0" destOrd="0" presId="urn:microsoft.com/office/officeart/2005/8/layout/radial3"/>
    <dgm:cxn modelId="{BD653C43-A4C8-4B2B-A014-E9A5FAA99983}" type="presOf" srcId="{50946913-6954-4B65-A8D8-6C8156FFC514}" destId="{84F317A3-B419-4AC3-A4FF-7704B73FDF9F}" srcOrd="0" destOrd="0" presId="urn:microsoft.com/office/officeart/2005/8/layout/radial3"/>
    <dgm:cxn modelId="{4E2B877B-1C28-4D22-AFC6-23F0C717543A}" type="presOf" srcId="{64E83136-3609-40C4-9EAE-C557936D54DD}" destId="{4BC5B686-CF12-47DB-91FE-703D5FBF03E8}" srcOrd="0" destOrd="0" presId="urn:microsoft.com/office/officeart/2005/8/layout/radial3"/>
    <dgm:cxn modelId="{549BBC7D-B3AF-478E-8C2D-41B81EA29109}" srcId="{312011E8-9629-49D5-B000-17853176B021}" destId="{831B9662-5F66-400F-BE03-D1F018ED4D05}" srcOrd="3" destOrd="0" parTransId="{932ED773-8409-4C65-A0DE-A540D51C2202}" sibTransId="{699BF090-19EC-4FC5-8EC5-CA4C6B46E69C}"/>
    <dgm:cxn modelId="{72CAE99F-95ED-44A8-A3C9-08867C1AC01A}" type="presOf" srcId="{312011E8-9629-49D5-B000-17853176B021}" destId="{AAD3E7AA-0001-4A44-9E66-474D43482576}" srcOrd="0" destOrd="0" presId="urn:microsoft.com/office/officeart/2005/8/layout/radial3"/>
    <dgm:cxn modelId="{18B457B2-F419-4F59-BA7B-D4A996124202}" type="presOf" srcId="{38570F7F-15CD-4C8B-B5B1-3644F8F2F786}" destId="{80C4655A-D089-4E0B-BA7F-0CE03809B9E3}" srcOrd="0" destOrd="0" presId="urn:microsoft.com/office/officeart/2005/8/layout/radial3"/>
    <dgm:cxn modelId="{D2E1E4BD-85EE-42F2-AB84-C9C624180875}" srcId="{312011E8-9629-49D5-B000-17853176B021}" destId="{777DCD15-B497-4BB6-B33F-E422C50C2D68}" srcOrd="1" destOrd="0" parTransId="{232E8307-33BE-42AA-9E7F-43E75A737203}" sibTransId="{4183114E-3207-488E-940E-79F29454C131}"/>
    <dgm:cxn modelId="{DFA12DF3-4DF0-4DF5-B070-36900C8136AC}" srcId="{312011E8-9629-49D5-B000-17853176B021}" destId="{50946913-6954-4B65-A8D8-6C8156FFC514}" srcOrd="2" destOrd="0" parTransId="{60124C16-3F56-4136-8296-AF019954FF78}" sibTransId="{2BAFD00F-03FB-4FBB-849A-5BBF307E601E}"/>
    <dgm:cxn modelId="{57D11918-68AF-43FF-940A-18D7397B840A}" type="presParOf" srcId="{80C4655A-D089-4E0B-BA7F-0CE03809B9E3}" destId="{724ABCC2-7C7F-4CAF-871D-92EF1B359097}" srcOrd="0" destOrd="0" presId="urn:microsoft.com/office/officeart/2005/8/layout/radial3"/>
    <dgm:cxn modelId="{134CEE0F-A002-4FD5-BF65-626F459BD48D}" type="presParOf" srcId="{724ABCC2-7C7F-4CAF-871D-92EF1B359097}" destId="{AAD3E7AA-0001-4A44-9E66-474D43482576}" srcOrd="0" destOrd="0" presId="urn:microsoft.com/office/officeart/2005/8/layout/radial3"/>
    <dgm:cxn modelId="{F3589CE2-CF21-4F57-9F1A-2A72B860BA06}" type="presParOf" srcId="{724ABCC2-7C7F-4CAF-871D-92EF1B359097}" destId="{4BC5B686-CF12-47DB-91FE-703D5FBF03E8}" srcOrd="1" destOrd="0" presId="urn:microsoft.com/office/officeart/2005/8/layout/radial3"/>
    <dgm:cxn modelId="{37023A34-2391-4B79-90E2-F774FA0252FA}" type="presParOf" srcId="{724ABCC2-7C7F-4CAF-871D-92EF1B359097}" destId="{B84901C8-A854-4EE1-94BB-5860E23D2AD1}" srcOrd="2" destOrd="0" presId="urn:microsoft.com/office/officeart/2005/8/layout/radial3"/>
    <dgm:cxn modelId="{231E9EDA-05EA-4ECD-904C-FBD9AC35F177}" type="presParOf" srcId="{724ABCC2-7C7F-4CAF-871D-92EF1B359097}" destId="{84F317A3-B419-4AC3-A4FF-7704B73FDF9F}" srcOrd="3" destOrd="0" presId="urn:microsoft.com/office/officeart/2005/8/layout/radial3"/>
    <dgm:cxn modelId="{BBC140D3-5D29-4FAA-87E1-5EF72E4C87D6}" type="presParOf" srcId="{724ABCC2-7C7F-4CAF-871D-92EF1B359097}" destId="{5338B5AD-6BA8-42BD-900F-2DE95DBBA8A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DB0D5-6EF8-4CDE-B66E-613216C32300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366B7378-087F-4C35-8C0F-F4718EF83E6A}">
      <dgm:prSet phldrT="[Text]"/>
      <dgm:spPr/>
      <dgm:t>
        <a:bodyPr/>
        <a:lstStyle/>
        <a:p>
          <a:r>
            <a:rPr lang="fr-FR" dirty="0"/>
            <a:t>Non usage</a:t>
          </a:r>
        </a:p>
      </dgm:t>
    </dgm:pt>
    <dgm:pt modelId="{DF56CF6C-E2B0-4FF5-8FF9-8E517C524047}" type="parTrans" cxnId="{61CF3302-A1E2-4595-A007-307E382EC505}">
      <dgm:prSet/>
      <dgm:spPr/>
      <dgm:t>
        <a:bodyPr/>
        <a:lstStyle/>
        <a:p>
          <a:endParaRPr lang="fr-FR"/>
        </a:p>
      </dgm:t>
    </dgm:pt>
    <dgm:pt modelId="{A9F3ACA1-8D1A-4EE3-84B5-163DBDF2A24C}" type="sibTrans" cxnId="{61CF3302-A1E2-4595-A007-307E382EC505}">
      <dgm:prSet/>
      <dgm:spPr/>
      <dgm:t>
        <a:bodyPr/>
        <a:lstStyle/>
        <a:p>
          <a:endParaRPr lang="fr-FR"/>
        </a:p>
      </dgm:t>
    </dgm:pt>
    <dgm:pt modelId="{2A194980-BFE2-4BD0-8BE2-E877EBED22FA}">
      <dgm:prSet phldrT="[Text]"/>
      <dgm:spPr/>
      <dgm:t>
        <a:bodyPr/>
        <a:lstStyle/>
        <a:p>
          <a:r>
            <a:rPr lang="fr-FR" dirty="0"/>
            <a:t>Usage simple</a:t>
          </a:r>
        </a:p>
      </dgm:t>
    </dgm:pt>
    <dgm:pt modelId="{928AC9EE-9263-4846-B184-D6DA076BD8EA}" type="parTrans" cxnId="{511D3718-B1E4-43C1-A724-DBB574754BCE}">
      <dgm:prSet/>
      <dgm:spPr/>
      <dgm:t>
        <a:bodyPr/>
        <a:lstStyle/>
        <a:p>
          <a:endParaRPr lang="fr-FR"/>
        </a:p>
      </dgm:t>
    </dgm:pt>
    <dgm:pt modelId="{CFAF4BD4-30AB-46D7-B05D-D395DC826F93}" type="sibTrans" cxnId="{511D3718-B1E4-43C1-A724-DBB574754BCE}">
      <dgm:prSet/>
      <dgm:spPr/>
      <dgm:t>
        <a:bodyPr/>
        <a:lstStyle/>
        <a:p>
          <a:endParaRPr lang="fr-FR"/>
        </a:p>
      </dgm:t>
    </dgm:pt>
    <dgm:pt modelId="{8E73EE2F-8E79-4B98-851F-3C3D38D9576E}">
      <dgm:prSet phldrT="[Text]"/>
      <dgm:spPr/>
      <dgm:t>
        <a:bodyPr/>
        <a:lstStyle/>
        <a:p>
          <a:r>
            <a:rPr lang="fr-FR" dirty="0"/>
            <a:t>Usage nocif</a:t>
          </a:r>
        </a:p>
      </dgm:t>
    </dgm:pt>
    <dgm:pt modelId="{F6FE4503-3A40-4445-9799-76CE5756E074}" type="parTrans" cxnId="{7C52FF88-63FF-4496-B5AC-9BFF63144379}">
      <dgm:prSet/>
      <dgm:spPr/>
      <dgm:t>
        <a:bodyPr/>
        <a:lstStyle/>
        <a:p>
          <a:endParaRPr lang="fr-FR"/>
        </a:p>
      </dgm:t>
    </dgm:pt>
    <dgm:pt modelId="{856A2DB8-30DB-47D5-9607-64AAAA021026}" type="sibTrans" cxnId="{7C52FF88-63FF-4496-B5AC-9BFF63144379}">
      <dgm:prSet/>
      <dgm:spPr/>
      <dgm:t>
        <a:bodyPr/>
        <a:lstStyle/>
        <a:p>
          <a:endParaRPr lang="fr-FR"/>
        </a:p>
      </dgm:t>
    </dgm:pt>
    <dgm:pt modelId="{B9960AD9-AF47-4AE4-AEF2-23B0F18B2910}">
      <dgm:prSet phldrT="[Text]"/>
      <dgm:spPr/>
      <dgm:t>
        <a:bodyPr/>
        <a:lstStyle/>
        <a:p>
          <a:r>
            <a:rPr lang="fr-FR" dirty="0"/>
            <a:t>Dépendance</a:t>
          </a:r>
        </a:p>
      </dgm:t>
    </dgm:pt>
    <dgm:pt modelId="{E6A23A34-325C-4BC7-BD14-E096818549A1}" type="parTrans" cxnId="{FF1D296F-16FA-46C2-8DB2-3AC77565502B}">
      <dgm:prSet/>
      <dgm:spPr/>
      <dgm:t>
        <a:bodyPr/>
        <a:lstStyle/>
        <a:p>
          <a:endParaRPr lang="fr-FR"/>
        </a:p>
      </dgm:t>
    </dgm:pt>
    <dgm:pt modelId="{FA91694A-1918-4E8A-9F3D-74DE54DF1656}" type="sibTrans" cxnId="{FF1D296F-16FA-46C2-8DB2-3AC77565502B}">
      <dgm:prSet/>
      <dgm:spPr/>
      <dgm:t>
        <a:bodyPr/>
        <a:lstStyle/>
        <a:p>
          <a:endParaRPr lang="fr-FR"/>
        </a:p>
      </dgm:t>
    </dgm:pt>
    <dgm:pt modelId="{4C349DFF-A6BE-4FF2-B5ED-24CEC3152B00}">
      <dgm:prSet/>
      <dgm:spPr/>
      <dgm:t>
        <a:bodyPr/>
        <a:lstStyle/>
        <a:p>
          <a:r>
            <a:rPr lang="fr-FR" dirty="0"/>
            <a:t>Usage à risque</a:t>
          </a:r>
        </a:p>
      </dgm:t>
    </dgm:pt>
    <dgm:pt modelId="{E26F7E2F-D60B-477B-A317-0CA0A28C0961}" type="parTrans" cxnId="{10F8C46F-87EF-478D-A86D-A39C288F00E8}">
      <dgm:prSet/>
      <dgm:spPr/>
    </dgm:pt>
    <dgm:pt modelId="{3710ED68-E65A-4829-ABDB-63A581F052FC}" type="sibTrans" cxnId="{10F8C46F-87EF-478D-A86D-A39C288F00E8}">
      <dgm:prSet/>
      <dgm:spPr/>
    </dgm:pt>
    <dgm:pt modelId="{1AFACBA1-970B-4AB7-A194-9D767B834730}" type="pres">
      <dgm:prSet presAssocID="{E5EDB0D5-6EF8-4CDE-B66E-613216C32300}" presName="Name0" presStyleCnt="0">
        <dgm:presLayoutVars>
          <dgm:chMax val="7"/>
          <dgm:resizeHandles val="exact"/>
        </dgm:presLayoutVars>
      </dgm:prSet>
      <dgm:spPr/>
    </dgm:pt>
    <dgm:pt modelId="{50F3CE1B-BE17-4D7F-9F39-0F571E44FD2A}" type="pres">
      <dgm:prSet presAssocID="{E5EDB0D5-6EF8-4CDE-B66E-613216C32300}" presName="comp1" presStyleCnt="0"/>
      <dgm:spPr/>
    </dgm:pt>
    <dgm:pt modelId="{21097B3E-F9A0-43CE-97EB-0EB385EF1073}" type="pres">
      <dgm:prSet presAssocID="{E5EDB0D5-6EF8-4CDE-B66E-613216C32300}" presName="circle1" presStyleLbl="node1" presStyleIdx="0" presStyleCnt="5"/>
      <dgm:spPr/>
    </dgm:pt>
    <dgm:pt modelId="{676EEBCA-6BD6-4C41-A1BE-F0BF27F1E2C8}" type="pres">
      <dgm:prSet presAssocID="{E5EDB0D5-6EF8-4CDE-B66E-613216C32300}" presName="c1text" presStyleLbl="node1" presStyleIdx="0" presStyleCnt="5">
        <dgm:presLayoutVars>
          <dgm:bulletEnabled val="1"/>
        </dgm:presLayoutVars>
      </dgm:prSet>
      <dgm:spPr/>
    </dgm:pt>
    <dgm:pt modelId="{E5EC4B4D-92C2-4909-998C-2E98F806B807}" type="pres">
      <dgm:prSet presAssocID="{E5EDB0D5-6EF8-4CDE-B66E-613216C32300}" presName="comp2" presStyleCnt="0"/>
      <dgm:spPr/>
    </dgm:pt>
    <dgm:pt modelId="{21206770-4222-4202-BC10-1B55C243FEBB}" type="pres">
      <dgm:prSet presAssocID="{E5EDB0D5-6EF8-4CDE-B66E-613216C32300}" presName="circle2" presStyleLbl="node1" presStyleIdx="1" presStyleCnt="5"/>
      <dgm:spPr/>
    </dgm:pt>
    <dgm:pt modelId="{E88B1986-EB39-4BB1-BE71-7E79B171262D}" type="pres">
      <dgm:prSet presAssocID="{E5EDB0D5-6EF8-4CDE-B66E-613216C32300}" presName="c2text" presStyleLbl="node1" presStyleIdx="1" presStyleCnt="5">
        <dgm:presLayoutVars>
          <dgm:bulletEnabled val="1"/>
        </dgm:presLayoutVars>
      </dgm:prSet>
      <dgm:spPr/>
    </dgm:pt>
    <dgm:pt modelId="{ABBD277F-739D-40EC-BE04-F78182DAE70E}" type="pres">
      <dgm:prSet presAssocID="{E5EDB0D5-6EF8-4CDE-B66E-613216C32300}" presName="comp3" presStyleCnt="0"/>
      <dgm:spPr/>
    </dgm:pt>
    <dgm:pt modelId="{0337BA8F-F02B-4DEA-B89F-7A5B885A9B80}" type="pres">
      <dgm:prSet presAssocID="{E5EDB0D5-6EF8-4CDE-B66E-613216C32300}" presName="circle3" presStyleLbl="node1" presStyleIdx="2" presStyleCnt="5"/>
      <dgm:spPr/>
    </dgm:pt>
    <dgm:pt modelId="{79C5A0D2-D32E-4E87-93F7-6933B2D3474F}" type="pres">
      <dgm:prSet presAssocID="{E5EDB0D5-6EF8-4CDE-B66E-613216C32300}" presName="c3text" presStyleLbl="node1" presStyleIdx="2" presStyleCnt="5">
        <dgm:presLayoutVars>
          <dgm:bulletEnabled val="1"/>
        </dgm:presLayoutVars>
      </dgm:prSet>
      <dgm:spPr/>
    </dgm:pt>
    <dgm:pt modelId="{8D502F87-8E09-45CB-91C2-CD1393B69C93}" type="pres">
      <dgm:prSet presAssocID="{E5EDB0D5-6EF8-4CDE-B66E-613216C32300}" presName="comp4" presStyleCnt="0"/>
      <dgm:spPr/>
    </dgm:pt>
    <dgm:pt modelId="{909B765B-B99D-4AC9-96BC-F6CCE5CC5D45}" type="pres">
      <dgm:prSet presAssocID="{E5EDB0D5-6EF8-4CDE-B66E-613216C32300}" presName="circle4" presStyleLbl="node1" presStyleIdx="3" presStyleCnt="5"/>
      <dgm:spPr/>
    </dgm:pt>
    <dgm:pt modelId="{37656934-25C9-4CBE-B03D-83B61AA39735}" type="pres">
      <dgm:prSet presAssocID="{E5EDB0D5-6EF8-4CDE-B66E-613216C32300}" presName="c4text" presStyleLbl="node1" presStyleIdx="3" presStyleCnt="5">
        <dgm:presLayoutVars>
          <dgm:bulletEnabled val="1"/>
        </dgm:presLayoutVars>
      </dgm:prSet>
      <dgm:spPr/>
    </dgm:pt>
    <dgm:pt modelId="{2467549C-ECC3-431C-9967-450009B5D4F4}" type="pres">
      <dgm:prSet presAssocID="{E5EDB0D5-6EF8-4CDE-B66E-613216C32300}" presName="comp5" presStyleCnt="0"/>
      <dgm:spPr/>
    </dgm:pt>
    <dgm:pt modelId="{06E34359-FD26-4C9F-88A2-8203AA78FB35}" type="pres">
      <dgm:prSet presAssocID="{E5EDB0D5-6EF8-4CDE-B66E-613216C32300}" presName="circle5" presStyleLbl="node1" presStyleIdx="4" presStyleCnt="5"/>
      <dgm:spPr/>
    </dgm:pt>
    <dgm:pt modelId="{93126700-F0BA-415F-B2D5-4DEC91C6A209}" type="pres">
      <dgm:prSet presAssocID="{E5EDB0D5-6EF8-4CDE-B66E-613216C32300}" presName="c5text" presStyleLbl="node1" presStyleIdx="4" presStyleCnt="5">
        <dgm:presLayoutVars>
          <dgm:bulletEnabled val="1"/>
        </dgm:presLayoutVars>
      </dgm:prSet>
      <dgm:spPr/>
    </dgm:pt>
  </dgm:ptLst>
  <dgm:cxnLst>
    <dgm:cxn modelId="{61CF3302-A1E2-4595-A007-307E382EC505}" srcId="{E5EDB0D5-6EF8-4CDE-B66E-613216C32300}" destId="{366B7378-087F-4C35-8C0F-F4718EF83E6A}" srcOrd="0" destOrd="0" parTransId="{DF56CF6C-E2B0-4FF5-8FF9-8E517C524047}" sibTransId="{A9F3ACA1-8D1A-4EE3-84B5-163DBDF2A24C}"/>
    <dgm:cxn modelId="{511D3718-B1E4-43C1-A724-DBB574754BCE}" srcId="{E5EDB0D5-6EF8-4CDE-B66E-613216C32300}" destId="{2A194980-BFE2-4BD0-8BE2-E877EBED22FA}" srcOrd="1" destOrd="0" parTransId="{928AC9EE-9263-4846-B184-D6DA076BD8EA}" sibTransId="{CFAF4BD4-30AB-46D7-B05D-D395DC826F93}"/>
    <dgm:cxn modelId="{C3466818-2802-4B08-AFCF-089E95887530}" type="presOf" srcId="{366B7378-087F-4C35-8C0F-F4718EF83E6A}" destId="{21097B3E-F9A0-43CE-97EB-0EB385EF1073}" srcOrd="0" destOrd="0" presId="urn:microsoft.com/office/officeart/2005/8/layout/venn2"/>
    <dgm:cxn modelId="{71EDF43B-5206-406D-A2AB-01A89E41EEFC}" type="presOf" srcId="{2A194980-BFE2-4BD0-8BE2-E877EBED22FA}" destId="{21206770-4222-4202-BC10-1B55C243FEBB}" srcOrd="0" destOrd="0" presId="urn:microsoft.com/office/officeart/2005/8/layout/venn2"/>
    <dgm:cxn modelId="{026E9642-0524-49EE-852A-E4696C3CF239}" type="presOf" srcId="{366B7378-087F-4C35-8C0F-F4718EF83E6A}" destId="{676EEBCA-6BD6-4C41-A1BE-F0BF27F1E2C8}" srcOrd="1" destOrd="0" presId="urn:microsoft.com/office/officeart/2005/8/layout/venn2"/>
    <dgm:cxn modelId="{FF1D296F-16FA-46C2-8DB2-3AC77565502B}" srcId="{E5EDB0D5-6EF8-4CDE-B66E-613216C32300}" destId="{B9960AD9-AF47-4AE4-AEF2-23B0F18B2910}" srcOrd="4" destOrd="0" parTransId="{E6A23A34-325C-4BC7-BD14-E096818549A1}" sibTransId="{FA91694A-1918-4E8A-9F3D-74DE54DF1656}"/>
    <dgm:cxn modelId="{10F8C46F-87EF-478D-A86D-A39C288F00E8}" srcId="{E5EDB0D5-6EF8-4CDE-B66E-613216C32300}" destId="{4C349DFF-A6BE-4FF2-B5ED-24CEC3152B00}" srcOrd="2" destOrd="0" parTransId="{E26F7E2F-D60B-477B-A317-0CA0A28C0961}" sibTransId="{3710ED68-E65A-4829-ABDB-63A581F052FC}"/>
    <dgm:cxn modelId="{770B9371-C9FF-479E-B3E0-80ED393AE638}" type="presOf" srcId="{B9960AD9-AF47-4AE4-AEF2-23B0F18B2910}" destId="{06E34359-FD26-4C9F-88A2-8203AA78FB35}" srcOrd="0" destOrd="0" presId="urn:microsoft.com/office/officeart/2005/8/layout/venn2"/>
    <dgm:cxn modelId="{69ED6488-CC10-4A95-B340-8BF2624FB37E}" type="presOf" srcId="{8E73EE2F-8E79-4B98-851F-3C3D38D9576E}" destId="{37656934-25C9-4CBE-B03D-83B61AA39735}" srcOrd="1" destOrd="0" presId="urn:microsoft.com/office/officeart/2005/8/layout/venn2"/>
    <dgm:cxn modelId="{7C52FF88-63FF-4496-B5AC-9BFF63144379}" srcId="{E5EDB0D5-6EF8-4CDE-B66E-613216C32300}" destId="{8E73EE2F-8E79-4B98-851F-3C3D38D9576E}" srcOrd="3" destOrd="0" parTransId="{F6FE4503-3A40-4445-9799-76CE5756E074}" sibTransId="{856A2DB8-30DB-47D5-9607-64AAAA021026}"/>
    <dgm:cxn modelId="{DB294393-8C6B-4F8A-9576-F6608C2ED02C}" type="presOf" srcId="{4C349DFF-A6BE-4FF2-B5ED-24CEC3152B00}" destId="{79C5A0D2-D32E-4E87-93F7-6933B2D3474F}" srcOrd="1" destOrd="0" presId="urn:microsoft.com/office/officeart/2005/8/layout/venn2"/>
    <dgm:cxn modelId="{B3A28394-94FB-438F-A5A1-7C97697F07AD}" type="presOf" srcId="{E5EDB0D5-6EF8-4CDE-B66E-613216C32300}" destId="{1AFACBA1-970B-4AB7-A194-9D767B834730}" srcOrd="0" destOrd="0" presId="urn:microsoft.com/office/officeart/2005/8/layout/venn2"/>
    <dgm:cxn modelId="{D395EDB4-EF14-4279-828A-48FF72C17629}" type="presOf" srcId="{2A194980-BFE2-4BD0-8BE2-E877EBED22FA}" destId="{E88B1986-EB39-4BB1-BE71-7E79B171262D}" srcOrd="1" destOrd="0" presId="urn:microsoft.com/office/officeart/2005/8/layout/venn2"/>
    <dgm:cxn modelId="{AE1A42C1-5EDD-4FB6-90CC-24FEDB49C66A}" type="presOf" srcId="{4C349DFF-A6BE-4FF2-B5ED-24CEC3152B00}" destId="{0337BA8F-F02B-4DEA-B89F-7A5B885A9B80}" srcOrd="0" destOrd="0" presId="urn:microsoft.com/office/officeart/2005/8/layout/venn2"/>
    <dgm:cxn modelId="{14198FCC-D4CE-4581-A4A8-5B46515FCF46}" type="presOf" srcId="{B9960AD9-AF47-4AE4-AEF2-23B0F18B2910}" destId="{93126700-F0BA-415F-B2D5-4DEC91C6A209}" srcOrd="1" destOrd="0" presId="urn:microsoft.com/office/officeart/2005/8/layout/venn2"/>
    <dgm:cxn modelId="{C7F6C2DD-3C80-4824-9634-280B9024503F}" type="presOf" srcId="{8E73EE2F-8E79-4B98-851F-3C3D38D9576E}" destId="{909B765B-B99D-4AC9-96BC-F6CCE5CC5D45}" srcOrd="0" destOrd="0" presId="urn:microsoft.com/office/officeart/2005/8/layout/venn2"/>
    <dgm:cxn modelId="{CF9919B5-EA3F-4408-A70B-4A21EA8044BA}" type="presParOf" srcId="{1AFACBA1-970B-4AB7-A194-9D767B834730}" destId="{50F3CE1B-BE17-4D7F-9F39-0F571E44FD2A}" srcOrd="0" destOrd="0" presId="urn:microsoft.com/office/officeart/2005/8/layout/venn2"/>
    <dgm:cxn modelId="{7CCF1C8B-530C-4797-88C7-DBCF61D7403F}" type="presParOf" srcId="{50F3CE1B-BE17-4D7F-9F39-0F571E44FD2A}" destId="{21097B3E-F9A0-43CE-97EB-0EB385EF1073}" srcOrd="0" destOrd="0" presId="urn:microsoft.com/office/officeart/2005/8/layout/venn2"/>
    <dgm:cxn modelId="{AFB4AE73-F0CE-4AA9-9F2E-2B5E2E007BFD}" type="presParOf" srcId="{50F3CE1B-BE17-4D7F-9F39-0F571E44FD2A}" destId="{676EEBCA-6BD6-4C41-A1BE-F0BF27F1E2C8}" srcOrd="1" destOrd="0" presId="urn:microsoft.com/office/officeart/2005/8/layout/venn2"/>
    <dgm:cxn modelId="{C019FA21-D025-41F0-AE4D-8917AAC0C693}" type="presParOf" srcId="{1AFACBA1-970B-4AB7-A194-9D767B834730}" destId="{E5EC4B4D-92C2-4909-998C-2E98F806B807}" srcOrd="1" destOrd="0" presId="urn:microsoft.com/office/officeart/2005/8/layout/venn2"/>
    <dgm:cxn modelId="{36326C78-EB28-494F-B910-BC8B1294FC06}" type="presParOf" srcId="{E5EC4B4D-92C2-4909-998C-2E98F806B807}" destId="{21206770-4222-4202-BC10-1B55C243FEBB}" srcOrd="0" destOrd="0" presId="urn:microsoft.com/office/officeart/2005/8/layout/venn2"/>
    <dgm:cxn modelId="{1CEA90F6-F4DE-4F25-9E3F-5732E4641528}" type="presParOf" srcId="{E5EC4B4D-92C2-4909-998C-2E98F806B807}" destId="{E88B1986-EB39-4BB1-BE71-7E79B171262D}" srcOrd="1" destOrd="0" presId="urn:microsoft.com/office/officeart/2005/8/layout/venn2"/>
    <dgm:cxn modelId="{2F74839B-9F9B-4C39-BB32-E448C58E0F39}" type="presParOf" srcId="{1AFACBA1-970B-4AB7-A194-9D767B834730}" destId="{ABBD277F-739D-40EC-BE04-F78182DAE70E}" srcOrd="2" destOrd="0" presId="urn:microsoft.com/office/officeart/2005/8/layout/venn2"/>
    <dgm:cxn modelId="{62A0828F-88DD-4839-A5E3-66FB6F777C28}" type="presParOf" srcId="{ABBD277F-739D-40EC-BE04-F78182DAE70E}" destId="{0337BA8F-F02B-4DEA-B89F-7A5B885A9B80}" srcOrd="0" destOrd="0" presId="urn:microsoft.com/office/officeart/2005/8/layout/venn2"/>
    <dgm:cxn modelId="{F8300BDB-76D5-484D-B39A-278063C33FA9}" type="presParOf" srcId="{ABBD277F-739D-40EC-BE04-F78182DAE70E}" destId="{79C5A0D2-D32E-4E87-93F7-6933B2D3474F}" srcOrd="1" destOrd="0" presId="urn:microsoft.com/office/officeart/2005/8/layout/venn2"/>
    <dgm:cxn modelId="{4FB429E1-025B-4935-BB9E-BB844F05DEA7}" type="presParOf" srcId="{1AFACBA1-970B-4AB7-A194-9D767B834730}" destId="{8D502F87-8E09-45CB-91C2-CD1393B69C93}" srcOrd="3" destOrd="0" presId="urn:microsoft.com/office/officeart/2005/8/layout/venn2"/>
    <dgm:cxn modelId="{E1F9201D-6968-4FC6-A34F-E041EABD269A}" type="presParOf" srcId="{8D502F87-8E09-45CB-91C2-CD1393B69C93}" destId="{909B765B-B99D-4AC9-96BC-F6CCE5CC5D45}" srcOrd="0" destOrd="0" presId="urn:microsoft.com/office/officeart/2005/8/layout/venn2"/>
    <dgm:cxn modelId="{656A0F40-531C-4EC5-AE56-021BB514B929}" type="presParOf" srcId="{8D502F87-8E09-45CB-91C2-CD1393B69C93}" destId="{37656934-25C9-4CBE-B03D-83B61AA39735}" srcOrd="1" destOrd="0" presId="urn:microsoft.com/office/officeart/2005/8/layout/venn2"/>
    <dgm:cxn modelId="{C2380B94-5E32-4998-A322-CB6E9AC4D392}" type="presParOf" srcId="{1AFACBA1-970B-4AB7-A194-9D767B834730}" destId="{2467549C-ECC3-431C-9967-450009B5D4F4}" srcOrd="4" destOrd="0" presId="urn:microsoft.com/office/officeart/2005/8/layout/venn2"/>
    <dgm:cxn modelId="{99EF92AA-44BE-43C7-91AC-16F33637E23C}" type="presParOf" srcId="{2467549C-ECC3-431C-9967-450009B5D4F4}" destId="{06E34359-FD26-4C9F-88A2-8203AA78FB35}" srcOrd="0" destOrd="0" presId="urn:microsoft.com/office/officeart/2005/8/layout/venn2"/>
    <dgm:cxn modelId="{92DF435D-13E5-4B58-94CF-1B5D6C8F06FF}" type="presParOf" srcId="{2467549C-ECC3-431C-9967-450009B5D4F4}" destId="{93126700-F0BA-415F-B2D5-4DEC91C6A2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C53DB-2D3A-4512-8D61-E7ED091DD816}" type="doc">
      <dgm:prSet loTypeId="urn:microsoft.com/office/officeart/2005/8/layout/pyramid1" loCatId="pyramid" qsTypeId="urn:microsoft.com/office/officeart/2005/8/quickstyle/simple1#3" qsCatId="simple" csTypeId="urn:microsoft.com/office/officeart/2005/8/colors/colorful1" csCatId="colorful" phldr="1"/>
      <dgm:spPr/>
    </dgm:pt>
    <dgm:pt modelId="{60FF0EC9-AFE0-4F09-A312-69DA4988651C}">
      <dgm:prSet phldrT="[Texte]" custT="1"/>
      <dgm:spPr>
        <a:xfrm>
          <a:off x="0" y="0"/>
          <a:ext cx="4038600" cy="4624386"/>
        </a:xfrm>
        <a:gradFill flip="none" rotWithShape="1">
          <a:gsLst>
            <a:gs pos="2000">
              <a:srgbClr val="C64847"/>
            </a:gs>
            <a:gs pos="75000">
              <a:srgbClr val="60B5CC"/>
            </a:gs>
            <a:gs pos="34000">
              <a:srgbClr val="E88651"/>
            </a:gs>
          </a:gsLst>
          <a:lin ang="16200000" scaled="0"/>
          <a:tileRect/>
        </a:gradFill>
        <a:ln w="48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400" dirty="0">
              <a:solidFill>
                <a:srgbClr val="172771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Troubles liés à l’usage de substances</a:t>
          </a:r>
        </a:p>
      </dgm:t>
    </dgm:pt>
    <dgm:pt modelId="{7724C441-1F17-4252-BD6D-EC5548B3D75A}" type="parTrans" cxnId="{9A04A2E9-3DA5-4658-8572-F6E09535310A}">
      <dgm:prSet/>
      <dgm:spPr/>
      <dgm:t>
        <a:bodyPr/>
        <a:lstStyle/>
        <a:p>
          <a:endParaRPr lang="fr-FR"/>
        </a:p>
      </dgm:t>
    </dgm:pt>
    <dgm:pt modelId="{81D5CA20-E4D5-48E2-B495-A8BA57E070B3}" type="sibTrans" cxnId="{9A04A2E9-3DA5-4658-8572-F6E09535310A}">
      <dgm:prSet/>
      <dgm:spPr/>
      <dgm:t>
        <a:bodyPr/>
        <a:lstStyle/>
        <a:p>
          <a:endParaRPr lang="fr-FR"/>
        </a:p>
      </dgm:t>
    </dgm:pt>
    <dgm:pt modelId="{EB15E06E-3BEF-427F-8147-9785E948C651}" type="pres">
      <dgm:prSet presAssocID="{7D3C53DB-2D3A-4512-8D61-E7ED091DD816}" presName="Name0" presStyleCnt="0">
        <dgm:presLayoutVars>
          <dgm:dir/>
          <dgm:animLvl val="lvl"/>
          <dgm:resizeHandles val="exact"/>
        </dgm:presLayoutVars>
      </dgm:prSet>
      <dgm:spPr/>
    </dgm:pt>
    <dgm:pt modelId="{1CE370A8-30BB-4EFE-82A7-204E1E90A8E6}" type="pres">
      <dgm:prSet presAssocID="{60FF0EC9-AFE0-4F09-A312-69DA4988651C}" presName="Name8" presStyleCnt="0"/>
      <dgm:spPr/>
    </dgm:pt>
    <dgm:pt modelId="{8F2AC0D2-806D-49C2-B42F-8DF904802E81}" type="pres">
      <dgm:prSet presAssocID="{60FF0EC9-AFE0-4F09-A312-69DA4988651C}" presName="level" presStyleLbl="node1" presStyleIdx="0" presStyleCnt="1" custLinFactNeighborX="39969" custLinFactNeighborY="2849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</dgm:pt>
    <dgm:pt modelId="{757A206D-C014-4DC5-A6D9-7CCDF0AEBCCA}" type="pres">
      <dgm:prSet presAssocID="{60FF0EC9-AFE0-4F09-A312-69DA498865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A4C4526-B909-49B3-A497-7AF5E7FB0A50}" type="presOf" srcId="{60FF0EC9-AFE0-4F09-A312-69DA4988651C}" destId="{8F2AC0D2-806D-49C2-B42F-8DF904802E81}" srcOrd="0" destOrd="0" presId="urn:microsoft.com/office/officeart/2005/8/layout/pyramid1"/>
    <dgm:cxn modelId="{FF277066-0E68-44AA-A6FF-366C512ACDA2}" type="presOf" srcId="{7D3C53DB-2D3A-4512-8D61-E7ED091DD816}" destId="{EB15E06E-3BEF-427F-8147-9785E948C651}" srcOrd="0" destOrd="0" presId="urn:microsoft.com/office/officeart/2005/8/layout/pyramid1"/>
    <dgm:cxn modelId="{DFEDA4AF-CD57-4E9C-B80D-61A21F065255}" type="presOf" srcId="{60FF0EC9-AFE0-4F09-A312-69DA4988651C}" destId="{757A206D-C014-4DC5-A6D9-7CCDF0AEBCCA}" srcOrd="1" destOrd="0" presId="urn:microsoft.com/office/officeart/2005/8/layout/pyramid1"/>
    <dgm:cxn modelId="{9A04A2E9-3DA5-4658-8572-F6E09535310A}" srcId="{7D3C53DB-2D3A-4512-8D61-E7ED091DD816}" destId="{60FF0EC9-AFE0-4F09-A312-69DA4988651C}" srcOrd="0" destOrd="0" parTransId="{7724C441-1F17-4252-BD6D-EC5548B3D75A}" sibTransId="{81D5CA20-E4D5-48E2-B495-A8BA57E070B3}"/>
    <dgm:cxn modelId="{DB46BE3B-9BD4-488B-AD26-CC5F4F84A7A9}" type="presParOf" srcId="{EB15E06E-3BEF-427F-8147-9785E948C651}" destId="{1CE370A8-30BB-4EFE-82A7-204E1E90A8E6}" srcOrd="0" destOrd="0" presId="urn:microsoft.com/office/officeart/2005/8/layout/pyramid1"/>
    <dgm:cxn modelId="{FD02A008-3076-4518-88D1-DC794191D9F9}" type="presParOf" srcId="{1CE370A8-30BB-4EFE-82A7-204E1E90A8E6}" destId="{8F2AC0D2-806D-49C2-B42F-8DF904802E81}" srcOrd="0" destOrd="0" presId="urn:microsoft.com/office/officeart/2005/8/layout/pyramid1"/>
    <dgm:cxn modelId="{FAED7D2A-96D9-4ED3-8E27-DFEE4C4FF1A5}" type="presParOf" srcId="{1CE370A8-30BB-4EFE-82A7-204E1E90A8E6}" destId="{757A206D-C014-4DC5-A6D9-7CCDF0AEBCC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D47C9-B3EA-4DEA-A1A1-769EA420255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F90725-0E33-4231-A902-0AC6275D1EAD}">
      <dgm:prSet phldrT="[Text]"/>
      <dgm:spPr/>
      <dgm:t>
        <a:bodyPr/>
        <a:lstStyle/>
        <a:p>
          <a:r>
            <a:rPr lang="fr-FR" dirty="0"/>
            <a:t>Produit</a:t>
          </a:r>
        </a:p>
      </dgm:t>
    </dgm:pt>
    <dgm:pt modelId="{413E4B9A-4B7A-4C7E-BADA-6A5C06CB8A27}" type="parTrans" cxnId="{7B3C7545-1CF6-411F-AF7A-05C81DE07E1A}">
      <dgm:prSet/>
      <dgm:spPr/>
      <dgm:t>
        <a:bodyPr/>
        <a:lstStyle/>
        <a:p>
          <a:endParaRPr lang="fr-FR"/>
        </a:p>
      </dgm:t>
    </dgm:pt>
    <dgm:pt modelId="{9ED67480-B3E0-40FE-ACF9-4018749AAFB5}" type="sibTrans" cxnId="{7B3C7545-1CF6-411F-AF7A-05C81DE07E1A}">
      <dgm:prSet/>
      <dgm:spPr/>
      <dgm:t>
        <a:bodyPr/>
        <a:lstStyle/>
        <a:p>
          <a:endParaRPr lang="fr-FR"/>
        </a:p>
      </dgm:t>
    </dgm:pt>
    <dgm:pt modelId="{1E4D3AC2-F266-4681-B734-1F469306B204}">
      <dgm:prSet phldrT="[Text]"/>
      <dgm:spPr/>
      <dgm:t>
        <a:bodyPr/>
        <a:lstStyle/>
        <a:p>
          <a:r>
            <a:rPr lang="fr-FR" dirty="0"/>
            <a:t>Environnement</a:t>
          </a:r>
        </a:p>
      </dgm:t>
    </dgm:pt>
    <dgm:pt modelId="{8141469C-AAAB-4700-8DD5-A73CABAA7789}" type="parTrans" cxnId="{9A6B6F81-9A30-43EC-9997-30240A847081}">
      <dgm:prSet/>
      <dgm:spPr/>
      <dgm:t>
        <a:bodyPr/>
        <a:lstStyle/>
        <a:p>
          <a:endParaRPr lang="fr-FR"/>
        </a:p>
      </dgm:t>
    </dgm:pt>
    <dgm:pt modelId="{E478C542-758E-49D8-915A-FF6AD33567CD}" type="sibTrans" cxnId="{9A6B6F81-9A30-43EC-9997-30240A847081}">
      <dgm:prSet/>
      <dgm:spPr/>
      <dgm:t>
        <a:bodyPr/>
        <a:lstStyle/>
        <a:p>
          <a:endParaRPr lang="fr-FR"/>
        </a:p>
      </dgm:t>
    </dgm:pt>
    <dgm:pt modelId="{A374780C-69CA-4C96-BA32-9CC6D7023FAD}">
      <dgm:prSet phldrT="[Text]"/>
      <dgm:spPr/>
      <dgm:t>
        <a:bodyPr/>
        <a:lstStyle/>
        <a:p>
          <a:r>
            <a:rPr lang="fr-FR" dirty="0"/>
            <a:t>Sujet</a:t>
          </a:r>
        </a:p>
      </dgm:t>
    </dgm:pt>
    <dgm:pt modelId="{920D7965-52E4-4A1A-9DD6-A1D53FFD67ED}" type="parTrans" cxnId="{D9FFC6A0-0BBD-4B4B-B0DE-B59AB3112D7E}">
      <dgm:prSet/>
      <dgm:spPr/>
      <dgm:t>
        <a:bodyPr/>
        <a:lstStyle/>
        <a:p>
          <a:endParaRPr lang="fr-FR"/>
        </a:p>
      </dgm:t>
    </dgm:pt>
    <dgm:pt modelId="{1067586F-0847-4A15-8581-06F71F3A2A25}" type="sibTrans" cxnId="{D9FFC6A0-0BBD-4B4B-B0DE-B59AB3112D7E}">
      <dgm:prSet/>
      <dgm:spPr/>
      <dgm:t>
        <a:bodyPr/>
        <a:lstStyle/>
        <a:p>
          <a:endParaRPr lang="fr-FR"/>
        </a:p>
      </dgm:t>
    </dgm:pt>
    <dgm:pt modelId="{19504785-53CD-4806-AF57-0C2DE18801BD}" type="pres">
      <dgm:prSet presAssocID="{F35D47C9-B3EA-4DEA-A1A1-769EA420255C}" presName="Name0" presStyleCnt="0">
        <dgm:presLayoutVars>
          <dgm:dir/>
          <dgm:resizeHandles val="exact"/>
        </dgm:presLayoutVars>
      </dgm:prSet>
      <dgm:spPr/>
    </dgm:pt>
    <dgm:pt modelId="{43CF70EE-3523-4158-8D3D-61B152BC40FE}" type="pres">
      <dgm:prSet presAssocID="{23F90725-0E33-4231-A902-0AC6275D1EAD}" presName="node" presStyleLbl="node1" presStyleIdx="0" presStyleCnt="3">
        <dgm:presLayoutVars>
          <dgm:bulletEnabled val="1"/>
        </dgm:presLayoutVars>
      </dgm:prSet>
      <dgm:spPr/>
    </dgm:pt>
    <dgm:pt modelId="{E822ED6D-668D-4325-9AF4-DC3833A07690}" type="pres">
      <dgm:prSet presAssocID="{9ED67480-B3E0-40FE-ACF9-4018749AAFB5}" presName="sibTrans" presStyleLbl="sibTrans2D1" presStyleIdx="0" presStyleCnt="3"/>
      <dgm:spPr/>
    </dgm:pt>
    <dgm:pt modelId="{B076FA14-CB31-4387-A37E-93D9D4513698}" type="pres">
      <dgm:prSet presAssocID="{9ED67480-B3E0-40FE-ACF9-4018749AAFB5}" presName="connectorText" presStyleLbl="sibTrans2D1" presStyleIdx="0" presStyleCnt="3"/>
      <dgm:spPr/>
    </dgm:pt>
    <dgm:pt modelId="{45A6D18F-4E31-4E4C-977F-034451674039}" type="pres">
      <dgm:prSet presAssocID="{1E4D3AC2-F266-4681-B734-1F469306B204}" presName="node" presStyleLbl="node1" presStyleIdx="1" presStyleCnt="3">
        <dgm:presLayoutVars>
          <dgm:bulletEnabled val="1"/>
        </dgm:presLayoutVars>
      </dgm:prSet>
      <dgm:spPr/>
    </dgm:pt>
    <dgm:pt modelId="{3CB0E77A-1E7D-4E89-9ADA-216307680123}" type="pres">
      <dgm:prSet presAssocID="{E478C542-758E-49D8-915A-FF6AD33567CD}" presName="sibTrans" presStyleLbl="sibTrans2D1" presStyleIdx="1" presStyleCnt="3"/>
      <dgm:spPr/>
    </dgm:pt>
    <dgm:pt modelId="{4F8459C6-8EF5-4156-AADE-5BF100BB5A6D}" type="pres">
      <dgm:prSet presAssocID="{E478C542-758E-49D8-915A-FF6AD33567CD}" presName="connectorText" presStyleLbl="sibTrans2D1" presStyleIdx="1" presStyleCnt="3"/>
      <dgm:spPr/>
    </dgm:pt>
    <dgm:pt modelId="{11DB3BB6-2CC2-464C-A44F-FD8A9592520F}" type="pres">
      <dgm:prSet presAssocID="{A374780C-69CA-4C96-BA32-9CC6D7023FAD}" presName="node" presStyleLbl="node1" presStyleIdx="2" presStyleCnt="3">
        <dgm:presLayoutVars>
          <dgm:bulletEnabled val="1"/>
        </dgm:presLayoutVars>
      </dgm:prSet>
      <dgm:spPr/>
    </dgm:pt>
    <dgm:pt modelId="{398AD43D-24FC-4FFE-83D8-CED39CF3582E}" type="pres">
      <dgm:prSet presAssocID="{1067586F-0847-4A15-8581-06F71F3A2A25}" presName="sibTrans" presStyleLbl="sibTrans2D1" presStyleIdx="2" presStyleCnt="3"/>
      <dgm:spPr/>
    </dgm:pt>
    <dgm:pt modelId="{17B5C357-7997-498D-9A06-1BABCA0E70AC}" type="pres">
      <dgm:prSet presAssocID="{1067586F-0847-4A15-8581-06F71F3A2A25}" presName="connectorText" presStyleLbl="sibTrans2D1" presStyleIdx="2" presStyleCnt="3"/>
      <dgm:spPr/>
    </dgm:pt>
  </dgm:ptLst>
  <dgm:cxnLst>
    <dgm:cxn modelId="{8344E626-0233-4341-8A7E-927D5BEB58E0}" type="presOf" srcId="{1067586F-0847-4A15-8581-06F71F3A2A25}" destId="{17B5C357-7997-498D-9A06-1BABCA0E70AC}" srcOrd="1" destOrd="0" presId="urn:microsoft.com/office/officeart/2005/8/layout/cycle7"/>
    <dgm:cxn modelId="{54905A39-78CA-4BD2-8B04-999D1F9AAE45}" type="presOf" srcId="{9ED67480-B3E0-40FE-ACF9-4018749AAFB5}" destId="{E822ED6D-668D-4325-9AF4-DC3833A07690}" srcOrd="0" destOrd="0" presId="urn:microsoft.com/office/officeart/2005/8/layout/cycle7"/>
    <dgm:cxn modelId="{12F43B3A-559B-4F57-B0E7-24371DC2BC68}" type="presOf" srcId="{F35D47C9-B3EA-4DEA-A1A1-769EA420255C}" destId="{19504785-53CD-4806-AF57-0C2DE18801BD}" srcOrd="0" destOrd="0" presId="urn:microsoft.com/office/officeart/2005/8/layout/cycle7"/>
    <dgm:cxn modelId="{3B11F843-A692-4DEE-966A-34E33FC29A72}" type="presOf" srcId="{9ED67480-B3E0-40FE-ACF9-4018749AAFB5}" destId="{B076FA14-CB31-4387-A37E-93D9D4513698}" srcOrd="1" destOrd="0" presId="urn:microsoft.com/office/officeart/2005/8/layout/cycle7"/>
    <dgm:cxn modelId="{7B3C7545-1CF6-411F-AF7A-05C81DE07E1A}" srcId="{F35D47C9-B3EA-4DEA-A1A1-769EA420255C}" destId="{23F90725-0E33-4231-A902-0AC6275D1EAD}" srcOrd="0" destOrd="0" parTransId="{413E4B9A-4B7A-4C7E-BADA-6A5C06CB8A27}" sibTransId="{9ED67480-B3E0-40FE-ACF9-4018749AAFB5}"/>
    <dgm:cxn modelId="{218CBA46-A5CF-48EF-B90A-BCC44C5485A4}" type="presOf" srcId="{23F90725-0E33-4231-A902-0AC6275D1EAD}" destId="{43CF70EE-3523-4158-8D3D-61B152BC40FE}" srcOrd="0" destOrd="0" presId="urn:microsoft.com/office/officeart/2005/8/layout/cycle7"/>
    <dgm:cxn modelId="{A36ACC6A-0549-4383-9C51-FF3052CDED72}" type="presOf" srcId="{1E4D3AC2-F266-4681-B734-1F469306B204}" destId="{45A6D18F-4E31-4E4C-977F-034451674039}" srcOrd="0" destOrd="0" presId="urn:microsoft.com/office/officeart/2005/8/layout/cycle7"/>
    <dgm:cxn modelId="{774BEC52-1999-4E4F-9E75-4342B940B7F4}" type="presOf" srcId="{1067586F-0847-4A15-8581-06F71F3A2A25}" destId="{398AD43D-24FC-4FFE-83D8-CED39CF3582E}" srcOrd="0" destOrd="0" presId="urn:microsoft.com/office/officeart/2005/8/layout/cycle7"/>
    <dgm:cxn modelId="{9A6B6F81-9A30-43EC-9997-30240A847081}" srcId="{F35D47C9-B3EA-4DEA-A1A1-769EA420255C}" destId="{1E4D3AC2-F266-4681-B734-1F469306B204}" srcOrd="1" destOrd="0" parTransId="{8141469C-AAAB-4700-8DD5-A73CABAA7789}" sibTransId="{E478C542-758E-49D8-915A-FF6AD33567CD}"/>
    <dgm:cxn modelId="{98BBC38E-0138-42D4-A51E-0050044ED5A1}" type="presOf" srcId="{A374780C-69CA-4C96-BA32-9CC6D7023FAD}" destId="{11DB3BB6-2CC2-464C-A44F-FD8A9592520F}" srcOrd="0" destOrd="0" presId="urn:microsoft.com/office/officeart/2005/8/layout/cycle7"/>
    <dgm:cxn modelId="{D9FFC6A0-0BBD-4B4B-B0DE-B59AB3112D7E}" srcId="{F35D47C9-B3EA-4DEA-A1A1-769EA420255C}" destId="{A374780C-69CA-4C96-BA32-9CC6D7023FAD}" srcOrd="2" destOrd="0" parTransId="{920D7965-52E4-4A1A-9DD6-A1D53FFD67ED}" sibTransId="{1067586F-0847-4A15-8581-06F71F3A2A25}"/>
    <dgm:cxn modelId="{D8DA19B0-EA0F-4CE3-AA62-20B8C8D457D8}" type="presOf" srcId="{E478C542-758E-49D8-915A-FF6AD33567CD}" destId="{3CB0E77A-1E7D-4E89-9ADA-216307680123}" srcOrd="0" destOrd="0" presId="urn:microsoft.com/office/officeart/2005/8/layout/cycle7"/>
    <dgm:cxn modelId="{A8C596F9-6AB8-4D35-B08B-104E1B51E594}" type="presOf" srcId="{E478C542-758E-49D8-915A-FF6AD33567CD}" destId="{4F8459C6-8EF5-4156-AADE-5BF100BB5A6D}" srcOrd="1" destOrd="0" presId="urn:microsoft.com/office/officeart/2005/8/layout/cycle7"/>
    <dgm:cxn modelId="{9A6497E1-E8D3-4343-AC40-EEB688DF98CC}" type="presParOf" srcId="{19504785-53CD-4806-AF57-0C2DE18801BD}" destId="{43CF70EE-3523-4158-8D3D-61B152BC40FE}" srcOrd="0" destOrd="0" presId="urn:microsoft.com/office/officeart/2005/8/layout/cycle7"/>
    <dgm:cxn modelId="{94514672-7DF7-4188-A0DF-8A9A78EBE9F0}" type="presParOf" srcId="{19504785-53CD-4806-AF57-0C2DE18801BD}" destId="{E822ED6D-668D-4325-9AF4-DC3833A07690}" srcOrd="1" destOrd="0" presId="urn:microsoft.com/office/officeart/2005/8/layout/cycle7"/>
    <dgm:cxn modelId="{95CEF8E2-E31C-4EE9-A1F9-950AC2396A8A}" type="presParOf" srcId="{E822ED6D-668D-4325-9AF4-DC3833A07690}" destId="{B076FA14-CB31-4387-A37E-93D9D4513698}" srcOrd="0" destOrd="0" presId="urn:microsoft.com/office/officeart/2005/8/layout/cycle7"/>
    <dgm:cxn modelId="{2BE314D6-5D51-48C2-B701-ECDDDD3D7A36}" type="presParOf" srcId="{19504785-53CD-4806-AF57-0C2DE18801BD}" destId="{45A6D18F-4E31-4E4C-977F-034451674039}" srcOrd="2" destOrd="0" presId="urn:microsoft.com/office/officeart/2005/8/layout/cycle7"/>
    <dgm:cxn modelId="{F2EAF826-EA59-4803-A813-7E389A803A83}" type="presParOf" srcId="{19504785-53CD-4806-AF57-0C2DE18801BD}" destId="{3CB0E77A-1E7D-4E89-9ADA-216307680123}" srcOrd="3" destOrd="0" presId="urn:microsoft.com/office/officeart/2005/8/layout/cycle7"/>
    <dgm:cxn modelId="{697C105D-AA14-463A-972F-512DC49E7B18}" type="presParOf" srcId="{3CB0E77A-1E7D-4E89-9ADA-216307680123}" destId="{4F8459C6-8EF5-4156-AADE-5BF100BB5A6D}" srcOrd="0" destOrd="0" presId="urn:microsoft.com/office/officeart/2005/8/layout/cycle7"/>
    <dgm:cxn modelId="{E549FA2F-B7FC-4463-AE4E-B3AA4E5C2792}" type="presParOf" srcId="{19504785-53CD-4806-AF57-0C2DE18801BD}" destId="{11DB3BB6-2CC2-464C-A44F-FD8A9592520F}" srcOrd="4" destOrd="0" presId="urn:microsoft.com/office/officeart/2005/8/layout/cycle7"/>
    <dgm:cxn modelId="{F0BF8FEE-5CB3-44D6-B62A-B17D370823CE}" type="presParOf" srcId="{19504785-53CD-4806-AF57-0C2DE18801BD}" destId="{398AD43D-24FC-4FFE-83D8-CED39CF3582E}" srcOrd="5" destOrd="0" presId="urn:microsoft.com/office/officeart/2005/8/layout/cycle7"/>
    <dgm:cxn modelId="{8E9C9502-70E6-47FA-A428-3CA35C12003A}" type="presParOf" srcId="{398AD43D-24FC-4FFE-83D8-CED39CF3582E}" destId="{17B5C357-7997-498D-9A06-1BABCA0E70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3E7AA-0001-4A44-9E66-474D43482576}">
      <dsp:nvSpPr>
        <dsp:cNvPr id="0" name=""/>
        <dsp:cNvSpPr/>
      </dsp:nvSpPr>
      <dsp:spPr>
        <a:xfrm>
          <a:off x="851551" y="1000755"/>
          <a:ext cx="2121409" cy="2121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Addictologie</a:t>
          </a:r>
        </a:p>
      </dsp:txBody>
      <dsp:txXfrm>
        <a:off x="1162224" y="1311428"/>
        <a:ext cx="1500063" cy="1500063"/>
      </dsp:txXfrm>
    </dsp:sp>
    <dsp:sp modelId="{4BC5B686-CF12-47DB-91FE-703D5FBF03E8}">
      <dsp:nvSpPr>
        <dsp:cNvPr id="0" name=""/>
        <dsp:cNvSpPr/>
      </dsp:nvSpPr>
      <dsp:spPr>
        <a:xfrm>
          <a:off x="1381904" y="149582"/>
          <a:ext cx="1060704" cy="1060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Clinique</a:t>
          </a:r>
        </a:p>
      </dsp:txBody>
      <dsp:txXfrm>
        <a:off x="1537241" y="304919"/>
        <a:ext cx="750030" cy="750030"/>
      </dsp:txXfrm>
    </dsp:sp>
    <dsp:sp modelId="{B84901C8-A854-4EE1-94BB-5860E23D2AD1}">
      <dsp:nvSpPr>
        <dsp:cNvPr id="0" name=""/>
        <dsp:cNvSpPr/>
      </dsp:nvSpPr>
      <dsp:spPr>
        <a:xfrm>
          <a:off x="2763429" y="1531108"/>
          <a:ext cx="1060704" cy="1060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Biologique</a:t>
          </a:r>
        </a:p>
      </dsp:txBody>
      <dsp:txXfrm>
        <a:off x="2918766" y="1686445"/>
        <a:ext cx="750030" cy="750030"/>
      </dsp:txXfrm>
    </dsp:sp>
    <dsp:sp modelId="{84F317A3-B419-4AC3-A4FF-7704B73FDF9F}">
      <dsp:nvSpPr>
        <dsp:cNvPr id="0" name=""/>
        <dsp:cNvSpPr/>
      </dsp:nvSpPr>
      <dsp:spPr>
        <a:xfrm>
          <a:off x="1381904" y="2912633"/>
          <a:ext cx="1060704" cy="1060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Socioculturel</a:t>
          </a:r>
        </a:p>
      </dsp:txBody>
      <dsp:txXfrm>
        <a:off x="1537241" y="3067970"/>
        <a:ext cx="750030" cy="750030"/>
      </dsp:txXfrm>
    </dsp:sp>
    <dsp:sp modelId="{5338B5AD-6BA8-42BD-900F-2DE95DBBA8AF}">
      <dsp:nvSpPr>
        <dsp:cNvPr id="0" name=""/>
        <dsp:cNvSpPr/>
      </dsp:nvSpPr>
      <dsp:spPr>
        <a:xfrm>
          <a:off x="378" y="1531108"/>
          <a:ext cx="1060704" cy="1060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Thérapeutique</a:t>
          </a:r>
        </a:p>
      </dsp:txBody>
      <dsp:txXfrm>
        <a:off x="155715" y="1686445"/>
        <a:ext cx="750030" cy="750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97B3E-F9A0-43CE-97EB-0EB385EF1073}">
      <dsp:nvSpPr>
        <dsp:cNvPr id="0" name=""/>
        <dsp:cNvSpPr/>
      </dsp:nvSpPr>
      <dsp:spPr>
        <a:xfrm>
          <a:off x="3017837" y="0"/>
          <a:ext cx="4022725" cy="402272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Non usage</a:t>
          </a:r>
        </a:p>
      </dsp:txBody>
      <dsp:txXfrm>
        <a:off x="4274939" y="201136"/>
        <a:ext cx="1508521" cy="402272"/>
      </dsp:txXfrm>
    </dsp:sp>
    <dsp:sp modelId="{21206770-4222-4202-BC10-1B55C243FEBB}">
      <dsp:nvSpPr>
        <dsp:cNvPr id="0" name=""/>
        <dsp:cNvSpPr/>
      </dsp:nvSpPr>
      <dsp:spPr>
        <a:xfrm>
          <a:off x="3319541" y="603408"/>
          <a:ext cx="3419316" cy="3419316"/>
        </a:xfrm>
        <a:prstGeom prst="ellipse">
          <a:avLst/>
        </a:prstGeom>
        <a:solidFill>
          <a:schemeClr val="accent3">
            <a:shade val="50000"/>
            <a:hueOff val="-67105"/>
            <a:satOff val="-1836"/>
            <a:lumOff val="164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Usage simple</a:t>
          </a:r>
        </a:p>
      </dsp:txBody>
      <dsp:txXfrm>
        <a:off x="4291909" y="800019"/>
        <a:ext cx="1474580" cy="393221"/>
      </dsp:txXfrm>
    </dsp:sp>
    <dsp:sp modelId="{0337BA8F-F02B-4DEA-B89F-7A5B885A9B80}">
      <dsp:nvSpPr>
        <dsp:cNvPr id="0" name=""/>
        <dsp:cNvSpPr/>
      </dsp:nvSpPr>
      <dsp:spPr>
        <a:xfrm>
          <a:off x="3621246" y="1206817"/>
          <a:ext cx="2815907" cy="2815907"/>
        </a:xfrm>
        <a:prstGeom prst="ellipse">
          <a:avLst/>
        </a:prstGeom>
        <a:solidFill>
          <a:schemeClr val="accent3">
            <a:shade val="50000"/>
            <a:hueOff val="-134210"/>
            <a:satOff val="-3673"/>
            <a:lumOff val="328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Usage à risque</a:t>
          </a:r>
        </a:p>
      </dsp:txBody>
      <dsp:txXfrm>
        <a:off x="4300583" y="1401115"/>
        <a:ext cx="1457232" cy="388595"/>
      </dsp:txXfrm>
    </dsp:sp>
    <dsp:sp modelId="{909B765B-B99D-4AC9-96BC-F6CCE5CC5D45}">
      <dsp:nvSpPr>
        <dsp:cNvPr id="0" name=""/>
        <dsp:cNvSpPr/>
      </dsp:nvSpPr>
      <dsp:spPr>
        <a:xfrm>
          <a:off x="3922950" y="1810226"/>
          <a:ext cx="2212498" cy="2212498"/>
        </a:xfrm>
        <a:prstGeom prst="ellipse">
          <a:avLst/>
        </a:prstGeom>
        <a:solidFill>
          <a:schemeClr val="accent3">
            <a:shade val="50000"/>
            <a:hueOff val="-134210"/>
            <a:satOff val="-3673"/>
            <a:lumOff val="328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Usage nocif</a:t>
          </a:r>
        </a:p>
      </dsp:txBody>
      <dsp:txXfrm>
        <a:off x="4431825" y="2009351"/>
        <a:ext cx="1194749" cy="398249"/>
      </dsp:txXfrm>
    </dsp:sp>
    <dsp:sp modelId="{06E34359-FD26-4C9F-88A2-8203AA78FB35}">
      <dsp:nvSpPr>
        <dsp:cNvPr id="0" name=""/>
        <dsp:cNvSpPr/>
      </dsp:nvSpPr>
      <dsp:spPr>
        <a:xfrm>
          <a:off x="4224654" y="2413634"/>
          <a:ext cx="1609090" cy="1609090"/>
        </a:xfrm>
        <a:prstGeom prst="ellipse">
          <a:avLst/>
        </a:prstGeom>
        <a:solidFill>
          <a:schemeClr val="accent3">
            <a:shade val="50000"/>
            <a:hueOff val="-67105"/>
            <a:satOff val="-1836"/>
            <a:lumOff val="164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Dépendance</a:t>
          </a:r>
        </a:p>
      </dsp:txBody>
      <dsp:txXfrm>
        <a:off x="4460300" y="2815907"/>
        <a:ext cx="1137798" cy="804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AC0D2-806D-49C2-B42F-8DF904802E81}">
      <dsp:nvSpPr>
        <dsp:cNvPr id="0" name=""/>
        <dsp:cNvSpPr/>
      </dsp:nvSpPr>
      <dsp:spPr>
        <a:xfrm>
          <a:off x="0" y="0"/>
          <a:ext cx="3694921" cy="3949743"/>
        </a:xfrm>
        <a:prstGeom prst="trapezoid">
          <a:avLst>
            <a:gd name="adj" fmla="val 50000"/>
          </a:avLst>
        </a:prstGeom>
        <a:gradFill flip="none" rotWithShape="1">
          <a:gsLst>
            <a:gs pos="2000">
              <a:srgbClr val="C64847"/>
            </a:gs>
            <a:gs pos="75000">
              <a:srgbClr val="60B5CC"/>
            </a:gs>
            <a:gs pos="34000">
              <a:srgbClr val="E88651"/>
            </a:gs>
          </a:gsLst>
          <a:lin ang="16200000" scaled="0"/>
          <a:tileRect/>
        </a:gradFill>
        <a:ln w="48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172771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Troubles liés à l’usage de substances</a:t>
          </a:r>
        </a:p>
      </dsp:txBody>
      <dsp:txXfrm>
        <a:off x="0" y="0"/>
        <a:ext cx="3694921" cy="3949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F70EE-3523-4158-8D3D-61B152BC40FE}">
      <dsp:nvSpPr>
        <dsp:cNvPr id="0" name=""/>
        <dsp:cNvSpPr/>
      </dsp:nvSpPr>
      <dsp:spPr>
        <a:xfrm>
          <a:off x="1848179" y="14588"/>
          <a:ext cx="2236355" cy="111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Produit</a:t>
          </a:r>
        </a:p>
      </dsp:txBody>
      <dsp:txXfrm>
        <a:off x="1880929" y="47338"/>
        <a:ext cx="2170855" cy="1052677"/>
      </dsp:txXfrm>
    </dsp:sp>
    <dsp:sp modelId="{E822ED6D-668D-4325-9AF4-DC3833A07690}">
      <dsp:nvSpPr>
        <dsp:cNvPr id="0" name=""/>
        <dsp:cNvSpPr/>
      </dsp:nvSpPr>
      <dsp:spPr>
        <a:xfrm rot="3600000">
          <a:off x="3306502" y="1978400"/>
          <a:ext cx="1167696" cy="391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3423911" y="2056672"/>
        <a:ext cx="932878" cy="234818"/>
      </dsp:txXfrm>
    </dsp:sp>
    <dsp:sp modelId="{45A6D18F-4E31-4E4C-977F-034451674039}">
      <dsp:nvSpPr>
        <dsp:cNvPr id="0" name=""/>
        <dsp:cNvSpPr/>
      </dsp:nvSpPr>
      <dsp:spPr>
        <a:xfrm>
          <a:off x="3696167" y="3215397"/>
          <a:ext cx="2236355" cy="111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Environnement</a:t>
          </a:r>
        </a:p>
      </dsp:txBody>
      <dsp:txXfrm>
        <a:off x="3728917" y="3248147"/>
        <a:ext cx="2170855" cy="1052677"/>
      </dsp:txXfrm>
    </dsp:sp>
    <dsp:sp modelId="{3CB0E77A-1E7D-4E89-9ADA-216307680123}">
      <dsp:nvSpPr>
        <dsp:cNvPr id="0" name=""/>
        <dsp:cNvSpPr/>
      </dsp:nvSpPr>
      <dsp:spPr>
        <a:xfrm rot="10800000">
          <a:off x="2382508" y="3578804"/>
          <a:ext cx="1167696" cy="391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2499917" y="3657076"/>
        <a:ext cx="932878" cy="234818"/>
      </dsp:txXfrm>
    </dsp:sp>
    <dsp:sp modelId="{11DB3BB6-2CC2-464C-A44F-FD8A9592520F}">
      <dsp:nvSpPr>
        <dsp:cNvPr id="0" name=""/>
        <dsp:cNvSpPr/>
      </dsp:nvSpPr>
      <dsp:spPr>
        <a:xfrm>
          <a:off x="191" y="3215397"/>
          <a:ext cx="2236355" cy="111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Sujet</a:t>
          </a:r>
        </a:p>
      </dsp:txBody>
      <dsp:txXfrm>
        <a:off x="32941" y="3248147"/>
        <a:ext cx="2170855" cy="1052677"/>
      </dsp:txXfrm>
    </dsp:sp>
    <dsp:sp modelId="{398AD43D-24FC-4FFE-83D8-CED39CF3582E}">
      <dsp:nvSpPr>
        <dsp:cNvPr id="0" name=""/>
        <dsp:cNvSpPr/>
      </dsp:nvSpPr>
      <dsp:spPr>
        <a:xfrm rot="18000000">
          <a:off x="1458514" y="1978400"/>
          <a:ext cx="1167696" cy="391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1575923" y="2056672"/>
        <a:ext cx="932878" cy="23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C100-27FD-4C6F-8231-A5C2380DB43D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4359-D8DC-44A5-BDB7-34A1A8D4D6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Cohorte de 283 cas de suicide : 58% d’alcooliques et toxicomanes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4359-D8DC-44A5-BDB7-34A1A8D4D6C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704" y="620688"/>
            <a:ext cx="12189296" cy="5508650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3601" y="980728"/>
            <a:ext cx="10945283" cy="298793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63601" y="4077072"/>
            <a:ext cx="10945283" cy="205226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Sous-titre</a:t>
            </a:r>
          </a:p>
          <a:p>
            <a:pPr lvl="0"/>
            <a:r>
              <a:rPr lang="fr-FR" noProof="0" dirty="0"/>
              <a:t>Date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0" y="0"/>
            <a:ext cx="12189296" cy="620688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>
          <a:xfrm>
            <a:off x="11857566" y="0"/>
            <a:ext cx="33443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2D55543C-26EF-4FF0-8CC4-C24DA9BA785C}" type="datetime1">
              <a:rPr lang="fr-FR" smtClean="0"/>
              <a:t>27/11/2022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>
          <a:xfrm>
            <a:off x="11857568" y="0"/>
            <a:ext cx="331729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>
          <a:xfrm>
            <a:off x="11857567" y="1"/>
            <a:ext cx="331731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66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662-8AA2-4ABF-ABE1-BC478F748814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4DA-E60F-487F-9619-7CC9E951C229}" type="datetime1">
              <a:rPr lang="fr-FR" smtClean="0"/>
              <a:t>27/11/2022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0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542-3EAA-4746-8DF7-E2C63C23CCF3}" type="datetime1">
              <a:rPr lang="fr-FR" smtClean="0"/>
              <a:t>27/11/2022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8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8F1-7F76-4BFE-9818-7BF6547BB670}" type="datetime1">
              <a:rPr lang="fr-FR" smtClean="0"/>
              <a:t>27/11/2022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30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536C-2238-41CF-81FA-B21496C3C563}" type="datetime1">
              <a:rPr lang="fr-FR" smtClean="0"/>
              <a:t>27/11/2022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5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1634A6-4018-48D5-A33F-D94BE4BD8966}" type="datetime1">
              <a:rPr lang="fr-FR" smtClean="0"/>
              <a:t>27/11/2022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42AC-814B-4855-B8BB-F1AF2DC7257D}" type="datetime1">
              <a:rPr lang="fr-FR" smtClean="0"/>
              <a:t>27/11/2022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0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5B5-541D-4D21-80C8-19DE8ED3A243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1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BB2E-C0E4-491D-A8CC-4E91A5E7D7E3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2704" y="0"/>
            <a:ext cx="12189296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2704" y="0"/>
            <a:ext cx="12189296" cy="756000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0"/>
            <a:ext cx="12189296" cy="180000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3601" y="980728"/>
            <a:ext cx="10945283" cy="298793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rgbClr val="00A2E0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63601" y="4077072"/>
            <a:ext cx="10945283" cy="205226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00A2E0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>
          <a:xfrm>
            <a:off x="11857566" y="0"/>
            <a:ext cx="33443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241E1D2-0853-49F9-A116-418DFE77CE37}" type="datetime1">
              <a:rPr lang="fr-FR" smtClean="0"/>
              <a:t>27/11/2022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>
          <a:xfrm>
            <a:off x="11857568" y="0"/>
            <a:ext cx="331729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>
          <a:xfrm>
            <a:off x="11857567" y="1"/>
            <a:ext cx="331731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7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>
            <a:off x="2704" y="0"/>
            <a:ext cx="12189296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 bwMode="gray">
          <a:xfrm>
            <a:off x="1246719" y="836712"/>
            <a:ext cx="10562165" cy="2628000"/>
          </a:xfrm>
        </p:spPr>
        <p:txBody>
          <a:bodyPr anchor="b" anchorCtr="0"/>
          <a:lstStyle>
            <a:lvl1pPr algn="l">
              <a:defRPr sz="15000" b="0">
                <a:solidFill>
                  <a:srgbClr val="153D8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6718" y="3249338"/>
            <a:ext cx="10562167" cy="2880000"/>
          </a:xfrm>
        </p:spPr>
        <p:txBody>
          <a:bodyPr lIns="3600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0">
                <a:solidFill>
                  <a:srgbClr val="00A2E0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 bwMode="gray">
          <a:xfrm>
            <a:off x="11857567" y="0"/>
            <a:ext cx="32738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3EF8FD8-7305-485C-9300-8B319776BE1B}" type="datetime1">
              <a:rPr lang="fr-FR" smtClean="0"/>
              <a:t>27/11/2022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 bwMode="gray">
          <a:xfrm>
            <a:off x="11857567" y="0"/>
            <a:ext cx="31388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 bwMode="gray">
          <a:xfrm>
            <a:off x="10893868" y="5661025"/>
            <a:ext cx="915016" cy="468313"/>
          </a:xfrm>
        </p:spPr>
        <p:txBody>
          <a:bodyPr/>
          <a:lstStyle>
            <a:lvl1pPr algn="r">
              <a:defRPr sz="1750">
                <a:solidFill>
                  <a:schemeClr val="accent4"/>
                </a:solidFill>
              </a:defRPr>
            </a:lvl1pPr>
          </a:lstStyle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Rectangle 18"/>
          <p:cNvSpPr/>
          <p:nvPr/>
        </p:nvSpPr>
        <p:spPr bwMode="gray">
          <a:xfrm>
            <a:off x="2704" y="0"/>
            <a:ext cx="12189296" cy="756000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0" y="0"/>
            <a:ext cx="12189296" cy="180000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1816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1772816"/>
            <a:ext cx="10945284" cy="4248472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AF8D3CBF-39C3-4384-9FBB-DE2411613FD2}" type="datetime1">
              <a:rPr lang="fr-FR" smtClean="0"/>
              <a:t>27/11/2022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63601" y="981074"/>
            <a:ext cx="10945284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rgbClr val="153D8A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 bwMode="gray">
          <a:xfrm>
            <a:off x="11280577" y="5697216"/>
            <a:ext cx="528308" cy="3240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B278F0-CE36-4C5F-9D08-08A05F664120}" type="slidenum">
              <a:rPr lang="fr-FR" sz="1000" smtClean="0"/>
              <a:pPr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9217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1772816"/>
            <a:ext cx="10945284" cy="4248472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46718" y="5445224"/>
            <a:ext cx="10562167" cy="548182"/>
          </a:xfrm>
          <a:solidFill>
            <a:srgbClr val="232E6A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6301B880-D67F-48E8-8FFD-C97183C75DE7}" type="datetime1">
              <a:rPr lang="fr-FR" smtClean="0"/>
              <a:t>27/11/2022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63601" y="981074"/>
            <a:ext cx="10945284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8351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A89-2E49-4ECC-B097-306F07AC3721}" type="datetime1">
              <a:rPr lang="fr-FR" smtClean="0"/>
              <a:t>27/11/2022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0D98-34BC-486E-ACA5-55EBC4EE9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4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E564-06D7-4ED5-88CA-E1E033B04968}" type="datetime1">
              <a:rPr lang="fr-FR" smtClean="0"/>
              <a:t>27/11/2022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196CE0-4914-4DAC-BAD4-D6CB65C3F3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534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48A1-4364-4D5E-8A35-B057DC340BB1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26C7-17D4-4C60-AFDA-D740580BD6D4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1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13" Type="http://schemas.openxmlformats.org/officeDocument/2006/relationships/image" Target="../media/image5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image" Target="../media/image3.emf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4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6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" y="260351"/>
            <a:ext cx="1246717" cy="360363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1246719" y="260351"/>
            <a:ext cx="10942579" cy="360363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344085" y="260351"/>
            <a:ext cx="10464800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 de la partie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863601" y="1449387"/>
            <a:ext cx="10945284" cy="4679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857566" y="1"/>
            <a:ext cx="331729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fld id="{C1F57B97-9376-4835-8B3B-9EEBE78E159A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857567" y="1"/>
            <a:ext cx="334432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280577" y="5805265"/>
            <a:ext cx="528308" cy="3240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3B278F0-CE36-4C5F-9D08-08A05F66412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0040" r="9817" b="23706"/>
          <a:stretch/>
        </p:blipFill>
        <p:spPr bwMode="gray">
          <a:xfrm>
            <a:off x="7920203" y="6221773"/>
            <a:ext cx="3503607" cy="578299"/>
          </a:xfrm>
          <a:prstGeom prst="rect">
            <a:avLst/>
          </a:prstGeom>
        </p:spPr>
      </p:pic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357730" y="6221773"/>
            <a:ext cx="3330181" cy="544523"/>
            <a:chOff x="1538190" y="2798562"/>
            <a:chExt cx="5175634" cy="1139764"/>
          </a:xfrm>
        </p:grpSpPr>
        <p:grpSp>
          <p:nvGrpSpPr>
            <p:cNvPr id="15" name="Groupe 14"/>
            <p:cNvGrpSpPr/>
            <p:nvPr/>
          </p:nvGrpSpPr>
          <p:grpSpPr>
            <a:xfrm>
              <a:off x="3358119" y="2935149"/>
              <a:ext cx="3355705" cy="1003177"/>
              <a:chOff x="3497080" y="921539"/>
              <a:chExt cx="3355705" cy="1003177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" t="22007" r="59494" b="4855"/>
              <a:stretch/>
            </p:blipFill>
            <p:spPr bwMode="auto">
              <a:xfrm>
                <a:off x="3497080" y="921539"/>
                <a:ext cx="1775535" cy="1003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09"/>
              <a:stretch/>
            </p:blipFill>
            <p:spPr bwMode="auto">
              <a:xfrm>
                <a:off x="5225276" y="992024"/>
                <a:ext cx="1627509" cy="878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90" y="2798562"/>
              <a:ext cx="18288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8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12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500"/>
        </a:spcBef>
        <a:spcAft>
          <a:spcPts val="1000"/>
        </a:spcAft>
        <a:buClr>
          <a:srgbClr val="153D8A"/>
        </a:buClr>
        <a:buSzPct val="110000"/>
        <a:buFont typeface="Wingdings" panose="05000000000000000000" pitchFamily="2" charset="2"/>
        <a:buChar char=""/>
        <a:defRPr sz="1800" b="1" kern="1200">
          <a:solidFill>
            <a:srgbClr val="153D8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2E0"/>
        </a:buClr>
        <a:buSzPct val="85000"/>
        <a:buFont typeface="Wingdings 3" panose="05040102010807070707" pitchFamily="18" charset="2"/>
        <a:buChar char="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78975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2E0"/>
        </a:buClr>
        <a:buSzPct val="120000"/>
        <a:buFont typeface="Arial" pitchFamily="34" charset="0"/>
        <a:buChar char="•"/>
        <a:defRPr sz="1400" b="0" i="1" kern="1200">
          <a:solidFill>
            <a:srgbClr val="00A2E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432000" indent="0" algn="l" defTabSz="914400" rtl="0" eaLnBrk="1" latinLnBrk="0" hangingPunct="1">
        <a:lnSpc>
          <a:spcPct val="100000"/>
        </a:lnSpc>
        <a:spcBef>
          <a:spcPts val="0"/>
        </a:spcBef>
        <a:buSzPct val="25000"/>
        <a:buFontTx/>
        <a:buBlip>
          <a:blip r:embed="rId13"/>
        </a:buBlip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85000"/>
        <a:buFont typeface="Wingdings 3" panose="05040102010807070707" pitchFamily="18" charset="2"/>
        <a:buChar char=""/>
        <a:defRPr sz="12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13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9A07-3833-4EBA-8BFA-1017B32476ED}" type="datetime1">
              <a:rPr lang="fr-FR" smtClean="0"/>
              <a:t>27/11/2022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B278F0-CE36-4C5F-9D08-08A05F66412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9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9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9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9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9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9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9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9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9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004534"/>
          </a:xfrm>
        </p:spPr>
        <p:txBody>
          <a:bodyPr>
            <a:normAutofit/>
          </a:bodyPr>
          <a:lstStyle/>
          <a:p>
            <a:r>
              <a:rPr lang="fr-FR" sz="6000" dirty="0"/>
              <a:t>Les bases de l’addictologie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8767" y="1950097"/>
            <a:ext cx="9144000" cy="3144418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Geoffrey </a:t>
            </a:r>
            <a:r>
              <a:rPr lang="fr-FR" dirty="0" err="1"/>
              <a:t>Dufayet</a:t>
            </a:r>
            <a:endParaRPr lang="fr-FR" dirty="0"/>
          </a:p>
          <a:p>
            <a:r>
              <a:rPr lang="fr-FR" dirty="0"/>
              <a:t>Psychologue clinicien</a:t>
            </a:r>
          </a:p>
          <a:p>
            <a:r>
              <a:rPr lang="fr-FR" dirty="0"/>
              <a:t>Service Universitaire de Psychiatrie Addictologie</a:t>
            </a:r>
          </a:p>
          <a:p>
            <a:r>
              <a:rPr lang="fr-FR" dirty="0"/>
              <a:t>CHU Bichat-Claude Bernard</a:t>
            </a:r>
          </a:p>
          <a:p>
            <a:r>
              <a:rPr lang="fr-FR" dirty="0"/>
              <a:t>Doctorant laboratoire PCPP</a:t>
            </a:r>
          </a:p>
          <a:p>
            <a:r>
              <a:rPr lang="fr-FR" dirty="0"/>
              <a:t>Université Paris-Cité</a:t>
            </a:r>
          </a:p>
          <a:p>
            <a:endParaRPr lang="fr-FR" dirty="0"/>
          </a:p>
          <a:p>
            <a:endParaRPr lang="fr-FR" dirty="0"/>
          </a:p>
          <a:p>
            <a:pPr algn="l"/>
            <a:r>
              <a:rPr lang="fr-FR" dirty="0"/>
              <a:t>Licence Sciences pour la santé – 2022</a:t>
            </a:r>
          </a:p>
          <a:p>
            <a:pPr algn="l"/>
            <a:r>
              <a:rPr lang="fr-FR" dirty="0"/>
              <a:t>Université </a:t>
            </a:r>
            <a:r>
              <a:rPr lang="fr-FR" dirty="0" err="1"/>
              <a:t>lyon</a:t>
            </a:r>
            <a:r>
              <a:rPr lang="fr-FR" dirty="0"/>
              <a:t> 1 </a:t>
            </a:r>
            <a:r>
              <a:rPr lang="fr-FR" dirty="0" err="1"/>
              <a:t>claude</a:t>
            </a:r>
            <a:r>
              <a:rPr lang="fr-FR" dirty="0"/>
              <a:t> </a:t>
            </a:r>
            <a:r>
              <a:rPr lang="fr-FR" dirty="0" err="1"/>
              <a:t>bernard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55EEA-2E6B-979D-AF06-94156D1F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2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619A-CB1B-9219-7AA6-9DFFB475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 des addictions </a:t>
            </a:r>
            <a:r>
              <a:rPr lang="fr-FR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(OFDT,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3E31-B9EC-F85E-966F-495DFD377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Alcool et tabac </a:t>
            </a:r>
            <a:r>
              <a:rPr lang="fr-FR" dirty="0"/>
              <a:t>: substances psychoactives les plus consommées en France </a:t>
            </a:r>
          </a:p>
          <a:p>
            <a:r>
              <a:rPr lang="fr-FR" dirty="0"/>
              <a:t>Tabagisme de moins en moins fréquent avec l’âge alors que l’alcool a tendance à augmenter</a:t>
            </a:r>
          </a:p>
          <a:p>
            <a:r>
              <a:rPr lang="fr-FR" b="1" dirty="0"/>
              <a:t>Cannabis</a:t>
            </a:r>
            <a:r>
              <a:rPr lang="fr-FR" dirty="0"/>
              <a:t> : substance illicite la plus consommée</a:t>
            </a:r>
          </a:p>
          <a:p>
            <a:pPr lvl="1"/>
            <a:r>
              <a:rPr lang="fr-FR" dirty="0"/>
              <a:t>10 fois plus que cocaïne ou ecstasy</a:t>
            </a:r>
          </a:p>
          <a:p>
            <a:pPr lvl="1"/>
            <a:r>
              <a:rPr lang="fr-FR" dirty="0"/>
              <a:t>55 fois plus que l’héroïne</a:t>
            </a:r>
          </a:p>
          <a:p>
            <a:r>
              <a:rPr lang="fr-FR" dirty="0"/>
              <a:t>Hommes plus consommateurs que femmes</a:t>
            </a:r>
          </a:p>
          <a:p>
            <a:pPr lvl="1"/>
            <a:r>
              <a:rPr lang="fr-FR" dirty="0"/>
              <a:t>Sauf médicaments psychotropes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3CD15-6212-BE0A-A79E-B5A4F01B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17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9342-6225-A5DE-1066-9E2F42D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Épidémiologie des addictions </a:t>
            </a:r>
            <a:r>
              <a:rPr lang="fr-FR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(OFDT,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D4B1-58C1-0229-CBEC-148BC82F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11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EE37A5-7EF8-DE42-24AF-28F1DCBDDD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t="36457" r="21758" b="28105"/>
          <a:stretch/>
        </p:blipFill>
        <p:spPr bwMode="auto">
          <a:xfrm>
            <a:off x="1691128" y="2085504"/>
            <a:ext cx="8870069" cy="354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0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CA7C-6404-5B48-49F8-C6A369F4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6336"/>
          </a:xfrm>
        </p:spPr>
        <p:txBody>
          <a:bodyPr>
            <a:normAutofit/>
          </a:bodyPr>
          <a:lstStyle/>
          <a:p>
            <a:r>
              <a:rPr lang="fr-FR" dirty="0"/>
              <a:t>Épidémiologie des addictions </a:t>
            </a:r>
            <a:r>
              <a:rPr lang="fr-FR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(OFDT, 2022)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9103D-70AB-C009-5004-6E5632EF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12</a:t>
            </a:fld>
            <a:endParaRPr lang="fr-F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6910D23-A436-708D-61C0-9088E345E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14232" r="22954" b="10099"/>
          <a:stretch/>
        </p:blipFill>
        <p:spPr bwMode="auto">
          <a:xfrm>
            <a:off x="2752531" y="1455576"/>
            <a:ext cx="6102566" cy="48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4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40B1-B146-F59C-7F4E-E1B6FCE5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Épidémiologie des addictions </a:t>
            </a:r>
            <a:r>
              <a:rPr lang="fr-FR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(OFDT,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AEC2-2CDD-CA45-6C62-ED1C984D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Produits licites </a:t>
            </a:r>
            <a:r>
              <a:rPr lang="fr-FR" b="1" dirty="0"/>
              <a:t>:</a:t>
            </a:r>
          </a:p>
          <a:p>
            <a:pPr marL="0" indent="0">
              <a:buNone/>
            </a:pPr>
            <a:r>
              <a:rPr lang="fr-FR" dirty="0"/>
              <a:t>Tabac moins expérimenté que l’alcool</a:t>
            </a:r>
          </a:p>
          <a:p>
            <a:pPr lvl="1"/>
            <a:r>
              <a:rPr lang="fr-FR" dirty="0"/>
              <a:t>37 millions vs 47 millions</a:t>
            </a:r>
          </a:p>
          <a:p>
            <a:r>
              <a:rPr lang="fr-FR" dirty="0"/>
              <a:t>… Mais nettement plus souvent consommé quotidiennement</a:t>
            </a:r>
          </a:p>
          <a:p>
            <a:pPr lvl="1"/>
            <a:r>
              <a:rPr lang="fr-FR" dirty="0"/>
              <a:t>12 millions vs 5 millions</a:t>
            </a:r>
          </a:p>
          <a:p>
            <a:r>
              <a:rPr lang="fr-FR" b="1" u="sng" dirty="0"/>
              <a:t>Produits illicites </a:t>
            </a:r>
            <a:r>
              <a:rPr lang="fr-FR" b="1" dirty="0"/>
              <a:t>:</a:t>
            </a:r>
          </a:p>
          <a:p>
            <a:r>
              <a:rPr lang="fr-FR" dirty="0"/>
              <a:t>Cannabis de très loin prédominant</a:t>
            </a:r>
          </a:p>
          <a:p>
            <a:pPr lvl="1"/>
            <a:r>
              <a:rPr lang="fr-FR" dirty="0"/>
              <a:t>18 millions d’expérimentateurs</a:t>
            </a:r>
          </a:p>
          <a:p>
            <a:r>
              <a:rPr lang="fr-FR" dirty="0"/>
              <a:t>Cocaïne : deuxième produit le plus consommé, mais bien en-deçà</a:t>
            </a:r>
          </a:p>
          <a:p>
            <a:pPr lvl="1"/>
            <a:r>
              <a:rPr lang="fr-FR" dirty="0"/>
              <a:t>10 fois moins de personnes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4043-6F1D-31EC-39EB-4E90E739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3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2FEB-2ACF-0359-A6CD-B7D2285F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Épidémiologie des addictions </a:t>
            </a:r>
            <a:r>
              <a:rPr lang="fr-FR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(OFDT,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F7B6-023F-2E81-4A20-4D54417C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Parmi les 18-64 ans, niveaux d’expérimentation très différents selon sexe et âge</a:t>
            </a:r>
          </a:p>
          <a:p>
            <a:endParaRPr lang="fr-FR" dirty="0"/>
          </a:p>
          <a:p>
            <a:r>
              <a:rPr lang="fr-FR" dirty="0"/>
              <a:t>Pour tous les produits, hommes plus expérimentateurs que les femmes</a:t>
            </a:r>
          </a:p>
          <a:p>
            <a:endParaRPr lang="fr-FR" dirty="0"/>
          </a:p>
          <a:p>
            <a:r>
              <a:rPr lang="fr-FR" dirty="0"/>
              <a:t>Expérimentation de produits illicites plus importante parmi les plus jeunes puis diminue globalement à l’approche de la quarantaine</a:t>
            </a:r>
          </a:p>
          <a:p>
            <a:pPr lvl="1"/>
            <a:r>
              <a:rPr lang="fr-FR" dirty="0"/>
              <a:t>Produits illicites quasiment exclusivement consommés par les plus jeunes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767B-55BC-42B9-6827-9D35F4E1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73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5ACC-8BC5-1BD1-12C4-55F24134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niveaux d’usage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61F6D3-404B-C43A-BFF4-71E17006F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0238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C2854-A2DE-D379-3BE7-71BDEB93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50C9-A55E-ACDD-2DF4-C259C2A4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L’usage à risque / nocif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9101-BFFE-D2CF-C059-D003F5CD5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Consommation répétée induisant des dommages dans les domaines somatiques, psychoaffectifs ou sociaux</a:t>
            </a:r>
          </a:p>
          <a:p>
            <a:pPr lvl="1"/>
            <a:r>
              <a:rPr lang="fr-FR" dirty="0"/>
              <a:t>Soit pour le sujet lui-même</a:t>
            </a:r>
          </a:p>
          <a:p>
            <a:pPr lvl="1"/>
            <a:r>
              <a:rPr lang="fr-FR" dirty="0"/>
              <a:t>Soit pour son environnement proche</a:t>
            </a:r>
          </a:p>
          <a:p>
            <a:pPr lvl="1"/>
            <a:r>
              <a:rPr lang="fr-FR" dirty="0"/>
              <a:t>Ou, à distance, les autres, la société</a:t>
            </a:r>
          </a:p>
          <a:p>
            <a:pPr lvl="1"/>
            <a:endParaRPr lang="fr-FR" dirty="0"/>
          </a:p>
          <a:p>
            <a:r>
              <a:rPr lang="fr-FR" dirty="0"/>
              <a:t>Caractère pathologique de cette consommation défini à la fois par :</a:t>
            </a:r>
          </a:p>
          <a:p>
            <a:pPr lvl="1"/>
            <a:r>
              <a:rPr lang="fr-FR" dirty="0"/>
              <a:t>Répétition de la consommation</a:t>
            </a:r>
          </a:p>
          <a:p>
            <a:pPr lvl="1"/>
            <a:r>
              <a:rPr lang="fr-FR" dirty="0"/>
              <a:t>La constatation de dommages induits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C9626-BADD-FBBD-ADC8-14A37612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7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CE1-181D-2C41-6ECA-03B26B92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dépendance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E517-A06E-22D5-BAE2-28B1D287C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Deux formes principales :</a:t>
            </a:r>
          </a:p>
          <a:p>
            <a:r>
              <a:rPr lang="fr-FR" dirty="0"/>
              <a:t>La dépendance psychique</a:t>
            </a:r>
          </a:p>
          <a:p>
            <a:pPr lvl="1"/>
            <a:r>
              <a:rPr lang="fr-FR" dirty="0"/>
              <a:t>Perte de contrôle de la consommation</a:t>
            </a:r>
          </a:p>
          <a:p>
            <a:pPr lvl="1"/>
            <a:r>
              <a:rPr lang="fr-FR" dirty="0"/>
              <a:t>Obsession idéative</a:t>
            </a:r>
          </a:p>
          <a:p>
            <a:pPr lvl="1"/>
            <a:r>
              <a:rPr lang="fr-FR" dirty="0"/>
              <a:t>Poursuite de la consommation</a:t>
            </a:r>
          </a:p>
          <a:p>
            <a:pPr lvl="1"/>
            <a:endParaRPr lang="fr-FR" dirty="0"/>
          </a:p>
          <a:p>
            <a:r>
              <a:rPr lang="fr-FR" dirty="0"/>
              <a:t>La dépendance physique</a:t>
            </a:r>
          </a:p>
          <a:p>
            <a:pPr lvl="1"/>
            <a:r>
              <a:rPr lang="fr-FR" dirty="0"/>
              <a:t>Apparition d’un syndrome de sevrage lors de tentative de diminution / arrêt</a:t>
            </a:r>
          </a:p>
          <a:p>
            <a:pPr lvl="1"/>
            <a:r>
              <a:rPr lang="fr-FR" dirty="0"/>
              <a:t>Alcool ; Tabac ; Opiacés ; Benzodiazépines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501BF-4655-770B-A3AC-BC4828A3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3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CAC7-5786-437C-823A-B234A234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Passage du catégoriel au dimensionnel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DE5E-6B74-7064-0272-D5EBABA0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8404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Classification DSM 5 (2015)</a:t>
            </a:r>
          </a:p>
          <a:p>
            <a:r>
              <a:rPr lang="fr-FR" dirty="0"/>
              <a:t>Abandon du modèle catégoriel et niveaux d’usage</a:t>
            </a:r>
          </a:p>
          <a:p>
            <a:endParaRPr lang="fr-FR" dirty="0"/>
          </a:p>
          <a:p>
            <a:r>
              <a:rPr lang="fr-FR" dirty="0"/>
              <a:t>Troubles de l’usage</a:t>
            </a:r>
          </a:p>
          <a:p>
            <a:pPr lvl="1"/>
            <a:r>
              <a:rPr lang="fr-FR" dirty="0"/>
              <a:t>Léger</a:t>
            </a:r>
          </a:p>
          <a:p>
            <a:pPr lvl="1"/>
            <a:r>
              <a:rPr lang="fr-FR" dirty="0"/>
              <a:t>Modéré</a:t>
            </a:r>
          </a:p>
          <a:p>
            <a:pPr lvl="1"/>
            <a:r>
              <a:rPr lang="fr-FR" dirty="0"/>
              <a:t>Sévère</a:t>
            </a:r>
          </a:p>
        </p:txBody>
      </p:sp>
      <p:graphicFrame>
        <p:nvGraphicFramePr>
          <p:cNvPr id="4" name="Espace réservé du contenu 7">
            <a:extLst>
              <a:ext uri="{FF2B5EF4-FFF2-40B4-BE49-F238E27FC236}">
                <a16:creationId xmlns:a16="http://schemas.microsoft.com/office/drawing/2014/main" id="{20D86242-1AC2-554A-15E5-713C5A1A4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14355"/>
              </p:ext>
            </p:extLst>
          </p:nvPr>
        </p:nvGraphicFramePr>
        <p:xfrm>
          <a:off x="6410131" y="2015412"/>
          <a:ext cx="3694921" cy="394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D7CB-E7C0-9308-61D5-641C6B5D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60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9055-C627-85F4-DA97-A4510DD4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critères du trouble de l’usage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37526-AD48-86C6-6096-F75A4637D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3200" dirty="0"/>
              <a:t>1. Incapacité à remplir des obligations majeures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2. Situations dangereuses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3. Utilisation répétée malgré les problèmes sociaux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4. Perte de contrôle (quantité/durée)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5. Désir persistant ou efforts infructueux pour réduire/arrêter 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6. Temps passé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4AA7-DCB4-1D90-E28E-39B98D74D9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3200" dirty="0"/>
              <a:t>7. Abandon des autres activités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8. Utilisation poursuivie malgré la présence manifeste de conséquences nocives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9. </a:t>
            </a:r>
            <a:r>
              <a:rPr lang="fr-FR" sz="3200" dirty="0" err="1"/>
              <a:t>Craving</a:t>
            </a:r>
            <a:r>
              <a:rPr lang="fr-FR" sz="3200" dirty="0"/>
              <a:t> ou désir puissant ou compulsif de consommer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10. Tolérance</a:t>
            </a:r>
          </a:p>
          <a:p>
            <a:pPr lvl="1"/>
            <a:r>
              <a:rPr lang="fr-FR" sz="3200" dirty="0"/>
              <a:t>Besoin de quantités plus forte pour obtenir le même effet</a:t>
            </a:r>
          </a:p>
          <a:p>
            <a:pPr lvl="1"/>
            <a:r>
              <a:rPr lang="fr-FR" sz="3200" dirty="0"/>
              <a:t>Effet diminué pour la même quantité</a:t>
            </a:r>
          </a:p>
          <a:p>
            <a:pPr marL="0" indent="0">
              <a:buNone/>
            </a:pPr>
            <a:r>
              <a:rPr lang="fr-FR" sz="3200" dirty="0"/>
              <a:t>11. Sevrage</a:t>
            </a:r>
          </a:p>
          <a:p>
            <a:pPr lvl="1"/>
            <a:r>
              <a:rPr lang="fr-FR" sz="3200" dirty="0"/>
              <a:t>Syndrome de sevrage caractérisé</a:t>
            </a:r>
          </a:p>
          <a:p>
            <a:pPr lvl="1"/>
            <a:r>
              <a:rPr lang="fr-FR" sz="3200" dirty="0"/>
              <a:t>Consommation pour éviter les symptômes de sevrage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7C499-0DDB-C570-E951-1D62CCF8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9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8952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De l’alcoolisme à l’alcoologie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(Pierre Fouquet, 1963)</a:t>
            </a:r>
          </a:p>
          <a:p>
            <a:pPr lvl="1"/>
            <a:r>
              <a:rPr lang="fr-FR" dirty="0"/>
              <a:t>Conséquences somatiques </a:t>
            </a:r>
            <a:r>
              <a:rPr lang="fr-FR" dirty="0">
                <a:sym typeface="Wingdings" panose="05000000000000000000" pitchFamily="2" charset="2"/>
              </a:rPr>
              <a:t> Etat psychopathologique spécifique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Concept « </a:t>
            </a:r>
            <a:r>
              <a:rPr lang="fr-FR" i="1" dirty="0">
                <a:sym typeface="Wingdings" panose="05000000000000000000" pitchFamily="2" charset="2"/>
              </a:rPr>
              <a:t>d’</a:t>
            </a:r>
            <a:r>
              <a:rPr lang="fr-FR" i="1" dirty="0" err="1">
                <a:sym typeface="Wingdings" panose="05000000000000000000" pitchFamily="2" charset="2"/>
              </a:rPr>
              <a:t>apsychognosie</a:t>
            </a:r>
            <a:r>
              <a:rPr lang="fr-FR" i="1" dirty="0">
                <a:sym typeface="Wingdings" panose="05000000000000000000" pitchFamily="2" charset="2"/>
              </a:rPr>
              <a:t> </a:t>
            </a:r>
            <a:r>
              <a:rPr lang="fr-FR" dirty="0">
                <a:sym typeface="Wingdings" panose="05000000000000000000" pitchFamily="2" charset="2"/>
              </a:rPr>
              <a:t>» : organisation psychique spécifique d’installation lente et sans plainte particulière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« perte de la liberté de s’abstenir de boire »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Approche des toxicomanies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(Claude </a:t>
            </a:r>
            <a:r>
              <a:rPr lang="fr-F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Olievenstein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1971)</a:t>
            </a:r>
          </a:p>
          <a:p>
            <a:pPr lvl="1"/>
            <a:r>
              <a:rPr lang="fr-FR" dirty="0"/>
              <a:t>Antipsychiatrie et approche humaniste</a:t>
            </a:r>
          </a:p>
          <a:p>
            <a:pPr lvl="1"/>
            <a:r>
              <a:rPr lang="fr-FR" dirty="0"/>
              <a:t>« </a:t>
            </a:r>
            <a:r>
              <a:rPr lang="fr-FR" i="1" dirty="0"/>
              <a:t>Dépathologisation</a:t>
            </a:r>
            <a:r>
              <a:rPr lang="fr-FR" dirty="0"/>
              <a:t> » de la toxicomanie : importance de l’expérience positive 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740DE6-570B-F65F-0F8A-4C6EC1972E49}"/>
              </a:ext>
            </a:extLst>
          </p:cNvPr>
          <p:cNvSpPr/>
          <p:nvPr/>
        </p:nvSpPr>
        <p:spPr>
          <a:xfrm>
            <a:off x="9060024" y="2855168"/>
            <a:ext cx="2883159" cy="216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Passage de la criminalisation à la prise en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0FB5-DEC4-8A5B-BC3B-1B6D7F83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95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149C-C372-379B-7A5F-C528360C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facteurs de risque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5769C1-9DA9-60C9-3354-A11CFFEE4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24079"/>
              </p:ext>
            </p:extLst>
          </p:nvPr>
        </p:nvGraphicFramePr>
        <p:xfrm>
          <a:off x="5421086" y="1828799"/>
          <a:ext cx="5932714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521F992-9860-D52D-C220-E3F6B7783F3F}"/>
              </a:ext>
            </a:extLst>
          </p:cNvPr>
          <p:cNvSpPr/>
          <p:nvPr/>
        </p:nvSpPr>
        <p:spPr>
          <a:xfrm>
            <a:off x="727784" y="2185356"/>
            <a:ext cx="4170784" cy="1670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Addiction : résultat de la rencontre entre 3 facteurs de risques (</a:t>
            </a:r>
            <a:r>
              <a:rPr lang="fr-FR" dirty="0" err="1"/>
              <a:t>Olievenstein</a:t>
            </a:r>
            <a:r>
              <a:rPr lang="fr-FR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5D2D8-C499-ABF4-40ED-84DDD43B83A0}"/>
              </a:ext>
            </a:extLst>
          </p:cNvPr>
          <p:cNvSpPr/>
          <p:nvPr/>
        </p:nvSpPr>
        <p:spPr>
          <a:xfrm flipH="1">
            <a:off x="727784" y="4590662"/>
            <a:ext cx="4170782" cy="158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Différencier </a:t>
            </a:r>
            <a:r>
              <a:rPr lang="fr-FR" b="1" dirty="0"/>
              <a:t>expérimentateur</a:t>
            </a:r>
            <a:r>
              <a:rPr lang="fr-FR" dirty="0"/>
              <a:t> / </a:t>
            </a:r>
            <a:r>
              <a:rPr lang="fr-FR" b="1" dirty="0"/>
              <a:t>dépendant</a:t>
            </a:r>
          </a:p>
          <a:p>
            <a:pPr algn="ctr"/>
            <a:r>
              <a:rPr lang="fr-FR" dirty="0"/>
              <a:t>(20% des consommateurs)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34F09-A31D-3E86-809E-C0984044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4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21DA-F985-F785-9703-F7A68B58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produits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0E20-9C1A-7917-A0A9-055C6BD1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fr-FR" dirty="0"/>
              <a:t>Les produits présentent un </a:t>
            </a:r>
            <a:r>
              <a:rPr lang="fr-FR" b="1" dirty="0"/>
              <a:t>potentiel addictogène </a:t>
            </a:r>
            <a:r>
              <a:rPr lang="fr-FR" dirty="0"/>
              <a:t>différent:</a:t>
            </a:r>
          </a:p>
          <a:p>
            <a:r>
              <a:rPr lang="fr-FR" dirty="0"/>
              <a:t>Importance du profil chimique et de l’impact cellulaire</a:t>
            </a:r>
          </a:p>
          <a:p>
            <a:r>
              <a:rPr lang="fr-FR" b="1" dirty="0"/>
              <a:t>Durée</a:t>
            </a:r>
            <a:r>
              <a:rPr lang="fr-FR" dirty="0"/>
              <a:t> et </a:t>
            </a:r>
            <a:r>
              <a:rPr lang="fr-FR" b="1" dirty="0"/>
              <a:t>fréquence</a:t>
            </a:r>
            <a:r>
              <a:rPr lang="fr-FR" dirty="0"/>
              <a:t> d’exposition</a:t>
            </a:r>
          </a:p>
          <a:p>
            <a:r>
              <a:rPr lang="fr-FR" b="1" dirty="0"/>
              <a:t>Quantité</a:t>
            </a:r>
            <a:r>
              <a:rPr lang="fr-FR" dirty="0"/>
              <a:t> et </a:t>
            </a:r>
            <a:r>
              <a:rPr lang="fr-FR" b="1" dirty="0"/>
              <a:t>concentration</a:t>
            </a:r>
            <a:r>
              <a:rPr lang="fr-FR" dirty="0"/>
              <a:t> de la substance</a:t>
            </a:r>
          </a:p>
          <a:p>
            <a:r>
              <a:rPr lang="fr-FR" dirty="0"/>
              <a:t>Fréquence et importance de consommation / Fréquence et sévérité des dépendances installées</a:t>
            </a:r>
          </a:p>
          <a:p>
            <a:pPr marL="0" indent="0" algn="r">
              <a:buNone/>
            </a:pP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SFA, 2009</a:t>
            </a:r>
            <a:endParaRPr lang="fr-FR" sz="13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5AECB6-3085-5CBF-D701-0171AE72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116" y="1610139"/>
            <a:ext cx="4330700" cy="40814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A5D13-B968-41F5-81A4-0B5A5EE7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9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FB21-7CC9-34DF-7F82-5BFCF589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L’environnement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F6CF-4250-F45E-44BC-2D50AB78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/>
              <a:t>Les pratiques de consommations s’inscrivent dans un </a:t>
            </a:r>
            <a:r>
              <a:rPr lang="fr-FR" sz="2000" b="1" dirty="0"/>
              <a:t>contexte socialement surdéterminé </a:t>
            </a:r>
            <a:r>
              <a:rPr lang="fr-FR" sz="2000" i="1" dirty="0"/>
              <a:t>(« société addictive »)</a:t>
            </a:r>
          </a:p>
          <a:p>
            <a:endParaRPr lang="fr-FR" sz="2000" dirty="0"/>
          </a:p>
          <a:p>
            <a:r>
              <a:rPr lang="fr-FR" sz="2000" b="1" dirty="0"/>
              <a:t>Statut social </a:t>
            </a:r>
            <a:r>
              <a:rPr lang="fr-FR" sz="2000" dirty="0"/>
              <a:t>du produit : légal / illégal</a:t>
            </a:r>
          </a:p>
          <a:p>
            <a:pPr lvl="1"/>
            <a:r>
              <a:rPr lang="fr-FR" sz="2000" dirty="0"/>
              <a:t>Risques légaux et sociaux </a:t>
            </a:r>
          </a:p>
          <a:p>
            <a:pPr lvl="1"/>
            <a:r>
              <a:rPr lang="fr-FR" sz="2000" dirty="0"/>
              <a:t>Degré d’exposition différent</a:t>
            </a:r>
          </a:p>
          <a:p>
            <a:r>
              <a:rPr lang="fr-FR" sz="2000" dirty="0"/>
              <a:t>Environnement </a:t>
            </a:r>
            <a:r>
              <a:rPr lang="fr-FR" sz="2000" b="1" dirty="0"/>
              <a:t>familial</a:t>
            </a:r>
          </a:p>
          <a:p>
            <a:pPr lvl="1"/>
            <a:r>
              <a:rPr lang="fr-FR" sz="2000" dirty="0"/>
              <a:t>Consommation familiale</a:t>
            </a:r>
          </a:p>
          <a:p>
            <a:pPr lvl="1"/>
            <a:r>
              <a:rPr lang="fr-FR" sz="2000" dirty="0"/>
              <a:t>Fonctionnement familial</a:t>
            </a:r>
          </a:p>
          <a:p>
            <a:r>
              <a:rPr lang="fr-FR" sz="2000" dirty="0"/>
              <a:t>Rôle des pairs, </a:t>
            </a:r>
            <a:r>
              <a:rPr lang="fr-FR" sz="2000" b="1" dirty="0"/>
              <a:t>groupes sociaux</a:t>
            </a:r>
          </a:p>
          <a:p>
            <a:pPr lvl="1"/>
            <a:r>
              <a:rPr lang="fr-FR" sz="1600" dirty="0"/>
              <a:t>L’initiation est liée aux pairs, l’engagement à des facteurs personnels</a:t>
            </a:r>
          </a:p>
          <a:p>
            <a:r>
              <a:rPr lang="fr-FR" sz="2000" dirty="0"/>
              <a:t>Facteurs </a:t>
            </a:r>
            <a:r>
              <a:rPr lang="fr-FR" sz="2000" b="1" dirty="0"/>
              <a:t>socio-économiques</a:t>
            </a:r>
          </a:p>
          <a:p>
            <a:pPr lvl="1"/>
            <a:r>
              <a:rPr lang="fr-FR" sz="1600" dirty="0"/>
              <a:t>Précarité, exclusion, ruptures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709B-861B-60C5-C6E5-7E00C5C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67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5A8F-6D83-BB26-AF8C-A94BB266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Individuels : les facteurs génétiques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D82A-8161-9E25-72EF-8C1C10B8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Notion d’une </a:t>
            </a:r>
            <a:r>
              <a:rPr lang="fr-FR" b="1" i="1" dirty="0"/>
              <a:t>vulnérabilité génétique</a:t>
            </a:r>
          </a:p>
          <a:p>
            <a:r>
              <a:rPr lang="fr-FR" dirty="0"/>
              <a:t>Mais pas de concordance simple : </a:t>
            </a:r>
          </a:p>
          <a:p>
            <a:endParaRPr lang="fr-FR" dirty="0"/>
          </a:p>
          <a:p>
            <a:r>
              <a:rPr lang="fr-FR" dirty="0"/>
              <a:t>Certains allèles ne s’expriment que dans des </a:t>
            </a:r>
            <a:r>
              <a:rPr lang="fr-FR" b="1" dirty="0"/>
              <a:t>environnements donnés</a:t>
            </a:r>
          </a:p>
          <a:p>
            <a:r>
              <a:rPr lang="fr-FR" dirty="0"/>
              <a:t>Facteurs de vulnérabilité probablement multiples et en interaction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NB : La détection d’un risque n’implique pas forcément sa réalisation!</a:t>
            </a: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EB19-8DF0-D3B0-3CB4-29005E57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84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BB7C-1650-3E1F-A686-F2F7F001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Individuels : les facteurs neurobiologiques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213B4-08BF-FAFD-2D54-5AB6BDFC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4445" cy="4351338"/>
          </a:xfrm>
        </p:spPr>
        <p:txBody>
          <a:bodyPr>
            <a:normAutofit/>
          </a:bodyPr>
          <a:lstStyle/>
          <a:p>
            <a:r>
              <a:rPr lang="fr-FR" dirty="0"/>
              <a:t>Rôle joué par le </a:t>
            </a:r>
            <a:r>
              <a:rPr lang="fr-FR" b="1" dirty="0"/>
              <a:t>circuit de la récompense : </a:t>
            </a:r>
            <a:endParaRPr lang="fr-FR" dirty="0"/>
          </a:p>
          <a:p>
            <a:pPr lvl="1"/>
            <a:r>
              <a:rPr lang="fr-FR" dirty="0"/>
              <a:t>Sa fonction est de renforcer certains de nos comportements (alimentaires, sexuels…)</a:t>
            </a:r>
          </a:p>
          <a:p>
            <a:pPr lvl="1"/>
            <a:r>
              <a:rPr lang="fr-FR" dirty="0"/>
              <a:t>Circuit dopaminergique</a:t>
            </a:r>
          </a:p>
          <a:p>
            <a:pPr lvl="1"/>
            <a:r>
              <a:rPr lang="fr-FR" dirty="0"/>
              <a:t>Substances psychoactives stimulent la libération de dopamine : sensation de plaisir</a:t>
            </a:r>
          </a:p>
          <a:p>
            <a:r>
              <a:rPr lang="fr-FR" dirty="0"/>
              <a:t>L’histoire du sujet peut influer sur le seuil de stimulation et la sensibilité des circuits dopaminergiques 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(SFA, 2009)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D3093-BE68-8C72-279D-320BDC21C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2140771"/>
            <a:ext cx="4606017" cy="30367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80D7F-54FB-B1A8-C311-7ACA4C8E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0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AC4B-1E26-2B04-07E5-F3C96FB9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Individuels : la personnalité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0843-85EC-C9B4-5E15-9652E6CA4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Personnalité</a:t>
            </a:r>
            <a:r>
              <a:rPr lang="fr-FR" dirty="0"/>
              <a:t> : des modèles de compréhension multiples (cognitif, psychodynamique, génétique…)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Désigne ce qu’il y a de relativement </a:t>
            </a:r>
            <a:r>
              <a:rPr lang="fr-FR" b="1" dirty="0"/>
              <a:t>permanent</a:t>
            </a:r>
            <a:r>
              <a:rPr lang="fr-FR" dirty="0"/>
              <a:t> et </a:t>
            </a:r>
            <a:r>
              <a:rPr lang="fr-FR" b="1" dirty="0"/>
              <a:t>stable</a:t>
            </a:r>
            <a:r>
              <a:rPr lang="fr-FR" dirty="0"/>
              <a:t> dans l’organisation dynamique du fonctionnement psychique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Guelfi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2013)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100" b="1" dirty="0"/>
              <a:t>Traits de caractère </a:t>
            </a:r>
            <a:r>
              <a:rPr lang="fr-FR" sz="2100" dirty="0"/>
              <a:t>(Lagache) : Manière la plus </a:t>
            </a:r>
            <a:r>
              <a:rPr lang="fr-FR" sz="2100" b="1" dirty="0"/>
              <a:t>habituelle</a:t>
            </a:r>
            <a:r>
              <a:rPr lang="fr-FR" sz="2100" dirty="0"/>
              <a:t> qu’une personne a de se comporter vis-à-vis de lui-même, comme vis-à-vis des autres personnes, des situations ou des objets qu’il rencontre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1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100" dirty="0"/>
              <a:t>Désigne la structure psychique d’un sujet</a:t>
            </a:r>
          </a:p>
          <a:p>
            <a:endParaRPr lang="fr-FR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2993-3CAB-675F-1B6D-443A132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8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32A4-D47A-5339-6099-324C36B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troubles de la personnalité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3ECA-9D28-1A93-D7EB-E81DFA6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 </a:t>
            </a:r>
            <a:r>
              <a:rPr lang="fr-FR" b="1" dirty="0"/>
              <a:t>trouble de la personnalité </a:t>
            </a:r>
            <a:r>
              <a:rPr lang="fr-FR" dirty="0"/>
              <a:t>: implique la question de la norme</a:t>
            </a:r>
          </a:p>
          <a:p>
            <a:pPr lvl="1"/>
            <a:r>
              <a:rPr lang="fr-FR" dirty="0"/>
              <a:t>Normalité statistique et normalité fonctionnelle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(Schneider, 1923)</a:t>
            </a:r>
          </a:p>
          <a:p>
            <a:pPr lvl="1"/>
            <a:endParaRPr lang="fr-FR" dirty="0"/>
          </a:p>
          <a:p>
            <a:r>
              <a:rPr lang="fr-FR" dirty="0"/>
              <a:t>Dérèglement de l’organisation de la personnalité susceptible d’entraîner une souffrance singulière</a:t>
            </a:r>
          </a:p>
          <a:p>
            <a:endParaRPr lang="fr-FR" dirty="0"/>
          </a:p>
          <a:p>
            <a:r>
              <a:rPr lang="fr-FR" dirty="0"/>
              <a:t>Distinguer trouble de la personnalité et </a:t>
            </a:r>
            <a:r>
              <a:rPr lang="fr-FR" b="1" dirty="0"/>
              <a:t>maladie mentale</a:t>
            </a:r>
            <a:endParaRPr lang="fr-FR" dirty="0"/>
          </a:p>
          <a:p>
            <a:endParaRPr lang="fr-FR" dirty="0"/>
          </a:p>
          <a:p>
            <a:r>
              <a:rPr lang="fr-FR" dirty="0"/>
              <a:t>Mais… Facteurs de risque pour certains troubles mentaux :</a:t>
            </a:r>
          </a:p>
          <a:p>
            <a:pPr lvl="1"/>
            <a:r>
              <a:rPr lang="fr-FR" dirty="0"/>
              <a:t>Anxiété</a:t>
            </a:r>
          </a:p>
          <a:p>
            <a:pPr lvl="1"/>
            <a:r>
              <a:rPr lang="fr-FR" dirty="0"/>
              <a:t>Dépression</a:t>
            </a:r>
          </a:p>
          <a:p>
            <a:pPr lvl="1"/>
            <a:r>
              <a:rPr lang="fr-FR" dirty="0"/>
              <a:t>Addictions…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B0AD5-5F19-01E2-793D-82C74848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9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3721-606D-43BF-D11D-AF0D49A7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L’exemple de la personnalité borderline </a:t>
            </a:r>
            <a:r>
              <a:rPr lang="fr-FR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(Dervaux, </a:t>
            </a:r>
            <a:r>
              <a:rPr lang="fr-FR" sz="3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Laqueille</a:t>
            </a:r>
            <a:r>
              <a:rPr lang="fr-FR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74A0C-436B-B64B-4473-5868D87B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Corrélation forte entre trouble borderline et addiction</a:t>
            </a:r>
          </a:p>
          <a:p>
            <a:pPr lvl="1"/>
            <a:r>
              <a:rPr lang="fr-FR" dirty="0"/>
              <a:t>16% des sujets alcoolodépendants présentent un trouble </a:t>
            </a:r>
            <a:r>
              <a:rPr lang="fr-FR" dirty="0" err="1"/>
              <a:t>bordeline</a:t>
            </a:r>
            <a:endParaRPr lang="fr-FR" dirty="0"/>
          </a:p>
          <a:p>
            <a:pPr lvl="1"/>
            <a:r>
              <a:rPr lang="fr-FR" dirty="0"/>
              <a:t>31% des sujets dépendants aux produits illicites</a:t>
            </a:r>
          </a:p>
          <a:p>
            <a:pPr lvl="1"/>
            <a:r>
              <a:rPr lang="fr-FR" dirty="0"/>
              <a:t>Fréquence des addictions vie entière chez patients TPB : 45,3%</a:t>
            </a:r>
          </a:p>
          <a:p>
            <a:r>
              <a:rPr lang="fr-FR" dirty="0"/>
              <a:t>Conduites addictives compulsives, favorisant des conduites autodestructrices et des situations de crise</a:t>
            </a:r>
          </a:p>
          <a:p>
            <a:endParaRPr lang="fr-FR" dirty="0"/>
          </a:p>
          <a:p>
            <a:r>
              <a:rPr lang="fr-FR" dirty="0"/>
              <a:t>Facteurs de vulnérabilité principaux :</a:t>
            </a:r>
          </a:p>
          <a:p>
            <a:pPr lvl="1"/>
            <a:r>
              <a:rPr lang="fr-FR" dirty="0"/>
              <a:t>Impulsivité</a:t>
            </a:r>
          </a:p>
          <a:p>
            <a:pPr lvl="1"/>
            <a:r>
              <a:rPr lang="fr-FR" dirty="0"/>
              <a:t>Alexithymie (incapacité à lire ses émotions)</a:t>
            </a:r>
          </a:p>
          <a:p>
            <a:pPr lvl="1"/>
            <a:r>
              <a:rPr lang="fr-FR" dirty="0"/>
              <a:t>Troubles de l’attachement</a:t>
            </a:r>
          </a:p>
          <a:p>
            <a:pPr lvl="1"/>
            <a:r>
              <a:rPr lang="fr-FR" dirty="0"/>
              <a:t>Antécédents de traumatismes</a:t>
            </a:r>
          </a:p>
          <a:p>
            <a:pPr lvl="1"/>
            <a:r>
              <a:rPr lang="fr-FR" dirty="0"/>
              <a:t>Anomalies du système opioïde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E4256F-5C0B-42A4-6DEC-DE14D1055204}"/>
              </a:ext>
            </a:extLst>
          </p:cNvPr>
          <p:cNvSpPr/>
          <p:nvPr/>
        </p:nvSpPr>
        <p:spPr>
          <a:xfrm>
            <a:off x="8460419" y="1845734"/>
            <a:ext cx="1988599" cy="702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5,9% en population générale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4C34B-35F6-D395-8C8B-297098DC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3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DDA4-A97F-B643-5E67-1F07F490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Troubles psychiatriques et addictions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B753-DB9F-E308-36D0-2AFD94183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symptômes psychiatriques sont plus fréquents chez les sujets présentant une addiction que dans la population générale (80% vs 20%)</a:t>
            </a:r>
          </a:p>
          <a:p>
            <a:r>
              <a:rPr lang="fr-FR" dirty="0"/>
              <a:t>Comorbidités les plus fréquentes : </a:t>
            </a:r>
            <a:r>
              <a:rPr lang="fr-FR" b="1" dirty="0"/>
              <a:t>anxiété</a:t>
            </a:r>
            <a:r>
              <a:rPr lang="fr-FR" dirty="0"/>
              <a:t>, </a:t>
            </a:r>
            <a:r>
              <a:rPr lang="fr-FR" b="1" dirty="0"/>
              <a:t>dépression</a:t>
            </a:r>
          </a:p>
          <a:p>
            <a:pPr lvl="1"/>
            <a:r>
              <a:rPr lang="fr-FR" dirty="0"/>
              <a:t>Dépendance à l’alcool : multiplication par 2,4 du risque de dépression ou d’anxiété</a:t>
            </a:r>
          </a:p>
          <a:p>
            <a:r>
              <a:rPr lang="fr-FR" b="1" dirty="0"/>
              <a:t>Symptômes psychiatriques isolés </a:t>
            </a:r>
            <a:r>
              <a:rPr lang="fr-FR" dirty="0"/>
              <a:t>sont plus fréquents chez les addicts que les troubles psychiatriques caractérisés</a:t>
            </a:r>
          </a:p>
          <a:p>
            <a:pPr lvl="1"/>
            <a:r>
              <a:rPr lang="fr-FR" dirty="0"/>
              <a:t>80% des addicts à l’alcool présentent des symptômes dépressifs avant sevrage (découragement, tristesse, perte de l’élan vital)</a:t>
            </a:r>
          </a:p>
          <a:p>
            <a:r>
              <a:rPr lang="fr-FR" dirty="0"/>
              <a:t>Comorbidité addiction alcool et état dépressif : augmentation significative du </a:t>
            </a:r>
            <a:r>
              <a:rPr lang="fr-FR" b="1" dirty="0"/>
              <a:t>risque de suicide</a:t>
            </a:r>
          </a:p>
          <a:p>
            <a:r>
              <a:rPr lang="fr-FR" dirty="0"/>
              <a:t>Dans 90% des cas, </a:t>
            </a:r>
            <a:r>
              <a:rPr lang="fr-FR" b="1" dirty="0"/>
              <a:t>disparition des troubles psychiatriques </a:t>
            </a:r>
            <a:r>
              <a:rPr lang="fr-FR" dirty="0"/>
              <a:t>après un mois de </a:t>
            </a:r>
            <a:r>
              <a:rPr lang="fr-FR" b="1" dirty="0"/>
              <a:t>sevrage</a:t>
            </a:r>
            <a:r>
              <a:rPr lang="fr-FR" dirty="0"/>
              <a:t> complet et effectif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43D11-260A-5402-1D15-4FEC5F5A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4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8A71-A4C7-BC96-2621-4CDD930F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Psychopathologie et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E79B-8CE1-61E7-D78F-4449F7C0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Pluralité et interdépendance des facteurs </a:t>
            </a:r>
            <a:r>
              <a:rPr lang="fr-FR" dirty="0" err="1"/>
              <a:t>étiopathogéniques</a:t>
            </a:r>
            <a:r>
              <a:rPr lang="fr-FR" dirty="0"/>
              <a:t> impliqués dans l’émergence et le maintien d’une conduite addictive</a:t>
            </a:r>
          </a:p>
          <a:p>
            <a:r>
              <a:rPr lang="fr-FR" dirty="0"/>
              <a:t>Des facteurs de vulnérabilité  :</a:t>
            </a:r>
          </a:p>
          <a:p>
            <a:pPr lvl="1"/>
            <a:r>
              <a:rPr lang="fr-FR" dirty="0"/>
              <a:t>Fragilité des </a:t>
            </a:r>
            <a:r>
              <a:rPr lang="fr-FR" b="1" dirty="0"/>
              <a:t>assises narcissiques</a:t>
            </a:r>
          </a:p>
          <a:p>
            <a:pPr lvl="1"/>
            <a:r>
              <a:rPr lang="fr-FR" dirty="0"/>
              <a:t>Précarité dans la constitution de la </a:t>
            </a:r>
            <a:r>
              <a:rPr lang="fr-FR" b="1" dirty="0"/>
              <a:t>relation d’objet </a:t>
            </a:r>
            <a:r>
              <a:rPr lang="fr-FR" dirty="0"/>
              <a:t>(mode de relation au monde et aux autres le plus significatif)</a:t>
            </a:r>
          </a:p>
          <a:p>
            <a:pPr lvl="1"/>
            <a:r>
              <a:rPr lang="fr-FR" b="1" dirty="0"/>
              <a:t>Différenciation insuffisante </a:t>
            </a:r>
            <a:r>
              <a:rPr lang="fr-FR" dirty="0"/>
              <a:t>entre le moi et l’objet</a:t>
            </a:r>
          </a:p>
          <a:p>
            <a:r>
              <a:rPr lang="fr-FR" dirty="0"/>
              <a:t>Toute perspective de </a:t>
            </a:r>
            <a:r>
              <a:rPr lang="fr-FR" b="1" dirty="0"/>
              <a:t>séparation</a:t>
            </a:r>
            <a:r>
              <a:rPr lang="fr-FR" dirty="0"/>
              <a:t> potentiellement </a:t>
            </a:r>
            <a:r>
              <a:rPr lang="fr-FR" b="1" dirty="0"/>
              <a:t>dangereuse</a:t>
            </a:r>
          </a:p>
          <a:p>
            <a:pPr lvl="1"/>
            <a:r>
              <a:rPr lang="fr-FR" dirty="0"/>
              <a:t>Dépendance à un objet comme idéal d’indépendance vis-à-vis du monde extérieur</a:t>
            </a:r>
          </a:p>
          <a:p>
            <a:r>
              <a:rPr lang="fr-FR" dirty="0"/>
              <a:t>Importance des </a:t>
            </a:r>
            <a:r>
              <a:rPr lang="fr-FR" b="1" dirty="0"/>
              <a:t>interactions précoces </a:t>
            </a:r>
            <a:r>
              <a:rPr lang="fr-FR" dirty="0"/>
              <a:t>avec l’environnement (principalement maternel et parental)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1041C-3B0E-E465-D690-72BD3456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5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naissance de l’addictologie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6439678" cy="4304587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Une discipline récente</a:t>
            </a:r>
          </a:p>
          <a:p>
            <a:r>
              <a:rPr lang="fr-FR" dirty="0"/>
              <a:t>D’une </a:t>
            </a:r>
            <a:r>
              <a:rPr lang="fr-FR" b="1" dirty="0"/>
              <a:t>approche centrée sur les produits</a:t>
            </a:r>
            <a:r>
              <a:rPr lang="fr-FR" dirty="0"/>
              <a:t> à une </a:t>
            </a:r>
            <a:r>
              <a:rPr lang="fr-FR" b="1" dirty="0"/>
              <a:t>approche centrée sur la personne</a:t>
            </a:r>
          </a:p>
          <a:p>
            <a:r>
              <a:rPr lang="fr-FR" dirty="0"/>
              <a:t>Un champ interdisciplinaire</a:t>
            </a:r>
          </a:p>
          <a:p>
            <a:r>
              <a:rPr lang="fr-FR" dirty="0"/>
              <a:t> Résolument intégratif :</a:t>
            </a:r>
          </a:p>
          <a:p>
            <a:pPr lvl="1"/>
            <a:r>
              <a:rPr lang="fr-FR" dirty="0"/>
              <a:t>Médecins (Psychiatres, gastro-entérologues…)</a:t>
            </a:r>
          </a:p>
          <a:p>
            <a:pPr lvl="1"/>
            <a:r>
              <a:rPr lang="fr-FR" dirty="0"/>
              <a:t>Psychologues</a:t>
            </a:r>
          </a:p>
          <a:p>
            <a:pPr lvl="1"/>
            <a:r>
              <a:rPr lang="fr-FR" dirty="0"/>
              <a:t>Travailleurs sociaux</a:t>
            </a:r>
          </a:p>
          <a:p>
            <a:pPr lvl="1"/>
            <a:r>
              <a:rPr lang="fr-FR" dirty="0"/>
              <a:t>Paramédicaux (IDE, AS)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0A12E2-A5CC-3385-7DC6-C3B2ACA66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786853"/>
              </p:ext>
            </p:extLst>
          </p:nvPr>
        </p:nvGraphicFramePr>
        <p:xfrm>
          <a:off x="7931021" y="2090057"/>
          <a:ext cx="3824513" cy="412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0DC4F-E60F-DB68-8283-CC3E1164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523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EA3-614D-C1FC-08D4-76B53B40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 déclencheur : le rôle de l’adolescence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3B21-0210-F88F-84DF-853C8642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Adolescence</a:t>
            </a:r>
            <a:r>
              <a:rPr lang="fr-FR" dirty="0"/>
              <a:t> : moment clé de remaniement des investissements et des modes de relation aux autres et au monde</a:t>
            </a:r>
          </a:p>
          <a:p>
            <a:r>
              <a:rPr lang="fr-FR" dirty="0"/>
              <a:t>Transformation de la représentation du corps, intégration des remaniements pubertaires</a:t>
            </a:r>
          </a:p>
          <a:p>
            <a:r>
              <a:rPr lang="fr-FR" dirty="0"/>
              <a:t>Deuxième temps du processus de </a:t>
            </a:r>
            <a:r>
              <a:rPr lang="fr-FR" b="1" dirty="0"/>
              <a:t>séparation-individuation</a:t>
            </a:r>
            <a:r>
              <a:rPr lang="fr-FR" dirty="0"/>
              <a:t> (processus par lequel le sujet passe de la dépendance à l’autonomie)</a:t>
            </a:r>
          </a:p>
          <a:p>
            <a:r>
              <a:rPr lang="fr-FR" dirty="0"/>
              <a:t>Révélateur des fragilités antérieures</a:t>
            </a:r>
          </a:p>
          <a:p>
            <a:pPr lvl="1"/>
            <a:r>
              <a:rPr lang="fr-FR" dirty="0"/>
              <a:t>Conflit majeur entre revendication d’autonomie et besoin vital des figures d’attachement (antagonisme </a:t>
            </a:r>
            <a:r>
              <a:rPr lang="fr-FR" dirty="0" err="1"/>
              <a:t>narcissico</a:t>
            </a:r>
            <a:r>
              <a:rPr lang="fr-FR" dirty="0"/>
              <a:t>-objectal)</a:t>
            </a:r>
          </a:p>
          <a:p>
            <a:r>
              <a:rPr lang="fr-FR" i="1" dirty="0"/>
              <a:t>Rencontre initiatique avec l’objet d’addiction </a:t>
            </a:r>
            <a:r>
              <a:rPr lang="fr-FR" dirty="0"/>
              <a:t>comme tentative de solution à ce conflit insoluble</a:t>
            </a:r>
          </a:p>
          <a:p>
            <a:r>
              <a:rPr lang="fr-FR" dirty="0"/>
              <a:t>Contre-investissement d’une réalité interne défaillante par un surinvestissement sensitif</a:t>
            </a:r>
          </a:p>
          <a:p>
            <a:pPr marL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47AC-FD15-06D4-5E00-6076124F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64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ABC9-627F-ABA0-F8B7-484C84B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Approches thérapeutiques de l’addiction: les stratégies médicamenteuses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E7B09-F208-BE9A-2084-771315B7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Alcool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Traitements de sevrage (sevrage court, BZD + vitaminothérapie)</a:t>
            </a:r>
          </a:p>
          <a:p>
            <a:pPr lvl="1"/>
            <a:r>
              <a:rPr lang="fr-FR" dirty="0"/>
              <a:t>Traitements de prévention de la rechute (</a:t>
            </a:r>
            <a:r>
              <a:rPr lang="fr-FR" dirty="0" err="1"/>
              <a:t>addictolytiques</a:t>
            </a:r>
            <a:r>
              <a:rPr lang="fr-FR" dirty="0"/>
              <a:t>)</a:t>
            </a:r>
          </a:p>
          <a:p>
            <a:r>
              <a:rPr lang="fr-FR" b="1" dirty="0"/>
              <a:t>Opiacés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TSO : traitements de substitution aux opiacés (Méthadone, buprénorphine)</a:t>
            </a:r>
          </a:p>
          <a:p>
            <a:pPr lvl="1"/>
            <a:r>
              <a:rPr lang="fr-FR" dirty="0"/>
              <a:t>Les TSO ne sont pas des traitements de sevrage</a:t>
            </a:r>
          </a:p>
          <a:p>
            <a:r>
              <a:rPr lang="fr-FR" b="1" dirty="0"/>
              <a:t>Tabac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Substituts nicotiniques</a:t>
            </a:r>
          </a:p>
          <a:p>
            <a:pPr lvl="2"/>
            <a:r>
              <a:rPr lang="fr-FR" dirty="0"/>
              <a:t>Formes orales (gommes…)</a:t>
            </a:r>
          </a:p>
          <a:p>
            <a:pPr lvl="2"/>
            <a:r>
              <a:rPr lang="fr-FR" dirty="0"/>
              <a:t>Formes cutanées (Patchs)</a:t>
            </a:r>
          </a:p>
          <a:p>
            <a:pPr lvl="1"/>
            <a:r>
              <a:rPr lang="fr-FR" dirty="0"/>
              <a:t>Attention : Cigarette électronique n’est pas un dispositif médical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C1B8-F718-6B99-FF2A-98B80102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8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F5F7-227D-6F8F-7362-EB058981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Approches thérapeutiques de l’addiction: les stratégies psychothérapeutiques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0F51-1D64-5FA3-58B7-B436C89E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Les approches motivationnelles</a:t>
            </a:r>
          </a:p>
          <a:p>
            <a:pPr lvl="1"/>
            <a:r>
              <a:rPr lang="fr-FR" dirty="0"/>
              <a:t>Approche thérapeutique brève</a:t>
            </a:r>
          </a:p>
          <a:p>
            <a:pPr lvl="1"/>
            <a:r>
              <a:rPr lang="fr-FR" dirty="0"/>
              <a:t>Centrée sur la mise en place du changement et l’étude des résistances à celui-ci</a:t>
            </a:r>
          </a:p>
          <a:p>
            <a:pPr lvl="1"/>
            <a:r>
              <a:rPr lang="fr-FR" dirty="0"/>
              <a:t>Travail de résolution de l’ambivalence</a:t>
            </a:r>
          </a:p>
          <a:p>
            <a:r>
              <a:rPr lang="fr-FR" b="1" dirty="0"/>
              <a:t>Les psychothérapies comportementales et cognitives</a:t>
            </a:r>
          </a:p>
          <a:p>
            <a:pPr lvl="1"/>
            <a:r>
              <a:rPr lang="fr-FR" dirty="0"/>
              <a:t>Apprentissages de nouveaux comportements</a:t>
            </a:r>
          </a:p>
          <a:p>
            <a:pPr lvl="1"/>
            <a:r>
              <a:rPr lang="fr-FR" dirty="0"/>
              <a:t>Identification de pensées dysfonctionnelles</a:t>
            </a:r>
          </a:p>
          <a:p>
            <a:pPr lvl="1"/>
            <a:r>
              <a:rPr lang="fr-FR" dirty="0"/>
              <a:t>Apprentissage de stratégies d’évitement du produit</a:t>
            </a:r>
          </a:p>
          <a:p>
            <a:r>
              <a:rPr lang="fr-FR" b="1" dirty="0"/>
              <a:t>Les approches psychodynamiques</a:t>
            </a:r>
          </a:p>
          <a:p>
            <a:pPr lvl="1"/>
            <a:r>
              <a:rPr lang="fr-FR" dirty="0"/>
              <a:t>Approche thérapeutique à plus long terme</a:t>
            </a:r>
          </a:p>
          <a:p>
            <a:pPr lvl="1"/>
            <a:r>
              <a:rPr lang="fr-FR" dirty="0"/>
              <a:t>Prise en compte des conflits et des dynamiques sous-jacentes à l’installation de l’addiction</a:t>
            </a:r>
          </a:p>
          <a:p>
            <a:pPr lvl="1"/>
            <a:r>
              <a:rPr lang="fr-FR" dirty="0"/>
              <a:t>Conception de l’addiction comme solution organisant une économie psychique propre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C59D2-2454-2D3B-41DE-6C90C9FB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90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89BB-4D31-9831-1B7D-BC32A3AC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question de l’efficacité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FE6C-5CFB-4549-5B55-ACDE0075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Quel critère permet de rendre compte de l’efficacité d’une psychothérapie?</a:t>
            </a:r>
          </a:p>
          <a:p>
            <a:pPr lvl="1"/>
            <a:r>
              <a:rPr lang="fr-FR" dirty="0"/>
              <a:t>Pertinence du critère d’abstinence? </a:t>
            </a:r>
          </a:p>
          <a:p>
            <a:pPr lvl="1"/>
            <a:endParaRPr lang="fr-FR" dirty="0"/>
          </a:p>
          <a:p>
            <a:r>
              <a:rPr lang="fr-FR" dirty="0"/>
              <a:t>Cependant, différents travaux ont montré l’équivalence des différentes techniques dans l’addiction à l’alcool (Projet MATCH) :</a:t>
            </a:r>
          </a:p>
          <a:p>
            <a:pPr lvl="1"/>
            <a:r>
              <a:rPr lang="fr-FR" dirty="0"/>
              <a:t>Approche basée sur le modèle des AA </a:t>
            </a:r>
          </a:p>
          <a:p>
            <a:pPr lvl="1"/>
            <a:r>
              <a:rPr lang="fr-FR" dirty="0"/>
              <a:t>TCC</a:t>
            </a:r>
          </a:p>
          <a:p>
            <a:pPr lvl="1"/>
            <a:r>
              <a:rPr lang="fr-FR" dirty="0"/>
              <a:t>Thérapie motivationnelle</a:t>
            </a:r>
          </a:p>
          <a:p>
            <a:r>
              <a:rPr lang="fr-FR" dirty="0"/>
              <a:t>Les patients avec une moindre sévérité psychiatrique répondait mieux au modèle en 12 étapes qu’à la TCC</a:t>
            </a:r>
          </a:p>
          <a:p>
            <a:r>
              <a:rPr lang="fr-FR" dirty="0"/>
              <a:t>En dehors, peu de différences entre les approches </a:t>
            </a:r>
          </a:p>
          <a:p>
            <a:r>
              <a:rPr lang="fr-FR" dirty="0"/>
              <a:t>Importance de la question de </a:t>
            </a:r>
            <a:r>
              <a:rPr lang="fr-FR" b="1" dirty="0"/>
              <a:t>l’alliance thérapeutique</a:t>
            </a: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89437-12CA-DC2C-EF9E-9D914DF7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4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7962-B4DF-B2C8-F538-8F73A0B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thérapeutique de l’addiction: les dispositifs groupaux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881D-7463-BB8C-B1B0-76047524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Dispositifs thérapeutiques prédominant dans toutes les structures de soins</a:t>
            </a:r>
          </a:p>
          <a:p>
            <a:pPr lvl="1"/>
            <a:r>
              <a:rPr lang="fr-FR" dirty="0"/>
              <a:t>Aux Etats-Unis, près de 90% des structures de soins ont recours à des dispositifs groupaux</a:t>
            </a:r>
          </a:p>
          <a:p>
            <a:r>
              <a:rPr lang="fr-FR" dirty="0"/>
              <a:t>Grande hétérogénéité dans leur mode de fonctionnement, leur cadre, les références théoriques</a:t>
            </a:r>
          </a:p>
          <a:p>
            <a:r>
              <a:rPr lang="fr-FR" dirty="0"/>
              <a:t>Impact thérapeutique équivalent à la thérapie individuelle</a:t>
            </a:r>
          </a:p>
          <a:p>
            <a:r>
              <a:rPr lang="fr-FR" dirty="0"/>
              <a:t>Association individuel + groupe : résultats supérieurs au seul traitement individuel</a:t>
            </a:r>
          </a:p>
          <a:p>
            <a:r>
              <a:rPr lang="fr-FR" dirty="0"/>
              <a:t>Facteurs groupaux essentiels : </a:t>
            </a:r>
          </a:p>
          <a:p>
            <a:pPr lvl="1"/>
            <a:r>
              <a:rPr lang="fr-FR" dirty="0"/>
              <a:t>Soutien entre pairs</a:t>
            </a:r>
          </a:p>
          <a:p>
            <a:pPr lvl="1"/>
            <a:r>
              <a:rPr lang="fr-FR" dirty="0"/>
              <a:t>Réduction de la honte</a:t>
            </a:r>
          </a:p>
          <a:p>
            <a:pPr lvl="1"/>
            <a:r>
              <a:rPr lang="fr-FR" dirty="0"/>
              <a:t>Espoir donné par les succès des autres</a:t>
            </a:r>
          </a:p>
          <a:p>
            <a:pPr lvl="1"/>
            <a:r>
              <a:rPr lang="fr-FR" dirty="0"/>
              <a:t>Retour correctif des membres du groupe</a:t>
            </a:r>
          </a:p>
          <a:p>
            <a:pPr lvl="1"/>
            <a:r>
              <a:rPr lang="fr-FR" dirty="0"/>
              <a:t>Dépassement du déni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98128-8078-B56E-CC22-A006977C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93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BE73-BF08-B3D5-7949-07EB2118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de soins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76CC-618E-481C-110A-BF31A182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3266"/>
          </a:xfrm>
        </p:spPr>
        <p:txBody>
          <a:bodyPr/>
          <a:lstStyle/>
          <a:p>
            <a:r>
              <a:rPr lang="fr-FR" b="1" dirty="0"/>
              <a:t>ELSA</a:t>
            </a:r>
            <a:r>
              <a:rPr lang="fr-FR" dirty="0"/>
              <a:t> : Equipes de liaison et de soins en addictologie (hospitalier)</a:t>
            </a:r>
          </a:p>
          <a:p>
            <a:r>
              <a:rPr lang="fr-FR" b="1" dirty="0"/>
              <a:t>CSAPA</a:t>
            </a:r>
            <a:r>
              <a:rPr lang="fr-FR" dirty="0"/>
              <a:t> : Centres de soins, d’accompagnement et de prévention en addictologie</a:t>
            </a:r>
          </a:p>
          <a:p>
            <a:r>
              <a:rPr lang="fr-FR" b="1" dirty="0"/>
              <a:t>CAARUD</a:t>
            </a:r>
            <a:r>
              <a:rPr lang="fr-FR" dirty="0"/>
              <a:t> : Centre d’accueil et d’accompagnement à la réduction des risques pour les usagers de drogues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AF6A3-FF59-F446-6312-1370C134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37A21-18FC-61B3-9D96-5A86733D0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35570" r="32684" b="34231"/>
          <a:stretch/>
        </p:blipFill>
        <p:spPr bwMode="auto">
          <a:xfrm>
            <a:off x="1320484" y="3392453"/>
            <a:ext cx="9036496" cy="27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10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85E3-CA8F-B98C-6A9A-FA525513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réduction des risques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D13F8-3EC6-FB3B-1873-0A6C9C41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processus historique</a:t>
            </a:r>
          </a:p>
          <a:p>
            <a:pPr lvl="1"/>
            <a:r>
              <a:rPr lang="fr-FR" dirty="0"/>
              <a:t>Un processus engagé dès le début du </a:t>
            </a:r>
            <a:r>
              <a:rPr lang="fr-FR" dirty="0" err="1"/>
              <a:t>XXè</a:t>
            </a:r>
            <a:r>
              <a:rPr lang="fr-FR" dirty="0"/>
              <a:t> siècle : commission </a:t>
            </a:r>
            <a:r>
              <a:rPr lang="fr-FR" dirty="0" err="1"/>
              <a:t>Rolleston</a:t>
            </a:r>
            <a:r>
              <a:rPr lang="fr-FR" dirty="0"/>
              <a:t> (1926, Grande-Bretagne)</a:t>
            </a:r>
          </a:p>
          <a:p>
            <a:pPr lvl="1"/>
            <a:r>
              <a:rPr lang="fr-FR" dirty="0"/>
              <a:t>Diminution spontanée des consommations avec le temps</a:t>
            </a:r>
          </a:p>
          <a:p>
            <a:r>
              <a:rPr lang="fr-FR" dirty="0"/>
              <a:t>Un conflit ancré</a:t>
            </a:r>
          </a:p>
          <a:p>
            <a:pPr lvl="1"/>
            <a:r>
              <a:rPr lang="fr-FR" dirty="0"/>
              <a:t>De l’éradication au « vivre avec »</a:t>
            </a:r>
          </a:p>
          <a:p>
            <a:pPr lvl="1"/>
            <a:r>
              <a:rPr lang="fr-FR" dirty="0"/>
              <a:t>Entre histoire de prohibition et enjeux de santé publique</a:t>
            </a:r>
          </a:p>
          <a:p>
            <a:r>
              <a:rPr lang="fr-FR" dirty="0"/>
              <a:t>Une dimension politique</a:t>
            </a:r>
          </a:p>
          <a:p>
            <a:pPr lvl="1"/>
            <a:r>
              <a:rPr lang="fr-FR" dirty="0"/>
              <a:t>UE : adoption d’une politique commune mentionnant explicitement la réduction des risques en 2001</a:t>
            </a:r>
          </a:p>
          <a:p>
            <a:pPr lvl="1"/>
            <a:r>
              <a:rPr lang="fr-FR" dirty="0"/>
              <a:t>ONU : opposition aux politiques de RDR jusqu’en 2009 (« complicité avec la drogue »)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49F66-7932-7AB6-C0B3-D7FD1ECF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21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0E73-A652-F7A5-9EDC-F211BF37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réduction des risques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4B96-08E6-7069-A92F-EB861EB3E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loi de 1970</a:t>
            </a:r>
          </a:p>
          <a:p>
            <a:pPr lvl="1"/>
            <a:r>
              <a:rPr lang="fr-FR" dirty="0"/>
              <a:t>Depuis 1916, seule l’utilisation de drogues en société est pénalisée</a:t>
            </a:r>
          </a:p>
          <a:p>
            <a:pPr lvl="1"/>
            <a:r>
              <a:rPr lang="fr-FR" dirty="0"/>
              <a:t>« L’usage illicite de stupéfiants est punissable d’un emprisonnement de deux mois à un an et d’une amende de 500 à 15000 francs »</a:t>
            </a:r>
          </a:p>
          <a:p>
            <a:r>
              <a:rPr lang="fr-FR" dirty="0"/>
              <a:t>Apparition de l’injonction Thérapeutique</a:t>
            </a:r>
          </a:p>
          <a:p>
            <a:pPr lvl="1"/>
            <a:r>
              <a:rPr lang="fr-FR" dirty="0"/>
              <a:t>Tout usager devient un délinquant en puissance (usage entre maladie et délit)</a:t>
            </a:r>
          </a:p>
          <a:p>
            <a:pPr lvl="1"/>
            <a:r>
              <a:rPr lang="fr-FR" dirty="0"/>
              <a:t>Anonymat et gratuité des soins (dispositifs de sevrage)</a:t>
            </a:r>
          </a:p>
          <a:p>
            <a:r>
              <a:rPr lang="fr-FR" dirty="0"/>
              <a:t>Des évolutions mais un cadre inchangé</a:t>
            </a:r>
          </a:p>
          <a:p>
            <a:pPr lvl="1"/>
            <a:r>
              <a:rPr lang="fr-FR" dirty="0"/>
              <a:t>1972 : interdiction de se procurer des seringues de façon anonyme en pharmacie</a:t>
            </a:r>
          </a:p>
          <a:p>
            <a:pPr lvl="1"/>
            <a:r>
              <a:rPr lang="fr-FR" dirty="0"/>
              <a:t>1978 : commission Pelletier (première critique de l’arsenal répressif)</a:t>
            </a:r>
          </a:p>
          <a:p>
            <a:pPr lvl="1"/>
            <a:r>
              <a:rPr lang="fr-FR" dirty="0"/>
              <a:t>1982 : Création de la MILDT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046F-BBE1-C144-3C0F-747D857D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92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3FF6-A1F2-F2AF-F837-81368C47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réduction des risques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782-93FF-23B1-2BC6-7F5BC009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L’épidémie de SIDA : une évolution du regard</a:t>
            </a:r>
          </a:p>
          <a:p>
            <a:pPr lvl="1"/>
            <a:r>
              <a:rPr lang="fr-FR" dirty="0"/>
              <a:t>1980’s : Apparition et développement rapide de l’épidémie parmi les toxicomanes</a:t>
            </a:r>
          </a:p>
          <a:p>
            <a:pPr lvl="1"/>
            <a:r>
              <a:rPr lang="fr-FR" dirty="0"/>
              <a:t>1984 : Naissance « Aides » : passage du « faire pour » au « faire avec »</a:t>
            </a:r>
          </a:p>
          <a:p>
            <a:pPr lvl="1"/>
            <a:r>
              <a:rPr lang="fr-FR" dirty="0"/>
              <a:t>1986 : « Une seringue ça ne se prête pas »</a:t>
            </a:r>
          </a:p>
          <a:p>
            <a:pPr lvl="1"/>
            <a:r>
              <a:rPr lang="fr-FR" dirty="0"/>
              <a:t>1987 : première mesure de RDR : vente libre de seringues en pharmacie</a:t>
            </a:r>
          </a:p>
          <a:p>
            <a:endParaRPr lang="fr-FR" dirty="0"/>
          </a:p>
          <a:p>
            <a:r>
              <a:rPr lang="fr-FR" dirty="0"/>
              <a:t>De l’irresponsable à l’</a:t>
            </a:r>
            <a:r>
              <a:rPr lang="fr-FR" dirty="0" err="1"/>
              <a:t>empowerment</a:t>
            </a:r>
            <a:endParaRPr lang="fr-FR" dirty="0"/>
          </a:p>
          <a:p>
            <a:pPr lvl="1"/>
            <a:r>
              <a:rPr lang="fr-FR" dirty="0"/>
              <a:t>Partage de seringues : de 48% à 13% en 1996</a:t>
            </a:r>
          </a:p>
          <a:p>
            <a:endParaRPr lang="fr-FR" dirty="0"/>
          </a:p>
          <a:p>
            <a:r>
              <a:rPr lang="fr-FR" dirty="0"/>
              <a:t>Le rôle de l’expertise profane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705A-5A1E-967A-AB20-AE94098E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08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EBCF-68E9-4403-5026-B3C17152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réduction des risques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C10D-7A26-EBB5-2777-79A028AC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Prise en compte de l’usager et de ses conditions d’existence</a:t>
            </a:r>
          </a:p>
          <a:p>
            <a:pPr lvl="1"/>
            <a:r>
              <a:rPr lang="fr-FR" dirty="0"/>
              <a:t>Naissance d’une palette d’interventions allant de la consommation à moindre risque au sevrage complet, en passant par la diminution de consommation</a:t>
            </a:r>
          </a:p>
          <a:p>
            <a:pPr lvl="1"/>
            <a:endParaRPr lang="fr-FR" dirty="0"/>
          </a:p>
          <a:p>
            <a:r>
              <a:rPr lang="fr-FR" dirty="0"/>
              <a:t>Réduction des risques :</a:t>
            </a:r>
          </a:p>
          <a:p>
            <a:pPr lvl="1"/>
            <a:r>
              <a:rPr lang="fr-FR" dirty="0"/>
              <a:t>« Les stratégies de réduction des risques peuvent être définies comme toutes les actions individuelles et collectives, médicales, sociales, visant à minimiser les effets négatifs liés à la consommation des drogues dans les conditions juridiques et culturelles actuelles. »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(Annie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Mino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1994)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« La réduction des risques ne s’oppose pas à l’option sevrage + psychothérapie, mais à son statut d’option unique et imposée. »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Roustide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Chappard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F6A5-34A5-8B32-78F5-C2496B1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12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2DE0-1573-05CA-1806-2D5C9C47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Constitution d’un nouveau paysage institutionnel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F7DF-79E8-5AF9-161E-65BD62C8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Proposition d’un savoir techno-scientifique englobant des savoirs multiples et contradictoires</a:t>
            </a:r>
          </a:p>
          <a:p>
            <a:endParaRPr lang="fr-FR" dirty="0"/>
          </a:p>
          <a:p>
            <a:r>
              <a:rPr lang="fr-FR" dirty="0"/>
              <a:t>Plan pour la Prise en Charge et la prévention des addictions 2007-11</a:t>
            </a:r>
          </a:p>
          <a:p>
            <a:pPr lvl="1"/>
            <a:r>
              <a:rPr lang="fr-FR" dirty="0"/>
              <a:t>Installation de la commission nationale Addictions</a:t>
            </a:r>
          </a:p>
          <a:p>
            <a:pPr lvl="1"/>
            <a:r>
              <a:rPr lang="fr-FR" dirty="0"/>
              <a:t>Améliorer la PEC des addictions (champ hospitalier et médico-social)</a:t>
            </a:r>
          </a:p>
          <a:p>
            <a:pPr lvl="1"/>
            <a:r>
              <a:rPr lang="fr-FR" dirty="0"/>
              <a:t>Remanier des structures de soins (2008)</a:t>
            </a:r>
          </a:p>
          <a:p>
            <a:pPr lvl="2"/>
            <a:r>
              <a:rPr lang="fr-FR" dirty="0"/>
              <a:t>CSST +CCAA </a:t>
            </a:r>
            <a:r>
              <a:rPr lang="fr-FR" dirty="0">
                <a:sym typeface="Wingdings" panose="05000000000000000000" pitchFamily="2" charset="2"/>
              </a:rPr>
              <a:t>CSAPA</a:t>
            </a:r>
            <a:endParaRPr lang="fr-FR" dirty="0"/>
          </a:p>
          <a:p>
            <a:pPr lvl="1"/>
            <a:r>
              <a:rPr lang="fr-FR" dirty="0"/>
              <a:t>Développer la prévention</a:t>
            </a:r>
          </a:p>
          <a:p>
            <a:pPr lvl="1"/>
            <a:r>
              <a:rPr lang="fr-FR" dirty="0"/>
              <a:t>Renforcer la formation des professionnels</a:t>
            </a:r>
          </a:p>
          <a:p>
            <a:pPr lvl="1"/>
            <a:r>
              <a:rPr lang="fr-FR" dirty="0"/>
              <a:t>Valoriser la recherche</a:t>
            </a:r>
          </a:p>
          <a:p>
            <a:pPr marL="0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BF676-26B1-A195-2EDA-23F458FF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43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6A91-CF9F-DD30-E340-FCD19F83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guise de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C9F5-8310-7E83-9073-00DC50A5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5612"/>
            <a:ext cx="10058400" cy="4023360"/>
          </a:xfrm>
        </p:spPr>
        <p:txBody>
          <a:bodyPr/>
          <a:lstStyle/>
          <a:p>
            <a:r>
              <a:rPr lang="fr-FR" dirty="0"/>
              <a:t>Addictologie : champ relativement nouveau dans le domaine médical</a:t>
            </a:r>
          </a:p>
          <a:p>
            <a:r>
              <a:rPr lang="fr-FR" dirty="0"/>
              <a:t>Addictions : problème majeur de santé publique</a:t>
            </a:r>
          </a:p>
          <a:p>
            <a:pPr lvl="1"/>
            <a:r>
              <a:rPr lang="fr-FR" dirty="0"/>
              <a:t>Consommation de substances psychoactives responsables de 100000 décès évitables par accidents et maladies</a:t>
            </a:r>
          </a:p>
          <a:p>
            <a:r>
              <a:rPr lang="fr-FR" dirty="0"/>
              <a:t>Une pathologie complexe, à l’intersection de différents champs de savoirs et de multiples spécialités</a:t>
            </a:r>
          </a:p>
          <a:p>
            <a:r>
              <a:rPr lang="fr-FR" dirty="0"/>
              <a:t>Des stratégies de prise en charge diverses (individuelles, groupales) et hétéroclites (RDRD)</a:t>
            </a:r>
          </a:p>
          <a:p>
            <a:r>
              <a:rPr lang="fr-FR" dirty="0"/>
              <a:t>Mais un domaine déjà en difficulté (financements, manque de personnels…)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5A01F-256E-94C1-22D2-B7FB2445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3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7ADE-8EC3-0547-D3A6-D7F91C61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A177-3A72-5EAE-6AF9-D4A1BF4F8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Aplanissement théorique et clinique</a:t>
            </a:r>
          </a:p>
          <a:p>
            <a:r>
              <a:rPr lang="fr-FR" dirty="0"/>
              <a:t>Brouillages des repères</a:t>
            </a:r>
          </a:p>
          <a:p>
            <a:r>
              <a:rPr lang="fr-FR" dirty="0"/>
              <a:t>Elargissement du concept au risque de la perte de sens</a:t>
            </a:r>
          </a:p>
          <a:p>
            <a:pPr lvl="1"/>
            <a:r>
              <a:rPr lang="fr-FR" dirty="0"/>
              <a:t>Peut-on être addict à tout ?</a:t>
            </a:r>
          </a:p>
          <a:p>
            <a:pPr lvl="1"/>
            <a:endParaRPr lang="fr-FR" dirty="0"/>
          </a:p>
          <a:p>
            <a:r>
              <a:rPr lang="fr-FR" dirty="0"/>
              <a:t>Généralisation</a:t>
            </a:r>
          </a:p>
          <a:p>
            <a:r>
              <a:rPr lang="fr-FR" dirty="0"/>
              <a:t>Dissolution des drogues dans le concept d’addiction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D0ED-401D-5331-252A-194BA185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7C6-EEC9-4209-8612-EF48EB69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D714-B4F0-07DB-277C-D9CBF08C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914400" lvl="2" indent="0">
              <a:buNone/>
            </a:pPr>
            <a:r>
              <a:rPr lang="fr-FR" sz="2800" dirty="0"/>
              <a:t>« Champ d’investigation théorique et pratique centré sur les comportements auto-aliénants des être humains (…), l’addictologie est </a:t>
            </a:r>
            <a:r>
              <a:rPr lang="fr-FR" sz="2800" b="1" dirty="0"/>
              <a:t>à la croisée de toutes les disciplines </a:t>
            </a:r>
            <a:r>
              <a:rPr lang="fr-FR" sz="2800" dirty="0"/>
              <a:t>qui s’intéressent à l’homme et à ses </a:t>
            </a:r>
            <a:r>
              <a:rPr lang="fr-FR" sz="2800" b="1" dirty="0"/>
              <a:t>conduites</a:t>
            </a:r>
            <a:r>
              <a:rPr lang="fr-FR" sz="2800" dirty="0"/>
              <a:t> (psychologie, neurobiologie, clinique…) mais aussi aux </a:t>
            </a:r>
            <a:r>
              <a:rPr lang="fr-FR" sz="2800" b="1" dirty="0"/>
              <a:t>substances</a:t>
            </a:r>
            <a:r>
              <a:rPr lang="fr-FR" sz="2800" dirty="0"/>
              <a:t> qu’il consomme pour s’automodifier (pharmacologie, histoire des drogues) et aux </a:t>
            </a:r>
            <a:r>
              <a:rPr lang="fr-FR" sz="2800" b="1" dirty="0"/>
              <a:t>contextes</a:t>
            </a:r>
            <a:r>
              <a:rPr lang="fr-FR" sz="2800" dirty="0"/>
              <a:t> qui interagissent sur ces conduites (sociologie, géopolitique, économie, anthropologie culturelle…) »</a:t>
            </a:r>
          </a:p>
          <a:p>
            <a:pPr lvl="2"/>
            <a:endParaRPr lang="fr-FR" dirty="0"/>
          </a:p>
          <a:p>
            <a:pPr marL="914400" lvl="2" indent="0" algn="r">
              <a:buNone/>
            </a:pP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Alain Morel (2004)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BD340-30F5-AA89-A8CF-0B7DA5C1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6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DDC2-3B66-F551-5626-2F58360F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Importance du terme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3F75-AF12-768C-8B28-132F5647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Du latin </a:t>
            </a:r>
            <a:r>
              <a:rPr lang="fr-FR" i="1" dirty="0" err="1"/>
              <a:t>addicere</a:t>
            </a:r>
            <a:r>
              <a:rPr lang="fr-FR" dirty="0"/>
              <a:t>  « </a:t>
            </a:r>
            <a:r>
              <a:rPr lang="fr-FR" b="1" dirty="0"/>
              <a:t>esclave</a:t>
            </a:r>
            <a:r>
              <a:rPr lang="fr-FR" dirty="0"/>
              <a:t> pour dettes »</a:t>
            </a:r>
          </a:p>
          <a:p>
            <a:endParaRPr lang="fr-FR" dirty="0"/>
          </a:p>
          <a:p>
            <a:r>
              <a:rPr lang="fr-FR" dirty="0"/>
              <a:t>« </a:t>
            </a:r>
            <a:r>
              <a:rPr lang="fr-FR" b="1" dirty="0"/>
              <a:t>Contrainte</a:t>
            </a:r>
            <a:r>
              <a:rPr lang="fr-FR" dirty="0"/>
              <a:t> par corps exercée par l’autorité judiciaire sur le corps d’un individu débiteur pour l’astreindre à s’acquitter de sa dette »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Saïet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2015)</a:t>
            </a:r>
          </a:p>
          <a:p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/>
              <a:t>« Le sujet addicté est </a:t>
            </a:r>
            <a:r>
              <a:rPr lang="fr-FR" b="1" dirty="0"/>
              <a:t>l’esclave</a:t>
            </a:r>
            <a:r>
              <a:rPr lang="fr-FR" dirty="0"/>
              <a:t> d’une seule solution pour échapper à la douleur mentale »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(Mc </a:t>
            </a:r>
            <a:r>
              <a:rPr lang="fr-F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Dougall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2004)</a:t>
            </a:r>
          </a:p>
          <a:p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3F874-D0B8-FE46-A872-38960F3C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43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400E-F8B2-A77F-7852-8AB44A8A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de l’addiction </a:t>
            </a:r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(Goodman, 1990)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4118-7A2D-F4FD-BDEF-07B6257F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L’addiction se caractérise par :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b="1" dirty="0"/>
              <a:t>L’échec répété de contrôler </a:t>
            </a:r>
            <a:r>
              <a:rPr lang="fr-FR" dirty="0"/>
              <a:t>un comportement</a:t>
            </a:r>
          </a:p>
          <a:p>
            <a:r>
              <a:rPr lang="fr-FR" dirty="0"/>
              <a:t>La poursuite de ce comportement </a:t>
            </a:r>
            <a:r>
              <a:rPr lang="fr-FR" b="1" dirty="0"/>
              <a:t>malgré ses conséquences négatives</a:t>
            </a:r>
          </a:p>
          <a:p>
            <a:endParaRPr lang="fr-FR" dirty="0"/>
          </a:p>
          <a:p>
            <a:r>
              <a:rPr lang="fr-FR" dirty="0"/>
              <a:t>Un comportement susceptible de </a:t>
            </a:r>
            <a:r>
              <a:rPr lang="fr-FR" b="1" dirty="0"/>
              <a:t>donner du plaisir </a:t>
            </a:r>
            <a:r>
              <a:rPr lang="fr-FR" dirty="0"/>
              <a:t>et de </a:t>
            </a:r>
            <a:r>
              <a:rPr lang="fr-FR" b="1" dirty="0"/>
              <a:t>soulager des affects douloureux</a:t>
            </a:r>
          </a:p>
          <a:p>
            <a:pPr lvl="1"/>
            <a:r>
              <a:rPr lang="fr-FR" dirty="0"/>
              <a:t>Notion de double-renforcement positif et négatif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81A45-3AFD-6F3C-B251-C420EE9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06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BECF-486D-BE66-CE16-8D2A2B6D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produits et comportements addictifs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A89CA-5B05-FC0C-7A48-70DE62002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Produits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E343-3D2E-C89C-C2BC-8EBE734EAC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Alcool</a:t>
            </a:r>
          </a:p>
          <a:p>
            <a:r>
              <a:rPr lang="fr-FR" dirty="0"/>
              <a:t>Tabac</a:t>
            </a:r>
          </a:p>
          <a:p>
            <a:r>
              <a:rPr lang="fr-FR" dirty="0"/>
              <a:t>Cannabis</a:t>
            </a:r>
          </a:p>
          <a:p>
            <a:r>
              <a:rPr lang="fr-FR" dirty="0"/>
              <a:t>Psychostimulants (cocaïne, amphétamines…)</a:t>
            </a:r>
          </a:p>
          <a:p>
            <a:r>
              <a:rPr lang="fr-FR" dirty="0"/>
              <a:t>Opiacés, opioïdes</a:t>
            </a:r>
          </a:p>
          <a:p>
            <a:pPr lvl="1"/>
            <a:r>
              <a:rPr lang="fr-FR" dirty="0"/>
              <a:t>Héroïne, morphine, codéine, TSO…</a:t>
            </a:r>
          </a:p>
          <a:p>
            <a:r>
              <a:rPr lang="fr-FR" dirty="0"/>
              <a:t>NPS : nouveaux produits de synthèse</a:t>
            </a:r>
          </a:p>
          <a:p>
            <a:pPr lvl="1"/>
            <a:r>
              <a:rPr lang="fr-FR" dirty="0" err="1"/>
              <a:t>Cathinones</a:t>
            </a:r>
            <a:r>
              <a:rPr lang="fr-FR" dirty="0"/>
              <a:t> (3 MMC…)</a:t>
            </a:r>
          </a:p>
          <a:p>
            <a:r>
              <a:rPr lang="fr-FR" dirty="0"/>
              <a:t>Benzodiazépines</a:t>
            </a:r>
          </a:p>
          <a:p>
            <a:r>
              <a:rPr lang="fr-FR" dirty="0"/>
              <a:t>Hallucinogènes (LSD, champignons)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5A295-3AFA-E009-30F2-42A2C508F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comportements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DEC3E-990B-5BBB-C5C2-42322E03A9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Jeux de hasard et d’argent (gambling)</a:t>
            </a:r>
          </a:p>
          <a:p>
            <a:r>
              <a:rPr lang="fr-FR" dirty="0"/>
              <a:t>Jeux vidéos (gaming)</a:t>
            </a:r>
          </a:p>
          <a:p>
            <a:r>
              <a:rPr lang="fr-FR" dirty="0"/>
              <a:t>Internet</a:t>
            </a:r>
          </a:p>
          <a:p>
            <a:r>
              <a:rPr lang="fr-FR" dirty="0"/>
              <a:t>Achats compulsifs</a:t>
            </a:r>
          </a:p>
          <a:p>
            <a:r>
              <a:rPr lang="fr-FR" dirty="0"/>
              <a:t>Sport</a:t>
            </a:r>
          </a:p>
          <a:p>
            <a:r>
              <a:rPr lang="fr-FR" dirty="0"/>
              <a:t>Travail</a:t>
            </a:r>
          </a:p>
          <a:p>
            <a:r>
              <a:rPr lang="fr-FR" dirty="0" err="1"/>
              <a:t>Tanning</a:t>
            </a:r>
            <a:endParaRPr lang="fr-FR" dirty="0"/>
          </a:p>
          <a:p>
            <a:r>
              <a:rPr lang="fr-FR" dirty="0"/>
              <a:t>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6ED67-2983-BF56-7AB2-6DF490EF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1B3-7592-4BF2-8341-5C04FA9F426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57712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pt 2015 GH (version verdana)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2015 v4" id="{E903A2B0-E8A7-4CC4-AB26-8AC239EF1D8D}" vid="{0E58EE82-5D83-4C81-BCA8-5B6B785AEC29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2646</Words>
  <Application>Microsoft Office PowerPoint</Application>
  <PresentationFormat>Grand écran</PresentationFormat>
  <Paragraphs>437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Masque ppt 2015 GH (version verdana)</vt:lpstr>
      <vt:lpstr>Retrospect</vt:lpstr>
      <vt:lpstr>Les bases de l’addictologie</vt:lpstr>
      <vt:lpstr>Un peu d’histoire</vt:lpstr>
      <vt:lpstr>La naissance de l’addictologie</vt:lpstr>
      <vt:lpstr>Constitution d’un nouveau paysage institutionnel</vt:lpstr>
      <vt:lpstr>Quelques critiques</vt:lpstr>
      <vt:lpstr>Définition (1)</vt:lpstr>
      <vt:lpstr>Importance du terme Addiction</vt:lpstr>
      <vt:lpstr>Définition de l’addiction (Goodman, 1990)</vt:lpstr>
      <vt:lpstr>Les différents produits et comportements addictifs</vt:lpstr>
      <vt:lpstr>Epidémiologie des addictions (OFDT, 2019)</vt:lpstr>
      <vt:lpstr>Épidémiologie des addictions (OFDT, 2022)</vt:lpstr>
      <vt:lpstr>Épidémiologie des addictions (OFDT, 2022) </vt:lpstr>
      <vt:lpstr>Épidémiologie des addictions (OFDT, 2022)</vt:lpstr>
      <vt:lpstr>Épidémiologie des addictions (OFDT, 2019)</vt:lpstr>
      <vt:lpstr>Les différents niveaux d’usage</vt:lpstr>
      <vt:lpstr>L’usage à risque / nocif</vt:lpstr>
      <vt:lpstr>La dépendance</vt:lpstr>
      <vt:lpstr>Passage du catégoriel au dimensionnel</vt:lpstr>
      <vt:lpstr>Les critères du trouble de l’usage</vt:lpstr>
      <vt:lpstr>Les facteurs de risque</vt:lpstr>
      <vt:lpstr>Les produits</vt:lpstr>
      <vt:lpstr>L’environnement</vt:lpstr>
      <vt:lpstr>Individuels : les facteurs génétiques</vt:lpstr>
      <vt:lpstr>Individuels : les facteurs neurobiologiques</vt:lpstr>
      <vt:lpstr>Individuels : la personnalité</vt:lpstr>
      <vt:lpstr>Les troubles de la personnalité</vt:lpstr>
      <vt:lpstr>L’exemple de la personnalité borderline (Dervaux, Laqueille, 2016)</vt:lpstr>
      <vt:lpstr>Troubles psychiatriques et addictions</vt:lpstr>
      <vt:lpstr>Psychopathologie et addiction</vt:lpstr>
      <vt:lpstr>Facteur déclencheur : le rôle de l’adolescence</vt:lpstr>
      <vt:lpstr>Approches thérapeutiques de l’addiction: les stratégies médicamenteuses</vt:lpstr>
      <vt:lpstr>Approches thérapeutiques de l’addiction: les stratégies psychothérapeutiques</vt:lpstr>
      <vt:lpstr>La question de l’efficacité</vt:lpstr>
      <vt:lpstr>Approche thérapeutique de l’addiction: les dispositifs groupaux</vt:lpstr>
      <vt:lpstr>Les structures de soins</vt:lpstr>
      <vt:lpstr>La réduction des risques</vt:lpstr>
      <vt:lpstr>La réduction des risques (2)</vt:lpstr>
      <vt:lpstr>La réduction des risques (3)</vt:lpstr>
      <vt:lpstr>La réduction des risques (4)</vt:lpstr>
      <vt:lpstr>En guise de conclusion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bases de l’addictologie</dc:title>
  <dc:creator>DUFAYET Geoffrey</dc:creator>
  <cp:lastModifiedBy>geoffrey dufayet</cp:lastModifiedBy>
  <cp:revision>6</cp:revision>
  <dcterms:created xsi:type="dcterms:W3CDTF">2022-11-04T15:24:53Z</dcterms:created>
  <dcterms:modified xsi:type="dcterms:W3CDTF">2022-11-27T16:58:22Z</dcterms:modified>
</cp:coreProperties>
</file>