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302" r:id="rId10"/>
    <p:sldId id="285" r:id="rId11"/>
    <p:sldId id="263" r:id="rId12"/>
    <p:sldId id="264" r:id="rId13"/>
    <p:sldId id="265" r:id="rId14"/>
    <p:sldId id="267" r:id="rId15"/>
    <p:sldId id="271" r:id="rId16"/>
    <p:sldId id="266" r:id="rId17"/>
    <p:sldId id="272" r:id="rId18"/>
    <p:sldId id="268" r:id="rId19"/>
    <p:sldId id="270" r:id="rId20"/>
    <p:sldId id="269" r:id="rId21"/>
    <p:sldId id="273" r:id="rId22"/>
    <p:sldId id="275" r:id="rId23"/>
    <p:sldId id="274" r:id="rId24"/>
    <p:sldId id="277" r:id="rId25"/>
    <p:sldId id="278" r:id="rId26"/>
    <p:sldId id="279" r:id="rId27"/>
    <p:sldId id="286" r:id="rId28"/>
    <p:sldId id="287" r:id="rId29"/>
    <p:sldId id="288" r:id="rId30"/>
    <p:sldId id="305" r:id="rId31"/>
    <p:sldId id="289" r:id="rId32"/>
    <p:sldId id="297" r:id="rId33"/>
    <p:sldId id="298" r:id="rId34"/>
    <p:sldId id="282" r:id="rId35"/>
    <p:sldId id="2692" r:id="rId36"/>
    <p:sldId id="296" r:id="rId37"/>
    <p:sldId id="283" r:id="rId38"/>
    <p:sldId id="300" r:id="rId39"/>
    <p:sldId id="983" r:id="rId40"/>
    <p:sldId id="301" r:id="rId41"/>
    <p:sldId id="2758" r:id="rId42"/>
    <p:sldId id="281" r:id="rId43"/>
    <p:sldId id="290" r:id="rId44"/>
    <p:sldId id="291" r:id="rId45"/>
    <p:sldId id="294" r:id="rId46"/>
    <p:sldId id="295" r:id="rId47"/>
    <p:sldId id="292" r:id="rId48"/>
    <p:sldId id="293" r:id="rId49"/>
    <p:sldId id="303" r:id="rId50"/>
    <p:sldId id="304" r:id="rId51"/>
    <p:sldId id="299" r:id="rId5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70C0-30E5-47F3-883D-85D1BEDABD7E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E11C8-3D95-4B88-9312-8A53A33A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52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EB0DE-7454-FE46-BD09-97EDFFE766FD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2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0568A-6447-1B4E-BD78-7322A54D76A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dirty="0"/>
              <a:t>Cdk-G1S déclenchent la progression à partir du point de départ</a:t>
            </a:r>
          </a:p>
          <a:p>
            <a:pPr eaLnBrk="1" hangingPunct="1"/>
            <a:r>
              <a:rPr lang="fr-FR" dirty="0"/>
              <a:t>cyclines</a:t>
            </a:r>
            <a:r>
              <a:rPr lang="fr-FR" baseline="0" dirty="0"/>
              <a:t> G1 aident à gouverner l'activité des cyclines G1/S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70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105FD-6AE9-9F47-8DF6-E3BB05C46D71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1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7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59476-60E4-4A0B-B9DF-707DDDB99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9D5839-8B8B-416F-8DCF-0C0528D9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7AB82-0F4F-4082-B778-B1098B87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E99948-BF19-4F19-8A7C-D6305C89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5BC69D-CD60-43B6-8C20-F1824032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B36B0-FF80-4E14-A935-9A0AEF99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4AFEB9-E127-46C1-A999-4EB67438C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0A19A0-2EAB-48B5-AA58-17EC46FC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5E40FE-D6C3-4B9D-9B4F-0F5EE2D7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E7AAC0-E13F-4047-975C-06A2735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1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1374F3-1CB2-40EA-AF93-58829DFBD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BAFA68-73BF-4B2B-B27D-273A5A4B3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ACE6A-2C3E-45B3-9369-65BB13B8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739D6D-2ADC-43FB-A252-4B56FBD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9EB79A-C3B2-409E-847E-9D2F2CAA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49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AFBBA-D985-4EAF-A8B9-1A6CFB2D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5B3CCA-1696-42C2-AD48-798FC1BCB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EBCEB-B24B-4366-B44D-933C3B71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3F07E-4BE0-4F37-A2F4-408ED3EE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B55494-6775-4CEA-8330-742BB39D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7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751AE-EA04-43CC-AEC1-6ECEEA45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B6F4CB-C5CF-46F7-90A4-DC478DCB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39A040-CACD-492C-9003-3380B486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A3296-F22B-44B2-9926-84DA0286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0C61D2-1A1C-4C11-9D6B-DC6246CD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4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83B07-D473-4141-82F3-50F10459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9749E-F29D-404F-87E4-E5E7157FC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7F49AE-731E-4856-ADA3-0690F0F8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4C282D-7E1B-443C-9A99-92B8986D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C46EDD-0318-4256-B1C8-9FA90D8B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F9E5CA-D134-4A5A-80B6-ED677A1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612BB-3789-4181-B291-0884AEA9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CB5F91-5A95-463F-A54C-F8D2E56B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BFE73C-E653-4CCF-AAD7-515951C1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B4F58E-8625-41F3-B922-9450B0857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BB9684-EAA1-42FD-8368-5FE70AB12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2EA720-5507-4DBE-B786-FD7B94AC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3F2174-953F-437F-864D-F00AD57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144EB6-A21D-40B2-B13B-350FB684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9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AA70F-B675-4730-9351-67D3549A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4F1BB0-2416-40CB-A1A9-80F062FA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8D22E7-DF08-435F-9ACD-2A44627E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A222BD-5BE3-49F3-A936-0EC37463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9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1BE92C-DF11-4151-92CE-B63EA9DF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FB9EF9-077F-42FE-AEDF-0DF0A011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E3D321-79CB-4DED-AEB3-28409178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96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234D1-3078-4CA2-97B8-80A6E2DC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7B655-99C0-4F46-882D-35094E54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207F3C-19A2-4141-8BCB-45BAAE84D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026109-7A3A-48D3-A21B-D1FAC869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E74DBC-FDFD-4585-A925-1D9851B2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86A0DC-DF2C-4A61-8DAF-D174AB76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75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A8087-CEE2-4947-AC2D-643DCB75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34AEA4-D3ED-4BC9-B16C-09FB7F030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EB3F51-7E1A-420A-A3FD-B9915E29C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E47E15-27B7-4DBC-8637-51434ED0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F541D3-45B0-4A9E-8343-60D858A2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539FE4-6697-4D35-A386-B8868AC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4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23E27-284C-41C0-BE4C-E5C688B1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EDD11F-B57D-4581-813E-E3D6795F7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F5EFAB-9099-4E38-9730-8CE253AC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78B9-E2E8-4050-BDC6-65D3D602134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E09E1-584F-4A05-B261-578C0CDE3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C13C5-C547-4373-982D-7467D9EA6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990E-812C-4ED8-8D72-EB3311652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20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538F021-9B0C-4B28-BD34-8EDD3666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Compartimentation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67B00B-80B9-4AD6-9D97-A2C6C8AFC66B}"/>
              </a:ext>
            </a:extLst>
          </p:cNvPr>
          <p:cNvSpPr txBox="1"/>
          <p:nvPr/>
        </p:nvSpPr>
        <p:spPr>
          <a:xfrm>
            <a:off x="666214" y="2180952"/>
            <a:ext cx="1085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Citer les différents modes de passage des membranes biologiques, et chaque fois le sens par rapport au gradient de concentration de la(es) molécule(s) transportée(s)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15FDB-42D3-4814-BEA9-23B42926DF2D}"/>
              </a:ext>
            </a:extLst>
          </p:cNvPr>
          <p:cNvSpPr txBox="1"/>
          <p:nvPr/>
        </p:nvSpPr>
        <p:spPr>
          <a:xfrm>
            <a:off x="2373367" y="3429000"/>
            <a:ext cx="7819503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diffusion membranaire : sens gradient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diffusion via canal : sens gradient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transport facilité : sens gradient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transport actif : sens contraire gradient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(uniport, symport ou antiport)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transport actif secondaire : sens gradient pour 1 cible, sens contraire pour l’autre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(symport ou antiport)</a:t>
            </a:r>
          </a:p>
        </p:txBody>
      </p:sp>
    </p:spTree>
    <p:extLst>
      <p:ext uri="{BB962C8B-B14F-4D97-AF65-F5344CB8AC3E}">
        <p14:creationId xmlns:p14="http://schemas.microsoft.com/office/powerpoint/2010/main" val="26182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27280-637D-4CDA-AA62-2F3177E9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EEBB27-4433-434E-897B-AB2D59F7585F}"/>
              </a:ext>
            </a:extLst>
          </p:cNvPr>
          <p:cNvSpPr txBox="1"/>
          <p:nvPr/>
        </p:nvSpPr>
        <p:spPr>
          <a:xfrm>
            <a:off x="2250142" y="2689410"/>
            <a:ext cx="8248220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Concernant le contenu du génome, donnez une répartition approximative de: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Sequences</a:t>
            </a:r>
            <a:r>
              <a:rPr lang="fr-FR" sz="2000" dirty="0"/>
              <a:t> codantes: 1,5%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géniques: 25%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répétées : 50%</a:t>
            </a:r>
          </a:p>
        </p:txBody>
      </p:sp>
    </p:spTree>
    <p:extLst>
      <p:ext uri="{BB962C8B-B14F-4D97-AF65-F5344CB8AC3E}">
        <p14:creationId xmlns:p14="http://schemas.microsoft.com/office/powerpoint/2010/main" val="371653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9643-1544-4F7E-BA0F-131D1301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38B1B5-1051-46A2-8461-4E4922D46A76}"/>
              </a:ext>
            </a:extLst>
          </p:cNvPr>
          <p:cNvSpPr txBox="1"/>
          <p:nvPr/>
        </p:nvSpPr>
        <p:spPr>
          <a:xfrm>
            <a:off x="838200" y="2155041"/>
            <a:ext cx="10648941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Donner les principes de la régulation de l’expression des gènes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Facteurs de transcription sur séquences régulatrices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Facteurs de transcription généraux sur promoteur proximal -&gt; recrutement ARN-polymérase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Facteurs de transcription spécifiques sur séquences régulatrices situées à distance: </a:t>
            </a:r>
            <a:r>
              <a:rPr lang="fr-FR" sz="2000" dirty="0" err="1"/>
              <a:t>enhancer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Compaction/accessibilité ADN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Modifications post-traductionnelles des histones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Localisation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péri-nucléaire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FT : +/- exprimés, +/- activés, +/- correctement localisés</a:t>
            </a:r>
          </a:p>
        </p:txBody>
      </p:sp>
    </p:spTree>
    <p:extLst>
      <p:ext uri="{BB962C8B-B14F-4D97-AF65-F5344CB8AC3E}">
        <p14:creationId xmlns:p14="http://schemas.microsoft.com/office/powerpoint/2010/main" val="25848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9643-1544-4F7E-BA0F-131D1301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38B1B5-1051-46A2-8461-4E4922D46A76}"/>
              </a:ext>
            </a:extLst>
          </p:cNvPr>
          <p:cNvSpPr txBox="1"/>
          <p:nvPr/>
        </p:nvSpPr>
        <p:spPr>
          <a:xfrm>
            <a:off x="3302446" y="2345541"/>
            <a:ext cx="5614357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Citer les 3 étapes de Maturation des ARN messagers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ajout Coiffe 5’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ajout Queue polyA 3’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Epissage des introns</a:t>
            </a:r>
          </a:p>
        </p:txBody>
      </p:sp>
    </p:spTree>
    <p:extLst>
      <p:ext uri="{BB962C8B-B14F-4D97-AF65-F5344CB8AC3E}">
        <p14:creationId xmlns:p14="http://schemas.microsoft.com/office/powerpoint/2010/main" val="5900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9643-1544-4F7E-BA0F-131D1301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38B1B5-1051-46A2-8461-4E4922D46A76}"/>
              </a:ext>
            </a:extLst>
          </p:cNvPr>
          <p:cNvSpPr txBox="1"/>
          <p:nvPr/>
        </p:nvSpPr>
        <p:spPr>
          <a:xfrm>
            <a:off x="3628914" y="1294907"/>
            <a:ext cx="4934171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Réparation cassures double brins: </a:t>
            </a:r>
          </a:p>
          <a:p>
            <a:pPr lvl="0">
              <a:lnSpc>
                <a:spcPct val="150000"/>
              </a:lnSpc>
            </a:pPr>
            <a:r>
              <a:rPr lang="fr-FR" sz="2000" dirty="0"/>
              <a:t>différences NHEJ / recombinaison homologue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72A922-91CF-4BB6-B227-4C3049601E8F}"/>
              </a:ext>
            </a:extLst>
          </p:cNvPr>
          <p:cNvSpPr txBox="1"/>
          <p:nvPr/>
        </p:nvSpPr>
        <p:spPr>
          <a:xfrm>
            <a:off x="409585" y="2803177"/>
            <a:ext cx="5219692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fr-FR" sz="2000" dirty="0"/>
              <a:t>NHEJ : </a:t>
            </a:r>
          </a:p>
          <a:p>
            <a:pPr marL="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pendant toutes les étapes du cycle cellulaire</a:t>
            </a:r>
          </a:p>
          <a:p>
            <a:pPr marL="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réparation imparfaite : </a:t>
            </a:r>
          </a:p>
          <a:p>
            <a:pPr marL="0" lvl="1">
              <a:lnSpc>
                <a:spcPct val="150000"/>
              </a:lnSpc>
            </a:pPr>
            <a:r>
              <a:rPr lang="fr-FR" sz="2000" dirty="0"/>
              <a:t>	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perte/remplacement nucléotides </a:t>
            </a:r>
          </a:p>
          <a:p>
            <a:pPr marL="0" lvl="1"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-&gt; risque mutation ponctuelle voire 	décalage cadre de lecture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802D2A-741A-4BF4-980E-3D5D0A4410E1}"/>
              </a:ext>
            </a:extLst>
          </p:cNvPr>
          <p:cNvSpPr txBox="1"/>
          <p:nvPr/>
        </p:nvSpPr>
        <p:spPr>
          <a:xfrm>
            <a:off x="6779766" y="2803177"/>
            <a:ext cx="5172355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HR 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pendant la phase G2 uniquement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(</a:t>
            </a:r>
            <a:r>
              <a:rPr lang="fr-FR" sz="2000" dirty="0" err="1"/>
              <a:t>ie</a:t>
            </a:r>
            <a:r>
              <a:rPr lang="fr-FR" sz="2000" dirty="0"/>
              <a:t> après la réplication de l’ADN, avant la mitose)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réparation conservatrice 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utilise l’information présente sur la chromatide sœur pour compléter la séquence manquante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4C89488-88AB-4377-A45D-B0C7F560020F}"/>
              </a:ext>
            </a:extLst>
          </p:cNvPr>
          <p:cNvCxnSpPr>
            <a:cxnSpLocks/>
          </p:cNvCxnSpPr>
          <p:nvPr/>
        </p:nvCxnSpPr>
        <p:spPr>
          <a:xfrm>
            <a:off x="6320678" y="2341512"/>
            <a:ext cx="0" cy="419961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9643-1544-4F7E-BA0F-131D1301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5135ED-706F-489D-860E-813ACC7D1ED7}"/>
              </a:ext>
            </a:extLst>
          </p:cNvPr>
          <p:cNvSpPr txBox="1"/>
          <p:nvPr/>
        </p:nvSpPr>
        <p:spPr>
          <a:xfrm>
            <a:off x="515471" y="2026024"/>
            <a:ext cx="11161057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Lister les différents niveaux de compaction de l’ADN dans le noyau, en interphase et en mitose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Interphase: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enroulement</a:t>
            </a:r>
            <a:r>
              <a:rPr lang="en-US" sz="2000" dirty="0"/>
              <a:t> de ADN </a:t>
            </a:r>
            <a:r>
              <a:rPr lang="en-US" sz="2000" dirty="0" err="1"/>
              <a:t>autour</a:t>
            </a:r>
            <a:r>
              <a:rPr lang="en-US" sz="2000" dirty="0"/>
              <a:t> des histones (2 tours -&gt; nucleosome) -&gt; structure </a:t>
            </a:r>
            <a:r>
              <a:rPr lang="en-US" sz="2000" dirty="0" err="1"/>
              <a:t>en</a:t>
            </a:r>
            <a:r>
              <a:rPr lang="en-US" sz="2000" dirty="0"/>
              <a:t> collier de </a:t>
            </a:r>
            <a:r>
              <a:rPr lang="en-US" sz="2000" dirty="0" err="1"/>
              <a:t>perles</a:t>
            </a:r>
            <a:endParaRPr lang="fr-FR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enroulement de </a:t>
            </a:r>
            <a:r>
              <a:rPr lang="en-US" sz="2000" dirty="0"/>
              <a:t>structure </a:t>
            </a:r>
            <a:r>
              <a:rPr lang="en-US" sz="2000" dirty="0" err="1"/>
              <a:t>en</a:t>
            </a:r>
            <a:r>
              <a:rPr lang="en-US" sz="2000" dirty="0"/>
              <a:t> collier de </a:t>
            </a:r>
            <a:r>
              <a:rPr lang="en-US" sz="2000" dirty="0" err="1"/>
              <a:t>perles</a:t>
            </a:r>
            <a:r>
              <a:rPr lang="fr-FR" sz="2000" dirty="0"/>
              <a:t> sur elle-même -&gt; fibre 30nm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domaines en boucles lâches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Mitose: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Condensation (condensine)</a:t>
            </a:r>
          </a:p>
        </p:txBody>
      </p:sp>
    </p:spTree>
    <p:extLst>
      <p:ext uri="{BB962C8B-B14F-4D97-AF65-F5344CB8AC3E}">
        <p14:creationId xmlns:p14="http://schemas.microsoft.com/office/powerpoint/2010/main" val="30315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gure 4-72">
            <a:extLst>
              <a:ext uri="{FF2B5EF4-FFF2-40B4-BE49-F238E27FC236}">
                <a16:creationId xmlns:a16="http://schemas.microsoft.com/office/drawing/2014/main" id="{4AE1CA02-C525-4578-95D9-B7B3CA23DC7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421879" y="825193"/>
            <a:ext cx="2860560" cy="1029960"/>
          </a:xfrm>
          <a:prstGeom prst="rect">
            <a:avLst/>
          </a:prstGeom>
          <a:ln>
            <a:noFill/>
          </a:ln>
        </p:spPr>
      </p:pic>
      <p:sp>
        <p:nvSpPr>
          <p:cNvPr id="4" name="CustomShape 3">
            <a:extLst>
              <a:ext uri="{FF2B5EF4-FFF2-40B4-BE49-F238E27FC236}">
                <a16:creationId xmlns:a16="http://schemas.microsoft.com/office/drawing/2014/main" id="{FD057EFB-7748-46A9-B5D0-5F28E55161FE}"/>
              </a:ext>
            </a:extLst>
          </p:cNvPr>
          <p:cNvSpPr/>
          <p:nvPr/>
        </p:nvSpPr>
        <p:spPr>
          <a:xfrm>
            <a:off x="9075799" y="1310833"/>
            <a:ext cx="8877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nm</a:t>
            </a:r>
            <a:endParaRPr lang="fr-FR" sz="1600" b="1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4B6FAA79-414F-462E-B4DB-4877162C104A}"/>
              </a:ext>
            </a:extLst>
          </p:cNvPr>
          <p:cNvSpPr/>
          <p:nvPr/>
        </p:nvSpPr>
        <p:spPr>
          <a:xfrm>
            <a:off x="4486159" y="1234513"/>
            <a:ext cx="18936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/>
            <a:r>
              <a:rPr lang="fr-FR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ollier de perle</a:t>
            </a:r>
            <a:endParaRPr lang="fr-FR" sz="16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9" descr="figure 4-72">
            <a:extLst>
              <a:ext uri="{FF2B5EF4-FFF2-40B4-BE49-F238E27FC236}">
                <a16:creationId xmlns:a16="http://schemas.microsoft.com/office/drawing/2014/main" id="{64B543F8-E2B9-4C14-A955-B4487C6A52C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21879" y="1476073"/>
            <a:ext cx="2793960" cy="1623960"/>
          </a:xfrm>
          <a:prstGeom prst="rect">
            <a:avLst/>
          </a:prstGeom>
          <a:ln>
            <a:noFill/>
          </a:ln>
        </p:spPr>
      </p:pic>
      <p:sp>
        <p:nvSpPr>
          <p:cNvPr id="7" name="CustomShape 7">
            <a:extLst>
              <a:ext uri="{FF2B5EF4-FFF2-40B4-BE49-F238E27FC236}">
                <a16:creationId xmlns:a16="http://schemas.microsoft.com/office/drawing/2014/main" id="{78F3D822-4221-457F-BED7-0750D9C0E2BE}"/>
              </a:ext>
            </a:extLst>
          </p:cNvPr>
          <p:cNvSpPr/>
          <p:nvPr/>
        </p:nvSpPr>
        <p:spPr>
          <a:xfrm>
            <a:off x="9077599" y="2358433"/>
            <a:ext cx="8877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nm</a:t>
            </a:r>
            <a:endParaRPr lang="fr-FR" sz="1600" b="1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id="{ECA42B17-6203-48F5-B2F4-E5553C244AE2}"/>
              </a:ext>
            </a:extLst>
          </p:cNvPr>
          <p:cNvSpPr/>
          <p:nvPr/>
        </p:nvSpPr>
        <p:spPr>
          <a:xfrm>
            <a:off x="4078999" y="2093473"/>
            <a:ext cx="244548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/>
            <a:r>
              <a:rPr lang="fr-FR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ibre de chromatine</a:t>
            </a:r>
            <a:endParaRPr lang="fr-FR" sz="16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30 nm</a:t>
            </a:r>
            <a:endParaRPr lang="fr-FR" sz="16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4" descr="figure 4-72">
            <a:extLst>
              <a:ext uri="{FF2B5EF4-FFF2-40B4-BE49-F238E27FC236}">
                <a16:creationId xmlns:a16="http://schemas.microsoft.com/office/drawing/2014/main" id="{E36195F9-6509-4D7E-ADED-4AD3E01D5CA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21879" y="2799793"/>
            <a:ext cx="2703240" cy="1330560"/>
          </a:xfrm>
          <a:prstGeom prst="rect">
            <a:avLst/>
          </a:prstGeom>
          <a:ln>
            <a:noFill/>
          </a:ln>
        </p:spPr>
      </p:pic>
      <p:sp>
        <p:nvSpPr>
          <p:cNvPr id="10" name="CustomShape 11">
            <a:extLst>
              <a:ext uri="{FF2B5EF4-FFF2-40B4-BE49-F238E27FC236}">
                <a16:creationId xmlns:a16="http://schemas.microsoft.com/office/drawing/2014/main" id="{41D5EF6B-06FA-4F73-BD3E-B0FC2BA2CACE}"/>
              </a:ext>
            </a:extLst>
          </p:cNvPr>
          <p:cNvSpPr/>
          <p:nvPr/>
        </p:nvSpPr>
        <p:spPr>
          <a:xfrm>
            <a:off x="9078679" y="3538153"/>
            <a:ext cx="10296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nm</a:t>
            </a:r>
            <a:endParaRPr lang="fr-FR" sz="1600" b="1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stomShape 12">
            <a:extLst>
              <a:ext uri="{FF2B5EF4-FFF2-40B4-BE49-F238E27FC236}">
                <a16:creationId xmlns:a16="http://schemas.microsoft.com/office/drawing/2014/main" id="{98951748-4C37-4B6F-B6DE-A086F88DBDB4}"/>
              </a:ext>
            </a:extLst>
          </p:cNvPr>
          <p:cNvSpPr/>
          <p:nvPr/>
        </p:nvSpPr>
        <p:spPr>
          <a:xfrm>
            <a:off x="5565631" y="3525985"/>
            <a:ext cx="801512" cy="2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/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boucles</a:t>
            </a:r>
            <a:endParaRPr lang="fr-FR" sz="16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9" descr="figure 4-72">
            <a:extLst>
              <a:ext uri="{FF2B5EF4-FFF2-40B4-BE49-F238E27FC236}">
                <a16:creationId xmlns:a16="http://schemas.microsoft.com/office/drawing/2014/main" id="{DF36FE26-5A60-414E-8D86-D619245186C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421879" y="3928753"/>
            <a:ext cx="2814480" cy="1473120"/>
          </a:xfrm>
          <a:prstGeom prst="rect">
            <a:avLst/>
          </a:prstGeom>
          <a:ln>
            <a:noFill/>
          </a:ln>
        </p:spPr>
      </p:pic>
      <p:sp>
        <p:nvSpPr>
          <p:cNvPr id="13" name="CustomShape 15">
            <a:extLst>
              <a:ext uri="{FF2B5EF4-FFF2-40B4-BE49-F238E27FC236}">
                <a16:creationId xmlns:a16="http://schemas.microsoft.com/office/drawing/2014/main" id="{90CB461D-D2AE-455A-8B48-06C104D1D7C8}"/>
              </a:ext>
            </a:extLst>
          </p:cNvPr>
          <p:cNvSpPr/>
          <p:nvPr/>
        </p:nvSpPr>
        <p:spPr>
          <a:xfrm>
            <a:off x="9073999" y="4758913"/>
            <a:ext cx="10296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700 nm</a:t>
            </a:r>
            <a:endParaRPr lang="fr-FR" sz="1600" b="1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stomShape 16">
            <a:extLst>
              <a:ext uri="{FF2B5EF4-FFF2-40B4-BE49-F238E27FC236}">
                <a16:creationId xmlns:a16="http://schemas.microsoft.com/office/drawing/2014/main" id="{BD4A4DF2-65DA-4BC6-9EE7-F77B0CA3F361}"/>
              </a:ext>
            </a:extLst>
          </p:cNvPr>
          <p:cNvSpPr/>
          <p:nvPr/>
        </p:nvSpPr>
        <p:spPr>
          <a:xfrm>
            <a:off x="5277599" y="4714121"/>
            <a:ext cx="1165152" cy="32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/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chromatide</a:t>
            </a:r>
            <a:endParaRPr lang="fr-FR" sz="16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5" descr="figure 4-72">
            <a:extLst>
              <a:ext uri="{FF2B5EF4-FFF2-40B4-BE49-F238E27FC236}">
                <a16:creationId xmlns:a16="http://schemas.microsoft.com/office/drawing/2014/main" id="{624F8E0C-598B-4D76-ABBF-D206F5D8C8B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421879" y="5193793"/>
            <a:ext cx="2709720" cy="1206360"/>
          </a:xfrm>
          <a:prstGeom prst="rect">
            <a:avLst/>
          </a:prstGeom>
          <a:ln>
            <a:noFill/>
          </a:ln>
        </p:spPr>
      </p:pic>
      <p:sp>
        <p:nvSpPr>
          <p:cNvPr id="16" name="CustomShape 20">
            <a:extLst>
              <a:ext uri="{FF2B5EF4-FFF2-40B4-BE49-F238E27FC236}">
                <a16:creationId xmlns:a16="http://schemas.microsoft.com/office/drawing/2014/main" id="{0FF61D95-7628-45AF-A233-FBF878E93B60}"/>
              </a:ext>
            </a:extLst>
          </p:cNvPr>
          <p:cNvSpPr/>
          <p:nvPr/>
        </p:nvSpPr>
        <p:spPr>
          <a:xfrm>
            <a:off x="9076879" y="5832073"/>
            <a:ext cx="12412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1.400 nm</a:t>
            </a:r>
            <a:endParaRPr lang="fr-FR" sz="1600" b="1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stomShape 21">
            <a:extLst>
              <a:ext uri="{FF2B5EF4-FFF2-40B4-BE49-F238E27FC236}">
                <a16:creationId xmlns:a16="http://schemas.microsoft.com/office/drawing/2014/main" id="{6F17FF5F-1EA3-4562-8B61-C7B948D2FC28}"/>
              </a:ext>
            </a:extLst>
          </p:cNvPr>
          <p:cNvSpPr/>
          <p:nvPr/>
        </p:nvSpPr>
        <p:spPr>
          <a:xfrm>
            <a:off x="7848559" y="5447953"/>
            <a:ext cx="15264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Centromère</a:t>
            </a:r>
            <a:endParaRPr lang="fr-FR" sz="1600" b="1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22">
            <a:extLst>
              <a:ext uri="{FF2B5EF4-FFF2-40B4-BE49-F238E27FC236}">
                <a16:creationId xmlns:a16="http://schemas.microsoft.com/office/drawing/2014/main" id="{978C15B0-AFD1-4A17-A3BC-83A1B01BF441}"/>
              </a:ext>
            </a:extLst>
          </p:cNvPr>
          <p:cNvSpPr/>
          <p:nvPr/>
        </p:nvSpPr>
        <p:spPr>
          <a:xfrm>
            <a:off x="4129811" y="5775561"/>
            <a:ext cx="2371988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/>
            <a:r>
              <a:rPr lang="fr-FR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hromosome condensé</a:t>
            </a:r>
            <a:endParaRPr lang="fr-FR" sz="16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d’une cellule en mitose</a:t>
            </a:r>
            <a:endParaRPr lang="fr-FR" sz="16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32" descr="figure 4-72">
            <a:extLst>
              <a:ext uri="{FF2B5EF4-FFF2-40B4-BE49-F238E27FC236}">
                <a16:creationId xmlns:a16="http://schemas.microsoft.com/office/drawing/2014/main" id="{B628A398-49D2-4F87-83D2-3B4AB5BD48AD}"/>
              </a:ext>
            </a:extLst>
          </p:cNvPr>
          <p:cNvPicPr/>
          <p:nvPr/>
        </p:nvPicPr>
        <p:blipFill>
          <a:blip r:embed="rId7"/>
          <a:srcRect l="30252" b="93457"/>
          <a:stretch/>
        </p:blipFill>
        <p:spPr>
          <a:xfrm>
            <a:off x="6418639" y="509113"/>
            <a:ext cx="3317760" cy="426960"/>
          </a:xfrm>
          <a:prstGeom prst="rect">
            <a:avLst/>
          </a:prstGeom>
          <a:ln>
            <a:noFill/>
          </a:ln>
        </p:spPr>
      </p:pic>
      <p:sp>
        <p:nvSpPr>
          <p:cNvPr id="20" name="CustomShape 26">
            <a:extLst>
              <a:ext uri="{FF2B5EF4-FFF2-40B4-BE49-F238E27FC236}">
                <a16:creationId xmlns:a16="http://schemas.microsoft.com/office/drawing/2014/main" id="{017394B2-A1D5-4D13-9984-A11D5E37FAEB}"/>
              </a:ext>
            </a:extLst>
          </p:cNvPr>
          <p:cNvSpPr/>
          <p:nvPr/>
        </p:nvSpPr>
        <p:spPr>
          <a:xfrm>
            <a:off x="9075799" y="509113"/>
            <a:ext cx="7462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nm</a:t>
            </a:r>
            <a:endParaRPr lang="fr-FR" sz="1600" b="1" strike="noStrike" spc="-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stomShape 27">
            <a:extLst>
              <a:ext uri="{FF2B5EF4-FFF2-40B4-BE49-F238E27FC236}">
                <a16:creationId xmlns:a16="http://schemas.microsoft.com/office/drawing/2014/main" id="{6CDCD123-520D-4A57-901A-1B479DB10A63}"/>
              </a:ext>
            </a:extLst>
          </p:cNvPr>
          <p:cNvSpPr/>
          <p:nvPr/>
        </p:nvSpPr>
        <p:spPr>
          <a:xfrm>
            <a:off x="4042999" y="532781"/>
            <a:ext cx="2487960" cy="3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/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double hélice d’ADN</a:t>
            </a:r>
            <a:endParaRPr lang="fr-FR" sz="16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stomShape 28">
            <a:extLst>
              <a:ext uri="{FF2B5EF4-FFF2-40B4-BE49-F238E27FC236}">
                <a16:creationId xmlns:a16="http://schemas.microsoft.com/office/drawing/2014/main" id="{6AB4FE01-7161-477C-8433-0B5F36D95F87}"/>
              </a:ext>
            </a:extLst>
          </p:cNvPr>
          <p:cNvSpPr/>
          <p:nvPr/>
        </p:nvSpPr>
        <p:spPr>
          <a:xfrm>
            <a:off x="249487" y="1026664"/>
            <a:ext cx="3721448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fr-F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Condensation de la chromatine</a:t>
            </a:r>
            <a:endParaRPr lang="fr-FR" sz="24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446CB1B-7967-4E5B-A47E-084945F80C9D}"/>
              </a:ext>
            </a:extLst>
          </p:cNvPr>
          <p:cNvSpPr txBox="1"/>
          <p:nvPr/>
        </p:nvSpPr>
        <p:spPr>
          <a:xfrm>
            <a:off x="2961859" y="5224089"/>
            <a:ext cx="114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mitose</a:t>
            </a:r>
          </a:p>
        </p:txBody>
      </p:sp>
      <p:sp>
        <p:nvSpPr>
          <p:cNvPr id="25" name="Accolade ouvrante 24">
            <a:extLst>
              <a:ext uri="{FF2B5EF4-FFF2-40B4-BE49-F238E27FC236}">
                <a16:creationId xmlns:a16="http://schemas.microsoft.com/office/drawing/2014/main" id="{E3F6961F-44E8-4E83-BC9B-50E44E43A3B4}"/>
              </a:ext>
            </a:extLst>
          </p:cNvPr>
          <p:cNvSpPr/>
          <p:nvPr/>
        </p:nvSpPr>
        <p:spPr bwMode="auto">
          <a:xfrm>
            <a:off x="3837439" y="4535145"/>
            <a:ext cx="292372" cy="1795044"/>
          </a:xfrm>
          <a:prstGeom prst="leftBrace">
            <a:avLst>
              <a:gd name="adj1" fmla="val 19983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2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9643-1544-4F7E-BA0F-131D1301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5135ED-706F-489D-860E-813ACC7D1ED7}"/>
              </a:ext>
            </a:extLst>
          </p:cNvPr>
          <p:cNvSpPr txBox="1"/>
          <p:nvPr/>
        </p:nvSpPr>
        <p:spPr>
          <a:xfrm>
            <a:off x="2353235" y="1679944"/>
            <a:ext cx="748552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Localisation des différentes étapes de expression des gènes nucléaires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47C899-51D3-4810-A477-E553E6A27C66}"/>
              </a:ext>
            </a:extLst>
          </p:cNvPr>
          <p:cNvSpPr txBox="1"/>
          <p:nvPr/>
        </p:nvSpPr>
        <p:spPr>
          <a:xfrm>
            <a:off x="6203577" y="2825104"/>
            <a:ext cx="1927411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transcription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maturation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traduction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dégradation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EE1CB9-47B2-43F4-B898-FDF27EE7E852}"/>
              </a:ext>
            </a:extLst>
          </p:cNvPr>
          <p:cNvSpPr txBox="1"/>
          <p:nvPr/>
        </p:nvSpPr>
        <p:spPr>
          <a:xfrm>
            <a:off x="3908612" y="3129670"/>
            <a:ext cx="95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noyau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30C47A-F652-4111-9320-6347B1D453CE}"/>
              </a:ext>
            </a:extLst>
          </p:cNvPr>
          <p:cNvSpPr txBox="1"/>
          <p:nvPr/>
        </p:nvSpPr>
        <p:spPr>
          <a:xfrm>
            <a:off x="3908612" y="4450886"/>
            <a:ext cx="106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cytosol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7CA5D16-C1AD-431E-934E-BA323EE5B6D1}"/>
              </a:ext>
            </a:extLst>
          </p:cNvPr>
          <p:cNvCxnSpPr/>
          <p:nvPr/>
        </p:nvCxnSpPr>
        <p:spPr>
          <a:xfrm>
            <a:off x="3469341" y="4019510"/>
            <a:ext cx="506505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2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214A31B3-EE54-4746-A9AA-B3DA4C59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52" y="1001619"/>
            <a:ext cx="6256337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873C359-D172-4B20-888B-A791F33B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12" y="816068"/>
            <a:ext cx="324008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fr-FR" alt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Lieux des différentes étapes conduisant du gène à la protéine </a:t>
            </a:r>
          </a:p>
        </p:txBody>
      </p:sp>
    </p:spTree>
    <p:extLst>
      <p:ext uri="{BB962C8B-B14F-4D97-AF65-F5344CB8AC3E}">
        <p14:creationId xmlns:p14="http://schemas.microsoft.com/office/powerpoint/2010/main" val="260337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9643-1544-4F7E-BA0F-131D1301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6C3859-1634-46F0-86A9-EF160502EA3F}"/>
              </a:ext>
            </a:extLst>
          </p:cNvPr>
          <p:cNvSpPr txBox="1"/>
          <p:nvPr/>
        </p:nvSpPr>
        <p:spPr>
          <a:xfrm>
            <a:off x="2052918" y="2252524"/>
            <a:ext cx="8659905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fr-FR" sz="2000" dirty="0"/>
              <a:t>Quels processus peuvent être régulés afin de modifier la quantité d’une protéine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Transcription (facteurs de transcription + épigénétiques)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(maturation ARN, export nucléaire ARN, stabilité ARN)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Traduction (ribosomes)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Dégradation (ubiquitines-ligases, protéasome)</a:t>
            </a:r>
          </a:p>
        </p:txBody>
      </p:sp>
    </p:spTree>
    <p:extLst>
      <p:ext uri="{BB962C8B-B14F-4D97-AF65-F5344CB8AC3E}">
        <p14:creationId xmlns:p14="http://schemas.microsoft.com/office/powerpoint/2010/main" val="15019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2D807F-4A22-4D68-A810-EFFD6E4F5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01" y="981476"/>
            <a:ext cx="5522119" cy="42076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CAFB0-8858-4678-B451-1ADA8E7A42FC}"/>
              </a:ext>
            </a:extLst>
          </p:cNvPr>
          <p:cNvSpPr txBox="1"/>
          <p:nvPr/>
        </p:nvSpPr>
        <p:spPr>
          <a:xfrm>
            <a:off x="7761149" y="17015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&lt;- régulation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9E9381-F3F9-407E-8EC8-6A2C4DA0DE69}"/>
              </a:ext>
            </a:extLst>
          </p:cNvPr>
          <p:cNvSpPr txBox="1"/>
          <p:nvPr/>
        </p:nvSpPr>
        <p:spPr>
          <a:xfrm>
            <a:off x="7761149" y="318846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&lt;- régulation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5B20CA-5330-4C59-80A4-DEA7F7CC539E}"/>
              </a:ext>
            </a:extLst>
          </p:cNvPr>
          <p:cNvSpPr txBox="1"/>
          <p:nvPr/>
        </p:nvSpPr>
        <p:spPr>
          <a:xfrm>
            <a:off x="395536" y="332656"/>
            <a:ext cx="452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contrôle de l’expression d’un gène: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660167D-F970-4C24-A976-4588F970B2D1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4352727" y="4942861"/>
            <a:ext cx="383659" cy="6001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10" descr="figure 6-89">
            <a:extLst>
              <a:ext uri="{FF2B5EF4-FFF2-40B4-BE49-F238E27FC236}">
                <a16:creationId xmlns:a16="http://schemas.microsoft.com/office/drawing/2014/main" id="{601C681F-164A-45D6-AAA0-E5E4426E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5" y="5540963"/>
            <a:ext cx="784254" cy="98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E5DFB0-01C5-4494-8258-D8C8008A153E}"/>
              </a:ext>
            </a:extLst>
          </p:cNvPr>
          <p:cNvSpPr txBox="1"/>
          <p:nvPr/>
        </p:nvSpPr>
        <p:spPr>
          <a:xfrm>
            <a:off x="3656693" y="581226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protéasome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6C2E64-667C-4ED0-B066-73196C5697E0}"/>
              </a:ext>
            </a:extLst>
          </p:cNvPr>
          <p:cNvSpPr txBox="1"/>
          <p:nvPr/>
        </p:nvSpPr>
        <p:spPr>
          <a:xfrm>
            <a:off x="6864563" y="5412164"/>
            <a:ext cx="364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-&gt; protéines à durée de vie courte: dégradée en permanence, mais vitesse de dégradation régulée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1F388F-A473-41F9-8EAC-9647E4BE2C98}"/>
              </a:ext>
            </a:extLst>
          </p:cNvPr>
          <p:cNvSpPr txBox="1"/>
          <p:nvPr/>
        </p:nvSpPr>
        <p:spPr>
          <a:xfrm>
            <a:off x="4736386" y="4875721"/>
            <a:ext cx="205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arenthèse fermante 11">
            <a:extLst>
              <a:ext uri="{FF2B5EF4-FFF2-40B4-BE49-F238E27FC236}">
                <a16:creationId xmlns:a16="http://schemas.microsoft.com/office/drawing/2014/main" id="{A15D7284-327A-49A1-8BC0-8C748AB923D5}"/>
              </a:ext>
            </a:extLst>
          </p:cNvPr>
          <p:cNvSpPr/>
          <p:nvPr/>
        </p:nvSpPr>
        <p:spPr bwMode="auto">
          <a:xfrm rot="1593306">
            <a:off x="4022912" y="4286400"/>
            <a:ext cx="348181" cy="1157263"/>
          </a:xfrm>
          <a:prstGeom prst="rightBracket">
            <a:avLst>
              <a:gd name="adj" fmla="val 15269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4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538F021-9B0C-4B28-BD34-8EDD3666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Compartimentation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450CB2-FC14-4AB2-B765-1679A7BA3236}"/>
              </a:ext>
            </a:extLst>
          </p:cNvPr>
          <p:cNvSpPr txBox="1"/>
          <p:nvPr/>
        </p:nvSpPr>
        <p:spPr>
          <a:xfrm>
            <a:off x="1066800" y="2447365"/>
            <a:ext cx="988807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Citer les 2 types d’activation des canaux ioniques, avec un exemple de rôle dans chaque cas</a:t>
            </a:r>
          </a:p>
          <a:p>
            <a:pPr lvl="0"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- Ligand-dépendant -&gt; transmission synaptique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- Voltage-dépendant  -&gt; propagation du potentiel d’action</a:t>
            </a:r>
          </a:p>
        </p:txBody>
      </p:sp>
    </p:spTree>
    <p:extLst>
      <p:ext uri="{BB962C8B-B14F-4D97-AF65-F5344CB8AC3E}">
        <p14:creationId xmlns:p14="http://schemas.microsoft.com/office/powerpoint/2010/main" val="38415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9643-1544-4F7E-BA0F-131D1301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Protéines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6C3859-1634-46F0-86A9-EF160502EA3F}"/>
              </a:ext>
            </a:extLst>
          </p:cNvPr>
          <p:cNvSpPr txBox="1"/>
          <p:nvPr/>
        </p:nvSpPr>
        <p:spPr>
          <a:xfrm>
            <a:off x="3514628" y="999278"/>
            <a:ext cx="5450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fr-FR" sz="2000" dirty="0"/>
              <a:t>Principes de régulation de l’activité d’une protéine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A33E3F-308B-46CA-BB18-E2F67D976D98}"/>
              </a:ext>
            </a:extLst>
          </p:cNvPr>
          <p:cNvSpPr txBox="1"/>
          <p:nvPr/>
        </p:nvSpPr>
        <p:spPr>
          <a:xfrm>
            <a:off x="1314255" y="1831599"/>
            <a:ext cx="9851287" cy="4661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modification post-traductionnelle 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ajout groupement chimique (phosphate, ubiquitine,…)(ex: histone, f. de transcription)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clivage (ex: caspases effectrices, maturation vésicules de sécrétion)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interaction avec protéine partenaire (ex: protéines associées aux filaments d’actine)</a:t>
            </a:r>
          </a:p>
          <a:p>
            <a:pPr lvl="0" fontAlgn="auto">
              <a:lnSpc>
                <a:spcPct val="150000"/>
              </a:lnSpc>
            </a:pPr>
            <a:r>
              <a:rPr lang="fr-FR" sz="2000" dirty="0"/>
              <a:t>-&gt; modification conformation 3D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-&gt; modification de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activité enzymatique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localisation cellulaire (navette noyau-</a:t>
            </a:r>
            <a:r>
              <a:rPr lang="fr-FR" sz="2000" dirty="0" err="1"/>
              <a:t>cytopl</a:t>
            </a:r>
            <a:r>
              <a:rPr lang="fr-FR" sz="2000" dirty="0"/>
              <a:t>. de certains f. de transcription)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stabilité (p53!)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interaction (ex: ajout ubiquitine -&gt; interaction avec protéasome)</a:t>
            </a:r>
          </a:p>
        </p:txBody>
      </p:sp>
    </p:spTree>
    <p:extLst>
      <p:ext uri="{BB962C8B-B14F-4D97-AF65-F5344CB8AC3E}">
        <p14:creationId xmlns:p14="http://schemas.microsoft.com/office/powerpoint/2010/main" val="28286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47D55-2D61-43E3-A93B-D813EBFA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Trafic intracellulaire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E30F38-FE6A-4EF0-ADC3-0B5E84124F5B}"/>
              </a:ext>
            </a:extLst>
          </p:cNvPr>
          <p:cNvSpPr txBox="1"/>
          <p:nvPr/>
        </p:nvSpPr>
        <p:spPr>
          <a:xfrm>
            <a:off x="2097741" y="1990163"/>
            <a:ext cx="8305992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Lister les compartiments intracellulaires liés entre eux par le trafic vésiculaire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Système endomembranaire: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réticulum endoplasmique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appareil de Golgi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 plasmique (exocytose)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endosomes précoces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endosomes tardifs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lysosomes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558CB-AA6E-4A5F-97CD-69F6DB491B1F}"/>
              </a:ext>
            </a:extLst>
          </p:cNvPr>
          <p:cNvSpPr txBox="1"/>
          <p:nvPr/>
        </p:nvSpPr>
        <p:spPr>
          <a:xfrm>
            <a:off x="358540" y="6027584"/>
            <a:ext cx="1147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/>
              <a:t>Décrire la route suivie	par une protéine membranaire/extracellulaire/lysosomale, à partir de sa sortie du ribosome</a:t>
            </a:r>
          </a:p>
          <a:p>
            <a:pPr lvl="0"/>
            <a:r>
              <a:rPr lang="fr-FR" dirty="0"/>
              <a:t>			par une molécule </a:t>
            </a:r>
            <a:r>
              <a:rPr lang="fr-FR" dirty="0" err="1"/>
              <a:t>endocycytée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5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B5954D-1952-4389-8193-066947A2E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/>
          <a:stretch/>
        </p:blipFill>
        <p:spPr>
          <a:xfrm>
            <a:off x="2333654" y="672562"/>
            <a:ext cx="7726813" cy="51792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4DE2E2-9B1B-4488-BCE6-66A5F3460BA9}"/>
              </a:ext>
            </a:extLst>
          </p:cNvPr>
          <p:cNvSpPr txBox="1"/>
          <p:nvPr/>
        </p:nvSpPr>
        <p:spPr>
          <a:xfrm>
            <a:off x="411634" y="361621"/>
            <a:ext cx="360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système endomembranaire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11353F3-6519-42EE-81D1-748B39FB6691}"/>
              </a:ext>
            </a:extLst>
          </p:cNvPr>
          <p:cNvCxnSpPr/>
          <p:nvPr/>
        </p:nvCxnSpPr>
        <p:spPr bwMode="auto">
          <a:xfrm>
            <a:off x="1838485" y="5934503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9933DDD-3ECD-414D-8126-5E6EFEEF8411}"/>
              </a:ext>
            </a:extLst>
          </p:cNvPr>
          <p:cNvSpPr txBox="1"/>
          <p:nvPr/>
        </p:nvSpPr>
        <p:spPr>
          <a:xfrm>
            <a:off x="2408335" y="5713122"/>
            <a:ext cx="1608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voie de sécrétion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F3B316D-84EB-4779-8145-AB7945454872}"/>
              </a:ext>
            </a:extLst>
          </p:cNvPr>
          <p:cNvCxnSpPr/>
          <p:nvPr/>
        </p:nvCxnSpPr>
        <p:spPr bwMode="auto">
          <a:xfrm>
            <a:off x="1838485" y="6218600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491AFDA-86D1-4504-9D68-3EABFD65F0F8}"/>
              </a:ext>
            </a:extLst>
          </p:cNvPr>
          <p:cNvSpPr txBox="1"/>
          <p:nvPr/>
        </p:nvSpPr>
        <p:spPr>
          <a:xfrm>
            <a:off x="2408335" y="5997219"/>
            <a:ext cx="1690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voie d’endocytose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40082AB-2118-4548-8885-6DBA22D65524}"/>
              </a:ext>
            </a:extLst>
          </p:cNvPr>
          <p:cNvCxnSpPr/>
          <p:nvPr/>
        </p:nvCxnSpPr>
        <p:spPr bwMode="auto">
          <a:xfrm>
            <a:off x="1829598" y="6515924"/>
            <a:ext cx="50405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EE7F306-2742-4DA4-AC0E-3DC6FFC77337}"/>
              </a:ext>
            </a:extLst>
          </p:cNvPr>
          <p:cNvSpPr txBox="1"/>
          <p:nvPr/>
        </p:nvSpPr>
        <p:spPr>
          <a:xfrm>
            <a:off x="2399448" y="6294543"/>
            <a:ext cx="2469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voie de recyclage/rétention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56356E-AC1A-433D-919D-56B5C9341FC2}"/>
              </a:ext>
            </a:extLst>
          </p:cNvPr>
          <p:cNvSpPr txBox="1"/>
          <p:nvPr/>
        </p:nvSpPr>
        <p:spPr>
          <a:xfrm>
            <a:off x="7841972" y="6002895"/>
            <a:ext cx="274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organites interconnectés par transport vésiculaire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7AC76E-5B6F-4145-BC10-3E89E8016D74}"/>
              </a:ext>
            </a:extLst>
          </p:cNvPr>
          <p:cNvSpPr txBox="1"/>
          <p:nvPr/>
        </p:nvSpPr>
        <p:spPr>
          <a:xfrm>
            <a:off x="1949707" y="4849026"/>
            <a:ext cx="6330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noyau</a:t>
            </a:r>
          </a:p>
        </p:txBody>
      </p:sp>
    </p:spTree>
    <p:extLst>
      <p:ext uri="{BB962C8B-B14F-4D97-AF65-F5344CB8AC3E}">
        <p14:creationId xmlns:p14="http://schemas.microsoft.com/office/powerpoint/2010/main" val="112781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47D55-2D61-43E3-A93B-D813EBFA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Trafic intracellulaire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65DEDE-340F-4DA1-9ADF-7DFC4E87B8BB}"/>
              </a:ext>
            </a:extLst>
          </p:cNvPr>
          <p:cNvSpPr txBox="1"/>
          <p:nvPr/>
        </p:nvSpPr>
        <p:spPr>
          <a:xfrm>
            <a:off x="960929" y="1603016"/>
            <a:ext cx="10270141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Décrire les étapes du transport vésiculaire d’une molécule entre 2 compartiments: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Séquences Signal </a:t>
            </a: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portées par les protéines cargos</a:t>
            </a:r>
            <a:endParaRPr lang="fr-F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recrutement de molécules de couverture face cytosolique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bourgeonnement grâce aux molécules de couverture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perte couverture -&gt; recyclage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transport grâce aux moteurs (kinésine/dynéine) le long des microtubules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reconnaissance cible-attachement : interaction couples protéines d’attachement, spécifiques de chaque organites (grande diversité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)(Rab)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accostage-fusion : intrication couple molécules, dont torsion provoque rapprochement des membranes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(v-SNARE – t-SNARE)</a:t>
            </a:r>
          </a:p>
        </p:txBody>
      </p:sp>
    </p:spTree>
    <p:extLst>
      <p:ext uri="{BB962C8B-B14F-4D97-AF65-F5344CB8AC3E}">
        <p14:creationId xmlns:p14="http://schemas.microsoft.com/office/powerpoint/2010/main" val="54786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B9CD8541-AEE2-4A03-93CB-CD25F44F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59" y="3450865"/>
            <a:ext cx="1876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EE6D091-7C4A-44C8-B1F2-EC43D0B81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63" y="638362"/>
            <a:ext cx="5544616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fr-FR" altLang="fr-FR" sz="24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principe du transport par des vésicules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74FFD-C501-4DD2-8E0F-BCD479E70DBD}"/>
              </a:ext>
            </a:extLst>
          </p:cNvPr>
          <p:cNvGrpSpPr>
            <a:grpSpLocks/>
          </p:cNvGrpSpPr>
          <p:nvPr/>
        </p:nvGrpSpPr>
        <p:grpSpPr bwMode="auto">
          <a:xfrm>
            <a:off x="1741021" y="1950678"/>
            <a:ext cx="4276725" cy="2297113"/>
            <a:chOff x="244" y="617"/>
            <a:chExt cx="2694" cy="14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E37BBB-8BBD-4703-B106-F8B1D1C20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617"/>
              <a:ext cx="2694" cy="1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2E9FD2-4A77-485A-813A-0BEEFEC3E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952"/>
              <a:ext cx="388" cy="136"/>
            </a:xfrm>
            <a:prstGeom prst="rect">
              <a:avLst/>
            </a:prstGeom>
            <a:solidFill>
              <a:srgbClr val="CAD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240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EDD298C-5509-452A-A054-83493C9B7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096" y="2191978"/>
            <a:ext cx="11271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CYTOSOL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EF0388F-00E2-4BEE-83D3-889F58B3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121" y="4176353"/>
            <a:ext cx="2003425" cy="39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fr-FR" alt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bourgeonnement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EA834D4-7F98-41C3-A392-75FDA089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59" y="1485540"/>
            <a:ext cx="1674813" cy="706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compartiment</a:t>
            </a:r>
          </a:p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donneur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B678F22E-DE05-447A-AC42-CCDCB277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9" t="50157"/>
          <a:stretch>
            <a:fillRect/>
          </a:stretch>
        </p:blipFill>
        <p:spPr bwMode="auto">
          <a:xfrm>
            <a:off x="5182721" y="3755665"/>
            <a:ext cx="508635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359" t="5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FBBD788F-E378-407E-A4A3-AD27DC085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621" y="3344502"/>
            <a:ext cx="823913" cy="39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fr-FR" alt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fusion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80F37193-AB38-47E9-A56A-0742A6ED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246" y="5557477"/>
            <a:ext cx="1674813" cy="706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compartiment</a:t>
            </a:r>
          </a:p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1EC5A3-367F-473D-8FE5-18CB3AFA0D37}"/>
              </a:ext>
            </a:extLst>
          </p:cNvPr>
          <p:cNvSpPr txBox="1"/>
          <p:nvPr/>
        </p:nvSpPr>
        <p:spPr>
          <a:xfrm>
            <a:off x="7960117" y="2776339"/>
            <a:ext cx="2207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protéine soluble</a:t>
            </a:r>
          </a:p>
          <a:p>
            <a:r>
              <a:rPr lang="fr-FR" sz="1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protéine transmembranaire</a:t>
            </a:r>
          </a:p>
        </p:txBody>
      </p:sp>
    </p:spTree>
    <p:extLst>
      <p:ext uri="{BB962C8B-B14F-4D97-AF65-F5344CB8AC3E}">
        <p14:creationId xmlns:p14="http://schemas.microsoft.com/office/powerpoint/2010/main" val="3090214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47D55-2D61-43E3-A93B-D813EBFA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Trafic intracellulaire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65DEDE-340F-4DA1-9ADF-7DFC4E87B8BB}"/>
              </a:ext>
            </a:extLst>
          </p:cNvPr>
          <p:cNvSpPr txBox="1"/>
          <p:nvPr/>
        </p:nvSpPr>
        <p:spPr>
          <a:xfrm>
            <a:off x="1857400" y="2033323"/>
            <a:ext cx="91154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Décrire les étapes de la sécrétion régulée de l’insuline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bourgeonnement à partir Golgi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concentration du peptide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maturation protéolytique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transport microtubules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stockage des vésicules sous la membrane (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 appariement incomplet des SNARE)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signal → fusion membranaire → déversement du contenu vésiculaire </a:t>
            </a:r>
          </a:p>
        </p:txBody>
      </p:sp>
    </p:spTree>
    <p:extLst>
      <p:ext uri="{BB962C8B-B14F-4D97-AF65-F5344CB8AC3E}">
        <p14:creationId xmlns:p14="http://schemas.microsoft.com/office/powerpoint/2010/main" val="39579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47D55-2D61-43E3-A93B-D813EBFA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Trafic intracellulaire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2A2E16E-E1B6-4654-ADB8-0C58D93A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082" y="1588042"/>
            <a:ext cx="8059269" cy="394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Rôles de la glycosylation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ajout de résidus saccharidiques sur certains </a:t>
            </a:r>
            <a:r>
              <a:rPr lang="fr-FR" alt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fr-FR" alt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protéines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dans la lumière du RE et du Golgi -&gt; liaison sur future partie extracellulaire des protéines</a:t>
            </a:r>
          </a:p>
          <a:p>
            <a:pPr marL="285750" indent="-285750"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endParaRPr lang="fr-FR" alt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protection des protéines vis à vis du milieu extracellulaire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oligosaccharides = molécules rigides -&gt; rôle mécanique (cartilage)</a:t>
            </a:r>
          </a:p>
          <a:p>
            <a:pPr marL="285750" indent="-285750"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oligosaccharides = molécules hydrophiles -&gt; protection contre dessication</a:t>
            </a:r>
          </a:p>
          <a:p>
            <a:pPr marL="285750" indent="-285750"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Interaction/reconnaissance intercellulaire : exemple du groupe ABO</a:t>
            </a:r>
          </a:p>
        </p:txBody>
      </p:sp>
    </p:spTree>
    <p:extLst>
      <p:ext uri="{BB962C8B-B14F-4D97-AF65-F5344CB8AC3E}">
        <p14:creationId xmlns:p14="http://schemas.microsoft.com/office/powerpoint/2010/main" val="25711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47D55-2D61-43E3-A93B-D813EBFA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Trafic intracellulaire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3D862B-DE87-49F6-8937-26ECEE9C02A7}"/>
              </a:ext>
            </a:extLst>
          </p:cNvPr>
          <p:cNvSpPr txBox="1"/>
          <p:nvPr/>
        </p:nvSpPr>
        <p:spPr>
          <a:xfrm>
            <a:off x="3153090" y="1759786"/>
            <a:ext cx="588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0" dirty="0">
                <a:ea typeface="Noto Sans CJK SC"/>
                <a:cs typeface="Lohit Devanagari"/>
              </a:rPr>
              <a:t>Citer</a:t>
            </a:r>
            <a:r>
              <a:rPr lang="fr-FR" sz="2000" kern="0" dirty="0">
                <a:effectLst/>
                <a:ea typeface="Noto Sans CJK SC"/>
                <a:cs typeface="Lohit Devanagari"/>
              </a:rPr>
              <a:t> les différentes voies aboutissant aux lysosomes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9FF32E-E14E-4F95-A563-E4B0D50E018B}"/>
              </a:ext>
            </a:extLst>
          </p:cNvPr>
          <p:cNvSpPr txBox="1"/>
          <p:nvPr/>
        </p:nvSpPr>
        <p:spPr>
          <a:xfrm>
            <a:off x="3420303" y="2627366"/>
            <a:ext cx="53513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transport hydrolases/protéines membranaires résidentes des lysosomes, à partir du Golgi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endocytose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phagocytose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autophagie</a:t>
            </a:r>
          </a:p>
        </p:txBody>
      </p:sp>
    </p:spTree>
    <p:extLst>
      <p:ext uri="{BB962C8B-B14F-4D97-AF65-F5344CB8AC3E}">
        <p14:creationId xmlns:p14="http://schemas.microsoft.com/office/powerpoint/2010/main" val="39417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074899-F4EF-4F4C-8517-FCA2F7FFB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64" y="1486415"/>
            <a:ext cx="7280910" cy="51739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41F616-7FFA-4764-9968-9552E9D4C733}"/>
              </a:ext>
            </a:extLst>
          </p:cNvPr>
          <p:cNvSpPr txBox="1"/>
          <p:nvPr/>
        </p:nvSpPr>
        <p:spPr>
          <a:xfrm>
            <a:off x="833935" y="601016"/>
            <a:ext cx="356059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Routes vers les lysosomes:</a:t>
            </a:r>
          </a:p>
          <a:p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ER-Golgi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phagocytose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endocytose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autophagie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0DB94613-F0FC-4D41-B50A-D1254095E7FF}"/>
              </a:ext>
            </a:extLst>
          </p:cNvPr>
          <p:cNvSpPr/>
          <p:nvPr/>
        </p:nvSpPr>
        <p:spPr bwMode="auto">
          <a:xfrm>
            <a:off x="2778151" y="1825152"/>
            <a:ext cx="288032" cy="792088"/>
          </a:xfrm>
          <a:prstGeom prst="rightBrace">
            <a:avLst>
              <a:gd name="adj1" fmla="val 24475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783F16-55AE-4BE5-80ED-1D5D3970DEE5}"/>
              </a:ext>
            </a:extLst>
          </p:cNvPr>
          <p:cNvSpPr txBox="1"/>
          <p:nvPr/>
        </p:nvSpPr>
        <p:spPr>
          <a:xfrm>
            <a:off x="3066183" y="203653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dégradation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8F19B2-E410-41F8-B8F7-AC12449A0322}"/>
              </a:ext>
            </a:extLst>
          </p:cNvPr>
          <p:cNvSpPr txBox="1"/>
          <p:nvPr/>
        </p:nvSpPr>
        <p:spPr>
          <a:xfrm>
            <a:off x="2614230" y="1192177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apport hydrolases</a:t>
            </a:r>
          </a:p>
        </p:txBody>
      </p:sp>
    </p:spTree>
    <p:extLst>
      <p:ext uri="{BB962C8B-B14F-4D97-AF65-F5344CB8AC3E}">
        <p14:creationId xmlns:p14="http://schemas.microsoft.com/office/powerpoint/2010/main" val="923118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47D55-2D61-43E3-A93B-D813EBFA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Contrôle de qualité des protéines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C02F54-41E1-4F78-B13A-4BB6CCB6901F}"/>
              </a:ext>
            </a:extLst>
          </p:cNvPr>
          <p:cNvSpPr txBox="1"/>
          <p:nvPr/>
        </p:nvSpPr>
        <p:spPr>
          <a:xfrm>
            <a:off x="937792" y="1885582"/>
            <a:ext cx="10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kern="0" dirty="0">
                <a:ea typeface="Noto Sans CJK SC"/>
                <a:cs typeface="Lohit Devanagari"/>
              </a:rPr>
              <a:t>C</a:t>
            </a:r>
            <a:r>
              <a:rPr lang="fr-FR" sz="2000" b="0" kern="0" dirty="0">
                <a:effectLst/>
                <a:ea typeface="Noto Sans CJK SC"/>
                <a:cs typeface="Lohit Devanagari"/>
              </a:rPr>
              <a:t>iter 2 systèmes de dégradation des constituants intracellulaires, et leurs cibles préférentielles</a:t>
            </a:r>
            <a:endParaRPr lang="fr-FR" sz="2000" b="1" kern="0" dirty="0">
              <a:effectLst/>
              <a:ea typeface="Noto Sans CJK SC"/>
              <a:cs typeface="Lohit Devanaga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B66EA6-69D2-4D22-9D06-9551B8145306}"/>
              </a:ext>
            </a:extLst>
          </p:cNvPr>
          <p:cNvSpPr txBox="1"/>
          <p:nvPr/>
        </p:nvSpPr>
        <p:spPr>
          <a:xfrm>
            <a:off x="2477894" y="2887634"/>
            <a:ext cx="72362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système Ubiquitine-Protéasome : </a:t>
            </a:r>
          </a:p>
          <a:p>
            <a:endParaRPr lang="fr-FR" sz="2000" dirty="0"/>
          </a:p>
          <a:p>
            <a:r>
              <a:rPr lang="fr-FR" sz="2000" dirty="0"/>
              <a:t>	-&gt; protéines mal conformées / à courtes durée de vie (p53)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Autophagie (lysosomes) : </a:t>
            </a:r>
          </a:p>
          <a:p>
            <a:endParaRPr lang="fr-FR" sz="2000" dirty="0"/>
          </a:p>
          <a:p>
            <a:r>
              <a:rPr lang="fr-FR" sz="2000" dirty="0"/>
              <a:t>	-&gt; agrégats protéiques + organites entiers dysfonctionnels</a:t>
            </a:r>
          </a:p>
        </p:txBody>
      </p:sp>
    </p:spTree>
    <p:extLst>
      <p:ext uri="{BB962C8B-B14F-4D97-AF65-F5344CB8AC3E}">
        <p14:creationId xmlns:p14="http://schemas.microsoft.com/office/powerpoint/2010/main" val="8466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538F021-9B0C-4B28-BD34-8EDD3666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Compartimentation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450CB2-FC14-4AB2-B765-1679A7BA3236}"/>
              </a:ext>
            </a:extLst>
          </p:cNvPr>
          <p:cNvSpPr txBox="1"/>
          <p:nvPr/>
        </p:nvSpPr>
        <p:spPr>
          <a:xfrm>
            <a:off x="1066800" y="2447365"/>
            <a:ext cx="9888071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Décrire la localisation et le mode de fonctionnement des différents types de transporteurs impliqués dans l’absorption du glucose au niveau de la muqueuse intestinale</a:t>
            </a:r>
          </a:p>
          <a:p>
            <a:pPr lvl="0">
              <a:lnSpc>
                <a:spcPct val="150000"/>
              </a:lnSpc>
            </a:pPr>
            <a:endParaRPr lang="fr-FR" sz="20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entrée (face apicale, </a:t>
            </a:r>
            <a:r>
              <a:rPr lang="fr-FR" sz="2000" dirty="0" err="1"/>
              <a:t>ie</a:t>
            </a:r>
            <a:r>
              <a:rPr lang="fr-FR" sz="2000" dirty="0"/>
              <a:t> intestinale) : transporteur actif secondaire du </a:t>
            </a:r>
            <a:r>
              <a:rPr lang="fr-FR" sz="2000" dirty="0" err="1"/>
              <a:t>Glc</a:t>
            </a:r>
            <a:r>
              <a:rPr lang="fr-FR" sz="2000" dirty="0"/>
              <a:t> couplé au Na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sortie (face basale, </a:t>
            </a:r>
            <a:r>
              <a:rPr lang="fr-FR" sz="2000" dirty="0" err="1"/>
              <a:t>ie</a:t>
            </a:r>
            <a:r>
              <a:rPr lang="fr-FR" sz="2000" dirty="0"/>
              <a:t> milieu intérieur) 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transporteur facilité passif du </a:t>
            </a:r>
            <a:r>
              <a:rPr lang="fr-FR" sz="2000" dirty="0" err="1"/>
              <a:t>Glc</a:t>
            </a:r>
            <a:r>
              <a:rPr lang="fr-FR" sz="2000" dirty="0"/>
              <a:t> (dans sens gradient C)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transport actif pompe </a:t>
            </a:r>
            <a:r>
              <a:rPr lang="fr-FR" sz="2000" dirty="0" err="1"/>
              <a:t>NaK</a:t>
            </a:r>
            <a:r>
              <a:rPr lang="fr-FR" sz="2000" dirty="0"/>
              <a:t> (contre gradient C, avec ATP)</a:t>
            </a:r>
          </a:p>
        </p:txBody>
      </p:sp>
    </p:spTree>
    <p:extLst>
      <p:ext uri="{BB962C8B-B14F-4D97-AF65-F5344CB8AC3E}">
        <p14:creationId xmlns:p14="http://schemas.microsoft.com/office/powerpoint/2010/main" val="31957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47D55-2D61-43E3-A93B-D813EBFA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Contrôle de qualité des protéines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DBBD2A-A228-42E8-B351-DA8465FA1EB2}"/>
              </a:ext>
            </a:extLst>
          </p:cNvPr>
          <p:cNvSpPr txBox="1"/>
          <p:nvPr/>
        </p:nvSpPr>
        <p:spPr>
          <a:xfrm>
            <a:off x="1783977" y="3191435"/>
            <a:ext cx="9018494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Système des protéines chaperon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(du cytosol et de RE ; aide au repliement)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Système Ubiquitine Protéasome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(ubiquitine, ubiquitine-ligases, protéasome)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Autophagie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(complexes de régulation et de formation des vésicules d’autophagie</a:t>
            </a:r>
            <a:r>
              <a:rPr lang="fr-FR" sz="2000" dirty="0"/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435251-75B3-4436-B13A-728C23B77312}"/>
              </a:ext>
            </a:extLst>
          </p:cNvPr>
          <p:cNvSpPr txBox="1"/>
          <p:nvPr/>
        </p:nvSpPr>
        <p:spPr>
          <a:xfrm>
            <a:off x="1704060" y="2115671"/>
            <a:ext cx="878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Citer les 3 systèmes impliqués dans le contrôle de qualité des protéines/organites :</a:t>
            </a:r>
          </a:p>
        </p:txBody>
      </p:sp>
    </p:spTree>
    <p:extLst>
      <p:ext uri="{BB962C8B-B14F-4D97-AF65-F5344CB8AC3E}">
        <p14:creationId xmlns:p14="http://schemas.microsoft.com/office/powerpoint/2010/main" val="23405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9FDB2F-468A-4AB5-8FBD-C5266F81FF7D}"/>
              </a:ext>
            </a:extLst>
          </p:cNvPr>
          <p:cNvSpPr txBox="1"/>
          <p:nvPr/>
        </p:nvSpPr>
        <p:spPr>
          <a:xfrm>
            <a:off x="8083056" y="225506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Protéasome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1CE8AD-A427-47F3-9B7E-EA3AE033C7E4}"/>
              </a:ext>
            </a:extLst>
          </p:cNvPr>
          <p:cNvSpPr txBox="1"/>
          <p:nvPr/>
        </p:nvSpPr>
        <p:spPr>
          <a:xfrm>
            <a:off x="6040283" y="361793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cs typeface="Arial" panose="020B0604020202020204" pitchFamily="34" charset="0"/>
              </a:rPr>
              <a:t>Autophagie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346605-BD4C-4A19-A6D8-9A5E8B353CAD}"/>
              </a:ext>
            </a:extLst>
          </p:cNvPr>
          <p:cNvSpPr txBox="1"/>
          <p:nvPr/>
        </p:nvSpPr>
        <p:spPr>
          <a:xfrm>
            <a:off x="6027682" y="498080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Endocytose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46BE51-5809-4EB5-BFE4-AE9E82C5DE81}"/>
              </a:ext>
            </a:extLst>
          </p:cNvPr>
          <p:cNvSpPr txBox="1"/>
          <p:nvPr/>
        </p:nvSpPr>
        <p:spPr>
          <a:xfrm>
            <a:off x="8145572" y="4171933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Lysosomes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7AD5ED-F048-410E-9301-07D54BE51222}"/>
              </a:ext>
            </a:extLst>
          </p:cNvPr>
          <p:cNvSpPr txBox="1"/>
          <p:nvPr/>
        </p:nvSpPr>
        <p:spPr>
          <a:xfrm>
            <a:off x="2380802" y="471831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matériel extracellulaire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8196C0-C8B4-4404-9136-5695AAC1C0C7}"/>
              </a:ext>
            </a:extLst>
          </p:cNvPr>
          <p:cNvSpPr txBox="1"/>
          <p:nvPr/>
        </p:nvSpPr>
        <p:spPr>
          <a:xfrm>
            <a:off x="2380802" y="523488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protéines de membrane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20F09F-FB8E-4BC9-9E86-F2BA6C60A4D4}"/>
              </a:ext>
            </a:extLst>
          </p:cNvPr>
          <p:cNvSpPr txBox="1"/>
          <p:nvPr/>
        </p:nvSpPr>
        <p:spPr>
          <a:xfrm>
            <a:off x="6384607" y="2255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UPS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EC7AEC-EF0B-4B62-9140-83C29287149C}"/>
              </a:ext>
            </a:extLst>
          </p:cNvPr>
          <p:cNvSpPr txBox="1"/>
          <p:nvPr/>
        </p:nvSpPr>
        <p:spPr>
          <a:xfrm>
            <a:off x="2380802" y="2115532"/>
            <a:ext cx="265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substrats intracellulaires poly-ubiquitinylés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A9F6CE-A682-44BE-957C-8CACE5628022}"/>
              </a:ext>
            </a:extLst>
          </p:cNvPr>
          <p:cNvSpPr txBox="1"/>
          <p:nvPr/>
        </p:nvSpPr>
        <p:spPr>
          <a:xfrm>
            <a:off x="2380802" y="3340281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composants cytoplasmiques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4D0105-CECD-4799-BD10-2D66C9312A06}"/>
              </a:ext>
            </a:extLst>
          </p:cNvPr>
          <p:cNvSpPr txBox="1"/>
          <p:nvPr/>
        </p:nvSpPr>
        <p:spPr>
          <a:xfrm>
            <a:off x="3050958" y="3887840"/>
            <a:ext cx="168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organites                       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F778476-BB03-4502-ACF7-0E39BFA1DFF9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7494527" y="3802601"/>
            <a:ext cx="651045" cy="55399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B225EA8-0CC5-4E39-9762-137BAF99E003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7417806" y="4356599"/>
            <a:ext cx="727766" cy="80886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CEE18E-842E-43CF-B4CB-BDDAB97CE45B}"/>
              </a:ext>
            </a:extLst>
          </p:cNvPr>
          <p:cNvCxnSpPr>
            <a:stCxn id="9" idx="3"/>
            <a:endCxn id="3" idx="1"/>
          </p:cNvCxnSpPr>
          <p:nvPr/>
        </p:nvCxnSpPr>
        <p:spPr>
          <a:xfrm flipV="1">
            <a:off x="7043762" y="2439733"/>
            <a:ext cx="1039294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315DD06-73BC-4DFD-B0CF-0D51B0E7E26F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5038762" y="2438698"/>
            <a:ext cx="1345845" cy="10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4B7CF2C-1F5F-4FEB-9B3C-74292C22218C}"/>
              </a:ext>
            </a:extLst>
          </p:cNvPr>
          <p:cNvCxnSpPr>
            <a:stCxn id="11" idx="3"/>
            <a:endCxn id="4" idx="1"/>
          </p:cNvCxnSpPr>
          <p:nvPr/>
        </p:nvCxnSpPr>
        <p:spPr>
          <a:xfrm>
            <a:off x="5463697" y="3524947"/>
            <a:ext cx="576586" cy="27765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2A587D2-1DFE-4350-8BC9-E30B8E74ADD1}"/>
              </a:ext>
            </a:extLst>
          </p:cNvPr>
          <p:cNvCxnSpPr>
            <a:cxnSpLocks/>
            <a:stCxn id="12" idx="3"/>
            <a:endCxn id="4" idx="1"/>
          </p:cNvCxnSpPr>
          <p:nvPr/>
        </p:nvCxnSpPr>
        <p:spPr>
          <a:xfrm flipV="1">
            <a:off x="4734009" y="3802601"/>
            <a:ext cx="1306274" cy="26990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7BB9C4E-689D-46EA-8206-7E7526AC259E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4873792" y="4902981"/>
            <a:ext cx="1153890" cy="26248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C0FF805-0696-4DC3-93C2-85BC90560C37}"/>
              </a:ext>
            </a:extLst>
          </p:cNvPr>
          <p:cNvCxnSpPr>
            <a:stCxn id="8" idx="3"/>
            <a:endCxn id="5" idx="1"/>
          </p:cNvCxnSpPr>
          <p:nvPr/>
        </p:nvCxnSpPr>
        <p:spPr>
          <a:xfrm flipV="1">
            <a:off x="5002032" y="5165467"/>
            <a:ext cx="1025650" cy="25407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ABCB8EA-25E8-4099-A7CB-2C3D9CF02B83}"/>
              </a:ext>
            </a:extLst>
          </p:cNvPr>
          <p:cNvSpPr txBox="1"/>
          <p:nvPr/>
        </p:nvSpPr>
        <p:spPr>
          <a:xfrm>
            <a:off x="4165738" y="766139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6600"/>
                </a:solidFill>
                <a:cs typeface="Arial" panose="020B0604020202020204" pitchFamily="34" charset="0"/>
              </a:rPr>
              <a:t>Processus de dégradation</a:t>
            </a:r>
          </a:p>
        </p:txBody>
      </p:sp>
    </p:spTree>
    <p:extLst>
      <p:ext uri="{BB962C8B-B14F-4D97-AF65-F5344CB8AC3E}">
        <p14:creationId xmlns:p14="http://schemas.microsoft.com/office/powerpoint/2010/main" val="2744965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90552-7284-4695-A517-5A5ACE53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Mitochondries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D6F744-423C-42B1-A2FC-7E35387CA3F8}"/>
              </a:ext>
            </a:extLst>
          </p:cNvPr>
          <p:cNvSpPr txBox="1"/>
          <p:nvPr/>
        </p:nvSpPr>
        <p:spPr>
          <a:xfrm>
            <a:off x="2581835" y="1690688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 Localisation et principe général de la phosphorylation oxydative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C325B9-6E3F-4E8C-B437-8B1BF500B8F4}"/>
              </a:ext>
            </a:extLst>
          </p:cNvPr>
          <p:cNvSpPr txBox="1"/>
          <p:nvPr/>
        </p:nvSpPr>
        <p:spPr>
          <a:xfrm>
            <a:off x="1550895" y="2767060"/>
            <a:ext cx="9708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/>
              <a:t>Complexes de la chaine respiratoire enchâssées dans la mb interne mitochondriale ;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Couplage d’une réaction d’oxydoréduction à une pompe à proton: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transfert d’électrons issus de composés réduits, dans la matrice, dans une suite de molécules </a:t>
            </a:r>
            <a:r>
              <a:rPr lang="fr-FR" dirty="0" err="1"/>
              <a:t>acceptrices</a:t>
            </a:r>
            <a:r>
              <a:rPr lang="fr-FR" dirty="0"/>
              <a:t>, jusqu’à l’O2 -&gt; H2O, grâce aux complexes de la chaine </a:t>
            </a:r>
            <a:r>
              <a:rPr lang="fr-FR" dirty="0" err="1"/>
              <a:t>resporatoire</a:t>
            </a:r>
            <a:endParaRPr lang="fr-FR" dirty="0"/>
          </a:p>
          <a:p>
            <a:pPr lvl="1">
              <a:spcAft>
                <a:spcPts val="1200"/>
              </a:spcAft>
            </a:pPr>
            <a:r>
              <a:rPr lang="fr-FR" dirty="0"/>
              <a:t>→ énergie libérée par ces transferts successifs d’e- permet un export d’H+ dans l’espace </a:t>
            </a:r>
            <a:r>
              <a:rPr lang="fr-FR" dirty="0" err="1"/>
              <a:t>inter-membranaire</a:t>
            </a:r>
            <a:r>
              <a:rPr lang="fr-FR" dirty="0"/>
              <a:t>, par l’activité de pompe de ces complexes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→ gradient électrochimique de H+ de part et d’autre de la mb interne</a:t>
            </a:r>
          </a:p>
          <a:p>
            <a:pPr lvl="1">
              <a:spcAft>
                <a:spcPts val="1200"/>
              </a:spcAft>
            </a:pPr>
            <a:r>
              <a:rPr lang="fr-FR" dirty="0"/>
              <a:t>→ </a:t>
            </a:r>
            <a:r>
              <a:rPr lang="fr-FR" dirty="0" err="1"/>
              <a:t>ré-entrée</a:t>
            </a:r>
            <a:r>
              <a:rPr lang="fr-FR" dirty="0"/>
              <a:t> des H+ via un transporteur dont le changement de conformation provoqué par ce passage est utilisé pour la phosphorylation ADP en ATP</a:t>
            </a:r>
          </a:p>
        </p:txBody>
      </p:sp>
    </p:spTree>
    <p:extLst>
      <p:ext uri="{BB962C8B-B14F-4D97-AF65-F5344CB8AC3E}">
        <p14:creationId xmlns:p14="http://schemas.microsoft.com/office/powerpoint/2010/main" val="973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90552-7284-4695-A517-5A5ACE53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Mitochondries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D6F744-423C-42B1-A2FC-7E35387CA3F8}"/>
              </a:ext>
            </a:extLst>
          </p:cNvPr>
          <p:cNvSpPr txBox="1"/>
          <p:nvPr/>
        </p:nvSpPr>
        <p:spPr>
          <a:xfrm>
            <a:off x="3567953" y="1768844"/>
            <a:ext cx="435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Synthèse des protéines mitochondriales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E949DF-716F-4D8F-9C05-BAFAEA176ED9}"/>
              </a:ext>
            </a:extLst>
          </p:cNvPr>
          <p:cNvSpPr txBox="1"/>
          <p:nvPr/>
        </p:nvSpPr>
        <p:spPr>
          <a:xfrm>
            <a:off x="1952065" y="2922494"/>
            <a:ext cx="8287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99% </a:t>
            </a:r>
            <a:r>
              <a:rPr lang="fr-FR" dirty="0"/>
              <a:t>gènes dans génome nucléaire:</a:t>
            </a:r>
          </a:p>
          <a:p>
            <a:pPr lvl="1"/>
            <a:r>
              <a:rPr lang="fr-FR" dirty="0"/>
              <a:t>transcription nucléaire</a:t>
            </a:r>
          </a:p>
          <a:p>
            <a:pPr lvl="1"/>
            <a:r>
              <a:rPr lang="fr-FR" dirty="0"/>
              <a:t>traduction cytosolique</a:t>
            </a:r>
          </a:p>
          <a:p>
            <a:pPr lvl="1"/>
            <a:r>
              <a:rPr lang="fr-FR" dirty="0"/>
              <a:t>Import dans membrane interne ou matrice par des transporteurs : ~translocon du RE, mais import post-traductionnel, et </a:t>
            </a:r>
            <a:r>
              <a:rPr lang="fr-FR" dirty="0" err="1"/>
              <a:t>necessité</a:t>
            </a:r>
            <a:r>
              <a:rPr lang="fr-FR" dirty="0"/>
              <a:t> de 2 transporteurs (1 par mb)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1% </a:t>
            </a:r>
            <a:r>
              <a:rPr lang="fr-FR" dirty="0"/>
              <a:t>gènes dans génome mitochondrial</a:t>
            </a:r>
          </a:p>
          <a:p>
            <a:pPr lvl="1"/>
            <a:r>
              <a:rPr lang="fr-FR" dirty="0"/>
              <a:t>transcription et traduction dans matrice mitochondriale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9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65D38B4-5787-4D5E-ABDC-C9F5770B1E01}"/>
              </a:ext>
            </a:extLst>
          </p:cNvPr>
          <p:cNvSpPr txBox="1"/>
          <p:nvPr/>
        </p:nvSpPr>
        <p:spPr>
          <a:xfrm>
            <a:off x="947746" y="2671483"/>
            <a:ext cx="10406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Citer les étapes du cycle cellulaire, avec pour chacune le nombre de chromatides par chromosome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4363A6-AA83-44B8-9019-F693FE652A4D}"/>
              </a:ext>
            </a:extLst>
          </p:cNvPr>
          <p:cNvSpPr txBox="1"/>
          <p:nvPr/>
        </p:nvSpPr>
        <p:spPr>
          <a:xfrm>
            <a:off x="4965993" y="3580487"/>
            <a:ext cx="2369559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G1 : 		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 : 		1-2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G2 : 		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 : 		2-1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FB60A72-80BF-47B2-A83E-B9B12D48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Cycle cellulaire</a:t>
            </a:r>
          </a:p>
        </p:txBody>
      </p:sp>
    </p:spTree>
    <p:extLst>
      <p:ext uri="{BB962C8B-B14F-4D97-AF65-F5344CB8AC3E}">
        <p14:creationId xmlns:p14="http://schemas.microsoft.com/office/powerpoint/2010/main" val="9324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60" b="8122"/>
          <a:stretch>
            <a:fillRect/>
          </a:stretch>
        </p:blipFill>
        <p:spPr bwMode="auto">
          <a:xfrm>
            <a:off x="3521076" y="277537"/>
            <a:ext cx="4138613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Oval 9"/>
          <p:cNvSpPr>
            <a:spLocks noChangeArrowheads="1"/>
          </p:cNvSpPr>
          <p:nvPr/>
        </p:nvSpPr>
        <p:spPr bwMode="auto">
          <a:xfrm>
            <a:off x="4301098" y="4065576"/>
            <a:ext cx="369888" cy="369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S</a:t>
            </a:r>
          </a:p>
        </p:txBody>
      </p:sp>
      <p:sp>
        <p:nvSpPr>
          <p:cNvPr id="47118" name="Oval 10"/>
          <p:cNvSpPr>
            <a:spLocks noChangeArrowheads="1"/>
          </p:cNvSpPr>
          <p:nvPr/>
        </p:nvSpPr>
        <p:spPr bwMode="auto">
          <a:xfrm>
            <a:off x="7038508" y="2911463"/>
            <a:ext cx="369888" cy="369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G1</a:t>
            </a:r>
          </a:p>
        </p:txBody>
      </p:sp>
      <p:sp>
        <p:nvSpPr>
          <p:cNvPr id="47119" name="Oval 11"/>
          <p:cNvSpPr>
            <a:spLocks noChangeArrowheads="1"/>
          </p:cNvSpPr>
          <p:nvPr/>
        </p:nvSpPr>
        <p:spPr bwMode="auto">
          <a:xfrm>
            <a:off x="5342498" y="1253553"/>
            <a:ext cx="369888" cy="369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M</a:t>
            </a:r>
          </a:p>
        </p:txBody>
      </p:sp>
      <p:sp>
        <p:nvSpPr>
          <p:cNvPr id="47120" name="Oval 12"/>
          <p:cNvSpPr>
            <a:spLocks noChangeArrowheads="1"/>
          </p:cNvSpPr>
          <p:nvPr/>
        </p:nvSpPr>
        <p:spPr bwMode="auto">
          <a:xfrm>
            <a:off x="4238718" y="1771638"/>
            <a:ext cx="369888" cy="369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ea typeface="ＭＳ Ｐゴシック" charset="0"/>
              </a:rPr>
              <a:t>G2</a:t>
            </a:r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6028298" y="682896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>
                <a:solidFill>
                  <a:srgbClr val="000000"/>
                </a:solidFill>
                <a:ea typeface="ＭＳ Ｐゴシック" charset="0"/>
              </a:rPr>
              <a:t>+</a:t>
            </a:r>
          </a:p>
        </p:txBody>
      </p:sp>
      <p:sp>
        <p:nvSpPr>
          <p:cNvPr id="47109" name="Rectangle 53"/>
          <p:cNvSpPr>
            <a:spLocks noChangeArrowheads="1"/>
          </p:cNvSpPr>
          <p:nvPr/>
        </p:nvSpPr>
        <p:spPr bwMode="auto">
          <a:xfrm>
            <a:off x="1524000" y="594430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Les phases successives d’un cycle de duplication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d’une cellule eucaryote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179341" y="2800920"/>
            <a:ext cx="184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000000"/>
                </a:solidFill>
                <a:ea typeface="ＭＳ Ｐゴシック" charset="0"/>
              </a:rPr>
              <a:t>G = gap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000000"/>
                </a:solidFill>
                <a:ea typeface="ＭＳ Ｐゴシック" charset="0"/>
              </a:rPr>
              <a:t>S = synthèse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17931" y="3346993"/>
            <a:ext cx="100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ea typeface="ＭＳ Ｐゴシック" charset="0"/>
              </a:rPr>
              <a:t>variable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19375" y="4445067"/>
            <a:ext cx="100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ea typeface="ＭＳ Ｐゴシック" charset="0"/>
              </a:rPr>
              <a:t>≈ 10 h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166461" y="2196000"/>
            <a:ext cx="100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ea typeface="ＭＳ Ｐゴシック" charset="0"/>
              </a:rPr>
              <a:t>variable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211489" y="1640347"/>
            <a:ext cx="60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ea typeface="ＭＳ Ｐゴシック" charset="0"/>
              </a:rPr>
              <a:t>≈ 1 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B627F5-FF6B-4864-A4D7-6B4F0B990CAD}"/>
              </a:ext>
            </a:extLst>
          </p:cNvPr>
          <p:cNvSpPr txBox="1"/>
          <p:nvPr/>
        </p:nvSpPr>
        <p:spPr>
          <a:xfrm>
            <a:off x="1785644" y="4353918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réplication de l’ADN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C2BD2F1-6BF7-4399-9559-C34C5B546AF8}"/>
              </a:ext>
            </a:extLst>
          </p:cNvPr>
          <p:cNvSpPr txBox="1"/>
          <p:nvPr/>
        </p:nvSpPr>
        <p:spPr>
          <a:xfrm>
            <a:off x="3855826" y="92871"/>
            <a:ext cx="180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division cellulaire</a:t>
            </a:r>
          </a:p>
        </p:txBody>
      </p:sp>
    </p:spTree>
    <p:extLst>
      <p:ext uri="{BB962C8B-B14F-4D97-AF65-F5344CB8AC3E}">
        <p14:creationId xmlns:p14="http://schemas.microsoft.com/office/powerpoint/2010/main" val="1812820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65D38B4-5787-4D5E-ABDC-C9F5770B1E01}"/>
              </a:ext>
            </a:extLst>
          </p:cNvPr>
          <p:cNvSpPr txBox="1"/>
          <p:nvPr/>
        </p:nvSpPr>
        <p:spPr>
          <a:xfrm>
            <a:off x="2618156" y="2106975"/>
            <a:ext cx="6955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Implication du cytosquelette pendant phase M du cycle cellulaire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4363A6-AA83-44B8-9019-F693FE652A4D}"/>
              </a:ext>
            </a:extLst>
          </p:cNvPr>
          <p:cNvSpPr txBox="1"/>
          <p:nvPr/>
        </p:nvSpPr>
        <p:spPr>
          <a:xfrm>
            <a:off x="838200" y="3535919"/>
            <a:ext cx="105156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Microtubules : fuseau mitotiques : ségrégation chromosomique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Microfilaments d’actine : cytodiérèse : anneau d’un réseau d’actine + myosine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Filament intermédiaire nucléaire = lamine : phosphorylation par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Cdk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-M -&gt; dissociation de la mb nucléaire -&gt; désagrégation de l’enveloppe ; déphosphorylation en télophase -&gt; reformation de l’enveloppe.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FB60A72-80BF-47B2-A83E-B9B12D48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Cycle cellulaire</a:t>
            </a:r>
          </a:p>
        </p:txBody>
      </p:sp>
    </p:spTree>
    <p:extLst>
      <p:ext uri="{BB962C8B-B14F-4D97-AF65-F5344CB8AC3E}">
        <p14:creationId xmlns:p14="http://schemas.microsoft.com/office/powerpoint/2010/main" val="34182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FB60A72-80BF-47B2-A83E-B9B12D48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Cycle cellulaire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6152F3-7A9E-46CF-807E-8417AA24D25C}"/>
              </a:ext>
            </a:extLst>
          </p:cNvPr>
          <p:cNvSpPr txBox="1"/>
          <p:nvPr/>
        </p:nvSpPr>
        <p:spPr>
          <a:xfrm>
            <a:off x="1147482" y="1909482"/>
            <a:ext cx="9879106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fr-FR" sz="2000" dirty="0"/>
              <a:t>Quels évènements permettent la ségrégation chromosomique</a:t>
            </a:r>
          </a:p>
          <a:p>
            <a:pPr marL="342900" lvl="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condensation des chromosomes (condensine) -&gt; pas de nœuds</a:t>
            </a:r>
          </a:p>
          <a:p>
            <a:pPr marL="342900" lvl="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appariement des chromatides (cohésine) -&gt; ségrégation de chaque chromatide</a:t>
            </a:r>
          </a:p>
          <a:p>
            <a:pPr marL="342900" lvl="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attachement du chromosome au fuseau (kinétochore)</a:t>
            </a:r>
          </a:p>
          <a:p>
            <a:pPr marL="342900" lvl="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traction-répulsion des microtubules du fuseau (anaphase)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point de contrôle métaphase-anaphase : de l’attachement de chaque chromatide au fuseau d’un pôle différent de celui de sa chromatide sœur </a:t>
            </a:r>
          </a:p>
        </p:txBody>
      </p:sp>
    </p:spTree>
    <p:extLst>
      <p:ext uri="{BB962C8B-B14F-4D97-AF65-F5344CB8AC3E}">
        <p14:creationId xmlns:p14="http://schemas.microsoft.com/office/powerpoint/2010/main" val="9398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FB60A72-80BF-47B2-A83E-B9B12D48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Cycle cellulaire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6152F3-7A9E-46CF-807E-8417AA24D25C}"/>
              </a:ext>
            </a:extLst>
          </p:cNvPr>
          <p:cNvSpPr txBox="1"/>
          <p:nvPr/>
        </p:nvSpPr>
        <p:spPr>
          <a:xfrm>
            <a:off x="3715870" y="1999129"/>
            <a:ext cx="476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/>
              <a:t>Principe de Régulation du cycle cellulaire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BB742-18AB-470D-BC53-753506E56A9E}"/>
              </a:ext>
            </a:extLst>
          </p:cNvPr>
          <p:cNvSpPr txBox="1"/>
          <p:nvPr/>
        </p:nvSpPr>
        <p:spPr>
          <a:xfrm>
            <a:off x="2357718" y="3021106"/>
            <a:ext cx="831028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Protéines effectrices </a:t>
            </a:r>
            <a:r>
              <a:rPr lang="fr-FR" dirty="0" err="1"/>
              <a:t>Cdks</a:t>
            </a:r>
            <a:r>
              <a:rPr lang="fr-FR" dirty="0"/>
              <a:t> présentent pendant tout le cycle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Mais activité régulée par les Cyclines, dont la quantité est régulée au cours du cycle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Cdk</a:t>
            </a:r>
            <a:r>
              <a:rPr lang="fr-FR" dirty="0"/>
              <a:t> = phosphorylase, agissant sur de nombreuses cibles protéiques, modifiant leur fonctionnement, ou induisant la transcription de certains gènes</a:t>
            </a:r>
          </a:p>
        </p:txBody>
      </p:sp>
    </p:spTree>
    <p:extLst>
      <p:ext uri="{BB962C8B-B14F-4D97-AF65-F5344CB8AC3E}">
        <p14:creationId xmlns:p14="http://schemas.microsoft.com/office/powerpoint/2010/main" val="14184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2" name="Picture 3" descr="figure 17-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8125" y="1638299"/>
            <a:ext cx="8888889" cy="37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3" name="Text Box 4"/>
          <p:cNvSpPr txBox="1">
            <a:spLocks noChangeArrowheads="1"/>
          </p:cNvSpPr>
          <p:nvPr/>
        </p:nvSpPr>
        <p:spPr bwMode="auto">
          <a:xfrm>
            <a:off x="0" y="289784"/>
            <a:ext cx="12191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Complexes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Cdk-cycline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système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</a:t>
            </a:r>
            <a:r>
              <a:rPr lang="en-US" altLang="ja-JP" sz="240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ôle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du cycle de division de la cellule</a:t>
            </a:r>
            <a:endParaRPr lang="fr-FR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84" name="Text Box 5"/>
          <p:cNvSpPr txBox="1">
            <a:spLocks noChangeArrowheads="1"/>
          </p:cNvSpPr>
          <p:nvPr/>
        </p:nvSpPr>
        <p:spPr bwMode="auto">
          <a:xfrm>
            <a:off x="2492449" y="1589966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cycline G1/S</a:t>
            </a:r>
          </a:p>
        </p:txBody>
      </p:sp>
      <p:sp>
        <p:nvSpPr>
          <p:cNvPr id="245785" name="Text Box 6"/>
          <p:cNvSpPr txBox="1">
            <a:spLocks noChangeArrowheads="1"/>
          </p:cNvSpPr>
          <p:nvPr/>
        </p:nvSpPr>
        <p:spPr bwMode="auto">
          <a:xfrm>
            <a:off x="4720909" y="1593141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cycline S</a:t>
            </a:r>
          </a:p>
        </p:txBody>
      </p:sp>
      <p:sp>
        <p:nvSpPr>
          <p:cNvPr id="245786" name="Text Box 7"/>
          <p:cNvSpPr txBox="1">
            <a:spLocks noChangeArrowheads="1"/>
          </p:cNvSpPr>
          <p:nvPr/>
        </p:nvSpPr>
        <p:spPr bwMode="auto">
          <a:xfrm>
            <a:off x="7356206" y="1589966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cycline M</a:t>
            </a:r>
          </a:p>
        </p:txBody>
      </p:sp>
      <p:sp>
        <p:nvSpPr>
          <p:cNvPr id="245788" name="Rectangle 9"/>
          <p:cNvSpPr>
            <a:spLocks noChangeArrowheads="1"/>
          </p:cNvSpPr>
          <p:nvPr/>
        </p:nvSpPr>
        <p:spPr bwMode="auto">
          <a:xfrm>
            <a:off x="7165418" y="3184576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G2/M</a:t>
            </a:r>
          </a:p>
        </p:txBody>
      </p:sp>
      <p:sp>
        <p:nvSpPr>
          <p:cNvPr id="245789" name="Text Box 10"/>
          <p:cNvSpPr txBox="1">
            <a:spLocks noChangeArrowheads="1"/>
          </p:cNvSpPr>
          <p:nvPr/>
        </p:nvSpPr>
        <p:spPr bwMode="auto">
          <a:xfrm>
            <a:off x="1378667" y="3228140"/>
            <a:ext cx="118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restriction</a:t>
            </a:r>
          </a:p>
        </p:txBody>
      </p:sp>
      <p:sp>
        <p:nvSpPr>
          <p:cNvPr id="245778" name="Text Box 15"/>
          <p:cNvSpPr txBox="1">
            <a:spLocks noChangeArrowheads="1"/>
          </p:cNvSpPr>
          <p:nvPr/>
        </p:nvSpPr>
        <p:spPr bwMode="auto">
          <a:xfrm>
            <a:off x="5632450" y="5526086"/>
            <a:ext cx="2711450" cy="534988"/>
          </a:xfrm>
          <a:prstGeom prst="rect">
            <a:avLst/>
          </a:prstGeom>
          <a:solidFill>
            <a:srgbClr val="FFF89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ED1B24"/>
                </a:solidFill>
                <a:latin typeface="Arial" charset="0"/>
                <a:ea typeface="ＭＳ Ｐゴシック" charset="0"/>
              </a:rPr>
              <a:t>Déclenche la machinerie</a:t>
            </a:r>
            <a:br>
              <a:rPr lang="fr-FR">
                <a:solidFill>
                  <a:srgbClr val="ED1B24"/>
                </a:solidFill>
                <a:latin typeface="Arial" charset="0"/>
                <a:ea typeface="ＭＳ Ｐゴシック" charset="0"/>
              </a:rPr>
            </a:br>
            <a:r>
              <a:rPr lang="fr-FR">
                <a:solidFill>
                  <a:srgbClr val="ED1B24"/>
                </a:solidFill>
                <a:latin typeface="Arial" charset="0"/>
                <a:ea typeface="ＭＳ Ｐゴシック" charset="0"/>
              </a:rPr>
              <a:t>de la mitose</a:t>
            </a:r>
          </a:p>
        </p:txBody>
      </p:sp>
      <p:sp>
        <p:nvSpPr>
          <p:cNvPr id="245779" name="Line 16"/>
          <p:cNvSpPr>
            <a:spLocks noChangeShapeType="1"/>
          </p:cNvSpPr>
          <p:nvPr/>
        </p:nvSpPr>
        <p:spPr bwMode="auto">
          <a:xfrm>
            <a:off x="6983413" y="5118098"/>
            <a:ext cx="0" cy="369888"/>
          </a:xfrm>
          <a:prstGeom prst="line">
            <a:avLst/>
          </a:prstGeom>
          <a:noFill/>
          <a:ln w="28575">
            <a:solidFill>
              <a:srgbClr val="ED1B24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776" name="Text Box 18"/>
          <p:cNvSpPr txBox="1">
            <a:spLocks noChangeArrowheads="1"/>
          </p:cNvSpPr>
          <p:nvPr/>
        </p:nvSpPr>
        <p:spPr bwMode="auto">
          <a:xfrm>
            <a:off x="2284413" y="5530854"/>
            <a:ext cx="2711450" cy="534988"/>
          </a:xfrm>
          <a:prstGeom prst="rect">
            <a:avLst/>
          </a:prstGeom>
          <a:solidFill>
            <a:srgbClr val="FFF89C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ED1B24"/>
                </a:solidFill>
                <a:latin typeface="Arial" charset="0"/>
                <a:ea typeface="ＭＳ Ｐゴシック" charset="0"/>
              </a:rPr>
              <a:t>Déclenche la machinerie</a:t>
            </a:r>
            <a:br>
              <a:rPr lang="fr-FR">
                <a:solidFill>
                  <a:srgbClr val="ED1B24"/>
                </a:solidFill>
                <a:latin typeface="Arial" charset="0"/>
                <a:ea typeface="ＭＳ Ｐゴシック" charset="0"/>
              </a:rPr>
            </a:br>
            <a:r>
              <a:rPr lang="fr-FR">
                <a:solidFill>
                  <a:srgbClr val="ED1B24"/>
                </a:solidFill>
                <a:latin typeface="Arial" charset="0"/>
                <a:ea typeface="ＭＳ Ｐゴシック" charset="0"/>
              </a:rPr>
              <a:t>de réplication de l’ADN</a:t>
            </a:r>
          </a:p>
        </p:txBody>
      </p:sp>
      <p:sp>
        <p:nvSpPr>
          <p:cNvPr id="245777" name="Line 19"/>
          <p:cNvSpPr>
            <a:spLocks noChangeShapeType="1"/>
          </p:cNvSpPr>
          <p:nvPr/>
        </p:nvSpPr>
        <p:spPr bwMode="auto">
          <a:xfrm>
            <a:off x="3648076" y="5143504"/>
            <a:ext cx="0" cy="369888"/>
          </a:xfrm>
          <a:prstGeom prst="line">
            <a:avLst/>
          </a:prstGeom>
          <a:noFill/>
          <a:ln w="28575">
            <a:solidFill>
              <a:srgbClr val="ED1B24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774" name="Text Box 21"/>
          <p:cNvSpPr txBox="1">
            <a:spLocks noChangeArrowheads="1"/>
          </p:cNvSpPr>
          <p:nvPr/>
        </p:nvSpPr>
        <p:spPr bwMode="auto">
          <a:xfrm>
            <a:off x="1524000" y="4806954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  <a:latin typeface="Arial" charset="0"/>
                <a:ea typeface="ＭＳ Ｐゴシック" charset="0"/>
              </a:rPr>
              <a:t>Cdk-G1/S</a:t>
            </a:r>
          </a:p>
        </p:txBody>
      </p:sp>
      <p:pic>
        <p:nvPicPr>
          <p:cNvPr id="245775" name="Picture 22" descr="figure 17-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4090991"/>
            <a:ext cx="9810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1" name="Text Box 24"/>
          <p:cNvSpPr txBox="1">
            <a:spLocks noChangeArrowheads="1"/>
          </p:cNvSpPr>
          <p:nvPr/>
        </p:nvSpPr>
        <p:spPr bwMode="auto">
          <a:xfrm>
            <a:off x="3065463" y="4810129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  <a:latin typeface="Arial" charset="0"/>
                <a:ea typeface="ＭＳ Ｐゴシック" charset="0"/>
              </a:rPr>
              <a:t>Cdk-S</a:t>
            </a:r>
          </a:p>
        </p:txBody>
      </p:sp>
      <p:sp>
        <p:nvSpPr>
          <p:cNvPr id="245772" name="Text Box 25"/>
          <p:cNvSpPr txBox="1">
            <a:spLocks noChangeArrowheads="1"/>
          </p:cNvSpPr>
          <p:nvPr/>
        </p:nvSpPr>
        <p:spPr bwMode="auto">
          <a:xfrm>
            <a:off x="4086935" y="404971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cycline</a:t>
            </a:r>
          </a:p>
        </p:txBody>
      </p:sp>
      <p:pic>
        <p:nvPicPr>
          <p:cNvPr id="245773" name="Picture 26" descr="figure 17-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8963" y="4059241"/>
            <a:ext cx="1127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9" name="Text Box 28"/>
          <p:cNvSpPr txBox="1">
            <a:spLocks noChangeArrowheads="1"/>
          </p:cNvSpPr>
          <p:nvPr/>
        </p:nvSpPr>
        <p:spPr bwMode="auto">
          <a:xfrm>
            <a:off x="6403976" y="4803778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  <a:latin typeface="Arial" charset="0"/>
                <a:ea typeface="ＭＳ Ｐゴシック" charset="0"/>
              </a:rPr>
              <a:t>Cdk-M</a:t>
            </a:r>
          </a:p>
        </p:txBody>
      </p:sp>
      <p:pic>
        <p:nvPicPr>
          <p:cNvPr id="245770" name="Picture 29" descr="figure 17-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26" y="4078290"/>
            <a:ext cx="11461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F652836-7C55-4945-B1EC-2315A62490F5}"/>
              </a:ext>
            </a:extLst>
          </p:cNvPr>
          <p:cNvCxnSpPr/>
          <p:nvPr/>
        </p:nvCxnSpPr>
        <p:spPr>
          <a:xfrm flipV="1">
            <a:off x="1350499" y="2082018"/>
            <a:ext cx="0" cy="1026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EA85A23-DA04-4909-8219-BF2717A22863}"/>
              </a:ext>
            </a:extLst>
          </p:cNvPr>
          <p:cNvSpPr txBox="1"/>
          <p:nvPr/>
        </p:nvSpPr>
        <p:spPr>
          <a:xfrm>
            <a:off x="114784" y="24103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D127D-8DAF-41C8-8E18-D06F8F52374F}"/>
              </a:ext>
            </a:extLst>
          </p:cNvPr>
          <p:cNvSpPr/>
          <p:nvPr/>
        </p:nvSpPr>
        <p:spPr>
          <a:xfrm>
            <a:off x="8074855" y="3879111"/>
            <a:ext cx="2690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98D659A-A300-4828-A5E5-2D16C21289E2}"/>
              </a:ext>
            </a:extLst>
          </p:cNvPr>
          <p:cNvSpPr/>
          <p:nvPr/>
        </p:nvSpPr>
        <p:spPr>
          <a:xfrm>
            <a:off x="3702368" y="5191224"/>
            <a:ext cx="269973" cy="26772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026A00C-AE5B-4E6C-B1F5-DAF6CB3A65A2}"/>
              </a:ext>
            </a:extLst>
          </p:cNvPr>
          <p:cNvSpPr/>
          <p:nvPr/>
        </p:nvSpPr>
        <p:spPr>
          <a:xfrm>
            <a:off x="7050405" y="5163449"/>
            <a:ext cx="269973" cy="26772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9A87423-6077-4D9C-B68E-FD3927C4D701}"/>
              </a:ext>
            </a:extLst>
          </p:cNvPr>
          <p:cNvGrpSpPr/>
          <p:nvPr/>
        </p:nvGrpSpPr>
        <p:grpSpPr>
          <a:xfrm>
            <a:off x="2653551" y="5011266"/>
            <a:ext cx="531969" cy="315330"/>
            <a:chOff x="2698376" y="5091953"/>
            <a:chExt cx="531969" cy="31533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D4A33FC0-30B9-462E-B72E-2AAEE9E2D789}"/>
                </a:ext>
              </a:extLst>
            </p:cNvPr>
            <p:cNvSpPr/>
            <p:nvPr/>
          </p:nvSpPr>
          <p:spPr>
            <a:xfrm>
              <a:off x="2698376" y="5091953"/>
              <a:ext cx="484095" cy="315330"/>
            </a:xfrm>
            <a:custGeom>
              <a:avLst/>
              <a:gdLst>
                <a:gd name="connsiteX0" fmla="*/ 0 w 484095"/>
                <a:gd name="connsiteY0" fmla="*/ 0 h 315330"/>
                <a:gd name="connsiteX1" fmla="*/ 233083 w 484095"/>
                <a:gd name="connsiteY1" fmla="*/ 313765 h 315330"/>
                <a:gd name="connsiteX2" fmla="*/ 484095 w 484095"/>
                <a:gd name="connsiteY2" fmla="*/ 98612 h 3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095" h="315330">
                  <a:moveTo>
                    <a:pt x="0" y="0"/>
                  </a:moveTo>
                  <a:cubicBezTo>
                    <a:pt x="76200" y="148665"/>
                    <a:pt x="152401" y="297330"/>
                    <a:pt x="233083" y="313765"/>
                  </a:cubicBezTo>
                  <a:cubicBezTo>
                    <a:pt x="313766" y="330200"/>
                    <a:pt x="398930" y="214406"/>
                    <a:pt x="484095" y="9861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0345E58F-1D74-4BDC-AFAA-413A935E1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4538" y="5145564"/>
              <a:ext cx="135807" cy="1508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963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B1AC6DD-9461-459E-8BDC-EFB1F042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51" r="35513"/>
          <a:stretch/>
        </p:blipFill>
        <p:spPr>
          <a:xfrm>
            <a:off x="4405971" y="883333"/>
            <a:ext cx="3110157" cy="5841270"/>
          </a:xfrm>
          <a:prstGeom prst="rect">
            <a:avLst/>
          </a:prstGeom>
          <a:ln w="9360">
            <a:noFill/>
          </a:ln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B896D616-9B5D-49C6-A2D8-BD0A96826DAE}"/>
              </a:ext>
            </a:extLst>
          </p:cNvPr>
          <p:cNvSpPr/>
          <p:nvPr/>
        </p:nvSpPr>
        <p:spPr>
          <a:xfrm>
            <a:off x="6455093" y="5499613"/>
            <a:ext cx="724320" cy="528480"/>
          </a:xfrm>
          <a:prstGeom prst="rect">
            <a:avLst/>
          </a:prstGeom>
          <a:solidFill>
            <a:srgbClr val="C1E6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272059E-E3A8-4F66-BEC8-02BD5B501C65}"/>
              </a:ext>
            </a:extLst>
          </p:cNvPr>
          <p:cNvSpPr/>
          <p:nvPr/>
        </p:nvSpPr>
        <p:spPr>
          <a:xfrm>
            <a:off x="7643568" y="1218403"/>
            <a:ext cx="119448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Lumière de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l’intestin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3242A2C8-0DD0-4E18-B74E-B63D13E2455A}"/>
              </a:ext>
            </a:extLst>
          </p:cNvPr>
          <p:cNvSpPr/>
          <p:nvPr/>
        </p:nvSpPr>
        <p:spPr>
          <a:xfrm>
            <a:off x="7643568" y="2095813"/>
            <a:ext cx="162756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Microvillosité du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domaine apical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EAB6D39F-1819-411E-97E3-CC4152C98D7C}"/>
              </a:ext>
            </a:extLst>
          </p:cNvPr>
          <p:cNvSpPr/>
          <p:nvPr/>
        </p:nvSpPr>
        <p:spPr>
          <a:xfrm>
            <a:off x="7643568" y="2697013"/>
            <a:ext cx="1568160" cy="285120"/>
          </a:xfrm>
          <a:prstGeom prst="rect">
            <a:avLst/>
          </a:prstGeom>
          <a:noFill/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fr-FR" sz="1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Jonction serrée</a:t>
            </a:r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86E046EC-A1FF-432F-B3C9-4DB5B2631727}"/>
              </a:ext>
            </a:extLst>
          </p:cNvPr>
          <p:cNvSpPr/>
          <p:nvPr/>
        </p:nvSpPr>
        <p:spPr>
          <a:xfrm>
            <a:off x="7641948" y="3353831"/>
            <a:ext cx="119772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Épithélium</a:t>
            </a:r>
            <a:endParaRPr lang="fr-FR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l’intestin</a:t>
            </a:r>
            <a:endParaRPr lang="fr-FR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96CE0D83-8525-451C-87CE-2D9EC3E53B17}"/>
              </a:ext>
            </a:extLst>
          </p:cNvPr>
          <p:cNvSpPr/>
          <p:nvPr/>
        </p:nvSpPr>
        <p:spPr>
          <a:xfrm>
            <a:off x="7640334" y="5637493"/>
            <a:ext cx="1500840" cy="47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Liquide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extra-cellulaire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FE2B5585-6141-4B1C-838C-188CFEF3E14D}"/>
              </a:ext>
            </a:extLst>
          </p:cNvPr>
          <p:cNvSpPr/>
          <p:nvPr/>
        </p:nvSpPr>
        <p:spPr>
          <a:xfrm>
            <a:off x="1021940" y="46873"/>
            <a:ext cx="10079640" cy="759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du glucose et du Na</a:t>
            </a:r>
            <a:r>
              <a:rPr lang="fr-FR" sz="2400" b="1" strike="noStrike" spc="-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24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travers la cellule grâce à la localisation</a:t>
            </a:r>
            <a:br>
              <a:rPr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strike="noStrike" spc="-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asymétriquedes</a:t>
            </a:r>
            <a:r>
              <a:rPr lang="fr-FR" sz="2400" b="1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transporteurs dans la membrane plasmique</a:t>
            </a:r>
            <a:endParaRPr lang="fr-FR" sz="2400" b="0" strike="noStrike" spc="-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7EAE564A-509C-4E58-8216-3D299BD24F1D}"/>
              </a:ext>
            </a:extLst>
          </p:cNvPr>
          <p:cNvSpPr/>
          <p:nvPr/>
        </p:nvSpPr>
        <p:spPr>
          <a:xfrm>
            <a:off x="2912330" y="3488113"/>
            <a:ext cx="1601640" cy="28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Domaine latéral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FA089ED6-266B-4220-8716-51A1841908DA}"/>
              </a:ext>
            </a:extLst>
          </p:cNvPr>
          <p:cNvSpPr/>
          <p:nvPr/>
        </p:nvSpPr>
        <p:spPr>
          <a:xfrm>
            <a:off x="3032760" y="5296003"/>
            <a:ext cx="1534320" cy="28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Domaine basal</a:t>
            </a:r>
            <a:endParaRPr lang="fr-FR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id="{B336D308-6BFC-4F05-A81D-9E59DF67499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063730" y="1235113"/>
            <a:ext cx="835920" cy="5260234"/>
          </a:xfrm>
          <a:prstGeom prst="rect">
            <a:avLst/>
          </a:prstGeom>
          <a:ln w="9360">
            <a:noFill/>
          </a:ln>
        </p:spPr>
      </p:pic>
      <p:sp>
        <p:nvSpPr>
          <p:cNvPr id="14" name="CustomShape 10">
            <a:extLst>
              <a:ext uri="{FF2B5EF4-FFF2-40B4-BE49-F238E27FC236}">
                <a16:creationId xmlns:a16="http://schemas.microsoft.com/office/drawing/2014/main" id="{64F090AB-C31F-427B-8F79-6446C3D874D5}"/>
              </a:ext>
            </a:extLst>
          </p:cNvPr>
          <p:cNvSpPr/>
          <p:nvPr/>
        </p:nvSpPr>
        <p:spPr>
          <a:xfrm rot="16200000">
            <a:off x="9289402" y="3885883"/>
            <a:ext cx="2511000" cy="30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Concentration en glucose</a:t>
            </a:r>
            <a:endParaRPr lang="fr-FR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stomShape 11">
            <a:extLst>
              <a:ext uri="{FF2B5EF4-FFF2-40B4-BE49-F238E27FC236}">
                <a16:creationId xmlns:a16="http://schemas.microsoft.com/office/drawing/2014/main" id="{944F8B30-C62D-4B58-AE71-2785F17699E7}"/>
              </a:ext>
            </a:extLst>
          </p:cNvPr>
          <p:cNvSpPr/>
          <p:nvPr/>
        </p:nvSpPr>
        <p:spPr>
          <a:xfrm>
            <a:off x="10135700" y="6388048"/>
            <a:ext cx="75420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Faible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stomShape 12">
            <a:extLst>
              <a:ext uri="{FF2B5EF4-FFF2-40B4-BE49-F238E27FC236}">
                <a16:creationId xmlns:a16="http://schemas.microsoft.com/office/drawing/2014/main" id="{E1BBC8B1-EFE7-4C1D-9189-9A8CE7D0E01A}"/>
              </a:ext>
            </a:extLst>
          </p:cNvPr>
          <p:cNvSpPr/>
          <p:nvPr/>
        </p:nvSpPr>
        <p:spPr>
          <a:xfrm>
            <a:off x="10135700" y="988175"/>
            <a:ext cx="75420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Faible</a:t>
            </a:r>
            <a:endParaRPr lang="fr-FR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stomShape 13">
            <a:extLst>
              <a:ext uri="{FF2B5EF4-FFF2-40B4-BE49-F238E27FC236}">
                <a16:creationId xmlns:a16="http://schemas.microsoft.com/office/drawing/2014/main" id="{43B7BCB1-2A6C-46D8-A60C-35D081F7EC79}"/>
              </a:ext>
            </a:extLst>
          </p:cNvPr>
          <p:cNvSpPr/>
          <p:nvPr/>
        </p:nvSpPr>
        <p:spPr>
          <a:xfrm>
            <a:off x="6444172" y="5456621"/>
            <a:ext cx="902520" cy="590760"/>
          </a:xfrm>
          <a:prstGeom prst="rect">
            <a:avLst/>
          </a:prstGeom>
          <a:noFill/>
          <a:ln w="190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4F2AB237-696F-4B77-987B-1F33011814F6}"/>
              </a:ext>
            </a:extLst>
          </p:cNvPr>
          <p:cNvSpPr/>
          <p:nvPr/>
        </p:nvSpPr>
        <p:spPr>
          <a:xfrm>
            <a:off x="6452933" y="5463973"/>
            <a:ext cx="906840" cy="66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fr-FR" sz="1600" b="0" strike="noStrike" spc="-1">
                <a:solidFill>
                  <a:srgbClr val="E90B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Pompe</a:t>
            </a:r>
            <a:endParaRPr lang="fr-FR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1600" b="0" strike="noStrike" spc="-1">
                <a:solidFill>
                  <a:srgbClr val="E90B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fr-FR" sz="1600" b="0" strike="noStrike" spc="-1" baseline="30000">
                <a:solidFill>
                  <a:srgbClr val="E90B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1600" b="0" strike="noStrike" spc="-1">
                <a:solidFill>
                  <a:srgbClr val="E90B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</a:t>
            </a:r>
            <a:r>
              <a:rPr lang="fr-FR" sz="1600" b="0" strike="noStrike" spc="-1" baseline="30000">
                <a:solidFill>
                  <a:srgbClr val="E90B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fr-FR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stomShape 15">
            <a:extLst>
              <a:ext uri="{FF2B5EF4-FFF2-40B4-BE49-F238E27FC236}">
                <a16:creationId xmlns:a16="http://schemas.microsoft.com/office/drawing/2014/main" id="{197C9C1B-4F9C-43E2-9D51-9E1900EF4F58}"/>
              </a:ext>
            </a:extLst>
          </p:cNvPr>
          <p:cNvSpPr/>
          <p:nvPr/>
        </p:nvSpPr>
        <p:spPr>
          <a:xfrm>
            <a:off x="8152428" y="6198009"/>
            <a:ext cx="13712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[K</a:t>
            </a:r>
            <a:r>
              <a:rPr lang="fr-FR" sz="1600" b="0" strike="noStrike" spc="-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fr-FR" sz="1600" b="0" strike="noStrike" spc="-1" baseline="-25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</a:t>
            </a: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fr-FR" sz="1600" b="0" strike="noStrike" spc="-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stomShape 16">
            <a:extLst>
              <a:ext uri="{FF2B5EF4-FFF2-40B4-BE49-F238E27FC236}">
                <a16:creationId xmlns:a16="http://schemas.microsoft.com/office/drawing/2014/main" id="{420F98AC-9881-4974-B82C-34FB93AB51E0}"/>
              </a:ext>
            </a:extLst>
          </p:cNvPr>
          <p:cNvSpPr/>
          <p:nvPr/>
        </p:nvSpPr>
        <p:spPr>
          <a:xfrm>
            <a:off x="7977049" y="4288156"/>
            <a:ext cx="16257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[K</a:t>
            </a:r>
            <a:r>
              <a:rPr lang="fr-FR" sz="1600" b="0" strike="noStrike" spc="-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fr-FR" sz="1600" b="0" strike="noStrike" spc="-1" baseline="-25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intraC</a:t>
            </a: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140 </a:t>
            </a:r>
            <a:r>
              <a:rPr lang="fr-FR" sz="1600" b="0" strike="noStrike" spc="-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stomShape 17">
            <a:extLst>
              <a:ext uri="{FF2B5EF4-FFF2-40B4-BE49-F238E27FC236}">
                <a16:creationId xmlns:a16="http://schemas.microsoft.com/office/drawing/2014/main" id="{43CC7008-2585-4123-9E40-4A3DCB0E3214}"/>
              </a:ext>
            </a:extLst>
          </p:cNvPr>
          <p:cNvSpPr/>
          <p:nvPr/>
        </p:nvSpPr>
        <p:spPr>
          <a:xfrm>
            <a:off x="2029579" y="6272173"/>
            <a:ext cx="17643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[Na</a:t>
            </a:r>
            <a:r>
              <a:rPr lang="fr-FR" sz="1600" b="0" strike="noStrike" spc="-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fr-FR" sz="1600" b="0" strike="noStrike" spc="-1" baseline="-25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</a:t>
            </a: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145 </a:t>
            </a:r>
            <a:r>
              <a:rPr lang="fr-FR" sz="1600" b="0" strike="noStrike" spc="-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stomShape 18">
            <a:extLst>
              <a:ext uri="{FF2B5EF4-FFF2-40B4-BE49-F238E27FC236}">
                <a16:creationId xmlns:a16="http://schemas.microsoft.com/office/drawing/2014/main" id="{DC3CC096-2412-4F51-AB45-1B92567C26C4}"/>
              </a:ext>
            </a:extLst>
          </p:cNvPr>
          <p:cNvSpPr/>
          <p:nvPr/>
        </p:nvSpPr>
        <p:spPr>
          <a:xfrm>
            <a:off x="1946090" y="4874216"/>
            <a:ext cx="196848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[Na</a:t>
            </a:r>
            <a:r>
              <a:rPr lang="fr-FR" sz="1600" b="0" strike="noStrike" spc="-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fr-FR" sz="1600" b="0" strike="noStrike" spc="-1" baseline="-25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intraC</a:t>
            </a:r>
            <a:r>
              <a:rPr lang="fr-FR" sz="16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5 - 15 mM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Shape 19">
            <a:extLst>
              <a:ext uri="{FF2B5EF4-FFF2-40B4-BE49-F238E27FC236}">
                <a16:creationId xmlns:a16="http://schemas.microsoft.com/office/drawing/2014/main" id="{1BC279A3-527B-49BD-A00D-E796C9C0CFDB}"/>
              </a:ext>
            </a:extLst>
          </p:cNvPr>
          <p:cNvSpPr txBox="1"/>
          <p:nvPr/>
        </p:nvSpPr>
        <p:spPr>
          <a:xfrm>
            <a:off x="2130770" y="2365783"/>
            <a:ext cx="2275200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Transporteur du glucose actionné par le Na</a:t>
            </a:r>
            <a:r>
              <a:rPr lang="fr-FR" sz="1600" b="0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(symport SGLT1)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Shape 20">
            <a:extLst>
              <a:ext uri="{FF2B5EF4-FFF2-40B4-BE49-F238E27FC236}">
                <a16:creationId xmlns:a16="http://schemas.microsoft.com/office/drawing/2014/main" id="{72FF646D-B83D-4576-8D01-CB9434BB5B91}"/>
              </a:ext>
            </a:extLst>
          </p:cNvPr>
          <p:cNvSpPr txBox="1"/>
          <p:nvPr/>
        </p:nvSpPr>
        <p:spPr>
          <a:xfrm>
            <a:off x="1691023" y="4128733"/>
            <a:ext cx="273600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fr-FR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Protéine de transport passif du glucose (uniport GLUT)</a:t>
            </a:r>
            <a:endParaRPr lang="fr-FR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14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FB60A72-80BF-47B2-A83E-B9B12D48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Cycle cellulaire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6152F3-7A9E-46CF-807E-8417AA24D25C}"/>
              </a:ext>
            </a:extLst>
          </p:cNvPr>
          <p:cNvSpPr txBox="1"/>
          <p:nvPr/>
        </p:nvSpPr>
        <p:spPr>
          <a:xfrm>
            <a:off x="3431241" y="1937857"/>
            <a:ext cx="532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/>
              <a:t>Principe des points de contrôle du cycle cellulaire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BB742-18AB-470D-BC53-753506E56A9E}"/>
              </a:ext>
            </a:extLst>
          </p:cNvPr>
          <p:cNvSpPr txBox="1"/>
          <p:nvPr/>
        </p:nvSpPr>
        <p:spPr>
          <a:xfrm>
            <a:off x="1743634" y="2985247"/>
            <a:ext cx="870472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Tant que conditions non favorables à la poursuite du cycle, production de protéines inhibitrices des </a:t>
            </a:r>
            <a:r>
              <a:rPr lang="fr-FR" dirty="0" err="1"/>
              <a:t>Cdks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Points de contrôle: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G1-S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environnement favorable ? pas de lésion de l’ADN 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G2-M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réplication complète ? pas de lésion de l’ADN 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Métaphase-anaphase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chromatides correctement reliées au fuseau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mitiotique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388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4" name="Picture 1027" descr="figure 17-21"/>
          <p:cNvPicPr>
            <a:picLocks noChangeAspect="1" noChangeArrowheads="1"/>
          </p:cNvPicPr>
          <p:nvPr/>
        </p:nvPicPr>
        <p:blipFill rotWithShape="1">
          <a:blip r:embed="rId3"/>
          <a:srcRect t="79700"/>
          <a:stretch/>
        </p:blipFill>
        <p:spPr bwMode="auto">
          <a:xfrm>
            <a:off x="1707945" y="4821681"/>
            <a:ext cx="8535988" cy="93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5" name="Text Box 1028"/>
          <p:cNvSpPr txBox="1">
            <a:spLocks noChangeArrowheads="1"/>
          </p:cNvSpPr>
          <p:nvPr/>
        </p:nvSpPr>
        <p:spPr bwMode="auto">
          <a:xfrm>
            <a:off x="237511" y="1226203"/>
            <a:ext cx="350954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ea typeface="ＭＳ Ｐゴシック" charset="0"/>
              </a:rPr>
              <a:t>environnement extracellulaire favorable (nutriments, facteurs de croissance)</a:t>
            </a:r>
          </a:p>
        </p:txBody>
      </p:sp>
      <p:sp>
        <p:nvSpPr>
          <p:cNvPr id="360456" name="Text Box 1029"/>
          <p:cNvSpPr txBox="1">
            <a:spLocks noChangeArrowheads="1"/>
          </p:cNvSpPr>
          <p:nvPr/>
        </p:nvSpPr>
        <p:spPr bwMode="auto">
          <a:xfrm>
            <a:off x="1631325" y="3844353"/>
            <a:ext cx="1335879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cycline G1/S</a:t>
            </a:r>
          </a:p>
        </p:txBody>
      </p:sp>
      <p:sp>
        <p:nvSpPr>
          <p:cNvPr id="360458" name="Text Box 1031"/>
          <p:cNvSpPr txBox="1">
            <a:spLocks noChangeArrowheads="1"/>
          </p:cNvSpPr>
          <p:nvPr/>
        </p:nvSpPr>
        <p:spPr bwMode="auto">
          <a:xfrm>
            <a:off x="4712464" y="1447802"/>
            <a:ext cx="980460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ＭＳ Ｐゴシック" charset="0"/>
              </a:rPr>
              <a:t>lésion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ＭＳ Ｐゴシック" charset="0"/>
              </a:rPr>
              <a:t>de l’ADN</a:t>
            </a:r>
          </a:p>
        </p:txBody>
      </p:sp>
      <p:sp>
        <p:nvSpPr>
          <p:cNvPr id="360459" name="Text Box 1032"/>
          <p:cNvSpPr txBox="1">
            <a:spLocks noChangeArrowheads="1"/>
          </p:cNvSpPr>
          <p:nvPr/>
        </p:nvSpPr>
        <p:spPr bwMode="auto">
          <a:xfrm>
            <a:off x="6760046" y="1447802"/>
            <a:ext cx="1027845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ＭＳ Ｐゴシック" charset="0"/>
              </a:rPr>
              <a:t>ADN non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ＭＳ Ｐゴシック" charset="0"/>
              </a:rPr>
              <a:t>répliqué</a:t>
            </a:r>
          </a:p>
        </p:txBody>
      </p:sp>
      <p:sp>
        <p:nvSpPr>
          <p:cNvPr id="360461" name="Text Box 1034"/>
          <p:cNvSpPr txBox="1">
            <a:spLocks noChangeArrowheads="1"/>
          </p:cNvSpPr>
          <p:nvPr/>
        </p:nvSpPr>
        <p:spPr bwMode="auto">
          <a:xfrm>
            <a:off x="8760579" y="1226203"/>
            <a:ext cx="1420068" cy="76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ＭＳ Ｐゴシック" charset="0"/>
              </a:rPr>
              <a:t>chromosome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ＭＳ Ｐゴシック" charset="0"/>
              </a:rPr>
              <a:t>non attaché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ＭＳ Ｐゴシック" charset="0"/>
              </a:rPr>
              <a:t>au fuseau</a:t>
            </a:r>
          </a:p>
        </p:txBody>
      </p:sp>
      <p:sp>
        <p:nvSpPr>
          <p:cNvPr id="360465" name="Text Box 1038"/>
          <p:cNvSpPr txBox="1">
            <a:spLocks noChangeArrowheads="1"/>
          </p:cNvSpPr>
          <p:nvPr/>
        </p:nvSpPr>
        <p:spPr bwMode="auto">
          <a:xfrm>
            <a:off x="2474825" y="2921951"/>
            <a:ext cx="1063112" cy="319446"/>
          </a:xfrm>
          <a:prstGeom prst="rect">
            <a:avLst/>
          </a:prstGeom>
          <a:solidFill>
            <a:srgbClr val="FFF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Cdk-G1/S</a:t>
            </a:r>
          </a:p>
        </p:txBody>
      </p:sp>
      <p:sp>
        <p:nvSpPr>
          <p:cNvPr id="360466" name="Text Box 1039"/>
          <p:cNvSpPr txBox="1">
            <a:spLocks noChangeArrowheads="1"/>
          </p:cNvSpPr>
          <p:nvPr/>
        </p:nvSpPr>
        <p:spPr bwMode="auto">
          <a:xfrm>
            <a:off x="4307750" y="2921951"/>
            <a:ext cx="2136702" cy="319446"/>
          </a:xfrm>
          <a:prstGeom prst="rect">
            <a:avLst/>
          </a:prstGeom>
          <a:solidFill>
            <a:srgbClr val="FFF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err="1">
                <a:solidFill>
                  <a:srgbClr val="000000"/>
                </a:solidFill>
                <a:ea typeface="ＭＳ Ｐゴシック" charset="0"/>
              </a:rPr>
              <a:t>Cdk</a:t>
            </a: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-S</a:t>
            </a:r>
          </a:p>
        </p:txBody>
      </p:sp>
      <p:sp>
        <p:nvSpPr>
          <p:cNvPr id="360467" name="Text Box 1040"/>
          <p:cNvSpPr txBox="1">
            <a:spLocks noChangeArrowheads="1"/>
          </p:cNvSpPr>
          <p:nvPr/>
        </p:nvSpPr>
        <p:spPr bwMode="auto">
          <a:xfrm>
            <a:off x="6758737" y="2921951"/>
            <a:ext cx="801823" cy="319446"/>
          </a:xfrm>
          <a:prstGeom prst="rect">
            <a:avLst/>
          </a:prstGeom>
          <a:solidFill>
            <a:srgbClr val="FFF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err="1">
                <a:solidFill>
                  <a:srgbClr val="000000"/>
                </a:solidFill>
                <a:ea typeface="ＭＳ Ｐゴシック" charset="0"/>
              </a:rPr>
              <a:t>Cdk</a:t>
            </a: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-M</a:t>
            </a:r>
          </a:p>
        </p:txBody>
      </p:sp>
      <p:sp>
        <p:nvSpPr>
          <p:cNvPr id="360468" name="Text Box 1041"/>
          <p:cNvSpPr txBox="1">
            <a:spLocks noChangeArrowheads="1"/>
          </p:cNvSpPr>
          <p:nvPr/>
        </p:nvSpPr>
        <p:spPr bwMode="auto">
          <a:xfrm>
            <a:off x="9119698" y="2921951"/>
            <a:ext cx="772968" cy="319446"/>
          </a:xfrm>
          <a:prstGeom prst="rect">
            <a:avLst/>
          </a:prstGeom>
          <a:solidFill>
            <a:srgbClr val="F79D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APC/C</a:t>
            </a:r>
          </a:p>
        </p:txBody>
      </p:sp>
      <p:sp>
        <p:nvSpPr>
          <p:cNvPr id="360452" name="AutoShape 1043"/>
          <p:cNvSpPr>
            <a:spLocks/>
          </p:cNvSpPr>
          <p:nvPr/>
        </p:nvSpPr>
        <p:spPr bwMode="auto">
          <a:xfrm rot="16200000">
            <a:off x="5288931" y="-4070971"/>
            <a:ext cx="288925" cy="10012018"/>
          </a:xfrm>
          <a:prstGeom prst="rightBrace">
            <a:avLst>
              <a:gd name="adj1" fmla="val 125128"/>
              <a:gd name="adj2" fmla="val 497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0453" name="Rectangle 1044"/>
          <p:cNvSpPr>
            <a:spLocks noChangeArrowheads="1"/>
          </p:cNvSpPr>
          <p:nvPr/>
        </p:nvSpPr>
        <p:spPr bwMode="auto">
          <a:xfrm>
            <a:off x="4927891" y="401638"/>
            <a:ext cx="1883785" cy="369332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  <a:ea typeface="ＭＳ Ｐゴシック" charset="0"/>
              </a:rPr>
              <a:t>Points de contrôle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764C68B5-7F18-44C8-8929-BBA5EFD45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8903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ea typeface="ＭＳ Ｐゴシック" charset="0"/>
              </a:rPr>
              <a:t>points de contrôle du cycle de duplication de la cellule</a:t>
            </a:r>
          </a:p>
        </p:txBody>
      </p:sp>
      <p:sp>
        <p:nvSpPr>
          <p:cNvPr id="18" name="Text Box 1029"/>
          <p:cNvSpPr txBox="1">
            <a:spLocks noChangeArrowheads="1"/>
          </p:cNvSpPr>
          <p:nvPr/>
        </p:nvSpPr>
        <p:spPr bwMode="auto">
          <a:xfrm>
            <a:off x="5907157" y="3803959"/>
            <a:ext cx="1074589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cycline M</a:t>
            </a:r>
          </a:p>
        </p:txBody>
      </p:sp>
      <p:cxnSp>
        <p:nvCxnSpPr>
          <p:cNvPr id="4" name="Connecteur droit avec flèche 3"/>
          <p:cNvCxnSpPr>
            <a:cxnSpLocks/>
          </p:cNvCxnSpPr>
          <p:nvPr/>
        </p:nvCxnSpPr>
        <p:spPr>
          <a:xfrm>
            <a:off x="3289827" y="3316431"/>
            <a:ext cx="422887" cy="527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29"/>
          <p:cNvSpPr txBox="1">
            <a:spLocks noChangeArrowheads="1"/>
          </p:cNvSpPr>
          <p:nvPr/>
        </p:nvSpPr>
        <p:spPr bwMode="auto">
          <a:xfrm>
            <a:off x="3352216" y="3830019"/>
            <a:ext cx="983218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ea typeface="ＭＳ Ｐゴシック" charset="0"/>
              </a:rPr>
              <a:t>cycline S</a:t>
            </a:r>
          </a:p>
        </p:txBody>
      </p:sp>
      <p:cxnSp>
        <p:nvCxnSpPr>
          <p:cNvPr id="6" name="Connecteur droit avec flèche 5"/>
          <p:cNvCxnSpPr>
            <a:stCxn id="360455" idx="2"/>
            <a:endCxn id="360456" idx="0"/>
          </p:cNvCxnSpPr>
          <p:nvPr/>
        </p:nvCxnSpPr>
        <p:spPr>
          <a:xfrm>
            <a:off x="1992284" y="1983333"/>
            <a:ext cx="306981" cy="18610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cxnSpLocks/>
            <a:stCxn id="360458" idx="2"/>
          </p:cNvCxnSpPr>
          <p:nvPr/>
        </p:nvCxnSpPr>
        <p:spPr>
          <a:xfrm flipH="1">
            <a:off x="3525422" y="1988848"/>
            <a:ext cx="1677272" cy="7949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cxnSpLocks/>
            <a:stCxn id="360459" idx="2"/>
          </p:cNvCxnSpPr>
          <p:nvPr/>
        </p:nvCxnSpPr>
        <p:spPr>
          <a:xfrm>
            <a:off x="7273969" y="1988848"/>
            <a:ext cx="9671" cy="77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  <a:stCxn id="360458" idx="2"/>
          </p:cNvCxnSpPr>
          <p:nvPr/>
        </p:nvCxnSpPr>
        <p:spPr>
          <a:xfrm>
            <a:off x="5202694" y="1988848"/>
            <a:ext cx="1814992" cy="77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360467" idx="3"/>
            <a:endCxn id="360468" idx="1"/>
          </p:cNvCxnSpPr>
          <p:nvPr/>
        </p:nvCxnSpPr>
        <p:spPr>
          <a:xfrm>
            <a:off x="7560560" y="3081674"/>
            <a:ext cx="15591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3444950" y="2720685"/>
            <a:ext cx="159185" cy="154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cxnSpLocks/>
          </p:cNvCxnSpPr>
          <p:nvPr/>
        </p:nvCxnSpPr>
        <p:spPr>
          <a:xfrm>
            <a:off x="5750280" y="3289590"/>
            <a:ext cx="520953" cy="514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endCxn id="360465" idx="2"/>
          </p:cNvCxnSpPr>
          <p:nvPr/>
        </p:nvCxnSpPr>
        <p:spPr>
          <a:xfrm flipV="1">
            <a:off x="2397968" y="3241397"/>
            <a:ext cx="608413" cy="5625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21" idx="0"/>
          </p:cNvCxnSpPr>
          <p:nvPr/>
        </p:nvCxnSpPr>
        <p:spPr>
          <a:xfrm flipV="1">
            <a:off x="3843825" y="3264701"/>
            <a:ext cx="485191" cy="5653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  <a:stCxn id="18" idx="0"/>
            <a:endCxn id="360467" idx="2"/>
          </p:cNvCxnSpPr>
          <p:nvPr/>
        </p:nvCxnSpPr>
        <p:spPr>
          <a:xfrm flipV="1">
            <a:off x="6444452" y="3241397"/>
            <a:ext cx="715197" cy="562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cxnSpLocks/>
          </p:cNvCxnSpPr>
          <p:nvPr/>
        </p:nvCxnSpPr>
        <p:spPr>
          <a:xfrm flipH="1">
            <a:off x="7190567" y="2780085"/>
            <a:ext cx="1981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cxnSpLocks/>
          </p:cNvCxnSpPr>
          <p:nvPr/>
        </p:nvCxnSpPr>
        <p:spPr>
          <a:xfrm flipH="1">
            <a:off x="7190905" y="3316431"/>
            <a:ext cx="27632" cy="1505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cxnSpLocks/>
          </p:cNvCxnSpPr>
          <p:nvPr/>
        </p:nvCxnSpPr>
        <p:spPr>
          <a:xfrm>
            <a:off x="9506183" y="3275964"/>
            <a:ext cx="25445" cy="14947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cxnSpLocks/>
            <a:stCxn id="360461" idx="2"/>
          </p:cNvCxnSpPr>
          <p:nvPr/>
        </p:nvCxnSpPr>
        <p:spPr>
          <a:xfrm>
            <a:off x="9470613" y="1988848"/>
            <a:ext cx="7940" cy="8552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 flipV="1">
            <a:off x="9382540" y="2841525"/>
            <a:ext cx="187463" cy="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cxnSpLocks/>
          </p:cNvCxnSpPr>
          <p:nvPr/>
        </p:nvCxnSpPr>
        <p:spPr>
          <a:xfrm flipH="1">
            <a:off x="4259206" y="3316431"/>
            <a:ext cx="275472" cy="1505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260300" y="4821681"/>
            <a:ext cx="0" cy="65478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7190905" y="4821681"/>
            <a:ext cx="0" cy="65478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9531628" y="4821681"/>
            <a:ext cx="0" cy="65478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10"/>
          <p:cNvSpPr txBox="1">
            <a:spLocks noChangeArrowheads="1"/>
          </p:cNvSpPr>
          <p:nvPr/>
        </p:nvSpPr>
        <p:spPr bwMode="auto">
          <a:xfrm>
            <a:off x="3126023" y="4733407"/>
            <a:ext cx="118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ea typeface="ＭＳ Ｐゴシック" charset="0"/>
              </a:rPr>
              <a:t>restriction</a:t>
            </a:r>
          </a:p>
        </p:txBody>
      </p: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7171670" y="4725887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ea typeface="ＭＳ Ｐゴシック" charset="0"/>
              </a:rPr>
              <a:t>G2/M</a:t>
            </a:r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9503997" y="4733407"/>
            <a:ext cx="2200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ea typeface="ＭＳ Ｐゴシック" charset="0"/>
              </a:rPr>
              <a:t>métaphase-anaphase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109D96A-8326-C96D-C941-9E2A8A087EF7}"/>
              </a:ext>
            </a:extLst>
          </p:cNvPr>
          <p:cNvCxnSpPr>
            <a:cxnSpLocks/>
          </p:cNvCxnSpPr>
          <p:nvPr/>
        </p:nvCxnSpPr>
        <p:spPr>
          <a:xfrm flipH="1">
            <a:off x="6949351" y="2713878"/>
            <a:ext cx="139104" cy="1256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826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5CFCC3-2526-4E8F-A258-F1E1D592C7F5}"/>
              </a:ext>
            </a:extLst>
          </p:cNvPr>
          <p:cNvSpPr txBox="1"/>
          <p:nvPr/>
        </p:nvSpPr>
        <p:spPr>
          <a:xfrm>
            <a:off x="488576" y="1675605"/>
            <a:ext cx="11214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Détailler les différences entre les phénomènes d’apoptose et de nécrose, tant concernant le rôle que le déclenchement et le déroulement du processus et ses conséquences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23FA46-0753-4B29-86B1-686E30EA8643}"/>
              </a:ext>
            </a:extLst>
          </p:cNvPr>
          <p:cNvSpPr txBox="1"/>
          <p:nvPr/>
        </p:nvSpPr>
        <p:spPr>
          <a:xfrm>
            <a:off x="295835" y="2843206"/>
            <a:ext cx="553233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Apoptose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processus programmé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Rôle dans développement embryonnaire et homéostasie tissulaire</a:t>
            </a: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cellules isolées</a:t>
            </a: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cellules condensées</a:t>
            </a: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membrane plasmique intacte</a:t>
            </a: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cytoplasme et organites retenus dans corps apoptotiques</a:t>
            </a: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phagocytose par cellules immunitaires, pas d’inflammation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2205FE-658B-4D47-B683-C4ADDE4393A6}"/>
              </a:ext>
            </a:extLst>
          </p:cNvPr>
          <p:cNvSpPr txBox="1"/>
          <p:nvPr/>
        </p:nvSpPr>
        <p:spPr>
          <a:xfrm>
            <a:off x="6382877" y="2843206"/>
            <a:ext cx="551328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kern="100" dirty="0">
                <a:effectLst/>
              </a:rPr>
              <a:t>Nécrose: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processus </a:t>
            </a:r>
            <a:r>
              <a:rPr lang="fr-FR" sz="2000" kern="100" dirty="0"/>
              <a:t>spontané</a:t>
            </a:r>
            <a:endParaRPr lang="fr-FR" sz="2000" kern="100" dirty="0">
              <a:effectLst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effectLst/>
              </a:rPr>
              <a:t>pas de rôle, conséquence pathologique</a:t>
            </a:r>
          </a:p>
          <a:p>
            <a:pPr>
              <a:spcAft>
                <a:spcPts val="0"/>
              </a:spcAft>
            </a:pPr>
            <a:endParaRPr lang="fr-FR" sz="2000" kern="100" dirty="0">
              <a:effectLst/>
            </a:endParaRP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groupe de cellules		</a:t>
            </a: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cellules gonflées		</a:t>
            </a: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membrane plasmique perforée </a:t>
            </a: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fuite du cytoplasme et du contenu des organites (lysosomes)		</a:t>
            </a:r>
            <a:endParaRPr lang="fr-FR" sz="2000" b="1" dirty="0">
              <a:ea typeface="ＭＳ Ｐゴシック" charset="0"/>
            </a:endParaRPr>
          </a:p>
          <a:p>
            <a:pPr marL="285750" indent="-285750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fr-FR" sz="2000" dirty="0">
                <a:ea typeface="ＭＳ Ｐゴシック" charset="0"/>
              </a:rPr>
              <a:t>Inflammation et évolution vers </a:t>
            </a:r>
            <a:r>
              <a:rPr lang="en-GB" sz="2000" dirty="0" err="1">
                <a:ea typeface="ＭＳ Ｐゴシック" charset="0"/>
              </a:rPr>
              <a:t>tissu</a:t>
            </a:r>
            <a:r>
              <a:rPr lang="en-GB" sz="2000" dirty="0">
                <a:ea typeface="ＭＳ Ｐゴシック" charset="0"/>
              </a:rPr>
              <a:t> </a:t>
            </a:r>
            <a:r>
              <a:rPr lang="en-GB" sz="2000" dirty="0" err="1">
                <a:ea typeface="ＭＳ Ｐゴシック" charset="0"/>
              </a:rPr>
              <a:t>fibreux</a:t>
            </a:r>
            <a:r>
              <a:rPr lang="en-GB" sz="2000" dirty="0">
                <a:ea typeface="ＭＳ Ｐゴシック" charset="0"/>
              </a:rPr>
              <a:t> </a:t>
            </a:r>
            <a:r>
              <a:rPr lang="en-GB" sz="2000" dirty="0" err="1">
                <a:ea typeface="ＭＳ Ｐゴシック" charset="0"/>
              </a:rPr>
              <a:t>cicatriciel</a:t>
            </a:r>
            <a:endParaRPr lang="fr-FR" sz="2000" kern="100" dirty="0">
              <a:effectLst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85D5956-F3E9-4E4A-9BD2-8C37EC2C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Apoptose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37DE20C-F590-498E-95C1-E828833414CB}"/>
              </a:ext>
            </a:extLst>
          </p:cNvPr>
          <p:cNvCxnSpPr>
            <a:cxnSpLocks/>
          </p:cNvCxnSpPr>
          <p:nvPr/>
        </p:nvCxnSpPr>
        <p:spPr>
          <a:xfrm>
            <a:off x="6105523" y="2506191"/>
            <a:ext cx="0" cy="419961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85D5956-F3E9-4E4A-9BD2-8C37EC2C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Apoptose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88617A-77F7-4D13-B304-E8ADBA056879}"/>
              </a:ext>
            </a:extLst>
          </p:cNvPr>
          <p:cNvSpPr txBox="1"/>
          <p:nvPr/>
        </p:nvSpPr>
        <p:spPr>
          <a:xfrm>
            <a:off x="640976" y="1711943"/>
            <a:ext cx="1091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Citer les molécules et organites impliqués dans l’apoptose et son déclenchement par la voie intrinsèque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EB3237-B600-4286-9752-D3561F9257BB}"/>
              </a:ext>
            </a:extLst>
          </p:cNvPr>
          <p:cNvSpPr txBox="1"/>
          <p:nvPr/>
        </p:nvSpPr>
        <p:spPr>
          <a:xfrm>
            <a:off x="3638764" y="2551852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stress =&gt; </a:t>
            </a:r>
            <a:r>
              <a:rPr lang="fr-FR" sz="2000" dirty="0">
                <a:cs typeface="Calibri" panose="020F0502020204030204" pitchFamily="34" charset="0"/>
              </a:rPr>
              <a:t>↘ dégradation de </a:t>
            </a:r>
            <a:r>
              <a:rPr lang="fr-FR" sz="2000" dirty="0"/>
              <a:t>p53</a:t>
            </a:r>
          </a:p>
          <a:p>
            <a:r>
              <a:rPr lang="fr-FR" sz="2000" kern="100" dirty="0">
                <a:ea typeface="Noto Sans CJK SC"/>
                <a:cs typeface="Lohit Devanagari"/>
              </a:rPr>
              <a:t>		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cs typeface="Calibri" panose="020F0502020204030204" pitchFamily="34" charset="0"/>
              </a:rPr>
              <a:t>↗ synthèse de </a:t>
            </a:r>
            <a:r>
              <a:rPr lang="fr-FR" sz="2000" kern="100" dirty="0">
                <a:effectLst/>
                <a:ea typeface="Noto Sans CJK SC"/>
                <a:cs typeface="Lohit Devanagari"/>
              </a:rPr>
              <a:t>facteurs pro-apoptotiques</a:t>
            </a:r>
            <a:endParaRPr lang="fr-FR" sz="2000" kern="100" dirty="0">
              <a:ea typeface="Noto Sans CJK SC"/>
              <a:cs typeface="Lohit Devanagari"/>
            </a:endParaRPr>
          </a:p>
          <a:p>
            <a:r>
              <a:rPr lang="fr-FR" sz="2000" kern="100" dirty="0">
                <a:ea typeface="Noto Sans CJK SC"/>
                <a:cs typeface="Lohit Devanagari"/>
              </a:rPr>
              <a:t>		↓</a:t>
            </a:r>
            <a:endParaRPr lang="fr-FR" sz="2000" kern="100" dirty="0">
              <a:effectLst/>
              <a:ea typeface="Noto Sans CJK SC"/>
              <a:cs typeface="Lohit Devanaga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kern="100" dirty="0">
                <a:effectLst/>
                <a:ea typeface="Noto Sans CJK SC"/>
                <a:cs typeface="Lohit Devanagari"/>
              </a:rPr>
              <a:t>perméabilisation mb </a:t>
            </a:r>
            <a:r>
              <a:rPr lang="fr-FR" sz="2000" kern="100" dirty="0" err="1">
                <a:effectLst/>
                <a:ea typeface="Noto Sans CJK SC"/>
                <a:cs typeface="Lohit Devanagari"/>
              </a:rPr>
              <a:t>ext</a:t>
            </a:r>
            <a:r>
              <a:rPr lang="fr-FR" sz="2000" kern="100" dirty="0">
                <a:effectLst/>
                <a:ea typeface="Noto Sans CJK SC"/>
                <a:cs typeface="Lohit Devanagari"/>
              </a:rPr>
              <a:t>. mitochondriale</a:t>
            </a:r>
            <a:endParaRPr lang="fr-FR" sz="2000" kern="100" dirty="0">
              <a:ea typeface="Noto Sans CJK SC"/>
              <a:cs typeface="Lohit Devanagari"/>
            </a:endParaRPr>
          </a:p>
          <a:p>
            <a:r>
              <a:rPr lang="fr-FR" sz="2000" kern="100" dirty="0">
                <a:ea typeface="Noto Sans CJK SC"/>
                <a:cs typeface="Lohit Devanagari"/>
              </a:rPr>
              <a:t>		↓</a:t>
            </a:r>
            <a:endParaRPr lang="fr-FR" sz="2000" kern="100" dirty="0">
              <a:effectLst/>
              <a:ea typeface="Noto Sans CJK SC"/>
              <a:cs typeface="Lohit Devanaga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kern="100" dirty="0">
                <a:effectLst/>
                <a:ea typeface="Noto Sans CJK SC"/>
                <a:cs typeface="Lohit Devanagari"/>
              </a:rPr>
              <a:t>fuite cytochrome </a:t>
            </a:r>
            <a:r>
              <a:rPr lang="fr-FR" sz="2000" kern="100" dirty="0">
                <a:ea typeface="Noto Sans CJK SC"/>
                <a:cs typeface="Lohit Devanagari"/>
              </a:rPr>
              <a:t>c</a:t>
            </a:r>
          </a:p>
          <a:p>
            <a:r>
              <a:rPr lang="fr-FR" sz="2000" kern="100" dirty="0">
                <a:ea typeface="Noto Sans CJK SC"/>
                <a:cs typeface="Lohit Devanagari"/>
              </a:rPr>
              <a:t>		↓</a:t>
            </a:r>
            <a:endParaRPr lang="fr-FR" sz="2000" kern="100" dirty="0">
              <a:effectLst/>
              <a:ea typeface="Noto Sans CJK SC"/>
              <a:cs typeface="Lohit Devanaga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kern="100" dirty="0">
                <a:ea typeface="Noto Sans CJK SC"/>
                <a:cs typeface="Lohit Devanagari"/>
              </a:rPr>
              <a:t>a</a:t>
            </a:r>
            <a:r>
              <a:rPr lang="fr-FR" sz="2000" kern="100" dirty="0">
                <a:effectLst/>
                <a:ea typeface="Noto Sans CJK SC"/>
                <a:cs typeface="Lohit Devanagari"/>
              </a:rPr>
              <a:t>ssemblage-activation caspase initiatrice </a:t>
            </a:r>
            <a:endParaRPr lang="fr-FR" sz="2000" kern="100" dirty="0">
              <a:ea typeface="Noto Sans CJK SC"/>
              <a:cs typeface="Lohit Devanagari"/>
            </a:endParaRPr>
          </a:p>
          <a:p>
            <a:r>
              <a:rPr lang="fr-FR" sz="2000" kern="100" dirty="0">
                <a:ea typeface="Noto Sans CJK SC"/>
                <a:cs typeface="Lohit Devanagari"/>
              </a:rPr>
              <a:t>		↓</a:t>
            </a:r>
            <a:endParaRPr lang="fr-FR" sz="2000" kern="100" dirty="0">
              <a:effectLst/>
              <a:ea typeface="Noto Sans CJK SC"/>
              <a:cs typeface="Lohit Devanaga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kern="100" dirty="0">
                <a:effectLst/>
                <a:ea typeface="Noto Sans CJK SC"/>
                <a:cs typeface="Lohit Devanagari"/>
              </a:rPr>
              <a:t>clivage-activation caspases exécutrices</a:t>
            </a:r>
          </a:p>
          <a:p>
            <a:r>
              <a:rPr lang="fr-FR" sz="2000" kern="100" dirty="0">
                <a:ea typeface="Noto Sans CJK SC"/>
                <a:cs typeface="Lohit Devanagari"/>
              </a:rPr>
              <a:t>		↓</a:t>
            </a:r>
            <a:endParaRPr lang="fr-FR" sz="2000" kern="100" dirty="0">
              <a:effectLst/>
              <a:ea typeface="Noto Sans CJK SC"/>
              <a:cs typeface="Lohit Devanagari"/>
            </a:endParaRPr>
          </a:p>
          <a:p>
            <a:r>
              <a:rPr lang="fr-FR" sz="2000" dirty="0"/>
              <a:t>-&gt; clivage protéines cibles =&gt; apoptose</a:t>
            </a:r>
          </a:p>
        </p:txBody>
      </p:sp>
    </p:spTree>
    <p:extLst>
      <p:ext uri="{BB962C8B-B14F-4D97-AF65-F5344CB8AC3E}">
        <p14:creationId xmlns:p14="http://schemas.microsoft.com/office/powerpoint/2010/main" val="19291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85D5956-F3E9-4E4A-9BD2-8C37EC2C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err="1"/>
              <a:t>Méïose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811030-B1BD-4027-9E03-523FDBE059FC}"/>
              </a:ext>
            </a:extLst>
          </p:cNvPr>
          <p:cNvSpPr txBox="1"/>
          <p:nvPr/>
        </p:nvSpPr>
        <p:spPr>
          <a:xfrm>
            <a:off x="2259803" y="1538288"/>
            <a:ext cx="6140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1) Q</a:t>
            </a:r>
            <a:r>
              <a:rPr lang="fr-FR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uelle est le but de la </a:t>
            </a:r>
            <a:r>
              <a:rPr lang="fr-FR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méïose</a:t>
            </a:r>
            <a:r>
              <a:rPr lang="fr-FR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à l’échelle de l’individu ?</a:t>
            </a:r>
            <a:endParaRPr lang="fr-FR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2) Quelle conséquence à l’échelle de la population ?</a:t>
            </a:r>
          </a:p>
          <a:p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 quels mécanismes 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7C1443-27A0-40A6-801F-9340EF5A4CE5}"/>
              </a:ext>
            </a:extLst>
          </p:cNvPr>
          <p:cNvSpPr txBox="1"/>
          <p:nvPr/>
        </p:nvSpPr>
        <p:spPr>
          <a:xfrm>
            <a:off x="493059" y="2863851"/>
            <a:ext cx="11071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1) Reproduction sexuée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réduction de la ploïdie 	</a:t>
            </a:r>
          </a:p>
          <a:p>
            <a:pPr lvl="1"/>
            <a:r>
              <a:rPr lang="fr-FR" sz="2000" dirty="0"/>
              <a:t>-&gt; gamètes haploïdes			</a:t>
            </a:r>
          </a:p>
          <a:p>
            <a:pPr lvl="1"/>
            <a:r>
              <a:rPr lang="fr-FR" sz="2000" dirty="0"/>
              <a:t>-&gt; fécondation: fusion gamètes -&gt; zygote diploïde)</a:t>
            </a:r>
          </a:p>
          <a:p>
            <a:pPr algn="just"/>
            <a:endParaRPr lang="fr-FR" sz="2000" kern="100" dirty="0">
              <a:effectLst/>
              <a:ea typeface="Noto Sans CJK SC"/>
              <a:cs typeface="Lohit Devanagari"/>
            </a:endParaRPr>
          </a:p>
          <a:p>
            <a:pPr algn="just"/>
            <a:endParaRPr lang="fr-FR" sz="2000" kern="100" dirty="0">
              <a:ea typeface="Noto Sans CJK SC"/>
              <a:cs typeface="Lohit Devanagari"/>
            </a:endParaRPr>
          </a:p>
          <a:p>
            <a:pPr algn="just"/>
            <a:r>
              <a:rPr lang="fr-FR" sz="2000" kern="100" dirty="0">
                <a:effectLst/>
                <a:ea typeface="Noto Sans CJK SC"/>
                <a:cs typeface="Lohit Devanagari"/>
              </a:rPr>
              <a:t>2) Brassage des allèles → diversité génétique entre individus, même apparentés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000" kern="100" dirty="0">
                <a:effectLst/>
                <a:ea typeface="Noto Sans CJK SC"/>
                <a:cs typeface="Lohit Devanagari"/>
              </a:rPr>
              <a:t>interchromosomique : ségrégation aléatoire des chromosomes homologues pendant anaphase </a:t>
            </a:r>
            <a:r>
              <a:rPr lang="fr-FR" sz="2000" kern="100" dirty="0" err="1">
                <a:effectLst/>
                <a:ea typeface="Noto Sans CJK SC"/>
                <a:cs typeface="Lohit Devanagari"/>
              </a:rPr>
              <a:t>méïose</a:t>
            </a:r>
            <a:r>
              <a:rPr lang="fr-FR" sz="2000" kern="100" dirty="0">
                <a:effectLst/>
                <a:ea typeface="Noto Sans CJK SC"/>
                <a:cs typeface="Lohit Devanagari"/>
              </a:rPr>
              <a:t> 1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000" kern="100" dirty="0">
                <a:effectLst/>
                <a:ea typeface="Noto Sans CJK SC"/>
                <a:cs typeface="Lohit Devanagari"/>
              </a:rPr>
              <a:t>intrachromosomique : </a:t>
            </a:r>
            <a:r>
              <a:rPr lang="fr-FR" sz="2000" kern="100" dirty="0" err="1">
                <a:effectLst/>
                <a:ea typeface="Noto Sans CJK SC"/>
                <a:cs typeface="Lohit Devanagari"/>
              </a:rPr>
              <a:t>crossing</a:t>
            </a:r>
            <a:r>
              <a:rPr lang="fr-FR" sz="2000" kern="100" dirty="0" err="1">
                <a:ea typeface="Noto Sans CJK SC"/>
                <a:cs typeface="Lohit Devanagari"/>
              </a:rPr>
              <a:t>-</a:t>
            </a:r>
            <a:r>
              <a:rPr lang="fr-FR" sz="2000" kern="100" dirty="0" err="1">
                <a:effectLst/>
                <a:ea typeface="Noto Sans CJK SC"/>
                <a:cs typeface="Lohit Devanagari"/>
              </a:rPr>
              <a:t>overs</a:t>
            </a:r>
            <a:r>
              <a:rPr lang="fr-FR" sz="2000" kern="100" dirty="0">
                <a:effectLst/>
                <a:ea typeface="Noto Sans CJK SC"/>
                <a:cs typeface="Lohit Devanagari"/>
              </a:rPr>
              <a:t> (échange de portion de chromatides entre chromosomes homologues)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942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6B6AD-AD9E-4F83-BA56-26B4ACD8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174E1B-6E33-49C3-BE2E-92A5C0EF2F54}"/>
              </a:ext>
            </a:extLst>
          </p:cNvPr>
          <p:cNvSpPr txBox="1"/>
          <p:nvPr/>
        </p:nvSpPr>
        <p:spPr>
          <a:xfrm>
            <a:off x="2964668" y="1690688"/>
            <a:ext cx="489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kern="0" dirty="0">
                <a:ea typeface="Noto Sans CJK SC"/>
                <a:cs typeface="Lohit Devanagari"/>
              </a:rPr>
              <a:t>C</a:t>
            </a:r>
            <a:r>
              <a:rPr lang="fr-FR" sz="2000" kern="0" dirty="0">
                <a:effectLst/>
                <a:ea typeface="Noto Sans CJK SC"/>
                <a:cs typeface="Lohit Devanagari"/>
              </a:rPr>
              <a:t>iter 2 rôles de la recombinaison homologue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BDCE6F-88DE-401D-93E1-3787E76F5191}"/>
              </a:ext>
            </a:extLst>
          </p:cNvPr>
          <p:cNvSpPr txBox="1"/>
          <p:nvPr/>
        </p:nvSpPr>
        <p:spPr>
          <a:xfrm>
            <a:off x="2830198" y="2680864"/>
            <a:ext cx="5543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Réparation cassures doubles brin de l’ADN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pendant phases S-G2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réparation exacte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Crossing-over pendant </a:t>
            </a:r>
            <a:r>
              <a:rPr lang="fr-FR" sz="2000" dirty="0" err="1"/>
              <a:t>méïose</a:t>
            </a:r>
            <a:endParaRPr lang="fr-FR" sz="2000" dirty="0"/>
          </a:p>
          <a:p>
            <a:pPr lvl="1"/>
            <a:r>
              <a:rPr lang="fr-FR" sz="2000" dirty="0"/>
              <a:t>-&gt; attachement des chromosomes homologues</a:t>
            </a:r>
          </a:p>
          <a:p>
            <a:pPr lvl="1"/>
            <a:r>
              <a:rPr lang="fr-FR" sz="2000" dirty="0"/>
              <a:t>-&gt; variabilité </a:t>
            </a:r>
            <a:r>
              <a:rPr lang="fr-FR" sz="2000" dirty="0" err="1"/>
              <a:t>intra-chromosomique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133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9D88BE-32D9-478B-B881-376EA3ED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1" r="46178" b="1195"/>
          <a:stretch/>
        </p:blipFill>
        <p:spPr>
          <a:xfrm>
            <a:off x="7891847" y="717110"/>
            <a:ext cx="3541384" cy="61053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99C0F9-998F-4101-82DB-ABA75B0413D9}"/>
              </a:ext>
            </a:extLst>
          </p:cNvPr>
          <p:cNvSpPr txBox="1"/>
          <p:nvPr/>
        </p:nvSpPr>
        <p:spPr>
          <a:xfrm>
            <a:off x="7423066" y="1008455"/>
            <a:ext cx="136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2</a:t>
            </a:r>
            <a:r>
              <a:rPr lang="fr-FR" sz="1600" baseline="30000" dirty="0"/>
              <a:t>e</a:t>
            </a:r>
            <a:r>
              <a:rPr lang="fr-FR" sz="1600" dirty="0"/>
              <a:t> hybridation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7C6CD2-2F45-4026-9341-9A6555AB99FC}"/>
              </a:ext>
            </a:extLst>
          </p:cNvPr>
          <p:cNvSpPr txBox="1"/>
          <p:nvPr/>
        </p:nvSpPr>
        <p:spPr>
          <a:xfrm>
            <a:off x="7411416" y="2106370"/>
            <a:ext cx="1346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synthèse ADN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4084B6D-590D-4778-8CA2-C2AD3C52C596}"/>
              </a:ext>
            </a:extLst>
          </p:cNvPr>
          <p:cNvSpPr/>
          <p:nvPr/>
        </p:nvSpPr>
        <p:spPr>
          <a:xfrm>
            <a:off x="9575334" y="1383652"/>
            <a:ext cx="535535" cy="277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7FA7F4-6D4D-4081-9877-A263223F47C2}"/>
              </a:ext>
            </a:extLst>
          </p:cNvPr>
          <p:cNvSpPr txBox="1"/>
          <p:nvPr/>
        </p:nvSpPr>
        <p:spPr>
          <a:xfrm>
            <a:off x="7393270" y="4452501"/>
            <a:ext cx="1896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clivage des jonctions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3F18FF-7692-4D68-BC18-478A720F7E4A}"/>
              </a:ext>
            </a:extLst>
          </p:cNvPr>
          <p:cNvSpPr txBox="1"/>
          <p:nvPr/>
        </p:nvSpPr>
        <p:spPr>
          <a:xfrm>
            <a:off x="7304860" y="3291363"/>
            <a:ext cx="1596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synthèse-ligation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0E034F-98DD-456C-AA8B-99A97AC2CB7A}"/>
              </a:ext>
            </a:extLst>
          </p:cNvPr>
          <p:cNvSpPr txBox="1"/>
          <p:nvPr/>
        </p:nvSpPr>
        <p:spPr>
          <a:xfrm>
            <a:off x="10631373" y="942194"/>
            <a:ext cx="801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DBB0E5-7173-4157-9CE6-8BF6AC7A8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4" r="22995"/>
          <a:stretch/>
        </p:blipFill>
        <p:spPr>
          <a:xfrm>
            <a:off x="8450355" y="45828"/>
            <a:ext cx="3080568" cy="90211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192BB2D-6F85-4F79-87AF-EA4260578723}"/>
              </a:ext>
            </a:extLst>
          </p:cNvPr>
          <p:cNvSpPr txBox="1"/>
          <p:nvPr/>
        </p:nvSpPr>
        <p:spPr>
          <a:xfrm>
            <a:off x="106206" y="295636"/>
            <a:ext cx="18320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réparation </a:t>
            </a:r>
            <a:r>
              <a:rPr lang="fr-FR" sz="2000" b="1" dirty="0" err="1"/>
              <a:t>dsb</a:t>
            </a:r>
            <a:r>
              <a:rPr lang="fr-FR" sz="2000" b="1" dirty="0"/>
              <a:t> </a:t>
            </a:r>
            <a:r>
              <a:rPr lang="fr-FR" dirty="0"/>
              <a:t>(double </a:t>
            </a:r>
            <a:r>
              <a:rPr lang="fr-FR" dirty="0" err="1"/>
              <a:t>strand</a:t>
            </a:r>
            <a:r>
              <a:rPr lang="fr-FR" dirty="0"/>
              <a:t> breaks : cassures double brin)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69E70050-2668-433A-A5FB-502BF1B99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t="14294" r="51817" b="8369"/>
          <a:stretch/>
        </p:blipFill>
        <p:spPr bwMode="auto">
          <a:xfrm>
            <a:off x="2035928" y="295636"/>
            <a:ext cx="3813411" cy="634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D117668-F236-4AC2-B349-3DA561F2D33C}"/>
              </a:ext>
            </a:extLst>
          </p:cNvPr>
          <p:cNvSpPr txBox="1"/>
          <p:nvPr/>
        </p:nvSpPr>
        <p:spPr>
          <a:xfrm>
            <a:off x="6586655" y="296832"/>
            <a:ext cx="1279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cross-over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BAC9E8B-BCA8-49FD-8C62-6CA80E7DBC3D}"/>
              </a:ext>
            </a:extLst>
          </p:cNvPr>
          <p:cNvCxnSpPr/>
          <p:nvPr/>
        </p:nvCxnSpPr>
        <p:spPr>
          <a:xfrm>
            <a:off x="6230770" y="140858"/>
            <a:ext cx="0" cy="649720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6C325F6-2062-431C-968B-45545828E63B}"/>
              </a:ext>
            </a:extLst>
          </p:cNvPr>
          <p:cNvSpPr txBox="1"/>
          <p:nvPr/>
        </p:nvSpPr>
        <p:spPr>
          <a:xfrm>
            <a:off x="7794155" y="5510991"/>
            <a:ext cx="797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ligation</a:t>
            </a:r>
          </a:p>
        </p:txBody>
      </p:sp>
    </p:spTree>
    <p:extLst>
      <p:ext uri="{BB962C8B-B14F-4D97-AF65-F5344CB8AC3E}">
        <p14:creationId xmlns:p14="http://schemas.microsoft.com/office/powerpoint/2010/main" val="3670563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D3C4C-7F80-47E6-AECB-35A5D237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bonus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B98A0D-D512-41E1-A3B6-9B2F62B25F67}"/>
              </a:ext>
            </a:extLst>
          </p:cNvPr>
          <p:cNvSpPr txBox="1"/>
          <p:nvPr/>
        </p:nvSpPr>
        <p:spPr>
          <a:xfrm>
            <a:off x="838200" y="1801065"/>
            <a:ext cx="1025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Citer 3 exemples de mutations oncogéniques (provoquant une évolution vers la transformation cancéreuse des cellules)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7882D3-EF2D-45D3-9E6C-64BD398199CC}"/>
              </a:ext>
            </a:extLst>
          </p:cNvPr>
          <p:cNvSpPr txBox="1"/>
          <p:nvPr/>
        </p:nvSpPr>
        <p:spPr>
          <a:xfrm>
            <a:off x="3329242" y="3306011"/>
            <a:ext cx="6289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• mutations inactivatrices de p53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• mutations inactivatrices facteurs pro-apoptotiques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• </a:t>
            </a:r>
            <a:r>
              <a:rPr lang="fr-FR" sz="2000" dirty="0" err="1"/>
              <a:t>ré-expression</a:t>
            </a:r>
            <a:r>
              <a:rPr lang="fr-FR" sz="2000" dirty="0"/>
              <a:t> télomérase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733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D3C4C-7F80-47E6-AECB-35A5D237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bonus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C221CF-03E2-4A29-9976-73F0F9903ED2}"/>
              </a:ext>
            </a:extLst>
          </p:cNvPr>
          <p:cNvSpPr txBox="1"/>
          <p:nvPr/>
        </p:nvSpPr>
        <p:spPr>
          <a:xfrm>
            <a:off x="1822031" y="1660152"/>
            <a:ext cx="8263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Donner des exemples de fonctions cellulaires utilisant des gradients ioniques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62FE53-99EF-41D7-B442-6C9C396B7641}"/>
              </a:ext>
            </a:extLst>
          </p:cNvPr>
          <p:cNvSpPr txBox="1"/>
          <p:nvPr/>
        </p:nvSpPr>
        <p:spPr>
          <a:xfrm>
            <a:off x="995081" y="2239562"/>
            <a:ext cx="107935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• régulation pH : cytoplasme neutre, lysosomes acides → dissociation des liaisons stables à pH neutre</a:t>
            </a:r>
          </a:p>
          <a:p>
            <a:endParaRPr lang="fr-FR" sz="2000" dirty="0"/>
          </a:p>
          <a:p>
            <a:r>
              <a:rPr lang="fr-FR" sz="2000" dirty="0"/>
              <a:t>• gradient H+ : </a:t>
            </a:r>
            <a:r>
              <a:rPr lang="fr-FR" sz="2000" dirty="0" err="1"/>
              <a:t>ATPsynthase</a:t>
            </a:r>
            <a:r>
              <a:rPr lang="fr-FR" sz="2000" dirty="0"/>
              <a:t> 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(gradient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electrochimique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-&gt; force mécanique -&gt; liaison chimique ADP+P -&gt; ATP)</a:t>
            </a:r>
          </a:p>
          <a:p>
            <a:endParaRPr lang="fr-FR" sz="2000" dirty="0"/>
          </a:p>
          <a:p>
            <a:r>
              <a:rPr lang="fr-FR" sz="2000" dirty="0"/>
              <a:t>• gradient K+ : potentiel de membrane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(import actif K+; sortie passive K+, sans Cl- -&gt; excès charges + coté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extraC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  <a:p>
            <a:endParaRPr lang="fr-FR" sz="2000" dirty="0"/>
          </a:p>
          <a:p>
            <a:r>
              <a:rPr lang="fr-FR" sz="2000" dirty="0"/>
              <a:t>• gradient Ca++ : faible concentration Ca cytoplasmique → variations utilisées dans</a:t>
            </a:r>
          </a:p>
          <a:p>
            <a:pPr lvl="1"/>
            <a:r>
              <a:rPr lang="fr-FR" sz="2000" dirty="0"/>
              <a:t>◦	( transmission signal </a:t>
            </a:r>
            <a:r>
              <a:rPr lang="fr-FR" sz="2000" dirty="0" err="1"/>
              <a:t>extraC</a:t>
            </a:r>
            <a:r>
              <a:rPr lang="fr-FR" sz="2000" dirty="0"/>
              <a:t> )</a:t>
            </a:r>
          </a:p>
          <a:p>
            <a:pPr lvl="1"/>
            <a:r>
              <a:rPr lang="fr-FR" sz="2000" dirty="0"/>
              <a:t>◦	contraction</a:t>
            </a:r>
          </a:p>
          <a:p>
            <a:pPr lvl="1"/>
            <a:r>
              <a:rPr lang="fr-FR" sz="2000" dirty="0"/>
              <a:t>◦	exocytose</a:t>
            </a:r>
          </a:p>
          <a:p>
            <a:pPr lvl="1"/>
            <a:endParaRPr lang="fr-FR" sz="2000" dirty="0"/>
          </a:p>
          <a:p>
            <a:r>
              <a:rPr lang="fr-FR" sz="2000" dirty="0"/>
              <a:t>• gradient Na+ : symports actifs secondaires (Na-</a:t>
            </a:r>
            <a:r>
              <a:rPr lang="fr-FR" sz="2000" dirty="0" err="1"/>
              <a:t>glc</a:t>
            </a:r>
            <a:r>
              <a:rPr lang="fr-F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17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951B7-9CA7-4FF8-B9FC-4AF72FC1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44889F-FC51-48F1-BCAA-8299753ACD41}"/>
              </a:ext>
            </a:extLst>
          </p:cNvPr>
          <p:cNvSpPr txBox="1"/>
          <p:nvPr/>
        </p:nvSpPr>
        <p:spPr>
          <a:xfrm>
            <a:off x="179295" y="1766047"/>
            <a:ext cx="11800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/>
              <a:t>Une mutation dans la séquence codante du gène X est identifiée dans un famille dont un enfant est atteint d’une pathologie du développement cérébral. Cette mutation n’est pas connue.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1) Quelles questions peut-on se poser concernant cette mutation ? comment y répondre 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71FD4B-D3E5-4C5A-9179-D364DA7AE58E}"/>
              </a:ext>
            </a:extLst>
          </p:cNvPr>
          <p:cNvSpPr txBox="1"/>
          <p:nvPr/>
        </p:nvSpPr>
        <p:spPr>
          <a:xfrm>
            <a:off x="1599672" y="3768515"/>
            <a:ext cx="8992655" cy="2352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Le gène est-il transcrit ? -&gt; quantification ARN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La protéine est-elle produite ? -&gt; quantification protéine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La protéine est-elle fonctionnelle ? </a:t>
            </a:r>
          </a:p>
          <a:p>
            <a:pPr lvl="1">
              <a:lnSpc>
                <a:spcPct val="150000"/>
              </a:lnSpc>
            </a:pPr>
            <a:r>
              <a:rPr lang="fr-FR" sz="2000" dirty="0"/>
              <a:t>-&gt; localisation ? Immunofluorescence / fusion à protéine fluorescente</a:t>
            </a:r>
          </a:p>
          <a:p>
            <a:pPr lvl="1">
              <a:lnSpc>
                <a:spcPct val="150000"/>
              </a:lnSpc>
            </a:pPr>
            <a:r>
              <a:rPr lang="fr-FR" sz="2000" dirty="0"/>
              <a:t>-&gt; activité ? test fonctionnel (enzymatique, interaction avec partenaire connu,…)</a:t>
            </a:r>
          </a:p>
        </p:txBody>
      </p:sp>
    </p:spTree>
    <p:extLst>
      <p:ext uri="{BB962C8B-B14F-4D97-AF65-F5344CB8AC3E}">
        <p14:creationId xmlns:p14="http://schemas.microsoft.com/office/powerpoint/2010/main" val="14829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16B63CE-5F7E-434A-97A4-4FFE1B43BB1D}"/>
              </a:ext>
            </a:extLst>
          </p:cNvPr>
          <p:cNvSpPr txBox="1"/>
          <p:nvPr/>
        </p:nvSpPr>
        <p:spPr>
          <a:xfrm>
            <a:off x="1181100" y="1581150"/>
            <a:ext cx="982980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Citer les 4 Types de récepteurs des communications intercellulaires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 solubles , pour les ligands hydrophobes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(ex ligand: hormones stéroïdiennes, ex: cortisol)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 membranaires, pour les ligands hydrophiles 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Récepteurs canaux ioniques ligand-dépendant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(ex ligand: neurotransmetteurs, ex: acétylcholine)</a:t>
            </a:r>
            <a:endParaRPr lang="fr-F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Récepteurs à activité enzymatique (ex: Phosphorylation)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(ex ligand: facteurs de croissance, ex: EGF)</a:t>
            </a:r>
            <a:endParaRPr lang="fr-F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Récepteurs couplés à des protéines à activité enzymatique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(ex ligand: catécholamines , ex: adrénaline)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(ex protéine associée: protéine G hétérotrimérique; ex cible: adénylate-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cyclase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fr-FR" dirty="0"/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97144811-0B17-4BBC-A560-119DC98A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Compartimentation </a:t>
            </a:r>
          </a:p>
        </p:txBody>
      </p:sp>
    </p:spTree>
    <p:extLst>
      <p:ext uri="{BB962C8B-B14F-4D97-AF65-F5344CB8AC3E}">
        <p14:creationId xmlns:p14="http://schemas.microsoft.com/office/powerpoint/2010/main" val="40841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951B7-9CA7-4FF8-B9FC-4AF72FC1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44889F-FC51-48F1-BCAA-8299753ACD41}"/>
              </a:ext>
            </a:extLst>
          </p:cNvPr>
          <p:cNvSpPr txBox="1"/>
          <p:nvPr/>
        </p:nvSpPr>
        <p:spPr>
          <a:xfrm>
            <a:off x="179295" y="1766047"/>
            <a:ext cx="11800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/>
              <a:t>Une mutation dans la séquence codante du gène X est identifiée dans un famille dont un enfant est atteint d’une pathologie du développement cérébral. Cette mutation n’est pas connue.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1) Quelles questions peut-on se poser concernant cette mutation ? comment y répondre ?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2) dans quel type cellulaire pourra-t-on réaliser nos expériences ? après quelle manipulation éventuelle ? A quoi comparer nos résultats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0D9DE0-37BF-4D53-87A1-070A450A4EB0}"/>
              </a:ext>
            </a:extLst>
          </p:cNvPr>
          <p:cNvSpPr txBox="1"/>
          <p:nvPr/>
        </p:nvSpPr>
        <p:spPr>
          <a:xfrm>
            <a:off x="1757082" y="4267201"/>
            <a:ext cx="9135035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tissu cérébral non accessible , et étude à faire sur cellules exprimant le gène X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-&gt; transfection vecteur portant la séquence codante du gène, dans culture de cellules ; 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séquence porteuse ou non de la mutation -&gt; comparaison des cellules transfectées avec gène « sauvage » versus gène muté</a:t>
            </a:r>
          </a:p>
        </p:txBody>
      </p:sp>
    </p:spTree>
    <p:extLst>
      <p:ext uri="{BB962C8B-B14F-4D97-AF65-F5344CB8AC3E}">
        <p14:creationId xmlns:p14="http://schemas.microsoft.com/office/powerpoint/2010/main" val="3784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90552-7284-4695-A517-5A5ACE53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Mitochondries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D6F744-423C-42B1-A2FC-7E35387CA3F8}"/>
              </a:ext>
            </a:extLst>
          </p:cNvPr>
          <p:cNvSpPr txBox="1"/>
          <p:nvPr/>
        </p:nvSpPr>
        <p:spPr>
          <a:xfrm>
            <a:off x="2617693" y="1634966"/>
            <a:ext cx="727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Principes des échanges d'énergie permettant la formation d’ATP à partir de la dégradation de molécules complexes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C325B9-6E3F-4E8C-B437-8B1BF500B8F4}"/>
              </a:ext>
            </a:extLst>
          </p:cNvPr>
          <p:cNvSpPr txBox="1"/>
          <p:nvPr/>
        </p:nvSpPr>
        <p:spPr>
          <a:xfrm>
            <a:off x="600637" y="2931421"/>
            <a:ext cx="7189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molécules complexes (glucose)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dégradation des liaisons chimiques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formation de composés fortement réduits (ayant acceptés des électrons)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transfert d’e- (oxydoréduction) le long des complexes de la chaine respiratoire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changement conformation de ces complexes (pompes)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export H+ dans espace intermembranaire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ré-entrée</a:t>
            </a:r>
            <a:r>
              <a:rPr lang="fr-FR" dirty="0"/>
              <a:t> des H+ de l’espace intermembranaire dans matrice mitochondriale, par transporteur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changement conformation transporteur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phosphorylation ADP en ATP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BB2687-9427-4AD1-AD32-DED2D6E2CE56}"/>
              </a:ext>
            </a:extLst>
          </p:cNvPr>
          <p:cNvSpPr txBox="1"/>
          <p:nvPr/>
        </p:nvSpPr>
        <p:spPr>
          <a:xfrm>
            <a:off x="7360020" y="5944366"/>
            <a:ext cx="299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énergie de liaison chimique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CB6F8A-F1C3-4EC2-855E-829130B46DEA}"/>
              </a:ext>
            </a:extLst>
          </p:cNvPr>
          <p:cNvSpPr txBox="1"/>
          <p:nvPr/>
        </p:nvSpPr>
        <p:spPr>
          <a:xfrm>
            <a:off x="7360020" y="4852175"/>
            <a:ext cx="443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-&gt; énergie de gradient électrochimique de H+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6396E8-1007-4157-93D9-F9FE644242EF}"/>
              </a:ext>
            </a:extLst>
          </p:cNvPr>
          <p:cNvSpPr txBox="1"/>
          <p:nvPr/>
        </p:nvSpPr>
        <p:spPr>
          <a:xfrm>
            <a:off x="7360020" y="2931421"/>
            <a:ext cx="299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énergie de liaison chimique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AD2FB5-F657-4ABD-841F-C5326746D1E7}"/>
              </a:ext>
            </a:extLst>
          </p:cNvPr>
          <p:cNvSpPr txBox="1"/>
          <p:nvPr/>
        </p:nvSpPr>
        <p:spPr>
          <a:xfrm>
            <a:off x="7360020" y="3540331"/>
            <a:ext cx="408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-&gt; énergie de potentiel d’oxydo-réduction</a:t>
            </a:r>
          </a:p>
        </p:txBody>
      </p:sp>
    </p:spTree>
    <p:extLst>
      <p:ext uri="{BB962C8B-B14F-4D97-AF65-F5344CB8AC3E}">
        <p14:creationId xmlns:p14="http://schemas.microsoft.com/office/powerpoint/2010/main" val="2096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51041-334B-48A2-B755-8EABA6CE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Cytosquelette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AF344B-AFA9-4C58-BECD-6AEE43E97930}"/>
              </a:ext>
            </a:extLst>
          </p:cNvPr>
          <p:cNvSpPr txBox="1"/>
          <p:nvPr/>
        </p:nvSpPr>
        <p:spPr>
          <a:xfrm>
            <a:off x="3161179" y="2421031"/>
            <a:ext cx="5023597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 filament d’actine &lt;–&gt; myosine 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mouvement cellulaire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cytodiérèse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contraction musculaire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microtubule &lt;–&gt; dynéine / kinésine 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transport organites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écartement des pôles en anaphase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cils-flagelles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3A274C-31AD-444C-926B-41D81BEE9AAF}"/>
              </a:ext>
            </a:extLst>
          </p:cNvPr>
          <p:cNvSpPr txBox="1"/>
          <p:nvPr/>
        </p:nvSpPr>
        <p:spPr>
          <a:xfrm>
            <a:off x="1407459" y="1655749"/>
            <a:ext cx="937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Citer des moteurs moléculaires associés au cytosquelette, et des exemples de leurs rôles</a:t>
            </a:r>
          </a:p>
        </p:txBody>
      </p:sp>
    </p:spTree>
    <p:extLst>
      <p:ext uri="{BB962C8B-B14F-4D97-AF65-F5344CB8AC3E}">
        <p14:creationId xmlns:p14="http://schemas.microsoft.com/office/powerpoint/2010/main" val="34565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2FF41A7-F0B1-4876-A1EE-6B3C950FD60F}"/>
              </a:ext>
            </a:extLst>
          </p:cNvPr>
          <p:cNvSpPr txBox="1"/>
          <p:nvPr/>
        </p:nvSpPr>
        <p:spPr>
          <a:xfrm>
            <a:off x="942975" y="165011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/>
              <a:t>Expliciter les différences de structure et de fonctions entre filaments intermédiaires et microtubules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F86E1C-4922-42A6-B53B-D692087CAC03}"/>
              </a:ext>
            </a:extLst>
          </p:cNvPr>
          <p:cNvSpPr txBox="1"/>
          <p:nvPr/>
        </p:nvSpPr>
        <p:spPr>
          <a:xfrm>
            <a:off x="657224" y="2230427"/>
            <a:ext cx="5619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MT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monomère 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globulaire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fixant un nucléotide triphosphate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(GTP)</a:t>
            </a:r>
          </a:p>
          <a:p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polymère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empilement des monomères, en forme de tube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dynamique (polymérisation/dépolymérisation)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orienté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→ associé moteur (kinésine/dynéine)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rôle : transport organites / chromosomes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2980C9-08DF-4FF0-A222-D4956CD91001}"/>
              </a:ext>
            </a:extLst>
          </p:cNvPr>
          <p:cNvSpPr txBox="1"/>
          <p:nvPr/>
        </p:nvSpPr>
        <p:spPr>
          <a:xfrm>
            <a:off x="6848479" y="2230427"/>
            <a:ext cx="4973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FI 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monomère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filamenteux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ne fixant pas de nucléotide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polymère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torsade des monomères, en forme de corde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stable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non orienté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→ pas de moteur associé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rôle mécanique (résistance à l’étirement)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95B1A7A-83E3-4731-B808-39FDD9F2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Cytosquelette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6D42CE3-8A93-4BE8-BB69-B9298F7CEB84}"/>
              </a:ext>
            </a:extLst>
          </p:cNvPr>
          <p:cNvCxnSpPr>
            <a:cxnSpLocks/>
          </p:cNvCxnSpPr>
          <p:nvPr/>
        </p:nvCxnSpPr>
        <p:spPr>
          <a:xfrm>
            <a:off x="6562725" y="2230427"/>
            <a:ext cx="0" cy="43699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9643-1544-4F7E-BA0F-131D1301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38B1B5-1051-46A2-8461-4E4922D46A76}"/>
              </a:ext>
            </a:extLst>
          </p:cNvPr>
          <p:cNvSpPr txBox="1"/>
          <p:nvPr/>
        </p:nvSpPr>
        <p:spPr>
          <a:xfrm>
            <a:off x="1666875" y="1647825"/>
            <a:ext cx="9100376" cy="4661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/>
              <a:t>Quelles sont les différentes fonctions du noyau vis-à-vis de l’information génétique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conservation 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réparation ADN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réplication ADN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(compaction)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expression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transcription ADN en ARN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maturation  de l’ARN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(régulation expression)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(assemblage ribosomes: nucléole)</a:t>
            </a:r>
          </a:p>
        </p:txBody>
      </p:sp>
    </p:spTree>
    <p:extLst>
      <p:ext uri="{BB962C8B-B14F-4D97-AF65-F5344CB8AC3E}">
        <p14:creationId xmlns:p14="http://schemas.microsoft.com/office/powerpoint/2010/main" val="28946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27280-637D-4CDA-AA62-2F3177E9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Noyau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EEBB27-4433-434E-897B-AB2D59F7585F}"/>
              </a:ext>
            </a:extLst>
          </p:cNvPr>
          <p:cNvSpPr txBox="1"/>
          <p:nvPr/>
        </p:nvSpPr>
        <p:spPr>
          <a:xfrm>
            <a:off x="2537012" y="1545333"/>
            <a:ext cx="711797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Rôles des différents types de séquences d’ADN constituant un gène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72946E-3D29-4C94-B537-07FF189726B7}"/>
              </a:ext>
            </a:extLst>
          </p:cNvPr>
          <p:cNvSpPr txBox="1"/>
          <p:nvPr/>
        </p:nvSpPr>
        <p:spPr>
          <a:xfrm>
            <a:off x="1320053" y="2293264"/>
            <a:ext cx="9731188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transcrites en ARN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épissées: introns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de l’ARNm mature: exons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traduites en protéines : codantes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non traduites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(UTR)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codon STOP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régulatrices: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de liaison des facteurs généraux de la transcription: promoteur proximal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Séquences de liaison des facteurs de transcription spécifiques: </a:t>
            </a:r>
            <a:r>
              <a:rPr lang="fr-FR" sz="2000" dirty="0" err="1"/>
              <a:t>enhancers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058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2993</Words>
  <Application>Microsoft Office PowerPoint</Application>
  <PresentationFormat>Grand écran</PresentationFormat>
  <Paragraphs>529</Paragraphs>
  <Slides>51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9" baseType="lpstr">
      <vt:lpstr>ＭＳ Ｐゴシック</vt:lpstr>
      <vt:lpstr>Arial</vt:lpstr>
      <vt:lpstr>Calibri</vt:lpstr>
      <vt:lpstr>Calibri Light</vt:lpstr>
      <vt:lpstr>Lohit Devanagari</vt:lpstr>
      <vt:lpstr>Noto Sans CJK SC</vt:lpstr>
      <vt:lpstr>Times New Roman</vt:lpstr>
      <vt:lpstr>Thème Office</vt:lpstr>
      <vt:lpstr>Compartimentation </vt:lpstr>
      <vt:lpstr>Compartimentation </vt:lpstr>
      <vt:lpstr>Compartimentation </vt:lpstr>
      <vt:lpstr>Présentation PowerPoint</vt:lpstr>
      <vt:lpstr>Compartimentation </vt:lpstr>
      <vt:lpstr>Cytosquelette </vt:lpstr>
      <vt:lpstr>Cytosquelette </vt:lpstr>
      <vt:lpstr>Noyau</vt:lpstr>
      <vt:lpstr>Noyau</vt:lpstr>
      <vt:lpstr>Noyau</vt:lpstr>
      <vt:lpstr>Noyau</vt:lpstr>
      <vt:lpstr>Noyau</vt:lpstr>
      <vt:lpstr>Noyau</vt:lpstr>
      <vt:lpstr>Noyau</vt:lpstr>
      <vt:lpstr>Présentation PowerPoint</vt:lpstr>
      <vt:lpstr>Noyau</vt:lpstr>
      <vt:lpstr>Présentation PowerPoint</vt:lpstr>
      <vt:lpstr>Noyau</vt:lpstr>
      <vt:lpstr>Présentation PowerPoint</vt:lpstr>
      <vt:lpstr>Protéines</vt:lpstr>
      <vt:lpstr>Trafic intracellulaire</vt:lpstr>
      <vt:lpstr>Présentation PowerPoint</vt:lpstr>
      <vt:lpstr>Trafic intracellulaire</vt:lpstr>
      <vt:lpstr>Présentation PowerPoint</vt:lpstr>
      <vt:lpstr>Trafic intracellulaire</vt:lpstr>
      <vt:lpstr>Trafic intracellulaire</vt:lpstr>
      <vt:lpstr>Trafic intracellulaire</vt:lpstr>
      <vt:lpstr>Présentation PowerPoint</vt:lpstr>
      <vt:lpstr>Contrôle de qualité des protéines</vt:lpstr>
      <vt:lpstr>Contrôle de qualité des protéines</vt:lpstr>
      <vt:lpstr>Présentation PowerPoint</vt:lpstr>
      <vt:lpstr>Mitochondries</vt:lpstr>
      <vt:lpstr>Mitochondries</vt:lpstr>
      <vt:lpstr>Cycle cellulaire</vt:lpstr>
      <vt:lpstr>Présentation PowerPoint</vt:lpstr>
      <vt:lpstr>Cycle cellulaire</vt:lpstr>
      <vt:lpstr>Cycle cellulaire</vt:lpstr>
      <vt:lpstr>Cycle cellulaire</vt:lpstr>
      <vt:lpstr>Présentation PowerPoint</vt:lpstr>
      <vt:lpstr>Cycle cellulaire</vt:lpstr>
      <vt:lpstr>Présentation PowerPoint</vt:lpstr>
      <vt:lpstr>Apoptose</vt:lpstr>
      <vt:lpstr>Apoptose</vt:lpstr>
      <vt:lpstr>Méïose</vt:lpstr>
      <vt:lpstr>Réparation</vt:lpstr>
      <vt:lpstr>Présentation PowerPoint</vt:lpstr>
      <vt:lpstr>Questions bonus</vt:lpstr>
      <vt:lpstr>Questions bonus</vt:lpstr>
      <vt:lpstr>Recherche</vt:lpstr>
      <vt:lpstr>Recherche</vt:lpstr>
      <vt:lpstr>Mitochondries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compartimentation</dc:title>
  <dc:creator>SIMONET, Thomas</dc:creator>
  <cp:lastModifiedBy>SIMONET, Thomas</cp:lastModifiedBy>
  <cp:revision>52</cp:revision>
  <dcterms:created xsi:type="dcterms:W3CDTF">2024-09-16T07:05:02Z</dcterms:created>
  <dcterms:modified xsi:type="dcterms:W3CDTF">2024-09-16T16:05:57Z</dcterms:modified>
</cp:coreProperties>
</file>