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9"/>
  </p:notesMasterIdLst>
  <p:sldIdLst>
    <p:sldId id="256" r:id="rId2"/>
    <p:sldId id="263" r:id="rId3"/>
    <p:sldId id="257" r:id="rId4"/>
    <p:sldId id="258" r:id="rId5"/>
    <p:sldId id="265" r:id="rId6"/>
    <p:sldId id="264" r:id="rId7"/>
    <p:sldId id="267" r:id="rId8"/>
    <p:sldId id="268" r:id="rId9"/>
    <p:sldId id="266" r:id="rId10"/>
    <p:sldId id="269" r:id="rId11"/>
    <p:sldId id="271" r:id="rId12"/>
    <p:sldId id="270" r:id="rId13"/>
    <p:sldId id="272" r:id="rId14"/>
    <p:sldId id="287" r:id="rId15"/>
    <p:sldId id="288" r:id="rId16"/>
    <p:sldId id="274" r:id="rId17"/>
    <p:sldId id="273" r:id="rId18"/>
    <p:sldId id="276" r:id="rId19"/>
    <p:sldId id="278" r:id="rId20"/>
    <p:sldId id="277" r:id="rId21"/>
    <p:sldId id="280" r:id="rId22"/>
    <p:sldId id="281" r:id="rId23"/>
    <p:sldId id="282" r:id="rId24"/>
    <p:sldId id="279" r:id="rId25"/>
    <p:sldId id="284" r:id="rId26"/>
    <p:sldId id="283" r:id="rId27"/>
    <p:sldId id="286"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200"/>
    <a:srgbClr val="00C8D1"/>
    <a:srgbClr val="FF5B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43" autoAdjust="0"/>
  </p:normalViewPr>
  <p:slideViewPr>
    <p:cSldViewPr snapToGrid="0">
      <p:cViewPr varScale="1">
        <p:scale>
          <a:sx n="73" d="100"/>
          <a:sy n="73" d="100"/>
        </p:scale>
        <p:origin x="13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600D2-88C5-454F-8415-F057F323B905}" type="datetimeFigureOut">
              <a:rPr lang="fr-FR" smtClean="0"/>
              <a:t>24/11/2021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38134-461E-451A-9E83-B5207586EA43}" type="slidenum">
              <a:rPr lang="fr-FR" smtClean="0"/>
              <a:t>‹N°›</a:t>
            </a:fld>
            <a:endParaRPr lang="fr-FR"/>
          </a:p>
        </p:txBody>
      </p:sp>
    </p:spTree>
    <p:extLst>
      <p:ext uri="{BB962C8B-B14F-4D97-AF65-F5344CB8AC3E}">
        <p14:creationId xmlns:p14="http://schemas.microsoft.com/office/powerpoint/2010/main" val="146666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638B97C-8829-4BA5-9F4F-3234722FCECD}" type="slidenum">
              <a:rPr lang="fr-FR" smtClean="0"/>
              <a:t>7</a:t>
            </a:fld>
            <a:endParaRPr lang="fr-FR"/>
          </a:p>
        </p:txBody>
      </p:sp>
    </p:spTree>
    <p:extLst>
      <p:ext uri="{BB962C8B-B14F-4D97-AF65-F5344CB8AC3E}">
        <p14:creationId xmlns:p14="http://schemas.microsoft.com/office/powerpoint/2010/main" val="400075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917575" y="744538"/>
            <a:ext cx="4962525" cy="3722687"/>
          </a:xfrm>
          <a:ln/>
        </p:spPr>
      </p:sp>
      <p:sp>
        <p:nvSpPr>
          <p:cNvPr id="491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fr-FR" baseline="0" dirty="0" smtClean="0"/>
              <a:t>Les perdus de vue ont comme effet certain de réduire la taille de l’échantillon et donc la puissance statistique de l’étude. C’est pourquoi on anticipe en général un taux de perdus de vue de 10 à 20 % lors de l’estimation de la taille de l’échantillon nécessaire afin de compenser d’emblée cette perte anticipée. </a:t>
            </a:r>
          </a:p>
          <a:p>
            <a:pPr marL="0" indent="0">
              <a:buNone/>
            </a:pPr>
            <a:endParaRPr lang="fr-F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smtClean="0"/>
              <a:t>Le 2</a:t>
            </a:r>
            <a:r>
              <a:rPr lang="fr-FR" baseline="30000" dirty="0" smtClean="0"/>
              <a:t>e</a:t>
            </a:r>
            <a:r>
              <a:rPr lang="fr-FR" baseline="0" dirty="0" smtClean="0"/>
              <a:t> risque est beaucoup plus grave c’est celui du biais de sélection au cours de suivi si les perdus de vue sont systématiquement différents des participants surtout si le fait d’être perdu de vue est lié au fait d’avoir développé le critère de jugement ou lié au risque de développer ce critère de jugement. Afin d’avoir des éléments pour évaluer ce risque du biais de sélection au cours du suivi (appelé aussi parfois biais d’attrition) il faut vérifier si la proportion des perdus de vue et les causes d’arrêt de suivi sont identiques entre les groupes exposés et non exposés, il faut regarder aussi si les caractéristiques des individus perdus de vue sont différentes de celles des individus qui sont restés dans la cohorte. Enfin il faut identifier les éléments qu’ont mis en place les investigateurs pour essayer de réduire les perdus de vue ou de réduire leur impact.</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smtClean="0"/>
              <a:t>Quelle est la proportion de perdus de vue acceptable? C’est une question pour laquelle il n’y a pas une réponse unanimement reconnue mais on estime en général pour une étude de cohorte que jusqu’à 20 % de perdus de vue c’est acceptable (il est même difficile de faire moins) et qu’au-dessus de 40 % cela met en cause sérieusement les conclusions de l’étude. Entre 20 et 40% </a:t>
            </a:r>
            <a:r>
              <a:rPr lang="fr-FR" altLang="fr-FR" dirty="0" smtClean="0"/>
              <a:t>cela dépend de la fréquence de l'événement étudié. Plus le critère de jugement est rare plus la proportion de perdus de vue peut impacter le résultat. </a:t>
            </a:r>
            <a:endParaRPr lang="fr-FR" baseline="0" dirty="0" smtClean="0"/>
          </a:p>
          <a:p>
            <a:endParaRPr lang="fr-FR" altLang="fr-FR" dirty="0" smtClean="0"/>
          </a:p>
          <a:p>
            <a:endParaRPr lang="fr-FR" altLang="fr-FR" dirty="0" smtClean="0"/>
          </a:p>
          <a:p>
            <a:endParaRPr lang="fr-FR" altLang="fr-FR" dirty="0" smtClean="0"/>
          </a:p>
        </p:txBody>
      </p:sp>
      <p:sp>
        <p:nvSpPr>
          <p:cNvPr id="4915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fld id="{E3975A43-DEC3-4367-953F-183F1BC4CE57}" type="slidenum">
              <a:rPr lang="fr-FR" altLang="fr-FR" sz="1200" smtClean="0">
                <a:latin typeface="Times New Roman" panose="02020603050405020304" pitchFamily="18" charset="0"/>
              </a:rPr>
              <a:pPr/>
              <a:t>14</a:t>
            </a:fld>
            <a:endParaRPr lang="fr-FR" altLang="fr-FR" sz="1200" smtClean="0">
              <a:latin typeface="Times New Roman" panose="02020603050405020304" pitchFamily="18" charset="0"/>
            </a:endParaRPr>
          </a:p>
        </p:txBody>
      </p:sp>
    </p:spTree>
    <p:extLst>
      <p:ext uri="{BB962C8B-B14F-4D97-AF65-F5344CB8AC3E}">
        <p14:creationId xmlns:p14="http://schemas.microsoft.com/office/powerpoint/2010/main" val="3496078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r>
              <a:rPr lang="fr-FR" baseline="0" dirty="0" smtClean="0"/>
              <a:t>Les facteurs de confusion doivent être pris en compte sinon la mesure d’association entre facteurs de risque et critère de jugement peut être faussée.</a:t>
            </a:r>
          </a:p>
          <a:p>
            <a:endParaRPr lang="fr-FR" dirty="0" smtClean="0"/>
          </a:p>
          <a:p>
            <a:r>
              <a:rPr lang="fr-FR" dirty="0" smtClean="0"/>
              <a:t>Dans les études de cohorte cette prise en compte est le plus souvent faite par un ajustement des analyses statistiques pour ces facteurs de confusion potentiels</a:t>
            </a:r>
            <a:r>
              <a:rPr lang="fr-FR" baseline="0" dirty="0" smtClean="0"/>
              <a:t> </a:t>
            </a:r>
            <a:r>
              <a:rPr lang="fr-FR" dirty="0" smtClean="0"/>
              <a:t>dans des analyses </a:t>
            </a:r>
            <a:r>
              <a:rPr lang="fr-FR" dirty="0" err="1" smtClean="0"/>
              <a:t>multivariées</a:t>
            </a:r>
            <a:r>
              <a:rPr lang="fr-FR" dirty="0" smtClean="0"/>
              <a:t> qui permet d’obtenir une mesure d’association ajustée pour ces facteurs.</a:t>
            </a:r>
          </a:p>
          <a:p>
            <a:r>
              <a:rPr lang="fr-FR" dirty="0" smtClean="0"/>
              <a:t>Pour simplifier on retiendra</a:t>
            </a:r>
            <a:r>
              <a:rPr lang="fr-FR" baseline="0" dirty="0" smtClean="0"/>
              <a:t> que tout facteur de risque de la maladie étudiée est susceptible de se comporter en facteur de confusion et donc doit être introduit dans l’analyse pour permettre d’ajuster les résultats pour ce facteur</a:t>
            </a:r>
            <a:endParaRPr lang="fr-FR" dirty="0"/>
          </a:p>
        </p:txBody>
      </p:sp>
      <p:sp>
        <p:nvSpPr>
          <p:cNvPr id="4" name="Espace réservé du numéro de diapositive 3"/>
          <p:cNvSpPr>
            <a:spLocks noGrp="1"/>
          </p:cNvSpPr>
          <p:nvPr>
            <p:ph type="sldNum" sz="quarter" idx="10"/>
          </p:nvPr>
        </p:nvSpPr>
        <p:spPr/>
        <p:txBody>
          <a:bodyPr/>
          <a:lstStyle/>
          <a:p>
            <a:pPr>
              <a:defRPr/>
            </a:pPr>
            <a:fld id="{7CE1236A-2CC6-4D2A-89D3-CD6B011127A2}" type="slidenum">
              <a:rPr lang="fr-FR" altLang="fr-FR" smtClean="0"/>
              <a:pPr>
                <a:defRPr/>
              </a:pPr>
              <a:t>15</a:t>
            </a:fld>
            <a:endParaRPr lang="fr-FR" altLang="fr-FR"/>
          </a:p>
        </p:txBody>
      </p:sp>
    </p:spTree>
    <p:extLst>
      <p:ext uri="{BB962C8B-B14F-4D97-AF65-F5344CB8AC3E}">
        <p14:creationId xmlns:p14="http://schemas.microsoft.com/office/powerpoint/2010/main" val="3516391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638B97C-8829-4BA5-9F4F-3234722FCECD}" type="slidenum">
              <a:rPr lang="fr-FR" smtClean="0"/>
              <a:t>21</a:t>
            </a:fld>
            <a:endParaRPr lang="fr-FR"/>
          </a:p>
        </p:txBody>
      </p:sp>
    </p:spTree>
    <p:extLst>
      <p:ext uri="{BB962C8B-B14F-4D97-AF65-F5344CB8AC3E}">
        <p14:creationId xmlns:p14="http://schemas.microsoft.com/office/powerpoint/2010/main" val="2209546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638B97C-8829-4BA5-9F4F-3234722FCECD}" type="slidenum">
              <a:rPr lang="fr-FR" smtClean="0"/>
              <a:t>22</a:t>
            </a:fld>
            <a:endParaRPr lang="fr-FR"/>
          </a:p>
        </p:txBody>
      </p:sp>
    </p:spTree>
    <p:extLst>
      <p:ext uri="{BB962C8B-B14F-4D97-AF65-F5344CB8AC3E}">
        <p14:creationId xmlns:p14="http://schemas.microsoft.com/office/powerpoint/2010/main" val="153111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smtClean="0"/>
              <a:t>Modifier le style des sous-titres du masque</a:t>
            </a:r>
            <a:endParaRPr lang="fr-FR" dirty="0"/>
          </a:p>
        </p:txBody>
      </p:sp>
    </p:spTree>
    <p:extLst>
      <p:ext uri="{BB962C8B-B14F-4D97-AF65-F5344CB8AC3E}">
        <p14:creationId xmlns:p14="http://schemas.microsoft.com/office/powerpoint/2010/main" val="417754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u hierarchisé">
    <p:spTree>
      <p:nvGrpSpPr>
        <p:cNvPr id="1" name=""/>
        <p:cNvGrpSpPr/>
        <p:nvPr/>
      </p:nvGrpSpPr>
      <p:grpSpPr>
        <a:xfrm>
          <a:off x="0" y="0"/>
          <a:ext cx="0" cy="0"/>
          <a:chOff x="0" y="0"/>
          <a:chExt cx="0" cy="0"/>
        </a:xfrm>
      </p:grpSpPr>
      <p:sp>
        <p:nvSpPr>
          <p:cNvPr id="2" name="Titre 1"/>
          <p:cNvSpPr>
            <a:spLocks noGrp="1"/>
          </p:cNvSpPr>
          <p:nvPr>
            <p:ph type="title"/>
          </p:nvPr>
        </p:nvSpPr>
        <p:spPr>
          <a:xfrm>
            <a:off x="572596" y="190582"/>
            <a:ext cx="8229600" cy="1143000"/>
          </a:xfrm>
        </p:spPr>
        <p:txBody>
          <a:bodyPr/>
          <a:lstStyle/>
          <a:p>
            <a:r>
              <a:rPr lang="fr-FR" smtClean="0"/>
              <a:t>Modifiez le style du titre</a:t>
            </a:r>
            <a:endParaRPr lang="fr-FR"/>
          </a:p>
        </p:txBody>
      </p:sp>
      <p:sp>
        <p:nvSpPr>
          <p:cNvPr id="4" name="Espace réservé du contenu 3"/>
          <p:cNvSpPr>
            <a:spLocks noGrp="1"/>
          </p:cNvSpPr>
          <p:nvPr>
            <p:ph sz="quarter" idx="10"/>
          </p:nvPr>
        </p:nvSpPr>
        <p:spPr>
          <a:xfrm>
            <a:off x="572596" y="1685376"/>
            <a:ext cx="8124547" cy="3783932"/>
          </a:xfrm>
          <a:prstGeom prst="rect">
            <a:avLst/>
          </a:prstGeom>
        </p:spPr>
        <p:txBody>
          <a:bodyPr/>
          <a:lstStyle>
            <a:lvl1pPr>
              <a:buClr>
                <a:schemeClr val="accent6">
                  <a:lumMod val="75000"/>
                </a:schemeClr>
              </a:buClr>
              <a:defRPr b="1">
                <a:solidFill>
                  <a:schemeClr val="accent6">
                    <a:lumMod val="75000"/>
                  </a:schemeClr>
                </a:solidFill>
              </a:defRPr>
            </a:lvl1pPr>
            <a:lvl3pPr>
              <a:defRPr>
                <a:solidFill>
                  <a:schemeClr val="bg1">
                    <a:lumMod val="50000"/>
                  </a:schemeClr>
                </a:solidFill>
              </a:defRPr>
            </a:lvl3p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4977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u simple noir">
    <p:spTree>
      <p:nvGrpSpPr>
        <p:cNvPr id="1" name=""/>
        <p:cNvGrpSpPr/>
        <p:nvPr/>
      </p:nvGrpSpPr>
      <p:grpSpPr>
        <a:xfrm>
          <a:off x="0" y="0"/>
          <a:ext cx="0" cy="0"/>
          <a:chOff x="0" y="0"/>
          <a:chExt cx="0" cy="0"/>
        </a:xfrm>
      </p:grpSpPr>
      <p:sp>
        <p:nvSpPr>
          <p:cNvPr id="2" name="Titre 1"/>
          <p:cNvSpPr>
            <a:spLocks noGrp="1"/>
          </p:cNvSpPr>
          <p:nvPr>
            <p:ph type="title"/>
          </p:nvPr>
        </p:nvSpPr>
        <p:spPr>
          <a:xfrm>
            <a:off x="476090" y="446955"/>
            <a:ext cx="8229600" cy="1143000"/>
          </a:xfrm>
        </p:spPr>
        <p:txBody>
          <a:bodyPr/>
          <a:lstStyle/>
          <a:p>
            <a:r>
              <a:rPr lang="fr-FR" smtClean="0"/>
              <a:t>Modifiez le style du titre</a:t>
            </a:r>
            <a:endParaRPr lang="fr-FR"/>
          </a:p>
        </p:txBody>
      </p:sp>
      <p:sp>
        <p:nvSpPr>
          <p:cNvPr id="5" name="Espace réservé du texte 4"/>
          <p:cNvSpPr>
            <a:spLocks noGrp="1"/>
          </p:cNvSpPr>
          <p:nvPr>
            <p:ph type="body" sz="quarter" idx="11"/>
          </p:nvPr>
        </p:nvSpPr>
        <p:spPr>
          <a:xfrm>
            <a:off x="495300" y="1846262"/>
            <a:ext cx="8210390" cy="3050477"/>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45399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57B6F98-4D1E-4AA9-A7A7-F73D58C8928F}" type="datetimeFigureOut">
              <a:rPr lang="fr-FR" smtClean="0"/>
              <a:t>24/11/2021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8966130-0965-43D0-9068-93607D5C5A56}" type="slidenum">
              <a:rPr lang="fr-FR" smtClean="0"/>
              <a:t>‹N°›</a:t>
            </a:fld>
            <a:endParaRPr lang="fr-FR"/>
          </a:p>
        </p:txBody>
      </p:sp>
    </p:spTree>
    <p:extLst>
      <p:ext uri="{BB962C8B-B14F-4D97-AF65-F5344CB8AC3E}">
        <p14:creationId xmlns:p14="http://schemas.microsoft.com/office/powerpoint/2010/main" val="2278661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57B6F98-4D1E-4AA9-A7A7-F73D58C8928F}" type="datetimeFigureOut">
              <a:rPr lang="fr-FR" smtClean="0"/>
              <a:t>24/11/2021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8966130-0965-43D0-9068-93607D5C5A56}" type="slidenum">
              <a:rPr lang="fr-FR" smtClean="0"/>
              <a:t>‹N°›</a:t>
            </a:fld>
            <a:endParaRPr lang="fr-FR"/>
          </a:p>
        </p:txBody>
      </p:sp>
    </p:spTree>
    <p:extLst>
      <p:ext uri="{BB962C8B-B14F-4D97-AF65-F5344CB8AC3E}">
        <p14:creationId xmlns:p14="http://schemas.microsoft.com/office/powerpoint/2010/main" val="37374447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7100">
              <a:srgbClr val="FFFFFF"/>
            </a:gs>
            <a:gs pos="0">
              <a:schemeClr val="bg1"/>
            </a:gs>
            <a:gs pos="100000">
              <a:schemeClr val="bg1"/>
            </a:gs>
          </a:gsLst>
          <a:path path="circle">
            <a:fillToRect t="100000" r="100000"/>
          </a:path>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916832"/>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BE" dirty="0"/>
          </a:p>
        </p:txBody>
      </p:sp>
      <p:pic>
        <p:nvPicPr>
          <p:cNvPr id="1027" name="Picture 3" descr="D:\Donnée 2\Monique\Appels à projets 2012-2013\Diaporama LYON EST\bas-de-pag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539" y="5779320"/>
            <a:ext cx="7759700" cy="981075"/>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e la date 2"/>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9401E-A3C4-40CD-9298-8870665E850D}" type="datetimeFigureOut">
              <a:rPr lang="fr-FR" smtClean="0"/>
              <a:t>24/11/2021</a:t>
            </a:fld>
            <a:endParaRPr lang="fr-FR"/>
          </a:p>
        </p:txBody>
      </p:sp>
    </p:spTree>
    <p:extLst>
      <p:ext uri="{BB962C8B-B14F-4D97-AF65-F5344CB8AC3E}">
        <p14:creationId xmlns:p14="http://schemas.microsoft.com/office/powerpoint/2010/main" val="1869216587"/>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78" r:id="rId3"/>
    <p:sldLayoutId id="2147483679" r:id="rId4"/>
    <p:sldLayoutId id="2147483680" r:id="rId5"/>
  </p:sldLayoutIdLst>
  <p:timing>
    <p:tnLst>
      <p:par>
        <p:cTn id="1" dur="indefinite" restart="never" nodeType="tmRoot"/>
      </p:par>
    </p:tnLst>
  </p:timing>
  <p:txStyles>
    <p:titleStyle>
      <a:lvl1pPr algn="ctr" defTabSz="685800" rtl="0" eaLnBrk="1" latinLnBrk="0" hangingPunct="1">
        <a:spcBef>
          <a:spcPct val="0"/>
        </a:spcBef>
        <a:buNone/>
        <a:defRPr sz="3300" kern="1200">
          <a:solidFill>
            <a:schemeClr val="accent6">
              <a:lumMod val="75000"/>
            </a:schemeClr>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Examen CC LCA FGSM 3 </a:t>
            </a:r>
            <a:endParaRPr lang="fr-FR" dirty="0"/>
          </a:p>
        </p:txBody>
      </p:sp>
      <p:sp>
        <p:nvSpPr>
          <p:cNvPr id="3" name="Sous-titre 2"/>
          <p:cNvSpPr>
            <a:spLocks noGrp="1"/>
          </p:cNvSpPr>
          <p:nvPr>
            <p:ph type="subTitle" idx="1"/>
          </p:nvPr>
        </p:nvSpPr>
        <p:spPr/>
        <p:txBody>
          <a:bodyPr/>
          <a:lstStyle/>
          <a:p>
            <a:r>
              <a:rPr lang="fr-FR" dirty="0" smtClean="0"/>
              <a:t>Correction détaillée de l’épreuve de CC du 19/10/2021</a:t>
            </a:r>
          </a:p>
          <a:p>
            <a:r>
              <a:rPr lang="fr-FR" dirty="0" smtClean="0"/>
              <a:t>J </a:t>
            </a:r>
            <a:r>
              <a:rPr lang="fr-FR" dirty="0" err="1" smtClean="0"/>
              <a:t>Haesebaert</a:t>
            </a:r>
            <a:r>
              <a:rPr lang="fr-FR" dirty="0" smtClean="0"/>
              <a:t> </a:t>
            </a:r>
            <a:endParaRPr lang="fr-FR" dirty="0"/>
          </a:p>
        </p:txBody>
      </p:sp>
    </p:spTree>
    <p:extLst>
      <p:ext uri="{BB962C8B-B14F-4D97-AF65-F5344CB8AC3E}">
        <p14:creationId xmlns:p14="http://schemas.microsoft.com/office/powerpoint/2010/main" val="312252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Schéma d’une étude de cohorte prospective</a:t>
            </a:r>
            <a:endParaRPr lang="fr-FR" dirty="0"/>
          </a:p>
        </p:txBody>
      </p:sp>
      <p:pic>
        <p:nvPicPr>
          <p:cNvPr id="4" name="Image 3"/>
          <p:cNvPicPr/>
          <p:nvPr/>
        </p:nvPicPr>
        <p:blipFill>
          <a:blip r:embed="rId2" cstate="print">
            <a:extLst>
              <a:ext uri="{28A0092B-C50C-407E-A947-70E740481C1C}">
                <a14:useLocalDpi xmlns:a14="http://schemas.microsoft.com/office/drawing/2010/main" val="0"/>
              </a:ext>
            </a:extLst>
          </a:blip>
          <a:stretch>
            <a:fillRect/>
          </a:stretch>
        </p:blipFill>
        <p:spPr>
          <a:xfrm>
            <a:off x="563499" y="1916485"/>
            <a:ext cx="3544831" cy="2850749"/>
          </a:xfrm>
          <a:prstGeom prst="rect">
            <a:avLst/>
          </a:prstGeom>
        </p:spPr>
      </p:pic>
      <p:sp>
        <p:nvSpPr>
          <p:cNvPr id="5" name="Rectangle 4"/>
          <p:cNvSpPr/>
          <p:nvPr/>
        </p:nvSpPr>
        <p:spPr>
          <a:xfrm>
            <a:off x="563499" y="1237086"/>
            <a:ext cx="3313728" cy="646331"/>
          </a:xfrm>
          <a:prstGeom prst="rect">
            <a:avLst/>
          </a:prstGeom>
        </p:spPr>
        <p:txBody>
          <a:bodyPr wrap="none">
            <a:spAutoFit/>
          </a:bodyPr>
          <a:lstStyle/>
          <a:p>
            <a:pPr algn="ctr">
              <a:spcAft>
                <a:spcPts val="0"/>
              </a:spcAft>
            </a:pPr>
            <a:r>
              <a:rPr lang="fr-FR" b="1" dirty="0" smtClean="0">
                <a:latin typeface="Lato"/>
                <a:ea typeface="Calibri" panose="020F0502020204030204" pitchFamily="34" charset="0"/>
                <a:cs typeface="Times New Roman" panose="02020603050405020304" pitchFamily="18" charset="0"/>
              </a:rPr>
              <a:t>Schéma général d’une</a:t>
            </a:r>
          </a:p>
          <a:p>
            <a:pPr algn="ctr">
              <a:spcAft>
                <a:spcPts val="0"/>
              </a:spcAft>
            </a:pPr>
            <a:r>
              <a:rPr lang="fr-FR" b="1" dirty="0" smtClean="0">
                <a:latin typeface="Lato"/>
                <a:ea typeface="Calibri" panose="020F0502020204030204" pitchFamily="34" charset="0"/>
                <a:cs typeface="Times New Roman" panose="02020603050405020304" pitchFamily="18" charset="0"/>
              </a:rPr>
              <a:t> étude </a:t>
            </a:r>
            <a:r>
              <a:rPr lang="fr-FR" b="1" dirty="0">
                <a:latin typeface="Lato"/>
                <a:ea typeface="Calibri" panose="020F0502020204030204" pitchFamily="34" charset="0"/>
                <a:cs typeface="Times New Roman" panose="02020603050405020304" pitchFamily="18" charset="0"/>
              </a:rPr>
              <a:t>analytique de cohorte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942936" y="2303253"/>
            <a:ext cx="690113" cy="2501660"/>
          </a:xfrm>
          <a:prstGeom prst="rect">
            <a:avLst/>
          </a:prstGeom>
          <a:solidFill>
            <a:srgbClr val="00C8D1"/>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r>
              <a:rPr lang="fr-FR" dirty="0" smtClean="0"/>
              <a:t>Echantillon de population </a:t>
            </a:r>
            <a:endParaRPr lang="fr-FR" dirty="0"/>
          </a:p>
        </p:txBody>
      </p:sp>
      <p:sp>
        <p:nvSpPr>
          <p:cNvPr id="7" name="Ellipse 6"/>
          <p:cNvSpPr/>
          <p:nvPr/>
        </p:nvSpPr>
        <p:spPr>
          <a:xfrm>
            <a:off x="5684806" y="2389517"/>
            <a:ext cx="483079" cy="2329132"/>
          </a:xfrm>
          <a:prstGeom prst="ellipse">
            <a:avLst/>
          </a:prstGeom>
          <a:solidFill>
            <a:srgbClr val="FF5B7A"/>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400" dirty="0" smtClean="0"/>
              <a:t>Indice glycémique élevé / normal</a:t>
            </a:r>
            <a:endParaRPr lang="fr-FR" sz="1400" dirty="0"/>
          </a:p>
        </p:txBody>
      </p:sp>
      <p:sp>
        <p:nvSpPr>
          <p:cNvPr id="8" name="Rectangle 7"/>
          <p:cNvSpPr/>
          <p:nvPr/>
        </p:nvSpPr>
        <p:spPr>
          <a:xfrm>
            <a:off x="7479100" y="2303253"/>
            <a:ext cx="543464" cy="761402"/>
          </a:xfrm>
          <a:prstGeom prst="rect">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100" dirty="0" smtClean="0"/>
              <a:t>Survenue de cancer</a:t>
            </a:r>
            <a:endParaRPr lang="fr-FR" sz="1100" dirty="0"/>
          </a:p>
        </p:txBody>
      </p:sp>
      <p:sp>
        <p:nvSpPr>
          <p:cNvPr id="9" name="Rectangle 8"/>
          <p:cNvSpPr/>
          <p:nvPr/>
        </p:nvSpPr>
        <p:spPr>
          <a:xfrm>
            <a:off x="7479100" y="3174519"/>
            <a:ext cx="543464" cy="1630394"/>
          </a:xfrm>
          <a:prstGeom prst="rect">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100" dirty="0" smtClean="0"/>
              <a:t>Pas de survenue de cancer</a:t>
            </a:r>
            <a:endParaRPr lang="fr-FR" sz="1100" dirty="0"/>
          </a:p>
        </p:txBody>
      </p:sp>
      <p:pic>
        <p:nvPicPr>
          <p:cNvPr id="12" name="Image 11"/>
          <p:cNvPicPr/>
          <p:nvPr/>
        </p:nvPicPr>
        <p:blipFill rotWithShape="1">
          <a:blip r:embed="rId2" cstate="print">
            <a:extLst>
              <a:ext uri="{28A0092B-C50C-407E-A947-70E740481C1C}">
                <a14:useLocalDpi xmlns:a14="http://schemas.microsoft.com/office/drawing/2010/main" val="0"/>
              </a:ext>
            </a:extLst>
          </a:blip>
          <a:srcRect b="84803"/>
          <a:stretch/>
        </p:blipFill>
        <p:spPr>
          <a:xfrm>
            <a:off x="4857049" y="1916485"/>
            <a:ext cx="3266159" cy="331836"/>
          </a:xfrm>
          <a:prstGeom prst="rect">
            <a:avLst/>
          </a:prstGeom>
        </p:spPr>
      </p:pic>
      <p:pic>
        <p:nvPicPr>
          <p:cNvPr id="13" name="Image 12"/>
          <p:cNvPicPr/>
          <p:nvPr/>
        </p:nvPicPr>
        <p:blipFill rotWithShape="1">
          <a:blip r:embed="rId2" cstate="print">
            <a:extLst>
              <a:ext uri="{28A0092B-C50C-407E-A947-70E740481C1C}">
                <a14:useLocalDpi xmlns:a14="http://schemas.microsoft.com/office/drawing/2010/main" val="0"/>
              </a:ext>
            </a:extLst>
          </a:blip>
          <a:srcRect l="35116" t="45615" r="24475" b="42533"/>
          <a:stretch/>
        </p:blipFill>
        <p:spPr>
          <a:xfrm>
            <a:off x="6163571" y="3424687"/>
            <a:ext cx="1319843" cy="258792"/>
          </a:xfrm>
          <a:prstGeom prst="rect">
            <a:avLst/>
          </a:prstGeom>
        </p:spPr>
      </p:pic>
      <p:sp>
        <p:nvSpPr>
          <p:cNvPr id="14" name="Rectangle 13"/>
          <p:cNvSpPr/>
          <p:nvPr/>
        </p:nvSpPr>
        <p:spPr>
          <a:xfrm>
            <a:off x="4942936" y="1476555"/>
            <a:ext cx="3300904" cy="369332"/>
          </a:xfrm>
          <a:prstGeom prst="rect">
            <a:avLst/>
          </a:prstGeom>
        </p:spPr>
        <p:txBody>
          <a:bodyPr wrap="none">
            <a:spAutoFit/>
          </a:bodyPr>
          <a:lstStyle/>
          <a:p>
            <a:pPr algn="ctr">
              <a:spcAft>
                <a:spcPts val="0"/>
              </a:spcAft>
            </a:pPr>
            <a:r>
              <a:rPr lang="fr-FR" b="1" dirty="0" smtClean="0">
                <a:latin typeface="Lato"/>
                <a:ea typeface="Calibri" panose="020F0502020204030204" pitchFamily="34" charset="0"/>
                <a:cs typeface="Times New Roman" panose="02020603050405020304" pitchFamily="18" charset="0"/>
              </a:rPr>
              <a:t>Application à notre question</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Connecteur droit avec flèche 15"/>
          <p:cNvCxnSpPr/>
          <p:nvPr/>
        </p:nvCxnSpPr>
        <p:spPr>
          <a:xfrm>
            <a:off x="5568540" y="5110387"/>
            <a:ext cx="0" cy="367387"/>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8" name="Accolade fermante 17"/>
          <p:cNvSpPr/>
          <p:nvPr/>
        </p:nvSpPr>
        <p:spPr>
          <a:xfrm rot="5400000">
            <a:off x="5417389" y="4536543"/>
            <a:ext cx="302302" cy="948906"/>
          </a:xfrm>
          <a:prstGeom prst="righ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fr-FR"/>
          </a:p>
        </p:txBody>
      </p:sp>
      <p:sp>
        <p:nvSpPr>
          <p:cNvPr id="20" name="ZoneTexte 19"/>
          <p:cNvSpPr txBox="1"/>
          <p:nvPr/>
        </p:nvSpPr>
        <p:spPr>
          <a:xfrm>
            <a:off x="4857049" y="5477774"/>
            <a:ext cx="1474740" cy="646331"/>
          </a:xfrm>
          <a:prstGeom prst="rect">
            <a:avLst/>
          </a:prstGeom>
          <a:noFill/>
        </p:spPr>
        <p:txBody>
          <a:bodyPr wrap="square" rtlCol="0">
            <a:spAutoFit/>
          </a:bodyPr>
          <a:lstStyle/>
          <a:p>
            <a:pPr algn="ctr"/>
            <a:r>
              <a:rPr lang="fr-FR" dirty="0" smtClean="0"/>
              <a:t>Mesure IG de l’alimentation</a:t>
            </a:r>
            <a:endParaRPr lang="fr-FR" dirty="0"/>
          </a:p>
        </p:txBody>
      </p:sp>
      <p:cxnSp>
        <p:nvCxnSpPr>
          <p:cNvPr id="21" name="Connecteur droit avec flèche 20"/>
          <p:cNvCxnSpPr/>
          <p:nvPr/>
        </p:nvCxnSpPr>
        <p:spPr>
          <a:xfrm>
            <a:off x="7754771" y="5149530"/>
            <a:ext cx="0" cy="367387"/>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22" name="Accolade fermante 21"/>
          <p:cNvSpPr/>
          <p:nvPr/>
        </p:nvSpPr>
        <p:spPr>
          <a:xfrm rot="5400000">
            <a:off x="7603620" y="4575686"/>
            <a:ext cx="302302" cy="948906"/>
          </a:xfrm>
          <a:prstGeom prst="rightBrace">
            <a:avLst/>
          </a:pr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fr-FR"/>
          </a:p>
        </p:txBody>
      </p:sp>
      <p:sp>
        <p:nvSpPr>
          <p:cNvPr id="23" name="ZoneTexte 22"/>
          <p:cNvSpPr txBox="1"/>
          <p:nvPr/>
        </p:nvSpPr>
        <p:spPr>
          <a:xfrm>
            <a:off x="6760857" y="5465096"/>
            <a:ext cx="1979950" cy="923330"/>
          </a:xfrm>
          <a:prstGeom prst="rect">
            <a:avLst/>
          </a:prstGeom>
          <a:noFill/>
        </p:spPr>
        <p:txBody>
          <a:bodyPr wrap="square" rtlCol="0">
            <a:spAutoFit/>
          </a:bodyPr>
          <a:lstStyle/>
          <a:p>
            <a:pPr algn="ctr"/>
            <a:r>
              <a:rPr lang="fr-FR" dirty="0" smtClean="0"/>
              <a:t>Mesure incidence cancer dans notre échantillon</a:t>
            </a:r>
            <a:endParaRPr lang="fr-FR" dirty="0"/>
          </a:p>
        </p:txBody>
      </p:sp>
    </p:spTree>
    <p:extLst>
      <p:ext uri="{BB962C8B-B14F-4D97-AF65-F5344CB8AC3E}">
        <p14:creationId xmlns:p14="http://schemas.microsoft.com/office/powerpoint/2010/main" val="2342272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1335638813"/>
              </p:ext>
            </p:extLst>
          </p:nvPr>
        </p:nvGraphicFramePr>
        <p:xfrm>
          <a:off x="1247421" y="1335701"/>
          <a:ext cx="7137454" cy="2175320"/>
        </p:xfrm>
        <a:graphic>
          <a:graphicData uri="http://schemas.openxmlformats.org/drawingml/2006/table">
            <a:tbl>
              <a:tblPr firstRow="1" firstCol="1" bandRow="1">
                <a:tableStyleId>{93296810-A885-4BE3-A3E7-6D5BEEA58F35}</a:tableStyleId>
              </a:tblPr>
              <a:tblGrid>
                <a:gridCol w="324806">
                  <a:extLst>
                    <a:ext uri="{9D8B030D-6E8A-4147-A177-3AD203B41FA5}">
                      <a16:colId xmlns:a16="http://schemas.microsoft.com/office/drawing/2014/main" val="57510223"/>
                    </a:ext>
                  </a:extLst>
                </a:gridCol>
                <a:gridCol w="6812648">
                  <a:extLst>
                    <a:ext uri="{9D8B030D-6E8A-4147-A177-3AD203B41FA5}">
                      <a16:colId xmlns:a16="http://schemas.microsoft.com/office/drawing/2014/main" val="1386085522"/>
                    </a:ext>
                  </a:extLst>
                </a:gridCol>
              </a:tblGrid>
              <a:tr h="276754">
                <a:tc gridSpan="2">
                  <a:txBody>
                    <a:bodyPr/>
                    <a:lstStyle/>
                    <a:p>
                      <a:pPr marL="18415" algn="just">
                        <a:spcAft>
                          <a:spcPts val="0"/>
                        </a:spcAft>
                      </a:pPr>
                      <a:r>
                        <a:rPr lang="fr-FR" sz="1400" dirty="0">
                          <a:effectLst/>
                        </a:rPr>
                        <a:t>Question n°3</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3739984078"/>
                  </a:ext>
                </a:extLst>
              </a:tr>
              <a:tr h="238041">
                <a:tc gridSpan="2">
                  <a:txBody>
                    <a:bodyPr/>
                    <a:lstStyle/>
                    <a:p>
                      <a:pPr marL="17780">
                        <a:spcBef>
                          <a:spcPts val="600"/>
                        </a:spcBef>
                        <a:spcAft>
                          <a:spcPts val="600"/>
                        </a:spcAft>
                      </a:pP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306251472"/>
                  </a:ext>
                </a:extLst>
              </a:tr>
              <a:tr h="474435">
                <a:tc gridSpan="2">
                  <a:txBody>
                    <a:bodyPr/>
                    <a:lstStyle/>
                    <a:p>
                      <a:pPr algn="just">
                        <a:spcBef>
                          <a:spcPts val="600"/>
                        </a:spcBef>
                        <a:spcAft>
                          <a:spcPts val="600"/>
                        </a:spcAft>
                      </a:pPr>
                      <a:r>
                        <a:rPr lang="fr-FR" sz="1200">
                          <a:effectLst/>
                        </a:rPr>
                        <a:t>vous réalisez une étude de cohorte prospective, quel(s) est(sont) le(s) principal(ux) biais au(x)quel(s) vous devez faire attention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576896385"/>
                  </a:ext>
                </a:extLst>
              </a:tr>
              <a:tr h="237218">
                <a:tc>
                  <a:txBody>
                    <a:bodyPr/>
                    <a:lstStyle/>
                    <a:p>
                      <a:pPr>
                        <a:spcBef>
                          <a:spcPts val="600"/>
                        </a:spcBef>
                        <a:spcAft>
                          <a:spcPts val="600"/>
                        </a:spcAft>
                      </a:pPr>
                      <a:r>
                        <a:rPr lang="fr-FR" sz="1200">
                          <a:effectLst/>
                        </a:rPr>
                        <a:t>A.</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a:effectLst/>
                        </a:rPr>
                        <a:t>biais de sélection dû à des perdus de vus</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2337931"/>
                  </a:ext>
                </a:extLst>
              </a:tr>
              <a:tr h="237218">
                <a:tc>
                  <a:txBody>
                    <a:bodyPr/>
                    <a:lstStyle/>
                    <a:p>
                      <a:pPr>
                        <a:spcBef>
                          <a:spcPts val="600"/>
                        </a:spcBef>
                        <a:spcAft>
                          <a:spcPts val="600"/>
                        </a:spcAft>
                      </a:pPr>
                      <a:r>
                        <a:rPr lang="fr-FR" sz="1200">
                          <a:effectLst/>
                        </a:rPr>
                        <a:t>B.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a:effectLst/>
                        </a:rPr>
                        <a:t>biais de mémoire</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22887912"/>
                  </a:ext>
                </a:extLst>
              </a:tr>
              <a:tr h="237218">
                <a:tc>
                  <a:txBody>
                    <a:bodyPr/>
                    <a:lstStyle/>
                    <a:p>
                      <a:pPr>
                        <a:spcBef>
                          <a:spcPts val="600"/>
                        </a:spcBef>
                        <a:spcAft>
                          <a:spcPts val="600"/>
                        </a:spcAft>
                      </a:pPr>
                      <a:r>
                        <a:rPr lang="fr-FR" sz="1200">
                          <a:effectLst/>
                        </a:rPr>
                        <a:t>C.</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a:effectLst/>
                        </a:rPr>
                        <a:t>biais dû aux facteurs de confusion</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53261934"/>
                  </a:ext>
                </a:extLst>
              </a:tr>
              <a:tr h="237218">
                <a:tc>
                  <a:txBody>
                    <a:bodyPr/>
                    <a:lstStyle/>
                    <a:p>
                      <a:pPr>
                        <a:spcBef>
                          <a:spcPts val="600"/>
                        </a:spcBef>
                        <a:spcAft>
                          <a:spcPts val="600"/>
                        </a:spcAft>
                      </a:pPr>
                      <a:r>
                        <a:rPr lang="fr-FR" sz="1200">
                          <a:effectLst/>
                        </a:rPr>
                        <a:t>D.</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a:effectLst/>
                        </a:rPr>
                        <a:t>biais de mesure lié à la subjectivité concernant le facteur étudié</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45177031"/>
                  </a:ext>
                </a:extLst>
              </a:tr>
              <a:tr h="237218">
                <a:tc>
                  <a:txBody>
                    <a:bodyPr/>
                    <a:lstStyle/>
                    <a:p>
                      <a:pPr>
                        <a:spcBef>
                          <a:spcPts val="600"/>
                        </a:spcBef>
                        <a:spcAft>
                          <a:spcPts val="600"/>
                        </a:spcAft>
                      </a:pPr>
                      <a:r>
                        <a:rPr lang="fr-FR" sz="1200">
                          <a:effectLst/>
                        </a:rPr>
                        <a:t>E.</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dirty="0">
                          <a:effectLst/>
                        </a:rPr>
                        <a:t>biais de mesure lié à la subjectivité concernant le critère de jugement principal</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80757059"/>
                  </a:ext>
                </a:extLst>
              </a:tr>
            </a:tbl>
          </a:graphicData>
        </a:graphic>
      </p:graphicFrame>
    </p:spTree>
    <p:extLst>
      <p:ext uri="{BB962C8B-B14F-4D97-AF65-F5344CB8AC3E}">
        <p14:creationId xmlns:p14="http://schemas.microsoft.com/office/powerpoint/2010/main" val="3793921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2059663105"/>
              </p:ext>
            </p:extLst>
          </p:nvPr>
        </p:nvGraphicFramePr>
        <p:xfrm>
          <a:off x="1247421" y="1184103"/>
          <a:ext cx="7137454" cy="5613739"/>
        </p:xfrm>
        <a:graphic>
          <a:graphicData uri="http://schemas.openxmlformats.org/drawingml/2006/table">
            <a:tbl>
              <a:tblPr firstRow="1" firstCol="1" bandRow="1">
                <a:tableStyleId>{93296810-A885-4BE3-A3E7-6D5BEEA58F35}</a:tableStyleId>
              </a:tblPr>
              <a:tblGrid>
                <a:gridCol w="324806">
                  <a:extLst>
                    <a:ext uri="{9D8B030D-6E8A-4147-A177-3AD203B41FA5}">
                      <a16:colId xmlns:a16="http://schemas.microsoft.com/office/drawing/2014/main" val="57510223"/>
                    </a:ext>
                  </a:extLst>
                </a:gridCol>
                <a:gridCol w="6812648">
                  <a:extLst>
                    <a:ext uri="{9D8B030D-6E8A-4147-A177-3AD203B41FA5}">
                      <a16:colId xmlns:a16="http://schemas.microsoft.com/office/drawing/2014/main" val="1386085522"/>
                    </a:ext>
                  </a:extLst>
                </a:gridCol>
              </a:tblGrid>
              <a:tr h="276754">
                <a:tc gridSpan="2">
                  <a:txBody>
                    <a:bodyPr/>
                    <a:lstStyle/>
                    <a:p>
                      <a:pPr marL="18415" algn="just">
                        <a:spcAft>
                          <a:spcPts val="0"/>
                        </a:spcAft>
                      </a:pPr>
                      <a:r>
                        <a:rPr lang="fr-FR" sz="1400">
                          <a:effectLst/>
                        </a:rPr>
                        <a:t>Question n°3</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3739984078"/>
                  </a:ext>
                </a:extLst>
              </a:tr>
              <a:tr h="238041">
                <a:tc gridSpan="2">
                  <a:txBody>
                    <a:bodyPr/>
                    <a:lstStyle/>
                    <a:p>
                      <a:pPr marL="17780">
                        <a:spcBef>
                          <a:spcPts val="600"/>
                        </a:spcBef>
                        <a:spcAft>
                          <a:spcPts val="600"/>
                        </a:spcAft>
                      </a:pP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306251472"/>
                  </a:ext>
                </a:extLst>
              </a:tr>
              <a:tr h="474435">
                <a:tc gridSpan="2">
                  <a:txBody>
                    <a:bodyPr/>
                    <a:lstStyle/>
                    <a:p>
                      <a:pPr algn="just">
                        <a:spcBef>
                          <a:spcPts val="600"/>
                        </a:spcBef>
                        <a:spcAft>
                          <a:spcPts val="600"/>
                        </a:spcAft>
                      </a:pPr>
                      <a:r>
                        <a:rPr lang="fr-FR" sz="1200">
                          <a:effectLst/>
                        </a:rPr>
                        <a:t>vous réalisez une étude de cohorte prospective, quel(s) est(sont) le(s) principal(ux) biais au(x)quel(s) vous devez faire attention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576896385"/>
                  </a:ext>
                </a:extLst>
              </a:tr>
              <a:tr h="237218">
                <a:tc>
                  <a:txBody>
                    <a:bodyPr/>
                    <a:lstStyle/>
                    <a:p>
                      <a:pPr>
                        <a:spcBef>
                          <a:spcPts val="600"/>
                        </a:spcBef>
                        <a:spcAft>
                          <a:spcPts val="600"/>
                        </a:spcAft>
                      </a:pPr>
                      <a:r>
                        <a:rPr lang="fr-FR" sz="1200">
                          <a:effectLst/>
                        </a:rPr>
                        <a:t>A.</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a:effectLst/>
                        </a:rPr>
                        <a:t>biais de sélection dû à des perdus de vus</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2337931"/>
                  </a:ext>
                </a:extLst>
              </a:tr>
              <a:tr h="237218">
                <a:tc>
                  <a:txBody>
                    <a:bodyPr/>
                    <a:lstStyle/>
                    <a:p>
                      <a:pPr>
                        <a:spcBef>
                          <a:spcPts val="600"/>
                        </a:spcBef>
                        <a:spcAft>
                          <a:spcPts val="600"/>
                        </a:spcAft>
                      </a:pPr>
                      <a:r>
                        <a:rPr lang="fr-FR" sz="1200" strike="sngStrike" dirty="0">
                          <a:effectLst/>
                        </a:rPr>
                        <a:t>B. </a:t>
                      </a:r>
                      <a:endParaRPr lang="fr-FR" sz="12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strike="sngStrike" dirty="0">
                          <a:effectLst/>
                        </a:rPr>
                        <a:t>biais de mémoire</a:t>
                      </a:r>
                      <a:endParaRPr lang="fr-FR" sz="12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22887912"/>
                  </a:ext>
                </a:extLst>
              </a:tr>
              <a:tr h="237218">
                <a:tc>
                  <a:txBody>
                    <a:bodyPr/>
                    <a:lstStyle/>
                    <a:p>
                      <a:pPr>
                        <a:spcBef>
                          <a:spcPts val="600"/>
                        </a:spcBef>
                        <a:spcAft>
                          <a:spcPts val="600"/>
                        </a:spcAft>
                      </a:pPr>
                      <a:r>
                        <a:rPr lang="fr-FR" sz="1200">
                          <a:effectLst/>
                        </a:rPr>
                        <a:t>C.</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a:effectLst/>
                        </a:rPr>
                        <a:t>biais dû aux facteurs de confusion</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53261934"/>
                  </a:ext>
                </a:extLst>
              </a:tr>
              <a:tr h="237218">
                <a:tc>
                  <a:txBody>
                    <a:bodyPr/>
                    <a:lstStyle/>
                    <a:p>
                      <a:pPr>
                        <a:spcBef>
                          <a:spcPts val="600"/>
                        </a:spcBef>
                        <a:spcAft>
                          <a:spcPts val="600"/>
                        </a:spcAft>
                      </a:pPr>
                      <a:r>
                        <a:rPr lang="fr-FR" sz="1200">
                          <a:effectLst/>
                        </a:rPr>
                        <a:t>D.</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a:effectLst/>
                        </a:rPr>
                        <a:t>biais de mesure lié à la subjectivité concernant le facteur étudié</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45177031"/>
                  </a:ext>
                </a:extLst>
              </a:tr>
              <a:tr h="237218">
                <a:tc>
                  <a:txBody>
                    <a:bodyPr/>
                    <a:lstStyle/>
                    <a:p>
                      <a:pPr>
                        <a:spcBef>
                          <a:spcPts val="600"/>
                        </a:spcBef>
                        <a:spcAft>
                          <a:spcPts val="600"/>
                        </a:spcAft>
                      </a:pPr>
                      <a:r>
                        <a:rPr lang="fr-FR" sz="1200" strike="sngStrike" dirty="0">
                          <a:effectLst/>
                        </a:rPr>
                        <a:t>E.</a:t>
                      </a:r>
                      <a:endParaRPr lang="fr-FR" sz="12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strike="sngStrike" dirty="0">
                          <a:effectLst/>
                        </a:rPr>
                        <a:t>biais de mesure lié à la subjectivité concernant le critère de jugement principal</a:t>
                      </a:r>
                      <a:endParaRPr lang="fr-FR" sz="12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80757059"/>
                  </a:ext>
                </a:extLst>
              </a:tr>
              <a:tr h="237218">
                <a:tc gridSpan="2">
                  <a:txBody>
                    <a:bodyPr/>
                    <a:lstStyle/>
                    <a:p>
                      <a:pPr>
                        <a:spcBef>
                          <a:spcPts val="600"/>
                        </a:spcBef>
                        <a:spcAft>
                          <a:spcPts val="600"/>
                        </a:spcAft>
                      </a:pPr>
                      <a:r>
                        <a:rPr lang="fr-FR" sz="1200">
                          <a:effectLst/>
                        </a:rPr>
                        <a:t>Réponses(s) juste(s) : ACD</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2594539262"/>
                  </a:ext>
                </a:extLst>
              </a:tr>
              <a:tr h="3201201">
                <a:tc gridSpan="2">
                  <a:txBody>
                    <a:bodyPr/>
                    <a:lstStyle/>
                    <a:p>
                      <a:pPr>
                        <a:spcBef>
                          <a:spcPts val="600"/>
                        </a:spcBef>
                        <a:spcAft>
                          <a:spcPts val="600"/>
                        </a:spcAft>
                      </a:pPr>
                      <a:r>
                        <a:rPr lang="fr-FR" sz="1200" dirty="0">
                          <a:solidFill>
                            <a:schemeClr val="tx1"/>
                          </a:solidFill>
                          <a:effectLst/>
                        </a:rPr>
                        <a:t>Commentaires : </a:t>
                      </a:r>
                      <a:endParaRPr lang="fr-FR" sz="1200" dirty="0" smtClean="0">
                        <a:solidFill>
                          <a:schemeClr val="tx1"/>
                        </a:solidFill>
                        <a:effectLst/>
                      </a:endParaRPr>
                    </a:p>
                    <a:p>
                      <a:pPr>
                        <a:spcBef>
                          <a:spcPts val="600"/>
                        </a:spcBef>
                        <a:spcAft>
                          <a:spcPts val="600"/>
                        </a:spcAft>
                      </a:pPr>
                      <a:r>
                        <a:rPr lang="fr-FR" sz="1200" dirty="0" smtClean="0">
                          <a:solidFill>
                            <a:schemeClr val="tx1"/>
                          </a:solidFill>
                          <a:effectLst/>
                        </a:rPr>
                        <a:t>Le suivi devra être suffisamment long pour mesurer la survenue de cancer (car le délai de survenue de la maladie est long et il faut avoir suffisamment d’évènements pour avoir assez de puissance) : il va donc y avoir un nombre important de perdus de vue et il faudra faire attention à leurs caractéristiques.</a:t>
                      </a:r>
                    </a:p>
                    <a:p>
                      <a:pPr>
                        <a:spcBef>
                          <a:spcPts val="600"/>
                        </a:spcBef>
                        <a:spcAft>
                          <a:spcPts val="600"/>
                        </a:spcAft>
                      </a:pPr>
                      <a:r>
                        <a:rPr lang="fr-FR" sz="1200" dirty="0" smtClean="0">
                          <a:solidFill>
                            <a:schemeClr val="tx1"/>
                          </a:solidFill>
                          <a:effectLst/>
                        </a:rPr>
                        <a:t>Pas de biais de mémoire car l’étude est prospective (leur consommation alimentaire leur est demandée au fur et à mesure). </a:t>
                      </a:r>
                    </a:p>
                    <a:p>
                      <a:pPr>
                        <a:spcBef>
                          <a:spcPts val="600"/>
                        </a:spcBef>
                        <a:spcAft>
                          <a:spcPts val="600"/>
                        </a:spcAft>
                      </a:pPr>
                      <a:r>
                        <a:rPr lang="fr-FR" sz="1200" dirty="0" smtClean="0">
                          <a:solidFill>
                            <a:schemeClr val="tx1"/>
                          </a:solidFill>
                          <a:effectLst/>
                        </a:rPr>
                        <a:t>Il faut bien prendre en compte tous les facteurs de confusion pouvant interférer sur la relation entre indice glycémique et cancer du fait de la nature observationnelle de l’étude (ex : tabac, alcool, sédentarité…). </a:t>
                      </a:r>
                    </a:p>
                    <a:p>
                      <a:pPr>
                        <a:spcBef>
                          <a:spcPts val="600"/>
                        </a:spcBef>
                        <a:spcAft>
                          <a:spcPts val="600"/>
                        </a:spcAft>
                      </a:pPr>
                      <a:r>
                        <a:rPr lang="fr-FR" sz="1200" dirty="0" smtClean="0">
                          <a:solidFill>
                            <a:schemeClr val="tx1"/>
                          </a:solidFill>
                          <a:effectLst/>
                        </a:rPr>
                        <a:t>Un biais de mesure peut être lié à la subjectivité pour l’exposition (déclaration de l’alimentation) mais pas pour le critère de jugement qui est la survenue de cancer (critère ‘dur’)</a:t>
                      </a:r>
                      <a:endParaRPr lang="fr-F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fr-FR"/>
                    </a:p>
                  </a:txBody>
                  <a:tcPr/>
                </a:tc>
                <a:extLst>
                  <a:ext uri="{0D108BD9-81ED-4DB2-BD59-A6C34878D82A}">
                    <a16:rowId xmlns:a16="http://schemas.microsoft.com/office/drawing/2014/main" val="3683776319"/>
                  </a:ext>
                </a:extLst>
              </a:tr>
            </a:tbl>
          </a:graphicData>
        </a:graphic>
      </p:graphicFrame>
    </p:spTree>
    <p:extLst>
      <p:ext uri="{BB962C8B-B14F-4D97-AF65-F5344CB8AC3E}">
        <p14:creationId xmlns:p14="http://schemas.microsoft.com/office/powerpoint/2010/main" val="1632849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Biais de classement (ou biais de mesure) </a:t>
            </a:r>
          </a:p>
        </p:txBody>
      </p:sp>
      <p:sp>
        <p:nvSpPr>
          <p:cNvPr id="3" name="Espace réservé du texte 2"/>
          <p:cNvSpPr>
            <a:spLocks noGrp="1"/>
          </p:cNvSpPr>
          <p:nvPr>
            <p:ph type="body" sz="quarter" idx="11"/>
          </p:nvPr>
        </p:nvSpPr>
        <p:spPr>
          <a:xfrm>
            <a:off x="598817" y="1406315"/>
            <a:ext cx="8210390" cy="4666681"/>
          </a:xfrm>
        </p:spPr>
        <p:txBody>
          <a:bodyPr/>
          <a:lstStyle/>
          <a:p>
            <a:r>
              <a:rPr lang="fr-FR" sz="1600" i="1" dirty="0" smtClean="0"/>
              <a:t>Eng : </a:t>
            </a:r>
            <a:r>
              <a:rPr lang="fr-FR" sz="1600" i="1" dirty="0" err="1" smtClean="0"/>
              <a:t>measurement</a:t>
            </a:r>
            <a:r>
              <a:rPr lang="fr-FR" sz="1600" i="1" dirty="0" smtClean="0"/>
              <a:t> </a:t>
            </a:r>
            <a:r>
              <a:rPr lang="fr-FR" sz="1600" i="1" dirty="0" err="1"/>
              <a:t>bias</a:t>
            </a:r>
            <a:r>
              <a:rPr lang="fr-FR" sz="1600" i="1" dirty="0"/>
              <a:t>; performance </a:t>
            </a:r>
            <a:r>
              <a:rPr lang="fr-FR" sz="1600" i="1" dirty="0" err="1"/>
              <a:t>bias</a:t>
            </a:r>
            <a:endParaRPr lang="fr-FR" sz="1600" i="1" dirty="0"/>
          </a:p>
          <a:p>
            <a:r>
              <a:rPr lang="fr-FR" sz="1600" dirty="0" err="1" smtClean="0"/>
              <a:t>Def</a:t>
            </a:r>
            <a:r>
              <a:rPr lang="fr-FR" sz="1600" dirty="0" smtClean="0"/>
              <a:t>. : Biais </a:t>
            </a:r>
            <a:r>
              <a:rPr lang="fr-FR" sz="1600" dirty="0"/>
              <a:t>dans la mesure du facteur de risque ou dans la détermination du statut malade non malade. </a:t>
            </a:r>
          </a:p>
          <a:p>
            <a:pPr lvl="1"/>
            <a:r>
              <a:rPr lang="fr-FR" sz="1600" dirty="0" smtClean="0"/>
              <a:t>Cette </a:t>
            </a:r>
            <a:r>
              <a:rPr lang="fr-FR" sz="1600" dirty="0"/>
              <a:t>erreur est quasi inévitable puisqu'aucun outil de mesure (interrogatoire, examen, test) n'est parfait. </a:t>
            </a:r>
            <a:endParaRPr lang="fr-FR" sz="1600" dirty="0" smtClean="0"/>
          </a:p>
          <a:p>
            <a:pPr lvl="1"/>
            <a:r>
              <a:rPr lang="fr-FR" sz="1600" dirty="0" smtClean="0"/>
              <a:t>Le </a:t>
            </a:r>
            <a:r>
              <a:rPr lang="fr-FR" sz="1600" dirty="0"/>
              <a:t>biais peut porter sur une variable continue, par exemple lorsqu’une technique de dosage rend un résultat imparfait, ou sur une variable catégorielle, par exemple lorsque l’examen pour établir le diagnostic est imparfait</a:t>
            </a:r>
            <a:r>
              <a:rPr lang="fr-FR" sz="1600" dirty="0" smtClean="0"/>
              <a:t>.</a:t>
            </a:r>
          </a:p>
          <a:p>
            <a:pPr lvl="1"/>
            <a:r>
              <a:rPr lang="fr-FR" sz="1600" dirty="0" smtClean="0"/>
              <a:t>Il peut être lié à la subjectivité de l’enquêté lorsque le répondant peut sous estimer un comportement par exemple (désirabilité sociale = l’enquêté donne la réponse ‘attendue’, ‘désirable’); ou à la subjectivité de l’enquêteur si une personne recueille les données (pose les questions et peut potentiellement influencer la réponse ou l’interpréter en enregistrant la donnée)</a:t>
            </a:r>
            <a:endParaRPr lang="fr-FR" sz="1600" dirty="0"/>
          </a:p>
          <a:p>
            <a:pPr lvl="1"/>
            <a:r>
              <a:rPr lang="fr-FR" sz="1600" dirty="0" smtClean="0"/>
              <a:t>Le </a:t>
            </a:r>
            <a:r>
              <a:rPr lang="fr-FR" sz="1600" dirty="0"/>
              <a:t>biais de mémorisation est un exemple de biais de </a:t>
            </a:r>
            <a:r>
              <a:rPr lang="fr-FR" sz="1600" dirty="0" smtClean="0"/>
              <a:t>classement. Il </a:t>
            </a:r>
            <a:r>
              <a:rPr lang="fr-FR" sz="1600" dirty="0"/>
              <a:t>survient lors de l’évaluation d’une exposition ou d’un événement reposant sur l’interrogatoire d’un individu faisant appel à sa mémoire (fréquent dans les études cas-témoins</a:t>
            </a:r>
            <a:r>
              <a:rPr lang="fr-FR" sz="1600" dirty="0" smtClean="0"/>
              <a:t>).</a:t>
            </a:r>
          </a:p>
          <a:p>
            <a:pPr lvl="1"/>
            <a:r>
              <a:rPr lang="fr-FR" sz="1600" dirty="0" smtClean="0"/>
              <a:t>Pour aller plus loin = on parle de biais différentiel quand il porte préférentiellement sur un des 2 groupes étudiés (</a:t>
            </a:r>
            <a:r>
              <a:rPr lang="fr-FR" sz="1600" dirty="0" err="1" smtClean="0"/>
              <a:t>exp</a:t>
            </a:r>
            <a:r>
              <a:rPr lang="fr-FR" sz="1600" dirty="0" smtClean="0"/>
              <a:t> / non </a:t>
            </a:r>
            <a:r>
              <a:rPr lang="fr-FR" sz="1600" dirty="0" err="1" smtClean="0"/>
              <a:t>exp</a:t>
            </a:r>
            <a:r>
              <a:rPr lang="fr-FR" sz="1600" dirty="0" smtClean="0"/>
              <a:t>, ou cas / témoins) ou non différentiel si il affecte les 2 groupes de manière identique</a:t>
            </a:r>
          </a:p>
        </p:txBody>
      </p:sp>
    </p:spTree>
    <p:extLst>
      <p:ext uri="{BB962C8B-B14F-4D97-AF65-F5344CB8AC3E}">
        <p14:creationId xmlns:p14="http://schemas.microsoft.com/office/powerpoint/2010/main" val="3489709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txBox="1">
            <a:spLocks noChangeArrowheads="1"/>
          </p:cNvSpPr>
          <p:nvPr/>
        </p:nvSpPr>
        <p:spPr bwMode="auto">
          <a:xfrm>
            <a:off x="115888" y="981075"/>
            <a:ext cx="8858250" cy="5876925"/>
          </a:xfrm>
          <a:prstGeom prst="rect">
            <a:avLst/>
          </a:prstGeom>
          <a:noFill/>
          <a:ln w="9525">
            <a:noFill/>
            <a:miter lim="800000"/>
            <a:headEnd/>
            <a:tailEnd/>
          </a:ln>
        </p:spPr>
        <p:txBody>
          <a:bodyPr/>
          <a:lstStyle/>
          <a:p>
            <a:pPr marL="342900" indent="-342900">
              <a:lnSpc>
                <a:spcPct val="80000"/>
              </a:lnSpc>
              <a:spcBef>
                <a:spcPct val="20000"/>
              </a:spcBef>
              <a:buFont typeface="Arial" pitchFamily="34" charset="0"/>
              <a:buNone/>
              <a:defRPr/>
            </a:pPr>
            <a:r>
              <a:rPr lang="fr-FR" sz="800" dirty="0">
                <a:latin typeface="+mn-lt"/>
              </a:rPr>
              <a:t>  </a:t>
            </a:r>
          </a:p>
          <a:p>
            <a:pPr marL="457200" indent="-457200">
              <a:buFont typeface="Arial" panose="020B0604020202020204" pitchFamily="34" charset="0"/>
              <a:buChar char="•"/>
              <a:defRPr/>
            </a:pPr>
            <a:r>
              <a:rPr lang="fr-FR" altLang="fr-FR" sz="2800" b="1" dirty="0">
                <a:solidFill>
                  <a:prstClr val="black"/>
                </a:solidFill>
                <a:latin typeface="Calibri"/>
              </a:rPr>
              <a:t>A l’inclusion : Caractéristiques de la population incluse : </a:t>
            </a:r>
            <a:r>
              <a:rPr lang="fr-FR" altLang="fr-FR" sz="2400" dirty="0" smtClean="0">
                <a:solidFill>
                  <a:srgbClr val="000000"/>
                </a:solidFill>
              </a:rPr>
              <a:t>Deux </a:t>
            </a:r>
            <a:r>
              <a:rPr lang="fr-FR" altLang="fr-FR" sz="2400" dirty="0">
                <a:solidFill>
                  <a:srgbClr val="000000"/>
                </a:solidFill>
              </a:rPr>
              <a:t>groupes non comparables </a:t>
            </a:r>
            <a:r>
              <a:rPr lang="fr-FR" altLang="fr-FR" sz="2400" dirty="0" smtClean="0">
                <a:solidFill>
                  <a:srgbClr val="000000"/>
                </a:solidFill>
              </a:rPr>
              <a:t>: Peut </a:t>
            </a:r>
            <a:r>
              <a:rPr lang="fr-FR" altLang="fr-FR" sz="2400" dirty="0">
                <a:solidFill>
                  <a:srgbClr val="000000"/>
                </a:solidFill>
              </a:rPr>
              <a:t>arriver si on sélectionne des sujets exposés et </a:t>
            </a:r>
            <a:r>
              <a:rPr lang="fr-FR" altLang="fr-FR" sz="2400" dirty="0" smtClean="0">
                <a:solidFill>
                  <a:srgbClr val="000000"/>
                </a:solidFill>
              </a:rPr>
              <a:t>des sujets </a:t>
            </a:r>
            <a:r>
              <a:rPr lang="fr-FR" altLang="fr-FR" sz="2400" dirty="0">
                <a:solidFill>
                  <a:srgbClr val="000000"/>
                </a:solidFill>
              </a:rPr>
              <a:t>non exposés de manière distincte</a:t>
            </a:r>
          </a:p>
          <a:p>
            <a:pPr marL="342900" lvl="0" indent="-342900" eaLnBrk="1" hangingPunct="1">
              <a:spcBef>
                <a:spcPct val="20000"/>
              </a:spcBef>
              <a:buFont typeface="Arial" panose="020B0604020202020204" pitchFamily="34" charset="0"/>
              <a:buChar char="•"/>
              <a:defRPr/>
            </a:pPr>
            <a:r>
              <a:rPr lang="fr-FR" altLang="fr-FR" sz="2800" b="1" dirty="0" smtClean="0">
                <a:solidFill>
                  <a:prstClr val="black"/>
                </a:solidFill>
                <a:latin typeface="Calibri"/>
              </a:rPr>
              <a:t>Au </a:t>
            </a:r>
            <a:r>
              <a:rPr lang="fr-FR" altLang="fr-FR" sz="2800" b="1" dirty="0">
                <a:solidFill>
                  <a:prstClr val="black"/>
                </a:solidFill>
                <a:latin typeface="Calibri"/>
              </a:rPr>
              <a:t>cours du </a:t>
            </a:r>
            <a:r>
              <a:rPr lang="fr-FR" altLang="fr-FR" sz="2800" b="1" dirty="0" smtClean="0">
                <a:solidFill>
                  <a:prstClr val="black"/>
                </a:solidFill>
                <a:latin typeface="Calibri"/>
              </a:rPr>
              <a:t>suivi</a:t>
            </a:r>
          </a:p>
          <a:p>
            <a:pPr marL="715963" lvl="2" eaLnBrk="1" hangingPunct="1">
              <a:spcBef>
                <a:spcPct val="20000"/>
              </a:spcBef>
              <a:defRPr/>
            </a:pPr>
            <a:r>
              <a:rPr lang="fr-FR" b="1" u="sng" dirty="0" smtClean="0">
                <a:latin typeface="+mn-lt"/>
              </a:rPr>
              <a:t>Perdus de vue </a:t>
            </a:r>
            <a:r>
              <a:rPr lang="fr-FR" b="1" dirty="0" smtClean="0">
                <a:latin typeface="+mn-lt"/>
              </a:rPr>
              <a:t>= données manquantes pour l’analyse</a:t>
            </a:r>
          </a:p>
          <a:p>
            <a:pPr marL="342900" indent="-342900">
              <a:lnSpc>
                <a:spcPct val="80000"/>
              </a:lnSpc>
              <a:spcBef>
                <a:spcPct val="20000"/>
              </a:spcBef>
              <a:defRPr/>
            </a:pPr>
            <a:r>
              <a:rPr lang="fr-FR" b="1" dirty="0">
                <a:latin typeface="+mn-lt"/>
              </a:rPr>
              <a:t>	=&gt; Réduction de la puissance statistique</a:t>
            </a:r>
          </a:p>
          <a:p>
            <a:pPr marL="342900" indent="-342900">
              <a:lnSpc>
                <a:spcPct val="80000"/>
              </a:lnSpc>
              <a:spcBef>
                <a:spcPct val="20000"/>
              </a:spcBef>
              <a:defRPr/>
            </a:pPr>
            <a:r>
              <a:rPr lang="fr-FR" b="1" dirty="0">
                <a:latin typeface="+mn-lt"/>
              </a:rPr>
              <a:t>	=&gt; Risque de biais de suivi </a:t>
            </a:r>
            <a:r>
              <a:rPr lang="fr-FR" b="1" dirty="0" smtClean="0">
                <a:solidFill>
                  <a:prstClr val="black"/>
                </a:solidFill>
                <a:latin typeface="Calibri"/>
              </a:rPr>
              <a:t>différentiel </a:t>
            </a:r>
            <a:endParaRPr lang="fr-FR" dirty="0"/>
          </a:p>
          <a:p>
            <a:pPr marL="800100" lvl="1" indent="-342900">
              <a:lnSpc>
                <a:spcPts val="2200"/>
              </a:lnSpc>
              <a:spcBef>
                <a:spcPts val="600"/>
              </a:spcBef>
              <a:buClr>
                <a:schemeClr val="accent5">
                  <a:lumMod val="75000"/>
                </a:schemeClr>
              </a:buClr>
              <a:buFont typeface="Arial" charset="0"/>
              <a:buChar char="•"/>
              <a:defRPr/>
            </a:pPr>
            <a:r>
              <a:rPr lang="fr-FR" b="1" dirty="0"/>
              <a:t>C</a:t>
            </a:r>
            <a:r>
              <a:rPr lang="fr-FR" b="1" dirty="0" smtClean="0"/>
              <a:t>auses </a:t>
            </a:r>
            <a:r>
              <a:rPr lang="fr-FR" b="1" dirty="0"/>
              <a:t>d’arrêt de suivi (≠ ?)</a:t>
            </a:r>
          </a:p>
          <a:p>
            <a:pPr marL="800100" lvl="1" indent="-342900">
              <a:lnSpc>
                <a:spcPts val="2200"/>
              </a:lnSpc>
              <a:spcBef>
                <a:spcPts val="600"/>
              </a:spcBef>
              <a:buClr>
                <a:schemeClr val="accent5">
                  <a:lumMod val="75000"/>
                </a:schemeClr>
              </a:buClr>
              <a:buFont typeface="Arial" charset="0"/>
              <a:buChar char="•"/>
              <a:defRPr/>
            </a:pPr>
            <a:r>
              <a:rPr lang="fr-FR" b="1" dirty="0" smtClean="0">
                <a:latin typeface="+mn-lt"/>
              </a:rPr>
              <a:t>Proportion</a:t>
            </a:r>
            <a:r>
              <a:rPr lang="fr-FR" dirty="0" smtClean="0">
                <a:latin typeface="+mn-lt"/>
              </a:rPr>
              <a:t> (≠ ?</a:t>
            </a:r>
            <a:r>
              <a:rPr lang="fr-FR" dirty="0" smtClean="0">
                <a:solidFill>
                  <a:prstClr val="black"/>
                </a:solidFill>
                <a:latin typeface="Calibri"/>
              </a:rPr>
              <a:t>)</a:t>
            </a:r>
            <a:endParaRPr lang="fr-FR" dirty="0" smtClean="0">
              <a:latin typeface="+mn-lt"/>
            </a:endParaRPr>
          </a:p>
          <a:p>
            <a:pPr marL="800100" lvl="1" indent="-342900">
              <a:lnSpc>
                <a:spcPts val="2200"/>
              </a:lnSpc>
              <a:spcBef>
                <a:spcPts val="600"/>
              </a:spcBef>
              <a:buClr>
                <a:schemeClr val="accent5">
                  <a:lumMod val="75000"/>
                </a:schemeClr>
              </a:buClr>
              <a:buFont typeface="Arial" charset="0"/>
              <a:buChar char="•"/>
              <a:defRPr/>
            </a:pPr>
            <a:r>
              <a:rPr lang="fr-FR" b="1" dirty="0" smtClean="0">
                <a:latin typeface="+mn-lt"/>
              </a:rPr>
              <a:t>Caractéristiques </a:t>
            </a:r>
            <a:r>
              <a:rPr lang="fr-FR" b="1" dirty="0">
                <a:latin typeface="+mn-lt"/>
              </a:rPr>
              <a:t>des individus</a:t>
            </a:r>
            <a:r>
              <a:rPr lang="fr-FR" dirty="0">
                <a:latin typeface="+mn-lt"/>
              </a:rPr>
              <a:t>  (≠</a:t>
            </a:r>
            <a:r>
              <a:rPr lang="fr-FR" dirty="0"/>
              <a:t> </a:t>
            </a:r>
            <a:r>
              <a:rPr lang="fr-FR" dirty="0">
                <a:latin typeface="+mn-lt"/>
              </a:rPr>
              <a:t>?)</a:t>
            </a:r>
          </a:p>
          <a:p>
            <a:pPr marL="800100" lvl="1" indent="-342900">
              <a:lnSpc>
                <a:spcPts val="2200"/>
              </a:lnSpc>
              <a:spcBef>
                <a:spcPts val="600"/>
              </a:spcBef>
              <a:buClr>
                <a:schemeClr val="accent5">
                  <a:lumMod val="75000"/>
                </a:schemeClr>
              </a:buClr>
              <a:buFont typeface="Arial" charset="0"/>
              <a:buChar char="•"/>
              <a:defRPr/>
            </a:pPr>
            <a:r>
              <a:rPr lang="fr-FR" dirty="0">
                <a:latin typeface="+mn-lt"/>
              </a:rPr>
              <a:t>Description </a:t>
            </a:r>
            <a:r>
              <a:rPr lang="fr-FR" b="1" dirty="0">
                <a:latin typeface="+mn-lt"/>
              </a:rPr>
              <a:t>efforts pour assurer le suivi </a:t>
            </a:r>
            <a:r>
              <a:rPr lang="fr-FR" dirty="0">
                <a:latin typeface="+mn-lt"/>
              </a:rPr>
              <a:t>(indicateur de qualité)</a:t>
            </a:r>
            <a:endParaRPr lang="fr-FR" b="1" dirty="0">
              <a:latin typeface="+mn-lt"/>
            </a:endParaRPr>
          </a:p>
          <a:p>
            <a:pPr marL="800100" lvl="1" indent="-342900">
              <a:lnSpc>
                <a:spcPct val="90000"/>
              </a:lnSpc>
              <a:spcBef>
                <a:spcPct val="20000"/>
              </a:spcBef>
              <a:buClr>
                <a:schemeClr val="accent5">
                  <a:lumMod val="75000"/>
                </a:schemeClr>
              </a:buClr>
              <a:buFont typeface="Arial" charset="0"/>
              <a:buChar char="•"/>
              <a:defRPr/>
            </a:pPr>
            <a:r>
              <a:rPr lang="fr-FR" b="1" dirty="0">
                <a:latin typeface="+mn-lt"/>
              </a:rPr>
              <a:t>Proportion acceptable</a:t>
            </a:r>
            <a:r>
              <a:rPr lang="fr-FR" b="1" dirty="0" smtClean="0">
                <a:latin typeface="+mn-lt"/>
              </a:rPr>
              <a:t>??</a:t>
            </a:r>
          </a:p>
          <a:p>
            <a:pPr marL="342900" indent="-342900">
              <a:lnSpc>
                <a:spcPct val="90000"/>
              </a:lnSpc>
              <a:spcBef>
                <a:spcPct val="20000"/>
              </a:spcBef>
              <a:buClr>
                <a:schemeClr val="accent5">
                  <a:lumMod val="75000"/>
                </a:schemeClr>
              </a:buClr>
              <a:buFont typeface="Arial" charset="0"/>
              <a:buChar char="•"/>
              <a:defRPr/>
            </a:pPr>
            <a:endParaRPr lang="fr-FR" sz="1000" b="1" dirty="0" smtClean="0">
              <a:latin typeface="+mn-lt"/>
            </a:endParaRPr>
          </a:p>
          <a:p>
            <a:pPr marL="342900" indent="-342900">
              <a:lnSpc>
                <a:spcPct val="90000"/>
              </a:lnSpc>
              <a:spcBef>
                <a:spcPct val="20000"/>
              </a:spcBef>
              <a:buClr>
                <a:schemeClr val="accent5">
                  <a:lumMod val="75000"/>
                </a:schemeClr>
              </a:buClr>
              <a:buFont typeface="Arial" charset="0"/>
              <a:buChar char="•"/>
              <a:defRPr/>
            </a:pPr>
            <a:endParaRPr lang="fr-FR" sz="1000" b="1" dirty="0"/>
          </a:p>
          <a:p>
            <a:pPr marL="342900" indent="-342900">
              <a:lnSpc>
                <a:spcPct val="90000"/>
              </a:lnSpc>
              <a:spcBef>
                <a:spcPct val="20000"/>
              </a:spcBef>
              <a:buClr>
                <a:schemeClr val="accent5">
                  <a:lumMod val="75000"/>
                </a:schemeClr>
              </a:buClr>
              <a:buFont typeface="Arial" charset="0"/>
              <a:buChar char="•"/>
              <a:defRPr/>
            </a:pPr>
            <a:endParaRPr lang="fr-FR" sz="1000" b="1" dirty="0" smtClean="0">
              <a:latin typeface="+mn-lt"/>
            </a:endParaRPr>
          </a:p>
          <a:p>
            <a:pPr marL="342900" indent="-342900">
              <a:lnSpc>
                <a:spcPct val="90000"/>
              </a:lnSpc>
              <a:spcBef>
                <a:spcPct val="20000"/>
              </a:spcBef>
              <a:defRPr/>
            </a:pPr>
            <a:r>
              <a:rPr lang="fr-FR" dirty="0" smtClean="0">
                <a:latin typeface="+mn-lt"/>
              </a:rPr>
              <a:t>                    </a:t>
            </a:r>
            <a:r>
              <a:rPr lang="fr-FR" dirty="0" smtClean="0">
                <a:latin typeface="+mn-lt"/>
              </a:rPr>
              <a:t>OK                   </a:t>
            </a:r>
            <a:r>
              <a:rPr lang="fr-FR" dirty="0" smtClean="0">
                <a:latin typeface="+mn-lt"/>
              </a:rPr>
              <a:t>		dépend </a:t>
            </a:r>
            <a:r>
              <a:rPr lang="fr-FR" dirty="0">
                <a:latin typeface="+mn-lt"/>
              </a:rPr>
              <a:t>de	</a:t>
            </a:r>
            <a:r>
              <a:rPr lang="fr-FR" dirty="0" smtClean="0">
                <a:latin typeface="+mn-lt"/>
              </a:rPr>
              <a:t>     !!</a:t>
            </a:r>
            <a:r>
              <a:rPr lang="fr-FR" dirty="0">
                <a:latin typeface="+mn-lt"/>
              </a:rPr>
              <a:t>Risque de biais!!</a:t>
            </a:r>
          </a:p>
          <a:p>
            <a:pPr marL="342900" indent="-342900">
              <a:lnSpc>
                <a:spcPct val="90000"/>
              </a:lnSpc>
              <a:spcBef>
                <a:spcPct val="20000"/>
              </a:spcBef>
              <a:defRPr/>
            </a:pPr>
            <a:r>
              <a:rPr lang="fr-FR" dirty="0" smtClean="0">
                <a:latin typeface="+mn-lt"/>
              </a:rPr>
              <a:t>     				   la fréquence </a:t>
            </a:r>
            <a:r>
              <a:rPr lang="fr-FR" dirty="0">
                <a:latin typeface="+mn-lt"/>
              </a:rPr>
              <a:t>du CJ étudié</a:t>
            </a:r>
          </a:p>
        </p:txBody>
      </p:sp>
      <p:sp>
        <p:nvSpPr>
          <p:cNvPr id="2" name="Rectangle 1"/>
          <p:cNvSpPr/>
          <p:nvPr/>
        </p:nvSpPr>
        <p:spPr>
          <a:xfrm>
            <a:off x="784633" y="5443602"/>
            <a:ext cx="2592388" cy="3603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fr-FR" dirty="0"/>
              <a:t>&lt;10-20% </a:t>
            </a:r>
          </a:p>
        </p:txBody>
      </p:sp>
      <p:sp>
        <p:nvSpPr>
          <p:cNvPr id="5" name="Rectangle 4"/>
          <p:cNvSpPr/>
          <p:nvPr/>
        </p:nvSpPr>
        <p:spPr>
          <a:xfrm>
            <a:off x="3377021" y="5443602"/>
            <a:ext cx="2592387" cy="3603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fr-FR" dirty="0"/>
              <a:t>30%</a:t>
            </a:r>
          </a:p>
        </p:txBody>
      </p:sp>
      <p:sp>
        <p:nvSpPr>
          <p:cNvPr id="6" name="Rectangle 5"/>
          <p:cNvSpPr/>
          <p:nvPr/>
        </p:nvSpPr>
        <p:spPr>
          <a:xfrm>
            <a:off x="5969408" y="5443602"/>
            <a:ext cx="2592388" cy="3603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fr-FR" dirty="0"/>
              <a:t>&gt;40% </a:t>
            </a:r>
          </a:p>
        </p:txBody>
      </p:sp>
      <p:sp>
        <p:nvSpPr>
          <p:cNvPr id="3" name="Organigramme : Bande perforée 2"/>
          <p:cNvSpPr/>
          <p:nvPr/>
        </p:nvSpPr>
        <p:spPr>
          <a:xfrm>
            <a:off x="5008971" y="3046809"/>
            <a:ext cx="1920875" cy="960437"/>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fr-FR" sz="1200" dirty="0"/>
              <a:t>Un des risques majeurs pour les cohortes prospectives</a:t>
            </a:r>
          </a:p>
        </p:txBody>
      </p:sp>
      <p:sp>
        <p:nvSpPr>
          <p:cNvPr id="7" name="Titre 6"/>
          <p:cNvSpPr>
            <a:spLocks noGrp="1"/>
          </p:cNvSpPr>
          <p:nvPr>
            <p:ph type="title"/>
          </p:nvPr>
        </p:nvSpPr>
        <p:spPr>
          <a:xfrm>
            <a:off x="457200" y="13494"/>
            <a:ext cx="8229600" cy="1143000"/>
          </a:xfrm>
        </p:spPr>
        <p:txBody>
          <a:bodyPr/>
          <a:lstStyle/>
          <a:p>
            <a:r>
              <a:rPr lang="fr-FR" dirty="0" smtClean="0"/>
              <a:t>Biais de sélection</a:t>
            </a:r>
            <a:endParaRPr lang="fr-FR" dirty="0"/>
          </a:p>
        </p:txBody>
      </p:sp>
    </p:spTree>
    <p:extLst>
      <p:ext uri="{BB962C8B-B14F-4D97-AF65-F5344CB8AC3E}">
        <p14:creationId xmlns:p14="http://schemas.microsoft.com/office/powerpoint/2010/main" val="2706986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250825" y="214313"/>
            <a:ext cx="8435975" cy="982662"/>
          </a:xfrm>
          <a:ln>
            <a:solidFill>
              <a:schemeClr val="accent6">
                <a:lumMod val="75000"/>
              </a:schemeClr>
            </a:solidFill>
          </a:ln>
        </p:spPr>
        <p:txBody>
          <a:bodyPr rtlCol="0">
            <a:normAutofit fontScale="90000"/>
          </a:bodyPr>
          <a:lstStyle/>
          <a:p>
            <a:pPr eaLnBrk="1" fontAlgn="auto" hangingPunct="1">
              <a:spcAft>
                <a:spcPts val="0"/>
              </a:spcAft>
              <a:defRPr/>
            </a:pPr>
            <a:r>
              <a:rPr lang="fr-FR" altLang="fr-FR" sz="3200" b="1" dirty="0">
                <a:latin typeface="Arial Narrow" charset="0"/>
              </a:rPr>
              <a:t>Biais </a:t>
            </a:r>
            <a:r>
              <a:rPr lang="fr-FR" altLang="fr-FR" sz="3200" b="1" dirty="0" smtClean="0">
                <a:latin typeface="Arial Narrow" charset="0"/>
              </a:rPr>
              <a:t>lié aux facteurs de </a:t>
            </a:r>
            <a:r>
              <a:rPr lang="fr-FR" altLang="fr-FR" sz="3200" b="1" dirty="0">
                <a:latin typeface="Arial Narrow" charset="0"/>
              </a:rPr>
              <a:t>confusion = non prise en compte des Facteurs de Confusion</a:t>
            </a:r>
          </a:p>
        </p:txBody>
      </p:sp>
      <p:sp>
        <p:nvSpPr>
          <p:cNvPr id="92163" name="Rectangle 3"/>
          <p:cNvSpPr>
            <a:spLocks noGrp="1"/>
          </p:cNvSpPr>
          <p:nvPr>
            <p:ph idx="1"/>
          </p:nvPr>
        </p:nvSpPr>
        <p:spPr>
          <a:xfrm>
            <a:off x="230188" y="1739602"/>
            <a:ext cx="8186737" cy="4857750"/>
          </a:xfrm>
        </p:spPr>
        <p:txBody>
          <a:bodyPr/>
          <a:lstStyle/>
          <a:p>
            <a:pPr eaLnBrk="1" fontAlgn="auto" hangingPunct="1">
              <a:lnSpc>
                <a:spcPct val="80000"/>
              </a:lnSpc>
              <a:spcAft>
                <a:spcPts val="0"/>
              </a:spcAft>
              <a:defRPr/>
            </a:pPr>
            <a:r>
              <a:rPr lang="fr-FR" altLang="fr-FR" sz="2400" b="1" dirty="0" smtClean="0"/>
              <a:t>Facteur de Confusion </a:t>
            </a:r>
            <a:r>
              <a:rPr lang="fr-FR" altLang="fr-FR" sz="2400" b="1" dirty="0" smtClean="0"/>
              <a:t>: Facteur associé à la fois au </a:t>
            </a:r>
            <a:r>
              <a:rPr lang="fr-FR" altLang="fr-FR" sz="2400" b="1" dirty="0" smtClean="0"/>
              <a:t>Facteur étudié </a:t>
            </a:r>
            <a:r>
              <a:rPr lang="fr-FR" altLang="fr-FR" sz="2400" b="1" dirty="0" smtClean="0"/>
              <a:t>et au </a:t>
            </a:r>
            <a:r>
              <a:rPr lang="fr-FR" altLang="fr-FR" sz="2400" b="1" dirty="0" smtClean="0"/>
              <a:t>Critère de Jugement </a:t>
            </a:r>
            <a:endParaRPr lang="fr-FR" altLang="fr-FR" sz="2400" b="1" dirty="0" smtClean="0"/>
          </a:p>
          <a:p>
            <a:pPr marL="0" indent="0">
              <a:lnSpc>
                <a:spcPct val="80000"/>
              </a:lnSpc>
              <a:buNone/>
              <a:defRPr/>
            </a:pPr>
            <a:r>
              <a:rPr lang="fr-FR" altLang="fr-FR" sz="2400" dirty="0" smtClean="0"/>
              <a:t>	=&gt; Tout </a:t>
            </a:r>
            <a:r>
              <a:rPr lang="fr-FR" altLang="fr-FR" sz="2400" dirty="0" smtClean="0"/>
              <a:t>facteur de risque de survenue du critère de jugement est </a:t>
            </a:r>
            <a:r>
              <a:rPr lang="fr-FR" altLang="fr-FR" sz="2400" dirty="0" smtClean="0"/>
              <a:t>un </a:t>
            </a:r>
            <a:r>
              <a:rPr lang="fr-FR" altLang="fr-FR" b="1" dirty="0"/>
              <a:t>Facteur de Confusion</a:t>
            </a:r>
            <a:r>
              <a:rPr lang="fr-FR" altLang="fr-FR" sz="2400" dirty="0" smtClean="0"/>
              <a:t> </a:t>
            </a:r>
            <a:r>
              <a:rPr lang="fr-FR" altLang="fr-FR" sz="2400" dirty="0" smtClean="0"/>
              <a:t>potentiel </a:t>
            </a:r>
          </a:p>
          <a:p>
            <a:pPr marL="0" indent="0" eaLnBrk="1" fontAlgn="auto" hangingPunct="1">
              <a:lnSpc>
                <a:spcPct val="80000"/>
              </a:lnSpc>
              <a:spcAft>
                <a:spcPts val="0"/>
              </a:spcAft>
              <a:buFont typeface="Arial" panose="020B0604020202020204" pitchFamily="34" charset="0"/>
              <a:buNone/>
              <a:defRPr/>
            </a:pPr>
            <a:endParaRPr lang="fr-FR" altLang="fr-FR" sz="2400" dirty="0" smtClean="0"/>
          </a:p>
          <a:p>
            <a:pPr>
              <a:lnSpc>
                <a:spcPct val="80000"/>
              </a:lnSpc>
              <a:defRPr/>
            </a:pPr>
            <a:r>
              <a:rPr lang="fr-FR" altLang="fr-FR" sz="2400" b="1" dirty="0" smtClean="0"/>
              <a:t>Méthodes de prise en compte des </a:t>
            </a:r>
            <a:r>
              <a:rPr lang="fr-FR" altLang="fr-FR" b="1" dirty="0"/>
              <a:t>Facteur de Confusion </a:t>
            </a:r>
            <a:r>
              <a:rPr lang="fr-FR" altLang="fr-FR" sz="2400" b="1" dirty="0" smtClean="0"/>
              <a:t>potentiels</a:t>
            </a:r>
            <a:r>
              <a:rPr lang="fr-FR" altLang="fr-FR" sz="2400" dirty="0" smtClean="0"/>
              <a:t> :</a:t>
            </a:r>
          </a:p>
          <a:p>
            <a:pPr lvl="1" eaLnBrk="1" fontAlgn="auto" hangingPunct="1">
              <a:lnSpc>
                <a:spcPct val="80000"/>
              </a:lnSpc>
              <a:spcAft>
                <a:spcPts val="0"/>
              </a:spcAft>
              <a:defRPr/>
            </a:pPr>
            <a:r>
              <a:rPr lang="fr-FR" sz="2400" dirty="0" smtClean="0"/>
              <a:t>Ajustement dans les analyses statistiques ++</a:t>
            </a:r>
          </a:p>
          <a:p>
            <a:pPr marL="342900" lvl="1" indent="-342900" eaLnBrk="1" fontAlgn="auto" hangingPunct="1">
              <a:lnSpc>
                <a:spcPct val="80000"/>
              </a:lnSpc>
              <a:spcAft>
                <a:spcPts val="0"/>
              </a:spcAft>
              <a:buFont typeface="Arial" panose="020B0604020202020204" pitchFamily="34" charset="0"/>
              <a:buNone/>
              <a:defRPr/>
            </a:pPr>
            <a:r>
              <a:rPr lang="fr-FR" sz="2400" dirty="0"/>
              <a:t>	</a:t>
            </a:r>
            <a:r>
              <a:rPr lang="fr-FR" sz="2400" dirty="0" smtClean="0"/>
              <a:t>(analyses multivariées</a:t>
            </a:r>
            <a:r>
              <a:rPr lang="fr-FR" sz="2400" dirty="0"/>
              <a:t> </a:t>
            </a:r>
            <a:r>
              <a:rPr lang="fr-FR" sz="2400" dirty="0" smtClean="0"/>
              <a:t>: RR </a:t>
            </a:r>
            <a:r>
              <a:rPr lang="fr-FR" sz="2400" dirty="0"/>
              <a:t>ajustés pour l’âge, le sexe, et les autres facteurs de confusion possibles</a:t>
            </a:r>
            <a:r>
              <a:rPr lang="fr-FR" sz="2400" dirty="0" smtClean="0"/>
              <a:t>….)</a:t>
            </a:r>
          </a:p>
          <a:p>
            <a:pPr marL="342900" lvl="1" indent="-342900" eaLnBrk="1" fontAlgn="auto" hangingPunct="1">
              <a:lnSpc>
                <a:spcPct val="80000"/>
              </a:lnSpc>
              <a:spcAft>
                <a:spcPts val="0"/>
              </a:spcAft>
              <a:buFont typeface="Arial" panose="020B0604020202020204" pitchFamily="34" charset="0"/>
              <a:buNone/>
              <a:defRPr/>
            </a:pPr>
            <a:r>
              <a:rPr lang="fr-FR" sz="2400" dirty="0" smtClean="0"/>
              <a:t>- Appariement à l’inclusion (dans le études cas-témoins ++)</a:t>
            </a:r>
            <a:endParaRPr lang="fr-FR" sz="2400" dirty="0" smtClean="0"/>
          </a:p>
          <a:p>
            <a:pPr lvl="1" eaLnBrk="1" fontAlgn="auto" hangingPunct="1">
              <a:lnSpc>
                <a:spcPct val="80000"/>
              </a:lnSpc>
              <a:spcAft>
                <a:spcPts val="0"/>
              </a:spcAft>
              <a:defRPr/>
            </a:pPr>
            <a:r>
              <a:rPr lang="fr-FR" sz="2400" dirty="0" smtClean="0">
                <a:solidFill>
                  <a:prstClr val="black"/>
                </a:solidFill>
              </a:rPr>
              <a:t>Si </a:t>
            </a:r>
            <a:r>
              <a:rPr lang="fr-FR" sz="2400" dirty="0" smtClean="0">
                <a:solidFill>
                  <a:prstClr val="black"/>
                </a:solidFill>
              </a:rPr>
              <a:t>acteurs de confusion non </a:t>
            </a:r>
            <a:r>
              <a:rPr lang="fr-FR" sz="2400" dirty="0" smtClean="0">
                <a:solidFill>
                  <a:prstClr val="black"/>
                </a:solidFill>
              </a:rPr>
              <a:t>pris en compte </a:t>
            </a:r>
            <a:r>
              <a:rPr lang="fr-FR" sz="2400" dirty="0" smtClean="0">
                <a:solidFill>
                  <a:prstClr val="black"/>
                </a:solidFill>
              </a:rPr>
              <a:t>=&gt; </a:t>
            </a:r>
            <a:r>
              <a:rPr lang="fr-FR" sz="2400" dirty="0" smtClean="0"/>
              <a:t>Biais </a:t>
            </a:r>
            <a:r>
              <a:rPr lang="fr-FR" sz="2400" dirty="0"/>
              <a:t>dans l’estimation </a:t>
            </a:r>
            <a:r>
              <a:rPr lang="fr-FR" sz="2400" dirty="0" smtClean="0"/>
              <a:t>de l’association (RR, OR </a:t>
            </a:r>
            <a:r>
              <a:rPr lang="fr-FR" sz="2400" dirty="0" err="1" smtClean="0"/>
              <a:t>etc</a:t>
            </a:r>
            <a:r>
              <a:rPr lang="fr-FR" sz="2400" dirty="0" smtClean="0"/>
              <a:t>)</a:t>
            </a:r>
            <a:endParaRPr lang="fr-FR" sz="2400" dirty="0"/>
          </a:p>
          <a:p>
            <a:pPr marL="342900" lvl="1" indent="-342900" eaLnBrk="1" fontAlgn="auto" hangingPunct="1">
              <a:lnSpc>
                <a:spcPct val="80000"/>
              </a:lnSpc>
              <a:spcAft>
                <a:spcPts val="0"/>
              </a:spcAft>
              <a:buFont typeface="Arial" panose="020B0604020202020204" pitchFamily="34" charset="0"/>
              <a:buNone/>
              <a:defRPr/>
            </a:pPr>
            <a:endParaRPr lang="fr-FR" sz="2400" dirty="0" smtClean="0"/>
          </a:p>
          <a:p>
            <a:pPr marL="342900" lvl="1" indent="-342900" eaLnBrk="1" fontAlgn="auto" hangingPunct="1">
              <a:lnSpc>
                <a:spcPct val="80000"/>
              </a:lnSpc>
              <a:spcAft>
                <a:spcPts val="0"/>
              </a:spcAft>
              <a:buFont typeface="Arial" panose="020B0604020202020204" pitchFamily="34" charset="0"/>
              <a:buNone/>
              <a:defRPr/>
            </a:pPr>
            <a:endParaRPr lang="fr-FR" sz="2400" dirty="0"/>
          </a:p>
          <a:p>
            <a:pPr marL="358775" indent="0" eaLnBrk="1" fontAlgn="auto" hangingPunct="1">
              <a:lnSpc>
                <a:spcPct val="80000"/>
              </a:lnSpc>
              <a:spcBef>
                <a:spcPct val="0"/>
              </a:spcBef>
              <a:spcAft>
                <a:spcPts val="0"/>
              </a:spcAft>
              <a:buFont typeface="Arial" panose="020B0604020202020204" pitchFamily="34" charset="0"/>
              <a:buNone/>
              <a:defRPr/>
            </a:pPr>
            <a:r>
              <a:rPr lang="fr-FR" altLang="fr-FR" sz="2400" dirty="0" smtClean="0"/>
              <a:t/>
            </a:r>
            <a:br>
              <a:rPr lang="fr-FR" altLang="fr-FR" sz="2400" dirty="0" smtClean="0"/>
            </a:br>
            <a:r>
              <a:rPr lang="fr-FR" altLang="fr-FR" sz="2400" dirty="0" smtClean="0"/>
              <a:t/>
            </a:r>
            <a:br>
              <a:rPr lang="fr-FR" altLang="fr-FR" sz="2400" dirty="0" smtClean="0"/>
            </a:br>
            <a:endParaRPr lang="fr-FR" altLang="fr-FR" sz="2400" dirty="0" smtClean="0"/>
          </a:p>
        </p:txBody>
      </p:sp>
    </p:spTree>
    <p:extLst>
      <p:ext uri="{BB962C8B-B14F-4D97-AF65-F5344CB8AC3E}">
        <p14:creationId xmlns:p14="http://schemas.microsoft.com/office/powerpoint/2010/main" val="3641199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513062896"/>
              </p:ext>
            </p:extLst>
          </p:nvPr>
        </p:nvGraphicFramePr>
        <p:xfrm>
          <a:off x="1432798" y="790456"/>
          <a:ext cx="6762296" cy="2369662"/>
        </p:xfrm>
        <a:graphic>
          <a:graphicData uri="http://schemas.openxmlformats.org/drawingml/2006/table">
            <a:tbl>
              <a:tblPr firstRow="1" firstCol="1" bandRow="1">
                <a:tableStyleId>{93296810-A885-4BE3-A3E7-6D5BEEA58F35}</a:tableStyleId>
              </a:tblPr>
              <a:tblGrid>
                <a:gridCol w="307734">
                  <a:extLst>
                    <a:ext uri="{9D8B030D-6E8A-4147-A177-3AD203B41FA5}">
                      <a16:colId xmlns:a16="http://schemas.microsoft.com/office/drawing/2014/main" val="3421971085"/>
                    </a:ext>
                  </a:extLst>
                </a:gridCol>
                <a:gridCol w="6454562">
                  <a:extLst>
                    <a:ext uri="{9D8B030D-6E8A-4147-A177-3AD203B41FA5}">
                      <a16:colId xmlns:a16="http://schemas.microsoft.com/office/drawing/2014/main" val="1925609118"/>
                    </a:ext>
                  </a:extLst>
                </a:gridCol>
              </a:tblGrid>
              <a:tr h="185962">
                <a:tc gridSpan="2">
                  <a:txBody>
                    <a:bodyPr/>
                    <a:lstStyle/>
                    <a:p>
                      <a:pPr marL="18415" algn="just">
                        <a:spcAft>
                          <a:spcPts val="0"/>
                        </a:spcAft>
                      </a:pPr>
                      <a:r>
                        <a:rPr lang="fr-FR" sz="1300" dirty="0">
                          <a:effectLst/>
                        </a:rPr>
                        <a:t>Question n°4</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tc hMerge="1">
                  <a:txBody>
                    <a:bodyPr/>
                    <a:lstStyle/>
                    <a:p>
                      <a:endParaRPr lang="fr-FR"/>
                    </a:p>
                  </a:txBody>
                  <a:tcPr/>
                </a:tc>
                <a:extLst>
                  <a:ext uri="{0D108BD9-81ED-4DB2-BD59-A6C34878D82A}">
                    <a16:rowId xmlns:a16="http://schemas.microsoft.com/office/drawing/2014/main" val="3643997969"/>
                  </a:ext>
                </a:extLst>
              </a:tr>
              <a:tr h="159949">
                <a:tc gridSpan="2">
                  <a:txBody>
                    <a:bodyPr/>
                    <a:lstStyle/>
                    <a:p>
                      <a:pPr marL="17780">
                        <a:spcBef>
                          <a:spcPts val="600"/>
                        </a:spcBef>
                        <a:spcAft>
                          <a:spcPts val="600"/>
                        </a:spcAft>
                      </a:pP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tc hMerge="1">
                  <a:txBody>
                    <a:bodyPr/>
                    <a:lstStyle/>
                    <a:p>
                      <a:endParaRPr lang="fr-FR"/>
                    </a:p>
                  </a:txBody>
                  <a:tcPr/>
                </a:tc>
                <a:extLst>
                  <a:ext uri="{0D108BD9-81ED-4DB2-BD59-A6C34878D82A}">
                    <a16:rowId xmlns:a16="http://schemas.microsoft.com/office/drawing/2014/main" val="2247141592"/>
                  </a:ext>
                </a:extLst>
              </a:tr>
              <a:tr h="863396">
                <a:tc gridSpan="2">
                  <a:txBody>
                    <a:bodyPr/>
                    <a:lstStyle/>
                    <a:p>
                      <a:pPr algn="just">
                        <a:spcAft>
                          <a:spcPts val="0"/>
                        </a:spcAft>
                      </a:pPr>
                      <a:r>
                        <a:rPr lang="fr-FR" sz="1100">
                          <a:effectLst/>
                        </a:rPr>
                        <a:t>vous réalisez une étude de cohorte prospective auprès de plusieurs milliers de sujets volontaires de plus de 18 ans recrutés dans la population générale française par internet, à l’aide d’annonces et de publicités en ligne, à partir de janvier 2021 et suivis jusqu’en janvier 2030. </a:t>
                      </a:r>
                    </a:p>
                    <a:p>
                      <a:pPr algn="just">
                        <a:spcBef>
                          <a:spcPts val="600"/>
                        </a:spcBef>
                        <a:spcAft>
                          <a:spcPts val="600"/>
                        </a:spcAft>
                      </a:pPr>
                      <a:r>
                        <a:rPr lang="fr-FR" sz="1100">
                          <a:effectLst/>
                        </a:rPr>
                        <a:t>concernant la population étudiée, quelle(s) est(sont) l(a)es proposition(s) exacte(s) ?</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tc hMerge="1">
                  <a:txBody>
                    <a:bodyPr/>
                    <a:lstStyle/>
                    <a:p>
                      <a:endParaRPr lang="fr-FR"/>
                    </a:p>
                  </a:txBody>
                  <a:tcPr/>
                </a:tc>
                <a:extLst>
                  <a:ext uri="{0D108BD9-81ED-4DB2-BD59-A6C34878D82A}">
                    <a16:rowId xmlns:a16="http://schemas.microsoft.com/office/drawing/2014/main" val="2127182765"/>
                  </a:ext>
                </a:extLst>
              </a:tr>
              <a:tr h="318793">
                <a:tc>
                  <a:txBody>
                    <a:bodyPr/>
                    <a:lstStyle/>
                    <a:p>
                      <a:pPr>
                        <a:spcBef>
                          <a:spcPts val="600"/>
                        </a:spcBef>
                        <a:spcAft>
                          <a:spcPts val="600"/>
                        </a:spcAft>
                      </a:pPr>
                      <a:r>
                        <a:rPr lang="fr-FR" sz="1100" strike="noStrike" dirty="0">
                          <a:effectLst/>
                        </a:rPr>
                        <a:t>A.</a:t>
                      </a:r>
                      <a:endParaRPr lang="fr-FR" sz="1100"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tc>
                  <a:txBody>
                    <a:bodyPr/>
                    <a:lstStyle/>
                    <a:p>
                      <a:pPr>
                        <a:spcBef>
                          <a:spcPts val="600"/>
                        </a:spcBef>
                        <a:spcAft>
                          <a:spcPts val="0"/>
                        </a:spcAft>
                      </a:pPr>
                      <a:r>
                        <a:rPr lang="fr-FR" sz="1100" strike="noStrike" dirty="0">
                          <a:effectLst/>
                        </a:rPr>
                        <a:t>le mode de recrutement permet d’assurer une bonne représentativité de la population générale française</a:t>
                      </a:r>
                      <a:endParaRPr lang="fr-FR" sz="1100"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extLst>
                  <a:ext uri="{0D108BD9-81ED-4DB2-BD59-A6C34878D82A}">
                    <a16:rowId xmlns:a16="http://schemas.microsoft.com/office/drawing/2014/main" val="2533149738"/>
                  </a:ext>
                </a:extLst>
              </a:tr>
              <a:tr h="318793">
                <a:tc>
                  <a:txBody>
                    <a:bodyPr/>
                    <a:lstStyle/>
                    <a:p>
                      <a:pPr>
                        <a:spcBef>
                          <a:spcPts val="600"/>
                        </a:spcBef>
                        <a:spcAft>
                          <a:spcPts val="600"/>
                        </a:spcAft>
                      </a:pPr>
                      <a:r>
                        <a:rPr lang="fr-FR" sz="1100">
                          <a:effectLst/>
                        </a:rPr>
                        <a:t>B. </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tc>
                  <a:txBody>
                    <a:bodyPr/>
                    <a:lstStyle/>
                    <a:p>
                      <a:pPr>
                        <a:spcBef>
                          <a:spcPts val="600"/>
                        </a:spcBef>
                        <a:spcAft>
                          <a:spcPts val="0"/>
                        </a:spcAft>
                      </a:pPr>
                      <a:r>
                        <a:rPr lang="fr-FR" sz="1100">
                          <a:effectLst/>
                        </a:rPr>
                        <a:t>il est probable que les participants aient un profil alimentaire différent de la population générale</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extLst>
                  <a:ext uri="{0D108BD9-81ED-4DB2-BD59-A6C34878D82A}">
                    <a16:rowId xmlns:a16="http://schemas.microsoft.com/office/drawing/2014/main" val="1215636269"/>
                  </a:ext>
                </a:extLst>
              </a:tr>
              <a:tr h="159396">
                <a:tc>
                  <a:txBody>
                    <a:bodyPr/>
                    <a:lstStyle/>
                    <a:p>
                      <a:pPr>
                        <a:spcBef>
                          <a:spcPts val="600"/>
                        </a:spcBef>
                        <a:spcAft>
                          <a:spcPts val="600"/>
                        </a:spcAft>
                      </a:pPr>
                      <a:r>
                        <a:rPr lang="fr-FR" sz="1100" strike="noStrike" dirty="0">
                          <a:effectLst/>
                        </a:rPr>
                        <a:t>C.</a:t>
                      </a:r>
                      <a:endParaRPr lang="fr-FR" sz="1100"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tc>
                  <a:txBody>
                    <a:bodyPr/>
                    <a:lstStyle/>
                    <a:p>
                      <a:pPr>
                        <a:spcBef>
                          <a:spcPts val="600"/>
                        </a:spcBef>
                        <a:spcAft>
                          <a:spcPts val="0"/>
                        </a:spcAft>
                      </a:pPr>
                      <a:r>
                        <a:rPr lang="fr-FR" sz="1100" strike="noStrike" dirty="0">
                          <a:effectLst/>
                        </a:rPr>
                        <a:t>l’effectif important permet de supprimer tout risque de biais de sélection</a:t>
                      </a:r>
                      <a:endParaRPr lang="fr-FR" sz="1100"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extLst>
                  <a:ext uri="{0D108BD9-81ED-4DB2-BD59-A6C34878D82A}">
                    <a16:rowId xmlns:a16="http://schemas.microsoft.com/office/drawing/2014/main" val="1236251529"/>
                  </a:ext>
                </a:extLst>
              </a:tr>
              <a:tr h="159396">
                <a:tc>
                  <a:txBody>
                    <a:bodyPr/>
                    <a:lstStyle/>
                    <a:p>
                      <a:pPr>
                        <a:spcBef>
                          <a:spcPts val="600"/>
                        </a:spcBef>
                        <a:spcAft>
                          <a:spcPts val="600"/>
                        </a:spcAft>
                      </a:pPr>
                      <a:r>
                        <a:rPr lang="fr-FR" sz="1100">
                          <a:effectLst/>
                        </a:rPr>
                        <a:t>D.</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tc>
                  <a:txBody>
                    <a:bodyPr/>
                    <a:lstStyle/>
                    <a:p>
                      <a:pPr>
                        <a:spcBef>
                          <a:spcPts val="600"/>
                        </a:spcBef>
                        <a:spcAft>
                          <a:spcPts val="0"/>
                        </a:spcAft>
                      </a:pPr>
                      <a:r>
                        <a:rPr lang="fr-FR" sz="1100">
                          <a:effectLst/>
                        </a:rPr>
                        <a:t>la durée de suivi laisse craindre un nombre important de perdus de vue</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extLst>
                  <a:ext uri="{0D108BD9-81ED-4DB2-BD59-A6C34878D82A}">
                    <a16:rowId xmlns:a16="http://schemas.microsoft.com/office/drawing/2014/main" val="1814175116"/>
                  </a:ext>
                </a:extLst>
              </a:tr>
              <a:tr h="159396">
                <a:tc>
                  <a:txBody>
                    <a:bodyPr/>
                    <a:lstStyle/>
                    <a:p>
                      <a:pPr>
                        <a:spcBef>
                          <a:spcPts val="600"/>
                        </a:spcBef>
                        <a:spcAft>
                          <a:spcPts val="600"/>
                        </a:spcAft>
                      </a:pPr>
                      <a:r>
                        <a:rPr lang="fr-FR" sz="1100">
                          <a:effectLst/>
                        </a:rPr>
                        <a:t>E.</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tc>
                  <a:txBody>
                    <a:bodyPr/>
                    <a:lstStyle/>
                    <a:p>
                      <a:pPr>
                        <a:spcBef>
                          <a:spcPts val="600"/>
                        </a:spcBef>
                        <a:spcAft>
                          <a:spcPts val="0"/>
                        </a:spcAft>
                      </a:pPr>
                      <a:r>
                        <a:rPr lang="fr-FR" sz="1100" dirty="0">
                          <a:effectLst/>
                        </a:rPr>
                        <a:t>ce recrutement peut compromettre la </a:t>
                      </a:r>
                      <a:r>
                        <a:rPr lang="fr-FR" sz="1100" dirty="0" err="1">
                          <a:effectLst/>
                        </a:rPr>
                        <a:t>généralisabilité</a:t>
                      </a:r>
                      <a:r>
                        <a:rPr lang="fr-FR" sz="1100" dirty="0">
                          <a:effectLst/>
                        </a:rPr>
                        <a:t> des résultats de l’étude</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extLst>
                  <a:ext uri="{0D108BD9-81ED-4DB2-BD59-A6C34878D82A}">
                    <a16:rowId xmlns:a16="http://schemas.microsoft.com/office/drawing/2014/main" val="3144127113"/>
                  </a:ext>
                </a:extLst>
              </a:tr>
            </a:tbl>
          </a:graphicData>
        </a:graphic>
      </p:graphicFrame>
    </p:spTree>
    <p:extLst>
      <p:ext uri="{BB962C8B-B14F-4D97-AF65-F5344CB8AC3E}">
        <p14:creationId xmlns:p14="http://schemas.microsoft.com/office/powerpoint/2010/main" val="2506818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538730493"/>
              </p:ext>
            </p:extLst>
          </p:nvPr>
        </p:nvGraphicFramePr>
        <p:xfrm>
          <a:off x="1432798" y="790456"/>
          <a:ext cx="6762296" cy="4838542"/>
        </p:xfrm>
        <a:graphic>
          <a:graphicData uri="http://schemas.openxmlformats.org/drawingml/2006/table">
            <a:tbl>
              <a:tblPr firstRow="1" firstCol="1" bandRow="1">
                <a:tableStyleId>{93296810-A885-4BE3-A3E7-6D5BEEA58F35}</a:tableStyleId>
              </a:tblPr>
              <a:tblGrid>
                <a:gridCol w="307734">
                  <a:extLst>
                    <a:ext uri="{9D8B030D-6E8A-4147-A177-3AD203B41FA5}">
                      <a16:colId xmlns:a16="http://schemas.microsoft.com/office/drawing/2014/main" val="3421971085"/>
                    </a:ext>
                  </a:extLst>
                </a:gridCol>
                <a:gridCol w="6454562">
                  <a:extLst>
                    <a:ext uri="{9D8B030D-6E8A-4147-A177-3AD203B41FA5}">
                      <a16:colId xmlns:a16="http://schemas.microsoft.com/office/drawing/2014/main" val="1925609118"/>
                    </a:ext>
                  </a:extLst>
                </a:gridCol>
              </a:tblGrid>
              <a:tr h="185962">
                <a:tc gridSpan="2">
                  <a:txBody>
                    <a:bodyPr/>
                    <a:lstStyle/>
                    <a:p>
                      <a:pPr marL="18415" algn="just">
                        <a:spcAft>
                          <a:spcPts val="0"/>
                        </a:spcAft>
                      </a:pPr>
                      <a:r>
                        <a:rPr lang="fr-FR" sz="1300" dirty="0">
                          <a:effectLst/>
                        </a:rPr>
                        <a:t>Question n°4</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tc hMerge="1">
                  <a:txBody>
                    <a:bodyPr/>
                    <a:lstStyle/>
                    <a:p>
                      <a:endParaRPr lang="fr-FR"/>
                    </a:p>
                  </a:txBody>
                  <a:tcPr/>
                </a:tc>
                <a:extLst>
                  <a:ext uri="{0D108BD9-81ED-4DB2-BD59-A6C34878D82A}">
                    <a16:rowId xmlns:a16="http://schemas.microsoft.com/office/drawing/2014/main" val="3643997969"/>
                  </a:ext>
                </a:extLst>
              </a:tr>
              <a:tr h="159949">
                <a:tc gridSpan="2">
                  <a:txBody>
                    <a:bodyPr/>
                    <a:lstStyle/>
                    <a:p>
                      <a:pPr marL="17780">
                        <a:spcBef>
                          <a:spcPts val="600"/>
                        </a:spcBef>
                        <a:spcAft>
                          <a:spcPts val="600"/>
                        </a:spcAft>
                      </a:pP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tc hMerge="1">
                  <a:txBody>
                    <a:bodyPr/>
                    <a:lstStyle/>
                    <a:p>
                      <a:endParaRPr lang="fr-FR"/>
                    </a:p>
                  </a:txBody>
                  <a:tcPr/>
                </a:tc>
                <a:extLst>
                  <a:ext uri="{0D108BD9-81ED-4DB2-BD59-A6C34878D82A}">
                    <a16:rowId xmlns:a16="http://schemas.microsoft.com/office/drawing/2014/main" val="2247141592"/>
                  </a:ext>
                </a:extLst>
              </a:tr>
              <a:tr h="863396">
                <a:tc gridSpan="2">
                  <a:txBody>
                    <a:bodyPr/>
                    <a:lstStyle/>
                    <a:p>
                      <a:pPr algn="just">
                        <a:spcAft>
                          <a:spcPts val="0"/>
                        </a:spcAft>
                      </a:pPr>
                      <a:r>
                        <a:rPr lang="fr-FR" sz="1100">
                          <a:effectLst/>
                        </a:rPr>
                        <a:t>vous réalisez une étude de cohorte prospective auprès de plusieurs milliers de sujets volontaires de plus de 18 ans recrutés dans la population générale française par internet, à l’aide d’annonces et de publicités en ligne, à partir de janvier 2021 et suivis jusqu’en janvier 2030. </a:t>
                      </a:r>
                    </a:p>
                    <a:p>
                      <a:pPr algn="just">
                        <a:spcBef>
                          <a:spcPts val="600"/>
                        </a:spcBef>
                        <a:spcAft>
                          <a:spcPts val="600"/>
                        </a:spcAft>
                      </a:pPr>
                      <a:r>
                        <a:rPr lang="fr-FR" sz="1100">
                          <a:effectLst/>
                        </a:rPr>
                        <a:t>concernant la population étudiée, quelle(s) est(sont) l(a)es proposition(s) exacte(s) ?</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tc hMerge="1">
                  <a:txBody>
                    <a:bodyPr/>
                    <a:lstStyle/>
                    <a:p>
                      <a:endParaRPr lang="fr-FR"/>
                    </a:p>
                  </a:txBody>
                  <a:tcPr/>
                </a:tc>
                <a:extLst>
                  <a:ext uri="{0D108BD9-81ED-4DB2-BD59-A6C34878D82A}">
                    <a16:rowId xmlns:a16="http://schemas.microsoft.com/office/drawing/2014/main" val="2127182765"/>
                  </a:ext>
                </a:extLst>
              </a:tr>
              <a:tr h="318793">
                <a:tc>
                  <a:txBody>
                    <a:bodyPr/>
                    <a:lstStyle/>
                    <a:p>
                      <a:pPr>
                        <a:spcBef>
                          <a:spcPts val="600"/>
                        </a:spcBef>
                        <a:spcAft>
                          <a:spcPts val="600"/>
                        </a:spcAft>
                      </a:pPr>
                      <a:r>
                        <a:rPr lang="fr-FR" sz="1100" strike="sngStrike" dirty="0">
                          <a:effectLst/>
                        </a:rPr>
                        <a:t>A.</a:t>
                      </a:r>
                      <a:endParaRPr lang="fr-FR" sz="11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tc>
                  <a:txBody>
                    <a:bodyPr/>
                    <a:lstStyle/>
                    <a:p>
                      <a:pPr>
                        <a:spcBef>
                          <a:spcPts val="600"/>
                        </a:spcBef>
                        <a:spcAft>
                          <a:spcPts val="0"/>
                        </a:spcAft>
                      </a:pPr>
                      <a:r>
                        <a:rPr lang="fr-FR" sz="1100" strike="sngStrike" dirty="0">
                          <a:effectLst/>
                        </a:rPr>
                        <a:t>le mode de recrutement permet d’assurer une bonne représentativité de la population générale française</a:t>
                      </a:r>
                      <a:endParaRPr lang="fr-FR" sz="11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extLst>
                  <a:ext uri="{0D108BD9-81ED-4DB2-BD59-A6C34878D82A}">
                    <a16:rowId xmlns:a16="http://schemas.microsoft.com/office/drawing/2014/main" val="2533149738"/>
                  </a:ext>
                </a:extLst>
              </a:tr>
              <a:tr h="318793">
                <a:tc>
                  <a:txBody>
                    <a:bodyPr/>
                    <a:lstStyle/>
                    <a:p>
                      <a:pPr>
                        <a:spcBef>
                          <a:spcPts val="600"/>
                        </a:spcBef>
                        <a:spcAft>
                          <a:spcPts val="600"/>
                        </a:spcAft>
                      </a:pPr>
                      <a:r>
                        <a:rPr lang="fr-FR" sz="1100">
                          <a:effectLst/>
                        </a:rPr>
                        <a:t>B. </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tc>
                  <a:txBody>
                    <a:bodyPr/>
                    <a:lstStyle/>
                    <a:p>
                      <a:pPr>
                        <a:spcBef>
                          <a:spcPts val="600"/>
                        </a:spcBef>
                        <a:spcAft>
                          <a:spcPts val="0"/>
                        </a:spcAft>
                      </a:pPr>
                      <a:r>
                        <a:rPr lang="fr-FR" sz="1100">
                          <a:effectLst/>
                        </a:rPr>
                        <a:t>il est probable que les participants aient un profil alimentaire différent de la population générale</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extLst>
                  <a:ext uri="{0D108BD9-81ED-4DB2-BD59-A6C34878D82A}">
                    <a16:rowId xmlns:a16="http://schemas.microsoft.com/office/drawing/2014/main" val="1215636269"/>
                  </a:ext>
                </a:extLst>
              </a:tr>
              <a:tr h="159396">
                <a:tc>
                  <a:txBody>
                    <a:bodyPr/>
                    <a:lstStyle/>
                    <a:p>
                      <a:pPr>
                        <a:spcBef>
                          <a:spcPts val="600"/>
                        </a:spcBef>
                        <a:spcAft>
                          <a:spcPts val="600"/>
                        </a:spcAft>
                      </a:pPr>
                      <a:r>
                        <a:rPr lang="fr-FR" sz="1100" strike="sngStrike" dirty="0">
                          <a:effectLst/>
                        </a:rPr>
                        <a:t>C.</a:t>
                      </a:r>
                      <a:endParaRPr lang="fr-FR" sz="11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tc>
                  <a:txBody>
                    <a:bodyPr/>
                    <a:lstStyle/>
                    <a:p>
                      <a:pPr>
                        <a:spcBef>
                          <a:spcPts val="600"/>
                        </a:spcBef>
                        <a:spcAft>
                          <a:spcPts val="0"/>
                        </a:spcAft>
                      </a:pPr>
                      <a:r>
                        <a:rPr lang="fr-FR" sz="1100" strike="sngStrike" dirty="0">
                          <a:effectLst/>
                        </a:rPr>
                        <a:t>l’effectif important permet de supprimer tout risque de biais de sélection</a:t>
                      </a:r>
                      <a:endParaRPr lang="fr-FR" sz="11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extLst>
                  <a:ext uri="{0D108BD9-81ED-4DB2-BD59-A6C34878D82A}">
                    <a16:rowId xmlns:a16="http://schemas.microsoft.com/office/drawing/2014/main" val="1236251529"/>
                  </a:ext>
                </a:extLst>
              </a:tr>
              <a:tr h="159396">
                <a:tc>
                  <a:txBody>
                    <a:bodyPr/>
                    <a:lstStyle/>
                    <a:p>
                      <a:pPr>
                        <a:spcBef>
                          <a:spcPts val="600"/>
                        </a:spcBef>
                        <a:spcAft>
                          <a:spcPts val="600"/>
                        </a:spcAft>
                      </a:pPr>
                      <a:r>
                        <a:rPr lang="fr-FR" sz="1100">
                          <a:effectLst/>
                        </a:rPr>
                        <a:t>D.</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tc>
                  <a:txBody>
                    <a:bodyPr/>
                    <a:lstStyle/>
                    <a:p>
                      <a:pPr>
                        <a:spcBef>
                          <a:spcPts val="600"/>
                        </a:spcBef>
                        <a:spcAft>
                          <a:spcPts val="0"/>
                        </a:spcAft>
                      </a:pPr>
                      <a:r>
                        <a:rPr lang="fr-FR" sz="1100">
                          <a:effectLst/>
                        </a:rPr>
                        <a:t>la durée de suivi laisse craindre un nombre important de perdus de vue</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extLst>
                  <a:ext uri="{0D108BD9-81ED-4DB2-BD59-A6C34878D82A}">
                    <a16:rowId xmlns:a16="http://schemas.microsoft.com/office/drawing/2014/main" val="1814175116"/>
                  </a:ext>
                </a:extLst>
              </a:tr>
              <a:tr h="159396">
                <a:tc>
                  <a:txBody>
                    <a:bodyPr/>
                    <a:lstStyle/>
                    <a:p>
                      <a:pPr>
                        <a:spcBef>
                          <a:spcPts val="600"/>
                        </a:spcBef>
                        <a:spcAft>
                          <a:spcPts val="600"/>
                        </a:spcAft>
                      </a:pPr>
                      <a:r>
                        <a:rPr lang="fr-FR" sz="1100">
                          <a:effectLst/>
                        </a:rPr>
                        <a:t>E.</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tc>
                  <a:txBody>
                    <a:bodyPr/>
                    <a:lstStyle/>
                    <a:p>
                      <a:pPr>
                        <a:spcBef>
                          <a:spcPts val="600"/>
                        </a:spcBef>
                        <a:spcAft>
                          <a:spcPts val="0"/>
                        </a:spcAft>
                      </a:pPr>
                      <a:r>
                        <a:rPr lang="fr-FR" sz="1100">
                          <a:effectLst/>
                        </a:rPr>
                        <a:t>ce recrutement peut compromettre la généralisabilité des résultats de l’étude</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extLst>
                  <a:ext uri="{0D108BD9-81ED-4DB2-BD59-A6C34878D82A}">
                    <a16:rowId xmlns:a16="http://schemas.microsoft.com/office/drawing/2014/main" val="3144127113"/>
                  </a:ext>
                </a:extLst>
              </a:tr>
              <a:tr h="159396">
                <a:tc gridSpan="2">
                  <a:txBody>
                    <a:bodyPr/>
                    <a:lstStyle/>
                    <a:p>
                      <a:pPr>
                        <a:spcBef>
                          <a:spcPts val="600"/>
                        </a:spcBef>
                        <a:spcAft>
                          <a:spcPts val="600"/>
                        </a:spcAft>
                      </a:pPr>
                      <a:r>
                        <a:rPr lang="fr-FR" sz="1100">
                          <a:effectLst/>
                        </a:rPr>
                        <a:t>Réponses(s) juste(s) : BDE</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773" marR="63773" marT="0" marB="0"/>
                </a:tc>
                <a:tc hMerge="1">
                  <a:txBody>
                    <a:bodyPr/>
                    <a:lstStyle/>
                    <a:p>
                      <a:endParaRPr lang="fr-FR"/>
                    </a:p>
                  </a:txBody>
                  <a:tcPr/>
                </a:tc>
                <a:extLst>
                  <a:ext uri="{0D108BD9-81ED-4DB2-BD59-A6C34878D82A}">
                    <a16:rowId xmlns:a16="http://schemas.microsoft.com/office/drawing/2014/main" val="1081669162"/>
                  </a:ext>
                </a:extLst>
              </a:tr>
              <a:tr h="1728389">
                <a:tc gridSpan="2">
                  <a:txBody>
                    <a:bodyPr/>
                    <a:lstStyle/>
                    <a:p>
                      <a:pPr>
                        <a:spcBef>
                          <a:spcPts val="600"/>
                        </a:spcBef>
                        <a:spcAft>
                          <a:spcPts val="600"/>
                        </a:spcAft>
                      </a:pPr>
                      <a:r>
                        <a:rPr lang="fr-FR" sz="1100" dirty="0">
                          <a:solidFill>
                            <a:schemeClr val="tx1"/>
                          </a:solidFill>
                          <a:effectLst/>
                        </a:rPr>
                        <a:t>Commentaires : </a:t>
                      </a:r>
                      <a:endParaRPr lang="fr-FR" sz="1100" dirty="0" smtClean="0">
                        <a:solidFill>
                          <a:schemeClr val="tx1"/>
                        </a:solidFill>
                        <a:effectLst/>
                      </a:endParaRPr>
                    </a:p>
                    <a:p>
                      <a:pPr>
                        <a:spcBef>
                          <a:spcPts val="600"/>
                        </a:spcBef>
                        <a:spcAft>
                          <a:spcPts val="600"/>
                        </a:spcAft>
                      </a:pPr>
                      <a:r>
                        <a:rPr lang="fr-FR" sz="1100" dirty="0" smtClean="0">
                          <a:solidFill>
                            <a:schemeClr val="tx1"/>
                          </a:solidFill>
                          <a:effectLst/>
                        </a:rPr>
                        <a:t>Pour assurer le recrutement d’une population représentative, il est nécessaire de faire une méthode d’échantillonnage (probabiliste par tirage au sort par exemple) ici le recrutement ne permet pas d’assurer une quelconque représentativité des volontaires (accès à internet, cliquant sur la publicité…) donc ils ont possiblement un niveau d’exposition ou de risque de cancer différent de celui de la population générale (par exemple : font plus attention à leur alimentation et aux autres facteurs de risques comportementaux de cancer). Ainsi si les sujets étudiés diffèrent trop de la population générale, on ne pourra pas généraliser les résultats de cette étude. </a:t>
                      </a:r>
                    </a:p>
                    <a:p>
                      <a:pPr>
                        <a:spcBef>
                          <a:spcPts val="600"/>
                        </a:spcBef>
                        <a:spcAft>
                          <a:spcPts val="600"/>
                        </a:spcAft>
                      </a:pPr>
                      <a:r>
                        <a:rPr lang="fr-FR" sz="1100" dirty="0" smtClean="0">
                          <a:solidFill>
                            <a:schemeClr val="tx1"/>
                          </a:solidFill>
                          <a:effectLst/>
                        </a:rPr>
                        <a:t>L’effectif important permet d’être précis (réduction des fluctuations aléatoires) mais il ne permet pas de réduire les biais. </a:t>
                      </a:r>
                    </a:p>
                    <a:p>
                      <a:pPr>
                        <a:spcBef>
                          <a:spcPts val="600"/>
                        </a:spcBef>
                        <a:spcAft>
                          <a:spcPts val="600"/>
                        </a:spcAft>
                      </a:pPr>
                      <a:r>
                        <a:rPr lang="fr-FR" sz="1100" dirty="0" smtClean="0">
                          <a:solidFill>
                            <a:schemeClr val="tx1"/>
                          </a:solidFill>
                          <a:effectLst/>
                        </a:rPr>
                        <a:t>Enfin la durée de 10 ans de suivi est longue pour une cohorte donc il y aura de manière certaine des perdus de vue entrainant donc un risque de biais de sélection (les personnes arrêtant le suivi pouvant avoir un profil particulier).</a:t>
                      </a:r>
                      <a:endParaRPr lang="fr-FR" sz="1100" dirty="0" smtClean="0">
                        <a:solidFill>
                          <a:schemeClr val="tx1"/>
                        </a:solidFill>
                        <a:effectLst/>
                      </a:endParaRPr>
                    </a:p>
                  </a:txBody>
                  <a:tcPr marL="63773" marR="63773" marT="0" marB="0">
                    <a:noFill/>
                  </a:tcPr>
                </a:tc>
                <a:tc hMerge="1">
                  <a:txBody>
                    <a:bodyPr/>
                    <a:lstStyle/>
                    <a:p>
                      <a:endParaRPr lang="fr-FR"/>
                    </a:p>
                  </a:txBody>
                  <a:tcPr/>
                </a:tc>
                <a:extLst>
                  <a:ext uri="{0D108BD9-81ED-4DB2-BD59-A6C34878D82A}">
                    <a16:rowId xmlns:a16="http://schemas.microsoft.com/office/drawing/2014/main" val="2183452103"/>
                  </a:ext>
                </a:extLst>
              </a:tr>
            </a:tbl>
          </a:graphicData>
        </a:graphic>
      </p:graphicFrame>
    </p:spTree>
    <p:extLst>
      <p:ext uri="{BB962C8B-B14F-4D97-AF65-F5344CB8AC3E}">
        <p14:creationId xmlns:p14="http://schemas.microsoft.com/office/powerpoint/2010/main" val="3401534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62542" y="439616"/>
            <a:ext cx="8288161" cy="4966518"/>
          </a:xfrm>
          <a:prstGeom prst="rect">
            <a:avLst/>
          </a:prstGeom>
        </p:spPr>
      </p:pic>
    </p:spTree>
    <p:extLst>
      <p:ext uri="{BB962C8B-B14F-4D97-AF65-F5344CB8AC3E}">
        <p14:creationId xmlns:p14="http://schemas.microsoft.com/office/powerpoint/2010/main" val="4081319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252465530"/>
              </p:ext>
            </p:extLst>
          </p:nvPr>
        </p:nvGraphicFramePr>
        <p:xfrm>
          <a:off x="826569" y="615641"/>
          <a:ext cx="7256382" cy="3737174"/>
        </p:xfrm>
        <a:graphic>
          <a:graphicData uri="http://schemas.openxmlformats.org/drawingml/2006/table">
            <a:tbl>
              <a:tblPr firstRow="1" firstCol="1" bandRow="1">
                <a:tableStyleId>{93296810-A885-4BE3-A3E7-6D5BEEA58F35}</a:tableStyleId>
              </a:tblPr>
              <a:tblGrid>
                <a:gridCol w="330218">
                  <a:extLst>
                    <a:ext uri="{9D8B030D-6E8A-4147-A177-3AD203B41FA5}">
                      <a16:colId xmlns:a16="http://schemas.microsoft.com/office/drawing/2014/main" val="1027316334"/>
                    </a:ext>
                  </a:extLst>
                </a:gridCol>
                <a:gridCol w="6926164">
                  <a:extLst>
                    <a:ext uri="{9D8B030D-6E8A-4147-A177-3AD203B41FA5}">
                      <a16:colId xmlns:a16="http://schemas.microsoft.com/office/drawing/2014/main" val="656218099"/>
                    </a:ext>
                  </a:extLst>
                </a:gridCol>
              </a:tblGrid>
              <a:tr h="172507">
                <a:tc gridSpan="2">
                  <a:txBody>
                    <a:bodyPr/>
                    <a:lstStyle/>
                    <a:p>
                      <a:pPr marL="18415" algn="just">
                        <a:spcAft>
                          <a:spcPts val="0"/>
                        </a:spcAft>
                      </a:pPr>
                      <a:r>
                        <a:rPr lang="fr-FR" sz="1100" dirty="0">
                          <a:effectLst/>
                        </a:rPr>
                        <a:t>Question n°5</a:t>
                      </a:r>
                      <a:endParaRPr lang="fr-F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tc hMerge="1">
                  <a:txBody>
                    <a:bodyPr/>
                    <a:lstStyle/>
                    <a:p>
                      <a:endParaRPr lang="fr-FR"/>
                    </a:p>
                  </a:txBody>
                  <a:tcPr/>
                </a:tc>
                <a:extLst>
                  <a:ext uri="{0D108BD9-81ED-4DB2-BD59-A6C34878D82A}">
                    <a16:rowId xmlns:a16="http://schemas.microsoft.com/office/drawing/2014/main" val="2120481785"/>
                  </a:ext>
                </a:extLst>
              </a:tr>
              <a:tr h="151496">
                <a:tc gridSpan="2">
                  <a:txBody>
                    <a:bodyPr/>
                    <a:lstStyle/>
                    <a:p>
                      <a:pPr marL="17780">
                        <a:spcBef>
                          <a:spcPts val="600"/>
                        </a:spcBef>
                        <a:spcAft>
                          <a:spcPts val="600"/>
                        </a:spcAft>
                      </a:pPr>
                      <a:r>
                        <a:rPr lang="fr-FR" sz="1000">
                          <a:effectLst/>
                        </a:rPr>
                        <a:t>Type de question :  QRM -   QRU                                         Temps additionnel : +1 minute</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tc hMerge="1">
                  <a:txBody>
                    <a:bodyPr/>
                    <a:lstStyle/>
                    <a:p>
                      <a:endParaRPr lang="fr-FR"/>
                    </a:p>
                  </a:txBody>
                  <a:tcPr/>
                </a:tc>
                <a:extLst>
                  <a:ext uri="{0D108BD9-81ED-4DB2-BD59-A6C34878D82A}">
                    <a16:rowId xmlns:a16="http://schemas.microsoft.com/office/drawing/2014/main" val="971371956"/>
                  </a:ext>
                </a:extLst>
              </a:tr>
              <a:tr h="2499676">
                <a:tc gridSpan="2">
                  <a:txBody>
                    <a:bodyPr/>
                    <a:lstStyle/>
                    <a:p>
                      <a:pPr algn="just">
                        <a:spcAft>
                          <a:spcPts val="0"/>
                        </a:spcAft>
                      </a:pPr>
                      <a:r>
                        <a:rPr lang="fr-FR" sz="1000" dirty="0">
                          <a:effectLst/>
                        </a:rPr>
                        <a:t>rappel de l’objectif : recherche d’une association entre l’indice glycémique de l’alimentation quotidienne dans la population et la survenue de cancer toute cause.</a:t>
                      </a:r>
                    </a:p>
                    <a:p>
                      <a:pPr algn="just">
                        <a:spcAft>
                          <a:spcPts val="0"/>
                        </a:spcAft>
                      </a:pPr>
                      <a:r>
                        <a:rPr lang="fr-FR" sz="1000" dirty="0">
                          <a:effectLst/>
                        </a:rPr>
                        <a:t> </a:t>
                      </a:r>
                    </a:p>
                    <a:p>
                      <a:pPr algn="just">
                        <a:spcAft>
                          <a:spcPts val="0"/>
                        </a:spcAft>
                      </a:pPr>
                      <a:r>
                        <a:rPr lang="fr-FR" sz="1000" dirty="0">
                          <a:effectLst/>
                        </a:rPr>
                        <a:t>À l'inclusion et tous les 6 mois par la suite, les participants ont rempli une série de trois auto-questionnaires sur leur consommation alimentaire des 24 heures précédentes, répartis de manière aléatoire sur une période de 2 semaines (2 jours de semaine et 1 jour de week-end). </a:t>
                      </a:r>
                    </a:p>
                    <a:p>
                      <a:pPr algn="just">
                        <a:spcAft>
                          <a:spcPts val="0"/>
                        </a:spcAft>
                      </a:pPr>
                      <a:r>
                        <a:rPr lang="fr-FR" sz="1000" dirty="0">
                          <a:effectLst/>
                        </a:rPr>
                        <a:t>Pour cette analyse prospective, la moyenne de tous les questionnaires remplis au cours des deux premières années de suivi a été calculée pour obtenir une estimation de l’indice glycémique alimentaire moyen au cours de la période de suivi totale.</a:t>
                      </a:r>
                    </a:p>
                    <a:p>
                      <a:pPr algn="just">
                        <a:spcBef>
                          <a:spcPts val="600"/>
                        </a:spcBef>
                        <a:spcAft>
                          <a:spcPts val="600"/>
                        </a:spcAft>
                      </a:pPr>
                      <a:r>
                        <a:rPr lang="fr-FR" sz="1000" dirty="0">
                          <a:effectLst/>
                        </a:rPr>
                        <a:t>A la fin de l’étude, vous comparez la proportion de cancers (toute cause confondue) entre les sujets ayant un indice glycémique alimentaire parmi les catégories faible, moyen ou élevé définies selon les </a:t>
                      </a:r>
                      <a:r>
                        <a:rPr lang="fr-FR" sz="1000" dirty="0" err="1">
                          <a:effectLst/>
                        </a:rPr>
                        <a:t>terciles</a:t>
                      </a:r>
                      <a:r>
                        <a:rPr lang="fr-FR" sz="1000" dirty="0">
                          <a:effectLst/>
                        </a:rPr>
                        <a:t> observés dans notre population.</a:t>
                      </a:r>
                    </a:p>
                    <a:p>
                      <a:pPr algn="just">
                        <a:spcBef>
                          <a:spcPts val="600"/>
                        </a:spcBef>
                        <a:spcAft>
                          <a:spcPts val="600"/>
                        </a:spcAft>
                      </a:pPr>
                      <a:r>
                        <a:rPr lang="fr-FR" sz="1000" dirty="0">
                          <a:effectLst/>
                        </a:rPr>
                        <a:t>Quelle(s) proposition(s) est(sont) vraie(s) à propos de l’exposition dans cette étude (indice glycémique)? Il s’agit d’une variable…</a:t>
                      </a:r>
                      <a:endParaRPr lang="fr-F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tc hMerge="1">
                  <a:txBody>
                    <a:bodyPr/>
                    <a:lstStyle/>
                    <a:p>
                      <a:endParaRPr lang="fr-FR"/>
                    </a:p>
                  </a:txBody>
                  <a:tcPr/>
                </a:tc>
                <a:extLst>
                  <a:ext uri="{0D108BD9-81ED-4DB2-BD59-A6C34878D82A}">
                    <a16:rowId xmlns:a16="http://schemas.microsoft.com/office/drawing/2014/main" val="3807788112"/>
                  </a:ext>
                </a:extLst>
              </a:tr>
              <a:tr h="151496">
                <a:tc>
                  <a:txBody>
                    <a:bodyPr/>
                    <a:lstStyle/>
                    <a:p>
                      <a:pPr>
                        <a:spcBef>
                          <a:spcPts val="600"/>
                        </a:spcBef>
                        <a:spcAft>
                          <a:spcPts val="600"/>
                        </a:spcAft>
                      </a:pPr>
                      <a:r>
                        <a:rPr lang="fr-FR" sz="1000">
                          <a:effectLst/>
                        </a:rPr>
                        <a:t>A.</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tc>
                  <a:txBody>
                    <a:bodyPr/>
                    <a:lstStyle/>
                    <a:p>
                      <a:pPr>
                        <a:spcBef>
                          <a:spcPts val="600"/>
                        </a:spcBef>
                        <a:spcAft>
                          <a:spcPts val="0"/>
                        </a:spcAft>
                      </a:pPr>
                      <a:r>
                        <a:rPr lang="fr-FR" sz="1000">
                          <a:effectLst/>
                        </a:rPr>
                        <a:t>dépendante du temps</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extLst>
                  <a:ext uri="{0D108BD9-81ED-4DB2-BD59-A6C34878D82A}">
                    <a16:rowId xmlns:a16="http://schemas.microsoft.com/office/drawing/2014/main" val="3254796930"/>
                  </a:ext>
                </a:extLst>
              </a:tr>
              <a:tr h="151496">
                <a:tc>
                  <a:txBody>
                    <a:bodyPr/>
                    <a:lstStyle/>
                    <a:p>
                      <a:pPr>
                        <a:spcBef>
                          <a:spcPts val="600"/>
                        </a:spcBef>
                        <a:spcAft>
                          <a:spcPts val="600"/>
                        </a:spcAft>
                      </a:pPr>
                      <a:r>
                        <a:rPr lang="fr-FR" sz="1000">
                          <a:effectLst/>
                        </a:rPr>
                        <a:t>B. </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tc>
                  <a:txBody>
                    <a:bodyPr/>
                    <a:lstStyle/>
                    <a:p>
                      <a:pPr>
                        <a:spcBef>
                          <a:spcPts val="600"/>
                        </a:spcBef>
                        <a:spcAft>
                          <a:spcPts val="0"/>
                        </a:spcAft>
                      </a:pPr>
                      <a:r>
                        <a:rPr lang="fr-FR" sz="1000">
                          <a:effectLst/>
                        </a:rPr>
                        <a:t>binaire</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extLst>
                  <a:ext uri="{0D108BD9-81ED-4DB2-BD59-A6C34878D82A}">
                    <a16:rowId xmlns:a16="http://schemas.microsoft.com/office/drawing/2014/main" val="4185967885"/>
                  </a:ext>
                </a:extLst>
              </a:tr>
              <a:tr h="151496">
                <a:tc>
                  <a:txBody>
                    <a:bodyPr/>
                    <a:lstStyle/>
                    <a:p>
                      <a:pPr>
                        <a:spcBef>
                          <a:spcPts val="600"/>
                        </a:spcBef>
                        <a:spcAft>
                          <a:spcPts val="600"/>
                        </a:spcAft>
                      </a:pPr>
                      <a:r>
                        <a:rPr lang="fr-FR" sz="1000">
                          <a:effectLst/>
                        </a:rPr>
                        <a:t>C.</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tc>
                  <a:txBody>
                    <a:bodyPr/>
                    <a:lstStyle/>
                    <a:p>
                      <a:pPr>
                        <a:spcBef>
                          <a:spcPts val="600"/>
                        </a:spcBef>
                        <a:spcAft>
                          <a:spcPts val="0"/>
                        </a:spcAft>
                      </a:pPr>
                      <a:r>
                        <a:rPr lang="fr-FR" sz="1000">
                          <a:effectLst/>
                        </a:rPr>
                        <a:t>déclarative</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extLst>
                  <a:ext uri="{0D108BD9-81ED-4DB2-BD59-A6C34878D82A}">
                    <a16:rowId xmlns:a16="http://schemas.microsoft.com/office/drawing/2014/main" val="3036886718"/>
                  </a:ext>
                </a:extLst>
              </a:tr>
              <a:tr h="302991">
                <a:tc>
                  <a:txBody>
                    <a:bodyPr/>
                    <a:lstStyle/>
                    <a:p>
                      <a:pPr>
                        <a:spcBef>
                          <a:spcPts val="600"/>
                        </a:spcBef>
                        <a:spcAft>
                          <a:spcPts val="600"/>
                        </a:spcAft>
                      </a:pPr>
                      <a:r>
                        <a:rPr lang="fr-FR" sz="1000">
                          <a:effectLst/>
                        </a:rPr>
                        <a:t>D.</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tc>
                  <a:txBody>
                    <a:bodyPr/>
                    <a:lstStyle/>
                    <a:p>
                      <a:pPr>
                        <a:spcBef>
                          <a:spcPts val="600"/>
                        </a:spcBef>
                        <a:spcAft>
                          <a:spcPts val="0"/>
                        </a:spcAft>
                      </a:pPr>
                      <a:r>
                        <a:rPr lang="fr-FR" sz="1000">
                          <a:effectLst/>
                        </a:rPr>
                        <a:t>dont les seuils ont été définis a priori selon des données physiopathologiques</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extLst>
                  <a:ext uri="{0D108BD9-81ED-4DB2-BD59-A6C34878D82A}">
                    <a16:rowId xmlns:a16="http://schemas.microsoft.com/office/drawing/2014/main" val="140307468"/>
                  </a:ext>
                </a:extLst>
              </a:tr>
              <a:tr h="151496">
                <a:tc>
                  <a:txBody>
                    <a:bodyPr/>
                    <a:lstStyle/>
                    <a:p>
                      <a:pPr>
                        <a:spcBef>
                          <a:spcPts val="600"/>
                        </a:spcBef>
                        <a:spcAft>
                          <a:spcPts val="600"/>
                        </a:spcAft>
                      </a:pPr>
                      <a:r>
                        <a:rPr lang="fr-FR" sz="1000">
                          <a:effectLst/>
                        </a:rPr>
                        <a:t>E.</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tc>
                  <a:txBody>
                    <a:bodyPr/>
                    <a:lstStyle/>
                    <a:p>
                      <a:pPr>
                        <a:spcBef>
                          <a:spcPts val="600"/>
                        </a:spcBef>
                        <a:spcAft>
                          <a:spcPts val="0"/>
                        </a:spcAft>
                      </a:pPr>
                      <a:r>
                        <a:rPr lang="fr-FR" sz="1000" dirty="0">
                          <a:effectLst/>
                        </a:rPr>
                        <a:t>ordinale</a:t>
                      </a:r>
                      <a:endParaRPr lang="fr-F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extLst>
                  <a:ext uri="{0D108BD9-81ED-4DB2-BD59-A6C34878D82A}">
                    <a16:rowId xmlns:a16="http://schemas.microsoft.com/office/drawing/2014/main" val="2263008545"/>
                  </a:ext>
                </a:extLst>
              </a:tr>
            </a:tbl>
          </a:graphicData>
        </a:graphic>
      </p:graphicFrame>
    </p:spTree>
    <p:extLst>
      <p:ext uri="{BB962C8B-B14F-4D97-AF65-F5344CB8AC3E}">
        <p14:creationId xmlns:p14="http://schemas.microsoft.com/office/powerpoint/2010/main" val="3240287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Enoncé </a:t>
            </a:r>
            <a:endParaRPr lang="fr-FR" dirty="0"/>
          </a:p>
        </p:txBody>
      </p:sp>
      <p:sp>
        <p:nvSpPr>
          <p:cNvPr id="5" name="Espace réservé du texte 4"/>
          <p:cNvSpPr>
            <a:spLocks noGrp="1"/>
          </p:cNvSpPr>
          <p:nvPr>
            <p:ph type="body" sz="quarter" idx="11"/>
          </p:nvPr>
        </p:nvSpPr>
        <p:spPr>
          <a:xfrm>
            <a:off x="564312" y="1829009"/>
            <a:ext cx="8210390" cy="3050477"/>
          </a:xfrm>
        </p:spPr>
        <p:txBody>
          <a:bodyPr/>
          <a:lstStyle/>
          <a:p>
            <a:r>
              <a:rPr lang="fr-FR" sz="1600" dirty="0"/>
              <a:t>Dans la littérature scientifique, les preuves s'accumulent pour montrer qu'un indice glycémique alimentaire élevé est un facteur de risque potentiel de survenue de plusieurs troubles métaboliques (par exemple, le diabète de type 2, certaines maladies cardiovasculaires), mais les données restent limitées en ce qui concerne son association avec le risque de cancer. En effet, les études sur le sujet sont peu nombreuses, les échantillons de population étudiée sont de petite taille, et les résultats obtenus sont contradictoires. Cependant, des données physiopathologiques suggèrent que la consommation d'aliments à indice glycémique élevé peut contribuer à la cancérogenèse par le biais de niveaux élevés de glucose dans le sang, de la résistance à l'insuline ou de mécanismes liés à l'obésité. </a:t>
            </a:r>
          </a:p>
          <a:p>
            <a:r>
              <a:rPr lang="fr-FR" sz="1600" dirty="0"/>
              <a:t>Vous émettez l’hypothèse qu’une alimentation avec un indice glycémique quotidien élevé est associée à un sur-risque de cancer, et souhaitez réaliser une étude pour le démontrer chez des patients.</a:t>
            </a:r>
          </a:p>
          <a:p>
            <a:endParaRPr lang="fr-FR" sz="1600" dirty="0"/>
          </a:p>
        </p:txBody>
      </p:sp>
    </p:spTree>
    <p:extLst>
      <p:ext uri="{BB962C8B-B14F-4D97-AF65-F5344CB8AC3E}">
        <p14:creationId xmlns:p14="http://schemas.microsoft.com/office/powerpoint/2010/main" val="3996719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386253850"/>
              </p:ext>
            </p:extLst>
          </p:nvPr>
        </p:nvGraphicFramePr>
        <p:xfrm>
          <a:off x="826569" y="615641"/>
          <a:ext cx="7256382" cy="5825054"/>
        </p:xfrm>
        <a:graphic>
          <a:graphicData uri="http://schemas.openxmlformats.org/drawingml/2006/table">
            <a:tbl>
              <a:tblPr firstRow="1" firstCol="1" bandRow="1">
                <a:tableStyleId>{93296810-A885-4BE3-A3E7-6D5BEEA58F35}</a:tableStyleId>
              </a:tblPr>
              <a:tblGrid>
                <a:gridCol w="330218">
                  <a:extLst>
                    <a:ext uri="{9D8B030D-6E8A-4147-A177-3AD203B41FA5}">
                      <a16:colId xmlns:a16="http://schemas.microsoft.com/office/drawing/2014/main" val="1027316334"/>
                    </a:ext>
                  </a:extLst>
                </a:gridCol>
                <a:gridCol w="6926164">
                  <a:extLst>
                    <a:ext uri="{9D8B030D-6E8A-4147-A177-3AD203B41FA5}">
                      <a16:colId xmlns:a16="http://schemas.microsoft.com/office/drawing/2014/main" val="656218099"/>
                    </a:ext>
                  </a:extLst>
                </a:gridCol>
              </a:tblGrid>
              <a:tr h="172507">
                <a:tc gridSpan="2">
                  <a:txBody>
                    <a:bodyPr/>
                    <a:lstStyle/>
                    <a:p>
                      <a:pPr marL="18415" algn="just">
                        <a:spcAft>
                          <a:spcPts val="0"/>
                        </a:spcAft>
                      </a:pPr>
                      <a:r>
                        <a:rPr lang="fr-FR" sz="1100">
                          <a:effectLst/>
                        </a:rPr>
                        <a:t>Question n°5</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tc hMerge="1">
                  <a:txBody>
                    <a:bodyPr/>
                    <a:lstStyle/>
                    <a:p>
                      <a:endParaRPr lang="fr-FR"/>
                    </a:p>
                  </a:txBody>
                  <a:tcPr/>
                </a:tc>
                <a:extLst>
                  <a:ext uri="{0D108BD9-81ED-4DB2-BD59-A6C34878D82A}">
                    <a16:rowId xmlns:a16="http://schemas.microsoft.com/office/drawing/2014/main" val="2120481785"/>
                  </a:ext>
                </a:extLst>
              </a:tr>
              <a:tr h="151496">
                <a:tc gridSpan="2">
                  <a:txBody>
                    <a:bodyPr/>
                    <a:lstStyle/>
                    <a:p>
                      <a:pPr marL="17780">
                        <a:spcBef>
                          <a:spcPts val="600"/>
                        </a:spcBef>
                        <a:spcAft>
                          <a:spcPts val="600"/>
                        </a:spcAft>
                      </a:pPr>
                      <a:r>
                        <a:rPr lang="fr-FR" sz="1000">
                          <a:effectLst/>
                        </a:rPr>
                        <a:t>Type de question :  QRM -   QRU                                         Temps additionnel : +1 minute</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tc hMerge="1">
                  <a:txBody>
                    <a:bodyPr/>
                    <a:lstStyle/>
                    <a:p>
                      <a:endParaRPr lang="fr-FR"/>
                    </a:p>
                  </a:txBody>
                  <a:tcPr/>
                </a:tc>
                <a:extLst>
                  <a:ext uri="{0D108BD9-81ED-4DB2-BD59-A6C34878D82A}">
                    <a16:rowId xmlns:a16="http://schemas.microsoft.com/office/drawing/2014/main" val="971371956"/>
                  </a:ext>
                </a:extLst>
              </a:tr>
              <a:tr h="2499676">
                <a:tc gridSpan="2">
                  <a:txBody>
                    <a:bodyPr/>
                    <a:lstStyle/>
                    <a:p>
                      <a:pPr algn="just">
                        <a:spcAft>
                          <a:spcPts val="0"/>
                        </a:spcAft>
                      </a:pPr>
                      <a:r>
                        <a:rPr lang="fr-FR" sz="1000" dirty="0">
                          <a:effectLst/>
                        </a:rPr>
                        <a:t>rappel de l’objectif : recherche d’une association entre l’indice glycémique de l’alimentation quotidienne dans la population et la survenue de cancer toute cause.</a:t>
                      </a:r>
                    </a:p>
                    <a:p>
                      <a:pPr algn="just">
                        <a:spcAft>
                          <a:spcPts val="0"/>
                        </a:spcAft>
                      </a:pPr>
                      <a:r>
                        <a:rPr lang="fr-FR" sz="1000" dirty="0">
                          <a:effectLst/>
                        </a:rPr>
                        <a:t> </a:t>
                      </a:r>
                    </a:p>
                    <a:p>
                      <a:pPr algn="just">
                        <a:spcAft>
                          <a:spcPts val="0"/>
                        </a:spcAft>
                      </a:pPr>
                      <a:r>
                        <a:rPr lang="fr-FR" sz="1000" dirty="0">
                          <a:effectLst/>
                        </a:rPr>
                        <a:t>À l'inclusion et tous les 6 mois par la suite, les participants ont rempli une série de trois auto-questionnaires sur leur consommation alimentaire des 24 heures précédentes, répartis de manière aléatoire sur une période de 2 semaines (2 jours de semaine et 1 jour de week-end). </a:t>
                      </a:r>
                    </a:p>
                    <a:p>
                      <a:pPr algn="just">
                        <a:spcAft>
                          <a:spcPts val="0"/>
                        </a:spcAft>
                      </a:pPr>
                      <a:r>
                        <a:rPr lang="fr-FR" sz="1000" dirty="0">
                          <a:effectLst/>
                        </a:rPr>
                        <a:t>Pour cette analyse prospective, la moyenne de tous les questionnaires remplis au cours des deux premières années de suivi a été calculée pour obtenir une estimation de l’indice glycémique alimentaire moyen au cours de la période de suivi totale.</a:t>
                      </a:r>
                    </a:p>
                    <a:p>
                      <a:pPr algn="just">
                        <a:spcBef>
                          <a:spcPts val="600"/>
                        </a:spcBef>
                        <a:spcAft>
                          <a:spcPts val="600"/>
                        </a:spcAft>
                      </a:pPr>
                      <a:r>
                        <a:rPr lang="fr-FR" sz="1000" dirty="0">
                          <a:effectLst/>
                        </a:rPr>
                        <a:t>A la fin de l’étude, vous comparez la proportion de cancers (toute cause confondue) entre les sujets ayant un indice glycémique alimentaire parmi les catégories faible, moyen ou élevé définies selon les </a:t>
                      </a:r>
                      <a:r>
                        <a:rPr lang="fr-FR" sz="1000" dirty="0" err="1">
                          <a:effectLst/>
                        </a:rPr>
                        <a:t>terciles</a:t>
                      </a:r>
                      <a:r>
                        <a:rPr lang="fr-FR" sz="1000" dirty="0">
                          <a:effectLst/>
                        </a:rPr>
                        <a:t> observés dans notre population.</a:t>
                      </a:r>
                    </a:p>
                    <a:p>
                      <a:pPr algn="just">
                        <a:spcBef>
                          <a:spcPts val="600"/>
                        </a:spcBef>
                        <a:spcAft>
                          <a:spcPts val="600"/>
                        </a:spcAft>
                      </a:pPr>
                      <a:r>
                        <a:rPr lang="fr-FR" sz="1000" dirty="0">
                          <a:effectLst/>
                        </a:rPr>
                        <a:t>Quelle(s) proposition(s) est(sont) vraie(s) à propos de l’exposition dans cette étude (indice glycémique)? Il s’agit d’une variable…</a:t>
                      </a:r>
                      <a:endParaRPr lang="fr-F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tc hMerge="1">
                  <a:txBody>
                    <a:bodyPr/>
                    <a:lstStyle/>
                    <a:p>
                      <a:endParaRPr lang="fr-FR"/>
                    </a:p>
                  </a:txBody>
                  <a:tcPr/>
                </a:tc>
                <a:extLst>
                  <a:ext uri="{0D108BD9-81ED-4DB2-BD59-A6C34878D82A}">
                    <a16:rowId xmlns:a16="http://schemas.microsoft.com/office/drawing/2014/main" val="3807788112"/>
                  </a:ext>
                </a:extLst>
              </a:tr>
              <a:tr h="151496">
                <a:tc>
                  <a:txBody>
                    <a:bodyPr/>
                    <a:lstStyle/>
                    <a:p>
                      <a:pPr>
                        <a:spcBef>
                          <a:spcPts val="600"/>
                        </a:spcBef>
                        <a:spcAft>
                          <a:spcPts val="600"/>
                        </a:spcAft>
                      </a:pPr>
                      <a:r>
                        <a:rPr lang="fr-FR" sz="1000" strike="sngStrike" dirty="0">
                          <a:effectLst/>
                        </a:rPr>
                        <a:t>A.</a:t>
                      </a:r>
                      <a:endParaRPr lang="fr-FR" sz="10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tc>
                  <a:txBody>
                    <a:bodyPr/>
                    <a:lstStyle/>
                    <a:p>
                      <a:pPr>
                        <a:spcBef>
                          <a:spcPts val="600"/>
                        </a:spcBef>
                        <a:spcAft>
                          <a:spcPts val="0"/>
                        </a:spcAft>
                      </a:pPr>
                      <a:r>
                        <a:rPr lang="fr-FR" sz="1000" strike="sngStrike" dirty="0">
                          <a:effectLst/>
                        </a:rPr>
                        <a:t>dépendante du temps</a:t>
                      </a:r>
                      <a:endParaRPr lang="fr-FR" sz="10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extLst>
                  <a:ext uri="{0D108BD9-81ED-4DB2-BD59-A6C34878D82A}">
                    <a16:rowId xmlns:a16="http://schemas.microsoft.com/office/drawing/2014/main" val="3254796930"/>
                  </a:ext>
                </a:extLst>
              </a:tr>
              <a:tr h="151496">
                <a:tc>
                  <a:txBody>
                    <a:bodyPr/>
                    <a:lstStyle/>
                    <a:p>
                      <a:pPr>
                        <a:spcBef>
                          <a:spcPts val="600"/>
                        </a:spcBef>
                        <a:spcAft>
                          <a:spcPts val="600"/>
                        </a:spcAft>
                      </a:pPr>
                      <a:r>
                        <a:rPr lang="fr-FR" sz="1000" strike="sngStrike">
                          <a:effectLst/>
                        </a:rPr>
                        <a:t>B. </a:t>
                      </a:r>
                      <a:endParaRPr lang="fr-FR" sz="1000" strike="sng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tc>
                  <a:txBody>
                    <a:bodyPr/>
                    <a:lstStyle/>
                    <a:p>
                      <a:pPr>
                        <a:spcBef>
                          <a:spcPts val="600"/>
                        </a:spcBef>
                        <a:spcAft>
                          <a:spcPts val="0"/>
                        </a:spcAft>
                      </a:pPr>
                      <a:r>
                        <a:rPr lang="fr-FR" sz="1000" strike="sngStrike" dirty="0">
                          <a:effectLst/>
                        </a:rPr>
                        <a:t>binaire</a:t>
                      </a:r>
                      <a:endParaRPr lang="fr-FR" sz="10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extLst>
                  <a:ext uri="{0D108BD9-81ED-4DB2-BD59-A6C34878D82A}">
                    <a16:rowId xmlns:a16="http://schemas.microsoft.com/office/drawing/2014/main" val="4185967885"/>
                  </a:ext>
                </a:extLst>
              </a:tr>
              <a:tr h="151496">
                <a:tc>
                  <a:txBody>
                    <a:bodyPr/>
                    <a:lstStyle/>
                    <a:p>
                      <a:pPr>
                        <a:spcBef>
                          <a:spcPts val="600"/>
                        </a:spcBef>
                        <a:spcAft>
                          <a:spcPts val="600"/>
                        </a:spcAft>
                      </a:pPr>
                      <a:r>
                        <a:rPr lang="fr-FR" sz="1000">
                          <a:effectLst/>
                        </a:rPr>
                        <a:t>C.</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tc>
                  <a:txBody>
                    <a:bodyPr/>
                    <a:lstStyle/>
                    <a:p>
                      <a:pPr>
                        <a:spcBef>
                          <a:spcPts val="600"/>
                        </a:spcBef>
                        <a:spcAft>
                          <a:spcPts val="0"/>
                        </a:spcAft>
                      </a:pPr>
                      <a:r>
                        <a:rPr lang="fr-FR" sz="1000">
                          <a:effectLst/>
                        </a:rPr>
                        <a:t>déclarative</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extLst>
                  <a:ext uri="{0D108BD9-81ED-4DB2-BD59-A6C34878D82A}">
                    <a16:rowId xmlns:a16="http://schemas.microsoft.com/office/drawing/2014/main" val="3036886718"/>
                  </a:ext>
                </a:extLst>
              </a:tr>
              <a:tr h="302991">
                <a:tc>
                  <a:txBody>
                    <a:bodyPr/>
                    <a:lstStyle/>
                    <a:p>
                      <a:pPr>
                        <a:spcBef>
                          <a:spcPts val="600"/>
                        </a:spcBef>
                        <a:spcAft>
                          <a:spcPts val="600"/>
                        </a:spcAft>
                      </a:pPr>
                      <a:r>
                        <a:rPr lang="fr-FR" sz="1000" strike="sngStrike" dirty="0">
                          <a:effectLst/>
                        </a:rPr>
                        <a:t>D.</a:t>
                      </a:r>
                      <a:endParaRPr lang="fr-FR" sz="10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tc>
                  <a:txBody>
                    <a:bodyPr/>
                    <a:lstStyle/>
                    <a:p>
                      <a:pPr>
                        <a:spcBef>
                          <a:spcPts val="600"/>
                        </a:spcBef>
                        <a:spcAft>
                          <a:spcPts val="0"/>
                        </a:spcAft>
                      </a:pPr>
                      <a:r>
                        <a:rPr lang="fr-FR" sz="1000" strike="sngStrike" dirty="0">
                          <a:effectLst/>
                        </a:rPr>
                        <a:t>dont les seuils ont été définis a priori selon des données physiopathologiques</a:t>
                      </a:r>
                      <a:endParaRPr lang="fr-FR" sz="10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extLst>
                  <a:ext uri="{0D108BD9-81ED-4DB2-BD59-A6C34878D82A}">
                    <a16:rowId xmlns:a16="http://schemas.microsoft.com/office/drawing/2014/main" val="140307468"/>
                  </a:ext>
                </a:extLst>
              </a:tr>
              <a:tr h="151496">
                <a:tc>
                  <a:txBody>
                    <a:bodyPr/>
                    <a:lstStyle/>
                    <a:p>
                      <a:pPr>
                        <a:spcBef>
                          <a:spcPts val="600"/>
                        </a:spcBef>
                        <a:spcAft>
                          <a:spcPts val="600"/>
                        </a:spcAft>
                      </a:pPr>
                      <a:r>
                        <a:rPr lang="fr-FR" sz="1000">
                          <a:effectLst/>
                        </a:rPr>
                        <a:t>E.</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tc>
                  <a:txBody>
                    <a:bodyPr/>
                    <a:lstStyle/>
                    <a:p>
                      <a:pPr>
                        <a:spcBef>
                          <a:spcPts val="600"/>
                        </a:spcBef>
                        <a:spcAft>
                          <a:spcPts val="0"/>
                        </a:spcAft>
                      </a:pPr>
                      <a:r>
                        <a:rPr lang="fr-FR" sz="1000">
                          <a:effectLst/>
                        </a:rPr>
                        <a:t>ordinale</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extLst>
                  <a:ext uri="{0D108BD9-81ED-4DB2-BD59-A6C34878D82A}">
                    <a16:rowId xmlns:a16="http://schemas.microsoft.com/office/drawing/2014/main" val="2263008545"/>
                  </a:ext>
                </a:extLst>
              </a:tr>
              <a:tr h="151496">
                <a:tc gridSpan="2">
                  <a:txBody>
                    <a:bodyPr/>
                    <a:lstStyle/>
                    <a:p>
                      <a:pPr>
                        <a:spcBef>
                          <a:spcPts val="600"/>
                        </a:spcBef>
                        <a:spcAft>
                          <a:spcPts val="600"/>
                        </a:spcAft>
                      </a:pPr>
                      <a:r>
                        <a:rPr lang="fr-FR" sz="1000">
                          <a:effectLst/>
                        </a:rPr>
                        <a:t>Réponses(s) juste(s) : CE</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780" marR="55780" marT="0" marB="0"/>
                </a:tc>
                <a:tc hMerge="1">
                  <a:txBody>
                    <a:bodyPr/>
                    <a:lstStyle/>
                    <a:p>
                      <a:endParaRPr lang="fr-FR"/>
                    </a:p>
                  </a:txBody>
                  <a:tcPr/>
                </a:tc>
                <a:extLst>
                  <a:ext uri="{0D108BD9-81ED-4DB2-BD59-A6C34878D82A}">
                    <a16:rowId xmlns:a16="http://schemas.microsoft.com/office/drawing/2014/main" val="4222886602"/>
                  </a:ext>
                </a:extLst>
              </a:tr>
              <a:tr h="908973">
                <a:tc gridSpan="2">
                  <a:txBody>
                    <a:bodyPr/>
                    <a:lstStyle/>
                    <a:p>
                      <a:pPr>
                        <a:spcBef>
                          <a:spcPts val="600"/>
                        </a:spcBef>
                        <a:spcAft>
                          <a:spcPts val="600"/>
                        </a:spcAft>
                      </a:pPr>
                      <a:r>
                        <a:rPr lang="fr-FR" sz="1000" dirty="0">
                          <a:solidFill>
                            <a:schemeClr val="tx1"/>
                          </a:solidFill>
                          <a:effectLst/>
                        </a:rPr>
                        <a:t>Commentaires : </a:t>
                      </a:r>
                      <a:endParaRPr lang="fr-FR" sz="1000" dirty="0">
                        <a:solidFill>
                          <a:schemeClr val="tx1"/>
                        </a:solidFill>
                        <a:effectLst/>
                      </a:endParaRPr>
                    </a:p>
                    <a:p>
                      <a:pPr>
                        <a:spcBef>
                          <a:spcPts val="600"/>
                        </a:spcBef>
                        <a:spcAft>
                          <a:spcPts val="600"/>
                        </a:spcAft>
                      </a:pPr>
                      <a:r>
                        <a:rPr lang="fr-FR" sz="1100" dirty="0" smtClean="0">
                          <a:solidFill>
                            <a:schemeClr val="tx1"/>
                          </a:solidFill>
                          <a:effectLst/>
                        </a:rPr>
                        <a:t>L’exposition (indice glycémique) a été définie une seule fois en faisant la moyenne de tous les questionnaires : initial + tous les 6 mois pendant 2 ans. Le sujet ne change donc pas de groupe au cours du temps. Il s’agit d’une variable ordinale (il existe un ordre entre les classes faible &lt; moyen &lt; élevé) en 3 catégories (donc pas binaire), définie selon la distribution de l’indice glycémique dans notre population en </a:t>
                      </a:r>
                      <a:r>
                        <a:rPr lang="fr-FR" sz="1100" dirty="0" err="1" smtClean="0">
                          <a:solidFill>
                            <a:schemeClr val="tx1"/>
                          </a:solidFill>
                          <a:effectLst/>
                        </a:rPr>
                        <a:t>tercile</a:t>
                      </a:r>
                      <a:r>
                        <a:rPr lang="fr-FR" sz="1100" dirty="0" smtClean="0">
                          <a:solidFill>
                            <a:schemeClr val="tx1"/>
                          </a:solidFill>
                          <a:effectLst/>
                        </a:rPr>
                        <a:t> (population coupée en trois groupes d’effectifs proches). Cette distribution a été définie donc a posteriori avec les données de l’étude et non pas a priori selon des données physiopathologiques.</a:t>
                      </a:r>
                    </a:p>
                    <a:p>
                      <a:pPr>
                        <a:spcBef>
                          <a:spcPts val="600"/>
                        </a:spcBef>
                        <a:spcAft>
                          <a:spcPts val="600"/>
                        </a:spcAft>
                      </a:pPr>
                      <a:r>
                        <a:rPr lang="fr-FR" sz="1100" dirty="0" smtClean="0">
                          <a:solidFill>
                            <a:schemeClr val="tx1"/>
                          </a:solidFill>
                          <a:effectLst/>
                        </a:rPr>
                        <a:t>Elle est déclarative car uniquement issue des réponses des sujets inclus, pas de validation ou vérification externe.</a:t>
                      </a:r>
                    </a:p>
                    <a:p>
                      <a:pPr>
                        <a:spcBef>
                          <a:spcPts val="600"/>
                        </a:spcBef>
                        <a:spcAft>
                          <a:spcPts val="600"/>
                        </a:spcAft>
                      </a:pPr>
                      <a:endParaRPr lang="fr-FR" sz="1000" dirty="0">
                        <a:solidFill>
                          <a:schemeClr val="tx1"/>
                        </a:solidFill>
                        <a:effectLst/>
                      </a:endParaRPr>
                    </a:p>
                  </a:txBody>
                  <a:tcPr marL="55780" marR="55780" marT="0" marB="0">
                    <a:noFill/>
                  </a:tcPr>
                </a:tc>
                <a:tc hMerge="1">
                  <a:txBody>
                    <a:bodyPr/>
                    <a:lstStyle/>
                    <a:p>
                      <a:endParaRPr lang="fr-FR"/>
                    </a:p>
                  </a:txBody>
                  <a:tcPr/>
                </a:tc>
                <a:extLst>
                  <a:ext uri="{0D108BD9-81ED-4DB2-BD59-A6C34878D82A}">
                    <a16:rowId xmlns:a16="http://schemas.microsoft.com/office/drawing/2014/main" val="2872204491"/>
                  </a:ext>
                </a:extLst>
              </a:tr>
            </a:tbl>
          </a:graphicData>
        </a:graphic>
      </p:graphicFrame>
    </p:spTree>
    <p:extLst>
      <p:ext uri="{BB962C8B-B14F-4D97-AF65-F5344CB8AC3E}">
        <p14:creationId xmlns:p14="http://schemas.microsoft.com/office/powerpoint/2010/main" val="10715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descr="RÃ©sultat de recherche d'images pour &quot;distribution non gaussienne&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70" t="20446" r="8230" b="12869"/>
          <a:stretch/>
        </p:blipFill>
        <p:spPr bwMode="auto">
          <a:xfrm>
            <a:off x="7093324" y="5320530"/>
            <a:ext cx="2050676" cy="80682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628650" y="242443"/>
            <a:ext cx="7886700" cy="994172"/>
          </a:xfrm>
        </p:spPr>
        <p:txBody>
          <a:bodyPr/>
          <a:lstStyle/>
          <a:p>
            <a:r>
              <a:rPr lang="fr-FR" dirty="0"/>
              <a:t>Les différents types de variables</a:t>
            </a:r>
          </a:p>
        </p:txBody>
      </p:sp>
      <p:sp>
        <p:nvSpPr>
          <p:cNvPr id="3" name="Espace réservé du contenu 2"/>
          <p:cNvSpPr>
            <a:spLocks noGrp="1"/>
          </p:cNvSpPr>
          <p:nvPr>
            <p:ph idx="1"/>
          </p:nvPr>
        </p:nvSpPr>
        <p:spPr>
          <a:xfrm>
            <a:off x="181535" y="1637179"/>
            <a:ext cx="8713694" cy="4261177"/>
          </a:xfrm>
        </p:spPr>
        <p:txBody>
          <a:bodyPr>
            <a:normAutofit fontScale="92500" lnSpcReduction="20000"/>
          </a:bodyPr>
          <a:lstStyle/>
          <a:p>
            <a:r>
              <a:rPr lang="fr-FR" dirty="0" smtClean="0"/>
              <a:t>Quantitatives</a:t>
            </a:r>
            <a:endParaRPr lang="fr-FR" dirty="0"/>
          </a:p>
          <a:p>
            <a:pPr lvl="1"/>
            <a:r>
              <a:rPr lang="fr-FR" dirty="0" smtClean="0">
                <a:solidFill>
                  <a:srgbClr val="FF0000"/>
                </a:solidFill>
              </a:rPr>
              <a:t>Discrète </a:t>
            </a:r>
            <a:r>
              <a:rPr lang="fr-FR" dirty="0">
                <a:solidFill>
                  <a:srgbClr val="FF0000"/>
                </a:solidFill>
              </a:rPr>
              <a:t>(de dénombrement)</a:t>
            </a:r>
            <a:r>
              <a:rPr lang="fr-FR" dirty="0"/>
              <a:t> </a:t>
            </a:r>
          </a:p>
          <a:p>
            <a:pPr lvl="2"/>
            <a:r>
              <a:rPr lang="fr-FR" dirty="0"/>
              <a:t>Nombre fini de valeurs possibles</a:t>
            </a:r>
          </a:p>
          <a:p>
            <a:pPr lvl="1"/>
            <a:r>
              <a:rPr lang="fr-FR" dirty="0" smtClean="0">
                <a:solidFill>
                  <a:srgbClr val="FF0000"/>
                </a:solidFill>
              </a:rPr>
              <a:t>Continue</a:t>
            </a:r>
            <a:endParaRPr lang="fr-FR" dirty="0">
              <a:solidFill>
                <a:srgbClr val="FF0000"/>
              </a:solidFill>
            </a:endParaRPr>
          </a:p>
          <a:p>
            <a:pPr lvl="2"/>
            <a:r>
              <a:rPr lang="fr-FR" dirty="0"/>
              <a:t>Nombre infini de valeurs possibles</a:t>
            </a:r>
          </a:p>
          <a:p>
            <a:pPr marL="342900" lvl="1" indent="0">
              <a:buNone/>
            </a:pPr>
            <a:endParaRPr lang="fr-FR" dirty="0" smtClean="0">
              <a:sym typeface="Wingdings" panose="05000000000000000000" pitchFamily="2" charset="2"/>
            </a:endParaRPr>
          </a:p>
          <a:p>
            <a:pPr marL="342900" lvl="1" indent="0">
              <a:buNone/>
            </a:pPr>
            <a:endParaRPr lang="fr-FR" dirty="0" smtClean="0">
              <a:sym typeface="Wingdings" panose="05000000000000000000" pitchFamily="2" charset="2"/>
            </a:endParaRPr>
          </a:p>
          <a:p>
            <a:pPr lvl="1">
              <a:buFont typeface="Wingdings" panose="05000000000000000000" pitchFamily="2" charset="2"/>
              <a:buChar char="à"/>
            </a:pPr>
            <a:r>
              <a:rPr lang="fr-FR" b="1" dirty="0" smtClean="0"/>
              <a:t>Comparer des moyennes ou des rangs(distribution)</a:t>
            </a:r>
          </a:p>
          <a:p>
            <a:pPr lvl="1">
              <a:buFont typeface="Wingdings" panose="05000000000000000000" pitchFamily="2" charset="2"/>
              <a:buChar char="à"/>
            </a:pPr>
            <a:endParaRPr lang="fr-FR" dirty="0" smtClean="0"/>
          </a:p>
          <a:p>
            <a:pPr lvl="2">
              <a:buFont typeface="Wingdings" panose="05000000000000000000" pitchFamily="2" charset="2"/>
              <a:buChar char="à"/>
            </a:pPr>
            <a:r>
              <a:rPr lang="fr-FR" dirty="0" smtClean="0"/>
              <a:t>Distribution suit la loi normale : </a:t>
            </a:r>
            <a:r>
              <a:rPr lang="fr-FR" dirty="0"/>
              <a:t>Comparaison de moyennes </a:t>
            </a:r>
            <a:endParaRPr lang="fr-FR" dirty="0" smtClean="0"/>
          </a:p>
          <a:p>
            <a:pPr lvl="3"/>
            <a:r>
              <a:rPr lang="fr-FR" dirty="0" smtClean="0"/>
              <a:t>de 2 groupes indépendants : </a:t>
            </a:r>
            <a:r>
              <a:rPr lang="fr-FR" b="1" dirty="0"/>
              <a:t>Test t de </a:t>
            </a:r>
            <a:r>
              <a:rPr lang="fr-FR" b="1" dirty="0" err="1" smtClean="0"/>
              <a:t>Student</a:t>
            </a:r>
            <a:endParaRPr lang="fr-FR" b="1" dirty="0" smtClean="0"/>
          </a:p>
          <a:p>
            <a:pPr lvl="3"/>
            <a:r>
              <a:rPr lang="fr-FR" dirty="0" smtClean="0"/>
              <a:t>De plus de 2 groupes indépendants : </a:t>
            </a:r>
            <a:r>
              <a:rPr lang="fr-FR" b="1" dirty="0"/>
              <a:t>ANOVA ou </a:t>
            </a:r>
            <a:r>
              <a:rPr lang="fr-FR" b="1" dirty="0" smtClean="0"/>
              <a:t>ANCOVA</a:t>
            </a:r>
          </a:p>
          <a:p>
            <a:pPr lvl="2">
              <a:buFont typeface="Wingdings" panose="05000000000000000000" pitchFamily="2" charset="2"/>
              <a:buChar char="à"/>
            </a:pPr>
            <a:r>
              <a:rPr lang="fr-FR" dirty="0" smtClean="0"/>
              <a:t>Distribution ne suit pas la loi normale :</a:t>
            </a:r>
          </a:p>
          <a:p>
            <a:pPr lvl="3"/>
            <a:r>
              <a:rPr lang="fr-FR" dirty="0"/>
              <a:t>de 2 groupes indépendants : </a:t>
            </a:r>
            <a:r>
              <a:rPr lang="fr-FR" b="1" dirty="0"/>
              <a:t>Test non paramétrique de Mann, Whitney &amp; </a:t>
            </a:r>
            <a:r>
              <a:rPr lang="fr-FR" b="1" dirty="0" err="1" smtClean="0"/>
              <a:t>Wilcoxon</a:t>
            </a:r>
            <a:endParaRPr lang="fr-FR" b="1" dirty="0" smtClean="0"/>
          </a:p>
          <a:p>
            <a:pPr lvl="3"/>
            <a:r>
              <a:rPr lang="fr-FR" dirty="0" smtClean="0"/>
              <a:t>De </a:t>
            </a:r>
            <a:r>
              <a:rPr lang="fr-FR" dirty="0"/>
              <a:t>plus de 2 groupes indépendants : </a:t>
            </a:r>
            <a:r>
              <a:rPr lang="fr-FR" sz="1350" b="1" dirty="0"/>
              <a:t>test de </a:t>
            </a:r>
            <a:r>
              <a:rPr lang="fr-FR" sz="1350" b="1" dirty="0" err="1"/>
              <a:t>Kruskall</a:t>
            </a:r>
            <a:r>
              <a:rPr lang="fr-FR" sz="1350" b="1" dirty="0"/>
              <a:t>-Wallis</a:t>
            </a:r>
          </a:p>
          <a:p>
            <a:pPr marL="685800" lvl="2" indent="0">
              <a:buNone/>
            </a:pPr>
            <a:endParaRPr lang="fr-FR" b="1" dirty="0"/>
          </a:p>
          <a:p>
            <a:pPr lvl="3">
              <a:buFont typeface="Wingdings" panose="05000000000000000000" pitchFamily="2" charset="2"/>
              <a:buChar char="à"/>
            </a:pPr>
            <a:endParaRPr lang="fr-FR" b="1" dirty="0"/>
          </a:p>
          <a:p>
            <a:pPr lvl="3">
              <a:buFont typeface="Wingdings" panose="05000000000000000000" pitchFamily="2" charset="2"/>
              <a:buChar char="à"/>
            </a:pPr>
            <a:endParaRPr lang="fr-FR" dirty="0"/>
          </a:p>
          <a:p>
            <a:pPr lvl="2"/>
            <a:endParaRPr lang="fr-FR" dirty="0"/>
          </a:p>
          <a:p>
            <a:pPr lvl="2"/>
            <a:endParaRPr lang="fr-FR" dirty="0"/>
          </a:p>
          <a:p>
            <a:pPr lvl="1"/>
            <a:endParaRPr lang="fr-FR" dirty="0"/>
          </a:p>
        </p:txBody>
      </p:sp>
      <p:sp>
        <p:nvSpPr>
          <p:cNvPr id="4" name="Espace réservé du numéro de diapositive 3"/>
          <p:cNvSpPr>
            <a:spLocks noGrp="1"/>
          </p:cNvSpPr>
          <p:nvPr>
            <p:ph type="sldNum" sz="quarter" idx="10"/>
          </p:nvPr>
        </p:nvSpPr>
        <p:spPr/>
        <p:txBody>
          <a:bodyPr/>
          <a:lstStyle/>
          <a:p>
            <a:pPr>
              <a:defRPr/>
            </a:pPr>
            <a:fld id="{BEAE0FE6-6929-44D8-9A31-146092F55A40}" type="slidenum">
              <a:rPr lang="fr-FR" altLang="fr-FR" smtClean="0">
                <a:solidFill>
                  <a:prstClr val="black"/>
                </a:solidFill>
              </a:rPr>
              <a:pPr>
                <a:defRPr/>
              </a:pPr>
              <a:t>21</a:t>
            </a:fld>
            <a:endParaRPr lang="fr-FR" altLang="fr-FR" dirty="0">
              <a:solidFill>
                <a:prstClr val="black"/>
              </a:solidFill>
            </a:endParaRPr>
          </a:p>
        </p:txBody>
      </p:sp>
      <p:sp>
        <p:nvSpPr>
          <p:cNvPr id="8" name="Rectangle 7"/>
          <p:cNvSpPr>
            <a:spLocks noChangeArrowheads="1"/>
          </p:cNvSpPr>
          <p:nvPr/>
        </p:nvSpPr>
        <p:spPr bwMode="auto">
          <a:xfrm>
            <a:off x="4327899" y="2693969"/>
            <a:ext cx="1456134" cy="298847"/>
          </a:xfrm>
          <a:prstGeom prst="rect">
            <a:avLst/>
          </a:prstGeom>
          <a:gradFill rotWithShape="0">
            <a:gsLst>
              <a:gs pos="0">
                <a:srgbClr val="FFFFFF"/>
              </a:gs>
              <a:gs pos="100000">
                <a:srgbClr val="000000"/>
              </a:gs>
            </a:gsLst>
            <a:lin ang="0" scaled="1"/>
          </a:gradFill>
          <a:ln w="9525">
            <a:solidFill>
              <a:srgbClr val="000000"/>
            </a:solidFill>
            <a:miter lim="800000"/>
            <a:headEnd/>
            <a:tailEnd/>
          </a:ln>
        </p:spPr>
        <p:txBody>
          <a:bodyPr wrap="none" anchor="ctr"/>
          <a:lstStyle/>
          <a:p>
            <a:endParaRPr lang="fr-FR" sz="135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314" y="1675710"/>
            <a:ext cx="1405886" cy="702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Image associÃ©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017" t="8734"/>
          <a:stretch/>
        </p:blipFill>
        <p:spPr bwMode="auto">
          <a:xfrm>
            <a:off x="7650136" y="3767767"/>
            <a:ext cx="1113230" cy="9488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RÃ©sultat de recherche d'images pour &quot;comparaison moyennes&quo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191" t="31000" r="64286" b="5921"/>
          <a:stretch/>
        </p:blipFill>
        <p:spPr bwMode="auto">
          <a:xfrm>
            <a:off x="6294341" y="2910135"/>
            <a:ext cx="1402102" cy="114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390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547" y="298584"/>
            <a:ext cx="7886700" cy="994172"/>
          </a:xfrm>
        </p:spPr>
        <p:txBody>
          <a:bodyPr/>
          <a:lstStyle/>
          <a:p>
            <a:r>
              <a:rPr lang="fr-FR" dirty="0"/>
              <a:t>Les différents types de variables</a:t>
            </a:r>
          </a:p>
        </p:txBody>
      </p:sp>
      <p:sp>
        <p:nvSpPr>
          <p:cNvPr id="3" name="Espace réservé du contenu 2"/>
          <p:cNvSpPr>
            <a:spLocks noGrp="1"/>
          </p:cNvSpPr>
          <p:nvPr>
            <p:ph idx="1"/>
          </p:nvPr>
        </p:nvSpPr>
        <p:spPr>
          <a:xfrm>
            <a:off x="527796" y="1905261"/>
            <a:ext cx="8407774" cy="3263504"/>
          </a:xfrm>
        </p:spPr>
        <p:txBody>
          <a:bodyPr>
            <a:normAutofit fontScale="85000" lnSpcReduction="20000"/>
          </a:bodyPr>
          <a:lstStyle/>
          <a:p>
            <a:r>
              <a:rPr lang="fr-FR" dirty="0" smtClean="0"/>
              <a:t>Qualitatives (catégoriel)</a:t>
            </a:r>
            <a:endParaRPr lang="fr-FR" dirty="0"/>
          </a:p>
          <a:p>
            <a:pPr lvl="1"/>
            <a:r>
              <a:rPr lang="fr-FR" dirty="0" smtClean="0">
                <a:solidFill>
                  <a:srgbClr val="FF0000"/>
                </a:solidFill>
              </a:rPr>
              <a:t>Nominales</a:t>
            </a:r>
            <a:r>
              <a:rPr lang="fr-FR" dirty="0" smtClean="0"/>
              <a:t> </a:t>
            </a:r>
            <a:r>
              <a:rPr lang="fr-FR" dirty="0"/>
              <a:t>: catégories non ordonnées</a:t>
            </a:r>
          </a:p>
          <a:p>
            <a:pPr lvl="2"/>
            <a:r>
              <a:rPr lang="fr-FR" dirty="0">
                <a:solidFill>
                  <a:srgbClr val="FF0000"/>
                </a:solidFill>
              </a:rPr>
              <a:t>Binaires </a:t>
            </a:r>
            <a:r>
              <a:rPr lang="fr-FR" dirty="0"/>
              <a:t>: 2 modalités de réponse (oui/non)</a:t>
            </a:r>
          </a:p>
          <a:p>
            <a:pPr lvl="2"/>
            <a:r>
              <a:rPr lang="fr-FR" dirty="0" err="1">
                <a:solidFill>
                  <a:srgbClr val="FF0000"/>
                </a:solidFill>
              </a:rPr>
              <a:t>Polytomiques</a:t>
            </a:r>
            <a:r>
              <a:rPr lang="fr-FR" dirty="0">
                <a:solidFill>
                  <a:srgbClr val="FF0000"/>
                </a:solidFill>
              </a:rPr>
              <a:t> : </a:t>
            </a:r>
            <a:r>
              <a:rPr lang="fr-FR" dirty="0"/>
              <a:t>&gt; 2 modalités de réponse</a:t>
            </a:r>
          </a:p>
          <a:p>
            <a:pPr lvl="1"/>
            <a:r>
              <a:rPr lang="fr-FR" dirty="0" smtClean="0">
                <a:solidFill>
                  <a:srgbClr val="FF0000"/>
                </a:solidFill>
              </a:rPr>
              <a:t>Ordinales</a:t>
            </a:r>
            <a:r>
              <a:rPr lang="fr-FR" dirty="0" smtClean="0"/>
              <a:t> </a:t>
            </a:r>
            <a:r>
              <a:rPr lang="fr-FR" dirty="0"/>
              <a:t>: catégories ordonnées</a:t>
            </a:r>
          </a:p>
          <a:p>
            <a:pPr lvl="2"/>
            <a:r>
              <a:rPr lang="fr-FR" dirty="0"/>
              <a:t>ex : niveau de revenus, stade de gravité d'une </a:t>
            </a:r>
            <a:r>
              <a:rPr lang="fr-FR" dirty="0" smtClean="0"/>
              <a:t>maladie</a:t>
            </a:r>
          </a:p>
          <a:p>
            <a:pPr marL="685800" lvl="2" indent="0">
              <a:buNone/>
            </a:pPr>
            <a:endParaRPr lang="fr-FR" dirty="0"/>
          </a:p>
          <a:p>
            <a:pPr marL="685800" lvl="2" indent="0">
              <a:buNone/>
            </a:pPr>
            <a:endParaRPr lang="fr-FR" dirty="0"/>
          </a:p>
          <a:p>
            <a:pPr marL="0" indent="0">
              <a:buNone/>
            </a:pPr>
            <a:r>
              <a:rPr lang="fr-FR" sz="1500" b="1" dirty="0">
                <a:sym typeface="Wingdings" panose="05000000000000000000" pitchFamily="2" charset="2"/>
              </a:rPr>
              <a:t> </a:t>
            </a:r>
            <a:r>
              <a:rPr lang="fr-FR" sz="1500" b="1" dirty="0"/>
              <a:t>Comparer des proportions  </a:t>
            </a:r>
            <a:r>
              <a:rPr lang="fr-FR" sz="1500" dirty="0"/>
              <a:t>(N: effectifs attendus dans chaque case du tableau de résultats)</a:t>
            </a:r>
          </a:p>
          <a:p>
            <a:pPr lvl="1"/>
            <a:r>
              <a:rPr lang="fr-FR" sz="1500" dirty="0"/>
              <a:t>N≥ 5 : Test du Chi² (Khi carré, Chi carré, Chi deux ou X²) (comparaison de 2 ou plusieurs proportions)</a:t>
            </a:r>
          </a:p>
          <a:p>
            <a:pPr lvl="1"/>
            <a:r>
              <a:rPr lang="fr-FR" sz="1500" dirty="0"/>
              <a:t>N &lt;5 : Test exact de Fisher (comparaison de 2 proportions)</a:t>
            </a:r>
          </a:p>
          <a:p>
            <a:pPr lvl="1"/>
            <a:endParaRPr lang="fr-FR" sz="750" dirty="0"/>
          </a:p>
          <a:p>
            <a:pPr lvl="1"/>
            <a:r>
              <a:rPr lang="fr-FR" sz="1200" b="1" dirty="0"/>
              <a:t>Comparaison de pourcentages appariés </a:t>
            </a:r>
          </a:p>
          <a:p>
            <a:pPr marL="883444" lvl="3" indent="-207169"/>
            <a:r>
              <a:rPr lang="fr-FR" dirty="0"/>
              <a:t>Test de </a:t>
            </a:r>
            <a:r>
              <a:rPr lang="fr-FR" dirty="0" err="1"/>
              <a:t>McNemar</a:t>
            </a:r>
            <a:endParaRPr lang="fr-FR" dirty="0"/>
          </a:p>
          <a:p>
            <a:pPr lvl="2"/>
            <a:endParaRPr lang="fr-FR" dirty="0"/>
          </a:p>
          <a:p>
            <a:pPr lvl="1"/>
            <a:endParaRPr lang="fr-FR" dirty="0"/>
          </a:p>
        </p:txBody>
      </p:sp>
      <p:sp>
        <p:nvSpPr>
          <p:cNvPr id="4" name="Espace réservé du numéro de diapositive 3"/>
          <p:cNvSpPr>
            <a:spLocks noGrp="1"/>
          </p:cNvSpPr>
          <p:nvPr>
            <p:ph type="sldNum" sz="quarter" idx="10"/>
          </p:nvPr>
        </p:nvSpPr>
        <p:spPr/>
        <p:txBody>
          <a:bodyPr/>
          <a:lstStyle/>
          <a:p>
            <a:pPr>
              <a:defRPr/>
            </a:pPr>
            <a:fld id="{BEAE0FE6-6929-44D8-9A31-146092F55A40}" type="slidenum">
              <a:rPr lang="fr-FR" altLang="fr-FR" smtClean="0">
                <a:solidFill>
                  <a:prstClr val="black"/>
                </a:solidFill>
              </a:rPr>
              <a:pPr>
                <a:defRPr/>
              </a:pPr>
              <a:t>22</a:t>
            </a:fld>
            <a:endParaRPr lang="fr-FR" altLang="fr-FR" dirty="0">
              <a:solidFill>
                <a:prstClr val="black"/>
              </a:solidFill>
            </a:endParaRPr>
          </a:p>
        </p:txBody>
      </p:sp>
      <p:pic>
        <p:nvPicPr>
          <p:cNvPr id="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5703" y="2896661"/>
            <a:ext cx="154186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d:\utilisateurs\r.michel9\AppData\Local\Microsoft\Windows\Temporary Internet Files\Content.Outlook\RMPHTHSE\IMG_17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4283" y="2290668"/>
            <a:ext cx="912350" cy="45617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4311" y="2064180"/>
            <a:ext cx="417818" cy="417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Tableau 10"/>
          <p:cNvGraphicFramePr>
            <a:graphicFrameLocks noGrp="1"/>
          </p:cNvGraphicFramePr>
          <p:nvPr>
            <p:extLst/>
          </p:nvPr>
        </p:nvGraphicFramePr>
        <p:xfrm>
          <a:off x="6288265" y="4311194"/>
          <a:ext cx="2310982" cy="1686699"/>
        </p:xfrm>
        <a:graphic>
          <a:graphicData uri="http://schemas.openxmlformats.org/drawingml/2006/table">
            <a:tbl>
              <a:tblPr firstRow="1" bandRow="1">
                <a:tableStyleId>{BC89EF96-8CEA-46FF-86C4-4CE0E7609802}</a:tableStyleId>
              </a:tblPr>
              <a:tblGrid>
                <a:gridCol w="838328">
                  <a:extLst>
                    <a:ext uri="{9D8B030D-6E8A-4147-A177-3AD203B41FA5}">
                      <a16:colId xmlns:a16="http://schemas.microsoft.com/office/drawing/2014/main" val="20000"/>
                    </a:ext>
                  </a:extLst>
                </a:gridCol>
                <a:gridCol w="532495">
                  <a:extLst>
                    <a:ext uri="{9D8B030D-6E8A-4147-A177-3AD203B41FA5}">
                      <a16:colId xmlns:a16="http://schemas.microsoft.com/office/drawing/2014/main" val="20001"/>
                    </a:ext>
                  </a:extLst>
                </a:gridCol>
                <a:gridCol w="532495">
                  <a:extLst>
                    <a:ext uri="{9D8B030D-6E8A-4147-A177-3AD203B41FA5}">
                      <a16:colId xmlns:a16="http://schemas.microsoft.com/office/drawing/2014/main" val="20002"/>
                    </a:ext>
                  </a:extLst>
                </a:gridCol>
                <a:gridCol w="407664">
                  <a:extLst>
                    <a:ext uri="{9D8B030D-6E8A-4147-A177-3AD203B41FA5}">
                      <a16:colId xmlns:a16="http://schemas.microsoft.com/office/drawing/2014/main" val="20003"/>
                    </a:ext>
                  </a:extLst>
                </a:gridCol>
              </a:tblGrid>
              <a:tr h="238899">
                <a:tc>
                  <a:txBody>
                    <a:bodyPr/>
                    <a:lstStyle/>
                    <a:p>
                      <a:endParaRPr lang="fr-FR" sz="1100" dirty="0"/>
                    </a:p>
                  </a:txBody>
                  <a:tcPr marL="68580" marR="68580" marT="34290" marB="34290"/>
                </a:tc>
                <a:tc gridSpan="2">
                  <a:txBody>
                    <a:bodyPr/>
                    <a:lstStyle/>
                    <a:p>
                      <a:pPr algn="ctr"/>
                      <a:r>
                        <a:rPr lang="fr-FR" sz="1100" dirty="0"/>
                        <a:t>Guérison</a:t>
                      </a:r>
                    </a:p>
                  </a:txBody>
                  <a:tcPr marL="68580" marR="68580" marT="34290" marB="34290"/>
                </a:tc>
                <a:tc hMerge="1">
                  <a:txBody>
                    <a:bodyPr/>
                    <a:lstStyle/>
                    <a:p>
                      <a:endParaRPr lang="fr-FR" dirty="0"/>
                    </a:p>
                  </a:txBody>
                  <a:tcPr/>
                </a:tc>
                <a:tc>
                  <a:txBody>
                    <a:bodyPr/>
                    <a:lstStyle/>
                    <a:p>
                      <a:endParaRPr lang="fr-FR" sz="1100" dirty="0"/>
                    </a:p>
                  </a:txBody>
                  <a:tcPr marL="68580" marR="68580" marT="34290" marB="34290"/>
                </a:tc>
                <a:extLst>
                  <a:ext uri="{0D108BD9-81ED-4DB2-BD59-A6C34878D82A}">
                    <a16:rowId xmlns:a16="http://schemas.microsoft.com/office/drawing/2014/main" val="10000"/>
                  </a:ext>
                </a:extLst>
              </a:tr>
              <a:tr h="388620">
                <a:tc>
                  <a:txBody>
                    <a:bodyPr/>
                    <a:lstStyle/>
                    <a:p>
                      <a:endParaRPr lang="fr-FR" sz="1100"/>
                    </a:p>
                  </a:txBody>
                  <a:tcPr marL="68580" marR="68580" marT="34290" marB="34290"/>
                </a:tc>
                <a:tc>
                  <a:txBody>
                    <a:bodyPr/>
                    <a:lstStyle/>
                    <a:p>
                      <a:r>
                        <a:rPr lang="fr-FR" sz="1100" dirty="0"/>
                        <a:t>Oui</a:t>
                      </a:r>
                    </a:p>
                    <a:p>
                      <a:r>
                        <a:rPr lang="fr-FR" sz="1100" dirty="0"/>
                        <a:t>N(%)</a:t>
                      </a:r>
                    </a:p>
                  </a:txBody>
                  <a:tcPr marL="68580" marR="68580" marT="34290" marB="34290"/>
                </a:tc>
                <a:tc>
                  <a:txBody>
                    <a:bodyPr/>
                    <a:lstStyle/>
                    <a:p>
                      <a:r>
                        <a:rPr lang="fr-FR" sz="1100" dirty="0"/>
                        <a:t>Non</a:t>
                      </a:r>
                    </a:p>
                    <a:p>
                      <a:r>
                        <a:rPr lang="fr-FR" sz="1100" dirty="0"/>
                        <a:t>N (%)</a:t>
                      </a:r>
                    </a:p>
                  </a:txBody>
                  <a:tcPr marL="68580" marR="68580" marT="34290" marB="34290"/>
                </a:tc>
                <a:tc>
                  <a:txBody>
                    <a:bodyPr/>
                    <a:lstStyle/>
                    <a:p>
                      <a:r>
                        <a:rPr lang="fr-FR" sz="1100" dirty="0"/>
                        <a:t>Total</a:t>
                      </a:r>
                    </a:p>
                  </a:txBody>
                  <a:tcPr marL="68580" marR="68580" marT="34290" marB="34290"/>
                </a:tc>
                <a:extLst>
                  <a:ext uri="{0D108BD9-81ED-4DB2-BD59-A6C34878D82A}">
                    <a16:rowId xmlns:a16="http://schemas.microsoft.com/office/drawing/2014/main" val="10001"/>
                  </a:ext>
                </a:extLst>
              </a:tr>
              <a:tr h="228600">
                <a:tc>
                  <a:txBody>
                    <a:bodyPr/>
                    <a:lstStyle/>
                    <a:p>
                      <a:r>
                        <a:rPr lang="fr-FR" sz="1100" dirty="0"/>
                        <a:t>TT</a:t>
                      </a:r>
                      <a:r>
                        <a:rPr lang="fr-FR" sz="1100" baseline="0" dirty="0"/>
                        <a:t> nouveau</a:t>
                      </a:r>
                      <a:endParaRPr lang="fr-FR" sz="1100" dirty="0"/>
                    </a:p>
                  </a:txBody>
                  <a:tcPr marL="68580" marR="68580" marT="34290" marB="34290"/>
                </a:tc>
                <a:tc>
                  <a:txBody>
                    <a:bodyPr/>
                    <a:lstStyle/>
                    <a:p>
                      <a:r>
                        <a:rPr lang="fr-FR" sz="1100" dirty="0"/>
                        <a:t>80</a:t>
                      </a:r>
                      <a:r>
                        <a:rPr lang="fr-FR" sz="1100" baseline="0" dirty="0"/>
                        <a:t> (67)</a:t>
                      </a:r>
                    </a:p>
                  </a:txBody>
                  <a:tcPr marL="68580" marR="68580" marT="34290" marB="34290"/>
                </a:tc>
                <a:tc>
                  <a:txBody>
                    <a:bodyPr/>
                    <a:lstStyle/>
                    <a:p>
                      <a:r>
                        <a:rPr lang="fr-FR" sz="1100" dirty="0"/>
                        <a:t>40 (33)</a:t>
                      </a:r>
                    </a:p>
                  </a:txBody>
                  <a:tcPr marL="68580" marR="68580" marT="34290" marB="34290"/>
                </a:tc>
                <a:tc>
                  <a:txBody>
                    <a:bodyPr/>
                    <a:lstStyle/>
                    <a:p>
                      <a:r>
                        <a:rPr lang="fr-FR" sz="1100" dirty="0"/>
                        <a:t>120</a:t>
                      </a:r>
                    </a:p>
                  </a:txBody>
                  <a:tcPr marL="68580" marR="68580" marT="34290" marB="34290"/>
                </a:tc>
                <a:extLst>
                  <a:ext uri="{0D108BD9-81ED-4DB2-BD59-A6C34878D82A}">
                    <a16:rowId xmlns:a16="http://schemas.microsoft.com/office/drawing/2014/main" val="10002"/>
                  </a:ext>
                </a:extLst>
              </a:tr>
              <a:tr h="228600">
                <a:tc>
                  <a:txBody>
                    <a:bodyPr/>
                    <a:lstStyle/>
                    <a:p>
                      <a:r>
                        <a:rPr lang="fr-FR" sz="1100" dirty="0"/>
                        <a:t>TT</a:t>
                      </a:r>
                      <a:r>
                        <a:rPr lang="fr-FR" sz="1100" baseline="0" dirty="0"/>
                        <a:t> </a:t>
                      </a:r>
                      <a:r>
                        <a:rPr lang="fr-FR" sz="1100" dirty="0"/>
                        <a:t>référence</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a:t>68 (57)</a:t>
                      </a:r>
                    </a:p>
                  </a:txBody>
                  <a:tcPr marL="68580" marR="68580" marT="34290" marB="34290"/>
                </a:tc>
                <a:tc>
                  <a:txBody>
                    <a:bodyPr/>
                    <a:lstStyle/>
                    <a:p>
                      <a:r>
                        <a:rPr lang="fr-FR" sz="1100" dirty="0"/>
                        <a:t>52 (43)</a:t>
                      </a:r>
                    </a:p>
                  </a:txBody>
                  <a:tcPr marL="68580" marR="68580" marT="34290" marB="34290"/>
                </a:tc>
                <a:tc>
                  <a:txBody>
                    <a:bodyPr/>
                    <a:lstStyle/>
                    <a:p>
                      <a:r>
                        <a:rPr lang="fr-FR" sz="1100" dirty="0"/>
                        <a:t>120</a:t>
                      </a:r>
                    </a:p>
                  </a:txBody>
                  <a:tcPr marL="68580" marR="68580" marT="34290" marB="34290"/>
                </a:tc>
                <a:extLst>
                  <a:ext uri="{0D108BD9-81ED-4DB2-BD59-A6C34878D82A}">
                    <a16:rowId xmlns:a16="http://schemas.microsoft.com/office/drawing/2014/main" val="10003"/>
                  </a:ext>
                </a:extLst>
              </a:tr>
              <a:tr h="228600">
                <a:tc>
                  <a:txBody>
                    <a:bodyPr/>
                    <a:lstStyle/>
                    <a:p>
                      <a:r>
                        <a:rPr lang="fr-FR" sz="1100" dirty="0"/>
                        <a:t>Total</a:t>
                      </a:r>
                    </a:p>
                  </a:txBody>
                  <a:tcPr marL="68580" marR="68580" marT="34290" marB="34290"/>
                </a:tc>
                <a:tc>
                  <a:txBody>
                    <a:bodyPr/>
                    <a:lstStyle/>
                    <a:p>
                      <a:r>
                        <a:rPr lang="fr-FR" sz="1100" dirty="0"/>
                        <a:t>148</a:t>
                      </a:r>
                    </a:p>
                  </a:txBody>
                  <a:tcPr marL="68580" marR="68580" marT="34290" marB="34290"/>
                </a:tc>
                <a:tc>
                  <a:txBody>
                    <a:bodyPr/>
                    <a:lstStyle/>
                    <a:p>
                      <a:r>
                        <a:rPr lang="fr-FR" sz="1100" dirty="0"/>
                        <a:t>92</a:t>
                      </a:r>
                    </a:p>
                  </a:txBody>
                  <a:tcPr marL="68580" marR="68580" marT="34290" marB="34290"/>
                </a:tc>
                <a:tc>
                  <a:txBody>
                    <a:bodyPr/>
                    <a:lstStyle/>
                    <a:p>
                      <a:r>
                        <a:rPr lang="fr-FR" sz="1100" dirty="0"/>
                        <a:t>240</a:t>
                      </a: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4146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863257999"/>
              </p:ext>
            </p:extLst>
          </p:nvPr>
        </p:nvGraphicFramePr>
        <p:xfrm>
          <a:off x="632320" y="337200"/>
          <a:ext cx="7381620" cy="5420967"/>
        </p:xfrm>
        <a:graphic>
          <a:graphicData uri="http://schemas.openxmlformats.org/drawingml/2006/table">
            <a:tbl>
              <a:tblPr firstRow="1" firstCol="1" bandRow="1">
                <a:tableStyleId>{93296810-A885-4BE3-A3E7-6D5BEEA58F35}</a:tableStyleId>
              </a:tblPr>
              <a:tblGrid>
                <a:gridCol w="335917">
                  <a:extLst>
                    <a:ext uri="{9D8B030D-6E8A-4147-A177-3AD203B41FA5}">
                      <a16:colId xmlns:a16="http://schemas.microsoft.com/office/drawing/2014/main" val="268996893"/>
                    </a:ext>
                  </a:extLst>
                </a:gridCol>
                <a:gridCol w="7045703">
                  <a:extLst>
                    <a:ext uri="{9D8B030D-6E8A-4147-A177-3AD203B41FA5}">
                      <a16:colId xmlns:a16="http://schemas.microsoft.com/office/drawing/2014/main" val="896276857"/>
                    </a:ext>
                  </a:extLst>
                </a:gridCol>
              </a:tblGrid>
              <a:tr h="669939">
                <a:tc gridSpan="2">
                  <a:txBody>
                    <a:bodyPr/>
                    <a:lstStyle/>
                    <a:p>
                      <a:pPr marL="18415" algn="just">
                        <a:spcAft>
                          <a:spcPts val="0"/>
                        </a:spcAft>
                      </a:pPr>
                      <a:r>
                        <a:rPr lang="fr-FR" sz="1050" dirty="0">
                          <a:effectLst/>
                        </a:rPr>
                        <a:t/>
                      </a:r>
                      <a:br>
                        <a:rPr lang="fr-FR" sz="1050" dirty="0">
                          <a:effectLst/>
                        </a:rPr>
                      </a:br>
                      <a:r>
                        <a:rPr lang="fr-FR" sz="1050" dirty="0">
                          <a:effectLst/>
                        </a:rPr>
                        <a:t/>
                      </a:r>
                      <a:br>
                        <a:rPr lang="fr-FR" sz="1050" dirty="0">
                          <a:effectLst/>
                        </a:rPr>
                      </a:br>
                      <a:r>
                        <a:rPr lang="fr-FR" sz="1200" dirty="0">
                          <a:effectLst/>
                        </a:rPr>
                        <a:t>Question </a:t>
                      </a:r>
                      <a:r>
                        <a:rPr lang="fr-FR" sz="1200" dirty="0" smtClean="0">
                          <a:effectLst/>
                        </a:rPr>
                        <a:t>n°6</a:t>
                      </a:r>
                      <a:endParaRPr lang="fr-F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tc hMerge="1">
                  <a:txBody>
                    <a:bodyPr/>
                    <a:lstStyle/>
                    <a:p>
                      <a:endParaRPr lang="fr-FR"/>
                    </a:p>
                  </a:txBody>
                  <a:tcPr/>
                </a:tc>
                <a:extLst>
                  <a:ext uri="{0D108BD9-81ED-4DB2-BD59-A6C34878D82A}">
                    <a16:rowId xmlns:a16="http://schemas.microsoft.com/office/drawing/2014/main" val="1423531305"/>
                  </a:ext>
                </a:extLst>
              </a:tr>
              <a:tr h="212294">
                <a:tc gridSpan="2">
                  <a:txBody>
                    <a:bodyPr/>
                    <a:lstStyle/>
                    <a:p>
                      <a:pPr marL="17780">
                        <a:spcBef>
                          <a:spcPts val="600"/>
                        </a:spcBef>
                        <a:spcAft>
                          <a:spcPts val="600"/>
                        </a:spcAft>
                      </a:pPr>
                      <a:endParaRPr lang="fr-F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tc hMerge="1">
                  <a:txBody>
                    <a:bodyPr/>
                    <a:lstStyle/>
                    <a:p>
                      <a:endParaRPr lang="fr-FR"/>
                    </a:p>
                  </a:txBody>
                  <a:tcPr/>
                </a:tc>
                <a:extLst>
                  <a:ext uri="{0D108BD9-81ED-4DB2-BD59-A6C34878D82A}">
                    <a16:rowId xmlns:a16="http://schemas.microsoft.com/office/drawing/2014/main" val="2906781277"/>
                  </a:ext>
                </a:extLst>
              </a:tr>
              <a:tr h="2360380">
                <a:tc gridSpan="2">
                  <a:txBody>
                    <a:bodyPr/>
                    <a:lstStyle/>
                    <a:p>
                      <a:pPr algn="just">
                        <a:spcBef>
                          <a:spcPts val="600"/>
                        </a:spcBef>
                        <a:spcAft>
                          <a:spcPts val="600"/>
                        </a:spcAft>
                      </a:pPr>
                      <a:r>
                        <a:rPr lang="fr-FR" sz="1050">
                          <a:effectLst/>
                        </a:rPr>
                        <a:t>concernant les résultats de votre étude, présentés ci-dessous, quelle(s) est/sont la/les réponse(s) exacte(s) ?</a:t>
                      </a:r>
                    </a:p>
                    <a:p>
                      <a:pPr>
                        <a:spcAft>
                          <a:spcPts val="0"/>
                        </a:spcAft>
                      </a:pPr>
                      <a:r>
                        <a:rPr lang="fr-FR" sz="1050">
                          <a:effectLst/>
                        </a:rPr>
                        <a:t>Tableau : Association entre indice glycémique et survenue de cancer toute cause, 2021-2030, n=61 812.</a:t>
                      </a:r>
                    </a:p>
                    <a:p>
                      <a:pPr algn="just">
                        <a:spcAft>
                          <a:spcPts val="0"/>
                        </a:spcAft>
                      </a:pPr>
                      <a:r>
                        <a:rPr lang="fr-FR" sz="1000">
                          <a:effectLst/>
                        </a:rPr>
                        <a:t>Nb : nombre, HR : Hazard Ratio, IC95% : intervalle de confiance à 95%. NB : l'association entre l'indice glycémique et la survenue de cancer est déterminée par régression de type modèle de Cox avec contrôle des covariables. Les intervalles de confiance des hasards ratios ont été calculés avec un seuil d'erreur de type I conservateur de 0,05.</a:t>
                      </a:r>
                      <a:endParaRPr lang="fr-FR" sz="1050">
                        <a:effectLst/>
                      </a:endParaRPr>
                    </a:p>
                    <a:p>
                      <a:pPr algn="just">
                        <a:spcAft>
                          <a:spcPts val="0"/>
                        </a:spcAft>
                      </a:pPr>
                      <a:r>
                        <a:rPr lang="fr-FR" sz="1000">
                          <a:effectLst/>
                        </a:rPr>
                        <a:t>Les variables incluses dans les modèles ajustés (uniquement si la valeur p est inférieure à 0,05) étaient : âge, genre, IMC, statut tabagique, niveau d’activité physique, statut socio-économique, antécédents familiaux de cancer, traitement hormonal, consommation d’alcool, habitudes alimentaires (légumes, viande, fibres…).</a:t>
                      </a:r>
                      <a:endParaRPr lang="fr-FR" sz="1050">
                        <a:effectLst/>
                      </a:endParaRPr>
                    </a:p>
                    <a:p>
                      <a:pPr algn="just">
                        <a:spcAft>
                          <a:spcPts val="0"/>
                        </a:spcAft>
                      </a:pPr>
                      <a:r>
                        <a:rPr lang="fr-FR" sz="1000">
                          <a:effectLst/>
                        </a:rPr>
                        <a:t> </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tc hMerge="1">
                  <a:txBody>
                    <a:bodyPr/>
                    <a:lstStyle/>
                    <a:p>
                      <a:endParaRPr lang="fr-FR"/>
                    </a:p>
                  </a:txBody>
                  <a:tcPr/>
                </a:tc>
                <a:extLst>
                  <a:ext uri="{0D108BD9-81ED-4DB2-BD59-A6C34878D82A}">
                    <a16:rowId xmlns:a16="http://schemas.microsoft.com/office/drawing/2014/main" val="1317551199"/>
                  </a:ext>
                </a:extLst>
              </a:tr>
              <a:tr h="423119">
                <a:tc>
                  <a:txBody>
                    <a:bodyPr/>
                    <a:lstStyle/>
                    <a:p>
                      <a:pPr>
                        <a:spcBef>
                          <a:spcPts val="600"/>
                        </a:spcBef>
                        <a:spcAft>
                          <a:spcPts val="600"/>
                        </a:spcAft>
                      </a:pPr>
                      <a:r>
                        <a:rPr lang="fr-FR" sz="1800">
                          <a:effectLst/>
                        </a:rPr>
                        <a:t>A.</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tc>
                  <a:txBody>
                    <a:bodyPr/>
                    <a:lstStyle/>
                    <a:p>
                      <a:pPr>
                        <a:spcBef>
                          <a:spcPts val="600"/>
                        </a:spcBef>
                        <a:spcAft>
                          <a:spcPts val="0"/>
                        </a:spcAft>
                      </a:pPr>
                      <a:r>
                        <a:rPr lang="fr-FR" sz="1200" dirty="0">
                          <a:effectLst/>
                        </a:rPr>
                        <a:t>un risque de 5% de conclure à tort à une différence qui serait en réalité liée au hasard a été considéré comme acceptable</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extLst>
                  <a:ext uri="{0D108BD9-81ED-4DB2-BD59-A6C34878D82A}">
                    <a16:rowId xmlns:a16="http://schemas.microsoft.com/office/drawing/2014/main" val="2041764418"/>
                  </a:ext>
                </a:extLst>
              </a:tr>
              <a:tr h="423119">
                <a:tc>
                  <a:txBody>
                    <a:bodyPr/>
                    <a:lstStyle/>
                    <a:p>
                      <a:pPr>
                        <a:spcBef>
                          <a:spcPts val="600"/>
                        </a:spcBef>
                        <a:spcAft>
                          <a:spcPts val="600"/>
                        </a:spcAft>
                      </a:pPr>
                      <a:r>
                        <a:rPr lang="fr-FR" sz="1800">
                          <a:effectLst/>
                        </a:rPr>
                        <a:t>B. </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tc>
                  <a:txBody>
                    <a:bodyPr/>
                    <a:lstStyle/>
                    <a:p>
                      <a:pPr>
                        <a:spcBef>
                          <a:spcPts val="600"/>
                        </a:spcBef>
                        <a:spcAft>
                          <a:spcPts val="0"/>
                        </a:spcAft>
                      </a:pPr>
                      <a:r>
                        <a:rPr lang="fr-FR" sz="1200" dirty="0">
                          <a:effectLst/>
                        </a:rPr>
                        <a:t>l’analyse multivariée est à privilégier pour conclure sur l’association entre le facteur de risque et le critère de jugement</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extLst>
                  <a:ext uri="{0D108BD9-81ED-4DB2-BD59-A6C34878D82A}">
                    <a16:rowId xmlns:a16="http://schemas.microsoft.com/office/drawing/2014/main" val="2108303685"/>
                  </a:ext>
                </a:extLst>
              </a:tr>
              <a:tr h="634677">
                <a:tc>
                  <a:txBody>
                    <a:bodyPr/>
                    <a:lstStyle/>
                    <a:p>
                      <a:pPr>
                        <a:spcBef>
                          <a:spcPts val="600"/>
                        </a:spcBef>
                        <a:spcAft>
                          <a:spcPts val="600"/>
                        </a:spcAft>
                      </a:pPr>
                      <a:r>
                        <a:rPr lang="fr-FR" sz="1800">
                          <a:effectLst/>
                        </a:rPr>
                        <a:t>C.</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tc>
                  <a:txBody>
                    <a:bodyPr/>
                    <a:lstStyle/>
                    <a:p>
                      <a:pPr>
                        <a:spcBef>
                          <a:spcPts val="600"/>
                        </a:spcBef>
                        <a:spcAft>
                          <a:spcPts val="0"/>
                        </a:spcAft>
                      </a:pPr>
                      <a:r>
                        <a:rPr lang="fr-FR" sz="1200" dirty="0">
                          <a:effectLst/>
                        </a:rPr>
                        <a:t>par rapport au groupe de référence, les sujets ayant l’indice glycémique le plus élevé avaient une augmentation moyenne de 27% du risque de survenue de cancer toute cause dans le modèle ajusté</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extLst>
                  <a:ext uri="{0D108BD9-81ED-4DB2-BD59-A6C34878D82A}">
                    <a16:rowId xmlns:a16="http://schemas.microsoft.com/office/drawing/2014/main" val="853903455"/>
                  </a:ext>
                </a:extLst>
              </a:tr>
              <a:tr h="423119">
                <a:tc>
                  <a:txBody>
                    <a:bodyPr/>
                    <a:lstStyle/>
                    <a:p>
                      <a:pPr>
                        <a:spcBef>
                          <a:spcPts val="600"/>
                        </a:spcBef>
                        <a:spcAft>
                          <a:spcPts val="600"/>
                        </a:spcAft>
                      </a:pPr>
                      <a:r>
                        <a:rPr lang="fr-FR" sz="1800">
                          <a:effectLst/>
                        </a:rPr>
                        <a:t>D.</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tc>
                  <a:txBody>
                    <a:bodyPr/>
                    <a:lstStyle/>
                    <a:p>
                      <a:pPr>
                        <a:spcBef>
                          <a:spcPts val="600"/>
                        </a:spcBef>
                        <a:spcAft>
                          <a:spcPts val="0"/>
                        </a:spcAft>
                      </a:pPr>
                      <a:r>
                        <a:rPr lang="fr-FR" sz="1200" dirty="0">
                          <a:effectLst/>
                        </a:rPr>
                        <a:t>il existe une association statistiquement significative entre l’indice glycémique et la survenue de cancer pour le modèle non ajusté et pour le modèle ajusté.</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extLst>
                  <a:ext uri="{0D108BD9-81ED-4DB2-BD59-A6C34878D82A}">
                    <a16:rowId xmlns:a16="http://schemas.microsoft.com/office/drawing/2014/main" val="1509987614"/>
                  </a:ext>
                </a:extLst>
              </a:tr>
              <a:tr h="211558">
                <a:tc>
                  <a:txBody>
                    <a:bodyPr/>
                    <a:lstStyle/>
                    <a:p>
                      <a:pPr>
                        <a:spcBef>
                          <a:spcPts val="600"/>
                        </a:spcBef>
                        <a:spcAft>
                          <a:spcPts val="600"/>
                        </a:spcAft>
                      </a:pPr>
                      <a:r>
                        <a:rPr lang="fr-FR" sz="1800" dirty="0">
                          <a:effectLst/>
                        </a:rPr>
                        <a:t>E.</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tc>
                  <a:txBody>
                    <a:bodyPr/>
                    <a:lstStyle/>
                    <a:p>
                      <a:pPr>
                        <a:spcBef>
                          <a:spcPts val="600"/>
                        </a:spcBef>
                        <a:spcAft>
                          <a:spcPts val="0"/>
                        </a:spcAft>
                      </a:pPr>
                      <a:r>
                        <a:rPr lang="fr-FR" sz="1200" dirty="0">
                          <a:effectLst/>
                        </a:rPr>
                        <a:t>l’analyse a pris en compte le délai de survenue du critère de jugement principal</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extLst>
                  <a:ext uri="{0D108BD9-81ED-4DB2-BD59-A6C34878D82A}">
                    <a16:rowId xmlns:a16="http://schemas.microsoft.com/office/drawing/2014/main" val="3162061502"/>
                  </a:ext>
                </a:extLst>
              </a:tr>
            </a:tbl>
          </a:graphicData>
        </a:graphic>
      </p:graphicFrame>
      <p:pic>
        <p:nvPicPr>
          <p:cNvPr id="1228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649" y="2421841"/>
            <a:ext cx="3805807" cy="1188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237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076235055"/>
              </p:ext>
            </p:extLst>
          </p:nvPr>
        </p:nvGraphicFramePr>
        <p:xfrm>
          <a:off x="723760" y="245760"/>
          <a:ext cx="7963040" cy="6140559"/>
        </p:xfrm>
        <a:graphic>
          <a:graphicData uri="http://schemas.openxmlformats.org/drawingml/2006/table">
            <a:tbl>
              <a:tblPr firstRow="1" firstCol="1" bandRow="1">
                <a:tableStyleId>{93296810-A885-4BE3-A3E7-6D5BEEA58F35}</a:tableStyleId>
              </a:tblPr>
              <a:tblGrid>
                <a:gridCol w="362376">
                  <a:extLst>
                    <a:ext uri="{9D8B030D-6E8A-4147-A177-3AD203B41FA5}">
                      <a16:colId xmlns:a16="http://schemas.microsoft.com/office/drawing/2014/main" val="268996893"/>
                    </a:ext>
                  </a:extLst>
                </a:gridCol>
                <a:gridCol w="7600664">
                  <a:extLst>
                    <a:ext uri="{9D8B030D-6E8A-4147-A177-3AD203B41FA5}">
                      <a16:colId xmlns:a16="http://schemas.microsoft.com/office/drawing/2014/main" val="896276857"/>
                    </a:ext>
                  </a:extLst>
                </a:gridCol>
              </a:tblGrid>
              <a:tr h="250629">
                <a:tc gridSpan="2">
                  <a:txBody>
                    <a:bodyPr/>
                    <a:lstStyle/>
                    <a:p>
                      <a:pPr marL="18415" algn="just">
                        <a:spcAft>
                          <a:spcPts val="0"/>
                        </a:spcAft>
                      </a:pPr>
                      <a:r>
                        <a:rPr lang="fr-FR" sz="800" dirty="0">
                          <a:effectLst/>
                        </a:rPr>
                        <a:t/>
                      </a:r>
                      <a:br>
                        <a:rPr lang="fr-FR" sz="800" dirty="0">
                          <a:effectLst/>
                        </a:rPr>
                      </a:br>
                      <a:r>
                        <a:rPr lang="fr-FR" sz="1000" dirty="0" smtClean="0">
                          <a:effectLst/>
                        </a:rPr>
                        <a:t>Question n°6</a:t>
                      </a:r>
                      <a:endParaRPr lang="fr-F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tc hMerge="1">
                  <a:txBody>
                    <a:bodyPr/>
                    <a:lstStyle/>
                    <a:p>
                      <a:endParaRPr lang="fr-FR"/>
                    </a:p>
                  </a:txBody>
                  <a:tcPr/>
                </a:tc>
                <a:extLst>
                  <a:ext uri="{0D108BD9-81ED-4DB2-BD59-A6C34878D82A}">
                    <a16:rowId xmlns:a16="http://schemas.microsoft.com/office/drawing/2014/main" val="1423531305"/>
                  </a:ext>
                </a:extLst>
              </a:tr>
              <a:tr h="181837">
                <a:tc gridSpan="2">
                  <a:txBody>
                    <a:bodyPr/>
                    <a:lstStyle/>
                    <a:p>
                      <a:pPr marL="17780">
                        <a:spcBef>
                          <a:spcPts val="600"/>
                        </a:spcBef>
                        <a:spcAft>
                          <a:spcPts val="600"/>
                        </a:spcAft>
                      </a:pPr>
                      <a:endParaRPr lang="fr-F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tc hMerge="1">
                  <a:txBody>
                    <a:bodyPr/>
                    <a:lstStyle/>
                    <a:p>
                      <a:endParaRPr lang="fr-FR"/>
                    </a:p>
                  </a:txBody>
                  <a:tcPr/>
                </a:tc>
                <a:extLst>
                  <a:ext uri="{0D108BD9-81ED-4DB2-BD59-A6C34878D82A}">
                    <a16:rowId xmlns:a16="http://schemas.microsoft.com/office/drawing/2014/main" val="2906781277"/>
                  </a:ext>
                </a:extLst>
              </a:tr>
              <a:tr h="2021745">
                <a:tc gridSpan="2">
                  <a:txBody>
                    <a:bodyPr/>
                    <a:lstStyle/>
                    <a:p>
                      <a:pPr algn="just">
                        <a:spcBef>
                          <a:spcPts val="600"/>
                        </a:spcBef>
                        <a:spcAft>
                          <a:spcPts val="600"/>
                        </a:spcAft>
                      </a:pPr>
                      <a:r>
                        <a:rPr lang="fr-FR" sz="1000" dirty="0">
                          <a:effectLst/>
                        </a:rPr>
                        <a:t>concernant les résultats de votre étude, présentés ci-dessous, quelle(s) est/sont la/les réponse(s) exacte(s) ?</a:t>
                      </a:r>
                    </a:p>
                    <a:p>
                      <a:pPr>
                        <a:spcAft>
                          <a:spcPts val="0"/>
                        </a:spcAft>
                      </a:pPr>
                      <a:r>
                        <a:rPr lang="fr-FR" sz="1000" dirty="0">
                          <a:effectLst/>
                        </a:rPr>
                        <a:t>Tableau : Association entre indice glycémique et survenue de cancer toute cause, 2021-2030, n=61 812.</a:t>
                      </a:r>
                    </a:p>
                    <a:p>
                      <a:pPr algn="just">
                        <a:spcAft>
                          <a:spcPts val="0"/>
                        </a:spcAft>
                      </a:pPr>
                      <a:r>
                        <a:rPr lang="fr-FR" sz="900" dirty="0">
                          <a:effectLst/>
                        </a:rPr>
                        <a:t>Nb : nombre, HR : Hazard Ratio, IC95% : intervalle de confiance à 95%. NB : l'association entre l'indice glycémique et la survenue de cancer est déterminée par régression de type modèle de Cox avec contrôle des </a:t>
                      </a:r>
                      <a:r>
                        <a:rPr lang="fr-FR" sz="900" dirty="0" err="1">
                          <a:effectLst/>
                        </a:rPr>
                        <a:t>covariables</a:t>
                      </a:r>
                      <a:r>
                        <a:rPr lang="fr-FR" sz="900" dirty="0">
                          <a:effectLst/>
                        </a:rPr>
                        <a:t>. Les intervalles de confiance des hasards ratios ont été calculés avec un seuil d'erreur de type I conservateur de 0,05.</a:t>
                      </a:r>
                      <a:endParaRPr lang="fr-FR" sz="1000" dirty="0">
                        <a:effectLst/>
                      </a:endParaRPr>
                    </a:p>
                    <a:p>
                      <a:pPr algn="just">
                        <a:spcAft>
                          <a:spcPts val="0"/>
                        </a:spcAft>
                      </a:pPr>
                      <a:r>
                        <a:rPr lang="fr-FR" sz="900" dirty="0">
                          <a:effectLst/>
                        </a:rPr>
                        <a:t>Les variables incluses dans les modèles ajustés (uniquement si la valeur p est inférieure à 0,05) étaient : âge, genre, IMC, statut tabagique, niveau d’activité physique, statut socio-économique, antécédents familiaux de cancer, traitement hormonal, consommation d’alcool, habitudes alimentaires (légumes, viande, fibres…).</a:t>
                      </a:r>
                      <a:endParaRPr lang="fr-FR" sz="1000" dirty="0">
                        <a:effectLst/>
                      </a:endParaRPr>
                    </a:p>
                    <a:p>
                      <a:pPr algn="just">
                        <a:spcAft>
                          <a:spcPts val="0"/>
                        </a:spcAft>
                      </a:pPr>
                      <a:r>
                        <a:rPr lang="fr-FR" sz="700" dirty="0">
                          <a:effectLst/>
                        </a:rPr>
                        <a:t> </a:t>
                      </a:r>
                      <a:endParaRPr lang="fr-FR" sz="700" dirty="0" smtClean="0">
                        <a:effectLst/>
                      </a:endParaRPr>
                    </a:p>
                    <a:p>
                      <a:pPr algn="just">
                        <a:spcAft>
                          <a:spcPts val="0"/>
                        </a:spcAft>
                      </a:pPr>
                      <a:endParaRPr lang="fr-FR" sz="7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fr-FR" sz="7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fr-FR" sz="7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fr-FR" sz="7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fr-FR" sz="7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fr-FR" sz="7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fr-FR" sz="7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fr-FR" sz="7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fr-FR" sz="7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fr-FR" sz="7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endParaRPr lang="fr-F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tc hMerge="1">
                  <a:txBody>
                    <a:bodyPr/>
                    <a:lstStyle/>
                    <a:p>
                      <a:endParaRPr lang="fr-FR"/>
                    </a:p>
                  </a:txBody>
                  <a:tcPr/>
                </a:tc>
                <a:extLst>
                  <a:ext uri="{0D108BD9-81ED-4DB2-BD59-A6C34878D82A}">
                    <a16:rowId xmlns:a16="http://schemas.microsoft.com/office/drawing/2014/main" val="1317551199"/>
                  </a:ext>
                </a:extLst>
              </a:tr>
              <a:tr h="194472">
                <a:tc>
                  <a:txBody>
                    <a:bodyPr/>
                    <a:lstStyle/>
                    <a:p>
                      <a:pPr>
                        <a:spcBef>
                          <a:spcPts val="600"/>
                        </a:spcBef>
                        <a:spcAft>
                          <a:spcPts val="600"/>
                        </a:spcAft>
                      </a:pPr>
                      <a:r>
                        <a:rPr lang="fr-FR" sz="800" dirty="0">
                          <a:effectLst/>
                        </a:rPr>
                        <a:t>A.</a:t>
                      </a:r>
                      <a:endParaRPr lang="fr-FR"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tc>
                  <a:txBody>
                    <a:bodyPr/>
                    <a:lstStyle/>
                    <a:p>
                      <a:pPr>
                        <a:spcBef>
                          <a:spcPts val="600"/>
                        </a:spcBef>
                        <a:spcAft>
                          <a:spcPts val="0"/>
                        </a:spcAft>
                      </a:pPr>
                      <a:r>
                        <a:rPr lang="fr-FR" sz="1050" dirty="0">
                          <a:effectLst/>
                        </a:rPr>
                        <a:t>un risque de 5% de conclure à tort à une différence qui serait en réalité liée au hasard a été considéré comme acceptable</a:t>
                      </a:r>
                      <a:endParaRPr lang="fr-F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extLst>
                  <a:ext uri="{0D108BD9-81ED-4DB2-BD59-A6C34878D82A}">
                    <a16:rowId xmlns:a16="http://schemas.microsoft.com/office/drawing/2014/main" val="2041764418"/>
                  </a:ext>
                </a:extLst>
              </a:tr>
              <a:tr h="131314">
                <a:tc>
                  <a:txBody>
                    <a:bodyPr/>
                    <a:lstStyle/>
                    <a:p>
                      <a:pPr>
                        <a:spcBef>
                          <a:spcPts val="600"/>
                        </a:spcBef>
                        <a:spcAft>
                          <a:spcPts val="600"/>
                        </a:spcAft>
                      </a:pPr>
                      <a:r>
                        <a:rPr lang="fr-FR" sz="800">
                          <a:effectLst/>
                        </a:rPr>
                        <a:t>B. </a:t>
                      </a:r>
                      <a:endParaRPr lang="fr-F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tc>
                  <a:txBody>
                    <a:bodyPr/>
                    <a:lstStyle/>
                    <a:p>
                      <a:pPr>
                        <a:spcBef>
                          <a:spcPts val="600"/>
                        </a:spcBef>
                        <a:spcAft>
                          <a:spcPts val="0"/>
                        </a:spcAft>
                      </a:pPr>
                      <a:r>
                        <a:rPr lang="fr-FR" sz="1050" dirty="0">
                          <a:effectLst/>
                        </a:rPr>
                        <a:t>l’analyse multivariée est à privilégier pour conclure sur l’association entre le facteur de risque et le critère de jugement</a:t>
                      </a:r>
                      <a:endParaRPr lang="fr-F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extLst>
                  <a:ext uri="{0D108BD9-81ED-4DB2-BD59-A6C34878D82A}">
                    <a16:rowId xmlns:a16="http://schemas.microsoft.com/office/drawing/2014/main" val="2108303685"/>
                  </a:ext>
                </a:extLst>
              </a:tr>
              <a:tr h="543622">
                <a:tc>
                  <a:txBody>
                    <a:bodyPr/>
                    <a:lstStyle/>
                    <a:p>
                      <a:pPr>
                        <a:spcBef>
                          <a:spcPts val="600"/>
                        </a:spcBef>
                        <a:spcAft>
                          <a:spcPts val="600"/>
                        </a:spcAft>
                      </a:pPr>
                      <a:r>
                        <a:rPr lang="fr-FR" sz="800">
                          <a:effectLst/>
                        </a:rPr>
                        <a:t>C.</a:t>
                      </a:r>
                      <a:endParaRPr lang="fr-F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tc>
                  <a:txBody>
                    <a:bodyPr/>
                    <a:lstStyle/>
                    <a:p>
                      <a:pPr>
                        <a:spcBef>
                          <a:spcPts val="600"/>
                        </a:spcBef>
                        <a:spcAft>
                          <a:spcPts val="0"/>
                        </a:spcAft>
                      </a:pPr>
                      <a:r>
                        <a:rPr lang="fr-FR" sz="1050" dirty="0">
                          <a:effectLst/>
                        </a:rPr>
                        <a:t>par rapport au groupe de référence, les sujets ayant l’indice glycémique le plus élevé avaient une augmentation moyenne de 27% du risque de survenue de cancer toute cause dans le modèle ajusté</a:t>
                      </a:r>
                      <a:endParaRPr lang="fr-F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extLst>
                  <a:ext uri="{0D108BD9-81ED-4DB2-BD59-A6C34878D82A}">
                    <a16:rowId xmlns:a16="http://schemas.microsoft.com/office/drawing/2014/main" val="853903455"/>
                  </a:ext>
                </a:extLst>
              </a:tr>
              <a:tr h="362416">
                <a:tc>
                  <a:txBody>
                    <a:bodyPr/>
                    <a:lstStyle/>
                    <a:p>
                      <a:pPr>
                        <a:spcBef>
                          <a:spcPts val="600"/>
                        </a:spcBef>
                        <a:spcAft>
                          <a:spcPts val="600"/>
                        </a:spcAft>
                      </a:pPr>
                      <a:r>
                        <a:rPr lang="fr-FR" sz="800" strike="sngStrike" dirty="0">
                          <a:effectLst/>
                        </a:rPr>
                        <a:t>D.</a:t>
                      </a:r>
                      <a:endParaRPr lang="fr-FR" sz="8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tc>
                  <a:txBody>
                    <a:bodyPr/>
                    <a:lstStyle/>
                    <a:p>
                      <a:pPr>
                        <a:spcBef>
                          <a:spcPts val="600"/>
                        </a:spcBef>
                        <a:spcAft>
                          <a:spcPts val="0"/>
                        </a:spcAft>
                      </a:pPr>
                      <a:r>
                        <a:rPr lang="fr-FR" sz="1050" strike="sngStrike" dirty="0">
                          <a:effectLst/>
                        </a:rPr>
                        <a:t>il existe une association statistiquement significative entre l’indice glycémique et la survenue de cancer pour le modèle non ajusté et pour le modèle ajusté.</a:t>
                      </a:r>
                      <a:endParaRPr lang="fr-FR" sz="105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extLst>
                  <a:ext uri="{0D108BD9-81ED-4DB2-BD59-A6C34878D82A}">
                    <a16:rowId xmlns:a16="http://schemas.microsoft.com/office/drawing/2014/main" val="1509987614"/>
                  </a:ext>
                </a:extLst>
              </a:tr>
              <a:tr h="181206">
                <a:tc>
                  <a:txBody>
                    <a:bodyPr/>
                    <a:lstStyle/>
                    <a:p>
                      <a:pPr>
                        <a:spcBef>
                          <a:spcPts val="600"/>
                        </a:spcBef>
                        <a:spcAft>
                          <a:spcPts val="600"/>
                        </a:spcAft>
                      </a:pPr>
                      <a:r>
                        <a:rPr lang="fr-FR" sz="800">
                          <a:effectLst/>
                        </a:rPr>
                        <a:t>E.</a:t>
                      </a:r>
                      <a:endParaRPr lang="fr-F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tc>
                  <a:txBody>
                    <a:bodyPr/>
                    <a:lstStyle/>
                    <a:p>
                      <a:pPr>
                        <a:spcBef>
                          <a:spcPts val="600"/>
                        </a:spcBef>
                        <a:spcAft>
                          <a:spcPts val="0"/>
                        </a:spcAft>
                      </a:pPr>
                      <a:r>
                        <a:rPr lang="fr-FR" sz="1050" dirty="0">
                          <a:effectLst/>
                        </a:rPr>
                        <a:t>l’analyse a pris en compte le délai de survenue du critère de jugement principal</a:t>
                      </a:r>
                      <a:endParaRPr lang="fr-F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extLst>
                  <a:ext uri="{0D108BD9-81ED-4DB2-BD59-A6C34878D82A}">
                    <a16:rowId xmlns:a16="http://schemas.microsoft.com/office/drawing/2014/main" val="3162061502"/>
                  </a:ext>
                </a:extLst>
              </a:tr>
              <a:tr h="181206">
                <a:tc gridSpan="2">
                  <a:txBody>
                    <a:bodyPr/>
                    <a:lstStyle/>
                    <a:p>
                      <a:pPr>
                        <a:spcBef>
                          <a:spcPts val="600"/>
                        </a:spcBef>
                        <a:spcAft>
                          <a:spcPts val="600"/>
                        </a:spcAft>
                      </a:pPr>
                      <a:r>
                        <a:rPr lang="fr-FR" sz="800">
                          <a:effectLst/>
                        </a:rPr>
                        <a:t>Réponses(s) juste(s) : ABCE</a:t>
                      </a:r>
                      <a:endParaRPr lang="fr-FR"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tc>
                <a:tc hMerge="1">
                  <a:txBody>
                    <a:bodyPr/>
                    <a:lstStyle/>
                    <a:p>
                      <a:endParaRPr lang="fr-FR"/>
                    </a:p>
                  </a:txBody>
                  <a:tcPr/>
                </a:tc>
                <a:extLst>
                  <a:ext uri="{0D108BD9-81ED-4DB2-BD59-A6C34878D82A}">
                    <a16:rowId xmlns:a16="http://schemas.microsoft.com/office/drawing/2014/main" val="2295588920"/>
                  </a:ext>
                </a:extLst>
              </a:tr>
              <a:tr h="1449663">
                <a:tc gridSpan="2">
                  <a:txBody>
                    <a:bodyPr/>
                    <a:lstStyle/>
                    <a:p>
                      <a:pPr>
                        <a:spcBef>
                          <a:spcPts val="600"/>
                        </a:spcBef>
                        <a:spcAft>
                          <a:spcPts val="600"/>
                        </a:spcAft>
                      </a:pPr>
                      <a:r>
                        <a:rPr lang="fr-FR" sz="800" dirty="0">
                          <a:solidFill>
                            <a:schemeClr val="tx1"/>
                          </a:solidFill>
                          <a:effectLst/>
                        </a:rPr>
                        <a:t>Commentaires : </a:t>
                      </a:r>
                      <a:endParaRPr lang="fr-FR" sz="800" dirty="0" smtClean="0">
                        <a:solidFill>
                          <a:schemeClr val="tx1"/>
                        </a:solidFill>
                        <a:effectLst/>
                      </a:endParaRPr>
                    </a:p>
                    <a:p>
                      <a:pPr>
                        <a:spcBef>
                          <a:spcPts val="600"/>
                        </a:spcBef>
                        <a:spcAft>
                          <a:spcPts val="600"/>
                        </a:spcAft>
                      </a:pPr>
                      <a:r>
                        <a:rPr lang="fr-FR" sz="1050" dirty="0" smtClean="0">
                          <a:solidFill>
                            <a:schemeClr val="tx1"/>
                          </a:solidFill>
                          <a:effectLst/>
                        </a:rPr>
                        <a:t>Erreur </a:t>
                      </a:r>
                      <a:r>
                        <a:rPr lang="fr-FR" sz="1050" dirty="0">
                          <a:solidFill>
                            <a:schemeClr val="tx1"/>
                          </a:solidFill>
                          <a:effectLst/>
                        </a:rPr>
                        <a:t>de type I = alpha = 5</a:t>
                      </a:r>
                      <a:r>
                        <a:rPr lang="fr-FR" sz="1050" dirty="0" smtClean="0">
                          <a:solidFill>
                            <a:schemeClr val="tx1"/>
                          </a:solidFill>
                          <a:effectLst/>
                        </a:rPr>
                        <a:t>%,</a:t>
                      </a:r>
                    </a:p>
                    <a:p>
                      <a:pPr>
                        <a:spcBef>
                          <a:spcPts val="600"/>
                        </a:spcBef>
                        <a:spcAft>
                          <a:spcPts val="600"/>
                        </a:spcAft>
                      </a:pPr>
                      <a:r>
                        <a:rPr lang="fr-FR" sz="1050" dirty="0" smtClean="0">
                          <a:solidFill>
                            <a:schemeClr val="tx1"/>
                          </a:solidFill>
                          <a:effectLst/>
                        </a:rPr>
                        <a:t>L’analyse multivariée est à </a:t>
                      </a:r>
                      <a:r>
                        <a:rPr lang="fr-FR" sz="1050" dirty="0">
                          <a:solidFill>
                            <a:schemeClr val="tx1"/>
                          </a:solidFill>
                          <a:effectLst/>
                        </a:rPr>
                        <a:t>privilégier car </a:t>
                      </a:r>
                      <a:r>
                        <a:rPr lang="fr-FR" sz="1050" dirty="0" smtClean="0">
                          <a:solidFill>
                            <a:schemeClr val="tx1"/>
                          </a:solidFill>
                          <a:effectLst/>
                        </a:rPr>
                        <a:t>elle prend </a:t>
                      </a:r>
                      <a:r>
                        <a:rPr lang="fr-FR" sz="1050" dirty="0">
                          <a:solidFill>
                            <a:schemeClr val="tx1"/>
                          </a:solidFill>
                          <a:effectLst/>
                        </a:rPr>
                        <a:t>en compte les facteurs de confusions potentiels, HR=1.27 s’interprète comme une augmentation de 27% du risque par rapport à la catégorie de référence. </a:t>
                      </a:r>
                      <a:endParaRPr lang="fr-FR" sz="1050" dirty="0" smtClean="0">
                        <a:solidFill>
                          <a:schemeClr val="tx1"/>
                        </a:solidFill>
                        <a:effectLst/>
                      </a:endParaRPr>
                    </a:p>
                    <a:p>
                      <a:pPr>
                        <a:spcBef>
                          <a:spcPts val="600"/>
                        </a:spcBef>
                        <a:spcAft>
                          <a:spcPts val="600"/>
                        </a:spcAft>
                      </a:pPr>
                      <a:r>
                        <a:rPr lang="fr-FR" sz="1050" dirty="0" smtClean="0">
                          <a:solidFill>
                            <a:schemeClr val="tx1"/>
                          </a:solidFill>
                          <a:effectLst/>
                        </a:rPr>
                        <a:t>L’association </a:t>
                      </a:r>
                      <a:r>
                        <a:rPr lang="fr-FR" sz="1050" dirty="0">
                          <a:solidFill>
                            <a:schemeClr val="tx1"/>
                          </a:solidFill>
                          <a:effectLst/>
                        </a:rPr>
                        <a:t>est significative pour le modèle ajusté mais pas pour le modèle non ajusté (IC95% comprennent 1) Attention p-trend = test de tendance ne correspond pas à la p-value des HR mais à la recherche d’une relation dose effet (effet augmente avec l’augmentation de l’exposition). Ici l’analyse par modèle de Cox (survie) prend en compte le délai jusqu’à survenue de l’évènement (cancer) d’où l’expression des résultats sous forme de HR.</a:t>
                      </a:r>
                      <a:endParaRPr lang="fr-FR" sz="105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38" marR="47638" marT="0" marB="0">
                    <a:noFill/>
                  </a:tcPr>
                </a:tc>
                <a:tc hMerge="1">
                  <a:txBody>
                    <a:bodyPr/>
                    <a:lstStyle/>
                    <a:p>
                      <a:endParaRPr lang="fr-FR"/>
                    </a:p>
                  </a:txBody>
                  <a:tcPr/>
                </a:tc>
                <a:extLst>
                  <a:ext uri="{0D108BD9-81ED-4DB2-BD59-A6C34878D82A}">
                    <a16:rowId xmlns:a16="http://schemas.microsoft.com/office/drawing/2014/main" val="1287563827"/>
                  </a:ext>
                </a:extLst>
              </a:tr>
            </a:tbl>
          </a:graphicData>
        </a:graphic>
      </p:graphicFrame>
      <p:pic>
        <p:nvPicPr>
          <p:cNvPr id="1228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4495" y="1831149"/>
            <a:ext cx="3805807" cy="1188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69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91153385"/>
              </p:ext>
            </p:extLst>
          </p:nvPr>
        </p:nvGraphicFramePr>
        <p:xfrm>
          <a:off x="1164566" y="217194"/>
          <a:ext cx="6935637" cy="4944278"/>
        </p:xfrm>
        <a:graphic>
          <a:graphicData uri="http://schemas.openxmlformats.org/drawingml/2006/table">
            <a:tbl>
              <a:tblPr firstRow="1" firstCol="1" bandRow="1">
                <a:tableStyleId>{93296810-A885-4BE3-A3E7-6D5BEEA58F35}</a:tableStyleId>
              </a:tblPr>
              <a:tblGrid>
                <a:gridCol w="315622">
                  <a:extLst>
                    <a:ext uri="{9D8B030D-6E8A-4147-A177-3AD203B41FA5}">
                      <a16:colId xmlns:a16="http://schemas.microsoft.com/office/drawing/2014/main" val="2648282093"/>
                    </a:ext>
                  </a:extLst>
                </a:gridCol>
                <a:gridCol w="6620015">
                  <a:extLst>
                    <a:ext uri="{9D8B030D-6E8A-4147-A177-3AD203B41FA5}">
                      <a16:colId xmlns:a16="http://schemas.microsoft.com/office/drawing/2014/main" val="3992804500"/>
                    </a:ext>
                  </a:extLst>
                </a:gridCol>
              </a:tblGrid>
              <a:tr h="230544">
                <a:tc gridSpan="2">
                  <a:txBody>
                    <a:bodyPr/>
                    <a:lstStyle/>
                    <a:p>
                      <a:pPr marL="18415" algn="just">
                        <a:spcAft>
                          <a:spcPts val="0"/>
                        </a:spcAft>
                      </a:pPr>
                      <a:r>
                        <a:rPr lang="fr-FR" sz="1000" dirty="0">
                          <a:effectLst/>
                        </a:rPr>
                        <a:t/>
                      </a:r>
                      <a:br>
                        <a:rPr lang="fr-FR" sz="1000" dirty="0">
                          <a:effectLst/>
                        </a:rPr>
                      </a:br>
                      <a:r>
                        <a:rPr lang="fr-FR" sz="1050" dirty="0">
                          <a:effectLst/>
                        </a:rPr>
                        <a:t>Question </a:t>
                      </a:r>
                      <a:r>
                        <a:rPr lang="fr-FR" sz="1050" dirty="0" smtClean="0">
                          <a:effectLst/>
                        </a:rPr>
                        <a:t>n°7</a:t>
                      </a:r>
                      <a:endParaRPr lang="fr-F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tc hMerge="1">
                  <a:txBody>
                    <a:bodyPr/>
                    <a:lstStyle/>
                    <a:p>
                      <a:endParaRPr lang="fr-FR"/>
                    </a:p>
                  </a:txBody>
                  <a:tcPr/>
                </a:tc>
                <a:extLst>
                  <a:ext uri="{0D108BD9-81ED-4DB2-BD59-A6C34878D82A}">
                    <a16:rowId xmlns:a16="http://schemas.microsoft.com/office/drawing/2014/main" val="813104576"/>
                  </a:ext>
                </a:extLst>
              </a:tr>
              <a:tr h="106405">
                <a:tc gridSpan="2">
                  <a:txBody>
                    <a:bodyPr/>
                    <a:lstStyle/>
                    <a:p>
                      <a:pPr marL="17780">
                        <a:spcBef>
                          <a:spcPts val="600"/>
                        </a:spcBef>
                        <a:spcAft>
                          <a:spcPts val="600"/>
                        </a:spcAft>
                      </a:pPr>
                      <a:r>
                        <a:rPr lang="fr-FR" sz="1000">
                          <a:effectLst/>
                        </a:rPr>
                        <a:t>Type de question :  QRM -   QRU                                        Temps additionnel : +1 minute  </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tc hMerge="1">
                  <a:txBody>
                    <a:bodyPr/>
                    <a:lstStyle/>
                    <a:p>
                      <a:endParaRPr lang="fr-FR"/>
                    </a:p>
                  </a:txBody>
                  <a:tcPr/>
                </a:tc>
                <a:extLst>
                  <a:ext uri="{0D108BD9-81ED-4DB2-BD59-A6C34878D82A}">
                    <a16:rowId xmlns:a16="http://schemas.microsoft.com/office/drawing/2014/main" val="2401995762"/>
                  </a:ext>
                </a:extLst>
              </a:tr>
              <a:tr h="3174407">
                <a:tc gridSpan="2">
                  <a:txBody>
                    <a:bodyPr/>
                    <a:lstStyle/>
                    <a:p>
                      <a:pPr algn="just">
                        <a:spcBef>
                          <a:spcPts val="600"/>
                        </a:spcBef>
                        <a:spcAft>
                          <a:spcPts val="600"/>
                        </a:spcAft>
                      </a:pPr>
                      <a:r>
                        <a:rPr lang="fr-FR" sz="1000" dirty="0">
                          <a:effectLst/>
                        </a:rPr>
                        <a:t>malgré des résultats significatifs, vous savez que la preuve de la nature causale entre un facteur de risque et une maladie n’est jamais démontrée par une seule étude observationnelle, et qu’il vous faut rechercher un certain nombre de critères pour arriver à une présomption de causalité.</a:t>
                      </a:r>
                    </a:p>
                    <a:p>
                      <a:pPr algn="just">
                        <a:spcBef>
                          <a:spcPts val="600"/>
                        </a:spcBef>
                        <a:spcAft>
                          <a:spcPts val="600"/>
                        </a:spcAft>
                      </a:pPr>
                      <a:r>
                        <a:rPr lang="fr-FR" sz="1000" dirty="0">
                          <a:effectLst/>
                        </a:rPr>
                        <a:t>A partir des éléments précédemment mentionnés, la méthodologie employée et des résultats du tableau, quel(s) est/sont les critères, permettant de renforcer la présomption de causalité, présents dans votre étude de cohorte prospective ?</a:t>
                      </a:r>
                    </a:p>
                    <a:p>
                      <a:pPr algn="just">
                        <a:spcBef>
                          <a:spcPts val="600"/>
                        </a:spcBef>
                        <a:spcAft>
                          <a:spcPts val="600"/>
                        </a:spcAft>
                      </a:pPr>
                      <a:r>
                        <a:rPr lang="fr-FR" sz="1000" dirty="0">
                          <a:effectLst/>
                        </a:rPr>
                        <a:t>NB : Rappel de l’énoncé</a:t>
                      </a:r>
                    </a:p>
                    <a:p>
                      <a:pPr algn="just">
                        <a:spcBef>
                          <a:spcPts val="600"/>
                        </a:spcBef>
                        <a:spcAft>
                          <a:spcPts val="600"/>
                        </a:spcAft>
                      </a:pPr>
                      <a:r>
                        <a:rPr lang="fr-FR" sz="900" dirty="0">
                          <a:effectLst/>
                        </a:rPr>
                        <a:t>Vous émettez l’hypothèse qu’une alimentation avec un indice glycémique quotidien élevé est associée à un sur-risque de cancer, et souhaitez réaliser une étude pour le démontrer chez des patients. Les études sur le sujet sont peu nombreuses, les échantillons de population étudiée sont de petite taille, et les résultats obtenus sont contradictoires. Cependant, des données physiopathologiques suggèrent que la consommation d'aliments à indice glycémique élevé peut contribuer à la cancérogenèse par le biais de niveaux élevés de glucose dans le sang, de la résistance à l'insuline ou de mécanismes liés à l'obésité.</a:t>
                      </a:r>
                      <a:endParaRPr lang="fr-FR" sz="1000" dirty="0">
                        <a:effectLst/>
                      </a:endParaRPr>
                    </a:p>
                    <a:p>
                      <a:pPr algn="just">
                        <a:spcAft>
                          <a:spcPts val="0"/>
                        </a:spcAft>
                      </a:pPr>
                      <a:r>
                        <a:rPr lang="fr-FR" sz="900" dirty="0">
                          <a:effectLst/>
                        </a:rPr>
                        <a:t>Vous réalisez une étude de cohorte prospective auprès de plusieurs milliers de sujets volontaires de plus de 18 ans recrutés dans la population générale française par internet, à l’aide d’annonces et de publicités en ligne, à partir de janvier 2021 et suivis jusqu’en janvier 2030. </a:t>
                      </a:r>
                      <a:endParaRPr lang="fr-FR" sz="1000" dirty="0">
                        <a:effectLst/>
                      </a:endParaRPr>
                    </a:p>
                    <a:p>
                      <a:pPr algn="just">
                        <a:spcBef>
                          <a:spcPts val="600"/>
                        </a:spcBef>
                        <a:spcAft>
                          <a:spcPts val="600"/>
                        </a:spcAft>
                      </a:pPr>
                      <a:r>
                        <a:rPr lang="fr-FR" sz="900" dirty="0">
                          <a:effectLst/>
                        </a:rPr>
                        <a:t>A la fin de l’étude, vous comparez la proportion de cancers (toute cause confondue) entre les sujets ayant un indice glycémique alimentaire parmi les catégories faible, moyen ou élevé selon les </a:t>
                      </a:r>
                      <a:r>
                        <a:rPr lang="fr-FR" sz="900" dirty="0" err="1">
                          <a:effectLst/>
                        </a:rPr>
                        <a:t>terciles</a:t>
                      </a:r>
                      <a:r>
                        <a:rPr lang="fr-FR" sz="900" dirty="0">
                          <a:effectLst/>
                        </a:rPr>
                        <a:t> observés dans notre population.</a:t>
                      </a:r>
                      <a:endParaRPr lang="fr-FR" sz="1000" dirty="0">
                        <a:effectLst/>
                      </a:endParaRPr>
                    </a:p>
                    <a:p>
                      <a:pPr>
                        <a:spcAft>
                          <a:spcPts val="0"/>
                        </a:spcAft>
                      </a:pPr>
                      <a:r>
                        <a:rPr lang="fr-FR" sz="900" dirty="0">
                          <a:effectLst/>
                        </a:rPr>
                        <a:t>Tableau : Association entre indice glycémique et survenue de cancer toute cause, 2021-2030, n=61 812.</a:t>
                      </a:r>
                      <a:endParaRPr lang="fr-FR" sz="1000" dirty="0">
                        <a:effectLst/>
                      </a:endParaRPr>
                    </a:p>
                    <a:p>
                      <a:pPr>
                        <a:spcAft>
                          <a:spcPts val="0"/>
                        </a:spcAft>
                      </a:pPr>
                      <a:r>
                        <a:rPr lang="fr-FR" sz="800" dirty="0">
                          <a:effectLst/>
                        </a:rPr>
                        <a:t>Nb : Nombre,</a:t>
                      </a:r>
                      <a:r>
                        <a:rPr lang="fr-FR" sz="900" dirty="0">
                          <a:effectLst/>
                        </a:rPr>
                        <a:t> </a:t>
                      </a:r>
                      <a:r>
                        <a:rPr lang="fr-FR" sz="800" dirty="0">
                          <a:effectLst/>
                        </a:rPr>
                        <a:t>HR : Hazard Ratio, IC95% : intervalle de confiance à 95%. NB : l'association entre l'indice glycémique et la survenue de cancer est déterminée par régression de type modèle de Cox avec contrôle des </a:t>
                      </a:r>
                      <a:r>
                        <a:rPr lang="fr-FR" sz="800" dirty="0" err="1">
                          <a:effectLst/>
                        </a:rPr>
                        <a:t>covariables</a:t>
                      </a:r>
                      <a:r>
                        <a:rPr lang="fr-FR" sz="800" dirty="0">
                          <a:effectLst/>
                        </a:rPr>
                        <a:t>. Les intervalles de confiance des hasards ratios ont été calculés avec un seuil d'erreur de type I conservateur de 0,05. Les variables incluses dans les modèles ajustés (uniquement si la valeur p est inférieure à 0,05) étaient : âge, genre, IMC, statut tabagique, niveau d’activité physique, statut socio-économique, antécédents familiaux de cancer, traitement hormonal, consommation d’alcool, habitudes alimentaires (légumes, viande, fibres…).</a:t>
                      </a:r>
                      <a:endParaRPr lang="fr-F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tc hMerge="1">
                  <a:txBody>
                    <a:bodyPr/>
                    <a:lstStyle/>
                    <a:p>
                      <a:endParaRPr lang="fr-FR"/>
                    </a:p>
                  </a:txBody>
                  <a:tcPr/>
                </a:tc>
                <a:extLst>
                  <a:ext uri="{0D108BD9-81ED-4DB2-BD59-A6C34878D82A}">
                    <a16:rowId xmlns:a16="http://schemas.microsoft.com/office/drawing/2014/main" val="1015898791"/>
                  </a:ext>
                </a:extLst>
              </a:tr>
              <a:tr h="212809">
                <a:tc>
                  <a:txBody>
                    <a:bodyPr/>
                    <a:lstStyle/>
                    <a:p>
                      <a:pPr>
                        <a:spcBef>
                          <a:spcPts val="600"/>
                        </a:spcBef>
                        <a:spcAft>
                          <a:spcPts val="600"/>
                        </a:spcAft>
                      </a:pPr>
                      <a:r>
                        <a:rPr lang="fr-FR" sz="1000">
                          <a:effectLst/>
                        </a:rPr>
                        <a:t>A.</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tc>
                  <a:txBody>
                    <a:bodyPr/>
                    <a:lstStyle/>
                    <a:p>
                      <a:pPr>
                        <a:spcBef>
                          <a:spcPts val="600"/>
                        </a:spcBef>
                        <a:spcAft>
                          <a:spcPts val="0"/>
                        </a:spcAft>
                      </a:pPr>
                      <a:r>
                        <a:rPr lang="fr-FR" sz="1000" dirty="0">
                          <a:effectLst/>
                        </a:rPr>
                        <a:t>relation “dose-effet” entre le niveau d’indice glycémique alimentaire moyen et la survenue de cancer</a:t>
                      </a:r>
                      <a:endParaRPr lang="fr-F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extLst>
                  <a:ext uri="{0D108BD9-81ED-4DB2-BD59-A6C34878D82A}">
                    <a16:rowId xmlns:a16="http://schemas.microsoft.com/office/drawing/2014/main" val="2501378530"/>
                  </a:ext>
                </a:extLst>
              </a:tr>
              <a:tr h="212809">
                <a:tc>
                  <a:txBody>
                    <a:bodyPr/>
                    <a:lstStyle/>
                    <a:p>
                      <a:pPr>
                        <a:spcBef>
                          <a:spcPts val="600"/>
                        </a:spcBef>
                        <a:spcAft>
                          <a:spcPts val="600"/>
                        </a:spcAft>
                      </a:pPr>
                      <a:r>
                        <a:rPr lang="fr-FR" sz="1000">
                          <a:effectLst/>
                        </a:rPr>
                        <a:t>B. </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tc>
                  <a:txBody>
                    <a:bodyPr/>
                    <a:lstStyle/>
                    <a:p>
                      <a:pPr>
                        <a:spcBef>
                          <a:spcPts val="600"/>
                        </a:spcBef>
                        <a:spcAft>
                          <a:spcPts val="0"/>
                        </a:spcAft>
                      </a:pPr>
                      <a:r>
                        <a:rPr lang="fr-FR" sz="1000">
                          <a:effectLst/>
                        </a:rPr>
                        <a:t>séquence temporelle respectée entre exposition au facteur de risque et au critère de jugement</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extLst>
                  <a:ext uri="{0D108BD9-81ED-4DB2-BD59-A6C34878D82A}">
                    <a16:rowId xmlns:a16="http://schemas.microsoft.com/office/drawing/2014/main" val="889078426"/>
                  </a:ext>
                </a:extLst>
              </a:tr>
              <a:tr h="106405">
                <a:tc>
                  <a:txBody>
                    <a:bodyPr/>
                    <a:lstStyle/>
                    <a:p>
                      <a:pPr>
                        <a:spcBef>
                          <a:spcPts val="600"/>
                        </a:spcBef>
                        <a:spcAft>
                          <a:spcPts val="600"/>
                        </a:spcAft>
                      </a:pPr>
                      <a:r>
                        <a:rPr lang="fr-FR" sz="1000">
                          <a:effectLst/>
                        </a:rPr>
                        <a:t>C.</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tc>
                  <a:txBody>
                    <a:bodyPr/>
                    <a:lstStyle/>
                    <a:p>
                      <a:pPr>
                        <a:spcBef>
                          <a:spcPts val="600"/>
                        </a:spcBef>
                        <a:spcAft>
                          <a:spcPts val="0"/>
                        </a:spcAft>
                      </a:pPr>
                      <a:r>
                        <a:rPr lang="fr-FR" sz="1000">
                          <a:effectLst/>
                        </a:rPr>
                        <a:t>réalisation de l’étude sur un échantillon de population de grande taille </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extLst>
                  <a:ext uri="{0D108BD9-81ED-4DB2-BD59-A6C34878D82A}">
                    <a16:rowId xmlns:a16="http://schemas.microsoft.com/office/drawing/2014/main" val="1407799417"/>
                  </a:ext>
                </a:extLst>
              </a:tr>
              <a:tr h="106405">
                <a:tc>
                  <a:txBody>
                    <a:bodyPr/>
                    <a:lstStyle/>
                    <a:p>
                      <a:pPr>
                        <a:spcBef>
                          <a:spcPts val="600"/>
                        </a:spcBef>
                        <a:spcAft>
                          <a:spcPts val="600"/>
                        </a:spcAft>
                      </a:pPr>
                      <a:r>
                        <a:rPr lang="fr-FR" sz="1000">
                          <a:effectLst/>
                        </a:rPr>
                        <a:t>D.</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tc>
                  <a:txBody>
                    <a:bodyPr/>
                    <a:lstStyle/>
                    <a:p>
                      <a:pPr>
                        <a:spcBef>
                          <a:spcPts val="600"/>
                        </a:spcBef>
                        <a:spcAft>
                          <a:spcPts val="0"/>
                        </a:spcAft>
                      </a:pPr>
                      <a:r>
                        <a:rPr lang="fr-FR" sz="1000">
                          <a:effectLst/>
                        </a:rPr>
                        <a:t>connaissance des mécanismes d’actions (plausibilité biologique)</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extLst>
                  <a:ext uri="{0D108BD9-81ED-4DB2-BD59-A6C34878D82A}">
                    <a16:rowId xmlns:a16="http://schemas.microsoft.com/office/drawing/2014/main" val="3803260203"/>
                  </a:ext>
                </a:extLst>
              </a:tr>
              <a:tr h="106405">
                <a:tc>
                  <a:txBody>
                    <a:bodyPr/>
                    <a:lstStyle/>
                    <a:p>
                      <a:pPr>
                        <a:spcBef>
                          <a:spcPts val="600"/>
                        </a:spcBef>
                        <a:spcAft>
                          <a:spcPts val="0"/>
                        </a:spcAft>
                      </a:pPr>
                      <a:r>
                        <a:rPr lang="fr-FR" sz="1000">
                          <a:effectLst/>
                        </a:rPr>
                        <a:t>E.</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tc>
                  <a:txBody>
                    <a:bodyPr/>
                    <a:lstStyle/>
                    <a:p>
                      <a:pPr>
                        <a:spcBef>
                          <a:spcPts val="600"/>
                        </a:spcBef>
                        <a:spcAft>
                          <a:spcPts val="0"/>
                        </a:spcAft>
                      </a:pPr>
                      <a:r>
                        <a:rPr lang="fr-FR" sz="1000" dirty="0">
                          <a:effectLst/>
                        </a:rPr>
                        <a:t>cohérence avec les données épidémiologiques antérieures (cohérence externe)</a:t>
                      </a:r>
                      <a:endParaRPr lang="fr-F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extLst>
                  <a:ext uri="{0D108BD9-81ED-4DB2-BD59-A6C34878D82A}">
                    <a16:rowId xmlns:a16="http://schemas.microsoft.com/office/drawing/2014/main" val="3407150850"/>
                  </a:ext>
                </a:extLst>
              </a:tr>
            </a:tbl>
          </a:graphicData>
        </a:graphic>
      </p:graphicFrame>
    </p:spTree>
    <p:extLst>
      <p:ext uri="{BB962C8B-B14F-4D97-AF65-F5344CB8AC3E}">
        <p14:creationId xmlns:p14="http://schemas.microsoft.com/office/powerpoint/2010/main" val="2252708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520159754"/>
              </p:ext>
            </p:extLst>
          </p:nvPr>
        </p:nvGraphicFramePr>
        <p:xfrm>
          <a:off x="1164566" y="217194"/>
          <a:ext cx="6935637" cy="6468278"/>
        </p:xfrm>
        <a:graphic>
          <a:graphicData uri="http://schemas.openxmlformats.org/drawingml/2006/table">
            <a:tbl>
              <a:tblPr firstRow="1" firstCol="1" bandRow="1">
                <a:tableStyleId>{93296810-A885-4BE3-A3E7-6D5BEEA58F35}</a:tableStyleId>
              </a:tblPr>
              <a:tblGrid>
                <a:gridCol w="315622">
                  <a:extLst>
                    <a:ext uri="{9D8B030D-6E8A-4147-A177-3AD203B41FA5}">
                      <a16:colId xmlns:a16="http://schemas.microsoft.com/office/drawing/2014/main" val="2648282093"/>
                    </a:ext>
                  </a:extLst>
                </a:gridCol>
                <a:gridCol w="6620015">
                  <a:extLst>
                    <a:ext uri="{9D8B030D-6E8A-4147-A177-3AD203B41FA5}">
                      <a16:colId xmlns:a16="http://schemas.microsoft.com/office/drawing/2014/main" val="3992804500"/>
                    </a:ext>
                  </a:extLst>
                </a:gridCol>
              </a:tblGrid>
              <a:tr h="230544">
                <a:tc gridSpan="2">
                  <a:txBody>
                    <a:bodyPr/>
                    <a:lstStyle/>
                    <a:p>
                      <a:pPr marL="18415" algn="just">
                        <a:spcAft>
                          <a:spcPts val="0"/>
                        </a:spcAft>
                      </a:pPr>
                      <a:r>
                        <a:rPr lang="fr-FR" sz="1000" dirty="0">
                          <a:effectLst/>
                        </a:rPr>
                        <a:t/>
                      </a:r>
                      <a:br>
                        <a:rPr lang="fr-FR" sz="1000" dirty="0">
                          <a:effectLst/>
                        </a:rPr>
                      </a:br>
                      <a:r>
                        <a:rPr lang="fr-FR" sz="1050" dirty="0">
                          <a:effectLst/>
                        </a:rPr>
                        <a:t>Question </a:t>
                      </a:r>
                      <a:r>
                        <a:rPr lang="fr-FR" sz="1050" dirty="0" smtClean="0">
                          <a:effectLst/>
                        </a:rPr>
                        <a:t>n°7</a:t>
                      </a:r>
                      <a:endParaRPr lang="fr-F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tc hMerge="1">
                  <a:txBody>
                    <a:bodyPr/>
                    <a:lstStyle/>
                    <a:p>
                      <a:endParaRPr lang="fr-FR"/>
                    </a:p>
                  </a:txBody>
                  <a:tcPr/>
                </a:tc>
                <a:extLst>
                  <a:ext uri="{0D108BD9-81ED-4DB2-BD59-A6C34878D82A}">
                    <a16:rowId xmlns:a16="http://schemas.microsoft.com/office/drawing/2014/main" val="813104576"/>
                  </a:ext>
                </a:extLst>
              </a:tr>
              <a:tr h="106405">
                <a:tc gridSpan="2">
                  <a:txBody>
                    <a:bodyPr/>
                    <a:lstStyle/>
                    <a:p>
                      <a:pPr marL="17780">
                        <a:spcBef>
                          <a:spcPts val="600"/>
                        </a:spcBef>
                        <a:spcAft>
                          <a:spcPts val="600"/>
                        </a:spcAft>
                      </a:pPr>
                      <a:r>
                        <a:rPr lang="fr-FR" sz="1000">
                          <a:effectLst/>
                        </a:rPr>
                        <a:t>Type de question :  QRM -   QRU                                        Temps additionnel : +1 minute  </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tc hMerge="1">
                  <a:txBody>
                    <a:bodyPr/>
                    <a:lstStyle/>
                    <a:p>
                      <a:endParaRPr lang="fr-FR"/>
                    </a:p>
                  </a:txBody>
                  <a:tcPr/>
                </a:tc>
                <a:extLst>
                  <a:ext uri="{0D108BD9-81ED-4DB2-BD59-A6C34878D82A}">
                    <a16:rowId xmlns:a16="http://schemas.microsoft.com/office/drawing/2014/main" val="2401995762"/>
                  </a:ext>
                </a:extLst>
              </a:tr>
              <a:tr h="3174407">
                <a:tc gridSpan="2">
                  <a:txBody>
                    <a:bodyPr/>
                    <a:lstStyle/>
                    <a:p>
                      <a:pPr algn="just">
                        <a:spcBef>
                          <a:spcPts val="600"/>
                        </a:spcBef>
                        <a:spcAft>
                          <a:spcPts val="600"/>
                        </a:spcAft>
                      </a:pPr>
                      <a:r>
                        <a:rPr lang="fr-FR" sz="1000" dirty="0">
                          <a:effectLst/>
                        </a:rPr>
                        <a:t>malgré des résultats significatifs, vous savez que la preuve de la nature causale entre un facteur de risque et une maladie n’est jamais démontrée par une seule étude observationnelle, et qu’il vous faut rechercher un certain nombre de critères pour arriver à une présomption de causalité.</a:t>
                      </a:r>
                    </a:p>
                    <a:p>
                      <a:pPr algn="just">
                        <a:spcBef>
                          <a:spcPts val="600"/>
                        </a:spcBef>
                        <a:spcAft>
                          <a:spcPts val="600"/>
                        </a:spcAft>
                      </a:pPr>
                      <a:r>
                        <a:rPr lang="fr-FR" sz="1000" dirty="0">
                          <a:effectLst/>
                        </a:rPr>
                        <a:t>A partir des éléments précédemment mentionnés, la méthodologie employée et des résultats du tableau, quel(s) est/sont les critères, permettant de renforcer la présomption de causalité, présents dans votre étude de cohorte prospective ?</a:t>
                      </a:r>
                    </a:p>
                    <a:p>
                      <a:pPr algn="just">
                        <a:spcBef>
                          <a:spcPts val="600"/>
                        </a:spcBef>
                        <a:spcAft>
                          <a:spcPts val="600"/>
                        </a:spcAft>
                      </a:pPr>
                      <a:r>
                        <a:rPr lang="fr-FR" sz="1000" dirty="0">
                          <a:effectLst/>
                        </a:rPr>
                        <a:t>NB : Rappel de l’énoncé</a:t>
                      </a:r>
                    </a:p>
                    <a:p>
                      <a:pPr algn="just">
                        <a:spcBef>
                          <a:spcPts val="600"/>
                        </a:spcBef>
                        <a:spcAft>
                          <a:spcPts val="600"/>
                        </a:spcAft>
                      </a:pPr>
                      <a:r>
                        <a:rPr lang="fr-FR" sz="900" dirty="0">
                          <a:effectLst/>
                        </a:rPr>
                        <a:t>Vous émettez l’hypothèse qu’une alimentation avec un indice glycémique quotidien élevé est associée à un sur-risque de cancer, et souhaitez réaliser une étude pour le démontrer chez des patients. Les études sur le sujet sont peu nombreuses, les échantillons de population étudiée sont de petite taille, et les résultats obtenus sont contradictoires. Cependant, des données physiopathologiques suggèrent que la consommation d'aliments à indice glycémique élevé peut contribuer à la cancérogenèse par le biais de niveaux élevés de glucose dans le sang, de la résistance à l'insuline ou de mécanismes liés à l'obésité.</a:t>
                      </a:r>
                      <a:endParaRPr lang="fr-FR" sz="1000" dirty="0">
                        <a:effectLst/>
                      </a:endParaRPr>
                    </a:p>
                    <a:p>
                      <a:pPr algn="just">
                        <a:spcAft>
                          <a:spcPts val="0"/>
                        </a:spcAft>
                      </a:pPr>
                      <a:r>
                        <a:rPr lang="fr-FR" sz="900" dirty="0">
                          <a:effectLst/>
                        </a:rPr>
                        <a:t>Vous réalisez une étude de cohorte prospective auprès de plusieurs milliers de sujets volontaires de plus de 18 ans recrutés dans la population générale française par internet, à l’aide d’annonces et de publicités en ligne, à partir de janvier 2021 et suivis jusqu’en janvier 2030. </a:t>
                      </a:r>
                      <a:endParaRPr lang="fr-FR" sz="1000" dirty="0">
                        <a:effectLst/>
                      </a:endParaRPr>
                    </a:p>
                    <a:p>
                      <a:pPr algn="just">
                        <a:spcBef>
                          <a:spcPts val="600"/>
                        </a:spcBef>
                        <a:spcAft>
                          <a:spcPts val="600"/>
                        </a:spcAft>
                      </a:pPr>
                      <a:r>
                        <a:rPr lang="fr-FR" sz="900" dirty="0">
                          <a:effectLst/>
                        </a:rPr>
                        <a:t>A la fin de l’étude, vous comparez la proportion de cancers (toute cause confondue) entre les sujets ayant un indice glycémique alimentaire parmi les catégories faible, moyen ou élevé selon les </a:t>
                      </a:r>
                      <a:r>
                        <a:rPr lang="fr-FR" sz="900" dirty="0" err="1">
                          <a:effectLst/>
                        </a:rPr>
                        <a:t>terciles</a:t>
                      </a:r>
                      <a:r>
                        <a:rPr lang="fr-FR" sz="900" dirty="0">
                          <a:effectLst/>
                        </a:rPr>
                        <a:t> observés dans notre population.</a:t>
                      </a:r>
                      <a:endParaRPr lang="fr-FR" sz="1000" dirty="0">
                        <a:effectLst/>
                      </a:endParaRPr>
                    </a:p>
                    <a:p>
                      <a:pPr>
                        <a:spcAft>
                          <a:spcPts val="0"/>
                        </a:spcAft>
                      </a:pPr>
                      <a:r>
                        <a:rPr lang="fr-FR" sz="900" dirty="0">
                          <a:effectLst/>
                        </a:rPr>
                        <a:t>Tableau : Association entre indice glycémique et survenue de cancer toute cause, 2021-2030, n=61 812.</a:t>
                      </a:r>
                      <a:endParaRPr lang="fr-FR" sz="1000" dirty="0">
                        <a:effectLst/>
                      </a:endParaRPr>
                    </a:p>
                    <a:p>
                      <a:pPr>
                        <a:spcAft>
                          <a:spcPts val="0"/>
                        </a:spcAft>
                      </a:pPr>
                      <a:r>
                        <a:rPr lang="fr-FR" sz="800" dirty="0">
                          <a:effectLst/>
                        </a:rPr>
                        <a:t>Nb : Nombre,</a:t>
                      </a:r>
                      <a:r>
                        <a:rPr lang="fr-FR" sz="900" dirty="0">
                          <a:effectLst/>
                        </a:rPr>
                        <a:t> </a:t>
                      </a:r>
                      <a:r>
                        <a:rPr lang="fr-FR" sz="800" dirty="0">
                          <a:effectLst/>
                        </a:rPr>
                        <a:t>HR : Hazard Ratio, IC95% : intervalle de confiance à 95%. NB : l'association entre l'indice glycémique et la survenue de cancer est déterminée par régression de type modèle de Cox avec contrôle des </a:t>
                      </a:r>
                      <a:r>
                        <a:rPr lang="fr-FR" sz="800" dirty="0" err="1">
                          <a:effectLst/>
                        </a:rPr>
                        <a:t>covariables</a:t>
                      </a:r>
                      <a:r>
                        <a:rPr lang="fr-FR" sz="800" dirty="0">
                          <a:effectLst/>
                        </a:rPr>
                        <a:t>. Les intervalles de confiance des hasards ratios ont été calculés avec un seuil d'erreur de type I conservateur de 0,05. Les variables incluses dans les modèles ajustés (uniquement si la valeur p est inférieure à 0,05) étaient : âge, genre, IMC, statut tabagique, niveau d’activité physique, statut socio-économique, antécédents familiaux de cancer, traitement hormonal, consommation d’alcool, habitudes alimentaires (légumes, viande, fibres…).</a:t>
                      </a:r>
                      <a:endParaRPr lang="fr-F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tc hMerge="1">
                  <a:txBody>
                    <a:bodyPr/>
                    <a:lstStyle/>
                    <a:p>
                      <a:endParaRPr lang="fr-FR"/>
                    </a:p>
                  </a:txBody>
                  <a:tcPr/>
                </a:tc>
                <a:extLst>
                  <a:ext uri="{0D108BD9-81ED-4DB2-BD59-A6C34878D82A}">
                    <a16:rowId xmlns:a16="http://schemas.microsoft.com/office/drawing/2014/main" val="1015898791"/>
                  </a:ext>
                </a:extLst>
              </a:tr>
              <a:tr h="212809">
                <a:tc>
                  <a:txBody>
                    <a:bodyPr/>
                    <a:lstStyle/>
                    <a:p>
                      <a:pPr>
                        <a:spcBef>
                          <a:spcPts val="600"/>
                        </a:spcBef>
                        <a:spcAft>
                          <a:spcPts val="600"/>
                        </a:spcAft>
                      </a:pPr>
                      <a:r>
                        <a:rPr lang="fr-FR" sz="1000">
                          <a:effectLst/>
                        </a:rPr>
                        <a:t>A.</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tc>
                  <a:txBody>
                    <a:bodyPr/>
                    <a:lstStyle/>
                    <a:p>
                      <a:pPr>
                        <a:spcBef>
                          <a:spcPts val="600"/>
                        </a:spcBef>
                        <a:spcAft>
                          <a:spcPts val="0"/>
                        </a:spcAft>
                      </a:pPr>
                      <a:r>
                        <a:rPr lang="fr-FR" sz="1000">
                          <a:effectLst/>
                        </a:rPr>
                        <a:t>relation “dose-effet” entre le niveau d’indice glycémique alimentaire moyen et la survenue de cancer</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extLst>
                  <a:ext uri="{0D108BD9-81ED-4DB2-BD59-A6C34878D82A}">
                    <a16:rowId xmlns:a16="http://schemas.microsoft.com/office/drawing/2014/main" val="2501378530"/>
                  </a:ext>
                </a:extLst>
              </a:tr>
              <a:tr h="212809">
                <a:tc>
                  <a:txBody>
                    <a:bodyPr/>
                    <a:lstStyle/>
                    <a:p>
                      <a:pPr>
                        <a:spcBef>
                          <a:spcPts val="600"/>
                        </a:spcBef>
                        <a:spcAft>
                          <a:spcPts val="600"/>
                        </a:spcAft>
                      </a:pPr>
                      <a:r>
                        <a:rPr lang="fr-FR" sz="1000">
                          <a:effectLst/>
                        </a:rPr>
                        <a:t>B. </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tc>
                  <a:txBody>
                    <a:bodyPr/>
                    <a:lstStyle/>
                    <a:p>
                      <a:pPr>
                        <a:spcBef>
                          <a:spcPts val="600"/>
                        </a:spcBef>
                        <a:spcAft>
                          <a:spcPts val="0"/>
                        </a:spcAft>
                      </a:pPr>
                      <a:r>
                        <a:rPr lang="fr-FR" sz="1000">
                          <a:effectLst/>
                        </a:rPr>
                        <a:t>séquence temporelle respectée entre exposition au facteur de risque et au critère de jugement</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extLst>
                  <a:ext uri="{0D108BD9-81ED-4DB2-BD59-A6C34878D82A}">
                    <a16:rowId xmlns:a16="http://schemas.microsoft.com/office/drawing/2014/main" val="889078426"/>
                  </a:ext>
                </a:extLst>
              </a:tr>
              <a:tr h="106405">
                <a:tc>
                  <a:txBody>
                    <a:bodyPr/>
                    <a:lstStyle/>
                    <a:p>
                      <a:pPr>
                        <a:spcBef>
                          <a:spcPts val="600"/>
                        </a:spcBef>
                        <a:spcAft>
                          <a:spcPts val="600"/>
                        </a:spcAft>
                      </a:pPr>
                      <a:r>
                        <a:rPr lang="fr-FR" sz="1000" strike="sngStrike" dirty="0">
                          <a:effectLst/>
                        </a:rPr>
                        <a:t>C.</a:t>
                      </a:r>
                      <a:endParaRPr lang="fr-FR" sz="10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tc>
                  <a:txBody>
                    <a:bodyPr/>
                    <a:lstStyle/>
                    <a:p>
                      <a:pPr>
                        <a:spcBef>
                          <a:spcPts val="600"/>
                        </a:spcBef>
                        <a:spcAft>
                          <a:spcPts val="0"/>
                        </a:spcAft>
                      </a:pPr>
                      <a:r>
                        <a:rPr lang="fr-FR" sz="1000" strike="sngStrike" dirty="0">
                          <a:effectLst/>
                        </a:rPr>
                        <a:t>réalisation de l’étude sur un échantillon de population de grande taille </a:t>
                      </a:r>
                      <a:endParaRPr lang="fr-FR" sz="10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extLst>
                  <a:ext uri="{0D108BD9-81ED-4DB2-BD59-A6C34878D82A}">
                    <a16:rowId xmlns:a16="http://schemas.microsoft.com/office/drawing/2014/main" val="1407799417"/>
                  </a:ext>
                </a:extLst>
              </a:tr>
              <a:tr h="106405">
                <a:tc>
                  <a:txBody>
                    <a:bodyPr/>
                    <a:lstStyle/>
                    <a:p>
                      <a:pPr>
                        <a:spcBef>
                          <a:spcPts val="600"/>
                        </a:spcBef>
                        <a:spcAft>
                          <a:spcPts val="600"/>
                        </a:spcAft>
                      </a:pPr>
                      <a:r>
                        <a:rPr lang="fr-FR" sz="1000">
                          <a:effectLst/>
                        </a:rPr>
                        <a:t>D.</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tc>
                  <a:txBody>
                    <a:bodyPr/>
                    <a:lstStyle/>
                    <a:p>
                      <a:pPr>
                        <a:spcBef>
                          <a:spcPts val="600"/>
                        </a:spcBef>
                        <a:spcAft>
                          <a:spcPts val="0"/>
                        </a:spcAft>
                      </a:pPr>
                      <a:r>
                        <a:rPr lang="fr-FR" sz="1000">
                          <a:effectLst/>
                        </a:rPr>
                        <a:t>connaissance des mécanismes d’actions (plausibilité biologique)</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extLst>
                  <a:ext uri="{0D108BD9-81ED-4DB2-BD59-A6C34878D82A}">
                    <a16:rowId xmlns:a16="http://schemas.microsoft.com/office/drawing/2014/main" val="3803260203"/>
                  </a:ext>
                </a:extLst>
              </a:tr>
              <a:tr h="106405">
                <a:tc>
                  <a:txBody>
                    <a:bodyPr/>
                    <a:lstStyle/>
                    <a:p>
                      <a:pPr>
                        <a:spcBef>
                          <a:spcPts val="600"/>
                        </a:spcBef>
                        <a:spcAft>
                          <a:spcPts val="0"/>
                        </a:spcAft>
                      </a:pPr>
                      <a:r>
                        <a:rPr lang="fr-FR" sz="1000" strike="sngStrike" dirty="0">
                          <a:effectLst/>
                        </a:rPr>
                        <a:t>E.</a:t>
                      </a:r>
                      <a:endParaRPr lang="fr-FR" sz="10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tc>
                  <a:txBody>
                    <a:bodyPr/>
                    <a:lstStyle/>
                    <a:p>
                      <a:pPr>
                        <a:spcBef>
                          <a:spcPts val="600"/>
                        </a:spcBef>
                        <a:spcAft>
                          <a:spcPts val="0"/>
                        </a:spcAft>
                      </a:pPr>
                      <a:r>
                        <a:rPr lang="fr-FR" sz="1000" strike="sngStrike" dirty="0">
                          <a:effectLst/>
                        </a:rPr>
                        <a:t>cohérence avec les données épidémiologiques antérieures (cohérence externe)</a:t>
                      </a:r>
                      <a:endParaRPr lang="fr-FR" sz="10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extLst>
                  <a:ext uri="{0D108BD9-81ED-4DB2-BD59-A6C34878D82A}">
                    <a16:rowId xmlns:a16="http://schemas.microsoft.com/office/drawing/2014/main" val="3407150850"/>
                  </a:ext>
                </a:extLst>
              </a:tr>
              <a:tr h="106405">
                <a:tc gridSpan="2">
                  <a:txBody>
                    <a:bodyPr/>
                    <a:lstStyle/>
                    <a:p>
                      <a:pPr>
                        <a:spcBef>
                          <a:spcPts val="600"/>
                        </a:spcBef>
                        <a:spcAft>
                          <a:spcPts val="600"/>
                        </a:spcAft>
                      </a:pPr>
                      <a:r>
                        <a:rPr lang="fr-FR" sz="1000">
                          <a:effectLst/>
                        </a:rPr>
                        <a:t>Réponses(s) juste(s) : ABD</a:t>
                      </a:r>
                      <a:endParaRPr lang="fr-F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tc>
                <a:tc hMerge="1">
                  <a:txBody>
                    <a:bodyPr/>
                    <a:lstStyle/>
                    <a:p>
                      <a:endParaRPr lang="fr-FR"/>
                    </a:p>
                  </a:txBody>
                  <a:tcPr/>
                </a:tc>
                <a:extLst>
                  <a:ext uri="{0D108BD9-81ED-4DB2-BD59-A6C34878D82A}">
                    <a16:rowId xmlns:a16="http://schemas.microsoft.com/office/drawing/2014/main" val="887262125"/>
                  </a:ext>
                </a:extLst>
              </a:tr>
              <a:tr h="1364508">
                <a:tc gridSpan="2">
                  <a:txBody>
                    <a:bodyPr/>
                    <a:lstStyle/>
                    <a:p>
                      <a:pPr algn="just">
                        <a:spcBef>
                          <a:spcPts val="600"/>
                        </a:spcBef>
                        <a:spcAft>
                          <a:spcPts val="600"/>
                        </a:spcAft>
                      </a:pPr>
                      <a:r>
                        <a:rPr lang="fr-FR" sz="1000" dirty="0">
                          <a:solidFill>
                            <a:schemeClr val="tx1"/>
                          </a:solidFill>
                          <a:effectLst/>
                        </a:rPr>
                        <a:t>Commentaires : Etude de cohorte prospective : sujets indemnes de la maladie à l’inclusion : chronologie respectée (le facteur étudié précède la survenue de la maladie).</a:t>
                      </a:r>
                    </a:p>
                    <a:p>
                      <a:pPr algn="just">
                        <a:spcBef>
                          <a:spcPts val="600"/>
                        </a:spcBef>
                        <a:spcAft>
                          <a:spcPts val="600"/>
                        </a:spcAft>
                      </a:pPr>
                      <a:r>
                        <a:rPr lang="fr-FR" sz="1000" dirty="0">
                          <a:solidFill>
                            <a:schemeClr val="tx1"/>
                          </a:solidFill>
                          <a:effectLst/>
                        </a:rPr>
                        <a:t>Dans le tableau des résultats, on observe un test de tendance statistiquement significatif, ce qui laisse supposer une relation dose-effet. </a:t>
                      </a:r>
                    </a:p>
                    <a:p>
                      <a:pPr>
                        <a:spcBef>
                          <a:spcPts val="600"/>
                        </a:spcBef>
                        <a:spcAft>
                          <a:spcPts val="600"/>
                        </a:spcAft>
                      </a:pPr>
                      <a:r>
                        <a:rPr lang="fr-FR" sz="1000" dirty="0">
                          <a:solidFill>
                            <a:schemeClr val="tx1"/>
                          </a:solidFill>
                          <a:effectLst/>
                        </a:rPr>
                        <a:t>Cohérence externe = faux car on mentionne les résultats discordants de la littérature dans l’énoncé</a:t>
                      </a:r>
                    </a:p>
                    <a:p>
                      <a:pPr>
                        <a:spcBef>
                          <a:spcPts val="600"/>
                        </a:spcBef>
                        <a:spcAft>
                          <a:spcPts val="600"/>
                        </a:spcAft>
                      </a:pPr>
                      <a:r>
                        <a:rPr lang="fr-FR" sz="1000" dirty="0">
                          <a:solidFill>
                            <a:schemeClr val="tx1"/>
                          </a:solidFill>
                          <a:effectLst/>
                        </a:rPr>
                        <a:t>Effectif analysé ne permet pas de conclure à la causalité</a:t>
                      </a:r>
                      <a:endParaRPr lang="fr-FR"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170" marR="34170" marT="0" marB="0">
                    <a:solidFill>
                      <a:schemeClr val="bg1"/>
                    </a:solidFill>
                  </a:tcPr>
                </a:tc>
                <a:tc hMerge="1">
                  <a:txBody>
                    <a:bodyPr/>
                    <a:lstStyle/>
                    <a:p>
                      <a:endParaRPr lang="fr-FR"/>
                    </a:p>
                  </a:txBody>
                  <a:tcPr/>
                </a:tc>
                <a:extLst>
                  <a:ext uri="{0D108BD9-81ED-4DB2-BD59-A6C34878D82A}">
                    <a16:rowId xmlns:a16="http://schemas.microsoft.com/office/drawing/2014/main" val="889898300"/>
                  </a:ext>
                </a:extLst>
              </a:tr>
            </a:tbl>
          </a:graphicData>
        </a:graphic>
      </p:graphicFrame>
    </p:spTree>
    <p:extLst>
      <p:ext uri="{BB962C8B-B14F-4D97-AF65-F5344CB8AC3E}">
        <p14:creationId xmlns:p14="http://schemas.microsoft.com/office/powerpoint/2010/main" val="569860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9083" y="105285"/>
            <a:ext cx="8229600" cy="1143000"/>
          </a:xfrm>
        </p:spPr>
        <p:txBody>
          <a:bodyPr/>
          <a:lstStyle/>
          <a:p>
            <a:r>
              <a:rPr lang="fr-FR" dirty="0" smtClean="0"/>
              <a:t>Critères de Hill en faveur de la causalité</a:t>
            </a:r>
            <a:endParaRPr lang="fr-FR" dirty="0"/>
          </a:p>
        </p:txBody>
      </p:sp>
      <p:pic>
        <p:nvPicPr>
          <p:cNvPr id="5" name="Image 4"/>
          <p:cNvPicPr>
            <a:picLocks noChangeAspect="1"/>
          </p:cNvPicPr>
          <p:nvPr/>
        </p:nvPicPr>
        <p:blipFill>
          <a:blip r:embed="rId2"/>
          <a:stretch>
            <a:fillRect/>
          </a:stretch>
        </p:blipFill>
        <p:spPr>
          <a:xfrm>
            <a:off x="899155" y="1430033"/>
            <a:ext cx="6597199" cy="4178069"/>
          </a:xfrm>
          <a:prstGeom prst="rect">
            <a:avLst/>
          </a:prstGeom>
        </p:spPr>
      </p:pic>
    </p:spTree>
    <p:extLst>
      <p:ext uri="{BB962C8B-B14F-4D97-AF65-F5344CB8AC3E}">
        <p14:creationId xmlns:p14="http://schemas.microsoft.com/office/powerpoint/2010/main" val="2318099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Enoncé </a:t>
            </a:r>
            <a:endParaRPr lang="fr-FR" dirty="0"/>
          </a:p>
        </p:txBody>
      </p:sp>
      <p:sp>
        <p:nvSpPr>
          <p:cNvPr id="5" name="Espace réservé du texte 4"/>
          <p:cNvSpPr>
            <a:spLocks noGrp="1"/>
          </p:cNvSpPr>
          <p:nvPr>
            <p:ph type="body" sz="quarter" idx="11"/>
          </p:nvPr>
        </p:nvSpPr>
        <p:spPr>
          <a:xfrm>
            <a:off x="564312" y="1829009"/>
            <a:ext cx="8210390" cy="3050477"/>
          </a:xfrm>
        </p:spPr>
        <p:txBody>
          <a:bodyPr/>
          <a:lstStyle/>
          <a:p>
            <a:r>
              <a:rPr lang="fr-FR" sz="1600" dirty="0"/>
              <a:t>Dans la littérature scientifique, les preuves s'accumulent pour montrer </a:t>
            </a:r>
            <a:r>
              <a:rPr lang="fr-FR" sz="1600" b="1" dirty="0">
                <a:solidFill>
                  <a:schemeClr val="accent6">
                    <a:lumMod val="75000"/>
                  </a:schemeClr>
                </a:solidFill>
              </a:rPr>
              <a:t>qu'un indice glycémique alimentaire élevé </a:t>
            </a:r>
            <a:r>
              <a:rPr lang="fr-FR" sz="1600" dirty="0"/>
              <a:t>est un </a:t>
            </a:r>
            <a:r>
              <a:rPr lang="fr-FR" sz="1600" b="1" dirty="0">
                <a:solidFill>
                  <a:schemeClr val="accent6">
                    <a:lumMod val="75000"/>
                  </a:schemeClr>
                </a:solidFill>
              </a:rPr>
              <a:t>facteur de risque potentiel </a:t>
            </a:r>
            <a:r>
              <a:rPr lang="fr-FR" sz="1600" dirty="0"/>
              <a:t>de </a:t>
            </a:r>
            <a:r>
              <a:rPr lang="fr-FR" sz="1600" b="1" dirty="0">
                <a:solidFill>
                  <a:schemeClr val="accent3">
                    <a:lumMod val="75000"/>
                  </a:schemeClr>
                </a:solidFill>
              </a:rPr>
              <a:t>survenue de plusieurs troubles métaboliques</a:t>
            </a:r>
            <a:r>
              <a:rPr lang="fr-FR" sz="1600" dirty="0"/>
              <a:t> (par exemple, le diabète de type 2, certaines maladies cardiovasculaires), mais les </a:t>
            </a:r>
            <a:r>
              <a:rPr lang="fr-FR" sz="1600" b="1" dirty="0">
                <a:solidFill>
                  <a:schemeClr val="accent2">
                    <a:lumMod val="75000"/>
                  </a:schemeClr>
                </a:solidFill>
              </a:rPr>
              <a:t>données restent limitées </a:t>
            </a:r>
            <a:r>
              <a:rPr lang="fr-FR" sz="1600" dirty="0"/>
              <a:t>en ce qui concerne </a:t>
            </a:r>
            <a:r>
              <a:rPr lang="fr-FR" sz="1600" b="1" dirty="0">
                <a:solidFill>
                  <a:schemeClr val="accent6">
                    <a:lumMod val="75000"/>
                  </a:schemeClr>
                </a:solidFill>
              </a:rPr>
              <a:t>son association avec le risque de cancer</a:t>
            </a:r>
            <a:r>
              <a:rPr lang="fr-FR" sz="1600" dirty="0"/>
              <a:t>. En effet, les </a:t>
            </a:r>
            <a:r>
              <a:rPr lang="fr-FR" sz="1600" b="1" dirty="0">
                <a:solidFill>
                  <a:schemeClr val="accent2">
                    <a:lumMod val="75000"/>
                  </a:schemeClr>
                </a:solidFill>
              </a:rPr>
              <a:t>études sur le sujet sont peu nombreuses</a:t>
            </a:r>
            <a:r>
              <a:rPr lang="fr-FR" sz="1600" dirty="0"/>
              <a:t>, les échantillons de population étudiée sont de </a:t>
            </a:r>
            <a:r>
              <a:rPr lang="fr-FR" sz="1600" b="1" dirty="0">
                <a:solidFill>
                  <a:schemeClr val="accent2">
                    <a:lumMod val="75000"/>
                  </a:schemeClr>
                </a:solidFill>
              </a:rPr>
              <a:t>petite taille</a:t>
            </a:r>
            <a:r>
              <a:rPr lang="fr-FR" sz="1600" dirty="0"/>
              <a:t>, et les résultats obtenus sont </a:t>
            </a:r>
            <a:r>
              <a:rPr lang="fr-FR" sz="1600" b="1" dirty="0">
                <a:solidFill>
                  <a:schemeClr val="accent2">
                    <a:lumMod val="75000"/>
                  </a:schemeClr>
                </a:solidFill>
              </a:rPr>
              <a:t>contradictoires</a:t>
            </a:r>
            <a:r>
              <a:rPr lang="fr-FR" sz="1600" dirty="0"/>
              <a:t>. Cependant, des </a:t>
            </a:r>
            <a:r>
              <a:rPr lang="fr-FR" sz="1600" b="1" dirty="0">
                <a:solidFill>
                  <a:schemeClr val="accent3">
                    <a:lumMod val="75000"/>
                  </a:schemeClr>
                </a:solidFill>
              </a:rPr>
              <a:t>données physiopathologiques </a:t>
            </a:r>
            <a:r>
              <a:rPr lang="fr-FR" sz="1600" dirty="0"/>
              <a:t>suggèrent que la consommation d'aliments à indice glycémique élevé peut contribuer à la cancérogenèse par le biais de niveaux élevés de glucose dans le sang, de la résistance à l'insuline ou de mécanismes liés à l'obésité. </a:t>
            </a:r>
          </a:p>
          <a:p>
            <a:r>
              <a:rPr lang="fr-FR" sz="1600" b="1" dirty="0">
                <a:solidFill>
                  <a:schemeClr val="accent6">
                    <a:lumMod val="75000"/>
                  </a:schemeClr>
                </a:solidFill>
              </a:rPr>
              <a:t>Vous émettez l’hypothèse qu’une alimentation avec un indice glycémique quotidien élevé est associée à un sur-risque de cancer</a:t>
            </a:r>
            <a:r>
              <a:rPr lang="fr-FR" sz="1600" dirty="0"/>
              <a:t>, et souhaitez réaliser une étude pour le démontrer chez des patients.</a:t>
            </a:r>
          </a:p>
          <a:p>
            <a:endParaRPr lang="fr-FR" sz="1600" dirty="0"/>
          </a:p>
        </p:txBody>
      </p:sp>
      <p:sp>
        <p:nvSpPr>
          <p:cNvPr id="6" name="ZoneTexte 5"/>
          <p:cNvSpPr txBox="1"/>
          <p:nvPr/>
        </p:nvSpPr>
        <p:spPr>
          <a:xfrm>
            <a:off x="88843" y="5118540"/>
            <a:ext cx="900409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solidFill>
                  <a:schemeClr val="accent3">
                    <a:lumMod val="75000"/>
                  </a:schemeClr>
                </a:solidFill>
              </a:rPr>
              <a:t>En vert </a:t>
            </a:r>
            <a:r>
              <a:rPr lang="fr-FR" dirty="0" smtClean="0"/>
              <a:t>= données étayant l’effet potentiel de  notre facteur étudié indice glycémique élevé</a:t>
            </a:r>
          </a:p>
          <a:p>
            <a:r>
              <a:rPr lang="fr-FR" dirty="0" smtClean="0">
                <a:solidFill>
                  <a:schemeClr val="accent2">
                    <a:lumMod val="75000"/>
                  </a:schemeClr>
                </a:solidFill>
              </a:rPr>
              <a:t>En rouge </a:t>
            </a:r>
            <a:r>
              <a:rPr lang="fr-FR" dirty="0" smtClean="0"/>
              <a:t>= données justifiant la réalisation d’une étude complémentaire</a:t>
            </a:r>
          </a:p>
          <a:p>
            <a:r>
              <a:rPr lang="fr-FR" dirty="0" smtClean="0">
                <a:solidFill>
                  <a:schemeClr val="accent6">
                    <a:lumMod val="75000"/>
                  </a:schemeClr>
                </a:solidFill>
              </a:rPr>
              <a:t>En orange </a:t>
            </a:r>
            <a:r>
              <a:rPr lang="fr-FR" dirty="0" smtClean="0"/>
              <a:t>= les éléments du PFCO et l’hypothèse -&gt; ici il s’agit d’une hypothèse analytique </a:t>
            </a:r>
            <a:endParaRPr lang="fr-FR" dirty="0"/>
          </a:p>
        </p:txBody>
      </p:sp>
    </p:spTree>
    <p:extLst>
      <p:ext uri="{BB962C8B-B14F-4D97-AF65-F5344CB8AC3E}">
        <p14:creationId xmlns:p14="http://schemas.microsoft.com/office/powerpoint/2010/main" val="2057784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Enoncé</a:t>
            </a:r>
            <a:endParaRPr lang="fr-FR" dirty="0"/>
          </a:p>
        </p:txBody>
      </p:sp>
      <p:sp>
        <p:nvSpPr>
          <p:cNvPr id="5" name="Espace réservé du contenu 4"/>
          <p:cNvSpPr>
            <a:spLocks noGrp="1"/>
          </p:cNvSpPr>
          <p:nvPr>
            <p:ph sz="quarter" idx="10"/>
          </p:nvPr>
        </p:nvSpPr>
        <p:spPr/>
        <p:txBody>
          <a:bodyPr/>
          <a:lstStyle/>
          <a:p>
            <a:r>
              <a:rPr lang="fr-FR" dirty="0" smtClean="0"/>
              <a:t>Décortiquer la question de recherche</a:t>
            </a:r>
          </a:p>
          <a:p>
            <a:pPr lvl="1"/>
            <a:r>
              <a:rPr lang="fr-FR" u="sng" dirty="0" smtClean="0"/>
              <a:t>Population</a:t>
            </a:r>
            <a:r>
              <a:rPr lang="fr-FR" dirty="0" smtClean="0"/>
              <a:t> : ici non mentionné = population générale ? </a:t>
            </a:r>
          </a:p>
          <a:p>
            <a:pPr lvl="1"/>
            <a:r>
              <a:rPr lang="fr-FR" u="sng" dirty="0" smtClean="0"/>
              <a:t>Facteur étudié </a:t>
            </a:r>
            <a:r>
              <a:rPr lang="fr-FR" dirty="0" smtClean="0"/>
              <a:t>: indice glycémique élevé</a:t>
            </a:r>
          </a:p>
          <a:p>
            <a:pPr lvl="1"/>
            <a:r>
              <a:rPr lang="fr-FR" u="sng" dirty="0" smtClean="0"/>
              <a:t>Comparateur</a:t>
            </a:r>
            <a:r>
              <a:rPr lang="fr-FR" dirty="0" smtClean="0"/>
              <a:t> : indice glycémique faible</a:t>
            </a:r>
          </a:p>
          <a:p>
            <a:pPr lvl="1"/>
            <a:r>
              <a:rPr lang="fr-FR" u="sng" dirty="0" err="1" smtClean="0"/>
              <a:t>Outcome</a:t>
            </a:r>
            <a:r>
              <a:rPr lang="fr-FR" dirty="0" smtClean="0"/>
              <a:t> (critère de jugement) : Survenue de cancer</a:t>
            </a:r>
          </a:p>
          <a:p>
            <a:pPr lvl="1"/>
            <a:endParaRPr lang="fr-FR" dirty="0"/>
          </a:p>
          <a:p>
            <a:pPr lvl="1"/>
            <a:r>
              <a:rPr lang="fr-FR" dirty="0" smtClean="0"/>
              <a:t>&gt; Il s’agit d’une question </a:t>
            </a:r>
            <a:r>
              <a:rPr lang="fr-FR" u="sng" dirty="0" smtClean="0"/>
              <a:t>analytique</a:t>
            </a:r>
            <a:r>
              <a:rPr lang="fr-FR" dirty="0" smtClean="0"/>
              <a:t> : recherche de l’association entre un facteur / exposition et la survenue d’un évènement de santé (maladie)</a:t>
            </a:r>
          </a:p>
          <a:p>
            <a:pPr lvl="1"/>
            <a:r>
              <a:rPr lang="fr-FR" dirty="0" smtClean="0"/>
              <a:t>&gt; Les types d’étude à mettre en œuvre pour répondre à ce type de question = principalement </a:t>
            </a:r>
            <a:r>
              <a:rPr lang="fr-FR" u="sng" dirty="0" smtClean="0"/>
              <a:t>études de cohorte </a:t>
            </a:r>
            <a:r>
              <a:rPr lang="fr-FR" dirty="0" smtClean="0"/>
              <a:t>ou </a:t>
            </a:r>
            <a:r>
              <a:rPr lang="fr-FR" u="sng" dirty="0" smtClean="0"/>
              <a:t>études cas témoins</a:t>
            </a:r>
            <a:endParaRPr lang="fr-FR" u="sng" dirty="0"/>
          </a:p>
        </p:txBody>
      </p:sp>
    </p:spTree>
    <p:extLst>
      <p:ext uri="{BB962C8B-B14F-4D97-AF65-F5344CB8AC3E}">
        <p14:creationId xmlns:p14="http://schemas.microsoft.com/office/powerpoint/2010/main" val="3102426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1377307151"/>
              </p:ext>
            </p:extLst>
          </p:nvPr>
        </p:nvGraphicFramePr>
        <p:xfrm>
          <a:off x="572596" y="1608296"/>
          <a:ext cx="8229600" cy="2321586"/>
        </p:xfrm>
        <a:graphic>
          <a:graphicData uri="http://schemas.openxmlformats.org/drawingml/2006/table">
            <a:tbl>
              <a:tblPr firstRow="1" firstCol="1" bandRow="1">
                <a:tableStyleId>{93296810-A885-4BE3-A3E7-6D5BEEA58F35}</a:tableStyleId>
              </a:tblPr>
              <a:tblGrid>
                <a:gridCol w="374506">
                  <a:extLst>
                    <a:ext uri="{9D8B030D-6E8A-4147-A177-3AD203B41FA5}">
                      <a16:colId xmlns:a16="http://schemas.microsoft.com/office/drawing/2014/main" val="4011399492"/>
                    </a:ext>
                  </a:extLst>
                </a:gridCol>
                <a:gridCol w="7855094">
                  <a:extLst>
                    <a:ext uri="{9D8B030D-6E8A-4147-A177-3AD203B41FA5}">
                      <a16:colId xmlns:a16="http://schemas.microsoft.com/office/drawing/2014/main" val="693806198"/>
                    </a:ext>
                  </a:extLst>
                </a:gridCol>
              </a:tblGrid>
              <a:tr h="295363">
                <a:tc gridSpan="2">
                  <a:txBody>
                    <a:bodyPr/>
                    <a:lstStyle/>
                    <a:p>
                      <a:pPr marL="18415" algn="just">
                        <a:spcAft>
                          <a:spcPts val="0"/>
                        </a:spcAft>
                      </a:pPr>
                      <a:r>
                        <a:rPr lang="fr-FR" sz="1400" dirty="0">
                          <a:effectLst/>
                        </a:rPr>
                        <a:t>Question n°1</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3476095708"/>
                  </a:ext>
                </a:extLst>
              </a:tr>
              <a:tr h="254047">
                <a:tc gridSpan="2">
                  <a:txBody>
                    <a:bodyPr/>
                    <a:lstStyle/>
                    <a:p>
                      <a:pPr marL="17780">
                        <a:spcBef>
                          <a:spcPts val="600"/>
                        </a:spcBef>
                        <a:spcAft>
                          <a:spcPts val="600"/>
                        </a:spcAft>
                      </a:pP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660459422"/>
                  </a:ext>
                </a:extLst>
              </a:tr>
              <a:tr h="506336">
                <a:tc gridSpan="2">
                  <a:txBody>
                    <a:bodyPr/>
                    <a:lstStyle/>
                    <a:p>
                      <a:pPr algn="just">
                        <a:spcBef>
                          <a:spcPts val="600"/>
                        </a:spcBef>
                        <a:spcAft>
                          <a:spcPts val="600"/>
                        </a:spcAft>
                      </a:pPr>
                      <a:r>
                        <a:rPr lang="fr-FR" sz="1200" dirty="0">
                          <a:effectLst/>
                        </a:rPr>
                        <a:t>quel(s) type(s)  d’étude est(sont) adapté(s) pour tester votre hypothèse compte tenu de la nature de la question posée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2527138136"/>
                  </a:ext>
                </a:extLst>
              </a:tr>
              <a:tr h="253168">
                <a:tc>
                  <a:txBody>
                    <a:bodyPr/>
                    <a:lstStyle/>
                    <a:p>
                      <a:pPr>
                        <a:spcBef>
                          <a:spcPts val="600"/>
                        </a:spcBef>
                        <a:spcAft>
                          <a:spcPts val="600"/>
                        </a:spcAft>
                      </a:pPr>
                      <a:r>
                        <a:rPr lang="fr-FR" sz="1200">
                          <a:effectLst/>
                        </a:rPr>
                        <a:t>A.</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a:effectLst/>
                        </a:rPr>
                        <a:t>étude de cohorte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8972357"/>
                  </a:ext>
                </a:extLst>
              </a:tr>
              <a:tr h="253168">
                <a:tc>
                  <a:txBody>
                    <a:bodyPr/>
                    <a:lstStyle/>
                    <a:p>
                      <a:pPr>
                        <a:spcBef>
                          <a:spcPts val="600"/>
                        </a:spcBef>
                        <a:spcAft>
                          <a:spcPts val="600"/>
                        </a:spcAft>
                      </a:pPr>
                      <a:r>
                        <a:rPr lang="fr-FR" sz="1200">
                          <a:effectLst/>
                        </a:rPr>
                        <a:t>B.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a:effectLst/>
                        </a:rPr>
                        <a:t>étude descriptive</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20574746"/>
                  </a:ext>
                </a:extLst>
              </a:tr>
              <a:tr h="253168">
                <a:tc>
                  <a:txBody>
                    <a:bodyPr/>
                    <a:lstStyle/>
                    <a:p>
                      <a:pPr>
                        <a:spcBef>
                          <a:spcPts val="600"/>
                        </a:spcBef>
                        <a:spcAft>
                          <a:spcPts val="600"/>
                        </a:spcAft>
                      </a:pPr>
                      <a:r>
                        <a:rPr lang="fr-FR" sz="1200">
                          <a:effectLst/>
                        </a:rPr>
                        <a:t>C.</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a:effectLst/>
                        </a:rPr>
                        <a:t>étude interventionnelle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39098611"/>
                  </a:ext>
                </a:extLst>
              </a:tr>
              <a:tr h="253168">
                <a:tc>
                  <a:txBody>
                    <a:bodyPr/>
                    <a:lstStyle/>
                    <a:p>
                      <a:pPr>
                        <a:spcBef>
                          <a:spcPts val="600"/>
                        </a:spcBef>
                        <a:spcAft>
                          <a:spcPts val="600"/>
                        </a:spcAft>
                      </a:pPr>
                      <a:r>
                        <a:rPr lang="fr-FR" sz="1200">
                          <a:effectLst/>
                        </a:rPr>
                        <a:t>D.</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a:effectLst/>
                        </a:rPr>
                        <a:t>étude cas-témoin</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82177981"/>
                  </a:ext>
                </a:extLst>
              </a:tr>
              <a:tr h="253168">
                <a:tc>
                  <a:txBody>
                    <a:bodyPr/>
                    <a:lstStyle/>
                    <a:p>
                      <a:pPr>
                        <a:spcBef>
                          <a:spcPts val="600"/>
                        </a:spcBef>
                        <a:spcAft>
                          <a:spcPts val="600"/>
                        </a:spcAft>
                      </a:pPr>
                      <a:r>
                        <a:rPr lang="fr-FR" sz="1200">
                          <a:effectLst/>
                        </a:rPr>
                        <a:t>E.</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dirty="0">
                          <a:effectLst/>
                        </a:rPr>
                        <a:t>étude analytique</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41526947"/>
                  </a:ext>
                </a:extLst>
              </a:tr>
            </a:tbl>
          </a:graphicData>
        </a:graphic>
      </p:graphicFrame>
    </p:spTree>
    <p:extLst>
      <p:ext uri="{BB962C8B-B14F-4D97-AF65-F5344CB8AC3E}">
        <p14:creationId xmlns:p14="http://schemas.microsoft.com/office/powerpoint/2010/main" val="759427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1825895591"/>
              </p:ext>
            </p:extLst>
          </p:nvPr>
        </p:nvGraphicFramePr>
        <p:xfrm>
          <a:off x="572596" y="1608296"/>
          <a:ext cx="8229600" cy="4093763"/>
        </p:xfrm>
        <a:graphic>
          <a:graphicData uri="http://schemas.openxmlformats.org/drawingml/2006/table">
            <a:tbl>
              <a:tblPr firstRow="1" firstCol="1" bandRow="1">
                <a:tableStyleId>{93296810-A885-4BE3-A3E7-6D5BEEA58F35}</a:tableStyleId>
              </a:tblPr>
              <a:tblGrid>
                <a:gridCol w="374506">
                  <a:extLst>
                    <a:ext uri="{9D8B030D-6E8A-4147-A177-3AD203B41FA5}">
                      <a16:colId xmlns:a16="http://schemas.microsoft.com/office/drawing/2014/main" val="4011399492"/>
                    </a:ext>
                  </a:extLst>
                </a:gridCol>
                <a:gridCol w="7855094">
                  <a:extLst>
                    <a:ext uri="{9D8B030D-6E8A-4147-A177-3AD203B41FA5}">
                      <a16:colId xmlns:a16="http://schemas.microsoft.com/office/drawing/2014/main" val="693806198"/>
                    </a:ext>
                  </a:extLst>
                </a:gridCol>
              </a:tblGrid>
              <a:tr h="295363">
                <a:tc gridSpan="2">
                  <a:txBody>
                    <a:bodyPr/>
                    <a:lstStyle/>
                    <a:p>
                      <a:pPr marL="18415" algn="just">
                        <a:spcAft>
                          <a:spcPts val="0"/>
                        </a:spcAft>
                      </a:pPr>
                      <a:r>
                        <a:rPr lang="fr-FR" sz="1400">
                          <a:effectLst/>
                        </a:rPr>
                        <a:t>Question n°1</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3476095708"/>
                  </a:ext>
                </a:extLst>
              </a:tr>
              <a:tr h="254047">
                <a:tc gridSpan="2">
                  <a:txBody>
                    <a:bodyPr/>
                    <a:lstStyle/>
                    <a:p>
                      <a:pPr marL="17780">
                        <a:spcBef>
                          <a:spcPts val="600"/>
                        </a:spcBef>
                        <a:spcAft>
                          <a:spcPts val="600"/>
                        </a:spcAft>
                      </a:pP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660459422"/>
                  </a:ext>
                </a:extLst>
              </a:tr>
              <a:tr h="506336">
                <a:tc gridSpan="2">
                  <a:txBody>
                    <a:bodyPr/>
                    <a:lstStyle/>
                    <a:p>
                      <a:pPr algn="just">
                        <a:spcBef>
                          <a:spcPts val="600"/>
                        </a:spcBef>
                        <a:spcAft>
                          <a:spcPts val="600"/>
                        </a:spcAft>
                      </a:pPr>
                      <a:r>
                        <a:rPr lang="fr-FR" sz="1200">
                          <a:effectLst/>
                        </a:rPr>
                        <a:t>quel(s) type(s)  d’étude est(sont) adapté(s) pour tester votre hypothèse compte tenu de la nature de la question posée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2527138136"/>
                  </a:ext>
                </a:extLst>
              </a:tr>
              <a:tr h="253168">
                <a:tc>
                  <a:txBody>
                    <a:bodyPr/>
                    <a:lstStyle/>
                    <a:p>
                      <a:pPr>
                        <a:spcBef>
                          <a:spcPts val="600"/>
                        </a:spcBef>
                        <a:spcAft>
                          <a:spcPts val="600"/>
                        </a:spcAft>
                      </a:pPr>
                      <a:r>
                        <a:rPr lang="fr-FR" sz="1200">
                          <a:effectLst/>
                        </a:rPr>
                        <a:t>A.</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a:effectLst/>
                        </a:rPr>
                        <a:t>étude de cohorte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8972357"/>
                  </a:ext>
                </a:extLst>
              </a:tr>
              <a:tr h="253168">
                <a:tc>
                  <a:txBody>
                    <a:bodyPr/>
                    <a:lstStyle/>
                    <a:p>
                      <a:pPr>
                        <a:spcBef>
                          <a:spcPts val="600"/>
                        </a:spcBef>
                        <a:spcAft>
                          <a:spcPts val="600"/>
                        </a:spcAft>
                      </a:pPr>
                      <a:r>
                        <a:rPr lang="fr-FR" sz="1200" strike="sngStrike">
                          <a:effectLst/>
                        </a:rPr>
                        <a:t>B. </a:t>
                      </a:r>
                      <a:endParaRPr lang="fr-FR" sz="1200" strike="sng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strike="sngStrike" dirty="0">
                          <a:effectLst/>
                        </a:rPr>
                        <a:t>étude descriptive</a:t>
                      </a:r>
                      <a:endParaRPr lang="fr-FR" sz="12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20574746"/>
                  </a:ext>
                </a:extLst>
              </a:tr>
              <a:tr h="253168">
                <a:tc>
                  <a:txBody>
                    <a:bodyPr/>
                    <a:lstStyle/>
                    <a:p>
                      <a:pPr>
                        <a:spcBef>
                          <a:spcPts val="600"/>
                        </a:spcBef>
                        <a:spcAft>
                          <a:spcPts val="600"/>
                        </a:spcAft>
                      </a:pPr>
                      <a:r>
                        <a:rPr lang="fr-FR" sz="1200" strike="sngStrike">
                          <a:effectLst/>
                        </a:rPr>
                        <a:t>C.</a:t>
                      </a:r>
                      <a:endParaRPr lang="fr-FR" sz="1200" strike="sng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strike="sngStrike" dirty="0">
                          <a:effectLst/>
                        </a:rPr>
                        <a:t>étude interventionnelle </a:t>
                      </a:r>
                      <a:endParaRPr lang="fr-FR" sz="12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39098611"/>
                  </a:ext>
                </a:extLst>
              </a:tr>
              <a:tr h="253168">
                <a:tc>
                  <a:txBody>
                    <a:bodyPr/>
                    <a:lstStyle/>
                    <a:p>
                      <a:pPr>
                        <a:spcBef>
                          <a:spcPts val="600"/>
                        </a:spcBef>
                        <a:spcAft>
                          <a:spcPts val="600"/>
                        </a:spcAft>
                      </a:pPr>
                      <a:r>
                        <a:rPr lang="fr-FR" sz="1200">
                          <a:effectLst/>
                        </a:rPr>
                        <a:t>D.</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a:effectLst/>
                        </a:rPr>
                        <a:t>étude cas-témoin</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82177981"/>
                  </a:ext>
                </a:extLst>
              </a:tr>
              <a:tr h="253168">
                <a:tc>
                  <a:txBody>
                    <a:bodyPr/>
                    <a:lstStyle/>
                    <a:p>
                      <a:pPr>
                        <a:spcBef>
                          <a:spcPts val="600"/>
                        </a:spcBef>
                        <a:spcAft>
                          <a:spcPts val="600"/>
                        </a:spcAft>
                      </a:pPr>
                      <a:r>
                        <a:rPr lang="fr-FR" sz="1200">
                          <a:effectLst/>
                        </a:rPr>
                        <a:t>E.</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a:effectLst/>
                        </a:rPr>
                        <a:t>étude analytique</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41526947"/>
                  </a:ext>
                </a:extLst>
              </a:tr>
              <a:tr h="253168">
                <a:tc gridSpan="2">
                  <a:txBody>
                    <a:bodyPr/>
                    <a:lstStyle/>
                    <a:p>
                      <a:pPr>
                        <a:spcBef>
                          <a:spcPts val="600"/>
                        </a:spcBef>
                        <a:spcAft>
                          <a:spcPts val="600"/>
                        </a:spcAft>
                      </a:pPr>
                      <a:r>
                        <a:rPr lang="fr-FR" sz="1200">
                          <a:effectLst/>
                        </a:rPr>
                        <a:t>Réponses(s) juste(s) : A D E</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2318172336"/>
                  </a:ext>
                </a:extLst>
              </a:tr>
              <a:tr h="1519009">
                <a:tc gridSpan="2">
                  <a:txBody>
                    <a:bodyPr/>
                    <a:lstStyle/>
                    <a:p>
                      <a:pPr>
                        <a:spcBef>
                          <a:spcPts val="600"/>
                        </a:spcBef>
                        <a:spcAft>
                          <a:spcPts val="600"/>
                        </a:spcAft>
                      </a:pPr>
                      <a:r>
                        <a:rPr lang="fr-FR" sz="1200" dirty="0">
                          <a:solidFill>
                            <a:schemeClr val="tx1"/>
                          </a:solidFill>
                          <a:effectLst/>
                        </a:rPr>
                        <a:t>Commentaires : </a:t>
                      </a:r>
                      <a:endParaRPr lang="fr-FR" sz="1200" dirty="0" smtClean="0">
                        <a:solidFill>
                          <a:schemeClr val="tx1"/>
                        </a:solidFill>
                        <a:effectLst/>
                      </a:endParaRPr>
                    </a:p>
                    <a:p>
                      <a:pPr>
                        <a:spcBef>
                          <a:spcPts val="600"/>
                        </a:spcBef>
                        <a:spcAft>
                          <a:spcPts val="600"/>
                        </a:spcAft>
                      </a:pPr>
                      <a:r>
                        <a:rPr lang="fr-FR" sz="1200" dirty="0" smtClean="0">
                          <a:solidFill>
                            <a:schemeClr val="tx1"/>
                          </a:solidFill>
                          <a:effectLst/>
                        </a:rPr>
                        <a:t>Compte </a:t>
                      </a:r>
                      <a:r>
                        <a:rPr lang="fr-FR" sz="1200" dirty="0">
                          <a:solidFill>
                            <a:schemeClr val="tx1"/>
                          </a:solidFill>
                          <a:effectLst/>
                        </a:rPr>
                        <a:t>tenu de la nature de la question de recherche (association entre un facteur de risque et la survenue d’une maladie ou un état de santé (critère de jugement : ici la survenue d’un cancer) c’est bien une étude observationnelle analytique qui est appropriée et non une étude interventionnelle ou un essai randomisé (qui ne serait pas éthique), et parmi ces études, on peut réaliser une étude de cohorte ou une étude cas-témoins, à noter que c’est l’étude de cohorte prospective qui apporte le meilleur niveau de preuve.</a:t>
                      </a:r>
                      <a:endParaRPr lang="fr-F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fr-FR"/>
                    </a:p>
                  </a:txBody>
                  <a:tcPr/>
                </a:tc>
                <a:extLst>
                  <a:ext uri="{0D108BD9-81ED-4DB2-BD59-A6C34878D82A}">
                    <a16:rowId xmlns:a16="http://schemas.microsoft.com/office/drawing/2014/main" val="3841756981"/>
                  </a:ext>
                </a:extLst>
              </a:tr>
            </a:tbl>
          </a:graphicData>
        </a:graphic>
      </p:graphicFrame>
    </p:spTree>
    <p:extLst>
      <p:ext uri="{BB962C8B-B14F-4D97-AF65-F5344CB8AC3E}">
        <p14:creationId xmlns:p14="http://schemas.microsoft.com/office/powerpoint/2010/main" val="2768238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bwMode="auto">
          <a:xfrm>
            <a:off x="3313952" y="805308"/>
            <a:ext cx="5460548" cy="3028935"/>
          </a:xfrm>
          <a:prstGeom prst="roundRect">
            <a:avLst>
              <a:gd name="adj" fmla="val 10401"/>
            </a:avLst>
          </a:prstGeom>
          <a:solidFill>
            <a:schemeClr val="accent5">
              <a:lumMod val="20000"/>
              <a:lumOff val="80000"/>
            </a:schemeClr>
          </a:solidFill>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fr-FR">
              <a:latin typeface="Times New Roman" pitchFamily="18" charset="0"/>
            </a:endParaRPr>
          </a:p>
        </p:txBody>
      </p:sp>
      <p:sp>
        <p:nvSpPr>
          <p:cNvPr id="2" name="Rectangle à coins arrondis 1"/>
          <p:cNvSpPr/>
          <p:nvPr/>
        </p:nvSpPr>
        <p:spPr bwMode="auto">
          <a:xfrm>
            <a:off x="3313952" y="4968728"/>
            <a:ext cx="5415441" cy="1116183"/>
          </a:xfrm>
          <a:prstGeom prst="roundRect">
            <a:avLst/>
          </a:prstGeom>
          <a:solidFill>
            <a:schemeClr val="accent2">
              <a:lumMod val="60000"/>
              <a:lumOff val="40000"/>
            </a:schemeClr>
          </a:solidFill>
          <a:ln>
            <a:solidFill>
              <a:srgbClr val="C00000"/>
            </a:solidFill>
          </a:ln>
          <a:extLst/>
        </p:spPr>
        <p:style>
          <a:lnRef idx="0">
            <a:scrgbClr r="0" g="0" b="0"/>
          </a:lnRef>
          <a:fillRef idx="0">
            <a:scrgbClr r="0" g="0" b="0"/>
          </a:fillRef>
          <a:effectRef idx="0">
            <a:scrgbClr r="0" g="0" b="0"/>
          </a:effectRef>
          <a:fontRef idx="minor">
            <a:schemeClr val="lt1"/>
          </a:fontRef>
        </p:style>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fr-FR">
              <a:latin typeface="Times New Roman" pitchFamily="18" charset="0"/>
            </a:endParaRPr>
          </a:p>
        </p:txBody>
      </p:sp>
      <p:grpSp>
        <p:nvGrpSpPr>
          <p:cNvPr id="195588" name="Group 4"/>
          <p:cNvGrpSpPr>
            <a:grpSpLocks/>
          </p:cNvGrpSpPr>
          <p:nvPr/>
        </p:nvGrpSpPr>
        <p:grpSpPr bwMode="auto">
          <a:xfrm>
            <a:off x="6423463" y="2204573"/>
            <a:ext cx="2091930" cy="1503761"/>
            <a:chOff x="3079" y="2107"/>
            <a:chExt cx="1757" cy="1263"/>
          </a:xfrm>
          <a:solidFill>
            <a:srgbClr val="FFC000"/>
          </a:solidFill>
        </p:grpSpPr>
        <p:sp>
          <p:nvSpPr>
            <p:cNvPr id="195590" name="Text Box 6"/>
            <p:cNvSpPr txBox="1">
              <a:spLocks noChangeArrowheads="1"/>
            </p:cNvSpPr>
            <p:nvPr/>
          </p:nvSpPr>
          <p:spPr bwMode="auto">
            <a:xfrm>
              <a:off x="3875" y="2107"/>
              <a:ext cx="961" cy="429"/>
            </a:xfrm>
            <a:prstGeom prst="round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defRPr/>
              </a:pPr>
              <a:r>
                <a:rPr lang="fr-FR" altLang="fr-FR" sz="1200" dirty="0" smtClean="0">
                  <a:latin typeface="Arial" charset="0"/>
                </a:rPr>
                <a:t>Etudes </a:t>
              </a:r>
            </a:p>
            <a:p>
              <a:pPr algn="ctr" eaLnBrk="0" fontAlgn="base" hangingPunct="0">
                <a:spcBef>
                  <a:spcPct val="0"/>
                </a:spcBef>
                <a:spcAft>
                  <a:spcPct val="0"/>
                </a:spcAft>
                <a:defRPr/>
              </a:pPr>
              <a:r>
                <a:rPr lang="fr-FR" altLang="fr-FR" sz="1200" dirty="0" smtClean="0">
                  <a:latin typeface="Arial" charset="0"/>
                </a:rPr>
                <a:t>cas-témoins</a:t>
              </a:r>
              <a:endParaRPr lang="fr-FR" altLang="fr-FR" sz="1200" dirty="0">
                <a:latin typeface="Arial" charset="0"/>
              </a:endParaRPr>
            </a:p>
          </p:txBody>
        </p:sp>
        <p:sp>
          <p:nvSpPr>
            <p:cNvPr id="195592" name="Text Box 8"/>
            <p:cNvSpPr txBox="1">
              <a:spLocks noChangeArrowheads="1"/>
            </p:cNvSpPr>
            <p:nvPr/>
          </p:nvSpPr>
          <p:spPr bwMode="auto">
            <a:xfrm>
              <a:off x="3878" y="2573"/>
              <a:ext cx="958" cy="429"/>
            </a:xfrm>
            <a:prstGeom prst="round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defRPr/>
              </a:pPr>
              <a:r>
                <a:rPr lang="fr-FR" altLang="fr-FR" sz="1200" dirty="0">
                  <a:latin typeface="Arial" charset="0"/>
                </a:rPr>
                <a:t>Études de cohorte</a:t>
              </a:r>
            </a:p>
          </p:txBody>
        </p:sp>
        <p:sp>
          <p:nvSpPr>
            <p:cNvPr id="195594" name="Text Box 10"/>
            <p:cNvSpPr txBox="1">
              <a:spLocks noChangeArrowheads="1"/>
            </p:cNvSpPr>
            <p:nvPr/>
          </p:nvSpPr>
          <p:spPr bwMode="auto">
            <a:xfrm>
              <a:off x="3887" y="3027"/>
              <a:ext cx="949" cy="343"/>
            </a:xfrm>
            <a:prstGeom prst="round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defRPr/>
              </a:pPr>
              <a:r>
                <a:rPr lang="fr-FR" altLang="fr-FR" sz="900" i="1" dirty="0" smtClean="0">
                  <a:latin typeface="Arial" charset="0"/>
                </a:rPr>
                <a:t>Etudes </a:t>
              </a:r>
              <a:endParaRPr lang="fr-FR" altLang="fr-FR" sz="900" i="1" dirty="0">
                <a:latin typeface="Arial" charset="0"/>
              </a:endParaRPr>
            </a:p>
            <a:p>
              <a:pPr algn="ctr" eaLnBrk="0" fontAlgn="base" hangingPunct="0">
                <a:spcBef>
                  <a:spcPct val="0"/>
                </a:spcBef>
                <a:spcAft>
                  <a:spcPct val="0"/>
                </a:spcAft>
                <a:defRPr/>
              </a:pPr>
              <a:r>
                <a:rPr lang="fr-FR" altLang="fr-FR" sz="900" i="1" dirty="0">
                  <a:latin typeface="Arial" charset="0"/>
                </a:rPr>
                <a:t>transversales</a:t>
              </a:r>
            </a:p>
          </p:txBody>
        </p:sp>
        <p:sp>
          <p:nvSpPr>
            <p:cNvPr id="195595" name="Line 11"/>
            <p:cNvSpPr>
              <a:spLocks noChangeShapeType="1"/>
            </p:cNvSpPr>
            <p:nvPr/>
          </p:nvSpPr>
          <p:spPr bwMode="auto">
            <a:xfrm flipV="1">
              <a:off x="3079" y="2312"/>
              <a:ext cx="799" cy="468"/>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fr-FR">
                <a:latin typeface="Times New Roman" pitchFamily="18" charset="0"/>
              </a:endParaRPr>
            </a:p>
          </p:txBody>
        </p:sp>
        <p:sp>
          <p:nvSpPr>
            <p:cNvPr id="195599" name="Line 15"/>
            <p:cNvSpPr>
              <a:spLocks noChangeShapeType="1"/>
            </p:cNvSpPr>
            <p:nvPr/>
          </p:nvSpPr>
          <p:spPr bwMode="auto">
            <a:xfrm>
              <a:off x="3079" y="2843"/>
              <a:ext cx="799" cy="376"/>
            </a:xfrm>
            <a:prstGeom prst="line">
              <a:avLst/>
            </a:prstGeom>
            <a:grpFill/>
            <a:ln w="9525">
              <a:solidFill>
                <a:schemeClr val="tx1"/>
              </a:solidFill>
              <a:prstDash val="dash"/>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fr-FR">
                <a:latin typeface="Times New Roman" pitchFamily="18" charset="0"/>
              </a:endParaRPr>
            </a:p>
          </p:txBody>
        </p:sp>
        <p:sp>
          <p:nvSpPr>
            <p:cNvPr id="195601" name="Line 17"/>
            <p:cNvSpPr>
              <a:spLocks noChangeShapeType="1"/>
            </p:cNvSpPr>
            <p:nvPr/>
          </p:nvSpPr>
          <p:spPr bwMode="auto">
            <a:xfrm>
              <a:off x="3107" y="2795"/>
              <a:ext cx="771" cy="0"/>
            </a:xfrm>
            <a:prstGeom prst="line">
              <a:avLst/>
            </a:prstGeom>
            <a:grpFill/>
            <a:ln w="9525">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fr-FR">
                <a:latin typeface="Times New Roman" pitchFamily="18" charset="0"/>
              </a:endParaRPr>
            </a:p>
          </p:txBody>
        </p:sp>
      </p:grpSp>
      <p:sp>
        <p:nvSpPr>
          <p:cNvPr id="195605" name="Text Box 21"/>
          <p:cNvSpPr txBox="1">
            <a:spLocks noChangeArrowheads="1"/>
          </p:cNvSpPr>
          <p:nvPr/>
        </p:nvSpPr>
        <p:spPr bwMode="auto">
          <a:xfrm>
            <a:off x="-306194" y="456891"/>
            <a:ext cx="375782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defRPr/>
            </a:pPr>
            <a:r>
              <a:rPr lang="fr-FR" altLang="fr-FR" sz="2100" b="1" dirty="0">
                <a:solidFill>
                  <a:schemeClr val="accent6">
                    <a:lumMod val="75000"/>
                  </a:schemeClr>
                </a:solidFill>
                <a:latin typeface="Arial" pitchFamily="34" charset="0"/>
                <a:cs typeface="Arial" pitchFamily="34" charset="0"/>
              </a:rPr>
              <a:t>Les types d’études </a:t>
            </a:r>
          </a:p>
          <a:p>
            <a:pPr algn="ctr" eaLnBrk="0" fontAlgn="base" hangingPunct="0">
              <a:spcBef>
                <a:spcPct val="0"/>
              </a:spcBef>
              <a:spcAft>
                <a:spcPct val="0"/>
              </a:spcAft>
              <a:defRPr/>
            </a:pPr>
            <a:r>
              <a:rPr lang="fr-FR" altLang="fr-FR" sz="2100" b="1" dirty="0">
                <a:solidFill>
                  <a:schemeClr val="accent6">
                    <a:lumMod val="75000"/>
                  </a:schemeClr>
                </a:solidFill>
                <a:latin typeface="Arial" pitchFamily="34" charset="0"/>
                <a:cs typeface="Arial" pitchFamily="34" charset="0"/>
              </a:rPr>
              <a:t>en épidémiologie</a:t>
            </a:r>
          </a:p>
        </p:txBody>
      </p:sp>
      <p:sp>
        <p:nvSpPr>
          <p:cNvPr id="195606" name="Oval 22"/>
          <p:cNvSpPr>
            <a:spLocks noChangeArrowheads="1"/>
          </p:cNvSpPr>
          <p:nvPr/>
        </p:nvSpPr>
        <p:spPr bwMode="auto">
          <a:xfrm>
            <a:off x="3445569" y="2759076"/>
            <a:ext cx="1283116" cy="540544"/>
          </a:xfrm>
          <a:prstGeom prst="round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nchor="ctr"/>
          <a:lstStyle/>
          <a:p>
            <a:pPr algn="ctr" eaLnBrk="0" fontAlgn="base" hangingPunct="0">
              <a:spcBef>
                <a:spcPct val="0"/>
              </a:spcBef>
              <a:spcAft>
                <a:spcPct val="0"/>
              </a:spcAft>
              <a:defRPr/>
            </a:pPr>
            <a:r>
              <a:rPr lang="fr-FR" sz="1200" b="1" dirty="0" smtClean="0">
                <a:solidFill>
                  <a:schemeClr val="bg1"/>
                </a:solidFill>
                <a:latin typeface="+mj-lt"/>
              </a:rPr>
              <a:t>Groupe de </a:t>
            </a:r>
          </a:p>
          <a:p>
            <a:pPr algn="ctr" eaLnBrk="0" fontAlgn="base" hangingPunct="0">
              <a:spcBef>
                <a:spcPct val="0"/>
              </a:spcBef>
              <a:spcAft>
                <a:spcPct val="0"/>
              </a:spcAft>
              <a:defRPr/>
            </a:pPr>
            <a:r>
              <a:rPr lang="fr-FR" sz="1200" b="1" dirty="0" smtClean="0">
                <a:solidFill>
                  <a:schemeClr val="bg1"/>
                </a:solidFill>
                <a:latin typeface="+mj-lt"/>
              </a:rPr>
              <a:t>comparaison ?</a:t>
            </a:r>
            <a:endParaRPr lang="fr-FR" sz="1200" b="1" dirty="0">
              <a:solidFill>
                <a:schemeClr val="bg1"/>
              </a:solidFill>
              <a:latin typeface="+mj-lt"/>
            </a:endParaRPr>
          </a:p>
        </p:txBody>
      </p:sp>
      <p:grpSp>
        <p:nvGrpSpPr>
          <p:cNvPr id="195608" name="Group 24"/>
          <p:cNvGrpSpPr>
            <a:grpSpLocks/>
          </p:cNvGrpSpPr>
          <p:nvPr/>
        </p:nvGrpSpPr>
        <p:grpSpPr bwMode="auto">
          <a:xfrm>
            <a:off x="3484083" y="1607933"/>
            <a:ext cx="1122759" cy="1125140"/>
            <a:chOff x="132" y="763"/>
            <a:chExt cx="943" cy="945"/>
          </a:xfrm>
        </p:grpSpPr>
        <p:sp>
          <p:nvSpPr>
            <p:cNvPr id="195610" name="Text Box 26"/>
            <p:cNvSpPr txBox="1">
              <a:spLocks noChangeArrowheads="1"/>
            </p:cNvSpPr>
            <p:nvPr/>
          </p:nvSpPr>
          <p:spPr bwMode="auto">
            <a:xfrm>
              <a:off x="132" y="763"/>
              <a:ext cx="943" cy="429"/>
            </a:xfrm>
            <a:prstGeom prst="roundRect">
              <a:avLst/>
            </a:prstGeom>
            <a:solidFill>
              <a:srgbClr val="8BA8E2">
                <a:alpha val="78824"/>
              </a:srgb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fr-FR" altLang="fr-FR" sz="1200" dirty="0">
                  <a:latin typeface="Arial" charset="0"/>
                </a:rPr>
                <a:t>études </a:t>
              </a:r>
            </a:p>
            <a:p>
              <a:pPr algn="ctr" eaLnBrk="0" fontAlgn="base" hangingPunct="0">
                <a:spcBef>
                  <a:spcPct val="0"/>
                </a:spcBef>
                <a:spcAft>
                  <a:spcPct val="0"/>
                </a:spcAft>
                <a:defRPr/>
              </a:pPr>
              <a:r>
                <a:rPr lang="fr-FR" altLang="fr-FR" sz="1200" b="1" dirty="0">
                  <a:latin typeface="Arial" charset="0"/>
                </a:rPr>
                <a:t>descriptives</a:t>
              </a:r>
            </a:p>
          </p:txBody>
        </p:sp>
        <p:sp>
          <p:nvSpPr>
            <p:cNvPr id="195611" name="Line 27"/>
            <p:cNvSpPr>
              <a:spLocks noChangeShapeType="1"/>
            </p:cNvSpPr>
            <p:nvPr/>
          </p:nvSpPr>
          <p:spPr bwMode="auto">
            <a:xfrm flipH="1" flipV="1">
              <a:off x="674" y="1165"/>
              <a:ext cx="5" cy="543"/>
            </a:xfrm>
            <a:prstGeom prst="line">
              <a:avLst/>
            </a:prstGeom>
            <a:ln>
              <a:headEnd/>
              <a:tailEnd type="triangle" w="med" len="med"/>
            </a:ln>
            <a:extLst/>
          </p:spPr>
          <p:style>
            <a:lnRef idx="1">
              <a:schemeClr val="dk1"/>
            </a:lnRef>
            <a:fillRef idx="0">
              <a:schemeClr val="dk1"/>
            </a:fillRef>
            <a:effectRef idx="0">
              <a:schemeClr val="dk1"/>
            </a:effectRef>
            <a:fontRef idx="minor">
              <a:schemeClr val="tx1"/>
            </a:fontRef>
          </p:style>
          <p:txBody>
            <a:bodyPr/>
            <a:lstStyle/>
            <a:p>
              <a:pPr eaLnBrk="0" fontAlgn="base" hangingPunct="0">
                <a:spcBef>
                  <a:spcPct val="0"/>
                </a:spcBef>
                <a:spcAft>
                  <a:spcPct val="0"/>
                </a:spcAft>
                <a:defRPr/>
              </a:pPr>
              <a:endParaRPr lang="fr-FR">
                <a:latin typeface="Times New Roman" pitchFamily="18" charset="0"/>
              </a:endParaRPr>
            </a:p>
          </p:txBody>
        </p:sp>
        <p:sp>
          <p:nvSpPr>
            <p:cNvPr id="195612" name="Text Box 28"/>
            <p:cNvSpPr txBox="1">
              <a:spLocks noChangeArrowheads="1"/>
            </p:cNvSpPr>
            <p:nvPr/>
          </p:nvSpPr>
          <p:spPr bwMode="auto">
            <a:xfrm>
              <a:off x="306" y="1330"/>
              <a:ext cx="422" cy="25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fr-FR" altLang="fr-FR" sz="1350" b="1" dirty="0">
                  <a:latin typeface="Arial" charset="0"/>
                </a:rPr>
                <a:t>non</a:t>
              </a:r>
            </a:p>
          </p:txBody>
        </p:sp>
      </p:grpSp>
      <p:sp>
        <p:nvSpPr>
          <p:cNvPr id="195621" name="Text Box 37"/>
          <p:cNvSpPr txBox="1">
            <a:spLocks noChangeArrowheads="1"/>
          </p:cNvSpPr>
          <p:nvPr/>
        </p:nvSpPr>
        <p:spPr bwMode="auto">
          <a:xfrm>
            <a:off x="422444" y="3496466"/>
            <a:ext cx="2300544" cy="1293971"/>
          </a:xfrm>
          <a:prstGeom prst="roundRect">
            <a:avLst/>
          </a:prstGeom>
          <a:solidFill>
            <a:schemeClr val="accent6"/>
          </a:soli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lvl="0" algn="ctr" eaLnBrk="0" fontAlgn="base" hangingPunct="0">
              <a:spcBef>
                <a:spcPct val="0"/>
              </a:spcBef>
              <a:spcAft>
                <a:spcPct val="0"/>
              </a:spcAft>
              <a:defRPr/>
            </a:pPr>
            <a:r>
              <a:rPr lang="fr-FR" sz="1400" b="1" dirty="0" smtClean="0">
                <a:solidFill>
                  <a:schemeClr val="bg1"/>
                </a:solidFill>
              </a:rPr>
              <a:t>L’étude </a:t>
            </a:r>
            <a:r>
              <a:rPr lang="fr-FR" sz="1400" b="1" dirty="0">
                <a:solidFill>
                  <a:schemeClr val="bg1"/>
                </a:solidFill>
              </a:rPr>
              <a:t>modifie-t-elle le cours des évènements </a:t>
            </a:r>
            <a:r>
              <a:rPr lang="fr-FR" sz="1400" b="1" dirty="0" smtClean="0">
                <a:solidFill>
                  <a:schemeClr val="bg1"/>
                </a:solidFill>
              </a:rPr>
              <a:t> </a:t>
            </a:r>
          </a:p>
          <a:p>
            <a:pPr lvl="0" algn="ctr" eaLnBrk="0" fontAlgn="base" hangingPunct="0">
              <a:spcBef>
                <a:spcPct val="0"/>
              </a:spcBef>
              <a:spcAft>
                <a:spcPct val="0"/>
              </a:spcAft>
              <a:defRPr/>
            </a:pPr>
            <a:r>
              <a:rPr lang="fr-FR" sz="1400" b="1" dirty="0" smtClean="0">
                <a:solidFill>
                  <a:schemeClr val="bg1"/>
                </a:solidFill>
              </a:rPr>
              <a:t>ou décide t on dans le cadre de l’étude des expositions?</a:t>
            </a:r>
            <a:endParaRPr lang="fr-FR" sz="1400" b="1" dirty="0">
              <a:solidFill>
                <a:schemeClr val="bg1"/>
              </a:solidFill>
            </a:endParaRPr>
          </a:p>
        </p:txBody>
      </p:sp>
      <p:grpSp>
        <p:nvGrpSpPr>
          <p:cNvPr id="10" name="Groupe 9"/>
          <p:cNvGrpSpPr/>
          <p:nvPr/>
        </p:nvGrpSpPr>
        <p:grpSpPr>
          <a:xfrm>
            <a:off x="4643961" y="2742743"/>
            <a:ext cx="1895663" cy="715089"/>
            <a:chOff x="1387827" y="2883592"/>
            <a:chExt cx="2527551" cy="953452"/>
          </a:xfrm>
        </p:grpSpPr>
        <p:grpSp>
          <p:nvGrpSpPr>
            <p:cNvPr id="195613" name="Group 29"/>
            <p:cNvGrpSpPr>
              <a:grpSpLocks/>
            </p:cNvGrpSpPr>
            <p:nvPr/>
          </p:nvGrpSpPr>
          <p:grpSpPr bwMode="auto">
            <a:xfrm>
              <a:off x="1387827" y="3233259"/>
              <a:ext cx="1296988" cy="487844"/>
              <a:chOff x="204" y="2421"/>
              <a:chExt cx="817" cy="800"/>
            </a:xfrm>
          </p:grpSpPr>
          <p:sp>
            <p:nvSpPr>
              <p:cNvPr id="195616" name="Rectangle 32"/>
              <p:cNvSpPr>
                <a:spLocks noChangeArrowheads="1"/>
              </p:cNvSpPr>
              <p:nvPr/>
            </p:nvSpPr>
            <p:spPr bwMode="auto">
              <a:xfrm>
                <a:off x="204" y="2858"/>
                <a:ext cx="817"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defRPr/>
                </a:pPr>
                <a:endParaRPr lang="fr-FR">
                  <a:solidFill>
                    <a:srgbClr val="000000"/>
                  </a:solidFill>
                  <a:latin typeface="Times New Roman" pitchFamily="18" charset="0"/>
                </a:endParaRPr>
              </a:p>
            </p:txBody>
          </p:sp>
          <p:grpSp>
            <p:nvGrpSpPr>
              <p:cNvPr id="195617" name="Group 33"/>
              <p:cNvGrpSpPr>
                <a:grpSpLocks/>
              </p:cNvGrpSpPr>
              <p:nvPr/>
            </p:nvGrpSpPr>
            <p:grpSpPr bwMode="auto">
              <a:xfrm>
                <a:off x="282" y="2421"/>
                <a:ext cx="541" cy="678"/>
                <a:chOff x="282" y="2421"/>
                <a:chExt cx="541" cy="678"/>
              </a:xfrm>
            </p:grpSpPr>
            <p:sp>
              <p:nvSpPr>
                <p:cNvPr id="195618" name="Line 34"/>
                <p:cNvSpPr>
                  <a:spLocks noChangeShapeType="1"/>
                </p:cNvSpPr>
                <p:nvPr/>
              </p:nvSpPr>
              <p:spPr bwMode="auto">
                <a:xfrm>
                  <a:off x="282" y="2421"/>
                  <a:ext cx="541" cy="8"/>
                </a:xfrm>
                <a:prstGeom prst="line">
                  <a:avLst/>
                </a:prstGeom>
                <a:ln>
                  <a:headEnd/>
                  <a:tailEnd type="triangle" w="med" len="med"/>
                </a:ln>
                <a:extLst/>
              </p:spPr>
              <p:style>
                <a:lnRef idx="1">
                  <a:schemeClr val="dk1"/>
                </a:lnRef>
                <a:fillRef idx="0">
                  <a:schemeClr val="dk1"/>
                </a:fillRef>
                <a:effectRef idx="0">
                  <a:schemeClr val="dk1"/>
                </a:effectRef>
                <a:fontRef idx="minor">
                  <a:schemeClr val="tx1"/>
                </a:fontRef>
              </p:style>
              <p:txBody>
                <a:bodyPr/>
                <a:lstStyle/>
                <a:p>
                  <a:pPr eaLnBrk="0" fontAlgn="base" hangingPunct="0">
                    <a:spcBef>
                      <a:spcPct val="0"/>
                    </a:spcBef>
                    <a:spcAft>
                      <a:spcPct val="0"/>
                    </a:spcAft>
                    <a:defRPr/>
                  </a:pPr>
                  <a:endParaRPr lang="fr-FR">
                    <a:solidFill>
                      <a:srgbClr val="000000"/>
                    </a:solidFill>
                    <a:latin typeface="Times New Roman" pitchFamily="18" charset="0"/>
                  </a:endParaRPr>
                </a:p>
              </p:txBody>
            </p:sp>
            <p:sp>
              <p:nvSpPr>
                <p:cNvPr id="195619" name="Text Box 35"/>
                <p:cNvSpPr txBox="1">
                  <a:spLocks noChangeArrowheads="1"/>
                </p:cNvSpPr>
                <p:nvPr/>
              </p:nvSpPr>
              <p:spPr bwMode="auto">
                <a:xfrm>
                  <a:off x="297" y="2443"/>
                  <a:ext cx="413" cy="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defRPr/>
                  </a:pPr>
                  <a:r>
                    <a:rPr lang="fr-FR" altLang="fr-FR" sz="1350" b="1" dirty="0">
                      <a:solidFill>
                        <a:srgbClr val="FF0000"/>
                      </a:solidFill>
                      <a:latin typeface="Arial" charset="0"/>
                    </a:rPr>
                    <a:t>oui</a:t>
                  </a:r>
                </a:p>
              </p:txBody>
            </p:sp>
          </p:grpSp>
        </p:grpSp>
        <p:sp>
          <p:nvSpPr>
            <p:cNvPr id="195626" name="Text Box 42"/>
            <p:cNvSpPr txBox="1">
              <a:spLocks noChangeArrowheads="1"/>
            </p:cNvSpPr>
            <p:nvPr/>
          </p:nvSpPr>
          <p:spPr bwMode="auto">
            <a:xfrm>
              <a:off x="2347803" y="2883592"/>
              <a:ext cx="1567575" cy="953452"/>
            </a:xfrm>
            <a:prstGeom prst="roundRect">
              <a:avLst/>
            </a:prstGeom>
            <a:solidFill>
              <a:srgbClr val="FFC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fr-FR" altLang="fr-FR" sz="1200" dirty="0">
                  <a:latin typeface="Arial" charset="0"/>
                </a:rPr>
                <a:t>études </a:t>
              </a:r>
            </a:p>
            <a:p>
              <a:pPr lvl="0" algn="ctr" eaLnBrk="0" fontAlgn="base" hangingPunct="0">
                <a:spcBef>
                  <a:spcPct val="0"/>
                </a:spcBef>
                <a:spcAft>
                  <a:spcPct val="0"/>
                </a:spcAft>
                <a:defRPr/>
              </a:pPr>
              <a:r>
                <a:rPr lang="fr-FR" altLang="fr-FR" sz="1200" b="1" dirty="0">
                  <a:latin typeface="Arial" charset="0"/>
                </a:rPr>
                <a:t>Étiologiques</a:t>
              </a:r>
            </a:p>
            <a:p>
              <a:pPr lvl="0" algn="ctr" eaLnBrk="0" fontAlgn="base" hangingPunct="0">
                <a:spcBef>
                  <a:spcPct val="0"/>
                </a:spcBef>
                <a:spcAft>
                  <a:spcPct val="0"/>
                </a:spcAft>
                <a:defRPr/>
              </a:pPr>
              <a:r>
                <a:rPr lang="fr-FR" altLang="fr-FR" sz="1200" dirty="0">
                  <a:latin typeface="Arial" charset="0"/>
                </a:rPr>
                <a:t>(analytiques)</a:t>
              </a:r>
            </a:p>
          </p:txBody>
        </p:sp>
      </p:grpSp>
      <p:grpSp>
        <p:nvGrpSpPr>
          <p:cNvPr id="195653" name="Group 69"/>
          <p:cNvGrpSpPr>
            <a:grpSpLocks/>
          </p:cNvGrpSpPr>
          <p:nvPr/>
        </p:nvGrpSpPr>
        <p:grpSpPr bwMode="auto">
          <a:xfrm>
            <a:off x="4374668" y="980474"/>
            <a:ext cx="2994421" cy="1660922"/>
            <a:chOff x="880" y="236"/>
            <a:chExt cx="2515" cy="1395"/>
          </a:xfrm>
        </p:grpSpPr>
        <p:grpSp>
          <p:nvGrpSpPr>
            <p:cNvPr id="195654" name="Group 70"/>
            <p:cNvGrpSpPr>
              <a:grpSpLocks/>
            </p:cNvGrpSpPr>
            <p:nvPr/>
          </p:nvGrpSpPr>
          <p:grpSpPr bwMode="auto">
            <a:xfrm>
              <a:off x="880" y="236"/>
              <a:ext cx="1714" cy="1395"/>
              <a:chOff x="880" y="236"/>
              <a:chExt cx="1714" cy="1395"/>
            </a:xfrm>
          </p:grpSpPr>
          <p:sp>
            <p:nvSpPr>
              <p:cNvPr id="195655" name="Text Box 71"/>
              <p:cNvSpPr txBox="1">
                <a:spLocks noChangeArrowheads="1"/>
              </p:cNvSpPr>
              <p:nvPr/>
            </p:nvSpPr>
            <p:spPr bwMode="auto">
              <a:xfrm>
                <a:off x="1156" y="1116"/>
                <a:ext cx="1438" cy="515"/>
              </a:xfrm>
              <a:prstGeom prst="roundRect">
                <a:avLst/>
              </a:prstGeom>
              <a:solidFill>
                <a:srgbClr val="7E9EDE">
                  <a:alpha val="80000"/>
                </a:srgb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defRPr/>
                </a:pPr>
                <a:r>
                  <a:rPr lang="fr-FR" altLang="fr-FR" sz="1100" dirty="0" smtClean="0">
                    <a:latin typeface="Arial" charset="0"/>
                  </a:rPr>
                  <a:t>Etudes </a:t>
                </a:r>
                <a:endParaRPr lang="fr-FR" altLang="fr-FR" sz="1100" dirty="0">
                  <a:latin typeface="Arial" charset="0"/>
                </a:endParaRPr>
              </a:p>
              <a:p>
                <a:pPr algn="ctr" eaLnBrk="0" fontAlgn="base" hangingPunct="0">
                  <a:spcBef>
                    <a:spcPct val="0"/>
                  </a:spcBef>
                  <a:spcAft>
                    <a:spcPct val="0"/>
                  </a:spcAft>
                  <a:defRPr/>
                </a:pPr>
                <a:r>
                  <a:rPr lang="fr-FR" altLang="fr-FR" sz="1100" dirty="0">
                    <a:latin typeface="Arial" charset="0"/>
                  </a:rPr>
                  <a:t>Longitudinales</a:t>
                </a:r>
              </a:p>
              <a:p>
                <a:pPr algn="ctr" eaLnBrk="0" fontAlgn="base" hangingPunct="0">
                  <a:spcBef>
                    <a:spcPct val="0"/>
                  </a:spcBef>
                  <a:spcAft>
                    <a:spcPct val="0"/>
                  </a:spcAft>
                  <a:defRPr/>
                </a:pPr>
                <a:r>
                  <a:rPr lang="fr-FR" altLang="fr-FR" sz="800" i="1" dirty="0">
                    <a:latin typeface="Arial" charset="0"/>
                  </a:rPr>
                  <a:t>(cohorte descriptives)</a:t>
                </a:r>
              </a:p>
            </p:txBody>
          </p:sp>
          <p:sp>
            <p:nvSpPr>
              <p:cNvPr id="195659" name="Rectangle 75"/>
              <p:cNvSpPr>
                <a:spLocks noChangeArrowheads="1"/>
              </p:cNvSpPr>
              <p:nvPr/>
            </p:nvSpPr>
            <p:spPr bwMode="auto">
              <a:xfrm>
                <a:off x="1157" y="681"/>
                <a:ext cx="1437" cy="363"/>
              </a:xfrm>
              <a:prstGeom prst="roundRect">
                <a:avLst/>
              </a:prstGeom>
              <a:solidFill>
                <a:srgbClr val="8BA8E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fr-FR" altLang="fr-FR" sz="1200" dirty="0" smtClean="0">
                    <a:latin typeface="+mj-lt"/>
                  </a:rPr>
                  <a:t>Etudes transversales</a:t>
                </a:r>
                <a:endParaRPr lang="fr-FR" altLang="fr-FR" sz="1200" dirty="0">
                  <a:latin typeface="+mj-lt"/>
                </a:endParaRPr>
              </a:p>
            </p:txBody>
          </p:sp>
          <p:sp>
            <p:nvSpPr>
              <p:cNvPr id="195661" name="Line 77"/>
              <p:cNvSpPr>
                <a:spLocks noChangeShapeType="1"/>
              </p:cNvSpPr>
              <p:nvPr/>
            </p:nvSpPr>
            <p:spPr bwMode="auto">
              <a:xfrm>
                <a:off x="1066" y="890"/>
                <a:ext cx="9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fr-FR">
                  <a:latin typeface="Times New Roman" pitchFamily="18" charset="0"/>
                </a:endParaRPr>
              </a:p>
            </p:txBody>
          </p:sp>
          <p:grpSp>
            <p:nvGrpSpPr>
              <p:cNvPr id="195664" name="Group 80"/>
              <p:cNvGrpSpPr>
                <a:grpSpLocks/>
              </p:cNvGrpSpPr>
              <p:nvPr/>
            </p:nvGrpSpPr>
            <p:grpSpPr bwMode="auto">
              <a:xfrm>
                <a:off x="1157" y="236"/>
                <a:ext cx="1437" cy="355"/>
                <a:chOff x="1157" y="236"/>
                <a:chExt cx="1437" cy="355"/>
              </a:xfrm>
            </p:grpSpPr>
            <p:sp>
              <p:nvSpPr>
                <p:cNvPr id="195665" name="Rectangle 81"/>
                <p:cNvSpPr>
                  <a:spLocks noChangeArrowheads="1"/>
                </p:cNvSpPr>
                <p:nvPr/>
              </p:nvSpPr>
              <p:spPr bwMode="auto">
                <a:xfrm>
                  <a:off x="1157" y="250"/>
                  <a:ext cx="1437" cy="341"/>
                </a:xfrm>
                <a:prstGeom prst="roundRect">
                  <a:avLst/>
                </a:prstGeom>
                <a:solidFill>
                  <a:srgbClr val="7E9EDE">
                    <a:alpha val="80000"/>
                  </a:srgb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defRPr/>
                  </a:pPr>
                  <a:r>
                    <a:rPr lang="fr-FR" sz="1400" dirty="0" smtClean="0">
                      <a:latin typeface="+mj-lt"/>
                    </a:rPr>
                    <a:t>Série de cas</a:t>
                  </a:r>
                  <a:endParaRPr lang="fr-FR" sz="1400" dirty="0">
                    <a:latin typeface="+mj-lt"/>
                  </a:endParaRPr>
                </a:p>
              </p:txBody>
            </p:sp>
            <p:sp>
              <p:nvSpPr>
                <p:cNvPr id="195666" name="Text Box 82"/>
                <p:cNvSpPr txBox="1">
                  <a:spLocks noChangeArrowheads="1"/>
                </p:cNvSpPr>
                <p:nvPr/>
              </p:nvSpPr>
              <p:spPr bwMode="auto">
                <a:xfrm>
                  <a:off x="1561" y="236"/>
                  <a:ext cx="155" cy="2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endParaRPr lang="fr-FR" altLang="fr-FR" sz="1200" dirty="0">
                    <a:latin typeface="Arial" charset="0"/>
                  </a:endParaRPr>
                </a:p>
              </p:txBody>
            </p:sp>
          </p:grpSp>
          <p:sp>
            <p:nvSpPr>
              <p:cNvPr id="195668" name="Line 84"/>
              <p:cNvSpPr>
                <a:spLocks noChangeShapeType="1"/>
              </p:cNvSpPr>
              <p:nvPr/>
            </p:nvSpPr>
            <p:spPr bwMode="auto">
              <a:xfrm flipV="1">
                <a:off x="880" y="391"/>
                <a:ext cx="276" cy="3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fr-FR">
                  <a:latin typeface="Times New Roman" pitchFamily="18" charset="0"/>
                </a:endParaRPr>
              </a:p>
            </p:txBody>
          </p:sp>
          <p:sp>
            <p:nvSpPr>
              <p:cNvPr id="195671" name="Line 87"/>
              <p:cNvSpPr>
                <a:spLocks noChangeShapeType="1"/>
              </p:cNvSpPr>
              <p:nvPr/>
            </p:nvSpPr>
            <p:spPr bwMode="auto">
              <a:xfrm>
                <a:off x="946" y="1165"/>
                <a:ext cx="210" cy="2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fr-FR">
                  <a:latin typeface="Times New Roman" pitchFamily="18" charset="0"/>
                </a:endParaRPr>
              </a:p>
            </p:txBody>
          </p:sp>
        </p:grpSp>
        <p:sp>
          <p:nvSpPr>
            <p:cNvPr id="195673" name="Text Box 89"/>
            <p:cNvSpPr txBox="1">
              <a:spLocks noChangeArrowheads="1"/>
            </p:cNvSpPr>
            <p:nvPr/>
          </p:nvSpPr>
          <p:spPr bwMode="auto">
            <a:xfrm>
              <a:off x="2567" y="754"/>
              <a:ext cx="828" cy="23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fr-FR" altLang="fr-FR" sz="1200" i="1" dirty="0" smtClean="0">
                  <a:latin typeface="Arial" charset="0"/>
                </a:rPr>
                <a:t>Prévalence</a:t>
              </a:r>
              <a:endParaRPr lang="fr-FR" altLang="fr-FR" sz="1200" i="1" dirty="0">
                <a:latin typeface="Arial" charset="0"/>
              </a:endParaRPr>
            </a:p>
          </p:txBody>
        </p:sp>
      </p:grpSp>
      <p:grpSp>
        <p:nvGrpSpPr>
          <p:cNvPr id="195677" name="Group 93"/>
          <p:cNvGrpSpPr>
            <a:grpSpLocks/>
          </p:cNvGrpSpPr>
          <p:nvPr/>
        </p:nvGrpSpPr>
        <p:grpSpPr bwMode="auto">
          <a:xfrm>
            <a:off x="5156863" y="5040258"/>
            <a:ext cx="1288256" cy="919163"/>
            <a:chOff x="2448" y="3360"/>
            <a:chExt cx="1082" cy="772"/>
          </a:xfrm>
        </p:grpSpPr>
        <p:sp>
          <p:nvSpPr>
            <p:cNvPr id="195682" name="Text Box 98"/>
            <p:cNvSpPr txBox="1">
              <a:spLocks noChangeArrowheads="1"/>
            </p:cNvSpPr>
            <p:nvPr/>
          </p:nvSpPr>
          <p:spPr bwMode="auto">
            <a:xfrm>
              <a:off x="2761" y="3744"/>
              <a:ext cx="769" cy="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defRPr/>
              </a:pPr>
              <a:r>
                <a:rPr lang="fr-FR" altLang="fr-FR" sz="1200" dirty="0">
                  <a:solidFill>
                    <a:srgbClr val="000000"/>
                  </a:solidFill>
                  <a:latin typeface="Arial" charset="0"/>
                </a:rPr>
                <a:t>évaluation</a:t>
              </a:r>
            </a:p>
            <a:p>
              <a:pPr algn="ctr" eaLnBrk="0" fontAlgn="base" hangingPunct="0">
                <a:spcBef>
                  <a:spcPct val="0"/>
                </a:spcBef>
                <a:spcAft>
                  <a:spcPct val="0"/>
                </a:spcAft>
                <a:defRPr/>
              </a:pPr>
              <a:r>
                <a:rPr lang="fr-FR" altLang="fr-FR" sz="1200" dirty="0">
                  <a:solidFill>
                    <a:srgbClr val="000000"/>
                  </a:solidFill>
                  <a:latin typeface="Arial" charset="0"/>
                </a:rPr>
                <a:t>d’actions</a:t>
              </a:r>
            </a:p>
          </p:txBody>
        </p:sp>
        <p:sp>
          <p:nvSpPr>
            <p:cNvPr id="195683" name="Line 99"/>
            <p:cNvSpPr>
              <a:spLocks noChangeShapeType="1"/>
            </p:cNvSpPr>
            <p:nvPr/>
          </p:nvSpPr>
          <p:spPr bwMode="auto">
            <a:xfrm flipV="1">
              <a:off x="2448" y="3576"/>
              <a:ext cx="313" cy="1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fr-FR">
                <a:solidFill>
                  <a:srgbClr val="000000"/>
                </a:solidFill>
                <a:latin typeface="Times New Roman" pitchFamily="18" charset="0"/>
              </a:endParaRPr>
            </a:p>
          </p:txBody>
        </p:sp>
        <p:sp>
          <p:nvSpPr>
            <p:cNvPr id="195684" name="Line 100"/>
            <p:cNvSpPr>
              <a:spLocks noChangeShapeType="1"/>
            </p:cNvSpPr>
            <p:nvPr/>
          </p:nvSpPr>
          <p:spPr bwMode="auto">
            <a:xfrm>
              <a:off x="2456" y="3766"/>
              <a:ext cx="305" cy="1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fr-FR">
                <a:solidFill>
                  <a:srgbClr val="000000"/>
                </a:solidFill>
                <a:latin typeface="Times New Roman" pitchFamily="18" charset="0"/>
              </a:endParaRPr>
            </a:p>
          </p:txBody>
        </p:sp>
        <p:sp>
          <p:nvSpPr>
            <p:cNvPr id="195686" name="Text Box 102"/>
            <p:cNvSpPr txBox="1">
              <a:spLocks noChangeArrowheads="1"/>
            </p:cNvSpPr>
            <p:nvPr/>
          </p:nvSpPr>
          <p:spPr bwMode="auto">
            <a:xfrm>
              <a:off x="2761" y="3360"/>
              <a:ext cx="769" cy="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defRPr/>
              </a:pPr>
              <a:r>
                <a:rPr lang="fr-FR" altLang="fr-FR" sz="1200" dirty="0">
                  <a:solidFill>
                    <a:srgbClr val="000000"/>
                  </a:solidFill>
                  <a:latin typeface="Arial" charset="0"/>
                </a:rPr>
                <a:t>essais</a:t>
              </a:r>
            </a:p>
            <a:p>
              <a:pPr algn="ctr" eaLnBrk="0" fontAlgn="base" hangingPunct="0">
                <a:spcBef>
                  <a:spcPct val="0"/>
                </a:spcBef>
                <a:spcAft>
                  <a:spcPct val="0"/>
                </a:spcAft>
                <a:defRPr/>
              </a:pPr>
              <a:r>
                <a:rPr lang="fr-FR" altLang="fr-FR" sz="1200" dirty="0">
                  <a:solidFill>
                    <a:srgbClr val="000000"/>
                  </a:solidFill>
                  <a:latin typeface="Arial" charset="0"/>
                </a:rPr>
                <a:t>cliniques</a:t>
              </a:r>
            </a:p>
          </p:txBody>
        </p:sp>
      </p:grpSp>
      <p:sp>
        <p:nvSpPr>
          <p:cNvPr id="102" name="Espace réservé du numéro de diapositive 3"/>
          <p:cNvSpPr>
            <a:spLocks noGrp="1"/>
          </p:cNvSpPr>
          <p:nvPr>
            <p:ph type="sldNum" sz="quarter" idx="10"/>
          </p:nvPr>
        </p:nvSpPr>
        <p:spPr>
          <a:xfrm>
            <a:off x="8799106" y="6063932"/>
            <a:ext cx="514350" cy="228600"/>
          </a:xfrm>
          <a:noFill/>
          <a:ln w="9525">
            <a:noFill/>
            <a:miter lim="800000"/>
            <a:headEnd/>
            <a:tailEnd/>
          </a:ln>
          <a:effectLst/>
        </p:spPr>
        <p:txBody>
          <a:bodyPr vert="horz" wrap="square" lIns="68580" tIns="34290" rIns="68580" bIns="34290" numCol="1" rtlCol="0" anchor="t" anchorCtr="0" compatLnSpc="1">
            <a:prstTxWarp prst="textNoShape">
              <a:avLst/>
            </a:prstTxWarp>
          </a:bodyPr>
          <a:lstStyle/>
          <a:p>
            <a:pPr algn="r" fontAlgn="base">
              <a:spcBef>
                <a:spcPct val="0"/>
              </a:spcBef>
              <a:spcAft>
                <a:spcPct val="0"/>
              </a:spcAft>
              <a:defRPr/>
            </a:pPr>
            <a:fld id="{BEAE0FE6-6929-44D8-9A31-146092F55A40}" type="slidenum">
              <a:rPr lang="fr-FR" altLang="fr-FR" sz="788" b="1">
                <a:solidFill>
                  <a:prstClr val="black"/>
                </a:solidFill>
                <a:latin typeface="Arial" charset="0"/>
                <a:cs typeface="Arial" pitchFamily="34" charset="0"/>
              </a:rPr>
              <a:pPr algn="r" fontAlgn="base">
                <a:spcBef>
                  <a:spcPct val="0"/>
                </a:spcBef>
                <a:spcAft>
                  <a:spcPct val="0"/>
                </a:spcAft>
                <a:defRPr/>
              </a:pPr>
              <a:t>7</a:t>
            </a:fld>
            <a:endParaRPr lang="fr-FR" altLang="fr-FR" sz="788" b="1" dirty="0">
              <a:solidFill>
                <a:prstClr val="black"/>
              </a:solidFill>
              <a:latin typeface="Arial" charset="0"/>
              <a:cs typeface="Arial" pitchFamily="34" charset="0"/>
            </a:endParaRPr>
          </a:p>
        </p:txBody>
      </p:sp>
      <p:grpSp>
        <p:nvGrpSpPr>
          <p:cNvPr id="4" name="Groupe 3"/>
          <p:cNvGrpSpPr/>
          <p:nvPr/>
        </p:nvGrpSpPr>
        <p:grpSpPr>
          <a:xfrm>
            <a:off x="6492202" y="5031935"/>
            <a:ext cx="1731525" cy="976492"/>
            <a:chOff x="5899305" y="5244650"/>
            <a:chExt cx="2308699" cy="1301989"/>
          </a:xfrm>
        </p:grpSpPr>
        <p:sp>
          <p:nvSpPr>
            <p:cNvPr id="103" name="Line 17"/>
            <p:cNvSpPr>
              <a:spLocks noChangeShapeType="1"/>
            </p:cNvSpPr>
            <p:nvPr/>
          </p:nvSpPr>
          <p:spPr bwMode="auto">
            <a:xfrm flipV="1">
              <a:off x="6188230" y="5611942"/>
              <a:ext cx="331148" cy="28909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fr-FR">
                <a:solidFill>
                  <a:srgbClr val="000000"/>
                </a:solidFill>
                <a:latin typeface="Times New Roman" pitchFamily="18" charset="0"/>
              </a:endParaRPr>
            </a:p>
          </p:txBody>
        </p:sp>
        <p:sp>
          <p:nvSpPr>
            <p:cNvPr id="104" name="Line 17"/>
            <p:cNvSpPr>
              <a:spLocks noChangeShapeType="1"/>
            </p:cNvSpPr>
            <p:nvPr/>
          </p:nvSpPr>
          <p:spPr bwMode="auto">
            <a:xfrm>
              <a:off x="6188230" y="5910942"/>
              <a:ext cx="339566" cy="20814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fr-FR">
                <a:solidFill>
                  <a:srgbClr val="000000"/>
                </a:solidFill>
                <a:latin typeface="Times New Roman" pitchFamily="18" charset="0"/>
              </a:endParaRPr>
            </a:p>
          </p:txBody>
        </p:sp>
        <p:sp>
          <p:nvSpPr>
            <p:cNvPr id="106" name="Text Box 102"/>
            <p:cNvSpPr txBox="1">
              <a:spLocks noChangeArrowheads="1"/>
            </p:cNvSpPr>
            <p:nvPr/>
          </p:nvSpPr>
          <p:spPr bwMode="auto">
            <a:xfrm>
              <a:off x="6431122" y="5244650"/>
              <a:ext cx="1735945" cy="6155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fr-FR" altLang="fr-FR" sz="1200" dirty="0">
                  <a:solidFill>
                    <a:srgbClr val="000000"/>
                  </a:solidFill>
                  <a:latin typeface="Arial" charset="0"/>
                </a:rPr>
                <a:t>Étude contrôlée </a:t>
              </a:r>
            </a:p>
            <a:p>
              <a:pPr algn="ctr" eaLnBrk="0" fontAlgn="base" hangingPunct="0">
                <a:spcBef>
                  <a:spcPct val="0"/>
                </a:spcBef>
                <a:spcAft>
                  <a:spcPct val="0"/>
                </a:spcAft>
                <a:defRPr/>
              </a:pPr>
              <a:r>
                <a:rPr lang="fr-FR" altLang="fr-FR" sz="1200" dirty="0">
                  <a:solidFill>
                    <a:srgbClr val="000000"/>
                  </a:solidFill>
                  <a:latin typeface="Arial" charset="0"/>
                </a:rPr>
                <a:t>randomisée</a:t>
              </a:r>
            </a:p>
          </p:txBody>
        </p:sp>
        <p:sp>
          <p:nvSpPr>
            <p:cNvPr id="109" name="Text Box 102"/>
            <p:cNvSpPr txBox="1">
              <a:spLocks noChangeArrowheads="1"/>
            </p:cNvSpPr>
            <p:nvPr/>
          </p:nvSpPr>
          <p:spPr bwMode="auto">
            <a:xfrm>
              <a:off x="6472059" y="5931086"/>
              <a:ext cx="1735945" cy="6155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fr-FR" altLang="fr-FR" sz="1200" dirty="0">
                  <a:solidFill>
                    <a:srgbClr val="000000"/>
                  </a:solidFill>
                  <a:latin typeface="Arial" charset="0"/>
                </a:rPr>
                <a:t>Étude contrôlée </a:t>
              </a:r>
            </a:p>
            <a:p>
              <a:pPr algn="ctr" eaLnBrk="0" fontAlgn="base" hangingPunct="0">
                <a:spcBef>
                  <a:spcPct val="0"/>
                </a:spcBef>
                <a:spcAft>
                  <a:spcPct val="0"/>
                </a:spcAft>
                <a:defRPr/>
              </a:pPr>
              <a:r>
                <a:rPr lang="fr-FR" altLang="fr-FR" sz="1200" dirty="0">
                  <a:solidFill>
                    <a:srgbClr val="000000"/>
                  </a:solidFill>
                  <a:latin typeface="Arial" charset="0"/>
                </a:rPr>
                <a:t>non randomisée</a:t>
              </a:r>
            </a:p>
          </p:txBody>
        </p:sp>
        <p:sp>
          <p:nvSpPr>
            <p:cNvPr id="110" name="Line 90"/>
            <p:cNvSpPr>
              <a:spLocks noChangeShapeType="1"/>
            </p:cNvSpPr>
            <p:nvPr/>
          </p:nvSpPr>
          <p:spPr bwMode="auto">
            <a:xfrm>
              <a:off x="5899305" y="5530424"/>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fr-FR">
                <a:solidFill>
                  <a:srgbClr val="000000"/>
                </a:solidFill>
                <a:latin typeface="Times New Roman" pitchFamily="18" charset="0"/>
              </a:endParaRPr>
            </a:p>
          </p:txBody>
        </p:sp>
        <p:sp>
          <p:nvSpPr>
            <p:cNvPr id="111" name="Line 91"/>
            <p:cNvSpPr>
              <a:spLocks noChangeShapeType="1"/>
            </p:cNvSpPr>
            <p:nvPr/>
          </p:nvSpPr>
          <p:spPr bwMode="auto">
            <a:xfrm>
              <a:off x="5899305" y="6249562"/>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fr-FR">
                <a:solidFill>
                  <a:srgbClr val="000000"/>
                </a:solidFill>
                <a:latin typeface="Times New Roman" pitchFamily="18" charset="0"/>
              </a:endParaRPr>
            </a:p>
          </p:txBody>
        </p:sp>
        <p:sp>
          <p:nvSpPr>
            <p:cNvPr id="112" name="Line 92"/>
            <p:cNvSpPr>
              <a:spLocks noChangeShapeType="1"/>
            </p:cNvSpPr>
            <p:nvPr/>
          </p:nvSpPr>
          <p:spPr bwMode="auto">
            <a:xfrm>
              <a:off x="6188230" y="5530424"/>
              <a:ext cx="0" cy="7191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fr-FR">
                <a:solidFill>
                  <a:srgbClr val="000000"/>
                </a:solidFill>
                <a:latin typeface="Times New Roman" pitchFamily="18" charset="0"/>
              </a:endParaRPr>
            </a:p>
          </p:txBody>
        </p:sp>
      </p:grpSp>
      <p:sp>
        <p:nvSpPr>
          <p:cNvPr id="115" name="Text Box 8"/>
          <p:cNvSpPr txBox="1">
            <a:spLocks noChangeArrowheads="1"/>
          </p:cNvSpPr>
          <p:nvPr/>
        </p:nvSpPr>
        <p:spPr bwMode="auto">
          <a:xfrm>
            <a:off x="3162274" y="3893208"/>
            <a:ext cx="2518648" cy="276999"/>
          </a:xfrm>
          <a:prstGeom prst="rect">
            <a:avLst/>
          </a:prstGeom>
          <a:noFill/>
          <a:ln w="9525">
            <a:noFill/>
            <a:miter lim="800000"/>
            <a:headEnd/>
            <a:tailEnd/>
          </a:ln>
          <a:effectLst/>
          <a:extLst/>
        </p:spPr>
        <p:txBody>
          <a:bodyPr wrap="square">
            <a:spAutoFit/>
          </a:bodyPr>
          <a:lstStyle/>
          <a:p>
            <a:pPr algn="ctr" eaLnBrk="0" fontAlgn="base" hangingPunct="0">
              <a:spcBef>
                <a:spcPct val="0"/>
              </a:spcBef>
              <a:spcAft>
                <a:spcPct val="0"/>
              </a:spcAft>
              <a:defRPr/>
            </a:pPr>
            <a:r>
              <a:rPr lang="fr-FR" altLang="fr-FR" sz="1200" dirty="0" smtClean="0">
                <a:latin typeface="Arial" charset="0"/>
              </a:rPr>
              <a:t>Etudes </a:t>
            </a:r>
            <a:r>
              <a:rPr lang="fr-FR" altLang="fr-FR" sz="1200" b="1" dirty="0">
                <a:latin typeface="Arial" charset="0"/>
              </a:rPr>
              <a:t>Observationnelles</a:t>
            </a:r>
          </a:p>
        </p:txBody>
      </p:sp>
      <p:sp>
        <p:nvSpPr>
          <p:cNvPr id="116" name="Text Box 8"/>
          <p:cNvSpPr txBox="1">
            <a:spLocks noChangeArrowheads="1"/>
          </p:cNvSpPr>
          <p:nvPr/>
        </p:nvSpPr>
        <p:spPr bwMode="auto">
          <a:xfrm>
            <a:off x="2679085" y="4698965"/>
            <a:ext cx="3548328" cy="276999"/>
          </a:xfrm>
          <a:prstGeom prst="rect">
            <a:avLst/>
          </a:prstGeom>
          <a:noFill/>
          <a:ln w="9525">
            <a:noFill/>
            <a:miter lim="800000"/>
            <a:headEnd/>
            <a:tailEnd/>
          </a:ln>
          <a:effectLst/>
          <a:extLst/>
        </p:spPr>
        <p:txBody>
          <a:bodyPr wrap="square">
            <a:spAutoFit/>
          </a:bodyPr>
          <a:lstStyle/>
          <a:p>
            <a:pPr algn="ctr" eaLnBrk="0" fontAlgn="base" hangingPunct="0">
              <a:spcBef>
                <a:spcPct val="0"/>
              </a:spcBef>
              <a:spcAft>
                <a:spcPct val="0"/>
              </a:spcAft>
              <a:defRPr/>
            </a:pPr>
            <a:r>
              <a:rPr lang="fr-FR" altLang="fr-FR" sz="1200" dirty="0" smtClean="0">
                <a:latin typeface="Arial" charset="0"/>
              </a:rPr>
              <a:t>Etudes </a:t>
            </a:r>
            <a:r>
              <a:rPr lang="fr-FR" altLang="fr-FR" sz="1200" b="1" dirty="0">
                <a:latin typeface="Arial" charset="0"/>
              </a:rPr>
              <a:t>Interventionnelles</a:t>
            </a:r>
          </a:p>
        </p:txBody>
      </p:sp>
      <p:sp>
        <p:nvSpPr>
          <p:cNvPr id="195632" name="Text Box 48"/>
          <p:cNvSpPr txBox="1">
            <a:spLocks noChangeArrowheads="1"/>
          </p:cNvSpPr>
          <p:nvPr/>
        </p:nvSpPr>
        <p:spPr bwMode="auto">
          <a:xfrm>
            <a:off x="3513884" y="5213044"/>
            <a:ext cx="1643060" cy="510779"/>
          </a:xfrm>
          <a:prstGeom prst="roundRect">
            <a:avLst/>
          </a:prstGeom>
          <a:solidFill>
            <a:srgbClr val="FF6600">
              <a:alpha val="80000"/>
            </a:srgb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defRPr/>
            </a:pPr>
            <a:r>
              <a:rPr lang="fr-FR" altLang="fr-FR" sz="1200" dirty="0">
                <a:solidFill>
                  <a:srgbClr val="000000"/>
                </a:solidFill>
                <a:latin typeface="Arial" charset="0"/>
              </a:rPr>
              <a:t>études </a:t>
            </a:r>
          </a:p>
          <a:p>
            <a:pPr algn="ctr" eaLnBrk="0" fontAlgn="base" hangingPunct="0">
              <a:spcBef>
                <a:spcPct val="0"/>
              </a:spcBef>
              <a:spcAft>
                <a:spcPct val="0"/>
              </a:spcAft>
              <a:defRPr/>
            </a:pPr>
            <a:r>
              <a:rPr lang="fr-FR" altLang="fr-FR" sz="1200" b="1" dirty="0">
                <a:solidFill>
                  <a:srgbClr val="000000"/>
                </a:solidFill>
                <a:latin typeface="Arial" charset="0"/>
              </a:rPr>
              <a:t>Expérimentales</a:t>
            </a:r>
            <a:r>
              <a:rPr lang="fr-FR" altLang="fr-FR" sz="1200" dirty="0">
                <a:solidFill>
                  <a:srgbClr val="000000"/>
                </a:solidFill>
                <a:latin typeface="Arial" charset="0"/>
              </a:rPr>
              <a:t>  </a:t>
            </a:r>
          </a:p>
        </p:txBody>
      </p:sp>
      <p:sp>
        <p:nvSpPr>
          <p:cNvPr id="78" name="Line 39"/>
          <p:cNvSpPr>
            <a:spLocks noChangeShapeType="1"/>
          </p:cNvSpPr>
          <p:nvPr/>
        </p:nvSpPr>
        <p:spPr bwMode="auto">
          <a:xfrm flipV="1">
            <a:off x="2654837" y="3299947"/>
            <a:ext cx="659115" cy="581271"/>
          </a:xfrm>
          <a:prstGeom prst="line">
            <a:avLst/>
          </a:prstGeom>
          <a:noFill/>
          <a:ln w="9525">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fr-FR">
              <a:solidFill>
                <a:srgbClr val="000000"/>
              </a:solidFill>
              <a:latin typeface="Times New Roman" pitchFamily="18" charset="0"/>
            </a:endParaRPr>
          </a:p>
        </p:txBody>
      </p:sp>
      <p:sp>
        <p:nvSpPr>
          <p:cNvPr id="80" name="Text Box 89"/>
          <p:cNvSpPr txBox="1">
            <a:spLocks noChangeArrowheads="1"/>
          </p:cNvSpPr>
          <p:nvPr/>
        </p:nvSpPr>
        <p:spPr bwMode="auto">
          <a:xfrm>
            <a:off x="6388995" y="2068706"/>
            <a:ext cx="985838" cy="27741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fr-FR" altLang="fr-FR" sz="1200" i="1" dirty="0" smtClean="0">
                <a:latin typeface="Arial" charset="0"/>
              </a:rPr>
              <a:t>Incidence</a:t>
            </a:r>
            <a:endParaRPr lang="fr-FR" altLang="fr-FR" sz="1200" i="1" dirty="0">
              <a:latin typeface="Arial" charset="0"/>
            </a:endParaRPr>
          </a:p>
        </p:txBody>
      </p:sp>
      <p:sp>
        <p:nvSpPr>
          <p:cNvPr id="81" name="Text Box 50"/>
          <p:cNvSpPr txBox="1">
            <a:spLocks noChangeArrowheads="1"/>
          </p:cNvSpPr>
          <p:nvPr/>
        </p:nvSpPr>
        <p:spPr bwMode="auto">
          <a:xfrm>
            <a:off x="2609967" y="4762865"/>
            <a:ext cx="481012"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defRPr/>
            </a:pPr>
            <a:r>
              <a:rPr lang="fr-FR" altLang="fr-FR" sz="1350" b="1" dirty="0">
                <a:solidFill>
                  <a:srgbClr val="FF0000"/>
                </a:solidFill>
                <a:latin typeface="Arial" charset="0"/>
              </a:rPr>
              <a:t>oui</a:t>
            </a:r>
          </a:p>
        </p:txBody>
      </p:sp>
      <p:sp>
        <p:nvSpPr>
          <p:cNvPr id="82" name="Text Box 44"/>
          <p:cNvSpPr txBox="1">
            <a:spLocks noChangeArrowheads="1"/>
          </p:cNvSpPr>
          <p:nvPr/>
        </p:nvSpPr>
        <p:spPr bwMode="auto">
          <a:xfrm>
            <a:off x="2601053" y="3137828"/>
            <a:ext cx="50206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defRPr/>
            </a:pPr>
            <a:r>
              <a:rPr lang="fr-FR" altLang="fr-FR" sz="1350" b="1" dirty="0">
                <a:latin typeface="Arial" charset="0"/>
              </a:rPr>
              <a:t>non</a:t>
            </a:r>
          </a:p>
        </p:txBody>
      </p:sp>
      <p:sp>
        <p:nvSpPr>
          <p:cNvPr id="83" name="Line 39"/>
          <p:cNvSpPr>
            <a:spLocks noChangeShapeType="1"/>
          </p:cNvSpPr>
          <p:nvPr/>
        </p:nvSpPr>
        <p:spPr bwMode="auto">
          <a:xfrm>
            <a:off x="2593170" y="4408719"/>
            <a:ext cx="720782" cy="606983"/>
          </a:xfrm>
          <a:prstGeom prst="line">
            <a:avLst/>
          </a:prstGeom>
          <a:noFill/>
          <a:ln w="9525">
            <a:solidFill>
              <a:schemeClr val="accent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defRPr/>
            </a:pPr>
            <a:endParaRPr lang="fr-FR">
              <a:solidFill>
                <a:srgbClr val="000000"/>
              </a:solidFill>
              <a:latin typeface="Times New Roman" pitchFamily="18" charset="0"/>
            </a:endParaRPr>
          </a:p>
        </p:txBody>
      </p:sp>
    </p:spTree>
    <p:extLst>
      <p:ext uri="{BB962C8B-B14F-4D97-AF65-F5344CB8AC3E}">
        <p14:creationId xmlns:p14="http://schemas.microsoft.com/office/powerpoint/2010/main" val="245083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560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56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5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15" grpId="0"/>
      <p:bldP spid="1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7864022"/>
              </p:ext>
            </p:extLst>
          </p:nvPr>
        </p:nvGraphicFramePr>
        <p:xfrm>
          <a:off x="1230168" y="810927"/>
          <a:ext cx="7128828" cy="3024667"/>
        </p:xfrm>
        <a:graphic>
          <a:graphicData uri="http://schemas.openxmlformats.org/drawingml/2006/table">
            <a:tbl>
              <a:tblPr firstRow="1" firstCol="1" bandRow="1">
                <a:tableStyleId>{93296810-A885-4BE3-A3E7-6D5BEEA58F35}</a:tableStyleId>
              </a:tblPr>
              <a:tblGrid>
                <a:gridCol w="324413">
                  <a:extLst>
                    <a:ext uri="{9D8B030D-6E8A-4147-A177-3AD203B41FA5}">
                      <a16:colId xmlns:a16="http://schemas.microsoft.com/office/drawing/2014/main" val="327743332"/>
                    </a:ext>
                  </a:extLst>
                </a:gridCol>
                <a:gridCol w="6804415">
                  <a:extLst>
                    <a:ext uri="{9D8B030D-6E8A-4147-A177-3AD203B41FA5}">
                      <a16:colId xmlns:a16="http://schemas.microsoft.com/office/drawing/2014/main" val="2823401035"/>
                    </a:ext>
                  </a:extLst>
                </a:gridCol>
              </a:tblGrid>
              <a:tr h="220501">
                <a:tc gridSpan="2">
                  <a:txBody>
                    <a:bodyPr/>
                    <a:lstStyle/>
                    <a:p>
                      <a:pPr marL="18415" algn="just">
                        <a:spcAft>
                          <a:spcPts val="0"/>
                        </a:spcAft>
                      </a:pPr>
                      <a:r>
                        <a:rPr lang="fr-FR" sz="1400" dirty="0">
                          <a:effectLst/>
                        </a:rPr>
                        <a:t>Question n°2</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8401425"/>
                  </a:ext>
                </a:extLst>
              </a:tr>
              <a:tr h="189657">
                <a:tc gridSpan="2">
                  <a:txBody>
                    <a:bodyPr/>
                    <a:lstStyle/>
                    <a:p>
                      <a:pPr marL="17780">
                        <a:spcBef>
                          <a:spcPts val="600"/>
                        </a:spcBef>
                        <a:spcAft>
                          <a:spcPts val="600"/>
                        </a:spcAft>
                      </a:pP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76155466"/>
                  </a:ext>
                </a:extLst>
              </a:tr>
              <a:tr h="1102503">
                <a:tc gridSpan="2">
                  <a:txBody>
                    <a:bodyPr/>
                    <a:lstStyle/>
                    <a:p>
                      <a:pPr algn="just">
                        <a:spcBef>
                          <a:spcPts val="600"/>
                        </a:spcBef>
                        <a:spcAft>
                          <a:spcPts val="600"/>
                        </a:spcAft>
                      </a:pPr>
                      <a:r>
                        <a:rPr lang="fr-FR" sz="1200">
                          <a:effectLst/>
                        </a:rPr>
                        <a:t>vous décidez de réaliser une étude de cohorte prospective, dont l’objectif est la recherche d’une association entre l’indice glycémique de l’alimentation quotidienne dans la population et la survenue de cancer. </a:t>
                      </a:r>
                    </a:p>
                    <a:p>
                      <a:pPr algn="just">
                        <a:spcBef>
                          <a:spcPts val="600"/>
                        </a:spcBef>
                        <a:spcAft>
                          <a:spcPts val="600"/>
                        </a:spcAft>
                      </a:pPr>
                      <a:r>
                        <a:rPr lang="fr-FR" sz="1200">
                          <a:effectLst/>
                        </a:rPr>
                        <a:t>parmi les propositions suivantes, laquelle (lesquelles) est (sont) appropriée(s) concernant votre étude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4280152750"/>
                  </a:ext>
                </a:extLst>
              </a:tr>
              <a:tr h="189001">
                <a:tc>
                  <a:txBody>
                    <a:bodyPr/>
                    <a:lstStyle/>
                    <a:p>
                      <a:pPr>
                        <a:spcBef>
                          <a:spcPts val="600"/>
                        </a:spcBef>
                        <a:spcAft>
                          <a:spcPts val="600"/>
                        </a:spcAft>
                      </a:pPr>
                      <a:r>
                        <a:rPr lang="fr-FR" sz="1200">
                          <a:effectLst/>
                        </a:rPr>
                        <a:t>A.</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a:effectLst/>
                        </a:rPr>
                        <a:t>elle consiste à suivre dans le temps un groupe de sujets indemnes de cancer à l’inclusion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90440372"/>
                  </a:ext>
                </a:extLst>
              </a:tr>
              <a:tr h="189001">
                <a:tc>
                  <a:txBody>
                    <a:bodyPr/>
                    <a:lstStyle/>
                    <a:p>
                      <a:pPr>
                        <a:spcBef>
                          <a:spcPts val="600"/>
                        </a:spcBef>
                        <a:spcAft>
                          <a:spcPts val="600"/>
                        </a:spcAft>
                      </a:pPr>
                      <a:r>
                        <a:rPr lang="fr-FR" sz="1200">
                          <a:effectLst/>
                        </a:rPr>
                        <a:t>B.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a:effectLst/>
                        </a:rPr>
                        <a:t>elle aura pour critère de jugement principal la survenue de cancer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92695631"/>
                  </a:ext>
                </a:extLst>
              </a:tr>
              <a:tr h="567002">
                <a:tc>
                  <a:txBody>
                    <a:bodyPr/>
                    <a:lstStyle/>
                    <a:p>
                      <a:pPr>
                        <a:spcBef>
                          <a:spcPts val="600"/>
                        </a:spcBef>
                        <a:spcAft>
                          <a:spcPts val="600"/>
                        </a:spcAft>
                      </a:pPr>
                      <a:r>
                        <a:rPr lang="fr-FR" sz="1200">
                          <a:effectLst/>
                        </a:rPr>
                        <a:t>C.</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a:effectLst/>
                        </a:rPr>
                        <a:t>elle nécessite de recruter un groupe de sujets avec une consommation d’aliments à indice glycémique bas et un groupe avec une consommation d’aliments à indice glycémique élevé</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74145908"/>
                  </a:ext>
                </a:extLst>
              </a:tr>
              <a:tr h="189001">
                <a:tc>
                  <a:txBody>
                    <a:bodyPr/>
                    <a:lstStyle/>
                    <a:p>
                      <a:pPr>
                        <a:spcBef>
                          <a:spcPts val="600"/>
                        </a:spcBef>
                        <a:spcAft>
                          <a:spcPts val="600"/>
                        </a:spcAft>
                      </a:pPr>
                      <a:r>
                        <a:rPr lang="fr-FR" sz="1200">
                          <a:effectLst/>
                        </a:rPr>
                        <a:t>D.</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a:effectLst/>
                        </a:rPr>
                        <a:t>elle ne permet pas de calculer l’incidence de cancer parmi les sujets suivis</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34865820"/>
                  </a:ext>
                </a:extLst>
              </a:tr>
              <a:tr h="378001">
                <a:tc>
                  <a:txBody>
                    <a:bodyPr/>
                    <a:lstStyle/>
                    <a:p>
                      <a:pPr>
                        <a:spcBef>
                          <a:spcPts val="600"/>
                        </a:spcBef>
                        <a:spcAft>
                          <a:spcPts val="600"/>
                        </a:spcAft>
                      </a:pPr>
                      <a:r>
                        <a:rPr lang="fr-FR" sz="1200">
                          <a:effectLst/>
                        </a:rPr>
                        <a:t>E.</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dirty="0">
                          <a:effectLst/>
                        </a:rPr>
                        <a:t>elle permet d’étudier la part des aliments à indice glycémique élevé dans l’alimentation quotidienne de la population étudiée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358040"/>
                  </a:ext>
                </a:extLst>
              </a:tr>
            </a:tbl>
          </a:graphicData>
        </a:graphic>
      </p:graphicFrame>
    </p:spTree>
    <p:extLst>
      <p:ext uri="{BB962C8B-B14F-4D97-AF65-F5344CB8AC3E}">
        <p14:creationId xmlns:p14="http://schemas.microsoft.com/office/powerpoint/2010/main" val="856795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460343871"/>
              </p:ext>
            </p:extLst>
          </p:nvPr>
        </p:nvGraphicFramePr>
        <p:xfrm>
          <a:off x="1230168" y="810927"/>
          <a:ext cx="7128828" cy="4707188"/>
        </p:xfrm>
        <a:graphic>
          <a:graphicData uri="http://schemas.openxmlformats.org/drawingml/2006/table">
            <a:tbl>
              <a:tblPr firstRow="1" firstCol="1" bandRow="1">
                <a:tableStyleId>{93296810-A885-4BE3-A3E7-6D5BEEA58F35}</a:tableStyleId>
              </a:tblPr>
              <a:tblGrid>
                <a:gridCol w="324413">
                  <a:extLst>
                    <a:ext uri="{9D8B030D-6E8A-4147-A177-3AD203B41FA5}">
                      <a16:colId xmlns:a16="http://schemas.microsoft.com/office/drawing/2014/main" val="327743332"/>
                    </a:ext>
                  </a:extLst>
                </a:gridCol>
                <a:gridCol w="6804415">
                  <a:extLst>
                    <a:ext uri="{9D8B030D-6E8A-4147-A177-3AD203B41FA5}">
                      <a16:colId xmlns:a16="http://schemas.microsoft.com/office/drawing/2014/main" val="2823401035"/>
                    </a:ext>
                  </a:extLst>
                </a:gridCol>
              </a:tblGrid>
              <a:tr h="220501">
                <a:tc gridSpan="2">
                  <a:txBody>
                    <a:bodyPr/>
                    <a:lstStyle/>
                    <a:p>
                      <a:pPr marL="18415" algn="just">
                        <a:spcAft>
                          <a:spcPts val="0"/>
                        </a:spcAft>
                      </a:pPr>
                      <a:r>
                        <a:rPr lang="fr-FR" sz="1400">
                          <a:effectLst/>
                        </a:rPr>
                        <a:t>Question n°2</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8401425"/>
                  </a:ext>
                </a:extLst>
              </a:tr>
              <a:tr h="189657">
                <a:tc gridSpan="2">
                  <a:txBody>
                    <a:bodyPr/>
                    <a:lstStyle/>
                    <a:p>
                      <a:pPr marL="17780">
                        <a:spcBef>
                          <a:spcPts val="600"/>
                        </a:spcBef>
                        <a:spcAft>
                          <a:spcPts val="600"/>
                        </a:spcAft>
                      </a:pP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76155466"/>
                  </a:ext>
                </a:extLst>
              </a:tr>
              <a:tr h="1102503">
                <a:tc gridSpan="2">
                  <a:txBody>
                    <a:bodyPr/>
                    <a:lstStyle/>
                    <a:p>
                      <a:pPr algn="just">
                        <a:spcBef>
                          <a:spcPts val="600"/>
                        </a:spcBef>
                        <a:spcAft>
                          <a:spcPts val="600"/>
                        </a:spcAft>
                      </a:pPr>
                      <a:r>
                        <a:rPr lang="fr-FR" sz="1200">
                          <a:effectLst/>
                        </a:rPr>
                        <a:t>vous décidez de réaliser une étude de cohorte prospective, dont l’objectif est la recherche d’une association entre l’indice glycémique de l’alimentation quotidienne dans la population et la survenue de cancer. </a:t>
                      </a:r>
                    </a:p>
                    <a:p>
                      <a:pPr algn="just">
                        <a:spcBef>
                          <a:spcPts val="600"/>
                        </a:spcBef>
                        <a:spcAft>
                          <a:spcPts val="600"/>
                        </a:spcAft>
                      </a:pPr>
                      <a:r>
                        <a:rPr lang="fr-FR" sz="1200">
                          <a:effectLst/>
                        </a:rPr>
                        <a:t>parmi les propositions suivantes, laquelle (lesquelles) est (sont) appropriée(s) concernant votre étude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4280152750"/>
                  </a:ext>
                </a:extLst>
              </a:tr>
              <a:tr h="189001">
                <a:tc>
                  <a:txBody>
                    <a:bodyPr/>
                    <a:lstStyle/>
                    <a:p>
                      <a:pPr>
                        <a:spcBef>
                          <a:spcPts val="600"/>
                        </a:spcBef>
                        <a:spcAft>
                          <a:spcPts val="600"/>
                        </a:spcAft>
                      </a:pPr>
                      <a:r>
                        <a:rPr lang="fr-FR" sz="1200">
                          <a:effectLst/>
                        </a:rPr>
                        <a:t>A.</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a:effectLst/>
                        </a:rPr>
                        <a:t>elle consiste à suivre dans le temps un groupe de sujets indemnes de cancer à l’inclusion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90440372"/>
                  </a:ext>
                </a:extLst>
              </a:tr>
              <a:tr h="189001">
                <a:tc>
                  <a:txBody>
                    <a:bodyPr/>
                    <a:lstStyle/>
                    <a:p>
                      <a:pPr>
                        <a:spcBef>
                          <a:spcPts val="600"/>
                        </a:spcBef>
                        <a:spcAft>
                          <a:spcPts val="600"/>
                        </a:spcAft>
                      </a:pPr>
                      <a:r>
                        <a:rPr lang="fr-FR" sz="1200">
                          <a:effectLst/>
                        </a:rPr>
                        <a:t>B.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a:effectLst/>
                        </a:rPr>
                        <a:t>elle aura pour critère de jugement principal la survenue de cancer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92695631"/>
                  </a:ext>
                </a:extLst>
              </a:tr>
              <a:tr h="567002">
                <a:tc>
                  <a:txBody>
                    <a:bodyPr/>
                    <a:lstStyle/>
                    <a:p>
                      <a:pPr>
                        <a:spcBef>
                          <a:spcPts val="600"/>
                        </a:spcBef>
                        <a:spcAft>
                          <a:spcPts val="600"/>
                        </a:spcAft>
                      </a:pPr>
                      <a:r>
                        <a:rPr lang="fr-FR" sz="1200" strike="sngStrike" dirty="0">
                          <a:effectLst/>
                        </a:rPr>
                        <a:t>C.</a:t>
                      </a:r>
                      <a:endParaRPr lang="fr-FR" sz="12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strike="sngStrike" dirty="0">
                          <a:effectLst/>
                        </a:rPr>
                        <a:t>elle nécessite de recruter un groupe de sujets avec une consommation d’aliments à indice glycémique bas et un groupe avec une consommation d’aliments à indice glycémique élevé</a:t>
                      </a:r>
                      <a:endParaRPr lang="fr-FR" sz="12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74145908"/>
                  </a:ext>
                </a:extLst>
              </a:tr>
              <a:tr h="189001">
                <a:tc>
                  <a:txBody>
                    <a:bodyPr/>
                    <a:lstStyle/>
                    <a:p>
                      <a:pPr>
                        <a:spcBef>
                          <a:spcPts val="600"/>
                        </a:spcBef>
                        <a:spcAft>
                          <a:spcPts val="600"/>
                        </a:spcAft>
                      </a:pPr>
                      <a:r>
                        <a:rPr lang="fr-FR" sz="1200" strike="sngStrike">
                          <a:effectLst/>
                        </a:rPr>
                        <a:t>D.</a:t>
                      </a:r>
                      <a:endParaRPr lang="fr-FR" sz="1200" strike="sngStrike">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strike="sngStrike" dirty="0">
                          <a:effectLst/>
                        </a:rPr>
                        <a:t>elle ne permet pas de calculer l’incidence de cancer parmi les sujets suivis</a:t>
                      </a:r>
                      <a:endParaRPr lang="fr-FR" sz="1200" strike="sng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34865820"/>
                  </a:ext>
                </a:extLst>
              </a:tr>
              <a:tr h="378001">
                <a:tc>
                  <a:txBody>
                    <a:bodyPr/>
                    <a:lstStyle/>
                    <a:p>
                      <a:pPr>
                        <a:spcBef>
                          <a:spcPts val="600"/>
                        </a:spcBef>
                        <a:spcAft>
                          <a:spcPts val="600"/>
                        </a:spcAft>
                      </a:pPr>
                      <a:r>
                        <a:rPr lang="fr-FR" sz="1200">
                          <a:effectLst/>
                        </a:rPr>
                        <a:t>E.</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600"/>
                        </a:spcBef>
                        <a:spcAft>
                          <a:spcPts val="0"/>
                        </a:spcAft>
                      </a:pPr>
                      <a:r>
                        <a:rPr lang="fr-FR" sz="1200">
                          <a:effectLst/>
                        </a:rPr>
                        <a:t>elle permet d’étudier la part des aliments à indice glycémique élevé dans l’alimentation quotidienne de la population étudiée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358040"/>
                  </a:ext>
                </a:extLst>
              </a:tr>
              <a:tr h="189001">
                <a:tc gridSpan="2">
                  <a:txBody>
                    <a:bodyPr/>
                    <a:lstStyle/>
                    <a:p>
                      <a:pPr>
                        <a:spcBef>
                          <a:spcPts val="600"/>
                        </a:spcBef>
                        <a:spcAft>
                          <a:spcPts val="600"/>
                        </a:spcAft>
                      </a:pPr>
                      <a:r>
                        <a:rPr lang="fr-FR" sz="1200">
                          <a:effectLst/>
                        </a:rPr>
                        <a:t>Réponses(s) juste(s) : ABE</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3783806106"/>
                  </a:ext>
                </a:extLst>
              </a:tr>
              <a:tr h="1134003">
                <a:tc gridSpan="2">
                  <a:txBody>
                    <a:bodyPr/>
                    <a:lstStyle/>
                    <a:p>
                      <a:pPr>
                        <a:spcBef>
                          <a:spcPts val="600"/>
                        </a:spcBef>
                        <a:spcAft>
                          <a:spcPts val="600"/>
                        </a:spcAft>
                      </a:pPr>
                      <a:r>
                        <a:rPr lang="fr-FR" sz="1400" dirty="0">
                          <a:solidFill>
                            <a:schemeClr val="tx1"/>
                          </a:solidFill>
                          <a:effectLst/>
                        </a:rPr>
                        <a:t>Commentaires : </a:t>
                      </a:r>
                      <a:r>
                        <a:rPr lang="fr-FR" sz="1400" dirty="0" smtClean="0">
                          <a:solidFill>
                            <a:schemeClr val="tx1"/>
                          </a:solidFill>
                          <a:effectLst/>
                        </a:rPr>
                        <a:t>Par définition les sujets recrutés dans une étude de cohorte sont indemnes du critère de jugement au début de l’étude (ici un cancer) et on observe son apparition ou non au cours du temps. Ce design permet donc de calculer l’incidence du cancer au cours du suivi. De plus dans cette étude de cohorte, on ne sélectionne pas les sujets sur un niveau d’indice glycémique spécifique : on observe leur alimentation quotidienne, on évalue la proportion d’aliments à indice glycémique faible/moyen/ élevé dans leur alimentation et on calcule leur indice glycémique global pour les catégoriser.</a:t>
                      </a:r>
                      <a:endParaRPr lang="fr-FR"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fr-FR"/>
                    </a:p>
                  </a:txBody>
                  <a:tcPr/>
                </a:tc>
                <a:extLst>
                  <a:ext uri="{0D108BD9-81ED-4DB2-BD59-A6C34878D82A}">
                    <a16:rowId xmlns:a16="http://schemas.microsoft.com/office/drawing/2014/main" val="121111504"/>
                  </a:ext>
                </a:extLst>
              </a:tr>
            </a:tbl>
          </a:graphicData>
        </a:graphic>
      </p:graphicFrame>
    </p:spTree>
    <p:extLst>
      <p:ext uri="{BB962C8B-B14F-4D97-AF65-F5344CB8AC3E}">
        <p14:creationId xmlns:p14="http://schemas.microsoft.com/office/powerpoint/2010/main" val="1780986364"/>
      </p:ext>
    </p:extLst>
  </p:cSld>
  <p:clrMapOvr>
    <a:masterClrMapping/>
  </p:clrMapOvr>
</p:sld>
</file>

<file path=ppt/theme/theme1.xml><?xml version="1.0" encoding="utf-8"?>
<a:theme xmlns:a="http://schemas.openxmlformats.org/drawingml/2006/main" name="UCBL Lyon EST">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CBL Lyon EST" id="{6F39C2BA-265E-4537-B6B2-D9DB3A2F373E}" vid="{1E8E77A4-A9BD-47D2-88BA-21422BEFF24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UCBL Lyon EST</Template>
  <TotalTime>2808</TotalTime>
  <Words>5567</Words>
  <Application>Microsoft Office PowerPoint</Application>
  <PresentationFormat>Affichage à l'écran (4:3)</PresentationFormat>
  <Paragraphs>430</Paragraphs>
  <Slides>27</Slides>
  <Notes>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27</vt:i4>
      </vt:variant>
    </vt:vector>
  </HeadingPairs>
  <TitlesOfParts>
    <vt:vector size="34" baseType="lpstr">
      <vt:lpstr>Arial</vt:lpstr>
      <vt:lpstr>Arial Narrow</vt:lpstr>
      <vt:lpstr>Calibri</vt:lpstr>
      <vt:lpstr>Lato</vt:lpstr>
      <vt:lpstr>Times New Roman</vt:lpstr>
      <vt:lpstr>Wingdings</vt:lpstr>
      <vt:lpstr>UCBL Lyon EST</vt:lpstr>
      <vt:lpstr>Examen CC LCA FGSM 3 </vt:lpstr>
      <vt:lpstr>Enoncé </vt:lpstr>
      <vt:lpstr>Enoncé </vt:lpstr>
      <vt:lpstr>Enoncé</vt:lpstr>
      <vt:lpstr>Présentation PowerPoint</vt:lpstr>
      <vt:lpstr>Présentation PowerPoint</vt:lpstr>
      <vt:lpstr>Présentation PowerPoint</vt:lpstr>
      <vt:lpstr>Présentation PowerPoint</vt:lpstr>
      <vt:lpstr>Présentation PowerPoint</vt:lpstr>
      <vt:lpstr>Schéma d’une étude de cohorte prospective</vt:lpstr>
      <vt:lpstr>Présentation PowerPoint</vt:lpstr>
      <vt:lpstr>Présentation PowerPoint</vt:lpstr>
      <vt:lpstr>Biais de classement (ou biais de mesure) </vt:lpstr>
      <vt:lpstr>Biais de sélection</vt:lpstr>
      <vt:lpstr>Biais lié aux facteurs de confusion = non prise en compte des Facteurs de Confusion</vt:lpstr>
      <vt:lpstr>Présentation PowerPoint</vt:lpstr>
      <vt:lpstr>Présentation PowerPoint</vt:lpstr>
      <vt:lpstr>Présentation PowerPoint</vt:lpstr>
      <vt:lpstr>Présentation PowerPoint</vt:lpstr>
      <vt:lpstr>Présentation PowerPoint</vt:lpstr>
      <vt:lpstr>Les différents types de variables</vt:lpstr>
      <vt:lpstr>Les différents types de variables</vt:lpstr>
      <vt:lpstr>Présentation PowerPoint</vt:lpstr>
      <vt:lpstr>Présentation PowerPoint</vt:lpstr>
      <vt:lpstr>Présentation PowerPoint</vt:lpstr>
      <vt:lpstr>Présentation PowerPoint</vt:lpstr>
      <vt:lpstr>Critères de Hill en faveur de la causalité</vt:lpstr>
    </vt:vector>
  </TitlesOfParts>
  <Company>Hospices Civils de Lyon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Examen CC LCA FGSM 3</dc:title>
  <dc:creator>HAESEBAERT, Julie</dc:creator>
  <cp:lastModifiedBy>HAESEBAERT, Julie</cp:lastModifiedBy>
  <cp:revision>26</cp:revision>
  <dcterms:created xsi:type="dcterms:W3CDTF">2021-11-10T09:52:34Z</dcterms:created>
  <dcterms:modified xsi:type="dcterms:W3CDTF">2021-11-24T09:10:12Z</dcterms:modified>
</cp:coreProperties>
</file>