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1"/>
  </p:notesMasterIdLst>
  <p:handoutMasterIdLst>
    <p:handoutMasterId r:id="rId32"/>
  </p:handoutMasterIdLst>
  <p:sldIdLst>
    <p:sldId id="320" r:id="rId3"/>
    <p:sldId id="322" r:id="rId4"/>
    <p:sldId id="350" r:id="rId5"/>
    <p:sldId id="292" r:id="rId6"/>
    <p:sldId id="339" r:id="rId7"/>
    <p:sldId id="297" r:id="rId8"/>
    <p:sldId id="326" r:id="rId9"/>
    <p:sldId id="337" r:id="rId10"/>
    <p:sldId id="336" r:id="rId11"/>
    <p:sldId id="300" r:id="rId12"/>
    <p:sldId id="301" r:id="rId13"/>
    <p:sldId id="342" r:id="rId14"/>
    <p:sldId id="343" r:id="rId15"/>
    <p:sldId id="344" r:id="rId16"/>
    <p:sldId id="341" r:id="rId17"/>
    <p:sldId id="313" r:id="rId18"/>
    <p:sldId id="345" r:id="rId19"/>
    <p:sldId id="308" r:id="rId20"/>
    <p:sldId id="314" r:id="rId21"/>
    <p:sldId id="347" r:id="rId22"/>
    <p:sldId id="348" r:id="rId23"/>
    <p:sldId id="349" r:id="rId24"/>
    <p:sldId id="317" r:id="rId25"/>
    <p:sldId id="290" r:id="rId26"/>
    <p:sldId id="296" r:id="rId27"/>
    <p:sldId id="262" r:id="rId28"/>
    <p:sldId id="263" r:id="rId29"/>
    <p:sldId id="26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F9D"/>
    <a:srgbClr val="1FA192"/>
    <a:srgbClr val="0EA1BE"/>
    <a:srgbClr val="25A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 autoAdjust="0"/>
    <p:restoredTop sz="94704" autoAdjust="0"/>
  </p:normalViewPr>
  <p:slideViewPr>
    <p:cSldViewPr>
      <p:cViewPr>
        <p:scale>
          <a:sx n="100" d="100"/>
          <a:sy n="100" d="100"/>
        </p:scale>
        <p:origin x="-582" y="-168"/>
      </p:cViewPr>
      <p:guideLst>
        <p:guide orient="horz" pos="436"/>
        <p:guide orient="horz" pos="2158"/>
        <p:guide orient="horz" pos="4264"/>
        <p:guide orient="horz" pos="210"/>
        <p:guide pos="249"/>
        <p:guide pos="2883"/>
        <p:guide pos="69"/>
        <p:guide pos="5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-15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7BFFD-1637-458B-8AE6-59157655538F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73E48-25EF-457A-AF08-B4337DD3B0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5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B623E-8A92-497A-B6C6-B23D0A9AF894}" type="datetimeFigureOut">
              <a:rPr lang="fr-FR" smtClean="0"/>
              <a:pPr/>
              <a:t>12/10/2015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2BCAB-EECF-4539-8FEF-E7D3EEC5F4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6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67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9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45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95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9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95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9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7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97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97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97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97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7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71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7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17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6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4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3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1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05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2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6DEA-423C-4BD8-A23C-EC0492CB749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44F61-8449-4F9E-9800-99BA5A7ABCE8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3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1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pic>
        <p:nvPicPr>
          <p:cNvPr id="1027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779318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6DEA-423C-4BD8-A23C-EC0492CB749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44F61-8449-4F9E-9800-99BA5A7ABC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gioweb.fr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ntoine.millon@chu-lyon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3568" y="1700808"/>
            <a:ext cx="7772400" cy="361950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chemeClr val="accent6"/>
                </a:solidFill>
              </a:rPr>
              <a:t>ANEVRYSME POPLITE</a:t>
            </a:r>
            <a:endParaRPr lang="fr-FR" sz="4800" b="1" dirty="0">
              <a:solidFill>
                <a:schemeClr val="accent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7200900" y="6308725"/>
            <a:ext cx="1943100" cy="288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03/06/2015</a:t>
            </a:r>
            <a:endParaRPr lang="fr-FR" sz="1800" b="1" dirty="0">
              <a:solidFill>
                <a:schemeClr val="accent6"/>
              </a:solidFill>
            </a:endParaRPr>
          </a:p>
          <a:p>
            <a:pPr algn="l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1640" y="3356992"/>
            <a:ext cx="655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Dr Antoine Millon</a:t>
            </a:r>
          </a:p>
          <a:p>
            <a:pPr algn="ctr"/>
            <a:r>
              <a:rPr lang="fr-FR" sz="2000" dirty="0" smtClean="0"/>
              <a:t>Chirurgie vasculaire – GH E. Herriot </a:t>
            </a:r>
            <a:endParaRPr lang="fr-FR" sz="2000" dirty="0"/>
          </a:p>
        </p:txBody>
      </p:sp>
      <p:sp>
        <p:nvSpPr>
          <p:cNvPr id="17" name="Forme libre 16"/>
          <p:cNvSpPr/>
          <p:nvPr/>
        </p:nvSpPr>
        <p:spPr>
          <a:xfrm>
            <a:off x="1835696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234" y="2436556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8366" y="2547535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75656" y="436510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6"/>
                </a:solidFill>
              </a:rPr>
              <a:t>Unité d’enseignement 8</a:t>
            </a:r>
          </a:p>
          <a:p>
            <a:pPr algn="ctr"/>
            <a:r>
              <a:rPr lang="fr-FR" sz="2400" b="1" dirty="0" smtClean="0">
                <a:solidFill>
                  <a:schemeClr val="accent6"/>
                </a:solidFill>
              </a:rPr>
              <a:t>Circulation – Métabolismes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 Clinique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42201" y="1700808"/>
            <a:ext cx="6533661" cy="15938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5A79B"/>
              </a:buClr>
              <a:buNone/>
            </a:pPr>
            <a:r>
              <a:rPr lang="fr-FR" sz="2800" b="1" dirty="0" smtClean="0"/>
              <a:t>Ischémie aigue sensitivomotrice </a:t>
            </a:r>
            <a:r>
              <a:rPr lang="fr-FR" sz="2800" dirty="0" smtClean="0"/>
              <a:t>du membre inférieur gauche secondaire à une </a:t>
            </a:r>
            <a:r>
              <a:rPr lang="fr-FR" sz="2800" b="1" dirty="0" smtClean="0"/>
              <a:t>thrombose d’anévrysme poplité</a:t>
            </a:r>
          </a:p>
          <a:p>
            <a:pPr marL="0" indent="0" algn="ctr">
              <a:buClr>
                <a:srgbClr val="25A79B"/>
              </a:buClr>
              <a:buNone/>
            </a:pPr>
            <a:endParaRPr lang="fr-FR" sz="2800" dirty="0" smtClean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>
                <a:solidFill>
                  <a:schemeClr val="accent6"/>
                </a:solidFill>
              </a:rPr>
              <a:t>10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5400000">
            <a:off x="3858942" y="3772006"/>
            <a:ext cx="900177" cy="358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04605" y="4669894"/>
            <a:ext cx="657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Pontage en urgence (moins de 6h)</a:t>
            </a:r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 post-opératoire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322" y="1910772"/>
            <a:ext cx="27757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Thrombose précoce du pontage</a:t>
            </a:r>
            <a:r>
              <a:rPr lang="fr-F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(50%) </a:t>
            </a:r>
            <a:endParaRPr lang="fr-F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2916094" y="2731026"/>
            <a:ext cx="792088" cy="360040"/>
          </a:xfrm>
          <a:prstGeom prst="rightArrow">
            <a:avLst>
              <a:gd name="adj1" fmla="val 50000"/>
              <a:gd name="adj2" fmla="val 12202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07903" y="2403214"/>
            <a:ext cx="3266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AMPUTATION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(24</a:t>
            </a:r>
            <a:r>
              <a:rPr lang="fr-FR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heure)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20" y="1182854"/>
            <a:ext cx="157443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An Pop Non Compliqué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83729" y="1401488"/>
            <a:ext cx="5616624" cy="27008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fr-FR" sz="2800" dirty="0" smtClean="0"/>
              <a:t>Athérosclérose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Maladie </a:t>
            </a:r>
            <a:r>
              <a:rPr lang="fr-FR" sz="2800" dirty="0"/>
              <a:t>de l’homme </a:t>
            </a:r>
            <a:r>
              <a:rPr lang="fr-FR" sz="2800" dirty="0" smtClean="0"/>
              <a:t>&gt; 60 ans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409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An Pop Non Compliqué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83729" y="1401488"/>
            <a:ext cx="5616624" cy="27008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fr-FR" sz="2800" dirty="0" smtClean="0"/>
              <a:t>Athérosclérose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Maladie </a:t>
            </a:r>
            <a:r>
              <a:rPr lang="fr-FR" sz="2800" dirty="0"/>
              <a:t>de l’homme </a:t>
            </a:r>
            <a:r>
              <a:rPr lang="fr-FR" sz="2800" dirty="0" smtClean="0"/>
              <a:t>&gt; 60 ans</a:t>
            </a:r>
            <a:endParaRPr lang="fr-FR" sz="2800" dirty="0"/>
          </a:p>
          <a:p>
            <a:pPr>
              <a:buClr>
                <a:schemeClr val="accent5"/>
              </a:buClr>
            </a:pPr>
            <a:r>
              <a:rPr lang="fr-FR" sz="2800" dirty="0" smtClean="0"/>
              <a:t>Anévrysme poplité = D&gt;10 mm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16" y="980728"/>
            <a:ext cx="3219272" cy="17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An Pop Non Compliqué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83729" y="1401488"/>
            <a:ext cx="5616624" cy="27008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fr-FR" sz="2800" dirty="0" smtClean="0"/>
              <a:t>Athérosclérose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Maladie </a:t>
            </a:r>
            <a:r>
              <a:rPr lang="fr-FR" sz="2800" dirty="0"/>
              <a:t>de l’homme </a:t>
            </a:r>
            <a:r>
              <a:rPr lang="fr-FR" sz="2800" dirty="0" smtClean="0"/>
              <a:t>&gt; 60 ans</a:t>
            </a:r>
            <a:endParaRPr lang="fr-FR" sz="2800" dirty="0"/>
          </a:p>
          <a:p>
            <a:pPr>
              <a:buClr>
                <a:schemeClr val="accent5"/>
              </a:buClr>
            </a:pPr>
            <a:r>
              <a:rPr lang="fr-FR" sz="2800" dirty="0" smtClean="0"/>
              <a:t>Anévrysme poplité = D&gt;10 mm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Bilatéral (50%)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Anévrysme Aorte Abdominal (30%)</a:t>
            </a:r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40415" r="13481" b="13129"/>
          <a:stretch/>
        </p:blipFill>
        <p:spPr>
          <a:xfrm>
            <a:off x="5745216" y="2904458"/>
            <a:ext cx="3219272" cy="196470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16" y="980728"/>
            <a:ext cx="3219272" cy="17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An Pop Non Compliqué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83729" y="1401488"/>
            <a:ext cx="5616624" cy="27008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fr-FR" sz="2800" dirty="0" smtClean="0"/>
              <a:t>Athérosclérose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Maladie </a:t>
            </a:r>
            <a:r>
              <a:rPr lang="fr-FR" sz="2800" dirty="0"/>
              <a:t>de l’homme </a:t>
            </a:r>
            <a:r>
              <a:rPr lang="fr-FR" sz="2800" dirty="0" smtClean="0"/>
              <a:t>&gt; 60 ans</a:t>
            </a:r>
            <a:endParaRPr lang="fr-FR" sz="2800" dirty="0"/>
          </a:p>
          <a:p>
            <a:pPr>
              <a:buClr>
                <a:schemeClr val="accent5"/>
              </a:buClr>
            </a:pPr>
            <a:r>
              <a:rPr lang="fr-FR" sz="2800" dirty="0" smtClean="0"/>
              <a:t>Anévrysme poplité = D&gt;10 mm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Bilatéral (50%)</a:t>
            </a:r>
          </a:p>
          <a:p>
            <a:pPr>
              <a:buClr>
                <a:schemeClr val="accent5"/>
              </a:buClr>
            </a:pPr>
            <a:r>
              <a:rPr lang="fr-FR" sz="2800" dirty="0" smtClean="0"/>
              <a:t>Anévrysme Aorte Abdominal (30%)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2288412" y="5229200"/>
            <a:ext cx="496855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fr-FR" sz="4800" b="1" dirty="0"/>
              <a:t>Asymptomatique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40415" r="13481" b="13129"/>
          <a:stretch/>
        </p:blipFill>
        <p:spPr>
          <a:xfrm>
            <a:off x="5745216" y="2904458"/>
            <a:ext cx="3219272" cy="196470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16" y="980728"/>
            <a:ext cx="3219272" cy="17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65132" y="143231"/>
            <a:ext cx="8543167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-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Circonstances de découverte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077380" cy="396044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Pas de dépistage organisé</a:t>
            </a:r>
          </a:p>
          <a:p>
            <a:pPr marL="0" indent="0" algn="ctr">
              <a:buClr>
                <a:srgbClr val="25A79B"/>
              </a:buClr>
              <a:buNone/>
            </a:pPr>
            <a:endParaRPr lang="fr-FR" sz="2800" dirty="0" smtClean="0"/>
          </a:p>
          <a:p>
            <a:pPr marL="0" indent="0">
              <a:buClr>
                <a:srgbClr val="25A79B"/>
              </a:buClr>
              <a:buNone/>
            </a:pPr>
            <a:endParaRPr lang="fr-FR" dirty="0" smtClean="0"/>
          </a:p>
          <a:p>
            <a:pPr>
              <a:buClr>
                <a:srgbClr val="25A79B"/>
              </a:buClr>
            </a:pPr>
            <a:endParaRPr lang="fr-FR" sz="2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65132" y="143231"/>
            <a:ext cx="8543167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-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Circonstances de découverte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5667177" cy="396044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Pas de dépistage organisé</a:t>
            </a:r>
          </a:p>
          <a:p>
            <a:pPr marL="0" indent="0" algn="ctr">
              <a:buClr>
                <a:srgbClr val="25A79B"/>
              </a:buClr>
              <a:buNone/>
            </a:pPr>
            <a:endParaRPr lang="fr-FR" sz="2800" dirty="0" smtClean="0"/>
          </a:p>
          <a:p>
            <a:pPr>
              <a:buClr>
                <a:srgbClr val="25A79B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 Lors d’un écho-doppler</a:t>
            </a:r>
          </a:p>
          <a:p>
            <a:pPr>
              <a:buClr>
                <a:srgbClr val="25A79B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Clr>
                <a:srgbClr val="25A79B"/>
              </a:buClr>
              <a:buNone/>
            </a:pPr>
            <a:endParaRPr lang="fr-FR" dirty="0" smtClean="0"/>
          </a:p>
          <a:p>
            <a:pPr>
              <a:buClr>
                <a:srgbClr val="25A79B"/>
              </a:buClr>
            </a:pPr>
            <a:endParaRPr lang="fr-FR" sz="2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2" name="Image 1" descr="echo an pop 3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8466" r="22024" b="15608"/>
          <a:stretch/>
        </p:blipFill>
        <p:spPr>
          <a:xfrm>
            <a:off x="6122228" y="1325075"/>
            <a:ext cx="238454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65132" y="143231"/>
            <a:ext cx="8543167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-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Circonstances de découverte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5667177" cy="396044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Pas de dépistage organisé</a:t>
            </a:r>
          </a:p>
          <a:p>
            <a:pPr marL="0" indent="0" algn="ctr">
              <a:buClr>
                <a:srgbClr val="25A79B"/>
              </a:buClr>
              <a:buNone/>
            </a:pPr>
            <a:endParaRPr lang="fr-FR" sz="2800" dirty="0" smtClean="0"/>
          </a:p>
          <a:p>
            <a:pPr>
              <a:buClr>
                <a:srgbClr val="25A79B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 Lors d’un écho-doppler</a:t>
            </a:r>
          </a:p>
          <a:p>
            <a:pPr>
              <a:buClr>
                <a:srgbClr val="25A79B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Clr>
                <a:srgbClr val="25A79B"/>
              </a:buCl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A </a:t>
            </a:r>
            <a:r>
              <a:rPr lang="fr-FR" dirty="0"/>
              <a:t>l’examen clinique</a:t>
            </a:r>
          </a:p>
          <a:p>
            <a:pPr marL="0" indent="0" algn="ctr">
              <a:buClr>
                <a:srgbClr val="25A79B"/>
              </a:buClr>
              <a:buNone/>
            </a:pPr>
            <a:r>
              <a:rPr lang="fr-FR" b="1" dirty="0" smtClean="0"/>
              <a:t>«</a:t>
            </a:r>
            <a:r>
              <a:rPr lang="fr-FR" b="1" dirty="0"/>
              <a:t> pouls trop bien perçu »</a:t>
            </a:r>
            <a:endParaRPr lang="fr-FR" sz="3600" dirty="0"/>
          </a:p>
          <a:p>
            <a:pPr>
              <a:buClr>
                <a:srgbClr val="25A79B"/>
              </a:buCl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Clr>
                <a:srgbClr val="25A79B"/>
              </a:buClr>
            </a:pPr>
            <a:endParaRPr lang="fr-FR" sz="28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2" name="Image 1" descr="echo an pop 3.bmp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8466" r="22024" b="15608"/>
          <a:stretch/>
        </p:blipFill>
        <p:spPr>
          <a:xfrm>
            <a:off x="6122228" y="1325075"/>
            <a:ext cx="2384543" cy="2376264"/>
          </a:xfrm>
          <a:prstGeom prst="rect">
            <a:avLst/>
          </a:prstGeom>
        </p:spPr>
      </p:pic>
      <p:pic>
        <p:nvPicPr>
          <p:cNvPr id="11" name="Picture 2" descr="C:\Users\millonan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06" y="3933055"/>
            <a:ext cx="2825266" cy="21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58824" y="166328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– Diagnostic Positif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704856" cy="576064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sz="2800" b="1" dirty="0" smtClean="0"/>
              <a:t>Echo-doppler artériel des membres inférieurs</a:t>
            </a:r>
            <a:endParaRPr lang="fr-FR" sz="2000" i="1" dirty="0">
              <a:solidFill>
                <a:schemeClr val="accent6"/>
              </a:solidFill>
            </a:endParaRPr>
          </a:p>
          <a:p>
            <a:pPr marL="0" indent="0">
              <a:buClr>
                <a:srgbClr val="25A79B"/>
              </a:buClr>
              <a:buNone/>
            </a:pPr>
            <a:endParaRPr lang="fr-FR" sz="2800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2" name="Image 1" descr="echo an pop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" b="15344"/>
          <a:stretch/>
        </p:blipFill>
        <p:spPr>
          <a:xfrm>
            <a:off x="723933" y="2420888"/>
            <a:ext cx="4144071" cy="2376264"/>
          </a:xfrm>
          <a:prstGeom prst="rect">
            <a:avLst/>
          </a:prstGeom>
        </p:spPr>
      </p:pic>
      <p:pic>
        <p:nvPicPr>
          <p:cNvPr id="3" name="Image 2" descr="echo an pop 1.bmp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8994" r="19841" b="15608"/>
          <a:stretch/>
        </p:blipFill>
        <p:spPr>
          <a:xfrm>
            <a:off x="5812052" y="2430016"/>
            <a:ext cx="2576372" cy="23762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87624" y="490887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Coupe longitudinale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444054" y="491190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Coupe transverse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669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36912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chemeClr val="accent6"/>
                </a:solidFill>
              </a:rPr>
              <a:t>Item </a:t>
            </a:r>
            <a:r>
              <a:rPr lang="fr-FR" sz="3200" b="1" i="1" dirty="0" err="1" smtClean="0">
                <a:solidFill>
                  <a:schemeClr val="accent6"/>
                </a:solidFill>
              </a:rPr>
              <a:t>ECNi</a:t>
            </a:r>
            <a:r>
              <a:rPr lang="fr-FR" sz="3200" b="1" i="1" dirty="0" smtClean="0">
                <a:solidFill>
                  <a:schemeClr val="accent6"/>
                </a:solidFill>
              </a:rPr>
              <a:t>  08.223 :</a:t>
            </a:r>
          </a:p>
          <a:p>
            <a:pPr algn="ctr"/>
            <a:r>
              <a:rPr lang="fr-FR" sz="3200" b="1" dirty="0" smtClean="0">
                <a:solidFill>
                  <a:schemeClr val="accent6"/>
                </a:solidFill>
              </a:rPr>
              <a:t>Artériopathie </a:t>
            </a:r>
            <a:r>
              <a:rPr lang="fr-FR" sz="3200" b="1" dirty="0" err="1">
                <a:solidFill>
                  <a:schemeClr val="accent6"/>
                </a:solidFill>
              </a:rPr>
              <a:t>oblitérante</a:t>
            </a:r>
            <a:r>
              <a:rPr lang="fr-FR" sz="3200" b="1" dirty="0">
                <a:solidFill>
                  <a:schemeClr val="accent6"/>
                </a:solidFill>
              </a:rPr>
              <a:t> de l'aorte, </a:t>
            </a:r>
            <a:endParaRPr lang="fr-FR" sz="3200" b="1" dirty="0" smtClean="0">
              <a:solidFill>
                <a:schemeClr val="accent6"/>
              </a:solidFill>
            </a:endParaRPr>
          </a:p>
          <a:p>
            <a:pPr algn="ctr"/>
            <a:r>
              <a:rPr lang="fr-FR" sz="3200" b="1" dirty="0" smtClean="0">
                <a:solidFill>
                  <a:schemeClr val="accent6"/>
                </a:solidFill>
              </a:rPr>
              <a:t>des </a:t>
            </a:r>
            <a:r>
              <a:rPr lang="fr-FR" sz="3200" b="1" dirty="0">
                <a:solidFill>
                  <a:schemeClr val="accent6"/>
                </a:solidFill>
              </a:rPr>
              <a:t>artères viscérales et des membres </a:t>
            </a:r>
            <a:r>
              <a:rPr lang="fr-FR" sz="3200" b="1" dirty="0" smtClean="0">
                <a:solidFill>
                  <a:schemeClr val="accent6"/>
                </a:solidFill>
              </a:rPr>
              <a:t>inférieurs et anévrysmes</a:t>
            </a:r>
            <a:endParaRPr lang="fr-FR" sz="3200" b="1" i="1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334" y="548680"/>
            <a:ext cx="5181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accent6"/>
                </a:solidFill>
              </a:rPr>
              <a:t>UE 8 : Circulation – Métabolismes</a:t>
            </a:r>
          </a:p>
        </p:txBody>
      </p:sp>
    </p:spTree>
    <p:extLst>
      <p:ext uri="{BB962C8B-B14F-4D97-AF65-F5344CB8AC3E}">
        <p14:creationId xmlns:p14="http://schemas.microsoft.com/office/powerpoint/2010/main" val="36410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02876" y="16632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–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Techniques chirurgicales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47385" y="1052736"/>
            <a:ext cx="7489189" cy="2805739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25A79B"/>
              </a:buClr>
              <a:buFont typeface="+mj-lt"/>
              <a:buAutoNum type="arabicPeriod"/>
            </a:pPr>
            <a:r>
              <a:rPr lang="fr-FR" sz="2400" b="1" dirty="0" smtClean="0"/>
              <a:t>Traitement chirurgical ouvert</a:t>
            </a:r>
          </a:p>
          <a:p>
            <a:pPr lvl="1">
              <a:buClr>
                <a:srgbClr val="25A79B"/>
              </a:buClr>
            </a:pPr>
            <a:r>
              <a:rPr lang="fr-FR" sz="2000" dirty="0" smtClean="0"/>
              <a:t>Exclusion – pontage</a:t>
            </a:r>
          </a:p>
          <a:p>
            <a:pPr marL="457200" lvl="1" indent="0">
              <a:buClr>
                <a:srgbClr val="25A79B"/>
              </a:buClr>
              <a:buNone/>
            </a:pPr>
            <a:endParaRPr lang="fr-FR" sz="2000" dirty="0"/>
          </a:p>
          <a:p>
            <a:pPr lvl="1">
              <a:buClr>
                <a:srgbClr val="25A79B"/>
              </a:buClr>
            </a:pPr>
            <a:endParaRPr lang="fr-FR" sz="2000" dirty="0" smtClean="0"/>
          </a:p>
          <a:p>
            <a:pPr marL="400050" lvl="1" indent="0">
              <a:buClr>
                <a:srgbClr val="25A79B"/>
              </a:buClr>
              <a:buNone/>
            </a:pPr>
            <a:endParaRPr lang="fr-FR" sz="1600" dirty="0" smtClean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4918" y="97342"/>
            <a:ext cx="1150474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48424" y="2049041"/>
            <a:ext cx="380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i="1" dirty="0"/>
              <a:t>J.-B. </a:t>
            </a:r>
            <a:r>
              <a:rPr lang="fr-FR" sz="700" b="1" i="1" dirty="0" err="1"/>
              <a:t>Ricco</a:t>
            </a:r>
            <a:r>
              <a:rPr lang="fr-FR" sz="700" b="1" i="1" dirty="0"/>
              <a:t>, O. Page, G. </a:t>
            </a:r>
            <a:r>
              <a:rPr lang="fr-FR" sz="700" b="1" i="1" dirty="0" err="1"/>
              <a:t>Régnault</a:t>
            </a:r>
            <a:r>
              <a:rPr lang="fr-FR" sz="700" b="1" i="1" dirty="0"/>
              <a:t> de la </a:t>
            </a:r>
            <a:r>
              <a:rPr lang="fr-FR" sz="700" b="1" i="1" dirty="0" err="1"/>
              <a:t>Mothe</a:t>
            </a:r>
            <a:r>
              <a:rPr lang="fr-FR" sz="700" b="1" i="1" dirty="0"/>
              <a:t>. Chirurgie des anévrismes artériels des membres. EMC - Techniques chirurgicales - Chirurgie vasculaire 2011:1-21 [Article </a:t>
            </a:r>
            <a:r>
              <a:rPr lang="fr-FR" sz="500" b="1" i="1" dirty="0"/>
              <a:t>43-028-A</a:t>
            </a:r>
            <a:r>
              <a:rPr lang="fr-FR" sz="700" b="1" i="1" dirty="0"/>
              <a:t>].</a:t>
            </a:r>
            <a:endParaRPr lang="fr-FR" sz="700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02876" y="16632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–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Techniques chirurgicales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47385" y="1052736"/>
            <a:ext cx="7489189" cy="2805739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25A79B"/>
              </a:buClr>
              <a:buFont typeface="+mj-lt"/>
              <a:buAutoNum type="arabicPeriod"/>
            </a:pPr>
            <a:r>
              <a:rPr lang="fr-FR" sz="2400" b="1" dirty="0" smtClean="0"/>
              <a:t>Traitement chirurgical ouvert</a:t>
            </a:r>
          </a:p>
          <a:p>
            <a:pPr lvl="1">
              <a:buClr>
                <a:srgbClr val="25A79B"/>
              </a:buClr>
            </a:pPr>
            <a:r>
              <a:rPr lang="fr-FR" sz="2000" dirty="0" smtClean="0"/>
              <a:t>Exclusion – pontage</a:t>
            </a:r>
          </a:p>
          <a:p>
            <a:pPr lvl="1">
              <a:buClr>
                <a:srgbClr val="25A79B"/>
              </a:buClr>
            </a:pPr>
            <a:endParaRPr lang="fr-FR" sz="2000" dirty="0" smtClean="0"/>
          </a:p>
          <a:p>
            <a:pPr lvl="1">
              <a:buClr>
                <a:srgbClr val="25A79B"/>
              </a:buClr>
            </a:pPr>
            <a:r>
              <a:rPr lang="fr-FR" sz="2000" dirty="0" smtClean="0"/>
              <a:t>Mise à plat – greffe</a:t>
            </a:r>
          </a:p>
          <a:p>
            <a:pPr lvl="1">
              <a:buClr>
                <a:srgbClr val="25A79B"/>
              </a:buClr>
            </a:pPr>
            <a:endParaRPr lang="fr-FR" sz="2000" dirty="0"/>
          </a:p>
          <a:p>
            <a:pPr marL="457200" lvl="1" indent="0">
              <a:buClr>
                <a:srgbClr val="25A79B"/>
              </a:buClr>
              <a:buNone/>
            </a:pPr>
            <a:endParaRPr lang="fr-FR" sz="2000" dirty="0" smtClean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4918" y="97342"/>
            <a:ext cx="1150474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5404" y="1219869"/>
            <a:ext cx="12096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51500" y="3140968"/>
            <a:ext cx="380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i="1" dirty="0"/>
              <a:t>J.-B. </a:t>
            </a:r>
            <a:r>
              <a:rPr lang="fr-FR" sz="700" b="1" i="1" dirty="0" err="1"/>
              <a:t>Ricco</a:t>
            </a:r>
            <a:r>
              <a:rPr lang="fr-FR" sz="700" b="1" i="1" dirty="0"/>
              <a:t>, O. Page, G. </a:t>
            </a:r>
            <a:r>
              <a:rPr lang="fr-FR" sz="700" b="1" i="1" dirty="0" err="1"/>
              <a:t>Régnault</a:t>
            </a:r>
            <a:r>
              <a:rPr lang="fr-FR" sz="700" b="1" i="1" dirty="0"/>
              <a:t> de la </a:t>
            </a:r>
            <a:r>
              <a:rPr lang="fr-FR" sz="700" b="1" i="1" dirty="0" err="1"/>
              <a:t>Mothe</a:t>
            </a:r>
            <a:r>
              <a:rPr lang="fr-FR" sz="700" b="1" i="1" dirty="0"/>
              <a:t>. Chirurgie des anévrismes artériels des membres. EMC - Techniques chirurgicales - Chirurgie vasculaire 2011:1-21 [Article </a:t>
            </a:r>
            <a:r>
              <a:rPr lang="fr-FR" sz="500" b="1" i="1" dirty="0"/>
              <a:t>43-028-A</a:t>
            </a:r>
            <a:r>
              <a:rPr lang="fr-FR" sz="700" b="1" i="1" dirty="0"/>
              <a:t>].</a:t>
            </a:r>
            <a:endParaRPr lang="fr-FR" sz="700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02876" y="16632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–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Techniques chirurgicales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47385" y="1052736"/>
            <a:ext cx="7489189" cy="2805739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25A79B"/>
              </a:buClr>
              <a:buFont typeface="+mj-lt"/>
              <a:buAutoNum type="arabicPeriod"/>
            </a:pPr>
            <a:r>
              <a:rPr lang="fr-FR" sz="2400" b="1" dirty="0" smtClean="0"/>
              <a:t>Traitement chirurgical ouvert</a:t>
            </a:r>
          </a:p>
          <a:p>
            <a:pPr lvl="1">
              <a:buClr>
                <a:srgbClr val="25A79B"/>
              </a:buClr>
            </a:pPr>
            <a:r>
              <a:rPr lang="fr-FR" sz="2000" dirty="0" smtClean="0"/>
              <a:t>Exclusion – pontage</a:t>
            </a:r>
          </a:p>
          <a:p>
            <a:pPr lvl="1">
              <a:buClr>
                <a:srgbClr val="25A79B"/>
              </a:buClr>
            </a:pPr>
            <a:endParaRPr lang="fr-FR" sz="2000" dirty="0" smtClean="0"/>
          </a:p>
          <a:p>
            <a:pPr lvl="1">
              <a:buClr>
                <a:srgbClr val="25A79B"/>
              </a:buClr>
            </a:pPr>
            <a:r>
              <a:rPr lang="fr-FR" sz="2000" dirty="0" smtClean="0"/>
              <a:t>Mise à plat – greffe</a:t>
            </a:r>
          </a:p>
          <a:p>
            <a:pPr lvl="1">
              <a:buClr>
                <a:srgbClr val="25A79B"/>
              </a:buClr>
            </a:pPr>
            <a:endParaRPr lang="fr-FR" sz="2000" dirty="0"/>
          </a:p>
          <a:p>
            <a:pPr lvl="1">
              <a:buClr>
                <a:srgbClr val="25A79B"/>
              </a:buClr>
            </a:pPr>
            <a:endParaRPr lang="fr-FR" sz="2000" dirty="0" smtClean="0"/>
          </a:p>
          <a:p>
            <a:pPr marL="457200" indent="-457200">
              <a:buClr>
                <a:srgbClr val="25A79B"/>
              </a:buClr>
              <a:buFont typeface="+mj-lt"/>
              <a:buAutoNum type="arabicPeriod"/>
            </a:pPr>
            <a:r>
              <a:rPr lang="fr-FR" sz="2400" b="1" dirty="0" smtClean="0"/>
              <a:t>Traitement </a:t>
            </a:r>
            <a:r>
              <a:rPr lang="fr-FR" sz="2400" b="1" dirty="0" err="1" smtClean="0"/>
              <a:t>endovasculaire</a:t>
            </a:r>
            <a:endParaRPr lang="fr-FR" sz="2400" b="1" dirty="0"/>
          </a:p>
          <a:p>
            <a:pPr marL="857250" lvl="1" indent="-457200">
              <a:buClr>
                <a:srgbClr val="25A79B"/>
              </a:buClr>
            </a:pPr>
            <a:r>
              <a:rPr lang="fr-FR" sz="1600" dirty="0" smtClean="0"/>
              <a:t>En cours d’évaluation</a:t>
            </a:r>
          </a:p>
          <a:p>
            <a:pPr marL="857250" lvl="1" indent="-457200">
              <a:buClr>
                <a:srgbClr val="25A79B"/>
              </a:buClr>
            </a:pPr>
            <a:r>
              <a:rPr lang="fr-FR" sz="1600" dirty="0" err="1"/>
              <a:t>Endoprothèse</a:t>
            </a:r>
            <a:r>
              <a:rPr lang="fr-FR" sz="1600" dirty="0"/>
              <a:t> couverte</a:t>
            </a:r>
          </a:p>
          <a:p>
            <a:pPr marL="400050" lvl="1" indent="0">
              <a:buClr>
                <a:srgbClr val="25A79B"/>
              </a:buClr>
              <a:buNone/>
            </a:pPr>
            <a:endParaRPr lang="fr-FR" sz="1600" dirty="0" smtClean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4918" y="97342"/>
            <a:ext cx="1150474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5404" y="1219869"/>
            <a:ext cx="12096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51500" y="3140968"/>
            <a:ext cx="380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i="1" dirty="0"/>
              <a:t>J.-B. </a:t>
            </a:r>
            <a:r>
              <a:rPr lang="fr-FR" sz="700" b="1" i="1" dirty="0" err="1"/>
              <a:t>Ricco</a:t>
            </a:r>
            <a:r>
              <a:rPr lang="fr-FR" sz="700" b="1" i="1" dirty="0"/>
              <a:t>, O. Page, G. </a:t>
            </a:r>
            <a:r>
              <a:rPr lang="fr-FR" sz="700" b="1" i="1" dirty="0" err="1"/>
              <a:t>Régnault</a:t>
            </a:r>
            <a:r>
              <a:rPr lang="fr-FR" sz="700" b="1" i="1" dirty="0"/>
              <a:t> de la </a:t>
            </a:r>
            <a:r>
              <a:rPr lang="fr-FR" sz="700" b="1" i="1" dirty="0" err="1"/>
              <a:t>Mothe</a:t>
            </a:r>
            <a:r>
              <a:rPr lang="fr-FR" sz="700" b="1" i="1" dirty="0"/>
              <a:t>. Chirurgie des anévrismes artériels des membres. EMC - Techniques chirurgicales - Chirurgie vasculaire 2011:1-21 [Article </a:t>
            </a:r>
            <a:r>
              <a:rPr lang="fr-FR" sz="500" b="1" i="1" dirty="0"/>
              <a:t>43-028-A</a:t>
            </a:r>
            <a:r>
              <a:rPr lang="fr-FR" sz="700" b="1" i="1" dirty="0"/>
              <a:t>].</a:t>
            </a:r>
            <a:endParaRPr lang="fr-FR" sz="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7" t="6126" r="22975" b="4920"/>
          <a:stretch/>
        </p:blipFill>
        <p:spPr bwMode="auto">
          <a:xfrm>
            <a:off x="6169841" y="3448745"/>
            <a:ext cx="867441" cy="18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7649" r="82462" b="4223"/>
          <a:stretch/>
        </p:blipFill>
        <p:spPr bwMode="auto">
          <a:xfrm>
            <a:off x="4980223" y="3448745"/>
            <a:ext cx="829927" cy="18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02876" y="166328"/>
            <a:ext cx="8445624" cy="792088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–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Techniques chirurgicales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47385" y="1052736"/>
            <a:ext cx="7489189" cy="2805739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rgbClr val="25A79B"/>
              </a:buClr>
              <a:buFont typeface="+mj-lt"/>
              <a:buAutoNum type="arabicPeriod"/>
            </a:pPr>
            <a:r>
              <a:rPr lang="fr-FR" sz="2400" b="1" dirty="0" smtClean="0"/>
              <a:t>Traitement chirurgical ouvert</a:t>
            </a:r>
          </a:p>
          <a:p>
            <a:pPr lvl="1">
              <a:buClr>
                <a:srgbClr val="25A79B"/>
              </a:buClr>
            </a:pPr>
            <a:r>
              <a:rPr lang="fr-FR" sz="2000" dirty="0" smtClean="0"/>
              <a:t>Exclusion – pontage</a:t>
            </a:r>
          </a:p>
          <a:p>
            <a:pPr lvl="1">
              <a:buClr>
                <a:srgbClr val="25A79B"/>
              </a:buClr>
            </a:pPr>
            <a:endParaRPr lang="fr-FR" sz="2000" dirty="0" smtClean="0"/>
          </a:p>
          <a:p>
            <a:pPr lvl="1">
              <a:buClr>
                <a:srgbClr val="25A79B"/>
              </a:buClr>
            </a:pPr>
            <a:r>
              <a:rPr lang="fr-FR" sz="2000" dirty="0" smtClean="0"/>
              <a:t>Mise à plat – greffe</a:t>
            </a:r>
          </a:p>
          <a:p>
            <a:pPr lvl="1">
              <a:buClr>
                <a:srgbClr val="25A79B"/>
              </a:buClr>
            </a:pPr>
            <a:endParaRPr lang="fr-FR" sz="2000" dirty="0"/>
          </a:p>
          <a:p>
            <a:pPr lvl="1">
              <a:buClr>
                <a:srgbClr val="25A79B"/>
              </a:buClr>
            </a:pPr>
            <a:endParaRPr lang="fr-FR" sz="2000" dirty="0" smtClean="0"/>
          </a:p>
          <a:p>
            <a:pPr marL="457200" indent="-457200">
              <a:buClr>
                <a:srgbClr val="25A79B"/>
              </a:buClr>
              <a:buFont typeface="+mj-lt"/>
              <a:buAutoNum type="arabicPeriod"/>
            </a:pPr>
            <a:r>
              <a:rPr lang="fr-FR" sz="2400" b="1" dirty="0" smtClean="0"/>
              <a:t>Traitement </a:t>
            </a:r>
            <a:r>
              <a:rPr lang="fr-FR" sz="2400" b="1" dirty="0" err="1" smtClean="0"/>
              <a:t>endovasculaire</a:t>
            </a:r>
            <a:endParaRPr lang="fr-FR" sz="2400" b="1" dirty="0"/>
          </a:p>
          <a:p>
            <a:pPr marL="857250" lvl="1" indent="-457200">
              <a:buClr>
                <a:srgbClr val="25A79B"/>
              </a:buClr>
            </a:pPr>
            <a:r>
              <a:rPr lang="fr-FR" sz="1600" dirty="0" smtClean="0"/>
              <a:t>En cours d’évaluation</a:t>
            </a:r>
          </a:p>
          <a:p>
            <a:pPr marL="857250" lvl="1" indent="-457200">
              <a:buClr>
                <a:srgbClr val="25A79B"/>
              </a:buClr>
            </a:pPr>
            <a:r>
              <a:rPr lang="fr-FR" sz="1600" dirty="0" err="1"/>
              <a:t>Endoprothèse</a:t>
            </a:r>
            <a:r>
              <a:rPr lang="fr-FR" sz="1600" dirty="0"/>
              <a:t> couverte</a:t>
            </a:r>
          </a:p>
          <a:p>
            <a:pPr marL="400050" lvl="1" indent="0">
              <a:buClr>
                <a:srgbClr val="25A79B"/>
              </a:buClr>
              <a:buNone/>
            </a:pPr>
            <a:endParaRPr lang="fr-FR" sz="1600" dirty="0" smtClean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4918" y="97342"/>
            <a:ext cx="1150474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5404" y="1219869"/>
            <a:ext cx="12096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51500" y="3140968"/>
            <a:ext cx="3807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i="1" dirty="0"/>
              <a:t>J.-B. </a:t>
            </a:r>
            <a:r>
              <a:rPr lang="fr-FR" sz="700" b="1" i="1" dirty="0" err="1"/>
              <a:t>Ricco</a:t>
            </a:r>
            <a:r>
              <a:rPr lang="fr-FR" sz="700" b="1" i="1" dirty="0"/>
              <a:t>, O. Page, G. </a:t>
            </a:r>
            <a:r>
              <a:rPr lang="fr-FR" sz="700" b="1" i="1" dirty="0" err="1"/>
              <a:t>Régnault</a:t>
            </a:r>
            <a:r>
              <a:rPr lang="fr-FR" sz="700" b="1" i="1" dirty="0"/>
              <a:t> de la </a:t>
            </a:r>
            <a:r>
              <a:rPr lang="fr-FR" sz="700" b="1" i="1" dirty="0" err="1"/>
              <a:t>Mothe</a:t>
            </a:r>
            <a:r>
              <a:rPr lang="fr-FR" sz="700" b="1" i="1" dirty="0"/>
              <a:t>. Chirurgie des anévrismes artériels des membres. EMC - Techniques chirurgicales - Chirurgie vasculaire 2011:1-21 [Article </a:t>
            </a:r>
            <a:r>
              <a:rPr lang="fr-FR" sz="500" b="1" i="1" dirty="0"/>
              <a:t>43-028-A</a:t>
            </a:r>
            <a:r>
              <a:rPr lang="fr-FR" sz="700" b="1" i="1" dirty="0"/>
              <a:t>].</a:t>
            </a:r>
            <a:endParaRPr lang="fr-FR" sz="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7" t="6126" r="22975" b="4920"/>
          <a:stretch/>
        </p:blipFill>
        <p:spPr bwMode="auto">
          <a:xfrm>
            <a:off x="6169841" y="3448745"/>
            <a:ext cx="867441" cy="18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763688" y="5445224"/>
            <a:ext cx="597666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25A79B"/>
              </a:buClr>
            </a:pPr>
            <a:r>
              <a:rPr lang="fr-FR" sz="2800" b="1" dirty="0"/>
              <a:t>Traitement médical de </a:t>
            </a:r>
            <a:r>
              <a:rPr lang="fr-FR" sz="2800" b="1" dirty="0" smtClean="0"/>
              <a:t>l’athérosclérose</a:t>
            </a:r>
            <a:endParaRPr lang="fr-FR" sz="28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7649" r="82462" b="4223"/>
          <a:stretch/>
        </p:blipFill>
        <p:spPr bwMode="auto">
          <a:xfrm>
            <a:off x="4980223" y="3448745"/>
            <a:ext cx="829927" cy="18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Pop Non Compliqué – Indications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866272"/>
            <a:ext cx="3800024" cy="576065"/>
          </a:xfrm>
          <a:prstGeom prst="rect">
            <a:avLst/>
          </a:prstGeom>
          <a:noFill/>
        </p:spPr>
        <p:txBody>
          <a:bodyPr/>
          <a:lstStyle/>
          <a:p>
            <a:pPr marL="0" indent="0" algn="ctr">
              <a:buClr>
                <a:srgbClr val="25A79B"/>
              </a:buClr>
              <a:buNone/>
            </a:pPr>
            <a:r>
              <a:rPr lang="fr-FR" sz="2800" b="1" dirty="0" smtClean="0"/>
              <a:t>Anévrysme D &lt; </a:t>
            </a:r>
            <a:r>
              <a:rPr lang="fr-FR" sz="2800" b="1" dirty="0" smtClean="0">
                <a:solidFill>
                  <a:srgbClr val="FF0000"/>
                </a:solidFill>
              </a:rPr>
              <a:t>20 </a:t>
            </a:r>
            <a:r>
              <a:rPr lang="fr-FR" sz="2800" b="1" dirty="0" smtClean="0"/>
              <a:t>mm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313406" y="2060848"/>
            <a:ext cx="826008" cy="24231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313406" y="4005064"/>
            <a:ext cx="826008" cy="24231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125891" y="1838515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5A79B"/>
              </a:buClr>
            </a:pPr>
            <a:r>
              <a:rPr lang="fr-FR" sz="2800" b="1" dirty="0"/>
              <a:t>Surveillance </a:t>
            </a:r>
            <a:r>
              <a:rPr lang="fr-FR" sz="2800" b="1" dirty="0" smtClean="0"/>
              <a:t>annuelle</a:t>
            </a:r>
            <a:endParaRPr lang="fr-FR" sz="2800" b="1" dirty="0"/>
          </a:p>
          <a:p>
            <a:pPr algn="ctr">
              <a:buClr>
                <a:srgbClr val="25A79B"/>
              </a:buClr>
            </a:pPr>
            <a:r>
              <a:rPr lang="fr-FR" sz="2800" b="1" dirty="0" smtClean="0"/>
              <a:t>écho</a:t>
            </a:r>
            <a:r>
              <a:rPr lang="fr-FR" sz="2800" b="1" dirty="0"/>
              <a:t>-</a:t>
            </a:r>
            <a:r>
              <a:rPr lang="fr-FR" sz="2800" b="1" dirty="0" smtClean="0"/>
              <a:t>doppler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292080" y="3838189"/>
            <a:ext cx="385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25A79B"/>
              </a:buClr>
            </a:pPr>
            <a:r>
              <a:rPr lang="fr-FR" sz="2800" b="1" dirty="0" smtClean="0"/>
              <a:t>Traitement chirurgical préventif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11578" y="3838189"/>
            <a:ext cx="3800024" cy="576065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5A79B"/>
              </a:buClr>
              <a:buFont typeface="Arial" pitchFamily="34" charset="0"/>
              <a:buNone/>
            </a:pPr>
            <a:r>
              <a:rPr lang="fr-FR" sz="2800" b="1" dirty="0" smtClean="0"/>
              <a:t>Anévrysme D &gt; </a:t>
            </a:r>
            <a:r>
              <a:rPr lang="fr-FR" sz="2800" b="1" dirty="0" smtClean="0">
                <a:solidFill>
                  <a:srgbClr val="FF0000"/>
                </a:solidFill>
              </a:rPr>
              <a:t>20 </a:t>
            </a:r>
            <a:r>
              <a:rPr lang="fr-FR" sz="2800" b="1" dirty="0" smtClean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40638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Ethique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662980" y="1772816"/>
            <a:ext cx="7458000" cy="297175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sz="2400" b="1" dirty="0"/>
              <a:t>Patient porteur d’un anévrysme poplité asymptomatique D&gt; 20mm refusant l’intervention </a:t>
            </a:r>
            <a:r>
              <a:rPr lang="fr-FR" sz="2400" b="1" dirty="0" smtClean="0"/>
              <a:t>chirurgicale</a:t>
            </a:r>
            <a:endParaRPr lang="fr-FR" sz="2400" b="1" dirty="0"/>
          </a:p>
          <a:p>
            <a:pPr>
              <a:buClr>
                <a:srgbClr val="25A79B"/>
              </a:buClr>
            </a:pPr>
            <a:endParaRPr lang="fr-FR" sz="2400" b="1" dirty="0" smtClean="0"/>
          </a:p>
          <a:p>
            <a:pPr>
              <a:buClr>
                <a:srgbClr val="25A79B"/>
              </a:buClr>
            </a:pPr>
            <a:r>
              <a:rPr lang="fr-FR" sz="2400" b="1" dirty="0" smtClean="0"/>
              <a:t>Annonce du risque d’amputation majeure chez un patient jusqu’alors, asymptomatique et autonome à domicile</a:t>
            </a:r>
          </a:p>
          <a:p>
            <a:pPr>
              <a:buClr>
                <a:srgbClr val="25A79B"/>
              </a:buClr>
            </a:pPr>
            <a:endParaRPr lang="fr-FR" sz="2400" b="1" dirty="0"/>
          </a:p>
          <a:p>
            <a:pPr>
              <a:buClr>
                <a:srgbClr val="25A79B"/>
              </a:buClr>
            </a:pPr>
            <a:endParaRPr lang="fr-FR" sz="2400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827584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accent6"/>
                </a:solidFill>
              </a:rPr>
              <a:t>A RETENIR : Anévrysme Poplité</a:t>
            </a:r>
            <a:endParaRPr lang="fr-FR" sz="3600" dirty="0">
              <a:solidFill>
                <a:schemeClr val="accent6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906147" y="1286762"/>
            <a:ext cx="7499176" cy="4428492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 smtClean="0"/>
              <a:t>Pathologie de l’homme &gt; 60 ans</a:t>
            </a:r>
            <a:endParaRPr lang="fr-FR" sz="2800" dirty="0"/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endParaRPr lang="fr-FR" sz="2800" dirty="0" smtClean="0"/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 smtClean="0"/>
              <a:t>Ischémie aiguë / Amputation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2800" dirty="0" smtClean="0"/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 smtClean="0"/>
              <a:t>Diamètre &gt; </a:t>
            </a:r>
            <a:r>
              <a:rPr lang="fr-FR" sz="2800" b="1" dirty="0" smtClean="0">
                <a:solidFill>
                  <a:srgbClr val="FF0000"/>
                </a:solidFill>
              </a:rPr>
              <a:t>20</a:t>
            </a:r>
            <a:r>
              <a:rPr lang="fr-FR" sz="2800" dirty="0" smtClean="0"/>
              <a:t> mm = chirurgie préventive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endParaRPr lang="fr-FR" sz="2800" dirty="0">
              <a:solidFill>
                <a:schemeClr val="accent6"/>
              </a:solidFill>
            </a:endParaRPr>
          </a:p>
          <a:p>
            <a:pPr marL="0" indent="0" algn="ctr">
              <a:buClr>
                <a:schemeClr val="accent6"/>
              </a:buClr>
              <a:buNone/>
            </a:pPr>
            <a:r>
              <a:rPr lang="fr-FR" sz="3600" b="1" dirty="0" smtClean="0">
                <a:solidFill>
                  <a:schemeClr val="accent6"/>
                </a:solidFill>
              </a:rPr>
              <a:t>Dépistage par la palpation du pouls poplité chez homme &gt; 60 ans</a:t>
            </a:r>
            <a:endParaRPr lang="fr-FR" sz="4000" b="1" dirty="0">
              <a:solidFill>
                <a:schemeClr val="accent6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2411760" y="6093296"/>
            <a:ext cx="6408712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8820472" y="908720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10800000" flipV="1">
            <a:off x="395288" y="836712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Donnée 2\Monique\Appels à projets 2012-2013\Diaporama LYON EST\a-reteni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5" y="329687"/>
            <a:ext cx="385981" cy="3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806896" y="116632"/>
            <a:ext cx="5853336" cy="792088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MOTS EN ANGLAIS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4294967295"/>
          </p:nvPr>
        </p:nvSpPr>
        <p:spPr>
          <a:xfrm>
            <a:off x="189590" y="1282327"/>
            <a:ext cx="3168352" cy="1224136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fr-FR" sz="2400" dirty="0" err="1" smtClean="0"/>
              <a:t>Popliteal</a:t>
            </a:r>
            <a:r>
              <a:rPr lang="fr-FR" sz="2400" dirty="0" smtClean="0"/>
              <a:t> </a:t>
            </a:r>
            <a:r>
              <a:rPr lang="fr-FR" sz="2400" dirty="0" err="1" smtClean="0"/>
              <a:t>aneurysm</a:t>
            </a:r>
            <a:endParaRPr lang="fr-FR" sz="2400" dirty="0" smtClean="0"/>
          </a:p>
          <a:p>
            <a:pPr>
              <a:buClr>
                <a:schemeClr val="accent6"/>
              </a:buClr>
            </a:pPr>
            <a:r>
              <a:rPr lang="fr-FR" sz="2400" dirty="0" smtClean="0"/>
              <a:t>Acute </a:t>
            </a:r>
            <a:r>
              <a:rPr lang="fr-FR" sz="2400" dirty="0" err="1" smtClean="0"/>
              <a:t>limb</a:t>
            </a:r>
            <a:r>
              <a:rPr lang="fr-FR" sz="2400" dirty="0" smtClean="0"/>
              <a:t> </a:t>
            </a:r>
            <a:r>
              <a:rPr lang="fr-FR" sz="2400" dirty="0" err="1" smtClean="0"/>
              <a:t>ischemia</a:t>
            </a:r>
            <a:endParaRPr lang="fr-FR" sz="2400" dirty="0" smtClean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onnée 2\Monique\Appels à projets 2012-2013\Diaporama LYON EST\-dico-fond-angla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9" y="309822"/>
            <a:ext cx="390377" cy="3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11554" r="6501" b="10338"/>
          <a:stretch/>
        </p:blipFill>
        <p:spPr bwMode="auto">
          <a:xfrm>
            <a:off x="3779912" y="1099161"/>
            <a:ext cx="5025752" cy="9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2" r="5594" b="22479"/>
          <a:stretch/>
        </p:blipFill>
        <p:spPr bwMode="auto">
          <a:xfrm>
            <a:off x="3655125" y="2125289"/>
            <a:ext cx="5247223" cy="36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189590" y="4293096"/>
            <a:ext cx="7499350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79646"/>
              </a:buClr>
            </a:pPr>
            <a:r>
              <a:rPr lang="fr-FR" sz="2400" dirty="0" smtClean="0"/>
              <a:t>Site Officiel du Collège des Enseignants de Médecine Vasculaire : </a:t>
            </a:r>
            <a:r>
              <a:rPr lang="fr-FR" sz="2400" dirty="0" smtClean="0">
                <a:hlinkClick r:id="rId6"/>
              </a:rPr>
              <a:t>http://www.angioweb.fr/</a:t>
            </a:r>
            <a:endParaRPr lang="fr-FR" sz="2400" dirty="0" smtClean="0"/>
          </a:p>
        </p:txBody>
      </p:sp>
      <p:pic>
        <p:nvPicPr>
          <p:cNvPr id="2" name="Picture 3" descr="C:\Users\millonan\Desktop\an pop V26051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r="5707" b="86653"/>
          <a:stretch/>
        </p:blipFill>
        <p:spPr bwMode="auto">
          <a:xfrm>
            <a:off x="80882" y="3392489"/>
            <a:ext cx="8622196" cy="6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3828" y="836712"/>
            <a:ext cx="3096344" cy="792088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</a:t>
            </a:r>
            <a:endParaRPr lang="fr-F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635896" y="4071937"/>
            <a:ext cx="187220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996098"/>
            <a:ext cx="8154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Antoine Millon</a:t>
            </a:r>
          </a:p>
          <a:p>
            <a:pPr algn="ctr"/>
            <a:r>
              <a:rPr lang="fr-FR" sz="3200" dirty="0" smtClean="0">
                <a:hlinkClick r:id="rId2"/>
              </a:rPr>
              <a:t>antoine.millon@chu-lyon.fr</a:t>
            </a:r>
            <a:endParaRPr lang="fr-FR" sz="3200" dirty="0" smtClean="0"/>
          </a:p>
          <a:p>
            <a:pPr algn="ctr"/>
            <a:endParaRPr lang="fr-FR" sz="3200" dirty="0" smtClean="0"/>
          </a:p>
          <a:p>
            <a:pPr algn="ctr"/>
            <a:r>
              <a:rPr lang="fr-FR" sz="2400" dirty="0" smtClean="0"/>
              <a:t>Chirurgie vasculaire pavillon M, GH E. </a:t>
            </a:r>
            <a:r>
              <a:rPr lang="fr-FR" sz="2400" dirty="0" smtClean="0"/>
              <a:t>Herriot</a:t>
            </a:r>
            <a:endParaRPr lang="fr-FR" sz="2400" dirty="0" smtClean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2609332" y="4725144"/>
            <a:ext cx="410445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ctr">
              <a:buNone/>
            </a:pPr>
            <a:r>
              <a:rPr lang="fr-FR" sz="2000" dirty="0" smtClean="0"/>
              <a:t>03/06/2015</a:t>
            </a:r>
            <a:endParaRPr lang="fr-FR" sz="2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endParaRPr lang="fr-FR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CONNAISSANCES ANTERIEURES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27584" y="1484784"/>
            <a:ext cx="7272808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800" dirty="0" smtClean="0"/>
              <a:t>Anatomie des artères périphériques</a:t>
            </a:r>
            <a:endParaRPr lang="fr-FR" dirty="0" smtClean="0"/>
          </a:p>
          <a:p>
            <a:pPr>
              <a:buClr>
                <a:srgbClr val="25A79B"/>
              </a:buClr>
            </a:pPr>
            <a:r>
              <a:rPr lang="fr-FR" sz="2800" dirty="0" smtClean="0"/>
              <a:t>Prise en charge de la maladie athéromateuse</a:t>
            </a:r>
          </a:p>
          <a:p>
            <a:pPr>
              <a:buClr>
                <a:srgbClr val="25A79B"/>
              </a:buClr>
            </a:pPr>
            <a:endParaRPr lang="fr-FR" sz="2800" dirty="0"/>
          </a:p>
          <a:p>
            <a:pPr marL="0" indent="0" algn="ctr">
              <a:buClr>
                <a:srgbClr val="25A79B"/>
              </a:buClr>
              <a:buNone/>
            </a:pPr>
            <a:r>
              <a:rPr lang="fr-FR" sz="2400" u="sng" dirty="0" smtClean="0"/>
              <a:t>Abréviations</a:t>
            </a:r>
          </a:p>
          <a:p>
            <a:pPr marL="0" indent="0" algn="ctr">
              <a:buClr>
                <a:srgbClr val="25A79B"/>
              </a:buClr>
              <a:buNone/>
            </a:pPr>
            <a:r>
              <a:rPr lang="fr-FR" sz="2400" i="1" dirty="0" smtClean="0"/>
              <a:t>Anévrysme Poplité : An Pop</a:t>
            </a:r>
          </a:p>
          <a:p>
            <a:pPr marL="0" indent="0" algn="ctr">
              <a:buClr>
                <a:srgbClr val="25A79B"/>
              </a:buClr>
              <a:buNone/>
            </a:pPr>
            <a:r>
              <a:rPr lang="fr-FR" sz="2400" i="1" dirty="0" smtClean="0"/>
              <a:t>Anévrysme Aorte Abdominale : AAA</a:t>
            </a:r>
          </a:p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4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08194" y="5024916"/>
            <a:ext cx="6488024" cy="9361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79512" y="388486"/>
            <a:ext cx="2304256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Anévrysme de l’Aorte Abdominale 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645252" y="638681"/>
            <a:ext cx="197694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DECES</a:t>
            </a:r>
            <a:endParaRPr lang="fr-FR" sz="4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566667" y="838736"/>
            <a:ext cx="16561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Rupture</a:t>
            </a:r>
            <a:endParaRPr lang="fr-FR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t="17298" r="17088" b="15323"/>
          <a:stretch/>
        </p:blipFill>
        <p:spPr bwMode="auto">
          <a:xfrm>
            <a:off x="179512" y="1860972"/>
            <a:ext cx="2448272" cy="19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-209" b="-1"/>
          <a:stretch/>
        </p:blipFill>
        <p:spPr bwMode="auto">
          <a:xfrm>
            <a:off x="2878586" y="1852282"/>
            <a:ext cx="3386828" cy="19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5231" r="6418" b="8401"/>
          <a:stretch/>
        </p:blipFill>
        <p:spPr bwMode="auto">
          <a:xfrm>
            <a:off x="6385162" y="1831131"/>
            <a:ext cx="2668757" cy="196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575509" y="767831"/>
            <a:ext cx="777236" cy="43626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5421215" y="781086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043608" y="2996953"/>
            <a:ext cx="216024" cy="9164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788024" y="2899680"/>
            <a:ext cx="0" cy="98283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338883" y="515719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Anévrysme de l’aorte abdominal</a:t>
            </a:r>
          </a:p>
          <a:p>
            <a:pPr algn="ctr"/>
            <a:r>
              <a:rPr lang="fr-FR" sz="2000" b="1" dirty="0" smtClean="0"/>
              <a:t>D &gt; </a:t>
            </a:r>
            <a:r>
              <a:rPr lang="fr-FR" sz="2000" b="1" dirty="0" smtClean="0">
                <a:solidFill>
                  <a:srgbClr val="FF0000"/>
                </a:solidFill>
              </a:rPr>
              <a:t>50 mm 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5364088" y="5229200"/>
            <a:ext cx="978408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516216" y="5261138"/>
            <a:ext cx="144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Chirurgie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5013176"/>
            <a:ext cx="126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 retenir :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23528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AAA D=65mm</a:t>
            </a:r>
            <a:endParaRPr lang="fr-FR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527884" y="38825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Anévrysme rompu</a:t>
            </a:r>
            <a:endParaRPr lang="fr-FR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6594891" y="39133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Anévrysme rompu, vue </a:t>
            </a:r>
            <a:r>
              <a:rPr lang="fr-FR" i="1" dirty="0" err="1" smtClean="0"/>
              <a:t>per-opératoire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779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6080" y="148478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accent6"/>
                </a:solidFill>
              </a:rPr>
              <a:t>Anévrysme poplité</a:t>
            </a:r>
          </a:p>
          <a:p>
            <a:pPr algn="ctr"/>
            <a:endParaRPr lang="fr-FR" sz="3200" b="1" i="1" dirty="0">
              <a:solidFill>
                <a:schemeClr val="accent6"/>
              </a:solidFill>
            </a:endParaRPr>
          </a:p>
          <a:p>
            <a:pPr algn="ctr"/>
            <a:r>
              <a:rPr lang="fr-FR" sz="3200" i="1" dirty="0" smtClean="0">
                <a:solidFill>
                  <a:schemeClr val="accent6"/>
                </a:solidFill>
              </a:rPr>
              <a:t>Rare</a:t>
            </a:r>
          </a:p>
          <a:p>
            <a:pPr algn="ctr"/>
            <a:endParaRPr lang="fr-FR" sz="3200" i="1" dirty="0">
              <a:solidFill>
                <a:schemeClr val="accent6"/>
              </a:solidFill>
            </a:endParaRPr>
          </a:p>
          <a:p>
            <a:pPr algn="ctr"/>
            <a:r>
              <a:rPr lang="fr-FR" sz="3200" i="1" dirty="0" smtClean="0">
                <a:solidFill>
                  <a:schemeClr val="accent6"/>
                </a:solidFill>
              </a:rPr>
              <a:t>1 anévrysme poplité / 10 AAA</a:t>
            </a:r>
            <a:endParaRPr lang="fr-FR" sz="3200" i="1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fr-FR" sz="180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5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7070" y="492732"/>
            <a:ext cx="23042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Anévrysme Poplité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28184" y="646619"/>
            <a:ext cx="28438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AMPUTATION</a:t>
            </a:r>
            <a:endParaRPr lang="fr-FR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63888" y="792961"/>
            <a:ext cx="17108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Ischémie aiguë</a:t>
            </a:r>
            <a:endParaRPr lang="fr-F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1" y="1916832"/>
            <a:ext cx="2958793" cy="16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"/>
          <a:stretch/>
        </p:blipFill>
        <p:spPr bwMode="auto">
          <a:xfrm>
            <a:off x="3502802" y="1761033"/>
            <a:ext cx="2414659" cy="234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21807" b="26779"/>
          <a:stretch/>
        </p:blipFill>
        <p:spPr>
          <a:xfrm rot="16200000" flipH="1">
            <a:off x="5447457" y="2761061"/>
            <a:ext cx="4405263" cy="1817948"/>
          </a:xfrm>
          <a:prstGeom prst="rect">
            <a:avLst/>
          </a:prstGeom>
        </p:spPr>
      </p:pic>
      <p:sp>
        <p:nvSpPr>
          <p:cNvPr id="1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2643713" y="792961"/>
            <a:ext cx="725154" cy="3536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5364088" y="747853"/>
            <a:ext cx="772229" cy="45954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2517" y="3677650"/>
            <a:ext cx="278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Anévrysme poplité gauche D = 44 mm</a:t>
            </a:r>
            <a:endParaRPr lang="fr-FR" i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763688" y="3068960"/>
            <a:ext cx="432048" cy="608691"/>
          </a:xfrm>
          <a:prstGeom prst="straightConnector1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15521" y="4323981"/>
            <a:ext cx="278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Pied gauche froid, pâle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6166405" y="6021288"/>
            <a:ext cx="278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Amputation cuisse gauche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566667" y="340957"/>
            <a:ext cx="16561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Rupture</a:t>
            </a:r>
            <a:endParaRPr lang="fr-FR" b="1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563888" y="340957"/>
            <a:ext cx="1658963" cy="36933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PHYSIOPATHOLOGIE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5404" y="1106666"/>
            <a:ext cx="23042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Anévrysme Poplité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0" y="2276872"/>
            <a:ext cx="2958793" cy="16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1619672" y="3356992"/>
            <a:ext cx="720080" cy="7200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3958" y="4046726"/>
            <a:ext cx="199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Lumière artérielle</a:t>
            </a:r>
            <a:endParaRPr lang="fr-FR" i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627784" y="3356992"/>
            <a:ext cx="36004" cy="7200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195736" y="4030861"/>
            <a:ext cx="11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Thrombus</a:t>
            </a:r>
            <a:endParaRPr lang="fr-FR" i="1" dirty="0"/>
          </a:p>
        </p:txBody>
      </p:sp>
      <p:sp>
        <p:nvSpPr>
          <p:cNvPr id="20" name="Flèche droite 19"/>
          <p:cNvSpPr/>
          <p:nvPr/>
        </p:nvSpPr>
        <p:spPr>
          <a:xfrm>
            <a:off x="2643713" y="1426023"/>
            <a:ext cx="725154" cy="3536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653267" y="1399053"/>
            <a:ext cx="17108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Ischémie aiguë</a:t>
            </a:r>
            <a:endParaRPr lang="fr-FR" b="1" dirty="0"/>
          </a:p>
        </p:txBody>
      </p:sp>
      <p:sp>
        <p:nvSpPr>
          <p:cNvPr id="22" name="Flèche droite 21"/>
          <p:cNvSpPr/>
          <p:nvPr/>
        </p:nvSpPr>
        <p:spPr>
          <a:xfrm>
            <a:off x="5455955" y="1385277"/>
            <a:ext cx="772229" cy="45954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300192" y="1340768"/>
            <a:ext cx="279895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AMPUTATION</a:t>
            </a:r>
            <a:endParaRPr lang="fr-F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23" y="1949450"/>
            <a:ext cx="79851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onnecteur droit avec flèche 25"/>
          <p:cNvCxnSpPr/>
          <p:nvPr/>
        </p:nvCxnSpPr>
        <p:spPr>
          <a:xfrm flipH="1">
            <a:off x="4422744" y="3140968"/>
            <a:ext cx="612068" cy="3049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962373" y="2956302"/>
            <a:ext cx="112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Embolies</a:t>
            </a:r>
            <a:endParaRPr lang="fr-FR" i="1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44" y="5005868"/>
            <a:ext cx="26298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Connecteur droit avec flèche 31"/>
          <p:cNvCxnSpPr/>
          <p:nvPr/>
        </p:nvCxnSpPr>
        <p:spPr>
          <a:xfrm flipH="1">
            <a:off x="5230001" y="4653136"/>
            <a:ext cx="293269" cy="132664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984259" y="4294887"/>
            <a:ext cx="124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Thrombose</a:t>
            </a:r>
            <a:endParaRPr lang="fr-FR" i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5"/>
          <a:stretch/>
        </p:blipFill>
        <p:spPr bwMode="auto">
          <a:xfrm>
            <a:off x="7020272" y="2055415"/>
            <a:ext cx="1690737" cy="42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653267" y="971436"/>
            <a:ext cx="165618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Rupture</a:t>
            </a:r>
            <a:endParaRPr lang="fr-FR" b="1" dirty="0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650488" y="971436"/>
            <a:ext cx="1658963" cy="36933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Clinique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1091218"/>
            <a:ext cx="6533661" cy="28418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sz="2800" dirty="0" smtClean="0"/>
              <a:t>Homme, 72 ans</a:t>
            </a:r>
          </a:p>
          <a:p>
            <a:pPr>
              <a:buClr>
                <a:srgbClr val="25A79B"/>
              </a:buClr>
            </a:pPr>
            <a:r>
              <a:rPr lang="fr-FR" sz="2800" dirty="0" smtClean="0"/>
              <a:t>Ischémie aiguë sensitivomotrice du membre inférieur gauche</a:t>
            </a:r>
          </a:p>
          <a:p>
            <a:pPr marL="0" indent="0">
              <a:buClr>
                <a:srgbClr val="25A79B"/>
              </a:buClr>
              <a:buNone/>
            </a:pPr>
            <a:endParaRPr lang="fr-FR" sz="2800" dirty="0" smtClean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7253"/>
            <a:ext cx="2610035" cy="23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91580" y="3181350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Quelle est l’étiologie ?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195736" y="435404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Examen clinique ciblé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 Clinique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278737" y="6043285"/>
            <a:ext cx="2820406" cy="81471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UE 8 : Circulation – Métabolismes</a:t>
            </a:r>
          </a:p>
          <a:p>
            <a:pPr marL="0" indent="0" algn="r">
              <a:buNone/>
            </a:pPr>
            <a:r>
              <a:rPr lang="fr-FR" sz="1400" dirty="0" smtClean="0"/>
              <a:t>03/06/2015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 smtClean="0">
                <a:solidFill>
                  <a:schemeClr val="accent6"/>
                </a:solidFill>
              </a:rPr>
              <a:t> </a:t>
            </a:r>
          </a:p>
          <a:p>
            <a:pPr algn="r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7580" y="980728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Quelle est l’étiologie ?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07" y="2015798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Anévrysme poplité souvent bilatéral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3273295"/>
            <a:ext cx="374441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25A79B"/>
              </a:buClr>
            </a:pPr>
            <a:r>
              <a:rPr lang="fr-FR" sz="2800" dirty="0" smtClean="0"/>
              <a:t>Pouls </a:t>
            </a:r>
            <a:r>
              <a:rPr lang="fr-FR" sz="2800" dirty="0"/>
              <a:t>poplité controlatéral trop bien perçu </a:t>
            </a:r>
            <a:r>
              <a:rPr lang="fr-FR" sz="2800" dirty="0" smtClean="0"/>
              <a:t>	</a:t>
            </a:r>
            <a:endParaRPr lang="fr-FR" sz="2800" dirty="0"/>
          </a:p>
        </p:txBody>
      </p:sp>
      <p:sp>
        <p:nvSpPr>
          <p:cNvPr id="12" name="Flèche droite 11"/>
          <p:cNvSpPr/>
          <p:nvPr/>
        </p:nvSpPr>
        <p:spPr>
          <a:xfrm>
            <a:off x="4330928" y="3723476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472100" y="3488738"/>
            <a:ext cx="3168352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25A79B"/>
              </a:buClr>
            </a:pPr>
            <a:r>
              <a:rPr lang="fr-FR" sz="2800" dirty="0" smtClean="0"/>
              <a:t>Thrombose </a:t>
            </a:r>
            <a:r>
              <a:rPr lang="fr-FR" sz="2800" dirty="0"/>
              <a:t>d’anévrysme poplité</a:t>
            </a:r>
          </a:p>
        </p:txBody>
      </p:sp>
    </p:spTree>
    <p:extLst>
      <p:ext uri="{BB962C8B-B14F-4D97-AF65-F5344CB8AC3E}">
        <p14:creationId xmlns:p14="http://schemas.microsoft.com/office/powerpoint/2010/main" val="10658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933</Words>
  <Application>Microsoft Office PowerPoint</Application>
  <PresentationFormat>Affichage à l'écran (4:3)</PresentationFormat>
  <Paragraphs>279</Paragraphs>
  <Slides>28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1_Thème Office</vt:lpstr>
      <vt:lpstr>ANEVRYSME POPLITE</vt:lpstr>
      <vt:lpstr>Présentation PowerPoint</vt:lpstr>
      <vt:lpstr>CONNAISSANCES ANTERIEURES</vt:lpstr>
      <vt:lpstr>Présentation PowerPoint</vt:lpstr>
      <vt:lpstr>Présentation PowerPoint</vt:lpstr>
      <vt:lpstr>Présentation PowerPoint</vt:lpstr>
      <vt:lpstr>PHYSIOPATHOLOGIE</vt:lpstr>
      <vt:lpstr>Cas Clinique</vt:lpstr>
      <vt:lpstr>Cas Clinique</vt:lpstr>
      <vt:lpstr>Diagnostic Clinique</vt:lpstr>
      <vt:lpstr>Evolution post-opératoire</vt:lpstr>
      <vt:lpstr>   An Pop Non Compliqué</vt:lpstr>
      <vt:lpstr>   An Pop Non Compliqué</vt:lpstr>
      <vt:lpstr>   An Pop Non Compliqué</vt:lpstr>
      <vt:lpstr>   An Pop Non Compliqué</vt:lpstr>
      <vt:lpstr>An Pop Non Compliqué - Circonstances de découverte</vt:lpstr>
      <vt:lpstr>An Pop Non Compliqué - Circonstances de découverte</vt:lpstr>
      <vt:lpstr>An Pop Non Compliqué - Circonstances de découverte</vt:lpstr>
      <vt:lpstr>An Pop Non Compliqué – Diagnostic Positif</vt:lpstr>
      <vt:lpstr>An Pop Non Compliqué – Techniques chirurgicales</vt:lpstr>
      <vt:lpstr>An Pop Non Compliqué – Techniques chirurgicales</vt:lpstr>
      <vt:lpstr>An Pop Non Compliqué – Techniques chirurgicales</vt:lpstr>
      <vt:lpstr>An Pop Non Compliqué – Techniques chirurgicales</vt:lpstr>
      <vt:lpstr>An Pop Non Compliqué – Indications</vt:lpstr>
      <vt:lpstr>Ethique</vt:lpstr>
      <vt:lpstr>A RETENIR : Anévrysme Poplité</vt:lpstr>
      <vt:lpstr>MOTS EN ANGLAIS</vt:lpstr>
      <vt:lpstr>Des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BILLAUD MONIQUE</dc:creator>
  <cp:lastModifiedBy>LERMUSIAUX, Patrick</cp:lastModifiedBy>
  <cp:revision>167</cp:revision>
  <dcterms:created xsi:type="dcterms:W3CDTF">2013-02-11T13:43:34Z</dcterms:created>
  <dcterms:modified xsi:type="dcterms:W3CDTF">2015-10-12T14:03:36Z</dcterms:modified>
</cp:coreProperties>
</file>