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14"/>
  </p:notesMasterIdLst>
  <p:sldIdLst>
    <p:sldId id="256" r:id="rId2"/>
    <p:sldId id="302" r:id="rId3"/>
    <p:sldId id="305" r:id="rId4"/>
    <p:sldId id="306" r:id="rId5"/>
    <p:sldId id="307" r:id="rId6"/>
    <p:sldId id="308" r:id="rId7"/>
    <p:sldId id="309" r:id="rId8"/>
    <p:sldId id="310" r:id="rId9"/>
    <p:sldId id="303" r:id="rId10"/>
    <p:sldId id="311" r:id="rId11"/>
    <p:sldId id="304" r:id="rId12"/>
    <p:sldId id="314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479">
          <p15:clr>
            <a:srgbClr val="A4A3A4"/>
          </p15:clr>
        </p15:guide>
        <p15:guide id="3" orient="horz" pos="41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 autoAdjust="0"/>
    <p:restoredTop sz="85749"/>
  </p:normalViewPr>
  <p:slideViewPr>
    <p:cSldViewPr snapToGrid="0">
      <p:cViewPr varScale="1">
        <p:scale>
          <a:sx n="86" d="100"/>
          <a:sy n="86" d="100"/>
        </p:scale>
        <p:origin x="1512" y="200"/>
      </p:cViewPr>
      <p:guideLst>
        <p:guide orient="horz" pos="2160"/>
        <p:guide pos="2479"/>
        <p:guide orient="horz" pos="419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BE949-2293-6447-8AE3-3E3D5C53B6E9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4CCC6-176D-5048-A177-195E09500D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80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61244" y="371192"/>
            <a:ext cx="7428492" cy="760491"/>
          </a:xfrm>
        </p:spPr>
        <p:txBody>
          <a:bodyPr anchor="t">
            <a:noAutofit/>
          </a:bodyPr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1244" y="1330859"/>
            <a:ext cx="7428492" cy="2577594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88F-7ED1-6B4D-B603-8953A504835A}" type="datetime1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pour une image  8"/>
          <p:cNvSpPr>
            <a:spLocks noGrp="1"/>
          </p:cNvSpPr>
          <p:nvPr>
            <p:ph type="pic" sz="quarter" idx="13" hasCustomPrompt="1"/>
          </p:nvPr>
        </p:nvSpPr>
        <p:spPr>
          <a:xfrm>
            <a:off x="4894717" y="5874818"/>
            <a:ext cx="1704831" cy="846657"/>
          </a:xfrm>
        </p:spPr>
        <p:txBody>
          <a:bodyPr anchor="b" anchorCtr="0">
            <a:noAutofit/>
          </a:bodyPr>
          <a:lstStyle>
            <a:lvl1pPr algn="r">
              <a:defRPr sz="1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Rajoutez vos logos ici</a:t>
            </a:r>
          </a:p>
        </p:txBody>
      </p:sp>
    </p:spTree>
    <p:extLst>
      <p:ext uri="{BB962C8B-B14F-4D97-AF65-F5344CB8AC3E}">
        <p14:creationId xmlns:p14="http://schemas.microsoft.com/office/powerpoint/2010/main" val="22365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1244" y="365126"/>
            <a:ext cx="7412308" cy="766558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1244" y="1348966"/>
            <a:ext cx="7412307" cy="482799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54B74-3125-4341-91E2-7DF72F80C710}" type="datetime1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pour une image  8"/>
          <p:cNvSpPr>
            <a:spLocks noGrp="1"/>
          </p:cNvSpPr>
          <p:nvPr>
            <p:ph type="pic" sz="quarter" idx="13" hasCustomPrompt="1"/>
          </p:nvPr>
        </p:nvSpPr>
        <p:spPr>
          <a:xfrm>
            <a:off x="4894717" y="5874818"/>
            <a:ext cx="1704831" cy="846657"/>
          </a:xfrm>
        </p:spPr>
        <p:txBody>
          <a:bodyPr anchor="b" anchorCtr="0">
            <a:noAutofit/>
          </a:bodyPr>
          <a:lstStyle>
            <a:lvl1pPr algn="r">
              <a:defRPr sz="1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Rajoutez vos logos ici</a:t>
            </a:r>
          </a:p>
        </p:txBody>
      </p:sp>
    </p:spTree>
    <p:extLst>
      <p:ext uri="{BB962C8B-B14F-4D97-AF65-F5344CB8AC3E}">
        <p14:creationId xmlns:p14="http://schemas.microsoft.com/office/powerpoint/2010/main" val="3828475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BC3E-9D9F-9F4C-BEA7-63289DC8AAEC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pour une image  8"/>
          <p:cNvSpPr>
            <a:spLocks noGrp="1"/>
          </p:cNvSpPr>
          <p:nvPr>
            <p:ph type="pic" sz="quarter" idx="13" hasCustomPrompt="1"/>
          </p:nvPr>
        </p:nvSpPr>
        <p:spPr>
          <a:xfrm>
            <a:off x="4894717" y="5874818"/>
            <a:ext cx="1704831" cy="846657"/>
          </a:xfrm>
        </p:spPr>
        <p:txBody>
          <a:bodyPr anchor="b" anchorCtr="0">
            <a:noAutofit/>
          </a:bodyPr>
          <a:lstStyle>
            <a:lvl1pPr algn="r">
              <a:defRPr sz="1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Rajoutez vos logos ici</a:t>
            </a:r>
          </a:p>
        </p:txBody>
      </p:sp>
    </p:spTree>
    <p:extLst>
      <p:ext uri="{BB962C8B-B14F-4D97-AF65-F5344CB8AC3E}">
        <p14:creationId xmlns:p14="http://schemas.microsoft.com/office/powerpoint/2010/main" val="412748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A9B35-6B47-7543-AAFE-7335C2713BEB}" type="datetime1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pour une image  8"/>
          <p:cNvSpPr>
            <a:spLocks noGrp="1"/>
          </p:cNvSpPr>
          <p:nvPr>
            <p:ph type="pic" sz="quarter" idx="13" hasCustomPrompt="1"/>
          </p:nvPr>
        </p:nvSpPr>
        <p:spPr>
          <a:xfrm>
            <a:off x="4894717" y="5874818"/>
            <a:ext cx="1704831" cy="846657"/>
          </a:xfrm>
        </p:spPr>
        <p:txBody>
          <a:bodyPr anchor="b" anchorCtr="0">
            <a:noAutofit/>
          </a:bodyPr>
          <a:lstStyle>
            <a:lvl1pPr algn="r">
              <a:defRPr sz="1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Rajoutez vos logos ici</a:t>
            </a:r>
          </a:p>
        </p:txBody>
      </p:sp>
    </p:spTree>
    <p:extLst>
      <p:ext uri="{BB962C8B-B14F-4D97-AF65-F5344CB8AC3E}">
        <p14:creationId xmlns:p14="http://schemas.microsoft.com/office/powerpoint/2010/main" val="3831706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1244" y="372675"/>
            <a:ext cx="7419955" cy="74367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1245" y="1919332"/>
            <a:ext cx="7420399" cy="425763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1245" y="1338230"/>
            <a:ext cx="7420086" cy="38192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EABD2-8E44-6D44-B046-9A5452CE46C6}" type="datetime1">
              <a:rPr lang="fr-FR" smtClean="0"/>
              <a:t>07/09/2026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Espace réservé pour une image  8"/>
          <p:cNvSpPr>
            <a:spLocks noGrp="1"/>
          </p:cNvSpPr>
          <p:nvPr>
            <p:ph type="pic" sz="quarter" idx="13" hasCustomPrompt="1"/>
          </p:nvPr>
        </p:nvSpPr>
        <p:spPr>
          <a:xfrm>
            <a:off x="4894717" y="5874818"/>
            <a:ext cx="1704831" cy="846657"/>
          </a:xfrm>
        </p:spPr>
        <p:txBody>
          <a:bodyPr anchor="b" anchorCtr="0">
            <a:noAutofit/>
          </a:bodyPr>
          <a:lstStyle>
            <a:lvl1pPr algn="r">
              <a:defRPr sz="1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Rajoutez vos logos ici</a:t>
            </a:r>
          </a:p>
        </p:txBody>
      </p:sp>
    </p:spTree>
    <p:extLst>
      <p:ext uri="{BB962C8B-B14F-4D97-AF65-F5344CB8AC3E}">
        <p14:creationId xmlns:p14="http://schemas.microsoft.com/office/powerpoint/2010/main" val="1403203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1244" y="367988"/>
            <a:ext cx="7412307" cy="76489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61244" y="1919333"/>
            <a:ext cx="7412307" cy="42378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1244" y="1314772"/>
            <a:ext cx="7412307" cy="4053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4F1EC-F704-3548-A9A1-461A389F7869}" type="datetime1">
              <a:rPr lang="fr-FR" smtClean="0"/>
              <a:t>07/09/2026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Espace réservé pour une image  8"/>
          <p:cNvSpPr>
            <a:spLocks noGrp="1"/>
          </p:cNvSpPr>
          <p:nvPr>
            <p:ph type="pic" sz="quarter" idx="13" hasCustomPrompt="1"/>
          </p:nvPr>
        </p:nvSpPr>
        <p:spPr>
          <a:xfrm>
            <a:off x="4894717" y="5874818"/>
            <a:ext cx="1704831" cy="846657"/>
          </a:xfrm>
        </p:spPr>
        <p:txBody>
          <a:bodyPr anchor="b" anchorCtr="0">
            <a:noAutofit/>
          </a:bodyPr>
          <a:lstStyle>
            <a:lvl1pPr algn="r">
              <a:defRPr sz="1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Rajoutez vos logos ici</a:t>
            </a:r>
          </a:p>
        </p:txBody>
      </p:sp>
    </p:spTree>
    <p:extLst>
      <p:ext uri="{BB962C8B-B14F-4D97-AF65-F5344CB8AC3E}">
        <p14:creationId xmlns:p14="http://schemas.microsoft.com/office/powerpoint/2010/main" val="786118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1243" y="365126"/>
            <a:ext cx="7420769" cy="7665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1244" y="1348966"/>
            <a:ext cx="7420768" cy="48279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61244" y="6356350"/>
            <a:ext cx="29413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202A8-DA19-944D-820F-3BBF452D0FAA}" type="datetime1">
              <a:rPr lang="fr-FR" smtClean="0"/>
              <a:t>07/09/2026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516679" y="6356350"/>
            <a:ext cx="1263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1DDE6-ED43-40A5-9717-811AB586D82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4992" y="6298127"/>
            <a:ext cx="1073137" cy="423348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8254171" y="0"/>
            <a:ext cx="3937829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3000"/>
                  <a:lumOff val="77000"/>
                </a:schemeClr>
              </a:gs>
              <a:gs pos="47000">
                <a:schemeClr val="tx2">
                  <a:lumMod val="40000"/>
                  <a:lumOff val="60000"/>
                </a:schemeClr>
              </a:gs>
              <a:gs pos="85000">
                <a:schemeClr val="tx2">
                  <a:lumMod val="20000"/>
                  <a:lumOff val="8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8186588" y="0"/>
            <a:ext cx="77992" cy="6858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62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42" r:id="rId3"/>
    <p:sldLayoutId id="2147483743" r:id="rId4"/>
    <p:sldLayoutId id="2147483744" r:id="rId5"/>
    <p:sldLayoutId id="214748374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ADB9CA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141507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Initiation à la connaissance du médicament</a:t>
            </a: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(mise à jour)</a:t>
            </a: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1244" y="1786270"/>
            <a:ext cx="7428492" cy="3572539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r>
              <a:rPr lang="fr-FR" b="1" dirty="0"/>
              <a:t>V. Siranyan</a:t>
            </a:r>
          </a:p>
          <a:p>
            <a:pPr algn="ctr"/>
            <a:r>
              <a:rPr lang="fr-FR" b="1" dirty="0"/>
              <a:t>Professeure de droit pharmaceutique</a:t>
            </a:r>
          </a:p>
          <a:p>
            <a:pPr algn="ctr"/>
            <a:r>
              <a:rPr lang="fr-FR" b="1" dirty="0"/>
              <a:t>ISPB-Faculté de Pharmacie-Université Lyon 1</a:t>
            </a:r>
          </a:p>
          <a:p>
            <a:pPr algn="ctr"/>
            <a:endParaRPr lang="fr-FR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4B254C9-601F-8545-8C2B-2BC52D590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351" y="1786270"/>
            <a:ext cx="6121400" cy="2463800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703A77-64BE-0E44-B81A-44624B5E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1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3E902C-B097-5045-AC91-CA4F364E5A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8858" y="1330859"/>
            <a:ext cx="3953141" cy="394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0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49"/>
    </mc:Choice>
    <mc:Fallback xmlns="">
      <p:transition spd="slow" advTm="1384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202910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dirty="0"/>
            </a:b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</a:rPr>
              <a:t>Organisation du cours</a:t>
            </a: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1500" y="1385746"/>
            <a:ext cx="7158037" cy="3572539"/>
          </a:xfrm>
        </p:spPr>
        <p:txBody>
          <a:bodyPr/>
          <a:lstStyle/>
          <a:p>
            <a:pPr algn="ctr"/>
            <a:endParaRPr lang="fr-FR" sz="1000" b="1" dirty="0"/>
          </a:p>
          <a:p>
            <a:pPr algn="ctr"/>
            <a:r>
              <a:rPr lang="fr-FR" b="1" u="sng" dirty="0">
                <a:solidFill>
                  <a:srgbClr val="0070C0"/>
                </a:solidFill>
              </a:rPr>
              <a:t>1- Sources juridiques nationales et </a:t>
            </a:r>
            <a:r>
              <a:rPr lang="fr-FR" b="1" u="sng" dirty="0"/>
              <a:t>hiérarchie des normes</a:t>
            </a:r>
            <a:endParaRPr lang="fr-FR" sz="1000" b="1" u="sng" dirty="0"/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2- Sources juridiques et politique européenne du médicament:</a:t>
            </a:r>
          </a:p>
          <a:p>
            <a:pPr algn="ctr"/>
            <a:r>
              <a:rPr lang="fr-FR" b="1" dirty="0"/>
              <a:t>Traités de l’Union européenne et droit dérivé  </a:t>
            </a:r>
          </a:p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3- </a:t>
            </a:r>
            <a:r>
              <a:rPr lang="fr-FR" b="1" dirty="0"/>
              <a:t>Organisation des dispositions du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Code </a:t>
            </a:r>
            <a:r>
              <a:rPr lang="fr-FR" b="1" dirty="0"/>
              <a:t>de la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Santé publique</a:t>
            </a:r>
          </a:p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4- Crises sanitaires et réformes </a:t>
            </a:r>
            <a:r>
              <a:rPr lang="fr-FR" b="1" dirty="0">
                <a:solidFill>
                  <a:srgbClr val="0070C0"/>
                </a:solidFill>
              </a:rPr>
              <a:t>législatives :</a:t>
            </a:r>
          </a:p>
          <a:p>
            <a:pPr algn="ctr"/>
            <a:r>
              <a:rPr lang="fr-FR" b="1" dirty="0"/>
              <a:t>Qualité des produits de santé et sécurité des patients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5-</a:t>
            </a:r>
            <a:r>
              <a:rPr lang="fr-FR" b="1" dirty="0"/>
              <a:t> Eléments fondateurs du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droit pharmaceutique</a:t>
            </a:r>
          </a:p>
          <a:p>
            <a:pPr algn="ctr">
              <a:lnSpc>
                <a:spcPct val="100000"/>
              </a:lnSpc>
            </a:pPr>
            <a:endParaRPr lang="fr-FR" b="1" dirty="0"/>
          </a:p>
          <a:p>
            <a:pPr algn="ctr"/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703A77-64BE-0E44-B81A-44624B5E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2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2C7E89-8933-8040-BD54-2D6FC9CDE98A}"/>
              </a:ext>
            </a:extLst>
          </p:cNvPr>
          <p:cNvSpPr txBox="1"/>
          <p:nvPr/>
        </p:nvSpPr>
        <p:spPr>
          <a:xfrm>
            <a:off x="9629775" y="551536"/>
            <a:ext cx="1696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INTRODUCTION</a:t>
            </a:r>
          </a:p>
        </p:txBody>
      </p:sp>
      <p:pic>
        <p:nvPicPr>
          <p:cNvPr id="7" name="Picture 2" descr="Stickers Boussole Jeep">
            <a:extLst>
              <a:ext uri="{FF2B5EF4-FFF2-40B4-BE49-F238E27FC236}">
                <a16:creationId xmlns:a16="http://schemas.microsoft.com/office/drawing/2014/main" id="{7FFC2EDE-54B7-7B45-B71F-D984EF69F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2914" y="1091949"/>
            <a:ext cx="4503821" cy="495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35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8"/>
    </mc:Choice>
    <mc:Fallback xmlns="">
      <p:transition spd="slow" advTm="2374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739A3-FCB4-9EEA-7A16-BE3A959B4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B91445-38C0-D929-C05B-1849CA76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202910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dirty="0"/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3E77F3-BCAF-5A70-5B6E-1C6A18B06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385746"/>
            <a:ext cx="7158037" cy="4805192"/>
          </a:xfrm>
        </p:spPr>
        <p:txBody>
          <a:bodyPr/>
          <a:lstStyle/>
          <a:p>
            <a:pPr algn="ctr"/>
            <a:endParaRPr lang="fr-FR" sz="1000" b="1" dirty="0"/>
          </a:p>
          <a:p>
            <a:pPr algn="ctr"/>
            <a:r>
              <a:rPr lang="fr-FR" b="1" u="sng" dirty="0">
                <a:solidFill>
                  <a:srgbClr val="0070C0"/>
                </a:solidFill>
              </a:rPr>
              <a:t>1- Sources juridiques nationales et </a:t>
            </a:r>
            <a:r>
              <a:rPr lang="fr-FR" b="1" u="sng" dirty="0"/>
              <a:t>hiérarchie des normes</a:t>
            </a:r>
            <a:endParaRPr lang="fr-FR" sz="1000" b="1" u="sng" dirty="0"/>
          </a:p>
          <a:p>
            <a:pPr>
              <a:lnSpc>
                <a:spcPct val="100000"/>
              </a:lnSpc>
            </a:pPr>
            <a:r>
              <a:rPr lang="fr-FR" b="1" dirty="0"/>
              <a:t>Art. L5125-1-1 A CSP</a:t>
            </a:r>
          </a:p>
          <a:p>
            <a:pPr>
              <a:lnSpc>
                <a:spcPct val="100000"/>
              </a:lnSpc>
            </a:pPr>
            <a:r>
              <a:rPr lang="fr-FR" b="1" dirty="0"/>
              <a:t>VERSION EN VIGUEUR DEPUIS LE 29 JUILLET 2026</a:t>
            </a:r>
          </a:p>
          <a:p>
            <a:pPr>
              <a:lnSpc>
                <a:spcPct val="100000"/>
              </a:lnSpc>
            </a:pPr>
            <a:r>
              <a:rPr lang="fr-FR" b="1" dirty="0"/>
              <a:t>Modifié par LOI n°2026-668 du 27 juillet 2026 - art. 2</a:t>
            </a:r>
          </a:p>
          <a:p>
            <a:pPr>
              <a:lnSpc>
                <a:spcPct val="100000"/>
              </a:lnSpc>
            </a:pPr>
            <a:endParaRPr lang="fr-FR" b="1" dirty="0"/>
          </a:p>
          <a:p>
            <a:r>
              <a:rPr lang="fr-FR" b="1" dirty="0"/>
              <a:t>LOI n° 2026-668 du 27 juillet 2026 visant à doter la France d'une stratégie nationale de lutte contre les maladies cardio-neuro-vasculaires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485D12-FF90-6288-50F8-ACF56051A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3</a:t>
            </a:fld>
            <a:endParaRPr lang="fr-FR"/>
          </a:p>
        </p:txBody>
      </p:sp>
      <p:pic>
        <p:nvPicPr>
          <p:cNvPr id="7" name="Picture 2" descr="Stickers Boussole Jeep">
            <a:extLst>
              <a:ext uri="{FF2B5EF4-FFF2-40B4-BE49-F238E27FC236}">
                <a16:creationId xmlns:a16="http://schemas.microsoft.com/office/drawing/2014/main" id="{7AF81875-2B55-E965-6715-659A5754C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2914" y="1091949"/>
            <a:ext cx="4503821" cy="495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51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8"/>
    </mc:Choice>
    <mc:Fallback xmlns="">
      <p:transition spd="slow" advTm="2374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8AF97-7568-A173-AC29-7F2CDD28E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65F5BF-D012-2781-7C38-EE79D8DD1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202910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dirty="0"/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E3747B-7176-77C8-3086-024193DD5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385746"/>
            <a:ext cx="7158037" cy="4805192"/>
          </a:xfrm>
        </p:spPr>
        <p:txBody>
          <a:bodyPr/>
          <a:lstStyle/>
          <a:p>
            <a:pPr algn="ctr"/>
            <a:endParaRPr lang="fr-FR" sz="1000" b="1" dirty="0"/>
          </a:p>
          <a:p>
            <a:pPr algn="ctr"/>
            <a:r>
              <a:rPr lang="fr-FR" b="1" u="sng" dirty="0">
                <a:solidFill>
                  <a:srgbClr val="0070C0"/>
                </a:solidFill>
              </a:rPr>
              <a:t>1- Sources juridiques nationales et </a:t>
            </a:r>
            <a:r>
              <a:rPr lang="fr-FR" b="1" u="sng" dirty="0"/>
              <a:t>hiérarchie des normes</a:t>
            </a:r>
            <a:endParaRPr lang="fr-FR" sz="1000" b="1" u="sng" dirty="0"/>
          </a:p>
          <a:p>
            <a:pPr>
              <a:lnSpc>
                <a:spcPct val="100000"/>
              </a:lnSpc>
            </a:pPr>
            <a:r>
              <a:rPr lang="fr-FR" b="1" dirty="0"/>
              <a:t>Art. L5125-1-1 A CSP</a:t>
            </a:r>
          </a:p>
          <a:p>
            <a:pPr>
              <a:lnSpc>
                <a:spcPct val="100000"/>
              </a:lnSpc>
            </a:pPr>
            <a:endParaRPr lang="fr-FR" b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F7EBA5-B819-F0F6-55F3-FBD5556E8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4</a:t>
            </a:fld>
            <a:endParaRPr lang="fr-FR"/>
          </a:p>
        </p:txBody>
      </p:sp>
      <p:pic>
        <p:nvPicPr>
          <p:cNvPr id="7" name="Picture 2" descr="Stickers Boussole Jeep">
            <a:extLst>
              <a:ext uri="{FF2B5EF4-FFF2-40B4-BE49-F238E27FC236}">
                <a16:creationId xmlns:a16="http://schemas.microsoft.com/office/drawing/2014/main" id="{CEC17F4E-EA9A-4181-7A1C-87C663C9A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2914" y="1091949"/>
            <a:ext cx="4503821" cy="495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39F3F3-898A-97CA-1D0D-99B1514300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290" y="2998000"/>
            <a:ext cx="7772400" cy="335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92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8"/>
    </mc:Choice>
    <mc:Fallback xmlns="">
      <p:transition spd="slow" advTm="2374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A1A3D-C548-58CB-6543-66FE8E3E3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4D127F-440C-E5A0-C1E8-8FD62E34F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202910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dirty="0"/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68B74B-9411-67D3-62B9-AAF86AFAE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385746"/>
            <a:ext cx="7158037" cy="4805192"/>
          </a:xfrm>
        </p:spPr>
        <p:txBody>
          <a:bodyPr/>
          <a:lstStyle/>
          <a:p>
            <a:pPr algn="ctr"/>
            <a:endParaRPr lang="fr-FR" sz="1000" b="1" dirty="0"/>
          </a:p>
          <a:p>
            <a:pPr algn="ctr"/>
            <a:r>
              <a:rPr lang="fr-FR" b="1" u="sng" dirty="0">
                <a:solidFill>
                  <a:srgbClr val="0070C0"/>
                </a:solidFill>
              </a:rPr>
              <a:t>1- Sources juridiques nationales et </a:t>
            </a:r>
            <a:r>
              <a:rPr lang="fr-FR" b="1" u="sng" dirty="0"/>
              <a:t>hiérarchie des normes</a:t>
            </a:r>
            <a:endParaRPr lang="fr-FR" sz="1000" b="1" u="sng" dirty="0"/>
          </a:p>
          <a:p>
            <a:pPr>
              <a:lnSpc>
                <a:spcPct val="100000"/>
              </a:lnSpc>
            </a:pPr>
            <a:r>
              <a:rPr lang="fr-FR" b="1" dirty="0"/>
              <a:t>Art. L5125-1-1 A CSP</a:t>
            </a:r>
          </a:p>
          <a:p>
            <a:pPr>
              <a:lnSpc>
                <a:spcPct val="100000"/>
              </a:lnSpc>
            </a:pPr>
            <a:endParaRPr lang="fr-FR" b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BEFC1-6CF9-030A-306B-E5C3DD26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5</a:t>
            </a:fld>
            <a:endParaRPr lang="fr-FR"/>
          </a:p>
        </p:txBody>
      </p:sp>
      <p:pic>
        <p:nvPicPr>
          <p:cNvPr id="7" name="Picture 2" descr="Stickers Boussole Jeep">
            <a:extLst>
              <a:ext uri="{FF2B5EF4-FFF2-40B4-BE49-F238E27FC236}">
                <a16:creationId xmlns:a16="http://schemas.microsoft.com/office/drawing/2014/main" id="{F30804E4-CDE2-F1BC-7D8C-44B5713E4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2914" y="1091949"/>
            <a:ext cx="4503821" cy="495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9FD35D-42F5-9DB9-4D75-243B8F2131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290" y="2751781"/>
            <a:ext cx="7772400" cy="373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55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8"/>
    </mc:Choice>
    <mc:Fallback xmlns="">
      <p:transition spd="slow" advTm="2374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78F76-23ED-A8FA-DBC9-BFC8C95C7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C39654-116C-81D2-9738-977DA3B5D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202910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dirty="0"/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4F2C01-2CE0-8E38-FA59-5E862D52B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385746"/>
            <a:ext cx="7158037" cy="4805192"/>
          </a:xfrm>
        </p:spPr>
        <p:txBody>
          <a:bodyPr/>
          <a:lstStyle/>
          <a:p>
            <a:pPr algn="ctr"/>
            <a:endParaRPr lang="fr-FR" sz="1000" b="1" dirty="0"/>
          </a:p>
          <a:p>
            <a:pPr algn="ctr"/>
            <a:r>
              <a:rPr lang="fr-FR" b="1" u="sng" dirty="0">
                <a:solidFill>
                  <a:srgbClr val="0070C0"/>
                </a:solidFill>
              </a:rPr>
              <a:t>1- Sources juridiques nationales et </a:t>
            </a:r>
            <a:r>
              <a:rPr lang="fr-FR" b="1" u="sng" dirty="0"/>
              <a:t>hiérarchie des normes</a:t>
            </a:r>
            <a:endParaRPr lang="fr-FR" sz="1000" b="1" u="sng" dirty="0"/>
          </a:p>
          <a:p>
            <a:pPr>
              <a:lnSpc>
                <a:spcPct val="100000"/>
              </a:lnSpc>
            </a:pPr>
            <a:r>
              <a:rPr lang="fr-FR" b="1" dirty="0"/>
              <a:t>Art. L5125-1-1 A CSP</a:t>
            </a:r>
          </a:p>
          <a:p>
            <a:pPr>
              <a:lnSpc>
                <a:spcPct val="100000"/>
              </a:lnSpc>
            </a:pPr>
            <a:endParaRPr lang="fr-FR" b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0ED4FE-EA59-E14D-5F4B-ED228B9E7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6</a:t>
            </a:fld>
            <a:endParaRPr lang="fr-FR"/>
          </a:p>
        </p:txBody>
      </p:sp>
      <p:pic>
        <p:nvPicPr>
          <p:cNvPr id="7" name="Picture 2" descr="Stickers Boussole Jeep">
            <a:extLst>
              <a:ext uri="{FF2B5EF4-FFF2-40B4-BE49-F238E27FC236}">
                <a16:creationId xmlns:a16="http://schemas.microsoft.com/office/drawing/2014/main" id="{244B1346-D04B-EC45-F768-D46665EB5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2914" y="1091949"/>
            <a:ext cx="4503821" cy="495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FC975D-3EFD-1A19-CC0D-B2D1D9B35F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470" y="3544038"/>
            <a:ext cx="7772400" cy="264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4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8"/>
    </mc:Choice>
    <mc:Fallback xmlns="">
      <p:transition spd="slow" advTm="2374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0691C-B762-610C-7584-FE837C29D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02847-1AA2-A15A-AD8E-A9AA8276E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202910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dirty="0"/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AD68F1-B0B8-ADAA-AD31-AA316C496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385746"/>
            <a:ext cx="7158037" cy="4805192"/>
          </a:xfrm>
        </p:spPr>
        <p:txBody>
          <a:bodyPr/>
          <a:lstStyle/>
          <a:p>
            <a:pPr algn="ctr"/>
            <a:endParaRPr lang="fr-FR" sz="1000" b="1" dirty="0"/>
          </a:p>
          <a:p>
            <a:pPr algn="ctr"/>
            <a:r>
              <a:rPr lang="fr-FR" b="1" u="sng" dirty="0">
                <a:solidFill>
                  <a:srgbClr val="0070C0"/>
                </a:solidFill>
              </a:rPr>
              <a:t>1- Sources juridiques nationales et </a:t>
            </a:r>
            <a:r>
              <a:rPr lang="fr-FR" b="1" u="sng" dirty="0"/>
              <a:t>hiérarchie des normes</a:t>
            </a:r>
            <a:endParaRPr lang="fr-FR" sz="1000" b="1" u="sng" dirty="0"/>
          </a:p>
          <a:p>
            <a:pPr>
              <a:lnSpc>
                <a:spcPct val="100000"/>
              </a:lnSpc>
            </a:pPr>
            <a:r>
              <a:rPr lang="fr-FR" b="1" dirty="0"/>
              <a:t>Article L. 4161-1 CSP: </a:t>
            </a:r>
          </a:p>
          <a:p>
            <a:pPr>
              <a:lnSpc>
                <a:spcPct val="100000"/>
              </a:lnSpc>
            </a:pPr>
            <a:endParaRPr lang="fr-FR" b="1" dirty="0"/>
          </a:p>
          <a:p>
            <a:pPr>
              <a:lnSpc>
                <a:spcPct val="100000"/>
              </a:lnSpc>
            </a:pPr>
            <a:endParaRPr lang="fr-FR" b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490EE1-8178-A526-AEB1-B2751B81C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7</a:t>
            </a:fld>
            <a:endParaRPr lang="fr-FR"/>
          </a:p>
        </p:txBody>
      </p:sp>
      <p:pic>
        <p:nvPicPr>
          <p:cNvPr id="7" name="Picture 2" descr="Stickers Boussole Jeep">
            <a:extLst>
              <a:ext uri="{FF2B5EF4-FFF2-40B4-BE49-F238E27FC236}">
                <a16:creationId xmlns:a16="http://schemas.microsoft.com/office/drawing/2014/main" id="{49E40B5F-5080-A161-41E8-49280207E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2914" y="1091949"/>
            <a:ext cx="4503821" cy="495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5899805-4554-4735-6D5B-EBAE9A3F8D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79" y="3324449"/>
            <a:ext cx="7772400" cy="280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4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8"/>
    </mc:Choice>
    <mc:Fallback xmlns="">
      <p:transition spd="slow" advTm="2374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D587A-11F3-6538-9D23-7F2897396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4E8CE-2492-DD04-4924-5659BE000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202910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dirty="0"/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92F666-0BEE-599D-BFB3-C1EA951F6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385746"/>
            <a:ext cx="7158037" cy="4805192"/>
          </a:xfrm>
        </p:spPr>
        <p:txBody>
          <a:bodyPr/>
          <a:lstStyle/>
          <a:p>
            <a:pPr algn="ctr"/>
            <a:endParaRPr lang="fr-FR" sz="1000" b="1" dirty="0"/>
          </a:p>
          <a:p>
            <a:pPr algn="ctr"/>
            <a:r>
              <a:rPr lang="fr-FR" b="1" u="sng" dirty="0">
                <a:solidFill>
                  <a:srgbClr val="0070C0"/>
                </a:solidFill>
              </a:rPr>
              <a:t>1- Sources juridiques nationales et </a:t>
            </a:r>
            <a:r>
              <a:rPr lang="fr-FR" b="1" u="sng" dirty="0"/>
              <a:t>hiérarchie des normes</a:t>
            </a:r>
            <a:endParaRPr lang="fr-FR" sz="1000" b="1" u="sng" dirty="0"/>
          </a:p>
          <a:p>
            <a:pPr>
              <a:lnSpc>
                <a:spcPct val="100000"/>
              </a:lnSpc>
            </a:pPr>
            <a:r>
              <a:rPr lang="fr-FR" b="1" dirty="0"/>
              <a:t>Article L. 4161-1 CSP: </a:t>
            </a:r>
          </a:p>
          <a:p>
            <a:pPr>
              <a:lnSpc>
                <a:spcPct val="100000"/>
              </a:lnSpc>
            </a:pPr>
            <a:endParaRPr lang="fr-FR" b="1" dirty="0"/>
          </a:p>
          <a:p>
            <a:pPr>
              <a:lnSpc>
                <a:spcPct val="100000"/>
              </a:lnSpc>
            </a:pPr>
            <a:endParaRPr lang="fr-FR" b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AAFB68-3B48-2228-063E-B6EAAC811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8</a:t>
            </a:fld>
            <a:endParaRPr lang="fr-FR"/>
          </a:p>
        </p:txBody>
      </p:sp>
      <p:pic>
        <p:nvPicPr>
          <p:cNvPr id="7" name="Picture 2" descr="Stickers Boussole Jeep">
            <a:extLst>
              <a:ext uri="{FF2B5EF4-FFF2-40B4-BE49-F238E27FC236}">
                <a16:creationId xmlns:a16="http://schemas.microsoft.com/office/drawing/2014/main" id="{A4FB16DB-FDC0-A072-A47F-A8CF66BCB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2914" y="1091949"/>
            <a:ext cx="4503821" cy="495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7A2323-8BFB-7CA1-431F-C5B0C5FDFE3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774" y="3254739"/>
            <a:ext cx="7772400" cy="251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1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8"/>
    </mc:Choice>
    <mc:Fallback xmlns="">
      <p:transition spd="slow" advTm="2374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E0FEC-345F-8633-306B-BA831076A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436B41-2272-703D-5953-506580C57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202910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dirty="0"/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8815F0-F30E-BB82-B793-FAE4525D1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385746"/>
            <a:ext cx="7158037" cy="3572539"/>
          </a:xfrm>
        </p:spPr>
        <p:txBody>
          <a:bodyPr/>
          <a:lstStyle/>
          <a:p>
            <a:pPr algn="ctr"/>
            <a:endParaRPr lang="fr-FR" sz="1000" b="1" dirty="0"/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1- Sources juridiques nationales et </a:t>
            </a:r>
            <a:r>
              <a:rPr lang="fr-FR" b="1" dirty="0"/>
              <a:t>hiérarchie des normes</a:t>
            </a:r>
            <a:endParaRPr lang="fr-FR" sz="1000" b="1" dirty="0"/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2- Sources juridiques et politique européenne du médicament:</a:t>
            </a:r>
          </a:p>
          <a:p>
            <a:pPr algn="ctr"/>
            <a:r>
              <a:rPr lang="fr-FR" b="1" dirty="0"/>
              <a:t>Traités de l’Union européenne et droit dérivé  </a:t>
            </a:r>
          </a:p>
          <a:p>
            <a:pPr algn="ctr"/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3- </a:t>
            </a:r>
            <a:r>
              <a:rPr lang="fr-FR" b="1" u="sng" dirty="0"/>
              <a:t>Organisation des dispositions du </a:t>
            </a:r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Code </a:t>
            </a:r>
            <a:r>
              <a:rPr lang="fr-FR" b="1" u="sng" dirty="0"/>
              <a:t>de la </a:t>
            </a:r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Santé publique</a:t>
            </a:r>
          </a:p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4- Crises sanitaires et réformes </a:t>
            </a:r>
            <a:r>
              <a:rPr lang="fr-FR" b="1" dirty="0">
                <a:solidFill>
                  <a:srgbClr val="0070C0"/>
                </a:solidFill>
              </a:rPr>
              <a:t>législatives :</a:t>
            </a:r>
          </a:p>
          <a:p>
            <a:pPr algn="ctr"/>
            <a:r>
              <a:rPr lang="fr-FR" b="1" dirty="0"/>
              <a:t>Qualité des produits de santé et sécurité des patients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5-</a:t>
            </a:r>
            <a:r>
              <a:rPr lang="fr-FR" b="1" dirty="0"/>
              <a:t> Eléments fondateurs du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droit pharmaceutique</a:t>
            </a:r>
          </a:p>
          <a:p>
            <a:pPr algn="ctr">
              <a:lnSpc>
                <a:spcPct val="100000"/>
              </a:lnSpc>
            </a:pPr>
            <a:endParaRPr lang="fr-FR" b="1" dirty="0"/>
          </a:p>
          <a:p>
            <a:pPr algn="ctr"/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726E21-89D4-F38B-B056-382C2A9FF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9</a:t>
            </a:fld>
            <a:endParaRPr lang="fr-FR"/>
          </a:p>
        </p:txBody>
      </p:sp>
      <p:pic>
        <p:nvPicPr>
          <p:cNvPr id="7" name="Picture 2" descr="Stickers Boussole Jeep">
            <a:extLst>
              <a:ext uri="{FF2B5EF4-FFF2-40B4-BE49-F238E27FC236}">
                <a16:creationId xmlns:a16="http://schemas.microsoft.com/office/drawing/2014/main" id="{AF99EEB7-E43C-9C9F-6E03-C241302D8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2914" y="1091949"/>
            <a:ext cx="4503821" cy="495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06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8"/>
    </mc:Choice>
    <mc:Fallback xmlns="">
      <p:transition spd="slow" advTm="2374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57B55-4A05-251C-04F3-D4FAEF489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989EB2-7302-0F72-C50B-95C966FC6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202910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dirty="0"/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A807C8-80B0-28DF-49E6-A9642D7CF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4793" y="1385746"/>
            <a:ext cx="7944787" cy="4835172"/>
          </a:xfrm>
        </p:spPr>
        <p:txBody>
          <a:bodyPr/>
          <a:lstStyle/>
          <a:p>
            <a:pPr algn="ctr"/>
            <a:endParaRPr lang="fr-FR" sz="1000" b="1" dirty="0"/>
          </a:p>
          <a:p>
            <a:pPr algn="ctr"/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3- </a:t>
            </a:r>
            <a:r>
              <a:rPr lang="fr-FR" b="1" u="sng" dirty="0"/>
              <a:t>Organisation des dispositions du </a:t>
            </a:r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Code </a:t>
            </a:r>
            <a:r>
              <a:rPr lang="fr-FR" b="1" u="sng" dirty="0"/>
              <a:t>de la </a:t>
            </a:r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Santé publique</a:t>
            </a:r>
          </a:p>
          <a:p>
            <a:pPr algn="ctr">
              <a:lnSpc>
                <a:spcPct val="100000"/>
              </a:lnSpc>
            </a:pPr>
            <a:r>
              <a:rPr lang="fr-FR" b="1" dirty="0"/>
              <a:t>réforme du Code de déontologie des pharmaciens</a:t>
            </a:r>
          </a:p>
          <a:p>
            <a:pPr>
              <a:lnSpc>
                <a:spcPct val="100000"/>
              </a:lnSpc>
            </a:pPr>
            <a:endParaRPr lang="fr-FR" b="1" dirty="0"/>
          </a:p>
          <a:p>
            <a:pPr>
              <a:lnSpc>
                <a:spcPct val="100000"/>
              </a:lnSpc>
            </a:pPr>
            <a:r>
              <a:rPr lang="fr-FR" b="1" dirty="0"/>
              <a:t>Décret n° 2026-156 du 3 mars 2026 modifiant le code de déontologie des pharmaciens et d'autres dispositions du code de la santé publique</a:t>
            </a:r>
          </a:p>
          <a:p>
            <a:pPr>
              <a:lnSpc>
                <a:spcPct val="100000"/>
              </a:lnSpc>
            </a:pPr>
            <a:endParaRPr lang="fr-FR" b="1" dirty="0"/>
          </a:p>
          <a:p>
            <a:pPr marL="342900" indent="-342900">
              <a:buFont typeface="Symbol" pitchFamily="2" charset="2"/>
              <a:buChar char="Þ"/>
            </a:pPr>
            <a:r>
              <a:rPr lang="fr-FR" b="1" dirty="0"/>
              <a:t>Un texte mis à jour et synthétique, avec des dispositions communes à l’ensemble des métiers de la pharmacie</a:t>
            </a:r>
          </a:p>
          <a:p>
            <a:pPr>
              <a:lnSpc>
                <a:spcPct val="100000"/>
              </a:lnSpc>
            </a:pPr>
            <a:endParaRPr lang="fr-FR" b="1" dirty="0"/>
          </a:p>
          <a:p>
            <a:pPr>
              <a:lnSpc>
                <a:spcPct val="100000"/>
              </a:lnSpc>
            </a:pPr>
            <a:endParaRPr lang="fr-FR" b="1" dirty="0"/>
          </a:p>
          <a:p>
            <a:pPr>
              <a:lnSpc>
                <a:spcPct val="100000"/>
              </a:lnSpc>
            </a:pPr>
            <a:endParaRPr lang="fr-FR" b="1" dirty="0"/>
          </a:p>
          <a:p>
            <a:pPr algn="ctr"/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F81141-A5C3-01A7-217F-B1E88164A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10</a:t>
            </a:fld>
            <a:endParaRPr lang="fr-FR"/>
          </a:p>
        </p:txBody>
      </p:sp>
      <p:pic>
        <p:nvPicPr>
          <p:cNvPr id="7" name="Picture 2" descr="Stickers Boussole Jeep">
            <a:extLst>
              <a:ext uri="{FF2B5EF4-FFF2-40B4-BE49-F238E27FC236}">
                <a16:creationId xmlns:a16="http://schemas.microsoft.com/office/drawing/2014/main" id="{5EEB8C9C-A688-CFA8-B41A-40BB95799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2914" y="1091949"/>
            <a:ext cx="4503821" cy="495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83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8"/>
    </mc:Choice>
    <mc:Fallback xmlns="">
      <p:transition spd="slow" advTm="2374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6E2CE-7D8E-9E73-8018-1FF4BB8D2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6CC9A4-192C-90D4-787C-91DF7E290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202910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dirty="0"/>
            </a:b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</a:rPr>
              <a:t>Organisation du cours</a:t>
            </a: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8CC6D8-1752-7325-33EC-84927BC55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385746"/>
            <a:ext cx="7158037" cy="3572539"/>
          </a:xfrm>
        </p:spPr>
        <p:txBody>
          <a:bodyPr/>
          <a:lstStyle/>
          <a:p>
            <a:pPr algn="ctr"/>
            <a:endParaRPr lang="fr-FR" sz="1000" b="1" dirty="0"/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1- Sources juridiques nationales et </a:t>
            </a:r>
            <a:r>
              <a:rPr lang="fr-FR" b="1" dirty="0"/>
              <a:t>hiérarchie des normes</a:t>
            </a:r>
            <a:endParaRPr lang="fr-FR" sz="1000" b="1" dirty="0"/>
          </a:p>
          <a:p>
            <a:pPr algn="ctr"/>
            <a:r>
              <a:rPr lang="fr-FR" b="1" dirty="0">
                <a:solidFill>
                  <a:srgbClr val="0070C0"/>
                </a:solidFill>
              </a:rPr>
              <a:t>2- Sources juridiques et politique européenne du médicament:</a:t>
            </a:r>
          </a:p>
          <a:p>
            <a:pPr algn="ctr"/>
            <a:r>
              <a:rPr lang="fr-FR" b="1" dirty="0"/>
              <a:t>Traités de l’Union européenne et droit dérivé  </a:t>
            </a:r>
          </a:p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3- </a:t>
            </a:r>
            <a:r>
              <a:rPr lang="fr-FR" b="1" dirty="0"/>
              <a:t>Organisation des dispositions du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Code </a:t>
            </a:r>
            <a:r>
              <a:rPr lang="fr-FR" b="1" dirty="0"/>
              <a:t>de la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Santé publique</a:t>
            </a:r>
          </a:p>
          <a:p>
            <a:pPr algn="ctr"/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4- Crises sanitaires et réformes </a:t>
            </a:r>
            <a:r>
              <a:rPr lang="fr-FR" b="1" u="sng" dirty="0">
                <a:solidFill>
                  <a:srgbClr val="0070C0"/>
                </a:solidFill>
              </a:rPr>
              <a:t>législatives :</a:t>
            </a:r>
          </a:p>
          <a:p>
            <a:pPr algn="ctr"/>
            <a:r>
              <a:rPr lang="fr-FR" b="1" u="sng" dirty="0"/>
              <a:t>Qualité des produits de santé et sécurité des patients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5-</a:t>
            </a:r>
            <a:r>
              <a:rPr lang="fr-FR" b="1" dirty="0"/>
              <a:t> Eléments fondateurs du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droit pharmaceutique</a:t>
            </a:r>
          </a:p>
          <a:p>
            <a:pPr algn="ctr">
              <a:lnSpc>
                <a:spcPct val="100000"/>
              </a:lnSpc>
            </a:pPr>
            <a:endParaRPr lang="fr-FR" b="1" dirty="0"/>
          </a:p>
          <a:p>
            <a:pPr algn="ctr"/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925DA0-05EC-C888-DABE-A5D7015A8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11</a:t>
            </a:fld>
            <a:endParaRPr lang="fr-FR"/>
          </a:p>
        </p:txBody>
      </p:sp>
      <p:pic>
        <p:nvPicPr>
          <p:cNvPr id="7" name="Picture 2" descr="Stickers Boussole Jeep">
            <a:extLst>
              <a:ext uri="{FF2B5EF4-FFF2-40B4-BE49-F238E27FC236}">
                <a16:creationId xmlns:a16="http://schemas.microsoft.com/office/drawing/2014/main" id="{C4A4E44C-E9D9-AF48-0820-E267AB606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2914" y="1091949"/>
            <a:ext cx="4503821" cy="495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43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8"/>
    </mc:Choice>
    <mc:Fallback xmlns="">
      <p:transition spd="slow" advTm="2374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348FE-CDDB-C500-F0AA-CA4BD9575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477F67-C9A9-A424-DC54-AEFC83468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44" y="371192"/>
            <a:ext cx="7428492" cy="2029108"/>
          </a:xfrm>
        </p:spPr>
        <p:txBody>
          <a:bodyPr/>
          <a:lstStyle/>
          <a:p>
            <a:pPr algn="ctr"/>
            <a: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  <a:t>DROIT PHARMACEUTIQUE</a:t>
            </a:r>
            <a:br>
              <a:rPr lang="fr-FR" sz="2000" dirty="0"/>
            </a:b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</a:rPr>
              <a:t>Organisation du cours</a:t>
            </a: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tx1"/>
                </a:solidFill>
              </a:rPr>
            </a:br>
            <a:br>
              <a:rPr lang="fr-FR" sz="2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fr-FR" sz="2000" dirty="0"/>
            </a:b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8118B5-BF28-5940-9FD4-ED69C5651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385746"/>
            <a:ext cx="7158037" cy="3572539"/>
          </a:xfrm>
        </p:spPr>
        <p:txBody>
          <a:bodyPr/>
          <a:lstStyle/>
          <a:p>
            <a:pPr algn="ctr"/>
            <a:endParaRPr lang="fr-FR" sz="1000" b="1" dirty="0"/>
          </a:p>
          <a:p>
            <a:pPr algn="ctr"/>
            <a:r>
              <a:rPr lang="fr-FR" b="1" u="sng" dirty="0">
                <a:solidFill>
                  <a:schemeClr val="accent1">
                    <a:lumMod val="75000"/>
                  </a:schemeClr>
                </a:solidFill>
              </a:rPr>
              <a:t>4- Crises sanitaires et réformes </a:t>
            </a:r>
            <a:r>
              <a:rPr lang="fr-FR" b="1" u="sng" dirty="0">
                <a:solidFill>
                  <a:srgbClr val="0070C0"/>
                </a:solidFill>
              </a:rPr>
              <a:t>législatives :</a:t>
            </a:r>
          </a:p>
          <a:p>
            <a:pPr algn="ctr"/>
            <a:r>
              <a:rPr lang="fr-FR" b="1" u="sng" dirty="0"/>
              <a:t>Qualité des produits de santé et sécurité des patients</a:t>
            </a:r>
          </a:p>
          <a:p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lnSpc>
                <a:spcPct val="100000"/>
              </a:lnSpc>
            </a:pPr>
            <a:endParaRPr lang="fr-FR" b="1" dirty="0"/>
          </a:p>
          <a:p>
            <a:pPr algn="ctr"/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70E0F1-1156-7E1D-15DF-CB34B2BE0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1DDE6-ED43-40A5-9717-811AB586D82F}" type="slidenum">
              <a:rPr lang="fr-FR" smtClean="0"/>
              <a:t>12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B54B11-8455-D4A3-F7F4-98C9823B2791}"/>
              </a:ext>
            </a:extLst>
          </p:cNvPr>
          <p:cNvSpPr txBox="1"/>
          <p:nvPr/>
        </p:nvSpPr>
        <p:spPr>
          <a:xfrm>
            <a:off x="9629775" y="5515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b="1" dirty="0"/>
          </a:p>
        </p:txBody>
      </p:sp>
      <p:pic>
        <p:nvPicPr>
          <p:cNvPr id="7" name="Picture 2" descr="Stickers Boussole Jeep">
            <a:extLst>
              <a:ext uri="{FF2B5EF4-FFF2-40B4-BE49-F238E27FC236}">
                <a16:creationId xmlns:a16="http://schemas.microsoft.com/office/drawing/2014/main" id="{FDC67C44-4144-A814-44A2-B6597022C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2914" y="1091949"/>
            <a:ext cx="4503821" cy="495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6212CF-0FC6-90DD-8440-EB894CCB3D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414" y="2995430"/>
            <a:ext cx="7302500" cy="336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2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8"/>
    </mc:Choice>
    <mc:Fallback xmlns="">
      <p:transition spd="slow" advTm="23748"/>
    </mc:Fallback>
  </mc:AlternateContent>
</p:sld>
</file>

<file path=ppt/theme/theme1.xml><?xml version="1.0" encoding="utf-8"?>
<a:theme xmlns:a="http://schemas.openxmlformats.org/drawingml/2006/main" name="SECA bleu gris 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CA bleu gris D" id="{86EFA37A-3808-4B33-8BC9-46138C86ECEF}" vid="{62CFA830-4C21-4DCF-B588-FD0B2478EF5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SECA bleu gris D</Template>
  <TotalTime>1470</TotalTime>
  <Words>508</Words>
  <Application>Microsoft Macintosh PowerPoint</Application>
  <PresentationFormat>Grand écran</PresentationFormat>
  <Paragraphs>139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Symbol</vt:lpstr>
      <vt:lpstr>Verdana</vt:lpstr>
      <vt:lpstr>SECA bleu gris D</vt:lpstr>
      <vt:lpstr>Initiation à la connaissance du médicament   DROIT PHARMACEUTIQUE (mise à jour) </vt:lpstr>
      <vt:lpstr>DROIT PHARMACEUTIQUE Organisation du cours     </vt:lpstr>
      <vt:lpstr>DROIT PHARMACEUTIQUE      </vt:lpstr>
      <vt:lpstr>DROIT PHARMACEUTIQUE      </vt:lpstr>
      <vt:lpstr>DROIT PHARMACEUTIQUE      </vt:lpstr>
      <vt:lpstr>DROIT PHARMACEUTIQUE      </vt:lpstr>
      <vt:lpstr>DROIT PHARMACEUTIQUE      </vt:lpstr>
      <vt:lpstr>DROIT PHARMACEUTIQUE      </vt:lpstr>
      <vt:lpstr>DROIT PHARMACEUTIQUE      </vt:lpstr>
      <vt:lpstr>DROIT PHARMACEUTIQUE      </vt:lpstr>
      <vt:lpstr>DROIT PHARMACEUTIQUE Organisation du cours     </vt:lpstr>
      <vt:lpstr>DROIT PHARMACEUTIQUE Organisation du cours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Fanny</dc:creator>
  <cp:lastModifiedBy>Valérie Siranyan</cp:lastModifiedBy>
  <cp:revision>81</cp:revision>
  <dcterms:created xsi:type="dcterms:W3CDTF">2018-10-03T10:03:13Z</dcterms:created>
  <dcterms:modified xsi:type="dcterms:W3CDTF">2026-09-07T21:37:11Z</dcterms:modified>
</cp:coreProperties>
</file>