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notesMasterIdLst>
    <p:notesMasterId r:id="rId99"/>
  </p:notesMasterIdLst>
  <p:handoutMasterIdLst>
    <p:handoutMasterId r:id="rId100"/>
  </p:handoutMasterIdLst>
  <p:sldIdLst>
    <p:sldId id="256" r:id="rId2"/>
    <p:sldId id="799" r:id="rId3"/>
    <p:sldId id="1047" r:id="rId4"/>
    <p:sldId id="1053" r:id="rId5"/>
    <p:sldId id="1054" r:id="rId6"/>
    <p:sldId id="1055" r:id="rId7"/>
    <p:sldId id="1059" r:id="rId8"/>
    <p:sldId id="1086" r:id="rId9"/>
    <p:sldId id="1153" r:id="rId10"/>
    <p:sldId id="1232" r:id="rId11"/>
    <p:sldId id="1155" r:id="rId12"/>
    <p:sldId id="1156" r:id="rId13"/>
    <p:sldId id="1233" r:id="rId14"/>
    <p:sldId id="1234" r:id="rId15"/>
    <p:sldId id="1154" r:id="rId16"/>
    <p:sldId id="1159" r:id="rId17"/>
    <p:sldId id="1147" r:id="rId18"/>
    <p:sldId id="1089" r:id="rId19"/>
    <p:sldId id="1090" r:id="rId20"/>
    <p:sldId id="1091" r:id="rId21"/>
    <p:sldId id="1092" r:id="rId22"/>
    <p:sldId id="1160" r:id="rId23"/>
    <p:sldId id="1236" r:id="rId24"/>
    <p:sldId id="1165" r:id="rId25"/>
    <p:sldId id="1166" r:id="rId26"/>
    <p:sldId id="1167" r:id="rId27"/>
    <p:sldId id="1168" r:id="rId28"/>
    <p:sldId id="1248" r:id="rId29"/>
    <p:sldId id="1169" r:id="rId30"/>
    <p:sldId id="1093" r:id="rId31"/>
    <p:sldId id="1094" r:id="rId32"/>
    <p:sldId id="1170" r:id="rId33"/>
    <p:sldId id="1171" r:id="rId34"/>
    <p:sldId id="1235" r:id="rId35"/>
    <p:sldId id="1164" r:id="rId36"/>
    <p:sldId id="1105" r:id="rId37"/>
    <p:sldId id="1106" r:id="rId38"/>
    <p:sldId id="1109" r:id="rId39"/>
    <p:sldId id="1110" r:id="rId40"/>
    <p:sldId id="1108" r:id="rId41"/>
    <p:sldId id="1219" r:id="rId42"/>
    <p:sldId id="1111" r:id="rId43"/>
    <p:sldId id="1251" r:id="rId44"/>
    <p:sldId id="1112" r:id="rId45"/>
    <p:sldId id="1192" r:id="rId46"/>
    <p:sldId id="1193" r:id="rId47"/>
    <p:sldId id="1113" r:id="rId48"/>
    <p:sldId id="1250" r:id="rId49"/>
    <p:sldId id="1114" r:id="rId50"/>
    <p:sldId id="1115" r:id="rId51"/>
    <p:sldId id="1252" r:id="rId52"/>
    <p:sldId id="1161" r:id="rId53"/>
    <p:sldId id="1246" r:id="rId54"/>
    <p:sldId id="1247" r:id="rId55"/>
    <p:sldId id="1116" r:id="rId56"/>
    <p:sldId id="1117" r:id="rId57"/>
    <p:sldId id="1191" r:id="rId58"/>
    <p:sldId id="1194" r:id="rId59"/>
    <p:sldId id="1195" r:id="rId60"/>
    <p:sldId id="1240" r:id="rId61"/>
    <p:sldId id="1196" r:id="rId62"/>
    <p:sldId id="1241" r:id="rId63"/>
    <p:sldId id="1197" r:id="rId64"/>
    <p:sldId id="1198" r:id="rId65"/>
    <p:sldId id="1199" r:id="rId66"/>
    <p:sldId id="1200" r:id="rId67"/>
    <p:sldId id="1201" r:id="rId68"/>
    <p:sldId id="1202" r:id="rId69"/>
    <p:sldId id="1203" r:id="rId70"/>
    <p:sldId id="1204" r:id="rId71"/>
    <p:sldId id="1205" r:id="rId72"/>
    <p:sldId id="1206" r:id="rId73"/>
    <p:sldId id="1207" r:id="rId74"/>
    <p:sldId id="1208" r:id="rId75"/>
    <p:sldId id="1209" r:id="rId76"/>
    <p:sldId id="1210" r:id="rId77"/>
    <p:sldId id="1026" r:id="rId78"/>
    <p:sldId id="1027" r:id="rId79"/>
    <p:sldId id="1242" r:id="rId80"/>
    <p:sldId id="1028" r:id="rId81"/>
    <p:sldId id="1029" r:id="rId82"/>
    <p:sldId id="1030" r:id="rId83"/>
    <p:sldId id="1031" r:id="rId84"/>
    <p:sldId id="1032" r:id="rId85"/>
    <p:sldId id="1033" r:id="rId86"/>
    <p:sldId id="1034" r:id="rId87"/>
    <p:sldId id="1035" r:id="rId88"/>
    <p:sldId id="1211" r:id="rId89"/>
    <p:sldId id="1212" r:id="rId90"/>
    <p:sldId id="1140" r:id="rId91"/>
    <p:sldId id="1141" r:id="rId92"/>
    <p:sldId id="1142" r:id="rId93"/>
    <p:sldId id="1143" r:id="rId94"/>
    <p:sldId id="1144" r:id="rId95"/>
    <p:sldId id="1145" r:id="rId96"/>
    <p:sldId id="1146" r:id="rId97"/>
    <p:sldId id="991" r:id="rId98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6">
          <p15:clr>
            <a:srgbClr val="A4A3A4"/>
          </p15:clr>
        </p15:guide>
        <p15:guide id="2" orient="horz" pos="2158">
          <p15:clr>
            <a:srgbClr val="A4A3A4"/>
          </p15:clr>
        </p15:guide>
        <p15:guide id="3" orient="horz" pos="4264">
          <p15:clr>
            <a:srgbClr val="A4A3A4"/>
          </p15:clr>
        </p15:guide>
        <p15:guide id="4" orient="horz" pos="210">
          <p15:clr>
            <a:srgbClr val="A4A3A4"/>
          </p15:clr>
        </p15:guide>
        <p15:guide id="5" pos="249">
          <p15:clr>
            <a:srgbClr val="A4A3A4"/>
          </p15:clr>
        </p15:guide>
        <p15:guide id="6" pos="2883">
          <p15:clr>
            <a:srgbClr val="A4A3A4"/>
          </p15:clr>
        </p15:guide>
        <p15:guide id="7" pos="69">
          <p15:clr>
            <a:srgbClr val="A4A3A4"/>
          </p15:clr>
        </p15:guide>
        <p15:guide id="8" pos="5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FF"/>
    <a:srgbClr val="006600"/>
    <a:srgbClr val="5F5F5F"/>
    <a:srgbClr val="0000CC"/>
    <a:srgbClr val="1FA192"/>
    <a:srgbClr val="078F9D"/>
    <a:srgbClr val="0EA1BE"/>
    <a:srgbClr val="25A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81784" autoAdjust="0"/>
  </p:normalViewPr>
  <p:slideViewPr>
    <p:cSldViewPr>
      <p:cViewPr varScale="1">
        <p:scale>
          <a:sx n="90" d="100"/>
          <a:sy n="90" d="100"/>
        </p:scale>
        <p:origin x="1932" y="66"/>
      </p:cViewPr>
      <p:guideLst>
        <p:guide orient="horz" pos="436"/>
        <p:guide orient="horz" pos="2158"/>
        <p:guide orient="horz" pos="4264"/>
        <p:guide orient="horz" pos="210"/>
        <p:guide pos="249"/>
        <p:guide pos="2883"/>
        <p:guide pos="69"/>
        <p:guide pos="573"/>
      </p:guideLst>
    </p:cSldViewPr>
  </p:slideViewPr>
  <p:outlineViewPr>
    <p:cViewPr>
      <p:scale>
        <a:sx n="33" d="100"/>
        <a:sy n="33" d="100"/>
      </p:scale>
      <p:origin x="-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864" y="29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6DE70A-6A0F-40F1-9120-0584CAB8218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0C5476D-FB2A-4778-8581-DC12A198C12C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2300" b="1" u="sng" dirty="0"/>
            <a:t>Virus</a:t>
          </a:r>
        </a:p>
      </dgm:t>
    </dgm:pt>
    <dgm:pt modelId="{B48D7686-48AB-42C7-8D6D-6A500E758720}" type="parTrans" cxnId="{26078269-8A84-4E61-B910-EE02BF16D1D9}">
      <dgm:prSet/>
      <dgm:spPr/>
      <dgm:t>
        <a:bodyPr/>
        <a:lstStyle/>
        <a:p>
          <a:endParaRPr lang="fr-FR"/>
        </a:p>
      </dgm:t>
    </dgm:pt>
    <dgm:pt modelId="{F8EA15C7-F6EB-4C67-9842-92305771F629}" type="sibTrans" cxnId="{26078269-8A84-4E61-B910-EE02BF16D1D9}">
      <dgm:prSet/>
      <dgm:spPr/>
      <dgm:t>
        <a:bodyPr/>
        <a:lstStyle/>
        <a:p>
          <a:endParaRPr lang="fr-FR"/>
        </a:p>
      </dgm:t>
    </dgm:pt>
    <dgm:pt modelId="{2FF36F3F-D6AB-4B10-B615-EF6CC02050B0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800" dirty="0"/>
            <a:t>Rotavirus</a:t>
          </a:r>
        </a:p>
      </dgm:t>
    </dgm:pt>
    <dgm:pt modelId="{C7F63214-72AF-4EF8-B812-0251A6D387B5}" type="parTrans" cxnId="{EDE68AF5-B955-4925-A8C7-A87897ED3B0E}">
      <dgm:prSet/>
      <dgm:spPr/>
      <dgm:t>
        <a:bodyPr/>
        <a:lstStyle/>
        <a:p>
          <a:endParaRPr lang="fr-FR"/>
        </a:p>
      </dgm:t>
    </dgm:pt>
    <dgm:pt modelId="{CBAD9311-94C7-4F6C-8C1B-61CE3C482338}" type="sibTrans" cxnId="{EDE68AF5-B955-4925-A8C7-A87897ED3B0E}">
      <dgm:prSet/>
      <dgm:spPr/>
      <dgm:t>
        <a:bodyPr/>
        <a:lstStyle/>
        <a:p>
          <a:endParaRPr lang="fr-FR"/>
        </a:p>
      </dgm:t>
    </dgm:pt>
    <dgm:pt modelId="{719DDA06-2E6D-42D3-A95C-6BAD4F7B65B2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2300" b="1" u="sng" dirty="0"/>
            <a:t>Bactéries</a:t>
          </a:r>
        </a:p>
      </dgm:t>
    </dgm:pt>
    <dgm:pt modelId="{3642ACF6-3175-4EEE-A056-CDF2782FD451}" type="parTrans" cxnId="{E74F5C4E-6C01-4817-983C-C058FE446372}">
      <dgm:prSet/>
      <dgm:spPr/>
      <dgm:t>
        <a:bodyPr/>
        <a:lstStyle/>
        <a:p>
          <a:endParaRPr lang="fr-FR"/>
        </a:p>
      </dgm:t>
    </dgm:pt>
    <dgm:pt modelId="{136C7030-1013-4CC5-82FF-ED24AFEA79B5}" type="sibTrans" cxnId="{E74F5C4E-6C01-4817-983C-C058FE446372}">
      <dgm:prSet/>
      <dgm:spPr/>
      <dgm:t>
        <a:bodyPr/>
        <a:lstStyle/>
        <a:p>
          <a:endParaRPr lang="fr-FR"/>
        </a:p>
      </dgm:t>
    </dgm:pt>
    <dgm:pt modelId="{76C75029-F261-4DDF-B00E-E5B07894CB52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/>
            <a:t>Salmonella</a:t>
          </a:r>
        </a:p>
      </dgm:t>
    </dgm:pt>
    <dgm:pt modelId="{4F1C8185-10A8-41DC-B556-15381D25259C}" type="parTrans" cxnId="{F5F0FC3D-380B-43C7-842A-D07156C6FE5F}">
      <dgm:prSet/>
      <dgm:spPr/>
      <dgm:t>
        <a:bodyPr/>
        <a:lstStyle/>
        <a:p>
          <a:endParaRPr lang="fr-FR"/>
        </a:p>
      </dgm:t>
    </dgm:pt>
    <dgm:pt modelId="{851A1E56-C8F4-4D43-AE98-AF42ED036698}" type="sibTrans" cxnId="{F5F0FC3D-380B-43C7-842A-D07156C6FE5F}">
      <dgm:prSet/>
      <dgm:spPr/>
      <dgm:t>
        <a:bodyPr/>
        <a:lstStyle/>
        <a:p>
          <a:endParaRPr lang="fr-FR"/>
        </a:p>
      </dgm:t>
    </dgm:pt>
    <dgm:pt modelId="{66B42694-951A-49D5-96B2-1D5E304CECAC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/>
            <a:t>Shigella</a:t>
          </a:r>
        </a:p>
      </dgm:t>
    </dgm:pt>
    <dgm:pt modelId="{5CF0EDAF-055B-4D70-A4D0-535AFC687911}" type="parTrans" cxnId="{E8DA0FC8-B830-4787-9472-1EF353F04976}">
      <dgm:prSet/>
      <dgm:spPr/>
      <dgm:t>
        <a:bodyPr/>
        <a:lstStyle/>
        <a:p>
          <a:endParaRPr lang="fr-FR"/>
        </a:p>
      </dgm:t>
    </dgm:pt>
    <dgm:pt modelId="{863F74A4-78DE-4AF9-BB27-A38EADC02AC9}" type="sibTrans" cxnId="{E8DA0FC8-B830-4787-9472-1EF353F04976}">
      <dgm:prSet/>
      <dgm:spPr/>
      <dgm:t>
        <a:bodyPr/>
        <a:lstStyle/>
        <a:p>
          <a:endParaRPr lang="fr-FR"/>
        </a:p>
      </dgm:t>
    </dgm:pt>
    <dgm:pt modelId="{16E9BB00-B96F-4579-B0F5-7E52660D7150}">
      <dgm:prSet phldrT="[Texte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r-FR" b="1" i="0" u="sng" dirty="0"/>
            <a:t>Parasites</a:t>
          </a:r>
        </a:p>
      </dgm:t>
    </dgm:pt>
    <dgm:pt modelId="{5A085523-64E4-49FD-AA28-1285DCEA7CF5}" type="parTrans" cxnId="{DD18D70A-88F5-4667-BE53-E65D878F604B}">
      <dgm:prSet/>
      <dgm:spPr/>
      <dgm:t>
        <a:bodyPr/>
        <a:lstStyle/>
        <a:p>
          <a:endParaRPr lang="fr-FR"/>
        </a:p>
      </dgm:t>
    </dgm:pt>
    <dgm:pt modelId="{06BC375B-C0E8-4DD5-AF09-772927AE2865}" type="sibTrans" cxnId="{DD18D70A-88F5-4667-BE53-E65D878F604B}">
      <dgm:prSet/>
      <dgm:spPr/>
      <dgm:t>
        <a:bodyPr/>
        <a:lstStyle/>
        <a:p>
          <a:endParaRPr lang="fr-FR"/>
        </a:p>
      </dgm:t>
    </dgm:pt>
    <dgm:pt modelId="{102A5723-D804-4124-A585-838D103FE56E}">
      <dgm:prSet phldrT="[Texte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r-FR" i="1" dirty="0"/>
            <a:t>Entamoeba</a:t>
          </a:r>
        </a:p>
      </dgm:t>
    </dgm:pt>
    <dgm:pt modelId="{4BD057B5-D3BB-472E-A48D-00CDDD3B14DF}" type="parTrans" cxnId="{C56D43A7-6BA8-46C7-8859-F32BAD6F9907}">
      <dgm:prSet/>
      <dgm:spPr/>
      <dgm:t>
        <a:bodyPr/>
        <a:lstStyle/>
        <a:p>
          <a:endParaRPr lang="fr-FR"/>
        </a:p>
      </dgm:t>
    </dgm:pt>
    <dgm:pt modelId="{68F6F973-94CF-4602-890F-229D25AEC68D}" type="sibTrans" cxnId="{C56D43A7-6BA8-46C7-8859-F32BAD6F9907}">
      <dgm:prSet/>
      <dgm:spPr/>
      <dgm:t>
        <a:bodyPr/>
        <a:lstStyle/>
        <a:p>
          <a:endParaRPr lang="fr-FR"/>
        </a:p>
      </dgm:t>
    </dgm:pt>
    <dgm:pt modelId="{E7796B8F-2C99-41DD-B468-3D2DC5AF555A}">
      <dgm:prSet phldrT="[Texte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r-FR" i="1" dirty="0" err="1"/>
            <a:t>Schistosoma</a:t>
          </a:r>
          <a:endParaRPr lang="fr-FR" i="1" dirty="0"/>
        </a:p>
      </dgm:t>
    </dgm:pt>
    <dgm:pt modelId="{647E6F79-4B10-4919-B2C2-D7E487F06C07}" type="parTrans" cxnId="{46726AC5-23FF-4DF1-8137-B54702C23035}">
      <dgm:prSet/>
      <dgm:spPr/>
      <dgm:t>
        <a:bodyPr/>
        <a:lstStyle/>
        <a:p>
          <a:endParaRPr lang="fr-FR"/>
        </a:p>
      </dgm:t>
    </dgm:pt>
    <dgm:pt modelId="{6263442A-EDC0-4861-81E9-AF96770B476F}" type="sibTrans" cxnId="{46726AC5-23FF-4DF1-8137-B54702C23035}">
      <dgm:prSet/>
      <dgm:spPr/>
      <dgm:t>
        <a:bodyPr/>
        <a:lstStyle/>
        <a:p>
          <a:endParaRPr lang="fr-FR"/>
        </a:p>
      </dgm:t>
    </dgm:pt>
    <dgm:pt modelId="{8C92F913-F8FE-45BA-BD04-EAB57BA2D3AD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800" dirty="0"/>
            <a:t>Norovirus</a:t>
          </a:r>
        </a:p>
      </dgm:t>
    </dgm:pt>
    <dgm:pt modelId="{05BEEB8C-8F0D-4A6F-8AFC-517438CE68FB}" type="parTrans" cxnId="{5CE16D6E-BAA8-4EBE-902A-1E07D18724F6}">
      <dgm:prSet/>
      <dgm:spPr/>
      <dgm:t>
        <a:bodyPr/>
        <a:lstStyle/>
        <a:p>
          <a:endParaRPr lang="fr-FR"/>
        </a:p>
      </dgm:t>
    </dgm:pt>
    <dgm:pt modelId="{C6E82367-1476-4BFA-80EE-D3257114AD4A}" type="sibTrans" cxnId="{5CE16D6E-BAA8-4EBE-902A-1E07D18724F6}">
      <dgm:prSet/>
      <dgm:spPr/>
      <dgm:t>
        <a:bodyPr/>
        <a:lstStyle/>
        <a:p>
          <a:endParaRPr lang="fr-FR"/>
        </a:p>
      </dgm:t>
    </dgm:pt>
    <dgm:pt modelId="{0D20EB1E-6EF1-41F6-AF81-7A46EDA38DC9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800" dirty="0"/>
            <a:t>Adénovirus</a:t>
          </a:r>
        </a:p>
      </dgm:t>
    </dgm:pt>
    <dgm:pt modelId="{8ED75129-7E08-4B42-9F00-EFF586E99EBF}" type="parTrans" cxnId="{F2188C46-E717-42D7-938D-7414AE0CFA22}">
      <dgm:prSet/>
      <dgm:spPr/>
      <dgm:t>
        <a:bodyPr/>
        <a:lstStyle/>
        <a:p>
          <a:endParaRPr lang="fr-FR"/>
        </a:p>
      </dgm:t>
    </dgm:pt>
    <dgm:pt modelId="{5B805CB9-2E07-4DA7-84A3-29FB45DD563C}" type="sibTrans" cxnId="{F2188C46-E717-42D7-938D-7414AE0CFA22}">
      <dgm:prSet/>
      <dgm:spPr/>
      <dgm:t>
        <a:bodyPr/>
        <a:lstStyle/>
        <a:p>
          <a:endParaRPr lang="fr-FR"/>
        </a:p>
      </dgm:t>
    </dgm:pt>
    <dgm:pt modelId="{C0B33F79-46AD-435D-8E64-ECC2FDF6E7AD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800" dirty="0" err="1"/>
            <a:t>Astrovirus</a:t>
          </a:r>
          <a:endParaRPr lang="fr-FR" sz="1800" dirty="0"/>
        </a:p>
      </dgm:t>
    </dgm:pt>
    <dgm:pt modelId="{CBD96122-FF76-46DE-8CD1-57CD11D426E9}" type="parTrans" cxnId="{6403A40C-311C-40D3-A5BF-9FD1993B4F1D}">
      <dgm:prSet/>
      <dgm:spPr/>
      <dgm:t>
        <a:bodyPr/>
        <a:lstStyle/>
        <a:p>
          <a:endParaRPr lang="fr-FR"/>
        </a:p>
      </dgm:t>
    </dgm:pt>
    <dgm:pt modelId="{8AD38C96-62F6-4BD4-8C29-C263FB991405}" type="sibTrans" cxnId="{6403A40C-311C-40D3-A5BF-9FD1993B4F1D}">
      <dgm:prSet/>
      <dgm:spPr/>
      <dgm:t>
        <a:bodyPr/>
        <a:lstStyle/>
        <a:p>
          <a:endParaRPr lang="fr-FR"/>
        </a:p>
      </dgm:t>
    </dgm:pt>
    <dgm:pt modelId="{9E39E340-B586-4F46-8AE9-6147AF42FE2F}">
      <dgm:prSet phldrT="[Texte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FR" sz="1800" dirty="0"/>
            <a:t>…</a:t>
          </a:r>
        </a:p>
      </dgm:t>
    </dgm:pt>
    <dgm:pt modelId="{32C39B1B-99A3-474E-B32A-6E2F7278238D}" type="parTrans" cxnId="{E702A0A7-9900-40C8-9C02-964F2C2AAED7}">
      <dgm:prSet/>
      <dgm:spPr/>
      <dgm:t>
        <a:bodyPr/>
        <a:lstStyle/>
        <a:p>
          <a:endParaRPr lang="fr-FR"/>
        </a:p>
      </dgm:t>
    </dgm:pt>
    <dgm:pt modelId="{9C3C1F73-6D36-49A2-A320-F3018E3F3965}" type="sibTrans" cxnId="{E702A0A7-9900-40C8-9C02-964F2C2AAED7}">
      <dgm:prSet/>
      <dgm:spPr/>
      <dgm:t>
        <a:bodyPr/>
        <a:lstStyle/>
        <a:p>
          <a:endParaRPr lang="fr-FR"/>
        </a:p>
      </dgm:t>
    </dgm:pt>
    <dgm:pt modelId="{10B7E62A-2C21-48BA-BC80-96B85FE3B12E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/>
            <a:t>Yersinia</a:t>
          </a:r>
        </a:p>
      </dgm:t>
    </dgm:pt>
    <dgm:pt modelId="{6EE24331-065E-4F8F-B280-D5AB3B2D1037}" type="parTrans" cxnId="{148FC7D4-7FFA-4F0F-9130-C47DDCE7B03C}">
      <dgm:prSet/>
      <dgm:spPr/>
      <dgm:t>
        <a:bodyPr/>
        <a:lstStyle/>
        <a:p>
          <a:endParaRPr lang="fr-FR"/>
        </a:p>
      </dgm:t>
    </dgm:pt>
    <dgm:pt modelId="{1A31412F-2FCB-4929-954F-BCE31E1ACB3C}" type="sibTrans" cxnId="{148FC7D4-7FFA-4F0F-9130-C47DDCE7B03C}">
      <dgm:prSet/>
      <dgm:spPr/>
      <dgm:t>
        <a:bodyPr/>
        <a:lstStyle/>
        <a:p>
          <a:endParaRPr lang="fr-FR"/>
        </a:p>
      </dgm:t>
    </dgm:pt>
    <dgm:pt modelId="{18B4475E-3D29-4C30-80B9-30112728D6BB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/>
            <a:t>Campylobacter</a:t>
          </a:r>
        </a:p>
      </dgm:t>
    </dgm:pt>
    <dgm:pt modelId="{2CBF6580-4BE0-414C-9AB0-CF8496739709}" type="parTrans" cxnId="{0249767E-1C95-4ABE-89E9-5545B836A16E}">
      <dgm:prSet/>
      <dgm:spPr/>
      <dgm:t>
        <a:bodyPr/>
        <a:lstStyle/>
        <a:p>
          <a:endParaRPr lang="fr-FR"/>
        </a:p>
      </dgm:t>
    </dgm:pt>
    <dgm:pt modelId="{99A07206-22C9-4279-9F6C-7F953BF2BCCF}" type="sibTrans" cxnId="{0249767E-1C95-4ABE-89E9-5545B836A16E}">
      <dgm:prSet/>
      <dgm:spPr/>
      <dgm:t>
        <a:bodyPr/>
        <a:lstStyle/>
        <a:p>
          <a:endParaRPr lang="fr-FR"/>
        </a:p>
      </dgm:t>
    </dgm:pt>
    <dgm:pt modelId="{BA2F4089-A667-4A0D-918A-767DD61A9AC3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/>
            <a:t>…</a:t>
          </a:r>
        </a:p>
      </dgm:t>
    </dgm:pt>
    <dgm:pt modelId="{E7313B71-BC6C-4649-BA28-14AC83B9C0C3}" type="parTrans" cxnId="{D82B0335-2554-4CDA-8E78-21D767D910A7}">
      <dgm:prSet/>
      <dgm:spPr/>
      <dgm:t>
        <a:bodyPr/>
        <a:lstStyle/>
        <a:p>
          <a:endParaRPr lang="fr-FR"/>
        </a:p>
      </dgm:t>
    </dgm:pt>
    <dgm:pt modelId="{3F16B273-2764-4831-B195-FD85EEA605F7}" type="sibTrans" cxnId="{D82B0335-2554-4CDA-8E78-21D767D910A7}">
      <dgm:prSet/>
      <dgm:spPr/>
      <dgm:t>
        <a:bodyPr/>
        <a:lstStyle/>
        <a:p>
          <a:endParaRPr lang="fr-FR"/>
        </a:p>
      </dgm:t>
    </dgm:pt>
    <dgm:pt modelId="{ADB7E987-5C85-4F1D-9EF9-3AEBA693C30C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 err="1"/>
            <a:t>Clostridioides</a:t>
          </a:r>
          <a:r>
            <a:rPr lang="fr-FR" sz="1800" i="1" dirty="0"/>
            <a:t> difficile</a:t>
          </a:r>
        </a:p>
      </dgm:t>
    </dgm:pt>
    <dgm:pt modelId="{47434F72-8401-41E4-B55D-693ACD8D4DEC}" type="parTrans" cxnId="{771C0E19-6081-4D48-AD71-4D8E30B6B128}">
      <dgm:prSet/>
      <dgm:spPr/>
      <dgm:t>
        <a:bodyPr/>
        <a:lstStyle/>
        <a:p>
          <a:endParaRPr lang="fr-FR"/>
        </a:p>
      </dgm:t>
    </dgm:pt>
    <dgm:pt modelId="{43D76FAF-B9D0-491B-BE73-5288EBC9D88F}" type="sibTrans" cxnId="{771C0E19-6081-4D48-AD71-4D8E30B6B128}">
      <dgm:prSet/>
      <dgm:spPr/>
      <dgm:t>
        <a:bodyPr/>
        <a:lstStyle/>
        <a:p>
          <a:endParaRPr lang="fr-FR"/>
        </a:p>
      </dgm:t>
    </dgm:pt>
    <dgm:pt modelId="{5F57ED9B-B6CC-49FB-BE18-483DAE5772DE}">
      <dgm:prSet phldrT="[Texte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r-FR" dirty="0"/>
            <a:t>…</a:t>
          </a:r>
        </a:p>
      </dgm:t>
    </dgm:pt>
    <dgm:pt modelId="{91DE1E57-E690-426B-A84A-00D515EFD9F4}" type="parTrans" cxnId="{00F04E0D-FA16-4776-A70A-BBB9F5B0ED5E}">
      <dgm:prSet/>
      <dgm:spPr/>
      <dgm:t>
        <a:bodyPr/>
        <a:lstStyle/>
        <a:p>
          <a:endParaRPr lang="fr-FR"/>
        </a:p>
      </dgm:t>
    </dgm:pt>
    <dgm:pt modelId="{63CC0A10-713B-4FD1-A0C1-4C6D12D59ED9}" type="sibTrans" cxnId="{00F04E0D-FA16-4776-A70A-BBB9F5B0ED5E}">
      <dgm:prSet/>
      <dgm:spPr/>
      <dgm:t>
        <a:bodyPr/>
        <a:lstStyle/>
        <a:p>
          <a:endParaRPr lang="fr-FR"/>
        </a:p>
      </dgm:t>
    </dgm:pt>
    <dgm:pt modelId="{04CDD4CC-2357-4508-BF51-04D7A39CBAED}">
      <dgm:prSet phldrT="[Texte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r-FR" dirty="0"/>
            <a:t>(cf. cours de </a:t>
          </a:r>
          <a:r>
            <a:rPr lang="fr-FR" dirty="0" err="1"/>
            <a:t>Parasito</a:t>
          </a:r>
          <a:r>
            <a:rPr lang="fr-FR" dirty="0"/>
            <a:t>-Mycologie)</a:t>
          </a:r>
        </a:p>
      </dgm:t>
    </dgm:pt>
    <dgm:pt modelId="{6C1B2F37-70A6-423C-9762-F0BF350B40C7}" type="parTrans" cxnId="{F7A5DA18-0A0A-4CF7-A7A2-11885A1513CB}">
      <dgm:prSet/>
      <dgm:spPr/>
      <dgm:t>
        <a:bodyPr/>
        <a:lstStyle/>
        <a:p>
          <a:endParaRPr lang="fr-FR"/>
        </a:p>
      </dgm:t>
    </dgm:pt>
    <dgm:pt modelId="{2B0CEAC8-8D29-4518-8B93-672D2DA2FBBC}" type="sibTrans" cxnId="{F7A5DA18-0A0A-4CF7-A7A2-11885A1513CB}">
      <dgm:prSet/>
      <dgm:spPr/>
      <dgm:t>
        <a:bodyPr/>
        <a:lstStyle/>
        <a:p>
          <a:endParaRPr lang="fr-FR"/>
        </a:p>
      </dgm:t>
    </dgm:pt>
    <dgm:pt modelId="{E14B65CF-C358-4947-AB88-98DDC119586C}">
      <dgm:prSet phldrT="[Texte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fr-FR" i="1" dirty="0"/>
            <a:t>Giardia</a:t>
          </a:r>
        </a:p>
      </dgm:t>
    </dgm:pt>
    <dgm:pt modelId="{49EA3228-92E4-4DDB-83FE-3AB1233713A4}" type="parTrans" cxnId="{666A666D-24FF-47D4-B8CA-45BF450806E1}">
      <dgm:prSet/>
      <dgm:spPr/>
      <dgm:t>
        <a:bodyPr/>
        <a:lstStyle/>
        <a:p>
          <a:endParaRPr lang="fr-FR"/>
        </a:p>
      </dgm:t>
    </dgm:pt>
    <dgm:pt modelId="{CA226DCC-8B64-4073-A989-C4BCD17061DD}" type="sibTrans" cxnId="{666A666D-24FF-47D4-B8CA-45BF450806E1}">
      <dgm:prSet/>
      <dgm:spPr/>
      <dgm:t>
        <a:bodyPr/>
        <a:lstStyle/>
        <a:p>
          <a:endParaRPr lang="fr-FR"/>
        </a:p>
      </dgm:t>
    </dgm:pt>
    <dgm:pt modelId="{828AF216-6C5A-EB40-BD8D-08777D8C9876}">
      <dgm:prSet phldrT="[Texte]" custT="1"/>
      <dgm:spPr>
        <a:solidFill>
          <a:schemeClr val="accent6"/>
        </a:solidFill>
      </dgm:spPr>
      <dgm:t>
        <a:bodyPr/>
        <a:lstStyle/>
        <a:p>
          <a:r>
            <a:rPr lang="fr-FR" sz="1800" i="1" dirty="0"/>
            <a:t>E. coli</a:t>
          </a:r>
        </a:p>
      </dgm:t>
    </dgm:pt>
    <dgm:pt modelId="{530569F9-1AC6-D448-B4B8-2103924EE703}" type="parTrans" cxnId="{8D44F453-5BAF-8242-B32E-8317B5F9FDFD}">
      <dgm:prSet/>
      <dgm:spPr/>
      <dgm:t>
        <a:bodyPr/>
        <a:lstStyle/>
        <a:p>
          <a:endParaRPr lang="fr-FR"/>
        </a:p>
      </dgm:t>
    </dgm:pt>
    <dgm:pt modelId="{02D2271A-0E49-3947-8A68-8C6DCE680C70}" type="sibTrans" cxnId="{8D44F453-5BAF-8242-B32E-8317B5F9FDFD}">
      <dgm:prSet/>
      <dgm:spPr/>
      <dgm:t>
        <a:bodyPr/>
        <a:lstStyle/>
        <a:p>
          <a:endParaRPr lang="fr-FR"/>
        </a:p>
      </dgm:t>
    </dgm:pt>
    <dgm:pt modelId="{FBC594DE-D570-4A5D-9DB7-9EDF86CF66EA}" type="pres">
      <dgm:prSet presAssocID="{D16DE70A-6A0F-40F1-9120-0584CAB82185}" presName="Name0" presStyleCnt="0">
        <dgm:presLayoutVars>
          <dgm:dir/>
          <dgm:resizeHandles val="exact"/>
        </dgm:presLayoutVars>
      </dgm:prSet>
      <dgm:spPr/>
    </dgm:pt>
    <dgm:pt modelId="{3FD0627E-6909-49E2-B1AF-98AD7C88BBA3}" type="pres">
      <dgm:prSet presAssocID="{F0C5476D-FB2A-4778-8581-DC12A198C12C}" presName="node" presStyleLbl="node1" presStyleIdx="0" presStyleCnt="3">
        <dgm:presLayoutVars>
          <dgm:bulletEnabled val="1"/>
        </dgm:presLayoutVars>
      </dgm:prSet>
      <dgm:spPr/>
    </dgm:pt>
    <dgm:pt modelId="{25E71185-5B20-4195-9F4C-FFD34E5D0A66}" type="pres">
      <dgm:prSet presAssocID="{F8EA15C7-F6EB-4C67-9842-92305771F629}" presName="sibTrans" presStyleCnt="0"/>
      <dgm:spPr/>
    </dgm:pt>
    <dgm:pt modelId="{80DAAF8F-D986-4BA6-A986-063D9A9E724A}" type="pres">
      <dgm:prSet presAssocID="{719DDA06-2E6D-42D3-A95C-6BAD4F7B65B2}" presName="node" presStyleLbl="node1" presStyleIdx="1" presStyleCnt="3">
        <dgm:presLayoutVars>
          <dgm:bulletEnabled val="1"/>
        </dgm:presLayoutVars>
      </dgm:prSet>
      <dgm:spPr/>
    </dgm:pt>
    <dgm:pt modelId="{1655C6ED-A523-4957-A22E-DACB18A3D756}" type="pres">
      <dgm:prSet presAssocID="{136C7030-1013-4CC5-82FF-ED24AFEA79B5}" presName="sibTrans" presStyleCnt="0"/>
      <dgm:spPr/>
    </dgm:pt>
    <dgm:pt modelId="{747E9F2F-915A-4D39-AAAA-2ED8D8FED6F1}" type="pres">
      <dgm:prSet presAssocID="{16E9BB00-B96F-4579-B0F5-7E52660D7150}" presName="node" presStyleLbl="node1" presStyleIdx="2" presStyleCnt="3">
        <dgm:presLayoutVars>
          <dgm:bulletEnabled val="1"/>
        </dgm:presLayoutVars>
      </dgm:prSet>
      <dgm:spPr/>
    </dgm:pt>
  </dgm:ptLst>
  <dgm:cxnLst>
    <dgm:cxn modelId="{06715903-B415-4AB9-B505-BBB4DA2F8CB4}" type="presOf" srcId="{66B42694-951A-49D5-96B2-1D5E304CECAC}" destId="{80DAAF8F-D986-4BA6-A986-063D9A9E724A}" srcOrd="0" destOrd="3" presId="urn:microsoft.com/office/officeart/2005/8/layout/hList6"/>
    <dgm:cxn modelId="{DD18D70A-88F5-4667-BE53-E65D878F604B}" srcId="{D16DE70A-6A0F-40F1-9120-0584CAB82185}" destId="{16E9BB00-B96F-4579-B0F5-7E52660D7150}" srcOrd="2" destOrd="0" parTransId="{5A085523-64E4-49FD-AA28-1285DCEA7CF5}" sibTransId="{06BC375B-C0E8-4DD5-AF09-772927AE2865}"/>
    <dgm:cxn modelId="{6403A40C-311C-40D3-A5BF-9FD1993B4F1D}" srcId="{F0C5476D-FB2A-4778-8581-DC12A198C12C}" destId="{C0B33F79-46AD-435D-8E64-ECC2FDF6E7AD}" srcOrd="3" destOrd="0" parTransId="{CBD96122-FF76-46DE-8CD1-57CD11D426E9}" sibTransId="{8AD38C96-62F6-4BD4-8C29-C263FB991405}"/>
    <dgm:cxn modelId="{00F04E0D-FA16-4776-A70A-BBB9F5B0ED5E}" srcId="{16E9BB00-B96F-4579-B0F5-7E52660D7150}" destId="{5F57ED9B-B6CC-49FB-BE18-483DAE5772DE}" srcOrd="3" destOrd="0" parTransId="{91DE1E57-E690-426B-A84A-00D515EFD9F4}" sibTransId="{63CC0A10-713B-4FD1-A0C1-4C6D12D59ED9}"/>
    <dgm:cxn modelId="{EA0C9B0F-AF74-42B8-86EA-6C9B097F840F}" type="presOf" srcId="{E7796B8F-2C99-41DD-B468-3D2DC5AF555A}" destId="{747E9F2F-915A-4D39-AAAA-2ED8D8FED6F1}" srcOrd="0" destOrd="3" presId="urn:microsoft.com/office/officeart/2005/8/layout/hList6"/>
    <dgm:cxn modelId="{BC9EBD12-B64B-463B-9C1F-C486875F58A2}" type="presOf" srcId="{0D20EB1E-6EF1-41F6-AF81-7A46EDA38DC9}" destId="{3FD0627E-6909-49E2-B1AF-98AD7C88BBA3}" srcOrd="0" destOrd="3" presId="urn:microsoft.com/office/officeart/2005/8/layout/hList6"/>
    <dgm:cxn modelId="{7EC3A216-C52D-4ACD-B8F7-72A8DFF8C26F}" type="presOf" srcId="{18B4475E-3D29-4C30-80B9-30112728D6BB}" destId="{80DAAF8F-D986-4BA6-A986-063D9A9E724A}" srcOrd="0" destOrd="1" presId="urn:microsoft.com/office/officeart/2005/8/layout/hList6"/>
    <dgm:cxn modelId="{F7A5DA18-0A0A-4CF7-A7A2-11885A1513CB}" srcId="{16E9BB00-B96F-4579-B0F5-7E52660D7150}" destId="{04CDD4CC-2357-4508-BF51-04D7A39CBAED}" srcOrd="4" destOrd="0" parTransId="{6C1B2F37-70A6-423C-9762-F0BF350B40C7}" sibTransId="{2B0CEAC8-8D29-4518-8B93-672D2DA2FBBC}"/>
    <dgm:cxn modelId="{771C0E19-6081-4D48-AD71-4D8E30B6B128}" srcId="{719DDA06-2E6D-42D3-A95C-6BAD4F7B65B2}" destId="{ADB7E987-5C85-4F1D-9EF9-3AEBA693C30C}" srcOrd="6" destOrd="0" parTransId="{47434F72-8401-41E4-B55D-693ACD8D4DEC}" sibTransId="{43D76FAF-B9D0-491B-BE73-5288EBC9D88F}"/>
    <dgm:cxn modelId="{4CCCFB1E-CA56-4F60-AEF0-8C973569EBD8}" type="presOf" srcId="{5F57ED9B-B6CC-49FB-BE18-483DAE5772DE}" destId="{747E9F2F-915A-4D39-AAAA-2ED8D8FED6F1}" srcOrd="0" destOrd="4" presId="urn:microsoft.com/office/officeart/2005/8/layout/hList6"/>
    <dgm:cxn modelId="{D82B0335-2554-4CDA-8E78-21D767D910A7}" srcId="{719DDA06-2E6D-42D3-A95C-6BAD4F7B65B2}" destId="{BA2F4089-A667-4A0D-918A-767DD61A9AC3}" srcOrd="5" destOrd="0" parTransId="{E7313B71-BC6C-4649-BA28-14AC83B9C0C3}" sibTransId="{3F16B273-2764-4831-B195-FD85EEA605F7}"/>
    <dgm:cxn modelId="{864D8238-5206-4021-BEC1-5210D045425E}" type="presOf" srcId="{2FF36F3F-D6AB-4B10-B615-EF6CC02050B0}" destId="{3FD0627E-6909-49E2-B1AF-98AD7C88BBA3}" srcOrd="0" destOrd="1" presId="urn:microsoft.com/office/officeart/2005/8/layout/hList6"/>
    <dgm:cxn modelId="{FB6ECC39-9C6E-4140-89DD-8ED44AC3FFF4}" type="presOf" srcId="{719DDA06-2E6D-42D3-A95C-6BAD4F7B65B2}" destId="{80DAAF8F-D986-4BA6-A986-063D9A9E724A}" srcOrd="0" destOrd="0" presId="urn:microsoft.com/office/officeart/2005/8/layout/hList6"/>
    <dgm:cxn modelId="{F5F0FC3D-380B-43C7-842A-D07156C6FE5F}" srcId="{719DDA06-2E6D-42D3-A95C-6BAD4F7B65B2}" destId="{76C75029-F261-4DDF-B00E-E5B07894CB52}" srcOrd="1" destOrd="0" parTransId="{4F1C8185-10A8-41DC-B556-15381D25259C}" sibTransId="{851A1E56-C8F4-4D43-AE98-AF42ED036698}"/>
    <dgm:cxn modelId="{7ED1835C-3357-CA4F-A3EC-F3B689AD8079}" type="presOf" srcId="{828AF216-6C5A-EB40-BD8D-08777D8C9876}" destId="{80DAAF8F-D986-4BA6-A986-063D9A9E724A}" srcOrd="0" destOrd="5" presId="urn:microsoft.com/office/officeart/2005/8/layout/hList6"/>
    <dgm:cxn modelId="{F2188C46-E717-42D7-938D-7414AE0CFA22}" srcId="{F0C5476D-FB2A-4778-8581-DC12A198C12C}" destId="{0D20EB1E-6EF1-41F6-AF81-7A46EDA38DC9}" srcOrd="2" destOrd="0" parTransId="{8ED75129-7E08-4B42-9F00-EFF586E99EBF}" sibTransId="{5B805CB9-2E07-4DA7-84A3-29FB45DD563C}"/>
    <dgm:cxn modelId="{26078269-8A84-4E61-B910-EE02BF16D1D9}" srcId="{D16DE70A-6A0F-40F1-9120-0584CAB82185}" destId="{F0C5476D-FB2A-4778-8581-DC12A198C12C}" srcOrd="0" destOrd="0" parTransId="{B48D7686-48AB-42C7-8D6D-6A500E758720}" sibTransId="{F8EA15C7-F6EB-4C67-9842-92305771F629}"/>
    <dgm:cxn modelId="{1854A34B-58BB-4D8F-9E75-E479270AE0B2}" type="presOf" srcId="{8C92F913-F8FE-45BA-BD04-EAB57BA2D3AD}" destId="{3FD0627E-6909-49E2-B1AF-98AD7C88BBA3}" srcOrd="0" destOrd="2" presId="urn:microsoft.com/office/officeart/2005/8/layout/hList6"/>
    <dgm:cxn modelId="{85DD314D-20FD-413E-B40F-A6B53BEDCCDA}" type="presOf" srcId="{76C75029-F261-4DDF-B00E-E5B07894CB52}" destId="{80DAAF8F-D986-4BA6-A986-063D9A9E724A}" srcOrd="0" destOrd="2" presId="urn:microsoft.com/office/officeart/2005/8/layout/hList6"/>
    <dgm:cxn modelId="{666A666D-24FF-47D4-B8CA-45BF450806E1}" srcId="{16E9BB00-B96F-4579-B0F5-7E52660D7150}" destId="{E14B65CF-C358-4947-AB88-98DDC119586C}" srcOrd="1" destOrd="0" parTransId="{49EA3228-92E4-4DDB-83FE-3AB1233713A4}" sibTransId="{CA226DCC-8B64-4073-A989-C4BCD17061DD}"/>
    <dgm:cxn modelId="{E74F5C4E-6C01-4817-983C-C058FE446372}" srcId="{D16DE70A-6A0F-40F1-9120-0584CAB82185}" destId="{719DDA06-2E6D-42D3-A95C-6BAD4F7B65B2}" srcOrd="1" destOrd="0" parTransId="{3642ACF6-3175-4EEE-A056-CDF2782FD451}" sibTransId="{136C7030-1013-4CC5-82FF-ED24AFEA79B5}"/>
    <dgm:cxn modelId="{5CE16D6E-BAA8-4EBE-902A-1E07D18724F6}" srcId="{F0C5476D-FB2A-4778-8581-DC12A198C12C}" destId="{8C92F913-F8FE-45BA-BD04-EAB57BA2D3AD}" srcOrd="1" destOrd="0" parTransId="{05BEEB8C-8F0D-4A6F-8AFC-517438CE68FB}" sibTransId="{C6E82367-1476-4BFA-80EE-D3257114AD4A}"/>
    <dgm:cxn modelId="{8D44F453-5BAF-8242-B32E-8317B5F9FDFD}" srcId="{719DDA06-2E6D-42D3-A95C-6BAD4F7B65B2}" destId="{828AF216-6C5A-EB40-BD8D-08777D8C9876}" srcOrd="4" destOrd="0" parTransId="{530569F9-1AC6-D448-B4B8-2103924EE703}" sibTransId="{02D2271A-0E49-3947-8A68-8C6DCE680C70}"/>
    <dgm:cxn modelId="{0249767E-1C95-4ABE-89E9-5545B836A16E}" srcId="{719DDA06-2E6D-42D3-A95C-6BAD4F7B65B2}" destId="{18B4475E-3D29-4C30-80B9-30112728D6BB}" srcOrd="0" destOrd="0" parTransId="{2CBF6580-4BE0-414C-9AB0-CF8496739709}" sibTransId="{99A07206-22C9-4279-9F6C-7F953BF2BCCF}"/>
    <dgm:cxn modelId="{D7AFAF81-6F0D-44FD-8F9B-7DCF31B57601}" type="presOf" srcId="{E14B65CF-C358-4947-AB88-98DDC119586C}" destId="{747E9F2F-915A-4D39-AAAA-2ED8D8FED6F1}" srcOrd="0" destOrd="2" presId="urn:microsoft.com/office/officeart/2005/8/layout/hList6"/>
    <dgm:cxn modelId="{77FA6188-B7EE-4120-9154-9241E9F453A7}" type="presOf" srcId="{BA2F4089-A667-4A0D-918A-767DD61A9AC3}" destId="{80DAAF8F-D986-4BA6-A986-063D9A9E724A}" srcOrd="0" destOrd="6" presId="urn:microsoft.com/office/officeart/2005/8/layout/hList6"/>
    <dgm:cxn modelId="{388E6E8D-94A8-4742-A3AA-2F5CEF31D33B}" type="presOf" srcId="{D16DE70A-6A0F-40F1-9120-0584CAB82185}" destId="{FBC594DE-D570-4A5D-9DB7-9EDF86CF66EA}" srcOrd="0" destOrd="0" presId="urn:microsoft.com/office/officeart/2005/8/layout/hList6"/>
    <dgm:cxn modelId="{DAAA098E-CBB8-4B16-91C6-6E4D1789E3EF}" type="presOf" srcId="{04CDD4CC-2357-4508-BF51-04D7A39CBAED}" destId="{747E9F2F-915A-4D39-AAAA-2ED8D8FED6F1}" srcOrd="0" destOrd="5" presId="urn:microsoft.com/office/officeart/2005/8/layout/hList6"/>
    <dgm:cxn modelId="{6380C099-BAD6-4E48-98B5-9E0FD5DB04D2}" type="presOf" srcId="{ADB7E987-5C85-4F1D-9EF9-3AEBA693C30C}" destId="{80DAAF8F-D986-4BA6-A986-063D9A9E724A}" srcOrd="0" destOrd="7" presId="urn:microsoft.com/office/officeart/2005/8/layout/hList6"/>
    <dgm:cxn modelId="{C56D43A7-6BA8-46C7-8859-F32BAD6F9907}" srcId="{16E9BB00-B96F-4579-B0F5-7E52660D7150}" destId="{102A5723-D804-4124-A585-838D103FE56E}" srcOrd="0" destOrd="0" parTransId="{4BD057B5-D3BB-472E-A48D-00CDDD3B14DF}" sibTransId="{68F6F973-94CF-4602-890F-229D25AEC68D}"/>
    <dgm:cxn modelId="{E702A0A7-9900-40C8-9C02-964F2C2AAED7}" srcId="{F0C5476D-FB2A-4778-8581-DC12A198C12C}" destId="{9E39E340-B586-4F46-8AE9-6147AF42FE2F}" srcOrd="4" destOrd="0" parTransId="{32C39B1B-99A3-474E-B32A-6E2F7278238D}" sibTransId="{9C3C1F73-6D36-49A2-A320-F3018E3F3965}"/>
    <dgm:cxn modelId="{73D266AD-420D-41C0-AA06-07A9C18417CE}" type="presOf" srcId="{102A5723-D804-4124-A585-838D103FE56E}" destId="{747E9F2F-915A-4D39-AAAA-2ED8D8FED6F1}" srcOrd="0" destOrd="1" presId="urn:microsoft.com/office/officeart/2005/8/layout/hList6"/>
    <dgm:cxn modelId="{46726AC5-23FF-4DF1-8137-B54702C23035}" srcId="{16E9BB00-B96F-4579-B0F5-7E52660D7150}" destId="{E7796B8F-2C99-41DD-B468-3D2DC5AF555A}" srcOrd="2" destOrd="0" parTransId="{647E6F79-4B10-4919-B2C2-D7E487F06C07}" sibTransId="{6263442A-EDC0-4861-81E9-AF96770B476F}"/>
    <dgm:cxn modelId="{E99309C6-7F41-4031-AF27-120B6F1C1642}" type="presOf" srcId="{C0B33F79-46AD-435D-8E64-ECC2FDF6E7AD}" destId="{3FD0627E-6909-49E2-B1AF-98AD7C88BBA3}" srcOrd="0" destOrd="4" presId="urn:microsoft.com/office/officeart/2005/8/layout/hList6"/>
    <dgm:cxn modelId="{E8DA0FC8-B830-4787-9472-1EF353F04976}" srcId="{719DDA06-2E6D-42D3-A95C-6BAD4F7B65B2}" destId="{66B42694-951A-49D5-96B2-1D5E304CECAC}" srcOrd="2" destOrd="0" parTransId="{5CF0EDAF-055B-4D70-A4D0-535AFC687911}" sibTransId="{863F74A4-78DE-4AF9-BB27-A38EADC02AC9}"/>
    <dgm:cxn modelId="{148FC7D4-7FFA-4F0F-9130-C47DDCE7B03C}" srcId="{719DDA06-2E6D-42D3-A95C-6BAD4F7B65B2}" destId="{10B7E62A-2C21-48BA-BC80-96B85FE3B12E}" srcOrd="3" destOrd="0" parTransId="{6EE24331-065E-4F8F-B280-D5AB3B2D1037}" sibTransId="{1A31412F-2FCB-4929-954F-BCE31E1ACB3C}"/>
    <dgm:cxn modelId="{943EADDA-297A-45D2-A2CC-218B231DD1F6}" type="presOf" srcId="{F0C5476D-FB2A-4778-8581-DC12A198C12C}" destId="{3FD0627E-6909-49E2-B1AF-98AD7C88BBA3}" srcOrd="0" destOrd="0" presId="urn:microsoft.com/office/officeart/2005/8/layout/hList6"/>
    <dgm:cxn modelId="{4BB562DD-6225-4CCB-ACD5-7D9A67638F1F}" type="presOf" srcId="{10B7E62A-2C21-48BA-BC80-96B85FE3B12E}" destId="{80DAAF8F-D986-4BA6-A986-063D9A9E724A}" srcOrd="0" destOrd="4" presId="urn:microsoft.com/office/officeart/2005/8/layout/hList6"/>
    <dgm:cxn modelId="{BA9943E9-8196-448A-9989-B24595BC6D71}" type="presOf" srcId="{16E9BB00-B96F-4579-B0F5-7E52660D7150}" destId="{747E9F2F-915A-4D39-AAAA-2ED8D8FED6F1}" srcOrd="0" destOrd="0" presId="urn:microsoft.com/office/officeart/2005/8/layout/hList6"/>
    <dgm:cxn modelId="{2A8FB8F3-CA8A-4F00-A0C8-EE2E19BBD798}" type="presOf" srcId="{9E39E340-B586-4F46-8AE9-6147AF42FE2F}" destId="{3FD0627E-6909-49E2-B1AF-98AD7C88BBA3}" srcOrd="0" destOrd="5" presId="urn:microsoft.com/office/officeart/2005/8/layout/hList6"/>
    <dgm:cxn modelId="{EDE68AF5-B955-4925-A8C7-A87897ED3B0E}" srcId="{F0C5476D-FB2A-4778-8581-DC12A198C12C}" destId="{2FF36F3F-D6AB-4B10-B615-EF6CC02050B0}" srcOrd="0" destOrd="0" parTransId="{C7F63214-72AF-4EF8-B812-0251A6D387B5}" sibTransId="{CBAD9311-94C7-4F6C-8C1B-61CE3C482338}"/>
    <dgm:cxn modelId="{39A2241B-CC76-416A-8188-C3FB49B3E43A}" type="presParOf" srcId="{FBC594DE-D570-4A5D-9DB7-9EDF86CF66EA}" destId="{3FD0627E-6909-49E2-B1AF-98AD7C88BBA3}" srcOrd="0" destOrd="0" presId="urn:microsoft.com/office/officeart/2005/8/layout/hList6"/>
    <dgm:cxn modelId="{68C13199-964F-4D43-B3CA-603B3A11B7AE}" type="presParOf" srcId="{FBC594DE-D570-4A5D-9DB7-9EDF86CF66EA}" destId="{25E71185-5B20-4195-9F4C-FFD34E5D0A66}" srcOrd="1" destOrd="0" presId="urn:microsoft.com/office/officeart/2005/8/layout/hList6"/>
    <dgm:cxn modelId="{BC2709A3-486E-424B-B7BC-564310DED299}" type="presParOf" srcId="{FBC594DE-D570-4A5D-9DB7-9EDF86CF66EA}" destId="{80DAAF8F-D986-4BA6-A986-063D9A9E724A}" srcOrd="2" destOrd="0" presId="urn:microsoft.com/office/officeart/2005/8/layout/hList6"/>
    <dgm:cxn modelId="{1C527D71-36AC-4B97-809E-984B1F50319E}" type="presParOf" srcId="{FBC594DE-D570-4A5D-9DB7-9EDF86CF66EA}" destId="{1655C6ED-A523-4957-A22E-DACB18A3D756}" srcOrd="3" destOrd="0" presId="urn:microsoft.com/office/officeart/2005/8/layout/hList6"/>
    <dgm:cxn modelId="{C9FABBE8-C683-4A8D-B0BB-ADEF6775D7A6}" type="presParOf" srcId="{FBC594DE-D570-4A5D-9DB7-9EDF86CF66EA}" destId="{747E9F2F-915A-4D39-AAAA-2ED8D8FED6F1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30CB9A-1CB1-8742-91BA-DB7AE1B4BC47}" type="doc">
      <dgm:prSet loTypeId="urn:microsoft.com/office/officeart/2005/8/layout/chevron2" loCatId="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fr-FR"/>
        </a:p>
      </dgm:t>
    </dgm:pt>
    <dgm:pt modelId="{189CF5D6-05C9-D14D-83BD-00ED199AAB12}">
      <dgm:prSet phldrT="[Texte]"/>
      <dgm:spPr>
        <a:gradFill rotWithShape="0">
          <a:gsLst>
            <a:gs pos="36000">
              <a:srgbClr val="FF9630"/>
            </a:gs>
            <a:gs pos="0">
              <a:srgbClr val="FF9630"/>
            </a:gs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r>
            <a:rPr lang="fr-FR" dirty="0"/>
            <a:t>Action invasive</a:t>
          </a:r>
        </a:p>
      </dgm:t>
    </dgm:pt>
    <dgm:pt modelId="{4DC08254-2D13-ED44-A4CF-DF3D77B09F3B}" type="parTrans" cxnId="{51619FFA-A159-CC4F-B152-D3A77F8AF06E}">
      <dgm:prSet/>
      <dgm:spPr/>
      <dgm:t>
        <a:bodyPr/>
        <a:lstStyle/>
        <a:p>
          <a:endParaRPr lang="fr-FR"/>
        </a:p>
      </dgm:t>
    </dgm:pt>
    <dgm:pt modelId="{AAA0AEB3-DB03-D049-8AF9-14F4B769852C}" type="sibTrans" cxnId="{51619FFA-A159-CC4F-B152-D3A77F8AF06E}">
      <dgm:prSet/>
      <dgm:spPr/>
      <dgm:t>
        <a:bodyPr/>
        <a:lstStyle/>
        <a:p>
          <a:endParaRPr lang="fr-FR"/>
        </a:p>
      </dgm:t>
    </dgm:pt>
    <dgm:pt modelId="{CD238FED-B751-6348-8B21-D0A98E95A152}">
      <dgm:prSet phldrT="[Texte]" custT="1"/>
      <dgm:spPr/>
      <dgm:t>
        <a:bodyPr/>
        <a:lstStyle/>
        <a:p>
          <a:r>
            <a:rPr lang="fr-FR" sz="2800" i="1" dirty="0"/>
            <a:t>Salmonella, </a:t>
          </a:r>
          <a:r>
            <a:rPr lang="fr-FR" sz="2800" i="1" dirty="0" err="1"/>
            <a:t>Shigella</a:t>
          </a:r>
          <a:r>
            <a:rPr lang="fr-FR" sz="2800" i="1" dirty="0"/>
            <a:t>, </a:t>
          </a:r>
          <a:r>
            <a:rPr lang="fr-FR" sz="2800" i="1" dirty="0" err="1"/>
            <a:t>Campylobacter</a:t>
          </a:r>
          <a:r>
            <a:rPr lang="fr-FR" sz="2800" i="1" dirty="0"/>
            <a:t>, Yersinia</a:t>
          </a:r>
          <a:endParaRPr lang="fr-FR" sz="2800" dirty="0"/>
        </a:p>
      </dgm:t>
    </dgm:pt>
    <dgm:pt modelId="{E73332D3-E98E-0C4D-B892-6141743AAB52}" type="parTrans" cxnId="{C0C27F7C-1C92-7F47-8CE1-70E20837E4CE}">
      <dgm:prSet/>
      <dgm:spPr/>
      <dgm:t>
        <a:bodyPr/>
        <a:lstStyle/>
        <a:p>
          <a:endParaRPr lang="fr-FR"/>
        </a:p>
      </dgm:t>
    </dgm:pt>
    <dgm:pt modelId="{B0B855AA-3E20-654B-BF15-A7412DB53379}" type="sibTrans" cxnId="{C0C27F7C-1C92-7F47-8CE1-70E20837E4CE}">
      <dgm:prSet/>
      <dgm:spPr/>
      <dgm:t>
        <a:bodyPr/>
        <a:lstStyle/>
        <a:p>
          <a:endParaRPr lang="fr-FR"/>
        </a:p>
      </dgm:t>
    </dgm:pt>
    <dgm:pt modelId="{6AEEC30D-B2EA-D64F-9765-E61476C92AA2}">
      <dgm:prSet phldrT="[Texte]"/>
      <dgm:spPr>
        <a:gradFill rotWithShape="0">
          <a:gsLst>
            <a:gs pos="12000">
              <a:srgbClr val="FF9834"/>
            </a:gs>
            <a:gs pos="12000">
              <a:srgbClr val="FF9834"/>
            </a:gs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tint val="100000"/>
                <a:shade val="100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r>
            <a:rPr lang="fr-FR" dirty="0"/>
            <a:t>Action cytotoxique</a:t>
          </a:r>
        </a:p>
      </dgm:t>
    </dgm:pt>
    <dgm:pt modelId="{EE108E2D-9E1D-CD4D-8558-2B6FFE901E7F}" type="parTrans" cxnId="{5AEC2554-1A68-6646-9733-2ED10EA698A6}">
      <dgm:prSet/>
      <dgm:spPr/>
      <dgm:t>
        <a:bodyPr/>
        <a:lstStyle/>
        <a:p>
          <a:endParaRPr lang="fr-FR"/>
        </a:p>
      </dgm:t>
    </dgm:pt>
    <dgm:pt modelId="{E4B790EB-B8BA-AD48-8752-0E1FA48602CD}" type="sibTrans" cxnId="{5AEC2554-1A68-6646-9733-2ED10EA698A6}">
      <dgm:prSet/>
      <dgm:spPr/>
      <dgm:t>
        <a:bodyPr/>
        <a:lstStyle/>
        <a:p>
          <a:endParaRPr lang="fr-FR"/>
        </a:p>
      </dgm:t>
    </dgm:pt>
    <dgm:pt modelId="{EDBEC93B-E7BE-9842-AF84-7A0E205E6529}">
      <dgm:prSet phldrT="[Texte]" custT="1"/>
      <dgm:spPr/>
      <dgm:t>
        <a:bodyPr/>
        <a:lstStyle/>
        <a:p>
          <a:pPr algn="just"/>
          <a:r>
            <a:rPr lang="fr-FR" sz="2800" i="1" dirty="0" err="1"/>
            <a:t>Vibrio</a:t>
          </a:r>
          <a:r>
            <a:rPr lang="fr-FR" sz="2800" i="1" dirty="0"/>
            <a:t> </a:t>
          </a:r>
          <a:r>
            <a:rPr lang="fr-FR" sz="2800" i="1" dirty="0" err="1"/>
            <a:t>parahaemolyticus</a:t>
          </a:r>
          <a:endParaRPr lang="fr-FR" sz="2800" dirty="0"/>
        </a:p>
      </dgm:t>
    </dgm:pt>
    <dgm:pt modelId="{CC7DA366-7E1C-EE46-BDCE-6F068614932B}" type="parTrans" cxnId="{21BB21FC-A053-2F4A-A6B3-A57372F05D3D}">
      <dgm:prSet/>
      <dgm:spPr/>
      <dgm:t>
        <a:bodyPr/>
        <a:lstStyle/>
        <a:p>
          <a:endParaRPr lang="fr-FR"/>
        </a:p>
      </dgm:t>
    </dgm:pt>
    <dgm:pt modelId="{2C2D7011-D88D-B248-8CE7-5364E457DFB4}" type="sibTrans" cxnId="{21BB21FC-A053-2F4A-A6B3-A57372F05D3D}">
      <dgm:prSet/>
      <dgm:spPr/>
      <dgm:t>
        <a:bodyPr/>
        <a:lstStyle/>
        <a:p>
          <a:endParaRPr lang="fr-FR"/>
        </a:p>
      </dgm:t>
    </dgm:pt>
    <dgm:pt modelId="{AFF0B882-A784-704C-B3AD-6AF3A5B0403C}">
      <dgm:prSet phldrT="[Texte]"/>
      <dgm:spPr>
        <a:gradFill rotWithShape="0">
          <a:gsLst>
            <a:gs pos="6000">
              <a:srgbClr val="FF9530"/>
            </a:gs>
            <a:gs pos="6000">
              <a:srgbClr val="FF9530"/>
            </a:gs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</a:gradFill>
      </dgm:spPr>
      <dgm:t>
        <a:bodyPr/>
        <a:lstStyle/>
        <a:p>
          <a:r>
            <a:rPr lang="fr-FR" dirty="0"/>
            <a:t>Action entéro-</a:t>
          </a:r>
          <a:r>
            <a:rPr lang="fr-FR" dirty="0" err="1"/>
            <a:t>toxinogène</a:t>
          </a:r>
          <a:endParaRPr lang="fr-FR" dirty="0"/>
        </a:p>
      </dgm:t>
    </dgm:pt>
    <dgm:pt modelId="{F9A054FE-8358-1443-8B21-8432BD604F87}" type="parTrans" cxnId="{8E8C822C-EB76-EF47-BBCE-BD0B08D1F9A4}">
      <dgm:prSet/>
      <dgm:spPr/>
      <dgm:t>
        <a:bodyPr/>
        <a:lstStyle/>
        <a:p>
          <a:endParaRPr lang="fr-FR"/>
        </a:p>
      </dgm:t>
    </dgm:pt>
    <dgm:pt modelId="{13E8C341-F167-B245-9581-F30D99088F3D}" type="sibTrans" cxnId="{8E8C822C-EB76-EF47-BBCE-BD0B08D1F9A4}">
      <dgm:prSet/>
      <dgm:spPr/>
      <dgm:t>
        <a:bodyPr/>
        <a:lstStyle/>
        <a:p>
          <a:endParaRPr lang="fr-FR"/>
        </a:p>
      </dgm:t>
    </dgm:pt>
    <dgm:pt modelId="{5A90A14E-5F48-2347-B785-43325C3B946E}">
      <dgm:prSet phldrT="[Texte]" custT="1"/>
      <dgm:spPr/>
      <dgm:t>
        <a:bodyPr/>
        <a:lstStyle/>
        <a:p>
          <a:r>
            <a:rPr lang="fr-FR" sz="2800" i="1" dirty="0"/>
            <a:t>S. aureus, Bacillus </a:t>
          </a:r>
          <a:r>
            <a:rPr lang="fr-FR" sz="2800" i="1" dirty="0" err="1"/>
            <a:t>cereus</a:t>
          </a:r>
          <a:r>
            <a:rPr lang="fr-FR" sz="2800" i="1" dirty="0"/>
            <a:t>, Clostridium </a:t>
          </a:r>
          <a:r>
            <a:rPr lang="fr-FR" sz="2800" i="1" dirty="0" err="1"/>
            <a:t>botulinum</a:t>
          </a:r>
          <a:r>
            <a:rPr lang="fr-FR" sz="2800" i="1" dirty="0"/>
            <a:t>, Clostridium perfringens</a:t>
          </a:r>
          <a:endParaRPr lang="fr-FR" sz="2800" dirty="0"/>
        </a:p>
      </dgm:t>
    </dgm:pt>
    <dgm:pt modelId="{A351B938-A3C8-6044-8B2A-3B20C824B315}" type="parTrans" cxnId="{DF0D9571-3D19-034A-AFC1-B4F58E8A22E5}">
      <dgm:prSet/>
      <dgm:spPr/>
      <dgm:t>
        <a:bodyPr/>
        <a:lstStyle/>
        <a:p>
          <a:endParaRPr lang="fr-FR"/>
        </a:p>
      </dgm:t>
    </dgm:pt>
    <dgm:pt modelId="{A7D66346-B5D2-5442-9B7A-7A7D5327C3BE}" type="sibTrans" cxnId="{DF0D9571-3D19-034A-AFC1-B4F58E8A22E5}">
      <dgm:prSet/>
      <dgm:spPr/>
      <dgm:t>
        <a:bodyPr/>
        <a:lstStyle/>
        <a:p>
          <a:endParaRPr lang="fr-FR"/>
        </a:p>
      </dgm:t>
    </dgm:pt>
    <dgm:pt modelId="{72F98E6A-FCAB-E545-A6B7-791D2208157B}" type="pres">
      <dgm:prSet presAssocID="{0930CB9A-1CB1-8742-91BA-DB7AE1B4BC47}" presName="linearFlow" presStyleCnt="0">
        <dgm:presLayoutVars>
          <dgm:dir/>
          <dgm:animLvl val="lvl"/>
          <dgm:resizeHandles val="exact"/>
        </dgm:presLayoutVars>
      </dgm:prSet>
      <dgm:spPr/>
    </dgm:pt>
    <dgm:pt modelId="{82CC24F8-71CE-7943-B8B1-D2CA657326B8}" type="pres">
      <dgm:prSet presAssocID="{189CF5D6-05C9-D14D-83BD-00ED199AAB12}" presName="composite" presStyleCnt="0"/>
      <dgm:spPr/>
    </dgm:pt>
    <dgm:pt modelId="{5C6233BD-9665-6540-82F6-21688B151130}" type="pres">
      <dgm:prSet presAssocID="{189CF5D6-05C9-D14D-83BD-00ED199AAB12}" presName="parentText" presStyleLbl="alignNode1" presStyleIdx="0" presStyleCnt="3" custLinFactNeighborX="868" custLinFactNeighborY="-11758">
        <dgm:presLayoutVars>
          <dgm:chMax val="1"/>
          <dgm:bulletEnabled val="1"/>
        </dgm:presLayoutVars>
      </dgm:prSet>
      <dgm:spPr/>
    </dgm:pt>
    <dgm:pt modelId="{38E2E841-756B-9B47-B663-23917A96D3A0}" type="pres">
      <dgm:prSet presAssocID="{189CF5D6-05C9-D14D-83BD-00ED199AAB12}" presName="descendantText" presStyleLbl="alignAcc1" presStyleIdx="0" presStyleCnt="3" custLinFactNeighborY="-1084">
        <dgm:presLayoutVars>
          <dgm:bulletEnabled val="1"/>
        </dgm:presLayoutVars>
      </dgm:prSet>
      <dgm:spPr/>
    </dgm:pt>
    <dgm:pt modelId="{0FBB32BD-70D1-2D41-B974-53E5706BC46C}" type="pres">
      <dgm:prSet presAssocID="{AAA0AEB3-DB03-D049-8AF9-14F4B769852C}" presName="sp" presStyleCnt="0"/>
      <dgm:spPr/>
    </dgm:pt>
    <dgm:pt modelId="{1DC4501F-9709-724B-AE6C-EF4C6E91BFC0}" type="pres">
      <dgm:prSet presAssocID="{6AEEC30D-B2EA-D64F-9765-E61476C92AA2}" presName="composite" presStyleCnt="0"/>
      <dgm:spPr/>
    </dgm:pt>
    <dgm:pt modelId="{F26A9273-90CD-6A4A-A7E5-618B4BBE4356}" type="pres">
      <dgm:prSet presAssocID="{6AEEC30D-B2EA-D64F-9765-E61476C92AA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79D28B8-FCE9-A148-843A-EECF443E0656}" type="pres">
      <dgm:prSet presAssocID="{6AEEC30D-B2EA-D64F-9765-E61476C92AA2}" presName="descendantText" presStyleLbl="alignAcc1" presStyleIdx="1" presStyleCnt="3">
        <dgm:presLayoutVars>
          <dgm:bulletEnabled val="1"/>
        </dgm:presLayoutVars>
      </dgm:prSet>
      <dgm:spPr/>
    </dgm:pt>
    <dgm:pt modelId="{42F6A674-950F-3249-AA7B-1E952BDBC852}" type="pres">
      <dgm:prSet presAssocID="{E4B790EB-B8BA-AD48-8752-0E1FA48602CD}" presName="sp" presStyleCnt="0"/>
      <dgm:spPr/>
    </dgm:pt>
    <dgm:pt modelId="{0B418301-732E-F24A-BF32-5636D188D638}" type="pres">
      <dgm:prSet presAssocID="{AFF0B882-A784-704C-B3AD-6AF3A5B0403C}" presName="composite" presStyleCnt="0"/>
      <dgm:spPr/>
    </dgm:pt>
    <dgm:pt modelId="{9EA397F3-FA8B-A54C-9206-A6F5ADDD6AEF}" type="pres">
      <dgm:prSet presAssocID="{AFF0B882-A784-704C-B3AD-6AF3A5B0403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3DAD2A1-0E86-7D43-A373-3B587643DBDD}" type="pres">
      <dgm:prSet presAssocID="{AFF0B882-A784-704C-B3AD-6AF3A5B0403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2E8BE04-86E9-4CCD-B9B0-7AA5D9CF74F5}" type="presOf" srcId="{0930CB9A-1CB1-8742-91BA-DB7AE1B4BC47}" destId="{72F98E6A-FCAB-E545-A6B7-791D2208157B}" srcOrd="0" destOrd="0" presId="urn:microsoft.com/office/officeart/2005/8/layout/chevron2"/>
    <dgm:cxn modelId="{8E8C822C-EB76-EF47-BBCE-BD0B08D1F9A4}" srcId="{0930CB9A-1CB1-8742-91BA-DB7AE1B4BC47}" destId="{AFF0B882-A784-704C-B3AD-6AF3A5B0403C}" srcOrd="2" destOrd="0" parTransId="{F9A054FE-8358-1443-8B21-8432BD604F87}" sibTransId="{13E8C341-F167-B245-9581-F30D99088F3D}"/>
    <dgm:cxn modelId="{84CDA43A-BD90-4F59-AC44-12C492AD3149}" type="presOf" srcId="{5A90A14E-5F48-2347-B785-43325C3B946E}" destId="{13DAD2A1-0E86-7D43-A373-3B587643DBDD}" srcOrd="0" destOrd="0" presId="urn:microsoft.com/office/officeart/2005/8/layout/chevron2"/>
    <dgm:cxn modelId="{DF0D9571-3D19-034A-AFC1-B4F58E8A22E5}" srcId="{AFF0B882-A784-704C-B3AD-6AF3A5B0403C}" destId="{5A90A14E-5F48-2347-B785-43325C3B946E}" srcOrd="0" destOrd="0" parTransId="{A351B938-A3C8-6044-8B2A-3B20C824B315}" sibTransId="{A7D66346-B5D2-5442-9B7A-7A7D5327C3BE}"/>
    <dgm:cxn modelId="{5AEC2554-1A68-6646-9733-2ED10EA698A6}" srcId="{0930CB9A-1CB1-8742-91BA-DB7AE1B4BC47}" destId="{6AEEC30D-B2EA-D64F-9765-E61476C92AA2}" srcOrd="1" destOrd="0" parTransId="{EE108E2D-9E1D-CD4D-8558-2B6FFE901E7F}" sibTransId="{E4B790EB-B8BA-AD48-8752-0E1FA48602CD}"/>
    <dgm:cxn modelId="{30D03857-072E-4FC3-AD08-E30648238D9C}" type="presOf" srcId="{6AEEC30D-B2EA-D64F-9765-E61476C92AA2}" destId="{F26A9273-90CD-6A4A-A7E5-618B4BBE4356}" srcOrd="0" destOrd="0" presId="urn:microsoft.com/office/officeart/2005/8/layout/chevron2"/>
    <dgm:cxn modelId="{C0C27F7C-1C92-7F47-8CE1-70E20837E4CE}" srcId="{189CF5D6-05C9-D14D-83BD-00ED199AAB12}" destId="{CD238FED-B751-6348-8B21-D0A98E95A152}" srcOrd="0" destOrd="0" parTransId="{E73332D3-E98E-0C4D-B892-6141743AAB52}" sibTransId="{B0B855AA-3E20-654B-BF15-A7412DB53379}"/>
    <dgm:cxn modelId="{AB86A8A8-15B7-4F54-9A0D-71EF8A330BED}" type="presOf" srcId="{189CF5D6-05C9-D14D-83BD-00ED199AAB12}" destId="{5C6233BD-9665-6540-82F6-21688B151130}" srcOrd="0" destOrd="0" presId="urn:microsoft.com/office/officeart/2005/8/layout/chevron2"/>
    <dgm:cxn modelId="{5FC262B3-B0E8-4883-A1DB-28B4FF5424F8}" type="presOf" srcId="{EDBEC93B-E7BE-9842-AF84-7A0E205E6529}" destId="{379D28B8-FCE9-A148-843A-EECF443E0656}" srcOrd="0" destOrd="0" presId="urn:microsoft.com/office/officeart/2005/8/layout/chevron2"/>
    <dgm:cxn modelId="{B3A256F0-28FA-4D23-BDF3-D33C9C13C05A}" type="presOf" srcId="{CD238FED-B751-6348-8B21-D0A98E95A152}" destId="{38E2E841-756B-9B47-B663-23917A96D3A0}" srcOrd="0" destOrd="0" presId="urn:microsoft.com/office/officeart/2005/8/layout/chevron2"/>
    <dgm:cxn modelId="{3136C0F8-28D0-4242-A933-33548BC0A185}" type="presOf" srcId="{AFF0B882-A784-704C-B3AD-6AF3A5B0403C}" destId="{9EA397F3-FA8B-A54C-9206-A6F5ADDD6AEF}" srcOrd="0" destOrd="0" presId="urn:microsoft.com/office/officeart/2005/8/layout/chevron2"/>
    <dgm:cxn modelId="{51619FFA-A159-CC4F-B152-D3A77F8AF06E}" srcId="{0930CB9A-1CB1-8742-91BA-DB7AE1B4BC47}" destId="{189CF5D6-05C9-D14D-83BD-00ED199AAB12}" srcOrd="0" destOrd="0" parTransId="{4DC08254-2D13-ED44-A4CF-DF3D77B09F3B}" sibTransId="{AAA0AEB3-DB03-D049-8AF9-14F4B769852C}"/>
    <dgm:cxn modelId="{21BB21FC-A053-2F4A-A6B3-A57372F05D3D}" srcId="{6AEEC30D-B2EA-D64F-9765-E61476C92AA2}" destId="{EDBEC93B-E7BE-9842-AF84-7A0E205E6529}" srcOrd="0" destOrd="0" parTransId="{CC7DA366-7E1C-EE46-BDCE-6F068614932B}" sibTransId="{2C2D7011-D88D-B248-8CE7-5364E457DFB4}"/>
    <dgm:cxn modelId="{64EE0755-96AC-41AC-9BF2-57E7068F2B84}" type="presParOf" srcId="{72F98E6A-FCAB-E545-A6B7-791D2208157B}" destId="{82CC24F8-71CE-7943-B8B1-D2CA657326B8}" srcOrd="0" destOrd="0" presId="urn:microsoft.com/office/officeart/2005/8/layout/chevron2"/>
    <dgm:cxn modelId="{23460454-B79E-4DA4-8158-421E10E14E05}" type="presParOf" srcId="{82CC24F8-71CE-7943-B8B1-D2CA657326B8}" destId="{5C6233BD-9665-6540-82F6-21688B151130}" srcOrd="0" destOrd="0" presId="urn:microsoft.com/office/officeart/2005/8/layout/chevron2"/>
    <dgm:cxn modelId="{71BF0B4F-3DCC-40B7-8B88-35AC3C144483}" type="presParOf" srcId="{82CC24F8-71CE-7943-B8B1-D2CA657326B8}" destId="{38E2E841-756B-9B47-B663-23917A96D3A0}" srcOrd="1" destOrd="0" presId="urn:microsoft.com/office/officeart/2005/8/layout/chevron2"/>
    <dgm:cxn modelId="{7352C3CC-BCF5-4621-9438-102B12146160}" type="presParOf" srcId="{72F98E6A-FCAB-E545-A6B7-791D2208157B}" destId="{0FBB32BD-70D1-2D41-B974-53E5706BC46C}" srcOrd="1" destOrd="0" presId="urn:microsoft.com/office/officeart/2005/8/layout/chevron2"/>
    <dgm:cxn modelId="{70E68C6F-BBF9-41FC-A7C3-C6EA023B4125}" type="presParOf" srcId="{72F98E6A-FCAB-E545-A6B7-791D2208157B}" destId="{1DC4501F-9709-724B-AE6C-EF4C6E91BFC0}" srcOrd="2" destOrd="0" presId="urn:microsoft.com/office/officeart/2005/8/layout/chevron2"/>
    <dgm:cxn modelId="{548B25F8-305A-491E-82B2-56516999C573}" type="presParOf" srcId="{1DC4501F-9709-724B-AE6C-EF4C6E91BFC0}" destId="{F26A9273-90CD-6A4A-A7E5-618B4BBE4356}" srcOrd="0" destOrd="0" presId="urn:microsoft.com/office/officeart/2005/8/layout/chevron2"/>
    <dgm:cxn modelId="{EE788E3C-BD0E-45A2-932B-2CC4AF22F3C2}" type="presParOf" srcId="{1DC4501F-9709-724B-AE6C-EF4C6E91BFC0}" destId="{379D28B8-FCE9-A148-843A-EECF443E0656}" srcOrd="1" destOrd="0" presId="urn:microsoft.com/office/officeart/2005/8/layout/chevron2"/>
    <dgm:cxn modelId="{60680D9E-76A5-487B-9027-DE4CCBD490D7}" type="presParOf" srcId="{72F98E6A-FCAB-E545-A6B7-791D2208157B}" destId="{42F6A674-950F-3249-AA7B-1E952BDBC852}" srcOrd="3" destOrd="0" presId="urn:microsoft.com/office/officeart/2005/8/layout/chevron2"/>
    <dgm:cxn modelId="{9FC0F401-E504-4256-B916-640CE9934FEA}" type="presParOf" srcId="{72F98E6A-FCAB-E545-A6B7-791D2208157B}" destId="{0B418301-732E-F24A-BF32-5636D188D638}" srcOrd="4" destOrd="0" presId="urn:microsoft.com/office/officeart/2005/8/layout/chevron2"/>
    <dgm:cxn modelId="{E4CDE067-28E3-44D7-93D2-F012CB5D6820}" type="presParOf" srcId="{0B418301-732E-F24A-BF32-5636D188D638}" destId="{9EA397F3-FA8B-A54C-9206-A6F5ADDD6AEF}" srcOrd="0" destOrd="0" presId="urn:microsoft.com/office/officeart/2005/8/layout/chevron2"/>
    <dgm:cxn modelId="{21A44C7E-9748-4AC7-B98D-9448F1B797E6}" type="presParOf" srcId="{0B418301-732E-F24A-BF32-5636D188D638}" destId="{13DAD2A1-0E86-7D43-A373-3B587643DBDD}" srcOrd="1" destOrd="0" presId="urn:microsoft.com/office/officeart/2005/8/layout/chevron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0627E-6909-49E2-B1AF-98AD7C88BBA3}">
      <dsp:nvSpPr>
        <dsp:cNvPr id="0" name=""/>
        <dsp:cNvSpPr/>
      </dsp:nvSpPr>
      <dsp:spPr>
        <a:xfrm rot="16200000">
          <a:off x="-1063873" y="1064617"/>
          <a:ext cx="4064000" cy="1934765"/>
        </a:xfrm>
        <a:prstGeom prst="flowChartManualOperation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6050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u="sng" kern="1200" dirty="0"/>
            <a:t>Virus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Rotavirus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Norovirus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Adénovirus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 err="1"/>
            <a:t>Astrovirus</a:t>
          </a:r>
          <a:endParaRPr lang="fr-F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…</a:t>
          </a:r>
        </a:p>
      </dsp:txBody>
      <dsp:txXfrm rot="5400000">
        <a:off x="744" y="812800"/>
        <a:ext cx="1934765" cy="2438400"/>
      </dsp:txXfrm>
    </dsp:sp>
    <dsp:sp modelId="{80DAAF8F-D986-4BA6-A986-063D9A9E724A}">
      <dsp:nvSpPr>
        <dsp:cNvPr id="0" name=""/>
        <dsp:cNvSpPr/>
      </dsp:nvSpPr>
      <dsp:spPr>
        <a:xfrm rot="16200000">
          <a:off x="1016000" y="1064617"/>
          <a:ext cx="4064000" cy="1934765"/>
        </a:xfrm>
        <a:prstGeom prst="flowChartManualOperation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6050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u="sng" kern="1200" dirty="0"/>
            <a:t>Bactéries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Campylobacter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Salmonella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Shigella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Yersinia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E. coli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…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 err="1"/>
            <a:t>Clostridioides</a:t>
          </a:r>
          <a:r>
            <a:rPr lang="fr-FR" sz="1800" i="1" kern="1200" dirty="0"/>
            <a:t> difficile</a:t>
          </a:r>
        </a:p>
      </dsp:txBody>
      <dsp:txXfrm rot="5400000">
        <a:off x="2080617" y="812800"/>
        <a:ext cx="1934765" cy="2438400"/>
      </dsp:txXfrm>
    </dsp:sp>
    <dsp:sp modelId="{747E9F2F-915A-4D39-AAAA-2ED8D8FED6F1}">
      <dsp:nvSpPr>
        <dsp:cNvPr id="0" name=""/>
        <dsp:cNvSpPr/>
      </dsp:nvSpPr>
      <dsp:spPr>
        <a:xfrm rot="16200000">
          <a:off x="3095873" y="1064617"/>
          <a:ext cx="4064000" cy="1934765"/>
        </a:xfrm>
        <a:prstGeom prst="flowChartManualOperation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7278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1" i="0" u="sng" kern="1200" dirty="0"/>
            <a:t>Parasites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Entamoeba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/>
            <a:t>Giardia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i="1" kern="1200" dirty="0" err="1"/>
            <a:t>Schistosoma</a:t>
          </a:r>
          <a:endParaRPr lang="fr-FR" sz="1800" i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…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1800" kern="1200" dirty="0"/>
            <a:t>(cf. cours de </a:t>
          </a:r>
          <a:r>
            <a:rPr lang="fr-FR" sz="1800" kern="1200" dirty="0" err="1"/>
            <a:t>Parasito</a:t>
          </a:r>
          <a:r>
            <a:rPr lang="fr-FR" sz="1800" kern="1200" dirty="0"/>
            <a:t>-Mycologie)</a:t>
          </a:r>
        </a:p>
      </dsp:txBody>
      <dsp:txXfrm rot="5400000">
        <a:off x="4160490" y="812800"/>
        <a:ext cx="1934765" cy="2438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233BD-9665-6540-82F6-21688B151130}">
      <dsp:nvSpPr>
        <dsp:cNvPr id="0" name=""/>
        <dsp:cNvSpPr/>
      </dsp:nvSpPr>
      <dsp:spPr>
        <a:xfrm rot="5400000">
          <a:off x="-288510" y="300690"/>
          <a:ext cx="2004600" cy="1403220"/>
        </a:xfrm>
        <a:prstGeom prst="chevron">
          <a:avLst/>
        </a:prstGeom>
        <a:gradFill rotWithShape="0">
          <a:gsLst>
            <a:gs pos="36000">
              <a:srgbClr val="FF9630"/>
            </a:gs>
            <a:gs pos="0">
              <a:srgbClr val="FF9630"/>
            </a:gs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Action invasive</a:t>
          </a:r>
        </a:p>
      </dsp:txBody>
      <dsp:txXfrm rot="-5400000">
        <a:off x="12180" y="701610"/>
        <a:ext cx="1403220" cy="601380"/>
      </dsp:txXfrm>
    </dsp:sp>
    <dsp:sp modelId="{38E2E841-756B-9B47-B663-23917A96D3A0}">
      <dsp:nvSpPr>
        <dsp:cNvPr id="0" name=""/>
        <dsp:cNvSpPr/>
      </dsp:nvSpPr>
      <dsp:spPr>
        <a:xfrm rot="5400000">
          <a:off x="4553970" y="-3150749"/>
          <a:ext cx="1302990" cy="7604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i="1" kern="1200" dirty="0"/>
            <a:t>Salmonella, </a:t>
          </a:r>
          <a:r>
            <a:rPr lang="fr-FR" sz="2800" i="1" kern="1200" dirty="0" err="1"/>
            <a:t>Shigella</a:t>
          </a:r>
          <a:r>
            <a:rPr lang="fr-FR" sz="2800" i="1" kern="1200" dirty="0"/>
            <a:t>, </a:t>
          </a:r>
          <a:r>
            <a:rPr lang="fr-FR" sz="2800" i="1" kern="1200" dirty="0" err="1"/>
            <a:t>Campylobacter</a:t>
          </a:r>
          <a:r>
            <a:rPr lang="fr-FR" sz="2800" i="1" kern="1200" dirty="0"/>
            <a:t>, Yersinia</a:t>
          </a:r>
          <a:endParaRPr lang="fr-FR" sz="2800" kern="1200" dirty="0"/>
        </a:p>
      </dsp:txBody>
      <dsp:txXfrm rot="-5400000">
        <a:off x="1403221" y="63607"/>
        <a:ext cx="7540882" cy="1175776"/>
      </dsp:txXfrm>
    </dsp:sp>
    <dsp:sp modelId="{F26A9273-90CD-6A4A-A7E5-618B4BBE4356}">
      <dsp:nvSpPr>
        <dsp:cNvPr id="0" name=""/>
        <dsp:cNvSpPr/>
      </dsp:nvSpPr>
      <dsp:spPr>
        <a:xfrm rot="5400000">
          <a:off x="-300690" y="2118047"/>
          <a:ext cx="2004600" cy="1403220"/>
        </a:xfrm>
        <a:prstGeom prst="chevron">
          <a:avLst/>
        </a:prstGeom>
        <a:gradFill rotWithShape="0">
          <a:gsLst>
            <a:gs pos="12000">
              <a:srgbClr val="FF9834"/>
            </a:gs>
            <a:gs pos="12000">
              <a:srgbClr val="FF9834"/>
            </a:gs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tint val="100000"/>
                <a:shade val="100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Action cytotoxique</a:t>
          </a:r>
        </a:p>
      </dsp:txBody>
      <dsp:txXfrm rot="-5400000">
        <a:off x="0" y="2518967"/>
        <a:ext cx="1403220" cy="601380"/>
      </dsp:txXfrm>
    </dsp:sp>
    <dsp:sp modelId="{379D28B8-FCE9-A148-843A-EECF443E0656}">
      <dsp:nvSpPr>
        <dsp:cNvPr id="0" name=""/>
        <dsp:cNvSpPr/>
      </dsp:nvSpPr>
      <dsp:spPr>
        <a:xfrm rot="5400000">
          <a:off x="4553970" y="-1333391"/>
          <a:ext cx="1302990" cy="7604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just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i="1" kern="1200" dirty="0" err="1"/>
            <a:t>Vibrio</a:t>
          </a:r>
          <a:r>
            <a:rPr lang="fr-FR" sz="2800" i="1" kern="1200" dirty="0"/>
            <a:t> </a:t>
          </a:r>
          <a:r>
            <a:rPr lang="fr-FR" sz="2800" i="1" kern="1200" dirty="0" err="1"/>
            <a:t>parahaemolyticus</a:t>
          </a:r>
          <a:endParaRPr lang="fr-FR" sz="2800" kern="1200" dirty="0"/>
        </a:p>
      </dsp:txBody>
      <dsp:txXfrm rot="-5400000">
        <a:off x="1403221" y="1880965"/>
        <a:ext cx="7540882" cy="1175776"/>
      </dsp:txXfrm>
    </dsp:sp>
    <dsp:sp modelId="{9EA397F3-FA8B-A54C-9206-A6F5ADDD6AEF}">
      <dsp:nvSpPr>
        <dsp:cNvPr id="0" name=""/>
        <dsp:cNvSpPr/>
      </dsp:nvSpPr>
      <dsp:spPr>
        <a:xfrm rot="5400000">
          <a:off x="-300690" y="3932230"/>
          <a:ext cx="2004600" cy="1403220"/>
        </a:xfrm>
        <a:prstGeom prst="chevron">
          <a:avLst/>
        </a:prstGeom>
        <a:gradFill rotWithShape="0">
          <a:gsLst>
            <a:gs pos="6000">
              <a:srgbClr val="FF9530"/>
            </a:gs>
            <a:gs pos="6000">
              <a:srgbClr val="FF9530"/>
            </a:gs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Action entéro-</a:t>
          </a:r>
          <a:r>
            <a:rPr lang="fr-FR" sz="1800" kern="1200" dirty="0" err="1"/>
            <a:t>toxinogène</a:t>
          </a:r>
          <a:endParaRPr lang="fr-FR" sz="1800" kern="1200" dirty="0"/>
        </a:p>
      </dsp:txBody>
      <dsp:txXfrm rot="-5400000">
        <a:off x="0" y="4333150"/>
        <a:ext cx="1403220" cy="601380"/>
      </dsp:txXfrm>
    </dsp:sp>
    <dsp:sp modelId="{13DAD2A1-0E86-7D43-A373-3B587643DBDD}">
      <dsp:nvSpPr>
        <dsp:cNvPr id="0" name=""/>
        <dsp:cNvSpPr/>
      </dsp:nvSpPr>
      <dsp:spPr>
        <a:xfrm rot="5400000">
          <a:off x="4553970" y="480791"/>
          <a:ext cx="1302990" cy="76044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800" i="1" kern="1200" dirty="0"/>
            <a:t>S. aureus, Bacillus </a:t>
          </a:r>
          <a:r>
            <a:rPr lang="fr-FR" sz="2800" i="1" kern="1200" dirty="0" err="1"/>
            <a:t>cereus</a:t>
          </a:r>
          <a:r>
            <a:rPr lang="fr-FR" sz="2800" i="1" kern="1200" dirty="0"/>
            <a:t>, Clostridium </a:t>
          </a:r>
          <a:r>
            <a:rPr lang="fr-FR" sz="2800" i="1" kern="1200" dirty="0" err="1"/>
            <a:t>botulinum</a:t>
          </a:r>
          <a:r>
            <a:rPr lang="fr-FR" sz="2800" i="1" kern="1200" dirty="0"/>
            <a:t>, Clostridium perfringens</a:t>
          </a:r>
          <a:endParaRPr lang="fr-FR" sz="2800" kern="1200" dirty="0"/>
        </a:p>
      </dsp:txBody>
      <dsp:txXfrm rot="-5400000">
        <a:off x="1403221" y="3695148"/>
        <a:ext cx="7540882" cy="117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550" cy="495521"/>
          </a:xfrm>
          <a:prstGeom prst="rect">
            <a:avLst/>
          </a:prstGeom>
        </p:spPr>
        <p:txBody>
          <a:bodyPr vert="horz" lIns="92681" tIns="46341" rIns="92681" bIns="463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954" y="2"/>
            <a:ext cx="2946636" cy="495521"/>
          </a:xfrm>
          <a:prstGeom prst="rect">
            <a:avLst/>
          </a:prstGeom>
        </p:spPr>
        <p:txBody>
          <a:bodyPr vert="horz" lIns="92681" tIns="46341" rIns="92681" bIns="463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F9F1C2-2DDC-42C2-A350-93FDEC9746D6}" type="datetimeFigureOut">
              <a:rPr lang="fr-FR"/>
              <a:pPr>
                <a:defRPr/>
              </a:pPr>
              <a:t>01/10/2026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801"/>
            <a:ext cx="2945550" cy="495521"/>
          </a:xfrm>
          <a:prstGeom prst="rect">
            <a:avLst/>
          </a:prstGeom>
        </p:spPr>
        <p:txBody>
          <a:bodyPr vert="horz" lIns="92681" tIns="46341" rIns="92681" bIns="463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954" y="9428801"/>
            <a:ext cx="2946636" cy="495521"/>
          </a:xfrm>
          <a:prstGeom prst="rect">
            <a:avLst/>
          </a:prstGeom>
        </p:spPr>
        <p:txBody>
          <a:bodyPr vert="horz" lIns="92681" tIns="46341" rIns="92681" bIns="463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B863724-934B-4B2F-8A8D-9076D0AB8D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9072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550" cy="495521"/>
          </a:xfrm>
          <a:prstGeom prst="rect">
            <a:avLst/>
          </a:prstGeom>
        </p:spPr>
        <p:txBody>
          <a:bodyPr vert="horz" lIns="92681" tIns="46341" rIns="92681" bIns="4634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954" y="2"/>
            <a:ext cx="2946636" cy="495521"/>
          </a:xfrm>
          <a:prstGeom prst="rect">
            <a:avLst/>
          </a:prstGeom>
        </p:spPr>
        <p:txBody>
          <a:bodyPr vert="horz" lIns="92681" tIns="46341" rIns="92681" bIns="4634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3C7904-8B24-405B-853B-FFB9E5A46EC7}" type="datetimeFigureOut">
              <a:rPr lang="fr-FR"/>
              <a:pPr>
                <a:defRPr/>
              </a:pPr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81" tIns="46341" rIns="92681" bIns="46341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659" y="4714401"/>
            <a:ext cx="5438357" cy="4466640"/>
          </a:xfrm>
          <a:prstGeom prst="rect">
            <a:avLst/>
          </a:prstGeom>
        </p:spPr>
        <p:txBody>
          <a:bodyPr vert="horz" lIns="92681" tIns="46341" rIns="92681" bIns="46341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801"/>
            <a:ext cx="2945550" cy="495521"/>
          </a:xfrm>
          <a:prstGeom prst="rect">
            <a:avLst/>
          </a:prstGeom>
        </p:spPr>
        <p:txBody>
          <a:bodyPr vert="horz" lIns="92681" tIns="46341" rIns="92681" bIns="4634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954" y="9428801"/>
            <a:ext cx="2946636" cy="495521"/>
          </a:xfrm>
          <a:prstGeom prst="rect">
            <a:avLst/>
          </a:prstGeom>
        </p:spPr>
        <p:txBody>
          <a:bodyPr vert="horz" lIns="92681" tIns="46341" rIns="92681" bIns="4634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51F7BE0-F674-4DBC-8651-15D709D014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5893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fr-FR" b="1" u="sng" dirty="0"/>
              <a:t>MODIF :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fr-FR" altLang="fr-FR" dirty="0"/>
              <a:t>Identité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fr-FR" altLang="fr-FR" dirty="0"/>
              <a:t>Année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u="sng" dirty="0"/>
              <a:t>MODIF :</a:t>
            </a:r>
          </a:p>
          <a:p>
            <a:r>
              <a:rPr lang="fr-FR" dirty="0"/>
              <a:t>- Ajout de tirets pour séparer flore digestive / bactéries pathogènes</a:t>
            </a:r>
          </a:p>
        </p:txBody>
      </p:sp>
    </p:spTree>
    <p:extLst>
      <p:ext uri="{BB962C8B-B14F-4D97-AF65-F5344CB8AC3E}">
        <p14:creationId xmlns:p14="http://schemas.microsoft.com/office/powerpoint/2010/main" val="4253863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u="sng" dirty="0"/>
              <a:t>MODIF :</a:t>
            </a:r>
          </a:p>
          <a:p>
            <a:r>
              <a:rPr lang="fr-FR" b="0" u="none" dirty="0"/>
              <a:t>- Nouvelle diapo</a:t>
            </a:r>
          </a:p>
        </p:txBody>
      </p:sp>
    </p:spTree>
    <p:extLst>
      <p:ext uri="{BB962C8B-B14F-4D97-AF65-F5344CB8AC3E}">
        <p14:creationId xmlns:p14="http://schemas.microsoft.com/office/powerpoint/2010/main" val="2733179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52125" y="9431119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3D073A-DF7C-434B-95D7-4781D675C7A6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808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52125" y="9431119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3D073A-DF7C-434B-95D7-4781D675C7A6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759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465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119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906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3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890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/>
              <a:t>Thermostable (E. c.) ou thermolabile (V. c., E. c.)</a:t>
            </a:r>
          </a:p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749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358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0" i="0" dirty="0">
                <a:solidFill>
                  <a:schemeClr val="tx1"/>
                </a:solidFill>
                <a:latin typeface="+mn-lt"/>
              </a:rPr>
              <a:t>Après phagocytose, les bactéries se multiplient dans les cellules M et les détruisent. Elles gagnent ensuite les ganglions mésentériques, s'y multiplient et diffusent dans la circulation sanguine </a:t>
            </a:r>
          </a:p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686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0" i="0" dirty="0">
                <a:solidFill>
                  <a:schemeClr val="tx1"/>
                </a:solidFill>
                <a:latin typeface="+mn-lt"/>
              </a:rPr>
              <a:t>Après phagocytose, les bactéries se multiplient dans les cellules M et les détruisent. Elles gagnent ensuite les ganglions mésentériques, s'y multiplient et diffusent dans la circulation sanguine </a:t>
            </a:r>
          </a:p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724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24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 altLang="fr-FR" dirty="0">
                <a:latin typeface="Times New Roman" pitchFamily="18" charset="0"/>
              </a:rPr>
              <a:t>Tuphos = obnubilation torpeur le jour avec insomnie la nuit</a:t>
            </a:r>
          </a:p>
        </p:txBody>
      </p:sp>
    </p:spTree>
    <p:extLst>
      <p:ext uri="{BB962C8B-B14F-4D97-AF65-F5344CB8AC3E}">
        <p14:creationId xmlns:p14="http://schemas.microsoft.com/office/powerpoint/2010/main" val="443031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25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08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840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162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09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440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5596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44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612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52125" y="9431119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3D073A-DF7C-434B-95D7-4781D675C7A6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45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8701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3852125" y="9431119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E3D073A-DF7C-434B-95D7-4781D675C7A6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46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9332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9373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47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098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48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936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49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094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50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98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51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120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3852125" y="9431118"/>
            <a:ext cx="2945550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2" tIns="46337" rIns="92672" bIns="46337" anchor="b"/>
          <a:lstStyle>
            <a:lvl1pPr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90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0EC2CB-CE27-45FA-BBB0-77D79D00004A}" type="slidenum">
              <a:rPr lang="fr-FR" altLang="fr-FR">
                <a:latin typeface="Times New Roman" pitchFamily="18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</a:pPr>
              <a:t>55</a:t>
            </a:fld>
            <a:endParaRPr lang="fr-FR" altLang="fr-FR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3428" name="Rectangle 5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8326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23DF6-EC20-754E-B23B-D40BC4D911EF}" type="slidenum">
              <a:rPr lang="fr-FR"/>
              <a:pPr/>
              <a:t>66</a:t>
            </a:fld>
            <a:endParaRPr lang="fr-FR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1353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23DF6-EC20-754E-B23B-D40BC4D911EF}" type="slidenum">
              <a:rPr lang="fr-FR"/>
              <a:pPr/>
              <a:t>68</a:t>
            </a:fld>
            <a:endParaRPr lang="fr-FR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181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23DF6-EC20-754E-B23B-D40BC4D911EF}" type="slidenum">
              <a:rPr lang="fr-FR"/>
              <a:pPr/>
              <a:t>69</a:t>
            </a:fld>
            <a:endParaRPr lang="fr-FR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6773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9A44CD-9AEA-CB48-9153-E846897DFC97}" type="slidenum">
              <a:rPr lang="fr-FR"/>
              <a:pPr/>
              <a:t>74</a:t>
            </a:fld>
            <a:endParaRPr lang="fr-FR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643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705B1-6C5C-954E-9020-60DBC9551D51}" type="slidenum">
              <a:rPr lang="fr-FR"/>
              <a:pPr/>
              <a:t>75</a:t>
            </a:fld>
            <a:endParaRPr lang="fr-FR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950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/>
          <p:cNvSpPr/>
          <p:nvPr/>
        </p:nvSpPr>
        <p:spPr>
          <a:xfrm>
            <a:off x="1835696" y="3487216"/>
            <a:ext cx="5160267" cy="258144"/>
          </a:xfrm>
          <a:custGeom>
            <a:avLst/>
            <a:gdLst>
              <a:gd name="connsiteX0" fmla="*/ 0 w 5154917"/>
              <a:gd name="connsiteY0" fmla="*/ 67632 h 164367"/>
              <a:gd name="connsiteX1" fmla="*/ 1000125 w 5154917"/>
              <a:gd name="connsiteY1" fmla="*/ 162882 h 164367"/>
              <a:gd name="connsiteX2" fmla="*/ 2800350 w 5154917"/>
              <a:gd name="connsiteY2" fmla="*/ 957 h 164367"/>
              <a:gd name="connsiteX3" fmla="*/ 4800600 w 5154917"/>
              <a:gd name="connsiteY3" fmla="*/ 96207 h 164367"/>
              <a:gd name="connsiteX4" fmla="*/ 5143500 w 5154917"/>
              <a:gd name="connsiteY4" fmla="*/ 105732 h 164367"/>
              <a:gd name="connsiteX0" fmla="*/ 0 w 4983467"/>
              <a:gd name="connsiteY0" fmla="*/ 10482 h 162900"/>
              <a:gd name="connsiteX1" fmla="*/ 828675 w 4983467"/>
              <a:gd name="connsiteY1" fmla="*/ 162882 h 162900"/>
              <a:gd name="connsiteX2" fmla="*/ 2628900 w 4983467"/>
              <a:gd name="connsiteY2" fmla="*/ 957 h 162900"/>
              <a:gd name="connsiteX3" fmla="*/ 4629150 w 4983467"/>
              <a:gd name="connsiteY3" fmla="*/ 96207 h 162900"/>
              <a:gd name="connsiteX4" fmla="*/ 4972050 w 4983467"/>
              <a:gd name="connsiteY4" fmla="*/ 105732 h 162900"/>
              <a:gd name="connsiteX0" fmla="*/ 0 w 4983467"/>
              <a:gd name="connsiteY0" fmla="*/ 10482 h 162923"/>
              <a:gd name="connsiteX1" fmla="*/ 828675 w 4983467"/>
              <a:gd name="connsiteY1" fmla="*/ 162882 h 162923"/>
              <a:gd name="connsiteX2" fmla="*/ 2628900 w 4983467"/>
              <a:gd name="connsiteY2" fmla="*/ 957 h 162923"/>
              <a:gd name="connsiteX3" fmla="*/ 4629150 w 4983467"/>
              <a:gd name="connsiteY3" fmla="*/ 96207 h 162923"/>
              <a:gd name="connsiteX4" fmla="*/ 4972050 w 4983467"/>
              <a:gd name="connsiteY4" fmla="*/ 105732 h 162923"/>
              <a:gd name="connsiteX0" fmla="*/ 0 w 4972050"/>
              <a:gd name="connsiteY0" fmla="*/ 0 h 152459"/>
              <a:gd name="connsiteX1" fmla="*/ 828675 w 4972050"/>
              <a:gd name="connsiteY1" fmla="*/ 152400 h 152459"/>
              <a:gd name="connsiteX2" fmla="*/ 2876550 w 4972050"/>
              <a:gd name="connsiteY2" fmla="*/ 19050 h 152459"/>
              <a:gd name="connsiteX3" fmla="*/ 4629150 w 4972050"/>
              <a:gd name="connsiteY3" fmla="*/ 85725 h 152459"/>
              <a:gd name="connsiteX4" fmla="*/ 4972050 w 4972050"/>
              <a:gd name="connsiteY4" fmla="*/ 95250 h 152459"/>
              <a:gd name="connsiteX0" fmla="*/ 0 w 5314950"/>
              <a:gd name="connsiteY0" fmla="*/ 0 h 617991"/>
              <a:gd name="connsiteX1" fmla="*/ 1171575 w 5314950"/>
              <a:gd name="connsiteY1" fmla="*/ 600075 h 617991"/>
              <a:gd name="connsiteX2" fmla="*/ 3219450 w 5314950"/>
              <a:gd name="connsiteY2" fmla="*/ 466725 h 617991"/>
              <a:gd name="connsiteX3" fmla="*/ 4972050 w 5314950"/>
              <a:gd name="connsiteY3" fmla="*/ 533400 h 617991"/>
              <a:gd name="connsiteX4" fmla="*/ 5314950 w 5314950"/>
              <a:gd name="connsiteY4" fmla="*/ 542925 h 617991"/>
              <a:gd name="connsiteX0" fmla="*/ 0 w 5314950"/>
              <a:gd name="connsiteY0" fmla="*/ 0 h 617991"/>
              <a:gd name="connsiteX1" fmla="*/ 1171575 w 5314950"/>
              <a:gd name="connsiteY1" fmla="*/ 600075 h 617991"/>
              <a:gd name="connsiteX2" fmla="*/ 3219450 w 5314950"/>
              <a:gd name="connsiteY2" fmla="*/ 466725 h 617991"/>
              <a:gd name="connsiteX3" fmla="*/ 4972050 w 5314950"/>
              <a:gd name="connsiteY3" fmla="*/ 533400 h 617991"/>
              <a:gd name="connsiteX4" fmla="*/ 5314950 w 5314950"/>
              <a:gd name="connsiteY4" fmla="*/ 542925 h 617991"/>
              <a:gd name="connsiteX0" fmla="*/ 0 w 5495925"/>
              <a:gd name="connsiteY0" fmla="*/ 0 h 668367"/>
              <a:gd name="connsiteX1" fmla="*/ 1352550 w 5495925"/>
              <a:gd name="connsiteY1" fmla="*/ 647700 h 668367"/>
              <a:gd name="connsiteX2" fmla="*/ 3400425 w 5495925"/>
              <a:gd name="connsiteY2" fmla="*/ 514350 h 668367"/>
              <a:gd name="connsiteX3" fmla="*/ 5153025 w 5495925"/>
              <a:gd name="connsiteY3" fmla="*/ 581025 h 668367"/>
              <a:gd name="connsiteX4" fmla="*/ 5495925 w 5495925"/>
              <a:gd name="connsiteY4" fmla="*/ 590550 h 668367"/>
              <a:gd name="connsiteX0" fmla="*/ 0 w 5495925"/>
              <a:gd name="connsiteY0" fmla="*/ 0 h 668367"/>
              <a:gd name="connsiteX1" fmla="*/ 1352550 w 5495925"/>
              <a:gd name="connsiteY1" fmla="*/ 647700 h 668367"/>
              <a:gd name="connsiteX2" fmla="*/ 3400425 w 5495925"/>
              <a:gd name="connsiteY2" fmla="*/ 514350 h 668367"/>
              <a:gd name="connsiteX3" fmla="*/ 5153025 w 5495925"/>
              <a:gd name="connsiteY3" fmla="*/ 581025 h 668367"/>
              <a:gd name="connsiteX4" fmla="*/ 5495925 w 5495925"/>
              <a:gd name="connsiteY4" fmla="*/ 590550 h 668367"/>
              <a:gd name="connsiteX0" fmla="*/ 0 w 5800725"/>
              <a:gd name="connsiteY0" fmla="*/ 0 h 638131"/>
              <a:gd name="connsiteX1" fmla="*/ 1657350 w 5800725"/>
              <a:gd name="connsiteY1" fmla="*/ 619125 h 638131"/>
              <a:gd name="connsiteX2" fmla="*/ 3705225 w 5800725"/>
              <a:gd name="connsiteY2" fmla="*/ 485775 h 638131"/>
              <a:gd name="connsiteX3" fmla="*/ 5457825 w 5800725"/>
              <a:gd name="connsiteY3" fmla="*/ 552450 h 638131"/>
              <a:gd name="connsiteX4" fmla="*/ 5800725 w 5800725"/>
              <a:gd name="connsiteY4" fmla="*/ 561975 h 638131"/>
              <a:gd name="connsiteX0" fmla="*/ 0 w 5800725"/>
              <a:gd name="connsiteY0" fmla="*/ 0 h 638131"/>
              <a:gd name="connsiteX1" fmla="*/ 1657350 w 5800725"/>
              <a:gd name="connsiteY1" fmla="*/ 619125 h 638131"/>
              <a:gd name="connsiteX2" fmla="*/ 3705225 w 5800725"/>
              <a:gd name="connsiteY2" fmla="*/ 485775 h 638131"/>
              <a:gd name="connsiteX3" fmla="*/ 5457825 w 5800725"/>
              <a:gd name="connsiteY3" fmla="*/ 552450 h 638131"/>
              <a:gd name="connsiteX4" fmla="*/ 5800725 w 5800725"/>
              <a:gd name="connsiteY4" fmla="*/ 561975 h 638131"/>
              <a:gd name="connsiteX0" fmla="*/ 185340 w 5986065"/>
              <a:gd name="connsiteY0" fmla="*/ 0 h 623529"/>
              <a:gd name="connsiteX1" fmla="*/ 103461 w 5986065"/>
              <a:gd name="connsiteY1" fmla="*/ 292655 h 623529"/>
              <a:gd name="connsiteX2" fmla="*/ 1842690 w 5986065"/>
              <a:gd name="connsiteY2" fmla="*/ 619125 h 623529"/>
              <a:gd name="connsiteX3" fmla="*/ 3890565 w 5986065"/>
              <a:gd name="connsiteY3" fmla="*/ 485775 h 623529"/>
              <a:gd name="connsiteX4" fmla="*/ 5643165 w 5986065"/>
              <a:gd name="connsiteY4" fmla="*/ 552450 h 623529"/>
              <a:gd name="connsiteX5" fmla="*/ 5986065 w 5986065"/>
              <a:gd name="connsiteY5" fmla="*/ 561975 h 623529"/>
              <a:gd name="connsiteX0" fmla="*/ 0 w 6372225"/>
              <a:gd name="connsiteY0" fmla="*/ 197013 h 353817"/>
              <a:gd name="connsiteX1" fmla="*/ 489621 w 6372225"/>
              <a:gd name="connsiteY1" fmla="*/ 22943 h 353817"/>
              <a:gd name="connsiteX2" fmla="*/ 2228850 w 6372225"/>
              <a:gd name="connsiteY2" fmla="*/ 349413 h 353817"/>
              <a:gd name="connsiteX3" fmla="*/ 4276725 w 6372225"/>
              <a:gd name="connsiteY3" fmla="*/ 216063 h 353817"/>
              <a:gd name="connsiteX4" fmla="*/ 6029325 w 6372225"/>
              <a:gd name="connsiteY4" fmla="*/ 282738 h 353817"/>
              <a:gd name="connsiteX5" fmla="*/ 6372225 w 6372225"/>
              <a:gd name="connsiteY5" fmla="*/ 292263 h 353817"/>
              <a:gd name="connsiteX0" fmla="*/ 0 w 6372225"/>
              <a:gd name="connsiteY0" fmla="*/ 110358 h 264091"/>
              <a:gd name="connsiteX1" fmla="*/ 1051596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6372225"/>
              <a:gd name="connsiteY0" fmla="*/ 110358 h 264091"/>
              <a:gd name="connsiteX1" fmla="*/ 1051596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6372225"/>
              <a:gd name="connsiteY0" fmla="*/ 110358 h 264091"/>
              <a:gd name="connsiteX1" fmla="*/ 1061121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5743575"/>
              <a:gd name="connsiteY0" fmla="*/ 54828 h 275236"/>
              <a:gd name="connsiteX1" fmla="*/ 432471 w 5743575"/>
              <a:gd name="connsiteY1" fmla="*/ 42683 h 275236"/>
              <a:gd name="connsiteX2" fmla="*/ 1600200 w 5743575"/>
              <a:gd name="connsiteY2" fmla="*/ 273903 h 275236"/>
              <a:gd name="connsiteX3" fmla="*/ 3648075 w 5743575"/>
              <a:gd name="connsiteY3" fmla="*/ 140553 h 275236"/>
              <a:gd name="connsiteX4" fmla="*/ 5400675 w 5743575"/>
              <a:gd name="connsiteY4" fmla="*/ 207228 h 275236"/>
              <a:gd name="connsiteX5" fmla="*/ 5743575 w 5743575"/>
              <a:gd name="connsiteY5" fmla="*/ 216753 h 275236"/>
              <a:gd name="connsiteX0" fmla="*/ 704361 w 5362086"/>
              <a:gd name="connsiteY0" fmla="*/ 0 h 1430083"/>
              <a:gd name="connsiteX1" fmla="*/ 50982 w 5362086"/>
              <a:gd name="connsiteY1" fmla="*/ 1197530 h 1430083"/>
              <a:gd name="connsiteX2" fmla="*/ 1218711 w 5362086"/>
              <a:gd name="connsiteY2" fmla="*/ 1428750 h 1430083"/>
              <a:gd name="connsiteX3" fmla="*/ 3266586 w 5362086"/>
              <a:gd name="connsiteY3" fmla="*/ 1295400 h 1430083"/>
              <a:gd name="connsiteX4" fmla="*/ 5019186 w 5362086"/>
              <a:gd name="connsiteY4" fmla="*/ 1362075 h 1430083"/>
              <a:gd name="connsiteX5" fmla="*/ 5362086 w 5362086"/>
              <a:gd name="connsiteY5" fmla="*/ 1371600 h 1430083"/>
              <a:gd name="connsiteX0" fmla="*/ 877921 w 5535646"/>
              <a:gd name="connsiteY0" fmla="*/ 0 h 1430083"/>
              <a:gd name="connsiteX1" fmla="*/ 224542 w 5535646"/>
              <a:gd name="connsiteY1" fmla="*/ 1197530 h 1430083"/>
              <a:gd name="connsiteX2" fmla="*/ 1392271 w 5535646"/>
              <a:gd name="connsiteY2" fmla="*/ 1428750 h 1430083"/>
              <a:gd name="connsiteX3" fmla="*/ 3440146 w 5535646"/>
              <a:gd name="connsiteY3" fmla="*/ 1295400 h 1430083"/>
              <a:gd name="connsiteX4" fmla="*/ 5192746 w 5535646"/>
              <a:gd name="connsiteY4" fmla="*/ 1362075 h 1430083"/>
              <a:gd name="connsiteX5" fmla="*/ 5535646 w 5535646"/>
              <a:gd name="connsiteY5" fmla="*/ 1371600 h 1430083"/>
              <a:gd name="connsiteX0" fmla="*/ 877921 w 5535646"/>
              <a:gd name="connsiteY0" fmla="*/ 0 h 1477896"/>
              <a:gd name="connsiteX1" fmla="*/ 224542 w 5535646"/>
              <a:gd name="connsiteY1" fmla="*/ 1197530 h 1477896"/>
              <a:gd name="connsiteX2" fmla="*/ 1392271 w 5535646"/>
              <a:gd name="connsiteY2" fmla="*/ 1428750 h 1477896"/>
              <a:gd name="connsiteX3" fmla="*/ 3440146 w 5535646"/>
              <a:gd name="connsiteY3" fmla="*/ 1295400 h 1477896"/>
              <a:gd name="connsiteX4" fmla="*/ 5192746 w 5535646"/>
              <a:gd name="connsiteY4" fmla="*/ 1362075 h 1477896"/>
              <a:gd name="connsiteX5" fmla="*/ 5535646 w 5535646"/>
              <a:gd name="connsiteY5" fmla="*/ 1371600 h 1477896"/>
              <a:gd name="connsiteX0" fmla="*/ 0 w 5311104"/>
              <a:gd name="connsiteY0" fmla="*/ 0 h 280366"/>
              <a:gd name="connsiteX1" fmla="*/ 1167729 w 5311104"/>
              <a:gd name="connsiteY1" fmla="*/ 231220 h 280366"/>
              <a:gd name="connsiteX2" fmla="*/ 3215604 w 5311104"/>
              <a:gd name="connsiteY2" fmla="*/ 97870 h 280366"/>
              <a:gd name="connsiteX3" fmla="*/ 4968204 w 5311104"/>
              <a:gd name="connsiteY3" fmla="*/ 164545 h 280366"/>
              <a:gd name="connsiteX4" fmla="*/ 5311104 w 5311104"/>
              <a:gd name="connsiteY4" fmla="*/ 174070 h 280366"/>
              <a:gd name="connsiteX0" fmla="*/ 0 w 5482554"/>
              <a:gd name="connsiteY0" fmla="*/ 0 h 340771"/>
              <a:gd name="connsiteX1" fmla="*/ 1339179 w 5482554"/>
              <a:gd name="connsiteY1" fmla="*/ 335995 h 340771"/>
              <a:gd name="connsiteX2" fmla="*/ 3387054 w 5482554"/>
              <a:gd name="connsiteY2" fmla="*/ 202645 h 340771"/>
              <a:gd name="connsiteX3" fmla="*/ 5139654 w 5482554"/>
              <a:gd name="connsiteY3" fmla="*/ 269320 h 340771"/>
              <a:gd name="connsiteX4" fmla="*/ 5482554 w 5482554"/>
              <a:gd name="connsiteY4" fmla="*/ 278845 h 340771"/>
              <a:gd name="connsiteX0" fmla="*/ 0 w 5482554"/>
              <a:gd name="connsiteY0" fmla="*/ 0 h 340771"/>
              <a:gd name="connsiteX1" fmla="*/ 1339179 w 5482554"/>
              <a:gd name="connsiteY1" fmla="*/ 335995 h 340771"/>
              <a:gd name="connsiteX2" fmla="*/ 3387054 w 5482554"/>
              <a:gd name="connsiteY2" fmla="*/ 202645 h 340771"/>
              <a:gd name="connsiteX3" fmla="*/ 5139654 w 5482554"/>
              <a:gd name="connsiteY3" fmla="*/ 269320 h 340771"/>
              <a:gd name="connsiteX4" fmla="*/ 5482554 w 5482554"/>
              <a:gd name="connsiteY4" fmla="*/ 278845 h 340771"/>
              <a:gd name="connsiteX0" fmla="*/ 0 w 5501604"/>
              <a:gd name="connsiteY0" fmla="*/ 0 h 157447"/>
              <a:gd name="connsiteX1" fmla="*/ 1358229 w 5501604"/>
              <a:gd name="connsiteY1" fmla="*/ 155020 h 157447"/>
              <a:gd name="connsiteX2" fmla="*/ 3406104 w 5501604"/>
              <a:gd name="connsiteY2" fmla="*/ 21670 h 157447"/>
              <a:gd name="connsiteX3" fmla="*/ 5158704 w 5501604"/>
              <a:gd name="connsiteY3" fmla="*/ 88345 h 157447"/>
              <a:gd name="connsiteX4" fmla="*/ 5501604 w 5501604"/>
              <a:gd name="connsiteY4" fmla="*/ 97870 h 157447"/>
              <a:gd name="connsiteX0" fmla="*/ 0 w 5501604"/>
              <a:gd name="connsiteY0" fmla="*/ 16098 h 171194"/>
              <a:gd name="connsiteX1" fmla="*/ 1358229 w 5501604"/>
              <a:gd name="connsiteY1" fmla="*/ 171118 h 171194"/>
              <a:gd name="connsiteX2" fmla="*/ 3406104 w 5501604"/>
              <a:gd name="connsiteY2" fmla="*/ 37768 h 171194"/>
              <a:gd name="connsiteX3" fmla="*/ 5158704 w 5501604"/>
              <a:gd name="connsiteY3" fmla="*/ 104443 h 171194"/>
              <a:gd name="connsiteX4" fmla="*/ 5501604 w 5501604"/>
              <a:gd name="connsiteY4" fmla="*/ 113968 h 171194"/>
              <a:gd name="connsiteX0" fmla="*/ 0 w 5501604"/>
              <a:gd name="connsiteY0" fmla="*/ 12680 h 243951"/>
              <a:gd name="connsiteX1" fmla="*/ 1853529 w 5501604"/>
              <a:gd name="connsiteY1" fmla="*/ 243900 h 243951"/>
              <a:gd name="connsiteX2" fmla="*/ 3406104 w 5501604"/>
              <a:gd name="connsiteY2" fmla="*/ 34350 h 243951"/>
              <a:gd name="connsiteX3" fmla="*/ 5158704 w 5501604"/>
              <a:gd name="connsiteY3" fmla="*/ 101025 h 243951"/>
              <a:gd name="connsiteX4" fmla="*/ 5501604 w 5501604"/>
              <a:gd name="connsiteY4" fmla="*/ 110550 h 243951"/>
              <a:gd name="connsiteX0" fmla="*/ 0 w 5501604"/>
              <a:gd name="connsiteY0" fmla="*/ 12680 h 243951"/>
              <a:gd name="connsiteX1" fmla="*/ 1853529 w 5501604"/>
              <a:gd name="connsiteY1" fmla="*/ 243900 h 243951"/>
              <a:gd name="connsiteX2" fmla="*/ 3406104 w 5501604"/>
              <a:gd name="connsiteY2" fmla="*/ 34350 h 243951"/>
              <a:gd name="connsiteX3" fmla="*/ 5158704 w 5501604"/>
              <a:gd name="connsiteY3" fmla="*/ 101025 h 243951"/>
              <a:gd name="connsiteX4" fmla="*/ 5501604 w 5501604"/>
              <a:gd name="connsiteY4" fmla="*/ 110550 h 243951"/>
              <a:gd name="connsiteX0" fmla="*/ 0 w 5501604"/>
              <a:gd name="connsiteY0" fmla="*/ 12680 h 243954"/>
              <a:gd name="connsiteX1" fmla="*/ 1853529 w 5501604"/>
              <a:gd name="connsiteY1" fmla="*/ 243900 h 243954"/>
              <a:gd name="connsiteX2" fmla="*/ 3406104 w 5501604"/>
              <a:gd name="connsiteY2" fmla="*/ 34350 h 243954"/>
              <a:gd name="connsiteX3" fmla="*/ 5158704 w 5501604"/>
              <a:gd name="connsiteY3" fmla="*/ 101025 h 243954"/>
              <a:gd name="connsiteX4" fmla="*/ 5501604 w 5501604"/>
              <a:gd name="connsiteY4" fmla="*/ 110550 h 243954"/>
              <a:gd name="connsiteX0" fmla="*/ 0 w 5501604"/>
              <a:gd name="connsiteY0" fmla="*/ 12680 h 243952"/>
              <a:gd name="connsiteX1" fmla="*/ 1853529 w 5501604"/>
              <a:gd name="connsiteY1" fmla="*/ 243900 h 243952"/>
              <a:gd name="connsiteX2" fmla="*/ 3406104 w 5501604"/>
              <a:gd name="connsiteY2" fmla="*/ 34350 h 243952"/>
              <a:gd name="connsiteX3" fmla="*/ 5092029 w 5501604"/>
              <a:gd name="connsiteY3" fmla="*/ 62925 h 243952"/>
              <a:gd name="connsiteX4" fmla="*/ 5501604 w 5501604"/>
              <a:gd name="connsiteY4" fmla="*/ 110550 h 243952"/>
              <a:gd name="connsiteX0" fmla="*/ 0 w 5501604"/>
              <a:gd name="connsiteY0" fmla="*/ 12680 h 243952"/>
              <a:gd name="connsiteX1" fmla="*/ 1853529 w 5501604"/>
              <a:gd name="connsiteY1" fmla="*/ 243900 h 243952"/>
              <a:gd name="connsiteX2" fmla="*/ 3406104 w 5501604"/>
              <a:gd name="connsiteY2" fmla="*/ 34350 h 243952"/>
              <a:gd name="connsiteX3" fmla="*/ 5092029 w 5501604"/>
              <a:gd name="connsiteY3" fmla="*/ 62925 h 243952"/>
              <a:gd name="connsiteX4" fmla="*/ 5501604 w 5501604"/>
              <a:gd name="connsiteY4" fmla="*/ 110550 h 243952"/>
              <a:gd name="connsiteX0" fmla="*/ 0 w 5501604"/>
              <a:gd name="connsiteY0" fmla="*/ 26734 h 258024"/>
              <a:gd name="connsiteX1" fmla="*/ 1853529 w 5501604"/>
              <a:gd name="connsiteY1" fmla="*/ 257954 h 258024"/>
              <a:gd name="connsiteX2" fmla="*/ 3406104 w 5501604"/>
              <a:gd name="connsiteY2" fmla="*/ 48404 h 258024"/>
              <a:gd name="connsiteX3" fmla="*/ 5092029 w 5501604"/>
              <a:gd name="connsiteY3" fmla="*/ 76979 h 258024"/>
              <a:gd name="connsiteX4" fmla="*/ 5501604 w 5501604"/>
              <a:gd name="connsiteY4" fmla="*/ 124604 h 258024"/>
              <a:gd name="connsiteX0" fmla="*/ 0 w 5501604"/>
              <a:gd name="connsiteY0" fmla="*/ 28486 h 259895"/>
              <a:gd name="connsiteX1" fmla="*/ 341337 w 5501604"/>
              <a:gd name="connsiteY1" fmla="*/ 14199 h 259895"/>
              <a:gd name="connsiteX2" fmla="*/ 1853529 w 5501604"/>
              <a:gd name="connsiteY2" fmla="*/ 259706 h 259895"/>
              <a:gd name="connsiteX3" fmla="*/ 3406104 w 5501604"/>
              <a:gd name="connsiteY3" fmla="*/ 50156 h 259895"/>
              <a:gd name="connsiteX4" fmla="*/ 5092029 w 5501604"/>
              <a:gd name="connsiteY4" fmla="*/ 78731 h 259895"/>
              <a:gd name="connsiteX5" fmla="*/ 5501604 w 5501604"/>
              <a:gd name="connsiteY5" fmla="*/ 126356 h 259895"/>
              <a:gd name="connsiteX0" fmla="*/ 0 w 5501604"/>
              <a:gd name="connsiteY0" fmla="*/ 28486 h 259895"/>
              <a:gd name="connsiteX1" fmla="*/ 341337 w 5501604"/>
              <a:gd name="connsiteY1" fmla="*/ 14199 h 259895"/>
              <a:gd name="connsiteX2" fmla="*/ 1853529 w 5501604"/>
              <a:gd name="connsiteY2" fmla="*/ 259706 h 259895"/>
              <a:gd name="connsiteX3" fmla="*/ 3406104 w 5501604"/>
              <a:gd name="connsiteY3" fmla="*/ 50156 h 259895"/>
              <a:gd name="connsiteX4" fmla="*/ 5092029 w 5501604"/>
              <a:gd name="connsiteY4" fmla="*/ 78731 h 259895"/>
              <a:gd name="connsiteX5" fmla="*/ 5501604 w 5501604"/>
              <a:gd name="connsiteY5" fmla="*/ 126356 h 259895"/>
              <a:gd name="connsiteX0" fmla="*/ 0 w 5160267"/>
              <a:gd name="connsiteY0" fmla="*/ 12448 h 258144"/>
              <a:gd name="connsiteX1" fmla="*/ 1512192 w 5160267"/>
              <a:gd name="connsiteY1" fmla="*/ 257955 h 258144"/>
              <a:gd name="connsiteX2" fmla="*/ 3064767 w 5160267"/>
              <a:gd name="connsiteY2" fmla="*/ 48405 h 258144"/>
              <a:gd name="connsiteX3" fmla="*/ 4750692 w 5160267"/>
              <a:gd name="connsiteY3" fmla="*/ 76980 h 258144"/>
              <a:gd name="connsiteX4" fmla="*/ 5160267 w 5160267"/>
              <a:gd name="connsiteY4" fmla="*/ 124605 h 25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0267" h="258144">
                <a:moveTo>
                  <a:pt x="0" y="12448"/>
                </a:moveTo>
                <a:cubicBezTo>
                  <a:pt x="637533" y="46222"/>
                  <a:pt x="1001398" y="251962"/>
                  <a:pt x="1512192" y="257955"/>
                </a:cubicBezTo>
                <a:cubicBezTo>
                  <a:pt x="2022986" y="263948"/>
                  <a:pt x="2448817" y="126193"/>
                  <a:pt x="3064767" y="48405"/>
                </a:cubicBezTo>
                <a:cubicBezTo>
                  <a:pt x="3680717" y="-29383"/>
                  <a:pt x="4074417" y="-8745"/>
                  <a:pt x="4750692" y="76980"/>
                </a:cubicBezTo>
                <a:lnTo>
                  <a:pt x="5160267" y="124605"/>
                </a:lnTo>
              </a:path>
            </a:pathLst>
          </a:custGeom>
          <a:noFill/>
          <a:ln w="2540">
            <a:solidFill>
              <a:srgbClr val="078F9D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25A79B"/>
              </a:solidFill>
            </a:endParaRPr>
          </a:p>
        </p:txBody>
      </p:sp>
      <p:sp>
        <p:nvSpPr>
          <p:cNvPr id="5" name="Forme libre 4"/>
          <p:cNvSpPr/>
          <p:nvPr/>
        </p:nvSpPr>
        <p:spPr>
          <a:xfrm rot="10740000">
            <a:off x="1911230" y="3508469"/>
            <a:ext cx="5279326" cy="132584"/>
          </a:xfrm>
          <a:custGeom>
            <a:avLst/>
            <a:gdLst>
              <a:gd name="connsiteX0" fmla="*/ 0 w 5154917"/>
              <a:gd name="connsiteY0" fmla="*/ 67632 h 164367"/>
              <a:gd name="connsiteX1" fmla="*/ 1000125 w 5154917"/>
              <a:gd name="connsiteY1" fmla="*/ 162882 h 164367"/>
              <a:gd name="connsiteX2" fmla="*/ 2800350 w 5154917"/>
              <a:gd name="connsiteY2" fmla="*/ 957 h 164367"/>
              <a:gd name="connsiteX3" fmla="*/ 4800600 w 5154917"/>
              <a:gd name="connsiteY3" fmla="*/ 96207 h 164367"/>
              <a:gd name="connsiteX4" fmla="*/ 5143500 w 5154917"/>
              <a:gd name="connsiteY4" fmla="*/ 105732 h 164367"/>
              <a:gd name="connsiteX0" fmla="*/ 0 w 4983467"/>
              <a:gd name="connsiteY0" fmla="*/ 10482 h 162900"/>
              <a:gd name="connsiteX1" fmla="*/ 828675 w 4983467"/>
              <a:gd name="connsiteY1" fmla="*/ 162882 h 162900"/>
              <a:gd name="connsiteX2" fmla="*/ 2628900 w 4983467"/>
              <a:gd name="connsiteY2" fmla="*/ 957 h 162900"/>
              <a:gd name="connsiteX3" fmla="*/ 4629150 w 4983467"/>
              <a:gd name="connsiteY3" fmla="*/ 96207 h 162900"/>
              <a:gd name="connsiteX4" fmla="*/ 4972050 w 4983467"/>
              <a:gd name="connsiteY4" fmla="*/ 105732 h 162900"/>
              <a:gd name="connsiteX0" fmla="*/ 0 w 4983467"/>
              <a:gd name="connsiteY0" fmla="*/ 10482 h 162923"/>
              <a:gd name="connsiteX1" fmla="*/ 828675 w 4983467"/>
              <a:gd name="connsiteY1" fmla="*/ 162882 h 162923"/>
              <a:gd name="connsiteX2" fmla="*/ 2628900 w 4983467"/>
              <a:gd name="connsiteY2" fmla="*/ 957 h 162923"/>
              <a:gd name="connsiteX3" fmla="*/ 4629150 w 4983467"/>
              <a:gd name="connsiteY3" fmla="*/ 96207 h 162923"/>
              <a:gd name="connsiteX4" fmla="*/ 4972050 w 4983467"/>
              <a:gd name="connsiteY4" fmla="*/ 105732 h 162923"/>
              <a:gd name="connsiteX0" fmla="*/ 0 w 4972050"/>
              <a:gd name="connsiteY0" fmla="*/ 0 h 152459"/>
              <a:gd name="connsiteX1" fmla="*/ 828675 w 4972050"/>
              <a:gd name="connsiteY1" fmla="*/ 152400 h 152459"/>
              <a:gd name="connsiteX2" fmla="*/ 2876550 w 4972050"/>
              <a:gd name="connsiteY2" fmla="*/ 19050 h 152459"/>
              <a:gd name="connsiteX3" fmla="*/ 4629150 w 4972050"/>
              <a:gd name="connsiteY3" fmla="*/ 85725 h 152459"/>
              <a:gd name="connsiteX4" fmla="*/ 4972050 w 4972050"/>
              <a:gd name="connsiteY4" fmla="*/ 95250 h 152459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629150 w 5195794"/>
              <a:gd name="connsiteY3" fmla="*/ 85725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629150 w 5195794"/>
              <a:gd name="connsiteY3" fmla="*/ 85725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970954 w 5195794"/>
              <a:gd name="connsiteY2" fmla="*/ 6833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970954 w 5195794"/>
              <a:gd name="connsiteY2" fmla="*/ 6833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4143 h 379566"/>
              <a:gd name="connsiteX1" fmla="*/ 828675 w 5195794"/>
              <a:gd name="connsiteY1" fmla="*/ 156543 h 379566"/>
              <a:gd name="connsiteX2" fmla="*/ 2970954 w 5195794"/>
              <a:gd name="connsiteY2" fmla="*/ 72473 h 379566"/>
              <a:gd name="connsiteX3" fmla="*/ 4392556 w 5195794"/>
              <a:gd name="connsiteY3" fmla="*/ 0 h 379566"/>
              <a:gd name="connsiteX4" fmla="*/ 5195794 w 5195794"/>
              <a:gd name="connsiteY4" fmla="*/ 379566 h 379566"/>
              <a:gd name="connsiteX0" fmla="*/ 0 w 5195794"/>
              <a:gd name="connsiteY0" fmla="*/ 18905 h 394328"/>
              <a:gd name="connsiteX1" fmla="*/ 828675 w 5195794"/>
              <a:gd name="connsiteY1" fmla="*/ 171305 h 394328"/>
              <a:gd name="connsiteX2" fmla="*/ 2970954 w 5195794"/>
              <a:gd name="connsiteY2" fmla="*/ 87235 h 394328"/>
              <a:gd name="connsiteX3" fmla="*/ 4392556 w 5195794"/>
              <a:gd name="connsiteY3" fmla="*/ 14762 h 394328"/>
              <a:gd name="connsiteX4" fmla="*/ 5195794 w 5195794"/>
              <a:gd name="connsiteY4" fmla="*/ 394328 h 394328"/>
              <a:gd name="connsiteX0" fmla="*/ 0 w 5195794"/>
              <a:gd name="connsiteY0" fmla="*/ 18905 h 394328"/>
              <a:gd name="connsiteX1" fmla="*/ 828675 w 5195794"/>
              <a:gd name="connsiteY1" fmla="*/ 171305 h 394328"/>
              <a:gd name="connsiteX2" fmla="*/ 2970954 w 5195794"/>
              <a:gd name="connsiteY2" fmla="*/ 87235 h 394328"/>
              <a:gd name="connsiteX3" fmla="*/ 4392556 w 5195794"/>
              <a:gd name="connsiteY3" fmla="*/ 14762 h 394328"/>
              <a:gd name="connsiteX4" fmla="*/ 5195794 w 5195794"/>
              <a:gd name="connsiteY4" fmla="*/ 394328 h 394328"/>
              <a:gd name="connsiteX0" fmla="*/ 0 w 5195794"/>
              <a:gd name="connsiteY0" fmla="*/ 56473 h 431896"/>
              <a:gd name="connsiteX1" fmla="*/ 828675 w 5195794"/>
              <a:gd name="connsiteY1" fmla="*/ 208873 h 431896"/>
              <a:gd name="connsiteX2" fmla="*/ 2970954 w 5195794"/>
              <a:gd name="connsiteY2" fmla="*/ 124803 h 431896"/>
              <a:gd name="connsiteX3" fmla="*/ 4392556 w 5195794"/>
              <a:gd name="connsiteY3" fmla="*/ 52330 h 431896"/>
              <a:gd name="connsiteX4" fmla="*/ 5195794 w 5195794"/>
              <a:gd name="connsiteY4" fmla="*/ 431896 h 431896"/>
              <a:gd name="connsiteX0" fmla="*/ 0 w 5195794"/>
              <a:gd name="connsiteY0" fmla="*/ 58153 h 433576"/>
              <a:gd name="connsiteX1" fmla="*/ 1018315 w 5195794"/>
              <a:gd name="connsiteY1" fmla="*/ 261496 h 433576"/>
              <a:gd name="connsiteX2" fmla="*/ 2970954 w 5195794"/>
              <a:gd name="connsiteY2" fmla="*/ 126483 h 433576"/>
              <a:gd name="connsiteX3" fmla="*/ 4392556 w 5195794"/>
              <a:gd name="connsiteY3" fmla="*/ 54010 h 433576"/>
              <a:gd name="connsiteX4" fmla="*/ 5195794 w 5195794"/>
              <a:gd name="connsiteY4" fmla="*/ 433576 h 433576"/>
              <a:gd name="connsiteX0" fmla="*/ 0 w 5195794"/>
              <a:gd name="connsiteY0" fmla="*/ 58153 h 433576"/>
              <a:gd name="connsiteX1" fmla="*/ 1018315 w 5195794"/>
              <a:gd name="connsiteY1" fmla="*/ 261496 h 433576"/>
              <a:gd name="connsiteX2" fmla="*/ 2970954 w 5195794"/>
              <a:gd name="connsiteY2" fmla="*/ 126483 h 433576"/>
              <a:gd name="connsiteX3" fmla="*/ 4392556 w 5195794"/>
              <a:gd name="connsiteY3" fmla="*/ 54010 h 433576"/>
              <a:gd name="connsiteX4" fmla="*/ 5195794 w 5195794"/>
              <a:gd name="connsiteY4" fmla="*/ 433576 h 433576"/>
              <a:gd name="connsiteX0" fmla="*/ 0 w 5195794"/>
              <a:gd name="connsiteY0" fmla="*/ 55412 h 430835"/>
              <a:gd name="connsiteX1" fmla="*/ 1077285 w 5195794"/>
              <a:gd name="connsiteY1" fmla="*/ 154993 h 430835"/>
              <a:gd name="connsiteX2" fmla="*/ 2970954 w 5195794"/>
              <a:gd name="connsiteY2" fmla="*/ 123742 h 430835"/>
              <a:gd name="connsiteX3" fmla="*/ 4392556 w 5195794"/>
              <a:gd name="connsiteY3" fmla="*/ 51269 h 430835"/>
              <a:gd name="connsiteX4" fmla="*/ 5195794 w 5195794"/>
              <a:gd name="connsiteY4" fmla="*/ 430835 h 430835"/>
              <a:gd name="connsiteX0" fmla="*/ 0 w 5195794"/>
              <a:gd name="connsiteY0" fmla="*/ 55412 h 430835"/>
              <a:gd name="connsiteX1" fmla="*/ 1077285 w 5195794"/>
              <a:gd name="connsiteY1" fmla="*/ 154993 h 430835"/>
              <a:gd name="connsiteX2" fmla="*/ 2970954 w 5195794"/>
              <a:gd name="connsiteY2" fmla="*/ 123742 h 430835"/>
              <a:gd name="connsiteX3" fmla="*/ 4392556 w 5195794"/>
              <a:gd name="connsiteY3" fmla="*/ 51269 h 430835"/>
              <a:gd name="connsiteX4" fmla="*/ 5195794 w 5195794"/>
              <a:gd name="connsiteY4" fmla="*/ 430835 h 430835"/>
              <a:gd name="connsiteX0" fmla="*/ 0 w 5195794"/>
              <a:gd name="connsiteY0" fmla="*/ 47289 h 422712"/>
              <a:gd name="connsiteX1" fmla="*/ 1077285 w 5195794"/>
              <a:gd name="connsiteY1" fmla="*/ 146870 h 422712"/>
              <a:gd name="connsiteX2" fmla="*/ 2941386 w 5195794"/>
              <a:gd name="connsiteY2" fmla="*/ 172262 h 422712"/>
              <a:gd name="connsiteX3" fmla="*/ 4392556 w 5195794"/>
              <a:gd name="connsiteY3" fmla="*/ 43146 h 422712"/>
              <a:gd name="connsiteX4" fmla="*/ 5195794 w 5195794"/>
              <a:gd name="connsiteY4" fmla="*/ 422712 h 422712"/>
              <a:gd name="connsiteX0" fmla="*/ 0 w 5195794"/>
              <a:gd name="connsiteY0" fmla="*/ 37848 h 413271"/>
              <a:gd name="connsiteX1" fmla="*/ 1077285 w 5195794"/>
              <a:gd name="connsiteY1" fmla="*/ 137429 h 413271"/>
              <a:gd name="connsiteX2" fmla="*/ 2941386 w 5195794"/>
              <a:gd name="connsiteY2" fmla="*/ 162821 h 413271"/>
              <a:gd name="connsiteX3" fmla="*/ 4392556 w 5195794"/>
              <a:gd name="connsiteY3" fmla="*/ 33705 h 413271"/>
              <a:gd name="connsiteX4" fmla="*/ 5195794 w 5195794"/>
              <a:gd name="connsiteY4" fmla="*/ 413271 h 413271"/>
              <a:gd name="connsiteX0" fmla="*/ 0 w 5195794"/>
              <a:gd name="connsiteY0" fmla="*/ 45900 h 421323"/>
              <a:gd name="connsiteX1" fmla="*/ 1011950 w 5195794"/>
              <a:gd name="connsiteY1" fmla="*/ 68129 h 421323"/>
              <a:gd name="connsiteX2" fmla="*/ 2941386 w 5195794"/>
              <a:gd name="connsiteY2" fmla="*/ 170873 h 421323"/>
              <a:gd name="connsiteX3" fmla="*/ 4392556 w 5195794"/>
              <a:gd name="connsiteY3" fmla="*/ 41757 h 421323"/>
              <a:gd name="connsiteX4" fmla="*/ 5195794 w 5195794"/>
              <a:gd name="connsiteY4" fmla="*/ 421323 h 421323"/>
              <a:gd name="connsiteX0" fmla="*/ 0 w 5673966"/>
              <a:gd name="connsiteY0" fmla="*/ 151871 h 421323"/>
              <a:gd name="connsiteX1" fmla="*/ 1490122 w 5673966"/>
              <a:gd name="connsiteY1" fmla="*/ 68129 h 421323"/>
              <a:gd name="connsiteX2" fmla="*/ 3419558 w 5673966"/>
              <a:gd name="connsiteY2" fmla="*/ 170873 h 421323"/>
              <a:gd name="connsiteX3" fmla="*/ 4870728 w 5673966"/>
              <a:gd name="connsiteY3" fmla="*/ 41757 h 421323"/>
              <a:gd name="connsiteX4" fmla="*/ 5673966 w 5673966"/>
              <a:gd name="connsiteY4" fmla="*/ 421323 h 421323"/>
              <a:gd name="connsiteX0" fmla="*/ 0 w 4870728"/>
              <a:gd name="connsiteY0" fmla="*/ 151871 h 185439"/>
              <a:gd name="connsiteX1" fmla="*/ 1490122 w 4870728"/>
              <a:gd name="connsiteY1" fmla="*/ 68129 h 185439"/>
              <a:gd name="connsiteX2" fmla="*/ 3419558 w 4870728"/>
              <a:gd name="connsiteY2" fmla="*/ 170873 h 185439"/>
              <a:gd name="connsiteX3" fmla="*/ 4870728 w 4870728"/>
              <a:gd name="connsiteY3" fmla="*/ 41757 h 185439"/>
              <a:gd name="connsiteX0" fmla="*/ 0 w 5279326"/>
              <a:gd name="connsiteY0" fmla="*/ 99016 h 132584"/>
              <a:gd name="connsiteX1" fmla="*/ 1490122 w 5279326"/>
              <a:gd name="connsiteY1" fmla="*/ 15274 h 132584"/>
              <a:gd name="connsiteX2" fmla="*/ 3419558 w 5279326"/>
              <a:gd name="connsiteY2" fmla="*/ 118018 h 132584"/>
              <a:gd name="connsiteX3" fmla="*/ 5279326 w 5279326"/>
              <a:gd name="connsiteY3" fmla="*/ 48429 h 13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9326" h="132584">
                <a:moveTo>
                  <a:pt x="0" y="99016"/>
                </a:moveTo>
                <a:cubicBezTo>
                  <a:pt x="276225" y="209347"/>
                  <a:pt x="920196" y="12107"/>
                  <a:pt x="1490122" y="15274"/>
                </a:cubicBezTo>
                <a:cubicBezTo>
                  <a:pt x="2060048" y="18441"/>
                  <a:pt x="2788024" y="112492"/>
                  <a:pt x="3419558" y="118018"/>
                </a:cubicBezTo>
                <a:cubicBezTo>
                  <a:pt x="4051092" y="123544"/>
                  <a:pt x="4541625" y="-93969"/>
                  <a:pt x="5279326" y="48429"/>
                </a:cubicBezTo>
              </a:path>
            </a:pathLst>
          </a:custGeom>
          <a:noFill/>
          <a:ln w="12700">
            <a:solidFill>
              <a:schemeClr val="accent6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FFC000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7192963" y="3473450"/>
            <a:ext cx="128587" cy="12858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6997700" y="3584575"/>
            <a:ext cx="65088" cy="63500"/>
          </a:xfrm>
          <a:prstGeom prst="ellipse">
            <a:avLst/>
          </a:prstGeom>
          <a:solidFill>
            <a:srgbClr val="078F9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612988"/>
            <a:ext cx="7772400" cy="1470025"/>
          </a:xfrm>
        </p:spPr>
        <p:txBody>
          <a:bodyPr/>
          <a:lstStyle>
            <a:lvl1pPr algn="ctr">
              <a:defRPr b="1">
                <a:solidFill>
                  <a:schemeClr val="accent6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184362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>
            <a:off x="395536" y="981075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3146"/>
            <a:ext cx="8229600" cy="114300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FF6600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C66A28F-0040-468F-BF65-385FA3497525}"/>
              </a:ext>
            </a:extLst>
          </p:cNvPr>
          <p:cNvSpPr txBox="1">
            <a:spLocks/>
          </p:cNvSpPr>
          <p:nvPr userDrawn="1"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7094287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395536" y="981075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9100" y="122238"/>
            <a:ext cx="8229600" cy="114300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FF6600"/>
                </a:solidFill>
              </a:defRPr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856868F-2AB7-4BD9-8980-720A63BFD43F}"/>
              </a:ext>
            </a:extLst>
          </p:cNvPr>
          <p:cNvSpPr txBox="1">
            <a:spLocks/>
          </p:cNvSpPr>
          <p:nvPr userDrawn="1"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557863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/>
        </p:nvCxnSpPr>
        <p:spPr>
          <a:xfrm>
            <a:off x="395536" y="981075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114300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904743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464888"/>
      </p:ext>
    </p:extLst>
  </p:cSld>
  <p:clrMapOvr>
    <a:masterClrMapping/>
  </p:clrMapOvr>
  <p:hf sldNum="0"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5CC5EDC-83D7-7246-BE5F-C8D01AAD765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08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973503"/>
      </p:ext>
    </p:extLst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Faire glisser l'image vers l'espace réservé ou cliquer sur l'icône pour l'ajouter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7010400" y="-3810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963992"/>
      </p:ext>
    </p:extLst>
  </p:cSld>
  <p:clrMapOvr>
    <a:masterClrMapping/>
  </p:clrMapOvr>
  <p:hf sldNum="0"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392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40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3594731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pic" sz="quarter" idx="13"/>
          </p:nvPr>
        </p:nvSpPr>
        <p:spPr>
          <a:xfrm>
            <a:off x="5116711" y="2035969"/>
            <a:ext cx="2884289" cy="3839766"/>
          </a:xfrm>
          <a:prstGeom prst="rect">
            <a:avLst/>
          </a:prstGeom>
          <a:ln w="25400">
            <a:solidFill>
              <a:srgbClr val="FFFFFF"/>
            </a:solidFill>
          </a:ln>
        </p:spPr>
        <p:txBody>
          <a:bodyPr lIns="64291" tIns="32145" rIns="64291" bIns="32145" rtlCol="0">
            <a:normAutofit/>
          </a:bodyPr>
          <a:lstStyle/>
          <a:p>
            <a:pPr lvl="0"/>
            <a:r>
              <a:rPr lang="fr-FR" noProof="0"/>
              <a:t>Faire glisser l'image vers l'espace réservé ou cliquer sur l'icône pour l'ajouter</a:t>
            </a:r>
            <a:endParaRPr noProof="0"/>
          </a:p>
        </p:txBody>
      </p:sp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half" idx="1"/>
          </p:nvPr>
        </p:nvSpPr>
        <p:spPr>
          <a:xfrm>
            <a:off x="892969" y="1946672"/>
            <a:ext cx="3545086" cy="4018359"/>
          </a:xfrm>
          <a:prstGeom prst="rect">
            <a:avLst/>
          </a:prstGeom>
        </p:spPr>
        <p:txBody>
          <a:bodyPr/>
          <a:lstStyle>
            <a:lvl1pPr marL="571002" indent="-347767">
              <a:spcBef>
                <a:spcPts val="2672"/>
              </a:spcBef>
              <a:defRPr sz="2200"/>
            </a:lvl1pPr>
            <a:lvl2pPr marL="883530" indent="-347767">
              <a:spcBef>
                <a:spcPts val="2672"/>
              </a:spcBef>
              <a:defRPr sz="2200"/>
            </a:lvl2pPr>
            <a:lvl3pPr marL="1196057" indent="-347767">
              <a:spcBef>
                <a:spcPts val="2672"/>
              </a:spcBef>
              <a:defRPr sz="2200"/>
            </a:lvl3pPr>
            <a:lvl4pPr marL="1508585" indent="-347767">
              <a:spcBef>
                <a:spcPts val="2672"/>
              </a:spcBef>
              <a:defRPr sz="2200"/>
            </a:lvl4pPr>
            <a:lvl5pPr marL="1821113" indent="-347767">
              <a:spcBef>
                <a:spcPts val="2672"/>
              </a:spcBef>
              <a:defRPr sz="2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5" name="Shape 110"/>
          <p:cNvSpPr>
            <a:spLocks noGrp="1"/>
          </p:cNvSpPr>
          <p:nvPr>
            <p:ph type="sldNum" sz="quarter" idx="14"/>
          </p:nvPr>
        </p:nvSpPr>
        <p:spPr>
          <a:xfrm>
            <a:off x="4446588" y="6510338"/>
            <a:ext cx="241300" cy="258762"/>
          </a:xfrm>
          <a:prstGeom prst="rect">
            <a:avLst/>
          </a:prstGeom>
        </p:spPr>
        <p:txBody>
          <a:bodyPr lIns="64291" tIns="32146" rIns="64291" bIns="3214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40E96AA-6F8C-0547-8E0B-BA01E6613BB7}" type="slidenum">
              <a:rPr/>
              <a:pPr>
                <a:defRPr/>
              </a:pPr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20995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3919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654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04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04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248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04025" y="64531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924A3-C3B1-47BA-9270-D934B69F24E6}" type="datetimeFigureOut">
              <a:rPr lang="fr-FR" smtClean="0"/>
              <a:pPr>
                <a:defRPr/>
              </a:pPr>
              <a:t>01/10/2026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6804025" y="64643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AC512-5CF0-473F-839F-25A0942DAF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2321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709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146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071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876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543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9998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</a:lvl1pPr>
            <a:lvl2pPr>
              <a:spcBef>
                <a:spcPts val="1687"/>
              </a:spcBef>
            </a:lvl2pPr>
            <a:lvl3pPr>
              <a:spcBef>
                <a:spcPts val="1687"/>
              </a:spcBef>
            </a:lvl3pPr>
            <a:lvl4pPr>
              <a:spcBef>
                <a:spcPts val="1687"/>
              </a:spcBef>
            </a:lvl4pPr>
            <a:lvl5pPr>
              <a:spcBef>
                <a:spcPts val="1687"/>
              </a:spcBef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/>
          </a:p>
        </p:txBody>
      </p:sp>
      <p:sp>
        <p:nvSpPr>
          <p:cNvPr id="4" name="Shape 22"/>
          <p:cNvSpPr>
            <a:spLocks noGrp="1"/>
          </p:cNvSpPr>
          <p:nvPr>
            <p:ph type="sldNum" sz="quarter" idx="10"/>
          </p:nvPr>
        </p:nvSpPr>
        <p:spPr>
          <a:xfrm>
            <a:off x="4446588" y="6510338"/>
            <a:ext cx="241300" cy="258762"/>
          </a:xfrm>
          <a:prstGeom prst="rect">
            <a:avLst/>
          </a:prstGeom>
        </p:spPr>
        <p:txBody>
          <a:bodyPr lIns="64291" tIns="32146" rIns="64291" bIns="32146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AA848DB-09B6-5945-837F-061CA1BCA44B}" type="slidenum">
              <a:rPr/>
              <a:pPr>
                <a:defRPr/>
              </a:pPr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49291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1029" name="Picture 3" descr="D:\Donnée 2\Monique\Appels à projets 2012-2013\Diaporama LYON EST\bas-de-page-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5635625"/>
            <a:ext cx="7759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D:\Donnée 2\Monique\Appels à projets 2012-2013\Diaporama LYON EST\bas-de-page-.jpg"/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5780088"/>
            <a:ext cx="77597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48F5B2D-CE71-47A9-9345-60BCE1E3E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10" r:id="rId9"/>
    <p:sldLayoutId id="2147483811" r:id="rId10"/>
    <p:sldLayoutId id="2147483812" r:id="rId11"/>
    <p:sldLayoutId id="2147483815" r:id="rId12"/>
    <p:sldLayoutId id="2147483817" r:id="rId13"/>
    <p:sldLayoutId id="2147483818" r:id="rId14"/>
    <p:sldLayoutId id="2147483775" r:id="rId15"/>
    <p:sldLayoutId id="2147483776" r:id="rId16"/>
    <p:sldLayoutId id="2147483748" r:id="rId17"/>
    <p:sldLayoutId id="2147483749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819" r:id="rId24"/>
    <p:sldLayoutId id="2147483824" r:id="rId2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6600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FF6600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s://www.google.com/search?q=syndrome+dysent%C3%A9rique+et+chol%C3%A9riforme&amp;safe=active&amp;client=firefox-b-d&amp;sxsrf=ACYBGNRxsWfH7XtvYQ-f5PKcjHI4z-06AQ:1571485525554&amp;source=lnms&amp;tbm=isch&amp;sa=X&amp;ved=0ahUKEwjlrJTkn6jlAhUIbBoKHQl7DeUQ_AUIESgB&amp;biw=1238&amp;bih=703" TargetMode="Externa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41.t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4.png"/><Relationship Id="rId4" Type="http://schemas.openxmlformats.org/officeDocument/2006/relationships/image" Target="../media/image53.jpeg"/><Relationship Id="rId9" Type="http://schemas.openxmlformats.org/officeDocument/2006/relationships/image" Target="../media/image5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00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tif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hyperlink" Target="mailto:celine.dupieux-chabert@chu-lyon.fr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ctrTitle" idx="4294967295"/>
          </p:nvPr>
        </p:nvSpPr>
        <p:spPr>
          <a:xfrm>
            <a:off x="616024" y="980728"/>
            <a:ext cx="7772400" cy="10080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fr-FR" altLang="fr-FR" b="1" dirty="0"/>
              <a:t>Diagnostic des infections </a:t>
            </a:r>
            <a:br>
              <a:rPr lang="fr-FR" altLang="fr-FR" b="1" dirty="0"/>
            </a:br>
            <a:r>
              <a:rPr lang="fr-FR" altLang="fr-FR" b="1" dirty="0"/>
              <a:t>digestives d’origine bactérienne</a:t>
            </a:r>
          </a:p>
        </p:txBody>
      </p:sp>
      <p:sp>
        <p:nvSpPr>
          <p:cNvPr id="8196" name="ZoneTexte 5"/>
          <p:cNvSpPr txBox="1">
            <a:spLocks noChangeArrowheads="1"/>
          </p:cNvSpPr>
          <p:nvPr/>
        </p:nvSpPr>
        <p:spPr bwMode="auto">
          <a:xfrm>
            <a:off x="1081955" y="2795791"/>
            <a:ext cx="68405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fr-FR" altLang="fr-FR" sz="3200" dirty="0"/>
              <a:t>Dr Céline DUPIEUX</a:t>
            </a:r>
          </a:p>
          <a:p>
            <a:pPr algn="ctr" eaLnBrk="1" hangingPunct="1"/>
            <a:r>
              <a:rPr lang="fr-FR" altLang="fr-FR" sz="3200" dirty="0"/>
              <a:t>Dr Camille KOLENDA</a:t>
            </a:r>
          </a:p>
        </p:txBody>
      </p:sp>
      <p:sp>
        <p:nvSpPr>
          <p:cNvPr id="17" name="Forme libre 16"/>
          <p:cNvSpPr/>
          <p:nvPr/>
        </p:nvSpPr>
        <p:spPr>
          <a:xfrm>
            <a:off x="1922091" y="2163091"/>
            <a:ext cx="5160267" cy="258144"/>
          </a:xfrm>
          <a:custGeom>
            <a:avLst/>
            <a:gdLst>
              <a:gd name="connsiteX0" fmla="*/ 0 w 5154917"/>
              <a:gd name="connsiteY0" fmla="*/ 67632 h 164367"/>
              <a:gd name="connsiteX1" fmla="*/ 1000125 w 5154917"/>
              <a:gd name="connsiteY1" fmla="*/ 162882 h 164367"/>
              <a:gd name="connsiteX2" fmla="*/ 2800350 w 5154917"/>
              <a:gd name="connsiteY2" fmla="*/ 957 h 164367"/>
              <a:gd name="connsiteX3" fmla="*/ 4800600 w 5154917"/>
              <a:gd name="connsiteY3" fmla="*/ 96207 h 164367"/>
              <a:gd name="connsiteX4" fmla="*/ 5143500 w 5154917"/>
              <a:gd name="connsiteY4" fmla="*/ 105732 h 164367"/>
              <a:gd name="connsiteX0" fmla="*/ 0 w 4983467"/>
              <a:gd name="connsiteY0" fmla="*/ 10482 h 162900"/>
              <a:gd name="connsiteX1" fmla="*/ 828675 w 4983467"/>
              <a:gd name="connsiteY1" fmla="*/ 162882 h 162900"/>
              <a:gd name="connsiteX2" fmla="*/ 2628900 w 4983467"/>
              <a:gd name="connsiteY2" fmla="*/ 957 h 162900"/>
              <a:gd name="connsiteX3" fmla="*/ 4629150 w 4983467"/>
              <a:gd name="connsiteY3" fmla="*/ 96207 h 162900"/>
              <a:gd name="connsiteX4" fmla="*/ 4972050 w 4983467"/>
              <a:gd name="connsiteY4" fmla="*/ 105732 h 162900"/>
              <a:gd name="connsiteX0" fmla="*/ 0 w 4983467"/>
              <a:gd name="connsiteY0" fmla="*/ 10482 h 162923"/>
              <a:gd name="connsiteX1" fmla="*/ 828675 w 4983467"/>
              <a:gd name="connsiteY1" fmla="*/ 162882 h 162923"/>
              <a:gd name="connsiteX2" fmla="*/ 2628900 w 4983467"/>
              <a:gd name="connsiteY2" fmla="*/ 957 h 162923"/>
              <a:gd name="connsiteX3" fmla="*/ 4629150 w 4983467"/>
              <a:gd name="connsiteY3" fmla="*/ 96207 h 162923"/>
              <a:gd name="connsiteX4" fmla="*/ 4972050 w 4983467"/>
              <a:gd name="connsiteY4" fmla="*/ 105732 h 162923"/>
              <a:gd name="connsiteX0" fmla="*/ 0 w 4972050"/>
              <a:gd name="connsiteY0" fmla="*/ 0 h 152459"/>
              <a:gd name="connsiteX1" fmla="*/ 828675 w 4972050"/>
              <a:gd name="connsiteY1" fmla="*/ 152400 h 152459"/>
              <a:gd name="connsiteX2" fmla="*/ 2876550 w 4972050"/>
              <a:gd name="connsiteY2" fmla="*/ 19050 h 152459"/>
              <a:gd name="connsiteX3" fmla="*/ 4629150 w 4972050"/>
              <a:gd name="connsiteY3" fmla="*/ 85725 h 152459"/>
              <a:gd name="connsiteX4" fmla="*/ 4972050 w 4972050"/>
              <a:gd name="connsiteY4" fmla="*/ 95250 h 152459"/>
              <a:gd name="connsiteX0" fmla="*/ 0 w 5314950"/>
              <a:gd name="connsiteY0" fmla="*/ 0 h 617991"/>
              <a:gd name="connsiteX1" fmla="*/ 1171575 w 5314950"/>
              <a:gd name="connsiteY1" fmla="*/ 600075 h 617991"/>
              <a:gd name="connsiteX2" fmla="*/ 3219450 w 5314950"/>
              <a:gd name="connsiteY2" fmla="*/ 466725 h 617991"/>
              <a:gd name="connsiteX3" fmla="*/ 4972050 w 5314950"/>
              <a:gd name="connsiteY3" fmla="*/ 533400 h 617991"/>
              <a:gd name="connsiteX4" fmla="*/ 5314950 w 5314950"/>
              <a:gd name="connsiteY4" fmla="*/ 542925 h 617991"/>
              <a:gd name="connsiteX0" fmla="*/ 0 w 5314950"/>
              <a:gd name="connsiteY0" fmla="*/ 0 h 617991"/>
              <a:gd name="connsiteX1" fmla="*/ 1171575 w 5314950"/>
              <a:gd name="connsiteY1" fmla="*/ 600075 h 617991"/>
              <a:gd name="connsiteX2" fmla="*/ 3219450 w 5314950"/>
              <a:gd name="connsiteY2" fmla="*/ 466725 h 617991"/>
              <a:gd name="connsiteX3" fmla="*/ 4972050 w 5314950"/>
              <a:gd name="connsiteY3" fmla="*/ 533400 h 617991"/>
              <a:gd name="connsiteX4" fmla="*/ 5314950 w 5314950"/>
              <a:gd name="connsiteY4" fmla="*/ 542925 h 617991"/>
              <a:gd name="connsiteX0" fmla="*/ 0 w 5495925"/>
              <a:gd name="connsiteY0" fmla="*/ 0 h 668367"/>
              <a:gd name="connsiteX1" fmla="*/ 1352550 w 5495925"/>
              <a:gd name="connsiteY1" fmla="*/ 647700 h 668367"/>
              <a:gd name="connsiteX2" fmla="*/ 3400425 w 5495925"/>
              <a:gd name="connsiteY2" fmla="*/ 514350 h 668367"/>
              <a:gd name="connsiteX3" fmla="*/ 5153025 w 5495925"/>
              <a:gd name="connsiteY3" fmla="*/ 581025 h 668367"/>
              <a:gd name="connsiteX4" fmla="*/ 5495925 w 5495925"/>
              <a:gd name="connsiteY4" fmla="*/ 590550 h 668367"/>
              <a:gd name="connsiteX0" fmla="*/ 0 w 5495925"/>
              <a:gd name="connsiteY0" fmla="*/ 0 h 668367"/>
              <a:gd name="connsiteX1" fmla="*/ 1352550 w 5495925"/>
              <a:gd name="connsiteY1" fmla="*/ 647700 h 668367"/>
              <a:gd name="connsiteX2" fmla="*/ 3400425 w 5495925"/>
              <a:gd name="connsiteY2" fmla="*/ 514350 h 668367"/>
              <a:gd name="connsiteX3" fmla="*/ 5153025 w 5495925"/>
              <a:gd name="connsiteY3" fmla="*/ 581025 h 668367"/>
              <a:gd name="connsiteX4" fmla="*/ 5495925 w 5495925"/>
              <a:gd name="connsiteY4" fmla="*/ 590550 h 668367"/>
              <a:gd name="connsiteX0" fmla="*/ 0 w 5800725"/>
              <a:gd name="connsiteY0" fmla="*/ 0 h 638131"/>
              <a:gd name="connsiteX1" fmla="*/ 1657350 w 5800725"/>
              <a:gd name="connsiteY1" fmla="*/ 619125 h 638131"/>
              <a:gd name="connsiteX2" fmla="*/ 3705225 w 5800725"/>
              <a:gd name="connsiteY2" fmla="*/ 485775 h 638131"/>
              <a:gd name="connsiteX3" fmla="*/ 5457825 w 5800725"/>
              <a:gd name="connsiteY3" fmla="*/ 552450 h 638131"/>
              <a:gd name="connsiteX4" fmla="*/ 5800725 w 5800725"/>
              <a:gd name="connsiteY4" fmla="*/ 561975 h 638131"/>
              <a:gd name="connsiteX0" fmla="*/ 0 w 5800725"/>
              <a:gd name="connsiteY0" fmla="*/ 0 h 638131"/>
              <a:gd name="connsiteX1" fmla="*/ 1657350 w 5800725"/>
              <a:gd name="connsiteY1" fmla="*/ 619125 h 638131"/>
              <a:gd name="connsiteX2" fmla="*/ 3705225 w 5800725"/>
              <a:gd name="connsiteY2" fmla="*/ 485775 h 638131"/>
              <a:gd name="connsiteX3" fmla="*/ 5457825 w 5800725"/>
              <a:gd name="connsiteY3" fmla="*/ 552450 h 638131"/>
              <a:gd name="connsiteX4" fmla="*/ 5800725 w 5800725"/>
              <a:gd name="connsiteY4" fmla="*/ 561975 h 638131"/>
              <a:gd name="connsiteX0" fmla="*/ 185340 w 5986065"/>
              <a:gd name="connsiteY0" fmla="*/ 0 h 623529"/>
              <a:gd name="connsiteX1" fmla="*/ 103461 w 5986065"/>
              <a:gd name="connsiteY1" fmla="*/ 292655 h 623529"/>
              <a:gd name="connsiteX2" fmla="*/ 1842690 w 5986065"/>
              <a:gd name="connsiteY2" fmla="*/ 619125 h 623529"/>
              <a:gd name="connsiteX3" fmla="*/ 3890565 w 5986065"/>
              <a:gd name="connsiteY3" fmla="*/ 485775 h 623529"/>
              <a:gd name="connsiteX4" fmla="*/ 5643165 w 5986065"/>
              <a:gd name="connsiteY4" fmla="*/ 552450 h 623529"/>
              <a:gd name="connsiteX5" fmla="*/ 5986065 w 5986065"/>
              <a:gd name="connsiteY5" fmla="*/ 561975 h 623529"/>
              <a:gd name="connsiteX0" fmla="*/ 0 w 6372225"/>
              <a:gd name="connsiteY0" fmla="*/ 197013 h 353817"/>
              <a:gd name="connsiteX1" fmla="*/ 489621 w 6372225"/>
              <a:gd name="connsiteY1" fmla="*/ 22943 h 353817"/>
              <a:gd name="connsiteX2" fmla="*/ 2228850 w 6372225"/>
              <a:gd name="connsiteY2" fmla="*/ 349413 h 353817"/>
              <a:gd name="connsiteX3" fmla="*/ 4276725 w 6372225"/>
              <a:gd name="connsiteY3" fmla="*/ 216063 h 353817"/>
              <a:gd name="connsiteX4" fmla="*/ 6029325 w 6372225"/>
              <a:gd name="connsiteY4" fmla="*/ 282738 h 353817"/>
              <a:gd name="connsiteX5" fmla="*/ 6372225 w 6372225"/>
              <a:gd name="connsiteY5" fmla="*/ 292263 h 353817"/>
              <a:gd name="connsiteX0" fmla="*/ 0 w 6372225"/>
              <a:gd name="connsiteY0" fmla="*/ 110358 h 264091"/>
              <a:gd name="connsiteX1" fmla="*/ 1051596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6372225"/>
              <a:gd name="connsiteY0" fmla="*/ 110358 h 264091"/>
              <a:gd name="connsiteX1" fmla="*/ 1051596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6372225"/>
              <a:gd name="connsiteY0" fmla="*/ 110358 h 264091"/>
              <a:gd name="connsiteX1" fmla="*/ 1061121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5743575"/>
              <a:gd name="connsiteY0" fmla="*/ 54828 h 275236"/>
              <a:gd name="connsiteX1" fmla="*/ 432471 w 5743575"/>
              <a:gd name="connsiteY1" fmla="*/ 42683 h 275236"/>
              <a:gd name="connsiteX2" fmla="*/ 1600200 w 5743575"/>
              <a:gd name="connsiteY2" fmla="*/ 273903 h 275236"/>
              <a:gd name="connsiteX3" fmla="*/ 3648075 w 5743575"/>
              <a:gd name="connsiteY3" fmla="*/ 140553 h 275236"/>
              <a:gd name="connsiteX4" fmla="*/ 5400675 w 5743575"/>
              <a:gd name="connsiteY4" fmla="*/ 207228 h 275236"/>
              <a:gd name="connsiteX5" fmla="*/ 5743575 w 5743575"/>
              <a:gd name="connsiteY5" fmla="*/ 216753 h 275236"/>
              <a:gd name="connsiteX0" fmla="*/ 704361 w 5362086"/>
              <a:gd name="connsiteY0" fmla="*/ 0 h 1430083"/>
              <a:gd name="connsiteX1" fmla="*/ 50982 w 5362086"/>
              <a:gd name="connsiteY1" fmla="*/ 1197530 h 1430083"/>
              <a:gd name="connsiteX2" fmla="*/ 1218711 w 5362086"/>
              <a:gd name="connsiteY2" fmla="*/ 1428750 h 1430083"/>
              <a:gd name="connsiteX3" fmla="*/ 3266586 w 5362086"/>
              <a:gd name="connsiteY3" fmla="*/ 1295400 h 1430083"/>
              <a:gd name="connsiteX4" fmla="*/ 5019186 w 5362086"/>
              <a:gd name="connsiteY4" fmla="*/ 1362075 h 1430083"/>
              <a:gd name="connsiteX5" fmla="*/ 5362086 w 5362086"/>
              <a:gd name="connsiteY5" fmla="*/ 1371600 h 1430083"/>
              <a:gd name="connsiteX0" fmla="*/ 877921 w 5535646"/>
              <a:gd name="connsiteY0" fmla="*/ 0 h 1430083"/>
              <a:gd name="connsiteX1" fmla="*/ 224542 w 5535646"/>
              <a:gd name="connsiteY1" fmla="*/ 1197530 h 1430083"/>
              <a:gd name="connsiteX2" fmla="*/ 1392271 w 5535646"/>
              <a:gd name="connsiteY2" fmla="*/ 1428750 h 1430083"/>
              <a:gd name="connsiteX3" fmla="*/ 3440146 w 5535646"/>
              <a:gd name="connsiteY3" fmla="*/ 1295400 h 1430083"/>
              <a:gd name="connsiteX4" fmla="*/ 5192746 w 5535646"/>
              <a:gd name="connsiteY4" fmla="*/ 1362075 h 1430083"/>
              <a:gd name="connsiteX5" fmla="*/ 5535646 w 5535646"/>
              <a:gd name="connsiteY5" fmla="*/ 1371600 h 1430083"/>
              <a:gd name="connsiteX0" fmla="*/ 877921 w 5535646"/>
              <a:gd name="connsiteY0" fmla="*/ 0 h 1477896"/>
              <a:gd name="connsiteX1" fmla="*/ 224542 w 5535646"/>
              <a:gd name="connsiteY1" fmla="*/ 1197530 h 1477896"/>
              <a:gd name="connsiteX2" fmla="*/ 1392271 w 5535646"/>
              <a:gd name="connsiteY2" fmla="*/ 1428750 h 1477896"/>
              <a:gd name="connsiteX3" fmla="*/ 3440146 w 5535646"/>
              <a:gd name="connsiteY3" fmla="*/ 1295400 h 1477896"/>
              <a:gd name="connsiteX4" fmla="*/ 5192746 w 5535646"/>
              <a:gd name="connsiteY4" fmla="*/ 1362075 h 1477896"/>
              <a:gd name="connsiteX5" fmla="*/ 5535646 w 5535646"/>
              <a:gd name="connsiteY5" fmla="*/ 1371600 h 1477896"/>
              <a:gd name="connsiteX0" fmla="*/ 0 w 5311104"/>
              <a:gd name="connsiteY0" fmla="*/ 0 h 280366"/>
              <a:gd name="connsiteX1" fmla="*/ 1167729 w 5311104"/>
              <a:gd name="connsiteY1" fmla="*/ 231220 h 280366"/>
              <a:gd name="connsiteX2" fmla="*/ 3215604 w 5311104"/>
              <a:gd name="connsiteY2" fmla="*/ 97870 h 280366"/>
              <a:gd name="connsiteX3" fmla="*/ 4968204 w 5311104"/>
              <a:gd name="connsiteY3" fmla="*/ 164545 h 280366"/>
              <a:gd name="connsiteX4" fmla="*/ 5311104 w 5311104"/>
              <a:gd name="connsiteY4" fmla="*/ 174070 h 280366"/>
              <a:gd name="connsiteX0" fmla="*/ 0 w 5482554"/>
              <a:gd name="connsiteY0" fmla="*/ 0 h 340771"/>
              <a:gd name="connsiteX1" fmla="*/ 1339179 w 5482554"/>
              <a:gd name="connsiteY1" fmla="*/ 335995 h 340771"/>
              <a:gd name="connsiteX2" fmla="*/ 3387054 w 5482554"/>
              <a:gd name="connsiteY2" fmla="*/ 202645 h 340771"/>
              <a:gd name="connsiteX3" fmla="*/ 5139654 w 5482554"/>
              <a:gd name="connsiteY3" fmla="*/ 269320 h 340771"/>
              <a:gd name="connsiteX4" fmla="*/ 5482554 w 5482554"/>
              <a:gd name="connsiteY4" fmla="*/ 278845 h 340771"/>
              <a:gd name="connsiteX0" fmla="*/ 0 w 5482554"/>
              <a:gd name="connsiteY0" fmla="*/ 0 h 340771"/>
              <a:gd name="connsiteX1" fmla="*/ 1339179 w 5482554"/>
              <a:gd name="connsiteY1" fmla="*/ 335995 h 340771"/>
              <a:gd name="connsiteX2" fmla="*/ 3387054 w 5482554"/>
              <a:gd name="connsiteY2" fmla="*/ 202645 h 340771"/>
              <a:gd name="connsiteX3" fmla="*/ 5139654 w 5482554"/>
              <a:gd name="connsiteY3" fmla="*/ 269320 h 340771"/>
              <a:gd name="connsiteX4" fmla="*/ 5482554 w 5482554"/>
              <a:gd name="connsiteY4" fmla="*/ 278845 h 340771"/>
              <a:gd name="connsiteX0" fmla="*/ 0 w 5501604"/>
              <a:gd name="connsiteY0" fmla="*/ 0 h 157447"/>
              <a:gd name="connsiteX1" fmla="*/ 1358229 w 5501604"/>
              <a:gd name="connsiteY1" fmla="*/ 155020 h 157447"/>
              <a:gd name="connsiteX2" fmla="*/ 3406104 w 5501604"/>
              <a:gd name="connsiteY2" fmla="*/ 21670 h 157447"/>
              <a:gd name="connsiteX3" fmla="*/ 5158704 w 5501604"/>
              <a:gd name="connsiteY3" fmla="*/ 88345 h 157447"/>
              <a:gd name="connsiteX4" fmla="*/ 5501604 w 5501604"/>
              <a:gd name="connsiteY4" fmla="*/ 97870 h 157447"/>
              <a:gd name="connsiteX0" fmla="*/ 0 w 5501604"/>
              <a:gd name="connsiteY0" fmla="*/ 16098 h 171194"/>
              <a:gd name="connsiteX1" fmla="*/ 1358229 w 5501604"/>
              <a:gd name="connsiteY1" fmla="*/ 171118 h 171194"/>
              <a:gd name="connsiteX2" fmla="*/ 3406104 w 5501604"/>
              <a:gd name="connsiteY2" fmla="*/ 37768 h 171194"/>
              <a:gd name="connsiteX3" fmla="*/ 5158704 w 5501604"/>
              <a:gd name="connsiteY3" fmla="*/ 104443 h 171194"/>
              <a:gd name="connsiteX4" fmla="*/ 5501604 w 5501604"/>
              <a:gd name="connsiteY4" fmla="*/ 113968 h 171194"/>
              <a:gd name="connsiteX0" fmla="*/ 0 w 5501604"/>
              <a:gd name="connsiteY0" fmla="*/ 12680 h 243951"/>
              <a:gd name="connsiteX1" fmla="*/ 1853529 w 5501604"/>
              <a:gd name="connsiteY1" fmla="*/ 243900 h 243951"/>
              <a:gd name="connsiteX2" fmla="*/ 3406104 w 5501604"/>
              <a:gd name="connsiteY2" fmla="*/ 34350 h 243951"/>
              <a:gd name="connsiteX3" fmla="*/ 5158704 w 5501604"/>
              <a:gd name="connsiteY3" fmla="*/ 101025 h 243951"/>
              <a:gd name="connsiteX4" fmla="*/ 5501604 w 5501604"/>
              <a:gd name="connsiteY4" fmla="*/ 110550 h 243951"/>
              <a:gd name="connsiteX0" fmla="*/ 0 w 5501604"/>
              <a:gd name="connsiteY0" fmla="*/ 12680 h 243951"/>
              <a:gd name="connsiteX1" fmla="*/ 1853529 w 5501604"/>
              <a:gd name="connsiteY1" fmla="*/ 243900 h 243951"/>
              <a:gd name="connsiteX2" fmla="*/ 3406104 w 5501604"/>
              <a:gd name="connsiteY2" fmla="*/ 34350 h 243951"/>
              <a:gd name="connsiteX3" fmla="*/ 5158704 w 5501604"/>
              <a:gd name="connsiteY3" fmla="*/ 101025 h 243951"/>
              <a:gd name="connsiteX4" fmla="*/ 5501604 w 5501604"/>
              <a:gd name="connsiteY4" fmla="*/ 110550 h 243951"/>
              <a:gd name="connsiteX0" fmla="*/ 0 w 5501604"/>
              <a:gd name="connsiteY0" fmla="*/ 12680 h 243954"/>
              <a:gd name="connsiteX1" fmla="*/ 1853529 w 5501604"/>
              <a:gd name="connsiteY1" fmla="*/ 243900 h 243954"/>
              <a:gd name="connsiteX2" fmla="*/ 3406104 w 5501604"/>
              <a:gd name="connsiteY2" fmla="*/ 34350 h 243954"/>
              <a:gd name="connsiteX3" fmla="*/ 5158704 w 5501604"/>
              <a:gd name="connsiteY3" fmla="*/ 101025 h 243954"/>
              <a:gd name="connsiteX4" fmla="*/ 5501604 w 5501604"/>
              <a:gd name="connsiteY4" fmla="*/ 110550 h 243954"/>
              <a:gd name="connsiteX0" fmla="*/ 0 w 5501604"/>
              <a:gd name="connsiteY0" fmla="*/ 12680 h 243952"/>
              <a:gd name="connsiteX1" fmla="*/ 1853529 w 5501604"/>
              <a:gd name="connsiteY1" fmla="*/ 243900 h 243952"/>
              <a:gd name="connsiteX2" fmla="*/ 3406104 w 5501604"/>
              <a:gd name="connsiteY2" fmla="*/ 34350 h 243952"/>
              <a:gd name="connsiteX3" fmla="*/ 5092029 w 5501604"/>
              <a:gd name="connsiteY3" fmla="*/ 62925 h 243952"/>
              <a:gd name="connsiteX4" fmla="*/ 5501604 w 5501604"/>
              <a:gd name="connsiteY4" fmla="*/ 110550 h 243952"/>
              <a:gd name="connsiteX0" fmla="*/ 0 w 5501604"/>
              <a:gd name="connsiteY0" fmla="*/ 12680 h 243952"/>
              <a:gd name="connsiteX1" fmla="*/ 1853529 w 5501604"/>
              <a:gd name="connsiteY1" fmla="*/ 243900 h 243952"/>
              <a:gd name="connsiteX2" fmla="*/ 3406104 w 5501604"/>
              <a:gd name="connsiteY2" fmla="*/ 34350 h 243952"/>
              <a:gd name="connsiteX3" fmla="*/ 5092029 w 5501604"/>
              <a:gd name="connsiteY3" fmla="*/ 62925 h 243952"/>
              <a:gd name="connsiteX4" fmla="*/ 5501604 w 5501604"/>
              <a:gd name="connsiteY4" fmla="*/ 110550 h 243952"/>
              <a:gd name="connsiteX0" fmla="*/ 0 w 5501604"/>
              <a:gd name="connsiteY0" fmla="*/ 26734 h 258024"/>
              <a:gd name="connsiteX1" fmla="*/ 1853529 w 5501604"/>
              <a:gd name="connsiteY1" fmla="*/ 257954 h 258024"/>
              <a:gd name="connsiteX2" fmla="*/ 3406104 w 5501604"/>
              <a:gd name="connsiteY2" fmla="*/ 48404 h 258024"/>
              <a:gd name="connsiteX3" fmla="*/ 5092029 w 5501604"/>
              <a:gd name="connsiteY3" fmla="*/ 76979 h 258024"/>
              <a:gd name="connsiteX4" fmla="*/ 5501604 w 5501604"/>
              <a:gd name="connsiteY4" fmla="*/ 124604 h 258024"/>
              <a:gd name="connsiteX0" fmla="*/ 0 w 5501604"/>
              <a:gd name="connsiteY0" fmla="*/ 28486 h 259895"/>
              <a:gd name="connsiteX1" fmla="*/ 341337 w 5501604"/>
              <a:gd name="connsiteY1" fmla="*/ 14199 h 259895"/>
              <a:gd name="connsiteX2" fmla="*/ 1853529 w 5501604"/>
              <a:gd name="connsiteY2" fmla="*/ 259706 h 259895"/>
              <a:gd name="connsiteX3" fmla="*/ 3406104 w 5501604"/>
              <a:gd name="connsiteY3" fmla="*/ 50156 h 259895"/>
              <a:gd name="connsiteX4" fmla="*/ 5092029 w 5501604"/>
              <a:gd name="connsiteY4" fmla="*/ 78731 h 259895"/>
              <a:gd name="connsiteX5" fmla="*/ 5501604 w 5501604"/>
              <a:gd name="connsiteY5" fmla="*/ 126356 h 259895"/>
              <a:gd name="connsiteX0" fmla="*/ 0 w 5501604"/>
              <a:gd name="connsiteY0" fmla="*/ 28486 h 259895"/>
              <a:gd name="connsiteX1" fmla="*/ 341337 w 5501604"/>
              <a:gd name="connsiteY1" fmla="*/ 14199 h 259895"/>
              <a:gd name="connsiteX2" fmla="*/ 1853529 w 5501604"/>
              <a:gd name="connsiteY2" fmla="*/ 259706 h 259895"/>
              <a:gd name="connsiteX3" fmla="*/ 3406104 w 5501604"/>
              <a:gd name="connsiteY3" fmla="*/ 50156 h 259895"/>
              <a:gd name="connsiteX4" fmla="*/ 5092029 w 5501604"/>
              <a:gd name="connsiteY4" fmla="*/ 78731 h 259895"/>
              <a:gd name="connsiteX5" fmla="*/ 5501604 w 5501604"/>
              <a:gd name="connsiteY5" fmla="*/ 126356 h 259895"/>
              <a:gd name="connsiteX0" fmla="*/ 0 w 5160267"/>
              <a:gd name="connsiteY0" fmla="*/ 12448 h 258144"/>
              <a:gd name="connsiteX1" fmla="*/ 1512192 w 5160267"/>
              <a:gd name="connsiteY1" fmla="*/ 257955 h 258144"/>
              <a:gd name="connsiteX2" fmla="*/ 3064767 w 5160267"/>
              <a:gd name="connsiteY2" fmla="*/ 48405 h 258144"/>
              <a:gd name="connsiteX3" fmla="*/ 4750692 w 5160267"/>
              <a:gd name="connsiteY3" fmla="*/ 76980 h 258144"/>
              <a:gd name="connsiteX4" fmla="*/ 5160267 w 5160267"/>
              <a:gd name="connsiteY4" fmla="*/ 124605 h 25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0267" h="258144">
                <a:moveTo>
                  <a:pt x="0" y="12448"/>
                </a:moveTo>
                <a:cubicBezTo>
                  <a:pt x="637533" y="46222"/>
                  <a:pt x="1001398" y="251962"/>
                  <a:pt x="1512192" y="257955"/>
                </a:cubicBezTo>
                <a:cubicBezTo>
                  <a:pt x="2022986" y="263948"/>
                  <a:pt x="2448817" y="126193"/>
                  <a:pt x="3064767" y="48405"/>
                </a:cubicBezTo>
                <a:cubicBezTo>
                  <a:pt x="3680717" y="-29383"/>
                  <a:pt x="4074417" y="-8745"/>
                  <a:pt x="4750692" y="76980"/>
                </a:cubicBezTo>
                <a:lnTo>
                  <a:pt x="5160267" y="124605"/>
                </a:lnTo>
              </a:path>
            </a:pathLst>
          </a:custGeom>
          <a:noFill/>
          <a:ln w="2540">
            <a:solidFill>
              <a:srgbClr val="078F9D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25A79B"/>
              </a:solidFill>
            </a:endParaRPr>
          </a:p>
        </p:txBody>
      </p:sp>
      <p:sp>
        <p:nvSpPr>
          <p:cNvPr id="7" name="Forme libre 6"/>
          <p:cNvSpPr/>
          <p:nvPr/>
        </p:nvSpPr>
        <p:spPr>
          <a:xfrm rot="-10860000">
            <a:off x="1862561" y="2235144"/>
            <a:ext cx="5279326" cy="132584"/>
          </a:xfrm>
          <a:custGeom>
            <a:avLst/>
            <a:gdLst>
              <a:gd name="connsiteX0" fmla="*/ 0 w 5154917"/>
              <a:gd name="connsiteY0" fmla="*/ 67632 h 164367"/>
              <a:gd name="connsiteX1" fmla="*/ 1000125 w 5154917"/>
              <a:gd name="connsiteY1" fmla="*/ 162882 h 164367"/>
              <a:gd name="connsiteX2" fmla="*/ 2800350 w 5154917"/>
              <a:gd name="connsiteY2" fmla="*/ 957 h 164367"/>
              <a:gd name="connsiteX3" fmla="*/ 4800600 w 5154917"/>
              <a:gd name="connsiteY3" fmla="*/ 96207 h 164367"/>
              <a:gd name="connsiteX4" fmla="*/ 5143500 w 5154917"/>
              <a:gd name="connsiteY4" fmla="*/ 105732 h 164367"/>
              <a:gd name="connsiteX0" fmla="*/ 0 w 4983467"/>
              <a:gd name="connsiteY0" fmla="*/ 10482 h 162900"/>
              <a:gd name="connsiteX1" fmla="*/ 828675 w 4983467"/>
              <a:gd name="connsiteY1" fmla="*/ 162882 h 162900"/>
              <a:gd name="connsiteX2" fmla="*/ 2628900 w 4983467"/>
              <a:gd name="connsiteY2" fmla="*/ 957 h 162900"/>
              <a:gd name="connsiteX3" fmla="*/ 4629150 w 4983467"/>
              <a:gd name="connsiteY3" fmla="*/ 96207 h 162900"/>
              <a:gd name="connsiteX4" fmla="*/ 4972050 w 4983467"/>
              <a:gd name="connsiteY4" fmla="*/ 105732 h 162900"/>
              <a:gd name="connsiteX0" fmla="*/ 0 w 4983467"/>
              <a:gd name="connsiteY0" fmla="*/ 10482 h 162923"/>
              <a:gd name="connsiteX1" fmla="*/ 828675 w 4983467"/>
              <a:gd name="connsiteY1" fmla="*/ 162882 h 162923"/>
              <a:gd name="connsiteX2" fmla="*/ 2628900 w 4983467"/>
              <a:gd name="connsiteY2" fmla="*/ 957 h 162923"/>
              <a:gd name="connsiteX3" fmla="*/ 4629150 w 4983467"/>
              <a:gd name="connsiteY3" fmla="*/ 96207 h 162923"/>
              <a:gd name="connsiteX4" fmla="*/ 4972050 w 4983467"/>
              <a:gd name="connsiteY4" fmla="*/ 105732 h 162923"/>
              <a:gd name="connsiteX0" fmla="*/ 0 w 4972050"/>
              <a:gd name="connsiteY0" fmla="*/ 0 h 152459"/>
              <a:gd name="connsiteX1" fmla="*/ 828675 w 4972050"/>
              <a:gd name="connsiteY1" fmla="*/ 152400 h 152459"/>
              <a:gd name="connsiteX2" fmla="*/ 2876550 w 4972050"/>
              <a:gd name="connsiteY2" fmla="*/ 19050 h 152459"/>
              <a:gd name="connsiteX3" fmla="*/ 4629150 w 4972050"/>
              <a:gd name="connsiteY3" fmla="*/ 85725 h 152459"/>
              <a:gd name="connsiteX4" fmla="*/ 4972050 w 4972050"/>
              <a:gd name="connsiteY4" fmla="*/ 95250 h 152459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629150 w 5195794"/>
              <a:gd name="connsiteY3" fmla="*/ 85725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629150 w 5195794"/>
              <a:gd name="connsiteY3" fmla="*/ 85725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970954 w 5195794"/>
              <a:gd name="connsiteY2" fmla="*/ 6833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970954 w 5195794"/>
              <a:gd name="connsiteY2" fmla="*/ 6833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4143 h 379566"/>
              <a:gd name="connsiteX1" fmla="*/ 828675 w 5195794"/>
              <a:gd name="connsiteY1" fmla="*/ 156543 h 379566"/>
              <a:gd name="connsiteX2" fmla="*/ 2970954 w 5195794"/>
              <a:gd name="connsiteY2" fmla="*/ 72473 h 379566"/>
              <a:gd name="connsiteX3" fmla="*/ 4392556 w 5195794"/>
              <a:gd name="connsiteY3" fmla="*/ 0 h 379566"/>
              <a:gd name="connsiteX4" fmla="*/ 5195794 w 5195794"/>
              <a:gd name="connsiteY4" fmla="*/ 379566 h 379566"/>
              <a:gd name="connsiteX0" fmla="*/ 0 w 5195794"/>
              <a:gd name="connsiteY0" fmla="*/ 18905 h 394328"/>
              <a:gd name="connsiteX1" fmla="*/ 828675 w 5195794"/>
              <a:gd name="connsiteY1" fmla="*/ 171305 h 394328"/>
              <a:gd name="connsiteX2" fmla="*/ 2970954 w 5195794"/>
              <a:gd name="connsiteY2" fmla="*/ 87235 h 394328"/>
              <a:gd name="connsiteX3" fmla="*/ 4392556 w 5195794"/>
              <a:gd name="connsiteY3" fmla="*/ 14762 h 394328"/>
              <a:gd name="connsiteX4" fmla="*/ 5195794 w 5195794"/>
              <a:gd name="connsiteY4" fmla="*/ 394328 h 394328"/>
              <a:gd name="connsiteX0" fmla="*/ 0 w 5195794"/>
              <a:gd name="connsiteY0" fmla="*/ 18905 h 394328"/>
              <a:gd name="connsiteX1" fmla="*/ 828675 w 5195794"/>
              <a:gd name="connsiteY1" fmla="*/ 171305 h 394328"/>
              <a:gd name="connsiteX2" fmla="*/ 2970954 w 5195794"/>
              <a:gd name="connsiteY2" fmla="*/ 87235 h 394328"/>
              <a:gd name="connsiteX3" fmla="*/ 4392556 w 5195794"/>
              <a:gd name="connsiteY3" fmla="*/ 14762 h 394328"/>
              <a:gd name="connsiteX4" fmla="*/ 5195794 w 5195794"/>
              <a:gd name="connsiteY4" fmla="*/ 394328 h 394328"/>
              <a:gd name="connsiteX0" fmla="*/ 0 w 5195794"/>
              <a:gd name="connsiteY0" fmla="*/ 56473 h 431896"/>
              <a:gd name="connsiteX1" fmla="*/ 828675 w 5195794"/>
              <a:gd name="connsiteY1" fmla="*/ 208873 h 431896"/>
              <a:gd name="connsiteX2" fmla="*/ 2970954 w 5195794"/>
              <a:gd name="connsiteY2" fmla="*/ 124803 h 431896"/>
              <a:gd name="connsiteX3" fmla="*/ 4392556 w 5195794"/>
              <a:gd name="connsiteY3" fmla="*/ 52330 h 431896"/>
              <a:gd name="connsiteX4" fmla="*/ 5195794 w 5195794"/>
              <a:gd name="connsiteY4" fmla="*/ 431896 h 431896"/>
              <a:gd name="connsiteX0" fmla="*/ 0 w 5195794"/>
              <a:gd name="connsiteY0" fmla="*/ 58153 h 433576"/>
              <a:gd name="connsiteX1" fmla="*/ 1018315 w 5195794"/>
              <a:gd name="connsiteY1" fmla="*/ 261496 h 433576"/>
              <a:gd name="connsiteX2" fmla="*/ 2970954 w 5195794"/>
              <a:gd name="connsiteY2" fmla="*/ 126483 h 433576"/>
              <a:gd name="connsiteX3" fmla="*/ 4392556 w 5195794"/>
              <a:gd name="connsiteY3" fmla="*/ 54010 h 433576"/>
              <a:gd name="connsiteX4" fmla="*/ 5195794 w 5195794"/>
              <a:gd name="connsiteY4" fmla="*/ 433576 h 433576"/>
              <a:gd name="connsiteX0" fmla="*/ 0 w 5195794"/>
              <a:gd name="connsiteY0" fmla="*/ 58153 h 433576"/>
              <a:gd name="connsiteX1" fmla="*/ 1018315 w 5195794"/>
              <a:gd name="connsiteY1" fmla="*/ 261496 h 433576"/>
              <a:gd name="connsiteX2" fmla="*/ 2970954 w 5195794"/>
              <a:gd name="connsiteY2" fmla="*/ 126483 h 433576"/>
              <a:gd name="connsiteX3" fmla="*/ 4392556 w 5195794"/>
              <a:gd name="connsiteY3" fmla="*/ 54010 h 433576"/>
              <a:gd name="connsiteX4" fmla="*/ 5195794 w 5195794"/>
              <a:gd name="connsiteY4" fmla="*/ 433576 h 433576"/>
              <a:gd name="connsiteX0" fmla="*/ 0 w 5195794"/>
              <a:gd name="connsiteY0" fmla="*/ 55412 h 430835"/>
              <a:gd name="connsiteX1" fmla="*/ 1077285 w 5195794"/>
              <a:gd name="connsiteY1" fmla="*/ 154993 h 430835"/>
              <a:gd name="connsiteX2" fmla="*/ 2970954 w 5195794"/>
              <a:gd name="connsiteY2" fmla="*/ 123742 h 430835"/>
              <a:gd name="connsiteX3" fmla="*/ 4392556 w 5195794"/>
              <a:gd name="connsiteY3" fmla="*/ 51269 h 430835"/>
              <a:gd name="connsiteX4" fmla="*/ 5195794 w 5195794"/>
              <a:gd name="connsiteY4" fmla="*/ 430835 h 430835"/>
              <a:gd name="connsiteX0" fmla="*/ 0 w 5195794"/>
              <a:gd name="connsiteY0" fmla="*/ 55412 h 430835"/>
              <a:gd name="connsiteX1" fmla="*/ 1077285 w 5195794"/>
              <a:gd name="connsiteY1" fmla="*/ 154993 h 430835"/>
              <a:gd name="connsiteX2" fmla="*/ 2970954 w 5195794"/>
              <a:gd name="connsiteY2" fmla="*/ 123742 h 430835"/>
              <a:gd name="connsiteX3" fmla="*/ 4392556 w 5195794"/>
              <a:gd name="connsiteY3" fmla="*/ 51269 h 430835"/>
              <a:gd name="connsiteX4" fmla="*/ 5195794 w 5195794"/>
              <a:gd name="connsiteY4" fmla="*/ 430835 h 430835"/>
              <a:gd name="connsiteX0" fmla="*/ 0 w 5195794"/>
              <a:gd name="connsiteY0" fmla="*/ 47289 h 422712"/>
              <a:gd name="connsiteX1" fmla="*/ 1077285 w 5195794"/>
              <a:gd name="connsiteY1" fmla="*/ 146870 h 422712"/>
              <a:gd name="connsiteX2" fmla="*/ 2941386 w 5195794"/>
              <a:gd name="connsiteY2" fmla="*/ 172262 h 422712"/>
              <a:gd name="connsiteX3" fmla="*/ 4392556 w 5195794"/>
              <a:gd name="connsiteY3" fmla="*/ 43146 h 422712"/>
              <a:gd name="connsiteX4" fmla="*/ 5195794 w 5195794"/>
              <a:gd name="connsiteY4" fmla="*/ 422712 h 422712"/>
              <a:gd name="connsiteX0" fmla="*/ 0 w 5195794"/>
              <a:gd name="connsiteY0" fmla="*/ 37848 h 413271"/>
              <a:gd name="connsiteX1" fmla="*/ 1077285 w 5195794"/>
              <a:gd name="connsiteY1" fmla="*/ 137429 h 413271"/>
              <a:gd name="connsiteX2" fmla="*/ 2941386 w 5195794"/>
              <a:gd name="connsiteY2" fmla="*/ 162821 h 413271"/>
              <a:gd name="connsiteX3" fmla="*/ 4392556 w 5195794"/>
              <a:gd name="connsiteY3" fmla="*/ 33705 h 413271"/>
              <a:gd name="connsiteX4" fmla="*/ 5195794 w 5195794"/>
              <a:gd name="connsiteY4" fmla="*/ 413271 h 413271"/>
              <a:gd name="connsiteX0" fmla="*/ 0 w 5195794"/>
              <a:gd name="connsiteY0" fmla="*/ 45900 h 421323"/>
              <a:gd name="connsiteX1" fmla="*/ 1011950 w 5195794"/>
              <a:gd name="connsiteY1" fmla="*/ 68129 h 421323"/>
              <a:gd name="connsiteX2" fmla="*/ 2941386 w 5195794"/>
              <a:gd name="connsiteY2" fmla="*/ 170873 h 421323"/>
              <a:gd name="connsiteX3" fmla="*/ 4392556 w 5195794"/>
              <a:gd name="connsiteY3" fmla="*/ 41757 h 421323"/>
              <a:gd name="connsiteX4" fmla="*/ 5195794 w 5195794"/>
              <a:gd name="connsiteY4" fmla="*/ 421323 h 421323"/>
              <a:gd name="connsiteX0" fmla="*/ 0 w 5673966"/>
              <a:gd name="connsiteY0" fmla="*/ 151871 h 421323"/>
              <a:gd name="connsiteX1" fmla="*/ 1490122 w 5673966"/>
              <a:gd name="connsiteY1" fmla="*/ 68129 h 421323"/>
              <a:gd name="connsiteX2" fmla="*/ 3419558 w 5673966"/>
              <a:gd name="connsiteY2" fmla="*/ 170873 h 421323"/>
              <a:gd name="connsiteX3" fmla="*/ 4870728 w 5673966"/>
              <a:gd name="connsiteY3" fmla="*/ 41757 h 421323"/>
              <a:gd name="connsiteX4" fmla="*/ 5673966 w 5673966"/>
              <a:gd name="connsiteY4" fmla="*/ 421323 h 421323"/>
              <a:gd name="connsiteX0" fmla="*/ 0 w 4870728"/>
              <a:gd name="connsiteY0" fmla="*/ 151871 h 185439"/>
              <a:gd name="connsiteX1" fmla="*/ 1490122 w 4870728"/>
              <a:gd name="connsiteY1" fmla="*/ 68129 h 185439"/>
              <a:gd name="connsiteX2" fmla="*/ 3419558 w 4870728"/>
              <a:gd name="connsiteY2" fmla="*/ 170873 h 185439"/>
              <a:gd name="connsiteX3" fmla="*/ 4870728 w 4870728"/>
              <a:gd name="connsiteY3" fmla="*/ 41757 h 185439"/>
              <a:gd name="connsiteX0" fmla="*/ 0 w 5279326"/>
              <a:gd name="connsiteY0" fmla="*/ 99016 h 132584"/>
              <a:gd name="connsiteX1" fmla="*/ 1490122 w 5279326"/>
              <a:gd name="connsiteY1" fmla="*/ 15274 h 132584"/>
              <a:gd name="connsiteX2" fmla="*/ 3419558 w 5279326"/>
              <a:gd name="connsiteY2" fmla="*/ 118018 h 132584"/>
              <a:gd name="connsiteX3" fmla="*/ 5279326 w 5279326"/>
              <a:gd name="connsiteY3" fmla="*/ 48429 h 13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9326" h="132584">
                <a:moveTo>
                  <a:pt x="0" y="99016"/>
                </a:moveTo>
                <a:cubicBezTo>
                  <a:pt x="276225" y="209347"/>
                  <a:pt x="920196" y="12107"/>
                  <a:pt x="1490122" y="15274"/>
                </a:cubicBezTo>
                <a:cubicBezTo>
                  <a:pt x="2060048" y="18441"/>
                  <a:pt x="2788024" y="112492"/>
                  <a:pt x="3419558" y="118018"/>
                </a:cubicBezTo>
                <a:cubicBezTo>
                  <a:pt x="4051092" y="123544"/>
                  <a:pt x="4541625" y="-93969"/>
                  <a:pt x="5279326" y="48429"/>
                </a:cubicBezTo>
              </a:path>
            </a:pathLst>
          </a:custGeom>
          <a:noFill/>
          <a:ln w="12700">
            <a:solidFill>
              <a:schemeClr val="accent6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FFC000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4437931" y="2149128"/>
            <a:ext cx="128587" cy="12858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4469680" y="2260253"/>
            <a:ext cx="65088" cy="63500"/>
          </a:xfrm>
          <a:prstGeom prst="ellipse">
            <a:avLst/>
          </a:prstGeom>
          <a:solidFill>
            <a:srgbClr val="078F9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899592" y="4564632"/>
            <a:ext cx="74168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Aft>
                <a:spcPts val="0"/>
              </a:spcAft>
              <a:buFont typeface="Arial"/>
              <a:buNone/>
              <a:defRPr/>
            </a:pPr>
            <a:r>
              <a:rPr lang="fr-FR" sz="2800" dirty="0"/>
              <a:t>UE18 - Maladies Infectieuses - Microbiologie</a:t>
            </a:r>
          </a:p>
          <a:p>
            <a:pPr algn="ctr" fontAlgn="auto">
              <a:spcAft>
                <a:spcPts val="0"/>
              </a:spcAft>
              <a:buFont typeface="Arial"/>
              <a:buNone/>
              <a:defRPr/>
            </a:pPr>
            <a:r>
              <a:rPr lang="fr-FR" sz="2800" dirty="0"/>
              <a:t>Items n° 176 et 179</a:t>
            </a:r>
          </a:p>
          <a:p>
            <a:pPr algn="ctr">
              <a:defRPr/>
            </a:pPr>
            <a:r>
              <a:rPr lang="fr-FR" sz="2800" dirty="0">
                <a:solidFill>
                  <a:srgbClr val="FF6600"/>
                </a:solidFill>
                <a:cs typeface="Times New Roman" charset="0"/>
              </a:rPr>
              <a:t>Année Universitaire 2026-2027</a:t>
            </a:r>
          </a:p>
          <a:p>
            <a:pPr algn="ctr">
              <a:defRPr/>
            </a:pPr>
            <a:endParaRPr lang="fr-FR" sz="2800" dirty="0">
              <a:solidFill>
                <a:srgbClr val="E46C0A"/>
              </a:solidFill>
              <a:cs typeface="Times New Roman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07504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OBJECTIFS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4294967295"/>
          </p:nvPr>
        </p:nvSpPr>
        <p:spPr>
          <a:xfrm>
            <a:off x="395536" y="908050"/>
            <a:ext cx="8075414" cy="4969222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endParaRPr lang="fr-FR" sz="2800" dirty="0"/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Connaître :</a:t>
            </a:r>
          </a:p>
          <a:p>
            <a:pPr lvl="1" algn="just"/>
            <a:r>
              <a:rPr lang="fr-FR" dirty="0"/>
              <a:t>la flore digestive,</a:t>
            </a:r>
          </a:p>
          <a:p>
            <a:pPr lvl="1" algn="just"/>
            <a:r>
              <a:rPr lang="fr-FR" dirty="0"/>
              <a:t>les bactéries pathogènes du tube digestif</a:t>
            </a:r>
          </a:p>
          <a:p>
            <a:pPr lvl="1" algn="just"/>
            <a:endParaRPr lang="fr-FR" dirty="0"/>
          </a:p>
          <a:p>
            <a:pPr algn="just"/>
            <a:r>
              <a:rPr lang="fr-FR" sz="2800" dirty="0"/>
              <a:t>Savoir faire le diagnostic des diarrhées bactériennes et des TIAC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defRPr/>
            </a:pPr>
            <a:endParaRPr lang="fr-FR" sz="2800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2A23A9-D1A5-40C3-88A8-F0FE631A29F7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975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07504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PLAN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4294967295"/>
          </p:nvPr>
        </p:nvSpPr>
        <p:spPr>
          <a:xfrm>
            <a:off x="971600" y="1181894"/>
            <a:ext cx="7499350" cy="45513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b="1" dirty="0">
                <a:solidFill>
                  <a:srgbClr val="FF6600"/>
                </a:solidFill>
              </a:rPr>
              <a:t>Infections digestives</a:t>
            </a:r>
          </a:p>
          <a:p>
            <a:pPr marL="0" indent="0" algn="just">
              <a:buNone/>
            </a:pPr>
            <a:endParaRPr lang="fr-FR" b="1" dirty="0">
              <a:solidFill>
                <a:srgbClr val="FF6600"/>
              </a:solidFill>
            </a:endParaRPr>
          </a:p>
          <a:p>
            <a:pPr marL="857250" lvl="1" indent="-457200" algn="just">
              <a:buFont typeface="+mj-lt"/>
              <a:buAutoNum type="alphaLcPeriod"/>
            </a:pPr>
            <a:r>
              <a:rPr lang="fr-FR" dirty="0"/>
              <a:t>Gastro-entérites aiguës</a:t>
            </a:r>
          </a:p>
          <a:p>
            <a:pPr marL="857250" lvl="1" indent="-457200" algn="just">
              <a:buFont typeface="+mj-lt"/>
              <a:buAutoNum type="alphaLcPeriod"/>
            </a:pPr>
            <a:endParaRPr lang="fr-FR" dirty="0"/>
          </a:p>
          <a:p>
            <a:pPr marL="857250" lvl="1" indent="-457200" algn="just">
              <a:buFont typeface="+mj-lt"/>
              <a:buAutoNum type="alphaLcPeriod"/>
            </a:pPr>
            <a:r>
              <a:rPr lang="fr-FR" dirty="0"/>
              <a:t>TIAC</a:t>
            </a:r>
          </a:p>
          <a:p>
            <a:pPr marL="857250" lvl="1" indent="-457200" algn="just">
              <a:buFont typeface="+mj-lt"/>
              <a:buAutoNum type="alphaLcPeriod"/>
            </a:pPr>
            <a:endParaRPr lang="fr-FR" dirty="0"/>
          </a:p>
          <a:p>
            <a:pPr marL="857250" lvl="1" indent="-457200" algn="just">
              <a:buFont typeface="+mj-lt"/>
              <a:buAutoNum type="alphaLcPeriod"/>
            </a:pPr>
            <a:r>
              <a:rPr lang="fr-FR" dirty="0"/>
              <a:t>Infections à </a:t>
            </a:r>
            <a:r>
              <a:rPr lang="fr-FR" i="1" dirty="0"/>
              <a:t>Helicobacter pylori (hors EDN)</a:t>
            </a:r>
          </a:p>
          <a:p>
            <a:pPr marL="857250" lvl="1" indent="-457200" algn="just">
              <a:buFont typeface="+mj-lt"/>
              <a:buAutoNum type="alphaLcPeriod"/>
            </a:pPr>
            <a:endParaRPr lang="fr-FR" i="1" dirty="0"/>
          </a:p>
          <a:p>
            <a:pPr marL="400050" lvl="1" indent="0" algn="just">
              <a:buNone/>
            </a:pPr>
            <a:endParaRPr lang="fr-FR" i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fr-FR" dirty="0"/>
          </a:p>
        </p:txBody>
      </p:sp>
      <p:cxnSp>
        <p:nvCxnSpPr>
          <p:cNvPr id="5" name="Connecteur droit 4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0BAB91AA-FD76-4ACF-867D-E790FF642D99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2926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6600"/>
                </a:solidFill>
              </a:rPr>
              <a:t>Les diarrhées infectieuses</a:t>
            </a:r>
          </a:p>
        </p:txBody>
      </p:sp>
      <p:pic>
        <p:nvPicPr>
          <p:cNvPr id="6" name="Imag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05064"/>
            <a:ext cx="1817402" cy="1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3188" y="44450"/>
            <a:ext cx="13858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346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Définition de la diarrhée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98500" y="620688"/>
            <a:ext cx="8121972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altLang="fr-F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altLang="fr-FR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Elimination d’une </a:t>
            </a:r>
            <a:r>
              <a:rPr kumimoji="0" lang="fr-FR" altLang="fr-FR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quantité</a:t>
            </a:r>
            <a:r>
              <a:rPr kumimoji="0" lang="fr-FR" altLang="fr-FR" sz="26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anormale </a:t>
            </a:r>
            <a:r>
              <a:rPr kumimoji="0" lang="fr-FR" altLang="fr-FR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selles et notamment d’eau &gt; 250 g/24h</a:t>
            </a:r>
            <a:r>
              <a:rPr lang="fr-FR" altLang="fr-FR" sz="2600" dirty="0">
                <a:latin typeface="+mn-lt"/>
                <a:cs typeface="+mn-cs"/>
              </a:rPr>
              <a:t>)</a:t>
            </a:r>
          </a:p>
          <a:p>
            <a:pPr marL="800100" lvl="1" indent="-342900" algn="just" defTabSz="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</a:pPr>
            <a:r>
              <a:rPr kumimoji="0" lang="fr-FR" altLang="fr-FR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fr-FR" altLang="fr-FR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émission d’au moins </a:t>
            </a:r>
            <a:r>
              <a:rPr kumimoji="0" lang="fr-FR" altLang="fr-FR" sz="26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selles liquides et/ou molles</a:t>
            </a:r>
            <a:r>
              <a:rPr kumimoji="0" lang="fr-FR" altLang="fr-FR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/j depuis &lt; 14 j (aiguë) ou &gt; 14 j (prolongée/chronique)</a:t>
            </a:r>
          </a:p>
          <a:p>
            <a:pPr marL="800100" lvl="1" indent="-342900" defTabSz="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</a:pPr>
            <a:endParaRPr kumimoji="0" lang="fr-FR" altLang="fr-FR" sz="26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algn="just" defTabSz="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fr-FR" altLang="fr-FR" sz="2600" b="1" baseline="0" dirty="0">
                <a:solidFill>
                  <a:srgbClr val="FF6600"/>
                </a:solidFill>
                <a:latin typeface="+mn-lt"/>
                <a:cs typeface="+mn-cs"/>
              </a:rPr>
              <a:t>Tous</a:t>
            </a:r>
            <a:r>
              <a:rPr lang="fr-FR" altLang="fr-FR" sz="2600" dirty="0">
                <a:latin typeface="+mn-lt"/>
                <a:cs typeface="+mn-cs"/>
              </a:rPr>
              <a:t> les épisodes diarrhéiques </a:t>
            </a:r>
            <a:r>
              <a:rPr lang="fr-FR" altLang="fr-FR" sz="2600" b="1" dirty="0">
                <a:solidFill>
                  <a:srgbClr val="FF6600"/>
                </a:solidFill>
                <a:latin typeface="+mn-lt"/>
                <a:cs typeface="+mn-cs"/>
              </a:rPr>
              <a:t>ne sont pas infectieux </a:t>
            </a:r>
            <a:r>
              <a:rPr lang="fr-FR" altLang="fr-FR" sz="2600" dirty="0">
                <a:latin typeface="+mn-lt"/>
                <a:cs typeface="+mn-cs"/>
              </a:rPr>
              <a:t>(inflammatoires, tumoraux, médicamenteux)</a:t>
            </a:r>
          </a:p>
          <a:p>
            <a:pPr marL="342900" indent="-342900" algn="just" defTabSz="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fr-FR" altLang="fr-FR" sz="2600" dirty="0">
              <a:latin typeface="+mn-lt"/>
              <a:cs typeface="+mn-cs"/>
            </a:endParaRPr>
          </a:p>
          <a:p>
            <a:pPr marL="342900" indent="-342900" algn="just" defTabSz="457200" fontAlgn="auto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kumimoji="0" lang="fr-FR" altLang="fr-FR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Toutes</a:t>
            </a:r>
            <a:r>
              <a:rPr kumimoji="0" lang="fr-FR" altLang="fr-FR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les diarrhées infectieuses </a:t>
            </a:r>
            <a:r>
              <a:rPr kumimoji="0" lang="fr-FR" altLang="fr-FR" sz="2600" b="1" i="0" u="none" strike="noStrike" kern="1200" cap="none" spc="0" normalizeH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 sont pas bactériennes</a:t>
            </a:r>
            <a:r>
              <a:rPr kumimoji="0" lang="fr-FR" altLang="fr-FR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(virus, parasites)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23E9C42F-0BC7-444B-852E-61C4A114EE5C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3874BD-3B1F-4CC6-8A43-6F7C83268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45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endParaRPr lang="fr-FR" altLang="fr-FR" sz="1200" b="1" dirty="0">
              <a:solidFill>
                <a:srgbClr val="0000FF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fr-FR" altLang="fr-FR" sz="2000" dirty="0"/>
          </a:p>
        </p:txBody>
      </p:sp>
      <p:sp>
        <p:nvSpPr>
          <p:cNvPr id="16" name="Espace réservé du contenu 2"/>
          <p:cNvSpPr txBox="1">
            <a:spLocks/>
          </p:cNvSpPr>
          <p:nvPr/>
        </p:nvSpPr>
        <p:spPr>
          <a:xfrm>
            <a:off x="412702" y="1253852"/>
            <a:ext cx="8229600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&gt; 2 milliards / an (enfants) toutes étiologies infectieuses confondues</a:t>
            </a:r>
          </a:p>
          <a:p>
            <a:r>
              <a:rPr lang="fr-FR" sz="2400" dirty="0"/>
              <a:t>&gt; 0,5 million de morts / an, enfants &lt; 5 ans</a:t>
            </a:r>
          </a:p>
          <a:p>
            <a:r>
              <a:rPr lang="fr-FR" sz="2400" dirty="0"/>
              <a:t>Deuxième cause de mortalité infantile dans le monde</a:t>
            </a:r>
          </a:p>
          <a:p>
            <a:pPr>
              <a:buClr>
                <a:srgbClr val="25A79B"/>
              </a:buClr>
            </a:pPr>
            <a:endParaRPr lang="fr-FR" sz="2400" dirty="0"/>
          </a:p>
          <a:p>
            <a:pPr marL="0" indent="0">
              <a:buClr>
                <a:srgbClr val="25A79B"/>
              </a:buClr>
              <a:buNone/>
            </a:pPr>
            <a:endParaRPr lang="fr-FR" sz="2400" dirty="0"/>
          </a:p>
          <a:p>
            <a:endParaRPr lang="fr-FR" sz="2800" dirty="0">
              <a:solidFill>
                <a:schemeClr val="accent6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Impact médical des diarrhées infectieuses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 descr="800px-All_Causes_world_map_-_DALY_-_WHO2004.sv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26" y="2965005"/>
            <a:ext cx="6360630" cy="2806628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7183295" y="5554752"/>
            <a:ext cx="64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OMS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B1D61E53-D53D-41E0-AF06-86629E00CF1F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801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s://i1.wp.com/generic.wordpress.soton.ac.uk/reech/wp-content/uploads/sites/141/2016/12/keep-calm-its-quiz-time-2-e1481749756335.png?fit=250%2C292&amp;ssl=1">
            <a:extLst>
              <a:ext uri="{FF2B5EF4-FFF2-40B4-BE49-F238E27FC236}">
                <a16:creationId xmlns:a16="http://schemas.microsoft.com/office/drawing/2014/main" id="{BAC3C026-D76F-48B2-BD84-BE10A4F61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8125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A9234A-A8FC-4AAF-BDC5-2066EAE10783}"/>
              </a:ext>
            </a:extLst>
          </p:cNvPr>
          <p:cNvSpPr/>
          <p:nvPr/>
        </p:nvSpPr>
        <p:spPr>
          <a:xfrm>
            <a:off x="2771800" y="188640"/>
            <a:ext cx="6081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2400" b="1" u="sng" dirty="0"/>
              <a:t>Principales causes des diarrhées infectieuses ?</a:t>
            </a:r>
            <a:endParaRPr lang="fr-FR" sz="2400" b="1" u="sng" dirty="0"/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B5A76D9B-CFAB-4FCC-87AE-3DAD8378FF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527167"/>
              </p:ext>
            </p:extLst>
          </p:nvPr>
        </p:nvGraphicFramePr>
        <p:xfrm>
          <a:off x="2771800" y="13407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E8E0BF5-AE57-4910-BF1D-1FA718633DCC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7CCEEC-111C-4314-80BF-55E350BF15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190" y="3429000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9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6600"/>
                </a:solidFill>
              </a:rPr>
              <a:t>Les diarrhées bactériennes</a:t>
            </a:r>
          </a:p>
        </p:txBody>
      </p:sp>
      <p:pic>
        <p:nvPicPr>
          <p:cNvPr id="3" name="diarrhe-vers.tiff" descr="diarrhe-vers.tiff">
            <a:extLst>
              <a:ext uri="{FF2B5EF4-FFF2-40B4-BE49-F238E27FC236}">
                <a16:creationId xmlns:a16="http://schemas.microsoft.com/office/drawing/2014/main" id="{AC4C338B-A8B6-D54A-BE10-25744066F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717032"/>
            <a:ext cx="2088232" cy="300033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0446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504825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fr-FR" altLang="fr-FR" sz="2800" b="1" dirty="0"/>
              <a:t>1. Entérobactéries</a:t>
            </a:r>
          </a:p>
          <a:p>
            <a:pPr lvl="1">
              <a:lnSpc>
                <a:spcPct val="90000"/>
              </a:lnSpc>
            </a:pPr>
            <a:r>
              <a:rPr lang="fr-FR" altLang="fr-FR" sz="2400" i="1" dirty="0"/>
              <a:t>Salmonella</a:t>
            </a:r>
            <a:r>
              <a:rPr lang="fr-FR" altLang="fr-FR" sz="2400" dirty="0"/>
              <a:t> : fièvres typhoïdes et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fr-FR" altLang="fr-FR" sz="2400" dirty="0"/>
              <a:t>paratyphoïdes ≠ salmonelloses mineures </a:t>
            </a:r>
          </a:p>
          <a:p>
            <a:pPr lvl="1">
              <a:lnSpc>
                <a:spcPct val="90000"/>
              </a:lnSpc>
            </a:pPr>
            <a:r>
              <a:rPr lang="fr-FR" altLang="fr-FR" sz="2400" i="1" dirty="0"/>
              <a:t>Shigella</a:t>
            </a:r>
            <a:r>
              <a:rPr lang="fr-FR" altLang="fr-FR" sz="2400" dirty="0"/>
              <a:t> : </a:t>
            </a:r>
            <a:r>
              <a:rPr lang="fr-FR" altLang="fr-FR" sz="2400" dirty="0" err="1"/>
              <a:t>dysentérie</a:t>
            </a:r>
            <a:endParaRPr lang="fr-FR" altLang="fr-FR" sz="2400" dirty="0"/>
          </a:p>
          <a:p>
            <a:pPr lvl="1">
              <a:lnSpc>
                <a:spcPct val="90000"/>
              </a:lnSpc>
            </a:pPr>
            <a:r>
              <a:rPr lang="fr-FR" altLang="fr-FR" sz="2400" i="1" dirty="0"/>
              <a:t>E. coli </a:t>
            </a:r>
          </a:p>
          <a:p>
            <a:pPr lvl="1">
              <a:lnSpc>
                <a:spcPct val="90000"/>
              </a:lnSpc>
            </a:pPr>
            <a:r>
              <a:rPr lang="fr-FR" altLang="fr-FR" sz="2400" i="1" dirty="0"/>
              <a:t>Yersinia </a:t>
            </a:r>
            <a:r>
              <a:rPr lang="fr-FR" altLang="fr-FR" sz="2400" i="1" dirty="0" err="1"/>
              <a:t>enterocolitica</a:t>
            </a:r>
            <a:r>
              <a:rPr lang="fr-FR" altLang="fr-FR" sz="2400" i="1" dirty="0"/>
              <a:t> </a:t>
            </a:r>
            <a:r>
              <a:rPr lang="fr-FR" altLang="fr-FR" sz="2400" dirty="0"/>
              <a:t>(+/-)</a:t>
            </a:r>
          </a:p>
          <a:p>
            <a:pPr lvl="1">
              <a:lnSpc>
                <a:spcPct val="90000"/>
              </a:lnSpc>
            </a:pPr>
            <a:endParaRPr lang="fr-FR" altLang="fr-FR" sz="2400" i="1" dirty="0"/>
          </a:p>
          <a:p>
            <a:pPr marL="0" indent="0">
              <a:lnSpc>
                <a:spcPct val="90000"/>
              </a:lnSpc>
              <a:buNone/>
            </a:pPr>
            <a:r>
              <a:rPr lang="fr-FR" altLang="fr-FR" sz="2800" b="1" i="1" dirty="0"/>
              <a:t>2. </a:t>
            </a:r>
            <a:r>
              <a:rPr lang="fr-FR" altLang="fr-FR" sz="2800" b="1" i="1" dirty="0" err="1"/>
              <a:t>Campylobacter</a:t>
            </a:r>
            <a:r>
              <a:rPr lang="fr-FR" altLang="fr-FR" sz="2800" i="1" dirty="0"/>
              <a:t> </a:t>
            </a:r>
            <a:r>
              <a:rPr lang="fr-FR" altLang="fr-FR" sz="2800" dirty="0"/>
              <a:t>:</a:t>
            </a:r>
            <a:r>
              <a:rPr lang="fr-FR" altLang="fr-FR" sz="2800" i="1" dirty="0"/>
              <a:t> C. </a:t>
            </a:r>
            <a:r>
              <a:rPr lang="fr-FR" altLang="fr-FR" sz="2800" i="1" dirty="0" err="1"/>
              <a:t>jejuni</a:t>
            </a:r>
            <a:r>
              <a:rPr lang="fr-FR" altLang="fr-FR" sz="2800" i="1" dirty="0"/>
              <a:t> </a:t>
            </a:r>
            <a:r>
              <a:rPr lang="fr-FR" altLang="fr-FR" sz="2800" dirty="0"/>
              <a:t>et </a:t>
            </a:r>
            <a:r>
              <a:rPr lang="fr-FR" altLang="fr-FR" sz="2800" i="1" dirty="0"/>
              <a:t>C.</a:t>
            </a:r>
            <a:r>
              <a:rPr lang="fr-FR" altLang="fr-FR" sz="2800" dirty="0"/>
              <a:t> </a:t>
            </a:r>
            <a:r>
              <a:rPr lang="fr-FR" altLang="fr-FR" sz="2800" i="1" dirty="0"/>
              <a:t>coli</a:t>
            </a:r>
          </a:p>
          <a:p>
            <a:pPr>
              <a:lnSpc>
                <a:spcPct val="90000"/>
              </a:lnSpc>
            </a:pPr>
            <a:endParaRPr lang="fr-FR" altLang="fr-FR" sz="2800" dirty="0"/>
          </a:p>
          <a:p>
            <a:pPr marL="0" indent="0">
              <a:lnSpc>
                <a:spcPct val="90000"/>
              </a:lnSpc>
              <a:buNone/>
            </a:pPr>
            <a:r>
              <a:rPr lang="fr-FR" altLang="fr-FR" sz="2800" b="1" i="1" dirty="0"/>
              <a:t>3. </a:t>
            </a:r>
            <a:r>
              <a:rPr lang="fr-FR" altLang="fr-FR" sz="2800" b="1" i="1" dirty="0" err="1"/>
              <a:t>Vibrio</a:t>
            </a:r>
            <a:r>
              <a:rPr lang="fr-FR" altLang="fr-FR" sz="2800" i="1" dirty="0"/>
              <a:t> </a:t>
            </a:r>
            <a:r>
              <a:rPr lang="fr-FR" altLang="fr-FR" sz="2800" b="1" i="1" dirty="0" err="1"/>
              <a:t>cholerae</a:t>
            </a:r>
            <a:r>
              <a:rPr lang="fr-FR" altLang="fr-FR" sz="2800" i="1" dirty="0"/>
              <a:t> </a:t>
            </a:r>
            <a:r>
              <a:rPr lang="fr-FR" altLang="fr-FR" sz="2800" dirty="0"/>
              <a:t>: choléra </a:t>
            </a:r>
            <a:r>
              <a:rPr lang="fr-FR" altLang="fr-FR" sz="2800" b="1" dirty="0">
                <a:solidFill>
                  <a:srgbClr val="FF6600"/>
                </a:solidFill>
              </a:rPr>
              <a:t>(voyage récent en pays tropical)</a:t>
            </a:r>
          </a:p>
          <a:p>
            <a:pPr>
              <a:lnSpc>
                <a:spcPct val="90000"/>
              </a:lnSpc>
            </a:pPr>
            <a:endParaRPr lang="fr-FR" altLang="fr-FR" sz="2800" dirty="0"/>
          </a:p>
          <a:p>
            <a:pPr marL="0" indent="0">
              <a:lnSpc>
                <a:spcPct val="90000"/>
              </a:lnSpc>
              <a:buNone/>
            </a:pPr>
            <a:r>
              <a:rPr lang="fr-FR" altLang="fr-FR" sz="2800" b="1" i="1" dirty="0"/>
              <a:t>4. </a:t>
            </a:r>
            <a:r>
              <a:rPr lang="fr-FR" altLang="fr-FR" sz="2800" b="1" i="1" dirty="0" err="1"/>
              <a:t>Clostridioides</a:t>
            </a:r>
            <a:r>
              <a:rPr lang="fr-FR" altLang="fr-FR" sz="2800" i="1" dirty="0"/>
              <a:t> </a:t>
            </a:r>
            <a:r>
              <a:rPr lang="fr-FR" altLang="fr-FR" sz="2800" b="1" i="1" dirty="0"/>
              <a:t>difficile</a:t>
            </a:r>
            <a:r>
              <a:rPr lang="fr-FR" altLang="fr-FR" sz="2800" i="1" dirty="0"/>
              <a:t> </a:t>
            </a:r>
            <a:r>
              <a:rPr lang="fr-FR" altLang="fr-FR" sz="2800" dirty="0"/>
              <a:t>: diarrhée </a:t>
            </a:r>
            <a:r>
              <a:rPr lang="fr-FR" altLang="fr-FR" sz="2800" b="1" dirty="0">
                <a:solidFill>
                  <a:srgbClr val="FF6600"/>
                </a:solidFill>
              </a:rPr>
              <a:t>post-antibiotiques</a:t>
            </a:r>
            <a:r>
              <a:rPr lang="fr-FR" altLang="fr-FR" sz="2800" dirty="0"/>
              <a:t>, colite pseudo-membraneuse</a:t>
            </a:r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Bactéries responsables de diarrhées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ccolade fermante 1"/>
          <p:cNvSpPr/>
          <p:nvPr/>
        </p:nvSpPr>
        <p:spPr>
          <a:xfrm>
            <a:off x="6300192" y="836712"/>
            <a:ext cx="720080" cy="3240360"/>
          </a:xfrm>
          <a:prstGeom prst="rightBrac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7308304" y="1916832"/>
            <a:ext cx="18722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FF6600"/>
                </a:solidFill>
              </a:rPr>
              <a:t>Agents les plus fréquents de diarrhées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11A42ED-A78A-4758-9D02-810B62B96ED7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D84102-E038-462C-99BF-523C6AC15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25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62A71-F4D6-BA48-AE1B-C73B8FBA5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2708920"/>
            <a:ext cx="5472608" cy="1143000"/>
          </a:xfrm>
        </p:spPr>
        <p:txBody>
          <a:bodyPr/>
          <a:lstStyle/>
          <a:p>
            <a:r>
              <a:rPr lang="fr-FR" b="1" dirty="0"/>
              <a:t>1. Les entérobactéries</a:t>
            </a:r>
          </a:p>
        </p:txBody>
      </p:sp>
      <p:pic>
        <p:nvPicPr>
          <p:cNvPr id="3" name="bgm.tiff" descr="bgm.tiff">
            <a:extLst>
              <a:ext uri="{FF2B5EF4-FFF2-40B4-BE49-F238E27FC236}">
                <a16:creationId xmlns:a16="http://schemas.microsoft.com/office/drawing/2014/main" id="{3267A74E-9CF8-E94C-AEC5-85F79E878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79" t="43" r="15953"/>
          <a:stretch>
            <a:fillRect/>
          </a:stretch>
        </p:blipFill>
        <p:spPr>
          <a:xfrm>
            <a:off x="3636202" y="3645024"/>
            <a:ext cx="2591675" cy="294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70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2"/>
          <p:cNvGrpSpPr>
            <a:grpSpLocks/>
          </p:cNvGrpSpPr>
          <p:nvPr/>
        </p:nvGrpSpPr>
        <p:grpSpPr bwMode="auto">
          <a:xfrm>
            <a:off x="2685603" y="260649"/>
            <a:ext cx="3724275" cy="1083708"/>
            <a:chOff x="2571736" y="214290"/>
            <a:chExt cx="3724300" cy="1357322"/>
          </a:xfrm>
        </p:grpSpPr>
        <p:cxnSp>
          <p:nvCxnSpPr>
            <p:cNvPr id="6" name="Connecteur droit 5"/>
            <p:cNvCxnSpPr/>
            <p:nvPr/>
          </p:nvCxnSpPr>
          <p:spPr>
            <a:xfrm rot="10800000" flipV="1">
              <a:off x="2571736" y="214290"/>
              <a:ext cx="1857387" cy="13573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rot="10800000" flipH="1" flipV="1">
              <a:off x="4429123" y="214290"/>
              <a:ext cx="1866913" cy="134779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6"/>
          <p:cNvSpPr txBox="1">
            <a:spLocks noChangeArrowheads="1"/>
          </p:cNvSpPr>
          <p:nvPr/>
        </p:nvSpPr>
        <p:spPr bwMode="auto">
          <a:xfrm>
            <a:off x="2256978" y="1556221"/>
            <a:ext cx="6783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Cocci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7"/>
          <p:cNvSpPr txBox="1">
            <a:spLocks noChangeArrowheads="1"/>
          </p:cNvSpPr>
          <p:nvPr/>
        </p:nvSpPr>
        <p:spPr bwMode="auto">
          <a:xfrm>
            <a:off x="6043166" y="1484784"/>
            <a:ext cx="8996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6600"/>
                </a:solidFill>
              </a:rPr>
              <a:t>Bacilles</a:t>
            </a:r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>
          <a:xfrm flipH="1">
            <a:off x="2256978" y="260649"/>
            <a:ext cx="2286001" cy="349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1"/>
          <p:cNvSpPr txBox="1">
            <a:spLocks noChangeArrowheads="1"/>
          </p:cNvSpPr>
          <p:nvPr/>
        </p:nvSpPr>
        <p:spPr bwMode="auto">
          <a:xfrm>
            <a:off x="1144139" y="591099"/>
            <a:ext cx="1541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/>
              <a:t>Spirochètes</a:t>
            </a:r>
          </a:p>
        </p:txBody>
      </p:sp>
      <p:cxnSp>
        <p:nvCxnSpPr>
          <p:cNvPr id="12" name="Connecteur droit 11"/>
          <p:cNvCxnSpPr/>
          <p:nvPr/>
        </p:nvCxnSpPr>
        <p:spPr>
          <a:xfrm rot="10800000" flipV="1">
            <a:off x="828228" y="1913409"/>
            <a:ext cx="1860550" cy="500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16200000" flipH="1">
            <a:off x="2614166" y="1984846"/>
            <a:ext cx="571500" cy="428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9"/>
          <p:cNvSpPr txBox="1">
            <a:spLocks noChangeArrowheads="1"/>
          </p:cNvSpPr>
          <p:nvPr/>
        </p:nvSpPr>
        <p:spPr bwMode="auto">
          <a:xfrm>
            <a:off x="471041" y="2472209"/>
            <a:ext cx="522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CG-</a:t>
            </a:r>
          </a:p>
        </p:txBody>
      </p:sp>
      <p:sp>
        <p:nvSpPr>
          <p:cNvPr id="15" name="ZoneTexte 20"/>
          <p:cNvSpPr txBox="1">
            <a:spLocks noChangeArrowheads="1"/>
          </p:cNvSpPr>
          <p:nvPr/>
        </p:nvSpPr>
        <p:spPr bwMode="auto">
          <a:xfrm>
            <a:off x="2828478" y="2484909"/>
            <a:ext cx="5673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CG+</a:t>
            </a:r>
          </a:p>
        </p:txBody>
      </p:sp>
      <p:cxnSp>
        <p:nvCxnSpPr>
          <p:cNvPr id="16" name="Connecteur droit 15"/>
          <p:cNvCxnSpPr>
            <a:stCxn id="9" idx="2"/>
          </p:cNvCxnSpPr>
          <p:nvPr/>
        </p:nvCxnSpPr>
        <p:spPr>
          <a:xfrm flipH="1">
            <a:off x="5971729" y="1854116"/>
            <a:ext cx="521240" cy="630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>
            <a:stCxn id="9" idx="2"/>
          </p:cNvCxnSpPr>
          <p:nvPr/>
        </p:nvCxnSpPr>
        <p:spPr>
          <a:xfrm>
            <a:off x="6492969" y="1854116"/>
            <a:ext cx="1764759" cy="702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23"/>
          <p:cNvSpPr txBox="1">
            <a:spLocks noChangeArrowheads="1"/>
          </p:cNvSpPr>
          <p:nvPr/>
        </p:nvSpPr>
        <p:spPr bwMode="auto">
          <a:xfrm>
            <a:off x="5614541" y="2543646"/>
            <a:ext cx="630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>
                <a:solidFill>
                  <a:srgbClr val="FF6600"/>
                </a:solidFill>
              </a:rPr>
              <a:t>BG-</a:t>
            </a:r>
          </a:p>
        </p:txBody>
      </p:sp>
      <p:sp>
        <p:nvSpPr>
          <p:cNvPr id="19" name="ZoneTexte 24"/>
          <p:cNvSpPr txBox="1">
            <a:spLocks noChangeArrowheads="1"/>
          </p:cNvSpPr>
          <p:nvPr/>
        </p:nvSpPr>
        <p:spPr bwMode="auto">
          <a:xfrm>
            <a:off x="7971978" y="2556346"/>
            <a:ext cx="715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BG+</a:t>
            </a:r>
          </a:p>
        </p:txBody>
      </p:sp>
      <p:cxnSp>
        <p:nvCxnSpPr>
          <p:cNvPr id="20" name="Connecteur droit 19"/>
          <p:cNvCxnSpPr/>
          <p:nvPr/>
        </p:nvCxnSpPr>
        <p:spPr>
          <a:xfrm rot="5400000">
            <a:off x="578197" y="3020690"/>
            <a:ext cx="3571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9"/>
          <p:cNvSpPr txBox="1">
            <a:spLocks noChangeArrowheads="1"/>
          </p:cNvSpPr>
          <p:nvPr/>
        </p:nvSpPr>
        <p:spPr bwMode="auto">
          <a:xfrm>
            <a:off x="328166" y="3270721"/>
            <a:ext cx="6495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Neis</a:t>
            </a:r>
            <a:r>
              <a:rPr lang="fr-FR" dirty="0"/>
              <a:t>.</a:t>
            </a:r>
          </a:p>
        </p:txBody>
      </p:sp>
      <p:cxnSp>
        <p:nvCxnSpPr>
          <p:cNvPr id="22" name="Connecteur droit 21"/>
          <p:cNvCxnSpPr/>
          <p:nvPr/>
        </p:nvCxnSpPr>
        <p:spPr>
          <a:xfrm rot="5400000">
            <a:off x="8085485" y="3027040"/>
            <a:ext cx="34448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16200000" flipH="1">
            <a:off x="8228360" y="3027040"/>
            <a:ext cx="34448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33"/>
          <p:cNvSpPr txBox="1">
            <a:spLocks noChangeArrowheads="1"/>
          </p:cNvSpPr>
          <p:nvPr/>
        </p:nvSpPr>
        <p:spPr bwMode="auto">
          <a:xfrm>
            <a:off x="8586341" y="3270721"/>
            <a:ext cx="671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List.</a:t>
            </a:r>
          </a:p>
        </p:txBody>
      </p:sp>
      <p:sp>
        <p:nvSpPr>
          <p:cNvPr id="25" name="ZoneTexte 34"/>
          <p:cNvSpPr txBox="1">
            <a:spLocks noChangeArrowheads="1"/>
          </p:cNvSpPr>
          <p:nvPr/>
        </p:nvSpPr>
        <p:spPr bwMode="auto">
          <a:xfrm>
            <a:off x="7471916" y="3270721"/>
            <a:ext cx="949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Coryn.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85666" y="546399"/>
            <a:ext cx="2714625" cy="3571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Forme des bactéries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4041" y="1984846"/>
            <a:ext cx="6143625" cy="3571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Coloration de Gram</a:t>
            </a:r>
          </a:p>
        </p:txBody>
      </p:sp>
      <p:cxnSp>
        <p:nvCxnSpPr>
          <p:cNvPr id="28" name="Connecteur droit 27"/>
          <p:cNvCxnSpPr/>
          <p:nvPr/>
        </p:nvCxnSpPr>
        <p:spPr>
          <a:xfrm rot="5400000">
            <a:off x="8085485" y="3027040"/>
            <a:ext cx="34448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16200000" flipH="1">
            <a:off x="8228360" y="3027040"/>
            <a:ext cx="344487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32"/>
          <p:cNvSpPr txBox="1">
            <a:spLocks noChangeArrowheads="1"/>
          </p:cNvSpPr>
          <p:nvPr/>
        </p:nvSpPr>
        <p:spPr bwMode="auto">
          <a:xfrm>
            <a:off x="8586341" y="3270721"/>
            <a:ext cx="5572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List</a:t>
            </a:r>
            <a:r>
              <a:rPr lang="fr-FR" dirty="0"/>
              <a:t>.</a:t>
            </a:r>
          </a:p>
        </p:txBody>
      </p:sp>
      <p:sp>
        <p:nvSpPr>
          <p:cNvPr id="31" name="ZoneTexte 35"/>
          <p:cNvSpPr txBox="1">
            <a:spLocks noChangeArrowheads="1"/>
          </p:cNvSpPr>
          <p:nvPr/>
        </p:nvSpPr>
        <p:spPr bwMode="auto">
          <a:xfrm>
            <a:off x="7471916" y="3270721"/>
            <a:ext cx="7949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bg1">
                    <a:lumMod val="50000"/>
                  </a:schemeClr>
                </a:solidFill>
              </a:rPr>
              <a:t>Coryn</a:t>
            </a:r>
            <a:r>
              <a:rPr lang="fr-FR" dirty="0"/>
              <a:t>.</a:t>
            </a:r>
          </a:p>
        </p:txBody>
      </p:sp>
      <p:cxnSp>
        <p:nvCxnSpPr>
          <p:cNvPr id="32" name="Connecteur droit 31"/>
          <p:cNvCxnSpPr/>
          <p:nvPr/>
        </p:nvCxnSpPr>
        <p:spPr>
          <a:xfrm flipH="1">
            <a:off x="3211561" y="2913534"/>
            <a:ext cx="2718894" cy="14796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16200000" flipH="1">
            <a:off x="5843934" y="3000053"/>
            <a:ext cx="1214437" cy="1041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9"/>
          <p:cNvSpPr txBox="1">
            <a:spLocks noChangeArrowheads="1"/>
          </p:cNvSpPr>
          <p:nvPr/>
        </p:nvSpPr>
        <p:spPr bwMode="auto">
          <a:xfrm>
            <a:off x="2021557" y="4393232"/>
            <a:ext cx="21953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6600"/>
                </a:solidFill>
              </a:rPr>
              <a:t>Entérobactéries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8247E65-108B-4ADB-A22A-7FD3301A3C99}"/>
              </a:ext>
            </a:extLst>
          </p:cNvPr>
          <p:cNvSpPr/>
          <p:nvPr/>
        </p:nvSpPr>
        <p:spPr>
          <a:xfrm>
            <a:off x="34850" y="5598345"/>
            <a:ext cx="8323337" cy="12252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44"/>
          <p:cNvSpPr txBox="1">
            <a:spLocks noChangeArrowheads="1"/>
          </p:cNvSpPr>
          <p:nvPr/>
        </p:nvSpPr>
        <p:spPr bwMode="auto">
          <a:xfrm>
            <a:off x="6400353" y="4199409"/>
            <a:ext cx="1846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/>
              <a:t>Pseudomonas</a:t>
            </a:r>
          </a:p>
        </p:txBody>
      </p:sp>
      <p:sp>
        <p:nvSpPr>
          <p:cNvPr id="36" name="ZoneTexte 45"/>
          <p:cNvSpPr txBox="1">
            <a:spLocks noChangeArrowheads="1"/>
          </p:cNvSpPr>
          <p:nvPr/>
        </p:nvSpPr>
        <p:spPr bwMode="auto">
          <a:xfrm>
            <a:off x="1877541" y="5598784"/>
            <a:ext cx="13340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 dirty="0"/>
              <a:t>E. coli</a:t>
            </a:r>
          </a:p>
          <a:p>
            <a:r>
              <a:rPr lang="fr-FR" i="1" dirty="0"/>
              <a:t>P. mirabilis</a:t>
            </a:r>
          </a:p>
          <a:p>
            <a:r>
              <a:rPr lang="fr-FR" i="1" dirty="0"/>
              <a:t>M. </a:t>
            </a:r>
            <a:r>
              <a:rPr lang="fr-FR" i="1" dirty="0" err="1"/>
              <a:t>morganii</a:t>
            </a:r>
            <a:endParaRPr lang="fr-FR" i="1" dirty="0"/>
          </a:p>
          <a:p>
            <a:r>
              <a:rPr lang="fr-FR" i="1" dirty="0"/>
              <a:t>…</a:t>
            </a:r>
          </a:p>
        </p:txBody>
      </p:sp>
      <p:cxnSp>
        <p:nvCxnSpPr>
          <p:cNvPr id="37" name="Connecteur droit 36"/>
          <p:cNvCxnSpPr>
            <a:stCxn id="34" idx="2"/>
            <a:endCxn id="36" idx="0"/>
          </p:cNvCxnSpPr>
          <p:nvPr/>
        </p:nvCxnSpPr>
        <p:spPr>
          <a:xfrm flipH="1">
            <a:off x="2544551" y="4854897"/>
            <a:ext cx="574679" cy="743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877541" y="4955847"/>
            <a:ext cx="1928812" cy="3571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Galerie</a:t>
            </a:r>
          </a:p>
        </p:txBody>
      </p:sp>
      <p:cxnSp>
        <p:nvCxnSpPr>
          <p:cNvPr id="39" name="Connecteur droit 38"/>
          <p:cNvCxnSpPr>
            <a:stCxn id="35" idx="2"/>
          </p:cNvCxnSpPr>
          <p:nvPr/>
        </p:nvCxnSpPr>
        <p:spPr>
          <a:xfrm flipH="1">
            <a:off x="6543228" y="4569296"/>
            <a:ext cx="781050" cy="915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35" idx="2"/>
          </p:cNvCxnSpPr>
          <p:nvPr/>
        </p:nvCxnSpPr>
        <p:spPr>
          <a:xfrm>
            <a:off x="7324278" y="4569296"/>
            <a:ext cx="647700" cy="915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50"/>
          <p:cNvSpPr txBox="1">
            <a:spLocks noChangeArrowheads="1"/>
          </p:cNvSpPr>
          <p:nvPr/>
        </p:nvSpPr>
        <p:spPr bwMode="auto">
          <a:xfrm>
            <a:off x="7132191" y="5485284"/>
            <a:ext cx="21923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/>
              <a:t>Pseudomonas sp</a:t>
            </a:r>
          </a:p>
        </p:txBody>
      </p:sp>
      <p:sp>
        <p:nvSpPr>
          <p:cNvPr id="42" name="ZoneTexte 51"/>
          <p:cNvSpPr txBox="1">
            <a:spLocks noChangeArrowheads="1"/>
          </p:cNvSpPr>
          <p:nvPr/>
        </p:nvSpPr>
        <p:spPr bwMode="auto">
          <a:xfrm>
            <a:off x="5328791" y="5556721"/>
            <a:ext cx="1760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i="1"/>
              <a:t>P. aeruginosa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57478" y="4842346"/>
            <a:ext cx="1928813" cy="3571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Galerie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965128" y="3270721"/>
            <a:ext cx="2578100" cy="357188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-           Oxydase        +</a:t>
            </a: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3933056"/>
            <a:ext cx="1914144" cy="184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Rectangle 44"/>
          <p:cNvSpPr/>
          <p:nvPr/>
        </p:nvSpPr>
        <p:spPr>
          <a:xfrm>
            <a:off x="2179761" y="3921645"/>
            <a:ext cx="2578100" cy="357188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Nitrate réductase +</a:t>
            </a:r>
          </a:p>
        </p:txBody>
      </p:sp>
    </p:spTree>
    <p:extLst>
      <p:ext uri="{BB962C8B-B14F-4D97-AF65-F5344CB8AC3E}">
        <p14:creationId xmlns:p14="http://schemas.microsoft.com/office/powerpoint/2010/main" val="655104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Les entérobactéries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718766"/>
              </p:ext>
            </p:extLst>
          </p:nvPr>
        </p:nvGraphicFramePr>
        <p:xfrm>
          <a:off x="755576" y="1271096"/>
          <a:ext cx="8100209" cy="5542280"/>
        </p:xfrm>
        <a:graphic>
          <a:graphicData uri="http://schemas.openxmlformats.org/drawingml/2006/table">
            <a:tbl>
              <a:tblPr/>
              <a:tblGrid>
                <a:gridCol w="2006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3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GENRE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ESPÈCE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Escherichia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E. coli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Shigella</a:t>
                      </a:r>
                      <a:endParaRPr lang="fr-FR" sz="22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S. </a:t>
                      </a:r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sonnei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S. </a:t>
                      </a:r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flexneri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S. </a:t>
                      </a:r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boydii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S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</a:t>
                      </a:r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dysenteriae</a:t>
                      </a:r>
                      <a:endParaRPr lang="fr-FR" sz="22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Salmonella</a:t>
                      </a:r>
                    </a:p>
                  </a:txBody>
                  <a:tcPr marL="12700" marR="12700" marT="127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22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b"/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</a:t>
                      </a:r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enterica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 2000 </a:t>
                      </a:r>
                      <a:r>
                        <a:rPr lang="fr-FR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sérotypes</a:t>
                      </a:r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: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Typhi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FR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Paratyphi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A, B, C, </a:t>
                      </a:r>
                      <a:r>
                        <a:rPr lang="fr-FR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Typhimurium</a:t>
                      </a:r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FR" sz="2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Enteritidis</a:t>
                      </a:r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Klebsiella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pneumoniae</a:t>
                      </a:r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K.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oxytoca</a:t>
                      </a:r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Enterobacter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cloacae</a:t>
                      </a:r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E.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aerogenes</a:t>
                      </a:r>
                      <a:endParaRPr lang="fr-FR" sz="22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Proteus</a:t>
                      </a:r>
                      <a:endParaRPr lang="fr-FR" sz="22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P. mirabilis, P.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vulgaris</a:t>
                      </a:r>
                      <a:endParaRPr lang="fr-FR" sz="22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Yersinia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pestis</a:t>
                      </a:r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FR" sz="22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Y. </a:t>
                      </a:r>
                      <a:r>
                        <a:rPr lang="fr-FR" sz="2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enterocolitica</a:t>
                      </a:r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Y.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pseudotuberculosis</a:t>
                      </a:r>
                      <a:endParaRPr lang="fr-FR" sz="22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Serratia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S. </a:t>
                      </a:r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marcescens</a:t>
                      </a:r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Providencia</a:t>
                      </a:r>
                      <a:endParaRPr lang="fr-FR" sz="22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r>
                        <a:rPr lang="fr-FR" sz="22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Morganella</a:t>
                      </a:r>
                      <a:r>
                        <a:rPr lang="fr-FR" sz="22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5968"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4067944" y="5301208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6600"/>
                </a:solidFill>
              </a:rPr>
              <a:t>Hôtes naturels du tube digestif </a:t>
            </a:r>
          </a:p>
          <a:p>
            <a:pPr algn="ctr"/>
            <a:r>
              <a:rPr lang="fr-FR" sz="2400" b="1" dirty="0">
                <a:solidFill>
                  <a:srgbClr val="FF6600"/>
                </a:solidFill>
              </a:rPr>
              <a:t>(sauf </a:t>
            </a:r>
            <a:r>
              <a:rPr lang="fr-FR" sz="2400" b="1" i="1" dirty="0">
                <a:solidFill>
                  <a:srgbClr val="FF6600"/>
                </a:solidFill>
              </a:rPr>
              <a:t>Salmonella,</a:t>
            </a:r>
            <a:r>
              <a:rPr lang="fr-FR" sz="2400" b="1" dirty="0">
                <a:solidFill>
                  <a:srgbClr val="FF6600"/>
                </a:solidFill>
              </a:rPr>
              <a:t> </a:t>
            </a:r>
            <a:r>
              <a:rPr lang="fr-FR" sz="2400" b="1" i="1" dirty="0">
                <a:solidFill>
                  <a:srgbClr val="FF6600"/>
                </a:solidFill>
              </a:rPr>
              <a:t>Shigella et Yersinia</a:t>
            </a:r>
            <a:r>
              <a:rPr lang="fr-FR" sz="2400" b="1" dirty="0">
                <a:solidFill>
                  <a:srgbClr val="FF6600"/>
                </a:solidFill>
              </a:rPr>
              <a:t>)</a:t>
            </a:r>
          </a:p>
        </p:txBody>
      </p:sp>
      <p:pic>
        <p:nvPicPr>
          <p:cNvPr id="140290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2173" y="84277"/>
            <a:ext cx="2133600" cy="1828800"/>
          </a:xfrm>
          <a:prstGeom prst="rect">
            <a:avLst/>
          </a:prstGeom>
          <a:noFill/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C897A6D4-08BD-4F1E-A641-B730C5D325B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072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826AAB-A5E1-2242-A481-D49AC992A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7848872" cy="5688632"/>
          </a:xfrm>
          <a:solidFill>
            <a:schemeClr val="bg1"/>
          </a:solidFill>
        </p:spPr>
        <p:txBody>
          <a:bodyPr/>
          <a:lstStyle/>
          <a:p>
            <a:r>
              <a:rPr lang="fr-FR" sz="2800" b="1" dirty="0"/>
              <a:t>Antigène O</a:t>
            </a:r>
            <a:r>
              <a:rPr lang="fr-FR" sz="2800" dirty="0"/>
              <a:t> somatique  (</a:t>
            </a:r>
            <a:r>
              <a:rPr lang="fr-FR" sz="2800" dirty="0" err="1"/>
              <a:t>sérotype</a:t>
            </a:r>
            <a:r>
              <a:rPr lang="fr-FR" sz="2800" dirty="0"/>
              <a:t> ou </a:t>
            </a:r>
            <a:r>
              <a:rPr lang="fr-FR" sz="2800" dirty="0" err="1"/>
              <a:t>sérovar</a:t>
            </a:r>
            <a:r>
              <a:rPr lang="fr-FR" sz="2800" dirty="0"/>
              <a:t>)</a:t>
            </a:r>
          </a:p>
          <a:p>
            <a:pPr lvl="1"/>
            <a:r>
              <a:rPr lang="fr-FR" sz="2400" dirty="0"/>
              <a:t>partie </a:t>
            </a:r>
            <a:r>
              <a:rPr lang="fr-FR" sz="2400" dirty="0" err="1"/>
              <a:t>polyosidique</a:t>
            </a:r>
            <a:r>
              <a:rPr lang="fr-FR" sz="2400" dirty="0"/>
              <a:t> = antigène de paroi</a:t>
            </a:r>
          </a:p>
          <a:p>
            <a:pPr lvl="1"/>
            <a:r>
              <a:rPr lang="fr-FR" sz="2400" dirty="0"/>
              <a:t>activité pro-inflammatoire</a:t>
            </a:r>
          </a:p>
          <a:p>
            <a:pPr lvl="1"/>
            <a:endParaRPr lang="fr-FR" sz="2400" dirty="0"/>
          </a:p>
          <a:p>
            <a:r>
              <a:rPr lang="fr-FR" sz="2800" b="1" dirty="0"/>
              <a:t>Antigènes H</a:t>
            </a:r>
            <a:r>
              <a:rPr lang="fr-FR" sz="2800" dirty="0"/>
              <a:t> flagellaires</a:t>
            </a:r>
          </a:p>
          <a:p>
            <a:pPr lvl="1"/>
            <a:r>
              <a:rPr lang="fr-FR" sz="2400" dirty="0"/>
              <a:t>portent spécificité antigénique H</a:t>
            </a:r>
          </a:p>
          <a:p>
            <a:pPr lvl="1"/>
            <a:r>
              <a:rPr lang="fr-FR" sz="2400" dirty="0"/>
              <a:t>servent au typage des souches</a:t>
            </a:r>
          </a:p>
          <a:p>
            <a:pPr lvl="1"/>
            <a:endParaRPr lang="fr-FR" sz="2400" dirty="0"/>
          </a:p>
          <a:p>
            <a:r>
              <a:rPr lang="fr-FR" sz="2800" b="1" dirty="0"/>
              <a:t>Antigène K ou Vi </a:t>
            </a:r>
            <a:r>
              <a:rPr lang="fr-FR" sz="2800" dirty="0"/>
              <a:t>(capsule inconstante)</a:t>
            </a:r>
            <a:endParaRPr lang="fr-FR" dirty="0"/>
          </a:p>
          <a:p>
            <a:pPr lvl="1"/>
            <a:r>
              <a:rPr lang="fr-FR" sz="2400" dirty="0"/>
              <a:t>polysaccharidique</a:t>
            </a:r>
          </a:p>
          <a:p>
            <a:pPr lvl="1"/>
            <a:r>
              <a:rPr lang="fr-FR" sz="2400" dirty="0"/>
              <a:t>spécificité antigénique K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917B3A-AE3B-FB46-A57D-D768FC0B3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Structures antigéniques</a:t>
            </a:r>
          </a:p>
        </p:txBody>
      </p:sp>
      <p:pic>
        <p:nvPicPr>
          <p:cNvPr id="4" name="droppedImage.tiff" descr="droppedImage.tiff">
            <a:extLst>
              <a:ext uri="{FF2B5EF4-FFF2-40B4-BE49-F238E27FC236}">
                <a16:creationId xmlns:a16="http://schemas.microsoft.com/office/drawing/2014/main" id="{143D73A3-ABC0-FA4A-8082-D14049B5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060848"/>
            <a:ext cx="3744416" cy="28239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8970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E0AA8D4-DC73-044D-B26A-C30C347E0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Paroi des Gram négatif</a:t>
            </a:r>
          </a:p>
        </p:txBody>
      </p:sp>
      <p:pic>
        <p:nvPicPr>
          <p:cNvPr id="8" name="droppedImage.tiff" descr="droppedImage.tiff">
            <a:extLst>
              <a:ext uri="{FF2B5EF4-FFF2-40B4-BE49-F238E27FC236}">
                <a16:creationId xmlns:a16="http://schemas.microsoft.com/office/drawing/2014/main" id="{F9F882B3-F928-104D-98BC-A9EAB4E3346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 l="1280" r="1335" b="41"/>
          <a:stretch>
            <a:fillRect/>
          </a:stretch>
        </p:blipFill>
        <p:spPr>
          <a:xfrm>
            <a:off x="971600" y="1700808"/>
            <a:ext cx="6624736" cy="3672408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6B02713A-05BA-3248-817B-AFCBD12CEB1F}"/>
              </a:ext>
            </a:extLst>
          </p:cNvPr>
          <p:cNvCxnSpPr/>
          <p:nvPr/>
        </p:nvCxnSpPr>
        <p:spPr>
          <a:xfrm>
            <a:off x="7596336" y="2276872"/>
            <a:ext cx="432048" cy="0"/>
          </a:xfrm>
          <a:prstGeom prst="straightConnector1">
            <a:avLst/>
          </a:prstGeom>
          <a:ln>
            <a:solidFill>
              <a:srgbClr val="FF66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Éclair 4">
            <a:extLst>
              <a:ext uri="{FF2B5EF4-FFF2-40B4-BE49-F238E27FC236}">
                <a16:creationId xmlns:a16="http://schemas.microsoft.com/office/drawing/2014/main" id="{B567000D-E7CA-DC4A-A629-F66015BDA37A}"/>
              </a:ext>
            </a:extLst>
          </p:cNvPr>
          <p:cNvSpPr/>
          <p:nvPr/>
        </p:nvSpPr>
        <p:spPr>
          <a:xfrm>
            <a:off x="7668344" y="1628800"/>
            <a:ext cx="1440160" cy="1584176"/>
          </a:xfrm>
          <a:prstGeom prst="lightningBol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rgbClr val="FF6600"/>
                </a:solidFill>
              </a:rPr>
              <a:t>CHOC</a:t>
            </a:r>
          </a:p>
        </p:txBody>
      </p:sp>
    </p:spTree>
    <p:extLst>
      <p:ext uri="{BB962C8B-B14F-4D97-AF65-F5344CB8AC3E}">
        <p14:creationId xmlns:p14="http://schemas.microsoft.com/office/powerpoint/2010/main" val="1091745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1520" y="729856"/>
            <a:ext cx="8013576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>
              <a:lnSpc>
                <a:spcPct val="90000"/>
              </a:lnSpc>
            </a:pPr>
            <a:r>
              <a:rPr lang="fr-FR" altLang="fr-FR" sz="2800" b="1" i="1" dirty="0">
                <a:solidFill>
                  <a:srgbClr val="FF6600"/>
                </a:solidFill>
              </a:rPr>
              <a:t>Salmonella</a:t>
            </a:r>
            <a:r>
              <a:rPr lang="fr-FR" altLang="fr-FR" sz="2800" dirty="0"/>
              <a:t> : fièvres typhoïdes et paratyphoïdes ≠ salmonelloses mineures </a:t>
            </a:r>
          </a:p>
          <a:p>
            <a:pPr>
              <a:lnSpc>
                <a:spcPct val="90000"/>
              </a:lnSpc>
            </a:pPr>
            <a:r>
              <a:rPr lang="fr-FR" altLang="fr-FR" sz="2800" b="1" i="1" dirty="0">
                <a:solidFill>
                  <a:srgbClr val="FF6600"/>
                </a:solidFill>
              </a:rPr>
              <a:t>Shigella</a:t>
            </a:r>
            <a:r>
              <a:rPr lang="fr-FR" altLang="fr-FR" sz="2800" dirty="0"/>
              <a:t> : </a:t>
            </a:r>
            <a:r>
              <a:rPr lang="fr-FR" altLang="fr-FR" sz="2800" dirty="0" err="1"/>
              <a:t>dysentérie</a:t>
            </a:r>
            <a:endParaRPr lang="fr-FR" altLang="fr-FR" sz="2800" dirty="0"/>
          </a:p>
          <a:p>
            <a:pPr>
              <a:lnSpc>
                <a:spcPct val="90000"/>
              </a:lnSpc>
            </a:pPr>
            <a:r>
              <a:rPr lang="fr-FR" altLang="fr-FR" sz="2800" b="1" i="1" dirty="0">
                <a:solidFill>
                  <a:srgbClr val="FF6600"/>
                </a:solidFill>
              </a:rPr>
              <a:t>E. coli </a:t>
            </a:r>
          </a:p>
          <a:p>
            <a:pPr>
              <a:lnSpc>
                <a:spcPct val="90000"/>
              </a:lnSpc>
            </a:pPr>
            <a:r>
              <a:rPr lang="fr-FR" altLang="fr-FR" sz="2800" b="1" i="1" dirty="0">
                <a:solidFill>
                  <a:srgbClr val="FF6600"/>
                </a:solidFill>
              </a:rPr>
              <a:t>Yersinia </a:t>
            </a:r>
            <a:r>
              <a:rPr lang="fr-FR" altLang="fr-FR" sz="2800" b="1" i="1" dirty="0" err="1">
                <a:solidFill>
                  <a:srgbClr val="FF6600"/>
                </a:solidFill>
              </a:rPr>
              <a:t>enterocolitica</a:t>
            </a:r>
            <a:r>
              <a:rPr lang="fr-FR" altLang="fr-FR" sz="2800" b="1" i="1" dirty="0">
                <a:solidFill>
                  <a:srgbClr val="FF6600"/>
                </a:solidFill>
              </a:rPr>
              <a:t> </a:t>
            </a:r>
            <a:endParaRPr lang="fr-FR" altLang="fr-FR" sz="2800" dirty="0"/>
          </a:p>
          <a:p>
            <a:pPr lvl="1">
              <a:lnSpc>
                <a:spcPct val="90000"/>
              </a:lnSpc>
            </a:pPr>
            <a:endParaRPr lang="fr-FR" altLang="fr-FR" sz="2400" i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Les entérobactéries responsables de </a:t>
            </a:r>
            <a:r>
              <a:rPr lang="fr-FR" sz="3600" b="1" dirty="0">
                <a:solidFill>
                  <a:srgbClr val="FF6600"/>
                </a:solidFill>
                <a:cs typeface="Arial" pitchFamily="34" charset="0"/>
              </a:rPr>
              <a:t>diarrhées</a:t>
            </a: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67074C5-9B91-4911-827E-2585AFE9A349}"/>
              </a:ext>
            </a:extLst>
          </p:cNvPr>
          <p:cNvSpPr/>
          <p:nvPr/>
        </p:nvSpPr>
        <p:spPr>
          <a:xfrm>
            <a:off x="661988" y="3406775"/>
            <a:ext cx="5134148" cy="15121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CC99B0-D796-46FF-8C01-D419D083CDA3}"/>
              </a:ext>
            </a:extLst>
          </p:cNvPr>
          <p:cNvSpPr/>
          <p:nvPr/>
        </p:nvSpPr>
        <p:spPr>
          <a:xfrm>
            <a:off x="3833490" y="3673173"/>
            <a:ext cx="5134148" cy="76393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62D310-4277-4C0A-817B-27107A56D9A5}"/>
              </a:ext>
            </a:extLst>
          </p:cNvPr>
          <p:cNvSpPr/>
          <p:nvPr/>
        </p:nvSpPr>
        <p:spPr>
          <a:xfrm>
            <a:off x="817538" y="4645932"/>
            <a:ext cx="351656" cy="5112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802334" y="3684173"/>
            <a:ext cx="72008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2800" b="1" dirty="0">
                <a:solidFill>
                  <a:srgbClr val="FF6600"/>
                </a:solidFill>
              </a:rPr>
              <a:t>Les autres espèces d’entérobactéries ne sont pas responsables de diarrhées (</a:t>
            </a:r>
            <a:r>
              <a:rPr lang="fr-FR" sz="2800" b="1" i="1" dirty="0" err="1">
                <a:solidFill>
                  <a:srgbClr val="FF6600"/>
                </a:solidFill>
              </a:rPr>
              <a:t>Klebsiella</a:t>
            </a:r>
            <a:r>
              <a:rPr lang="fr-FR" sz="2800" b="1" dirty="0">
                <a:solidFill>
                  <a:srgbClr val="FF6600"/>
                </a:solidFill>
              </a:rPr>
              <a:t>, </a:t>
            </a:r>
            <a:r>
              <a:rPr lang="fr-FR" sz="2800" b="1" i="1" dirty="0" err="1">
                <a:solidFill>
                  <a:srgbClr val="FF6600"/>
                </a:solidFill>
              </a:rPr>
              <a:t>Proteus</a:t>
            </a:r>
            <a:r>
              <a:rPr lang="fr-FR" sz="2800" b="1" dirty="0">
                <a:solidFill>
                  <a:srgbClr val="FF6600"/>
                </a:solidFill>
              </a:rPr>
              <a:t>, </a:t>
            </a:r>
            <a:r>
              <a:rPr lang="fr-FR" sz="2800" b="1" i="1" dirty="0" err="1">
                <a:solidFill>
                  <a:srgbClr val="FF6600"/>
                </a:solidFill>
              </a:rPr>
              <a:t>Enterobacter</a:t>
            </a:r>
            <a:r>
              <a:rPr lang="fr-FR" sz="2800" b="1" dirty="0">
                <a:solidFill>
                  <a:srgbClr val="FF6600"/>
                </a:solidFill>
              </a:rPr>
              <a:t>…)</a:t>
            </a:r>
          </a:p>
        </p:txBody>
      </p:sp>
      <p:pic>
        <p:nvPicPr>
          <p:cNvPr id="138242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3678912"/>
            <a:ext cx="1676400" cy="1478280"/>
          </a:xfrm>
          <a:prstGeom prst="rect">
            <a:avLst/>
          </a:prstGeom>
          <a:noFill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80B903D-0204-420C-A63D-862F58D082B5}"/>
              </a:ext>
            </a:extLst>
          </p:cNvPr>
          <p:cNvSpPr/>
          <p:nvPr/>
        </p:nvSpPr>
        <p:spPr>
          <a:xfrm>
            <a:off x="817538" y="5259311"/>
            <a:ext cx="606326" cy="6311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8C9F04D5-F807-4606-A511-C287BF586F1E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8EBAA91-8E34-4A2C-9B62-97BD1FB34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15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Physiopathologie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con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136" y="1772816"/>
            <a:ext cx="3301211" cy="3855886"/>
          </a:xfrm>
          <a:prstGeom prst="rect">
            <a:avLst/>
          </a:prstGeom>
          <a:noFill/>
        </p:spPr>
      </p:pic>
      <p:sp>
        <p:nvSpPr>
          <p:cNvPr id="8" name="Espace réservé du contenu 2"/>
          <p:cNvSpPr txBox="1">
            <a:spLocks/>
          </p:cNvSpPr>
          <p:nvPr/>
        </p:nvSpPr>
        <p:spPr>
          <a:xfrm>
            <a:off x="179512" y="1124744"/>
            <a:ext cx="6552728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2800" b="1" dirty="0">
                <a:solidFill>
                  <a:srgbClr val="FF6600"/>
                </a:solidFill>
              </a:rPr>
              <a:t>Contamination </a:t>
            </a:r>
            <a:r>
              <a:rPr lang="fr-FR" sz="2800" b="1" dirty="0"/>
              <a:t>	</a:t>
            </a:r>
          </a:p>
          <a:p>
            <a:pPr marL="800100" lvl="3" indent="-342900">
              <a:defRPr/>
            </a:pPr>
            <a:r>
              <a:rPr lang="fr-FR" sz="2400" dirty="0"/>
              <a:t>absorption d'eau, </a:t>
            </a:r>
            <a:r>
              <a:rPr lang="fr-FR" altLang="ja-JP" sz="2400" dirty="0"/>
              <a:t>aliments contaminés </a:t>
            </a:r>
          </a:p>
          <a:p>
            <a:pPr marL="800100" lvl="3" indent="-342900">
              <a:defRPr/>
            </a:pPr>
            <a:r>
              <a:rPr lang="fr-FR" altLang="ja-JP" sz="2400" dirty="0"/>
              <a:t>mains contaminées</a:t>
            </a:r>
          </a:p>
          <a:p>
            <a:pPr marL="800100" lvl="3" indent="-342900">
              <a:defRPr/>
            </a:pPr>
            <a:endParaRPr lang="fr-FR" altLang="ja-JP" sz="2200" dirty="0"/>
          </a:p>
          <a:p>
            <a:pPr marL="342900" lvl="2" indent="-342900">
              <a:defRPr/>
            </a:pPr>
            <a:r>
              <a:rPr lang="fr-FR" sz="2800" b="1" dirty="0">
                <a:solidFill>
                  <a:srgbClr val="FF6600"/>
                </a:solidFill>
              </a:rPr>
              <a:t>Dans l'intestin </a:t>
            </a:r>
            <a:r>
              <a:rPr lang="fr-FR" sz="2600" dirty="0"/>
              <a:t> </a:t>
            </a:r>
          </a:p>
          <a:p>
            <a:pPr marL="800100" lvl="3" indent="-342900">
              <a:defRPr/>
            </a:pPr>
            <a:r>
              <a:rPr lang="fr-FR" sz="2400" dirty="0"/>
              <a:t>les bactéries se fixent sur l'épithélium….</a:t>
            </a:r>
          </a:p>
          <a:p>
            <a:pPr marL="800100" lvl="3" indent="-342900">
              <a:defRPr/>
            </a:pPr>
            <a:r>
              <a:rPr lang="fr-FR" sz="2400" dirty="0"/>
              <a:t>puis </a:t>
            </a:r>
            <a:r>
              <a:rPr lang="fr-FR" sz="2400" b="1" dirty="0">
                <a:solidFill>
                  <a:srgbClr val="FF6600"/>
                </a:solidFill>
              </a:rPr>
              <a:t>2 mécanismes physiopathologiques </a:t>
            </a:r>
            <a:r>
              <a:rPr lang="fr-FR" sz="2400" dirty="0"/>
              <a:t>responsables de 2 syndromes cliniques différents</a:t>
            </a: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0A941A2-58F7-4F2D-8FC4-77A6C12CC5D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50A76DB-83FF-44FA-9E00-55E947BB0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71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www.aylesburymethodists.org.uk/med/amc-keep-calm-quiz-M158224.jpg">
            <a:extLst>
              <a:ext uri="{FF2B5EF4-FFF2-40B4-BE49-F238E27FC236}">
                <a16:creationId xmlns:a16="http://schemas.microsoft.com/office/drawing/2014/main" id="{E54423A9-DDA9-4617-BFA7-F22E93DE2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0500"/>
            <a:ext cx="2381250" cy="27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A9234A-A8FC-4AAF-BDC5-2066EAE10783}"/>
              </a:ext>
            </a:extLst>
          </p:cNvPr>
          <p:cNvSpPr/>
          <p:nvPr/>
        </p:nvSpPr>
        <p:spPr>
          <a:xfrm>
            <a:off x="159562" y="3068960"/>
            <a:ext cx="88248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3200" b="1" dirty="0">
                <a:solidFill>
                  <a:srgbClr val="FF6600"/>
                </a:solidFill>
              </a:rPr>
              <a:t>Quels sont les 2 types de syndromes diarrhéiques ?</a:t>
            </a:r>
            <a:endParaRPr lang="fr-FR" sz="32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10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Attachment.jpeg">
            <a:extLst>
              <a:ext uri="{FF2B5EF4-FFF2-40B4-BE49-F238E27FC236}">
                <a16:creationId xmlns:a16="http://schemas.microsoft.com/office/drawing/2014/main" id="{759773EF-3976-C246-8458-D06CA8A9F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07" y="1088092"/>
            <a:ext cx="2520000" cy="206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79512" y="476672"/>
            <a:ext cx="5976664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None/>
            </a:pPr>
            <a:endParaRPr lang="fr-FR" altLang="fr-FR" sz="2800" b="1" dirty="0"/>
          </a:p>
          <a:p>
            <a:pPr algn="just" eaLnBrk="1" hangingPunct="1">
              <a:lnSpc>
                <a:spcPct val="90000"/>
              </a:lnSpc>
            </a:pPr>
            <a:r>
              <a:rPr lang="fr-FR" altLang="fr-FR" sz="2800" b="1" dirty="0">
                <a:solidFill>
                  <a:srgbClr val="FF6600"/>
                </a:solidFill>
              </a:rPr>
              <a:t>Syndrome cholériforme/toxinique/sécrétoire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400" dirty="0"/>
              <a:t>Libération d’une toxine à l’origine de troubles de la fonction sécrétoire (sécrétion active d’eau et électrolytes, sans lésion anatomique)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400" dirty="0"/>
              <a:t>Diarrhée </a:t>
            </a:r>
            <a:r>
              <a:rPr lang="fr-FR" altLang="fr-FR" sz="2400" b="1" dirty="0"/>
              <a:t>aqueuse « eau de riz »</a:t>
            </a:r>
          </a:p>
          <a:p>
            <a:pPr algn="just" eaLnBrk="1" hangingPunct="1">
              <a:lnSpc>
                <a:spcPct val="90000"/>
              </a:lnSpc>
            </a:pPr>
            <a:endParaRPr lang="fr-FR" altLang="fr-FR" sz="2800" dirty="0"/>
          </a:p>
          <a:p>
            <a:pPr algn="just" eaLnBrk="1" hangingPunct="1">
              <a:lnSpc>
                <a:spcPct val="90000"/>
              </a:lnSpc>
            </a:pPr>
            <a:r>
              <a:rPr lang="fr-FR" altLang="fr-FR" sz="2800" b="1" dirty="0">
                <a:solidFill>
                  <a:srgbClr val="FF6600"/>
                </a:solidFill>
              </a:rPr>
              <a:t>Syndrome dysentérique ou entéro-invasif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400" dirty="0"/>
              <a:t>Invasion de la muqueuse avec destruction des villosités, à l’origine de troubles de la fonction d’absorption</a:t>
            </a:r>
          </a:p>
          <a:p>
            <a:pPr lvl="1" algn="just">
              <a:lnSpc>
                <a:spcPct val="90000"/>
              </a:lnSpc>
            </a:pPr>
            <a:r>
              <a:rPr lang="fr-FR" altLang="fr-FR" sz="2400" dirty="0"/>
              <a:t>Diarrhée </a:t>
            </a:r>
            <a:r>
              <a:rPr lang="fr-FR" sz="2400" b="1" dirty="0" err="1">
                <a:solidFill>
                  <a:srgbClr val="00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glairo</a:t>
            </a:r>
            <a:r>
              <a:rPr lang="fr-FR" sz="2400" b="1" dirty="0">
                <a:solidFill>
                  <a:srgbClr val="00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</a:rPr>
              <a:t>-sanglante</a:t>
            </a:r>
            <a:endParaRPr lang="fr-FR" altLang="fr-FR" sz="2400" b="1" dirty="0"/>
          </a:p>
          <a:p>
            <a:pPr lvl="1" algn="just">
              <a:lnSpc>
                <a:spcPct val="90000"/>
              </a:lnSpc>
            </a:pPr>
            <a:endParaRPr lang="fr-FR" altLang="fr-FR" sz="2400" dirty="0"/>
          </a:p>
          <a:p>
            <a:pPr lvl="1" algn="just">
              <a:lnSpc>
                <a:spcPct val="90000"/>
              </a:lnSpc>
            </a:pPr>
            <a:endParaRPr lang="fr-FR" altLang="fr-FR" dirty="0"/>
          </a:p>
          <a:p>
            <a:pPr algn="just"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Physiopathologie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836" name="Picture 4" descr="Attachment.jpeg">
            <a:extLst>
              <a:ext uri="{FF2B5EF4-FFF2-40B4-BE49-F238E27FC236}">
                <a16:creationId xmlns:a16="http://schemas.microsoft.com/office/drawing/2014/main" id="{CFC4C714-BBDE-F34E-8B33-A1D6EEBEB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6"/>
            <a:ext cx="2520000" cy="236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C48F9B3-BF14-E846-B5D8-B7AE1ACED92D}"/>
              </a:ext>
            </a:extLst>
          </p:cNvPr>
          <p:cNvSpPr txBox="1"/>
          <p:nvPr/>
        </p:nvSpPr>
        <p:spPr>
          <a:xfrm>
            <a:off x="5184068" y="5881019"/>
            <a:ext cx="22322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76"/>
              </a:spcBef>
              <a:spcAft>
                <a:spcPts val="0"/>
              </a:spcAft>
              <a:buSzPts val="2400"/>
            </a:pPr>
            <a:r>
              <a:rPr lang="fr-FR" sz="1100" dirty="0">
                <a:solidFill>
                  <a:srgbClr val="00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DIARRHÉES AIGUES</a:t>
            </a:r>
            <a:r>
              <a:rPr lang="fr-FR" sz="1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,</a:t>
            </a:r>
            <a:r>
              <a:rPr lang="fr-FR" sz="1100" dirty="0">
                <a:solidFill>
                  <a:srgbClr val="000000"/>
                </a:solidFill>
                <a:ea typeface="ＭＳ Ｐゴシック" panose="020B0600070205080204" pitchFamily="34" charset="-128"/>
                <a:cs typeface="ＭＳ Ｐゴシック" panose="020B0600070205080204" pitchFamily="34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ifsidijon.info</a:t>
            </a:r>
            <a:endParaRPr lang="fr-FR" sz="1100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EE47F2D-06CD-4A43-B7BD-3B8A450F0E8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E564A7-6278-4987-9B28-90D190FF0A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8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dirty="0">
                <a:solidFill>
                  <a:srgbClr val="000000"/>
                </a:solidFill>
                <a:cs typeface="Arial" pitchFamily="34" charset="0"/>
              </a:rPr>
              <a:t>Bactéries </a:t>
            </a:r>
            <a:r>
              <a:rPr lang="fr-FR" sz="3600" b="1" dirty="0" err="1">
                <a:solidFill>
                  <a:srgbClr val="FF6600"/>
                </a:solidFill>
                <a:cs typeface="Arial" pitchFamily="34" charset="0"/>
              </a:rPr>
              <a:t>entérotoxinogènes</a:t>
            </a:r>
            <a:endParaRPr lang="fr-FR" sz="3600" b="1" dirty="0">
              <a:solidFill>
                <a:srgbClr val="FF6600"/>
              </a:solidFill>
              <a:cs typeface="Arial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03136" y="1340768"/>
            <a:ext cx="868934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2800" dirty="0"/>
              <a:t>Production d’</a:t>
            </a:r>
            <a:r>
              <a:rPr lang="fr-FR" sz="2800" dirty="0" err="1"/>
              <a:t>entérotoxine</a:t>
            </a:r>
            <a:r>
              <a:rPr lang="fr-FR" sz="2800" dirty="0"/>
              <a:t> </a:t>
            </a:r>
            <a:endParaRPr lang="fr-FR" sz="2400" dirty="0"/>
          </a:p>
          <a:p>
            <a:pPr marL="342900" lvl="2" indent="-342900">
              <a:buClr>
                <a:schemeClr val="tx1"/>
              </a:buClr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Fuite de Cl</a:t>
            </a:r>
            <a:r>
              <a:rPr lang="fr-FR" sz="2800" baseline="30000" dirty="0">
                <a:ea typeface="ＭＳ Ｐゴシック" charset="0"/>
                <a:cs typeface="ＭＳ Ｐゴシック" charset="0"/>
              </a:rPr>
              <a:t>-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et d’</a:t>
            </a:r>
            <a:r>
              <a:rPr lang="fr-FR" altLang="ja-JP" sz="2800" dirty="0">
                <a:ea typeface="ＭＳ Ｐゴシック" charset="0"/>
                <a:cs typeface="ＭＳ Ｐゴシック" charset="0"/>
              </a:rPr>
              <a:t>eau</a:t>
            </a:r>
          </a:p>
          <a:p>
            <a:pPr marL="342900" lvl="2" indent="-342900">
              <a:buClr>
                <a:schemeClr val="tx1"/>
              </a:buClr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buClr>
                <a:schemeClr val="tx1"/>
              </a:buClr>
              <a:defRPr/>
            </a:pPr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Syndrome cholériforme</a:t>
            </a:r>
          </a:p>
          <a:p>
            <a:pPr marL="800100" lvl="3" indent="-342900">
              <a:buClr>
                <a:schemeClr val="tx1"/>
              </a:buClr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diarrhée aqueuse, sans hématies, ni globules blancs</a:t>
            </a:r>
          </a:p>
          <a:p>
            <a:pPr marL="800100" lvl="3" indent="-342900">
              <a:buClr>
                <a:schemeClr val="tx1"/>
              </a:buClr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peu/pas de fièvre</a:t>
            </a:r>
          </a:p>
          <a:p>
            <a:pPr marL="800100" lvl="3" indent="-342900">
              <a:spcAft>
                <a:spcPts val="1800"/>
              </a:spcAft>
              <a:buClr>
                <a:schemeClr val="tx1"/>
              </a:buClr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risque de déshydratation +++++</a:t>
            </a:r>
          </a:p>
          <a:p>
            <a:pPr marL="342900" lvl="2" indent="-342900">
              <a:spcAft>
                <a:spcPts val="1800"/>
              </a:spcAft>
              <a:buClr>
                <a:schemeClr val="tx1"/>
              </a:buClr>
              <a:defRPr/>
            </a:pPr>
            <a:r>
              <a:rPr lang="fr-FR" sz="2800" i="1" dirty="0">
                <a:ea typeface="ＭＳ Ｐゴシック" charset="0"/>
                <a:cs typeface="ＭＳ Ｐゴシック" charset="0"/>
              </a:rPr>
              <a:t>E. coli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de la « turista » (ETEC), </a:t>
            </a:r>
            <a:r>
              <a:rPr lang="fr-FR" sz="2800" b="1" i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Vibrio cholerae</a:t>
            </a:r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endParaRPr lang="fr-FR" sz="2600" b="1" dirty="0">
              <a:solidFill>
                <a:srgbClr val="FF6600"/>
              </a:solidFill>
            </a:endParaRPr>
          </a:p>
          <a:p>
            <a:pPr marL="342900" lvl="2" indent="-342900">
              <a:spcAft>
                <a:spcPts val="1800"/>
              </a:spcAft>
              <a:buClr>
                <a:schemeClr val="tx1"/>
              </a:buClr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10" name="Picture 4" descr="adeny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112" y="44624"/>
            <a:ext cx="3456384" cy="3172467"/>
          </a:xfrm>
          <a:prstGeom prst="rect">
            <a:avLst/>
          </a:prstGeom>
          <a:noFill/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400D2224-8DB7-458D-8CDC-6B720961A581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1650B0-CA46-4F94-B0ED-3D82CE1FF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8594" y="3506539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73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dirty="0">
                <a:solidFill>
                  <a:srgbClr val="000000"/>
                </a:solidFill>
                <a:cs typeface="Arial" pitchFamily="34" charset="0"/>
              </a:rPr>
              <a:t>Bactéries </a:t>
            </a:r>
            <a:r>
              <a:rPr lang="fr-FR" sz="3600" b="1" dirty="0">
                <a:solidFill>
                  <a:srgbClr val="FF6600"/>
                </a:solidFill>
                <a:cs typeface="Arial" pitchFamily="34" charset="0"/>
              </a:rPr>
              <a:t>entéro-invasives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7504" y="1052736"/>
            <a:ext cx="8988640" cy="57606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3000" dirty="0">
                <a:ea typeface="ＭＳ Ｐゴシック" charset="0"/>
                <a:cs typeface="ＭＳ Ｐゴシック" charset="0"/>
              </a:rPr>
              <a:t>Envahissement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Inflammation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Destruction cellulaire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+/- dissémination sanguine</a:t>
            </a:r>
          </a:p>
          <a:p>
            <a:pPr marL="800100" lvl="3" indent="-342900">
              <a:defRPr/>
            </a:pPr>
            <a:endParaRPr lang="fr-FR" sz="26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sz="30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Syndrome dysentériforme (</a:t>
            </a:r>
            <a:r>
              <a:rPr lang="fr-FR" sz="3000" b="1" i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Shigella</a:t>
            </a:r>
            <a:r>
              <a:rPr lang="fr-FR" sz="30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+++)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Fièvre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Diarrhée </a:t>
            </a:r>
            <a:r>
              <a:rPr lang="fr-FR" sz="2600" dirty="0" err="1">
                <a:ea typeface="ＭＳ Ｐゴシック" charset="0"/>
                <a:cs typeface="ＭＳ Ｐゴシック" charset="0"/>
              </a:rPr>
              <a:t>glairo</a:t>
            </a:r>
            <a:r>
              <a:rPr lang="fr-FR" sz="2600" dirty="0">
                <a:ea typeface="ＭＳ Ｐゴシック" charset="0"/>
                <a:cs typeface="ＭＳ Ｐゴシック" charset="0"/>
              </a:rPr>
              <a:t>-sanglante, muco-purulente (globules blancs)</a:t>
            </a:r>
          </a:p>
          <a:p>
            <a:pPr marL="342900" lvl="2" indent="-342900">
              <a:defRPr/>
            </a:pPr>
            <a:r>
              <a:rPr lang="fr-FR" sz="3000" dirty="0">
                <a:ea typeface="ＭＳ Ｐゴシック" charset="0"/>
                <a:cs typeface="ＭＳ Ｐゴシック" charset="0"/>
              </a:rPr>
              <a:t>Syndrome gastroentéritique (</a:t>
            </a:r>
            <a:r>
              <a:rPr lang="fr-FR" sz="3000" i="1" dirty="0">
                <a:ea typeface="ＭＳ Ｐゴシック" charset="0"/>
                <a:cs typeface="ＭＳ Ｐゴシック" charset="0"/>
              </a:rPr>
              <a:t>Salmonella</a:t>
            </a:r>
            <a:r>
              <a:rPr lang="fr-FR" sz="3000" dirty="0">
                <a:ea typeface="ＭＳ Ｐゴシック" charset="0"/>
                <a:cs typeface="ＭＳ Ｐゴシック" charset="0"/>
              </a:rPr>
              <a:t>, </a:t>
            </a:r>
            <a:r>
              <a:rPr lang="fr-FR" sz="3000" i="1" dirty="0">
                <a:ea typeface="ＭＳ Ｐゴシック" charset="0"/>
                <a:cs typeface="ＭＳ Ｐゴシック" charset="0"/>
              </a:rPr>
              <a:t>Campylobacter</a:t>
            </a:r>
            <a:r>
              <a:rPr lang="fr-FR" sz="3000" dirty="0">
                <a:ea typeface="ＭＳ Ｐゴシック" charset="0"/>
                <a:cs typeface="ＭＳ Ｐゴシック" charset="0"/>
              </a:rPr>
              <a:t>)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Diarrhée aspécifique +/ fièvre, vomissements</a:t>
            </a:r>
          </a:p>
          <a:p>
            <a:pPr marL="800100" lvl="3" indent="-342900">
              <a:defRPr/>
            </a:pPr>
            <a:endParaRPr lang="fr-FR" sz="26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sz="3000" dirty="0">
                <a:ea typeface="ＭＳ Ｐゴシック" charset="0"/>
                <a:cs typeface="ＭＳ Ｐゴシック" charset="0"/>
              </a:rPr>
              <a:t>Dose infectante 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faible (10 bactéries !) pour </a:t>
            </a:r>
            <a:r>
              <a:rPr lang="fr-FR" sz="2600" b="1" i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Shigella</a:t>
            </a:r>
            <a:r>
              <a:rPr lang="fr-FR" sz="2600" b="1" i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sz="2600" b="1" i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dysenteriae</a:t>
            </a:r>
            <a:endParaRPr lang="fr-FR" sz="2600" b="1" i="1" dirty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élevée (&gt;10</a:t>
            </a:r>
            <a:r>
              <a:rPr lang="fr-FR" sz="2600" baseline="30000" dirty="0">
                <a:ea typeface="ＭＳ Ｐゴシック" charset="0"/>
                <a:cs typeface="ＭＳ Ｐゴシック" charset="0"/>
              </a:rPr>
              <a:t>6</a:t>
            </a:r>
            <a:r>
              <a:rPr lang="fr-FR" sz="2600" dirty="0">
                <a:ea typeface="ＭＳ Ｐゴシック" charset="0"/>
                <a:cs typeface="ＭＳ Ｐゴシック" charset="0"/>
              </a:rPr>
              <a:t> bactéries) pour </a:t>
            </a:r>
            <a:r>
              <a:rPr lang="fr-FR" sz="2600" i="1" dirty="0">
                <a:ea typeface="ＭＳ Ｐゴシック" charset="0"/>
                <a:cs typeface="ＭＳ Ｐゴシック" charset="0"/>
              </a:rPr>
              <a:t>E. coli </a:t>
            </a:r>
            <a:r>
              <a:rPr lang="fr-FR" sz="2600" dirty="0">
                <a:ea typeface="ＭＳ Ｐゴシック" charset="0"/>
                <a:cs typeface="ＭＳ Ｐゴシック" charset="0"/>
              </a:rPr>
              <a:t>(EIEC</a:t>
            </a:r>
            <a:r>
              <a:rPr lang="fr-FR" sz="2600" i="1" dirty="0">
                <a:ea typeface="ＭＳ Ｐゴシック" charset="0"/>
                <a:cs typeface="ＭＳ Ｐゴシック" charset="0"/>
              </a:rPr>
              <a:t>, </a:t>
            </a:r>
            <a:r>
              <a:rPr lang="fr-FR" sz="2600" dirty="0">
                <a:ea typeface="ＭＳ Ｐゴシック" charset="0"/>
                <a:cs typeface="ＭＳ Ｐゴシック" charset="0"/>
              </a:rPr>
              <a:t>EHEC)</a:t>
            </a:r>
            <a:r>
              <a:rPr lang="fr-FR" sz="2600" i="1" dirty="0">
                <a:ea typeface="ＭＳ Ｐゴシック" charset="0"/>
                <a:cs typeface="ＭＳ Ｐゴシック" charset="0"/>
              </a:rPr>
              <a:t>, </a:t>
            </a:r>
            <a:r>
              <a:rPr lang="fr-FR" sz="2600" dirty="0">
                <a:ea typeface="ＭＳ Ｐゴシック" charset="0"/>
                <a:cs typeface="ＭＳ Ｐゴシック" charset="0"/>
              </a:rPr>
              <a:t>Salmonelles, </a:t>
            </a:r>
            <a:r>
              <a:rPr lang="fr-FR" sz="2600" i="1" dirty="0">
                <a:ea typeface="ＭＳ Ｐゴシック" charset="0"/>
                <a:cs typeface="ＭＳ Ｐゴシック" charset="0"/>
              </a:rPr>
              <a:t>Campylobacter, Yersinia</a:t>
            </a:r>
          </a:p>
          <a:p>
            <a:pPr marL="800100" lvl="3" indent="-342900">
              <a:defRPr/>
            </a:pPr>
            <a:endParaRPr lang="fr-FR" sz="24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9144000" y="459460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9" name="Image 8" descr="1-s2.0-S1369527410001384-gr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5" t="4445" r="20279" b="4445"/>
          <a:stretch/>
        </p:blipFill>
        <p:spPr>
          <a:xfrm>
            <a:off x="5148064" y="44624"/>
            <a:ext cx="3948080" cy="2952328"/>
          </a:xfrm>
          <a:prstGeom prst="rect">
            <a:avLst/>
          </a:prstGeom>
          <a:ln>
            <a:noFill/>
          </a:ln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4D4CA402-6070-4004-832C-DF0AD1D4B5C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20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668054-73F7-4D16-A759-CD31E3EE7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8594" y="3284984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56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Complications des infections entéro-invasives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144000" y="344312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38731" y="980728"/>
            <a:ext cx="8369573" cy="5877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i="1" dirty="0" err="1">
                <a:ea typeface="ＭＳ Ｐゴシック" charset="0"/>
                <a:cs typeface="ＭＳ Ｐゴシック" charset="0"/>
              </a:rPr>
              <a:t>Shigella</a:t>
            </a:r>
            <a:r>
              <a:rPr lang="fr-FR" i="1" dirty="0">
                <a:ea typeface="ＭＳ Ｐゴシック" charset="0"/>
                <a:cs typeface="ＭＳ Ｐゴシック" charset="0"/>
              </a:rPr>
              <a:t>, Yersinia, E. coli </a:t>
            </a:r>
            <a:r>
              <a:rPr lang="fr-FR" dirty="0">
                <a:ea typeface="ＭＳ Ｐゴシック" charset="0"/>
                <a:cs typeface="ＭＳ Ｐゴシック" charset="0"/>
              </a:rPr>
              <a:t>: septicémie</a:t>
            </a: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Salmonella </a:t>
            </a:r>
            <a:r>
              <a:rPr lang="fr-FR" dirty="0">
                <a:ea typeface="ＭＳ Ｐゴシック" charset="0"/>
                <a:cs typeface="ＭＳ Ｐゴシック" charset="0"/>
              </a:rPr>
              <a:t>Typhi –</a:t>
            </a:r>
            <a:r>
              <a:rPr lang="fr-FR" dirty="0" err="1">
                <a:ea typeface="ＭＳ Ｐゴシック" charset="0"/>
                <a:cs typeface="ＭＳ Ｐゴシック" charset="0"/>
              </a:rPr>
              <a:t>Paratyphi</a:t>
            </a:r>
            <a:r>
              <a:rPr lang="fr-FR" dirty="0">
                <a:ea typeface="ＭＳ Ｐゴシック" charset="0"/>
                <a:cs typeface="ＭＳ Ｐゴシック" charset="0"/>
              </a:rPr>
              <a:t> A, B ou C</a:t>
            </a:r>
            <a:r>
              <a:rPr lang="fr-FR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dirty="0">
                <a:ea typeface="ＭＳ Ｐゴシック" charset="0"/>
                <a:cs typeface="ＭＳ Ｐゴシック" charset="0"/>
              </a:rPr>
              <a:t>: fièvres typhoïdes et </a:t>
            </a:r>
            <a:r>
              <a:rPr lang="fr-FR" dirty="0" err="1">
                <a:ea typeface="ＭＳ Ｐゴシック" charset="0"/>
                <a:cs typeface="ＭＳ Ｐゴシック" charset="0"/>
              </a:rPr>
              <a:t>para-typhoïdes</a:t>
            </a:r>
            <a:r>
              <a:rPr lang="fr-FR" dirty="0">
                <a:ea typeface="ＭＳ Ｐゴシック" charset="0"/>
                <a:cs typeface="ＭＳ Ｐゴシック" charset="0"/>
              </a:rPr>
              <a:t>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à</a:t>
            </a:r>
            <a:r>
              <a:rPr lang="fr-FR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déclaration obligatoire</a:t>
            </a:r>
          </a:p>
          <a:p>
            <a:pPr marL="342900" lvl="2" indent="-342900"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E. coli, (Shigella) </a:t>
            </a:r>
            <a:r>
              <a:rPr lang="fr-FR" dirty="0">
                <a:ea typeface="ＭＳ Ｐゴシック" charset="0"/>
                <a:cs typeface="ＭＳ Ｐゴシック" charset="0"/>
              </a:rPr>
              <a:t>: SHU</a:t>
            </a:r>
            <a:endParaRPr lang="fr-FR" i="1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altLang="ja-JP" sz="28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1" name="Picture 9" descr="phy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2984" y="1484784"/>
            <a:ext cx="4967288" cy="3355975"/>
          </a:xfrm>
          <a:prstGeom prst="rect">
            <a:avLst/>
          </a:prstGeom>
          <a:noFill/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334494" y="1845717"/>
            <a:ext cx="2533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fr-FR" sz="1800" i="0" dirty="0">
                <a:solidFill>
                  <a:schemeClr val="tx1"/>
                </a:solidFill>
              </a:rPr>
              <a:t>Diarrhée/constipation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099126" y="1628800"/>
            <a:ext cx="857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fr-FR" sz="1800" i="0" dirty="0">
                <a:solidFill>
                  <a:schemeClr val="tx1"/>
                </a:solidFill>
              </a:rPr>
              <a:t>Fièvre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239E8F5-3587-4912-A2C1-2C1D556EB2B6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D76AB50-0566-4499-9418-9149BAD3DF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35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Complications des infections entéro-invasives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2"/>
          <p:cNvSpPr txBox="1">
            <a:spLocks/>
          </p:cNvSpPr>
          <p:nvPr/>
        </p:nvSpPr>
        <p:spPr>
          <a:xfrm>
            <a:off x="538731" y="980728"/>
            <a:ext cx="8369573" cy="5877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i="1" dirty="0" err="1">
                <a:ea typeface="ＭＳ Ｐゴシック" charset="0"/>
                <a:cs typeface="ＭＳ Ｐゴシック" charset="0"/>
              </a:rPr>
              <a:t>Shigella</a:t>
            </a:r>
            <a:r>
              <a:rPr lang="fr-FR" i="1" dirty="0">
                <a:ea typeface="ＭＳ Ｐゴシック" charset="0"/>
                <a:cs typeface="ＭＳ Ｐゴシック" charset="0"/>
              </a:rPr>
              <a:t>, Yersinia, E. coli </a:t>
            </a:r>
            <a:r>
              <a:rPr lang="fr-FR" dirty="0">
                <a:ea typeface="ＭＳ Ｐゴシック" charset="0"/>
                <a:cs typeface="ＭＳ Ｐゴシック" charset="0"/>
              </a:rPr>
              <a:t>: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septicémie</a:t>
            </a: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Salmonella </a:t>
            </a:r>
            <a:r>
              <a:rPr lang="fr-FR" dirty="0" err="1">
                <a:ea typeface="ＭＳ Ｐゴシック" charset="0"/>
                <a:cs typeface="ＭＳ Ｐゴシック" charset="0"/>
              </a:rPr>
              <a:t>Typhi</a:t>
            </a:r>
            <a:r>
              <a:rPr lang="fr-FR" dirty="0">
                <a:ea typeface="ＭＳ Ｐゴシック" charset="0"/>
                <a:cs typeface="ＭＳ Ｐゴシック" charset="0"/>
              </a:rPr>
              <a:t> –</a:t>
            </a:r>
            <a:r>
              <a:rPr lang="fr-FR" dirty="0" err="1">
                <a:ea typeface="ＭＳ Ｐゴシック" charset="0"/>
                <a:cs typeface="ＭＳ Ｐゴシック" charset="0"/>
              </a:rPr>
              <a:t>Paratyphi</a:t>
            </a:r>
            <a:r>
              <a:rPr lang="fr-FR" dirty="0">
                <a:ea typeface="ＭＳ Ｐゴシック" charset="0"/>
                <a:cs typeface="ＭＳ Ｐゴシック" charset="0"/>
              </a:rPr>
              <a:t> A, B ou C</a:t>
            </a:r>
            <a:r>
              <a:rPr lang="fr-FR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dirty="0">
                <a:ea typeface="ＭＳ Ｐゴシック" charset="0"/>
                <a:cs typeface="ＭＳ Ｐゴシック" charset="0"/>
              </a:rPr>
              <a:t>: fièvres typhoïdes et </a:t>
            </a:r>
            <a:r>
              <a:rPr lang="fr-FR" dirty="0" err="1">
                <a:ea typeface="ＭＳ Ｐゴシック" charset="0"/>
                <a:cs typeface="ＭＳ Ｐゴシック" charset="0"/>
              </a:rPr>
              <a:t>para-typhoïdes</a:t>
            </a:r>
            <a:r>
              <a:rPr lang="fr-FR" dirty="0">
                <a:ea typeface="ＭＳ Ｐゴシック" charset="0"/>
                <a:cs typeface="ＭＳ Ｐゴシック" charset="0"/>
              </a:rPr>
              <a:t>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à</a:t>
            </a:r>
            <a:r>
              <a:rPr lang="fr-FR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déclaration obligatoire</a:t>
            </a:r>
          </a:p>
          <a:p>
            <a:pPr marL="342900" lvl="2" indent="-342900">
              <a:buClr>
                <a:srgbClr val="25A79B"/>
              </a:buClr>
              <a:defRPr/>
            </a:pPr>
            <a:endParaRPr lang="fr-FR" altLang="ja-JP" sz="28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1" name="Picture 9" descr="phy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2984" y="1484784"/>
            <a:ext cx="4967288" cy="3355975"/>
          </a:xfrm>
          <a:prstGeom prst="rect">
            <a:avLst/>
          </a:prstGeom>
          <a:noFill/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517442" y="1845717"/>
            <a:ext cx="2533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fr-FR" sz="1800" i="0" dirty="0">
                <a:solidFill>
                  <a:schemeClr val="tx1"/>
                </a:solidFill>
              </a:rPr>
              <a:t>Diarrhée/constipation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DD34C2-102B-403D-A4CF-6BBB741D6EB7}"/>
              </a:ext>
            </a:extLst>
          </p:cNvPr>
          <p:cNvSpPr/>
          <p:nvPr/>
        </p:nvSpPr>
        <p:spPr>
          <a:xfrm>
            <a:off x="899592" y="1484784"/>
            <a:ext cx="7716163" cy="43645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96D5FA-50C8-43A8-8C69-3D6795FC1C20}"/>
              </a:ext>
            </a:extLst>
          </p:cNvPr>
          <p:cNvSpPr/>
          <p:nvPr/>
        </p:nvSpPr>
        <p:spPr>
          <a:xfrm>
            <a:off x="507330" y="4221088"/>
            <a:ext cx="423664" cy="10606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C9955C-FFEB-46F7-88A8-EE80B4A16BAC}"/>
              </a:ext>
            </a:extLst>
          </p:cNvPr>
          <p:cNvSpPr txBox="1"/>
          <p:nvPr/>
        </p:nvSpPr>
        <p:spPr>
          <a:xfrm>
            <a:off x="2338953" y="2084655"/>
            <a:ext cx="44660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6600"/>
                </a:solidFill>
              </a:rPr>
              <a:t>Infections entéro-invasives</a:t>
            </a:r>
          </a:p>
          <a:p>
            <a:pPr algn="ctr"/>
            <a:r>
              <a:rPr lang="fr-FR" sz="2400" b="1" dirty="0">
                <a:solidFill>
                  <a:srgbClr val="FF6600"/>
                </a:solidFill>
              </a:rPr>
              <a:t>=</a:t>
            </a:r>
          </a:p>
          <a:p>
            <a:pPr algn="ctr"/>
            <a:r>
              <a:rPr lang="fr-FR" sz="2400" dirty="0"/>
              <a:t>Risque de </a:t>
            </a:r>
            <a:r>
              <a:rPr lang="fr-FR" sz="2400" b="1" dirty="0">
                <a:solidFill>
                  <a:srgbClr val="FF6600"/>
                </a:solidFill>
              </a:rPr>
              <a:t>translocation sanguine </a:t>
            </a:r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22638F0E-6586-4EF2-9411-885954B8ED40}"/>
              </a:ext>
            </a:extLst>
          </p:cNvPr>
          <p:cNvSpPr/>
          <p:nvPr/>
        </p:nvSpPr>
        <p:spPr>
          <a:xfrm>
            <a:off x="4338290" y="1628800"/>
            <a:ext cx="467420" cy="366713"/>
          </a:xfrm>
          <a:prstGeom prst="down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5ECC4F97-7373-44B5-896C-9D9C81A39C25}"/>
              </a:ext>
            </a:extLst>
          </p:cNvPr>
          <p:cNvSpPr/>
          <p:nvPr/>
        </p:nvSpPr>
        <p:spPr>
          <a:xfrm>
            <a:off x="4338290" y="3388439"/>
            <a:ext cx="467420" cy="366713"/>
          </a:xfrm>
          <a:prstGeom prst="down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FD0533F-D3CD-418C-88B9-5EED478F6011}"/>
              </a:ext>
            </a:extLst>
          </p:cNvPr>
          <p:cNvSpPr txBox="1"/>
          <p:nvPr/>
        </p:nvSpPr>
        <p:spPr>
          <a:xfrm>
            <a:off x="2935139" y="3861048"/>
            <a:ext cx="327372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Pas d’antidiarrhéique </a:t>
            </a:r>
          </a:p>
          <a:p>
            <a:pPr algn="ctr"/>
            <a:r>
              <a:rPr lang="fr-FR" sz="2400" b="1" dirty="0">
                <a:solidFill>
                  <a:srgbClr val="FF6600"/>
                </a:solidFill>
              </a:rPr>
              <a:t>ralentisseur de transit intestinal</a:t>
            </a:r>
          </a:p>
        </p:txBody>
      </p:sp>
      <p:pic>
        <p:nvPicPr>
          <p:cNvPr id="17" name="Picture 2" descr="Afficher l'image d'origine">
            <a:extLst>
              <a:ext uri="{FF2B5EF4-FFF2-40B4-BE49-F238E27FC236}">
                <a16:creationId xmlns:a16="http://schemas.microsoft.com/office/drawing/2014/main" id="{1DBA3835-8F6D-43CA-BADE-F1A99A8BD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5119072"/>
            <a:ext cx="1676400" cy="1478280"/>
          </a:xfrm>
          <a:prstGeom prst="rect">
            <a:avLst/>
          </a:prstGeom>
          <a:noFill/>
        </p:spPr>
      </p:pic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915FD675-DB6F-4333-9BAF-B4E65EFEA8A3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355BE8A-9C24-447A-9942-B382AD7AF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28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41C86-C053-3E4D-899F-ACFEF5BAC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1052" y="2852936"/>
            <a:ext cx="6321896" cy="1143000"/>
          </a:xfrm>
        </p:spPr>
        <p:txBody>
          <a:bodyPr/>
          <a:lstStyle/>
          <a:p>
            <a:pPr algn="ctr"/>
            <a:r>
              <a:rPr lang="fr-FR" b="1" dirty="0"/>
              <a:t>Entérobactéries responsables de diarrhées</a:t>
            </a:r>
          </a:p>
        </p:txBody>
      </p:sp>
    </p:spTree>
    <p:extLst>
      <p:ext uri="{BB962C8B-B14F-4D97-AF65-F5344CB8AC3E}">
        <p14:creationId xmlns:p14="http://schemas.microsoft.com/office/powerpoint/2010/main" val="3514819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i="1" dirty="0">
                <a:solidFill>
                  <a:srgbClr val="000000"/>
                </a:solidFill>
                <a:cs typeface="Arial" pitchFamily="34" charset="0"/>
              </a:rPr>
              <a:t>Salmonella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07504" y="836712"/>
            <a:ext cx="8712968" cy="602128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3300" dirty="0">
                <a:ea typeface="ＭＳ Ｐゴシック" charset="0"/>
                <a:cs typeface="ＭＳ Ｐゴシック" charset="0"/>
              </a:rPr>
              <a:t>2 espèces, 6 sous-espèces : </a:t>
            </a:r>
          </a:p>
          <a:p>
            <a:pPr marL="342900" lvl="2" indent="-342900">
              <a:buNone/>
              <a:defRPr/>
            </a:pPr>
            <a:r>
              <a:rPr lang="fr-FR" sz="3400" i="1" dirty="0">
                <a:ea typeface="ＭＳ Ｐゴシック" charset="0"/>
                <a:cs typeface="ＭＳ Ｐゴシック" charset="0"/>
              </a:rPr>
              <a:t>			</a:t>
            </a:r>
            <a:r>
              <a:rPr lang="fr-FR" sz="2800" i="1" dirty="0">
                <a:ea typeface="ＭＳ Ｐゴシック" charset="0"/>
                <a:cs typeface="ＭＳ Ｐゴシック" charset="0"/>
              </a:rPr>
              <a:t>Salmonella </a:t>
            </a:r>
            <a:r>
              <a:rPr lang="fr-FR" sz="2800" i="1" dirty="0" err="1">
                <a:ea typeface="ＭＳ Ｐゴシック" charset="0"/>
                <a:cs typeface="ＭＳ Ｐゴシック" charset="0"/>
              </a:rPr>
              <a:t>enterica</a:t>
            </a:r>
            <a:r>
              <a:rPr lang="fr-FR" sz="2800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sz="2800" dirty="0" err="1">
                <a:ea typeface="ＭＳ Ｐゴシック" charset="0"/>
                <a:cs typeface="ＭＳ Ｐゴシック" charset="0"/>
              </a:rPr>
              <a:t>subsp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</a:t>
            </a:r>
            <a:r>
              <a:rPr lang="fr-FR" sz="2800" i="1" dirty="0" err="1">
                <a:ea typeface="ＭＳ Ｐゴシック" charset="0"/>
                <a:cs typeface="ＭＳ Ｐゴシック" charset="0"/>
              </a:rPr>
              <a:t>enterica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très majoritaire</a:t>
            </a:r>
          </a:p>
          <a:p>
            <a:pPr marL="342900" lvl="2" indent="-342900">
              <a:buNone/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			&gt; 2000 </a:t>
            </a:r>
            <a:r>
              <a:rPr lang="fr-FR" sz="2800" dirty="0" err="1">
                <a:ea typeface="ＭＳ Ｐゴシック" charset="0"/>
                <a:cs typeface="ＭＳ Ｐゴシック" charset="0"/>
              </a:rPr>
              <a:t>sérotypes</a:t>
            </a: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9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sz="3300" dirty="0">
                <a:ea typeface="ＭＳ Ｐゴシック" charset="0"/>
                <a:cs typeface="ＭＳ Ｐゴシック" charset="0"/>
              </a:rPr>
              <a:t>Salmonelloses </a:t>
            </a:r>
            <a:r>
              <a:rPr lang="fr-FR" sz="33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majeures : </a:t>
            </a:r>
            <a:r>
              <a:rPr lang="fr-FR" sz="33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Typhi</a:t>
            </a:r>
            <a:r>
              <a:rPr lang="fr-FR" sz="33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, </a:t>
            </a:r>
            <a:r>
              <a:rPr lang="fr-FR" sz="33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Paratyphi</a:t>
            </a:r>
            <a:r>
              <a:rPr lang="fr-FR" sz="33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A, B, C</a:t>
            </a:r>
            <a:r>
              <a:rPr lang="fr-FR" sz="3300" b="1" dirty="0">
                <a:solidFill>
                  <a:schemeClr val="accent6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sz="3300" dirty="0">
                <a:ea typeface="ＭＳ Ｐゴシック" charset="0"/>
                <a:cs typeface="ＭＳ Ｐゴシック" charset="0"/>
              </a:rPr>
              <a:t>(fièvres typhoïdes et paratyphoïdes) </a:t>
            </a:r>
            <a:r>
              <a:rPr lang="fr-FR" sz="3300" b="1" dirty="0">
                <a:solidFill>
                  <a:srgbClr val="FF6600"/>
                </a:solidFill>
                <a:latin typeface="Calibri"/>
                <a:ea typeface="ＭＳ Ｐゴシック" charset="0"/>
                <a:cs typeface="ＭＳ Ｐゴシック" charset="0"/>
              </a:rPr>
              <a:t>→ GRAVES</a:t>
            </a:r>
            <a:endParaRPr lang="fr-FR" sz="3300" b="1" dirty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Incubation 1 à 2 semaines</a:t>
            </a:r>
          </a:p>
          <a:p>
            <a:pPr marL="800100" lvl="3" indent="-342900"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Fièvre avec pouls dissocié + troubles neuropsychiques (prostration, tuphos) et digestifs, létalité 1%</a:t>
            </a:r>
          </a:p>
          <a:p>
            <a:pPr marL="800100" lvl="3" indent="-342900"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Diagnostic : coproculture + </a:t>
            </a:r>
            <a:r>
              <a:rPr lang="fr-FR" sz="2800" b="1" dirty="0">
                <a:ea typeface="ＭＳ Ｐゴシック" charset="0"/>
                <a:cs typeface="ＭＳ Ｐゴシック" charset="0"/>
              </a:rPr>
              <a:t>hémoculture</a:t>
            </a:r>
          </a:p>
          <a:p>
            <a:pPr marL="342900" lvl="2" indent="-342900">
              <a:buNone/>
              <a:defRPr/>
            </a:pPr>
            <a:r>
              <a:rPr lang="fr-FR" sz="3400" dirty="0">
                <a:ea typeface="ＭＳ Ｐゴシック" charset="0"/>
                <a:cs typeface="ＭＳ Ｐゴシック" charset="0"/>
              </a:rPr>
              <a:t> </a:t>
            </a:r>
          </a:p>
          <a:p>
            <a:pPr marL="342900" lvl="2" indent="-342900">
              <a:defRPr/>
            </a:pPr>
            <a:r>
              <a:rPr lang="fr-FR" sz="3300" dirty="0" err="1">
                <a:ea typeface="ＭＳ Ｐゴシック" charset="0"/>
                <a:cs typeface="ＭＳ Ｐゴシック" charset="0"/>
              </a:rPr>
              <a:t>Typhi</a:t>
            </a:r>
            <a:r>
              <a:rPr lang="fr-FR" sz="3300" dirty="0">
                <a:ea typeface="ＭＳ Ｐゴシック" charset="0"/>
                <a:cs typeface="ＭＳ Ｐゴシック" charset="0"/>
              </a:rPr>
              <a:t> et </a:t>
            </a:r>
            <a:r>
              <a:rPr lang="fr-FR" sz="3300" dirty="0" err="1">
                <a:ea typeface="ＭＳ Ｐゴシック" charset="0"/>
                <a:cs typeface="ＭＳ Ｐゴシック" charset="0"/>
              </a:rPr>
              <a:t>Paratyphi</a:t>
            </a:r>
            <a:r>
              <a:rPr lang="fr-FR" sz="3300" dirty="0">
                <a:ea typeface="ＭＳ Ｐゴシック" charset="0"/>
                <a:cs typeface="ＭＳ Ｐゴシック" charset="0"/>
              </a:rPr>
              <a:t> A : strictement humains (péril fécal) ≠ autres </a:t>
            </a:r>
            <a:r>
              <a:rPr lang="fr-FR" sz="3300" dirty="0" err="1">
                <a:ea typeface="ＭＳ Ｐゴシック" charset="0"/>
                <a:cs typeface="ＭＳ Ｐゴシック" charset="0"/>
              </a:rPr>
              <a:t>sérotypes</a:t>
            </a:r>
            <a:r>
              <a:rPr lang="fr-FR" sz="3300" dirty="0">
                <a:ea typeface="ＭＳ Ｐゴシック" charset="0"/>
                <a:cs typeface="ＭＳ Ｐゴシック" charset="0"/>
              </a:rPr>
              <a:t> présents chez animaux </a:t>
            </a:r>
          </a:p>
          <a:p>
            <a:pPr marL="342900" lvl="2" indent="-342900">
              <a:defRPr/>
            </a:pPr>
            <a:endParaRPr lang="fr-FR" sz="34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sz="3300" dirty="0">
                <a:ea typeface="ＭＳ Ｐゴシック" charset="0"/>
                <a:cs typeface="ＭＳ Ｐゴシック" charset="0"/>
              </a:rPr>
              <a:t>Salmonelloses </a:t>
            </a:r>
            <a:r>
              <a:rPr lang="fr-FR" sz="33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mineures</a:t>
            </a:r>
            <a:r>
              <a:rPr lang="fr-FR" sz="33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sz="3300" dirty="0">
                <a:ea typeface="ＭＳ Ｐゴシック" charset="0"/>
                <a:cs typeface="ＭＳ Ｐゴシック" charset="0"/>
              </a:rPr>
              <a:t>: </a:t>
            </a:r>
            <a:r>
              <a:rPr lang="fr-FR" sz="2800" dirty="0" err="1">
                <a:ea typeface="ＭＳ Ｐゴシック" charset="0"/>
                <a:cs typeface="ＭＳ Ｐゴシック" charset="0"/>
              </a:rPr>
              <a:t>Enteritidis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, </a:t>
            </a:r>
            <a:r>
              <a:rPr lang="fr-FR" sz="2800" dirty="0" err="1">
                <a:ea typeface="ＭＳ Ｐゴシック" charset="0"/>
                <a:cs typeface="ＭＳ Ｐゴシック" charset="0"/>
              </a:rPr>
              <a:t>Typhimurium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(</a:t>
            </a:r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TIAC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)</a:t>
            </a:r>
            <a:endParaRPr lang="fr-FR" sz="33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34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1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endParaRPr lang="fr-FR" sz="2100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119810" name="Picture 2" descr="Résultat de recherche d'images pour &quot;daniel salmon&quot;">
            <a:extLst>
              <a:ext uri="{FF2B5EF4-FFF2-40B4-BE49-F238E27FC236}">
                <a16:creationId xmlns:a16="http://schemas.microsoft.com/office/drawing/2014/main" id="{8BFE4987-7706-9C48-A7CD-925AC4555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352" y="37815"/>
            <a:ext cx="1255065" cy="159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347031-595B-BA42-8ED7-82004A639108}"/>
              </a:ext>
            </a:extLst>
          </p:cNvPr>
          <p:cNvSpPr txBox="1"/>
          <p:nvPr/>
        </p:nvSpPr>
        <p:spPr>
          <a:xfrm>
            <a:off x="7670924" y="1601721"/>
            <a:ext cx="1479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Daniel Elmer Salmon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00AEC15-A2C5-4953-9230-29F4134D08DD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24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CC8DC60-6CA8-4E40-A229-41E5C69FE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23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850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i="1" dirty="0">
                <a:solidFill>
                  <a:srgbClr val="000000"/>
                </a:solidFill>
                <a:cs typeface="Arial" pitchFamily="34" charset="0"/>
              </a:rPr>
              <a:t>Salmonella </a:t>
            </a: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: épidémiologie des fièvres typhoïdes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738028" y="5043024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15 millions de cas/an dans le monde</a:t>
            </a:r>
          </a:p>
          <a:p>
            <a:r>
              <a:rPr lang="fr-FR" sz="2400" dirty="0"/>
              <a:t>France : 80 % cas importés</a:t>
            </a:r>
          </a:p>
          <a:p>
            <a:r>
              <a:rPr lang="fr-FR" sz="2400" dirty="0"/>
              <a:t>Voyageurs : vaccin </a:t>
            </a:r>
            <a:r>
              <a:rPr lang="fr-FR" sz="2400" dirty="0" err="1"/>
              <a:t>Typhim</a:t>
            </a:r>
            <a:r>
              <a:rPr lang="fr-FR" sz="2400" dirty="0"/>
              <a:t> Vi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5E75C597-E0EC-4F48-96BF-ED2899A766EE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25</a:t>
            </a:fld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C82149-A3B6-4FE8-9F07-F66ED3FB3CAD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22773" t="32168" r="25630" b="35063"/>
          <a:stretch/>
        </p:blipFill>
        <p:spPr>
          <a:xfrm>
            <a:off x="72000" y="980728"/>
            <a:ext cx="8964000" cy="370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E8E7CF-D5CB-487B-8C9B-D6F20C37CB34}"/>
              </a:ext>
            </a:extLst>
          </p:cNvPr>
          <p:cNvSpPr txBox="1"/>
          <p:nvPr/>
        </p:nvSpPr>
        <p:spPr>
          <a:xfrm>
            <a:off x="5724128" y="4437112"/>
            <a:ext cx="4437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u="none" strike="noStrike" baseline="0" dirty="0" err="1">
                <a:solidFill>
                  <a:schemeClr val="tx2"/>
                </a:solidFill>
                <a:latin typeface="Shaker2Lancet-BoldItalic"/>
              </a:rPr>
              <a:t>Données</a:t>
            </a:r>
            <a:r>
              <a:rPr lang="en-US" sz="1800" u="none" strike="noStrike" baseline="0" dirty="0">
                <a:solidFill>
                  <a:schemeClr val="tx2"/>
                </a:solidFill>
                <a:latin typeface="Shaker2Lancet-BoldItalic"/>
              </a:rPr>
              <a:t> 2017.</a:t>
            </a:r>
          </a:p>
          <a:p>
            <a:pPr algn="l"/>
            <a:r>
              <a:rPr lang="en-US" sz="1800" i="1" u="none" strike="noStrike" baseline="0" dirty="0">
                <a:solidFill>
                  <a:schemeClr val="tx2"/>
                </a:solidFill>
                <a:latin typeface="Shaker2Lancet-BoldItalic"/>
              </a:rPr>
              <a:t>Lancet Infect Dis </a:t>
            </a:r>
            <a:r>
              <a:rPr lang="en-US" sz="1800" i="0" u="none" strike="noStrike" baseline="0" dirty="0">
                <a:solidFill>
                  <a:schemeClr val="tx2"/>
                </a:solidFill>
                <a:latin typeface="Shaker2Lancet-Bold"/>
              </a:rPr>
              <a:t>2019; 19: 369–81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6709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i="1" dirty="0" err="1">
                <a:solidFill>
                  <a:srgbClr val="000000"/>
                </a:solidFill>
                <a:cs typeface="Arial" pitchFamily="34" charset="0"/>
              </a:rPr>
              <a:t>Shigella</a:t>
            </a:r>
            <a:endParaRPr lang="fr-FR" sz="36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697364" y="1314262"/>
            <a:ext cx="8065716" cy="506974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4 espèces</a:t>
            </a:r>
          </a:p>
          <a:p>
            <a:pPr marL="800100" lvl="3" indent="-342900" algn="just">
              <a:defRPr/>
            </a:pPr>
            <a:r>
              <a:rPr lang="fr-FR" b="1" i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S. </a:t>
            </a:r>
            <a:r>
              <a:rPr lang="fr-FR" b="1" i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dysenteriae</a:t>
            </a:r>
            <a:r>
              <a:rPr lang="fr-FR" b="1" i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= </a:t>
            </a:r>
            <a:r>
              <a:rPr lang="fr-FR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dysentérie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bacillaire</a:t>
            </a:r>
            <a:endParaRPr lang="fr-FR" b="1" i="1" dirty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800100" lvl="3" indent="-342900" algn="just"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S. </a:t>
            </a:r>
            <a:r>
              <a:rPr lang="fr-FR" i="1" dirty="0" err="1">
                <a:ea typeface="ＭＳ Ｐゴシック" charset="0"/>
                <a:cs typeface="ＭＳ Ｐゴシック" charset="0"/>
              </a:rPr>
              <a:t>flexneri</a:t>
            </a:r>
            <a:endParaRPr lang="fr-FR" i="1" dirty="0">
              <a:ea typeface="ＭＳ Ｐゴシック" charset="0"/>
              <a:cs typeface="ＭＳ Ｐゴシック" charset="0"/>
            </a:endParaRPr>
          </a:p>
          <a:p>
            <a:pPr marL="800100" lvl="3" indent="-342900" algn="just"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S. </a:t>
            </a:r>
            <a:r>
              <a:rPr lang="fr-FR" i="1" dirty="0" err="1">
                <a:ea typeface="ＭＳ Ｐゴシック" charset="0"/>
                <a:cs typeface="ＭＳ Ｐゴシック" charset="0"/>
              </a:rPr>
              <a:t>boydii</a:t>
            </a:r>
            <a:endParaRPr lang="fr-FR" i="1" dirty="0">
              <a:ea typeface="ＭＳ Ｐゴシック" charset="0"/>
              <a:cs typeface="ＭＳ Ｐゴシック" charset="0"/>
            </a:endParaRPr>
          </a:p>
          <a:p>
            <a:pPr marL="800100" lvl="3" indent="-342900" algn="just"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S. </a:t>
            </a:r>
            <a:r>
              <a:rPr lang="fr-FR" i="1" dirty="0" err="1">
                <a:ea typeface="ＭＳ Ｐゴシック" charset="0"/>
                <a:cs typeface="ＭＳ Ｐゴシック" charset="0"/>
              </a:rPr>
              <a:t>sonnei</a:t>
            </a:r>
            <a:r>
              <a:rPr lang="fr-FR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dirty="0">
                <a:ea typeface="ＭＳ Ｐゴシック" charset="0"/>
                <a:cs typeface="ＭＳ Ｐゴシック" charset="0"/>
              </a:rPr>
              <a:t>(la + fréquente en France)</a:t>
            </a:r>
          </a:p>
          <a:p>
            <a:pPr marL="800100" lvl="3" indent="-342900" algn="just">
              <a:defRPr/>
            </a:pPr>
            <a:endParaRPr lang="fr-FR" sz="17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defRPr/>
            </a:pPr>
            <a:r>
              <a:rPr lang="fr-FR" sz="2200" dirty="0">
                <a:ea typeface="ＭＳ Ｐゴシック" charset="0"/>
                <a:cs typeface="ＭＳ Ｐゴシック" charset="0"/>
              </a:rPr>
              <a:t>Réservoir : tube digestif de </a:t>
            </a:r>
            <a:r>
              <a:rPr lang="fr-FR" sz="22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l’Homme</a:t>
            </a:r>
          </a:p>
          <a:p>
            <a:pPr marL="342900" lvl="2" indent="-342900" algn="just">
              <a:defRPr/>
            </a:pPr>
            <a:endParaRPr lang="fr-FR" sz="22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defRPr/>
            </a:pPr>
            <a:r>
              <a:rPr lang="fr-FR" sz="2200" dirty="0">
                <a:ea typeface="ＭＳ Ｐゴシック" charset="0"/>
                <a:cs typeface="ＭＳ Ｐゴシック" charset="0"/>
              </a:rPr>
              <a:t>Transmission </a:t>
            </a:r>
            <a:r>
              <a:rPr lang="fr-FR" sz="2200" dirty="0" err="1">
                <a:ea typeface="ＭＳ Ｐゴシック" charset="0"/>
                <a:cs typeface="ＭＳ Ｐゴシック" charset="0"/>
              </a:rPr>
              <a:t>orofécale</a:t>
            </a:r>
            <a:r>
              <a:rPr lang="fr-FR" sz="2200" dirty="0">
                <a:ea typeface="ＭＳ Ｐゴシック" charset="0"/>
                <a:cs typeface="ＭＳ Ｐゴシック" charset="0"/>
              </a:rPr>
              <a:t> : ingestion d'aliments ou de boisson contaminés par l’</a:t>
            </a:r>
            <a:r>
              <a:rPr lang="fr-FR" altLang="ja-JP" sz="2200" dirty="0">
                <a:ea typeface="ＭＳ Ｐゴシック" charset="0"/>
                <a:cs typeface="ＭＳ Ｐゴシック" charset="0"/>
              </a:rPr>
              <a:t>homme ou contact direct interhumain</a:t>
            </a:r>
          </a:p>
          <a:p>
            <a:pPr marL="342900" lvl="2" indent="-342900" algn="just">
              <a:defRPr/>
            </a:pPr>
            <a:r>
              <a:rPr lang="fr-FR" altLang="ja-JP" sz="2200" dirty="0">
                <a:ea typeface="ＭＳ Ｐゴシック" charset="0"/>
                <a:cs typeface="ＭＳ Ｐゴシック" charset="0"/>
              </a:rPr>
              <a:t>Inoculum faible (10 bactéries suffisent)</a:t>
            </a:r>
          </a:p>
          <a:p>
            <a:pPr marL="342900" lvl="2" indent="-342900" algn="just">
              <a:defRPr/>
            </a:pPr>
            <a:endParaRPr lang="fr-FR" altLang="ja-JP" sz="22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defRPr/>
            </a:pPr>
            <a:r>
              <a:rPr lang="fr-FR" altLang="ja-JP" sz="2200" dirty="0" err="1">
                <a:ea typeface="ＭＳ Ｐゴシック" charset="0"/>
                <a:cs typeface="ＭＳ Ｐゴシック" charset="0"/>
              </a:rPr>
              <a:t>Dysentérie</a:t>
            </a:r>
            <a:r>
              <a:rPr lang="fr-FR" altLang="ja-JP" sz="2200" dirty="0">
                <a:ea typeface="ＭＳ Ｐゴシック" charset="0"/>
                <a:cs typeface="ＭＳ Ｐゴシック" charset="0"/>
              </a:rPr>
              <a:t> bacillaire : </a:t>
            </a:r>
            <a:r>
              <a:rPr lang="fr-FR" altLang="ja-JP" sz="22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shigatoxine</a:t>
            </a:r>
            <a:r>
              <a:rPr lang="fr-FR" altLang="ja-JP" sz="22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,</a:t>
            </a:r>
            <a:r>
              <a:rPr lang="fr-FR" altLang="ja-JP" sz="2200" dirty="0">
                <a:ea typeface="ＭＳ Ｐゴシック" charset="0"/>
                <a:cs typeface="ＭＳ Ｐゴシック" charset="0"/>
              </a:rPr>
              <a:t> à action </a:t>
            </a:r>
            <a:r>
              <a:rPr lang="fr-FR" altLang="ja-JP" sz="2200" dirty="0" err="1">
                <a:ea typeface="ＭＳ Ｐゴシック" charset="0"/>
                <a:cs typeface="ＭＳ Ｐゴシック" charset="0"/>
              </a:rPr>
              <a:t>entérotoxique</a:t>
            </a:r>
            <a:r>
              <a:rPr lang="fr-FR" altLang="ja-JP" sz="2200" dirty="0">
                <a:ea typeface="ＭＳ Ｐゴシック" charset="0"/>
                <a:cs typeface="ＭＳ Ｐゴシック" charset="0"/>
              </a:rPr>
              <a:t>, neurotoxique et </a:t>
            </a:r>
            <a:r>
              <a:rPr lang="fr-FR" altLang="ja-JP" sz="2200" dirty="0" err="1">
                <a:ea typeface="ＭＳ Ｐゴシック" charset="0"/>
                <a:cs typeface="ＭＳ Ｐゴシック" charset="0"/>
              </a:rPr>
              <a:t>néphrotoxique</a:t>
            </a:r>
            <a:r>
              <a:rPr lang="fr-FR" altLang="ja-JP" sz="2200" dirty="0">
                <a:ea typeface="ＭＳ Ｐゴシック" charset="0"/>
                <a:cs typeface="ＭＳ Ｐゴシック" charset="0"/>
              </a:rPr>
              <a:t> </a:t>
            </a:r>
          </a:p>
          <a:p>
            <a:pPr marL="800100" lvl="3" indent="-342900">
              <a:defRPr/>
            </a:pPr>
            <a:endParaRPr lang="fr-FR" sz="17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endParaRPr lang="fr-FR" sz="2100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8" name="Image 7" descr="Shi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860" y="44624"/>
            <a:ext cx="3635652" cy="3163223"/>
          </a:xfrm>
          <a:prstGeom prst="rect">
            <a:avLst/>
          </a:prstGeom>
        </p:spPr>
      </p:pic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7792984" y="44624"/>
            <a:ext cx="12306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dirty="0" err="1">
                <a:ln/>
                <a:solidFill>
                  <a:schemeClr val="tx1"/>
                </a:solidFill>
              </a:rPr>
              <a:t>Shigella</a:t>
            </a:r>
            <a:endParaRPr lang="fr-FR" dirty="0">
              <a:ln/>
              <a:solidFill>
                <a:schemeClr val="tx1"/>
              </a:solidFill>
            </a:endParaRPr>
          </a:p>
        </p:txBody>
      </p:sp>
      <p:sp>
        <p:nvSpPr>
          <p:cNvPr id="10" name="ZoneTexte 11"/>
          <p:cNvSpPr txBox="1">
            <a:spLocks noChangeArrowheads="1"/>
          </p:cNvSpPr>
          <p:nvPr/>
        </p:nvSpPr>
        <p:spPr bwMode="auto">
          <a:xfrm>
            <a:off x="6714954" y="2991823"/>
            <a:ext cx="1313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400" i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Homme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-36512" y="234888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6600"/>
                </a:solidFill>
              </a:rPr>
              <a:t>Entérites</a:t>
            </a:r>
          </a:p>
        </p:txBody>
      </p:sp>
      <p:sp>
        <p:nvSpPr>
          <p:cNvPr id="15" name="Accolade ouvrante 14"/>
          <p:cNvSpPr/>
          <p:nvPr/>
        </p:nvSpPr>
        <p:spPr>
          <a:xfrm>
            <a:off x="971600" y="2132856"/>
            <a:ext cx="216024" cy="86409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65CA237E-A907-48A2-894B-82579507DDB2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26</a:t>
            </a:fld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186A04D-F802-4B71-B19B-77B68247D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55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i="1" dirty="0">
                <a:solidFill>
                  <a:srgbClr val="000000"/>
                </a:solidFill>
                <a:cs typeface="Arial" pitchFamily="34" charset="0"/>
              </a:rPr>
              <a:t>Yersinia </a:t>
            </a:r>
            <a:r>
              <a:rPr lang="fr-FR" sz="3600" b="1" i="1" dirty="0" err="1">
                <a:solidFill>
                  <a:srgbClr val="000000"/>
                </a:solidFill>
                <a:cs typeface="Arial" pitchFamily="34" charset="0"/>
              </a:rPr>
              <a:t>enterocolitica</a:t>
            </a:r>
            <a:endParaRPr lang="fr-FR" sz="36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908720"/>
            <a:ext cx="8568952" cy="57606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 algn="just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Présent dans le tube digestif des animaux</a:t>
            </a:r>
          </a:p>
          <a:p>
            <a:pPr marL="800100" lvl="3" indent="-342900" algn="just">
              <a:defRPr/>
            </a:pPr>
            <a:r>
              <a:rPr lang="fr-FR" sz="22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porc</a:t>
            </a:r>
            <a:r>
              <a:rPr lang="fr-FR" sz="2200" dirty="0">
                <a:ea typeface="ＭＳ Ｐゴシック" charset="0"/>
                <a:cs typeface="ＭＳ Ｐゴシック" charset="0"/>
              </a:rPr>
              <a:t>+++, mouton, rongeurs…</a:t>
            </a:r>
          </a:p>
          <a:p>
            <a:pPr marL="342900" lvl="2" indent="-342900" algn="just">
              <a:defRPr/>
            </a:pPr>
            <a:endParaRPr lang="fr-FR" sz="26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Gastro-entérite, diarrhée sanglante</a:t>
            </a:r>
          </a:p>
          <a:p>
            <a:pPr marL="342900" lvl="2" indent="-342900" algn="just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Parfois </a:t>
            </a:r>
            <a:r>
              <a:rPr lang="fr-FR" sz="2600" b="1" dirty="0">
                <a:ea typeface="ＭＳ Ｐゴシック" charset="0"/>
                <a:cs typeface="ＭＳ Ｐゴシック" charset="0"/>
              </a:rPr>
              <a:t>syndrome post-infectieux</a:t>
            </a:r>
          </a:p>
          <a:p>
            <a:pPr marL="800100" lvl="3" indent="-342900" algn="just">
              <a:defRPr/>
            </a:pPr>
            <a:r>
              <a:rPr lang="fr-FR" sz="2200" dirty="0">
                <a:ea typeface="ＭＳ Ｐゴシック" charset="0"/>
                <a:cs typeface="ＭＳ Ｐゴシック" charset="0"/>
              </a:rPr>
              <a:t>arthrite réactionnelle, érythème noueux</a:t>
            </a:r>
          </a:p>
          <a:p>
            <a:pPr marL="342900" lvl="2" indent="-342900" algn="just">
              <a:defRPr/>
            </a:pPr>
            <a:endParaRPr lang="fr-FR" sz="26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Ingestion d'aliments : viande de porc, eau, lait… contaminés crus - pas assez cuits</a:t>
            </a:r>
          </a:p>
          <a:p>
            <a:pPr marL="342900" lvl="2" indent="-342900" algn="just">
              <a:buNone/>
              <a:defRPr/>
            </a:pPr>
            <a:endParaRPr lang="fr-FR" altLang="ja-JP" sz="26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buNone/>
              <a:defRPr/>
            </a:pPr>
            <a:r>
              <a:rPr lang="fr-FR" altLang="ja-JP" sz="2600" dirty="0" err="1">
                <a:ea typeface="ＭＳ Ｐゴシック" charset="0"/>
                <a:cs typeface="ＭＳ Ｐゴシック" charset="0"/>
              </a:rPr>
              <a:t>Rq</a:t>
            </a:r>
            <a:r>
              <a:rPr lang="fr-FR" altLang="ja-JP" sz="2600" dirty="0">
                <a:ea typeface="ＭＳ Ｐゴシック" charset="0"/>
                <a:cs typeface="ＭＳ Ｐゴシック" charset="0"/>
              </a:rPr>
              <a:t> : autres espèces de </a:t>
            </a:r>
            <a:r>
              <a:rPr lang="fr-FR" altLang="ja-JP" sz="2600" i="1" dirty="0">
                <a:ea typeface="ＭＳ Ｐゴシック" charset="0"/>
                <a:cs typeface="ＭＳ Ｐゴシック" charset="0"/>
              </a:rPr>
              <a:t>Yersinia</a:t>
            </a:r>
          </a:p>
          <a:p>
            <a:pPr marL="342900" lvl="2" indent="-342900" algn="just">
              <a:buNone/>
              <a:defRPr/>
            </a:pPr>
            <a:r>
              <a:rPr lang="fr-FR" altLang="ja-JP" sz="2600" dirty="0">
                <a:ea typeface="ＭＳ Ｐゴシック" charset="0"/>
                <a:cs typeface="ＭＳ Ｐゴシック" charset="0"/>
              </a:rPr>
              <a:t>	- </a:t>
            </a:r>
            <a:r>
              <a:rPr lang="fr-FR" altLang="ja-JP" sz="2600" i="1" dirty="0">
                <a:ea typeface="ＭＳ Ｐゴシック" charset="0"/>
                <a:cs typeface="ＭＳ Ｐゴシック" charset="0"/>
              </a:rPr>
              <a:t>Y. </a:t>
            </a:r>
            <a:r>
              <a:rPr lang="fr-FR" altLang="ja-JP" sz="2600" i="1" dirty="0" err="1">
                <a:ea typeface="ＭＳ Ｐゴシック" charset="0"/>
                <a:cs typeface="ＭＳ Ｐゴシック" charset="0"/>
              </a:rPr>
              <a:t>pseudotuberculosis</a:t>
            </a:r>
            <a:r>
              <a:rPr lang="fr-FR" altLang="ja-JP" sz="2600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altLang="ja-JP" sz="2200" dirty="0">
                <a:ea typeface="ＭＳ Ｐゴシック" charset="0"/>
                <a:cs typeface="ＭＳ Ｐゴシック" charset="0"/>
              </a:rPr>
              <a:t>(adénite mésentérique aigüe = syndrome pseudo-appendiculaire)</a:t>
            </a:r>
            <a:endParaRPr lang="fr-FR" altLang="ja-JP" sz="2600" dirty="0">
              <a:ea typeface="ＭＳ Ｐゴシック" charset="0"/>
              <a:cs typeface="ＭＳ Ｐゴシック" charset="0"/>
            </a:endParaRPr>
          </a:p>
          <a:p>
            <a:pPr marL="342900" lvl="2" indent="-342900" algn="just">
              <a:buNone/>
              <a:defRPr/>
            </a:pPr>
            <a:r>
              <a:rPr lang="fr-FR" altLang="ja-JP" sz="2600" dirty="0">
                <a:ea typeface="ＭＳ Ｐゴシック" charset="0"/>
                <a:cs typeface="ＭＳ Ｐゴシック" charset="0"/>
              </a:rPr>
              <a:t>	- </a:t>
            </a:r>
            <a:r>
              <a:rPr lang="fr-FR" altLang="ja-JP" sz="2600" i="1" dirty="0">
                <a:ea typeface="ＭＳ Ｐゴシック" charset="0"/>
                <a:cs typeface="ＭＳ Ｐゴシック" charset="0"/>
              </a:rPr>
              <a:t>Y. </a:t>
            </a:r>
            <a:r>
              <a:rPr lang="fr-FR" altLang="ja-JP" sz="2600" i="1" dirty="0" err="1">
                <a:ea typeface="ＭＳ Ｐゴシック" charset="0"/>
                <a:cs typeface="ＭＳ Ｐゴシック" charset="0"/>
              </a:rPr>
              <a:t>pestis</a:t>
            </a:r>
            <a:r>
              <a:rPr lang="fr-FR" altLang="ja-JP" sz="2600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altLang="ja-JP" sz="2600" dirty="0">
                <a:ea typeface="ＭＳ Ｐゴシック" charset="0"/>
                <a:cs typeface="ＭＳ Ｐゴシック" charset="0"/>
              </a:rPr>
              <a:t>(la peste!!)</a:t>
            </a:r>
          </a:p>
          <a:p>
            <a:pPr marL="342900" lvl="2" indent="-342900">
              <a:defRPr/>
            </a:pPr>
            <a:endParaRPr lang="fr-FR" sz="17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endParaRPr lang="fr-FR" sz="2100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119810" name="Picture 2" descr="Résultat de recherche d'images pour &quot;porc&quot;">
            <a:extLst>
              <a:ext uri="{FF2B5EF4-FFF2-40B4-BE49-F238E27FC236}">
                <a16:creationId xmlns:a16="http://schemas.microsoft.com/office/drawing/2014/main" id="{1C6E7249-BF77-7940-94BA-105D90369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68760"/>
            <a:ext cx="260245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50302EE2-7AF7-4C46-BE44-BA13DC91BF75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27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1D6540-713F-4BD7-AA19-DC25888DE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42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rgbClr val="000000"/>
                </a:solidFill>
                <a:latin typeface="+mn-lt"/>
              </a:rPr>
              <a:t>La peste, </a:t>
            </a:r>
            <a:r>
              <a:rPr lang="fr-FR" sz="3600" i="1" dirty="0">
                <a:solidFill>
                  <a:srgbClr val="000000"/>
                </a:solidFill>
                <a:latin typeface="+mn-lt"/>
              </a:rPr>
              <a:t>Yersinia </a:t>
            </a:r>
            <a:r>
              <a:rPr lang="fr-FR" sz="3600" i="1" dirty="0" err="1">
                <a:solidFill>
                  <a:srgbClr val="000000"/>
                </a:solidFill>
                <a:latin typeface="+mn-lt"/>
              </a:rPr>
              <a:t>pestis</a:t>
            </a:r>
            <a:endParaRPr lang="fr-FR" sz="3600" i="1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2"/>
          <p:cNvSpPr txBox="1">
            <a:spLocks/>
          </p:cNvSpPr>
          <p:nvPr/>
        </p:nvSpPr>
        <p:spPr>
          <a:xfrm>
            <a:off x="107504" y="1052736"/>
            <a:ext cx="8784976" cy="58052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  <a:defRPr/>
            </a:pPr>
            <a:endParaRPr lang="fr-FR" dirty="0">
              <a:ea typeface="ＭＳ Ｐゴシック" charset="0"/>
              <a:cs typeface="ＭＳ Ｐゴシック" charset="0"/>
            </a:endParaRPr>
          </a:p>
          <a:p>
            <a:pPr marL="0" lvl="2" indent="0">
              <a:buNone/>
              <a:defRPr/>
            </a:pPr>
            <a:endParaRPr lang="fr-FR" dirty="0">
              <a:ea typeface="ＭＳ Ｐゴシック" charset="0"/>
              <a:cs typeface="ＭＳ Ｐゴシック" charset="0"/>
            </a:endParaRPr>
          </a:p>
          <a:p>
            <a:pPr marL="0" lvl="2" indent="0">
              <a:buNone/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La peste est présentée ici car elle est due</a:t>
            </a:r>
          </a:p>
          <a:p>
            <a:pPr marL="0" lvl="2" indent="0">
              <a:buNone/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à une entérobactérie du même genre que </a:t>
            </a:r>
          </a:p>
          <a:p>
            <a:pPr marL="0" lvl="2" indent="0">
              <a:buNone/>
              <a:defRPr/>
            </a:pPr>
            <a:r>
              <a:rPr lang="fr-FR" i="1" dirty="0">
                <a:ea typeface="ＭＳ Ｐゴシック" charset="0"/>
                <a:cs typeface="ＭＳ Ｐゴシック" charset="0"/>
              </a:rPr>
              <a:t>Yersinia </a:t>
            </a:r>
            <a:r>
              <a:rPr lang="fr-FR" i="1" dirty="0" err="1">
                <a:ea typeface="ＭＳ Ｐゴシック" charset="0"/>
                <a:cs typeface="ＭＳ Ｐゴシック" charset="0"/>
              </a:rPr>
              <a:t>enterocolitica</a:t>
            </a:r>
            <a:r>
              <a:rPr lang="fr-FR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dirty="0">
                <a:ea typeface="ＭＳ Ｐゴシック" charset="0"/>
                <a:cs typeface="ＭＳ Ｐゴシック" charset="0"/>
              </a:rPr>
              <a:t>responsable de </a:t>
            </a:r>
          </a:p>
          <a:p>
            <a:pPr marL="0" lvl="2" indent="0">
              <a:buNone/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diarrhée</a:t>
            </a:r>
          </a:p>
          <a:p>
            <a:pPr marL="0" lvl="2" indent="0">
              <a:buNone/>
              <a:defRPr/>
            </a:pPr>
            <a:endParaRPr lang="fr-FR" dirty="0">
              <a:ea typeface="ＭＳ Ｐゴシック" charset="0"/>
              <a:cs typeface="ＭＳ Ｐゴシック" charset="0"/>
            </a:endParaRPr>
          </a:p>
          <a:p>
            <a:pPr marL="0" lvl="2" indent="0">
              <a:buNone/>
              <a:defRPr/>
            </a:pPr>
            <a:r>
              <a:rPr lang="fr-FR" dirty="0">
                <a:ea typeface="ＭＳ Ｐゴシック" charset="0"/>
              </a:rPr>
              <a:t>Mais attention, elle n’est pas responsable de diarrhées</a:t>
            </a:r>
          </a:p>
          <a:p>
            <a:pPr marL="800100" lvl="3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000" i="1" dirty="0">
              <a:latin typeface="Arial" charset="0"/>
              <a:ea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8AF833B-A024-44D2-9689-D6836A342E77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28</a:t>
            </a:fld>
            <a:endParaRPr lang="fr-FR" dirty="0"/>
          </a:p>
        </p:txBody>
      </p:sp>
      <p:pic>
        <p:nvPicPr>
          <p:cNvPr id="119810" name="Picture 2" descr="upload.wikimedia.org/wikipedia/commons/thumb/f/f4/...">
            <a:extLst>
              <a:ext uri="{FF2B5EF4-FFF2-40B4-BE49-F238E27FC236}">
                <a16:creationId xmlns:a16="http://schemas.microsoft.com/office/drawing/2014/main" id="{8E268105-4558-40A5-A154-BDA186938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52600"/>
            <a:ext cx="1905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866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rgbClr val="000000"/>
                </a:solidFill>
                <a:latin typeface="+mn-lt"/>
              </a:rPr>
              <a:t>La peste, </a:t>
            </a:r>
            <a:r>
              <a:rPr lang="fr-FR" sz="3600" i="1" dirty="0">
                <a:solidFill>
                  <a:srgbClr val="000000"/>
                </a:solidFill>
                <a:latin typeface="+mn-lt"/>
              </a:rPr>
              <a:t>Yersinia </a:t>
            </a:r>
            <a:r>
              <a:rPr lang="fr-FR" sz="3600" i="1" dirty="0" err="1">
                <a:solidFill>
                  <a:srgbClr val="000000"/>
                </a:solidFill>
                <a:latin typeface="+mn-lt"/>
              </a:rPr>
              <a:t>pestis</a:t>
            </a:r>
            <a:endParaRPr lang="fr-FR" sz="3600" i="1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2"/>
          <p:cNvSpPr txBox="1">
            <a:spLocks/>
          </p:cNvSpPr>
          <p:nvPr/>
        </p:nvSpPr>
        <p:spPr>
          <a:xfrm>
            <a:off x="107504" y="1052736"/>
            <a:ext cx="8784976" cy="58052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Agent du bioterrorisme</a:t>
            </a: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= zoonose</a:t>
            </a: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Pandémies historiques </a:t>
            </a:r>
          </a:p>
          <a:p>
            <a:pPr marL="342900" lvl="2" indent="-342900">
              <a:defRPr/>
            </a:pP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Déclaration obligatoire</a:t>
            </a: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Létalité 30-100% en absence de traitement</a:t>
            </a:r>
          </a:p>
          <a:p>
            <a:pPr marL="342900" lvl="2" indent="-342900">
              <a:defRPr/>
            </a:pPr>
            <a:endParaRPr lang="fr-FR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Foyer naturel = rongeurs ; Homme = hôte accidentel</a:t>
            </a: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</a:rPr>
              <a:t>Contamination par puce de rat = peste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</a:rPr>
              <a:t>bubonique</a:t>
            </a:r>
          </a:p>
          <a:p>
            <a:pPr marL="800100" lvl="3" indent="-342900">
              <a:defRPr/>
            </a:pPr>
            <a:r>
              <a:rPr lang="fr-FR" dirty="0">
                <a:ea typeface="ＭＳ Ｐゴシック" charset="0"/>
              </a:rPr>
              <a:t>Adénopathie territoire de la piqûre, ulcération....</a:t>
            </a:r>
          </a:p>
          <a:p>
            <a:pPr marL="800100" lvl="3" indent="-342900">
              <a:defRPr/>
            </a:pPr>
            <a:r>
              <a:rPr lang="fr-FR" dirty="0">
                <a:ea typeface="ＭＳ Ｐゴシック" charset="0"/>
              </a:rPr>
              <a:t>Parfois forme septicémique sans bubon</a:t>
            </a:r>
          </a:p>
          <a:p>
            <a:pPr marL="342900" lvl="2" indent="-342900">
              <a:defRPr/>
            </a:pPr>
            <a:endParaRPr lang="fr-FR" dirty="0">
              <a:ea typeface="ＭＳ Ｐゴシック" charset="0"/>
            </a:endParaRP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</a:rPr>
              <a:t>Contamination interhumaine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</a:rPr>
              <a:t>pulmonaire</a:t>
            </a:r>
          </a:p>
          <a:p>
            <a:pPr marL="800100" lvl="3" indent="-342900">
              <a:defRPr/>
            </a:pPr>
            <a:r>
              <a:rPr lang="fr-FR" dirty="0">
                <a:ea typeface="ＭＳ Ｐゴシック" charset="0"/>
              </a:rPr>
              <a:t>Atteinte pulmonaire (100% mortalité sans traitement)</a:t>
            </a:r>
          </a:p>
          <a:p>
            <a:pPr marL="800100" lvl="3" indent="-342900">
              <a:defRPr/>
            </a:pPr>
            <a:endParaRPr lang="fr-FR" dirty="0">
              <a:ea typeface="ＭＳ Ｐゴシック" charset="0"/>
            </a:endParaRPr>
          </a:p>
          <a:p>
            <a:pPr marL="342900" lvl="2" indent="-342900" algn="just">
              <a:defRPr/>
            </a:pPr>
            <a:r>
              <a:rPr lang="fr-FR" dirty="0">
                <a:ea typeface="ＭＳ Ｐゴシック" charset="0"/>
              </a:rPr>
              <a:t>Entre 2010 à 2015, 3248 cas de peste dans le monde, dont 584 mortels; endémique à Madagascar, la République démocratique du Congo et le Pérou</a:t>
            </a:r>
          </a:p>
          <a:p>
            <a:pPr marL="800100" lvl="3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000" i="1" dirty="0">
              <a:latin typeface="Arial" charset="0"/>
              <a:ea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3" name="Picture 18" descr="bubon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67" b="26805"/>
          <a:stretch>
            <a:fillRect/>
          </a:stretch>
        </p:blipFill>
        <p:spPr>
          <a:xfrm>
            <a:off x="6804248" y="3898292"/>
            <a:ext cx="1883609" cy="1546932"/>
          </a:xfrm>
          <a:prstGeom prst="rect">
            <a:avLst/>
          </a:prstGeom>
          <a:noFill/>
        </p:spPr>
      </p:pic>
      <p:pic>
        <p:nvPicPr>
          <p:cNvPr id="14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545" y="2708920"/>
            <a:ext cx="1056920" cy="113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este (la) p'tiluc.jpg" descr="peste (la) p'tiluc.jpg">
            <a:extLst>
              <a:ext uri="{FF2B5EF4-FFF2-40B4-BE49-F238E27FC236}">
                <a16:creationId xmlns:a16="http://schemas.microsoft.com/office/drawing/2014/main" id="{67DD6A93-37D9-E24A-ADEC-F08437EB6940}"/>
              </a:ext>
            </a:extLst>
          </p:cNvPr>
          <p:cNvPicPr>
            <a:picLocks/>
          </p:cNvPicPr>
          <p:nvPr/>
        </p:nvPicPr>
        <p:blipFill>
          <a:blip r:embed="rId4"/>
          <a:srcRect l="2317" t="2975" r="990" b="2975"/>
          <a:stretch>
            <a:fillRect/>
          </a:stretch>
        </p:blipFill>
        <p:spPr>
          <a:xfrm>
            <a:off x="4531960" y="72128"/>
            <a:ext cx="1224136" cy="956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F9BC75-8E16-1942-AD4F-C9FB13386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192" y="3348"/>
            <a:ext cx="3395026" cy="2733320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A8AF833B-A024-44D2-9689-D6836A342E77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205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i="1" dirty="0">
                <a:solidFill>
                  <a:srgbClr val="000000"/>
                </a:solidFill>
                <a:cs typeface="Arial" pitchFamily="34" charset="0"/>
              </a:rPr>
              <a:t>Escherichia coli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79512" y="980728"/>
            <a:ext cx="8353748" cy="4781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Entérobactérie majeure du tube digestif</a:t>
            </a:r>
          </a:p>
          <a:p>
            <a:pPr marL="342900" lvl="2" indent="-342900">
              <a:defRPr/>
            </a:pPr>
            <a:endParaRPr lang="fr-FR" sz="2900" i="1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Pouvoir pathogène</a:t>
            </a:r>
          </a:p>
          <a:p>
            <a:pPr marL="800100" lvl="3" indent="-342900">
              <a:defRPr/>
            </a:pP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Infections urinaires : 1</a:t>
            </a:r>
            <a:r>
              <a:rPr lang="fr-FR" sz="2400" baseline="300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er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 agent étiologique (cours du 01/10)</a:t>
            </a:r>
          </a:p>
          <a:p>
            <a:pPr marL="800100" lvl="3" indent="-342900">
              <a:defRPr/>
            </a:pP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Septicémies à point de départ urinaire</a:t>
            </a:r>
          </a:p>
          <a:p>
            <a:pPr marL="800100" lvl="3" indent="-342900">
              <a:defRPr/>
            </a:pP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Méningites néonatales : </a:t>
            </a:r>
            <a:r>
              <a:rPr lang="fr-FR" sz="2400" i="1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E. coli 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capsulé K1 (cours du 22/09)</a:t>
            </a:r>
          </a:p>
          <a:p>
            <a:pPr marL="800100" lvl="3" indent="-342900">
              <a:defRPr/>
            </a:pP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ＭＳ Ｐゴシック" charset="0"/>
                <a:cs typeface="ＭＳ Ｐゴシック" charset="0"/>
              </a:rPr>
              <a:t>Infections à point de départ digestif</a:t>
            </a:r>
          </a:p>
          <a:p>
            <a:pPr marL="800100" lvl="3" indent="-342900" algn="just">
              <a:defRPr/>
            </a:pP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Diarrhées : </a:t>
            </a:r>
            <a:r>
              <a:rPr lang="fr-FR" sz="24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pathovars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particuliers 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(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entérotoxinogènes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ETEC, 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entérohémorrragiques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EHEC, 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entéropathogènes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EPEC, 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entéroinvasifs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EIEC…)</a:t>
            </a:r>
          </a:p>
          <a:p>
            <a:pPr marL="800100" lvl="3" indent="-342900">
              <a:defRPr/>
            </a:pPr>
            <a:endParaRPr lang="fr-FR" sz="2100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138242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6251" y="116632"/>
            <a:ext cx="1960245" cy="2388870"/>
          </a:xfrm>
          <a:prstGeom prst="rect">
            <a:avLst/>
          </a:prstGeom>
          <a:noFill/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3D6184A4-31E3-4B7E-A536-8041257AEAF5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30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D640BB-CF70-426D-A486-F9423EFE0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71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b="1" i="1" dirty="0">
                <a:solidFill>
                  <a:srgbClr val="000000"/>
                </a:solidFill>
                <a:latin typeface="+mn-lt"/>
              </a:rPr>
              <a:t>E. coli </a:t>
            </a:r>
            <a:r>
              <a:rPr lang="fr-FR" sz="3600" b="1" dirty="0" err="1">
                <a:solidFill>
                  <a:srgbClr val="000000"/>
                </a:solidFill>
                <a:latin typeface="+mn-lt"/>
              </a:rPr>
              <a:t>entérotoxinogènes</a:t>
            </a:r>
            <a:r>
              <a:rPr lang="fr-FR" sz="3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fr-FR" sz="3600" b="1" dirty="0">
                <a:latin typeface="+mn-lt"/>
              </a:rPr>
              <a:t>ETEC</a:t>
            </a:r>
            <a:r>
              <a:rPr lang="fr-FR" sz="3600" b="1" dirty="0">
                <a:solidFill>
                  <a:srgbClr val="000000"/>
                </a:solidFill>
                <a:latin typeface="+mn-lt"/>
              </a:rPr>
              <a:t> : La turista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95536" y="1484784"/>
            <a:ext cx="8469188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400" dirty="0">
                <a:latin typeface="+mn-lt"/>
              </a:rPr>
              <a:t>    </a:t>
            </a:r>
            <a:r>
              <a:rPr lang="fr-FR" sz="2400" b="1" dirty="0">
                <a:solidFill>
                  <a:srgbClr val="FF6600"/>
                </a:solidFill>
                <a:latin typeface="+mn-lt"/>
              </a:rPr>
              <a:t>Endémique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>
                <a:latin typeface="+mn-lt"/>
              </a:rPr>
              <a:t>    Incubation 1-7 j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>
                <a:latin typeface="+mn-lt"/>
              </a:rPr>
              <a:t>    </a:t>
            </a:r>
            <a:r>
              <a:rPr lang="fr-FR" sz="2400" dirty="0" err="1">
                <a:latin typeface="+mn-lt"/>
              </a:rPr>
              <a:t>Sd</a:t>
            </a:r>
            <a:r>
              <a:rPr lang="fr-FR" sz="2400" dirty="0">
                <a:latin typeface="+mn-lt"/>
              </a:rPr>
              <a:t> cholériforme</a:t>
            </a:r>
          </a:p>
          <a:p>
            <a:pPr>
              <a:buFont typeface="Arial" pitchFamily="34" charset="0"/>
              <a:buChar char="•"/>
            </a:pPr>
            <a:endParaRPr lang="fr-FR" sz="2400" dirty="0">
              <a:latin typeface="+mn-lt"/>
            </a:endParaRPr>
          </a:p>
          <a:p>
            <a:pPr marL="342900" lvl="2" indent="-342900">
              <a:buFont typeface="Arial" pitchFamily="34" charset="0"/>
              <a:buChar char="•"/>
              <a:defRPr/>
            </a:pPr>
            <a:r>
              <a:rPr lang="fr-FR" altLang="ja-JP" sz="2400" b="1" dirty="0">
                <a:solidFill>
                  <a:srgbClr val="FF6600"/>
                </a:solidFill>
                <a:latin typeface="+mn-lt"/>
                <a:ea typeface="ＭＳ Ｐゴシック" charset="0"/>
                <a:cs typeface="ＭＳ Ｐゴシック" charset="0"/>
              </a:rPr>
              <a:t>Diarrhée infantile</a:t>
            </a:r>
            <a:endParaRPr lang="fr-FR" sz="2400" b="1" dirty="0">
              <a:solidFill>
                <a:srgbClr val="FF6600"/>
              </a:solidFill>
              <a:latin typeface="+mn-lt"/>
              <a:ea typeface="ＭＳ Ｐゴシック" charset="0"/>
              <a:cs typeface="ＭＳ Ｐゴシック" charset="0"/>
            </a:endParaRPr>
          </a:p>
          <a:p>
            <a:pPr marL="342900" lvl="2" indent="-342900">
              <a:buFont typeface="Arial" pitchFamily="34" charset="0"/>
              <a:buChar char="•"/>
              <a:defRPr/>
            </a:pPr>
            <a:r>
              <a:rPr lang="fr-FR" altLang="ja-JP" sz="2400" b="1" dirty="0">
                <a:solidFill>
                  <a:srgbClr val="FF6600"/>
                </a:solidFill>
                <a:latin typeface="+mn-lt"/>
                <a:ea typeface="ＭＳ Ｐゴシック" charset="0"/>
                <a:cs typeface="ＭＳ Ｐゴシック" charset="0"/>
              </a:rPr>
              <a:t>Touristes</a:t>
            </a:r>
          </a:p>
          <a:p>
            <a:pPr marL="342900" lvl="2" indent="-342900">
              <a:buFont typeface="Arial" pitchFamily="34" charset="0"/>
              <a:buChar char="•"/>
              <a:defRPr/>
            </a:pPr>
            <a:endParaRPr lang="fr-FR" altLang="ja-JP" sz="2400" dirty="0">
              <a:latin typeface="+mn-lt"/>
              <a:ea typeface="ＭＳ Ｐゴシック" charset="0"/>
              <a:cs typeface="ＭＳ Ｐゴシック" charset="0"/>
            </a:endParaRPr>
          </a:p>
          <a:p>
            <a:pPr marL="342900" lvl="2" indent="-342900">
              <a:buFont typeface="Arial" pitchFamily="34" charset="0"/>
              <a:buChar char="•"/>
              <a:defRPr/>
            </a:pPr>
            <a:r>
              <a:rPr lang="fr-FR" sz="2400" dirty="0">
                <a:latin typeface="+mn-lt"/>
                <a:ea typeface="ＭＳ Ｐゴシック" charset="0"/>
                <a:cs typeface="ＭＳ Ｐゴシック" charset="0"/>
              </a:rPr>
              <a:t>Lié au faible niveau d’</a:t>
            </a:r>
            <a:r>
              <a:rPr lang="fr-FR" altLang="ja-JP" sz="2400" b="1" dirty="0">
                <a:solidFill>
                  <a:srgbClr val="FF6600"/>
                </a:solidFill>
                <a:latin typeface="+mn-lt"/>
                <a:ea typeface="ＭＳ Ｐゴシック" charset="0"/>
                <a:cs typeface="ＭＳ Ｐゴシック" charset="0"/>
              </a:rPr>
              <a:t>hygiène</a:t>
            </a:r>
            <a:r>
              <a:rPr lang="fr-FR" altLang="ja-JP" sz="2400" dirty="0">
                <a:latin typeface="+mn-lt"/>
                <a:ea typeface="ＭＳ Ｐゴシック" charset="0"/>
                <a:cs typeface="ＭＳ Ｐゴシック" charset="0"/>
              </a:rPr>
              <a:t>, pays en voie de développement</a:t>
            </a:r>
          </a:p>
          <a:p>
            <a:pPr marL="342900" lvl="2" indent="-342900">
              <a:buFont typeface="Arial" pitchFamily="34" charset="0"/>
              <a:buChar char="•"/>
              <a:defRPr/>
            </a:pPr>
            <a:endParaRPr lang="fr-FR" altLang="ja-JP" sz="2400" dirty="0">
              <a:latin typeface="+mn-lt"/>
              <a:ea typeface="ＭＳ Ｐゴシック" charset="0"/>
              <a:cs typeface="ＭＳ Ｐゴシック" charset="0"/>
            </a:endParaRPr>
          </a:p>
          <a:p>
            <a:pPr marL="342900" lvl="2" indent="-342900">
              <a:buFont typeface="Arial" pitchFamily="34" charset="0"/>
              <a:buChar char="•"/>
              <a:defRPr/>
            </a:pPr>
            <a:r>
              <a:rPr lang="fr-FR" sz="2400" dirty="0">
                <a:latin typeface="+mn-lt"/>
                <a:ea typeface="ＭＳ Ｐゴシック" charset="0"/>
                <a:cs typeface="ＭＳ Ｐゴシック" charset="0"/>
              </a:rPr>
              <a:t>Contamination : ingestion d'eau ou d'aliments contaminés crus (crudités, fruits non pelés)</a:t>
            </a:r>
          </a:p>
          <a:p>
            <a:pPr marL="342900" lvl="2" indent="-342900">
              <a:buFont typeface="Arial" pitchFamily="34" charset="0"/>
              <a:buChar char="•"/>
              <a:defRPr/>
            </a:pPr>
            <a:endParaRPr lang="fr-FR" sz="2400" dirty="0">
              <a:latin typeface="+mn-lt"/>
              <a:ea typeface="ＭＳ Ｐゴシック" charset="0"/>
              <a:cs typeface="ＭＳ Ｐゴシック" charset="0"/>
            </a:endParaRPr>
          </a:p>
          <a:p>
            <a:pPr marL="342900" lvl="2" indent="-342900">
              <a:buFont typeface="Arial" pitchFamily="34" charset="0"/>
              <a:buChar char="•"/>
              <a:defRPr/>
            </a:pPr>
            <a:r>
              <a:rPr lang="fr-FR" sz="2400" dirty="0">
                <a:latin typeface="+mn-lt"/>
                <a:ea typeface="ＭＳ Ｐゴシック" charset="0"/>
              </a:rPr>
              <a:t>Pas de recherche spécifique effectuée au laboratoire</a:t>
            </a:r>
          </a:p>
          <a:p>
            <a:pPr marL="342900" lvl="2" indent="-342900">
              <a:buFont typeface="Arial" pitchFamily="34" charset="0"/>
              <a:buChar char="•"/>
              <a:defRPr/>
            </a:pPr>
            <a:endParaRPr lang="fr-FR" sz="2400" dirty="0"/>
          </a:p>
        </p:txBody>
      </p:sp>
      <p:pic>
        <p:nvPicPr>
          <p:cNvPr id="6" name="Picture 4" descr="turis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" b="1700"/>
          <a:stretch>
            <a:fillRect/>
          </a:stretch>
        </p:blipFill>
        <p:spPr>
          <a:xfrm>
            <a:off x="4283968" y="1054661"/>
            <a:ext cx="4594860" cy="2950403"/>
          </a:xfrm>
          <a:prstGeom prst="rect">
            <a:avLst/>
          </a:prstGeom>
          <a:noFill/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BC4A3FA3-BDC6-422B-843E-608A4D3FEDC9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31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B8DA1D-081C-4900-BEB2-D8EAECE17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18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i="1" dirty="0">
                <a:solidFill>
                  <a:srgbClr val="000000"/>
                </a:solidFill>
                <a:cs typeface="Arial" pitchFamily="34" charset="0"/>
              </a:rPr>
              <a:t>E. coli </a:t>
            </a:r>
            <a:r>
              <a:rPr lang="fr-FR" sz="3600" b="1" dirty="0" err="1">
                <a:solidFill>
                  <a:srgbClr val="000000"/>
                </a:solidFill>
                <a:cs typeface="Arial" pitchFamily="34" charset="0"/>
              </a:rPr>
              <a:t>entérohémorragiques</a:t>
            </a:r>
            <a:r>
              <a:rPr lang="fr-FR" sz="3600" b="1" i="1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fr-FR" sz="3600" b="1" dirty="0">
                <a:solidFill>
                  <a:srgbClr val="FF6600"/>
                </a:solidFill>
                <a:cs typeface="Arial" pitchFamily="34" charset="0"/>
              </a:rPr>
              <a:t>EHEC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23528" y="1052736"/>
            <a:ext cx="8605268" cy="51125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altLang="ja-JP" sz="2800" b="1" dirty="0">
                <a:ea typeface="ＭＳ Ｐゴシック" charset="0"/>
                <a:cs typeface="ＭＳ Ｐゴシック" charset="0"/>
              </a:rPr>
              <a:t>Shiga-toxine</a:t>
            </a:r>
            <a:r>
              <a:rPr lang="fr-FR" altLang="ja-JP" sz="2800" dirty="0">
                <a:ea typeface="ＭＳ Ｐゴシック" charset="0"/>
                <a:cs typeface="ＭＳ Ｐゴシック" charset="0"/>
              </a:rPr>
              <a:t> stx1 ou stx2 (= </a:t>
            </a:r>
            <a:r>
              <a:rPr lang="fr-FR" altLang="ja-JP" sz="2800" dirty="0" err="1">
                <a:ea typeface="ＭＳ Ｐゴシック" charset="0"/>
                <a:cs typeface="ＭＳ Ｐゴシック" charset="0"/>
              </a:rPr>
              <a:t>vérotoxine</a:t>
            </a:r>
            <a:r>
              <a:rPr lang="fr-FR" altLang="ja-JP" sz="2800" dirty="0">
                <a:ea typeface="ＭＳ Ｐゴシック" charset="0"/>
                <a:cs typeface="ＭＳ Ｐゴシック" charset="0"/>
              </a:rPr>
              <a:t>)</a:t>
            </a:r>
          </a:p>
          <a:p>
            <a:pPr marL="800100" lvl="3" indent="-342900">
              <a:defRPr/>
            </a:pPr>
            <a:r>
              <a:rPr lang="fr-FR" altLang="ja-JP" sz="2600" dirty="0">
                <a:ea typeface="ＭＳ Ｐゴシック" charset="0"/>
                <a:cs typeface="ＭＳ Ｐゴシック" charset="0"/>
              </a:rPr>
              <a:t>toxine identique à </a:t>
            </a:r>
            <a:r>
              <a:rPr lang="fr-FR" altLang="ja-JP" sz="2600" i="1" dirty="0">
                <a:ea typeface="ＭＳ Ｐゴシック" charset="0"/>
                <a:cs typeface="ＭＳ Ｐゴシック" charset="0"/>
              </a:rPr>
              <a:t>Shigella </a:t>
            </a:r>
            <a:r>
              <a:rPr lang="fr-FR" altLang="ja-JP" sz="2600" i="1" dirty="0" err="1">
                <a:ea typeface="ＭＳ Ｐゴシック" charset="0"/>
                <a:cs typeface="ＭＳ Ｐゴシック" charset="0"/>
              </a:rPr>
              <a:t>dysenteriae</a:t>
            </a:r>
            <a:r>
              <a:rPr lang="fr-FR" altLang="ja-JP" sz="2600" dirty="0">
                <a:ea typeface="ＭＳ Ｐゴシック" charset="0"/>
                <a:cs typeface="ＭＳ Ｐゴシック" charset="0"/>
              </a:rPr>
              <a:t>, </a:t>
            </a:r>
          </a:p>
          <a:p>
            <a:pPr marL="800100" lvl="3" indent="-342900">
              <a:defRPr/>
            </a:pPr>
            <a:r>
              <a:rPr lang="fr-FR" altLang="ja-JP" sz="2600" dirty="0">
                <a:ea typeface="ＭＳ Ｐゴシック" charset="0"/>
                <a:cs typeface="ＭＳ Ｐゴシック" charset="0"/>
              </a:rPr>
              <a:t>bloque les </a:t>
            </a:r>
            <a:r>
              <a:rPr lang="fr-FR" altLang="ja-JP" sz="2600" dirty="0" err="1">
                <a:ea typeface="ＭＳ Ｐゴシック" charset="0"/>
                <a:cs typeface="ＭＳ Ｐゴシック" charset="0"/>
              </a:rPr>
              <a:t>ARNr</a:t>
            </a:r>
            <a:r>
              <a:rPr lang="fr-FR" altLang="ja-JP" sz="2600" dirty="0">
                <a:ea typeface="ＭＳ Ｐゴシック" charset="0"/>
                <a:cs typeface="ＭＳ Ｐゴシック" charset="0"/>
              </a:rPr>
              <a:t>, cytotoxique</a:t>
            </a:r>
          </a:p>
          <a:p>
            <a:pPr marL="800100" lvl="3" indent="-342900">
              <a:defRPr/>
            </a:pPr>
            <a:endParaRPr lang="fr-FR" altLang="ja-JP" dirty="0">
              <a:ea typeface="ＭＳ Ｐゴシック" charset="0"/>
              <a:cs typeface="ＭＳ Ｐゴシック" charset="0"/>
            </a:endParaRPr>
          </a:p>
          <a:p>
            <a:pPr>
              <a:spcAft>
                <a:spcPts val="1800"/>
              </a:spcAft>
            </a:pPr>
            <a:r>
              <a:rPr lang="fr-FR" altLang="ja-JP" sz="2800" dirty="0">
                <a:ea typeface="ＭＳ Ｐゴシック" charset="0"/>
                <a:cs typeface="ＭＳ Ｐゴシック" charset="0"/>
              </a:rPr>
              <a:t>Colite hémorragique puis </a:t>
            </a:r>
            <a:r>
              <a:rPr lang="fr-FR" altLang="ja-JP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syndrome hémolytique urémique (SHU)</a:t>
            </a:r>
          </a:p>
          <a:p>
            <a:pPr>
              <a:spcAft>
                <a:spcPts val="1800"/>
              </a:spcAft>
            </a:pPr>
            <a:r>
              <a:rPr lang="fr-FR" altLang="fr-FR" sz="2800" dirty="0"/>
              <a:t>Triade caractéristique du SHU : </a:t>
            </a:r>
          </a:p>
          <a:p>
            <a:pPr lvl="1">
              <a:spcAft>
                <a:spcPts val="1800"/>
              </a:spcAft>
            </a:pPr>
            <a:r>
              <a:rPr lang="fr-FR" altLang="fr-FR" sz="2400" dirty="0"/>
              <a:t>Anémie hémolytique + </a:t>
            </a:r>
            <a:r>
              <a:rPr lang="fr-FR" altLang="fr-FR" sz="2400" dirty="0" err="1"/>
              <a:t>schizocytes</a:t>
            </a:r>
            <a:r>
              <a:rPr lang="fr-FR" altLang="fr-FR" sz="2400" dirty="0"/>
              <a:t> (&gt; 2%)</a:t>
            </a:r>
          </a:p>
          <a:p>
            <a:pPr lvl="1">
              <a:spcAft>
                <a:spcPts val="1800"/>
              </a:spcAft>
            </a:pPr>
            <a:r>
              <a:rPr lang="fr-FR" altLang="fr-FR" sz="2400" dirty="0"/>
              <a:t>Insuffisance rénale aigue </a:t>
            </a:r>
          </a:p>
          <a:p>
            <a:pPr lvl="1">
              <a:spcAft>
                <a:spcPts val="1800"/>
              </a:spcAft>
            </a:pPr>
            <a:r>
              <a:rPr lang="fr-FR" altLang="fr-FR" sz="2400" dirty="0"/>
              <a:t>Thrombopénie</a:t>
            </a: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endParaRPr lang="fr-FR" sz="2100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9" name="Imag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8900" y="306896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1AB7B3-3C2B-E74A-9A5A-63CA25DB8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40" y="4938936"/>
            <a:ext cx="1587500" cy="1917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841BAA0-6691-204F-A0FD-68E4BEDF3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522" y="27072"/>
            <a:ext cx="1621964" cy="2520000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1577778D-741B-45A8-B37E-CDA3DF5933F3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32</a:t>
            </a:fld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9F0B836-6DA3-4192-984E-649D6AF9CC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240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277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pPr eaLnBrk="1" hangingPunct="1">
              <a:lnSpc>
                <a:spcPct val="110000"/>
              </a:lnSpc>
            </a:pPr>
            <a:endParaRPr lang="fr-FR" altLang="fr-FR" sz="26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Syndrome hémolytique et urémique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89446" y="980728"/>
            <a:ext cx="8703208" cy="5026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altLang="ja-JP" sz="2800" dirty="0">
                <a:ea typeface="ＭＳ Ｐゴシック" charset="0"/>
                <a:cs typeface="ＭＳ Ｐゴシック" charset="0"/>
              </a:rPr>
              <a:t>Monde entier, tout âge</a:t>
            </a:r>
          </a:p>
          <a:p>
            <a:pPr marL="342900" lvl="2" indent="-342900">
              <a:defRPr/>
            </a:pPr>
            <a:endParaRPr lang="fr-FR" altLang="ja-JP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altLang="ja-JP" sz="2800" dirty="0">
                <a:ea typeface="ＭＳ Ｐゴシック" charset="0"/>
                <a:cs typeface="ＭＳ Ｐゴシック" charset="0"/>
              </a:rPr>
              <a:t>Epidémiologie des SHU</a:t>
            </a:r>
          </a:p>
          <a:p>
            <a:pPr marL="800100" lvl="3" indent="-342900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Incidence : 70 à 100 cas /an en France</a:t>
            </a:r>
          </a:p>
          <a:p>
            <a:pPr marL="800100" lvl="3" indent="-342900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Aliment d’origine bovine ou contaminé par les bovins steak, lait cru, salade bio</a:t>
            </a:r>
          </a:p>
          <a:p>
            <a:pPr marL="800100" lvl="3" indent="-342900">
              <a:defRPr/>
            </a:pPr>
            <a:r>
              <a:rPr lang="fr-FR" sz="2400" b="1" i="1" dirty="0">
                <a:ea typeface="ＭＳ Ｐゴシック" charset="0"/>
                <a:cs typeface="ＭＳ Ｐゴシック" charset="0"/>
              </a:rPr>
              <a:t>E. coli</a:t>
            </a:r>
            <a:r>
              <a:rPr lang="fr-FR" sz="2400" b="1" dirty="0">
                <a:ea typeface="ＭＳ Ｐゴシック" charset="0"/>
                <a:cs typeface="ＭＳ Ｐゴシック" charset="0"/>
              </a:rPr>
              <a:t>, plus rarement </a:t>
            </a:r>
            <a:r>
              <a:rPr lang="fr-FR" sz="2400" b="1" i="1" dirty="0" err="1">
                <a:ea typeface="ＭＳ Ｐゴシック" charset="0"/>
                <a:cs typeface="ＭＳ Ｐゴシック" charset="0"/>
              </a:rPr>
              <a:t>Shigella</a:t>
            </a:r>
            <a:endParaRPr lang="fr-FR" sz="2400" b="1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r>
              <a:rPr lang="fr-FR" sz="2400" i="1" dirty="0">
                <a:ea typeface="ＭＳ Ｐゴシック" charset="0"/>
                <a:cs typeface="ＭＳ Ｐゴシック" charset="0"/>
              </a:rPr>
              <a:t>E. coli 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de 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sérotype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O157 : H7 très épidémique</a:t>
            </a:r>
          </a:p>
          <a:p>
            <a:pPr marL="800100" lvl="3" indent="-342900">
              <a:defRPr/>
            </a:pPr>
            <a:endParaRPr lang="fr-FR" altLang="ja-JP" sz="24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altLang="fr-FR" sz="2800" dirty="0"/>
              <a:t>Diagnostic : PCR des gènes stx1 et stx2</a:t>
            </a:r>
          </a:p>
          <a:p>
            <a:pPr marL="342900" lvl="2" indent="-342900">
              <a:defRPr/>
            </a:pPr>
            <a:endParaRPr lang="fr-FR" altLang="ja-JP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endParaRPr lang="fr-FR" sz="2800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defRPr/>
            </a:pPr>
            <a:endParaRPr lang="fr-FR" sz="2100" i="1" dirty="0">
              <a:ea typeface="ＭＳ Ｐゴシック" charset="0"/>
              <a:cs typeface="ＭＳ Ｐゴシック" charset="0"/>
            </a:endParaRPr>
          </a:p>
          <a:p>
            <a:pPr marL="800100" lvl="3" indent="-342900">
              <a:buClr>
                <a:srgbClr val="25A79B"/>
              </a:buClr>
              <a:defRPr/>
            </a:pPr>
            <a:endParaRPr lang="fr-FR" sz="2800" i="1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9" name="Picture 13" descr="hamburgu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168" y="836712"/>
            <a:ext cx="2808486" cy="2026009"/>
          </a:xfrm>
          <a:prstGeom prst="rect">
            <a:avLst/>
          </a:prstGeom>
          <a:noFill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D65976-983E-1747-94AF-6E1DEAFF7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214" y="4149079"/>
            <a:ext cx="2342786" cy="2348643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B1718D9B-5A32-4CA7-9B1B-77BFA943B54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699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D090B4-5846-AC42-B8B7-E5671EA2C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2852936"/>
            <a:ext cx="6912768" cy="1143000"/>
          </a:xfrm>
        </p:spPr>
        <p:txBody>
          <a:bodyPr/>
          <a:lstStyle/>
          <a:p>
            <a:pPr algn="ctr"/>
            <a:r>
              <a:rPr lang="fr-FR" b="1" dirty="0"/>
              <a:t>Fini pour les entérobactéries responsables de diarrhées…</a:t>
            </a:r>
            <a:br>
              <a:rPr lang="fr-FR" b="1" dirty="0"/>
            </a:br>
            <a:r>
              <a:rPr lang="fr-FR" sz="2000" b="1" dirty="0">
                <a:solidFill>
                  <a:schemeClr val="tx1"/>
                </a:solidFill>
              </a:rPr>
              <a:t>Ci-après deux bactéries également responsables de diarrhées mais n’appartenant pas à la famille des entérobactéries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210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b="1" i="1" dirty="0" err="1">
                <a:solidFill>
                  <a:srgbClr val="000000"/>
                </a:solidFill>
                <a:latin typeface="+mn-lt"/>
              </a:rPr>
              <a:t>Campylobacter</a:t>
            </a:r>
            <a:r>
              <a:rPr lang="fr-FR" sz="3600" b="1" dirty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nrmicro1718-f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713" y="3212976"/>
            <a:ext cx="3424791" cy="3042922"/>
          </a:xfrm>
          <a:prstGeom prst="rect">
            <a:avLst/>
          </a:prstGeom>
        </p:spPr>
      </p:pic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6166532" y="4437112"/>
            <a:ext cx="21002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dirty="0" err="1">
                <a:ln/>
                <a:solidFill>
                  <a:schemeClr val="tx1"/>
                </a:solidFill>
              </a:rPr>
              <a:t>Campylobacter</a:t>
            </a:r>
            <a:endParaRPr lang="fr-FR" dirty="0">
              <a:ln/>
              <a:solidFill>
                <a:schemeClr val="tx1"/>
              </a:solidFill>
            </a:endParaRPr>
          </a:p>
        </p:txBody>
      </p:sp>
      <p:sp>
        <p:nvSpPr>
          <p:cNvPr id="9" name="ZoneTexte 11"/>
          <p:cNvSpPr txBox="1">
            <a:spLocks noChangeArrowheads="1"/>
          </p:cNvSpPr>
          <p:nvPr/>
        </p:nvSpPr>
        <p:spPr bwMode="auto">
          <a:xfrm>
            <a:off x="6446547" y="5477162"/>
            <a:ext cx="20138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i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Volaille, laitage</a:t>
            </a:r>
          </a:p>
        </p:txBody>
      </p:sp>
      <p:pic>
        <p:nvPicPr>
          <p:cNvPr id="10" name="Image 9" descr="Campylobacter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1" t="67563" r="41087"/>
          <a:stretch/>
        </p:blipFill>
        <p:spPr>
          <a:xfrm>
            <a:off x="6804248" y="116632"/>
            <a:ext cx="2231886" cy="1196200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3D331A1F-E405-4E2B-9E7D-B6EEEDB081E5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35</a:t>
            </a:fld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1520" y="1052735"/>
            <a:ext cx="7992888" cy="5442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Bacille Gram négatif </a:t>
            </a:r>
            <a:r>
              <a:rPr lang="fr-FR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microaérophile</a:t>
            </a:r>
            <a:endParaRPr lang="fr-FR" b="1" dirty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dirty="0">
                <a:ea typeface="ＭＳ Ｐゴシック" charset="0"/>
                <a:cs typeface="ＭＳ Ｐゴシック" charset="0"/>
              </a:rPr>
              <a:t>Vit dans le tube digestif des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volailles</a:t>
            </a:r>
            <a:r>
              <a:rPr lang="fr-FR" dirty="0">
                <a:ea typeface="ＭＳ Ｐゴシック" charset="0"/>
                <a:cs typeface="ＭＳ Ｐゴシック" charset="0"/>
              </a:rPr>
              <a:t> (</a:t>
            </a:r>
            <a:r>
              <a:rPr lang="fr-FR" i="1" dirty="0">
                <a:ea typeface="ＭＳ Ｐゴシック" charset="0"/>
                <a:cs typeface="ＭＳ Ｐゴシック" charset="0"/>
              </a:rPr>
              <a:t>C. </a:t>
            </a:r>
            <a:r>
              <a:rPr lang="fr-FR" i="1" dirty="0" err="1">
                <a:ea typeface="ＭＳ Ｐゴシック" charset="0"/>
                <a:cs typeface="ＭＳ Ｐゴシック" charset="0"/>
              </a:rPr>
              <a:t>jejuni</a:t>
            </a:r>
            <a:r>
              <a:rPr lang="fr-FR" dirty="0">
                <a:ea typeface="ＭＳ Ｐゴシック" charset="0"/>
                <a:cs typeface="ＭＳ Ｐゴシック" charset="0"/>
              </a:rPr>
              <a:t>), </a:t>
            </a:r>
            <a:r>
              <a:rPr lang="fr-FR" b="1" dirty="0">
                <a:ea typeface="ＭＳ Ｐゴシック" charset="0"/>
                <a:cs typeface="ＭＳ Ｐゴシック" charset="0"/>
              </a:rPr>
              <a:t>porc</a:t>
            </a:r>
            <a:r>
              <a:rPr lang="fr-FR" dirty="0">
                <a:ea typeface="ＭＳ Ｐゴシック" charset="0"/>
                <a:cs typeface="ＭＳ Ｐゴシック" charset="0"/>
              </a:rPr>
              <a:t> et volailles (</a:t>
            </a:r>
            <a:r>
              <a:rPr lang="fr-FR" i="1" dirty="0">
                <a:ea typeface="ＭＳ Ｐゴシック" charset="0"/>
                <a:cs typeface="ＭＳ Ｐゴシック" charset="0"/>
              </a:rPr>
              <a:t>C. coli </a:t>
            </a:r>
            <a:r>
              <a:rPr lang="fr-FR" dirty="0">
                <a:ea typeface="ＭＳ Ｐゴシック" charset="0"/>
                <a:cs typeface="ＭＳ Ｐゴシック" charset="0"/>
              </a:rPr>
              <a:t>et </a:t>
            </a:r>
            <a:r>
              <a:rPr lang="fr-FR" i="1" dirty="0">
                <a:ea typeface="ＭＳ Ｐゴシック" charset="0"/>
                <a:cs typeface="ＭＳ Ｐゴシック" charset="0"/>
              </a:rPr>
              <a:t>C. </a:t>
            </a:r>
            <a:r>
              <a:rPr lang="fr-FR" i="1" dirty="0" err="1">
                <a:ea typeface="ＭＳ Ｐゴシック" charset="0"/>
                <a:cs typeface="ＭＳ Ｐゴシック" charset="0"/>
              </a:rPr>
              <a:t>fetus</a:t>
            </a:r>
            <a:r>
              <a:rPr lang="fr-FR" dirty="0">
                <a:ea typeface="ＭＳ Ｐゴシック" charset="0"/>
                <a:cs typeface="ＭＳ Ｐゴシック" charset="0"/>
              </a:rPr>
              <a:t>)</a:t>
            </a:r>
          </a:p>
          <a:p>
            <a:pPr marL="342900" lvl="2" indent="-342900">
              <a:defRPr/>
            </a:pPr>
            <a:r>
              <a:rPr lang="fr-FR" altLang="ja-JP" dirty="0">
                <a:ea typeface="ＭＳ Ｐゴシック" charset="0"/>
                <a:cs typeface="ＭＳ Ｐゴシック" charset="0"/>
              </a:rPr>
              <a:t>Transmission à l’Homme par la chaîne alimentaire</a:t>
            </a:r>
          </a:p>
          <a:p>
            <a:pPr marL="342900" lvl="2" indent="-342900">
              <a:defRPr/>
            </a:pPr>
            <a:endParaRPr lang="fr-FR" altLang="ja-JP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altLang="ja-JP" dirty="0">
                <a:ea typeface="ＭＳ Ｐゴシック" charset="0"/>
                <a:cs typeface="ＭＳ Ｐゴシック" charset="0"/>
              </a:rPr>
              <a:t>Infections intestinales (</a:t>
            </a:r>
            <a:r>
              <a:rPr lang="fr-FR" altLang="ja-JP" b="1" i="1" dirty="0">
                <a:ea typeface="ＭＳ Ｐゴシック" charset="0"/>
                <a:cs typeface="ＭＳ Ｐゴシック" charset="0"/>
              </a:rPr>
              <a:t>C. </a:t>
            </a:r>
            <a:r>
              <a:rPr lang="fr-FR" altLang="ja-JP" b="1" i="1" dirty="0" err="1">
                <a:ea typeface="ＭＳ Ｐゴシック" charset="0"/>
                <a:cs typeface="ＭＳ Ｐゴシック" charset="0"/>
              </a:rPr>
              <a:t>jejuni</a:t>
            </a:r>
            <a:r>
              <a:rPr lang="fr-FR" altLang="ja-JP" b="1" i="1" dirty="0">
                <a:ea typeface="ＭＳ Ｐゴシック" charset="0"/>
                <a:cs typeface="ＭＳ Ｐゴシック" charset="0"/>
              </a:rPr>
              <a:t> </a:t>
            </a:r>
            <a:r>
              <a:rPr lang="fr-FR" altLang="ja-JP" dirty="0">
                <a:ea typeface="ＭＳ Ｐゴシック" charset="0"/>
                <a:cs typeface="ＭＳ Ｐゴシック" charset="0"/>
              </a:rPr>
              <a:t>et </a:t>
            </a:r>
            <a:r>
              <a:rPr lang="fr-FR" altLang="ja-JP" b="1" i="1" dirty="0">
                <a:ea typeface="ＭＳ Ｐゴシック" charset="0"/>
                <a:cs typeface="ＭＳ Ｐゴシック" charset="0"/>
              </a:rPr>
              <a:t>C. coli</a:t>
            </a:r>
            <a:r>
              <a:rPr lang="fr-FR" altLang="ja-JP" dirty="0">
                <a:ea typeface="ＭＳ Ｐゴシック" charset="0"/>
                <a:cs typeface="ＭＳ Ｐゴシック" charset="0"/>
              </a:rPr>
              <a:t>)</a:t>
            </a:r>
          </a:p>
          <a:p>
            <a:pPr marL="342900" lvl="2" indent="-342900">
              <a:defRPr/>
            </a:pPr>
            <a:r>
              <a:rPr lang="fr-FR" altLang="ja-JP" dirty="0">
                <a:ea typeface="ＭＳ Ｐゴシック" charset="0"/>
                <a:cs typeface="ＭＳ Ｐゴシック" charset="0"/>
              </a:rPr>
              <a:t>Septicémies (</a:t>
            </a:r>
            <a:r>
              <a:rPr lang="fr-FR" altLang="ja-JP" b="1" i="1" dirty="0">
                <a:ea typeface="ＭＳ Ｐゴシック" charset="0"/>
                <a:cs typeface="ＭＳ Ｐゴシック" charset="0"/>
              </a:rPr>
              <a:t>C. </a:t>
            </a:r>
            <a:r>
              <a:rPr lang="fr-FR" altLang="ja-JP" b="1" i="1" dirty="0" err="1">
                <a:ea typeface="ＭＳ Ｐゴシック" charset="0"/>
                <a:cs typeface="ＭＳ Ｐゴシック" charset="0"/>
              </a:rPr>
              <a:t>fetus</a:t>
            </a:r>
            <a:r>
              <a:rPr lang="fr-FR" altLang="ja-JP" dirty="0">
                <a:ea typeface="ＭＳ Ｐゴシック" charset="0"/>
                <a:cs typeface="ＭＳ Ｐゴシック" charset="0"/>
              </a:rPr>
              <a:t>)</a:t>
            </a:r>
          </a:p>
          <a:p>
            <a:pPr marL="342900" lvl="2" indent="-342900">
              <a:defRPr/>
            </a:pPr>
            <a:r>
              <a:rPr lang="fr-FR" altLang="ja-JP" dirty="0">
                <a:ea typeface="ＭＳ Ｐゴシック" charset="0"/>
                <a:cs typeface="ＭＳ Ｐゴシック" charset="0"/>
              </a:rPr>
              <a:t>Complications </a:t>
            </a:r>
            <a:r>
              <a:rPr lang="fr-FR" altLang="ja-JP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non infectieuses </a:t>
            </a:r>
          </a:p>
          <a:p>
            <a:pPr marL="342900" lvl="2" indent="-342900">
              <a:buNone/>
              <a:defRPr/>
            </a:pPr>
            <a:r>
              <a:rPr lang="fr-FR" altLang="ja-JP" dirty="0">
                <a:ea typeface="ＭＳ Ｐゴシック" charset="0"/>
                <a:cs typeface="ＭＳ Ｐゴシック" charset="0"/>
              </a:rPr>
              <a:t>(syndrome de Guillain-Barré, arthrite </a:t>
            </a:r>
          </a:p>
          <a:p>
            <a:pPr marL="342900" lvl="2" indent="-342900">
              <a:buNone/>
              <a:defRPr/>
            </a:pPr>
            <a:r>
              <a:rPr lang="fr-FR" altLang="ja-JP" dirty="0">
                <a:ea typeface="ＭＳ Ｐゴシック" charset="0"/>
                <a:cs typeface="ＭＳ Ｐゴシック" charset="0"/>
              </a:rPr>
              <a:t>réactionnelle, érythème noueux)</a:t>
            </a: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954A5A3-467C-4132-8BBA-77E85689E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99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>
                <a:solidFill>
                  <a:srgbClr val="000000"/>
                </a:solidFill>
                <a:latin typeface="+mn-lt"/>
              </a:rPr>
              <a:t>Le choléra, </a:t>
            </a:r>
            <a:r>
              <a:rPr lang="fr-FR" sz="3600" b="1" i="1" dirty="0" err="1">
                <a:solidFill>
                  <a:srgbClr val="000000"/>
                </a:solidFill>
                <a:latin typeface="+mn-lt"/>
              </a:rPr>
              <a:t>Vibrio</a:t>
            </a:r>
            <a:r>
              <a:rPr lang="fr-FR" sz="3600" b="1" i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fr-FR" sz="3600" b="1" i="1" dirty="0" err="1">
                <a:solidFill>
                  <a:srgbClr val="000000"/>
                </a:solidFill>
                <a:latin typeface="+mn-lt"/>
              </a:rPr>
              <a:t>cholerae</a:t>
            </a:r>
            <a:r>
              <a:rPr lang="fr-FR" sz="3600" b="1" i="1" dirty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" y="908720"/>
            <a:ext cx="7380311" cy="58326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Bactérie strictement </a:t>
            </a:r>
            <a:r>
              <a:rPr lang="fr-FR" sz="2600" b="1" dirty="0">
                <a:solidFill>
                  <a:srgbClr val="FF6600"/>
                </a:solidFill>
                <a:ea typeface="ＭＳ Ｐゴシック" charset="0"/>
              </a:rPr>
              <a:t>humaine</a:t>
            </a: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Bacille Gram négatif très mobile</a:t>
            </a:r>
          </a:p>
          <a:p>
            <a:pPr marL="342900" lvl="2" indent="-342900">
              <a:defRPr/>
            </a:pPr>
            <a:endParaRPr lang="fr-FR" sz="2600" dirty="0">
              <a:ea typeface="ＭＳ Ｐゴシック" charset="0"/>
            </a:endParaRP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Eliminée dans </a:t>
            </a:r>
            <a:r>
              <a:rPr lang="fr-FR" sz="2600" b="1" dirty="0">
                <a:solidFill>
                  <a:srgbClr val="FF6600"/>
                </a:solidFill>
                <a:ea typeface="ＭＳ Ｐゴシック" charset="0"/>
              </a:rPr>
              <a:t>l’environnement</a:t>
            </a:r>
            <a:r>
              <a:rPr lang="fr-FR" sz="2600" dirty="0">
                <a:solidFill>
                  <a:schemeClr val="accent6"/>
                </a:solidFill>
                <a:ea typeface="ＭＳ Ｐゴシック" charset="0"/>
              </a:rPr>
              <a:t> </a:t>
            </a:r>
            <a:r>
              <a:rPr lang="fr-FR" sz="2600" dirty="0">
                <a:ea typeface="ＭＳ Ｐゴシック" charset="0"/>
              </a:rPr>
              <a:t>(eau) par les selles de malades ou de porteurs, maladie liée au faible niveau d’hygiène</a:t>
            </a: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Dose infectieuse élevée (10</a:t>
            </a:r>
            <a:r>
              <a:rPr lang="fr-FR" sz="2600" baseline="30000" dirty="0">
                <a:ea typeface="ＭＳ Ｐゴシック" charset="0"/>
              </a:rPr>
              <a:t>8</a:t>
            </a:r>
            <a:r>
              <a:rPr lang="fr-FR" sz="2600" dirty="0">
                <a:ea typeface="ＭＳ Ｐゴシック" charset="0"/>
              </a:rPr>
              <a:t> bactéries)</a:t>
            </a:r>
          </a:p>
          <a:p>
            <a:pPr marL="342900" lvl="2" indent="-342900">
              <a:defRPr/>
            </a:pPr>
            <a:endParaRPr lang="fr-FR" sz="2600" dirty="0">
              <a:ea typeface="ＭＳ Ｐゴシック" charset="0"/>
            </a:endParaRP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Incubation 1 à 5 jours</a:t>
            </a: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Syndrome cholériforme, diarrhée « eau de riz », sans fièvre + vomissements,</a:t>
            </a:r>
            <a:r>
              <a:rPr lang="fr-FR" sz="2600" dirty="0">
                <a:solidFill>
                  <a:srgbClr val="FF6600"/>
                </a:solidFill>
                <a:ea typeface="ＭＳ Ｐゴシック" charset="0"/>
              </a:rPr>
              <a:t> </a:t>
            </a:r>
            <a:r>
              <a:rPr lang="fr-FR" sz="2600" b="1" dirty="0">
                <a:solidFill>
                  <a:srgbClr val="FF6600"/>
                </a:solidFill>
                <a:ea typeface="ＭＳ Ｐゴシック" charset="0"/>
              </a:rPr>
              <a:t>déshydratation</a:t>
            </a:r>
            <a:r>
              <a:rPr lang="fr-FR" sz="2600" dirty="0">
                <a:solidFill>
                  <a:srgbClr val="FF6600"/>
                </a:solidFill>
                <a:ea typeface="ＭＳ Ｐゴシック" charset="0"/>
              </a:rPr>
              <a:t> </a:t>
            </a:r>
            <a:r>
              <a:rPr lang="fr-FR" sz="2600" dirty="0">
                <a:ea typeface="ＭＳ Ｐゴシック" charset="0"/>
              </a:rPr>
              <a:t>majeure</a:t>
            </a:r>
          </a:p>
          <a:p>
            <a:pPr marL="342900" lvl="2" indent="-342900">
              <a:defRPr/>
            </a:pPr>
            <a:endParaRPr lang="fr-FR" sz="2600" baseline="30000" dirty="0">
              <a:ea typeface="ＭＳ Ｐゴシック" charset="0"/>
            </a:endParaRP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Peu de cas en France (&lt;20/an), Outre-mer+++</a:t>
            </a:r>
          </a:p>
          <a:p>
            <a:pPr marL="342900" lvl="2" indent="-342900">
              <a:defRPr/>
            </a:pPr>
            <a:r>
              <a:rPr lang="fr-FR" sz="2600" b="1" dirty="0">
                <a:solidFill>
                  <a:srgbClr val="FF6600"/>
                </a:solidFill>
                <a:ea typeface="ＭＳ Ｐゴシック" charset="0"/>
              </a:rPr>
              <a:t>Déclaration obligatoire </a:t>
            </a:r>
            <a:r>
              <a:rPr lang="fr-FR" sz="2600" dirty="0">
                <a:ea typeface="ＭＳ Ｐゴシック" charset="0"/>
              </a:rPr>
              <a:t>; </a:t>
            </a:r>
            <a:r>
              <a:rPr lang="fr-FR" sz="2600" dirty="0" err="1">
                <a:ea typeface="ＭＳ Ｐゴシック" charset="0"/>
              </a:rPr>
              <a:t>ttt</a:t>
            </a:r>
            <a:r>
              <a:rPr lang="fr-FR" sz="2600" dirty="0">
                <a:ea typeface="ＭＳ Ｐゴシック" charset="0"/>
              </a:rPr>
              <a:t> : doxycycline</a:t>
            </a: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ea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5" name="Image 4" descr="Vibrio_cholerae_01_small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6" r="43202" b="69085"/>
          <a:stretch/>
        </p:blipFill>
        <p:spPr>
          <a:xfrm>
            <a:off x="6300192" y="908720"/>
            <a:ext cx="2231886" cy="1162995"/>
          </a:xfrm>
          <a:prstGeom prst="rect">
            <a:avLst/>
          </a:prstGeom>
        </p:spPr>
      </p:pic>
      <p:pic>
        <p:nvPicPr>
          <p:cNvPr id="7" name="droppedImage.tiff" descr="droppedImage.tiff">
            <a:extLst>
              <a:ext uri="{FF2B5EF4-FFF2-40B4-BE49-F238E27FC236}">
                <a16:creationId xmlns:a16="http://schemas.microsoft.com/office/drawing/2014/main" id="{9F15C517-1594-2948-8A35-72D2CD61E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708" y="5821195"/>
            <a:ext cx="2986292" cy="1036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droppedImage.tiff" descr="droppedImage.tiff">
            <a:extLst>
              <a:ext uri="{FF2B5EF4-FFF2-40B4-BE49-F238E27FC236}">
                <a16:creationId xmlns:a16="http://schemas.microsoft.com/office/drawing/2014/main" id="{FE1B58CC-D9A5-4D40-B70D-0941285512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26" r="13533"/>
          <a:stretch>
            <a:fillRect/>
          </a:stretch>
        </p:blipFill>
        <p:spPr>
          <a:xfrm>
            <a:off x="7088666" y="3790543"/>
            <a:ext cx="1443412" cy="19245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A7FE82A-010F-4F6F-A66A-6920D01BF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58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>
                <a:solidFill>
                  <a:srgbClr val="000000"/>
                </a:solidFill>
                <a:latin typeface="+mn-lt"/>
              </a:rPr>
              <a:t>Epidémiologie du choléra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251520" y="4005064"/>
            <a:ext cx="8640960" cy="267765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400" b="0" i="0" dirty="0">
                <a:solidFill>
                  <a:srgbClr val="000000"/>
                </a:solidFill>
                <a:latin typeface="+mn-lt"/>
              </a:rPr>
              <a:t>1,3 à 4 millions de cas de choléra/an, et 21 000 à 143 000 décès dans le monde selon l’OMS</a:t>
            </a:r>
          </a:p>
          <a:p>
            <a:pPr algn="l" eaLnBrk="1" hangingPunct="1"/>
            <a:r>
              <a:rPr lang="fr-FR" sz="2400" b="0" i="0" dirty="0">
                <a:solidFill>
                  <a:srgbClr val="000000"/>
                </a:solidFill>
                <a:latin typeface="+mn-lt"/>
              </a:rPr>
              <a:t>Deux pandémies en cours :</a:t>
            </a:r>
          </a:p>
          <a:p>
            <a:pPr lvl="1" eaLnBrk="1" hangingPunct="1">
              <a:buFontTx/>
              <a:buChar char="•"/>
            </a:pPr>
            <a:r>
              <a:rPr lang="fr-FR" sz="2400" b="0" i="0" dirty="0">
                <a:solidFill>
                  <a:srgbClr val="000000"/>
                </a:solidFill>
                <a:latin typeface="+mn-lt"/>
              </a:rPr>
              <a:t>Indes et pays voisins : </a:t>
            </a:r>
            <a:r>
              <a:rPr lang="fr-FR" sz="2400" b="0" i="0" dirty="0" err="1">
                <a:solidFill>
                  <a:srgbClr val="000000"/>
                </a:solidFill>
                <a:latin typeface="+mn-lt"/>
              </a:rPr>
              <a:t>sérotype</a:t>
            </a:r>
            <a:r>
              <a:rPr lang="fr-FR" sz="2400" b="0" i="0" dirty="0">
                <a:solidFill>
                  <a:srgbClr val="000000"/>
                </a:solidFill>
                <a:latin typeface="+mn-lt"/>
              </a:rPr>
              <a:t> 0139</a:t>
            </a:r>
          </a:p>
          <a:p>
            <a:pPr lvl="1" eaLnBrk="1" hangingPunct="1">
              <a:buFontTx/>
              <a:buChar char="•"/>
            </a:pPr>
            <a:r>
              <a:rPr lang="fr-FR" sz="2400" b="0" i="0" dirty="0">
                <a:solidFill>
                  <a:srgbClr val="000000"/>
                </a:solidFill>
                <a:latin typeface="+mn-lt"/>
              </a:rPr>
              <a:t>Asie, Afrique et Amérique du Sud</a:t>
            </a:r>
          </a:p>
          <a:p>
            <a:pPr eaLnBrk="1" hangingPunct="1"/>
            <a:r>
              <a:rPr lang="fr-FR" sz="2400" i="0" dirty="0">
                <a:solidFill>
                  <a:schemeClr val="tx1"/>
                </a:solidFill>
                <a:latin typeface="+mj-lt"/>
              </a:rPr>
              <a:t>Vaccin</a:t>
            </a:r>
            <a:r>
              <a:rPr lang="fr-FR" sz="2400" b="0" i="0" dirty="0">
                <a:solidFill>
                  <a:schemeClr val="tx1"/>
                </a:solidFill>
                <a:latin typeface="+mj-lt"/>
              </a:rPr>
              <a:t> oral pour les personnes intervenant auprès des malades en zone épidémique</a:t>
            </a:r>
            <a:endParaRPr lang="fr-FR" sz="2400" b="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2F10AE8F-A0AA-41EB-9FFF-504884C095E1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37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0D2BC7-35A5-4663-8E5E-8F12C98D80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50" t="32061" r="28738" b="29006"/>
          <a:stretch/>
        </p:blipFill>
        <p:spPr>
          <a:xfrm>
            <a:off x="2627769" y="864000"/>
            <a:ext cx="6336719" cy="3204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279755-12A2-4554-A972-B1150307B352}"/>
              </a:ext>
            </a:extLst>
          </p:cNvPr>
          <p:cNvSpPr txBox="1"/>
          <p:nvPr/>
        </p:nvSpPr>
        <p:spPr>
          <a:xfrm>
            <a:off x="7020272" y="3635632"/>
            <a:ext cx="4437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u="none" strike="noStrike" baseline="0" dirty="0" err="1">
                <a:solidFill>
                  <a:schemeClr val="tx2"/>
                </a:solidFill>
                <a:latin typeface="Shaker2Lancet-BoldItalic"/>
              </a:rPr>
              <a:t>Données</a:t>
            </a:r>
            <a:r>
              <a:rPr lang="en-US" sz="1800" u="none" strike="noStrike" baseline="0" dirty="0">
                <a:solidFill>
                  <a:schemeClr val="tx2"/>
                </a:solidFill>
                <a:latin typeface="Shaker2Lancet-BoldItalic"/>
              </a:rPr>
              <a:t> 2016. OMS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003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835696" y="2564904"/>
            <a:ext cx="5472608" cy="2079104"/>
          </a:xfrm>
        </p:spPr>
        <p:txBody>
          <a:bodyPr/>
          <a:lstStyle/>
          <a:p>
            <a:pPr algn="ctr"/>
            <a:r>
              <a:rPr lang="fr-FR" b="1" dirty="0"/>
              <a:t>Diarrhées post-ATB</a:t>
            </a:r>
            <a:br>
              <a:rPr lang="fr-FR" b="1" dirty="0"/>
            </a:br>
            <a:r>
              <a:rPr lang="fr-FR" b="1" i="1" dirty="0" err="1"/>
              <a:t>Clostridioides</a:t>
            </a:r>
            <a:r>
              <a:rPr lang="fr-FR" b="1" i="1" dirty="0"/>
              <a:t> difficile</a:t>
            </a:r>
            <a:endParaRPr lang="fr-FR" b="1" dirty="0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2339752" y="4221088"/>
            <a:ext cx="7070725" cy="1203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50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-36512" y="-993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>
                <a:solidFill>
                  <a:srgbClr val="000000"/>
                </a:solidFill>
                <a:latin typeface="+mn-lt"/>
              </a:rPr>
              <a:t>Colites à </a:t>
            </a:r>
            <a:r>
              <a:rPr lang="fr-FR" sz="3600" b="1" i="1" dirty="0" err="1">
                <a:solidFill>
                  <a:srgbClr val="000000"/>
                </a:solidFill>
                <a:latin typeface="+mn-lt"/>
              </a:rPr>
              <a:t>Clostridioides</a:t>
            </a:r>
            <a:r>
              <a:rPr lang="fr-FR" sz="3600" b="1" i="1" dirty="0">
                <a:solidFill>
                  <a:srgbClr val="000000"/>
                </a:solidFill>
                <a:latin typeface="+mn-lt"/>
              </a:rPr>
              <a:t> difficile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154360" y="980728"/>
            <a:ext cx="8989640" cy="58772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2800" dirty="0">
                <a:ea typeface="ＭＳ Ｐゴシック" charset="0"/>
                <a:cs typeface="ＭＳ Ｐゴシック" charset="0"/>
              </a:rPr>
              <a:t>Diarrhées post-antibiotiques : distinguer</a:t>
            </a:r>
          </a:p>
          <a:p>
            <a:pPr marL="800100" lvl="3" indent="-342900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Diarrhées bénignes par 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dysmicrobisme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secondaire à une antibiothérapie</a:t>
            </a:r>
          </a:p>
          <a:p>
            <a:pPr marL="800100" lvl="3" indent="-342900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Diarrhée à </a:t>
            </a:r>
            <a:r>
              <a:rPr lang="fr-FR" sz="2400" i="1" dirty="0" err="1">
                <a:ea typeface="ＭＳ Ｐゴシック" charset="0"/>
                <a:cs typeface="ＭＳ Ｐゴシック" charset="0"/>
              </a:rPr>
              <a:t>Clostridioides</a:t>
            </a:r>
            <a:r>
              <a:rPr lang="fr-FR" sz="2400" i="1" dirty="0">
                <a:ea typeface="ＭＳ Ｐゴシック" charset="0"/>
                <a:cs typeface="ＭＳ Ｐゴシック" charset="0"/>
              </a:rPr>
              <a:t> difficile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toxinogène</a:t>
            </a:r>
          </a:p>
          <a:p>
            <a:pPr marL="800100" lvl="3" indent="-342900">
              <a:defRPr/>
            </a:pPr>
            <a:endParaRPr lang="fr-FR" sz="1400" dirty="0">
              <a:ea typeface="ＭＳ Ｐゴシック" charset="0"/>
              <a:cs typeface="ＭＳ Ｐゴシック" charset="0"/>
            </a:endParaRPr>
          </a:p>
          <a:p>
            <a:pPr marL="342900" lvl="2" indent="-342900">
              <a:defRPr/>
            </a:pPr>
            <a:r>
              <a:rPr lang="fr-FR" sz="2800" b="1" i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Clostridioides</a:t>
            </a:r>
            <a:r>
              <a:rPr lang="fr-FR" sz="2800" b="1" i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difficile</a:t>
            </a:r>
          </a:p>
          <a:p>
            <a:pPr marL="800100" lvl="3" indent="-342900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Bacille Gram + anaérobie</a:t>
            </a:r>
          </a:p>
          <a:p>
            <a:pPr marL="800100" lvl="3" indent="-342900" algn="just">
              <a:defRPr/>
            </a:pPr>
            <a:r>
              <a:rPr lang="fr-FR" sz="2400" dirty="0" err="1">
                <a:ea typeface="ＭＳ Ｐゴシック" charset="0"/>
                <a:cs typeface="ＭＳ Ｐゴシック" charset="0"/>
              </a:rPr>
              <a:t>Physiopath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 : toxines +++, 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seules les souches </a:t>
            </a:r>
            <a:r>
              <a:rPr lang="fr-FR" sz="24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toxinogènes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sont pathogènes</a:t>
            </a:r>
          </a:p>
          <a:p>
            <a:pPr marL="800100" lvl="3" indent="-342900" algn="just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Nosocomial, 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résistant aux solutions hydro-alcooliques 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(spores)</a:t>
            </a:r>
          </a:p>
          <a:p>
            <a:pPr marL="800100" lvl="3" indent="-342900" algn="just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Formes plus ou moins sévères : de la diarrhée à la colite </a:t>
            </a:r>
            <a:r>
              <a:rPr lang="fr-FR" sz="2400" dirty="0" err="1">
                <a:ea typeface="ＭＳ Ｐゴシック" charset="0"/>
                <a:cs typeface="ＭＳ Ｐゴシック" charset="0"/>
              </a:rPr>
              <a:t>pseudo-membraneuse</a:t>
            </a:r>
            <a:endParaRPr lang="fr-FR" sz="2400" dirty="0">
              <a:ea typeface="ＭＳ Ｐゴシック" charset="0"/>
              <a:cs typeface="ＭＳ Ｐゴシック" charset="0"/>
            </a:endParaRPr>
          </a:p>
          <a:p>
            <a:pPr marL="800100" lvl="3" indent="-342900" algn="just">
              <a:defRPr/>
            </a:pPr>
            <a:r>
              <a:rPr lang="fr-FR" sz="2400" dirty="0">
                <a:ea typeface="ＭＳ Ｐゴシック" charset="0"/>
                <a:cs typeface="ＭＳ Ｐゴシック" charset="0"/>
              </a:rPr>
              <a:t>Nécessité 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d’isoler le patient</a:t>
            </a:r>
          </a:p>
          <a:p>
            <a:pPr marL="342900" lvl="2" indent="-342900">
              <a:buClr>
                <a:srgbClr val="25A79B"/>
              </a:buClr>
              <a:defRPr/>
            </a:pPr>
            <a:endParaRPr lang="fr-FR" altLang="ja-JP" sz="3200" dirty="0"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3200" dirty="0"/>
          </a:p>
        </p:txBody>
      </p:sp>
      <p:pic>
        <p:nvPicPr>
          <p:cNvPr id="5" name="Image 4" descr="image Colite pseudomembraneuse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122688"/>
            <a:ext cx="2086969" cy="1796676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28B58797-549B-4AF2-8C0A-3142CCD9CB03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39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D9DB77-5948-44A7-9475-BA3B9DA36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63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792162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ea typeface="+mj-ea"/>
                <a:cs typeface="+mj-cs"/>
              </a:rPr>
              <a:t>RECAPITULATIF Diarrhées bactériennes</a:t>
            </a:r>
            <a:endParaRPr lang="fr-FR" sz="3600" b="1" i="1" dirty="0">
              <a:ea typeface="+mj-ea"/>
              <a:cs typeface="+mj-cs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395536" y="77470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2411760" y="6029325"/>
            <a:ext cx="6408712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8759825" y="908720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-10800000" flipV="1">
            <a:off x="334963" y="836712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87" name="Picture 3" descr="D:\Donnée 2\Monique\Appels à projets 2012-2013\Diaporama LYON EST\a-reteni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30200"/>
            <a:ext cx="3857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92"/>
          <p:cNvGrpSpPr>
            <a:grpSpLocks noChangeAspect="1"/>
          </p:cNvGrpSpPr>
          <p:nvPr/>
        </p:nvGrpSpPr>
        <p:grpSpPr bwMode="auto">
          <a:xfrm>
            <a:off x="445373" y="1304479"/>
            <a:ext cx="8231083" cy="4716809"/>
            <a:chOff x="-31" y="300"/>
            <a:chExt cx="5747" cy="2821"/>
          </a:xfrm>
        </p:grpSpPr>
        <p:sp>
          <p:nvSpPr>
            <p:cNvPr id="10" name="AutoShape 91"/>
            <p:cNvSpPr>
              <a:spLocks noChangeAspect="1" noChangeArrowheads="1" noTextEdit="1"/>
            </p:cNvSpPr>
            <p:nvPr/>
          </p:nvSpPr>
          <p:spPr bwMode="auto">
            <a:xfrm>
              <a:off x="45" y="300"/>
              <a:ext cx="5602" cy="2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3" name="Group 293"/>
            <p:cNvGrpSpPr>
              <a:grpSpLocks/>
            </p:cNvGrpSpPr>
            <p:nvPr/>
          </p:nvGrpSpPr>
          <p:grpSpPr bwMode="auto">
            <a:xfrm>
              <a:off x="-31" y="345"/>
              <a:ext cx="5747" cy="2584"/>
              <a:chOff x="-31" y="345"/>
              <a:chExt cx="5747" cy="2584"/>
            </a:xfrm>
          </p:grpSpPr>
          <p:sp>
            <p:nvSpPr>
              <p:cNvPr id="15" name="Rectangle 93"/>
              <p:cNvSpPr>
                <a:spLocks noChangeArrowheads="1"/>
              </p:cNvSpPr>
              <p:nvPr/>
            </p:nvSpPr>
            <p:spPr bwMode="auto">
              <a:xfrm>
                <a:off x="-25" y="353"/>
                <a:ext cx="43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Rectangle 94"/>
              <p:cNvSpPr>
                <a:spLocks noChangeArrowheads="1"/>
              </p:cNvSpPr>
              <p:nvPr/>
            </p:nvSpPr>
            <p:spPr bwMode="auto">
              <a:xfrm>
                <a:off x="915" y="353"/>
                <a:ext cx="46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Rectangle 95"/>
              <p:cNvSpPr>
                <a:spLocks noChangeArrowheads="1"/>
              </p:cNvSpPr>
              <p:nvPr/>
            </p:nvSpPr>
            <p:spPr bwMode="auto">
              <a:xfrm>
                <a:off x="18" y="351"/>
                <a:ext cx="897" cy="231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Rectangle 96"/>
              <p:cNvSpPr>
                <a:spLocks noChangeArrowheads="1"/>
              </p:cNvSpPr>
              <p:nvPr/>
            </p:nvSpPr>
            <p:spPr bwMode="auto">
              <a:xfrm>
                <a:off x="234" y="350"/>
                <a:ext cx="5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 dirty="0">
                    <a:solidFill>
                      <a:srgbClr val="000000"/>
                    </a:solidFill>
                  </a:rPr>
                  <a:t>Bactérie</a:t>
                </a:r>
                <a:endParaRPr lang="fr-FR" dirty="0"/>
              </a:p>
            </p:txBody>
          </p:sp>
          <p:sp>
            <p:nvSpPr>
              <p:cNvPr id="19" name="Rectangle 97"/>
              <p:cNvSpPr>
                <a:spLocks noChangeArrowheads="1"/>
              </p:cNvSpPr>
              <p:nvPr/>
            </p:nvSpPr>
            <p:spPr bwMode="auto">
              <a:xfrm>
                <a:off x="761" y="35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20" name="Rectangle 98"/>
              <p:cNvSpPr>
                <a:spLocks noChangeArrowheads="1"/>
              </p:cNvSpPr>
              <p:nvPr/>
            </p:nvSpPr>
            <p:spPr bwMode="auto">
              <a:xfrm>
                <a:off x="952" y="353"/>
                <a:ext cx="56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Rectangle 99"/>
              <p:cNvSpPr>
                <a:spLocks noChangeArrowheads="1"/>
              </p:cNvSpPr>
              <p:nvPr/>
            </p:nvSpPr>
            <p:spPr bwMode="auto">
              <a:xfrm>
                <a:off x="2093" y="353"/>
                <a:ext cx="46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Rectangle 100"/>
              <p:cNvSpPr>
                <a:spLocks noChangeArrowheads="1"/>
              </p:cNvSpPr>
              <p:nvPr/>
            </p:nvSpPr>
            <p:spPr bwMode="auto">
              <a:xfrm>
                <a:off x="1008" y="351"/>
                <a:ext cx="1085" cy="231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Rectangle 101"/>
              <p:cNvSpPr>
                <a:spLocks noChangeArrowheads="1"/>
              </p:cNvSpPr>
              <p:nvPr/>
            </p:nvSpPr>
            <p:spPr bwMode="auto">
              <a:xfrm>
                <a:off x="1356" y="350"/>
                <a:ext cx="462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Source</a:t>
                </a:r>
                <a:endParaRPr lang="fr-FR"/>
              </a:p>
            </p:txBody>
          </p:sp>
          <p:sp>
            <p:nvSpPr>
              <p:cNvPr id="26" name="Rectangle 102"/>
              <p:cNvSpPr>
                <a:spLocks noChangeArrowheads="1"/>
              </p:cNvSpPr>
              <p:nvPr/>
            </p:nvSpPr>
            <p:spPr bwMode="auto">
              <a:xfrm>
                <a:off x="1808" y="35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27" name="Rectangle 103"/>
              <p:cNvSpPr>
                <a:spLocks noChangeArrowheads="1"/>
              </p:cNvSpPr>
              <p:nvPr/>
            </p:nvSpPr>
            <p:spPr bwMode="auto">
              <a:xfrm>
                <a:off x="2130" y="353"/>
                <a:ext cx="56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Rectangle 104"/>
              <p:cNvSpPr>
                <a:spLocks noChangeArrowheads="1"/>
              </p:cNvSpPr>
              <p:nvPr/>
            </p:nvSpPr>
            <p:spPr bwMode="auto">
              <a:xfrm>
                <a:off x="3531" y="353"/>
                <a:ext cx="47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Rectangle 105"/>
              <p:cNvSpPr>
                <a:spLocks noChangeArrowheads="1"/>
              </p:cNvSpPr>
              <p:nvPr/>
            </p:nvSpPr>
            <p:spPr bwMode="auto">
              <a:xfrm>
                <a:off x="2186" y="351"/>
                <a:ext cx="1345" cy="231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Rectangle 106"/>
              <p:cNvSpPr>
                <a:spLocks noChangeArrowheads="1"/>
              </p:cNvSpPr>
              <p:nvPr/>
            </p:nvSpPr>
            <p:spPr bwMode="auto">
              <a:xfrm>
                <a:off x="2645" y="350"/>
                <a:ext cx="537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Aliment </a:t>
                </a:r>
                <a:endParaRPr lang="fr-FR"/>
              </a:p>
            </p:txBody>
          </p:sp>
          <p:sp>
            <p:nvSpPr>
              <p:cNvPr id="31" name="Rectangle 107"/>
              <p:cNvSpPr>
                <a:spLocks noChangeArrowheads="1"/>
              </p:cNvSpPr>
              <p:nvPr/>
            </p:nvSpPr>
            <p:spPr bwMode="auto">
              <a:xfrm>
                <a:off x="3171" y="35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32" name="Rectangle 108"/>
              <p:cNvSpPr>
                <a:spLocks noChangeArrowheads="1"/>
              </p:cNvSpPr>
              <p:nvPr/>
            </p:nvSpPr>
            <p:spPr bwMode="auto">
              <a:xfrm>
                <a:off x="3568" y="353"/>
                <a:ext cx="56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Rectangle 109"/>
              <p:cNvSpPr>
                <a:spLocks noChangeArrowheads="1"/>
              </p:cNvSpPr>
              <p:nvPr/>
            </p:nvSpPr>
            <p:spPr bwMode="auto">
              <a:xfrm>
                <a:off x="4610" y="353"/>
                <a:ext cx="47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Rectangle 110"/>
              <p:cNvSpPr>
                <a:spLocks noChangeArrowheads="1"/>
              </p:cNvSpPr>
              <p:nvPr/>
            </p:nvSpPr>
            <p:spPr bwMode="auto">
              <a:xfrm>
                <a:off x="3624" y="351"/>
                <a:ext cx="986" cy="231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Rectangle 111"/>
              <p:cNvSpPr>
                <a:spLocks noChangeArrowheads="1"/>
              </p:cNvSpPr>
              <p:nvPr/>
            </p:nvSpPr>
            <p:spPr bwMode="auto">
              <a:xfrm>
                <a:off x="3656" y="350"/>
                <a:ext cx="726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Incubation </a:t>
                </a:r>
                <a:endParaRPr lang="fr-FR"/>
              </a:p>
            </p:txBody>
          </p:sp>
          <p:sp>
            <p:nvSpPr>
              <p:cNvPr id="36" name="Rectangle 112"/>
              <p:cNvSpPr>
                <a:spLocks noChangeArrowheads="1"/>
              </p:cNvSpPr>
              <p:nvPr/>
            </p:nvSpPr>
            <p:spPr bwMode="auto">
              <a:xfrm>
                <a:off x="4367" y="35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37" name="Rectangle 113"/>
              <p:cNvSpPr>
                <a:spLocks noChangeArrowheads="1"/>
              </p:cNvSpPr>
              <p:nvPr/>
            </p:nvSpPr>
            <p:spPr bwMode="auto">
              <a:xfrm>
                <a:off x="4647" y="353"/>
                <a:ext cx="56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Rectangle 114"/>
              <p:cNvSpPr>
                <a:spLocks noChangeArrowheads="1"/>
              </p:cNvSpPr>
              <p:nvPr/>
            </p:nvSpPr>
            <p:spPr bwMode="auto">
              <a:xfrm>
                <a:off x="5667" y="353"/>
                <a:ext cx="43" cy="229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Rectangle 115"/>
              <p:cNvSpPr>
                <a:spLocks noChangeArrowheads="1"/>
              </p:cNvSpPr>
              <p:nvPr/>
            </p:nvSpPr>
            <p:spPr bwMode="auto">
              <a:xfrm>
                <a:off x="4703" y="351"/>
                <a:ext cx="964" cy="231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Rectangle 116"/>
              <p:cNvSpPr>
                <a:spLocks noChangeArrowheads="1"/>
              </p:cNvSpPr>
              <p:nvPr/>
            </p:nvSpPr>
            <p:spPr bwMode="auto">
              <a:xfrm>
                <a:off x="5061" y="350"/>
                <a:ext cx="319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Selle</a:t>
                </a:r>
                <a:endParaRPr lang="fr-FR"/>
              </a:p>
            </p:txBody>
          </p:sp>
          <p:sp>
            <p:nvSpPr>
              <p:cNvPr id="41" name="Rectangle 117"/>
              <p:cNvSpPr>
                <a:spLocks noChangeArrowheads="1"/>
              </p:cNvSpPr>
              <p:nvPr/>
            </p:nvSpPr>
            <p:spPr bwMode="auto">
              <a:xfrm>
                <a:off x="5372" y="35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42" name="Rectangle 118"/>
              <p:cNvSpPr>
                <a:spLocks noChangeArrowheads="1"/>
              </p:cNvSpPr>
              <p:nvPr/>
            </p:nvSpPr>
            <p:spPr bwMode="auto">
              <a:xfrm>
                <a:off x="-31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Rectangle 119"/>
              <p:cNvSpPr>
                <a:spLocks noChangeArrowheads="1"/>
              </p:cNvSpPr>
              <p:nvPr/>
            </p:nvSpPr>
            <p:spPr bwMode="auto">
              <a:xfrm>
                <a:off x="-31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Rectangle 120"/>
              <p:cNvSpPr>
                <a:spLocks noChangeArrowheads="1"/>
              </p:cNvSpPr>
              <p:nvPr/>
            </p:nvSpPr>
            <p:spPr bwMode="auto">
              <a:xfrm>
                <a:off x="-25" y="345"/>
                <a:ext cx="98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Rectangle 121"/>
              <p:cNvSpPr>
                <a:spLocks noChangeArrowheads="1"/>
              </p:cNvSpPr>
              <p:nvPr/>
            </p:nvSpPr>
            <p:spPr bwMode="auto">
              <a:xfrm>
                <a:off x="957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Rectangle 122"/>
              <p:cNvSpPr>
                <a:spLocks noChangeArrowheads="1"/>
              </p:cNvSpPr>
              <p:nvPr/>
            </p:nvSpPr>
            <p:spPr bwMode="auto">
              <a:xfrm>
                <a:off x="963" y="345"/>
                <a:ext cx="11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Rectangle 123"/>
              <p:cNvSpPr>
                <a:spLocks noChangeArrowheads="1"/>
              </p:cNvSpPr>
              <p:nvPr/>
            </p:nvSpPr>
            <p:spPr bwMode="auto">
              <a:xfrm>
                <a:off x="2135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" name="Rectangle 124"/>
              <p:cNvSpPr>
                <a:spLocks noChangeArrowheads="1"/>
              </p:cNvSpPr>
              <p:nvPr/>
            </p:nvSpPr>
            <p:spPr bwMode="auto">
              <a:xfrm>
                <a:off x="2141" y="345"/>
                <a:ext cx="143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Rectangle 125"/>
              <p:cNvSpPr>
                <a:spLocks noChangeArrowheads="1"/>
              </p:cNvSpPr>
              <p:nvPr/>
            </p:nvSpPr>
            <p:spPr bwMode="auto">
              <a:xfrm>
                <a:off x="3573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Rectangle 126"/>
              <p:cNvSpPr>
                <a:spLocks noChangeArrowheads="1"/>
              </p:cNvSpPr>
              <p:nvPr/>
            </p:nvSpPr>
            <p:spPr bwMode="auto">
              <a:xfrm>
                <a:off x="3579" y="345"/>
                <a:ext cx="107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" name="Rectangle 127"/>
              <p:cNvSpPr>
                <a:spLocks noChangeArrowheads="1"/>
              </p:cNvSpPr>
              <p:nvPr/>
            </p:nvSpPr>
            <p:spPr bwMode="auto">
              <a:xfrm>
                <a:off x="4652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Rectangle 128"/>
              <p:cNvSpPr>
                <a:spLocks noChangeArrowheads="1"/>
              </p:cNvSpPr>
              <p:nvPr/>
            </p:nvSpPr>
            <p:spPr bwMode="auto">
              <a:xfrm>
                <a:off x="4658" y="345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Rectangle 129"/>
              <p:cNvSpPr>
                <a:spLocks noChangeArrowheads="1"/>
              </p:cNvSpPr>
              <p:nvPr/>
            </p:nvSpPr>
            <p:spPr bwMode="auto">
              <a:xfrm>
                <a:off x="5710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Rectangle 130"/>
              <p:cNvSpPr>
                <a:spLocks noChangeArrowheads="1"/>
              </p:cNvSpPr>
              <p:nvPr/>
            </p:nvSpPr>
            <p:spPr bwMode="auto">
              <a:xfrm>
                <a:off x="5710" y="345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Rectangle 131"/>
              <p:cNvSpPr>
                <a:spLocks noChangeArrowheads="1"/>
              </p:cNvSpPr>
              <p:nvPr/>
            </p:nvSpPr>
            <p:spPr bwMode="auto">
              <a:xfrm>
                <a:off x="-31" y="351"/>
                <a:ext cx="6" cy="2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Rectangle 132"/>
              <p:cNvSpPr>
                <a:spLocks noChangeArrowheads="1"/>
              </p:cNvSpPr>
              <p:nvPr/>
            </p:nvSpPr>
            <p:spPr bwMode="auto">
              <a:xfrm>
                <a:off x="5710" y="351"/>
                <a:ext cx="6" cy="2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Rectangle 133"/>
              <p:cNvSpPr>
                <a:spLocks noChangeArrowheads="1"/>
              </p:cNvSpPr>
              <p:nvPr/>
            </p:nvSpPr>
            <p:spPr bwMode="auto">
              <a:xfrm>
                <a:off x="335" y="592"/>
                <a:ext cx="36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1" dirty="0">
                    <a:solidFill>
                      <a:srgbClr val="000000"/>
                    </a:solidFill>
                  </a:rPr>
                  <a:t>E. coli</a:t>
                </a:r>
                <a:endParaRPr lang="fr-FR" i="1" dirty="0"/>
              </a:p>
            </p:txBody>
          </p:sp>
          <p:sp>
            <p:nvSpPr>
              <p:cNvPr id="58" name="Rectangle 134"/>
              <p:cNvSpPr>
                <a:spLocks noChangeArrowheads="1"/>
              </p:cNvSpPr>
              <p:nvPr/>
            </p:nvSpPr>
            <p:spPr bwMode="auto">
              <a:xfrm>
                <a:off x="659" y="592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59" name="Rectangle 135"/>
              <p:cNvSpPr>
                <a:spLocks noChangeArrowheads="1"/>
              </p:cNvSpPr>
              <p:nvPr/>
            </p:nvSpPr>
            <p:spPr bwMode="auto">
              <a:xfrm>
                <a:off x="1144" y="593"/>
                <a:ext cx="985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dirty="0">
                    <a:solidFill>
                      <a:srgbClr val="000000"/>
                    </a:solidFill>
                  </a:rPr>
                  <a:t>H</a:t>
                </a:r>
                <a:r>
                  <a:rPr lang="fr-FR" sz="1700" b="0" i="0" dirty="0">
                    <a:solidFill>
                      <a:srgbClr val="000000"/>
                    </a:solidFill>
                  </a:rPr>
                  <a:t>omme, animal</a:t>
                </a:r>
                <a:endParaRPr lang="fr-FR" dirty="0"/>
              </a:p>
            </p:txBody>
          </p:sp>
          <p:sp>
            <p:nvSpPr>
              <p:cNvPr id="60" name="Rectangle 136"/>
              <p:cNvSpPr>
                <a:spLocks noChangeArrowheads="1"/>
              </p:cNvSpPr>
              <p:nvPr/>
            </p:nvSpPr>
            <p:spPr bwMode="auto">
              <a:xfrm>
                <a:off x="2017" y="593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61" name="Rectangle 137"/>
              <p:cNvSpPr>
                <a:spLocks noChangeArrowheads="1"/>
              </p:cNvSpPr>
              <p:nvPr/>
            </p:nvSpPr>
            <p:spPr bwMode="auto">
              <a:xfrm>
                <a:off x="2542" y="593"/>
                <a:ext cx="771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dirty="0">
                    <a:solidFill>
                      <a:srgbClr val="000000"/>
                    </a:solidFill>
                  </a:rPr>
                  <a:t>e</a:t>
                </a:r>
                <a:r>
                  <a:rPr lang="fr-FR" sz="1700" b="0" i="0" dirty="0">
                    <a:solidFill>
                      <a:srgbClr val="000000"/>
                    </a:solidFill>
                  </a:rPr>
                  <a:t>au, aliment</a:t>
                </a:r>
                <a:endParaRPr lang="fr-FR" dirty="0"/>
              </a:p>
            </p:txBody>
          </p:sp>
          <p:sp>
            <p:nvSpPr>
              <p:cNvPr id="62" name="Rectangle 138"/>
              <p:cNvSpPr>
                <a:spLocks noChangeArrowheads="1"/>
              </p:cNvSpPr>
              <p:nvPr/>
            </p:nvSpPr>
            <p:spPr bwMode="auto">
              <a:xfrm>
                <a:off x="3232" y="593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63" name="Rectangle 139"/>
              <p:cNvSpPr>
                <a:spLocks noChangeArrowheads="1"/>
              </p:cNvSpPr>
              <p:nvPr/>
            </p:nvSpPr>
            <p:spPr bwMode="auto">
              <a:xfrm>
                <a:off x="3914" y="593"/>
                <a:ext cx="477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variable</a:t>
                </a:r>
                <a:endParaRPr lang="fr-FR"/>
              </a:p>
            </p:txBody>
          </p:sp>
          <p:sp>
            <p:nvSpPr>
              <p:cNvPr id="64" name="Rectangle 140"/>
              <p:cNvSpPr>
                <a:spLocks noChangeArrowheads="1"/>
              </p:cNvSpPr>
              <p:nvPr/>
            </p:nvSpPr>
            <p:spPr bwMode="auto">
              <a:xfrm>
                <a:off x="4380" y="593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65" name="Rectangle 141"/>
              <p:cNvSpPr>
                <a:spLocks noChangeArrowheads="1"/>
              </p:cNvSpPr>
              <p:nvPr/>
            </p:nvSpPr>
            <p:spPr bwMode="auto">
              <a:xfrm>
                <a:off x="4963" y="593"/>
                <a:ext cx="51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variable</a:t>
                </a:r>
                <a:endParaRPr lang="fr-FR"/>
              </a:p>
            </p:txBody>
          </p:sp>
          <p:sp>
            <p:nvSpPr>
              <p:cNvPr id="66" name="Rectangle 142"/>
              <p:cNvSpPr>
                <a:spLocks noChangeArrowheads="1"/>
              </p:cNvSpPr>
              <p:nvPr/>
            </p:nvSpPr>
            <p:spPr bwMode="auto">
              <a:xfrm>
                <a:off x="5459" y="593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67" name="Rectangle 143"/>
              <p:cNvSpPr>
                <a:spLocks noChangeArrowheads="1"/>
              </p:cNvSpPr>
              <p:nvPr/>
            </p:nvSpPr>
            <p:spPr bwMode="auto">
              <a:xfrm>
                <a:off x="-31" y="582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Rectangle 144"/>
              <p:cNvSpPr>
                <a:spLocks noChangeArrowheads="1"/>
              </p:cNvSpPr>
              <p:nvPr/>
            </p:nvSpPr>
            <p:spPr bwMode="auto">
              <a:xfrm>
                <a:off x="-25" y="582"/>
                <a:ext cx="98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Rectangle 145"/>
              <p:cNvSpPr>
                <a:spLocks noChangeArrowheads="1"/>
              </p:cNvSpPr>
              <p:nvPr/>
            </p:nvSpPr>
            <p:spPr bwMode="auto">
              <a:xfrm>
                <a:off x="957" y="582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" name="Rectangle 146"/>
              <p:cNvSpPr>
                <a:spLocks noChangeArrowheads="1"/>
              </p:cNvSpPr>
              <p:nvPr/>
            </p:nvSpPr>
            <p:spPr bwMode="auto">
              <a:xfrm>
                <a:off x="963" y="582"/>
                <a:ext cx="11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" name="Rectangle 147"/>
              <p:cNvSpPr>
                <a:spLocks noChangeArrowheads="1"/>
              </p:cNvSpPr>
              <p:nvPr/>
            </p:nvSpPr>
            <p:spPr bwMode="auto">
              <a:xfrm>
                <a:off x="2135" y="582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" name="Rectangle 148"/>
              <p:cNvSpPr>
                <a:spLocks noChangeArrowheads="1"/>
              </p:cNvSpPr>
              <p:nvPr/>
            </p:nvSpPr>
            <p:spPr bwMode="auto">
              <a:xfrm>
                <a:off x="2141" y="582"/>
                <a:ext cx="143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Rectangle 149"/>
              <p:cNvSpPr>
                <a:spLocks noChangeArrowheads="1"/>
              </p:cNvSpPr>
              <p:nvPr/>
            </p:nvSpPr>
            <p:spPr bwMode="auto">
              <a:xfrm>
                <a:off x="3573" y="582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" name="Rectangle 150"/>
              <p:cNvSpPr>
                <a:spLocks noChangeArrowheads="1"/>
              </p:cNvSpPr>
              <p:nvPr/>
            </p:nvSpPr>
            <p:spPr bwMode="auto">
              <a:xfrm>
                <a:off x="3579" y="582"/>
                <a:ext cx="107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5" name="Rectangle 151"/>
              <p:cNvSpPr>
                <a:spLocks noChangeArrowheads="1"/>
              </p:cNvSpPr>
              <p:nvPr/>
            </p:nvSpPr>
            <p:spPr bwMode="auto">
              <a:xfrm>
                <a:off x="4652" y="582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" name="Rectangle 152"/>
              <p:cNvSpPr>
                <a:spLocks noChangeArrowheads="1"/>
              </p:cNvSpPr>
              <p:nvPr/>
            </p:nvSpPr>
            <p:spPr bwMode="auto">
              <a:xfrm>
                <a:off x="4658" y="582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" name="Rectangle 153"/>
              <p:cNvSpPr>
                <a:spLocks noChangeArrowheads="1"/>
              </p:cNvSpPr>
              <p:nvPr/>
            </p:nvSpPr>
            <p:spPr bwMode="auto">
              <a:xfrm>
                <a:off x="5710" y="582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8" name="Rectangle 154"/>
              <p:cNvSpPr>
                <a:spLocks noChangeArrowheads="1"/>
              </p:cNvSpPr>
              <p:nvPr/>
            </p:nvSpPr>
            <p:spPr bwMode="auto">
              <a:xfrm>
                <a:off x="-31" y="588"/>
                <a:ext cx="6" cy="2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9" name="Rectangle 155"/>
              <p:cNvSpPr>
                <a:spLocks noChangeArrowheads="1"/>
              </p:cNvSpPr>
              <p:nvPr/>
            </p:nvSpPr>
            <p:spPr bwMode="auto">
              <a:xfrm>
                <a:off x="5710" y="588"/>
                <a:ext cx="6" cy="23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0" name="Rectangle 156"/>
              <p:cNvSpPr>
                <a:spLocks noChangeArrowheads="1"/>
              </p:cNvSpPr>
              <p:nvPr/>
            </p:nvSpPr>
            <p:spPr bwMode="auto">
              <a:xfrm>
                <a:off x="167" y="829"/>
                <a:ext cx="69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1" dirty="0">
                    <a:solidFill>
                      <a:srgbClr val="000000"/>
                    </a:solidFill>
                  </a:rPr>
                  <a:t>Salmonella</a:t>
                </a:r>
                <a:endParaRPr lang="fr-FR" i="1" dirty="0"/>
              </a:p>
            </p:txBody>
          </p:sp>
          <p:sp>
            <p:nvSpPr>
              <p:cNvPr id="81" name="Rectangle 157"/>
              <p:cNvSpPr>
                <a:spLocks noChangeArrowheads="1"/>
              </p:cNvSpPr>
              <p:nvPr/>
            </p:nvSpPr>
            <p:spPr bwMode="auto">
              <a:xfrm>
                <a:off x="825" y="829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82" name="Rectangle 158"/>
              <p:cNvSpPr>
                <a:spLocks noChangeArrowheads="1"/>
              </p:cNvSpPr>
              <p:nvPr/>
            </p:nvSpPr>
            <p:spPr bwMode="auto">
              <a:xfrm>
                <a:off x="1144" y="830"/>
                <a:ext cx="985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 dirty="0">
                    <a:solidFill>
                      <a:srgbClr val="000000"/>
                    </a:solidFill>
                  </a:rPr>
                  <a:t>Homme, animal</a:t>
                </a:r>
                <a:endParaRPr lang="fr-FR" dirty="0"/>
              </a:p>
            </p:txBody>
          </p:sp>
          <p:sp>
            <p:nvSpPr>
              <p:cNvPr id="83" name="Rectangle 159"/>
              <p:cNvSpPr>
                <a:spLocks noChangeArrowheads="1"/>
              </p:cNvSpPr>
              <p:nvPr/>
            </p:nvSpPr>
            <p:spPr bwMode="auto">
              <a:xfrm>
                <a:off x="2017" y="83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84" name="Rectangle 160"/>
              <p:cNvSpPr>
                <a:spLocks noChangeArrowheads="1"/>
              </p:cNvSpPr>
              <p:nvPr/>
            </p:nvSpPr>
            <p:spPr bwMode="auto">
              <a:xfrm>
                <a:off x="2354" y="830"/>
                <a:ext cx="113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coquillage, viande </a:t>
                </a:r>
                <a:endParaRPr lang="fr-FR"/>
              </a:p>
            </p:txBody>
          </p:sp>
          <p:sp>
            <p:nvSpPr>
              <p:cNvPr id="85" name="Rectangle 161"/>
              <p:cNvSpPr>
                <a:spLocks noChangeArrowheads="1"/>
              </p:cNvSpPr>
              <p:nvPr/>
            </p:nvSpPr>
            <p:spPr bwMode="auto">
              <a:xfrm>
                <a:off x="2333" y="1061"/>
                <a:ext cx="372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 dirty="0">
                    <a:solidFill>
                      <a:srgbClr val="000000"/>
                    </a:solidFill>
                  </a:rPr>
                  <a:t>haché</a:t>
                </a:r>
                <a:endParaRPr lang="fr-FR" dirty="0"/>
              </a:p>
            </p:txBody>
          </p:sp>
          <p:sp>
            <p:nvSpPr>
              <p:cNvPr id="86" name="Rectangle 162"/>
              <p:cNvSpPr>
                <a:spLocks noChangeArrowheads="1"/>
              </p:cNvSpPr>
              <p:nvPr/>
            </p:nvSpPr>
            <p:spPr bwMode="auto">
              <a:xfrm>
                <a:off x="2695" y="1061"/>
                <a:ext cx="76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 dirty="0">
                    <a:solidFill>
                      <a:srgbClr val="000000"/>
                    </a:solidFill>
                  </a:rPr>
                  <a:t>e</a:t>
                </a:r>
                <a:endParaRPr lang="fr-FR" dirty="0"/>
              </a:p>
            </p:txBody>
          </p:sp>
          <p:sp>
            <p:nvSpPr>
              <p:cNvPr id="87" name="Rectangle 163"/>
              <p:cNvSpPr>
                <a:spLocks noChangeArrowheads="1"/>
              </p:cNvSpPr>
              <p:nvPr/>
            </p:nvSpPr>
            <p:spPr bwMode="auto">
              <a:xfrm>
                <a:off x="2770" y="1061"/>
                <a:ext cx="69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 dirty="0">
                    <a:solidFill>
                      <a:srgbClr val="000000"/>
                    </a:solidFill>
                  </a:rPr>
                  <a:t>, œufs, eau</a:t>
                </a:r>
                <a:endParaRPr lang="fr-FR" dirty="0"/>
              </a:p>
            </p:txBody>
          </p:sp>
          <p:sp>
            <p:nvSpPr>
              <p:cNvPr id="88" name="Rectangle 164"/>
              <p:cNvSpPr>
                <a:spLocks noChangeArrowheads="1"/>
              </p:cNvSpPr>
              <p:nvPr/>
            </p:nvSpPr>
            <p:spPr bwMode="auto">
              <a:xfrm>
                <a:off x="3443" y="1061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89" name="Rectangle 165"/>
              <p:cNvSpPr>
                <a:spLocks noChangeArrowheads="1"/>
              </p:cNvSpPr>
              <p:nvPr/>
            </p:nvSpPr>
            <p:spPr bwMode="auto">
              <a:xfrm>
                <a:off x="3779" y="830"/>
                <a:ext cx="751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0,5 à 2 jours</a:t>
                </a:r>
                <a:endParaRPr lang="fr-FR"/>
              </a:p>
            </p:txBody>
          </p:sp>
          <p:sp>
            <p:nvSpPr>
              <p:cNvPr id="90" name="Rectangle 166"/>
              <p:cNvSpPr>
                <a:spLocks noChangeArrowheads="1"/>
              </p:cNvSpPr>
              <p:nvPr/>
            </p:nvSpPr>
            <p:spPr bwMode="auto">
              <a:xfrm>
                <a:off x="4512" y="83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91" name="Rectangle 167"/>
              <p:cNvSpPr>
                <a:spLocks noChangeArrowheads="1"/>
              </p:cNvSpPr>
              <p:nvPr/>
            </p:nvSpPr>
            <p:spPr bwMode="auto">
              <a:xfrm>
                <a:off x="4963" y="830"/>
                <a:ext cx="51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variable</a:t>
                </a:r>
                <a:endParaRPr lang="fr-FR"/>
              </a:p>
            </p:txBody>
          </p:sp>
          <p:sp>
            <p:nvSpPr>
              <p:cNvPr id="92" name="Rectangle 168"/>
              <p:cNvSpPr>
                <a:spLocks noChangeArrowheads="1"/>
              </p:cNvSpPr>
              <p:nvPr/>
            </p:nvSpPr>
            <p:spPr bwMode="auto">
              <a:xfrm>
                <a:off x="5459" y="83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93" name="Rectangle 169"/>
              <p:cNvSpPr>
                <a:spLocks noChangeArrowheads="1"/>
              </p:cNvSpPr>
              <p:nvPr/>
            </p:nvSpPr>
            <p:spPr bwMode="auto">
              <a:xfrm>
                <a:off x="-31" y="81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4" name="Rectangle 170"/>
              <p:cNvSpPr>
                <a:spLocks noChangeArrowheads="1"/>
              </p:cNvSpPr>
              <p:nvPr/>
            </p:nvSpPr>
            <p:spPr bwMode="auto">
              <a:xfrm>
                <a:off x="-25" y="819"/>
                <a:ext cx="98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5" name="Rectangle 171"/>
              <p:cNvSpPr>
                <a:spLocks noChangeArrowheads="1"/>
              </p:cNvSpPr>
              <p:nvPr/>
            </p:nvSpPr>
            <p:spPr bwMode="auto">
              <a:xfrm>
                <a:off x="957" y="81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6" name="Rectangle 172"/>
              <p:cNvSpPr>
                <a:spLocks noChangeArrowheads="1"/>
              </p:cNvSpPr>
              <p:nvPr/>
            </p:nvSpPr>
            <p:spPr bwMode="auto">
              <a:xfrm>
                <a:off x="963" y="819"/>
                <a:ext cx="11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7" name="Rectangle 173"/>
              <p:cNvSpPr>
                <a:spLocks noChangeArrowheads="1"/>
              </p:cNvSpPr>
              <p:nvPr/>
            </p:nvSpPr>
            <p:spPr bwMode="auto">
              <a:xfrm>
                <a:off x="2135" y="81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8" name="Rectangle 174"/>
              <p:cNvSpPr>
                <a:spLocks noChangeArrowheads="1"/>
              </p:cNvSpPr>
              <p:nvPr/>
            </p:nvSpPr>
            <p:spPr bwMode="auto">
              <a:xfrm>
                <a:off x="2141" y="819"/>
                <a:ext cx="143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9" name="Rectangle 175"/>
              <p:cNvSpPr>
                <a:spLocks noChangeArrowheads="1"/>
              </p:cNvSpPr>
              <p:nvPr/>
            </p:nvSpPr>
            <p:spPr bwMode="auto">
              <a:xfrm>
                <a:off x="3573" y="81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0" name="Rectangle 176"/>
              <p:cNvSpPr>
                <a:spLocks noChangeArrowheads="1"/>
              </p:cNvSpPr>
              <p:nvPr/>
            </p:nvSpPr>
            <p:spPr bwMode="auto">
              <a:xfrm>
                <a:off x="3579" y="819"/>
                <a:ext cx="107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1" name="Rectangle 177"/>
              <p:cNvSpPr>
                <a:spLocks noChangeArrowheads="1"/>
              </p:cNvSpPr>
              <p:nvPr/>
            </p:nvSpPr>
            <p:spPr bwMode="auto">
              <a:xfrm>
                <a:off x="4652" y="81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" name="Rectangle 178"/>
              <p:cNvSpPr>
                <a:spLocks noChangeArrowheads="1"/>
              </p:cNvSpPr>
              <p:nvPr/>
            </p:nvSpPr>
            <p:spPr bwMode="auto">
              <a:xfrm>
                <a:off x="4658" y="819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" name="Rectangle 179"/>
              <p:cNvSpPr>
                <a:spLocks noChangeArrowheads="1"/>
              </p:cNvSpPr>
              <p:nvPr/>
            </p:nvSpPr>
            <p:spPr bwMode="auto">
              <a:xfrm>
                <a:off x="5710" y="819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" name="Rectangle 180"/>
              <p:cNvSpPr>
                <a:spLocks noChangeArrowheads="1"/>
              </p:cNvSpPr>
              <p:nvPr/>
            </p:nvSpPr>
            <p:spPr bwMode="auto">
              <a:xfrm>
                <a:off x="-31" y="825"/>
                <a:ext cx="6" cy="46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5" name="Rectangle 181"/>
              <p:cNvSpPr>
                <a:spLocks noChangeArrowheads="1"/>
              </p:cNvSpPr>
              <p:nvPr/>
            </p:nvSpPr>
            <p:spPr bwMode="auto">
              <a:xfrm>
                <a:off x="5710" y="825"/>
                <a:ext cx="6" cy="46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6" name="Rectangle 182"/>
              <p:cNvSpPr>
                <a:spLocks noChangeArrowheads="1"/>
              </p:cNvSpPr>
              <p:nvPr/>
            </p:nvSpPr>
            <p:spPr bwMode="auto">
              <a:xfrm>
                <a:off x="258" y="1296"/>
                <a:ext cx="49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1" dirty="0" err="1">
                    <a:solidFill>
                      <a:srgbClr val="000000"/>
                    </a:solidFill>
                  </a:rPr>
                  <a:t>Shigella</a:t>
                </a:r>
                <a:endParaRPr lang="fr-FR" i="1" dirty="0"/>
              </a:p>
            </p:txBody>
          </p:sp>
          <p:sp>
            <p:nvSpPr>
              <p:cNvPr id="107" name="Rectangle 183"/>
              <p:cNvSpPr>
                <a:spLocks noChangeArrowheads="1"/>
              </p:cNvSpPr>
              <p:nvPr/>
            </p:nvSpPr>
            <p:spPr bwMode="auto">
              <a:xfrm>
                <a:off x="732" y="1296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08" name="Rectangle 184"/>
              <p:cNvSpPr>
                <a:spLocks noChangeArrowheads="1"/>
              </p:cNvSpPr>
              <p:nvPr/>
            </p:nvSpPr>
            <p:spPr bwMode="auto">
              <a:xfrm>
                <a:off x="1358" y="1297"/>
                <a:ext cx="496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dirty="0">
                    <a:solidFill>
                      <a:srgbClr val="000000"/>
                    </a:solidFill>
                  </a:rPr>
                  <a:t>H</a:t>
                </a:r>
                <a:r>
                  <a:rPr lang="fr-FR" sz="1700" b="0" i="0" dirty="0">
                    <a:solidFill>
                      <a:srgbClr val="000000"/>
                    </a:solidFill>
                  </a:rPr>
                  <a:t>omme</a:t>
                </a:r>
                <a:endParaRPr lang="fr-FR" dirty="0"/>
              </a:p>
            </p:txBody>
          </p:sp>
          <p:sp>
            <p:nvSpPr>
              <p:cNvPr id="109" name="Rectangle 185"/>
              <p:cNvSpPr>
                <a:spLocks noChangeArrowheads="1"/>
              </p:cNvSpPr>
              <p:nvPr/>
            </p:nvSpPr>
            <p:spPr bwMode="auto">
              <a:xfrm>
                <a:off x="1803" y="129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10" name="Rectangle 186"/>
              <p:cNvSpPr>
                <a:spLocks noChangeArrowheads="1"/>
              </p:cNvSpPr>
              <p:nvPr/>
            </p:nvSpPr>
            <p:spPr bwMode="auto">
              <a:xfrm>
                <a:off x="2502" y="1297"/>
                <a:ext cx="78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interhumaine</a:t>
                </a:r>
                <a:endParaRPr lang="fr-FR"/>
              </a:p>
            </p:txBody>
          </p:sp>
          <p:sp>
            <p:nvSpPr>
              <p:cNvPr id="111" name="Rectangle 187"/>
              <p:cNvSpPr>
                <a:spLocks noChangeArrowheads="1"/>
              </p:cNvSpPr>
              <p:nvPr/>
            </p:nvSpPr>
            <p:spPr bwMode="auto">
              <a:xfrm>
                <a:off x="3272" y="129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12" name="Rectangle 188"/>
              <p:cNvSpPr>
                <a:spLocks noChangeArrowheads="1"/>
              </p:cNvSpPr>
              <p:nvPr/>
            </p:nvSpPr>
            <p:spPr bwMode="auto">
              <a:xfrm>
                <a:off x="3836" y="1297"/>
                <a:ext cx="637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1 à 2 jours</a:t>
                </a:r>
                <a:endParaRPr lang="fr-FR"/>
              </a:p>
            </p:txBody>
          </p:sp>
          <p:sp>
            <p:nvSpPr>
              <p:cNvPr id="113" name="Rectangle 189"/>
              <p:cNvSpPr>
                <a:spLocks noChangeArrowheads="1"/>
              </p:cNvSpPr>
              <p:nvPr/>
            </p:nvSpPr>
            <p:spPr bwMode="auto">
              <a:xfrm>
                <a:off x="4458" y="129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14" name="Rectangle 190"/>
              <p:cNvSpPr>
                <a:spLocks noChangeArrowheads="1"/>
              </p:cNvSpPr>
              <p:nvPr/>
            </p:nvSpPr>
            <p:spPr bwMode="auto">
              <a:xfrm>
                <a:off x="4996" y="1297"/>
                <a:ext cx="486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sang et </a:t>
                </a:r>
                <a:endParaRPr lang="fr-FR"/>
              </a:p>
            </p:txBody>
          </p:sp>
          <p:sp>
            <p:nvSpPr>
              <p:cNvPr id="115" name="Rectangle 191"/>
              <p:cNvSpPr>
                <a:spLocks noChangeArrowheads="1"/>
              </p:cNvSpPr>
              <p:nvPr/>
            </p:nvSpPr>
            <p:spPr bwMode="auto">
              <a:xfrm>
                <a:off x="4883" y="1528"/>
                <a:ext cx="67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leucocytes</a:t>
                </a:r>
                <a:endParaRPr lang="fr-FR"/>
              </a:p>
            </p:txBody>
          </p:sp>
          <p:sp>
            <p:nvSpPr>
              <p:cNvPr id="116" name="Rectangle 192"/>
              <p:cNvSpPr>
                <a:spLocks noChangeArrowheads="1"/>
              </p:cNvSpPr>
              <p:nvPr/>
            </p:nvSpPr>
            <p:spPr bwMode="auto">
              <a:xfrm>
                <a:off x="5495" y="1528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17" name="Rectangle 193"/>
              <p:cNvSpPr>
                <a:spLocks noChangeArrowheads="1"/>
              </p:cNvSpPr>
              <p:nvPr/>
            </p:nvSpPr>
            <p:spPr bwMode="auto">
              <a:xfrm>
                <a:off x="-31" y="1286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8" name="Rectangle 194"/>
              <p:cNvSpPr>
                <a:spLocks noChangeArrowheads="1"/>
              </p:cNvSpPr>
              <p:nvPr/>
            </p:nvSpPr>
            <p:spPr bwMode="auto">
              <a:xfrm>
                <a:off x="-25" y="1286"/>
                <a:ext cx="98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9" name="Rectangle 195"/>
              <p:cNvSpPr>
                <a:spLocks noChangeArrowheads="1"/>
              </p:cNvSpPr>
              <p:nvPr/>
            </p:nvSpPr>
            <p:spPr bwMode="auto">
              <a:xfrm>
                <a:off x="957" y="1286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0" name="Rectangle 196"/>
              <p:cNvSpPr>
                <a:spLocks noChangeArrowheads="1"/>
              </p:cNvSpPr>
              <p:nvPr/>
            </p:nvSpPr>
            <p:spPr bwMode="auto">
              <a:xfrm>
                <a:off x="963" y="1286"/>
                <a:ext cx="11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1" name="Rectangle 197"/>
              <p:cNvSpPr>
                <a:spLocks noChangeArrowheads="1"/>
              </p:cNvSpPr>
              <p:nvPr/>
            </p:nvSpPr>
            <p:spPr bwMode="auto">
              <a:xfrm>
                <a:off x="2135" y="1286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2" name="Rectangle 198"/>
              <p:cNvSpPr>
                <a:spLocks noChangeArrowheads="1"/>
              </p:cNvSpPr>
              <p:nvPr/>
            </p:nvSpPr>
            <p:spPr bwMode="auto">
              <a:xfrm>
                <a:off x="2141" y="1286"/>
                <a:ext cx="143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3" name="Rectangle 199"/>
              <p:cNvSpPr>
                <a:spLocks noChangeArrowheads="1"/>
              </p:cNvSpPr>
              <p:nvPr/>
            </p:nvSpPr>
            <p:spPr bwMode="auto">
              <a:xfrm>
                <a:off x="3573" y="1286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4" name="Rectangle 200"/>
              <p:cNvSpPr>
                <a:spLocks noChangeArrowheads="1"/>
              </p:cNvSpPr>
              <p:nvPr/>
            </p:nvSpPr>
            <p:spPr bwMode="auto">
              <a:xfrm>
                <a:off x="3579" y="1286"/>
                <a:ext cx="107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5" name="Rectangle 201"/>
              <p:cNvSpPr>
                <a:spLocks noChangeArrowheads="1"/>
              </p:cNvSpPr>
              <p:nvPr/>
            </p:nvSpPr>
            <p:spPr bwMode="auto">
              <a:xfrm>
                <a:off x="4652" y="1286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6" name="Rectangle 202"/>
              <p:cNvSpPr>
                <a:spLocks noChangeArrowheads="1"/>
              </p:cNvSpPr>
              <p:nvPr/>
            </p:nvSpPr>
            <p:spPr bwMode="auto">
              <a:xfrm>
                <a:off x="4658" y="1286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7" name="Rectangle 203"/>
              <p:cNvSpPr>
                <a:spLocks noChangeArrowheads="1"/>
              </p:cNvSpPr>
              <p:nvPr/>
            </p:nvSpPr>
            <p:spPr bwMode="auto">
              <a:xfrm>
                <a:off x="5710" y="1286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8" name="Rectangle 204"/>
              <p:cNvSpPr>
                <a:spLocks noChangeArrowheads="1"/>
              </p:cNvSpPr>
              <p:nvPr/>
            </p:nvSpPr>
            <p:spPr bwMode="auto">
              <a:xfrm>
                <a:off x="-31" y="1292"/>
                <a:ext cx="6" cy="46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9" name="Rectangle 205"/>
              <p:cNvSpPr>
                <a:spLocks noChangeArrowheads="1"/>
              </p:cNvSpPr>
              <p:nvPr/>
            </p:nvSpPr>
            <p:spPr bwMode="auto">
              <a:xfrm>
                <a:off x="5710" y="1292"/>
                <a:ext cx="6" cy="46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0" name="Rectangle 206"/>
              <p:cNvSpPr>
                <a:spLocks noChangeArrowheads="1"/>
              </p:cNvSpPr>
              <p:nvPr/>
            </p:nvSpPr>
            <p:spPr bwMode="auto">
              <a:xfrm>
                <a:off x="255" y="1763"/>
                <a:ext cx="48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1" dirty="0">
                    <a:solidFill>
                      <a:srgbClr val="000000"/>
                    </a:solidFill>
                  </a:rPr>
                  <a:t>Yersinia</a:t>
                </a:r>
                <a:endParaRPr lang="fr-FR" i="1" dirty="0"/>
              </a:p>
            </p:txBody>
          </p:sp>
          <p:sp>
            <p:nvSpPr>
              <p:cNvPr id="131" name="Rectangle 207"/>
              <p:cNvSpPr>
                <a:spLocks noChangeArrowheads="1"/>
              </p:cNvSpPr>
              <p:nvPr/>
            </p:nvSpPr>
            <p:spPr bwMode="auto">
              <a:xfrm>
                <a:off x="736" y="1763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32" name="Rectangle 208"/>
              <p:cNvSpPr>
                <a:spLocks noChangeArrowheads="1"/>
              </p:cNvSpPr>
              <p:nvPr/>
            </p:nvSpPr>
            <p:spPr bwMode="auto">
              <a:xfrm>
                <a:off x="1449" y="1765"/>
                <a:ext cx="265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porc</a:t>
                </a:r>
                <a:endParaRPr lang="fr-FR"/>
              </a:p>
            </p:txBody>
          </p:sp>
          <p:sp>
            <p:nvSpPr>
              <p:cNvPr id="133" name="Rectangle 209"/>
              <p:cNvSpPr>
                <a:spLocks noChangeArrowheads="1"/>
              </p:cNvSpPr>
              <p:nvPr/>
            </p:nvSpPr>
            <p:spPr bwMode="auto">
              <a:xfrm>
                <a:off x="1709" y="1765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34" name="Rectangle 210"/>
              <p:cNvSpPr>
                <a:spLocks noChangeArrowheads="1"/>
              </p:cNvSpPr>
              <p:nvPr/>
            </p:nvSpPr>
            <p:spPr bwMode="auto">
              <a:xfrm>
                <a:off x="2692" y="1765"/>
                <a:ext cx="25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vian</a:t>
                </a:r>
                <a:endParaRPr lang="fr-FR"/>
              </a:p>
            </p:txBody>
          </p:sp>
          <p:sp>
            <p:nvSpPr>
              <p:cNvPr id="135" name="Rectangle 211"/>
              <p:cNvSpPr>
                <a:spLocks noChangeArrowheads="1"/>
              </p:cNvSpPr>
              <p:nvPr/>
            </p:nvSpPr>
            <p:spPr bwMode="auto">
              <a:xfrm>
                <a:off x="2934" y="1765"/>
                <a:ext cx="152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de</a:t>
                </a:r>
                <a:endParaRPr lang="fr-FR"/>
              </a:p>
            </p:txBody>
          </p:sp>
          <p:sp>
            <p:nvSpPr>
              <p:cNvPr id="136" name="Rectangle 212"/>
              <p:cNvSpPr>
                <a:spLocks noChangeArrowheads="1"/>
              </p:cNvSpPr>
              <p:nvPr/>
            </p:nvSpPr>
            <p:spPr bwMode="auto">
              <a:xfrm>
                <a:off x="3084" y="1765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37" name="Rectangle 213"/>
              <p:cNvSpPr>
                <a:spLocks noChangeArrowheads="1"/>
              </p:cNvSpPr>
              <p:nvPr/>
            </p:nvSpPr>
            <p:spPr bwMode="auto">
              <a:xfrm>
                <a:off x="3836" y="1765"/>
                <a:ext cx="637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1 à 2 jours</a:t>
                </a:r>
                <a:endParaRPr lang="fr-FR"/>
              </a:p>
            </p:txBody>
          </p:sp>
          <p:sp>
            <p:nvSpPr>
              <p:cNvPr id="138" name="Rectangle 214"/>
              <p:cNvSpPr>
                <a:spLocks noChangeArrowheads="1"/>
              </p:cNvSpPr>
              <p:nvPr/>
            </p:nvSpPr>
            <p:spPr bwMode="auto">
              <a:xfrm>
                <a:off x="4458" y="1765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39" name="Rectangle 215"/>
              <p:cNvSpPr>
                <a:spLocks noChangeArrowheads="1"/>
              </p:cNvSpPr>
              <p:nvPr/>
            </p:nvSpPr>
            <p:spPr bwMode="auto">
              <a:xfrm>
                <a:off x="4963" y="1765"/>
                <a:ext cx="51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variable</a:t>
                </a:r>
                <a:endParaRPr lang="fr-FR"/>
              </a:p>
            </p:txBody>
          </p:sp>
          <p:sp>
            <p:nvSpPr>
              <p:cNvPr id="140" name="Rectangle 216"/>
              <p:cNvSpPr>
                <a:spLocks noChangeArrowheads="1"/>
              </p:cNvSpPr>
              <p:nvPr/>
            </p:nvSpPr>
            <p:spPr bwMode="auto">
              <a:xfrm>
                <a:off x="5459" y="1765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41" name="Rectangle 217"/>
              <p:cNvSpPr>
                <a:spLocks noChangeArrowheads="1"/>
              </p:cNvSpPr>
              <p:nvPr/>
            </p:nvSpPr>
            <p:spPr bwMode="auto">
              <a:xfrm>
                <a:off x="-31" y="175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2" name="Rectangle 218"/>
              <p:cNvSpPr>
                <a:spLocks noChangeArrowheads="1"/>
              </p:cNvSpPr>
              <p:nvPr/>
            </p:nvSpPr>
            <p:spPr bwMode="auto">
              <a:xfrm>
                <a:off x="-25" y="1753"/>
                <a:ext cx="98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3" name="Rectangle 219"/>
              <p:cNvSpPr>
                <a:spLocks noChangeArrowheads="1"/>
              </p:cNvSpPr>
              <p:nvPr/>
            </p:nvSpPr>
            <p:spPr bwMode="auto">
              <a:xfrm>
                <a:off x="957" y="175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4" name="Rectangle 220"/>
              <p:cNvSpPr>
                <a:spLocks noChangeArrowheads="1"/>
              </p:cNvSpPr>
              <p:nvPr/>
            </p:nvSpPr>
            <p:spPr bwMode="auto">
              <a:xfrm>
                <a:off x="963" y="1753"/>
                <a:ext cx="11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5" name="Rectangle 221"/>
              <p:cNvSpPr>
                <a:spLocks noChangeArrowheads="1"/>
              </p:cNvSpPr>
              <p:nvPr/>
            </p:nvSpPr>
            <p:spPr bwMode="auto">
              <a:xfrm>
                <a:off x="2135" y="175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6" name="Rectangle 222"/>
              <p:cNvSpPr>
                <a:spLocks noChangeArrowheads="1"/>
              </p:cNvSpPr>
              <p:nvPr/>
            </p:nvSpPr>
            <p:spPr bwMode="auto">
              <a:xfrm>
                <a:off x="2141" y="1753"/>
                <a:ext cx="143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7" name="Rectangle 223"/>
              <p:cNvSpPr>
                <a:spLocks noChangeArrowheads="1"/>
              </p:cNvSpPr>
              <p:nvPr/>
            </p:nvSpPr>
            <p:spPr bwMode="auto">
              <a:xfrm>
                <a:off x="3573" y="175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8" name="Rectangle 224"/>
              <p:cNvSpPr>
                <a:spLocks noChangeArrowheads="1"/>
              </p:cNvSpPr>
              <p:nvPr/>
            </p:nvSpPr>
            <p:spPr bwMode="auto">
              <a:xfrm>
                <a:off x="3579" y="1753"/>
                <a:ext cx="1073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9" name="Rectangle 225"/>
              <p:cNvSpPr>
                <a:spLocks noChangeArrowheads="1"/>
              </p:cNvSpPr>
              <p:nvPr/>
            </p:nvSpPr>
            <p:spPr bwMode="auto">
              <a:xfrm>
                <a:off x="4652" y="175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0" name="Rectangle 226"/>
              <p:cNvSpPr>
                <a:spLocks noChangeArrowheads="1"/>
              </p:cNvSpPr>
              <p:nvPr/>
            </p:nvSpPr>
            <p:spPr bwMode="auto">
              <a:xfrm>
                <a:off x="4658" y="1753"/>
                <a:ext cx="105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1" name="Rectangle 227"/>
              <p:cNvSpPr>
                <a:spLocks noChangeArrowheads="1"/>
              </p:cNvSpPr>
              <p:nvPr/>
            </p:nvSpPr>
            <p:spPr bwMode="auto">
              <a:xfrm>
                <a:off x="5710" y="175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2" name="Rectangle 228"/>
              <p:cNvSpPr>
                <a:spLocks noChangeArrowheads="1"/>
              </p:cNvSpPr>
              <p:nvPr/>
            </p:nvSpPr>
            <p:spPr bwMode="auto">
              <a:xfrm>
                <a:off x="-31" y="1759"/>
                <a:ext cx="6" cy="2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3" name="Rectangle 229"/>
              <p:cNvSpPr>
                <a:spLocks noChangeArrowheads="1"/>
              </p:cNvSpPr>
              <p:nvPr/>
            </p:nvSpPr>
            <p:spPr bwMode="auto">
              <a:xfrm>
                <a:off x="5710" y="1759"/>
                <a:ext cx="6" cy="2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4" name="Rectangle 230"/>
              <p:cNvSpPr>
                <a:spLocks noChangeArrowheads="1"/>
              </p:cNvSpPr>
              <p:nvPr/>
            </p:nvSpPr>
            <p:spPr bwMode="auto">
              <a:xfrm>
                <a:off x="326" y="1998"/>
                <a:ext cx="37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1" dirty="0" err="1">
                    <a:solidFill>
                      <a:srgbClr val="000000"/>
                    </a:solidFill>
                  </a:rPr>
                  <a:t>Vibrio</a:t>
                </a:r>
                <a:endParaRPr lang="fr-FR" i="1" dirty="0"/>
              </a:p>
            </p:txBody>
          </p:sp>
          <p:sp>
            <p:nvSpPr>
              <p:cNvPr id="155" name="Rectangle 231"/>
              <p:cNvSpPr>
                <a:spLocks noChangeArrowheads="1"/>
              </p:cNvSpPr>
              <p:nvPr/>
            </p:nvSpPr>
            <p:spPr bwMode="auto">
              <a:xfrm>
                <a:off x="665" y="1998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56" name="Rectangle 232"/>
              <p:cNvSpPr>
                <a:spLocks noChangeArrowheads="1"/>
              </p:cNvSpPr>
              <p:nvPr/>
            </p:nvSpPr>
            <p:spPr bwMode="auto">
              <a:xfrm>
                <a:off x="1228" y="2000"/>
                <a:ext cx="832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dirty="0">
                    <a:solidFill>
                      <a:srgbClr val="000000"/>
                    </a:solidFill>
                  </a:rPr>
                  <a:t>H</a:t>
                </a:r>
                <a:r>
                  <a:rPr lang="fr-FR" sz="1700" b="0" i="0" dirty="0">
                    <a:solidFill>
                      <a:srgbClr val="000000"/>
                    </a:solidFill>
                  </a:rPr>
                  <a:t>omme, eau </a:t>
                </a:r>
                <a:endParaRPr lang="fr-FR" dirty="0"/>
              </a:p>
            </p:txBody>
          </p:sp>
          <p:sp>
            <p:nvSpPr>
              <p:cNvPr id="157" name="Rectangle 233"/>
              <p:cNvSpPr>
                <a:spLocks noChangeArrowheads="1"/>
              </p:cNvSpPr>
              <p:nvPr/>
            </p:nvSpPr>
            <p:spPr bwMode="auto">
              <a:xfrm>
                <a:off x="1218" y="2230"/>
                <a:ext cx="736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contaminée</a:t>
                </a:r>
                <a:endParaRPr lang="fr-FR"/>
              </a:p>
            </p:txBody>
          </p:sp>
          <p:sp>
            <p:nvSpPr>
              <p:cNvPr id="158" name="Rectangle 234"/>
              <p:cNvSpPr>
                <a:spLocks noChangeArrowheads="1"/>
              </p:cNvSpPr>
              <p:nvPr/>
            </p:nvSpPr>
            <p:spPr bwMode="auto">
              <a:xfrm>
                <a:off x="1867" y="223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59" name="Rectangle 235"/>
              <p:cNvSpPr>
                <a:spLocks noChangeArrowheads="1"/>
              </p:cNvSpPr>
              <p:nvPr/>
            </p:nvSpPr>
            <p:spPr bwMode="auto">
              <a:xfrm>
                <a:off x="2543" y="2000"/>
                <a:ext cx="878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dirty="0">
                    <a:solidFill>
                      <a:srgbClr val="000000"/>
                    </a:solidFill>
                  </a:rPr>
                  <a:t>e</a:t>
                </a:r>
                <a:r>
                  <a:rPr lang="fr-FR" sz="1700" b="0" i="0" dirty="0">
                    <a:solidFill>
                      <a:srgbClr val="000000"/>
                    </a:solidFill>
                  </a:rPr>
                  <a:t>au, aliment,  </a:t>
                </a:r>
                <a:endParaRPr lang="fr-FR" dirty="0"/>
              </a:p>
            </p:txBody>
          </p:sp>
          <p:sp>
            <p:nvSpPr>
              <p:cNvPr id="160" name="Rectangle 236"/>
              <p:cNvSpPr>
                <a:spLocks noChangeArrowheads="1"/>
              </p:cNvSpPr>
              <p:nvPr/>
            </p:nvSpPr>
            <p:spPr bwMode="auto">
              <a:xfrm>
                <a:off x="2557" y="2230"/>
                <a:ext cx="626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dirty="0">
                    <a:solidFill>
                      <a:srgbClr val="000000"/>
                    </a:solidFill>
                  </a:rPr>
                  <a:t>c</a:t>
                </a:r>
                <a:r>
                  <a:rPr lang="fr-FR" sz="1700" b="0" i="0" dirty="0">
                    <a:solidFill>
                      <a:srgbClr val="000000"/>
                    </a:solidFill>
                  </a:rPr>
                  <a:t>oquillage</a:t>
                </a:r>
                <a:endParaRPr lang="fr-FR" dirty="0"/>
              </a:p>
            </p:txBody>
          </p:sp>
          <p:sp>
            <p:nvSpPr>
              <p:cNvPr id="161" name="Rectangle 237"/>
              <p:cNvSpPr>
                <a:spLocks noChangeArrowheads="1"/>
              </p:cNvSpPr>
              <p:nvPr/>
            </p:nvSpPr>
            <p:spPr bwMode="auto">
              <a:xfrm>
                <a:off x="3429" y="223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62" name="Rectangle 238"/>
              <p:cNvSpPr>
                <a:spLocks noChangeArrowheads="1"/>
              </p:cNvSpPr>
              <p:nvPr/>
            </p:nvSpPr>
            <p:spPr bwMode="auto">
              <a:xfrm>
                <a:off x="3836" y="2000"/>
                <a:ext cx="637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1 à 5 jours</a:t>
                </a:r>
                <a:endParaRPr lang="fr-FR"/>
              </a:p>
            </p:txBody>
          </p:sp>
          <p:sp>
            <p:nvSpPr>
              <p:cNvPr id="163" name="Rectangle 239"/>
              <p:cNvSpPr>
                <a:spLocks noChangeArrowheads="1"/>
              </p:cNvSpPr>
              <p:nvPr/>
            </p:nvSpPr>
            <p:spPr bwMode="auto">
              <a:xfrm>
                <a:off x="4458" y="200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64" name="Rectangle 240"/>
              <p:cNvSpPr>
                <a:spLocks noChangeArrowheads="1"/>
              </p:cNvSpPr>
              <p:nvPr/>
            </p:nvSpPr>
            <p:spPr bwMode="auto">
              <a:xfrm>
                <a:off x="4797" y="2000"/>
                <a:ext cx="88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 dirty="0">
                    <a:solidFill>
                      <a:srgbClr val="000000"/>
                    </a:solidFill>
                  </a:rPr>
                  <a:t>liquide eau de </a:t>
                </a:r>
                <a:endParaRPr lang="fr-FR" dirty="0"/>
              </a:p>
            </p:txBody>
          </p:sp>
          <p:sp>
            <p:nvSpPr>
              <p:cNvPr id="165" name="Rectangle 241"/>
              <p:cNvSpPr>
                <a:spLocks noChangeArrowheads="1"/>
              </p:cNvSpPr>
              <p:nvPr/>
            </p:nvSpPr>
            <p:spPr bwMode="auto">
              <a:xfrm>
                <a:off x="5144" y="2230"/>
                <a:ext cx="143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riz</a:t>
                </a:r>
                <a:endParaRPr lang="fr-FR"/>
              </a:p>
            </p:txBody>
          </p:sp>
          <p:sp>
            <p:nvSpPr>
              <p:cNvPr id="166" name="Rectangle 242"/>
              <p:cNvSpPr>
                <a:spLocks noChangeArrowheads="1"/>
              </p:cNvSpPr>
              <p:nvPr/>
            </p:nvSpPr>
            <p:spPr bwMode="auto">
              <a:xfrm>
                <a:off x="5284" y="2230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67" name="Rectangle 243"/>
              <p:cNvSpPr>
                <a:spLocks noChangeArrowheads="1"/>
              </p:cNvSpPr>
              <p:nvPr/>
            </p:nvSpPr>
            <p:spPr bwMode="auto">
              <a:xfrm>
                <a:off x="-31" y="1988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8" name="Rectangle 244"/>
              <p:cNvSpPr>
                <a:spLocks noChangeArrowheads="1"/>
              </p:cNvSpPr>
              <p:nvPr/>
            </p:nvSpPr>
            <p:spPr bwMode="auto">
              <a:xfrm>
                <a:off x="-25" y="1988"/>
                <a:ext cx="98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9" name="Rectangle 245"/>
              <p:cNvSpPr>
                <a:spLocks noChangeArrowheads="1"/>
              </p:cNvSpPr>
              <p:nvPr/>
            </p:nvSpPr>
            <p:spPr bwMode="auto">
              <a:xfrm>
                <a:off x="957" y="1988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0" name="Rectangle 246"/>
              <p:cNvSpPr>
                <a:spLocks noChangeArrowheads="1"/>
              </p:cNvSpPr>
              <p:nvPr/>
            </p:nvSpPr>
            <p:spPr bwMode="auto">
              <a:xfrm>
                <a:off x="963" y="1988"/>
                <a:ext cx="117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1" name="Rectangle 247"/>
              <p:cNvSpPr>
                <a:spLocks noChangeArrowheads="1"/>
              </p:cNvSpPr>
              <p:nvPr/>
            </p:nvSpPr>
            <p:spPr bwMode="auto">
              <a:xfrm>
                <a:off x="2135" y="1988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2" name="Rectangle 248"/>
              <p:cNvSpPr>
                <a:spLocks noChangeArrowheads="1"/>
              </p:cNvSpPr>
              <p:nvPr/>
            </p:nvSpPr>
            <p:spPr bwMode="auto">
              <a:xfrm>
                <a:off x="2141" y="1988"/>
                <a:ext cx="143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3" name="Rectangle 249"/>
              <p:cNvSpPr>
                <a:spLocks noChangeArrowheads="1"/>
              </p:cNvSpPr>
              <p:nvPr/>
            </p:nvSpPr>
            <p:spPr bwMode="auto">
              <a:xfrm>
                <a:off x="3573" y="1988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" name="Rectangle 250"/>
              <p:cNvSpPr>
                <a:spLocks noChangeArrowheads="1"/>
              </p:cNvSpPr>
              <p:nvPr/>
            </p:nvSpPr>
            <p:spPr bwMode="auto">
              <a:xfrm>
                <a:off x="3579" y="1988"/>
                <a:ext cx="1073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5" name="Rectangle 251"/>
              <p:cNvSpPr>
                <a:spLocks noChangeArrowheads="1"/>
              </p:cNvSpPr>
              <p:nvPr/>
            </p:nvSpPr>
            <p:spPr bwMode="auto">
              <a:xfrm>
                <a:off x="4652" y="1988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6" name="Rectangle 252"/>
              <p:cNvSpPr>
                <a:spLocks noChangeArrowheads="1"/>
              </p:cNvSpPr>
              <p:nvPr/>
            </p:nvSpPr>
            <p:spPr bwMode="auto">
              <a:xfrm>
                <a:off x="4658" y="1988"/>
                <a:ext cx="105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7" name="Rectangle 253"/>
              <p:cNvSpPr>
                <a:spLocks noChangeArrowheads="1"/>
              </p:cNvSpPr>
              <p:nvPr/>
            </p:nvSpPr>
            <p:spPr bwMode="auto">
              <a:xfrm>
                <a:off x="5710" y="1988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8" name="Rectangle 254"/>
              <p:cNvSpPr>
                <a:spLocks noChangeArrowheads="1"/>
              </p:cNvSpPr>
              <p:nvPr/>
            </p:nvSpPr>
            <p:spPr bwMode="auto">
              <a:xfrm>
                <a:off x="-31" y="1995"/>
                <a:ext cx="6" cy="46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9" name="Rectangle 255"/>
              <p:cNvSpPr>
                <a:spLocks noChangeArrowheads="1"/>
              </p:cNvSpPr>
              <p:nvPr/>
            </p:nvSpPr>
            <p:spPr bwMode="auto">
              <a:xfrm>
                <a:off x="5710" y="1995"/>
                <a:ext cx="6" cy="46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0" name="Rectangle 256"/>
              <p:cNvSpPr>
                <a:spLocks noChangeArrowheads="1"/>
              </p:cNvSpPr>
              <p:nvPr/>
            </p:nvSpPr>
            <p:spPr bwMode="auto">
              <a:xfrm>
                <a:off x="46" y="2465"/>
                <a:ext cx="95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1" dirty="0" err="1">
                    <a:solidFill>
                      <a:srgbClr val="000000"/>
                    </a:solidFill>
                  </a:rPr>
                  <a:t>Campylobacter</a:t>
                </a:r>
                <a:endParaRPr lang="fr-FR" i="1" dirty="0"/>
              </a:p>
            </p:txBody>
          </p:sp>
          <p:sp>
            <p:nvSpPr>
              <p:cNvPr id="181" name="Rectangle 257"/>
              <p:cNvSpPr>
                <a:spLocks noChangeArrowheads="1"/>
              </p:cNvSpPr>
              <p:nvPr/>
            </p:nvSpPr>
            <p:spPr bwMode="auto">
              <a:xfrm>
                <a:off x="943" y="2465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82" name="Rectangle 258"/>
              <p:cNvSpPr>
                <a:spLocks noChangeArrowheads="1"/>
              </p:cNvSpPr>
              <p:nvPr/>
            </p:nvSpPr>
            <p:spPr bwMode="auto">
              <a:xfrm>
                <a:off x="1385" y="2467"/>
                <a:ext cx="401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animal</a:t>
                </a:r>
                <a:endParaRPr lang="fr-FR"/>
              </a:p>
            </p:txBody>
          </p:sp>
          <p:sp>
            <p:nvSpPr>
              <p:cNvPr id="183" name="Rectangle 259"/>
              <p:cNvSpPr>
                <a:spLocks noChangeArrowheads="1"/>
              </p:cNvSpPr>
              <p:nvPr/>
            </p:nvSpPr>
            <p:spPr bwMode="auto">
              <a:xfrm>
                <a:off x="1776" y="246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84" name="Rectangle 260"/>
              <p:cNvSpPr>
                <a:spLocks noChangeArrowheads="1"/>
              </p:cNvSpPr>
              <p:nvPr/>
            </p:nvSpPr>
            <p:spPr bwMode="auto">
              <a:xfrm>
                <a:off x="2335" y="2467"/>
                <a:ext cx="116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volaille peu ou pas </a:t>
                </a:r>
                <a:endParaRPr lang="fr-FR"/>
              </a:p>
            </p:txBody>
          </p:sp>
          <p:sp>
            <p:nvSpPr>
              <p:cNvPr id="185" name="Rectangle 261"/>
              <p:cNvSpPr>
                <a:spLocks noChangeArrowheads="1"/>
              </p:cNvSpPr>
              <p:nvPr/>
            </p:nvSpPr>
            <p:spPr bwMode="auto">
              <a:xfrm>
                <a:off x="2748" y="2697"/>
                <a:ext cx="28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cuite</a:t>
                </a:r>
                <a:endParaRPr lang="fr-FR"/>
              </a:p>
            </p:txBody>
          </p:sp>
          <p:sp>
            <p:nvSpPr>
              <p:cNvPr id="186" name="Rectangle 262"/>
              <p:cNvSpPr>
                <a:spLocks noChangeArrowheads="1"/>
              </p:cNvSpPr>
              <p:nvPr/>
            </p:nvSpPr>
            <p:spPr bwMode="auto">
              <a:xfrm>
                <a:off x="3028" y="269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87" name="Rectangle 263"/>
              <p:cNvSpPr>
                <a:spLocks noChangeArrowheads="1"/>
              </p:cNvSpPr>
              <p:nvPr/>
            </p:nvSpPr>
            <p:spPr bwMode="auto">
              <a:xfrm>
                <a:off x="3836" y="2467"/>
                <a:ext cx="637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1 à 3 jours</a:t>
                </a:r>
                <a:endParaRPr lang="fr-FR"/>
              </a:p>
            </p:txBody>
          </p:sp>
          <p:sp>
            <p:nvSpPr>
              <p:cNvPr id="188" name="Rectangle 264"/>
              <p:cNvSpPr>
                <a:spLocks noChangeArrowheads="1"/>
              </p:cNvSpPr>
              <p:nvPr/>
            </p:nvSpPr>
            <p:spPr bwMode="auto">
              <a:xfrm>
                <a:off x="4458" y="246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89" name="Rectangle 265"/>
              <p:cNvSpPr>
                <a:spLocks noChangeArrowheads="1"/>
              </p:cNvSpPr>
              <p:nvPr/>
            </p:nvSpPr>
            <p:spPr bwMode="auto">
              <a:xfrm>
                <a:off x="4544" y="2467"/>
                <a:ext cx="1170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dirty="0">
                    <a:solidFill>
                      <a:srgbClr val="000000"/>
                    </a:solidFill>
                  </a:rPr>
                  <a:t>c</a:t>
                </a:r>
                <a:r>
                  <a:rPr lang="fr-FR" sz="1400" b="0" i="0" dirty="0">
                    <a:solidFill>
                      <a:srgbClr val="000000"/>
                    </a:solidFill>
                  </a:rPr>
                  <a:t>onstipation /diarrhée </a:t>
                </a:r>
              </a:p>
              <a:p>
                <a:pPr algn="ctr"/>
                <a:r>
                  <a:rPr lang="fr-FR" sz="1400" dirty="0">
                    <a:solidFill>
                      <a:srgbClr val="000000"/>
                    </a:solidFill>
                  </a:rPr>
                  <a:t>d</a:t>
                </a:r>
                <a:r>
                  <a:rPr lang="fr-FR" sz="1400" b="0" i="0" dirty="0">
                    <a:solidFill>
                      <a:srgbClr val="000000"/>
                    </a:solidFill>
                  </a:rPr>
                  <a:t>ouloureuse, sang</a:t>
                </a:r>
                <a:endParaRPr lang="fr-FR" sz="1400" dirty="0"/>
              </a:p>
            </p:txBody>
          </p:sp>
          <p:sp>
            <p:nvSpPr>
              <p:cNvPr id="190" name="Rectangle 266"/>
              <p:cNvSpPr>
                <a:spLocks noChangeArrowheads="1"/>
              </p:cNvSpPr>
              <p:nvPr/>
            </p:nvSpPr>
            <p:spPr bwMode="auto">
              <a:xfrm>
                <a:off x="5358" y="2467"/>
                <a:ext cx="38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700" b="0" i="0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191" name="Rectangle 267"/>
              <p:cNvSpPr>
                <a:spLocks noChangeArrowheads="1"/>
              </p:cNvSpPr>
              <p:nvPr/>
            </p:nvSpPr>
            <p:spPr bwMode="auto">
              <a:xfrm>
                <a:off x="-31" y="2455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2" name="Rectangle 268"/>
              <p:cNvSpPr>
                <a:spLocks noChangeArrowheads="1"/>
              </p:cNvSpPr>
              <p:nvPr/>
            </p:nvSpPr>
            <p:spPr bwMode="auto">
              <a:xfrm>
                <a:off x="-25" y="2455"/>
                <a:ext cx="98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3" name="Rectangle 269"/>
              <p:cNvSpPr>
                <a:spLocks noChangeArrowheads="1"/>
              </p:cNvSpPr>
              <p:nvPr/>
            </p:nvSpPr>
            <p:spPr bwMode="auto">
              <a:xfrm>
                <a:off x="957" y="2455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" name="Rectangle 270"/>
              <p:cNvSpPr>
                <a:spLocks noChangeArrowheads="1"/>
              </p:cNvSpPr>
              <p:nvPr/>
            </p:nvSpPr>
            <p:spPr bwMode="auto">
              <a:xfrm>
                <a:off x="963" y="2455"/>
                <a:ext cx="117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5" name="Rectangle 271"/>
              <p:cNvSpPr>
                <a:spLocks noChangeArrowheads="1"/>
              </p:cNvSpPr>
              <p:nvPr/>
            </p:nvSpPr>
            <p:spPr bwMode="auto">
              <a:xfrm>
                <a:off x="2135" y="2455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" name="Rectangle 272"/>
              <p:cNvSpPr>
                <a:spLocks noChangeArrowheads="1"/>
              </p:cNvSpPr>
              <p:nvPr/>
            </p:nvSpPr>
            <p:spPr bwMode="auto">
              <a:xfrm>
                <a:off x="2141" y="2455"/>
                <a:ext cx="143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7" name="Rectangle 273"/>
              <p:cNvSpPr>
                <a:spLocks noChangeArrowheads="1"/>
              </p:cNvSpPr>
              <p:nvPr/>
            </p:nvSpPr>
            <p:spPr bwMode="auto">
              <a:xfrm>
                <a:off x="3573" y="2455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8" name="Rectangle 274"/>
              <p:cNvSpPr>
                <a:spLocks noChangeArrowheads="1"/>
              </p:cNvSpPr>
              <p:nvPr/>
            </p:nvSpPr>
            <p:spPr bwMode="auto">
              <a:xfrm>
                <a:off x="3579" y="2455"/>
                <a:ext cx="1073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9" name="Rectangle 275"/>
              <p:cNvSpPr>
                <a:spLocks noChangeArrowheads="1"/>
              </p:cNvSpPr>
              <p:nvPr/>
            </p:nvSpPr>
            <p:spPr bwMode="auto">
              <a:xfrm>
                <a:off x="4652" y="2455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0" name="Rectangle 276"/>
              <p:cNvSpPr>
                <a:spLocks noChangeArrowheads="1"/>
              </p:cNvSpPr>
              <p:nvPr/>
            </p:nvSpPr>
            <p:spPr bwMode="auto">
              <a:xfrm>
                <a:off x="4658" y="2455"/>
                <a:ext cx="1052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1" name="Rectangle 277"/>
              <p:cNvSpPr>
                <a:spLocks noChangeArrowheads="1"/>
              </p:cNvSpPr>
              <p:nvPr/>
            </p:nvSpPr>
            <p:spPr bwMode="auto">
              <a:xfrm>
                <a:off x="5710" y="2455"/>
                <a:ext cx="6" cy="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2" name="Rectangle 278"/>
              <p:cNvSpPr>
                <a:spLocks noChangeArrowheads="1"/>
              </p:cNvSpPr>
              <p:nvPr/>
            </p:nvSpPr>
            <p:spPr bwMode="auto">
              <a:xfrm>
                <a:off x="-31" y="2462"/>
                <a:ext cx="6" cy="46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3" name="Rectangle 279"/>
              <p:cNvSpPr>
                <a:spLocks noChangeArrowheads="1"/>
              </p:cNvSpPr>
              <p:nvPr/>
            </p:nvSpPr>
            <p:spPr bwMode="auto">
              <a:xfrm>
                <a:off x="-31" y="292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" name="Rectangle 280"/>
              <p:cNvSpPr>
                <a:spLocks noChangeArrowheads="1"/>
              </p:cNvSpPr>
              <p:nvPr/>
            </p:nvSpPr>
            <p:spPr bwMode="auto">
              <a:xfrm>
                <a:off x="-31" y="292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" name="Rectangle 281"/>
              <p:cNvSpPr>
                <a:spLocks noChangeArrowheads="1"/>
              </p:cNvSpPr>
              <p:nvPr/>
            </p:nvSpPr>
            <p:spPr bwMode="auto">
              <a:xfrm>
                <a:off x="-25" y="2923"/>
                <a:ext cx="98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" name="Rectangle 282"/>
              <p:cNvSpPr>
                <a:spLocks noChangeArrowheads="1"/>
              </p:cNvSpPr>
              <p:nvPr/>
            </p:nvSpPr>
            <p:spPr bwMode="auto">
              <a:xfrm>
                <a:off x="952" y="292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" name="Rectangle 283"/>
              <p:cNvSpPr>
                <a:spLocks noChangeArrowheads="1"/>
              </p:cNvSpPr>
              <p:nvPr/>
            </p:nvSpPr>
            <p:spPr bwMode="auto">
              <a:xfrm>
                <a:off x="958" y="2923"/>
                <a:ext cx="1181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Rectangle 284"/>
              <p:cNvSpPr>
                <a:spLocks noChangeArrowheads="1"/>
              </p:cNvSpPr>
              <p:nvPr/>
            </p:nvSpPr>
            <p:spPr bwMode="auto">
              <a:xfrm>
                <a:off x="2130" y="292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9" name="Rectangle 285"/>
              <p:cNvSpPr>
                <a:spLocks noChangeArrowheads="1"/>
              </p:cNvSpPr>
              <p:nvPr/>
            </p:nvSpPr>
            <p:spPr bwMode="auto">
              <a:xfrm>
                <a:off x="2136" y="2923"/>
                <a:ext cx="144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0" name="Rectangle 286"/>
              <p:cNvSpPr>
                <a:spLocks noChangeArrowheads="1"/>
              </p:cNvSpPr>
              <p:nvPr/>
            </p:nvSpPr>
            <p:spPr bwMode="auto">
              <a:xfrm>
                <a:off x="3568" y="2923"/>
                <a:ext cx="7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1" name="Rectangle 287"/>
              <p:cNvSpPr>
                <a:spLocks noChangeArrowheads="1"/>
              </p:cNvSpPr>
              <p:nvPr/>
            </p:nvSpPr>
            <p:spPr bwMode="auto">
              <a:xfrm>
                <a:off x="3575" y="2923"/>
                <a:ext cx="108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2" name="Rectangle 288"/>
              <p:cNvSpPr>
                <a:spLocks noChangeArrowheads="1"/>
              </p:cNvSpPr>
              <p:nvPr/>
            </p:nvSpPr>
            <p:spPr bwMode="auto">
              <a:xfrm>
                <a:off x="4647" y="2923"/>
                <a:ext cx="7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3" name="Rectangle 289"/>
              <p:cNvSpPr>
                <a:spLocks noChangeArrowheads="1"/>
              </p:cNvSpPr>
              <p:nvPr/>
            </p:nvSpPr>
            <p:spPr bwMode="auto">
              <a:xfrm>
                <a:off x="4654" y="2923"/>
                <a:ext cx="105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4" name="Rectangle 290"/>
              <p:cNvSpPr>
                <a:spLocks noChangeArrowheads="1"/>
              </p:cNvSpPr>
              <p:nvPr/>
            </p:nvSpPr>
            <p:spPr bwMode="auto">
              <a:xfrm>
                <a:off x="5710" y="2462"/>
                <a:ext cx="6" cy="46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" name="Rectangle 291"/>
              <p:cNvSpPr>
                <a:spLocks noChangeArrowheads="1"/>
              </p:cNvSpPr>
              <p:nvPr/>
            </p:nvSpPr>
            <p:spPr bwMode="auto">
              <a:xfrm>
                <a:off x="5710" y="292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6" name="Rectangle 292"/>
              <p:cNvSpPr>
                <a:spLocks noChangeArrowheads="1"/>
              </p:cNvSpPr>
              <p:nvPr/>
            </p:nvSpPr>
            <p:spPr bwMode="auto">
              <a:xfrm>
                <a:off x="5710" y="2923"/>
                <a:ext cx="6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4" name="Rectangle 294"/>
            <p:cNvSpPr>
              <a:spLocks noChangeArrowheads="1"/>
            </p:cNvSpPr>
            <p:nvPr/>
          </p:nvSpPr>
          <p:spPr bwMode="auto">
            <a:xfrm>
              <a:off x="14" y="2929"/>
              <a:ext cx="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b="0" i="0">
                  <a:solidFill>
                    <a:srgbClr val="000000"/>
                  </a:solidFill>
                  <a:latin typeface="Times New Roman" charset="0"/>
                </a:rPr>
                <a:t> </a:t>
              </a:r>
              <a:endParaRPr lang="fr-FR"/>
            </a:p>
          </p:txBody>
        </p:sp>
      </p:grp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C3B02EBF-0B50-4B32-B3A4-F31FD2B534D7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40</a:t>
            </a:fld>
            <a:endParaRPr lang="fr-FR" dirty="0"/>
          </a:p>
        </p:txBody>
      </p:sp>
      <p:pic>
        <p:nvPicPr>
          <p:cNvPr id="217" name="Image 216">
            <a:extLst>
              <a:ext uri="{FF2B5EF4-FFF2-40B4-BE49-F238E27FC236}">
                <a16:creationId xmlns:a16="http://schemas.microsoft.com/office/drawing/2014/main" id="{06BAF300-65EC-4DD2-9B0B-C88F70E73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432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798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0F7CECDC-9585-43DD-83D6-E7EBE1ADD070}"/>
              </a:ext>
            </a:extLst>
          </p:cNvPr>
          <p:cNvSpPr txBox="1">
            <a:spLocks/>
          </p:cNvSpPr>
          <p:nvPr/>
        </p:nvSpPr>
        <p:spPr bwMode="auto">
          <a:xfrm>
            <a:off x="914400" y="115888"/>
            <a:ext cx="8229600" cy="79216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FF660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FF6600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fr-FR" sz="3600" b="1" dirty="0">
                <a:ea typeface="+mj-ea"/>
                <a:cs typeface="+mj-cs"/>
              </a:rPr>
              <a:t>RECAPITULATIF Diarrhées bactériennes</a:t>
            </a:r>
            <a:endParaRPr lang="fr-FR" sz="3600" b="1" i="1" dirty="0">
              <a:ea typeface="+mj-ea"/>
              <a:cs typeface="+mj-cs"/>
            </a:endParaRPr>
          </a:p>
        </p:txBody>
      </p:sp>
      <p:pic>
        <p:nvPicPr>
          <p:cNvPr id="4" name="Picture 3" descr="D:\Donnée 2\Monique\Appels à projets 2012-2013\Diaporama LYON EST\a-retenir.gif">
            <a:extLst>
              <a:ext uri="{FF2B5EF4-FFF2-40B4-BE49-F238E27FC236}">
                <a16:creationId xmlns:a16="http://schemas.microsoft.com/office/drawing/2014/main" id="{55486AB9-5187-4760-AF22-B54989B3B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30200"/>
            <a:ext cx="3857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C8DC035-39D2-4E87-BE38-87B7598091EB}"/>
              </a:ext>
            </a:extLst>
          </p:cNvPr>
          <p:cNvCxnSpPr/>
          <p:nvPr/>
        </p:nvCxnSpPr>
        <p:spPr>
          <a:xfrm>
            <a:off x="395536" y="77470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F56DC89-0A3D-4DA1-BA3E-6176D14354DE}"/>
              </a:ext>
            </a:extLst>
          </p:cNvPr>
          <p:cNvCxnSpPr/>
          <p:nvPr/>
        </p:nvCxnSpPr>
        <p:spPr>
          <a:xfrm rot="-10800000" flipV="1">
            <a:off x="334963" y="836712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6B12C734-9499-48DC-AF05-17B98F9C752D}"/>
              </a:ext>
            </a:extLst>
          </p:cNvPr>
          <p:cNvSpPr txBox="1"/>
          <p:nvPr/>
        </p:nvSpPr>
        <p:spPr>
          <a:xfrm>
            <a:off x="3851920" y="6577967"/>
            <a:ext cx="1290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ECN PILLY 2018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F15D526-8FCB-FE49-A09D-1E21C50DE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61" y="768451"/>
            <a:ext cx="7606678" cy="5828044"/>
          </a:xfrm>
          <a:prstGeom prst="rect">
            <a:avLst/>
          </a:prstGeom>
        </p:spPr>
      </p:pic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2F55C84B-B9EA-469D-B5E2-558FC65D0E6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41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3CD855F-FC61-4FFC-B011-FC5EB7208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602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610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760" y="1612988"/>
            <a:ext cx="8892480" cy="14700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6600"/>
                </a:solidFill>
              </a:rPr>
              <a:t>Diagnostic bactériologique</a:t>
            </a:r>
            <a:br>
              <a:rPr lang="fr-FR" dirty="0">
                <a:solidFill>
                  <a:srgbClr val="FF6600"/>
                </a:solidFill>
              </a:rPr>
            </a:br>
            <a:r>
              <a:rPr lang="fr-FR" dirty="0">
                <a:solidFill>
                  <a:srgbClr val="FF6600"/>
                </a:solidFill>
              </a:rPr>
              <a:t>d’une diarrhée, traitement et prévention</a:t>
            </a:r>
          </a:p>
        </p:txBody>
      </p:sp>
    </p:spTree>
    <p:extLst>
      <p:ext uri="{BB962C8B-B14F-4D97-AF65-F5344CB8AC3E}">
        <p14:creationId xmlns:p14="http://schemas.microsoft.com/office/powerpoint/2010/main" val="27662531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58638B-B859-51FA-895B-14D0DF0E9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Orientations diagnostiques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5FCBD2-1CFE-E3B1-81A6-624B2F792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Contexte </a:t>
            </a:r>
            <a:r>
              <a:rPr lang="fr-FR" sz="2800" dirty="0"/>
              <a:t>(voyage, antibiotiques, cas groupés)</a:t>
            </a:r>
          </a:p>
          <a:p>
            <a:r>
              <a:rPr lang="fr-FR" dirty="0"/>
              <a:t>Diarrhée </a:t>
            </a:r>
            <a:r>
              <a:rPr lang="fr-FR" sz="2800" dirty="0"/>
              <a:t>(durée, nb de selles/j, glaires, sang)</a:t>
            </a:r>
          </a:p>
          <a:p>
            <a:r>
              <a:rPr lang="fr-FR" dirty="0"/>
              <a:t>Terrain </a:t>
            </a:r>
            <a:r>
              <a:rPr lang="fr-FR" sz="2800" dirty="0"/>
              <a:t>(âge, </a:t>
            </a:r>
            <a:r>
              <a:rPr lang="fr-FR" sz="2800" dirty="0" err="1"/>
              <a:t>commorbidités</a:t>
            </a:r>
            <a:r>
              <a:rPr lang="fr-FR" sz="2800" dirty="0"/>
              <a:t>)</a:t>
            </a:r>
          </a:p>
          <a:p>
            <a:r>
              <a:rPr lang="fr-FR" dirty="0"/>
              <a:t>Signes associés </a:t>
            </a:r>
            <a:r>
              <a:rPr lang="fr-FR" sz="2800" dirty="0"/>
              <a:t>(fièvre)</a:t>
            </a:r>
          </a:p>
          <a:p>
            <a:r>
              <a:rPr lang="fr-FR" dirty="0"/>
              <a:t>Signes de gravité </a:t>
            </a:r>
            <a:r>
              <a:rPr lang="fr-FR" sz="2800" dirty="0"/>
              <a:t>(déshydratation, sepsis)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54F1B4-585C-54DA-756D-457D1889E1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4AD553-0601-B203-9748-2FC6E7604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432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79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35496" y="692696"/>
            <a:ext cx="4608512" cy="59046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</a:pPr>
            <a:endParaRPr lang="fr-FR" dirty="0"/>
          </a:p>
          <a:p>
            <a:pPr algn="just" fontAlgn="auto">
              <a:spcAft>
                <a:spcPts val="0"/>
              </a:spcAft>
            </a:pPr>
            <a:endParaRPr lang="fr-FR" dirty="0"/>
          </a:p>
          <a:p>
            <a:pPr algn="just" fontAlgn="auto">
              <a:spcAft>
                <a:spcPts val="0"/>
              </a:spcAft>
            </a:pPr>
            <a:endParaRPr lang="fr-FR" dirty="0"/>
          </a:p>
          <a:p>
            <a:pPr algn="just" fontAlgn="auto">
              <a:spcAft>
                <a:spcPts val="0"/>
              </a:spcAft>
            </a:pPr>
            <a:endParaRPr lang="fr-FR" dirty="0"/>
          </a:p>
          <a:p>
            <a:pPr algn="just" fontAlgn="auto">
              <a:spcAft>
                <a:spcPts val="0"/>
              </a:spcAft>
            </a:pPr>
            <a:r>
              <a:rPr lang="fr-FR" sz="2800" dirty="0"/>
              <a:t>Difficulté : isoler un nombre limité de pathogènes au sein d’une flore complexe (</a:t>
            </a:r>
            <a:r>
              <a:rPr lang="fr-FR" sz="2800" dirty="0" err="1"/>
              <a:t>microbiote</a:t>
            </a:r>
            <a:r>
              <a:rPr lang="fr-FR" sz="2800" dirty="0"/>
              <a:t> intestinal = </a:t>
            </a:r>
            <a:r>
              <a:rPr lang="fr-FR" sz="2800" b="1" dirty="0"/>
              <a:t>10</a:t>
            </a:r>
            <a:r>
              <a:rPr lang="fr-FR" sz="2800" b="1" baseline="30000" dirty="0"/>
              <a:t>14 </a:t>
            </a:r>
            <a:r>
              <a:rPr lang="fr-FR" sz="2800" b="1" dirty="0"/>
              <a:t>bactéries</a:t>
            </a:r>
            <a:r>
              <a:rPr lang="fr-FR" sz="2800" dirty="0"/>
              <a:t>)</a:t>
            </a:r>
          </a:p>
          <a:p>
            <a:pPr algn="just" fontAlgn="auto">
              <a:spcAft>
                <a:spcPts val="0"/>
              </a:spcAft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Diagnostic des diarrhées bactériennes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/>
          <a:srcRect r="10981"/>
          <a:stretch>
            <a:fillRect/>
          </a:stretch>
        </p:blipFill>
        <p:spPr>
          <a:xfrm>
            <a:off x="1187624" y="1196952"/>
            <a:ext cx="1512168" cy="1800000"/>
          </a:xfrm>
          <a:prstGeom prst="rect">
            <a:avLst/>
          </a:prstGeom>
        </p:spPr>
      </p:pic>
      <p:pic>
        <p:nvPicPr>
          <p:cNvPr id="9" name="Picture 12" descr="ha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2621" y="1196752"/>
            <a:ext cx="4333875" cy="4680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0665D14B-7A53-482B-8547-0E772DFDEFD0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65852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20130123_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2"/>
          <a:stretch/>
        </p:blipFill>
        <p:spPr>
          <a:xfrm>
            <a:off x="3937791" y="2492896"/>
            <a:ext cx="5098705" cy="3675294"/>
          </a:xfrm>
          <a:prstGeom prst="rect">
            <a:avLst/>
          </a:prstGeom>
        </p:spPr>
      </p:pic>
      <p:sp>
        <p:nvSpPr>
          <p:cNvPr id="1361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endParaRPr lang="fr-FR" altLang="fr-FR" sz="1200" b="1" dirty="0">
              <a:solidFill>
                <a:srgbClr val="0000FF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fr-FR" altLang="fr-FR" sz="2000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58824" y="44550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 err="1">
                <a:solidFill>
                  <a:srgbClr val="000000"/>
                </a:solidFill>
                <a:cs typeface="Arial" pitchFamily="34" charset="0"/>
              </a:rPr>
              <a:t>Microbiote</a:t>
            </a: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 digestif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2"/>
          <p:cNvSpPr txBox="1">
            <a:spLocks/>
          </p:cNvSpPr>
          <p:nvPr/>
        </p:nvSpPr>
        <p:spPr>
          <a:xfrm>
            <a:off x="192894" y="836712"/>
            <a:ext cx="8339546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Hôtes +/- constants</a:t>
            </a:r>
            <a:r>
              <a:rPr lang="fr-FR" sz="24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du </a:t>
            </a:r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tube digestif</a:t>
            </a:r>
            <a:r>
              <a:rPr lang="fr-FR" sz="24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de l'homme et de l'animal</a:t>
            </a:r>
          </a:p>
          <a:p>
            <a:pPr algn="just"/>
            <a:r>
              <a:rPr lang="fr-FR" sz="2400" dirty="0">
                <a:ea typeface="ＭＳ Ｐゴシック" charset="0"/>
                <a:cs typeface="ＭＳ Ｐゴシック" charset="0"/>
              </a:rPr>
              <a:t>Nombreuses fonctions physiologiques  :</a:t>
            </a:r>
          </a:p>
          <a:p>
            <a:pPr lvl="1"/>
            <a:r>
              <a:rPr lang="fr-FR" sz="2400" dirty="0">
                <a:ea typeface="ＭＳ Ｐゴシック" charset="0"/>
                <a:cs typeface="ＭＳ Ｐゴシック" charset="0"/>
              </a:rPr>
              <a:t>métabolique</a:t>
            </a:r>
          </a:p>
          <a:p>
            <a:pPr lvl="1"/>
            <a:r>
              <a:rPr lang="fr-FR" sz="2400" dirty="0">
                <a:ea typeface="ＭＳ Ｐゴシック" charset="0"/>
                <a:cs typeface="ＭＳ Ｐゴシック" charset="0"/>
              </a:rPr>
              <a:t>flore de barrière</a:t>
            </a:r>
          </a:p>
          <a:p>
            <a:pPr lvl="1"/>
            <a:r>
              <a:rPr lang="fr-FR" sz="2400" dirty="0">
                <a:ea typeface="ＭＳ Ｐゴシック" charset="0"/>
                <a:cs typeface="ＭＳ Ｐゴシック" charset="0"/>
              </a:rPr>
              <a:t>maturation du système immunitaire</a:t>
            </a:r>
          </a:p>
          <a:p>
            <a:pPr lvl="1"/>
            <a:r>
              <a:rPr lang="fr-FR" sz="2400" dirty="0">
                <a:ea typeface="ＭＳ Ｐゴシック" charset="0"/>
                <a:cs typeface="ＭＳ Ｐゴシック" charset="0"/>
              </a:rPr>
              <a:t>physiologie intestinale</a:t>
            </a:r>
          </a:p>
          <a:p>
            <a:pPr marL="457200" lvl="1" indent="0">
              <a:buClr>
                <a:srgbClr val="25A79B"/>
              </a:buClr>
              <a:buNone/>
            </a:pPr>
            <a:endParaRPr lang="fr-FR" sz="2400" dirty="0">
              <a:ea typeface="ＭＳ Ｐゴシック" charset="0"/>
              <a:cs typeface="ＭＳ Ｐゴシック" charset="0"/>
            </a:endParaRPr>
          </a:p>
          <a:p>
            <a:pPr lvl="1">
              <a:buClr>
                <a:srgbClr val="25A79B"/>
              </a:buClr>
            </a:pPr>
            <a:endParaRPr lang="fr-FR" sz="2000" dirty="0">
              <a:ea typeface="ＭＳ Ｐゴシック" charset="0"/>
              <a:cs typeface="ＭＳ Ｐゴシック" charset="0"/>
            </a:endParaRPr>
          </a:p>
          <a:p>
            <a:pPr>
              <a:buClr>
                <a:srgbClr val="25A79B"/>
              </a:buClr>
            </a:pPr>
            <a:endParaRPr lang="fr-FR" sz="2400" dirty="0"/>
          </a:p>
          <a:p>
            <a:pPr marL="0" indent="0">
              <a:buClr>
                <a:srgbClr val="25A79B"/>
              </a:buClr>
              <a:buNone/>
            </a:pPr>
            <a:endParaRPr lang="fr-FR" sz="2400" dirty="0"/>
          </a:p>
          <a:p>
            <a:endParaRPr lang="fr-FR" sz="2800" dirty="0">
              <a:solidFill>
                <a:schemeClr val="accent6"/>
              </a:solidFill>
            </a:endParaRP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2CDC97EB-C845-4C63-B272-E7FEBCC77899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16167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793750"/>
            <a:ext cx="8445500" cy="58039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endParaRPr lang="fr-FR" altLang="fr-FR" sz="1200" b="1" dirty="0">
              <a:solidFill>
                <a:srgbClr val="0000FF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fr-FR" altLang="fr-FR" sz="20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889248" y="1052736"/>
            <a:ext cx="7499176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dirty="0"/>
              <a:t>Bactéries hôtes physiologiques ou pathologiques, suivant les espèces microbiennes, du tube digestif de l'homme et/ou des animaux </a:t>
            </a:r>
          </a:p>
          <a:p>
            <a:pPr algn="just"/>
            <a:r>
              <a:rPr lang="fr-FR" sz="2400" dirty="0" err="1"/>
              <a:t>Entéropathogènes</a:t>
            </a:r>
            <a:r>
              <a:rPr lang="fr-FR" sz="2400" dirty="0"/>
              <a:t> : principalement bacilles à Gram négatif droits ou incurvés</a:t>
            </a:r>
          </a:p>
          <a:p>
            <a:pPr>
              <a:buClr>
                <a:srgbClr val="25A79B"/>
              </a:buClr>
            </a:pPr>
            <a:endParaRPr lang="fr-FR" sz="2400" dirty="0"/>
          </a:p>
          <a:p>
            <a:pPr marL="0" indent="0">
              <a:buClr>
                <a:srgbClr val="25A79B"/>
              </a:buClr>
              <a:buNone/>
            </a:pPr>
            <a:endParaRPr lang="fr-FR" sz="2400" dirty="0"/>
          </a:p>
          <a:p>
            <a:endParaRPr lang="fr-FR" sz="2800" dirty="0">
              <a:solidFill>
                <a:schemeClr val="accent6"/>
              </a:solidFill>
            </a:endParaRPr>
          </a:p>
        </p:txBody>
      </p:sp>
      <p:pic>
        <p:nvPicPr>
          <p:cNvPr id="10" name="Picture 13" descr="gramCampyl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1" t="17834" r="36987" b="51550"/>
          <a:stretch/>
        </p:blipFill>
        <p:spPr>
          <a:xfrm>
            <a:off x="6443663" y="3709742"/>
            <a:ext cx="2305050" cy="1851709"/>
          </a:xfrm>
          <a:prstGeom prst="rect">
            <a:avLst/>
          </a:prstGeom>
          <a:noFill/>
        </p:spPr>
      </p:pic>
      <p:pic>
        <p:nvPicPr>
          <p:cNvPr id="11" name="Picture 9" descr="bg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70" b="38930"/>
          <a:stretch/>
        </p:blipFill>
        <p:spPr bwMode="auto">
          <a:xfrm>
            <a:off x="323850" y="3709742"/>
            <a:ext cx="2665413" cy="1851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gram2vibri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3" r="62527" b="40853"/>
          <a:stretch/>
        </p:blipFill>
        <p:spPr>
          <a:xfrm>
            <a:off x="3563938" y="3709742"/>
            <a:ext cx="2520950" cy="1851709"/>
          </a:xfrm>
          <a:prstGeom prst="rect">
            <a:avLst/>
          </a:prstGeom>
          <a:noFill/>
        </p:spPr>
      </p:pic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569458" y="3165229"/>
            <a:ext cx="21694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2400" b="0" i="0" dirty="0">
                <a:solidFill>
                  <a:schemeClr val="tx1"/>
                </a:solidFill>
                <a:latin typeface="+mn-lt"/>
              </a:rPr>
              <a:t>Entérobactéries</a:t>
            </a: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4249862" y="3165229"/>
            <a:ext cx="996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2400" b="0" dirty="0" err="1">
                <a:solidFill>
                  <a:schemeClr val="tx1"/>
                </a:solidFill>
                <a:latin typeface="+mn-lt"/>
              </a:rPr>
              <a:t>Vibrio</a:t>
            </a:r>
            <a:endParaRPr lang="fr-FR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6496099" y="3165229"/>
            <a:ext cx="21462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2400" b="0">
                <a:solidFill>
                  <a:schemeClr val="tx1"/>
                </a:solidFill>
                <a:latin typeface="+mn-lt"/>
              </a:rPr>
              <a:t>Campylobacter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05AB7224-373B-B74B-A66F-3D2181AF6D15}"/>
              </a:ext>
            </a:extLst>
          </p:cNvPr>
          <p:cNvSpPr txBox="1">
            <a:spLocks/>
          </p:cNvSpPr>
          <p:nvPr/>
        </p:nvSpPr>
        <p:spPr bwMode="auto">
          <a:xfrm>
            <a:off x="158824" y="44550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 err="1">
                <a:solidFill>
                  <a:srgbClr val="000000"/>
                </a:solidFill>
                <a:cs typeface="Arial" pitchFamily="34" charset="0"/>
              </a:rPr>
              <a:t>Microbiote</a:t>
            </a: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 digestif</a:t>
            </a:r>
          </a:p>
        </p:txBody>
      </p: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717A18B8-B9A8-4346-A5BF-B602BF9BAC68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22865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177800" y="692696"/>
            <a:ext cx="8966200" cy="59046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None/>
            </a:pPr>
            <a:r>
              <a:rPr lang="fr-FR" sz="2400" dirty="0">
                <a:ea typeface="ＭＳ Ｐゴシック" charset="0"/>
              </a:rPr>
              <a:t>Cf cours du 19/09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ea typeface="ＭＳ Ｐゴシック" charset="0"/>
              </a:rPr>
              <a:t>Si tableau sévère et/ou fébrile, retour de voyage, immunodépression</a:t>
            </a:r>
            <a:endParaRPr lang="fr-FR" b="1" dirty="0">
              <a:solidFill>
                <a:schemeClr val="accent6">
                  <a:lumMod val="75000"/>
                </a:schemeClr>
              </a:solidFill>
              <a:ea typeface="ＭＳ Ｐゴシック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fr-FR" b="1" dirty="0">
                <a:ea typeface="ＭＳ Ｐゴシック" charset="0"/>
              </a:rPr>
              <a:t>Résultats à J0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fr-FR" sz="1800" dirty="0">
              <a:ea typeface="ＭＳ Ｐゴシック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fr-FR" sz="2800" dirty="0">
                <a:ea typeface="ＭＳ Ｐゴシック" charset="0"/>
              </a:rPr>
              <a:t>- Examen </a:t>
            </a:r>
            <a:r>
              <a:rPr lang="fr-FR" sz="2800" b="1" dirty="0">
                <a:ea typeface="ＭＳ Ｐゴシック" charset="0"/>
              </a:rPr>
              <a:t>macroscopique</a:t>
            </a:r>
            <a:r>
              <a:rPr lang="fr-FR" sz="2800" dirty="0">
                <a:ea typeface="ＭＳ Ｐゴシック" charset="0"/>
              </a:rPr>
              <a:t> des selles</a:t>
            </a:r>
          </a:p>
          <a:p>
            <a:pPr marL="514350" indent="-514350" fontAlgn="auto">
              <a:spcAft>
                <a:spcPts val="0"/>
              </a:spcAft>
              <a:buAutoNum type="arabicPeriod"/>
            </a:pPr>
            <a:endParaRPr lang="fr-FR" sz="1600" dirty="0">
              <a:ea typeface="ＭＳ Ｐゴシック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- Examen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microscopique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 des selles : flore, leucocytes, GR et mucus ? Coloration de Gram non spécifique sauf </a:t>
            </a:r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Campylobacter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 et </a:t>
            </a:r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V. cholerae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</a:rPr>
              <a:t>NON FAIT EN ROUTINE</a:t>
            </a:r>
          </a:p>
          <a:p>
            <a:pPr fontAlgn="auto">
              <a:spcAft>
                <a:spcPts val="0"/>
              </a:spcAft>
            </a:pPr>
            <a:endParaRPr lang="fr-FR" sz="1600" dirty="0"/>
          </a:p>
          <a:p>
            <a:pPr marL="0" indent="0">
              <a:lnSpc>
                <a:spcPct val="90000"/>
              </a:lnSpc>
              <a:buNone/>
            </a:pPr>
            <a:r>
              <a:rPr lang="fr-FR" sz="2000" b="1" dirty="0">
                <a:solidFill>
                  <a:srgbClr val="FF6600"/>
                </a:solidFill>
              </a:rPr>
              <a:t>- </a:t>
            </a:r>
            <a:r>
              <a:rPr lang="fr-FR" sz="2800" b="1" dirty="0">
                <a:solidFill>
                  <a:srgbClr val="FF6600"/>
                </a:solidFill>
              </a:rPr>
              <a:t>PCR multiplex </a:t>
            </a:r>
            <a:r>
              <a:rPr lang="fr-FR" sz="2800" dirty="0"/>
              <a:t>(bactéries/virus +/- parasites)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Diagnostic des diarrhées bactériennes (1/3)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 descr="SELLES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7" r="33614"/>
          <a:stretch/>
        </p:blipFill>
        <p:spPr>
          <a:xfrm>
            <a:off x="6228184" y="1804430"/>
            <a:ext cx="1124663" cy="1260000"/>
          </a:xfrm>
          <a:prstGeom prst="rect">
            <a:avLst/>
          </a:prstGeom>
          <a:noFill/>
        </p:spPr>
      </p:pic>
      <p:pic>
        <p:nvPicPr>
          <p:cNvPr id="9" name="Picture 18" descr="selles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4" r="33501"/>
          <a:stretch/>
        </p:blipFill>
        <p:spPr bwMode="auto">
          <a:xfrm>
            <a:off x="7733392" y="1804430"/>
            <a:ext cx="1025455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E74EDFA-963A-4D81-852F-77C087E7DE5E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47</a:t>
            </a:fld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883552A-F06E-4F70-A38F-D3352A2E8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A0C7570-D3A8-4570-B697-7FD12EE6075B}"/>
              </a:ext>
            </a:extLst>
          </p:cNvPr>
          <p:cNvSpPr txBox="1"/>
          <p:nvPr/>
        </p:nvSpPr>
        <p:spPr>
          <a:xfrm>
            <a:off x="6500585" y="5328011"/>
            <a:ext cx="2465615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+ hémocultures si fièvre!</a:t>
            </a:r>
          </a:p>
        </p:txBody>
      </p:sp>
    </p:spTree>
    <p:extLst>
      <p:ext uri="{BB962C8B-B14F-4D97-AF65-F5344CB8AC3E}">
        <p14:creationId xmlns:p14="http://schemas.microsoft.com/office/powerpoint/2010/main" val="11179127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177800" y="692696"/>
            <a:ext cx="8966200" cy="59046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None/>
            </a:pPr>
            <a:r>
              <a:rPr lang="fr-FR" sz="2400" dirty="0">
                <a:ea typeface="ＭＳ Ｐゴシック" charset="0"/>
              </a:rPr>
              <a:t>Cf cours du 19/09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fr-FR" sz="1800" dirty="0">
              <a:ea typeface="ＭＳ Ｐゴシック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fr-FR" b="1" dirty="0">
                <a:ea typeface="ＭＳ Ｐゴシック" charset="0"/>
              </a:rPr>
              <a:t>Résultats à J1-J2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fr-FR" sz="1800" dirty="0">
              <a:ea typeface="ＭＳ Ｐゴシック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r-FR" sz="2800" dirty="0">
                <a:ea typeface="ＭＳ Ｐゴシック" charset="0"/>
              </a:rPr>
              <a:t>- Culture des selles = </a:t>
            </a:r>
            <a:r>
              <a:rPr lang="fr-FR" altLang="fr-FR" sz="2800" b="1" dirty="0">
                <a:solidFill>
                  <a:srgbClr val="FF6600"/>
                </a:solidFill>
              </a:rPr>
              <a:t>Coproculture standard </a:t>
            </a:r>
            <a:r>
              <a:rPr lang="fr-FR" altLang="fr-FR" sz="2800" dirty="0"/>
              <a:t>: recherche de </a:t>
            </a:r>
            <a:r>
              <a:rPr lang="fr-FR" altLang="fr-FR" sz="2800" b="1" i="1" dirty="0">
                <a:solidFill>
                  <a:srgbClr val="FF6600"/>
                </a:solidFill>
              </a:rPr>
              <a:t>Salmonella</a:t>
            </a:r>
            <a:r>
              <a:rPr lang="fr-FR" altLang="fr-FR" sz="2800" b="1" dirty="0">
                <a:solidFill>
                  <a:srgbClr val="FF6600"/>
                </a:solidFill>
              </a:rPr>
              <a:t>, </a:t>
            </a:r>
            <a:r>
              <a:rPr lang="fr-FR" altLang="fr-FR" sz="2800" b="1" i="1" dirty="0">
                <a:solidFill>
                  <a:srgbClr val="FF6600"/>
                </a:solidFill>
              </a:rPr>
              <a:t>Shigella</a:t>
            </a:r>
            <a:r>
              <a:rPr lang="fr-FR" altLang="fr-FR" sz="2800" b="1" dirty="0">
                <a:solidFill>
                  <a:srgbClr val="FF6600"/>
                </a:solidFill>
              </a:rPr>
              <a:t>, </a:t>
            </a:r>
            <a:r>
              <a:rPr lang="fr-FR" altLang="fr-FR" sz="2800" b="1" i="1" dirty="0">
                <a:solidFill>
                  <a:srgbClr val="FF6600"/>
                </a:solidFill>
              </a:rPr>
              <a:t>Campylobacter</a:t>
            </a:r>
            <a:r>
              <a:rPr lang="fr-FR" altLang="fr-FR" sz="2800" b="1" dirty="0">
                <a:solidFill>
                  <a:srgbClr val="FF6600"/>
                </a:solidFill>
              </a:rPr>
              <a:t>, </a:t>
            </a:r>
            <a:r>
              <a:rPr lang="fr-FR" altLang="fr-FR" sz="2800" b="1" i="1" dirty="0">
                <a:solidFill>
                  <a:srgbClr val="FF6600"/>
                </a:solidFill>
              </a:rPr>
              <a:t>Yersinia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Milieux sélectifs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J1 : identification, sérotypage 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J2 (ou +) : antibiogramme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Diagnostic des diarrhées bactériennes (2/3)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 descr="SELLES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7" r="33614"/>
          <a:stretch/>
        </p:blipFill>
        <p:spPr>
          <a:xfrm>
            <a:off x="6228184" y="800848"/>
            <a:ext cx="1124663" cy="1260000"/>
          </a:xfrm>
          <a:prstGeom prst="rect">
            <a:avLst/>
          </a:prstGeom>
          <a:noFill/>
        </p:spPr>
      </p:pic>
      <p:pic>
        <p:nvPicPr>
          <p:cNvPr id="9" name="Picture 18" descr="selles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4" r="33501"/>
          <a:stretch/>
        </p:blipFill>
        <p:spPr bwMode="auto">
          <a:xfrm>
            <a:off x="7668344" y="800848"/>
            <a:ext cx="1025455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E74EDFA-963A-4D81-852F-77C087E7DE5E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48</a:t>
            </a:fld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883552A-F06E-4F70-A38F-D3352A2E8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  <p:pic>
        <p:nvPicPr>
          <p:cNvPr id="10" name="Picture 7" descr="campylo jejeuni">
            <a:extLst>
              <a:ext uri="{FF2B5EF4-FFF2-40B4-BE49-F238E27FC236}">
                <a16:creationId xmlns:a16="http://schemas.microsoft.com/office/drawing/2014/main" id="{F554F537-6C4A-4A81-A6E1-CA4844FA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" t="17868" b="13678"/>
          <a:stretch>
            <a:fillRect/>
          </a:stretch>
        </p:blipFill>
        <p:spPr bwMode="auto">
          <a:xfrm>
            <a:off x="6490820" y="4842199"/>
            <a:ext cx="1891868" cy="189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E coli salmonella thyphimurium">
            <a:extLst>
              <a:ext uri="{FF2B5EF4-FFF2-40B4-BE49-F238E27FC236}">
                <a16:creationId xmlns:a16="http://schemas.microsoft.com/office/drawing/2014/main" id="{94D7FB44-B9A9-40B2-B6ED-831154C95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6" t="6406" r="4604" b="6406"/>
          <a:stretch>
            <a:fillRect/>
          </a:stretch>
        </p:blipFill>
        <p:spPr bwMode="auto">
          <a:xfrm>
            <a:off x="1115616" y="4869160"/>
            <a:ext cx="180022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 descr="s flexneri">
            <a:extLst>
              <a:ext uri="{FF2B5EF4-FFF2-40B4-BE49-F238E27FC236}">
                <a16:creationId xmlns:a16="http://schemas.microsoft.com/office/drawing/2014/main" id="{89D06B76-88D6-449E-B732-8B2848856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" t="5188" r="3293" b="5147"/>
          <a:stretch>
            <a:fillRect/>
          </a:stretch>
        </p:blipFill>
        <p:spPr bwMode="auto">
          <a:xfrm>
            <a:off x="2943225" y="4869160"/>
            <a:ext cx="1800225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y enterocolitica">
            <a:extLst>
              <a:ext uri="{FF2B5EF4-FFF2-40B4-BE49-F238E27FC236}">
                <a16:creationId xmlns:a16="http://schemas.microsoft.com/office/drawing/2014/main" id="{3A5585FE-58A7-4C92-912A-9F5183089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8" r="7040" b="3293"/>
          <a:stretch>
            <a:fillRect/>
          </a:stretch>
        </p:blipFill>
        <p:spPr bwMode="auto">
          <a:xfrm>
            <a:off x="4716016" y="4869160"/>
            <a:ext cx="18573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9">
            <a:extLst>
              <a:ext uri="{FF2B5EF4-FFF2-40B4-BE49-F238E27FC236}">
                <a16:creationId xmlns:a16="http://schemas.microsoft.com/office/drawing/2014/main" id="{9E918D87-73F7-4229-84FF-7BDE68FCD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800" y="5552405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dirty="0"/>
              <a:t>Salmonella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8B999530-FD67-48F4-8C24-2D58FB2EA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850" y="5552405"/>
            <a:ext cx="1157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/>
              <a:t>Shigella</a:t>
            </a: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8C7DDB10-74CD-40A8-9879-26C25A44E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054" y="5552405"/>
            <a:ext cx="117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/>
              <a:t>Yersinia</a:t>
            </a:r>
          </a:p>
        </p:txBody>
      </p:sp>
      <p:sp>
        <p:nvSpPr>
          <p:cNvPr id="17" name="Text Box 22">
            <a:extLst>
              <a:ext uri="{FF2B5EF4-FFF2-40B4-BE49-F238E27FC236}">
                <a16:creationId xmlns:a16="http://schemas.microsoft.com/office/drawing/2014/main" id="{60919BA7-9526-4725-8919-1300B9C5F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5566176"/>
            <a:ext cx="22669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1800" dirty="0" err="1"/>
              <a:t>Campylobacter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961374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 txBox="1">
            <a:spLocks/>
          </p:cNvSpPr>
          <p:nvPr/>
        </p:nvSpPr>
        <p:spPr>
          <a:xfrm>
            <a:off x="177800" y="980728"/>
            <a:ext cx="8966200" cy="460851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altLang="fr-FR" sz="2600" b="1" dirty="0"/>
              <a:t>Choléra</a:t>
            </a:r>
            <a:r>
              <a:rPr lang="fr-FR" altLang="fr-FR" sz="2600" dirty="0"/>
              <a:t> : recherche spécifique</a:t>
            </a:r>
          </a:p>
          <a:p>
            <a:pPr>
              <a:lnSpc>
                <a:spcPct val="110000"/>
              </a:lnSpc>
            </a:pPr>
            <a:endParaRPr lang="fr-FR" altLang="fr-FR" sz="2400" dirty="0"/>
          </a:p>
          <a:p>
            <a:pPr>
              <a:lnSpc>
                <a:spcPct val="110000"/>
              </a:lnSpc>
            </a:pPr>
            <a:r>
              <a:rPr lang="fr-FR" altLang="fr-FR" sz="2600" b="1" i="1" dirty="0" err="1"/>
              <a:t>Clostridioides</a:t>
            </a:r>
            <a:r>
              <a:rPr lang="fr-FR" altLang="fr-FR" sz="2600" b="1" dirty="0"/>
              <a:t> </a:t>
            </a:r>
            <a:r>
              <a:rPr lang="fr-FR" altLang="fr-FR" sz="2600" b="1" i="1" dirty="0"/>
              <a:t>difficile</a:t>
            </a:r>
            <a:r>
              <a:rPr lang="fr-FR" altLang="fr-FR" sz="2600" b="1" dirty="0"/>
              <a:t> </a:t>
            </a:r>
            <a:r>
              <a:rPr lang="fr-FR" altLang="fr-FR" sz="2600" dirty="0"/>
              <a:t>: recherche spécifique</a:t>
            </a:r>
          </a:p>
          <a:p>
            <a:pPr lvl="1">
              <a:lnSpc>
                <a:spcPct val="110000"/>
              </a:lnSpc>
            </a:pPr>
            <a:r>
              <a:rPr lang="fr-FR" altLang="fr-FR" sz="2200" dirty="0"/>
              <a:t>Culture abandonnée</a:t>
            </a:r>
          </a:p>
          <a:p>
            <a:pPr lvl="1">
              <a:lnSpc>
                <a:spcPct val="110000"/>
              </a:lnSpc>
            </a:pPr>
            <a:r>
              <a:rPr lang="fr-FR" altLang="fr-FR" sz="2200" dirty="0"/>
              <a:t>Mise en évidence de </a:t>
            </a:r>
            <a:r>
              <a:rPr lang="fr-FR" altLang="fr-FR" sz="2200" i="1" dirty="0"/>
              <a:t>C. difficile </a:t>
            </a:r>
            <a:r>
              <a:rPr lang="fr-FR" altLang="fr-FR" sz="2200" dirty="0"/>
              <a:t>dans les selles par test immunologique (mise en évidence de la glutamate déshydrogénase, GDH)</a:t>
            </a:r>
          </a:p>
          <a:p>
            <a:pPr lvl="1">
              <a:lnSpc>
                <a:spcPct val="110000"/>
              </a:lnSpc>
            </a:pPr>
            <a:r>
              <a:rPr lang="fr-FR" altLang="fr-FR" sz="2200" dirty="0"/>
              <a:t>Recherche des</a:t>
            </a:r>
            <a:r>
              <a:rPr lang="fr-FR" altLang="fr-FR" sz="2200" dirty="0">
                <a:solidFill>
                  <a:srgbClr val="FF6600"/>
                </a:solidFill>
              </a:rPr>
              <a:t> </a:t>
            </a:r>
            <a:r>
              <a:rPr lang="fr-FR" altLang="fr-FR" sz="2200" b="1" dirty="0">
                <a:solidFill>
                  <a:srgbClr val="FF6600"/>
                </a:solidFill>
              </a:rPr>
              <a:t>toxines</a:t>
            </a:r>
            <a:r>
              <a:rPr lang="fr-FR" altLang="fr-FR" sz="2200" dirty="0">
                <a:solidFill>
                  <a:srgbClr val="FF6600"/>
                </a:solidFill>
              </a:rPr>
              <a:t> </a:t>
            </a:r>
            <a:r>
              <a:rPr lang="fr-FR" altLang="fr-FR" sz="2200" dirty="0"/>
              <a:t>dans les selles par biologie moléculaire ou par </a:t>
            </a:r>
            <a:r>
              <a:rPr lang="fr-FR" altLang="fr-FR" sz="2200" dirty="0" err="1"/>
              <a:t>immunochromatographie</a:t>
            </a:r>
            <a:r>
              <a:rPr lang="fr-FR" altLang="fr-FR" sz="2200" dirty="0"/>
              <a:t> (ICT)</a:t>
            </a:r>
          </a:p>
          <a:p>
            <a:pPr lvl="1">
              <a:lnSpc>
                <a:spcPct val="110000"/>
              </a:lnSpc>
            </a:pPr>
            <a:endParaRPr lang="fr-FR" altLang="fr-FR" sz="2200" dirty="0"/>
          </a:p>
          <a:p>
            <a:pPr marL="0" indent="0">
              <a:lnSpc>
                <a:spcPct val="110000"/>
              </a:lnSpc>
              <a:buNone/>
            </a:pPr>
            <a:r>
              <a:rPr lang="fr-FR" altLang="fr-FR" sz="2600" dirty="0"/>
              <a:t>Remarque : bilan du retentissement (déshydratation, sepsis)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fr-FR" altLang="fr-FR" sz="2600" dirty="0">
                <a:sym typeface="Wingdings" panose="05000000000000000000" pitchFamily="2" charset="2"/>
              </a:rPr>
              <a:t> NFS, ionogramme, créatinine</a:t>
            </a:r>
            <a:endParaRPr lang="fr-FR" altLang="fr-FR" sz="2600" dirty="0"/>
          </a:p>
          <a:p>
            <a:pPr lvl="1">
              <a:lnSpc>
                <a:spcPct val="110000"/>
              </a:lnSpc>
            </a:pPr>
            <a:endParaRPr lang="fr-FR" sz="2200" dirty="0"/>
          </a:p>
          <a:p>
            <a:pPr fontAlgn="auto">
              <a:spcAft>
                <a:spcPts val="0"/>
              </a:spcAft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2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Diagnostic des diarrhées bactériennes (3/3)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F93FA20D-46F8-4615-829D-53942DA805B0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49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A9C048-6AC2-4D14-A0DE-311AAB0D4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205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549275"/>
            <a:ext cx="8121972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Réhydratation +++</a:t>
            </a:r>
          </a:p>
          <a:p>
            <a:pPr lvl="1"/>
            <a:r>
              <a:rPr lang="fr-FR" sz="2400" b="1" dirty="0">
                <a:solidFill>
                  <a:srgbClr val="FF6600"/>
                </a:solidFill>
                <a:cs typeface="ＭＳ Ｐゴシック" charset="0"/>
              </a:rPr>
              <a:t>Orale </a:t>
            </a:r>
            <a:r>
              <a:rPr lang="fr-FR" sz="2400" dirty="0">
                <a:cs typeface="ＭＳ Ｐゴシック" charset="0"/>
              </a:rPr>
              <a:t>(SRO pour les enfants)</a:t>
            </a:r>
            <a:r>
              <a:rPr lang="fr-FR" sz="2400" b="1" dirty="0">
                <a:solidFill>
                  <a:srgbClr val="FF6600"/>
                </a:solidFill>
                <a:cs typeface="ＭＳ Ｐゴシック" charset="0"/>
              </a:rPr>
              <a:t> </a:t>
            </a:r>
          </a:p>
          <a:p>
            <a:pPr lvl="1"/>
            <a:r>
              <a:rPr lang="fr-FR" sz="24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IV </a:t>
            </a:r>
            <a:r>
              <a:rPr lang="fr-FR" sz="2400" dirty="0">
                <a:ea typeface="ＭＳ Ｐゴシック" charset="0"/>
                <a:cs typeface="ＭＳ Ｐゴシック" charset="0"/>
              </a:rPr>
              <a:t>(déshydratation ++, vomissements, </a:t>
            </a:r>
            <a:br>
              <a:rPr lang="fr-FR" sz="2400" b="1" dirty="0">
                <a:cs typeface="ＭＳ Ｐゴシック" charset="0"/>
              </a:rPr>
            </a:br>
            <a:r>
              <a:rPr lang="fr-FR" sz="2400" dirty="0">
                <a:cs typeface="ＭＳ Ｐゴシック" charset="0"/>
              </a:rPr>
              <a:t>signes de gravité)</a:t>
            </a:r>
            <a:endParaRPr lang="fr-FR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Traitement des diarrhées bactériennes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8354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980728"/>
            <a:ext cx="1905000" cy="1270635"/>
          </a:xfrm>
          <a:prstGeom prst="rect">
            <a:avLst/>
          </a:prstGeom>
          <a:noFill/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D9F85809-9D3C-43ED-AC9A-261976C5D40D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50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C573AF-C723-4CA2-8BC2-3D16C0D3B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354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98500" y="549275"/>
            <a:ext cx="8121972" cy="5803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endParaRPr lang="fr-FR" altLang="fr-FR" sz="2800" b="1" dirty="0"/>
          </a:p>
          <a:p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Réhydratation +++ 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(orale ou IV)</a:t>
            </a:r>
            <a:endParaRPr lang="fr-FR" sz="2800" b="1" dirty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Antibiotique =</a:t>
            </a:r>
            <a:r>
              <a:rPr lang="fr-FR" altLang="ja-JP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pas systématique</a:t>
            </a:r>
          </a:p>
          <a:p>
            <a:r>
              <a:rPr lang="fr-FR" sz="2800" u="sng" dirty="0">
                <a:ea typeface="ＭＳ Ｐゴシック" charset="0"/>
                <a:cs typeface="ＭＳ Ｐゴシック" charset="0"/>
              </a:rPr>
              <a:t>Sauf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:</a:t>
            </a:r>
          </a:p>
          <a:p>
            <a:pPr lvl="1"/>
            <a:r>
              <a:rPr lang="fr-FR" sz="2600" dirty="0">
                <a:ea typeface="ＭＳ Ｐゴシック" charset="0"/>
              </a:rPr>
              <a:t>diarrhée à </a:t>
            </a:r>
            <a:r>
              <a:rPr lang="fr-FR" sz="2600" i="1" dirty="0">
                <a:ea typeface="ＭＳ Ｐゴシック" charset="0"/>
              </a:rPr>
              <a:t>Shigella </a:t>
            </a:r>
          </a:p>
          <a:p>
            <a:pPr lvl="1"/>
            <a:r>
              <a:rPr lang="fr-FR" sz="2600" dirty="0">
                <a:ea typeface="ＭＳ Ｐゴシック" charset="0"/>
              </a:rPr>
              <a:t>forme sévère (fièvre élevée, &gt; 6 selles/j, bactériémie), patient à risque</a:t>
            </a:r>
          </a:p>
          <a:p>
            <a:r>
              <a:rPr lang="fr-FR" sz="2800" u="sng" dirty="0">
                <a:ea typeface="ＭＳ Ｐゴシック" charset="0"/>
                <a:cs typeface="ＭＳ Ｐゴシック" charset="0"/>
              </a:rPr>
              <a:t>Alors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 :</a:t>
            </a:r>
          </a:p>
          <a:p>
            <a:pPr lvl="1"/>
            <a:r>
              <a:rPr lang="fr-FR" sz="2600" dirty="0">
                <a:ea typeface="ＭＳ Ｐゴシック" charset="0"/>
              </a:rPr>
              <a:t>soit : </a:t>
            </a:r>
            <a:r>
              <a:rPr lang="fr-FR" sz="2600" dirty="0" err="1">
                <a:ea typeface="ＭＳ Ｐゴシック" charset="0"/>
              </a:rPr>
              <a:t>azithromycine</a:t>
            </a:r>
            <a:endParaRPr lang="fr-FR" sz="2600" dirty="0">
              <a:ea typeface="ＭＳ Ｐゴシック" charset="0"/>
            </a:endParaRPr>
          </a:p>
          <a:p>
            <a:pPr lvl="1"/>
            <a:r>
              <a:rPr lang="fr-FR" sz="2600" dirty="0">
                <a:ea typeface="ＭＳ Ｐゴシック" charset="0"/>
              </a:rPr>
              <a:t>soit : fluoroquinolone (pas chez l’enfant)</a:t>
            </a:r>
          </a:p>
          <a:p>
            <a:pPr lvl="1"/>
            <a:r>
              <a:rPr lang="fr-FR" sz="2600" dirty="0">
                <a:ea typeface="ＭＳ Ｐゴシック" charset="0"/>
              </a:rPr>
              <a:t>soit : céphalosporine 3</a:t>
            </a:r>
            <a:r>
              <a:rPr lang="fr-FR" sz="2600" baseline="30000" dirty="0">
                <a:ea typeface="ＭＳ Ｐゴシック" charset="0"/>
              </a:rPr>
              <a:t>ème</a:t>
            </a:r>
            <a:r>
              <a:rPr lang="fr-FR" sz="2600" dirty="0">
                <a:ea typeface="ＭＳ Ｐゴシック" charset="0"/>
              </a:rPr>
              <a:t> génération</a:t>
            </a:r>
          </a:p>
          <a:p>
            <a:pPr eaLnBrk="1" hangingPunct="1">
              <a:lnSpc>
                <a:spcPct val="90000"/>
              </a:lnSpc>
            </a:pPr>
            <a:endParaRPr lang="fr-FR" altLang="fr-FR" sz="2800" dirty="0"/>
          </a:p>
          <a:p>
            <a:pPr algn="just" eaLnBrk="1" hangingPunct="1">
              <a:lnSpc>
                <a:spcPct val="90000"/>
              </a:lnSpc>
            </a:pPr>
            <a:r>
              <a:rPr lang="fr-FR" altLang="fr-FR" sz="2800" i="1" dirty="0"/>
              <a:t>C. difficile </a:t>
            </a:r>
            <a:r>
              <a:rPr lang="fr-FR" altLang="fr-FR" sz="2800" dirty="0"/>
              <a:t>: recommandations ESCMID 2021 ; traitement par </a:t>
            </a:r>
            <a:r>
              <a:rPr lang="fr-FR" altLang="fr-FR" sz="2800" dirty="0" err="1"/>
              <a:t>fidaxomicine</a:t>
            </a:r>
            <a:r>
              <a:rPr lang="fr-FR" altLang="fr-FR" sz="2800" dirty="0"/>
              <a:t> ou </a:t>
            </a:r>
            <a:r>
              <a:rPr lang="fr-FR" altLang="fr-FR" sz="2600" dirty="0"/>
              <a:t>vancomycine per os pour le 1</a:t>
            </a:r>
            <a:r>
              <a:rPr lang="fr-FR" altLang="fr-FR" sz="2600" baseline="30000" dirty="0"/>
              <a:t>er</a:t>
            </a:r>
            <a:r>
              <a:rPr lang="fr-FR" altLang="fr-FR" sz="2600" dirty="0"/>
              <a:t> épisode ; transplantation de flore fécale si ≥ 2 récidives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Traitement des diarrhées bactériennes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8354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980728"/>
            <a:ext cx="1905000" cy="1270635"/>
          </a:xfrm>
          <a:prstGeom prst="rect">
            <a:avLst/>
          </a:prstGeom>
          <a:noFill/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D9F85809-9D3C-43ED-AC9A-261976C5D40D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51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C573AF-C723-4CA2-8BC2-3D16C0D3B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01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677420" cy="792163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b="1" dirty="0">
                <a:solidFill>
                  <a:srgbClr val="000000"/>
                </a:solidFill>
                <a:latin typeface="+mn-lt"/>
              </a:rPr>
              <a:t>Sensibilité aux antibiotiques des entérobactéries</a:t>
            </a:r>
            <a:endParaRPr lang="fr-FR" sz="3600" b="1" i="1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577211" y="1268760"/>
            <a:ext cx="8100209" cy="496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2800" dirty="0">
                <a:ea typeface="ＭＳ Ｐゴシック" charset="0"/>
              </a:rPr>
              <a:t>Grande diversité de résistance aux antibiotiques</a:t>
            </a:r>
          </a:p>
          <a:p>
            <a:pPr marL="342900" lvl="2" indent="-342900">
              <a:defRPr/>
            </a:pPr>
            <a:r>
              <a:rPr lang="fr-FR" sz="2800" dirty="0">
                <a:ea typeface="ＭＳ Ｐゴシック" charset="0"/>
              </a:rPr>
              <a:t>Niveau de résistance naturelle aux </a:t>
            </a:r>
            <a:r>
              <a:rPr lang="fr-FR" sz="2800" dirty="0" err="1">
                <a:ea typeface="ＭＳ Ｐゴシック" charset="0"/>
              </a:rPr>
              <a:t>bêta-lactamines</a:t>
            </a:r>
            <a:r>
              <a:rPr lang="fr-FR" sz="2800" dirty="0">
                <a:ea typeface="ＭＳ Ｐゴシック" charset="0"/>
              </a:rPr>
              <a:t>  dépend de l’espèce -&gt; classées en groupes selon le phénotype sauvage</a:t>
            </a: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ea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0546858"/>
              </p:ext>
            </p:extLst>
          </p:nvPr>
        </p:nvGraphicFramePr>
        <p:xfrm>
          <a:off x="388938" y="3212976"/>
          <a:ext cx="8839200" cy="257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857926" imgH="1704744" progId="Word.Document.12">
                  <p:embed/>
                </p:oleObj>
              </mc:Choice>
              <mc:Fallback>
                <p:oleObj name="Document" r:id="rId2" imgW="5857926" imgH="1704744" progId="Word.Document.12">
                  <p:embed/>
                  <p:pic>
                    <p:nvPicPr>
                      <p:cNvPr id="20" name="Obje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3212976"/>
                        <a:ext cx="8839200" cy="257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7092280" y="5559623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6600"/>
                </a:solidFill>
              </a:rPr>
              <a:t>(ne pas savoir)</a:t>
            </a: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79A3EE10-3398-4987-B483-A666ADDCFF9C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8754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450"/>
            <a:ext cx="8229600" cy="792163"/>
          </a:xfrm>
        </p:spPr>
        <p:txBody>
          <a:bodyPr>
            <a:normAutofit/>
          </a:bodyPr>
          <a:lstStyle/>
          <a:p>
            <a:pPr algn="l"/>
            <a:r>
              <a:rPr lang="fr-FR" sz="3600" b="1" dirty="0">
                <a:solidFill>
                  <a:srgbClr val="000000"/>
                </a:solidFill>
                <a:latin typeface="+mn-lt"/>
              </a:rPr>
              <a:t>Résistance aux ATB des entérobactéries</a:t>
            </a:r>
            <a:endParaRPr lang="fr-FR" sz="3600" b="1" i="1" dirty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577211" y="1385072"/>
            <a:ext cx="8100209" cy="496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ea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79512" y="1059402"/>
            <a:ext cx="8784976" cy="496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dirty="0">
                <a:ea typeface="ＭＳ Ｐゴシック" charset="0"/>
              </a:rPr>
              <a:t>Niveau de résistance en augmentation par acquisition de mécanismes de résistance : </a:t>
            </a:r>
            <a:r>
              <a:rPr lang="fr-FR" b="1" dirty="0">
                <a:solidFill>
                  <a:srgbClr val="FF6600"/>
                </a:solidFill>
                <a:ea typeface="ＭＳ Ｐゴシック" charset="0"/>
              </a:rPr>
              <a:t>résistance aux C3G = BMR</a:t>
            </a:r>
          </a:p>
          <a:p>
            <a:pPr marL="0" lvl="2" indent="0">
              <a:buNone/>
              <a:defRPr/>
            </a:pPr>
            <a:r>
              <a:rPr lang="fr-FR" b="1" dirty="0">
                <a:solidFill>
                  <a:srgbClr val="FF6600"/>
                </a:solidFill>
                <a:ea typeface="ＭＳ Ｐゴシック" charset="0"/>
              </a:rPr>
              <a:t>	</a:t>
            </a:r>
            <a:r>
              <a:rPr lang="fr-FR" dirty="0">
                <a:ea typeface="ＭＳ Ｐゴシック" charset="0"/>
              </a:rPr>
              <a:t>Fréquence résistance C3G : </a:t>
            </a:r>
            <a:r>
              <a:rPr lang="fr-FR" i="1" dirty="0">
                <a:ea typeface="ＭＳ Ｐゴシック" charset="0"/>
              </a:rPr>
              <a:t>E. </a:t>
            </a:r>
            <a:r>
              <a:rPr lang="fr-FR" i="1" dirty="0" err="1">
                <a:ea typeface="ＭＳ Ｐゴシック" charset="0"/>
              </a:rPr>
              <a:t>cloacae</a:t>
            </a:r>
            <a:r>
              <a:rPr lang="fr-FR" i="1" dirty="0">
                <a:ea typeface="ＭＳ Ｐゴシック" charset="0"/>
              </a:rPr>
              <a:t> </a:t>
            </a:r>
            <a:r>
              <a:rPr lang="fr-FR" dirty="0">
                <a:ea typeface="ＭＳ Ｐゴシック" charset="0"/>
              </a:rPr>
              <a:t>&gt; </a:t>
            </a:r>
            <a:r>
              <a:rPr lang="fr-FR" i="1" dirty="0">
                <a:ea typeface="ＭＳ Ｐゴシック" charset="0"/>
              </a:rPr>
              <a:t>K. </a:t>
            </a:r>
            <a:r>
              <a:rPr lang="fr-FR" i="1" dirty="0" err="1">
                <a:ea typeface="ＭＳ Ｐゴシック" charset="0"/>
              </a:rPr>
              <a:t>pneumoniae</a:t>
            </a:r>
            <a:r>
              <a:rPr lang="fr-FR" i="1" dirty="0">
                <a:ea typeface="ＭＳ Ｐゴシック" charset="0"/>
              </a:rPr>
              <a:t> </a:t>
            </a:r>
            <a:r>
              <a:rPr lang="fr-FR" dirty="0">
                <a:ea typeface="ＭＳ Ｐゴシック" charset="0"/>
              </a:rPr>
              <a:t>&gt; </a:t>
            </a:r>
            <a:r>
              <a:rPr lang="fr-FR" i="1" dirty="0">
                <a:ea typeface="ＭＳ Ｐゴシック" charset="0"/>
              </a:rPr>
              <a:t>E. coli</a:t>
            </a: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ea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8959334" y="590509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8460432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D56FC249-5657-4086-A112-2B3CFA2EC6E3}" type="slidenum">
              <a:rPr lang="fr-FR" smtClean="0"/>
              <a:t>53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FAFE54-ADF3-4AAD-9DAC-4039C9631D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2" t="40200" r="25588" b="8241"/>
          <a:stretch/>
        </p:blipFill>
        <p:spPr>
          <a:xfrm>
            <a:off x="-22239" y="2308576"/>
            <a:ext cx="9274759" cy="3712712"/>
          </a:xfrm>
          <a:prstGeom prst="rect">
            <a:avLst/>
          </a:prstGeom>
        </p:spPr>
      </p:pic>
      <p:pic>
        <p:nvPicPr>
          <p:cNvPr id="2" name="Picture 2" descr="Rappel des rendez vous du mois de mai - Ski Club Audincourt">
            <a:extLst>
              <a:ext uri="{FF2B5EF4-FFF2-40B4-BE49-F238E27FC236}">
                <a16:creationId xmlns:a16="http://schemas.microsoft.com/office/drawing/2014/main" id="{49CF26C5-29F5-4F49-B35C-526A4CC7E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6" t="30677" r="18972" b="35205"/>
          <a:stretch/>
        </p:blipFill>
        <p:spPr bwMode="auto">
          <a:xfrm>
            <a:off x="7639874" y="548842"/>
            <a:ext cx="1474509" cy="68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8891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179512" y="222330"/>
            <a:ext cx="8779822" cy="792163"/>
          </a:xfrm>
        </p:spPr>
        <p:txBody>
          <a:bodyPr>
            <a:noAutofit/>
          </a:bodyPr>
          <a:lstStyle/>
          <a:p>
            <a:pPr algn="l"/>
            <a:r>
              <a:rPr lang="fr-FR" sz="2800" b="1" dirty="0">
                <a:solidFill>
                  <a:srgbClr val="000000"/>
                </a:solidFill>
                <a:latin typeface="+mn-lt"/>
              </a:rPr>
              <a:t>Entérobactéries productrices de </a:t>
            </a:r>
            <a:r>
              <a:rPr lang="fr-FR" sz="2800" b="1" dirty="0" err="1">
                <a:solidFill>
                  <a:srgbClr val="000000"/>
                </a:solidFill>
                <a:latin typeface="+mn-lt"/>
              </a:rPr>
              <a:t>carbapénémases</a:t>
            </a:r>
            <a:r>
              <a:rPr lang="fr-FR" sz="2800" b="1" dirty="0">
                <a:solidFill>
                  <a:srgbClr val="000000"/>
                </a:solidFill>
                <a:latin typeface="+mn-lt"/>
              </a:rPr>
              <a:t> (EPC)</a:t>
            </a:r>
            <a:br>
              <a:rPr lang="fr-FR" sz="2800" b="1" dirty="0">
                <a:solidFill>
                  <a:srgbClr val="000000"/>
                </a:solidFill>
                <a:latin typeface="+mn-lt"/>
              </a:rPr>
            </a:br>
            <a:r>
              <a:rPr lang="fr-FR" sz="2800" b="1" dirty="0">
                <a:latin typeface="+mn-lt"/>
              </a:rPr>
              <a:t>= BHRe </a:t>
            </a:r>
            <a:r>
              <a:rPr lang="fr-FR" sz="2800" b="1" dirty="0">
                <a:solidFill>
                  <a:schemeClr val="tx1"/>
                </a:solidFill>
                <a:latin typeface="+mn-lt"/>
              </a:rPr>
              <a:t>= bactéries hautement résistantes émergentes</a:t>
            </a:r>
            <a:endParaRPr lang="fr-FR" sz="2800" b="1" i="1" dirty="0">
              <a:latin typeface="+mn-lt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1124744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-942780" y="100067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9" name="Espace réservé du contenu 2"/>
          <p:cNvSpPr txBox="1">
            <a:spLocks/>
          </p:cNvSpPr>
          <p:nvPr/>
        </p:nvSpPr>
        <p:spPr>
          <a:xfrm>
            <a:off x="577211" y="1385072"/>
            <a:ext cx="8100209" cy="496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ea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8959334" y="590509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361679" y="1340768"/>
            <a:ext cx="8100209" cy="496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dirty="0">
                <a:ea typeface="ＭＳ Ｐゴシック" charset="0"/>
              </a:rPr>
              <a:t>Souches résistantes à toutes les </a:t>
            </a:r>
            <a:r>
              <a:rPr lang="fr-FR" dirty="0" err="1">
                <a:ea typeface="ＭＳ Ｐゴシック" charset="0"/>
              </a:rPr>
              <a:t>bêta-lactamines</a:t>
            </a:r>
            <a:r>
              <a:rPr lang="fr-FR" dirty="0">
                <a:ea typeface="ＭＳ Ｐゴシック" charset="0"/>
              </a:rPr>
              <a:t> dont les carbapénèmes + nombreux autres antibiotiques</a:t>
            </a: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ea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1257300" lvl="4" indent="-342900">
              <a:buClr>
                <a:srgbClr val="25A79B"/>
              </a:buClr>
              <a:defRPr/>
            </a:pPr>
            <a:endParaRPr lang="fr-FR" sz="2400" dirty="0">
              <a:latin typeface="Arial" charset="0"/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2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pic>
        <p:nvPicPr>
          <p:cNvPr id="12" name="Espace réservé du conten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" b="1866"/>
          <a:stretch>
            <a:fillRect/>
          </a:stretch>
        </p:blipFill>
        <p:spPr>
          <a:xfrm>
            <a:off x="1704404" y="2348880"/>
            <a:ext cx="6900536" cy="403244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01823">
            <a:off x="-108074" y="4810002"/>
            <a:ext cx="3600000" cy="1058824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8460432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D56FC249-5657-4086-A112-2B3CFA2EC6E3}" type="slidenum">
              <a:rPr lang="fr-FR" smtClean="0"/>
              <a:t>54</a:t>
            </a:fld>
            <a:endParaRPr lang="fr-FR" dirty="0"/>
          </a:p>
        </p:txBody>
      </p:sp>
      <p:pic>
        <p:nvPicPr>
          <p:cNvPr id="2" name="Picture 2" descr="Rappel des rendez vous du mois de mai - Ski Club Audincourt">
            <a:extLst>
              <a:ext uri="{FF2B5EF4-FFF2-40B4-BE49-F238E27FC236}">
                <a16:creationId xmlns:a16="http://schemas.microsoft.com/office/drawing/2014/main" id="{D372B014-E500-4EF4-836E-1AF97BAD9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6" t="30677" r="18972" b="35205"/>
          <a:stretch/>
        </p:blipFill>
        <p:spPr bwMode="auto">
          <a:xfrm>
            <a:off x="7639874" y="1810453"/>
            <a:ext cx="1474509" cy="68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393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7504" y="980728"/>
            <a:ext cx="8856984" cy="4464496"/>
          </a:xfrm>
          <a:prstGeom prst="rect">
            <a:avLst/>
          </a:prstGeom>
          <a:solidFill>
            <a:schemeClr val="bg1"/>
          </a:solidFill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/>
            <a:r>
              <a:rPr lang="fr-FR" sz="2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Déclaration obligatoire</a:t>
            </a:r>
            <a:r>
              <a:rPr lang="fr-FR" sz="2800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fr-FR" sz="2800" dirty="0">
                <a:ea typeface="ＭＳ Ｐゴシック" charset="0"/>
                <a:cs typeface="ＭＳ Ｐゴシック" charset="0"/>
              </a:rPr>
              <a:t>à l’</a:t>
            </a:r>
            <a:r>
              <a:rPr lang="fr-FR" altLang="ja-JP" sz="2800" dirty="0">
                <a:ea typeface="ＭＳ Ｐゴシック" charset="0"/>
                <a:cs typeface="ＭＳ Ｐゴシック" charset="0"/>
              </a:rPr>
              <a:t>ARS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(liste des MDO site de Santé Publique France)</a:t>
            </a:r>
            <a:endParaRPr lang="fr-FR" altLang="ja-JP" sz="2000" dirty="0">
              <a:ea typeface="ＭＳ Ｐゴシック" charset="0"/>
              <a:cs typeface="ＭＳ Ｐゴシック" charset="0"/>
            </a:endParaRPr>
          </a:p>
          <a:p>
            <a:pPr lvl="1" algn="just"/>
            <a:r>
              <a:rPr lang="fr-FR" dirty="0"/>
              <a:t>Fièvre typhoïde et paratyphoïde </a:t>
            </a:r>
          </a:p>
          <a:p>
            <a:pPr lvl="1" algn="just"/>
            <a:r>
              <a:rPr lang="fr-FR" dirty="0"/>
              <a:t>Choléra</a:t>
            </a:r>
          </a:p>
          <a:p>
            <a:pPr lvl="1" algn="just"/>
            <a:r>
              <a:rPr lang="fr-FR" dirty="0"/>
              <a:t>TIAC </a:t>
            </a:r>
            <a:r>
              <a:rPr lang="fr-FR" dirty="0">
                <a:ea typeface="ＭＳ Ｐゴシック" charset="0"/>
              </a:rPr>
              <a:t>(plusieurs cas, même repas) </a:t>
            </a:r>
            <a:r>
              <a:rPr lang="fr-FR" sz="1800" i="1" dirty="0" err="1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cf</a:t>
            </a:r>
            <a:r>
              <a:rPr lang="fr-FR" sz="1800" i="1" dirty="0">
                <a:solidFill>
                  <a:schemeClr val="bg1">
                    <a:lumMod val="50000"/>
                  </a:schemeClr>
                </a:solidFill>
                <a:ea typeface="ＭＳ Ｐゴシック" charset="0"/>
              </a:rPr>
              <a:t> suite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  <a:p>
            <a:pPr marL="342900" lvl="2" indent="-342900" algn="just">
              <a:defRPr/>
            </a:pPr>
            <a:r>
              <a:rPr lang="fr-FR" sz="2600" dirty="0">
                <a:latin typeface="+mj-lt"/>
                <a:ea typeface="ＭＳ Ｐゴシック" charset="0"/>
              </a:rPr>
              <a:t>Déclaration </a:t>
            </a:r>
            <a:r>
              <a:rPr lang="fr-FR" sz="2600" dirty="0">
                <a:latin typeface="+mj-lt"/>
              </a:rPr>
              <a:t>à Santé Publique France </a:t>
            </a:r>
            <a:r>
              <a:rPr lang="fr-FR" altLang="ja-JP" sz="2600" dirty="0">
                <a:latin typeface="+mj-lt"/>
              </a:rPr>
              <a:t>des SHU par les pédiatres </a:t>
            </a:r>
            <a:r>
              <a:rPr lang="fr-FR" altLang="ja-JP" sz="16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(</a:t>
            </a:r>
            <a:r>
              <a:rPr lang="fr-FR" altLang="ja-JP" sz="16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cf</a:t>
            </a:r>
            <a:r>
              <a:rPr lang="fr-FR" altLang="ja-JP" sz="16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site de Santé Publique France)</a:t>
            </a:r>
          </a:p>
          <a:p>
            <a:pPr lvl="1" algn="just"/>
            <a:endParaRPr lang="fr-FR" sz="2000" dirty="0">
              <a:ea typeface="ＭＳ Ｐゴシック" charset="0"/>
            </a:endParaRPr>
          </a:p>
          <a:p>
            <a:pPr algn="just"/>
            <a:r>
              <a:rPr lang="fr-FR" sz="2600" dirty="0">
                <a:ea typeface="ＭＳ Ｐゴシック" charset="0"/>
              </a:rPr>
              <a:t>Vaccination : </a:t>
            </a:r>
            <a:r>
              <a:rPr lang="fr-FR" sz="2600" dirty="0" err="1">
                <a:ea typeface="ＭＳ Ｐゴシック" charset="0"/>
              </a:rPr>
              <a:t>Typhim</a:t>
            </a:r>
            <a:r>
              <a:rPr lang="fr-FR" sz="2600" dirty="0">
                <a:ea typeface="ＭＳ Ｐゴシック" charset="0"/>
              </a:rPr>
              <a:t> Vi, choléra</a:t>
            </a:r>
          </a:p>
          <a:p>
            <a:pPr algn="just"/>
            <a:endParaRPr lang="fr-FR" sz="2000" dirty="0">
              <a:ea typeface="ＭＳ Ｐゴシック" charset="0"/>
            </a:endParaRPr>
          </a:p>
          <a:p>
            <a:pPr algn="just">
              <a:spcBef>
                <a:spcPts val="0"/>
              </a:spcBef>
            </a:pPr>
            <a:r>
              <a:rPr lang="fr-FR" sz="2800" b="1" dirty="0">
                <a:solidFill>
                  <a:srgbClr val="FF6600"/>
                </a:solidFill>
                <a:ea typeface="ＭＳ Ｐゴシック" charset="0"/>
              </a:rPr>
              <a:t>Hygiène +++ </a:t>
            </a:r>
            <a:r>
              <a:rPr lang="fr-FR" sz="2800" dirty="0">
                <a:ea typeface="ＭＳ Ｐゴシック" charset="0"/>
              </a:rPr>
              <a:t>(</a:t>
            </a:r>
            <a:r>
              <a:rPr lang="fr-FR" altLang="fr-FR" sz="2400" dirty="0"/>
              <a:t>mains, alimentaire)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35496" y="-27384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0000"/>
                </a:solidFill>
                <a:cs typeface="Arial" pitchFamily="34" charset="0"/>
              </a:rPr>
              <a:t>Prévention des diarrhées bactériennes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395536" y="74295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810" name="Picture 2" descr="Résultat de recherche d'images pour &quot;syndrome dysentérique et cholériforme&quot;">
            <a:extLst>
              <a:ext uri="{FF2B5EF4-FFF2-40B4-BE49-F238E27FC236}">
                <a16:creationId xmlns:a16="http://schemas.microsoft.com/office/drawing/2014/main" id="{1257EE61-4544-1642-A6EA-1EF232A6A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89040"/>
            <a:ext cx="2267744" cy="247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FA1B4040-3F3A-4F98-AFC3-AB5B9B6E282B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55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EAE5FF0-EF5E-4FA6-B14A-0C270367C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38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44624"/>
            <a:ext cx="8748713" cy="792162"/>
          </a:xfrm>
        </p:spPr>
        <p:txBody>
          <a:bodyPr>
            <a:normAutofit fontScale="90000"/>
          </a:bodyPr>
          <a:lstStyle/>
          <a:p>
            <a:pPr algn="l"/>
            <a:r>
              <a:rPr lang="fr-FR" sz="3600" b="1" dirty="0">
                <a:solidFill>
                  <a:srgbClr val="000000"/>
                </a:solidFill>
              </a:rPr>
              <a:t>Prévention des autres infections à entérobactéries</a:t>
            </a:r>
            <a:endParaRPr lang="fr-FR" sz="3600" b="1" dirty="0">
              <a:solidFill>
                <a:srgbClr val="FF6600"/>
              </a:solidFill>
            </a:endParaRPr>
          </a:p>
        </p:txBody>
      </p:sp>
      <p:sp>
        <p:nvSpPr>
          <p:cNvPr id="7" name="Espace réservé du contenu 2"/>
          <p:cNvSpPr txBox="1">
            <a:spLocks noGrp="1"/>
          </p:cNvSpPr>
          <p:nvPr>
            <p:ph idx="4294967295"/>
          </p:nvPr>
        </p:nvSpPr>
        <p:spPr>
          <a:xfrm>
            <a:off x="35496" y="934029"/>
            <a:ext cx="9108504" cy="52578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defRPr/>
            </a:pPr>
            <a:r>
              <a:rPr lang="fr-FR" sz="3000" b="1" dirty="0">
                <a:ea typeface="ＭＳ Ｐゴシック" charset="0"/>
              </a:rPr>
              <a:t>Dépistage de portage </a:t>
            </a:r>
            <a:r>
              <a:rPr lang="fr-FR" sz="3000" dirty="0">
                <a:ea typeface="ＭＳ Ｐゴシック" charset="0"/>
              </a:rPr>
              <a:t>: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</a:rPr>
              <a:t>Recherche de colonisation par des entérobactéries multi-résistantes (BMR, </a:t>
            </a:r>
            <a:r>
              <a:rPr lang="fr-FR" sz="2600" dirty="0" err="1">
                <a:ea typeface="ＭＳ Ｐゴシック" charset="0"/>
              </a:rPr>
              <a:t>BHRe</a:t>
            </a:r>
            <a:r>
              <a:rPr lang="fr-FR" sz="2600" dirty="0">
                <a:ea typeface="ＭＳ Ｐゴシック" charset="0"/>
              </a:rPr>
              <a:t>)</a:t>
            </a:r>
            <a:endParaRPr lang="fr-FR" sz="2600" b="1" dirty="0">
              <a:solidFill>
                <a:srgbClr val="FF0000"/>
              </a:solidFill>
              <a:ea typeface="ＭＳ Ｐゴシック" charset="0"/>
            </a:endParaRPr>
          </a:p>
          <a:p>
            <a:pPr marL="1257300" lvl="4" indent="-342900">
              <a:defRPr/>
            </a:pPr>
            <a:r>
              <a:rPr lang="fr-FR" sz="2600" dirty="0">
                <a:ea typeface="ＭＳ Ｐゴシック" charset="0"/>
              </a:rPr>
              <a:t>Service/patient à risque : réanimation….</a:t>
            </a:r>
          </a:p>
          <a:p>
            <a:pPr marL="1257300" lvl="4" indent="-342900">
              <a:defRPr/>
            </a:pPr>
            <a:r>
              <a:rPr lang="fr-FR" sz="2600" dirty="0">
                <a:ea typeface="ＭＳ Ｐゴシック" charset="0"/>
              </a:rPr>
              <a:t>Hospitalisation France / étranger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</a:rPr>
              <a:t>Isolement du patient porteur</a:t>
            </a:r>
          </a:p>
          <a:p>
            <a:pPr marL="800100" lvl="3" indent="-342900">
              <a:defRPr/>
            </a:pPr>
            <a:endParaRPr lang="fr-FR" sz="2800" dirty="0">
              <a:ea typeface="ＭＳ Ｐゴシック" charset="0"/>
            </a:endParaRPr>
          </a:p>
          <a:p>
            <a:pPr marL="342900" lvl="2" indent="-342900">
              <a:defRPr/>
            </a:pPr>
            <a:r>
              <a:rPr lang="fr-FR" sz="3000" dirty="0">
                <a:ea typeface="ＭＳ Ｐゴシック" charset="0"/>
              </a:rPr>
              <a:t>Signalement a</a:t>
            </a:r>
            <a:r>
              <a:rPr lang="fr-FR" sz="3000" dirty="0">
                <a:ea typeface="ＭＳ Ｐゴシック" charset="0"/>
                <a:cs typeface="ＭＳ Ｐゴシック" charset="0"/>
              </a:rPr>
              <a:t>u CLIN </a:t>
            </a:r>
            <a:r>
              <a:rPr lang="fr-FR" sz="2200" dirty="0">
                <a:ea typeface="ＭＳ Ｐゴシック" charset="0"/>
                <a:cs typeface="ＭＳ Ｐゴシック" charset="0"/>
              </a:rPr>
              <a:t>(Comité de Lutte contre les infections nosocomiales)</a:t>
            </a:r>
          </a:p>
          <a:p>
            <a:pPr marL="800100" lvl="3" indent="-342900">
              <a:defRPr/>
            </a:pPr>
            <a:r>
              <a:rPr lang="fr-FR" sz="2600" dirty="0">
                <a:ea typeface="ＭＳ Ｐゴシック" charset="0"/>
                <a:cs typeface="ＭＳ Ｐゴシック" charset="0"/>
              </a:rPr>
              <a:t>Entérobactéries </a:t>
            </a:r>
            <a:r>
              <a:rPr lang="fr-FR" sz="26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BMR (=résistantes C3G) et </a:t>
            </a:r>
            <a:r>
              <a:rPr lang="fr-FR" sz="26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BHRe</a:t>
            </a:r>
            <a:r>
              <a:rPr lang="fr-FR" sz="26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(= résistantes aux </a:t>
            </a:r>
            <a:r>
              <a:rPr lang="fr-FR" sz="2600" b="1" dirty="0" err="1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carbapénèmes</a:t>
            </a:r>
            <a:r>
              <a:rPr lang="fr-FR" sz="26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)</a:t>
            </a:r>
          </a:p>
          <a:p>
            <a:pPr marL="1257300" lvl="4" indent="-342900">
              <a:defRPr/>
            </a:pPr>
            <a:endParaRPr lang="fr-FR" sz="2800" b="1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  <a:p>
            <a:pPr marL="342900" lvl="2" indent="-342900">
              <a:defRPr/>
            </a:pPr>
            <a:r>
              <a:rPr lang="fr-FR" sz="2600" dirty="0">
                <a:ea typeface="ＭＳ Ｐゴシック" charset="0"/>
              </a:rPr>
              <a:t>Déclaration obligatoire à l’ARS pour la peste</a:t>
            </a:r>
            <a:endParaRPr lang="fr-FR" sz="3200" dirty="0">
              <a:ea typeface="ＭＳ Ｐゴシック" charset="0"/>
            </a:endParaRPr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2" indent="0">
              <a:buClr>
                <a:srgbClr val="25A79B"/>
              </a:buClr>
              <a:buNone/>
              <a:defRPr/>
            </a:pPr>
            <a:endParaRPr lang="fr-FR" sz="2800" dirty="0"/>
          </a:p>
          <a:p>
            <a:pPr marL="342900" lvl="2" indent="-342900">
              <a:buClr>
                <a:srgbClr val="25A79B"/>
              </a:buClr>
              <a:defRPr/>
            </a:pPr>
            <a:endParaRPr lang="fr-FR" sz="2800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547664" y="44881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2" indent="-342900">
              <a:defRPr/>
            </a:pPr>
            <a:endParaRPr lang="fr-FR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73BA8C24-39F4-4648-9978-C51485B612BA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4241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792162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dirty="0">
                <a:ea typeface="+mj-ea"/>
                <a:cs typeface="+mj-cs"/>
              </a:rPr>
              <a:t>A RETENIR : </a:t>
            </a:r>
            <a:r>
              <a:rPr lang="fr-FR" sz="3600" b="1" dirty="0">
                <a:ea typeface="+mj-ea"/>
                <a:cs typeface="+mj-cs"/>
              </a:rPr>
              <a:t>Diarrhées bactériennes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303213" y="764704"/>
            <a:ext cx="8840787" cy="511333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fr-FR" sz="1800" dirty="0">
                <a:ea typeface="ＭＳ Ｐゴシック" charset="0"/>
                <a:cs typeface="ＭＳ Ｐゴシック" charset="0"/>
              </a:rPr>
              <a:t>Contamination </a:t>
            </a:r>
            <a:r>
              <a:rPr lang="fr-FR" sz="1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alimentaire</a:t>
            </a:r>
            <a:r>
              <a:rPr lang="fr-FR" sz="1800" dirty="0">
                <a:ea typeface="ＭＳ Ｐゴシック" charset="0"/>
                <a:cs typeface="ＭＳ Ｐゴシック" charset="0"/>
              </a:rPr>
              <a:t> ou manque d’hygiène ? Prise d’</a:t>
            </a:r>
            <a:r>
              <a:rPr lang="fr-FR" altLang="ja-JP" sz="1800" dirty="0">
                <a:ea typeface="ＭＳ Ｐゴシック" charset="0"/>
                <a:cs typeface="ＭＳ Ｐゴシック" charset="0"/>
              </a:rPr>
              <a:t>antibiotique ?</a:t>
            </a:r>
          </a:p>
          <a:p>
            <a:pPr fontAlgn="auto">
              <a:spcAft>
                <a:spcPts val="0"/>
              </a:spcAft>
            </a:pPr>
            <a:r>
              <a:rPr lang="fr-FR" sz="1800" b="1" dirty="0">
                <a:ea typeface="ＭＳ Ｐゴシック" charset="0"/>
                <a:cs typeface="ＭＳ Ｐゴシック" charset="0"/>
              </a:rPr>
              <a:t>Syndrome cholériforme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>
                <a:ea typeface="ＭＳ Ｐゴシック" charset="0"/>
              </a:rPr>
              <a:t>Diarrhée liquide, pas ou peu de fièvre 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>
                <a:ea typeface="ＭＳ Ｐゴシック" charset="0"/>
              </a:rPr>
              <a:t>Pas de leucocytes dans les selles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Toxine bactérienne</a:t>
            </a:r>
            <a:r>
              <a:rPr lang="fr-FR" sz="1400" i="1" dirty="0">
                <a:solidFill>
                  <a:srgbClr val="000000"/>
                </a:solidFill>
                <a:ea typeface="ＭＳ Ｐゴシック" charset="0"/>
              </a:rPr>
              <a:t>, E. coli</a:t>
            </a: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fr-FR" sz="1400" i="1" dirty="0">
                <a:solidFill>
                  <a:srgbClr val="000000"/>
                </a:solidFill>
                <a:ea typeface="ＭＳ Ｐゴシック" charset="0"/>
              </a:rPr>
              <a:t>V. </a:t>
            </a:r>
            <a:r>
              <a:rPr lang="fr-FR" sz="1400" i="1" dirty="0" err="1">
                <a:solidFill>
                  <a:srgbClr val="000000"/>
                </a:solidFill>
                <a:ea typeface="ＭＳ Ｐゴシック" charset="0"/>
              </a:rPr>
              <a:t>cholerae</a:t>
            </a:r>
            <a:r>
              <a:rPr lang="fr-FR" sz="1400" i="1" dirty="0">
                <a:solidFill>
                  <a:srgbClr val="000000"/>
                </a:solidFill>
                <a:ea typeface="ＭＳ Ｐゴシック" charset="0"/>
              </a:rPr>
              <a:t> </a:t>
            </a:r>
          </a:p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Syndrome dysentériforme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Diarrhée pus, mucus, sang avec de la fièvre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Leucocytes dans les selles</a:t>
            </a:r>
          </a:p>
          <a:p>
            <a:pPr lvl="2" fontAlgn="auto">
              <a:spcAft>
                <a:spcPts val="0"/>
              </a:spcAft>
            </a:pPr>
            <a:r>
              <a:rPr lang="fr-FR" sz="1400" i="1" dirty="0" err="1">
                <a:solidFill>
                  <a:srgbClr val="000000"/>
                </a:solidFill>
                <a:ea typeface="ＭＳ Ｐゴシック" charset="0"/>
              </a:rPr>
              <a:t>Shigella</a:t>
            </a:r>
            <a:r>
              <a:rPr lang="fr-FR" sz="1400" i="1" dirty="0">
                <a:solidFill>
                  <a:srgbClr val="000000"/>
                </a:solidFill>
                <a:ea typeface="ＭＳ Ｐゴシック" charset="0"/>
              </a:rPr>
              <a:t>, Salmonella</a:t>
            </a: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fr-FR" sz="1400" i="1" dirty="0" err="1">
                <a:solidFill>
                  <a:srgbClr val="000000"/>
                </a:solidFill>
                <a:ea typeface="ＭＳ Ｐゴシック" charset="0"/>
              </a:rPr>
              <a:t>Campylobacter</a:t>
            </a: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fr-FR" sz="1400" i="1" dirty="0">
                <a:solidFill>
                  <a:srgbClr val="000000"/>
                </a:solidFill>
                <a:ea typeface="ＭＳ Ｐゴシック" charset="0"/>
              </a:rPr>
              <a:t>Yersinia</a:t>
            </a:r>
            <a:r>
              <a:rPr lang="fr-FR" sz="1400" dirty="0">
                <a:solidFill>
                  <a:srgbClr val="000000"/>
                </a:solidFill>
                <a:ea typeface="ＭＳ Ｐゴシック" charset="0"/>
              </a:rPr>
              <a:t>, </a:t>
            </a:r>
            <a:r>
              <a:rPr lang="fr-FR" sz="1400" i="1" dirty="0">
                <a:solidFill>
                  <a:srgbClr val="000000"/>
                </a:solidFill>
                <a:ea typeface="ＭＳ Ｐゴシック" charset="0"/>
              </a:rPr>
              <a:t>E. coli, C. difficile</a:t>
            </a:r>
          </a:p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Coproculture</a:t>
            </a:r>
            <a:r>
              <a:rPr lang="fr-FR" sz="18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(bactérie, toxines C. difficile) +/- hé</a:t>
            </a:r>
            <a:r>
              <a:rPr lang="fr-FR" sz="1800" dirty="0">
                <a:ea typeface="ＭＳ Ｐゴシック" charset="0"/>
                <a:cs typeface="ＭＳ Ｐゴシック" charset="0"/>
              </a:rPr>
              <a:t>moculture</a:t>
            </a:r>
          </a:p>
          <a:p>
            <a:pPr fontAlgn="auto">
              <a:spcAft>
                <a:spcPts val="0"/>
              </a:spcAft>
            </a:pPr>
            <a:r>
              <a:rPr lang="fr-FR" sz="1800" dirty="0"/>
              <a:t>Recherche gènes </a:t>
            </a:r>
            <a:r>
              <a:rPr lang="fr-FR" sz="1800" i="1" dirty="0" err="1"/>
              <a:t>stx</a:t>
            </a:r>
            <a:r>
              <a:rPr lang="fr-FR" sz="1800" dirty="0"/>
              <a:t> pour le syndrome hémolytique et urémique (SHU)</a:t>
            </a:r>
          </a:p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FF6600"/>
                </a:solidFill>
              </a:rPr>
              <a:t>Antibiogramme</a:t>
            </a:r>
            <a:r>
              <a:rPr lang="fr-FR" sz="1800" dirty="0">
                <a:solidFill>
                  <a:srgbClr val="FF6600"/>
                </a:solidFill>
              </a:rPr>
              <a:t> : </a:t>
            </a:r>
            <a:r>
              <a:rPr lang="fr-FR" sz="1800" dirty="0"/>
              <a:t>problème de résistance naturelle et acquise +++ des entérobactéries</a:t>
            </a:r>
          </a:p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Traitement </a:t>
            </a:r>
            <a:r>
              <a:rPr lang="fr-FR" sz="1800" b="1" dirty="0">
                <a:solidFill>
                  <a:schemeClr val="accent6"/>
                </a:solidFill>
                <a:ea typeface="ＭＳ Ｐゴシック" charset="0"/>
                <a:cs typeface="ＭＳ Ｐゴシック" charset="0"/>
              </a:rPr>
              <a:t>:</a:t>
            </a:r>
            <a:r>
              <a:rPr lang="fr-FR" sz="1800" dirty="0">
                <a:ea typeface="ＭＳ Ｐゴシック" charset="0"/>
                <a:cs typeface="ＭＳ Ｐゴシック" charset="0"/>
              </a:rPr>
              <a:t> Réhydratation +++, antibiothérapie non systématique sauf</a:t>
            </a:r>
          </a:p>
          <a:p>
            <a:pPr lvl="2" fontAlgn="auto">
              <a:spcAft>
                <a:spcPts val="0"/>
              </a:spcAft>
            </a:pPr>
            <a:r>
              <a:rPr lang="fr-FR" sz="1400" i="1" dirty="0">
                <a:ea typeface="ＭＳ Ｐゴシック" charset="0"/>
              </a:rPr>
              <a:t>Shigella</a:t>
            </a:r>
            <a:r>
              <a:rPr lang="fr-FR" sz="1400" dirty="0">
                <a:ea typeface="ＭＳ Ｐゴシック" charset="0"/>
              </a:rPr>
              <a:t> ou forme sévère, septicémie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 err="1">
                <a:ea typeface="ＭＳ Ｐゴシック" charset="0"/>
              </a:rPr>
              <a:t>Azithromycine</a:t>
            </a:r>
            <a:r>
              <a:rPr lang="fr-FR" sz="1400" dirty="0">
                <a:ea typeface="ＭＳ Ｐゴシック" charset="0"/>
              </a:rPr>
              <a:t>, </a:t>
            </a:r>
            <a:r>
              <a:rPr lang="fr-FR" sz="1400" dirty="0" err="1">
                <a:ea typeface="ＭＳ Ｐゴシック" charset="0"/>
              </a:rPr>
              <a:t>fluoroquinolones</a:t>
            </a:r>
            <a:r>
              <a:rPr lang="fr-FR" sz="1400" dirty="0">
                <a:ea typeface="ＭＳ Ｐゴシック" charset="0"/>
              </a:rPr>
              <a:t>, C3G</a:t>
            </a:r>
          </a:p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Prévention :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>
                <a:ea typeface="ＭＳ Ｐゴシック" charset="0"/>
                <a:cs typeface="ＭＳ Ｐゴシック" charset="0"/>
              </a:rPr>
              <a:t>Déclaration à l’</a:t>
            </a:r>
            <a:r>
              <a:rPr lang="fr-FR" altLang="ja-JP" sz="1400" dirty="0">
                <a:ea typeface="ＭＳ Ｐゴシック" charset="0"/>
                <a:cs typeface="ＭＳ Ｐゴシック" charset="0"/>
              </a:rPr>
              <a:t>ARS : TIAC, fièvre typhoïde et paratyphoïde, choléra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/>
              <a:t>Hygiène mains, eau, aliments, </a:t>
            </a:r>
          </a:p>
          <a:p>
            <a:pPr lvl="2" fontAlgn="auto">
              <a:spcAft>
                <a:spcPts val="0"/>
              </a:spcAft>
            </a:pPr>
            <a:r>
              <a:rPr lang="fr-FR" sz="1400" dirty="0"/>
              <a:t>Vaccination : </a:t>
            </a:r>
            <a:r>
              <a:rPr lang="fr-FR" sz="1400" i="1" dirty="0"/>
              <a:t>S. </a:t>
            </a:r>
            <a:r>
              <a:rPr lang="fr-FR" sz="1400" dirty="0"/>
              <a:t>Typhi</a:t>
            </a:r>
            <a:r>
              <a:rPr lang="fr-FR" sz="1400" i="1" dirty="0"/>
              <a:t>, </a:t>
            </a:r>
            <a:r>
              <a:rPr lang="fr-FR" sz="1400" dirty="0"/>
              <a:t>choléra</a:t>
            </a:r>
          </a:p>
          <a:p>
            <a:pPr lvl="2" fontAlgn="auto">
              <a:spcAft>
                <a:spcPts val="0"/>
              </a:spcAft>
            </a:pPr>
            <a:endParaRPr lang="fr-FR" sz="1400" dirty="0">
              <a:ea typeface="ＭＳ Ｐゴシック" charset="0"/>
            </a:endParaRPr>
          </a:p>
          <a:p>
            <a:pPr lvl="2">
              <a:buClr>
                <a:schemeClr val="accent6"/>
              </a:buClr>
              <a:buFont typeface="Courier New" pitchFamily="49" charset="0"/>
              <a:buChar char="o"/>
              <a:defRPr/>
            </a:pPr>
            <a:endParaRPr lang="fr-FR" sz="1800" dirty="0"/>
          </a:p>
          <a:p>
            <a:pPr marL="0" indent="0">
              <a:buClr>
                <a:schemeClr val="accent6"/>
              </a:buClr>
              <a:buNone/>
            </a:pPr>
            <a:endParaRPr lang="fr-FR" sz="1800" b="1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95536" y="774700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2411760" y="6237312"/>
            <a:ext cx="6408712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8964488" y="908720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-10800000" flipV="1">
            <a:off x="179513" y="836712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87" name="Picture 3" descr="D:\Donnée 2\Monique\Appels à projets 2012-2013\Diaporama LYON EST\a-reteni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30200"/>
            <a:ext cx="3857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5177D463-981B-4450-8C86-38B707800E8D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42476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6600"/>
                </a:solidFill>
              </a:rPr>
              <a:t>TIAC</a:t>
            </a:r>
            <a:br>
              <a:rPr lang="fr-FR" dirty="0">
                <a:solidFill>
                  <a:srgbClr val="FF6600"/>
                </a:solidFill>
              </a:rPr>
            </a:br>
            <a:r>
              <a:rPr lang="fr-FR" dirty="0">
                <a:solidFill>
                  <a:srgbClr val="FF6600"/>
                </a:solidFill>
              </a:rPr>
              <a:t>toxi-infection alimentaire collective</a:t>
            </a:r>
          </a:p>
        </p:txBody>
      </p:sp>
    </p:spTree>
    <p:extLst>
      <p:ext uri="{BB962C8B-B14F-4D97-AF65-F5344CB8AC3E}">
        <p14:creationId xmlns:p14="http://schemas.microsoft.com/office/powerpoint/2010/main" val="36295675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Définition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156146"/>
            <a:ext cx="8712968" cy="558522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spcAft>
                <a:spcPts val="1200"/>
              </a:spcAft>
            </a:pPr>
            <a:r>
              <a:rPr lang="fr-FR" sz="2800" b="1" dirty="0">
                <a:solidFill>
                  <a:srgbClr val="FF6600"/>
                </a:solidFill>
              </a:rPr>
              <a:t>T</a:t>
            </a:r>
            <a:r>
              <a:rPr lang="fr-FR" sz="2800" dirty="0"/>
              <a:t>oxi-</a:t>
            </a:r>
            <a:r>
              <a:rPr lang="fr-FR" sz="2800" b="1" dirty="0">
                <a:solidFill>
                  <a:srgbClr val="FF6600"/>
                </a:solidFill>
              </a:rPr>
              <a:t>I</a:t>
            </a:r>
            <a:r>
              <a:rPr lang="fr-FR" sz="2800" dirty="0"/>
              <a:t>nfections </a:t>
            </a:r>
            <a:r>
              <a:rPr lang="fr-FR" sz="2800" b="1" dirty="0">
                <a:solidFill>
                  <a:srgbClr val="FF6600"/>
                </a:solidFill>
              </a:rPr>
              <a:t>A</a:t>
            </a:r>
            <a:r>
              <a:rPr lang="fr-FR" sz="2800" dirty="0"/>
              <a:t>limentaires </a:t>
            </a:r>
            <a:r>
              <a:rPr lang="fr-FR" sz="2800" b="1" dirty="0">
                <a:solidFill>
                  <a:srgbClr val="FF6600"/>
                </a:solidFill>
              </a:rPr>
              <a:t>C</a:t>
            </a:r>
            <a:r>
              <a:rPr lang="fr-FR" sz="2800" dirty="0"/>
              <a:t>ollectives ou </a:t>
            </a:r>
            <a:r>
              <a:rPr lang="fr-FR" sz="2800" b="1" dirty="0">
                <a:solidFill>
                  <a:srgbClr val="FF6600"/>
                </a:solidFill>
              </a:rPr>
              <a:t>TIAC</a:t>
            </a:r>
            <a:r>
              <a:rPr lang="fr-FR" sz="2800" dirty="0"/>
              <a:t> = apparition </a:t>
            </a:r>
            <a:r>
              <a:rPr lang="fr-FR" sz="2800" b="1" dirty="0">
                <a:solidFill>
                  <a:srgbClr val="FF6600"/>
                </a:solidFill>
              </a:rPr>
              <a:t>d’au moins deux cas similaires </a:t>
            </a:r>
            <a:r>
              <a:rPr lang="fr-FR" sz="2800" dirty="0"/>
              <a:t>d’une symptomatologie, en général gastro-intestinale, dont on peut rapporter la cause à une même origine alimentaire</a:t>
            </a:r>
          </a:p>
          <a:p>
            <a:pPr algn="just">
              <a:spcAft>
                <a:spcPts val="1200"/>
              </a:spcAft>
            </a:pPr>
            <a:r>
              <a:rPr lang="fr-FR" sz="2800" b="1" dirty="0">
                <a:solidFill>
                  <a:srgbClr val="FF6600"/>
                </a:solidFill>
              </a:rPr>
              <a:t>!!! Déclaration obligatoire</a:t>
            </a:r>
          </a:p>
          <a:p>
            <a:pPr algn="just">
              <a:spcAft>
                <a:spcPts val="1200"/>
              </a:spcAft>
            </a:pPr>
            <a:endParaRPr lang="fr-FR" sz="2800" b="1" dirty="0">
              <a:solidFill>
                <a:srgbClr val="FF6600"/>
              </a:solidFill>
            </a:endParaRPr>
          </a:p>
          <a:p>
            <a:pPr algn="just">
              <a:spcAft>
                <a:spcPts val="1200"/>
              </a:spcAft>
            </a:pPr>
            <a:endParaRPr lang="fr-FR" sz="2800" b="1" dirty="0">
              <a:solidFill>
                <a:srgbClr val="FF6600"/>
              </a:solidFill>
            </a:endParaRPr>
          </a:p>
          <a:p>
            <a:pPr algn="just">
              <a:spcAft>
                <a:spcPts val="1200"/>
              </a:spcAft>
            </a:pPr>
            <a:endParaRPr lang="fr-FR" sz="1050" b="1" dirty="0">
              <a:solidFill>
                <a:srgbClr val="FF6600"/>
              </a:solidFill>
            </a:endParaRPr>
          </a:p>
          <a:p>
            <a:pPr algn="just">
              <a:spcAft>
                <a:spcPts val="1200"/>
              </a:spcAft>
            </a:pPr>
            <a:r>
              <a:rPr lang="fr-FR" sz="2800" b="1" dirty="0">
                <a:solidFill>
                  <a:srgbClr val="FF6600"/>
                </a:solidFill>
              </a:rPr>
              <a:t>Enquête épidémiologique : </a:t>
            </a:r>
            <a:r>
              <a:rPr lang="fr-FR" sz="2800" dirty="0"/>
              <a:t>interrogatoire / clinique/ recherche de l’aliment incriminé</a:t>
            </a:r>
          </a:p>
          <a:p>
            <a:pPr algn="just">
              <a:spcAft>
                <a:spcPts val="1200"/>
              </a:spcAft>
            </a:pPr>
            <a:endParaRPr lang="fr-FR" sz="2800" b="1" dirty="0">
              <a:solidFill>
                <a:srgbClr val="FF66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78815A-7C51-E74D-9753-C8BC9B7DB0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645024"/>
            <a:ext cx="2520000" cy="17611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CA14F2-74B9-2641-A69C-4131054FC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584" y="3645024"/>
            <a:ext cx="5575300" cy="1676400"/>
          </a:xfrm>
          <a:prstGeom prst="rect">
            <a:avLst/>
          </a:prstGeom>
        </p:spPr>
      </p:pic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0F1C1A2-6951-472A-B65A-E3958C5CCDF5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59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FCD811-0BD3-4DD5-B418-578B64A65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3890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2AF918-11C7-9243-9D75-A651A9EB5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chiffres 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CA26CDDA-403B-4817-A612-3BFE607671A1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60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39F643-CDB1-4360-A520-D5B1D45CB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781" y="1991216"/>
            <a:ext cx="5038475" cy="287466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21D96A3-949A-4C6A-9379-42CE0F1B9286}"/>
              </a:ext>
            </a:extLst>
          </p:cNvPr>
          <p:cNvSpPr txBox="1"/>
          <p:nvPr/>
        </p:nvSpPr>
        <p:spPr>
          <a:xfrm>
            <a:off x="5364088" y="530120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 : santepubliquefrance.fr</a:t>
            </a:r>
          </a:p>
        </p:txBody>
      </p:sp>
    </p:spTree>
    <p:extLst>
      <p:ext uri="{BB962C8B-B14F-4D97-AF65-F5344CB8AC3E}">
        <p14:creationId xmlns:p14="http://schemas.microsoft.com/office/powerpoint/2010/main" val="22778816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Epidémiologie en France en 2022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5496" y="1052736"/>
            <a:ext cx="4038600" cy="452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2800" dirty="0"/>
              <a:t>1924 foyers de TIAC déclarés en France</a:t>
            </a:r>
          </a:p>
          <a:p>
            <a:pPr>
              <a:lnSpc>
                <a:spcPct val="120000"/>
              </a:lnSpc>
            </a:pPr>
            <a:r>
              <a:rPr lang="fr-FR" sz="2800" dirty="0"/>
              <a:t>16763 personnes touchées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4% passés à l’hôpital</a:t>
            </a:r>
          </a:p>
          <a:p>
            <a:pPr lvl="1">
              <a:lnSpc>
                <a:spcPct val="120000"/>
              </a:lnSpc>
            </a:pPr>
            <a:r>
              <a:rPr lang="fr-FR" dirty="0"/>
              <a:t>17 décès (0,1%)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12E6D89-5228-1343-814D-FDF6C7D83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23928" y="1052736"/>
            <a:ext cx="4968552" cy="45259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fr-FR" dirty="0"/>
              <a:t>25% repas familiaux</a:t>
            </a:r>
          </a:p>
          <a:p>
            <a:pPr>
              <a:lnSpc>
                <a:spcPct val="120000"/>
              </a:lnSpc>
            </a:pPr>
            <a:r>
              <a:rPr lang="fr-FR" dirty="0"/>
              <a:t>45% restauration commerciale</a:t>
            </a:r>
          </a:p>
          <a:p>
            <a:pPr>
              <a:lnSpc>
                <a:spcPct val="120000"/>
              </a:lnSpc>
            </a:pPr>
            <a:r>
              <a:rPr lang="fr-FR" dirty="0"/>
              <a:t>30% restauration collective</a:t>
            </a:r>
          </a:p>
          <a:p>
            <a:endParaRPr lang="fr-FR" dirty="0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B82DADF-3EEC-40CC-AC43-2ADF51BCD17E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61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4181312-0F13-4089-849F-D3F961933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88" y="2924894"/>
            <a:ext cx="4798512" cy="295237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E62770-0941-4B84-AC70-40738B59A6C1}"/>
              </a:ext>
            </a:extLst>
          </p:cNvPr>
          <p:cNvSpPr txBox="1"/>
          <p:nvPr/>
        </p:nvSpPr>
        <p:spPr>
          <a:xfrm>
            <a:off x="5436096" y="587727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 : santepubliquefrance.fr</a:t>
            </a:r>
          </a:p>
        </p:txBody>
      </p:sp>
    </p:spTree>
    <p:extLst>
      <p:ext uri="{BB962C8B-B14F-4D97-AF65-F5344CB8AC3E}">
        <p14:creationId xmlns:p14="http://schemas.microsoft.com/office/powerpoint/2010/main" val="11273414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430BB7E-FC48-49E7-8EAF-1FB991837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22238"/>
            <a:ext cx="8229600" cy="1143000"/>
          </a:xfrm>
        </p:spPr>
        <p:txBody>
          <a:bodyPr/>
          <a:lstStyle/>
          <a:p>
            <a:r>
              <a:rPr lang="fr-FR" dirty="0"/>
              <a:t>Epidémiologie en France en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9FC49C-D271-4481-8116-A04537E2B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127" y="1609471"/>
            <a:ext cx="5515745" cy="363905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AEE30A-483E-4AC6-B282-85D95FABF610}"/>
              </a:ext>
            </a:extLst>
          </p:cNvPr>
          <p:cNvSpPr txBox="1"/>
          <p:nvPr/>
        </p:nvSpPr>
        <p:spPr>
          <a:xfrm>
            <a:off x="5364088" y="530120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 : santepubliquefrance.fr</a:t>
            </a:r>
          </a:p>
        </p:txBody>
      </p:sp>
    </p:spTree>
    <p:extLst>
      <p:ext uri="{BB962C8B-B14F-4D97-AF65-F5344CB8AC3E}">
        <p14:creationId xmlns:p14="http://schemas.microsoft.com/office/powerpoint/2010/main" val="21675831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Principaux agents responsables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052736"/>
            <a:ext cx="8689280" cy="576064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b="1" dirty="0">
                <a:solidFill>
                  <a:srgbClr val="FF6600"/>
                </a:solidFill>
              </a:rPr>
              <a:t>Salmonelles</a:t>
            </a:r>
            <a:r>
              <a:rPr lang="fr-FR" sz="2800" dirty="0">
                <a:solidFill>
                  <a:srgbClr val="FF6600"/>
                </a:solidFill>
              </a:rPr>
              <a:t> </a:t>
            </a:r>
          </a:p>
          <a:p>
            <a:pPr lvl="1">
              <a:buFont typeface="Lucida Grande"/>
              <a:buChar char="-"/>
            </a:pPr>
            <a:r>
              <a:rPr lang="fr-FR" sz="2400" i="1" dirty="0"/>
              <a:t>Salmonella </a:t>
            </a:r>
            <a:r>
              <a:rPr lang="fr-FR" sz="2400" i="1" dirty="0" err="1"/>
              <a:t>enterica</a:t>
            </a:r>
            <a:r>
              <a:rPr lang="fr-FR" sz="2400" dirty="0"/>
              <a:t> </a:t>
            </a:r>
            <a:r>
              <a:rPr lang="fr-FR" sz="2400" dirty="0" err="1"/>
              <a:t>Enteritidis</a:t>
            </a:r>
            <a:r>
              <a:rPr lang="fr-FR" sz="2400" dirty="0"/>
              <a:t> : œufs et produits dérivés (mousse chocolat, pâtisseries, mayonnaise)</a:t>
            </a:r>
          </a:p>
          <a:p>
            <a:pPr lvl="1">
              <a:buFont typeface="Lucida Grande"/>
              <a:buChar char="-"/>
            </a:pPr>
            <a:r>
              <a:rPr lang="fr-FR" sz="2400" i="1" dirty="0"/>
              <a:t>Salmonella </a:t>
            </a:r>
            <a:r>
              <a:rPr lang="fr-FR" sz="2400" i="1" dirty="0" err="1"/>
              <a:t>enterica</a:t>
            </a:r>
            <a:r>
              <a:rPr lang="fr-FR" sz="2400" dirty="0"/>
              <a:t> </a:t>
            </a:r>
            <a:r>
              <a:rPr lang="fr-FR" sz="2400" dirty="0" err="1"/>
              <a:t>Typhimurium</a:t>
            </a:r>
            <a:r>
              <a:rPr lang="fr-FR" sz="2400" dirty="0"/>
              <a:t> : viandes (steak hachés de bœuf  congelés) et volailles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b="1" i="1" dirty="0">
                <a:solidFill>
                  <a:srgbClr val="FF6600"/>
                </a:solidFill>
              </a:rPr>
              <a:t>Staphylococcus aureus </a:t>
            </a:r>
          </a:p>
          <a:p>
            <a:pPr lvl="1">
              <a:buFont typeface="Lucida Grande"/>
              <a:buChar char="-"/>
            </a:pPr>
            <a:r>
              <a:rPr lang="fr-FR" sz="2400" dirty="0"/>
              <a:t>lait et produits laitiers</a:t>
            </a:r>
          </a:p>
          <a:p>
            <a:pPr lvl="1">
              <a:buFont typeface="Lucida Grande"/>
              <a:buChar char="-"/>
            </a:pPr>
            <a:r>
              <a:rPr lang="fr-FR" sz="2400" dirty="0"/>
              <a:t>plats ayant nécessité des manipulations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b="1" i="1" dirty="0">
                <a:solidFill>
                  <a:srgbClr val="FF6600"/>
                </a:solidFill>
              </a:rPr>
              <a:t>Bacillus </a:t>
            </a:r>
            <a:r>
              <a:rPr lang="fr-FR" sz="2800" b="1" i="1" dirty="0" err="1">
                <a:solidFill>
                  <a:srgbClr val="FF6600"/>
                </a:solidFill>
              </a:rPr>
              <a:t>cereus</a:t>
            </a:r>
            <a:r>
              <a:rPr lang="fr-FR" sz="2800" b="1" i="1" dirty="0">
                <a:solidFill>
                  <a:srgbClr val="FF6600"/>
                </a:solidFill>
              </a:rPr>
              <a:t> </a:t>
            </a:r>
          </a:p>
          <a:p>
            <a:pPr lvl="1">
              <a:buFont typeface="Lucida Grande"/>
              <a:buChar char="-"/>
            </a:pPr>
            <a:r>
              <a:rPr lang="fr-FR" sz="2400" dirty="0"/>
              <a:t>salade de riz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b="1" i="1" dirty="0">
                <a:solidFill>
                  <a:srgbClr val="FF6600"/>
                </a:solidFill>
              </a:rPr>
              <a:t>Clostridium perfringens </a:t>
            </a:r>
          </a:p>
          <a:p>
            <a:pPr lvl="1">
              <a:buFont typeface="Lucida Grande"/>
              <a:buChar char="-"/>
            </a:pPr>
            <a:r>
              <a:rPr lang="fr-FR" sz="2400" dirty="0"/>
              <a:t>plats en sauce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2D3B7E-FB0E-4E68-A5A4-F3247449A0E9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63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0D21DA5-425A-432E-917D-8EDA1B060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146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333743103"/>
              </p:ext>
            </p:extLst>
          </p:nvPr>
        </p:nvGraphicFramePr>
        <p:xfrm>
          <a:off x="95325" y="1010452"/>
          <a:ext cx="9007710" cy="563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re 6"/>
          <p:cNvSpPr>
            <a:spLocks noGrp="1"/>
          </p:cNvSpPr>
          <p:nvPr>
            <p:ph type="title" idx="4294967295"/>
          </p:nvPr>
        </p:nvSpPr>
        <p:spPr>
          <a:xfrm>
            <a:off x="450615" y="14585"/>
            <a:ext cx="8229600" cy="818339"/>
          </a:xfrm>
        </p:spPr>
        <p:txBody>
          <a:bodyPr>
            <a:normAutofit/>
          </a:bodyPr>
          <a:lstStyle/>
          <a:p>
            <a:r>
              <a:rPr lang="fr-FR" sz="3200" b="1" dirty="0"/>
              <a:t>Mécanismes physiopathologiques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95536" y="777934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A0193A2F-15AA-4794-A75C-F826B4374110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64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66FEE75-4FD7-47C8-B3CF-80209283C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386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6600"/>
                </a:solidFill>
              </a:rPr>
              <a:t>Action invasive</a:t>
            </a:r>
          </a:p>
        </p:txBody>
      </p:sp>
    </p:spTree>
    <p:extLst>
      <p:ext uri="{BB962C8B-B14F-4D97-AF65-F5344CB8AC3E}">
        <p14:creationId xmlns:p14="http://schemas.microsoft.com/office/powerpoint/2010/main" val="29677919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/>
          <a:srcRect l="19142" r="20168"/>
          <a:stretch/>
        </p:blipFill>
        <p:spPr>
          <a:xfrm>
            <a:off x="7496064" y="1099423"/>
            <a:ext cx="1529374" cy="3019559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080375" cy="1143000"/>
          </a:xfrm>
          <a:noFill/>
          <a:ln/>
        </p:spPr>
        <p:txBody>
          <a:bodyPr/>
          <a:lstStyle/>
          <a:p>
            <a:r>
              <a:rPr lang="fr-FR" dirty="0"/>
              <a:t>TIAC à Salmonelles mineures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2600" y="1054100"/>
            <a:ext cx="8305800" cy="5054600"/>
          </a:xfrm>
          <a:noFill/>
          <a:ln/>
        </p:spPr>
        <p:txBody>
          <a:bodyPr>
            <a:noAutofit/>
          </a:bodyPr>
          <a:lstStyle/>
          <a:p>
            <a:pPr>
              <a:spcAft>
                <a:spcPct val="10000"/>
              </a:spcAft>
            </a:pPr>
            <a:r>
              <a:rPr lang="fr-FR" sz="2800" dirty="0"/>
              <a:t>Source</a:t>
            </a:r>
          </a:p>
          <a:p>
            <a:pPr lvl="1">
              <a:spcAft>
                <a:spcPct val="10000"/>
              </a:spcAft>
            </a:pPr>
            <a:r>
              <a:rPr lang="fr-FR" dirty="0"/>
              <a:t>œufs, viandes ou volailles</a:t>
            </a:r>
          </a:p>
          <a:p>
            <a:pPr>
              <a:spcAft>
                <a:spcPct val="10000"/>
              </a:spcAft>
            </a:pPr>
            <a:r>
              <a:rPr lang="fr-FR" sz="2800" dirty="0"/>
              <a:t>Clinique :</a:t>
            </a:r>
          </a:p>
          <a:p>
            <a:pPr lvl="1">
              <a:spcAft>
                <a:spcPct val="10000"/>
              </a:spcAft>
            </a:pPr>
            <a:r>
              <a:rPr lang="fr-FR" dirty="0"/>
              <a:t>incubation</a:t>
            </a:r>
            <a:r>
              <a:rPr lang="fr-FR" dirty="0">
                <a:solidFill>
                  <a:srgbClr val="FF6600"/>
                </a:solidFill>
              </a:rPr>
              <a:t> </a:t>
            </a:r>
            <a:r>
              <a:rPr lang="fr-FR" b="1" dirty="0">
                <a:solidFill>
                  <a:srgbClr val="FF6600"/>
                </a:solidFill>
              </a:rPr>
              <a:t>longue</a:t>
            </a:r>
            <a:r>
              <a:rPr lang="fr-FR" dirty="0">
                <a:solidFill>
                  <a:srgbClr val="FF6600"/>
                </a:solidFill>
              </a:rPr>
              <a:t> </a:t>
            </a:r>
            <a:r>
              <a:rPr lang="fr-FR" dirty="0"/>
              <a:t>: 12 à 36 heures </a:t>
            </a:r>
          </a:p>
          <a:p>
            <a:pPr lvl="1">
              <a:spcAft>
                <a:spcPct val="10000"/>
              </a:spcAft>
            </a:pPr>
            <a:r>
              <a:rPr lang="fr-FR" dirty="0"/>
              <a:t>diarrhée</a:t>
            </a:r>
          </a:p>
          <a:p>
            <a:pPr lvl="1">
              <a:spcAft>
                <a:spcPct val="10000"/>
              </a:spcAft>
            </a:pPr>
            <a:r>
              <a:rPr lang="fr-FR" dirty="0"/>
              <a:t>douleurs abdominales</a:t>
            </a:r>
          </a:p>
          <a:p>
            <a:pPr lvl="1">
              <a:spcAft>
                <a:spcPct val="10000"/>
              </a:spcAft>
            </a:pPr>
            <a:r>
              <a:rPr lang="fr-FR" b="1" dirty="0">
                <a:solidFill>
                  <a:srgbClr val="FF6600"/>
                </a:solidFill>
              </a:rPr>
              <a:t>fièvre</a:t>
            </a:r>
            <a:r>
              <a:rPr lang="fr-FR" dirty="0"/>
              <a:t> élevée (39°C)</a:t>
            </a:r>
          </a:p>
          <a:p>
            <a:pPr lvl="1">
              <a:spcAft>
                <a:spcPct val="10000"/>
              </a:spcAft>
            </a:pPr>
            <a:r>
              <a:rPr lang="fr-FR" dirty="0"/>
              <a:t>nausées et vomissements</a:t>
            </a:r>
          </a:p>
          <a:p>
            <a:pPr>
              <a:spcAft>
                <a:spcPct val="10000"/>
              </a:spcAft>
            </a:pPr>
            <a:r>
              <a:rPr lang="fr-FR" sz="2800" dirty="0"/>
              <a:t>Coproculture</a:t>
            </a:r>
          </a:p>
          <a:p>
            <a:pPr>
              <a:buFont typeface="Wingdings" charset="0"/>
              <a:buNone/>
            </a:pPr>
            <a:endParaRPr lang="fr-FR" sz="2800" dirty="0"/>
          </a:p>
          <a:p>
            <a:pPr>
              <a:buFont typeface="Wingdings" charset="0"/>
              <a:buNone/>
            </a:pP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0"/>
            <a:ext cx="2160000" cy="1474435"/>
          </a:xfrm>
          <a:prstGeom prst="rect">
            <a:avLst/>
          </a:prstGeom>
        </p:spPr>
      </p:pic>
      <p:pic>
        <p:nvPicPr>
          <p:cNvPr id="6" name="Salmonella journal.jpg" descr="Salmonella journal.jpg">
            <a:extLst>
              <a:ext uri="{FF2B5EF4-FFF2-40B4-BE49-F238E27FC236}">
                <a16:creationId xmlns:a16="http://schemas.microsoft.com/office/drawing/2014/main" id="{BAB55896-5D32-3546-B674-3C5B9D2D2371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5085184"/>
            <a:ext cx="3239960" cy="1693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027A0F-9913-A841-B0D9-26CBA9800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221" y="3212976"/>
            <a:ext cx="2574695" cy="1872208"/>
          </a:xfrm>
          <a:prstGeom prst="rect">
            <a:avLst/>
          </a:prstGeom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FDD8AA28-FAA3-43E5-8FDF-1B93F39516BA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66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89F34DF-FC8F-40C2-B113-8089131D89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90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846"/>
            <a:ext cx="8229600" cy="1143000"/>
          </a:xfrm>
        </p:spPr>
        <p:txBody>
          <a:bodyPr/>
          <a:lstStyle/>
          <a:p>
            <a:r>
              <a:rPr lang="fr-FR" dirty="0"/>
              <a:t>TIAC à </a:t>
            </a:r>
            <a:r>
              <a:rPr lang="fr-FR" i="1" dirty="0" err="1"/>
              <a:t>Campylobacter</a:t>
            </a:r>
            <a:endParaRPr lang="fr-FR" i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9100" y="1447800"/>
            <a:ext cx="8191500" cy="4525963"/>
          </a:xfrm>
        </p:spPr>
        <p:txBody>
          <a:bodyPr>
            <a:normAutofit/>
          </a:bodyPr>
          <a:lstStyle/>
          <a:p>
            <a:r>
              <a:rPr lang="fr-FR" sz="2800" dirty="0"/>
              <a:t>Source</a:t>
            </a:r>
          </a:p>
          <a:p>
            <a:pPr lvl="1"/>
            <a:r>
              <a:rPr lang="fr-FR" b="1" dirty="0">
                <a:solidFill>
                  <a:srgbClr val="FF6600"/>
                </a:solidFill>
              </a:rPr>
              <a:t>volailles</a:t>
            </a:r>
          </a:p>
          <a:p>
            <a:pPr>
              <a:spcAft>
                <a:spcPct val="10000"/>
              </a:spcAft>
            </a:pPr>
            <a:r>
              <a:rPr lang="fr-FR" sz="2800" dirty="0"/>
              <a:t>Clinique :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fr-FR" dirty="0"/>
              <a:t>incubation</a:t>
            </a:r>
            <a:r>
              <a:rPr lang="fr-FR" dirty="0">
                <a:solidFill>
                  <a:srgbClr val="FF6600"/>
                </a:solidFill>
              </a:rPr>
              <a:t> </a:t>
            </a:r>
            <a:r>
              <a:rPr lang="fr-FR" b="1" dirty="0">
                <a:solidFill>
                  <a:srgbClr val="FF6600"/>
                </a:solidFill>
              </a:rPr>
              <a:t>longue</a:t>
            </a:r>
            <a:r>
              <a:rPr lang="fr-FR" dirty="0">
                <a:solidFill>
                  <a:srgbClr val="FF6600"/>
                </a:solidFill>
              </a:rPr>
              <a:t> </a:t>
            </a:r>
            <a:r>
              <a:rPr lang="fr-FR" dirty="0"/>
              <a:t>: 2-5 jours</a:t>
            </a:r>
          </a:p>
          <a:p>
            <a:pPr lvl="1"/>
            <a:r>
              <a:rPr lang="fr-FR" dirty="0"/>
              <a:t>entérite </a:t>
            </a:r>
          </a:p>
          <a:p>
            <a:pPr lvl="1"/>
            <a:r>
              <a:rPr lang="fr-FR" dirty="0"/>
              <a:t>sang dans les selles (invasif), fièvre, douleur</a:t>
            </a:r>
          </a:p>
          <a:p>
            <a:r>
              <a:rPr lang="fr-FR" sz="2800" dirty="0"/>
              <a:t>Coproculture (croissance difficile : </a:t>
            </a:r>
            <a:r>
              <a:rPr lang="fr-FR" sz="2800" b="1" dirty="0" err="1">
                <a:solidFill>
                  <a:srgbClr val="FF6600"/>
                </a:solidFill>
              </a:rPr>
              <a:t>microaérophile</a:t>
            </a:r>
            <a:r>
              <a:rPr lang="fr-FR" sz="2800" dirty="0"/>
              <a:t>)</a:t>
            </a:r>
          </a:p>
          <a:p>
            <a:endParaRPr lang="fr-FR" sz="2800" dirty="0"/>
          </a:p>
          <a:p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66800" y="1447800"/>
            <a:ext cx="2520000" cy="1887568"/>
          </a:xfrm>
          <a:prstGeom prst="rect">
            <a:avLst/>
          </a:prstGeom>
        </p:spPr>
      </p:pic>
      <p:pic>
        <p:nvPicPr>
          <p:cNvPr id="6" name="image.png" descr="image.png">
            <a:extLst>
              <a:ext uri="{FF2B5EF4-FFF2-40B4-BE49-F238E27FC236}">
                <a16:creationId xmlns:a16="http://schemas.microsoft.com/office/drawing/2014/main" id="{C84E2983-89CB-924E-9774-746801BC1C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28" r="14372"/>
          <a:stretch>
            <a:fillRect/>
          </a:stretch>
        </p:blipFill>
        <p:spPr>
          <a:xfrm rot="5400000">
            <a:off x="396849" y="4716439"/>
            <a:ext cx="1790181" cy="23836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784A64-0E1F-404F-B050-233BAEA57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128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080375" cy="1143000"/>
          </a:xfrm>
          <a:noFill/>
          <a:ln/>
        </p:spPr>
        <p:txBody>
          <a:bodyPr/>
          <a:lstStyle/>
          <a:p>
            <a:r>
              <a:rPr lang="fr-FR" dirty="0"/>
              <a:t>TIAC à </a:t>
            </a:r>
            <a:r>
              <a:rPr lang="fr-FR" i="1" dirty="0"/>
              <a:t>Yersinia </a:t>
            </a:r>
            <a:r>
              <a:rPr lang="fr-FR" i="1" dirty="0" err="1"/>
              <a:t>enterocolitica</a:t>
            </a:r>
            <a:endParaRPr lang="fr-FR" i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17600"/>
            <a:ext cx="8305800" cy="4699000"/>
          </a:xfrm>
          <a:noFill/>
          <a:ln/>
        </p:spPr>
        <p:txBody>
          <a:bodyPr>
            <a:noAutofit/>
          </a:bodyPr>
          <a:lstStyle/>
          <a:p>
            <a:pPr>
              <a:spcAft>
                <a:spcPct val="10000"/>
              </a:spcAft>
            </a:pPr>
            <a:r>
              <a:rPr lang="fr-FR" sz="2800" dirty="0"/>
              <a:t>Source</a:t>
            </a:r>
          </a:p>
          <a:p>
            <a:pPr lvl="1">
              <a:spcAft>
                <a:spcPct val="10000"/>
              </a:spcAft>
            </a:pPr>
            <a:r>
              <a:rPr lang="fr-FR" b="1" dirty="0">
                <a:solidFill>
                  <a:srgbClr val="FF6600"/>
                </a:solidFill>
              </a:rPr>
              <a:t>viande de porc</a:t>
            </a:r>
          </a:p>
          <a:p>
            <a:pPr>
              <a:spcAft>
                <a:spcPct val="10000"/>
              </a:spcAft>
            </a:pPr>
            <a:r>
              <a:rPr lang="fr-FR" sz="2800" dirty="0"/>
              <a:t>Clinique :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fr-FR" dirty="0"/>
              <a:t>incubation </a:t>
            </a:r>
            <a:r>
              <a:rPr lang="fr-FR" b="1" dirty="0">
                <a:solidFill>
                  <a:srgbClr val="FF6600"/>
                </a:solidFill>
              </a:rPr>
              <a:t>longue</a:t>
            </a:r>
            <a:r>
              <a:rPr lang="fr-FR" dirty="0"/>
              <a:t> : 3 à 7 jours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fr-FR" dirty="0"/>
              <a:t>syndrome pseudo appendiculaire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fr-FR" dirty="0"/>
              <a:t>fièvre modérée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fr-FR" dirty="0"/>
              <a:t>nausées, vomissements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fr-FR" dirty="0"/>
              <a:t>douleurs abdominales, diarrhées </a:t>
            </a:r>
          </a:p>
          <a:p>
            <a:pPr>
              <a:lnSpc>
                <a:spcPct val="80000"/>
              </a:lnSpc>
              <a:spcAft>
                <a:spcPct val="10000"/>
              </a:spcAft>
            </a:pPr>
            <a:r>
              <a:rPr lang="fr-FR" sz="2800" dirty="0"/>
              <a:t>Coproculture</a:t>
            </a:r>
          </a:p>
          <a:p>
            <a:pPr>
              <a:buFont typeface="Wingdings" charset="0"/>
              <a:buNone/>
            </a:pPr>
            <a:endParaRPr lang="fr-FR" sz="2800" dirty="0"/>
          </a:p>
        </p:txBody>
      </p:sp>
      <p:pic>
        <p:nvPicPr>
          <p:cNvPr id="8" name="Au%20pied%20de%20coch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34970" y="1333500"/>
            <a:ext cx="2520000" cy="1696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3E1769-E7E7-4B12-8E1B-E64FEEB2E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627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080375" cy="1143000"/>
          </a:xfrm>
          <a:noFill/>
          <a:ln/>
        </p:spPr>
        <p:txBody>
          <a:bodyPr/>
          <a:lstStyle/>
          <a:p>
            <a:r>
              <a:rPr lang="fr-FR" dirty="0"/>
              <a:t>TIAC à </a:t>
            </a:r>
            <a:r>
              <a:rPr lang="fr-FR" i="1" dirty="0" err="1"/>
              <a:t>Shigella</a:t>
            </a:r>
            <a:endParaRPr lang="fr-FR" i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104900"/>
            <a:ext cx="8305800" cy="4635500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ct val="10000"/>
              </a:spcAft>
            </a:pPr>
            <a:r>
              <a:rPr lang="fr-FR" sz="2800" dirty="0"/>
              <a:t>Source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fr-FR" b="1" dirty="0">
                <a:solidFill>
                  <a:srgbClr val="FF6600"/>
                </a:solidFill>
              </a:rPr>
              <a:t>Homme = seul réservoir</a:t>
            </a:r>
          </a:p>
          <a:p>
            <a:pPr>
              <a:lnSpc>
                <a:spcPct val="90000"/>
              </a:lnSpc>
              <a:spcAft>
                <a:spcPct val="10000"/>
              </a:spcAft>
            </a:pPr>
            <a:r>
              <a:rPr lang="fr-FR" sz="2800" dirty="0"/>
              <a:t>Clinique :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fr-FR" dirty="0"/>
              <a:t>incubation </a:t>
            </a:r>
            <a:r>
              <a:rPr lang="fr-FR" b="1" dirty="0">
                <a:solidFill>
                  <a:srgbClr val="FF6600"/>
                </a:solidFill>
              </a:rPr>
              <a:t>longue</a:t>
            </a:r>
            <a:r>
              <a:rPr lang="fr-FR" dirty="0"/>
              <a:t> : 1 à 3 jours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fr-FR" dirty="0"/>
              <a:t>syndrome dysentérique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fr-FR" dirty="0"/>
              <a:t>douleurs abdominales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fr-FR" b="1" dirty="0">
                <a:solidFill>
                  <a:srgbClr val="FF6600"/>
                </a:solidFill>
              </a:rPr>
              <a:t>fièvre</a:t>
            </a:r>
            <a:r>
              <a:rPr lang="fr-FR" dirty="0"/>
              <a:t> élevée (39°C)</a:t>
            </a:r>
          </a:p>
          <a:p>
            <a:pPr lvl="1">
              <a:lnSpc>
                <a:spcPct val="90000"/>
              </a:lnSpc>
              <a:spcAft>
                <a:spcPct val="10000"/>
              </a:spcAft>
            </a:pPr>
            <a:r>
              <a:rPr lang="fr-FR" dirty="0"/>
              <a:t>vomissements</a:t>
            </a:r>
          </a:p>
          <a:p>
            <a:pPr>
              <a:lnSpc>
                <a:spcPct val="90000"/>
              </a:lnSpc>
              <a:spcAft>
                <a:spcPct val="10000"/>
              </a:spcAft>
            </a:pPr>
            <a:r>
              <a:rPr lang="fr-FR" sz="2800" dirty="0"/>
              <a:t>Coproculture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/>
          <a:srcRect l="18239" r="12422" b="7912"/>
          <a:stretch/>
        </p:blipFill>
        <p:spPr>
          <a:xfrm>
            <a:off x="6064250" y="1352952"/>
            <a:ext cx="2800350" cy="18478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4F1DA4-17C2-426A-A236-0EA7B3388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695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6600"/>
                </a:solidFill>
              </a:rPr>
              <a:t>Action cytotoxique</a:t>
            </a:r>
          </a:p>
        </p:txBody>
      </p:sp>
    </p:spTree>
    <p:extLst>
      <p:ext uri="{BB962C8B-B14F-4D97-AF65-F5344CB8AC3E}">
        <p14:creationId xmlns:p14="http://schemas.microsoft.com/office/powerpoint/2010/main" val="17327544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846"/>
            <a:ext cx="8229600" cy="1143000"/>
          </a:xfrm>
        </p:spPr>
        <p:txBody>
          <a:bodyPr/>
          <a:lstStyle/>
          <a:p>
            <a:r>
              <a:rPr lang="fr-FR" i="1" dirty="0" err="1"/>
              <a:t>Vibrio</a:t>
            </a:r>
            <a:r>
              <a:rPr lang="fr-FR" i="1" dirty="0"/>
              <a:t> </a:t>
            </a:r>
            <a:r>
              <a:rPr lang="fr-FR" i="1" dirty="0" err="1"/>
              <a:t>parahaemolyticus</a:t>
            </a:r>
            <a:endParaRPr lang="fr-FR" i="1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279400" y="1117600"/>
            <a:ext cx="6527800" cy="557530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fr-FR" sz="2800" dirty="0"/>
              <a:t>Source</a:t>
            </a:r>
          </a:p>
          <a:p>
            <a:pPr lvl="1" algn="just">
              <a:spcBef>
                <a:spcPts val="0"/>
              </a:spcBef>
            </a:pPr>
            <a:r>
              <a:rPr lang="fr-FR" sz="2400" b="1" dirty="0">
                <a:solidFill>
                  <a:srgbClr val="FF6600"/>
                </a:solidFill>
              </a:rPr>
              <a:t>poissons ou de fruits de mer crus </a:t>
            </a:r>
            <a:r>
              <a:rPr lang="fr-FR" sz="2400" dirty="0"/>
              <a:t>ou insuffisamment cuits</a:t>
            </a:r>
          </a:p>
          <a:p>
            <a:pPr algn="just">
              <a:spcBef>
                <a:spcPts val="0"/>
              </a:spcBef>
            </a:pPr>
            <a:r>
              <a:rPr lang="fr-FR" sz="2800" dirty="0"/>
              <a:t>Bactérie</a:t>
            </a:r>
          </a:p>
          <a:p>
            <a:pPr lvl="1" algn="just">
              <a:spcBef>
                <a:spcPts val="0"/>
              </a:spcBef>
            </a:pPr>
            <a:r>
              <a:rPr lang="fr-FR" sz="2400" dirty="0"/>
              <a:t>petits bacilles à Gram négatif </a:t>
            </a:r>
            <a:r>
              <a:rPr lang="fr-FR" sz="2400" b="1" dirty="0">
                <a:solidFill>
                  <a:srgbClr val="FF6600"/>
                </a:solidFill>
              </a:rPr>
              <a:t>incurvés</a:t>
            </a:r>
          </a:p>
          <a:p>
            <a:pPr lvl="1" algn="just">
              <a:spcBef>
                <a:spcPts val="0"/>
              </a:spcBef>
            </a:pPr>
            <a:r>
              <a:rPr lang="fr-FR" sz="2400" dirty="0"/>
              <a:t>production  </a:t>
            </a:r>
            <a:r>
              <a:rPr lang="fr-FR" sz="2400" b="1" dirty="0">
                <a:solidFill>
                  <a:srgbClr val="FF6600"/>
                </a:solidFill>
              </a:rPr>
              <a:t>toxine  protéique </a:t>
            </a:r>
            <a:r>
              <a:rPr lang="fr-FR" sz="2400" dirty="0"/>
              <a:t>(hémolysine)  entraînant une destruction cellulaire</a:t>
            </a:r>
          </a:p>
          <a:p>
            <a:pPr algn="just">
              <a:spcBef>
                <a:spcPts val="0"/>
              </a:spcBef>
            </a:pPr>
            <a:r>
              <a:rPr lang="fr-FR" sz="2800" dirty="0"/>
              <a:t>Clinique</a:t>
            </a:r>
          </a:p>
          <a:p>
            <a:pPr lvl="1" algn="just">
              <a:spcBef>
                <a:spcPts val="0"/>
              </a:spcBef>
            </a:pPr>
            <a:r>
              <a:rPr lang="fr-FR" sz="2400" dirty="0"/>
              <a:t>incubation : 12-24 h</a:t>
            </a:r>
          </a:p>
          <a:p>
            <a:pPr lvl="1" algn="just">
              <a:spcBef>
                <a:spcPts val="0"/>
              </a:spcBef>
            </a:pPr>
            <a:r>
              <a:rPr lang="fr-FR" sz="2400" dirty="0"/>
              <a:t>douleurs abdominales, diarrhée aqueuse</a:t>
            </a:r>
          </a:p>
          <a:p>
            <a:pPr algn="just">
              <a:spcBef>
                <a:spcPts val="0"/>
              </a:spcBef>
            </a:pPr>
            <a:r>
              <a:rPr lang="fr-FR" sz="2800" dirty="0"/>
              <a:t>Coproculture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3700" y="1193800"/>
            <a:ext cx="2160000" cy="1620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3700" y="2969023"/>
            <a:ext cx="2160000" cy="121364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3700" y="4202468"/>
            <a:ext cx="2160000" cy="19240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70CB3B0-0806-4E5E-9E18-5606D9791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210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FF6600"/>
                </a:solidFill>
              </a:rPr>
              <a:t>Action </a:t>
            </a:r>
            <a:r>
              <a:rPr lang="fr-FR" dirty="0" err="1">
                <a:solidFill>
                  <a:srgbClr val="FF6600"/>
                </a:solidFill>
              </a:rPr>
              <a:t>entérotoxinogène</a:t>
            </a:r>
            <a:endParaRPr lang="fr-FR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4084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toxinogenèse</a:t>
            </a:r>
            <a:r>
              <a:rPr lang="fr-FR" dirty="0"/>
              <a:t> peut avoir lieu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35000" y="1422401"/>
            <a:ext cx="8229600" cy="3937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2800" b="1" dirty="0">
                <a:solidFill>
                  <a:srgbClr val="FF6600"/>
                </a:solidFill>
              </a:rPr>
              <a:t>Dans l’aliment</a:t>
            </a:r>
          </a:p>
          <a:p>
            <a:pPr lvl="1">
              <a:lnSpc>
                <a:spcPct val="120000"/>
              </a:lnSpc>
            </a:pPr>
            <a:r>
              <a:rPr lang="fr-FR" i="1" dirty="0"/>
              <a:t>Staphylococcus aureus</a:t>
            </a:r>
          </a:p>
          <a:p>
            <a:pPr lvl="1">
              <a:lnSpc>
                <a:spcPct val="120000"/>
              </a:lnSpc>
            </a:pPr>
            <a:r>
              <a:rPr lang="fr-FR" i="1" dirty="0"/>
              <a:t>Bacillus </a:t>
            </a:r>
            <a:r>
              <a:rPr lang="fr-FR" i="1" dirty="0" err="1"/>
              <a:t>cereus</a:t>
            </a:r>
            <a:endParaRPr lang="fr-FR" i="1" dirty="0"/>
          </a:p>
          <a:p>
            <a:pPr lvl="1">
              <a:lnSpc>
                <a:spcPct val="120000"/>
              </a:lnSpc>
            </a:pPr>
            <a:r>
              <a:rPr lang="fr-FR" i="1" dirty="0"/>
              <a:t>Clostridium </a:t>
            </a:r>
            <a:r>
              <a:rPr lang="fr-FR" i="1" dirty="0" err="1"/>
              <a:t>botulinum</a:t>
            </a:r>
            <a:endParaRPr lang="fr-FR" i="1" dirty="0"/>
          </a:p>
          <a:p>
            <a:pPr>
              <a:lnSpc>
                <a:spcPct val="120000"/>
              </a:lnSpc>
            </a:pPr>
            <a:r>
              <a:rPr lang="fr-FR" sz="2800" b="1" dirty="0">
                <a:solidFill>
                  <a:srgbClr val="FF6600"/>
                </a:solidFill>
              </a:rPr>
              <a:t>Dans la lumière intestinale</a:t>
            </a:r>
          </a:p>
          <a:p>
            <a:pPr lvl="1">
              <a:lnSpc>
                <a:spcPct val="120000"/>
              </a:lnSpc>
            </a:pPr>
            <a:r>
              <a:rPr lang="fr-FR" i="1" dirty="0"/>
              <a:t>Clostridium perfringens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/>
          <a:srcRect l="16000" r="11111"/>
          <a:stretch/>
        </p:blipFill>
        <p:spPr>
          <a:xfrm>
            <a:off x="5270500" y="1333500"/>
            <a:ext cx="1312000" cy="180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64600" y="1916000"/>
            <a:ext cx="1800000" cy="180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4967" y="4152900"/>
            <a:ext cx="1659633" cy="18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59C8436-8FE6-4F2A-93E9-EE37B6810A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568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4240" y="0"/>
            <a:ext cx="8080375" cy="1143000"/>
          </a:xfrm>
          <a:noFill/>
          <a:ln/>
        </p:spPr>
        <p:txBody>
          <a:bodyPr/>
          <a:lstStyle/>
          <a:p>
            <a:r>
              <a:rPr lang="fr-FR" dirty="0"/>
              <a:t>TIAC à </a:t>
            </a:r>
            <a:r>
              <a:rPr lang="fr-FR" i="1" dirty="0"/>
              <a:t>Staphylococcus aureus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6512" y="1052736"/>
            <a:ext cx="8458200" cy="5805264"/>
          </a:xfrm>
          <a:solidFill>
            <a:schemeClr val="bg1"/>
          </a:solidFill>
          <a:ln/>
        </p:spPr>
        <p:txBody>
          <a:bodyPr>
            <a:normAutofit lnSpcReduction="10000"/>
          </a:bodyPr>
          <a:lstStyle/>
          <a:p>
            <a:pPr algn="just">
              <a:spcAft>
                <a:spcPct val="10000"/>
              </a:spcAft>
            </a:pPr>
            <a:r>
              <a:rPr lang="fr-FR" sz="3000" dirty="0"/>
              <a:t>Source</a:t>
            </a:r>
          </a:p>
          <a:p>
            <a:pPr lvl="1" algn="just">
              <a:spcAft>
                <a:spcPct val="10000"/>
              </a:spcAft>
            </a:pPr>
            <a:r>
              <a:rPr lang="fr-FR" sz="2400" dirty="0"/>
              <a:t>plats préparés, manipulés, contaminés/cuisinier</a:t>
            </a:r>
          </a:p>
          <a:p>
            <a:pPr lvl="1" algn="just">
              <a:spcAft>
                <a:spcPct val="10000"/>
              </a:spcAft>
            </a:pPr>
            <a:r>
              <a:rPr lang="fr-FR" sz="2400" dirty="0"/>
              <a:t>crèmes glacées, pâtisseries, pâtés, salades composées, produits laitiers </a:t>
            </a:r>
          </a:p>
          <a:p>
            <a:pPr lvl="1" algn="just">
              <a:spcAft>
                <a:spcPct val="10000"/>
              </a:spcAft>
            </a:pPr>
            <a:endParaRPr lang="fr-FR" sz="2400" dirty="0"/>
          </a:p>
          <a:p>
            <a:pPr algn="just">
              <a:spcAft>
                <a:spcPct val="10000"/>
              </a:spcAft>
            </a:pPr>
            <a:r>
              <a:rPr lang="fr-FR" sz="3000" dirty="0"/>
              <a:t>Clinique : </a:t>
            </a:r>
            <a:r>
              <a:rPr lang="fr-FR" dirty="0"/>
              <a:t>« maladie des banquets »</a:t>
            </a:r>
            <a:endParaRPr lang="fr-FR" sz="3000" dirty="0"/>
          </a:p>
          <a:p>
            <a:pPr lvl="1" algn="just">
              <a:lnSpc>
                <a:spcPct val="80000"/>
              </a:lnSpc>
              <a:spcAft>
                <a:spcPct val="10000"/>
              </a:spcAft>
            </a:pPr>
            <a:r>
              <a:rPr lang="fr-FR" sz="2400" dirty="0"/>
              <a:t>Incubation </a:t>
            </a:r>
            <a:r>
              <a:rPr lang="fr-FR" sz="2400" b="1" dirty="0">
                <a:solidFill>
                  <a:srgbClr val="FF6600"/>
                </a:solidFill>
              </a:rPr>
              <a:t>courte</a:t>
            </a:r>
            <a:r>
              <a:rPr lang="fr-FR" sz="2400" dirty="0"/>
              <a:t> : 2 à 4 heures </a:t>
            </a:r>
          </a:p>
          <a:p>
            <a:pPr lvl="1" algn="just">
              <a:lnSpc>
                <a:spcPct val="80000"/>
              </a:lnSpc>
              <a:spcAft>
                <a:spcPct val="10000"/>
              </a:spcAft>
            </a:pPr>
            <a:r>
              <a:rPr lang="fr-FR" sz="2400" dirty="0"/>
              <a:t>Nausées et vomissements</a:t>
            </a:r>
          </a:p>
          <a:p>
            <a:pPr lvl="1" algn="just">
              <a:lnSpc>
                <a:spcPct val="80000"/>
              </a:lnSpc>
              <a:spcAft>
                <a:spcPct val="10000"/>
              </a:spcAft>
            </a:pPr>
            <a:r>
              <a:rPr lang="fr-FR" sz="2400" dirty="0"/>
              <a:t>Diarrhée liquide profuse non sanglante </a:t>
            </a:r>
          </a:p>
          <a:p>
            <a:pPr lvl="1" algn="just">
              <a:lnSpc>
                <a:spcPct val="80000"/>
              </a:lnSpc>
              <a:spcAft>
                <a:spcPct val="10000"/>
              </a:spcAft>
            </a:pPr>
            <a:r>
              <a:rPr lang="fr-FR" sz="2400" b="1" dirty="0">
                <a:solidFill>
                  <a:srgbClr val="FF6600"/>
                </a:solidFill>
              </a:rPr>
              <a:t>PAS</a:t>
            </a:r>
            <a:r>
              <a:rPr lang="fr-FR" sz="2400" dirty="0"/>
              <a:t> de fièvre</a:t>
            </a:r>
          </a:p>
          <a:p>
            <a:pPr algn="just">
              <a:spcAft>
                <a:spcPct val="10000"/>
              </a:spcAft>
            </a:pPr>
            <a:r>
              <a:rPr lang="fr-FR" sz="2800" dirty="0"/>
              <a:t>Recherche de la production de toxines </a:t>
            </a:r>
          </a:p>
          <a:p>
            <a:pPr marL="0" indent="0" algn="just">
              <a:spcAft>
                <a:spcPct val="10000"/>
              </a:spcAft>
              <a:buNone/>
            </a:pPr>
            <a:r>
              <a:rPr lang="fr-FR" sz="2800" dirty="0"/>
              <a:t>dans les vomissements et dans l’aliment</a:t>
            </a:r>
          </a:p>
          <a:p>
            <a:pPr algn="just">
              <a:spcAft>
                <a:spcPct val="10000"/>
              </a:spcAft>
            </a:pPr>
            <a:r>
              <a:rPr lang="fr-FR" sz="2800" b="1" dirty="0">
                <a:solidFill>
                  <a:srgbClr val="FF6600"/>
                </a:solidFill>
              </a:rPr>
              <a:t>PAS</a:t>
            </a:r>
            <a:r>
              <a:rPr lang="fr-FR" sz="2800" dirty="0"/>
              <a:t> de coproculture</a:t>
            </a:r>
          </a:p>
          <a:p>
            <a:pPr algn="just">
              <a:buFont typeface="Wingdings" charset="0"/>
              <a:buNone/>
            </a:pPr>
            <a:endParaRPr lang="fr-FR" sz="2800" dirty="0"/>
          </a:p>
          <a:p>
            <a:pPr algn="just">
              <a:buFont typeface="Wingdings" charset="0"/>
              <a:buNone/>
            </a:pPr>
            <a:endParaRPr 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1610" y="44625"/>
            <a:ext cx="2486894" cy="1584175"/>
          </a:xfrm>
          <a:prstGeom prst="rect">
            <a:avLst/>
          </a:prstGeom>
        </p:spPr>
      </p:pic>
      <p:pic>
        <p:nvPicPr>
          <p:cNvPr id="120834" name="Picture 2" descr="Résultat de recherche d'images pour &quot;doigts dans le nez&quot;">
            <a:extLst>
              <a:ext uri="{FF2B5EF4-FFF2-40B4-BE49-F238E27FC236}">
                <a16:creationId xmlns:a16="http://schemas.microsoft.com/office/drawing/2014/main" id="{45E2238C-141A-3A46-ABC4-A79F93971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20" y="2578989"/>
            <a:ext cx="2663976" cy="1858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6" name="Picture 4" descr="Résultat de recherche d'images pour &quot;vomissement&quot;">
            <a:extLst>
              <a:ext uri="{FF2B5EF4-FFF2-40B4-BE49-F238E27FC236}">
                <a16:creationId xmlns:a16="http://schemas.microsoft.com/office/drawing/2014/main" id="{1E6199AB-2BB7-B946-B27D-8C98CF237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520" y="4544213"/>
            <a:ext cx="1805682" cy="225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67DA5D-7487-44B6-BB2E-B0C53C4A96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13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36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77800"/>
            <a:ext cx="8080375" cy="1143000"/>
          </a:xfrm>
          <a:noFill/>
          <a:ln/>
        </p:spPr>
        <p:txBody>
          <a:bodyPr/>
          <a:lstStyle/>
          <a:p>
            <a:r>
              <a:rPr lang="fr-FR" dirty="0"/>
              <a:t>TIAC à </a:t>
            </a:r>
            <a:r>
              <a:rPr lang="fr-FR" i="1" dirty="0"/>
              <a:t>Bacillus </a:t>
            </a:r>
            <a:r>
              <a:rPr lang="fr-FR" i="1" dirty="0" err="1"/>
              <a:t>cereus</a:t>
            </a:r>
            <a:endParaRPr lang="fr-FR" i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955" y="1074724"/>
            <a:ext cx="8811278" cy="5148276"/>
          </a:xfrm>
          <a:noFill/>
          <a:ln/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ct val="10000"/>
              </a:spcAft>
            </a:pPr>
            <a:r>
              <a:rPr lang="fr-FR" sz="2800" dirty="0"/>
              <a:t>Source</a:t>
            </a:r>
          </a:p>
          <a:p>
            <a:pPr lvl="1">
              <a:spcBef>
                <a:spcPts val="0"/>
              </a:spcBef>
              <a:spcAft>
                <a:spcPct val="10000"/>
              </a:spcAft>
            </a:pPr>
            <a:r>
              <a:rPr lang="fr-FR" dirty="0"/>
              <a:t>aliments en cause : salade de riz, volailles</a:t>
            </a:r>
            <a:r>
              <a:rPr lang="is-IS" dirty="0"/>
              <a:t>…</a:t>
            </a:r>
            <a:endParaRPr lang="fr-FR" dirty="0"/>
          </a:p>
          <a:p>
            <a:pPr>
              <a:spcBef>
                <a:spcPts val="0"/>
              </a:spcBef>
              <a:spcAft>
                <a:spcPct val="10000"/>
              </a:spcAft>
            </a:pPr>
            <a:r>
              <a:rPr lang="fr-FR" sz="2800" dirty="0"/>
              <a:t>Bactérie :</a:t>
            </a:r>
          </a:p>
          <a:p>
            <a:pPr lvl="1">
              <a:spcBef>
                <a:spcPts val="0"/>
              </a:spcBef>
              <a:spcAft>
                <a:spcPct val="10000"/>
              </a:spcAft>
            </a:pPr>
            <a:r>
              <a:rPr lang="fr-FR" dirty="0"/>
              <a:t>bacille à Gram positif</a:t>
            </a:r>
          </a:p>
          <a:p>
            <a:pPr lvl="1">
              <a:spcBef>
                <a:spcPts val="0"/>
              </a:spcBef>
              <a:spcAft>
                <a:spcPct val="10000"/>
              </a:spcAft>
            </a:pPr>
            <a:r>
              <a:rPr lang="fr-FR" dirty="0"/>
              <a:t>deux entérotoxines :</a:t>
            </a:r>
          </a:p>
          <a:p>
            <a:pPr lvl="2">
              <a:spcBef>
                <a:spcPts val="0"/>
              </a:spcBef>
              <a:spcAft>
                <a:spcPct val="10000"/>
              </a:spcAft>
            </a:pPr>
            <a:r>
              <a:rPr lang="fr-FR" sz="2800" dirty="0"/>
              <a:t>thermostable : </a:t>
            </a:r>
            <a:r>
              <a:rPr lang="fr-FR" sz="2800" b="1" dirty="0">
                <a:solidFill>
                  <a:srgbClr val="FF6600"/>
                </a:solidFill>
              </a:rPr>
              <a:t>vomissements </a:t>
            </a:r>
            <a:r>
              <a:rPr lang="fr-FR" sz="2800" dirty="0"/>
              <a:t>et incubation : 1-6 h</a:t>
            </a:r>
          </a:p>
          <a:p>
            <a:pPr lvl="2">
              <a:spcBef>
                <a:spcPts val="0"/>
              </a:spcBef>
              <a:spcAft>
                <a:spcPct val="10000"/>
              </a:spcAft>
            </a:pPr>
            <a:r>
              <a:rPr lang="fr-FR" sz="2800" dirty="0"/>
              <a:t>thermolabile : </a:t>
            </a:r>
            <a:r>
              <a:rPr lang="fr-FR" sz="2800" b="1" dirty="0">
                <a:solidFill>
                  <a:srgbClr val="FF6600"/>
                </a:solidFill>
              </a:rPr>
              <a:t>diarrhées</a:t>
            </a:r>
            <a:r>
              <a:rPr lang="fr-FR" sz="2800" dirty="0"/>
              <a:t> et incubation : 6-12 h</a:t>
            </a:r>
          </a:p>
          <a:p>
            <a:pPr>
              <a:spcBef>
                <a:spcPts val="0"/>
              </a:spcBef>
              <a:spcAft>
                <a:spcPct val="10000"/>
              </a:spcAft>
            </a:pPr>
            <a:r>
              <a:rPr lang="fr-FR" sz="2800" dirty="0"/>
              <a:t>Clinique</a:t>
            </a:r>
          </a:p>
          <a:p>
            <a:pPr lvl="1">
              <a:spcBef>
                <a:spcPts val="0"/>
              </a:spcBef>
              <a:spcAft>
                <a:spcPct val="10000"/>
              </a:spcAft>
            </a:pPr>
            <a:r>
              <a:rPr lang="fr-FR" dirty="0"/>
              <a:t>fébricule</a:t>
            </a:r>
            <a:r>
              <a:rPr lang="fr-FR" dirty="0">
                <a:latin typeface="+mj-lt"/>
              </a:rPr>
              <a:t>, nausées, vomissements</a:t>
            </a:r>
          </a:p>
          <a:p>
            <a:pPr>
              <a:spcBef>
                <a:spcPts val="0"/>
              </a:spcBef>
              <a:spcAft>
                <a:spcPct val="10000"/>
              </a:spcAft>
            </a:pPr>
            <a:r>
              <a:rPr lang="fr-FR" sz="2800" dirty="0">
                <a:latin typeface="+mj-lt"/>
              </a:rPr>
              <a:t>Isolement de </a:t>
            </a:r>
            <a:r>
              <a:rPr lang="fr-FR" sz="2800" i="1" dirty="0">
                <a:latin typeface="+mj-lt"/>
              </a:rPr>
              <a:t>B. </a:t>
            </a:r>
            <a:r>
              <a:rPr lang="fr-FR" sz="2800" i="1" dirty="0" err="1">
                <a:latin typeface="+mj-lt"/>
              </a:rPr>
              <a:t>cereus</a:t>
            </a:r>
            <a:r>
              <a:rPr lang="fr-FR" sz="2800" i="1" dirty="0">
                <a:latin typeface="+mj-lt"/>
              </a:rPr>
              <a:t> </a:t>
            </a:r>
            <a:r>
              <a:rPr lang="fr-FR" sz="2800" dirty="0">
                <a:latin typeface="+mj-lt"/>
              </a:rPr>
              <a:t>dans les aliments</a:t>
            </a:r>
          </a:p>
          <a:p>
            <a:pPr>
              <a:spcBef>
                <a:spcPts val="0"/>
              </a:spcBef>
              <a:buFont typeface="Wingdings" charset="0"/>
              <a:buNone/>
            </a:pPr>
            <a:endParaRPr lang="fr-FR" sz="2800" dirty="0"/>
          </a:p>
          <a:p>
            <a:pPr>
              <a:spcBef>
                <a:spcPts val="0"/>
              </a:spcBef>
              <a:buFont typeface="Wingdings" charset="0"/>
              <a:buNone/>
            </a:pPr>
            <a:endParaRPr 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/>
          <a:srcRect l="13799" t="10104" r="24168" b="7949"/>
          <a:stretch/>
        </p:blipFill>
        <p:spPr>
          <a:xfrm>
            <a:off x="7371302" y="1184059"/>
            <a:ext cx="1511998" cy="129244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66235" y="4644128"/>
            <a:ext cx="1799998" cy="13482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7E1744B-4E17-4479-B441-E60BD8D65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877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TIAC à </a:t>
            </a:r>
            <a:r>
              <a:rPr lang="fr-FR" i="1" dirty="0"/>
              <a:t>Clostridium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5100" y="1535113"/>
            <a:ext cx="4040188" cy="639762"/>
          </a:xfrm>
        </p:spPr>
        <p:txBody>
          <a:bodyPr/>
          <a:lstStyle/>
          <a:p>
            <a:r>
              <a:rPr lang="fr-FR" i="1" dirty="0"/>
              <a:t>Clostridium perfringens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5100" y="2174875"/>
            <a:ext cx="4040188" cy="3951288"/>
          </a:xfrm>
        </p:spPr>
        <p:txBody>
          <a:bodyPr/>
          <a:lstStyle/>
          <a:p>
            <a:r>
              <a:rPr lang="fr-FR" dirty="0"/>
              <a:t>Bactéries sporulées thermorésistantes</a:t>
            </a:r>
          </a:p>
          <a:p>
            <a:r>
              <a:rPr lang="fr-FR" dirty="0"/>
              <a:t>Viandes en sauces</a:t>
            </a:r>
          </a:p>
          <a:p>
            <a:r>
              <a:rPr lang="fr-FR" dirty="0"/>
              <a:t>Incubation : 9-15 h</a:t>
            </a:r>
          </a:p>
          <a:p>
            <a:r>
              <a:rPr lang="fr-FR" dirty="0"/>
              <a:t>Entérocolites nécrosantes avec souches de type C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162425" y="1535113"/>
            <a:ext cx="4041775" cy="639762"/>
          </a:xfrm>
        </p:spPr>
        <p:txBody>
          <a:bodyPr/>
          <a:lstStyle/>
          <a:p>
            <a:r>
              <a:rPr lang="fr-FR" i="1" dirty="0"/>
              <a:t>Clostridium </a:t>
            </a:r>
            <a:r>
              <a:rPr lang="fr-FR" i="1" dirty="0" err="1"/>
              <a:t>botulinum</a:t>
            </a:r>
            <a:endParaRPr lang="fr-FR" i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62425" y="2174875"/>
            <a:ext cx="4956175" cy="3951288"/>
          </a:xfrm>
        </p:spPr>
        <p:txBody>
          <a:bodyPr/>
          <a:lstStyle/>
          <a:p>
            <a:r>
              <a:rPr lang="fr-FR" dirty="0"/>
              <a:t>Bactéries sporulées thermorésistantes</a:t>
            </a:r>
          </a:p>
          <a:p>
            <a:r>
              <a:rPr lang="fr-FR" dirty="0"/>
              <a:t>Conserves, salaison, produits fumés</a:t>
            </a:r>
          </a:p>
          <a:p>
            <a:r>
              <a:rPr lang="fr-FR" dirty="0"/>
              <a:t>Incubation : 12-36 h</a:t>
            </a:r>
          </a:p>
          <a:p>
            <a:r>
              <a:rPr lang="fr-FR" dirty="0"/>
              <a:t>Botulisme : symptomatologie </a:t>
            </a:r>
            <a:r>
              <a:rPr lang="fr-FR" b="1" dirty="0">
                <a:solidFill>
                  <a:srgbClr val="FF6600"/>
                </a:solidFill>
              </a:rPr>
              <a:t>neurologique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E6F6D2A2-37B6-49EA-A77B-1FA85092A003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76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2A0B78-0D98-47DE-8293-378D56482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708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/>
          <a:lstStyle/>
          <a:p>
            <a:r>
              <a:rPr lang="fr-FR" i="1" dirty="0">
                <a:solidFill>
                  <a:srgbClr val="FF6600"/>
                </a:solidFill>
              </a:rPr>
              <a:t>Clostridium </a:t>
            </a:r>
            <a:r>
              <a:rPr lang="fr-FR" i="1" dirty="0" err="1">
                <a:solidFill>
                  <a:srgbClr val="FF6600"/>
                </a:solidFill>
              </a:rPr>
              <a:t>botulinum</a:t>
            </a:r>
            <a:endParaRPr lang="fr-FR" i="1" dirty="0">
              <a:solidFill>
                <a:srgbClr val="FF6600"/>
              </a:solidFill>
            </a:endParaRPr>
          </a:p>
        </p:txBody>
      </p:sp>
      <p:pic>
        <p:nvPicPr>
          <p:cNvPr id="4" name="Espace réservé du contenu 8"/>
          <p:cNvPicPr>
            <a:picLocks noChangeAspect="1"/>
          </p:cNvPicPr>
          <p:nvPr/>
        </p:nvPicPr>
        <p:blipFill>
          <a:blip r:embed="rId2" cstate="print"/>
          <a:srcRect t="516" b="516"/>
          <a:stretch>
            <a:fillRect/>
          </a:stretch>
        </p:blipFill>
        <p:spPr>
          <a:xfrm>
            <a:off x="1270000" y="2438177"/>
            <a:ext cx="6840000" cy="37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89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/>
              <a:t>Clostridium </a:t>
            </a:r>
            <a:r>
              <a:rPr lang="fr-FR" i="1" dirty="0" err="1"/>
              <a:t>botulinum</a:t>
            </a:r>
            <a:endParaRPr lang="fr-FR" i="1" dirty="0"/>
          </a:p>
        </p:txBody>
      </p:sp>
      <p:sp>
        <p:nvSpPr>
          <p:cNvPr id="305" name="Shape 305"/>
          <p:cNvSpPr>
            <a:spLocks noGrp="1"/>
          </p:cNvSpPr>
          <p:nvPr>
            <p:ph idx="1"/>
          </p:nvPr>
        </p:nvSpPr>
        <p:spPr>
          <a:xfrm>
            <a:off x="457200" y="1387908"/>
            <a:ext cx="7466495" cy="4525963"/>
          </a:xfrm>
        </p:spPr>
        <p:txBody>
          <a:bodyPr>
            <a:normAutofit/>
          </a:bodyPr>
          <a:lstStyle/>
          <a:p>
            <a:r>
              <a:rPr lang="fr-FR" dirty="0">
                <a:sym typeface="Gill Sans SemiBold"/>
              </a:rPr>
              <a:t>Bactériologie</a:t>
            </a:r>
          </a:p>
          <a:p>
            <a:pPr lvl="1"/>
            <a:r>
              <a:rPr lang="fr-FR" dirty="0"/>
              <a:t>bacille </a:t>
            </a:r>
            <a:r>
              <a:rPr lang="fr-FR" b="1" dirty="0">
                <a:solidFill>
                  <a:srgbClr val="FF6600"/>
                </a:solidFill>
              </a:rPr>
              <a:t>anaérobie</a:t>
            </a:r>
            <a:r>
              <a:rPr lang="fr-FR" dirty="0"/>
              <a:t> sporulé à Gram positif</a:t>
            </a:r>
          </a:p>
          <a:p>
            <a:pPr lvl="1"/>
            <a:r>
              <a:rPr lang="fr-FR" dirty="0"/>
              <a:t>spores </a:t>
            </a:r>
            <a:r>
              <a:rPr lang="fr-FR" dirty="0">
                <a:sym typeface="Gill Sans SemiBold"/>
              </a:rPr>
              <a:t>thermorésistantes</a:t>
            </a:r>
          </a:p>
          <a:p>
            <a:pPr lvl="1"/>
            <a:endParaRPr lang="fr-FR" dirty="0">
              <a:sym typeface="Gill Sans SemiBold"/>
            </a:endParaRPr>
          </a:p>
          <a:p>
            <a:r>
              <a:rPr lang="fr-FR" dirty="0">
                <a:sym typeface="Gill Sans SemiBold"/>
              </a:rPr>
              <a:t>Habitat</a:t>
            </a:r>
          </a:p>
          <a:p>
            <a:pPr lvl="1"/>
            <a:r>
              <a:rPr lang="fr-FR" dirty="0"/>
              <a:t>présent dans l’environnement</a:t>
            </a:r>
          </a:p>
          <a:p>
            <a:pPr lvl="1"/>
            <a:r>
              <a:rPr lang="fr-FR" dirty="0"/>
              <a:t>tube digestif des animaux</a:t>
            </a:r>
          </a:p>
        </p:txBody>
      </p:sp>
      <p:pic>
        <p:nvPicPr>
          <p:cNvPr id="306" name="clostridiumbotulinumgram.jpg"/>
          <p:cNvPicPr>
            <a:picLocks noChangeAspect="1"/>
          </p:cNvPicPr>
          <p:nvPr/>
        </p:nvPicPr>
        <p:blipFill rotWithShape="1">
          <a:blip r:embed="rId2" cstate="print"/>
          <a:srcRect l="22788"/>
          <a:stretch/>
        </p:blipFill>
        <p:spPr>
          <a:xfrm>
            <a:off x="7149977" y="2530908"/>
            <a:ext cx="1826835" cy="154805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43327397-F84B-4439-99B6-BA741E6C7C66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78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45A402-F3FF-49BA-9EC5-39C041020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97156"/>
      </p:ext>
    </p:extLst>
  </p:cSld>
  <p:clrMapOvr>
    <a:masterClrMapping/>
  </p:clrMapOvr>
  <p:transition spd="slow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3D24AB-A57C-F146-9CD0-45780D4D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Epidémiologie du botulisme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D57BE2C4-EEB8-FC42-A199-21162AB92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78"/>
          <a:stretch/>
        </p:blipFill>
        <p:spPr>
          <a:xfrm>
            <a:off x="5859649" y="1192948"/>
            <a:ext cx="3070697" cy="155277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D1741F-566C-C243-A6D7-E94109DDA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54" y="1214821"/>
            <a:ext cx="5645995" cy="3061802"/>
          </a:xfrm>
          <a:prstGeom prst="rect">
            <a:avLst/>
          </a:prstGeom>
        </p:spPr>
      </p:pic>
      <p:sp>
        <p:nvSpPr>
          <p:cNvPr id="9" name="Shape 305">
            <a:extLst>
              <a:ext uri="{FF2B5EF4-FFF2-40B4-BE49-F238E27FC236}">
                <a16:creationId xmlns:a16="http://schemas.microsoft.com/office/drawing/2014/main" id="{417265B6-84A2-2F4B-8362-DC5D2C8A40D8}"/>
              </a:ext>
            </a:extLst>
          </p:cNvPr>
          <p:cNvSpPr txBox="1">
            <a:spLocks/>
          </p:cNvSpPr>
          <p:nvPr/>
        </p:nvSpPr>
        <p:spPr bwMode="auto">
          <a:xfrm>
            <a:off x="633897" y="4519661"/>
            <a:ext cx="7466495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sym typeface="Gill Sans SemiBold"/>
              </a:rPr>
              <a:t>En 2022, 2 foyers recensés</a:t>
            </a:r>
          </a:p>
          <a:p>
            <a:r>
              <a:rPr lang="fr-FR" sz="2400" dirty="0">
                <a:sym typeface="Gill Sans SemiBold"/>
              </a:rPr>
              <a:t>2023 : foyer à Bordeaux dans un restaurant (conserves de sardines) -&gt; 10 cas dont 1 décès, 8 hospitalisés</a:t>
            </a:r>
          </a:p>
        </p:txBody>
      </p:sp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A9C4615E-E0AE-46CE-83E1-F3CAA21491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72"/>
          <a:stretch/>
        </p:blipFill>
        <p:spPr bwMode="auto">
          <a:xfrm>
            <a:off x="6610603" y="2876474"/>
            <a:ext cx="1568789" cy="155277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3414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3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Contamination</a:t>
            </a:r>
          </a:p>
        </p:txBody>
      </p:sp>
      <p:sp>
        <p:nvSpPr>
          <p:cNvPr id="313" name="Shape 313"/>
          <p:cNvSpPr>
            <a:spLocks noGrp="1"/>
          </p:cNvSpPr>
          <p:nvPr>
            <p:ph idx="1"/>
          </p:nvPr>
        </p:nvSpPr>
        <p:spPr>
          <a:xfrm>
            <a:off x="127000" y="1176840"/>
            <a:ext cx="7109296" cy="3801559"/>
          </a:xfrm>
        </p:spPr>
        <p:txBody>
          <a:bodyPr>
            <a:normAutofit/>
          </a:bodyPr>
          <a:lstStyle/>
          <a:p>
            <a:pPr algn="just"/>
            <a:r>
              <a:rPr lang="fr-FR" sz="2800" dirty="0"/>
              <a:t>Mauvaise stérilisation de conserves familiales ou autres préparations : jambon, saucisson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Grande </a:t>
            </a:r>
            <a:r>
              <a:rPr lang="fr-FR" sz="2800" dirty="0" err="1">
                <a:sym typeface="Gill Sans SemiBold"/>
              </a:rPr>
              <a:t>thermorésistance</a:t>
            </a:r>
            <a:r>
              <a:rPr lang="fr-FR" sz="2800" dirty="0"/>
              <a:t> de la spore 3-5 h à 100°C donc chauffer 10 min à 120°C</a:t>
            </a:r>
          </a:p>
          <a:p>
            <a:pPr algn="just"/>
            <a:endParaRPr lang="fr-FR" sz="2800" dirty="0"/>
          </a:p>
        </p:txBody>
      </p:sp>
      <p:pic>
        <p:nvPicPr>
          <p:cNvPr id="314" name="jambon_d_auvergne_140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404664"/>
            <a:ext cx="1282078" cy="2404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Saucisson_Jesu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3796749"/>
            <a:ext cx="1804644" cy="2404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print"/>
          <a:srcRect l="12364" t="15300" r="19636"/>
          <a:stretch/>
        </p:blipFill>
        <p:spPr>
          <a:xfrm>
            <a:off x="127000" y="3642954"/>
            <a:ext cx="2374900" cy="19685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A0EC976-C3CE-0549-8739-164CEEAB3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5" y="3713417"/>
            <a:ext cx="2692400" cy="2717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5F0DD0-11A4-4CFA-B8DE-121607D33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14323"/>
      </p:ext>
    </p:extLst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Toxines botuliques</a:t>
            </a:r>
          </a:p>
        </p:txBody>
      </p:sp>
      <p:sp>
        <p:nvSpPr>
          <p:cNvPr id="327" name="Shape 327"/>
          <p:cNvSpPr>
            <a:spLocks noGrp="1"/>
          </p:cNvSpPr>
          <p:nvPr>
            <p:ph idx="1"/>
          </p:nvPr>
        </p:nvSpPr>
        <p:spPr>
          <a:xfrm>
            <a:off x="179512" y="1079296"/>
            <a:ext cx="8808688" cy="573408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2800" dirty="0"/>
              <a:t>7 variétés antigéniques (A à G) : </a:t>
            </a:r>
            <a:r>
              <a:rPr lang="fr-FR" sz="2800" b="1" dirty="0">
                <a:solidFill>
                  <a:srgbClr val="FF6600"/>
                </a:solidFill>
                <a:sym typeface="Gill Sans SemiBold"/>
              </a:rPr>
              <a:t>A</a:t>
            </a:r>
            <a:r>
              <a:rPr lang="fr-FR" sz="2800" dirty="0">
                <a:solidFill>
                  <a:srgbClr val="FF6600"/>
                </a:solidFill>
                <a:sym typeface="Gill Sans SemiBold"/>
              </a:rPr>
              <a:t> </a:t>
            </a:r>
            <a:r>
              <a:rPr lang="fr-FR" sz="2800" dirty="0">
                <a:sym typeface="Gill Sans SemiBold"/>
              </a:rPr>
              <a:t>(USA)</a:t>
            </a:r>
            <a:r>
              <a:rPr lang="fr-FR" sz="2800" dirty="0"/>
              <a:t> et </a:t>
            </a:r>
            <a:r>
              <a:rPr lang="fr-FR" sz="2800" b="1" dirty="0">
                <a:solidFill>
                  <a:srgbClr val="FF6600"/>
                </a:solidFill>
                <a:sym typeface="Gill Sans SemiBold"/>
              </a:rPr>
              <a:t>B</a:t>
            </a:r>
            <a:r>
              <a:rPr lang="fr-FR" sz="2800" dirty="0">
                <a:sym typeface="Gill Sans SemiBold"/>
              </a:rPr>
              <a:t> (France)</a:t>
            </a:r>
          </a:p>
          <a:p>
            <a:r>
              <a:rPr lang="fr-FR" sz="2800" dirty="0"/>
              <a:t>Résiste au pH intestin et aux enzymes du tube digestif</a:t>
            </a:r>
          </a:p>
          <a:p>
            <a:r>
              <a:rPr lang="fr-FR" sz="2800" dirty="0"/>
              <a:t>Toxines thermolabiles </a:t>
            </a:r>
            <a:r>
              <a:rPr lang="fr-FR" sz="2800" dirty="0">
                <a:sym typeface="Gill Sans SemiBold"/>
              </a:rPr>
              <a:t>puissantes</a:t>
            </a:r>
            <a:r>
              <a:rPr lang="fr-FR" sz="2800" dirty="0"/>
              <a:t> : </a:t>
            </a:r>
          </a:p>
          <a:p>
            <a:pPr lvl="1"/>
            <a:r>
              <a:rPr lang="fr-FR" sz="2400" dirty="0"/>
              <a:t>1 mg peut tuer 31 millions de souris</a:t>
            </a:r>
          </a:p>
          <a:p>
            <a:pPr lvl="1"/>
            <a:r>
              <a:rPr lang="fr-FR" sz="2400" dirty="0"/>
              <a:t>200 g la population mondiale… mais difficile à contrôler !</a:t>
            </a:r>
          </a:p>
          <a:p>
            <a:pPr lvl="1"/>
            <a:r>
              <a:rPr lang="fr-FR" sz="2400" b="1" dirty="0">
                <a:solidFill>
                  <a:srgbClr val="FF6600"/>
                </a:solidFill>
              </a:rPr>
              <a:t>agent de bioterrorisme </a:t>
            </a:r>
            <a:r>
              <a:rPr lang="fr-FR" sz="2400" dirty="0"/>
              <a:t>: toxine A</a:t>
            </a:r>
          </a:p>
          <a:p>
            <a:r>
              <a:rPr lang="fr-FR" sz="2800" dirty="0"/>
              <a:t>Contamination exogène</a:t>
            </a:r>
          </a:p>
          <a:p>
            <a:pPr lvl="1"/>
            <a:r>
              <a:rPr lang="fr-FR" sz="2400" b="1" dirty="0">
                <a:solidFill>
                  <a:srgbClr val="FF6600"/>
                </a:solidFill>
              </a:rPr>
              <a:t>directe</a:t>
            </a:r>
            <a:r>
              <a:rPr lang="fr-FR" sz="2400" b="1" dirty="0">
                <a:solidFill>
                  <a:schemeClr val="accent6"/>
                </a:solidFill>
              </a:rPr>
              <a:t> </a:t>
            </a:r>
            <a:r>
              <a:rPr lang="fr-FR" sz="2400" dirty="0"/>
              <a:t>(jambon artisanal ++)</a:t>
            </a:r>
          </a:p>
          <a:p>
            <a:pPr lvl="1"/>
            <a:r>
              <a:rPr lang="fr-FR" sz="2400" dirty="0"/>
              <a:t>indirecte (spores dans plaie : toxicomanes IV)</a:t>
            </a:r>
          </a:p>
          <a:p>
            <a:r>
              <a:rPr lang="fr-FR" sz="2800" dirty="0">
                <a:sym typeface="Gill Sans SemiBold"/>
              </a:rPr>
              <a:t>Inhibent la synthèse d'acétylcholine</a:t>
            </a:r>
            <a:r>
              <a:rPr lang="fr-FR" sz="2800" dirty="0"/>
              <a:t> au niveau des synapses ou des plaques </a:t>
            </a:r>
            <a:r>
              <a:rPr lang="fr-FR" sz="2800" dirty="0" err="1"/>
              <a:t>neuro-musculaires</a:t>
            </a:r>
            <a:endParaRPr lang="fr-FR" sz="2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86800" y="3573016"/>
            <a:ext cx="1800000" cy="1197818"/>
          </a:xfrm>
          <a:prstGeom prst="rect">
            <a:avLst/>
          </a:prstGeom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3580ED1-8250-4B24-9943-461CE8499736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81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098C15-149C-4A4F-9685-F41C03B67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25053"/>
      </p:ext>
    </p:extLst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Botulisme</a:t>
            </a:r>
          </a:p>
        </p:txBody>
      </p:sp>
      <p:sp>
        <p:nvSpPr>
          <p:cNvPr id="318" name="Shape 318"/>
          <p:cNvSpPr>
            <a:spLocks noGrp="1"/>
          </p:cNvSpPr>
          <p:nvPr>
            <p:ph idx="1"/>
          </p:nvPr>
        </p:nvSpPr>
        <p:spPr>
          <a:xfrm>
            <a:off x="351376" y="1182056"/>
            <a:ext cx="8441248" cy="4825490"/>
          </a:xfrm>
        </p:spPr>
        <p:txBody>
          <a:bodyPr>
            <a:noAutofit/>
          </a:bodyPr>
          <a:lstStyle/>
          <a:p>
            <a:pPr algn="just"/>
            <a:r>
              <a:rPr lang="fr-FR" sz="2800" dirty="0"/>
              <a:t>Trois formes : </a:t>
            </a:r>
          </a:p>
          <a:p>
            <a:pPr lvl="1" algn="just">
              <a:spcAft>
                <a:spcPts val="1200"/>
              </a:spcAft>
            </a:pPr>
            <a:r>
              <a:rPr lang="fr-FR" b="1" dirty="0">
                <a:solidFill>
                  <a:srgbClr val="FF6600"/>
                </a:solidFill>
                <a:sym typeface="Gill Sans SemiBold"/>
              </a:rPr>
              <a:t>Botulisme alimentaire</a:t>
            </a:r>
            <a:r>
              <a:rPr lang="fr-FR" b="1" dirty="0">
                <a:solidFill>
                  <a:srgbClr val="FF6600"/>
                </a:solidFill>
              </a:rPr>
              <a:t> </a:t>
            </a:r>
            <a:r>
              <a:rPr lang="fr-FR" dirty="0"/>
              <a:t>: ingestion de toxines préformées dans l’aliment contaminé </a:t>
            </a:r>
          </a:p>
          <a:p>
            <a:pPr lvl="1" algn="just">
              <a:spcAft>
                <a:spcPts val="1200"/>
              </a:spcAft>
            </a:pPr>
            <a:r>
              <a:rPr lang="fr-FR" b="1" dirty="0">
                <a:solidFill>
                  <a:srgbClr val="FF6600"/>
                </a:solidFill>
                <a:sym typeface="Gill Sans SemiBold"/>
              </a:rPr>
              <a:t>Botulisme infantile</a:t>
            </a:r>
            <a:r>
              <a:rPr lang="fr-FR" b="1" dirty="0">
                <a:solidFill>
                  <a:srgbClr val="FF6600"/>
                </a:solidFill>
              </a:rPr>
              <a:t> </a:t>
            </a:r>
            <a:r>
              <a:rPr lang="fr-FR" dirty="0"/>
              <a:t>: botulisme du nourrisson : formation endogène de toxine botulique après germination, dans l’intestin, de spores ingérées (miel contaminé sur tétine biberon)</a:t>
            </a:r>
          </a:p>
          <a:p>
            <a:pPr lvl="1" algn="just">
              <a:spcAft>
                <a:spcPts val="1200"/>
              </a:spcAft>
            </a:pPr>
            <a:r>
              <a:rPr lang="fr-FR" b="1" dirty="0">
                <a:solidFill>
                  <a:srgbClr val="FF6600"/>
                </a:solidFill>
                <a:sym typeface="Gill Sans SemiBold"/>
              </a:rPr>
              <a:t>Botulisme d’inoculation</a:t>
            </a:r>
            <a:r>
              <a:rPr lang="fr-FR" b="1" dirty="0">
                <a:solidFill>
                  <a:srgbClr val="FF6600"/>
                </a:solidFill>
              </a:rPr>
              <a:t> </a:t>
            </a:r>
            <a:r>
              <a:rPr lang="fr-FR" dirty="0"/>
              <a:t>: toxi-infection par production de toxine botulique à partir de plaies contaminées  (rare)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1DB69-8BAB-4C0D-A136-5C71FC0D8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53440"/>
      </p:ext>
    </p:extLst>
  </p:cSld>
  <p:clrMapOvr>
    <a:masterClrMapping/>
  </p:clrMapOvr>
  <p:transition spd="slow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Clinique : botulisme alimentaire</a:t>
            </a:r>
          </a:p>
        </p:txBody>
      </p:sp>
      <p:sp>
        <p:nvSpPr>
          <p:cNvPr id="321" name="Shape 321"/>
          <p:cNvSpPr>
            <a:spLocks noGrp="1"/>
          </p:cNvSpPr>
          <p:nvPr>
            <p:ph idx="1"/>
          </p:nvPr>
        </p:nvSpPr>
        <p:spPr>
          <a:xfrm>
            <a:off x="48626" y="1116456"/>
            <a:ext cx="877790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80181" indent="-344418" algn="just">
              <a:defRPr sz="3600"/>
            </a:pPr>
            <a:r>
              <a:rPr sz="2800" dirty="0">
                <a:latin typeface="+mj-lt"/>
              </a:rPr>
              <a:t>Ingestion d’aliments contaminés</a:t>
            </a:r>
          </a:p>
          <a:p>
            <a:pPr marL="880181" indent="-344418" algn="just">
              <a:defRPr sz="3600"/>
            </a:pPr>
            <a:r>
              <a:rPr sz="2800" dirty="0">
                <a:latin typeface="+mj-lt"/>
              </a:rPr>
              <a:t>Incubation : de 12 à 36 </a:t>
            </a:r>
            <a:r>
              <a:rPr lang="fr-FR" sz="2800" dirty="0">
                <a:latin typeface="+mj-lt"/>
              </a:rPr>
              <a:t>h</a:t>
            </a:r>
            <a:r>
              <a:rPr sz="2800" dirty="0">
                <a:latin typeface="+mj-lt"/>
              </a:rPr>
              <a:t> (jusqu’à 8 jours)</a:t>
            </a:r>
          </a:p>
          <a:p>
            <a:pPr marL="880181" indent="-344418" algn="just">
              <a:defRPr sz="3600"/>
            </a:pPr>
            <a:r>
              <a:rPr sz="2800" dirty="0">
                <a:latin typeface="+mj-lt"/>
              </a:rPr>
              <a:t>Pas de fièvre</a:t>
            </a:r>
          </a:p>
          <a:p>
            <a:pPr marL="880181" indent="-344418" algn="just">
              <a:defRPr sz="3600"/>
            </a:pPr>
            <a:r>
              <a:rPr lang="fr-FR" sz="2800" dirty="0">
                <a:latin typeface="+mj-lt"/>
                <a:ea typeface="Gill Sans SemiBold"/>
                <a:cs typeface="Gill Sans SemiBold"/>
                <a:sym typeface="Gill Sans SemiBold"/>
              </a:rPr>
              <a:t>N</a:t>
            </a:r>
            <a:r>
              <a:rPr sz="2800" dirty="0">
                <a:latin typeface="+mj-lt"/>
                <a:ea typeface="Gill Sans SemiBold"/>
                <a:cs typeface="Gill Sans SemiBold"/>
                <a:sym typeface="Gill Sans SemiBold"/>
              </a:rPr>
              <a:t>europaralysies</a:t>
            </a:r>
            <a:r>
              <a:rPr sz="2800" dirty="0">
                <a:latin typeface="+mj-lt"/>
              </a:rPr>
              <a:t> </a:t>
            </a:r>
          </a:p>
          <a:p>
            <a:pPr marL="880181" indent="-344418" algn="just">
              <a:defRPr sz="3600"/>
            </a:pPr>
            <a:r>
              <a:rPr sz="2800" dirty="0">
                <a:latin typeface="+mj-lt"/>
              </a:rPr>
              <a:t>Troubles </a:t>
            </a:r>
            <a:r>
              <a:rPr sz="2800" dirty="0" err="1">
                <a:latin typeface="+mj-lt"/>
              </a:rPr>
              <a:t>oculaires</a:t>
            </a:r>
            <a:r>
              <a:rPr lang="fr-FR" sz="2800" dirty="0">
                <a:latin typeface="+mj-lt"/>
              </a:rPr>
              <a:t> </a:t>
            </a:r>
            <a:r>
              <a:rPr sz="1600" dirty="0">
                <a:latin typeface="+mj-lt"/>
              </a:rPr>
              <a:t>(paupière tombante, diplopie, perte de l’accommodation)</a:t>
            </a:r>
          </a:p>
          <a:p>
            <a:pPr marL="880181" indent="-344418" algn="just">
              <a:defRPr sz="3600"/>
            </a:pPr>
            <a:r>
              <a:rPr sz="2800" dirty="0">
                <a:latin typeface="+mj-lt"/>
              </a:rPr>
              <a:t>Sécheresse de la bouche, dysphagie, difficulté</a:t>
            </a:r>
            <a:r>
              <a:rPr lang="fr-FR" sz="2800" dirty="0">
                <a:latin typeface="+mj-lt"/>
              </a:rPr>
              <a:t>s</a:t>
            </a:r>
            <a:r>
              <a:rPr sz="2800" dirty="0">
                <a:latin typeface="+mj-lt"/>
              </a:rPr>
              <a:t> d’élocution</a:t>
            </a:r>
          </a:p>
          <a:p>
            <a:pPr marL="880181" indent="-344418" algn="just">
              <a:defRPr sz="3600"/>
            </a:pPr>
            <a:r>
              <a:rPr sz="2800" dirty="0">
                <a:latin typeface="+mj-lt"/>
              </a:rPr>
              <a:t>Décès par paralysie des muscles intercostaux</a:t>
            </a:r>
          </a:p>
        </p:txBody>
      </p:sp>
      <p:pic>
        <p:nvPicPr>
          <p:cNvPr id="322" name="diplop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43079" y="5143501"/>
            <a:ext cx="2544258" cy="1683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mi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4414" y="5250656"/>
            <a:ext cx="2321719" cy="1455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acco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911" y="5371349"/>
            <a:ext cx="3571875" cy="47327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2B09070-F765-47D7-85C9-333BAD334C00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83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C5C9DB-F672-4A5D-B937-C4D030600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75530"/>
      </p:ext>
    </p:extLst>
  </p:cSld>
  <p:clrMapOvr>
    <a:masterClrMapping/>
  </p:clrMapOvr>
  <p:transition spd="slow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Diagnostic</a:t>
            </a:r>
          </a:p>
        </p:txBody>
      </p:sp>
      <p:sp>
        <p:nvSpPr>
          <p:cNvPr id="330" name="Shape 330"/>
          <p:cNvSpPr>
            <a:spLocks noGrp="1"/>
          </p:cNvSpPr>
          <p:nvPr>
            <p:ph idx="1"/>
          </p:nvPr>
        </p:nvSpPr>
        <p:spPr>
          <a:xfrm>
            <a:off x="457200" y="1401750"/>
            <a:ext cx="7823659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2800" dirty="0">
                <a:sym typeface="Gill Sans SemiBold"/>
              </a:rPr>
              <a:t>Clinique +++</a:t>
            </a:r>
          </a:p>
          <a:p>
            <a:pPr algn="just"/>
            <a:r>
              <a:rPr lang="fr-FR" sz="2800" dirty="0"/>
              <a:t>CNR des anaérobies et du botulisme :             </a:t>
            </a:r>
            <a:r>
              <a:rPr lang="fr-FR" sz="2000" dirty="0"/>
              <a:t>https://www.pasteur.fr/fr/sante-publique/CNR/les-cnr/bacteries-anaerobies-botulisme</a:t>
            </a:r>
            <a:endParaRPr lang="fr-FR" sz="2800" dirty="0"/>
          </a:p>
          <a:p>
            <a:pPr algn="just"/>
            <a:endParaRPr lang="fr-FR" sz="2800" dirty="0"/>
          </a:p>
          <a:p>
            <a:pPr algn="just"/>
            <a:endParaRPr lang="fr-FR" sz="2800" dirty="0"/>
          </a:p>
          <a:p>
            <a:pPr algn="just"/>
            <a:endParaRPr lang="fr-FR" sz="2800" dirty="0"/>
          </a:p>
          <a:p>
            <a:pPr algn="just"/>
            <a:r>
              <a:rPr lang="fr-FR" sz="2800" dirty="0"/>
              <a:t>Laboratoire spécialisé : neurotoxines (de A à G) recherchées dans aliments, sang, selles,… épreuve de la souris protégée</a:t>
            </a:r>
          </a:p>
        </p:txBody>
      </p:sp>
      <p:pic>
        <p:nvPicPr>
          <p:cNvPr id="331" name="dropped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9484" y="2968682"/>
            <a:ext cx="6475078" cy="9643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00365011"/>
      </p:ext>
    </p:extLst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Traitement</a:t>
            </a:r>
          </a:p>
        </p:txBody>
      </p:sp>
      <p:sp>
        <p:nvSpPr>
          <p:cNvPr id="334" name="Shape 334"/>
          <p:cNvSpPr>
            <a:spLocks noGrp="1"/>
          </p:cNvSpPr>
          <p:nvPr>
            <p:ph idx="1"/>
          </p:nvPr>
        </p:nvSpPr>
        <p:spPr>
          <a:xfrm>
            <a:off x="296394" y="1156146"/>
            <a:ext cx="8551211" cy="5341132"/>
          </a:xfrm>
        </p:spPr>
        <p:txBody>
          <a:bodyPr>
            <a:normAutofit/>
          </a:bodyPr>
          <a:lstStyle/>
          <a:p>
            <a:r>
              <a:rPr lang="fr-FR" sz="2800" dirty="0">
                <a:sym typeface="Gill Sans SemiBold"/>
              </a:rPr>
              <a:t>Traitement symptomatique</a:t>
            </a:r>
            <a:r>
              <a:rPr lang="fr-FR" sz="2800" dirty="0"/>
              <a:t> +++</a:t>
            </a:r>
          </a:p>
          <a:p>
            <a:pPr lvl="1"/>
            <a:r>
              <a:rPr lang="fr-FR" sz="2400" dirty="0"/>
              <a:t>déglutition, rythme cardiaque, ventilation artificielle, …</a:t>
            </a:r>
          </a:p>
          <a:p>
            <a:r>
              <a:rPr lang="fr-FR" sz="2800" dirty="0">
                <a:sym typeface="Gill Sans SemiBold"/>
              </a:rPr>
              <a:t>Sérothérapie</a:t>
            </a:r>
            <a:r>
              <a:rPr lang="fr-FR" sz="2800" dirty="0"/>
              <a:t> :</a:t>
            </a:r>
          </a:p>
          <a:p>
            <a:pPr lvl="1"/>
            <a:r>
              <a:rPr lang="fr-FR" sz="2400" dirty="0"/>
              <a:t>sérum trivalent A, B et E (utilisation </a:t>
            </a:r>
            <a:r>
              <a:rPr lang="fr-FR" sz="2400" b="1" dirty="0">
                <a:solidFill>
                  <a:srgbClr val="FF6600"/>
                </a:solidFill>
              </a:rPr>
              <a:t>précoce</a:t>
            </a:r>
            <a:r>
              <a:rPr lang="fr-FR" sz="2400" dirty="0"/>
              <a:t>)</a:t>
            </a:r>
          </a:p>
          <a:p>
            <a:pPr lvl="1"/>
            <a:r>
              <a:rPr lang="fr-FR" sz="2400" dirty="0"/>
              <a:t>neutralisation des toxines circulantes</a:t>
            </a:r>
          </a:p>
          <a:p>
            <a:pPr lvl="1"/>
            <a:r>
              <a:rPr lang="fr-FR" sz="2400" b="1" dirty="0">
                <a:solidFill>
                  <a:srgbClr val="FF6600"/>
                </a:solidFill>
              </a:rPr>
              <a:t>aucun effet sur les toxines </a:t>
            </a:r>
            <a:r>
              <a:rPr lang="fr-FR" sz="2400" b="1" dirty="0" err="1">
                <a:solidFill>
                  <a:srgbClr val="FF6600"/>
                </a:solidFill>
              </a:rPr>
              <a:t>intraneuronales</a:t>
            </a:r>
            <a:endParaRPr lang="fr-FR" sz="2400" b="1" dirty="0">
              <a:solidFill>
                <a:srgbClr val="FF6600"/>
              </a:solidFill>
            </a:endParaRPr>
          </a:p>
          <a:p>
            <a:r>
              <a:rPr lang="fr-FR" sz="2800" dirty="0">
                <a:sym typeface="Gill Sans SemiBold"/>
              </a:rPr>
              <a:t>Vaccination</a:t>
            </a:r>
            <a:r>
              <a:rPr lang="fr-FR" sz="2800" dirty="0"/>
              <a:t> :</a:t>
            </a:r>
          </a:p>
          <a:p>
            <a:pPr lvl="1"/>
            <a:r>
              <a:rPr lang="fr-FR" sz="2400" dirty="0"/>
              <a:t>anatoxines A, B, C, D et E</a:t>
            </a:r>
          </a:p>
          <a:p>
            <a:pPr lvl="1"/>
            <a:r>
              <a:rPr lang="fr-FR" sz="2400" dirty="0"/>
              <a:t>personnel de laboratoire ou militaire </a:t>
            </a:r>
            <a:r>
              <a:rPr lang="fr-FR" sz="2400" b="1" dirty="0">
                <a:solidFill>
                  <a:srgbClr val="FF6600"/>
                </a:solidFill>
              </a:rPr>
              <a:t>exposés</a:t>
            </a:r>
          </a:p>
          <a:p>
            <a:r>
              <a:rPr lang="fr-FR" sz="2800" dirty="0"/>
              <a:t>Traitement antibiotique controversé</a:t>
            </a:r>
          </a:p>
        </p:txBody>
      </p:sp>
    </p:spTree>
    <p:extLst>
      <p:ext uri="{BB962C8B-B14F-4D97-AF65-F5344CB8AC3E}">
        <p14:creationId xmlns:p14="http://schemas.microsoft.com/office/powerpoint/2010/main" val="3151011542"/>
      </p:ext>
    </p:extLst>
  </p:cSld>
  <p:clrMapOvr>
    <a:masterClrMapping/>
  </p:clrMapOvr>
  <p:transition spd="slow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j-lt"/>
              </a:rPr>
              <a:t>Prévention</a:t>
            </a:r>
          </a:p>
        </p:txBody>
      </p:sp>
      <p:sp>
        <p:nvSpPr>
          <p:cNvPr id="337" name="Shape 337"/>
          <p:cNvSpPr>
            <a:spLocks noGrp="1"/>
          </p:cNvSpPr>
          <p:nvPr>
            <p:ph idx="1"/>
          </p:nvPr>
        </p:nvSpPr>
        <p:spPr>
          <a:xfrm>
            <a:off x="443972" y="1057770"/>
            <a:ext cx="8592524" cy="4525963"/>
          </a:xfrm>
        </p:spPr>
        <p:txBody>
          <a:bodyPr>
            <a:normAutofit/>
          </a:bodyPr>
          <a:lstStyle/>
          <a:p>
            <a:r>
              <a:rPr lang="fr-FR" sz="2800" dirty="0">
                <a:sym typeface="Gill Sans SemiBold"/>
              </a:rPr>
              <a:t>Maladie à </a:t>
            </a:r>
            <a:r>
              <a:rPr lang="fr-FR" sz="2800" b="1" dirty="0">
                <a:solidFill>
                  <a:srgbClr val="FF6600"/>
                </a:solidFill>
                <a:sym typeface="Gill Sans SemiBold"/>
              </a:rPr>
              <a:t>déclaration obligatoire</a:t>
            </a:r>
          </a:p>
          <a:p>
            <a:r>
              <a:rPr lang="fr-FR" sz="2800" dirty="0"/>
              <a:t>Mesures d'hygiène alimentaire :</a:t>
            </a:r>
          </a:p>
          <a:p>
            <a:pPr lvl="1"/>
            <a:r>
              <a:rPr lang="fr-FR" sz="2400" dirty="0"/>
              <a:t>respect de la chaîne du froid</a:t>
            </a:r>
          </a:p>
          <a:p>
            <a:pPr lvl="1"/>
            <a:r>
              <a:rPr lang="fr-FR" sz="2400" dirty="0"/>
              <a:t>éviter le miel chez les enfants &lt; 1 an</a:t>
            </a:r>
          </a:p>
          <a:p>
            <a:pPr lvl="1"/>
            <a:r>
              <a:rPr lang="fr-FR" sz="2400" dirty="0"/>
              <a:t>respect de règles concernant l’abattage du bétail</a:t>
            </a:r>
          </a:p>
          <a:p>
            <a:pPr lvl="1"/>
            <a:r>
              <a:rPr lang="fr-FR" sz="2400" dirty="0"/>
              <a:t>conservation et transport de la viande à basse </a:t>
            </a:r>
            <a:r>
              <a:rPr lang="fr-FR" sz="2400" dirty="0" err="1"/>
              <a:t>T</a:t>
            </a:r>
            <a:r>
              <a:rPr lang="fr-FR" sz="2400" dirty="0"/>
              <a:t>°</a:t>
            </a:r>
          </a:p>
          <a:p>
            <a:pPr lvl="1"/>
            <a:r>
              <a:rPr lang="fr-FR" sz="2400" dirty="0"/>
              <a:t>précaution lors de la réalisation des charcuteries artisanales, conserves</a:t>
            </a:r>
          </a:p>
          <a:p>
            <a:pPr lvl="1"/>
            <a:r>
              <a:rPr lang="fr-FR" sz="2400" dirty="0"/>
              <a:t>décontamination des objets souillés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2BEF14-842C-AD4B-8764-110FB4D030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" y="5052983"/>
            <a:ext cx="2613618" cy="17886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F01590-4870-984F-86C4-90FE561B0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990794"/>
            <a:ext cx="4248472" cy="1894589"/>
          </a:xfrm>
          <a:prstGeom prst="rect">
            <a:avLst/>
          </a:prstGeom>
        </p:spPr>
      </p:pic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F2B52E62-AC16-483A-804C-959E28C6E3A4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86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F86E8E-19ED-4C4F-A92A-4D3F2D286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62805"/>
      </p:ext>
    </p:extLst>
  </p:cSld>
  <p:clrMapOvr>
    <a:masterClrMapping/>
  </p:clrMapOvr>
  <p:transition spd="slow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827584" y="116632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fr-FR" sz="3600" dirty="0"/>
              <a:t>A RETENIR BOTULISME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2411760" y="6093296"/>
            <a:ext cx="6408712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8820472" y="908720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-10800000" flipV="1">
            <a:off x="395288" y="836712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D:\Donnée 2\Monique\Appels à projets 2012-2013\Diaporama LYON EST\a-reteni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95" y="329687"/>
            <a:ext cx="385981" cy="37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432492" y="1127572"/>
            <a:ext cx="8624692" cy="4739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i="1" dirty="0"/>
              <a:t>Clostridium </a:t>
            </a:r>
            <a:r>
              <a:rPr lang="fr-FR" sz="2400" i="1" dirty="0" err="1"/>
              <a:t>botulinum</a:t>
            </a:r>
            <a:r>
              <a:rPr lang="fr-FR" sz="2400" i="1" dirty="0"/>
              <a:t> </a:t>
            </a:r>
            <a:r>
              <a:rPr lang="fr-FR" sz="2400" dirty="0"/>
              <a:t>=</a:t>
            </a:r>
            <a:r>
              <a:rPr lang="fr-FR" sz="2400" i="1" dirty="0"/>
              <a:t> </a:t>
            </a:r>
            <a:r>
              <a:rPr lang="fr-FR" sz="2400" dirty="0"/>
              <a:t>bactérie tellurique 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Intoxication alimentaire 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Toxine bloque la synapse motrice entrainant une paralysie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Diagnostic clinique : vomissement puis diplopie, dysphagie, paralysie généralisée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Bactériologie : recherche de toxines dans les selles et le sérum dès J2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Traitement symptomatique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Déclaration obligatoire à l’ARS</a:t>
            </a:r>
          </a:p>
          <a:p>
            <a:pPr lvl="0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Prévention : préparation des aliments 120°C 30 min</a:t>
            </a:r>
          </a:p>
          <a:p>
            <a:pPr>
              <a:buClr>
                <a:schemeClr val="accent6"/>
              </a:buClr>
              <a:buFont typeface="Courier New" pitchFamily="49" charset="0"/>
              <a:buChar char="o"/>
              <a:defRPr/>
            </a:pPr>
            <a:endParaRPr lang="fr-FR" sz="2400" dirty="0"/>
          </a:p>
        </p:txBody>
      </p: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1487613C-43BD-4BF7-BE1B-3900D3C1245B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87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799185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TIAC conduite à tenir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b="1" dirty="0">
                <a:solidFill>
                  <a:srgbClr val="FF6600"/>
                </a:solidFill>
              </a:rPr>
              <a:t>Réhydratation</a:t>
            </a:r>
            <a:r>
              <a:rPr lang="fr-FR" sz="2800" dirty="0"/>
              <a:t> du malade +++</a:t>
            </a:r>
          </a:p>
          <a:p>
            <a:r>
              <a:rPr lang="fr-FR" sz="2800" dirty="0"/>
              <a:t>+/- ATB selon la bactérie</a:t>
            </a:r>
          </a:p>
          <a:p>
            <a:r>
              <a:rPr lang="fr-FR" sz="2800" b="1" dirty="0">
                <a:solidFill>
                  <a:srgbClr val="FF6600"/>
                </a:solidFill>
              </a:rPr>
              <a:t>Déclaration obligatoire </a:t>
            </a:r>
            <a:r>
              <a:rPr lang="fr-FR" sz="2800" dirty="0"/>
              <a:t>à l’ARS </a:t>
            </a:r>
          </a:p>
          <a:p>
            <a:pPr lvl="1"/>
            <a:r>
              <a:rPr lang="fr-FR" dirty="0"/>
              <a:t>recherche de cas</a:t>
            </a:r>
          </a:p>
          <a:p>
            <a:pPr lvl="1"/>
            <a:r>
              <a:rPr lang="fr-FR" dirty="0"/>
              <a:t>rappel de lot(s) </a:t>
            </a:r>
          </a:p>
          <a:p>
            <a:pPr lvl="1"/>
            <a:r>
              <a:rPr lang="is-IS" dirty="0"/>
              <a:t>…..</a:t>
            </a:r>
            <a:endParaRPr lang="fr-FR" dirty="0"/>
          </a:p>
        </p:txBody>
      </p:sp>
      <p:pic>
        <p:nvPicPr>
          <p:cNvPr id="121858" name="Picture 2" descr="Résultat de recherche d'images pour &quot;enquête&quot;">
            <a:extLst>
              <a:ext uri="{FF2B5EF4-FFF2-40B4-BE49-F238E27FC236}">
                <a16:creationId xmlns:a16="http://schemas.microsoft.com/office/drawing/2014/main" id="{3FC09EDB-6C57-8145-975D-18D014E70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350022"/>
            <a:ext cx="4844256" cy="448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92AE15-759D-48D2-A723-02BBCE9B2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86" y="116632"/>
            <a:ext cx="565894" cy="5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524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 idx="4294967295"/>
          </p:nvPr>
        </p:nvSpPr>
        <p:spPr>
          <a:xfrm>
            <a:off x="827088" y="20303"/>
            <a:ext cx="8229600" cy="792162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3600" dirty="0">
                <a:ea typeface="+mj-ea"/>
                <a:cs typeface="+mj-cs"/>
              </a:rPr>
              <a:t>A RETENIR : TIAC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136554" y="836613"/>
            <a:ext cx="8920133" cy="6021387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Toxi-infection alimentaire </a:t>
            </a:r>
            <a:r>
              <a:rPr lang="fr-FR" sz="2400" b="1" dirty="0">
                <a:solidFill>
                  <a:srgbClr val="FF6600"/>
                </a:solidFill>
              </a:rPr>
              <a:t>collective</a:t>
            </a:r>
          </a:p>
          <a:p>
            <a:pPr eaLnBrk="1" fontAlgn="auto" hangingPunct="1">
              <a:spcAft>
                <a:spcPts val="0"/>
              </a:spcAft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b="1" dirty="0">
                <a:solidFill>
                  <a:srgbClr val="FF6600"/>
                </a:solidFill>
                <a:ea typeface="+mn-ea"/>
                <a:cs typeface="+mn-cs"/>
              </a:rPr>
              <a:t>Déclaration obligatoire</a:t>
            </a:r>
          </a:p>
          <a:p>
            <a:pPr eaLnBrk="1" fontAlgn="auto" hangingPunct="1">
              <a:spcAft>
                <a:spcPts val="0"/>
              </a:spcAft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Principaux agents responsables :</a:t>
            </a:r>
          </a:p>
          <a:p>
            <a:pPr lvl="1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000" dirty="0">
                <a:ea typeface="+mn-ea"/>
                <a:cs typeface="+mn-cs"/>
              </a:rPr>
              <a:t>Salmonelles non </a:t>
            </a:r>
            <a:r>
              <a:rPr lang="fr-FR" sz="2000" dirty="0" err="1">
                <a:ea typeface="+mn-ea"/>
                <a:cs typeface="+mn-cs"/>
              </a:rPr>
              <a:t>Typhi</a:t>
            </a:r>
            <a:endParaRPr lang="fr-FR" sz="2000" dirty="0">
              <a:ea typeface="+mn-ea"/>
              <a:cs typeface="+mn-cs"/>
            </a:endParaRPr>
          </a:p>
          <a:p>
            <a:pPr lvl="1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000" i="1" dirty="0"/>
              <a:t>Staphylococcus aureus</a:t>
            </a:r>
          </a:p>
          <a:p>
            <a:pPr lvl="1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000" i="1" dirty="0">
                <a:ea typeface="+mn-ea"/>
                <a:cs typeface="+mn-cs"/>
              </a:rPr>
              <a:t>Bacillus </a:t>
            </a:r>
            <a:r>
              <a:rPr lang="fr-FR" sz="2000" i="1" dirty="0" err="1">
                <a:ea typeface="+mn-ea"/>
                <a:cs typeface="+mn-cs"/>
              </a:rPr>
              <a:t>cereus</a:t>
            </a:r>
            <a:endParaRPr lang="fr-FR" sz="2000" i="1" dirty="0">
              <a:ea typeface="+mn-ea"/>
              <a:cs typeface="+mn-cs"/>
            </a:endParaRPr>
          </a:p>
          <a:p>
            <a:pPr lvl="1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000" i="1" dirty="0"/>
              <a:t>Clostridium perfringens</a:t>
            </a:r>
          </a:p>
          <a:p>
            <a:pPr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>
                <a:ea typeface="+mn-ea"/>
                <a:cs typeface="+mn-cs"/>
              </a:rPr>
              <a:t>Les plus graves</a:t>
            </a:r>
          </a:p>
          <a:p>
            <a:pPr lvl="1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000" i="1" dirty="0"/>
              <a:t>Clostridium </a:t>
            </a:r>
            <a:r>
              <a:rPr lang="fr-FR" sz="2000" i="1" dirty="0" err="1"/>
              <a:t>botulinum</a:t>
            </a:r>
            <a:endParaRPr lang="fr-FR" sz="2000" i="1" dirty="0"/>
          </a:p>
          <a:p>
            <a:pPr lvl="1"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000" i="1" dirty="0">
                <a:ea typeface="+mn-ea"/>
                <a:cs typeface="+mn-cs"/>
              </a:rPr>
              <a:t>Listeria </a:t>
            </a:r>
            <a:r>
              <a:rPr lang="fr-FR" sz="2000" i="1" dirty="0" err="1">
                <a:ea typeface="+mn-ea"/>
                <a:cs typeface="+mn-cs"/>
              </a:rPr>
              <a:t>monocytogenes</a:t>
            </a:r>
            <a:r>
              <a:rPr lang="fr-FR" sz="2000" i="1" dirty="0">
                <a:ea typeface="+mn-ea"/>
                <a:cs typeface="+mn-cs"/>
              </a:rPr>
              <a:t> </a:t>
            </a:r>
            <a:r>
              <a:rPr lang="fr-FR" sz="2000" dirty="0">
                <a:ea typeface="+mn-ea"/>
                <a:cs typeface="+mn-cs"/>
              </a:rPr>
              <a:t>(voir cours correspondant)</a:t>
            </a:r>
            <a:endParaRPr lang="fr-FR" sz="2000" i="1" dirty="0">
              <a:ea typeface="+mn-ea"/>
              <a:cs typeface="+mn-cs"/>
            </a:endParaRPr>
          </a:p>
          <a:p>
            <a:pPr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Diagnostic  : recherche de la </a:t>
            </a:r>
            <a:r>
              <a:rPr lang="fr-FR" sz="2400" b="1" dirty="0">
                <a:solidFill>
                  <a:srgbClr val="FF6600"/>
                </a:solidFill>
              </a:rPr>
              <a:t>bactérie</a:t>
            </a:r>
            <a:r>
              <a:rPr lang="fr-FR" sz="2400" dirty="0"/>
              <a:t> ou recherche de la production de </a:t>
            </a:r>
            <a:r>
              <a:rPr lang="fr-FR" sz="2400" b="1" dirty="0">
                <a:solidFill>
                  <a:srgbClr val="FF6600"/>
                </a:solidFill>
              </a:rPr>
              <a:t>toxines</a:t>
            </a:r>
            <a:r>
              <a:rPr lang="fr-FR" sz="2400" dirty="0"/>
              <a:t> selon les cas </a:t>
            </a:r>
          </a:p>
          <a:p>
            <a:pPr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dirty="0"/>
              <a:t>Traitement : réhydratation +/- ATB</a:t>
            </a:r>
          </a:p>
          <a:p>
            <a:pPr>
              <a:buClr>
                <a:schemeClr val="accent6"/>
              </a:buClr>
              <a:buFont typeface="Courier New" pitchFamily="49" charset="0"/>
              <a:buChar char="o"/>
              <a:defRPr/>
            </a:pPr>
            <a:r>
              <a:rPr lang="fr-FR" sz="2400" b="1" dirty="0">
                <a:solidFill>
                  <a:srgbClr val="FF6600"/>
                </a:solidFill>
              </a:rPr>
              <a:t>Hygiène</a:t>
            </a:r>
            <a:r>
              <a:rPr lang="fr-FR" sz="2400" dirty="0">
                <a:solidFill>
                  <a:srgbClr val="FF6600"/>
                </a:solidFill>
              </a:rPr>
              <a:t> </a:t>
            </a:r>
            <a:r>
              <a:rPr lang="fr-FR" sz="2400" dirty="0"/>
              <a:t>alimentaire ++++++</a:t>
            </a:r>
          </a:p>
        </p:txBody>
      </p:sp>
      <p:cxnSp>
        <p:nvCxnSpPr>
          <p:cNvPr id="12" name="Connecteur droit 11"/>
          <p:cNvCxnSpPr/>
          <p:nvPr/>
        </p:nvCxnSpPr>
        <p:spPr>
          <a:xfrm flipH="1">
            <a:off x="2411760" y="6589180"/>
            <a:ext cx="6408712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9032925" y="908720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-10800000" flipV="1">
            <a:off x="171103" y="836712"/>
            <a:ext cx="0" cy="5184576"/>
          </a:xfrm>
          <a:prstGeom prst="line">
            <a:avLst/>
          </a:prstGeom>
          <a:ln w="19050">
            <a:gradFill>
              <a:gsLst>
                <a:gs pos="0">
                  <a:schemeClr val="accent6"/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87" name="Picture 3" descr="D:\Donnée 2\Monique\Appels à projets 2012-2013\Diaporama LYON EST\a-retenir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330200"/>
            <a:ext cx="385762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Connecteur droit 9"/>
          <p:cNvCxnSpPr/>
          <p:nvPr/>
        </p:nvCxnSpPr>
        <p:spPr>
          <a:xfrm flipH="1">
            <a:off x="1157657" y="767713"/>
            <a:ext cx="6408712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5">
            <a:extLst>
              <a:ext uri="{FF2B5EF4-FFF2-40B4-BE49-F238E27FC236}">
                <a16:creationId xmlns:a16="http://schemas.microsoft.com/office/drawing/2014/main" id="{AB31C68F-B135-4C43-9958-F0E9CEDBE2F2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89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5245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i="1" dirty="0" err="1">
                <a:solidFill>
                  <a:srgbClr val="FF6600"/>
                </a:solidFill>
              </a:rPr>
              <a:t>Helicobacter</a:t>
            </a:r>
            <a:r>
              <a:rPr lang="fr-FR" i="1" dirty="0">
                <a:solidFill>
                  <a:srgbClr val="FF6600"/>
                </a:solidFill>
              </a:rPr>
              <a:t> pylori</a:t>
            </a:r>
          </a:p>
        </p:txBody>
      </p:sp>
      <p:pic>
        <p:nvPicPr>
          <p:cNvPr id="4" name="image.png"/>
          <p:cNvPicPr>
            <a:picLocks noChangeAspect="1"/>
          </p:cNvPicPr>
          <p:nvPr/>
        </p:nvPicPr>
        <p:blipFill>
          <a:blip r:embed="rId2" cstate="print"/>
          <a:srcRect l="-25077" r="-25077"/>
          <a:stretch>
            <a:fillRect/>
          </a:stretch>
        </p:blipFill>
        <p:spPr>
          <a:xfrm>
            <a:off x="1752600" y="3714750"/>
            <a:ext cx="56007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399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Shape 60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La bactérie : </a:t>
            </a:r>
            <a:r>
              <a:rPr lang="fr-FR" sz="3200" i="1" dirty="0">
                <a:latin typeface="+mn-lt"/>
              </a:rPr>
              <a:t>Helicobacter </a:t>
            </a:r>
            <a:r>
              <a:rPr lang="fr-FR" sz="3200" i="1" dirty="0" err="1">
                <a:latin typeface="+mn-lt"/>
              </a:rPr>
              <a:t>pylori</a:t>
            </a:r>
            <a:endParaRPr lang="fr-FR" sz="3200" dirty="0">
              <a:latin typeface="+mn-lt"/>
            </a:endParaRPr>
          </a:p>
        </p:txBody>
      </p:sp>
      <p:sp>
        <p:nvSpPr>
          <p:cNvPr id="603" name="Shape 603"/>
          <p:cNvSpPr>
            <a:spLocks noGrp="1"/>
          </p:cNvSpPr>
          <p:nvPr>
            <p:ph idx="1"/>
          </p:nvPr>
        </p:nvSpPr>
        <p:spPr>
          <a:xfrm>
            <a:off x="139700" y="1892301"/>
            <a:ext cx="6070600" cy="3162300"/>
          </a:xfrm>
        </p:spPr>
        <p:txBody>
          <a:bodyPr>
            <a:normAutofit/>
          </a:bodyPr>
          <a:lstStyle/>
          <a:p>
            <a:pPr algn="just"/>
            <a:r>
              <a:rPr lang="fr-FR" sz="2800" dirty="0"/>
              <a:t>Bacille à Gram négatif   </a:t>
            </a:r>
          </a:p>
          <a:p>
            <a:pPr algn="just"/>
            <a:r>
              <a:rPr lang="fr-FR" sz="2800" b="1" dirty="0" err="1">
                <a:solidFill>
                  <a:srgbClr val="FF6600"/>
                </a:solidFill>
              </a:rPr>
              <a:t>Microaérophile</a:t>
            </a:r>
            <a:endParaRPr lang="fr-FR" sz="2800" b="1" dirty="0">
              <a:solidFill>
                <a:srgbClr val="FF6600"/>
              </a:solidFill>
            </a:endParaRPr>
          </a:p>
          <a:p>
            <a:pPr algn="just"/>
            <a:r>
              <a:rPr lang="fr-FR" sz="2800" b="1" dirty="0">
                <a:solidFill>
                  <a:srgbClr val="FF6600"/>
                </a:solidFill>
                <a:latin typeface="Calibri" charset="0"/>
                <a:cs typeface="Calibri" charset="0"/>
              </a:rPr>
              <a:t>Strictement humain</a:t>
            </a:r>
            <a:r>
              <a:rPr lang="fr-FR" sz="2800" dirty="0">
                <a:latin typeface="Calibri" charset="0"/>
                <a:cs typeface="Calibri" charset="0"/>
              </a:rPr>
              <a:t>, pathogène strict</a:t>
            </a:r>
            <a:endParaRPr lang="fr-FR" sz="2800" dirty="0"/>
          </a:p>
          <a:p>
            <a:pPr algn="just"/>
            <a:r>
              <a:rPr lang="fr-FR" sz="2800" dirty="0"/>
              <a:t>Commensal des muqueuses, vit dans le mucus gastrique</a:t>
            </a:r>
          </a:p>
          <a:p>
            <a:pPr marL="0" indent="0" algn="just">
              <a:buNone/>
            </a:pPr>
            <a:endParaRPr lang="fr-FR" sz="2800" dirty="0"/>
          </a:p>
        </p:txBody>
      </p:sp>
      <p:pic>
        <p:nvPicPr>
          <p:cNvPr id="604" name="image.png"/>
          <p:cNvPicPr>
            <a:picLocks/>
          </p:cNvPicPr>
          <p:nvPr/>
        </p:nvPicPr>
        <p:blipFill>
          <a:blip r:embed="rId2" cstate="print"/>
          <a:srcRect t="49999" r="9835"/>
          <a:stretch>
            <a:fillRect/>
          </a:stretch>
        </p:blipFill>
        <p:spPr>
          <a:xfrm>
            <a:off x="5857875" y="1241227"/>
            <a:ext cx="2884289" cy="991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4" descr="http://www.tabletsmanual.com/img/wiki/helicobacter_pylor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78000"/>
            <a:ext cx="3063380" cy="28800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numéro de diapositive 5">
            <a:extLst>
              <a:ext uri="{FF2B5EF4-FFF2-40B4-BE49-F238E27FC236}">
                <a16:creationId xmlns:a16="http://schemas.microsoft.com/office/drawing/2014/main" id="{5EA45337-343F-439C-B422-548C5C400D31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91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69861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sz="3200" dirty="0">
                <a:latin typeface="+mn-lt"/>
              </a:rPr>
              <a:t>Epidémiologie, transmission</a:t>
            </a:r>
          </a:p>
        </p:txBody>
      </p:sp>
      <p:sp>
        <p:nvSpPr>
          <p:cNvPr id="614" name="Shape 614"/>
          <p:cNvSpPr>
            <a:spLocks noGrp="1"/>
          </p:cNvSpPr>
          <p:nvPr>
            <p:ph idx="1"/>
          </p:nvPr>
        </p:nvSpPr>
        <p:spPr>
          <a:xfrm>
            <a:off x="457200" y="1308100"/>
            <a:ext cx="8229600" cy="4525963"/>
          </a:xfrm>
        </p:spPr>
        <p:txBody>
          <a:bodyPr>
            <a:normAutofit/>
          </a:bodyPr>
          <a:lstStyle/>
          <a:p>
            <a:r>
              <a:rPr lang="fr-FR" sz="2800" dirty="0"/>
              <a:t>50% de la population mondiale infectée </a:t>
            </a:r>
          </a:p>
          <a:p>
            <a:r>
              <a:rPr lang="fr-FR" sz="2800" dirty="0"/>
              <a:t>Différences selon les pays</a:t>
            </a:r>
          </a:p>
          <a:p>
            <a:r>
              <a:rPr lang="fr-FR" sz="2800" dirty="0"/>
              <a:t>Facteurs de risques :  </a:t>
            </a:r>
          </a:p>
          <a:p>
            <a:pPr lvl="1"/>
            <a:r>
              <a:rPr lang="fr-FR" dirty="0"/>
              <a:t>niveau socio-économique, hygiène, promiscuité</a:t>
            </a:r>
          </a:p>
          <a:p>
            <a:r>
              <a:rPr lang="fr-FR" sz="2800" dirty="0"/>
              <a:t>Transmission </a:t>
            </a:r>
            <a:r>
              <a:rPr lang="fr-FR" sz="2800" b="1" dirty="0" err="1">
                <a:solidFill>
                  <a:srgbClr val="FF6600"/>
                </a:solidFill>
              </a:rPr>
              <a:t>oro</a:t>
            </a:r>
            <a:r>
              <a:rPr lang="fr-FR" sz="2800" b="1" dirty="0">
                <a:solidFill>
                  <a:srgbClr val="FF6600"/>
                </a:solidFill>
              </a:rPr>
              <a:t>-orale ou </a:t>
            </a:r>
            <a:r>
              <a:rPr lang="fr-FR" sz="2800" b="1" dirty="0" err="1">
                <a:solidFill>
                  <a:srgbClr val="FF6600"/>
                </a:solidFill>
              </a:rPr>
              <a:t>féco</a:t>
            </a:r>
            <a:r>
              <a:rPr lang="fr-FR" sz="2800" b="1" dirty="0">
                <a:solidFill>
                  <a:srgbClr val="FF6600"/>
                </a:solidFill>
              </a:rPr>
              <a:t>-orale </a:t>
            </a:r>
            <a:r>
              <a:rPr lang="fr-FR" sz="2800" dirty="0"/>
              <a:t>pendant l ’enfance </a:t>
            </a:r>
          </a:p>
          <a:p>
            <a:r>
              <a:rPr lang="fr-FR" sz="2800" dirty="0"/>
              <a:t>Adaptation progressive de la souche à l’hôte</a:t>
            </a:r>
          </a:p>
          <a:p>
            <a:r>
              <a:rPr lang="fr-FR" sz="2800" dirty="0"/>
              <a:t>Portage toute la vie malgré une réponse immunitaire forte</a:t>
            </a:r>
          </a:p>
        </p:txBody>
      </p:sp>
    </p:spTree>
    <p:extLst>
      <p:ext uri="{BB962C8B-B14F-4D97-AF65-F5344CB8AC3E}">
        <p14:creationId xmlns:p14="http://schemas.microsoft.com/office/powerpoint/2010/main" val="307304743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>
            <a:spLocks noGrp="1"/>
          </p:cNvSpPr>
          <p:nvPr>
            <p:ph type="title"/>
          </p:nvPr>
        </p:nvSpPr>
        <p:spPr>
          <a:xfrm>
            <a:off x="892969" y="178594"/>
            <a:ext cx="7358063" cy="651867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50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lang="fr-FR" b="1">
                <a:latin typeface="+mj-lt"/>
              </a:rPr>
              <a:t>Pathologies associées</a:t>
            </a:r>
          </a:p>
        </p:txBody>
      </p:sp>
      <p:grpSp>
        <p:nvGrpSpPr>
          <p:cNvPr id="2" name="Group 652"/>
          <p:cNvGrpSpPr/>
          <p:nvPr/>
        </p:nvGrpSpPr>
        <p:grpSpPr>
          <a:xfrm>
            <a:off x="-27195" y="1012696"/>
            <a:ext cx="9152314" cy="5805831"/>
            <a:chOff x="-273821" y="252107"/>
            <a:chExt cx="12224978" cy="7412021"/>
          </a:xfrm>
        </p:grpSpPr>
        <p:pic>
          <p:nvPicPr>
            <p:cNvPr id="620" name="image.png"/>
            <p:cNvPicPr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789" y="435287"/>
              <a:ext cx="2628901" cy="2133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21" name="image.png"/>
            <p:cNvPicPr>
              <a:picLocks/>
            </p:cNvPicPr>
            <p:nvPr/>
          </p:nvPicPr>
          <p:blipFill>
            <a:blip r:embed="rId3" cstate="print"/>
            <a:srcRect l="21870" t="14057" r="20851" b="35958"/>
            <a:stretch>
              <a:fillRect/>
            </a:stretch>
          </p:blipFill>
          <p:spPr>
            <a:xfrm>
              <a:off x="9580429" y="4054787"/>
              <a:ext cx="2336799" cy="13614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2" name="Shape 622"/>
            <p:cNvSpPr/>
            <p:nvPr/>
          </p:nvSpPr>
          <p:spPr>
            <a:xfrm>
              <a:off x="9580429" y="4061376"/>
              <a:ext cx="1705175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b="1" dirty="0">
                  <a:solidFill>
                    <a:schemeClr val="bg1"/>
                  </a:solidFill>
                  <a:latin typeface="+mj-lt"/>
                </a:rPr>
                <a:t>Maltome</a:t>
              </a:r>
            </a:p>
          </p:txBody>
        </p:sp>
        <p:pic>
          <p:nvPicPr>
            <p:cNvPr id="625" name="image.png"/>
            <p:cNvPicPr>
              <a:picLocks/>
            </p:cNvPicPr>
            <p:nvPr/>
          </p:nvPicPr>
          <p:blipFill>
            <a:blip r:embed="rId4" cstate="print"/>
            <a:srcRect l="31243" t="12495" r="14601" b="46891"/>
            <a:stretch>
              <a:fillRect/>
            </a:stretch>
          </p:blipFill>
          <p:spPr>
            <a:xfrm>
              <a:off x="7760156" y="5566087"/>
              <a:ext cx="4191001" cy="2095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26" name="Shape 626"/>
            <p:cNvSpPr/>
            <p:nvPr/>
          </p:nvSpPr>
          <p:spPr>
            <a:xfrm>
              <a:off x="7733054" y="3300666"/>
              <a:ext cx="1603604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dirty="0">
                  <a:latin typeface="+mj-lt"/>
                </a:rPr>
                <a:t>Atrophie</a:t>
              </a:r>
            </a:p>
          </p:txBody>
        </p:sp>
        <p:sp>
          <p:nvSpPr>
            <p:cNvPr id="627" name="Shape 627"/>
            <p:cNvSpPr/>
            <p:nvPr/>
          </p:nvSpPr>
          <p:spPr>
            <a:xfrm>
              <a:off x="7537538" y="4356650"/>
              <a:ext cx="1994635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dirty="0">
                  <a:latin typeface="+mj-lt"/>
                </a:rPr>
                <a:t>Métaplasie</a:t>
              </a:r>
            </a:p>
          </p:txBody>
        </p:sp>
        <p:sp>
          <p:nvSpPr>
            <p:cNvPr id="628" name="Shape 628"/>
            <p:cNvSpPr/>
            <p:nvPr/>
          </p:nvSpPr>
          <p:spPr>
            <a:xfrm>
              <a:off x="7883203" y="5558556"/>
              <a:ext cx="1303305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b="1" dirty="0">
                  <a:solidFill>
                    <a:srgbClr val="FFFFFF"/>
                  </a:solidFill>
                  <a:latin typeface="+mj-lt"/>
                </a:rPr>
                <a:t>Cancer</a:t>
              </a:r>
            </a:p>
          </p:txBody>
        </p:sp>
        <p:pic>
          <p:nvPicPr>
            <p:cNvPr id="631" name="image.png"/>
            <p:cNvPicPr>
              <a:picLocks/>
            </p:cNvPicPr>
            <p:nvPr/>
          </p:nvPicPr>
          <p:blipFill>
            <a:blip r:embed="rId5" cstate="print"/>
            <a:srcRect l="21870" r="21891" b="48454"/>
            <a:stretch>
              <a:fillRect/>
            </a:stretch>
          </p:blipFill>
          <p:spPr>
            <a:xfrm>
              <a:off x="525875" y="5577263"/>
              <a:ext cx="3416301" cy="20868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2" name="Shape 632"/>
            <p:cNvSpPr/>
            <p:nvPr/>
          </p:nvSpPr>
          <p:spPr>
            <a:xfrm>
              <a:off x="980052" y="3931345"/>
              <a:ext cx="2110057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>
                  <a:latin typeface="+mj-lt"/>
                </a:rPr>
                <a:t>Hyperplasie</a:t>
              </a:r>
            </a:p>
          </p:txBody>
        </p:sp>
        <p:sp>
          <p:nvSpPr>
            <p:cNvPr id="633" name="Shape 633"/>
            <p:cNvSpPr/>
            <p:nvPr/>
          </p:nvSpPr>
          <p:spPr>
            <a:xfrm>
              <a:off x="1289877" y="5062753"/>
              <a:ext cx="1238467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r>
                <a:rPr sz="2400" b="1" dirty="0">
                  <a:solidFill>
                    <a:schemeClr val="accent6"/>
                  </a:solidFill>
                  <a:latin typeface="+mj-lt"/>
                </a:rPr>
                <a:t>Ulcère</a:t>
              </a:r>
            </a:p>
          </p:txBody>
        </p:sp>
        <p:sp>
          <p:nvSpPr>
            <p:cNvPr id="635" name="Shape 635"/>
            <p:cNvSpPr/>
            <p:nvPr/>
          </p:nvSpPr>
          <p:spPr>
            <a:xfrm flipH="1">
              <a:off x="2146299" y="3271621"/>
              <a:ext cx="1121835" cy="58555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321457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j-lt"/>
              </a:endParaRPr>
            </a:p>
          </p:txBody>
        </p:sp>
        <p:sp>
          <p:nvSpPr>
            <p:cNvPr id="636" name="Shape 636"/>
            <p:cNvSpPr/>
            <p:nvPr/>
          </p:nvSpPr>
          <p:spPr>
            <a:xfrm>
              <a:off x="5009348" y="388046"/>
              <a:ext cx="1622272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dirty="0">
                  <a:latin typeface="+mj-lt"/>
                </a:rPr>
                <a:t>Infection</a:t>
              </a:r>
            </a:p>
          </p:txBody>
        </p:sp>
        <p:sp>
          <p:nvSpPr>
            <p:cNvPr id="637" name="Shape 637"/>
            <p:cNvSpPr/>
            <p:nvPr/>
          </p:nvSpPr>
          <p:spPr>
            <a:xfrm>
              <a:off x="4585496" y="1607247"/>
              <a:ext cx="2469975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>
                  <a:latin typeface="+mj-lt"/>
                </a:rPr>
                <a:t>Gastrite aiguë</a:t>
              </a:r>
            </a:p>
          </p:txBody>
        </p:sp>
        <p:sp>
          <p:nvSpPr>
            <p:cNvPr id="638" name="Shape 638"/>
            <p:cNvSpPr/>
            <p:nvPr/>
          </p:nvSpPr>
          <p:spPr>
            <a:xfrm>
              <a:off x="4189747" y="2775647"/>
              <a:ext cx="3261473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dirty="0">
                  <a:latin typeface="+mj-lt"/>
                </a:rPr>
                <a:t>Gastrite chronique</a:t>
              </a:r>
            </a:p>
          </p:txBody>
        </p:sp>
        <p:sp>
          <p:nvSpPr>
            <p:cNvPr id="639" name="Shape 639"/>
            <p:cNvSpPr/>
            <p:nvPr/>
          </p:nvSpPr>
          <p:spPr>
            <a:xfrm>
              <a:off x="5725234" y="1133787"/>
              <a:ext cx="190500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5400" y="162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6200"/>
                  </a:lnTo>
                  <a:lnTo>
                    <a:pt x="21600" y="162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0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+mj-lt"/>
              </a:endParaRPr>
            </a:p>
          </p:txBody>
        </p:sp>
        <p:sp>
          <p:nvSpPr>
            <p:cNvPr id="640" name="Shape 640"/>
            <p:cNvSpPr/>
            <p:nvPr/>
          </p:nvSpPr>
          <p:spPr>
            <a:xfrm>
              <a:off x="5725234" y="2302187"/>
              <a:ext cx="190500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5400" y="162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6200"/>
                  </a:lnTo>
                  <a:lnTo>
                    <a:pt x="21600" y="162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0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+mj-lt"/>
              </a:endParaRPr>
            </a:p>
          </p:txBody>
        </p:sp>
        <p:sp>
          <p:nvSpPr>
            <p:cNvPr id="641" name="Shape 641"/>
            <p:cNvSpPr/>
            <p:nvPr/>
          </p:nvSpPr>
          <p:spPr>
            <a:xfrm>
              <a:off x="8136527" y="753258"/>
              <a:ext cx="3721102" cy="1073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/>
              <a:r>
                <a:rPr sz="2400" dirty="0">
                  <a:latin typeface="+mj-lt"/>
                </a:rPr>
                <a:t>Développement </a:t>
              </a:r>
            </a:p>
            <a:p>
              <a:pPr algn="ctr"/>
              <a:r>
                <a:rPr sz="2400" dirty="0">
                  <a:latin typeface="+mj-lt"/>
                </a:rPr>
                <a:t>du MALT</a:t>
              </a:r>
            </a:p>
          </p:txBody>
        </p:sp>
        <p:sp>
          <p:nvSpPr>
            <p:cNvPr id="643" name="Shape 643"/>
            <p:cNvSpPr/>
            <p:nvPr/>
          </p:nvSpPr>
          <p:spPr>
            <a:xfrm flipH="1">
              <a:off x="381933" y="252107"/>
              <a:ext cx="0" cy="2582478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400000"/>
              <a:headEnd type="triangle"/>
              <a:tailEnd type="triangle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321457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j-lt"/>
              </a:endParaRPr>
            </a:p>
          </p:txBody>
        </p:sp>
        <p:sp>
          <p:nvSpPr>
            <p:cNvPr id="644" name="Shape 644"/>
            <p:cNvSpPr/>
            <p:nvPr/>
          </p:nvSpPr>
          <p:spPr>
            <a:xfrm rot="16260000">
              <a:off x="-1278810" y="1263463"/>
              <a:ext cx="2642959" cy="630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b="1" dirty="0">
                  <a:latin typeface="+mj-lt"/>
                </a:rPr>
                <a:t>Semaines/mois</a:t>
              </a:r>
            </a:p>
          </p:txBody>
        </p:sp>
        <p:pic>
          <p:nvPicPr>
            <p:cNvPr id="645" name="image.png"/>
            <p:cNvPicPr>
              <a:picLocks/>
            </p:cNvPicPr>
            <p:nvPr/>
          </p:nvPicPr>
          <p:blipFill>
            <a:blip r:embed="rId6" cstate="print"/>
            <a:srcRect l="24993" t="7809" r="38555" b="34396"/>
            <a:stretch>
              <a:fillRect/>
            </a:stretch>
          </p:blipFill>
          <p:spPr>
            <a:xfrm>
              <a:off x="4298515" y="4448488"/>
              <a:ext cx="3043936" cy="32131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6" name="Shape 646"/>
            <p:cNvSpPr/>
            <p:nvPr/>
          </p:nvSpPr>
          <p:spPr>
            <a:xfrm>
              <a:off x="4743073" y="5501468"/>
              <a:ext cx="2154822" cy="1781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defRPr sz="3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2800" b="1" dirty="0">
                  <a:solidFill>
                    <a:srgbClr val="FFFFFF"/>
                  </a:solidFill>
                  <a:latin typeface="+mj-lt"/>
                </a:rPr>
                <a:t>Gastrite</a:t>
              </a:r>
            </a:p>
            <a:p>
              <a:pPr algn="ctr">
                <a:defRPr sz="3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2800" b="1" dirty="0">
                  <a:solidFill>
                    <a:srgbClr val="FFFFFF"/>
                  </a:solidFill>
                  <a:latin typeface="+mj-lt"/>
                </a:rPr>
                <a:t>chronique</a:t>
              </a:r>
            </a:p>
            <a:p>
              <a:pPr algn="ctr">
                <a:defRPr sz="3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pPr>
              <a:r>
                <a:rPr sz="2800" b="1" dirty="0">
                  <a:solidFill>
                    <a:srgbClr val="FFFFFF"/>
                  </a:solidFill>
                  <a:latin typeface="+mj-lt"/>
                </a:rPr>
                <a:t>stable</a:t>
              </a:r>
            </a:p>
          </p:txBody>
        </p:sp>
        <p:sp>
          <p:nvSpPr>
            <p:cNvPr id="647" name="Shape 647"/>
            <p:cNvSpPr/>
            <p:nvPr/>
          </p:nvSpPr>
          <p:spPr>
            <a:xfrm>
              <a:off x="4988634" y="3572186"/>
              <a:ext cx="1663699" cy="2044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5400" y="16200"/>
                  </a:lnTo>
                  <a:lnTo>
                    <a:pt x="5400" y="0"/>
                  </a:lnTo>
                  <a:lnTo>
                    <a:pt x="16200" y="0"/>
                  </a:lnTo>
                  <a:lnTo>
                    <a:pt x="16200" y="16200"/>
                  </a:lnTo>
                  <a:lnTo>
                    <a:pt x="21600" y="162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0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latin typeface="+mj-lt"/>
              </a:endParaRPr>
            </a:p>
          </p:txBody>
        </p:sp>
        <p:sp>
          <p:nvSpPr>
            <p:cNvPr id="648" name="Shape 648"/>
            <p:cNvSpPr/>
            <p:nvPr/>
          </p:nvSpPr>
          <p:spPr>
            <a:xfrm>
              <a:off x="5396666" y="3841202"/>
              <a:ext cx="847637" cy="602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b="1" dirty="0">
                  <a:latin typeface="+mj-lt"/>
                </a:rPr>
                <a:t>90%</a:t>
              </a:r>
            </a:p>
          </p:txBody>
        </p:sp>
        <p:sp>
          <p:nvSpPr>
            <p:cNvPr id="649" name="Shape 649"/>
            <p:cNvSpPr/>
            <p:nvPr/>
          </p:nvSpPr>
          <p:spPr>
            <a:xfrm flipH="1">
              <a:off x="381933" y="2880983"/>
              <a:ext cx="13002" cy="462276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/>
              <a:tailEnd type="triangle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321457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>
                <a:latin typeface="+mj-lt"/>
              </a:endParaRPr>
            </a:p>
          </p:txBody>
        </p:sp>
        <p:sp>
          <p:nvSpPr>
            <p:cNvPr id="650" name="Shape 650"/>
            <p:cNvSpPr/>
            <p:nvPr/>
          </p:nvSpPr>
          <p:spPr>
            <a:xfrm rot="16200000">
              <a:off x="-708770" y="4758673"/>
              <a:ext cx="1500259" cy="630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rPr sz="2400" b="1" dirty="0">
                  <a:latin typeface="+mj-lt"/>
                </a:rPr>
                <a:t>Décades</a:t>
              </a:r>
            </a:p>
          </p:txBody>
        </p:sp>
      </p:grpSp>
      <p:sp>
        <p:nvSpPr>
          <p:cNvPr id="36" name="Shape 640"/>
          <p:cNvSpPr/>
          <p:nvPr/>
        </p:nvSpPr>
        <p:spPr>
          <a:xfrm>
            <a:off x="1543572" y="4408358"/>
            <a:ext cx="142619" cy="378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j-lt"/>
            </a:endParaRPr>
          </a:p>
        </p:txBody>
      </p:sp>
      <p:cxnSp>
        <p:nvCxnSpPr>
          <p:cNvPr id="3" name="Connecteur droit 2"/>
          <p:cNvCxnSpPr>
            <a:stCxn id="636" idx="3"/>
          </p:cNvCxnSpPr>
          <p:nvPr/>
        </p:nvCxnSpPr>
        <p:spPr>
          <a:xfrm>
            <a:off x="5142611" y="1355139"/>
            <a:ext cx="1372489" cy="348176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Shape 639"/>
          <p:cNvSpPr>
            <a:spLocks/>
          </p:cNvSpPr>
          <p:nvPr/>
        </p:nvSpPr>
        <p:spPr>
          <a:xfrm>
            <a:off x="7499339" y="2246498"/>
            <a:ext cx="142619" cy="1691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j-lt"/>
            </a:endParaRPr>
          </a:p>
        </p:txBody>
      </p:sp>
      <p:sp>
        <p:nvSpPr>
          <p:cNvPr id="40" name="Shape 639"/>
          <p:cNvSpPr/>
          <p:nvPr/>
        </p:nvSpPr>
        <p:spPr>
          <a:xfrm>
            <a:off x="6487968" y="3948754"/>
            <a:ext cx="142619" cy="378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j-lt"/>
            </a:endParaRPr>
          </a:p>
        </p:txBody>
      </p:sp>
      <p:sp>
        <p:nvSpPr>
          <p:cNvPr id="41" name="Shape 639"/>
          <p:cNvSpPr/>
          <p:nvPr/>
        </p:nvSpPr>
        <p:spPr>
          <a:xfrm>
            <a:off x="6487968" y="4746496"/>
            <a:ext cx="142619" cy="378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latin typeface="+mj-lt"/>
            </a:endParaRPr>
          </a:p>
        </p:txBody>
      </p:sp>
      <p:cxnSp>
        <p:nvCxnSpPr>
          <p:cNvPr id="5" name="Connecteur droit 4"/>
          <p:cNvCxnSpPr>
            <a:stCxn id="638" idx="3"/>
            <a:endCxn id="626" idx="0"/>
          </p:cNvCxnSpPr>
          <p:nvPr/>
        </p:nvCxnSpPr>
        <p:spPr>
          <a:xfrm>
            <a:off x="5756210" y="3225345"/>
            <a:ext cx="811272" cy="175285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>
            <a:stCxn id="638" idx="1"/>
            <a:endCxn id="632" idx="0"/>
          </p:cNvCxnSpPr>
          <p:nvPr/>
        </p:nvCxnSpPr>
        <p:spPr>
          <a:xfrm flipH="1">
            <a:off x="1701381" y="3225345"/>
            <a:ext cx="1613105" cy="669296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AF4058-25F5-4637-9558-79F9E6A5A163}"/>
              </a:ext>
            </a:extLst>
          </p:cNvPr>
          <p:cNvSpPr txBox="1">
            <a:spLocks/>
          </p:cNvSpPr>
          <p:nvPr/>
        </p:nvSpPr>
        <p:spPr>
          <a:xfrm>
            <a:off x="8316416" y="638132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504B2DC4-8358-4B67-8C2A-F8C77E6CA04C}" type="slidenum">
              <a:rPr lang="fr-FR" smtClean="0"/>
              <a:pPr>
                <a:defRPr/>
              </a:pPr>
              <a:t>93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67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image-filtered.png"/>
          <p:cNvPicPr>
            <a:picLocks/>
          </p:cNvPicPr>
          <p:nvPr/>
        </p:nvPicPr>
        <p:blipFill>
          <a:blip r:embed="rId2" cstate="print"/>
          <a:srcRect l="25999" b="23684"/>
          <a:stretch>
            <a:fillRect/>
          </a:stretch>
        </p:blipFill>
        <p:spPr>
          <a:xfrm>
            <a:off x="125016" y="17859"/>
            <a:ext cx="1919883" cy="1504474"/>
          </a:xfrm>
          <a:prstGeom prst="rect">
            <a:avLst/>
          </a:prstGeom>
          <a:ln w="12700">
            <a:miter lim="400000"/>
          </a:ln>
        </p:spPr>
      </p:pic>
      <p:sp>
        <p:nvSpPr>
          <p:cNvPr id="655" name="Shape 655"/>
          <p:cNvSpPr/>
          <p:nvPr/>
        </p:nvSpPr>
        <p:spPr>
          <a:xfrm>
            <a:off x="138169" y="-10080"/>
            <a:ext cx="1236626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3000"/>
            </a:lvl1pPr>
          </a:lstStyle>
          <a:p>
            <a:r>
              <a:t>Giemsa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44898" y="114746"/>
            <a:ext cx="6641901" cy="1143000"/>
          </a:xfrm>
        </p:spPr>
        <p:txBody>
          <a:bodyPr/>
          <a:lstStyle/>
          <a:p>
            <a:r>
              <a:rPr lang="fr-FR" dirty="0"/>
              <a:t>Diagnostic</a:t>
            </a:r>
          </a:p>
        </p:txBody>
      </p:sp>
      <p:sp>
        <p:nvSpPr>
          <p:cNvPr id="661" name="Shape 661"/>
          <p:cNvSpPr>
            <a:spLocks noGrp="1"/>
          </p:cNvSpPr>
          <p:nvPr>
            <p:ph idx="1"/>
          </p:nvPr>
        </p:nvSpPr>
        <p:spPr>
          <a:xfrm>
            <a:off x="12700" y="1600200"/>
            <a:ext cx="8229600" cy="52578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FF6600"/>
                </a:solidFill>
                <a:sym typeface="Gill Sans SemiBold"/>
              </a:rPr>
              <a:t>Invasif</a:t>
            </a:r>
            <a:r>
              <a:rPr lang="fr-FR" sz="2800" dirty="0"/>
              <a:t> : fibroscopie – biopsie</a:t>
            </a:r>
          </a:p>
          <a:p>
            <a:pPr lvl="1"/>
            <a:r>
              <a:rPr lang="fr-FR" dirty="0"/>
              <a:t>ED et </a:t>
            </a:r>
            <a:r>
              <a:rPr lang="fr-FR" dirty="0" err="1"/>
              <a:t>anapath</a:t>
            </a:r>
            <a:r>
              <a:rPr lang="fr-FR" dirty="0"/>
              <a:t> (+/- test </a:t>
            </a:r>
            <a:r>
              <a:rPr lang="fr-FR" dirty="0" err="1"/>
              <a:t>uréase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culture : lente (12 jours, </a:t>
            </a:r>
            <a:r>
              <a:rPr lang="fr-FR" dirty="0" err="1"/>
              <a:t>microaérophilie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PCR</a:t>
            </a:r>
          </a:p>
          <a:p>
            <a:r>
              <a:rPr lang="fr-FR" sz="2800" b="1" dirty="0">
                <a:solidFill>
                  <a:srgbClr val="FF6600"/>
                </a:solidFill>
                <a:sym typeface="Gill Sans SemiBold"/>
              </a:rPr>
              <a:t>N</a:t>
            </a:r>
            <a:r>
              <a:rPr lang="fr-FR" sz="2800" b="1" dirty="0">
                <a:solidFill>
                  <a:srgbClr val="FF6600"/>
                </a:solidFill>
              </a:rPr>
              <a:t>on invasif</a:t>
            </a:r>
          </a:p>
          <a:p>
            <a:pPr lvl="1"/>
            <a:r>
              <a:rPr lang="fr-FR" dirty="0"/>
              <a:t>Ag dans les selles</a:t>
            </a:r>
          </a:p>
          <a:p>
            <a:pPr lvl="2"/>
            <a:r>
              <a:rPr lang="fr-FR" sz="2800" dirty="0"/>
              <a:t>évaluation </a:t>
            </a:r>
            <a:r>
              <a:rPr lang="fr-FR" sz="2800" dirty="0" err="1"/>
              <a:t>ttt</a:t>
            </a:r>
            <a:endParaRPr lang="fr-FR" sz="2800" dirty="0"/>
          </a:p>
          <a:p>
            <a:pPr lvl="1"/>
            <a:r>
              <a:rPr lang="fr-FR" dirty="0"/>
              <a:t>test à l’urée</a:t>
            </a:r>
          </a:p>
          <a:p>
            <a:pPr lvl="2"/>
            <a:r>
              <a:rPr lang="fr-FR" sz="2800" dirty="0"/>
              <a:t>évaluation </a:t>
            </a:r>
            <a:r>
              <a:rPr lang="fr-FR" sz="2800" dirty="0" err="1"/>
              <a:t>ttt</a:t>
            </a:r>
            <a:endParaRPr lang="fr-FR" sz="2800" dirty="0"/>
          </a:p>
          <a:p>
            <a:pPr lvl="1"/>
            <a:r>
              <a:rPr lang="fr-FR" dirty="0"/>
              <a:t>sérologie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5158" y="4521202"/>
            <a:ext cx="4463997" cy="22587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93624" y="3663950"/>
            <a:ext cx="1620000" cy="1620000"/>
          </a:xfrm>
          <a:prstGeom prst="rect">
            <a:avLst/>
          </a:prstGeom>
        </p:spPr>
      </p:pic>
      <p:pic>
        <p:nvPicPr>
          <p:cNvPr id="659" name="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08094" y="116086"/>
            <a:ext cx="1342196" cy="18375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Group 658"/>
          <p:cNvGrpSpPr/>
          <p:nvPr/>
        </p:nvGrpSpPr>
        <p:grpSpPr>
          <a:xfrm>
            <a:off x="6965156" y="2134195"/>
            <a:ext cx="2125268" cy="1390280"/>
            <a:chOff x="0" y="0"/>
            <a:chExt cx="3022601" cy="1977285"/>
          </a:xfrm>
        </p:grpSpPr>
        <p:pic>
          <p:nvPicPr>
            <p:cNvPr id="656" name="image-filtere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3022601" cy="19772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57" name="Shape 657"/>
            <p:cNvSpPr/>
            <p:nvPr/>
          </p:nvSpPr>
          <p:spPr>
            <a:xfrm>
              <a:off x="31679" y="70357"/>
              <a:ext cx="1965325" cy="5461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3000"/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734491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Quand le rechercher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7500" y="1193800"/>
            <a:ext cx="8636000" cy="4525963"/>
          </a:xfrm>
        </p:spPr>
        <p:txBody>
          <a:bodyPr>
            <a:normAutofit lnSpcReduction="10000"/>
          </a:bodyPr>
          <a:lstStyle/>
          <a:p>
            <a:r>
              <a:rPr lang="fr-FR" sz="2800" b="1" dirty="0">
                <a:solidFill>
                  <a:srgbClr val="FF6600"/>
                </a:solidFill>
              </a:rPr>
              <a:t>Pas</a:t>
            </a:r>
            <a:r>
              <a:rPr lang="fr-FR" sz="2800" dirty="0"/>
              <a:t> de recherche si :</a:t>
            </a:r>
          </a:p>
          <a:p>
            <a:pPr lvl="1"/>
            <a:r>
              <a:rPr lang="fr-FR" dirty="0"/>
              <a:t>patient asymptomatique</a:t>
            </a:r>
          </a:p>
          <a:p>
            <a:pPr lvl="1"/>
            <a:r>
              <a:rPr lang="fr-FR" dirty="0"/>
              <a:t>si RGO et dyspepsie (sauf si explorée par endoscopie)</a:t>
            </a:r>
          </a:p>
          <a:p>
            <a:r>
              <a:rPr lang="fr-FR" sz="2800" dirty="0"/>
              <a:t>Recherche </a:t>
            </a:r>
            <a:r>
              <a:rPr lang="fr-FR" sz="2800" b="1" dirty="0">
                <a:solidFill>
                  <a:srgbClr val="FF6600"/>
                </a:solidFill>
              </a:rPr>
              <a:t>si</a:t>
            </a:r>
          </a:p>
          <a:p>
            <a:pPr lvl="1"/>
            <a:r>
              <a:rPr lang="fr-FR" dirty="0"/>
              <a:t>ulcère</a:t>
            </a:r>
          </a:p>
          <a:p>
            <a:pPr lvl="1"/>
            <a:r>
              <a:rPr lang="fr-FR" dirty="0"/>
              <a:t>MALT</a:t>
            </a:r>
          </a:p>
          <a:p>
            <a:pPr lvl="1"/>
            <a:r>
              <a:rPr lang="fr-FR" dirty="0"/>
              <a:t>lésions cancéreuses ou précancéreuses gastriques </a:t>
            </a:r>
          </a:p>
          <a:p>
            <a:pPr lvl="1"/>
            <a:r>
              <a:rPr lang="fr-FR" dirty="0"/>
              <a:t>traitement long cours AINS, aspirine ou IPP</a:t>
            </a:r>
          </a:p>
          <a:p>
            <a:pPr lvl="1"/>
            <a:r>
              <a:rPr lang="fr-FR" dirty="0"/>
              <a:t>prévention du cancer gastrique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7C03B7-187C-4BA2-A643-C02E433FB2D3}"/>
              </a:ext>
            </a:extLst>
          </p:cNvPr>
          <p:cNvSpPr txBox="1"/>
          <p:nvPr/>
        </p:nvSpPr>
        <p:spPr>
          <a:xfrm>
            <a:off x="4211960" y="5517232"/>
            <a:ext cx="4932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Sources : recommandations HAS 2017, SPILF 2021, européennes 2022</a:t>
            </a:r>
          </a:p>
        </p:txBody>
      </p:sp>
    </p:spTree>
    <p:extLst>
      <p:ext uri="{BB962C8B-B14F-4D97-AF65-F5344CB8AC3E}">
        <p14:creationId xmlns:p14="http://schemas.microsoft.com/office/powerpoint/2010/main" val="18747924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</a:t>
            </a:r>
            <a:r>
              <a:rPr lang="fr-FR" dirty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7964" y="1196752"/>
            <a:ext cx="8730540" cy="4525963"/>
          </a:xfrm>
        </p:spPr>
        <p:txBody>
          <a:bodyPr>
            <a:normAutofit/>
          </a:bodyPr>
          <a:lstStyle/>
          <a:p>
            <a:endParaRPr lang="fr-FR" sz="2800" dirty="0"/>
          </a:p>
          <a:p>
            <a:r>
              <a:rPr lang="fr-FR" sz="2800" dirty="0"/>
              <a:t>Probabiliste : </a:t>
            </a:r>
            <a:r>
              <a:rPr lang="fr-FR" sz="2400" dirty="0"/>
              <a:t>Quadrithérapie </a:t>
            </a:r>
          </a:p>
          <a:p>
            <a:pPr lvl="1"/>
            <a:r>
              <a:rPr lang="fr-FR" sz="2400" dirty="0"/>
              <a:t>IPP, amoxicilline, clarithromycine et métronidazole 14j</a:t>
            </a:r>
          </a:p>
          <a:p>
            <a:pPr lvl="1"/>
            <a:r>
              <a:rPr lang="fr-FR" sz="2400" dirty="0"/>
              <a:t>ou IPP, sel de bismuth, tétracycline et métronidazole 10j</a:t>
            </a:r>
          </a:p>
          <a:p>
            <a:r>
              <a:rPr lang="fr-FR" sz="2800" dirty="0"/>
              <a:t>Traitement guidé</a:t>
            </a:r>
          </a:p>
          <a:p>
            <a:pPr lvl="1" algn="just"/>
            <a:r>
              <a:rPr lang="fr-FR" sz="2400" dirty="0"/>
              <a:t>Adaptation du traitement selon sensibilité à la clarithromycine et à la </a:t>
            </a:r>
            <a:r>
              <a:rPr lang="fr-FR" sz="2400" dirty="0" err="1"/>
              <a:t>lévofloxacine</a:t>
            </a:r>
            <a:endParaRPr lang="fr-FR" sz="2400" dirty="0"/>
          </a:p>
          <a:p>
            <a:r>
              <a:rPr lang="fr-FR" sz="2800" dirty="0"/>
              <a:t>!!! contrôle de l’éradication systématique après 4-6 semaines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D96BEB-2D01-5346-B124-C412DA3EE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05336"/>
            <a:ext cx="3779912" cy="210161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D11DD0E-40D1-461C-B794-628235F9C639}"/>
              </a:ext>
            </a:extLst>
          </p:cNvPr>
          <p:cNvSpPr txBox="1"/>
          <p:nvPr/>
        </p:nvSpPr>
        <p:spPr>
          <a:xfrm>
            <a:off x="4211960" y="551723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Sources : recommandations HAS 2017, SPILF 2021, européennes 2022</a:t>
            </a:r>
          </a:p>
        </p:txBody>
      </p:sp>
    </p:spTree>
    <p:extLst>
      <p:ext uri="{BB962C8B-B14F-4D97-AF65-F5344CB8AC3E}">
        <p14:creationId xmlns:p14="http://schemas.microsoft.com/office/powerpoint/2010/main" val="176942986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2700338" y="1700213"/>
            <a:ext cx="3600450" cy="79216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fr-FR" sz="4000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+mj-cs"/>
              </a:rPr>
              <a:t>Des questions ???</a:t>
            </a:r>
          </a:p>
        </p:txBody>
      </p:sp>
      <p:sp>
        <p:nvSpPr>
          <p:cNvPr id="125955" name="ZoneTexte 8"/>
          <p:cNvSpPr txBox="1">
            <a:spLocks noChangeArrowheads="1"/>
          </p:cNvSpPr>
          <p:nvPr/>
        </p:nvSpPr>
        <p:spPr bwMode="auto">
          <a:xfrm>
            <a:off x="0" y="2962687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FR" sz="3200" dirty="0">
                <a:latin typeface="+mn-lt"/>
              </a:rPr>
              <a:t>Céline </a:t>
            </a:r>
            <a:r>
              <a:rPr lang="fr-FR" sz="3200" dirty="0" err="1">
                <a:latin typeface="+mn-lt"/>
              </a:rPr>
              <a:t>Dupieux</a:t>
            </a:r>
            <a:endParaRPr lang="fr-FR" sz="3200" dirty="0">
              <a:latin typeface="+mn-lt"/>
            </a:endParaRPr>
          </a:p>
          <a:p>
            <a:pPr algn="ctr" eaLnBrk="1" hangingPunct="1"/>
            <a:r>
              <a:rPr lang="fr-FR" sz="3200" u="sng" dirty="0">
                <a:solidFill>
                  <a:schemeClr val="tx2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celine.dupieux@chu-lyon.fr</a:t>
            </a:r>
            <a:endParaRPr lang="fr-FR" sz="3200" u="sng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890857"/>
      </p:ext>
    </p:extLst>
  </p:cSld>
  <p:clrMapOvr>
    <a:masterClrMapping/>
  </p:clrMapOvr>
</p:sld>
</file>

<file path=ppt/theme/theme1.xml><?xml version="1.0" encoding="utf-8"?>
<a:theme xmlns:a="http://schemas.openxmlformats.org/drawingml/2006/main" name="cours 2015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9550</TotalTime>
  <Words>4312</Words>
  <Application>Microsoft Office PowerPoint</Application>
  <PresentationFormat>Affichage à l'écran (4:3)</PresentationFormat>
  <Paragraphs>1061</Paragraphs>
  <Slides>97</Slides>
  <Notes>35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97</vt:i4>
      </vt:variant>
    </vt:vector>
  </HeadingPairs>
  <TitlesOfParts>
    <vt:vector size="109" baseType="lpstr">
      <vt:lpstr>ＭＳ Ｐゴシック</vt:lpstr>
      <vt:lpstr>Arial</vt:lpstr>
      <vt:lpstr>Calibri</vt:lpstr>
      <vt:lpstr>Courier New</vt:lpstr>
      <vt:lpstr>Gill Sans SemiBold</vt:lpstr>
      <vt:lpstr>Lucida Grande</vt:lpstr>
      <vt:lpstr>Shaker2Lancet-Bold</vt:lpstr>
      <vt:lpstr>Shaker2Lancet-BoldItalic</vt:lpstr>
      <vt:lpstr>Times New Roman</vt:lpstr>
      <vt:lpstr>Wingdings</vt:lpstr>
      <vt:lpstr>cours 2015</vt:lpstr>
      <vt:lpstr>Document</vt:lpstr>
      <vt:lpstr>Diagnostic des infections  digestives d’origine bactérienne</vt:lpstr>
      <vt:lpstr>OBJECTIFS</vt:lpstr>
      <vt:lpstr>PLAN</vt:lpstr>
      <vt:lpstr>Les diarrhées infectieuses</vt:lpstr>
      <vt:lpstr>Présentation PowerPoint</vt:lpstr>
      <vt:lpstr>Présentation PowerPoint</vt:lpstr>
      <vt:lpstr>Présentation PowerPoint</vt:lpstr>
      <vt:lpstr>Les diarrhées bactériennes</vt:lpstr>
      <vt:lpstr>Présentation PowerPoint</vt:lpstr>
      <vt:lpstr>1. Les entérobactéries</vt:lpstr>
      <vt:lpstr>Présentation PowerPoint</vt:lpstr>
      <vt:lpstr>Présentation PowerPoint</vt:lpstr>
      <vt:lpstr>Structures antigéniques</vt:lpstr>
      <vt:lpstr>Paroi des Gram négatif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Entérobactéries responsables de diarrhées</vt:lpstr>
      <vt:lpstr>Présentation PowerPoint</vt:lpstr>
      <vt:lpstr>Présentation PowerPoint</vt:lpstr>
      <vt:lpstr>Présentation PowerPoint</vt:lpstr>
      <vt:lpstr>Présentation PowerPoint</vt:lpstr>
      <vt:lpstr>La peste, Yersinia pestis</vt:lpstr>
      <vt:lpstr>La peste, Yersinia pestis</vt:lpstr>
      <vt:lpstr>Présentation PowerPoint</vt:lpstr>
      <vt:lpstr>E. coli entérotoxinogènes ETEC : La turista</vt:lpstr>
      <vt:lpstr>Présentation PowerPoint</vt:lpstr>
      <vt:lpstr>Présentation PowerPoint</vt:lpstr>
      <vt:lpstr>Fini pour les entérobactéries responsables de diarrhées… Ci-après deux bactéries également responsables de diarrhées mais n’appartenant pas à la famille des entérobactéries</vt:lpstr>
      <vt:lpstr>Campylobacter </vt:lpstr>
      <vt:lpstr>Le choléra, Vibrio cholerae </vt:lpstr>
      <vt:lpstr>Epidémiologie du choléra</vt:lpstr>
      <vt:lpstr>Diarrhées post-ATB Clostridioides difficile</vt:lpstr>
      <vt:lpstr>Colites à Clostridioides difficile</vt:lpstr>
      <vt:lpstr>RECAPITULATIF Diarrhées bactériennes</vt:lpstr>
      <vt:lpstr>Présentation PowerPoint</vt:lpstr>
      <vt:lpstr>Diagnostic bactériologique d’une diarrhée, traitement et prévention</vt:lpstr>
      <vt:lpstr>Orientations diagnostiques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Sensibilité aux antibiotiques des entérobactéries</vt:lpstr>
      <vt:lpstr>Résistance aux ATB des entérobactéries</vt:lpstr>
      <vt:lpstr>Entérobactéries productrices de carbapénémases (EPC) = BHRe = bactéries hautement résistantes émergentes</vt:lpstr>
      <vt:lpstr>Présentation PowerPoint</vt:lpstr>
      <vt:lpstr>Prévention des autres infections à entérobactéries</vt:lpstr>
      <vt:lpstr>A RETENIR : Diarrhées bactériennes</vt:lpstr>
      <vt:lpstr>TIAC toxi-infection alimentaire collective</vt:lpstr>
      <vt:lpstr>Définition</vt:lpstr>
      <vt:lpstr>Quelques chiffres </vt:lpstr>
      <vt:lpstr>Epidémiologie en France en 2022</vt:lpstr>
      <vt:lpstr>Epidémiologie en France en 2022</vt:lpstr>
      <vt:lpstr>Principaux agents responsables</vt:lpstr>
      <vt:lpstr>Mécanismes physiopathologiques</vt:lpstr>
      <vt:lpstr>Action invasive</vt:lpstr>
      <vt:lpstr>TIAC à Salmonelles mineures</vt:lpstr>
      <vt:lpstr>TIAC à Campylobacter</vt:lpstr>
      <vt:lpstr>TIAC à Yersinia enterocolitica</vt:lpstr>
      <vt:lpstr>TIAC à Shigella</vt:lpstr>
      <vt:lpstr>Action cytotoxique</vt:lpstr>
      <vt:lpstr>Vibrio parahaemolyticus</vt:lpstr>
      <vt:lpstr>Action entérotoxinogène</vt:lpstr>
      <vt:lpstr>La toxinogenèse peut avoir lieu </vt:lpstr>
      <vt:lpstr>TIAC à Staphylococcus aureus</vt:lpstr>
      <vt:lpstr>TIAC à Bacillus cereus</vt:lpstr>
      <vt:lpstr>TIAC à Clostridium</vt:lpstr>
      <vt:lpstr>Clostridium botulinum</vt:lpstr>
      <vt:lpstr>Clostridium botulinum</vt:lpstr>
      <vt:lpstr>Epidémiologie du botulisme</vt:lpstr>
      <vt:lpstr>Contamination</vt:lpstr>
      <vt:lpstr>Toxines botuliques</vt:lpstr>
      <vt:lpstr>Botulisme</vt:lpstr>
      <vt:lpstr>Clinique : botulisme alimentaire</vt:lpstr>
      <vt:lpstr>Diagnostic</vt:lpstr>
      <vt:lpstr>Traitement</vt:lpstr>
      <vt:lpstr>Prévention</vt:lpstr>
      <vt:lpstr>A RETENIR BOTULISME</vt:lpstr>
      <vt:lpstr>TIAC conduite à tenir</vt:lpstr>
      <vt:lpstr>A RETENIR : TIAC</vt:lpstr>
      <vt:lpstr>Helicobacter pylori</vt:lpstr>
      <vt:lpstr>La bactérie : Helicobacter pylori</vt:lpstr>
      <vt:lpstr>Epidémiologie, transmission</vt:lpstr>
      <vt:lpstr>Pathologies associées</vt:lpstr>
      <vt:lpstr>Diagnostic</vt:lpstr>
      <vt:lpstr>Quand le rechercher ?</vt:lpstr>
      <vt:lpstr>Traitement </vt:lpstr>
      <vt:lpstr>Des questions 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BILLAUD MONIQUE</dc:creator>
  <cp:lastModifiedBy>KOLENDA, Camille</cp:lastModifiedBy>
  <cp:revision>1025</cp:revision>
  <cp:lastPrinted>2015-10-26T16:29:21Z</cp:lastPrinted>
  <dcterms:created xsi:type="dcterms:W3CDTF">2013-02-11T13:43:34Z</dcterms:created>
  <dcterms:modified xsi:type="dcterms:W3CDTF">2026-10-01T15:07:17Z</dcterms:modified>
</cp:coreProperties>
</file>