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8" r:id="rId1"/>
  </p:sldMasterIdLst>
  <p:sldIdLst>
    <p:sldId id="256" r:id="rId2"/>
    <p:sldId id="257" r:id="rId3"/>
    <p:sldId id="260" r:id="rId4"/>
    <p:sldId id="259" r:id="rId5"/>
    <p:sldId id="261" r:id="rId6"/>
    <p:sldId id="263" r:id="rId7"/>
    <p:sldId id="264" r:id="rId8"/>
    <p:sldId id="265" r:id="rId9"/>
    <p:sldId id="266" r:id="rId10"/>
    <p:sldId id="268" r:id="rId11"/>
    <p:sldId id="269" r:id="rId12"/>
    <p:sldId id="271" r:id="rId13"/>
    <p:sldId id="274" r:id="rId14"/>
    <p:sldId id="283" r:id="rId15"/>
    <p:sldId id="275" r:id="rId16"/>
    <p:sldId id="276" r:id="rId17"/>
    <p:sldId id="277" r:id="rId18"/>
    <p:sldId id="278" r:id="rId19"/>
    <p:sldId id="279" r:id="rId20"/>
    <p:sldId id="280" r:id="rId21"/>
    <p:sldId id="281" r:id="rId22"/>
    <p:sldId id="282" r:id="rId23"/>
    <p:sldId id="284" r:id="rId24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21"/>
    <p:restoredTop sz="94675"/>
  </p:normalViewPr>
  <p:slideViewPr>
    <p:cSldViewPr snapToGrid="0">
      <p:cViewPr varScale="1">
        <p:scale>
          <a:sx n="72" d="100"/>
          <a:sy n="72" d="100"/>
        </p:scale>
        <p:origin x="224" y="3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3405A15-7A21-3B4D-8086-66C972094C66}" type="doc">
      <dgm:prSet loTypeId="urn:microsoft.com/office/officeart/2005/8/layout/cycle2" loCatId="cycl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fr-FR"/>
        </a:p>
      </dgm:t>
    </dgm:pt>
    <dgm:pt modelId="{1B38B703-5667-0744-B9C2-EE1348B75B65}">
      <dgm:prSet phldrT="[Texte]"/>
      <dgm:spPr/>
      <dgm:t>
        <a:bodyPr/>
        <a:lstStyle/>
        <a:p>
          <a:r>
            <a:rPr lang="fr-FR" dirty="0"/>
            <a:t>Trouble pression</a:t>
          </a:r>
        </a:p>
      </dgm:t>
    </dgm:pt>
    <dgm:pt modelId="{6CBC2C70-4CB3-6240-9370-D92045E5CF2C}" type="parTrans" cxnId="{B9AA6A3F-7921-5E45-83E4-8CAAA7CFCD3F}">
      <dgm:prSet/>
      <dgm:spPr/>
      <dgm:t>
        <a:bodyPr/>
        <a:lstStyle/>
        <a:p>
          <a:endParaRPr lang="fr-FR"/>
        </a:p>
      </dgm:t>
    </dgm:pt>
    <dgm:pt modelId="{DD61908D-E552-C846-B48D-70B18B67B254}" type="sibTrans" cxnId="{B9AA6A3F-7921-5E45-83E4-8CAAA7CFCD3F}">
      <dgm:prSet/>
      <dgm:spPr/>
      <dgm:t>
        <a:bodyPr/>
        <a:lstStyle/>
        <a:p>
          <a:endParaRPr lang="fr-FR"/>
        </a:p>
      </dgm:t>
    </dgm:pt>
    <dgm:pt modelId="{D34D53CE-EC8F-A143-B7EA-B9983EC4B43B}">
      <dgm:prSet phldrT="[Texte]"/>
      <dgm:spPr/>
      <dgm:t>
        <a:bodyPr/>
        <a:lstStyle/>
        <a:p>
          <a:r>
            <a:rPr lang="fr-FR" dirty="0"/>
            <a:t>Asymétrie musculaire</a:t>
          </a:r>
        </a:p>
      </dgm:t>
    </dgm:pt>
    <dgm:pt modelId="{0E23067B-015D-CA42-965B-AA1931DE1F9E}" type="parTrans" cxnId="{C808B79F-EF61-9441-B933-0A8CD36732CD}">
      <dgm:prSet/>
      <dgm:spPr/>
      <dgm:t>
        <a:bodyPr/>
        <a:lstStyle/>
        <a:p>
          <a:endParaRPr lang="fr-FR"/>
        </a:p>
      </dgm:t>
    </dgm:pt>
    <dgm:pt modelId="{94EEFEFF-A939-5E4A-8418-5D38F2D99614}" type="sibTrans" cxnId="{C808B79F-EF61-9441-B933-0A8CD36732CD}">
      <dgm:prSet/>
      <dgm:spPr/>
      <dgm:t>
        <a:bodyPr/>
        <a:lstStyle/>
        <a:p>
          <a:endParaRPr lang="fr-FR"/>
        </a:p>
      </dgm:t>
    </dgm:pt>
    <dgm:pt modelId="{7219E08B-0A9A-0E45-860A-4F729548A191}">
      <dgm:prSet phldrT="[Texte]"/>
      <dgm:spPr/>
      <dgm:t>
        <a:bodyPr/>
        <a:lstStyle/>
        <a:p>
          <a:r>
            <a:rPr lang="fr-FR" dirty="0"/>
            <a:t>Déformation</a:t>
          </a:r>
        </a:p>
      </dgm:t>
    </dgm:pt>
    <dgm:pt modelId="{815E65DD-F288-3547-9553-2E6E0AADD93C}" type="parTrans" cxnId="{A36ACE43-7898-B647-8CA0-D73A03F55C52}">
      <dgm:prSet/>
      <dgm:spPr/>
      <dgm:t>
        <a:bodyPr/>
        <a:lstStyle/>
        <a:p>
          <a:endParaRPr lang="fr-FR"/>
        </a:p>
      </dgm:t>
    </dgm:pt>
    <dgm:pt modelId="{508C0F9C-85BD-1644-96F1-63BFE9D6C71E}" type="sibTrans" cxnId="{A36ACE43-7898-B647-8CA0-D73A03F55C52}">
      <dgm:prSet/>
      <dgm:spPr/>
      <dgm:t>
        <a:bodyPr/>
        <a:lstStyle/>
        <a:p>
          <a:endParaRPr lang="fr-FR"/>
        </a:p>
      </dgm:t>
    </dgm:pt>
    <dgm:pt modelId="{862D6AD0-4F2D-F147-9609-7552362C7700}" type="pres">
      <dgm:prSet presAssocID="{B3405A15-7A21-3B4D-8086-66C972094C66}" presName="cycle" presStyleCnt="0">
        <dgm:presLayoutVars>
          <dgm:dir/>
          <dgm:resizeHandles val="exact"/>
        </dgm:presLayoutVars>
      </dgm:prSet>
      <dgm:spPr/>
    </dgm:pt>
    <dgm:pt modelId="{DC44E395-B6AE-BF45-973C-C80DFD4E7C7E}" type="pres">
      <dgm:prSet presAssocID="{1B38B703-5667-0744-B9C2-EE1348B75B65}" presName="node" presStyleLbl="node1" presStyleIdx="0" presStyleCnt="3">
        <dgm:presLayoutVars>
          <dgm:bulletEnabled val="1"/>
        </dgm:presLayoutVars>
      </dgm:prSet>
      <dgm:spPr/>
    </dgm:pt>
    <dgm:pt modelId="{964E4BA2-BEF7-7742-AEB7-EB341313183E}" type="pres">
      <dgm:prSet presAssocID="{DD61908D-E552-C846-B48D-70B18B67B254}" presName="sibTrans" presStyleLbl="sibTrans2D1" presStyleIdx="0" presStyleCnt="3"/>
      <dgm:spPr/>
    </dgm:pt>
    <dgm:pt modelId="{01D13EFB-6927-7F4C-B925-71FBC0A972A8}" type="pres">
      <dgm:prSet presAssocID="{DD61908D-E552-C846-B48D-70B18B67B254}" presName="connectorText" presStyleLbl="sibTrans2D1" presStyleIdx="0" presStyleCnt="3"/>
      <dgm:spPr/>
    </dgm:pt>
    <dgm:pt modelId="{D00E81C2-D2AC-054A-B57E-AA272437A6CD}" type="pres">
      <dgm:prSet presAssocID="{D34D53CE-EC8F-A143-B7EA-B9983EC4B43B}" presName="node" presStyleLbl="node1" presStyleIdx="1" presStyleCnt="3">
        <dgm:presLayoutVars>
          <dgm:bulletEnabled val="1"/>
        </dgm:presLayoutVars>
      </dgm:prSet>
      <dgm:spPr/>
    </dgm:pt>
    <dgm:pt modelId="{08EBCE6A-E078-9D44-A5F8-FC0CE7735536}" type="pres">
      <dgm:prSet presAssocID="{94EEFEFF-A939-5E4A-8418-5D38F2D99614}" presName="sibTrans" presStyleLbl="sibTrans2D1" presStyleIdx="1" presStyleCnt="3"/>
      <dgm:spPr/>
    </dgm:pt>
    <dgm:pt modelId="{71EE7733-C6AE-0742-8501-AEF7ABA5284B}" type="pres">
      <dgm:prSet presAssocID="{94EEFEFF-A939-5E4A-8418-5D38F2D99614}" presName="connectorText" presStyleLbl="sibTrans2D1" presStyleIdx="1" presStyleCnt="3"/>
      <dgm:spPr/>
    </dgm:pt>
    <dgm:pt modelId="{78B948CA-1D9D-2B43-9A9F-1D92DFDFFC1A}" type="pres">
      <dgm:prSet presAssocID="{7219E08B-0A9A-0E45-860A-4F729548A191}" presName="node" presStyleLbl="node1" presStyleIdx="2" presStyleCnt="3">
        <dgm:presLayoutVars>
          <dgm:bulletEnabled val="1"/>
        </dgm:presLayoutVars>
      </dgm:prSet>
      <dgm:spPr/>
    </dgm:pt>
    <dgm:pt modelId="{F04EE4CC-1D9E-3D4B-A1E7-5F95DEFEE5B0}" type="pres">
      <dgm:prSet presAssocID="{508C0F9C-85BD-1644-96F1-63BFE9D6C71E}" presName="sibTrans" presStyleLbl="sibTrans2D1" presStyleIdx="2" presStyleCnt="3"/>
      <dgm:spPr/>
    </dgm:pt>
    <dgm:pt modelId="{5E8D6999-88CF-6F42-BA08-B4139FA82096}" type="pres">
      <dgm:prSet presAssocID="{508C0F9C-85BD-1644-96F1-63BFE9D6C71E}" presName="connectorText" presStyleLbl="sibTrans2D1" presStyleIdx="2" presStyleCnt="3"/>
      <dgm:spPr/>
    </dgm:pt>
  </dgm:ptLst>
  <dgm:cxnLst>
    <dgm:cxn modelId="{2A4B121D-710F-6644-A829-E0E74BB130DA}" type="presOf" srcId="{D34D53CE-EC8F-A143-B7EA-B9983EC4B43B}" destId="{D00E81C2-D2AC-054A-B57E-AA272437A6CD}" srcOrd="0" destOrd="0" presId="urn:microsoft.com/office/officeart/2005/8/layout/cycle2"/>
    <dgm:cxn modelId="{14283928-2661-BD4E-A7BF-01EB7C04B187}" type="presOf" srcId="{94EEFEFF-A939-5E4A-8418-5D38F2D99614}" destId="{08EBCE6A-E078-9D44-A5F8-FC0CE7735536}" srcOrd="0" destOrd="0" presId="urn:microsoft.com/office/officeart/2005/8/layout/cycle2"/>
    <dgm:cxn modelId="{B9AA6A3F-7921-5E45-83E4-8CAAA7CFCD3F}" srcId="{B3405A15-7A21-3B4D-8086-66C972094C66}" destId="{1B38B703-5667-0744-B9C2-EE1348B75B65}" srcOrd="0" destOrd="0" parTransId="{6CBC2C70-4CB3-6240-9370-D92045E5CF2C}" sibTransId="{DD61908D-E552-C846-B48D-70B18B67B254}"/>
    <dgm:cxn modelId="{A36ACE43-7898-B647-8CA0-D73A03F55C52}" srcId="{B3405A15-7A21-3B4D-8086-66C972094C66}" destId="{7219E08B-0A9A-0E45-860A-4F729548A191}" srcOrd="2" destOrd="0" parTransId="{815E65DD-F288-3547-9553-2E6E0AADD93C}" sibTransId="{508C0F9C-85BD-1644-96F1-63BFE9D6C71E}"/>
    <dgm:cxn modelId="{19EB654F-99EA-5643-8914-C23108364342}" type="presOf" srcId="{DD61908D-E552-C846-B48D-70B18B67B254}" destId="{964E4BA2-BEF7-7742-AEB7-EB341313183E}" srcOrd="0" destOrd="0" presId="urn:microsoft.com/office/officeart/2005/8/layout/cycle2"/>
    <dgm:cxn modelId="{927EA366-9F3C-384D-9345-CE9B901D5533}" type="presOf" srcId="{B3405A15-7A21-3B4D-8086-66C972094C66}" destId="{862D6AD0-4F2D-F147-9609-7552362C7700}" srcOrd="0" destOrd="0" presId="urn:microsoft.com/office/officeart/2005/8/layout/cycle2"/>
    <dgm:cxn modelId="{A158EC74-93B2-1844-AB88-50659E8B1830}" type="presOf" srcId="{DD61908D-E552-C846-B48D-70B18B67B254}" destId="{01D13EFB-6927-7F4C-B925-71FBC0A972A8}" srcOrd="1" destOrd="0" presId="urn:microsoft.com/office/officeart/2005/8/layout/cycle2"/>
    <dgm:cxn modelId="{993ABA80-C0DF-0F43-8AFF-02DAF679B95F}" type="presOf" srcId="{7219E08B-0A9A-0E45-860A-4F729548A191}" destId="{78B948CA-1D9D-2B43-9A9F-1D92DFDFFC1A}" srcOrd="0" destOrd="0" presId="urn:microsoft.com/office/officeart/2005/8/layout/cycle2"/>
    <dgm:cxn modelId="{CCC30186-5730-B949-AE43-402A84ECA296}" type="presOf" srcId="{1B38B703-5667-0744-B9C2-EE1348B75B65}" destId="{DC44E395-B6AE-BF45-973C-C80DFD4E7C7E}" srcOrd="0" destOrd="0" presId="urn:microsoft.com/office/officeart/2005/8/layout/cycle2"/>
    <dgm:cxn modelId="{365D8287-414F-B440-8BB1-4D3C6FB6C74C}" type="presOf" srcId="{508C0F9C-85BD-1644-96F1-63BFE9D6C71E}" destId="{F04EE4CC-1D9E-3D4B-A1E7-5F95DEFEE5B0}" srcOrd="0" destOrd="0" presId="urn:microsoft.com/office/officeart/2005/8/layout/cycle2"/>
    <dgm:cxn modelId="{8F749095-B73D-1440-B719-1ADBD522FA11}" type="presOf" srcId="{508C0F9C-85BD-1644-96F1-63BFE9D6C71E}" destId="{5E8D6999-88CF-6F42-BA08-B4139FA82096}" srcOrd="1" destOrd="0" presId="urn:microsoft.com/office/officeart/2005/8/layout/cycle2"/>
    <dgm:cxn modelId="{C808B79F-EF61-9441-B933-0A8CD36732CD}" srcId="{B3405A15-7A21-3B4D-8086-66C972094C66}" destId="{D34D53CE-EC8F-A143-B7EA-B9983EC4B43B}" srcOrd="1" destOrd="0" parTransId="{0E23067B-015D-CA42-965B-AA1931DE1F9E}" sibTransId="{94EEFEFF-A939-5E4A-8418-5D38F2D99614}"/>
    <dgm:cxn modelId="{3261CFAE-0CF2-BE42-8001-200EA391E77C}" type="presOf" srcId="{94EEFEFF-A939-5E4A-8418-5D38F2D99614}" destId="{71EE7733-C6AE-0742-8501-AEF7ABA5284B}" srcOrd="1" destOrd="0" presId="urn:microsoft.com/office/officeart/2005/8/layout/cycle2"/>
    <dgm:cxn modelId="{987EA148-1C17-CD41-9DE9-8C198285C7A8}" type="presParOf" srcId="{862D6AD0-4F2D-F147-9609-7552362C7700}" destId="{DC44E395-B6AE-BF45-973C-C80DFD4E7C7E}" srcOrd="0" destOrd="0" presId="urn:microsoft.com/office/officeart/2005/8/layout/cycle2"/>
    <dgm:cxn modelId="{4B84E55D-0FD2-5048-AA8F-BA42B6BB6CED}" type="presParOf" srcId="{862D6AD0-4F2D-F147-9609-7552362C7700}" destId="{964E4BA2-BEF7-7742-AEB7-EB341313183E}" srcOrd="1" destOrd="0" presId="urn:microsoft.com/office/officeart/2005/8/layout/cycle2"/>
    <dgm:cxn modelId="{DD89BFD3-EA5F-3848-860D-45F3D5B409DD}" type="presParOf" srcId="{964E4BA2-BEF7-7742-AEB7-EB341313183E}" destId="{01D13EFB-6927-7F4C-B925-71FBC0A972A8}" srcOrd="0" destOrd="0" presId="urn:microsoft.com/office/officeart/2005/8/layout/cycle2"/>
    <dgm:cxn modelId="{5E3F6C24-D6EB-6946-A95A-0C3272DEBDBC}" type="presParOf" srcId="{862D6AD0-4F2D-F147-9609-7552362C7700}" destId="{D00E81C2-D2AC-054A-B57E-AA272437A6CD}" srcOrd="2" destOrd="0" presId="urn:microsoft.com/office/officeart/2005/8/layout/cycle2"/>
    <dgm:cxn modelId="{F2754EF6-3B19-C141-8E14-28E9DD7F9B0C}" type="presParOf" srcId="{862D6AD0-4F2D-F147-9609-7552362C7700}" destId="{08EBCE6A-E078-9D44-A5F8-FC0CE7735536}" srcOrd="3" destOrd="0" presId="urn:microsoft.com/office/officeart/2005/8/layout/cycle2"/>
    <dgm:cxn modelId="{6248F826-E3CC-F342-ACF5-3E06845F8894}" type="presParOf" srcId="{08EBCE6A-E078-9D44-A5F8-FC0CE7735536}" destId="{71EE7733-C6AE-0742-8501-AEF7ABA5284B}" srcOrd="0" destOrd="0" presId="urn:microsoft.com/office/officeart/2005/8/layout/cycle2"/>
    <dgm:cxn modelId="{A176D5FC-C363-BF4A-8922-CB095AE1D0E7}" type="presParOf" srcId="{862D6AD0-4F2D-F147-9609-7552362C7700}" destId="{78B948CA-1D9D-2B43-9A9F-1D92DFDFFC1A}" srcOrd="4" destOrd="0" presId="urn:microsoft.com/office/officeart/2005/8/layout/cycle2"/>
    <dgm:cxn modelId="{92A43F48-53DB-0F4F-92D0-7CC1E6A87F85}" type="presParOf" srcId="{862D6AD0-4F2D-F147-9609-7552362C7700}" destId="{F04EE4CC-1D9E-3D4B-A1E7-5F95DEFEE5B0}" srcOrd="5" destOrd="0" presId="urn:microsoft.com/office/officeart/2005/8/layout/cycle2"/>
    <dgm:cxn modelId="{780E1FCB-A7B9-2541-A5AF-745ADBB4C3C1}" type="presParOf" srcId="{F04EE4CC-1D9E-3D4B-A1E7-5F95DEFEE5B0}" destId="{5E8D6999-88CF-6F42-BA08-B4139FA82096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44E395-B6AE-BF45-973C-C80DFD4E7C7E}">
      <dsp:nvSpPr>
        <dsp:cNvPr id="0" name=""/>
        <dsp:cNvSpPr/>
      </dsp:nvSpPr>
      <dsp:spPr>
        <a:xfrm>
          <a:off x="1414802" y="922"/>
          <a:ext cx="1729820" cy="1729820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/>
            <a:t>Trouble pression</a:t>
          </a:r>
        </a:p>
      </dsp:txBody>
      <dsp:txXfrm>
        <a:off x="1668128" y="254248"/>
        <a:ext cx="1223168" cy="1223168"/>
      </dsp:txXfrm>
    </dsp:sp>
    <dsp:sp modelId="{964E4BA2-BEF7-7742-AEB7-EB341313183E}">
      <dsp:nvSpPr>
        <dsp:cNvPr id="0" name=""/>
        <dsp:cNvSpPr/>
      </dsp:nvSpPr>
      <dsp:spPr>
        <a:xfrm rot="3600000">
          <a:off x="2692686" y="1686637"/>
          <a:ext cx="458902" cy="583814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300" kern="1200"/>
        </a:p>
      </dsp:txBody>
      <dsp:txXfrm>
        <a:off x="2727104" y="1743787"/>
        <a:ext cx="321231" cy="350288"/>
      </dsp:txXfrm>
    </dsp:sp>
    <dsp:sp modelId="{D00E81C2-D2AC-054A-B57E-AA272437A6CD}">
      <dsp:nvSpPr>
        <dsp:cNvPr id="0" name=""/>
        <dsp:cNvSpPr/>
      </dsp:nvSpPr>
      <dsp:spPr>
        <a:xfrm>
          <a:off x="2712639" y="2248841"/>
          <a:ext cx="1729820" cy="1729820"/>
        </a:xfrm>
        <a:prstGeom prst="ellipse">
          <a:avLst/>
        </a:prstGeom>
        <a:solidFill>
          <a:schemeClr val="accent5">
            <a:hueOff val="10032109"/>
            <a:satOff val="-12623"/>
            <a:lumOff val="-352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/>
            <a:t>Asymétrie musculaire</a:t>
          </a:r>
        </a:p>
      </dsp:txBody>
      <dsp:txXfrm>
        <a:off x="2965965" y="2502167"/>
        <a:ext cx="1223168" cy="1223168"/>
      </dsp:txXfrm>
    </dsp:sp>
    <dsp:sp modelId="{08EBCE6A-E078-9D44-A5F8-FC0CE7735536}">
      <dsp:nvSpPr>
        <dsp:cNvPr id="0" name=""/>
        <dsp:cNvSpPr/>
      </dsp:nvSpPr>
      <dsp:spPr>
        <a:xfrm rot="10800000">
          <a:off x="2063249" y="2821845"/>
          <a:ext cx="458902" cy="583814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10032109"/>
            <a:satOff val="-12623"/>
            <a:lumOff val="-352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300" kern="1200"/>
        </a:p>
      </dsp:txBody>
      <dsp:txXfrm rot="10800000">
        <a:off x="2200920" y="2938608"/>
        <a:ext cx="321231" cy="350288"/>
      </dsp:txXfrm>
    </dsp:sp>
    <dsp:sp modelId="{78B948CA-1D9D-2B43-9A9F-1D92DFDFFC1A}">
      <dsp:nvSpPr>
        <dsp:cNvPr id="0" name=""/>
        <dsp:cNvSpPr/>
      </dsp:nvSpPr>
      <dsp:spPr>
        <a:xfrm>
          <a:off x="116964" y="2248841"/>
          <a:ext cx="1729820" cy="1729820"/>
        </a:xfrm>
        <a:prstGeom prst="ellipse">
          <a:avLst/>
        </a:prstGeom>
        <a:solidFill>
          <a:schemeClr val="accent5">
            <a:hueOff val="20064218"/>
            <a:satOff val="-25246"/>
            <a:lumOff val="-705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/>
            <a:t>Déformation</a:t>
          </a:r>
        </a:p>
      </dsp:txBody>
      <dsp:txXfrm>
        <a:off x="370290" y="2502167"/>
        <a:ext cx="1223168" cy="1223168"/>
      </dsp:txXfrm>
    </dsp:sp>
    <dsp:sp modelId="{F04EE4CC-1D9E-3D4B-A1E7-5F95DEFEE5B0}">
      <dsp:nvSpPr>
        <dsp:cNvPr id="0" name=""/>
        <dsp:cNvSpPr/>
      </dsp:nvSpPr>
      <dsp:spPr>
        <a:xfrm rot="18000000">
          <a:off x="1394848" y="1709132"/>
          <a:ext cx="458902" cy="583814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20064218"/>
            <a:satOff val="-25246"/>
            <a:lumOff val="-705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300" kern="1200"/>
        </a:p>
      </dsp:txBody>
      <dsp:txXfrm>
        <a:off x="1429266" y="1885508"/>
        <a:ext cx="321231" cy="35028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5185BB-8B07-4DC9-86F3-2A225C7774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0200" y="1261872"/>
            <a:ext cx="7638222" cy="2852928"/>
          </a:xfrm>
        </p:spPr>
        <p:txBody>
          <a:bodyPr anchor="b">
            <a:normAutofit/>
          </a:bodyPr>
          <a:lstStyle>
            <a:lvl1pPr algn="l">
              <a:lnSpc>
                <a:spcPct val="130000"/>
              </a:lnSpc>
              <a:defRPr sz="3600" spc="1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14D496A-6E7A-4923-8ED5-B4164125DE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00200" y="4681728"/>
            <a:ext cx="7638222" cy="92929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30000"/>
              </a:lnSpc>
              <a:buNone/>
              <a:defRPr sz="1600" b="1" cap="all" spc="6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5E3D20-43DC-4C14-8CFF-18545AED1B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71E64-FE02-4DE5-B72F-53C3706641C3}" type="datetimeFigureOut">
              <a:rPr lang="en-US" smtClean="0"/>
              <a:t>11/27/24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4FC300-5AFC-418B-85FD-EFA94BD7A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9C7E81-ED3C-4DB0-8E74-AD2A87E6B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8EF7-BE1E-4ECB-84D4-67C2B4D8F095}" type="slidenum">
              <a:rPr lang="en-US" smtClean="0"/>
              <a:t>‹N°›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0C817C9-850F-4FB6-B93B-CF3076C4A5C1}"/>
              </a:ext>
            </a:extLst>
          </p:cNvPr>
          <p:cNvGrpSpPr/>
          <p:nvPr/>
        </p:nvGrpSpPr>
        <p:grpSpPr>
          <a:xfrm flipH="1">
            <a:off x="0" y="0"/>
            <a:ext cx="567782" cy="3306479"/>
            <a:chOff x="11619770" y="-2005"/>
            <a:chExt cx="567782" cy="3306479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159433A8-B67D-4675-AFDE-131069A709FC}"/>
                </a:ext>
              </a:extLst>
            </p:cNvPr>
            <p:cNvSpPr/>
            <p:nvPr/>
          </p:nvSpPr>
          <p:spPr>
            <a:xfrm flipV="1">
              <a:off x="11619770" y="373807"/>
              <a:ext cx="526228" cy="2930667"/>
            </a:xfrm>
            <a:custGeom>
              <a:avLst/>
              <a:gdLst>
                <a:gd name="connsiteX0" fmla="*/ 757287 w 757287"/>
                <a:gd name="connsiteY0" fmla="*/ 3694096 h 3694096"/>
                <a:gd name="connsiteX1" fmla="*/ 757287 w 757287"/>
                <a:gd name="connsiteY1" fmla="*/ 0 h 3694096"/>
                <a:gd name="connsiteX2" fmla="*/ 0 w 757287"/>
                <a:gd name="connsiteY2" fmla="*/ 0 h 3694096"/>
                <a:gd name="connsiteX3" fmla="*/ 0 w 757287"/>
                <a:gd name="connsiteY3" fmla="*/ 3686094 h 369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7287" h="3694096">
                  <a:moveTo>
                    <a:pt x="757287" y="3694096"/>
                  </a:moveTo>
                  <a:lnTo>
                    <a:pt x="757287" y="0"/>
                  </a:lnTo>
                  <a:lnTo>
                    <a:pt x="0" y="0"/>
                  </a:lnTo>
                  <a:lnTo>
                    <a:pt x="0" y="3686094"/>
                  </a:lnTo>
                  <a:close/>
                </a:path>
              </a:pathLst>
            </a:custGeom>
            <a:blipFill dpi="0" rotWithShape="1"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/>
              <a:tile tx="0" ty="0" sx="6000" sy="6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1CD1C45-6A4D-4237-B39C-2D58F401A8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flipH="1" flipV="1">
              <a:off x="11980943" y="-2005"/>
              <a:ext cx="206609" cy="202130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602145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2958AD-1CAD-45B3-B83D-DC9D33CD61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153F2E-0397-4423-8A88-D0059DEAF0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08662" y="2019299"/>
            <a:ext cx="10357666" cy="411480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7ADDE1-7025-4FA9-822D-4816850854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71E64-FE02-4DE5-B72F-53C3706641C3}" type="datetimeFigureOut">
              <a:rPr lang="en-US" smtClean="0"/>
              <a:t>11/27/24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2A73E0-F328-46DC-98BE-CA0981F75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652226-010C-494F-8BE8-BF91F3553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8EF7-BE1E-4ECB-84D4-67C2B4D8F095}" type="slidenum">
              <a:rPr lang="en-US" smtClean="0"/>
              <a:t>‹N°›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F89E9C4-9D18-4529-BC0C-68EAE507CDF8}"/>
              </a:ext>
            </a:extLst>
          </p:cNvPr>
          <p:cNvGrpSpPr/>
          <p:nvPr/>
        </p:nvGrpSpPr>
        <p:grpSpPr>
          <a:xfrm flipH="1" flipV="1">
            <a:off x="0" y="3551521"/>
            <a:ext cx="567782" cy="3306479"/>
            <a:chOff x="11619770" y="-2005"/>
            <a:chExt cx="567782" cy="3306479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D7DF5937-0C03-4786-AB62-3CF7CECB92D6}"/>
                </a:ext>
              </a:extLst>
            </p:cNvPr>
            <p:cNvSpPr/>
            <p:nvPr/>
          </p:nvSpPr>
          <p:spPr>
            <a:xfrm flipV="1">
              <a:off x="11619770" y="373807"/>
              <a:ext cx="526228" cy="2930667"/>
            </a:xfrm>
            <a:custGeom>
              <a:avLst/>
              <a:gdLst>
                <a:gd name="connsiteX0" fmla="*/ 757287 w 757287"/>
                <a:gd name="connsiteY0" fmla="*/ 3694096 h 3694096"/>
                <a:gd name="connsiteX1" fmla="*/ 757287 w 757287"/>
                <a:gd name="connsiteY1" fmla="*/ 0 h 3694096"/>
                <a:gd name="connsiteX2" fmla="*/ 0 w 757287"/>
                <a:gd name="connsiteY2" fmla="*/ 0 h 3694096"/>
                <a:gd name="connsiteX3" fmla="*/ 0 w 757287"/>
                <a:gd name="connsiteY3" fmla="*/ 3686094 h 369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7287" h="3694096">
                  <a:moveTo>
                    <a:pt x="757287" y="3694096"/>
                  </a:moveTo>
                  <a:lnTo>
                    <a:pt x="757287" y="0"/>
                  </a:lnTo>
                  <a:lnTo>
                    <a:pt x="0" y="0"/>
                  </a:lnTo>
                  <a:lnTo>
                    <a:pt x="0" y="3686094"/>
                  </a:lnTo>
                  <a:close/>
                </a:path>
              </a:pathLst>
            </a:custGeom>
            <a:blipFill dpi="0" rotWithShape="1"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/>
              <a:tile tx="0" ty="0" sx="6000" sy="6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9AD93DB-2DB0-4B2D-884B-6EC4534432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flipH="1" flipV="1">
              <a:off x="11980943" y="-2005"/>
              <a:ext cx="206609" cy="202130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204240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C635D0-31D9-44E1-911D-F7D5D54009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853914" y="624313"/>
            <a:ext cx="2537986" cy="55097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7F9230-1FA4-439D-A800-B5F006F07C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00100" y="624313"/>
            <a:ext cx="7816542" cy="550978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5AB2A3-7055-43AF-8BAB-0A9B744486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71E64-FE02-4DE5-B72F-53C3706641C3}" type="datetimeFigureOut">
              <a:rPr lang="en-US" smtClean="0"/>
              <a:t>11/27/24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9A1821-A311-49CD-BCB4-B4BC886610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37C6A8-813A-486A-AA90-AB28935F2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8EF7-BE1E-4ECB-84D4-67C2B4D8F095}" type="slidenum">
              <a:rPr lang="en-US" smtClean="0"/>
              <a:t>‹N°›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38C7A17-06CC-442C-A876-A51B2B556508}"/>
              </a:ext>
            </a:extLst>
          </p:cNvPr>
          <p:cNvGrpSpPr/>
          <p:nvPr/>
        </p:nvGrpSpPr>
        <p:grpSpPr>
          <a:xfrm flipH="1" flipV="1">
            <a:off x="0" y="3551521"/>
            <a:ext cx="567782" cy="3306479"/>
            <a:chOff x="11619770" y="-2005"/>
            <a:chExt cx="567782" cy="3306479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54C1798A-2980-4F34-8355-7BCB6B295322}"/>
                </a:ext>
              </a:extLst>
            </p:cNvPr>
            <p:cNvSpPr/>
            <p:nvPr/>
          </p:nvSpPr>
          <p:spPr>
            <a:xfrm flipV="1">
              <a:off x="11619770" y="373807"/>
              <a:ext cx="526228" cy="2930667"/>
            </a:xfrm>
            <a:custGeom>
              <a:avLst/>
              <a:gdLst>
                <a:gd name="connsiteX0" fmla="*/ 757287 w 757287"/>
                <a:gd name="connsiteY0" fmla="*/ 3694096 h 3694096"/>
                <a:gd name="connsiteX1" fmla="*/ 757287 w 757287"/>
                <a:gd name="connsiteY1" fmla="*/ 0 h 3694096"/>
                <a:gd name="connsiteX2" fmla="*/ 0 w 757287"/>
                <a:gd name="connsiteY2" fmla="*/ 0 h 3694096"/>
                <a:gd name="connsiteX3" fmla="*/ 0 w 757287"/>
                <a:gd name="connsiteY3" fmla="*/ 3686094 h 369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7287" h="3694096">
                  <a:moveTo>
                    <a:pt x="757287" y="3694096"/>
                  </a:moveTo>
                  <a:lnTo>
                    <a:pt x="757287" y="0"/>
                  </a:lnTo>
                  <a:lnTo>
                    <a:pt x="0" y="0"/>
                  </a:lnTo>
                  <a:lnTo>
                    <a:pt x="0" y="3686094"/>
                  </a:lnTo>
                  <a:close/>
                </a:path>
              </a:pathLst>
            </a:custGeom>
            <a:blipFill dpi="0" rotWithShape="1"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/>
              <a:tile tx="0" ty="0" sx="6000" sy="6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9D7542C-E4AE-488F-BC75-2E7ED83910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flipH="1" flipV="1">
              <a:off x="11980943" y="-2005"/>
              <a:ext cx="206609" cy="202130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359942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25F8D-0421-4AEC-9C40-A13163EC8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037680-115A-411F-AEF6-4AC2096B4A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8662" y="2019299"/>
            <a:ext cx="10357666" cy="4114801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0CC193-1304-4D0F-8331-14D4EC08EF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71E64-FE02-4DE5-B72F-53C3706641C3}" type="datetimeFigureOut">
              <a:rPr lang="en-US" smtClean="0"/>
              <a:t>11/27/24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F455C1-CD32-4050-BAFF-51CC6B62D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0AF608-FF11-4CBE-B717-5D56AE67D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8EF7-BE1E-4ECB-84D4-67C2B4D8F095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0415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BD23A02E-6DCF-427A-8CFD-281B2185C7F0}"/>
              </a:ext>
            </a:extLst>
          </p:cNvPr>
          <p:cNvSpPr/>
          <p:nvPr/>
        </p:nvSpPr>
        <p:spPr>
          <a:xfrm>
            <a:off x="3242985" y="511814"/>
            <a:ext cx="5706031" cy="570603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dist="165100" dir="2220000" algn="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6B4C32-F19C-44F3-8EF8-1F506D74D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9192" y="1709738"/>
            <a:ext cx="4893617" cy="2553893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889729-131C-4F78-9DAA-E9EE28EA91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62249" y="4540468"/>
            <a:ext cx="4067503" cy="11540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600" b="1" cap="all" spc="6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24E608-AC1F-41FB-974A-BD619C6C26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71E64-FE02-4DE5-B72F-53C3706641C3}" type="datetimeFigureOut">
              <a:rPr lang="en-US" smtClean="0"/>
              <a:t>11/27/24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986158-8B03-45C3-891D-0357B198B6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C3B054-E8A2-43FD-B0FB-B1CCFA4BC0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8EF7-BE1E-4ECB-84D4-67C2B4D8F095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8389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D64AA7-6D5A-402E-AD1A-880F2BDB7E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0D32B6-F9D8-4A43-B52C-336CFAB00A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12976" y="2019299"/>
            <a:ext cx="4995019" cy="4157663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50CDD9-5742-4A34-BA72-7CCA72D914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3718" y="2019299"/>
            <a:ext cx="5027954" cy="4157663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2783AA-D2AB-4385-A91F-870CB65646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71E64-FE02-4DE5-B72F-53C3706641C3}" type="datetimeFigureOut">
              <a:rPr lang="en-US" smtClean="0"/>
              <a:t>11/27/24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5AAD9C-5CA2-4DA1-84D3-B1838979F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1AB3C7-9574-47BC-932D-782BEE998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8EF7-BE1E-4ECB-84D4-67C2B4D8F095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0527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44C468-781B-4BC5-8DEA-B9EF2BF90D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460" y="369168"/>
            <a:ext cx="10458729" cy="143981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67223F-48E4-491D-AB5D-5FC8A0C566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0101" y="1843067"/>
            <a:ext cx="5007894" cy="662007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D6B764-4B87-42FF-ABAA-69B07B88FF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0101" y="2505075"/>
            <a:ext cx="5007894" cy="3684588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4357B9-406F-4BF9-B8FB-C53421EEF5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76061" y="1843067"/>
            <a:ext cx="4994128" cy="662007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320462B-1939-4DAA-A7DD-6BDC95054A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76061" y="2505075"/>
            <a:ext cx="4994128" cy="3684588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76C938B-C4C2-4FA9-85CA-9CD742CD75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71E64-FE02-4DE5-B72F-53C3706641C3}" type="datetimeFigureOut">
              <a:rPr lang="en-US" smtClean="0"/>
              <a:t>11/27/24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1AD8886-0D28-4D49-8D43-151D37E948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72FDDE8-E9F8-4B6C-9A40-829617A7C8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8EF7-BE1E-4ECB-84D4-67C2B4D8F095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6516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6AE3D8-6C35-428B-B2F2-251FDE10B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0" y="983769"/>
            <a:ext cx="10094770" cy="1180574"/>
          </a:xfrm>
          <a:solidFill>
            <a:schemeClr val="accent1">
              <a:lumMod val="20000"/>
              <a:lumOff val="80000"/>
            </a:schemeClr>
          </a:solidFill>
          <a:effectLst>
            <a:outerShdw dist="165100" dir="18900000" algn="bl" rotWithShape="0">
              <a:prstClr val="black"/>
            </a:outerShdw>
          </a:effectLst>
        </p:spPr>
        <p:txBody>
          <a:bodyPr/>
          <a:lstStyle>
            <a:lvl1pPr marL="18288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0B8015-E11A-42CA-AE88-7BD73F87E5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71E64-FE02-4DE5-B72F-53C3706641C3}" type="datetimeFigureOut">
              <a:rPr lang="en-US" smtClean="0"/>
              <a:t>11/27/24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309078-34CA-45CD-B479-03906A265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D03258-F989-47B2-A643-A60CD8A77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8EF7-BE1E-4ECB-84D4-67C2B4D8F095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6194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7DA2F31-48B6-40CE-A364-3CE73FD859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71E64-FE02-4DE5-B72F-53C3706641C3}" type="datetimeFigureOut">
              <a:rPr lang="en-US" smtClean="0"/>
              <a:t>11/27/24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7EEA00-F166-41EB-9331-CA99BB70F0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BB051F-F8FC-4FF6-9783-45F9FE7AC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8EF7-BE1E-4ECB-84D4-67C2B4D8F095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5219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508635-A5AF-48F4-8CD2-FB0E011139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5"/>
            <a:ext cx="3932237" cy="1600200"/>
          </a:xfrm>
        </p:spPr>
        <p:txBody>
          <a:bodyPr anchor="t">
            <a:normAutofit/>
          </a:bodyPr>
          <a:lstStyle>
            <a:lvl1pPr>
              <a:defRPr sz="2800" b="1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E15E0E-DCC0-4781-A608-962B1241B5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9826" y="987425"/>
            <a:ext cx="6045562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21F43E-3D50-4A1C-A289-B3D0DD0E71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743200"/>
            <a:ext cx="3932237" cy="31273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E70E3A-6639-4EA0-8305-C1899DAB4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71E64-FE02-4DE5-B72F-53C3706641C3}" type="datetimeFigureOut">
              <a:rPr lang="en-US" smtClean="0"/>
              <a:t>11/27/24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6AFD57-4189-42FB-B29E-96366E51B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F5E2EC-8483-4FBC-9D29-C19025FA8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8EF7-BE1E-4ECB-84D4-67C2B4D8F095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314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5CE581-A090-4AE9-9965-B06BDB52BD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5"/>
            <a:ext cx="3932237" cy="1600200"/>
          </a:xfrm>
        </p:spPr>
        <p:txBody>
          <a:bodyPr anchor="t">
            <a:normAutofit/>
          </a:bodyPr>
          <a:lstStyle>
            <a:lvl1pPr>
              <a:defRPr sz="2800" b="1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839DEF4-262F-4ACF-9B29-3D4B819E706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53969" y="987425"/>
            <a:ext cx="5694503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ED7CBB-7A6F-441E-9072-2494B952FA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743200"/>
            <a:ext cx="3932237" cy="31273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159692-77BE-4A7D-AA70-635007A6E9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71E64-FE02-4DE5-B72F-53C3706641C3}" type="datetimeFigureOut">
              <a:rPr lang="en-US" smtClean="0"/>
              <a:t>11/27/24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B9A4DA-63AF-4D6A-98DB-E1D0AC741E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6B7958-B19B-4C23-A82F-DD4E4B912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8EF7-BE1E-4ECB-84D4-67C2B4D8F095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4972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586DAE1-1F65-43B8-A400-95E6DEED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61" y="365125"/>
            <a:ext cx="10357666" cy="14384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75C993-A44B-4C2D-818E-4C9000BB05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8662" y="2019299"/>
            <a:ext cx="10357666" cy="41148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A21B6E-ECC6-47D0-9C14-812B746F15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95014" y="634204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spc="100" baseline="0">
                <a:solidFill>
                  <a:schemeClr val="tx1"/>
                </a:solidFill>
              </a:defRPr>
            </a:lvl1pPr>
          </a:lstStyle>
          <a:p>
            <a:fld id="{E6171E64-FE02-4DE5-B72F-53C3706641C3}" type="datetimeFigureOut">
              <a:rPr lang="en-US" smtClean="0"/>
              <a:t>11/27/24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09A716-DEA9-48A9-A5BC-0F392D2B49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696200" y="6342042"/>
            <a:ext cx="34701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pc="50" baseline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9CB69E-A0E4-4558-9C62-4CD8CDD2A5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66329" y="6342042"/>
            <a:ext cx="5262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pc="100" baseline="0">
                <a:solidFill>
                  <a:schemeClr val="tx1"/>
                </a:solidFill>
              </a:defRPr>
            </a:lvl1pPr>
          </a:lstStyle>
          <a:p>
            <a:fld id="{91F18EF7-BE1E-4ECB-84D4-67C2B4D8F095}" type="slidenum">
              <a:rPr lang="en-US" smtClean="0"/>
              <a:t>‹N°›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B6ECC43-D65E-4A7B-A76B-D278A2184166}"/>
              </a:ext>
            </a:extLst>
          </p:cNvPr>
          <p:cNvGrpSpPr/>
          <p:nvPr/>
        </p:nvGrpSpPr>
        <p:grpSpPr>
          <a:xfrm flipV="1">
            <a:off x="11626076" y="3551521"/>
            <a:ext cx="567782" cy="3306479"/>
            <a:chOff x="11619770" y="-2005"/>
            <a:chExt cx="567782" cy="3306479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7EE443C5-5AB9-407B-A8C3-011BB14FEF06}"/>
                </a:ext>
              </a:extLst>
            </p:cNvPr>
            <p:cNvSpPr/>
            <p:nvPr/>
          </p:nvSpPr>
          <p:spPr>
            <a:xfrm flipV="1">
              <a:off x="11619770" y="373807"/>
              <a:ext cx="526228" cy="2930667"/>
            </a:xfrm>
            <a:custGeom>
              <a:avLst/>
              <a:gdLst>
                <a:gd name="connsiteX0" fmla="*/ 757287 w 757287"/>
                <a:gd name="connsiteY0" fmla="*/ 3694096 h 3694096"/>
                <a:gd name="connsiteX1" fmla="*/ 757287 w 757287"/>
                <a:gd name="connsiteY1" fmla="*/ 0 h 3694096"/>
                <a:gd name="connsiteX2" fmla="*/ 0 w 757287"/>
                <a:gd name="connsiteY2" fmla="*/ 0 h 3694096"/>
                <a:gd name="connsiteX3" fmla="*/ 0 w 757287"/>
                <a:gd name="connsiteY3" fmla="*/ 3686094 h 369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7287" h="3694096">
                  <a:moveTo>
                    <a:pt x="757287" y="3694096"/>
                  </a:moveTo>
                  <a:lnTo>
                    <a:pt x="757287" y="0"/>
                  </a:lnTo>
                  <a:lnTo>
                    <a:pt x="0" y="0"/>
                  </a:lnTo>
                  <a:lnTo>
                    <a:pt x="0" y="3686094"/>
                  </a:lnTo>
                  <a:close/>
                </a:path>
              </a:pathLst>
            </a:custGeom>
            <a:blipFill dpi="0" rotWithShape="1"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rcRect/>
              <a:tile tx="0" ty="0" sx="6000" sy="6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538C9FA-DA5E-4785-8F4A-CA481A3A65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flipH="1" flipV="1">
              <a:off x="11980943" y="-2005"/>
              <a:ext cx="206609" cy="202130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77696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7" r:id="rId10"/>
    <p:sldLayoutId id="2147483736" r:id="rId11"/>
  </p:sldLayoutIdLst>
  <p:txStyles>
    <p:titleStyle>
      <a:lvl1pPr algn="l" defTabSz="914400" rtl="0" eaLnBrk="1" latinLnBrk="0" hangingPunct="1">
        <a:lnSpc>
          <a:spcPct val="120000"/>
        </a:lnSpc>
        <a:spcBef>
          <a:spcPct val="0"/>
        </a:spcBef>
        <a:buNone/>
        <a:defRPr sz="3200" kern="1200" cap="all" spc="7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1000"/>
        </a:spcBef>
        <a:buSzPct val="8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30000"/>
        </a:lnSpc>
        <a:spcBef>
          <a:spcPts val="500"/>
        </a:spcBef>
        <a:buSzPct val="100000"/>
        <a:buFont typeface="Avenir Next LT Pro Light" panose="020B03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228600" algn="l" defTabSz="914400" rtl="0" eaLnBrk="1" latinLnBrk="0" hangingPunct="1">
        <a:lnSpc>
          <a:spcPct val="130000"/>
        </a:lnSpc>
        <a:spcBef>
          <a:spcPts val="500"/>
        </a:spcBef>
        <a:buSzPct val="8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defTabSz="914400" rtl="0" eaLnBrk="1" latinLnBrk="0" hangingPunct="1">
        <a:lnSpc>
          <a:spcPct val="130000"/>
        </a:lnSpc>
        <a:spcBef>
          <a:spcPts val="500"/>
        </a:spcBef>
        <a:buSzPct val="100000"/>
        <a:buFont typeface="Avenir Next LT Pro Light" panose="020B03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228600" algn="l" defTabSz="914400" rtl="0" eaLnBrk="1" latinLnBrk="0" hangingPunct="1">
        <a:lnSpc>
          <a:spcPct val="130000"/>
        </a:lnSpc>
        <a:spcBef>
          <a:spcPts val="500"/>
        </a:spcBef>
        <a:buSzPct val="8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4.jpg"/><Relationship Id="rId7" Type="http://schemas.openxmlformats.org/officeDocument/2006/relationships/diagramColors" Target="../diagrams/colors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eativecommons.org/licenses/by-nc-nd/3.0/" TargetMode="External"/><Relationship Id="rId4" Type="http://schemas.openxmlformats.org/officeDocument/2006/relationships/hyperlink" Target="https://pascalebonenfant.blogspot.com/2012/08/exercices-de-dessin.html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ixabay.com/fr/paris-statut-france-monument-ciel-306656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eativecommons.org/licenses/by-sa/3.0/" TargetMode="External"/><Relationship Id="rId4" Type="http://schemas.openxmlformats.org/officeDocument/2006/relationships/hyperlink" Target="https://www.wikidoc.org/index.php/Scoliosis_medical_therapy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F6E7DCFE-4F50-48FD-A0DF-0B44956E84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 4" descr="Une image contenant poisson, créativité, art&#10;&#10;Description générée automatiquement">
            <a:extLst>
              <a:ext uri="{FF2B5EF4-FFF2-40B4-BE49-F238E27FC236}">
                <a16:creationId xmlns:a16="http://schemas.microsoft.com/office/drawing/2014/main" id="{31E37141-1625-EF8A-98B4-4CFA3EA043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439" b="25720"/>
          <a:stretch/>
        </p:blipFill>
        <p:spPr>
          <a:xfrm>
            <a:off x="1" y="-4463"/>
            <a:ext cx="12191999" cy="6858000"/>
          </a:xfrm>
          <a:prstGeom prst="rect">
            <a:avLst/>
          </a:prstGeom>
        </p:spPr>
      </p:pic>
      <p:sp>
        <p:nvSpPr>
          <p:cNvPr id="19" name="Freeform: Shape 11">
            <a:extLst>
              <a:ext uri="{FF2B5EF4-FFF2-40B4-BE49-F238E27FC236}">
                <a16:creationId xmlns:a16="http://schemas.microsoft.com/office/drawing/2014/main" id="{92ACA378-7594-4CA7-A0F2-B9D9DB9EE8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 flipV="1">
            <a:off x="17755" y="3756691"/>
            <a:ext cx="2743200" cy="3101309"/>
          </a:xfrm>
          <a:custGeom>
            <a:avLst/>
            <a:gdLst>
              <a:gd name="connsiteX0" fmla="*/ 757287 w 757287"/>
              <a:gd name="connsiteY0" fmla="*/ 3694096 h 3694096"/>
              <a:gd name="connsiteX1" fmla="*/ 757287 w 757287"/>
              <a:gd name="connsiteY1" fmla="*/ 0 h 3694096"/>
              <a:gd name="connsiteX2" fmla="*/ 0 w 757287"/>
              <a:gd name="connsiteY2" fmla="*/ 0 h 3694096"/>
              <a:gd name="connsiteX3" fmla="*/ 0 w 757287"/>
              <a:gd name="connsiteY3" fmla="*/ 3686094 h 3694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7287" h="3694096">
                <a:moveTo>
                  <a:pt x="757287" y="3694096"/>
                </a:moveTo>
                <a:lnTo>
                  <a:pt x="757287" y="0"/>
                </a:lnTo>
                <a:lnTo>
                  <a:pt x="0" y="0"/>
                </a:lnTo>
                <a:lnTo>
                  <a:pt x="0" y="3686094"/>
                </a:lnTo>
                <a:close/>
              </a:path>
            </a:pathLst>
          </a:custGeom>
          <a:blipFill dpi="0"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tile tx="0" ty="0" sx="6000" sy="6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Freeform: Shape 13">
            <a:extLst>
              <a:ext uri="{FF2B5EF4-FFF2-40B4-BE49-F238E27FC236}">
                <a16:creationId xmlns:a16="http://schemas.microsoft.com/office/drawing/2014/main" id="{8009804D-EEDA-4241-A1DC-D0EE369954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5094513" y="0"/>
            <a:ext cx="7097487" cy="6858000"/>
          </a:xfrm>
          <a:custGeom>
            <a:avLst/>
            <a:gdLst>
              <a:gd name="connsiteX0" fmla="*/ 2192785 w 2192785"/>
              <a:gd name="connsiteY0" fmla="*/ 3807381 h 3807381"/>
              <a:gd name="connsiteX1" fmla="*/ 0 w 2192785"/>
              <a:gd name="connsiteY1" fmla="*/ 3807381 h 3807381"/>
              <a:gd name="connsiteX2" fmla="*/ 0 w 2192785"/>
              <a:gd name="connsiteY2" fmla="*/ 0 h 3807381"/>
              <a:gd name="connsiteX3" fmla="*/ 2192785 w 2192785"/>
              <a:gd name="connsiteY3" fmla="*/ 0 h 3807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2785" h="3807381">
                <a:moveTo>
                  <a:pt x="2192785" y="3807381"/>
                </a:moveTo>
                <a:lnTo>
                  <a:pt x="0" y="3807381"/>
                </a:lnTo>
                <a:lnTo>
                  <a:pt x="0" y="0"/>
                </a:lnTo>
                <a:lnTo>
                  <a:pt x="2192785" y="0"/>
                </a:lnTo>
                <a:close/>
              </a:path>
            </a:pathLst>
          </a:cu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>
                  <a:alpha val="5500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C455384-AD1E-43F5-A0B6-C938F9564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8686" y="1560529"/>
            <a:ext cx="4527613" cy="452761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dist="165100" dir="8100000" algn="tr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6424772-CAC7-A5F8-9180-1B77522E5A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110" y="2412786"/>
            <a:ext cx="3790765" cy="2823099"/>
          </a:xfrm>
        </p:spPr>
        <p:txBody>
          <a:bodyPr anchor="ctr">
            <a:normAutofit/>
          </a:bodyPr>
          <a:lstStyle/>
          <a:p>
            <a:pPr algn="ctr"/>
            <a:r>
              <a:rPr lang="fr-FR" sz="3200" dirty="0">
                <a:solidFill>
                  <a:srgbClr val="000000"/>
                </a:solidFill>
              </a:rPr>
              <a:t>Les prises en charge 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6E14BD6-83CB-0300-864C-B9075C5877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76069" y="722519"/>
            <a:ext cx="4795002" cy="1825372"/>
          </a:xfrm>
          <a:noFill/>
        </p:spPr>
        <p:txBody>
          <a:bodyPr anchor="t">
            <a:normAutofit/>
          </a:bodyPr>
          <a:lstStyle/>
          <a:p>
            <a:pPr algn="r"/>
            <a:r>
              <a:rPr lang="fr-FR" dirty="0">
                <a:solidFill>
                  <a:srgbClr val="FFFFFF"/>
                </a:solidFill>
              </a:rPr>
              <a:t>Comprendre, adapter et intensifier pour corriger en 3D !</a:t>
            </a:r>
          </a:p>
        </p:txBody>
      </p:sp>
    </p:spTree>
    <p:extLst>
      <p:ext uri="{BB962C8B-B14F-4D97-AF65-F5344CB8AC3E}">
        <p14:creationId xmlns:p14="http://schemas.microsoft.com/office/powerpoint/2010/main" val="18471451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1">
            <a:extLst>
              <a:ext uri="{FF2B5EF4-FFF2-40B4-BE49-F238E27FC236}">
                <a16:creationId xmlns:a16="http://schemas.microsoft.com/office/drawing/2014/main" id="{84B673B4-3953-4602-A98C-48153D6040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0479" y="249649"/>
            <a:ext cx="5295900" cy="150719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b="1" dirty="0" err="1"/>
              <a:t>Kinésithérapie</a:t>
            </a:r>
            <a:endParaRPr lang="en-US" b="1" dirty="0"/>
          </a:p>
        </p:txBody>
      </p:sp>
      <p:pic>
        <p:nvPicPr>
          <p:cNvPr id="4" name="Espace réservé du contenu 4" descr="Une image contenant poisson, créativité, art&#10;&#10;Description générée automatiquement">
            <a:extLst>
              <a:ext uri="{FF2B5EF4-FFF2-40B4-BE49-F238E27FC236}">
                <a16:creationId xmlns:a16="http://schemas.microsoft.com/office/drawing/2014/main" id="{9CA843EE-833F-8E3B-4ACD-5E6C2DFC1C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4509"/>
          <a:stretch/>
        </p:blipFill>
        <p:spPr>
          <a:xfrm>
            <a:off x="1779230" y="1003246"/>
            <a:ext cx="2438038" cy="2264062"/>
          </a:xfrm>
          <a:prstGeom prst="rect">
            <a:avLst/>
          </a:prstGeom>
          <a:noFill/>
        </p:spPr>
      </p:pic>
      <p:pic>
        <p:nvPicPr>
          <p:cNvPr id="5" name="Image 4" descr="Femme qui s’étire">
            <a:extLst>
              <a:ext uri="{FF2B5EF4-FFF2-40B4-BE49-F238E27FC236}">
                <a16:creationId xmlns:a16="http://schemas.microsoft.com/office/drawing/2014/main" id="{6CF6ABE6-622D-BE61-D87B-7F0F8FAC91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8984" y="3611417"/>
            <a:ext cx="3298531" cy="2201770"/>
          </a:xfrm>
          <a:prstGeom prst="rect">
            <a:avLst/>
          </a:prstGeom>
          <a:noFill/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F4F3EB18-2DDE-5C17-B892-5003ADBDCA1D}"/>
              </a:ext>
            </a:extLst>
          </p:cNvPr>
          <p:cNvSpPr txBox="1"/>
          <p:nvPr/>
        </p:nvSpPr>
        <p:spPr>
          <a:xfrm>
            <a:off x="5532390" y="2514601"/>
            <a:ext cx="5872078" cy="3695699"/>
          </a:xfrm>
        </p:spPr>
        <p:txBody>
          <a:bodyPr vert="horz" lIns="91440" tIns="45720" rIns="91440" bIns="45720" rtlCol="0">
            <a:normAutofit/>
          </a:bodyPr>
          <a:lstStyle/>
          <a:p>
            <a:pPr marL="171450" indent="-3429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latin typeface="+mj-lt"/>
              </a:rPr>
              <a:t>Adapter au patient </a:t>
            </a:r>
          </a:p>
          <a:p>
            <a:pPr marL="171450" indent="-3429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latin typeface="+mj-lt"/>
              </a:rPr>
              <a:t>Auto correction +++++</a:t>
            </a:r>
          </a:p>
          <a:p>
            <a:pPr marL="171450" indent="-3429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latin typeface="+mj-lt"/>
              </a:rPr>
              <a:t>3D </a:t>
            </a:r>
          </a:p>
          <a:p>
            <a:pPr marL="171450" indent="-3429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latin typeface="+mj-lt"/>
              </a:rPr>
              <a:t>Prendre </a:t>
            </a:r>
            <a:r>
              <a:rPr lang="en-US" sz="2400" b="1" dirty="0" err="1">
                <a:latin typeface="+mj-lt"/>
              </a:rPr>
              <a:t>en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compte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cyphose</a:t>
            </a:r>
            <a:r>
              <a:rPr lang="en-US" sz="2400" b="1" dirty="0">
                <a:latin typeface="+mj-lt"/>
              </a:rPr>
              <a:t>/</a:t>
            </a:r>
            <a:r>
              <a:rPr lang="en-US" sz="2400" b="1" dirty="0" err="1">
                <a:latin typeface="+mj-lt"/>
              </a:rPr>
              <a:t>lordose</a:t>
            </a:r>
            <a:r>
              <a:rPr lang="en-US" sz="2400" b="1" dirty="0">
                <a:latin typeface="+mj-lt"/>
              </a:rPr>
              <a:t> </a:t>
            </a:r>
          </a:p>
          <a:p>
            <a:pPr marL="171450" indent="-3429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 err="1">
                <a:latin typeface="+mj-lt"/>
              </a:rPr>
              <a:t>Intégrer</a:t>
            </a:r>
            <a:r>
              <a:rPr lang="en-US" sz="2400" b="1" dirty="0">
                <a:latin typeface="+mj-lt"/>
              </a:rPr>
              <a:t> les consequences 2daire ! </a:t>
            </a:r>
          </a:p>
          <a:p>
            <a:pPr marL="171450" indent="-342900">
              <a:lnSpc>
                <a:spcPct val="13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b="1" dirty="0">
              <a:latin typeface="+mj-lt"/>
            </a:endParaRPr>
          </a:p>
        </p:txBody>
      </p:sp>
      <p:sp>
        <p:nvSpPr>
          <p:cNvPr id="21" name="Date Placeholder 5">
            <a:extLst>
              <a:ext uri="{FF2B5EF4-FFF2-40B4-BE49-F238E27FC236}">
                <a16:creationId xmlns:a16="http://schemas.microsoft.com/office/drawing/2014/main" id="{57B2EEB6-4F63-4AEE-95F7-7F3E5D3F9D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5014" y="6342042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CBF1EF08-09D9-4DAF-8ADE-EA08AC2D39E8}" type="datetime1">
              <a:rPr lang="en-US">
                <a:solidFill>
                  <a:srgbClr val="000000"/>
                </a:solidFill>
              </a:rPr>
              <a:pPr>
                <a:spcAft>
                  <a:spcPts val="600"/>
                </a:spcAft>
              </a:pPr>
              <a:t>11/27/24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2" name="Footer Placeholder 6">
            <a:extLst>
              <a:ext uri="{FF2B5EF4-FFF2-40B4-BE49-F238E27FC236}">
                <a16:creationId xmlns:a16="http://schemas.microsoft.com/office/drawing/2014/main" id="{CAF56193-94D5-4115-99E9-26FC9B994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96200" y="6342042"/>
            <a:ext cx="3470128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TP PEC scoliose – Louison Barollier</a:t>
            </a:r>
          </a:p>
        </p:txBody>
      </p:sp>
      <p:sp>
        <p:nvSpPr>
          <p:cNvPr id="23" name="Slide Number Placeholder 10">
            <a:extLst>
              <a:ext uri="{FF2B5EF4-FFF2-40B4-BE49-F238E27FC236}">
                <a16:creationId xmlns:a16="http://schemas.microsoft.com/office/drawing/2014/main" id="{12CC26FF-90DA-4C94-8AEA-1277CE863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6329" y="6342042"/>
            <a:ext cx="526228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1B0A0659-E443-491A-A36E-EC2EE49C5850}" type="slidenum">
              <a:rPr lang="en-US"/>
              <a:pPr>
                <a:spcAft>
                  <a:spcPts val="600"/>
                </a:spcAft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1899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1">
            <a:extLst>
              <a:ext uri="{FF2B5EF4-FFF2-40B4-BE49-F238E27FC236}">
                <a16:creationId xmlns:a16="http://schemas.microsoft.com/office/drawing/2014/main" id="{84B673B4-3953-4602-A98C-48153D6040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0" y="1292886"/>
            <a:ext cx="5295900" cy="145915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b="1"/>
              <a:t>Kinésithérapie</a:t>
            </a:r>
            <a:endParaRPr lang="en-US" b="1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4F3EB18-2DDE-5C17-B892-5003ADBDCA1D}"/>
              </a:ext>
            </a:extLst>
          </p:cNvPr>
          <p:cNvSpPr txBox="1"/>
          <p:nvPr/>
        </p:nvSpPr>
        <p:spPr>
          <a:xfrm>
            <a:off x="795014" y="3628530"/>
            <a:ext cx="4979598" cy="812624"/>
          </a:xfrm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130000"/>
              </a:lnSpc>
              <a:spcAft>
                <a:spcPts val="600"/>
              </a:spcAft>
            </a:pPr>
            <a:r>
              <a:rPr lang="en-US" sz="3200" b="1" dirty="0" err="1">
                <a:latin typeface="+mj-lt"/>
              </a:rPr>
              <a:t>Musculaire</a:t>
            </a:r>
            <a:r>
              <a:rPr lang="en-US" sz="3200" b="1" dirty="0">
                <a:latin typeface="+mj-lt"/>
              </a:rPr>
              <a:t> ? </a:t>
            </a:r>
          </a:p>
        </p:txBody>
      </p:sp>
      <p:pic>
        <p:nvPicPr>
          <p:cNvPr id="3" name="Image 2" descr="Femmes dans une tenue de sport s’étirant">
            <a:extLst>
              <a:ext uri="{FF2B5EF4-FFF2-40B4-BE49-F238E27FC236}">
                <a16:creationId xmlns:a16="http://schemas.microsoft.com/office/drawing/2014/main" id="{E4E2D206-37B3-DC93-8CDC-12938978F5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732" r="7516" b="-2"/>
          <a:stretch/>
        </p:blipFill>
        <p:spPr>
          <a:xfrm>
            <a:off x="6868453" y="926416"/>
            <a:ext cx="4712383" cy="4712383"/>
          </a:xfrm>
          <a:custGeom>
            <a:avLst/>
            <a:gdLst/>
            <a:ahLst/>
            <a:cxnLst/>
            <a:rect l="l" t="t" r="r" b="b"/>
            <a:pathLst>
              <a:path w="4487466" h="4487466">
                <a:moveTo>
                  <a:pt x="2243733" y="0"/>
                </a:moveTo>
                <a:cubicBezTo>
                  <a:pt x="3482913" y="0"/>
                  <a:pt x="4487466" y="1004553"/>
                  <a:pt x="4487466" y="2243733"/>
                </a:cubicBezTo>
                <a:cubicBezTo>
                  <a:pt x="4487466" y="3482913"/>
                  <a:pt x="3482913" y="4487466"/>
                  <a:pt x="2243733" y="4487466"/>
                </a:cubicBezTo>
                <a:cubicBezTo>
                  <a:pt x="1004553" y="4487466"/>
                  <a:pt x="0" y="3482913"/>
                  <a:pt x="0" y="2243733"/>
                </a:cubicBezTo>
                <a:cubicBezTo>
                  <a:pt x="0" y="1004553"/>
                  <a:pt x="1004553" y="0"/>
                  <a:pt x="2243733" y="0"/>
                </a:cubicBezTo>
                <a:close/>
              </a:path>
            </a:pathLst>
          </a:custGeom>
          <a:noFill/>
        </p:spPr>
      </p:pic>
      <p:sp>
        <p:nvSpPr>
          <p:cNvPr id="21" name="Date Placeholder 5">
            <a:extLst>
              <a:ext uri="{FF2B5EF4-FFF2-40B4-BE49-F238E27FC236}">
                <a16:creationId xmlns:a16="http://schemas.microsoft.com/office/drawing/2014/main" id="{57B2EEB6-4F63-4AEE-95F7-7F3E5D3F9D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5014" y="6342042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CBF1EF08-09D9-4DAF-8ADE-EA08AC2D39E8}" type="datetime1">
              <a:rPr lang="en-US"/>
              <a:pPr>
                <a:spcAft>
                  <a:spcPts val="600"/>
                </a:spcAft>
              </a:pPr>
              <a:t>11/27/24</a:t>
            </a:fld>
            <a:endParaRPr lang="en-US"/>
          </a:p>
        </p:txBody>
      </p:sp>
      <p:sp>
        <p:nvSpPr>
          <p:cNvPr id="22" name="Footer Placeholder 6">
            <a:extLst>
              <a:ext uri="{FF2B5EF4-FFF2-40B4-BE49-F238E27FC236}">
                <a16:creationId xmlns:a16="http://schemas.microsoft.com/office/drawing/2014/main" id="{CAF56193-94D5-4115-99E9-26FC9B994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96200" y="6342042"/>
            <a:ext cx="3470128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TP PEC scoliose – Louison Barollier</a:t>
            </a:r>
          </a:p>
        </p:txBody>
      </p:sp>
      <p:sp>
        <p:nvSpPr>
          <p:cNvPr id="23" name="Slide Number Placeholder 10">
            <a:extLst>
              <a:ext uri="{FF2B5EF4-FFF2-40B4-BE49-F238E27FC236}">
                <a16:creationId xmlns:a16="http://schemas.microsoft.com/office/drawing/2014/main" id="{12CC26FF-90DA-4C94-8AEA-1277CE863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6329" y="6342042"/>
            <a:ext cx="526228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1B0A0659-E443-491A-A36E-EC2EE49C5850}" type="slidenum">
              <a:rPr lang="en-US">
                <a:solidFill>
                  <a:srgbClr val="000000"/>
                </a:solidFill>
              </a:rPr>
              <a:pPr>
                <a:spcAft>
                  <a:spcPts val="600"/>
                </a:spcAft>
              </a:pPr>
              <a:t>11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6" name="Espace réservé du contenu 4" descr="Une image contenant poisson, créativité, art&#10;&#10;Description générée automatiquement">
            <a:extLst>
              <a:ext uri="{FF2B5EF4-FFF2-40B4-BE49-F238E27FC236}">
                <a16:creationId xmlns:a16="http://schemas.microsoft.com/office/drawing/2014/main" id="{BD67A92D-F6D7-3683-56F7-A63F4E15A1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6" r="5624" b="-4"/>
          <a:stretch/>
        </p:blipFill>
        <p:spPr>
          <a:xfrm>
            <a:off x="193713" y="125188"/>
            <a:ext cx="1546732" cy="1602455"/>
          </a:xfrm>
          <a:custGeom>
            <a:avLst/>
            <a:gdLst/>
            <a:ahLst/>
            <a:cxnLst/>
            <a:rect l="l" t="t" r="r" b="b"/>
            <a:pathLst>
              <a:path w="4035547" h="4178808">
                <a:moveTo>
                  <a:pt x="14988" y="0"/>
                </a:moveTo>
                <a:lnTo>
                  <a:pt x="4035547" y="0"/>
                </a:lnTo>
                <a:lnTo>
                  <a:pt x="4035547" y="4161794"/>
                </a:lnTo>
                <a:lnTo>
                  <a:pt x="3918602" y="4164199"/>
                </a:lnTo>
                <a:cubicBezTo>
                  <a:pt x="3673497" y="4178956"/>
                  <a:pt x="3428120" y="4172295"/>
                  <a:pt x="3183014" y="4175560"/>
                </a:cubicBezTo>
                <a:cubicBezTo>
                  <a:pt x="2855121" y="4180001"/>
                  <a:pt x="2527499" y="4168639"/>
                  <a:pt x="2199742" y="4167595"/>
                </a:cubicBezTo>
                <a:cubicBezTo>
                  <a:pt x="2132562" y="4167334"/>
                  <a:pt x="2065110" y="4170729"/>
                  <a:pt x="1998202" y="4175952"/>
                </a:cubicBezTo>
                <a:cubicBezTo>
                  <a:pt x="1905507" y="4183005"/>
                  <a:pt x="1814033" y="4174124"/>
                  <a:pt x="1722153" y="4165766"/>
                </a:cubicBezTo>
                <a:cubicBezTo>
                  <a:pt x="1611407" y="4155711"/>
                  <a:pt x="1500933" y="4164591"/>
                  <a:pt x="1390867" y="4176214"/>
                </a:cubicBezTo>
                <a:lnTo>
                  <a:pt x="1348076" y="4178808"/>
                </a:lnTo>
                <a:lnTo>
                  <a:pt x="597587" y="4178808"/>
                </a:lnTo>
                <a:lnTo>
                  <a:pt x="507890" y="4175773"/>
                </a:lnTo>
                <a:cubicBezTo>
                  <a:pt x="403218" y="4174810"/>
                  <a:pt x="298546" y="4175691"/>
                  <a:pt x="193840" y="4176214"/>
                </a:cubicBezTo>
                <a:lnTo>
                  <a:pt x="2757" y="4175742"/>
                </a:lnTo>
                <a:lnTo>
                  <a:pt x="2810" y="4034870"/>
                </a:lnTo>
                <a:cubicBezTo>
                  <a:pt x="5629" y="3979851"/>
                  <a:pt x="10539" y="3924896"/>
                  <a:pt x="15416" y="3870068"/>
                </a:cubicBezTo>
                <a:cubicBezTo>
                  <a:pt x="23018" y="3799731"/>
                  <a:pt x="25045" y="3728899"/>
                  <a:pt x="21498" y="3658244"/>
                </a:cubicBezTo>
                <a:cubicBezTo>
                  <a:pt x="17063" y="3602147"/>
                  <a:pt x="10095" y="3546050"/>
                  <a:pt x="8828" y="3489953"/>
                </a:cubicBezTo>
                <a:cubicBezTo>
                  <a:pt x="6548" y="3389688"/>
                  <a:pt x="7434" y="3289424"/>
                  <a:pt x="13262" y="3189160"/>
                </a:cubicBezTo>
                <a:cubicBezTo>
                  <a:pt x="16176" y="3138901"/>
                  <a:pt x="20864" y="3089150"/>
                  <a:pt x="22891" y="3038510"/>
                </a:cubicBezTo>
                <a:cubicBezTo>
                  <a:pt x="24918" y="2987870"/>
                  <a:pt x="28973" y="2936723"/>
                  <a:pt x="17444" y="2887098"/>
                </a:cubicBezTo>
                <a:cubicBezTo>
                  <a:pt x="-2068" y="2802699"/>
                  <a:pt x="12249" y="2718680"/>
                  <a:pt x="16430" y="2634534"/>
                </a:cubicBezTo>
                <a:cubicBezTo>
                  <a:pt x="18964" y="2582244"/>
                  <a:pt x="34168" y="2528685"/>
                  <a:pt x="20738" y="2477919"/>
                </a:cubicBezTo>
                <a:cubicBezTo>
                  <a:pt x="-421" y="2398342"/>
                  <a:pt x="13389" y="2320415"/>
                  <a:pt x="20738" y="2242107"/>
                </a:cubicBezTo>
                <a:cubicBezTo>
                  <a:pt x="29213" y="2168001"/>
                  <a:pt x="27718" y="2093082"/>
                  <a:pt x="16303" y="2019369"/>
                </a:cubicBezTo>
                <a:cubicBezTo>
                  <a:pt x="1986" y="1946239"/>
                  <a:pt x="1986" y="1871028"/>
                  <a:pt x="16303" y="1797899"/>
                </a:cubicBezTo>
                <a:cubicBezTo>
                  <a:pt x="28162" y="1737537"/>
                  <a:pt x="29530" y="1675589"/>
                  <a:pt x="20357" y="1614758"/>
                </a:cubicBezTo>
                <a:cubicBezTo>
                  <a:pt x="14149" y="1571226"/>
                  <a:pt x="3000" y="1527947"/>
                  <a:pt x="1480" y="1484415"/>
                </a:cubicBezTo>
                <a:cubicBezTo>
                  <a:pt x="-1662" y="1393377"/>
                  <a:pt x="200" y="1302238"/>
                  <a:pt x="7055" y="1211417"/>
                </a:cubicBezTo>
                <a:cubicBezTo>
                  <a:pt x="15036" y="1107980"/>
                  <a:pt x="30366" y="1004923"/>
                  <a:pt x="19724" y="900725"/>
                </a:cubicBezTo>
                <a:cubicBezTo>
                  <a:pt x="16050" y="864934"/>
                  <a:pt x="8575" y="829270"/>
                  <a:pt x="7815" y="793353"/>
                </a:cubicBezTo>
                <a:cubicBezTo>
                  <a:pt x="6168" y="726087"/>
                  <a:pt x="5407" y="659710"/>
                  <a:pt x="9208" y="590286"/>
                </a:cubicBezTo>
                <a:cubicBezTo>
                  <a:pt x="13009" y="520863"/>
                  <a:pt x="27452" y="450424"/>
                  <a:pt x="17697" y="382270"/>
                </a:cubicBezTo>
                <a:cubicBezTo>
                  <a:pt x="7941" y="314115"/>
                  <a:pt x="14276" y="247103"/>
                  <a:pt x="20611" y="180218"/>
                </a:cubicBezTo>
                <a:cubicBezTo>
                  <a:pt x="23652" y="148426"/>
                  <a:pt x="25711" y="116982"/>
                  <a:pt x="25156" y="8566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1095803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1">
            <a:extLst>
              <a:ext uri="{FF2B5EF4-FFF2-40B4-BE49-F238E27FC236}">
                <a16:creationId xmlns:a16="http://schemas.microsoft.com/office/drawing/2014/main" id="{84B673B4-3953-4602-A98C-48153D6040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073" y="230334"/>
            <a:ext cx="5281343" cy="150719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b="1" dirty="0" err="1"/>
              <a:t>Kinésithérapie</a:t>
            </a:r>
            <a:endParaRPr lang="en-US" b="1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4F3EB18-2DDE-5C17-B892-5003ADBDCA1D}"/>
              </a:ext>
            </a:extLst>
          </p:cNvPr>
          <p:cNvSpPr txBox="1"/>
          <p:nvPr/>
        </p:nvSpPr>
        <p:spPr>
          <a:xfrm>
            <a:off x="814658" y="2588655"/>
            <a:ext cx="4910282" cy="3558324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130000"/>
              </a:lnSpc>
              <a:spcAft>
                <a:spcPts val="600"/>
              </a:spcAft>
            </a:pPr>
            <a:endParaRPr lang="en-US" sz="2000" b="1" dirty="0">
              <a:latin typeface="+mj-lt"/>
            </a:endParaRPr>
          </a:p>
        </p:txBody>
      </p:sp>
      <p:pic>
        <p:nvPicPr>
          <p:cNvPr id="6" name="Espace réservé du contenu 4" descr="Une image contenant poisson, créativité, art&#10;&#10;Description générée automatiquement">
            <a:extLst>
              <a:ext uri="{FF2B5EF4-FFF2-40B4-BE49-F238E27FC236}">
                <a16:creationId xmlns:a16="http://schemas.microsoft.com/office/drawing/2014/main" id="{BD67A92D-F6D7-3683-56F7-A63F4E15A1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140" r="13318" b="6"/>
          <a:stretch/>
        </p:blipFill>
        <p:spPr>
          <a:xfrm>
            <a:off x="6672051" y="1123910"/>
            <a:ext cx="2363169" cy="2925879"/>
          </a:xfrm>
          <a:prstGeom prst="rect">
            <a:avLst/>
          </a:prstGeom>
          <a:noFill/>
        </p:spPr>
      </p:pic>
      <p:pic>
        <p:nvPicPr>
          <p:cNvPr id="4" name="Image 3" descr="Balances de justice sur arrière-plan bleu">
            <a:extLst>
              <a:ext uri="{FF2B5EF4-FFF2-40B4-BE49-F238E27FC236}">
                <a16:creationId xmlns:a16="http://schemas.microsoft.com/office/drawing/2014/main" id="{FC55AADE-81D6-B9B7-CD0F-1F9D49FA42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818" r="23267" b="-3"/>
          <a:stretch/>
        </p:blipFill>
        <p:spPr>
          <a:xfrm>
            <a:off x="9329388" y="2835521"/>
            <a:ext cx="2363169" cy="2925879"/>
          </a:xfrm>
          <a:prstGeom prst="rect">
            <a:avLst/>
          </a:prstGeom>
          <a:noFill/>
        </p:spPr>
      </p:pic>
      <p:sp>
        <p:nvSpPr>
          <p:cNvPr id="21" name="Date Placeholder 5">
            <a:extLst>
              <a:ext uri="{FF2B5EF4-FFF2-40B4-BE49-F238E27FC236}">
                <a16:creationId xmlns:a16="http://schemas.microsoft.com/office/drawing/2014/main" id="{57B2EEB6-4F63-4AEE-95F7-7F3E5D3F9D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5014" y="6342042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CBF1EF08-09D9-4DAF-8ADE-EA08AC2D39E8}" type="datetime1">
              <a:rPr lang="en-US"/>
              <a:pPr>
                <a:spcAft>
                  <a:spcPts val="600"/>
                </a:spcAft>
              </a:pPr>
              <a:t>11/27/24</a:t>
            </a:fld>
            <a:endParaRPr lang="en-US"/>
          </a:p>
        </p:txBody>
      </p:sp>
      <p:sp>
        <p:nvSpPr>
          <p:cNvPr id="22" name="Footer Placeholder 6">
            <a:extLst>
              <a:ext uri="{FF2B5EF4-FFF2-40B4-BE49-F238E27FC236}">
                <a16:creationId xmlns:a16="http://schemas.microsoft.com/office/drawing/2014/main" id="{CAF56193-94D5-4115-99E9-26FC9B994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96200" y="6342042"/>
            <a:ext cx="3470128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TP PEC scoliose – Louison Barollier</a:t>
            </a:r>
          </a:p>
        </p:txBody>
      </p:sp>
      <p:sp>
        <p:nvSpPr>
          <p:cNvPr id="23" name="Slide Number Placeholder 10">
            <a:extLst>
              <a:ext uri="{FF2B5EF4-FFF2-40B4-BE49-F238E27FC236}">
                <a16:creationId xmlns:a16="http://schemas.microsoft.com/office/drawing/2014/main" id="{12CC26FF-90DA-4C94-8AEA-1277CE863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6329" y="6342042"/>
            <a:ext cx="526228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1B0A0659-E443-491A-A36E-EC2EE49C5850}" type="slidenum">
              <a:rPr lang="en-US"/>
              <a:pPr>
                <a:spcAft>
                  <a:spcPts val="600"/>
                </a:spcAft>
              </a:pPr>
              <a:t>12</a:t>
            </a:fld>
            <a:endParaRPr lang="en-US"/>
          </a:p>
        </p:txBody>
      </p:sp>
      <p:graphicFrame>
        <p:nvGraphicFramePr>
          <p:cNvPr id="7" name="Espace réservé du contenu 2">
            <a:extLst>
              <a:ext uri="{FF2B5EF4-FFF2-40B4-BE49-F238E27FC236}">
                <a16:creationId xmlns:a16="http://schemas.microsoft.com/office/drawing/2014/main" id="{5F8FEA0C-5AB0-6B41-6A4B-AC702161555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0084644"/>
              </p:ext>
            </p:extLst>
          </p:nvPr>
        </p:nvGraphicFramePr>
        <p:xfrm>
          <a:off x="590719" y="2330505"/>
          <a:ext cx="4559425" cy="39795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77508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1">
            <a:extLst>
              <a:ext uri="{FF2B5EF4-FFF2-40B4-BE49-F238E27FC236}">
                <a16:creationId xmlns:a16="http://schemas.microsoft.com/office/drawing/2014/main" id="{84B673B4-3953-4602-A98C-48153D6040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8520" y="-241464"/>
            <a:ext cx="5432870" cy="152757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b="1" dirty="0" err="1"/>
              <a:t>Kinésithérapie</a:t>
            </a:r>
            <a:endParaRPr lang="en-US" b="1" dirty="0"/>
          </a:p>
        </p:txBody>
      </p:sp>
      <p:pic>
        <p:nvPicPr>
          <p:cNvPr id="6" name="Espace réservé du contenu 4" descr="Une image contenant poisson, créativité, art&#10;&#10;Description générée automatiquement">
            <a:extLst>
              <a:ext uri="{FF2B5EF4-FFF2-40B4-BE49-F238E27FC236}">
                <a16:creationId xmlns:a16="http://schemas.microsoft.com/office/drawing/2014/main" id="{BD67A92D-F6D7-3683-56F7-A63F4E15A1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4509"/>
          <a:stretch/>
        </p:blipFill>
        <p:spPr>
          <a:xfrm>
            <a:off x="430932" y="10"/>
            <a:ext cx="2629626" cy="2441976"/>
          </a:xfrm>
          <a:custGeom>
            <a:avLst/>
            <a:gdLst/>
            <a:ahLst/>
            <a:cxnLst/>
            <a:rect l="l" t="t" r="r" b="b"/>
            <a:pathLst>
              <a:path w="2765260" h="2567942">
                <a:moveTo>
                  <a:pt x="673478" y="0"/>
                </a:moveTo>
                <a:lnTo>
                  <a:pt x="2091782" y="0"/>
                </a:lnTo>
                <a:lnTo>
                  <a:pt x="2155671" y="38814"/>
                </a:lnTo>
                <a:cubicBezTo>
                  <a:pt x="2523453" y="287282"/>
                  <a:pt x="2765260" y="708059"/>
                  <a:pt x="2765260" y="1185312"/>
                </a:cubicBezTo>
                <a:cubicBezTo>
                  <a:pt x="2765260" y="1948917"/>
                  <a:pt x="2146235" y="2567942"/>
                  <a:pt x="1382630" y="2567942"/>
                </a:cubicBezTo>
                <a:cubicBezTo>
                  <a:pt x="619025" y="2567942"/>
                  <a:pt x="0" y="1948917"/>
                  <a:pt x="0" y="1185312"/>
                </a:cubicBezTo>
                <a:cubicBezTo>
                  <a:pt x="0" y="708059"/>
                  <a:pt x="241807" y="287282"/>
                  <a:pt x="609589" y="38814"/>
                </a:cubicBezTo>
                <a:close/>
              </a:path>
            </a:pathLst>
          </a:custGeom>
          <a:noFill/>
        </p:spPr>
      </p:pic>
      <p:pic>
        <p:nvPicPr>
          <p:cNvPr id="17" name="Espace réservé du contenu 16" descr="Outils et engrenages de construction">
            <a:extLst>
              <a:ext uri="{FF2B5EF4-FFF2-40B4-BE49-F238E27FC236}">
                <a16:creationId xmlns:a16="http://schemas.microsoft.com/office/drawing/2014/main" id="{F971ADBD-60AA-9ECD-6D04-2F486F9F17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38282" r="4469" b="1"/>
          <a:stretch/>
        </p:blipFill>
        <p:spPr>
          <a:xfrm>
            <a:off x="1161826" y="2680776"/>
            <a:ext cx="3665344" cy="3665344"/>
          </a:xfrm>
          <a:noFill/>
        </p:spPr>
      </p:pic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3489221B-1B83-4DAB-9E3C-A7603507FC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310" y="1766327"/>
            <a:ext cx="6037006" cy="4575715"/>
          </a:xfrm>
        </p:spPr>
        <p:txBody>
          <a:bodyPr>
            <a:noAutofit/>
          </a:bodyPr>
          <a:lstStyle/>
          <a:p>
            <a:r>
              <a:rPr lang="en-US" sz="2800" dirty="0" err="1"/>
              <a:t>Prise</a:t>
            </a:r>
            <a:r>
              <a:rPr lang="en-US" sz="2800" dirty="0"/>
              <a:t> de conscience et </a:t>
            </a:r>
            <a:br>
              <a:rPr lang="en-US" sz="2800" dirty="0"/>
            </a:br>
            <a:r>
              <a:rPr lang="en-US" sz="2800" dirty="0"/>
              <a:t>auto-correction </a:t>
            </a:r>
          </a:p>
          <a:p>
            <a:r>
              <a:rPr lang="en-US" sz="2800" dirty="0" err="1"/>
              <a:t>Etirements</a:t>
            </a:r>
            <a:r>
              <a:rPr lang="en-US" sz="2800" dirty="0"/>
              <a:t> </a:t>
            </a:r>
            <a:r>
              <a:rPr lang="en-US" sz="2800" dirty="0" err="1"/>
              <a:t>actifs</a:t>
            </a:r>
            <a:r>
              <a:rPr lang="en-US" sz="2800" dirty="0"/>
              <a:t> </a:t>
            </a:r>
          </a:p>
          <a:p>
            <a:r>
              <a:rPr lang="en-US" sz="2800" dirty="0"/>
              <a:t>Travail de </a:t>
            </a:r>
            <a:r>
              <a:rPr lang="en-US" sz="2800" dirty="0" err="1"/>
              <a:t>l’équilibre</a:t>
            </a:r>
            <a:r>
              <a:rPr lang="en-US" sz="2800" dirty="0"/>
              <a:t> </a:t>
            </a:r>
          </a:p>
          <a:p>
            <a:r>
              <a:rPr lang="en-US" sz="2800" dirty="0" err="1"/>
              <a:t>Stimuler</a:t>
            </a:r>
            <a:r>
              <a:rPr lang="en-US" sz="2800" dirty="0"/>
              <a:t> la proprioception </a:t>
            </a:r>
          </a:p>
          <a:p>
            <a:r>
              <a:rPr lang="en-US" sz="2800" dirty="0" err="1"/>
              <a:t>Renforcement</a:t>
            </a:r>
            <a:r>
              <a:rPr lang="en-US" sz="2800" dirty="0"/>
              <a:t> </a:t>
            </a:r>
            <a:r>
              <a:rPr lang="en-US" sz="2800" dirty="0" err="1"/>
              <a:t>musculaire</a:t>
            </a:r>
            <a:r>
              <a:rPr lang="en-US" sz="2800" dirty="0"/>
              <a:t> </a:t>
            </a:r>
            <a:r>
              <a:rPr lang="en-US" sz="2800" dirty="0" err="1"/>
              <a:t>spécifique</a:t>
            </a:r>
            <a:r>
              <a:rPr lang="en-US" sz="2800" dirty="0"/>
              <a:t> </a:t>
            </a:r>
          </a:p>
        </p:txBody>
      </p:sp>
      <p:sp>
        <p:nvSpPr>
          <p:cNvPr id="21" name="Date Placeholder 5">
            <a:extLst>
              <a:ext uri="{FF2B5EF4-FFF2-40B4-BE49-F238E27FC236}">
                <a16:creationId xmlns:a16="http://schemas.microsoft.com/office/drawing/2014/main" id="{57B2EEB6-4F63-4AEE-95F7-7F3E5D3F9D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5014" y="6342042"/>
            <a:ext cx="2743200" cy="365125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spcAft>
                <a:spcPts val="600"/>
              </a:spcAft>
            </a:pPr>
            <a:fld id="{CBF1EF08-09D9-4DAF-8ADE-EA08AC2D39E8}" type="datetime1">
              <a:rPr lang="en-US">
                <a:solidFill>
                  <a:srgbClr val="000000"/>
                </a:solidFill>
              </a:rPr>
              <a:pPr>
                <a:spcAft>
                  <a:spcPts val="600"/>
                </a:spcAft>
              </a:pPr>
              <a:t>11/27/24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2" name="Footer Placeholder 6">
            <a:extLst>
              <a:ext uri="{FF2B5EF4-FFF2-40B4-BE49-F238E27FC236}">
                <a16:creationId xmlns:a16="http://schemas.microsoft.com/office/drawing/2014/main" id="{CAF56193-94D5-4115-99E9-26FC9B994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96200" y="6342042"/>
            <a:ext cx="3470128" cy="365125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 spc="50" baseline="0"/>
              <a:t>TP PEC scoliose – Louison Barollier</a:t>
            </a:r>
          </a:p>
        </p:txBody>
      </p:sp>
      <p:sp>
        <p:nvSpPr>
          <p:cNvPr id="23" name="Slide Number Placeholder 10">
            <a:extLst>
              <a:ext uri="{FF2B5EF4-FFF2-40B4-BE49-F238E27FC236}">
                <a16:creationId xmlns:a16="http://schemas.microsoft.com/office/drawing/2014/main" id="{12CC26FF-90DA-4C94-8AEA-1277CE863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6329" y="6342042"/>
            <a:ext cx="526228" cy="365125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spcAft>
                <a:spcPts val="600"/>
              </a:spcAft>
            </a:pPr>
            <a:fld id="{1B0A0659-E443-491A-A36E-EC2EE49C5850}" type="slidenum">
              <a:rPr lang="en-US"/>
              <a:pPr>
                <a:spcAft>
                  <a:spcPts val="600"/>
                </a:spcAft>
              </a:pPr>
              <a:t>13</a:t>
            </a:fld>
            <a:endParaRPr lang="en-US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4F3EB18-2DDE-5C17-B892-5003ADBDCA1D}"/>
              </a:ext>
            </a:extLst>
          </p:cNvPr>
          <p:cNvSpPr txBox="1"/>
          <p:nvPr/>
        </p:nvSpPr>
        <p:spPr>
          <a:xfrm>
            <a:off x="814658" y="2588655"/>
            <a:ext cx="4910282" cy="3558324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130000"/>
              </a:lnSpc>
              <a:spcAft>
                <a:spcPts val="600"/>
              </a:spcAft>
            </a:pPr>
            <a:endParaRPr lang="en-US" sz="2000" b="1" dirty="0">
              <a:latin typeface="+mj-lt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292D198-6179-C271-0341-7395054049BA}"/>
              </a:ext>
            </a:extLst>
          </p:cNvPr>
          <p:cNvSpPr txBox="1"/>
          <p:nvPr/>
        </p:nvSpPr>
        <p:spPr>
          <a:xfrm>
            <a:off x="10815145" y="47296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343767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1">
            <a:extLst>
              <a:ext uri="{FF2B5EF4-FFF2-40B4-BE49-F238E27FC236}">
                <a16:creationId xmlns:a16="http://schemas.microsoft.com/office/drawing/2014/main" id="{84B673B4-3953-4602-A98C-48153D6040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8520" y="-241464"/>
            <a:ext cx="5432870" cy="152757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b="1" dirty="0" err="1"/>
              <a:t>Kinésithérapie</a:t>
            </a:r>
            <a:endParaRPr lang="en-US" b="1" dirty="0"/>
          </a:p>
        </p:txBody>
      </p:sp>
      <p:pic>
        <p:nvPicPr>
          <p:cNvPr id="6" name="Espace réservé du contenu 4" descr="Une image contenant poisson, créativité, art&#10;&#10;Description générée automatiquement">
            <a:extLst>
              <a:ext uri="{FF2B5EF4-FFF2-40B4-BE49-F238E27FC236}">
                <a16:creationId xmlns:a16="http://schemas.microsoft.com/office/drawing/2014/main" id="{BD67A92D-F6D7-3683-56F7-A63F4E15A1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4509"/>
          <a:stretch/>
        </p:blipFill>
        <p:spPr>
          <a:xfrm>
            <a:off x="430932" y="10"/>
            <a:ext cx="2629626" cy="2441976"/>
          </a:xfrm>
          <a:custGeom>
            <a:avLst/>
            <a:gdLst/>
            <a:ahLst/>
            <a:cxnLst/>
            <a:rect l="l" t="t" r="r" b="b"/>
            <a:pathLst>
              <a:path w="2765260" h="2567942">
                <a:moveTo>
                  <a:pt x="673478" y="0"/>
                </a:moveTo>
                <a:lnTo>
                  <a:pt x="2091782" y="0"/>
                </a:lnTo>
                <a:lnTo>
                  <a:pt x="2155671" y="38814"/>
                </a:lnTo>
                <a:cubicBezTo>
                  <a:pt x="2523453" y="287282"/>
                  <a:pt x="2765260" y="708059"/>
                  <a:pt x="2765260" y="1185312"/>
                </a:cubicBezTo>
                <a:cubicBezTo>
                  <a:pt x="2765260" y="1948917"/>
                  <a:pt x="2146235" y="2567942"/>
                  <a:pt x="1382630" y="2567942"/>
                </a:cubicBezTo>
                <a:cubicBezTo>
                  <a:pt x="619025" y="2567942"/>
                  <a:pt x="0" y="1948917"/>
                  <a:pt x="0" y="1185312"/>
                </a:cubicBezTo>
                <a:cubicBezTo>
                  <a:pt x="0" y="708059"/>
                  <a:pt x="241807" y="287282"/>
                  <a:pt x="609589" y="38814"/>
                </a:cubicBezTo>
                <a:close/>
              </a:path>
            </a:pathLst>
          </a:custGeom>
          <a:noFill/>
        </p:spPr>
      </p:pic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3489221B-1B83-4DAB-9E3C-A7603507FC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16656" y="1616792"/>
            <a:ext cx="5432870" cy="3377172"/>
          </a:xfrm>
        </p:spPr>
        <p:txBody>
          <a:bodyPr>
            <a:noAutofit/>
          </a:bodyPr>
          <a:lstStyle/>
          <a:p>
            <a:r>
              <a:rPr lang="en-US" sz="2800" dirty="0"/>
              <a:t>SEAS</a:t>
            </a:r>
          </a:p>
          <a:p>
            <a:r>
              <a:rPr lang="en-US" sz="2800" dirty="0" err="1"/>
              <a:t>Klapp</a:t>
            </a:r>
            <a:endParaRPr lang="en-US" sz="2800" dirty="0"/>
          </a:p>
          <a:p>
            <a:r>
              <a:rPr lang="en-US" sz="2800" dirty="0" err="1"/>
              <a:t>Schroth</a:t>
            </a:r>
            <a:endParaRPr lang="en-US" sz="2800" dirty="0"/>
          </a:p>
          <a:p>
            <a:r>
              <a:rPr lang="en-US" sz="2800" dirty="0"/>
              <a:t>Van </a:t>
            </a:r>
            <a:r>
              <a:rPr lang="en-US" sz="2800" dirty="0" err="1"/>
              <a:t>Niederhoffer</a:t>
            </a:r>
            <a:endParaRPr lang="en-US" sz="2800" dirty="0"/>
          </a:p>
          <a:p>
            <a:r>
              <a:rPr lang="en-US" sz="2800" dirty="0" err="1"/>
              <a:t>Meziere</a:t>
            </a:r>
            <a:r>
              <a:rPr lang="en-US" sz="2800" dirty="0"/>
              <a:t>/</a:t>
            </a:r>
            <a:r>
              <a:rPr lang="en-US" sz="2800" dirty="0" err="1"/>
              <a:t>Busquet</a:t>
            </a:r>
            <a:r>
              <a:rPr lang="en-US" sz="2800" dirty="0"/>
              <a:t>/RPG </a:t>
            </a:r>
          </a:p>
        </p:txBody>
      </p:sp>
      <p:sp>
        <p:nvSpPr>
          <p:cNvPr id="21" name="Date Placeholder 5">
            <a:extLst>
              <a:ext uri="{FF2B5EF4-FFF2-40B4-BE49-F238E27FC236}">
                <a16:creationId xmlns:a16="http://schemas.microsoft.com/office/drawing/2014/main" id="{57B2EEB6-4F63-4AEE-95F7-7F3E5D3F9D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5014" y="6342042"/>
            <a:ext cx="2743200" cy="365125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spcAft>
                <a:spcPts val="600"/>
              </a:spcAft>
            </a:pPr>
            <a:fld id="{CBF1EF08-09D9-4DAF-8ADE-EA08AC2D39E8}" type="datetime1">
              <a:rPr lang="en-US">
                <a:solidFill>
                  <a:srgbClr val="000000"/>
                </a:solidFill>
              </a:rPr>
              <a:pPr>
                <a:spcAft>
                  <a:spcPts val="600"/>
                </a:spcAft>
              </a:pPr>
              <a:t>11/27/24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2" name="Footer Placeholder 6">
            <a:extLst>
              <a:ext uri="{FF2B5EF4-FFF2-40B4-BE49-F238E27FC236}">
                <a16:creationId xmlns:a16="http://schemas.microsoft.com/office/drawing/2014/main" id="{CAF56193-94D5-4115-99E9-26FC9B994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96200" y="6342042"/>
            <a:ext cx="3470128" cy="365125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 spc="50" baseline="0"/>
              <a:t>TP PEC scoliose – Louison Barollier</a:t>
            </a:r>
          </a:p>
        </p:txBody>
      </p:sp>
      <p:sp>
        <p:nvSpPr>
          <p:cNvPr id="23" name="Slide Number Placeholder 10">
            <a:extLst>
              <a:ext uri="{FF2B5EF4-FFF2-40B4-BE49-F238E27FC236}">
                <a16:creationId xmlns:a16="http://schemas.microsoft.com/office/drawing/2014/main" id="{12CC26FF-90DA-4C94-8AEA-1277CE863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6329" y="6342042"/>
            <a:ext cx="526228" cy="365125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spcAft>
                <a:spcPts val="600"/>
              </a:spcAft>
            </a:pPr>
            <a:fld id="{1B0A0659-E443-491A-A36E-EC2EE49C5850}" type="slidenum">
              <a:rPr lang="en-US"/>
              <a:pPr>
                <a:spcAft>
                  <a:spcPts val="600"/>
                </a:spcAft>
              </a:pPr>
              <a:t>14</a:t>
            </a:fld>
            <a:endParaRPr lang="en-US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4F3EB18-2DDE-5C17-B892-5003ADBDCA1D}"/>
              </a:ext>
            </a:extLst>
          </p:cNvPr>
          <p:cNvSpPr txBox="1"/>
          <p:nvPr/>
        </p:nvSpPr>
        <p:spPr>
          <a:xfrm>
            <a:off x="814658" y="2588655"/>
            <a:ext cx="4910282" cy="3558324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130000"/>
              </a:lnSpc>
              <a:spcAft>
                <a:spcPts val="600"/>
              </a:spcAft>
            </a:pPr>
            <a:endParaRPr lang="en-US" sz="2000" b="1" dirty="0">
              <a:latin typeface="+mj-lt"/>
            </a:endParaRPr>
          </a:p>
        </p:txBody>
      </p:sp>
      <p:pic>
        <p:nvPicPr>
          <p:cNvPr id="5" name="Espace réservé du contenu 4" descr="Une image contenant art, intérieur&#10;&#10;Description générée automatiquement">
            <a:extLst>
              <a:ext uri="{FF2B5EF4-FFF2-40B4-BE49-F238E27FC236}">
                <a16:creationId xmlns:a16="http://schemas.microsoft.com/office/drawing/2014/main" id="{D746FD96-D58C-103A-7860-32152C5472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390078" y="2731771"/>
            <a:ext cx="4381404" cy="3144875"/>
          </a:xfr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D974C60D-9547-DCF1-A092-C1686ACF9B97}"/>
              </a:ext>
            </a:extLst>
          </p:cNvPr>
          <p:cNvSpPr txBox="1"/>
          <p:nvPr/>
        </p:nvSpPr>
        <p:spPr>
          <a:xfrm>
            <a:off x="390077" y="5931057"/>
            <a:ext cx="34701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>
                <a:hlinkClick r:id="rId4" tooltip="https://pascalebonenfant.blogspot.com/2012/08/exercices-de-dessin.html"/>
              </a:rPr>
              <a:t>Cette photo</a:t>
            </a:r>
            <a:r>
              <a:rPr lang="fr-FR" sz="900"/>
              <a:t> par Auteur inconnu est soumise à la licence </a:t>
            </a:r>
            <a:r>
              <a:rPr lang="fr-FR" sz="900">
                <a:hlinkClick r:id="rId5" tooltip="https://creativecommons.org/licenses/by-nc-nd/3.0/"/>
              </a:rPr>
              <a:t>CC BY-NC-ND</a:t>
            </a:r>
            <a:endParaRPr lang="fr-FR" sz="900"/>
          </a:p>
        </p:txBody>
      </p:sp>
      <p:sp>
        <p:nvSpPr>
          <p:cNvPr id="8" name="Flèche vers la droite 7">
            <a:extLst>
              <a:ext uri="{FF2B5EF4-FFF2-40B4-BE49-F238E27FC236}">
                <a16:creationId xmlns:a16="http://schemas.microsoft.com/office/drawing/2014/main" id="{196F1D3E-4852-78C3-E2D2-F9C3CF80E421}"/>
              </a:ext>
            </a:extLst>
          </p:cNvPr>
          <p:cNvSpPr/>
          <p:nvPr/>
        </p:nvSpPr>
        <p:spPr>
          <a:xfrm>
            <a:off x="5314950" y="5324651"/>
            <a:ext cx="1152112" cy="82232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4EA75577-CCED-7DCB-A20B-339F9A4E53BD}"/>
              </a:ext>
            </a:extLst>
          </p:cNvPr>
          <p:cNvSpPr txBox="1"/>
          <p:nvPr/>
        </p:nvSpPr>
        <p:spPr>
          <a:xfrm>
            <a:off x="6787614" y="5197206"/>
            <a:ext cx="38362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/>
              <a:t>Mélange adapté au patient </a:t>
            </a:r>
          </a:p>
        </p:txBody>
      </p:sp>
    </p:spTree>
    <p:extLst>
      <p:ext uri="{BB962C8B-B14F-4D97-AF65-F5344CB8AC3E}">
        <p14:creationId xmlns:p14="http://schemas.microsoft.com/office/powerpoint/2010/main" val="3213042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1">
            <a:extLst>
              <a:ext uri="{FF2B5EF4-FFF2-40B4-BE49-F238E27FC236}">
                <a16:creationId xmlns:a16="http://schemas.microsoft.com/office/drawing/2014/main" id="{84B673B4-3953-4602-A98C-48153D6040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6784" y="627402"/>
            <a:ext cx="5432870" cy="84491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b="1" dirty="0" err="1"/>
              <a:t>Kinésithérapie</a:t>
            </a:r>
            <a:endParaRPr lang="en-US" b="1" dirty="0"/>
          </a:p>
        </p:txBody>
      </p:sp>
      <p:pic>
        <p:nvPicPr>
          <p:cNvPr id="6" name="Espace réservé du contenu 4" descr="Une image contenant poisson, créativité, art&#10;&#10;Description générée automatiquement">
            <a:extLst>
              <a:ext uri="{FF2B5EF4-FFF2-40B4-BE49-F238E27FC236}">
                <a16:creationId xmlns:a16="http://schemas.microsoft.com/office/drawing/2014/main" id="{BD67A92D-F6D7-3683-56F7-A63F4E15A1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4509"/>
          <a:stretch/>
        </p:blipFill>
        <p:spPr>
          <a:xfrm>
            <a:off x="430932" y="10"/>
            <a:ext cx="2629626" cy="2441976"/>
          </a:xfrm>
          <a:custGeom>
            <a:avLst/>
            <a:gdLst/>
            <a:ahLst/>
            <a:cxnLst/>
            <a:rect l="l" t="t" r="r" b="b"/>
            <a:pathLst>
              <a:path w="2765260" h="2567942">
                <a:moveTo>
                  <a:pt x="673478" y="0"/>
                </a:moveTo>
                <a:lnTo>
                  <a:pt x="2091782" y="0"/>
                </a:lnTo>
                <a:lnTo>
                  <a:pt x="2155671" y="38814"/>
                </a:lnTo>
                <a:cubicBezTo>
                  <a:pt x="2523453" y="287282"/>
                  <a:pt x="2765260" y="708059"/>
                  <a:pt x="2765260" y="1185312"/>
                </a:cubicBezTo>
                <a:cubicBezTo>
                  <a:pt x="2765260" y="1948917"/>
                  <a:pt x="2146235" y="2567942"/>
                  <a:pt x="1382630" y="2567942"/>
                </a:cubicBezTo>
                <a:cubicBezTo>
                  <a:pt x="619025" y="2567942"/>
                  <a:pt x="0" y="1948917"/>
                  <a:pt x="0" y="1185312"/>
                </a:cubicBezTo>
                <a:cubicBezTo>
                  <a:pt x="0" y="708059"/>
                  <a:pt x="241807" y="287282"/>
                  <a:pt x="609589" y="38814"/>
                </a:cubicBezTo>
                <a:close/>
              </a:path>
            </a:pathLst>
          </a:custGeom>
          <a:noFill/>
        </p:spPr>
      </p:pic>
      <p:pic>
        <p:nvPicPr>
          <p:cNvPr id="5" name="Espace réservé du contenu 4" descr="Une image contenant peinture, art, croquis, dessin&#10;&#10;Description générée automatiquement">
            <a:extLst>
              <a:ext uri="{FF2B5EF4-FFF2-40B4-BE49-F238E27FC236}">
                <a16:creationId xmlns:a16="http://schemas.microsoft.com/office/drawing/2014/main" id="{797D612F-28C4-2FEA-1ACE-DC3CF0FDA4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10546" r="1" b="11455"/>
          <a:stretch/>
        </p:blipFill>
        <p:spPr>
          <a:xfrm>
            <a:off x="1161826" y="2680776"/>
            <a:ext cx="3665344" cy="3665344"/>
          </a:xfrm>
          <a:noFill/>
        </p:spPr>
      </p:pic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3489221B-1B83-4DAB-9E3C-A7603507FC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83614" y="3315891"/>
            <a:ext cx="4910282" cy="72038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dirty="0"/>
              <a:t>Avec et sans corset ! </a:t>
            </a:r>
          </a:p>
        </p:txBody>
      </p:sp>
      <p:sp>
        <p:nvSpPr>
          <p:cNvPr id="21" name="Date Placeholder 5">
            <a:extLst>
              <a:ext uri="{FF2B5EF4-FFF2-40B4-BE49-F238E27FC236}">
                <a16:creationId xmlns:a16="http://schemas.microsoft.com/office/drawing/2014/main" id="{57B2EEB6-4F63-4AEE-95F7-7F3E5D3F9D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5014" y="6342042"/>
            <a:ext cx="2743200" cy="365125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spcAft>
                <a:spcPts val="600"/>
              </a:spcAft>
            </a:pPr>
            <a:fld id="{CBF1EF08-09D9-4DAF-8ADE-EA08AC2D39E8}" type="datetime1">
              <a:rPr lang="en-US">
                <a:solidFill>
                  <a:srgbClr val="000000"/>
                </a:solidFill>
              </a:rPr>
              <a:pPr>
                <a:spcAft>
                  <a:spcPts val="600"/>
                </a:spcAft>
              </a:pPr>
              <a:t>11/27/24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2" name="Footer Placeholder 6">
            <a:extLst>
              <a:ext uri="{FF2B5EF4-FFF2-40B4-BE49-F238E27FC236}">
                <a16:creationId xmlns:a16="http://schemas.microsoft.com/office/drawing/2014/main" id="{CAF56193-94D5-4115-99E9-26FC9B994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96200" y="6342042"/>
            <a:ext cx="3470128" cy="365125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 spc="50" baseline="0"/>
              <a:t>TP PEC scoliose – Louison Barollier</a:t>
            </a:r>
          </a:p>
        </p:txBody>
      </p:sp>
      <p:sp>
        <p:nvSpPr>
          <p:cNvPr id="23" name="Slide Number Placeholder 10">
            <a:extLst>
              <a:ext uri="{FF2B5EF4-FFF2-40B4-BE49-F238E27FC236}">
                <a16:creationId xmlns:a16="http://schemas.microsoft.com/office/drawing/2014/main" id="{12CC26FF-90DA-4C94-8AEA-1277CE863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6329" y="6342042"/>
            <a:ext cx="526228" cy="365125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spcAft>
                <a:spcPts val="600"/>
              </a:spcAft>
            </a:pPr>
            <a:fld id="{1B0A0659-E443-491A-A36E-EC2EE49C5850}" type="slidenum">
              <a:rPr lang="en-US"/>
              <a:pPr>
                <a:spcAft>
                  <a:spcPts val="600"/>
                </a:spcAft>
              </a:pPr>
              <a:t>15</a:t>
            </a:fld>
            <a:endParaRPr lang="en-US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4F3EB18-2DDE-5C17-B892-5003ADBDCA1D}"/>
              </a:ext>
            </a:extLst>
          </p:cNvPr>
          <p:cNvSpPr txBox="1"/>
          <p:nvPr/>
        </p:nvSpPr>
        <p:spPr>
          <a:xfrm>
            <a:off x="814658" y="2588655"/>
            <a:ext cx="4910282" cy="3558324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130000"/>
              </a:lnSpc>
              <a:spcAft>
                <a:spcPts val="600"/>
              </a:spcAft>
            </a:pPr>
            <a:endParaRPr lang="en-US" sz="20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023759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1">
            <a:extLst>
              <a:ext uri="{FF2B5EF4-FFF2-40B4-BE49-F238E27FC236}">
                <a16:creationId xmlns:a16="http://schemas.microsoft.com/office/drawing/2014/main" id="{84B673B4-3953-4602-A98C-48153D6040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0982" y="651402"/>
            <a:ext cx="4910282" cy="752245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b="1" dirty="0" err="1"/>
              <a:t>Kinésithérapie</a:t>
            </a:r>
            <a:endParaRPr lang="en-US" b="1" dirty="0"/>
          </a:p>
        </p:txBody>
      </p:sp>
      <p:pic>
        <p:nvPicPr>
          <p:cNvPr id="6" name="Espace réservé du contenu 4" descr="Une image contenant poisson, créativité, art&#10;&#10;Description générée automatiquement">
            <a:extLst>
              <a:ext uri="{FF2B5EF4-FFF2-40B4-BE49-F238E27FC236}">
                <a16:creationId xmlns:a16="http://schemas.microsoft.com/office/drawing/2014/main" id="{BD67A92D-F6D7-3683-56F7-A63F4E15A1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4509"/>
          <a:stretch/>
        </p:blipFill>
        <p:spPr>
          <a:xfrm>
            <a:off x="430932" y="10"/>
            <a:ext cx="2629626" cy="2441976"/>
          </a:xfrm>
          <a:custGeom>
            <a:avLst/>
            <a:gdLst/>
            <a:ahLst/>
            <a:cxnLst/>
            <a:rect l="l" t="t" r="r" b="b"/>
            <a:pathLst>
              <a:path w="2765260" h="2567942">
                <a:moveTo>
                  <a:pt x="673478" y="0"/>
                </a:moveTo>
                <a:lnTo>
                  <a:pt x="2091782" y="0"/>
                </a:lnTo>
                <a:lnTo>
                  <a:pt x="2155671" y="38814"/>
                </a:lnTo>
                <a:cubicBezTo>
                  <a:pt x="2523453" y="287282"/>
                  <a:pt x="2765260" y="708059"/>
                  <a:pt x="2765260" y="1185312"/>
                </a:cubicBezTo>
                <a:cubicBezTo>
                  <a:pt x="2765260" y="1948917"/>
                  <a:pt x="2146235" y="2567942"/>
                  <a:pt x="1382630" y="2567942"/>
                </a:cubicBezTo>
                <a:cubicBezTo>
                  <a:pt x="619025" y="2567942"/>
                  <a:pt x="0" y="1948917"/>
                  <a:pt x="0" y="1185312"/>
                </a:cubicBezTo>
                <a:cubicBezTo>
                  <a:pt x="0" y="708059"/>
                  <a:pt x="241807" y="287282"/>
                  <a:pt x="609589" y="38814"/>
                </a:cubicBezTo>
                <a:close/>
              </a:path>
            </a:pathLst>
          </a:custGeom>
          <a:noFill/>
        </p:spPr>
      </p:pic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3489221B-1B83-4DAB-9E3C-A7603507FC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88939" y="2291338"/>
            <a:ext cx="6172129" cy="2275323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70000"/>
              </a:lnSpc>
              <a:buNone/>
            </a:pPr>
            <a:r>
              <a:rPr lang="en-US" sz="3200" dirty="0" err="1"/>
              <a:t>Etirements</a:t>
            </a:r>
            <a:r>
              <a:rPr lang="en-US" sz="3200" dirty="0"/>
              <a:t> </a:t>
            </a:r>
            <a:r>
              <a:rPr lang="en-US" sz="3200" dirty="0" err="1"/>
              <a:t>spécifiques</a:t>
            </a:r>
            <a:r>
              <a:rPr lang="en-US" sz="3200" dirty="0"/>
              <a:t> </a:t>
            </a:r>
            <a:r>
              <a:rPr lang="en-US" sz="3200" dirty="0" err="1"/>
              <a:t>actifs</a:t>
            </a:r>
            <a:r>
              <a:rPr lang="en-US" sz="3200" dirty="0"/>
              <a:t> : </a:t>
            </a:r>
            <a:r>
              <a:rPr lang="en-US" sz="3200" dirty="0" err="1"/>
              <a:t>exemple</a:t>
            </a:r>
            <a:r>
              <a:rPr lang="en-US" sz="3200" dirty="0"/>
              <a:t> du yoga </a:t>
            </a:r>
          </a:p>
        </p:txBody>
      </p:sp>
      <p:sp>
        <p:nvSpPr>
          <p:cNvPr id="21" name="Date Placeholder 5">
            <a:extLst>
              <a:ext uri="{FF2B5EF4-FFF2-40B4-BE49-F238E27FC236}">
                <a16:creationId xmlns:a16="http://schemas.microsoft.com/office/drawing/2014/main" id="{57B2EEB6-4F63-4AEE-95F7-7F3E5D3F9D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5014" y="6342042"/>
            <a:ext cx="2743200" cy="365125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spcAft>
                <a:spcPts val="600"/>
              </a:spcAft>
            </a:pPr>
            <a:fld id="{CBF1EF08-09D9-4DAF-8ADE-EA08AC2D39E8}" type="datetime1">
              <a:rPr lang="en-US" smtClean="0">
                <a:solidFill>
                  <a:srgbClr val="000000"/>
                </a:solidFill>
              </a:rPr>
              <a:pPr>
                <a:spcAft>
                  <a:spcPts val="600"/>
                </a:spcAft>
              </a:pPr>
              <a:t>11/27/24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2" name="Footer Placeholder 6">
            <a:extLst>
              <a:ext uri="{FF2B5EF4-FFF2-40B4-BE49-F238E27FC236}">
                <a16:creationId xmlns:a16="http://schemas.microsoft.com/office/drawing/2014/main" id="{CAF56193-94D5-4115-99E9-26FC9B994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96200" y="6342042"/>
            <a:ext cx="3470128" cy="365125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 spc="50" baseline="0"/>
              <a:t>TP PEC scoliose – Louison Barollier</a:t>
            </a:r>
          </a:p>
        </p:txBody>
      </p:sp>
      <p:sp>
        <p:nvSpPr>
          <p:cNvPr id="23" name="Slide Number Placeholder 10">
            <a:extLst>
              <a:ext uri="{FF2B5EF4-FFF2-40B4-BE49-F238E27FC236}">
                <a16:creationId xmlns:a16="http://schemas.microsoft.com/office/drawing/2014/main" id="{12CC26FF-90DA-4C94-8AEA-1277CE863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6329" y="6342042"/>
            <a:ext cx="526228" cy="365125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spcAft>
                <a:spcPts val="600"/>
              </a:spcAft>
            </a:pPr>
            <a:fld id="{1B0A0659-E443-491A-A36E-EC2EE49C5850}" type="slidenum">
              <a:rPr lang="en-US"/>
              <a:pPr>
                <a:spcAft>
                  <a:spcPts val="600"/>
                </a:spcAft>
              </a:pPr>
              <a:t>16</a:t>
            </a:fld>
            <a:endParaRPr lang="en-US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4F3EB18-2DDE-5C17-B892-5003ADBDCA1D}"/>
              </a:ext>
            </a:extLst>
          </p:cNvPr>
          <p:cNvSpPr txBox="1"/>
          <p:nvPr/>
        </p:nvSpPr>
        <p:spPr>
          <a:xfrm>
            <a:off x="814658" y="2588655"/>
            <a:ext cx="4910282" cy="3558324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130000"/>
              </a:lnSpc>
              <a:spcAft>
                <a:spcPts val="600"/>
              </a:spcAft>
            </a:pPr>
            <a:endParaRPr lang="en-US" sz="2000" b="1" dirty="0">
              <a:latin typeface="+mj-lt"/>
            </a:endParaRPr>
          </a:p>
        </p:txBody>
      </p:sp>
      <p:pic>
        <p:nvPicPr>
          <p:cNvPr id="7" name="Espace réservé du contenu 6" descr="Personne faisant du yoga sur un tapis">
            <a:extLst>
              <a:ext uri="{FF2B5EF4-FFF2-40B4-BE49-F238E27FC236}">
                <a16:creationId xmlns:a16="http://schemas.microsoft.com/office/drawing/2014/main" id="{68EFC463-7354-2484-5913-874E3B0393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30932" y="2799227"/>
            <a:ext cx="4705770" cy="3137180"/>
          </a:xfrm>
        </p:spPr>
      </p:pic>
    </p:spTree>
    <p:extLst>
      <p:ext uri="{BB962C8B-B14F-4D97-AF65-F5344CB8AC3E}">
        <p14:creationId xmlns:p14="http://schemas.microsoft.com/office/powerpoint/2010/main" val="25707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1">
            <a:extLst>
              <a:ext uri="{FF2B5EF4-FFF2-40B4-BE49-F238E27FC236}">
                <a16:creationId xmlns:a16="http://schemas.microsoft.com/office/drawing/2014/main" id="{84B673B4-3953-4602-A98C-48153D6040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6942" y="724210"/>
            <a:ext cx="5010195" cy="605040"/>
          </a:xfrm>
        </p:spPr>
        <p:txBody>
          <a:bodyPr vert="horz" lIns="91440" tIns="45720" rIns="91440" bIns="45720" rtlCol="0">
            <a:normAutofit fontScale="90000"/>
          </a:bodyPr>
          <a:lstStyle/>
          <a:p>
            <a:r>
              <a:rPr lang="en-US" b="1" dirty="0" err="1"/>
              <a:t>Kinésithérapie</a:t>
            </a:r>
            <a:endParaRPr lang="en-US" b="1" dirty="0"/>
          </a:p>
        </p:txBody>
      </p:sp>
      <p:pic>
        <p:nvPicPr>
          <p:cNvPr id="6" name="Espace réservé du contenu 4" descr="Une image contenant poisson, créativité, art&#10;&#10;Description générée automatiquement">
            <a:extLst>
              <a:ext uri="{FF2B5EF4-FFF2-40B4-BE49-F238E27FC236}">
                <a16:creationId xmlns:a16="http://schemas.microsoft.com/office/drawing/2014/main" id="{BD67A92D-F6D7-3683-56F7-A63F4E15A1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4509"/>
          <a:stretch/>
        </p:blipFill>
        <p:spPr>
          <a:xfrm>
            <a:off x="430932" y="10"/>
            <a:ext cx="2629626" cy="2441976"/>
          </a:xfrm>
          <a:custGeom>
            <a:avLst/>
            <a:gdLst/>
            <a:ahLst/>
            <a:cxnLst/>
            <a:rect l="l" t="t" r="r" b="b"/>
            <a:pathLst>
              <a:path w="2765260" h="2567942">
                <a:moveTo>
                  <a:pt x="673478" y="0"/>
                </a:moveTo>
                <a:lnTo>
                  <a:pt x="2091782" y="0"/>
                </a:lnTo>
                <a:lnTo>
                  <a:pt x="2155671" y="38814"/>
                </a:lnTo>
                <a:cubicBezTo>
                  <a:pt x="2523453" y="287282"/>
                  <a:pt x="2765260" y="708059"/>
                  <a:pt x="2765260" y="1185312"/>
                </a:cubicBezTo>
                <a:cubicBezTo>
                  <a:pt x="2765260" y="1948917"/>
                  <a:pt x="2146235" y="2567942"/>
                  <a:pt x="1382630" y="2567942"/>
                </a:cubicBezTo>
                <a:cubicBezTo>
                  <a:pt x="619025" y="2567942"/>
                  <a:pt x="0" y="1948917"/>
                  <a:pt x="0" y="1185312"/>
                </a:cubicBezTo>
                <a:cubicBezTo>
                  <a:pt x="0" y="708059"/>
                  <a:pt x="241807" y="287282"/>
                  <a:pt x="609589" y="38814"/>
                </a:cubicBezTo>
                <a:close/>
              </a:path>
            </a:pathLst>
          </a:custGeom>
          <a:noFill/>
        </p:spPr>
      </p:pic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3489221B-1B83-4DAB-9E3C-A7603507FC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40" y="3189883"/>
            <a:ext cx="5432870" cy="84491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dirty="0"/>
              <a:t>Travail de </a:t>
            </a:r>
            <a:r>
              <a:rPr lang="en-US" sz="3200" dirty="0" err="1"/>
              <a:t>l’équilibre</a:t>
            </a:r>
            <a:r>
              <a:rPr lang="en-US" sz="3200" dirty="0"/>
              <a:t> </a:t>
            </a:r>
          </a:p>
        </p:txBody>
      </p:sp>
      <p:sp>
        <p:nvSpPr>
          <p:cNvPr id="21" name="Date Placeholder 5">
            <a:extLst>
              <a:ext uri="{FF2B5EF4-FFF2-40B4-BE49-F238E27FC236}">
                <a16:creationId xmlns:a16="http://schemas.microsoft.com/office/drawing/2014/main" id="{57B2EEB6-4F63-4AEE-95F7-7F3E5D3F9D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5014" y="6342042"/>
            <a:ext cx="2743200" cy="365125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spcAft>
                <a:spcPts val="600"/>
              </a:spcAft>
            </a:pPr>
            <a:fld id="{CBF1EF08-09D9-4DAF-8ADE-EA08AC2D39E8}" type="datetime1">
              <a:rPr lang="en-US">
                <a:solidFill>
                  <a:srgbClr val="000000"/>
                </a:solidFill>
              </a:rPr>
              <a:pPr>
                <a:spcAft>
                  <a:spcPts val="600"/>
                </a:spcAft>
              </a:pPr>
              <a:t>11/27/24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2" name="Footer Placeholder 6">
            <a:extLst>
              <a:ext uri="{FF2B5EF4-FFF2-40B4-BE49-F238E27FC236}">
                <a16:creationId xmlns:a16="http://schemas.microsoft.com/office/drawing/2014/main" id="{CAF56193-94D5-4115-99E9-26FC9B994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96200" y="6342042"/>
            <a:ext cx="3470128" cy="365125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 spc="50" baseline="0"/>
              <a:t>TP PEC scoliose – Louison Barollier</a:t>
            </a:r>
          </a:p>
        </p:txBody>
      </p:sp>
      <p:sp>
        <p:nvSpPr>
          <p:cNvPr id="23" name="Slide Number Placeholder 10">
            <a:extLst>
              <a:ext uri="{FF2B5EF4-FFF2-40B4-BE49-F238E27FC236}">
                <a16:creationId xmlns:a16="http://schemas.microsoft.com/office/drawing/2014/main" id="{12CC26FF-90DA-4C94-8AEA-1277CE863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6329" y="6342042"/>
            <a:ext cx="526228" cy="365125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spcAft>
                <a:spcPts val="600"/>
              </a:spcAft>
            </a:pPr>
            <a:fld id="{1B0A0659-E443-491A-A36E-EC2EE49C5850}" type="slidenum">
              <a:rPr lang="en-US"/>
              <a:pPr>
                <a:spcAft>
                  <a:spcPts val="600"/>
                </a:spcAft>
              </a:pPr>
              <a:t>17</a:t>
            </a:fld>
            <a:endParaRPr lang="en-US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4F3EB18-2DDE-5C17-B892-5003ADBDCA1D}"/>
              </a:ext>
            </a:extLst>
          </p:cNvPr>
          <p:cNvSpPr txBox="1"/>
          <p:nvPr/>
        </p:nvSpPr>
        <p:spPr>
          <a:xfrm>
            <a:off x="814658" y="2588655"/>
            <a:ext cx="4910282" cy="3558324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130000"/>
              </a:lnSpc>
              <a:spcAft>
                <a:spcPts val="600"/>
              </a:spcAft>
            </a:pPr>
            <a:endParaRPr lang="en-US" sz="2000" b="1" dirty="0">
              <a:latin typeface="+mj-lt"/>
            </a:endParaRPr>
          </a:p>
        </p:txBody>
      </p:sp>
      <p:pic>
        <p:nvPicPr>
          <p:cNvPr id="7" name="Espace réservé du contenu 6" descr="Tailles différentes de graviers empilés sur une rive rocailleuse">
            <a:extLst>
              <a:ext uri="{FF2B5EF4-FFF2-40B4-BE49-F238E27FC236}">
                <a16:creationId xmlns:a16="http://schemas.microsoft.com/office/drawing/2014/main" id="{069F2331-A7BB-C328-8CB3-49E2F1A3F3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05417" y="2755253"/>
            <a:ext cx="4910282" cy="3273521"/>
          </a:xfrm>
        </p:spPr>
      </p:pic>
    </p:spTree>
    <p:extLst>
      <p:ext uri="{BB962C8B-B14F-4D97-AF65-F5344CB8AC3E}">
        <p14:creationId xmlns:p14="http://schemas.microsoft.com/office/powerpoint/2010/main" val="19032503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1">
            <a:extLst>
              <a:ext uri="{FF2B5EF4-FFF2-40B4-BE49-F238E27FC236}">
                <a16:creationId xmlns:a16="http://schemas.microsoft.com/office/drawing/2014/main" id="{84B673B4-3953-4602-A98C-48153D6040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9289" y="637504"/>
            <a:ext cx="4769563" cy="90174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b="1" dirty="0" err="1"/>
              <a:t>Kinésithérapie</a:t>
            </a:r>
            <a:endParaRPr lang="en-US" b="1" dirty="0"/>
          </a:p>
        </p:txBody>
      </p:sp>
      <p:pic>
        <p:nvPicPr>
          <p:cNvPr id="6" name="Espace réservé du contenu 4" descr="Une image contenant poisson, créativité, art&#10;&#10;Description générée automatiquement">
            <a:extLst>
              <a:ext uri="{FF2B5EF4-FFF2-40B4-BE49-F238E27FC236}">
                <a16:creationId xmlns:a16="http://schemas.microsoft.com/office/drawing/2014/main" id="{BD67A92D-F6D7-3683-56F7-A63F4E15A1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4509"/>
          <a:stretch/>
        </p:blipFill>
        <p:spPr>
          <a:xfrm>
            <a:off x="430932" y="10"/>
            <a:ext cx="2629626" cy="2441976"/>
          </a:xfrm>
          <a:custGeom>
            <a:avLst/>
            <a:gdLst/>
            <a:ahLst/>
            <a:cxnLst/>
            <a:rect l="l" t="t" r="r" b="b"/>
            <a:pathLst>
              <a:path w="2765260" h="2567942">
                <a:moveTo>
                  <a:pt x="673478" y="0"/>
                </a:moveTo>
                <a:lnTo>
                  <a:pt x="2091782" y="0"/>
                </a:lnTo>
                <a:lnTo>
                  <a:pt x="2155671" y="38814"/>
                </a:lnTo>
                <a:cubicBezTo>
                  <a:pt x="2523453" y="287282"/>
                  <a:pt x="2765260" y="708059"/>
                  <a:pt x="2765260" y="1185312"/>
                </a:cubicBezTo>
                <a:cubicBezTo>
                  <a:pt x="2765260" y="1948917"/>
                  <a:pt x="2146235" y="2567942"/>
                  <a:pt x="1382630" y="2567942"/>
                </a:cubicBezTo>
                <a:cubicBezTo>
                  <a:pt x="619025" y="2567942"/>
                  <a:pt x="0" y="1948917"/>
                  <a:pt x="0" y="1185312"/>
                </a:cubicBezTo>
                <a:cubicBezTo>
                  <a:pt x="0" y="708059"/>
                  <a:pt x="241807" y="287282"/>
                  <a:pt x="609589" y="38814"/>
                </a:cubicBezTo>
                <a:close/>
              </a:path>
            </a:pathLst>
          </a:custGeom>
          <a:noFill/>
        </p:spPr>
      </p:pic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3489221B-1B83-4DAB-9E3C-A7603507FC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4655" y="3308684"/>
            <a:ext cx="6735545" cy="126392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dirty="0"/>
              <a:t>Stimulation de la proprioception !</a:t>
            </a:r>
          </a:p>
        </p:txBody>
      </p:sp>
      <p:sp>
        <p:nvSpPr>
          <p:cNvPr id="21" name="Date Placeholder 5">
            <a:extLst>
              <a:ext uri="{FF2B5EF4-FFF2-40B4-BE49-F238E27FC236}">
                <a16:creationId xmlns:a16="http://schemas.microsoft.com/office/drawing/2014/main" id="{57B2EEB6-4F63-4AEE-95F7-7F3E5D3F9D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5014" y="6342042"/>
            <a:ext cx="2743200" cy="365125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spcAft>
                <a:spcPts val="600"/>
              </a:spcAft>
            </a:pPr>
            <a:fld id="{CBF1EF08-09D9-4DAF-8ADE-EA08AC2D39E8}" type="datetime1">
              <a:rPr lang="en-US">
                <a:solidFill>
                  <a:srgbClr val="000000"/>
                </a:solidFill>
              </a:rPr>
              <a:pPr>
                <a:spcAft>
                  <a:spcPts val="600"/>
                </a:spcAft>
              </a:pPr>
              <a:t>11/27/24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2" name="Footer Placeholder 6">
            <a:extLst>
              <a:ext uri="{FF2B5EF4-FFF2-40B4-BE49-F238E27FC236}">
                <a16:creationId xmlns:a16="http://schemas.microsoft.com/office/drawing/2014/main" id="{CAF56193-94D5-4115-99E9-26FC9B994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96200" y="6342042"/>
            <a:ext cx="3470128" cy="365125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 spc="50" baseline="0"/>
              <a:t>TP PEC scoliose – Louison Barollier</a:t>
            </a:r>
          </a:p>
        </p:txBody>
      </p:sp>
      <p:sp>
        <p:nvSpPr>
          <p:cNvPr id="23" name="Slide Number Placeholder 10">
            <a:extLst>
              <a:ext uri="{FF2B5EF4-FFF2-40B4-BE49-F238E27FC236}">
                <a16:creationId xmlns:a16="http://schemas.microsoft.com/office/drawing/2014/main" id="{12CC26FF-90DA-4C94-8AEA-1277CE863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6329" y="6342042"/>
            <a:ext cx="526228" cy="365125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spcAft>
                <a:spcPts val="600"/>
              </a:spcAft>
            </a:pPr>
            <a:fld id="{1B0A0659-E443-491A-A36E-EC2EE49C5850}" type="slidenum">
              <a:rPr lang="en-US"/>
              <a:pPr>
                <a:spcAft>
                  <a:spcPts val="600"/>
                </a:spcAft>
              </a:pPr>
              <a:t>18</a:t>
            </a:fld>
            <a:endParaRPr lang="en-US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4F3EB18-2DDE-5C17-B892-5003ADBDCA1D}"/>
              </a:ext>
            </a:extLst>
          </p:cNvPr>
          <p:cNvSpPr txBox="1"/>
          <p:nvPr/>
        </p:nvSpPr>
        <p:spPr>
          <a:xfrm>
            <a:off x="814658" y="2588655"/>
            <a:ext cx="4910282" cy="3558324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130000"/>
              </a:lnSpc>
              <a:spcAft>
                <a:spcPts val="600"/>
              </a:spcAft>
            </a:pPr>
            <a:endParaRPr lang="en-US" sz="2000" b="1" dirty="0">
              <a:latin typeface="+mj-lt"/>
            </a:endParaRPr>
          </a:p>
        </p:txBody>
      </p:sp>
      <p:pic>
        <p:nvPicPr>
          <p:cNvPr id="3" name="Image 2" descr="Une image contenant sculpture, ciel, monument, plein air&#10;&#10;Description générée automatiquement">
            <a:extLst>
              <a:ext uri="{FF2B5EF4-FFF2-40B4-BE49-F238E27FC236}">
                <a16:creationId xmlns:a16="http://schemas.microsoft.com/office/drawing/2014/main" id="{5199364D-1912-0C93-96CC-9C084C1C6F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827058" y="2783718"/>
            <a:ext cx="2668743" cy="3558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3382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1">
            <a:extLst>
              <a:ext uri="{FF2B5EF4-FFF2-40B4-BE49-F238E27FC236}">
                <a16:creationId xmlns:a16="http://schemas.microsoft.com/office/drawing/2014/main" id="{84B673B4-3953-4602-A98C-48153D6040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5542" y="711021"/>
            <a:ext cx="5022227" cy="72206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b="1" dirty="0" err="1"/>
              <a:t>Kinésithérapie</a:t>
            </a:r>
            <a:endParaRPr lang="en-US" b="1" dirty="0"/>
          </a:p>
        </p:txBody>
      </p:sp>
      <p:pic>
        <p:nvPicPr>
          <p:cNvPr id="6" name="Espace réservé du contenu 4" descr="Une image contenant poisson, créativité, art&#10;&#10;Description générée automatiquement">
            <a:extLst>
              <a:ext uri="{FF2B5EF4-FFF2-40B4-BE49-F238E27FC236}">
                <a16:creationId xmlns:a16="http://schemas.microsoft.com/office/drawing/2014/main" id="{BD67A92D-F6D7-3683-56F7-A63F4E15A1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4509"/>
          <a:stretch/>
        </p:blipFill>
        <p:spPr>
          <a:xfrm>
            <a:off x="430932" y="10"/>
            <a:ext cx="2629626" cy="2441976"/>
          </a:xfrm>
          <a:custGeom>
            <a:avLst/>
            <a:gdLst/>
            <a:ahLst/>
            <a:cxnLst/>
            <a:rect l="l" t="t" r="r" b="b"/>
            <a:pathLst>
              <a:path w="2765260" h="2567942">
                <a:moveTo>
                  <a:pt x="673478" y="0"/>
                </a:moveTo>
                <a:lnTo>
                  <a:pt x="2091782" y="0"/>
                </a:lnTo>
                <a:lnTo>
                  <a:pt x="2155671" y="38814"/>
                </a:lnTo>
                <a:cubicBezTo>
                  <a:pt x="2523453" y="287282"/>
                  <a:pt x="2765260" y="708059"/>
                  <a:pt x="2765260" y="1185312"/>
                </a:cubicBezTo>
                <a:cubicBezTo>
                  <a:pt x="2765260" y="1948917"/>
                  <a:pt x="2146235" y="2567942"/>
                  <a:pt x="1382630" y="2567942"/>
                </a:cubicBezTo>
                <a:cubicBezTo>
                  <a:pt x="619025" y="2567942"/>
                  <a:pt x="0" y="1948917"/>
                  <a:pt x="0" y="1185312"/>
                </a:cubicBezTo>
                <a:cubicBezTo>
                  <a:pt x="0" y="708059"/>
                  <a:pt x="241807" y="287282"/>
                  <a:pt x="609589" y="38814"/>
                </a:cubicBezTo>
                <a:close/>
              </a:path>
            </a:pathLst>
          </a:custGeom>
          <a:noFill/>
        </p:spPr>
      </p:pic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3489221B-1B83-4DAB-9E3C-A7603507FC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80856" y="3408638"/>
            <a:ext cx="5185472" cy="152757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200" dirty="0" err="1"/>
              <a:t>Renforcement</a:t>
            </a:r>
            <a:r>
              <a:rPr lang="en-US" sz="3200" dirty="0"/>
              <a:t> </a:t>
            </a:r>
            <a:r>
              <a:rPr lang="en-US" sz="3200" dirty="0" err="1"/>
              <a:t>musculaire</a:t>
            </a:r>
            <a:r>
              <a:rPr lang="en-US" sz="3200" dirty="0"/>
              <a:t> </a:t>
            </a:r>
            <a:r>
              <a:rPr lang="en-US" sz="3200" dirty="0" err="1"/>
              <a:t>spécifique</a:t>
            </a:r>
            <a:r>
              <a:rPr lang="en-US" sz="3200" dirty="0"/>
              <a:t> </a:t>
            </a:r>
          </a:p>
        </p:txBody>
      </p:sp>
      <p:sp>
        <p:nvSpPr>
          <p:cNvPr id="21" name="Date Placeholder 5">
            <a:extLst>
              <a:ext uri="{FF2B5EF4-FFF2-40B4-BE49-F238E27FC236}">
                <a16:creationId xmlns:a16="http://schemas.microsoft.com/office/drawing/2014/main" id="{57B2EEB6-4F63-4AEE-95F7-7F3E5D3F9D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5014" y="6342042"/>
            <a:ext cx="2743200" cy="365125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spcAft>
                <a:spcPts val="600"/>
              </a:spcAft>
            </a:pPr>
            <a:fld id="{CBF1EF08-09D9-4DAF-8ADE-EA08AC2D39E8}" type="datetime1">
              <a:rPr lang="en-US">
                <a:solidFill>
                  <a:srgbClr val="000000"/>
                </a:solidFill>
              </a:rPr>
              <a:pPr>
                <a:spcAft>
                  <a:spcPts val="600"/>
                </a:spcAft>
              </a:pPr>
              <a:t>11/27/24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2" name="Footer Placeholder 6">
            <a:extLst>
              <a:ext uri="{FF2B5EF4-FFF2-40B4-BE49-F238E27FC236}">
                <a16:creationId xmlns:a16="http://schemas.microsoft.com/office/drawing/2014/main" id="{CAF56193-94D5-4115-99E9-26FC9B994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96200" y="6342042"/>
            <a:ext cx="3470128" cy="365125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 spc="50" baseline="0"/>
              <a:t>TP PEC scoliose – Louison Barollier</a:t>
            </a:r>
          </a:p>
        </p:txBody>
      </p:sp>
      <p:sp>
        <p:nvSpPr>
          <p:cNvPr id="23" name="Slide Number Placeholder 10">
            <a:extLst>
              <a:ext uri="{FF2B5EF4-FFF2-40B4-BE49-F238E27FC236}">
                <a16:creationId xmlns:a16="http://schemas.microsoft.com/office/drawing/2014/main" id="{12CC26FF-90DA-4C94-8AEA-1277CE863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6329" y="6342042"/>
            <a:ext cx="526228" cy="365125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spcAft>
                <a:spcPts val="600"/>
              </a:spcAft>
            </a:pPr>
            <a:fld id="{1B0A0659-E443-491A-A36E-EC2EE49C5850}" type="slidenum">
              <a:rPr lang="en-US"/>
              <a:pPr>
                <a:spcAft>
                  <a:spcPts val="600"/>
                </a:spcAft>
              </a:pPr>
              <a:t>19</a:t>
            </a:fld>
            <a:endParaRPr lang="en-US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4F3EB18-2DDE-5C17-B892-5003ADBDCA1D}"/>
              </a:ext>
            </a:extLst>
          </p:cNvPr>
          <p:cNvSpPr txBox="1"/>
          <p:nvPr/>
        </p:nvSpPr>
        <p:spPr>
          <a:xfrm>
            <a:off x="814658" y="2588655"/>
            <a:ext cx="4910282" cy="3558324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130000"/>
              </a:lnSpc>
              <a:spcAft>
                <a:spcPts val="600"/>
              </a:spcAft>
            </a:pPr>
            <a:endParaRPr lang="en-US" sz="2000" b="1" dirty="0">
              <a:latin typeface="+mj-lt"/>
            </a:endParaRPr>
          </a:p>
        </p:txBody>
      </p:sp>
      <p:pic>
        <p:nvPicPr>
          <p:cNvPr id="4" name="Image 3" descr="Femme soulevant des poids">
            <a:extLst>
              <a:ext uri="{FF2B5EF4-FFF2-40B4-BE49-F238E27FC236}">
                <a16:creationId xmlns:a16="http://schemas.microsoft.com/office/drawing/2014/main" id="{D2AD2A77-5494-980F-EDC7-F7BA96541A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887" y="3046186"/>
            <a:ext cx="4760916" cy="3100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6874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7C7B3269-0A18-40F5-8E91-D6AE2D71E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0418" y="706034"/>
            <a:ext cx="5376440" cy="1454780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2700" b="1" spc="900" dirty="0"/>
              <a:t>Les conclusions du </a:t>
            </a:r>
            <a:r>
              <a:rPr lang="en-US" sz="2700" b="1" spc="900" dirty="0" err="1"/>
              <a:t>Bilan</a:t>
            </a:r>
            <a:endParaRPr lang="en-US" sz="2700" b="1" spc="900" dirty="0"/>
          </a:p>
        </p:txBody>
      </p:sp>
      <p:pic>
        <p:nvPicPr>
          <p:cNvPr id="6" name="Espace réservé du contenu 5" descr="Une image contenant mammifère, primate, grand singe, Hominidés &#10;&#10;Description générée automatiquement">
            <a:extLst>
              <a:ext uri="{FF2B5EF4-FFF2-40B4-BE49-F238E27FC236}">
                <a16:creationId xmlns:a16="http://schemas.microsoft.com/office/drawing/2014/main" id="{85DF3075-301A-E3B3-C875-1A060D155A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-4" b="3972"/>
          <a:stretch/>
        </p:blipFill>
        <p:spPr>
          <a:xfrm>
            <a:off x="818972" y="706034"/>
            <a:ext cx="3388946" cy="2406383"/>
          </a:xfrm>
          <a:noFill/>
        </p:spPr>
      </p:pic>
      <p:pic>
        <p:nvPicPr>
          <p:cNvPr id="4" name="Espace réservé du contenu 4" descr="Une image contenant poisson, créativité, art&#10;&#10;Description générée automatiquement">
            <a:extLst>
              <a:ext uri="{FF2B5EF4-FFF2-40B4-BE49-F238E27FC236}">
                <a16:creationId xmlns:a16="http://schemas.microsoft.com/office/drawing/2014/main" id="{A4DC5269-5430-9E34-6DAE-FB96E1B833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852" r="-4" b="18130"/>
          <a:stretch/>
        </p:blipFill>
        <p:spPr>
          <a:xfrm>
            <a:off x="1420052" y="3612106"/>
            <a:ext cx="3388946" cy="2406383"/>
          </a:xfrm>
          <a:prstGeom prst="rect">
            <a:avLst/>
          </a:prstGeom>
          <a:noFill/>
          <a:effectLst>
            <a:outerShdw dist="190500" dir="8100000" algn="bl" rotWithShape="0">
              <a:schemeClr val="tx1"/>
            </a:outerShdw>
          </a:effectLst>
        </p:spPr>
      </p:pic>
      <p:sp>
        <p:nvSpPr>
          <p:cNvPr id="33" name="Content Placeholder 12">
            <a:extLst>
              <a:ext uri="{FF2B5EF4-FFF2-40B4-BE49-F238E27FC236}">
                <a16:creationId xmlns:a16="http://schemas.microsoft.com/office/drawing/2014/main" id="{C6003C74-82B5-477A-A94C-1C0E7E4E5F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0418" y="2591445"/>
            <a:ext cx="5297144" cy="354688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3200" b="1" dirty="0"/>
          </a:p>
          <a:p>
            <a:pPr marL="0" indent="0">
              <a:buNone/>
            </a:pPr>
            <a:endParaRPr lang="en-US" sz="3200" b="1" dirty="0"/>
          </a:p>
          <a:p>
            <a:pPr marL="0" indent="0">
              <a:buNone/>
            </a:pPr>
            <a:r>
              <a:rPr lang="en-US" sz="3200" b="1" dirty="0"/>
              <a:t>Brainstorming </a:t>
            </a:r>
          </a:p>
        </p:txBody>
      </p:sp>
      <p:sp>
        <p:nvSpPr>
          <p:cNvPr id="21" name="Date Placeholder 5">
            <a:extLst>
              <a:ext uri="{FF2B5EF4-FFF2-40B4-BE49-F238E27FC236}">
                <a16:creationId xmlns:a16="http://schemas.microsoft.com/office/drawing/2014/main" id="{57B2EEB6-4F63-4AEE-95F7-7F3E5D3F9D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5014" y="6342042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CBF1EF08-09D9-4DAF-8ADE-EA08AC2D39E8}" type="datetime1">
              <a:rPr lang="en-US">
                <a:solidFill>
                  <a:srgbClr val="000000"/>
                </a:solidFill>
              </a:rPr>
              <a:pPr>
                <a:spcAft>
                  <a:spcPts val="600"/>
                </a:spcAft>
              </a:pPr>
              <a:t>11/27/24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2" name="Footer Placeholder 6">
            <a:extLst>
              <a:ext uri="{FF2B5EF4-FFF2-40B4-BE49-F238E27FC236}">
                <a16:creationId xmlns:a16="http://schemas.microsoft.com/office/drawing/2014/main" id="{CAF56193-94D5-4115-99E9-26FC9B994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96200" y="6342042"/>
            <a:ext cx="3470128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TP PEC </a:t>
            </a:r>
            <a:r>
              <a:rPr lang="en-US" dirty="0" err="1"/>
              <a:t>scoliose</a:t>
            </a:r>
            <a:r>
              <a:rPr lang="en-US" dirty="0"/>
              <a:t> – Louison Barollier</a:t>
            </a:r>
          </a:p>
        </p:txBody>
      </p:sp>
      <p:sp>
        <p:nvSpPr>
          <p:cNvPr id="23" name="Slide Number Placeholder 10">
            <a:extLst>
              <a:ext uri="{FF2B5EF4-FFF2-40B4-BE49-F238E27FC236}">
                <a16:creationId xmlns:a16="http://schemas.microsoft.com/office/drawing/2014/main" id="{12CC26FF-90DA-4C94-8AEA-1277CE863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6329" y="6342042"/>
            <a:ext cx="526228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1B0A0659-E443-491A-A36E-EC2EE49C5850}" type="slidenum">
              <a:rPr lang="en-US" smtClean="0"/>
              <a:pPr>
                <a:spcAft>
                  <a:spcPts val="600"/>
                </a:spcAft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5969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1">
            <a:extLst>
              <a:ext uri="{FF2B5EF4-FFF2-40B4-BE49-F238E27FC236}">
                <a16:creationId xmlns:a16="http://schemas.microsoft.com/office/drawing/2014/main" id="{84B673B4-3953-4602-A98C-48153D6040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0236" y="614430"/>
            <a:ext cx="5010195" cy="734096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b="1" dirty="0" err="1"/>
              <a:t>Kinésithérapie</a:t>
            </a:r>
            <a:endParaRPr lang="en-US" b="1" dirty="0"/>
          </a:p>
        </p:txBody>
      </p:sp>
      <p:pic>
        <p:nvPicPr>
          <p:cNvPr id="6" name="Espace réservé du contenu 4" descr="Une image contenant poisson, créativité, art&#10;&#10;Description générée automatiquement">
            <a:extLst>
              <a:ext uri="{FF2B5EF4-FFF2-40B4-BE49-F238E27FC236}">
                <a16:creationId xmlns:a16="http://schemas.microsoft.com/office/drawing/2014/main" id="{BD67A92D-F6D7-3683-56F7-A63F4E15A1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4509"/>
          <a:stretch/>
        </p:blipFill>
        <p:spPr>
          <a:xfrm>
            <a:off x="430932" y="10"/>
            <a:ext cx="2629626" cy="2441976"/>
          </a:xfrm>
          <a:custGeom>
            <a:avLst/>
            <a:gdLst/>
            <a:ahLst/>
            <a:cxnLst/>
            <a:rect l="l" t="t" r="r" b="b"/>
            <a:pathLst>
              <a:path w="2765260" h="2567942">
                <a:moveTo>
                  <a:pt x="673478" y="0"/>
                </a:moveTo>
                <a:lnTo>
                  <a:pt x="2091782" y="0"/>
                </a:lnTo>
                <a:lnTo>
                  <a:pt x="2155671" y="38814"/>
                </a:lnTo>
                <a:cubicBezTo>
                  <a:pt x="2523453" y="287282"/>
                  <a:pt x="2765260" y="708059"/>
                  <a:pt x="2765260" y="1185312"/>
                </a:cubicBezTo>
                <a:cubicBezTo>
                  <a:pt x="2765260" y="1948917"/>
                  <a:pt x="2146235" y="2567942"/>
                  <a:pt x="1382630" y="2567942"/>
                </a:cubicBezTo>
                <a:cubicBezTo>
                  <a:pt x="619025" y="2567942"/>
                  <a:pt x="0" y="1948917"/>
                  <a:pt x="0" y="1185312"/>
                </a:cubicBezTo>
                <a:cubicBezTo>
                  <a:pt x="0" y="708059"/>
                  <a:pt x="241807" y="287282"/>
                  <a:pt x="609589" y="38814"/>
                </a:cubicBezTo>
                <a:close/>
              </a:path>
            </a:pathLst>
          </a:custGeom>
          <a:noFill/>
        </p:spPr>
      </p:pic>
      <p:pic>
        <p:nvPicPr>
          <p:cNvPr id="3" name="Image 2" descr="Femme qui souffle des paillettes à partir des mains en forme de coupe">
            <a:extLst>
              <a:ext uri="{FF2B5EF4-FFF2-40B4-BE49-F238E27FC236}">
                <a16:creationId xmlns:a16="http://schemas.microsoft.com/office/drawing/2014/main" id="{86662152-2F2B-D1C4-C850-5873C2225C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367" r="14883" b="1"/>
          <a:stretch/>
        </p:blipFill>
        <p:spPr>
          <a:xfrm>
            <a:off x="1161826" y="2680776"/>
            <a:ext cx="3665344" cy="3665344"/>
          </a:xfrm>
          <a:custGeom>
            <a:avLst/>
            <a:gdLst/>
            <a:ahLst/>
            <a:cxnLst/>
            <a:rect l="l" t="t" r="r" b="b"/>
            <a:pathLst>
              <a:path w="2705100" h="2705100">
                <a:moveTo>
                  <a:pt x="1352550" y="0"/>
                </a:moveTo>
                <a:cubicBezTo>
                  <a:pt x="2099543" y="0"/>
                  <a:pt x="2705100" y="605557"/>
                  <a:pt x="2705100" y="1352550"/>
                </a:cubicBezTo>
                <a:cubicBezTo>
                  <a:pt x="2705100" y="2099543"/>
                  <a:pt x="2099543" y="2705100"/>
                  <a:pt x="1352550" y="2705100"/>
                </a:cubicBezTo>
                <a:cubicBezTo>
                  <a:pt x="605557" y="2705100"/>
                  <a:pt x="0" y="2099543"/>
                  <a:pt x="0" y="1352550"/>
                </a:cubicBezTo>
                <a:cubicBezTo>
                  <a:pt x="0" y="605557"/>
                  <a:pt x="605557" y="0"/>
                  <a:pt x="1352550" y="0"/>
                </a:cubicBezTo>
                <a:close/>
              </a:path>
            </a:pathLst>
          </a:custGeom>
          <a:noFill/>
        </p:spPr>
      </p:pic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3489221B-1B83-4DAB-9E3C-A7603507FC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61026" y="3522898"/>
            <a:ext cx="5432870" cy="84491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dirty="0" err="1"/>
              <a:t>Respiratoire</a:t>
            </a:r>
            <a:r>
              <a:rPr lang="en-US" sz="3200" dirty="0"/>
              <a:t> </a:t>
            </a:r>
            <a:r>
              <a:rPr lang="en-US" sz="3200" dirty="0" err="1"/>
              <a:t>si</a:t>
            </a:r>
            <a:r>
              <a:rPr lang="en-US" sz="3200" dirty="0"/>
              <a:t> </a:t>
            </a:r>
            <a:r>
              <a:rPr lang="en-US" sz="3200" dirty="0" err="1"/>
              <a:t>besoin</a:t>
            </a:r>
            <a:r>
              <a:rPr lang="en-US" sz="3200" dirty="0"/>
              <a:t> </a:t>
            </a:r>
          </a:p>
        </p:txBody>
      </p:sp>
      <p:sp>
        <p:nvSpPr>
          <p:cNvPr id="21" name="Date Placeholder 5">
            <a:extLst>
              <a:ext uri="{FF2B5EF4-FFF2-40B4-BE49-F238E27FC236}">
                <a16:creationId xmlns:a16="http://schemas.microsoft.com/office/drawing/2014/main" id="{57B2EEB6-4F63-4AEE-95F7-7F3E5D3F9D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5014" y="6342042"/>
            <a:ext cx="2743200" cy="365125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spcAft>
                <a:spcPts val="600"/>
              </a:spcAft>
            </a:pPr>
            <a:fld id="{CBF1EF08-09D9-4DAF-8ADE-EA08AC2D39E8}" type="datetime1">
              <a:rPr lang="en-US">
                <a:solidFill>
                  <a:srgbClr val="000000"/>
                </a:solidFill>
              </a:rPr>
              <a:pPr>
                <a:spcAft>
                  <a:spcPts val="600"/>
                </a:spcAft>
              </a:pPr>
              <a:t>11/27/24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2" name="Footer Placeholder 6">
            <a:extLst>
              <a:ext uri="{FF2B5EF4-FFF2-40B4-BE49-F238E27FC236}">
                <a16:creationId xmlns:a16="http://schemas.microsoft.com/office/drawing/2014/main" id="{CAF56193-94D5-4115-99E9-26FC9B994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96200" y="6342042"/>
            <a:ext cx="3470128" cy="365125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 spc="50" baseline="0"/>
              <a:t>TP PEC scoliose – Louison Barollier</a:t>
            </a:r>
          </a:p>
        </p:txBody>
      </p:sp>
      <p:sp>
        <p:nvSpPr>
          <p:cNvPr id="23" name="Slide Number Placeholder 10">
            <a:extLst>
              <a:ext uri="{FF2B5EF4-FFF2-40B4-BE49-F238E27FC236}">
                <a16:creationId xmlns:a16="http://schemas.microsoft.com/office/drawing/2014/main" id="{12CC26FF-90DA-4C94-8AEA-1277CE863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6329" y="6342042"/>
            <a:ext cx="526228" cy="365125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spcAft>
                <a:spcPts val="600"/>
              </a:spcAft>
            </a:pPr>
            <a:fld id="{1B0A0659-E443-491A-A36E-EC2EE49C5850}" type="slidenum">
              <a:rPr lang="en-US"/>
              <a:pPr>
                <a:spcAft>
                  <a:spcPts val="600"/>
                </a:spcAft>
              </a:pPr>
              <a:t>20</a:t>
            </a:fld>
            <a:endParaRPr lang="en-US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4F3EB18-2DDE-5C17-B892-5003ADBDCA1D}"/>
              </a:ext>
            </a:extLst>
          </p:cNvPr>
          <p:cNvSpPr txBox="1"/>
          <p:nvPr/>
        </p:nvSpPr>
        <p:spPr>
          <a:xfrm>
            <a:off x="814658" y="2588655"/>
            <a:ext cx="4910282" cy="3558324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130000"/>
              </a:lnSpc>
              <a:spcAft>
                <a:spcPts val="600"/>
              </a:spcAft>
            </a:pPr>
            <a:endParaRPr lang="en-US" sz="20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720024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1">
            <a:extLst>
              <a:ext uri="{FF2B5EF4-FFF2-40B4-BE49-F238E27FC236}">
                <a16:creationId xmlns:a16="http://schemas.microsoft.com/office/drawing/2014/main" id="{84B673B4-3953-4602-A98C-48153D6040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0541" y="637504"/>
            <a:ext cx="5082385" cy="68597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b="1" dirty="0" err="1"/>
              <a:t>APPAREIllage</a:t>
            </a:r>
            <a:r>
              <a:rPr lang="en-US" b="1" dirty="0"/>
              <a:t> </a:t>
            </a:r>
          </a:p>
        </p:txBody>
      </p:sp>
      <p:pic>
        <p:nvPicPr>
          <p:cNvPr id="6" name="Espace réservé du contenu 4" descr="Une image contenant poisson, créativité, art&#10;&#10;Description générée automatiquement">
            <a:extLst>
              <a:ext uri="{FF2B5EF4-FFF2-40B4-BE49-F238E27FC236}">
                <a16:creationId xmlns:a16="http://schemas.microsoft.com/office/drawing/2014/main" id="{BD67A92D-F6D7-3683-56F7-A63F4E15A1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4509"/>
          <a:stretch/>
        </p:blipFill>
        <p:spPr>
          <a:xfrm>
            <a:off x="430932" y="10"/>
            <a:ext cx="2629626" cy="2441976"/>
          </a:xfrm>
          <a:custGeom>
            <a:avLst/>
            <a:gdLst/>
            <a:ahLst/>
            <a:cxnLst/>
            <a:rect l="l" t="t" r="r" b="b"/>
            <a:pathLst>
              <a:path w="2765260" h="2567942">
                <a:moveTo>
                  <a:pt x="673478" y="0"/>
                </a:moveTo>
                <a:lnTo>
                  <a:pt x="2091782" y="0"/>
                </a:lnTo>
                <a:lnTo>
                  <a:pt x="2155671" y="38814"/>
                </a:lnTo>
                <a:cubicBezTo>
                  <a:pt x="2523453" y="287282"/>
                  <a:pt x="2765260" y="708059"/>
                  <a:pt x="2765260" y="1185312"/>
                </a:cubicBezTo>
                <a:cubicBezTo>
                  <a:pt x="2765260" y="1948917"/>
                  <a:pt x="2146235" y="2567942"/>
                  <a:pt x="1382630" y="2567942"/>
                </a:cubicBezTo>
                <a:cubicBezTo>
                  <a:pt x="619025" y="2567942"/>
                  <a:pt x="0" y="1948917"/>
                  <a:pt x="0" y="1185312"/>
                </a:cubicBezTo>
                <a:cubicBezTo>
                  <a:pt x="0" y="708059"/>
                  <a:pt x="241807" y="287282"/>
                  <a:pt x="609589" y="38814"/>
                </a:cubicBezTo>
                <a:close/>
              </a:path>
            </a:pathLst>
          </a:custGeom>
          <a:noFill/>
        </p:spPr>
      </p:pic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3489221B-1B83-4DAB-9E3C-A7603507FC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2899" y="1840407"/>
            <a:ext cx="5432870" cy="377851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dirty="0"/>
              <a:t>Choix du corset: </a:t>
            </a:r>
          </a:p>
          <a:p>
            <a:pPr marL="0" indent="0" algn="ctr">
              <a:buNone/>
            </a:pPr>
            <a:r>
              <a:rPr lang="en-US" sz="3200" dirty="0"/>
              <a:t>- type de deformation </a:t>
            </a:r>
          </a:p>
          <a:p>
            <a:pPr marL="0" indent="0" algn="ctr">
              <a:buNone/>
            </a:pPr>
            <a:r>
              <a:rPr lang="en-US" sz="3200" dirty="0"/>
              <a:t>- temps ? </a:t>
            </a:r>
          </a:p>
          <a:p>
            <a:pPr marL="0" indent="0" algn="ctr">
              <a:buNone/>
            </a:pPr>
            <a:r>
              <a:rPr lang="en-US" sz="3200" dirty="0"/>
              <a:t>- compliance </a:t>
            </a:r>
          </a:p>
          <a:p>
            <a:pPr marL="0" indent="0" algn="ctr">
              <a:buNone/>
            </a:pPr>
            <a:r>
              <a:rPr lang="en-US" sz="3200" dirty="0"/>
              <a:t>- </a:t>
            </a:r>
            <a:r>
              <a:rPr lang="en-US" sz="3200" dirty="0" err="1"/>
              <a:t>âge</a:t>
            </a:r>
            <a:r>
              <a:rPr lang="en-US" sz="3200" dirty="0"/>
              <a:t> </a:t>
            </a:r>
          </a:p>
        </p:txBody>
      </p:sp>
      <p:sp>
        <p:nvSpPr>
          <p:cNvPr id="21" name="Date Placeholder 5">
            <a:extLst>
              <a:ext uri="{FF2B5EF4-FFF2-40B4-BE49-F238E27FC236}">
                <a16:creationId xmlns:a16="http://schemas.microsoft.com/office/drawing/2014/main" id="{57B2EEB6-4F63-4AEE-95F7-7F3E5D3F9D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5014" y="6342042"/>
            <a:ext cx="2743200" cy="365125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spcAft>
                <a:spcPts val="600"/>
              </a:spcAft>
            </a:pPr>
            <a:fld id="{CBF1EF08-09D9-4DAF-8ADE-EA08AC2D39E8}" type="datetime1">
              <a:rPr lang="en-US">
                <a:solidFill>
                  <a:srgbClr val="000000"/>
                </a:solidFill>
              </a:rPr>
              <a:pPr>
                <a:spcAft>
                  <a:spcPts val="600"/>
                </a:spcAft>
              </a:pPr>
              <a:t>11/27/24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2" name="Footer Placeholder 6">
            <a:extLst>
              <a:ext uri="{FF2B5EF4-FFF2-40B4-BE49-F238E27FC236}">
                <a16:creationId xmlns:a16="http://schemas.microsoft.com/office/drawing/2014/main" id="{CAF56193-94D5-4115-99E9-26FC9B994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96200" y="6342042"/>
            <a:ext cx="3470128" cy="365125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 spc="50" baseline="0"/>
              <a:t>TP PEC scoliose – Louison Barollier</a:t>
            </a:r>
          </a:p>
        </p:txBody>
      </p:sp>
      <p:sp>
        <p:nvSpPr>
          <p:cNvPr id="23" name="Slide Number Placeholder 10">
            <a:extLst>
              <a:ext uri="{FF2B5EF4-FFF2-40B4-BE49-F238E27FC236}">
                <a16:creationId xmlns:a16="http://schemas.microsoft.com/office/drawing/2014/main" id="{12CC26FF-90DA-4C94-8AEA-1277CE863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6329" y="6342042"/>
            <a:ext cx="526228" cy="365125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spcAft>
                <a:spcPts val="600"/>
              </a:spcAft>
            </a:pPr>
            <a:fld id="{1B0A0659-E443-491A-A36E-EC2EE49C5850}" type="slidenum">
              <a:rPr lang="en-US"/>
              <a:pPr>
                <a:spcAft>
                  <a:spcPts val="600"/>
                </a:spcAft>
              </a:pPr>
              <a:t>21</a:t>
            </a:fld>
            <a:endParaRPr lang="en-US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4F3EB18-2DDE-5C17-B892-5003ADBDCA1D}"/>
              </a:ext>
            </a:extLst>
          </p:cNvPr>
          <p:cNvSpPr txBox="1"/>
          <p:nvPr/>
        </p:nvSpPr>
        <p:spPr>
          <a:xfrm>
            <a:off x="814658" y="2588655"/>
            <a:ext cx="4910282" cy="3558324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130000"/>
              </a:lnSpc>
              <a:spcAft>
                <a:spcPts val="600"/>
              </a:spcAft>
            </a:pPr>
            <a:endParaRPr lang="en-US" sz="2000" b="1" dirty="0">
              <a:latin typeface="+mj-lt"/>
            </a:endParaRPr>
          </a:p>
        </p:txBody>
      </p:sp>
      <p:pic>
        <p:nvPicPr>
          <p:cNvPr id="4" name="Image 3" descr="Une image contenant mur, intérieur, habits, personne&#10;&#10;Description générée automatiquement">
            <a:extLst>
              <a:ext uri="{FF2B5EF4-FFF2-40B4-BE49-F238E27FC236}">
                <a16:creationId xmlns:a16="http://schemas.microsoft.com/office/drawing/2014/main" id="{FB49D2E9-87D2-A62C-377E-84F6988467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596866" y="2980232"/>
            <a:ext cx="3828754" cy="2871566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7E2A1C86-0D0C-6025-3826-C09F3B456502}"/>
              </a:ext>
            </a:extLst>
          </p:cNvPr>
          <p:cNvSpPr txBox="1"/>
          <p:nvPr/>
        </p:nvSpPr>
        <p:spPr>
          <a:xfrm>
            <a:off x="789558" y="9192817"/>
            <a:ext cx="36360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>
                <a:hlinkClick r:id="rId4" tooltip="https://www.wikidoc.org/index.php/Scoliosis_medical_therapy"/>
              </a:rPr>
              <a:t>Cette photo</a:t>
            </a:r>
            <a:r>
              <a:rPr lang="fr-FR" sz="900"/>
              <a:t> par Auteur inconnu est soumise à la licence </a:t>
            </a:r>
            <a:r>
              <a:rPr lang="fr-FR" sz="900">
                <a:hlinkClick r:id="rId5" tooltip="https://creativecommons.org/licenses/by-sa/3.0/"/>
              </a:rPr>
              <a:t>CC BY-SA</a:t>
            </a:r>
            <a:endParaRPr lang="fr-FR" sz="900"/>
          </a:p>
        </p:txBody>
      </p:sp>
    </p:spTree>
    <p:extLst>
      <p:ext uri="{BB962C8B-B14F-4D97-AF65-F5344CB8AC3E}">
        <p14:creationId xmlns:p14="http://schemas.microsoft.com/office/powerpoint/2010/main" val="28381681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1">
            <a:extLst>
              <a:ext uri="{FF2B5EF4-FFF2-40B4-BE49-F238E27FC236}">
                <a16:creationId xmlns:a16="http://schemas.microsoft.com/office/drawing/2014/main" id="{84B673B4-3953-4602-A98C-48153D6040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6713" y="77297"/>
            <a:ext cx="5432870" cy="152757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b="1" dirty="0" err="1"/>
              <a:t>Chirurgie</a:t>
            </a:r>
            <a:r>
              <a:rPr lang="en-US" b="1" dirty="0"/>
              <a:t> </a:t>
            </a:r>
          </a:p>
        </p:txBody>
      </p:sp>
      <p:pic>
        <p:nvPicPr>
          <p:cNvPr id="6" name="Espace réservé du contenu 4" descr="Une image contenant poisson, créativité, art&#10;&#10;Description générée automatiquement">
            <a:extLst>
              <a:ext uri="{FF2B5EF4-FFF2-40B4-BE49-F238E27FC236}">
                <a16:creationId xmlns:a16="http://schemas.microsoft.com/office/drawing/2014/main" id="{BD67A92D-F6D7-3683-56F7-A63F4E15A1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4509"/>
          <a:stretch/>
        </p:blipFill>
        <p:spPr>
          <a:xfrm>
            <a:off x="430932" y="10"/>
            <a:ext cx="2629626" cy="2441976"/>
          </a:xfrm>
          <a:custGeom>
            <a:avLst/>
            <a:gdLst/>
            <a:ahLst/>
            <a:cxnLst/>
            <a:rect l="l" t="t" r="r" b="b"/>
            <a:pathLst>
              <a:path w="2765260" h="2567942">
                <a:moveTo>
                  <a:pt x="673478" y="0"/>
                </a:moveTo>
                <a:lnTo>
                  <a:pt x="2091782" y="0"/>
                </a:lnTo>
                <a:lnTo>
                  <a:pt x="2155671" y="38814"/>
                </a:lnTo>
                <a:cubicBezTo>
                  <a:pt x="2523453" y="287282"/>
                  <a:pt x="2765260" y="708059"/>
                  <a:pt x="2765260" y="1185312"/>
                </a:cubicBezTo>
                <a:cubicBezTo>
                  <a:pt x="2765260" y="1948917"/>
                  <a:pt x="2146235" y="2567942"/>
                  <a:pt x="1382630" y="2567942"/>
                </a:cubicBezTo>
                <a:cubicBezTo>
                  <a:pt x="619025" y="2567942"/>
                  <a:pt x="0" y="1948917"/>
                  <a:pt x="0" y="1185312"/>
                </a:cubicBezTo>
                <a:cubicBezTo>
                  <a:pt x="0" y="708059"/>
                  <a:pt x="241807" y="287282"/>
                  <a:pt x="609589" y="38814"/>
                </a:cubicBezTo>
                <a:close/>
              </a:path>
            </a:pathLst>
          </a:custGeom>
          <a:noFill/>
        </p:spPr>
      </p:pic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3489221B-1B83-4DAB-9E3C-A7603507FC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6061" y="2744917"/>
            <a:ext cx="5432870" cy="377851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dirty="0"/>
              <a:t>- Angle de Cobb</a:t>
            </a:r>
          </a:p>
          <a:p>
            <a:pPr marL="0" indent="0" algn="ctr">
              <a:buNone/>
            </a:pPr>
            <a:r>
              <a:rPr lang="en-US" sz="3200" dirty="0"/>
              <a:t>- Compliance </a:t>
            </a:r>
          </a:p>
          <a:p>
            <a:pPr marL="0" indent="0" algn="ctr">
              <a:buNone/>
            </a:pPr>
            <a:r>
              <a:rPr lang="en-US" sz="3200" dirty="0"/>
              <a:t>- </a:t>
            </a:r>
            <a:r>
              <a:rPr lang="en-US" sz="3200" dirty="0" err="1"/>
              <a:t>Âge</a:t>
            </a:r>
            <a:r>
              <a:rPr lang="en-US" sz="3200" dirty="0"/>
              <a:t> </a:t>
            </a:r>
          </a:p>
        </p:txBody>
      </p:sp>
      <p:sp>
        <p:nvSpPr>
          <p:cNvPr id="21" name="Date Placeholder 5">
            <a:extLst>
              <a:ext uri="{FF2B5EF4-FFF2-40B4-BE49-F238E27FC236}">
                <a16:creationId xmlns:a16="http://schemas.microsoft.com/office/drawing/2014/main" id="{57B2EEB6-4F63-4AEE-95F7-7F3E5D3F9D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5014" y="6342042"/>
            <a:ext cx="2743200" cy="365125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spcAft>
                <a:spcPts val="600"/>
              </a:spcAft>
            </a:pPr>
            <a:fld id="{CBF1EF08-09D9-4DAF-8ADE-EA08AC2D39E8}" type="datetime1">
              <a:rPr lang="en-US">
                <a:solidFill>
                  <a:srgbClr val="000000"/>
                </a:solidFill>
              </a:rPr>
              <a:pPr>
                <a:spcAft>
                  <a:spcPts val="600"/>
                </a:spcAft>
              </a:pPr>
              <a:t>11/27/24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2" name="Footer Placeholder 6">
            <a:extLst>
              <a:ext uri="{FF2B5EF4-FFF2-40B4-BE49-F238E27FC236}">
                <a16:creationId xmlns:a16="http://schemas.microsoft.com/office/drawing/2014/main" id="{CAF56193-94D5-4115-99E9-26FC9B994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96200" y="6342042"/>
            <a:ext cx="3470128" cy="365125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 spc="50" baseline="0"/>
              <a:t>TP PEC scoliose – Louison Barollier</a:t>
            </a:r>
          </a:p>
        </p:txBody>
      </p:sp>
      <p:sp>
        <p:nvSpPr>
          <p:cNvPr id="23" name="Slide Number Placeholder 10">
            <a:extLst>
              <a:ext uri="{FF2B5EF4-FFF2-40B4-BE49-F238E27FC236}">
                <a16:creationId xmlns:a16="http://schemas.microsoft.com/office/drawing/2014/main" id="{12CC26FF-90DA-4C94-8AEA-1277CE863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6329" y="6342042"/>
            <a:ext cx="526228" cy="365125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spcAft>
                <a:spcPts val="600"/>
              </a:spcAft>
            </a:pPr>
            <a:fld id="{1B0A0659-E443-491A-A36E-EC2EE49C5850}" type="slidenum">
              <a:rPr lang="en-US"/>
              <a:pPr>
                <a:spcAft>
                  <a:spcPts val="600"/>
                </a:spcAft>
              </a:pPr>
              <a:t>22</a:t>
            </a:fld>
            <a:endParaRPr lang="en-US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4F3EB18-2DDE-5C17-B892-5003ADBDCA1D}"/>
              </a:ext>
            </a:extLst>
          </p:cNvPr>
          <p:cNvSpPr txBox="1"/>
          <p:nvPr/>
        </p:nvSpPr>
        <p:spPr>
          <a:xfrm>
            <a:off x="814658" y="2588655"/>
            <a:ext cx="4910282" cy="3558324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130000"/>
              </a:lnSpc>
              <a:spcAft>
                <a:spcPts val="600"/>
              </a:spcAft>
            </a:pPr>
            <a:endParaRPr lang="en-US" sz="2000" b="1" dirty="0">
              <a:latin typeface="+mj-lt"/>
            </a:endParaRPr>
          </a:p>
        </p:txBody>
      </p:sp>
      <p:pic>
        <p:nvPicPr>
          <p:cNvPr id="3" name="Image 2" descr="Chirurgien utilisant une tablette numérique dans la salle d’opération">
            <a:extLst>
              <a:ext uri="{FF2B5EF4-FFF2-40B4-BE49-F238E27FC236}">
                <a16:creationId xmlns:a16="http://schemas.microsoft.com/office/drawing/2014/main" id="{1D9BB7A7-994B-EB5E-FA1D-9D37A6EB35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658" y="2951647"/>
            <a:ext cx="4631403" cy="3089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1873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1">
            <a:extLst>
              <a:ext uri="{FF2B5EF4-FFF2-40B4-BE49-F238E27FC236}">
                <a16:creationId xmlns:a16="http://schemas.microsoft.com/office/drawing/2014/main" id="{84B673B4-3953-4602-A98C-48153D6040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483" y="153620"/>
            <a:ext cx="6425515" cy="152275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b="1" dirty="0"/>
              <a:t>Conclusion </a:t>
            </a:r>
          </a:p>
        </p:txBody>
      </p:sp>
      <p:pic>
        <p:nvPicPr>
          <p:cNvPr id="6" name="Espace réservé du contenu 4" descr="Une image contenant poisson, créativité, art&#10;&#10;Description générée automatiquement">
            <a:extLst>
              <a:ext uri="{FF2B5EF4-FFF2-40B4-BE49-F238E27FC236}">
                <a16:creationId xmlns:a16="http://schemas.microsoft.com/office/drawing/2014/main" id="{BD67A92D-F6D7-3683-56F7-A63F4E15A1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752" b="2"/>
          <a:stretch/>
        </p:blipFill>
        <p:spPr>
          <a:xfrm>
            <a:off x="581483" y="3767452"/>
            <a:ext cx="2332002" cy="2332002"/>
          </a:xfrm>
          <a:custGeom>
            <a:avLst/>
            <a:gdLst/>
            <a:ahLst/>
            <a:cxnLst/>
            <a:rect l="l" t="t" r="r" b="b"/>
            <a:pathLst>
              <a:path w="2609732" h="2609732">
                <a:moveTo>
                  <a:pt x="1304866" y="0"/>
                </a:moveTo>
                <a:cubicBezTo>
                  <a:pt x="2025524" y="0"/>
                  <a:pt x="2609732" y="584208"/>
                  <a:pt x="2609732" y="1304866"/>
                </a:cubicBezTo>
                <a:cubicBezTo>
                  <a:pt x="2609732" y="2025524"/>
                  <a:pt x="2025524" y="2609732"/>
                  <a:pt x="1304866" y="2609732"/>
                </a:cubicBezTo>
                <a:cubicBezTo>
                  <a:pt x="584208" y="2609732"/>
                  <a:pt x="0" y="2025524"/>
                  <a:pt x="0" y="1304866"/>
                </a:cubicBezTo>
                <a:cubicBezTo>
                  <a:pt x="0" y="584208"/>
                  <a:pt x="584208" y="0"/>
                  <a:pt x="1304866" y="0"/>
                </a:cubicBezTo>
                <a:close/>
              </a:path>
            </a:pathLst>
          </a:custGeom>
          <a:noFill/>
        </p:spPr>
      </p:pic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3489221B-1B83-4DAB-9E3C-A7603507FC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979" y="2588655"/>
            <a:ext cx="6982468" cy="215365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dirty="0"/>
              <a:t>”</a:t>
            </a:r>
            <a:r>
              <a:rPr lang="en-US" sz="3200" dirty="0" err="1"/>
              <a:t>L’intelligence</a:t>
            </a:r>
            <a:r>
              <a:rPr lang="en-US" sz="3200" dirty="0"/>
              <a:t> </a:t>
            </a:r>
            <a:r>
              <a:rPr lang="en-US" sz="3200" dirty="0" err="1"/>
              <a:t>c’est</a:t>
            </a:r>
            <a:r>
              <a:rPr lang="en-US" sz="3200" dirty="0"/>
              <a:t> la </a:t>
            </a:r>
            <a:r>
              <a:rPr lang="en-US" sz="3200" dirty="0" err="1"/>
              <a:t>capacité</a:t>
            </a:r>
            <a:r>
              <a:rPr lang="en-US" sz="3200" dirty="0"/>
              <a:t> </a:t>
            </a:r>
            <a:r>
              <a:rPr lang="en-US" sz="3200" dirty="0" err="1"/>
              <a:t>d’adaptation</a:t>
            </a:r>
            <a:r>
              <a:rPr lang="en-US" sz="3200" dirty="0"/>
              <a:t>” </a:t>
            </a:r>
          </a:p>
          <a:p>
            <a:pPr marL="0" indent="0">
              <a:buNone/>
            </a:pPr>
            <a:r>
              <a:rPr lang="en-US" sz="3200" i="1" dirty="0"/>
              <a:t>					André Gide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Image 3" descr="Art liquide coloré">
            <a:extLst>
              <a:ext uri="{FF2B5EF4-FFF2-40B4-BE49-F238E27FC236}">
                <a16:creationId xmlns:a16="http://schemas.microsoft.com/office/drawing/2014/main" id="{EFFDC94D-F710-8560-22DF-3B1BDE3050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159" r="17842" b="2"/>
          <a:stretch/>
        </p:blipFill>
        <p:spPr>
          <a:xfrm>
            <a:off x="8112760" y="732710"/>
            <a:ext cx="3648337" cy="3648337"/>
          </a:xfrm>
          <a:custGeom>
            <a:avLst/>
            <a:gdLst/>
            <a:ahLst/>
            <a:cxnLst/>
            <a:rect l="l" t="t" r="r" b="b"/>
            <a:pathLst>
              <a:path w="2609732" h="2609732">
                <a:moveTo>
                  <a:pt x="1304866" y="0"/>
                </a:moveTo>
                <a:cubicBezTo>
                  <a:pt x="2025524" y="0"/>
                  <a:pt x="2609732" y="584208"/>
                  <a:pt x="2609732" y="1304866"/>
                </a:cubicBezTo>
                <a:cubicBezTo>
                  <a:pt x="2609732" y="2025524"/>
                  <a:pt x="2025524" y="2609732"/>
                  <a:pt x="1304866" y="2609732"/>
                </a:cubicBezTo>
                <a:cubicBezTo>
                  <a:pt x="584208" y="2609732"/>
                  <a:pt x="0" y="2025524"/>
                  <a:pt x="0" y="1304866"/>
                </a:cubicBezTo>
                <a:cubicBezTo>
                  <a:pt x="0" y="584208"/>
                  <a:pt x="584208" y="0"/>
                  <a:pt x="1304866" y="0"/>
                </a:cubicBezTo>
                <a:close/>
              </a:path>
            </a:pathLst>
          </a:custGeom>
          <a:noFill/>
        </p:spPr>
      </p:pic>
      <p:sp>
        <p:nvSpPr>
          <p:cNvPr id="21" name="Date Placeholder 5">
            <a:extLst>
              <a:ext uri="{FF2B5EF4-FFF2-40B4-BE49-F238E27FC236}">
                <a16:creationId xmlns:a16="http://schemas.microsoft.com/office/drawing/2014/main" id="{57B2EEB6-4F63-4AEE-95F7-7F3E5D3F9D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5014" y="6342042"/>
            <a:ext cx="2743200" cy="365125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spcAft>
                <a:spcPts val="600"/>
              </a:spcAft>
            </a:pPr>
            <a:fld id="{CBF1EF08-09D9-4DAF-8ADE-EA08AC2D39E8}" type="datetime1">
              <a:rPr lang="en-US"/>
              <a:pPr>
                <a:spcAft>
                  <a:spcPts val="600"/>
                </a:spcAft>
              </a:pPr>
              <a:t>11/27/24</a:t>
            </a:fld>
            <a:endParaRPr lang="en-US"/>
          </a:p>
        </p:txBody>
      </p:sp>
      <p:sp>
        <p:nvSpPr>
          <p:cNvPr id="22" name="Footer Placeholder 6">
            <a:extLst>
              <a:ext uri="{FF2B5EF4-FFF2-40B4-BE49-F238E27FC236}">
                <a16:creationId xmlns:a16="http://schemas.microsoft.com/office/drawing/2014/main" id="{CAF56193-94D5-4115-99E9-26FC9B994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96200" y="6342042"/>
            <a:ext cx="3470128" cy="365125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 spc="50" baseline="0"/>
              <a:t>TP PEC scoliose – Louison Barollier</a:t>
            </a:r>
          </a:p>
        </p:txBody>
      </p:sp>
      <p:sp>
        <p:nvSpPr>
          <p:cNvPr id="23" name="Slide Number Placeholder 10">
            <a:extLst>
              <a:ext uri="{FF2B5EF4-FFF2-40B4-BE49-F238E27FC236}">
                <a16:creationId xmlns:a16="http://schemas.microsoft.com/office/drawing/2014/main" id="{12CC26FF-90DA-4C94-8AEA-1277CE863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6329" y="6342042"/>
            <a:ext cx="526228" cy="365125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spcAft>
                <a:spcPts val="600"/>
              </a:spcAft>
            </a:pPr>
            <a:fld id="{1B0A0659-E443-491A-A36E-EC2EE49C5850}" type="slidenum">
              <a:rPr lang="en-US">
                <a:solidFill>
                  <a:srgbClr val="000000"/>
                </a:solidFill>
              </a:rPr>
              <a:pPr>
                <a:spcAft>
                  <a:spcPts val="600"/>
                </a:spcAft>
              </a:pPr>
              <a:t>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4F3EB18-2DDE-5C17-B892-5003ADBDCA1D}"/>
              </a:ext>
            </a:extLst>
          </p:cNvPr>
          <p:cNvSpPr txBox="1"/>
          <p:nvPr/>
        </p:nvSpPr>
        <p:spPr>
          <a:xfrm>
            <a:off x="814658" y="2588655"/>
            <a:ext cx="4910282" cy="3558324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130000"/>
              </a:lnSpc>
              <a:spcAft>
                <a:spcPts val="600"/>
              </a:spcAft>
            </a:pPr>
            <a:endParaRPr lang="en-US" sz="2000" b="1" dirty="0">
              <a:latin typeface="+mj-lt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535438A3-47FE-D843-482B-613D396706C7}"/>
              </a:ext>
            </a:extLst>
          </p:cNvPr>
          <p:cNvSpPr txBox="1"/>
          <p:nvPr/>
        </p:nvSpPr>
        <p:spPr>
          <a:xfrm>
            <a:off x="3048000" y="3110317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/>
              <a:t>https://</a:t>
            </a:r>
            <a:r>
              <a:rPr lang="fr-FR" dirty="0" err="1"/>
              <a:t>transmettrelecinema.com</a:t>
            </a:r>
            <a:r>
              <a:rPr lang="fr-FR" dirty="0"/>
              <a:t>/</a:t>
            </a:r>
            <a:r>
              <a:rPr lang="fr-FR" dirty="0" err="1"/>
              <a:t>video</a:t>
            </a:r>
            <a:r>
              <a:rPr lang="fr-FR" dirty="0"/>
              <a:t>/</a:t>
            </a:r>
            <a:r>
              <a:rPr lang="fr-FR" dirty="0" err="1"/>
              <a:t>leffet-koulechov</a:t>
            </a:r>
            <a:r>
              <a:rPr lang="fr-FR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0930088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BD8FC4EE-5A75-4308-9996-349EFD0C81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625" y="3091543"/>
            <a:ext cx="4473313" cy="304255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b="1" dirty="0"/>
              <a:t>Adapter le </a:t>
            </a:r>
            <a:r>
              <a:rPr lang="en-US" sz="3200" b="1" dirty="0" err="1"/>
              <a:t>rythme</a:t>
            </a:r>
            <a:r>
              <a:rPr lang="en-US" sz="3200" b="1" dirty="0"/>
              <a:t> de la </a:t>
            </a:r>
            <a:r>
              <a:rPr lang="en-US" sz="3200" b="1" dirty="0" err="1"/>
              <a:t>prise</a:t>
            </a:r>
            <a:r>
              <a:rPr lang="en-US" sz="3200" b="1" dirty="0"/>
              <a:t> </a:t>
            </a:r>
            <a:r>
              <a:rPr lang="en-US" sz="3200" b="1" dirty="0" err="1"/>
              <a:t>en</a:t>
            </a:r>
            <a:r>
              <a:rPr lang="en-US" sz="3200" b="1" dirty="0"/>
              <a:t> charge </a:t>
            </a:r>
          </a:p>
        </p:txBody>
      </p:sp>
      <p:pic>
        <p:nvPicPr>
          <p:cNvPr id="5" name="Espace réservé du contenu 4" descr="Une image contenant dessin, croquis, art, chaussures&#10;&#10;Description générée automatiquement">
            <a:extLst>
              <a:ext uri="{FF2B5EF4-FFF2-40B4-BE49-F238E27FC236}">
                <a16:creationId xmlns:a16="http://schemas.microsoft.com/office/drawing/2014/main" id="{5F74265B-11FA-1EDC-8CFF-722153DBA6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650" r="3" b="7483"/>
          <a:stretch/>
        </p:blipFill>
        <p:spPr>
          <a:xfrm>
            <a:off x="5556588" y="150833"/>
            <a:ext cx="5746238" cy="5279009"/>
          </a:xfrm>
          <a:noFill/>
        </p:spPr>
      </p:pic>
      <p:sp>
        <p:nvSpPr>
          <p:cNvPr id="21" name="Date Placeholder 5">
            <a:extLst>
              <a:ext uri="{FF2B5EF4-FFF2-40B4-BE49-F238E27FC236}">
                <a16:creationId xmlns:a16="http://schemas.microsoft.com/office/drawing/2014/main" id="{57B2EEB6-4F63-4AEE-95F7-7F3E5D3F9D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5014" y="6342042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CBF1EF08-09D9-4DAF-8ADE-EA08AC2D39E8}" type="datetime1">
              <a:rPr lang="en-US"/>
              <a:pPr>
                <a:spcAft>
                  <a:spcPts val="600"/>
                </a:spcAft>
              </a:pPr>
              <a:t>11/27/24</a:t>
            </a:fld>
            <a:endParaRPr lang="en-US"/>
          </a:p>
        </p:txBody>
      </p:sp>
      <p:sp>
        <p:nvSpPr>
          <p:cNvPr id="22" name="Footer Placeholder 6">
            <a:extLst>
              <a:ext uri="{FF2B5EF4-FFF2-40B4-BE49-F238E27FC236}">
                <a16:creationId xmlns:a16="http://schemas.microsoft.com/office/drawing/2014/main" id="{CAF56193-94D5-4115-99E9-26FC9B994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96200" y="6342042"/>
            <a:ext cx="3470128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>
                <a:solidFill>
                  <a:srgbClr val="000000"/>
                </a:solidFill>
              </a:rPr>
              <a:t>TP PEC scoliose – Louison Barollier</a:t>
            </a:r>
          </a:p>
        </p:txBody>
      </p:sp>
      <p:sp>
        <p:nvSpPr>
          <p:cNvPr id="23" name="Slide Number Placeholder 10">
            <a:extLst>
              <a:ext uri="{FF2B5EF4-FFF2-40B4-BE49-F238E27FC236}">
                <a16:creationId xmlns:a16="http://schemas.microsoft.com/office/drawing/2014/main" id="{12CC26FF-90DA-4C94-8AEA-1277CE863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6329" y="6342042"/>
            <a:ext cx="526228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1B0A0659-E443-491A-A36E-EC2EE49C5850}" type="slidenum">
              <a:rPr lang="en-US">
                <a:solidFill>
                  <a:srgbClr val="000000"/>
                </a:solidFill>
              </a:rPr>
              <a:pPr>
                <a:spcAft>
                  <a:spcPts val="600"/>
                </a:spcAft>
              </a:pPr>
              <a:t>3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6" name="Espace réservé du contenu 4" descr="Une image contenant poisson, créativité, art&#10;&#10;Description générée automatiquement">
            <a:extLst>
              <a:ext uri="{FF2B5EF4-FFF2-40B4-BE49-F238E27FC236}">
                <a16:creationId xmlns:a16="http://schemas.microsoft.com/office/drawing/2014/main" id="{AB627EE0-52C4-1B1A-1C47-0298DE1B58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6" r="5624" b="-4"/>
          <a:stretch/>
        </p:blipFill>
        <p:spPr>
          <a:xfrm>
            <a:off x="196344" y="150833"/>
            <a:ext cx="1546732" cy="1602455"/>
          </a:xfrm>
          <a:custGeom>
            <a:avLst/>
            <a:gdLst/>
            <a:ahLst/>
            <a:cxnLst/>
            <a:rect l="l" t="t" r="r" b="b"/>
            <a:pathLst>
              <a:path w="4035547" h="4178808">
                <a:moveTo>
                  <a:pt x="14988" y="0"/>
                </a:moveTo>
                <a:lnTo>
                  <a:pt x="4035547" y="0"/>
                </a:lnTo>
                <a:lnTo>
                  <a:pt x="4035547" y="4161794"/>
                </a:lnTo>
                <a:lnTo>
                  <a:pt x="3918602" y="4164199"/>
                </a:lnTo>
                <a:cubicBezTo>
                  <a:pt x="3673497" y="4178956"/>
                  <a:pt x="3428120" y="4172295"/>
                  <a:pt x="3183014" y="4175560"/>
                </a:cubicBezTo>
                <a:cubicBezTo>
                  <a:pt x="2855121" y="4180001"/>
                  <a:pt x="2527499" y="4168639"/>
                  <a:pt x="2199742" y="4167595"/>
                </a:cubicBezTo>
                <a:cubicBezTo>
                  <a:pt x="2132562" y="4167334"/>
                  <a:pt x="2065110" y="4170729"/>
                  <a:pt x="1998202" y="4175952"/>
                </a:cubicBezTo>
                <a:cubicBezTo>
                  <a:pt x="1905507" y="4183005"/>
                  <a:pt x="1814033" y="4174124"/>
                  <a:pt x="1722153" y="4165766"/>
                </a:cubicBezTo>
                <a:cubicBezTo>
                  <a:pt x="1611407" y="4155711"/>
                  <a:pt x="1500933" y="4164591"/>
                  <a:pt x="1390867" y="4176214"/>
                </a:cubicBezTo>
                <a:lnTo>
                  <a:pt x="1348076" y="4178808"/>
                </a:lnTo>
                <a:lnTo>
                  <a:pt x="597587" y="4178808"/>
                </a:lnTo>
                <a:lnTo>
                  <a:pt x="507890" y="4175773"/>
                </a:lnTo>
                <a:cubicBezTo>
                  <a:pt x="403218" y="4174810"/>
                  <a:pt x="298546" y="4175691"/>
                  <a:pt x="193840" y="4176214"/>
                </a:cubicBezTo>
                <a:lnTo>
                  <a:pt x="2757" y="4175742"/>
                </a:lnTo>
                <a:lnTo>
                  <a:pt x="2810" y="4034870"/>
                </a:lnTo>
                <a:cubicBezTo>
                  <a:pt x="5629" y="3979851"/>
                  <a:pt x="10539" y="3924896"/>
                  <a:pt x="15416" y="3870068"/>
                </a:cubicBezTo>
                <a:cubicBezTo>
                  <a:pt x="23018" y="3799731"/>
                  <a:pt x="25045" y="3728899"/>
                  <a:pt x="21498" y="3658244"/>
                </a:cubicBezTo>
                <a:cubicBezTo>
                  <a:pt x="17063" y="3602147"/>
                  <a:pt x="10095" y="3546050"/>
                  <a:pt x="8828" y="3489953"/>
                </a:cubicBezTo>
                <a:cubicBezTo>
                  <a:pt x="6548" y="3389688"/>
                  <a:pt x="7434" y="3289424"/>
                  <a:pt x="13262" y="3189160"/>
                </a:cubicBezTo>
                <a:cubicBezTo>
                  <a:pt x="16176" y="3138901"/>
                  <a:pt x="20864" y="3089150"/>
                  <a:pt x="22891" y="3038510"/>
                </a:cubicBezTo>
                <a:cubicBezTo>
                  <a:pt x="24918" y="2987870"/>
                  <a:pt x="28973" y="2936723"/>
                  <a:pt x="17444" y="2887098"/>
                </a:cubicBezTo>
                <a:cubicBezTo>
                  <a:pt x="-2068" y="2802699"/>
                  <a:pt x="12249" y="2718680"/>
                  <a:pt x="16430" y="2634534"/>
                </a:cubicBezTo>
                <a:cubicBezTo>
                  <a:pt x="18964" y="2582244"/>
                  <a:pt x="34168" y="2528685"/>
                  <a:pt x="20738" y="2477919"/>
                </a:cubicBezTo>
                <a:cubicBezTo>
                  <a:pt x="-421" y="2398342"/>
                  <a:pt x="13389" y="2320415"/>
                  <a:pt x="20738" y="2242107"/>
                </a:cubicBezTo>
                <a:cubicBezTo>
                  <a:pt x="29213" y="2168001"/>
                  <a:pt x="27718" y="2093082"/>
                  <a:pt x="16303" y="2019369"/>
                </a:cubicBezTo>
                <a:cubicBezTo>
                  <a:pt x="1986" y="1946239"/>
                  <a:pt x="1986" y="1871028"/>
                  <a:pt x="16303" y="1797899"/>
                </a:cubicBezTo>
                <a:cubicBezTo>
                  <a:pt x="28162" y="1737537"/>
                  <a:pt x="29530" y="1675589"/>
                  <a:pt x="20357" y="1614758"/>
                </a:cubicBezTo>
                <a:cubicBezTo>
                  <a:pt x="14149" y="1571226"/>
                  <a:pt x="3000" y="1527947"/>
                  <a:pt x="1480" y="1484415"/>
                </a:cubicBezTo>
                <a:cubicBezTo>
                  <a:pt x="-1662" y="1393377"/>
                  <a:pt x="200" y="1302238"/>
                  <a:pt x="7055" y="1211417"/>
                </a:cubicBezTo>
                <a:cubicBezTo>
                  <a:pt x="15036" y="1107980"/>
                  <a:pt x="30366" y="1004923"/>
                  <a:pt x="19724" y="900725"/>
                </a:cubicBezTo>
                <a:cubicBezTo>
                  <a:pt x="16050" y="864934"/>
                  <a:pt x="8575" y="829270"/>
                  <a:pt x="7815" y="793353"/>
                </a:cubicBezTo>
                <a:cubicBezTo>
                  <a:pt x="6168" y="726087"/>
                  <a:pt x="5407" y="659710"/>
                  <a:pt x="9208" y="590286"/>
                </a:cubicBezTo>
                <a:cubicBezTo>
                  <a:pt x="13009" y="520863"/>
                  <a:pt x="27452" y="450424"/>
                  <a:pt x="17697" y="382270"/>
                </a:cubicBezTo>
                <a:cubicBezTo>
                  <a:pt x="7941" y="314115"/>
                  <a:pt x="14276" y="247103"/>
                  <a:pt x="20611" y="180218"/>
                </a:cubicBezTo>
                <a:cubicBezTo>
                  <a:pt x="23652" y="148426"/>
                  <a:pt x="25711" y="116982"/>
                  <a:pt x="25156" y="8566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723317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du contenu 10" descr="Une image contenant texte, Police, logo, Marque&#10;&#10;Description générée automatiquement">
            <a:extLst>
              <a:ext uri="{FF2B5EF4-FFF2-40B4-BE49-F238E27FC236}">
                <a16:creationId xmlns:a16="http://schemas.microsoft.com/office/drawing/2014/main" id="{876DAABA-CFD6-5A79-388C-BBF40AC930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43075" y="334875"/>
            <a:ext cx="8886825" cy="3799117"/>
          </a:xfrm>
          <a:noFill/>
        </p:spPr>
      </p:pic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BD8FC4EE-5A75-4308-9996-349EFD0C81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9293" y="4651470"/>
            <a:ext cx="8462962" cy="93494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b="1" dirty="0" err="1">
                <a:solidFill>
                  <a:srgbClr val="000000"/>
                </a:solidFill>
              </a:rPr>
              <a:t>Construire</a:t>
            </a:r>
            <a:r>
              <a:rPr lang="en-US" sz="3600" b="1" dirty="0">
                <a:solidFill>
                  <a:srgbClr val="000000"/>
                </a:solidFill>
              </a:rPr>
              <a:t> </a:t>
            </a:r>
            <a:r>
              <a:rPr lang="en-US" sz="3600" b="1" dirty="0" err="1">
                <a:solidFill>
                  <a:srgbClr val="000000"/>
                </a:solidFill>
              </a:rPr>
              <a:t>ses</a:t>
            </a:r>
            <a:r>
              <a:rPr lang="en-US" sz="3600" b="1" dirty="0">
                <a:solidFill>
                  <a:srgbClr val="000000"/>
                </a:solidFill>
              </a:rPr>
              <a:t> </a:t>
            </a:r>
            <a:r>
              <a:rPr lang="en-US" sz="3600" b="1" dirty="0" err="1">
                <a:solidFill>
                  <a:srgbClr val="000000"/>
                </a:solidFill>
              </a:rPr>
              <a:t>objectifs</a:t>
            </a:r>
            <a:r>
              <a:rPr lang="en-US" sz="3600" b="1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21" name="Date Placeholder 5">
            <a:extLst>
              <a:ext uri="{FF2B5EF4-FFF2-40B4-BE49-F238E27FC236}">
                <a16:creationId xmlns:a16="http://schemas.microsoft.com/office/drawing/2014/main" id="{57B2EEB6-4F63-4AEE-95F7-7F3E5D3F9D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5014" y="6342042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CBF1EF08-09D9-4DAF-8ADE-EA08AC2D39E8}" type="datetime1">
              <a:rPr lang="en-US"/>
              <a:pPr>
                <a:spcAft>
                  <a:spcPts val="600"/>
                </a:spcAft>
              </a:pPr>
              <a:t>11/27/24</a:t>
            </a:fld>
            <a:endParaRPr lang="en-US"/>
          </a:p>
        </p:txBody>
      </p:sp>
      <p:sp>
        <p:nvSpPr>
          <p:cNvPr id="22" name="Footer Placeholder 6">
            <a:extLst>
              <a:ext uri="{FF2B5EF4-FFF2-40B4-BE49-F238E27FC236}">
                <a16:creationId xmlns:a16="http://schemas.microsoft.com/office/drawing/2014/main" id="{CAF56193-94D5-4115-99E9-26FC9B994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96200" y="6342042"/>
            <a:ext cx="3470128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TP PEC </a:t>
            </a:r>
            <a:r>
              <a:rPr lang="en-US" dirty="0" err="1"/>
              <a:t>scoliose</a:t>
            </a:r>
            <a:r>
              <a:rPr lang="en-US" dirty="0"/>
              <a:t> – Louison Barollier</a:t>
            </a:r>
          </a:p>
        </p:txBody>
      </p:sp>
      <p:sp>
        <p:nvSpPr>
          <p:cNvPr id="23" name="Slide Number Placeholder 10">
            <a:extLst>
              <a:ext uri="{FF2B5EF4-FFF2-40B4-BE49-F238E27FC236}">
                <a16:creationId xmlns:a16="http://schemas.microsoft.com/office/drawing/2014/main" id="{12CC26FF-90DA-4C94-8AEA-1277CE863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6329" y="6342042"/>
            <a:ext cx="526228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1B0A0659-E443-491A-A36E-EC2EE49C5850}" type="slidenum">
              <a:rPr lang="en-US" smtClean="0"/>
              <a:pPr>
                <a:spcAft>
                  <a:spcPts val="600"/>
                </a:spcAft>
              </a:pPr>
              <a:t>4</a:t>
            </a:fld>
            <a:endParaRPr lang="en-US"/>
          </a:p>
        </p:txBody>
      </p:sp>
      <p:pic>
        <p:nvPicPr>
          <p:cNvPr id="12" name="Espace réservé du contenu 4" descr="Une image contenant poisson, créativité, art&#10;&#10;Description générée automatiquement">
            <a:extLst>
              <a:ext uri="{FF2B5EF4-FFF2-40B4-BE49-F238E27FC236}">
                <a16:creationId xmlns:a16="http://schemas.microsoft.com/office/drawing/2014/main" id="{C97758C6-803F-234E-7A01-592FD2CA46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6" r="5624" b="-4"/>
          <a:stretch/>
        </p:blipFill>
        <p:spPr>
          <a:xfrm>
            <a:off x="94926" y="150833"/>
            <a:ext cx="1003625" cy="1039782"/>
          </a:xfrm>
          <a:custGeom>
            <a:avLst/>
            <a:gdLst/>
            <a:ahLst/>
            <a:cxnLst/>
            <a:rect l="l" t="t" r="r" b="b"/>
            <a:pathLst>
              <a:path w="4035547" h="4178808">
                <a:moveTo>
                  <a:pt x="14988" y="0"/>
                </a:moveTo>
                <a:lnTo>
                  <a:pt x="4035547" y="0"/>
                </a:lnTo>
                <a:lnTo>
                  <a:pt x="4035547" y="4161794"/>
                </a:lnTo>
                <a:lnTo>
                  <a:pt x="3918602" y="4164199"/>
                </a:lnTo>
                <a:cubicBezTo>
                  <a:pt x="3673497" y="4178956"/>
                  <a:pt x="3428120" y="4172295"/>
                  <a:pt x="3183014" y="4175560"/>
                </a:cubicBezTo>
                <a:cubicBezTo>
                  <a:pt x="2855121" y="4180001"/>
                  <a:pt x="2527499" y="4168639"/>
                  <a:pt x="2199742" y="4167595"/>
                </a:cubicBezTo>
                <a:cubicBezTo>
                  <a:pt x="2132562" y="4167334"/>
                  <a:pt x="2065110" y="4170729"/>
                  <a:pt x="1998202" y="4175952"/>
                </a:cubicBezTo>
                <a:cubicBezTo>
                  <a:pt x="1905507" y="4183005"/>
                  <a:pt x="1814033" y="4174124"/>
                  <a:pt x="1722153" y="4165766"/>
                </a:cubicBezTo>
                <a:cubicBezTo>
                  <a:pt x="1611407" y="4155711"/>
                  <a:pt x="1500933" y="4164591"/>
                  <a:pt x="1390867" y="4176214"/>
                </a:cubicBezTo>
                <a:lnTo>
                  <a:pt x="1348076" y="4178808"/>
                </a:lnTo>
                <a:lnTo>
                  <a:pt x="597587" y="4178808"/>
                </a:lnTo>
                <a:lnTo>
                  <a:pt x="507890" y="4175773"/>
                </a:lnTo>
                <a:cubicBezTo>
                  <a:pt x="403218" y="4174810"/>
                  <a:pt x="298546" y="4175691"/>
                  <a:pt x="193840" y="4176214"/>
                </a:cubicBezTo>
                <a:lnTo>
                  <a:pt x="2757" y="4175742"/>
                </a:lnTo>
                <a:lnTo>
                  <a:pt x="2810" y="4034870"/>
                </a:lnTo>
                <a:cubicBezTo>
                  <a:pt x="5629" y="3979851"/>
                  <a:pt x="10539" y="3924896"/>
                  <a:pt x="15416" y="3870068"/>
                </a:cubicBezTo>
                <a:cubicBezTo>
                  <a:pt x="23018" y="3799731"/>
                  <a:pt x="25045" y="3728899"/>
                  <a:pt x="21498" y="3658244"/>
                </a:cubicBezTo>
                <a:cubicBezTo>
                  <a:pt x="17063" y="3602147"/>
                  <a:pt x="10095" y="3546050"/>
                  <a:pt x="8828" y="3489953"/>
                </a:cubicBezTo>
                <a:cubicBezTo>
                  <a:pt x="6548" y="3389688"/>
                  <a:pt x="7434" y="3289424"/>
                  <a:pt x="13262" y="3189160"/>
                </a:cubicBezTo>
                <a:cubicBezTo>
                  <a:pt x="16176" y="3138901"/>
                  <a:pt x="20864" y="3089150"/>
                  <a:pt x="22891" y="3038510"/>
                </a:cubicBezTo>
                <a:cubicBezTo>
                  <a:pt x="24918" y="2987870"/>
                  <a:pt x="28973" y="2936723"/>
                  <a:pt x="17444" y="2887098"/>
                </a:cubicBezTo>
                <a:cubicBezTo>
                  <a:pt x="-2068" y="2802699"/>
                  <a:pt x="12249" y="2718680"/>
                  <a:pt x="16430" y="2634534"/>
                </a:cubicBezTo>
                <a:cubicBezTo>
                  <a:pt x="18964" y="2582244"/>
                  <a:pt x="34168" y="2528685"/>
                  <a:pt x="20738" y="2477919"/>
                </a:cubicBezTo>
                <a:cubicBezTo>
                  <a:pt x="-421" y="2398342"/>
                  <a:pt x="13389" y="2320415"/>
                  <a:pt x="20738" y="2242107"/>
                </a:cubicBezTo>
                <a:cubicBezTo>
                  <a:pt x="29213" y="2168001"/>
                  <a:pt x="27718" y="2093082"/>
                  <a:pt x="16303" y="2019369"/>
                </a:cubicBezTo>
                <a:cubicBezTo>
                  <a:pt x="1986" y="1946239"/>
                  <a:pt x="1986" y="1871028"/>
                  <a:pt x="16303" y="1797899"/>
                </a:cubicBezTo>
                <a:cubicBezTo>
                  <a:pt x="28162" y="1737537"/>
                  <a:pt x="29530" y="1675589"/>
                  <a:pt x="20357" y="1614758"/>
                </a:cubicBezTo>
                <a:cubicBezTo>
                  <a:pt x="14149" y="1571226"/>
                  <a:pt x="3000" y="1527947"/>
                  <a:pt x="1480" y="1484415"/>
                </a:cubicBezTo>
                <a:cubicBezTo>
                  <a:pt x="-1662" y="1393377"/>
                  <a:pt x="200" y="1302238"/>
                  <a:pt x="7055" y="1211417"/>
                </a:cubicBezTo>
                <a:cubicBezTo>
                  <a:pt x="15036" y="1107980"/>
                  <a:pt x="30366" y="1004923"/>
                  <a:pt x="19724" y="900725"/>
                </a:cubicBezTo>
                <a:cubicBezTo>
                  <a:pt x="16050" y="864934"/>
                  <a:pt x="8575" y="829270"/>
                  <a:pt x="7815" y="793353"/>
                </a:cubicBezTo>
                <a:cubicBezTo>
                  <a:pt x="6168" y="726087"/>
                  <a:pt x="5407" y="659710"/>
                  <a:pt x="9208" y="590286"/>
                </a:cubicBezTo>
                <a:cubicBezTo>
                  <a:pt x="13009" y="520863"/>
                  <a:pt x="27452" y="450424"/>
                  <a:pt x="17697" y="382270"/>
                </a:cubicBezTo>
                <a:cubicBezTo>
                  <a:pt x="7941" y="314115"/>
                  <a:pt x="14276" y="247103"/>
                  <a:pt x="20611" y="180218"/>
                </a:cubicBezTo>
                <a:cubicBezTo>
                  <a:pt x="23652" y="148426"/>
                  <a:pt x="25711" y="116982"/>
                  <a:pt x="25156" y="8566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5440105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Espace réservé du contenu 4" descr="Une image contenant poisson, créativité, art&#10;&#10;Description générée automatiquement">
            <a:extLst>
              <a:ext uri="{FF2B5EF4-FFF2-40B4-BE49-F238E27FC236}">
                <a16:creationId xmlns:a16="http://schemas.microsoft.com/office/drawing/2014/main" id="{C97758C6-803F-234E-7A01-592FD2CA46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748" b="-3"/>
          <a:stretch/>
        </p:blipFill>
        <p:spPr>
          <a:xfrm>
            <a:off x="6226738" y="3263530"/>
            <a:ext cx="3151759" cy="3151759"/>
          </a:xfrm>
          <a:custGeom>
            <a:avLst/>
            <a:gdLst/>
            <a:ahLst/>
            <a:cxnLst/>
            <a:rect l="l" t="t" r="r" b="b"/>
            <a:pathLst>
              <a:path w="3446408" h="3446408">
                <a:moveTo>
                  <a:pt x="1723204" y="0"/>
                </a:moveTo>
                <a:cubicBezTo>
                  <a:pt x="2674903" y="0"/>
                  <a:pt x="3446408" y="771505"/>
                  <a:pt x="3446408" y="1723204"/>
                </a:cubicBezTo>
                <a:cubicBezTo>
                  <a:pt x="3446408" y="2674903"/>
                  <a:pt x="2674903" y="3446408"/>
                  <a:pt x="1723204" y="3446408"/>
                </a:cubicBezTo>
                <a:cubicBezTo>
                  <a:pt x="771505" y="3446408"/>
                  <a:pt x="0" y="2674903"/>
                  <a:pt x="0" y="1723204"/>
                </a:cubicBezTo>
                <a:cubicBezTo>
                  <a:pt x="0" y="771505"/>
                  <a:pt x="771505" y="0"/>
                  <a:pt x="1723204" y="0"/>
                </a:cubicBezTo>
                <a:close/>
              </a:path>
            </a:pathLst>
          </a:custGeom>
          <a:noFill/>
        </p:spPr>
      </p:pic>
      <p:sp>
        <p:nvSpPr>
          <p:cNvPr id="28" name="Title 1">
            <a:extLst>
              <a:ext uri="{FF2B5EF4-FFF2-40B4-BE49-F238E27FC236}">
                <a16:creationId xmlns:a16="http://schemas.microsoft.com/office/drawing/2014/main" id="{84B673B4-3953-4602-A98C-48153D6040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37914" y="829980"/>
            <a:ext cx="5637983" cy="2599020"/>
          </a:xfrm>
        </p:spPr>
        <p:txBody>
          <a:bodyPr anchor="t">
            <a:normAutofit fontScale="90000"/>
          </a:bodyPr>
          <a:lstStyle/>
          <a:p>
            <a:r>
              <a:rPr lang="en-US" b="1" dirty="0"/>
              <a:t>Attitude </a:t>
            </a:r>
            <a:r>
              <a:rPr lang="en-US" b="1" dirty="0" err="1"/>
              <a:t>scoliotique</a:t>
            </a:r>
            <a:r>
              <a:rPr lang="en-US" b="1" dirty="0"/>
              <a:t> </a:t>
            </a:r>
            <a:r>
              <a:rPr lang="en-US" b="1" dirty="0" err="1"/>
              <a:t>ou</a:t>
            </a:r>
            <a:r>
              <a:rPr lang="en-US" b="1" dirty="0"/>
              <a:t> </a:t>
            </a:r>
            <a:r>
              <a:rPr lang="en-US" b="1" dirty="0" err="1"/>
              <a:t>scoliose</a:t>
            </a:r>
            <a:r>
              <a:rPr lang="en-US" b="1" dirty="0"/>
              <a:t> </a:t>
            </a:r>
            <a:r>
              <a:rPr lang="en-US" b="1" dirty="0" err="1"/>
              <a:t>vraie</a:t>
            </a:r>
            <a:r>
              <a:rPr lang="en-US" b="1" dirty="0"/>
              <a:t> ? </a:t>
            </a:r>
          </a:p>
        </p:txBody>
      </p:sp>
      <p:sp>
        <p:nvSpPr>
          <p:cNvPr id="34" name="Subtitle 2">
            <a:extLst>
              <a:ext uri="{FF2B5EF4-FFF2-40B4-BE49-F238E27FC236}">
                <a16:creationId xmlns:a16="http://schemas.microsoft.com/office/drawing/2014/main" id="{67701CA5-D213-478D-A991-60F5A1CEEC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0101" y="4229100"/>
            <a:ext cx="4692738" cy="1789388"/>
          </a:xfrm>
        </p:spPr>
        <p:txBody>
          <a:bodyPr>
            <a:normAutofit/>
          </a:bodyPr>
          <a:lstStyle/>
          <a:p>
            <a:r>
              <a:rPr lang="en-US" b="0" dirty="0" err="1"/>
              <a:t>Rassurer</a:t>
            </a:r>
            <a:r>
              <a:rPr lang="en-US" b="0" dirty="0"/>
              <a:t> les parents </a:t>
            </a:r>
          </a:p>
          <a:p>
            <a:r>
              <a:rPr lang="en-US" b="0" dirty="0"/>
              <a:t>Plan Frontal </a:t>
            </a:r>
          </a:p>
          <a:p>
            <a:r>
              <a:rPr lang="en-US" b="0" dirty="0"/>
              <a:t>Renfo </a:t>
            </a:r>
          </a:p>
          <a:p>
            <a:r>
              <a:rPr lang="en-US" b="0" dirty="0"/>
              <a:t>Sport ++++</a:t>
            </a:r>
          </a:p>
        </p:txBody>
      </p:sp>
      <p:pic>
        <p:nvPicPr>
          <p:cNvPr id="7" name="Espace réservé du contenu 6" descr="Jeune voyageur regardant des montgolfières">
            <a:extLst>
              <a:ext uri="{FF2B5EF4-FFF2-40B4-BE49-F238E27FC236}">
                <a16:creationId xmlns:a16="http://schemas.microsoft.com/office/drawing/2014/main" id="{7DFDC7C4-C72A-3AE3-3D1E-4B48B58F7805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3"/>
          <a:srcRect l="9864" r="23384" b="-3"/>
          <a:stretch/>
        </p:blipFill>
        <p:spPr>
          <a:xfrm>
            <a:off x="8389048" y="485374"/>
            <a:ext cx="3151759" cy="3151759"/>
          </a:xfrm>
          <a:noFill/>
        </p:spPr>
      </p:pic>
      <p:sp>
        <p:nvSpPr>
          <p:cNvPr id="21" name="Date Placeholder 5">
            <a:extLst>
              <a:ext uri="{FF2B5EF4-FFF2-40B4-BE49-F238E27FC236}">
                <a16:creationId xmlns:a16="http://schemas.microsoft.com/office/drawing/2014/main" id="{57B2EEB6-4F63-4AEE-95F7-7F3E5D3F9D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5014" y="6342042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CBF1EF08-09D9-4DAF-8ADE-EA08AC2D39E8}" type="datetime1">
              <a:rPr lang="en-US" smtClean="0"/>
              <a:pPr>
                <a:spcAft>
                  <a:spcPts val="600"/>
                </a:spcAft>
              </a:pPr>
              <a:t>11/27/24</a:t>
            </a:fld>
            <a:endParaRPr lang="en-US"/>
          </a:p>
        </p:txBody>
      </p:sp>
      <p:sp>
        <p:nvSpPr>
          <p:cNvPr id="22" name="Footer Placeholder 6">
            <a:extLst>
              <a:ext uri="{FF2B5EF4-FFF2-40B4-BE49-F238E27FC236}">
                <a16:creationId xmlns:a16="http://schemas.microsoft.com/office/drawing/2014/main" id="{CAF56193-94D5-4115-99E9-26FC9B994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96200" y="6342042"/>
            <a:ext cx="3470128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TP PEC </a:t>
            </a:r>
            <a:r>
              <a:rPr lang="en-US" dirty="0" err="1"/>
              <a:t>scoliose</a:t>
            </a:r>
            <a:r>
              <a:rPr lang="en-US" dirty="0"/>
              <a:t> – Louison Barollier</a:t>
            </a:r>
          </a:p>
        </p:txBody>
      </p:sp>
      <p:sp>
        <p:nvSpPr>
          <p:cNvPr id="23" name="Slide Number Placeholder 10">
            <a:extLst>
              <a:ext uri="{FF2B5EF4-FFF2-40B4-BE49-F238E27FC236}">
                <a16:creationId xmlns:a16="http://schemas.microsoft.com/office/drawing/2014/main" id="{12CC26FF-90DA-4C94-8AEA-1277CE863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6329" y="6342042"/>
            <a:ext cx="526228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1B0A0659-E443-491A-A36E-EC2EE49C5850}" type="slidenum">
              <a:rPr lang="en-US">
                <a:solidFill>
                  <a:srgbClr val="000000"/>
                </a:solidFill>
              </a:rPr>
              <a:pPr>
                <a:spcAft>
                  <a:spcPts val="600"/>
                </a:spcAft>
              </a:pPr>
              <a:t>5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4717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1">
            <a:extLst>
              <a:ext uri="{FF2B5EF4-FFF2-40B4-BE49-F238E27FC236}">
                <a16:creationId xmlns:a16="http://schemas.microsoft.com/office/drawing/2014/main" id="{84B673B4-3953-4602-A98C-48153D6040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014" y="199160"/>
            <a:ext cx="6425515" cy="1522750"/>
          </a:xfrm>
        </p:spPr>
        <p:txBody>
          <a:bodyPr>
            <a:normAutofit/>
          </a:bodyPr>
          <a:lstStyle/>
          <a:p>
            <a:r>
              <a:rPr lang="en-US" sz="3000" b="1" dirty="0" err="1"/>
              <a:t>Scoliose</a:t>
            </a:r>
            <a:r>
              <a:rPr lang="en-US" sz="3000" b="1" dirty="0"/>
              <a:t> </a:t>
            </a:r>
            <a:r>
              <a:rPr lang="en-US" sz="3000" b="1" dirty="0" err="1"/>
              <a:t>secondaire</a:t>
            </a:r>
            <a:r>
              <a:rPr lang="en-US" sz="3000" b="1" dirty="0"/>
              <a:t> </a:t>
            </a:r>
          </a:p>
        </p:txBody>
      </p:sp>
      <p:pic>
        <p:nvPicPr>
          <p:cNvPr id="12" name="Espace réservé du contenu 4" descr="Une image contenant poisson, créativité, art&#10;&#10;Description générée automatiquement">
            <a:extLst>
              <a:ext uri="{FF2B5EF4-FFF2-40B4-BE49-F238E27FC236}">
                <a16:creationId xmlns:a16="http://schemas.microsoft.com/office/drawing/2014/main" id="{C97758C6-803F-234E-7A01-592FD2CA46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752" b="2"/>
          <a:stretch/>
        </p:blipFill>
        <p:spPr>
          <a:xfrm>
            <a:off x="581483" y="3767452"/>
            <a:ext cx="2332002" cy="2332002"/>
          </a:xfrm>
          <a:custGeom>
            <a:avLst/>
            <a:gdLst/>
            <a:ahLst/>
            <a:cxnLst/>
            <a:rect l="l" t="t" r="r" b="b"/>
            <a:pathLst>
              <a:path w="2609732" h="2609732">
                <a:moveTo>
                  <a:pt x="1304866" y="0"/>
                </a:moveTo>
                <a:cubicBezTo>
                  <a:pt x="2025524" y="0"/>
                  <a:pt x="2609732" y="584208"/>
                  <a:pt x="2609732" y="1304866"/>
                </a:cubicBezTo>
                <a:cubicBezTo>
                  <a:pt x="2609732" y="2025524"/>
                  <a:pt x="2025524" y="2609732"/>
                  <a:pt x="1304866" y="2609732"/>
                </a:cubicBezTo>
                <a:cubicBezTo>
                  <a:pt x="584208" y="2609732"/>
                  <a:pt x="0" y="2025524"/>
                  <a:pt x="0" y="1304866"/>
                </a:cubicBezTo>
                <a:cubicBezTo>
                  <a:pt x="0" y="584208"/>
                  <a:pt x="584208" y="0"/>
                  <a:pt x="1304866" y="0"/>
                </a:cubicBezTo>
                <a:close/>
              </a:path>
            </a:pathLst>
          </a:custGeom>
          <a:noFill/>
        </p:spPr>
      </p:pic>
      <p:sp>
        <p:nvSpPr>
          <p:cNvPr id="34" name="Subtitle 2">
            <a:extLst>
              <a:ext uri="{FF2B5EF4-FFF2-40B4-BE49-F238E27FC236}">
                <a16:creationId xmlns:a16="http://schemas.microsoft.com/office/drawing/2014/main" id="{67701CA5-D213-478D-A991-60F5A1CEEC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94968" y="2521395"/>
            <a:ext cx="3877741" cy="3653346"/>
          </a:xfrm>
        </p:spPr>
        <p:txBody>
          <a:bodyPr>
            <a:normAutofit/>
          </a:bodyPr>
          <a:lstStyle/>
          <a:p>
            <a:r>
              <a:rPr lang="en-US" sz="2800" dirty="0" err="1"/>
              <a:t>Prévention</a:t>
            </a:r>
            <a:r>
              <a:rPr lang="en-US" sz="2800" dirty="0"/>
              <a:t> !!!!!!</a:t>
            </a:r>
            <a:endParaRPr lang="en-US" sz="2800" b="0" dirty="0"/>
          </a:p>
          <a:p>
            <a:r>
              <a:rPr lang="en-US" sz="2800" b="0" dirty="0"/>
              <a:t>APPAREILLAGE </a:t>
            </a:r>
          </a:p>
          <a:p>
            <a:r>
              <a:rPr lang="en-US" sz="2800" dirty="0"/>
              <a:t>Prioriser </a:t>
            </a:r>
            <a:endParaRPr lang="en-US" sz="2800" b="0" dirty="0"/>
          </a:p>
          <a:p>
            <a:r>
              <a:rPr lang="en-US" sz="2800" b="0" dirty="0"/>
              <a:t>Sport ++++</a:t>
            </a:r>
          </a:p>
          <a:p>
            <a:r>
              <a:rPr lang="en-US" sz="2800" dirty="0" err="1"/>
              <a:t>Actif</a:t>
            </a:r>
            <a:r>
              <a:rPr lang="en-US" sz="2800" dirty="0"/>
              <a:t> </a:t>
            </a:r>
            <a:endParaRPr lang="en-US" sz="2800" b="0" dirty="0"/>
          </a:p>
        </p:txBody>
      </p:sp>
      <p:pic>
        <p:nvPicPr>
          <p:cNvPr id="3" name="Image 2" descr="Une image contenant personne, roue, habits, fauteuil roulant&#10;&#10;Description générée automatiquement">
            <a:extLst>
              <a:ext uri="{FF2B5EF4-FFF2-40B4-BE49-F238E27FC236}">
                <a16:creationId xmlns:a16="http://schemas.microsoft.com/office/drawing/2014/main" id="{6A5DCECB-7971-4B8C-C33E-A03214A562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978" r="29023" b="2"/>
          <a:stretch/>
        </p:blipFill>
        <p:spPr>
          <a:xfrm>
            <a:off x="8112760" y="732710"/>
            <a:ext cx="3648337" cy="3648337"/>
          </a:xfrm>
          <a:custGeom>
            <a:avLst/>
            <a:gdLst/>
            <a:ahLst/>
            <a:cxnLst/>
            <a:rect l="l" t="t" r="r" b="b"/>
            <a:pathLst>
              <a:path w="2609732" h="2609732">
                <a:moveTo>
                  <a:pt x="1304866" y="0"/>
                </a:moveTo>
                <a:cubicBezTo>
                  <a:pt x="2025524" y="0"/>
                  <a:pt x="2609732" y="584208"/>
                  <a:pt x="2609732" y="1304866"/>
                </a:cubicBezTo>
                <a:cubicBezTo>
                  <a:pt x="2609732" y="2025524"/>
                  <a:pt x="2025524" y="2609732"/>
                  <a:pt x="1304866" y="2609732"/>
                </a:cubicBezTo>
                <a:cubicBezTo>
                  <a:pt x="584208" y="2609732"/>
                  <a:pt x="0" y="2025524"/>
                  <a:pt x="0" y="1304866"/>
                </a:cubicBezTo>
                <a:cubicBezTo>
                  <a:pt x="0" y="584208"/>
                  <a:pt x="584208" y="0"/>
                  <a:pt x="1304866" y="0"/>
                </a:cubicBezTo>
                <a:close/>
              </a:path>
            </a:pathLst>
          </a:custGeom>
          <a:noFill/>
        </p:spPr>
      </p:pic>
      <p:sp>
        <p:nvSpPr>
          <p:cNvPr id="21" name="Date Placeholder 5">
            <a:extLst>
              <a:ext uri="{FF2B5EF4-FFF2-40B4-BE49-F238E27FC236}">
                <a16:creationId xmlns:a16="http://schemas.microsoft.com/office/drawing/2014/main" id="{57B2EEB6-4F63-4AEE-95F7-7F3E5D3F9D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5014" y="6342042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CBF1EF08-09D9-4DAF-8ADE-EA08AC2D39E8}" type="datetime1">
              <a:rPr lang="en-US" smtClean="0"/>
              <a:pPr>
                <a:spcAft>
                  <a:spcPts val="600"/>
                </a:spcAft>
              </a:pPr>
              <a:t>11/27/24</a:t>
            </a:fld>
            <a:endParaRPr lang="en-US"/>
          </a:p>
        </p:txBody>
      </p:sp>
      <p:sp>
        <p:nvSpPr>
          <p:cNvPr id="22" name="Footer Placeholder 6">
            <a:extLst>
              <a:ext uri="{FF2B5EF4-FFF2-40B4-BE49-F238E27FC236}">
                <a16:creationId xmlns:a16="http://schemas.microsoft.com/office/drawing/2014/main" id="{CAF56193-94D5-4115-99E9-26FC9B994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96200" y="6342042"/>
            <a:ext cx="3470128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TP PEC </a:t>
            </a:r>
            <a:r>
              <a:rPr lang="en-US" dirty="0" err="1"/>
              <a:t>scoliose</a:t>
            </a:r>
            <a:r>
              <a:rPr lang="en-US" dirty="0"/>
              <a:t> – Louison Barollier</a:t>
            </a:r>
          </a:p>
        </p:txBody>
      </p:sp>
      <p:sp>
        <p:nvSpPr>
          <p:cNvPr id="23" name="Slide Number Placeholder 10">
            <a:extLst>
              <a:ext uri="{FF2B5EF4-FFF2-40B4-BE49-F238E27FC236}">
                <a16:creationId xmlns:a16="http://schemas.microsoft.com/office/drawing/2014/main" id="{12CC26FF-90DA-4C94-8AEA-1277CE863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6329" y="6342042"/>
            <a:ext cx="526228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1B0A0659-E443-491A-A36E-EC2EE49C5850}" type="slidenum">
              <a:rPr lang="en-US">
                <a:solidFill>
                  <a:srgbClr val="000000"/>
                </a:solidFill>
              </a:rPr>
              <a:pPr>
                <a:spcAft>
                  <a:spcPts val="600"/>
                </a:spcAft>
              </a:pPr>
              <a:t>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5869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1">
            <a:extLst>
              <a:ext uri="{FF2B5EF4-FFF2-40B4-BE49-F238E27FC236}">
                <a16:creationId xmlns:a16="http://schemas.microsoft.com/office/drawing/2014/main" id="{84B673B4-3953-4602-A98C-48153D6040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542" y="365124"/>
            <a:ext cx="10278577" cy="1325563"/>
          </a:xfrm>
        </p:spPr>
        <p:txBody>
          <a:bodyPr>
            <a:normAutofit/>
          </a:bodyPr>
          <a:lstStyle/>
          <a:p>
            <a:r>
              <a:rPr lang="en-US" b="1" dirty="0" err="1"/>
              <a:t>Scoliose</a:t>
            </a:r>
            <a:r>
              <a:rPr lang="en-US" b="1" dirty="0"/>
              <a:t> </a:t>
            </a:r>
            <a:r>
              <a:rPr lang="en-US" b="1" dirty="0" err="1"/>
              <a:t>IDiopathique</a:t>
            </a:r>
            <a:r>
              <a:rPr lang="en-US" b="1" dirty="0"/>
              <a:t> </a:t>
            </a:r>
          </a:p>
        </p:txBody>
      </p:sp>
      <p:pic>
        <p:nvPicPr>
          <p:cNvPr id="4" name="Image 3" descr="Une image contenant peinture, art, croquis, dessin&#10;&#10;Description générée automatiquement">
            <a:extLst>
              <a:ext uri="{FF2B5EF4-FFF2-40B4-BE49-F238E27FC236}">
                <a16:creationId xmlns:a16="http://schemas.microsoft.com/office/drawing/2014/main" id="{E076EE7F-A1B8-6A9D-F9BB-EE8186A038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56" r="4181" b="1"/>
          <a:stretch/>
        </p:blipFill>
        <p:spPr>
          <a:xfrm>
            <a:off x="924345" y="2391373"/>
            <a:ext cx="2607381" cy="3619165"/>
          </a:xfrm>
          <a:prstGeom prst="rect">
            <a:avLst/>
          </a:prstGeom>
          <a:noFill/>
        </p:spPr>
      </p:pic>
      <p:pic>
        <p:nvPicPr>
          <p:cNvPr id="12" name="Espace réservé du contenu 4" descr="Une image contenant poisson, créativité, art&#10;&#10;Description générée automatiquement">
            <a:extLst>
              <a:ext uri="{FF2B5EF4-FFF2-40B4-BE49-F238E27FC236}">
                <a16:creationId xmlns:a16="http://schemas.microsoft.com/office/drawing/2014/main" id="{C97758C6-803F-234E-7A01-592FD2CA46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306" r="17475" b="-4"/>
          <a:stretch/>
        </p:blipFill>
        <p:spPr>
          <a:xfrm>
            <a:off x="3876866" y="2391373"/>
            <a:ext cx="2607382" cy="3611214"/>
          </a:xfrm>
          <a:prstGeom prst="rect">
            <a:avLst/>
          </a:prstGeom>
          <a:noFill/>
        </p:spPr>
      </p:pic>
      <p:sp>
        <p:nvSpPr>
          <p:cNvPr id="34" name="Subtitle 2">
            <a:extLst>
              <a:ext uri="{FF2B5EF4-FFF2-40B4-BE49-F238E27FC236}">
                <a16:creationId xmlns:a16="http://schemas.microsoft.com/office/drawing/2014/main" id="{67701CA5-D213-478D-A991-60F5A1CEEC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64084" y="2292439"/>
            <a:ext cx="3796717" cy="3841660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en-US" sz="2800" b="0" dirty="0" err="1"/>
              <a:t>Kinésithérapie</a:t>
            </a:r>
            <a:endParaRPr lang="en-US" sz="2800" b="0" dirty="0"/>
          </a:p>
          <a:p>
            <a:pPr>
              <a:lnSpc>
                <a:spcPct val="200000"/>
              </a:lnSpc>
            </a:pPr>
            <a:r>
              <a:rPr lang="en-US" sz="2800" dirty="0"/>
              <a:t>Corset </a:t>
            </a:r>
            <a:endParaRPr lang="en-US" sz="2800" b="0" dirty="0"/>
          </a:p>
          <a:p>
            <a:pPr>
              <a:lnSpc>
                <a:spcPct val="200000"/>
              </a:lnSpc>
            </a:pPr>
            <a:r>
              <a:rPr lang="en-US" sz="2800" dirty="0" err="1"/>
              <a:t>Chirurgie</a:t>
            </a:r>
            <a:r>
              <a:rPr lang="en-US" sz="2800" dirty="0"/>
              <a:t> </a:t>
            </a:r>
            <a:endParaRPr lang="en-US" sz="2800" b="0" dirty="0"/>
          </a:p>
        </p:txBody>
      </p:sp>
      <p:sp>
        <p:nvSpPr>
          <p:cNvPr id="21" name="Date Placeholder 5">
            <a:extLst>
              <a:ext uri="{FF2B5EF4-FFF2-40B4-BE49-F238E27FC236}">
                <a16:creationId xmlns:a16="http://schemas.microsoft.com/office/drawing/2014/main" id="{57B2EEB6-4F63-4AEE-95F7-7F3E5D3F9D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5014" y="6342042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CBF1EF08-09D9-4DAF-8ADE-EA08AC2D39E8}" type="datetime1">
              <a:rPr lang="en-US">
                <a:solidFill>
                  <a:srgbClr val="000000"/>
                </a:solidFill>
              </a:rPr>
              <a:pPr>
                <a:spcAft>
                  <a:spcPts val="600"/>
                </a:spcAft>
              </a:pPr>
              <a:t>11/27/24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2" name="Footer Placeholder 6">
            <a:extLst>
              <a:ext uri="{FF2B5EF4-FFF2-40B4-BE49-F238E27FC236}">
                <a16:creationId xmlns:a16="http://schemas.microsoft.com/office/drawing/2014/main" id="{CAF56193-94D5-4115-99E9-26FC9B994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96200" y="6342042"/>
            <a:ext cx="3470128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TP PEC </a:t>
            </a:r>
            <a:r>
              <a:rPr lang="en-US" dirty="0" err="1"/>
              <a:t>scoliose</a:t>
            </a:r>
            <a:r>
              <a:rPr lang="en-US" dirty="0"/>
              <a:t> – Louison Barollier</a:t>
            </a:r>
          </a:p>
        </p:txBody>
      </p:sp>
      <p:sp>
        <p:nvSpPr>
          <p:cNvPr id="23" name="Slide Number Placeholder 10">
            <a:extLst>
              <a:ext uri="{FF2B5EF4-FFF2-40B4-BE49-F238E27FC236}">
                <a16:creationId xmlns:a16="http://schemas.microsoft.com/office/drawing/2014/main" id="{12CC26FF-90DA-4C94-8AEA-1277CE863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6329" y="6342042"/>
            <a:ext cx="526228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1B0A0659-E443-491A-A36E-EC2EE49C5850}" type="slidenum">
              <a:rPr lang="en-US"/>
              <a:pPr>
                <a:spcAft>
                  <a:spcPts val="600"/>
                </a:spcAft>
              </a:pPr>
              <a:t>7</a:t>
            </a:fld>
            <a:endParaRPr lang="en-US"/>
          </a:p>
        </p:txBody>
      </p:sp>
      <p:sp>
        <p:nvSpPr>
          <p:cNvPr id="7" name="Bouée 6">
            <a:extLst>
              <a:ext uri="{FF2B5EF4-FFF2-40B4-BE49-F238E27FC236}">
                <a16:creationId xmlns:a16="http://schemas.microsoft.com/office/drawing/2014/main" id="{AE61FBC9-4E3C-42B0-0C1D-24AC0DC2E788}"/>
              </a:ext>
            </a:extLst>
          </p:cNvPr>
          <p:cNvSpPr/>
          <p:nvPr/>
        </p:nvSpPr>
        <p:spPr>
          <a:xfrm>
            <a:off x="7058025" y="2292439"/>
            <a:ext cx="3429000" cy="1136562"/>
          </a:xfrm>
          <a:prstGeom prst="donu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79321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1">
            <a:extLst>
              <a:ext uri="{FF2B5EF4-FFF2-40B4-BE49-F238E27FC236}">
                <a16:creationId xmlns:a16="http://schemas.microsoft.com/office/drawing/2014/main" id="{84B673B4-3953-4602-A98C-48153D6040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561" y="41295"/>
            <a:ext cx="10278577" cy="1325563"/>
          </a:xfrm>
        </p:spPr>
        <p:txBody>
          <a:bodyPr>
            <a:normAutofit/>
          </a:bodyPr>
          <a:lstStyle/>
          <a:p>
            <a:r>
              <a:rPr lang="en-US" b="1" dirty="0" err="1"/>
              <a:t>Kinésithérapie</a:t>
            </a:r>
            <a:endParaRPr lang="en-US" b="1" dirty="0"/>
          </a:p>
        </p:txBody>
      </p:sp>
      <p:sp>
        <p:nvSpPr>
          <p:cNvPr id="21" name="Date Placeholder 5">
            <a:extLst>
              <a:ext uri="{FF2B5EF4-FFF2-40B4-BE49-F238E27FC236}">
                <a16:creationId xmlns:a16="http://schemas.microsoft.com/office/drawing/2014/main" id="{57B2EEB6-4F63-4AEE-95F7-7F3E5D3F9D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5014" y="6342042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CBF1EF08-09D9-4DAF-8ADE-EA08AC2D39E8}" type="datetime1">
              <a:rPr lang="en-US">
                <a:solidFill>
                  <a:srgbClr val="000000"/>
                </a:solidFill>
              </a:rPr>
              <a:pPr>
                <a:spcAft>
                  <a:spcPts val="600"/>
                </a:spcAft>
              </a:pPr>
              <a:t>11/27/24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2" name="Footer Placeholder 6">
            <a:extLst>
              <a:ext uri="{FF2B5EF4-FFF2-40B4-BE49-F238E27FC236}">
                <a16:creationId xmlns:a16="http://schemas.microsoft.com/office/drawing/2014/main" id="{CAF56193-94D5-4115-99E9-26FC9B994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96200" y="6342042"/>
            <a:ext cx="3470128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TP PEC </a:t>
            </a:r>
            <a:r>
              <a:rPr lang="en-US" dirty="0" err="1"/>
              <a:t>scoliose</a:t>
            </a:r>
            <a:r>
              <a:rPr lang="en-US" dirty="0"/>
              <a:t> – Louison Barollier</a:t>
            </a:r>
          </a:p>
        </p:txBody>
      </p:sp>
      <p:sp>
        <p:nvSpPr>
          <p:cNvPr id="23" name="Slide Number Placeholder 10">
            <a:extLst>
              <a:ext uri="{FF2B5EF4-FFF2-40B4-BE49-F238E27FC236}">
                <a16:creationId xmlns:a16="http://schemas.microsoft.com/office/drawing/2014/main" id="{12CC26FF-90DA-4C94-8AEA-1277CE863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6329" y="6342042"/>
            <a:ext cx="526228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1B0A0659-E443-491A-A36E-EC2EE49C5850}" type="slidenum">
              <a:rPr lang="en-US"/>
              <a:pPr>
                <a:spcAft>
                  <a:spcPts val="600"/>
                </a:spcAft>
              </a:pPr>
              <a:t>8</a:t>
            </a:fld>
            <a:endParaRPr lang="en-US"/>
          </a:p>
        </p:txBody>
      </p:sp>
      <p:pic>
        <p:nvPicPr>
          <p:cNvPr id="5" name="Espace réservé du contenu 4" descr="Une image contenant poisson, créativité, art&#10;&#10;Description générée automatiquement">
            <a:extLst>
              <a:ext uri="{FF2B5EF4-FFF2-40B4-BE49-F238E27FC236}">
                <a16:creationId xmlns:a16="http://schemas.microsoft.com/office/drawing/2014/main" id="{B26BB8B3-0E96-BA45-3D84-5E4BE052FB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6" r="5624" b="-4"/>
          <a:stretch/>
        </p:blipFill>
        <p:spPr>
          <a:xfrm>
            <a:off x="10452138" y="150833"/>
            <a:ext cx="1546732" cy="1602455"/>
          </a:xfrm>
          <a:custGeom>
            <a:avLst/>
            <a:gdLst/>
            <a:ahLst/>
            <a:cxnLst/>
            <a:rect l="l" t="t" r="r" b="b"/>
            <a:pathLst>
              <a:path w="4035547" h="4178808">
                <a:moveTo>
                  <a:pt x="14988" y="0"/>
                </a:moveTo>
                <a:lnTo>
                  <a:pt x="4035547" y="0"/>
                </a:lnTo>
                <a:lnTo>
                  <a:pt x="4035547" y="4161794"/>
                </a:lnTo>
                <a:lnTo>
                  <a:pt x="3918602" y="4164199"/>
                </a:lnTo>
                <a:cubicBezTo>
                  <a:pt x="3673497" y="4178956"/>
                  <a:pt x="3428120" y="4172295"/>
                  <a:pt x="3183014" y="4175560"/>
                </a:cubicBezTo>
                <a:cubicBezTo>
                  <a:pt x="2855121" y="4180001"/>
                  <a:pt x="2527499" y="4168639"/>
                  <a:pt x="2199742" y="4167595"/>
                </a:cubicBezTo>
                <a:cubicBezTo>
                  <a:pt x="2132562" y="4167334"/>
                  <a:pt x="2065110" y="4170729"/>
                  <a:pt x="1998202" y="4175952"/>
                </a:cubicBezTo>
                <a:cubicBezTo>
                  <a:pt x="1905507" y="4183005"/>
                  <a:pt x="1814033" y="4174124"/>
                  <a:pt x="1722153" y="4165766"/>
                </a:cubicBezTo>
                <a:cubicBezTo>
                  <a:pt x="1611407" y="4155711"/>
                  <a:pt x="1500933" y="4164591"/>
                  <a:pt x="1390867" y="4176214"/>
                </a:cubicBezTo>
                <a:lnTo>
                  <a:pt x="1348076" y="4178808"/>
                </a:lnTo>
                <a:lnTo>
                  <a:pt x="597587" y="4178808"/>
                </a:lnTo>
                <a:lnTo>
                  <a:pt x="507890" y="4175773"/>
                </a:lnTo>
                <a:cubicBezTo>
                  <a:pt x="403218" y="4174810"/>
                  <a:pt x="298546" y="4175691"/>
                  <a:pt x="193840" y="4176214"/>
                </a:cubicBezTo>
                <a:lnTo>
                  <a:pt x="2757" y="4175742"/>
                </a:lnTo>
                <a:lnTo>
                  <a:pt x="2810" y="4034870"/>
                </a:lnTo>
                <a:cubicBezTo>
                  <a:pt x="5629" y="3979851"/>
                  <a:pt x="10539" y="3924896"/>
                  <a:pt x="15416" y="3870068"/>
                </a:cubicBezTo>
                <a:cubicBezTo>
                  <a:pt x="23018" y="3799731"/>
                  <a:pt x="25045" y="3728899"/>
                  <a:pt x="21498" y="3658244"/>
                </a:cubicBezTo>
                <a:cubicBezTo>
                  <a:pt x="17063" y="3602147"/>
                  <a:pt x="10095" y="3546050"/>
                  <a:pt x="8828" y="3489953"/>
                </a:cubicBezTo>
                <a:cubicBezTo>
                  <a:pt x="6548" y="3389688"/>
                  <a:pt x="7434" y="3289424"/>
                  <a:pt x="13262" y="3189160"/>
                </a:cubicBezTo>
                <a:cubicBezTo>
                  <a:pt x="16176" y="3138901"/>
                  <a:pt x="20864" y="3089150"/>
                  <a:pt x="22891" y="3038510"/>
                </a:cubicBezTo>
                <a:cubicBezTo>
                  <a:pt x="24918" y="2987870"/>
                  <a:pt x="28973" y="2936723"/>
                  <a:pt x="17444" y="2887098"/>
                </a:cubicBezTo>
                <a:cubicBezTo>
                  <a:pt x="-2068" y="2802699"/>
                  <a:pt x="12249" y="2718680"/>
                  <a:pt x="16430" y="2634534"/>
                </a:cubicBezTo>
                <a:cubicBezTo>
                  <a:pt x="18964" y="2582244"/>
                  <a:pt x="34168" y="2528685"/>
                  <a:pt x="20738" y="2477919"/>
                </a:cubicBezTo>
                <a:cubicBezTo>
                  <a:pt x="-421" y="2398342"/>
                  <a:pt x="13389" y="2320415"/>
                  <a:pt x="20738" y="2242107"/>
                </a:cubicBezTo>
                <a:cubicBezTo>
                  <a:pt x="29213" y="2168001"/>
                  <a:pt x="27718" y="2093082"/>
                  <a:pt x="16303" y="2019369"/>
                </a:cubicBezTo>
                <a:cubicBezTo>
                  <a:pt x="1986" y="1946239"/>
                  <a:pt x="1986" y="1871028"/>
                  <a:pt x="16303" y="1797899"/>
                </a:cubicBezTo>
                <a:cubicBezTo>
                  <a:pt x="28162" y="1737537"/>
                  <a:pt x="29530" y="1675589"/>
                  <a:pt x="20357" y="1614758"/>
                </a:cubicBezTo>
                <a:cubicBezTo>
                  <a:pt x="14149" y="1571226"/>
                  <a:pt x="3000" y="1527947"/>
                  <a:pt x="1480" y="1484415"/>
                </a:cubicBezTo>
                <a:cubicBezTo>
                  <a:pt x="-1662" y="1393377"/>
                  <a:pt x="200" y="1302238"/>
                  <a:pt x="7055" y="1211417"/>
                </a:cubicBezTo>
                <a:cubicBezTo>
                  <a:pt x="15036" y="1107980"/>
                  <a:pt x="30366" y="1004923"/>
                  <a:pt x="19724" y="900725"/>
                </a:cubicBezTo>
                <a:cubicBezTo>
                  <a:pt x="16050" y="864934"/>
                  <a:pt x="8575" y="829270"/>
                  <a:pt x="7815" y="793353"/>
                </a:cubicBezTo>
                <a:cubicBezTo>
                  <a:pt x="6168" y="726087"/>
                  <a:pt x="5407" y="659710"/>
                  <a:pt x="9208" y="590286"/>
                </a:cubicBezTo>
                <a:cubicBezTo>
                  <a:pt x="13009" y="520863"/>
                  <a:pt x="27452" y="450424"/>
                  <a:pt x="17697" y="382270"/>
                </a:cubicBezTo>
                <a:cubicBezTo>
                  <a:pt x="7941" y="314115"/>
                  <a:pt x="14276" y="247103"/>
                  <a:pt x="20611" y="180218"/>
                </a:cubicBezTo>
                <a:cubicBezTo>
                  <a:pt x="23652" y="148426"/>
                  <a:pt x="25711" y="116982"/>
                  <a:pt x="25156" y="85665"/>
                </a:cubicBezTo>
                <a:close/>
              </a:path>
            </a:pathLst>
          </a:custGeom>
        </p:spPr>
      </p:pic>
      <p:pic>
        <p:nvPicPr>
          <p:cNvPr id="10" name="Image 9" descr="Garçon sur une balle d'équilibre faisant de l'ergothérapie">
            <a:extLst>
              <a:ext uri="{FF2B5EF4-FFF2-40B4-BE49-F238E27FC236}">
                <a16:creationId xmlns:a16="http://schemas.microsoft.com/office/drawing/2014/main" id="{0778520C-0A21-26AB-1D1F-5505C0CDE9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014" y="2286000"/>
            <a:ext cx="4705350" cy="313690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F4F3EB18-2DDE-5C17-B892-5003ADBDCA1D}"/>
              </a:ext>
            </a:extLst>
          </p:cNvPr>
          <p:cNvSpPr txBox="1"/>
          <p:nvPr/>
        </p:nvSpPr>
        <p:spPr>
          <a:xfrm>
            <a:off x="6096000" y="1326117"/>
            <a:ext cx="4705350" cy="5015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400" dirty="0"/>
              <a:t>Prévenir l’aggravation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400" dirty="0"/>
              <a:t>Obtenir l’angle le plus faible en fin de la croissance 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400" dirty="0"/>
              <a:t>Limiter les retentissements fonctionnels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400" dirty="0"/>
              <a:t>Prévenir les possibles douleurs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400" dirty="0"/>
              <a:t>Permettre le suivi du patient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400" dirty="0"/>
              <a:t>ETP du patient et de sa famille </a:t>
            </a:r>
          </a:p>
        </p:txBody>
      </p:sp>
    </p:spTree>
    <p:extLst>
      <p:ext uri="{BB962C8B-B14F-4D97-AF65-F5344CB8AC3E}">
        <p14:creationId xmlns:p14="http://schemas.microsoft.com/office/powerpoint/2010/main" val="35618206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1">
            <a:extLst>
              <a:ext uri="{FF2B5EF4-FFF2-40B4-BE49-F238E27FC236}">
                <a16:creationId xmlns:a16="http://schemas.microsoft.com/office/drawing/2014/main" id="{84B673B4-3953-4602-A98C-48153D6040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9765" y="255030"/>
            <a:ext cx="5432870" cy="152757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b="1" dirty="0" err="1"/>
              <a:t>Kinésithérapie</a:t>
            </a:r>
            <a:endParaRPr lang="en-US" b="1" dirty="0"/>
          </a:p>
        </p:txBody>
      </p:sp>
      <p:pic>
        <p:nvPicPr>
          <p:cNvPr id="4" name="Espace réservé du contenu 4" descr="Une image contenant poisson, créativité, art&#10;&#10;Description générée automatiquement">
            <a:extLst>
              <a:ext uri="{FF2B5EF4-FFF2-40B4-BE49-F238E27FC236}">
                <a16:creationId xmlns:a16="http://schemas.microsoft.com/office/drawing/2014/main" id="{9CA843EE-833F-8E3B-4ACD-5E6C2DFC1C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4509"/>
          <a:stretch/>
        </p:blipFill>
        <p:spPr>
          <a:xfrm>
            <a:off x="430932" y="10"/>
            <a:ext cx="2629626" cy="2441976"/>
          </a:xfrm>
          <a:custGeom>
            <a:avLst/>
            <a:gdLst/>
            <a:ahLst/>
            <a:cxnLst/>
            <a:rect l="l" t="t" r="r" b="b"/>
            <a:pathLst>
              <a:path w="2765260" h="2567942">
                <a:moveTo>
                  <a:pt x="673478" y="0"/>
                </a:moveTo>
                <a:lnTo>
                  <a:pt x="2091782" y="0"/>
                </a:lnTo>
                <a:lnTo>
                  <a:pt x="2155671" y="38814"/>
                </a:lnTo>
                <a:cubicBezTo>
                  <a:pt x="2523453" y="287282"/>
                  <a:pt x="2765260" y="708059"/>
                  <a:pt x="2765260" y="1185312"/>
                </a:cubicBezTo>
                <a:cubicBezTo>
                  <a:pt x="2765260" y="1948917"/>
                  <a:pt x="2146235" y="2567942"/>
                  <a:pt x="1382630" y="2567942"/>
                </a:cubicBezTo>
                <a:cubicBezTo>
                  <a:pt x="619025" y="2567942"/>
                  <a:pt x="0" y="1948917"/>
                  <a:pt x="0" y="1185312"/>
                </a:cubicBezTo>
                <a:cubicBezTo>
                  <a:pt x="0" y="708059"/>
                  <a:pt x="241807" y="287282"/>
                  <a:pt x="609589" y="38814"/>
                </a:cubicBezTo>
                <a:close/>
              </a:path>
            </a:pathLst>
          </a:custGeom>
          <a:noFill/>
        </p:spPr>
      </p:pic>
      <p:pic>
        <p:nvPicPr>
          <p:cNvPr id="3" name="Image 2" descr="Entraînement avec un formateur">
            <a:extLst>
              <a:ext uri="{FF2B5EF4-FFF2-40B4-BE49-F238E27FC236}">
                <a16:creationId xmlns:a16="http://schemas.microsoft.com/office/drawing/2014/main" id="{5443C566-3A5A-2851-1E26-62FDE7E084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013" r="14237" b="1"/>
          <a:stretch/>
        </p:blipFill>
        <p:spPr>
          <a:xfrm>
            <a:off x="1161826" y="2680776"/>
            <a:ext cx="3665344" cy="3665344"/>
          </a:xfrm>
          <a:custGeom>
            <a:avLst/>
            <a:gdLst/>
            <a:ahLst/>
            <a:cxnLst/>
            <a:rect l="l" t="t" r="r" b="b"/>
            <a:pathLst>
              <a:path w="2705100" h="2705100">
                <a:moveTo>
                  <a:pt x="1352550" y="0"/>
                </a:moveTo>
                <a:cubicBezTo>
                  <a:pt x="2099543" y="0"/>
                  <a:pt x="2705100" y="605557"/>
                  <a:pt x="2705100" y="1352550"/>
                </a:cubicBezTo>
                <a:cubicBezTo>
                  <a:pt x="2705100" y="2099543"/>
                  <a:pt x="2099543" y="2705100"/>
                  <a:pt x="1352550" y="2705100"/>
                </a:cubicBezTo>
                <a:cubicBezTo>
                  <a:pt x="605557" y="2705100"/>
                  <a:pt x="0" y="2099543"/>
                  <a:pt x="0" y="1352550"/>
                </a:cubicBezTo>
                <a:cubicBezTo>
                  <a:pt x="0" y="605557"/>
                  <a:pt x="605557" y="0"/>
                  <a:pt x="1352550" y="0"/>
                </a:cubicBezTo>
                <a:close/>
              </a:path>
            </a:pathLst>
          </a:custGeom>
          <a:noFill/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F4F3EB18-2DDE-5C17-B892-5003ADBDCA1D}"/>
              </a:ext>
            </a:extLst>
          </p:cNvPr>
          <p:cNvSpPr txBox="1"/>
          <p:nvPr/>
        </p:nvSpPr>
        <p:spPr>
          <a:xfrm>
            <a:off x="5597304" y="2441986"/>
            <a:ext cx="5432870" cy="1527570"/>
          </a:xfrm>
        </p:spPr>
        <p:txBody>
          <a:bodyPr vert="horz" lIns="91440" tIns="45720" rIns="91440" bIns="45720" rtlCol="0">
            <a:normAutofit/>
          </a:bodyPr>
          <a:lstStyle/>
          <a:p>
            <a:pPr marL="57150" indent="-228600" algn="ctr">
              <a:lnSpc>
                <a:spcPct val="130000"/>
              </a:lnSpc>
              <a:spcAft>
                <a:spcPts val="600"/>
              </a:spcAft>
            </a:pPr>
            <a:r>
              <a:rPr lang="en-US" sz="3600" b="1" dirty="0">
                <a:latin typeface="+mj-lt"/>
              </a:rPr>
              <a:t>Choix du </a:t>
            </a:r>
            <a:r>
              <a:rPr lang="en-US" sz="3600" b="1" dirty="0" err="1">
                <a:latin typeface="+mj-lt"/>
              </a:rPr>
              <a:t>Traitement</a:t>
            </a:r>
            <a:r>
              <a:rPr lang="en-US" sz="3600" b="1" dirty="0">
                <a:latin typeface="+mj-lt"/>
              </a:rPr>
              <a:t> </a:t>
            </a:r>
            <a:r>
              <a:rPr lang="en-US" sz="3600" b="1" dirty="0" err="1">
                <a:latin typeface="+mj-lt"/>
              </a:rPr>
              <a:t>en</a:t>
            </a:r>
            <a:r>
              <a:rPr lang="en-US" sz="3600" b="1" dirty="0">
                <a:latin typeface="+mj-lt"/>
              </a:rPr>
              <a:t> </a:t>
            </a:r>
            <a:r>
              <a:rPr lang="en-US" sz="3600" b="1" dirty="0" err="1">
                <a:latin typeface="+mj-lt"/>
              </a:rPr>
              <a:t>fonction</a:t>
            </a:r>
            <a:r>
              <a:rPr lang="en-US" sz="3600" b="1" dirty="0">
                <a:latin typeface="+mj-lt"/>
              </a:rPr>
              <a:t> du </a:t>
            </a:r>
            <a:r>
              <a:rPr lang="en-US" sz="3600" b="1" dirty="0" err="1">
                <a:latin typeface="+mj-lt"/>
              </a:rPr>
              <a:t>Bilan</a:t>
            </a:r>
            <a:r>
              <a:rPr lang="en-US" sz="3600" b="1" dirty="0">
                <a:latin typeface="+mj-lt"/>
              </a:rPr>
              <a:t> !!!!!!</a:t>
            </a:r>
          </a:p>
        </p:txBody>
      </p:sp>
      <p:sp>
        <p:nvSpPr>
          <p:cNvPr id="21" name="Date Placeholder 5">
            <a:extLst>
              <a:ext uri="{FF2B5EF4-FFF2-40B4-BE49-F238E27FC236}">
                <a16:creationId xmlns:a16="http://schemas.microsoft.com/office/drawing/2014/main" id="{57B2EEB6-4F63-4AEE-95F7-7F3E5D3F9D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5014" y="6342042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CBF1EF08-09D9-4DAF-8ADE-EA08AC2D39E8}" type="datetime1">
              <a:rPr lang="en-US">
                <a:solidFill>
                  <a:srgbClr val="000000"/>
                </a:solidFill>
              </a:rPr>
              <a:pPr>
                <a:spcAft>
                  <a:spcPts val="600"/>
                </a:spcAft>
              </a:pPr>
              <a:t>11/27/24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2" name="Footer Placeholder 6">
            <a:extLst>
              <a:ext uri="{FF2B5EF4-FFF2-40B4-BE49-F238E27FC236}">
                <a16:creationId xmlns:a16="http://schemas.microsoft.com/office/drawing/2014/main" id="{CAF56193-94D5-4115-99E9-26FC9B994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96200" y="6342042"/>
            <a:ext cx="3470128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TP PEC scoliose – Louison Barollier</a:t>
            </a:r>
          </a:p>
        </p:txBody>
      </p:sp>
      <p:sp>
        <p:nvSpPr>
          <p:cNvPr id="23" name="Slide Number Placeholder 10">
            <a:extLst>
              <a:ext uri="{FF2B5EF4-FFF2-40B4-BE49-F238E27FC236}">
                <a16:creationId xmlns:a16="http://schemas.microsoft.com/office/drawing/2014/main" id="{12CC26FF-90DA-4C94-8AEA-1277CE863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6329" y="6342042"/>
            <a:ext cx="526228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1B0A0659-E443-491A-A36E-EC2EE49C5850}" type="slidenum">
              <a:rPr lang="en-US"/>
              <a:pPr>
                <a:spcAft>
                  <a:spcPts val="600"/>
                </a:spcAft>
              </a:pPr>
              <a:t>9</a:t>
            </a:fld>
            <a:endParaRPr lang="en-US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2FC2A09-93F6-E7BE-D8BA-DA87B3484EF4}"/>
              </a:ext>
            </a:extLst>
          </p:cNvPr>
          <p:cNvSpPr txBox="1"/>
          <p:nvPr/>
        </p:nvSpPr>
        <p:spPr>
          <a:xfrm>
            <a:off x="5715000" y="4686300"/>
            <a:ext cx="49006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Âge, angle de Cobb, Risser, compliance, réductibilité, type de déformation … </a:t>
            </a:r>
          </a:p>
        </p:txBody>
      </p:sp>
    </p:spTree>
    <p:extLst>
      <p:ext uri="{BB962C8B-B14F-4D97-AF65-F5344CB8AC3E}">
        <p14:creationId xmlns:p14="http://schemas.microsoft.com/office/powerpoint/2010/main" val="251255778"/>
      </p:ext>
    </p:extLst>
  </p:cSld>
  <p:clrMapOvr>
    <a:masterClrMapping/>
  </p:clrMapOvr>
</p:sld>
</file>

<file path=ppt/theme/theme1.xml><?xml version="1.0" encoding="utf-8"?>
<a:theme xmlns:a="http://schemas.openxmlformats.org/drawingml/2006/main" name="VeniceBeachVTI">
  <a:themeElements>
    <a:clrScheme name="Venice Beach">
      <a:dk1>
        <a:sysClr val="windowText" lastClr="000000"/>
      </a:dk1>
      <a:lt1>
        <a:sysClr val="window" lastClr="FFFFFF"/>
      </a:lt1>
      <a:dk2>
        <a:srgbClr val="2B3E3D"/>
      </a:dk2>
      <a:lt2>
        <a:srgbClr val="FEF3EB"/>
      </a:lt2>
      <a:accent1>
        <a:srgbClr val="FE8542"/>
      </a:accent1>
      <a:accent2>
        <a:srgbClr val="EC6D60"/>
      </a:accent2>
      <a:accent3>
        <a:srgbClr val="CDA32B"/>
      </a:accent3>
      <a:accent4>
        <a:srgbClr val="EE66A7"/>
      </a:accent4>
      <a:accent5>
        <a:srgbClr val="EA5F48"/>
      </a:accent5>
      <a:accent6>
        <a:srgbClr val="C8466B"/>
      </a:accent6>
      <a:hlink>
        <a:srgbClr val="E46153"/>
      </a:hlink>
      <a:folHlink>
        <a:srgbClr val="CF63B0"/>
      </a:folHlink>
    </a:clrScheme>
    <a:fontScheme name="Avenir 1">
      <a:majorFont>
        <a:latin typeface="Avenir Next LT Pro Light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eniceBeachVTI" id="{69839BBA-F383-4FFD-B56A-E36ACE43E09D}" vid="{060D2740-A69C-444A-B833-E03D333ADDA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956</TotalTime>
  <Words>459</Words>
  <Application>Microsoft Macintosh PowerPoint</Application>
  <PresentationFormat>Grand écran</PresentationFormat>
  <Paragraphs>152</Paragraphs>
  <Slides>23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23</vt:i4>
      </vt:variant>
    </vt:vector>
  </HeadingPairs>
  <TitlesOfParts>
    <vt:vector size="27" baseType="lpstr">
      <vt:lpstr>Arial</vt:lpstr>
      <vt:lpstr>Avenir Next LT Pro</vt:lpstr>
      <vt:lpstr>Avenir Next LT Pro Light</vt:lpstr>
      <vt:lpstr>VeniceBeachVTI</vt:lpstr>
      <vt:lpstr>Les prises en charge </vt:lpstr>
      <vt:lpstr>Les conclusions du Bilan</vt:lpstr>
      <vt:lpstr>Présentation PowerPoint</vt:lpstr>
      <vt:lpstr>Présentation PowerPoint</vt:lpstr>
      <vt:lpstr>Attitude scoliotique ou scoliose vraie ? </vt:lpstr>
      <vt:lpstr>Scoliose secondaire </vt:lpstr>
      <vt:lpstr>Scoliose IDiopathique </vt:lpstr>
      <vt:lpstr>Kinésithérapie</vt:lpstr>
      <vt:lpstr>Kinésithérapie</vt:lpstr>
      <vt:lpstr>Kinésithérapie</vt:lpstr>
      <vt:lpstr>Kinésithérapie</vt:lpstr>
      <vt:lpstr>Kinésithérapie</vt:lpstr>
      <vt:lpstr>Kinésithérapie</vt:lpstr>
      <vt:lpstr>Kinésithérapie</vt:lpstr>
      <vt:lpstr>Kinésithérapie</vt:lpstr>
      <vt:lpstr>Kinésithérapie</vt:lpstr>
      <vt:lpstr>Kinésithérapie</vt:lpstr>
      <vt:lpstr>Kinésithérapie</vt:lpstr>
      <vt:lpstr>Kinésithérapie</vt:lpstr>
      <vt:lpstr>Kinésithérapie</vt:lpstr>
      <vt:lpstr>APPAREIllage </vt:lpstr>
      <vt:lpstr>Chirurgie </vt:lpstr>
      <vt:lpstr>Conclusion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 prises en charge </dc:title>
  <dc:creator>louison barollier</dc:creator>
  <cp:lastModifiedBy>louison barollier</cp:lastModifiedBy>
  <cp:revision>6</cp:revision>
  <dcterms:created xsi:type="dcterms:W3CDTF">2023-10-12T08:16:35Z</dcterms:created>
  <dcterms:modified xsi:type="dcterms:W3CDTF">2024-11-27T15:08:17Z</dcterms:modified>
</cp:coreProperties>
</file>