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57" r:id="rId5"/>
    <p:sldId id="263" r:id="rId6"/>
    <p:sldId id="258" r:id="rId7"/>
    <p:sldId id="264" r:id="rId8"/>
    <p:sldId id="268" r:id="rId9"/>
    <p:sldId id="259" r:id="rId10"/>
    <p:sldId id="282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6"/>
    <p:restoredTop sz="94679"/>
  </p:normalViewPr>
  <p:slideViewPr>
    <p:cSldViewPr snapToGrid="0">
      <p:cViewPr varScale="1">
        <p:scale>
          <a:sx n="104" d="100"/>
          <a:sy n="104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06440-78EB-0F4F-96C4-8995E57FEC35}" type="doc">
      <dgm:prSet loTypeId="urn:microsoft.com/office/officeart/2005/8/layout/hProcess7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654C76BD-6A7D-8545-8AC2-82987902F3B4}">
      <dgm:prSet phldrT="[Texte]"/>
      <dgm:spPr/>
      <dgm:t>
        <a:bodyPr/>
        <a:lstStyle/>
        <a:p>
          <a:r>
            <a:rPr lang="fr-FR" dirty="0"/>
            <a:t>Facteurs primaires</a:t>
          </a:r>
        </a:p>
      </dgm:t>
    </dgm:pt>
    <dgm:pt modelId="{EEA47A45-C192-9A4B-B010-ECDFF3EA004A}" type="parTrans" cxnId="{E2974DD0-B770-D549-BF56-F60C4909798A}">
      <dgm:prSet/>
      <dgm:spPr/>
      <dgm:t>
        <a:bodyPr/>
        <a:lstStyle/>
        <a:p>
          <a:endParaRPr lang="fr-FR"/>
        </a:p>
      </dgm:t>
    </dgm:pt>
    <dgm:pt modelId="{FED52381-FE75-414F-A0FC-451B10817028}" type="sibTrans" cxnId="{E2974DD0-B770-D549-BF56-F60C4909798A}">
      <dgm:prSet/>
      <dgm:spPr/>
      <dgm:t>
        <a:bodyPr/>
        <a:lstStyle/>
        <a:p>
          <a:endParaRPr lang="fr-FR"/>
        </a:p>
      </dgm:t>
    </dgm:pt>
    <dgm:pt modelId="{8B1F41CB-7D89-084D-850A-12B5574F64AD}">
      <dgm:prSet phldrT="[Texte]"/>
      <dgm:spPr/>
      <dgm:t>
        <a:bodyPr/>
        <a:lstStyle/>
        <a:p>
          <a:endParaRPr lang="fr-FR" dirty="0"/>
        </a:p>
        <a:p>
          <a:r>
            <a:rPr lang="fr-FR" dirty="0"/>
            <a:t>Génétique</a:t>
          </a:r>
        </a:p>
        <a:p>
          <a:endParaRPr lang="fr-FR" dirty="0"/>
        </a:p>
        <a:p>
          <a:r>
            <a:rPr lang="fr-FR" dirty="0" err="1"/>
            <a:t>Endoc</a:t>
          </a:r>
          <a:endParaRPr lang="fr-FR" dirty="0"/>
        </a:p>
        <a:p>
          <a:endParaRPr lang="fr-FR" dirty="0"/>
        </a:p>
        <a:p>
          <a:r>
            <a:rPr lang="fr-FR" dirty="0"/>
            <a:t>Neuro</a:t>
          </a:r>
        </a:p>
        <a:p>
          <a:endParaRPr lang="fr-FR" dirty="0"/>
        </a:p>
      </dgm:t>
    </dgm:pt>
    <dgm:pt modelId="{86A8FA2E-31F7-7D44-B444-B12EE8C52B78}" type="parTrans" cxnId="{9BA071B5-189C-3B4A-8916-A82D094DFA21}">
      <dgm:prSet/>
      <dgm:spPr/>
      <dgm:t>
        <a:bodyPr/>
        <a:lstStyle/>
        <a:p>
          <a:endParaRPr lang="fr-FR"/>
        </a:p>
      </dgm:t>
    </dgm:pt>
    <dgm:pt modelId="{82451C5A-F554-2347-95B4-06D27BD10E53}" type="sibTrans" cxnId="{9BA071B5-189C-3B4A-8916-A82D094DFA21}">
      <dgm:prSet/>
      <dgm:spPr/>
      <dgm:t>
        <a:bodyPr/>
        <a:lstStyle/>
        <a:p>
          <a:endParaRPr lang="fr-FR"/>
        </a:p>
      </dgm:t>
    </dgm:pt>
    <dgm:pt modelId="{38FF773C-02C9-7547-A5DC-03F499781336}">
      <dgm:prSet phldrT="[Texte]"/>
      <dgm:spPr/>
      <dgm:t>
        <a:bodyPr/>
        <a:lstStyle/>
        <a:p>
          <a:r>
            <a:rPr lang="fr-FR" dirty="0"/>
            <a:t>Facreurs secondaires</a:t>
          </a:r>
        </a:p>
      </dgm:t>
    </dgm:pt>
    <dgm:pt modelId="{FCEF6664-D043-AF47-9ACB-075DB603B2EB}" type="parTrans" cxnId="{62814DFB-53B5-8042-ACBB-E80639B9E34B}">
      <dgm:prSet/>
      <dgm:spPr/>
      <dgm:t>
        <a:bodyPr/>
        <a:lstStyle/>
        <a:p>
          <a:endParaRPr lang="fr-FR"/>
        </a:p>
      </dgm:t>
    </dgm:pt>
    <dgm:pt modelId="{57E326FA-B853-F74D-87D6-AB9F31D91973}" type="sibTrans" cxnId="{62814DFB-53B5-8042-ACBB-E80639B9E34B}">
      <dgm:prSet/>
      <dgm:spPr/>
      <dgm:t>
        <a:bodyPr/>
        <a:lstStyle/>
        <a:p>
          <a:endParaRPr lang="fr-FR"/>
        </a:p>
      </dgm:t>
    </dgm:pt>
    <dgm:pt modelId="{28A6EDEC-6A1A-354C-89F1-3902CD3304DD}">
      <dgm:prSet phldrT="[Texte]"/>
      <dgm:spPr/>
      <dgm:t>
        <a:bodyPr/>
        <a:lstStyle/>
        <a:p>
          <a:endParaRPr lang="fr-FR" dirty="0"/>
        </a:p>
        <a:p>
          <a:r>
            <a:rPr lang="fr-FR" dirty="0"/>
            <a:t>Déformation en 3D </a:t>
          </a:r>
        </a:p>
        <a:p>
          <a:endParaRPr lang="fr-FR" dirty="0"/>
        </a:p>
        <a:p>
          <a:r>
            <a:rPr lang="fr-FR" dirty="0"/>
            <a:t>Modification musculaire </a:t>
          </a:r>
        </a:p>
      </dgm:t>
    </dgm:pt>
    <dgm:pt modelId="{68005E57-9AE3-4542-9067-ABBF8BC3CB8C}" type="parTrans" cxnId="{96DEA53A-5DF3-B545-BD60-F07FECD1A5EA}">
      <dgm:prSet/>
      <dgm:spPr/>
      <dgm:t>
        <a:bodyPr/>
        <a:lstStyle/>
        <a:p>
          <a:endParaRPr lang="fr-FR"/>
        </a:p>
      </dgm:t>
    </dgm:pt>
    <dgm:pt modelId="{47DF3E5C-7047-124C-8BFD-B861DB444F44}" type="sibTrans" cxnId="{96DEA53A-5DF3-B545-BD60-F07FECD1A5EA}">
      <dgm:prSet/>
      <dgm:spPr/>
      <dgm:t>
        <a:bodyPr/>
        <a:lstStyle/>
        <a:p>
          <a:endParaRPr lang="fr-FR"/>
        </a:p>
      </dgm:t>
    </dgm:pt>
    <dgm:pt modelId="{812682C5-4203-2C46-8E3A-636848F28D72}">
      <dgm:prSet phldrT="[Texte]"/>
      <dgm:spPr/>
      <dgm:t>
        <a:bodyPr/>
        <a:lstStyle/>
        <a:p>
          <a:r>
            <a:rPr lang="fr-FR" dirty="0"/>
            <a:t>Contexte spécifique</a:t>
          </a:r>
        </a:p>
      </dgm:t>
    </dgm:pt>
    <dgm:pt modelId="{BC8AA4A6-B0A1-7B4B-861E-82E64E3D6A13}" type="parTrans" cxnId="{EB802B9F-99B7-4C41-83FC-A295A25FE09D}">
      <dgm:prSet/>
      <dgm:spPr/>
      <dgm:t>
        <a:bodyPr/>
        <a:lstStyle/>
        <a:p>
          <a:endParaRPr lang="fr-FR"/>
        </a:p>
      </dgm:t>
    </dgm:pt>
    <dgm:pt modelId="{2C184BE6-0DB4-AD48-9FAF-D75E00E063A7}" type="sibTrans" cxnId="{EB802B9F-99B7-4C41-83FC-A295A25FE09D}">
      <dgm:prSet/>
      <dgm:spPr/>
      <dgm:t>
        <a:bodyPr/>
        <a:lstStyle/>
        <a:p>
          <a:endParaRPr lang="fr-FR"/>
        </a:p>
      </dgm:t>
    </dgm:pt>
    <dgm:pt modelId="{952CE6D2-4512-E44E-B65C-E60CE2A804D1}">
      <dgm:prSet phldrT="[Texte]"/>
      <dgm:spPr/>
      <dgm:t>
        <a:bodyPr/>
        <a:lstStyle/>
        <a:p>
          <a:r>
            <a:rPr lang="fr-FR" dirty="0"/>
            <a:t>Perturbation sensorielle, spatiale et musculaire </a:t>
          </a:r>
        </a:p>
        <a:p>
          <a:endParaRPr lang="fr-FR" dirty="0"/>
        </a:p>
        <a:p>
          <a:r>
            <a:rPr lang="fr-FR" dirty="0"/>
            <a:t>Perturbation de la posture et de la marche </a:t>
          </a:r>
        </a:p>
      </dgm:t>
    </dgm:pt>
    <dgm:pt modelId="{CD54D326-BAF2-0A4C-A6A6-DFD6303EC7EC}" type="parTrans" cxnId="{45AAF80E-2802-444B-B9C1-61C0D7236F93}">
      <dgm:prSet/>
      <dgm:spPr/>
      <dgm:t>
        <a:bodyPr/>
        <a:lstStyle/>
        <a:p>
          <a:endParaRPr lang="fr-FR"/>
        </a:p>
      </dgm:t>
    </dgm:pt>
    <dgm:pt modelId="{FE4AD4B5-6A01-2B4F-8F7B-962FA5508145}" type="sibTrans" cxnId="{45AAF80E-2802-444B-B9C1-61C0D7236F93}">
      <dgm:prSet/>
      <dgm:spPr/>
      <dgm:t>
        <a:bodyPr/>
        <a:lstStyle/>
        <a:p>
          <a:endParaRPr lang="fr-FR"/>
        </a:p>
      </dgm:t>
    </dgm:pt>
    <dgm:pt modelId="{AE1BE3A8-1BEF-B546-A327-18994D3C44ED}" type="pres">
      <dgm:prSet presAssocID="{93506440-78EB-0F4F-96C4-8995E57FEC35}" presName="Name0" presStyleCnt="0">
        <dgm:presLayoutVars>
          <dgm:dir/>
          <dgm:animLvl val="lvl"/>
          <dgm:resizeHandles val="exact"/>
        </dgm:presLayoutVars>
      </dgm:prSet>
      <dgm:spPr/>
    </dgm:pt>
    <dgm:pt modelId="{FB40F23F-D0E7-CF49-8C3F-EE9E4C7AB535}" type="pres">
      <dgm:prSet presAssocID="{654C76BD-6A7D-8545-8AC2-82987902F3B4}" presName="compositeNode" presStyleCnt="0">
        <dgm:presLayoutVars>
          <dgm:bulletEnabled val="1"/>
        </dgm:presLayoutVars>
      </dgm:prSet>
      <dgm:spPr/>
    </dgm:pt>
    <dgm:pt modelId="{9D35D943-DA87-E640-8A7D-78C1EF223088}" type="pres">
      <dgm:prSet presAssocID="{654C76BD-6A7D-8545-8AC2-82987902F3B4}" presName="bgRect" presStyleLbl="node1" presStyleIdx="0" presStyleCnt="3"/>
      <dgm:spPr/>
    </dgm:pt>
    <dgm:pt modelId="{FDFC23B2-D8E3-F44F-9603-49C373850C2D}" type="pres">
      <dgm:prSet presAssocID="{654C76BD-6A7D-8545-8AC2-82987902F3B4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D5D70C1A-A8B0-E94D-9739-51C156174BAA}" type="pres">
      <dgm:prSet presAssocID="{654C76BD-6A7D-8545-8AC2-82987902F3B4}" presName="childNode" presStyleLbl="node1" presStyleIdx="0" presStyleCnt="3">
        <dgm:presLayoutVars>
          <dgm:bulletEnabled val="1"/>
        </dgm:presLayoutVars>
      </dgm:prSet>
      <dgm:spPr/>
    </dgm:pt>
    <dgm:pt modelId="{701D0980-800A-EE49-9C54-8CB6ED1D4AC4}" type="pres">
      <dgm:prSet presAssocID="{FED52381-FE75-414F-A0FC-451B10817028}" presName="hSp" presStyleCnt="0"/>
      <dgm:spPr/>
    </dgm:pt>
    <dgm:pt modelId="{EF525EA2-74DE-AC43-B290-A4D0FDDD491D}" type="pres">
      <dgm:prSet presAssocID="{FED52381-FE75-414F-A0FC-451B10817028}" presName="vProcSp" presStyleCnt="0"/>
      <dgm:spPr/>
    </dgm:pt>
    <dgm:pt modelId="{CB0B7E64-902A-7648-80D4-963AA8B84599}" type="pres">
      <dgm:prSet presAssocID="{FED52381-FE75-414F-A0FC-451B10817028}" presName="vSp1" presStyleCnt="0"/>
      <dgm:spPr/>
    </dgm:pt>
    <dgm:pt modelId="{69E26F74-8074-CE41-BE6F-4F5022984747}" type="pres">
      <dgm:prSet presAssocID="{FED52381-FE75-414F-A0FC-451B10817028}" presName="simulatedConn" presStyleLbl="solidFgAcc1" presStyleIdx="0" presStyleCnt="2"/>
      <dgm:spPr/>
    </dgm:pt>
    <dgm:pt modelId="{3DB9F975-9CE2-404E-B43A-4202A30C67FE}" type="pres">
      <dgm:prSet presAssocID="{FED52381-FE75-414F-A0FC-451B10817028}" presName="vSp2" presStyleCnt="0"/>
      <dgm:spPr/>
    </dgm:pt>
    <dgm:pt modelId="{1F2F87C2-FEBF-264E-8CFA-D029EE7EAAA6}" type="pres">
      <dgm:prSet presAssocID="{FED52381-FE75-414F-A0FC-451B10817028}" presName="sibTrans" presStyleCnt="0"/>
      <dgm:spPr/>
    </dgm:pt>
    <dgm:pt modelId="{B9B529C3-68D4-7B40-A944-3772A3D136D6}" type="pres">
      <dgm:prSet presAssocID="{38FF773C-02C9-7547-A5DC-03F499781336}" presName="compositeNode" presStyleCnt="0">
        <dgm:presLayoutVars>
          <dgm:bulletEnabled val="1"/>
        </dgm:presLayoutVars>
      </dgm:prSet>
      <dgm:spPr/>
    </dgm:pt>
    <dgm:pt modelId="{BB0E5B36-116D-1D45-B19B-872706F51CAD}" type="pres">
      <dgm:prSet presAssocID="{38FF773C-02C9-7547-A5DC-03F499781336}" presName="bgRect" presStyleLbl="node1" presStyleIdx="1" presStyleCnt="3" custScaleX="85413"/>
      <dgm:spPr/>
    </dgm:pt>
    <dgm:pt modelId="{28CEAD2D-0F94-4B40-A103-F08E2C606C95}" type="pres">
      <dgm:prSet presAssocID="{38FF773C-02C9-7547-A5DC-03F49978133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C4783525-0B4C-CB43-96AB-CCB690623BDA}" type="pres">
      <dgm:prSet presAssocID="{38FF773C-02C9-7547-A5DC-03F499781336}" presName="childNode" presStyleLbl="node1" presStyleIdx="1" presStyleCnt="3">
        <dgm:presLayoutVars>
          <dgm:bulletEnabled val="1"/>
        </dgm:presLayoutVars>
      </dgm:prSet>
      <dgm:spPr/>
    </dgm:pt>
    <dgm:pt modelId="{4E8C3428-8C92-BE42-9D6A-BE1BD8B47185}" type="pres">
      <dgm:prSet presAssocID="{57E326FA-B853-F74D-87D6-AB9F31D91973}" presName="hSp" presStyleCnt="0"/>
      <dgm:spPr/>
    </dgm:pt>
    <dgm:pt modelId="{07D13BB0-84BF-7B4C-8A9A-5EE31144881E}" type="pres">
      <dgm:prSet presAssocID="{57E326FA-B853-F74D-87D6-AB9F31D91973}" presName="vProcSp" presStyleCnt="0"/>
      <dgm:spPr/>
    </dgm:pt>
    <dgm:pt modelId="{385125EE-973D-1746-966C-5DC4CAB66436}" type="pres">
      <dgm:prSet presAssocID="{57E326FA-B853-F74D-87D6-AB9F31D91973}" presName="vSp1" presStyleCnt="0"/>
      <dgm:spPr/>
    </dgm:pt>
    <dgm:pt modelId="{8CF307EC-B518-9049-8693-506D1B1348AF}" type="pres">
      <dgm:prSet presAssocID="{57E326FA-B853-F74D-87D6-AB9F31D91973}" presName="simulatedConn" presStyleLbl="solidFgAcc1" presStyleIdx="1" presStyleCnt="2"/>
      <dgm:spPr/>
    </dgm:pt>
    <dgm:pt modelId="{25401EAD-35F6-794A-93D3-195960383F6E}" type="pres">
      <dgm:prSet presAssocID="{57E326FA-B853-F74D-87D6-AB9F31D91973}" presName="vSp2" presStyleCnt="0"/>
      <dgm:spPr/>
    </dgm:pt>
    <dgm:pt modelId="{EAE5CD3A-91C9-FA41-844C-AB5F93E23044}" type="pres">
      <dgm:prSet presAssocID="{57E326FA-B853-F74D-87D6-AB9F31D91973}" presName="sibTrans" presStyleCnt="0"/>
      <dgm:spPr/>
    </dgm:pt>
    <dgm:pt modelId="{523291B0-0774-7042-898F-0E47F9D34E43}" type="pres">
      <dgm:prSet presAssocID="{812682C5-4203-2C46-8E3A-636848F28D72}" presName="compositeNode" presStyleCnt="0">
        <dgm:presLayoutVars>
          <dgm:bulletEnabled val="1"/>
        </dgm:presLayoutVars>
      </dgm:prSet>
      <dgm:spPr/>
    </dgm:pt>
    <dgm:pt modelId="{1DB71694-F298-AF47-9B8B-3E96EC96425B}" type="pres">
      <dgm:prSet presAssocID="{812682C5-4203-2C46-8E3A-636848F28D72}" presName="bgRect" presStyleLbl="node1" presStyleIdx="2" presStyleCnt="3"/>
      <dgm:spPr/>
    </dgm:pt>
    <dgm:pt modelId="{9E03997A-6C51-8344-A3DE-E33557E92FD8}" type="pres">
      <dgm:prSet presAssocID="{812682C5-4203-2C46-8E3A-636848F28D72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29399F0-A556-C041-B1EC-A99C4802519A}" type="pres">
      <dgm:prSet presAssocID="{812682C5-4203-2C46-8E3A-636848F28D7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1455200-6042-FA41-8A30-97551B576C86}" type="presOf" srcId="{654C76BD-6A7D-8545-8AC2-82987902F3B4}" destId="{9D35D943-DA87-E640-8A7D-78C1EF223088}" srcOrd="0" destOrd="0" presId="urn:microsoft.com/office/officeart/2005/8/layout/hProcess7"/>
    <dgm:cxn modelId="{FAE6300E-A583-AA48-AA3F-EF1BA90EB851}" type="presOf" srcId="{38FF773C-02C9-7547-A5DC-03F499781336}" destId="{28CEAD2D-0F94-4B40-A103-F08E2C606C95}" srcOrd="1" destOrd="0" presId="urn:microsoft.com/office/officeart/2005/8/layout/hProcess7"/>
    <dgm:cxn modelId="{45AAF80E-2802-444B-B9C1-61C0D7236F93}" srcId="{812682C5-4203-2C46-8E3A-636848F28D72}" destId="{952CE6D2-4512-E44E-B65C-E60CE2A804D1}" srcOrd="0" destOrd="0" parTransId="{CD54D326-BAF2-0A4C-A6A6-DFD6303EC7EC}" sibTransId="{FE4AD4B5-6A01-2B4F-8F7B-962FA5508145}"/>
    <dgm:cxn modelId="{D674D61D-9063-BC4F-827F-BB45E00CE61E}" type="presOf" srcId="{952CE6D2-4512-E44E-B65C-E60CE2A804D1}" destId="{629399F0-A556-C041-B1EC-A99C4802519A}" srcOrd="0" destOrd="0" presId="urn:microsoft.com/office/officeart/2005/8/layout/hProcess7"/>
    <dgm:cxn modelId="{96DEA53A-5DF3-B545-BD60-F07FECD1A5EA}" srcId="{38FF773C-02C9-7547-A5DC-03F499781336}" destId="{28A6EDEC-6A1A-354C-89F1-3902CD3304DD}" srcOrd="0" destOrd="0" parTransId="{68005E57-9AE3-4542-9067-ABBF8BC3CB8C}" sibTransId="{47DF3E5C-7047-124C-8BFD-B861DB444F44}"/>
    <dgm:cxn modelId="{AEAB0C51-0DE1-7B46-8575-9DBD1AA5A645}" type="presOf" srcId="{93506440-78EB-0F4F-96C4-8995E57FEC35}" destId="{AE1BE3A8-1BEF-B546-A327-18994D3C44ED}" srcOrd="0" destOrd="0" presId="urn:microsoft.com/office/officeart/2005/8/layout/hProcess7"/>
    <dgm:cxn modelId="{AEEEC953-F35F-3645-81AE-A76CF0E29123}" type="presOf" srcId="{812682C5-4203-2C46-8E3A-636848F28D72}" destId="{9E03997A-6C51-8344-A3DE-E33557E92FD8}" srcOrd="1" destOrd="0" presId="urn:microsoft.com/office/officeart/2005/8/layout/hProcess7"/>
    <dgm:cxn modelId="{78EDA264-1538-0A4A-AE2B-99BBB1267FA6}" type="presOf" srcId="{8B1F41CB-7D89-084D-850A-12B5574F64AD}" destId="{D5D70C1A-A8B0-E94D-9739-51C156174BAA}" srcOrd="0" destOrd="0" presId="urn:microsoft.com/office/officeart/2005/8/layout/hProcess7"/>
    <dgm:cxn modelId="{3DBA0968-54DD-DE48-931E-89E3347C3224}" type="presOf" srcId="{28A6EDEC-6A1A-354C-89F1-3902CD3304DD}" destId="{C4783525-0B4C-CB43-96AB-CCB690623BDA}" srcOrd="0" destOrd="0" presId="urn:microsoft.com/office/officeart/2005/8/layout/hProcess7"/>
    <dgm:cxn modelId="{A99A3F6F-FB68-344D-A4FD-FD0AAFDFCDD0}" type="presOf" srcId="{812682C5-4203-2C46-8E3A-636848F28D72}" destId="{1DB71694-F298-AF47-9B8B-3E96EC96425B}" srcOrd="0" destOrd="0" presId="urn:microsoft.com/office/officeart/2005/8/layout/hProcess7"/>
    <dgm:cxn modelId="{26EB0A9F-D96C-6549-A814-2B86BC8311F3}" type="presOf" srcId="{654C76BD-6A7D-8545-8AC2-82987902F3B4}" destId="{FDFC23B2-D8E3-F44F-9603-49C373850C2D}" srcOrd="1" destOrd="0" presId="urn:microsoft.com/office/officeart/2005/8/layout/hProcess7"/>
    <dgm:cxn modelId="{EB802B9F-99B7-4C41-83FC-A295A25FE09D}" srcId="{93506440-78EB-0F4F-96C4-8995E57FEC35}" destId="{812682C5-4203-2C46-8E3A-636848F28D72}" srcOrd="2" destOrd="0" parTransId="{BC8AA4A6-B0A1-7B4B-861E-82E64E3D6A13}" sibTransId="{2C184BE6-0DB4-AD48-9FAF-D75E00E063A7}"/>
    <dgm:cxn modelId="{9BA071B5-189C-3B4A-8916-A82D094DFA21}" srcId="{654C76BD-6A7D-8545-8AC2-82987902F3B4}" destId="{8B1F41CB-7D89-084D-850A-12B5574F64AD}" srcOrd="0" destOrd="0" parTransId="{86A8FA2E-31F7-7D44-B444-B12EE8C52B78}" sibTransId="{82451C5A-F554-2347-95B4-06D27BD10E53}"/>
    <dgm:cxn modelId="{6F1DB9C7-424D-0C46-889F-508848DFAB80}" type="presOf" srcId="{38FF773C-02C9-7547-A5DC-03F499781336}" destId="{BB0E5B36-116D-1D45-B19B-872706F51CAD}" srcOrd="0" destOrd="0" presId="urn:microsoft.com/office/officeart/2005/8/layout/hProcess7"/>
    <dgm:cxn modelId="{E2974DD0-B770-D549-BF56-F60C4909798A}" srcId="{93506440-78EB-0F4F-96C4-8995E57FEC35}" destId="{654C76BD-6A7D-8545-8AC2-82987902F3B4}" srcOrd="0" destOrd="0" parTransId="{EEA47A45-C192-9A4B-B010-ECDFF3EA004A}" sibTransId="{FED52381-FE75-414F-A0FC-451B10817028}"/>
    <dgm:cxn modelId="{62814DFB-53B5-8042-ACBB-E80639B9E34B}" srcId="{93506440-78EB-0F4F-96C4-8995E57FEC35}" destId="{38FF773C-02C9-7547-A5DC-03F499781336}" srcOrd="1" destOrd="0" parTransId="{FCEF6664-D043-AF47-9ACB-075DB603B2EB}" sibTransId="{57E326FA-B853-F74D-87D6-AB9F31D91973}"/>
    <dgm:cxn modelId="{D8E850FD-4CD4-6B47-BFC5-D3E1ED6041D2}" type="presParOf" srcId="{AE1BE3A8-1BEF-B546-A327-18994D3C44ED}" destId="{FB40F23F-D0E7-CF49-8C3F-EE9E4C7AB535}" srcOrd="0" destOrd="0" presId="urn:microsoft.com/office/officeart/2005/8/layout/hProcess7"/>
    <dgm:cxn modelId="{D62EC323-C652-4A47-A682-0C2F67297977}" type="presParOf" srcId="{FB40F23F-D0E7-CF49-8C3F-EE9E4C7AB535}" destId="{9D35D943-DA87-E640-8A7D-78C1EF223088}" srcOrd="0" destOrd="0" presId="urn:microsoft.com/office/officeart/2005/8/layout/hProcess7"/>
    <dgm:cxn modelId="{8B06832A-4BBE-374E-B921-A76A2432F057}" type="presParOf" srcId="{FB40F23F-D0E7-CF49-8C3F-EE9E4C7AB535}" destId="{FDFC23B2-D8E3-F44F-9603-49C373850C2D}" srcOrd="1" destOrd="0" presId="urn:microsoft.com/office/officeart/2005/8/layout/hProcess7"/>
    <dgm:cxn modelId="{D0DBFD38-8A6F-CD4D-9BC8-3F23C23900F2}" type="presParOf" srcId="{FB40F23F-D0E7-CF49-8C3F-EE9E4C7AB535}" destId="{D5D70C1A-A8B0-E94D-9739-51C156174BAA}" srcOrd="2" destOrd="0" presId="urn:microsoft.com/office/officeart/2005/8/layout/hProcess7"/>
    <dgm:cxn modelId="{A56E55D0-8398-4B48-929B-F463F2A5DE85}" type="presParOf" srcId="{AE1BE3A8-1BEF-B546-A327-18994D3C44ED}" destId="{701D0980-800A-EE49-9C54-8CB6ED1D4AC4}" srcOrd="1" destOrd="0" presId="urn:microsoft.com/office/officeart/2005/8/layout/hProcess7"/>
    <dgm:cxn modelId="{5EC82EDF-FC42-5844-B895-22DAB73D727C}" type="presParOf" srcId="{AE1BE3A8-1BEF-B546-A327-18994D3C44ED}" destId="{EF525EA2-74DE-AC43-B290-A4D0FDDD491D}" srcOrd="2" destOrd="0" presId="urn:microsoft.com/office/officeart/2005/8/layout/hProcess7"/>
    <dgm:cxn modelId="{46D1B6E6-B00A-7349-BF06-72FA1E0FEC60}" type="presParOf" srcId="{EF525EA2-74DE-AC43-B290-A4D0FDDD491D}" destId="{CB0B7E64-902A-7648-80D4-963AA8B84599}" srcOrd="0" destOrd="0" presId="urn:microsoft.com/office/officeart/2005/8/layout/hProcess7"/>
    <dgm:cxn modelId="{A2D6BF10-7B94-A047-8800-C1F6DAF93FC5}" type="presParOf" srcId="{EF525EA2-74DE-AC43-B290-A4D0FDDD491D}" destId="{69E26F74-8074-CE41-BE6F-4F5022984747}" srcOrd="1" destOrd="0" presId="urn:microsoft.com/office/officeart/2005/8/layout/hProcess7"/>
    <dgm:cxn modelId="{297745E1-0BC0-B540-BF76-2A00F8296DF7}" type="presParOf" srcId="{EF525EA2-74DE-AC43-B290-A4D0FDDD491D}" destId="{3DB9F975-9CE2-404E-B43A-4202A30C67FE}" srcOrd="2" destOrd="0" presId="urn:microsoft.com/office/officeart/2005/8/layout/hProcess7"/>
    <dgm:cxn modelId="{27A0C2DE-9898-6844-9925-84146866D965}" type="presParOf" srcId="{AE1BE3A8-1BEF-B546-A327-18994D3C44ED}" destId="{1F2F87C2-FEBF-264E-8CFA-D029EE7EAAA6}" srcOrd="3" destOrd="0" presId="urn:microsoft.com/office/officeart/2005/8/layout/hProcess7"/>
    <dgm:cxn modelId="{F36ED8E1-5AE4-3B49-9173-EDD505C5B960}" type="presParOf" srcId="{AE1BE3A8-1BEF-B546-A327-18994D3C44ED}" destId="{B9B529C3-68D4-7B40-A944-3772A3D136D6}" srcOrd="4" destOrd="0" presId="urn:microsoft.com/office/officeart/2005/8/layout/hProcess7"/>
    <dgm:cxn modelId="{766741D8-1696-1B42-883B-A7650F517807}" type="presParOf" srcId="{B9B529C3-68D4-7B40-A944-3772A3D136D6}" destId="{BB0E5B36-116D-1D45-B19B-872706F51CAD}" srcOrd="0" destOrd="0" presId="urn:microsoft.com/office/officeart/2005/8/layout/hProcess7"/>
    <dgm:cxn modelId="{A69D4FC0-33C8-0745-87A6-250798FA74E8}" type="presParOf" srcId="{B9B529C3-68D4-7B40-A944-3772A3D136D6}" destId="{28CEAD2D-0F94-4B40-A103-F08E2C606C95}" srcOrd="1" destOrd="0" presId="urn:microsoft.com/office/officeart/2005/8/layout/hProcess7"/>
    <dgm:cxn modelId="{CB83353B-721F-F54F-AE6E-7932C0E49FCF}" type="presParOf" srcId="{B9B529C3-68D4-7B40-A944-3772A3D136D6}" destId="{C4783525-0B4C-CB43-96AB-CCB690623BDA}" srcOrd="2" destOrd="0" presId="urn:microsoft.com/office/officeart/2005/8/layout/hProcess7"/>
    <dgm:cxn modelId="{41B381FF-4648-6C42-A081-C7E6B0B2084B}" type="presParOf" srcId="{AE1BE3A8-1BEF-B546-A327-18994D3C44ED}" destId="{4E8C3428-8C92-BE42-9D6A-BE1BD8B47185}" srcOrd="5" destOrd="0" presId="urn:microsoft.com/office/officeart/2005/8/layout/hProcess7"/>
    <dgm:cxn modelId="{AFEE2C2D-581C-754B-B19C-1D3758C10758}" type="presParOf" srcId="{AE1BE3A8-1BEF-B546-A327-18994D3C44ED}" destId="{07D13BB0-84BF-7B4C-8A9A-5EE31144881E}" srcOrd="6" destOrd="0" presId="urn:microsoft.com/office/officeart/2005/8/layout/hProcess7"/>
    <dgm:cxn modelId="{700A1732-BA6A-254E-AEB6-90174F62A229}" type="presParOf" srcId="{07D13BB0-84BF-7B4C-8A9A-5EE31144881E}" destId="{385125EE-973D-1746-966C-5DC4CAB66436}" srcOrd="0" destOrd="0" presId="urn:microsoft.com/office/officeart/2005/8/layout/hProcess7"/>
    <dgm:cxn modelId="{13CE131E-E16F-8048-BBCA-A1A778389821}" type="presParOf" srcId="{07D13BB0-84BF-7B4C-8A9A-5EE31144881E}" destId="{8CF307EC-B518-9049-8693-506D1B1348AF}" srcOrd="1" destOrd="0" presId="urn:microsoft.com/office/officeart/2005/8/layout/hProcess7"/>
    <dgm:cxn modelId="{99FF0C91-65AE-6E44-908A-B1B3815A84FE}" type="presParOf" srcId="{07D13BB0-84BF-7B4C-8A9A-5EE31144881E}" destId="{25401EAD-35F6-794A-93D3-195960383F6E}" srcOrd="2" destOrd="0" presId="urn:microsoft.com/office/officeart/2005/8/layout/hProcess7"/>
    <dgm:cxn modelId="{342DCF0C-A164-E242-A485-11E2333310CC}" type="presParOf" srcId="{AE1BE3A8-1BEF-B546-A327-18994D3C44ED}" destId="{EAE5CD3A-91C9-FA41-844C-AB5F93E23044}" srcOrd="7" destOrd="0" presId="urn:microsoft.com/office/officeart/2005/8/layout/hProcess7"/>
    <dgm:cxn modelId="{45C650B8-DA57-7A4F-86CC-0D9C25246E33}" type="presParOf" srcId="{AE1BE3A8-1BEF-B546-A327-18994D3C44ED}" destId="{523291B0-0774-7042-898F-0E47F9D34E43}" srcOrd="8" destOrd="0" presId="urn:microsoft.com/office/officeart/2005/8/layout/hProcess7"/>
    <dgm:cxn modelId="{90E6FC52-125D-144E-945F-B85D3922A78D}" type="presParOf" srcId="{523291B0-0774-7042-898F-0E47F9D34E43}" destId="{1DB71694-F298-AF47-9B8B-3E96EC96425B}" srcOrd="0" destOrd="0" presId="urn:microsoft.com/office/officeart/2005/8/layout/hProcess7"/>
    <dgm:cxn modelId="{3A0A075F-3E70-734C-85E9-B2B20EDB09FE}" type="presParOf" srcId="{523291B0-0774-7042-898F-0E47F9D34E43}" destId="{9E03997A-6C51-8344-A3DE-E33557E92FD8}" srcOrd="1" destOrd="0" presId="urn:microsoft.com/office/officeart/2005/8/layout/hProcess7"/>
    <dgm:cxn modelId="{397D6F04-A93D-BC45-B5E3-5A747EA38D3D}" type="presParOf" srcId="{523291B0-0774-7042-898F-0E47F9D34E43}" destId="{629399F0-A556-C041-B1EC-A99C4802519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405A15-7A21-3B4D-8086-66C972094C66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1B38B703-5667-0744-B9C2-EE1348B75B65}">
      <dgm:prSet phldrT="[Texte]"/>
      <dgm:spPr/>
      <dgm:t>
        <a:bodyPr/>
        <a:lstStyle/>
        <a:p>
          <a:r>
            <a:rPr lang="fr-FR" dirty="0"/>
            <a:t>Trouble pression</a:t>
          </a:r>
        </a:p>
      </dgm:t>
    </dgm:pt>
    <dgm:pt modelId="{6CBC2C70-4CB3-6240-9370-D92045E5CF2C}" type="parTrans" cxnId="{B9AA6A3F-7921-5E45-83E4-8CAAA7CFCD3F}">
      <dgm:prSet/>
      <dgm:spPr/>
      <dgm:t>
        <a:bodyPr/>
        <a:lstStyle/>
        <a:p>
          <a:endParaRPr lang="fr-FR"/>
        </a:p>
      </dgm:t>
    </dgm:pt>
    <dgm:pt modelId="{DD61908D-E552-C846-B48D-70B18B67B254}" type="sibTrans" cxnId="{B9AA6A3F-7921-5E45-83E4-8CAAA7CFCD3F}">
      <dgm:prSet/>
      <dgm:spPr/>
      <dgm:t>
        <a:bodyPr/>
        <a:lstStyle/>
        <a:p>
          <a:endParaRPr lang="fr-FR"/>
        </a:p>
      </dgm:t>
    </dgm:pt>
    <dgm:pt modelId="{D34D53CE-EC8F-A143-B7EA-B9983EC4B43B}">
      <dgm:prSet phldrT="[Texte]"/>
      <dgm:spPr/>
      <dgm:t>
        <a:bodyPr/>
        <a:lstStyle/>
        <a:p>
          <a:r>
            <a:rPr lang="fr-FR" dirty="0"/>
            <a:t>Asymétrie croissance</a:t>
          </a:r>
        </a:p>
      </dgm:t>
    </dgm:pt>
    <dgm:pt modelId="{0E23067B-015D-CA42-965B-AA1931DE1F9E}" type="parTrans" cxnId="{C808B79F-EF61-9441-B933-0A8CD36732CD}">
      <dgm:prSet/>
      <dgm:spPr/>
      <dgm:t>
        <a:bodyPr/>
        <a:lstStyle/>
        <a:p>
          <a:endParaRPr lang="fr-FR"/>
        </a:p>
      </dgm:t>
    </dgm:pt>
    <dgm:pt modelId="{94EEFEFF-A939-5E4A-8418-5D38F2D99614}" type="sibTrans" cxnId="{C808B79F-EF61-9441-B933-0A8CD36732CD}">
      <dgm:prSet/>
      <dgm:spPr/>
      <dgm:t>
        <a:bodyPr/>
        <a:lstStyle/>
        <a:p>
          <a:endParaRPr lang="fr-FR"/>
        </a:p>
      </dgm:t>
    </dgm:pt>
    <dgm:pt modelId="{7219E08B-0A9A-0E45-860A-4F729548A191}">
      <dgm:prSet phldrT="[Texte]"/>
      <dgm:spPr/>
      <dgm:t>
        <a:bodyPr/>
        <a:lstStyle/>
        <a:p>
          <a:r>
            <a:rPr lang="fr-FR" dirty="0"/>
            <a:t>déformation</a:t>
          </a:r>
        </a:p>
      </dgm:t>
    </dgm:pt>
    <dgm:pt modelId="{815E65DD-F288-3547-9553-2E6E0AADD93C}" type="parTrans" cxnId="{A36ACE43-7898-B647-8CA0-D73A03F55C52}">
      <dgm:prSet/>
      <dgm:spPr/>
      <dgm:t>
        <a:bodyPr/>
        <a:lstStyle/>
        <a:p>
          <a:endParaRPr lang="fr-FR"/>
        </a:p>
      </dgm:t>
    </dgm:pt>
    <dgm:pt modelId="{508C0F9C-85BD-1644-96F1-63BFE9D6C71E}" type="sibTrans" cxnId="{A36ACE43-7898-B647-8CA0-D73A03F55C52}">
      <dgm:prSet/>
      <dgm:spPr/>
      <dgm:t>
        <a:bodyPr/>
        <a:lstStyle/>
        <a:p>
          <a:endParaRPr lang="fr-FR"/>
        </a:p>
      </dgm:t>
    </dgm:pt>
    <dgm:pt modelId="{862D6AD0-4F2D-F147-9609-7552362C7700}" type="pres">
      <dgm:prSet presAssocID="{B3405A15-7A21-3B4D-8086-66C972094C66}" presName="cycle" presStyleCnt="0">
        <dgm:presLayoutVars>
          <dgm:dir/>
          <dgm:resizeHandles val="exact"/>
        </dgm:presLayoutVars>
      </dgm:prSet>
      <dgm:spPr/>
    </dgm:pt>
    <dgm:pt modelId="{DC44E395-B6AE-BF45-973C-C80DFD4E7C7E}" type="pres">
      <dgm:prSet presAssocID="{1B38B703-5667-0744-B9C2-EE1348B75B65}" presName="node" presStyleLbl="node1" presStyleIdx="0" presStyleCnt="3">
        <dgm:presLayoutVars>
          <dgm:bulletEnabled val="1"/>
        </dgm:presLayoutVars>
      </dgm:prSet>
      <dgm:spPr/>
    </dgm:pt>
    <dgm:pt modelId="{964E4BA2-BEF7-7742-AEB7-EB341313183E}" type="pres">
      <dgm:prSet presAssocID="{DD61908D-E552-C846-B48D-70B18B67B254}" presName="sibTrans" presStyleLbl="sibTrans2D1" presStyleIdx="0" presStyleCnt="3"/>
      <dgm:spPr/>
    </dgm:pt>
    <dgm:pt modelId="{01D13EFB-6927-7F4C-B925-71FBC0A972A8}" type="pres">
      <dgm:prSet presAssocID="{DD61908D-E552-C846-B48D-70B18B67B254}" presName="connectorText" presStyleLbl="sibTrans2D1" presStyleIdx="0" presStyleCnt="3"/>
      <dgm:spPr/>
    </dgm:pt>
    <dgm:pt modelId="{D00E81C2-D2AC-054A-B57E-AA272437A6CD}" type="pres">
      <dgm:prSet presAssocID="{D34D53CE-EC8F-A143-B7EA-B9983EC4B43B}" presName="node" presStyleLbl="node1" presStyleIdx="1" presStyleCnt="3">
        <dgm:presLayoutVars>
          <dgm:bulletEnabled val="1"/>
        </dgm:presLayoutVars>
      </dgm:prSet>
      <dgm:spPr/>
    </dgm:pt>
    <dgm:pt modelId="{08EBCE6A-E078-9D44-A5F8-FC0CE7735536}" type="pres">
      <dgm:prSet presAssocID="{94EEFEFF-A939-5E4A-8418-5D38F2D99614}" presName="sibTrans" presStyleLbl="sibTrans2D1" presStyleIdx="1" presStyleCnt="3"/>
      <dgm:spPr/>
    </dgm:pt>
    <dgm:pt modelId="{71EE7733-C6AE-0742-8501-AEF7ABA5284B}" type="pres">
      <dgm:prSet presAssocID="{94EEFEFF-A939-5E4A-8418-5D38F2D99614}" presName="connectorText" presStyleLbl="sibTrans2D1" presStyleIdx="1" presStyleCnt="3"/>
      <dgm:spPr/>
    </dgm:pt>
    <dgm:pt modelId="{78B948CA-1D9D-2B43-9A9F-1D92DFDFFC1A}" type="pres">
      <dgm:prSet presAssocID="{7219E08B-0A9A-0E45-860A-4F729548A191}" presName="node" presStyleLbl="node1" presStyleIdx="2" presStyleCnt="3">
        <dgm:presLayoutVars>
          <dgm:bulletEnabled val="1"/>
        </dgm:presLayoutVars>
      </dgm:prSet>
      <dgm:spPr/>
    </dgm:pt>
    <dgm:pt modelId="{F04EE4CC-1D9E-3D4B-A1E7-5F95DEFEE5B0}" type="pres">
      <dgm:prSet presAssocID="{508C0F9C-85BD-1644-96F1-63BFE9D6C71E}" presName="sibTrans" presStyleLbl="sibTrans2D1" presStyleIdx="2" presStyleCnt="3"/>
      <dgm:spPr/>
    </dgm:pt>
    <dgm:pt modelId="{5E8D6999-88CF-6F42-BA08-B4139FA82096}" type="pres">
      <dgm:prSet presAssocID="{508C0F9C-85BD-1644-96F1-63BFE9D6C71E}" presName="connectorText" presStyleLbl="sibTrans2D1" presStyleIdx="2" presStyleCnt="3"/>
      <dgm:spPr/>
    </dgm:pt>
  </dgm:ptLst>
  <dgm:cxnLst>
    <dgm:cxn modelId="{2A4B121D-710F-6644-A829-E0E74BB130DA}" type="presOf" srcId="{D34D53CE-EC8F-A143-B7EA-B9983EC4B43B}" destId="{D00E81C2-D2AC-054A-B57E-AA272437A6CD}" srcOrd="0" destOrd="0" presId="urn:microsoft.com/office/officeart/2005/8/layout/cycle2"/>
    <dgm:cxn modelId="{14283928-2661-BD4E-A7BF-01EB7C04B187}" type="presOf" srcId="{94EEFEFF-A939-5E4A-8418-5D38F2D99614}" destId="{08EBCE6A-E078-9D44-A5F8-FC0CE7735536}" srcOrd="0" destOrd="0" presId="urn:microsoft.com/office/officeart/2005/8/layout/cycle2"/>
    <dgm:cxn modelId="{B9AA6A3F-7921-5E45-83E4-8CAAA7CFCD3F}" srcId="{B3405A15-7A21-3B4D-8086-66C972094C66}" destId="{1B38B703-5667-0744-B9C2-EE1348B75B65}" srcOrd="0" destOrd="0" parTransId="{6CBC2C70-4CB3-6240-9370-D92045E5CF2C}" sibTransId="{DD61908D-E552-C846-B48D-70B18B67B254}"/>
    <dgm:cxn modelId="{A36ACE43-7898-B647-8CA0-D73A03F55C52}" srcId="{B3405A15-7A21-3B4D-8086-66C972094C66}" destId="{7219E08B-0A9A-0E45-860A-4F729548A191}" srcOrd="2" destOrd="0" parTransId="{815E65DD-F288-3547-9553-2E6E0AADD93C}" sibTransId="{508C0F9C-85BD-1644-96F1-63BFE9D6C71E}"/>
    <dgm:cxn modelId="{19EB654F-99EA-5643-8914-C23108364342}" type="presOf" srcId="{DD61908D-E552-C846-B48D-70B18B67B254}" destId="{964E4BA2-BEF7-7742-AEB7-EB341313183E}" srcOrd="0" destOrd="0" presId="urn:microsoft.com/office/officeart/2005/8/layout/cycle2"/>
    <dgm:cxn modelId="{927EA366-9F3C-384D-9345-CE9B901D5533}" type="presOf" srcId="{B3405A15-7A21-3B4D-8086-66C972094C66}" destId="{862D6AD0-4F2D-F147-9609-7552362C7700}" srcOrd="0" destOrd="0" presId="urn:microsoft.com/office/officeart/2005/8/layout/cycle2"/>
    <dgm:cxn modelId="{A158EC74-93B2-1844-AB88-50659E8B1830}" type="presOf" srcId="{DD61908D-E552-C846-B48D-70B18B67B254}" destId="{01D13EFB-6927-7F4C-B925-71FBC0A972A8}" srcOrd="1" destOrd="0" presId="urn:microsoft.com/office/officeart/2005/8/layout/cycle2"/>
    <dgm:cxn modelId="{993ABA80-C0DF-0F43-8AFF-02DAF679B95F}" type="presOf" srcId="{7219E08B-0A9A-0E45-860A-4F729548A191}" destId="{78B948CA-1D9D-2B43-9A9F-1D92DFDFFC1A}" srcOrd="0" destOrd="0" presId="urn:microsoft.com/office/officeart/2005/8/layout/cycle2"/>
    <dgm:cxn modelId="{CCC30186-5730-B949-AE43-402A84ECA296}" type="presOf" srcId="{1B38B703-5667-0744-B9C2-EE1348B75B65}" destId="{DC44E395-B6AE-BF45-973C-C80DFD4E7C7E}" srcOrd="0" destOrd="0" presId="urn:microsoft.com/office/officeart/2005/8/layout/cycle2"/>
    <dgm:cxn modelId="{365D8287-414F-B440-8BB1-4D3C6FB6C74C}" type="presOf" srcId="{508C0F9C-85BD-1644-96F1-63BFE9D6C71E}" destId="{F04EE4CC-1D9E-3D4B-A1E7-5F95DEFEE5B0}" srcOrd="0" destOrd="0" presId="urn:microsoft.com/office/officeart/2005/8/layout/cycle2"/>
    <dgm:cxn modelId="{8F749095-B73D-1440-B719-1ADBD522FA11}" type="presOf" srcId="{508C0F9C-85BD-1644-96F1-63BFE9D6C71E}" destId="{5E8D6999-88CF-6F42-BA08-B4139FA82096}" srcOrd="1" destOrd="0" presId="urn:microsoft.com/office/officeart/2005/8/layout/cycle2"/>
    <dgm:cxn modelId="{C808B79F-EF61-9441-B933-0A8CD36732CD}" srcId="{B3405A15-7A21-3B4D-8086-66C972094C66}" destId="{D34D53CE-EC8F-A143-B7EA-B9983EC4B43B}" srcOrd="1" destOrd="0" parTransId="{0E23067B-015D-CA42-965B-AA1931DE1F9E}" sibTransId="{94EEFEFF-A939-5E4A-8418-5D38F2D99614}"/>
    <dgm:cxn modelId="{3261CFAE-0CF2-BE42-8001-200EA391E77C}" type="presOf" srcId="{94EEFEFF-A939-5E4A-8418-5D38F2D99614}" destId="{71EE7733-C6AE-0742-8501-AEF7ABA5284B}" srcOrd="1" destOrd="0" presId="urn:microsoft.com/office/officeart/2005/8/layout/cycle2"/>
    <dgm:cxn modelId="{987EA148-1C17-CD41-9DE9-8C198285C7A8}" type="presParOf" srcId="{862D6AD0-4F2D-F147-9609-7552362C7700}" destId="{DC44E395-B6AE-BF45-973C-C80DFD4E7C7E}" srcOrd="0" destOrd="0" presId="urn:microsoft.com/office/officeart/2005/8/layout/cycle2"/>
    <dgm:cxn modelId="{4B84E55D-0FD2-5048-AA8F-BA42B6BB6CED}" type="presParOf" srcId="{862D6AD0-4F2D-F147-9609-7552362C7700}" destId="{964E4BA2-BEF7-7742-AEB7-EB341313183E}" srcOrd="1" destOrd="0" presId="urn:microsoft.com/office/officeart/2005/8/layout/cycle2"/>
    <dgm:cxn modelId="{DD89BFD3-EA5F-3848-860D-45F3D5B409DD}" type="presParOf" srcId="{964E4BA2-BEF7-7742-AEB7-EB341313183E}" destId="{01D13EFB-6927-7F4C-B925-71FBC0A972A8}" srcOrd="0" destOrd="0" presId="urn:microsoft.com/office/officeart/2005/8/layout/cycle2"/>
    <dgm:cxn modelId="{5E3F6C24-D6EB-6946-A95A-0C3272DEBDBC}" type="presParOf" srcId="{862D6AD0-4F2D-F147-9609-7552362C7700}" destId="{D00E81C2-D2AC-054A-B57E-AA272437A6CD}" srcOrd="2" destOrd="0" presId="urn:microsoft.com/office/officeart/2005/8/layout/cycle2"/>
    <dgm:cxn modelId="{F2754EF6-3B19-C141-8E14-28E9DD7F9B0C}" type="presParOf" srcId="{862D6AD0-4F2D-F147-9609-7552362C7700}" destId="{08EBCE6A-E078-9D44-A5F8-FC0CE7735536}" srcOrd="3" destOrd="0" presId="urn:microsoft.com/office/officeart/2005/8/layout/cycle2"/>
    <dgm:cxn modelId="{6248F826-E3CC-F342-ACF5-3E06845F8894}" type="presParOf" srcId="{08EBCE6A-E078-9D44-A5F8-FC0CE7735536}" destId="{71EE7733-C6AE-0742-8501-AEF7ABA5284B}" srcOrd="0" destOrd="0" presId="urn:microsoft.com/office/officeart/2005/8/layout/cycle2"/>
    <dgm:cxn modelId="{A176D5FC-C363-BF4A-8922-CB095AE1D0E7}" type="presParOf" srcId="{862D6AD0-4F2D-F147-9609-7552362C7700}" destId="{78B948CA-1D9D-2B43-9A9F-1D92DFDFFC1A}" srcOrd="4" destOrd="0" presId="urn:microsoft.com/office/officeart/2005/8/layout/cycle2"/>
    <dgm:cxn modelId="{92A43F48-53DB-0F4F-92D0-7CC1E6A87F85}" type="presParOf" srcId="{862D6AD0-4F2D-F147-9609-7552362C7700}" destId="{F04EE4CC-1D9E-3D4B-A1E7-5F95DEFEE5B0}" srcOrd="5" destOrd="0" presId="urn:microsoft.com/office/officeart/2005/8/layout/cycle2"/>
    <dgm:cxn modelId="{780E1FCB-A7B9-2541-A5AF-745ADBB4C3C1}" type="presParOf" srcId="{F04EE4CC-1D9E-3D4B-A1E7-5F95DEFEE5B0}" destId="{5E8D6999-88CF-6F42-BA08-B4139FA820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5D943-DA87-E640-8A7D-78C1EF223088}">
      <dsp:nvSpPr>
        <dsp:cNvPr id="0" name=""/>
        <dsp:cNvSpPr/>
      </dsp:nvSpPr>
      <dsp:spPr>
        <a:xfrm>
          <a:off x="2847" y="19149"/>
          <a:ext cx="3594199" cy="4313039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Facteurs primaires</a:t>
          </a:r>
        </a:p>
      </dsp:txBody>
      <dsp:txXfrm rot="16200000">
        <a:off x="-1406078" y="1428075"/>
        <a:ext cx="3536692" cy="718839"/>
      </dsp:txXfrm>
    </dsp:sp>
    <dsp:sp modelId="{D5D70C1A-A8B0-E94D-9739-51C156174BAA}">
      <dsp:nvSpPr>
        <dsp:cNvPr id="0" name=""/>
        <dsp:cNvSpPr/>
      </dsp:nvSpPr>
      <dsp:spPr>
        <a:xfrm>
          <a:off x="721686" y="19149"/>
          <a:ext cx="2677678" cy="4313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Génétique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/>
            <a:t>Endoc</a:t>
          </a: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Neuro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</dsp:txBody>
      <dsp:txXfrm>
        <a:off x="721686" y="19149"/>
        <a:ext cx="2677678" cy="4313039"/>
      </dsp:txXfrm>
    </dsp:sp>
    <dsp:sp modelId="{BB0E5B36-116D-1D45-B19B-872706F51CAD}">
      <dsp:nvSpPr>
        <dsp:cNvPr id="0" name=""/>
        <dsp:cNvSpPr/>
      </dsp:nvSpPr>
      <dsp:spPr>
        <a:xfrm>
          <a:off x="3722843" y="19149"/>
          <a:ext cx="3069913" cy="4313039"/>
        </a:xfrm>
        <a:prstGeom prst="roundRect">
          <a:avLst>
            <a:gd name="adj" fmla="val 5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Facreurs secondaires</a:t>
          </a:r>
        </a:p>
      </dsp:txBody>
      <dsp:txXfrm rot="16200000">
        <a:off x="2261488" y="1480504"/>
        <a:ext cx="3536692" cy="613982"/>
      </dsp:txXfrm>
    </dsp:sp>
    <dsp:sp modelId="{69E26F74-8074-CE41-BE6F-4F5022984747}">
      <dsp:nvSpPr>
        <dsp:cNvPr id="0" name=""/>
        <dsp:cNvSpPr/>
      </dsp:nvSpPr>
      <dsp:spPr>
        <a:xfrm rot="5400000">
          <a:off x="3423684" y="3449433"/>
          <a:ext cx="634259" cy="53912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83525-0B4C-CB43-96AB-CCB690623BDA}">
      <dsp:nvSpPr>
        <dsp:cNvPr id="0" name=""/>
        <dsp:cNvSpPr/>
      </dsp:nvSpPr>
      <dsp:spPr>
        <a:xfrm>
          <a:off x="4374836" y="19149"/>
          <a:ext cx="2287085" cy="4313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Déformation en 3D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Modification musculaire </a:t>
          </a:r>
        </a:p>
      </dsp:txBody>
      <dsp:txXfrm>
        <a:off x="4374836" y="19149"/>
        <a:ext cx="2287085" cy="4313039"/>
      </dsp:txXfrm>
    </dsp:sp>
    <dsp:sp modelId="{1DB71694-F298-AF47-9B8B-3E96EC96425B}">
      <dsp:nvSpPr>
        <dsp:cNvPr id="0" name=""/>
        <dsp:cNvSpPr/>
      </dsp:nvSpPr>
      <dsp:spPr>
        <a:xfrm>
          <a:off x="6918553" y="19149"/>
          <a:ext cx="3594199" cy="4313039"/>
        </a:xfrm>
        <a:prstGeom prst="roundRect">
          <a:avLst>
            <a:gd name="adj" fmla="val 5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Contexte spécifique</a:t>
          </a:r>
        </a:p>
      </dsp:txBody>
      <dsp:txXfrm rot="16200000">
        <a:off x="5509627" y="1428075"/>
        <a:ext cx="3536692" cy="718839"/>
      </dsp:txXfrm>
    </dsp:sp>
    <dsp:sp modelId="{8CF307EC-B518-9049-8693-506D1B1348AF}">
      <dsp:nvSpPr>
        <dsp:cNvPr id="0" name=""/>
        <dsp:cNvSpPr/>
      </dsp:nvSpPr>
      <dsp:spPr>
        <a:xfrm rot="5400000">
          <a:off x="6619394" y="3449433"/>
          <a:ext cx="634259" cy="53912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399F0-A556-C041-B1EC-A99C4802519A}">
      <dsp:nvSpPr>
        <dsp:cNvPr id="0" name=""/>
        <dsp:cNvSpPr/>
      </dsp:nvSpPr>
      <dsp:spPr>
        <a:xfrm>
          <a:off x="7637393" y="19149"/>
          <a:ext cx="2677678" cy="4313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Perturbation sensorielle, spatiale et musculaire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Perturbation de la posture et de la marche </a:t>
          </a:r>
        </a:p>
      </dsp:txBody>
      <dsp:txXfrm>
        <a:off x="7637393" y="19149"/>
        <a:ext cx="2677678" cy="4313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4E395-B6AE-BF45-973C-C80DFD4E7C7E}">
      <dsp:nvSpPr>
        <dsp:cNvPr id="0" name=""/>
        <dsp:cNvSpPr/>
      </dsp:nvSpPr>
      <dsp:spPr>
        <a:xfrm>
          <a:off x="1414802" y="922"/>
          <a:ext cx="1729820" cy="17298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Trouble pression</a:t>
          </a:r>
        </a:p>
      </dsp:txBody>
      <dsp:txXfrm>
        <a:off x="1668128" y="254248"/>
        <a:ext cx="1223168" cy="1223168"/>
      </dsp:txXfrm>
    </dsp:sp>
    <dsp:sp modelId="{964E4BA2-BEF7-7742-AEB7-EB341313183E}">
      <dsp:nvSpPr>
        <dsp:cNvPr id="0" name=""/>
        <dsp:cNvSpPr/>
      </dsp:nvSpPr>
      <dsp:spPr>
        <a:xfrm rot="3600000">
          <a:off x="2692686" y="1686637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2727104" y="1743787"/>
        <a:ext cx="321231" cy="350288"/>
      </dsp:txXfrm>
    </dsp:sp>
    <dsp:sp modelId="{D00E81C2-D2AC-054A-B57E-AA272437A6CD}">
      <dsp:nvSpPr>
        <dsp:cNvPr id="0" name=""/>
        <dsp:cNvSpPr/>
      </dsp:nvSpPr>
      <dsp:spPr>
        <a:xfrm>
          <a:off x="2712639" y="2248841"/>
          <a:ext cx="1729820" cy="1729820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Asymétrie croissance</a:t>
          </a:r>
        </a:p>
      </dsp:txBody>
      <dsp:txXfrm>
        <a:off x="2965965" y="2502167"/>
        <a:ext cx="1223168" cy="1223168"/>
      </dsp:txXfrm>
    </dsp:sp>
    <dsp:sp modelId="{08EBCE6A-E078-9D44-A5F8-FC0CE7735536}">
      <dsp:nvSpPr>
        <dsp:cNvPr id="0" name=""/>
        <dsp:cNvSpPr/>
      </dsp:nvSpPr>
      <dsp:spPr>
        <a:xfrm rot="10800000">
          <a:off x="2063249" y="2821845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2200920" y="2938608"/>
        <a:ext cx="321231" cy="350288"/>
      </dsp:txXfrm>
    </dsp:sp>
    <dsp:sp modelId="{78B948CA-1D9D-2B43-9A9F-1D92DFDFFC1A}">
      <dsp:nvSpPr>
        <dsp:cNvPr id="0" name=""/>
        <dsp:cNvSpPr/>
      </dsp:nvSpPr>
      <dsp:spPr>
        <a:xfrm>
          <a:off x="116964" y="2248841"/>
          <a:ext cx="1729820" cy="1729820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déformation</a:t>
          </a:r>
        </a:p>
      </dsp:txBody>
      <dsp:txXfrm>
        <a:off x="370290" y="2502167"/>
        <a:ext cx="1223168" cy="1223168"/>
      </dsp:txXfrm>
    </dsp:sp>
    <dsp:sp modelId="{F04EE4CC-1D9E-3D4B-A1E7-5F95DEFEE5B0}">
      <dsp:nvSpPr>
        <dsp:cNvPr id="0" name=""/>
        <dsp:cNvSpPr/>
      </dsp:nvSpPr>
      <dsp:spPr>
        <a:xfrm rot="18000000">
          <a:off x="1394848" y="1709132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1429266" y="1885508"/>
        <a:ext cx="321231" cy="35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E01AD-9184-63FE-BB2C-103B82340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5DB898-2189-4E49-D7DC-ABD8979F2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F6917E-6564-DE6F-8C4D-07FDE3E38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99EB07-8015-937B-3EB9-61C568CD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67B74-883B-679B-AD86-9D4DC91A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98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34605-3AC5-29A7-43D5-A2D25F4C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E5E22B-8236-526E-22BB-2FA73C9B5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C732E9-29BD-619B-958D-642D49983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4130DC-3F21-6DED-C251-52F75336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227910-1FD2-493A-C55A-43B52BB7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35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D8CC96-16B8-6BBA-27C7-8BD51B89B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DA26CC-D66E-7FAD-ECF0-1BADD7DBB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65023D-671B-3025-2C2A-683BDDB6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97FC9F-F5D0-4A7E-0C45-2A737B8E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6C3357-C9FB-5279-01FE-05634C91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91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446BC-F455-3620-4439-D0A22030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378051-5479-497F-6C79-6A0978C79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0B47B-2650-8BCC-3B13-264889A3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C56731-D56B-2FFD-2BD3-BB5CB8C5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7A4AE-682C-FC7F-6F78-3552CC06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64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215C6-1C1A-4A64-0E70-F58A4C0F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F91CB8-972F-98DC-1849-374483E2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21B624-CDAD-9181-FFFE-BF8421F7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38F444-05C3-B47A-BB6B-E06326FE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65A22-3DDC-7FB9-A257-F0CBD227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89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82F086-7B45-B47B-3799-37741EF6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16D063-11DC-0D09-8C48-B9EB75A48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3E66CF-5D79-7980-3DBC-89A2F305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C8E05A-9974-6E19-95A1-49A8F714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60E73-BC64-FD6C-DCDC-9D227724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68C8C1-BC90-6385-A107-8B12A599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7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A478C-2238-E03C-3CDE-F97D7075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B9D34A-CEE6-B456-79C8-5FEE32884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05B08B-7C1C-9CEB-D906-4C51263CE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D07058-F2BC-957F-37A4-8A50867B0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2776FC1-5261-C418-87B5-42EA93EF7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0D80110-E4E2-6A15-E555-FA5A5F65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65D03DA-65BD-B5C9-FBBB-922FD42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294A9-67A6-D101-88FC-15CF57F6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17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9E386-E0C2-499D-3F88-98A27405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97312D-C085-5697-E63E-E2321C868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25F140-E78E-42D8-AE24-75A72321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277A48-16E1-F0FC-B09F-7BBC6B53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38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6C65B7-863D-71C4-7F71-17B73C60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1F0A4E-BA45-EB25-AA8B-090B13DF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9DE1F9-8737-C22A-E643-E3F6D5B9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9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59274-CC0F-4026-2C8C-FA9E4B37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1BE7B7-D388-03C1-AEE0-38FC8E029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F6AF3F-8325-B979-179E-B2384B941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50EB0C-D961-3959-8593-D4608E90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1FE06C-6883-4D9C-FA3F-201FE9E8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0DB5BC-B092-27ED-5762-8F881EEF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65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15B3E1-03B6-110E-EA56-196480F8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611205-B83C-5566-19FF-E6CC785F9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1E9E71-92A9-7C2A-B225-B9FAD2C7D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6F6AE5-07F5-D849-07D4-2D223683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5069E5-FBA7-1D2D-A578-E3A80462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E68A24-77C0-8177-4600-F3093889E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23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1032CC1-7609-1BC9-4E99-D33C6162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C7F7E4-66C4-EFA5-FE21-2068464AA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A631E0-9C55-C50F-8F04-983EFFDD9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ED248-AD08-8848-9E54-E85A0134E7D3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D9573-FDD4-BDC7-B0FE-D22E9B384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94D279-4948-7723-C4F8-45D49823D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FE83-EC52-4A4A-928F-79B8C367F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21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erlinepoquegaceta.blogspot.com/2011/12/curso-de-corsets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s.wikipedia.org/wiki/Escoliosi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steopathelausannemichaud.ch/scoliose-enfant/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768D68C1-6288-7424-EFA6-8DAC6D34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439" b="257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B4BE4F-B759-2DBA-A81E-FF9BEFBBF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FFFF"/>
                </a:solidFill>
              </a:rPr>
              <a:t>TP scoliose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114955-F20D-3FB0-1A6B-35660153F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Le bilan </a:t>
            </a:r>
          </a:p>
        </p:txBody>
      </p:sp>
    </p:spTree>
    <p:extLst>
      <p:ext uri="{BB962C8B-B14F-4D97-AF65-F5344CB8AC3E}">
        <p14:creationId xmlns:p14="http://schemas.microsoft.com/office/powerpoint/2010/main" val="3390646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ilm radiographique, Imagerie méd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F8D7CEF1-946B-58AB-B28A-DF7B76B41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" y="0"/>
            <a:ext cx="4672013" cy="6858000"/>
          </a:xfrm>
          <a:prstGeom prst="rect">
            <a:avLst/>
          </a:prstGeom>
        </p:spPr>
      </p:pic>
      <p:pic>
        <p:nvPicPr>
          <p:cNvPr id="5" name="Image 4" descr="Une image contenant film radiographique, Imagerie médicale, radiologie, Radiographie médicale&#10;&#10;Description générée automatiquement">
            <a:extLst>
              <a:ext uri="{FF2B5EF4-FFF2-40B4-BE49-F238E27FC236}">
                <a16:creationId xmlns:a16="http://schemas.microsoft.com/office/drawing/2014/main" id="{5DBBB44C-4241-CC39-9F34-632C5FB95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460" y="0"/>
            <a:ext cx="4683252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0245B-AEE2-F711-5822-F851CBDD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075" y="348457"/>
            <a:ext cx="8848725" cy="1325563"/>
          </a:xfrm>
        </p:spPr>
        <p:txBody>
          <a:bodyPr/>
          <a:lstStyle/>
          <a:p>
            <a:pPr algn="ctr"/>
            <a:r>
              <a:rPr lang="fr-FR" b="1" dirty="0"/>
              <a:t>Observation </a:t>
            </a:r>
          </a:p>
        </p:txBody>
      </p:sp>
      <p:pic>
        <p:nvPicPr>
          <p:cNvPr id="6" name="Espace réservé du contenu 5" descr="Femme faisant une pose de yoga au coucher du soleil">
            <a:extLst>
              <a:ext uri="{FF2B5EF4-FFF2-40B4-BE49-F238E27FC236}">
                <a16:creationId xmlns:a16="http://schemas.microsoft.com/office/drawing/2014/main" id="{9FE92982-4AB3-0DDA-837B-37B9E7BFB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659" y="2697163"/>
            <a:ext cx="5041106" cy="3360738"/>
          </a:xfrm>
        </p:spPr>
      </p:pic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BDD4886-6EDF-E8CE-1783-C64A856F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4" y="196851"/>
            <a:ext cx="1930426" cy="18749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234189-4F0B-FEB1-743B-BA9CCD0B8560}"/>
              </a:ext>
            </a:extLst>
          </p:cNvPr>
          <p:cNvSpPr txBox="1"/>
          <p:nvPr/>
        </p:nvSpPr>
        <p:spPr>
          <a:xfrm>
            <a:off x="6929437" y="2329022"/>
            <a:ext cx="4014788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/>
              <a:t>Evaluer la posture: </a:t>
            </a:r>
          </a:p>
          <a:p>
            <a:pPr>
              <a:lnSpc>
                <a:spcPct val="200000"/>
              </a:lnSpc>
            </a:pPr>
            <a:r>
              <a:rPr lang="fr-FR" sz="2800" dirty="0"/>
              <a:t>- De dos </a:t>
            </a:r>
          </a:p>
          <a:p>
            <a:pPr>
              <a:lnSpc>
                <a:spcPct val="200000"/>
              </a:lnSpc>
            </a:pPr>
            <a:r>
              <a:rPr lang="fr-FR" sz="2800" dirty="0"/>
              <a:t>- De face </a:t>
            </a:r>
          </a:p>
          <a:p>
            <a:pPr>
              <a:lnSpc>
                <a:spcPct val="200000"/>
              </a:lnSpc>
            </a:pPr>
            <a:r>
              <a:rPr lang="fr-FR" sz="2800" dirty="0"/>
              <a:t>- De profil </a:t>
            </a:r>
          </a:p>
        </p:txBody>
      </p:sp>
    </p:spTree>
    <p:extLst>
      <p:ext uri="{BB962C8B-B14F-4D97-AF65-F5344CB8AC3E}">
        <p14:creationId xmlns:p14="http://schemas.microsoft.com/office/powerpoint/2010/main" val="1425462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A6B68-4CF6-D13C-70B2-03148996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887" y="348457"/>
            <a:ext cx="7134225" cy="1325563"/>
          </a:xfrm>
        </p:spPr>
        <p:txBody>
          <a:bodyPr/>
          <a:lstStyle/>
          <a:p>
            <a:pPr algn="ctr"/>
            <a:r>
              <a:rPr lang="fr-FR" b="1" dirty="0"/>
              <a:t>La gibbosité </a:t>
            </a:r>
          </a:p>
        </p:txBody>
      </p:sp>
      <p:pic>
        <p:nvPicPr>
          <p:cNvPr id="6" name="Espace réservé du contenu 5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A71B0D3C-A0B1-F3A6-14AF-8E5F28CCD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516" y="3126184"/>
            <a:ext cx="3910931" cy="3159919"/>
          </a:xfrm>
        </p:spPr>
      </p:pic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25E82060-E516-4C10-09F6-7BDBACA0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4" y="196851"/>
            <a:ext cx="1930426" cy="1874996"/>
          </a:xfrm>
          <a:prstGeom prst="rect">
            <a:avLst/>
          </a:prstGeom>
        </p:spPr>
      </p:pic>
      <p:pic>
        <p:nvPicPr>
          <p:cNvPr id="12" name="Image 11" descr="Une image contenant texte, capture d’écran, dessin humoristique, conception&#10;&#10;Description générée automatiquement">
            <a:extLst>
              <a:ext uri="{FF2B5EF4-FFF2-40B4-BE49-F238E27FC236}">
                <a16:creationId xmlns:a16="http://schemas.microsoft.com/office/drawing/2014/main" id="{D9F6F725-AB2C-B20E-F7C8-5BFFFB2DA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848" y="1674020"/>
            <a:ext cx="6624636" cy="45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86C1A-6DA2-A711-9506-9E3558C68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862" y="348457"/>
            <a:ext cx="8448675" cy="1325563"/>
          </a:xfrm>
        </p:spPr>
        <p:txBody>
          <a:bodyPr/>
          <a:lstStyle/>
          <a:p>
            <a:pPr algn="ctr"/>
            <a:r>
              <a:rPr lang="fr-FR" b="1" dirty="0"/>
              <a:t>Les courbures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3F4E6A-E7F2-EA4A-7952-594C7AE0A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flèches: </a:t>
            </a:r>
          </a:p>
          <a:p>
            <a:pPr marL="0" indent="0">
              <a:buNone/>
            </a:pPr>
            <a:r>
              <a:rPr lang="fr-FR" dirty="0"/>
              <a:t>- cervicale </a:t>
            </a:r>
          </a:p>
          <a:p>
            <a:pPr marL="0" indent="0">
              <a:buNone/>
            </a:pPr>
            <a:r>
              <a:rPr lang="fr-FR" dirty="0"/>
              <a:t>- lombaire  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90122B60-12B5-2581-3FCE-74FDC5C4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4" y="196851"/>
            <a:ext cx="1930426" cy="1874996"/>
          </a:xfrm>
          <a:prstGeom prst="rect">
            <a:avLst/>
          </a:prstGeom>
        </p:spPr>
      </p:pic>
      <p:pic>
        <p:nvPicPr>
          <p:cNvPr id="6" name="Image 5" descr="Une image contenant croquis, Dessin au trait, blanc, dessin&#10;&#10;Description générée automatiquement">
            <a:extLst>
              <a:ext uri="{FF2B5EF4-FFF2-40B4-BE49-F238E27FC236}">
                <a16:creationId xmlns:a16="http://schemas.microsoft.com/office/drawing/2014/main" id="{D048492E-1E28-EADC-1D66-7C0F4990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686050"/>
            <a:ext cx="7772400" cy="31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0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AB1F1-408F-F5FF-3E92-C2969251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0"/>
            <a:ext cx="9234488" cy="1325563"/>
          </a:xfrm>
        </p:spPr>
        <p:txBody>
          <a:bodyPr/>
          <a:lstStyle/>
          <a:p>
            <a:pPr algn="ctr"/>
            <a:r>
              <a:rPr lang="fr-FR" b="1" dirty="0"/>
              <a:t>Evaluer la réductibilité et la laxité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EA11F2-9B78-0B56-2378-0FFACC23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712" y="1325563"/>
            <a:ext cx="5502301" cy="1619252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Inclinaison </a:t>
            </a:r>
          </a:p>
          <a:p>
            <a:r>
              <a:rPr lang="fr-FR" dirty="0"/>
              <a:t>Rotation</a:t>
            </a:r>
          </a:p>
          <a:p>
            <a:r>
              <a:rPr lang="fr-FR" dirty="0"/>
              <a:t>Flexion/extension </a:t>
            </a:r>
          </a:p>
          <a:p>
            <a:r>
              <a:rPr lang="fr-FR" dirty="0"/>
              <a:t>Laxité des articulations périphériques 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657EF3BD-D9A8-1686-B6D8-BB66BBD56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4" y="196851"/>
            <a:ext cx="1930426" cy="1874996"/>
          </a:xfrm>
          <a:prstGeom prst="rect">
            <a:avLst/>
          </a:prstGeom>
        </p:spPr>
      </p:pic>
      <p:pic>
        <p:nvPicPr>
          <p:cNvPr id="6" name="Image 5" descr="Une image contenant personne, habits, denim, jeans&#10;&#10;Description générée automatiquement">
            <a:extLst>
              <a:ext uri="{FF2B5EF4-FFF2-40B4-BE49-F238E27FC236}">
                <a16:creationId xmlns:a16="http://schemas.microsoft.com/office/drawing/2014/main" id="{F8BFC104-7204-9DF6-33FF-0AD10466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3262154"/>
            <a:ext cx="1866900" cy="3048000"/>
          </a:xfrm>
          <a:prstGeom prst="rect">
            <a:avLst/>
          </a:prstGeom>
        </p:spPr>
      </p:pic>
      <p:pic>
        <p:nvPicPr>
          <p:cNvPr id="8" name="Image 7" descr="Une image contenant personne, muscle, Coude, homme&#10;&#10;Description générée automatiquement">
            <a:extLst>
              <a:ext uri="{FF2B5EF4-FFF2-40B4-BE49-F238E27FC236}">
                <a16:creationId xmlns:a16="http://schemas.microsoft.com/office/drawing/2014/main" id="{ABC900E2-D4BF-8E8C-F716-CDF99E61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619" y="3871754"/>
            <a:ext cx="2235200" cy="2438400"/>
          </a:xfrm>
          <a:prstGeom prst="rect">
            <a:avLst/>
          </a:prstGeom>
        </p:spPr>
      </p:pic>
      <p:pic>
        <p:nvPicPr>
          <p:cNvPr id="10" name="Image 9" descr="Une image contenant personne, texte, joint, Membre&#10;&#10;Description générée automatiquement">
            <a:extLst>
              <a:ext uri="{FF2B5EF4-FFF2-40B4-BE49-F238E27FC236}">
                <a16:creationId xmlns:a16="http://schemas.microsoft.com/office/drawing/2014/main" id="{3DB2343F-EA35-CE1F-2992-CD139AF6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0" y="3620926"/>
            <a:ext cx="3511707" cy="2689228"/>
          </a:xfrm>
          <a:prstGeom prst="rect">
            <a:avLst/>
          </a:prstGeom>
        </p:spPr>
      </p:pic>
      <p:pic>
        <p:nvPicPr>
          <p:cNvPr id="12" name="Image 11" descr="Une image contenant croquis, dessin, Dessin au trait, clipart&#10;&#10;Description générée automatiquement">
            <a:extLst>
              <a:ext uri="{FF2B5EF4-FFF2-40B4-BE49-F238E27FC236}">
                <a16:creationId xmlns:a16="http://schemas.microsoft.com/office/drawing/2014/main" id="{0B03EED1-31FD-143C-95AC-DECFE52DA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450" y="1230154"/>
            <a:ext cx="24384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5" descr="Une image contenant peinture, art, croquis, dessin&#10;&#10;Description générée automatiquement">
            <a:extLst>
              <a:ext uri="{FF2B5EF4-FFF2-40B4-BE49-F238E27FC236}">
                <a16:creationId xmlns:a16="http://schemas.microsoft.com/office/drawing/2014/main" id="{0C60A9CD-656D-B4FD-528A-D0552C402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48" r="-2" b="14955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6F3CEE-4A54-FF41-B1C3-FA6E5FA5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Informations indispensables ?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9A918973-7F52-20C5-3EB6-6DFF40BD5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6" r="-1" b="10716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433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0751ED-B383-3DC8-8B0D-910C1295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Evaluer les conséquences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92E7F4-A709-F107-E9FB-B389A342A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Force</a:t>
            </a:r>
          </a:p>
          <a:p>
            <a:pPr>
              <a:lnSpc>
                <a:spcPct val="200000"/>
              </a:lnSpc>
            </a:pPr>
            <a:r>
              <a:rPr lang="en-US" dirty="0" err="1"/>
              <a:t>Systèmes</a:t>
            </a:r>
            <a:r>
              <a:rPr lang="en-US" dirty="0"/>
              <a:t> </a:t>
            </a:r>
            <a:r>
              <a:rPr lang="en-US" dirty="0" err="1"/>
              <a:t>sensoriels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Impact sur la vie </a:t>
            </a:r>
            <a:r>
              <a:rPr lang="en-US" dirty="0" err="1"/>
              <a:t>quotidienne</a:t>
            </a:r>
            <a:r>
              <a:rPr lang="en-US" dirty="0"/>
              <a:t> 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Espace réservé du contenu 4" descr="Une image contenant dessin, croquis, art, chaussures&#10;&#10;Description générée automatiquement">
            <a:extLst>
              <a:ext uri="{FF2B5EF4-FFF2-40B4-BE49-F238E27FC236}">
                <a16:creationId xmlns:a16="http://schemas.microsoft.com/office/drawing/2014/main" id="{C39BBA74-F7CE-408E-AEE2-CF863416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45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1DB7F-5120-8E83-672D-B337050D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91038" cy="1325563"/>
          </a:xfrm>
        </p:spPr>
        <p:txBody>
          <a:bodyPr/>
          <a:lstStyle/>
          <a:p>
            <a:pPr algn="ctr"/>
            <a:r>
              <a:rPr lang="fr-FR" b="1" dirty="0"/>
              <a:t>La force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20B8C-FB5C-D504-E86B-446588EB2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Force et endurance !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2A91D7AC-AF26-A293-BE9A-3BC287E2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49" y="225426"/>
            <a:ext cx="1930426" cy="1874996"/>
          </a:xfrm>
          <a:prstGeom prst="rect">
            <a:avLst/>
          </a:prstGeom>
        </p:spPr>
      </p:pic>
      <p:pic>
        <p:nvPicPr>
          <p:cNvPr id="6" name="Image 5" descr="Une image contenant meubles, croquis, illustration, noir et blanc&#10;&#10;Description générée automatiquement">
            <a:extLst>
              <a:ext uri="{FF2B5EF4-FFF2-40B4-BE49-F238E27FC236}">
                <a16:creationId xmlns:a16="http://schemas.microsoft.com/office/drawing/2014/main" id="{3715EA9B-3044-918A-58F9-54F1BD1B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4647938"/>
            <a:ext cx="4295775" cy="1844937"/>
          </a:xfrm>
          <a:prstGeom prst="rect">
            <a:avLst/>
          </a:prstGeom>
        </p:spPr>
      </p:pic>
      <p:pic>
        <p:nvPicPr>
          <p:cNvPr id="8" name="Image 7" descr="Une image contenant croquis, Dessin au trait, dessin, clipart&#10;&#10;Description générée automatiquement">
            <a:extLst>
              <a:ext uri="{FF2B5EF4-FFF2-40B4-BE49-F238E27FC236}">
                <a16:creationId xmlns:a16="http://schemas.microsoft.com/office/drawing/2014/main" id="{29ED0911-4010-758B-0142-DD6EED3C0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2" y="2319870"/>
            <a:ext cx="3784600" cy="2260600"/>
          </a:xfrm>
          <a:prstGeom prst="rect">
            <a:avLst/>
          </a:prstGeom>
        </p:spPr>
      </p:pic>
      <p:pic>
        <p:nvPicPr>
          <p:cNvPr id="10" name="Image 9" descr="Une image contenant personne, Condition physique, sport, équipement de gymnastique&#10;&#10;Description générée automatiquement">
            <a:extLst>
              <a:ext uri="{FF2B5EF4-FFF2-40B4-BE49-F238E27FC236}">
                <a16:creationId xmlns:a16="http://schemas.microsoft.com/office/drawing/2014/main" id="{92560906-9528-AB11-A8BA-A3DDCFB39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466" y="1145905"/>
            <a:ext cx="3367086" cy="2283095"/>
          </a:xfrm>
          <a:prstGeom prst="rect">
            <a:avLst/>
          </a:prstGeom>
        </p:spPr>
      </p:pic>
      <p:pic>
        <p:nvPicPr>
          <p:cNvPr id="12" name="Image 11" descr="Une image contenant Condition physique, sport, hanche, genou&#10;&#10;Description générée automatiquement">
            <a:extLst>
              <a:ext uri="{FF2B5EF4-FFF2-40B4-BE49-F238E27FC236}">
                <a16:creationId xmlns:a16="http://schemas.microsoft.com/office/drawing/2014/main" id="{92D92FEB-6B89-B52D-3BF1-FC273FAB8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281" y="3419213"/>
            <a:ext cx="4279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CF992-7E1E-5CF5-A855-2B28B1B5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Proprioception (cutané)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C975AD-7D70-7C55-CBCA-84457F24E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- Graphestésie: test des lettres </a:t>
            </a:r>
          </a:p>
          <a:p>
            <a:pPr marL="0" indent="0">
              <a:buNone/>
            </a:pPr>
            <a:r>
              <a:rPr lang="fr-FR" dirty="0"/>
              <a:t>- Baresthésie: espace entre deux points 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6352EA3E-4057-5F30-D055-357C3283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049" y="225426"/>
            <a:ext cx="1930426" cy="1874996"/>
          </a:xfrm>
          <a:prstGeom prst="rect">
            <a:avLst/>
          </a:prstGeom>
        </p:spPr>
      </p:pic>
      <p:pic>
        <p:nvPicPr>
          <p:cNvPr id="6" name="Image 5" descr="Une image contenant personne, dos, Coude, joint&#10;&#10;Description générée automatiquement">
            <a:extLst>
              <a:ext uri="{FF2B5EF4-FFF2-40B4-BE49-F238E27FC236}">
                <a16:creationId xmlns:a16="http://schemas.microsoft.com/office/drawing/2014/main" id="{6485E6F1-9F90-5E1E-F789-776AF7B2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12" y="3179763"/>
            <a:ext cx="4548188" cy="3006210"/>
          </a:xfrm>
          <a:prstGeom prst="rect">
            <a:avLst/>
          </a:prstGeom>
        </p:spPr>
      </p:pic>
      <p:pic>
        <p:nvPicPr>
          <p:cNvPr id="8" name="Image 7" descr="Une image contenant personne, intérieur, mur, femme&#10;&#10;Description générée automatiquement">
            <a:extLst>
              <a:ext uri="{FF2B5EF4-FFF2-40B4-BE49-F238E27FC236}">
                <a16:creationId xmlns:a16="http://schemas.microsoft.com/office/drawing/2014/main" id="{1DAE92F8-9556-B2D8-D954-235681697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79763"/>
            <a:ext cx="50419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FA4D5E-BC55-0E87-1DDC-726B890F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fr-FR" b="1" dirty="0"/>
              <a:t>Proprioception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A2780-A211-5DFD-D6D2-555FF91FC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943" y="2286517"/>
            <a:ext cx="509219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dirty="0"/>
              <a:t>Statesthésie: sensibilité de la position </a:t>
            </a:r>
          </a:p>
          <a:p>
            <a:pPr>
              <a:lnSpc>
                <a:spcPct val="150000"/>
              </a:lnSpc>
            </a:pPr>
            <a:r>
              <a:rPr lang="fr-FR" dirty="0"/>
              <a:t>Kinesthésie: perception du mouvement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personne, chaussures, habits, sport&#10;&#10;Description générée automatiquement">
            <a:extLst>
              <a:ext uri="{FF2B5EF4-FFF2-40B4-BE49-F238E27FC236}">
                <a16:creationId xmlns:a16="http://schemas.microsoft.com/office/drawing/2014/main" id="{59D81EB9-50E0-9336-F203-7972C0E47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8" r="10281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8442598A-9461-CA1C-48C6-6040DC00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7" r="-3" b="10695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031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35822-0DCB-5FED-B46F-E7B690A25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12" y="352821"/>
            <a:ext cx="8548688" cy="1325563"/>
          </a:xfrm>
        </p:spPr>
        <p:txBody>
          <a:bodyPr/>
          <a:lstStyle/>
          <a:p>
            <a:pPr algn="ctr"/>
            <a:r>
              <a:rPr lang="fr-FR" b="1" dirty="0"/>
              <a:t>Pathologie orthopédique complexe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B92CBE45-2A9A-D78A-DD8D-04648FED4E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05966"/>
              </p:ext>
            </p:extLst>
          </p:nvPr>
        </p:nvGraphicFramePr>
        <p:xfrm>
          <a:off x="1235101" y="240109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6ACBEB75-9E5E-E13E-0A80-6198CFAE0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07" y="105568"/>
            <a:ext cx="2239988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6BD69E-F360-582B-8443-F3782711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fr-FR" b="1" dirty="0"/>
              <a:t>Equilibre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A7B1A8-D7AB-2819-A466-B6BBDC247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482589"/>
            <a:ext cx="4522684" cy="369437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dirty="0"/>
              <a:t>Assis/Debout : plateforme, yeux ouverts/fermé, sol instable </a:t>
            </a:r>
          </a:p>
          <a:p>
            <a:pPr>
              <a:lnSpc>
                <a:spcPct val="150000"/>
              </a:lnSpc>
            </a:pPr>
            <a:r>
              <a:rPr lang="fr-FR" dirty="0"/>
              <a:t>Statique/dynamique: Test du Y, Evaluation de la marche </a:t>
            </a:r>
          </a:p>
          <a:p>
            <a:endParaRPr lang="fr-FR" sz="2000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F249F80A-8014-9CE3-2F78-436358008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6" r="-1" b="2857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Image 5" descr="Tailles différentes de graviers empilés sur une rive rocailleuse">
            <a:extLst>
              <a:ext uri="{FF2B5EF4-FFF2-40B4-BE49-F238E27FC236}">
                <a16:creationId xmlns:a16="http://schemas.microsoft.com/office/drawing/2014/main" id="{C469B5A7-1AC0-0D40-9AA3-940FC1E0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91" b="415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6677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DE4BE2-C0A5-421C-C36B-3991C0C7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6600" b="1"/>
              <a:t>La douleur 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5D7025-4CAA-3118-C0AC-2D9859451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200" dirty="0"/>
              <a:t>Echelles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fonction</a:t>
            </a:r>
            <a:r>
              <a:rPr lang="en-US" sz="2200" dirty="0"/>
              <a:t> de </a:t>
            </a:r>
            <a:r>
              <a:rPr lang="en-US" sz="2200" dirty="0" err="1"/>
              <a:t>l’âge</a:t>
            </a:r>
            <a:r>
              <a:rPr lang="en-US" sz="2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200" dirty="0" err="1"/>
              <a:t>Etage</a:t>
            </a:r>
            <a:r>
              <a:rPr lang="en-US" sz="2200" dirty="0"/>
              <a:t> </a:t>
            </a:r>
            <a:r>
              <a:rPr lang="en-US" sz="2200" dirty="0" err="1"/>
              <a:t>vertebrale</a:t>
            </a:r>
            <a:r>
              <a:rPr lang="en-US" sz="2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2200" dirty="0" err="1"/>
              <a:t>Contexte</a:t>
            </a:r>
            <a:r>
              <a:rPr lang="en-US" sz="2200" dirty="0"/>
              <a:t> ? </a:t>
            </a:r>
          </a:p>
          <a:p>
            <a:endParaRPr lang="en-US" sz="2200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2D26AFC0-234D-6DFC-3B63-12C51E4C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r="5624" b="-4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Espace réservé du contenu 5" descr="Chiot avec sac de compression à chaud sur sa tête">
            <a:extLst>
              <a:ext uri="{FF2B5EF4-FFF2-40B4-BE49-F238E27FC236}">
                <a16:creationId xmlns:a16="http://schemas.microsoft.com/office/drawing/2014/main" id="{C5B530A5-548C-9E15-457E-37D686D4E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" r="-1" b="-1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0409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9BE43A-7B65-6AED-E835-53BEDC61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FR" sz="5400" dirty="0"/>
              <a:t>Evaluation respiratoire </a:t>
            </a:r>
          </a:p>
        </p:txBody>
      </p:sp>
      <p:pic>
        <p:nvPicPr>
          <p:cNvPr id="5" name="Espace réservé du contenu 4" descr="Poumons illuminés sur fond noir">
            <a:extLst>
              <a:ext uri="{FF2B5EF4-FFF2-40B4-BE49-F238E27FC236}">
                <a16:creationId xmlns:a16="http://schemas.microsoft.com/office/drawing/2014/main" id="{563A5CC9-4E1F-4FAC-370F-DEA15AD73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7" r="382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68BFDB2-DB92-A426-90FC-DBF01D79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662" y="2441448"/>
            <a:ext cx="6251110" cy="34838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Si la </a:t>
            </a:r>
            <a:r>
              <a:rPr lang="en-US" dirty="0" err="1"/>
              <a:t>scoliose</a:t>
            </a:r>
            <a:r>
              <a:rPr lang="en-US" dirty="0"/>
              <a:t> supérieure </a:t>
            </a:r>
            <a:r>
              <a:rPr lang="en-US" dirty="0" err="1"/>
              <a:t>à</a:t>
            </a:r>
            <a:r>
              <a:rPr lang="en-US" dirty="0"/>
              <a:t> 50°: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EFR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VEMS et CV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</a:t>
            </a:r>
            <a:r>
              <a:rPr lang="en-US" dirty="0" err="1"/>
              <a:t>Spirométrie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</a:t>
            </a:r>
            <a:r>
              <a:rPr lang="en-US" dirty="0" err="1"/>
              <a:t>Travailler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équipe</a:t>
            </a:r>
            <a:r>
              <a:rPr lang="en-US" dirty="0"/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436018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Trois adolescentes qui s’enlacent sur un lit">
            <a:extLst>
              <a:ext uri="{FF2B5EF4-FFF2-40B4-BE49-F238E27FC236}">
                <a16:creationId xmlns:a16="http://schemas.microsoft.com/office/drawing/2014/main" id="{4C9B8482-D8F9-1144-0602-3EC05FEF8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706" y="728092"/>
            <a:ext cx="4564063" cy="3013075"/>
          </a:xfrm>
          <a:prstGeom prst="rect">
            <a:avLst/>
          </a:prstGeom>
        </p:spPr>
      </p:pic>
      <p:pic>
        <p:nvPicPr>
          <p:cNvPr id="6" name="Espace réservé du contenu 5" descr="Une image contenant texte, capture d’écran, Police, noir et blanc&#10;&#10;Description générée automatiquement">
            <a:extLst>
              <a:ext uri="{FF2B5EF4-FFF2-40B4-BE49-F238E27FC236}">
                <a16:creationId xmlns:a16="http://schemas.microsoft.com/office/drawing/2014/main" id="{A3EE45C9-1A2A-56D2-5132-95C7D97AC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888" y="585789"/>
            <a:ext cx="3621300" cy="3326828"/>
          </a:xfrm>
        </p:spPr>
      </p:pic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0EC83A83-0B52-9107-1792-38332F30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" r="5624" b="-4"/>
          <a:stretch/>
        </p:blipFill>
        <p:spPr>
          <a:xfrm>
            <a:off x="9428163" y="895635"/>
            <a:ext cx="2203443" cy="2282825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759057-486E-C1A5-1206-CFB66E3A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Qualité de vie </a:t>
            </a:r>
          </a:p>
        </p:txBody>
      </p:sp>
    </p:spTree>
    <p:extLst>
      <p:ext uri="{BB962C8B-B14F-4D97-AF65-F5344CB8AC3E}">
        <p14:creationId xmlns:p14="http://schemas.microsoft.com/office/powerpoint/2010/main" val="358835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DF2EBC-9B97-6EC2-ECC8-71A06737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fr-FR" b="1" dirty="0"/>
              <a:t>Bilan sous corset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68DB4-CF9B-5CFE-630D-FA98948E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Points d’appui ?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Autonomie</a:t>
            </a:r>
            <a:r>
              <a:rPr lang="en-US" dirty="0"/>
              <a:t> ?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Respi</a:t>
            </a:r>
            <a:r>
              <a:rPr lang="en-US" dirty="0"/>
              <a:t> ? </a:t>
            </a:r>
          </a:p>
          <a:p>
            <a:pPr>
              <a:lnSpc>
                <a:spcPct val="150000"/>
              </a:lnSpc>
            </a:pPr>
            <a:r>
              <a:rPr lang="en-US" dirty="0"/>
              <a:t>Dig ?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Fonctionnel</a:t>
            </a:r>
            <a:r>
              <a:rPr lang="en-US" dirty="0"/>
              <a:t> ? 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Equilibre</a:t>
            </a:r>
            <a:r>
              <a:rPr lang="en-US" dirty="0"/>
              <a:t> 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 descr="Une image contenant corset, mode, violet, robe&#10;&#10;Description générée automatiquement">
            <a:extLst>
              <a:ext uri="{FF2B5EF4-FFF2-40B4-BE49-F238E27FC236}">
                <a16:creationId xmlns:a16="http://schemas.microsoft.com/office/drawing/2014/main" id="{4854D647-03E1-5F8B-4965-AD0357A82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103" r="1" b="1198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81861DBC-3F3B-2897-4F95-0B5D4A953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7" r="-3" b="10695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97B6AF-823A-20A4-3D34-E51E275187A7}"/>
              </a:ext>
            </a:extLst>
          </p:cNvPr>
          <p:cNvSpPr txBox="1"/>
          <p:nvPr/>
        </p:nvSpPr>
        <p:spPr>
          <a:xfrm>
            <a:off x="9456956" y="6657945"/>
            <a:ext cx="273504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berlinepoquegaceta.blogspot.com/2011/12/curso-de-corset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9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3058F6-524B-83A7-D582-923C96A2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Merci de </a:t>
            </a:r>
            <a:r>
              <a:rPr lang="en-US" sz="5400" dirty="0" err="1"/>
              <a:t>votre</a:t>
            </a:r>
            <a:r>
              <a:rPr lang="en-US" sz="5400" dirty="0"/>
              <a:t> attention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D3F42DC9-207D-CE52-3D32-4408449CA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5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DDD41C-7287-5B20-6975-A7C010EAE381}"/>
              </a:ext>
            </a:extLst>
          </p:cNvPr>
          <p:cNvSpPr txBox="1"/>
          <p:nvPr/>
        </p:nvSpPr>
        <p:spPr>
          <a:xfrm>
            <a:off x="607076" y="5273445"/>
            <a:ext cx="430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Louison.barollier.mkde@gmail.com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44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51228DD5-8614-BD78-3612-75E96D02E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5" b="1817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D6C40F-66A8-60F8-2684-81F029B1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/>
              <a:t>Bilan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F78DAF-CBD0-F2BE-7173-63D0F83F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791263"/>
            <a:ext cx="3822189" cy="45238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 dirty="0"/>
              <a:t>Anamnèse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Evaluation de la déformation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Evaluation de la mobilité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Evaluation musculaire et fonctionnelle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Evaluation de l’équilibre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Evaluation de la Douleur 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Qualité de vie </a:t>
            </a:r>
          </a:p>
        </p:txBody>
      </p:sp>
    </p:spTree>
    <p:extLst>
      <p:ext uri="{BB962C8B-B14F-4D97-AF65-F5344CB8AC3E}">
        <p14:creationId xmlns:p14="http://schemas.microsoft.com/office/powerpoint/2010/main" val="30138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83A00C-820A-770A-4C85-4632658C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183614" cy="1128068"/>
          </a:xfrm>
        </p:spPr>
        <p:txBody>
          <a:bodyPr anchor="ctr">
            <a:normAutofit fontScale="90000"/>
          </a:bodyPr>
          <a:lstStyle/>
          <a:p>
            <a:r>
              <a:rPr lang="fr-FR" sz="4000" b="1" dirty="0"/>
              <a:t>Modèle bio-psycho-social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ED2B37-339E-40C6-7F4C-392FDE119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Brainstorming Anamnèse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2DF9C9A1-2C55-5282-E469-BB0B07450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2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0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83A00C-820A-770A-4C85-4632658C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662" y="856180"/>
            <a:ext cx="5451447" cy="1128068"/>
          </a:xfrm>
        </p:spPr>
        <p:txBody>
          <a:bodyPr anchor="ctr">
            <a:normAutofit fontScale="90000"/>
          </a:bodyPr>
          <a:lstStyle/>
          <a:p>
            <a:r>
              <a:rPr lang="fr-FR" sz="4000" b="1" dirty="0"/>
              <a:t>Comprendre la mécanique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97827FFD-72A8-CD24-B4D6-6F5EEE8AF6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998183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2DF9C9A1-2C55-5282-E469-BB0B07450F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" b="32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6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BF90F-5F38-031B-5C96-4D9E1994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024" y="650477"/>
            <a:ext cx="7416826" cy="1325563"/>
          </a:xfrm>
        </p:spPr>
        <p:txBody>
          <a:bodyPr/>
          <a:lstStyle/>
          <a:p>
            <a:r>
              <a:rPr lang="fr-FR" b="1" dirty="0"/>
              <a:t>Déformation ou malposition ?</a:t>
            </a:r>
          </a:p>
        </p:txBody>
      </p:sp>
      <p:pic>
        <p:nvPicPr>
          <p:cNvPr id="5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4D367058-76CA-9D47-6E24-98CC1D681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99" y="225425"/>
            <a:ext cx="2239988" cy="217566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7C6850-27E8-7711-9E3C-84B8B26CBFAE}"/>
              </a:ext>
            </a:extLst>
          </p:cNvPr>
          <p:cNvSpPr txBox="1"/>
          <p:nvPr/>
        </p:nvSpPr>
        <p:spPr>
          <a:xfrm>
            <a:off x="585787" y="2401094"/>
            <a:ext cx="10644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Diagnostic différentiel: Scoliose vrai ou attitude scoliotique ?  </a:t>
            </a:r>
          </a:p>
          <a:p>
            <a:endParaRPr lang="fr-FR" dirty="0"/>
          </a:p>
        </p:txBody>
      </p:sp>
      <p:pic>
        <p:nvPicPr>
          <p:cNvPr id="8" name="Image 7" descr="Une image contenant personne, peau, intérieur, femme&#10;&#10;Description générée automatiquement">
            <a:extLst>
              <a:ext uri="{FF2B5EF4-FFF2-40B4-BE49-F238E27FC236}">
                <a16:creationId xmlns:a16="http://schemas.microsoft.com/office/drawing/2014/main" id="{1072E5BE-4800-70F4-6909-E99FAB86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87" y="3846751"/>
            <a:ext cx="3828000" cy="2298700"/>
          </a:xfrm>
          <a:prstGeom prst="rect">
            <a:avLst/>
          </a:prstGeom>
        </p:spPr>
      </p:pic>
      <p:pic>
        <p:nvPicPr>
          <p:cNvPr id="11" name="Image 10" descr="Une image contenant joint, Sous-vêtement, estomac&#10;&#10;Description générée automatiquement">
            <a:extLst>
              <a:ext uri="{FF2B5EF4-FFF2-40B4-BE49-F238E27FC236}">
                <a16:creationId xmlns:a16="http://schemas.microsoft.com/office/drawing/2014/main" id="{67B68A17-F893-1129-08BE-FFB3E6DFC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21910"/>
            <a:ext cx="5100638" cy="350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B2ECF-843D-872A-A4FA-2E8CE0B4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281" y="348456"/>
            <a:ext cx="5668182" cy="1325563"/>
          </a:xfrm>
        </p:spPr>
        <p:txBody>
          <a:bodyPr/>
          <a:lstStyle/>
          <a:p>
            <a:r>
              <a:rPr lang="fr-FR" b="1" dirty="0"/>
              <a:t>Inégalité de longueur ? 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6D77DC2A-C425-C86A-3283-8A0A8C73A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4" y="196851"/>
            <a:ext cx="1930426" cy="1874996"/>
          </a:xfrm>
          <a:prstGeom prst="rect">
            <a:avLst/>
          </a:prstGeom>
        </p:spPr>
      </p:pic>
      <p:pic>
        <p:nvPicPr>
          <p:cNvPr id="14" name="Espace réservé du contenu 13" descr="Une image contenant croquis, Dessin au trait, dessin, Livre de coloriage&#10;&#10;Description générée automatiquement">
            <a:extLst>
              <a:ext uri="{FF2B5EF4-FFF2-40B4-BE49-F238E27FC236}">
                <a16:creationId xmlns:a16="http://schemas.microsoft.com/office/drawing/2014/main" id="{855214C1-E8A0-0EE0-BC07-0BE834DCC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7898988" y="2721355"/>
            <a:ext cx="4279140" cy="2789237"/>
          </a:xfrm>
        </p:spPr>
      </p:pic>
      <p:pic>
        <p:nvPicPr>
          <p:cNvPr id="16" name="Image 15" descr="Une image contenant croquis, Dessin au trait, dessin, illustration&#10;&#10;Description générée automatiquement">
            <a:extLst>
              <a:ext uri="{FF2B5EF4-FFF2-40B4-BE49-F238E27FC236}">
                <a16:creationId xmlns:a16="http://schemas.microsoft.com/office/drawing/2014/main" id="{AE7DAD4A-6044-04A1-6B7D-A56BA1215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3" y="2929768"/>
            <a:ext cx="2239988" cy="2865570"/>
          </a:xfrm>
          <a:prstGeom prst="rect">
            <a:avLst/>
          </a:prstGeom>
        </p:spPr>
      </p:pic>
      <p:pic>
        <p:nvPicPr>
          <p:cNvPr id="18" name="Image 17" descr="Une image contenant croquis, dessin, Dessin au trait, art&#10;&#10;Description générée automatiquement">
            <a:extLst>
              <a:ext uri="{FF2B5EF4-FFF2-40B4-BE49-F238E27FC236}">
                <a16:creationId xmlns:a16="http://schemas.microsoft.com/office/drawing/2014/main" id="{5CA0ACC6-1F13-71E5-6FCA-C32B645B5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259" y="2535239"/>
            <a:ext cx="3304903" cy="189071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BF38A62-AA88-C4AD-287C-44CBE2BAEBA7}"/>
              </a:ext>
            </a:extLst>
          </p:cNvPr>
          <p:cNvSpPr txBox="1"/>
          <p:nvPr/>
        </p:nvSpPr>
        <p:spPr>
          <a:xfrm>
            <a:off x="3361518" y="5129212"/>
            <a:ext cx="5153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Si différence sup à 2cm: correction !</a:t>
            </a:r>
          </a:p>
        </p:txBody>
      </p:sp>
    </p:spTree>
    <p:extLst>
      <p:ext uri="{BB962C8B-B14F-4D97-AF65-F5344CB8AC3E}">
        <p14:creationId xmlns:p14="http://schemas.microsoft.com/office/powerpoint/2010/main" val="282440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738A03-FB88-3A8A-8E43-A66F66296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Evaluer la déformation dans les 3D</a:t>
            </a:r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683FF202-BDB8-9C66-6C2B-FFE605365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0" r="26383" b="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544ED4-0638-6DB4-66ED-A50EAD90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gibbosité </a:t>
            </a:r>
          </a:p>
          <a:p>
            <a:pPr>
              <a:lnSpc>
                <a:spcPct val="20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L’inclinaison vertébrale </a:t>
            </a:r>
          </a:p>
          <a:p>
            <a:pPr>
              <a:lnSpc>
                <a:spcPct val="200000"/>
              </a:lnSpc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courbures </a:t>
            </a:r>
          </a:p>
        </p:txBody>
      </p:sp>
      <p:pic>
        <p:nvPicPr>
          <p:cNvPr id="6" name="Image 5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8FB4A7BE-6435-EE3D-50D9-237C24F4B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393" r="10185" b="2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83BBDD-8CF3-59CD-9BA4-05737A00DC5D}"/>
              </a:ext>
            </a:extLst>
          </p:cNvPr>
          <p:cNvSpPr txBox="1"/>
          <p:nvPr/>
        </p:nvSpPr>
        <p:spPr>
          <a:xfrm>
            <a:off x="9609242" y="6657945"/>
            <a:ext cx="25827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4" tooltip="https://es.wikipedia.org/wiki/Escolios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3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4DEAB-6323-A631-0A00-BF4CC094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888" y="173291"/>
            <a:ext cx="10515600" cy="1325563"/>
          </a:xfrm>
        </p:spPr>
        <p:txBody>
          <a:bodyPr/>
          <a:lstStyle/>
          <a:p>
            <a:r>
              <a:rPr lang="fr-FR" b="1" dirty="0"/>
              <a:t>La radio</a:t>
            </a:r>
          </a:p>
        </p:txBody>
      </p:sp>
      <p:pic>
        <p:nvPicPr>
          <p:cNvPr id="5" name="Espace réservé du contenu 4" descr="Une image contenant diagramme, dessin, conception&#10;&#10;Description générée automatiquement">
            <a:extLst>
              <a:ext uri="{FF2B5EF4-FFF2-40B4-BE49-F238E27FC236}">
                <a16:creationId xmlns:a16="http://schemas.microsoft.com/office/drawing/2014/main" id="{223191B9-FE42-95B5-9229-DEB2C26C7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01113" y="542022"/>
            <a:ext cx="2452687" cy="558152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79D9FE-6F08-5EF0-6FB7-D8EEC0939B57}"/>
              </a:ext>
            </a:extLst>
          </p:cNvPr>
          <p:cNvSpPr txBox="1"/>
          <p:nvPr/>
        </p:nvSpPr>
        <p:spPr>
          <a:xfrm>
            <a:off x="9441692" y="6123543"/>
            <a:ext cx="191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osteopathelausannemichaud.ch/scoliose-enfant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nc-sa/3.0/"/>
              </a:rPr>
              <a:t>CC BY-SA-NC</a:t>
            </a:r>
            <a:endParaRPr lang="fr-FR" sz="900"/>
          </a:p>
        </p:txBody>
      </p:sp>
      <p:pic>
        <p:nvPicPr>
          <p:cNvPr id="8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5089FEB-ED76-59FF-4B84-54D283EB1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324"/>
          <a:stretch/>
        </p:blipFill>
        <p:spPr>
          <a:xfrm>
            <a:off x="405663" y="336919"/>
            <a:ext cx="1551725" cy="15042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A43F31-33FF-A3D7-3306-4B5CF0FE5871}"/>
              </a:ext>
            </a:extLst>
          </p:cNvPr>
          <p:cNvSpPr txBox="1"/>
          <p:nvPr/>
        </p:nvSpPr>
        <p:spPr>
          <a:xfrm>
            <a:off x="2159669" y="1841134"/>
            <a:ext cx="5943599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/>
              <a:t>- Radiologie de face debout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- Test de Risser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-  Type de scoliose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- Equilibre de la scoliose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- Angle de Cobb: apex +lieu + nb de </a:t>
            </a:r>
            <a:r>
              <a:rPr lang="fr-FR" sz="2400" dirty="0" err="1"/>
              <a:t>vertebre</a:t>
            </a:r>
            <a:endParaRPr lang="fr-FR" sz="2400" dirty="0"/>
          </a:p>
          <a:p>
            <a:pPr>
              <a:lnSpc>
                <a:spcPct val="150000"/>
              </a:lnSpc>
            </a:pPr>
            <a:r>
              <a:rPr lang="fr-FR" sz="2400" dirty="0"/>
              <a:t>- Bascule du bassin ? 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- Courbure principale </a:t>
            </a:r>
          </a:p>
        </p:txBody>
      </p:sp>
    </p:spTree>
    <p:extLst>
      <p:ext uri="{BB962C8B-B14F-4D97-AF65-F5344CB8AC3E}">
        <p14:creationId xmlns:p14="http://schemas.microsoft.com/office/powerpoint/2010/main" val="4802278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364</Words>
  <Application>Microsoft Macintosh PowerPoint</Application>
  <PresentationFormat>Grand écran</PresentationFormat>
  <Paragraphs>108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TP scoliose </vt:lpstr>
      <vt:lpstr>Pathologie orthopédique complexe </vt:lpstr>
      <vt:lpstr>Bilan</vt:lpstr>
      <vt:lpstr>Modèle bio-psycho-social</vt:lpstr>
      <vt:lpstr>Comprendre la mécanique</vt:lpstr>
      <vt:lpstr>Déformation ou malposition ?</vt:lpstr>
      <vt:lpstr>Inégalité de longueur ? </vt:lpstr>
      <vt:lpstr>Evaluer la déformation dans les 3D</vt:lpstr>
      <vt:lpstr>La radio</vt:lpstr>
      <vt:lpstr>Présentation PowerPoint</vt:lpstr>
      <vt:lpstr>Observation </vt:lpstr>
      <vt:lpstr>La gibbosité </vt:lpstr>
      <vt:lpstr>Les courbures </vt:lpstr>
      <vt:lpstr>Evaluer la réductibilité et la laxité </vt:lpstr>
      <vt:lpstr>Informations indispensables ?</vt:lpstr>
      <vt:lpstr>Evaluer les conséquences </vt:lpstr>
      <vt:lpstr>La force </vt:lpstr>
      <vt:lpstr>Proprioception (cutané) </vt:lpstr>
      <vt:lpstr>Proprioception </vt:lpstr>
      <vt:lpstr>Equilibre </vt:lpstr>
      <vt:lpstr>La douleur </vt:lpstr>
      <vt:lpstr>Evaluation respiratoire </vt:lpstr>
      <vt:lpstr>Qualité de vie </vt:lpstr>
      <vt:lpstr>Bilan sous corset </vt:lpstr>
      <vt:lpstr>Merci de votre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scoliose </dc:title>
  <dc:creator>louison barollier</dc:creator>
  <cp:lastModifiedBy>louison barollier</cp:lastModifiedBy>
  <cp:revision>6</cp:revision>
  <dcterms:created xsi:type="dcterms:W3CDTF">2023-10-11T08:48:56Z</dcterms:created>
  <dcterms:modified xsi:type="dcterms:W3CDTF">2024-11-05T15:56:44Z</dcterms:modified>
</cp:coreProperties>
</file>