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9" r:id="rId3"/>
    <p:sldId id="297" r:id="rId4"/>
    <p:sldId id="298" r:id="rId5"/>
    <p:sldId id="262" r:id="rId6"/>
    <p:sldId id="282" r:id="rId7"/>
    <p:sldId id="265" r:id="rId8"/>
    <p:sldId id="261" r:id="rId9"/>
    <p:sldId id="260" r:id="rId10"/>
    <p:sldId id="257" r:id="rId11"/>
    <p:sldId id="263" r:id="rId12"/>
    <p:sldId id="264" r:id="rId13"/>
    <p:sldId id="290" r:id="rId14"/>
    <p:sldId id="301" r:id="rId15"/>
    <p:sldId id="299" r:id="rId16"/>
    <p:sldId id="267" r:id="rId17"/>
    <p:sldId id="291" r:id="rId18"/>
    <p:sldId id="272" r:id="rId19"/>
    <p:sldId id="268" r:id="rId20"/>
    <p:sldId id="270" r:id="rId21"/>
    <p:sldId id="273" r:id="rId22"/>
    <p:sldId id="274" r:id="rId23"/>
    <p:sldId id="279" r:id="rId24"/>
    <p:sldId id="280" r:id="rId25"/>
    <p:sldId id="292" r:id="rId26"/>
    <p:sldId id="275" r:id="rId27"/>
    <p:sldId id="276" r:id="rId28"/>
    <p:sldId id="277" r:id="rId29"/>
    <p:sldId id="278" r:id="rId30"/>
    <p:sldId id="300" r:id="rId31"/>
    <p:sldId id="289" r:id="rId32"/>
    <p:sldId id="294" r:id="rId33"/>
    <p:sldId id="293" r:id="rId34"/>
    <p:sldId id="283" r:id="rId35"/>
    <p:sldId id="295" r:id="rId36"/>
    <p:sldId id="296" r:id="rId37"/>
    <p:sldId id="269" r:id="rId38"/>
    <p:sldId id="281" r:id="rId39"/>
    <p:sldId id="285" r:id="rId40"/>
    <p:sldId id="284" r:id="rId41"/>
    <p:sldId id="286" r:id="rId42"/>
    <p:sldId id="287" r:id="rId43"/>
    <p:sldId id="288"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27"/>
    <p:restoredTop sz="94164"/>
  </p:normalViewPr>
  <p:slideViewPr>
    <p:cSldViewPr snapToGrid="0" snapToObjects="1">
      <p:cViewPr>
        <p:scale>
          <a:sx n="100" d="100"/>
          <a:sy n="100" d="100"/>
        </p:scale>
        <p:origin x="14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Lbls>
            <c:dLbl>
              <c:idx val="0"/>
              <c:tx>
                <c:rich>
                  <a:bodyPr/>
                  <a:lstStyle/>
                  <a:p>
                    <a:fld id="{8336497E-F9EB-4098-AF29-41DE67276AEC}" type="VALUE">
                      <a:rPr lang="en-US" smtClean="0"/>
                      <a:pPr/>
                      <a:t>[VALEUR]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9D2-2F4B-A4EE-1B3AAB9C09B6}"/>
                </c:ext>
              </c:extLst>
            </c:dLbl>
            <c:dLbl>
              <c:idx val="1"/>
              <c:tx>
                <c:rich>
                  <a:bodyPr/>
                  <a:lstStyle/>
                  <a:p>
                    <a:fld id="{45FC64EB-15CC-4745-BB20-60B0AD9D4B32}" type="VALUE">
                      <a:rPr lang="en-US" smtClean="0"/>
                      <a:pPr/>
                      <a:t>[VALEUR]</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9D2-2F4B-A4EE-1B3AAB9C09B6}"/>
                </c:ext>
              </c:extLst>
            </c:dLbl>
            <c:dLbl>
              <c:idx val="2"/>
              <c:tx>
                <c:rich>
                  <a:bodyPr/>
                  <a:lstStyle/>
                  <a:p>
                    <a:fld id="{67CCCADF-F834-46AD-8840-64E07AAF5DC1}" type="VALUE">
                      <a:rPr lang="en-US" smtClean="0"/>
                      <a:pPr/>
                      <a:t>[VALEUR]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9D2-2F4B-A4EE-1B3AAB9C09B6}"/>
                </c:ext>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Abadi" panose="020B060402010402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Feuil1!$A$2:$A$4</c:f>
              <c:strCache>
                <c:ptCount val="3"/>
                <c:pt idx="0">
                  <c:v>TRAITÉ</c:v>
                </c:pt>
                <c:pt idx="1">
                  <c:v>&gt;20°</c:v>
                </c:pt>
                <c:pt idx="2">
                  <c:v>&gt;10°</c:v>
                </c:pt>
              </c:strCache>
            </c:strRef>
          </c:cat>
          <c:val>
            <c:numRef>
              <c:f>Feuil1!$B$2:$B$4</c:f>
              <c:numCache>
                <c:formatCode>General</c:formatCode>
                <c:ptCount val="3"/>
                <c:pt idx="0">
                  <c:v>7.0000000000000007E-2</c:v>
                </c:pt>
                <c:pt idx="1">
                  <c:v>0.22</c:v>
                </c:pt>
                <c:pt idx="2">
                  <c:v>1.34</c:v>
                </c:pt>
              </c:numCache>
            </c:numRef>
          </c:val>
          <c:extLst>
            <c:ext xmlns:c16="http://schemas.microsoft.com/office/drawing/2014/chart" uri="{C3380CC4-5D6E-409C-BE32-E72D297353CC}">
              <c16:uniqueId val="{00000003-79D2-2F4B-A4EE-1B3AAB9C09B6}"/>
            </c:ext>
          </c:extLst>
        </c:ser>
        <c:ser>
          <c:idx val="1"/>
          <c:order val="1"/>
          <c:tx>
            <c:strRef>
              <c:f>Feuil1!$C$1</c:f>
              <c:strCache>
                <c:ptCount val="1"/>
                <c:pt idx="0">
                  <c:v>Série 2</c:v>
                </c:pt>
              </c:strCache>
            </c:strRef>
          </c:tx>
          <c:spPr>
            <a:solidFill>
              <a:schemeClr val="accent4">
                <a:lumMod val="75000"/>
              </a:schemeClr>
            </a:solidFill>
            <a:ln>
              <a:noFill/>
            </a:ln>
            <a:effectLst/>
          </c:spPr>
          <c:invertIfNegative val="0"/>
          <c:dLbls>
            <c:dLbl>
              <c:idx val="0"/>
              <c:tx>
                <c:rich>
                  <a:bodyPr/>
                  <a:lstStyle/>
                  <a:p>
                    <a:fld id="{664384BE-7BFC-4F3D-890C-4A433E06F605}" type="VALUE">
                      <a:rPr lang="en-US" smtClean="0"/>
                      <a:pPr/>
                      <a:t>[VALEUR]</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9D2-2F4B-A4EE-1B3AAB9C09B6}"/>
                </c:ext>
              </c:extLst>
            </c:dLbl>
            <c:dLbl>
              <c:idx val="1"/>
              <c:tx>
                <c:rich>
                  <a:bodyPr/>
                  <a:lstStyle/>
                  <a:p>
                    <a:fld id="{2D357D78-37D3-47C5-B80C-2253003ED620}" type="VALUE">
                      <a:rPr lang="en-US" smtClean="0"/>
                      <a:pPr/>
                      <a:t>[VALEUR]</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9D2-2F4B-A4EE-1B3AAB9C09B6}"/>
                </c:ext>
              </c:extLst>
            </c:dLbl>
            <c:dLbl>
              <c:idx val="2"/>
              <c:tx>
                <c:rich>
                  <a:bodyPr/>
                  <a:lstStyle/>
                  <a:p>
                    <a:fld id="{70399124-BD7E-4B60-A52E-B7A4FC2F3B4A}" type="VALUE">
                      <a:rPr lang="en-US" smtClean="0"/>
                      <a:pPr/>
                      <a:t>[VALEUR]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9D2-2F4B-A4EE-1B3AAB9C09B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badi" panose="020B0604020104020204" pitchFamily="34" charset="0"/>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TRAITÉ</c:v>
                </c:pt>
                <c:pt idx="1">
                  <c:v>&gt;20°</c:v>
                </c:pt>
                <c:pt idx="2">
                  <c:v>&gt;10°</c:v>
                </c:pt>
              </c:strCache>
            </c:strRef>
          </c:cat>
          <c:val>
            <c:numRef>
              <c:f>Feuil1!$C$2:$C$4</c:f>
              <c:numCache>
                <c:formatCode>General</c:formatCode>
                <c:ptCount val="3"/>
                <c:pt idx="0">
                  <c:v>0.33</c:v>
                </c:pt>
                <c:pt idx="1">
                  <c:v>1.4</c:v>
                </c:pt>
                <c:pt idx="2">
                  <c:v>2.5</c:v>
                </c:pt>
              </c:numCache>
            </c:numRef>
          </c:val>
          <c:extLst>
            <c:ext xmlns:c16="http://schemas.microsoft.com/office/drawing/2014/chart" uri="{C3380CC4-5D6E-409C-BE32-E72D297353CC}">
              <c16:uniqueId val="{00000007-79D2-2F4B-A4EE-1B3AAB9C09B6}"/>
            </c:ext>
          </c:extLst>
        </c:ser>
        <c:dLbls>
          <c:showLegendKey val="0"/>
          <c:showVal val="1"/>
          <c:showCatName val="0"/>
          <c:showSerName val="0"/>
          <c:showPercent val="0"/>
          <c:showBubbleSize val="0"/>
        </c:dLbls>
        <c:gapWidth val="182"/>
        <c:axId val="209134848"/>
        <c:axId val="1245786752"/>
      </c:barChart>
      <c:catAx>
        <c:axId val="209134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1245786752"/>
        <c:crosses val="autoZero"/>
        <c:auto val="1"/>
        <c:lblAlgn val="ctr"/>
        <c:lblOffset val="100"/>
        <c:noMultiLvlLbl val="0"/>
      </c:catAx>
      <c:valAx>
        <c:axId val="1245786752"/>
        <c:scaling>
          <c:orientation val="minMax"/>
        </c:scaling>
        <c:delete val="1"/>
        <c:axPos val="b"/>
        <c:numFmt formatCode="General" sourceLinked="1"/>
        <c:majorTickMark val="none"/>
        <c:minorTickMark val="none"/>
        <c:tickLblPos val="nextTo"/>
        <c:crossAx val="209134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PROBABILITE</a:t>
            </a:r>
            <a:r>
              <a:rPr lang="en-US" baseline="0" dirty="0"/>
              <a:t> D’</a:t>
            </a:r>
            <a:r>
              <a:rPr lang="en-US" dirty="0"/>
              <a:t>EVOLUTION A L’AGE ADULTE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fr-FR"/>
        </a:p>
      </c:txPr>
    </c:title>
    <c:autoTitleDeleted val="0"/>
    <c:plotArea>
      <c:layout>
        <c:manualLayout>
          <c:layoutTarget val="inner"/>
          <c:xMode val="edge"/>
          <c:yMode val="edge"/>
          <c:x val="6.0077565328158444E-2"/>
          <c:y val="0.16209082327724883"/>
          <c:w val="0.91176120918264048"/>
          <c:h val="0.73600196113563621"/>
        </c:manualLayout>
      </c:layout>
      <c:lineChart>
        <c:grouping val="standard"/>
        <c:varyColors val="0"/>
        <c:ser>
          <c:idx val="0"/>
          <c:order val="0"/>
          <c:tx>
            <c:strRef>
              <c:f>Feuil1!$B$1</c:f>
              <c:strCache>
                <c:ptCount val="1"/>
                <c:pt idx="0">
                  <c:v>%</c:v>
                </c:pt>
              </c:strCache>
            </c:strRef>
          </c:tx>
          <c:spPr>
            <a:ln w="31750" cap="rnd">
              <a:solidFill>
                <a:schemeClr val="accent1"/>
              </a:solidFill>
              <a:round/>
            </a:ln>
            <a:effectLst/>
          </c:spPr>
          <c:marker>
            <c:symbol val="none"/>
          </c:marker>
          <c:cat>
            <c:numRef>
              <c:f>Feuil1!$A$2:$A$9</c:f>
              <c:numCache>
                <c:formatCode>General</c:formatCode>
                <c:ptCount val="8"/>
                <c:pt idx="0">
                  <c:v>0</c:v>
                </c:pt>
                <c:pt idx="1">
                  <c:v>10</c:v>
                </c:pt>
                <c:pt idx="2">
                  <c:v>20</c:v>
                </c:pt>
                <c:pt idx="3">
                  <c:v>30</c:v>
                </c:pt>
                <c:pt idx="4">
                  <c:v>50</c:v>
                </c:pt>
                <c:pt idx="5">
                  <c:v>100</c:v>
                </c:pt>
              </c:numCache>
            </c:numRef>
          </c:cat>
          <c:val>
            <c:numRef>
              <c:f>Feuil1!$B$2:$B$9</c:f>
              <c:numCache>
                <c:formatCode>General</c:formatCode>
                <c:ptCount val="8"/>
                <c:pt idx="0">
                  <c:v>0</c:v>
                </c:pt>
                <c:pt idx="1">
                  <c:v>0</c:v>
                </c:pt>
                <c:pt idx="2">
                  <c:v>1</c:v>
                </c:pt>
                <c:pt idx="3">
                  <c:v>6</c:v>
                </c:pt>
                <c:pt idx="4">
                  <c:v>98</c:v>
                </c:pt>
                <c:pt idx="5">
                  <c:v>100</c:v>
                </c:pt>
              </c:numCache>
            </c:numRef>
          </c:val>
          <c:smooth val="0"/>
          <c:extLst>
            <c:ext xmlns:c16="http://schemas.microsoft.com/office/drawing/2014/chart" uri="{C3380CC4-5D6E-409C-BE32-E72D297353CC}">
              <c16:uniqueId val="{00000000-A240-3047-890A-8DC300DDAD98}"/>
            </c:ext>
          </c:extLst>
        </c:ser>
        <c:dLbls>
          <c:showLegendKey val="0"/>
          <c:showVal val="0"/>
          <c:showCatName val="0"/>
          <c:showSerName val="0"/>
          <c:showPercent val="0"/>
          <c:showBubbleSize val="0"/>
        </c:dLbls>
        <c:smooth val="0"/>
        <c:axId val="964872368"/>
        <c:axId val="1422681520"/>
      </c:lineChart>
      <c:catAx>
        <c:axId val="96487236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r-FR"/>
          </a:p>
        </c:txPr>
        <c:crossAx val="1422681520"/>
        <c:crosses val="autoZero"/>
        <c:auto val="1"/>
        <c:lblAlgn val="ctr"/>
        <c:lblOffset val="100"/>
        <c:noMultiLvlLbl val="0"/>
      </c:catAx>
      <c:valAx>
        <c:axId val="142268152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r-FR"/>
          </a:p>
        </c:txPr>
        <c:crossAx val="964872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6.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1504B4-3F41-E540-8A90-BD73F20CF0D0}" type="doc">
      <dgm:prSet loTypeId="urn:microsoft.com/office/officeart/2005/8/layout/venn1" loCatId="" qsTypeId="urn:microsoft.com/office/officeart/2005/8/quickstyle/simple1" qsCatId="simple" csTypeId="urn:microsoft.com/office/officeart/2005/8/colors/colorful4" csCatId="colorful" phldr="1"/>
      <dgm:spPr/>
    </dgm:pt>
    <dgm:pt modelId="{E3B41ABE-0FF9-D046-A528-EC2FDB1C9FC4}">
      <dgm:prSet phldrT="[Texte]"/>
      <dgm:spPr/>
      <dgm:t>
        <a:bodyPr/>
        <a:lstStyle/>
        <a:p>
          <a:r>
            <a:rPr lang="fr-FR" dirty="0"/>
            <a:t>Croissance osseuse </a:t>
          </a:r>
        </a:p>
      </dgm:t>
    </dgm:pt>
    <dgm:pt modelId="{0B3C2ACC-9D16-A54F-9FA7-A03F117F8410}" type="parTrans" cxnId="{1146DF08-00F2-8649-9F9E-6093B9CDEA3F}">
      <dgm:prSet/>
      <dgm:spPr/>
      <dgm:t>
        <a:bodyPr/>
        <a:lstStyle/>
        <a:p>
          <a:endParaRPr lang="fr-FR"/>
        </a:p>
      </dgm:t>
    </dgm:pt>
    <dgm:pt modelId="{7FD75F31-30A3-9E46-9FAF-250103D18177}" type="sibTrans" cxnId="{1146DF08-00F2-8649-9F9E-6093B9CDEA3F}">
      <dgm:prSet/>
      <dgm:spPr/>
      <dgm:t>
        <a:bodyPr/>
        <a:lstStyle/>
        <a:p>
          <a:endParaRPr lang="fr-FR"/>
        </a:p>
      </dgm:t>
    </dgm:pt>
    <dgm:pt modelId="{168C157B-8C59-A447-A1C9-1CBCC7616B68}">
      <dgm:prSet phldrT="[Texte]"/>
      <dgm:spPr/>
      <dgm:t>
        <a:bodyPr/>
        <a:lstStyle/>
        <a:p>
          <a:r>
            <a:rPr lang="fr-FR" dirty="0"/>
            <a:t>Tension musculaire </a:t>
          </a:r>
        </a:p>
      </dgm:t>
    </dgm:pt>
    <dgm:pt modelId="{EC2A67E0-87EB-0F4A-8546-63B02DA9053F}" type="parTrans" cxnId="{C62EE09E-50FD-534D-8CB5-DDEA8B09EFEF}">
      <dgm:prSet/>
      <dgm:spPr/>
      <dgm:t>
        <a:bodyPr/>
        <a:lstStyle/>
        <a:p>
          <a:endParaRPr lang="fr-FR"/>
        </a:p>
      </dgm:t>
    </dgm:pt>
    <dgm:pt modelId="{E58E219A-D75F-F342-9006-A103D26667A6}" type="sibTrans" cxnId="{C62EE09E-50FD-534D-8CB5-DDEA8B09EFEF}">
      <dgm:prSet/>
      <dgm:spPr/>
      <dgm:t>
        <a:bodyPr/>
        <a:lstStyle/>
        <a:p>
          <a:endParaRPr lang="fr-FR"/>
        </a:p>
      </dgm:t>
    </dgm:pt>
    <dgm:pt modelId="{FB65E666-632F-7143-A4F1-77F94ED016F3}">
      <dgm:prSet phldrT="[Texte]"/>
      <dgm:spPr/>
      <dgm:t>
        <a:bodyPr/>
        <a:lstStyle/>
        <a:p>
          <a:r>
            <a:rPr lang="fr-FR" dirty="0"/>
            <a:t>Disque vertébral</a:t>
          </a:r>
        </a:p>
      </dgm:t>
    </dgm:pt>
    <dgm:pt modelId="{9DAF6320-15D0-3B47-B577-E10BA54B9778}" type="parTrans" cxnId="{A28F0B50-9F77-BB46-9D2E-0DE57DDF0371}">
      <dgm:prSet/>
      <dgm:spPr/>
      <dgm:t>
        <a:bodyPr/>
        <a:lstStyle/>
        <a:p>
          <a:endParaRPr lang="fr-FR"/>
        </a:p>
      </dgm:t>
    </dgm:pt>
    <dgm:pt modelId="{6D0D6F96-2C89-9140-8A90-C3D2F439454D}" type="sibTrans" cxnId="{A28F0B50-9F77-BB46-9D2E-0DE57DDF0371}">
      <dgm:prSet/>
      <dgm:spPr/>
      <dgm:t>
        <a:bodyPr/>
        <a:lstStyle/>
        <a:p>
          <a:endParaRPr lang="fr-FR"/>
        </a:p>
      </dgm:t>
    </dgm:pt>
    <dgm:pt modelId="{6728F147-AF89-7A44-BC97-AF462866D992}" type="pres">
      <dgm:prSet presAssocID="{FA1504B4-3F41-E540-8A90-BD73F20CF0D0}" presName="compositeShape" presStyleCnt="0">
        <dgm:presLayoutVars>
          <dgm:chMax val="7"/>
          <dgm:dir/>
          <dgm:resizeHandles val="exact"/>
        </dgm:presLayoutVars>
      </dgm:prSet>
      <dgm:spPr/>
    </dgm:pt>
    <dgm:pt modelId="{1F7947EE-5B71-3D4B-84E8-28BC339DECFA}" type="pres">
      <dgm:prSet presAssocID="{E3B41ABE-0FF9-D046-A528-EC2FDB1C9FC4}" presName="circ1" presStyleLbl="vennNode1" presStyleIdx="0" presStyleCnt="3"/>
      <dgm:spPr/>
    </dgm:pt>
    <dgm:pt modelId="{7949C437-C5FE-2E48-BAA8-D98A190BE0B0}" type="pres">
      <dgm:prSet presAssocID="{E3B41ABE-0FF9-D046-A528-EC2FDB1C9FC4}" presName="circ1Tx" presStyleLbl="revTx" presStyleIdx="0" presStyleCnt="0">
        <dgm:presLayoutVars>
          <dgm:chMax val="0"/>
          <dgm:chPref val="0"/>
          <dgm:bulletEnabled val="1"/>
        </dgm:presLayoutVars>
      </dgm:prSet>
      <dgm:spPr/>
    </dgm:pt>
    <dgm:pt modelId="{FC201288-06D5-0F4B-8EEA-796F3655D191}" type="pres">
      <dgm:prSet presAssocID="{168C157B-8C59-A447-A1C9-1CBCC7616B68}" presName="circ2" presStyleLbl="vennNode1" presStyleIdx="1" presStyleCnt="3"/>
      <dgm:spPr/>
    </dgm:pt>
    <dgm:pt modelId="{1B9DA183-E707-6E4A-B366-DB3C4CA19E2E}" type="pres">
      <dgm:prSet presAssocID="{168C157B-8C59-A447-A1C9-1CBCC7616B68}" presName="circ2Tx" presStyleLbl="revTx" presStyleIdx="0" presStyleCnt="0">
        <dgm:presLayoutVars>
          <dgm:chMax val="0"/>
          <dgm:chPref val="0"/>
          <dgm:bulletEnabled val="1"/>
        </dgm:presLayoutVars>
      </dgm:prSet>
      <dgm:spPr/>
    </dgm:pt>
    <dgm:pt modelId="{BC88D0E7-E5EE-A941-A5BC-EC502E9566B5}" type="pres">
      <dgm:prSet presAssocID="{FB65E666-632F-7143-A4F1-77F94ED016F3}" presName="circ3" presStyleLbl="vennNode1" presStyleIdx="2" presStyleCnt="3"/>
      <dgm:spPr/>
    </dgm:pt>
    <dgm:pt modelId="{23FC12D0-2993-C645-92C8-44F70F471517}" type="pres">
      <dgm:prSet presAssocID="{FB65E666-632F-7143-A4F1-77F94ED016F3}" presName="circ3Tx" presStyleLbl="revTx" presStyleIdx="0" presStyleCnt="0">
        <dgm:presLayoutVars>
          <dgm:chMax val="0"/>
          <dgm:chPref val="0"/>
          <dgm:bulletEnabled val="1"/>
        </dgm:presLayoutVars>
      </dgm:prSet>
      <dgm:spPr/>
    </dgm:pt>
  </dgm:ptLst>
  <dgm:cxnLst>
    <dgm:cxn modelId="{1146DF08-00F2-8649-9F9E-6093B9CDEA3F}" srcId="{FA1504B4-3F41-E540-8A90-BD73F20CF0D0}" destId="{E3B41ABE-0FF9-D046-A528-EC2FDB1C9FC4}" srcOrd="0" destOrd="0" parTransId="{0B3C2ACC-9D16-A54F-9FA7-A03F117F8410}" sibTransId="{7FD75F31-30A3-9E46-9FAF-250103D18177}"/>
    <dgm:cxn modelId="{FF17D415-214E-C04A-BADE-969D8E4999C5}" type="presOf" srcId="{FB65E666-632F-7143-A4F1-77F94ED016F3}" destId="{23FC12D0-2993-C645-92C8-44F70F471517}" srcOrd="1" destOrd="0" presId="urn:microsoft.com/office/officeart/2005/8/layout/venn1"/>
    <dgm:cxn modelId="{7DADA52D-FFA1-164B-B182-D5A745E1533A}" type="presOf" srcId="{168C157B-8C59-A447-A1C9-1CBCC7616B68}" destId="{FC201288-06D5-0F4B-8EEA-796F3655D191}" srcOrd="0" destOrd="0" presId="urn:microsoft.com/office/officeart/2005/8/layout/venn1"/>
    <dgm:cxn modelId="{92471D33-F631-DD4F-9B5C-DCB154E4E723}" type="presOf" srcId="{E3B41ABE-0FF9-D046-A528-EC2FDB1C9FC4}" destId="{1F7947EE-5B71-3D4B-84E8-28BC339DECFA}" srcOrd="0" destOrd="0" presId="urn:microsoft.com/office/officeart/2005/8/layout/venn1"/>
    <dgm:cxn modelId="{A28F0B50-9F77-BB46-9D2E-0DE57DDF0371}" srcId="{FA1504B4-3F41-E540-8A90-BD73F20CF0D0}" destId="{FB65E666-632F-7143-A4F1-77F94ED016F3}" srcOrd="2" destOrd="0" parTransId="{9DAF6320-15D0-3B47-B577-E10BA54B9778}" sibTransId="{6D0D6F96-2C89-9140-8A90-C3D2F439454D}"/>
    <dgm:cxn modelId="{82D8BE6D-44DF-3849-BB0C-8B015FB58F18}" type="presOf" srcId="{168C157B-8C59-A447-A1C9-1CBCC7616B68}" destId="{1B9DA183-E707-6E4A-B366-DB3C4CA19E2E}" srcOrd="1" destOrd="0" presId="urn:microsoft.com/office/officeart/2005/8/layout/venn1"/>
    <dgm:cxn modelId="{D3939590-9F44-2741-8199-A6F4F75D8801}" type="presOf" srcId="{E3B41ABE-0FF9-D046-A528-EC2FDB1C9FC4}" destId="{7949C437-C5FE-2E48-BAA8-D98A190BE0B0}" srcOrd="1" destOrd="0" presId="urn:microsoft.com/office/officeart/2005/8/layout/venn1"/>
    <dgm:cxn modelId="{C62EE09E-50FD-534D-8CB5-DDEA8B09EFEF}" srcId="{FA1504B4-3F41-E540-8A90-BD73F20CF0D0}" destId="{168C157B-8C59-A447-A1C9-1CBCC7616B68}" srcOrd="1" destOrd="0" parTransId="{EC2A67E0-87EB-0F4A-8546-63B02DA9053F}" sibTransId="{E58E219A-D75F-F342-9006-A103D26667A6}"/>
    <dgm:cxn modelId="{0FC328C6-F721-4944-959D-7394F57F4252}" type="presOf" srcId="{FA1504B4-3F41-E540-8A90-BD73F20CF0D0}" destId="{6728F147-AF89-7A44-BC97-AF462866D992}" srcOrd="0" destOrd="0" presId="urn:microsoft.com/office/officeart/2005/8/layout/venn1"/>
    <dgm:cxn modelId="{749166F0-5EC6-3345-B0BA-DFEAB174BEB0}" type="presOf" srcId="{FB65E666-632F-7143-A4F1-77F94ED016F3}" destId="{BC88D0E7-E5EE-A941-A5BC-EC502E9566B5}" srcOrd="0" destOrd="0" presId="urn:microsoft.com/office/officeart/2005/8/layout/venn1"/>
    <dgm:cxn modelId="{732F6A83-DEED-624F-9778-EF7232E18C49}" type="presParOf" srcId="{6728F147-AF89-7A44-BC97-AF462866D992}" destId="{1F7947EE-5B71-3D4B-84E8-28BC339DECFA}" srcOrd="0" destOrd="0" presId="urn:microsoft.com/office/officeart/2005/8/layout/venn1"/>
    <dgm:cxn modelId="{89D91F23-4B22-794B-A1EF-5AC6C6A4D279}" type="presParOf" srcId="{6728F147-AF89-7A44-BC97-AF462866D992}" destId="{7949C437-C5FE-2E48-BAA8-D98A190BE0B0}" srcOrd="1" destOrd="0" presId="urn:microsoft.com/office/officeart/2005/8/layout/venn1"/>
    <dgm:cxn modelId="{482AFAB1-A36D-8F4F-B47C-B21C45330B8F}" type="presParOf" srcId="{6728F147-AF89-7A44-BC97-AF462866D992}" destId="{FC201288-06D5-0F4B-8EEA-796F3655D191}" srcOrd="2" destOrd="0" presId="urn:microsoft.com/office/officeart/2005/8/layout/venn1"/>
    <dgm:cxn modelId="{ACCCC27C-6346-654B-A4D9-D133533A87A2}" type="presParOf" srcId="{6728F147-AF89-7A44-BC97-AF462866D992}" destId="{1B9DA183-E707-6E4A-B366-DB3C4CA19E2E}" srcOrd="3" destOrd="0" presId="urn:microsoft.com/office/officeart/2005/8/layout/venn1"/>
    <dgm:cxn modelId="{E94B1307-A9CF-6444-944F-EDAC5DF6B9B9}" type="presParOf" srcId="{6728F147-AF89-7A44-BC97-AF462866D992}" destId="{BC88D0E7-E5EE-A941-A5BC-EC502E9566B5}" srcOrd="4" destOrd="0" presId="urn:microsoft.com/office/officeart/2005/8/layout/venn1"/>
    <dgm:cxn modelId="{329045E2-3396-DF48-9B33-8545CF4B8F59}" type="presParOf" srcId="{6728F147-AF89-7A44-BC97-AF462866D992}" destId="{23FC12D0-2993-C645-92C8-44F70F4715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405A15-7A21-3B4D-8086-66C972094C66}"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fr-FR"/>
        </a:p>
      </dgm:t>
    </dgm:pt>
    <dgm:pt modelId="{1B38B703-5667-0744-B9C2-EE1348B75B65}">
      <dgm:prSet phldrT="[Texte]"/>
      <dgm:spPr/>
      <dgm:t>
        <a:bodyPr/>
        <a:lstStyle/>
        <a:p>
          <a:r>
            <a:rPr lang="fr-FR" dirty="0"/>
            <a:t>Trouble pression</a:t>
          </a:r>
        </a:p>
      </dgm:t>
    </dgm:pt>
    <dgm:pt modelId="{6CBC2C70-4CB3-6240-9370-D92045E5CF2C}" type="parTrans" cxnId="{B9AA6A3F-7921-5E45-83E4-8CAAA7CFCD3F}">
      <dgm:prSet/>
      <dgm:spPr/>
      <dgm:t>
        <a:bodyPr/>
        <a:lstStyle/>
        <a:p>
          <a:endParaRPr lang="fr-FR"/>
        </a:p>
      </dgm:t>
    </dgm:pt>
    <dgm:pt modelId="{DD61908D-E552-C846-B48D-70B18B67B254}" type="sibTrans" cxnId="{B9AA6A3F-7921-5E45-83E4-8CAAA7CFCD3F}">
      <dgm:prSet/>
      <dgm:spPr/>
      <dgm:t>
        <a:bodyPr/>
        <a:lstStyle/>
        <a:p>
          <a:endParaRPr lang="fr-FR"/>
        </a:p>
      </dgm:t>
    </dgm:pt>
    <dgm:pt modelId="{D34D53CE-EC8F-A143-B7EA-B9983EC4B43B}">
      <dgm:prSet phldrT="[Texte]"/>
      <dgm:spPr/>
      <dgm:t>
        <a:bodyPr/>
        <a:lstStyle/>
        <a:p>
          <a:r>
            <a:rPr lang="fr-FR" dirty="0"/>
            <a:t>Asymétrie croissance</a:t>
          </a:r>
        </a:p>
      </dgm:t>
    </dgm:pt>
    <dgm:pt modelId="{0E23067B-015D-CA42-965B-AA1931DE1F9E}" type="parTrans" cxnId="{C808B79F-EF61-9441-B933-0A8CD36732CD}">
      <dgm:prSet/>
      <dgm:spPr/>
      <dgm:t>
        <a:bodyPr/>
        <a:lstStyle/>
        <a:p>
          <a:endParaRPr lang="fr-FR"/>
        </a:p>
      </dgm:t>
    </dgm:pt>
    <dgm:pt modelId="{94EEFEFF-A939-5E4A-8418-5D38F2D99614}" type="sibTrans" cxnId="{C808B79F-EF61-9441-B933-0A8CD36732CD}">
      <dgm:prSet/>
      <dgm:spPr/>
      <dgm:t>
        <a:bodyPr/>
        <a:lstStyle/>
        <a:p>
          <a:endParaRPr lang="fr-FR"/>
        </a:p>
      </dgm:t>
    </dgm:pt>
    <dgm:pt modelId="{7219E08B-0A9A-0E45-860A-4F729548A191}">
      <dgm:prSet phldrT="[Texte]"/>
      <dgm:spPr/>
      <dgm:t>
        <a:bodyPr/>
        <a:lstStyle/>
        <a:p>
          <a:r>
            <a:rPr lang="fr-FR" dirty="0"/>
            <a:t>déformation</a:t>
          </a:r>
        </a:p>
      </dgm:t>
    </dgm:pt>
    <dgm:pt modelId="{815E65DD-F288-3547-9553-2E6E0AADD93C}" type="parTrans" cxnId="{A36ACE43-7898-B647-8CA0-D73A03F55C52}">
      <dgm:prSet/>
      <dgm:spPr/>
      <dgm:t>
        <a:bodyPr/>
        <a:lstStyle/>
        <a:p>
          <a:endParaRPr lang="fr-FR"/>
        </a:p>
      </dgm:t>
    </dgm:pt>
    <dgm:pt modelId="{508C0F9C-85BD-1644-96F1-63BFE9D6C71E}" type="sibTrans" cxnId="{A36ACE43-7898-B647-8CA0-D73A03F55C52}">
      <dgm:prSet/>
      <dgm:spPr/>
      <dgm:t>
        <a:bodyPr/>
        <a:lstStyle/>
        <a:p>
          <a:endParaRPr lang="fr-FR"/>
        </a:p>
      </dgm:t>
    </dgm:pt>
    <dgm:pt modelId="{862D6AD0-4F2D-F147-9609-7552362C7700}" type="pres">
      <dgm:prSet presAssocID="{B3405A15-7A21-3B4D-8086-66C972094C66}" presName="cycle" presStyleCnt="0">
        <dgm:presLayoutVars>
          <dgm:dir/>
          <dgm:resizeHandles val="exact"/>
        </dgm:presLayoutVars>
      </dgm:prSet>
      <dgm:spPr/>
    </dgm:pt>
    <dgm:pt modelId="{DC44E395-B6AE-BF45-973C-C80DFD4E7C7E}" type="pres">
      <dgm:prSet presAssocID="{1B38B703-5667-0744-B9C2-EE1348B75B65}" presName="node" presStyleLbl="node1" presStyleIdx="0" presStyleCnt="3">
        <dgm:presLayoutVars>
          <dgm:bulletEnabled val="1"/>
        </dgm:presLayoutVars>
      </dgm:prSet>
      <dgm:spPr/>
    </dgm:pt>
    <dgm:pt modelId="{964E4BA2-BEF7-7742-AEB7-EB341313183E}" type="pres">
      <dgm:prSet presAssocID="{DD61908D-E552-C846-B48D-70B18B67B254}" presName="sibTrans" presStyleLbl="sibTrans2D1" presStyleIdx="0" presStyleCnt="3"/>
      <dgm:spPr/>
    </dgm:pt>
    <dgm:pt modelId="{01D13EFB-6927-7F4C-B925-71FBC0A972A8}" type="pres">
      <dgm:prSet presAssocID="{DD61908D-E552-C846-B48D-70B18B67B254}" presName="connectorText" presStyleLbl="sibTrans2D1" presStyleIdx="0" presStyleCnt="3"/>
      <dgm:spPr/>
    </dgm:pt>
    <dgm:pt modelId="{D00E81C2-D2AC-054A-B57E-AA272437A6CD}" type="pres">
      <dgm:prSet presAssocID="{D34D53CE-EC8F-A143-B7EA-B9983EC4B43B}" presName="node" presStyleLbl="node1" presStyleIdx="1" presStyleCnt="3">
        <dgm:presLayoutVars>
          <dgm:bulletEnabled val="1"/>
        </dgm:presLayoutVars>
      </dgm:prSet>
      <dgm:spPr/>
    </dgm:pt>
    <dgm:pt modelId="{08EBCE6A-E078-9D44-A5F8-FC0CE7735536}" type="pres">
      <dgm:prSet presAssocID="{94EEFEFF-A939-5E4A-8418-5D38F2D99614}" presName="sibTrans" presStyleLbl="sibTrans2D1" presStyleIdx="1" presStyleCnt="3"/>
      <dgm:spPr/>
    </dgm:pt>
    <dgm:pt modelId="{71EE7733-C6AE-0742-8501-AEF7ABA5284B}" type="pres">
      <dgm:prSet presAssocID="{94EEFEFF-A939-5E4A-8418-5D38F2D99614}" presName="connectorText" presStyleLbl="sibTrans2D1" presStyleIdx="1" presStyleCnt="3"/>
      <dgm:spPr/>
    </dgm:pt>
    <dgm:pt modelId="{78B948CA-1D9D-2B43-9A9F-1D92DFDFFC1A}" type="pres">
      <dgm:prSet presAssocID="{7219E08B-0A9A-0E45-860A-4F729548A191}" presName="node" presStyleLbl="node1" presStyleIdx="2" presStyleCnt="3">
        <dgm:presLayoutVars>
          <dgm:bulletEnabled val="1"/>
        </dgm:presLayoutVars>
      </dgm:prSet>
      <dgm:spPr/>
    </dgm:pt>
    <dgm:pt modelId="{F04EE4CC-1D9E-3D4B-A1E7-5F95DEFEE5B0}" type="pres">
      <dgm:prSet presAssocID="{508C0F9C-85BD-1644-96F1-63BFE9D6C71E}" presName="sibTrans" presStyleLbl="sibTrans2D1" presStyleIdx="2" presStyleCnt="3"/>
      <dgm:spPr/>
    </dgm:pt>
    <dgm:pt modelId="{5E8D6999-88CF-6F42-BA08-B4139FA82096}" type="pres">
      <dgm:prSet presAssocID="{508C0F9C-85BD-1644-96F1-63BFE9D6C71E}" presName="connectorText" presStyleLbl="sibTrans2D1" presStyleIdx="2" presStyleCnt="3"/>
      <dgm:spPr/>
    </dgm:pt>
  </dgm:ptLst>
  <dgm:cxnLst>
    <dgm:cxn modelId="{39F0EC05-A4CC-844C-8144-1ED2DA3019AE}" type="presOf" srcId="{1B38B703-5667-0744-B9C2-EE1348B75B65}" destId="{DC44E395-B6AE-BF45-973C-C80DFD4E7C7E}" srcOrd="0" destOrd="0" presId="urn:microsoft.com/office/officeart/2005/8/layout/cycle2"/>
    <dgm:cxn modelId="{1A805417-EE3A-5749-9CB2-7C7118D45462}" type="presOf" srcId="{7219E08B-0A9A-0E45-860A-4F729548A191}" destId="{78B948CA-1D9D-2B43-9A9F-1D92DFDFFC1A}" srcOrd="0" destOrd="0" presId="urn:microsoft.com/office/officeart/2005/8/layout/cycle2"/>
    <dgm:cxn modelId="{B0A94D3F-CF9A-2B4B-A334-40DD005589A5}" type="presOf" srcId="{94EEFEFF-A939-5E4A-8418-5D38F2D99614}" destId="{71EE7733-C6AE-0742-8501-AEF7ABA5284B}" srcOrd="1" destOrd="0" presId="urn:microsoft.com/office/officeart/2005/8/layout/cycle2"/>
    <dgm:cxn modelId="{B9AA6A3F-7921-5E45-83E4-8CAAA7CFCD3F}" srcId="{B3405A15-7A21-3B4D-8086-66C972094C66}" destId="{1B38B703-5667-0744-B9C2-EE1348B75B65}" srcOrd="0" destOrd="0" parTransId="{6CBC2C70-4CB3-6240-9370-D92045E5CF2C}" sibTransId="{DD61908D-E552-C846-B48D-70B18B67B254}"/>
    <dgm:cxn modelId="{A36ACE43-7898-B647-8CA0-D73A03F55C52}" srcId="{B3405A15-7A21-3B4D-8086-66C972094C66}" destId="{7219E08B-0A9A-0E45-860A-4F729548A191}" srcOrd="2" destOrd="0" parTransId="{815E65DD-F288-3547-9553-2E6E0AADD93C}" sibTransId="{508C0F9C-85BD-1644-96F1-63BFE9D6C71E}"/>
    <dgm:cxn modelId="{EAF4E14E-5678-254B-83F9-5BE0F27CCB01}" type="presOf" srcId="{DD61908D-E552-C846-B48D-70B18B67B254}" destId="{01D13EFB-6927-7F4C-B925-71FBC0A972A8}" srcOrd="1" destOrd="0" presId="urn:microsoft.com/office/officeart/2005/8/layout/cycle2"/>
    <dgm:cxn modelId="{131BDC8D-63A9-904A-918A-68208274EB31}" type="presOf" srcId="{94EEFEFF-A939-5E4A-8418-5D38F2D99614}" destId="{08EBCE6A-E078-9D44-A5F8-FC0CE7735536}" srcOrd="0" destOrd="0" presId="urn:microsoft.com/office/officeart/2005/8/layout/cycle2"/>
    <dgm:cxn modelId="{350A2890-4E54-A743-9171-B20FE58B4377}" type="presOf" srcId="{B3405A15-7A21-3B4D-8086-66C972094C66}" destId="{862D6AD0-4F2D-F147-9609-7552362C7700}" srcOrd="0" destOrd="0" presId="urn:microsoft.com/office/officeart/2005/8/layout/cycle2"/>
    <dgm:cxn modelId="{C808B79F-EF61-9441-B933-0A8CD36732CD}" srcId="{B3405A15-7A21-3B4D-8086-66C972094C66}" destId="{D34D53CE-EC8F-A143-B7EA-B9983EC4B43B}" srcOrd="1" destOrd="0" parTransId="{0E23067B-015D-CA42-965B-AA1931DE1F9E}" sibTransId="{94EEFEFF-A939-5E4A-8418-5D38F2D99614}"/>
    <dgm:cxn modelId="{04358AB8-FA13-0542-B13E-B29FBB8415DD}" type="presOf" srcId="{508C0F9C-85BD-1644-96F1-63BFE9D6C71E}" destId="{5E8D6999-88CF-6F42-BA08-B4139FA82096}" srcOrd="1" destOrd="0" presId="urn:microsoft.com/office/officeart/2005/8/layout/cycle2"/>
    <dgm:cxn modelId="{CE9FD6C4-4329-E947-AC05-5A0C2272FCD8}" type="presOf" srcId="{D34D53CE-EC8F-A143-B7EA-B9983EC4B43B}" destId="{D00E81C2-D2AC-054A-B57E-AA272437A6CD}" srcOrd="0" destOrd="0" presId="urn:microsoft.com/office/officeart/2005/8/layout/cycle2"/>
    <dgm:cxn modelId="{2CB2ABC5-438B-4543-86DC-C6ADAC446C26}" type="presOf" srcId="{DD61908D-E552-C846-B48D-70B18B67B254}" destId="{964E4BA2-BEF7-7742-AEB7-EB341313183E}" srcOrd="0" destOrd="0" presId="urn:microsoft.com/office/officeart/2005/8/layout/cycle2"/>
    <dgm:cxn modelId="{57E36AD8-3352-1544-9FA1-E414868F949F}" type="presOf" srcId="{508C0F9C-85BD-1644-96F1-63BFE9D6C71E}" destId="{F04EE4CC-1D9E-3D4B-A1E7-5F95DEFEE5B0}" srcOrd="0" destOrd="0" presId="urn:microsoft.com/office/officeart/2005/8/layout/cycle2"/>
    <dgm:cxn modelId="{90E371F3-1EFA-994D-8586-F1BAA1F10DC3}" type="presParOf" srcId="{862D6AD0-4F2D-F147-9609-7552362C7700}" destId="{DC44E395-B6AE-BF45-973C-C80DFD4E7C7E}" srcOrd="0" destOrd="0" presId="urn:microsoft.com/office/officeart/2005/8/layout/cycle2"/>
    <dgm:cxn modelId="{6C7E2F77-76F3-914D-ADC6-051114C0B4BB}" type="presParOf" srcId="{862D6AD0-4F2D-F147-9609-7552362C7700}" destId="{964E4BA2-BEF7-7742-AEB7-EB341313183E}" srcOrd="1" destOrd="0" presId="urn:microsoft.com/office/officeart/2005/8/layout/cycle2"/>
    <dgm:cxn modelId="{824F1FCF-6163-DA40-B5DE-DB58AF0F8B2E}" type="presParOf" srcId="{964E4BA2-BEF7-7742-AEB7-EB341313183E}" destId="{01D13EFB-6927-7F4C-B925-71FBC0A972A8}" srcOrd="0" destOrd="0" presId="urn:microsoft.com/office/officeart/2005/8/layout/cycle2"/>
    <dgm:cxn modelId="{4D6B1071-21B4-7E45-AC71-D1345477A15B}" type="presParOf" srcId="{862D6AD0-4F2D-F147-9609-7552362C7700}" destId="{D00E81C2-D2AC-054A-B57E-AA272437A6CD}" srcOrd="2" destOrd="0" presId="urn:microsoft.com/office/officeart/2005/8/layout/cycle2"/>
    <dgm:cxn modelId="{38F0006A-E355-7245-9EB0-FEF63ED75625}" type="presParOf" srcId="{862D6AD0-4F2D-F147-9609-7552362C7700}" destId="{08EBCE6A-E078-9D44-A5F8-FC0CE7735536}" srcOrd="3" destOrd="0" presId="urn:microsoft.com/office/officeart/2005/8/layout/cycle2"/>
    <dgm:cxn modelId="{FF919EB6-E933-3543-896E-B82113955B05}" type="presParOf" srcId="{08EBCE6A-E078-9D44-A5F8-FC0CE7735536}" destId="{71EE7733-C6AE-0742-8501-AEF7ABA5284B}" srcOrd="0" destOrd="0" presId="urn:microsoft.com/office/officeart/2005/8/layout/cycle2"/>
    <dgm:cxn modelId="{8999B26A-5A80-D24C-A2C9-56D4BF9A40F5}" type="presParOf" srcId="{862D6AD0-4F2D-F147-9609-7552362C7700}" destId="{78B948CA-1D9D-2B43-9A9F-1D92DFDFFC1A}" srcOrd="4" destOrd="0" presId="urn:microsoft.com/office/officeart/2005/8/layout/cycle2"/>
    <dgm:cxn modelId="{D683150F-10B2-8546-99E3-1DA97D1FE3B2}" type="presParOf" srcId="{862D6AD0-4F2D-F147-9609-7552362C7700}" destId="{F04EE4CC-1D9E-3D4B-A1E7-5F95DEFEE5B0}" srcOrd="5" destOrd="0" presId="urn:microsoft.com/office/officeart/2005/8/layout/cycle2"/>
    <dgm:cxn modelId="{E1C25891-3EDC-8B47-A1DC-37081F97E8B7}" type="presParOf" srcId="{F04EE4CC-1D9E-3D4B-A1E7-5F95DEFEE5B0}" destId="{5E8D6999-88CF-6F42-BA08-B4139FA8209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153A15-9FC5-42CB-9603-0312268F44D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A20CDCA-D9AD-45FE-A99A-76A83DC2DE42}">
      <dgm:prSet phldrT="[Texte]" custT="1"/>
      <dgm:spPr>
        <a:solidFill>
          <a:srgbClr val="ED201B"/>
        </a:solidFill>
      </dgm:spPr>
      <dgm:t>
        <a:bodyPr/>
        <a:lstStyle/>
        <a:p>
          <a:r>
            <a:rPr lang="fr-FR" sz="1100" b="1" dirty="0">
              <a:solidFill>
                <a:schemeClr val="tx1"/>
              </a:solidFill>
              <a:latin typeface="Tahoma" panose="020B0604030504040204" pitchFamily="34" charset="0"/>
              <a:ea typeface="Tahoma" panose="020B0604030504040204" pitchFamily="34" charset="0"/>
              <a:cs typeface="Tahoma" panose="020B0604030504040204" pitchFamily="34" charset="0"/>
            </a:rPr>
            <a:t>Progression</a:t>
          </a:r>
        </a:p>
      </dgm:t>
    </dgm:pt>
    <dgm:pt modelId="{AB2F43EB-FAE0-45E2-9055-C1A1B23BC4A6}" type="parTrans" cxnId="{34C45954-95A5-45A1-A618-2DB32B8000C5}">
      <dgm:prSet/>
      <dgm:spPr/>
      <dgm:t>
        <a:bodyPr/>
        <a:lstStyle/>
        <a:p>
          <a:endParaRPr lang="fr-FR"/>
        </a:p>
      </dgm:t>
    </dgm:pt>
    <dgm:pt modelId="{8CF3B12E-959D-4A8B-8EBE-90CA263532FC}" type="sibTrans" cxnId="{34C45954-95A5-45A1-A618-2DB32B8000C5}">
      <dgm:prSet/>
      <dgm:spPr>
        <a:solidFill>
          <a:schemeClr val="bg1"/>
        </a:solidFill>
      </dgm:spPr>
      <dgm:t>
        <a:bodyPr/>
        <a:lstStyle/>
        <a:p>
          <a:endParaRPr lang="fr-FR"/>
        </a:p>
      </dgm:t>
    </dgm:pt>
    <dgm:pt modelId="{B4469C94-3BF0-4257-A6CD-8A850A1ECA65}">
      <dgm:prSet phldrT="[Texte]" custT="1"/>
      <dgm:spPr>
        <a:solidFill>
          <a:srgbClr val="FFC000"/>
        </a:solidFill>
      </dgm:spPr>
      <dgm:t>
        <a:bodyPr/>
        <a:lstStyle/>
        <a:p>
          <a:r>
            <a:rPr lang="fr-FR" sz="1400" b="1" dirty="0">
              <a:solidFill>
                <a:schemeClr val="tx1"/>
              </a:solidFill>
              <a:latin typeface="Tahoma" panose="020B0604030504040204" pitchFamily="34" charset="0"/>
              <a:ea typeface="Tahoma" panose="020B0604030504040204" pitchFamily="34" charset="0"/>
              <a:cs typeface="Tahoma" panose="020B0604030504040204" pitchFamily="34" charset="0"/>
            </a:rPr>
            <a:t>Douleur</a:t>
          </a:r>
          <a:endParaRPr lang="fr-FR"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9DB126F6-BA63-436A-B15C-B0B6814D028A}" type="parTrans" cxnId="{5C501B60-38FC-4C72-8B27-53BB755CADFB}">
      <dgm:prSet/>
      <dgm:spPr/>
      <dgm:t>
        <a:bodyPr/>
        <a:lstStyle/>
        <a:p>
          <a:endParaRPr lang="fr-FR"/>
        </a:p>
      </dgm:t>
    </dgm:pt>
    <dgm:pt modelId="{E5C702EF-6606-4E43-8FB2-E487604A2D6D}" type="sibTrans" cxnId="{5C501B60-38FC-4C72-8B27-53BB755CADFB}">
      <dgm:prSet/>
      <dgm:spPr>
        <a:solidFill>
          <a:schemeClr val="bg1"/>
        </a:solidFill>
      </dgm:spPr>
      <dgm:t>
        <a:bodyPr/>
        <a:lstStyle/>
        <a:p>
          <a:endParaRPr lang="fr-FR" dirty="0"/>
        </a:p>
      </dgm:t>
    </dgm:pt>
    <dgm:pt modelId="{56ECB671-9855-44B2-83C6-46219CAB56E5}">
      <dgm:prSet phldrT="[Texte]"/>
      <dgm:spPr>
        <a:solidFill>
          <a:srgbClr val="92D050"/>
        </a:solidFill>
      </dgm:spPr>
      <dgm:t>
        <a:bodyPr/>
        <a:lstStyle/>
        <a:p>
          <a:r>
            <a:rPr lang="fr-FR" b="1" dirty="0">
              <a:solidFill>
                <a:schemeClr val="tx1"/>
              </a:solidFill>
              <a:latin typeface="Tahoma" panose="020B0604030504040204" pitchFamily="34" charset="0"/>
              <a:ea typeface="Tahoma" panose="020B0604030504040204" pitchFamily="34" charset="0"/>
              <a:cs typeface="Tahoma" panose="020B0604030504040204" pitchFamily="34" charset="0"/>
            </a:rPr>
            <a:t>Problèmes cardio-pulmonaire</a:t>
          </a:r>
        </a:p>
      </dgm:t>
    </dgm:pt>
    <dgm:pt modelId="{8142E61A-2156-4EC6-9C9D-922CAB1F57D2}" type="parTrans" cxnId="{929841F3-BE62-4C65-B5B1-02506FE23C59}">
      <dgm:prSet/>
      <dgm:spPr/>
      <dgm:t>
        <a:bodyPr/>
        <a:lstStyle/>
        <a:p>
          <a:endParaRPr lang="fr-FR"/>
        </a:p>
      </dgm:t>
    </dgm:pt>
    <dgm:pt modelId="{A5E24FAE-FF11-490C-99C6-C546DB378470}" type="sibTrans" cxnId="{929841F3-BE62-4C65-B5B1-02506FE23C59}">
      <dgm:prSet/>
      <dgm:spPr>
        <a:solidFill>
          <a:srgbClr val="FFC000"/>
        </a:solidFill>
      </dgm:spPr>
      <dgm:t>
        <a:bodyPr/>
        <a:lstStyle/>
        <a:p>
          <a:r>
            <a:rPr lang="fr-FR" b="1" dirty="0">
              <a:solidFill>
                <a:schemeClr val="tx1"/>
              </a:solidFill>
              <a:latin typeface="Tahoma" panose="020B0604030504040204" pitchFamily="34" charset="0"/>
              <a:ea typeface="Tahoma" panose="020B0604030504040204" pitchFamily="34" charset="0"/>
              <a:cs typeface="Tahoma" panose="020B0604030504040204" pitchFamily="34" charset="0"/>
            </a:rPr>
            <a:t>Problèmes psycho-sociaux</a:t>
          </a:r>
        </a:p>
      </dgm:t>
    </dgm:pt>
    <dgm:pt modelId="{6543C850-D659-4F8B-9A2A-60480E16BD27}" type="pres">
      <dgm:prSet presAssocID="{71153A15-9FC5-42CB-9603-0312268F44DC}" presName="Name0" presStyleCnt="0">
        <dgm:presLayoutVars>
          <dgm:chMax/>
          <dgm:chPref/>
          <dgm:dir/>
          <dgm:animLvl val="lvl"/>
        </dgm:presLayoutVars>
      </dgm:prSet>
      <dgm:spPr/>
    </dgm:pt>
    <dgm:pt modelId="{AFDEADDD-8C05-4F3F-AA6B-76B7B2DEE95C}" type="pres">
      <dgm:prSet presAssocID="{BA20CDCA-D9AD-45FE-A99A-76A83DC2DE42}" presName="composite" presStyleCnt="0"/>
      <dgm:spPr/>
    </dgm:pt>
    <dgm:pt modelId="{33517CEF-20FB-499D-BD74-DA1FE6202969}" type="pres">
      <dgm:prSet presAssocID="{BA20CDCA-D9AD-45FE-A99A-76A83DC2DE42}" presName="Parent1" presStyleLbl="node1" presStyleIdx="0" presStyleCnt="6">
        <dgm:presLayoutVars>
          <dgm:chMax val="1"/>
          <dgm:chPref val="1"/>
          <dgm:bulletEnabled val="1"/>
        </dgm:presLayoutVars>
      </dgm:prSet>
      <dgm:spPr/>
    </dgm:pt>
    <dgm:pt modelId="{1E56DFB6-6DA7-410C-B435-8D487A143540}" type="pres">
      <dgm:prSet presAssocID="{BA20CDCA-D9AD-45FE-A99A-76A83DC2DE42}" presName="Childtext1" presStyleLbl="revTx" presStyleIdx="0" presStyleCnt="3">
        <dgm:presLayoutVars>
          <dgm:chMax val="0"/>
          <dgm:chPref val="0"/>
          <dgm:bulletEnabled val="1"/>
        </dgm:presLayoutVars>
      </dgm:prSet>
      <dgm:spPr/>
    </dgm:pt>
    <dgm:pt modelId="{A427F5BB-200C-49EE-AE16-702F63910E93}" type="pres">
      <dgm:prSet presAssocID="{BA20CDCA-D9AD-45FE-A99A-76A83DC2DE42}" presName="BalanceSpacing" presStyleCnt="0"/>
      <dgm:spPr/>
    </dgm:pt>
    <dgm:pt modelId="{C0F4B24F-5C42-439B-B98B-48B25EA0A7D6}" type="pres">
      <dgm:prSet presAssocID="{BA20CDCA-D9AD-45FE-A99A-76A83DC2DE42}" presName="BalanceSpacing1" presStyleCnt="0"/>
      <dgm:spPr/>
    </dgm:pt>
    <dgm:pt modelId="{3B9FD548-20CD-4F81-9694-95D701A35DAB}" type="pres">
      <dgm:prSet presAssocID="{8CF3B12E-959D-4A8B-8EBE-90CA263532FC}" presName="Accent1Text" presStyleLbl="node1" presStyleIdx="1" presStyleCnt="6" custLinFactX="364426" custLinFactNeighborX="400000" custLinFactNeighborY="-11314"/>
      <dgm:spPr/>
    </dgm:pt>
    <dgm:pt modelId="{82AB6166-DAAD-4BB7-B164-60831D7D5042}" type="pres">
      <dgm:prSet presAssocID="{8CF3B12E-959D-4A8B-8EBE-90CA263532FC}" presName="spaceBetweenRectangles" presStyleCnt="0"/>
      <dgm:spPr/>
    </dgm:pt>
    <dgm:pt modelId="{33F673AE-825F-4D3B-B96B-81F029C5ADAD}" type="pres">
      <dgm:prSet presAssocID="{B4469C94-3BF0-4257-A6CD-8A850A1ECA65}" presName="composite" presStyleCnt="0"/>
      <dgm:spPr/>
    </dgm:pt>
    <dgm:pt modelId="{36A4157E-B840-43D7-B821-55D75DC4812A}" type="pres">
      <dgm:prSet presAssocID="{B4469C94-3BF0-4257-A6CD-8A850A1ECA65}" presName="Parent1" presStyleLbl="node1" presStyleIdx="2" presStyleCnt="6">
        <dgm:presLayoutVars>
          <dgm:chMax val="1"/>
          <dgm:chPref val="1"/>
          <dgm:bulletEnabled val="1"/>
        </dgm:presLayoutVars>
      </dgm:prSet>
      <dgm:spPr/>
    </dgm:pt>
    <dgm:pt modelId="{87261CC6-7C0B-4B9F-B5C6-46A6D9387B5B}" type="pres">
      <dgm:prSet presAssocID="{B4469C94-3BF0-4257-A6CD-8A850A1ECA65}" presName="Childtext1" presStyleLbl="revTx" presStyleIdx="1" presStyleCnt="3">
        <dgm:presLayoutVars>
          <dgm:chMax val="0"/>
          <dgm:chPref val="0"/>
          <dgm:bulletEnabled val="1"/>
        </dgm:presLayoutVars>
      </dgm:prSet>
      <dgm:spPr/>
    </dgm:pt>
    <dgm:pt modelId="{3C6B28B5-FEF3-41D8-A04B-7C92998B3BE1}" type="pres">
      <dgm:prSet presAssocID="{B4469C94-3BF0-4257-A6CD-8A850A1ECA65}" presName="BalanceSpacing" presStyleCnt="0"/>
      <dgm:spPr/>
    </dgm:pt>
    <dgm:pt modelId="{6C428022-0E7C-4CF9-BE64-2DABB923D9B5}" type="pres">
      <dgm:prSet presAssocID="{B4469C94-3BF0-4257-A6CD-8A850A1ECA65}" presName="BalanceSpacing1" presStyleCnt="0"/>
      <dgm:spPr/>
    </dgm:pt>
    <dgm:pt modelId="{7B72D816-8931-4A01-B78E-AFFFC0AB84C7}" type="pres">
      <dgm:prSet presAssocID="{E5C702EF-6606-4E43-8FB2-E487604A2D6D}" presName="Accent1Text" presStyleLbl="node1" presStyleIdx="3" presStyleCnt="6" custLinFactNeighborX="72554" custLinFactNeighborY="-8932"/>
      <dgm:spPr/>
    </dgm:pt>
    <dgm:pt modelId="{076B8C28-505D-4D73-AA0B-E3CF6C3D1721}" type="pres">
      <dgm:prSet presAssocID="{E5C702EF-6606-4E43-8FB2-E487604A2D6D}" presName="spaceBetweenRectangles" presStyleCnt="0"/>
      <dgm:spPr/>
    </dgm:pt>
    <dgm:pt modelId="{34C3ACE5-5C70-4B35-A7B9-8515FA47D1B4}" type="pres">
      <dgm:prSet presAssocID="{56ECB671-9855-44B2-83C6-46219CAB56E5}" presName="composite" presStyleCnt="0"/>
      <dgm:spPr/>
    </dgm:pt>
    <dgm:pt modelId="{66251E8C-A3FE-4218-B574-799ACB1ECD00}" type="pres">
      <dgm:prSet presAssocID="{56ECB671-9855-44B2-83C6-46219CAB56E5}" presName="Parent1" presStyleLbl="node1" presStyleIdx="4" presStyleCnt="6">
        <dgm:presLayoutVars>
          <dgm:chMax val="1"/>
          <dgm:chPref val="1"/>
          <dgm:bulletEnabled val="1"/>
        </dgm:presLayoutVars>
      </dgm:prSet>
      <dgm:spPr/>
    </dgm:pt>
    <dgm:pt modelId="{7BF5EE4A-5EC9-48CA-9B6C-189449A05BCE}" type="pres">
      <dgm:prSet presAssocID="{56ECB671-9855-44B2-83C6-46219CAB56E5}" presName="Childtext1" presStyleLbl="revTx" presStyleIdx="2" presStyleCnt="3">
        <dgm:presLayoutVars>
          <dgm:chMax val="0"/>
          <dgm:chPref val="0"/>
          <dgm:bulletEnabled val="1"/>
        </dgm:presLayoutVars>
      </dgm:prSet>
      <dgm:spPr/>
    </dgm:pt>
    <dgm:pt modelId="{F53ED0DE-C2D3-42A5-B3ED-1E575C09AEAF}" type="pres">
      <dgm:prSet presAssocID="{56ECB671-9855-44B2-83C6-46219CAB56E5}" presName="BalanceSpacing" presStyleCnt="0"/>
      <dgm:spPr/>
    </dgm:pt>
    <dgm:pt modelId="{A93AAA90-D981-482D-8AFA-55AD5F79F075}" type="pres">
      <dgm:prSet presAssocID="{56ECB671-9855-44B2-83C6-46219CAB56E5}" presName="BalanceSpacing1" presStyleCnt="0"/>
      <dgm:spPr/>
    </dgm:pt>
    <dgm:pt modelId="{E10270F4-6857-40B0-AA5B-30CDDD9D9065}" type="pres">
      <dgm:prSet presAssocID="{A5E24FAE-FF11-490C-99C6-C546DB378470}" presName="Accent1Text" presStyleLbl="node1" presStyleIdx="5" presStyleCnt="6" custLinFactX="61043" custLinFactNeighborX="100000" custLinFactNeighborY="-83568"/>
      <dgm:spPr/>
    </dgm:pt>
  </dgm:ptLst>
  <dgm:cxnLst>
    <dgm:cxn modelId="{81876116-3775-4E0D-9149-D5852B9604D4}" type="presOf" srcId="{8CF3B12E-959D-4A8B-8EBE-90CA263532FC}" destId="{3B9FD548-20CD-4F81-9694-95D701A35DAB}" srcOrd="0" destOrd="0" presId="urn:microsoft.com/office/officeart/2008/layout/AlternatingHexagons"/>
    <dgm:cxn modelId="{DC7F8416-C29E-4C99-AD68-4D3718D1F7F6}" type="presOf" srcId="{56ECB671-9855-44B2-83C6-46219CAB56E5}" destId="{66251E8C-A3FE-4218-B574-799ACB1ECD00}" srcOrd="0" destOrd="0" presId="urn:microsoft.com/office/officeart/2008/layout/AlternatingHexagons"/>
    <dgm:cxn modelId="{CC74A123-5E5F-4D12-B7E2-EBB236EC76B4}" type="presOf" srcId="{BA20CDCA-D9AD-45FE-A99A-76A83DC2DE42}" destId="{33517CEF-20FB-499D-BD74-DA1FE6202969}" srcOrd="0" destOrd="0" presId="urn:microsoft.com/office/officeart/2008/layout/AlternatingHexagons"/>
    <dgm:cxn modelId="{270C0C3D-0CEE-474C-AA99-3597EEE4AA8B}" type="presOf" srcId="{B4469C94-3BF0-4257-A6CD-8A850A1ECA65}" destId="{36A4157E-B840-43D7-B821-55D75DC4812A}" srcOrd="0" destOrd="0" presId="urn:microsoft.com/office/officeart/2008/layout/AlternatingHexagons"/>
    <dgm:cxn modelId="{5E58384D-A59F-4B69-8F37-6D031D8E1F80}" type="presOf" srcId="{E5C702EF-6606-4E43-8FB2-E487604A2D6D}" destId="{7B72D816-8931-4A01-B78E-AFFFC0AB84C7}" srcOrd="0" destOrd="0" presId="urn:microsoft.com/office/officeart/2008/layout/AlternatingHexagons"/>
    <dgm:cxn modelId="{34C45954-95A5-45A1-A618-2DB32B8000C5}" srcId="{71153A15-9FC5-42CB-9603-0312268F44DC}" destId="{BA20CDCA-D9AD-45FE-A99A-76A83DC2DE42}" srcOrd="0" destOrd="0" parTransId="{AB2F43EB-FAE0-45E2-9055-C1A1B23BC4A6}" sibTransId="{8CF3B12E-959D-4A8B-8EBE-90CA263532FC}"/>
    <dgm:cxn modelId="{5C501B60-38FC-4C72-8B27-53BB755CADFB}" srcId="{71153A15-9FC5-42CB-9603-0312268F44DC}" destId="{B4469C94-3BF0-4257-A6CD-8A850A1ECA65}" srcOrd="1" destOrd="0" parTransId="{9DB126F6-BA63-436A-B15C-B0B6814D028A}" sibTransId="{E5C702EF-6606-4E43-8FB2-E487604A2D6D}"/>
    <dgm:cxn modelId="{500AE67D-6EC1-42EF-B4E4-9C45EE7D75E9}" type="presOf" srcId="{A5E24FAE-FF11-490C-99C6-C546DB378470}" destId="{E10270F4-6857-40B0-AA5B-30CDDD9D9065}" srcOrd="0" destOrd="0" presId="urn:microsoft.com/office/officeart/2008/layout/AlternatingHexagons"/>
    <dgm:cxn modelId="{9ACCE99F-E68A-4995-9C6E-88B9670CD4BF}" type="presOf" srcId="{71153A15-9FC5-42CB-9603-0312268F44DC}" destId="{6543C850-D659-4F8B-9A2A-60480E16BD27}" srcOrd="0" destOrd="0" presId="urn:microsoft.com/office/officeart/2008/layout/AlternatingHexagons"/>
    <dgm:cxn modelId="{929841F3-BE62-4C65-B5B1-02506FE23C59}" srcId="{71153A15-9FC5-42CB-9603-0312268F44DC}" destId="{56ECB671-9855-44B2-83C6-46219CAB56E5}" srcOrd="2" destOrd="0" parTransId="{8142E61A-2156-4EC6-9C9D-922CAB1F57D2}" sibTransId="{A5E24FAE-FF11-490C-99C6-C546DB378470}"/>
    <dgm:cxn modelId="{9871E642-4509-4531-9985-46E92BC9A622}" type="presParOf" srcId="{6543C850-D659-4F8B-9A2A-60480E16BD27}" destId="{AFDEADDD-8C05-4F3F-AA6B-76B7B2DEE95C}" srcOrd="0" destOrd="0" presId="urn:microsoft.com/office/officeart/2008/layout/AlternatingHexagons"/>
    <dgm:cxn modelId="{1EB77592-801A-4E46-A73B-B390EF73703F}" type="presParOf" srcId="{AFDEADDD-8C05-4F3F-AA6B-76B7B2DEE95C}" destId="{33517CEF-20FB-499D-BD74-DA1FE6202969}" srcOrd="0" destOrd="0" presId="urn:microsoft.com/office/officeart/2008/layout/AlternatingHexagons"/>
    <dgm:cxn modelId="{0672E74A-D951-4657-A93F-4FA57D341CC5}" type="presParOf" srcId="{AFDEADDD-8C05-4F3F-AA6B-76B7B2DEE95C}" destId="{1E56DFB6-6DA7-410C-B435-8D487A143540}" srcOrd="1" destOrd="0" presId="urn:microsoft.com/office/officeart/2008/layout/AlternatingHexagons"/>
    <dgm:cxn modelId="{7502082F-E032-44EA-ABE5-804DD14AD534}" type="presParOf" srcId="{AFDEADDD-8C05-4F3F-AA6B-76B7B2DEE95C}" destId="{A427F5BB-200C-49EE-AE16-702F63910E93}" srcOrd="2" destOrd="0" presId="urn:microsoft.com/office/officeart/2008/layout/AlternatingHexagons"/>
    <dgm:cxn modelId="{D355CBBB-6274-4771-BC72-66B5A5601FED}" type="presParOf" srcId="{AFDEADDD-8C05-4F3F-AA6B-76B7B2DEE95C}" destId="{C0F4B24F-5C42-439B-B98B-48B25EA0A7D6}" srcOrd="3" destOrd="0" presId="urn:microsoft.com/office/officeart/2008/layout/AlternatingHexagons"/>
    <dgm:cxn modelId="{9F799927-8558-4703-8F33-9E2EA0C22C71}" type="presParOf" srcId="{AFDEADDD-8C05-4F3F-AA6B-76B7B2DEE95C}" destId="{3B9FD548-20CD-4F81-9694-95D701A35DAB}" srcOrd="4" destOrd="0" presId="urn:microsoft.com/office/officeart/2008/layout/AlternatingHexagons"/>
    <dgm:cxn modelId="{17E35603-D719-4FF6-8982-B6B7BEC571DA}" type="presParOf" srcId="{6543C850-D659-4F8B-9A2A-60480E16BD27}" destId="{82AB6166-DAAD-4BB7-B164-60831D7D5042}" srcOrd="1" destOrd="0" presId="urn:microsoft.com/office/officeart/2008/layout/AlternatingHexagons"/>
    <dgm:cxn modelId="{90365975-508A-4DAD-A03A-2933AFBA00C9}" type="presParOf" srcId="{6543C850-D659-4F8B-9A2A-60480E16BD27}" destId="{33F673AE-825F-4D3B-B96B-81F029C5ADAD}" srcOrd="2" destOrd="0" presId="urn:microsoft.com/office/officeart/2008/layout/AlternatingHexagons"/>
    <dgm:cxn modelId="{935BEEE9-1001-4DD0-A1B6-1C8E9F33719F}" type="presParOf" srcId="{33F673AE-825F-4D3B-B96B-81F029C5ADAD}" destId="{36A4157E-B840-43D7-B821-55D75DC4812A}" srcOrd="0" destOrd="0" presId="urn:microsoft.com/office/officeart/2008/layout/AlternatingHexagons"/>
    <dgm:cxn modelId="{FD479415-032C-44B3-AFDF-D037E2DFFE9F}" type="presParOf" srcId="{33F673AE-825F-4D3B-B96B-81F029C5ADAD}" destId="{87261CC6-7C0B-4B9F-B5C6-46A6D9387B5B}" srcOrd="1" destOrd="0" presId="urn:microsoft.com/office/officeart/2008/layout/AlternatingHexagons"/>
    <dgm:cxn modelId="{C89DCB8A-BCBE-4407-B7DE-C636D7A0FD6E}" type="presParOf" srcId="{33F673AE-825F-4D3B-B96B-81F029C5ADAD}" destId="{3C6B28B5-FEF3-41D8-A04B-7C92998B3BE1}" srcOrd="2" destOrd="0" presId="urn:microsoft.com/office/officeart/2008/layout/AlternatingHexagons"/>
    <dgm:cxn modelId="{9591FD0A-C152-4DD6-BE8F-FCACB1FD946D}" type="presParOf" srcId="{33F673AE-825F-4D3B-B96B-81F029C5ADAD}" destId="{6C428022-0E7C-4CF9-BE64-2DABB923D9B5}" srcOrd="3" destOrd="0" presId="urn:microsoft.com/office/officeart/2008/layout/AlternatingHexagons"/>
    <dgm:cxn modelId="{C90C7A2A-D5AE-424C-9E41-487279AFB148}" type="presParOf" srcId="{33F673AE-825F-4D3B-B96B-81F029C5ADAD}" destId="{7B72D816-8931-4A01-B78E-AFFFC0AB84C7}" srcOrd="4" destOrd="0" presId="urn:microsoft.com/office/officeart/2008/layout/AlternatingHexagons"/>
    <dgm:cxn modelId="{26DD2709-AB4E-4644-9DA6-66E5736A61C4}" type="presParOf" srcId="{6543C850-D659-4F8B-9A2A-60480E16BD27}" destId="{076B8C28-505D-4D73-AA0B-E3CF6C3D1721}" srcOrd="3" destOrd="0" presId="urn:microsoft.com/office/officeart/2008/layout/AlternatingHexagons"/>
    <dgm:cxn modelId="{41D8257A-73FA-4905-AAF1-2B7597BBCE4D}" type="presParOf" srcId="{6543C850-D659-4F8B-9A2A-60480E16BD27}" destId="{34C3ACE5-5C70-4B35-A7B9-8515FA47D1B4}" srcOrd="4" destOrd="0" presId="urn:microsoft.com/office/officeart/2008/layout/AlternatingHexagons"/>
    <dgm:cxn modelId="{5C25A837-FE9D-474E-90E1-1D84E71CF403}" type="presParOf" srcId="{34C3ACE5-5C70-4B35-A7B9-8515FA47D1B4}" destId="{66251E8C-A3FE-4218-B574-799ACB1ECD00}" srcOrd="0" destOrd="0" presId="urn:microsoft.com/office/officeart/2008/layout/AlternatingHexagons"/>
    <dgm:cxn modelId="{AE71785B-5C62-4341-91F1-0EBD1BB71D1B}" type="presParOf" srcId="{34C3ACE5-5C70-4B35-A7B9-8515FA47D1B4}" destId="{7BF5EE4A-5EC9-48CA-9B6C-189449A05BCE}" srcOrd="1" destOrd="0" presId="urn:microsoft.com/office/officeart/2008/layout/AlternatingHexagons"/>
    <dgm:cxn modelId="{E0B4320A-2CA4-47A7-B371-5A1B6D0D929D}" type="presParOf" srcId="{34C3ACE5-5C70-4B35-A7B9-8515FA47D1B4}" destId="{F53ED0DE-C2D3-42A5-B3ED-1E575C09AEAF}" srcOrd="2" destOrd="0" presId="urn:microsoft.com/office/officeart/2008/layout/AlternatingHexagons"/>
    <dgm:cxn modelId="{C6BF8824-776E-4198-AADE-97AC7DEBE30B}" type="presParOf" srcId="{34C3ACE5-5C70-4B35-A7B9-8515FA47D1B4}" destId="{A93AAA90-D981-482D-8AFA-55AD5F79F075}" srcOrd="3" destOrd="0" presId="urn:microsoft.com/office/officeart/2008/layout/AlternatingHexagons"/>
    <dgm:cxn modelId="{E42413B9-1F48-4FF9-9971-D8F3E8E3E9B3}" type="presParOf" srcId="{34C3ACE5-5C70-4B35-A7B9-8515FA47D1B4}" destId="{E10270F4-6857-40B0-AA5B-30CDDD9D906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920BC3-D47C-AE42-82DF-CE04437599C2}" type="doc">
      <dgm:prSet loTypeId="urn:microsoft.com/office/officeart/2005/8/layout/cycle8" loCatId="" qsTypeId="urn:microsoft.com/office/officeart/2005/8/quickstyle/simple1" qsCatId="simple" csTypeId="urn:microsoft.com/office/officeart/2005/8/colors/accent1_2" csCatId="accent1" phldr="1"/>
      <dgm:spPr/>
    </dgm:pt>
    <dgm:pt modelId="{0A96A755-B113-A847-86A1-3E269238FBE7}">
      <dgm:prSet phldrT="[Texte]"/>
      <dgm:spPr/>
      <dgm:t>
        <a:bodyPr/>
        <a:lstStyle/>
        <a:p>
          <a:r>
            <a:rPr lang="fr-FR" dirty="0"/>
            <a:t>Orthèse </a:t>
          </a:r>
        </a:p>
      </dgm:t>
    </dgm:pt>
    <dgm:pt modelId="{4E083014-A7F5-1445-A202-C2376D8E6A02}" type="parTrans" cxnId="{59F7F1AB-D499-FF4A-981D-7C6791A03692}">
      <dgm:prSet/>
      <dgm:spPr/>
      <dgm:t>
        <a:bodyPr/>
        <a:lstStyle/>
        <a:p>
          <a:endParaRPr lang="fr-FR"/>
        </a:p>
      </dgm:t>
    </dgm:pt>
    <dgm:pt modelId="{35B2C247-B28C-2847-A3E3-31FE3500CCFB}" type="sibTrans" cxnId="{59F7F1AB-D499-FF4A-981D-7C6791A03692}">
      <dgm:prSet/>
      <dgm:spPr/>
      <dgm:t>
        <a:bodyPr/>
        <a:lstStyle/>
        <a:p>
          <a:endParaRPr lang="fr-FR"/>
        </a:p>
      </dgm:t>
    </dgm:pt>
    <dgm:pt modelId="{66FFB5B1-BF88-9B45-B1AD-2ED5BE4BB1DE}">
      <dgm:prSet phldrT="[Texte]"/>
      <dgm:spPr/>
      <dgm:t>
        <a:bodyPr/>
        <a:lstStyle/>
        <a:p>
          <a:r>
            <a:rPr lang="fr-FR" dirty="0"/>
            <a:t>Chirurgie </a:t>
          </a:r>
        </a:p>
      </dgm:t>
    </dgm:pt>
    <dgm:pt modelId="{BBE4468E-5A2E-C44F-AAD0-81599BBD3455}" type="parTrans" cxnId="{E05F0837-DA8D-744C-A2BE-6C9775D77778}">
      <dgm:prSet/>
      <dgm:spPr/>
      <dgm:t>
        <a:bodyPr/>
        <a:lstStyle/>
        <a:p>
          <a:endParaRPr lang="fr-FR"/>
        </a:p>
      </dgm:t>
    </dgm:pt>
    <dgm:pt modelId="{6F96A0F9-B094-4F4D-A2E3-F3DBF7005ADE}" type="sibTrans" cxnId="{E05F0837-DA8D-744C-A2BE-6C9775D77778}">
      <dgm:prSet/>
      <dgm:spPr/>
      <dgm:t>
        <a:bodyPr/>
        <a:lstStyle/>
        <a:p>
          <a:endParaRPr lang="fr-FR"/>
        </a:p>
      </dgm:t>
    </dgm:pt>
    <dgm:pt modelId="{CBD0783E-2ECF-3D40-A4BA-3F38F7F1D7BF}">
      <dgm:prSet phldrT="[Texte]"/>
      <dgm:spPr/>
      <dgm:t>
        <a:bodyPr/>
        <a:lstStyle/>
        <a:p>
          <a:r>
            <a:rPr lang="fr-FR" dirty="0"/>
            <a:t>Kinésithérapie</a:t>
          </a:r>
        </a:p>
      </dgm:t>
    </dgm:pt>
    <dgm:pt modelId="{A51F2AB9-BF73-3E4C-AD60-CC44CDE2E653}" type="parTrans" cxnId="{56BB95E9-56FE-1843-8418-E6AA9B7321A0}">
      <dgm:prSet/>
      <dgm:spPr/>
      <dgm:t>
        <a:bodyPr/>
        <a:lstStyle/>
        <a:p>
          <a:endParaRPr lang="fr-FR"/>
        </a:p>
      </dgm:t>
    </dgm:pt>
    <dgm:pt modelId="{5837B45C-25A4-074F-B402-951F7E21F953}" type="sibTrans" cxnId="{56BB95E9-56FE-1843-8418-E6AA9B7321A0}">
      <dgm:prSet/>
      <dgm:spPr/>
      <dgm:t>
        <a:bodyPr/>
        <a:lstStyle/>
        <a:p>
          <a:endParaRPr lang="fr-FR"/>
        </a:p>
      </dgm:t>
    </dgm:pt>
    <dgm:pt modelId="{81155866-5BB4-A144-BB6A-474749247403}" type="pres">
      <dgm:prSet presAssocID="{10920BC3-D47C-AE42-82DF-CE04437599C2}" presName="compositeShape" presStyleCnt="0">
        <dgm:presLayoutVars>
          <dgm:chMax val="7"/>
          <dgm:dir/>
          <dgm:resizeHandles val="exact"/>
        </dgm:presLayoutVars>
      </dgm:prSet>
      <dgm:spPr/>
    </dgm:pt>
    <dgm:pt modelId="{306F2C93-9C3B-DE42-BFA9-9E9910928855}" type="pres">
      <dgm:prSet presAssocID="{10920BC3-D47C-AE42-82DF-CE04437599C2}" presName="wedge1" presStyleLbl="node1" presStyleIdx="0" presStyleCnt="3"/>
      <dgm:spPr/>
    </dgm:pt>
    <dgm:pt modelId="{AA59CBB5-2638-2F43-B15D-D1E3569771C9}" type="pres">
      <dgm:prSet presAssocID="{10920BC3-D47C-AE42-82DF-CE04437599C2}" presName="dummy1a" presStyleCnt="0"/>
      <dgm:spPr/>
    </dgm:pt>
    <dgm:pt modelId="{0C3948FC-D3B9-844F-BA65-88FD2CED2905}" type="pres">
      <dgm:prSet presAssocID="{10920BC3-D47C-AE42-82DF-CE04437599C2}" presName="dummy1b" presStyleCnt="0"/>
      <dgm:spPr/>
    </dgm:pt>
    <dgm:pt modelId="{DD3560E9-3994-AD4F-8A0E-2F439A0B43DD}" type="pres">
      <dgm:prSet presAssocID="{10920BC3-D47C-AE42-82DF-CE04437599C2}" presName="wedge1Tx" presStyleLbl="node1" presStyleIdx="0" presStyleCnt="3">
        <dgm:presLayoutVars>
          <dgm:chMax val="0"/>
          <dgm:chPref val="0"/>
          <dgm:bulletEnabled val="1"/>
        </dgm:presLayoutVars>
      </dgm:prSet>
      <dgm:spPr/>
    </dgm:pt>
    <dgm:pt modelId="{83464415-95B5-4B44-A617-3100AEF2B4EB}" type="pres">
      <dgm:prSet presAssocID="{10920BC3-D47C-AE42-82DF-CE04437599C2}" presName="wedge2" presStyleLbl="node1" presStyleIdx="1" presStyleCnt="3"/>
      <dgm:spPr/>
    </dgm:pt>
    <dgm:pt modelId="{05969BBB-9FB9-2E44-88CA-E608D801C21E}" type="pres">
      <dgm:prSet presAssocID="{10920BC3-D47C-AE42-82DF-CE04437599C2}" presName="dummy2a" presStyleCnt="0"/>
      <dgm:spPr/>
    </dgm:pt>
    <dgm:pt modelId="{8FE188F8-CE3D-DA44-B7CD-FC032B341BC4}" type="pres">
      <dgm:prSet presAssocID="{10920BC3-D47C-AE42-82DF-CE04437599C2}" presName="dummy2b" presStyleCnt="0"/>
      <dgm:spPr/>
    </dgm:pt>
    <dgm:pt modelId="{0ADB4626-FED7-8A45-97CD-7AC4566814B9}" type="pres">
      <dgm:prSet presAssocID="{10920BC3-D47C-AE42-82DF-CE04437599C2}" presName="wedge2Tx" presStyleLbl="node1" presStyleIdx="1" presStyleCnt="3">
        <dgm:presLayoutVars>
          <dgm:chMax val="0"/>
          <dgm:chPref val="0"/>
          <dgm:bulletEnabled val="1"/>
        </dgm:presLayoutVars>
      </dgm:prSet>
      <dgm:spPr/>
    </dgm:pt>
    <dgm:pt modelId="{3F61857C-49F7-4B49-BFC0-5C2255CB9E77}" type="pres">
      <dgm:prSet presAssocID="{10920BC3-D47C-AE42-82DF-CE04437599C2}" presName="wedge3" presStyleLbl="node1" presStyleIdx="2" presStyleCnt="3"/>
      <dgm:spPr/>
    </dgm:pt>
    <dgm:pt modelId="{281E8F25-F241-5D44-B7CA-A37BBA1986AF}" type="pres">
      <dgm:prSet presAssocID="{10920BC3-D47C-AE42-82DF-CE04437599C2}" presName="dummy3a" presStyleCnt="0"/>
      <dgm:spPr/>
    </dgm:pt>
    <dgm:pt modelId="{8DD00F47-BCF2-1143-B6F4-ABE73A1D9B2F}" type="pres">
      <dgm:prSet presAssocID="{10920BC3-D47C-AE42-82DF-CE04437599C2}" presName="dummy3b" presStyleCnt="0"/>
      <dgm:spPr/>
    </dgm:pt>
    <dgm:pt modelId="{BFD259C6-767C-4C4E-BAE4-A5376C1A75EF}" type="pres">
      <dgm:prSet presAssocID="{10920BC3-D47C-AE42-82DF-CE04437599C2}" presName="wedge3Tx" presStyleLbl="node1" presStyleIdx="2" presStyleCnt="3">
        <dgm:presLayoutVars>
          <dgm:chMax val="0"/>
          <dgm:chPref val="0"/>
          <dgm:bulletEnabled val="1"/>
        </dgm:presLayoutVars>
      </dgm:prSet>
      <dgm:spPr/>
    </dgm:pt>
    <dgm:pt modelId="{F1D296C2-B2AF-804E-B187-A9FA410D7E57}" type="pres">
      <dgm:prSet presAssocID="{35B2C247-B28C-2847-A3E3-31FE3500CCFB}" presName="arrowWedge1" presStyleLbl="fgSibTrans2D1" presStyleIdx="0" presStyleCnt="3"/>
      <dgm:spPr/>
    </dgm:pt>
    <dgm:pt modelId="{9333BF81-64AB-C943-A69B-D1A62BBEE13F}" type="pres">
      <dgm:prSet presAssocID="{6F96A0F9-B094-4F4D-A2E3-F3DBF7005ADE}" presName="arrowWedge2" presStyleLbl="fgSibTrans2D1" presStyleIdx="1" presStyleCnt="3"/>
      <dgm:spPr/>
    </dgm:pt>
    <dgm:pt modelId="{FDB5CF2C-5BC9-FA4F-A932-7A5DAB0424FB}" type="pres">
      <dgm:prSet presAssocID="{5837B45C-25A4-074F-B402-951F7E21F953}" presName="arrowWedge3" presStyleLbl="fgSibTrans2D1" presStyleIdx="2" presStyleCnt="3"/>
      <dgm:spPr/>
    </dgm:pt>
  </dgm:ptLst>
  <dgm:cxnLst>
    <dgm:cxn modelId="{A5DC970E-081C-2A4D-B3A5-133BF13BF8EF}" type="presOf" srcId="{0A96A755-B113-A847-86A1-3E269238FBE7}" destId="{306F2C93-9C3B-DE42-BFA9-9E9910928855}" srcOrd="0" destOrd="0" presId="urn:microsoft.com/office/officeart/2005/8/layout/cycle8"/>
    <dgm:cxn modelId="{6FBBF21E-DE62-4040-BF4D-C442FA70394D}" type="presOf" srcId="{CBD0783E-2ECF-3D40-A4BA-3F38F7F1D7BF}" destId="{BFD259C6-767C-4C4E-BAE4-A5376C1A75EF}" srcOrd="1" destOrd="0" presId="urn:microsoft.com/office/officeart/2005/8/layout/cycle8"/>
    <dgm:cxn modelId="{EA8D6E28-B9A1-C64D-B1ED-8D49529F7B77}" type="presOf" srcId="{66FFB5B1-BF88-9B45-B1AD-2ED5BE4BB1DE}" destId="{0ADB4626-FED7-8A45-97CD-7AC4566814B9}" srcOrd="1" destOrd="0" presId="urn:microsoft.com/office/officeart/2005/8/layout/cycle8"/>
    <dgm:cxn modelId="{E05F0837-DA8D-744C-A2BE-6C9775D77778}" srcId="{10920BC3-D47C-AE42-82DF-CE04437599C2}" destId="{66FFB5B1-BF88-9B45-B1AD-2ED5BE4BB1DE}" srcOrd="1" destOrd="0" parTransId="{BBE4468E-5A2E-C44F-AAD0-81599BBD3455}" sibTransId="{6F96A0F9-B094-4F4D-A2E3-F3DBF7005ADE}"/>
    <dgm:cxn modelId="{4A66143C-F57B-CB45-B9F1-6F7F3EA4811C}" type="presOf" srcId="{0A96A755-B113-A847-86A1-3E269238FBE7}" destId="{DD3560E9-3994-AD4F-8A0E-2F439A0B43DD}" srcOrd="1" destOrd="0" presId="urn:microsoft.com/office/officeart/2005/8/layout/cycle8"/>
    <dgm:cxn modelId="{DEA93148-F2DB-3F44-81AD-85817C06A9FE}" type="presOf" srcId="{10920BC3-D47C-AE42-82DF-CE04437599C2}" destId="{81155866-5BB4-A144-BB6A-474749247403}" srcOrd="0" destOrd="0" presId="urn:microsoft.com/office/officeart/2005/8/layout/cycle8"/>
    <dgm:cxn modelId="{BFC34149-0DCE-DE4F-AA96-00E4AFF7607A}" type="presOf" srcId="{CBD0783E-2ECF-3D40-A4BA-3F38F7F1D7BF}" destId="{3F61857C-49F7-4B49-BFC0-5C2255CB9E77}" srcOrd="0" destOrd="0" presId="urn:microsoft.com/office/officeart/2005/8/layout/cycle8"/>
    <dgm:cxn modelId="{59F7F1AB-D499-FF4A-981D-7C6791A03692}" srcId="{10920BC3-D47C-AE42-82DF-CE04437599C2}" destId="{0A96A755-B113-A847-86A1-3E269238FBE7}" srcOrd="0" destOrd="0" parTransId="{4E083014-A7F5-1445-A202-C2376D8E6A02}" sibTransId="{35B2C247-B28C-2847-A3E3-31FE3500CCFB}"/>
    <dgm:cxn modelId="{56BB95E9-56FE-1843-8418-E6AA9B7321A0}" srcId="{10920BC3-D47C-AE42-82DF-CE04437599C2}" destId="{CBD0783E-2ECF-3D40-A4BA-3F38F7F1D7BF}" srcOrd="2" destOrd="0" parTransId="{A51F2AB9-BF73-3E4C-AD60-CC44CDE2E653}" sibTransId="{5837B45C-25A4-074F-B402-951F7E21F953}"/>
    <dgm:cxn modelId="{22F94FF9-58C5-6E4C-BD06-C2BB9BAC37C2}" type="presOf" srcId="{66FFB5B1-BF88-9B45-B1AD-2ED5BE4BB1DE}" destId="{83464415-95B5-4B44-A617-3100AEF2B4EB}" srcOrd="0" destOrd="0" presId="urn:microsoft.com/office/officeart/2005/8/layout/cycle8"/>
    <dgm:cxn modelId="{24DF4C87-D0AF-7D46-8193-AAFB14D379FA}" type="presParOf" srcId="{81155866-5BB4-A144-BB6A-474749247403}" destId="{306F2C93-9C3B-DE42-BFA9-9E9910928855}" srcOrd="0" destOrd="0" presId="urn:microsoft.com/office/officeart/2005/8/layout/cycle8"/>
    <dgm:cxn modelId="{540D2902-08B8-734D-8243-27B6312B8B00}" type="presParOf" srcId="{81155866-5BB4-A144-BB6A-474749247403}" destId="{AA59CBB5-2638-2F43-B15D-D1E3569771C9}" srcOrd="1" destOrd="0" presId="urn:microsoft.com/office/officeart/2005/8/layout/cycle8"/>
    <dgm:cxn modelId="{04C7D929-94A4-B843-A0D7-7AE28FCCA940}" type="presParOf" srcId="{81155866-5BB4-A144-BB6A-474749247403}" destId="{0C3948FC-D3B9-844F-BA65-88FD2CED2905}" srcOrd="2" destOrd="0" presId="urn:microsoft.com/office/officeart/2005/8/layout/cycle8"/>
    <dgm:cxn modelId="{63B35E14-936B-774F-8625-FB6B5B06402D}" type="presParOf" srcId="{81155866-5BB4-A144-BB6A-474749247403}" destId="{DD3560E9-3994-AD4F-8A0E-2F439A0B43DD}" srcOrd="3" destOrd="0" presId="urn:microsoft.com/office/officeart/2005/8/layout/cycle8"/>
    <dgm:cxn modelId="{3C0AB5C1-5E28-5D46-9440-0DE0A4D832BF}" type="presParOf" srcId="{81155866-5BB4-A144-BB6A-474749247403}" destId="{83464415-95B5-4B44-A617-3100AEF2B4EB}" srcOrd="4" destOrd="0" presId="urn:microsoft.com/office/officeart/2005/8/layout/cycle8"/>
    <dgm:cxn modelId="{62A6780F-362A-114F-940E-6DE3BA0417C1}" type="presParOf" srcId="{81155866-5BB4-A144-BB6A-474749247403}" destId="{05969BBB-9FB9-2E44-88CA-E608D801C21E}" srcOrd="5" destOrd="0" presId="urn:microsoft.com/office/officeart/2005/8/layout/cycle8"/>
    <dgm:cxn modelId="{B81D1BDF-1E73-4D46-BEA6-4A17A3A3FE37}" type="presParOf" srcId="{81155866-5BB4-A144-BB6A-474749247403}" destId="{8FE188F8-CE3D-DA44-B7CD-FC032B341BC4}" srcOrd="6" destOrd="0" presId="urn:microsoft.com/office/officeart/2005/8/layout/cycle8"/>
    <dgm:cxn modelId="{A270110C-FD24-0F4E-B492-74DE1DB4B2F9}" type="presParOf" srcId="{81155866-5BB4-A144-BB6A-474749247403}" destId="{0ADB4626-FED7-8A45-97CD-7AC4566814B9}" srcOrd="7" destOrd="0" presId="urn:microsoft.com/office/officeart/2005/8/layout/cycle8"/>
    <dgm:cxn modelId="{57E7D902-C3FB-4748-9C98-B0935F481BD8}" type="presParOf" srcId="{81155866-5BB4-A144-BB6A-474749247403}" destId="{3F61857C-49F7-4B49-BFC0-5C2255CB9E77}" srcOrd="8" destOrd="0" presId="urn:microsoft.com/office/officeart/2005/8/layout/cycle8"/>
    <dgm:cxn modelId="{18ED62B7-5D07-9D4E-8B91-CA379F123402}" type="presParOf" srcId="{81155866-5BB4-A144-BB6A-474749247403}" destId="{281E8F25-F241-5D44-B7CA-A37BBA1986AF}" srcOrd="9" destOrd="0" presId="urn:microsoft.com/office/officeart/2005/8/layout/cycle8"/>
    <dgm:cxn modelId="{CE192BC6-B714-5545-8EDB-8CA20DF0D72B}" type="presParOf" srcId="{81155866-5BB4-A144-BB6A-474749247403}" destId="{8DD00F47-BCF2-1143-B6F4-ABE73A1D9B2F}" srcOrd="10" destOrd="0" presId="urn:microsoft.com/office/officeart/2005/8/layout/cycle8"/>
    <dgm:cxn modelId="{7D45372C-7A3E-6641-A79D-3E1E0F30C464}" type="presParOf" srcId="{81155866-5BB4-A144-BB6A-474749247403}" destId="{BFD259C6-767C-4C4E-BAE4-A5376C1A75EF}" srcOrd="11" destOrd="0" presId="urn:microsoft.com/office/officeart/2005/8/layout/cycle8"/>
    <dgm:cxn modelId="{3A9539DC-DE7A-5949-BC3C-97918FA4011C}" type="presParOf" srcId="{81155866-5BB4-A144-BB6A-474749247403}" destId="{F1D296C2-B2AF-804E-B187-A9FA410D7E57}" srcOrd="12" destOrd="0" presId="urn:microsoft.com/office/officeart/2005/8/layout/cycle8"/>
    <dgm:cxn modelId="{545DC388-7442-414F-9313-3F0A57A5A666}" type="presParOf" srcId="{81155866-5BB4-A144-BB6A-474749247403}" destId="{9333BF81-64AB-C943-A69B-D1A62BBEE13F}" srcOrd="13" destOrd="0" presId="urn:microsoft.com/office/officeart/2005/8/layout/cycle8"/>
    <dgm:cxn modelId="{1B2F7EC4-1ADB-AE47-BC1D-71B60356C138}" type="presParOf" srcId="{81155866-5BB4-A144-BB6A-474749247403}" destId="{FDB5CF2C-5BC9-FA4F-A932-7A5DAB0424F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3AA732-EE1D-4481-84B3-D16493B5240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44EEB3-9E4B-4D4C-91FA-66DF549E3216}">
      <dgm:prSet/>
      <dgm:spPr/>
      <dgm:t>
        <a:bodyPr/>
        <a:lstStyle/>
        <a:p>
          <a:r>
            <a:rPr lang="fr-FR" dirty="0"/>
            <a:t>Atteinte thoracique</a:t>
          </a:r>
        </a:p>
      </dgm:t>
    </dgm:pt>
    <dgm:pt modelId="{7152CE32-DB63-4BDC-813A-1F0E900940CF}" type="parTrans" cxnId="{E0E72646-6259-4A4E-AF66-BD9A04699443}">
      <dgm:prSet/>
      <dgm:spPr/>
      <dgm:t>
        <a:bodyPr/>
        <a:lstStyle/>
        <a:p>
          <a:endParaRPr lang="en-US"/>
        </a:p>
      </dgm:t>
    </dgm:pt>
    <dgm:pt modelId="{1A9F7185-D153-412D-A483-ED7C2F987C9F}" type="sibTrans" cxnId="{E0E72646-6259-4A4E-AF66-BD9A04699443}">
      <dgm:prSet/>
      <dgm:spPr/>
      <dgm:t>
        <a:bodyPr/>
        <a:lstStyle/>
        <a:p>
          <a:endParaRPr lang="en-US"/>
        </a:p>
      </dgm:t>
    </dgm:pt>
    <dgm:pt modelId="{15B7E021-B226-42DA-97C8-2554D89FA005}">
      <dgm:prSet/>
      <dgm:spPr/>
      <dgm:t>
        <a:bodyPr/>
        <a:lstStyle/>
        <a:p>
          <a:r>
            <a:rPr lang="fr-FR" dirty="0"/>
            <a:t>Conséquences biomécaniques : raideur, déséquilibre musculaire, douleurs</a:t>
          </a:r>
        </a:p>
      </dgm:t>
    </dgm:pt>
    <dgm:pt modelId="{675DEAFC-0559-4CEE-8159-7062D3283869}" type="parTrans" cxnId="{B6A93EEB-5B38-4344-86FE-57C8930F96B1}">
      <dgm:prSet/>
      <dgm:spPr/>
      <dgm:t>
        <a:bodyPr/>
        <a:lstStyle/>
        <a:p>
          <a:endParaRPr lang="en-US"/>
        </a:p>
      </dgm:t>
    </dgm:pt>
    <dgm:pt modelId="{BBDE7A6C-E909-4554-9D83-5974EE5CECBC}" type="sibTrans" cxnId="{B6A93EEB-5B38-4344-86FE-57C8930F96B1}">
      <dgm:prSet/>
      <dgm:spPr/>
      <dgm:t>
        <a:bodyPr/>
        <a:lstStyle/>
        <a:p>
          <a:endParaRPr lang="en-US"/>
        </a:p>
      </dgm:t>
    </dgm:pt>
    <dgm:pt modelId="{B9A7CAD4-5A84-4EE2-A189-1F6F87C3002C}">
      <dgm:prSet/>
      <dgm:spPr/>
      <dgm:t>
        <a:bodyPr/>
        <a:lstStyle/>
        <a:p>
          <a:r>
            <a:rPr lang="fr-FR" dirty="0"/>
            <a:t>Impact psychologique et esthétique</a:t>
          </a:r>
        </a:p>
      </dgm:t>
    </dgm:pt>
    <dgm:pt modelId="{DCA7E7E9-BB72-4F90-B61A-2BDD7057AFF7}" type="parTrans" cxnId="{41569253-A882-4173-A684-4AB8E8DAEDB5}">
      <dgm:prSet/>
      <dgm:spPr/>
      <dgm:t>
        <a:bodyPr/>
        <a:lstStyle/>
        <a:p>
          <a:endParaRPr lang="en-US"/>
        </a:p>
      </dgm:t>
    </dgm:pt>
    <dgm:pt modelId="{A2355B2E-6C68-4EFA-BDA4-01C7FB907544}" type="sibTrans" cxnId="{41569253-A882-4173-A684-4AB8E8DAEDB5}">
      <dgm:prSet/>
      <dgm:spPr/>
      <dgm:t>
        <a:bodyPr/>
        <a:lstStyle/>
        <a:p>
          <a:endParaRPr lang="en-US"/>
        </a:p>
      </dgm:t>
    </dgm:pt>
    <dgm:pt modelId="{8A56B58B-22C0-4C6F-95D9-96D91298B29F}" type="pres">
      <dgm:prSet presAssocID="{063AA732-EE1D-4481-84B3-D16493B5240B}" presName="root" presStyleCnt="0">
        <dgm:presLayoutVars>
          <dgm:dir/>
          <dgm:resizeHandles val="exact"/>
        </dgm:presLayoutVars>
      </dgm:prSet>
      <dgm:spPr/>
    </dgm:pt>
    <dgm:pt modelId="{AF2FBEA9-F3CE-4FCE-9F8A-1082964A59E6}" type="pres">
      <dgm:prSet presAssocID="{1D44EEB3-9E4B-4D4C-91FA-66DF549E3216}" presName="compNode" presStyleCnt="0"/>
      <dgm:spPr/>
    </dgm:pt>
    <dgm:pt modelId="{868A06DF-3A4E-4DC3-A861-A8C28B70136F}" type="pres">
      <dgm:prSet presAssocID="{1D44EEB3-9E4B-4D4C-91FA-66DF549E3216}" presName="bgRect" presStyleLbl="bgShp" presStyleIdx="0" presStyleCnt="3"/>
      <dgm:spPr/>
    </dgm:pt>
    <dgm:pt modelId="{7E7E7D18-D6FA-4F5A-8AD9-9859B03A3A26}" type="pres">
      <dgm:prSet presAssocID="{1D44EEB3-9E4B-4D4C-91FA-66DF549E32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umons"/>
        </a:ext>
      </dgm:extLst>
    </dgm:pt>
    <dgm:pt modelId="{AE473004-9B77-4CF7-AFE6-D131E96900E6}" type="pres">
      <dgm:prSet presAssocID="{1D44EEB3-9E4B-4D4C-91FA-66DF549E3216}" presName="spaceRect" presStyleCnt="0"/>
      <dgm:spPr/>
    </dgm:pt>
    <dgm:pt modelId="{144AD7C5-84B6-4837-8F92-CB97BAD9E0B2}" type="pres">
      <dgm:prSet presAssocID="{1D44EEB3-9E4B-4D4C-91FA-66DF549E3216}" presName="parTx" presStyleLbl="revTx" presStyleIdx="0" presStyleCnt="3">
        <dgm:presLayoutVars>
          <dgm:chMax val="0"/>
          <dgm:chPref val="0"/>
        </dgm:presLayoutVars>
      </dgm:prSet>
      <dgm:spPr/>
    </dgm:pt>
    <dgm:pt modelId="{A419E8AE-347B-4A2E-B4A7-FDA15612F6FF}" type="pres">
      <dgm:prSet presAssocID="{1A9F7185-D153-412D-A483-ED7C2F987C9F}" presName="sibTrans" presStyleCnt="0"/>
      <dgm:spPr/>
    </dgm:pt>
    <dgm:pt modelId="{90FAA866-3295-490E-A682-8DB355446F10}" type="pres">
      <dgm:prSet presAssocID="{15B7E021-B226-42DA-97C8-2554D89FA005}" presName="compNode" presStyleCnt="0"/>
      <dgm:spPr/>
    </dgm:pt>
    <dgm:pt modelId="{8A511209-E386-4A33-B479-7E89182E30AE}" type="pres">
      <dgm:prSet presAssocID="{15B7E021-B226-42DA-97C8-2554D89FA005}" presName="bgRect" presStyleLbl="bgShp" presStyleIdx="1" presStyleCnt="3"/>
      <dgm:spPr/>
    </dgm:pt>
    <dgm:pt modelId="{E6067ABC-633F-4B37-BAB4-2040440184DC}" type="pres">
      <dgm:prSet presAssocID="{15B7E021-B226-42DA-97C8-2554D89FA00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29C0F57E-8DCE-491D-9A48-0405C7D0F0BB}" type="pres">
      <dgm:prSet presAssocID="{15B7E021-B226-42DA-97C8-2554D89FA005}" presName="spaceRect" presStyleCnt="0"/>
      <dgm:spPr/>
    </dgm:pt>
    <dgm:pt modelId="{AA2B3DBF-BA8B-49A6-AD86-3FF3A3B2A98C}" type="pres">
      <dgm:prSet presAssocID="{15B7E021-B226-42DA-97C8-2554D89FA005}" presName="parTx" presStyleLbl="revTx" presStyleIdx="1" presStyleCnt="3">
        <dgm:presLayoutVars>
          <dgm:chMax val="0"/>
          <dgm:chPref val="0"/>
        </dgm:presLayoutVars>
      </dgm:prSet>
      <dgm:spPr/>
    </dgm:pt>
    <dgm:pt modelId="{1A31D6DC-1984-40F8-8897-0E39DD562240}" type="pres">
      <dgm:prSet presAssocID="{BBDE7A6C-E909-4554-9D83-5974EE5CECBC}" presName="sibTrans" presStyleCnt="0"/>
      <dgm:spPr/>
    </dgm:pt>
    <dgm:pt modelId="{935ABF25-636C-4D1F-9B4E-9D795A8C080B}" type="pres">
      <dgm:prSet presAssocID="{B9A7CAD4-5A84-4EE2-A189-1F6F87C3002C}" presName="compNode" presStyleCnt="0"/>
      <dgm:spPr/>
    </dgm:pt>
    <dgm:pt modelId="{6396114C-57A1-4783-8D46-74463DB4E5FB}" type="pres">
      <dgm:prSet presAssocID="{B9A7CAD4-5A84-4EE2-A189-1F6F87C3002C}" presName="bgRect" presStyleLbl="bgShp" presStyleIdx="2" presStyleCnt="3"/>
      <dgm:spPr/>
    </dgm:pt>
    <dgm:pt modelId="{C3199569-448A-4BCA-A51E-E9EDDBB444D9}" type="pres">
      <dgm:prSet presAssocID="{B9A7CAD4-5A84-4EE2-A189-1F6F87C300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lette"/>
        </a:ext>
      </dgm:extLst>
    </dgm:pt>
    <dgm:pt modelId="{729B2F6F-8F39-49B0-BAB2-9988F5C30290}" type="pres">
      <dgm:prSet presAssocID="{B9A7CAD4-5A84-4EE2-A189-1F6F87C3002C}" presName="spaceRect" presStyleCnt="0"/>
      <dgm:spPr/>
    </dgm:pt>
    <dgm:pt modelId="{1E0ADC0C-FF21-4B0D-BE3B-EC5DBC69C11F}" type="pres">
      <dgm:prSet presAssocID="{B9A7CAD4-5A84-4EE2-A189-1F6F87C3002C}" presName="parTx" presStyleLbl="revTx" presStyleIdx="2" presStyleCnt="3">
        <dgm:presLayoutVars>
          <dgm:chMax val="0"/>
          <dgm:chPref val="0"/>
        </dgm:presLayoutVars>
      </dgm:prSet>
      <dgm:spPr/>
    </dgm:pt>
  </dgm:ptLst>
  <dgm:cxnLst>
    <dgm:cxn modelId="{E0E72646-6259-4A4E-AF66-BD9A04699443}" srcId="{063AA732-EE1D-4481-84B3-D16493B5240B}" destId="{1D44EEB3-9E4B-4D4C-91FA-66DF549E3216}" srcOrd="0" destOrd="0" parTransId="{7152CE32-DB63-4BDC-813A-1F0E900940CF}" sibTransId="{1A9F7185-D153-412D-A483-ED7C2F987C9F}"/>
    <dgm:cxn modelId="{41569253-A882-4173-A684-4AB8E8DAEDB5}" srcId="{063AA732-EE1D-4481-84B3-D16493B5240B}" destId="{B9A7CAD4-5A84-4EE2-A189-1F6F87C3002C}" srcOrd="2" destOrd="0" parTransId="{DCA7E7E9-BB72-4F90-B61A-2BDD7057AFF7}" sibTransId="{A2355B2E-6C68-4EFA-BDA4-01C7FB907544}"/>
    <dgm:cxn modelId="{9415A4AA-86C6-48D5-81D3-456CD69DAAF3}" type="presOf" srcId="{063AA732-EE1D-4481-84B3-D16493B5240B}" destId="{8A56B58B-22C0-4C6F-95D9-96D91298B29F}" srcOrd="0" destOrd="0" presId="urn:microsoft.com/office/officeart/2018/2/layout/IconVerticalSolidList"/>
    <dgm:cxn modelId="{651798B6-515D-4575-A8C4-5D65C9FB5EA3}" type="presOf" srcId="{1D44EEB3-9E4B-4D4C-91FA-66DF549E3216}" destId="{144AD7C5-84B6-4837-8F92-CB97BAD9E0B2}" srcOrd="0" destOrd="0" presId="urn:microsoft.com/office/officeart/2018/2/layout/IconVerticalSolidList"/>
    <dgm:cxn modelId="{2B06ABCD-5AA9-499A-AEF6-CEE9095E432B}" type="presOf" srcId="{15B7E021-B226-42DA-97C8-2554D89FA005}" destId="{AA2B3DBF-BA8B-49A6-AD86-3FF3A3B2A98C}" srcOrd="0" destOrd="0" presId="urn:microsoft.com/office/officeart/2018/2/layout/IconVerticalSolidList"/>
    <dgm:cxn modelId="{53CAEED2-611A-4B95-8B16-02573C998E68}" type="presOf" srcId="{B9A7CAD4-5A84-4EE2-A189-1F6F87C3002C}" destId="{1E0ADC0C-FF21-4B0D-BE3B-EC5DBC69C11F}" srcOrd="0" destOrd="0" presId="urn:microsoft.com/office/officeart/2018/2/layout/IconVerticalSolidList"/>
    <dgm:cxn modelId="{B6A93EEB-5B38-4344-86FE-57C8930F96B1}" srcId="{063AA732-EE1D-4481-84B3-D16493B5240B}" destId="{15B7E021-B226-42DA-97C8-2554D89FA005}" srcOrd="1" destOrd="0" parTransId="{675DEAFC-0559-4CEE-8159-7062D3283869}" sibTransId="{BBDE7A6C-E909-4554-9D83-5974EE5CECBC}"/>
    <dgm:cxn modelId="{419668F7-1C54-4A32-8D27-B0437F160474}" type="presParOf" srcId="{8A56B58B-22C0-4C6F-95D9-96D91298B29F}" destId="{AF2FBEA9-F3CE-4FCE-9F8A-1082964A59E6}" srcOrd="0" destOrd="0" presId="urn:microsoft.com/office/officeart/2018/2/layout/IconVerticalSolidList"/>
    <dgm:cxn modelId="{ADF657CA-D2AA-445B-8652-F110442E4BA0}" type="presParOf" srcId="{AF2FBEA9-F3CE-4FCE-9F8A-1082964A59E6}" destId="{868A06DF-3A4E-4DC3-A861-A8C28B70136F}" srcOrd="0" destOrd="0" presId="urn:microsoft.com/office/officeart/2018/2/layout/IconVerticalSolidList"/>
    <dgm:cxn modelId="{97CE487A-D1D0-4450-81C9-97995F4C129F}" type="presParOf" srcId="{AF2FBEA9-F3CE-4FCE-9F8A-1082964A59E6}" destId="{7E7E7D18-D6FA-4F5A-8AD9-9859B03A3A26}" srcOrd="1" destOrd="0" presId="urn:microsoft.com/office/officeart/2018/2/layout/IconVerticalSolidList"/>
    <dgm:cxn modelId="{7F007E9B-B6CD-49ED-B76C-1EA56CB26985}" type="presParOf" srcId="{AF2FBEA9-F3CE-4FCE-9F8A-1082964A59E6}" destId="{AE473004-9B77-4CF7-AFE6-D131E96900E6}" srcOrd="2" destOrd="0" presId="urn:microsoft.com/office/officeart/2018/2/layout/IconVerticalSolidList"/>
    <dgm:cxn modelId="{8EA3FDD9-DF97-4D6F-A847-8D1EB3A41F41}" type="presParOf" srcId="{AF2FBEA9-F3CE-4FCE-9F8A-1082964A59E6}" destId="{144AD7C5-84B6-4837-8F92-CB97BAD9E0B2}" srcOrd="3" destOrd="0" presId="urn:microsoft.com/office/officeart/2018/2/layout/IconVerticalSolidList"/>
    <dgm:cxn modelId="{67F7A975-35AC-4BA5-B825-8098AC88E166}" type="presParOf" srcId="{8A56B58B-22C0-4C6F-95D9-96D91298B29F}" destId="{A419E8AE-347B-4A2E-B4A7-FDA15612F6FF}" srcOrd="1" destOrd="0" presId="urn:microsoft.com/office/officeart/2018/2/layout/IconVerticalSolidList"/>
    <dgm:cxn modelId="{9B4010CE-00BE-4C46-BA9A-009D7DE1CADD}" type="presParOf" srcId="{8A56B58B-22C0-4C6F-95D9-96D91298B29F}" destId="{90FAA866-3295-490E-A682-8DB355446F10}" srcOrd="2" destOrd="0" presId="urn:microsoft.com/office/officeart/2018/2/layout/IconVerticalSolidList"/>
    <dgm:cxn modelId="{73518CAE-2863-4192-882C-C41ED07CCA86}" type="presParOf" srcId="{90FAA866-3295-490E-A682-8DB355446F10}" destId="{8A511209-E386-4A33-B479-7E89182E30AE}" srcOrd="0" destOrd="0" presId="urn:microsoft.com/office/officeart/2018/2/layout/IconVerticalSolidList"/>
    <dgm:cxn modelId="{9F71F651-4E4F-4D2F-B8C5-D3B1FE2CA219}" type="presParOf" srcId="{90FAA866-3295-490E-A682-8DB355446F10}" destId="{E6067ABC-633F-4B37-BAB4-2040440184DC}" srcOrd="1" destOrd="0" presId="urn:microsoft.com/office/officeart/2018/2/layout/IconVerticalSolidList"/>
    <dgm:cxn modelId="{579C965A-0B1A-4D20-8206-1BE5F1748F22}" type="presParOf" srcId="{90FAA866-3295-490E-A682-8DB355446F10}" destId="{29C0F57E-8DCE-491D-9A48-0405C7D0F0BB}" srcOrd="2" destOrd="0" presId="urn:microsoft.com/office/officeart/2018/2/layout/IconVerticalSolidList"/>
    <dgm:cxn modelId="{1B35BF08-8B11-490D-890A-996A7FF7C95E}" type="presParOf" srcId="{90FAA866-3295-490E-A682-8DB355446F10}" destId="{AA2B3DBF-BA8B-49A6-AD86-3FF3A3B2A98C}" srcOrd="3" destOrd="0" presId="urn:microsoft.com/office/officeart/2018/2/layout/IconVerticalSolidList"/>
    <dgm:cxn modelId="{9C72C979-22AB-400A-9B60-B7576F3AA3B1}" type="presParOf" srcId="{8A56B58B-22C0-4C6F-95D9-96D91298B29F}" destId="{1A31D6DC-1984-40F8-8897-0E39DD562240}" srcOrd="3" destOrd="0" presId="urn:microsoft.com/office/officeart/2018/2/layout/IconVerticalSolidList"/>
    <dgm:cxn modelId="{67FE1B2C-18E8-41BE-8059-EAB10B8C7506}" type="presParOf" srcId="{8A56B58B-22C0-4C6F-95D9-96D91298B29F}" destId="{935ABF25-636C-4D1F-9B4E-9D795A8C080B}" srcOrd="4" destOrd="0" presId="urn:microsoft.com/office/officeart/2018/2/layout/IconVerticalSolidList"/>
    <dgm:cxn modelId="{E3E75FB3-8185-4A52-83B3-0E567C89B9DE}" type="presParOf" srcId="{935ABF25-636C-4D1F-9B4E-9D795A8C080B}" destId="{6396114C-57A1-4783-8D46-74463DB4E5FB}" srcOrd="0" destOrd="0" presId="urn:microsoft.com/office/officeart/2018/2/layout/IconVerticalSolidList"/>
    <dgm:cxn modelId="{49DC497A-6FA2-405E-ABFE-E976A11FA863}" type="presParOf" srcId="{935ABF25-636C-4D1F-9B4E-9D795A8C080B}" destId="{C3199569-448A-4BCA-A51E-E9EDDBB444D9}" srcOrd="1" destOrd="0" presId="urn:microsoft.com/office/officeart/2018/2/layout/IconVerticalSolidList"/>
    <dgm:cxn modelId="{10AEC84C-F2EC-492E-9597-84B0161AE819}" type="presParOf" srcId="{935ABF25-636C-4D1F-9B4E-9D795A8C080B}" destId="{729B2F6F-8F39-49B0-BAB2-9988F5C30290}" srcOrd="2" destOrd="0" presId="urn:microsoft.com/office/officeart/2018/2/layout/IconVerticalSolidList"/>
    <dgm:cxn modelId="{9ABEBDEE-3DE9-4516-A2D6-7CDBDB34E291}" type="presParOf" srcId="{935ABF25-636C-4D1F-9B4E-9D795A8C080B}" destId="{1E0ADC0C-FF21-4B0D-BE3B-EC5DBC69C11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E59F97-E8F6-426C-B923-A0EE6F6876D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FBC7D49-F332-4274-8BD4-F8397D519AF4}">
      <dgm:prSet/>
      <dgm:spPr/>
      <dgm:t>
        <a:bodyPr/>
        <a:lstStyle/>
        <a:p>
          <a:pPr>
            <a:lnSpc>
              <a:spcPct val="100000"/>
            </a:lnSpc>
          </a:pPr>
          <a:r>
            <a:rPr lang="fr-FR" dirty="0"/>
            <a:t>Auto-correction 3D </a:t>
          </a:r>
          <a:endParaRPr lang="en-US" dirty="0"/>
        </a:p>
      </dgm:t>
    </dgm:pt>
    <dgm:pt modelId="{33434EA9-F3E7-452E-AA08-B427B37ED29F}" type="parTrans" cxnId="{8CAA8E7B-6F15-401A-AE47-9D427A09DFB7}">
      <dgm:prSet/>
      <dgm:spPr/>
      <dgm:t>
        <a:bodyPr/>
        <a:lstStyle/>
        <a:p>
          <a:endParaRPr lang="en-US"/>
        </a:p>
      </dgm:t>
    </dgm:pt>
    <dgm:pt modelId="{1789F171-EF83-497D-9235-2A337458112F}" type="sibTrans" cxnId="{8CAA8E7B-6F15-401A-AE47-9D427A09DFB7}">
      <dgm:prSet/>
      <dgm:spPr/>
      <dgm:t>
        <a:bodyPr/>
        <a:lstStyle/>
        <a:p>
          <a:endParaRPr lang="en-US"/>
        </a:p>
      </dgm:t>
    </dgm:pt>
    <dgm:pt modelId="{B658A6C3-EBFF-4189-8FF4-0CB6F293AF6B}">
      <dgm:prSet/>
      <dgm:spPr/>
      <dgm:t>
        <a:bodyPr/>
        <a:lstStyle/>
        <a:p>
          <a:pPr>
            <a:lnSpc>
              <a:spcPct val="100000"/>
            </a:lnSpc>
          </a:pPr>
          <a:r>
            <a:rPr lang="fr-FR" dirty="0"/>
            <a:t>Entrainements aux AVQ </a:t>
          </a:r>
          <a:endParaRPr lang="en-US" dirty="0"/>
        </a:p>
      </dgm:t>
    </dgm:pt>
    <dgm:pt modelId="{535DC1FF-520E-473D-91B8-6B34DE365D7B}" type="parTrans" cxnId="{1DBA2E94-F106-4268-BC61-8D0978540209}">
      <dgm:prSet/>
      <dgm:spPr/>
      <dgm:t>
        <a:bodyPr/>
        <a:lstStyle/>
        <a:p>
          <a:endParaRPr lang="en-US"/>
        </a:p>
      </dgm:t>
    </dgm:pt>
    <dgm:pt modelId="{941E11AC-ADC0-42EA-A350-DB942F671FA3}" type="sibTrans" cxnId="{1DBA2E94-F106-4268-BC61-8D0978540209}">
      <dgm:prSet/>
      <dgm:spPr/>
      <dgm:t>
        <a:bodyPr/>
        <a:lstStyle/>
        <a:p>
          <a:endParaRPr lang="en-US"/>
        </a:p>
      </dgm:t>
    </dgm:pt>
    <dgm:pt modelId="{F7F3F08B-FCBA-4DFE-81A6-4BBAF9470405}">
      <dgm:prSet/>
      <dgm:spPr/>
      <dgm:t>
        <a:bodyPr/>
        <a:lstStyle/>
        <a:p>
          <a:pPr>
            <a:lnSpc>
              <a:spcPct val="100000"/>
            </a:lnSpc>
          </a:pPr>
          <a:r>
            <a:rPr lang="fr-FR" dirty="0"/>
            <a:t>Stabilisation de la posture corrigée</a:t>
          </a:r>
          <a:endParaRPr lang="en-US" dirty="0"/>
        </a:p>
      </dgm:t>
    </dgm:pt>
    <dgm:pt modelId="{029F1536-9562-40B3-B62C-08F224D69EC8}" type="parTrans" cxnId="{E323BBFB-A679-479D-896E-D832E934F3C8}">
      <dgm:prSet/>
      <dgm:spPr/>
      <dgm:t>
        <a:bodyPr/>
        <a:lstStyle/>
        <a:p>
          <a:endParaRPr lang="en-US"/>
        </a:p>
      </dgm:t>
    </dgm:pt>
    <dgm:pt modelId="{7E964AE1-EB4E-4D2B-88D7-467E7D4ED4D9}" type="sibTrans" cxnId="{E323BBFB-A679-479D-896E-D832E934F3C8}">
      <dgm:prSet/>
      <dgm:spPr/>
      <dgm:t>
        <a:bodyPr/>
        <a:lstStyle/>
        <a:p>
          <a:endParaRPr lang="en-US"/>
        </a:p>
      </dgm:t>
    </dgm:pt>
    <dgm:pt modelId="{3DEC8323-70D6-4518-88FC-953BB11196F4}">
      <dgm:prSet/>
      <dgm:spPr/>
      <dgm:t>
        <a:bodyPr/>
        <a:lstStyle/>
        <a:p>
          <a:pPr>
            <a:lnSpc>
              <a:spcPct val="100000"/>
            </a:lnSpc>
          </a:pPr>
          <a:r>
            <a:rPr lang="fr-FR" dirty="0"/>
            <a:t>Education du patient</a:t>
          </a:r>
          <a:endParaRPr lang="en-US" dirty="0"/>
        </a:p>
      </dgm:t>
    </dgm:pt>
    <dgm:pt modelId="{8E6DA875-CBB7-493C-8AE7-C1EA7DF2E974}" type="parTrans" cxnId="{D77A72AF-BB9D-44CF-A1F9-923430953EF9}">
      <dgm:prSet/>
      <dgm:spPr/>
      <dgm:t>
        <a:bodyPr/>
        <a:lstStyle/>
        <a:p>
          <a:endParaRPr lang="en-US"/>
        </a:p>
      </dgm:t>
    </dgm:pt>
    <dgm:pt modelId="{5EBFBAE2-B46C-4BEA-98C6-C2B7583AB8E4}" type="sibTrans" cxnId="{D77A72AF-BB9D-44CF-A1F9-923430953EF9}">
      <dgm:prSet/>
      <dgm:spPr/>
      <dgm:t>
        <a:bodyPr/>
        <a:lstStyle/>
        <a:p>
          <a:endParaRPr lang="en-US"/>
        </a:p>
      </dgm:t>
    </dgm:pt>
    <dgm:pt modelId="{713EFC95-009D-4BCC-89B8-605735BD33F0}" type="pres">
      <dgm:prSet presAssocID="{DBE59F97-E8F6-426C-B923-A0EE6F6876D5}" presName="root" presStyleCnt="0">
        <dgm:presLayoutVars>
          <dgm:dir/>
          <dgm:resizeHandles val="exact"/>
        </dgm:presLayoutVars>
      </dgm:prSet>
      <dgm:spPr/>
    </dgm:pt>
    <dgm:pt modelId="{9FF1EEA1-3CED-4DA9-87AB-8C9CCB947786}" type="pres">
      <dgm:prSet presAssocID="{FFBC7D49-F332-4274-8BD4-F8397D519AF4}" presName="compNode" presStyleCnt="0"/>
      <dgm:spPr/>
    </dgm:pt>
    <dgm:pt modelId="{259BA996-78B2-49D2-BABF-457D11B3CEA0}" type="pres">
      <dgm:prSet presAssocID="{FFBC7D49-F332-4274-8BD4-F8397D519AF4}" presName="bgRect" presStyleLbl="bgShp" presStyleIdx="0" presStyleCnt="4" custLinFactNeighborY="1826"/>
      <dgm:spPr>
        <a:solidFill>
          <a:schemeClr val="bg1">
            <a:lumMod val="65000"/>
          </a:schemeClr>
        </a:solidFill>
      </dgm:spPr>
    </dgm:pt>
    <dgm:pt modelId="{7CBAF18F-2074-493F-A97D-920058E91697}" type="pres">
      <dgm:prSet presAssocID="{FFBC7D49-F332-4274-8BD4-F8397D519AF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unettes 3D avec un remplissage uni"/>
        </a:ext>
      </dgm:extLst>
    </dgm:pt>
    <dgm:pt modelId="{F0CB2F10-3A14-464B-99C9-7DBA7A7C07C5}" type="pres">
      <dgm:prSet presAssocID="{FFBC7D49-F332-4274-8BD4-F8397D519AF4}" presName="spaceRect" presStyleCnt="0"/>
      <dgm:spPr/>
    </dgm:pt>
    <dgm:pt modelId="{2F4A3396-F9B5-4AE8-888C-129060E1CBD4}" type="pres">
      <dgm:prSet presAssocID="{FFBC7D49-F332-4274-8BD4-F8397D519AF4}" presName="parTx" presStyleLbl="revTx" presStyleIdx="0" presStyleCnt="4">
        <dgm:presLayoutVars>
          <dgm:chMax val="0"/>
          <dgm:chPref val="0"/>
        </dgm:presLayoutVars>
      </dgm:prSet>
      <dgm:spPr/>
    </dgm:pt>
    <dgm:pt modelId="{ED7AF751-C77D-41F6-BC9B-D6EC731004CF}" type="pres">
      <dgm:prSet presAssocID="{1789F171-EF83-497D-9235-2A337458112F}" presName="sibTrans" presStyleCnt="0"/>
      <dgm:spPr/>
    </dgm:pt>
    <dgm:pt modelId="{7977999D-73EC-429E-8D5C-E7DA2DCB1094}" type="pres">
      <dgm:prSet presAssocID="{B658A6C3-EBFF-4189-8FF4-0CB6F293AF6B}" presName="compNode" presStyleCnt="0"/>
      <dgm:spPr/>
    </dgm:pt>
    <dgm:pt modelId="{C9DB0519-04A1-4570-AD9C-4B71DFBAFA02}" type="pres">
      <dgm:prSet presAssocID="{B658A6C3-EBFF-4189-8FF4-0CB6F293AF6B}" presName="bgRect" presStyleLbl="bgShp" presStyleIdx="1" presStyleCnt="4"/>
      <dgm:spPr>
        <a:solidFill>
          <a:schemeClr val="bg1">
            <a:lumMod val="75000"/>
          </a:schemeClr>
        </a:solidFill>
      </dgm:spPr>
    </dgm:pt>
    <dgm:pt modelId="{0BEE0640-E170-4CAE-A376-05D02E341DE6}" type="pres">
      <dgm:prSet presAssocID="{B658A6C3-EBFF-4189-8FF4-0CB6F293AF6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ison rénovée (avec étincelles) avec un remplissage uni"/>
        </a:ext>
      </dgm:extLst>
    </dgm:pt>
    <dgm:pt modelId="{D39007DA-D9C2-4505-9374-5B62AAFDBABB}" type="pres">
      <dgm:prSet presAssocID="{B658A6C3-EBFF-4189-8FF4-0CB6F293AF6B}" presName="spaceRect" presStyleCnt="0"/>
      <dgm:spPr/>
    </dgm:pt>
    <dgm:pt modelId="{EABB24BC-CC3B-40D7-A259-481BEB551FDF}" type="pres">
      <dgm:prSet presAssocID="{B658A6C3-EBFF-4189-8FF4-0CB6F293AF6B}" presName="parTx" presStyleLbl="revTx" presStyleIdx="1" presStyleCnt="4">
        <dgm:presLayoutVars>
          <dgm:chMax val="0"/>
          <dgm:chPref val="0"/>
        </dgm:presLayoutVars>
      </dgm:prSet>
      <dgm:spPr/>
    </dgm:pt>
    <dgm:pt modelId="{D2634C85-C367-442E-B5B5-B6A2975A9759}" type="pres">
      <dgm:prSet presAssocID="{941E11AC-ADC0-42EA-A350-DB942F671FA3}" presName="sibTrans" presStyleCnt="0"/>
      <dgm:spPr/>
    </dgm:pt>
    <dgm:pt modelId="{DC51BDF0-B308-42F7-89DD-88394553E7AB}" type="pres">
      <dgm:prSet presAssocID="{F7F3F08B-FCBA-4DFE-81A6-4BBAF9470405}" presName="compNode" presStyleCnt="0"/>
      <dgm:spPr/>
    </dgm:pt>
    <dgm:pt modelId="{9518374D-9789-4872-94AB-4883260C2910}" type="pres">
      <dgm:prSet presAssocID="{F7F3F08B-FCBA-4DFE-81A6-4BBAF9470405}" presName="bgRect" presStyleLbl="bgShp" presStyleIdx="2" presStyleCnt="4"/>
      <dgm:spPr>
        <a:solidFill>
          <a:schemeClr val="bg1">
            <a:lumMod val="85000"/>
          </a:schemeClr>
        </a:solidFill>
      </dgm:spPr>
    </dgm:pt>
    <dgm:pt modelId="{DF20DD54-7081-448D-B9CC-5381243B4C6D}" type="pres">
      <dgm:prSet presAssocID="{F7F3F08B-FCBA-4DFE-81A6-4BBAF94704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ur de briques en construction contour"/>
        </a:ext>
      </dgm:extLst>
    </dgm:pt>
    <dgm:pt modelId="{8C7F886E-70B9-49EA-A550-4D0D08BE8F79}" type="pres">
      <dgm:prSet presAssocID="{F7F3F08B-FCBA-4DFE-81A6-4BBAF9470405}" presName="spaceRect" presStyleCnt="0"/>
      <dgm:spPr/>
    </dgm:pt>
    <dgm:pt modelId="{8BA7699A-D855-433B-842C-59908B0EF4EB}" type="pres">
      <dgm:prSet presAssocID="{F7F3F08B-FCBA-4DFE-81A6-4BBAF9470405}" presName="parTx" presStyleLbl="revTx" presStyleIdx="2" presStyleCnt="4">
        <dgm:presLayoutVars>
          <dgm:chMax val="0"/>
          <dgm:chPref val="0"/>
        </dgm:presLayoutVars>
      </dgm:prSet>
      <dgm:spPr/>
    </dgm:pt>
    <dgm:pt modelId="{25AACFCE-0A45-4A78-B6D2-F195F3B01DBE}" type="pres">
      <dgm:prSet presAssocID="{7E964AE1-EB4E-4D2B-88D7-467E7D4ED4D9}" presName="sibTrans" presStyleCnt="0"/>
      <dgm:spPr/>
    </dgm:pt>
    <dgm:pt modelId="{2207FF8B-6CF4-48A2-ABAD-9296F65A45A5}" type="pres">
      <dgm:prSet presAssocID="{3DEC8323-70D6-4518-88FC-953BB11196F4}" presName="compNode" presStyleCnt="0"/>
      <dgm:spPr/>
    </dgm:pt>
    <dgm:pt modelId="{C6638009-8E1D-410A-A6DE-35C5287986C0}" type="pres">
      <dgm:prSet presAssocID="{3DEC8323-70D6-4518-88FC-953BB11196F4}" presName="bgRect" presStyleLbl="bgShp" presStyleIdx="3" presStyleCnt="4"/>
      <dgm:spPr>
        <a:solidFill>
          <a:schemeClr val="bg1">
            <a:lumMod val="95000"/>
          </a:schemeClr>
        </a:solidFill>
      </dgm:spPr>
    </dgm:pt>
    <dgm:pt modelId="{A3FBAE1E-AEF1-4BA7-A9A9-E4D690C5AE22}" type="pres">
      <dgm:prSet presAssocID="{3DEC8323-70D6-4518-88FC-953BB11196F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réation de récits avec un remplissage uni"/>
        </a:ext>
      </dgm:extLst>
    </dgm:pt>
    <dgm:pt modelId="{2CB64FFE-C58C-4517-B717-622D3B5D0B2E}" type="pres">
      <dgm:prSet presAssocID="{3DEC8323-70D6-4518-88FC-953BB11196F4}" presName="spaceRect" presStyleCnt="0"/>
      <dgm:spPr/>
    </dgm:pt>
    <dgm:pt modelId="{CD39DAAD-9D24-49FC-BEE7-6B1B80089B38}" type="pres">
      <dgm:prSet presAssocID="{3DEC8323-70D6-4518-88FC-953BB11196F4}" presName="parTx" presStyleLbl="revTx" presStyleIdx="3" presStyleCnt="4">
        <dgm:presLayoutVars>
          <dgm:chMax val="0"/>
          <dgm:chPref val="0"/>
        </dgm:presLayoutVars>
      </dgm:prSet>
      <dgm:spPr/>
    </dgm:pt>
  </dgm:ptLst>
  <dgm:cxnLst>
    <dgm:cxn modelId="{2614393C-BD02-4F95-9FD0-A5493738247F}" type="presOf" srcId="{B658A6C3-EBFF-4189-8FF4-0CB6F293AF6B}" destId="{EABB24BC-CC3B-40D7-A259-481BEB551FDF}" srcOrd="0" destOrd="0" presId="urn:microsoft.com/office/officeart/2018/2/layout/IconVerticalSolidList"/>
    <dgm:cxn modelId="{8CAA8E7B-6F15-401A-AE47-9D427A09DFB7}" srcId="{DBE59F97-E8F6-426C-B923-A0EE6F6876D5}" destId="{FFBC7D49-F332-4274-8BD4-F8397D519AF4}" srcOrd="0" destOrd="0" parTransId="{33434EA9-F3E7-452E-AA08-B427B37ED29F}" sibTransId="{1789F171-EF83-497D-9235-2A337458112F}"/>
    <dgm:cxn modelId="{CEC69B89-4814-4217-B1CF-6D2A7A5A3C47}" type="presOf" srcId="{3DEC8323-70D6-4518-88FC-953BB11196F4}" destId="{CD39DAAD-9D24-49FC-BEE7-6B1B80089B38}" srcOrd="0" destOrd="0" presId="urn:microsoft.com/office/officeart/2018/2/layout/IconVerticalSolidList"/>
    <dgm:cxn modelId="{1DBA2E94-F106-4268-BC61-8D0978540209}" srcId="{DBE59F97-E8F6-426C-B923-A0EE6F6876D5}" destId="{B658A6C3-EBFF-4189-8FF4-0CB6F293AF6B}" srcOrd="1" destOrd="0" parTransId="{535DC1FF-520E-473D-91B8-6B34DE365D7B}" sibTransId="{941E11AC-ADC0-42EA-A350-DB942F671FA3}"/>
    <dgm:cxn modelId="{648FA1A6-9C2D-43FF-98ED-561E7D8196A8}" type="presOf" srcId="{F7F3F08B-FCBA-4DFE-81A6-4BBAF9470405}" destId="{8BA7699A-D855-433B-842C-59908B0EF4EB}" srcOrd="0" destOrd="0" presId="urn:microsoft.com/office/officeart/2018/2/layout/IconVerticalSolidList"/>
    <dgm:cxn modelId="{70FE81AE-A047-4D89-AC4A-FA51F44D9A1A}" type="presOf" srcId="{FFBC7D49-F332-4274-8BD4-F8397D519AF4}" destId="{2F4A3396-F9B5-4AE8-888C-129060E1CBD4}" srcOrd="0" destOrd="0" presId="urn:microsoft.com/office/officeart/2018/2/layout/IconVerticalSolidList"/>
    <dgm:cxn modelId="{D77A72AF-BB9D-44CF-A1F9-923430953EF9}" srcId="{DBE59F97-E8F6-426C-B923-A0EE6F6876D5}" destId="{3DEC8323-70D6-4518-88FC-953BB11196F4}" srcOrd="3" destOrd="0" parTransId="{8E6DA875-CBB7-493C-8AE7-C1EA7DF2E974}" sibTransId="{5EBFBAE2-B46C-4BEA-98C6-C2B7583AB8E4}"/>
    <dgm:cxn modelId="{5A4B6AF8-03B1-463D-87AD-5B08D8DB65C1}" type="presOf" srcId="{DBE59F97-E8F6-426C-B923-A0EE6F6876D5}" destId="{713EFC95-009D-4BCC-89B8-605735BD33F0}" srcOrd="0" destOrd="0" presId="urn:microsoft.com/office/officeart/2018/2/layout/IconVerticalSolidList"/>
    <dgm:cxn modelId="{E323BBFB-A679-479D-896E-D832E934F3C8}" srcId="{DBE59F97-E8F6-426C-B923-A0EE6F6876D5}" destId="{F7F3F08B-FCBA-4DFE-81A6-4BBAF9470405}" srcOrd="2" destOrd="0" parTransId="{029F1536-9562-40B3-B62C-08F224D69EC8}" sibTransId="{7E964AE1-EB4E-4D2B-88D7-467E7D4ED4D9}"/>
    <dgm:cxn modelId="{E112AC83-EE9A-427A-8D67-B1C92B0B818B}" type="presParOf" srcId="{713EFC95-009D-4BCC-89B8-605735BD33F0}" destId="{9FF1EEA1-3CED-4DA9-87AB-8C9CCB947786}" srcOrd="0" destOrd="0" presId="urn:microsoft.com/office/officeart/2018/2/layout/IconVerticalSolidList"/>
    <dgm:cxn modelId="{340B6AE7-E9D5-44A6-9500-43B0FFD3EAB4}" type="presParOf" srcId="{9FF1EEA1-3CED-4DA9-87AB-8C9CCB947786}" destId="{259BA996-78B2-49D2-BABF-457D11B3CEA0}" srcOrd="0" destOrd="0" presId="urn:microsoft.com/office/officeart/2018/2/layout/IconVerticalSolidList"/>
    <dgm:cxn modelId="{9A12415E-C860-48AA-AB3E-6FD482CB8E56}" type="presParOf" srcId="{9FF1EEA1-3CED-4DA9-87AB-8C9CCB947786}" destId="{7CBAF18F-2074-493F-A97D-920058E91697}" srcOrd="1" destOrd="0" presId="urn:microsoft.com/office/officeart/2018/2/layout/IconVerticalSolidList"/>
    <dgm:cxn modelId="{C7031202-20A5-46FD-B774-18CFE2D8981D}" type="presParOf" srcId="{9FF1EEA1-3CED-4DA9-87AB-8C9CCB947786}" destId="{F0CB2F10-3A14-464B-99C9-7DBA7A7C07C5}" srcOrd="2" destOrd="0" presId="urn:microsoft.com/office/officeart/2018/2/layout/IconVerticalSolidList"/>
    <dgm:cxn modelId="{209F3F8F-51D1-40B1-AF69-F2054BFF5631}" type="presParOf" srcId="{9FF1EEA1-3CED-4DA9-87AB-8C9CCB947786}" destId="{2F4A3396-F9B5-4AE8-888C-129060E1CBD4}" srcOrd="3" destOrd="0" presId="urn:microsoft.com/office/officeart/2018/2/layout/IconVerticalSolidList"/>
    <dgm:cxn modelId="{029EE017-F5AE-4316-BB6F-B25A6C72A34D}" type="presParOf" srcId="{713EFC95-009D-4BCC-89B8-605735BD33F0}" destId="{ED7AF751-C77D-41F6-BC9B-D6EC731004CF}" srcOrd="1" destOrd="0" presId="urn:microsoft.com/office/officeart/2018/2/layout/IconVerticalSolidList"/>
    <dgm:cxn modelId="{71406C62-85F0-44BD-930B-BB1F1D2C0B4D}" type="presParOf" srcId="{713EFC95-009D-4BCC-89B8-605735BD33F0}" destId="{7977999D-73EC-429E-8D5C-E7DA2DCB1094}" srcOrd="2" destOrd="0" presId="urn:microsoft.com/office/officeart/2018/2/layout/IconVerticalSolidList"/>
    <dgm:cxn modelId="{F4EBBCFC-4F45-4644-B3FE-C0B24104C3E3}" type="presParOf" srcId="{7977999D-73EC-429E-8D5C-E7DA2DCB1094}" destId="{C9DB0519-04A1-4570-AD9C-4B71DFBAFA02}" srcOrd="0" destOrd="0" presId="urn:microsoft.com/office/officeart/2018/2/layout/IconVerticalSolidList"/>
    <dgm:cxn modelId="{A2D96EA7-BFCD-412C-8950-8AECED8BDD7D}" type="presParOf" srcId="{7977999D-73EC-429E-8D5C-E7DA2DCB1094}" destId="{0BEE0640-E170-4CAE-A376-05D02E341DE6}" srcOrd="1" destOrd="0" presId="urn:microsoft.com/office/officeart/2018/2/layout/IconVerticalSolidList"/>
    <dgm:cxn modelId="{3E6D2E17-38AB-4983-BB3E-F736798036CF}" type="presParOf" srcId="{7977999D-73EC-429E-8D5C-E7DA2DCB1094}" destId="{D39007DA-D9C2-4505-9374-5B62AAFDBABB}" srcOrd="2" destOrd="0" presId="urn:microsoft.com/office/officeart/2018/2/layout/IconVerticalSolidList"/>
    <dgm:cxn modelId="{E76530F6-2463-4A45-BFE1-CA1DB1ABA7C1}" type="presParOf" srcId="{7977999D-73EC-429E-8D5C-E7DA2DCB1094}" destId="{EABB24BC-CC3B-40D7-A259-481BEB551FDF}" srcOrd="3" destOrd="0" presId="urn:microsoft.com/office/officeart/2018/2/layout/IconVerticalSolidList"/>
    <dgm:cxn modelId="{9F0DA4B0-6BFF-4FE9-B79A-0E7574554E90}" type="presParOf" srcId="{713EFC95-009D-4BCC-89B8-605735BD33F0}" destId="{D2634C85-C367-442E-B5B5-B6A2975A9759}" srcOrd="3" destOrd="0" presId="urn:microsoft.com/office/officeart/2018/2/layout/IconVerticalSolidList"/>
    <dgm:cxn modelId="{70FEAFCC-BAA3-4108-BA26-158FA785A965}" type="presParOf" srcId="{713EFC95-009D-4BCC-89B8-605735BD33F0}" destId="{DC51BDF0-B308-42F7-89DD-88394553E7AB}" srcOrd="4" destOrd="0" presId="urn:microsoft.com/office/officeart/2018/2/layout/IconVerticalSolidList"/>
    <dgm:cxn modelId="{C662DBD7-2F25-4ABC-BB1D-8C603A7A9137}" type="presParOf" srcId="{DC51BDF0-B308-42F7-89DD-88394553E7AB}" destId="{9518374D-9789-4872-94AB-4883260C2910}" srcOrd="0" destOrd="0" presId="urn:microsoft.com/office/officeart/2018/2/layout/IconVerticalSolidList"/>
    <dgm:cxn modelId="{2DD27EF4-F68D-4332-8BB9-EBB1AEF3C60E}" type="presParOf" srcId="{DC51BDF0-B308-42F7-89DD-88394553E7AB}" destId="{DF20DD54-7081-448D-B9CC-5381243B4C6D}" srcOrd="1" destOrd="0" presId="urn:microsoft.com/office/officeart/2018/2/layout/IconVerticalSolidList"/>
    <dgm:cxn modelId="{C1708E5E-79D1-4112-B864-854EFBFEC7B3}" type="presParOf" srcId="{DC51BDF0-B308-42F7-89DD-88394553E7AB}" destId="{8C7F886E-70B9-49EA-A550-4D0D08BE8F79}" srcOrd="2" destOrd="0" presId="urn:microsoft.com/office/officeart/2018/2/layout/IconVerticalSolidList"/>
    <dgm:cxn modelId="{A4611820-F6C3-4A61-8E77-097E1B3826ED}" type="presParOf" srcId="{DC51BDF0-B308-42F7-89DD-88394553E7AB}" destId="{8BA7699A-D855-433B-842C-59908B0EF4EB}" srcOrd="3" destOrd="0" presId="urn:microsoft.com/office/officeart/2018/2/layout/IconVerticalSolidList"/>
    <dgm:cxn modelId="{DF592C3E-9182-4EB3-BA4B-93D12D62A72E}" type="presParOf" srcId="{713EFC95-009D-4BCC-89B8-605735BD33F0}" destId="{25AACFCE-0A45-4A78-B6D2-F195F3B01DBE}" srcOrd="5" destOrd="0" presId="urn:microsoft.com/office/officeart/2018/2/layout/IconVerticalSolidList"/>
    <dgm:cxn modelId="{46CD2047-E10C-4375-9C62-161DCBA45433}" type="presParOf" srcId="{713EFC95-009D-4BCC-89B8-605735BD33F0}" destId="{2207FF8B-6CF4-48A2-ABAD-9296F65A45A5}" srcOrd="6" destOrd="0" presId="urn:microsoft.com/office/officeart/2018/2/layout/IconVerticalSolidList"/>
    <dgm:cxn modelId="{CD8875E4-35C2-4F8D-874B-4C82562DEE62}" type="presParOf" srcId="{2207FF8B-6CF4-48A2-ABAD-9296F65A45A5}" destId="{C6638009-8E1D-410A-A6DE-35C5287986C0}" srcOrd="0" destOrd="0" presId="urn:microsoft.com/office/officeart/2018/2/layout/IconVerticalSolidList"/>
    <dgm:cxn modelId="{FA9BEC3E-8168-4A16-B15A-B3EA14EB00ED}" type="presParOf" srcId="{2207FF8B-6CF4-48A2-ABAD-9296F65A45A5}" destId="{A3FBAE1E-AEF1-4BA7-A9A9-E4D690C5AE22}" srcOrd="1" destOrd="0" presId="urn:microsoft.com/office/officeart/2018/2/layout/IconVerticalSolidList"/>
    <dgm:cxn modelId="{E81E4F22-D843-44C2-8ED1-A16348C1F268}" type="presParOf" srcId="{2207FF8B-6CF4-48A2-ABAD-9296F65A45A5}" destId="{2CB64FFE-C58C-4517-B717-622D3B5D0B2E}" srcOrd="2" destOrd="0" presId="urn:microsoft.com/office/officeart/2018/2/layout/IconVerticalSolidList"/>
    <dgm:cxn modelId="{63BD585F-657C-46CD-9432-B1496CD600A8}" type="presParOf" srcId="{2207FF8B-6CF4-48A2-ABAD-9296F65A45A5}" destId="{CD39DAAD-9D24-49FC-BEE7-6B1B80089B3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947EE-5B71-3D4B-84E8-28BC339DECFA}">
      <dsp:nvSpPr>
        <dsp:cNvPr id="0" name=""/>
        <dsp:cNvSpPr/>
      </dsp:nvSpPr>
      <dsp:spPr>
        <a:xfrm>
          <a:off x="3720466" y="59293"/>
          <a:ext cx="2846067" cy="284606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fr-FR" sz="3000" kern="1200" dirty="0"/>
            <a:t>Croissance osseuse </a:t>
          </a:r>
        </a:p>
      </dsp:txBody>
      <dsp:txXfrm>
        <a:off x="4099942" y="557354"/>
        <a:ext cx="2087115" cy="1280730"/>
      </dsp:txXfrm>
    </dsp:sp>
    <dsp:sp modelId="{FC201288-06D5-0F4B-8EEA-796F3655D191}">
      <dsp:nvSpPr>
        <dsp:cNvPr id="0" name=""/>
        <dsp:cNvSpPr/>
      </dsp:nvSpPr>
      <dsp:spPr>
        <a:xfrm>
          <a:off x="4747422" y="1838084"/>
          <a:ext cx="2846067" cy="2846067"/>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fr-FR" sz="3000" kern="1200" dirty="0"/>
            <a:t>Tension musculaire </a:t>
          </a:r>
        </a:p>
      </dsp:txBody>
      <dsp:txXfrm>
        <a:off x="5617844" y="2573318"/>
        <a:ext cx="1707640" cy="1565336"/>
      </dsp:txXfrm>
    </dsp:sp>
    <dsp:sp modelId="{BC88D0E7-E5EE-A941-A5BC-EC502E9566B5}">
      <dsp:nvSpPr>
        <dsp:cNvPr id="0" name=""/>
        <dsp:cNvSpPr/>
      </dsp:nvSpPr>
      <dsp:spPr>
        <a:xfrm>
          <a:off x="2693510" y="1838084"/>
          <a:ext cx="2846067" cy="2846067"/>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fr-FR" sz="3000" kern="1200" dirty="0"/>
            <a:t>Disque vertébral</a:t>
          </a:r>
        </a:p>
      </dsp:txBody>
      <dsp:txXfrm>
        <a:off x="2961515" y="2573318"/>
        <a:ext cx="1707640" cy="1565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4E395-B6AE-BF45-973C-C80DFD4E7C7E}">
      <dsp:nvSpPr>
        <dsp:cNvPr id="0" name=""/>
        <dsp:cNvSpPr/>
      </dsp:nvSpPr>
      <dsp:spPr>
        <a:xfrm>
          <a:off x="2602620" y="187"/>
          <a:ext cx="2081384" cy="208138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Trouble pression</a:t>
          </a:r>
        </a:p>
      </dsp:txBody>
      <dsp:txXfrm>
        <a:off x="2907432" y="304999"/>
        <a:ext cx="1471760" cy="1471760"/>
      </dsp:txXfrm>
    </dsp:sp>
    <dsp:sp modelId="{964E4BA2-BEF7-7742-AEB7-EB341313183E}">
      <dsp:nvSpPr>
        <dsp:cNvPr id="0" name=""/>
        <dsp:cNvSpPr/>
      </dsp:nvSpPr>
      <dsp:spPr>
        <a:xfrm rot="3600000">
          <a:off x="4140223" y="2028392"/>
          <a:ext cx="552028" cy="70246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p>
      </dsp:txBody>
      <dsp:txXfrm>
        <a:off x="4181625" y="2097175"/>
        <a:ext cx="386420" cy="421481"/>
      </dsp:txXfrm>
    </dsp:sp>
    <dsp:sp modelId="{D00E81C2-D2AC-054A-B57E-AA272437A6CD}">
      <dsp:nvSpPr>
        <dsp:cNvPr id="0" name=""/>
        <dsp:cNvSpPr/>
      </dsp:nvSpPr>
      <dsp:spPr>
        <a:xfrm>
          <a:off x="4164094" y="2704739"/>
          <a:ext cx="2081384" cy="208138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Asymétrie croissance</a:t>
          </a:r>
        </a:p>
      </dsp:txBody>
      <dsp:txXfrm>
        <a:off x="4468906" y="3009551"/>
        <a:ext cx="1471760" cy="1471760"/>
      </dsp:txXfrm>
    </dsp:sp>
    <dsp:sp modelId="{08EBCE6A-E078-9D44-A5F8-FC0CE7735536}">
      <dsp:nvSpPr>
        <dsp:cNvPr id="0" name=""/>
        <dsp:cNvSpPr/>
      </dsp:nvSpPr>
      <dsp:spPr>
        <a:xfrm rot="10800000">
          <a:off x="3382921" y="3394198"/>
          <a:ext cx="552028" cy="702467"/>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p>
      </dsp:txBody>
      <dsp:txXfrm rot="10800000">
        <a:off x="3548529" y="3534691"/>
        <a:ext cx="386420" cy="421481"/>
      </dsp:txXfrm>
    </dsp:sp>
    <dsp:sp modelId="{78B948CA-1D9D-2B43-9A9F-1D92DFDFFC1A}">
      <dsp:nvSpPr>
        <dsp:cNvPr id="0" name=""/>
        <dsp:cNvSpPr/>
      </dsp:nvSpPr>
      <dsp:spPr>
        <a:xfrm>
          <a:off x="1041146" y="2704739"/>
          <a:ext cx="2081384" cy="208138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déformation</a:t>
          </a:r>
        </a:p>
      </dsp:txBody>
      <dsp:txXfrm>
        <a:off x="1345958" y="3009551"/>
        <a:ext cx="1471760" cy="1471760"/>
      </dsp:txXfrm>
    </dsp:sp>
    <dsp:sp modelId="{F04EE4CC-1D9E-3D4B-A1E7-5F95DEFEE5B0}">
      <dsp:nvSpPr>
        <dsp:cNvPr id="0" name=""/>
        <dsp:cNvSpPr/>
      </dsp:nvSpPr>
      <dsp:spPr>
        <a:xfrm rot="18000000">
          <a:off x="2578749" y="2055452"/>
          <a:ext cx="552028" cy="702467"/>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p>
      </dsp:txBody>
      <dsp:txXfrm>
        <a:off x="2620151" y="2267655"/>
        <a:ext cx="386420" cy="4214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17CEF-20FB-499D-BD74-DA1FE6202969}">
      <dsp:nvSpPr>
        <dsp:cNvPr id="0" name=""/>
        <dsp:cNvSpPr/>
      </dsp:nvSpPr>
      <dsp:spPr>
        <a:xfrm rot="5400000">
          <a:off x="2504597" y="106916"/>
          <a:ext cx="1633565" cy="1421202"/>
        </a:xfrm>
        <a:prstGeom prst="hexagon">
          <a:avLst>
            <a:gd name="adj" fmla="val 25000"/>
            <a:gd name="vf" fmla="val 115470"/>
          </a:avLst>
        </a:prstGeom>
        <a:solidFill>
          <a:srgbClr val="ED20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Progression</a:t>
          </a:r>
        </a:p>
      </dsp:txBody>
      <dsp:txXfrm rot="-5400000">
        <a:off x="2832249" y="255299"/>
        <a:ext cx="978260" cy="1124437"/>
      </dsp:txXfrm>
    </dsp:sp>
    <dsp:sp modelId="{1E56DFB6-6DA7-410C-B435-8D487A143540}">
      <dsp:nvSpPr>
        <dsp:cNvPr id="0" name=""/>
        <dsp:cNvSpPr/>
      </dsp:nvSpPr>
      <dsp:spPr>
        <a:xfrm>
          <a:off x="4075108" y="327447"/>
          <a:ext cx="1823059" cy="980139"/>
        </a:xfrm>
        <a:prstGeom prst="rect">
          <a:avLst/>
        </a:prstGeom>
        <a:noFill/>
        <a:ln>
          <a:noFill/>
        </a:ln>
        <a:effectLst/>
      </dsp:spPr>
      <dsp:style>
        <a:lnRef idx="0">
          <a:scrgbClr r="0" g="0" b="0"/>
        </a:lnRef>
        <a:fillRef idx="0">
          <a:scrgbClr r="0" g="0" b="0"/>
        </a:fillRef>
        <a:effectRef idx="0">
          <a:scrgbClr r="0" g="0" b="0"/>
        </a:effectRef>
        <a:fontRef idx="minor"/>
      </dsp:style>
    </dsp:sp>
    <dsp:sp modelId="{3B9FD548-20CD-4F81-9694-95D701A35DAB}">
      <dsp:nvSpPr>
        <dsp:cNvPr id="0" name=""/>
        <dsp:cNvSpPr/>
      </dsp:nvSpPr>
      <dsp:spPr>
        <a:xfrm rot="5400000">
          <a:off x="4388113" y="106181"/>
          <a:ext cx="1633565" cy="1421202"/>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4715765" y="254564"/>
        <a:ext cx="978260" cy="1124437"/>
      </dsp:txXfrm>
    </dsp:sp>
    <dsp:sp modelId="{36A4157E-B840-43D7-B821-55D75DC4812A}">
      <dsp:nvSpPr>
        <dsp:cNvPr id="0" name=""/>
        <dsp:cNvSpPr/>
      </dsp:nvSpPr>
      <dsp:spPr>
        <a:xfrm rot="5400000">
          <a:off x="1734208" y="1493486"/>
          <a:ext cx="1633565" cy="1421202"/>
        </a:xfrm>
        <a:prstGeom prst="hexagon">
          <a:avLst>
            <a:gd name="adj" fmla="val 2500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Douleur</a:t>
          </a:r>
          <a:endParaRPr lang="fr-FR" sz="11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rot="-5400000">
        <a:off x="2061860" y="1641869"/>
        <a:ext cx="978260" cy="1124437"/>
      </dsp:txXfrm>
    </dsp:sp>
    <dsp:sp modelId="{87261CC6-7C0B-4B9F-B5C6-46A6D9387B5B}">
      <dsp:nvSpPr>
        <dsp:cNvPr id="0" name=""/>
        <dsp:cNvSpPr/>
      </dsp:nvSpPr>
      <dsp:spPr>
        <a:xfrm>
          <a:off x="17330" y="1714018"/>
          <a:ext cx="1764251" cy="980139"/>
        </a:xfrm>
        <a:prstGeom prst="rect">
          <a:avLst/>
        </a:prstGeom>
        <a:noFill/>
        <a:ln>
          <a:noFill/>
        </a:ln>
        <a:effectLst/>
      </dsp:spPr>
      <dsp:style>
        <a:lnRef idx="0">
          <a:scrgbClr r="0" g="0" b="0"/>
        </a:lnRef>
        <a:fillRef idx="0">
          <a:scrgbClr r="0" g="0" b="0"/>
        </a:fillRef>
        <a:effectRef idx="0">
          <a:scrgbClr r="0" g="0" b="0"/>
        </a:effectRef>
        <a:fontRef idx="minor"/>
      </dsp:style>
    </dsp:sp>
    <dsp:sp modelId="{7B72D816-8931-4A01-B78E-AFFFC0AB84C7}">
      <dsp:nvSpPr>
        <dsp:cNvPr id="0" name=""/>
        <dsp:cNvSpPr/>
      </dsp:nvSpPr>
      <dsp:spPr>
        <a:xfrm rot="5400000">
          <a:off x="4300245" y="1347576"/>
          <a:ext cx="1633565" cy="1421202"/>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dirty="0"/>
        </a:p>
      </dsp:txBody>
      <dsp:txXfrm rot="-5400000">
        <a:off x="4627897" y="1495959"/>
        <a:ext cx="978260" cy="1124437"/>
      </dsp:txXfrm>
    </dsp:sp>
    <dsp:sp modelId="{66251E8C-A3FE-4218-B574-799ACB1ECD00}">
      <dsp:nvSpPr>
        <dsp:cNvPr id="0" name=""/>
        <dsp:cNvSpPr/>
      </dsp:nvSpPr>
      <dsp:spPr>
        <a:xfrm rot="5400000">
          <a:off x="2504597" y="2880057"/>
          <a:ext cx="1633565" cy="1421202"/>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Problèmes cardio-pulmonaire</a:t>
          </a:r>
        </a:p>
      </dsp:txBody>
      <dsp:txXfrm rot="-5400000">
        <a:off x="2832249" y="3028440"/>
        <a:ext cx="978260" cy="1124437"/>
      </dsp:txXfrm>
    </dsp:sp>
    <dsp:sp modelId="{7BF5EE4A-5EC9-48CA-9B6C-189449A05BCE}">
      <dsp:nvSpPr>
        <dsp:cNvPr id="0" name=""/>
        <dsp:cNvSpPr/>
      </dsp:nvSpPr>
      <dsp:spPr>
        <a:xfrm>
          <a:off x="4075108" y="3100588"/>
          <a:ext cx="1823059" cy="980139"/>
        </a:xfrm>
        <a:prstGeom prst="rect">
          <a:avLst/>
        </a:prstGeom>
        <a:noFill/>
        <a:ln>
          <a:noFill/>
        </a:ln>
        <a:effectLst/>
      </dsp:spPr>
      <dsp:style>
        <a:lnRef idx="0">
          <a:scrgbClr r="0" g="0" b="0"/>
        </a:lnRef>
        <a:fillRef idx="0">
          <a:scrgbClr r="0" g="0" b="0"/>
        </a:fillRef>
        <a:effectRef idx="0">
          <a:scrgbClr r="0" g="0" b="0"/>
        </a:effectRef>
        <a:fontRef idx="minor"/>
      </dsp:style>
    </dsp:sp>
    <dsp:sp modelId="{E10270F4-6857-40B0-AA5B-30CDDD9D9065}">
      <dsp:nvSpPr>
        <dsp:cNvPr id="0" name=""/>
        <dsp:cNvSpPr/>
      </dsp:nvSpPr>
      <dsp:spPr>
        <a:xfrm rot="5400000">
          <a:off x="3258446" y="1514919"/>
          <a:ext cx="1633565" cy="1421202"/>
        </a:xfrm>
        <a:prstGeom prst="hexagon">
          <a:avLst>
            <a:gd name="adj" fmla="val 2500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Problèmes psycho-sociaux</a:t>
          </a:r>
        </a:p>
      </dsp:txBody>
      <dsp:txXfrm rot="-5400000">
        <a:off x="3586098" y="1663302"/>
        <a:ext cx="978260" cy="1124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F2C93-9C3B-DE42-BFA9-9E9910928855}">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kern="1200" dirty="0"/>
            <a:t>Orthèse </a:t>
          </a:r>
        </a:p>
      </dsp:txBody>
      <dsp:txXfrm>
        <a:off x="4280746" y="1316736"/>
        <a:ext cx="1625600" cy="1354666"/>
      </dsp:txXfrm>
    </dsp:sp>
    <dsp:sp modelId="{83464415-95B5-4B44-A617-3100AEF2B4EB}">
      <dsp:nvSpPr>
        <dsp:cNvPr id="0" name=""/>
        <dsp:cNvSpPr/>
      </dsp:nvSpPr>
      <dsp:spPr>
        <a:xfrm>
          <a:off x="1788159" y="514773"/>
          <a:ext cx="4551680" cy="455168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kern="1200" dirty="0"/>
            <a:t>Chirurgie </a:t>
          </a:r>
        </a:p>
      </dsp:txBody>
      <dsp:txXfrm>
        <a:off x="2871893" y="3467946"/>
        <a:ext cx="2438400" cy="1192106"/>
      </dsp:txXfrm>
    </dsp:sp>
    <dsp:sp modelId="{3F61857C-49F7-4B49-BFC0-5C2255CB9E77}">
      <dsp:nvSpPr>
        <dsp:cNvPr id="0" name=""/>
        <dsp:cNvSpPr/>
      </dsp:nvSpPr>
      <dsp:spPr>
        <a:xfrm>
          <a:off x="1694416" y="352213"/>
          <a:ext cx="4551680" cy="455168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kern="1200" dirty="0"/>
            <a:t>Kinésithérapie</a:t>
          </a:r>
        </a:p>
      </dsp:txBody>
      <dsp:txXfrm>
        <a:off x="2221653" y="1316736"/>
        <a:ext cx="1625600" cy="1354666"/>
      </dsp:txXfrm>
    </dsp:sp>
    <dsp:sp modelId="{F1D296C2-B2AF-804E-B187-A9FA410D7E57}">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33BF81-64AB-C943-A69B-D1A62BBEE13F}">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B5CF2C-5BC9-FA4F-A932-7A5DAB0424FB}">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A06DF-3A4E-4DC3-A861-A8C28B70136F}">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7E7D18-D6FA-4F5A-8AD9-9859B03A3A26}">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4AD7C5-84B6-4837-8F92-CB97BAD9E0B2}">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fr-FR" sz="2500" kern="1200" dirty="0"/>
            <a:t>Atteinte thoracique</a:t>
          </a:r>
        </a:p>
      </dsp:txBody>
      <dsp:txXfrm>
        <a:off x="1844034" y="682"/>
        <a:ext cx="4401230" cy="1596566"/>
      </dsp:txXfrm>
    </dsp:sp>
    <dsp:sp modelId="{8A511209-E386-4A33-B479-7E89182E30AE}">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67ABC-633F-4B37-BAB4-2040440184DC}">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B3DBF-BA8B-49A6-AD86-3FF3A3B2A98C}">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fr-FR" sz="2500" kern="1200" dirty="0"/>
            <a:t>Conséquences biomécaniques : raideur, déséquilibre musculaire, douleurs</a:t>
          </a:r>
        </a:p>
      </dsp:txBody>
      <dsp:txXfrm>
        <a:off x="1844034" y="1996390"/>
        <a:ext cx="4401230" cy="1596566"/>
      </dsp:txXfrm>
    </dsp:sp>
    <dsp:sp modelId="{6396114C-57A1-4783-8D46-74463DB4E5FB}">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199569-448A-4BCA-A51E-E9EDDBB444D9}">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0ADC0C-FF21-4B0D-BE3B-EC5DBC69C11F}">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fr-FR" sz="2500" kern="1200" dirty="0"/>
            <a:t>Impact psychologique et esthétique</a:t>
          </a:r>
        </a:p>
      </dsp:txBody>
      <dsp:txXfrm>
        <a:off x="1844034" y="3992098"/>
        <a:ext cx="4401230" cy="15965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BA996-78B2-49D2-BABF-457D11B3CEA0}">
      <dsp:nvSpPr>
        <dsp:cNvPr id="0" name=""/>
        <dsp:cNvSpPr/>
      </dsp:nvSpPr>
      <dsp:spPr>
        <a:xfrm>
          <a:off x="0" y="18519"/>
          <a:ext cx="6848475" cy="915310"/>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7CBAF18F-2074-493F-A97D-920058E9169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4A3396-F9B5-4AE8-888C-129060E1CBD4}">
      <dsp:nvSpPr>
        <dsp:cNvPr id="0" name=""/>
        <dsp:cNvSpPr/>
      </dsp:nvSpPr>
      <dsp:spPr>
        <a:xfrm>
          <a:off x="1057183" y="1805"/>
          <a:ext cx="579129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dirty="0"/>
            <a:t>Auto-correction 3D </a:t>
          </a:r>
          <a:endParaRPr lang="en-US" sz="2200" kern="1200" dirty="0"/>
        </a:p>
      </dsp:txBody>
      <dsp:txXfrm>
        <a:off x="1057183" y="1805"/>
        <a:ext cx="5791291" cy="915310"/>
      </dsp:txXfrm>
    </dsp:sp>
    <dsp:sp modelId="{C9DB0519-04A1-4570-AD9C-4B71DFBAFA02}">
      <dsp:nvSpPr>
        <dsp:cNvPr id="0" name=""/>
        <dsp:cNvSpPr/>
      </dsp:nvSpPr>
      <dsp:spPr>
        <a:xfrm>
          <a:off x="0" y="1145944"/>
          <a:ext cx="6848475" cy="915310"/>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0BEE0640-E170-4CAE-A376-05D02E341DE6}">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BB24BC-CC3B-40D7-A259-481BEB551FDF}">
      <dsp:nvSpPr>
        <dsp:cNvPr id="0" name=""/>
        <dsp:cNvSpPr/>
      </dsp:nvSpPr>
      <dsp:spPr>
        <a:xfrm>
          <a:off x="1057183" y="1145944"/>
          <a:ext cx="579129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dirty="0"/>
            <a:t>Entrainements aux AVQ </a:t>
          </a:r>
          <a:endParaRPr lang="en-US" sz="2200" kern="1200" dirty="0"/>
        </a:p>
      </dsp:txBody>
      <dsp:txXfrm>
        <a:off x="1057183" y="1145944"/>
        <a:ext cx="5791291" cy="915310"/>
      </dsp:txXfrm>
    </dsp:sp>
    <dsp:sp modelId="{9518374D-9789-4872-94AB-4883260C2910}">
      <dsp:nvSpPr>
        <dsp:cNvPr id="0" name=""/>
        <dsp:cNvSpPr/>
      </dsp:nvSpPr>
      <dsp:spPr>
        <a:xfrm>
          <a:off x="0" y="2290082"/>
          <a:ext cx="6848475" cy="915310"/>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DF20DD54-7081-448D-B9CC-5381243B4C6D}">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7699A-D855-433B-842C-59908B0EF4EB}">
      <dsp:nvSpPr>
        <dsp:cNvPr id="0" name=""/>
        <dsp:cNvSpPr/>
      </dsp:nvSpPr>
      <dsp:spPr>
        <a:xfrm>
          <a:off x="1057183" y="2290082"/>
          <a:ext cx="579129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dirty="0"/>
            <a:t>Stabilisation de la posture corrigée</a:t>
          </a:r>
          <a:endParaRPr lang="en-US" sz="2200" kern="1200" dirty="0"/>
        </a:p>
      </dsp:txBody>
      <dsp:txXfrm>
        <a:off x="1057183" y="2290082"/>
        <a:ext cx="5791291" cy="915310"/>
      </dsp:txXfrm>
    </dsp:sp>
    <dsp:sp modelId="{C6638009-8E1D-410A-A6DE-35C5287986C0}">
      <dsp:nvSpPr>
        <dsp:cNvPr id="0" name=""/>
        <dsp:cNvSpPr/>
      </dsp:nvSpPr>
      <dsp:spPr>
        <a:xfrm>
          <a:off x="0" y="3434221"/>
          <a:ext cx="6848475" cy="915310"/>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A3FBAE1E-AEF1-4BA7-A9A9-E4D690C5AE22}">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39DAAD-9D24-49FC-BEE7-6B1B80089B38}">
      <dsp:nvSpPr>
        <dsp:cNvPr id="0" name=""/>
        <dsp:cNvSpPr/>
      </dsp:nvSpPr>
      <dsp:spPr>
        <a:xfrm>
          <a:off x="1057183" y="3434221"/>
          <a:ext cx="579129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dirty="0"/>
            <a:t>Education du patient</a:t>
          </a:r>
          <a:endParaRPr lang="en-US" sz="2200" kern="1200" dirty="0"/>
        </a:p>
      </dsp:txBody>
      <dsp:txXfrm>
        <a:off x="1057183" y="3434221"/>
        <a:ext cx="5791291"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8D285-FB0A-8941-BCD1-3E26AE384E59}" type="datetimeFigureOut">
              <a:rPr lang="fr-FR" smtClean="0"/>
              <a:t>22/09/2025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EF9B9-21C8-7A45-A609-1A808F4E2E02}" type="slidenum">
              <a:rPr lang="fr-FR" smtClean="0"/>
              <a:t>‹N°›</a:t>
            </a:fld>
            <a:endParaRPr lang="fr-FR"/>
          </a:p>
        </p:txBody>
      </p:sp>
    </p:spTree>
    <p:extLst>
      <p:ext uri="{BB962C8B-B14F-4D97-AF65-F5344CB8AC3E}">
        <p14:creationId xmlns:p14="http://schemas.microsoft.com/office/powerpoint/2010/main" val="105224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SRS: Société de recherche sur la scoliose. Courbure latérale avec une rotation des </a:t>
            </a:r>
            <a:r>
              <a:rPr lang="fr-FR" dirty="0" err="1"/>
              <a:t>vertebre</a:t>
            </a:r>
            <a:r>
              <a:rPr lang="fr-FR" dirty="0"/>
              <a:t>. Cette courbure devant présenter un minimum de 10°</a:t>
            </a:r>
          </a:p>
          <a:p>
            <a:endParaRPr lang="fr-FR" dirty="0"/>
          </a:p>
        </p:txBody>
      </p:sp>
      <p:sp>
        <p:nvSpPr>
          <p:cNvPr id="4" name="Espace réservé du numéro de diapositive 3"/>
          <p:cNvSpPr>
            <a:spLocks noGrp="1"/>
          </p:cNvSpPr>
          <p:nvPr>
            <p:ph type="sldNum" sz="quarter" idx="5"/>
          </p:nvPr>
        </p:nvSpPr>
        <p:spPr/>
        <p:txBody>
          <a:bodyPr/>
          <a:lstStyle/>
          <a:p>
            <a:fld id="{5CFEF9B9-21C8-7A45-A609-1A808F4E2E02}" type="slidenum">
              <a:rPr lang="fr-FR" smtClean="0"/>
              <a:t>5</a:t>
            </a:fld>
            <a:endParaRPr lang="fr-FR"/>
          </a:p>
        </p:txBody>
      </p:sp>
    </p:spTree>
    <p:extLst>
      <p:ext uri="{BB962C8B-B14F-4D97-AF65-F5344CB8AC3E}">
        <p14:creationId xmlns:p14="http://schemas.microsoft.com/office/powerpoint/2010/main" val="323922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FR" dirty="0"/>
              <a:t>SRS: Société de recherche sur la scoliose. Courbure latérale avec une rotation des </a:t>
            </a:r>
            <a:r>
              <a:rPr lang="fr-FR" dirty="0" err="1"/>
              <a:t>vertebre</a:t>
            </a:r>
            <a:r>
              <a:rPr lang="fr-FR" dirty="0"/>
              <a:t>. Cette courbure devant présenter un minimum de 10°</a:t>
            </a:r>
          </a:p>
        </p:txBody>
      </p:sp>
      <p:sp>
        <p:nvSpPr>
          <p:cNvPr id="4" name="Espace réservé du numéro de diapositive 3"/>
          <p:cNvSpPr>
            <a:spLocks noGrp="1"/>
          </p:cNvSpPr>
          <p:nvPr>
            <p:ph type="sldNum" sz="quarter" idx="5"/>
          </p:nvPr>
        </p:nvSpPr>
        <p:spPr/>
        <p:txBody>
          <a:bodyPr/>
          <a:lstStyle/>
          <a:p>
            <a:fld id="{5CFEF9B9-21C8-7A45-A609-1A808F4E2E02}" type="slidenum">
              <a:rPr lang="fr-FR" smtClean="0"/>
              <a:t>10</a:t>
            </a:fld>
            <a:endParaRPr lang="fr-FR"/>
          </a:p>
        </p:txBody>
      </p:sp>
    </p:spTree>
    <p:extLst>
      <p:ext uri="{BB962C8B-B14F-4D97-AF65-F5344CB8AC3E}">
        <p14:creationId xmlns:p14="http://schemas.microsoft.com/office/powerpoint/2010/main" val="295048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FEF9B9-21C8-7A45-A609-1A808F4E2E02}" type="slidenum">
              <a:rPr lang="fr-FR" smtClean="0"/>
              <a:t>30</a:t>
            </a:fld>
            <a:endParaRPr lang="fr-FR"/>
          </a:p>
        </p:txBody>
      </p:sp>
    </p:spTree>
    <p:extLst>
      <p:ext uri="{BB962C8B-B14F-4D97-AF65-F5344CB8AC3E}">
        <p14:creationId xmlns:p14="http://schemas.microsoft.com/office/powerpoint/2010/main" val="196723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897DBF-221B-1243-BEE5-5C6E7549320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69E3E61-01C0-734C-BA65-900029A24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96AC89D-FC3C-EF49-8B96-1A16E79A1A4F}"/>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5" name="Espace réservé du pied de page 4">
            <a:extLst>
              <a:ext uri="{FF2B5EF4-FFF2-40B4-BE49-F238E27FC236}">
                <a16:creationId xmlns:a16="http://schemas.microsoft.com/office/drawing/2014/main" id="{2270AF78-AD4F-CD46-B9B4-A6B5EFB868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F96182-7A44-B749-A6F7-0F564E3C9E77}"/>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223176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AA7BE6-8790-A946-8E6C-598E851CF8A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36409F1-A81E-CA45-82B5-ECF06290B36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A65444-3BFB-FD44-B43D-03F49693749F}"/>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5" name="Espace réservé du pied de page 4">
            <a:extLst>
              <a:ext uri="{FF2B5EF4-FFF2-40B4-BE49-F238E27FC236}">
                <a16:creationId xmlns:a16="http://schemas.microsoft.com/office/drawing/2014/main" id="{2F483734-D761-6747-922E-B62F1E0504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7FBA05-B483-BD44-8CF9-FA0235678E22}"/>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69028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46CE892-75D9-7446-9720-6CF5FEF2266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11EF1E9-6BD8-4A4C-8763-40BBBC730C6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647FC7-B4C9-5045-A1EE-A602E302A550}"/>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5" name="Espace réservé du pied de page 4">
            <a:extLst>
              <a:ext uri="{FF2B5EF4-FFF2-40B4-BE49-F238E27FC236}">
                <a16:creationId xmlns:a16="http://schemas.microsoft.com/office/drawing/2014/main" id="{655FBFC8-6C81-5142-9197-7A61EF4644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6ED5314-F571-3B4E-8B18-02888407B7E1}"/>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299530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FDCEC-63F1-5C40-AEE4-43576F8A8F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49ABDA-E537-B743-A160-3D53554D1EC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4B5A79-729A-4B4D-9E63-5FEFF5CD83A2}"/>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5" name="Espace réservé du pied de page 4">
            <a:extLst>
              <a:ext uri="{FF2B5EF4-FFF2-40B4-BE49-F238E27FC236}">
                <a16:creationId xmlns:a16="http://schemas.microsoft.com/office/drawing/2014/main" id="{2817758C-FFA2-C64C-81AD-0BAA6CB5D6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665642-27C3-4E48-B294-31E98DE97862}"/>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16764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4CA036-FEF8-5240-A0BA-94E8B95A981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F880175-FCD1-2047-B87C-77A74D7E6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39F7EB3-9CA7-D04A-B42E-2F9B84FCEFC6}"/>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5" name="Espace réservé du pied de page 4">
            <a:extLst>
              <a:ext uri="{FF2B5EF4-FFF2-40B4-BE49-F238E27FC236}">
                <a16:creationId xmlns:a16="http://schemas.microsoft.com/office/drawing/2014/main" id="{736D65F9-5E5D-CE47-9C98-AF2850E5903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789F65-1D93-0D43-B192-4565763691F8}"/>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911258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C4CB1-C3F0-6143-BE99-F7CC3778292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7710B7-4A93-6C4D-A1E9-E58EBCC562C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E66719E-1219-2149-8DA4-27B9BADE0BA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25EFDB2-E8BD-1B41-B1F2-E117EA0A823A}"/>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6" name="Espace réservé du pied de page 5">
            <a:extLst>
              <a:ext uri="{FF2B5EF4-FFF2-40B4-BE49-F238E27FC236}">
                <a16:creationId xmlns:a16="http://schemas.microsoft.com/office/drawing/2014/main" id="{7B8AEF6B-E6D3-6743-B1D3-FE2823AFCCC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CE1994-04F7-5641-87B2-CDF7891D1014}"/>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188622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ACE0F9-B35E-6846-9461-09FE0A60235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1908550-BDB9-4142-B3CF-06E17D3D2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C416FE3-6221-AB4A-A2A1-75C5FEABC49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85A6CFF-A166-CF4C-8A64-90EE1FD914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5A10558-3D7D-CC4E-A190-71057DAD6AF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4912D91-506D-5841-AE2F-070BE560722E}"/>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8" name="Espace réservé du pied de page 7">
            <a:extLst>
              <a:ext uri="{FF2B5EF4-FFF2-40B4-BE49-F238E27FC236}">
                <a16:creationId xmlns:a16="http://schemas.microsoft.com/office/drawing/2014/main" id="{4AEFAA6A-9C73-6E44-A614-C6079DA82C8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46BCC2C-5FA7-F141-A45E-F354892AFCA6}"/>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26525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5C93B9-1ED3-3447-AFD6-0D35985C3EA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13A577B-099E-AA48-8E55-4A6B8811F72C}"/>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4" name="Espace réservé du pied de page 3">
            <a:extLst>
              <a:ext uri="{FF2B5EF4-FFF2-40B4-BE49-F238E27FC236}">
                <a16:creationId xmlns:a16="http://schemas.microsoft.com/office/drawing/2014/main" id="{00F370D7-6EDB-F942-A1B2-E029B447831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7BEFB83-A02F-414F-A72B-A0A3D9BCFFF8}"/>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34982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37A0D25-1C77-5549-BF1C-0DB21E9D031C}"/>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3" name="Espace réservé du pied de page 2">
            <a:extLst>
              <a:ext uri="{FF2B5EF4-FFF2-40B4-BE49-F238E27FC236}">
                <a16:creationId xmlns:a16="http://schemas.microsoft.com/office/drawing/2014/main" id="{058CBD1A-0314-8440-B86C-3795D97E30B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01D5A62-1F77-1D4F-A586-7B40A81C38C9}"/>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464424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86674E-5F43-EB40-9A87-BC4513FA72E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56E1447-6DCA-5940-B5A9-39FF8D6FD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57BF98D-5DCB-6949-B9A7-5ECB582E2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D2F275A-05D6-B34E-BBEE-984547D4DE62}"/>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6" name="Espace réservé du pied de page 5">
            <a:extLst>
              <a:ext uri="{FF2B5EF4-FFF2-40B4-BE49-F238E27FC236}">
                <a16:creationId xmlns:a16="http://schemas.microsoft.com/office/drawing/2014/main" id="{2FED8822-E8BC-E943-93BF-89A5CC8587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E71EEA8-8B22-4540-BCC6-F5A956E3126E}"/>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293485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9C1321-14DD-2949-A3EE-7F527C7251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0C22C15-FEA7-844B-A1D4-6F498B0D7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6FCF9FA-9E0B-894C-8D09-33AEE0E6E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0442BE-164A-CF48-BAD6-91677178DFE4}"/>
              </a:ext>
            </a:extLst>
          </p:cNvPr>
          <p:cNvSpPr>
            <a:spLocks noGrp="1"/>
          </p:cNvSpPr>
          <p:nvPr>
            <p:ph type="dt" sz="half" idx="10"/>
          </p:nvPr>
        </p:nvSpPr>
        <p:spPr/>
        <p:txBody>
          <a:bodyPr/>
          <a:lstStyle/>
          <a:p>
            <a:fld id="{6CE20E57-625F-9F4A-B00A-50EB9550A690}" type="datetimeFigureOut">
              <a:rPr lang="fr-FR" smtClean="0"/>
              <a:t>22/09/2025</a:t>
            </a:fld>
            <a:endParaRPr lang="fr-FR"/>
          </a:p>
        </p:txBody>
      </p:sp>
      <p:sp>
        <p:nvSpPr>
          <p:cNvPr id="6" name="Espace réservé du pied de page 5">
            <a:extLst>
              <a:ext uri="{FF2B5EF4-FFF2-40B4-BE49-F238E27FC236}">
                <a16:creationId xmlns:a16="http://schemas.microsoft.com/office/drawing/2014/main" id="{CA47C987-5DA1-CB4E-A533-D211D59A8A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F3147B-DC26-754E-B0D9-CCD20019211A}"/>
              </a:ext>
            </a:extLst>
          </p:cNvPr>
          <p:cNvSpPr>
            <a:spLocks noGrp="1"/>
          </p:cNvSpPr>
          <p:nvPr>
            <p:ph type="sldNum" sz="quarter" idx="12"/>
          </p:nvPr>
        </p:nvSpPr>
        <p:spPr/>
        <p:txBody>
          <a:bodyPr/>
          <a:lstStyle/>
          <a:p>
            <a:fld id="{3F348BA0-9E1E-0849-B580-383C30CED3E6}" type="slidenum">
              <a:rPr lang="fr-FR" smtClean="0"/>
              <a:t>‹N°›</a:t>
            </a:fld>
            <a:endParaRPr lang="fr-FR"/>
          </a:p>
        </p:txBody>
      </p:sp>
    </p:spTree>
    <p:extLst>
      <p:ext uri="{BB962C8B-B14F-4D97-AF65-F5344CB8AC3E}">
        <p14:creationId xmlns:p14="http://schemas.microsoft.com/office/powerpoint/2010/main" val="225415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20F241-F93E-3649-A867-D57B7C1EE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EEC3433-C669-8D42-9729-DF348EC31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B8B323-F797-FA45-9507-1D747FE0A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20E57-625F-9F4A-B00A-50EB9550A690}" type="datetimeFigureOut">
              <a:rPr lang="fr-FR" smtClean="0"/>
              <a:t>22/09/2025</a:t>
            </a:fld>
            <a:endParaRPr lang="fr-FR"/>
          </a:p>
        </p:txBody>
      </p:sp>
      <p:sp>
        <p:nvSpPr>
          <p:cNvPr id="5" name="Espace réservé du pied de page 4">
            <a:extLst>
              <a:ext uri="{FF2B5EF4-FFF2-40B4-BE49-F238E27FC236}">
                <a16:creationId xmlns:a16="http://schemas.microsoft.com/office/drawing/2014/main" id="{745F9244-4A62-334E-B3BD-0B32642BF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CB9358-8364-C241-85DB-561C90C937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48BA0-9E1E-0849-B580-383C30CED3E6}" type="slidenum">
              <a:rPr lang="fr-FR" smtClean="0"/>
              <a:t>‹N°›</a:t>
            </a:fld>
            <a:endParaRPr lang="fr-FR"/>
          </a:p>
        </p:txBody>
      </p:sp>
    </p:spTree>
    <p:extLst>
      <p:ext uri="{BB962C8B-B14F-4D97-AF65-F5344CB8AC3E}">
        <p14:creationId xmlns:p14="http://schemas.microsoft.com/office/powerpoint/2010/main" val="1438725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hyperlink" Target="https://www.aaos.org/store/product/?productId=17134358&amp;utm_medium=Web&amp;utm_source=EducationSpecialtyPage_PEDS_PreArth&amp;utm_campaign=CoursesOnDemand19&amp;utm_content=EducationSpecialtyPage_PEDS_PreArth" TargetMode="External"/><Relationship Id="rId5" Type="http://schemas.openxmlformats.org/officeDocument/2006/relationships/hyperlink" Target="https://www.facebook.com/POSNA" TargetMode="Externa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GtiTIiWJeKg?feature=oembed"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1E4C22-D7C8-CB42-85BC-53ECE2AF182C}"/>
              </a:ext>
            </a:extLst>
          </p:cNvPr>
          <p:cNvPicPr>
            <a:picLocks noChangeAspect="1"/>
          </p:cNvPicPr>
          <p:nvPr/>
        </p:nvPicPr>
        <p:blipFill rotWithShape="1">
          <a:blip r:embed="rId2"/>
          <a:srcRect t="16439" b="2572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29BBD1F5-6124-3B48-8117-4091C37C7822}"/>
              </a:ext>
            </a:extLst>
          </p:cNvPr>
          <p:cNvSpPr>
            <a:spLocks noGrp="1"/>
          </p:cNvSpPr>
          <p:nvPr>
            <p:ph type="ctrTitle"/>
          </p:nvPr>
        </p:nvSpPr>
        <p:spPr>
          <a:xfrm>
            <a:off x="8022021" y="3231931"/>
            <a:ext cx="3852041" cy="1834056"/>
          </a:xfrm>
        </p:spPr>
        <p:txBody>
          <a:bodyPr>
            <a:noAutofit/>
          </a:bodyPr>
          <a:lstStyle/>
          <a:p>
            <a:r>
              <a:rPr lang="fr-FR" sz="4000" b="1" dirty="0">
                <a:latin typeface="Abadi MT Condensed Light" panose="020B0306030101010103" pitchFamily="34" charset="77"/>
              </a:rPr>
              <a:t>Scolioses : Idiopathiques ou secondaires, le rôle du kiné ? </a:t>
            </a:r>
          </a:p>
        </p:txBody>
      </p:sp>
      <p:sp>
        <p:nvSpPr>
          <p:cNvPr id="3" name="Sous-titre 2">
            <a:extLst>
              <a:ext uri="{FF2B5EF4-FFF2-40B4-BE49-F238E27FC236}">
                <a16:creationId xmlns:a16="http://schemas.microsoft.com/office/drawing/2014/main" id="{E4D565FE-60A5-6C4B-BB48-C8DF06256A80}"/>
              </a:ext>
            </a:extLst>
          </p:cNvPr>
          <p:cNvSpPr>
            <a:spLocks noGrp="1"/>
          </p:cNvSpPr>
          <p:nvPr>
            <p:ph type="subTitle" idx="1"/>
          </p:nvPr>
        </p:nvSpPr>
        <p:spPr>
          <a:xfrm>
            <a:off x="7782910" y="5242675"/>
            <a:ext cx="4330262" cy="683284"/>
          </a:xfrm>
        </p:spPr>
        <p:txBody>
          <a:bodyPr>
            <a:normAutofit/>
          </a:bodyPr>
          <a:lstStyle/>
          <a:p>
            <a:r>
              <a:rPr lang="fr-FR" sz="2000" dirty="0">
                <a:latin typeface="Abadi MT Condensed Light" panose="020B0306030101010103" pitchFamily="34" charset="77"/>
              </a:rPr>
              <a:t>Louison Barollier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48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Scoliose idiopathique: Définition</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457200" y="2028026"/>
            <a:ext cx="8321040" cy="4298183"/>
          </a:xfrm>
        </p:spPr>
        <p:txBody>
          <a:bodyPr>
            <a:normAutofit fontScale="62500" lnSpcReduction="20000"/>
          </a:bodyPr>
          <a:lstStyle/>
          <a:p>
            <a:pPr marL="0" indent="0">
              <a:buNone/>
            </a:pPr>
            <a:br>
              <a:rPr lang="fr-FR" dirty="0"/>
            </a:br>
            <a:endParaRPr lang="fr-FR" sz="5000" dirty="0">
              <a:latin typeface="Abadi MT Condensed Light" panose="020B0306030101010103" pitchFamily="34" charset="77"/>
            </a:endParaRPr>
          </a:p>
          <a:p>
            <a:pPr marL="0" indent="0">
              <a:lnSpc>
                <a:spcPct val="120000"/>
              </a:lnSpc>
              <a:buNone/>
            </a:pPr>
            <a:r>
              <a:rPr lang="fr-FR" sz="3400" b="1" dirty="0">
                <a:latin typeface="Abadi MT Condensed Light" panose="020B0306030101010103" pitchFamily="34" charset="77"/>
              </a:rPr>
              <a:t>HAS </a:t>
            </a:r>
            <a:r>
              <a:rPr lang="fr-FR" sz="3400" dirty="0">
                <a:latin typeface="Abadi MT Condensed Light" panose="020B0306030101010103" pitchFamily="34" charset="77"/>
              </a:rPr>
              <a:t>« La scoliose idiopathique structurale est une déformation rachidienne dans les trois plans de l’espace, non réductible, ce qui l’oppose aux attitudes scoliotiques. La scoliose idiopathique apparaît et évolue au cours de l’enfance, en l’absence de tout autre processus pathologique décelable. Elle est diagnostiquée cliniquement devant la présence d’une asymétrie du tronc (gibbosité) et confirmée par une radiographie du rachis en totalité debout de face, montrant un angle de courbure (angle de Cobb ) supérieur ou égal à 10° et une rotation des vertèbres participant à la courbure. Elle est susceptible de s’aggraver tout au long de la croissance et même après maturité osseuse, avec une évolutivité maximale pendant la poussée pubertaire. »</a:t>
            </a:r>
          </a:p>
          <a:p>
            <a:pPr marL="0" indent="0">
              <a:lnSpc>
                <a:spcPct val="120000"/>
              </a:lnSpc>
              <a:buNone/>
            </a:pPr>
            <a:endParaRPr lang="fr-FR" sz="3400" dirty="0">
              <a:latin typeface="Abadi MT Condensed Light" panose="020B0306030101010103" pitchFamily="34" charset="77"/>
            </a:endParaRPr>
          </a:p>
          <a:p>
            <a:pPr marL="0" indent="0">
              <a:lnSpc>
                <a:spcPct val="120000"/>
              </a:lnSpc>
              <a:buNone/>
            </a:pPr>
            <a:endParaRPr lang="fr-FR" sz="3400" dirty="0">
              <a:latin typeface="Abadi MT Condensed Light" panose="020B0306030101010103" pitchFamily="34" charset="77"/>
            </a:endParaRPr>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62316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3893" y="-98465"/>
            <a:ext cx="6159818" cy="1692794"/>
          </a:xfrm>
        </p:spPr>
        <p:txBody>
          <a:bodyPr>
            <a:normAutofit/>
          </a:bodyPr>
          <a:lstStyle/>
          <a:p>
            <a:pPr algn="ctr"/>
            <a:r>
              <a:rPr lang="fr-FR" b="1" dirty="0">
                <a:latin typeface="Abadi MT Condensed Light" panose="020B0306030101010103" pitchFamily="34" charset="77"/>
              </a:rPr>
              <a:t>Origines</a:t>
            </a:r>
            <a:r>
              <a:rPr lang="fr-FR" b="1" dirty="0"/>
              <a:t> </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1638299" y="2344299"/>
            <a:ext cx="2211227" cy="526305"/>
          </a:xfrm>
        </p:spPr>
        <p:txBody>
          <a:bodyPr>
            <a:normAutofit/>
          </a:bodyPr>
          <a:lstStyle/>
          <a:p>
            <a:pPr marL="0" indent="0">
              <a:buNone/>
            </a:pPr>
            <a:r>
              <a:rPr lang="fr-FR" dirty="0">
                <a:latin typeface="Abadi MT Condensed Light" panose="020B0306030101010103" pitchFamily="34" charset="77"/>
              </a:rPr>
              <a:t>Neurologique</a:t>
            </a:r>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Graphique 6" descr="Cerveau contour">
            <a:extLst>
              <a:ext uri="{FF2B5EF4-FFF2-40B4-BE49-F238E27FC236}">
                <a16:creationId xmlns:a16="http://schemas.microsoft.com/office/drawing/2014/main" id="{FB67F240-9237-674F-8490-B2751244BA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011" y="2240739"/>
            <a:ext cx="733426" cy="733426"/>
          </a:xfrm>
          <a:prstGeom prst="rect">
            <a:avLst/>
          </a:prstGeom>
        </p:spPr>
      </p:pic>
      <p:pic>
        <p:nvPicPr>
          <p:cNvPr id="10" name="Graphique 9" descr="Os contour">
            <a:extLst>
              <a:ext uri="{FF2B5EF4-FFF2-40B4-BE49-F238E27FC236}">
                <a16:creationId xmlns:a16="http://schemas.microsoft.com/office/drawing/2014/main" id="{C3723715-1302-484F-A995-17885AE45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011" y="3055414"/>
            <a:ext cx="733426" cy="733426"/>
          </a:xfrm>
          <a:prstGeom prst="rect">
            <a:avLst/>
          </a:prstGeom>
        </p:spPr>
      </p:pic>
      <p:pic>
        <p:nvPicPr>
          <p:cNvPr id="13" name="Graphique 12" descr="ADN contour">
            <a:extLst>
              <a:ext uri="{FF2B5EF4-FFF2-40B4-BE49-F238E27FC236}">
                <a16:creationId xmlns:a16="http://schemas.microsoft.com/office/drawing/2014/main" id="{5A8E2C8E-C9F7-E84B-B0CF-BCEC99B3D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774" y="1421023"/>
            <a:ext cx="733426" cy="733426"/>
          </a:xfrm>
          <a:prstGeom prst="rect">
            <a:avLst/>
          </a:prstGeom>
        </p:spPr>
      </p:pic>
      <p:pic>
        <p:nvPicPr>
          <p:cNvPr id="15" name="Graphique 14" descr="Atome contour">
            <a:extLst>
              <a:ext uri="{FF2B5EF4-FFF2-40B4-BE49-F238E27FC236}">
                <a16:creationId xmlns:a16="http://schemas.microsoft.com/office/drawing/2014/main" id="{476F8A0F-ADD1-6742-A6B8-B5FBD876A8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1011" y="3870089"/>
            <a:ext cx="733426" cy="733426"/>
          </a:xfrm>
          <a:prstGeom prst="rect">
            <a:avLst/>
          </a:prstGeom>
        </p:spPr>
      </p:pic>
      <p:pic>
        <p:nvPicPr>
          <p:cNvPr id="17" name="Graphique 16" descr="Clé contour">
            <a:extLst>
              <a:ext uri="{FF2B5EF4-FFF2-40B4-BE49-F238E27FC236}">
                <a16:creationId xmlns:a16="http://schemas.microsoft.com/office/drawing/2014/main" id="{6F6F8B48-04F4-6E45-94CF-B1A5396812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1011" y="4684764"/>
            <a:ext cx="733426" cy="733426"/>
          </a:xfrm>
          <a:prstGeom prst="rect">
            <a:avLst/>
          </a:prstGeom>
        </p:spPr>
      </p:pic>
      <p:pic>
        <p:nvPicPr>
          <p:cNvPr id="19" name="Graphique 18" descr="Aide contour">
            <a:extLst>
              <a:ext uri="{FF2B5EF4-FFF2-40B4-BE49-F238E27FC236}">
                <a16:creationId xmlns:a16="http://schemas.microsoft.com/office/drawing/2014/main" id="{1B477B1E-3348-DF48-817F-92855278A2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011" y="5507959"/>
            <a:ext cx="733426" cy="733426"/>
          </a:xfrm>
          <a:prstGeom prst="rect">
            <a:avLst/>
          </a:prstGeom>
        </p:spPr>
      </p:pic>
      <p:sp>
        <p:nvSpPr>
          <p:cNvPr id="20" name="Content Placeholder 8">
            <a:extLst>
              <a:ext uri="{FF2B5EF4-FFF2-40B4-BE49-F238E27FC236}">
                <a16:creationId xmlns:a16="http://schemas.microsoft.com/office/drawing/2014/main" id="{AB4E2EB2-F2BE-CC4F-95AE-AA6F767D8AFE}"/>
              </a:ext>
            </a:extLst>
          </p:cNvPr>
          <p:cNvSpPr txBox="1">
            <a:spLocks/>
          </p:cNvSpPr>
          <p:nvPr/>
        </p:nvSpPr>
        <p:spPr>
          <a:xfrm>
            <a:off x="1638297" y="3055414"/>
            <a:ext cx="3262315" cy="69581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fr-FR" sz="11200" dirty="0">
                <a:latin typeface="Abadi MT Condensed Light" panose="020B0306030101010103" pitchFamily="34" charset="77"/>
              </a:rPr>
            </a:br>
            <a:r>
              <a:rPr lang="fr-FR" sz="11200" dirty="0">
                <a:latin typeface="Abadi MT Condensed Light" panose="020B0306030101010103" pitchFamily="34" charset="77"/>
              </a:rPr>
              <a:t>Croissance osseuse </a:t>
            </a:r>
          </a:p>
          <a:p>
            <a:endParaRPr lang="en-US" sz="1800" dirty="0"/>
          </a:p>
        </p:txBody>
      </p:sp>
      <p:sp>
        <p:nvSpPr>
          <p:cNvPr id="21" name="Content Placeholder 8">
            <a:extLst>
              <a:ext uri="{FF2B5EF4-FFF2-40B4-BE49-F238E27FC236}">
                <a16:creationId xmlns:a16="http://schemas.microsoft.com/office/drawing/2014/main" id="{FB54F0B0-B96C-FE45-8E5C-029DA913AD5B}"/>
              </a:ext>
            </a:extLst>
          </p:cNvPr>
          <p:cNvSpPr txBox="1">
            <a:spLocks/>
          </p:cNvSpPr>
          <p:nvPr/>
        </p:nvSpPr>
        <p:spPr>
          <a:xfrm>
            <a:off x="1638298" y="1421024"/>
            <a:ext cx="2363628" cy="70336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fr-FR" sz="4500" dirty="0">
                <a:latin typeface="Abadi MT Condensed Light" panose="020B0306030101010103" pitchFamily="34" charset="77"/>
              </a:rPr>
            </a:br>
            <a:r>
              <a:rPr lang="fr-FR" sz="4500" dirty="0">
                <a:latin typeface="Abadi MT Condensed Light" panose="020B0306030101010103" pitchFamily="34" charset="77"/>
              </a:rPr>
              <a:t>Génétique</a:t>
            </a:r>
          </a:p>
          <a:p>
            <a:endParaRPr lang="en-US" sz="1800" dirty="0"/>
          </a:p>
        </p:txBody>
      </p:sp>
      <p:sp>
        <p:nvSpPr>
          <p:cNvPr id="22" name="Content Placeholder 8">
            <a:extLst>
              <a:ext uri="{FF2B5EF4-FFF2-40B4-BE49-F238E27FC236}">
                <a16:creationId xmlns:a16="http://schemas.microsoft.com/office/drawing/2014/main" id="{4A0FBF69-1FD9-C74A-B39E-FC92284C9704}"/>
              </a:ext>
            </a:extLst>
          </p:cNvPr>
          <p:cNvSpPr txBox="1">
            <a:spLocks/>
          </p:cNvSpPr>
          <p:nvPr/>
        </p:nvSpPr>
        <p:spPr>
          <a:xfrm>
            <a:off x="1638296" y="4083448"/>
            <a:ext cx="2211227" cy="526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latin typeface="Abadi MT Condensed Light" panose="020B0306030101010103" pitchFamily="34" charset="77"/>
              </a:rPr>
              <a:t>Métabolique</a:t>
            </a:r>
          </a:p>
          <a:p>
            <a:endParaRPr lang="en-US" sz="1800" dirty="0"/>
          </a:p>
        </p:txBody>
      </p:sp>
      <p:sp>
        <p:nvSpPr>
          <p:cNvPr id="23" name="Content Placeholder 8">
            <a:extLst>
              <a:ext uri="{FF2B5EF4-FFF2-40B4-BE49-F238E27FC236}">
                <a16:creationId xmlns:a16="http://schemas.microsoft.com/office/drawing/2014/main" id="{2295BB09-27D9-B84E-AF3D-039994FAB5ED}"/>
              </a:ext>
            </a:extLst>
          </p:cNvPr>
          <p:cNvSpPr txBox="1">
            <a:spLocks/>
          </p:cNvSpPr>
          <p:nvPr/>
        </p:nvSpPr>
        <p:spPr>
          <a:xfrm>
            <a:off x="1638294" y="5723609"/>
            <a:ext cx="2211227" cy="526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latin typeface="Abadi MT Condensed Light" panose="020B0306030101010103" pitchFamily="34" charset="77"/>
              </a:rPr>
              <a:t>Autres</a:t>
            </a:r>
            <a:endParaRPr lang="en-US" sz="1800" dirty="0">
              <a:latin typeface="Abadi MT Condensed Light" panose="020B0306030101010103" pitchFamily="34" charset="77"/>
            </a:endParaRPr>
          </a:p>
        </p:txBody>
      </p:sp>
      <p:sp>
        <p:nvSpPr>
          <p:cNvPr id="24" name="Content Placeholder 8">
            <a:extLst>
              <a:ext uri="{FF2B5EF4-FFF2-40B4-BE49-F238E27FC236}">
                <a16:creationId xmlns:a16="http://schemas.microsoft.com/office/drawing/2014/main" id="{43B943BC-17FB-514C-8A32-89CF133C0B6C}"/>
              </a:ext>
            </a:extLst>
          </p:cNvPr>
          <p:cNvSpPr txBox="1">
            <a:spLocks/>
          </p:cNvSpPr>
          <p:nvPr/>
        </p:nvSpPr>
        <p:spPr>
          <a:xfrm>
            <a:off x="1638295" y="4899646"/>
            <a:ext cx="2211227" cy="526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latin typeface="Abadi MT Condensed Light" panose="020B0306030101010103" pitchFamily="34" charset="77"/>
              </a:rPr>
              <a:t>Mécanique</a:t>
            </a:r>
            <a:endParaRPr lang="en-US" sz="1800" dirty="0">
              <a:latin typeface="Abadi MT Condensed Light" panose="020B0306030101010103" pitchFamily="34" charset="77"/>
            </a:endParaRPr>
          </a:p>
        </p:txBody>
      </p:sp>
      <p:pic>
        <p:nvPicPr>
          <p:cNvPr id="27" name="Graphique 26" descr="Fermer avec un remplissage uni">
            <a:extLst>
              <a:ext uri="{FF2B5EF4-FFF2-40B4-BE49-F238E27FC236}">
                <a16:creationId xmlns:a16="http://schemas.microsoft.com/office/drawing/2014/main" id="{D0B7F589-A2AE-5442-8E27-E14C494E46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2030" y="4309489"/>
            <a:ext cx="1371600" cy="1371600"/>
          </a:xfrm>
          <a:prstGeom prst="rect">
            <a:avLst/>
          </a:prstGeom>
        </p:spPr>
      </p:pic>
      <p:sp>
        <p:nvSpPr>
          <p:cNvPr id="28" name="ZoneTexte 27">
            <a:extLst>
              <a:ext uri="{FF2B5EF4-FFF2-40B4-BE49-F238E27FC236}">
                <a16:creationId xmlns:a16="http://schemas.microsoft.com/office/drawing/2014/main" id="{0E800527-00AB-2741-9011-4F4038BD8113}"/>
              </a:ext>
            </a:extLst>
          </p:cNvPr>
          <p:cNvSpPr txBox="1"/>
          <p:nvPr/>
        </p:nvSpPr>
        <p:spPr>
          <a:xfrm>
            <a:off x="6243631" y="4575764"/>
            <a:ext cx="3871913" cy="954107"/>
          </a:xfrm>
          <a:prstGeom prst="rect">
            <a:avLst/>
          </a:prstGeom>
          <a:noFill/>
        </p:spPr>
        <p:txBody>
          <a:bodyPr wrap="square" rtlCol="0">
            <a:spAutoFit/>
          </a:bodyPr>
          <a:lstStyle/>
          <a:p>
            <a:pPr algn="ctr"/>
            <a:r>
              <a:rPr lang="fr-FR" sz="2800" b="1" dirty="0">
                <a:latin typeface="Abadi MT Condensed Light" panose="020B0306030101010103" pitchFamily="34" charset="77"/>
              </a:rPr>
              <a:t>Pas de prévention primaire dans la SI </a:t>
            </a:r>
          </a:p>
        </p:txBody>
      </p:sp>
      <p:sp>
        <p:nvSpPr>
          <p:cNvPr id="29" name="Rectangle 28">
            <a:extLst>
              <a:ext uri="{FF2B5EF4-FFF2-40B4-BE49-F238E27FC236}">
                <a16:creationId xmlns:a16="http://schemas.microsoft.com/office/drawing/2014/main" id="{21810EDA-70F1-7B4F-BE95-73B777DC285B}"/>
              </a:ext>
            </a:extLst>
          </p:cNvPr>
          <p:cNvSpPr/>
          <p:nvPr/>
        </p:nvSpPr>
        <p:spPr>
          <a:xfrm>
            <a:off x="3062287" y="6295649"/>
            <a:ext cx="8810625" cy="461665"/>
          </a:xfrm>
          <a:prstGeom prst="rect">
            <a:avLst/>
          </a:prstGeom>
        </p:spPr>
        <p:txBody>
          <a:bodyPr wrap="square">
            <a:spAutoFit/>
          </a:bodyPr>
          <a:lstStyle/>
          <a:p>
            <a:r>
              <a:rPr lang="fr-FR" sz="1200" b="0" i="0" dirty="0">
                <a:solidFill>
                  <a:srgbClr val="222222"/>
                </a:solidFill>
                <a:effectLst/>
                <a:latin typeface="Arial" panose="020B0604020202020204" pitchFamily="34" charset="0"/>
              </a:rPr>
              <a:t>Cheng, J. C., </a:t>
            </a:r>
            <a:r>
              <a:rPr lang="fr-FR" sz="1200" b="0" i="0" dirty="0" err="1">
                <a:solidFill>
                  <a:srgbClr val="222222"/>
                </a:solidFill>
                <a:effectLst/>
                <a:latin typeface="Arial" panose="020B0604020202020204" pitchFamily="34" charset="0"/>
              </a:rPr>
              <a:t>Castelein</a:t>
            </a:r>
            <a:r>
              <a:rPr lang="fr-FR" sz="1200" b="0" i="0" dirty="0">
                <a:solidFill>
                  <a:srgbClr val="222222"/>
                </a:solidFill>
                <a:effectLst/>
                <a:latin typeface="Arial" panose="020B0604020202020204" pitchFamily="34" charset="0"/>
              </a:rPr>
              <a:t>, R. M., Chu, W. C., </a:t>
            </a:r>
            <a:r>
              <a:rPr lang="fr-FR" sz="1200" b="0" i="0" dirty="0" err="1">
                <a:solidFill>
                  <a:srgbClr val="222222"/>
                </a:solidFill>
                <a:effectLst/>
                <a:latin typeface="Arial" panose="020B0604020202020204" pitchFamily="34" charset="0"/>
              </a:rPr>
              <a:t>Danielsson</a:t>
            </a:r>
            <a:r>
              <a:rPr lang="fr-FR" sz="1200" b="0" i="0" dirty="0">
                <a:solidFill>
                  <a:srgbClr val="222222"/>
                </a:solidFill>
                <a:effectLst/>
                <a:latin typeface="Arial" panose="020B0604020202020204" pitchFamily="34" charset="0"/>
              </a:rPr>
              <a:t>, A. J., </a:t>
            </a:r>
            <a:r>
              <a:rPr lang="fr-FR" sz="1200" b="0" i="0" dirty="0" err="1">
                <a:solidFill>
                  <a:srgbClr val="222222"/>
                </a:solidFill>
                <a:effectLst/>
                <a:latin typeface="Arial" panose="020B0604020202020204" pitchFamily="34" charset="0"/>
              </a:rPr>
              <a:t>Dobbs</a:t>
            </a:r>
            <a:r>
              <a:rPr lang="fr-FR" sz="1200" b="0" i="0" dirty="0">
                <a:solidFill>
                  <a:srgbClr val="222222"/>
                </a:solidFill>
                <a:effectLst/>
                <a:latin typeface="Arial" panose="020B0604020202020204" pitchFamily="34" charset="0"/>
              </a:rPr>
              <a:t>, M. B., </a:t>
            </a:r>
            <a:r>
              <a:rPr lang="fr-FR" sz="1200" b="0" i="0" dirty="0" err="1">
                <a:solidFill>
                  <a:srgbClr val="222222"/>
                </a:solidFill>
                <a:effectLst/>
                <a:latin typeface="Arial" panose="020B0604020202020204" pitchFamily="34" charset="0"/>
              </a:rPr>
              <a:t>Grivas</a:t>
            </a:r>
            <a:r>
              <a:rPr lang="fr-FR" sz="1200" b="0" i="0" dirty="0">
                <a:solidFill>
                  <a:srgbClr val="222222"/>
                </a:solidFill>
                <a:effectLst/>
                <a:latin typeface="Arial" panose="020B0604020202020204" pitchFamily="34" charset="0"/>
              </a:rPr>
              <a:t>, </a:t>
            </a:r>
            <a:r>
              <a:rPr lang="fr-FR" sz="1200" b="0" i="0" dirty="0" err="1">
                <a:solidFill>
                  <a:srgbClr val="222222"/>
                </a:solidFill>
                <a:effectLst/>
                <a:latin typeface="Arial" panose="020B0604020202020204" pitchFamily="34" charset="0"/>
              </a:rPr>
              <a:t>T</a:t>
            </a:r>
            <a:r>
              <a:rPr lang="fr-FR" sz="1200" b="0" i="0" dirty="0">
                <a:solidFill>
                  <a:srgbClr val="222222"/>
                </a:solidFill>
                <a:effectLst/>
                <a:latin typeface="Arial" panose="020B0604020202020204" pitchFamily="34" charset="0"/>
              </a:rPr>
              <a:t>. B., ... &amp; Burwell, R. G. (2015). Adolescent </a:t>
            </a:r>
            <a:r>
              <a:rPr lang="fr-FR" sz="1200" b="0" i="0" dirty="0" err="1">
                <a:solidFill>
                  <a:srgbClr val="222222"/>
                </a:solidFill>
                <a:effectLst/>
                <a:latin typeface="Arial" panose="020B0604020202020204" pitchFamily="34" charset="0"/>
              </a:rPr>
              <a:t>idiopathic</a:t>
            </a:r>
            <a:r>
              <a:rPr lang="fr-FR" sz="1200" b="0" i="0" dirty="0">
                <a:solidFill>
                  <a:srgbClr val="222222"/>
                </a:solidFill>
                <a:effectLst/>
                <a:latin typeface="Arial" panose="020B0604020202020204" pitchFamily="34" charset="0"/>
              </a:rPr>
              <a:t> </a:t>
            </a:r>
            <a:r>
              <a:rPr lang="fr-FR" sz="1200" b="0" i="0" dirty="0" err="1">
                <a:solidFill>
                  <a:srgbClr val="222222"/>
                </a:solidFill>
                <a:effectLst/>
                <a:latin typeface="Arial" panose="020B0604020202020204" pitchFamily="34" charset="0"/>
              </a:rPr>
              <a:t>scoliosis</a:t>
            </a:r>
            <a:r>
              <a:rPr lang="fr-FR" sz="1200" b="0" i="0" dirty="0">
                <a:solidFill>
                  <a:srgbClr val="222222"/>
                </a:solidFill>
                <a:effectLst/>
                <a:latin typeface="Arial" panose="020B0604020202020204" pitchFamily="34" charset="0"/>
              </a:rPr>
              <a:t>. </a:t>
            </a:r>
            <a:r>
              <a:rPr lang="fr-FR" sz="1200" b="0" i="1" dirty="0">
                <a:solidFill>
                  <a:srgbClr val="222222"/>
                </a:solidFill>
                <a:effectLst/>
                <a:latin typeface="Arial" panose="020B0604020202020204" pitchFamily="34" charset="0"/>
              </a:rPr>
              <a:t>Nature </a:t>
            </a:r>
            <a:r>
              <a:rPr lang="fr-FR" sz="1200" b="0" i="1" dirty="0" err="1">
                <a:solidFill>
                  <a:srgbClr val="222222"/>
                </a:solidFill>
                <a:effectLst/>
                <a:latin typeface="Arial" panose="020B0604020202020204" pitchFamily="34" charset="0"/>
              </a:rPr>
              <a:t>reviews</a:t>
            </a:r>
            <a:r>
              <a:rPr lang="fr-FR" sz="1200" b="0" i="1" dirty="0">
                <a:solidFill>
                  <a:srgbClr val="222222"/>
                </a:solidFill>
                <a:effectLst/>
                <a:latin typeface="Arial" panose="020B0604020202020204" pitchFamily="34" charset="0"/>
              </a:rPr>
              <a:t> </a:t>
            </a:r>
            <a:r>
              <a:rPr lang="fr-FR" sz="1200" b="0" i="1" dirty="0" err="1">
                <a:solidFill>
                  <a:srgbClr val="222222"/>
                </a:solidFill>
                <a:effectLst/>
                <a:latin typeface="Arial" panose="020B0604020202020204" pitchFamily="34" charset="0"/>
              </a:rPr>
              <a:t>disease</a:t>
            </a:r>
            <a:r>
              <a:rPr lang="fr-FR" sz="1200" b="0" i="1" dirty="0">
                <a:solidFill>
                  <a:srgbClr val="222222"/>
                </a:solidFill>
                <a:effectLst/>
                <a:latin typeface="Arial" panose="020B0604020202020204" pitchFamily="34" charset="0"/>
              </a:rPr>
              <a:t> </a:t>
            </a:r>
            <a:r>
              <a:rPr lang="fr-FR" sz="1200" b="0" i="1" dirty="0" err="1">
                <a:solidFill>
                  <a:srgbClr val="222222"/>
                </a:solidFill>
                <a:effectLst/>
                <a:latin typeface="Arial" panose="020B0604020202020204" pitchFamily="34" charset="0"/>
              </a:rPr>
              <a:t>primers</a:t>
            </a:r>
            <a:r>
              <a:rPr lang="fr-FR" sz="1200" b="0" i="0" dirty="0">
                <a:solidFill>
                  <a:srgbClr val="222222"/>
                </a:solidFill>
                <a:effectLst/>
                <a:latin typeface="Arial" panose="020B0604020202020204" pitchFamily="34" charset="0"/>
              </a:rPr>
              <a:t>, </a:t>
            </a:r>
            <a:r>
              <a:rPr lang="fr-FR" sz="1200" b="0" i="1" dirty="0">
                <a:solidFill>
                  <a:srgbClr val="222222"/>
                </a:solidFill>
                <a:effectLst/>
                <a:latin typeface="Arial" panose="020B0604020202020204" pitchFamily="34" charset="0"/>
              </a:rPr>
              <a:t>1</a:t>
            </a:r>
            <a:r>
              <a:rPr lang="fr-FR" sz="1200" b="0" i="0" dirty="0">
                <a:solidFill>
                  <a:srgbClr val="222222"/>
                </a:solidFill>
                <a:effectLst/>
                <a:latin typeface="Arial" panose="020B0604020202020204" pitchFamily="34" charset="0"/>
              </a:rPr>
              <a:t>(1), 1-21.</a:t>
            </a:r>
            <a:endParaRPr lang="fr-FR" sz="1200" dirty="0"/>
          </a:p>
        </p:txBody>
      </p:sp>
    </p:spTree>
    <p:extLst>
      <p:ext uri="{BB962C8B-B14F-4D97-AF65-F5344CB8AC3E}">
        <p14:creationId xmlns:p14="http://schemas.microsoft.com/office/powerpoint/2010/main" val="4215736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Ratio homme/femme</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655320" y="2331195"/>
            <a:ext cx="8415528" cy="3462228"/>
          </a:xfrm>
        </p:spPr>
        <p:txBody>
          <a:bodyPr>
            <a:normAutofit/>
          </a:bodyPr>
          <a:lstStyle/>
          <a:p>
            <a:pPr marL="0" indent="0">
              <a:buNone/>
            </a:pPr>
            <a:br>
              <a:rPr lang="fr-FR" dirty="0"/>
            </a:br>
            <a:endParaRPr lang="fr-FR" dirty="0"/>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Image 3">
            <a:extLst>
              <a:ext uri="{FF2B5EF4-FFF2-40B4-BE49-F238E27FC236}">
                <a16:creationId xmlns:a16="http://schemas.microsoft.com/office/drawing/2014/main" id="{ADFB79D8-726C-FE47-96DF-F2BF290CF597}"/>
              </a:ext>
            </a:extLst>
          </p:cNvPr>
          <p:cNvPicPr>
            <a:picLocks noChangeAspect="1"/>
          </p:cNvPicPr>
          <p:nvPr/>
        </p:nvPicPr>
        <p:blipFill>
          <a:blip r:embed="rId3"/>
          <a:stretch>
            <a:fillRect/>
          </a:stretch>
        </p:blipFill>
        <p:spPr>
          <a:xfrm>
            <a:off x="655320" y="2072206"/>
            <a:ext cx="6477000" cy="3975100"/>
          </a:xfrm>
          <a:prstGeom prst="rect">
            <a:avLst/>
          </a:prstGeom>
        </p:spPr>
      </p:pic>
      <p:pic>
        <p:nvPicPr>
          <p:cNvPr id="6" name="Image 5">
            <a:extLst>
              <a:ext uri="{FF2B5EF4-FFF2-40B4-BE49-F238E27FC236}">
                <a16:creationId xmlns:a16="http://schemas.microsoft.com/office/drawing/2014/main" id="{D8496A94-355B-C34C-BBB7-BD8CCE67B109}"/>
              </a:ext>
            </a:extLst>
          </p:cNvPr>
          <p:cNvPicPr>
            <a:picLocks noChangeAspect="1"/>
          </p:cNvPicPr>
          <p:nvPr/>
        </p:nvPicPr>
        <p:blipFill>
          <a:blip r:embed="rId4"/>
          <a:stretch>
            <a:fillRect/>
          </a:stretch>
        </p:blipFill>
        <p:spPr>
          <a:xfrm>
            <a:off x="7589869" y="4585183"/>
            <a:ext cx="4287838" cy="1335181"/>
          </a:xfrm>
          <a:prstGeom prst="rect">
            <a:avLst/>
          </a:prstGeom>
        </p:spPr>
      </p:pic>
    </p:spTree>
    <p:extLst>
      <p:ext uri="{BB962C8B-B14F-4D97-AF65-F5344CB8AC3E}">
        <p14:creationId xmlns:p14="http://schemas.microsoft.com/office/powerpoint/2010/main" val="2992997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B5122-DB14-1A4F-8E56-5AB3B063334B}"/>
              </a:ext>
            </a:extLst>
          </p:cNvPr>
          <p:cNvSpPr>
            <a:spLocks noGrp="1"/>
          </p:cNvSpPr>
          <p:nvPr>
            <p:ph type="title"/>
          </p:nvPr>
        </p:nvSpPr>
        <p:spPr/>
        <p:txBody>
          <a:bodyPr/>
          <a:lstStyle/>
          <a:p>
            <a:r>
              <a:rPr lang="fr-FR" b="1" dirty="0">
                <a:latin typeface="Abadi MT Condensed Light" panose="020B0306030101010103" pitchFamily="34" charset="77"/>
              </a:rPr>
              <a:t>Prévalence</a:t>
            </a:r>
          </a:p>
        </p:txBody>
      </p:sp>
      <p:pic>
        <p:nvPicPr>
          <p:cNvPr id="4" name="Espace réservé du contenu 4">
            <a:extLst>
              <a:ext uri="{FF2B5EF4-FFF2-40B4-BE49-F238E27FC236}">
                <a16:creationId xmlns:a16="http://schemas.microsoft.com/office/drawing/2014/main" id="{0AF8743A-7BC4-D645-807C-36A068B2AABF}"/>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Espace réservé du contenu 4">
            <a:extLst>
              <a:ext uri="{FF2B5EF4-FFF2-40B4-BE49-F238E27FC236}">
                <a16:creationId xmlns:a16="http://schemas.microsoft.com/office/drawing/2014/main" id="{947E79D6-46FB-1940-BC9F-1ACA59E8AF16}"/>
              </a:ext>
            </a:extLst>
          </p:cNvPr>
          <p:cNvGraphicFramePr>
            <a:graphicFrameLocks noGrp="1"/>
          </p:cNvGraphicFramePr>
          <p:nvPr>
            <p:ph idx="1"/>
            <p:extLst>
              <p:ext uri="{D42A27DB-BD31-4B8C-83A1-F6EECF244321}">
                <p14:modId xmlns:p14="http://schemas.microsoft.com/office/powerpoint/2010/main" val="638479162"/>
              </p:ext>
            </p:extLst>
          </p:nvPr>
        </p:nvGraphicFramePr>
        <p:xfrm>
          <a:off x="838200" y="1825624"/>
          <a:ext cx="5879592" cy="4392295"/>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 5">
            <a:extLst>
              <a:ext uri="{FF2B5EF4-FFF2-40B4-BE49-F238E27FC236}">
                <a16:creationId xmlns:a16="http://schemas.microsoft.com/office/drawing/2014/main" id="{F2B48053-2137-B248-8B28-7698535C0118}"/>
              </a:ext>
            </a:extLst>
          </p:cNvPr>
          <p:cNvPicPr>
            <a:picLocks noChangeAspect="1"/>
          </p:cNvPicPr>
          <p:nvPr/>
        </p:nvPicPr>
        <p:blipFill rotWithShape="1">
          <a:blip r:embed="rId4"/>
          <a:srcRect l="25311" t="23457" r="16154" b="44219"/>
          <a:stretch/>
        </p:blipFill>
        <p:spPr>
          <a:xfrm>
            <a:off x="6660500" y="4190979"/>
            <a:ext cx="4693300" cy="1457847"/>
          </a:xfrm>
          <a:prstGeom prst="rect">
            <a:avLst/>
          </a:prstGeom>
        </p:spPr>
      </p:pic>
      <p:pic>
        <p:nvPicPr>
          <p:cNvPr id="7" name="Image 6">
            <a:extLst>
              <a:ext uri="{FF2B5EF4-FFF2-40B4-BE49-F238E27FC236}">
                <a16:creationId xmlns:a16="http://schemas.microsoft.com/office/drawing/2014/main" id="{8B5356C8-5692-484D-9FC8-48C1F36FEA30}"/>
              </a:ext>
            </a:extLst>
          </p:cNvPr>
          <p:cNvPicPr>
            <a:picLocks noChangeAspect="1"/>
          </p:cNvPicPr>
          <p:nvPr/>
        </p:nvPicPr>
        <p:blipFill rotWithShape="1">
          <a:blip r:embed="rId5"/>
          <a:srcRect l="41390" t="18345" r="21298" b="65459"/>
          <a:stretch/>
        </p:blipFill>
        <p:spPr>
          <a:xfrm>
            <a:off x="6660500" y="5648826"/>
            <a:ext cx="4548948" cy="1110687"/>
          </a:xfrm>
          <a:prstGeom prst="rect">
            <a:avLst/>
          </a:prstGeom>
        </p:spPr>
      </p:pic>
    </p:spTree>
    <p:extLst>
      <p:ext uri="{BB962C8B-B14F-4D97-AF65-F5344CB8AC3E}">
        <p14:creationId xmlns:p14="http://schemas.microsoft.com/office/powerpoint/2010/main" val="207131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C4C357-F91F-4690-9801-492E8308DFBA}"/>
              </a:ext>
            </a:extLst>
          </p:cNvPr>
          <p:cNvSpPr>
            <a:spLocks noGrp="1"/>
          </p:cNvSpPr>
          <p:nvPr>
            <p:ph type="title"/>
          </p:nvPr>
        </p:nvSpPr>
        <p:spPr>
          <a:xfrm>
            <a:off x="838200" y="103192"/>
            <a:ext cx="10515600" cy="1325563"/>
          </a:xfrm>
        </p:spPr>
        <p:txBody>
          <a:bodyPr/>
          <a:lstStyle/>
          <a:p>
            <a:pPr algn="ctr"/>
            <a:r>
              <a:rPr lang="fr-FR" b="1" dirty="0">
                <a:latin typeface="Abadi MT Condensed Light" panose="020B0306030101010103" pitchFamily="34" charset="77"/>
              </a:rPr>
              <a:t>Pathologie de CROISSANCE ! </a:t>
            </a:r>
          </a:p>
        </p:txBody>
      </p:sp>
      <p:graphicFrame>
        <p:nvGraphicFramePr>
          <p:cNvPr id="5" name="Espace réservé du contenu 4">
            <a:extLst>
              <a:ext uri="{FF2B5EF4-FFF2-40B4-BE49-F238E27FC236}">
                <a16:creationId xmlns:a16="http://schemas.microsoft.com/office/drawing/2014/main" id="{70F88135-1C87-EB2B-9E28-F0177AB259D6}"/>
              </a:ext>
            </a:extLst>
          </p:cNvPr>
          <p:cNvGraphicFramePr>
            <a:graphicFrameLocks noGrp="1"/>
          </p:cNvGraphicFramePr>
          <p:nvPr>
            <p:ph idx="1"/>
            <p:extLst>
              <p:ext uri="{D42A27DB-BD31-4B8C-83A1-F6EECF244321}">
                <p14:modId xmlns:p14="http://schemas.microsoft.com/office/powerpoint/2010/main" val="1882360564"/>
              </p:ext>
            </p:extLst>
          </p:nvPr>
        </p:nvGraphicFramePr>
        <p:xfrm>
          <a:off x="-2438400" y="1428755"/>
          <a:ext cx="10287000" cy="4743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459BBB62-B774-369A-0F2D-932E4CA66360}"/>
              </a:ext>
            </a:extLst>
          </p:cNvPr>
          <p:cNvSpPr txBox="1"/>
          <p:nvPr/>
        </p:nvSpPr>
        <p:spPr>
          <a:xfrm>
            <a:off x="5867400" y="1791881"/>
            <a:ext cx="5765800" cy="4770537"/>
          </a:xfrm>
          <a:prstGeom prst="rect">
            <a:avLst/>
          </a:prstGeom>
          <a:noFill/>
        </p:spPr>
        <p:txBody>
          <a:bodyPr wrap="square" rtlCol="0">
            <a:spAutoFit/>
          </a:bodyPr>
          <a:lstStyle/>
          <a:p>
            <a:r>
              <a:rPr lang="fr-FR" sz="1600" b="1" dirty="0">
                <a:latin typeface="Abadi MT Condensed Light" panose="020B0306030101010103" pitchFamily="34" charset="77"/>
              </a:rPr>
              <a:t>Croissance osseuse ↔ Tension musculaire</a:t>
            </a:r>
            <a:endParaRPr lang="fr-FR" sz="1600" dirty="0">
              <a:latin typeface="Abadi MT Condensed Light" panose="020B0306030101010103" pitchFamily="34" charset="77"/>
            </a:endParaRPr>
          </a:p>
          <a:p>
            <a:r>
              <a:rPr lang="fr-FR" sz="1600" dirty="0">
                <a:latin typeface="Abadi MT Condensed Light" panose="020B0306030101010103" pitchFamily="34" charset="77"/>
              </a:rPr>
              <a:t>Lors de la croissance rapide, les os s’allongent .</a:t>
            </a:r>
          </a:p>
          <a:p>
            <a:r>
              <a:rPr lang="fr-FR" sz="1600" dirty="0">
                <a:latin typeface="Abadi MT Condensed Light" panose="020B0306030101010103" pitchFamily="34" charset="77"/>
              </a:rPr>
              <a:t>Croissance est asymétrique : adaptation des muscles et ligaments</a:t>
            </a:r>
          </a:p>
          <a:p>
            <a:r>
              <a:rPr lang="fr-FR" sz="1600" dirty="0">
                <a:latin typeface="Abadi MT Condensed Light" panose="020B0306030101010103" pitchFamily="34" charset="77"/>
              </a:rPr>
              <a:t>Un déséquilibre musculaire peut accentuer la déviation</a:t>
            </a:r>
          </a:p>
          <a:p>
            <a:endParaRPr lang="fr-FR" sz="1600" b="1" dirty="0">
              <a:latin typeface="Abadi MT Condensed Light" panose="020B0306030101010103" pitchFamily="34" charset="77"/>
            </a:endParaRPr>
          </a:p>
          <a:p>
            <a:r>
              <a:rPr lang="fr-FR" sz="1600" b="1" dirty="0">
                <a:latin typeface="Abadi MT Condensed Light" panose="020B0306030101010103" pitchFamily="34" charset="77"/>
              </a:rPr>
              <a:t>Croissance osseuse ↔ Disque intervertébral</a:t>
            </a:r>
            <a:endParaRPr lang="fr-FR" sz="1600" dirty="0">
              <a:latin typeface="Abadi MT Condensed Light" panose="020B0306030101010103" pitchFamily="34" charset="77"/>
            </a:endParaRPr>
          </a:p>
          <a:p>
            <a:r>
              <a:rPr lang="fr-FR" sz="1600" dirty="0">
                <a:latin typeface="Abadi MT Condensed Light" panose="020B0306030101010103" pitchFamily="34" charset="77"/>
              </a:rPr>
              <a:t>La croissance différentielle des corps vertébraux entraîne une asymétrie de charge sur les disques.</a:t>
            </a:r>
          </a:p>
          <a:p>
            <a:r>
              <a:rPr lang="fr-FR" sz="1600" dirty="0">
                <a:latin typeface="Abadi MT Condensed Light" panose="020B0306030101010103" pitchFamily="34" charset="77"/>
              </a:rPr>
              <a:t>Le disque, soumis à une pression inégale, se déforme (cunéiformisation), accentuant la courbure.</a:t>
            </a:r>
          </a:p>
          <a:p>
            <a:r>
              <a:rPr lang="fr-FR" sz="1600" dirty="0">
                <a:latin typeface="Abadi MT Condensed Light" panose="020B0306030101010103" pitchFamily="34" charset="77"/>
              </a:rPr>
              <a:t>Cette déformation augmente le risque de progression en période de croissance rapide.</a:t>
            </a:r>
          </a:p>
          <a:p>
            <a:endParaRPr lang="fr-FR" sz="1600" dirty="0">
              <a:latin typeface="Abadi MT Condensed Light" panose="020B0306030101010103" pitchFamily="34" charset="77"/>
            </a:endParaRPr>
          </a:p>
          <a:p>
            <a:r>
              <a:rPr lang="fr-FR" sz="1600" b="1" dirty="0">
                <a:latin typeface="Abadi MT Condensed Light" panose="020B0306030101010103" pitchFamily="34" charset="77"/>
              </a:rPr>
              <a:t>Tension musculaire ↔ Disque intervertébral</a:t>
            </a:r>
            <a:endParaRPr lang="fr-FR" sz="1600" dirty="0">
              <a:latin typeface="Abadi MT Condensed Light" panose="020B0306030101010103" pitchFamily="34" charset="77"/>
            </a:endParaRPr>
          </a:p>
          <a:p>
            <a:r>
              <a:rPr lang="fr-FR" sz="1600" dirty="0">
                <a:latin typeface="Abadi MT Condensed Light" panose="020B0306030101010103" pitchFamily="34" charset="77"/>
              </a:rPr>
              <a:t>Les muscles paravertébraux exercent des forces asymétriques sur la colonne.</a:t>
            </a:r>
          </a:p>
          <a:p>
            <a:r>
              <a:rPr lang="fr-FR" sz="1600" dirty="0">
                <a:latin typeface="Abadi MT Condensed Light" panose="020B0306030101010103" pitchFamily="34" charset="77"/>
              </a:rPr>
              <a:t>Une hypertonie d’un côté peut comprimer davantage un disque, favorisant une inclinaison.</a:t>
            </a:r>
          </a:p>
          <a:p>
            <a:r>
              <a:rPr lang="fr-FR" sz="1600" dirty="0">
                <a:latin typeface="Abadi MT Condensed Light" panose="020B0306030101010103" pitchFamily="34" charset="77"/>
              </a:rPr>
              <a:t>L’hypotonie du côté opposé réduit la capacité de stabilisation active → aggravation du déséquilibre</a:t>
            </a:r>
          </a:p>
        </p:txBody>
      </p:sp>
      <p:pic>
        <p:nvPicPr>
          <p:cNvPr id="7" name="Espace réservé du contenu 4">
            <a:extLst>
              <a:ext uri="{FF2B5EF4-FFF2-40B4-BE49-F238E27FC236}">
                <a16:creationId xmlns:a16="http://schemas.microsoft.com/office/drawing/2014/main" id="{61837774-8DEB-C95C-E046-A1F5CB71FB0F}"/>
              </a:ext>
            </a:extLst>
          </p:cNvPr>
          <p:cNvPicPr>
            <a:picLocks noChangeAspect="1"/>
          </p:cNvPicPr>
          <p:nvPr/>
        </p:nvPicPr>
        <p:blipFill rotWithShape="1">
          <a:blip r:embed="rId7"/>
          <a:srcRect l="1133" r="5309" b="1"/>
          <a:stretch>
            <a:fillRect/>
          </a:stretch>
        </p:blipFill>
        <p:spPr>
          <a:xfrm>
            <a:off x="10310499" y="179392"/>
            <a:ext cx="1551301" cy="1612489"/>
          </a:xfrm>
          <a:prstGeom prst="rect">
            <a:avLst/>
          </a:prstGeom>
        </p:spPr>
      </p:pic>
    </p:spTree>
    <p:extLst>
      <p:ext uri="{BB962C8B-B14F-4D97-AF65-F5344CB8AC3E}">
        <p14:creationId xmlns:p14="http://schemas.microsoft.com/office/powerpoint/2010/main" val="848810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26A6B85-349A-E715-6DE7-E3F59B7F893B}"/>
              </a:ext>
            </a:extLst>
          </p:cNvPr>
          <p:cNvSpPr>
            <a:spLocks noGrp="1"/>
          </p:cNvSpPr>
          <p:nvPr>
            <p:ph type="title"/>
          </p:nvPr>
        </p:nvSpPr>
        <p:spPr>
          <a:xfrm>
            <a:off x="549633" y="0"/>
            <a:ext cx="11018520" cy="1434415"/>
          </a:xfrm>
        </p:spPr>
        <p:txBody>
          <a:bodyPr anchor="b">
            <a:normAutofit/>
          </a:bodyPr>
          <a:lstStyle/>
          <a:p>
            <a:pPr algn="ctr"/>
            <a:r>
              <a:rPr lang="fr-FR" sz="5400" b="1" dirty="0">
                <a:latin typeface="Abadi MT Condensed Light" panose="020B0306030101010103" pitchFamily="34" charset="77"/>
              </a:rPr>
              <a:t>Origines internes à l’enfant </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4">
            <a:extLst>
              <a:ext uri="{FF2B5EF4-FFF2-40B4-BE49-F238E27FC236}">
                <a16:creationId xmlns:a16="http://schemas.microsoft.com/office/drawing/2014/main" id="{F0B46190-D0AA-002B-9A56-B224656125CD}"/>
              </a:ext>
            </a:extLst>
          </p:cNvPr>
          <p:cNvPicPr>
            <a:picLocks noChangeAspect="1"/>
          </p:cNvPicPr>
          <p:nvPr/>
        </p:nvPicPr>
        <p:blipFill rotWithShape="1">
          <a:blip r:embed="rId2"/>
          <a:srcRect l="1133" r="5309" b="1"/>
          <a:stretch>
            <a:fillRect/>
          </a:stretch>
        </p:blipFill>
        <p:spPr>
          <a:xfrm>
            <a:off x="8045365" y="2502311"/>
            <a:ext cx="3545648" cy="3685500"/>
          </a:xfrm>
          <a:prstGeom prst="rect">
            <a:avLst/>
          </a:prstGeom>
        </p:spPr>
      </p:pic>
      <p:graphicFrame>
        <p:nvGraphicFramePr>
          <p:cNvPr id="6" name="Espace réservé du contenu 2">
            <a:extLst>
              <a:ext uri="{FF2B5EF4-FFF2-40B4-BE49-F238E27FC236}">
                <a16:creationId xmlns:a16="http://schemas.microsoft.com/office/drawing/2014/main" id="{39B3B882-3AD1-8F36-60EB-78F3FD127EF7}"/>
              </a:ext>
            </a:extLst>
          </p:cNvPr>
          <p:cNvGraphicFramePr>
            <a:graphicFrameLocks noGrp="1"/>
          </p:cNvGraphicFramePr>
          <p:nvPr>
            <p:ph idx="1"/>
            <p:extLst>
              <p:ext uri="{D42A27DB-BD31-4B8C-83A1-F6EECF244321}">
                <p14:modId xmlns:p14="http://schemas.microsoft.com/office/powerpoint/2010/main" val="3626424842"/>
              </p:ext>
            </p:extLst>
          </p:nvPr>
        </p:nvGraphicFramePr>
        <p:xfrm>
          <a:off x="389033" y="1858882"/>
          <a:ext cx="7286625" cy="4786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4532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Evolution et pronostique ? </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655320" y="2331195"/>
            <a:ext cx="8415528" cy="3462228"/>
          </a:xfrm>
        </p:spPr>
        <p:txBody>
          <a:bodyPr>
            <a:normAutofit/>
          </a:bodyPr>
          <a:lstStyle/>
          <a:p>
            <a:pPr marL="0" indent="0">
              <a:buNone/>
            </a:pPr>
            <a:br>
              <a:rPr lang="fr-FR" dirty="0"/>
            </a:br>
            <a:endParaRPr lang="fr-FR" dirty="0"/>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Image 3" descr="Une image contenant table&#10;&#10;Description générée automatiquement">
            <a:extLst>
              <a:ext uri="{FF2B5EF4-FFF2-40B4-BE49-F238E27FC236}">
                <a16:creationId xmlns:a16="http://schemas.microsoft.com/office/drawing/2014/main" id="{1F143DF0-83C1-354F-8ABD-9B8C1C92F3A0}"/>
              </a:ext>
            </a:extLst>
          </p:cNvPr>
          <p:cNvPicPr>
            <a:picLocks noChangeAspect="1"/>
          </p:cNvPicPr>
          <p:nvPr/>
        </p:nvPicPr>
        <p:blipFill>
          <a:blip r:embed="rId3"/>
          <a:stretch>
            <a:fillRect/>
          </a:stretch>
        </p:blipFill>
        <p:spPr>
          <a:xfrm>
            <a:off x="655320" y="2343552"/>
            <a:ext cx="6224285" cy="4056033"/>
          </a:xfrm>
          <a:prstGeom prst="rect">
            <a:avLst/>
          </a:prstGeom>
        </p:spPr>
      </p:pic>
      <p:sp>
        <p:nvSpPr>
          <p:cNvPr id="6" name="Rectangle 5">
            <a:extLst>
              <a:ext uri="{FF2B5EF4-FFF2-40B4-BE49-F238E27FC236}">
                <a16:creationId xmlns:a16="http://schemas.microsoft.com/office/drawing/2014/main" id="{EC7D88FD-46AF-2441-978C-376C8F141480}"/>
              </a:ext>
            </a:extLst>
          </p:cNvPr>
          <p:cNvSpPr/>
          <p:nvPr/>
        </p:nvSpPr>
        <p:spPr>
          <a:xfrm>
            <a:off x="7629525" y="4914398"/>
            <a:ext cx="4760595" cy="1758049"/>
          </a:xfrm>
          <a:prstGeom prst="rect">
            <a:avLst/>
          </a:prstGeom>
        </p:spPr>
        <p:txBody>
          <a:bodyPr wrap="square">
            <a:spAutoFit/>
          </a:bodyPr>
          <a:lstStyle/>
          <a:p>
            <a:br>
              <a:rPr lang="fr-FR" dirty="0">
                <a:effectLst/>
                <a:latin typeface="Tahoma" panose="020B0604030504040204" pitchFamily="34" charset="0"/>
              </a:rPr>
            </a:br>
            <a:endParaRPr lang="fr-FR" dirty="0">
              <a:effectLst/>
              <a:latin typeface="Tahoma" panose="020B0604030504040204" pitchFamily="34" charset="0"/>
            </a:endParaRPr>
          </a:p>
          <a:p>
            <a:br>
              <a:rPr lang="fr-FR" dirty="0">
                <a:effectLst/>
                <a:latin typeface="Tahoma" panose="020B0604030504040204" pitchFamily="34" charset="0"/>
              </a:rPr>
            </a:br>
            <a:endParaRPr lang="fr-FR" dirty="0">
              <a:effectLst/>
              <a:latin typeface="Tahoma" panose="020B0604030504040204" pitchFamily="34" charset="0"/>
            </a:endParaRPr>
          </a:p>
          <a:p>
            <a:r>
              <a:rPr lang="fr-FR" dirty="0">
                <a:effectLst/>
                <a:latin typeface="Abadi MT Condensed Light" panose="020B0306030101010103" pitchFamily="34" charset="77"/>
              </a:rPr>
              <a:t>Facteurs pronostiques : Angle de Cobb au diagnostic, potentiel de croissance, sexe féminin Lonstein1984</a:t>
            </a:r>
          </a:p>
        </p:txBody>
      </p:sp>
    </p:spTree>
    <p:extLst>
      <p:ext uri="{BB962C8B-B14F-4D97-AF65-F5344CB8AC3E}">
        <p14:creationId xmlns:p14="http://schemas.microsoft.com/office/powerpoint/2010/main" val="157998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FCED3-DDAE-444A-B7FB-31BD372FFD00}"/>
              </a:ext>
            </a:extLst>
          </p:cNvPr>
          <p:cNvSpPr>
            <a:spLocks noGrp="1"/>
          </p:cNvSpPr>
          <p:nvPr>
            <p:ph type="title"/>
          </p:nvPr>
        </p:nvSpPr>
        <p:spPr/>
        <p:txBody>
          <a:bodyPr/>
          <a:lstStyle/>
          <a:p>
            <a:r>
              <a:rPr lang="fr-FR" b="1" dirty="0">
                <a:latin typeface="Abadi MT Condensed Light" panose="020B0306030101010103" pitchFamily="34" charset="77"/>
              </a:rPr>
              <a:t>Evolution à l’âge adulte </a:t>
            </a:r>
          </a:p>
        </p:txBody>
      </p:sp>
      <p:pic>
        <p:nvPicPr>
          <p:cNvPr id="4" name="Espace réservé du contenu 4">
            <a:extLst>
              <a:ext uri="{FF2B5EF4-FFF2-40B4-BE49-F238E27FC236}">
                <a16:creationId xmlns:a16="http://schemas.microsoft.com/office/drawing/2014/main" id="{E85C14CB-F0E7-9243-8622-260248C4EA9C}"/>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Espace réservé du contenu 10">
            <a:extLst>
              <a:ext uri="{FF2B5EF4-FFF2-40B4-BE49-F238E27FC236}">
                <a16:creationId xmlns:a16="http://schemas.microsoft.com/office/drawing/2014/main" id="{8A0BD2F8-298E-AE4E-BE18-F74184109E8E}"/>
              </a:ext>
            </a:extLst>
          </p:cNvPr>
          <p:cNvGraphicFramePr>
            <a:graphicFrameLocks noGrp="1"/>
          </p:cNvGraphicFramePr>
          <p:nvPr>
            <p:ph idx="1"/>
            <p:extLst>
              <p:ext uri="{D42A27DB-BD31-4B8C-83A1-F6EECF244321}">
                <p14:modId xmlns:p14="http://schemas.microsoft.com/office/powerpoint/2010/main" val="3288391972"/>
              </p:ext>
            </p:extLst>
          </p:nvPr>
        </p:nvGraphicFramePr>
        <p:xfrm>
          <a:off x="582168" y="2028026"/>
          <a:ext cx="7708392" cy="45142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2710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3892" y="1181628"/>
            <a:ext cx="6583815" cy="2247371"/>
          </a:xfrm>
        </p:spPr>
        <p:txBody>
          <a:bodyPr>
            <a:normAutofit fontScale="90000"/>
          </a:bodyPr>
          <a:lstStyle/>
          <a:p>
            <a:r>
              <a:rPr lang="fr-FR" dirty="0">
                <a:latin typeface="Abadi MT Condensed Light" panose="020B0306030101010103" pitchFamily="34" charset="77"/>
              </a:rPr>
              <a:t>La scoliose est une atteinte </a:t>
            </a:r>
            <a:r>
              <a:rPr lang="fr-FR" b="1" dirty="0">
                <a:latin typeface="Abadi MT Condensed Light" panose="020B0306030101010103" pitchFamily="34" charset="77"/>
              </a:rPr>
              <a:t>orthopédique</a:t>
            </a:r>
            <a:r>
              <a:rPr lang="fr-FR" dirty="0">
                <a:latin typeface="Abadi MT Condensed Light" panose="020B0306030101010103" pitchFamily="34" charset="77"/>
              </a:rPr>
              <a:t> accompagnée de troubles </a:t>
            </a:r>
            <a:r>
              <a:rPr lang="fr-FR" b="1" dirty="0">
                <a:latin typeface="Abadi MT Condensed Light" panose="020B0306030101010103" pitchFamily="34" charset="77"/>
              </a:rPr>
              <a:t>sensorielles</a:t>
            </a:r>
            <a:r>
              <a:rPr lang="fr-FR" dirty="0">
                <a:latin typeface="Abadi MT Condensed Light" panose="020B0306030101010103" pitchFamily="34" charset="77"/>
              </a:rPr>
              <a:t>, </a:t>
            </a:r>
            <a:r>
              <a:rPr lang="fr-FR" b="1" dirty="0">
                <a:latin typeface="Abadi MT Condensed Light" panose="020B0306030101010103" pitchFamily="34" charset="77"/>
              </a:rPr>
              <a:t>musculaires</a:t>
            </a:r>
            <a:r>
              <a:rPr lang="fr-FR" dirty="0">
                <a:latin typeface="Abadi MT Condensed Light" panose="020B0306030101010103" pitchFamily="34" charset="77"/>
              </a:rPr>
              <a:t> et </a:t>
            </a:r>
            <a:r>
              <a:rPr lang="fr-FR" b="1" dirty="0">
                <a:latin typeface="Abadi MT Condensed Light" panose="020B0306030101010103" pitchFamily="34" charset="77"/>
              </a:rPr>
              <a:t>métaboliques</a:t>
            </a:r>
            <a:r>
              <a:rPr lang="fr-FR" dirty="0">
                <a:latin typeface="Abadi MT Condensed Light" panose="020B0306030101010103" pitchFamily="34" charset="77"/>
              </a:rPr>
              <a:t>. </a:t>
            </a:r>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6" name="Graphique 15" descr="Globe terrestre : Europe et Afrique avec un remplissage uni">
            <a:extLst>
              <a:ext uri="{FF2B5EF4-FFF2-40B4-BE49-F238E27FC236}">
                <a16:creationId xmlns:a16="http://schemas.microsoft.com/office/drawing/2014/main" id="{83D7A8A6-6E5A-C848-B790-B944840CA4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937" y="3703320"/>
            <a:ext cx="1422744" cy="1422744"/>
          </a:xfrm>
          <a:prstGeom prst="rect">
            <a:avLst/>
          </a:prstGeom>
        </p:spPr>
      </p:pic>
      <p:pic>
        <p:nvPicPr>
          <p:cNvPr id="18" name="Graphique 17" descr="Labyrinthe contour">
            <a:extLst>
              <a:ext uri="{FF2B5EF4-FFF2-40B4-BE49-F238E27FC236}">
                <a16:creationId xmlns:a16="http://schemas.microsoft.com/office/drawing/2014/main" id="{E1088F3A-00CB-AF46-B073-DFFC73808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3256" y="3703320"/>
            <a:ext cx="1422744" cy="1422744"/>
          </a:xfrm>
          <a:prstGeom prst="rect">
            <a:avLst/>
          </a:prstGeom>
        </p:spPr>
      </p:pic>
      <p:pic>
        <p:nvPicPr>
          <p:cNvPr id="20" name="Graphique 19" descr="Iceberg contour">
            <a:extLst>
              <a:ext uri="{FF2B5EF4-FFF2-40B4-BE49-F238E27FC236}">
                <a16:creationId xmlns:a16="http://schemas.microsoft.com/office/drawing/2014/main" id="{CD0A64AF-781F-E143-8AA0-ABF792553C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8122" y="3781587"/>
            <a:ext cx="1344477" cy="1344477"/>
          </a:xfrm>
          <a:prstGeom prst="rect">
            <a:avLst/>
          </a:prstGeom>
        </p:spPr>
      </p:pic>
      <p:sp>
        <p:nvSpPr>
          <p:cNvPr id="21" name="ZoneTexte 20">
            <a:extLst>
              <a:ext uri="{FF2B5EF4-FFF2-40B4-BE49-F238E27FC236}">
                <a16:creationId xmlns:a16="http://schemas.microsoft.com/office/drawing/2014/main" id="{1FDD5818-D6EB-1D46-B792-E7D7E218BD69}"/>
              </a:ext>
            </a:extLst>
          </p:cNvPr>
          <p:cNvSpPr txBox="1"/>
          <p:nvPr/>
        </p:nvSpPr>
        <p:spPr>
          <a:xfrm>
            <a:off x="653892" y="5307040"/>
            <a:ext cx="1844298" cy="400110"/>
          </a:xfrm>
          <a:prstGeom prst="rect">
            <a:avLst/>
          </a:prstGeom>
          <a:noFill/>
        </p:spPr>
        <p:txBody>
          <a:bodyPr wrap="square" rtlCol="0">
            <a:spAutoFit/>
          </a:bodyPr>
          <a:lstStyle/>
          <a:p>
            <a:r>
              <a:rPr lang="fr-FR" sz="2000" dirty="0">
                <a:latin typeface="Abadi MT Condensed Light" panose="020B0306030101010103" pitchFamily="34" charset="77"/>
              </a:rPr>
              <a:t>Atteinte globale</a:t>
            </a:r>
          </a:p>
        </p:txBody>
      </p:sp>
      <p:sp>
        <p:nvSpPr>
          <p:cNvPr id="22" name="ZoneTexte 21">
            <a:extLst>
              <a:ext uri="{FF2B5EF4-FFF2-40B4-BE49-F238E27FC236}">
                <a16:creationId xmlns:a16="http://schemas.microsoft.com/office/drawing/2014/main" id="{355D9032-B71C-774A-9923-3FD48F2B9300}"/>
              </a:ext>
            </a:extLst>
          </p:cNvPr>
          <p:cNvSpPr txBox="1"/>
          <p:nvPr/>
        </p:nvSpPr>
        <p:spPr>
          <a:xfrm>
            <a:off x="4905211" y="5282662"/>
            <a:ext cx="1126211" cy="400110"/>
          </a:xfrm>
          <a:prstGeom prst="rect">
            <a:avLst/>
          </a:prstGeom>
          <a:noFill/>
        </p:spPr>
        <p:txBody>
          <a:bodyPr wrap="square" rtlCol="0">
            <a:spAutoFit/>
          </a:bodyPr>
          <a:lstStyle/>
          <a:p>
            <a:r>
              <a:rPr lang="fr-FR" sz="2000" dirty="0">
                <a:latin typeface="Abadi MT Condensed Light" panose="020B0306030101010103" pitchFamily="34" charset="77"/>
              </a:rPr>
              <a:t>complexe</a:t>
            </a:r>
          </a:p>
        </p:txBody>
      </p:sp>
      <p:sp>
        <p:nvSpPr>
          <p:cNvPr id="23" name="ZoneTexte 22">
            <a:extLst>
              <a:ext uri="{FF2B5EF4-FFF2-40B4-BE49-F238E27FC236}">
                <a16:creationId xmlns:a16="http://schemas.microsoft.com/office/drawing/2014/main" id="{A90A7268-7355-914D-A78A-14FEE3D03C1A}"/>
              </a:ext>
            </a:extLst>
          </p:cNvPr>
          <p:cNvSpPr txBox="1"/>
          <p:nvPr/>
        </p:nvSpPr>
        <p:spPr>
          <a:xfrm>
            <a:off x="7795647" y="5307040"/>
            <a:ext cx="2076773" cy="400110"/>
          </a:xfrm>
          <a:prstGeom prst="rect">
            <a:avLst/>
          </a:prstGeom>
          <a:noFill/>
        </p:spPr>
        <p:txBody>
          <a:bodyPr wrap="square" rtlCol="0">
            <a:spAutoFit/>
          </a:bodyPr>
          <a:lstStyle/>
          <a:p>
            <a:r>
              <a:rPr lang="fr-FR" sz="2000" dirty="0">
                <a:latin typeface="Abadi MT Condensed Light" panose="020B0306030101010103" pitchFamily="34" charset="77"/>
              </a:rPr>
              <a:t>+ qu’une gibbosité </a:t>
            </a:r>
          </a:p>
        </p:txBody>
      </p:sp>
    </p:spTree>
    <p:extLst>
      <p:ext uri="{BB962C8B-B14F-4D97-AF65-F5344CB8AC3E}">
        <p14:creationId xmlns:p14="http://schemas.microsoft.com/office/powerpoint/2010/main" val="350123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Traitements ?</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655320" y="2331195"/>
            <a:ext cx="8415528" cy="3462228"/>
          </a:xfrm>
        </p:spPr>
        <p:txBody>
          <a:bodyPr>
            <a:normAutofit/>
          </a:bodyPr>
          <a:lstStyle/>
          <a:p>
            <a:pPr marL="0" indent="0">
              <a:buNone/>
            </a:pPr>
            <a:br>
              <a:rPr lang="fr-FR" dirty="0"/>
            </a:br>
            <a:endParaRPr lang="fr-FR" dirty="0"/>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Image 5">
            <a:extLst>
              <a:ext uri="{FF2B5EF4-FFF2-40B4-BE49-F238E27FC236}">
                <a16:creationId xmlns:a16="http://schemas.microsoft.com/office/drawing/2014/main" id="{FE0C9355-911D-A144-B9F6-139A8F65CB60}"/>
              </a:ext>
            </a:extLst>
          </p:cNvPr>
          <p:cNvPicPr>
            <a:picLocks noChangeAspect="1"/>
          </p:cNvPicPr>
          <p:nvPr/>
        </p:nvPicPr>
        <p:blipFill>
          <a:blip r:embed="rId3"/>
          <a:stretch>
            <a:fillRect/>
          </a:stretch>
        </p:blipFill>
        <p:spPr>
          <a:xfrm>
            <a:off x="569912" y="2361087"/>
            <a:ext cx="7888287" cy="4056034"/>
          </a:xfrm>
          <a:prstGeom prst="rect">
            <a:avLst/>
          </a:prstGeom>
        </p:spPr>
      </p:pic>
      <p:pic>
        <p:nvPicPr>
          <p:cNvPr id="7" name="Image 6">
            <a:extLst>
              <a:ext uri="{FF2B5EF4-FFF2-40B4-BE49-F238E27FC236}">
                <a16:creationId xmlns:a16="http://schemas.microsoft.com/office/drawing/2014/main" id="{E338366F-4A39-DA49-9427-AEC289560B88}"/>
              </a:ext>
            </a:extLst>
          </p:cNvPr>
          <p:cNvPicPr>
            <a:picLocks noChangeAspect="1"/>
          </p:cNvPicPr>
          <p:nvPr/>
        </p:nvPicPr>
        <p:blipFill>
          <a:blip r:embed="rId4"/>
          <a:stretch>
            <a:fillRect/>
          </a:stretch>
        </p:blipFill>
        <p:spPr>
          <a:xfrm>
            <a:off x="8458199" y="5823315"/>
            <a:ext cx="3548600" cy="705266"/>
          </a:xfrm>
          <a:prstGeom prst="rect">
            <a:avLst/>
          </a:prstGeom>
        </p:spPr>
      </p:pic>
    </p:spTree>
    <p:extLst>
      <p:ext uri="{BB962C8B-B14F-4D97-AF65-F5344CB8AC3E}">
        <p14:creationId xmlns:p14="http://schemas.microsoft.com/office/powerpoint/2010/main" val="336714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7740B444-6E59-AC46-99E4-190644AAE2B8}"/>
              </a:ext>
            </a:extLst>
          </p:cNvPr>
          <p:cNvSpPr>
            <a:spLocks noGrp="1"/>
          </p:cNvSpPr>
          <p:nvPr>
            <p:ph type="title"/>
          </p:nvPr>
        </p:nvSpPr>
        <p:spPr>
          <a:xfrm>
            <a:off x="838201" y="345810"/>
            <a:ext cx="5120561" cy="1325563"/>
          </a:xfrm>
        </p:spPr>
        <p:txBody>
          <a:bodyPr>
            <a:normAutofit/>
          </a:bodyPr>
          <a:lstStyle/>
          <a:p>
            <a:r>
              <a:rPr lang="fr-FR" dirty="0">
                <a:latin typeface="Abadi MT Condensed Light" panose="020B0306030101010103" pitchFamily="34" charset="77"/>
              </a:rPr>
              <a:t>Présentation et DI </a:t>
            </a:r>
          </a:p>
        </p:txBody>
      </p:sp>
      <p:sp>
        <p:nvSpPr>
          <p:cNvPr id="9" name="Content Placeholder 8">
            <a:extLst>
              <a:ext uri="{FF2B5EF4-FFF2-40B4-BE49-F238E27FC236}">
                <a16:creationId xmlns:a16="http://schemas.microsoft.com/office/drawing/2014/main" id="{3D8EE9C4-F3DF-49B0-B1D7-41BD5F7606CD}"/>
              </a:ext>
            </a:extLst>
          </p:cNvPr>
          <p:cNvSpPr>
            <a:spLocks noGrp="1"/>
          </p:cNvSpPr>
          <p:nvPr>
            <p:ph idx="1"/>
          </p:nvPr>
        </p:nvSpPr>
        <p:spPr>
          <a:xfrm>
            <a:off x="838201" y="1825625"/>
            <a:ext cx="5092194" cy="4351338"/>
          </a:xfrm>
        </p:spPr>
        <p:txBody>
          <a:bodyPr>
            <a:normAutofit/>
          </a:bodyPr>
          <a:lstStyle/>
          <a:p>
            <a:pPr>
              <a:lnSpc>
                <a:spcPct val="150000"/>
              </a:lnSpc>
            </a:pPr>
            <a:r>
              <a:rPr lang="fr-FR" dirty="0">
                <a:latin typeface="Abadi MT Condensed Light" panose="020B0306030101010103" pitchFamily="34" charset="77"/>
              </a:rPr>
              <a:t>Diplômée en 2014 2 DIU + M2 </a:t>
            </a:r>
          </a:p>
          <a:p>
            <a:pPr>
              <a:lnSpc>
                <a:spcPct val="150000"/>
              </a:lnSpc>
            </a:pPr>
            <a:r>
              <a:rPr lang="fr-FR" dirty="0">
                <a:latin typeface="Abadi MT Condensed Light" panose="020B0306030101010103" pitchFamily="34" charset="77"/>
              </a:rPr>
              <a:t>Cabinet les petits poissons à Lyon 6</a:t>
            </a:r>
          </a:p>
          <a:p>
            <a:pPr>
              <a:lnSpc>
                <a:spcPct val="150000"/>
              </a:lnSpc>
            </a:pPr>
            <a:r>
              <a:rPr lang="fr-FR" dirty="0">
                <a:latin typeface="Abadi MT Condensed Light" panose="020B0306030101010103" pitchFamily="34" charset="77"/>
              </a:rPr>
              <a:t>Co-pilote du CS de l’AFKP</a:t>
            </a:r>
          </a:p>
          <a:p>
            <a:pPr>
              <a:lnSpc>
                <a:spcPct val="150000"/>
              </a:lnSpc>
            </a:pPr>
            <a:r>
              <a:rPr lang="fr-FR" dirty="0">
                <a:latin typeface="Abadi MT Condensed Light" panose="020B0306030101010103" pitchFamily="34" charset="77"/>
              </a:rPr>
              <a:t>Créatrice et Formatrice en formation continue </a:t>
            </a:r>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85538803-E76B-0F45-956F-CD1207434FF3}"/>
              </a:ext>
            </a:extLst>
          </p:cNvPr>
          <p:cNvPicPr>
            <a:picLocks noChangeAspect="1"/>
          </p:cNvPicPr>
          <p:nvPr/>
        </p:nvPicPr>
        <p:blipFill rotWithShape="1">
          <a:blip r:embed="rId2"/>
          <a:srcRect t="5555" b="40298"/>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 name="Espace réservé du contenu 4">
            <a:extLst>
              <a:ext uri="{FF2B5EF4-FFF2-40B4-BE49-F238E27FC236}">
                <a16:creationId xmlns:a16="http://schemas.microsoft.com/office/drawing/2014/main" id="{DC04D691-8A1D-5946-B0C3-14CA21869D77}"/>
              </a:ext>
            </a:extLst>
          </p:cNvPr>
          <p:cNvPicPr>
            <a:picLocks noChangeAspect="1"/>
          </p:cNvPicPr>
          <p:nvPr/>
        </p:nvPicPr>
        <p:blipFill rotWithShape="1">
          <a:blip r:embed="rId3"/>
          <a:srcRect t="1417" r="-3" b="10695"/>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62796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Traitements ?</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655320" y="2331195"/>
            <a:ext cx="8415528" cy="3462228"/>
          </a:xfrm>
        </p:spPr>
        <p:txBody>
          <a:bodyPr>
            <a:normAutofit/>
          </a:bodyPr>
          <a:lstStyle/>
          <a:p>
            <a:pPr marL="0" indent="0">
              <a:buNone/>
            </a:pPr>
            <a:br>
              <a:rPr lang="fr-FR" dirty="0"/>
            </a:br>
            <a:endParaRPr lang="fr-FR" dirty="0"/>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8" name="Diagramme 7">
            <a:extLst>
              <a:ext uri="{FF2B5EF4-FFF2-40B4-BE49-F238E27FC236}">
                <a16:creationId xmlns:a16="http://schemas.microsoft.com/office/drawing/2014/main" id="{A602070E-CAE2-024B-86FE-DFC524AC5A66}"/>
              </a:ext>
            </a:extLst>
          </p:cNvPr>
          <p:cNvGraphicFramePr/>
          <p:nvPr>
            <p:extLst>
              <p:ext uri="{D42A27DB-BD31-4B8C-83A1-F6EECF244321}">
                <p14:modId xmlns:p14="http://schemas.microsoft.com/office/powerpoint/2010/main" val="2403285469"/>
              </p:ext>
            </p:extLst>
          </p:nvPr>
        </p:nvGraphicFramePr>
        <p:xfrm>
          <a:off x="3023374" y="1917250"/>
          <a:ext cx="5915498" cy="4408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descr="Une image contenant arthropode, invertébré, dessin au trait&#10;&#10;Description générée automatiquement">
            <a:extLst>
              <a:ext uri="{FF2B5EF4-FFF2-40B4-BE49-F238E27FC236}">
                <a16:creationId xmlns:a16="http://schemas.microsoft.com/office/drawing/2014/main" id="{AE0BE0EA-A20C-8047-A46B-A05203569B45}"/>
              </a:ext>
            </a:extLst>
          </p:cNvPr>
          <p:cNvPicPr>
            <a:picLocks noChangeAspect="1"/>
          </p:cNvPicPr>
          <p:nvPr/>
        </p:nvPicPr>
        <p:blipFill>
          <a:blip r:embed="rId8"/>
          <a:stretch>
            <a:fillRect/>
          </a:stretch>
        </p:blipFill>
        <p:spPr>
          <a:xfrm>
            <a:off x="523344" y="1557318"/>
            <a:ext cx="3941237" cy="4997450"/>
          </a:xfrm>
          <a:prstGeom prst="rect">
            <a:avLst/>
          </a:prstGeom>
        </p:spPr>
      </p:pic>
    </p:spTree>
    <p:extLst>
      <p:ext uri="{BB962C8B-B14F-4D97-AF65-F5344CB8AC3E}">
        <p14:creationId xmlns:p14="http://schemas.microsoft.com/office/powerpoint/2010/main" val="305883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Traitements ?</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655320" y="2331195"/>
            <a:ext cx="8415528" cy="3462228"/>
          </a:xfrm>
        </p:spPr>
        <p:txBody>
          <a:bodyPr>
            <a:normAutofit/>
          </a:bodyPr>
          <a:lstStyle/>
          <a:p>
            <a:pPr marL="0" indent="0">
              <a:buNone/>
            </a:pPr>
            <a:br>
              <a:rPr lang="fr-FR" dirty="0"/>
            </a:br>
            <a:endParaRPr lang="fr-FR" dirty="0"/>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Image 3" descr="Une image contenant mur, groupe, différent, botte&#10;&#10;Description générée automatiquement">
            <a:extLst>
              <a:ext uri="{FF2B5EF4-FFF2-40B4-BE49-F238E27FC236}">
                <a16:creationId xmlns:a16="http://schemas.microsoft.com/office/drawing/2014/main" id="{4CEAD1D4-5749-8D4B-BC6A-6E0711B10593}"/>
              </a:ext>
            </a:extLst>
          </p:cNvPr>
          <p:cNvPicPr>
            <a:picLocks noChangeAspect="1"/>
          </p:cNvPicPr>
          <p:nvPr/>
        </p:nvPicPr>
        <p:blipFill>
          <a:blip r:embed="rId3"/>
          <a:stretch>
            <a:fillRect/>
          </a:stretch>
        </p:blipFill>
        <p:spPr>
          <a:xfrm>
            <a:off x="874776" y="1492250"/>
            <a:ext cx="5000625" cy="5000625"/>
          </a:xfrm>
          <a:prstGeom prst="rect">
            <a:avLst/>
          </a:prstGeom>
        </p:spPr>
      </p:pic>
      <p:sp>
        <p:nvSpPr>
          <p:cNvPr id="8" name="ZoneTexte 7">
            <a:extLst>
              <a:ext uri="{FF2B5EF4-FFF2-40B4-BE49-F238E27FC236}">
                <a16:creationId xmlns:a16="http://schemas.microsoft.com/office/drawing/2014/main" id="{AFA35A0F-BB0C-E44E-9B11-A86D26F453C5}"/>
              </a:ext>
            </a:extLst>
          </p:cNvPr>
          <p:cNvSpPr txBox="1"/>
          <p:nvPr/>
        </p:nvSpPr>
        <p:spPr>
          <a:xfrm>
            <a:off x="7120604" y="5027593"/>
            <a:ext cx="3900487" cy="461665"/>
          </a:xfrm>
          <a:prstGeom prst="rect">
            <a:avLst/>
          </a:prstGeom>
          <a:noFill/>
        </p:spPr>
        <p:txBody>
          <a:bodyPr wrap="square" rtlCol="0">
            <a:spAutoFit/>
          </a:bodyPr>
          <a:lstStyle/>
          <a:p>
            <a:r>
              <a:rPr lang="fr-FR" sz="2400" b="1" dirty="0">
                <a:latin typeface="Abadi MT Condensed Light" panose="020B0306030101010103" pitchFamily="34" charset="77"/>
              </a:rPr>
              <a:t>Chaque patient est unique !</a:t>
            </a:r>
          </a:p>
        </p:txBody>
      </p:sp>
    </p:spTree>
    <p:extLst>
      <p:ext uri="{BB962C8B-B14F-4D97-AF65-F5344CB8AC3E}">
        <p14:creationId xmlns:p14="http://schemas.microsoft.com/office/powerpoint/2010/main" val="369261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Traitements ?</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655320" y="2331195"/>
            <a:ext cx="8415528" cy="3462228"/>
          </a:xfrm>
        </p:spPr>
        <p:txBody>
          <a:bodyPr>
            <a:normAutofit/>
          </a:bodyPr>
          <a:lstStyle/>
          <a:p>
            <a:pPr marL="0" indent="0">
              <a:buNone/>
            </a:pPr>
            <a:br>
              <a:rPr lang="fr-FR" dirty="0"/>
            </a:br>
            <a:endParaRPr lang="fr-FR" dirty="0"/>
          </a:p>
          <a:p>
            <a:endParaRPr lang="en-US" sz="1800" dirty="0"/>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3" name="Diagramme 2">
            <a:extLst>
              <a:ext uri="{FF2B5EF4-FFF2-40B4-BE49-F238E27FC236}">
                <a16:creationId xmlns:a16="http://schemas.microsoft.com/office/drawing/2014/main" id="{72B2AAED-12D2-7946-95BA-3B82B97B7BAF}"/>
              </a:ext>
            </a:extLst>
          </p:cNvPr>
          <p:cNvGraphicFramePr/>
          <p:nvPr>
            <p:extLst>
              <p:ext uri="{D42A27DB-BD31-4B8C-83A1-F6EECF244321}">
                <p14:modId xmlns:p14="http://schemas.microsoft.com/office/powerpoint/2010/main" val="2304756187"/>
              </p:ext>
            </p:extLst>
          </p:nvPr>
        </p:nvGraphicFramePr>
        <p:xfrm>
          <a:off x="1831975" y="107420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2878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C4E6-9C75-8A40-921D-3CF6B2D7AEC8}"/>
              </a:ext>
            </a:extLst>
          </p:cNvPr>
          <p:cNvSpPr>
            <a:spLocks noGrp="1"/>
          </p:cNvSpPr>
          <p:nvPr>
            <p:ph type="title"/>
          </p:nvPr>
        </p:nvSpPr>
        <p:spPr/>
        <p:txBody>
          <a:bodyPr/>
          <a:lstStyle/>
          <a:p>
            <a:r>
              <a:rPr lang="fr-FR" b="1" dirty="0">
                <a:latin typeface="Abadi MT Condensed Light" panose="020B0306030101010103" pitchFamily="34" charset="77"/>
              </a:rPr>
              <a:t>Les orthèses </a:t>
            </a:r>
          </a:p>
        </p:txBody>
      </p:sp>
      <p:pic>
        <p:nvPicPr>
          <p:cNvPr id="4" name="Espace réservé du contenu 4">
            <a:extLst>
              <a:ext uri="{FF2B5EF4-FFF2-40B4-BE49-F238E27FC236}">
                <a16:creationId xmlns:a16="http://schemas.microsoft.com/office/drawing/2014/main" id="{B3AA59B7-8A68-4549-BA90-D69ED4198F4B}"/>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0" name="Espace réservé du contenu 29" descr="Une image contenant texte, chaussures&#10;&#10;Description générée automatiquement">
            <a:extLst>
              <a:ext uri="{FF2B5EF4-FFF2-40B4-BE49-F238E27FC236}">
                <a16:creationId xmlns:a16="http://schemas.microsoft.com/office/drawing/2014/main" id="{2227C691-E8BB-B148-8907-32D6B0D5F1D4}"/>
              </a:ext>
            </a:extLst>
          </p:cNvPr>
          <p:cNvPicPr>
            <a:picLocks noGrp="1" noChangeAspect="1"/>
          </p:cNvPicPr>
          <p:nvPr>
            <p:ph idx="1"/>
          </p:nvPr>
        </p:nvPicPr>
        <p:blipFill>
          <a:blip r:embed="rId3"/>
          <a:stretch>
            <a:fillRect/>
          </a:stretch>
        </p:blipFill>
        <p:spPr>
          <a:xfrm>
            <a:off x="185737" y="1559720"/>
            <a:ext cx="1677341" cy="2496324"/>
          </a:xfrm>
        </p:spPr>
      </p:pic>
      <p:pic>
        <p:nvPicPr>
          <p:cNvPr id="32" name="Image 31">
            <a:extLst>
              <a:ext uri="{FF2B5EF4-FFF2-40B4-BE49-F238E27FC236}">
                <a16:creationId xmlns:a16="http://schemas.microsoft.com/office/drawing/2014/main" id="{795003C3-27F1-4946-945C-D4267B0B7E3B}"/>
              </a:ext>
            </a:extLst>
          </p:cNvPr>
          <p:cNvPicPr>
            <a:picLocks noChangeAspect="1"/>
          </p:cNvPicPr>
          <p:nvPr/>
        </p:nvPicPr>
        <p:blipFill>
          <a:blip r:embed="rId4"/>
          <a:stretch>
            <a:fillRect/>
          </a:stretch>
        </p:blipFill>
        <p:spPr>
          <a:xfrm>
            <a:off x="2012799" y="1507592"/>
            <a:ext cx="1768918" cy="2496325"/>
          </a:xfrm>
          <a:prstGeom prst="rect">
            <a:avLst/>
          </a:prstGeom>
        </p:spPr>
      </p:pic>
      <p:pic>
        <p:nvPicPr>
          <p:cNvPr id="34" name="Image 33" descr="Une image contenant casque&#10;&#10;Description générée automatiquement">
            <a:extLst>
              <a:ext uri="{FF2B5EF4-FFF2-40B4-BE49-F238E27FC236}">
                <a16:creationId xmlns:a16="http://schemas.microsoft.com/office/drawing/2014/main" id="{C93D1937-2EC8-2C48-9B11-A81F5AFEE806}"/>
              </a:ext>
            </a:extLst>
          </p:cNvPr>
          <p:cNvPicPr>
            <a:picLocks noChangeAspect="1"/>
          </p:cNvPicPr>
          <p:nvPr/>
        </p:nvPicPr>
        <p:blipFill>
          <a:blip r:embed="rId5"/>
          <a:stretch>
            <a:fillRect/>
          </a:stretch>
        </p:blipFill>
        <p:spPr>
          <a:xfrm>
            <a:off x="3856859" y="1817700"/>
            <a:ext cx="1582681" cy="2179657"/>
          </a:xfrm>
          <a:prstGeom prst="rect">
            <a:avLst/>
          </a:prstGeom>
        </p:spPr>
      </p:pic>
      <p:pic>
        <p:nvPicPr>
          <p:cNvPr id="36" name="Image 35">
            <a:extLst>
              <a:ext uri="{FF2B5EF4-FFF2-40B4-BE49-F238E27FC236}">
                <a16:creationId xmlns:a16="http://schemas.microsoft.com/office/drawing/2014/main" id="{A256EEB2-1FD9-5744-980E-60A62ED80147}"/>
              </a:ext>
            </a:extLst>
          </p:cNvPr>
          <p:cNvPicPr>
            <a:picLocks noChangeAspect="1"/>
          </p:cNvPicPr>
          <p:nvPr/>
        </p:nvPicPr>
        <p:blipFill>
          <a:blip r:embed="rId6"/>
          <a:stretch>
            <a:fillRect/>
          </a:stretch>
        </p:blipFill>
        <p:spPr>
          <a:xfrm>
            <a:off x="5540195" y="1925863"/>
            <a:ext cx="1410649" cy="2071494"/>
          </a:xfrm>
          <a:prstGeom prst="rect">
            <a:avLst/>
          </a:prstGeom>
        </p:spPr>
      </p:pic>
      <p:pic>
        <p:nvPicPr>
          <p:cNvPr id="38" name="Image 37" descr="Une image contenant jaune&#10;&#10;Description générée automatiquement">
            <a:extLst>
              <a:ext uri="{FF2B5EF4-FFF2-40B4-BE49-F238E27FC236}">
                <a16:creationId xmlns:a16="http://schemas.microsoft.com/office/drawing/2014/main" id="{DB169B91-CABE-3F4B-B21B-07859445BBBC}"/>
              </a:ext>
            </a:extLst>
          </p:cNvPr>
          <p:cNvPicPr>
            <a:picLocks noChangeAspect="1"/>
          </p:cNvPicPr>
          <p:nvPr/>
        </p:nvPicPr>
        <p:blipFill>
          <a:blip r:embed="rId7"/>
          <a:stretch>
            <a:fillRect/>
          </a:stretch>
        </p:blipFill>
        <p:spPr>
          <a:xfrm>
            <a:off x="132851" y="4251326"/>
            <a:ext cx="1879947" cy="2496324"/>
          </a:xfrm>
          <a:prstGeom prst="rect">
            <a:avLst/>
          </a:prstGeom>
        </p:spPr>
      </p:pic>
      <p:pic>
        <p:nvPicPr>
          <p:cNvPr id="40" name="Image 39" descr="Une image contenant appareil&#10;&#10;Description générée automatiquement">
            <a:extLst>
              <a:ext uri="{FF2B5EF4-FFF2-40B4-BE49-F238E27FC236}">
                <a16:creationId xmlns:a16="http://schemas.microsoft.com/office/drawing/2014/main" id="{41EE6A1A-3736-8641-9162-24DD5FD4C61C}"/>
              </a:ext>
            </a:extLst>
          </p:cNvPr>
          <p:cNvPicPr>
            <a:picLocks noChangeAspect="1"/>
          </p:cNvPicPr>
          <p:nvPr/>
        </p:nvPicPr>
        <p:blipFill>
          <a:blip r:embed="rId8"/>
          <a:stretch>
            <a:fillRect/>
          </a:stretch>
        </p:blipFill>
        <p:spPr>
          <a:xfrm>
            <a:off x="2077210" y="4344175"/>
            <a:ext cx="1840161" cy="2403475"/>
          </a:xfrm>
          <a:prstGeom prst="rect">
            <a:avLst/>
          </a:prstGeom>
        </p:spPr>
      </p:pic>
      <p:pic>
        <p:nvPicPr>
          <p:cNvPr id="42" name="Image 41">
            <a:extLst>
              <a:ext uri="{FF2B5EF4-FFF2-40B4-BE49-F238E27FC236}">
                <a16:creationId xmlns:a16="http://schemas.microsoft.com/office/drawing/2014/main" id="{AB0B10D2-8F3A-7945-BDB0-59245359C7A6}"/>
              </a:ext>
            </a:extLst>
          </p:cNvPr>
          <p:cNvPicPr>
            <a:picLocks noChangeAspect="1"/>
          </p:cNvPicPr>
          <p:nvPr/>
        </p:nvPicPr>
        <p:blipFill>
          <a:blip r:embed="rId9"/>
          <a:stretch>
            <a:fillRect/>
          </a:stretch>
        </p:blipFill>
        <p:spPr>
          <a:xfrm>
            <a:off x="3981783" y="4304478"/>
            <a:ext cx="1985822" cy="2403475"/>
          </a:xfrm>
          <a:prstGeom prst="rect">
            <a:avLst/>
          </a:prstGeom>
        </p:spPr>
      </p:pic>
      <p:pic>
        <p:nvPicPr>
          <p:cNvPr id="44" name="Image 43">
            <a:extLst>
              <a:ext uri="{FF2B5EF4-FFF2-40B4-BE49-F238E27FC236}">
                <a16:creationId xmlns:a16="http://schemas.microsoft.com/office/drawing/2014/main" id="{922D3970-00CC-644C-A561-468840BC9D30}"/>
              </a:ext>
            </a:extLst>
          </p:cNvPr>
          <p:cNvPicPr>
            <a:picLocks noChangeAspect="1"/>
          </p:cNvPicPr>
          <p:nvPr/>
        </p:nvPicPr>
        <p:blipFill>
          <a:blip r:embed="rId10"/>
          <a:stretch>
            <a:fillRect/>
          </a:stretch>
        </p:blipFill>
        <p:spPr>
          <a:xfrm>
            <a:off x="6032017" y="4270447"/>
            <a:ext cx="1837654" cy="2413867"/>
          </a:xfrm>
          <a:prstGeom prst="rect">
            <a:avLst/>
          </a:prstGeom>
        </p:spPr>
      </p:pic>
      <p:pic>
        <p:nvPicPr>
          <p:cNvPr id="46" name="Image 45">
            <a:extLst>
              <a:ext uri="{FF2B5EF4-FFF2-40B4-BE49-F238E27FC236}">
                <a16:creationId xmlns:a16="http://schemas.microsoft.com/office/drawing/2014/main" id="{77A25A83-D1B6-1C48-BC72-EBA49B863242}"/>
              </a:ext>
            </a:extLst>
          </p:cNvPr>
          <p:cNvPicPr>
            <a:picLocks noChangeAspect="1"/>
          </p:cNvPicPr>
          <p:nvPr/>
        </p:nvPicPr>
        <p:blipFill>
          <a:blip r:embed="rId11"/>
          <a:stretch>
            <a:fillRect/>
          </a:stretch>
        </p:blipFill>
        <p:spPr>
          <a:xfrm>
            <a:off x="7934083" y="4232532"/>
            <a:ext cx="1709060" cy="2451782"/>
          </a:xfrm>
          <a:prstGeom prst="rect">
            <a:avLst/>
          </a:prstGeom>
        </p:spPr>
      </p:pic>
      <p:pic>
        <p:nvPicPr>
          <p:cNvPr id="48" name="Image 47" descr="Une image contenant appareil de cuisine&#10;&#10;Description générée automatiquement">
            <a:extLst>
              <a:ext uri="{FF2B5EF4-FFF2-40B4-BE49-F238E27FC236}">
                <a16:creationId xmlns:a16="http://schemas.microsoft.com/office/drawing/2014/main" id="{ECBAFE50-A201-AF48-B763-39101F1FADDD}"/>
              </a:ext>
            </a:extLst>
          </p:cNvPr>
          <p:cNvPicPr>
            <a:picLocks noChangeAspect="1"/>
          </p:cNvPicPr>
          <p:nvPr/>
        </p:nvPicPr>
        <p:blipFill>
          <a:blip r:embed="rId12"/>
          <a:stretch>
            <a:fillRect/>
          </a:stretch>
        </p:blipFill>
        <p:spPr>
          <a:xfrm>
            <a:off x="9838656" y="4421158"/>
            <a:ext cx="1566425" cy="2224467"/>
          </a:xfrm>
          <a:prstGeom prst="rect">
            <a:avLst/>
          </a:prstGeom>
        </p:spPr>
      </p:pic>
      <p:pic>
        <p:nvPicPr>
          <p:cNvPr id="50" name="Image 49" descr="Une image contenant bleu&#10;&#10;Description générée automatiquement">
            <a:extLst>
              <a:ext uri="{FF2B5EF4-FFF2-40B4-BE49-F238E27FC236}">
                <a16:creationId xmlns:a16="http://schemas.microsoft.com/office/drawing/2014/main" id="{0E3D7A32-ACA0-4547-9B92-9DA57EAAE33F}"/>
              </a:ext>
            </a:extLst>
          </p:cNvPr>
          <p:cNvPicPr>
            <a:picLocks noChangeAspect="1"/>
          </p:cNvPicPr>
          <p:nvPr/>
        </p:nvPicPr>
        <p:blipFill>
          <a:blip r:embed="rId13"/>
          <a:stretch>
            <a:fillRect/>
          </a:stretch>
        </p:blipFill>
        <p:spPr>
          <a:xfrm>
            <a:off x="7078330" y="1905399"/>
            <a:ext cx="1582681" cy="2112421"/>
          </a:xfrm>
          <a:prstGeom prst="rect">
            <a:avLst/>
          </a:prstGeom>
        </p:spPr>
      </p:pic>
      <p:sp>
        <p:nvSpPr>
          <p:cNvPr id="51" name="Rectangle 50">
            <a:extLst>
              <a:ext uri="{FF2B5EF4-FFF2-40B4-BE49-F238E27FC236}">
                <a16:creationId xmlns:a16="http://schemas.microsoft.com/office/drawing/2014/main" id="{6CE4659D-D4D0-044B-A9CF-59FCF064FCDC}"/>
              </a:ext>
            </a:extLst>
          </p:cNvPr>
          <p:cNvSpPr/>
          <p:nvPr/>
        </p:nvSpPr>
        <p:spPr>
          <a:xfrm>
            <a:off x="673842" y="229788"/>
            <a:ext cx="5729389" cy="369332"/>
          </a:xfrm>
          <a:prstGeom prst="rect">
            <a:avLst/>
          </a:prstGeom>
        </p:spPr>
        <p:txBody>
          <a:bodyPr wrap="none">
            <a:spAutoFit/>
          </a:bodyPr>
          <a:lstStyle/>
          <a:p>
            <a:r>
              <a:rPr lang="fr-FR" dirty="0"/>
              <a:t>https://</a:t>
            </a:r>
            <a:r>
              <a:rPr lang="fr-FR" dirty="0" err="1"/>
              <a:t>fr.proteor.com</a:t>
            </a:r>
            <a:r>
              <a:rPr lang="fr-FR" dirty="0"/>
              <a:t>/</a:t>
            </a:r>
            <a:r>
              <a:rPr lang="fr-FR" dirty="0" err="1"/>
              <a:t>metiers</a:t>
            </a:r>
            <a:r>
              <a:rPr lang="fr-FR" dirty="0"/>
              <a:t>/appareillage-</a:t>
            </a:r>
            <a:r>
              <a:rPr lang="fr-FR" dirty="0" err="1"/>
              <a:t>orthopedique</a:t>
            </a:r>
            <a:r>
              <a:rPr lang="fr-FR" dirty="0"/>
              <a:t>/</a:t>
            </a:r>
          </a:p>
        </p:txBody>
      </p:sp>
    </p:spTree>
    <p:extLst>
      <p:ext uri="{BB962C8B-B14F-4D97-AF65-F5344CB8AC3E}">
        <p14:creationId xmlns:p14="http://schemas.microsoft.com/office/powerpoint/2010/main" val="1776612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DC714-F73E-8E42-9032-66C6D15DBB43}"/>
              </a:ext>
            </a:extLst>
          </p:cNvPr>
          <p:cNvSpPr>
            <a:spLocks noGrp="1"/>
          </p:cNvSpPr>
          <p:nvPr>
            <p:ph type="title"/>
          </p:nvPr>
        </p:nvSpPr>
        <p:spPr/>
        <p:txBody>
          <a:bodyPr/>
          <a:lstStyle/>
          <a:p>
            <a:r>
              <a:rPr lang="fr-FR" b="1" dirty="0">
                <a:latin typeface="Abadi MT Condensed Light" panose="020B0306030101010103" pitchFamily="34" charset="77"/>
              </a:rPr>
              <a:t>Cas particulier du Plâtres </a:t>
            </a:r>
          </a:p>
        </p:txBody>
      </p:sp>
      <p:pic>
        <p:nvPicPr>
          <p:cNvPr id="6" name="Espace réservé du contenu 5" descr="Une image contenant intérieur, meubles, pièce, chambre d’hôpital&#10;&#10;Description générée automatiquement">
            <a:extLst>
              <a:ext uri="{FF2B5EF4-FFF2-40B4-BE49-F238E27FC236}">
                <a16:creationId xmlns:a16="http://schemas.microsoft.com/office/drawing/2014/main" id="{D65BB12F-D584-9E4C-8980-CF707C45FD9A}"/>
              </a:ext>
            </a:extLst>
          </p:cNvPr>
          <p:cNvPicPr>
            <a:picLocks noGrp="1" noChangeAspect="1"/>
          </p:cNvPicPr>
          <p:nvPr>
            <p:ph idx="1"/>
          </p:nvPr>
        </p:nvPicPr>
        <p:blipFill>
          <a:blip r:embed="rId2"/>
          <a:stretch>
            <a:fillRect/>
          </a:stretch>
        </p:blipFill>
        <p:spPr>
          <a:xfrm>
            <a:off x="1104899" y="2033932"/>
            <a:ext cx="4991101" cy="3769321"/>
          </a:xfrm>
        </p:spPr>
      </p:pic>
      <p:pic>
        <p:nvPicPr>
          <p:cNvPr id="4" name="Espace réservé du contenu 4">
            <a:extLst>
              <a:ext uri="{FF2B5EF4-FFF2-40B4-BE49-F238E27FC236}">
                <a16:creationId xmlns:a16="http://schemas.microsoft.com/office/drawing/2014/main" id="{53BDBDC8-B239-8144-9D63-C8F9E7A1BD3B}"/>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12832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576F3-F5BD-7811-65AD-C789DA0C6B46}"/>
              </a:ext>
            </a:extLst>
          </p:cNvPr>
          <p:cNvSpPr>
            <a:spLocks noGrp="1"/>
          </p:cNvSpPr>
          <p:nvPr>
            <p:ph type="title"/>
          </p:nvPr>
        </p:nvSpPr>
        <p:spPr/>
        <p:txBody>
          <a:bodyPr/>
          <a:lstStyle/>
          <a:p>
            <a:r>
              <a:rPr lang="fr-FR" b="1" dirty="0">
                <a:latin typeface="Abadi MT Condensed Light" panose="020B0306030101010103" pitchFamily="34" charset="77"/>
              </a:rPr>
              <a:t>La chirurgie </a:t>
            </a:r>
          </a:p>
        </p:txBody>
      </p:sp>
      <p:sp>
        <p:nvSpPr>
          <p:cNvPr id="3" name="Espace réservé du contenu 2">
            <a:extLst>
              <a:ext uri="{FF2B5EF4-FFF2-40B4-BE49-F238E27FC236}">
                <a16:creationId xmlns:a16="http://schemas.microsoft.com/office/drawing/2014/main" id="{F2E83CCA-EE4F-5C28-1EB3-B6DD762C6612}"/>
              </a:ext>
            </a:extLst>
          </p:cNvPr>
          <p:cNvSpPr>
            <a:spLocks noGrp="1"/>
          </p:cNvSpPr>
          <p:nvPr>
            <p:ph idx="1"/>
          </p:nvPr>
        </p:nvSpPr>
        <p:spPr>
          <a:xfrm>
            <a:off x="838200" y="1825625"/>
            <a:ext cx="5867400" cy="4351338"/>
          </a:xfrm>
        </p:spPr>
        <p:txBody>
          <a:bodyPr/>
          <a:lstStyle/>
          <a:p>
            <a:r>
              <a:rPr lang="fr-FR" dirty="0"/>
              <a:t>VBT (  </a:t>
            </a:r>
            <a:r>
              <a:rPr lang="fr-FR" dirty="0" err="1"/>
              <a:t>Vertebral</a:t>
            </a:r>
            <a:r>
              <a:rPr lang="fr-FR" dirty="0"/>
              <a:t> Body </a:t>
            </a:r>
            <a:r>
              <a:rPr lang="fr-FR" dirty="0" err="1"/>
              <a:t>Tethering</a:t>
            </a:r>
            <a:r>
              <a:rPr lang="fr-FR" dirty="0"/>
              <a:t>) </a:t>
            </a:r>
          </a:p>
          <a:p>
            <a:pPr marL="0" indent="0">
              <a:buNone/>
            </a:pPr>
            <a:r>
              <a:rPr lang="fr-FR" dirty="0"/>
              <a:t> Lyon, Grenoble, Nice et Dijon </a:t>
            </a:r>
          </a:p>
          <a:p>
            <a:pPr marL="0" indent="0">
              <a:buNone/>
            </a:pPr>
            <a:r>
              <a:rPr lang="fr-FR" dirty="0"/>
              <a:t>Implant + câbles pour guider la croissance </a:t>
            </a:r>
          </a:p>
          <a:p>
            <a:pPr marL="0" indent="0">
              <a:buNone/>
            </a:pPr>
            <a:endParaRPr lang="fr-FR" dirty="0"/>
          </a:p>
          <a:p>
            <a:r>
              <a:rPr lang="fr-FR" dirty="0"/>
              <a:t>Arthrodèse </a:t>
            </a:r>
          </a:p>
        </p:txBody>
      </p:sp>
      <p:pic>
        <p:nvPicPr>
          <p:cNvPr id="4" name="Espace réservé du contenu 4">
            <a:extLst>
              <a:ext uri="{FF2B5EF4-FFF2-40B4-BE49-F238E27FC236}">
                <a16:creationId xmlns:a16="http://schemas.microsoft.com/office/drawing/2014/main" id="{BE083D1E-89F5-D06D-6F56-7000C223F1B5}"/>
              </a:ext>
            </a:extLst>
          </p:cNvPr>
          <p:cNvPicPr>
            <a:picLocks noChangeAspect="1"/>
          </p:cNvPicPr>
          <p:nvPr/>
        </p:nvPicPr>
        <p:blipFill rotWithShape="1">
          <a:blip r:embed="rId2"/>
          <a:srcRect l="2651" r="7826" b="1"/>
          <a:stretch/>
        </p:blipFill>
        <p:spPr>
          <a:xfrm>
            <a:off x="9821064" y="11"/>
            <a:ext cx="2370934" cy="257555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Image 5" descr="Une image contenant film radiographique, Imagerie médicale, radiologie, radiographie&#10;&#10;Description générée automatiquement">
            <a:extLst>
              <a:ext uri="{FF2B5EF4-FFF2-40B4-BE49-F238E27FC236}">
                <a16:creationId xmlns:a16="http://schemas.microsoft.com/office/drawing/2014/main" id="{B7B6A706-9F8A-506C-D9F9-92ED6C184766}"/>
              </a:ext>
            </a:extLst>
          </p:cNvPr>
          <p:cNvPicPr>
            <a:picLocks noChangeAspect="1"/>
          </p:cNvPicPr>
          <p:nvPr/>
        </p:nvPicPr>
        <p:blipFill>
          <a:blip r:embed="rId3"/>
          <a:stretch>
            <a:fillRect/>
          </a:stretch>
        </p:blipFill>
        <p:spPr>
          <a:xfrm>
            <a:off x="6227878" y="2417768"/>
            <a:ext cx="4424882" cy="4357498"/>
          </a:xfrm>
          <a:prstGeom prst="rect">
            <a:avLst/>
          </a:prstGeom>
        </p:spPr>
      </p:pic>
    </p:spTree>
    <p:extLst>
      <p:ext uri="{BB962C8B-B14F-4D97-AF65-F5344CB8AC3E}">
        <p14:creationId xmlns:p14="http://schemas.microsoft.com/office/powerpoint/2010/main" val="1831847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5379D9-3A2F-354D-AE48-782F2FAD6925}"/>
              </a:ext>
            </a:extLst>
          </p:cNvPr>
          <p:cNvSpPr>
            <a:spLocks noGrp="1"/>
          </p:cNvSpPr>
          <p:nvPr>
            <p:ph type="title"/>
          </p:nvPr>
        </p:nvSpPr>
        <p:spPr/>
        <p:txBody>
          <a:bodyPr/>
          <a:lstStyle/>
          <a:p>
            <a:r>
              <a:rPr lang="fr-FR" b="1" dirty="0">
                <a:latin typeface="Abadi MT Condensed Light" panose="020B0306030101010103" pitchFamily="34" charset="77"/>
              </a:rPr>
              <a:t>Pourquoi de la kiné ?</a:t>
            </a:r>
          </a:p>
        </p:txBody>
      </p:sp>
      <p:pic>
        <p:nvPicPr>
          <p:cNvPr id="6" name="Espace réservé du contenu 5" descr="Une image contenant chien, intérieur, assis, brun&#10;&#10;Description générée automatiquement">
            <a:extLst>
              <a:ext uri="{FF2B5EF4-FFF2-40B4-BE49-F238E27FC236}">
                <a16:creationId xmlns:a16="http://schemas.microsoft.com/office/drawing/2014/main" id="{09703F5D-98AA-6949-A622-03AFA974C61A}"/>
              </a:ext>
            </a:extLst>
          </p:cNvPr>
          <p:cNvPicPr>
            <a:picLocks noGrp="1" noChangeAspect="1"/>
          </p:cNvPicPr>
          <p:nvPr>
            <p:ph idx="1"/>
          </p:nvPr>
        </p:nvPicPr>
        <p:blipFill>
          <a:blip r:embed="rId2"/>
          <a:stretch>
            <a:fillRect/>
          </a:stretch>
        </p:blipFill>
        <p:spPr>
          <a:xfrm>
            <a:off x="5972175" y="4233069"/>
            <a:ext cx="5791200" cy="2451100"/>
          </a:xfrm>
        </p:spPr>
      </p:pic>
      <p:pic>
        <p:nvPicPr>
          <p:cNvPr id="4" name="Espace réservé du contenu 4">
            <a:extLst>
              <a:ext uri="{FF2B5EF4-FFF2-40B4-BE49-F238E27FC236}">
                <a16:creationId xmlns:a16="http://schemas.microsoft.com/office/drawing/2014/main" id="{86B5BD93-4875-AE42-A589-1D4C9CEAD3C6}"/>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ZoneTexte 7">
            <a:extLst>
              <a:ext uri="{FF2B5EF4-FFF2-40B4-BE49-F238E27FC236}">
                <a16:creationId xmlns:a16="http://schemas.microsoft.com/office/drawing/2014/main" id="{4681747E-A9AF-624D-A0FF-A468F27B0E4C}"/>
              </a:ext>
            </a:extLst>
          </p:cNvPr>
          <p:cNvSpPr txBox="1"/>
          <p:nvPr/>
        </p:nvSpPr>
        <p:spPr>
          <a:xfrm>
            <a:off x="608015" y="2055803"/>
            <a:ext cx="6251574" cy="1292662"/>
          </a:xfrm>
          <a:prstGeom prst="rect">
            <a:avLst/>
          </a:prstGeom>
          <a:noFill/>
        </p:spPr>
        <p:txBody>
          <a:bodyPr wrap="square" rtlCol="0">
            <a:spAutoFit/>
          </a:bodyPr>
          <a:lstStyle/>
          <a:p>
            <a:r>
              <a:rPr lang="fr-FR" sz="2400" b="1" i="1" dirty="0">
                <a:ea typeface="Tahoma" panose="020B0604030504040204" pitchFamily="34" charset="0"/>
                <a:cs typeface="Tahoma" panose="020B0604030504040204" pitchFamily="34" charset="0"/>
              </a:rPr>
              <a:t>2012: </a:t>
            </a:r>
            <a:r>
              <a:rPr lang="fr-FR" i="1" dirty="0" err="1">
                <a:ea typeface="Tahoma" panose="020B0604030504040204" pitchFamily="34" charset="0"/>
                <a:cs typeface="Tahoma" panose="020B0604030504040204" pitchFamily="34" charset="0"/>
              </a:rPr>
              <a:t>Exercises</a:t>
            </a:r>
            <a:r>
              <a:rPr lang="fr-FR" i="1" dirty="0">
                <a:ea typeface="Tahoma" panose="020B0604030504040204" pitchFamily="34" charset="0"/>
                <a:cs typeface="Tahoma" panose="020B0604030504040204" pitchFamily="34" charset="0"/>
              </a:rPr>
              <a:t> for adolescent </a:t>
            </a:r>
            <a:r>
              <a:rPr lang="fr-FR" i="1" dirty="0" err="1">
                <a:ea typeface="Tahoma" panose="020B0604030504040204" pitchFamily="34" charset="0"/>
                <a:cs typeface="Tahoma" panose="020B0604030504040204" pitchFamily="34" charset="0"/>
              </a:rPr>
              <a:t>idiopathic</a:t>
            </a:r>
            <a:r>
              <a:rPr lang="fr-FR" i="1" dirty="0">
                <a:ea typeface="Tahoma" panose="020B0604030504040204" pitchFamily="34" charset="0"/>
                <a:cs typeface="Tahoma" panose="020B0604030504040204" pitchFamily="34" charset="0"/>
              </a:rPr>
              <a:t> </a:t>
            </a:r>
            <a:r>
              <a:rPr lang="fr-FR" i="1" dirty="0" err="1">
                <a:ea typeface="Tahoma" panose="020B0604030504040204" pitchFamily="34" charset="0"/>
                <a:cs typeface="Tahoma" panose="020B0604030504040204" pitchFamily="34" charset="0"/>
              </a:rPr>
              <a:t>scoliosis</a:t>
            </a:r>
            <a:r>
              <a:rPr lang="fr-FR" i="1" dirty="0">
                <a:ea typeface="Tahoma" panose="020B0604030504040204" pitchFamily="34" charset="0"/>
                <a:cs typeface="Tahoma" panose="020B0604030504040204" pitchFamily="34" charset="0"/>
              </a:rPr>
              <a:t> (</a:t>
            </a:r>
            <a:r>
              <a:rPr lang="fr-FR" i="1" dirty="0" err="1">
                <a:ea typeface="Tahoma" panose="020B0604030504040204" pitchFamily="34" charset="0"/>
                <a:cs typeface="Tahoma" panose="020B0604030504040204" pitchFamily="34" charset="0"/>
              </a:rPr>
              <a:t>Review</a:t>
            </a:r>
            <a:r>
              <a:rPr lang="fr-FR" i="1" dirty="0">
                <a:ea typeface="Tahoma" panose="020B0604030504040204" pitchFamily="34" charset="0"/>
                <a:cs typeface="Tahoma" panose="020B0604030504040204" pitchFamily="34" charset="0"/>
              </a:rPr>
              <a:t>) Romano M, </a:t>
            </a:r>
            <a:r>
              <a:rPr lang="fr-FR" i="1" dirty="0" err="1">
                <a:ea typeface="Tahoma" panose="020B0604030504040204" pitchFamily="34" charset="0"/>
                <a:cs typeface="Tahoma" panose="020B0604030504040204" pitchFamily="34" charset="0"/>
              </a:rPr>
              <a:t>Minozzi</a:t>
            </a:r>
            <a:r>
              <a:rPr lang="fr-FR" i="1" dirty="0">
                <a:ea typeface="Tahoma" panose="020B0604030504040204" pitchFamily="34" charset="0"/>
                <a:cs typeface="Tahoma" panose="020B0604030504040204" pitchFamily="34" charset="0"/>
              </a:rPr>
              <a:t> S, </a:t>
            </a:r>
            <a:r>
              <a:rPr lang="fr-FR" i="1" dirty="0" err="1">
                <a:ea typeface="Tahoma" panose="020B0604030504040204" pitchFamily="34" charset="0"/>
                <a:cs typeface="Tahoma" panose="020B0604030504040204" pitchFamily="34" charset="0"/>
              </a:rPr>
              <a:t>Bettany-Saltikov</a:t>
            </a:r>
            <a:r>
              <a:rPr lang="fr-FR" i="1" dirty="0">
                <a:ea typeface="Tahoma" panose="020B0604030504040204" pitchFamily="34" charset="0"/>
                <a:cs typeface="Tahoma" panose="020B0604030504040204" pitchFamily="34" charset="0"/>
              </a:rPr>
              <a:t> J, </a:t>
            </a:r>
            <a:r>
              <a:rPr lang="fr-FR" i="1" dirty="0" err="1">
                <a:ea typeface="Tahoma" panose="020B0604030504040204" pitchFamily="34" charset="0"/>
                <a:cs typeface="Tahoma" panose="020B0604030504040204" pitchFamily="34" charset="0"/>
              </a:rPr>
              <a:t>Zaina</a:t>
            </a:r>
            <a:r>
              <a:rPr lang="fr-FR" i="1" dirty="0">
                <a:ea typeface="Tahoma" panose="020B0604030504040204" pitchFamily="34" charset="0"/>
                <a:cs typeface="Tahoma" panose="020B0604030504040204" pitchFamily="34" charset="0"/>
              </a:rPr>
              <a:t> F, </a:t>
            </a:r>
            <a:r>
              <a:rPr lang="fr-FR" i="1" dirty="0" err="1">
                <a:ea typeface="Tahoma" panose="020B0604030504040204" pitchFamily="34" charset="0"/>
                <a:cs typeface="Tahoma" panose="020B0604030504040204" pitchFamily="34" charset="0"/>
              </a:rPr>
              <a:t>Chockalingam</a:t>
            </a:r>
            <a:r>
              <a:rPr lang="fr-FR" i="1" dirty="0">
                <a:ea typeface="Tahoma" panose="020B0604030504040204" pitchFamily="34" charset="0"/>
                <a:cs typeface="Tahoma" panose="020B0604030504040204" pitchFamily="34" charset="0"/>
              </a:rPr>
              <a:t> N, </a:t>
            </a:r>
            <a:r>
              <a:rPr lang="fr-FR" i="1" dirty="0" err="1">
                <a:ea typeface="Tahoma" panose="020B0604030504040204" pitchFamily="34" charset="0"/>
                <a:cs typeface="Tahoma" panose="020B0604030504040204" pitchFamily="34" charset="0"/>
              </a:rPr>
              <a:t>Kotwicki</a:t>
            </a:r>
            <a:r>
              <a:rPr lang="fr-FR" i="1" dirty="0">
                <a:ea typeface="Tahoma" panose="020B0604030504040204" pitchFamily="34" charset="0"/>
                <a:cs typeface="Tahoma" panose="020B0604030504040204" pitchFamily="34" charset="0"/>
              </a:rPr>
              <a:t> T, </a:t>
            </a:r>
            <a:r>
              <a:rPr lang="fr-FR" i="1" dirty="0" err="1">
                <a:ea typeface="Tahoma" panose="020B0604030504040204" pitchFamily="34" charset="0"/>
                <a:cs typeface="Tahoma" panose="020B0604030504040204" pitchFamily="34" charset="0"/>
              </a:rPr>
              <a:t>MaierHennes</a:t>
            </a:r>
            <a:r>
              <a:rPr lang="fr-FR" i="1" dirty="0">
                <a:ea typeface="Tahoma" panose="020B0604030504040204" pitchFamily="34" charset="0"/>
                <a:cs typeface="Tahoma" panose="020B0604030504040204" pitchFamily="34" charset="0"/>
              </a:rPr>
              <a:t> A, </a:t>
            </a:r>
            <a:r>
              <a:rPr lang="fr-FR" i="1" dirty="0" err="1">
                <a:ea typeface="Tahoma" panose="020B0604030504040204" pitchFamily="34" charset="0"/>
                <a:cs typeface="Tahoma" panose="020B0604030504040204" pitchFamily="34" charset="0"/>
              </a:rPr>
              <a:t>Negrini</a:t>
            </a:r>
            <a:r>
              <a:rPr lang="fr-FR" i="1" dirty="0">
                <a:ea typeface="Tahoma" panose="020B0604030504040204" pitchFamily="34" charset="0"/>
                <a:cs typeface="Tahoma" panose="020B0604030504040204" pitchFamily="34" charset="0"/>
              </a:rPr>
              <a:t> S </a:t>
            </a:r>
          </a:p>
          <a:p>
            <a:pPr marL="285750" indent="-285750">
              <a:buFontTx/>
              <a:buChar char="-"/>
            </a:pPr>
            <a:endParaRPr lang="fr-FR" dirty="0">
              <a:latin typeface="Agency FB" panose="020B0503020202020204" pitchFamily="34" charset="0"/>
              <a:ea typeface="Tahoma" panose="020B0604030504040204" pitchFamily="34" charset="0"/>
              <a:cs typeface="Tahoma" panose="020B0604030504040204" pitchFamily="34" charset="0"/>
            </a:endParaRPr>
          </a:p>
        </p:txBody>
      </p:sp>
      <p:sp>
        <p:nvSpPr>
          <p:cNvPr id="10" name="Flèche vers le bas 9">
            <a:extLst>
              <a:ext uri="{FF2B5EF4-FFF2-40B4-BE49-F238E27FC236}">
                <a16:creationId xmlns:a16="http://schemas.microsoft.com/office/drawing/2014/main" id="{E50A8441-351C-ED40-8876-C98CF087BB78}"/>
              </a:ext>
            </a:extLst>
          </p:cNvPr>
          <p:cNvSpPr/>
          <p:nvPr/>
        </p:nvSpPr>
        <p:spPr>
          <a:xfrm>
            <a:off x="2486025" y="3186113"/>
            <a:ext cx="628650" cy="10469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D39568A-0E76-1D4C-967A-5FB88F4503FC}"/>
              </a:ext>
            </a:extLst>
          </p:cNvPr>
          <p:cNvSpPr txBox="1"/>
          <p:nvPr/>
        </p:nvSpPr>
        <p:spPr>
          <a:xfrm>
            <a:off x="1085850" y="4486275"/>
            <a:ext cx="3543300" cy="523220"/>
          </a:xfrm>
          <a:prstGeom prst="rect">
            <a:avLst/>
          </a:prstGeom>
          <a:noFill/>
        </p:spPr>
        <p:txBody>
          <a:bodyPr wrap="square" rtlCol="0">
            <a:spAutoFit/>
          </a:bodyPr>
          <a:lstStyle/>
          <a:p>
            <a:pPr algn="ctr"/>
            <a:r>
              <a:rPr lang="fr-FR" sz="2800" dirty="0">
                <a:latin typeface="Abadi MT Condensed Light" panose="020B0306030101010103" pitchFamily="34" charset="77"/>
              </a:rPr>
              <a:t>PAS ASSEZ DE PREUVES </a:t>
            </a:r>
          </a:p>
        </p:txBody>
      </p:sp>
    </p:spTree>
    <p:extLst>
      <p:ext uri="{BB962C8B-B14F-4D97-AF65-F5344CB8AC3E}">
        <p14:creationId xmlns:p14="http://schemas.microsoft.com/office/powerpoint/2010/main" val="23241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09D1FF-7C64-6644-A001-4275BF44C530}"/>
              </a:ext>
            </a:extLst>
          </p:cNvPr>
          <p:cNvSpPr>
            <a:spLocks noGrp="1"/>
          </p:cNvSpPr>
          <p:nvPr>
            <p:ph type="title"/>
          </p:nvPr>
        </p:nvSpPr>
        <p:spPr/>
        <p:txBody>
          <a:bodyPr/>
          <a:lstStyle/>
          <a:p>
            <a:r>
              <a:rPr lang="fr-FR" b="1" dirty="0">
                <a:latin typeface="Abadi MT Condensed Light" panose="020B0306030101010103" pitchFamily="34" charset="77"/>
              </a:rPr>
              <a:t>Pourquoi de la kiné ?</a:t>
            </a:r>
            <a:endParaRPr lang="fr-FR" dirty="0">
              <a:latin typeface="Abadi MT Condensed Light" panose="020B0306030101010103" pitchFamily="34" charset="77"/>
            </a:endParaRPr>
          </a:p>
        </p:txBody>
      </p:sp>
      <p:pic>
        <p:nvPicPr>
          <p:cNvPr id="6" name="Espace réservé du contenu 5" descr="Une image contenant herbe, chien, extérieur, champ&#10;&#10;Description générée automatiquement">
            <a:extLst>
              <a:ext uri="{FF2B5EF4-FFF2-40B4-BE49-F238E27FC236}">
                <a16:creationId xmlns:a16="http://schemas.microsoft.com/office/drawing/2014/main" id="{FCA8278A-F124-DC43-8E14-F99EDBE40916}"/>
              </a:ext>
            </a:extLst>
          </p:cNvPr>
          <p:cNvPicPr>
            <a:picLocks noGrp="1" noChangeAspect="1"/>
          </p:cNvPicPr>
          <p:nvPr>
            <p:ph idx="1"/>
          </p:nvPr>
        </p:nvPicPr>
        <p:blipFill>
          <a:blip r:embed="rId2"/>
          <a:stretch>
            <a:fillRect/>
          </a:stretch>
        </p:blipFill>
        <p:spPr>
          <a:xfrm>
            <a:off x="8580438" y="4421158"/>
            <a:ext cx="3175000" cy="2108200"/>
          </a:xfrm>
        </p:spPr>
      </p:pic>
      <p:pic>
        <p:nvPicPr>
          <p:cNvPr id="4" name="Espace réservé du contenu 4">
            <a:extLst>
              <a:ext uri="{FF2B5EF4-FFF2-40B4-BE49-F238E27FC236}">
                <a16:creationId xmlns:a16="http://schemas.microsoft.com/office/drawing/2014/main" id="{EB1224B3-5B78-9E40-9F78-79480258B93F}"/>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ZoneTexte 6">
            <a:extLst>
              <a:ext uri="{FF2B5EF4-FFF2-40B4-BE49-F238E27FC236}">
                <a16:creationId xmlns:a16="http://schemas.microsoft.com/office/drawing/2014/main" id="{C51BED81-B9C7-DE46-9DD2-00C541013DC7}"/>
              </a:ext>
            </a:extLst>
          </p:cNvPr>
          <p:cNvSpPr txBox="1"/>
          <p:nvPr/>
        </p:nvSpPr>
        <p:spPr>
          <a:xfrm>
            <a:off x="838200" y="1885950"/>
            <a:ext cx="6519863" cy="1846659"/>
          </a:xfrm>
          <a:prstGeom prst="rect">
            <a:avLst/>
          </a:prstGeom>
          <a:noFill/>
        </p:spPr>
        <p:txBody>
          <a:bodyPr wrap="square" rtlCol="0">
            <a:spAutoFit/>
          </a:bodyPr>
          <a:lstStyle/>
          <a:p>
            <a:r>
              <a:rPr lang="fr-FR" sz="2400" b="1" i="1" dirty="0"/>
              <a:t>2014: </a:t>
            </a:r>
            <a:r>
              <a:rPr lang="fr-FR" i="1" dirty="0" err="1"/>
              <a:t>Monticone</a:t>
            </a:r>
            <a:r>
              <a:rPr lang="fr-FR" i="1" dirty="0"/>
              <a:t> M, </a:t>
            </a:r>
            <a:r>
              <a:rPr lang="fr-FR" i="1" dirty="0" err="1"/>
              <a:t>Ambrosini</a:t>
            </a:r>
            <a:r>
              <a:rPr lang="fr-FR" i="1" dirty="0"/>
              <a:t> E, </a:t>
            </a:r>
            <a:r>
              <a:rPr lang="fr-FR" i="1" dirty="0" err="1"/>
              <a:t>Cazzaniga</a:t>
            </a:r>
            <a:r>
              <a:rPr lang="fr-FR" i="1" dirty="0"/>
              <a:t> D, Rocca B, Ferrante S. Active self-correction and </a:t>
            </a:r>
            <a:r>
              <a:rPr lang="fr-FR" i="1" dirty="0" err="1"/>
              <a:t>task-oriented</a:t>
            </a:r>
            <a:r>
              <a:rPr lang="fr-FR" i="1" dirty="0"/>
              <a:t> </a:t>
            </a:r>
            <a:r>
              <a:rPr lang="fr-FR" i="1" dirty="0" err="1"/>
              <a:t>exercises</a:t>
            </a:r>
            <a:r>
              <a:rPr lang="fr-FR" i="1" dirty="0"/>
              <a:t> </a:t>
            </a:r>
            <a:r>
              <a:rPr lang="fr-FR" i="1" dirty="0" err="1"/>
              <a:t>reduce</a:t>
            </a:r>
            <a:r>
              <a:rPr lang="fr-FR" i="1" dirty="0"/>
              <a:t> spinal </a:t>
            </a:r>
            <a:r>
              <a:rPr lang="fr-FR" i="1" dirty="0" err="1"/>
              <a:t>deformity</a:t>
            </a:r>
            <a:r>
              <a:rPr lang="fr-FR" i="1" dirty="0"/>
              <a:t> and </a:t>
            </a:r>
            <a:r>
              <a:rPr lang="fr-FR" i="1" dirty="0" err="1"/>
              <a:t>improve</a:t>
            </a:r>
            <a:r>
              <a:rPr lang="fr-FR" i="1" dirty="0"/>
              <a:t> </a:t>
            </a:r>
            <a:r>
              <a:rPr lang="fr-FR" i="1" dirty="0" err="1"/>
              <a:t>quality</a:t>
            </a:r>
            <a:r>
              <a:rPr lang="fr-FR" i="1" dirty="0"/>
              <a:t> of life in </a:t>
            </a:r>
            <a:r>
              <a:rPr lang="fr-FR" i="1" dirty="0" err="1"/>
              <a:t>subjects</a:t>
            </a:r>
            <a:r>
              <a:rPr lang="fr-FR" i="1" dirty="0"/>
              <a:t> </a:t>
            </a:r>
            <a:r>
              <a:rPr lang="fr-FR" i="1" dirty="0" err="1"/>
              <a:t>with</a:t>
            </a:r>
            <a:r>
              <a:rPr lang="fr-FR" i="1" dirty="0"/>
              <a:t> </a:t>
            </a:r>
            <a:r>
              <a:rPr lang="fr-FR" i="1" dirty="0" err="1"/>
              <a:t>mild</a:t>
            </a:r>
            <a:r>
              <a:rPr lang="fr-FR" i="1" dirty="0"/>
              <a:t> adolescent </a:t>
            </a:r>
            <a:r>
              <a:rPr lang="fr-FR" i="1" dirty="0" err="1"/>
              <a:t>idiopathic</a:t>
            </a:r>
            <a:r>
              <a:rPr lang="fr-FR" i="1" dirty="0"/>
              <a:t> </a:t>
            </a:r>
            <a:r>
              <a:rPr lang="fr-FR" i="1" dirty="0" err="1"/>
              <a:t>scoliosis</a:t>
            </a:r>
            <a:r>
              <a:rPr lang="fr-FR" i="1" dirty="0"/>
              <a:t>. </a:t>
            </a:r>
            <a:r>
              <a:rPr lang="fr-FR" i="1" dirty="0" err="1"/>
              <a:t>Results</a:t>
            </a:r>
            <a:r>
              <a:rPr lang="fr-FR" i="1" dirty="0"/>
              <a:t> of a </a:t>
            </a:r>
            <a:r>
              <a:rPr lang="fr-FR" i="1" dirty="0" err="1"/>
              <a:t>randomised</a:t>
            </a:r>
            <a:r>
              <a:rPr lang="fr-FR" i="1" dirty="0"/>
              <a:t> </a:t>
            </a:r>
            <a:r>
              <a:rPr lang="fr-FR" i="1" dirty="0" err="1"/>
              <a:t>controlled</a:t>
            </a:r>
            <a:r>
              <a:rPr lang="fr-FR" i="1" dirty="0"/>
              <a:t> trial. </a:t>
            </a:r>
            <a:r>
              <a:rPr lang="fr-FR" i="1" dirty="0" err="1"/>
              <a:t>Eur</a:t>
            </a:r>
            <a:r>
              <a:rPr lang="fr-FR" i="1" dirty="0"/>
              <a:t> </a:t>
            </a:r>
            <a:r>
              <a:rPr lang="fr-FR" i="1" dirty="0" err="1"/>
              <a:t>Spine</a:t>
            </a:r>
            <a:r>
              <a:rPr lang="fr-FR" i="1" dirty="0"/>
              <a:t> J. 2014 Jun;23(6):1204-14. </a:t>
            </a:r>
            <a:r>
              <a:rPr lang="fr-FR" i="1" dirty="0" err="1"/>
              <a:t>doi</a:t>
            </a:r>
            <a:r>
              <a:rPr lang="fr-FR" i="1" dirty="0"/>
              <a:t>: 10.1007/s00586-014-3241-y. </a:t>
            </a:r>
            <a:r>
              <a:rPr lang="fr-FR" i="1" dirty="0" err="1"/>
              <a:t>Epub</a:t>
            </a:r>
            <a:r>
              <a:rPr lang="fr-FR" i="1" dirty="0"/>
              <a:t> 2014 </a:t>
            </a:r>
            <a:r>
              <a:rPr lang="fr-FR" i="1" dirty="0" err="1"/>
              <a:t>Feb</a:t>
            </a:r>
            <a:r>
              <a:rPr lang="fr-FR" i="1" dirty="0"/>
              <a:t> 28. PMID: 24682356.</a:t>
            </a:r>
            <a:endParaRPr lang="fr-FR" i="1" dirty="0">
              <a:ea typeface="Tahoma" panose="020B0604030504040204" pitchFamily="34" charset="0"/>
              <a:cs typeface="Tahoma" panose="020B0604030504040204" pitchFamily="34" charset="0"/>
            </a:endParaRPr>
          </a:p>
        </p:txBody>
      </p:sp>
      <p:sp>
        <p:nvSpPr>
          <p:cNvPr id="8" name="Flèche vers le bas 7">
            <a:extLst>
              <a:ext uri="{FF2B5EF4-FFF2-40B4-BE49-F238E27FC236}">
                <a16:creationId xmlns:a16="http://schemas.microsoft.com/office/drawing/2014/main" id="{D6387644-E1EE-B34E-94CD-BDBF5B43AAE6}"/>
              </a:ext>
            </a:extLst>
          </p:cNvPr>
          <p:cNvSpPr/>
          <p:nvPr/>
        </p:nvSpPr>
        <p:spPr>
          <a:xfrm>
            <a:off x="3469481" y="3897680"/>
            <a:ext cx="628650" cy="10469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B28B9A5F-141B-B242-9A5D-945406D39B1C}"/>
              </a:ext>
            </a:extLst>
          </p:cNvPr>
          <p:cNvSpPr txBox="1"/>
          <p:nvPr/>
        </p:nvSpPr>
        <p:spPr>
          <a:xfrm>
            <a:off x="1585913" y="5072063"/>
            <a:ext cx="5243512" cy="830997"/>
          </a:xfrm>
          <a:prstGeom prst="rect">
            <a:avLst/>
          </a:prstGeom>
          <a:noFill/>
        </p:spPr>
        <p:txBody>
          <a:bodyPr wrap="square" rtlCol="0">
            <a:spAutoFit/>
          </a:bodyPr>
          <a:lstStyle/>
          <a:p>
            <a:pPr algn="ctr"/>
            <a:r>
              <a:rPr lang="fr-FR" sz="2400" dirty="0">
                <a:latin typeface="Abadi MT Condensed Light" panose="020B0306030101010103" pitchFamily="34" charset="77"/>
              </a:rPr>
              <a:t>RCT 2 fois 55 Patients: amélioration de l’angle de Cobb</a:t>
            </a:r>
          </a:p>
        </p:txBody>
      </p:sp>
    </p:spTree>
    <p:extLst>
      <p:ext uri="{BB962C8B-B14F-4D97-AF65-F5344CB8AC3E}">
        <p14:creationId xmlns:p14="http://schemas.microsoft.com/office/powerpoint/2010/main" val="3106073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A45CB-2EC7-1F4B-B253-4D34EE173120}"/>
              </a:ext>
            </a:extLst>
          </p:cNvPr>
          <p:cNvSpPr>
            <a:spLocks noGrp="1"/>
          </p:cNvSpPr>
          <p:nvPr>
            <p:ph type="title"/>
          </p:nvPr>
        </p:nvSpPr>
        <p:spPr/>
        <p:txBody>
          <a:bodyPr/>
          <a:lstStyle/>
          <a:p>
            <a:r>
              <a:rPr lang="fr-FR" b="1" dirty="0">
                <a:latin typeface="Abadi MT Condensed Light" panose="020B0306030101010103" pitchFamily="34" charset="77"/>
              </a:rPr>
              <a:t>Pourquoi de la kiné ?</a:t>
            </a:r>
            <a:endParaRPr lang="fr-FR" dirty="0">
              <a:latin typeface="Abadi MT Condensed Light" panose="020B0306030101010103" pitchFamily="34" charset="77"/>
            </a:endParaRPr>
          </a:p>
        </p:txBody>
      </p:sp>
      <p:pic>
        <p:nvPicPr>
          <p:cNvPr id="6" name="Espace réservé du contenu 5" descr="Une image contenant herbe, chien, noir, extérieur&#10;&#10;Description générée automatiquement">
            <a:extLst>
              <a:ext uri="{FF2B5EF4-FFF2-40B4-BE49-F238E27FC236}">
                <a16:creationId xmlns:a16="http://schemas.microsoft.com/office/drawing/2014/main" id="{AC0FBEAB-4704-204D-9843-FD177F35DC92}"/>
              </a:ext>
            </a:extLst>
          </p:cNvPr>
          <p:cNvPicPr>
            <a:picLocks noGrp="1" noChangeAspect="1"/>
          </p:cNvPicPr>
          <p:nvPr>
            <p:ph idx="1"/>
          </p:nvPr>
        </p:nvPicPr>
        <p:blipFill>
          <a:blip r:embed="rId2"/>
          <a:stretch>
            <a:fillRect/>
          </a:stretch>
        </p:blipFill>
        <p:spPr>
          <a:xfrm>
            <a:off x="8650458" y="4226719"/>
            <a:ext cx="3387553" cy="2266156"/>
          </a:xfrm>
        </p:spPr>
      </p:pic>
      <p:pic>
        <p:nvPicPr>
          <p:cNvPr id="4" name="Espace réservé du contenu 4">
            <a:extLst>
              <a:ext uri="{FF2B5EF4-FFF2-40B4-BE49-F238E27FC236}">
                <a16:creationId xmlns:a16="http://schemas.microsoft.com/office/drawing/2014/main" id="{B017570B-75D4-9048-9B5F-1845C2265514}"/>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ZoneTexte 6">
            <a:extLst>
              <a:ext uri="{FF2B5EF4-FFF2-40B4-BE49-F238E27FC236}">
                <a16:creationId xmlns:a16="http://schemas.microsoft.com/office/drawing/2014/main" id="{FB047FE2-0EBA-F248-AD3B-6C7AA69872AE}"/>
              </a:ext>
            </a:extLst>
          </p:cNvPr>
          <p:cNvSpPr txBox="1"/>
          <p:nvPr/>
        </p:nvSpPr>
        <p:spPr>
          <a:xfrm>
            <a:off x="585788" y="1690688"/>
            <a:ext cx="6715125" cy="461665"/>
          </a:xfrm>
          <a:prstGeom prst="rect">
            <a:avLst/>
          </a:prstGeom>
          <a:noFill/>
        </p:spPr>
        <p:txBody>
          <a:bodyPr wrap="square" rtlCol="0">
            <a:spAutoFit/>
          </a:bodyPr>
          <a:lstStyle/>
          <a:p>
            <a:r>
              <a:rPr lang="fr-FR" sz="2400" dirty="0">
                <a:latin typeface="Abadi MT Condensed Light" panose="020B0306030101010103" pitchFamily="34" charset="77"/>
              </a:rPr>
              <a:t>Depuis </a:t>
            </a:r>
            <a:r>
              <a:rPr lang="fr-FR" sz="2400" b="1" dirty="0">
                <a:latin typeface="Abadi MT Condensed Light" panose="020B0306030101010103" pitchFamily="34" charset="77"/>
              </a:rPr>
              <a:t>2015</a:t>
            </a:r>
            <a:r>
              <a:rPr lang="fr-FR" sz="2400" dirty="0">
                <a:latin typeface="Abadi MT Condensed Light" panose="020B0306030101010103" pitchFamily="34" charset="77"/>
              </a:rPr>
              <a:t>: 10 revue systématique (45 </a:t>
            </a:r>
            <a:r>
              <a:rPr lang="fr-FR" sz="2400" dirty="0" err="1">
                <a:latin typeface="Abadi MT Condensed Light" panose="020B0306030101010103" pitchFamily="34" charset="77"/>
              </a:rPr>
              <a:t>etudes</a:t>
            </a:r>
            <a:r>
              <a:rPr lang="fr-FR" sz="2400" dirty="0">
                <a:latin typeface="Abadi MT Condensed Light" panose="020B0306030101010103" pitchFamily="34" charset="77"/>
              </a:rPr>
              <a:t>) </a:t>
            </a:r>
          </a:p>
        </p:txBody>
      </p:sp>
      <p:sp>
        <p:nvSpPr>
          <p:cNvPr id="8" name="ZoneTexte 7">
            <a:extLst>
              <a:ext uri="{FF2B5EF4-FFF2-40B4-BE49-F238E27FC236}">
                <a16:creationId xmlns:a16="http://schemas.microsoft.com/office/drawing/2014/main" id="{CC306E12-9875-524F-B97F-1B5EF64B80E8}"/>
              </a:ext>
            </a:extLst>
          </p:cNvPr>
          <p:cNvSpPr txBox="1"/>
          <p:nvPr/>
        </p:nvSpPr>
        <p:spPr>
          <a:xfrm>
            <a:off x="465139" y="4056042"/>
            <a:ext cx="3371850" cy="1878463"/>
          </a:xfrm>
          <a:prstGeom prst="rect">
            <a:avLst/>
          </a:prstGeom>
          <a:noFill/>
        </p:spPr>
        <p:txBody>
          <a:bodyPr wrap="square" rtlCol="0">
            <a:spAutoFit/>
          </a:bodyPr>
          <a:lstStyle/>
          <a:p>
            <a:pPr>
              <a:lnSpc>
                <a:spcPct val="150000"/>
              </a:lnSpc>
            </a:pPr>
            <a:r>
              <a:rPr lang="fr-FR" sz="2000" spc="300" dirty="0"/>
              <a:t>Angle de Cobb </a:t>
            </a:r>
          </a:p>
          <a:p>
            <a:pPr>
              <a:lnSpc>
                <a:spcPct val="150000"/>
              </a:lnSpc>
            </a:pPr>
            <a:r>
              <a:rPr lang="fr-FR" sz="2000" spc="300" dirty="0"/>
              <a:t>Asymétrie </a:t>
            </a:r>
          </a:p>
          <a:p>
            <a:pPr>
              <a:lnSpc>
                <a:spcPct val="150000"/>
              </a:lnSpc>
            </a:pPr>
            <a:r>
              <a:rPr lang="fr-FR" sz="2000" spc="300" dirty="0"/>
              <a:t>Qualité de vie</a:t>
            </a:r>
          </a:p>
          <a:p>
            <a:pPr>
              <a:lnSpc>
                <a:spcPct val="150000"/>
              </a:lnSpc>
            </a:pPr>
            <a:r>
              <a:rPr lang="fr-FR" sz="2000" spc="300" dirty="0"/>
              <a:t>Image corporelle</a:t>
            </a:r>
          </a:p>
        </p:txBody>
      </p:sp>
      <p:sp>
        <p:nvSpPr>
          <p:cNvPr id="9" name="ZoneTexte 8">
            <a:extLst>
              <a:ext uri="{FF2B5EF4-FFF2-40B4-BE49-F238E27FC236}">
                <a16:creationId xmlns:a16="http://schemas.microsoft.com/office/drawing/2014/main" id="{D31DF53D-98A3-7041-9F7E-A943768FB76E}"/>
              </a:ext>
            </a:extLst>
          </p:cNvPr>
          <p:cNvSpPr txBox="1"/>
          <p:nvPr/>
        </p:nvSpPr>
        <p:spPr>
          <a:xfrm>
            <a:off x="3836989" y="4056042"/>
            <a:ext cx="4518023" cy="1891287"/>
          </a:xfrm>
          <a:prstGeom prst="rect">
            <a:avLst/>
          </a:prstGeom>
          <a:noFill/>
        </p:spPr>
        <p:txBody>
          <a:bodyPr wrap="square" rtlCol="0">
            <a:spAutoFit/>
          </a:bodyPr>
          <a:lstStyle/>
          <a:p>
            <a:pPr>
              <a:lnSpc>
                <a:spcPct val="150000"/>
              </a:lnSpc>
            </a:pPr>
            <a:r>
              <a:rPr lang="fr-FR" sz="2000" spc="300" dirty="0"/>
              <a:t>Qualité</a:t>
            </a:r>
          </a:p>
          <a:p>
            <a:pPr>
              <a:lnSpc>
                <a:spcPct val="150000"/>
              </a:lnSpc>
            </a:pPr>
            <a:r>
              <a:rPr lang="fr-FR" sz="2000" spc="300" dirty="0"/>
              <a:t>Hétérogénéité </a:t>
            </a:r>
          </a:p>
          <a:p>
            <a:pPr>
              <a:lnSpc>
                <a:spcPct val="150000"/>
              </a:lnSpc>
            </a:pPr>
            <a:r>
              <a:rPr lang="fr-FR" sz="2000" spc="300" dirty="0"/>
              <a:t>Pas de comparaison des PSSE</a:t>
            </a:r>
          </a:p>
          <a:p>
            <a:pPr>
              <a:lnSpc>
                <a:spcPct val="150000"/>
              </a:lnSpc>
            </a:pPr>
            <a:r>
              <a:rPr lang="fr-FR" sz="2000" spc="300" dirty="0"/>
              <a:t>adulte?</a:t>
            </a:r>
          </a:p>
        </p:txBody>
      </p:sp>
      <p:sp>
        <p:nvSpPr>
          <p:cNvPr id="10" name="Graphique 12" descr="Badge à suivre avec un remplissage uni">
            <a:extLst>
              <a:ext uri="{FF2B5EF4-FFF2-40B4-BE49-F238E27FC236}">
                <a16:creationId xmlns:a16="http://schemas.microsoft.com/office/drawing/2014/main" id="{2D17F88A-A404-D24E-A122-B160D851D25F}"/>
              </a:ext>
            </a:extLst>
          </p:cNvPr>
          <p:cNvSpPr/>
          <p:nvPr/>
        </p:nvSpPr>
        <p:spPr>
          <a:xfrm>
            <a:off x="1076525" y="3067250"/>
            <a:ext cx="723499" cy="723500"/>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539096 w 723499"/>
              <a:gd name="connsiteY7" fmla="*/ 393954 h 723500"/>
              <a:gd name="connsiteX8" fmla="*/ 393954 w 723499"/>
              <a:gd name="connsiteY8" fmla="*/ 393954 h 723500"/>
              <a:gd name="connsiteX9" fmla="*/ 393954 w 723499"/>
              <a:gd name="connsiteY9" fmla="*/ 539058 h 723500"/>
              <a:gd name="connsiteX10" fmla="*/ 329546 w 723499"/>
              <a:gd name="connsiteY10" fmla="*/ 539058 h 723500"/>
              <a:gd name="connsiteX11" fmla="*/ 329546 w 723499"/>
              <a:gd name="connsiteY11" fmla="*/ 393916 h 723500"/>
              <a:gd name="connsiteX12" fmla="*/ 184404 w 723499"/>
              <a:gd name="connsiteY12" fmla="*/ 393916 h 723500"/>
              <a:gd name="connsiteX13" fmla="*/ 184404 w 723499"/>
              <a:gd name="connsiteY13" fmla="*/ 329508 h 723500"/>
              <a:gd name="connsiteX14" fmla="*/ 329546 w 723499"/>
              <a:gd name="connsiteY14" fmla="*/ 329508 h 723500"/>
              <a:gd name="connsiteX15" fmla="*/ 329546 w 723499"/>
              <a:gd name="connsiteY15" fmla="*/ 184366 h 723500"/>
              <a:gd name="connsiteX16" fmla="*/ 393954 w 723499"/>
              <a:gd name="connsiteY16" fmla="*/ 184366 h 723500"/>
              <a:gd name="connsiteX17" fmla="*/ 393954 w 723499"/>
              <a:gd name="connsiteY17" fmla="*/ 329508 h 723500"/>
              <a:gd name="connsiteX18" fmla="*/ 539096 w 723499"/>
              <a:gd name="connsiteY18" fmla="*/ 32950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539096" y="393954"/>
                </a:moveTo>
                <a:lnTo>
                  <a:pt x="393954" y="393954"/>
                </a:lnTo>
                <a:lnTo>
                  <a:pt x="393954" y="539058"/>
                </a:lnTo>
                <a:lnTo>
                  <a:pt x="329546" y="539058"/>
                </a:lnTo>
                <a:lnTo>
                  <a:pt x="329546" y="393916"/>
                </a:lnTo>
                <a:lnTo>
                  <a:pt x="184404" y="393916"/>
                </a:lnTo>
                <a:lnTo>
                  <a:pt x="184404" y="329508"/>
                </a:lnTo>
                <a:lnTo>
                  <a:pt x="329546" y="329508"/>
                </a:lnTo>
                <a:lnTo>
                  <a:pt x="329546" y="184366"/>
                </a:lnTo>
                <a:lnTo>
                  <a:pt x="393954" y="184366"/>
                </a:lnTo>
                <a:lnTo>
                  <a:pt x="393954" y="329508"/>
                </a:lnTo>
                <a:lnTo>
                  <a:pt x="539096" y="329508"/>
                </a:lnTo>
                <a:close/>
              </a:path>
            </a:pathLst>
          </a:custGeom>
          <a:solidFill>
            <a:srgbClr val="00B050"/>
          </a:solidFill>
          <a:ln w="9525" cap="flat">
            <a:noFill/>
            <a:prstDash val="solid"/>
            <a:miter/>
          </a:ln>
        </p:spPr>
        <p:txBody>
          <a:bodyPr rtlCol="0" anchor="ctr"/>
          <a:lstStyle/>
          <a:p>
            <a:endParaRPr lang="fr-FR" dirty="0"/>
          </a:p>
        </p:txBody>
      </p:sp>
      <p:sp>
        <p:nvSpPr>
          <p:cNvPr id="11" name="Graphique 14" descr="Badge à ne plus suivre avec un remplissage uni">
            <a:extLst>
              <a:ext uri="{FF2B5EF4-FFF2-40B4-BE49-F238E27FC236}">
                <a16:creationId xmlns:a16="http://schemas.microsoft.com/office/drawing/2014/main" id="{3129DEEE-2B21-D14E-A1BB-97B0576DEAB2}"/>
              </a:ext>
            </a:extLst>
          </p:cNvPr>
          <p:cNvSpPr/>
          <p:nvPr/>
        </p:nvSpPr>
        <p:spPr>
          <a:xfrm>
            <a:off x="5372501" y="3050341"/>
            <a:ext cx="723499" cy="72349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529571 w 723499"/>
              <a:gd name="connsiteY7" fmla="*/ 393954 h 723499"/>
              <a:gd name="connsiteX8" fmla="*/ 193929 w 723499"/>
              <a:gd name="connsiteY8" fmla="*/ 393954 h 723499"/>
              <a:gd name="connsiteX9" fmla="*/ 193929 w 723499"/>
              <a:gd name="connsiteY9" fmla="*/ 329565 h 723499"/>
              <a:gd name="connsiteX10" fmla="*/ 529571 w 723499"/>
              <a:gd name="connsiteY10" fmla="*/ 32956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529571" y="393954"/>
                </a:moveTo>
                <a:lnTo>
                  <a:pt x="193929" y="393954"/>
                </a:lnTo>
                <a:lnTo>
                  <a:pt x="193929" y="329565"/>
                </a:lnTo>
                <a:lnTo>
                  <a:pt x="529571" y="329565"/>
                </a:lnTo>
                <a:close/>
              </a:path>
            </a:pathLst>
          </a:custGeom>
          <a:solidFill>
            <a:srgbClr val="FF0000"/>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6663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77036-D25B-6146-B1F3-A1FF574755EB}"/>
              </a:ext>
            </a:extLst>
          </p:cNvPr>
          <p:cNvSpPr>
            <a:spLocks noGrp="1"/>
          </p:cNvSpPr>
          <p:nvPr>
            <p:ph type="title"/>
          </p:nvPr>
        </p:nvSpPr>
        <p:spPr/>
        <p:txBody>
          <a:bodyPr/>
          <a:lstStyle/>
          <a:p>
            <a:r>
              <a:rPr lang="fr-FR" b="1" dirty="0">
                <a:latin typeface="Abadi MT Condensed Light" panose="020B0306030101010103" pitchFamily="34" charset="77"/>
              </a:rPr>
              <a:t>Pourquoi de la kiné ?</a:t>
            </a:r>
            <a:endParaRPr lang="fr-FR" dirty="0">
              <a:latin typeface="Abadi MT Condensed Light" panose="020B0306030101010103" pitchFamily="34" charset="77"/>
            </a:endParaRPr>
          </a:p>
        </p:txBody>
      </p:sp>
      <p:pic>
        <p:nvPicPr>
          <p:cNvPr id="4" name="Espace réservé du contenu 3">
            <a:extLst>
              <a:ext uri="{FF2B5EF4-FFF2-40B4-BE49-F238E27FC236}">
                <a16:creationId xmlns:a16="http://schemas.microsoft.com/office/drawing/2014/main" id="{B078CC61-FE09-BE41-9B96-217B0B3E5C6D}"/>
              </a:ext>
            </a:extLst>
          </p:cNvPr>
          <p:cNvPicPr>
            <a:picLocks noGrp="1" noChangeAspect="1"/>
          </p:cNvPicPr>
          <p:nvPr>
            <p:ph idx="1"/>
          </p:nvPr>
        </p:nvPicPr>
        <p:blipFill>
          <a:blip r:embed="rId2"/>
          <a:stretch>
            <a:fillRect/>
          </a:stretch>
        </p:blipFill>
        <p:spPr>
          <a:xfrm>
            <a:off x="838200" y="2022750"/>
            <a:ext cx="6090981" cy="2292076"/>
          </a:xfrm>
          <a:prstGeom prst="rect">
            <a:avLst/>
          </a:prstGeom>
        </p:spPr>
      </p:pic>
      <p:pic>
        <p:nvPicPr>
          <p:cNvPr id="5" name="Espace réservé du contenu 4">
            <a:extLst>
              <a:ext uri="{FF2B5EF4-FFF2-40B4-BE49-F238E27FC236}">
                <a16:creationId xmlns:a16="http://schemas.microsoft.com/office/drawing/2014/main" id="{0ACB6A73-3D37-F649-B4F7-93DE1EBEE626}"/>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pSp>
        <p:nvGrpSpPr>
          <p:cNvPr id="6" name="Groupe 5">
            <a:extLst>
              <a:ext uri="{FF2B5EF4-FFF2-40B4-BE49-F238E27FC236}">
                <a16:creationId xmlns:a16="http://schemas.microsoft.com/office/drawing/2014/main" id="{83F416DF-1B5E-1A4E-BF2E-78F09F4B378E}"/>
              </a:ext>
            </a:extLst>
          </p:cNvPr>
          <p:cNvGrpSpPr/>
          <p:nvPr/>
        </p:nvGrpSpPr>
        <p:grpSpPr>
          <a:xfrm>
            <a:off x="838200" y="4867806"/>
            <a:ext cx="7502524" cy="786289"/>
            <a:chOff x="1641476" y="4853518"/>
            <a:chExt cx="7502524" cy="786289"/>
          </a:xfrm>
        </p:grpSpPr>
        <p:pic>
          <p:nvPicPr>
            <p:cNvPr id="7" name="Image 6">
              <a:extLst>
                <a:ext uri="{FF2B5EF4-FFF2-40B4-BE49-F238E27FC236}">
                  <a16:creationId xmlns:a16="http://schemas.microsoft.com/office/drawing/2014/main" id="{EF27DA0F-D41E-F844-B02B-9D572FEE9920}"/>
                </a:ext>
              </a:extLst>
            </p:cNvPr>
            <p:cNvPicPr>
              <a:picLocks noChangeAspect="1"/>
            </p:cNvPicPr>
            <p:nvPr/>
          </p:nvPicPr>
          <p:blipFill>
            <a:blip r:embed="rId4"/>
            <a:stretch>
              <a:fillRect/>
            </a:stretch>
          </p:blipFill>
          <p:spPr>
            <a:xfrm>
              <a:off x="1641476" y="4853518"/>
              <a:ext cx="6906589" cy="647790"/>
            </a:xfrm>
            <a:prstGeom prst="rect">
              <a:avLst/>
            </a:prstGeom>
          </p:spPr>
        </p:pic>
        <p:sp>
          <p:nvSpPr>
            <p:cNvPr id="8" name="ZoneTexte 7">
              <a:extLst>
                <a:ext uri="{FF2B5EF4-FFF2-40B4-BE49-F238E27FC236}">
                  <a16:creationId xmlns:a16="http://schemas.microsoft.com/office/drawing/2014/main" id="{44FE898C-DAFD-EC43-94BC-D121CC5A00B2}"/>
                </a:ext>
              </a:extLst>
            </p:cNvPr>
            <p:cNvSpPr txBox="1"/>
            <p:nvPr/>
          </p:nvSpPr>
          <p:spPr>
            <a:xfrm>
              <a:off x="6410848" y="5362808"/>
              <a:ext cx="2733152" cy="276999"/>
            </a:xfrm>
            <a:prstGeom prst="rect">
              <a:avLst/>
            </a:prstGeom>
            <a:noFill/>
          </p:spPr>
          <p:txBody>
            <a:bodyPr wrap="square" rtlCol="0">
              <a:spAutoFit/>
            </a:bodyPr>
            <a:lstStyle/>
            <a:p>
              <a:r>
                <a:rPr lang="fr-FR" sz="1200" i="1" dirty="0"/>
                <a:t>2015</a:t>
              </a:r>
            </a:p>
          </p:txBody>
        </p:sp>
      </p:grpSp>
      <p:sp>
        <p:nvSpPr>
          <p:cNvPr id="9" name="ZoneTexte 8">
            <a:extLst>
              <a:ext uri="{FF2B5EF4-FFF2-40B4-BE49-F238E27FC236}">
                <a16:creationId xmlns:a16="http://schemas.microsoft.com/office/drawing/2014/main" id="{708B9CB2-C49B-4741-A171-05B2F7478906}"/>
              </a:ext>
            </a:extLst>
          </p:cNvPr>
          <p:cNvSpPr txBox="1"/>
          <p:nvPr/>
        </p:nvSpPr>
        <p:spPr>
          <a:xfrm>
            <a:off x="7436374" y="5953973"/>
            <a:ext cx="6205536" cy="861774"/>
          </a:xfrm>
          <a:prstGeom prst="rect">
            <a:avLst/>
          </a:prstGeom>
          <a:noFill/>
        </p:spPr>
        <p:txBody>
          <a:bodyPr wrap="square">
            <a:spAutoFit/>
          </a:bodyPr>
          <a:lstStyle/>
          <a:p>
            <a:pPr algn="l"/>
            <a:r>
              <a:rPr lang="en-US" sz="1600" i="1" strike="noStrike" dirty="0">
                <a:effectLst/>
              </a:rPr>
              <a:t>AAOS: American Academy of </a:t>
            </a:r>
            <a:r>
              <a:rPr lang="en-US" sz="1600" i="1" strike="noStrike" dirty="0" err="1">
                <a:effectLst/>
              </a:rPr>
              <a:t>Orthopaedic</a:t>
            </a:r>
            <a:r>
              <a:rPr lang="en-US" sz="1600" i="1" strike="noStrike" dirty="0">
                <a:effectLst/>
              </a:rPr>
              <a:t> Surgeons</a:t>
            </a:r>
          </a:p>
          <a:p>
            <a:r>
              <a:rPr lang="en-US" sz="1600" i="1" dirty="0">
                <a:effectLst/>
              </a:rPr>
              <a:t>POSNA: Pediatric </a:t>
            </a:r>
            <a:r>
              <a:rPr lang="en-US" sz="1600" i="1" dirty="0" err="1">
                <a:effectLst/>
              </a:rPr>
              <a:t>Orthopaedic</a:t>
            </a:r>
            <a:r>
              <a:rPr lang="en-US" sz="1600" i="1" dirty="0">
                <a:effectLst/>
              </a:rPr>
              <a:t> Society of North America</a:t>
            </a:r>
            <a:endParaRPr lang="en-US" sz="1600" i="1" dirty="0">
              <a:effectLst/>
              <a:hlinkClick r:id="rId5">
                <a:extLst>
                  <a:ext uri="{A12FA001-AC4F-418D-AE19-62706E023703}">
                    <ahyp:hlinkClr xmlns:ahyp="http://schemas.microsoft.com/office/drawing/2018/hyperlinkcolor" val="tx"/>
                  </a:ext>
                </a:extLst>
              </a:hlinkClick>
            </a:endParaRPr>
          </a:p>
          <a:p>
            <a:pPr algn="l"/>
            <a:r>
              <a:rPr lang="fr-FR" sz="1600" i="1" dirty="0">
                <a:effectLst/>
              </a:rPr>
              <a:t>AAP: American </a:t>
            </a:r>
            <a:r>
              <a:rPr lang="fr-FR" sz="1600" i="1" dirty="0" err="1">
                <a:effectLst/>
              </a:rPr>
              <a:t>Academy</a:t>
            </a:r>
            <a:r>
              <a:rPr lang="fr-FR" sz="1600" i="1" dirty="0">
                <a:effectLst/>
              </a:rPr>
              <a:t> of </a:t>
            </a:r>
            <a:r>
              <a:rPr lang="fr-FR" sz="1600" i="1" dirty="0" err="1">
                <a:effectLst/>
              </a:rPr>
              <a:t>Pediatrics</a:t>
            </a:r>
            <a:endParaRPr lang="en-US" sz="1600" i="1" strike="noStrike" dirty="0">
              <a:effectLst/>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9193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0C2A591B-383C-1F30-0B5E-CD716BC7B375}"/>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8" name="Média en ligne 7" descr="Cette spécialiste m’explique les dos tordus et la plagiocéphalie - Vis ma vie de kiné #3">
            <a:hlinkClick r:id="" action="ppaction://media"/>
            <a:extLst>
              <a:ext uri="{FF2B5EF4-FFF2-40B4-BE49-F238E27FC236}">
                <a16:creationId xmlns:a16="http://schemas.microsoft.com/office/drawing/2014/main" id="{AF57F1B6-9DD7-6EAD-D198-1493C39AAAC5}"/>
              </a:ext>
            </a:extLst>
          </p:cNvPr>
          <p:cNvPicPr>
            <a:picLocks noGrp="1" noRot="1" noChangeAspect="1"/>
          </p:cNvPicPr>
          <p:nvPr>
            <p:ph idx="1"/>
            <a:videoFile r:link="rId1"/>
          </p:nvPr>
        </p:nvPicPr>
        <p:blipFill>
          <a:blip r:embed="rId4"/>
          <a:stretch>
            <a:fillRect/>
          </a:stretch>
        </p:blipFill>
        <p:spPr>
          <a:xfrm>
            <a:off x="757237" y="1734185"/>
            <a:ext cx="7700962" cy="4351338"/>
          </a:xfrm>
          <a:prstGeom prst="rect">
            <a:avLst/>
          </a:prstGeom>
        </p:spPr>
      </p:pic>
    </p:spTree>
    <p:extLst>
      <p:ext uri="{BB962C8B-B14F-4D97-AF65-F5344CB8AC3E}">
        <p14:creationId xmlns:p14="http://schemas.microsoft.com/office/powerpoint/2010/main" val="187514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94" y="1070800"/>
            <a:ext cx="3939688" cy="5583126"/>
          </a:xfrm>
        </p:spPr>
        <p:txBody>
          <a:bodyPr>
            <a:normAutofit/>
          </a:bodyPr>
          <a:lstStyle/>
          <a:p>
            <a:pPr algn="r"/>
            <a:r>
              <a:rPr lang="fr-FR" sz="5000" b="1" dirty="0">
                <a:latin typeface="Abadi MT Condensed Light" panose="020B0306030101010103" pitchFamily="34" charset="77"/>
              </a:rPr>
              <a:t>Conséquences fonctionnelles</a:t>
            </a:r>
          </a:p>
        </p:txBody>
      </p:sp>
      <p:graphicFrame>
        <p:nvGraphicFramePr>
          <p:cNvPr id="5" name="Content Placeholder 2">
            <a:extLst>
              <a:ext uri="{FF2B5EF4-FFF2-40B4-BE49-F238E27FC236}">
                <a16:creationId xmlns:a16="http://schemas.microsoft.com/office/drawing/2014/main" id="{70E0BC3D-6074-7E24-22E1-9EE19B72C83B}"/>
              </a:ext>
            </a:extLst>
          </p:cNvPr>
          <p:cNvGraphicFramePr>
            <a:graphicFrameLocks noGrp="1"/>
          </p:cNvGraphicFramePr>
          <p:nvPr>
            <p:ph idx="1"/>
          </p:nvPr>
        </p:nvGraphicFramePr>
        <p:xfrm>
          <a:off x="5337394" y="642639"/>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Espace réservé du contenu 4">
            <a:extLst>
              <a:ext uri="{FF2B5EF4-FFF2-40B4-BE49-F238E27FC236}">
                <a16:creationId xmlns:a16="http://schemas.microsoft.com/office/drawing/2014/main" id="{3954E7C0-1C58-267B-8A66-810721335A3F}"/>
              </a:ext>
            </a:extLst>
          </p:cNvPr>
          <p:cNvPicPr>
            <a:picLocks noChangeAspect="1"/>
          </p:cNvPicPr>
          <p:nvPr/>
        </p:nvPicPr>
        <p:blipFill rotWithShape="1">
          <a:blip r:embed="rId8"/>
          <a:srcRect l="1133" r="5309" b="1"/>
          <a:stretch>
            <a:fillRect/>
          </a:stretch>
        </p:blipFill>
        <p:spPr>
          <a:xfrm>
            <a:off x="331765" y="325761"/>
            <a:ext cx="1433535" cy="1490078"/>
          </a:xfrm>
          <a:prstGeom prst="rect">
            <a:avLst/>
          </a:prstGeom>
        </p:spPr>
      </p:pic>
    </p:spTree>
    <p:extLst>
      <p:ext uri="{BB962C8B-B14F-4D97-AF65-F5344CB8AC3E}">
        <p14:creationId xmlns:p14="http://schemas.microsoft.com/office/powerpoint/2010/main" val="689566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DE0BC5-3AD2-B94A-995F-9BAD314C5A39}"/>
              </a:ext>
            </a:extLst>
          </p:cNvPr>
          <p:cNvSpPr>
            <a:spLocks noGrp="1"/>
          </p:cNvSpPr>
          <p:nvPr>
            <p:ph type="title"/>
          </p:nvPr>
        </p:nvSpPr>
        <p:spPr/>
        <p:txBody>
          <a:bodyPr/>
          <a:lstStyle/>
          <a:p>
            <a:r>
              <a:rPr lang="fr-FR" b="1" dirty="0">
                <a:latin typeface="Abadi MT Condensed Light" panose="020B0306030101010103" pitchFamily="34" charset="77"/>
              </a:rPr>
              <a:t>Bilan</a:t>
            </a:r>
            <a:r>
              <a:rPr lang="fr-FR" b="1" dirty="0"/>
              <a:t> </a:t>
            </a:r>
          </a:p>
        </p:txBody>
      </p:sp>
      <p:pic>
        <p:nvPicPr>
          <p:cNvPr id="6" name="Espace réservé du contenu 5">
            <a:extLst>
              <a:ext uri="{FF2B5EF4-FFF2-40B4-BE49-F238E27FC236}">
                <a16:creationId xmlns:a16="http://schemas.microsoft.com/office/drawing/2014/main" id="{F7782690-85A5-5B4F-8F12-29A11E0E5E14}"/>
              </a:ext>
            </a:extLst>
          </p:cNvPr>
          <p:cNvPicPr>
            <a:picLocks noGrp="1" noChangeAspect="1"/>
          </p:cNvPicPr>
          <p:nvPr>
            <p:ph idx="1"/>
          </p:nvPr>
        </p:nvPicPr>
        <p:blipFill>
          <a:blip r:embed="rId2"/>
          <a:stretch>
            <a:fillRect/>
          </a:stretch>
        </p:blipFill>
        <p:spPr>
          <a:xfrm>
            <a:off x="1005681" y="1690688"/>
            <a:ext cx="4832350" cy="4832350"/>
          </a:xfrm>
        </p:spPr>
      </p:pic>
      <p:pic>
        <p:nvPicPr>
          <p:cNvPr id="4" name="Espace réservé du contenu 4">
            <a:extLst>
              <a:ext uri="{FF2B5EF4-FFF2-40B4-BE49-F238E27FC236}">
                <a16:creationId xmlns:a16="http://schemas.microsoft.com/office/drawing/2014/main" id="{DD50404E-09BD-B142-BBF3-9D75C7751CD1}"/>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ZoneTexte 6">
            <a:extLst>
              <a:ext uri="{FF2B5EF4-FFF2-40B4-BE49-F238E27FC236}">
                <a16:creationId xmlns:a16="http://schemas.microsoft.com/office/drawing/2014/main" id="{C8A759F7-FA38-444A-8D25-B0BE444C66A9}"/>
              </a:ext>
            </a:extLst>
          </p:cNvPr>
          <p:cNvSpPr txBox="1"/>
          <p:nvPr/>
        </p:nvSpPr>
        <p:spPr>
          <a:xfrm>
            <a:off x="6729412" y="4638556"/>
            <a:ext cx="4832350" cy="830997"/>
          </a:xfrm>
          <a:prstGeom prst="rect">
            <a:avLst/>
          </a:prstGeom>
          <a:noFill/>
        </p:spPr>
        <p:txBody>
          <a:bodyPr wrap="square" rtlCol="0">
            <a:spAutoFit/>
          </a:bodyPr>
          <a:lstStyle/>
          <a:p>
            <a:pPr algn="ctr"/>
            <a:r>
              <a:rPr lang="fr-FR" sz="2400" b="1" dirty="0">
                <a:latin typeface="Abadi MT Condensed Light" panose="020B0306030101010103" pitchFamily="34" charset="77"/>
              </a:rPr>
              <a:t>Evaluation de l’enfant, de son environnement et de sa famille ! </a:t>
            </a:r>
          </a:p>
        </p:txBody>
      </p:sp>
    </p:spTree>
    <p:extLst>
      <p:ext uri="{BB962C8B-B14F-4D97-AF65-F5344CB8AC3E}">
        <p14:creationId xmlns:p14="http://schemas.microsoft.com/office/powerpoint/2010/main" val="664004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E09315F6-463F-F519-D37F-E4D6978819E5}"/>
              </a:ext>
            </a:extLst>
          </p:cNvPr>
          <p:cNvSpPr>
            <a:spLocks noGrp="1"/>
          </p:cNvSpPr>
          <p:nvPr>
            <p:ph type="title"/>
          </p:nvPr>
        </p:nvSpPr>
        <p:spPr>
          <a:xfrm>
            <a:off x="841248" y="510047"/>
            <a:ext cx="3300984" cy="1645920"/>
          </a:xfrm>
        </p:spPr>
        <p:txBody>
          <a:bodyPr vert="horz" lIns="91440" tIns="45720" rIns="91440" bIns="45720" rtlCol="0" anchor="ctr">
            <a:normAutofit/>
          </a:bodyPr>
          <a:lstStyle/>
          <a:p>
            <a:r>
              <a:rPr lang="en-US" sz="2800" b="1"/>
              <a:t>Evaluer la déformation</a:t>
            </a:r>
          </a:p>
        </p:txBody>
      </p:sp>
      <p:sp>
        <p:nvSpPr>
          <p:cNvPr id="21" name="Rectangle 20">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563CA3E2-56D6-CA5C-3A41-0EFD4194E7B7}"/>
              </a:ext>
            </a:extLst>
          </p:cNvPr>
          <p:cNvSpPr txBox="1"/>
          <p:nvPr/>
        </p:nvSpPr>
        <p:spPr>
          <a:xfrm>
            <a:off x="4581144" y="510047"/>
            <a:ext cx="6858000" cy="164592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a:t>Evaluation gibbosité</a:t>
            </a:r>
          </a:p>
          <a:p>
            <a:pPr marL="285750" indent="-228600">
              <a:lnSpc>
                <a:spcPct val="90000"/>
              </a:lnSpc>
              <a:spcAft>
                <a:spcPts val="600"/>
              </a:spcAft>
              <a:buFont typeface="Arial" panose="020B0604020202020204" pitchFamily="34" charset="0"/>
              <a:buChar char="•"/>
            </a:pPr>
            <a:r>
              <a:rPr lang="en-US"/>
              <a:t>Evaluation lordose/cyphose </a:t>
            </a:r>
          </a:p>
          <a:p>
            <a:pPr marL="285750" indent="-228600">
              <a:lnSpc>
                <a:spcPct val="90000"/>
              </a:lnSpc>
              <a:spcAft>
                <a:spcPts val="600"/>
              </a:spcAft>
              <a:buFont typeface="Arial" panose="020B0604020202020204" pitchFamily="34" charset="0"/>
              <a:buChar char="•"/>
            </a:pPr>
            <a:r>
              <a:rPr lang="en-US"/>
              <a:t>Double ou simple </a:t>
            </a:r>
          </a:p>
          <a:p>
            <a:pPr marL="285750" indent="-228600">
              <a:lnSpc>
                <a:spcPct val="90000"/>
              </a:lnSpc>
              <a:spcAft>
                <a:spcPts val="600"/>
              </a:spcAft>
              <a:buFont typeface="Arial" panose="020B0604020202020204" pitchFamily="34" charset="0"/>
              <a:buChar char="•"/>
            </a:pPr>
            <a:r>
              <a:rPr lang="en-US"/>
              <a:t>Inclinaisons</a:t>
            </a:r>
          </a:p>
        </p:txBody>
      </p:sp>
      <p:pic>
        <p:nvPicPr>
          <p:cNvPr id="11" name="Image 10" descr="Une image contenant noir et blanc, personne, Torse, Photographie de nu&#10;&#10;Description générée automatiquement">
            <a:extLst>
              <a:ext uri="{FF2B5EF4-FFF2-40B4-BE49-F238E27FC236}">
                <a16:creationId xmlns:a16="http://schemas.microsoft.com/office/drawing/2014/main" id="{197D9E65-B3DB-B7BE-8C55-E45D043F5954}"/>
              </a:ext>
            </a:extLst>
          </p:cNvPr>
          <p:cNvPicPr>
            <a:picLocks noChangeAspect="1"/>
          </p:cNvPicPr>
          <p:nvPr/>
        </p:nvPicPr>
        <p:blipFill>
          <a:blip r:embed="rId2"/>
          <a:stretch>
            <a:fillRect/>
          </a:stretch>
        </p:blipFill>
        <p:spPr>
          <a:xfrm>
            <a:off x="1399238" y="2606462"/>
            <a:ext cx="1901539" cy="3639312"/>
          </a:xfrm>
          <a:prstGeom prst="rect">
            <a:avLst/>
          </a:prstGeom>
        </p:spPr>
      </p:pic>
      <p:pic>
        <p:nvPicPr>
          <p:cNvPr id="4" name="Espace réservé du contenu 4" descr="Une image contenant poisson, créativité, art&#10;&#10;Le contenu généré par l’IA peut être incorrect.">
            <a:extLst>
              <a:ext uri="{FF2B5EF4-FFF2-40B4-BE49-F238E27FC236}">
                <a16:creationId xmlns:a16="http://schemas.microsoft.com/office/drawing/2014/main" id="{B6FF77BE-6DA4-BC54-C39F-AFF85A06381D}"/>
              </a:ext>
            </a:extLst>
          </p:cNvPr>
          <p:cNvPicPr>
            <a:picLocks noChangeAspect="1"/>
          </p:cNvPicPr>
          <p:nvPr/>
        </p:nvPicPr>
        <p:blipFill rotWithShape="1">
          <a:blip r:embed="rId3"/>
          <a:srcRect l="2651" r="7826" b="1"/>
          <a:stretch/>
        </p:blipFill>
        <p:spPr>
          <a:xfrm>
            <a:off x="4779111" y="3429000"/>
            <a:ext cx="2268529" cy="2464307"/>
          </a:xfrm>
          <a:prstGeom prst="rect">
            <a:avLst/>
          </a:prstGeom>
        </p:spPr>
      </p:pic>
      <p:pic>
        <p:nvPicPr>
          <p:cNvPr id="9" name="Espace réservé du contenu 8" descr="Une image contenant joint, Sous-vêtement, estomac&#10;&#10;Description générée automatiquement">
            <a:extLst>
              <a:ext uri="{FF2B5EF4-FFF2-40B4-BE49-F238E27FC236}">
                <a16:creationId xmlns:a16="http://schemas.microsoft.com/office/drawing/2014/main" id="{99253260-BE53-1333-9AA7-C150A6DBEC1C}"/>
              </a:ext>
            </a:extLst>
          </p:cNvPr>
          <p:cNvPicPr>
            <a:picLocks noGrp="1" noChangeAspect="1"/>
          </p:cNvPicPr>
          <p:nvPr>
            <p:ph idx="1"/>
          </p:nvPr>
        </p:nvPicPr>
        <p:blipFill>
          <a:blip r:embed="rId4"/>
          <a:stretch>
            <a:fillRect/>
          </a:stretch>
        </p:blipFill>
        <p:spPr>
          <a:xfrm>
            <a:off x="8137415" y="3193964"/>
            <a:ext cx="3584448" cy="2464307"/>
          </a:xfrm>
          <a:prstGeom prst="rect">
            <a:avLst/>
          </a:prstGeom>
        </p:spPr>
      </p:pic>
    </p:spTree>
    <p:extLst>
      <p:ext uri="{BB962C8B-B14F-4D97-AF65-F5344CB8AC3E}">
        <p14:creationId xmlns:p14="http://schemas.microsoft.com/office/powerpoint/2010/main" val="1322895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3892" y="1181628"/>
            <a:ext cx="6583815" cy="2247371"/>
          </a:xfrm>
        </p:spPr>
        <p:txBody>
          <a:bodyPr>
            <a:normAutofit fontScale="90000"/>
          </a:bodyPr>
          <a:lstStyle/>
          <a:p>
            <a:r>
              <a:rPr lang="fr-FR" dirty="0">
                <a:latin typeface="Abadi MT Condensed Light" panose="020B0306030101010103" pitchFamily="34" charset="77"/>
              </a:rPr>
              <a:t>La scoliose est une atteinte </a:t>
            </a:r>
            <a:r>
              <a:rPr lang="fr-FR" b="1" dirty="0">
                <a:latin typeface="Abadi MT Condensed Light" panose="020B0306030101010103" pitchFamily="34" charset="77"/>
              </a:rPr>
              <a:t>orthopédique</a:t>
            </a:r>
            <a:r>
              <a:rPr lang="fr-FR" dirty="0">
                <a:latin typeface="Abadi MT Condensed Light" panose="020B0306030101010103" pitchFamily="34" charset="77"/>
              </a:rPr>
              <a:t> accompagnée de troubles </a:t>
            </a:r>
            <a:r>
              <a:rPr lang="fr-FR" b="1" dirty="0">
                <a:latin typeface="Abadi MT Condensed Light" panose="020B0306030101010103" pitchFamily="34" charset="77"/>
              </a:rPr>
              <a:t>sensorielles</a:t>
            </a:r>
            <a:r>
              <a:rPr lang="fr-FR" dirty="0">
                <a:latin typeface="Abadi MT Condensed Light" panose="020B0306030101010103" pitchFamily="34" charset="77"/>
              </a:rPr>
              <a:t>, </a:t>
            </a:r>
            <a:r>
              <a:rPr lang="fr-FR" b="1" dirty="0">
                <a:latin typeface="Abadi MT Condensed Light" panose="020B0306030101010103" pitchFamily="34" charset="77"/>
              </a:rPr>
              <a:t>musculaires</a:t>
            </a:r>
            <a:r>
              <a:rPr lang="fr-FR" dirty="0">
                <a:latin typeface="Abadi MT Condensed Light" panose="020B0306030101010103" pitchFamily="34" charset="77"/>
              </a:rPr>
              <a:t> et </a:t>
            </a:r>
            <a:r>
              <a:rPr lang="fr-FR" b="1" dirty="0">
                <a:latin typeface="Abadi MT Condensed Light" panose="020B0306030101010103" pitchFamily="34" charset="77"/>
              </a:rPr>
              <a:t>métaboliques</a:t>
            </a:r>
            <a:r>
              <a:rPr lang="fr-FR" dirty="0">
                <a:latin typeface="Abadi MT Condensed Light" panose="020B0306030101010103" pitchFamily="34" charset="77"/>
              </a:rPr>
              <a:t>. </a:t>
            </a:r>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6" name="Graphique 15" descr="Globe terrestre : Europe et Afrique avec un remplissage uni">
            <a:extLst>
              <a:ext uri="{FF2B5EF4-FFF2-40B4-BE49-F238E27FC236}">
                <a16:creationId xmlns:a16="http://schemas.microsoft.com/office/drawing/2014/main" id="{83D7A8A6-6E5A-C848-B790-B944840CA4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937" y="3703320"/>
            <a:ext cx="1422744" cy="1422744"/>
          </a:xfrm>
          <a:prstGeom prst="rect">
            <a:avLst/>
          </a:prstGeom>
        </p:spPr>
      </p:pic>
      <p:pic>
        <p:nvPicPr>
          <p:cNvPr id="18" name="Graphique 17" descr="Labyrinthe contour">
            <a:extLst>
              <a:ext uri="{FF2B5EF4-FFF2-40B4-BE49-F238E27FC236}">
                <a16:creationId xmlns:a16="http://schemas.microsoft.com/office/drawing/2014/main" id="{E1088F3A-00CB-AF46-B073-DFFC73808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3256" y="3703320"/>
            <a:ext cx="1422744" cy="1422744"/>
          </a:xfrm>
          <a:prstGeom prst="rect">
            <a:avLst/>
          </a:prstGeom>
        </p:spPr>
      </p:pic>
      <p:pic>
        <p:nvPicPr>
          <p:cNvPr id="20" name="Graphique 19" descr="Iceberg contour">
            <a:extLst>
              <a:ext uri="{FF2B5EF4-FFF2-40B4-BE49-F238E27FC236}">
                <a16:creationId xmlns:a16="http://schemas.microsoft.com/office/drawing/2014/main" id="{CD0A64AF-781F-E143-8AA0-ABF792553C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8122" y="3781587"/>
            <a:ext cx="1344477" cy="1344477"/>
          </a:xfrm>
          <a:prstGeom prst="rect">
            <a:avLst/>
          </a:prstGeom>
        </p:spPr>
      </p:pic>
      <p:sp>
        <p:nvSpPr>
          <p:cNvPr id="21" name="ZoneTexte 20">
            <a:extLst>
              <a:ext uri="{FF2B5EF4-FFF2-40B4-BE49-F238E27FC236}">
                <a16:creationId xmlns:a16="http://schemas.microsoft.com/office/drawing/2014/main" id="{1FDD5818-D6EB-1D46-B792-E7D7E218BD69}"/>
              </a:ext>
            </a:extLst>
          </p:cNvPr>
          <p:cNvSpPr txBox="1"/>
          <p:nvPr/>
        </p:nvSpPr>
        <p:spPr>
          <a:xfrm>
            <a:off x="653892" y="5307040"/>
            <a:ext cx="1844298" cy="400110"/>
          </a:xfrm>
          <a:prstGeom prst="rect">
            <a:avLst/>
          </a:prstGeom>
          <a:noFill/>
        </p:spPr>
        <p:txBody>
          <a:bodyPr wrap="square" rtlCol="0">
            <a:spAutoFit/>
          </a:bodyPr>
          <a:lstStyle/>
          <a:p>
            <a:r>
              <a:rPr lang="fr-FR" sz="2000" dirty="0">
                <a:latin typeface="Abadi MT Condensed Light" panose="020B0306030101010103" pitchFamily="34" charset="77"/>
              </a:rPr>
              <a:t>Atteinte globale</a:t>
            </a:r>
          </a:p>
        </p:txBody>
      </p:sp>
      <p:sp>
        <p:nvSpPr>
          <p:cNvPr id="22" name="ZoneTexte 21">
            <a:extLst>
              <a:ext uri="{FF2B5EF4-FFF2-40B4-BE49-F238E27FC236}">
                <a16:creationId xmlns:a16="http://schemas.microsoft.com/office/drawing/2014/main" id="{355D9032-B71C-774A-9923-3FD48F2B9300}"/>
              </a:ext>
            </a:extLst>
          </p:cNvPr>
          <p:cNvSpPr txBox="1"/>
          <p:nvPr/>
        </p:nvSpPr>
        <p:spPr>
          <a:xfrm>
            <a:off x="4905211" y="5282662"/>
            <a:ext cx="1126211" cy="400110"/>
          </a:xfrm>
          <a:prstGeom prst="rect">
            <a:avLst/>
          </a:prstGeom>
          <a:noFill/>
        </p:spPr>
        <p:txBody>
          <a:bodyPr wrap="square" rtlCol="0">
            <a:spAutoFit/>
          </a:bodyPr>
          <a:lstStyle/>
          <a:p>
            <a:r>
              <a:rPr lang="fr-FR" sz="2000" dirty="0">
                <a:latin typeface="Abadi MT Condensed Light" panose="020B0306030101010103" pitchFamily="34" charset="77"/>
              </a:rPr>
              <a:t>complexe</a:t>
            </a:r>
          </a:p>
        </p:txBody>
      </p:sp>
      <p:sp>
        <p:nvSpPr>
          <p:cNvPr id="23" name="ZoneTexte 22">
            <a:extLst>
              <a:ext uri="{FF2B5EF4-FFF2-40B4-BE49-F238E27FC236}">
                <a16:creationId xmlns:a16="http://schemas.microsoft.com/office/drawing/2014/main" id="{A90A7268-7355-914D-A78A-14FEE3D03C1A}"/>
              </a:ext>
            </a:extLst>
          </p:cNvPr>
          <p:cNvSpPr txBox="1"/>
          <p:nvPr/>
        </p:nvSpPr>
        <p:spPr>
          <a:xfrm>
            <a:off x="7795647" y="5307040"/>
            <a:ext cx="2076773" cy="400110"/>
          </a:xfrm>
          <a:prstGeom prst="rect">
            <a:avLst/>
          </a:prstGeom>
          <a:noFill/>
        </p:spPr>
        <p:txBody>
          <a:bodyPr wrap="square" rtlCol="0">
            <a:spAutoFit/>
          </a:bodyPr>
          <a:lstStyle/>
          <a:p>
            <a:r>
              <a:rPr lang="fr-FR" sz="2000" dirty="0">
                <a:latin typeface="Abadi MT Condensed Light" panose="020B0306030101010103" pitchFamily="34" charset="77"/>
              </a:rPr>
              <a:t>+ qu’une gibbosité </a:t>
            </a:r>
          </a:p>
        </p:txBody>
      </p:sp>
    </p:spTree>
    <p:extLst>
      <p:ext uri="{BB962C8B-B14F-4D97-AF65-F5344CB8AC3E}">
        <p14:creationId xmlns:p14="http://schemas.microsoft.com/office/powerpoint/2010/main" val="2640495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96996-DAE8-5C42-98BC-9FAF061E477E}"/>
              </a:ext>
            </a:extLst>
          </p:cNvPr>
          <p:cNvSpPr>
            <a:spLocks noGrp="1"/>
          </p:cNvSpPr>
          <p:nvPr>
            <p:ph type="title"/>
          </p:nvPr>
        </p:nvSpPr>
        <p:spPr/>
        <p:txBody>
          <a:bodyPr/>
          <a:lstStyle/>
          <a:p>
            <a:r>
              <a:rPr lang="fr-FR" b="1" dirty="0">
                <a:latin typeface="Abadi MT Condensed Light" panose="020B0306030101010103" pitchFamily="34" charset="77"/>
              </a:rPr>
              <a:t>S’orienter et s’adapter </a:t>
            </a:r>
          </a:p>
        </p:txBody>
      </p:sp>
      <p:pic>
        <p:nvPicPr>
          <p:cNvPr id="6" name="Espace réservé du contenu 5">
            <a:extLst>
              <a:ext uri="{FF2B5EF4-FFF2-40B4-BE49-F238E27FC236}">
                <a16:creationId xmlns:a16="http://schemas.microsoft.com/office/drawing/2014/main" id="{E662D187-0E1C-0240-8AA3-4435C59BBD2E}"/>
              </a:ext>
            </a:extLst>
          </p:cNvPr>
          <p:cNvPicPr>
            <a:picLocks noGrp="1" noChangeAspect="1"/>
          </p:cNvPicPr>
          <p:nvPr>
            <p:ph idx="1"/>
          </p:nvPr>
        </p:nvPicPr>
        <p:blipFill>
          <a:blip r:embed="rId2"/>
          <a:stretch>
            <a:fillRect/>
          </a:stretch>
        </p:blipFill>
        <p:spPr>
          <a:xfrm>
            <a:off x="838200" y="1880374"/>
            <a:ext cx="3399106" cy="4351338"/>
          </a:xfrm>
        </p:spPr>
      </p:pic>
      <p:pic>
        <p:nvPicPr>
          <p:cNvPr id="4" name="Espace réservé du contenu 4">
            <a:extLst>
              <a:ext uri="{FF2B5EF4-FFF2-40B4-BE49-F238E27FC236}">
                <a16:creationId xmlns:a16="http://schemas.microsoft.com/office/drawing/2014/main" id="{E2F15136-A6F1-D44D-B828-9A694824409F}"/>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ZoneTexte 6">
            <a:extLst>
              <a:ext uri="{FF2B5EF4-FFF2-40B4-BE49-F238E27FC236}">
                <a16:creationId xmlns:a16="http://schemas.microsoft.com/office/drawing/2014/main" id="{23838F7A-4DF9-0B43-BDC4-F51BC61A9A40}"/>
              </a:ext>
            </a:extLst>
          </p:cNvPr>
          <p:cNvSpPr txBox="1"/>
          <p:nvPr/>
        </p:nvSpPr>
        <p:spPr>
          <a:xfrm>
            <a:off x="5257800" y="2653511"/>
            <a:ext cx="3200399" cy="3359061"/>
          </a:xfrm>
          <a:prstGeom prst="rect">
            <a:avLst/>
          </a:prstGeom>
          <a:noFill/>
        </p:spPr>
        <p:txBody>
          <a:bodyPr wrap="square" rtlCol="0">
            <a:spAutoFit/>
          </a:bodyPr>
          <a:lstStyle/>
          <a:p>
            <a:pPr marL="285750" indent="-285750">
              <a:lnSpc>
                <a:spcPct val="150000"/>
              </a:lnSpc>
              <a:buFontTx/>
              <a:buChar char="-"/>
            </a:pPr>
            <a:r>
              <a:rPr lang="fr-FR" sz="2400" dirty="0">
                <a:latin typeface="Abadi MT Condensed Light" panose="020B0306030101010103" pitchFamily="34" charset="77"/>
              </a:rPr>
              <a:t>Nombres de séance</a:t>
            </a:r>
          </a:p>
          <a:p>
            <a:pPr marL="285750" indent="-285750">
              <a:lnSpc>
                <a:spcPct val="150000"/>
              </a:lnSpc>
              <a:buFontTx/>
              <a:buChar char="-"/>
            </a:pPr>
            <a:r>
              <a:rPr lang="fr-FR" sz="2400" dirty="0">
                <a:latin typeface="Abadi MT Condensed Light" panose="020B0306030101010103" pitchFamily="34" charset="77"/>
              </a:rPr>
              <a:t>Type d’exercice </a:t>
            </a:r>
          </a:p>
          <a:p>
            <a:pPr marL="285750" indent="-285750">
              <a:lnSpc>
                <a:spcPct val="150000"/>
              </a:lnSpc>
              <a:buFontTx/>
              <a:buChar char="-"/>
            </a:pPr>
            <a:r>
              <a:rPr lang="fr-FR" sz="2400" dirty="0">
                <a:latin typeface="Abadi MT Condensed Light" panose="020B0306030101010103" pitchFamily="34" charset="77"/>
              </a:rPr>
              <a:t>Auto-traitement </a:t>
            </a:r>
          </a:p>
          <a:p>
            <a:pPr marL="285750" indent="-285750">
              <a:lnSpc>
                <a:spcPct val="150000"/>
              </a:lnSpc>
              <a:buFontTx/>
              <a:buChar char="-"/>
            </a:pPr>
            <a:r>
              <a:rPr lang="fr-FR" sz="2400" dirty="0">
                <a:latin typeface="Abadi MT Condensed Light" panose="020B0306030101010103" pitchFamily="34" charset="77"/>
              </a:rPr>
              <a:t>Activité physique </a:t>
            </a:r>
          </a:p>
          <a:p>
            <a:pPr marL="285750" indent="-285750">
              <a:lnSpc>
                <a:spcPct val="150000"/>
              </a:lnSpc>
              <a:buFontTx/>
              <a:buChar char="-"/>
            </a:pPr>
            <a:r>
              <a:rPr lang="fr-FR" sz="2400" dirty="0">
                <a:latin typeface="Abadi MT Condensed Light" panose="020B0306030101010103" pitchFamily="34" charset="77"/>
              </a:rPr>
              <a:t>Douleurs </a:t>
            </a:r>
          </a:p>
          <a:p>
            <a:pPr marL="285750" indent="-285750">
              <a:lnSpc>
                <a:spcPct val="150000"/>
              </a:lnSpc>
              <a:buFontTx/>
              <a:buChar char="-"/>
            </a:pPr>
            <a:r>
              <a:rPr lang="fr-FR" sz="2400" dirty="0">
                <a:latin typeface="Abadi MT Condensed Light" panose="020B0306030101010103" pitchFamily="34" charset="77"/>
              </a:rPr>
              <a:t>Orthèse </a:t>
            </a:r>
          </a:p>
        </p:txBody>
      </p:sp>
    </p:spTree>
    <p:extLst>
      <p:ext uri="{BB962C8B-B14F-4D97-AF65-F5344CB8AC3E}">
        <p14:creationId xmlns:p14="http://schemas.microsoft.com/office/powerpoint/2010/main" val="3800087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96996-DAE8-5C42-98BC-9FAF061E477E}"/>
              </a:ext>
            </a:extLst>
          </p:cNvPr>
          <p:cNvSpPr>
            <a:spLocks noGrp="1"/>
          </p:cNvSpPr>
          <p:nvPr>
            <p:ph type="title"/>
          </p:nvPr>
        </p:nvSpPr>
        <p:spPr/>
        <p:txBody>
          <a:bodyPr/>
          <a:lstStyle/>
          <a:p>
            <a:r>
              <a:rPr lang="fr-FR" b="1" dirty="0">
                <a:latin typeface="Abadi MT Condensed Light" panose="020B0306030101010103" pitchFamily="34" charset="77"/>
              </a:rPr>
              <a:t>S’orienter et s’adapter </a:t>
            </a:r>
          </a:p>
        </p:txBody>
      </p:sp>
      <p:pic>
        <p:nvPicPr>
          <p:cNvPr id="6" name="Espace réservé du contenu 5">
            <a:extLst>
              <a:ext uri="{FF2B5EF4-FFF2-40B4-BE49-F238E27FC236}">
                <a16:creationId xmlns:a16="http://schemas.microsoft.com/office/drawing/2014/main" id="{E662D187-0E1C-0240-8AA3-4435C59BBD2E}"/>
              </a:ext>
            </a:extLst>
          </p:cNvPr>
          <p:cNvPicPr>
            <a:picLocks noGrp="1" noChangeAspect="1"/>
          </p:cNvPicPr>
          <p:nvPr>
            <p:ph idx="1"/>
          </p:nvPr>
        </p:nvPicPr>
        <p:blipFill>
          <a:blip r:embed="rId2"/>
          <a:stretch>
            <a:fillRect/>
          </a:stretch>
        </p:blipFill>
        <p:spPr>
          <a:xfrm>
            <a:off x="838200" y="1880374"/>
            <a:ext cx="3399106" cy="4351338"/>
          </a:xfrm>
        </p:spPr>
      </p:pic>
      <p:pic>
        <p:nvPicPr>
          <p:cNvPr id="4" name="Espace réservé du contenu 4">
            <a:extLst>
              <a:ext uri="{FF2B5EF4-FFF2-40B4-BE49-F238E27FC236}">
                <a16:creationId xmlns:a16="http://schemas.microsoft.com/office/drawing/2014/main" id="{E2F15136-A6F1-D44D-B828-9A694824409F}"/>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ZoneTexte 6">
            <a:extLst>
              <a:ext uri="{FF2B5EF4-FFF2-40B4-BE49-F238E27FC236}">
                <a16:creationId xmlns:a16="http://schemas.microsoft.com/office/drawing/2014/main" id="{23838F7A-4DF9-0B43-BDC4-F51BC61A9A40}"/>
              </a:ext>
            </a:extLst>
          </p:cNvPr>
          <p:cNvSpPr txBox="1"/>
          <p:nvPr/>
        </p:nvSpPr>
        <p:spPr>
          <a:xfrm>
            <a:off x="5257800" y="2653511"/>
            <a:ext cx="3200399" cy="2258823"/>
          </a:xfrm>
          <a:prstGeom prst="rect">
            <a:avLst/>
          </a:prstGeom>
          <a:noFill/>
        </p:spPr>
        <p:txBody>
          <a:bodyPr wrap="square" rtlCol="0">
            <a:spAutoFit/>
          </a:bodyPr>
          <a:lstStyle/>
          <a:p>
            <a:pPr>
              <a:lnSpc>
                <a:spcPct val="150000"/>
              </a:lnSpc>
            </a:pPr>
            <a:r>
              <a:rPr lang="fr-FR" sz="2400" dirty="0">
                <a:latin typeface="Abadi MT Condensed Light" panose="020B0306030101010103" pitchFamily="34" charset="77"/>
              </a:rPr>
              <a:t>Vécu du patient de sa famille: </a:t>
            </a:r>
          </a:p>
          <a:p>
            <a:pPr>
              <a:lnSpc>
                <a:spcPct val="150000"/>
              </a:lnSpc>
            </a:pPr>
            <a:r>
              <a:rPr lang="fr-FR" sz="2400" dirty="0">
                <a:latin typeface="Abadi MT Condensed Light" panose="020B0306030101010103" pitchFamily="34" charset="77"/>
              </a:rPr>
              <a:t>- Ont-ils bien compris </a:t>
            </a:r>
          </a:p>
          <a:p>
            <a:pPr>
              <a:lnSpc>
                <a:spcPct val="150000"/>
              </a:lnSpc>
            </a:pPr>
            <a:r>
              <a:rPr lang="fr-FR" sz="2400" dirty="0">
                <a:latin typeface="Abadi MT Condensed Light" panose="020B0306030101010103" pitchFamily="34" charset="77"/>
              </a:rPr>
              <a:t>- Motivation ? </a:t>
            </a:r>
          </a:p>
          <a:p>
            <a:pPr>
              <a:lnSpc>
                <a:spcPct val="150000"/>
              </a:lnSpc>
            </a:pPr>
            <a:r>
              <a:rPr lang="fr-FR" sz="2400" dirty="0">
                <a:latin typeface="Abadi MT Condensed Light" panose="020B0306030101010103" pitchFamily="34" charset="77"/>
              </a:rPr>
              <a:t>- Participation ? </a:t>
            </a:r>
          </a:p>
        </p:txBody>
      </p:sp>
    </p:spTree>
    <p:extLst>
      <p:ext uri="{BB962C8B-B14F-4D97-AF65-F5344CB8AC3E}">
        <p14:creationId xmlns:p14="http://schemas.microsoft.com/office/powerpoint/2010/main" val="2711914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BCABFE-341C-B12F-2B52-1860650CB908}"/>
              </a:ext>
            </a:extLst>
          </p:cNvPr>
          <p:cNvSpPr>
            <a:spLocks noGrp="1"/>
          </p:cNvSpPr>
          <p:nvPr>
            <p:ph type="title"/>
          </p:nvPr>
        </p:nvSpPr>
        <p:spPr/>
        <p:txBody>
          <a:bodyPr/>
          <a:lstStyle/>
          <a:p>
            <a:r>
              <a:rPr lang="fr-FR" b="1" dirty="0">
                <a:latin typeface="Abadi MT Condensed Light" panose="020B0306030101010103" pitchFamily="34" charset="77"/>
              </a:rPr>
              <a:t>Objectifs</a:t>
            </a:r>
          </a:p>
        </p:txBody>
      </p:sp>
      <p:pic>
        <p:nvPicPr>
          <p:cNvPr id="6" name="Espace réservé du contenu 5" descr="Une image contenant texte, Police, logo, Marque&#10;&#10;Description générée automatiquement">
            <a:extLst>
              <a:ext uri="{FF2B5EF4-FFF2-40B4-BE49-F238E27FC236}">
                <a16:creationId xmlns:a16="http://schemas.microsoft.com/office/drawing/2014/main" id="{C0EB7ACD-FF91-8946-3FF6-10292FB70376}"/>
              </a:ext>
            </a:extLst>
          </p:cNvPr>
          <p:cNvPicPr>
            <a:picLocks noGrp="1" noChangeAspect="1"/>
          </p:cNvPicPr>
          <p:nvPr>
            <p:ph idx="1"/>
          </p:nvPr>
        </p:nvPicPr>
        <p:blipFill>
          <a:blip r:embed="rId2"/>
          <a:stretch>
            <a:fillRect/>
          </a:stretch>
        </p:blipFill>
        <p:spPr>
          <a:xfrm>
            <a:off x="838200" y="1849577"/>
            <a:ext cx="6235700" cy="2667000"/>
          </a:xfrm>
        </p:spPr>
      </p:pic>
      <p:pic>
        <p:nvPicPr>
          <p:cNvPr id="4" name="Espace réservé du contenu 4">
            <a:extLst>
              <a:ext uri="{FF2B5EF4-FFF2-40B4-BE49-F238E27FC236}">
                <a16:creationId xmlns:a16="http://schemas.microsoft.com/office/drawing/2014/main" id="{34AF1AB0-EBE4-C0AC-4D87-36366B3CDCBB}"/>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ZoneTexte 6">
            <a:extLst>
              <a:ext uri="{FF2B5EF4-FFF2-40B4-BE49-F238E27FC236}">
                <a16:creationId xmlns:a16="http://schemas.microsoft.com/office/drawing/2014/main" id="{36631A5B-77EA-1FCF-0F6F-EF9C495E9F75}"/>
              </a:ext>
            </a:extLst>
          </p:cNvPr>
          <p:cNvSpPr txBox="1"/>
          <p:nvPr/>
        </p:nvSpPr>
        <p:spPr>
          <a:xfrm>
            <a:off x="76201" y="4977110"/>
            <a:ext cx="12039598" cy="523220"/>
          </a:xfrm>
          <a:prstGeom prst="rect">
            <a:avLst/>
          </a:prstGeom>
          <a:noFill/>
        </p:spPr>
        <p:txBody>
          <a:bodyPr wrap="square" rtlCol="0">
            <a:spAutoFit/>
          </a:bodyPr>
          <a:lstStyle/>
          <a:p>
            <a:pPr algn="ctr"/>
            <a:r>
              <a:rPr lang="fr-FR" sz="2800" b="1" u="sng" dirty="0"/>
              <a:t>Pensé avec le patient, pour le patient tout en restant proche de votre bilan !!!!! </a:t>
            </a:r>
          </a:p>
        </p:txBody>
      </p:sp>
    </p:spTree>
    <p:extLst>
      <p:ext uri="{BB962C8B-B14F-4D97-AF65-F5344CB8AC3E}">
        <p14:creationId xmlns:p14="http://schemas.microsoft.com/office/powerpoint/2010/main" val="1055427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72AD99-0E9B-4F4C-AD40-F8186ADEB6F4}"/>
              </a:ext>
            </a:extLst>
          </p:cNvPr>
          <p:cNvSpPr>
            <a:spLocks noGrp="1"/>
          </p:cNvSpPr>
          <p:nvPr>
            <p:ph type="title"/>
          </p:nvPr>
        </p:nvSpPr>
        <p:spPr/>
        <p:txBody>
          <a:bodyPr/>
          <a:lstStyle/>
          <a:p>
            <a:r>
              <a:rPr lang="fr-FR" b="1" dirty="0">
                <a:latin typeface="Abadi MT Condensed Light" panose="020B0306030101010103" pitchFamily="34" charset="77"/>
              </a:rPr>
              <a:t>Les PSSE</a:t>
            </a:r>
          </a:p>
        </p:txBody>
      </p:sp>
      <p:pic>
        <p:nvPicPr>
          <p:cNvPr id="4" name="Espace réservé du contenu 4">
            <a:extLst>
              <a:ext uri="{FF2B5EF4-FFF2-40B4-BE49-F238E27FC236}">
                <a16:creationId xmlns:a16="http://schemas.microsoft.com/office/drawing/2014/main" id="{3076E887-CA22-C945-BC5F-A3E3F89A0FA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Espace réservé du contenu 2">
            <a:extLst>
              <a:ext uri="{FF2B5EF4-FFF2-40B4-BE49-F238E27FC236}">
                <a16:creationId xmlns:a16="http://schemas.microsoft.com/office/drawing/2014/main" id="{2E1446D4-62A0-424F-9127-78E291F7FBA9}"/>
              </a:ext>
            </a:extLst>
          </p:cNvPr>
          <p:cNvGraphicFramePr>
            <a:graphicFrameLocks noGrp="1"/>
          </p:cNvGraphicFramePr>
          <p:nvPr>
            <p:ph idx="1"/>
            <p:extLst>
              <p:ext uri="{D42A27DB-BD31-4B8C-83A1-F6EECF244321}">
                <p14:modId xmlns:p14="http://schemas.microsoft.com/office/powerpoint/2010/main" val="2547825160"/>
              </p:ext>
            </p:extLst>
          </p:nvPr>
        </p:nvGraphicFramePr>
        <p:xfrm>
          <a:off x="1338261" y="1880374"/>
          <a:ext cx="68484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3255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89A2F-452F-AE46-9AD3-46B9765132E6}"/>
              </a:ext>
            </a:extLst>
          </p:cNvPr>
          <p:cNvSpPr>
            <a:spLocks noGrp="1"/>
          </p:cNvSpPr>
          <p:nvPr>
            <p:ph type="title"/>
          </p:nvPr>
        </p:nvSpPr>
        <p:spPr/>
        <p:txBody>
          <a:bodyPr/>
          <a:lstStyle/>
          <a:p>
            <a:r>
              <a:rPr lang="fr-FR" b="1" dirty="0">
                <a:latin typeface="Abadi MT Condensed Light" panose="020B0306030101010103" pitchFamily="34" charset="77"/>
              </a:rPr>
              <a:t>Scolioses secondaires</a:t>
            </a:r>
          </a:p>
        </p:txBody>
      </p:sp>
      <p:sp>
        <p:nvSpPr>
          <p:cNvPr id="3" name="Espace réservé du contenu 2">
            <a:extLst>
              <a:ext uri="{FF2B5EF4-FFF2-40B4-BE49-F238E27FC236}">
                <a16:creationId xmlns:a16="http://schemas.microsoft.com/office/drawing/2014/main" id="{5A95ED4D-224B-A542-B89E-D9F5D9D3A545}"/>
              </a:ext>
            </a:extLst>
          </p:cNvPr>
          <p:cNvSpPr>
            <a:spLocks noGrp="1"/>
          </p:cNvSpPr>
          <p:nvPr>
            <p:ph idx="1"/>
          </p:nvPr>
        </p:nvSpPr>
        <p:spPr/>
        <p:txBody>
          <a:bodyPr/>
          <a:lstStyle/>
          <a:p>
            <a:pPr marL="0" indent="0">
              <a:buNone/>
            </a:pPr>
            <a:r>
              <a:rPr lang="fr-FR" dirty="0">
                <a:latin typeface="Abadi MT Condensed Light" panose="020B0306030101010103" pitchFamily="34" charset="77"/>
              </a:rPr>
              <a:t>Origines diverses: </a:t>
            </a:r>
          </a:p>
          <a:p>
            <a:pPr>
              <a:buFontTx/>
              <a:buChar char="-"/>
            </a:pPr>
            <a:r>
              <a:rPr lang="fr-FR" dirty="0">
                <a:latin typeface="Abadi MT Condensed Light" panose="020B0306030101010103" pitchFamily="34" charset="77"/>
              </a:rPr>
              <a:t>Maladie neuromusculaire </a:t>
            </a:r>
          </a:p>
          <a:p>
            <a:pPr>
              <a:buFontTx/>
              <a:buChar char="-"/>
            </a:pPr>
            <a:r>
              <a:rPr lang="fr-FR" dirty="0">
                <a:latin typeface="Abadi MT Condensed Light" panose="020B0306030101010103" pitchFamily="34" charset="77"/>
              </a:rPr>
              <a:t>Paralysie cérébrale </a:t>
            </a:r>
          </a:p>
          <a:p>
            <a:pPr>
              <a:buFontTx/>
              <a:buChar char="-"/>
            </a:pPr>
            <a:r>
              <a:rPr lang="fr-FR" dirty="0">
                <a:latin typeface="Abadi MT Condensed Light" panose="020B0306030101010103" pitchFamily="34" charset="77"/>
              </a:rPr>
              <a:t>TSA </a:t>
            </a:r>
          </a:p>
          <a:p>
            <a:pPr>
              <a:buFontTx/>
              <a:buChar char="-"/>
            </a:pPr>
            <a:r>
              <a:rPr lang="fr-FR" dirty="0">
                <a:latin typeface="Abadi MT Condensed Light" panose="020B0306030101010103" pitchFamily="34" charset="77"/>
              </a:rPr>
              <a:t>Malformation </a:t>
            </a:r>
          </a:p>
          <a:p>
            <a:pPr>
              <a:buFontTx/>
              <a:buChar char="-"/>
            </a:pPr>
            <a:r>
              <a:rPr lang="fr-FR" dirty="0">
                <a:latin typeface="Abadi MT Condensed Light" panose="020B0306030101010103" pitchFamily="34" charset="77"/>
              </a:rPr>
              <a:t>Syndrome génétique </a:t>
            </a:r>
          </a:p>
          <a:p>
            <a:pPr marL="0" indent="0">
              <a:buNone/>
            </a:pPr>
            <a:endParaRPr lang="fr-FR" dirty="0"/>
          </a:p>
        </p:txBody>
      </p:sp>
      <p:pic>
        <p:nvPicPr>
          <p:cNvPr id="4" name="Espace réservé du contenu 4">
            <a:extLst>
              <a:ext uri="{FF2B5EF4-FFF2-40B4-BE49-F238E27FC236}">
                <a16:creationId xmlns:a16="http://schemas.microsoft.com/office/drawing/2014/main" id="{6313F0D4-4096-4542-87BA-16219652FF25}"/>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Flèche vers la droite 4">
            <a:extLst>
              <a:ext uri="{FF2B5EF4-FFF2-40B4-BE49-F238E27FC236}">
                <a16:creationId xmlns:a16="http://schemas.microsoft.com/office/drawing/2014/main" id="{1E9BF8BB-86D3-834E-89AA-8639C2F705BC}"/>
              </a:ext>
            </a:extLst>
          </p:cNvPr>
          <p:cNvSpPr/>
          <p:nvPr/>
        </p:nvSpPr>
        <p:spPr>
          <a:xfrm>
            <a:off x="1662112" y="5183891"/>
            <a:ext cx="1271587" cy="785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CEA64A1-64CF-4C47-95A4-D963C9290710}"/>
              </a:ext>
            </a:extLst>
          </p:cNvPr>
          <p:cNvSpPr txBox="1"/>
          <p:nvPr/>
        </p:nvSpPr>
        <p:spPr>
          <a:xfrm>
            <a:off x="3486150" y="5345966"/>
            <a:ext cx="6043612" cy="461665"/>
          </a:xfrm>
          <a:prstGeom prst="rect">
            <a:avLst/>
          </a:prstGeom>
          <a:noFill/>
        </p:spPr>
        <p:txBody>
          <a:bodyPr wrap="square" rtlCol="0">
            <a:spAutoFit/>
          </a:bodyPr>
          <a:lstStyle/>
          <a:p>
            <a:r>
              <a:rPr lang="fr-FR" sz="2400" b="1" dirty="0">
                <a:latin typeface="Abadi MT Condensed Light" panose="020B0306030101010103" pitchFamily="34" charset="77"/>
              </a:rPr>
              <a:t>L’évolution ne s’arrête pas à la fin de la croissance </a:t>
            </a:r>
          </a:p>
        </p:txBody>
      </p:sp>
    </p:spTree>
    <p:extLst>
      <p:ext uri="{BB962C8B-B14F-4D97-AF65-F5344CB8AC3E}">
        <p14:creationId xmlns:p14="http://schemas.microsoft.com/office/powerpoint/2010/main" val="4218721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C3A97-63B0-534A-AEE5-7D4FD5BFA1D5}"/>
              </a:ext>
            </a:extLst>
          </p:cNvPr>
          <p:cNvSpPr>
            <a:spLocks noGrp="1"/>
          </p:cNvSpPr>
          <p:nvPr>
            <p:ph type="title"/>
          </p:nvPr>
        </p:nvSpPr>
        <p:spPr/>
        <p:txBody>
          <a:bodyPr/>
          <a:lstStyle/>
          <a:p>
            <a:r>
              <a:rPr lang="fr-FR" b="1" dirty="0">
                <a:latin typeface="Abadi MT Condensed Light" panose="020B0306030101010103" pitchFamily="34" charset="77"/>
              </a:rPr>
              <a:t>Atteinte respiratoire </a:t>
            </a:r>
            <a:endParaRPr lang="fr-FR" dirty="0">
              <a:latin typeface="Abadi MT Condensed Light" panose="020B0306030101010103" pitchFamily="34" charset="77"/>
            </a:endParaRPr>
          </a:p>
        </p:txBody>
      </p:sp>
      <p:pic>
        <p:nvPicPr>
          <p:cNvPr id="6" name="Espace réservé du contenu 5" descr="Une image contenant cravate&#10;&#10;Description générée automatiquement">
            <a:extLst>
              <a:ext uri="{FF2B5EF4-FFF2-40B4-BE49-F238E27FC236}">
                <a16:creationId xmlns:a16="http://schemas.microsoft.com/office/drawing/2014/main" id="{5E8E32D8-D313-4044-AB73-5731B4FE71E6}"/>
              </a:ext>
            </a:extLst>
          </p:cNvPr>
          <p:cNvPicPr>
            <a:picLocks noGrp="1" noChangeAspect="1"/>
          </p:cNvPicPr>
          <p:nvPr>
            <p:ph idx="1"/>
          </p:nvPr>
        </p:nvPicPr>
        <p:blipFill>
          <a:blip r:embed="rId2"/>
          <a:stretch>
            <a:fillRect/>
          </a:stretch>
        </p:blipFill>
        <p:spPr>
          <a:xfrm>
            <a:off x="634085" y="1887140"/>
            <a:ext cx="2922830" cy="3083719"/>
          </a:xfrm>
        </p:spPr>
      </p:pic>
      <p:pic>
        <p:nvPicPr>
          <p:cNvPr id="4" name="Espace réservé du contenu 4">
            <a:extLst>
              <a:ext uri="{FF2B5EF4-FFF2-40B4-BE49-F238E27FC236}">
                <a16:creationId xmlns:a16="http://schemas.microsoft.com/office/drawing/2014/main" id="{73F50EA0-EEFC-7D42-9C97-8139695F5735}"/>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0" name="Image 9">
            <a:extLst>
              <a:ext uri="{FF2B5EF4-FFF2-40B4-BE49-F238E27FC236}">
                <a16:creationId xmlns:a16="http://schemas.microsoft.com/office/drawing/2014/main" id="{93018D6A-F430-C048-862A-A1202641B8B4}"/>
              </a:ext>
            </a:extLst>
          </p:cNvPr>
          <p:cNvPicPr>
            <a:picLocks noChangeAspect="1"/>
          </p:cNvPicPr>
          <p:nvPr/>
        </p:nvPicPr>
        <p:blipFill>
          <a:blip r:embed="rId4"/>
          <a:stretch>
            <a:fillRect/>
          </a:stretch>
        </p:blipFill>
        <p:spPr>
          <a:xfrm>
            <a:off x="3995738" y="3902075"/>
            <a:ext cx="5829300" cy="2590800"/>
          </a:xfrm>
          <a:prstGeom prst="rect">
            <a:avLst/>
          </a:prstGeom>
        </p:spPr>
      </p:pic>
      <p:sp>
        <p:nvSpPr>
          <p:cNvPr id="11" name="ZoneTexte 10">
            <a:extLst>
              <a:ext uri="{FF2B5EF4-FFF2-40B4-BE49-F238E27FC236}">
                <a16:creationId xmlns:a16="http://schemas.microsoft.com/office/drawing/2014/main" id="{6636D40D-7A76-E442-B0D1-613BFF2A435C}"/>
              </a:ext>
            </a:extLst>
          </p:cNvPr>
          <p:cNvSpPr txBox="1"/>
          <p:nvPr/>
        </p:nvSpPr>
        <p:spPr>
          <a:xfrm>
            <a:off x="4231144" y="2055803"/>
            <a:ext cx="3991649" cy="954107"/>
          </a:xfrm>
          <a:prstGeom prst="rect">
            <a:avLst/>
          </a:prstGeom>
          <a:noFill/>
        </p:spPr>
        <p:txBody>
          <a:bodyPr wrap="square" rtlCol="0">
            <a:spAutoFit/>
          </a:bodyPr>
          <a:lstStyle/>
          <a:p>
            <a:pPr algn="ctr"/>
            <a:r>
              <a:rPr lang="fr-FR" sz="2800" b="1" dirty="0">
                <a:latin typeface="Abadi MT Condensed Light" panose="020B0306030101010103" pitchFamily="34" charset="77"/>
              </a:rPr>
              <a:t>Atteinte respiratoire à partir de 45° </a:t>
            </a:r>
          </a:p>
        </p:txBody>
      </p:sp>
    </p:spTree>
    <p:extLst>
      <p:ext uri="{BB962C8B-B14F-4D97-AF65-F5344CB8AC3E}">
        <p14:creationId xmlns:p14="http://schemas.microsoft.com/office/powerpoint/2010/main" val="400167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4EA6A2-67B4-BBBC-DAB1-721A7E8E264B}"/>
              </a:ext>
            </a:extLst>
          </p:cNvPr>
          <p:cNvSpPr>
            <a:spLocks noGrp="1"/>
          </p:cNvSpPr>
          <p:nvPr>
            <p:ph type="title"/>
          </p:nvPr>
        </p:nvSpPr>
        <p:spPr>
          <a:xfrm>
            <a:off x="686834" y="1153572"/>
            <a:ext cx="3200400" cy="4461163"/>
          </a:xfrm>
        </p:spPr>
        <p:txBody>
          <a:bodyPr>
            <a:normAutofit/>
          </a:bodyPr>
          <a:lstStyle/>
          <a:p>
            <a:r>
              <a:rPr lang="fr-FR" sz="4800" b="1" dirty="0">
                <a:solidFill>
                  <a:srgbClr val="FFFFFF"/>
                </a:solidFill>
                <a:latin typeface="Abadi MT Condensed Light" panose="020B0306030101010103" pitchFamily="34" charset="77"/>
              </a:rPr>
              <a:t>Bilan</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5452011B-4236-7704-AE02-80670CD4B1C9}"/>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4447308" y="591344"/>
            <a:ext cx="6906491" cy="5585619"/>
          </a:xfrm>
        </p:spPr>
        <p:txBody>
          <a:bodyPr anchor="ctr">
            <a:normAutofit/>
          </a:bodyPr>
          <a:lstStyle/>
          <a:p>
            <a:pPr>
              <a:buFont typeface="Arial" panose="020B0604020202020204" pitchFamily="34" charset="0"/>
              <a:buChar char="•"/>
            </a:pPr>
            <a:r>
              <a:rPr lang="fr-FR" dirty="0">
                <a:latin typeface="Abadi MT Condensed Light" panose="020B0306030101010103" pitchFamily="34" charset="77"/>
              </a:rPr>
              <a:t>Définition</a:t>
            </a:r>
          </a:p>
          <a:p>
            <a:pPr>
              <a:buFont typeface="Arial" panose="020B0604020202020204" pitchFamily="34" charset="0"/>
              <a:buChar char="•"/>
            </a:pPr>
            <a:r>
              <a:rPr lang="fr-FR" dirty="0">
                <a:latin typeface="Abadi MT Condensed Light" panose="020B0306030101010103" pitchFamily="34" charset="77"/>
              </a:rPr>
              <a:t>Diagnostic </a:t>
            </a:r>
          </a:p>
          <a:p>
            <a:pPr>
              <a:buFont typeface="Arial" panose="020B0604020202020204" pitchFamily="34" charset="0"/>
              <a:buChar char="•"/>
            </a:pPr>
            <a:r>
              <a:rPr lang="fr-FR" dirty="0">
                <a:latin typeface="Abadi MT Condensed Light" panose="020B0306030101010103" pitchFamily="34" charset="77"/>
              </a:rPr>
              <a:t>Épidémiologie et Classification </a:t>
            </a:r>
          </a:p>
          <a:p>
            <a:pPr>
              <a:buFont typeface="Arial" panose="020B0604020202020204" pitchFamily="34" charset="0"/>
              <a:buChar char="•"/>
            </a:pPr>
            <a:r>
              <a:rPr lang="fr-FR" dirty="0">
                <a:latin typeface="Abadi MT Condensed Light" panose="020B0306030101010103" pitchFamily="34" charset="77"/>
              </a:rPr>
              <a:t>Évaluations et Traitements </a:t>
            </a:r>
          </a:p>
          <a:p>
            <a:pPr>
              <a:buFont typeface="Arial" panose="020B0604020202020204" pitchFamily="34" charset="0"/>
              <a:buChar char="•"/>
            </a:pPr>
            <a:r>
              <a:rPr lang="fr-FR" dirty="0">
                <a:latin typeface="Abadi MT Condensed Light" panose="020B0306030101010103" pitchFamily="34" charset="77"/>
              </a:rPr>
              <a:t>Kinésithérapie et évolution </a:t>
            </a:r>
          </a:p>
        </p:txBody>
      </p:sp>
    </p:spTree>
    <p:extLst>
      <p:ext uri="{BB962C8B-B14F-4D97-AF65-F5344CB8AC3E}">
        <p14:creationId xmlns:p14="http://schemas.microsoft.com/office/powerpoint/2010/main" val="3324997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DE6DB4-59CB-7D44-B1F5-F259E9578FCB}"/>
              </a:ext>
            </a:extLst>
          </p:cNvPr>
          <p:cNvSpPr>
            <a:spLocks noGrp="1"/>
          </p:cNvSpPr>
          <p:nvPr>
            <p:ph type="title"/>
          </p:nvPr>
        </p:nvSpPr>
        <p:spPr/>
        <p:txBody>
          <a:bodyPr/>
          <a:lstStyle/>
          <a:p>
            <a:r>
              <a:rPr lang="fr-FR" b="1" dirty="0">
                <a:latin typeface="Abadi MT Condensed Light" panose="020B0306030101010103" pitchFamily="34" charset="77"/>
              </a:rPr>
              <a:t>Douleurs </a:t>
            </a:r>
          </a:p>
        </p:txBody>
      </p:sp>
      <p:sp>
        <p:nvSpPr>
          <p:cNvPr id="3" name="Espace réservé du contenu 2">
            <a:extLst>
              <a:ext uri="{FF2B5EF4-FFF2-40B4-BE49-F238E27FC236}">
                <a16:creationId xmlns:a16="http://schemas.microsoft.com/office/drawing/2014/main" id="{D7208EA9-274D-FA4B-8249-451F1521813D}"/>
              </a:ext>
            </a:extLst>
          </p:cNvPr>
          <p:cNvSpPr>
            <a:spLocks noGrp="1"/>
          </p:cNvSpPr>
          <p:nvPr>
            <p:ph idx="1"/>
          </p:nvPr>
        </p:nvSpPr>
        <p:spPr/>
        <p:txBody>
          <a:bodyPr/>
          <a:lstStyle/>
          <a:p>
            <a:pPr marL="0" indent="0">
              <a:buNone/>
            </a:pPr>
            <a:r>
              <a:rPr lang="fr-FR" dirty="0">
                <a:latin typeface="Abadi MT Condensed Light" panose="020B0306030101010103" pitchFamily="34" charset="77"/>
              </a:rPr>
              <a:t>Rachis source importante de douleur !</a:t>
            </a:r>
          </a:p>
        </p:txBody>
      </p:sp>
      <p:pic>
        <p:nvPicPr>
          <p:cNvPr id="4" name="Espace réservé du contenu 4">
            <a:extLst>
              <a:ext uri="{FF2B5EF4-FFF2-40B4-BE49-F238E27FC236}">
                <a16:creationId xmlns:a16="http://schemas.microsoft.com/office/drawing/2014/main" id="{648E4B77-B176-A04E-8B04-7E9E03B1C036}"/>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Image 5" descr="Une image contenant personne, enfant, petit&#10;&#10;Description générée automatiquement">
            <a:extLst>
              <a:ext uri="{FF2B5EF4-FFF2-40B4-BE49-F238E27FC236}">
                <a16:creationId xmlns:a16="http://schemas.microsoft.com/office/drawing/2014/main" id="{4541B151-4025-AB4B-873D-B8FAB7DA68EB}"/>
              </a:ext>
            </a:extLst>
          </p:cNvPr>
          <p:cNvPicPr>
            <a:picLocks noChangeAspect="1"/>
          </p:cNvPicPr>
          <p:nvPr/>
        </p:nvPicPr>
        <p:blipFill>
          <a:blip r:embed="rId3"/>
          <a:stretch>
            <a:fillRect/>
          </a:stretch>
        </p:blipFill>
        <p:spPr>
          <a:xfrm>
            <a:off x="455590" y="3033713"/>
            <a:ext cx="4630761" cy="3470308"/>
          </a:xfrm>
          <a:prstGeom prst="rect">
            <a:avLst/>
          </a:prstGeom>
        </p:spPr>
      </p:pic>
      <p:pic>
        <p:nvPicPr>
          <p:cNvPr id="8" name="Image 7">
            <a:extLst>
              <a:ext uri="{FF2B5EF4-FFF2-40B4-BE49-F238E27FC236}">
                <a16:creationId xmlns:a16="http://schemas.microsoft.com/office/drawing/2014/main" id="{987F0A49-B200-144D-80F1-52C64607B194}"/>
              </a:ext>
            </a:extLst>
          </p:cNvPr>
          <p:cNvPicPr>
            <a:picLocks noChangeAspect="1"/>
          </p:cNvPicPr>
          <p:nvPr/>
        </p:nvPicPr>
        <p:blipFill>
          <a:blip r:embed="rId4"/>
          <a:stretch>
            <a:fillRect/>
          </a:stretch>
        </p:blipFill>
        <p:spPr>
          <a:xfrm>
            <a:off x="5468961" y="4027520"/>
            <a:ext cx="4953002" cy="2476501"/>
          </a:xfrm>
          <a:prstGeom prst="rect">
            <a:avLst/>
          </a:prstGeom>
        </p:spPr>
      </p:pic>
    </p:spTree>
    <p:extLst>
      <p:ext uri="{BB962C8B-B14F-4D97-AF65-F5344CB8AC3E}">
        <p14:creationId xmlns:p14="http://schemas.microsoft.com/office/powerpoint/2010/main" val="1546124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A3596-D482-4A49-91D5-7962F00CD997}"/>
              </a:ext>
            </a:extLst>
          </p:cNvPr>
          <p:cNvSpPr>
            <a:spLocks noGrp="1"/>
          </p:cNvSpPr>
          <p:nvPr>
            <p:ph type="title"/>
          </p:nvPr>
        </p:nvSpPr>
        <p:spPr/>
        <p:txBody>
          <a:bodyPr/>
          <a:lstStyle/>
          <a:p>
            <a:r>
              <a:rPr lang="fr-FR" b="1" dirty="0">
                <a:latin typeface="Abadi MT Condensed Light" panose="020B0306030101010103" pitchFamily="34" charset="77"/>
              </a:rPr>
              <a:t>Impact sur le schéma de marche </a:t>
            </a:r>
          </a:p>
        </p:txBody>
      </p:sp>
      <p:sp>
        <p:nvSpPr>
          <p:cNvPr id="3" name="Espace réservé du contenu 2">
            <a:extLst>
              <a:ext uri="{FF2B5EF4-FFF2-40B4-BE49-F238E27FC236}">
                <a16:creationId xmlns:a16="http://schemas.microsoft.com/office/drawing/2014/main" id="{79E2ADB6-9BB0-D04A-8164-1E4FDC9780CF}"/>
              </a:ext>
            </a:extLst>
          </p:cNvPr>
          <p:cNvSpPr>
            <a:spLocks noGrp="1"/>
          </p:cNvSpPr>
          <p:nvPr>
            <p:ph idx="1"/>
          </p:nvPr>
        </p:nvSpPr>
        <p:spPr>
          <a:xfrm>
            <a:off x="709613" y="5761037"/>
            <a:ext cx="10515600" cy="731838"/>
          </a:xfrm>
        </p:spPr>
        <p:txBody>
          <a:bodyPr>
            <a:normAutofit/>
          </a:bodyPr>
          <a:lstStyle/>
          <a:p>
            <a:pPr marL="0" indent="0">
              <a:buNone/>
            </a:pPr>
            <a:r>
              <a:rPr lang="fr-FR" sz="1600" dirty="0">
                <a:latin typeface="Abadi MT Condensed Light" panose="020B0306030101010103" pitchFamily="34" charset="77"/>
              </a:rPr>
              <a:t>Anne-Laure Simon. Influences des déformations structurelles de la scoliose idiopathique de l’adolescent sur les paramètres fonctionnels de la marche : Approche globale et analytique en analyse du mouvement. Santé. Université Paris-Saclay, 2021. Français. </a:t>
            </a:r>
            <a:r>
              <a:rPr lang="fr-FR" sz="1600" dirty="0" err="1">
                <a:latin typeface="Abadi MT Condensed Light" panose="020B0306030101010103" pitchFamily="34" charset="77"/>
              </a:rPr>
              <a:t>ffNNT</a:t>
            </a:r>
            <a:r>
              <a:rPr lang="fr-FR" sz="1600" dirty="0">
                <a:latin typeface="Abadi MT Condensed Light" panose="020B0306030101010103" pitchFamily="34" charset="77"/>
              </a:rPr>
              <a:t> : 2021UPASW011ff. fftel-03482162f</a:t>
            </a:r>
          </a:p>
        </p:txBody>
      </p:sp>
      <p:pic>
        <p:nvPicPr>
          <p:cNvPr id="4" name="Espace réservé du contenu 4">
            <a:extLst>
              <a:ext uri="{FF2B5EF4-FFF2-40B4-BE49-F238E27FC236}">
                <a16:creationId xmlns:a16="http://schemas.microsoft.com/office/drawing/2014/main" id="{A635511F-99F6-074A-9A8D-8F2CC1E6533C}"/>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Image 5">
            <a:extLst>
              <a:ext uri="{FF2B5EF4-FFF2-40B4-BE49-F238E27FC236}">
                <a16:creationId xmlns:a16="http://schemas.microsoft.com/office/drawing/2014/main" id="{884D4FBE-23A6-3844-84AD-4BF4720F3614}"/>
              </a:ext>
            </a:extLst>
          </p:cNvPr>
          <p:cNvPicPr>
            <a:picLocks noChangeAspect="1"/>
          </p:cNvPicPr>
          <p:nvPr/>
        </p:nvPicPr>
        <p:blipFill>
          <a:blip r:embed="rId3"/>
          <a:stretch>
            <a:fillRect/>
          </a:stretch>
        </p:blipFill>
        <p:spPr>
          <a:xfrm>
            <a:off x="838199" y="2055803"/>
            <a:ext cx="2065771" cy="2944822"/>
          </a:xfrm>
          <a:prstGeom prst="rect">
            <a:avLst/>
          </a:prstGeom>
        </p:spPr>
      </p:pic>
      <p:pic>
        <p:nvPicPr>
          <p:cNvPr id="8" name="Image 7">
            <a:extLst>
              <a:ext uri="{FF2B5EF4-FFF2-40B4-BE49-F238E27FC236}">
                <a16:creationId xmlns:a16="http://schemas.microsoft.com/office/drawing/2014/main" id="{80FC9D13-BB7C-8A4C-A235-CF065734EE87}"/>
              </a:ext>
            </a:extLst>
          </p:cNvPr>
          <p:cNvPicPr>
            <a:picLocks noChangeAspect="1"/>
          </p:cNvPicPr>
          <p:nvPr/>
        </p:nvPicPr>
        <p:blipFill>
          <a:blip r:embed="rId4"/>
          <a:stretch>
            <a:fillRect/>
          </a:stretch>
        </p:blipFill>
        <p:spPr>
          <a:xfrm>
            <a:off x="4533899" y="2406640"/>
            <a:ext cx="3327269" cy="2501900"/>
          </a:xfrm>
          <a:prstGeom prst="rect">
            <a:avLst/>
          </a:prstGeom>
        </p:spPr>
      </p:pic>
    </p:spTree>
    <p:extLst>
      <p:ext uri="{BB962C8B-B14F-4D97-AF65-F5344CB8AC3E}">
        <p14:creationId xmlns:p14="http://schemas.microsoft.com/office/powerpoint/2010/main" val="3616739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A5C038-20F0-1047-BEB5-8A10282DE4DC}"/>
              </a:ext>
            </a:extLst>
          </p:cNvPr>
          <p:cNvSpPr>
            <a:spLocks noGrp="1"/>
          </p:cNvSpPr>
          <p:nvPr>
            <p:ph type="title"/>
          </p:nvPr>
        </p:nvSpPr>
        <p:spPr/>
        <p:txBody>
          <a:bodyPr/>
          <a:lstStyle/>
          <a:p>
            <a:r>
              <a:rPr lang="fr-FR" b="1" dirty="0">
                <a:latin typeface="Abadi MT Condensed Light" panose="020B0306030101010103" pitchFamily="34" charset="77"/>
              </a:rPr>
              <a:t>Objectifs</a:t>
            </a:r>
            <a:r>
              <a:rPr lang="fr-FR" b="1" dirty="0"/>
              <a:t> </a:t>
            </a:r>
          </a:p>
        </p:txBody>
      </p:sp>
      <p:pic>
        <p:nvPicPr>
          <p:cNvPr id="4" name="Espace réservé du contenu 4">
            <a:extLst>
              <a:ext uri="{FF2B5EF4-FFF2-40B4-BE49-F238E27FC236}">
                <a16:creationId xmlns:a16="http://schemas.microsoft.com/office/drawing/2014/main" id="{0B260F9E-6190-5348-A677-356453AE5525}"/>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Espace réservé du contenu 4" descr="Une image contenant plante&#10;&#10;Description générée automatiquement">
            <a:extLst>
              <a:ext uri="{FF2B5EF4-FFF2-40B4-BE49-F238E27FC236}">
                <a16:creationId xmlns:a16="http://schemas.microsoft.com/office/drawing/2014/main" id="{B6AEC5B9-3441-004D-826C-88B417C51A9A}"/>
              </a:ext>
            </a:extLst>
          </p:cNvPr>
          <p:cNvPicPr>
            <a:picLocks noChangeAspect="1"/>
          </p:cNvPicPr>
          <p:nvPr/>
        </p:nvPicPr>
        <p:blipFill rotWithShape="1">
          <a:blip r:embed="rId3"/>
          <a:srcRect t="10099" r="-1" b="5293"/>
          <a:stretch/>
        </p:blipFill>
        <p:spPr>
          <a:xfrm>
            <a:off x="128587" y="1885585"/>
            <a:ext cx="7715251" cy="4340915"/>
          </a:xfrm>
          <a:prstGeom prst="rect">
            <a:avLst/>
          </a:prstGeom>
        </p:spPr>
      </p:pic>
      <p:sp>
        <p:nvSpPr>
          <p:cNvPr id="7" name="ZoneTexte 6">
            <a:extLst>
              <a:ext uri="{FF2B5EF4-FFF2-40B4-BE49-F238E27FC236}">
                <a16:creationId xmlns:a16="http://schemas.microsoft.com/office/drawing/2014/main" id="{F679C3ED-883F-7B45-986D-F2C9E97EE146}"/>
              </a:ext>
            </a:extLst>
          </p:cNvPr>
          <p:cNvSpPr txBox="1"/>
          <p:nvPr/>
        </p:nvSpPr>
        <p:spPr>
          <a:xfrm>
            <a:off x="8410575" y="4915555"/>
            <a:ext cx="3339465" cy="1200329"/>
          </a:xfrm>
          <a:prstGeom prst="rect">
            <a:avLst/>
          </a:prstGeom>
          <a:noFill/>
        </p:spPr>
        <p:txBody>
          <a:bodyPr wrap="square" rtlCol="0">
            <a:spAutoFit/>
          </a:bodyPr>
          <a:lstStyle/>
          <a:p>
            <a:r>
              <a:rPr lang="fr-FR" sz="2400" b="1" dirty="0"/>
              <a:t>Doivent prendre en compte les autres atteintes  </a:t>
            </a:r>
          </a:p>
        </p:txBody>
      </p:sp>
    </p:spTree>
    <p:extLst>
      <p:ext uri="{BB962C8B-B14F-4D97-AF65-F5344CB8AC3E}">
        <p14:creationId xmlns:p14="http://schemas.microsoft.com/office/powerpoint/2010/main" val="2932017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Espace réservé du contenu 4">
            <a:extLst>
              <a:ext uri="{FF2B5EF4-FFF2-40B4-BE49-F238E27FC236}">
                <a16:creationId xmlns:a16="http://schemas.microsoft.com/office/drawing/2014/main" id="{17D3FB8C-2774-4745-8816-C2576890A0AF}"/>
              </a:ext>
            </a:extLst>
          </p:cNvPr>
          <p:cNvPicPr>
            <a:picLocks noChangeAspect="1"/>
          </p:cNvPicPr>
          <p:nvPr/>
        </p:nvPicPr>
        <p:blipFill rotWithShape="1">
          <a:blip r:embed="rId2">
            <a:alphaModFix amt="40000"/>
          </a:blip>
          <a:srcRect t="8274" r="1" b="8276"/>
          <a:stretch/>
        </p:blipFill>
        <p:spPr>
          <a:xfrm>
            <a:off x="20" y="10"/>
            <a:ext cx="8450297" cy="6857990"/>
          </a:xfrm>
          <a:prstGeom prst="rect">
            <a:avLst/>
          </a:prstGeom>
        </p:spPr>
      </p:pic>
      <p:sp>
        <p:nvSpPr>
          <p:cNvPr id="2" name="Titre 1">
            <a:extLst>
              <a:ext uri="{FF2B5EF4-FFF2-40B4-BE49-F238E27FC236}">
                <a16:creationId xmlns:a16="http://schemas.microsoft.com/office/drawing/2014/main" id="{5A9824D2-DB80-364B-8307-2F87B02B9B03}"/>
              </a:ext>
            </a:extLst>
          </p:cNvPr>
          <p:cNvSpPr>
            <a:spLocks noGrp="1"/>
          </p:cNvSpPr>
          <p:nvPr>
            <p:ph type="title"/>
          </p:nvPr>
        </p:nvSpPr>
        <p:spPr>
          <a:xfrm>
            <a:off x="838201" y="365125"/>
            <a:ext cx="5251316" cy="1627636"/>
          </a:xfrm>
        </p:spPr>
        <p:txBody>
          <a:bodyPr>
            <a:normAutofit/>
          </a:bodyPr>
          <a:lstStyle/>
          <a:p>
            <a:r>
              <a:rPr lang="fr-FR" b="1" dirty="0">
                <a:solidFill>
                  <a:srgbClr val="FFFFFF"/>
                </a:solidFill>
                <a:latin typeface="Abadi MT Condensed Light" panose="020B0306030101010103" pitchFamily="34" charset="77"/>
              </a:rPr>
              <a:t>Conclusion </a:t>
            </a:r>
          </a:p>
        </p:txBody>
      </p:sp>
      <p:sp>
        <p:nvSpPr>
          <p:cNvPr id="10" name="Content Placeholder 9">
            <a:extLst>
              <a:ext uri="{FF2B5EF4-FFF2-40B4-BE49-F238E27FC236}">
                <a16:creationId xmlns:a16="http://schemas.microsoft.com/office/drawing/2014/main" id="{8DE38284-F960-49CA-8DA9-6DEB2DAC2A12}"/>
              </a:ext>
            </a:extLst>
          </p:cNvPr>
          <p:cNvSpPr>
            <a:spLocks noGrp="1"/>
          </p:cNvSpPr>
          <p:nvPr>
            <p:ph idx="1"/>
          </p:nvPr>
        </p:nvSpPr>
        <p:spPr>
          <a:xfrm>
            <a:off x="701721" y="1720545"/>
            <a:ext cx="4619621" cy="3293415"/>
          </a:xfrm>
        </p:spPr>
        <p:txBody>
          <a:bodyPr>
            <a:normAutofit/>
          </a:bodyPr>
          <a:lstStyle/>
          <a:p>
            <a:r>
              <a:rPr lang="fr-FR" sz="4000" dirty="0">
                <a:solidFill>
                  <a:srgbClr val="FFFFFF"/>
                </a:solidFill>
                <a:latin typeface="Abadi MT Condensed Light" panose="020B0306030101010103" pitchFamily="34" charset="77"/>
              </a:rPr>
              <a:t> Déformation 3D </a:t>
            </a:r>
          </a:p>
          <a:p>
            <a:r>
              <a:rPr lang="fr-FR" sz="4000" dirty="0">
                <a:solidFill>
                  <a:srgbClr val="FFFFFF"/>
                </a:solidFill>
                <a:latin typeface="Abadi MT Condensed Light" panose="020B0306030101010103" pitchFamily="34" charset="77"/>
              </a:rPr>
              <a:t> Atteinte multiple et complexe </a:t>
            </a:r>
          </a:p>
          <a:p>
            <a:r>
              <a:rPr lang="fr-FR" sz="4000" dirty="0">
                <a:solidFill>
                  <a:srgbClr val="FFFFFF"/>
                </a:solidFill>
                <a:latin typeface="Abadi MT Condensed Light" panose="020B0306030101010103" pitchFamily="34" charset="77"/>
              </a:rPr>
              <a:t> Prise en charge holistique </a:t>
            </a:r>
          </a:p>
          <a:p>
            <a:endParaRPr lang="fr-FR" sz="4000" dirty="0">
              <a:solidFill>
                <a:srgbClr val="FFFFFF"/>
              </a:solidFill>
            </a:endParaRPr>
          </a:p>
          <a:p>
            <a:pPr marL="0" indent="0">
              <a:buNone/>
            </a:pPr>
            <a:endParaRPr lang="fr-FR" sz="4000" dirty="0">
              <a:solidFill>
                <a:srgbClr val="FFFFFF"/>
              </a:solidFill>
            </a:endParaRPr>
          </a:p>
          <a:p>
            <a:pPr marL="0" indent="0">
              <a:buNone/>
            </a:pPr>
            <a:endParaRPr lang="fr-FR" sz="2000" dirty="0">
              <a:solidFill>
                <a:srgbClr val="FFFFFF"/>
              </a:solidFill>
            </a:endParaRPr>
          </a:p>
        </p:txBody>
      </p:sp>
      <p:pic>
        <p:nvPicPr>
          <p:cNvPr id="6" name="Espace réservé du contenu 5" descr="Une image contenant intérieur, personne, main&#10;&#10;Description générée automatiquement">
            <a:extLst>
              <a:ext uri="{FF2B5EF4-FFF2-40B4-BE49-F238E27FC236}">
                <a16:creationId xmlns:a16="http://schemas.microsoft.com/office/drawing/2014/main" id="{854DBA6B-0FCF-A046-B24B-BE879FA35522}"/>
              </a:ext>
            </a:extLst>
          </p:cNvPr>
          <p:cNvPicPr>
            <a:picLocks noChangeAspect="1"/>
          </p:cNvPicPr>
          <p:nvPr/>
        </p:nvPicPr>
        <p:blipFill rotWithShape="1">
          <a:blip r:embed="rId3"/>
          <a:srcRect l="25748" r="16215"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Flèche vers la droite 6">
            <a:extLst>
              <a:ext uri="{FF2B5EF4-FFF2-40B4-BE49-F238E27FC236}">
                <a16:creationId xmlns:a16="http://schemas.microsoft.com/office/drawing/2014/main" id="{540452E9-2695-9B41-B5C2-68237B9148DB}"/>
              </a:ext>
            </a:extLst>
          </p:cNvPr>
          <p:cNvSpPr/>
          <p:nvPr/>
        </p:nvSpPr>
        <p:spPr>
          <a:xfrm>
            <a:off x="551553" y="5173980"/>
            <a:ext cx="1051560" cy="762000"/>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8" name="ZoneTexte 7">
            <a:extLst>
              <a:ext uri="{FF2B5EF4-FFF2-40B4-BE49-F238E27FC236}">
                <a16:creationId xmlns:a16="http://schemas.microsoft.com/office/drawing/2014/main" id="{8821CEAA-3D56-B941-84BA-64F13F2119AC}"/>
              </a:ext>
            </a:extLst>
          </p:cNvPr>
          <p:cNvSpPr txBox="1"/>
          <p:nvPr/>
        </p:nvSpPr>
        <p:spPr>
          <a:xfrm>
            <a:off x="1739592" y="4865550"/>
            <a:ext cx="7412425" cy="1754326"/>
          </a:xfrm>
          <a:prstGeom prst="rect">
            <a:avLst/>
          </a:prstGeom>
          <a:noFill/>
        </p:spPr>
        <p:txBody>
          <a:bodyPr wrap="square" rtlCol="0">
            <a:spAutoFit/>
          </a:bodyPr>
          <a:lstStyle/>
          <a:p>
            <a:r>
              <a:rPr lang="fr-FR" sz="4400" dirty="0">
                <a:solidFill>
                  <a:schemeClr val="bg1"/>
                </a:solidFill>
              </a:rPr>
              <a:t>Il n’y a pas que l’angle qui compte !</a:t>
            </a:r>
          </a:p>
          <a:p>
            <a:r>
              <a:rPr lang="fr-FR" sz="2000" dirty="0" err="1">
                <a:solidFill>
                  <a:schemeClr val="bg1"/>
                </a:solidFill>
              </a:rPr>
              <a:t>Louison.barollier.mkde@gmail.com</a:t>
            </a:r>
            <a:endParaRPr lang="fr-FR" sz="2000" dirty="0">
              <a:solidFill>
                <a:schemeClr val="bg1"/>
              </a:solidFill>
            </a:endParaRPr>
          </a:p>
        </p:txBody>
      </p:sp>
    </p:spTree>
    <p:extLst>
      <p:ext uri="{BB962C8B-B14F-4D97-AF65-F5344CB8AC3E}">
        <p14:creationId xmlns:p14="http://schemas.microsoft.com/office/powerpoint/2010/main" val="2807290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854952" cy="1692794"/>
          </a:xfrm>
        </p:spPr>
        <p:txBody>
          <a:bodyPr>
            <a:normAutofit/>
          </a:bodyPr>
          <a:lstStyle/>
          <a:p>
            <a:r>
              <a:rPr lang="fr-FR" b="1" dirty="0">
                <a:latin typeface="Abadi MT Condensed Light" panose="020B0306030101010103" pitchFamily="34" charset="77"/>
              </a:rPr>
              <a:t>Qu’est-ce que c’est ? </a:t>
            </a:r>
          </a:p>
        </p:txBody>
      </p:sp>
      <p:pic>
        <p:nvPicPr>
          <p:cNvPr id="4" name="Espace réservé du contenu 3" descr="Squelette contour">
            <a:extLst>
              <a:ext uri="{FF2B5EF4-FFF2-40B4-BE49-F238E27FC236}">
                <a16:creationId xmlns:a16="http://schemas.microsoft.com/office/drawing/2014/main" id="{B940A140-E963-7C47-968C-0C66050A5F6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98120" y="1727821"/>
            <a:ext cx="914400" cy="914400"/>
          </a:xfrm>
        </p:spPr>
      </p:pic>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5"/>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Graphique 6" descr="Panneau d’interdiction avec un remplissage uni">
            <a:extLst>
              <a:ext uri="{FF2B5EF4-FFF2-40B4-BE49-F238E27FC236}">
                <a16:creationId xmlns:a16="http://schemas.microsoft.com/office/drawing/2014/main" id="{820BA457-C6D6-0042-AB2C-90DE2A6BDC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8731" y="2971800"/>
            <a:ext cx="914400" cy="914400"/>
          </a:xfrm>
          <a:prstGeom prst="rect">
            <a:avLst/>
          </a:prstGeom>
        </p:spPr>
      </p:pic>
      <p:pic>
        <p:nvPicPr>
          <p:cNvPr id="10" name="Graphique 9" descr="Lunettes 3D avec un remplissage uni">
            <a:extLst>
              <a:ext uri="{FF2B5EF4-FFF2-40B4-BE49-F238E27FC236}">
                <a16:creationId xmlns:a16="http://schemas.microsoft.com/office/drawing/2014/main" id="{039F3670-5F8C-354C-AE12-0B14C6D1F0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44399" y="3960291"/>
            <a:ext cx="914400" cy="914400"/>
          </a:xfrm>
          <a:prstGeom prst="rect">
            <a:avLst/>
          </a:prstGeom>
        </p:spPr>
      </p:pic>
      <p:pic>
        <p:nvPicPr>
          <p:cNvPr id="12" name="Graphique 11" descr="Trigonométrie contour">
            <a:extLst>
              <a:ext uri="{FF2B5EF4-FFF2-40B4-BE49-F238E27FC236}">
                <a16:creationId xmlns:a16="http://schemas.microsoft.com/office/drawing/2014/main" id="{36E670A8-74D2-8F45-B0F9-221FA3E5E0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82271" y="1744878"/>
            <a:ext cx="914400" cy="914400"/>
          </a:xfrm>
          <a:prstGeom prst="rect">
            <a:avLst/>
          </a:prstGeom>
        </p:spPr>
      </p:pic>
      <p:pic>
        <p:nvPicPr>
          <p:cNvPr id="18" name="Graphique 17" descr="Flèche en cercle avec un remplissage uni">
            <a:extLst>
              <a:ext uri="{FF2B5EF4-FFF2-40B4-BE49-F238E27FC236}">
                <a16:creationId xmlns:a16="http://schemas.microsoft.com/office/drawing/2014/main" id="{77A54A6E-B88C-0840-91B1-CA7E537012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08934" y="2966066"/>
            <a:ext cx="914400" cy="914400"/>
          </a:xfrm>
          <a:prstGeom prst="rect">
            <a:avLst/>
          </a:prstGeom>
        </p:spPr>
      </p:pic>
      <p:sp>
        <p:nvSpPr>
          <p:cNvPr id="19" name="ZoneTexte 18">
            <a:extLst>
              <a:ext uri="{FF2B5EF4-FFF2-40B4-BE49-F238E27FC236}">
                <a16:creationId xmlns:a16="http://schemas.microsoft.com/office/drawing/2014/main" id="{57E55885-2800-8E4E-AE66-9E50C49865E1}"/>
              </a:ext>
            </a:extLst>
          </p:cNvPr>
          <p:cNvSpPr txBox="1"/>
          <p:nvPr/>
        </p:nvSpPr>
        <p:spPr>
          <a:xfrm>
            <a:off x="1163131" y="1833716"/>
            <a:ext cx="1728787" cy="646331"/>
          </a:xfrm>
          <a:prstGeom prst="rect">
            <a:avLst/>
          </a:prstGeom>
          <a:noFill/>
        </p:spPr>
        <p:txBody>
          <a:bodyPr wrap="square" rtlCol="0">
            <a:spAutoFit/>
          </a:bodyPr>
          <a:lstStyle/>
          <a:p>
            <a:r>
              <a:rPr lang="fr-FR" dirty="0">
                <a:latin typeface="Abadi MT Condensed Light" panose="020B0306030101010103" pitchFamily="34" charset="77"/>
              </a:rPr>
              <a:t>Déformation rachidienne </a:t>
            </a:r>
          </a:p>
        </p:txBody>
      </p:sp>
      <p:sp>
        <p:nvSpPr>
          <p:cNvPr id="20" name="ZoneTexte 19">
            <a:extLst>
              <a:ext uri="{FF2B5EF4-FFF2-40B4-BE49-F238E27FC236}">
                <a16:creationId xmlns:a16="http://schemas.microsoft.com/office/drawing/2014/main" id="{7D8355E3-EAD7-3C49-9C27-F17AB30AF28C}"/>
              </a:ext>
            </a:extLst>
          </p:cNvPr>
          <p:cNvSpPr txBox="1"/>
          <p:nvPr/>
        </p:nvSpPr>
        <p:spPr>
          <a:xfrm>
            <a:off x="1289245" y="3244334"/>
            <a:ext cx="1728787" cy="369332"/>
          </a:xfrm>
          <a:prstGeom prst="rect">
            <a:avLst/>
          </a:prstGeom>
          <a:noFill/>
        </p:spPr>
        <p:txBody>
          <a:bodyPr wrap="square" rtlCol="0">
            <a:spAutoFit/>
          </a:bodyPr>
          <a:lstStyle/>
          <a:p>
            <a:r>
              <a:rPr lang="fr-FR" dirty="0">
                <a:latin typeface="Abadi MT Condensed Light" panose="020B0306030101010103" pitchFamily="34" charset="77"/>
              </a:rPr>
              <a:t>Non Réductible</a:t>
            </a:r>
          </a:p>
        </p:txBody>
      </p:sp>
      <p:sp>
        <p:nvSpPr>
          <p:cNvPr id="21" name="ZoneTexte 20">
            <a:extLst>
              <a:ext uri="{FF2B5EF4-FFF2-40B4-BE49-F238E27FC236}">
                <a16:creationId xmlns:a16="http://schemas.microsoft.com/office/drawing/2014/main" id="{3E1D4BE8-876F-8F4B-BB65-820E2F6B8B49}"/>
              </a:ext>
            </a:extLst>
          </p:cNvPr>
          <p:cNvSpPr txBox="1"/>
          <p:nvPr/>
        </p:nvSpPr>
        <p:spPr>
          <a:xfrm>
            <a:off x="3471268" y="4259445"/>
            <a:ext cx="1728787" cy="369332"/>
          </a:xfrm>
          <a:prstGeom prst="rect">
            <a:avLst/>
          </a:prstGeom>
          <a:noFill/>
        </p:spPr>
        <p:txBody>
          <a:bodyPr wrap="square" rtlCol="0">
            <a:spAutoFit/>
          </a:bodyPr>
          <a:lstStyle/>
          <a:p>
            <a:r>
              <a:rPr lang="fr-FR" dirty="0">
                <a:latin typeface="Abadi MT Condensed Light" panose="020B0306030101010103" pitchFamily="34" charset="77"/>
              </a:rPr>
              <a:t>Dans les 3 plans</a:t>
            </a:r>
          </a:p>
        </p:txBody>
      </p:sp>
      <p:sp>
        <p:nvSpPr>
          <p:cNvPr id="22" name="ZoneTexte 21">
            <a:extLst>
              <a:ext uri="{FF2B5EF4-FFF2-40B4-BE49-F238E27FC236}">
                <a16:creationId xmlns:a16="http://schemas.microsoft.com/office/drawing/2014/main" id="{A46AACFD-FC3F-6A40-BB12-77AE3994C90D}"/>
              </a:ext>
            </a:extLst>
          </p:cNvPr>
          <p:cNvSpPr txBox="1"/>
          <p:nvPr/>
        </p:nvSpPr>
        <p:spPr>
          <a:xfrm>
            <a:off x="5625271" y="2152528"/>
            <a:ext cx="1728787" cy="369332"/>
          </a:xfrm>
          <a:prstGeom prst="rect">
            <a:avLst/>
          </a:prstGeom>
          <a:noFill/>
        </p:spPr>
        <p:txBody>
          <a:bodyPr wrap="square" rtlCol="0">
            <a:spAutoFit/>
          </a:bodyPr>
          <a:lstStyle/>
          <a:p>
            <a:r>
              <a:rPr lang="fr-FR" dirty="0">
                <a:latin typeface="Abadi MT Condensed Light" panose="020B0306030101010103" pitchFamily="34" charset="77"/>
              </a:rPr>
              <a:t>Angle de 10°</a:t>
            </a:r>
          </a:p>
        </p:txBody>
      </p:sp>
      <p:sp>
        <p:nvSpPr>
          <p:cNvPr id="23" name="ZoneTexte 22">
            <a:extLst>
              <a:ext uri="{FF2B5EF4-FFF2-40B4-BE49-F238E27FC236}">
                <a16:creationId xmlns:a16="http://schemas.microsoft.com/office/drawing/2014/main" id="{9FECE95B-F7E2-0042-802E-8949A03FC1B1}"/>
              </a:ext>
            </a:extLst>
          </p:cNvPr>
          <p:cNvSpPr txBox="1"/>
          <p:nvPr/>
        </p:nvSpPr>
        <p:spPr>
          <a:xfrm>
            <a:off x="5563081" y="3224455"/>
            <a:ext cx="1728787" cy="369332"/>
          </a:xfrm>
          <a:prstGeom prst="rect">
            <a:avLst/>
          </a:prstGeom>
          <a:noFill/>
        </p:spPr>
        <p:txBody>
          <a:bodyPr wrap="square" rtlCol="0">
            <a:spAutoFit/>
          </a:bodyPr>
          <a:lstStyle/>
          <a:p>
            <a:r>
              <a:rPr lang="fr-FR" dirty="0">
                <a:latin typeface="Abadi MT Condensed Light" panose="020B0306030101010103" pitchFamily="34" charset="77"/>
              </a:rPr>
              <a:t>Rotation vertébrale</a:t>
            </a:r>
          </a:p>
        </p:txBody>
      </p:sp>
      <p:sp>
        <p:nvSpPr>
          <p:cNvPr id="3" name="Rectangle 2">
            <a:extLst>
              <a:ext uri="{FF2B5EF4-FFF2-40B4-BE49-F238E27FC236}">
                <a16:creationId xmlns:a16="http://schemas.microsoft.com/office/drawing/2014/main" id="{0A6F6083-38B3-DF4E-B000-97C5FFA917D2}"/>
              </a:ext>
            </a:extLst>
          </p:cNvPr>
          <p:cNvSpPr/>
          <p:nvPr/>
        </p:nvSpPr>
        <p:spPr>
          <a:xfrm>
            <a:off x="465007" y="5516038"/>
            <a:ext cx="8948928" cy="1068819"/>
          </a:xfrm>
          <a:prstGeom prst="rect">
            <a:avLst/>
          </a:prstGeom>
        </p:spPr>
        <p:txBody>
          <a:bodyPr wrap="square">
            <a:spAutoFit/>
          </a:bodyPr>
          <a:lstStyle/>
          <a:p>
            <a:pPr>
              <a:lnSpc>
                <a:spcPct val="120000"/>
              </a:lnSpc>
            </a:pPr>
            <a:r>
              <a:rPr lang="fr-FR" dirty="0">
                <a:latin typeface="Abadi MT Condensed Light" panose="020B0306030101010103" pitchFamily="34" charset="77"/>
                <a:ea typeface="Tahoma" panose="020B0604030504040204" pitchFamily="34" charset="0"/>
                <a:cs typeface="Tahoma" panose="020B0604030504040204" pitchFamily="34" charset="0"/>
              </a:rPr>
              <a:t>SRS : “ </a:t>
            </a:r>
            <a:r>
              <a:rPr lang="en-US" dirty="0">
                <a:latin typeface="Abadi MT Condensed Light" panose="020B0306030101010103" pitchFamily="34" charset="77"/>
                <a:ea typeface="Tahoma" panose="020B0604030504040204" pitchFamily="34" charset="0"/>
                <a:cs typeface="Tahoma" panose="020B0604030504040204" pitchFamily="34" charset="0"/>
              </a:rPr>
              <a:t>Scoliosis is defined as a deviation of the normal vertical line of the spine, consisting of a lateral curvature with rotation of the vertebrae within the curve. Typically, for scoliosis to be considered, there should be at least 10° of spinal angulation on the posterior-anterior radiograph associated with vertebral rotation</a:t>
            </a:r>
            <a:r>
              <a:rPr lang="fr-FR" dirty="0">
                <a:latin typeface="Abadi MT Condensed Light" panose="020B0306030101010103" pitchFamily="34" charset="77"/>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68296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D4840-9B91-534E-A6DB-81EFB1009E64}"/>
              </a:ext>
            </a:extLst>
          </p:cNvPr>
          <p:cNvSpPr>
            <a:spLocks noGrp="1"/>
          </p:cNvSpPr>
          <p:nvPr>
            <p:ph type="title"/>
          </p:nvPr>
        </p:nvSpPr>
        <p:spPr/>
        <p:txBody>
          <a:bodyPr/>
          <a:lstStyle/>
          <a:p>
            <a:r>
              <a:rPr lang="fr-FR" b="1" dirty="0">
                <a:latin typeface="Abadi MT Condensed Light" panose="020B0306030101010103" pitchFamily="34" charset="77"/>
              </a:rPr>
              <a:t>Diagnostic </a:t>
            </a:r>
          </a:p>
        </p:txBody>
      </p:sp>
      <p:pic>
        <p:nvPicPr>
          <p:cNvPr id="4" name="Espace réservé du contenu 4">
            <a:extLst>
              <a:ext uri="{FF2B5EF4-FFF2-40B4-BE49-F238E27FC236}">
                <a16:creationId xmlns:a16="http://schemas.microsoft.com/office/drawing/2014/main" id="{8E888CD5-F4D8-E246-931E-E937B905F1A5}"/>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Picture 2">
            <a:extLst>
              <a:ext uri="{FF2B5EF4-FFF2-40B4-BE49-F238E27FC236}">
                <a16:creationId xmlns:a16="http://schemas.microsoft.com/office/drawing/2014/main" id="{08AEA861-3B30-A74D-88E3-18697CBBA49A}"/>
              </a:ext>
            </a:extLst>
          </p:cNvPr>
          <p:cNvPicPr>
            <a:picLocks noGrp="1" noChangeAspect="1" noChangeArrowheads="1"/>
          </p:cNvPicPr>
          <p:nvPr>
            <p:ph idx="1"/>
          </p:nvPr>
        </p:nvPicPr>
        <p:blipFill>
          <a:blip r:embed="rId3">
            <a:grayscl/>
            <a:extLst>
              <a:ext uri="{28A0092B-C50C-407E-A947-70E740481C1C}">
                <a14:useLocalDpi xmlns:a14="http://schemas.microsoft.com/office/drawing/2010/main"/>
              </a:ext>
            </a:extLst>
          </a:blip>
          <a:srcRect/>
          <a:stretch>
            <a:fillRect/>
          </a:stretch>
        </p:blipFill>
        <p:spPr bwMode="auto">
          <a:xfrm>
            <a:off x="53449" y="2657939"/>
            <a:ext cx="1866900" cy="28575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2">
            <a:extLst>
              <a:ext uri="{FF2B5EF4-FFF2-40B4-BE49-F238E27FC236}">
                <a16:creationId xmlns:a16="http://schemas.microsoft.com/office/drawing/2014/main" id="{F5EB9096-25EA-7A4F-9CB1-718E172DC525}"/>
              </a:ext>
            </a:extLst>
          </p:cNvPr>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2102922" y="2736689"/>
            <a:ext cx="2022792" cy="27000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2">
            <a:extLst>
              <a:ext uri="{FF2B5EF4-FFF2-40B4-BE49-F238E27FC236}">
                <a16:creationId xmlns:a16="http://schemas.microsoft.com/office/drawing/2014/main" id="{7595FDF8-4077-8149-A02B-ED5D9A5B7F6F}"/>
              </a:ext>
            </a:extLst>
          </p:cNvPr>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5103229" y="4084797"/>
            <a:ext cx="1225716" cy="2703784"/>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Image 9" descr="Une image contenant texte&#10;&#10;Description générée automatiquement">
            <a:extLst>
              <a:ext uri="{FF2B5EF4-FFF2-40B4-BE49-F238E27FC236}">
                <a16:creationId xmlns:a16="http://schemas.microsoft.com/office/drawing/2014/main" id="{BC4D53F7-B7BA-8C49-B336-99294AC18E23}"/>
              </a:ext>
            </a:extLst>
          </p:cNvPr>
          <p:cNvPicPr>
            <a:picLocks noChangeAspect="1"/>
          </p:cNvPicPr>
          <p:nvPr/>
        </p:nvPicPr>
        <p:blipFill rotWithShape="1">
          <a:blip r:embed="rId6">
            <a:extLst>
              <a:ext uri="{28A0092B-C50C-407E-A947-70E740481C1C}">
                <a14:useLocalDpi xmlns:a14="http://schemas.microsoft.com/office/drawing/2010/main" val="0"/>
              </a:ext>
            </a:extLst>
          </a:blip>
          <a:srcRect t="22114" b="30736"/>
          <a:stretch/>
        </p:blipFill>
        <p:spPr>
          <a:xfrm>
            <a:off x="4308287" y="1037091"/>
            <a:ext cx="2815600" cy="2910885"/>
          </a:xfrm>
          <a:prstGeom prst="rect">
            <a:avLst/>
          </a:prstGeom>
        </p:spPr>
      </p:pic>
      <p:pic>
        <p:nvPicPr>
          <p:cNvPr id="11" name="Image 10" descr="Une image contenant tatouage&#10;&#10;Description générée automatiquement">
            <a:extLst>
              <a:ext uri="{FF2B5EF4-FFF2-40B4-BE49-F238E27FC236}">
                <a16:creationId xmlns:a16="http://schemas.microsoft.com/office/drawing/2014/main" id="{C5F4E3CA-DD7E-C947-A921-73A8071C71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6460" y="3863179"/>
            <a:ext cx="2233070" cy="2977426"/>
          </a:xfrm>
          <a:prstGeom prst="rect">
            <a:avLst/>
          </a:prstGeom>
        </p:spPr>
      </p:pic>
      <p:sp>
        <p:nvSpPr>
          <p:cNvPr id="12" name="ZoneTexte 11">
            <a:extLst>
              <a:ext uri="{FF2B5EF4-FFF2-40B4-BE49-F238E27FC236}">
                <a16:creationId xmlns:a16="http://schemas.microsoft.com/office/drawing/2014/main" id="{EF464C01-B91A-364E-9D6D-1F6019DC9807}"/>
              </a:ext>
            </a:extLst>
          </p:cNvPr>
          <p:cNvSpPr txBox="1"/>
          <p:nvPr/>
        </p:nvSpPr>
        <p:spPr>
          <a:xfrm>
            <a:off x="571500" y="5815013"/>
            <a:ext cx="3157538" cy="461665"/>
          </a:xfrm>
          <a:prstGeom prst="rect">
            <a:avLst/>
          </a:prstGeom>
          <a:noFill/>
        </p:spPr>
        <p:txBody>
          <a:bodyPr wrap="square" rtlCol="0">
            <a:spAutoFit/>
          </a:bodyPr>
          <a:lstStyle/>
          <a:p>
            <a:r>
              <a:rPr lang="fr-FR" sz="2400" dirty="0">
                <a:latin typeface="Abadi MT Condensed Light" panose="020B0306030101010103" pitchFamily="34" charset="77"/>
              </a:rPr>
              <a:t>Clinique puis radio </a:t>
            </a:r>
          </a:p>
        </p:txBody>
      </p:sp>
    </p:spTree>
    <p:extLst>
      <p:ext uri="{BB962C8B-B14F-4D97-AF65-F5344CB8AC3E}">
        <p14:creationId xmlns:p14="http://schemas.microsoft.com/office/powerpoint/2010/main" val="285474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159818" cy="1692794"/>
          </a:xfrm>
        </p:spPr>
        <p:txBody>
          <a:bodyPr>
            <a:normAutofit/>
          </a:bodyPr>
          <a:lstStyle/>
          <a:p>
            <a:r>
              <a:rPr lang="fr-FR" b="1" dirty="0">
                <a:latin typeface="Abadi MT Condensed Light" panose="020B0306030101010103" pitchFamily="34" charset="77"/>
              </a:rPr>
              <a:t>Classification </a:t>
            </a:r>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957896" y="10"/>
            <a:ext cx="3234102" cy="3513211"/>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 name="Image 2">
            <a:extLst>
              <a:ext uri="{FF2B5EF4-FFF2-40B4-BE49-F238E27FC236}">
                <a16:creationId xmlns:a16="http://schemas.microsoft.com/office/drawing/2014/main" id="{1D6317AD-9D42-8F4B-A2AC-29B638AA3C53}"/>
              </a:ext>
            </a:extLst>
          </p:cNvPr>
          <p:cNvPicPr>
            <a:picLocks noChangeAspect="1"/>
          </p:cNvPicPr>
          <p:nvPr/>
        </p:nvPicPr>
        <p:blipFill>
          <a:blip r:embed="rId3"/>
          <a:stretch>
            <a:fillRect/>
          </a:stretch>
        </p:blipFill>
        <p:spPr>
          <a:xfrm>
            <a:off x="7581610" y="3930269"/>
            <a:ext cx="3201074" cy="2381752"/>
          </a:xfrm>
          <a:prstGeom prst="rect">
            <a:avLst/>
          </a:prstGeom>
        </p:spPr>
      </p:pic>
      <p:sp>
        <p:nvSpPr>
          <p:cNvPr id="4" name="ZoneTexte 3">
            <a:extLst>
              <a:ext uri="{FF2B5EF4-FFF2-40B4-BE49-F238E27FC236}">
                <a16:creationId xmlns:a16="http://schemas.microsoft.com/office/drawing/2014/main" id="{8841D557-2E4E-F042-AF29-341EAACF45DB}"/>
              </a:ext>
            </a:extLst>
          </p:cNvPr>
          <p:cNvSpPr txBox="1"/>
          <p:nvPr/>
        </p:nvSpPr>
        <p:spPr>
          <a:xfrm>
            <a:off x="4700342" y="2360609"/>
            <a:ext cx="4772025" cy="1569660"/>
          </a:xfrm>
          <a:prstGeom prst="rect">
            <a:avLst/>
          </a:prstGeom>
          <a:noFill/>
        </p:spPr>
        <p:txBody>
          <a:bodyPr wrap="square" rtlCol="0">
            <a:spAutoFit/>
          </a:bodyPr>
          <a:lstStyle/>
          <a:p>
            <a:pPr algn="ctr"/>
            <a:r>
              <a:rPr lang="fr-FR" sz="2400" dirty="0">
                <a:latin typeface="Abadi MT Condensed Light" panose="020B0306030101010103" pitchFamily="34" charset="77"/>
              </a:rPr>
              <a:t>La latéralité de la scoliose est définie par le côté Convexe de la déformation </a:t>
            </a:r>
          </a:p>
          <a:p>
            <a:endParaRPr lang="fr-FR" sz="2400" dirty="0">
              <a:latin typeface="Abadi MT Condensed Light" panose="020B0306030101010103" pitchFamily="34" charset="77"/>
            </a:endParaRPr>
          </a:p>
          <a:p>
            <a:pPr algn="ctr"/>
            <a:r>
              <a:rPr lang="fr-FR" sz="2400" b="1" dirty="0">
                <a:latin typeface="Abadi MT Condensed Light" panose="020B0306030101010103" pitchFamily="34" charset="77"/>
              </a:rPr>
              <a:t>Côté de la Gibbosité</a:t>
            </a:r>
          </a:p>
        </p:txBody>
      </p:sp>
      <p:pic>
        <p:nvPicPr>
          <p:cNvPr id="6" name="Image 5">
            <a:extLst>
              <a:ext uri="{FF2B5EF4-FFF2-40B4-BE49-F238E27FC236}">
                <a16:creationId xmlns:a16="http://schemas.microsoft.com/office/drawing/2014/main" id="{B1862E27-748E-0C40-A1B6-F71E2664295B}"/>
              </a:ext>
            </a:extLst>
          </p:cNvPr>
          <p:cNvPicPr>
            <a:picLocks noChangeAspect="1"/>
          </p:cNvPicPr>
          <p:nvPr/>
        </p:nvPicPr>
        <p:blipFill>
          <a:blip r:embed="rId4"/>
          <a:stretch>
            <a:fillRect/>
          </a:stretch>
        </p:blipFill>
        <p:spPr>
          <a:xfrm>
            <a:off x="218537" y="2201928"/>
            <a:ext cx="4481805" cy="4056033"/>
          </a:xfrm>
          <a:prstGeom prst="rect">
            <a:avLst/>
          </a:prstGeom>
        </p:spPr>
      </p:pic>
    </p:spTree>
    <p:extLst>
      <p:ext uri="{BB962C8B-B14F-4D97-AF65-F5344CB8AC3E}">
        <p14:creationId xmlns:p14="http://schemas.microsoft.com/office/powerpoint/2010/main" val="929489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854952" cy="1692794"/>
          </a:xfrm>
        </p:spPr>
        <p:txBody>
          <a:bodyPr>
            <a:normAutofit/>
          </a:bodyPr>
          <a:lstStyle/>
          <a:p>
            <a:r>
              <a:rPr lang="fr-FR" b="1" dirty="0">
                <a:latin typeface="Abadi MT Condensed Light" panose="020B0306030101010103" pitchFamily="34" charset="77"/>
              </a:rPr>
              <a:t>Classification </a:t>
            </a:r>
          </a:p>
        </p:txBody>
      </p:sp>
      <p:pic>
        <p:nvPicPr>
          <p:cNvPr id="4" name="Espace réservé du contenu 3">
            <a:extLst>
              <a:ext uri="{FF2B5EF4-FFF2-40B4-BE49-F238E27FC236}">
                <a16:creationId xmlns:a16="http://schemas.microsoft.com/office/drawing/2014/main" id="{01993662-492B-1B4F-9215-DA7956EB108D}"/>
              </a:ext>
            </a:extLst>
          </p:cNvPr>
          <p:cNvPicPr>
            <a:picLocks noGrp="1" noChangeAspect="1"/>
          </p:cNvPicPr>
          <p:nvPr>
            <p:ph idx="1"/>
          </p:nvPr>
        </p:nvPicPr>
        <p:blipFill>
          <a:blip r:embed="rId2"/>
          <a:stretch>
            <a:fillRect/>
          </a:stretch>
        </p:blipFill>
        <p:spPr>
          <a:xfrm>
            <a:off x="3370605" y="2123266"/>
            <a:ext cx="2540517" cy="4434956"/>
          </a:xfrm>
        </p:spPr>
      </p:pic>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3"/>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Image 6" descr="Une image contenant texte&#10;&#10;Description générée automatiquement">
            <a:extLst>
              <a:ext uri="{FF2B5EF4-FFF2-40B4-BE49-F238E27FC236}">
                <a16:creationId xmlns:a16="http://schemas.microsoft.com/office/drawing/2014/main" id="{4BC5E270-7E1D-394D-AAB0-F74AF193D24D}"/>
              </a:ext>
            </a:extLst>
          </p:cNvPr>
          <p:cNvPicPr>
            <a:picLocks noChangeAspect="1"/>
          </p:cNvPicPr>
          <p:nvPr/>
        </p:nvPicPr>
        <p:blipFill>
          <a:blip r:embed="rId4"/>
          <a:stretch>
            <a:fillRect/>
          </a:stretch>
        </p:blipFill>
        <p:spPr>
          <a:xfrm>
            <a:off x="738825" y="2928938"/>
            <a:ext cx="2411009" cy="3754128"/>
          </a:xfrm>
          <a:prstGeom prst="rect">
            <a:avLst/>
          </a:prstGeom>
        </p:spPr>
      </p:pic>
      <p:pic>
        <p:nvPicPr>
          <p:cNvPr id="10" name="Image 9">
            <a:extLst>
              <a:ext uri="{FF2B5EF4-FFF2-40B4-BE49-F238E27FC236}">
                <a16:creationId xmlns:a16="http://schemas.microsoft.com/office/drawing/2014/main" id="{D996E0B2-F896-5046-AE6D-9785FB8CB705}"/>
              </a:ext>
            </a:extLst>
          </p:cNvPr>
          <p:cNvPicPr>
            <a:picLocks noChangeAspect="1"/>
          </p:cNvPicPr>
          <p:nvPr/>
        </p:nvPicPr>
        <p:blipFill>
          <a:blip r:embed="rId5"/>
          <a:stretch>
            <a:fillRect/>
          </a:stretch>
        </p:blipFill>
        <p:spPr>
          <a:xfrm>
            <a:off x="5911122" y="1055111"/>
            <a:ext cx="2413000" cy="5346700"/>
          </a:xfrm>
          <a:prstGeom prst="rect">
            <a:avLst/>
          </a:prstGeom>
        </p:spPr>
      </p:pic>
    </p:spTree>
    <p:extLst>
      <p:ext uri="{BB962C8B-B14F-4D97-AF65-F5344CB8AC3E}">
        <p14:creationId xmlns:p14="http://schemas.microsoft.com/office/powerpoint/2010/main" val="1403174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DA6DB-1B57-644D-9445-C9F0D8F115C9}"/>
              </a:ext>
            </a:extLst>
          </p:cNvPr>
          <p:cNvSpPr>
            <a:spLocks noGrp="1"/>
          </p:cNvSpPr>
          <p:nvPr>
            <p:ph type="title"/>
          </p:nvPr>
        </p:nvSpPr>
        <p:spPr>
          <a:xfrm>
            <a:off x="655320" y="365125"/>
            <a:ext cx="6854952" cy="1692794"/>
          </a:xfrm>
        </p:spPr>
        <p:txBody>
          <a:bodyPr>
            <a:normAutofit/>
          </a:bodyPr>
          <a:lstStyle/>
          <a:p>
            <a:r>
              <a:rPr lang="fr-FR" b="1" dirty="0">
                <a:latin typeface="Abadi MT Condensed Light" panose="020B0306030101010103" pitchFamily="34" charset="77"/>
              </a:rPr>
              <a:t>Quelle scoliose ? </a:t>
            </a:r>
          </a:p>
        </p:txBody>
      </p:sp>
      <p:sp>
        <p:nvSpPr>
          <p:cNvPr id="9" name="Content Placeholder 8">
            <a:extLst>
              <a:ext uri="{FF2B5EF4-FFF2-40B4-BE49-F238E27FC236}">
                <a16:creationId xmlns:a16="http://schemas.microsoft.com/office/drawing/2014/main" id="{C7829955-D2A7-4298-AF96-B4B1166B5649}"/>
              </a:ext>
            </a:extLst>
          </p:cNvPr>
          <p:cNvSpPr>
            <a:spLocks noGrp="1"/>
          </p:cNvSpPr>
          <p:nvPr>
            <p:ph idx="1"/>
          </p:nvPr>
        </p:nvSpPr>
        <p:spPr>
          <a:xfrm>
            <a:off x="2719070" y="1601894"/>
            <a:ext cx="5739129" cy="3214534"/>
          </a:xfrm>
        </p:spPr>
        <p:txBody>
          <a:bodyPr>
            <a:normAutofit/>
          </a:bodyPr>
          <a:lstStyle/>
          <a:p>
            <a:pPr marL="0" indent="0">
              <a:buNone/>
            </a:pPr>
            <a:endParaRPr lang="fr-FR" dirty="0">
              <a:latin typeface="Abadi MT Condensed Light" panose="020B0306030101010103" pitchFamily="34" charset="77"/>
            </a:endParaRPr>
          </a:p>
          <a:p>
            <a:pPr>
              <a:lnSpc>
                <a:spcPct val="150000"/>
              </a:lnSpc>
            </a:pPr>
            <a:r>
              <a:rPr lang="en-US" b="1" dirty="0" err="1">
                <a:latin typeface="Abadi MT Condensed Light" panose="020B0306030101010103" pitchFamily="34" charset="77"/>
              </a:rPr>
              <a:t>Idiopathique</a:t>
            </a:r>
            <a:r>
              <a:rPr lang="en-US" dirty="0">
                <a:latin typeface="Abadi MT Condensed Light" panose="020B0306030101010103" pitchFamily="34" charset="77"/>
              </a:rPr>
              <a:t> : Sans </a:t>
            </a:r>
            <a:r>
              <a:rPr lang="en-US" dirty="0" err="1">
                <a:latin typeface="Abadi MT Condensed Light" panose="020B0306030101010103" pitchFamily="34" charset="77"/>
              </a:rPr>
              <a:t>aucune</a:t>
            </a:r>
            <a:r>
              <a:rPr lang="en-US" dirty="0">
                <a:latin typeface="Abadi MT Condensed Light" panose="020B0306030101010103" pitchFamily="34" charset="77"/>
              </a:rPr>
              <a:t> cause </a:t>
            </a:r>
            <a:r>
              <a:rPr lang="en-US" dirty="0" err="1">
                <a:latin typeface="Abadi MT Condensed Light" panose="020B0306030101010103" pitchFamily="34" charset="77"/>
              </a:rPr>
              <a:t>identifié</a:t>
            </a:r>
            <a:r>
              <a:rPr lang="en-US" dirty="0">
                <a:latin typeface="Abadi MT Condensed Light" panose="020B0306030101010103" pitchFamily="34" charset="77"/>
              </a:rPr>
              <a:t>, 80% des </a:t>
            </a:r>
            <a:r>
              <a:rPr lang="en-US" dirty="0" err="1">
                <a:latin typeface="Abadi MT Condensed Light" panose="020B0306030101010103" pitchFamily="34" charset="77"/>
              </a:rPr>
              <a:t>scolioses</a:t>
            </a:r>
            <a:r>
              <a:rPr lang="en-US" dirty="0">
                <a:latin typeface="Abadi MT Condensed Light" panose="020B0306030101010103" pitchFamily="34" charset="77"/>
              </a:rPr>
              <a:t> </a:t>
            </a:r>
          </a:p>
        </p:txBody>
      </p:sp>
      <p:pic>
        <p:nvPicPr>
          <p:cNvPr id="5" name="Espace réservé du contenu 4">
            <a:extLst>
              <a:ext uri="{FF2B5EF4-FFF2-40B4-BE49-F238E27FC236}">
                <a16:creationId xmlns:a16="http://schemas.microsoft.com/office/drawing/2014/main" id="{C10FA301-83E3-A540-AADD-2FAC71B072B0}"/>
              </a:ext>
            </a:extLst>
          </p:cNvPr>
          <p:cNvPicPr>
            <a:picLocks noChangeAspect="1"/>
          </p:cNvPicPr>
          <p:nvPr/>
        </p:nvPicPr>
        <p:blipFill rotWithShape="1">
          <a:blip r:embed="rId2"/>
          <a:srcRect l="2651" r="7826" b="1"/>
          <a:stretch/>
        </p:blipFill>
        <p:spPr>
          <a:xfrm>
            <a:off x="8458199" y="10"/>
            <a:ext cx="3733799" cy="405603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Image 3" descr="Une image contenant mammifère, primate, grand singe, Hominidés &#10;&#10;Description générée automatiquement">
            <a:extLst>
              <a:ext uri="{FF2B5EF4-FFF2-40B4-BE49-F238E27FC236}">
                <a16:creationId xmlns:a16="http://schemas.microsoft.com/office/drawing/2014/main" id="{A49A91E5-CA47-B523-F220-67BB34B1D47F}"/>
              </a:ext>
            </a:extLst>
          </p:cNvPr>
          <p:cNvPicPr>
            <a:picLocks noChangeAspect="1"/>
          </p:cNvPicPr>
          <p:nvPr/>
        </p:nvPicPr>
        <p:blipFill>
          <a:blip r:embed="rId3"/>
          <a:stretch>
            <a:fillRect/>
          </a:stretch>
        </p:blipFill>
        <p:spPr>
          <a:xfrm>
            <a:off x="242570" y="1920240"/>
            <a:ext cx="2063750" cy="1524000"/>
          </a:xfrm>
          <a:prstGeom prst="rect">
            <a:avLst/>
          </a:prstGeom>
        </p:spPr>
      </p:pic>
      <p:pic>
        <p:nvPicPr>
          <p:cNvPr id="7" name="Image 6" descr="Une image contenant personne, roue, habits, fauteuil roulant&#10;&#10;Description générée automatiquement">
            <a:extLst>
              <a:ext uri="{FF2B5EF4-FFF2-40B4-BE49-F238E27FC236}">
                <a16:creationId xmlns:a16="http://schemas.microsoft.com/office/drawing/2014/main" id="{58B81F0B-97E0-5989-689C-AFCF0668CE0D}"/>
              </a:ext>
            </a:extLst>
          </p:cNvPr>
          <p:cNvPicPr>
            <a:picLocks noChangeAspect="1"/>
          </p:cNvPicPr>
          <p:nvPr/>
        </p:nvPicPr>
        <p:blipFill>
          <a:blip r:embed="rId4"/>
          <a:stretch>
            <a:fillRect/>
          </a:stretch>
        </p:blipFill>
        <p:spPr>
          <a:xfrm>
            <a:off x="294640" y="4481194"/>
            <a:ext cx="4023360" cy="2011680"/>
          </a:xfrm>
          <a:prstGeom prst="rect">
            <a:avLst/>
          </a:prstGeom>
        </p:spPr>
      </p:pic>
      <p:sp>
        <p:nvSpPr>
          <p:cNvPr id="11" name="Content Placeholder 8">
            <a:extLst>
              <a:ext uri="{FF2B5EF4-FFF2-40B4-BE49-F238E27FC236}">
                <a16:creationId xmlns:a16="http://schemas.microsoft.com/office/drawing/2014/main" id="{B51D18DA-B1D0-EBA5-5E5F-8015B50FC019}"/>
              </a:ext>
            </a:extLst>
          </p:cNvPr>
          <p:cNvSpPr txBox="1">
            <a:spLocks/>
          </p:cNvSpPr>
          <p:nvPr/>
        </p:nvSpPr>
        <p:spPr>
          <a:xfrm>
            <a:off x="4730750" y="3890213"/>
            <a:ext cx="7132322" cy="3214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dirty="0">
              <a:latin typeface="Abadi MT Condensed Light" panose="020B0306030101010103" pitchFamily="34" charset="77"/>
            </a:endParaRPr>
          </a:p>
          <a:p>
            <a:pPr>
              <a:lnSpc>
                <a:spcPct val="150000"/>
              </a:lnSpc>
            </a:pPr>
            <a:r>
              <a:rPr lang="en-US" b="1" dirty="0">
                <a:latin typeface="Abadi MT Condensed Light" panose="020B0306030101010103" pitchFamily="34" charset="77"/>
              </a:rPr>
              <a:t>Secondaire</a:t>
            </a:r>
            <a:r>
              <a:rPr lang="en-US" dirty="0">
                <a:latin typeface="Abadi MT Condensed Light" panose="020B0306030101010103" pitchFamily="34" charset="77"/>
              </a:rPr>
              <a:t>: Fait suite </a:t>
            </a:r>
            <a:r>
              <a:rPr lang="en-US" dirty="0" err="1">
                <a:latin typeface="Abadi MT Condensed Light" panose="020B0306030101010103" pitchFamily="34" charset="77"/>
              </a:rPr>
              <a:t>à</a:t>
            </a:r>
            <a:r>
              <a:rPr lang="en-US" dirty="0">
                <a:latin typeface="Abadi MT Condensed Light" panose="020B0306030101010103" pitchFamily="34" charset="77"/>
              </a:rPr>
              <a:t> </a:t>
            </a:r>
            <a:r>
              <a:rPr lang="en-US" dirty="0" err="1">
                <a:latin typeface="Abadi MT Condensed Light" panose="020B0306030101010103" pitchFamily="34" charset="77"/>
              </a:rPr>
              <a:t>une</a:t>
            </a:r>
            <a:r>
              <a:rPr lang="en-US" dirty="0">
                <a:latin typeface="Abadi MT Condensed Light" panose="020B0306030101010103" pitchFamily="34" charset="77"/>
              </a:rPr>
              <a:t> </a:t>
            </a:r>
            <a:r>
              <a:rPr lang="en-US" dirty="0" err="1">
                <a:latin typeface="Abadi MT Condensed Light" panose="020B0306030101010103" pitchFamily="34" charset="77"/>
              </a:rPr>
              <a:t>pathologie</a:t>
            </a:r>
            <a:r>
              <a:rPr lang="en-US" dirty="0">
                <a:latin typeface="Abadi MT Condensed Light" panose="020B0306030101010103" pitchFamily="34" charset="77"/>
              </a:rPr>
              <a:t> </a:t>
            </a:r>
            <a:r>
              <a:rPr lang="en-US" dirty="0" err="1">
                <a:latin typeface="Abadi MT Condensed Light" panose="020B0306030101010103" pitchFamily="34" charset="77"/>
              </a:rPr>
              <a:t>neurologique</a:t>
            </a:r>
            <a:r>
              <a:rPr lang="en-US" dirty="0">
                <a:latin typeface="Abadi MT Condensed Light" panose="020B0306030101010103" pitchFamily="34" charset="77"/>
              </a:rPr>
              <a:t>, </a:t>
            </a:r>
            <a:r>
              <a:rPr lang="en-US" dirty="0" err="1">
                <a:latin typeface="Abadi MT Condensed Light" panose="020B0306030101010103" pitchFamily="34" charset="77"/>
              </a:rPr>
              <a:t>génétique</a:t>
            </a:r>
            <a:r>
              <a:rPr lang="en-US" dirty="0">
                <a:latin typeface="Abadi MT Condensed Light" panose="020B0306030101010103" pitchFamily="34" charset="77"/>
              </a:rPr>
              <a:t>, </a:t>
            </a:r>
            <a:r>
              <a:rPr lang="en-US" dirty="0" err="1">
                <a:latin typeface="Abadi MT Condensed Light" panose="020B0306030101010103" pitchFamily="34" charset="77"/>
              </a:rPr>
              <a:t>malformative</a:t>
            </a:r>
            <a:r>
              <a:rPr lang="en-US" dirty="0">
                <a:latin typeface="Abadi MT Condensed Light" panose="020B0306030101010103" pitchFamily="34" charset="77"/>
              </a:rPr>
              <a:t> … </a:t>
            </a:r>
          </a:p>
        </p:txBody>
      </p:sp>
    </p:spTree>
    <p:extLst>
      <p:ext uri="{BB962C8B-B14F-4D97-AF65-F5344CB8AC3E}">
        <p14:creationId xmlns:p14="http://schemas.microsoft.com/office/powerpoint/2010/main" val="31316517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10136</TotalTime>
  <Words>1176</Words>
  <Application>Microsoft Macintosh PowerPoint</Application>
  <PresentationFormat>Grand écran</PresentationFormat>
  <Paragraphs>195</Paragraphs>
  <Slides>43</Slides>
  <Notes>3</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43</vt:i4>
      </vt:variant>
    </vt:vector>
  </HeadingPairs>
  <TitlesOfParts>
    <vt:vector size="50" baseType="lpstr">
      <vt:lpstr>Abadi MT Condensed Light</vt:lpstr>
      <vt:lpstr>Agency FB</vt:lpstr>
      <vt:lpstr>Arial</vt:lpstr>
      <vt:lpstr>Calibri</vt:lpstr>
      <vt:lpstr>Calibri Light</vt:lpstr>
      <vt:lpstr>Tahoma</vt:lpstr>
      <vt:lpstr>Thème Office</vt:lpstr>
      <vt:lpstr>Scolioses : Idiopathiques ou secondaires, le rôle du kiné ? </vt:lpstr>
      <vt:lpstr>Présentation et DI </vt:lpstr>
      <vt:lpstr>Présentation PowerPoint</vt:lpstr>
      <vt:lpstr>Bilan</vt:lpstr>
      <vt:lpstr>Qu’est-ce que c’est ? </vt:lpstr>
      <vt:lpstr>Diagnostic </vt:lpstr>
      <vt:lpstr>Classification </vt:lpstr>
      <vt:lpstr>Classification </vt:lpstr>
      <vt:lpstr>Quelle scoliose ? </vt:lpstr>
      <vt:lpstr>Scoliose idiopathique: Définition</vt:lpstr>
      <vt:lpstr>Origines </vt:lpstr>
      <vt:lpstr>Ratio homme/femme</vt:lpstr>
      <vt:lpstr>Prévalence</vt:lpstr>
      <vt:lpstr>Pathologie de CROISSANCE ! </vt:lpstr>
      <vt:lpstr>Origines internes à l’enfant </vt:lpstr>
      <vt:lpstr>Evolution et pronostique ? </vt:lpstr>
      <vt:lpstr>Evolution à l’âge adulte </vt:lpstr>
      <vt:lpstr>La scoliose est une atteinte orthopédique accompagnée de troubles sensorielles, musculaires et métaboliques. </vt:lpstr>
      <vt:lpstr>Traitements ?</vt:lpstr>
      <vt:lpstr>Traitements ?</vt:lpstr>
      <vt:lpstr>Traitements ?</vt:lpstr>
      <vt:lpstr>Traitements ?</vt:lpstr>
      <vt:lpstr>Les orthèses </vt:lpstr>
      <vt:lpstr>Cas particulier du Plâtres </vt:lpstr>
      <vt:lpstr>La chirurgie </vt:lpstr>
      <vt:lpstr>Pourquoi de la kiné ?</vt:lpstr>
      <vt:lpstr>Pourquoi de la kiné ?</vt:lpstr>
      <vt:lpstr>Pourquoi de la kiné ?</vt:lpstr>
      <vt:lpstr>Pourquoi de la kiné ?</vt:lpstr>
      <vt:lpstr>Conséquences fonctionnelles</vt:lpstr>
      <vt:lpstr>Bilan </vt:lpstr>
      <vt:lpstr>Evaluer la déformation</vt:lpstr>
      <vt:lpstr>La scoliose est une atteinte orthopédique accompagnée de troubles sensorielles, musculaires et métaboliques. </vt:lpstr>
      <vt:lpstr>S’orienter et s’adapter </vt:lpstr>
      <vt:lpstr>S’orienter et s’adapter </vt:lpstr>
      <vt:lpstr>Objectifs</vt:lpstr>
      <vt:lpstr>Les PSSE</vt:lpstr>
      <vt:lpstr>Scolioses secondaires</vt:lpstr>
      <vt:lpstr>Atteinte respiratoire </vt:lpstr>
      <vt:lpstr>Douleurs </vt:lpstr>
      <vt:lpstr>Impact sur le schéma de marche </vt:lpstr>
      <vt:lpstr>Objectifs </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Scoliose idiopathique et secondaire: Qu’en est il du traitement conservateur ? </dc:title>
  <dc:creator>louison barollier</dc:creator>
  <cp:lastModifiedBy>louison barollier</cp:lastModifiedBy>
  <cp:revision>36</cp:revision>
  <dcterms:created xsi:type="dcterms:W3CDTF">2022-02-10T19:46:29Z</dcterms:created>
  <dcterms:modified xsi:type="dcterms:W3CDTF">2025-09-22T08:23:32Z</dcterms:modified>
</cp:coreProperties>
</file>