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  <p:sldMasterId id="2147483823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5" r:id="rId16"/>
    <p:sldId id="27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7FCB66-4D27-7B13-9CFB-1A1B81EF6BEE}" name="Melissa abdelbost" initials="Ma" userId="S::m.abdelbost@dissidentia.fr::de1d9034-83da-4539-bdd6-c7a8e1fc1865" providerId="AD"/>
  <p188:author id="{D42B38D2-8768-1425-7D16-EF7DAB485055}" name="Amandine BESSIERE" initials="AB" userId="S::amandine@siyoo.onmicrosoft.com::2bf206f1-1422-4826-a8ac-b586de1705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BC5"/>
    <a:srgbClr val="3F54D1"/>
    <a:srgbClr val="392051"/>
    <a:srgbClr val="FFCA28"/>
    <a:srgbClr val="0DB1FF"/>
    <a:srgbClr val="30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/>
    <p:restoredTop sz="97672"/>
  </p:normalViewPr>
  <p:slideViewPr>
    <p:cSldViewPr snapToGrid="0">
      <p:cViewPr varScale="1">
        <p:scale>
          <a:sx n="88" d="100"/>
          <a:sy n="88" d="100"/>
        </p:scale>
        <p:origin x="58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764D33-84C2-A4EB-1D47-2357D916F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3A732B-B700-3C34-E811-BC6C3603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F5286-7E5B-2647-9B55-34986AA6A33E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AFF5DE-71D0-0F5F-9AF7-AF4174A82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2FE7A-DCB3-0596-0968-ED5C73D816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F6E93-0387-9346-94EA-286DB4A7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1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6CEAC-E6C5-1648-BC03-78AD1CD926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8DA3-61E9-B140-BD1B-600795C84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VE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38720039-B084-AFEE-D258-063C0C503A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297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PIRATION_PHOTO_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1B0C129A-B418-46D2-0CAB-D189D137E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20" b="11539"/>
          <a:stretch/>
        </p:blipFill>
        <p:spPr>
          <a:xfrm>
            <a:off x="0" y="0"/>
            <a:ext cx="12124944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621951"/>
            <a:ext cx="5173218" cy="259715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5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rgbClr val="3920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C28DFBB-81F5-C4E4-0113-FA0A9732DE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20212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1" y="0"/>
            <a:ext cx="3419098" cy="68580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BF9FFDE-C73E-3579-7CAE-4FC8F301E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36108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5">
            <a:extLst>
              <a:ext uri="{FF2B5EF4-FFF2-40B4-BE49-F238E27FC236}">
                <a16:creationId xmlns:a16="http://schemas.microsoft.com/office/drawing/2014/main" id="{58E1501A-E40F-2A5D-3791-84E59211D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2394" y="-31901"/>
            <a:ext cx="3498429" cy="6920308"/>
          </a:xfrm>
          <a:custGeom>
            <a:avLst/>
            <a:gdLst>
              <a:gd name="connsiteX0" fmla="*/ 0 w 3713168"/>
              <a:gd name="connsiteY0" fmla="*/ 0 h 7273738"/>
              <a:gd name="connsiteX1" fmla="*/ 1856584 w 3713168"/>
              <a:gd name="connsiteY1" fmla="*/ 0 h 7273738"/>
              <a:gd name="connsiteX2" fmla="*/ 3713168 w 3713168"/>
              <a:gd name="connsiteY2" fmla="*/ 3636869 h 7273738"/>
              <a:gd name="connsiteX3" fmla="*/ 1856584 w 3713168"/>
              <a:gd name="connsiteY3" fmla="*/ 7273738 h 7273738"/>
              <a:gd name="connsiteX4" fmla="*/ 0 w 3713168"/>
              <a:gd name="connsiteY4" fmla="*/ 7273738 h 7273738"/>
              <a:gd name="connsiteX5" fmla="*/ 0 w 3713168"/>
              <a:gd name="connsiteY5" fmla="*/ 0 h 7273738"/>
              <a:gd name="connsiteX0" fmla="*/ 0 w 4202265"/>
              <a:gd name="connsiteY0" fmla="*/ 0 h 7273738"/>
              <a:gd name="connsiteX1" fmla="*/ 1856584 w 4202265"/>
              <a:gd name="connsiteY1" fmla="*/ 0 h 7273738"/>
              <a:gd name="connsiteX2" fmla="*/ 4202265 w 4202265"/>
              <a:gd name="connsiteY2" fmla="*/ 3402952 h 7273738"/>
              <a:gd name="connsiteX3" fmla="*/ 1856584 w 4202265"/>
              <a:gd name="connsiteY3" fmla="*/ 7273738 h 7273738"/>
              <a:gd name="connsiteX4" fmla="*/ 0 w 4202265"/>
              <a:gd name="connsiteY4" fmla="*/ 7273738 h 7273738"/>
              <a:gd name="connsiteX5" fmla="*/ 0 w 4202265"/>
              <a:gd name="connsiteY5" fmla="*/ 0 h 7273738"/>
              <a:gd name="connsiteX0" fmla="*/ 0 w 4207602"/>
              <a:gd name="connsiteY0" fmla="*/ 31897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0 w 4207602"/>
              <a:gd name="connsiteY5" fmla="*/ 31897 h 7305635"/>
              <a:gd name="connsiteX0" fmla="*/ 754912 w 4207602"/>
              <a:gd name="connsiteY0" fmla="*/ 10632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754912 w 4207602"/>
              <a:gd name="connsiteY5" fmla="*/ 10632 h 7305635"/>
              <a:gd name="connsiteX0" fmla="*/ 0 w 3452690"/>
              <a:gd name="connsiteY0" fmla="*/ 10632 h 7305635"/>
              <a:gd name="connsiteX1" fmla="*/ 1601402 w 3452690"/>
              <a:gd name="connsiteY1" fmla="*/ 0 h 7305635"/>
              <a:gd name="connsiteX2" fmla="*/ 3447353 w 3452690"/>
              <a:gd name="connsiteY2" fmla="*/ 3434849 h 7305635"/>
              <a:gd name="connsiteX3" fmla="*/ 1101672 w 3452690"/>
              <a:gd name="connsiteY3" fmla="*/ 7305635 h 7305635"/>
              <a:gd name="connsiteX4" fmla="*/ 116958 w 3452690"/>
              <a:gd name="connsiteY4" fmla="*/ 7124882 h 7305635"/>
              <a:gd name="connsiteX5" fmla="*/ 0 w 3452690"/>
              <a:gd name="connsiteY5" fmla="*/ 10632 h 7305635"/>
              <a:gd name="connsiteX0" fmla="*/ 21266 w 3473956"/>
              <a:gd name="connsiteY0" fmla="*/ 10632 h 7305635"/>
              <a:gd name="connsiteX1" fmla="*/ 1622668 w 3473956"/>
              <a:gd name="connsiteY1" fmla="*/ 0 h 7305635"/>
              <a:gd name="connsiteX2" fmla="*/ 3468619 w 3473956"/>
              <a:gd name="connsiteY2" fmla="*/ 3434849 h 7305635"/>
              <a:gd name="connsiteX3" fmla="*/ 1122938 w 3473956"/>
              <a:gd name="connsiteY3" fmla="*/ 7305635 h 7305635"/>
              <a:gd name="connsiteX4" fmla="*/ 0 w 3473956"/>
              <a:gd name="connsiteY4" fmla="*/ 6859068 h 7305635"/>
              <a:gd name="connsiteX5" fmla="*/ 21266 w 3473956"/>
              <a:gd name="connsiteY5" fmla="*/ 10632 h 7305635"/>
              <a:gd name="connsiteX0" fmla="*/ 1288 w 3485875"/>
              <a:gd name="connsiteY0" fmla="*/ 21265 h 7305635"/>
              <a:gd name="connsiteX1" fmla="*/ 1634587 w 3485875"/>
              <a:gd name="connsiteY1" fmla="*/ 0 h 7305635"/>
              <a:gd name="connsiteX2" fmla="*/ 3480538 w 3485875"/>
              <a:gd name="connsiteY2" fmla="*/ 3434849 h 7305635"/>
              <a:gd name="connsiteX3" fmla="*/ 1134857 w 3485875"/>
              <a:gd name="connsiteY3" fmla="*/ 7305635 h 7305635"/>
              <a:gd name="connsiteX4" fmla="*/ 11919 w 3485875"/>
              <a:gd name="connsiteY4" fmla="*/ 6859068 h 7305635"/>
              <a:gd name="connsiteX5" fmla="*/ 1288 w 3485875"/>
              <a:gd name="connsiteY5" fmla="*/ 21265 h 7305635"/>
              <a:gd name="connsiteX0" fmla="*/ 1288 w 3480540"/>
              <a:gd name="connsiteY0" fmla="*/ 21265 h 6859068"/>
              <a:gd name="connsiteX1" fmla="*/ 1634587 w 3480540"/>
              <a:gd name="connsiteY1" fmla="*/ 0 h 6859068"/>
              <a:gd name="connsiteX2" fmla="*/ 3480538 w 3480540"/>
              <a:gd name="connsiteY2" fmla="*/ 3434849 h 6859068"/>
              <a:gd name="connsiteX3" fmla="*/ 1645220 w 3480540"/>
              <a:gd name="connsiteY3" fmla="*/ 6827169 h 6859068"/>
              <a:gd name="connsiteX4" fmla="*/ 11919 w 3480540"/>
              <a:gd name="connsiteY4" fmla="*/ 6859068 h 6859068"/>
              <a:gd name="connsiteX5" fmla="*/ 1288 w 3480540"/>
              <a:gd name="connsiteY5" fmla="*/ 21265 h 6859068"/>
              <a:gd name="connsiteX0" fmla="*/ 1288 w 3480540"/>
              <a:gd name="connsiteY0" fmla="*/ 21265 h 6869700"/>
              <a:gd name="connsiteX1" fmla="*/ 1634587 w 3480540"/>
              <a:gd name="connsiteY1" fmla="*/ 0 h 6869700"/>
              <a:gd name="connsiteX2" fmla="*/ 3480538 w 3480540"/>
              <a:gd name="connsiteY2" fmla="*/ 3434849 h 6869700"/>
              <a:gd name="connsiteX3" fmla="*/ 1623955 w 3480540"/>
              <a:gd name="connsiteY3" fmla="*/ 6869700 h 6869700"/>
              <a:gd name="connsiteX4" fmla="*/ 11919 w 3480540"/>
              <a:gd name="connsiteY4" fmla="*/ 6859068 h 6869700"/>
              <a:gd name="connsiteX5" fmla="*/ 1288 w 3480540"/>
              <a:gd name="connsiteY5" fmla="*/ 21265 h 6869700"/>
              <a:gd name="connsiteX0" fmla="*/ 2047 w 3470666"/>
              <a:gd name="connsiteY0" fmla="*/ 10632 h 6869700"/>
              <a:gd name="connsiteX1" fmla="*/ 1624713 w 3470666"/>
              <a:gd name="connsiteY1" fmla="*/ 0 h 6869700"/>
              <a:gd name="connsiteX2" fmla="*/ 3470664 w 3470666"/>
              <a:gd name="connsiteY2" fmla="*/ 3434849 h 6869700"/>
              <a:gd name="connsiteX3" fmla="*/ 1614081 w 3470666"/>
              <a:gd name="connsiteY3" fmla="*/ 6869700 h 6869700"/>
              <a:gd name="connsiteX4" fmla="*/ 2045 w 3470666"/>
              <a:gd name="connsiteY4" fmla="*/ 6859068 h 6869700"/>
              <a:gd name="connsiteX5" fmla="*/ 2047 w 3470666"/>
              <a:gd name="connsiteY5" fmla="*/ 10632 h 6869700"/>
              <a:gd name="connsiteX0" fmla="*/ 2047 w 3470839"/>
              <a:gd name="connsiteY0" fmla="*/ 10632 h 6869700"/>
              <a:gd name="connsiteX1" fmla="*/ 1529020 w 3470839"/>
              <a:gd name="connsiteY1" fmla="*/ 0 h 6869700"/>
              <a:gd name="connsiteX2" fmla="*/ 3470664 w 3470839"/>
              <a:gd name="connsiteY2" fmla="*/ 3434849 h 6869700"/>
              <a:gd name="connsiteX3" fmla="*/ 1614081 w 3470839"/>
              <a:gd name="connsiteY3" fmla="*/ 6869700 h 6869700"/>
              <a:gd name="connsiteX4" fmla="*/ 2045 w 3470839"/>
              <a:gd name="connsiteY4" fmla="*/ 6859068 h 6869700"/>
              <a:gd name="connsiteX5" fmla="*/ 2047 w 3470839"/>
              <a:gd name="connsiteY5" fmla="*/ 10632 h 6869700"/>
              <a:gd name="connsiteX0" fmla="*/ 2047 w 3502731"/>
              <a:gd name="connsiteY0" fmla="*/ 10632 h 6869700"/>
              <a:gd name="connsiteX1" fmla="*/ 1529020 w 3502731"/>
              <a:gd name="connsiteY1" fmla="*/ 0 h 6869700"/>
              <a:gd name="connsiteX2" fmla="*/ 3502562 w 3502731"/>
              <a:gd name="connsiteY2" fmla="*/ 3371054 h 6869700"/>
              <a:gd name="connsiteX3" fmla="*/ 1614081 w 3502731"/>
              <a:gd name="connsiteY3" fmla="*/ 6869700 h 6869700"/>
              <a:gd name="connsiteX4" fmla="*/ 2045 w 3502731"/>
              <a:gd name="connsiteY4" fmla="*/ 6859068 h 6869700"/>
              <a:gd name="connsiteX5" fmla="*/ 2047 w 350273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836 h 6869904"/>
              <a:gd name="connsiteX1" fmla="*/ 1529020 w 3530461"/>
              <a:gd name="connsiteY1" fmla="*/ 204 h 6869904"/>
              <a:gd name="connsiteX2" fmla="*/ 3502562 w 3530461"/>
              <a:gd name="connsiteY2" fmla="*/ 3371258 h 6869904"/>
              <a:gd name="connsiteX3" fmla="*/ 1614081 w 3530461"/>
              <a:gd name="connsiteY3" fmla="*/ 6869904 h 6869904"/>
              <a:gd name="connsiteX4" fmla="*/ 2045 w 3530461"/>
              <a:gd name="connsiteY4" fmla="*/ 6859272 h 6869904"/>
              <a:gd name="connsiteX5" fmla="*/ 2047 w 3530461"/>
              <a:gd name="connsiteY5" fmla="*/ 10836 h 6869904"/>
              <a:gd name="connsiteX0" fmla="*/ 2047 w 3502572"/>
              <a:gd name="connsiteY0" fmla="*/ 10819 h 6869887"/>
              <a:gd name="connsiteX1" fmla="*/ 1529020 w 3502572"/>
              <a:gd name="connsiteY1" fmla="*/ 187 h 6869887"/>
              <a:gd name="connsiteX2" fmla="*/ 3502562 w 3502572"/>
              <a:gd name="connsiteY2" fmla="*/ 3371241 h 6869887"/>
              <a:gd name="connsiteX3" fmla="*/ 1614081 w 3502572"/>
              <a:gd name="connsiteY3" fmla="*/ 6869887 h 6869887"/>
              <a:gd name="connsiteX4" fmla="*/ 2045 w 3502572"/>
              <a:gd name="connsiteY4" fmla="*/ 6859255 h 6869887"/>
              <a:gd name="connsiteX5" fmla="*/ 2047 w 3502572"/>
              <a:gd name="connsiteY5" fmla="*/ 10819 h 6869887"/>
              <a:gd name="connsiteX0" fmla="*/ 2047 w 3503576"/>
              <a:gd name="connsiteY0" fmla="*/ 10819 h 6869887"/>
              <a:gd name="connsiteX1" fmla="*/ 1529020 w 3503576"/>
              <a:gd name="connsiteY1" fmla="*/ 187 h 6869887"/>
              <a:gd name="connsiteX2" fmla="*/ 3502562 w 3503576"/>
              <a:gd name="connsiteY2" fmla="*/ 3371241 h 6869887"/>
              <a:gd name="connsiteX3" fmla="*/ 1614081 w 3503576"/>
              <a:gd name="connsiteY3" fmla="*/ 6869887 h 6869887"/>
              <a:gd name="connsiteX4" fmla="*/ 2045 w 3503576"/>
              <a:gd name="connsiteY4" fmla="*/ 6859255 h 6869887"/>
              <a:gd name="connsiteX5" fmla="*/ 2047 w 3503576"/>
              <a:gd name="connsiteY5" fmla="*/ 10819 h 6869887"/>
              <a:gd name="connsiteX0" fmla="*/ 2047 w 3503576"/>
              <a:gd name="connsiteY0" fmla="*/ 10632 h 6869700"/>
              <a:gd name="connsiteX1" fmla="*/ 1529020 w 3503576"/>
              <a:gd name="connsiteY1" fmla="*/ 0 h 6869700"/>
              <a:gd name="connsiteX2" fmla="*/ 3502562 w 3503576"/>
              <a:gd name="connsiteY2" fmla="*/ 3371054 h 6869700"/>
              <a:gd name="connsiteX3" fmla="*/ 1614081 w 3503576"/>
              <a:gd name="connsiteY3" fmla="*/ 6869700 h 6869700"/>
              <a:gd name="connsiteX4" fmla="*/ 2045 w 3503576"/>
              <a:gd name="connsiteY4" fmla="*/ 6859068 h 6869700"/>
              <a:gd name="connsiteX5" fmla="*/ 2047 w 3503576"/>
              <a:gd name="connsiteY5" fmla="*/ 10632 h 6869700"/>
              <a:gd name="connsiteX0" fmla="*/ 2047 w 3503576"/>
              <a:gd name="connsiteY0" fmla="*/ 12589 h 6871657"/>
              <a:gd name="connsiteX1" fmla="*/ 1529020 w 3503576"/>
              <a:gd name="connsiteY1" fmla="*/ 1957 h 6871657"/>
              <a:gd name="connsiteX2" fmla="*/ 3502562 w 3503576"/>
              <a:gd name="connsiteY2" fmla="*/ 3373011 h 6871657"/>
              <a:gd name="connsiteX3" fmla="*/ 1614081 w 3503576"/>
              <a:gd name="connsiteY3" fmla="*/ 6871657 h 6871657"/>
              <a:gd name="connsiteX4" fmla="*/ 2045 w 3503576"/>
              <a:gd name="connsiteY4" fmla="*/ 6861025 h 6871657"/>
              <a:gd name="connsiteX5" fmla="*/ 2047 w 3503576"/>
              <a:gd name="connsiteY5" fmla="*/ 12589 h 6871657"/>
              <a:gd name="connsiteX0" fmla="*/ 2047 w 3482334"/>
              <a:gd name="connsiteY0" fmla="*/ 12589 h 6871657"/>
              <a:gd name="connsiteX1" fmla="*/ 1529020 w 3482334"/>
              <a:gd name="connsiteY1" fmla="*/ 1957 h 6871657"/>
              <a:gd name="connsiteX2" fmla="*/ 3481297 w 3482334"/>
              <a:gd name="connsiteY2" fmla="*/ 3107198 h 6871657"/>
              <a:gd name="connsiteX3" fmla="*/ 1614081 w 3482334"/>
              <a:gd name="connsiteY3" fmla="*/ 6871657 h 6871657"/>
              <a:gd name="connsiteX4" fmla="*/ 2045 w 3482334"/>
              <a:gd name="connsiteY4" fmla="*/ 6861025 h 6871657"/>
              <a:gd name="connsiteX5" fmla="*/ 2047 w 3482334"/>
              <a:gd name="connsiteY5" fmla="*/ 12589 h 6871657"/>
              <a:gd name="connsiteX0" fmla="*/ 2047 w 3483523"/>
              <a:gd name="connsiteY0" fmla="*/ 12589 h 6871657"/>
              <a:gd name="connsiteX1" fmla="*/ 1529020 w 3483523"/>
              <a:gd name="connsiteY1" fmla="*/ 1957 h 6871657"/>
              <a:gd name="connsiteX2" fmla="*/ 3481297 w 3483523"/>
              <a:gd name="connsiteY2" fmla="*/ 3107198 h 6871657"/>
              <a:gd name="connsiteX3" fmla="*/ 1614081 w 3483523"/>
              <a:gd name="connsiteY3" fmla="*/ 6871657 h 6871657"/>
              <a:gd name="connsiteX4" fmla="*/ 2045 w 3483523"/>
              <a:gd name="connsiteY4" fmla="*/ 6861025 h 6871657"/>
              <a:gd name="connsiteX5" fmla="*/ 2047 w 3483523"/>
              <a:gd name="connsiteY5" fmla="*/ 12589 h 6871657"/>
              <a:gd name="connsiteX0" fmla="*/ 10635 w 3492111"/>
              <a:gd name="connsiteY0" fmla="*/ 12589 h 6882291"/>
              <a:gd name="connsiteX1" fmla="*/ 1537608 w 3492111"/>
              <a:gd name="connsiteY1" fmla="*/ 1957 h 6882291"/>
              <a:gd name="connsiteX2" fmla="*/ 3489885 w 3492111"/>
              <a:gd name="connsiteY2" fmla="*/ 3107198 h 6882291"/>
              <a:gd name="connsiteX3" fmla="*/ 1622669 w 3492111"/>
              <a:gd name="connsiteY3" fmla="*/ 6871657 h 6882291"/>
              <a:gd name="connsiteX4" fmla="*/ 0 w 3492111"/>
              <a:gd name="connsiteY4" fmla="*/ 6882291 h 6882291"/>
              <a:gd name="connsiteX5" fmla="*/ 10635 w 3492111"/>
              <a:gd name="connsiteY5" fmla="*/ 12589 h 6882291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0195"/>
              <a:gd name="connsiteY0" fmla="*/ 31913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10635 w 3490195"/>
              <a:gd name="connsiteY5" fmla="*/ 31913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3211"/>
              <a:gd name="connsiteY0" fmla="*/ 4 h 6922880"/>
              <a:gd name="connsiteX1" fmla="*/ 1548241 w 3493211"/>
              <a:gd name="connsiteY1" fmla="*/ 0 h 6922880"/>
              <a:gd name="connsiteX2" fmla="*/ 3489885 w 3493211"/>
              <a:gd name="connsiteY2" fmla="*/ 3147787 h 6922880"/>
              <a:gd name="connsiteX3" fmla="*/ 1622669 w 3493211"/>
              <a:gd name="connsiteY3" fmla="*/ 6912246 h 6922880"/>
              <a:gd name="connsiteX4" fmla="*/ 0 w 3493211"/>
              <a:gd name="connsiteY4" fmla="*/ 6922880 h 6922880"/>
              <a:gd name="connsiteX5" fmla="*/ 21268 w 3493211"/>
              <a:gd name="connsiteY5" fmla="*/ 4 h 6922880"/>
              <a:gd name="connsiteX0" fmla="*/ 21268 w 3498429"/>
              <a:gd name="connsiteY0" fmla="*/ 4 h 6922880"/>
              <a:gd name="connsiteX1" fmla="*/ 1548241 w 3498429"/>
              <a:gd name="connsiteY1" fmla="*/ 0 h 6922880"/>
              <a:gd name="connsiteX2" fmla="*/ 3489885 w 3498429"/>
              <a:gd name="connsiteY2" fmla="*/ 3147787 h 6922880"/>
              <a:gd name="connsiteX3" fmla="*/ 1622669 w 3498429"/>
              <a:gd name="connsiteY3" fmla="*/ 6912246 h 6922880"/>
              <a:gd name="connsiteX4" fmla="*/ 0 w 3498429"/>
              <a:gd name="connsiteY4" fmla="*/ 6922880 h 6922880"/>
              <a:gd name="connsiteX5" fmla="*/ 21268 w 3498429"/>
              <a:gd name="connsiteY5" fmla="*/ 4 h 69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8429" h="6922880">
                <a:moveTo>
                  <a:pt x="21268" y="4"/>
                </a:moveTo>
                <a:lnTo>
                  <a:pt x="1548241" y="0"/>
                </a:lnTo>
                <a:cubicBezTo>
                  <a:pt x="2552339" y="478640"/>
                  <a:pt x="3413684" y="1900017"/>
                  <a:pt x="3489885" y="3147787"/>
                </a:cubicBezTo>
                <a:cubicBezTo>
                  <a:pt x="3566086" y="4395557"/>
                  <a:pt x="3147763" y="5902153"/>
                  <a:pt x="1622669" y="6912246"/>
                </a:cubicBezTo>
                <a:lnTo>
                  <a:pt x="0" y="6922880"/>
                </a:lnTo>
                <a:cubicBezTo>
                  <a:pt x="7089" y="4640068"/>
                  <a:pt x="14179" y="2282816"/>
                  <a:pt x="21268" y="4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519" y="0"/>
            <a:ext cx="1963390" cy="685800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5BA780F-39AD-DDEE-59FE-3775C92BB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25548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id="{D790EBC7-ED67-2F83-E5A1-F1ABBC1EA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32DB1DD-54F8-5B7D-EE2A-AB1DFDCCE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2</a:t>
            </a:r>
          </a:p>
        </p:txBody>
      </p:sp>
    </p:spTree>
    <p:extLst>
      <p:ext uri="{BB962C8B-B14F-4D97-AF65-F5344CB8AC3E}">
        <p14:creationId xmlns:p14="http://schemas.microsoft.com/office/powerpoint/2010/main" val="30646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4A74D597-5C77-959B-72A2-51565C41A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5" y="0"/>
            <a:ext cx="12192000" cy="6858000"/>
          </a:xfrm>
          <a:prstGeom prst="rect">
            <a:avLst/>
          </a:prstGeom>
        </p:spPr>
      </p:pic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07E79395-AADC-BAB6-D014-08CC538AA4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8271" y="3538231"/>
            <a:ext cx="6094682" cy="2556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2F95E60E-E55F-F5F2-D3D5-D98F75998D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18271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7F669D08-3E8B-FF3C-472D-E58296772B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74783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82310C9B-DB75-EE27-A63B-31208E57C702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97967F6-6846-6566-E477-F370DB3DD460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052AEC-A874-D32E-A51B-24C44B59A267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7919D8E-2351-CB3E-E56A-0E9C19936B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118" y="1680897"/>
            <a:ext cx="4063069" cy="2658454"/>
          </a:xfrm>
        </p:spPr>
        <p:txBody>
          <a:bodyPr numCol="1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63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2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41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1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6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IRATION_PHOTO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balle, personne, intérieur, jouer&#10;&#10;Description générée automatiquement">
            <a:extLst>
              <a:ext uri="{FF2B5EF4-FFF2-40B4-BE49-F238E27FC236}">
                <a16:creationId xmlns:a16="http://schemas.microsoft.com/office/drawing/2014/main" id="{BDEE5F94-0941-1974-EFDD-06D8C88DA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21" b="118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</a:rPr>
              <a:t>Titre de la partie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>
                <a:solidFill>
                  <a:schemeClr val="accent1"/>
                </a:solidFill>
              </a:rPr>
              <a:pPr/>
              <a:t>‹N°›</a:t>
            </a:fld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0" y="2621951"/>
            <a:ext cx="7262363" cy="2597150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1355D2-16AD-77EC-5B57-9106C53A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878690-89A6-DF94-8234-F344C0F1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86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68" r:id="rId2"/>
    <p:sldLayoutId id="2147483769" r:id="rId3"/>
    <p:sldLayoutId id="2147483770" r:id="rId4"/>
    <p:sldLayoutId id="2147483771" r:id="rId5"/>
    <p:sldLayoutId id="2147483812" r:id="rId6"/>
    <p:sldLayoutId id="2147483819" r:id="rId7"/>
    <p:sldLayoutId id="214748382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0"/>
        </a:buBlip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00000"/>
        </a:lnSpc>
        <a:spcBef>
          <a:spcPts val="500"/>
        </a:spcBef>
        <a:buSzPct val="140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4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▷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CC1EBF-6873-DC8C-45AF-912115A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3D707-C9E6-836F-99FB-F6BF0D4D0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97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Style du masque</a:t>
            </a:r>
          </a:p>
          <a:p>
            <a:pPr lvl="0"/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Style du masque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77F286-C05D-53AA-2BAA-459B45009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FF67-2786-C24A-A6B0-8912AC5AFFD4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7D0BC-1766-7BBC-5458-1AAE0F9B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36AEE-A388-E3A3-F540-8A9E582A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FCB0-1F57-6E4C-A3A4-620AF1D626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8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E9AE170-4412-5E7E-1DB0-EB4E2565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693" y="1140034"/>
            <a:ext cx="8229600" cy="1378290"/>
          </a:xfrm>
        </p:spPr>
        <p:txBody>
          <a:bodyPr/>
          <a:lstStyle/>
          <a:p>
            <a:r>
              <a:rPr lang="fr-FR" altLang="fr-FR" dirty="0" smtClean="0"/>
              <a:t>MACROCIBLES </a:t>
            </a:r>
            <a:r>
              <a:rPr lang="fr-FR" altLang="fr-FR" dirty="0"/>
              <a:t>ET </a:t>
            </a:r>
            <a:r>
              <a:rPr lang="fr-FR" altLang="fr-FR" dirty="0" smtClean="0"/>
              <a:t>PROGRAMMATION </a:t>
            </a:r>
            <a:r>
              <a:rPr lang="fr-FR" altLang="fr-FR" dirty="0"/>
              <a:t>DES SOINS</a:t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C22AEF50-C5E4-AFA3-EA20-AA94E60CE1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137227" y="6231467"/>
            <a:ext cx="255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Promotion 2023-2026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6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32612"/>
              </p:ext>
            </p:extLst>
          </p:nvPr>
        </p:nvGraphicFramePr>
        <p:xfrm>
          <a:off x="2429933" y="1006051"/>
          <a:ext cx="8229600" cy="5343525"/>
        </p:xfrm>
        <a:graphic>
          <a:graphicData uri="http://schemas.openxmlformats.org/drawingml/2006/table">
            <a:tbl>
              <a:tblPr/>
              <a:tblGrid>
                <a:gridCol w="2305768">
                  <a:extLst>
                    <a:ext uri="{9D8B030D-6E8A-4147-A177-3AD203B41FA5}">
                      <a16:colId xmlns:a16="http://schemas.microsoft.com/office/drawing/2014/main" val="3601452479"/>
                    </a:ext>
                  </a:extLst>
                </a:gridCol>
                <a:gridCol w="5923832">
                  <a:extLst>
                    <a:ext uri="{9D8B030D-6E8A-4147-A177-3AD203B41FA5}">
                      <a16:colId xmlns:a16="http://schemas.microsoft.com/office/drawing/2014/main" val="2612238502"/>
                    </a:ext>
                  </a:extLst>
                </a:gridCol>
              </a:tblGrid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1" marR="10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Attentes</a:t>
                      </a:r>
                    </a:p>
                  </a:txBody>
                  <a:tcPr marL="101461" marR="10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361158"/>
                  </a:ext>
                </a:extLst>
              </a:tr>
              <a:tr h="447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Précisions sur les actions de soins</a:t>
                      </a:r>
                    </a:p>
                  </a:txBody>
                  <a:tcPr marL="101461" marR="10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Caractériser les soins</a:t>
                      </a:r>
                      <a:r>
                        <a:rPr kumimoji="0" lang="fr-FR" alt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(ex : toilette au lavabo après installation, aide totale à la prise du petit déjeuner…)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 pas écrire la prescription médicale, citer uniquement la famille thérapeutique (ex : 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injection S/C d’anticoagulant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Pour les </a:t>
                      </a:r>
                      <a:r>
                        <a:rPr kumimoji="0" lang="fr-FR" alt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incertitudes horaires</a:t>
                      </a:r>
                      <a:r>
                        <a:rPr kumimoji="0" lang="fr-FR" alt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ou soins  reconductibles sur la journée sans horaire spécifique, faire une accolade ou une flèche verticale ou identifier « soins en transversal 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Toute modification doit être réajustée par écrit et/ou à l’oral</a:t>
                      </a:r>
                    </a:p>
                  </a:txBody>
                  <a:tcPr marL="101461" marR="10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0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9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60450" y="1591733"/>
            <a:ext cx="9471102" cy="3995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altLang="fr-FR" dirty="0"/>
              <a:t>Définitions des soins directs </a:t>
            </a:r>
            <a:r>
              <a:rPr lang="fr-FR" altLang="fr-FR" dirty="0" smtClean="0"/>
              <a:t>:</a:t>
            </a:r>
          </a:p>
          <a:p>
            <a:pPr marL="0" indent="0">
              <a:buNone/>
              <a:defRPr/>
            </a:pPr>
            <a:r>
              <a:rPr lang="fr-FR" altLang="fr-FR" dirty="0" smtClean="0"/>
              <a:t>Ce </a:t>
            </a:r>
            <a:r>
              <a:rPr lang="fr-FR" altLang="fr-FR" dirty="0"/>
              <a:t>sont les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dirty="0"/>
              <a:t>A</a:t>
            </a:r>
            <a:r>
              <a:rPr lang="fr-FR" altLang="fr-FR" dirty="0" smtClean="0"/>
              <a:t>ctes </a:t>
            </a:r>
            <a:r>
              <a:rPr lang="fr-FR" altLang="fr-FR" dirty="0"/>
              <a:t>de </a:t>
            </a:r>
            <a:r>
              <a:rPr lang="fr-FR" altLang="fr-FR" dirty="0" smtClean="0"/>
              <a:t>soins </a:t>
            </a:r>
            <a:r>
              <a:rPr lang="fr-FR" altLang="fr-FR" dirty="0"/>
              <a:t>dispensés au patient : soins infirmiers et/ou en collaboration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/>
              <a:t>Activités </a:t>
            </a:r>
            <a:r>
              <a:rPr lang="fr-FR" altLang="fr-FR" dirty="0"/>
              <a:t>accomplies auprès de ce dernier : Pansement, injection, observation du patient, accompagnement aux RDV, entretiens …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Les activités de préparation des soins n’apparaissent pas : </a:t>
            </a:r>
            <a:endParaRPr lang="fr-FR" altLang="fr-FR" dirty="0" smtClean="0"/>
          </a:p>
          <a:p>
            <a:pPr marL="0" indent="0">
              <a:buNone/>
              <a:defRPr/>
            </a:pPr>
            <a:r>
              <a:rPr lang="fr-FR" altLang="fr-FR" dirty="0" smtClean="0"/>
              <a:t>PAS </a:t>
            </a:r>
            <a:r>
              <a:rPr lang="fr-FR" altLang="fr-FR" dirty="0"/>
              <a:t>DE : préparation des médicaments/des dossiers, </a:t>
            </a:r>
            <a:r>
              <a:rPr lang="fr-FR" altLang="fr-FR" dirty="0" smtClean="0"/>
              <a:t>pause </a:t>
            </a:r>
            <a:r>
              <a:rPr lang="fr-FR" altLang="fr-FR" dirty="0"/>
              <a:t>ou </a:t>
            </a:r>
            <a:r>
              <a:rPr lang="fr-FR" altLang="fr-FR" dirty="0" smtClean="0"/>
              <a:t>temps </a:t>
            </a:r>
            <a:r>
              <a:rPr lang="fr-FR" altLang="fr-FR" dirty="0"/>
              <a:t>de repas infirmier, </a:t>
            </a:r>
            <a:r>
              <a:rPr lang="fr-FR" altLang="fr-FR" dirty="0" smtClean="0"/>
              <a:t>transmissions</a:t>
            </a:r>
            <a:endParaRPr lang="fr-FR" alt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2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579114"/>
              </p:ext>
            </p:extLst>
          </p:nvPr>
        </p:nvGraphicFramePr>
        <p:xfrm>
          <a:off x="2189024" y="885179"/>
          <a:ext cx="8410575" cy="578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10354692" imgH="7117011" progId="Word.Document.8">
                  <p:embed/>
                </p:oleObj>
              </mc:Choice>
              <mc:Fallback>
                <p:oleObj name="Document" r:id="rId3" imgW="10354692" imgH="7117011" progId="Word.Document.8">
                  <p:embed/>
                  <p:pic>
                    <p:nvPicPr>
                      <p:cNvPr id="22531" name="Object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024" y="885179"/>
                        <a:ext cx="8410575" cy="578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10599599" y="1161143"/>
            <a:ext cx="0" cy="5504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5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3772"/>
              </p:ext>
            </p:extLst>
          </p:nvPr>
        </p:nvGraphicFramePr>
        <p:xfrm>
          <a:off x="420915" y="250425"/>
          <a:ext cx="11457577" cy="63942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5005">
                  <a:extLst>
                    <a:ext uri="{9D8B030D-6E8A-4147-A177-3AD203B41FA5}">
                      <a16:colId xmlns:a16="http://schemas.microsoft.com/office/drawing/2014/main" val="2722209929"/>
                    </a:ext>
                  </a:extLst>
                </a:gridCol>
                <a:gridCol w="3483429">
                  <a:extLst>
                    <a:ext uri="{9D8B030D-6E8A-4147-A177-3AD203B41FA5}">
                      <a16:colId xmlns:a16="http://schemas.microsoft.com/office/drawing/2014/main" val="73387904"/>
                    </a:ext>
                  </a:extLst>
                </a:gridCol>
                <a:gridCol w="3045890">
                  <a:extLst>
                    <a:ext uri="{9D8B030D-6E8A-4147-A177-3AD203B41FA5}">
                      <a16:colId xmlns:a16="http://schemas.microsoft.com/office/drawing/2014/main" val="449071300"/>
                    </a:ext>
                  </a:extLst>
                </a:gridCol>
                <a:gridCol w="3703253">
                  <a:extLst>
                    <a:ext uri="{9D8B030D-6E8A-4147-A177-3AD203B41FA5}">
                      <a16:colId xmlns:a16="http://schemas.microsoft.com/office/drawing/2014/main" val="2825394061"/>
                    </a:ext>
                  </a:extLst>
                </a:gridCol>
              </a:tblGrid>
              <a:tr h="59494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Lit 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Lit 5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Lit 6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66294"/>
                  </a:ext>
                </a:extLst>
              </a:tr>
              <a:tr h="146259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87414"/>
                  </a:ext>
                </a:extLst>
              </a:tr>
              <a:tr h="43366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102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5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4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567092" y="1842347"/>
            <a:ext cx="8264459" cy="3744411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400" dirty="0"/>
              <a:t>La programmation est un outil qui vous permet d’organiser les prises en charge des patients sur un </a:t>
            </a:r>
            <a:r>
              <a:rPr lang="fr-FR" altLang="fr-FR" sz="2400" dirty="0" smtClean="0"/>
              <a:t>secteur.</a:t>
            </a:r>
          </a:p>
          <a:p>
            <a:pPr marL="0" indent="0">
              <a:buNone/>
            </a:pPr>
            <a:r>
              <a:rPr lang="fr-FR" altLang="fr-FR" sz="2400" dirty="0" smtClean="0"/>
              <a:t>Il est important d’apprendre </a:t>
            </a:r>
            <a:r>
              <a:rPr lang="fr-FR" altLang="fr-FR" sz="2400"/>
              <a:t>à </a:t>
            </a:r>
            <a:r>
              <a:rPr lang="fr-FR" altLang="fr-FR" sz="2400" smtClean="0"/>
              <a:t>l’utiliser </a:t>
            </a:r>
            <a:r>
              <a:rPr lang="fr-FR" altLang="fr-FR" sz="2400"/>
              <a:t>au </a:t>
            </a:r>
            <a:r>
              <a:rPr lang="fr-FR" altLang="fr-FR" sz="2400" smtClean="0"/>
              <a:t>quotidien.</a:t>
            </a:r>
            <a:endParaRPr lang="fr-FR" altLang="fr-FR" sz="2400" dirty="0"/>
          </a:p>
          <a:p>
            <a:endParaRPr lang="fr-FR" altLang="fr-FR" sz="2400" dirty="0"/>
          </a:p>
          <a:p>
            <a:pPr marL="0" indent="0">
              <a:buNone/>
            </a:pPr>
            <a:r>
              <a:rPr lang="fr-FR" altLang="fr-FR" sz="2400" dirty="0" smtClean="0"/>
              <a:t>A votre tour …</a:t>
            </a:r>
            <a:endParaRPr lang="fr-FR" alt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9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C3D721B-1D37-6155-F224-AAE228BC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262" y="2345635"/>
            <a:ext cx="4231178" cy="1184886"/>
          </a:xfrm>
        </p:spPr>
        <p:txBody>
          <a:bodyPr/>
          <a:lstStyle/>
          <a:p>
            <a:r>
              <a:rPr lang="fr-FR" dirty="0" smtClean="0"/>
              <a:t>MACROCIBLES</a:t>
            </a:r>
            <a:endParaRPr lang="fr-FR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1DE6F04C-7A5B-63FF-1772-454A60644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3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60450" y="1618827"/>
            <a:ext cx="9471102" cy="48158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fr-FR" altLang="fr-FR" sz="3400" dirty="0"/>
              <a:t>A </a:t>
            </a:r>
            <a:r>
              <a:rPr lang="fr-FR" altLang="fr-FR" sz="3400" dirty="0" smtClean="0"/>
              <a:t>l’entrée du patient</a:t>
            </a:r>
            <a:r>
              <a:rPr lang="fr-FR" altLang="fr-FR" sz="3400" dirty="0"/>
              <a:t>, une </a:t>
            </a:r>
            <a:r>
              <a:rPr lang="fr-FR" altLang="fr-FR" sz="3400" dirty="0" smtClean="0"/>
              <a:t>présentation synthétique du patient est </a:t>
            </a:r>
            <a:r>
              <a:rPr lang="fr-FR" altLang="fr-FR" sz="3400" dirty="0"/>
              <a:t>faite par l’IDE </a:t>
            </a:r>
            <a:r>
              <a:rPr lang="fr-FR" altLang="fr-FR" sz="3400" dirty="0" smtClean="0"/>
              <a:t> :</a:t>
            </a:r>
          </a:p>
          <a:p>
            <a:pPr marL="0" indent="0">
              <a:buNone/>
              <a:defRPr/>
            </a:pPr>
            <a:r>
              <a:rPr lang="fr-FR" altLang="fr-FR" sz="3400" dirty="0" smtClean="0"/>
              <a:t>     </a:t>
            </a:r>
            <a:r>
              <a:rPr lang="fr-FR" altLang="fr-FR" sz="3400" dirty="0" err="1" smtClean="0"/>
              <a:t>Macrocible</a:t>
            </a:r>
            <a:endParaRPr lang="fr-FR" altLang="fr-FR" sz="3400" dirty="0" smtClean="0"/>
          </a:p>
          <a:p>
            <a:pPr marL="0" indent="0">
              <a:buNone/>
              <a:defRPr/>
            </a:pPr>
            <a:endParaRPr lang="fr-FR" sz="3400" dirty="0"/>
          </a:p>
          <a:p>
            <a:pPr marL="0" indent="0">
              <a:buNone/>
              <a:defRPr/>
            </a:pPr>
            <a:r>
              <a:rPr lang="fr-FR" altLang="fr-FR" sz="3400" dirty="0" smtClean="0"/>
              <a:t>La </a:t>
            </a:r>
            <a:r>
              <a:rPr lang="fr-FR" altLang="fr-FR" sz="3400" dirty="0" err="1" smtClean="0"/>
              <a:t>macrocible</a:t>
            </a:r>
            <a:r>
              <a:rPr lang="fr-FR" altLang="fr-FR" sz="3400" dirty="0" smtClean="0"/>
              <a:t> reprend des informations </a:t>
            </a:r>
            <a:r>
              <a:rPr lang="fr-FR" altLang="fr-FR" sz="3400" dirty="0"/>
              <a:t>médicales, </a:t>
            </a:r>
            <a:r>
              <a:rPr lang="fr-FR" altLang="fr-FR" sz="3400" dirty="0" smtClean="0"/>
              <a:t>personnelles et/ou </a:t>
            </a:r>
            <a:r>
              <a:rPr lang="fr-FR" altLang="fr-FR" sz="3400" dirty="0"/>
              <a:t>familiales du </a:t>
            </a:r>
            <a:r>
              <a:rPr lang="fr-FR" altLang="fr-FR" sz="3400" dirty="0" smtClean="0"/>
              <a:t>patient.</a:t>
            </a:r>
          </a:p>
          <a:p>
            <a:pPr marL="0" indent="0">
              <a:buNone/>
              <a:defRPr/>
            </a:pPr>
            <a:r>
              <a:rPr lang="fr-FR" altLang="fr-FR" sz="3400" dirty="0" smtClean="0"/>
              <a:t>Elle peut être utilisée pour </a:t>
            </a:r>
            <a:r>
              <a:rPr lang="fr-FR" altLang="fr-FR" sz="3400" dirty="0"/>
              <a:t>faire une relève rapide de votre patient à tout </a:t>
            </a:r>
            <a:r>
              <a:rPr lang="fr-FR" altLang="fr-FR" sz="3400" dirty="0" smtClean="0"/>
              <a:t>moment.</a:t>
            </a:r>
          </a:p>
          <a:p>
            <a:pPr marL="0" indent="0">
              <a:buNone/>
              <a:defRPr/>
            </a:pPr>
            <a:endParaRPr lang="fr-FR" altLang="fr-FR" sz="3400" dirty="0"/>
          </a:p>
          <a:p>
            <a:pPr marL="0" indent="0">
              <a:buNone/>
              <a:defRPr/>
            </a:pPr>
            <a:r>
              <a:rPr lang="fr-FR" altLang="fr-FR" sz="3400" dirty="0" smtClean="0"/>
              <a:t>Cette présentation synthétique permet :</a:t>
            </a:r>
            <a:endParaRPr lang="fr-FR" altLang="fr-FR" sz="3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3400" dirty="0"/>
              <a:t>d’orienter le recueil de données </a:t>
            </a:r>
            <a:r>
              <a:rPr lang="fr-FR" altLang="fr-FR" sz="3400" dirty="0" smtClean="0"/>
              <a:t>cliniques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3400" dirty="0" smtClean="0"/>
              <a:t>de </a:t>
            </a:r>
            <a:r>
              <a:rPr lang="fr-FR" altLang="fr-FR" sz="3400" dirty="0"/>
              <a:t>faire des liens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3400" dirty="0"/>
              <a:t>d’anticiper les problèmes du </a:t>
            </a:r>
            <a:r>
              <a:rPr lang="fr-FR" altLang="fr-FR" sz="3400" dirty="0" smtClean="0"/>
              <a:t>patient </a:t>
            </a:r>
          </a:p>
          <a:p>
            <a:pPr marL="0" indent="0">
              <a:buNone/>
              <a:defRPr/>
            </a:pPr>
            <a:r>
              <a:rPr lang="fr-FR" altLang="fr-FR" sz="3400" dirty="0" smtClean="0"/>
              <a:t>Elle </a:t>
            </a:r>
            <a:r>
              <a:rPr lang="fr-FR" altLang="fr-FR" sz="3400" dirty="0"/>
              <a:t>est présente pour chaque patient sur la programmation des soins</a:t>
            </a:r>
          </a:p>
          <a:p>
            <a:pPr marL="0" indent="0">
              <a:buNone/>
              <a:defRPr/>
            </a:pPr>
            <a:endParaRPr lang="fr-FR" altLang="fr-FR" dirty="0" smtClean="0"/>
          </a:p>
          <a:p>
            <a:pPr marL="0" indent="0">
              <a:buNone/>
              <a:defRPr/>
            </a:pPr>
            <a:r>
              <a:rPr lang="fr-FR" altLang="fr-FR" dirty="0" smtClean="0"/>
              <a:t> </a:t>
            </a:r>
            <a:endParaRPr lang="fr-FR" dirty="0"/>
          </a:p>
        </p:txBody>
      </p:sp>
      <p:sp>
        <p:nvSpPr>
          <p:cNvPr id="3" name="Flèche courbée vers la droite 2"/>
          <p:cNvSpPr/>
          <p:nvPr/>
        </p:nvSpPr>
        <p:spPr>
          <a:xfrm>
            <a:off x="717973" y="1740746"/>
            <a:ext cx="642477" cy="5283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60450" y="1219201"/>
            <a:ext cx="9471102" cy="4367558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La </a:t>
            </a:r>
            <a:r>
              <a:rPr lang="fr-FR" sz="2000" dirty="0" err="1" smtClean="0"/>
              <a:t>macrocible</a:t>
            </a:r>
            <a:r>
              <a:rPr lang="fr-FR" sz="2000" dirty="0" smtClean="0"/>
              <a:t> comprend pour chaque patient :</a:t>
            </a:r>
          </a:p>
          <a:p>
            <a:pPr marL="0" indent="0">
              <a:buNone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Nom</a:t>
            </a:r>
            <a:r>
              <a:rPr lang="fr-FR" altLang="fr-FR" sz="2000" dirty="0"/>
              <a:t>, âge, contexte social, familial </a:t>
            </a:r>
            <a:r>
              <a:rPr lang="fr-FR" altLang="fr-FR" sz="2000" dirty="0" smtClean="0"/>
              <a:t>synthétique</a:t>
            </a:r>
            <a:endParaRPr lang="fr-FR" altLang="fr-FR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sym typeface="Wingdings" panose="05000000000000000000" pitchFamily="2" charset="2"/>
              </a:rPr>
              <a:t>Date d’entrée, </a:t>
            </a:r>
            <a:r>
              <a:rPr lang="fr-FR" altLang="fr-FR" sz="2000" dirty="0"/>
              <a:t>chambre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Motif d’entrée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J opératoire si </a:t>
            </a:r>
            <a:r>
              <a:rPr lang="fr-FR" altLang="fr-FR" sz="2000" dirty="0" smtClean="0"/>
              <a:t>chirurgie</a:t>
            </a:r>
            <a:endParaRPr lang="fr-FR" altLang="fr-FR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les </a:t>
            </a:r>
            <a:r>
              <a:rPr lang="fr-FR" altLang="fr-FR" sz="2000" dirty="0" smtClean="0"/>
              <a:t>problèmes et/ou </a:t>
            </a:r>
            <a:r>
              <a:rPr lang="fr-FR" altLang="fr-FR" sz="2000" dirty="0"/>
              <a:t>risques prioritaires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Les VVP, SAD, …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Le </a:t>
            </a:r>
            <a:r>
              <a:rPr lang="fr-FR" altLang="fr-FR" sz="2000" dirty="0"/>
              <a:t>fait marquant du jour: à jeun, examen, appuis, </a:t>
            </a:r>
            <a:r>
              <a:rPr lang="fr-FR" altLang="fr-FR" sz="2000" dirty="0" smtClean="0"/>
              <a:t>sortie…</a:t>
            </a:r>
            <a:endParaRPr lang="fr-FR" altLang="fr-FR" sz="20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C3D721B-1D37-6155-F224-AAE228BC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813" y="2325971"/>
            <a:ext cx="4991947" cy="1184886"/>
          </a:xfrm>
        </p:spPr>
        <p:txBody>
          <a:bodyPr/>
          <a:lstStyle/>
          <a:p>
            <a:r>
              <a:rPr lang="fr-FR" altLang="fr-FR" dirty="0"/>
              <a:t>PROGRAMMATION DES SOINS</a:t>
            </a:r>
            <a:endParaRPr lang="fr-FR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1DE6F04C-7A5B-63FF-1772-454A60644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3624" y="1408853"/>
            <a:ext cx="9471102" cy="3886651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La programmation des soins est un outil d’organisation.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La programmation des soins fait apparaître l’ensemble des actes de soins pour le groupe de personnes prises en charge</a:t>
            </a:r>
            <a:r>
              <a:rPr lang="fr-FR" altLang="fr-FR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E</a:t>
            </a:r>
            <a:r>
              <a:rPr lang="fr-FR" altLang="fr-FR" sz="2000" dirty="0" smtClean="0"/>
              <a:t>lle </a:t>
            </a:r>
            <a:r>
              <a:rPr lang="fr-FR" altLang="fr-FR" sz="2000" dirty="0"/>
              <a:t>tient compte et intègre l’organisation du </a:t>
            </a:r>
            <a:r>
              <a:rPr lang="fr-FR" altLang="fr-FR" sz="2000" dirty="0" smtClean="0"/>
              <a:t>service.</a:t>
            </a:r>
            <a:endParaRPr lang="fr-FR" altLang="fr-FR" sz="2000" dirty="0"/>
          </a:p>
          <a:p>
            <a:pPr marL="0" indent="0">
              <a:buNone/>
              <a:defRPr/>
            </a:pPr>
            <a:endParaRPr lang="fr-FR" altLang="fr-FR" sz="2000" dirty="0"/>
          </a:p>
          <a:p>
            <a:pPr marL="0" indent="0">
              <a:buNone/>
              <a:defRPr/>
            </a:pPr>
            <a:endParaRPr lang="fr-FR" altLang="fr-FR" sz="2000" dirty="0"/>
          </a:p>
          <a:p>
            <a:pPr marL="0" indent="0">
              <a:buNone/>
              <a:defRPr/>
            </a:pPr>
            <a:r>
              <a:rPr lang="fr-FR" altLang="fr-FR" sz="2000" dirty="0" smtClean="0"/>
              <a:t>Elle est présentée </a:t>
            </a:r>
            <a:r>
              <a:rPr lang="fr-FR" altLang="fr-FR" sz="2000" dirty="0"/>
              <a:t>sous forme de </a:t>
            </a:r>
            <a:r>
              <a:rPr lang="fr-FR" altLang="fr-FR" sz="2000" dirty="0" smtClean="0"/>
              <a:t>tableau et </a:t>
            </a:r>
            <a:r>
              <a:rPr lang="fr-FR" altLang="fr-FR" sz="2000" dirty="0"/>
              <a:t>contient les actions de soins des autres partenaires de soins avec un code couleur pour chaque intervenant (légende à noter</a:t>
            </a:r>
            <a:r>
              <a:rPr lang="fr-FR" altLang="fr-FR" sz="2000" dirty="0" smtClean="0"/>
              <a:t>!).</a:t>
            </a:r>
            <a:endParaRPr lang="fr-FR" altLang="fr-FR" sz="2000" dirty="0"/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endParaRPr lang="fr-FR" alt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fr-FR" altLang="fr-FR" sz="2000" dirty="0" smtClean="0"/>
              <a:t>La programmation des soins est élaborée </a:t>
            </a:r>
            <a:r>
              <a:rPr lang="fr-FR" altLang="fr-FR" sz="2000" dirty="0"/>
              <a:t>à partir </a:t>
            </a:r>
            <a:r>
              <a:rPr lang="fr-FR" altLang="fr-FR" sz="2000" dirty="0" smtClean="0"/>
              <a:t>des projets </a:t>
            </a:r>
            <a:r>
              <a:rPr lang="fr-FR" altLang="fr-FR" sz="2000" dirty="0"/>
              <a:t>de soins de chaque </a:t>
            </a:r>
            <a:r>
              <a:rPr lang="fr-FR" altLang="fr-FR" sz="2000" dirty="0" smtClean="0"/>
              <a:t>patient.</a:t>
            </a:r>
          </a:p>
          <a:p>
            <a:pPr marL="0" indent="0">
              <a:buNone/>
              <a:defRPr/>
            </a:pPr>
            <a:endParaRPr lang="fr-FR" altLang="fr-FR" sz="2000" dirty="0"/>
          </a:p>
          <a:p>
            <a:pPr>
              <a:defRPr/>
            </a:pPr>
            <a:r>
              <a:rPr lang="fr-FR" altLang="fr-FR" sz="2000" dirty="0" smtClean="0"/>
              <a:t>Elle planifie </a:t>
            </a:r>
            <a:r>
              <a:rPr lang="fr-FR" altLang="fr-FR" sz="2000" dirty="0"/>
              <a:t>la prise en charge en fonction des :</a:t>
            </a:r>
          </a:p>
          <a:p>
            <a:pPr lvl="1">
              <a:defRPr/>
            </a:pPr>
            <a:r>
              <a:rPr lang="fr-FR" altLang="fr-FR" sz="1800" dirty="0">
                <a:solidFill>
                  <a:srgbClr val="7A0BC5"/>
                </a:solidFill>
              </a:rPr>
              <a:t>Soins infirmiers, visites médicales et paramédicales,</a:t>
            </a:r>
          </a:p>
          <a:p>
            <a:pPr lvl="1">
              <a:defRPr/>
            </a:pPr>
            <a:r>
              <a:rPr lang="fr-FR" altLang="fr-FR" sz="1800" dirty="0">
                <a:solidFill>
                  <a:srgbClr val="7A0BC5"/>
                </a:solidFill>
              </a:rPr>
              <a:t>Déplacements aux éventuels RDV, examens…</a:t>
            </a:r>
          </a:p>
          <a:p>
            <a:pPr lvl="1">
              <a:defRPr/>
            </a:pPr>
            <a:r>
              <a:rPr lang="fr-FR" altLang="fr-FR" sz="1800" dirty="0">
                <a:solidFill>
                  <a:srgbClr val="7A0BC5"/>
                </a:solidFill>
              </a:rPr>
              <a:t>Horaires du ménage, repas…</a:t>
            </a:r>
          </a:p>
          <a:p>
            <a:pPr lvl="1">
              <a:defRPr/>
            </a:pPr>
            <a:r>
              <a:rPr lang="fr-FR" altLang="fr-FR" sz="1800" dirty="0">
                <a:solidFill>
                  <a:srgbClr val="7A0BC5"/>
                </a:solidFill>
              </a:rPr>
              <a:t>Visites des familles, sortie…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sz="2000" dirty="0" smtClean="0"/>
              <a:t>Elle ne </a:t>
            </a:r>
            <a:r>
              <a:rPr lang="fr-FR" altLang="fr-FR" sz="2000" dirty="0"/>
              <a:t>fait apparaître que les soins réalisés auprès du </a:t>
            </a:r>
            <a:r>
              <a:rPr lang="fr-FR" altLang="fr-FR" sz="2000" dirty="0" smtClean="0"/>
              <a:t>patient. </a:t>
            </a:r>
            <a:endParaRPr lang="fr-FR" alt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22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72276"/>
              </p:ext>
            </p:extLst>
          </p:nvPr>
        </p:nvGraphicFramePr>
        <p:xfrm>
          <a:off x="2707640" y="1155065"/>
          <a:ext cx="8229600" cy="5272088"/>
        </p:xfrm>
        <a:graphic>
          <a:graphicData uri="http://schemas.openxmlformats.org/drawingml/2006/table">
            <a:tbl>
              <a:tblPr/>
              <a:tblGrid>
                <a:gridCol w="4234752">
                  <a:extLst>
                    <a:ext uri="{9D8B030D-6E8A-4147-A177-3AD203B41FA5}">
                      <a16:colId xmlns:a16="http://schemas.microsoft.com/office/drawing/2014/main" val="3193047048"/>
                    </a:ext>
                  </a:extLst>
                </a:gridCol>
                <a:gridCol w="3994848">
                  <a:extLst>
                    <a:ext uri="{9D8B030D-6E8A-4147-A177-3AD203B41FA5}">
                      <a16:colId xmlns:a16="http://schemas.microsoft.com/office/drawing/2014/main" val="2269091879"/>
                    </a:ext>
                  </a:extLst>
                </a:gridCol>
              </a:tblGrid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Contenu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programmation fait apparaître :</a:t>
                      </a:r>
                    </a:p>
                  </a:txBody>
                  <a:tcPr marL="87458" marR="874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Attentes</a:t>
                      </a:r>
                    </a:p>
                  </a:txBody>
                  <a:tcPr marL="87458" marR="874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004388"/>
                  </a:ext>
                </a:extLst>
              </a:tr>
              <a:tr h="170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Pour chaque patient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N° chambre, initiales du nom, âge,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date d’hospitalisation</a:t>
                      </a: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diagnostic médical</a:t>
                      </a: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 opératoire</a:t>
                      </a: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si intervention,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Les problèmes et/ou risques prioritaires,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Le fait marquant du jour (à jeun, examen, sortie…)</a:t>
                      </a: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58" marR="874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58" marR="874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359955"/>
                  </a:ext>
                </a:extLst>
              </a:tr>
              <a:tr h="2190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L’</a:t>
                      </a: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L’échelle horaire</a:t>
                      </a: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est </a:t>
                      </a: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établie pour le temps de travail de l’étudiant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58" marR="874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Découpage horaire: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sur le côté du document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doit être régulier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unité choisie au départ conservée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NB: 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C’est le patient qui a le + grand nombre de soins qui règle l’unité de temps 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¼ h, ½ h…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espacer les unités de temps pour annotations ou rectification</a:t>
                      </a:r>
                    </a:p>
                  </a:txBody>
                  <a:tcPr marL="87458" marR="874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91963"/>
                  </a:ext>
                </a:extLst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Qui fa</a:t>
                      </a:r>
                      <a:r>
                        <a:rPr kumimoji="0" lang="fr-FR" alt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Qui fait quoi </a:t>
                      </a:r>
                      <a:r>
                        <a:rPr kumimoji="0" lang="fr-FR" altLang="fr-FR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? </a:t>
                      </a: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(légende)</a:t>
                      </a:r>
                    </a:p>
                  </a:txBody>
                  <a:tcPr marL="87458" marR="874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Code couleur pour faciliter l’identification des intervenants</a:t>
                      </a:r>
                    </a:p>
                  </a:txBody>
                  <a:tcPr marL="87458" marR="874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64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4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68082"/>
              </p:ext>
            </p:extLst>
          </p:nvPr>
        </p:nvGraphicFramePr>
        <p:xfrm>
          <a:off x="2253827" y="1168612"/>
          <a:ext cx="8229600" cy="5114039"/>
        </p:xfrm>
        <a:graphic>
          <a:graphicData uri="http://schemas.openxmlformats.org/drawingml/2006/table">
            <a:tbl>
              <a:tblPr/>
              <a:tblGrid>
                <a:gridCol w="2277720">
                  <a:extLst>
                    <a:ext uri="{9D8B030D-6E8A-4147-A177-3AD203B41FA5}">
                      <a16:colId xmlns:a16="http://schemas.microsoft.com/office/drawing/2014/main" val="3896118884"/>
                    </a:ext>
                  </a:extLst>
                </a:gridCol>
                <a:gridCol w="5951880">
                  <a:extLst>
                    <a:ext uri="{9D8B030D-6E8A-4147-A177-3AD203B41FA5}">
                      <a16:colId xmlns:a16="http://schemas.microsoft.com/office/drawing/2014/main" val="258674226"/>
                    </a:ext>
                  </a:extLst>
                </a:gridCol>
              </a:tblGrid>
              <a:tr h="103016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Contenu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programmation fait apparaître 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312" marR="93312" marT="45690" marB="456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Attentes</a:t>
                      </a:r>
                    </a:p>
                  </a:txBody>
                  <a:tcPr marL="93312" marR="93312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481864"/>
                  </a:ext>
                </a:extLst>
              </a:tr>
              <a:tr h="398633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 </a:t>
                      </a:r>
                      <a:r>
                        <a:rPr kumimoji="0" lang="fr-FR" alt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actions de soins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actions de soins</a:t>
                      </a:r>
                    </a:p>
                  </a:txBody>
                  <a:tcPr marL="93312" marR="93312" marT="45690" marB="456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Les soins effectués  par tous les</a:t>
                      </a:r>
                      <a:r>
                        <a:rPr kumimoji="0" lang="fr-FR" alt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partenaires de l’équipe soignante</a:t>
                      </a:r>
                      <a:r>
                        <a:rPr kumimoji="0" lang="fr-FR" alt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et ceux effectués en collaboration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kumimoji="0" lang="fr-FR" alt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actions de soins directs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à réaliser en présence de la personne soignée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kumimoji="0" lang="fr-FR" alt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tâches hôtelières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qui concourent à répondre aux besoins des personnes et qui interfèrent sur la réalisation des soins doivent apparaître (ménage/distribution des repas)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tour médical</a:t>
                      </a:r>
                      <a:endParaRPr kumimoji="0" lang="fr-FR" altLang="fr-F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alt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dica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312" marR="93312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981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8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675</Words>
  <Application>Microsoft Office PowerPoint</Application>
  <PresentationFormat>Grand écran</PresentationFormat>
  <Paragraphs>118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Police système Courant</vt:lpstr>
      <vt:lpstr>Symbol</vt:lpstr>
      <vt:lpstr>Times New Roman</vt:lpstr>
      <vt:lpstr>Wingdings</vt:lpstr>
      <vt:lpstr>Conception personnalisée</vt:lpstr>
      <vt:lpstr>1_Conception personnalisée</vt:lpstr>
      <vt:lpstr>Document</vt:lpstr>
      <vt:lpstr>MACROCIBLES ET PROGRAMMATION DES SOINS  </vt:lpstr>
      <vt:lpstr>MACROCIBLES</vt:lpstr>
      <vt:lpstr>Présentation PowerPoint</vt:lpstr>
      <vt:lpstr>Présentation PowerPoint</vt:lpstr>
      <vt:lpstr>PROGRAMMATION DES SOINS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Amandine BESSIERE</dc:creator>
  <cp:lastModifiedBy>COLOMB Joris</cp:lastModifiedBy>
  <cp:revision>41</cp:revision>
  <dcterms:created xsi:type="dcterms:W3CDTF">2023-10-24T14:13:30Z</dcterms:created>
  <dcterms:modified xsi:type="dcterms:W3CDTF">2024-10-14T08:31:29Z</dcterms:modified>
</cp:coreProperties>
</file>