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63"/>
  </p:notesMasterIdLst>
  <p:sldIdLst>
    <p:sldId id="256" r:id="rId3"/>
    <p:sldId id="296" r:id="rId4"/>
    <p:sldId id="326" r:id="rId5"/>
    <p:sldId id="306" r:id="rId6"/>
    <p:sldId id="257" r:id="rId7"/>
    <p:sldId id="260" r:id="rId8"/>
    <p:sldId id="263" r:id="rId9"/>
    <p:sldId id="327" r:id="rId10"/>
    <p:sldId id="308" r:id="rId11"/>
    <p:sldId id="261" r:id="rId12"/>
    <p:sldId id="331" r:id="rId13"/>
    <p:sldId id="262" r:id="rId14"/>
    <p:sldId id="271" r:id="rId15"/>
    <p:sldId id="298" r:id="rId16"/>
    <p:sldId id="299" r:id="rId17"/>
    <p:sldId id="269" r:id="rId18"/>
    <p:sldId id="312" r:id="rId19"/>
    <p:sldId id="313" r:id="rId20"/>
    <p:sldId id="314" r:id="rId21"/>
    <p:sldId id="317" r:id="rId22"/>
    <p:sldId id="301" r:id="rId23"/>
    <p:sldId id="300" r:id="rId24"/>
    <p:sldId id="310" r:id="rId25"/>
    <p:sldId id="302" r:id="rId26"/>
    <p:sldId id="307" r:id="rId27"/>
    <p:sldId id="311" r:id="rId28"/>
    <p:sldId id="264" r:id="rId29"/>
    <p:sldId id="325" r:id="rId30"/>
    <p:sldId id="329" r:id="rId31"/>
    <p:sldId id="297" r:id="rId32"/>
    <p:sldId id="303" r:id="rId33"/>
    <p:sldId id="274" r:id="rId34"/>
    <p:sldId id="275" r:id="rId35"/>
    <p:sldId id="330" r:id="rId36"/>
    <p:sldId id="277" r:id="rId37"/>
    <p:sldId id="309" r:id="rId38"/>
    <p:sldId id="276" r:id="rId39"/>
    <p:sldId id="278" r:id="rId40"/>
    <p:sldId id="283" r:id="rId41"/>
    <p:sldId id="282" r:id="rId42"/>
    <p:sldId id="315" r:id="rId43"/>
    <p:sldId id="316" r:id="rId44"/>
    <p:sldId id="284" r:id="rId45"/>
    <p:sldId id="337" r:id="rId46"/>
    <p:sldId id="292" r:id="rId47"/>
    <p:sldId id="304" r:id="rId48"/>
    <p:sldId id="328" r:id="rId49"/>
    <p:sldId id="319" r:id="rId50"/>
    <p:sldId id="320" r:id="rId51"/>
    <p:sldId id="336" r:id="rId52"/>
    <p:sldId id="332" r:id="rId53"/>
    <p:sldId id="321" r:id="rId54"/>
    <p:sldId id="334" r:id="rId55"/>
    <p:sldId id="322" r:id="rId56"/>
    <p:sldId id="335" r:id="rId57"/>
    <p:sldId id="318" r:id="rId58"/>
    <p:sldId id="324" r:id="rId59"/>
    <p:sldId id="294" r:id="rId60"/>
    <p:sldId id="305" r:id="rId61"/>
    <p:sldId id="266" r:id="rId6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48" autoAdjust="0"/>
  </p:normalViewPr>
  <p:slideViewPr>
    <p:cSldViewPr snapToGrid="0" snapToObjects="1">
      <p:cViewPr varScale="1">
        <p:scale>
          <a:sx n="84" d="100"/>
          <a:sy n="84" d="100"/>
        </p:scale>
        <p:origin x="1426" y="-6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CAFA8-38FF-41BB-AD3F-600C312B61F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7E62D-EBD8-487C-A926-6AD13B0F4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5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1600" b="0" dirty="0">
                <a:solidFill>
                  <a:schemeClr val="bg1">
                    <a:lumMod val="50000"/>
                  </a:schemeClr>
                </a:solidFill>
              </a:rPr>
              <a:t>C’est un texte réécrit dans un espace limité en restant fidèle à l’original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598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1200" b="0" dirty="0">
                <a:solidFill>
                  <a:schemeClr val="bg1">
                    <a:lumMod val="50000"/>
                  </a:schemeClr>
                </a:solidFill>
              </a:rPr>
              <a:t>Pourquoi faire un résumé 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1200" b="0" dirty="0">
                <a:solidFill>
                  <a:schemeClr val="bg1">
                    <a:lumMod val="50000"/>
                  </a:schemeClr>
                </a:solidFill>
              </a:rPr>
              <a:t>Permettre au lecteur de prendre connaissance du contenu essentiel d’un document écrit, avec rapidité et précision.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1200" b="0" dirty="0">
                <a:solidFill>
                  <a:schemeClr val="bg1">
                    <a:lumMod val="50000"/>
                  </a:schemeClr>
                </a:solidFill>
              </a:rPr>
              <a:t>Donc résumer les points forts d’une recherche ou d’un projet : caractère informatif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Résumer c'est se mettre à la place de l'auteur et reprendre en son nom, son argumentation en la réduisant à 10% de mots utilisés (tolérance de 5% en plus ou en moins)</a:t>
            </a:r>
            <a:endParaRPr lang="fr-FR" alt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1200" b="0" dirty="0">
                <a:solidFill>
                  <a:schemeClr val="bg1">
                    <a:lumMod val="50000"/>
                  </a:schemeClr>
                </a:solidFill>
              </a:rPr>
              <a:t>C’est un texte réécrit dans un espace limité en restant fidèle à l’original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00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Reformuler de manière concise et neutre, en restant fidèle au texte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La fiche ne doit pas être trop longue ou trop courte 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Elle doit être synthétique.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>
                <a:solidFill>
                  <a:srgbClr val="00B050"/>
                </a:solidFill>
              </a:rPr>
              <a:t>Fidèle</a:t>
            </a:r>
            <a:r>
              <a:rPr lang="fr-FR" altLang="fr-FR" sz="1200" dirty="0"/>
              <a:t> aux idées de l’auteur</a:t>
            </a:r>
            <a:endParaRPr lang="fr-FR" altLang="fr-FR" sz="1200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04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1200" dirty="0"/>
              <a:t>La fiche de lecture doit être rédigée de façon </a:t>
            </a:r>
            <a:r>
              <a:rPr lang="fr-FR" altLang="fr-FR" sz="1200" dirty="0">
                <a:solidFill>
                  <a:srgbClr val="00B050"/>
                </a:solidFill>
              </a:rPr>
              <a:t>concise et claire </a:t>
            </a:r>
            <a:r>
              <a:rPr lang="fr-FR" altLang="fr-FR" sz="1200" dirty="0"/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sz="1200" dirty="0"/>
              <a:t>Évitez les formules inutiles, </a:t>
            </a:r>
            <a:r>
              <a:rPr lang="fr-FR" altLang="fr-FR" sz="1200" dirty="0">
                <a:solidFill>
                  <a:srgbClr val="00B050"/>
                </a:solidFill>
              </a:rPr>
              <a:t> la paraphrase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sz="1200" dirty="0"/>
              <a:t>Mettre une idée par phrase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sz="1200" dirty="0"/>
              <a:t>Chaque phrase doit comporter </a:t>
            </a:r>
            <a:r>
              <a:rPr lang="fr-FR" altLang="fr-FR" sz="1200" dirty="0">
                <a:solidFill>
                  <a:srgbClr val="00B050"/>
                </a:solidFill>
              </a:rPr>
              <a:t>un sujet, un verbe, un complément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9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29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856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5EF695-EFDB-4A2F-931B-22B1531693B2}" type="slidenum">
              <a:rPr lang="fr-FR" altLang="fr-FR" smtClean="0"/>
              <a:pPr eaLnBrk="1" hangingPunct="1"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12990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7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51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376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604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1" dirty="0">
                <a:solidFill>
                  <a:schemeClr val="tx2"/>
                </a:solidFill>
              </a:rPr>
              <a:t>Au final vous possédez la structure du texte, l’articulation des idées et les éléments clés de la publication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839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09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97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253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063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auto">
              <a:spcAft>
                <a:spcPts val="0"/>
              </a:spcAft>
              <a:defRPr/>
            </a:pPr>
            <a:r>
              <a:rPr lang="fr-FR" altLang="fr-FR" sz="1200" dirty="0"/>
              <a:t>La fiche ne doit pas être trop longue ou trop courte 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1200" dirty="0"/>
              <a:t>Elle doit être synthétique.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1200" dirty="0">
                <a:solidFill>
                  <a:srgbClr val="00B050"/>
                </a:solidFill>
              </a:rPr>
              <a:t>Fidèle</a:t>
            </a:r>
            <a:r>
              <a:rPr lang="fr-FR" altLang="fr-FR" sz="1200" dirty="0"/>
              <a:t> aux idées de l’auteur</a:t>
            </a:r>
            <a:endParaRPr lang="fr-FR" altLang="fr-FR" sz="120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959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310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069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555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657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78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2494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1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L’analyse c’est aussi prendre du recul et faire un lien avec une situation, l’article, </a:t>
            </a:r>
            <a:r>
              <a:rPr lang="fr-FR" dirty="0" err="1"/>
              <a:t>vecu</a:t>
            </a:r>
            <a:r>
              <a:rPr lang="fr-FR" dirty="0"/>
              <a:t>,,,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061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fr-FR" altLang="fr-FR" sz="1200" dirty="0"/>
              <a:t>La fiche de lecture argumentée </a:t>
            </a:r>
            <a:r>
              <a:rPr lang="fr-FR" altLang="fr-FR" sz="1200" u="sng" dirty="0"/>
              <a:t>est un exercice</a:t>
            </a:r>
            <a:r>
              <a:rPr lang="fr-FR" altLang="fr-FR" sz="1200" dirty="0"/>
              <a:t>  qui doit avant tout vous être utile  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200" dirty="0"/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fr-FR" altLang="fr-FR" sz="1200" dirty="0"/>
              <a:t>La fiche de lecture  peut  être réutilisée tout au long de vos études (…): analyse 2,10, APP, ASR, TFE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0022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335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que nous comprenons de cet article, ce qu’à énoncé l’auteur, ,,,,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77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02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2566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675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192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874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0386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220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8654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5219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99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2516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21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1839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1708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210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2726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3431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483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954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5081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7813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697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95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866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916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01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72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Définition : </a:t>
            </a:r>
            <a:r>
              <a:rPr lang="fr-FR" altLang="fr-FR" sz="1200" i="1" dirty="0"/>
              <a:t>« exposé par lequel on explique, on interprète, on juge un texte… » </a:t>
            </a:r>
            <a:r>
              <a:rPr lang="fr-FR" altLang="fr-FR" sz="1200" dirty="0"/>
              <a:t>(Larousse, s.d.)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Le seul texte pouvant être critiqué est celui qui est compris. Donc, la lecture critique est associée à une compréhension approfondie de l’information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E62D-EBD8-487C-A926-6AD13B0F41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65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-V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/>
        </p:nvSpPr>
        <p:spPr>
          <a:xfrm>
            <a:off x="2444829" y="2103713"/>
            <a:ext cx="1512887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425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2340270"/>
            <a:ext cx="3549069" cy="1184886"/>
          </a:xfrm>
        </p:spPr>
        <p:txBody>
          <a:bodyPr lIns="0" anchor="t">
            <a:noAutofit/>
          </a:bodyPr>
          <a:lstStyle>
            <a:lvl1pPr>
              <a:lnSpc>
                <a:spcPts val="3375"/>
              </a:lnSpc>
              <a:spcAft>
                <a:spcPts val="0"/>
              </a:spcAft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38720039-B084-AFEE-D258-063C0C503A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0" y="3544820"/>
            <a:ext cx="3549069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2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13079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F5789742-C5FB-485F-AD0E-D58E88D7F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FDA897-3057-4A1C-ACBF-F248868F2316}" type="datetime1">
              <a:rPr lang="en-US" altLang="fr-FR" smtClean="0"/>
              <a:t>10/2/2025</a:t>
            </a:fld>
            <a:endParaRPr lang="fr-FR" altLang="fr-FR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36FCB771-E51E-4A04-9FC7-75EB83EF9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45D3AD31-4B43-4D55-A7DC-6E17B9136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CE501A-618D-46AF-BCC8-2172650DAB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924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ION_PHOTO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balle, personne, intérieur, jouer&#10;&#10;Description générée automatiquement">
            <a:extLst>
              <a:ext uri="{FF2B5EF4-FFF2-40B4-BE49-F238E27FC236}">
                <a16:creationId xmlns:a16="http://schemas.microsoft.com/office/drawing/2014/main" id="{BDEE5F94-0941-1974-EFDD-06D8C88DA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21" b="118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6287933" y="0"/>
            <a:ext cx="285462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509285" y="475325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88" dirty="0">
                <a:solidFill>
                  <a:schemeClr val="accent1"/>
                </a:solidFill>
              </a:rPr>
              <a:t>Titre de la partie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6577315" y="475325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z="788" smtClean="0">
                <a:solidFill>
                  <a:schemeClr val="accent1"/>
                </a:solidFill>
              </a:rPr>
              <a:pPr/>
              <a:t>‹N°›</a:t>
            </a:fld>
            <a:endParaRPr lang="fr-FR" sz="788" dirty="0">
              <a:solidFill>
                <a:schemeClr val="accent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507839" y="840449"/>
            <a:ext cx="8126876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213" y="2621951"/>
            <a:ext cx="5446772" cy="2597150"/>
          </a:xfrm>
        </p:spPr>
        <p:txBody>
          <a:bodyPr>
            <a:normAutofit/>
          </a:bodyPr>
          <a:lstStyle>
            <a:lvl1pPr>
              <a:defRPr sz="2250" b="1"/>
            </a:lvl1pPr>
          </a:lstStyle>
          <a:p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225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4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IRATION_PHOTO_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1B0C129A-B418-46D2-0CAB-D189D137E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20" b="11539"/>
          <a:stretch/>
        </p:blipFill>
        <p:spPr>
          <a:xfrm>
            <a:off x="0" y="0"/>
            <a:ext cx="9093708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6287933" y="0"/>
            <a:ext cx="285462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509285" y="475325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88"/>
              <a:t>Titre de la partie</a:t>
            </a:r>
            <a:endParaRPr lang="fr-FR" sz="788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6577315" y="475325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z="788" smtClean="0"/>
              <a:pPr/>
              <a:t>‹N°›</a:t>
            </a:fld>
            <a:endParaRPr lang="fr-FR" sz="788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507839" y="840449"/>
            <a:ext cx="8126876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213" y="2621951"/>
            <a:ext cx="3879914" cy="2597150"/>
          </a:xfrm>
        </p:spPr>
        <p:txBody>
          <a:bodyPr>
            <a:normAutofit/>
          </a:bodyPr>
          <a:lstStyle>
            <a:lvl1pPr>
              <a:defRPr sz="2250" b="1">
                <a:solidFill>
                  <a:schemeClr val="tx1"/>
                </a:solidFill>
              </a:defRPr>
            </a:lvl1pPr>
          </a:lstStyle>
          <a:p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225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5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225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1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/>
        </p:nvSpPr>
        <p:spPr>
          <a:xfrm>
            <a:off x="2444829" y="2103713"/>
            <a:ext cx="1512887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425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2340270"/>
            <a:ext cx="3549069" cy="1184886"/>
          </a:xfrm>
        </p:spPr>
        <p:txBody>
          <a:bodyPr lIns="0" anchor="t">
            <a:noAutofit/>
          </a:bodyPr>
          <a:lstStyle>
            <a:lvl1pPr>
              <a:lnSpc>
                <a:spcPts val="3375"/>
              </a:lnSpc>
              <a:spcAft>
                <a:spcPts val="0"/>
              </a:spcAft>
              <a:defRPr sz="3600" b="1" i="0">
                <a:solidFill>
                  <a:srgbClr val="3920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C28DFBB-81F5-C4E4-0113-FA0A9732D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0" y="3544820"/>
            <a:ext cx="3549069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2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33269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2575737" y="0"/>
            <a:ext cx="6568263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6697" y="2345635"/>
            <a:ext cx="2377359" cy="1184886"/>
          </a:xfrm>
        </p:spPr>
        <p:txBody>
          <a:bodyPr lIns="0" anchor="t">
            <a:noAutofit/>
          </a:bodyPr>
          <a:lstStyle>
            <a:lvl1pPr algn="l" defTabSz="685800" rtl="0" eaLnBrk="1" latinLnBrk="0" hangingPunct="1">
              <a:lnSpc>
                <a:spcPts val="3375"/>
              </a:lnSpc>
              <a:spcBef>
                <a:spcPct val="0"/>
              </a:spcBef>
              <a:spcAft>
                <a:spcPts val="0"/>
              </a:spcAft>
              <a:buNone/>
              <a:defRPr lang="fr-FR" sz="36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88" y="0"/>
            <a:ext cx="2564324" cy="68580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BF9FFDE-C73E-3579-7CAE-4FC8F301E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6697" y="2015613"/>
            <a:ext cx="2377359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2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185856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>
            <a:extLst>
              <a:ext uri="{FF2B5EF4-FFF2-40B4-BE49-F238E27FC236}">
                <a16:creationId xmlns:a16="http://schemas.microsoft.com/office/drawing/2014/main" id="{58E1501A-E40F-2A5D-3791-84E59211D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295" y="-31901"/>
            <a:ext cx="2623822" cy="6920308"/>
          </a:xfrm>
          <a:custGeom>
            <a:avLst/>
            <a:gdLst>
              <a:gd name="connsiteX0" fmla="*/ 0 w 3713168"/>
              <a:gd name="connsiteY0" fmla="*/ 0 h 7273738"/>
              <a:gd name="connsiteX1" fmla="*/ 1856584 w 3713168"/>
              <a:gd name="connsiteY1" fmla="*/ 0 h 7273738"/>
              <a:gd name="connsiteX2" fmla="*/ 3713168 w 3713168"/>
              <a:gd name="connsiteY2" fmla="*/ 3636869 h 7273738"/>
              <a:gd name="connsiteX3" fmla="*/ 1856584 w 3713168"/>
              <a:gd name="connsiteY3" fmla="*/ 7273738 h 7273738"/>
              <a:gd name="connsiteX4" fmla="*/ 0 w 3713168"/>
              <a:gd name="connsiteY4" fmla="*/ 7273738 h 7273738"/>
              <a:gd name="connsiteX5" fmla="*/ 0 w 3713168"/>
              <a:gd name="connsiteY5" fmla="*/ 0 h 7273738"/>
              <a:gd name="connsiteX0" fmla="*/ 0 w 4202265"/>
              <a:gd name="connsiteY0" fmla="*/ 0 h 7273738"/>
              <a:gd name="connsiteX1" fmla="*/ 1856584 w 4202265"/>
              <a:gd name="connsiteY1" fmla="*/ 0 h 7273738"/>
              <a:gd name="connsiteX2" fmla="*/ 4202265 w 4202265"/>
              <a:gd name="connsiteY2" fmla="*/ 3402952 h 7273738"/>
              <a:gd name="connsiteX3" fmla="*/ 1856584 w 4202265"/>
              <a:gd name="connsiteY3" fmla="*/ 7273738 h 7273738"/>
              <a:gd name="connsiteX4" fmla="*/ 0 w 4202265"/>
              <a:gd name="connsiteY4" fmla="*/ 7273738 h 7273738"/>
              <a:gd name="connsiteX5" fmla="*/ 0 w 4202265"/>
              <a:gd name="connsiteY5" fmla="*/ 0 h 7273738"/>
              <a:gd name="connsiteX0" fmla="*/ 0 w 4207602"/>
              <a:gd name="connsiteY0" fmla="*/ 31897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0 w 4207602"/>
              <a:gd name="connsiteY5" fmla="*/ 31897 h 7305635"/>
              <a:gd name="connsiteX0" fmla="*/ 754912 w 4207602"/>
              <a:gd name="connsiteY0" fmla="*/ 10632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754912 w 4207602"/>
              <a:gd name="connsiteY5" fmla="*/ 10632 h 7305635"/>
              <a:gd name="connsiteX0" fmla="*/ 0 w 3452690"/>
              <a:gd name="connsiteY0" fmla="*/ 10632 h 7305635"/>
              <a:gd name="connsiteX1" fmla="*/ 1601402 w 3452690"/>
              <a:gd name="connsiteY1" fmla="*/ 0 h 7305635"/>
              <a:gd name="connsiteX2" fmla="*/ 3447353 w 3452690"/>
              <a:gd name="connsiteY2" fmla="*/ 3434849 h 7305635"/>
              <a:gd name="connsiteX3" fmla="*/ 1101672 w 3452690"/>
              <a:gd name="connsiteY3" fmla="*/ 7305635 h 7305635"/>
              <a:gd name="connsiteX4" fmla="*/ 116958 w 3452690"/>
              <a:gd name="connsiteY4" fmla="*/ 7124882 h 7305635"/>
              <a:gd name="connsiteX5" fmla="*/ 0 w 3452690"/>
              <a:gd name="connsiteY5" fmla="*/ 10632 h 7305635"/>
              <a:gd name="connsiteX0" fmla="*/ 21266 w 3473956"/>
              <a:gd name="connsiteY0" fmla="*/ 10632 h 7305635"/>
              <a:gd name="connsiteX1" fmla="*/ 1622668 w 3473956"/>
              <a:gd name="connsiteY1" fmla="*/ 0 h 7305635"/>
              <a:gd name="connsiteX2" fmla="*/ 3468619 w 3473956"/>
              <a:gd name="connsiteY2" fmla="*/ 3434849 h 7305635"/>
              <a:gd name="connsiteX3" fmla="*/ 1122938 w 3473956"/>
              <a:gd name="connsiteY3" fmla="*/ 7305635 h 7305635"/>
              <a:gd name="connsiteX4" fmla="*/ 0 w 3473956"/>
              <a:gd name="connsiteY4" fmla="*/ 6859068 h 7305635"/>
              <a:gd name="connsiteX5" fmla="*/ 21266 w 3473956"/>
              <a:gd name="connsiteY5" fmla="*/ 10632 h 7305635"/>
              <a:gd name="connsiteX0" fmla="*/ 1288 w 3485875"/>
              <a:gd name="connsiteY0" fmla="*/ 21265 h 7305635"/>
              <a:gd name="connsiteX1" fmla="*/ 1634587 w 3485875"/>
              <a:gd name="connsiteY1" fmla="*/ 0 h 7305635"/>
              <a:gd name="connsiteX2" fmla="*/ 3480538 w 3485875"/>
              <a:gd name="connsiteY2" fmla="*/ 3434849 h 7305635"/>
              <a:gd name="connsiteX3" fmla="*/ 1134857 w 3485875"/>
              <a:gd name="connsiteY3" fmla="*/ 7305635 h 7305635"/>
              <a:gd name="connsiteX4" fmla="*/ 11919 w 3485875"/>
              <a:gd name="connsiteY4" fmla="*/ 6859068 h 7305635"/>
              <a:gd name="connsiteX5" fmla="*/ 1288 w 3485875"/>
              <a:gd name="connsiteY5" fmla="*/ 21265 h 7305635"/>
              <a:gd name="connsiteX0" fmla="*/ 1288 w 3480540"/>
              <a:gd name="connsiteY0" fmla="*/ 21265 h 6859068"/>
              <a:gd name="connsiteX1" fmla="*/ 1634587 w 3480540"/>
              <a:gd name="connsiteY1" fmla="*/ 0 h 6859068"/>
              <a:gd name="connsiteX2" fmla="*/ 3480538 w 3480540"/>
              <a:gd name="connsiteY2" fmla="*/ 3434849 h 6859068"/>
              <a:gd name="connsiteX3" fmla="*/ 1645220 w 3480540"/>
              <a:gd name="connsiteY3" fmla="*/ 6827169 h 6859068"/>
              <a:gd name="connsiteX4" fmla="*/ 11919 w 3480540"/>
              <a:gd name="connsiteY4" fmla="*/ 6859068 h 6859068"/>
              <a:gd name="connsiteX5" fmla="*/ 1288 w 3480540"/>
              <a:gd name="connsiteY5" fmla="*/ 21265 h 6859068"/>
              <a:gd name="connsiteX0" fmla="*/ 1288 w 3480540"/>
              <a:gd name="connsiteY0" fmla="*/ 21265 h 6869700"/>
              <a:gd name="connsiteX1" fmla="*/ 1634587 w 3480540"/>
              <a:gd name="connsiteY1" fmla="*/ 0 h 6869700"/>
              <a:gd name="connsiteX2" fmla="*/ 3480538 w 3480540"/>
              <a:gd name="connsiteY2" fmla="*/ 3434849 h 6869700"/>
              <a:gd name="connsiteX3" fmla="*/ 1623955 w 3480540"/>
              <a:gd name="connsiteY3" fmla="*/ 6869700 h 6869700"/>
              <a:gd name="connsiteX4" fmla="*/ 11919 w 3480540"/>
              <a:gd name="connsiteY4" fmla="*/ 6859068 h 6869700"/>
              <a:gd name="connsiteX5" fmla="*/ 1288 w 3480540"/>
              <a:gd name="connsiteY5" fmla="*/ 21265 h 6869700"/>
              <a:gd name="connsiteX0" fmla="*/ 2047 w 3470666"/>
              <a:gd name="connsiteY0" fmla="*/ 10632 h 6869700"/>
              <a:gd name="connsiteX1" fmla="*/ 1624713 w 3470666"/>
              <a:gd name="connsiteY1" fmla="*/ 0 h 6869700"/>
              <a:gd name="connsiteX2" fmla="*/ 3470664 w 3470666"/>
              <a:gd name="connsiteY2" fmla="*/ 3434849 h 6869700"/>
              <a:gd name="connsiteX3" fmla="*/ 1614081 w 3470666"/>
              <a:gd name="connsiteY3" fmla="*/ 6869700 h 6869700"/>
              <a:gd name="connsiteX4" fmla="*/ 2045 w 3470666"/>
              <a:gd name="connsiteY4" fmla="*/ 6859068 h 6869700"/>
              <a:gd name="connsiteX5" fmla="*/ 2047 w 3470666"/>
              <a:gd name="connsiteY5" fmla="*/ 10632 h 6869700"/>
              <a:gd name="connsiteX0" fmla="*/ 2047 w 3470839"/>
              <a:gd name="connsiteY0" fmla="*/ 10632 h 6869700"/>
              <a:gd name="connsiteX1" fmla="*/ 1529020 w 3470839"/>
              <a:gd name="connsiteY1" fmla="*/ 0 h 6869700"/>
              <a:gd name="connsiteX2" fmla="*/ 3470664 w 3470839"/>
              <a:gd name="connsiteY2" fmla="*/ 3434849 h 6869700"/>
              <a:gd name="connsiteX3" fmla="*/ 1614081 w 3470839"/>
              <a:gd name="connsiteY3" fmla="*/ 6869700 h 6869700"/>
              <a:gd name="connsiteX4" fmla="*/ 2045 w 3470839"/>
              <a:gd name="connsiteY4" fmla="*/ 6859068 h 6869700"/>
              <a:gd name="connsiteX5" fmla="*/ 2047 w 3470839"/>
              <a:gd name="connsiteY5" fmla="*/ 10632 h 6869700"/>
              <a:gd name="connsiteX0" fmla="*/ 2047 w 3502731"/>
              <a:gd name="connsiteY0" fmla="*/ 10632 h 6869700"/>
              <a:gd name="connsiteX1" fmla="*/ 1529020 w 3502731"/>
              <a:gd name="connsiteY1" fmla="*/ 0 h 6869700"/>
              <a:gd name="connsiteX2" fmla="*/ 3502562 w 3502731"/>
              <a:gd name="connsiteY2" fmla="*/ 3371054 h 6869700"/>
              <a:gd name="connsiteX3" fmla="*/ 1614081 w 3502731"/>
              <a:gd name="connsiteY3" fmla="*/ 6869700 h 6869700"/>
              <a:gd name="connsiteX4" fmla="*/ 2045 w 3502731"/>
              <a:gd name="connsiteY4" fmla="*/ 6859068 h 6869700"/>
              <a:gd name="connsiteX5" fmla="*/ 2047 w 350273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836 h 6869904"/>
              <a:gd name="connsiteX1" fmla="*/ 1529020 w 3530461"/>
              <a:gd name="connsiteY1" fmla="*/ 204 h 6869904"/>
              <a:gd name="connsiteX2" fmla="*/ 3502562 w 3530461"/>
              <a:gd name="connsiteY2" fmla="*/ 3371258 h 6869904"/>
              <a:gd name="connsiteX3" fmla="*/ 1614081 w 3530461"/>
              <a:gd name="connsiteY3" fmla="*/ 6869904 h 6869904"/>
              <a:gd name="connsiteX4" fmla="*/ 2045 w 3530461"/>
              <a:gd name="connsiteY4" fmla="*/ 6859272 h 6869904"/>
              <a:gd name="connsiteX5" fmla="*/ 2047 w 3530461"/>
              <a:gd name="connsiteY5" fmla="*/ 10836 h 6869904"/>
              <a:gd name="connsiteX0" fmla="*/ 2047 w 3502572"/>
              <a:gd name="connsiteY0" fmla="*/ 10819 h 6869887"/>
              <a:gd name="connsiteX1" fmla="*/ 1529020 w 3502572"/>
              <a:gd name="connsiteY1" fmla="*/ 187 h 6869887"/>
              <a:gd name="connsiteX2" fmla="*/ 3502562 w 3502572"/>
              <a:gd name="connsiteY2" fmla="*/ 3371241 h 6869887"/>
              <a:gd name="connsiteX3" fmla="*/ 1614081 w 3502572"/>
              <a:gd name="connsiteY3" fmla="*/ 6869887 h 6869887"/>
              <a:gd name="connsiteX4" fmla="*/ 2045 w 3502572"/>
              <a:gd name="connsiteY4" fmla="*/ 6859255 h 6869887"/>
              <a:gd name="connsiteX5" fmla="*/ 2047 w 3502572"/>
              <a:gd name="connsiteY5" fmla="*/ 10819 h 6869887"/>
              <a:gd name="connsiteX0" fmla="*/ 2047 w 3503576"/>
              <a:gd name="connsiteY0" fmla="*/ 10819 h 6869887"/>
              <a:gd name="connsiteX1" fmla="*/ 1529020 w 3503576"/>
              <a:gd name="connsiteY1" fmla="*/ 187 h 6869887"/>
              <a:gd name="connsiteX2" fmla="*/ 3502562 w 3503576"/>
              <a:gd name="connsiteY2" fmla="*/ 3371241 h 6869887"/>
              <a:gd name="connsiteX3" fmla="*/ 1614081 w 3503576"/>
              <a:gd name="connsiteY3" fmla="*/ 6869887 h 6869887"/>
              <a:gd name="connsiteX4" fmla="*/ 2045 w 3503576"/>
              <a:gd name="connsiteY4" fmla="*/ 6859255 h 6869887"/>
              <a:gd name="connsiteX5" fmla="*/ 2047 w 3503576"/>
              <a:gd name="connsiteY5" fmla="*/ 10819 h 6869887"/>
              <a:gd name="connsiteX0" fmla="*/ 2047 w 3503576"/>
              <a:gd name="connsiteY0" fmla="*/ 10632 h 6869700"/>
              <a:gd name="connsiteX1" fmla="*/ 1529020 w 3503576"/>
              <a:gd name="connsiteY1" fmla="*/ 0 h 6869700"/>
              <a:gd name="connsiteX2" fmla="*/ 3502562 w 3503576"/>
              <a:gd name="connsiteY2" fmla="*/ 3371054 h 6869700"/>
              <a:gd name="connsiteX3" fmla="*/ 1614081 w 3503576"/>
              <a:gd name="connsiteY3" fmla="*/ 6869700 h 6869700"/>
              <a:gd name="connsiteX4" fmla="*/ 2045 w 3503576"/>
              <a:gd name="connsiteY4" fmla="*/ 6859068 h 6869700"/>
              <a:gd name="connsiteX5" fmla="*/ 2047 w 3503576"/>
              <a:gd name="connsiteY5" fmla="*/ 10632 h 6869700"/>
              <a:gd name="connsiteX0" fmla="*/ 2047 w 3503576"/>
              <a:gd name="connsiteY0" fmla="*/ 12589 h 6871657"/>
              <a:gd name="connsiteX1" fmla="*/ 1529020 w 3503576"/>
              <a:gd name="connsiteY1" fmla="*/ 1957 h 6871657"/>
              <a:gd name="connsiteX2" fmla="*/ 3502562 w 3503576"/>
              <a:gd name="connsiteY2" fmla="*/ 3373011 h 6871657"/>
              <a:gd name="connsiteX3" fmla="*/ 1614081 w 3503576"/>
              <a:gd name="connsiteY3" fmla="*/ 6871657 h 6871657"/>
              <a:gd name="connsiteX4" fmla="*/ 2045 w 3503576"/>
              <a:gd name="connsiteY4" fmla="*/ 6861025 h 6871657"/>
              <a:gd name="connsiteX5" fmla="*/ 2047 w 3503576"/>
              <a:gd name="connsiteY5" fmla="*/ 12589 h 6871657"/>
              <a:gd name="connsiteX0" fmla="*/ 2047 w 3482334"/>
              <a:gd name="connsiteY0" fmla="*/ 12589 h 6871657"/>
              <a:gd name="connsiteX1" fmla="*/ 1529020 w 3482334"/>
              <a:gd name="connsiteY1" fmla="*/ 1957 h 6871657"/>
              <a:gd name="connsiteX2" fmla="*/ 3481297 w 3482334"/>
              <a:gd name="connsiteY2" fmla="*/ 3107198 h 6871657"/>
              <a:gd name="connsiteX3" fmla="*/ 1614081 w 3482334"/>
              <a:gd name="connsiteY3" fmla="*/ 6871657 h 6871657"/>
              <a:gd name="connsiteX4" fmla="*/ 2045 w 3482334"/>
              <a:gd name="connsiteY4" fmla="*/ 6861025 h 6871657"/>
              <a:gd name="connsiteX5" fmla="*/ 2047 w 3482334"/>
              <a:gd name="connsiteY5" fmla="*/ 12589 h 6871657"/>
              <a:gd name="connsiteX0" fmla="*/ 2047 w 3483523"/>
              <a:gd name="connsiteY0" fmla="*/ 12589 h 6871657"/>
              <a:gd name="connsiteX1" fmla="*/ 1529020 w 3483523"/>
              <a:gd name="connsiteY1" fmla="*/ 1957 h 6871657"/>
              <a:gd name="connsiteX2" fmla="*/ 3481297 w 3483523"/>
              <a:gd name="connsiteY2" fmla="*/ 3107198 h 6871657"/>
              <a:gd name="connsiteX3" fmla="*/ 1614081 w 3483523"/>
              <a:gd name="connsiteY3" fmla="*/ 6871657 h 6871657"/>
              <a:gd name="connsiteX4" fmla="*/ 2045 w 3483523"/>
              <a:gd name="connsiteY4" fmla="*/ 6861025 h 6871657"/>
              <a:gd name="connsiteX5" fmla="*/ 2047 w 3483523"/>
              <a:gd name="connsiteY5" fmla="*/ 12589 h 6871657"/>
              <a:gd name="connsiteX0" fmla="*/ 10635 w 3492111"/>
              <a:gd name="connsiteY0" fmla="*/ 12589 h 6882291"/>
              <a:gd name="connsiteX1" fmla="*/ 1537608 w 3492111"/>
              <a:gd name="connsiteY1" fmla="*/ 1957 h 6882291"/>
              <a:gd name="connsiteX2" fmla="*/ 3489885 w 3492111"/>
              <a:gd name="connsiteY2" fmla="*/ 3107198 h 6882291"/>
              <a:gd name="connsiteX3" fmla="*/ 1622669 w 3492111"/>
              <a:gd name="connsiteY3" fmla="*/ 6871657 h 6882291"/>
              <a:gd name="connsiteX4" fmla="*/ 0 w 3492111"/>
              <a:gd name="connsiteY4" fmla="*/ 6882291 h 6882291"/>
              <a:gd name="connsiteX5" fmla="*/ 10635 w 3492111"/>
              <a:gd name="connsiteY5" fmla="*/ 12589 h 6882291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0195"/>
              <a:gd name="connsiteY0" fmla="*/ 31913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10635 w 3490195"/>
              <a:gd name="connsiteY5" fmla="*/ 31913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3211"/>
              <a:gd name="connsiteY0" fmla="*/ 4 h 6922880"/>
              <a:gd name="connsiteX1" fmla="*/ 1548241 w 3493211"/>
              <a:gd name="connsiteY1" fmla="*/ 0 h 6922880"/>
              <a:gd name="connsiteX2" fmla="*/ 3489885 w 3493211"/>
              <a:gd name="connsiteY2" fmla="*/ 3147787 h 6922880"/>
              <a:gd name="connsiteX3" fmla="*/ 1622669 w 3493211"/>
              <a:gd name="connsiteY3" fmla="*/ 6912246 h 6922880"/>
              <a:gd name="connsiteX4" fmla="*/ 0 w 3493211"/>
              <a:gd name="connsiteY4" fmla="*/ 6922880 h 6922880"/>
              <a:gd name="connsiteX5" fmla="*/ 21268 w 3493211"/>
              <a:gd name="connsiteY5" fmla="*/ 4 h 6922880"/>
              <a:gd name="connsiteX0" fmla="*/ 21268 w 3498429"/>
              <a:gd name="connsiteY0" fmla="*/ 4 h 6922880"/>
              <a:gd name="connsiteX1" fmla="*/ 1548241 w 3498429"/>
              <a:gd name="connsiteY1" fmla="*/ 0 h 6922880"/>
              <a:gd name="connsiteX2" fmla="*/ 3489885 w 3498429"/>
              <a:gd name="connsiteY2" fmla="*/ 3147787 h 6922880"/>
              <a:gd name="connsiteX3" fmla="*/ 1622669 w 3498429"/>
              <a:gd name="connsiteY3" fmla="*/ 6912246 h 6922880"/>
              <a:gd name="connsiteX4" fmla="*/ 0 w 3498429"/>
              <a:gd name="connsiteY4" fmla="*/ 6922880 h 6922880"/>
              <a:gd name="connsiteX5" fmla="*/ 21268 w 3498429"/>
              <a:gd name="connsiteY5" fmla="*/ 4 h 69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429" h="6922880">
                <a:moveTo>
                  <a:pt x="21268" y="4"/>
                </a:moveTo>
                <a:lnTo>
                  <a:pt x="1548241" y="0"/>
                </a:lnTo>
                <a:cubicBezTo>
                  <a:pt x="2552339" y="478640"/>
                  <a:pt x="3413684" y="1900017"/>
                  <a:pt x="3489885" y="3147787"/>
                </a:cubicBezTo>
                <a:cubicBezTo>
                  <a:pt x="3566086" y="4395557"/>
                  <a:pt x="3147763" y="5902153"/>
                  <a:pt x="1622669" y="6912246"/>
                </a:cubicBezTo>
                <a:lnTo>
                  <a:pt x="0" y="6922880"/>
                </a:lnTo>
                <a:cubicBezTo>
                  <a:pt x="7089" y="4640068"/>
                  <a:pt x="14179" y="2282816"/>
                  <a:pt x="21268" y="4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2575737" y="0"/>
            <a:ext cx="6568263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6697" y="2345635"/>
            <a:ext cx="2377359" cy="1184886"/>
          </a:xfrm>
        </p:spPr>
        <p:txBody>
          <a:bodyPr lIns="0" anchor="t">
            <a:noAutofit/>
          </a:bodyPr>
          <a:lstStyle>
            <a:lvl1pPr algn="l" defTabSz="685800" rtl="0" eaLnBrk="1" latinLnBrk="0" hangingPunct="1">
              <a:lnSpc>
                <a:spcPts val="3375"/>
              </a:lnSpc>
              <a:spcBef>
                <a:spcPct val="0"/>
              </a:spcBef>
              <a:spcAft>
                <a:spcPts val="0"/>
              </a:spcAft>
              <a:buNone/>
              <a:defRPr lang="fr-FR" sz="36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389" y="0"/>
            <a:ext cx="1472543" cy="685800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5BA780F-39AD-DDEE-59FE-3775C92BB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6697" y="2015613"/>
            <a:ext cx="2377359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2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307658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id="{D790EBC7-ED67-2F83-E5A1-F1ABBC1EA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6697" y="2345635"/>
            <a:ext cx="2377359" cy="1184886"/>
          </a:xfrm>
        </p:spPr>
        <p:txBody>
          <a:bodyPr lIns="0" anchor="t">
            <a:noAutofit/>
          </a:bodyPr>
          <a:lstStyle>
            <a:lvl1pPr algn="l" defTabSz="685800" rtl="0" eaLnBrk="1" latinLnBrk="0" hangingPunct="1">
              <a:lnSpc>
                <a:spcPts val="3375"/>
              </a:lnSpc>
              <a:spcBef>
                <a:spcPct val="0"/>
              </a:spcBef>
              <a:spcAft>
                <a:spcPts val="0"/>
              </a:spcAft>
              <a:buNone/>
              <a:defRPr lang="fr-FR" sz="36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32DB1DD-54F8-5B7D-EE2A-AB1DFDCCE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6697" y="2015613"/>
            <a:ext cx="2377359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200" b="0" i="0" kern="1200" spc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PARTIE 2</a:t>
            </a:r>
          </a:p>
        </p:txBody>
      </p:sp>
    </p:spTree>
    <p:extLst>
      <p:ext uri="{BB962C8B-B14F-4D97-AF65-F5344CB8AC3E}">
        <p14:creationId xmlns:p14="http://schemas.microsoft.com/office/powerpoint/2010/main" val="282832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4A74D597-5C77-959B-72A2-51565C41A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4" y="0"/>
            <a:ext cx="9144000" cy="6858000"/>
          </a:xfrm>
          <a:prstGeom prst="rect">
            <a:avLst/>
          </a:prstGeom>
        </p:spPr>
      </p:pic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07E79395-AADC-BAB6-D014-08CC538AA4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3703" y="3538231"/>
            <a:ext cx="4571012" cy="2556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2F95E60E-E55F-F5F2-D3D5-D98F75998D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704" y="860113"/>
            <a:ext cx="2278625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7F669D08-3E8B-FF3C-472D-E58296772B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6088" y="860113"/>
            <a:ext cx="2278625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82310C9B-DB75-EE27-A63B-31208E57C702}"/>
              </a:ext>
            </a:extLst>
          </p:cNvPr>
          <p:cNvSpPr txBox="1">
            <a:spLocks/>
          </p:cNvSpPr>
          <p:nvPr/>
        </p:nvSpPr>
        <p:spPr>
          <a:xfrm>
            <a:off x="509285" y="475325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88"/>
              <a:t>Titre de la partie</a:t>
            </a:r>
            <a:endParaRPr lang="fr-FR" sz="788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97967F6-6846-6566-E477-F370DB3DD460}"/>
              </a:ext>
            </a:extLst>
          </p:cNvPr>
          <p:cNvSpPr txBox="1">
            <a:spLocks/>
          </p:cNvSpPr>
          <p:nvPr/>
        </p:nvSpPr>
        <p:spPr>
          <a:xfrm>
            <a:off x="6577315" y="475325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z="788" smtClean="0"/>
              <a:pPr/>
              <a:t>‹N°›</a:t>
            </a:fld>
            <a:endParaRPr lang="fr-FR" sz="788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052AEC-A874-D32E-A51B-24C44B59A267}"/>
              </a:ext>
            </a:extLst>
          </p:cNvPr>
          <p:cNvCxnSpPr>
            <a:cxnSpLocks/>
          </p:cNvCxnSpPr>
          <p:nvPr/>
        </p:nvCxnSpPr>
        <p:spPr>
          <a:xfrm>
            <a:off x="507839" y="840449"/>
            <a:ext cx="8126876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7919D8E-2351-CB3E-E56A-0E9C19936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839" y="1680897"/>
            <a:ext cx="3047302" cy="2658454"/>
          </a:xfrm>
        </p:spPr>
        <p:txBody>
          <a:bodyPr numCol="1" spcCol="10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90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0337" y="1907712"/>
            <a:ext cx="7103327" cy="3679047"/>
          </a:xfrm>
        </p:spPr>
        <p:txBody>
          <a:bodyPr numCol="2" spcCol="10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/>
        </p:nvSpPr>
        <p:spPr>
          <a:xfrm>
            <a:off x="509285" y="475325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88"/>
              <a:t>Titre de la partie</a:t>
            </a:r>
            <a:endParaRPr lang="fr-FR" sz="788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/>
        </p:nvSpPr>
        <p:spPr>
          <a:xfrm>
            <a:off x="6577315" y="475325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z="788" smtClean="0"/>
              <a:pPr/>
              <a:t>‹N°›</a:t>
            </a:fld>
            <a:endParaRPr lang="fr-FR" sz="788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/>
        </p:nvCxnSpPr>
        <p:spPr>
          <a:xfrm>
            <a:off x="507839" y="840449"/>
            <a:ext cx="8126876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6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0337" y="1907712"/>
            <a:ext cx="7103327" cy="3679047"/>
          </a:xfrm>
        </p:spPr>
        <p:txBody>
          <a:bodyPr numCol="1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/>
        </p:nvSpPr>
        <p:spPr>
          <a:xfrm>
            <a:off x="509285" y="475325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88"/>
              <a:t>Titre de la partie</a:t>
            </a:r>
            <a:endParaRPr lang="fr-FR" sz="788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/>
        </p:nvSpPr>
        <p:spPr>
          <a:xfrm>
            <a:off x="6577315" y="475325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z="788" smtClean="0"/>
              <a:pPr/>
              <a:t>‹N°›</a:t>
            </a:fld>
            <a:endParaRPr lang="fr-FR" sz="788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/>
        </p:nvCxnSpPr>
        <p:spPr>
          <a:xfrm>
            <a:off x="507839" y="840449"/>
            <a:ext cx="8126876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56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6F49-73CA-45F7-8EC2-9B7F1A4278E1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7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1355D2-16AD-77EC-5B57-9106C53A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78690-89A6-DF94-8234-F344C0F1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435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Tx/>
        <a:buBlip>
          <a:blip r:embed="rId12"/>
        </a:buBlip>
        <a:defRPr sz="13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-171450" algn="l" defTabSz="685800" rtl="0" eaLnBrk="1" latinLnBrk="0" hangingPunct="1">
        <a:lnSpc>
          <a:spcPct val="100000"/>
        </a:lnSpc>
        <a:spcBef>
          <a:spcPts val="375"/>
        </a:spcBef>
        <a:buSzPct val="140000"/>
        <a:buFont typeface="Wingdings" pitchFamily="2" charset="2"/>
        <a:buChar char="§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SzPct val="140000"/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Police système Courant"/>
        <a:buChar char="▷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Police système Courant"/>
        <a:buChar char="-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CC1EBF-6873-DC8C-45AF-912115A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3D707-C9E6-836F-99FB-F6BF0D4D0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179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Style du masque</a:t>
            </a:r>
          </a:p>
          <a:p>
            <a:pPr lvl="0"/>
            <a:endParaRPr lang="fr-FR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Style du masque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7F286-C05D-53AA-2BAA-459B45009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3BD40-6595-498F-88BD-3B76A994CC7F}" type="datetime1">
              <a:rPr lang="en-US" smtClean="0"/>
              <a:t>10/2/2025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D0BC-1766-7BBC-5458-1AAE0F9B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36AEE-A388-E3A3-F540-8A9E582A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FCB0-1F57-6E4C-A3A4-620AF1D626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9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922" y="516834"/>
            <a:ext cx="6309127" cy="3750365"/>
          </a:xfrm>
        </p:spPr>
        <p:txBody>
          <a:bodyPr/>
          <a:lstStyle/>
          <a:p>
            <a:r>
              <a:rPr lang="fr-FR" dirty="0"/>
              <a:t>UE 6.1 Méthodes de travail</a:t>
            </a:r>
            <a:br>
              <a:rPr lang="fr-FR" dirty="0"/>
            </a:br>
            <a:br>
              <a:rPr lang="fr-FR" dirty="0"/>
            </a:br>
            <a:r>
              <a:rPr lang="fr-FR" dirty="0"/>
              <a:t>Fiche de lecture argumentée</a:t>
            </a:r>
            <a:br>
              <a:rPr lang="fr-FR" dirty="0"/>
            </a:br>
            <a:br>
              <a:rPr lang="fr-FR" altLang="fr-FR" dirty="0"/>
            </a:br>
            <a:r>
              <a:rPr lang="fr-FR" altLang="fr-FR" dirty="0"/>
              <a:t>          	      </a:t>
            </a:r>
            <a:br>
              <a:rPr lang="fr-FR" altLang="fr-FR" dirty="0"/>
            </a:br>
            <a:r>
              <a:rPr lang="fr-FR" altLang="fr-FR" dirty="0"/>
              <a:t>	Promotion 2025-2028 				 Année 2025-2026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        COLOMB J. / LECLERCQ Ch. </a:t>
            </a:r>
            <a:br>
              <a:rPr lang="fr-FR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</a:t>
            </a:r>
            <a:r>
              <a:rPr lang="fr-FR" b="1" dirty="0"/>
              <a:t>é</a:t>
            </a:r>
            <a:r>
              <a:rPr b="1" dirty="0" err="1"/>
              <a:t>finition</a:t>
            </a:r>
            <a:r>
              <a:rPr b="1" dirty="0"/>
              <a:t> </a:t>
            </a:r>
            <a:r>
              <a:rPr lang="fr-FR" b="1" dirty="0"/>
              <a:t>de la fiche de lecture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600" dirty="0"/>
          </a:p>
          <a:p>
            <a:r>
              <a:rPr lang="fr-FR" sz="2600" dirty="0"/>
              <a:t> Enoncer clairement et de façon synthétique les thèses développées par un auteur dans un ouvrage ou dans un article.</a:t>
            </a:r>
          </a:p>
          <a:p>
            <a:endParaRPr lang="fr-FR" sz="2600" dirty="0"/>
          </a:p>
          <a:p>
            <a:r>
              <a:rPr lang="fr-FR" sz="2600" dirty="0"/>
              <a:t> Un texte réduit exposant fidèlement les idées principales d’un document source, sans ajout ni jugement.</a:t>
            </a:r>
          </a:p>
          <a:p>
            <a:pPr marL="0" indent="0">
              <a:buNone/>
            </a:pPr>
            <a:endParaRPr lang="fr-FR" sz="2600" dirty="0"/>
          </a:p>
          <a:p>
            <a:endParaRPr lang="fr-FR" sz="2400" dirty="0"/>
          </a:p>
          <a:p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</a:t>
            </a:r>
            <a:r>
              <a:rPr lang="fr-FR" b="1" dirty="0"/>
              <a:t>é</a:t>
            </a:r>
            <a:r>
              <a:rPr b="1" dirty="0" err="1"/>
              <a:t>finition</a:t>
            </a:r>
            <a:r>
              <a:rPr b="1" dirty="0"/>
              <a:t> </a:t>
            </a:r>
            <a:r>
              <a:rPr lang="fr-FR" b="1" dirty="0"/>
              <a:t>de la fiche de lecture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FR" altLang="fr-FR" sz="2800" dirty="0"/>
              <a:t>Un résumé pour:</a:t>
            </a:r>
          </a:p>
          <a:p>
            <a:pPr marL="0" indent="0">
              <a:buNone/>
              <a:defRPr/>
            </a:pPr>
            <a:endParaRPr lang="fr-FR" altLang="fr-FR" sz="2800" dirty="0"/>
          </a:p>
          <a:p>
            <a:pPr>
              <a:defRPr/>
            </a:pPr>
            <a:r>
              <a:rPr lang="fr-FR" altLang="fr-FR" sz="2800" dirty="0"/>
              <a:t> Mettre en évidence le contenu essentiel d’un document écrit, avec rapidité et précision ou les points forts d’une recherche ou d’un projet : caractère informatif</a:t>
            </a:r>
          </a:p>
          <a:p>
            <a:pPr>
              <a:defRPr/>
            </a:pPr>
            <a:endParaRPr lang="fr-FR" altLang="fr-FR" sz="2800" dirty="0"/>
          </a:p>
          <a:p>
            <a:pPr>
              <a:defRPr/>
            </a:pPr>
            <a:r>
              <a:rPr lang="fr-FR" sz="2800" dirty="0"/>
              <a:t> R</a:t>
            </a:r>
            <a:r>
              <a:rPr lang="fr-FR" sz="2800" b="1" dirty="0">
                <a:solidFill>
                  <a:schemeClr val="tx2"/>
                </a:solidFill>
              </a:rPr>
              <a:t>eprendre le texte en le réduisant à 10% de mots utilisés </a:t>
            </a:r>
          </a:p>
          <a:p>
            <a:pPr>
              <a:defRPr/>
            </a:pPr>
            <a:endParaRPr lang="fr-FR" sz="28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altLang="fr-FR" sz="2800" dirty="0"/>
              <a:t> Rester fidèle à l’original: </a:t>
            </a:r>
            <a:r>
              <a:rPr lang="fr-FR" sz="2800" dirty="0"/>
              <a:t>la structure logique d’un texte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49371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Objectifs </a:t>
            </a:r>
            <a:r>
              <a:rPr lang="fr-FR" b="1" dirty="0"/>
              <a:t>de la fiche de lecture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 </a:t>
            </a:r>
            <a:r>
              <a:rPr sz="2800" dirty="0"/>
              <a:t>Identifier l'essentiel</a:t>
            </a:r>
            <a:endParaRPr lang="fr-FR" sz="2800" dirty="0"/>
          </a:p>
          <a:p>
            <a:endParaRPr sz="2800" dirty="0"/>
          </a:p>
          <a:p>
            <a:r>
              <a:rPr lang="fr-FR" sz="2800" dirty="0"/>
              <a:t> </a:t>
            </a:r>
            <a:r>
              <a:rPr sz="2800" dirty="0"/>
              <a:t>Reformuler de manière</a:t>
            </a:r>
            <a:r>
              <a:rPr lang="fr-FR" sz="28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 Fidélité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 Concision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 Objectivité/ Neutre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 Clarté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Étapes pas à pas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sz="2800" dirty="0"/>
              <a:t>1. Lire</a:t>
            </a:r>
            <a:r>
              <a:rPr lang="fr-FR" sz="2800" dirty="0"/>
              <a:t>/ Relire</a:t>
            </a:r>
          </a:p>
          <a:p>
            <a:endParaRPr sz="2800" dirty="0"/>
          </a:p>
          <a:p>
            <a:pPr marL="0" indent="0">
              <a:buNone/>
            </a:pPr>
            <a:r>
              <a:rPr sz="2800" dirty="0"/>
              <a:t>2. </a:t>
            </a:r>
            <a:r>
              <a:rPr sz="2800" dirty="0" err="1"/>
              <a:t>Surligner</a:t>
            </a:r>
            <a:endParaRPr lang="fr-FR" sz="2800" dirty="0"/>
          </a:p>
          <a:p>
            <a:endParaRPr sz="2800" dirty="0"/>
          </a:p>
          <a:p>
            <a:pPr marL="0" indent="0">
              <a:buNone/>
            </a:pPr>
            <a:r>
              <a:rPr sz="2800" dirty="0"/>
              <a:t>3. </a:t>
            </a:r>
            <a:r>
              <a:rPr sz="2800" dirty="0" err="1"/>
              <a:t>Dégager</a:t>
            </a:r>
            <a:r>
              <a:rPr sz="2800" dirty="0"/>
              <a:t> le plan</a:t>
            </a:r>
            <a:endParaRPr lang="fr-FR" sz="2800" dirty="0"/>
          </a:p>
          <a:p>
            <a:endParaRPr sz="2800" dirty="0"/>
          </a:p>
          <a:p>
            <a:pPr marL="0" indent="0">
              <a:buNone/>
            </a:pPr>
            <a:r>
              <a:rPr sz="2800" dirty="0"/>
              <a:t>4. Reformuler</a:t>
            </a:r>
            <a:endParaRPr lang="fr-FR" sz="2800" dirty="0"/>
          </a:p>
          <a:p>
            <a:endParaRPr sz="2800" dirty="0"/>
          </a:p>
          <a:p>
            <a:pPr marL="0" indent="0">
              <a:buNone/>
            </a:pPr>
            <a:r>
              <a:rPr sz="2800" dirty="0"/>
              <a:t>5. </a:t>
            </a:r>
            <a:r>
              <a:rPr sz="2800" dirty="0" err="1"/>
              <a:t>Réécrire</a:t>
            </a:r>
            <a:endParaRPr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différentes étapes de l’élaboration de la fiche de lecture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 Lire plusieurs fois, surligner, prendre des notes.</a:t>
            </a:r>
          </a:p>
          <a:p>
            <a:pPr marL="0" indent="0">
              <a:buNone/>
            </a:pPr>
            <a:endParaRPr lang="fr-FR" altLang="fr-FR" sz="2800" dirty="0"/>
          </a:p>
          <a:p>
            <a:r>
              <a:rPr lang="fr-FR" altLang="fr-FR" sz="2800" dirty="0"/>
              <a:t> Les lectures</a:t>
            </a:r>
          </a:p>
          <a:p>
            <a:endParaRPr lang="fr-FR" altLang="fr-F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altLang="fr-FR" sz="28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fr-FR" altLang="fr-FR" sz="2800" baseline="30000" dirty="0">
                <a:solidFill>
                  <a:schemeClr val="bg1">
                    <a:lumMod val="50000"/>
                  </a:schemeClr>
                </a:solidFill>
              </a:rPr>
              <a:t>ère</a:t>
            </a:r>
            <a:r>
              <a:rPr lang="fr-FR" altLang="fr-FR" sz="2800" dirty="0">
                <a:solidFill>
                  <a:schemeClr val="bg1">
                    <a:lumMod val="50000"/>
                  </a:schemeClr>
                </a:solidFill>
              </a:rPr>
              <a:t> phase : La lecture globale.</a:t>
            </a:r>
          </a:p>
          <a:p>
            <a:pPr lvl="1">
              <a:buNone/>
            </a:pPr>
            <a:endParaRPr lang="fr-FR" altLang="fr-FR" sz="28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fr-FR" altLang="fr-FR" sz="28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fr-FR" altLang="fr-FR" sz="2800" b="1" baseline="30000" dirty="0">
                <a:solidFill>
                  <a:schemeClr val="bg1">
                    <a:lumMod val="50000"/>
                  </a:schemeClr>
                </a:solidFill>
              </a:rPr>
              <a:t>ème </a:t>
            </a:r>
            <a:r>
              <a:rPr lang="fr-FR" altLang="fr-FR" sz="2800" b="1" dirty="0">
                <a:solidFill>
                  <a:schemeClr val="bg1">
                    <a:lumMod val="50000"/>
                  </a:schemeClr>
                </a:solidFill>
              </a:rPr>
              <a:t>phase : La lecture analytique.</a:t>
            </a:r>
          </a:p>
        </p:txBody>
      </p:sp>
    </p:spTree>
    <p:extLst>
      <p:ext uri="{BB962C8B-B14F-4D97-AF65-F5344CB8AC3E}">
        <p14:creationId xmlns:p14="http://schemas.microsoft.com/office/powerpoint/2010/main" val="248236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La lecture globale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58606"/>
            <a:ext cx="7886700" cy="4266405"/>
          </a:xfrm>
        </p:spPr>
        <p:txBody>
          <a:bodyPr>
            <a:noAutofit/>
          </a:bodyPr>
          <a:lstStyle/>
          <a:p>
            <a:r>
              <a:rPr lang="fr-FR" altLang="fr-FR" sz="2800" dirty="0"/>
              <a:t> Identifier l’auteur</a:t>
            </a:r>
          </a:p>
          <a:p>
            <a:r>
              <a:rPr lang="fr-FR" altLang="fr-FR" sz="2800" dirty="0"/>
              <a:t> Lire la présentation de l’auteur ( généralement en fin d’article)</a:t>
            </a:r>
          </a:p>
          <a:p>
            <a:r>
              <a:rPr lang="fr-FR" altLang="fr-FR" sz="2800" dirty="0"/>
              <a:t>Lire l’introduction</a:t>
            </a:r>
          </a:p>
          <a:p>
            <a:r>
              <a:rPr lang="fr-FR" altLang="fr-FR" sz="2800" dirty="0"/>
              <a:t> Lire les titres et les sous titres</a:t>
            </a:r>
          </a:p>
          <a:p>
            <a:r>
              <a:rPr lang="fr-FR" altLang="fr-FR" sz="2800" dirty="0"/>
              <a:t> Identifier la trame du raisonnement</a:t>
            </a:r>
          </a:p>
          <a:p>
            <a:r>
              <a:rPr lang="fr-FR" altLang="fr-FR" sz="2800" dirty="0"/>
              <a:t> Comprendre le message dans sa globalité</a:t>
            </a:r>
          </a:p>
          <a:p>
            <a:r>
              <a:rPr lang="fr-FR" altLang="fr-FR" sz="2800" dirty="0"/>
              <a:t>Repérer l’organisation de l’article pour guider le résumé </a:t>
            </a:r>
          </a:p>
        </p:txBody>
      </p:sp>
    </p:spTree>
    <p:extLst>
      <p:ext uri="{BB962C8B-B14F-4D97-AF65-F5344CB8AC3E}">
        <p14:creationId xmlns:p14="http://schemas.microsoft.com/office/powerpoint/2010/main" val="28768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La lecture globale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fr-FR" altLang="fr-FR" sz="2400" dirty="0"/>
              <a:t>L’objectif est de se faire une idée globale et synthétique afin de saisir:</a:t>
            </a:r>
          </a:p>
          <a:p>
            <a:pPr marL="171450" lvl="2">
              <a:spcBef>
                <a:spcPts val="750"/>
              </a:spcBef>
              <a:buBlip>
                <a:blip r:embed="rId3"/>
              </a:buBlip>
            </a:pPr>
            <a:r>
              <a:rPr lang="fr-FR" altLang="fr-FR" sz="2400" dirty="0"/>
              <a:t> </a:t>
            </a:r>
            <a:r>
              <a:rPr lang="fr-FR" altLang="fr-FR" sz="2400" b="1" dirty="0">
                <a:solidFill>
                  <a:schemeClr val="tx2"/>
                </a:solidFill>
              </a:rPr>
              <a:t>L’objet de l’article: le sujet </a:t>
            </a:r>
          </a:p>
          <a:p>
            <a:pPr marL="171450" lvl="2">
              <a:spcBef>
                <a:spcPts val="750"/>
              </a:spcBef>
              <a:buBlip>
                <a:blip r:embed="rId3"/>
              </a:buBlip>
            </a:pPr>
            <a:r>
              <a:rPr lang="fr-FR" altLang="fr-FR" sz="2400" b="1" dirty="0">
                <a:solidFill>
                  <a:schemeClr val="tx2"/>
                </a:solidFill>
              </a:rPr>
              <a:t> Le contexte: année, qui, où,…</a:t>
            </a:r>
          </a:p>
          <a:p>
            <a:pPr marL="171450" lvl="2">
              <a:spcBef>
                <a:spcPts val="750"/>
              </a:spcBef>
              <a:buBlip>
                <a:blip r:embed="rId3"/>
              </a:buBlip>
            </a:pPr>
            <a:r>
              <a:rPr lang="fr-FR" altLang="fr-FR" sz="2400" b="1" dirty="0">
                <a:solidFill>
                  <a:schemeClr val="tx2"/>
                </a:solidFill>
              </a:rPr>
              <a:t> L’objectif principal de l’article et + ou - objectifs secondaires:</a:t>
            </a:r>
          </a:p>
          <a:p>
            <a:pPr lvl="3"/>
            <a:r>
              <a:rPr lang="fr-FR" altLang="fr-FR" sz="2400" dirty="0"/>
              <a:t> pourquoi le/les auteur(s) a(ont) réalisé cet article?</a:t>
            </a:r>
          </a:p>
          <a:p>
            <a:pPr marL="171450" lvl="2">
              <a:spcBef>
                <a:spcPts val="750"/>
              </a:spcBef>
              <a:buBlip>
                <a:blip r:embed="rId3"/>
              </a:buBlip>
            </a:pPr>
            <a:r>
              <a:rPr lang="fr-FR" altLang="fr-FR" sz="2400" b="1" dirty="0">
                <a:solidFill>
                  <a:schemeClr val="tx2"/>
                </a:solidFill>
              </a:rPr>
              <a:t> Les idées clés</a:t>
            </a:r>
          </a:p>
          <a:p>
            <a:pPr marL="171450" lvl="2">
              <a:spcBef>
                <a:spcPts val="750"/>
              </a:spcBef>
              <a:buBlip>
                <a:blip r:embed="rId3"/>
              </a:buBlip>
            </a:pPr>
            <a:r>
              <a:rPr lang="fr-FR" altLang="fr-FR" sz="2400" b="1" dirty="0">
                <a:solidFill>
                  <a:schemeClr val="tx2"/>
                </a:solidFill>
              </a:rPr>
              <a:t> La conclusion </a:t>
            </a:r>
          </a:p>
        </p:txBody>
      </p:sp>
    </p:spTree>
    <p:extLst>
      <p:ext uri="{BB962C8B-B14F-4D97-AF65-F5344CB8AC3E}">
        <p14:creationId xmlns:p14="http://schemas.microsoft.com/office/powerpoint/2010/main" val="124519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1D63204-3FD7-4613-A025-B3487086A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/>
              <a:t>Les étapes attendues dans la fiche de lecture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AC838D2-D702-41D7-A87C-94CA2679B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Situer l’article: quelle revue ? Année? Numéro? Titre? citer la référence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sz="2800" dirty="0"/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Situer l’auteur (qui parle ?) 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3E395-4738-434E-A83B-32957C24058C}"/>
              </a:ext>
            </a:extLst>
          </p:cNvPr>
          <p:cNvSpPr/>
          <p:nvPr/>
        </p:nvSpPr>
        <p:spPr>
          <a:xfrm>
            <a:off x="721108" y="4694730"/>
            <a:ext cx="8064500" cy="1225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fr-FR" sz="2800" b="1" i="1" dirty="0">
                <a:solidFill>
                  <a:srgbClr val="00B050"/>
                </a:solidFill>
              </a:rPr>
              <a:t>Les références portent sur l’article publié  et non sur les articles ou ouvrage ayant permis de faire cet article </a:t>
            </a:r>
            <a:endParaRPr lang="fr-FR" altLang="fr-FR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3">
            <a:extLst>
              <a:ext uri="{FF2B5EF4-FFF2-40B4-BE49-F238E27FC236}">
                <a16:creationId xmlns:a16="http://schemas.microsoft.com/office/drawing/2014/main" id="{318E8BF4-094F-4BA1-AC68-F4A93C733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23875"/>
            <a:ext cx="74866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7B735E8-9A2E-4473-83CD-B7AC4FBDF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/>
              <a:t>Les étapes attendues dans la fiche de lecture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EF0E6DC-6EA1-433A-8BEA-F138FEE0B5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Identifier les mots clefs (4 à 5)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sz="2800" dirty="0"/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Résumer les idées principales (une grande idée et des idées secondaires)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altLang="fr-FR" sz="2800" dirty="0"/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Illustrer les idées principales et secondaires par des citations prises dans le texte</a:t>
            </a:r>
            <a:endParaRPr lang="fr-FR" altLang="fr-FR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CDAF4-8CC9-4296-AFB0-57C69E2AA9C5}"/>
              </a:ext>
            </a:extLst>
          </p:cNvPr>
          <p:cNvSpPr/>
          <p:nvPr/>
        </p:nvSpPr>
        <p:spPr>
          <a:xfrm>
            <a:off x="683418" y="5484812"/>
            <a:ext cx="7777163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fr-FR" sz="2800" b="1" i="1" dirty="0">
                <a:solidFill>
                  <a:srgbClr val="00B050"/>
                </a:solidFill>
              </a:rPr>
              <a:t>Synthétiser ne veut pas dire adopter un style télégraphique</a:t>
            </a:r>
            <a:endParaRPr lang="fr-FR" altLang="fr-FR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B046D-5D9A-4173-913A-348AD073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FAF714-A695-4407-AB50-1A77CFD7A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3400" dirty="0"/>
              <a:t> Introduction</a:t>
            </a:r>
          </a:p>
          <a:p>
            <a:endParaRPr lang="fr-FR" sz="3400" dirty="0"/>
          </a:p>
          <a:p>
            <a:r>
              <a:rPr lang="fr-FR" sz="3400" dirty="0"/>
              <a:t> Les différentes étapes de l’élaboration de la fiche de lecture</a:t>
            </a:r>
          </a:p>
          <a:p>
            <a:endParaRPr lang="fr-FR" sz="3400" dirty="0"/>
          </a:p>
          <a:p>
            <a:r>
              <a:rPr lang="fr-FR" sz="3400" dirty="0"/>
              <a:t> Compétences rédactionnelles</a:t>
            </a:r>
          </a:p>
          <a:p>
            <a:endParaRPr lang="fr-FR" sz="3400" dirty="0"/>
          </a:p>
          <a:p>
            <a:r>
              <a:rPr lang="fr-FR" sz="3400" dirty="0"/>
              <a:t> Les différentes étapes de l’élaboration de l’argumentation</a:t>
            </a:r>
          </a:p>
          <a:p>
            <a:endParaRPr lang="fr-FR" sz="3400" dirty="0"/>
          </a:p>
          <a:p>
            <a:r>
              <a:rPr lang="fr-FR" sz="3400" dirty="0"/>
              <a:t> Exemples</a:t>
            </a:r>
          </a:p>
          <a:p>
            <a:pPr marL="0" indent="0">
              <a:buNone/>
            </a:pPr>
            <a:endParaRPr lang="fr-FR" sz="3400" dirty="0"/>
          </a:p>
          <a:p>
            <a:r>
              <a:rPr lang="fr-FR" sz="3400" dirty="0"/>
              <a:t> L’évaluation</a:t>
            </a:r>
          </a:p>
          <a:p>
            <a:endParaRPr lang="fr-FR" sz="3400" dirty="0"/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805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>
            <a:extLst>
              <a:ext uri="{FF2B5EF4-FFF2-40B4-BE49-F238E27FC236}">
                <a16:creationId xmlns:a16="http://schemas.microsoft.com/office/drawing/2014/main" id="{4523DA62-B82B-4133-834D-AD4AC097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Citation: </a:t>
            </a:r>
            <a:r>
              <a:rPr lang="fr-FR" altLang="fr-FR" sz="3600" b="1" dirty="0"/>
              <a:t> </a:t>
            </a:r>
            <a:r>
              <a:rPr lang="fr-FR" altLang="fr-FR" sz="3600" b="1" u="sng" dirty="0"/>
              <a:t>attention</a:t>
            </a:r>
            <a:endParaRPr lang="fr-FR" alt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E4DD5-7F98-4982-B7C7-F6FDCDC75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600" dirty="0"/>
              <a:t> Définition : une citation textuelle est la reprise exacte d’une partie d’un document dans votre rédaction</a:t>
            </a:r>
          </a:p>
          <a:p>
            <a:pPr fontAlgn="auto">
              <a:spcAft>
                <a:spcPts val="0"/>
              </a:spcAft>
              <a:defRPr/>
            </a:pPr>
            <a:endParaRPr lang="fr-FR" sz="2600" dirty="0"/>
          </a:p>
          <a:p>
            <a:pPr fontAlgn="auto">
              <a:spcAft>
                <a:spcPts val="0"/>
              </a:spcAft>
              <a:defRPr/>
            </a:pPr>
            <a:r>
              <a:rPr lang="fr-FR" sz="2600" dirty="0"/>
              <a:t> Une citation est écrite en italique entre guillemets, elle est suivi du nom de l’auteur, de l’année et du numéro de page</a:t>
            </a:r>
          </a:p>
          <a:p>
            <a:pPr fontAlgn="auto">
              <a:spcAft>
                <a:spcPts val="0"/>
              </a:spcAft>
              <a:defRPr/>
            </a:pPr>
            <a:endParaRPr lang="fr-FR" sz="2600" dirty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2600" dirty="0"/>
              <a:t>Ex. : « </a:t>
            </a:r>
            <a:r>
              <a:rPr lang="fr-FR" sz="2600" i="1" dirty="0"/>
              <a:t>Apprendre est un processus complexe, parfois fastidieux et demande un temps plus ou moins long</a:t>
            </a:r>
            <a:r>
              <a:rPr lang="fr-FR" sz="2600" dirty="0"/>
              <a:t> » (</a:t>
            </a:r>
            <a:r>
              <a:rPr lang="fr-FR" sz="2600" dirty="0" err="1"/>
              <a:t>Jovic</a:t>
            </a:r>
            <a:r>
              <a:rPr lang="fr-FR" sz="2600" dirty="0"/>
              <a:t>, s. d., p. 28).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/>
              <a:t>La lecture analytique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endParaRPr lang="fr-FR" altLang="fr-FR" sz="2400" dirty="0"/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r>
              <a:rPr lang="fr-FR" altLang="fr-FR" sz="2600" b="1" dirty="0">
                <a:solidFill>
                  <a:schemeClr val="tx2"/>
                </a:solidFill>
              </a:rPr>
              <a:t> Compréhension précise de l’objet, sujet, de l’article:</a:t>
            </a:r>
          </a:p>
          <a:p>
            <a:pPr lvl="1" indent="0">
              <a:spcBef>
                <a:spcPts val="750"/>
              </a:spcBef>
              <a:buNone/>
              <a:defRPr/>
            </a:pPr>
            <a:r>
              <a:rPr lang="fr-FR" altLang="fr-FR" sz="2600" b="1" dirty="0">
                <a:solidFill>
                  <a:schemeClr val="tx2"/>
                </a:solidFill>
              </a:rPr>
              <a:t>Quelle est la « grande question » à laquelle les auteur(s) veut répondre dans cet article ?</a:t>
            </a:r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endParaRPr lang="fr-FR" altLang="fr-FR" sz="2400" b="1" dirty="0">
              <a:solidFill>
                <a:schemeClr val="tx2"/>
              </a:solidFill>
            </a:endParaRPr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r>
              <a:rPr lang="fr-FR" altLang="fr-FR" sz="2400" b="1" dirty="0">
                <a:solidFill>
                  <a:schemeClr val="tx2"/>
                </a:solidFill>
              </a:rPr>
              <a:t> Considérer l’approche de(s) auteurs: qu’elles sont les grandes idées de(s) auteurs</a:t>
            </a:r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endParaRPr lang="fr-FR" altLang="fr-FR" sz="2400" b="1" dirty="0">
              <a:solidFill>
                <a:schemeClr val="tx2"/>
              </a:solidFill>
            </a:endParaRPr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r>
              <a:rPr lang="fr-FR" altLang="fr-FR" sz="2400" b="1" dirty="0">
                <a:solidFill>
                  <a:schemeClr val="tx2"/>
                </a:solidFill>
              </a:rPr>
              <a:t> L’objectif est de dégager la structure du raisonnement</a:t>
            </a:r>
          </a:p>
        </p:txBody>
      </p:sp>
    </p:spTree>
    <p:extLst>
      <p:ext uri="{BB962C8B-B14F-4D97-AF65-F5344CB8AC3E}">
        <p14:creationId xmlns:p14="http://schemas.microsoft.com/office/powerpoint/2010/main" val="191710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/>
              <a:t>La lecture analytique (2)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indent="0">
              <a:spcBef>
                <a:spcPts val="750"/>
              </a:spcBef>
              <a:buNone/>
              <a:defRPr/>
            </a:pPr>
            <a:endParaRPr lang="fr-FR" altLang="fr-FR" sz="2800" b="1" dirty="0">
              <a:solidFill>
                <a:schemeClr val="tx2"/>
              </a:solidFill>
            </a:endParaRPr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r>
              <a:rPr lang="fr-FR" altLang="fr-FR" sz="2800" b="1" dirty="0">
                <a:solidFill>
                  <a:schemeClr val="tx2"/>
                </a:solidFill>
              </a:rPr>
              <a:t>Doivent émerger :</a:t>
            </a:r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endParaRPr lang="fr-FR" altLang="fr-FR" sz="2800" b="1" dirty="0">
              <a:solidFill>
                <a:schemeClr val="tx2"/>
              </a:solidFill>
            </a:endParaRPr>
          </a:p>
          <a:p>
            <a:pPr lvl="1" indent="0">
              <a:spcBef>
                <a:spcPts val="750"/>
              </a:spcBef>
              <a:buNone/>
              <a:defRPr/>
            </a:pPr>
            <a:r>
              <a:rPr lang="fr-FR" altLang="fr-FR" sz="2800" b="1" dirty="0">
                <a:solidFill>
                  <a:schemeClr val="tx2"/>
                </a:solidFill>
              </a:rPr>
              <a:t>Les articulations</a:t>
            </a:r>
          </a:p>
          <a:p>
            <a:pPr lvl="1" indent="0">
              <a:spcBef>
                <a:spcPts val="750"/>
              </a:spcBef>
              <a:buNone/>
              <a:defRPr/>
            </a:pPr>
            <a:r>
              <a:rPr lang="fr-FR" altLang="fr-FR" sz="2800" b="1" dirty="0">
                <a:solidFill>
                  <a:schemeClr val="tx2"/>
                </a:solidFill>
              </a:rPr>
              <a:t>Les éléments clés, les idées fortes</a:t>
            </a:r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endParaRPr lang="fr-FR" altLang="fr-F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47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EA0326-2837-4845-BCD9-80CF0CD75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Méthodologie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95053B8-17E8-443F-8E41-3D8ADCBF08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Lire attentivement le texte sur lequel vous voulez travailler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Commencer à noter au brouillon, surligner les idées importantes (</a:t>
            </a:r>
            <a:r>
              <a:rPr lang="fr-FR" altLang="fr-FR" sz="2800" dirty="0">
                <a:solidFill>
                  <a:srgbClr val="00B050"/>
                </a:solidFill>
              </a:rPr>
              <a:t>code couleur</a:t>
            </a:r>
            <a:r>
              <a:rPr lang="fr-FR" altLang="fr-FR" sz="2800" dirty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Identifier le plan de l’article et de l’ouvrage pour être capable de vous repérer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Repérer l’</a:t>
            </a:r>
            <a:r>
              <a:rPr lang="fr-FR" altLang="fr-FR" sz="2800" dirty="0">
                <a:solidFill>
                  <a:srgbClr val="00B050"/>
                </a:solidFill>
              </a:rPr>
              <a:t>articulation</a:t>
            </a:r>
            <a:r>
              <a:rPr lang="fr-FR" altLang="fr-FR" sz="2800" dirty="0"/>
              <a:t> entre les paragraphes et les idées (</a:t>
            </a:r>
            <a:r>
              <a:rPr lang="fr-FR" altLang="fr-FR" sz="2800" dirty="0">
                <a:solidFill>
                  <a:srgbClr val="00B050"/>
                </a:solidFill>
              </a:rPr>
              <a:t>mot de liaison, connecteur logique</a:t>
            </a:r>
            <a:r>
              <a:rPr lang="fr-FR" altLang="fr-FR" sz="2800" dirty="0"/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altLang="fr-F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/>
              <a:t>Méthode de travail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altLang="fr-FR" sz="2800" dirty="0"/>
              <a:t> Identifier les sous titres et les chapeaux de paragraphes</a:t>
            </a:r>
          </a:p>
          <a:p>
            <a:pPr>
              <a:defRPr/>
            </a:pPr>
            <a:r>
              <a:rPr lang="fr-FR" altLang="fr-FR" sz="2800" dirty="0"/>
              <a:t> Surligner, souligner les « passages-clé » :</a:t>
            </a:r>
          </a:p>
          <a:p>
            <a:pPr>
              <a:defRPr/>
            </a:pPr>
            <a:r>
              <a:rPr lang="fr-FR" altLang="fr-FR" sz="2800" dirty="0"/>
              <a:t> Entourer des mots clés, des expressions</a:t>
            </a:r>
          </a:p>
          <a:p>
            <a:pPr>
              <a:defRPr/>
            </a:pPr>
            <a:r>
              <a:rPr lang="fr-FR" altLang="fr-FR" sz="2800" dirty="0"/>
              <a:t> Repérer où ils se situent dans les paragraphes</a:t>
            </a:r>
          </a:p>
          <a:p>
            <a:pPr>
              <a:defRPr/>
            </a:pPr>
            <a:r>
              <a:rPr lang="fr-FR" altLang="fr-FR" sz="2800" dirty="0"/>
              <a:t> Les textes encadrés ont pour objets d’illustrer les propos de l’auteur , toutefois ils ne font pas parti du résumé de recherche</a:t>
            </a:r>
          </a:p>
        </p:txBody>
      </p:sp>
    </p:spTree>
    <p:extLst>
      <p:ext uri="{BB962C8B-B14F-4D97-AF65-F5344CB8AC3E}">
        <p14:creationId xmlns:p14="http://schemas.microsoft.com/office/powerpoint/2010/main" val="185543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article">
            <a:extLst>
              <a:ext uri="{FF2B5EF4-FFF2-40B4-BE49-F238E27FC236}">
                <a16:creationId xmlns:a16="http://schemas.microsoft.com/office/drawing/2014/main" id="{79A5614C-C9AB-4F90-A802-FEADF7E5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3600"/>
            <a:ext cx="8215313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2A90AB5-CA08-4163-99C7-35DEE9646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Méthodologie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F96002D-264A-478F-8118-585E78C90C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Vous devez aussi noter précisément les pages où se trouvent: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2800" dirty="0"/>
              <a:t>Les définitions  importantes,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2800" dirty="0"/>
              <a:t>Les </a:t>
            </a:r>
            <a:r>
              <a:rPr lang="fr-FR" altLang="fr-FR" sz="2800" dirty="0">
                <a:solidFill>
                  <a:srgbClr val="00B050"/>
                </a:solidFill>
              </a:rPr>
              <a:t>concepts</a:t>
            </a:r>
            <a:r>
              <a:rPr lang="fr-FR" altLang="fr-FR" sz="2800" dirty="0"/>
              <a:t> centraux  de la pensée de l’auteur,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2800" dirty="0"/>
              <a:t>Les passages que vous n’avez pas compris pour pouvoir y revenir et éviter de faire un </a:t>
            </a:r>
            <a:r>
              <a:rPr lang="fr-FR" altLang="fr-FR" sz="2800" dirty="0">
                <a:solidFill>
                  <a:srgbClr val="00B050"/>
                </a:solidFill>
              </a:rPr>
              <a:t>contresens</a:t>
            </a:r>
            <a:r>
              <a:rPr lang="fr-FR" altLang="fr-FR" sz="2800" dirty="0"/>
              <a:t> 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2800" dirty="0"/>
              <a:t>Les passages  qui vous posent problème et que vous estimez susceptibles de faire l’objet d’une critique raisonnée.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C523A42-338A-46C8-A5CF-FD1125331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Méthodologie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432AD10-9B41-46BD-90C2-0AFEE91CF4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400" dirty="0"/>
              <a:t> Il faut être attentif à ne pas déformer les idées de l’auteur, à ne pas paraphraser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2400" dirty="0">
              <a:solidFill>
                <a:srgbClr val="FFFF00"/>
              </a:solidFill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Définition  de paraphrase:</a:t>
            </a:r>
            <a:r>
              <a:rPr lang="fr-FR" altLang="fr-FR" sz="2400" i="1" dirty="0"/>
              <a:t>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400" i="1" dirty="0"/>
              <a:t>« développement explicatif d’un texte… qui ne fait qu’en délayer le contenu sans que rien ne soit ajouté au sens ou a la valeur » </a:t>
            </a:r>
            <a:r>
              <a:rPr lang="fr-FR" altLang="fr-FR" sz="2400" dirty="0"/>
              <a:t>(Centre national de ressources textuelles et lexicales, 2012b)</a:t>
            </a:r>
            <a:br>
              <a:rPr lang="fr-FR" sz="2400" dirty="0"/>
            </a:br>
            <a:endParaRPr lang="fr-FR" altLang="fr-FR" sz="2400" dirty="0"/>
          </a:p>
          <a:p>
            <a:pPr fontAlgn="auto">
              <a:spcAft>
                <a:spcPts val="0"/>
              </a:spcAft>
              <a:defRPr/>
            </a:pPr>
            <a:r>
              <a:rPr lang="fr-FR" altLang="fr-FR" sz="2400" dirty="0"/>
              <a:t> Ainsi, il faut synthétiser l’idée et ne pas reprendre mot pour mot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9B5699F-A4DD-47E5-9C1E-D5C3139B3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Méthodologie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9F49FFD-0F26-4903-A6B6-FD4FA4D078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La fiche de lecture doit être rédigée de façon </a:t>
            </a:r>
            <a:r>
              <a:rPr lang="fr-FR" altLang="fr-FR" sz="2800" dirty="0">
                <a:solidFill>
                  <a:srgbClr val="00B050"/>
                </a:solidFill>
              </a:rPr>
              <a:t>concise et claire 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sz="2800" dirty="0"/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Évitez les formules inutiles, </a:t>
            </a:r>
            <a:r>
              <a:rPr lang="fr-FR" altLang="fr-FR" sz="2800" dirty="0">
                <a:solidFill>
                  <a:srgbClr val="00B050"/>
                </a:solidFill>
              </a:rPr>
              <a:t> la paraphrase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sz="2800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Mettre une idée par phrase 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sz="2800" dirty="0"/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Chaque phrase doit comporter </a:t>
            </a:r>
            <a:r>
              <a:rPr lang="fr-FR" altLang="fr-FR" sz="2800" dirty="0">
                <a:solidFill>
                  <a:srgbClr val="00B050"/>
                </a:solidFill>
              </a:rPr>
              <a:t>un sujet, un verbe, un complément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FF7A9948-E670-40A4-8558-8E97FDA27D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942C4CF-A3C6-4898-BBEC-90C70D65C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345635"/>
            <a:ext cx="5339255" cy="1184886"/>
          </a:xfrm>
        </p:spPr>
        <p:txBody>
          <a:bodyPr/>
          <a:lstStyle/>
          <a:p>
            <a:r>
              <a:rPr lang="fr-FR" dirty="0"/>
              <a:t>Compétences rédactionnelles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FAB37C5-2416-4F93-A77F-2CC9AEF48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69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97D3949-8B92-4380-9D22-95E5EFD717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30A960-BF8F-41E9-9B78-2196150D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697" y="2345635"/>
            <a:ext cx="3962710" cy="1184886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6F374732-3C64-47EE-B82F-D269E6C4F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440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Compétences rédactionnelles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/>
              <a:t> Savoir organiser ses idées, les présenter de façon claire et concise en utilisant un langage professionnel</a:t>
            </a:r>
          </a:p>
          <a:p>
            <a:endParaRPr lang="fr-FR" sz="2600" dirty="0"/>
          </a:p>
          <a:p>
            <a:r>
              <a:rPr lang="fr-FR" sz="2600" dirty="0"/>
              <a:t> Utiliser des mots et des formulations spécificités </a:t>
            </a:r>
          </a:p>
          <a:p>
            <a:endParaRPr lang="fr-FR" sz="2600" dirty="0"/>
          </a:p>
          <a:p>
            <a:r>
              <a:rPr lang="fr-FR" sz="2600" dirty="0"/>
              <a:t> Constituer des phrases grammaticalement correctes</a:t>
            </a:r>
          </a:p>
          <a:p>
            <a:endParaRPr lang="fr-FR" sz="2600" dirty="0"/>
          </a:p>
          <a:p>
            <a:r>
              <a:rPr lang="fr-FR" sz="2600" dirty="0"/>
              <a:t> La lecture est la meilleure façon d’améliorer sa rédaction</a:t>
            </a:r>
          </a:p>
          <a:p>
            <a:endParaRPr lang="fr-FR" dirty="0"/>
          </a:p>
          <a:p>
            <a:pPr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920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FR" altLang="fr-FR" b="1" dirty="0"/>
              <a:t>Principes de rédaction d’un résumé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altLang="fr-FR" sz="2800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altLang="fr-FR" sz="2800" dirty="0"/>
              <a:t> Tout ce qui est dans le résumé doit être dans l’article </a:t>
            </a:r>
          </a:p>
          <a:p>
            <a:endParaRPr lang="fr-FR" altLang="fr-FR" sz="2800" dirty="0"/>
          </a:p>
          <a:p>
            <a:r>
              <a:rPr lang="fr-FR" altLang="fr-FR" sz="2800" dirty="0"/>
              <a:t> Ne contient pas d’abréviations de références, de tableaux, graphiques, texte uniquement.</a:t>
            </a:r>
          </a:p>
        </p:txBody>
      </p:sp>
    </p:spTree>
    <p:extLst>
      <p:ext uri="{BB962C8B-B14F-4D97-AF65-F5344CB8AC3E}">
        <p14:creationId xmlns:p14="http://schemas.microsoft.com/office/powerpoint/2010/main" val="3606742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Conseils de </a:t>
            </a:r>
            <a:r>
              <a:rPr b="1" dirty="0" err="1"/>
              <a:t>rédaction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 </a:t>
            </a:r>
          </a:p>
          <a:p>
            <a:r>
              <a:rPr lang="fr-FR" sz="2800" dirty="0"/>
              <a:t> </a:t>
            </a:r>
            <a:r>
              <a:rPr sz="2800" dirty="0" err="1"/>
              <a:t>Utiliser</a:t>
            </a:r>
            <a:r>
              <a:rPr sz="2800" dirty="0"/>
              <a:t> des phrases </a:t>
            </a:r>
            <a:r>
              <a:rPr sz="2800" dirty="0" err="1"/>
              <a:t>courtes</a:t>
            </a:r>
            <a:endParaRPr lang="fr-FR" sz="2800" dirty="0"/>
          </a:p>
          <a:p>
            <a:endParaRPr sz="2800" dirty="0"/>
          </a:p>
          <a:p>
            <a:r>
              <a:rPr lang="fr-FR" sz="2800" dirty="0"/>
              <a:t> </a:t>
            </a:r>
            <a:r>
              <a:rPr sz="2800" dirty="0" err="1"/>
              <a:t>Soigner</a:t>
            </a:r>
            <a:r>
              <a:rPr sz="2800" dirty="0"/>
              <a:t> </a:t>
            </a:r>
            <a:r>
              <a:rPr sz="2800" dirty="0" err="1"/>
              <a:t>l’orthographe</a:t>
            </a:r>
            <a:endParaRPr lang="fr-FR" sz="2800" dirty="0"/>
          </a:p>
          <a:p>
            <a:endParaRPr sz="2800" dirty="0"/>
          </a:p>
          <a:p>
            <a:r>
              <a:rPr lang="fr-FR" sz="2800" dirty="0"/>
              <a:t> </a:t>
            </a:r>
            <a:r>
              <a:rPr sz="2800" dirty="0"/>
              <a:t>Varier les tournures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Pièges</a:t>
            </a:r>
            <a:r>
              <a:rPr b="1" dirty="0"/>
              <a:t> à </a:t>
            </a:r>
            <a:r>
              <a:rPr b="1" dirty="0" err="1"/>
              <a:t>éviter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600" dirty="0"/>
              <a:t> </a:t>
            </a:r>
            <a:r>
              <a:rPr sz="2600" dirty="0"/>
              <a:t>Paraphraser</a:t>
            </a:r>
            <a:endParaRPr lang="fr-FR" sz="2600" dirty="0"/>
          </a:p>
          <a:p>
            <a:endParaRPr sz="2600" dirty="0"/>
          </a:p>
          <a:p>
            <a:r>
              <a:rPr lang="fr-FR" sz="2600" dirty="0"/>
              <a:t> </a:t>
            </a:r>
            <a:r>
              <a:rPr sz="2600" dirty="0"/>
              <a:t>Copier-coller</a:t>
            </a:r>
            <a:endParaRPr lang="fr-FR" sz="2600" dirty="0"/>
          </a:p>
          <a:p>
            <a:endParaRPr lang="fr-FR" sz="2600" dirty="0"/>
          </a:p>
          <a:p>
            <a:pPr fontAlgn="auto">
              <a:spcAft>
                <a:spcPts val="0"/>
              </a:spcAft>
              <a:defRPr/>
            </a:pPr>
            <a:r>
              <a:rPr lang="fr-FR" sz="2600" dirty="0"/>
              <a:t> Le Contresens :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2600" dirty="0"/>
              <a:t>«  Interprétation contraire au sens véritable d'un texte » (Centre national de ressources textuelles et lexicales, 2012a).</a:t>
            </a:r>
            <a:endParaRPr sz="2600" dirty="0"/>
          </a:p>
          <a:p>
            <a:r>
              <a:rPr lang="fr-FR" sz="2600" dirty="0"/>
              <a:t> </a:t>
            </a:r>
            <a:r>
              <a:rPr sz="2600" dirty="0"/>
              <a:t>Donner son </a:t>
            </a:r>
            <a:r>
              <a:rPr sz="2600" dirty="0" err="1"/>
              <a:t>avis</a:t>
            </a:r>
            <a:endParaRPr sz="2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D79A2C25-B6F6-443A-BCC1-27E9BA7672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218A6FA-0B19-486B-8C50-2E41F770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269" y="2103897"/>
            <a:ext cx="5654565" cy="1184886"/>
          </a:xfrm>
        </p:spPr>
        <p:txBody>
          <a:bodyPr/>
          <a:lstStyle/>
          <a:p>
            <a:r>
              <a:rPr lang="fr-FR" sz="3600" dirty="0"/>
              <a:t>Les différentes étapes de l’élaboration de l’argumentation</a:t>
            </a:r>
            <a:br>
              <a:rPr lang="fr-FR" sz="3600" dirty="0"/>
            </a:b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2E20702-66A9-428A-8CB4-32C24538D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6697" y="1705255"/>
            <a:ext cx="2377359" cy="31035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0886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Objectifs du commentaire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800" dirty="0"/>
              <a:t> </a:t>
            </a:r>
            <a:r>
              <a:rPr sz="2800" dirty="0"/>
              <a:t>Prendre du recul</a:t>
            </a:r>
            <a:r>
              <a:rPr lang="fr-FR" sz="2800" dirty="0"/>
              <a:t>: S’appuyer sur le contexte, des lectures personnelles ou l’expérience professionnelle</a:t>
            </a:r>
          </a:p>
          <a:p>
            <a:endParaRPr sz="2800" dirty="0"/>
          </a:p>
          <a:p>
            <a:r>
              <a:rPr lang="fr-FR" sz="2800" dirty="0"/>
              <a:t> </a:t>
            </a:r>
            <a:r>
              <a:rPr sz="2800" dirty="0"/>
              <a:t>Identifier enjeux, limites et apports</a:t>
            </a:r>
            <a:r>
              <a:rPr lang="fr-FR" sz="2800" dirty="0"/>
              <a:t>:</a:t>
            </a:r>
          </a:p>
          <a:p>
            <a:pPr lvl="1"/>
            <a:r>
              <a:rPr lang="fr-FR" sz="2800" dirty="0"/>
              <a:t>Comprendre</a:t>
            </a:r>
          </a:p>
          <a:p>
            <a:pPr lvl="1"/>
            <a:r>
              <a:rPr lang="fr-FR" sz="2800" dirty="0"/>
              <a:t>Questionner</a:t>
            </a:r>
          </a:p>
          <a:p>
            <a:pPr lvl="1"/>
            <a:r>
              <a:rPr lang="fr-FR" sz="2800" dirty="0"/>
              <a:t>Argumenter</a:t>
            </a:r>
          </a:p>
          <a:p>
            <a:pPr lvl="1"/>
            <a:endParaRPr lang="fr-FR" sz="2800" dirty="0"/>
          </a:p>
          <a:p>
            <a:r>
              <a:rPr lang="fr-FR" sz="2800" dirty="0"/>
              <a:t> Application dans la pratique</a:t>
            </a:r>
          </a:p>
          <a:p>
            <a:pPr lvl="1"/>
            <a:endParaRPr sz="2575" dirty="0"/>
          </a:p>
        </p:txBody>
      </p:sp>
    </p:spTree>
    <p:extLst>
      <p:ext uri="{BB962C8B-B14F-4D97-AF65-F5344CB8AC3E}">
        <p14:creationId xmlns:p14="http://schemas.microsoft.com/office/powerpoint/2010/main" val="3114301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FD112-70CF-420C-972D-87EFCC36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Objectifs du commentaire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5051FEA-E325-4CE8-A777-4E8471E79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3374217"/>
            <a:ext cx="7886700" cy="12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34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Définition</a:t>
            </a:r>
            <a:r>
              <a:rPr b="1" dirty="0"/>
              <a:t> du commentaire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 </a:t>
            </a:r>
            <a:r>
              <a:rPr sz="2800" dirty="0" err="1"/>
              <a:t>Analyse</a:t>
            </a:r>
            <a:r>
              <a:rPr sz="2800" dirty="0"/>
              <a:t> critique du </a:t>
            </a:r>
            <a:r>
              <a:rPr sz="2800" dirty="0" err="1"/>
              <a:t>contenu</a:t>
            </a:r>
            <a:r>
              <a:rPr sz="2800" dirty="0"/>
              <a:t> du </a:t>
            </a:r>
            <a:r>
              <a:rPr sz="2800" dirty="0" err="1"/>
              <a:t>texte</a:t>
            </a:r>
            <a:r>
              <a:rPr sz="2800" dirty="0"/>
              <a:t> résumé. Il </a:t>
            </a:r>
            <a:r>
              <a:rPr sz="2800" dirty="0" err="1"/>
              <a:t>s’appuie</a:t>
            </a:r>
            <a:r>
              <a:rPr sz="2800" dirty="0"/>
              <a:t> sur des arguments </a:t>
            </a:r>
            <a:r>
              <a:rPr sz="2800" dirty="0" err="1"/>
              <a:t>étayés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 Le commentaire s’appuie sur le résumé sans le répéter</a:t>
            </a:r>
          </a:p>
          <a:p>
            <a:pPr marL="0" indent="0"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Différence</a:t>
            </a:r>
            <a:r>
              <a:rPr b="1" dirty="0"/>
              <a:t> avec </a:t>
            </a:r>
            <a:r>
              <a:rPr b="1" dirty="0" err="1"/>
              <a:t>une</a:t>
            </a:r>
            <a:r>
              <a:rPr b="1" dirty="0"/>
              <a:t>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 </a:t>
            </a:r>
            <a:r>
              <a:rPr sz="2800" dirty="0"/>
              <a:t>Le commentaire </a:t>
            </a:r>
            <a:r>
              <a:rPr sz="2800" dirty="0" err="1"/>
              <a:t>est</a:t>
            </a:r>
            <a:r>
              <a:rPr sz="2800" dirty="0"/>
              <a:t> </a:t>
            </a:r>
            <a:r>
              <a:rPr sz="2800" dirty="0" err="1"/>
              <a:t>structuré</a:t>
            </a:r>
            <a:r>
              <a:rPr sz="2800" dirty="0"/>
              <a:t> et </a:t>
            </a:r>
            <a:r>
              <a:rPr sz="2800" dirty="0" err="1"/>
              <a:t>argumenté</a:t>
            </a:r>
            <a:r>
              <a:rPr sz="2800" dirty="0"/>
              <a:t>, pas </a:t>
            </a:r>
            <a:r>
              <a:rPr sz="2800" dirty="0" err="1"/>
              <a:t>une</a:t>
            </a:r>
            <a:r>
              <a:rPr sz="2800" dirty="0"/>
              <a:t> </a:t>
            </a:r>
            <a:r>
              <a:rPr sz="2800" dirty="0" err="1"/>
              <a:t>réaction</a:t>
            </a:r>
            <a:r>
              <a:rPr sz="2800" dirty="0"/>
              <a:t> </a:t>
            </a:r>
            <a:r>
              <a:rPr sz="2800" dirty="0" err="1"/>
              <a:t>personnelle</a:t>
            </a:r>
            <a:r>
              <a:rPr sz="2800" dirty="0"/>
              <a:t> brute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 Éviter les jugements de valeur </a:t>
            </a:r>
          </a:p>
          <a:p>
            <a:endParaRPr lang="fr-FR" sz="2800" dirty="0"/>
          </a:p>
          <a:p>
            <a:r>
              <a:rPr lang="fr-FR" sz="2800" dirty="0"/>
              <a:t> Bannir les formulations du type : ‘je pense que…, d’après moi, selon moi,,,,,,’</a:t>
            </a:r>
          </a:p>
          <a:p>
            <a:endParaRPr lang="fr-FR" sz="2800" dirty="0"/>
          </a:p>
          <a:p>
            <a:pPr marL="0" indent="0"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Structure du commentaire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 </a:t>
            </a:r>
            <a:r>
              <a:rPr sz="2800" dirty="0"/>
              <a:t>Introduction</a:t>
            </a:r>
            <a:endParaRPr lang="fr-FR" sz="2800" dirty="0"/>
          </a:p>
          <a:p>
            <a:endParaRPr sz="2800" dirty="0"/>
          </a:p>
          <a:p>
            <a:r>
              <a:rPr lang="fr-FR" sz="2800" dirty="0"/>
              <a:t> </a:t>
            </a:r>
            <a:r>
              <a:rPr sz="2800" dirty="0" err="1"/>
              <a:t>Développement</a:t>
            </a:r>
            <a:r>
              <a:rPr sz="2800" dirty="0"/>
              <a:t> (2-3 </a:t>
            </a:r>
            <a:r>
              <a:rPr sz="2800" dirty="0" err="1"/>
              <a:t>idées</a:t>
            </a:r>
            <a:r>
              <a:rPr sz="2800" dirty="0"/>
              <a:t>)</a:t>
            </a:r>
            <a:endParaRPr lang="fr-FR" sz="2800" dirty="0"/>
          </a:p>
          <a:p>
            <a:endParaRPr sz="2800" dirty="0"/>
          </a:p>
          <a:p>
            <a:r>
              <a:rPr lang="fr-FR" sz="2800" dirty="0"/>
              <a:t> </a:t>
            </a:r>
            <a:r>
              <a:rPr sz="2800" dirty="0"/>
              <a:t>Conclusion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404A83C-F11A-4CC6-822C-10AC2D36A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Validation de l’UE 6.1 S1</a:t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895CEF0-5F74-4BDB-8EFC-7CB627E86B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 altLang="fr-FR" sz="3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altLang="fr-FR" sz="2800" dirty="0"/>
              <a:t>Réalisation d’une fiche de lecture argumentée en traitement de texte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sz="3600" dirty="0"/>
          </a:p>
          <a:p>
            <a:pPr fontAlgn="auto">
              <a:spcAft>
                <a:spcPts val="0"/>
              </a:spcAft>
              <a:defRPr/>
            </a:pPr>
            <a:endParaRPr lang="fr-FR" altLang="fr-FR" sz="1350" dirty="0"/>
          </a:p>
        </p:txBody>
      </p:sp>
      <p:pic>
        <p:nvPicPr>
          <p:cNvPr id="23556" name="Picture 4" descr="6082-logo-word2007">
            <a:extLst>
              <a:ext uri="{FF2B5EF4-FFF2-40B4-BE49-F238E27FC236}">
                <a16:creationId xmlns:a16="http://schemas.microsoft.com/office/drawing/2014/main" id="{47DFEC48-6261-44BA-8741-9A536DC4A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463"/>
            <a:ext cx="2859088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Structure du développement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 </a:t>
            </a:r>
            <a:r>
              <a:rPr sz="2800" dirty="0" err="1"/>
              <a:t>Thèse</a:t>
            </a:r>
            <a:r>
              <a:rPr sz="2800" dirty="0"/>
              <a:t> 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 </a:t>
            </a:r>
            <a:r>
              <a:rPr sz="2800" dirty="0"/>
              <a:t>Arguments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 </a:t>
            </a:r>
            <a:r>
              <a:rPr sz="2800" dirty="0" err="1"/>
              <a:t>Exemple</a:t>
            </a:r>
            <a:r>
              <a:rPr sz="2800" dirty="0"/>
              <a:t> 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 </a:t>
            </a:r>
            <a:r>
              <a:rPr sz="2800" dirty="0"/>
              <a:t>Conclusion</a:t>
            </a:r>
            <a:endParaRPr lang="fr-FR" sz="2800" dirty="0"/>
          </a:p>
          <a:p>
            <a:endParaRPr lang="fr-FR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1F8F9ED-510B-4449-AE84-6592DAB90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/>
              <a:t>Les étapes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100BD1E-D57E-4C7D-8DD0-0FFB8C0FC8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1450" lvl="1" fontAlgn="auto">
              <a:spcBef>
                <a:spcPts val="75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fr-FR" altLang="fr-FR" sz="2800" b="1" dirty="0">
                <a:solidFill>
                  <a:schemeClr val="tx2"/>
                </a:solidFill>
              </a:rPr>
              <a:t>Rédiger un commentaire (être capable de  prendre du recul vis-à-vis des idées de l’auteur) :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sz="2800" dirty="0"/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r>
              <a:rPr lang="fr-FR" altLang="fr-FR" sz="2800" b="1" dirty="0">
                <a:solidFill>
                  <a:schemeClr val="tx2"/>
                </a:solidFill>
              </a:rPr>
              <a:t>Réflexion sur ce que cela m’amène, mes étonnements, mon questionnement</a:t>
            </a:r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endParaRPr lang="fr-FR" altLang="fr-FR" sz="2800" b="1" dirty="0">
              <a:solidFill>
                <a:schemeClr val="tx2"/>
              </a:solidFill>
            </a:endParaRPr>
          </a:p>
          <a:p>
            <a:pPr marL="171450" lvl="1">
              <a:spcBef>
                <a:spcPts val="750"/>
              </a:spcBef>
              <a:buBlip>
                <a:blip r:embed="rId3"/>
              </a:buBlip>
              <a:defRPr/>
            </a:pPr>
            <a:r>
              <a:rPr lang="fr-FR" altLang="fr-FR" sz="2800" b="1" dirty="0">
                <a:solidFill>
                  <a:schemeClr val="tx2"/>
                </a:solidFill>
              </a:rPr>
              <a:t>Quels sont les liens que je peux faire avec mon vécu et mon expérience personnelle, mes lectures…?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sz="1350" dirty="0"/>
          </a:p>
        </p:txBody>
      </p:sp>
    </p:spTree>
    <p:extLst>
      <p:ext uri="{BB962C8B-B14F-4D97-AF65-F5344CB8AC3E}">
        <p14:creationId xmlns:p14="http://schemas.microsoft.com/office/powerpoint/2010/main" val="3462759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>
            <a:extLst>
              <a:ext uri="{FF2B5EF4-FFF2-40B4-BE49-F238E27FC236}">
                <a16:creationId xmlns:a16="http://schemas.microsoft.com/office/drawing/2014/main" id="{0674D0B6-EF59-43AF-B172-9DDA30D53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Les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701747-E3F9-41B2-AF2F-7C63A9F5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 fontAlgn="auto">
              <a:spcAft>
                <a:spcPts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fr-FR" altLang="fr-FR" sz="2800" dirty="0"/>
              <a:t> </a:t>
            </a:r>
            <a:r>
              <a:rPr lang="fr-FR" altLang="fr-FR" sz="2800" b="1" dirty="0">
                <a:solidFill>
                  <a:schemeClr val="tx2"/>
                </a:solidFill>
              </a:rPr>
              <a:t>Quel est mon positionnement au regard des idées évoquées par l’auteur ?</a:t>
            </a:r>
          </a:p>
          <a:p>
            <a:pPr lvl="1" indent="0" fontAlgn="auto">
              <a:spcAft>
                <a:spcPts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lang="fr-FR" altLang="fr-FR" sz="2800" b="1" dirty="0">
              <a:solidFill>
                <a:schemeClr val="tx2"/>
              </a:solidFill>
            </a:endParaRPr>
          </a:p>
          <a:p>
            <a:pPr lvl="1" indent="0" fontAlgn="auto">
              <a:spcAft>
                <a:spcPts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lang="fr-FR" altLang="fr-FR" sz="1125" dirty="0"/>
          </a:p>
          <a:p>
            <a:pPr lvl="1" indent="0" fontAlgn="auto">
              <a:spcAft>
                <a:spcPts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lang="fr-FR" altLang="fr-FR" sz="1125" dirty="0"/>
          </a:p>
          <a:p>
            <a:pPr lvl="1" indent="0" fontAlgn="auto">
              <a:spcAft>
                <a:spcPts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lang="fr-FR" altLang="fr-FR" sz="1125" dirty="0"/>
          </a:p>
          <a:p>
            <a:pPr fontAlgn="auto">
              <a:spcAft>
                <a:spcPts val="0"/>
              </a:spcAft>
              <a:defRPr/>
            </a:pPr>
            <a:endParaRPr lang="fr-FR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778C7-166A-4A7C-B8D0-52911BBFA200}"/>
              </a:ext>
            </a:extLst>
          </p:cNvPr>
          <p:cNvSpPr/>
          <p:nvPr/>
        </p:nvSpPr>
        <p:spPr>
          <a:xfrm>
            <a:off x="539750" y="4365624"/>
            <a:ext cx="7777163" cy="151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fr-FR" sz="2600" b="1" i="1" dirty="0">
                <a:solidFill>
                  <a:srgbClr val="00B050"/>
                </a:solidFill>
              </a:rPr>
              <a:t> Me positionner c’est être en capacité d’argumenter</a:t>
            </a:r>
          </a:p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fr-FR" sz="2600" b="1" i="1" dirty="0">
                <a:solidFill>
                  <a:srgbClr val="00B050"/>
                </a:solidFill>
              </a:rPr>
              <a:t>Ex :  « selon moi, ….. parce que »</a:t>
            </a:r>
          </a:p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fr-FR" sz="2600" b="1" i="1" dirty="0">
                <a:solidFill>
                  <a:srgbClr val="00B050"/>
                </a:solidFill>
              </a:rPr>
              <a:t> C’est  adhérer ou non aux propos de l’auteur</a:t>
            </a:r>
            <a:endParaRPr lang="fr-FR" altLang="fr-FR" sz="2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56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Connecteurs</a:t>
            </a:r>
            <a:r>
              <a:rPr b="1" dirty="0"/>
              <a:t> </a:t>
            </a:r>
            <a:r>
              <a:rPr b="1" dirty="0" err="1"/>
              <a:t>logiques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 </a:t>
            </a:r>
            <a:r>
              <a:rPr sz="2800" dirty="0" err="1"/>
              <a:t>D’une</a:t>
            </a:r>
            <a:r>
              <a:rPr sz="2800" dirty="0"/>
              <a:t> part / </a:t>
            </a:r>
            <a:r>
              <a:rPr lang="fr-FR" sz="2800" dirty="0"/>
              <a:t>D</a:t>
            </a:r>
            <a:r>
              <a:rPr sz="2800" dirty="0"/>
              <a:t>’</a:t>
            </a:r>
            <a:r>
              <a:rPr sz="2800" dirty="0" err="1"/>
              <a:t>autre</a:t>
            </a:r>
            <a:r>
              <a:rPr sz="2800" dirty="0"/>
              <a:t> part</a:t>
            </a:r>
            <a:endParaRPr lang="fr-FR" sz="2800" dirty="0"/>
          </a:p>
          <a:p>
            <a:endParaRPr sz="2800" dirty="0"/>
          </a:p>
          <a:p>
            <a:r>
              <a:rPr sz="2800" dirty="0"/>
              <a:t> En </a:t>
            </a:r>
            <a:r>
              <a:rPr sz="2800" dirty="0" err="1"/>
              <a:t>effet</a:t>
            </a:r>
            <a:r>
              <a:rPr sz="2800" dirty="0"/>
              <a:t> / </a:t>
            </a:r>
            <a:r>
              <a:rPr lang="fr-FR" sz="2800" dirty="0"/>
              <a:t>C</a:t>
            </a:r>
            <a:r>
              <a:rPr sz="2800" dirty="0" err="1"/>
              <a:t>ependant</a:t>
            </a:r>
            <a:r>
              <a:rPr sz="2800" dirty="0"/>
              <a:t> / </a:t>
            </a:r>
            <a:r>
              <a:rPr lang="fr-FR" sz="2800" dirty="0"/>
              <a:t>D</a:t>
            </a:r>
            <a:r>
              <a:rPr sz="2800" dirty="0" err="1"/>
              <a:t>onc</a:t>
            </a:r>
            <a:r>
              <a:rPr lang="fr-FR" sz="2800" dirty="0"/>
              <a:t>/ Ainsi</a:t>
            </a:r>
          </a:p>
          <a:p>
            <a:endParaRPr lang="fr-FR" sz="2800" dirty="0"/>
          </a:p>
          <a:p>
            <a:r>
              <a:rPr lang="fr-FR" sz="2800" dirty="0"/>
              <a:t> C’est pourquoi/ Par ailleurs/Non seulement/</a:t>
            </a:r>
          </a:p>
          <a:p>
            <a:endParaRPr lang="fr-FR" sz="2800" dirty="0"/>
          </a:p>
          <a:p>
            <a:r>
              <a:rPr lang="fr-FR" sz="2800" dirty="0"/>
              <a:t>…</a:t>
            </a:r>
            <a:endParaRPr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38AD96-1485-437D-AD19-F4C6E06F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2" y="0"/>
            <a:ext cx="7762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8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Méthode pour </a:t>
            </a:r>
            <a:r>
              <a:rPr lang="fr-FR" b="1" dirty="0"/>
              <a:t>organniser </a:t>
            </a:r>
            <a:r>
              <a:rPr b="1" dirty="0"/>
              <a:t>son travail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sz="2800" dirty="0"/>
              <a:t>1. Lire : 20 min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3. Relecture : 40 min</a:t>
            </a:r>
          </a:p>
          <a:p>
            <a:pPr marL="0" indent="0">
              <a:buNone/>
            </a:pPr>
            <a:endParaRPr sz="2800" dirty="0"/>
          </a:p>
          <a:p>
            <a:pPr marL="0" indent="0">
              <a:buNone/>
            </a:pPr>
            <a:r>
              <a:rPr lang="fr-FR" sz="2800" dirty="0"/>
              <a:t>3</a:t>
            </a:r>
            <a:r>
              <a:rPr sz="2800" dirty="0"/>
              <a:t>. Résumer : </a:t>
            </a:r>
            <a:r>
              <a:rPr lang="fr-FR" sz="2800" dirty="0"/>
              <a:t>6</a:t>
            </a:r>
            <a:r>
              <a:rPr sz="2800" dirty="0"/>
              <a:t>0 min</a:t>
            </a:r>
            <a:endParaRPr lang="fr-FR" sz="2800" dirty="0"/>
          </a:p>
          <a:p>
            <a:pPr marL="0" indent="0">
              <a:buNone/>
            </a:pPr>
            <a:endParaRPr sz="2800" dirty="0"/>
          </a:p>
          <a:p>
            <a:pPr marL="0" indent="0">
              <a:buNone/>
            </a:pPr>
            <a:r>
              <a:rPr lang="fr-FR" sz="2800" dirty="0"/>
              <a:t>4</a:t>
            </a:r>
            <a:r>
              <a:rPr sz="2800" dirty="0"/>
              <a:t>. Comment</a:t>
            </a:r>
            <a:r>
              <a:rPr lang="fr-FR" sz="2800" dirty="0"/>
              <a:t>aire</a:t>
            </a:r>
            <a:r>
              <a:rPr sz="2800" dirty="0"/>
              <a:t> : </a:t>
            </a:r>
            <a:r>
              <a:rPr lang="fr-FR" sz="2800" dirty="0"/>
              <a:t>6</a:t>
            </a:r>
            <a:r>
              <a:rPr sz="2800" dirty="0"/>
              <a:t>0 min</a:t>
            </a:r>
            <a:endParaRPr lang="fr-FR" sz="2800" dirty="0"/>
          </a:p>
          <a:p>
            <a:pPr marL="0" indent="0">
              <a:buNone/>
            </a:pPr>
            <a:endParaRPr sz="2800" dirty="0"/>
          </a:p>
          <a:p>
            <a:pPr marL="0" indent="0">
              <a:buNone/>
            </a:pPr>
            <a:r>
              <a:rPr lang="fr-FR" sz="2800" dirty="0"/>
              <a:t>5</a:t>
            </a:r>
            <a:r>
              <a:rPr sz="2800" dirty="0"/>
              <a:t>. </a:t>
            </a:r>
            <a:r>
              <a:rPr sz="2800" dirty="0" err="1"/>
              <a:t>Relecture</a:t>
            </a:r>
            <a:r>
              <a:rPr sz="2800" dirty="0"/>
              <a:t> : </a:t>
            </a:r>
            <a:r>
              <a:rPr lang="fr-FR" sz="2800" dirty="0"/>
              <a:t>3</a:t>
            </a:r>
            <a:r>
              <a:rPr sz="2800" dirty="0"/>
              <a:t>0 min</a:t>
            </a:r>
          </a:p>
        </p:txBody>
      </p:sp>
    </p:spTree>
    <p:extLst>
      <p:ext uri="{BB962C8B-B14F-4D97-AF65-F5344CB8AC3E}">
        <p14:creationId xmlns:p14="http://schemas.microsoft.com/office/powerpoint/2010/main" val="2433408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/>
              <a:t>Relecture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endParaRPr lang="fr-FR" altLang="fr-FR" sz="2100" b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fr-FR" altLang="fr-FR" sz="2800" dirty="0"/>
              <a:t> Il est essentiel de relire le résumé pour vérifier la fidélité avec l’article</a:t>
            </a:r>
          </a:p>
          <a:p>
            <a:pPr>
              <a:lnSpc>
                <a:spcPct val="110000"/>
              </a:lnSpc>
            </a:pPr>
            <a:endParaRPr lang="fr-FR" altLang="fr-FR" sz="2800" dirty="0"/>
          </a:p>
          <a:p>
            <a:pPr>
              <a:lnSpc>
                <a:spcPct val="110000"/>
              </a:lnSpc>
            </a:pPr>
            <a:r>
              <a:rPr lang="fr-FR" altLang="fr-FR" sz="2800" dirty="0"/>
              <a:t> Identifier d’éventuels contresens</a:t>
            </a:r>
          </a:p>
          <a:p>
            <a:pPr>
              <a:lnSpc>
                <a:spcPct val="110000"/>
              </a:lnSpc>
            </a:pPr>
            <a:endParaRPr lang="fr-FR" altLang="fr-FR" sz="2800" dirty="0"/>
          </a:p>
          <a:p>
            <a:pPr>
              <a:lnSpc>
                <a:spcPct val="110000"/>
              </a:lnSpc>
            </a:pPr>
            <a:r>
              <a:rPr lang="fr-FR" altLang="fr-FR" sz="2800" dirty="0"/>
              <a:t> S’assurer de la cohérence de l’ensemble de l’écrit</a:t>
            </a:r>
          </a:p>
          <a:p>
            <a:pPr>
              <a:lnSpc>
                <a:spcPct val="110000"/>
              </a:lnSpc>
            </a:pPr>
            <a:endParaRPr lang="fr-FR" altLang="fr-FR" sz="2800" dirty="0"/>
          </a:p>
          <a:p>
            <a:pPr>
              <a:lnSpc>
                <a:spcPct val="110000"/>
              </a:lnSpc>
            </a:pPr>
            <a:r>
              <a:rPr lang="fr-FR" altLang="fr-FR" sz="2800" dirty="0"/>
              <a:t>Repérer le </a:t>
            </a:r>
            <a:r>
              <a:rPr lang="fr-FR" altLang="fr-FR" sz="2800"/>
              <a:t>lien entre </a:t>
            </a:r>
            <a:r>
              <a:rPr lang="fr-FR" altLang="fr-FR" sz="2800" dirty="0"/>
              <a:t>la fiche de lecture et le commentaire</a:t>
            </a:r>
          </a:p>
          <a:p>
            <a:pPr>
              <a:lnSpc>
                <a:spcPct val="110000"/>
              </a:lnSpc>
            </a:pPr>
            <a:endParaRPr lang="fr-FR" altLang="fr-FR" sz="2800" dirty="0"/>
          </a:p>
          <a:p>
            <a:pPr>
              <a:lnSpc>
                <a:spcPct val="110000"/>
              </a:lnSpc>
            </a:pPr>
            <a:r>
              <a:rPr lang="fr-FR" altLang="fr-FR" sz="2800" dirty="0"/>
              <a:t> Corriger les fautes d’orthographes </a:t>
            </a:r>
          </a:p>
        </p:txBody>
      </p:sp>
    </p:spTree>
    <p:extLst>
      <p:ext uri="{BB962C8B-B14F-4D97-AF65-F5344CB8AC3E}">
        <p14:creationId xmlns:p14="http://schemas.microsoft.com/office/powerpoint/2010/main" val="2047053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47E143A-234D-4F9A-B5AB-50FE89DA34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39091B-F6CC-4820-9D65-A0669132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717" y="2345635"/>
            <a:ext cx="4195339" cy="1184886"/>
          </a:xfrm>
        </p:spPr>
        <p:txBody>
          <a:bodyPr/>
          <a:lstStyle/>
          <a:p>
            <a:r>
              <a:rPr lang="fr-FR" dirty="0"/>
              <a:t>Exemples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B5CB7755-FB24-4B41-A5A9-7A88C5ED3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55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3">
            <a:extLst>
              <a:ext uri="{FF2B5EF4-FFF2-40B4-BE49-F238E27FC236}">
                <a16:creationId xmlns:a16="http://schemas.microsoft.com/office/drawing/2014/main" id="{1337C3D2-F64C-4E68-9D85-D27D03A4E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" y="399392"/>
            <a:ext cx="9144000" cy="645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2A1B9B-5613-4F03-921E-95190AEC7F8D}"/>
              </a:ext>
            </a:extLst>
          </p:cNvPr>
          <p:cNvSpPr/>
          <p:nvPr/>
        </p:nvSpPr>
        <p:spPr>
          <a:xfrm>
            <a:off x="7000081" y="1365087"/>
            <a:ext cx="1009650" cy="3603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97DC2-6FEC-4F54-AF2B-2887D9A760A0}"/>
              </a:ext>
            </a:extLst>
          </p:cNvPr>
          <p:cNvSpPr/>
          <p:nvPr/>
        </p:nvSpPr>
        <p:spPr>
          <a:xfrm>
            <a:off x="1093076" y="1628775"/>
            <a:ext cx="630621" cy="242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00364-9114-47F2-A367-5C18614CF47B}"/>
              </a:ext>
            </a:extLst>
          </p:cNvPr>
          <p:cNvSpPr/>
          <p:nvPr/>
        </p:nvSpPr>
        <p:spPr>
          <a:xfrm>
            <a:off x="4120055" y="630621"/>
            <a:ext cx="1496521" cy="637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 3">
            <a:extLst>
              <a:ext uri="{FF2B5EF4-FFF2-40B4-BE49-F238E27FC236}">
                <a16:creationId xmlns:a16="http://schemas.microsoft.com/office/drawing/2014/main" id="{1769B364-B64B-4472-A3BA-AB3051C2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125538"/>
            <a:ext cx="72517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/>
              <a:t>Objectifs</a:t>
            </a:r>
            <a:r>
              <a:rPr b="1" dirty="0"/>
              <a:t> </a:t>
            </a:r>
            <a:r>
              <a:rPr b="1" dirty="0" err="1"/>
              <a:t>pédagogiques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9396"/>
            <a:ext cx="7886700" cy="4351338"/>
          </a:xfrm>
        </p:spPr>
        <p:txBody>
          <a:bodyPr>
            <a:noAutofit/>
          </a:bodyPr>
          <a:lstStyle/>
          <a:p>
            <a:r>
              <a:rPr lang="fr-FR" sz="2400" dirty="0"/>
              <a:t> Savoir utiliser un traitement de texte et mettre en forme un document</a:t>
            </a:r>
          </a:p>
          <a:p>
            <a:endParaRPr lang="fr-FR" sz="2400" dirty="0"/>
          </a:p>
          <a:p>
            <a:r>
              <a:rPr lang="fr-FR" sz="2400" dirty="0"/>
              <a:t> Savoir consulter  la structure  d’un article (titre, sous titres..)</a:t>
            </a:r>
          </a:p>
          <a:p>
            <a:endParaRPr lang="fr-FR" sz="2400" dirty="0"/>
          </a:p>
          <a:p>
            <a:r>
              <a:rPr lang="fr-FR" sz="2400" dirty="0"/>
              <a:t> Savoir extraire les idées d’un  article</a:t>
            </a:r>
          </a:p>
          <a:p>
            <a:endParaRPr lang="fr-FR" sz="2400" dirty="0"/>
          </a:p>
          <a:p>
            <a:r>
              <a:rPr lang="fr-FR" sz="2400" dirty="0"/>
              <a:t> </a:t>
            </a:r>
            <a:r>
              <a:rPr sz="2400" dirty="0"/>
              <a:t>Savoir structurer un résumé puis un commentaire</a:t>
            </a:r>
            <a:endParaRPr lang="fr-FR" sz="2400" dirty="0"/>
          </a:p>
          <a:p>
            <a:endParaRPr sz="2400" dirty="0"/>
          </a:p>
          <a:p>
            <a:r>
              <a:rPr lang="fr-FR" sz="2400" dirty="0"/>
              <a:t> </a:t>
            </a:r>
            <a:r>
              <a:rPr sz="2400" dirty="0"/>
              <a:t>Développer un regard critique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26BBF535-3C63-42DD-ABB4-D0947AB3DA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0E05976-1DB5-4F97-8517-20799A08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29" y="2345635"/>
            <a:ext cx="4133027" cy="1184886"/>
          </a:xfrm>
        </p:spPr>
        <p:txBody>
          <a:bodyPr/>
          <a:lstStyle/>
          <a:p>
            <a:r>
              <a:rPr lang="fr-FR" dirty="0"/>
              <a:t>L’évaluation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BD6A4B7-BF78-430C-BC0C-10064A77B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052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575165F-B827-4AA5-9A91-BE869D8A2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/>
              <a:t>Modalités d’évaluation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7C818A9-FDF2-484B-8813-F173518B70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2800" dirty="0"/>
              <a:t>Réalisation d’une fiche de lecture d’un article professionnel avec réalisation d’un commentaire argumenté, en traitement de texte, en groupe restreint d’étudiants</a:t>
            </a: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/>
              <a:t>Le dossier est à réaliser avec le respect des attendus d’un travail écrit, y compris des normes APA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altLang="fr-FR" sz="2400" dirty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19200367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575165F-B827-4AA5-9A91-BE869D8A2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/>
              <a:t>Modalités d’évaluation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7C818A9-FDF2-484B-8813-F173518B70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La fiche de lecture portera sur un  article sélectionné par les référents de l’UE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800" dirty="0">
                <a:latin typeface="Calibri" panose="020F0502020204030204" pitchFamily="34" charset="0"/>
              </a:rPr>
              <a:t>L’évaluation est groupale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800" dirty="0">
                <a:latin typeface="Calibri" panose="020F0502020204030204" pitchFamily="34" charset="0"/>
              </a:rPr>
              <a:t>Cependant, la note d’un étudiant peut être modifiée de manière individuelle par rapport à celle de l’ensemble du groupe en fonction de son implication au temps obligatoire du 08/10/2025. Un étudiant peut alors se voir invalidé l’UE.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A25CD-9E92-4F01-816B-4B69EA2B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Déroulement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CEE06A-A7BC-47D6-9EC9-EDCF85752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078"/>
            <a:ext cx="7886700" cy="4872796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>
                <a:effectLst/>
                <a:ea typeface="Times New Roman" panose="02020603050405020304" pitchFamily="18" charset="0"/>
              </a:rPr>
              <a:t>Les formateurs ont présélectionné 4 textes en lien avec une thématique de santé</a:t>
            </a:r>
          </a:p>
          <a:p>
            <a:pPr marL="0" indent="0">
              <a:buNone/>
            </a:pPr>
            <a:endParaRPr lang="fr-FR" sz="2600" dirty="0">
              <a:effectLst/>
              <a:ea typeface="Times New Roman" panose="02020603050405020304" pitchFamily="18" charset="0"/>
            </a:endParaRPr>
          </a:p>
          <a:p>
            <a:pPr algn="just">
              <a:tabLst>
                <a:tab pos="114300" algn="l"/>
              </a:tabLst>
            </a:pPr>
            <a:r>
              <a:rPr lang="fr-FR" sz="2600" dirty="0">
                <a:effectLst/>
                <a:ea typeface="Times New Roman" panose="02020603050405020304" pitchFamily="18" charset="0"/>
              </a:rPr>
              <a:t> </a:t>
            </a:r>
            <a:r>
              <a:rPr lang="fr-FR" sz="2600" u="sng" dirty="0">
                <a:effectLst/>
                <a:ea typeface="Times New Roman" panose="02020603050405020304" pitchFamily="18" charset="0"/>
              </a:rPr>
              <a:t>Deux étapes :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fr-FR" sz="2600" dirty="0">
                <a:effectLst/>
                <a:ea typeface="Times New Roman" panose="02020603050405020304" pitchFamily="18" charset="0"/>
              </a:rPr>
              <a:t>L’évaluation est réalisée de façon collective, en ½ groupe de CP, le 08/10/25 de 09h00 </a:t>
            </a:r>
            <a:r>
              <a:rPr lang="fr-FR" sz="2600" dirty="0">
                <a:ea typeface="Times New Roman" panose="02020603050405020304" pitchFamily="18" charset="0"/>
              </a:rPr>
              <a:t>à 12h30. L’article sera remis aux étudiants le 08/10/2025.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114300" algn="l"/>
              </a:tabLst>
            </a:pPr>
            <a:endParaRPr lang="fr-FR" sz="26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600" dirty="0">
                <a:effectLst/>
                <a:ea typeface="Times New Roman" panose="02020603050405020304" pitchFamily="18" charset="0"/>
              </a:rPr>
              <a:t>La fiche de lecture remise en présentiel, au format attendu, aux référents de l’UE, le 10/10/2025 entre 08h45 et 09h00, en amphi, par l’étudiant désigné dans le groupe. Si retard, invalidation de l’UE pour l’ensemble du groupe. Pas d’envoi par mail.</a:t>
            </a:r>
            <a:endParaRPr lang="fr-FR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90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469B626-61B6-4D15-B74F-AA77DB241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/>
              <a:t>Modalités d’évaluation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382573A-86E6-4557-B507-A0C158DA1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altLang="fr-FR" sz="2800" dirty="0"/>
              <a:t>La fiche de lecture devra être remise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350" dirty="0">
              <a:solidFill>
                <a:srgbClr val="008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350" dirty="0"/>
          </a:p>
          <a:p>
            <a:pPr fontAlgn="auto">
              <a:spcAft>
                <a:spcPts val="0"/>
              </a:spcAft>
              <a:defRPr/>
            </a:pPr>
            <a:endParaRPr lang="fr-FR" altLang="fr-FR" sz="1350" dirty="0"/>
          </a:p>
          <a:p>
            <a:pPr fontAlgn="auto">
              <a:spcAft>
                <a:spcPts val="0"/>
              </a:spcAft>
              <a:defRPr/>
            </a:pPr>
            <a:endParaRPr lang="fr-FR" altLang="fr-FR" sz="1350" dirty="0"/>
          </a:p>
          <a:p>
            <a:pPr fontAlgn="auto">
              <a:spcAft>
                <a:spcPts val="0"/>
              </a:spcAft>
              <a:defRPr/>
            </a:pPr>
            <a:endParaRPr lang="fr-FR" altLang="fr-FR" sz="2800" dirty="0"/>
          </a:p>
          <a:p>
            <a:pPr fontAlgn="auto">
              <a:spcAft>
                <a:spcPts val="0"/>
              </a:spcAft>
              <a:defRPr/>
            </a:pPr>
            <a:endParaRPr lang="fr-FR" altLang="fr-FR" sz="2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altLang="fr-FR" sz="135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EE89E7-2385-4FA4-B597-DBF41534C821}"/>
              </a:ext>
            </a:extLst>
          </p:cNvPr>
          <p:cNvSpPr/>
          <p:nvPr/>
        </p:nvSpPr>
        <p:spPr>
          <a:xfrm>
            <a:off x="797719" y="5098255"/>
            <a:ext cx="7775575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b="1" dirty="0">
                <a:solidFill>
                  <a:srgbClr val="00B050"/>
                </a:solidFill>
              </a:rPr>
              <a:t>Tout retard entrainera une invalidation de l’UE pour le groupe concerné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40488-D1BF-488C-87C5-E08CF15E1FAE}"/>
              </a:ext>
            </a:extLst>
          </p:cNvPr>
          <p:cNvSpPr/>
          <p:nvPr/>
        </p:nvSpPr>
        <p:spPr>
          <a:xfrm>
            <a:off x="682625" y="2459038"/>
            <a:ext cx="7777163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solidFill>
                  <a:srgbClr val="008000"/>
                </a:solidFill>
              </a:rPr>
              <a:t>     </a:t>
            </a:r>
            <a:r>
              <a:rPr lang="fr-FR" altLang="fr-FR" sz="2800" b="1" dirty="0">
                <a:solidFill>
                  <a:srgbClr val="008000"/>
                </a:solidFill>
              </a:rPr>
              <a:t>Vendredi 10 Octobre 2025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800" b="1" dirty="0">
                <a:solidFill>
                  <a:srgbClr val="008000"/>
                </a:solidFill>
              </a:rPr>
              <a:t>Entre 08h45 et 09h00, en amphi</a:t>
            </a:r>
          </a:p>
        </p:txBody>
      </p:sp>
      <p:pic>
        <p:nvPicPr>
          <p:cNvPr id="53254" name="Image 1">
            <a:extLst>
              <a:ext uri="{FF2B5EF4-FFF2-40B4-BE49-F238E27FC236}">
                <a16:creationId xmlns:a16="http://schemas.microsoft.com/office/drawing/2014/main" id="{D03BF816-7816-42B0-866C-724B161C4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405">
            <a:off x="830782" y="3638295"/>
            <a:ext cx="17780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575165F-B827-4AA5-9A91-BE869D8A2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/>
              <a:t>Critères d’évaluation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7C818A9-FDF2-484B-8813-F173518B70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altLang="fr-FR" sz="2600" dirty="0">
                <a:cs typeface="Times New Roman" panose="02020603050405020304" pitchFamily="18" charset="0"/>
              </a:rPr>
              <a:t>Travail réalisé de façon collective, </a:t>
            </a:r>
            <a:r>
              <a:rPr lang="fr-FR" altLang="fr-FR" sz="2600" u="sng" dirty="0">
                <a:cs typeface="Times New Roman" panose="02020603050405020304" pitchFamily="18" charset="0"/>
              </a:rPr>
              <a:t>note groupale</a:t>
            </a:r>
          </a:p>
          <a:p>
            <a:pPr marL="0" indent="0">
              <a:buNone/>
              <a:defRPr/>
            </a:pPr>
            <a:endParaRPr lang="fr-FR" altLang="fr-FR" sz="2600" u="sng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Une invalidation de fait aura lieu </a:t>
            </a:r>
            <a:r>
              <a:rPr lang="fr-FR" sz="2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retard ou absence au temps de présence obligatoire du 08 </a:t>
            </a:r>
            <a:r>
              <a:rPr lang="fr-FR" sz="2600" u="sng" dirty="0">
                <a:latin typeface="Calibri" panose="020F0502020204030204" pitchFamily="34" charset="0"/>
              </a:rPr>
              <a:t>octobre 2025 </a:t>
            </a:r>
            <a:r>
              <a:rPr lang="fr-FR" altLang="fr-FR" sz="2600" u="sng" dirty="0">
                <a:latin typeface="Calibri" panose="020F0502020204030204" pitchFamily="34" charset="0"/>
              </a:rPr>
              <a:t>pour l’étudiant concerné</a:t>
            </a:r>
          </a:p>
          <a:p>
            <a:pPr marL="0" indent="0">
              <a:buNone/>
              <a:defRPr/>
            </a:pPr>
            <a:endParaRPr lang="fr-FR" sz="28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fr-FR" altLang="fr-FR" sz="2800" u="sng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altLang="fr-FR" sz="2600" dirty="0"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2800" dirty="0"/>
          </a:p>
          <a:p>
            <a:pPr fontAlgn="auto">
              <a:spcAft>
                <a:spcPts val="0"/>
              </a:spcAft>
              <a:defRPr/>
            </a:pPr>
            <a:endParaRPr lang="fr-FR" altLang="fr-FR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54E31-6BFF-4804-A5C4-5696374113B6}"/>
              </a:ext>
            </a:extLst>
          </p:cNvPr>
          <p:cNvSpPr/>
          <p:nvPr/>
        </p:nvSpPr>
        <p:spPr>
          <a:xfrm>
            <a:off x="628650" y="4696891"/>
            <a:ext cx="7777162" cy="1379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800" dirty="0">
                <a:solidFill>
                  <a:srgbClr val="00B050"/>
                </a:solidFill>
              </a:rPr>
              <a:t>Tout plagiat donnera lieu à une invalidation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3F8EEC-CD08-4C90-8BD0-B45F3F66F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032" y="4785204"/>
            <a:ext cx="1603387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219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C844D2B-CB60-4F55-877A-AE5FAE34E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Critères d’évaluation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9A71B58-68D2-488E-A794-436DDFDE72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 Efficacité</a:t>
            </a:r>
            <a:r>
              <a:rPr lang="fr-FR" altLang="fr-FR" sz="2400" dirty="0"/>
              <a:t> du résultat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>
                <a:effectLst/>
                <a:ea typeface="Times New Roman" panose="02020603050405020304" pitchFamily="18" charset="0"/>
              </a:rPr>
              <a:t> Respect de la méthode de fiche de lecture et commentaire argumenté, de </a:t>
            </a:r>
            <a:r>
              <a:rPr lang="fr-FR" sz="2400" dirty="0">
                <a:ea typeface="Times New Roman" panose="02020603050405020304" pitchFamily="18" charset="0"/>
              </a:rPr>
              <a:t>manière restreinte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>
                <a:ea typeface="Times New Roman" panose="02020603050405020304" pitchFamily="18" charset="0"/>
              </a:rPr>
              <a:t> Présentation soigné et respect des normes APA et de citation: fiche</a:t>
            </a:r>
            <a:r>
              <a:rPr lang="fr-FR" altLang="fr-FR" sz="2400" dirty="0"/>
              <a:t> type, Word, texte justifié</a:t>
            </a:r>
          </a:p>
          <a:p>
            <a:pPr fontAlgn="auto">
              <a:spcAft>
                <a:spcPts val="0"/>
              </a:spcAft>
              <a:defRPr/>
            </a:pPr>
            <a:endParaRPr lang="fr-FR" sz="2400" dirty="0">
              <a:effectLst/>
              <a:ea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2400" dirty="0"/>
              <a:t>Mots-clés identifiés et pertinents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2400" dirty="0"/>
              <a:t>Idées fortes et secondaires repérées et synthétisées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2400" dirty="0"/>
              <a:t>Citations illustrant les propos de l’auteur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2400" dirty="0"/>
              <a:t>Commentaire faisant apparaitre une position </a:t>
            </a:r>
            <a:r>
              <a:rPr lang="fr-FR" altLang="fr-FR" sz="2400" dirty="0">
                <a:solidFill>
                  <a:srgbClr val="002060"/>
                </a:solidFill>
              </a:rPr>
              <a:t>REFLEXIVE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altLang="fr-FR" sz="2400" dirty="0"/>
              <a:t>Référence bibliographique complète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350" dirty="0"/>
          </a:p>
        </p:txBody>
      </p:sp>
      <p:pic>
        <p:nvPicPr>
          <p:cNvPr id="48132" name="Image 1">
            <a:extLst>
              <a:ext uri="{FF2B5EF4-FFF2-40B4-BE49-F238E27FC236}">
                <a16:creationId xmlns:a16="http://schemas.microsoft.com/office/drawing/2014/main" id="{EFF7DD97-FC84-4A17-B00C-D9A23F37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2" y="3386870"/>
            <a:ext cx="2071008" cy="122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>
            <a:extLst>
              <a:ext uri="{FF2B5EF4-FFF2-40B4-BE49-F238E27FC236}">
                <a16:creationId xmlns:a16="http://schemas.microsoft.com/office/drawing/2014/main" id="{4D58FD93-AA7F-413A-9E7B-15A664C86E5C}"/>
              </a:ext>
            </a:extLst>
          </p:cNvPr>
          <p:cNvSpPr/>
          <p:nvPr/>
        </p:nvSpPr>
        <p:spPr>
          <a:xfrm rot="11192148" flipH="1">
            <a:off x="4807857" y="3760769"/>
            <a:ext cx="844550" cy="173037"/>
          </a:xfrm>
          <a:prstGeom prst="rightArrow">
            <a:avLst>
              <a:gd name="adj1" fmla="val 33330"/>
              <a:gd name="adj2" fmla="val 50000"/>
            </a:avLst>
          </a:pr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>
            <a:extLst>
              <a:ext uri="{FF2B5EF4-FFF2-40B4-BE49-F238E27FC236}">
                <a16:creationId xmlns:a16="http://schemas.microsoft.com/office/drawing/2014/main" id="{6332A21D-C1E0-42BE-A267-A0C454599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594994"/>
          </a:xfrm>
        </p:spPr>
        <p:txBody>
          <a:bodyPr/>
          <a:lstStyle/>
          <a:p>
            <a:r>
              <a:rPr lang="fr-FR" altLang="fr-FR" b="1" dirty="0"/>
              <a:t>Grille d’évaluation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56BA7-4A14-4D14-9C3D-980521A0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9876BC-07BB-4D9E-ACA3-6CAB15716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71" y="917943"/>
            <a:ext cx="5763457" cy="556381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QCM de </a:t>
            </a:r>
            <a:r>
              <a:rPr b="1" dirty="0" err="1"/>
              <a:t>révision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1. </a:t>
            </a:r>
            <a:r>
              <a:rPr sz="2800" dirty="0" err="1"/>
              <a:t>Qu’est-ce</a:t>
            </a:r>
            <a:r>
              <a:rPr sz="2800" dirty="0"/>
              <a:t> </a:t>
            </a:r>
            <a:r>
              <a:rPr sz="2800" dirty="0" err="1"/>
              <a:t>qu’un</a:t>
            </a:r>
            <a:r>
              <a:rPr sz="2800" dirty="0"/>
              <a:t> résumé ?</a:t>
            </a:r>
          </a:p>
          <a:p>
            <a:r>
              <a:rPr sz="2800" dirty="0"/>
              <a:t>2. Quelle </a:t>
            </a:r>
            <a:r>
              <a:rPr sz="2800" dirty="0" err="1"/>
              <a:t>est</a:t>
            </a:r>
            <a:r>
              <a:rPr sz="2800" dirty="0"/>
              <a:t> la </a:t>
            </a:r>
            <a:r>
              <a:rPr sz="2800" dirty="0" err="1"/>
              <a:t>différence</a:t>
            </a:r>
            <a:r>
              <a:rPr sz="2800" dirty="0"/>
              <a:t> avec </a:t>
            </a:r>
            <a:r>
              <a:rPr sz="2800" dirty="0" err="1"/>
              <a:t>une</a:t>
            </a:r>
            <a:r>
              <a:rPr sz="2800" dirty="0"/>
              <a:t> </a:t>
            </a:r>
            <a:r>
              <a:rPr sz="2800" dirty="0" err="1"/>
              <a:t>synthèse</a:t>
            </a:r>
            <a:r>
              <a:rPr sz="2800" dirty="0"/>
              <a:t> ?</a:t>
            </a:r>
          </a:p>
          <a:p>
            <a:r>
              <a:rPr sz="2800" dirty="0"/>
              <a:t>3. Citer deux </a:t>
            </a:r>
            <a:r>
              <a:rPr sz="2800" dirty="0" err="1"/>
              <a:t>critères</a:t>
            </a:r>
            <a:r>
              <a:rPr sz="2800" dirty="0"/>
              <a:t> d’un bon commentaire…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Conclusion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sz="2400" dirty="0"/>
              <a:t> Ce n’est pas une discussion</a:t>
            </a:r>
          </a:p>
          <a:p>
            <a:endParaRPr lang="fr-FR" altLang="fr-FR" sz="2400" dirty="0"/>
          </a:p>
          <a:p>
            <a:r>
              <a:rPr lang="fr-FR" altLang="fr-FR" sz="2400" dirty="0"/>
              <a:t> Tout est dans le texte</a:t>
            </a:r>
          </a:p>
          <a:p>
            <a:endParaRPr lang="fr-FR" altLang="fr-FR" sz="2400" dirty="0"/>
          </a:p>
          <a:p>
            <a:r>
              <a:rPr lang="fr-FR" sz="2400" dirty="0"/>
              <a:t> Lire activement</a:t>
            </a:r>
          </a:p>
          <a:p>
            <a:endParaRPr lang="fr-FR" sz="2400" dirty="0"/>
          </a:p>
          <a:p>
            <a:r>
              <a:rPr lang="fr-FR" sz="2400" dirty="0"/>
              <a:t> Structurer</a:t>
            </a:r>
          </a:p>
          <a:p>
            <a:endParaRPr lang="fr-FR" sz="2400" dirty="0"/>
          </a:p>
          <a:p>
            <a:r>
              <a:rPr lang="fr-FR" sz="2400" dirty="0"/>
              <a:t> Être neutre et critique</a:t>
            </a:r>
          </a:p>
          <a:p>
            <a:pPr marL="0" indent="0">
              <a:buNone/>
            </a:pPr>
            <a:endParaRPr lang="fr-FR" altLang="fr-FR" sz="2100" dirty="0"/>
          </a:p>
        </p:txBody>
      </p:sp>
    </p:spTree>
    <p:extLst>
      <p:ext uri="{BB962C8B-B14F-4D97-AF65-F5344CB8AC3E}">
        <p14:creationId xmlns:p14="http://schemas.microsoft.com/office/powerpoint/2010/main" val="304539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/>
              <a:t>Lien avec la pratique professionnelle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55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 Développement des compétences de méthode de travail et de raisonnement infirmier</a:t>
            </a:r>
          </a:p>
          <a:p>
            <a:endParaRPr lang="fr-FR" sz="2800" dirty="0"/>
          </a:p>
          <a:p>
            <a:r>
              <a:rPr lang="fr-FR" sz="2800" dirty="0"/>
              <a:t> Développer la capacité à synthétiser et à analyser un texte professionnel ou scientifique</a:t>
            </a:r>
          </a:p>
          <a:p>
            <a:endParaRPr lang="fr-FR" sz="2800" dirty="0"/>
          </a:p>
          <a:p>
            <a:r>
              <a:rPr lang="fr-FR" sz="2800" dirty="0"/>
              <a:t> Développer l’esprit critique, la communication écrite et la réflexion, voire la réflexivité, infirmière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400" dirty="0"/>
              <a:t> Le résumé commenté est un exercice exigeant mais essentiel dans la formation infirmière</a:t>
            </a:r>
          </a:p>
          <a:p>
            <a:endParaRPr lang="fr-FR" sz="2400" dirty="0"/>
          </a:p>
          <a:p>
            <a:r>
              <a:rPr lang="fr-FR" sz="2400" dirty="0"/>
              <a:t> Identifier l’idée principale: </a:t>
            </a:r>
            <a:r>
              <a:rPr sz="2400" dirty="0" err="1"/>
              <a:t>Repérer</a:t>
            </a:r>
            <a:r>
              <a:rPr sz="2400" dirty="0"/>
              <a:t> la </a:t>
            </a:r>
            <a:r>
              <a:rPr sz="2400" dirty="0" err="1"/>
              <a:t>thèse</a:t>
            </a:r>
            <a:r>
              <a:rPr sz="2400" dirty="0"/>
              <a:t> </a:t>
            </a:r>
            <a:r>
              <a:rPr sz="2400" dirty="0" err="1"/>
              <a:t>ou</a:t>
            </a:r>
            <a:r>
              <a:rPr sz="2400" dirty="0"/>
              <a:t> le message central</a:t>
            </a:r>
            <a:endParaRPr lang="fr-FR" sz="2400" dirty="0"/>
          </a:p>
          <a:p>
            <a:r>
              <a:rPr lang="fr-FR" sz="2400" dirty="0"/>
              <a:t> Repérer les idées secondaires: Compléments, exemples, explications…</a:t>
            </a:r>
          </a:p>
          <a:p>
            <a:endParaRPr lang="fr-FR" sz="2400" dirty="0"/>
          </a:p>
          <a:p>
            <a:r>
              <a:rPr lang="fr-FR" sz="2400" dirty="0"/>
              <a:t> Rédaction</a:t>
            </a:r>
          </a:p>
          <a:p>
            <a:r>
              <a:rPr lang="fr-FR" sz="2400" dirty="0"/>
              <a:t> Reformulation et neutralité: Utiliser ses propres mots, éviter toute interprétation.</a:t>
            </a:r>
          </a:p>
          <a:p>
            <a:r>
              <a:rPr lang="fr-FR" sz="2400" dirty="0"/>
              <a:t> Progression logique: Respecter l’ordre du texte source.</a:t>
            </a:r>
          </a:p>
          <a:p>
            <a:endParaRPr lang="fr-FR" sz="2400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824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Résumé vs </a:t>
            </a:r>
            <a:r>
              <a:rPr b="1" dirty="0" err="1"/>
              <a:t>synthèse</a:t>
            </a:r>
            <a:r>
              <a:rPr b="1" dirty="0"/>
              <a:t> vs commentaire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 </a:t>
            </a:r>
            <a:r>
              <a:rPr sz="2800" dirty="0"/>
              <a:t>Résumé : </a:t>
            </a:r>
            <a:r>
              <a:rPr sz="2800" dirty="0" err="1"/>
              <a:t>fidèle</a:t>
            </a:r>
            <a:r>
              <a:rPr sz="2800" dirty="0"/>
              <a:t> au </a:t>
            </a:r>
            <a:r>
              <a:rPr sz="2800" dirty="0" err="1"/>
              <a:t>texte</a:t>
            </a:r>
            <a:endParaRPr lang="fr-FR" sz="2800" dirty="0"/>
          </a:p>
          <a:p>
            <a:endParaRPr sz="2800" dirty="0"/>
          </a:p>
          <a:p>
            <a:r>
              <a:rPr lang="fr-FR" sz="2800" dirty="0"/>
              <a:t> </a:t>
            </a:r>
            <a:r>
              <a:rPr sz="2800" dirty="0" err="1"/>
              <a:t>Synthèse</a:t>
            </a:r>
            <a:r>
              <a:rPr sz="2800" dirty="0"/>
              <a:t> : </a:t>
            </a:r>
            <a:r>
              <a:rPr sz="2800" dirty="0" err="1"/>
              <a:t>regroupe</a:t>
            </a:r>
            <a:r>
              <a:rPr sz="2800" dirty="0"/>
              <a:t> </a:t>
            </a:r>
            <a:r>
              <a:rPr sz="2800" dirty="0" err="1"/>
              <a:t>plusieurs</a:t>
            </a:r>
            <a:r>
              <a:rPr sz="2800" dirty="0"/>
              <a:t> sources</a:t>
            </a:r>
            <a:endParaRPr lang="fr-FR" sz="2800" dirty="0"/>
          </a:p>
          <a:p>
            <a:endParaRPr sz="2800" dirty="0"/>
          </a:p>
          <a:p>
            <a:r>
              <a:rPr lang="fr-FR" sz="2800" dirty="0"/>
              <a:t> </a:t>
            </a:r>
            <a:r>
              <a:rPr sz="2800" dirty="0"/>
              <a:t>Commentaire : </a:t>
            </a:r>
            <a:r>
              <a:rPr sz="2800" dirty="0" err="1"/>
              <a:t>analyse</a:t>
            </a:r>
            <a:r>
              <a:rPr sz="2800" dirty="0"/>
              <a:t> critique</a:t>
            </a:r>
          </a:p>
        </p:txBody>
      </p:sp>
    </p:spTree>
    <p:extLst>
      <p:ext uri="{BB962C8B-B14F-4D97-AF65-F5344CB8AC3E}">
        <p14:creationId xmlns:p14="http://schemas.microsoft.com/office/powerpoint/2010/main" val="403534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AE0B455-9CC8-409A-91BA-24E46BDC3B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8FCA108-12F9-4D85-B7B5-3F00392A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738" y="1925221"/>
            <a:ext cx="5728137" cy="1332986"/>
          </a:xfrm>
        </p:spPr>
        <p:txBody>
          <a:bodyPr/>
          <a:lstStyle/>
          <a:p>
            <a:r>
              <a:rPr lang="fr-FR" sz="3600" dirty="0"/>
              <a:t>Les différentes étapes de l’élaboration de la fiche de lecture</a:t>
            </a:r>
            <a:br>
              <a:rPr lang="fr-FR" sz="3600" dirty="0"/>
            </a:br>
            <a:endParaRPr lang="fr-FR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C866F6E9-8DA3-49C5-9150-A71C89A1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126" y="1494503"/>
            <a:ext cx="2377359" cy="31035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28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27A6974-FFCC-4491-BAA0-4F873C770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/>
              <a:t>Les objectifs de la fiche de lecture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61C7F55-ED1E-4B3A-8FDE-3468A423F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4"/>
            <a:ext cx="7886700" cy="48096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altLang="fr-FR" sz="2800" dirty="0"/>
          </a:p>
          <a:p>
            <a:pPr>
              <a:defRPr/>
            </a:pPr>
            <a:r>
              <a:rPr lang="fr-FR" altLang="fr-FR" sz="2800" dirty="0"/>
              <a:t> Savoir faire un résumé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altLang="fr-FR" sz="2800" dirty="0"/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Savoir se questionner à partir d’un texte et être capable de faire un commentaire</a:t>
            </a:r>
          </a:p>
          <a:p>
            <a:pPr fontAlgn="auto">
              <a:spcAft>
                <a:spcPts val="0"/>
              </a:spcAft>
              <a:buClr>
                <a:srgbClr val="99FF99"/>
              </a:buClr>
              <a:defRPr/>
            </a:pPr>
            <a:endParaRPr lang="fr-FR" altLang="fr-FR" sz="2800" dirty="0"/>
          </a:p>
          <a:p>
            <a:pPr fontAlgn="auto">
              <a:spcAft>
                <a:spcPts val="0"/>
              </a:spcAft>
              <a:defRPr/>
            </a:pPr>
            <a:r>
              <a:rPr lang="fr-FR" altLang="fr-FR" sz="2800" dirty="0"/>
              <a:t> Se sensibiliser à la lecture critique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power point - Le Vinatier</Template>
  <TotalTime>750</TotalTime>
  <Words>2444</Words>
  <Application>Microsoft Office PowerPoint</Application>
  <PresentationFormat>Affichage à l'écran (4:3)</PresentationFormat>
  <Paragraphs>432</Paragraphs>
  <Slides>60</Slides>
  <Notes>60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Police système Courant</vt:lpstr>
      <vt:lpstr>Times New Roman</vt:lpstr>
      <vt:lpstr>Wingdings</vt:lpstr>
      <vt:lpstr>Conception personnalisée</vt:lpstr>
      <vt:lpstr>1_Conception personnalisée</vt:lpstr>
      <vt:lpstr>UE 6.1 Méthodes de travail  Fiche de lecture argumentée                     Promotion 2025-2028      Année 2025-2026          COLOMB J. / LECLERCQ Ch.  </vt:lpstr>
      <vt:lpstr>Plan</vt:lpstr>
      <vt:lpstr>INTRODUCTION</vt:lpstr>
      <vt:lpstr>Validation de l’UE 6.1 S1 </vt:lpstr>
      <vt:lpstr>Objectifs pédagogiques</vt:lpstr>
      <vt:lpstr>Lien avec la pratique professionnelle</vt:lpstr>
      <vt:lpstr>Résumé vs synthèse vs commentaire</vt:lpstr>
      <vt:lpstr>Les différentes étapes de l’élaboration de la fiche de lecture </vt:lpstr>
      <vt:lpstr>Les objectifs de la fiche de lecture</vt:lpstr>
      <vt:lpstr>Définition de la fiche de lecture</vt:lpstr>
      <vt:lpstr>Définition de la fiche de lecture</vt:lpstr>
      <vt:lpstr>Objectifs de la fiche de lecture</vt:lpstr>
      <vt:lpstr>Étapes pas à pas</vt:lpstr>
      <vt:lpstr>Les différentes étapes de l’élaboration de la fiche de lecture</vt:lpstr>
      <vt:lpstr>La lecture globale</vt:lpstr>
      <vt:lpstr>La lecture globale </vt:lpstr>
      <vt:lpstr>Les étapes attendues dans la fiche de lecture</vt:lpstr>
      <vt:lpstr>Présentation PowerPoint</vt:lpstr>
      <vt:lpstr>Les étapes attendues dans la fiche de lecture</vt:lpstr>
      <vt:lpstr>Citation:  attention</vt:lpstr>
      <vt:lpstr>La lecture analytique (1)</vt:lpstr>
      <vt:lpstr>La lecture analytique (2)</vt:lpstr>
      <vt:lpstr>Méthodologie</vt:lpstr>
      <vt:lpstr>Méthode de travail</vt:lpstr>
      <vt:lpstr>Présentation PowerPoint</vt:lpstr>
      <vt:lpstr>Méthodologie</vt:lpstr>
      <vt:lpstr>Méthodologie</vt:lpstr>
      <vt:lpstr>Méthodologie</vt:lpstr>
      <vt:lpstr>Compétences rédactionnelles</vt:lpstr>
      <vt:lpstr>Compétences rédactionnelles</vt:lpstr>
      <vt:lpstr>Principes de rédaction d’un résumé</vt:lpstr>
      <vt:lpstr>Conseils de rédaction</vt:lpstr>
      <vt:lpstr>Pièges à éviter</vt:lpstr>
      <vt:lpstr>Les différentes étapes de l’élaboration de l’argumentation </vt:lpstr>
      <vt:lpstr>Objectifs du commentaire</vt:lpstr>
      <vt:lpstr>Objectifs du commentaire</vt:lpstr>
      <vt:lpstr>Définition du commentaire</vt:lpstr>
      <vt:lpstr>Différence avec une opinion</vt:lpstr>
      <vt:lpstr>Structure du commentaire</vt:lpstr>
      <vt:lpstr>Structure du développement</vt:lpstr>
      <vt:lpstr>Les étapes</vt:lpstr>
      <vt:lpstr>Les étapes</vt:lpstr>
      <vt:lpstr>Connecteurs logiques</vt:lpstr>
      <vt:lpstr>Présentation PowerPoint</vt:lpstr>
      <vt:lpstr>Méthode pour organniser son travail</vt:lpstr>
      <vt:lpstr>Relecture</vt:lpstr>
      <vt:lpstr>Exemples</vt:lpstr>
      <vt:lpstr>Présentation PowerPoint</vt:lpstr>
      <vt:lpstr>Présentation PowerPoint</vt:lpstr>
      <vt:lpstr>L’évaluation</vt:lpstr>
      <vt:lpstr>Modalités d’évaluation</vt:lpstr>
      <vt:lpstr>Modalités d’évaluation</vt:lpstr>
      <vt:lpstr>Déroulement</vt:lpstr>
      <vt:lpstr>Modalités d’évaluation</vt:lpstr>
      <vt:lpstr>Critères d’évaluation</vt:lpstr>
      <vt:lpstr>Critères d’évaluation</vt:lpstr>
      <vt:lpstr>Grille d’évaluation</vt:lpstr>
      <vt:lpstr>QCM de révision</vt:lpstr>
      <vt:lpstr>Conclusion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cours</dc:title>
  <dc:subject/>
  <dc:creator>LECLERCQ Christelle</dc:creator>
  <cp:keywords/>
  <dc:description>generated using python-pptx</dc:description>
  <cp:lastModifiedBy>LECLERCQ Christelle</cp:lastModifiedBy>
  <cp:revision>51</cp:revision>
  <cp:lastPrinted>2025-10-02T05:51:58Z</cp:lastPrinted>
  <dcterms:created xsi:type="dcterms:W3CDTF">2013-01-27T09:14:16Z</dcterms:created>
  <dcterms:modified xsi:type="dcterms:W3CDTF">2025-10-02T08:12:45Z</dcterms:modified>
  <cp:category/>
</cp:coreProperties>
</file>