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73" r:id="rId4"/>
    <p:sldId id="272" r:id="rId5"/>
    <p:sldId id="265" r:id="rId6"/>
    <p:sldId id="281" r:id="rId7"/>
    <p:sldId id="287" r:id="rId8"/>
    <p:sldId id="289" r:id="rId9"/>
    <p:sldId id="259" r:id="rId10"/>
    <p:sldId id="284" r:id="rId11"/>
    <p:sldId id="285" r:id="rId12"/>
    <p:sldId id="300" r:id="rId13"/>
    <p:sldId id="301" r:id="rId14"/>
    <p:sldId id="303" r:id="rId15"/>
    <p:sldId id="302" r:id="rId16"/>
    <p:sldId id="304" r:id="rId17"/>
    <p:sldId id="327" r:id="rId18"/>
    <p:sldId id="328" r:id="rId19"/>
    <p:sldId id="260" r:id="rId20"/>
    <p:sldId id="329" r:id="rId21"/>
    <p:sldId id="316" r:id="rId22"/>
    <p:sldId id="307" r:id="rId23"/>
    <p:sldId id="291" r:id="rId24"/>
    <p:sldId id="290" r:id="rId25"/>
    <p:sldId id="292" r:id="rId26"/>
    <p:sldId id="308" r:id="rId27"/>
    <p:sldId id="305" r:id="rId28"/>
    <p:sldId id="298" r:id="rId29"/>
    <p:sldId id="299" r:id="rId30"/>
    <p:sldId id="293" r:id="rId31"/>
    <p:sldId id="294" r:id="rId32"/>
    <p:sldId id="295" r:id="rId33"/>
    <p:sldId id="296" r:id="rId34"/>
    <p:sldId id="297" r:id="rId35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49" autoAdjust="0"/>
  </p:normalViewPr>
  <p:slideViewPr>
    <p:cSldViewPr>
      <p:cViewPr varScale="1">
        <p:scale>
          <a:sx n="87" d="100"/>
          <a:sy n="87" d="100"/>
        </p:scale>
        <p:origin x="30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51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5EEAF-E578-496C-A975-D5997EC6A68A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11AEBBCE-52A1-40A0-806C-0B5F65EA1BC3}">
      <dgm:prSet phldrT="[Texte]"/>
      <dgm:spPr/>
      <dgm:t>
        <a:bodyPr/>
        <a:lstStyle/>
        <a:p>
          <a:r>
            <a:rPr lang="fr-FR" smtClean="0"/>
            <a:t>Hygiène </a:t>
          </a:r>
          <a:r>
            <a:rPr lang="fr-FR" dirty="0" smtClean="0"/>
            <a:t>des mains</a:t>
          </a:r>
          <a:endParaRPr lang="fr-FR" dirty="0"/>
        </a:p>
      </dgm:t>
    </dgm:pt>
    <dgm:pt modelId="{BF01ADB2-EBA4-4342-97FE-93046EE4EB32}" type="parTrans" cxnId="{1824A482-D765-41F2-83CB-C0189B4035EC}">
      <dgm:prSet/>
      <dgm:spPr/>
      <dgm:t>
        <a:bodyPr/>
        <a:lstStyle/>
        <a:p>
          <a:endParaRPr lang="fr-FR"/>
        </a:p>
      </dgm:t>
    </dgm:pt>
    <dgm:pt modelId="{09626FAF-4B08-45F7-BCA5-02CA48049483}" type="sibTrans" cxnId="{1824A482-D765-41F2-83CB-C0189B4035EC}">
      <dgm:prSet/>
      <dgm:spPr/>
      <dgm:t>
        <a:bodyPr/>
        <a:lstStyle/>
        <a:p>
          <a:endParaRPr lang="fr-FR"/>
        </a:p>
      </dgm:t>
    </dgm:pt>
    <dgm:pt modelId="{935F2963-6EF8-4CAD-8B04-E96DE77C6A5B}">
      <dgm:prSet phldrT="[Texte]"/>
      <dgm:spPr/>
      <dgm:t>
        <a:bodyPr/>
        <a:lstStyle/>
        <a:p>
          <a:r>
            <a:rPr lang="fr-FR" dirty="0" smtClean="0"/>
            <a:t>Mise en place des gants, tablier, et/ou masque</a:t>
          </a:r>
          <a:endParaRPr lang="fr-FR" dirty="0"/>
        </a:p>
      </dgm:t>
    </dgm:pt>
    <dgm:pt modelId="{80873531-301F-4C2A-829A-CE60106B4610}" type="parTrans" cxnId="{E8446268-A7A8-402F-B7CD-4A5FA735A51A}">
      <dgm:prSet/>
      <dgm:spPr/>
      <dgm:t>
        <a:bodyPr/>
        <a:lstStyle/>
        <a:p>
          <a:endParaRPr lang="fr-FR"/>
        </a:p>
      </dgm:t>
    </dgm:pt>
    <dgm:pt modelId="{ADD178DC-FC87-4FE2-A3F1-B5FF6BB98D7C}" type="sibTrans" cxnId="{E8446268-A7A8-402F-B7CD-4A5FA735A51A}">
      <dgm:prSet/>
      <dgm:spPr/>
      <dgm:t>
        <a:bodyPr/>
        <a:lstStyle/>
        <a:p>
          <a:endParaRPr lang="fr-FR"/>
        </a:p>
      </dgm:t>
    </dgm:pt>
    <dgm:pt modelId="{8A1D5626-E1FE-4263-A311-7A9DD1C34E5A}">
      <dgm:prSet phldrT="[Texte]"/>
      <dgm:spPr/>
      <dgm:t>
        <a:bodyPr/>
        <a:lstStyle/>
        <a:p>
          <a:r>
            <a:rPr lang="fr-FR" dirty="0" smtClean="0"/>
            <a:t>Un patient</a:t>
          </a:r>
          <a:endParaRPr lang="fr-FR" dirty="0"/>
        </a:p>
      </dgm:t>
    </dgm:pt>
    <dgm:pt modelId="{E559F856-A536-4A56-9A03-5989D22AB0DA}" type="parTrans" cxnId="{FFEEE5FF-26AE-4CC6-82BE-DB3F1C9B34E1}">
      <dgm:prSet/>
      <dgm:spPr/>
      <dgm:t>
        <a:bodyPr/>
        <a:lstStyle/>
        <a:p>
          <a:endParaRPr lang="fr-FR"/>
        </a:p>
      </dgm:t>
    </dgm:pt>
    <dgm:pt modelId="{775FEF19-0BDF-4B7A-A565-089725B3F4CA}" type="sibTrans" cxnId="{FFEEE5FF-26AE-4CC6-82BE-DB3F1C9B34E1}">
      <dgm:prSet/>
      <dgm:spPr/>
      <dgm:t>
        <a:bodyPr/>
        <a:lstStyle/>
        <a:p>
          <a:endParaRPr lang="fr-FR"/>
        </a:p>
      </dgm:t>
    </dgm:pt>
    <dgm:pt modelId="{B9978517-1917-4351-9B80-5AD42D53E27E}">
      <dgm:prSet phldrT="[Texte]"/>
      <dgm:spPr/>
      <dgm:t>
        <a:bodyPr/>
        <a:lstStyle/>
        <a:p>
          <a:r>
            <a:rPr lang="fr-FR" dirty="0" smtClean="0"/>
            <a:t>Une activité de soin</a:t>
          </a:r>
          <a:endParaRPr lang="fr-FR" dirty="0"/>
        </a:p>
      </dgm:t>
    </dgm:pt>
    <dgm:pt modelId="{5B7338E0-9E90-481E-AB90-032ED24D71E1}" type="parTrans" cxnId="{7A34281E-2CB3-42B8-98CE-5A5A31DE0188}">
      <dgm:prSet/>
      <dgm:spPr/>
      <dgm:t>
        <a:bodyPr/>
        <a:lstStyle/>
        <a:p>
          <a:endParaRPr lang="fr-FR"/>
        </a:p>
      </dgm:t>
    </dgm:pt>
    <dgm:pt modelId="{7265E39E-10F8-4A76-A37B-2DB6D9CC8141}" type="sibTrans" cxnId="{7A34281E-2CB3-42B8-98CE-5A5A31DE0188}">
      <dgm:prSet/>
      <dgm:spPr/>
      <dgm:t>
        <a:bodyPr/>
        <a:lstStyle/>
        <a:p>
          <a:endParaRPr lang="fr-FR"/>
        </a:p>
      </dgm:t>
    </dgm:pt>
    <dgm:pt modelId="{EDF4A49C-7194-4AEE-9329-DD01CD0F2CB3}" type="pres">
      <dgm:prSet presAssocID="{1685EEAF-E578-496C-A975-D5997EC6A68A}" presName="Name0" presStyleCnt="0">
        <dgm:presLayoutVars>
          <dgm:dir/>
          <dgm:animLvl val="lvl"/>
          <dgm:resizeHandles val="exact"/>
        </dgm:presLayoutVars>
      </dgm:prSet>
      <dgm:spPr/>
    </dgm:pt>
    <dgm:pt modelId="{33163579-0854-4A91-B802-CF56ECB8272C}" type="pres">
      <dgm:prSet presAssocID="{11AEBBCE-52A1-40A0-806C-0B5F65EA1BC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EC6E2BE-7B8B-4025-859D-7D9222A8D843}" type="pres">
      <dgm:prSet presAssocID="{09626FAF-4B08-45F7-BCA5-02CA48049483}" presName="parTxOnlySpace" presStyleCnt="0"/>
      <dgm:spPr/>
    </dgm:pt>
    <dgm:pt modelId="{B370E7EE-F8B1-4363-AAD1-81A901FE2244}" type="pres">
      <dgm:prSet presAssocID="{935F2963-6EF8-4CAD-8B04-E96DE77C6A5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DD2994-09FA-4894-AF15-4B79A3C3F9EF}" type="pres">
      <dgm:prSet presAssocID="{ADD178DC-FC87-4FE2-A3F1-B5FF6BB98D7C}" presName="parTxOnlySpace" presStyleCnt="0"/>
      <dgm:spPr/>
    </dgm:pt>
    <dgm:pt modelId="{BEC3C9E7-0302-48B6-B9DC-4207742D3662}" type="pres">
      <dgm:prSet presAssocID="{8A1D5626-E1FE-4263-A311-7A9DD1C34E5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CAF7C9-B8A8-43A8-BAC3-7F3136C29154}" type="pres">
      <dgm:prSet presAssocID="{775FEF19-0BDF-4B7A-A565-089725B3F4CA}" presName="parTxOnlySpace" presStyleCnt="0"/>
      <dgm:spPr/>
    </dgm:pt>
    <dgm:pt modelId="{DF474456-A98C-4E8D-BD9B-E305179DEE06}" type="pres">
      <dgm:prSet presAssocID="{B9978517-1917-4351-9B80-5AD42D53E27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34281E-2CB3-42B8-98CE-5A5A31DE0188}" srcId="{1685EEAF-E578-496C-A975-D5997EC6A68A}" destId="{B9978517-1917-4351-9B80-5AD42D53E27E}" srcOrd="3" destOrd="0" parTransId="{5B7338E0-9E90-481E-AB90-032ED24D71E1}" sibTransId="{7265E39E-10F8-4A76-A37B-2DB6D9CC8141}"/>
    <dgm:cxn modelId="{FFEE5CAE-ECA8-464A-94EE-A5EEFF210959}" type="presOf" srcId="{11AEBBCE-52A1-40A0-806C-0B5F65EA1BC3}" destId="{33163579-0854-4A91-B802-CF56ECB8272C}" srcOrd="0" destOrd="0" presId="urn:microsoft.com/office/officeart/2005/8/layout/chevron1"/>
    <dgm:cxn modelId="{9B6B5D3E-BFFA-4A2F-9C0E-3879A1C5C9B2}" type="presOf" srcId="{935F2963-6EF8-4CAD-8B04-E96DE77C6A5B}" destId="{B370E7EE-F8B1-4363-AAD1-81A901FE2244}" srcOrd="0" destOrd="0" presId="urn:microsoft.com/office/officeart/2005/8/layout/chevron1"/>
    <dgm:cxn modelId="{370BFCB8-DE2A-43F1-933D-58D9D75886E5}" type="presOf" srcId="{1685EEAF-E578-496C-A975-D5997EC6A68A}" destId="{EDF4A49C-7194-4AEE-9329-DD01CD0F2CB3}" srcOrd="0" destOrd="0" presId="urn:microsoft.com/office/officeart/2005/8/layout/chevron1"/>
    <dgm:cxn modelId="{E8446268-A7A8-402F-B7CD-4A5FA735A51A}" srcId="{1685EEAF-E578-496C-A975-D5997EC6A68A}" destId="{935F2963-6EF8-4CAD-8B04-E96DE77C6A5B}" srcOrd="1" destOrd="0" parTransId="{80873531-301F-4C2A-829A-CE60106B4610}" sibTransId="{ADD178DC-FC87-4FE2-A3F1-B5FF6BB98D7C}"/>
    <dgm:cxn modelId="{FFEEE5FF-26AE-4CC6-82BE-DB3F1C9B34E1}" srcId="{1685EEAF-E578-496C-A975-D5997EC6A68A}" destId="{8A1D5626-E1FE-4263-A311-7A9DD1C34E5A}" srcOrd="2" destOrd="0" parTransId="{E559F856-A536-4A56-9A03-5989D22AB0DA}" sibTransId="{775FEF19-0BDF-4B7A-A565-089725B3F4CA}"/>
    <dgm:cxn modelId="{0723B1F0-DB86-4EBD-B057-E2FCF7D57374}" type="presOf" srcId="{8A1D5626-E1FE-4263-A311-7A9DD1C34E5A}" destId="{BEC3C9E7-0302-48B6-B9DC-4207742D3662}" srcOrd="0" destOrd="0" presId="urn:microsoft.com/office/officeart/2005/8/layout/chevron1"/>
    <dgm:cxn modelId="{1824A482-D765-41F2-83CB-C0189B4035EC}" srcId="{1685EEAF-E578-496C-A975-D5997EC6A68A}" destId="{11AEBBCE-52A1-40A0-806C-0B5F65EA1BC3}" srcOrd="0" destOrd="0" parTransId="{BF01ADB2-EBA4-4342-97FE-93046EE4EB32}" sibTransId="{09626FAF-4B08-45F7-BCA5-02CA48049483}"/>
    <dgm:cxn modelId="{F88DD34C-4CD6-4BD4-B92A-CE3E14787A13}" type="presOf" srcId="{B9978517-1917-4351-9B80-5AD42D53E27E}" destId="{DF474456-A98C-4E8D-BD9B-E305179DEE06}" srcOrd="0" destOrd="0" presId="urn:microsoft.com/office/officeart/2005/8/layout/chevron1"/>
    <dgm:cxn modelId="{FAA521F2-D863-4120-88E3-8153B00F24F0}" type="presParOf" srcId="{EDF4A49C-7194-4AEE-9329-DD01CD0F2CB3}" destId="{33163579-0854-4A91-B802-CF56ECB8272C}" srcOrd="0" destOrd="0" presId="urn:microsoft.com/office/officeart/2005/8/layout/chevron1"/>
    <dgm:cxn modelId="{B537EBFA-2832-4543-A048-6DCFAE49381B}" type="presParOf" srcId="{EDF4A49C-7194-4AEE-9329-DD01CD0F2CB3}" destId="{DEC6E2BE-7B8B-4025-859D-7D9222A8D843}" srcOrd="1" destOrd="0" presId="urn:microsoft.com/office/officeart/2005/8/layout/chevron1"/>
    <dgm:cxn modelId="{712A0DD7-940B-4A4C-A712-4B08B5CCB5E2}" type="presParOf" srcId="{EDF4A49C-7194-4AEE-9329-DD01CD0F2CB3}" destId="{B370E7EE-F8B1-4363-AAD1-81A901FE2244}" srcOrd="2" destOrd="0" presId="urn:microsoft.com/office/officeart/2005/8/layout/chevron1"/>
    <dgm:cxn modelId="{A2BFACBF-4DC9-4701-9982-71B547BB6BCB}" type="presParOf" srcId="{EDF4A49C-7194-4AEE-9329-DD01CD0F2CB3}" destId="{68DD2994-09FA-4894-AF15-4B79A3C3F9EF}" srcOrd="3" destOrd="0" presId="urn:microsoft.com/office/officeart/2005/8/layout/chevron1"/>
    <dgm:cxn modelId="{D8D45014-7821-473B-9465-0BD495B4E6CD}" type="presParOf" srcId="{EDF4A49C-7194-4AEE-9329-DD01CD0F2CB3}" destId="{BEC3C9E7-0302-48B6-B9DC-4207742D3662}" srcOrd="4" destOrd="0" presId="urn:microsoft.com/office/officeart/2005/8/layout/chevron1"/>
    <dgm:cxn modelId="{8FE933BE-9D94-46C4-95D0-BA6D5EEC3142}" type="presParOf" srcId="{EDF4A49C-7194-4AEE-9329-DD01CD0F2CB3}" destId="{58CAF7C9-B8A8-43A8-BAC3-7F3136C29154}" srcOrd="5" destOrd="0" presId="urn:microsoft.com/office/officeart/2005/8/layout/chevron1"/>
    <dgm:cxn modelId="{39FEE61A-A02F-43B2-BF73-065D75FCBE13}" type="presParOf" srcId="{EDF4A49C-7194-4AEE-9329-DD01CD0F2CB3}" destId="{DF474456-A98C-4E8D-BD9B-E305179DEE0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310752-D857-4427-889A-94D16B2796F3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7555F28E-0BC2-4B78-BEE3-4C728143D442}">
      <dgm:prSet phldrT="[Texte]"/>
      <dgm:spPr/>
      <dgm:t>
        <a:bodyPr/>
        <a:lstStyle/>
        <a:p>
          <a:r>
            <a:rPr lang="fr-FR" dirty="0" smtClean="0"/>
            <a:t>Une activité de soin terminée</a:t>
          </a:r>
          <a:endParaRPr lang="fr-FR" dirty="0"/>
        </a:p>
      </dgm:t>
    </dgm:pt>
    <dgm:pt modelId="{EA78F5D8-392E-490C-8F6D-8D9551E8E3CB}" type="parTrans" cxnId="{17B7A095-0705-4093-B308-8C45F2F4D53B}">
      <dgm:prSet/>
      <dgm:spPr/>
      <dgm:t>
        <a:bodyPr/>
        <a:lstStyle/>
        <a:p>
          <a:endParaRPr lang="fr-FR"/>
        </a:p>
      </dgm:t>
    </dgm:pt>
    <dgm:pt modelId="{3E746098-1C21-473F-B22E-2EB82A843EC6}" type="sibTrans" cxnId="{17B7A095-0705-4093-B308-8C45F2F4D53B}">
      <dgm:prSet/>
      <dgm:spPr/>
      <dgm:t>
        <a:bodyPr/>
        <a:lstStyle/>
        <a:p>
          <a:endParaRPr lang="fr-FR"/>
        </a:p>
      </dgm:t>
    </dgm:pt>
    <dgm:pt modelId="{44CFD36E-8B68-4097-A4FA-2F16F9EE05B9}">
      <dgm:prSet phldrT="[Texte]"/>
      <dgm:spPr/>
      <dgm:t>
        <a:bodyPr/>
        <a:lstStyle/>
        <a:p>
          <a:r>
            <a:rPr lang="fr-FR" dirty="0" smtClean="0"/>
            <a:t>EPI ôtés</a:t>
          </a:r>
          <a:endParaRPr lang="fr-FR" dirty="0"/>
        </a:p>
      </dgm:t>
    </dgm:pt>
    <dgm:pt modelId="{342D662F-A5EC-480A-A2A3-BB0573759DA7}" type="parTrans" cxnId="{3869D737-CB0E-4D7B-BA30-10A8E85314BD}">
      <dgm:prSet/>
      <dgm:spPr/>
      <dgm:t>
        <a:bodyPr/>
        <a:lstStyle/>
        <a:p>
          <a:endParaRPr lang="fr-FR"/>
        </a:p>
      </dgm:t>
    </dgm:pt>
    <dgm:pt modelId="{BD4F7949-0617-4ED5-B801-B399EAFF5929}" type="sibTrans" cxnId="{3869D737-CB0E-4D7B-BA30-10A8E85314BD}">
      <dgm:prSet/>
      <dgm:spPr/>
      <dgm:t>
        <a:bodyPr/>
        <a:lstStyle/>
        <a:p>
          <a:endParaRPr lang="fr-FR"/>
        </a:p>
      </dgm:t>
    </dgm:pt>
    <dgm:pt modelId="{5EC7B622-8EBF-430F-97C1-A8C158E572D7}">
      <dgm:prSet phldrT="[Texte]"/>
      <dgm:spPr/>
      <dgm:t>
        <a:bodyPr/>
        <a:lstStyle/>
        <a:p>
          <a:r>
            <a:rPr lang="fr-FR" dirty="0" smtClean="0"/>
            <a:t>Hygiène des mains</a:t>
          </a:r>
          <a:endParaRPr lang="fr-FR" dirty="0"/>
        </a:p>
      </dgm:t>
    </dgm:pt>
    <dgm:pt modelId="{EDB703FC-7EE0-49D2-A96F-9CE2B9F7FCD5}" type="parTrans" cxnId="{012566CD-393E-40CF-8D50-09782A8815E0}">
      <dgm:prSet/>
      <dgm:spPr/>
      <dgm:t>
        <a:bodyPr/>
        <a:lstStyle/>
        <a:p>
          <a:endParaRPr lang="fr-FR"/>
        </a:p>
      </dgm:t>
    </dgm:pt>
    <dgm:pt modelId="{706081E0-12A1-42B0-9145-5FCC99B25C3E}" type="sibTrans" cxnId="{012566CD-393E-40CF-8D50-09782A8815E0}">
      <dgm:prSet/>
      <dgm:spPr/>
      <dgm:t>
        <a:bodyPr/>
        <a:lstStyle/>
        <a:p>
          <a:endParaRPr lang="fr-FR"/>
        </a:p>
      </dgm:t>
    </dgm:pt>
    <dgm:pt modelId="{6660E24F-67D5-4986-9FB3-F5286F6AE2F0}" type="pres">
      <dgm:prSet presAssocID="{B0310752-D857-4427-889A-94D16B2796F3}" presName="Name0" presStyleCnt="0">
        <dgm:presLayoutVars>
          <dgm:dir/>
          <dgm:animLvl val="lvl"/>
          <dgm:resizeHandles val="exact"/>
        </dgm:presLayoutVars>
      </dgm:prSet>
      <dgm:spPr/>
    </dgm:pt>
    <dgm:pt modelId="{67140860-2419-4B99-BC3E-0E556182D375}" type="pres">
      <dgm:prSet presAssocID="{7555F28E-0BC2-4B78-BEE3-4C728143D442}" presName="parTxOnly" presStyleLbl="node1" presStyleIdx="0" presStyleCnt="3" custLinFactNeighborX="6886" custLinFactNeighborY="-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44EE3D-4208-4F04-A8D1-F364EF932008}" type="pres">
      <dgm:prSet presAssocID="{3E746098-1C21-473F-B22E-2EB82A843EC6}" presName="parTxOnlySpace" presStyleCnt="0"/>
      <dgm:spPr/>
    </dgm:pt>
    <dgm:pt modelId="{75C0FB61-21EB-4B0A-BE3D-E5E98E05E278}" type="pres">
      <dgm:prSet presAssocID="{44CFD36E-8B68-4097-A4FA-2F16F9EE05B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662F998-956A-44FD-B9E1-4775F3ECC753}" type="pres">
      <dgm:prSet presAssocID="{BD4F7949-0617-4ED5-B801-B399EAFF5929}" presName="parTxOnlySpace" presStyleCnt="0"/>
      <dgm:spPr/>
    </dgm:pt>
    <dgm:pt modelId="{2100FBE7-696E-46F4-8C55-C51D6BD53D40}" type="pres">
      <dgm:prSet presAssocID="{5EC7B622-8EBF-430F-97C1-A8C158E572D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12566CD-393E-40CF-8D50-09782A8815E0}" srcId="{B0310752-D857-4427-889A-94D16B2796F3}" destId="{5EC7B622-8EBF-430F-97C1-A8C158E572D7}" srcOrd="2" destOrd="0" parTransId="{EDB703FC-7EE0-49D2-A96F-9CE2B9F7FCD5}" sibTransId="{706081E0-12A1-42B0-9145-5FCC99B25C3E}"/>
    <dgm:cxn modelId="{94C8AA1C-4AF7-4B1F-B94D-A7BFC1FD9609}" type="presOf" srcId="{B0310752-D857-4427-889A-94D16B2796F3}" destId="{6660E24F-67D5-4986-9FB3-F5286F6AE2F0}" srcOrd="0" destOrd="0" presId="urn:microsoft.com/office/officeart/2005/8/layout/chevron1"/>
    <dgm:cxn modelId="{17B7A095-0705-4093-B308-8C45F2F4D53B}" srcId="{B0310752-D857-4427-889A-94D16B2796F3}" destId="{7555F28E-0BC2-4B78-BEE3-4C728143D442}" srcOrd="0" destOrd="0" parTransId="{EA78F5D8-392E-490C-8F6D-8D9551E8E3CB}" sibTransId="{3E746098-1C21-473F-B22E-2EB82A843EC6}"/>
    <dgm:cxn modelId="{C8BA2682-8754-452E-9064-D9DF6DC82939}" type="presOf" srcId="{5EC7B622-8EBF-430F-97C1-A8C158E572D7}" destId="{2100FBE7-696E-46F4-8C55-C51D6BD53D40}" srcOrd="0" destOrd="0" presId="urn:microsoft.com/office/officeart/2005/8/layout/chevron1"/>
    <dgm:cxn modelId="{6B3CD443-5016-40F6-B528-C49050461DF0}" type="presOf" srcId="{7555F28E-0BC2-4B78-BEE3-4C728143D442}" destId="{67140860-2419-4B99-BC3E-0E556182D375}" srcOrd="0" destOrd="0" presId="urn:microsoft.com/office/officeart/2005/8/layout/chevron1"/>
    <dgm:cxn modelId="{B90D2E31-1A67-4230-BAC4-1E6BA380091D}" type="presOf" srcId="{44CFD36E-8B68-4097-A4FA-2F16F9EE05B9}" destId="{75C0FB61-21EB-4B0A-BE3D-E5E98E05E278}" srcOrd="0" destOrd="0" presId="urn:microsoft.com/office/officeart/2005/8/layout/chevron1"/>
    <dgm:cxn modelId="{3869D737-CB0E-4D7B-BA30-10A8E85314BD}" srcId="{B0310752-D857-4427-889A-94D16B2796F3}" destId="{44CFD36E-8B68-4097-A4FA-2F16F9EE05B9}" srcOrd="1" destOrd="0" parTransId="{342D662F-A5EC-480A-A2A3-BB0573759DA7}" sibTransId="{BD4F7949-0617-4ED5-B801-B399EAFF5929}"/>
    <dgm:cxn modelId="{29CDC326-1240-48EC-89F8-796199884D29}" type="presParOf" srcId="{6660E24F-67D5-4986-9FB3-F5286F6AE2F0}" destId="{67140860-2419-4B99-BC3E-0E556182D375}" srcOrd="0" destOrd="0" presId="urn:microsoft.com/office/officeart/2005/8/layout/chevron1"/>
    <dgm:cxn modelId="{10A6CAC1-163D-4604-8D13-F31ED459FD53}" type="presParOf" srcId="{6660E24F-67D5-4986-9FB3-F5286F6AE2F0}" destId="{A344EE3D-4208-4F04-A8D1-F364EF932008}" srcOrd="1" destOrd="0" presId="urn:microsoft.com/office/officeart/2005/8/layout/chevron1"/>
    <dgm:cxn modelId="{B8992831-E2EB-4756-B9F5-B877EE2FDD6C}" type="presParOf" srcId="{6660E24F-67D5-4986-9FB3-F5286F6AE2F0}" destId="{75C0FB61-21EB-4B0A-BE3D-E5E98E05E278}" srcOrd="2" destOrd="0" presId="urn:microsoft.com/office/officeart/2005/8/layout/chevron1"/>
    <dgm:cxn modelId="{EE272BB6-8C99-4163-85E1-1FCAE7A8D06E}" type="presParOf" srcId="{6660E24F-67D5-4986-9FB3-F5286F6AE2F0}" destId="{1662F998-956A-44FD-B9E1-4775F3ECC753}" srcOrd="3" destOrd="0" presId="urn:microsoft.com/office/officeart/2005/8/layout/chevron1"/>
    <dgm:cxn modelId="{8009A179-EDC6-465C-B10D-8FA8A2572F81}" type="presParOf" srcId="{6660E24F-67D5-4986-9FB3-F5286F6AE2F0}" destId="{2100FBE7-696E-46F4-8C55-C51D6BD53D4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63579-0854-4A91-B802-CF56ECB8272C}">
      <dsp:nvSpPr>
        <dsp:cNvPr id="0" name=""/>
        <dsp:cNvSpPr/>
      </dsp:nvSpPr>
      <dsp:spPr>
        <a:xfrm>
          <a:off x="3351" y="1878102"/>
          <a:ext cx="1950746" cy="78029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Hygiène </a:t>
          </a:r>
          <a:r>
            <a:rPr lang="fr-FR" sz="1400" kern="1200" dirty="0" smtClean="0"/>
            <a:t>des mains</a:t>
          </a:r>
          <a:endParaRPr lang="fr-FR" sz="1400" kern="1200" dirty="0"/>
        </a:p>
      </dsp:txBody>
      <dsp:txXfrm>
        <a:off x="393500" y="1878102"/>
        <a:ext cx="1170448" cy="780298"/>
      </dsp:txXfrm>
    </dsp:sp>
    <dsp:sp modelId="{B370E7EE-F8B1-4363-AAD1-81A901FE2244}">
      <dsp:nvSpPr>
        <dsp:cNvPr id="0" name=""/>
        <dsp:cNvSpPr/>
      </dsp:nvSpPr>
      <dsp:spPr>
        <a:xfrm>
          <a:off x="1759022" y="1878102"/>
          <a:ext cx="1950746" cy="78029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Mise en place des gants, tablier, et/ou masque</a:t>
          </a:r>
          <a:endParaRPr lang="fr-FR" sz="1400" kern="1200" dirty="0"/>
        </a:p>
      </dsp:txBody>
      <dsp:txXfrm>
        <a:off x="2149171" y="1878102"/>
        <a:ext cx="1170448" cy="780298"/>
      </dsp:txXfrm>
    </dsp:sp>
    <dsp:sp modelId="{BEC3C9E7-0302-48B6-B9DC-4207742D3662}">
      <dsp:nvSpPr>
        <dsp:cNvPr id="0" name=""/>
        <dsp:cNvSpPr/>
      </dsp:nvSpPr>
      <dsp:spPr>
        <a:xfrm>
          <a:off x="3514694" y="1878102"/>
          <a:ext cx="1950746" cy="78029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Un patient</a:t>
          </a:r>
          <a:endParaRPr lang="fr-FR" sz="1400" kern="1200" dirty="0"/>
        </a:p>
      </dsp:txBody>
      <dsp:txXfrm>
        <a:off x="3904843" y="1878102"/>
        <a:ext cx="1170448" cy="780298"/>
      </dsp:txXfrm>
    </dsp:sp>
    <dsp:sp modelId="{DF474456-A98C-4E8D-BD9B-E305179DEE06}">
      <dsp:nvSpPr>
        <dsp:cNvPr id="0" name=""/>
        <dsp:cNvSpPr/>
      </dsp:nvSpPr>
      <dsp:spPr>
        <a:xfrm>
          <a:off x="5270366" y="1878102"/>
          <a:ext cx="1950746" cy="78029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Une activité de soin</a:t>
          </a:r>
          <a:endParaRPr lang="fr-FR" sz="1400" kern="1200" dirty="0"/>
        </a:p>
      </dsp:txBody>
      <dsp:txXfrm>
        <a:off x="5660515" y="1878102"/>
        <a:ext cx="1170448" cy="780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40860-2419-4B99-BC3E-0E556182D375}">
      <dsp:nvSpPr>
        <dsp:cNvPr id="0" name=""/>
        <dsp:cNvSpPr/>
      </dsp:nvSpPr>
      <dsp:spPr>
        <a:xfrm>
          <a:off x="16768" y="1594650"/>
          <a:ext cx="2175867" cy="8703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Une activité de soin terminée</a:t>
          </a:r>
          <a:endParaRPr lang="fr-FR" sz="2000" kern="1200" dirty="0"/>
        </a:p>
      </dsp:txBody>
      <dsp:txXfrm>
        <a:off x="451941" y="1594650"/>
        <a:ext cx="1305521" cy="870346"/>
      </dsp:txXfrm>
    </dsp:sp>
    <dsp:sp modelId="{75C0FB61-21EB-4B0A-BE3D-E5E98E05E278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EPI ôtés</a:t>
          </a:r>
          <a:endParaRPr lang="fr-FR" sz="2000" kern="1200" dirty="0"/>
        </a:p>
      </dsp:txBody>
      <dsp:txXfrm>
        <a:off x="2395239" y="1596826"/>
        <a:ext cx="1305521" cy="870346"/>
      </dsp:txXfrm>
    </dsp:sp>
    <dsp:sp modelId="{2100FBE7-696E-46F4-8C55-C51D6BD53D40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Hygiène des mains</a:t>
          </a:r>
          <a:endParaRPr lang="fr-FR" sz="2000" kern="1200" dirty="0"/>
        </a:p>
      </dsp:txBody>
      <dsp:txXfrm>
        <a:off x="4353519" y="1596826"/>
        <a:ext cx="1305521" cy="87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79357-7285-4C14-98E9-10C5FD8BD100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2B303-6798-4E27-9F07-E5DB419001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868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C5C3E-E27B-46DE-A26D-3482D1E3EE5D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878D7-5473-4CC1-A496-7BD729B86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60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https://www.youtube.com/watch?v=w_MsGXYMv3c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878D7-5473-4CC1-A496-7BD729B8661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374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878D7-5473-4CC1-A496-7BD729B8661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05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878D7-5473-4CC1-A496-7BD729B8661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22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878D7-5473-4CC1-A496-7BD729B86616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99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9/24/2025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9/24/2025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9/24/2025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9/24/2025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9/24/2025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9/24/2025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9/24/2025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9/24/2025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9/24/2025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9/24/2025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9/24/2025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9/24/2025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‹N°›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infections associées aux soins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UE 2.10 S1</a:t>
            </a:r>
          </a:p>
          <a:p>
            <a:endParaRPr lang="fr-FR" dirty="0"/>
          </a:p>
          <a:p>
            <a:r>
              <a:rPr lang="fr-FR" dirty="0" smtClean="0"/>
              <a:t>V </a:t>
            </a:r>
            <a:r>
              <a:rPr lang="fr-FR" dirty="0" err="1" smtClean="0"/>
              <a:t>Sandrin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563888" y="5795987"/>
            <a:ext cx="5472608" cy="9361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15" y="5781604"/>
            <a:ext cx="5193665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Les modes de transmission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9042" y="908720"/>
            <a:ext cx="4040188" cy="639762"/>
          </a:xfrm>
        </p:spPr>
        <p:txBody>
          <a:bodyPr>
            <a:normAutofit fontScale="40000" lnSpcReduction="20000"/>
          </a:bodyPr>
          <a:lstStyle/>
          <a:p>
            <a:endParaRPr lang="fr-FR" dirty="0"/>
          </a:p>
          <a:p>
            <a:r>
              <a:rPr lang="fr-FR" sz="5900" dirty="0"/>
              <a:t>Transmission </a:t>
            </a:r>
            <a:r>
              <a:rPr lang="fr-FR" sz="5900" dirty="0" smtClean="0"/>
              <a:t>……….</a:t>
            </a:r>
            <a:endParaRPr lang="fr-FR" sz="5900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544" y="1412776"/>
            <a:ext cx="4040188" cy="3951288"/>
          </a:xfrm>
        </p:spPr>
        <p:txBody>
          <a:bodyPr>
            <a:normAutofit/>
          </a:bodyPr>
          <a:lstStyle/>
          <a:p>
            <a:r>
              <a:rPr lang="fr-FR" sz="2000" dirty="0"/>
              <a:t>Sécrétions respiratoires ou salivaires produites pendant </a:t>
            </a:r>
            <a:r>
              <a:rPr lang="fr-FR" sz="2000" b="1" dirty="0"/>
              <a:t>la toux, les éternuements, </a:t>
            </a:r>
            <a:r>
              <a:rPr lang="fr-FR" sz="2000" dirty="0"/>
              <a:t>…</a:t>
            </a:r>
          </a:p>
          <a:p>
            <a:r>
              <a:rPr lang="fr-FR" sz="2000" dirty="0"/>
              <a:t> Se déposent sur la muqueuse conjonctivale, nasale, buccale ou respiratoire de l’hôte</a:t>
            </a:r>
          </a:p>
          <a:p>
            <a:r>
              <a:rPr lang="fr-FR" sz="2000" dirty="0"/>
              <a:t>Transmission directe ou indirecte : mains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639762"/>
          </a:xfrm>
        </p:spPr>
        <p:txBody>
          <a:bodyPr>
            <a:normAutofit fontScale="40000" lnSpcReduction="20000"/>
          </a:bodyPr>
          <a:lstStyle/>
          <a:p>
            <a:endParaRPr lang="fr-FR" dirty="0"/>
          </a:p>
          <a:p>
            <a:r>
              <a:rPr lang="fr-FR" sz="5900" dirty="0"/>
              <a:t>Transmission </a:t>
            </a:r>
            <a:r>
              <a:rPr lang="fr-FR" sz="5900" dirty="0" smtClean="0"/>
              <a:t>…………..</a:t>
            </a:r>
            <a:endParaRPr lang="fr-FR" sz="5900" dirty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008" y="1484784"/>
            <a:ext cx="4041775" cy="3951288"/>
          </a:xfrm>
        </p:spPr>
        <p:txBody>
          <a:bodyPr/>
          <a:lstStyle/>
          <a:p>
            <a:r>
              <a:rPr lang="fr-FR" sz="2000" b="1" dirty="0"/>
              <a:t>Avec nos mains</a:t>
            </a:r>
            <a:r>
              <a:rPr lang="fr-FR" sz="2000" dirty="0"/>
              <a:t>, nous sommes sans cesse en </a:t>
            </a:r>
            <a:r>
              <a:rPr lang="fr-FR" sz="2000" b="1" dirty="0"/>
              <a:t>contact</a:t>
            </a:r>
            <a:r>
              <a:rPr lang="fr-FR" sz="2000" dirty="0"/>
              <a:t> avec notre environnement… et avec les autres</a:t>
            </a:r>
          </a:p>
          <a:p>
            <a:r>
              <a:rPr lang="fr-FR" sz="2000" dirty="0"/>
              <a:t>Lors de notre activité, nos mains deviennent le support de la </a:t>
            </a:r>
            <a:r>
              <a:rPr lang="fr-FR" sz="2000" b="1" dirty="0"/>
              <a:t>flore transitoire  </a:t>
            </a:r>
            <a:r>
              <a:rPr lang="fr-FR" sz="2000" dirty="0"/>
              <a:t>qui</a:t>
            </a:r>
            <a:r>
              <a:rPr lang="fr-FR" sz="2000" b="1" dirty="0"/>
              <a:t> </a:t>
            </a:r>
            <a:r>
              <a:rPr lang="fr-FR" sz="2000" dirty="0"/>
              <a:t>peut être transmise au cours des soins.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16" y="4149805"/>
            <a:ext cx="259080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70" y="4149805"/>
            <a:ext cx="2862188" cy="196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0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transmission croisée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224313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30" y="2754833"/>
            <a:ext cx="224313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317" y="854908"/>
            <a:ext cx="16224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08" y="5383311"/>
            <a:ext cx="17621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9" y="2555974"/>
            <a:ext cx="14874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5015" y="4795460"/>
            <a:ext cx="2068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Environnement inerte</a:t>
            </a:r>
          </a:p>
          <a:p>
            <a:pPr algn="ctr"/>
            <a:r>
              <a:rPr lang="fr-FR" dirty="0"/>
              <a:t> du patient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74" y="269914"/>
            <a:ext cx="14874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187" y="2280171"/>
            <a:ext cx="14874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82742" y="1209992"/>
            <a:ext cx="1009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Patient A</a:t>
            </a:r>
          </a:p>
        </p:txBody>
      </p:sp>
      <p:sp>
        <p:nvSpPr>
          <p:cNvPr id="5" name="Rectangle 4"/>
          <p:cNvSpPr/>
          <p:nvPr/>
        </p:nvSpPr>
        <p:spPr>
          <a:xfrm>
            <a:off x="7630533" y="5789988"/>
            <a:ext cx="98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Patient B</a:t>
            </a:r>
          </a:p>
        </p:txBody>
      </p:sp>
      <p:sp>
        <p:nvSpPr>
          <p:cNvPr id="6" name="Rectangle 5"/>
          <p:cNvSpPr/>
          <p:nvPr/>
        </p:nvSpPr>
        <p:spPr>
          <a:xfrm>
            <a:off x="5357150" y="4171343"/>
            <a:ext cx="2377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Soignants, prestataires, </a:t>
            </a:r>
          </a:p>
          <a:p>
            <a:pPr algn="ctr"/>
            <a:r>
              <a:rPr lang="fr-FR" dirty="0"/>
              <a:t>bénévoles, visiteurs,…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01" y="1844824"/>
            <a:ext cx="291101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60" y="3634899"/>
            <a:ext cx="21828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60" y="4672883"/>
            <a:ext cx="2686051" cy="15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693385"/>
            <a:ext cx="927100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29" y="2230958"/>
            <a:ext cx="3540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22" y="4817674"/>
            <a:ext cx="3540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4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568"/>
            <a:ext cx="8229600" cy="1143000"/>
          </a:xfrm>
        </p:spPr>
        <p:txBody>
          <a:bodyPr/>
          <a:lstStyle/>
          <a:p>
            <a:r>
              <a:rPr lang="fr-FR" dirty="0"/>
              <a:t>Portes d’entrée des micro-organismes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4"/>
          <a:stretch/>
        </p:blipFill>
        <p:spPr bwMode="auto">
          <a:xfrm>
            <a:off x="467544" y="1628800"/>
            <a:ext cx="3204419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067944" y="1412775"/>
            <a:ext cx="45365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La voie </a:t>
            </a:r>
            <a:r>
              <a:rPr lang="fr-FR" sz="3200" b="1" dirty="0" smtClean="0"/>
              <a:t>…………….. </a:t>
            </a:r>
            <a:r>
              <a:rPr lang="fr-FR" sz="2400" dirty="0"/>
              <a:t>:</a:t>
            </a:r>
          </a:p>
          <a:p>
            <a:endParaRPr lang="fr-FR" sz="2400" dirty="0"/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Contamination </a:t>
            </a:r>
            <a:r>
              <a:rPr lang="fr-FR" sz="2400" dirty="0" err="1"/>
              <a:t>naso</a:t>
            </a:r>
            <a:r>
              <a:rPr lang="fr-FR" sz="2400" dirty="0"/>
              <a:t>-pharyngée et/ou pulmonaire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Par soins invasifs tels que aspirations trachéales, intubation, trachéotomie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65" y="43005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7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568"/>
            <a:ext cx="8229600" cy="1143000"/>
          </a:xfrm>
        </p:spPr>
        <p:txBody>
          <a:bodyPr/>
          <a:lstStyle/>
          <a:p>
            <a:r>
              <a:rPr lang="fr-FR" dirty="0"/>
              <a:t>Portes d’entrée des micro-organismes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67944" y="1412775"/>
            <a:ext cx="45365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La voie </a:t>
            </a:r>
            <a:r>
              <a:rPr lang="fr-FR" sz="3200" b="1" dirty="0" smtClean="0"/>
              <a:t>…………………</a:t>
            </a:r>
          </a:p>
          <a:p>
            <a:r>
              <a:rPr lang="fr-FR" sz="3200" b="1" dirty="0" smtClean="0"/>
              <a:t>………………. </a:t>
            </a:r>
            <a:r>
              <a:rPr lang="fr-FR" sz="2400" dirty="0"/>
              <a:t>:</a:t>
            </a:r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Voies génitales, urinaires, buccales, oculaires</a:t>
            </a:r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Plaies diverses (escarres, ulcères, plaies opératoires, …</a:t>
            </a:r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Par gestes et examens invasifs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3529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14" y="1581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8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568"/>
            <a:ext cx="8229600" cy="1143000"/>
          </a:xfrm>
        </p:spPr>
        <p:txBody>
          <a:bodyPr/>
          <a:lstStyle/>
          <a:p>
            <a:r>
              <a:rPr lang="fr-FR" dirty="0"/>
              <a:t>Portes d’entrée des micro-organismes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67944" y="1412775"/>
            <a:ext cx="45365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La voie </a:t>
            </a:r>
            <a:r>
              <a:rPr lang="fr-FR" sz="3200" b="1" dirty="0" smtClean="0"/>
              <a:t>………….. </a:t>
            </a:r>
            <a:r>
              <a:rPr lang="fr-FR" sz="2400" dirty="0"/>
              <a:t>:</a:t>
            </a:r>
          </a:p>
          <a:p>
            <a:endParaRPr lang="fr-FR" sz="2400" dirty="0"/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Ingestion d’eau ou d’aliment souillés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Par mains souillées portées à la bouche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2589213" cy="17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5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568"/>
            <a:ext cx="8229600" cy="1143000"/>
          </a:xfrm>
        </p:spPr>
        <p:txBody>
          <a:bodyPr/>
          <a:lstStyle/>
          <a:p>
            <a:r>
              <a:rPr lang="fr-FR" dirty="0"/>
              <a:t>Portes d’entrée des micro-organismes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67944" y="1412775"/>
            <a:ext cx="45365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La voie </a:t>
            </a:r>
            <a:r>
              <a:rPr lang="fr-FR" sz="3200" b="1" dirty="0" smtClean="0"/>
              <a:t>…………………</a:t>
            </a:r>
          </a:p>
          <a:p>
            <a:r>
              <a:rPr lang="fr-FR" sz="3200" b="1" dirty="0" smtClean="0"/>
              <a:t>…………….. </a:t>
            </a:r>
            <a:r>
              <a:rPr lang="fr-FR" sz="2400" dirty="0"/>
              <a:t>:</a:t>
            </a:r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Transfusion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Injections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Accidents d’exposition au sang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Voie </a:t>
            </a:r>
            <a:r>
              <a:rPr lang="fr-FR" sz="2400" dirty="0" err="1"/>
              <a:t>transplacentaire</a:t>
            </a: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endParaRPr lang="fr-FR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5810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08" y="371703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3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568"/>
            <a:ext cx="8229600" cy="1143000"/>
          </a:xfrm>
        </p:spPr>
        <p:txBody>
          <a:bodyPr/>
          <a:lstStyle/>
          <a:p>
            <a:r>
              <a:rPr lang="fr-FR" dirty="0"/>
              <a:t>Portes d’entrée des micro-organismes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635896" y="1412775"/>
            <a:ext cx="49685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Tous les </a:t>
            </a:r>
            <a:r>
              <a:rPr lang="fr-FR" sz="3200" b="1" dirty="0" smtClean="0"/>
              <a:t>………………dans </a:t>
            </a:r>
            <a:r>
              <a:rPr lang="fr-FR" sz="3200" b="1" dirty="0"/>
              <a:t>l’organisme</a:t>
            </a: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……………………………..</a:t>
            </a: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…………………………….</a:t>
            </a: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……………………………….</a:t>
            </a: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endParaRPr lang="fr-FR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70" y="1268760"/>
            <a:ext cx="1949822" cy="19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31" y="3356992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0"/>
          <a:stretch/>
        </p:blipFill>
        <p:spPr bwMode="auto">
          <a:xfrm>
            <a:off x="954090" y="5085184"/>
            <a:ext cx="2040650" cy="134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6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730DDC-03F5-4180-8D40-014709F92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infections les plus fréquentes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DD9AF9-AAC1-4037-84D4-0F841E3EB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44824"/>
            <a:ext cx="7234170" cy="38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3C0E7-046F-42AD-9DE4-A523769D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germes les plus fréquents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E0369C-5ED5-439C-ABB8-5DE7D226D477}"/>
              </a:ext>
            </a:extLst>
          </p:cNvPr>
          <p:cNvSpPr/>
          <p:nvPr/>
        </p:nvSpPr>
        <p:spPr>
          <a:xfrm>
            <a:off x="323528" y="198884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Les germes les plus fréquemment identifiés lors d'une infection nosocomiale sont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Escherichia coli,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Staphylococcus aureus (</a:t>
            </a:r>
            <a:r>
              <a:rPr lang="fr-FR" sz="2400" dirty="0" smtClean="0"/>
              <a:t>staphylocoque </a:t>
            </a:r>
            <a:r>
              <a:rPr lang="fr-FR" sz="2400" dirty="0"/>
              <a:t>doré)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Pseudomonas </a:t>
            </a:r>
            <a:r>
              <a:rPr lang="fr-FR" sz="2400" dirty="0" err="1"/>
              <a:t>aeruginosa</a:t>
            </a:r>
            <a:r>
              <a:rPr lang="fr-FR" sz="2400" dirty="0"/>
              <a:t> ("</a:t>
            </a:r>
            <a:r>
              <a:rPr lang="fr-FR" sz="2400" dirty="0" err="1"/>
              <a:t>pyo</a:t>
            </a:r>
            <a:r>
              <a:rPr lang="fr-FR" sz="2400" dirty="0"/>
              <a:t>").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0F14DA-0A4E-421A-8639-32271EA8B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645024"/>
            <a:ext cx="3494137" cy="258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Prévention de la transmission</a:t>
            </a:r>
          </a:p>
        </p:txBody>
      </p:sp>
    </p:spTree>
    <p:extLst>
      <p:ext uri="{BB962C8B-B14F-4D97-AF65-F5344CB8AC3E}">
        <p14:creationId xmlns:p14="http://schemas.microsoft.com/office/powerpoint/2010/main" val="22663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r>
              <a:rPr lang="fr-FR" dirty="0"/>
              <a:t>Définition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410355"/>
            <a:ext cx="8568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Une infection est dite associée aux </a:t>
            </a:r>
            <a:r>
              <a:rPr lang="fr-FR" sz="2000" b="1" dirty="0" smtClean="0"/>
              <a:t>soins</a:t>
            </a:r>
          </a:p>
          <a:p>
            <a:r>
              <a:rPr lang="fr-FR" sz="2000" b="1" dirty="0" smtClean="0"/>
              <a:t> </a:t>
            </a:r>
            <a:r>
              <a:rPr lang="fr-FR" sz="2000" b="1" dirty="0"/>
              <a:t>si </a:t>
            </a:r>
            <a:r>
              <a:rPr lang="fr-FR" sz="2000" b="1" dirty="0" smtClean="0"/>
              <a:t>……………………………………………………………………</a:t>
            </a:r>
            <a:r>
              <a:rPr lang="fr-FR" sz="2000" dirty="0" smtClean="0"/>
              <a:t>(</a:t>
            </a:r>
            <a:r>
              <a:rPr lang="fr-FR" sz="2000" dirty="0"/>
              <a:t>diagnostique, thérapeutique, palliative, préventive, éducative, opératoire) et</a:t>
            </a:r>
            <a:r>
              <a:rPr lang="fr-FR" dirty="0"/>
              <a:t> </a:t>
            </a:r>
            <a:r>
              <a:rPr lang="fr-FR" b="1" dirty="0"/>
              <a:t>lorsqu'elle survient :</a:t>
            </a:r>
          </a:p>
          <a:p>
            <a:endParaRPr lang="fr-FR" b="1" dirty="0"/>
          </a:p>
          <a:p>
            <a:endParaRPr lang="fr-F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2000" b="1" dirty="0"/>
              <a:t>dans les </a:t>
            </a:r>
            <a:r>
              <a:rPr lang="fr-FR" sz="2000" b="1" dirty="0" smtClean="0"/>
              <a:t>…………..après  </a:t>
            </a:r>
            <a:r>
              <a:rPr lang="fr-FR" sz="2000" b="1" dirty="0"/>
              <a:t>l’entrée du patient.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b="1" dirty="0"/>
              <a:t>dans les </a:t>
            </a:r>
            <a:r>
              <a:rPr lang="fr-FR" sz="2000" b="1" dirty="0" smtClean="0"/>
              <a:t>………….suivant </a:t>
            </a:r>
            <a:r>
              <a:rPr lang="fr-FR" sz="2000" b="1" dirty="0"/>
              <a:t>une intervention  chirurgicale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b="1" dirty="0"/>
              <a:t>dans </a:t>
            </a:r>
            <a:r>
              <a:rPr lang="fr-FR" sz="2000" b="1" dirty="0" smtClean="0"/>
              <a:t>………….. </a:t>
            </a:r>
            <a:r>
              <a:rPr lang="fr-FR" sz="2000" b="1" dirty="0"/>
              <a:t>suivant l’implantation de matériel.</a:t>
            </a:r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dirty="0"/>
              <a:t>Ces infections peuvent être directement liées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/>
              <a:t>aux soins  : acte invasif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/>
              <a:t>survenir lors de l’hospitalisation, indépendamment de tout geste médical (en raison d’un épisode épidémique, entre autre). </a:t>
            </a:r>
          </a:p>
          <a:p>
            <a:endParaRPr lang="fr-FR" dirty="0"/>
          </a:p>
          <a:p>
            <a:r>
              <a:rPr lang="fr-FR" dirty="0"/>
              <a:t>                                            </a:t>
            </a:r>
          </a:p>
          <a:p>
            <a:endParaRPr lang="fr-FR" dirty="0"/>
          </a:p>
          <a:p>
            <a:r>
              <a:rPr lang="fr-FR" dirty="0"/>
              <a:t>                                            </a:t>
            </a:r>
            <a:endParaRPr lang="fr-FR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061" y="2636912"/>
            <a:ext cx="1531930" cy="15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8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50A1E-CFE4-4EAC-9EC9-CB4203DD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smtClean="0"/>
              <a:t>……………. </a:t>
            </a:r>
            <a:r>
              <a:rPr lang="fr-FR" dirty="0"/>
              <a:t>et </a:t>
            </a:r>
            <a:r>
              <a:rPr lang="fr-FR" dirty="0" smtClean="0"/>
              <a:t>……………………….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7F62F2-3CB9-4343-B6A7-1D659400105C}"/>
              </a:ext>
            </a:extLst>
          </p:cNvPr>
          <p:cNvSpPr txBox="1"/>
          <p:nvPr/>
        </p:nvSpPr>
        <p:spPr>
          <a:xfrm>
            <a:off x="3707904" y="2132856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Quotidien ou après chaque utilisation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Selon les protocoles de service, l’utilisation des produits d’entretien (dilution, temps d’action,…)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En respectant les isolements (protecteur en premier, septique en dernier)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02" y="1916832"/>
            <a:ext cx="2338214" cy="13754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26" y="4108758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Hygiène du soignant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628800"/>
            <a:ext cx="8532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Hygiène corporelle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Une hygiène corporelle (douche) est réalisée tous les jours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Cheveux propres et attachés s’ils sont longs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Mains propres, </a:t>
            </a:r>
            <a:r>
              <a:rPr lang="fr-FR" sz="2400" dirty="0" smtClean="0"/>
              <a:t>……………………….., </a:t>
            </a:r>
            <a:r>
              <a:rPr lang="fr-FR" sz="2400" dirty="0"/>
              <a:t>pas de faux ongles, pas de </a:t>
            </a:r>
            <a:r>
              <a:rPr lang="fr-FR" sz="2400" dirty="0" smtClean="0"/>
              <a:t>………. </a:t>
            </a:r>
            <a:r>
              <a:rPr lang="fr-FR" sz="2400" dirty="0"/>
              <a:t>aux poignets et aux doigts même l’alliance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920995-3D7F-4668-83FE-7AA3BDBB5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744" y="3782836"/>
            <a:ext cx="2479154" cy="280052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C580FDE-6211-4C97-959E-1FBF42845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82" y="4144874"/>
            <a:ext cx="2066925" cy="20764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415569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-891480"/>
            <a:ext cx="8229600" cy="1728192"/>
          </a:xfrm>
        </p:spPr>
        <p:txBody>
          <a:bodyPr/>
          <a:lstStyle/>
          <a:p>
            <a:r>
              <a:rPr lang="fr-FR" dirty="0"/>
              <a:t>Tenue professionnelle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888432" cy="540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0585" y="908720"/>
            <a:ext cx="475547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Remplace la tenue de ville, est portée uniquement dans l’enceinte de l’établissement (doit être retirée pour aller au self)</a:t>
            </a:r>
          </a:p>
          <a:p>
            <a:r>
              <a:rPr lang="fr-FR" sz="2200" dirty="0"/>
              <a:t>Doit être changée tous les jours et quand elle est souillée </a:t>
            </a:r>
          </a:p>
          <a:p>
            <a:r>
              <a:rPr lang="fr-FR" sz="2200" dirty="0"/>
              <a:t>Sans revers, à manches </a:t>
            </a:r>
            <a:r>
              <a:rPr lang="fr-FR" sz="2200" dirty="0" smtClean="0"/>
              <a:t>……….</a:t>
            </a:r>
            <a:endParaRPr lang="fr-FR" sz="2200" dirty="0"/>
          </a:p>
          <a:p>
            <a:r>
              <a:rPr lang="fr-FR" sz="2200" dirty="0"/>
              <a:t>L’encombrement des poches doit être </a:t>
            </a:r>
            <a:r>
              <a:rPr lang="fr-FR" sz="2200" dirty="0" smtClean="0"/>
              <a:t>……</a:t>
            </a:r>
            <a:r>
              <a:rPr lang="fr-FR" sz="2200" dirty="0" smtClean="0"/>
              <a:t>, </a:t>
            </a:r>
            <a:r>
              <a:rPr lang="fr-FR" sz="2200" dirty="0"/>
              <a:t>leur accès se fait avec des mains propres</a:t>
            </a:r>
          </a:p>
          <a:p>
            <a:endParaRPr lang="fr-FR" sz="2200" dirty="0"/>
          </a:p>
          <a:p>
            <a:r>
              <a:rPr lang="fr-FR" sz="2200" dirty="0"/>
              <a:t>Chaussures à usage professionnel uniquement, </a:t>
            </a:r>
            <a:r>
              <a:rPr lang="fr-FR" sz="2200" dirty="0" smtClean="0"/>
              <a:t>………………., ………………, </a:t>
            </a:r>
            <a:r>
              <a:rPr lang="fr-FR" sz="2200" dirty="0"/>
              <a:t>lavables, fermées sur </a:t>
            </a:r>
            <a:r>
              <a:rPr lang="fr-FR" sz="2200" dirty="0" smtClean="0"/>
              <a:t>l’avant et </a:t>
            </a:r>
            <a:r>
              <a:rPr lang="fr-FR" sz="2200" dirty="0"/>
              <a:t>qui </a:t>
            </a:r>
            <a:r>
              <a:rPr lang="fr-FR" sz="2200" dirty="0" smtClean="0"/>
              <a:t>……………….(</a:t>
            </a:r>
            <a:r>
              <a:rPr lang="fr-FR" sz="2200" dirty="0"/>
              <a:t>prévention des AES, chutes, traumatismes)</a:t>
            </a:r>
          </a:p>
          <a:p>
            <a:endParaRPr lang="fr-FR" sz="22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55333" r="8124" b="14000"/>
          <a:stretch/>
        </p:blipFill>
        <p:spPr bwMode="auto">
          <a:xfrm rot="19810239">
            <a:off x="4532326" y="833880"/>
            <a:ext cx="3230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8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723900"/>
            <a:ext cx="4129087" cy="54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2" y="1888033"/>
            <a:ext cx="330835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3203" y="27856"/>
            <a:ext cx="8229600" cy="1143000"/>
          </a:xfrm>
        </p:spPr>
        <p:txBody>
          <a:bodyPr/>
          <a:lstStyle/>
          <a:p>
            <a:r>
              <a:rPr lang="fr-FR" dirty="0"/>
              <a:t>LA PREMIÈRE PRÉVENTION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4724400" cy="857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1620837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71" y="1403132"/>
            <a:ext cx="1560513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41983"/>
            <a:ext cx="1757363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3" y="4581128"/>
            <a:ext cx="332105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31" y="4335065"/>
            <a:ext cx="2144713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31891"/>
            <a:ext cx="2141537" cy="21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6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1538"/>
            <a:ext cx="8228013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6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376" y="0"/>
            <a:ext cx="8229600" cy="1143000"/>
          </a:xfrm>
        </p:spPr>
        <p:txBody>
          <a:bodyPr/>
          <a:lstStyle/>
          <a:p>
            <a:r>
              <a:rPr lang="fr-FR" dirty="0"/>
              <a:t>A quel moment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79768" y="2348880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 </a:t>
            </a:r>
            <a:r>
              <a:rPr lang="fr-FR" sz="2400" dirty="0" smtClean="0"/>
              <a:t>……………et…………..du </a:t>
            </a:r>
            <a:r>
              <a:rPr lang="fr-FR" sz="2400" dirty="0"/>
              <a:t>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…….. </a:t>
            </a:r>
            <a:r>
              <a:rPr lang="fr-FR" sz="2400" dirty="0"/>
              <a:t>et </a:t>
            </a:r>
            <a:r>
              <a:rPr lang="fr-FR" sz="2400" dirty="0" smtClean="0"/>
              <a:t>……..tout </a:t>
            </a:r>
            <a:r>
              <a:rPr lang="fr-FR" sz="2400" dirty="0"/>
              <a:t>contact avec un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Entre </a:t>
            </a:r>
            <a:r>
              <a:rPr lang="fr-FR" sz="2400" dirty="0" smtClean="0"/>
              <a:t>…………..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Après s’être peigné ou mouché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Après être aller aux toilettes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Avant et après avoir fumé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Avant et après les repas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Avant et après le port de gants non </a:t>
            </a:r>
            <a:r>
              <a:rPr lang="fr-FR" sz="2400" dirty="0" smtClean="0"/>
              <a:t>stériles</a:t>
            </a:r>
            <a:endParaRPr lang="fr-FR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2783247" cy="20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5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quel moment auprès du patient ?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086450" cy="492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FRICTION AVEC UNE SOLUTION HYDRO ALCOOLIQUE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358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059832" y="1642160"/>
            <a:ext cx="547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NE DOIT PAS ETRE PRATIQUER SUR </a:t>
            </a:r>
            <a:r>
              <a:rPr lang="fr-FR" sz="3200" b="1" dirty="0" smtClean="0"/>
              <a:t>……………………..</a:t>
            </a:r>
            <a:endParaRPr lang="fr-FR" sz="3200" b="1" dirty="0"/>
          </a:p>
          <a:p>
            <a:endParaRPr lang="fr-FR" sz="3200" dirty="0"/>
          </a:p>
          <a:p>
            <a:pPr algn="ctr"/>
            <a:r>
              <a:rPr lang="fr-FR" sz="3200" dirty="0"/>
              <a:t>EST INEFFICACE EN CAS DE </a:t>
            </a:r>
            <a:r>
              <a:rPr lang="fr-FR" sz="3200" b="1" dirty="0" smtClean="0"/>
              <a:t>………..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203848" y="518187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LAVAGE DE MAINS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5256076" y="4245768"/>
            <a:ext cx="1080120" cy="9361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5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782638"/>
            <a:ext cx="8132763" cy="52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0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246917"/>
            <a:ext cx="25415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7864" y="1039421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Lorsque l’état infectieux du patient à l’admission est inconnu, l</a:t>
            </a:r>
            <a:r>
              <a:rPr lang="fr-FR" sz="2400" b="1" dirty="0"/>
              <a:t>’infection est classiquement considérée comme </a:t>
            </a:r>
            <a:r>
              <a:rPr lang="fr-FR" sz="2400" b="1" dirty="0" smtClean="0"/>
              <a:t>ASSOCIEE AUX SOINS </a:t>
            </a:r>
            <a:r>
              <a:rPr lang="fr-FR" sz="2400" b="1" dirty="0"/>
              <a:t>si elle apparaît après un délai  de </a:t>
            </a:r>
            <a:r>
              <a:rPr lang="fr-FR" sz="2400" b="1" dirty="0" smtClean="0"/>
              <a:t>…….............</a:t>
            </a:r>
          </a:p>
          <a:p>
            <a:pPr algn="ctr"/>
            <a:r>
              <a:rPr lang="fr-FR" sz="2400" b="1" dirty="0" smtClean="0"/>
              <a:t>d’hospitalisation</a:t>
            </a:r>
            <a:r>
              <a:rPr lang="fr-FR" b="1" dirty="0"/>
              <a:t>.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43608" y="3969989"/>
            <a:ext cx="87129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1 patient sur 20 est infecté soit</a:t>
            </a:r>
          </a:p>
          <a:p>
            <a:pPr algn="ctr"/>
            <a:r>
              <a:rPr lang="fr-FR" sz="2800" dirty="0"/>
              <a:t> 5% des patients hospitalisés. </a:t>
            </a:r>
          </a:p>
          <a:p>
            <a:pPr algn="ctr"/>
            <a:r>
              <a:rPr lang="fr-FR" sz="2800" dirty="0"/>
              <a:t>1% en décède (4000 </a:t>
            </a:r>
            <a:r>
              <a:rPr lang="fr-FR" sz="2800" dirty="0" smtClean="0"/>
              <a:t>personnes/an)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 smtClean="0"/>
              <a:t>Coût estimé 1Milliard d’Euro / an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19" y="3573016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1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750" y="0"/>
            <a:ext cx="8229600" cy="1143000"/>
          </a:xfrm>
        </p:spPr>
        <p:txBody>
          <a:bodyPr/>
          <a:lstStyle/>
          <a:p>
            <a:r>
              <a:rPr lang="fr-FR" dirty="0"/>
              <a:t>LE PORT DE GANTS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75" y="3754338"/>
            <a:ext cx="34194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2" y="1250503"/>
            <a:ext cx="84600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 port de gants diminue la transmission des micro-organismes de patient à patient. </a:t>
            </a:r>
          </a:p>
          <a:p>
            <a:endParaRPr lang="fr-FR" sz="2400" dirty="0"/>
          </a:p>
          <a:p>
            <a:r>
              <a:rPr lang="fr-FR" sz="2400" dirty="0"/>
              <a:t> Chaque fois qu’il existe un risque de contact avec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 </a:t>
            </a:r>
            <a:r>
              <a:rPr lang="fr-FR" sz="2400" dirty="0" smtClean="0"/>
              <a:t>………………………(</a:t>
            </a:r>
            <a:r>
              <a:rPr lang="fr-FR" sz="2400" dirty="0"/>
              <a:t>selles,…)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 Un contact direct avec </a:t>
            </a:r>
            <a:r>
              <a:rPr lang="fr-FR" sz="2400" dirty="0" smtClean="0"/>
              <a:t>un </a:t>
            </a:r>
            <a:r>
              <a:rPr lang="fr-FR" sz="2400" dirty="0"/>
              <a:t>patient </a:t>
            </a:r>
            <a:r>
              <a:rPr lang="fr-FR" sz="2400" dirty="0" smtClean="0"/>
              <a:t>……………</a:t>
            </a: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 </a:t>
            </a:r>
            <a:r>
              <a:rPr lang="fr-FR" sz="2400" dirty="0" smtClean="0"/>
              <a:t>Une ……………………</a:t>
            </a:r>
          </a:p>
          <a:p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4301141"/>
            <a:ext cx="4536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Le port de gants n’exclut pas une hygiène des mains.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9100" y="16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Bien les utiliser : </a:t>
            </a:r>
            <a:r>
              <a:rPr lang="fr-FR" b="0" dirty="0"/>
              <a:t/>
            </a:r>
            <a:br>
              <a:rPr lang="fr-FR" b="0" dirty="0"/>
            </a:b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79512" y="764704"/>
            <a:ext cx="88108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Mettre les gants </a:t>
            </a:r>
            <a:r>
              <a:rPr lang="fr-FR" sz="2000" b="1" dirty="0"/>
              <a:t>sur des mains </a:t>
            </a:r>
            <a:r>
              <a:rPr lang="fr-FR" sz="2000" b="1" dirty="0" smtClean="0"/>
              <a:t>………………… </a:t>
            </a:r>
            <a:r>
              <a:rPr lang="fr-FR" sz="2000" dirty="0" smtClean="0"/>
              <a:t>: après </a:t>
            </a:r>
            <a:r>
              <a:rPr lang="fr-FR" sz="2000" b="1" dirty="0" smtClean="0"/>
              <a:t>friction </a:t>
            </a:r>
            <a:r>
              <a:rPr lang="fr-FR" sz="2000" dirty="0"/>
              <a:t>avec un produit hydro-alcoolique </a:t>
            </a:r>
            <a:r>
              <a:rPr lang="fr-FR" sz="2000" b="1" dirty="0"/>
              <a:t>avant le port de gants non stériles </a:t>
            </a:r>
            <a:r>
              <a:rPr lang="fr-FR" sz="2000" dirty="0"/>
              <a:t>(pour éviter leur contamination).</a:t>
            </a:r>
          </a:p>
          <a:p>
            <a:endParaRPr lang="fr-FR" sz="2000" dirty="0"/>
          </a:p>
          <a:p>
            <a:r>
              <a:rPr lang="fr-FR" sz="2000" dirty="0"/>
              <a:t>•   Respecter l’ordre des soins en allant du plus propre au plus sale.</a:t>
            </a:r>
          </a:p>
          <a:p>
            <a:endParaRPr lang="fr-FR" sz="2000" dirty="0"/>
          </a:p>
          <a:p>
            <a:r>
              <a:rPr lang="fr-FR" sz="2000" dirty="0"/>
              <a:t>•   </a:t>
            </a:r>
            <a:r>
              <a:rPr lang="fr-FR" sz="2000" b="1" dirty="0"/>
              <a:t>En cas d’interruption de soin, il faut s’imposer </a:t>
            </a:r>
            <a:r>
              <a:rPr lang="fr-FR" sz="2000" b="1" dirty="0" smtClean="0"/>
              <a:t>……………………..et une ………………………………………. </a:t>
            </a:r>
            <a:r>
              <a:rPr lang="fr-FR" sz="2000" b="1" dirty="0"/>
              <a:t>devient </a:t>
            </a:r>
            <a:r>
              <a:rPr lang="fr-FR" sz="2000" b="1" dirty="0" smtClean="0"/>
              <a:t>impérative. </a:t>
            </a:r>
            <a:endParaRPr lang="fr-FR" sz="2000" b="1" dirty="0"/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L’élimination des gants est immédiatement suivi </a:t>
            </a:r>
            <a:r>
              <a:rPr lang="fr-FR" sz="2000" b="1" dirty="0" smtClean="0"/>
              <a:t>d’une ………………………………………….</a:t>
            </a:r>
            <a:r>
              <a:rPr lang="fr-FR" sz="2000" dirty="0" smtClean="0"/>
              <a:t>afin </a:t>
            </a:r>
            <a:r>
              <a:rPr lang="fr-FR" sz="2000" dirty="0"/>
              <a:t>d’éliminer les micro-organismes développés en atmosphère humide et chaude et ceux récupérés éventuellement lors du retrait des gants.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Pour le retrait des gants, il convient de retirer le premier gant et de l’enfermer dans l’autre en recouvrant complètement le premier.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Le lavage des gants à usage unique est à proscrire </a:t>
            </a:r>
            <a:r>
              <a:rPr lang="fr-FR" sz="2000" dirty="0"/>
              <a:t>(on ne peut garantir l’intégrité du gant et donc son efficacité).</a:t>
            </a:r>
          </a:p>
        </p:txBody>
      </p:sp>
    </p:spTree>
    <p:extLst>
      <p:ext uri="{BB962C8B-B14F-4D97-AF65-F5344CB8AC3E}">
        <p14:creationId xmlns:p14="http://schemas.microsoft.com/office/powerpoint/2010/main" val="3430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854" y="0"/>
            <a:ext cx="8229600" cy="1143000"/>
          </a:xfrm>
        </p:spPr>
        <p:txBody>
          <a:bodyPr/>
          <a:lstStyle/>
          <a:p>
            <a:r>
              <a:rPr lang="fr-FR" b="0" dirty="0"/>
              <a:t>Le masque chirurgical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1" y="1535306"/>
            <a:ext cx="4284663" cy="30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1340828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Il évite, </a:t>
            </a:r>
            <a:r>
              <a:rPr lang="fr-FR" b="1" dirty="0"/>
              <a:t>lors de l’expiration </a:t>
            </a:r>
            <a:r>
              <a:rPr lang="fr-FR" dirty="0"/>
              <a:t>de celui qui le porte, la </a:t>
            </a:r>
            <a:r>
              <a:rPr lang="fr-FR" b="1" dirty="0"/>
              <a:t>projection de secrétions </a:t>
            </a:r>
            <a:r>
              <a:rPr lang="fr-FR" dirty="0"/>
              <a:t>des voies aériennes supérieures ou de salive pouvant contenir des agents infectieux transmissibles par voie « </a:t>
            </a:r>
            <a:r>
              <a:rPr lang="fr-FR" b="1" dirty="0" smtClean="0"/>
              <a:t>……………. </a:t>
            </a:r>
            <a:r>
              <a:rPr lang="fr-FR" dirty="0"/>
              <a:t>»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Il est indiqué pour le patient porteur d’une infection respiratoire afin de protéger le personnel, notamment lors des soins rapprochés.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Il est indiqué pour le professionnel de santé lors de certains soins au patient pour protéger celui-ci.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186" y="501317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Bien l’utiliser </a:t>
            </a:r>
            <a:r>
              <a:rPr lang="fr-F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Mise en place : couverture du visage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Hygiène des mains après manipulation du masque (mise en place ou retrait) ! </a:t>
            </a:r>
          </a:p>
        </p:txBody>
      </p:sp>
    </p:spTree>
    <p:extLst>
      <p:ext uri="{BB962C8B-B14F-4D97-AF65-F5344CB8AC3E}">
        <p14:creationId xmlns:p14="http://schemas.microsoft.com/office/powerpoint/2010/main" val="36314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b="0" dirty="0"/>
              <a:t>Le tablier de soins ou </a:t>
            </a:r>
            <a:r>
              <a:rPr lang="fr-FR" b="0" dirty="0" err="1"/>
              <a:t>surblouse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67544" y="1397675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Il protège la tenue :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lors des </a:t>
            </a:r>
            <a:r>
              <a:rPr lang="fr-FR" dirty="0" smtClean="0"/>
              <a:t>…………………………..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et/ou </a:t>
            </a:r>
            <a:r>
              <a:rPr lang="fr-FR" dirty="0"/>
              <a:t>des soins à risque </a:t>
            </a:r>
            <a:r>
              <a:rPr lang="fr-FR" dirty="0" smtClean="0"/>
              <a:t>…………………….(</a:t>
            </a:r>
            <a:r>
              <a:rPr lang="fr-FR" dirty="0"/>
              <a:t>ex : gestion des excréta, …)</a:t>
            </a:r>
          </a:p>
        </p:txBody>
      </p:sp>
      <p:sp>
        <p:nvSpPr>
          <p:cNvPr id="4" name="Rectangle 3"/>
          <p:cNvSpPr/>
          <p:nvPr/>
        </p:nvSpPr>
        <p:spPr>
          <a:xfrm>
            <a:off x="488896" y="3429000"/>
            <a:ext cx="5019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Bien l’utiliser </a:t>
            </a:r>
            <a:r>
              <a:rPr lang="fr-FR" dirty="0"/>
              <a:t>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tablier = un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enlever avant de sortir de la chambre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Hygiène des mains après </a:t>
            </a:r>
            <a:r>
              <a:rPr lang="fr-FR" dirty="0"/>
              <a:t>retrait du tablier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1798637" cy="29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64" y="3328570"/>
            <a:ext cx="1577975" cy="32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1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RESUME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377262608"/>
              </p:ext>
            </p:extLst>
          </p:nvPr>
        </p:nvGraphicFramePr>
        <p:xfrm>
          <a:off x="1343472" y="620688"/>
          <a:ext cx="72244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45567168"/>
              </p:ext>
            </p:extLst>
          </p:nvPr>
        </p:nvGraphicFramePr>
        <p:xfrm>
          <a:off x="1907704" y="26931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006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143000"/>
          </a:xfrm>
        </p:spPr>
        <p:txBody>
          <a:bodyPr/>
          <a:lstStyle/>
          <a:p>
            <a:r>
              <a:rPr lang="fr-FR" dirty="0"/>
              <a:t>Les conséquences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5538" y="462025"/>
            <a:ext cx="91450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b="1" dirty="0"/>
              <a:t>Pour le patient </a:t>
            </a:r>
            <a:r>
              <a:rPr lang="fr-FR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Le </a:t>
            </a:r>
            <a:r>
              <a:rPr lang="fr-FR" dirty="0" smtClean="0"/>
              <a:t>………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L’échec </a:t>
            </a:r>
            <a:r>
              <a:rPr lang="fr-FR" dirty="0" smtClean="0"/>
              <a:t>……………………………………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Souffrance, </a:t>
            </a:r>
            <a:r>
              <a:rPr lang="fr-FR" dirty="0" smtClean="0"/>
              <a:t>……………………………………….</a:t>
            </a:r>
            <a:endParaRPr lang="fr-FR" dirty="0"/>
          </a:p>
          <a:p>
            <a:endParaRPr lang="fr-FR" dirty="0"/>
          </a:p>
          <a:p>
            <a:r>
              <a:rPr lang="fr-FR" b="1" dirty="0"/>
              <a:t>Pour les soignants </a:t>
            </a:r>
            <a:r>
              <a:rPr lang="fr-FR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Augmentation </a:t>
            </a:r>
            <a:r>
              <a:rPr lang="fr-FR" dirty="0" smtClean="0"/>
              <a:t>………………………….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Fatigue, frustration, </a:t>
            </a:r>
            <a:r>
              <a:rPr lang="fr-FR" dirty="0" err="1"/>
              <a:t>burn-out</a:t>
            </a:r>
            <a:r>
              <a:rPr lang="fr-FR" dirty="0"/>
              <a:t>, absentéisme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…………….. </a:t>
            </a:r>
            <a:r>
              <a:rPr lang="fr-FR" dirty="0"/>
              <a:t>dans l’équipe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Remise en cause et questionnement professionnel sur ses responsabilités</a:t>
            </a:r>
          </a:p>
          <a:p>
            <a:endParaRPr lang="fr-FR" dirty="0"/>
          </a:p>
          <a:p>
            <a:r>
              <a:rPr lang="fr-FR" b="1" dirty="0"/>
              <a:t>Pour l’établissement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Coût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Contrainte d’organisation, </a:t>
            </a:r>
            <a:r>
              <a:rPr lang="fr-FR" dirty="0" smtClean="0"/>
              <a:t>………………………….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Impact </a:t>
            </a:r>
            <a:r>
              <a:rPr lang="fr-FR" dirty="0" smtClean="0"/>
              <a:t>…………………………….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r>
              <a:rPr lang="fr-FR" b="1" dirty="0"/>
              <a:t>Pour la collectivité </a:t>
            </a:r>
            <a:r>
              <a:rPr lang="fr-FR" dirty="0" smtClean="0"/>
              <a:t>: 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Cout individuel par surcout de la prise en charge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Cout indirect en lien avec arrêt de travail, invalidité, indemnisations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Pour l’écologie bactérienne     plus de prescription d’ATB     </a:t>
            </a:r>
            <a:r>
              <a:rPr lang="fr-FR" dirty="0" smtClean="0"/>
              <a:t>………………………………</a:t>
            </a:r>
          </a:p>
          <a:p>
            <a:r>
              <a:rPr lang="fr-FR" dirty="0" smtClean="0"/>
              <a:t>(</a:t>
            </a:r>
            <a:r>
              <a:rPr lang="fr-FR" dirty="0"/>
              <a:t>BMR et </a:t>
            </a:r>
            <a:r>
              <a:rPr lang="fr-FR" dirty="0" err="1"/>
              <a:t>BHRe</a:t>
            </a:r>
            <a:r>
              <a:rPr lang="fr-FR" dirty="0"/>
              <a:t>)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2993200" y="609329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03" y="6067673"/>
            <a:ext cx="3111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47" y="332656"/>
            <a:ext cx="3133725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46" y="4868608"/>
            <a:ext cx="1012943" cy="101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32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micro-organismes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causes de l’infection</a:t>
            </a:r>
          </a:p>
        </p:txBody>
      </p:sp>
    </p:spTree>
    <p:extLst>
      <p:ext uri="{BB962C8B-B14F-4D97-AF65-F5344CB8AC3E}">
        <p14:creationId xmlns:p14="http://schemas.microsoft.com/office/powerpoint/2010/main" val="42394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717012"/>
              </p:ext>
            </p:extLst>
          </p:nvPr>
        </p:nvGraphicFramePr>
        <p:xfrm>
          <a:off x="107505" y="116632"/>
          <a:ext cx="8928990" cy="6741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483">
                <a:tc>
                  <a:txBody>
                    <a:bodyPr/>
                    <a:lstStyle/>
                    <a:p>
                      <a:r>
                        <a:rPr lang="fr-FR" dirty="0"/>
                        <a:t>Réservoirs de germes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Origine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Prévention et rôle</a:t>
                      </a:r>
                      <a:r>
                        <a:rPr lang="fr-FR" baseline="0" dirty="0"/>
                        <a:t> de l’AS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775">
                <a:tc>
                  <a:txBody>
                    <a:bodyPr/>
                    <a:lstStyle/>
                    <a:p>
                      <a:r>
                        <a:rPr lang="fr-FR" dirty="0"/>
                        <a:t>Homme</a:t>
                      </a:r>
                      <a:r>
                        <a:rPr lang="fr-FR" baseline="0" dirty="0"/>
                        <a:t>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Naturellement</a:t>
                      </a:r>
                      <a:r>
                        <a:rPr lang="fr-FR" baseline="0" dirty="0"/>
                        <a:t> colonisés par des micro organismes commensaux ou pathogènes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Hygiène corporelle quotidienne soigneuse du patient</a:t>
                      </a:r>
                    </a:p>
                    <a:p>
                      <a:r>
                        <a:rPr lang="fr-FR" dirty="0"/>
                        <a:t>Hygiène des mains</a:t>
                      </a:r>
                    </a:p>
                    <a:p>
                      <a:r>
                        <a:rPr lang="fr-FR" dirty="0"/>
                        <a:t>Respect des règles élémentaires</a:t>
                      </a:r>
                      <a:r>
                        <a:rPr lang="fr-FR" baseline="0" dirty="0"/>
                        <a:t> d’hygiène lors des soins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6775">
                <a:tc>
                  <a:txBody>
                    <a:bodyPr/>
                    <a:lstStyle/>
                    <a:p>
                      <a:r>
                        <a:rPr lang="fr-FR" dirty="0"/>
                        <a:t>Air et poussières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L’homme dissémine de nombreux microbes lors de ses déplacements</a:t>
                      </a:r>
                      <a:r>
                        <a:rPr lang="fr-FR" baseline="0" dirty="0"/>
                        <a:t> dans les cellules mortes de l’épiderme</a:t>
                      </a:r>
                    </a:p>
                    <a:p>
                      <a:r>
                        <a:rPr lang="fr-FR" baseline="0" dirty="0"/>
                        <a:t>Des microbes peuvent se trouver en suspension dans l’air ou dans les gouttelettes de salive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Aération des pièces</a:t>
                      </a:r>
                    </a:p>
                    <a:p>
                      <a:r>
                        <a:rPr lang="fr-FR" dirty="0"/>
                        <a:t>Balayage humide pour ne pas disséminer les poussières contenant les microbes</a:t>
                      </a:r>
                    </a:p>
                    <a:p>
                      <a:r>
                        <a:rPr lang="fr-FR" dirty="0"/>
                        <a:t>Respect des protocoles d’isolement</a:t>
                      </a:r>
                      <a:r>
                        <a:rPr lang="fr-FR" baseline="0" dirty="0"/>
                        <a:t> respiratoire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8336">
                <a:tc>
                  <a:txBody>
                    <a:bodyPr/>
                    <a:lstStyle/>
                    <a:p>
                      <a:r>
                        <a:rPr lang="fr-FR" dirty="0"/>
                        <a:t>Surfaces : sanitaires, locaux, sols, tables, lits,</a:t>
                      </a:r>
                      <a:r>
                        <a:rPr lang="fr-FR" baseline="0" dirty="0"/>
                        <a:t> linge, 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Elles sont contaminées par la flore hospitalière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Respect de protocoles</a:t>
                      </a:r>
                      <a:r>
                        <a:rPr lang="fr-FR" baseline="0" dirty="0"/>
                        <a:t> de nettoyage, désinfection, stérilisation</a:t>
                      </a:r>
                    </a:p>
                    <a:p>
                      <a:r>
                        <a:rPr lang="fr-FR" baseline="0" dirty="0"/>
                        <a:t>Utilisation de matériel à usage unique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1423004" cy="106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03253"/>
            <a:ext cx="1423004" cy="150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81" y="5949280"/>
            <a:ext cx="1114209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8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391312"/>
              </p:ext>
            </p:extLst>
          </p:nvPr>
        </p:nvGraphicFramePr>
        <p:xfrm>
          <a:off x="251520" y="476672"/>
          <a:ext cx="8712969" cy="609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512">
                <a:tc>
                  <a:txBody>
                    <a:bodyPr/>
                    <a:lstStyle/>
                    <a:p>
                      <a:r>
                        <a:rPr lang="fr-FR" dirty="0"/>
                        <a:t>Réservoirs de germes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Origine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Prévention et rôle</a:t>
                      </a:r>
                      <a:r>
                        <a:rPr lang="fr-FR" baseline="0" dirty="0"/>
                        <a:t> de l’AS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512">
                <a:tc>
                  <a:txBody>
                    <a:bodyPr/>
                    <a:lstStyle/>
                    <a:p>
                      <a:r>
                        <a:rPr lang="fr-FR" dirty="0"/>
                        <a:t>Matériel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Tout le matériel réutilisable</a:t>
                      </a:r>
                      <a:r>
                        <a:rPr lang="fr-FR" baseline="0" dirty="0"/>
                        <a:t> contaminé par des microbes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Respect des</a:t>
                      </a:r>
                      <a:r>
                        <a:rPr lang="fr-FR" baseline="0" dirty="0"/>
                        <a:t> protocoles de nettoyage des locaux</a:t>
                      </a:r>
                    </a:p>
                    <a:p>
                      <a:r>
                        <a:rPr lang="fr-FR" baseline="0" dirty="0"/>
                        <a:t>Utilisation correct des produits (bonne dilution, temps de contact, stockage,…)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512">
                <a:tc>
                  <a:txBody>
                    <a:bodyPr/>
                    <a:lstStyle/>
                    <a:p>
                      <a:r>
                        <a:rPr lang="fr-FR" dirty="0"/>
                        <a:t>Aliments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Peuvent être colonisés par des bactéries et provoquer des intoxications alimentaires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Respect des liaisons chaudes et froides et hygiène</a:t>
                      </a:r>
                      <a:r>
                        <a:rPr lang="fr-FR" baseline="0" dirty="0"/>
                        <a:t> rigoureuse lors de la distribution des repas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512">
                <a:tc>
                  <a:txBody>
                    <a:bodyPr/>
                    <a:lstStyle/>
                    <a:p>
                      <a:r>
                        <a:rPr lang="fr-FR" dirty="0"/>
                        <a:t>Eau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L’eau des circuits d’eau chaude</a:t>
                      </a:r>
                      <a:r>
                        <a:rPr lang="fr-FR" baseline="0" dirty="0"/>
                        <a:t> inutilisée pendant plus de 48h peut contenir des légionnelles</a:t>
                      </a:r>
                    </a:p>
                    <a:p>
                      <a:r>
                        <a:rPr lang="fr-FR" baseline="0" dirty="0"/>
                        <a:t>L’eau stagnante dans les vases est colonisée par des bactéries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Vidange de ces circuits avant utilisation</a:t>
                      </a:r>
                    </a:p>
                    <a:p>
                      <a:r>
                        <a:rPr lang="fr-FR" dirty="0"/>
                        <a:t>Détartrage des siphons et des pommeaux</a:t>
                      </a:r>
                      <a:r>
                        <a:rPr lang="fr-FR" baseline="0" dirty="0"/>
                        <a:t> de douches</a:t>
                      </a:r>
                    </a:p>
                    <a:p>
                      <a:r>
                        <a:rPr lang="fr-FR" baseline="0" dirty="0"/>
                        <a:t>Pas d’élimination de l’eau des vases dans les lavabos et utilisation d’eau de javel dans l’eau des fleurs (interdiction dans certains services)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9"/>
          <a:stretch/>
        </p:blipFill>
        <p:spPr bwMode="auto">
          <a:xfrm>
            <a:off x="1187624" y="1484784"/>
            <a:ext cx="111514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18" y="2883693"/>
            <a:ext cx="10477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57" y="4869160"/>
            <a:ext cx="1536877" cy="10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1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763263"/>
              </p:ext>
            </p:extLst>
          </p:nvPr>
        </p:nvGraphicFramePr>
        <p:xfrm>
          <a:off x="179512" y="260648"/>
          <a:ext cx="8784975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Réservoirs de germes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Origine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Prévention et rôle</a:t>
                      </a:r>
                      <a:r>
                        <a:rPr lang="fr-FR" baseline="0" dirty="0"/>
                        <a:t> de l’AS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Terre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Elle est porteuse de nombreux microbes car milieu préférentiel</a:t>
                      </a:r>
                      <a:r>
                        <a:rPr lang="fr-FR" baseline="0" dirty="0"/>
                        <a:t> de certains microbes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Les plantes sont interdites ou limitées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Animaux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Peuvent être vecteurs</a:t>
                      </a:r>
                      <a:r>
                        <a:rPr lang="fr-FR" baseline="0" dirty="0"/>
                        <a:t> de maladies (paludisme par le moustique, peste pour le rat, rage par morsure d’un animal infecté…)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54" y="2060848"/>
            <a:ext cx="807913" cy="87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37" y="2258153"/>
            <a:ext cx="813821" cy="71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58" y="3429000"/>
            <a:ext cx="5519479" cy="313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3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modes de transmissions</a:t>
            </a:r>
          </a:p>
        </p:txBody>
      </p:sp>
    </p:spTree>
    <p:extLst>
      <p:ext uri="{BB962C8B-B14F-4D97-AF65-F5344CB8AC3E}">
        <p14:creationId xmlns:p14="http://schemas.microsoft.com/office/powerpoint/2010/main" val="36335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lles">
  <a:themeElements>
    <a:clrScheme name="Mailles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lles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6204</TotalTime>
  <Words>1424</Words>
  <Application>Microsoft Office PowerPoint</Application>
  <PresentationFormat>Affichage à l'écran (4:3)</PresentationFormat>
  <Paragraphs>261</Paragraphs>
  <Slides>34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Tw Cen MT</vt:lpstr>
      <vt:lpstr>Wingdings</vt:lpstr>
      <vt:lpstr>Mailles</vt:lpstr>
      <vt:lpstr>Les infections associées aux soins</vt:lpstr>
      <vt:lpstr>Définition</vt:lpstr>
      <vt:lpstr>Présentation PowerPoint</vt:lpstr>
      <vt:lpstr>Les conséquences</vt:lpstr>
      <vt:lpstr>Les causes de l’infection</vt:lpstr>
      <vt:lpstr>Présentation PowerPoint</vt:lpstr>
      <vt:lpstr>Présentation PowerPoint</vt:lpstr>
      <vt:lpstr>Présentation PowerPoint</vt:lpstr>
      <vt:lpstr>Les modes de transmissions</vt:lpstr>
      <vt:lpstr>Les modes de transmission</vt:lpstr>
      <vt:lpstr>La transmission croisée</vt:lpstr>
      <vt:lpstr>Portes d’entrée des micro-organismes</vt:lpstr>
      <vt:lpstr>Portes d’entrée des micro-organismes</vt:lpstr>
      <vt:lpstr>Portes d’entrée des micro-organismes</vt:lpstr>
      <vt:lpstr>Portes d’entrée des micro-organismes</vt:lpstr>
      <vt:lpstr>Portes d’entrée des micro-organismes</vt:lpstr>
      <vt:lpstr>Les infections les plus fréquentes</vt:lpstr>
      <vt:lpstr>Les germes les plus fréquents</vt:lpstr>
      <vt:lpstr>Prévention de la transmission</vt:lpstr>
      <vt:lpstr>Le ……………. et ……………………….</vt:lpstr>
      <vt:lpstr>Hygiène du soignant</vt:lpstr>
      <vt:lpstr>Tenue professionnelle</vt:lpstr>
      <vt:lpstr>Présentation PowerPoint</vt:lpstr>
      <vt:lpstr>LA PREMIÈRE PRÉVENTION</vt:lpstr>
      <vt:lpstr>Présentation PowerPoint</vt:lpstr>
      <vt:lpstr>A quel moment ?</vt:lpstr>
      <vt:lpstr>A quel moment auprès du patient ?</vt:lpstr>
      <vt:lpstr>LA FRICTION AVEC UNE SOLUTION HYDRO ALCOOLIQUE</vt:lpstr>
      <vt:lpstr>Présentation PowerPoint</vt:lpstr>
      <vt:lpstr>LE PORT DE GANTS</vt:lpstr>
      <vt:lpstr>Bien les utiliser :  </vt:lpstr>
      <vt:lpstr>Le masque chirurgical</vt:lpstr>
      <vt:lpstr>Le tablier de soins ou surblouse</vt:lpstr>
      <vt:lpstr>EN RESUME</vt:lpstr>
    </vt:vector>
  </TitlesOfParts>
  <Company>Hopital Nord Ouest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infections associées aux soins</dc:title>
  <dc:creator>CALADOR Veronique</dc:creator>
  <cp:lastModifiedBy>SANDRIN Veronique</cp:lastModifiedBy>
  <cp:revision>215</cp:revision>
  <cp:lastPrinted>2018-01-09T08:23:49Z</cp:lastPrinted>
  <dcterms:created xsi:type="dcterms:W3CDTF">2017-11-29T12:34:01Z</dcterms:created>
  <dcterms:modified xsi:type="dcterms:W3CDTF">2025-09-24T14:24:14Z</dcterms:modified>
</cp:coreProperties>
</file>