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9" r:id="rId4"/>
    <p:sldId id="280" r:id="rId5"/>
    <p:sldId id="277" r:id="rId6"/>
    <p:sldId id="278" r:id="rId7"/>
    <p:sldId id="279" r:id="rId8"/>
    <p:sldId id="258" r:id="rId9"/>
    <p:sldId id="263" r:id="rId10"/>
    <p:sldId id="264" r:id="rId11"/>
    <p:sldId id="281" r:id="rId12"/>
    <p:sldId id="266" r:id="rId13"/>
    <p:sldId id="265" r:id="rId14"/>
    <p:sldId id="283" r:id="rId15"/>
    <p:sldId id="282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4ED97-2F43-4E05-8162-71AD4935C0D3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F0782B-3E89-4A68-BE37-EBA18B556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13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lorsque les apports en O2 sont</a:t>
            </a:r>
            <a:r>
              <a:rPr lang="fr-FR" baseline="0" dirty="0"/>
              <a:t> insuffisants par rapport aux besoins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0782B-3E89-4A68-BE37-EBA18B556D95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42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6D3E-ED6B-494E-8F66-4D61041289C1}" type="datetime1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3179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3AC3-8033-4D7C-921E-83C00D1A75B7}" type="datetime1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72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5BE53-C0AF-4078-A56C-819E363C01A7}" type="datetime1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4517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02287-F50B-4A40-BD6A-BB3016B64F81}" type="datetime1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1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DEBB-EF83-4C15-94B0-7180C07F635D}" type="datetime1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203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B0FD-FA0E-4ADD-8126-03184E638792}" type="datetime1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7847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4F6B-38AD-40FF-8DB1-24751D1B452C}" type="datetime1">
              <a:rPr lang="fr-FR" smtClean="0"/>
              <a:t>22/09/2025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79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5B71D-5AAD-4581-A587-055E094CB9D6}" type="datetime1">
              <a:rPr lang="fr-FR" smtClean="0"/>
              <a:t>22/09/2025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987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6BE1-D07C-457F-83FB-016AF1F5B523}" type="datetime1">
              <a:rPr lang="fr-FR" smtClean="0"/>
              <a:t>22/09/2025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53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E350-B30B-4F35-9DAC-97E9E43E108D}" type="datetime1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23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58DC1-3691-4DE8-B1C1-6882A6D5F2BC}" type="datetime1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7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98E30-B208-48DE-8F7C-898C13864724}" type="datetime1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IFSI </a:t>
            </a:r>
            <a:r>
              <a:rPr lang="en-US" dirty="0" err="1"/>
              <a:t>Vinatier</a:t>
            </a:r>
            <a:r>
              <a:rPr lang="en-US" dirty="0"/>
              <a:t>  UE 2.4 S1  AA JC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968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415561"/>
            <a:ext cx="9144000" cy="1918555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r-FR" b="1" dirty="0"/>
              <a:t>Processus Traumatiques</a:t>
            </a:r>
            <a:br>
              <a:rPr lang="fr-FR" b="1" dirty="0"/>
            </a:br>
            <a:r>
              <a:rPr lang="fr-FR" b="1" dirty="0"/>
              <a:t>UE 2.4 S1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Synthèse TD1 </a:t>
            </a:r>
          </a:p>
          <a:p>
            <a:r>
              <a:rPr lang="fr-FR" sz="3600" b="1"/>
              <a:t>AB</a:t>
            </a:r>
            <a:endParaRPr lang="fr-FR" sz="3600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IFSI </a:t>
            </a:r>
            <a:r>
              <a:rPr lang="en-US" dirty="0" err="1"/>
              <a:t>Vinatier</a:t>
            </a:r>
            <a:r>
              <a:rPr lang="en-US" dirty="0"/>
              <a:t>  UE 2.4 S1  AA JC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018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271223"/>
            <a:ext cx="10515600" cy="90817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gestes d’urgence à effectuer lors de la constatation d’une obstruction </a:t>
            </a:r>
            <a:r>
              <a:rPr lang="fr-FR" sz="28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totale</a:t>
            </a:r>
            <a:r>
              <a:rPr lang="fr-FR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Voies Aériennes Supérieures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179397"/>
            <a:ext cx="10750062" cy="4176954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fr-FR" b="1" u="sng" dirty="0">
                <a:solidFill>
                  <a:srgbClr val="ED7D31">
                    <a:lumMod val="75000"/>
                  </a:srgbClr>
                </a:solidFill>
              </a:rPr>
              <a:t>Personne inconsciente </a:t>
            </a:r>
            <a:r>
              <a:rPr lang="fr-FR" sz="2200" dirty="0">
                <a:solidFill>
                  <a:srgbClr val="ED7D31">
                    <a:lumMod val="75000"/>
                  </a:srgbClr>
                </a:solidFill>
              </a:rPr>
              <a:t>=</a:t>
            </a:r>
            <a:r>
              <a:rPr lang="fr-FR" sz="2200" dirty="0">
                <a:solidFill>
                  <a:prstClr val="black"/>
                </a:solidFill>
              </a:rPr>
              <a:t> personne allongée, pas de réponses aux stimulations, pas de 					respiration = </a:t>
            </a:r>
            <a:r>
              <a:rPr lang="fr-FR" sz="2200" b="1" dirty="0">
                <a:solidFill>
                  <a:srgbClr val="FF0000"/>
                </a:solidFill>
              </a:rPr>
              <a:t>urgence vitale</a:t>
            </a:r>
          </a:p>
          <a:p>
            <a:r>
              <a:rPr lang="fr-FR" sz="2200" dirty="0"/>
              <a:t>Manœuvre de LVA </a:t>
            </a:r>
            <a:r>
              <a:rPr lang="fr-FR" sz="1500" dirty="0"/>
              <a:t>(libération des VAS) </a:t>
            </a:r>
            <a:r>
              <a:rPr lang="fr-FR" sz="2200" dirty="0"/>
              <a:t>= </a:t>
            </a:r>
            <a:r>
              <a:rPr lang="fr-FR" sz="2200" dirty="0">
                <a:solidFill>
                  <a:prstClr val="black"/>
                </a:solidFill>
              </a:rPr>
              <a:t>Bascule prudente de la tête en arrière </a:t>
            </a:r>
            <a:r>
              <a:rPr lang="fr-FR" sz="1500" dirty="0">
                <a:solidFill>
                  <a:prstClr val="black"/>
                </a:solidFill>
              </a:rPr>
              <a:t>(ou subluxation maxillaire si trauma rachidien)</a:t>
            </a:r>
            <a:r>
              <a:rPr lang="fr-FR" sz="2200" dirty="0"/>
              <a:t>, si corps étranger visible : </a:t>
            </a:r>
            <a:r>
              <a:rPr lang="fr-FR" sz="2200" dirty="0">
                <a:solidFill>
                  <a:prstClr val="black"/>
                </a:solidFill>
              </a:rPr>
              <a:t>retrait et/ou aspiration</a:t>
            </a:r>
            <a:endParaRPr lang="en-GB" sz="2200" dirty="0">
              <a:solidFill>
                <a:prstClr val="black"/>
              </a:solidFill>
            </a:endParaRPr>
          </a:p>
          <a:p>
            <a:r>
              <a:rPr lang="fr-FR" sz="2200" dirty="0">
                <a:solidFill>
                  <a:prstClr val="black"/>
                </a:solidFill>
              </a:rPr>
              <a:t>Réanimation cardio-pulmonaire précoce(RCP)</a:t>
            </a:r>
            <a:endParaRPr lang="en-GB" sz="2200" dirty="0">
              <a:solidFill>
                <a:prstClr val="black"/>
              </a:solidFill>
            </a:endParaRPr>
          </a:p>
          <a:p>
            <a:pPr lvl="0"/>
            <a:r>
              <a:rPr lang="fr-FR" sz="2200" dirty="0">
                <a:solidFill>
                  <a:prstClr val="black"/>
                </a:solidFill>
              </a:rPr>
              <a:t>Intubation trachéale ou crycotomie d’urgence dès que possible </a:t>
            </a:r>
            <a:r>
              <a:rPr lang="fr-FR" sz="1700" dirty="0">
                <a:solidFill>
                  <a:prstClr val="black"/>
                </a:solidFill>
              </a:rPr>
              <a:t>(par un médecin ou personnel habilité)</a:t>
            </a:r>
            <a:endParaRPr lang="en-GB" sz="17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fr-FR" b="1" u="sng" dirty="0">
                <a:solidFill>
                  <a:srgbClr val="ED7D31">
                    <a:lumMod val="75000"/>
                  </a:srgbClr>
                </a:solidFill>
              </a:rPr>
              <a:t>Personne consciente</a:t>
            </a:r>
            <a:r>
              <a:rPr lang="fr-FR" sz="2200" dirty="0">
                <a:solidFill>
                  <a:srgbClr val="ED7D31">
                    <a:lumMod val="75000"/>
                  </a:srgbClr>
                </a:solidFill>
              </a:rPr>
              <a:t> = </a:t>
            </a:r>
            <a:r>
              <a:rPr lang="fr-FR" sz="2200" dirty="0"/>
              <a:t>personne agitée, angoissée, pas de sons = </a:t>
            </a:r>
            <a:r>
              <a:rPr lang="fr-FR" sz="2200" b="1" dirty="0">
                <a:solidFill>
                  <a:srgbClr val="FF0000"/>
                </a:solidFill>
              </a:rPr>
              <a:t>urgence vitale</a:t>
            </a:r>
          </a:p>
          <a:p>
            <a:r>
              <a:rPr lang="fr-FR" sz="2200" dirty="0"/>
              <a:t>Faites comprendre à la personne que vous savez ce qui lui arrive, que vous savez quoi faire et qu’il doit vous laisser agir.</a:t>
            </a:r>
          </a:p>
          <a:p>
            <a:r>
              <a:rPr lang="fr-FR" sz="2200" dirty="0"/>
              <a:t> patient penché en avant, </a:t>
            </a:r>
            <a:r>
              <a:rPr lang="fr-FR" sz="2200" b="1" dirty="0">
                <a:solidFill>
                  <a:prstClr val="black"/>
                </a:solidFill>
              </a:rPr>
              <a:t>alterner</a:t>
            </a:r>
            <a:r>
              <a:rPr lang="fr-FR" sz="2200" b="1" dirty="0">
                <a:solidFill>
                  <a:srgbClr val="ED7D31">
                    <a:lumMod val="75000"/>
                  </a:srgbClr>
                </a:solidFill>
              </a:rPr>
              <a:t> </a:t>
            </a:r>
            <a:r>
              <a:rPr lang="fr-FR" sz="2200" b="1" dirty="0">
                <a:solidFill>
                  <a:prstClr val="black"/>
                </a:solidFill>
              </a:rPr>
              <a:t>5 claques vigoureuses entre les deux omoplates et 5 compressions abdominales </a:t>
            </a:r>
            <a:r>
              <a:rPr lang="fr-FR" sz="1500" dirty="0">
                <a:solidFill>
                  <a:prstClr val="black"/>
                </a:solidFill>
              </a:rPr>
              <a:t>(</a:t>
            </a:r>
            <a:r>
              <a:rPr lang="fr-FR" sz="1500" dirty="0" err="1">
                <a:solidFill>
                  <a:prstClr val="black"/>
                </a:solidFill>
              </a:rPr>
              <a:t>Heimlich</a:t>
            </a:r>
            <a:r>
              <a:rPr lang="fr-FR" sz="1500" dirty="0">
                <a:solidFill>
                  <a:prstClr val="black"/>
                </a:solidFill>
              </a:rPr>
              <a:t>); </a:t>
            </a:r>
            <a:r>
              <a:rPr lang="fr-FR" sz="2200" dirty="0">
                <a:solidFill>
                  <a:prstClr val="black"/>
                </a:solidFill>
              </a:rPr>
              <a:t>recommencer jusqu’à désobstruction et tant que la personne est consciente.</a:t>
            </a:r>
            <a:endParaRPr lang="en-GB" sz="2200" dirty="0">
              <a:solidFill>
                <a:prstClr val="black"/>
              </a:solidFill>
            </a:endParaRPr>
          </a:p>
          <a:p>
            <a:pPr lvl="0"/>
            <a:endParaRPr lang="en-GB" sz="2200" b="1" dirty="0">
              <a:solidFill>
                <a:prstClr val="black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10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215662" y="304800"/>
            <a:ext cx="7139353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4800" b="1" dirty="0"/>
              <a:t>AIRWAYS</a:t>
            </a:r>
          </a:p>
        </p:txBody>
      </p:sp>
    </p:spTree>
    <p:extLst>
      <p:ext uri="{BB962C8B-B14F-4D97-AF65-F5344CB8AC3E}">
        <p14:creationId xmlns:p14="http://schemas.microsoft.com/office/powerpoint/2010/main" val="410619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8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Comprendre l’intérêt de la protection du rachis cervical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95472" y="2816937"/>
            <a:ext cx="10515600" cy="1857612"/>
          </a:xfrm>
        </p:spPr>
        <p:txBody>
          <a:bodyPr/>
          <a:lstStyle/>
          <a:p>
            <a:r>
              <a:rPr lang="fr-FR" dirty="0"/>
              <a:t>Prévenir l’apparition ou l’aggravation d’une compression médullaire qui résulterait d’une lésion instable du rachis</a:t>
            </a:r>
          </a:p>
          <a:p>
            <a:r>
              <a:rPr lang="fr-FR" dirty="0"/>
              <a:t>Conserver l’axe tête-coup-tronc , le carrefour </a:t>
            </a:r>
            <a:r>
              <a:rPr lang="fr-FR" dirty="0" err="1"/>
              <a:t>oro</a:t>
            </a:r>
            <a:r>
              <a:rPr lang="fr-FR" dirty="0"/>
              <a:t>-pharyngé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372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Dyspnée</a:t>
            </a:r>
          </a:p>
          <a:p>
            <a:r>
              <a:rPr lang="fr-FR" dirty="0"/>
              <a:t>Tachypnée</a:t>
            </a:r>
          </a:p>
          <a:p>
            <a:r>
              <a:rPr lang="fr-FR" dirty="0"/>
              <a:t>Tirage</a:t>
            </a:r>
          </a:p>
          <a:p>
            <a:r>
              <a:rPr lang="fr-FR" dirty="0"/>
              <a:t>Respiration paradoxale</a:t>
            </a:r>
          </a:p>
          <a:p>
            <a:r>
              <a:rPr lang="fr-FR" dirty="0"/>
              <a:t>Cyanose</a:t>
            </a:r>
          </a:p>
          <a:p>
            <a:r>
              <a:rPr lang="fr-FR" dirty="0"/>
              <a:t>Sueurs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8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BREATHING/ signes cliniques de la détresse respiratoire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6324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59723" y="365125"/>
            <a:ext cx="6453554" cy="5492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r-FR" b="1" dirty="0"/>
              <a:t>BREATHING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162908"/>
            <a:ext cx="6749562" cy="4014055"/>
          </a:xfrm>
        </p:spPr>
        <p:txBody>
          <a:bodyPr>
            <a:normAutofit lnSpcReduction="10000"/>
          </a:bodyPr>
          <a:lstStyle/>
          <a:p>
            <a:pPr marL="285750" lvl="0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Cet examen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permet de visualiser les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poumons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+ la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trachée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+ les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bronches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+ la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plèvre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Les rayons X traversent plusieurs densités différentes 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Air : en noir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Tissus graisseux : grisé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Eau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Os : en clair et blanc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C’est l’examen de référence dans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la recherche des pneumothorax ou hémothorax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(l’arbre bronchique n’est plus visible, le poumon est réduit à1/10eme de sa capacité)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13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57958" y="1093787"/>
            <a:ext cx="1087608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fr-FR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Expliquer l’intérêt de la Radio Pulmonaire lors du traumatisme thoracique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65" b="-396"/>
          <a:stretch/>
        </p:blipFill>
        <p:spPr>
          <a:xfrm>
            <a:off x="8054539" y="1734839"/>
            <a:ext cx="3357875" cy="36148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ZoneTexte 8"/>
          <p:cNvSpPr txBox="1"/>
          <p:nvPr/>
        </p:nvSpPr>
        <p:spPr>
          <a:xfrm>
            <a:off x="9311055" y="5978769"/>
            <a:ext cx="16002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Pneumothorax</a:t>
            </a:r>
          </a:p>
        </p:txBody>
      </p:sp>
    </p:spTree>
    <p:extLst>
      <p:ext uri="{BB962C8B-B14F-4D97-AF65-F5344CB8AC3E}">
        <p14:creationId xmlns:p14="http://schemas.microsoft.com/office/powerpoint/2010/main" val="2581288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Expliquez l’intérêt de l’échographie, la SpO2 et les GDS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Echographie : examen rapide, il permet d’évaluer la présence d’un épanchement pleural liquidien ou gazeux</a:t>
            </a:r>
          </a:p>
          <a:p>
            <a:r>
              <a:rPr lang="fr-FR" dirty="0"/>
              <a:t>La SpO2 : saturation en O2 de l’</a:t>
            </a:r>
            <a:r>
              <a:rPr lang="fr-FR" dirty="0" err="1"/>
              <a:t>Hb</a:t>
            </a:r>
            <a:r>
              <a:rPr lang="fr-FR" dirty="0"/>
              <a:t>, donne un reflet immédiat de l’oxygénation du sang</a:t>
            </a:r>
          </a:p>
          <a:p>
            <a:r>
              <a:rPr lang="fr-FR" dirty="0"/>
              <a:t>Les gaz du sang : prélèvement artériel de sang, ils permettent d’évaluer les échanges gazeux dans le corps et également l’</a:t>
            </a:r>
            <a:r>
              <a:rPr lang="fr-FR" dirty="0" err="1"/>
              <a:t>Hb</a:t>
            </a:r>
            <a:r>
              <a:rPr lang="fr-FR" dirty="0"/>
              <a:t> (PaO2, PaCO2, SaO2, ph, </a:t>
            </a:r>
            <a:r>
              <a:rPr lang="fr-FR" dirty="0" err="1"/>
              <a:t>bicar</a:t>
            </a:r>
            <a:r>
              <a:rPr lang="fr-FR" dirty="0"/>
              <a:t>, </a:t>
            </a:r>
            <a:r>
              <a:rPr lang="fr-FR" dirty="0" err="1"/>
              <a:t>Hb</a:t>
            </a:r>
            <a:r>
              <a:rPr lang="fr-FR" dirty="0"/>
              <a:t>)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465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44991-38F3-1F41-BF19-992DE7719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304" y="1006737"/>
            <a:ext cx="10248902" cy="56270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r-FR" sz="2000" b="1" dirty="0"/>
              <a:t>signes cliniques, signes de gravité et actions correctrices / traumatisme thoracique fermé ou ouvert. 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4FBCBCD-8DC0-7C42-97A3-55D63D31C2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60238"/>
              </p:ext>
            </p:extLst>
          </p:nvPr>
        </p:nvGraphicFramePr>
        <p:xfrm>
          <a:off x="555285" y="1758499"/>
          <a:ext cx="11076940" cy="4591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5388">
                  <a:extLst>
                    <a:ext uri="{9D8B030D-6E8A-4147-A177-3AD203B41FA5}">
                      <a16:colId xmlns:a16="http://schemas.microsoft.com/office/drawing/2014/main" val="2478571387"/>
                    </a:ext>
                  </a:extLst>
                </a:gridCol>
                <a:gridCol w="2215388">
                  <a:extLst>
                    <a:ext uri="{9D8B030D-6E8A-4147-A177-3AD203B41FA5}">
                      <a16:colId xmlns:a16="http://schemas.microsoft.com/office/drawing/2014/main" val="702930411"/>
                    </a:ext>
                  </a:extLst>
                </a:gridCol>
                <a:gridCol w="2215388">
                  <a:extLst>
                    <a:ext uri="{9D8B030D-6E8A-4147-A177-3AD203B41FA5}">
                      <a16:colId xmlns:a16="http://schemas.microsoft.com/office/drawing/2014/main" val="3481512269"/>
                    </a:ext>
                  </a:extLst>
                </a:gridCol>
                <a:gridCol w="2215388">
                  <a:extLst>
                    <a:ext uri="{9D8B030D-6E8A-4147-A177-3AD203B41FA5}">
                      <a16:colId xmlns:a16="http://schemas.microsoft.com/office/drawing/2014/main" val="1962415576"/>
                    </a:ext>
                  </a:extLst>
                </a:gridCol>
                <a:gridCol w="2215388">
                  <a:extLst>
                    <a:ext uri="{9D8B030D-6E8A-4147-A177-3AD203B41FA5}">
                      <a16:colId xmlns:a16="http://schemas.microsoft.com/office/drawing/2014/main" val="2890626519"/>
                    </a:ext>
                  </a:extLst>
                </a:gridCol>
              </a:tblGrid>
              <a:tr h="560955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Traumatisme fermé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Traumatisme</a:t>
                      </a:r>
                      <a:r>
                        <a:rPr lang="fr-FR" sz="1600" baseline="0" dirty="0"/>
                        <a:t> fermé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Traumatisme fermé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Traumatisme ouvert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12450"/>
                  </a:ext>
                </a:extLst>
              </a:tr>
              <a:tr h="324763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/>
                        <a:t>pneumothorax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/>
                        <a:t>hémothorax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/>
                        <a:t>Volet costal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/>
                        <a:t>Plaie soufflante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568754"/>
                  </a:ext>
                </a:extLst>
              </a:tr>
              <a:tr h="1149507">
                <a:tc>
                  <a:txBody>
                    <a:bodyPr/>
                    <a:lstStyle/>
                    <a:p>
                      <a:pPr algn="ctr"/>
                      <a:endParaRPr lang="fr-FR" sz="1600" b="1" dirty="0"/>
                    </a:p>
                    <a:p>
                      <a:pPr algn="ctr"/>
                      <a:r>
                        <a:rPr lang="fr-FR" sz="1600" b="1" dirty="0"/>
                        <a:t>Signes cliniques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Dyspnée Douleur 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Dyspnée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Plus </a:t>
                      </a:r>
                      <a:r>
                        <a:rPr lang="fr-FR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2 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côtes cassées, ralentissement respiratoire. Partie de la cage thoracique affaissée 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Balancement médiastinal et plaie cage thoracique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5494168"/>
                  </a:ext>
                </a:extLst>
              </a:tr>
              <a:tr h="968006">
                <a:tc>
                  <a:txBody>
                    <a:bodyPr/>
                    <a:lstStyle/>
                    <a:p>
                      <a:pPr algn="ctr"/>
                      <a:endParaRPr lang="fr-FR" sz="1600" b="1" dirty="0"/>
                    </a:p>
                    <a:p>
                      <a:pPr algn="ctr"/>
                      <a:r>
                        <a:rPr lang="fr-FR" sz="1600" b="1" dirty="0"/>
                        <a:t>Signes de gravité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Pneumothorax compressif, cyanose, tachycardie 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Hémothorax compressif 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Contusion pulmonaire,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hémo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-pneumothorax 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Pneumothorax compressif, hémothorax et détresse respiratoire </a:t>
                      </a:r>
                      <a:endParaRPr lang="fr-FR" sz="1400" dirty="0"/>
                    </a:p>
                    <a:p>
                      <a:endParaRPr lang="fr-F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1427783"/>
                  </a:ext>
                </a:extLst>
              </a:tr>
              <a:tr h="1559939">
                <a:tc>
                  <a:txBody>
                    <a:bodyPr/>
                    <a:lstStyle/>
                    <a:p>
                      <a:pPr algn="ctr"/>
                      <a:endParaRPr lang="fr-FR" sz="1600" b="1" dirty="0"/>
                    </a:p>
                    <a:p>
                      <a:pPr algn="ctr"/>
                      <a:r>
                        <a:rPr lang="fr-FR" sz="1600" b="1" dirty="0"/>
                        <a:t>Actions correctrices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Surveiller FC, FR,</a:t>
                      </a:r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O2,conscience, exsufflation pulmonaire au 2eme espace intercostal 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(médecin ou habilité) 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Drainage thoracique pour évacuer la pression et surveillance FC </a:t>
                      </a:r>
                      <a:endParaRPr lang="fr-FR" sz="1400" dirty="0"/>
                    </a:p>
                    <a:p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Oxygénothérapie</a:t>
                      </a:r>
                      <a:b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Antalgiques</a:t>
                      </a:r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fr-FR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+/- ventilation mécanique </a:t>
                      </a:r>
                      <a:endParaRPr lang="fr-FR" sz="1400" dirty="0"/>
                    </a:p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Pansement 3 cotés pour empêcher l'air de rentrer mais lui permet de sortir. Si le pansement est absent ou occlusif alors arrêt cardio-respiratoire. </a:t>
                      </a:r>
                      <a:endParaRPr lang="fr-F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3824849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3376246" y="298937"/>
            <a:ext cx="5635870" cy="5187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BREATHING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64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1851" y="559532"/>
            <a:ext cx="10842172" cy="1064169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/>
              <a:t>PLAN </a:t>
            </a:r>
          </a:p>
        </p:txBody>
      </p:sp>
      <p:sp>
        <p:nvSpPr>
          <p:cNvPr id="8" name="ZoneTexte 7"/>
          <p:cNvSpPr txBox="1"/>
          <p:nvPr/>
        </p:nvSpPr>
        <p:spPr>
          <a:xfrm rot="10800000" flipH="1" flipV="1">
            <a:off x="734938" y="2468628"/>
            <a:ext cx="98334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b="1" dirty="0"/>
              <a:t>Processus traumatiques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b="1" dirty="0"/>
              <a:t>Méthode ABCDEF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b="1" dirty="0"/>
              <a:t>A</a:t>
            </a:r>
            <a:r>
              <a:rPr lang="fr-FR" sz="2800" b="1" dirty="0"/>
              <a:t>irways</a:t>
            </a:r>
            <a:r>
              <a:rPr lang="fr-FR" sz="2800" dirty="0"/>
              <a:t> (voies aériennes)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b="1" dirty="0"/>
              <a:t>B</a:t>
            </a:r>
            <a:r>
              <a:rPr lang="fr-FR" sz="2800" b="1" dirty="0"/>
              <a:t>reathing</a:t>
            </a:r>
            <a:r>
              <a:rPr lang="fr-FR" sz="2800" dirty="0"/>
              <a:t> (respiration)</a:t>
            </a: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437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73685"/>
            <a:ext cx="10515600" cy="112651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r-FR" b="1" dirty="0"/>
              <a:t>Définition Processus / Traumatismes</a:t>
            </a:r>
            <a:br>
              <a:rPr lang="fr-FR" b="1" dirty="0"/>
            </a:br>
            <a:r>
              <a:rPr lang="fr-FR" b="1" dirty="0"/>
              <a:t>Processus traumatiques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7488" y="1915318"/>
            <a:ext cx="10516311" cy="40019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u="sng" dirty="0"/>
              <a:t>Processus</a:t>
            </a:r>
            <a:r>
              <a:rPr lang="fr-FR" sz="2400" dirty="0"/>
              <a:t> : Enchainement/ suite de phénomènes aboutissant à un résultat</a:t>
            </a:r>
          </a:p>
          <a:p>
            <a:pPr marL="0" indent="0" algn="just">
              <a:buNone/>
            </a:pPr>
            <a:endParaRPr lang="fr-FR" sz="2400" dirty="0"/>
          </a:p>
          <a:p>
            <a:pPr marL="0" indent="0" algn="just">
              <a:buNone/>
            </a:pPr>
            <a:r>
              <a:rPr lang="fr-FR" sz="2400" dirty="0"/>
              <a:t>L’OMS définit le </a:t>
            </a:r>
            <a:r>
              <a:rPr lang="fr-FR" sz="2400" u="sng" dirty="0"/>
              <a:t>traumatisme</a:t>
            </a:r>
            <a:r>
              <a:rPr lang="fr-FR" sz="2400" dirty="0"/>
              <a:t> comme « </a:t>
            </a:r>
            <a:r>
              <a:rPr lang="fr-FR" sz="2400" i="1" dirty="0"/>
              <a:t>un </a:t>
            </a:r>
            <a:r>
              <a:rPr lang="fr-FR" sz="2400" b="1" i="1" dirty="0"/>
              <a:t>dommage physique</a:t>
            </a:r>
            <a:r>
              <a:rPr lang="fr-FR" sz="2400" i="1" dirty="0"/>
              <a:t> subi par un corps humain, lorsqu'il est </a:t>
            </a:r>
            <a:r>
              <a:rPr lang="fr-FR" sz="2400" b="1" i="1" dirty="0"/>
              <a:t>brutalement</a:t>
            </a:r>
            <a:r>
              <a:rPr lang="fr-FR" sz="2400" i="1" dirty="0"/>
              <a:t> soumis à des quantités d'énergie (mécanique, thermique, chimique, rayonnée) qui dépassent le seuil de tolérance physiologique, ou lorsqu’il est privé d'un ou plusieurs éléments vitaux (oxygène, chaleur,….) » </a:t>
            </a:r>
          </a:p>
          <a:p>
            <a:pPr marL="0" indent="0" algn="just">
              <a:buNone/>
            </a:pPr>
            <a:endParaRPr lang="fr-FR" sz="2400" i="1" dirty="0"/>
          </a:p>
          <a:p>
            <a:pPr marL="0" indent="0" algn="just">
              <a:buNone/>
            </a:pPr>
            <a:r>
              <a:rPr lang="fr-FR" sz="2400" u="sng" dirty="0"/>
              <a:t>Processus traumatique </a:t>
            </a:r>
            <a:r>
              <a:rPr lang="fr-FR" sz="2400" dirty="0"/>
              <a:t>: Ensemble des phénomènes ou agressions externes qui vont porter atteinte à l’intégrité de l’organisme (réaction locales ou générales)</a:t>
            </a:r>
          </a:p>
          <a:p>
            <a:pPr marL="0" indent="0" algn="just">
              <a:buNone/>
            </a:pPr>
            <a:endParaRPr lang="fr-FR" sz="3600" dirty="0"/>
          </a:p>
          <a:p>
            <a:pPr marL="0" indent="0" algn="just">
              <a:buNone/>
            </a:pPr>
            <a:endParaRPr lang="fr-FR" sz="3600" dirty="0"/>
          </a:p>
          <a:p>
            <a:pPr marL="0" indent="0" algn="just">
              <a:buNone/>
            </a:pPr>
            <a:endParaRPr lang="fr-FR" sz="3600" dirty="0"/>
          </a:p>
          <a:p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345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Les 2 mécanismes de processus traumatique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66016"/>
          </a:xfrm>
        </p:spPr>
        <p:txBody>
          <a:bodyPr/>
          <a:lstStyle/>
          <a:p>
            <a:r>
              <a:rPr lang="fr-FR" u="sng" dirty="0"/>
              <a:t>Physique</a:t>
            </a:r>
            <a:r>
              <a:rPr lang="fr-FR" dirty="0"/>
              <a:t>: dû à une énergie intolérée par l’organisme, ou privation (mécanique, chimique, thermique, électrique, irradiante, toxicité)</a:t>
            </a:r>
          </a:p>
          <a:p>
            <a:r>
              <a:rPr lang="fr-FR" u="sng" dirty="0"/>
              <a:t>Psychique</a:t>
            </a:r>
            <a:r>
              <a:rPr lang="fr-FR" dirty="0"/>
              <a:t>: en lien avec un contexte de vulnérabilité (peur, anxiété, SPT…)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Prévention primaire, secondaire, tertiaire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136449"/>
            <a:ext cx="10515600" cy="4040514"/>
          </a:xfrm>
        </p:spPr>
        <p:txBody>
          <a:bodyPr/>
          <a:lstStyle/>
          <a:p>
            <a:r>
              <a:rPr lang="fr-FR" dirty="0"/>
              <a:t>Prévention primaire: repérer en amont pour éviter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Prévention secondaire: repérer pendant le processus pour diminuer la gravité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Prévention tertiaire: repérer en aval pour améliorer le pronostic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91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Les signes cliniques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évaluer:</a:t>
            </a:r>
          </a:p>
          <a:p>
            <a:pPr marL="0" indent="0">
              <a:buNone/>
            </a:pPr>
            <a:endParaRPr lang="fr-FR" dirty="0"/>
          </a:p>
          <a:p>
            <a:pPr lvl="1"/>
            <a:r>
              <a:rPr lang="fr-FR" dirty="0"/>
              <a:t>État respiratoire (fréquence </a:t>
            </a:r>
            <a:r>
              <a:rPr lang="fr-FR" dirty="0" err="1"/>
              <a:t>respi</a:t>
            </a:r>
            <a:r>
              <a:rPr lang="fr-FR" dirty="0"/>
              <a:t>, intensité, bruits…)</a:t>
            </a:r>
          </a:p>
          <a:p>
            <a:pPr lvl="1"/>
            <a:r>
              <a:rPr lang="fr-FR" dirty="0"/>
              <a:t>État hémodynamique (pouls, TA, marbrures…)</a:t>
            </a:r>
          </a:p>
          <a:p>
            <a:pPr lvl="1"/>
            <a:r>
              <a:rPr lang="fr-FR" dirty="0"/>
              <a:t>État de conscience (Glasgow, pupilles…)</a:t>
            </a:r>
          </a:p>
          <a:p>
            <a:pPr lvl="1"/>
            <a:r>
              <a:rPr lang="fr-FR" dirty="0"/>
              <a:t>Conséquences locales (plaies, déformations…)</a:t>
            </a:r>
          </a:p>
          <a:p>
            <a:pPr lvl="1"/>
            <a:r>
              <a:rPr lang="fr-FR" dirty="0"/>
              <a:t>Conséquences psychiques (conduites dissociatives…)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008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Les signes paracliniques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poser un diagnostic, mettre en place un traitement et envisager un pronostic:</a:t>
            </a:r>
          </a:p>
          <a:p>
            <a:pPr lvl="1"/>
            <a:r>
              <a:rPr lang="fr-FR" dirty="0"/>
              <a:t>Techniques d’imagerie médicale</a:t>
            </a:r>
          </a:p>
          <a:p>
            <a:pPr lvl="1"/>
            <a:r>
              <a:rPr lang="fr-FR" dirty="0"/>
              <a:t>Techniques biologiques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050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8D71BE-2E3D-224A-A60E-B38670459A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6307" y="844062"/>
            <a:ext cx="8601693" cy="89681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4800" dirty="0">
                <a:latin typeface="Arial" panose="020B0604020202020204" pitchFamily="34" charset="0"/>
                <a:cs typeface="Arial" panose="020B0604020202020204" pitchFamily="34" charset="0"/>
              </a:rPr>
              <a:t>La Méthode ABCDEF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ADD531-C0C0-864F-80BE-497B28F64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6286" y="2458191"/>
            <a:ext cx="9524010" cy="3396343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sz="3000" b="1" dirty="0">
                <a:latin typeface="Arial" panose="020B0604020202020204" pitchFamily="34" charset="0"/>
                <a:cs typeface="Arial" panose="020B0604020202020204" pitchFamily="34" charset="0"/>
              </a:rPr>
              <a:t>A (Airways)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Libération des voies aériennes et protection du rachis</a:t>
            </a:r>
          </a:p>
          <a:p>
            <a:pPr algn="l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sz="3000" b="1" dirty="0">
                <a:latin typeface="Arial" panose="020B0604020202020204" pitchFamily="34" charset="0"/>
                <a:cs typeface="Arial" panose="020B0604020202020204" pitchFamily="34" charset="0"/>
              </a:rPr>
              <a:t>B (</a:t>
            </a:r>
            <a:r>
              <a:rPr lang="fr-FR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Breathing</a:t>
            </a:r>
            <a:r>
              <a:rPr lang="fr-FR" sz="30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: Gestion de la respiration, de la ventilation et de 				l’oxygénation</a:t>
            </a:r>
          </a:p>
          <a:p>
            <a:pPr algn="l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sz="3000" b="1" dirty="0">
                <a:latin typeface="Arial" panose="020B0604020202020204" pitchFamily="34" charset="0"/>
                <a:cs typeface="Arial" panose="020B0604020202020204" pitchFamily="34" charset="0"/>
              </a:rPr>
              <a:t>C (Circulation)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: Arrêt d’une hémorragie, favoriser un remplissage 				cardio-vasculaire adapté</a:t>
            </a:r>
          </a:p>
          <a:p>
            <a:pPr algn="l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sz="3000" b="1" dirty="0">
                <a:latin typeface="Arial" panose="020B0604020202020204" pitchFamily="34" charset="0"/>
                <a:cs typeface="Arial" panose="020B0604020202020204" pitchFamily="34" charset="0"/>
              </a:rPr>
              <a:t>D (</a:t>
            </a:r>
            <a:r>
              <a:rPr lang="fr-FR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Disability</a:t>
            </a:r>
            <a:r>
              <a:rPr lang="fr-FR" sz="30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: Etat fonctionnel et neurologique </a:t>
            </a:r>
          </a:p>
          <a:p>
            <a:pPr algn="l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sz="3000" b="1" dirty="0">
                <a:latin typeface="Arial" panose="020B0604020202020204" pitchFamily="34" charset="0"/>
                <a:cs typeface="Arial" panose="020B0604020202020204" pitchFamily="34" charset="0"/>
              </a:rPr>
              <a:t>E (Exposure/Environnement)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: Environnement, Plaie, Brulure, Gestion 						de la température corporelle</a:t>
            </a:r>
          </a:p>
          <a:p>
            <a:pPr algn="l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sz="3000" b="1" dirty="0">
                <a:latin typeface="Arial" panose="020B0604020202020204" pitchFamily="34" charset="0"/>
                <a:cs typeface="Arial" panose="020B0604020202020204" pitchFamily="34" charset="0"/>
              </a:rPr>
              <a:t>F (</a:t>
            </a:r>
            <a:r>
              <a:rPr lang="fr-FR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Family</a:t>
            </a:r>
            <a:r>
              <a:rPr lang="fr-FR" sz="30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: Traumatisme psychologique, ATCD et gestion de la famille </a:t>
            </a:r>
          </a:p>
          <a:p>
            <a:pPr algn="l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610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62856" y="1213338"/>
            <a:ext cx="8181244" cy="87309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Identifier les complications  d’une obstruction partielle ou totale des voies aériennes supérieures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316182" y="304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2294792" y="2252696"/>
            <a:ext cx="74382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000" b="1" u="sng" dirty="0">
                <a:solidFill>
                  <a:srgbClr val="FF0000"/>
                </a:solidFill>
              </a:rPr>
              <a:t>En cas d’obstruction partielle </a:t>
            </a:r>
            <a:r>
              <a:rPr lang="fr-FR" sz="2000" b="1" dirty="0">
                <a:solidFill>
                  <a:srgbClr val="FF0000"/>
                </a:solidFill>
              </a:rPr>
              <a:t>: </a:t>
            </a:r>
            <a:r>
              <a:rPr lang="fr-FR" sz="1600" b="1" dirty="0">
                <a:solidFill>
                  <a:srgbClr val="FF0000"/>
                </a:solidFill>
              </a:rPr>
              <a:t>(</a:t>
            </a:r>
            <a:r>
              <a:rPr lang="fr-FR" sz="1600" b="1" dirty="0" err="1">
                <a:solidFill>
                  <a:srgbClr val="FF0000"/>
                </a:solidFill>
              </a:rPr>
              <a:t>opvas</a:t>
            </a:r>
            <a:r>
              <a:rPr lang="fr-FR" sz="1600" b="1" dirty="0">
                <a:solidFill>
                  <a:srgbClr val="FF0000"/>
                </a:solidFill>
              </a:rPr>
              <a:t>) 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Le patient peut parler/crier/tousser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Le patient peut respirer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Conservation de la conscience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CAT: rassurer, installer, faire tousser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000" b="1" u="sng" dirty="0">
                <a:solidFill>
                  <a:srgbClr val="FF0000"/>
                </a:solidFill>
              </a:rPr>
              <a:t>En cas d’obstruction totale </a:t>
            </a:r>
            <a:r>
              <a:rPr lang="fr-FR" sz="2000" b="1" dirty="0">
                <a:solidFill>
                  <a:srgbClr val="FF0000"/>
                </a:solidFill>
              </a:rPr>
              <a:t>: </a:t>
            </a:r>
            <a:r>
              <a:rPr lang="fr-FR" sz="1600" b="1" dirty="0">
                <a:solidFill>
                  <a:srgbClr val="FF0000"/>
                </a:solidFill>
              </a:rPr>
              <a:t>(</a:t>
            </a:r>
            <a:r>
              <a:rPr lang="fr-FR" sz="1600" b="1" dirty="0" err="1">
                <a:solidFill>
                  <a:srgbClr val="FF0000"/>
                </a:solidFill>
              </a:rPr>
              <a:t>otvas</a:t>
            </a:r>
            <a:r>
              <a:rPr lang="fr-FR" sz="1600" b="1" dirty="0">
                <a:solidFill>
                  <a:srgbClr val="FF0000"/>
                </a:solidFill>
              </a:rPr>
              <a:t>)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Absence totale de sons provenant des voies aériennes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Agitation ou sidération </a:t>
            </a:r>
          </a:p>
          <a:p>
            <a:pPr marL="742950" lvl="1" indent="-285750">
              <a:buFontTx/>
              <a:buChar char="-"/>
            </a:pPr>
            <a:r>
              <a:rPr lang="fr-FR" b="1" dirty="0"/>
              <a:t>Urgence vitale </a:t>
            </a:r>
            <a:r>
              <a:rPr lang="fr-FR" dirty="0"/>
              <a:t>peut rapidement évoluer vers un d</a:t>
            </a:r>
            <a:r>
              <a:rPr lang="fr-FR" dirty="0">
                <a:sym typeface="Wingdings" panose="05000000000000000000" pitchFamily="2" charset="2"/>
              </a:rPr>
              <a:t>écès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000" b="1" u="sng" dirty="0">
                <a:solidFill>
                  <a:srgbClr val="FF0000"/>
                </a:solidFill>
                <a:sym typeface="Wingdings" panose="05000000000000000000" pitchFamily="2" charset="2"/>
              </a:rPr>
              <a:t>Complications : </a:t>
            </a:r>
          </a:p>
          <a:p>
            <a:pPr marL="742950" lvl="1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Dyspnée sévère suivie rapidement d’asphyxie </a:t>
            </a:r>
          </a:p>
          <a:p>
            <a:pPr marL="742950" lvl="1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Hypoxie cérébrale</a:t>
            </a:r>
          </a:p>
          <a:p>
            <a:pPr marL="742950" lvl="1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Perte de conscience  Coma Arrêt cardio-respiratoire  Décès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215662" y="304800"/>
            <a:ext cx="7139353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4800" b="1" dirty="0"/>
              <a:t>AIRWAYS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JC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793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1112</Words>
  <Application>Microsoft Office PowerPoint</Application>
  <PresentationFormat>Grand écran</PresentationFormat>
  <Paragraphs>154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Wingdings</vt:lpstr>
      <vt:lpstr>Thème Office</vt:lpstr>
      <vt:lpstr>Processus Traumatiques UE 2.4 S1</vt:lpstr>
      <vt:lpstr>Présentation PowerPoint</vt:lpstr>
      <vt:lpstr>Définition Processus / Traumatismes Processus traumatiques </vt:lpstr>
      <vt:lpstr>Les 2 mécanismes de processus traumatique</vt:lpstr>
      <vt:lpstr>Prévention primaire, secondaire, tertiaire</vt:lpstr>
      <vt:lpstr>Les signes cliniques</vt:lpstr>
      <vt:lpstr>Les signes paracliniques</vt:lpstr>
      <vt:lpstr>La Méthode ABCDEF</vt:lpstr>
      <vt:lpstr>Identifier les complications  d’une obstruction partielle ou totale des voies aériennes supérieures</vt:lpstr>
      <vt:lpstr>Les gestes d’urgence à effectuer lors de la constatation d’une obstruction totale des Voies Aériennes Supérieures</vt:lpstr>
      <vt:lpstr>Comprendre l’intérêt de la protection du rachis cervical</vt:lpstr>
      <vt:lpstr>BREATHING/ signes cliniques de la détresse respiratoire</vt:lpstr>
      <vt:lpstr>BREATHING</vt:lpstr>
      <vt:lpstr>Expliquez l’intérêt de l’échographie, la SpO2 et les GDS</vt:lpstr>
      <vt:lpstr>signes cliniques, signes de gravité et actions correctrices / traumatisme thoracique fermé ou ouvert.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Traumatiques UE 2.4 S1</dc:title>
  <dc:creator>Utilisateur Windows</dc:creator>
  <cp:lastModifiedBy>AZEVEDO Anne</cp:lastModifiedBy>
  <cp:revision>78</cp:revision>
  <dcterms:created xsi:type="dcterms:W3CDTF">2019-10-25T09:49:59Z</dcterms:created>
  <dcterms:modified xsi:type="dcterms:W3CDTF">2025-09-22T07:58:40Z</dcterms:modified>
</cp:coreProperties>
</file>