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2" r:id="rId3"/>
    <p:sldId id="292" r:id="rId4"/>
    <p:sldId id="296" r:id="rId5"/>
    <p:sldId id="293" r:id="rId6"/>
    <p:sldId id="304" r:id="rId7"/>
    <p:sldId id="300" r:id="rId8"/>
    <p:sldId id="301" r:id="rId9"/>
    <p:sldId id="302" r:id="rId10"/>
    <p:sldId id="303" r:id="rId11"/>
    <p:sldId id="305" r:id="rId12"/>
    <p:sldId id="265" r:id="rId13"/>
    <p:sldId id="284" r:id="rId14"/>
    <p:sldId id="285" r:id="rId15"/>
    <p:sldId id="286" r:id="rId16"/>
    <p:sldId id="287" r:id="rId17"/>
    <p:sldId id="299" r:id="rId18"/>
    <p:sldId id="268" r:id="rId19"/>
    <p:sldId id="288" r:id="rId20"/>
    <p:sldId id="289" r:id="rId21"/>
    <p:sldId id="290" r:id="rId22"/>
    <p:sldId id="272" r:id="rId23"/>
    <p:sldId id="28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7E39-32E6-4361-9595-65A3CEEC9D79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E185-1C40-4B73-9751-EC9CB48A5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3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E185-1C40-4B73-9751-EC9CB48A56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5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E521-CE24-4D5C-A665-B9CA5158501A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3FD2-F57D-44F5-8707-3F28664F1AC5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1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D8C8-DBE1-41C6-B1D6-87D536A1909E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36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40891-CA7B-3741-A3DB-B4FD7A9DB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20DD51-B4CB-0F4F-8031-73ABEBA85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27A9C2-AAB1-9643-8D6A-7DE7F54A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4925-99EA-4D21-B74B-A105DF26EC08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6ABED7-4FFD-E641-B9E9-2469E7AE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273BC-FC0A-D746-BD7C-02A9D160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72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87636-7BD8-0B40-9BDC-A0E661F6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814BE2-93B8-D44D-9DAA-A5BC8F79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C9275-6454-5A4A-A818-3EA63EC5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A4AE-EAD1-4FF7-B26E-50B78BDEC9A1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C77B9A-94BC-ED47-A53D-92956ACE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0D3FA-CE38-D940-A8AD-2A7E4BA1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32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8C470-3E6D-E34D-90BD-29D06F68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64ED93-DFA5-7944-81BF-3B7812EAE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26641-3E79-2845-AF2C-3257F74B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3978-12ED-4F50-B3F5-0707FD99E78B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FE8C7C-D0E3-BF4A-90B6-F92FB81B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9F22A-3763-5842-BFBA-0D235E06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98152-1727-174D-836D-8BACBAD2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75453F-0C59-6C4E-8253-6C1CFFBBC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4DE656-48B4-7F4B-A302-F12FAAA88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85FAB7-CBB5-1941-8686-F2195565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5E55-AFF3-4AD9-86B8-E65F72E277E9}" type="datetime1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A2E255-9893-A04A-A7A2-5A98B327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BDF645-0EDF-C14A-A85F-7C1F67D8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64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A6906-AB25-764B-81EE-6F52780B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AB014-F1DC-AB42-BF5B-4747C400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9B41A-D4E7-8E4C-8DB3-5606D517D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6F2361-CD60-CF43-A56E-385C13905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F9EF40-00AF-9E4E-AEC2-FB389441D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B2CA1A-EF7A-2642-92ED-BBCD4558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3FF-A797-4D93-A2C5-CB1657F86168}" type="datetime1">
              <a:rPr lang="fr-FR" smtClean="0"/>
              <a:t>09/01/2026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A66A45-A7CB-0B47-A0BE-0B0E62C9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A68346-CA00-EF4E-99F8-DF9BD901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5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5C289-6CD2-6345-814E-7B7FD27E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24DC20-3424-294E-A7E1-09969EAD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9AA1-9833-46DA-B4AE-197DE6F51C1D}" type="datetime1">
              <a:rPr lang="fr-FR" smtClean="0"/>
              <a:t>09/01/2026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C3F048-A85E-304C-82F3-AFCA47BF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209550-48A5-F34D-8F8B-9C90C3C8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92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AA9D79-6C16-EC4A-9A30-94F7510F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5C33-B2EE-4593-90C1-9A34E1EA3E68}" type="datetime1">
              <a:rPr lang="fr-FR" smtClean="0"/>
              <a:t>09/01/2026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101F58-7D8B-0D49-A332-9EDB9AE6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74BFE5-123A-0C46-A243-25233B24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34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77781-1859-9541-9BC5-EE696D4D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20F15A-FBC5-AA40-B196-2DF44099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6B77A8-33AC-F844-B044-5848DD97B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3B4C51-A453-CC44-A27B-EE2E20BE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4924-52FF-459F-8ADA-73AEECBA5B5C}" type="datetime1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3E69E7-64E0-6541-AA30-EBB4FBFC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A6C39A-ED1F-E449-9164-D44B4EE0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9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4705-B590-4C3A-8A85-94104414B4EE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14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AE68F-D1E1-2342-8D2E-2242BE71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B13929-977A-4B4F-A439-8900CB46A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200600-A6B9-5440-B5CE-AB1FE1D21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C71FDE-45DB-1F4F-B94F-8549FCBE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1354-D8D8-42B9-90E5-1798B60B1180}" type="datetime1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074E41-2E42-6349-8C6C-5E5AE95F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72473-4324-FE40-B219-A4EFCE7C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46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4A066-4166-0D4F-B097-1634822F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0532CC-1D5F-D345-9F3C-033B1730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7A3A4-C62C-6B42-AC01-407ADC07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E47-B627-459C-9547-9B301118E9DA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94A58D-FA8B-1C40-9474-D9A7BC20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E9078A-DE49-BC44-BCDB-1FA4EB35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38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D732F3-3EEA-0A44-9A27-6A04324EC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4D0154-F2B9-F44E-8C06-F9BC4A5E8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291FA-DDBA-9C4F-975E-6244B626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C3C7-E4F1-4E31-8AC8-F0CB8FA8A913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635D72-A0EF-E843-87DA-C0D45BF9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BFC87-EAD6-4D4B-96AD-9D52E37A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60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BFC1-7CD6-4556-99D2-020C568511E0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8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D0D-D138-44A1-A543-908704142B71}" type="datetime1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04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DC5B-2005-4B4C-A9B5-B361D4EB9D86}" type="datetime1">
              <a:rPr lang="fr-FR" smtClean="0"/>
              <a:t>09/01/2026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5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0AF9-6010-436A-8E68-291CA38BB5C1}" type="datetime1">
              <a:rPr lang="fr-FR" smtClean="0"/>
              <a:t>09/01/2026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05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2A9C-A442-4F55-AEB2-CA847A934311}" type="datetime1">
              <a:rPr lang="fr-FR" smtClean="0"/>
              <a:t>09/01/2026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53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A56-A3F4-4F12-88F9-FCAD1B3FA3F4}" type="datetime1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72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3ED1-72EA-475B-99E2-1F7E0F42143B}" type="datetime1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76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9D48-2A4D-480C-A98E-D75E3A4974C9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8003-3868-4286-8D29-7EE0A5B127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8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3B002E-C0C1-BD44-80FE-067F35B8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E6AB0E-8EA5-B441-ABBA-0D9F2E86B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9D27F8-7687-1F48-A176-300D73C23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4CAB1-D1A7-4474-9293-7916CB79CE82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D4D1B-A342-5149-BF97-E108076D8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TD 4- JC/ AA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F00FA4-EE2A-EB4B-AFE1-FFD7F6B5D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A489-CD2A-044C-ABB9-A0FAF18A12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90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15561"/>
            <a:ext cx="9144000" cy="191855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/>
              <a:t>Processus Traumatiques</a:t>
            </a:r>
            <a:br>
              <a:rPr lang="fr-FR" b="1" dirty="0"/>
            </a:br>
            <a:r>
              <a:rPr lang="fr-FR" b="1" dirty="0"/>
              <a:t>UE 2.4 S1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TD4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07523" cy="365125"/>
          </a:xfrm>
        </p:spPr>
        <p:txBody>
          <a:bodyPr/>
          <a:lstStyle/>
          <a:p>
            <a:r>
              <a:rPr lang="fr-FR"/>
              <a:t>TD 4- JC/ AA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9B12-00EF-4154-9572-135E2E10067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26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E8DD4-563A-440C-BEBB-FA8E8636E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HYPOTHERMIE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132968-5031-466D-A1DA-18FA1453D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21BDA4-BD5E-4745-A2C8-64E0B6A2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EA5BF0-1D2B-492F-94A9-2A577525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003-3868-4286-8D29-7EE0A5B127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5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B822C-6D1C-45F0-86BF-354A9A2D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1591"/>
          </a:xfrm>
        </p:spPr>
        <p:txBody>
          <a:bodyPr/>
          <a:lstStyle/>
          <a:p>
            <a:pPr algn="ctr"/>
            <a:r>
              <a:rPr lang="fr-FR" b="1" dirty="0"/>
              <a:t>L’hypothermie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7D1D0-25FF-428B-9869-56F46885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716"/>
            <a:ext cx="10515600" cy="2791925"/>
          </a:xfrm>
        </p:spPr>
        <p:txBody>
          <a:bodyPr/>
          <a:lstStyle/>
          <a:p>
            <a:pPr marL="0" indent="0">
              <a:buNone/>
            </a:pPr>
            <a:r>
              <a:rPr lang="fr-FR" sz="3600" u="sng" dirty="0"/>
              <a:t>Définition de l’hypothermie :</a:t>
            </a:r>
            <a:endParaRPr lang="fr-FR" u="sng" dirty="0"/>
          </a:p>
          <a:p>
            <a:pPr marL="0" indent="0">
              <a:buNone/>
            </a:pPr>
            <a:r>
              <a:rPr lang="fr-FR" dirty="0"/>
              <a:t>Situation dans laquelle la température centrale d’un homme ne lui permet plus d’assurer ses fonctions vitales (T&lt;35°C). Elle peut être due à des causses dermatologiques, iatrogènes (perfusion de solutés froids, transfusion massive de produits sanguins non réchauffés ou encore lié à l’environnement).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81146" cy="365125"/>
          </a:xfrm>
        </p:spPr>
        <p:txBody>
          <a:bodyPr/>
          <a:lstStyle/>
          <a:p>
            <a:r>
              <a:rPr lang="en-US"/>
              <a:t>TD 4- JC/ AA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0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Conséquences de l’hypothermie sur le corps humain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↘ métabolisme de base </a:t>
            </a:r>
          </a:p>
          <a:p>
            <a:r>
              <a:rPr lang="fr-FR" sz="1800" dirty="0"/>
              <a:t>Cardio-</a:t>
            </a:r>
            <a:r>
              <a:rPr lang="fr-FR" sz="1800" dirty="0" err="1"/>
              <a:t>vasc</a:t>
            </a:r>
            <a:r>
              <a:rPr lang="fr-FR" sz="1800" dirty="0"/>
              <a:t>:</a:t>
            </a:r>
          </a:p>
          <a:p>
            <a:pPr lvl="1"/>
            <a:r>
              <a:rPr lang="fr-FR" sz="1800" dirty="0"/>
              <a:t>Tachycardie puis bradycardie</a:t>
            </a:r>
          </a:p>
          <a:p>
            <a:pPr lvl="1"/>
            <a:r>
              <a:rPr lang="fr-FR" sz="1800" dirty="0"/>
              <a:t>↘ débit cardiaque</a:t>
            </a:r>
          </a:p>
          <a:p>
            <a:pPr lvl="1"/>
            <a:r>
              <a:rPr lang="fr-FR" sz="1800" dirty="0"/>
              <a:t>FV</a:t>
            </a:r>
          </a:p>
          <a:p>
            <a:r>
              <a:rPr lang="fr-FR" sz="1800" dirty="0" err="1"/>
              <a:t>Resp</a:t>
            </a:r>
            <a:r>
              <a:rPr lang="fr-FR" sz="1800" dirty="0"/>
              <a:t>: </a:t>
            </a:r>
          </a:p>
          <a:p>
            <a:pPr lvl="1"/>
            <a:r>
              <a:rPr lang="fr-FR" sz="1800" dirty="0"/>
              <a:t>Hypoxie tissulaire</a:t>
            </a:r>
          </a:p>
          <a:p>
            <a:pPr lvl="1"/>
            <a:r>
              <a:rPr lang="fr-FR" sz="1800" dirty="0"/>
              <a:t>Hyperventilation puis bradypnée</a:t>
            </a:r>
          </a:p>
          <a:p>
            <a:pPr lvl="1"/>
            <a:r>
              <a:rPr lang="fr-FR" sz="1800" dirty="0"/>
              <a:t>Encombrement bronchique</a:t>
            </a:r>
          </a:p>
          <a:p>
            <a:r>
              <a:rPr lang="fr-FR" sz="1800" dirty="0"/>
              <a:t>SNC:</a:t>
            </a:r>
          </a:p>
          <a:p>
            <a:pPr lvl="1"/>
            <a:r>
              <a:rPr lang="fr-FR" sz="1800" dirty="0"/>
              <a:t>↘ débit de perfusion cérébrale </a:t>
            </a:r>
            <a:r>
              <a:rPr lang="fr-FR" sz="1800" dirty="0">
                <a:sym typeface="Wingdings" panose="05000000000000000000" pitchFamily="2" charset="2"/>
              </a:rPr>
              <a:t>coma</a:t>
            </a:r>
          </a:p>
          <a:p>
            <a:r>
              <a:rPr lang="fr-FR" sz="1800" dirty="0"/>
              <a:t>Milieu intérieur:</a:t>
            </a:r>
          </a:p>
          <a:p>
            <a:pPr lvl="1"/>
            <a:r>
              <a:rPr lang="fr-FR" sz="1800" dirty="0"/>
              <a:t>Acidose méta, </a:t>
            </a:r>
            <a:r>
              <a:rPr lang="fr-FR" sz="1800" dirty="0" err="1"/>
              <a:t>insuf</a:t>
            </a:r>
            <a:r>
              <a:rPr lang="fr-FR" sz="1800" dirty="0"/>
              <a:t> rénale, ↘ métabolisme hépatique</a:t>
            </a:r>
          </a:p>
          <a:p>
            <a:r>
              <a:rPr lang="fr-FR" sz="1800" dirty="0"/>
              <a:t>Troubles de la coagulation (thrombopénie, hypocoagulabilité)</a:t>
            </a:r>
          </a:p>
          <a:p>
            <a:endParaRPr lang="fr-FR" sz="2200" dirty="0"/>
          </a:p>
          <a:p>
            <a:pPr lvl="1"/>
            <a:endParaRPr lang="fr-FR" sz="1400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0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Hypothermie modérée-signes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32°&lt;température&lt;35°</a:t>
            </a:r>
          </a:p>
          <a:p>
            <a:r>
              <a:rPr lang="fr-FR" dirty="0"/>
              <a:t>Phase de lutte:</a:t>
            </a:r>
          </a:p>
          <a:p>
            <a:pPr lvl="1"/>
            <a:r>
              <a:rPr lang="fr-FR" dirty="0" err="1"/>
              <a:t>Resp</a:t>
            </a:r>
            <a:r>
              <a:rPr lang="fr-FR" dirty="0"/>
              <a:t>: Tachypnée</a:t>
            </a:r>
          </a:p>
          <a:p>
            <a:pPr lvl="1"/>
            <a:r>
              <a:rPr lang="fr-FR" dirty="0" err="1"/>
              <a:t>Cardi-circ</a:t>
            </a:r>
            <a:r>
              <a:rPr lang="fr-FR" dirty="0"/>
              <a:t>: ↗ FC et PA</a:t>
            </a:r>
          </a:p>
          <a:p>
            <a:pPr lvl="1"/>
            <a:r>
              <a:rPr lang="fr-FR" dirty="0"/>
              <a:t>Frissons</a:t>
            </a:r>
          </a:p>
          <a:p>
            <a:pPr lvl="1"/>
            <a:r>
              <a:rPr lang="fr-FR" dirty="0"/>
              <a:t>Conscience normale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4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Hypothermie sévère-signes cliniques et paracliniques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28°&lt;température&lt;32°</a:t>
            </a:r>
          </a:p>
          <a:p>
            <a:r>
              <a:rPr lang="fr-FR" dirty="0"/>
              <a:t>Lutte dépassée:</a:t>
            </a:r>
          </a:p>
          <a:p>
            <a:pPr lvl="1"/>
            <a:r>
              <a:rPr lang="fr-FR" dirty="0" err="1"/>
              <a:t>Resp</a:t>
            </a:r>
            <a:r>
              <a:rPr lang="fr-FR" dirty="0"/>
              <a:t>: bradypnée</a:t>
            </a:r>
          </a:p>
          <a:p>
            <a:pPr lvl="1"/>
            <a:r>
              <a:rPr lang="fr-FR" dirty="0" err="1"/>
              <a:t>Cadio-circ</a:t>
            </a:r>
            <a:r>
              <a:rPr lang="fr-FR" dirty="0"/>
              <a:t>: ↘FC et PA, signes ECG (allongement des intervalles)</a:t>
            </a:r>
          </a:p>
          <a:p>
            <a:pPr lvl="1"/>
            <a:r>
              <a:rPr lang="fr-FR" dirty="0"/>
              <a:t>Troubles neuro: ↘ réflexes, obnubilation, coma, trémulations</a:t>
            </a:r>
          </a:p>
          <a:p>
            <a:pPr lvl="1"/>
            <a:r>
              <a:rPr lang="fr-FR" dirty="0"/>
              <a:t>Peau sèche, pâle</a:t>
            </a:r>
          </a:p>
          <a:p>
            <a:pPr lvl="1"/>
            <a:r>
              <a:rPr lang="fr-FR" dirty="0"/>
              <a:t>Pas de frissons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13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Hypothermie profonde-signes cliniques et paracliniques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Température&lt;28°</a:t>
            </a:r>
          </a:p>
          <a:p>
            <a:r>
              <a:rPr lang="fr-FR" dirty="0"/>
              <a:t>Apnée si &lt;25°</a:t>
            </a:r>
          </a:p>
          <a:p>
            <a:r>
              <a:rPr lang="fr-FR" dirty="0"/>
              <a:t>FV</a:t>
            </a:r>
          </a:p>
          <a:p>
            <a:r>
              <a:rPr lang="fr-FR" dirty="0"/>
              <a:t>Asystolie si &lt;20°</a:t>
            </a:r>
          </a:p>
          <a:p>
            <a:r>
              <a:rPr lang="fr-FR" dirty="0"/>
              <a:t>Coma</a:t>
            </a:r>
          </a:p>
          <a:p>
            <a:r>
              <a:rPr lang="fr-FR" dirty="0"/>
              <a:t>Mydriase bilatérale</a:t>
            </a:r>
          </a:p>
          <a:p>
            <a:r>
              <a:rPr lang="fr-FR" dirty="0"/>
              <a:t>Perte des pouls périphériques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5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16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76238"/>
            <a:ext cx="106584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9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EE180-159F-4B44-B4B1-B9B937F8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8536"/>
            <a:ext cx="10920984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u="sng" dirty="0"/>
              <a:t>Plaie ischémique- la règle des 4 P de GRIFFITH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494C3-8B6C-6149-9F73-64975025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692" y="2281936"/>
            <a:ext cx="9601200" cy="393954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</a:t>
            </a:r>
            <a:r>
              <a:rPr lang="fr-FR" sz="4000" dirty="0">
                <a:solidFill>
                  <a:schemeClr val="tx1"/>
                </a:solidFill>
              </a:rPr>
              <a:t>ain : signifiant une douleur importante</a:t>
            </a:r>
          </a:p>
          <a:p>
            <a:r>
              <a:rPr lang="fr-FR" sz="4000" dirty="0">
                <a:solidFill>
                  <a:srgbClr val="FF0000"/>
                </a:solidFill>
              </a:rPr>
              <a:t>P</a:t>
            </a:r>
            <a:r>
              <a:rPr lang="fr-FR" sz="4000" dirty="0"/>
              <a:t>aralysie</a:t>
            </a:r>
          </a:p>
          <a:p>
            <a:r>
              <a:rPr lang="fr-FR" sz="4000" dirty="0">
                <a:solidFill>
                  <a:srgbClr val="FF0000"/>
                </a:solidFill>
              </a:rPr>
              <a:t>P</a:t>
            </a:r>
            <a:r>
              <a:rPr lang="fr-FR" sz="4000" dirty="0"/>
              <a:t>âleur</a:t>
            </a:r>
          </a:p>
          <a:p>
            <a:r>
              <a:rPr lang="fr-FR" sz="4000" dirty="0">
                <a:solidFill>
                  <a:srgbClr val="FF0000"/>
                </a:solidFill>
              </a:rPr>
              <a:t>P</a:t>
            </a:r>
            <a:r>
              <a:rPr lang="fr-FR" sz="4000" dirty="0"/>
              <a:t>ouls absent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84431" cy="365125"/>
          </a:xfrm>
        </p:spPr>
        <p:txBody>
          <a:bodyPr/>
          <a:lstStyle/>
          <a:p>
            <a:r>
              <a:rPr lang="en-US"/>
              <a:t>TD 4- JC/ AA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67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 points de vigilance de la PEC d’une plaie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Rappel: </a:t>
            </a:r>
            <a:r>
              <a:rPr lang="fr-FR" b="1" dirty="0">
                <a:solidFill>
                  <a:srgbClr val="FF0000"/>
                </a:solidFill>
              </a:rPr>
              <a:t>2 risques Majeurs l’hémorragie et l’infection</a:t>
            </a:r>
          </a:p>
          <a:p>
            <a:r>
              <a:rPr lang="fr-FR" dirty="0"/>
              <a:t>Signes généraux (pâleur, pouls, PA, T°)</a:t>
            </a:r>
          </a:p>
          <a:p>
            <a:r>
              <a:rPr lang="fr-FR" dirty="0"/>
              <a:t>La plaie:</a:t>
            </a:r>
          </a:p>
          <a:p>
            <a:pPr lvl="1"/>
            <a:r>
              <a:rPr lang="fr-FR" dirty="0"/>
              <a:t>Localisation, profondeur, tendue, souillures, pénétrante…</a:t>
            </a:r>
          </a:p>
          <a:p>
            <a:r>
              <a:rPr lang="fr-FR" dirty="0"/>
              <a:t>Lésions associées (fractures, brulures, ischémies, blast, </a:t>
            </a:r>
            <a:r>
              <a:rPr lang="fr-FR" dirty="0" err="1"/>
              <a:t>crush</a:t>
            </a:r>
            <a:r>
              <a:rPr lang="fr-FR" dirty="0"/>
              <a:t>…)</a:t>
            </a:r>
          </a:p>
          <a:p>
            <a:r>
              <a:rPr lang="fr-FR" dirty="0"/>
              <a:t>ATCD</a:t>
            </a:r>
          </a:p>
          <a:p>
            <a:r>
              <a:rPr lang="fr-FR" dirty="0"/>
              <a:t>Délai de PEC &gt;6h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52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Caractéristiques cliniques de gravité d’une plaie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Rougeur</a:t>
            </a:r>
          </a:p>
          <a:p>
            <a:r>
              <a:rPr lang="fr-FR" dirty="0"/>
              <a:t>Gonflement</a:t>
            </a:r>
          </a:p>
          <a:p>
            <a:r>
              <a:rPr lang="fr-FR" dirty="0"/>
              <a:t>Douleur</a:t>
            </a:r>
          </a:p>
          <a:p>
            <a:r>
              <a:rPr lang="fr-FR" dirty="0"/>
              <a:t>Coloration anormale</a:t>
            </a:r>
          </a:p>
          <a:p>
            <a:r>
              <a:rPr lang="fr-FR" dirty="0"/>
              <a:t>Écoulement</a:t>
            </a:r>
          </a:p>
          <a:p>
            <a:r>
              <a:rPr lang="fr-FR" dirty="0"/>
              <a:t>Fièvre, frissons</a:t>
            </a:r>
          </a:p>
          <a:p>
            <a:r>
              <a:rPr lang="fr-FR" dirty="0"/>
              <a:t>Ouverture de la plaie</a:t>
            </a:r>
          </a:p>
          <a:p>
            <a:r>
              <a:rPr lang="fr-FR" dirty="0"/>
              <a:t>Odeur: malodorante</a:t>
            </a:r>
          </a:p>
          <a:p>
            <a:r>
              <a:rPr lang="fr-FR" dirty="0"/>
              <a:t>Crépitation (gangrène)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48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Signes cliniques brulure superficielle/ brulure profonde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68923"/>
            <a:ext cx="10571096" cy="548742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1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9309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L’entorse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6992" y="2003586"/>
            <a:ext cx="10515600" cy="4351338"/>
          </a:xfrm>
        </p:spPr>
        <p:txBody>
          <a:bodyPr/>
          <a:lstStyle/>
          <a:p>
            <a:r>
              <a:rPr lang="fr-FR" sz="2400" dirty="0"/>
              <a:t>Traumatisme des ligaments:</a:t>
            </a:r>
          </a:p>
          <a:p>
            <a:pPr marL="0" indent="0">
              <a:buNone/>
            </a:pPr>
            <a:r>
              <a:rPr lang="fr-FR" sz="2400" u="sng" dirty="0">
                <a:solidFill>
                  <a:schemeClr val="accent2"/>
                </a:solidFill>
              </a:rPr>
              <a:t>Définition de l’Entorse</a:t>
            </a:r>
            <a:r>
              <a:rPr lang="fr-FR" sz="2400" dirty="0">
                <a:solidFill>
                  <a:schemeClr val="accent2"/>
                </a:solidFill>
              </a:rPr>
              <a:t> :</a:t>
            </a:r>
            <a:r>
              <a:rPr lang="fr-FR" sz="2400" dirty="0"/>
              <a:t>Distension, rupture des ligaments qui connectent les os entre eux au niveau des articulations. Elle se produit à la suite d'une torsion d'une articulation et se caractérise par une douleur et une impossibilité au mouvement. </a:t>
            </a:r>
          </a:p>
          <a:p>
            <a:r>
              <a:rPr lang="fr-FR" sz="2400" dirty="0"/>
              <a:t>3 niveaux de gravité:</a:t>
            </a:r>
          </a:p>
          <a:p>
            <a:pPr lvl="1"/>
            <a:r>
              <a:rPr lang="fr-FR" sz="2000" dirty="0"/>
              <a:t>Contusion</a:t>
            </a:r>
          </a:p>
          <a:p>
            <a:pPr lvl="1"/>
            <a:r>
              <a:rPr lang="fr-FR" sz="2000" dirty="0"/>
              <a:t>Distension</a:t>
            </a:r>
          </a:p>
          <a:p>
            <a:pPr lvl="1"/>
            <a:r>
              <a:rPr lang="fr-FR" sz="2000" dirty="0"/>
              <a:t>Rupture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20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43" y="95223"/>
            <a:ext cx="3239453" cy="239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99" y="3429968"/>
            <a:ext cx="3964802" cy="33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6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9094A-ECF8-4E3E-99D5-3E106DB2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54" y="1201644"/>
            <a:ext cx="11260977" cy="5154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1" u="sng" dirty="0"/>
              <a:t>Protocole</a:t>
            </a:r>
            <a:r>
              <a:rPr lang="fr-FR" sz="2800" b="1" u="sng" dirty="0"/>
              <a:t> </a:t>
            </a:r>
            <a:r>
              <a:rPr lang="fr-FR" sz="3200" b="1" u="sng" dirty="0">
                <a:solidFill>
                  <a:srgbClr val="FF0000"/>
                </a:solidFill>
              </a:rPr>
              <a:t>RICE</a:t>
            </a:r>
            <a:r>
              <a:rPr lang="fr-FR" sz="2800" b="1" u="sng" dirty="0"/>
              <a:t>: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R</a:t>
            </a:r>
            <a:r>
              <a:rPr lang="fr-FR" sz="2800" dirty="0"/>
              <a:t> pour </a:t>
            </a:r>
            <a:r>
              <a:rPr lang="fr-FR" sz="2800" dirty="0" err="1"/>
              <a:t>rest</a:t>
            </a:r>
            <a:r>
              <a:rPr lang="fr-FR" sz="2800" dirty="0"/>
              <a:t> (repos)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I</a:t>
            </a:r>
            <a:r>
              <a:rPr lang="fr-FR" sz="2800" dirty="0"/>
              <a:t> pour </a:t>
            </a:r>
            <a:r>
              <a:rPr lang="fr-FR" sz="2800" dirty="0" err="1"/>
              <a:t>ice</a:t>
            </a:r>
            <a:r>
              <a:rPr lang="fr-FR" sz="2800" dirty="0"/>
              <a:t> (glaçage de la zone) </a:t>
            </a:r>
          </a:p>
          <a:p>
            <a:pPr lvl="1"/>
            <a:r>
              <a:rPr lang="fr-FR" sz="2400" dirty="0"/>
              <a:t>Limite le risque d’œdème et la douleur</a:t>
            </a:r>
          </a:p>
          <a:p>
            <a:r>
              <a:rPr lang="fr-FR" sz="3200" dirty="0">
                <a:solidFill>
                  <a:srgbClr val="FF0000"/>
                </a:solidFill>
              </a:rPr>
              <a:t>C</a:t>
            </a:r>
            <a:r>
              <a:rPr lang="fr-FR" sz="2800" dirty="0"/>
              <a:t> pour compression (contention élastique ou semi rigide) </a:t>
            </a:r>
          </a:p>
          <a:p>
            <a:pPr lvl="1"/>
            <a:r>
              <a:rPr lang="fr-FR" sz="2400" dirty="0"/>
              <a:t>Pour le drainage de l’œdème et faciliter le retour du sang vers le cœur, permet d’améliorer et accélérer le processus de guérison</a:t>
            </a:r>
          </a:p>
          <a:p>
            <a:r>
              <a:rPr lang="fr-FR" sz="3200" dirty="0">
                <a:solidFill>
                  <a:srgbClr val="FF0000"/>
                </a:solidFill>
              </a:rPr>
              <a:t>E</a:t>
            </a:r>
            <a:r>
              <a:rPr lang="fr-FR" sz="2800" dirty="0"/>
              <a:t> pour élévation (</a:t>
            </a:r>
            <a:r>
              <a:rPr lang="fr-FR" sz="2800" dirty="0" err="1"/>
              <a:t>surrélever</a:t>
            </a:r>
            <a:r>
              <a:rPr lang="fr-FR" sz="2800" dirty="0"/>
              <a:t> le membre touché lors de position assise ou couchée)</a:t>
            </a:r>
          </a:p>
          <a:p>
            <a:pPr lvl="1"/>
            <a:r>
              <a:rPr lang="fr-FR" sz="2400" dirty="0"/>
              <a:t>Favoriser le drainage, permet de diminuer le gonflement et l’hématome</a:t>
            </a:r>
          </a:p>
          <a:p>
            <a:pPr marL="0" indent="0">
              <a:buNone/>
            </a:pPr>
            <a:r>
              <a:rPr lang="fr-FR" sz="3200" dirty="0"/>
              <a:t>C'est le protocole de premiers soins appliqué immédiatement après une lésion ou une blessure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93223" cy="365125"/>
          </a:xfrm>
        </p:spPr>
        <p:txBody>
          <a:bodyPr/>
          <a:lstStyle/>
          <a:p>
            <a:r>
              <a:rPr lang="en-US"/>
              <a:t>TD 4- JC/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21</a:t>
            </a:fld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06" y="4415"/>
            <a:ext cx="5139988" cy="29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4162" y="852854"/>
            <a:ext cx="9709638" cy="1617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/>
              <a:t>Merci à toutes et tous pour votre écoute et votre participation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9B12-00EF-4154-9572-135E2E10067E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 noChangeAspect="1"/>
          </p:cNvGraphicFramePr>
          <p:nvPr>
            <p:ph idx="1"/>
          </p:nvPr>
        </p:nvGraphicFramePr>
        <p:xfrm>
          <a:off x="3359150" y="2822575"/>
          <a:ext cx="5473700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 bitmap" r:id="rId3" imgW="2952720" imgH="1809720" progId="Paint.Picture">
                  <p:embed/>
                </p:oleObj>
              </mc:Choice>
              <mc:Fallback>
                <p:oleObj name="Image bitmap" r:id="rId3" imgW="2952720" imgH="1809720" progId="Paint.Picture">
                  <p:embed/>
                  <p:pic>
                    <p:nvPicPr>
                      <p:cNvPr id="6" name="Espace réservé du contenu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150" y="2822575"/>
                        <a:ext cx="5473700" cy="335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30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3" y="192813"/>
            <a:ext cx="7009084" cy="65454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55914" y="3280869"/>
            <a:ext cx="34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SCORE DE WALLACE</a:t>
            </a:r>
          </a:p>
        </p:txBody>
      </p:sp>
    </p:spTree>
    <p:extLst>
      <p:ext uri="{BB962C8B-B14F-4D97-AF65-F5344CB8AC3E}">
        <p14:creationId xmlns:p14="http://schemas.microsoft.com/office/powerpoint/2010/main" val="173506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Soins initiaux à réaliser sur une brulure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657" y="2065110"/>
            <a:ext cx="10515600" cy="4351338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Règle des 4 x 15</a:t>
            </a:r>
          </a:p>
          <a:p>
            <a:pPr lvl="1"/>
            <a:r>
              <a:rPr lang="fr-FR" dirty="0"/>
              <a:t>Eau à 15°</a:t>
            </a:r>
          </a:p>
          <a:p>
            <a:pPr lvl="1"/>
            <a:r>
              <a:rPr lang="fr-FR" dirty="0"/>
              <a:t>À 15 cm de la zone brulée</a:t>
            </a:r>
          </a:p>
          <a:p>
            <a:pPr lvl="1"/>
            <a:r>
              <a:rPr lang="fr-FR" dirty="0"/>
              <a:t>Pendant 15 mn</a:t>
            </a:r>
          </a:p>
          <a:p>
            <a:pPr lvl="1"/>
            <a:r>
              <a:rPr lang="fr-FR" dirty="0"/>
              <a:t>Allo le 15 si brulure grave</a:t>
            </a:r>
          </a:p>
          <a:p>
            <a:r>
              <a:rPr lang="fr-FR" dirty="0"/>
              <a:t>Ne pas percer la phlyctène</a:t>
            </a:r>
          </a:p>
          <a:p>
            <a:r>
              <a:rPr lang="fr-FR" dirty="0"/>
              <a:t>Attention à être vigilent sur le risque d’hypothermie + hypovolémie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4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7" y="1422988"/>
            <a:ext cx="5938157" cy="282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0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5</a:t>
            </a:fld>
            <a:endParaRPr lang="fr-FR"/>
          </a:p>
        </p:txBody>
      </p:sp>
      <p:pic>
        <p:nvPicPr>
          <p:cNvPr id="6146" name="Image 7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" y="172213"/>
            <a:ext cx="8360611" cy="61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6</a:t>
            </a:fld>
            <a:endParaRPr lang="fr-FR"/>
          </a:p>
        </p:txBody>
      </p:sp>
      <p:pic>
        <p:nvPicPr>
          <p:cNvPr id="2050" name="Imag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29" y="208349"/>
            <a:ext cx="8301342" cy="6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3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7</a:t>
            </a:fld>
            <a:endParaRPr lang="fr-FR"/>
          </a:p>
        </p:txBody>
      </p:sp>
      <p:pic>
        <p:nvPicPr>
          <p:cNvPr id="3074" name="Imag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92" y="109728"/>
            <a:ext cx="8506968" cy="63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5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8</a:t>
            </a:fld>
            <a:endParaRPr lang="fr-FR"/>
          </a:p>
        </p:txBody>
      </p:sp>
      <p:pic>
        <p:nvPicPr>
          <p:cNvPr id="4098" name="Image 5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0"/>
            <a:ext cx="8607425" cy="645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2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 4- JC/ AA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489-CD2A-044C-ABB9-A0FAF18A1238}" type="slidenum">
              <a:rPr lang="fr-FR" smtClean="0"/>
              <a:t>9</a:t>
            </a:fld>
            <a:endParaRPr lang="fr-FR"/>
          </a:p>
        </p:txBody>
      </p:sp>
      <p:pic>
        <p:nvPicPr>
          <p:cNvPr id="5122" name="Image 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" y="1271618"/>
            <a:ext cx="12024360" cy="478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443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684</Words>
  <Application>Microsoft Office PowerPoint</Application>
  <PresentationFormat>Grand écran</PresentationFormat>
  <Paragraphs>142</Paragraphs>
  <Slides>22</Slides>
  <Notes>1</Notes>
  <HiddenSlides>4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1_Thème Office</vt:lpstr>
      <vt:lpstr>Image bitmap</vt:lpstr>
      <vt:lpstr>Processus Traumatiques UE 2.4 S1</vt:lpstr>
      <vt:lpstr>Signes cliniques brulure superficielle/ brulure profonde</vt:lpstr>
      <vt:lpstr>Présentation PowerPoint</vt:lpstr>
      <vt:lpstr>Soins initiaux à réaliser sur une brulure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HYPOTHERMIE</vt:lpstr>
      <vt:lpstr>L’hypothermie</vt:lpstr>
      <vt:lpstr>Conséquences de l’hypothermie sur le corps humain</vt:lpstr>
      <vt:lpstr>Hypothermie modérée-signes cliniques</vt:lpstr>
      <vt:lpstr>Hypothermie sévère-signes cliniques et paracliniques</vt:lpstr>
      <vt:lpstr>Hypothermie profonde-signes cliniques et paracliniques</vt:lpstr>
      <vt:lpstr>Présentation PowerPoint</vt:lpstr>
      <vt:lpstr>Plaie ischémique- la règle des 4 P de GRIFFITH</vt:lpstr>
      <vt:lpstr>Les  points de vigilance de la PEC d’une plaie</vt:lpstr>
      <vt:lpstr>Caractéristiques cliniques de gravité d’une plaie</vt:lpstr>
      <vt:lpstr>L’entorse</vt:lpstr>
      <vt:lpstr>Présentation PowerPoint</vt:lpstr>
      <vt:lpstr>Merci à toutes et tous pour votre écoute et votre participation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AZEVEDO Anne</cp:lastModifiedBy>
  <cp:revision>42</cp:revision>
  <dcterms:created xsi:type="dcterms:W3CDTF">2020-01-11T16:08:16Z</dcterms:created>
  <dcterms:modified xsi:type="dcterms:W3CDTF">2026-01-09T16:16:44Z</dcterms:modified>
</cp:coreProperties>
</file>