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84" r:id="rId3"/>
    <p:sldId id="285" r:id="rId4"/>
    <p:sldId id="268" r:id="rId5"/>
    <p:sldId id="286" r:id="rId6"/>
    <p:sldId id="287" r:id="rId7"/>
    <p:sldId id="269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D4ED97-2F43-4E05-8162-71AD4935C0D3}" type="datetimeFigureOut">
              <a:rPr lang="fr-FR" smtClean="0"/>
              <a:t>30/09/2025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F0782B-3E89-4A68-BE37-EBA18B556D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2135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F0782B-3E89-4A68-BE37-EBA18B556D95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2859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EDD80-2C6F-47E7-919E-075BBD5BC45B}" type="datetime1">
              <a:rPr lang="fr-FR" smtClean="0"/>
              <a:t>30/09/2025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IFSI Vinatier  UE 2.4 S1  AA CO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9B12-00EF-4154-9572-135E2E100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3179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6DFF0-317A-4517-9E60-1646B739A4D2}" type="datetime1">
              <a:rPr lang="fr-FR" smtClean="0"/>
              <a:t>30/09/2025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IFSI Vinatier  UE 2.4 S1  AA CO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9B12-00EF-4154-9572-135E2E100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6722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3999C-4FDA-4DF6-8AAA-83500A4ABAFA}" type="datetime1">
              <a:rPr lang="fr-FR" smtClean="0"/>
              <a:t>30/09/2025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IFSI Vinatier  UE 2.4 S1  AA CO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9B12-00EF-4154-9572-135E2E100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4517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2E7A4-829C-4323-9926-FB1C3B7E7073}" type="datetime1">
              <a:rPr lang="fr-FR" smtClean="0"/>
              <a:t>30/09/2025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IFSI Vinatier  UE 2.4 S1  AA CO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9B12-00EF-4154-9572-135E2E100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9149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AFB0A-663D-4950-B662-656ED535D7DD}" type="datetime1">
              <a:rPr lang="fr-FR" smtClean="0"/>
              <a:t>30/09/2025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IFSI Vinatier  UE 2.4 S1  AA CO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9B12-00EF-4154-9572-135E2E100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5203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66FC5-61AC-44F1-BFD3-D68278C29546}" type="datetime1">
              <a:rPr lang="fr-FR" smtClean="0"/>
              <a:t>30/09/2025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IFSI Vinatier  UE 2.4 S1  AA CO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9B12-00EF-4154-9572-135E2E100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7847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9866A-AF54-4193-AAE2-88509E9CF1E1}" type="datetime1">
              <a:rPr lang="fr-FR" smtClean="0"/>
              <a:t>30/09/2025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IFSI Vinatier  UE 2.4 S1  AA CO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9B12-00EF-4154-9572-135E2E100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7792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BEFBF-1D77-4C48-8B99-5C91357D2072}" type="datetime1">
              <a:rPr lang="fr-FR" smtClean="0"/>
              <a:t>30/09/2025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IFSI Vinatier  UE 2.4 S1  AA CO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9B12-00EF-4154-9572-135E2E100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9987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56196-F40D-4435-A957-681EDE566911}" type="datetime1">
              <a:rPr lang="fr-FR" smtClean="0"/>
              <a:t>30/09/2025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IFSI Vinatier  UE 2.4 S1  AA CO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9B12-00EF-4154-9572-135E2E100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153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6A3C1-ACDA-4938-AC0A-7ADB8D35C53D}" type="datetime1">
              <a:rPr lang="fr-FR" smtClean="0"/>
              <a:t>30/09/2025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IFSI Vinatier  UE 2.4 S1  AA CO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9B12-00EF-4154-9572-135E2E100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7239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24339-459F-469D-B5DB-3329C13F8153}" type="datetime1">
              <a:rPr lang="fr-FR" smtClean="0"/>
              <a:t>30/09/2025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IFSI Vinatier  UE 2.4 S1  AA CO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9B12-00EF-4154-9572-135E2E100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576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1929EF-43F0-489B-8A62-098EA6475FA0}" type="datetime1">
              <a:rPr lang="fr-FR" smtClean="0"/>
              <a:t>30/09/2025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IFSI Vinatier  UE 2.4 S1  AA CO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579B12-00EF-4154-9572-135E2E100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9681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415561"/>
            <a:ext cx="9144000" cy="1918555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fr-FR" b="1" dirty="0"/>
              <a:t>Processus Traumatiques</a:t>
            </a:r>
            <a:br>
              <a:rPr lang="fr-FR" b="1" dirty="0"/>
            </a:br>
            <a:r>
              <a:rPr lang="fr-FR" b="1" dirty="0"/>
              <a:t>UE 2.4 S1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3600" b="1" dirty="0"/>
              <a:t>Synthèse TD2</a:t>
            </a:r>
          </a:p>
          <a:p>
            <a:r>
              <a:rPr lang="fr-FR" sz="3600" b="1" dirty="0"/>
              <a:t>C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IFSI Vinatier  UE 2.4 S1  AA CO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9B12-00EF-4154-9572-135E2E10067E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7018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4000" b="1" dirty="0"/>
              <a:t>Physiopathologie d’une hémorragie importante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Les volorécepteurs (niveau OD/ AP) détectent une diminution du volume sanguin + les barorécepteurs (carotide/AO) détectent une diminution de pression : ils envoient un message au tronc cérébral (centre nerveux autonome)</a:t>
            </a:r>
          </a:p>
          <a:p>
            <a:r>
              <a:rPr lang="fr-FR" dirty="0"/>
              <a:t>Objectif: arrêter l’hémorragie et maintenir la perfusion cérébrale</a:t>
            </a:r>
          </a:p>
          <a:p>
            <a:r>
              <a:rPr lang="fr-FR" dirty="0"/>
              <a:t>En réponse :</a:t>
            </a:r>
            <a:endParaRPr lang="fr-FR" sz="4000" dirty="0"/>
          </a:p>
          <a:p>
            <a:pPr lvl="1"/>
            <a:r>
              <a:rPr lang="fr-FR"/>
              <a:t>Production d’ADRE </a:t>
            </a:r>
            <a:r>
              <a:rPr lang="fr-FR" dirty="0"/>
              <a:t>qui va entrainer une vasoconstriction périph (sauf niveau du cœur et cerveau) et une augmentation de la FC afin d’augmenter le transport de l’O2</a:t>
            </a:r>
            <a:endParaRPr lang="fr-FR" sz="3600" dirty="0"/>
          </a:p>
          <a:p>
            <a:pPr lvl="1"/>
            <a:r>
              <a:rPr lang="fr-FR" dirty="0"/>
              <a:t>Activation du système rénine-angiotensine-aldostérone (car le rein détecte une diminution de la pression de perfusion) qui va entrainer une diminution de la diurèse pour rétablir la volémie</a:t>
            </a:r>
            <a:endParaRPr lang="fr-FR" sz="3600" dirty="0"/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IFSI Vinatier  UE 2.4 S1  AA CO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9B12-00EF-4154-9572-135E2E10067E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2620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IFSI Vinatier  UE 2.4 S1  AA CO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9B12-00EF-4154-9572-135E2E10067E}" type="slidenum">
              <a:rPr lang="fr-FR" smtClean="0"/>
              <a:t>3</a:t>
            </a:fld>
            <a:endParaRPr lang="fr-FR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1667" y="965675"/>
            <a:ext cx="6907855" cy="4495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6185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13BB1F-FF4E-44BB-B1C2-04E6AC7852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21948" y="231805"/>
            <a:ext cx="6153199" cy="772355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fr-FR" sz="4400" b="1" dirty="0">
                <a:latin typeface="Arial" panose="020B0604020202020204" pitchFamily="34" charset="0"/>
                <a:cs typeface="Arial" panose="020B0604020202020204" pitchFamily="34" charset="0"/>
              </a:rPr>
              <a:t>Circulation</a:t>
            </a:r>
          </a:p>
        </p:txBody>
      </p:sp>
      <p:graphicFrame>
        <p:nvGraphicFramePr>
          <p:cNvPr id="4" name="Tableau 4">
            <a:extLst>
              <a:ext uri="{FF2B5EF4-FFF2-40B4-BE49-F238E27FC236}">
                <a16:creationId xmlns:a16="http://schemas.microsoft.com/office/drawing/2014/main" id="{3210BCD0-3EEE-4C4C-B87E-5590FB91BA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9150415"/>
              </p:ext>
            </p:extLst>
          </p:nvPr>
        </p:nvGraphicFramePr>
        <p:xfrm>
          <a:off x="1924620" y="2222872"/>
          <a:ext cx="8318992" cy="448276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886662">
                  <a:extLst>
                    <a:ext uri="{9D8B030D-6E8A-4147-A177-3AD203B41FA5}">
                      <a16:colId xmlns:a16="http://schemas.microsoft.com/office/drawing/2014/main" val="2386070124"/>
                    </a:ext>
                  </a:extLst>
                </a:gridCol>
                <a:gridCol w="2888478">
                  <a:extLst>
                    <a:ext uri="{9D8B030D-6E8A-4147-A177-3AD203B41FA5}">
                      <a16:colId xmlns:a16="http://schemas.microsoft.com/office/drawing/2014/main" val="2216184748"/>
                    </a:ext>
                  </a:extLst>
                </a:gridCol>
                <a:gridCol w="2543852">
                  <a:extLst>
                    <a:ext uri="{9D8B030D-6E8A-4147-A177-3AD203B41FA5}">
                      <a16:colId xmlns:a16="http://schemas.microsoft.com/office/drawing/2014/main" val="3860946641"/>
                    </a:ext>
                  </a:extLst>
                </a:gridCol>
              </a:tblGrid>
              <a:tr h="412666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Hypovolémie: moins de sang dans le circuit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Le sang doit circuler plus vite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tachycardie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4538588"/>
                  </a:ext>
                </a:extLst>
              </a:tr>
              <a:tr h="526289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Moins d’</a:t>
                      </a:r>
                      <a:r>
                        <a:rPr lang="fr-FR" sz="1400" dirty="0" err="1"/>
                        <a:t>Hb</a:t>
                      </a:r>
                      <a:r>
                        <a:rPr lang="fr-FR" sz="1400" dirty="0"/>
                        <a:t> + tachycardie</a:t>
                      </a:r>
                      <a:r>
                        <a:rPr lang="fr-FR" sz="1400" baseline="0" dirty="0"/>
                        <a:t>: le sang circule plus vite au niveau des poumons 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Échanges gazeux doivent se faire (+) vite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tachypnée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8431641"/>
                  </a:ext>
                </a:extLst>
              </a:tr>
              <a:tr h="412666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Hypovolémie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vasoconstriction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PA pincée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235830"/>
                  </a:ext>
                </a:extLst>
              </a:tr>
              <a:tr h="412666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Hypovolémie sévère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Vasoconstriction</a:t>
                      </a:r>
                      <a:r>
                        <a:rPr lang="fr-FR" sz="1400" baseline="0" dirty="0"/>
                        <a:t> devenue </a:t>
                      </a:r>
                      <a:r>
                        <a:rPr lang="fr-FR" sz="1400" dirty="0"/>
                        <a:t>insuffisante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Hypotension sévère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9862262"/>
                  </a:ext>
                </a:extLst>
              </a:tr>
              <a:tr h="526289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Moins de sang dans le circuit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Moins de chaleur transportée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Hypothermie</a:t>
                      </a:r>
                      <a:r>
                        <a:rPr lang="fr-FR" sz="1400" baseline="0" dirty="0"/>
                        <a:t> -&gt; frissons pour production de chaleur</a:t>
                      </a:r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20045"/>
                  </a:ext>
                </a:extLst>
              </a:tr>
              <a:tr h="526289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Vasoconstriction périphérique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Hypo perfusion peau et muqueuses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Pâleurs, marbrures, peau froide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3788422"/>
                  </a:ext>
                </a:extLst>
              </a:tr>
              <a:tr h="304693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Vasoconstriction</a:t>
                      </a:r>
                    </a:p>
                    <a:p>
                      <a:pPr algn="ctr"/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Hypo perfusion rénale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Oligurie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8034809"/>
                  </a:ext>
                </a:extLst>
              </a:tr>
              <a:tr h="660691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Hypo perfusion cérébrale:</a:t>
                      </a:r>
                      <a:r>
                        <a:rPr lang="fr-FR" sz="1400" baseline="0" dirty="0"/>
                        <a:t> moins d’O2 au cerveau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Fonctionnement cérébral altéré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Angoisse de mort </a:t>
                      </a:r>
                    </a:p>
                    <a:p>
                      <a:pPr algn="ctr"/>
                      <a:r>
                        <a:rPr lang="fr-FR" sz="1400" dirty="0"/>
                        <a:t>Agitation , agressivité , somnolence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7483212"/>
                  </a:ext>
                </a:extLst>
              </a:tr>
            </a:tbl>
          </a:graphicData>
        </a:graphic>
      </p:graphicFrame>
      <p:graphicFrame>
        <p:nvGraphicFramePr>
          <p:cNvPr id="6" name="Tableau 6">
            <a:extLst>
              <a:ext uri="{FF2B5EF4-FFF2-40B4-BE49-F238E27FC236}">
                <a16:creationId xmlns:a16="http://schemas.microsoft.com/office/drawing/2014/main" id="{8A256F6C-7687-45EB-9BCF-41150F3247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3457563"/>
              </p:ext>
            </p:extLst>
          </p:nvPr>
        </p:nvGraphicFramePr>
        <p:xfrm>
          <a:off x="1898984" y="1751888"/>
          <a:ext cx="8318991" cy="4443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12298">
                  <a:extLst>
                    <a:ext uri="{9D8B030D-6E8A-4147-A177-3AD203B41FA5}">
                      <a16:colId xmlns:a16="http://schemas.microsoft.com/office/drawing/2014/main" val="3515051476"/>
                    </a:ext>
                  </a:extLst>
                </a:gridCol>
                <a:gridCol w="2897024">
                  <a:extLst>
                    <a:ext uri="{9D8B030D-6E8A-4147-A177-3AD203B41FA5}">
                      <a16:colId xmlns:a16="http://schemas.microsoft.com/office/drawing/2014/main" val="4172568265"/>
                    </a:ext>
                  </a:extLst>
                </a:gridCol>
                <a:gridCol w="2509669">
                  <a:extLst>
                    <a:ext uri="{9D8B030D-6E8A-4147-A177-3AD203B41FA5}">
                      <a16:colId xmlns:a16="http://schemas.microsoft.com/office/drawing/2014/main" val="2347588373"/>
                    </a:ext>
                  </a:extLst>
                </a:gridCol>
              </a:tblGrid>
              <a:tr h="444381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Causes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Conséquences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Signes cliniques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8951146"/>
                  </a:ext>
                </a:extLst>
              </a:tr>
            </a:tbl>
          </a:graphicData>
        </a:graphic>
      </p:graphicFrame>
      <p:sp>
        <p:nvSpPr>
          <p:cNvPr id="10" name="ZoneTexte 9">
            <a:extLst>
              <a:ext uri="{FF2B5EF4-FFF2-40B4-BE49-F238E27FC236}">
                <a16:creationId xmlns:a16="http://schemas.microsoft.com/office/drawing/2014/main" id="{D86D91A5-7554-4EA8-8018-FC1CD5520020}"/>
              </a:ext>
            </a:extLst>
          </p:cNvPr>
          <p:cNvSpPr txBox="1"/>
          <p:nvPr/>
        </p:nvSpPr>
        <p:spPr>
          <a:xfrm>
            <a:off x="1505698" y="1062114"/>
            <a:ext cx="9659163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Schéma des signes cliniques de l’Hémorragie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IFSI Vinatier  UE 2.4 S1  AA CO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9B12-00EF-4154-9572-135E2E10067E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51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sz="3600" b="1" dirty="0"/>
              <a:t>Conduite à tenir face à un patient atteint d’une hémorragie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328475"/>
            <a:ext cx="10515600" cy="4351338"/>
          </a:xfrm>
        </p:spPr>
        <p:txBody>
          <a:bodyPr>
            <a:normAutofit lnSpcReduction="10000"/>
          </a:bodyPr>
          <a:lstStyle/>
          <a:p>
            <a:pPr lvl="2"/>
            <a:r>
              <a:rPr lang="fr-FR" sz="2800" dirty="0"/>
              <a:t>Alerter</a:t>
            </a:r>
            <a:endParaRPr lang="fr-FR" sz="4000" dirty="0"/>
          </a:p>
          <a:p>
            <a:pPr lvl="2"/>
            <a:r>
              <a:rPr lang="fr-FR" sz="2800" dirty="0"/>
              <a:t>Oxygénothérapie</a:t>
            </a:r>
            <a:endParaRPr lang="fr-FR" sz="4000" dirty="0"/>
          </a:p>
          <a:p>
            <a:pPr lvl="2"/>
            <a:r>
              <a:rPr lang="fr-FR" sz="2800" dirty="0"/>
              <a:t>PAAS + rassurer</a:t>
            </a:r>
          </a:p>
          <a:p>
            <a:pPr lvl="2"/>
            <a:r>
              <a:rPr lang="fr-FR" sz="2800" dirty="0"/>
              <a:t>Compression de la plaie/stopper l’hémorragie</a:t>
            </a:r>
          </a:p>
          <a:p>
            <a:pPr lvl="2"/>
            <a:r>
              <a:rPr lang="fr-FR" sz="2800" dirty="0"/>
              <a:t>Poser une VVP +/- Rapprocher chariot d’urgence</a:t>
            </a:r>
          </a:p>
          <a:p>
            <a:pPr lvl="2"/>
            <a:r>
              <a:rPr lang="fr-FR" sz="2800" dirty="0"/>
              <a:t>Surveillance des signes cliniques, monitoring, état neuro</a:t>
            </a:r>
            <a:endParaRPr lang="fr-FR" sz="4000" dirty="0"/>
          </a:p>
          <a:p>
            <a:pPr lvl="2"/>
            <a:r>
              <a:rPr lang="fr-FR" sz="2800" dirty="0"/>
              <a:t>Vérifier si </a:t>
            </a:r>
            <a:r>
              <a:rPr lang="fr-FR" sz="2800" dirty="0" err="1"/>
              <a:t>ttt</a:t>
            </a:r>
            <a:r>
              <a:rPr lang="fr-FR" sz="2800" dirty="0"/>
              <a:t> ATC</a:t>
            </a:r>
            <a:endParaRPr lang="fr-FR" sz="4000" dirty="0"/>
          </a:p>
          <a:p>
            <a:pPr lvl="2"/>
            <a:r>
              <a:rPr lang="fr-FR" sz="2800" dirty="0"/>
              <a:t>Réchauffer</a:t>
            </a:r>
            <a:endParaRPr lang="fr-FR" sz="4000" dirty="0"/>
          </a:p>
          <a:p>
            <a:pPr lvl="2"/>
            <a:r>
              <a:rPr lang="fr-FR" sz="2800" dirty="0"/>
              <a:t>Transfusion ou remplir pour obtenir une PA correcte minimum (attention pas trop de remplissage)</a:t>
            </a:r>
            <a:endParaRPr lang="fr-FR" sz="4000" dirty="0"/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IFSI Vinatier  UE 2.4 S1  AA CO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9B12-00EF-4154-9572-135E2E10067E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20444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" name="Espace réservé du contenu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32000" y="1249627"/>
            <a:ext cx="7277295" cy="4927336"/>
          </a:xfrm>
          <a:prstGeom prst="rect">
            <a:avLst/>
          </a:prstGeom>
        </p:spPr>
      </p:pic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IFSI Vinatier  UE 2.4 S1  AA CO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9B12-00EF-4154-9572-135E2E10067E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978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499" y="1377217"/>
            <a:ext cx="6477000" cy="61863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r>
              <a:rPr lang="fr-FR" dirty="0"/>
              <a:t>Les 3 paramètres aggravant l’Hémorragie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IFSI Vinatier  UE 2.4 S1  AA CO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79B12-00EF-4154-9572-135E2E10067E}" type="slidenum">
              <a:rPr lang="fr-FR" smtClean="0"/>
              <a:t>7</a:t>
            </a:fld>
            <a:endParaRPr lang="fr-FR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0A13BB1F-FF4E-44BB-B1C2-04E6AC785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32334" y="329956"/>
            <a:ext cx="4727331" cy="83062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fr-FR" sz="4400" b="1" dirty="0">
                <a:latin typeface="Arial" panose="020B0604020202020204" pitchFamily="34" charset="0"/>
                <a:cs typeface="Arial" panose="020B0604020202020204" pitchFamily="34" charset="0"/>
              </a:rPr>
              <a:t>Circulation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1650022" y="2212486"/>
            <a:ext cx="4592516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000" b="1" u="sng" dirty="0">
                <a:solidFill>
                  <a:schemeClr val="accent2">
                    <a:lumMod val="75000"/>
                  </a:schemeClr>
                </a:solidFill>
              </a:rPr>
              <a:t>Triade de la mort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2400" b="1" dirty="0">
                <a:solidFill>
                  <a:schemeClr val="accent2">
                    <a:lumMod val="75000"/>
                  </a:schemeClr>
                </a:solidFill>
              </a:rPr>
              <a:t>Hypothermie</a:t>
            </a:r>
            <a:r>
              <a:rPr lang="fr-FR" sz="2000" b="1" dirty="0">
                <a:solidFill>
                  <a:schemeClr val="accent2">
                    <a:lumMod val="75000"/>
                  </a:schemeClr>
                </a:solidFill>
              </a:rPr>
              <a:t> : </a:t>
            </a:r>
            <a:r>
              <a:rPr lang="fr-FR" sz="2000" dirty="0"/>
              <a:t>diminution de </a:t>
            </a:r>
            <a:r>
              <a:rPr lang="fr-FR" sz="2000" b="1" dirty="0"/>
              <a:t>la production de chaleur </a:t>
            </a:r>
            <a:r>
              <a:rPr lang="fr-FR" sz="2000" dirty="0"/>
              <a:t>dans l’organisme du sujet, entraînant une diminution de l’efficacité des facteurs enzymatiques de la coagulation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2400" b="1" dirty="0">
                <a:solidFill>
                  <a:schemeClr val="accent2">
                    <a:lumMod val="75000"/>
                  </a:schemeClr>
                </a:solidFill>
              </a:rPr>
              <a:t>Acidose </a:t>
            </a:r>
            <a:r>
              <a:rPr lang="fr-FR" sz="2000" b="1" dirty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fr-FR" sz="2000" dirty="0"/>
              <a:t>diminution du </a:t>
            </a:r>
            <a:r>
              <a:rPr lang="fr-FR" sz="2000" b="1" dirty="0"/>
              <a:t>pH sanguin </a:t>
            </a:r>
            <a:r>
              <a:rPr lang="fr-FR" sz="2000" dirty="0"/>
              <a:t>(transport de l’O</a:t>
            </a:r>
            <a:r>
              <a:rPr lang="fr-FR" sz="2000" baseline="-25000" dirty="0"/>
              <a:t>2</a:t>
            </a:r>
            <a:r>
              <a:rPr lang="fr-FR" sz="2000" dirty="0"/>
              <a:t> moins efficace)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fr-FR" sz="2400" b="1" dirty="0">
                <a:solidFill>
                  <a:schemeClr val="accent2">
                    <a:lumMod val="75000"/>
                  </a:schemeClr>
                </a:solidFill>
              </a:rPr>
              <a:t>Coagulopathie</a:t>
            </a:r>
            <a:r>
              <a:rPr lang="fr-FR" sz="2000" b="1" dirty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fr-FR" sz="2000" dirty="0"/>
              <a:t>défaillance du </a:t>
            </a:r>
            <a:r>
              <a:rPr lang="fr-FR" sz="2000" b="1" dirty="0"/>
              <a:t>mécanisme de coagulation </a:t>
            </a:r>
            <a:r>
              <a:rPr lang="fr-FR" sz="2000" dirty="0"/>
              <a:t>(sang plus fluide, saignement plus persistant)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525" t="18846" r="128" b="2180"/>
          <a:stretch/>
        </p:blipFill>
        <p:spPr>
          <a:xfrm>
            <a:off x="6557264" y="2212486"/>
            <a:ext cx="5136504" cy="4264269"/>
          </a:xfrm>
          <a:prstGeom prst="rect">
            <a:avLst/>
          </a:prstGeom>
        </p:spPr>
      </p:pic>
      <p:sp>
        <p:nvSpPr>
          <p:cNvPr id="9" name="Flèche courbée vers la droite 8"/>
          <p:cNvSpPr/>
          <p:nvPr/>
        </p:nvSpPr>
        <p:spPr>
          <a:xfrm rot="265787" flipV="1">
            <a:off x="7042637" y="2338754"/>
            <a:ext cx="1417027" cy="3481754"/>
          </a:xfrm>
          <a:prstGeom prst="curvedRightArrow">
            <a:avLst>
              <a:gd name="adj1" fmla="val 16279"/>
              <a:gd name="adj2" fmla="val 39368"/>
              <a:gd name="adj3" fmla="val 12591"/>
            </a:avLst>
          </a:prstGeom>
          <a:solidFill>
            <a:srgbClr val="FF0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0" name="Croix 9"/>
          <p:cNvSpPr/>
          <p:nvPr/>
        </p:nvSpPr>
        <p:spPr>
          <a:xfrm>
            <a:off x="6717323" y="3863046"/>
            <a:ext cx="668216" cy="626112"/>
          </a:xfrm>
          <a:prstGeom prst="plus">
            <a:avLst>
              <a:gd name="adj" fmla="val 44660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2" name="Connecteur droit avec flèche 11"/>
          <p:cNvCxnSpPr/>
          <p:nvPr/>
        </p:nvCxnSpPr>
        <p:spPr>
          <a:xfrm>
            <a:off x="8592009" y="3640015"/>
            <a:ext cx="490445" cy="64183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 flipH="1">
            <a:off x="10234246" y="4489158"/>
            <a:ext cx="448408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410131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1056</TotalTime>
  <Words>415</Words>
  <Application>Microsoft Office PowerPoint</Application>
  <PresentationFormat>Grand écran</PresentationFormat>
  <Paragraphs>70</Paragraphs>
  <Slides>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Courier New</vt:lpstr>
      <vt:lpstr>Thème Office</vt:lpstr>
      <vt:lpstr>Processus Traumatiques UE 2.4 S1</vt:lpstr>
      <vt:lpstr>Physiopathologie d’une hémorragie importante</vt:lpstr>
      <vt:lpstr>Présentation PowerPoint</vt:lpstr>
      <vt:lpstr>Circulation</vt:lpstr>
      <vt:lpstr>Conduite à tenir face à un patient atteint d’une hémorragie </vt:lpstr>
      <vt:lpstr>Présentation PowerPoint</vt:lpstr>
      <vt:lpstr>Circulation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Processus Traumatiques UE 2.4 S1</dc:title>
  <dc:creator>Utilisateur Windows</dc:creator>
  <cp:lastModifiedBy>AZEVEDO Anne</cp:lastModifiedBy>
  <cp:revision>84</cp:revision>
  <dcterms:created xsi:type="dcterms:W3CDTF">2019-10-25T09:49:59Z</dcterms:created>
  <dcterms:modified xsi:type="dcterms:W3CDTF">2025-09-30T12:56:56Z</dcterms:modified>
</cp:coreProperties>
</file>