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60" r:id="rId5"/>
    <p:sldId id="297" r:id="rId6"/>
    <p:sldId id="298" r:id="rId7"/>
    <p:sldId id="262" r:id="rId8"/>
    <p:sldId id="265" r:id="rId9"/>
    <p:sldId id="290" r:id="rId10"/>
    <p:sldId id="267" r:id="rId11"/>
    <p:sldId id="269" r:id="rId12"/>
    <p:sldId id="271" r:id="rId13"/>
    <p:sldId id="274" r:id="rId14"/>
    <p:sldId id="295" r:id="rId15"/>
    <p:sldId id="277" r:id="rId16"/>
    <p:sldId id="276" r:id="rId17"/>
    <p:sldId id="278" r:id="rId18"/>
    <p:sldId id="280" r:id="rId19"/>
    <p:sldId id="282" r:id="rId20"/>
    <p:sldId id="283" r:id="rId21"/>
    <p:sldId id="299" r:id="rId22"/>
    <p:sldId id="300" r:id="rId23"/>
    <p:sldId id="288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/>
    <p:restoredTop sz="95770" autoAdjust="0"/>
  </p:normalViewPr>
  <p:slideViewPr>
    <p:cSldViewPr snapToGrid="0">
      <p:cViewPr varScale="1">
        <p:scale>
          <a:sx n="109" d="100"/>
          <a:sy n="109" d="100"/>
        </p:scale>
        <p:origin x="7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Chyme : Bol alimentaire</a:t>
            </a:r>
            <a:r>
              <a:rPr lang="fr-FR" baseline="0" dirty="0"/>
              <a:t> liquide après digestion de l’estomac avant le passage dans le duodénum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4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80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L’artère</a:t>
            </a:r>
            <a:r>
              <a:rPr lang="fr-FR" baseline="0" dirty="0"/>
              <a:t> hépatique n’apporte que 25%  des apports en oxygène,</a:t>
            </a:r>
          </a:p>
          <a:p>
            <a:r>
              <a:rPr lang="fr-FR" baseline="0" dirty="0"/>
              <a:t>Les nutriments absorbés par l’intestin grêle passe par la veine cave,</a:t>
            </a:r>
          </a:p>
          <a:p>
            <a:r>
              <a:rPr lang="fr-FR" baseline="0" dirty="0"/>
              <a:t>La veine cave apporte nutriment et oxygène au foie.</a:t>
            </a:r>
          </a:p>
          <a:p>
            <a:r>
              <a:rPr lang="fr-FR" baseline="0" dirty="0"/>
              <a:t>Les nutriments seront ensuite utilisés par les cellules du foie</a:t>
            </a:r>
          </a:p>
          <a:p>
            <a:r>
              <a:rPr lang="fr-FR" baseline="0" dirty="0"/>
              <a:t>Puis le sang chargé en CO2 passera par un capillaire pour rejoindre une autre veine afin de rejoindre le cœur,.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0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b="1" dirty="0"/>
              <a:t>Le foie à une fonction amphicrine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28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dégradation des globules rouges  par macrophages de la moelle osseuse, du foie et rate </a:t>
            </a:r>
          </a:p>
          <a:p>
            <a:r>
              <a:rPr lang="fr-FR" dirty="0"/>
              <a:t>Alors que rate est lieu de production de globules rouges et blancs et de dégradations des globules rouges anciens du système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6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acides aminés sont des molécules unitaires qui, associées dans un ordre précis, vont former des protéines</a:t>
            </a:r>
          </a:p>
          <a:p>
            <a:r>
              <a:rPr lang="fr-FR" dirty="0"/>
              <a:t>Albumine : A partir des protéines et acides aminés issus de la </a:t>
            </a:r>
            <a:r>
              <a:rPr lang="fr-FR" dirty="0" err="1"/>
              <a:t>digestion,les</a:t>
            </a:r>
            <a:r>
              <a:rPr lang="fr-FR" dirty="0"/>
              <a:t> cellules du foie synthétisent la majorité des protéines sanguines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86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01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Somatostatine: hormone inhibitrice</a:t>
            </a:r>
          </a:p>
          <a:p>
            <a:r>
              <a:rPr lang="fr-FR" b="1" dirty="0"/>
              <a:t>Fonction amphicrine du pancréas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Sécrétion des sucs pancréatiques (environ 1 à 1,5/jour), servant à la digestion, déversé dans le duodénum, par le canal de Wirsung ou canal pancréatique. </a:t>
            </a:r>
          </a:p>
          <a:p>
            <a:r>
              <a:rPr lang="fr-FR" dirty="0"/>
              <a:t>Les enzymes protéiques permettent la fragmentation des aliments</a:t>
            </a:r>
          </a:p>
          <a:p>
            <a:r>
              <a:rPr lang="fr-FR" dirty="0"/>
              <a:t>L’amylase sert à la digestion des sucres (glucides)</a:t>
            </a:r>
          </a:p>
          <a:p>
            <a:r>
              <a:rPr lang="fr-FR" dirty="0"/>
              <a:t>La lipase à la digestion des graisses (lipides) </a:t>
            </a:r>
          </a:p>
          <a:p>
            <a:r>
              <a:rPr lang="fr-FR" dirty="0"/>
              <a:t>La trypsine à celle des protéines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52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5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532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0">
              <a:defRPr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Par exemple, une anomalie de la motricité de l’intestin grêle entraine une pullulation microbienne du grêle, une mal digestion et une malabsorption.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6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8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28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Sécrétion = réaction chimique (</a:t>
            </a:r>
            <a:r>
              <a:rPr lang="fr-FR" baseline="0" dirty="0"/>
              <a:t>appelé cellule entéro endocrine ou tractus gastro intestinal) donnant lieu à un passage dans le sang et/ou l’intestin grêle)</a:t>
            </a:r>
          </a:p>
          <a:p>
            <a:r>
              <a:rPr lang="fr-FR" baseline="0" dirty="0"/>
              <a:t>Immunité : 70% des cellules immunitaire sont logées dans l’intestin </a:t>
            </a:r>
            <a:r>
              <a:rPr lang="fr-FR" baseline="0" dirty="0" err="1"/>
              <a:t>grèle</a:t>
            </a:r>
            <a:r>
              <a:rPr lang="fr-FR" baseline="0" dirty="0"/>
              <a:t> et colon = aide à filtrer les nutriments et à empêcher les toxines de pénétrer dans la circulation sanguine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8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L’absorption est la résultante de flux permanents et abondants d’eau et de substances dissoutes de la lumière vers le milieu extracellulaire et vice-versa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28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97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Buccal: Phase volontaire</a:t>
            </a:r>
          </a:p>
          <a:p>
            <a:r>
              <a:rPr lang="fr-FR" dirty="0"/>
              <a:t>Pharyngien: Très court, carrefour </a:t>
            </a:r>
            <a:r>
              <a:rPr lang="fr-FR" dirty="0" err="1"/>
              <a:t>aéro-pharingé</a:t>
            </a:r>
            <a:endParaRPr lang="fr-FR" dirty="0"/>
          </a:p>
          <a:p>
            <a:r>
              <a:rPr lang="fr-FR" dirty="0"/>
              <a:t>Œsophagien : le bol alimentaire déclenche un mouvement péristaltique, = muscle lise, viscère creux comme vessie, intestin, ,,,( vu dans locomoteur) commande involontaire/ SN végétatif ou autonome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9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Ligament</a:t>
            </a:r>
            <a:r>
              <a:rPr lang="fr-FR" baseline="0" dirty="0"/>
              <a:t> falciforme: relie le foie au diaphragme et à la paroi abdominale</a:t>
            </a:r>
          </a:p>
          <a:p>
            <a:r>
              <a:rPr lang="fr-FR" baseline="0" dirty="0"/>
              <a:t>Canal cystique : relie la vésicule biliaire au canal cholédoque</a:t>
            </a:r>
          </a:p>
          <a:p>
            <a:r>
              <a:rPr lang="fr-FR" baseline="0" dirty="0"/>
              <a:t>Canal cholédoque: traverse le pancréas et débouche dans le duodénum</a:t>
            </a:r>
          </a:p>
          <a:p>
            <a:r>
              <a:rPr lang="fr-FR" baseline="0" dirty="0"/>
              <a:t>Ampoule de water:  Zone de déversement des sucs digestifs provenant du canal de Wirsung (canal traversant le pancréas et transportant les suc digestifs)</a:t>
            </a:r>
          </a:p>
          <a:p>
            <a:r>
              <a:rPr lang="fr-FR" baseline="0" dirty="0"/>
              <a:t>Canal hépatique : droit et gauche puis deviennent commun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3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0">
              <a:defRPr/>
            </a:pPr>
            <a:r>
              <a:rPr lang="fr-FR" dirty="0"/>
              <a:t>ASAT/ALAT: souffrance des hépatocytes= foie +++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3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45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0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680" y="3921949"/>
            <a:ext cx="4732092" cy="1184886"/>
          </a:xfrm>
        </p:spPr>
        <p:txBody>
          <a:bodyPr/>
          <a:lstStyle/>
          <a:p>
            <a:r>
              <a:rPr lang="fr-FR" sz="4600" dirty="0"/>
              <a:t>Système Digestif</a:t>
            </a:r>
          </a:p>
        </p:txBody>
      </p:sp>
      <p:sp>
        <p:nvSpPr>
          <p:cNvPr id="5" name="Sous-titre 7">
            <a:extLst>
              <a:ext uri="{FF2B5EF4-FFF2-40B4-BE49-F238E27FC236}">
                <a16:creationId xmlns:a16="http://schemas.microsoft.com/office/drawing/2014/main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1404" y="5889186"/>
            <a:ext cx="4732092" cy="471094"/>
          </a:xfrm>
        </p:spPr>
        <p:txBody>
          <a:bodyPr>
            <a:normAutofit/>
          </a:bodyPr>
          <a:lstStyle/>
          <a:p>
            <a:r>
              <a:rPr lang="fr-FR" dirty="0"/>
              <a:t>UE 2.2 S1 2025-2026 AA/CL/NR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80" y="51393"/>
            <a:ext cx="5346596" cy="37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Cellules les plus profondes de </a:t>
            </a:r>
            <a:r>
              <a:rPr lang="fr-FR" sz="2800" dirty="0">
                <a:solidFill>
                  <a:srgbClr val="FF0000"/>
                </a:solidFill>
              </a:rPr>
              <a:t>l’intestin grêle </a:t>
            </a:r>
            <a:r>
              <a:rPr lang="fr-FR" sz="2800" dirty="0"/>
              <a:t>qui sont en contact direct avec le chyme. </a:t>
            </a:r>
          </a:p>
          <a:p>
            <a:r>
              <a:rPr lang="fr-FR" sz="2800" dirty="0"/>
              <a:t>Elles assurent le passage sélectif </a:t>
            </a:r>
            <a:r>
              <a:rPr lang="fr-FR" sz="2800" dirty="0">
                <a:solidFill>
                  <a:srgbClr val="FF0000"/>
                </a:solidFill>
              </a:rPr>
              <a:t>des nutriments </a:t>
            </a:r>
            <a:r>
              <a:rPr lang="fr-FR" sz="2800" dirty="0"/>
              <a:t>de la lumière de l’intestin grêle vers le milieu intérieur en passant par</a:t>
            </a:r>
            <a:r>
              <a:rPr lang="fr-FR" sz="2800" dirty="0">
                <a:solidFill>
                  <a:srgbClr val="FF0000"/>
                </a:solidFill>
              </a:rPr>
              <a:t> le sang.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79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486910" y="1117685"/>
            <a:ext cx="9471102" cy="3679047"/>
          </a:xfrm>
        </p:spPr>
        <p:txBody>
          <a:bodyPr/>
          <a:lstStyle/>
          <a:p>
            <a:pPr lvl="0"/>
            <a:r>
              <a:rPr lang="fr-FR" sz="2400" dirty="0"/>
              <a:t>Aorte abdominale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artères mésentériques (</a:t>
            </a:r>
            <a:r>
              <a:rPr lang="fr-FR" sz="2400" dirty="0" err="1"/>
              <a:t>inf</a:t>
            </a:r>
            <a:r>
              <a:rPr lang="fr-FR" sz="2400" dirty="0"/>
              <a:t> et sup)</a:t>
            </a:r>
          </a:p>
          <a:p>
            <a:pPr lvl="0"/>
            <a:r>
              <a:rPr lang="fr-FR" sz="2400" dirty="0"/>
              <a:t>Veine porte </a:t>
            </a:r>
            <a:r>
              <a:rPr lang="fr-FR" sz="2400" dirty="0">
                <a:sym typeface="Wingdings" panose="05000000000000000000" pitchFamily="2" charset="2"/>
              </a:rPr>
              <a:t></a:t>
            </a:r>
            <a:r>
              <a:rPr lang="fr-FR" sz="2400" dirty="0"/>
              <a:t> veines mésentériques (</a:t>
            </a:r>
            <a:r>
              <a:rPr lang="fr-FR" sz="2400" dirty="0" err="1"/>
              <a:t>inf</a:t>
            </a:r>
            <a:r>
              <a:rPr lang="fr-FR" sz="2400" dirty="0"/>
              <a:t> et sup)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51" y="1586224"/>
            <a:ext cx="3124471" cy="46562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838" y="2383277"/>
            <a:ext cx="6130714" cy="3375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728" y="55961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https://www.researchgate.net/figure/Schema-de-la-circulation-du-sang-dans-le-foie_fig1_44960381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4664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https://www.sciencedirect.com/science/article/pii/S1166341322001440</a:t>
            </a:r>
          </a:p>
        </p:txBody>
      </p:sp>
    </p:spTree>
    <p:extLst>
      <p:ext uri="{BB962C8B-B14F-4D97-AF65-F5344CB8AC3E}">
        <p14:creationId xmlns:p14="http://schemas.microsoft.com/office/powerpoint/2010/main" val="410045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2" y="803984"/>
            <a:ext cx="6298830" cy="4683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89915" y="1605818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veine porte  </a:t>
            </a:r>
            <a:r>
              <a:rPr lang="fr-FR" sz="2800" b="1" dirty="0">
                <a:solidFill>
                  <a:schemeClr val="tx2"/>
                </a:solidFill>
              </a:rPr>
              <a:t>amène au foie tout le sang depuis </a:t>
            </a:r>
            <a:r>
              <a:rPr lang="fr-FR" sz="2800" b="1" dirty="0">
                <a:solidFill>
                  <a:srgbClr val="FF0000"/>
                </a:solidFill>
              </a:rPr>
              <a:t>l’intestin grêle, le pancréas, l’estomac et la rate,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L’artère hépatique </a:t>
            </a:r>
            <a:r>
              <a:rPr lang="fr-FR" sz="2800" b="1" dirty="0">
                <a:solidFill>
                  <a:schemeClr val="tx2"/>
                </a:solidFill>
              </a:rPr>
              <a:t>apporte le sang </a:t>
            </a:r>
            <a:r>
              <a:rPr lang="fr-FR" sz="2800" b="1" dirty="0">
                <a:solidFill>
                  <a:srgbClr val="FF0000"/>
                </a:solidFill>
              </a:rPr>
              <a:t>artériel</a:t>
            </a:r>
            <a:r>
              <a:rPr lang="fr-FR" sz="2800" b="1" dirty="0">
                <a:solidFill>
                  <a:schemeClr val="tx2"/>
                </a:solidFill>
              </a:rPr>
              <a:t> provenant du</a:t>
            </a:r>
            <a:r>
              <a:rPr lang="fr-FR" sz="2800" b="1" dirty="0">
                <a:solidFill>
                  <a:srgbClr val="FF0000"/>
                </a:solidFill>
              </a:rPr>
              <a:t> cœur</a:t>
            </a:r>
            <a:r>
              <a:rPr lang="fr-FR" sz="2800" b="1" dirty="0">
                <a:solidFill>
                  <a:schemeClr val="tx2"/>
                </a:solidFill>
              </a:rPr>
              <a:t>.</a:t>
            </a:r>
          </a:p>
          <a:p>
            <a:r>
              <a:rPr lang="fr-FR" sz="2800" b="1" dirty="0">
                <a:solidFill>
                  <a:schemeClr val="tx2"/>
                </a:solidFill>
              </a:rPr>
              <a:t> Le système </a:t>
            </a:r>
            <a:r>
              <a:rPr lang="fr-FR" sz="2800" b="1" dirty="0">
                <a:solidFill>
                  <a:srgbClr val="FF0000"/>
                </a:solidFill>
              </a:rPr>
              <a:t>veineux sus-hépatique </a:t>
            </a:r>
            <a:r>
              <a:rPr lang="fr-FR" sz="2800" b="1" dirty="0">
                <a:solidFill>
                  <a:schemeClr val="tx2"/>
                </a:solidFill>
              </a:rPr>
              <a:t>draine en retour vers </a:t>
            </a:r>
            <a:r>
              <a:rPr lang="fr-FR" sz="2800" b="1" dirty="0">
                <a:solidFill>
                  <a:srgbClr val="FF0000"/>
                </a:solidFill>
              </a:rPr>
              <a:t>le cœur </a:t>
            </a:r>
            <a:r>
              <a:rPr lang="fr-FR" sz="2800" b="1" dirty="0">
                <a:solidFill>
                  <a:schemeClr val="tx2"/>
                </a:solidFill>
              </a:rPr>
              <a:t>le sang que contient le foie.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0825" y="5929168"/>
            <a:ext cx="37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https://slideplayer.fr/slide/11621077/</a:t>
            </a:r>
          </a:p>
        </p:txBody>
      </p:sp>
    </p:spTree>
    <p:extLst>
      <p:ext uri="{BB962C8B-B14F-4D97-AF65-F5344CB8AC3E}">
        <p14:creationId xmlns:p14="http://schemas.microsoft.com/office/powerpoint/2010/main" val="338836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Filtration + détoxification + dégradation des globules rouges anciens</a:t>
            </a:r>
          </a:p>
          <a:p>
            <a:endParaRPr lang="fr-FR" sz="2800" dirty="0"/>
          </a:p>
          <a:p>
            <a:r>
              <a:rPr lang="fr-FR" sz="2800" dirty="0"/>
              <a:t> Synthèse et excrétion (glycogenèse, Production de facteurs de coagulation)</a:t>
            </a:r>
          </a:p>
          <a:p>
            <a:endParaRPr lang="fr-FR" sz="2800" dirty="0"/>
          </a:p>
          <a:p>
            <a:r>
              <a:rPr lang="fr-FR" sz="2800" dirty="0"/>
              <a:t>Sécrétion exocrine (bile)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35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/>
              <a:t>Filtration + détoxification + dégradation des globules rouges anciens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Elimination de l’ammoniaque, principal produit de dégradation des protéines sous forme d’urée 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chemeClr val="tx2"/>
                </a:solidFill>
              </a:rPr>
              <a:t> éliminée par les reins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Métabolisme de la bilirubine , produit de dégradation des GR 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chemeClr val="tx2"/>
                </a:solidFill>
              </a:rPr>
              <a:t> bilirubine conjuguée 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chemeClr val="tx2"/>
                </a:solidFill>
              </a:rPr>
              <a:t> dans la bile (élimination digestive)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Métabolisme des xénobiotiques, élimination de l’alcool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66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 Synthèse et excrétion (glycogenèse, Production de facteurs de coagulation)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Stockage du sucre sous forme de glycogène (glycogénogénèse)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Transformation du glycogène en glucose (glycogénolyse)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Production de glucose à partir d’acides aminés, de glycérol (</a:t>
            </a:r>
            <a:r>
              <a:rPr lang="fr-FR" sz="2800" dirty="0" err="1">
                <a:solidFill>
                  <a:schemeClr val="tx2"/>
                </a:solidFill>
              </a:rPr>
              <a:t>néoglucogénèse</a:t>
            </a:r>
            <a:r>
              <a:rPr lang="fr-FR" sz="28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Synthèse de l’albumine,  des facteurs de coagulation 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Synthèse et métabolisme du cholestérol, des vit liposolubles (ADEK)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615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Sécrétion exocrine (bile)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La bile est constituée principalement de sels biliaires, de cholestérol, de bilirubine conjuguée, +/- certains médicaments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Permet l’élimination de produits lipophiles ne pouvant être éliminés par le rein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Aide à l’absorption des graisses et des vitamines liposolubles (ADEK)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Peut-être réabsorbée en partie au niveau intestinal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57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Fonction amphicrine du pancréas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Exocrine : sécrétion de liquide + enzymes (amylases, lipases) déversés dans le milieu extérieur</a:t>
            </a:r>
          </a:p>
          <a:p>
            <a:pPr marL="0" lvl="0" indent="0">
              <a:buNone/>
            </a:pPr>
            <a:endParaRPr lang="fr-FR" sz="2800" dirty="0"/>
          </a:p>
          <a:p>
            <a:pPr lvl="0"/>
            <a:r>
              <a:rPr lang="fr-FR" sz="2800" dirty="0"/>
              <a:t>Endocrine : synthèse endogène des produits secrétés (insuline, glucagon, somatostatine…)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28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Sécrétion des sucs pancréatiques (environ 1 à 1,5/jour), servant </a:t>
            </a:r>
            <a:r>
              <a:rPr lang="fr-FR" sz="2400" dirty="0">
                <a:solidFill>
                  <a:srgbClr val="FF0000"/>
                </a:solidFill>
              </a:rPr>
              <a:t>à la digestion</a:t>
            </a:r>
            <a:r>
              <a:rPr lang="fr-FR" sz="2400" dirty="0"/>
              <a:t>, </a:t>
            </a:r>
            <a:r>
              <a:rPr lang="fr-FR" sz="2400" b="0" dirty="0"/>
              <a:t>qui contient de l’eau, des enzymes, des électrolytes : ions bicarbonates ++++ déversé </a:t>
            </a:r>
            <a:r>
              <a:rPr lang="fr-FR" sz="2400" dirty="0"/>
              <a:t>dans </a:t>
            </a:r>
            <a:r>
              <a:rPr lang="fr-FR" sz="2400" dirty="0">
                <a:solidFill>
                  <a:srgbClr val="FF0000"/>
                </a:solidFill>
              </a:rPr>
              <a:t>le duodénum</a:t>
            </a:r>
            <a:r>
              <a:rPr lang="fr-FR" sz="2400" dirty="0"/>
              <a:t>, par le canal de Wirsung ou canal pancréatique. </a:t>
            </a:r>
          </a:p>
          <a:p>
            <a:r>
              <a:rPr lang="fr-FR" sz="2400" dirty="0"/>
              <a:t>Les enzymes protéiques permettent la fragmentation </a:t>
            </a:r>
            <a:r>
              <a:rPr lang="fr-FR" sz="2400" dirty="0">
                <a:solidFill>
                  <a:srgbClr val="FF0000"/>
                </a:solidFill>
              </a:rPr>
              <a:t>des aliments</a:t>
            </a:r>
          </a:p>
          <a:p>
            <a:r>
              <a:rPr lang="fr-FR" sz="2400" dirty="0"/>
              <a:t>L’amylase sert à la digestion des sucres = </a:t>
            </a:r>
            <a:r>
              <a:rPr lang="fr-FR" sz="2400" dirty="0">
                <a:solidFill>
                  <a:srgbClr val="FF0000"/>
                </a:solidFill>
              </a:rPr>
              <a:t>glucides</a:t>
            </a:r>
          </a:p>
          <a:p>
            <a:r>
              <a:rPr lang="fr-FR" sz="2400" dirty="0"/>
              <a:t>La lipase à la digestion des graisses = </a:t>
            </a:r>
            <a:r>
              <a:rPr lang="fr-FR" sz="2400" dirty="0">
                <a:solidFill>
                  <a:srgbClr val="FF0000"/>
                </a:solidFill>
              </a:rPr>
              <a:t>lipides </a:t>
            </a:r>
          </a:p>
          <a:p>
            <a:r>
              <a:rPr lang="fr-FR" sz="2400" dirty="0"/>
              <a:t>La trypsine à celle </a:t>
            </a:r>
            <a:r>
              <a:rPr lang="fr-FR" sz="2400" dirty="0">
                <a:solidFill>
                  <a:srgbClr val="FF0000"/>
                </a:solidFill>
              </a:rPr>
              <a:t>des protéines</a:t>
            </a:r>
          </a:p>
        </p:txBody>
      </p:sp>
    </p:spTree>
    <p:extLst>
      <p:ext uri="{BB962C8B-B14F-4D97-AF65-F5344CB8AC3E}">
        <p14:creationId xmlns:p14="http://schemas.microsoft.com/office/powerpoint/2010/main" val="58669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Production d’hormone au niveau </a:t>
            </a:r>
            <a:r>
              <a:rPr lang="fr-FR" sz="2800" dirty="0">
                <a:solidFill>
                  <a:srgbClr val="FF0000"/>
                </a:solidFill>
              </a:rPr>
              <a:t>des îlots de Langerhans </a:t>
            </a:r>
            <a:r>
              <a:rPr lang="fr-FR" sz="2800" dirty="0"/>
              <a:t>(queue du pancréas):</a:t>
            </a:r>
          </a:p>
          <a:p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L'insuline</a:t>
            </a:r>
            <a:r>
              <a:rPr lang="fr-FR" sz="2800" dirty="0"/>
              <a:t> : hormone hypoglycémiante.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Le glucagon </a:t>
            </a:r>
            <a:r>
              <a:rPr lang="fr-FR" sz="2800" dirty="0"/>
              <a:t>: hormone hyperglycémiante.</a:t>
            </a:r>
          </a:p>
        </p:txBody>
      </p:sp>
    </p:spTree>
    <p:extLst>
      <p:ext uri="{BB962C8B-B14F-4D97-AF65-F5344CB8AC3E}">
        <p14:creationId xmlns:p14="http://schemas.microsoft.com/office/powerpoint/2010/main" val="137620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09" y="1022618"/>
            <a:ext cx="7104273" cy="5835382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3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871B949-FD87-4F67-98A0-F21D39B13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264597"/>
            <a:ext cx="9471102" cy="4322162"/>
          </a:xfrm>
        </p:spPr>
        <p:txBody>
          <a:bodyPr/>
          <a:lstStyle/>
          <a:p>
            <a:pPr marL="0" indent="0">
              <a:buNone/>
            </a:pPr>
            <a:r>
              <a:rPr lang="fr-FR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SYNTHESE</a:t>
            </a:r>
          </a:p>
          <a:p>
            <a:pPr marL="0" indent="0" algn="l">
              <a:buNone/>
            </a:pP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L’appareil digestif a plusieurs fonctions indispensables (motricité, digestion, absorption, sécrétion, immunité) qui sont liées entre elles.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Toutes anomalies d’une de ces fonctions retentit sur les autres.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L’estomac a une fonction de sécrétion d’acide, qui sert à "décontaminer" l’intestin grêle, et une fonction motrice de brassage et de réduction de la taille des aliments ingérés pour les délivrer à l’intestin grêle.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L’intestin grêle est le siège principal de la digestion et de l’absorption des aliments mais également de l’absorption d’eau, d’électrolytes, de vitamines.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6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7A5AAC-4AB8-40CF-8314-C61EC8AA75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49" y="1355468"/>
            <a:ext cx="9471102" cy="4147064"/>
          </a:xfrm>
        </p:spPr>
        <p:txBody>
          <a:bodyPr/>
          <a:lstStyle/>
          <a:p>
            <a:pPr marL="0" indent="0" algn="l">
              <a:buNone/>
            </a:pPr>
            <a:r>
              <a:rPr lang="fr-FR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SYNTHESE</a:t>
            </a:r>
          </a:p>
          <a:p>
            <a:pPr marL="0" indent="0" algn="l">
              <a:buNone/>
            </a:pP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colon assure la réabsorption d’eau et d’électrolytes. Il a également une activité métabolique (synthèse d’acides gras à chaine courte) et produit les gaz intestinaux.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pancréas a une fonction exocrine, caractérisée par la synthèse d’enzymes indispensables à la digestion des aliments, et une fonction endocrine intervenant dans la régulation de l’équilibre glycémique.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foie a trois fonctions principales : une fonction d'épuration, une fonction de synthèse et une fonction de stockage.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3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4086" b="24086"/>
          <a:stretch>
            <a:fillRect/>
          </a:stretch>
        </p:blipFill>
        <p:spPr>
          <a:xfrm>
            <a:off x="6811994" y="1921995"/>
            <a:ext cx="4056660" cy="354965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5502456" cy="265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/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05262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491343"/>
            <a:ext cx="9471102" cy="4095415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Motricité, </a:t>
            </a:r>
            <a:r>
              <a:rPr lang="fr-FR" sz="2400" b="0" dirty="0"/>
              <a:t>homogénéisation et transformation mécanique des aliments avec les sucs digestifs</a:t>
            </a:r>
          </a:p>
          <a:p>
            <a:r>
              <a:rPr lang="fr-FR" sz="2400" dirty="0"/>
              <a:t>Sécrétion, </a:t>
            </a:r>
            <a:r>
              <a:rPr lang="fr-FR" sz="2400" b="0" dirty="0"/>
              <a:t>transport d’eau + électrolytes + divers du milieu intracellulaire vers la lumière digestive</a:t>
            </a:r>
          </a:p>
          <a:p>
            <a:r>
              <a:rPr lang="fr-FR" sz="2400" dirty="0"/>
              <a:t>Digestion, </a:t>
            </a:r>
            <a:r>
              <a:rPr lang="fr-FR" sz="2400" b="0" dirty="0"/>
              <a:t>intestin grêle (intra-</a:t>
            </a:r>
            <a:r>
              <a:rPr lang="fr-FR" sz="2400" b="0" dirty="0" err="1"/>
              <a:t>luminale</a:t>
            </a:r>
            <a:r>
              <a:rPr lang="fr-FR" sz="2400" b="0" dirty="0"/>
              <a:t>, membranaires, intra-entérocytes</a:t>
            </a:r>
          </a:p>
          <a:p>
            <a:r>
              <a:rPr lang="fr-FR" sz="2400" dirty="0"/>
              <a:t>Absorption, </a:t>
            </a:r>
            <a:r>
              <a:rPr lang="fr-FR" sz="2400" b="0" dirty="0"/>
              <a:t>intestin grêle (autorégulation cellulaire par échanges d’eau et de substances dissoutes avec la lumière digestive)</a:t>
            </a:r>
          </a:p>
          <a:p>
            <a:r>
              <a:rPr lang="fr-FR" sz="2400" dirty="0"/>
              <a:t>Immunité, </a:t>
            </a:r>
            <a:r>
              <a:rPr lang="fr-FR" sz="2400" b="0" dirty="0"/>
              <a:t>surface d’échanges ++, antigènes ++, tissus lymphoïde, appendice…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11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E3C2C3-7383-4BD7-B291-A36EB787A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49" y="867508"/>
            <a:ext cx="9471102" cy="53808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L’intestin grêle comprend : </a:t>
            </a:r>
          </a:p>
          <a:p>
            <a:r>
              <a:rPr lang="fr-FR" sz="2000" u="sng" dirty="0"/>
              <a:t>Le duodénum : </a:t>
            </a:r>
            <a:r>
              <a:rPr lang="fr-FR" sz="2000" dirty="0"/>
              <a:t>30 cm de long, qui mélange les aliments avec les sécrétions pancréatique et biliaire. L’absorption passive par équilibration osmotique, rapide et peu régulée et intéresse surtout les glucides, l’eau et électrolytes, </a:t>
            </a:r>
          </a:p>
          <a:p>
            <a:r>
              <a:rPr lang="fr-FR" sz="2000" u="sng" dirty="0"/>
              <a:t>Le jéjunum : </a:t>
            </a:r>
            <a:r>
              <a:rPr lang="fr-FR" sz="2000" dirty="0"/>
              <a:t>3 à 4 m de long, absorption des glucides, des lipides et des protides, lieu de mouvements hydroélectrolytiques, </a:t>
            </a:r>
          </a:p>
          <a:p>
            <a:r>
              <a:rPr lang="fr-FR" sz="2000" u="sng" dirty="0"/>
              <a:t>L’iléon : </a:t>
            </a:r>
            <a:r>
              <a:rPr lang="fr-FR" sz="2000" dirty="0"/>
              <a:t>1 m de long, absorption spécifique de la vitamine B12 et des sels biliaires à la fin de l’intestin grêle (iléon terminal).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L’intestin grêle est le siège principal de </a:t>
            </a:r>
            <a:r>
              <a:rPr lang="fr-FR" sz="2000" u="sng" dirty="0"/>
              <a:t>l’absorption des nutriments</a:t>
            </a:r>
            <a:r>
              <a:rPr lang="fr-FR" sz="2000" dirty="0"/>
              <a:t>. La cellule absorbante est </a:t>
            </a:r>
            <a:r>
              <a:rPr lang="fr-FR" sz="2000" u="sng" dirty="0"/>
              <a:t>l’entérocyte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6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7E1EE1-8B1F-4AA6-9290-F3A1E8AC7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867508"/>
            <a:ext cx="9471102" cy="5298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 colon comprend:</a:t>
            </a:r>
          </a:p>
          <a:p>
            <a:r>
              <a:rPr lang="fr-FR" sz="2000" u="sng" dirty="0"/>
              <a:t>Colon proximal </a:t>
            </a:r>
            <a:r>
              <a:rPr lang="fr-FR" sz="2000" dirty="0"/>
              <a:t>: Cæcum, colon droit et moitié du colon transverse/Vascularisation : artère mésentérique supérieure. </a:t>
            </a:r>
          </a:p>
          <a:p>
            <a:pPr marL="0" indent="0">
              <a:buNone/>
            </a:pPr>
            <a:r>
              <a:rPr lang="fr-FR" sz="2000" dirty="0"/>
              <a:t>Rôle : absorption d’eau et électrolytes.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u="sng" dirty="0"/>
              <a:t>Colon distal : </a:t>
            </a:r>
            <a:r>
              <a:rPr lang="fr-FR" sz="2000" dirty="0"/>
              <a:t>transverse, colon gauche, sigmoïde et rectum/Vascularisation : artère mésentérique inférieure. </a:t>
            </a:r>
          </a:p>
          <a:p>
            <a:pPr marL="0" indent="0">
              <a:buNone/>
            </a:pPr>
            <a:r>
              <a:rPr lang="fr-FR" sz="2000" dirty="0"/>
              <a:t>Rôle : stockage et évacuation des déchets de l’alimentation.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Contrôle du volume et composition ionique des selles, absorption de Na+ et Cl- et sécrétion de K+ et HCO3- . Conséquence : Réabsorption d’eau avec concentration des matières fécales : stockage et évacuation des déchets de l’alimentation.</a:t>
            </a:r>
          </a:p>
        </p:txBody>
      </p:sp>
    </p:spTree>
    <p:extLst>
      <p:ext uri="{BB962C8B-B14F-4D97-AF65-F5344CB8AC3E}">
        <p14:creationId xmlns:p14="http://schemas.microsoft.com/office/powerpoint/2010/main" val="318033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/>
              <a:t>Buccal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Pharyngien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Œsophagien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232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2" r="102"/>
          <a:stretch>
            <a:fillRect/>
          </a:stretch>
        </p:blipFill>
        <p:spPr>
          <a:xfrm>
            <a:off x="5551007" y="894926"/>
            <a:ext cx="5837206" cy="510766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17987" y="1880419"/>
            <a:ext cx="5619135" cy="2816942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2000" dirty="0"/>
              <a:t>1- Foie lobe droit	2- ligament falciforme	           3- vésicule biliaire</a:t>
            </a:r>
          </a:p>
          <a:p>
            <a:r>
              <a:rPr lang="fr-FR" sz="2000" dirty="0"/>
              <a:t>4- canal cystique	5- canal cholédoque		6- duodénum</a:t>
            </a:r>
          </a:p>
          <a:p>
            <a:r>
              <a:rPr lang="fr-FR" sz="2000" dirty="0"/>
              <a:t>7- Ampoule de Vater	8- Foie lobe G			9- canal hépatique</a:t>
            </a:r>
          </a:p>
          <a:p>
            <a:r>
              <a:rPr lang="fr-FR" sz="2000" dirty="0"/>
              <a:t>10- artère hépatique	11- canal de Wirsung		12- pancréas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1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Transaminases (enzyme) : ASAT/ALAT: souffrance des hépatocytes</a:t>
            </a:r>
          </a:p>
          <a:p>
            <a:endParaRPr lang="fr-FR" sz="2800" dirty="0"/>
          </a:p>
          <a:p>
            <a:r>
              <a:rPr lang="fr-FR" sz="2800" dirty="0"/>
              <a:t>Gamma GT= </a:t>
            </a:r>
            <a:r>
              <a:rPr lang="fr-FR" sz="2800" b="1" dirty="0">
                <a:solidFill>
                  <a:schemeClr val="tx2"/>
                </a:solidFill>
              </a:rPr>
              <a:t>Souffrance </a:t>
            </a:r>
            <a:r>
              <a:rPr lang="fr-FR" sz="2800" dirty="0"/>
              <a:t>mixte par cholestase</a:t>
            </a:r>
          </a:p>
          <a:p>
            <a:r>
              <a:rPr lang="fr-FR" sz="2800" dirty="0"/>
              <a:t>Phosphatases </a:t>
            </a:r>
            <a:r>
              <a:rPr lang="fr-FR" sz="2800" dirty="0" err="1"/>
              <a:t>ALcalines</a:t>
            </a:r>
            <a:r>
              <a:rPr lang="fr-FR" sz="2800" dirty="0"/>
              <a:t> (PAL) = </a:t>
            </a:r>
            <a:r>
              <a:rPr lang="fr-FR" sz="2800" b="1" dirty="0">
                <a:solidFill>
                  <a:schemeClr val="tx2"/>
                </a:solidFill>
              </a:rPr>
              <a:t>Souffrance biliaire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1535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/>
              <a:t>CARDIA : </a:t>
            </a:r>
            <a:r>
              <a:rPr lang="fr-FR" sz="2800" b="0" dirty="0"/>
              <a:t>sphincter musculaire </a:t>
            </a:r>
            <a:r>
              <a:rPr lang="fr-FR" sz="2800" b="0" dirty="0">
                <a:solidFill>
                  <a:srgbClr val="FF0000"/>
                </a:solidFill>
              </a:rPr>
              <a:t>gastro-œsophagien</a:t>
            </a:r>
            <a:r>
              <a:rPr lang="fr-FR" sz="2800" b="0" dirty="0"/>
              <a:t> qui s’oppose au </a:t>
            </a:r>
            <a:r>
              <a:rPr lang="fr-FR" sz="2800" b="0" dirty="0">
                <a:solidFill>
                  <a:srgbClr val="FF0000"/>
                </a:solidFill>
              </a:rPr>
              <a:t>reflux d’acide gastrique </a:t>
            </a:r>
          </a:p>
          <a:p>
            <a:pPr marL="0" lvl="0" indent="0">
              <a:buNone/>
            </a:pPr>
            <a:endParaRPr lang="fr-FR" sz="2800" b="0" dirty="0"/>
          </a:p>
          <a:p>
            <a:pPr lvl="0"/>
            <a:r>
              <a:rPr lang="fr-FR" sz="2800" dirty="0"/>
              <a:t>PYLORE : </a:t>
            </a:r>
            <a:r>
              <a:rPr lang="fr-FR" sz="2800" b="0" dirty="0"/>
              <a:t>sphincter </a:t>
            </a:r>
            <a:r>
              <a:rPr lang="fr-FR" sz="2800" b="0" dirty="0">
                <a:solidFill>
                  <a:srgbClr val="FF0000"/>
                </a:solidFill>
              </a:rPr>
              <a:t>gastroduodénal</a:t>
            </a:r>
            <a:r>
              <a:rPr lang="fr-FR" sz="2800" b="0" dirty="0"/>
              <a:t> anatomique formé d’un épaississement des fibres, permettant une diffusion progressive et adaptée </a:t>
            </a:r>
            <a:r>
              <a:rPr lang="fr-FR" sz="2800" b="0" dirty="0">
                <a:solidFill>
                  <a:srgbClr val="FF0000"/>
                </a:solidFill>
              </a:rPr>
              <a:t>du contenu gastrique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206377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1559</Words>
  <Application>Microsoft Office PowerPoint</Application>
  <PresentationFormat>Grand écran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Police système Courant</vt:lpstr>
      <vt:lpstr>Wingdings</vt:lpstr>
      <vt:lpstr>Conception personnalisée</vt:lpstr>
      <vt:lpstr>1_Conception personnalisée</vt:lpstr>
      <vt:lpstr>Système Digestif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LECLERCQ Christelle</cp:lastModifiedBy>
  <cp:revision>116</cp:revision>
  <cp:lastPrinted>2025-09-29T10:19:23Z</cp:lastPrinted>
  <dcterms:created xsi:type="dcterms:W3CDTF">2023-10-24T14:13:30Z</dcterms:created>
  <dcterms:modified xsi:type="dcterms:W3CDTF">2025-09-29T11:12:22Z</dcterms:modified>
</cp:coreProperties>
</file>