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65" r:id="rId3"/>
    <p:sldId id="278" r:id="rId4"/>
    <p:sldId id="267" r:id="rId5"/>
    <p:sldId id="269" r:id="rId6"/>
    <p:sldId id="270" r:id="rId7"/>
    <p:sldId id="271" r:id="rId8"/>
    <p:sldId id="272" r:id="rId9"/>
    <p:sldId id="279" r:id="rId10"/>
    <p:sldId id="275" r:id="rId11"/>
    <p:sldId id="274" r:id="rId12"/>
    <p:sldId id="276" r:id="rId13"/>
  </p:sldIdLst>
  <p:sldSz cx="18288000" cy="10287000"/>
  <p:notesSz cx="6858000" cy="9144000"/>
  <p:embeddedFontLst>
    <p:embeddedFont>
      <p:font typeface="Archivo Black" panose="020B0604020202020204" charset="0"/>
      <p:regular r:id="rId15"/>
    </p:embeddedFont>
    <p:embeddedFont>
      <p:font typeface="Calibri" panose="020F0502020204030204" pitchFamily="34" charset="0"/>
      <p:regular r:id="rId16"/>
      <p:bold r:id="rId17"/>
      <p:italic r:id="rId18"/>
      <p:boldItalic r:id="rId19"/>
    </p:embeddedFont>
    <p:embeddedFont>
      <p:font typeface="Montserrat"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8012" autoAdjust="0"/>
  </p:normalViewPr>
  <p:slideViewPr>
    <p:cSldViewPr>
      <p:cViewPr varScale="1">
        <p:scale>
          <a:sx n="35" d="100"/>
          <a:sy n="35" d="100"/>
        </p:scale>
        <p:origin x="43" y="4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44F7D-4118-41A3-9682-4E9D441BEB27}" type="doc">
      <dgm:prSet loTypeId="urn:microsoft.com/office/officeart/2005/8/layout/hProcess9" loCatId="process" qsTypeId="urn:microsoft.com/office/officeart/2005/8/quickstyle/simple1" qsCatId="simple" csTypeId="urn:microsoft.com/office/officeart/2005/8/colors/accent1_2" csCatId="accent1" phldr="1"/>
      <dgm:spPr/>
    </dgm:pt>
    <dgm:pt modelId="{3A74284E-A76E-466E-A388-85E4B40F2D8C}">
      <dgm:prSet phldrT="[Texte]"/>
      <dgm:spPr/>
      <dgm:t>
        <a:bodyPr/>
        <a:lstStyle/>
        <a:p>
          <a:r>
            <a:rPr lang="fr-FR" dirty="0">
              <a:latin typeface="Montserrat" panose="020B0604020202020204" charset="0"/>
            </a:rPr>
            <a:t>Introduction</a:t>
          </a:r>
        </a:p>
      </dgm:t>
    </dgm:pt>
    <dgm:pt modelId="{7F376993-C6C9-4BB5-9FC3-DCE7A3AE7230}" type="parTrans" cxnId="{748411FF-8959-4A75-9374-90E638A28689}">
      <dgm:prSet/>
      <dgm:spPr/>
      <dgm:t>
        <a:bodyPr/>
        <a:lstStyle/>
        <a:p>
          <a:endParaRPr lang="fr-FR"/>
        </a:p>
      </dgm:t>
    </dgm:pt>
    <dgm:pt modelId="{36A9C6B7-FE4A-483F-B8E1-76F9AA4C177E}" type="sibTrans" cxnId="{748411FF-8959-4A75-9374-90E638A28689}">
      <dgm:prSet/>
      <dgm:spPr/>
      <dgm:t>
        <a:bodyPr/>
        <a:lstStyle/>
        <a:p>
          <a:endParaRPr lang="fr-FR"/>
        </a:p>
      </dgm:t>
    </dgm:pt>
    <dgm:pt modelId="{B9F10676-4070-40F1-B43D-81FAD07E6144}">
      <dgm:prSet phldrT="[Texte]"/>
      <dgm:spPr/>
      <dgm:t>
        <a:bodyPr/>
        <a:lstStyle/>
        <a:p>
          <a:r>
            <a:rPr lang="fr-FR" dirty="0">
              <a:latin typeface="Montserrat" panose="020B0604020202020204" charset="0"/>
            </a:rPr>
            <a:t>Module A</a:t>
          </a:r>
        </a:p>
      </dgm:t>
    </dgm:pt>
    <dgm:pt modelId="{2CAF8328-6BFD-4026-8C37-9CF9E24F56A6}" type="parTrans" cxnId="{2EC6EBD0-6FF7-4515-A192-522EE7B78F07}">
      <dgm:prSet/>
      <dgm:spPr/>
      <dgm:t>
        <a:bodyPr/>
        <a:lstStyle/>
        <a:p>
          <a:endParaRPr lang="fr-FR"/>
        </a:p>
      </dgm:t>
    </dgm:pt>
    <dgm:pt modelId="{8C536551-245A-4F7A-950B-9547C6E0FB70}" type="sibTrans" cxnId="{2EC6EBD0-6FF7-4515-A192-522EE7B78F07}">
      <dgm:prSet/>
      <dgm:spPr/>
      <dgm:t>
        <a:bodyPr/>
        <a:lstStyle/>
        <a:p>
          <a:endParaRPr lang="fr-FR"/>
        </a:p>
      </dgm:t>
    </dgm:pt>
    <dgm:pt modelId="{D9AAE608-F5AB-4543-BA38-94EA98CACE79}">
      <dgm:prSet phldrT="[Texte]"/>
      <dgm:spPr/>
      <dgm:t>
        <a:bodyPr/>
        <a:lstStyle/>
        <a:p>
          <a:r>
            <a:rPr lang="fr-FR" dirty="0">
              <a:latin typeface="Montserrat" panose="020B0604020202020204" charset="0"/>
            </a:rPr>
            <a:t>Module B</a:t>
          </a:r>
        </a:p>
      </dgm:t>
    </dgm:pt>
    <dgm:pt modelId="{447BBEB6-E70A-452A-B41E-FB914E63E363}" type="parTrans" cxnId="{9BE054C8-027E-416F-A8C8-AD759228994C}">
      <dgm:prSet/>
      <dgm:spPr/>
      <dgm:t>
        <a:bodyPr/>
        <a:lstStyle/>
        <a:p>
          <a:endParaRPr lang="fr-FR"/>
        </a:p>
      </dgm:t>
    </dgm:pt>
    <dgm:pt modelId="{28529C96-85B0-48B9-9729-7E4556FBE4BF}" type="sibTrans" cxnId="{9BE054C8-027E-416F-A8C8-AD759228994C}">
      <dgm:prSet/>
      <dgm:spPr/>
      <dgm:t>
        <a:bodyPr/>
        <a:lstStyle/>
        <a:p>
          <a:endParaRPr lang="fr-FR"/>
        </a:p>
      </dgm:t>
    </dgm:pt>
    <dgm:pt modelId="{C0B77697-6E1C-48ED-B4CF-DBA8DF957803}">
      <dgm:prSet phldrT="[Texte]"/>
      <dgm:spPr/>
      <dgm:t>
        <a:bodyPr/>
        <a:lstStyle/>
        <a:p>
          <a:r>
            <a:rPr lang="fr-FR" dirty="0">
              <a:latin typeface="Montserrat" panose="020B0604020202020204" charset="0"/>
            </a:rPr>
            <a:t>Module C</a:t>
          </a:r>
        </a:p>
      </dgm:t>
    </dgm:pt>
    <dgm:pt modelId="{3DB6383A-D26E-4F99-AB7E-FA702D227E10}" type="parTrans" cxnId="{B40AC609-171E-430A-ADD8-823E9AB28E82}">
      <dgm:prSet/>
      <dgm:spPr/>
      <dgm:t>
        <a:bodyPr/>
        <a:lstStyle/>
        <a:p>
          <a:endParaRPr lang="fr-FR"/>
        </a:p>
      </dgm:t>
    </dgm:pt>
    <dgm:pt modelId="{40E5B5CD-45A7-455A-AFD2-1AA8C7E3408D}" type="sibTrans" cxnId="{B40AC609-171E-430A-ADD8-823E9AB28E82}">
      <dgm:prSet/>
      <dgm:spPr/>
      <dgm:t>
        <a:bodyPr/>
        <a:lstStyle/>
        <a:p>
          <a:endParaRPr lang="fr-FR"/>
        </a:p>
      </dgm:t>
    </dgm:pt>
    <dgm:pt modelId="{3ED0D899-97F1-49D8-88FE-BF35ADE62F94}">
      <dgm:prSet phldrT="[Texte]"/>
      <dgm:spPr/>
      <dgm:t>
        <a:bodyPr/>
        <a:lstStyle/>
        <a:p>
          <a:r>
            <a:rPr lang="fr-FR" dirty="0">
              <a:latin typeface="Montserrat" panose="020B0604020202020204" charset="0"/>
            </a:rPr>
            <a:t>Module D</a:t>
          </a:r>
        </a:p>
      </dgm:t>
    </dgm:pt>
    <dgm:pt modelId="{59114E98-27F9-4445-A1A6-2DF392BD1F8E}" type="parTrans" cxnId="{17B5FCE5-7884-4D8D-BD34-42110B5EB358}">
      <dgm:prSet/>
      <dgm:spPr/>
      <dgm:t>
        <a:bodyPr/>
        <a:lstStyle/>
        <a:p>
          <a:endParaRPr lang="fr-FR"/>
        </a:p>
      </dgm:t>
    </dgm:pt>
    <dgm:pt modelId="{5980B46B-DA61-4EF8-AE78-052F5E77CA75}" type="sibTrans" cxnId="{17B5FCE5-7884-4D8D-BD34-42110B5EB358}">
      <dgm:prSet/>
      <dgm:spPr/>
      <dgm:t>
        <a:bodyPr/>
        <a:lstStyle/>
        <a:p>
          <a:endParaRPr lang="fr-FR"/>
        </a:p>
      </dgm:t>
    </dgm:pt>
    <dgm:pt modelId="{504C6AD8-A928-4B03-918C-7D69A23DBFA3}">
      <dgm:prSet phldrT="[Texte]"/>
      <dgm:spPr/>
      <dgm:t>
        <a:bodyPr/>
        <a:lstStyle/>
        <a:p>
          <a:r>
            <a:rPr lang="fr-FR" dirty="0">
              <a:latin typeface="Montserrat" panose="020B0604020202020204" charset="0"/>
            </a:rPr>
            <a:t>Validation</a:t>
          </a:r>
        </a:p>
      </dgm:t>
    </dgm:pt>
    <dgm:pt modelId="{3DF1B632-FD92-4D35-AD7C-60921BEEC0E0}" type="parTrans" cxnId="{E8B57E38-1FB9-4428-A23A-855BE858FC8B}">
      <dgm:prSet/>
      <dgm:spPr/>
      <dgm:t>
        <a:bodyPr/>
        <a:lstStyle/>
        <a:p>
          <a:endParaRPr lang="fr-FR"/>
        </a:p>
      </dgm:t>
    </dgm:pt>
    <dgm:pt modelId="{61224FDD-6C4C-443A-ACE0-706A2BFC43B9}" type="sibTrans" cxnId="{E8B57E38-1FB9-4428-A23A-855BE858FC8B}">
      <dgm:prSet/>
      <dgm:spPr/>
      <dgm:t>
        <a:bodyPr/>
        <a:lstStyle/>
        <a:p>
          <a:endParaRPr lang="fr-FR"/>
        </a:p>
      </dgm:t>
    </dgm:pt>
    <dgm:pt modelId="{95310C72-97B7-4E79-A854-602FCDADDA78}" type="pres">
      <dgm:prSet presAssocID="{84D44F7D-4118-41A3-9682-4E9D441BEB27}" presName="CompostProcess" presStyleCnt="0">
        <dgm:presLayoutVars>
          <dgm:dir/>
          <dgm:resizeHandles val="exact"/>
        </dgm:presLayoutVars>
      </dgm:prSet>
      <dgm:spPr/>
    </dgm:pt>
    <dgm:pt modelId="{F6B25551-A2E1-4F29-8633-6BC109972D80}" type="pres">
      <dgm:prSet presAssocID="{84D44F7D-4118-41A3-9682-4E9D441BEB27}" presName="arrow" presStyleLbl="bgShp" presStyleIdx="0" presStyleCnt="1" custScaleX="117647" custLinFactNeighborX="0"/>
      <dgm:spPr/>
    </dgm:pt>
    <dgm:pt modelId="{3F8CB0C6-3850-40F4-A402-262F2317C897}" type="pres">
      <dgm:prSet presAssocID="{84D44F7D-4118-41A3-9682-4E9D441BEB27}" presName="linearProcess" presStyleCnt="0"/>
      <dgm:spPr/>
    </dgm:pt>
    <dgm:pt modelId="{406E81A0-3F74-4C28-BAA0-EC9CEAA07807}" type="pres">
      <dgm:prSet presAssocID="{3A74284E-A76E-466E-A388-85E4B40F2D8C}" presName="textNode" presStyleLbl="node1" presStyleIdx="0" presStyleCnt="6">
        <dgm:presLayoutVars>
          <dgm:bulletEnabled val="1"/>
        </dgm:presLayoutVars>
      </dgm:prSet>
      <dgm:spPr/>
    </dgm:pt>
    <dgm:pt modelId="{408E3D81-6361-419C-BB12-DC438F3DDD8A}" type="pres">
      <dgm:prSet presAssocID="{36A9C6B7-FE4A-483F-B8E1-76F9AA4C177E}" presName="sibTrans" presStyleCnt="0"/>
      <dgm:spPr/>
    </dgm:pt>
    <dgm:pt modelId="{1C187E74-F2AC-4049-8C01-CF8CC6715CD9}" type="pres">
      <dgm:prSet presAssocID="{B9F10676-4070-40F1-B43D-81FAD07E6144}" presName="textNode" presStyleLbl="node1" presStyleIdx="1" presStyleCnt="6">
        <dgm:presLayoutVars>
          <dgm:bulletEnabled val="1"/>
        </dgm:presLayoutVars>
      </dgm:prSet>
      <dgm:spPr/>
    </dgm:pt>
    <dgm:pt modelId="{CC9446D6-183F-4D24-AC68-231764ADD197}" type="pres">
      <dgm:prSet presAssocID="{8C536551-245A-4F7A-950B-9547C6E0FB70}" presName="sibTrans" presStyleCnt="0"/>
      <dgm:spPr/>
    </dgm:pt>
    <dgm:pt modelId="{54660F63-DA90-4139-A752-D363E02BC240}" type="pres">
      <dgm:prSet presAssocID="{D9AAE608-F5AB-4543-BA38-94EA98CACE79}" presName="textNode" presStyleLbl="node1" presStyleIdx="2" presStyleCnt="6">
        <dgm:presLayoutVars>
          <dgm:bulletEnabled val="1"/>
        </dgm:presLayoutVars>
      </dgm:prSet>
      <dgm:spPr/>
    </dgm:pt>
    <dgm:pt modelId="{814974A8-C5B5-4FC9-A078-8CD704E4003B}" type="pres">
      <dgm:prSet presAssocID="{28529C96-85B0-48B9-9729-7E4556FBE4BF}" presName="sibTrans" presStyleCnt="0"/>
      <dgm:spPr/>
    </dgm:pt>
    <dgm:pt modelId="{BCE77F89-44FE-4155-BE22-D1EC08855BD3}" type="pres">
      <dgm:prSet presAssocID="{C0B77697-6E1C-48ED-B4CF-DBA8DF957803}" presName="textNode" presStyleLbl="node1" presStyleIdx="3" presStyleCnt="6">
        <dgm:presLayoutVars>
          <dgm:bulletEnabled val="1"/>
        </dgm:presLayoutVars>
      </dgm:prSet>
      <dgm:spPr/>
    </dgm:pt>
    <dgm:pt modelId="{35032437-727E-4F76-84E1-39C943D409B7}" type="pres">
      <dgm:prSet presAssocID="{40E5B5CD-45A7-455A-AFD2-1AA8C7E3408D}" presName="sibTrans" presStyleCnt="0"/>
      <dgm:spPr/>
    </dgm:pt>
    <dgm:pt modelId="{B9D9BFE7-1BA3-4F82-A63A-20211C5F1E2F}" type="pres">
      <dgm:prSet presAssocID="{3ED0D899-97F1-49D8-88FE-BF35ADE62F94}" presName="textNode" presStyleLbl="node1" presStyleIdx="4" presStyleCnt="6">
        <dgm:presLayoutVars>
          <dgm:bulletEnabled val="1"/>
        </dgm:presLayoutVars>
      </dgm:prSet>
      <dgm:spPr/>
    </dgm:pt>
    <dgm:pt modelId="{2DC8B8CA-9DE1-4953-955C-4281D257F9A3}" type="pres">
      <dgm:prSet presAssocID="{5980B46B-DA61-4EF8-AE78-052F5E77CA75}" presName="sibTrans" presStyleCnt="0"/>
      <dgm:spPr/>
    </dgm:pt>
    <dgm:pt modelId="{527B7E26-86B1-4E9E-895C-BAC742DF605B}" type="pres">
      <dgm:prSet presAssocID="{504C6AD8-A928-4B03-918C-7D69A23DBFA3}" presName="textNode" presStyleLbl="node1" presStyleIdx="5" presStyleCnt="6">
        <dgm:presLayoutVars>
          <dgm:bulletEnabled val="1"/>
        </dgm:presLayoutVars>
      </dgm:prSet>
      <dgm:spPr/>
    </dgm:pt>
  </dgm:ptLst>
  <dgm:cxnLst>
    <dgm:cxn modelId="{78343000-FA25-4939-B16C-7F7B87522FAC}" type="presOf" srcId="{504C6AD8-A928-4B03-918C-7D69A23DBFA3}" destId="{527B7E26-86B1-4E9E-895C-BAC742DF605B}" srcOrd="0" destOrd="0" presId="urn:microsoft.com/office/officeart/2005/8/layout/hProcess9"/>
    <dgm:cxn modelId="{B40AC609-171E-430A-ADD8-823E9AB28E82}" srcId="{84D44F7D-4118-41A3-9682-4E9D441BEB27}" destId="{C0B77697-6E1C-48ED-B4CF-DBA8DF957803}" srcOrd="3" destOrd="0" parTransId="{3DB6383A-D26E-4F99-AB7E-FA702D227E10}" sibTransId="{40E5B5CD-45A7-455A-AFD2-1AA8C7E3408D}"/>
    <dgm:cxn modelId="{8F6EE532-4F63-4799-B0F6-C6027A87063F}" type="presOf" srcId="{3ED0D899-97F1-49D8-88FE-BF35ADE62F94}" destId="{B9D9BFE7-1BA3-4F82-A63A-20211C5F1E2F}" srcOrd="0" destOrd="0" presId="urn:microsoft.com/office/officeart/2005/8/layout/hProcess9"/>
    <dgm:cxn modelId="{E8B57E38-1FB9-4428-A23A-855BE858FC8B}" srcId="{84D44F7D-4118-41A3-9682-4E9D441BEB27}" destId="{504C6AD8-A928-4B03-918C-7D69A23DBFA3}" srcOrd="5" destOrd="0" parTransId="{3DF1B632-FD92-4D35-AD7C-60921BEEC0E0}" sibTransId="{61224FDD-6C4C-443A-ACE0-706A2BFC43B9}"/>
    <dgm:cxn modelId="{6943EA80-4901-4C6E-900C-19C62AB935C7}" type="presOf" srcId="{D9AAE608-F5AB-4543-BA38-94EA98CACE79}" destId="{54660F63-DA90-4139-A752-D363E02BC240}" srcOrd="0" destOrd="0" presId="urn:microsoft.com/office/officeart/2005/8/layout/hProcess9"/>
    <dgm:cxn modelId="{40CA508C-568F-483C-9EC0-F5609FE2FC7A}" type="presOf" srcId="{B9F10676-4070-40F1-B43D-81FAD07E6144}" destId="{1C187E74-F2AC-4049-8C01-CF8CC6715CD9}" srcOrd="0" destOrd="0" presId="urn:microsoft.com/office/officeart/2005/8/layout/hProcess9"/>
    <dgm:cxn modelId="{A0279A94-B616-415A-A4C3-4F73D78D80C4}" type="presOf" srcId="{84D44F7D-4118-41A3-9682-4E9D441BEB27}" destId="{95310C72-97B7-4E79-A854-602FCDADDA78}" srcOrd="0" destOrd="0" presId="urn:microsoft.com/office/officeart/2005/8/layout/hProcess9"/>
    <dgm:cxn modelId="{262723B2-3B4A-4B38-9F11-E51C6990F515}" type="presOf" srcId="{C0B77697-6E1C-48ED-B4CF-DBA8DF957803}" destId="{BCE77F89-44FE-4155-BE22-D1EC08855BD3}" srcOrd="0" destOrd="0" presId="urn:microsoft.com/office/officeart/2005/8/layout/hProcess9"/>
    <dgm:cxn modelId="{9BE054C8-027E-416F-A8C8-AD759228994C}" srcId="{84D44F7D-4118-41A3-9682-4E9D441BEB27}" destId="{D9AAE608-F5AB-4543-BA38-94EA98CACE79}" srcOrd="2" destOrd="0" parTransId="{447BBEB6-E70A-452A-B41E-FB914E63E363}" sibTransId="{28529C96-85B0-48B9-9729-7E4556FBE4BF}"/>
    <dgm:cxn modelId="{2EC6EBD0-6FF7-4515-A192-522EE7B78F07}" srcId="{84D44F7D-4118-41A3-9682-4E9D441BEB27}" destId="{B9F10676-4070-40F1-B43D-81FAD07E6144}" srcOrd="1" destOrd="0" parTransId="{2CAF8328-6BFD-4026-8C37-9CF9E24F56A6}" sibTransId="{8C536551-245A-4F7A-950B-9547C6E0FB70}"/>
    <dgm:cxn modelId="{EE97DBD9-1DCF-416C-8F41-503976870F01}" type="presOf" srcId="{3A74284E-A76E-466E-A388-85E4B40F2D8C}" destId="{406E81A0-3F74-4C28-BAA0-EC9CEAA07807}" srcOrd="0" destOrd="0" presId="urn:microsoft.com/office/officeart/2005/8/layout/hProcess9"/>
    <dgm:cxn modelId="{17B5FCE5-7884-4D8D-BD34-42110B5EB358}" srcId="{84D44F7D-4118-41A3-9682-4E9D441BEB27}" destId="{3ED0D899-97F1-49D8-88FE-BF35ADE62F94}" srcOrd="4" destOrd="0" parTransId="{59114E98-27F9-4445-A1A6-2DF392BD1F8E}" sibTransId="{5980B46B-DA61-4EF8-AE78-052F5E77CA75}"/>
    <dgm:cxn modelId="{748411FF-8959-4A75-9374-90E638A28689}" srcId="{84D44F7D-4118-41A3-9682-4E9D441BEB27}" destId="{3A74284E-A76E-466E-A388-85E4B40F2D8C}" srcOrd="0" destOrd="0" parTransId="{7F376993-C6C9-4BB5-9FC3-DCE7A3AE7230}" sibTransId="{36A9C6B7-FE4A-483F-B8E1-76F9AA4C177E}"/>
    <dgm:cxn modelId="{EB729A85-CB95-46D6-AF17-C8058BAF0D73}" type="presParOf" srcId="{95310C72-97B7-4E79-A854-602FCDADDA78}" destId="{F6B25551-A2E1-4F29-8633-6BC109972D80}" srcOrd="0" destOrd="0" presId="urn:microsoft.com/office/officeart/2005/8/layout/hProcess9"/>
    <dgm:cxn modelId="{8B55DCB5-9349-48A8-B612-CFE204D82F3B}" type="presParOf" srcId="{95310C72-97B7-4E79-A854-602FCDADDA78}" destId="{3F8CB0C6-3850-40F4-A402-262F2317C897}" srcOrd="1" destOrd="0" presId="urn:microsoft.com/office/officeart/2005/8/layout/hProcess9"/>
    <dgm:cxn modelId="{D177CE18-9006-4CC5-B32E-88D0AC527B3C}" type="presParOf" srcId="{3F8CB0C6-3850-40F4-A402-262F2317C897}" destId="{406E81A0-3F74-4C28-BAA0-EC9CEAA07807}" srcOrd="0" destOrd="0" presId="urn:microsoft.com/office/officeart/2005/8/layout/hProcess9"/>
    <dgm:cxn modelId="{CE59A528-B1C8-4342-981F-29739D09E4E0}" type="presParOf" srcId="{3F8CB0C6-3850-40F4-A402-262F2317C897}" destId="{408E3D81-6361-419C-BB12-DC438F3DDD8A}" srcOrd="1" destOrd="0" presId="urn:microsoft.com/office/officeart/2005/8/layout/hProcess9"/>
    <dgm:cxn modelId="{532D7387-3444-4CFE-BC79-398074E636A8}" type="presParOf" srcId="{3F8CB0C6-3850-40F4-A402-262F2317C897}" destId="{1C187E74-F2AC-4049-8C01-CF8CC6715CD9}" srcOrd="2" destOrd="0" presId="urn:microsoft.com/office/officeart/2005/8/layout/hProcess9"/>
    <dgm:cxn modelId="{64EC0726-F5D8-413D-BD6F-40ED349C8B3E}" type="presParOf" srcId="{3F8CB0C6-3850-40F4-A402-262F2317C897}" destId="{CC9446D6-183F-4D24-AC68-231764ADD197}" srcOrd="3" destOrd="0" presId="urn:microsoft.com/office/officeart/2005/8/layout/hProcess9"/>
    <dgm:cxn modelId="{E6DAD5D3-0024-42F2-A65B-DC033DCEF175}" type="presParOf" srcId="{3F8CB0C6-3850-40F4-A402-262F2317C897}" destId="{54660F63-DA90-4139-A752-D363E02BC240}" srcOrd="4" destOrd="0" presId="urn:microsoft.com/office/officeart/2005/8/layout/hProcess9"/>
    <dgm:cxn modelId="{72FED10F-5CE3-4EFD-931D-C3C3A7C13DA0}" type="presParOf" srcId="{3F8CB0C6-3850-40F4-A402-262F2317C897}" destId="{814974A8-C5B5-4FC9-A078-8CD704E4003B}" srcOrd="5" destOrd="0" presId="urn:microsoft.com/office/officeart/2005/8/layout/hProcess9"/>
    <dgm:cxn modelId="{F6CC2A64-54D0-454E-9193-169EBA7D9951}" type="presParOf" srcId="{3F8CB0C6-3850-40F4-A402-262F2317C897}" destId="{BCE77F89-44FE-4155-BE22-D1EC08855BD3}" srcOrd="6" destOrd="0" presId="urn:microsoft.com/office/officeart/2005/8/layout/hProcess9"/>
    <dgm:cxn modelId="{C72B8A9B-F1E5-417F-BF58-11CD65AAB17C}" type="presParOf" srcId="{3F8CB0C6-3850-40F4-A402-262F2317C897}" destId="{35032437-727E-4F76-84E1-39C943D409B7}" srcOrd="7" destOrd="0" presId="urn:microsoft.com/office/officeart/2005/8/layout/hProcess9"/>
    <dgm:cxn modelId="{5FB47A41-1EF1-414A-9C20-C9C6789D51A4}" type="presParOf" srcId="{3F8CB0C6-3850-40F4-A402-262F2317C897}" destId="{B9D9BFE7-1BA3-4F82-A63A-20211C5F1E2F}" srcOrd="8" destOrd="0" presId="urn:microsoft.com/office/officeart/2005/8/layout/hProcess9"/>
    <dgm:cxn modelId="{1FC7D792-6AC7-4A04-9476-1AC8D7E63A1D}" type="presParOf" srcId="{3F8CB0C6-3850-40F4-A402-262F2317C897}" destId="{2DC8B8CA-9DE1-4953-955C-4281D257F9A3}" srcOrd="9" destOrd="0" presId="urn:microsoft.com/office/officeart/2005/8/layout/hProcess9"/>
    <dgm:cxn modelId="{49B1E381-75F1-416F-9971-984AD2C1AB7B}" type="presParOf" srcId="{3F8CB0C6-3850-40F4-A402-262F2317C897}" destId="{527B7E26-86B1-4E9E-895C-BAC742DF605B}" srcOrd="10" destOrd="0" presId="urn:microsoft.com/office/officeart/2005/8/layout/hProcess9"/>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25551-A2E1-4F29-8633-6BC109972D80}">
      <dsp:nvSpPr>
        <dsp:cNvPr id="0" name=""/>
        <dsp:cNvSpPr/>
      </dsp:nvSpPr>
      <dsp:spPr>
        <a:xfrm>
          <a:off x="3" y="0"/>
          <a:ext cx="13754093" cy="42732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E81A0-3F74-4C28-BAA0-EC9CEAA07807}">
      <dsp:nvSpPr>
        <dsp:cNvPr id="0" name=""/>
        <dsp:cNvSpPr/>
      </dsp:nvSpPr>
      <dsp:spPr>
        <a:xfrm>
          <a:off x="7261" y="1281963"/>
          <a:ext cx="2088173" cy="1709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Montserrat" panose="020B0604020202020204" charset="0"/>
            </a:rPr>
            <a:t>Introduction</a:t>
          </a:r>
        </a:p>
      </dsp:txBody>
      <dsp:txXfrm>
        <a:off x="90701" y="1365403"/>
        <a:ext cx="1921293" cy="1542404"/>
      </dsp:txXfrm>
    </dsp:sp>
    <dsp:sp modelId="{1C187E74-F2AC-4049-8C01-CF8CC6715CD9}">
      <dsp:nvSpPr>
        <dsp:cNvPr id="0" name=""/>
        <dsp:cNvSpPr/>
      </dsp:nvSpPr>
      <dsp:spPr>
        <a:xfrm>
          <a:off x="2337542" y="1281963"/>
          <a:ext cx="2088173" cy="1709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Montserrat" panose="020B0604020202020204" charset="0"/>
            </a:rPr>
            <a:t>Module A</a:t>
          </a:r>
        </a:p>
      </dsp:txBody>
      <dsp:txXfrm>
        <a:off x="2420982" y="1365403"/>
        <a:ext cx="1921293" cy="1542404"/>
      </dsp:txXfrm>
    </dsp:sp>
    <dsp:sp modelId="{54660F63-DA90-4139-A752-D363E02BC240}">
      <dsp:nvSpPr>
        <dsp:cNvPr id="0" name=""/>
        <dsp:cNvSpPr/>
      </dsp:nvSpPr>
      <dsp:spPr>
        <a:xfrm>
          <a:off x="4667822" y="1281963"/>
          <a:ext cx="2088173" cy="1709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Montserrat" panose="020B0604020202020204" charset="0"/>
            </a:rPr>
            <a:t>Module B</a:t>
          </a:r>
        </a:p>
      </dsp:txBody>
      <dsp:txXfrm>
        <a:off x="4751262" y="1365403"/>
        <a:ext cx="1921293" cy="1542404"/>
      </dsp:txXfrm>
    </dsp:sp>
    <dsp:sp modelId="{BCE77F89-44FE-4155-BE22-D1EC08855BD3}">
      <dsp:nvSpPr>
        <dsp:cNvPr id="0" name=""/>
        <dsp:cNvSpPr/>
      </dsp:nvSpPr>
      <dsp:spPr>
        <a:xfrm>
          <a:off x="6998103" y="1281963"/>
          <a:ext cx="2088173" cy="1709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Montserrat" panose="020B0604020202020204" charset="0"/>
            </a:rPr>
            <a:t>Module C</a:t>
          </a:r>
        </a:p>
      </dsp:txBody>
      <dsp:txXfrm>
        <a:off x="7081543" y="1365403"/>
        <a:ext cx="1921293" cy="1542404"/>
      </dsp:txXfrm>
    </dsp:sp>
    <dsp:sp modelId="{B9D9BFE7-1BA3-4F82-A63A-20211C5F1E2F}">
      <dsp:nvSpPr>
        <dsp:cNvPr id="0" name=""/>
        <dsp:cNvSpPr/>
      </dsp:nvSpPr>
      <dsp:spPr>
        <a:xfrm>
          <a:off x="9328384" y="1281963"/>
          <a:ext cx="2088173" cy="1709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Montserrat" panose="020B0604020202020204" charset="0"/>
            </a:rPr>
            <a:t>Module D</a:t>
          </a:r>
        </a:p>
      </dsp:txBody>
      <dsp:txXfrm>
        <a:off x="9411824" y="1365403"/>
        <a:ext cx="1921293" cy="1542404"/>
      </dsp:txXfrm>
    </dsp:sp>
    <dsp:sp modelId="{527B7E26-86B1-4E9E-895C-BAC742DF605B}">
      <dsp:nvSpPr>
        <dsp:cNvPr id="0" name=""/>
        <dsp:cNvSpPr/>
      </dsp:nvSpPr>
      <dsp:spPr>
        <a:xfrm>
          <a:off x="11658664" y="1281963"/>
          <a:ext cx="2088173" cy="1709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Montserrat" panose="020B0604020202020204" charset="0"/>
            </a:rPr>
            <a:t>Validation</a:t>
          </a:r>
        </a:p>
      </dsp:txBody>
      <dsp:txXfrm>
        <a:off x="11742104" y="1365403"/>
        <a:ext cx="1921293" cy="15424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CCEA2-60DC-49AB-9A7B-7E3257FC06D4}" type="datetimeFigureOut">
              <a:rPr lang="fr-FR" smtClean="0"/>
              <a:t>21/01/2026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C7290-AA35-4004-BE83-DAD114A1769A}" type="slidenum">
              <a:rPr lang="fr-FR" smtClean="0"/>
              <a:t>‹N°›</a:t>
            </a:fld>
            <a:endParaRPr lang="fr-FR"/>
          </a:p>
        </p:txBody>
      </p:sp>
    </p:spTree>
    <p:extLst>
      <p:ext uri="{BB962C8B-B14F-4D97-AF65-F5344CB8AC3E}">
        <p14:creationId xmlns:p14="http://schemas.microsoft.com/office/powerpoint/2010/main" val="214928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Conférence introductive à l’unité d’enseignement responsabilité environnementale que vous allez suivre cette année grâce au module numérique santé environnement que nous allons vous présenter aujourd’hui</a:t>
            </a:r>
          </a:p>
          <a:p>
            <a:r>
              <a:rPr lang="fr-FR" dirty="0"/>
              <a:t>L’objectif de cet UE est de vous apporter les connaissances nécessaires pour appréhender l’importance de l’influence de l’environnement sur la santé des patients que vous allez prendre en charge. Elle intervient assez </a:t>
            </a:r>
            <a:r>
              <a:rPr lang="fr-FR" dirty="0" err="1"/>
              <a:t>tot</a:t>
            </a:r>
            <a:r>
              <a:rPr lang="fr-FR" dirty="0"/>
              <a:t> dans votre cursus pour ancrer ces problématiques dans votre esprit et mettre en perspective les connaissances que vous allez acquérir spécialité par spécialité dans les prochaines années et pendant vos stages</a:t>
            </a:r>
          </a:p>
          <a:p>
            <a:r>
              <a:rPr lang="fr-FR" dirty="0"/>
              <a:t>C’est une UE particulière sous différents aspects, d’’abord par son format en rupture avec le schéma classique des cm et ED dont vous avez l’habitude et surtout parce qu’elle est construite pour vous faire aborder la problématique de l’impact de la crise environnementale et vous montrer la nécessité de la prendre en compte dans les pratiques médicales auxquelles vous allez être formés aujourd’hui mais qui vont devoir s’adapter face à ces problématiques</a:t>
            </a:r>
          </a:p>
          <a:p>
            <a:endParaRPr lang="fr-FR" dirty="0"/>
          </a:p>
        </p:txBody>
      </p:sp>
      <p:sp>
        <p:nvSpPr>
          <p:cNvPr id="4" name="Espace réservé du numéro de diapositive 3"/>
          <p:cNvSpPr>
            <a:spLocks noGrp="1"/>
          </p:cNvSpPr>
          <p:nvPr>
            <p:ph type="sldNum" sz="quarter" idx="5"/>
          </p:nvPr>
        </p:nvSpPr>
        <p:spPr/>
        <p:txBody>
          <a:bodyPr/>
          <a:lstStyle/>
          <a:p>
            <a:fld id="{1B1C7290-AA35-4004-BE83-DAD114A1769A}" type="slidenum">
              <a:rPr lang="fr-FR" smtClean="0"/>
              <a:t>1</a:t>
            </a:fld>
            <a:endParaRPr lang="fr-FR"/>
          </a:p>
        </p:txBody>
      </p:sp>
    </p:spTree>
    <p:extLst>
      <p:ext uri="{BB962C8B-B14F-4D97-AF65-F5344CB8AC3E}">
        <p14:creationId xmlns:p14="http://schemas.microsoft.com/office/powerpoint/2010/main" val="182670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1C7290-AA35-4004-BE83-DAD114A1769A}" type="slidenum">
              <a:rPr lang="fr-FR" smtClean="0"/>
              <a:t>2</a:t>
            </a:fld>
            <a:endParaRPr lang="fr-FR"/>
          </a:p>
        </p:txBody>
      </p:sp>
    </p:spTree>
    <p:extLst>
      <p:ext uri="{BB962C8B-B14F-4D97-AF65-F5344CB8AC3E}">
        <p14:creationId xmlns:p14="http://schemas.microsoft.com/office/powerpoint/2010/main" val="366087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1C7290-AA35-4004-BE83-DAD114A1769A}" type="slidenum">
              <a:rPr lang="fr-FR" smtClean="0"/>
              <a:t>4</a:t>
            </a:fld>
            <a:endParaRPr lang="fr-FR"/>
          </a:p>
        </p:txBody>
      </p:sp>
    </p:spTree>
    <p:extLst>
      <p:ext uri="{BB962C8B-B14F-4D97-AF65-F5344CB8AC3E}">
        <p14:creationId xmlns:p14="http://schemas.microsoft.com/office/powerpoint/2010/main" val="78412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1C7290-AA35-4004-BE83-DAD114A1769A}" type="slidenum">
              <a:rPr lang="fr-FR" smtClean="0"/>
              <a:t>5</a:t>
            </a:fld>
            <a:endParaRPr lang="fr-FR"/>
          </a:p>
        </p:txBody>
      </p:sp>
    </p:spTree>
    <p:extLst>
      <p:ext uri="{BB962C8B-B14F-4D97-AF65-F5344CB8AC3E}">
        <p14:creationId xmlns:p14="http://schemas.microsoft.com/office/powerpoint/2010/main" val="74535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1C7290-AA35-4004-BE83-DAD114A1769A}" type="slidenum">
              <a:rPr lang="fr-FR" smtClean="0"/>
              <a:t>6</a:t>
            </a:fld>
            <a:endParaRPr lang="fr-FR"/>
          </a:p>
        </p:txBody>
      </p:sp>
    </p:spTree>
    <p:extLst>
      <p:ext uri="{BB962C8B-B14F-4D97-AF65-F5344CB8AC3E}">
        <p14:creationId xmlns:p14="http://schemas.microsoft.com/office/powerpoint/2010/main" val="256202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1C7290-AA35-4004-BE83-DAD114A1769A}" type="slidenum">
              <a:rPr lang="fr-FR" smtClean="0"/>
              <a:t>7</a:t>
            </a:fld>
            <a:endParaRPr lang="fr-FR"/>
          </a:p>
        </p:txBody>
      </p:sp>
    </p:spTree>
    <p:extLst>
      <p:ext uri="{BB962C8B-B14F-4D97-AF65-F5344CB8AC3E}">
        <p14:creationId xmlns:p14="http://schemas.microsoft.com/office/powerpoint/2010/main" val="199936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diagramColors" Target="../diagrams/colors1.xml"/><Relationship Id="rId2" Type="http://schemas.openxmlformats.org/officeDocument/2006/relationships/image" Target="../media/image1.png"/><Relationship Id="rId16" Type="http://schemas.openxmlformats.org/officeDocument/2006/relationships/diagramQuickStyle" Target="../diagrams/quickStyl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6.svg"/><Relationship Id="rId1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17.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19.pn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2.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2.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sv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2.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6.svg"/><Relationship Id="rId15" Type="http://schemas.openxmlformats.org/officeDocument/2006/relationships/image" Target="../media/image24.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4301163" y="8639008"/>
            <a:ext cx="4716103" cy="4114800"/>
          </a:xfrm>
          <a:custGeom>
            <a:avLst/>
            <a:gdLst/>
            <a:ahLst/>
            <a:cxnLst/>
            <a:rect l="l" t="t" r="r" b="b"/>
            <a:pathLst>
              <a:path w="4716103" h="4114800">
                <a:moveTo>
                  <a:pt x="0" y="0"/>
                </a:moveTo>
                <a:lnTo>
                  <a:pt x="4716103" y="0"/>
                </a:lnTo>
                <a:lnTo>
                  <a:pt x="471610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7678338" y="-1487343"/>
            <a:ext cx="7315200" cy="2974686"/>
          </a:xfrm>
          <a:custGeom>
            <a:avLst/>
            <a:gdLst/>
            <a:ahLst/>
            <a:cxnLst/>
            <a:rect l="l" t="t" r="r" b="b"/>
            <a:pathLst>
              <a:path w="7315200" h="2974686">
                <a:moveTo>
                  <a:pt x="0" y="0"/>
                </a:moveTo>
                <a:lnTo>
                  <a:pt x="7315200" y="0"/>
                </a:lnTo>
                <a:lnTo>
                  <a:pt x="7315200" y="2974686"/>
                </a:lnTo>
                <a:lnTo>
                  <a:pt x="0" y="29746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a:off x="10726708" y="8802907"/>
            <a:ext cx="5229248" cy="2167761"/>
          </a:xfrm>
          <a:custGeom>
            <a:avLst/>
            <a:gdLst/>
            <a:ahLst/>
            <a:cxnLst/>
            <a:rect l="l" t="t" r="r" b="b"/>
            <a:pathLst>
              <a:path w="5229248" h="2167761">
                <a:moveTo>
                  <a:pt x="0" y="0"/>
                </a:moveTo>
                <a:lnTo>
                  <a:pt x="5229248" y="0"/>
                </a:lnTo>
                <a:lnTo>
                  <a:pt x="5229248" y="2167761"/>
                </a:lnTo>
                <a:lnTo>
                  <a:pt x="0" y="216776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7" name="Freeform 7"/>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8" name="Freeform 8"/>
          <p:cNvSpPr/>
          <p:nvPr/>
        </p:nvSpPr>
        <p:spPr>
          <a:xfrm>
            <a:off x="16659214" y="-570057"/>
            <a:ext cx="3987615" cy="4114800"/>
          </a:xfrm>
          <a:custGeom>
            <a:avLst/>
            <a:gdLst/>
            <a:ahLst/>
            <a:cxnLst/>
            <a:rect l="l" t="t" r="r" b="b"/>
            <a:pathLst>
              <a:path w="3987615" h="4114800">
                <a:moveTo>
                  <a:pt x="0" y="0"/>
                </a:moveTo>
                <a:lnTo>
                  <a:pt x="3987616" y="0"/>
                </a:lnTo>
                <a:lnTo>
                  <a:pt x="3987616"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9" name="Freeform 9"/>
          <p:cNvSpPr/>
          <p:nvPr/>
        </p:nvSpPr>
        <p:spPr>
          <a:xfrm>
            <a:off x="668539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0" name="Freeform 10"/>
          <p:cNvSpPr/>
          <p:nvPr/>
        </p:nvSpPr>
        <p:spPr>
          <a:xfrm>
            <a:off x="11223457" y="3544743"/>
            <a:ext cx="6155411" cy="3918310"/>
          </a:xfrm>
          <a:custGeom>
            <a:avLst/>
            <a:gdLst/>
            <a:ahLst/>
            <a:cxnLst/>
            <a:rect l="l" t="t" r="r" b="b"/>
            <a:pathLst>
              <a:path w="6155411" h="3918310">
                <a:moveTo>
                  <a:pt x="0" y="0"/>
                </a:moveTo>
                <a:lnTo>
                  <a:pt x="6155411" y="0"/>
                </a:lnTo>
                <a:lnTo>
                  <a:pt x="6155411" y="3918310"/>
                </a:lnTo>
                <a:lnTo>
                  <a:pt x="0" y="3918310"/>
                </a:lnTo>
                <a:lnTo>
                  <a:pt x="0" y="0"/>
                </a:lnTo>
                <a:close/>
              </a:path>
            </a:pathLst>
          </a:custGeom>
          <a:blipFill>
            <a:blip r:embed="rId19"/>
            <a:stretch>
              <a:fillRect l="-6457" r="-6457"/>
            </a:stretch>
          </a:blipFill>
        </p:spPr>
      </p:sp>
      <p:sp>
        <p:nvSpPr>
          <p:cNvPr id="11" name="TextBox 11"/>
          <p:cNvSpPr txBox="1"/>
          <p:nvPr/>
        </p:nvSpPr>
        <p:spPr>
          <a:xfrm>
            <a:off x="1578154" y="3721393"/>
            <a:ext cx="9757784" cy="2411730"/>
          </a:xfrm>
          <a:prstGeom prst="rect">
            <a:avLst/>
          </a:prstGeom>
        </p:spPr>
        <p:txBody>
          <a:bodyPr lIns="0" tIns="0" rIns="0" bIns="0" rtlCol="0" anchor="t">
            <a:spAutoFit/>
          </a:bodyPr>
          <a:lstStyle/>
          <a:p>
            <a:pPr algn="ctr">
              <a:lnSpc>
                <a:spcPts val="9360"/>
              </a:lnSpc>
            </a:pPr>
            <a:r>
              <a:rPr lang="en-US" sz="9000" spc="-242">
                <a:solidFill>
                  <a:srgbClr val="4C81CB"/>
                </a:solidFill>
                <a:latin typeface="Archivo Black"/>
                <a:ea typeface="Archivo Black"/>
                <a:cs typeface="Archivo Black"/>
                <a:sym typeface="Archivo Black"/>
              </a:rPr>
              <a:t>Santé Environnement</a:t>
            </a:r>
          </a:p>
        </p:txBody>
      </p:sp>
      <p:sp>
        <p:nvSpPr>
          <p:cNvPr id="12" name="TextBox 12"/>
          <p:cNvSpPr txBox="1"/>
          <p:nvPr/>
        </p:nvSpPr>
        <p:spPr>
          <a:xfrm>
            <a:off x="2064146" y="6527614"/>
            <a:ext cx="8785799" cy="1970604"/>
          </a:xfrm>
          <a:prstGeom prst="rect">
            <a:avLst/>
          </a:prstGeom>
        </p:spPr>
        <p:txBody>
          <a:bodyPr wrap="square" lIns="0" tIns="0" rIns="0" bIns="0" rtlCol="0" anchor="t">
            <a:spAutoFit/>
          </a:bodyPr>
          <a:lstStyle/>
          <a:p>
            <a:pPr algn="ctr">
              <a:lnSpc>
                <a:spcPts val="3930"/>
              </a:lnSpc>
            </a:pPr>
            <a:r>
              <a:rPr lang="en-US" sz="3000" spc="15" dirty="0">
                <a:solidFill>
                  <a:srgbClr val="000000"/>
                </a:solidFill>
                <a:latin typeface="Montserrat"/>
                <a:ea typeface="Montserrat"/>
                <a:cs typeface="Montserrat"/>
                <a:sym typeface="Montserrat"/>
              </a:rPr>
              <a:t>Université Lyon Est - DFGSM3</a:t>
            </a:r>
          </a:p>
          <a:p>
            <a:pPr algn="ctr">
              <a:lnSpc>
                <a:spcPts val="3930"/>
              </a:lnSpc>
            </a:pPr>
            <a:r>
              <a:rPr lang="en-US" sz="3000" spc="15" dirty="0">
                <a:solidFill>
                  <a:srgbClr val="000000"/>
                </a:solidFill>
                <a:latin typeface="Montserrat"/>
                <a:ea typeface="Montserrat"/>
                <a:cs typeface="Montserrat"/>
                <a:sym typeface="Montserrat"/>
              </a:rPr>
              <a:t>26/01/2025</a:t>
            </a:r>
          </a:p>
          <a:p>
            <a:pPr algn="ctr">
              <a:lnSpc>
                <a:spcPts val="3930"/>
              </a:lnSpc>
            </a:pPr>
            <a:endParaRPr lang="en-US" sz="3000" spc="15" dirty="0">
              <a:solidFill>
                <a:srgbClr val="000000"/>
              </a:solidFill>
              <a:latin typeface="Montserrat"/>
              <a:ea typeface="Montserrat"/>
              <a:cs typeface="Montserrat"/>
              <a:sym typeface="Montserrat"/>
            </a:endParaRPr>
          </a:p>
          <a:p>
            <a:pPr algn="ctr">
              <a:lnSpc>
                <a:spcPts val="3930"/>
              </a:lnSpc>
            </a:pPr>
            <a:r>
              <a:rPr lang="en-US" sz="3000" spc="15" dirty="0">
                <a:solidFill>
                  <a:srgbClr val="000000"/>
                </a:solidFill>
                <a:latin typeface="Montserrat"/>
                <a:ea typeface="Montserrat"/>
                <a:cs typeface="Montserrat"/>
                <a:sym typeface="Montserrat"/>
              </a:rPr>
              <a:t>Dr. </a:t>
            </a:r>
            <a:r>
              <a:rPr lang="en-US" sz="3000" spc="15" dirty="0" err="1">
                <a:solidFill>
                  <a:srgbClr val="000000"/>
                </a:solidFill>
                <a:latin typeface="Montserrat"/>
                <a:ea typeface="Montserrat"/>
                <a:cs typeface="Montserrat"/>
                <a:sym typeface="Montserrat"/>
              </a:rPr>
              <a:t>Kolenda,</a:t>
            </a:r>
            <a:r>
              <a:rPr lang="en-US" sz="3000" spc="15" dirty="0">
                <a:solidFill>
                  <a:srgbClr val="000000"/>
                </a:solidFill>
                <a:latin typeface="Montserrat"/>
                <a:ea typeface="Montserrat"/>
                <a:cs typeface="Montserrat"/>
                <a:sym typeface="Montserrat"/>
              </a:rPr>
              <a:t> Dr. </a:t>
            </a:r>
            <a:r>
              <a:rPr lang="en-US" sz="3000" spc="15" dirty="0" err="1">
                <a:solidFill>
                  <a:srgbClr val="000000"/>
                </a:solidFill>
                <a:latin typeface="Montserrat"/>
                <a:ea typeface="Montserrat"/>
                <a:cs typeface="Montserrat"/>
                <a:sym typeface="Montserrat"/>
              </a:rPr>
              <a:t>Sarfati</a:t>
            </a:r>
            <a:r>
              <a:rPr lang="en-US" sz="3000" spc="15" dirty="0">
                <a:solidFill>
                  <a:srgbClr val="000000"/>
                </a:solidFill>
                <a:latin typeface="Montserrat"/>
                <a:ea typeface="Montserrat"/>
                <a:cs typeface="Montserrat"/>
                <a:sym typeface="Montserrat"/>
              </a:rPr>
              <a:t>, Pr. </a:t>
            </a:r>
            <a:r>
              <a:rPr lang="en-US" sz="3000" spc="15" dirty="0" err="1">
                <a:solidFill>
                  <a:srgbClr val="000000"/>
                </a:solidFill>
                <a:latin typeface="Montserrat"/>
                <a:ea typeface="Montserrat"/>
                <a:cs typeface="Montserrat"/>
                <a:sym typeface="Montserrat"/>
              </a:rPr>
              <a:t>Froment</a:t>
            </a:r>
            <a:r>
              <a:rPr lang="en-US" sz="3000" spc="15" dirty="0">
                <a:solidFill>
                  <a:srgbClr val="000000"/>
                </a:solidFill>
                <a:latin typeface="Montserrat"/>
                <a:ea typeface="Montserrat"/>
                <a:cs typeface="Montserrat"/>
                <a:sym typeface="Montserrat"/>
              </a:rPr>
              <a:t>, Pr. Rode</a:t>
            </a:r>
          </a:p>
        </p:txBody>
      </p:sp>
      <p:sp>
        <p:nvSpPr>
          <p:cNvPr id="13" name="TextBox 13"/>
          <p:cNvSpPr txBox="1"/>
          <p:nvPr/>
        </p:nvSpPr>
        <p:spPr>
          <a:xfrm>
            <a:off x="1578154" y="2559411"/>
            <a:ext cx="9148554" cy="830326"/>
          </a:xfrm>
          <a:prstGeom prst="rect">
            <a:avLst/>
          </a:prstGeom>
        </p:spPr>
        <p:txBody>
          <a:bodyPr lIns="0" tIns="0" rIns="0" bIns="0" rtlCol="0" anchor="t">
            <a:spAutoFit/>
          </a:bodyPr>
          <a:lstStyle/>
          <a:p>
            <a:pPr algn="ctr">
              <a:lnSpc>
                <a:spcPts val="6572"/>
              </a:lnSpc>
            </a:pPr>
            <a:r>
              <a:rPr lang="en-US" sz="5300" spc="-143" dirty="0">
                <a:solidFill>
                  <a:srgbClr val="4C81CB"/>
                </a:solidFill>
                <a:latin typeface="Archivo Black"/>
                <a:ea typeface="Archivo Black"/>
                <a:cs typeface="Archivo Black"/>
                <a:sym typeface="Archivo Black"/>
              </a:rPr>
              <a:t>Module </a:t>
            </a:r>
            <a:r>
              <a:rPr lang="en-US" sz="5300" spc="-143" dirty="0" err="1">
                <a:solidFill>
                  <a:srgbClr val="4C81CB"/>
                </a:solidFill>
                <a:latin typeface="Archivo Black"/>
                <a:ea typeface="Archivo Black"/>
                <a:cs typeface="Archivo Black"/>
                <a:sym typeface="Archivo Black"/>
              </a:rPr>
              <a:t>numérique</a:t>
            </a:r>
            <a:endParaRPr lang="en-US" sz="5300" spc="-143" dirty="0">
              <a:solidFill>
                <a:srgbClr val="4C81CB"/>
              </a:solidFill>
              <a:latin typeface="Archivo Black"/>
              <a:ea typeface="Archivo Black"/>
              <a:cs typeface="Archivo Black"/>
              <a:sym typeface="Archiv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374844" y="-4913501"/>
            <a:ext cx="1538312" cy="14344163"/>
            <a:chOff x="0" y="0"/>
            <a:chExt cx="527139" cy="4915368"/>
          </a:xfrm>
        </p:grpSpPr>
        <p:sp>
          <p:nvSpPr>
            <p:cNvPr id="3" name="Freeform 3"/>
            <p:cNvSpPr/>
            <p:nvPr/>
          </p:nvSpPr>
          <p:spPr>
            <a:xfrm>
              <a:off x="0" y="0"/>
              <a:ext cx="527139" cy="4915369"/>
            </a:xfrm>
            <a:custGeom>
              <a:avLst/>
              <a:gdLst/>
              <a:ahLst/>
              <a:cxnLst/>
              <a:rect l="l" t="t" r="r" b="b"/>
              <a:pathLst>
                <a:path w="527139" h="4915369">
                  <a:moveTo>
                    <a:pt x="35229" y="0"/>
                  </a:moveTo>
                  <a:lnTo>
                    <a:pt x="491910" y="0"/>
                  </a:lnTo>
                  <a:cubicBezTo>
                    <a:pt x="501253" y="0"/>
                    <a:pt x="510214" y="3712"/>
                    <a:pt x="516821" y="10318"/>
                  </a:cubicBezTo>
                  <a:cubicBezTo>
                    <a:pt x="523428" y="16925"/>
                    <a:pt x="527139" y="25886"/>
                    <a:pt x="527139" y="35229"/>
                  </a:cubicBezTo>
                  <a:lnTo>
                    <a:pt x="527139" y="4880139"/>
                  </a:lnTo>
                  <a:cubicBezTo>
                    <a:pt x="527139" y="4899596"/>
                    <a:pt x="511367" y="4915369"/>
                    <a:pt x="491910" y="4915369"/>
                  </a:cubicBezTo>
                  <a:lnTo>
                    <a:pt x="35229" y="4915369"/>
                  </a:lnTo>
                  <a:cubicBezTo>
                    <a:pt x="25886" y="4915369"/>
                    <a:pt x="16925" y="4911657"/>
                    <a:pt x="10318" y="4905050"/>
                  </a:cubicBezTo>
                  <a:cubicBezTo>
                    <a:pt x="3712" y="4898444"/>
                    <a:pt x="0" y="4889483"/>
                    <a:pt x="0" y="4880139"/>
                  </a:cubicBezTo>
                  <a:lnTo>
                    <a:pt x="0" y="35229"/>
                  </a:lnTo>
                  <a:cubicBezTo>
                    <a:pt x="0" y="25886"/>
                    <a:pt x="3712" y="16925"/>
                    <a:pt x="10318" y="10318"/>
                  </a:cubicBezTo>
                  <a:cubicBezTo>
                    <a:pt x="16925" y="3712"/>
                    <a:pt x="25886" y="0"/>
                    <a:pt x="35229" y="0"/>
                  </a:cubicBezTo>
                  <a:close/>
                </a:path>
              </a:pathLst>
            </a:custGeom>
            <a:solidFill>
              <a:srgbClr val="4C81CB"/>
            </a:solidFill>
            <a:ln w="9525" cap="sq">
              <a:solidFill>
                <a:srgbClr val="474747"/>
              </a:solidFill>
              <a:prstDash val="solid"/>
              <a:miter/>
            </a:ln>
          </p:spPr>
          <p:txBody>
            <a:bodyPr/>
            <a:lstStyle/>
            <a:p>
              <a:endParaRPr lang="fr-FR" dirty="0"/>
            </a:p>
          </p:txBody>
        </p:sp>
        <p:sp>
          <p:nvSpPr>
            <p:cNvPr id="4" name="TextBox 4"/>
            <p:cNvSpPr txBox="1"/>
            <p:nvPr/>
          </p:nvSpPr>
          <p:spPr>
            <a:xfrm>
              <a:off x="0" y="-19050"/>
              <a:ext cx="527139"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Freeform 5"/>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3458438" y="8324494"/>
            <a:ext cx="5715287" cy="2369246"/>
          </a:xfrm>
          <a:custGeom>
            <a:avLst/>
            <a:gdLst/>
            <a:ahLst/>
            <a:cxnLst/>
            <a:rect l="l" t="t" r="r" b="b"/>
            <a:pathLst>
              <a:path w="5715287" h="2369246">
                <a:moveTo>
                  <a:pt x="0" y="0"/>
                </a:moveTo>
                <a:lnTo>
                  <a:pt x="5715287" y="0"/>
                </a:lnTo>
                <a:lnTo>
                  <a:pt x="5715287" y="2369246"/>
                </a:lnTo>
                <a:lnTo>
                  <a:pt x="0" y="23692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6638339" y="-1551210"/>
            <a:ext cx="3987615" cy="4114800"/>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967060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1810790" y="1978727"/>
            <a:ext cx="14666420" cy="606063"/>
          </a:xfrm>
          <a:prstGeom prst="rect">
            <a:avLst/>
          </a:prstGeom>
        </p:spPr>
        <p:txBody>
          <a:bodyPr lIns="0" tIns="0" rIns="0" bIns="0" rtlCol="0" anchor="t">
            <a:spAutoFit/>
          </a:bodyPr>
          <a:lstStyle/>
          <a:p>
            <a:pPr algn="ctr">
              <a:lnSpc>
                <a:spcPts val="4264"/>
              </a:lnSpc>
            </a:pPr>
            <a:r>
              <a:rPr lang="fr-FR" sz="5400" spc="-110" dirty="0">
                <a:solidFill>
                  <a:srgbClr val="FFFFFF"/>
                </a:solidFill>
                <a:latin typeface="Archivo Black"/>
                <a:ea typeface="Archivo Black"/>
                <a:cs typeface="Archivo Black"/>
                <a:sym typeface="Archivo Black"/>
              </a:rPr>
              <a:t>Supports module</a:t>
            </a:r>
            <a:endParaRPr lang="en-US" sz="5400" spc="-110" dirty="0">
              <a:solidFill>
                <a:srgbClr val="FFFFFF"/>
              </a:solidFill>
              <a:latin typeface="Archivo Black"/>
              <a:ea typeface="Archivo Black"/>
              <a:cs typeface="Archivo Black"/>
              <a:sym typeface="Archivo Black"/>
            </a:endParaRPr>
          </a:p>
        </p:txBody>
      </p:sp>
      <p:sp>
        <p:nvSpPr>
          <p:cNvPr id="13" name="TextBox 12">
            <a:extLst>
              <a:ext uri="{FF2B5EF4-FFF2-40B4-BE49-F238E27FC236}">
                <a16:creationId xmlns:a16="http://schemas.microsoft.com/office/drawing/2014/main" id="{1505ECD5-721F-4F54-AD2C-EC98145AA9B9}"/>
              </a:ext>
            </a:extLst>
          </p:cNvPr>
          <p:cNvSpPr txBox="1"/>
          <p:nvPr/>
        </p:nvSpPr>
        <p:spPr>
          <a:xfrm>
            <a:off x="1600200" y="3690438"/>
            <a:ext cx="15680777" cy="4616648"/>
          </a:xfrm>
          <a:prstGeom prst="rect">
            <a:avLst/>
          </a:prstGeom>
        </p:spPr>
        <p:txBody>
          <a:bodyPr wrap="square" lIns="0" tIns="0" rIns="0" bIns="0" rtlCol="0" anchor="t">
            <a:spAutoFit/>
          </a:bodyPr>
          <a:lstStyle/>
          <a:p>
            <a:pPr marL="571500" indent="-571500">
              <a:buFont typeface="Arial" panose="020B0604020202020204" pitchFamily="34" charset="0"/>
              <a:buChar char="•"/>
            </a:pPr>
            <a:r>
              <a:rPr lang="fr-FR" sz="4400" dirty="0">
                <a:latin typeface="Montserrat" panose="020B0604020202020204" charset="0"/>
                <a:ea typeface="Calibri" panose="020F0502020204030204" pitchFamily="34" charset="0"/>
                <a:cs typeface="Calibri" panose="020F0502020204030204" pitchFamily="34" charset="0"/>
              </a:rPr>
              <a:t>Vidéos synthétiques 15-20 minutes et notions clés</a:t>
            </a:r>
          </a:p>
          <a:p>
            <a:pPr marL="571500" indent="-571500">
              <a:buFont typeface="Arial" panose="020B0604020202020204" pitchFamily="34" charset="0"/>
              <a:buChar char="•"/>
            </a:pPr>
            <a:r>
              <a:rPr lang="fr-FR" sz="4400" dirty="0">
                <a:latin typeface="Montserrat" panose="020B0604020202020204" charset="0"/>
                <a:ea typeface="Calibri" panose="020F0502020204030204" pitchFamily="34" charset="0"/>
                <a:cs typeface="Calibri" panose="020F0502020204030204" pitchFamily="34" charset="0"/>
              </a:rPr>
              <a:t>Interviews d’experts et tables rondes</a:t>
            </a:r>
          </a:p>
          <a:p>
            <a:pPr marL="571500" indent="-571500">
              <a:buFont typeface="Arial" panose="020B0604020202020204" pitchFamily="34" charset="0"/>
              <a:buChar char="•"/>
            </a:pPr>
            <a:r>
              <a:rPr lang="fr-FR" sz="4400" dirty="0">
                <a:latin typeface="Montserrat" panose="020B0604020202020204" charset="0"/>
                <a:ea typeface="Calibri" panose="020F0502020204030204" pitchFamily="34" charset="0"/>
                <a:cs typeface="Calibri" panose="020F0502020204030204" pitchFamily="34" charset="0"/>
              </a:rPr>
              <a:t>Ateliers interactifs</a:t>
            </a:r>
          </a:p>
          <a:p>
            <a:pPr marL="571500" indent="-571500">
              <a:buFont typeface="Arial" panose="020B0604020202020204" pitchFamily="34" charset="0"/>
              <a:buChar char="•"/>
            </a:pPr>
            <a:r>
              <a:rPr lang="fr-FR" sz="4400" dirty="0">
                <a:latin typeface="Montserrat" panose="020B0604020202020204" charset="0"/>
                <a:ea typeface="Calibri" panose="020F0502020204030204" pitchFamily="34" charset="0"/>
                <a:cs typeface="Calibri" panose="020F0502020204030204" pitchFamily="34" charset="0"/>
              </a:rPr>
              <a:t>Environ 12-15 heures </a:t>
            </a:r>
            <a:r>
              <a:rPr lang="fr-FR" sz="4400" u="sng" dirty="0">
                <a:latin typeface="Montserrat" panose="020B0604020202020204" charset="0"/>
                <a:ea typeface="Calibri" panose="020F0502020204030204" pitchFamily="34" charset="0"/>
                <a:cs typeface="Calibri" panose="020F0502020204030204" pitchFamily="34" charset="0"/>
              </a:rPr>
              <a:t>de travail</a:t>
            </a:r>
            <a:r>
              <a:rPr lang="fr-FR" sz="4400" dirty="0">
                <a:latin typeface="Montserrat" panose="020B0604020202020204" charset="0"/>
                <a:ea typeface="Calibri" panose="020F0502020204030204" pitchFamily="34" charset="0"/>
                <a:cs typeface="Calibri" panose="020F0502020204030204" pitchFamily="34" charset="0"/>
              </a:rPr>
              <a:t> : </a:t>
            </a:r>
            <a:r>
              <a:rPr lang="fr-FR" sz="4400" b="1" dirty="0">
                <a:solidFill>
                  <a:srgbClr val="FF0000"/>
                </a:solidFill>
                <a:latin typeface="Montserrat" panose="020B0604020202020204" charset="0"/>
                <a:ea typeface="Calibri" panose="020F0502020204030204" pitchFamily="34" charset="0"/>
                <a:cs typeface="Calibri" panose="020F0502020204030204" pitchFamily="34" charset="0"/>
              </a:rPr>
              <a:t>ne pas attendre le dernier moment</a:t>
            </a:r>
          </a:p>
          <a:p>
            <a:pPr marL="571500" indent="-571500">
              <a:buFont typeface="Arial" panose="020B0604020202020204" pitchFamily="34" charset="0"/>
              <a:buChar char="•"/>
            </a:pPr>
            <a:r>
              <a:rPr lang="fr-FR" sz="4400" dirty="0">
                <a:latin typeface="Montserrat" panose="020B0604020202020204" charset="0"/>
                <a:ea typeface="Calibri" panose="020F0502020204030204" pitchFamily="34" charset="0"/>
                <a:cs typeface="Calibri" panose="020F0502020204030204" pitchFamily="34" charset="0"/>
              </a:rPr>
              <a:t>Vidéos suivies de </a:t>
            </a:r>
            <a:r>
              <a:rPr lang="fr-FR" sz="4400" b="1" dirty="0" err="1">
                <a:solidFill>
                  <a:srgbClr val="FF0000"/>
                </a:solidFill>
                <a:latin typeface="Montserrat" panose="020B0604020202020204" charset="0"/>
                <a:ea typeface="Calibri" panose="020F0502020204030204" pitchFamily="34" charset="0"/>
                <a:cs typeface="Calibri" panose="020F0502020204030204" pitchFamily="34" charset="0"/>
              </a:rPr>
              <a:t>QCMs</a:t>
            </a:r>
            <a:r>
              <a:rPr lang="fr-FR" sz="4400" dirty="0">
                <a:latin typeface="Montserrat" panose="020B0604020202020204" charset="0"/>
                <a:ea typeface="Calibri" panose="020F0502020204030204" pitchFamily="34" charset="0"/>
                <a:cs typeface="Calibri" panose="020F0502020204030204" pitchFamily="34" charset="0"/>
              </a:rPr>
              <a:t> pour valider chaque module</a:t>
            </a:r>
          </a:p>
          <a:p>
            <a:endParaRPr lang="fr-FR" sz="3600" b="1" dirty="0">
              <a:solidFill>
                <a:srgbClr val="FF0000"/>
              </a:solidFill>
              <a:latin typeface="Montserrat" panose="020B060402020202020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65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374844" y="-4913501"/>
            <a:ext cx="1538312" cy="14344163"/>
            <a:chOff x="0" y="0"/>
            <a:chExt cx="527139" cy="4915368"/>
          </a:xfrm>
        </p:grpSpPr>
        <p:sp>
          <p:nvSpPr>
            <p:cNvPr id="3" name="Freeform 3"/>
            <p:cNvSpPr/>
            <p:nvPr/>
          </p:nvSpPr>
          <p:spPr>
            <a:xfrm>
              <a:off x="0" y="0"/>
              <a:ext cx="527139" cy="4915369"/>
            </a:xfrm>
            <a:custGeom>
              <a:avLst/>
              <a:gdLst/>
              <a:ahLst/>
              <a:cxnLst/>
              <a:rect l="l" t="t" r="r" b="b"/>
              <a:pathLst>
                <a:path w="527139" h="4915369">
                  <a:moveTo>
                    <a:pt x="35229" y="0"/>
                  </a:moveTo>
                  <a:lnTo>
                    <a:pt x="491910" y="0"/>
                  </a:lnTo>
                  <a:cubicBezTo>
                    <a:pt x="501253" y="0"/>
                    <a:pt x="510214" y="3712"/>
                    <a:pt x="516821" y="10318"/>
                  </a:cubicBezTo>
                  <a:cubicBezTo>
                    <a:pt x="523428" y="16925"/>
                    <a:pt x="527139" y="25886"/>
                    <a:pt x="527139" y="35229"/>
                  </a:cubicBezTo>
                  <a:lnTo>
                    <a:pt x="527139" y="4880139"/>
                  </a:lnTo>
                  <a:cubicBezTo>
                    <a:pt x="527139" y="4899596"/>
                    <a:pt x="511367" y="4915369"/>
                    <a:pt x="491910" y="4915369"/>
                  </a:cubicBezTo>
                  <a:lnTo>
                    <a:pt x="35229" y="4915369"/>
                  </a:lnTo>
                  <a:cubicBezTo>
                    <a:pt x="25886" y="4915369"/>
                    <a:pt x="16925" y="4911657"/>
                    <a:pt x="10318" y="4905050"/>
                  </a:cubicBezTo>
                  <a:cubicBezTo>
                    <a:pt x="3712" y="4898444"/>
                    <a:pt x="0" y="4889483"/>
                    <a:pt x="0" y="4880139"/>
                  </a:cubicBezTo>
                  <a:lnTo>
                    <a:pt x="0" y="35229"/>
                  </a:lnTo>
                  <a:cubicBezTo>
                    <a:pt x="0" y="25886"/>
                    <a:pt x="3712" y="16925"/>
                    <a:pt x="10318" y="10318"/>
                  </a:cubicBezTo>
                  <a:cubicBezTo>
                    <a:pt x="16925" y="3712"/>
                    <a:pt x="25886" y="0"/>
                    <a:pt x="35229" y="0"/>
                  </a:cubicBezTo>
                  <a:close/>
                </a:path>
              </a:pathLst>
            </a:custGeom>
            <a:solidFill>
              <a:srgbClr val="4C81CB"/>
            </a:solidFill>
            <a:ln w="9525" cap="sq">
              <a:solidFill>
                <a:srgbClr val="474747"/>
              </a:solidFill>
              <a:prstDash val="solid"/>
              <a:miter/>
            </a:ln>
          </p:spPr>
          <p:txBody>
            <a:bodyPr/>
            <a:lstStyle/>
            <a:p>
              <a:endParaRPr lang="fr-FR" dirty="0"/>
            </a:p>
          </p:txBody>
        </p:sp>
        <p:sp>
          <p:nvSpPr>
            <p:cNvPr id="4" name="TextBox 4"/>
            <p:cNvSpPr txBox="1"/>
            <p:nvPr/>
          </p:nvSpPr>
          <p:spPr>
            <a:xfrm>
              <a:off x="0" y="-19050"/>
              <a:ext cx="527139"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Freeform 5"/>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3458438" y="8324494"/>
            <a:ext cx="5715287" cy="2369246"/>
          </a:xfrm>
          <a:custGeom>
            <a:avLst/>
            <a:gdLst/>
            <a:ahLst/>
            <a:cxnLst/>
            <a:rect l="l" t="t" r="r" b="b"/>
            <a:pathLst>
              <a:path w="5715287" h="2369246">
                <a:moveTo>
                  <a:pt x="0" y="0"/>
                </a:moveTo>
                <a:lnTo>
                  <a:pt x="5715287" y="0"/>
                </a:lnTo>
                <a:lnTo>
                  <a:pt x="5715287" y="2369246"/>
                </a:lnTo>
                <a:lnTo>
                  <a:pt x="0" y="23692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6638339" y="-1551210"/>
            <a:ext cx="3987615" cy="4114800"/>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967060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1810790" y="1978727"/>
            <a:ext cx="14666420" cy="606063"/>
          </a:xfrm>
          <a:prstGeom prst="rect">
            <a:avLst/>
          </a:prstGeom>
        </p:spPr>
        <p:txBody>
          <a:bodyPr lIns="0" tIns="0" rIns="0" bIns="0" rtlCol="0" anchor="t">
            <a:spAutoFit/>
          </a:bodyPr>
          <a:lstStyle/>
          <a:p>
            <a:pPr algn="ctr">
              <a:lnSpc>
                <a:spcPts val="4264"/>
              </a:lnSpc>
            </a:pPr>
            <a:r>
              <a:rPr lang="fr-FR" sz="5400" spc="-110" dirty="0">
                <a:solidFill>
                  <a:srgbClr val="FFFFFF"/>
                </a:solidFill>
                <a:latin typeface="Archivo Black"/>
                <a:ea typeface="Archivo Black"/>
                <a:cs typeface="Archivo Black"/>
                <a:sym typeface="Archivo Black"/>
              </a:rPr>
              <a:t>Progression module</a:t>
            </a:r>
            <a:endParaRPr lang="en-US" sz="5400" spc="-110" dirty="0">
              <a:solidFill>
                <a:srgbClr val="FFFFFF"/>
              </a:solidFill>
              <a:latin typeface="Archivo Black"/>
              <a:ea typeface="Archivo Black"/>
              <a:cs typeface="Archivo Black"/>
              <a:sym typeface="Archivo Black"/>
            </a:endParaRPr>
          </a:p>
        </p:txBody>
      </p:sp>
      <p:graphicFrame>
        <p:nvGraphicFramePr>
          <p:cNvPr id="14" name="Espace réservé du contenu 3">
            <a:extLst>
              <a:ext uri="{FF2B5EF4-FFF2-40B4-BE49-F238E27FC236}">
                <a16:creationId xmlns:a16="http://schemas.microsoft.com/office/drawing/2014/main" id="{5B41FB21-1BEF-4181-977F-8811897CDE3B}"/>
              </a:ext>
            </a:extLst>
          </p:cNvPr>
          <p:cNvGraphicFramePr>
            <a:graphicFrameLocks/>
          </p:cNvGraphicFramePr>
          <p:nvPr>
            <p:extLst>
              <p:ext uri="{D42A27DB-BD31-4B8C-83A1-F6EECF244321}">
                <p14:modId xmlns:p14="http://schemas.microsoft.com/office/powerpoint/2010/main" val="2794819794"/>
              </p:ext>
            </p:extLst>
          </p:nvPr>
        </p:nvGraphicFramePr>
        <p:xfrm>
          <a:off x="2266950" y="3429000"/>
          <a:ext cx="13754100" cy="427321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2" name="ZoneTexte 11">
            <a:extLst>
              <a:ext uri="{FF2B5EF4-FFF2-40B4-BE49-F238E27FC236}">
                <a16:creationId xmlns:a16="http://schemas.microsoft.com/office/drawing/2014/main" id="{9BDC2A3A-576C-46BC-805D-A462FA578F57}"/>
              </a:ext>
            </a:extLst>
          </p:cNvPr>
          <p:cNvSpPr txBox="1"/>
          <p:nvPr/>
        </p:nvSpPr>
        <p:spPr>
          <a:xfrm>
            <a:off x="4343400" y="5295857"/>
            <a:ext cx="156069" cy="523220"/>
          </a:xfrm>
          <a:prstGeom prst="rect">
            <a:avLst/>
          </a:prstGeom>
          <a:noFill/>
        </p:spPr>
        <p:txBody>
          <a:bodyPr wrap="square" rtlCol="0">
            <a:spAutoFit/>
          </a:bodyPr>
          <a:lstStyle/>
          <a:p>
            <a:r>
              <a:rPr lang="fr-FR" sz="2800" dirty="0">
                <a:solidFill>
                  <a:schemeClr val="accent2">
                    <a:lumMod val="75000"/>
                  </a:schemeClr>
                </a:solidFill>
              </a:rPr>
              <a:t>*</a:t>
            </a:r>
          </a:p>
        </p:txBody>
      </p:sp>
      <p:sp>
        <p:nvSpPr>
          <p:cNvPr id="18" name="ZoneTexte 17">
            <a:extLst>
              <a:ext uri="{FF2B5EF4-FFF2-40B4-BE49-F238E27FC236}">
                <a16:creationId xmlns:a16="http://schemas.microsoft.com/office/drawing/2014/main" id="{C0D0B7F5-2534-4F75-9B0A-78748FFDF246}"/>
              </a:ext>
            </a:extLst>
          </p:cNvPr>
          <p:cNvSpPr txBox="1"/>
          <p:nvPr/>
        </p:nvSpPr>
        <p:spPr>
          <a:xfrm>
            <a:off x="6650514" y="5295857"/>
            <a:ext cx="156069" cy="523220"/>
          </a:xfrm>
          <a:prstGeom prst="rect">
            <a:avLst/>
          </a:prstGeom>
          <a:noFill/>
        </p:spPr>
        <p:txBody>
          <a:bodyPr wrap="square" rtlCol="0">
            <a:spAutoFit/>
          </a:bodyPr>
          <a:lstStyle/>
          <a:p>
            <a:r>
              <a:rPr lang="fr-FR" sz="2800" dirty="0">
                <a:solidFill>
                  <a:schemeClr val="accent2">
                    <a:lumMod val="75000"/>
                  </a:schemeClr>
                </a:solidFill>
              </a:rPr>
              <a:t>*</a:t>
            </a:r>
          </a:p>
        </p:txBody>
      </p:sp>
      <p:sp>
        <p:nvSpPr>
          <p:cNvPr id="19" name="ZoneTexte 18">
            <a:extLst>
              <a:ext uri="{FF2B5EF4-FFF2-40B4-BE49-F238E27FC236}">
                <a16:creationId xmlns:a16="http://schemas.microsoft.com/office/drawing/2014/main" id="{B71825F8-CC43-48FF-B01D-8CC8FCAC1719}"/>
              </a:ext>
            </a:extLst>
          </p:cNvPr>
          <p:cNvSpPr txBox="1"/>
          <p:nvPr/>
        </p:nvSpPr>
        <p:spPr>
          <a:xfrm>
            <a:off x="8964071" y="5286498"/>
            <a:ext cx="156069" cy="523220"/>
          </a:xfrm>
          <a:prstGeom prst="rect">
            <a:avLst/>
          </a:prstGeom>
          <a:noFill/>
        </p:spPr>
        <p:txBody>
          <a:bodyPr wrap="square" rtlCol="0">
            <a:spAutoFit/>
          </a:bodyPr>
          <a:lstStyle/>
          <a:p>
            <a:r>
              <a:rPr lang="fr-FR" sz="2800" dirty="0">
                <a:solidFill>
                  <a:schemeClr val="accent2">
                    <a:lumMod val="75000"/>
                  </a:schemeClr>
                </a:solidFill>
              </a:rPr>
              <a:t>*</a:t>
            </a:r>
          </a:p>
        </p:txBody>
      </p:sp>
      <p:sp>
        <p:nvSpPr>
          <p:cNvPr id="20" name="ZoneTexte 19">
            <a:extLst>
              <a:ext uri="{FF2B5EF4-FFF2-40B4-BE49-F238E27FC236}">
                <a16:creationId xmlns:a16="http://schemas.microsoft.com/office/drawing/2014/main" id="{05FD4002-EA06-4EF4-900C-931E6FC57780}"/>
              </a:ext>
            </a:extLst>
          </p:cNvPr>
          <p:cNvSpPr txBox="1"/>
          <p:nvPr/>
        </p:nvSpPr>
        <p:spPr>
          <a:xfrm>
            <a:off x="11362561" y="5280779"/>
            <a:ext cx="156069" cy="523220"/>
          </a:xfrm>
          <a:prstGeom prst="rect">
            <a:avLst/>
          </a:prstGeom>
          <a:noFill/>
        </p:spPr>
        <p:txBody>
          <a:bodyPr wrap="square" rtlCol="0">
            <a:spAutoFit/>
          </a:bodyPr>
          <a:lstStyle/>
          <a:p>
            <a:r>
              <a:rPr lang="fr-FR" sz="2800" dirty="0">
                <a:solidFill>
                  <a:schemeClr val="accent2">
                    <a:lumMod val="75000"/>
                  </a:schemeClr>
                </a:solidFill>
              </a:rPr>
              <a:t>*</a:t>
            </a:r>
          </a:p>
        </p:txBody>
      </p:sp>
      <p:sp>
        <p:nvSpPr>
          <p:cNvPr id="21" name="ZoneTexte 20">
            <a:extLst>
              <a:ext uri="{FF2B5EF4-FFF2-40B4-BE49-F238E27FC236}">
                <a16:creationId xmlns:a16="http://schemas.microsoft.com/office/drawing/2014/main" id="{02C5542C-0BAB-4037-8B33-23116E01C6B1}"/>
              </a:ext>
            </a:extLst>
          </p:cNvPr>
          <p:cNvSpPr txBox="1"/>
          <p:nvPr/>
        </p:nvSpPr>
        <p:spPr>
          <a:xfrm>
            <a:off x="13613770" y="5295857"/>
            <a:ext cx="156069" cy="523220"/>
          </a:xfrm>
          <a:prstGeom prst="rect">
            <a:avLst/>
          </a:prstGeom>
          <a:noFill/>
        </p:spPr>
        <p:txBody>
          <a:bodyPr wrap="square" rtlCol="0">
            <a:spAutoFit/>
          </a:bodyPr>
          <a:lstStyle/>
          <a:p>
            <a:r>
              <a:rPr lang="fr-FR" sz="2800" dirty="0">
                <a:solidFill>
                  <a:schemeClr val="accent2">
                    <a:lumMod val="75000"/>
                  </a:schemeClr>
                </a:solidFill>
              </a:rPr>
              <a:t>*</a:t>
            </a:r>
          </a:p>
        </p:txBody>
      </p:sp>
      <p:sp>
        <p:nvSpPr>
          <p:cNvPr id="22" name="ZoneTexte 21">
            <a:extLst>
              <a:ext uri="{FF2B5EF4-FFF2-40B4-BE49-F238E27FC236}">
                <a16:creationId xmlns:a16="http://schemas.microsoft.com/office/drawing/2014/main" id="{75F2B3DB-FC47-42EC-8989-844EBEAEF09C}"/>
              </a:ext>
            </a:extLst>
          </p:cNvPr>
          <p:cNvSpPr txBox="1"/>
          <p:nvPr/>
        </p:nvSpPr>
        <p:spPr>
          <a:xfrm>
            <a:off x="16021050" y="5295857"/>
            <a:ext cx="156069" cy="523220"/>
          </a:xfrm>
          <a:prstGeom prst="rect">
            <a:avLst/>
          </a:prstGeom>
          <a:noFill/>
        </p:spPr>
        <p:txBody>
          <a:bodyPr wrap="square" rtlCol="0">
            <a:spAutoFit/>
          </a:bodyPr>
          <a:lstStyle/>
          <a:p>
            <a:r>
              <a:rPr lang="fr-FR" sz="2800" dirty="0">
                <a:solidFill>
                  <a:schemeClr val="accent2">
                    <a:lumMod val="75000"/>
                  </a:schemeClr>
                </a:solidFill>
              </a:rPr>
              <a:t>*</a:t>
            </a:r>
          </a:p>
        </p:txBody>
      </p:sp>
      <p:sp>
        <p:nvSpPr>
          <p:cNvPr id="23" name="ZoneTexte 22">
            <a:extLst>
              <a:ext uri="{FF2B5EF4-FFF2-40B4-BE49-F238E27FC236}">
                <a16:creationId xmlns:a16="http://schemas.microsoft.com/office/drawing/2014/main" id="{FA8989B2-D86E-4C3D-B565-20BCF273039C}"/>
              </a:ext>
            </a:extLst>
          </p:cNvPr>
          <p:cNvSpPr txBox="1"/>
          <p:nvPr/>
        </p:nvSpPr>
        <p:spPr>
          <a:xfrm>
            <a:off x="5638800" y="3802875"/>
            <a:ext cx="14176869" cy="523220"/>
          </a:xfrm>
          <a:prstGeom prst="rect">
            <a:avLst/>
          </a:prstGeom>
          <a:noFill/>
        </p:spPr>
        <p:txBody>
          <a:bodyPr wrap="square" rtlCol="0">
            <a:spAutoFit/>
          </a:bodyPr>
          <a:lstStyle/>
          <a:p>
            <a:r>
              <a:rPr lang="fr-FR" sz="2800" dirty="0">
                <a:solidFill>
                  <a:schemeClr val="accent2">
                    <a:lumMod val="75000"/>
                  </a:schemeClr>
                </a:solidFill>
              </a:rPr>
              <a:t>* : QCM d’évaluation pour passer aux étapes suivantes</a:t>
            </a:r>
          </a:p>
        </p:txBody>
      </p:sp>
      <p:sp>
        <p:nvSpPr>
          <p:cNvPr id="13" name="ZoneTexte 12">
            <a:extLst>
              <a:ext uri="{FF2B5EF4-FFF2-40B4-BE49-F238E27FC236}">
                <a16:creationId xmlns:a16="http://schemas.microsoft.com/office/drawing/2014/main" id="{AAC7F835-1AA8-41EA-B30F-5B328C9B45FA}"/>
              </a:ext>
            </a:extLst>
          </p:cNvPr>
          <p:cNvSpPr txBox="1"/>
          <p:nvPr/>
        </p:nvSpPr>
        <p:spPr>
          <a:xfrm>
            <a:off x="4757914" y="6917381"/>
            <a:ext cx="2434731" cy="461665"/>
          </a:xfrm>
          <a:prstGeom prst="rect">
            <a:avLst/>
          </a:prstGeom>
          <a:noFill/>
        </p:spPr>
        <p:txBody>
          <a:bodyPr wrap="square" rtlCol="0">
            <a:spAutoFit/>
          </a:bodyPr>
          <a:lstStyle/>
          <a:p>
            <a:r>
              <a:rPr lang="fr-FR" sz="2400" dirty="0">
                <a:latin typeface="Montserrat" panose="020B0604020202020204" charset="0"/>
              </a:rPr>
              <a:t>26 janvier</a:t>
            </a:r>
          </a:p>
        </p:txBody>
      </p:sp>
      <p:sp>
        <p:nvSpPr>
          <p:cNvPr id="24" name="ZoneTexte 23">
            <a:extLst>
              <a:ext uri="{FF2B5EF4-FFF2-40B4-BE49-F238E27FC236}">
                <a16:creationId xmlns:a16="http://schemas.microsoft.com/office/drawing/2014/main" id="{F0FCFB41-6EE1-430A-96F2-ED403871C249}"/>
              </a:ext>
            </a:extLst>
          </p:cNvPr>
          <p:cNvSpPr txBox="1"/>
          <p:nvPr/>
        </p:nvSpPr>
        <p:spPr>
          <a:xfrm>
            <a:off x="7203152" y="7263930"/>
            <a:ext cx="2434731" cy="461665"/>
          </a:xfrm>
          <a:prstGeom prst="rect">
            <a:avLst/>
          </a:prstGeom>
          <a:noFill/>
        </p:spPr>
        <p:txBody>
          <a:bodyPr wrap="square" rtlCol="0">
            <a:spAutoFit/>
          </a:bodyPr>
          <a:lstStyle/>
          <a:p>
            <a:r>
              <a:rPr lang="fr-FR" sz="2400" dirty="0">
                <a:latin typeface="Montserrat" panose="020B0604020202020204" charset="0"/>
              </a:rPr>
              <a:t>23 février</a:t>
            </a:r>
          </a:p>
        </p:txBody>
      </p:sp>
      <p:sp>
        <p:nvSpPr>
          <p:cNvPr id="25" name="ZoneTexte 24">
            <a:extLst>
              <a:ext uri="{FF2B5EF4-FFF2-40B4-BE49-F238E27FC236}">
                <a16:creationId xmlns:a16="http://schemas.microsoft.com/office/drawing/2014/main" id="{CC8CF0A4-6948-4CF8-A12B-6370885AC4B4}"/>
              </a:ext>
            </a:extLst>
          </p:cNvPr>
          <p:cNvSpPr txBox="1"/>
          <p:nvPr/>
        </p:nvSpPr>
        <p:spPr>
          <a:xfrm>
            <a:off x="9581899" y="7517545"/>
            <a:ext cx="2434731" cy="461665"/>
          </a:xfrm>
          <a:prstGeom prst="rect">
            <a:avLst/>
          </a:prstGeom>
          <a:noFill/>
        </p:spPr>
        <p:txBody>
          <a:bodyPr wrap="square" rtlCol="0">
            <a:spAutoFit/>
          </a:bodyPr>
          <a:lstStyle/>
          <a:p>
            <a:r>
              <a:rPr lang="fr-FR" sz="2400" dirty="0">
                <a:latin typeface="Montserrat" panose="020B0604020202020204" charset="0"/>
              </a:rPr>
              <a:t>23 mars</a:t>
            </a:r>
          </a:p>
        </p:txBody>
      </p:sp>
      <p:sp>
        <p:nvSpPr>
          <p:cNvPr id="26" name="ZoneTexte 25">
            <a:extLst>
              <a:ext uri="{FF2B5EF4-FFF2-40B4-BE49-F238E27FC236}">
                <a16:creationId xmlns:a16="http://schemas.microsoft.com/office/drawing/2014/main" id="{D37A827F-866F-43C7-B744-F6A87DE51070}"/>
              </a:ext>
            </a:extLst>
          </p:cNvPr>
          <p:cNvSpPr txBox="1"/>
          <p:nvPr/>
        </p:nvSpPr>
        <p:spPr>
          <a:xfrm>
            <a:off x="12016630" y="7810221"/>
            <a:ext cx="2434731" cy="461665"/>
          </a:xfrm>
          <a:prstGeom prst="rect">
            <a:avLst/>
          </a:prstGeom>
          <a:noFill/>
        </p:spPr>
        <p:txBody>
          <a:bodyPr wrap="square" rtlCol="0">
            <a:spAutoFit/>
          </a:bodyPr>
          <a:lstStyle/>
          <a:p>
            <a:r>
              <a:rPr lang="fr-FR" sz="2400" dirty="0">
                <a:latin typeface="Montserrat" panose="020B0604020202020204" charset="0"/>
              </a:rPr>
              <a:t>20 avril</a:t>
            </a:r>
          </a:p>
        </p:txBody>
      </p:sp>
      <p:sp>
        <p:nvSpPr>
          <p:cNvPr id="27" name="ZoneTexte 26">
            <a:extLst>
              <a:ext uri="{FF2B5EF4-FFF2-40B4-BE49-F238E27FC236}">
                <a16:creationId xmlns:a16="http://schemas.microsoft.com/office/drawing/2014/main" id="{0825D987-9AAC-4A84-942F-420D814D9C09}"/>
              </a:ext>
            </a:extLst>
          </p:cNvPr>
          <p:cNvSpPr txBox="1"/>
          <p:nvPr/>
        </p:nvSpPr>
        <p:spPr>
          <a:xfrm>
            <a:off x="5831429" y="8296366"/>
            <a:ext cx="7720060" cy="954107"/>
          </a:xfrm>
          <a:prstGeom prst="rect">
            <a:avLst/>
          </a:prstGeom>
          <a:noFill/>
        </p:spPr>
        <p:txBody>
          <a:bodyPr wrap="square" rtlCol="0">
            <a:spAutoFit/>
          </a:bodyPr>
          <a:lstStyle/>
          <a:p>
            <a:r>
              <a:rPr lang="fr-FR" sz="2800" b="1" dirty="0">
                <a:solidFill>
                  <a:srgbClr val="FF0000"/>
                </a:solidFill>
                <a:latin typeface="Montserrat" panose="020B0604020202020204" charset="0"/>
              </a:rPr>
              <a:t>Validation obligatoire avant le 17 mai </a:t>
            </a:r>
          </a:p>
          <a:p>
            <a:r>
              <a:rPr lang="fr-FR" sz="2800" b="1" dirty="0">
                <a:solidFill>
                  <a:srgbClr val="FF0000"/>
                </a:solidFill>
                <a:latin typeface="Montserrat" panose="020B0604020202020204" charset="0"/>
              </a:rPr>
              <a:t>Télécharger attestation de réussite à la fin ! </a:t>
            </a:r>
          </a:p>
        </p:txBody>
      </p:sp>
    </p:spTree>
    <p:extLst>
      <p:ext uri="{BB962C8B-B14F-4D97-AF65-F5344CB8AC3E}">
        <p14:creationId xmlns:p14="http://schemas.microsoft.com/office/powerpoint/2010/main" val="56529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017229" y="2830830"/>
            <a:ext cx="8242625" cy="4836004"/>
          </a:xfrm>
          <a:prstGeom prst="rect">
            <a:avLst/>
          </a:prstGeom>
        </p:spPr>
        <p:txBody>
          <a:bodyPr wrap="square" lIns="0" tIns="0" rIns="0" bIns="0" rtlCol="0" anchor="t">
            <a:spAutoFit/>
          </a:bodyPr>
          <a:lstStyle/>
          <a:p>
            <a:pPr algn="ctr">
              <a:lnSpc>
                <a:spcPts val="12480"/>
              </a:lnSpc>
            </a:pPr>
            <a:r>
              <a:rPr lang="en-US" sz="12000" spc="-324" dirty="0">
                <a:solidFill>
                  <a:srgbClr val="4C81CB"/>
                </a:solidFill>
                <a:latin typeface="Archivo Black"/>
                <a:ea typeface="Archivo Black"/>
                <a:cs typeface="Archivo Black"/>
                <a:sym typeface="Archivo Black"/>
              </a:rPr>
              <a:t>Merci pour </a:t>
            </a:r>
            <a:r>
              <a:rPr lang="en-US" sz="12000" spc="-324" dirty="0" err="1">
                <a:solidFill>
                  <a:srgbClr val="4C81CB"/>
                </a:solidFill>
                <a:latin typeface="Archivo Black"/>
                <a:ea typeface="Archivo Black"/>
                <a:cs typeface="Archivo Black"/>
                <a:sym typeface="Archivo Black"/>
              </a:rPr>
              <a:t>votre</a:t>
            </a:r>
            <a:r>
              <a:rPr lang="en-US" sz="12000" spc="-324" dirty="0">
                <a:solidFill>
                  <a:srgbClr val="4C81CB"/>
                </a:solidFill>
                <a:latin typeface="Archivo Black"/>
                <a:ea typeface="Archivo Black"/>
                <a:cs typeface="Archivo Black"/>
                <a:sym typeface="Archivo Black"/>
              </a:rPr>
              <a:t> attention</a:t>
            </a:r>
          </a:p>
        </p:txBody>
      </p:sp>
      <p:sp>
        <p:nvSpPr>
          <p:cNvPr id="4" name="Freeform 4"/>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4301163" y="8639008"/>
            <a:ext cx="4716103" cy="4114800"/>
          </a:xfrm>
          <a:custGeom>
            <a:avLst/>
            <a:gdLst/>
            <a:ahLst/>
            <a:cxnLst/>
            <a:rect l="l" t="t" r="r" b="b"/>
            <a:pathLst>
              <a:path w="4716103" h="4114800">
                <a:moveTo>
                  <a:pt x="0" y="0"/>
                </a:moveTo>
                <a:lnTo>
                  <a:pt x="4716103" y="0"/>
                </a:lnTo>
                <a:lnTo>
                  <a:pt x="471610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678338" y="-1487343"/>
            <a:ext cx="7315200" cy="2974686"/>
          </a:xfrm>
          <a:custGeom>
            <a:avLst/>
            <a:gdLst/>
            <a:ahLst/>
            <a:cxnLst/>
            <a:rect l="l" t="t" r="r" b="b"/>
            <a:pathLst>
              <a:path w="7315200" h="2974686">
                <a:moveTo>
                  <a:pt x="0" y="0"/>
                </a:moveTo>
                <a:lnTo>
                  <a:pt x="7315200" y="0"/>
                </a:lnTo>
                <a:lnTo>
                  <a:pt x="7315200" y="2974686"/>
                </a:lnTo>
                <a:lnTo>
                  <a:pt x="0" y="29746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0726708" y="8802907"/>
            <a:ext cx="5229248" cy="2167761"/>
          </a:xfrm>
          <a:custGeom>
            <a:avLst/>
            <a:gdLst/>
            <a:ahLst/>
            <a:cxnLst/>
            <a:rect l="l" t="t" r="r" b="b"/>
            <a:pathLst>
              <a:path w="5229248" h="2167761">
                <a:moveTo>
                  <a:pt x="0" y="0"/>
                </a:moveTo>
                <a:lnTo>
                  <a:pt x="5229248" y="0"/>
                </a:lnTo>
                <a:lnTo>
                  <a:pt x="5229248" y="2167761"/>
                </a:lnTo>
                <a:lnTo>
                  <a:pt x="0" y="216776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16659214" y="-570057"/>
            <a:ext cx="3987615" cy="4114800"/>
          </a:xfrm>
          <a:custGeom>
            <a:avLst/>
            <a:gdLst/>
            <a:ahLst/>
            <a:cxnLst/>
            <a:rect l="l" t="t" r="r" b="b"/>
            <a:pathLst>
              <a:path w="3987615" h="4114800">
                <a:moveTo>
                  <a:pt x="0" y="0"/>
                </a:moveTo>
                <a:lnTo>
                  <a:pt x="3987616" y="0"/>
                </a:lnTo>
                <a:lnTo>
                  <a:pt x="3987616"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a:off x="668539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0">
            <a:extLst>
              <a:ext uri="{FF2B5EF4-FFF2-40B4-BE49-F238E27FC236}">
                <a16:creationId xmlns:a16="http://schemas.microsoft.com/office/drawing/2014/main" id="{2E8F4F04-86E8-4971-8F89-C8DC3B2E797E}"/>
              </a:ext>
            </a:extLst>
          </p:cNvPr>
          <p:cNvSpPr/>
          <p:nvPr/>
        </p:nvSpPr>
        <p:spPr>
          <a:xfrm>
            <a:off x="11223457" y="3544743"/>
            <a:ext cx="6155411" cy="3918310"/>
          </a:xfrm>
          <a:custGeom>
            <a:avLst/>
            <a:gdLst/>
            <a:ahLst/>
            <a:cxnLst/>
            <a:rect l="l" t="t" r="r" b="b"/>
            <a:pathLst>
              <a:path w="6155411" h="3918310">
                <a:moveTo>
                  <a:pt x="0" y="0"/>
                </a:moveTo>
                <a:lnTo>
                  <a:pt x="6155411" y="0"/>
                </a:lnTo>
                <a:lnTo>
                  <a:pt x="6155411" y="3918310"/>
                </a:lnTo>
                <a:lnTo>
                  <a:pt x="0" y="3918310"/>
                </a:lnTo>
                <a:lnTo>
                  <a:pt x="0" y="0"/>
                </a:lnTo>
                <a:close/>
              </a:path>
            </a:pathLst>
          </a:custGeom>
          <a:blipFill>
            <a:blip r:embed="rId18"/>
            <a:stretch>
              <a:fillRect l="-6457" r="-6457"/>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374844" y="-4913501"/>
            <a:ext cx="1538312" cy="14344163"/>
            <a:chOff x="0" y="0"/>
            <a:chExt cx="527139" cy="4915368"/>
          </a:xfrm>
        </p:grpSpPr>
        <p:sp>
          <p:nvSpPr>
            <p:cNvPr id="3" name="Freeform 3"/>
            <p:cNvSpPr/>
            <p:nvPr/>
          </p:nvSpPr>
          <p:spPr>
            <a:xfrm>
              <a:off x="0" y="0"/>
              <a:ext cx="527139" cy="4915369"/>
            </a:xfrm>
            <a:custGeom>
              <a:avLst/>
              <a:gdLst/>
              <a:ahLst/>
              <a:cxnLst/>
              <a:rect l="l" t="t" r="r" b="b"/>
              <a:pathLst>
                <a:path w="527139" h="4915369">
                  <a:moveTo>
                    <a:pt x="35229" y="0"/>
                  </a:moveTo>
                  <a:lnTo>
                    <a:pt x="491910" y="0"/>
                  </a:lnTo>
                  <a:cubicBezTo>
                    <a:pt x="501253" y="0"/>
                    <a:pt x="510214" y="3712"/>
                    <a:pt x="516821" y="10318"/>
                  </a:cubicBezTo>
                  <a:cubicBezTo>
                    <a:pt x="523428" y="16925"/>
                    <a:pt x="527139" y="25886"/>
                    <a:pt x="527139" y="35229"/>
                  </a:cubicBezTo>
                  <a:lnTo>
                    <a:pt x="527139" y="4880139"/>
                  </a:lnTo>
                  <a:cubicBezTo>
                    <a:pt x="527139" y="4899596"/>
                    <a:pt x="511367" y="4915369"/>
                    <a:pt x="491910" y="4915369"/>
                  </a:cubicBezTo>
                  <a:lnTo>
                    <a:pt x="35229" y="4915369"/>
                  </a:lnTo>
                  <a:cubicBezTo>
                    <a:pt x="25886" y="4915369"/>
                    <a:pt x="16925" y="4911657"/>
                    <a:pt x="10318" y="4905050"/>
                  </a:cubicBezTo>
                  <a:cubicBezTo>
                    <a:pt x="3712" y="4898444"/>
                    <a:pt x="0" y="4889483"/>
                    <a:pt x="0" y="4880139"/>
                  </a:cubicBezTo>
                  <a:lnTo>
                    <a:pt x="0" y="35229"/>
                  </a:lnTo>
                  <a:cubicBezTo>
                    <a:pt x="0" y="25886"/>
                    <a:pt x="3712" y="16925"/>
                    <a:pt x="10318" y="10318"/>
                  </a:cubicBezTo>
                  <a:cubicBezTo>
                    <a:pt x="16925" y="3712"/>
                    <a:pt x="25886" y="0"/>
                    <a:pt x="35229" y="0"/>
                  </a:cubicBezTo>
                  <a:close/>
                </a:path>
              </a:pathLst>
            </a:custGeom>
            <a:solidFill>
              <a:srgbClr val="4C81CB"/>
            </a:solidFill>
            <a:ln w="9525" cap="sq">
              <a:solidFill>
                <a:srgbClr val="474747"/>
              </a:solidFill>
              <a:prstDash val="solid"/>
              <a:miter/>
            </a:ln>
          </p:spPr>
        </p:sp>
        <p:sp>
          <p:nvSpPr>
            <p:cNvPr id="4" name="TextBox 4"/>
            <p:cNvSpPr txBox="1"/>
            <p:nvPr/>
          </p:nvSpPr>
          <p:spPr>
            <a:xfrm>
              <a:off x="0" y="-19050"/>
              <a:ext cx="527139"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Freeform 5"/>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3458438" y="8324494"/>
            <a:ext cx="5715287" cy="2369246"/>
          </a:xfrm>
          <a:custGeom>
            <a:avLst/>
            <a:gdLst/>
            <a:ahLst/>
            <a:cxnLst/>
            <a:rect l="l" t="t" r="r" b="b"/>
            <a:pathLst>
              <a:path w="5715287" h="2369246">
                <a:moveTo>
                  <a:pt x="0" y="0"/>
                </a:moveTo>
                <a:lnTo>
                  <a:pt x="5715287" y="0"/>
                </a:lnTo>
                <a:lnTo>
                  <a:pt x="5715287" y="2369246"/>
                </a:lnTo>
                <a:lnTo>
                  <a:pt x="0" y="23692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6638339" y="-1551210"/>
            <a:ext cx="3987615" cy="4114800"/>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967060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TextBox 11"/>
          <p:cNvSpPr txBox="1"/>
          <p:nvPr/>
        </p:nvSpPr>
        <p:spPr>
          <a:xfrm>
            <a:off x="1810790" y="1744273"/>
            <a:ext cx="14666420" cy="1102488"/>
          </a:xfrm>
          <a:prstGeom prst="rect">
            <a:avLst/>
          </a:prstGeom>
        </p:spPr>
        <p:txBody>
          <a:bodyPr lIns="0" tIns="0" rIns="0" bIns="0" rtlCol="0" anchor="t">
            <a:spAutoFit/>
          </a:bodyPr>
          <a:lstStyle/>
          <a:p>
            <a:pPr algn="ctr">
              <a:lnSpc>
                <a:spcPts val="4264"/>
              </a:lnSpc>
            </a:pPr>
            <a:r>
              <a:rPr lang="en-US" sz="4100" spc="-110">
                <a:solidFill>
                  <a:srgbClr val="FFFFFF"/>
                </a:solidFill>
                <a:latin typeface="Archivo Black"/>
                <a:ea typeface="Archivo Black"/>
                <a:cs typeface="Archivo Black"/>
                <a:sym typeface="Archivo Black"/>
              </a:rPr>
              <a:t>Module obligatoire ... </a:t>
            </a:r>
          </a:p>
          <a:p>
            <a:pPr algn="ctr">
              <a:lnSpc>
                <a:spcPts val="4264"/>
              </a:lnSpc>
            </a:pPr>
            <a:r>
              <a:rPr lang="en-US" sz="4100" spc="-110">
                <a:solidFill>
                  <a:srgbClr val="FFFFFF"/>
                </a:solidFill>
                <a:latin typeface="Archivo Black"/>
                <a:ea typeface="Archivo Black"/>
                <a:cs typeface="Archivo Black"/>
                <a:sym typeface="Archivo Black"/>
              </a:rPr>
              <a:t>pour une prise de conscience !</a:t>
            </a:r>
          </a:p>
        </p:txBody>
      </p:sp>
      <p:sp>
        <p:nvSpPr>
          <p:cNvPr id="12" name="TextBox 12"/>
          <p:cNvSpPr txBox="1"/>
          <p:nvPr/>
        </p:nvSpPr>
        <p:spPr>
          <a:xfrm>
            <a:off x="1464223" y="4741798"/>
            <a:ext cx="15174116" cy="5770811"/>
          </a:xfrm>
          <a:prstGeom prst="rect">
            <a:avLst/>
          </a:prstGeom>
        </p:spPr>
        <p:txBody>
          <a:bodyPr lIns="0" tIns="0" rIns="0" bIns="0" rtlCol="0" anchor="t">
            <a:spAutoFit/>
          </a:bodyPr>
          <a:lstStyle/>
          <a:p>
            <a:pPr algn="ctr">
              <a:lnSpc>
                <a:spcPts val="4472"/>
              </a:lnSpc>
            </a:pPr>
            <a:r>
              <a:rPr lang="en-US" sz="4300" spc="-116" dirty="0" err="1">
                <a:solidFill>
                  <a:srgbClr val="000000"/>
                </a:solidFill>
                <a:latin typeface="Montserrat"/>
                <a:ea typeface="Montserrat"/>
                <a:cs typeface="Montserrat"/>
                <a:sym typeface="Montserrat"/>
              </a:rPr>
              <a:t>Citoyen</a:t>
            </a:r>
            <a:r>
              <a:rPr lang="en-US" sz="4300" spc="-116" dirty="0">
                <a:solidFill>
                  <a:srgbClr val="000000"/>
                </a:solidFill>
                <a:latin typeface="Montserrat"/>
                <a:ea typeface="Montserrat"/>
                <a:cs typeface="Montserrat"/>
                <a:sym typeface="Montserrat"/>
              </a:rPr>
              <a:t> et </a:t>
            </a:r>
            <a:r>
              <a:rPr lang="en-US" sz="4300" spc="-116" dirty="0" err="1">
                <a:solidFill>
                  <a:srgbClr val="000000"/>
                </a:solidFill>
                <a:latin typeface="Montserrat"/>
                <a:ea typeface="Montserrat"/>
                <a:cs typeface="Montserrat"/>
                <a:sym typeface="Montserrat"/>
              </a:rPr>
              <a:t>futur</a:t>
            </a:r>
            <a:r>
              <a:rPr lang="en-US" sz="4300" spc="-116" dirty="0">
                <a:solidFill>
                  <a:srgbClr val="000000"/>
                </a:solidFill>
                <a:latin typeface="Montserrat"/>
                <a:ea typeface="Montserrat"/>
                <a:cs typeface="Montserrat"/>
                <a:sym typeface="Montserrat"/>
              </a:rPr>
              <a:t> </a:t>
            </a:r>
            <a:r>
              <a:rPr lang="en-US" sz="4300" spc="-116" dirty="0" err="1">
                <a:solidFill>
                  <a:srgbClr val="000000"/>
                </a:solidFill>
                <a:latin typeface="Montserrat"/>
                <a:ea typeface="Montserrat"/>
                <a:cs typeface="Montserrat"/>
                <a:sym typeface="Montserrat"/>
              </a:rPr>
              <a:t>professionnel</a:t>
            </a:r>
            <a:r>
              <a:rPr lang="en-US" sz="4300" spc="-116" dirty="0">
                <a:solidFill>
                  <a:srgbClr val="000000"/>
                </a:solidFill>
                <a:latin typeface="Montserrat"/>
                <a:ea typeface="Montserrat"/>
                <a:cs typeface="Montserrat"/>
                <a:sym typeface="Montserrat"/>
              </a:rPr>
              <a:t> de santé</a:t>
            </a:r>
          </a:p>
          <a:p>
            <a:pPr algn="ctr">
              <a:lnSpc>
                <a:spcPts val="4472"/>
              </a:lnSpc>
            </a:pPr>
            <a:endParaRPr lang="en-US" sz="4300" spc="-116" dirty="0">
              <a:solidFill>
                <a:srgbClr val="000000"/>
              </a:solidFill>
              <a:latin typeface="Montserrat"/>
              <a:ea typeface="Montserrat"/>
              <a:cs typeface="Montserrat"/>
              <a:sym typeface="Montserrat"/>
            </a:endParaRPr>
          </a:p>
          <a:p>
            <a:pPr marL="928384" lvl="1" indent="-464192" algn="ctr">
              <a:lnSpc>
                <a:spcPts val="4472"/>
              </a:lnSpc>
              <a:buFont typeface="Arial"/>
              <a:buChar char="•"/>
            </a:pPr>
            <a:r>
              <a:rPr lang="en-US" sz="4300" spc="-116" dirty="0" err="1">
                <a:solidFill>
                  <a:srgbClr val="000000"/>
                </a:solidFill>
                <a:latin typeface="Montserrat"/>
                <a:ea typeface="Montserrat"/>
                <a:cs typeface="Montserrat"/>
                <a:sym typeface="Montserrat"/>
              </a:rPr>
              <a:t>Crise</a:t>
            </a:r>
            <a:r>
              <a:rPr lang="en-US" sz="4300" spc="-116" dirty="0">
                <a:solidFill>
                  <a:srgbClr val="000000"/>
                </a:solidFill>
                <a:latin typeface="Montserrat"/>
                <a:ea typeface="Montserrat"/>
                <a:cs typeface="Montserrat"/>
                <a:sym typeface="Montserrat"/>
              </a:rPr>
              <a:t> </a:t>
            </a:r>
            <a:r>
              <a:rPr lang="en-US" sz="4300" spc="-116" dirty="0" err="1">
                <a:solidFill>
                  <a:srgbClr val="000000"/>
                </a:solidFill>
                <a:latin typeface="Montserrat"/>
                <a:ea typeface="Montserrat"/>
                <a:cs typeface="Montserrat"/>
                <a:sym typeface="Montserrat"/>
              </a:rPr>
              <a:t>environnementale</a:t>
            </a:r>
            <a:endParaRPr lang="en-US" sz="4300" spc="-116" dirty="0">
              <a:solidFill>
                <a:srgbClr val="000000"/>
              </a:solidFill>
              <a:latin typeface="Montserrat"/>
              <a:ea typeface="Montserrat"/>
              <a:cs typeface="Montserrat"/>
              <a:sym typeface="Montserrat"/>
            </a:endParaRPr>
          </a:p>
          <a:p>
            <a:pPr marL="464192" lvl="1" algn="ctr">
              <a:lnSpc>
                <a:spcPts val="4472"/>
              </a:lnSpc>
            </a:pPr>
            <a:endParaRPr lang="en-US" sz="4300" spc="-116" dirty="0">
              <a:solidFill>
                <a:srgbClr val="000000"/>
              </a:solidFill>
              <a:latin typeface="Montserrat"/>
              <a:ea typeface="Montserrat"/>
              <a:cs typeface="Montserrat"/>
              <a:sym typeface="Montserrat"/>
            </a:endParaRPr>
          </a:p>
          <a:p>
            <a:pPr marL="928384" lvl="1" indent="-464192" algn="ctr">
              <a:lnSpc>
                <a:spcPts val="4472"/>
              </a:lnSpc>
              <a:buFont typeface="Arial"/>
              <a:buChar char="•"/>
            </a:pPr>
            <a:r>
              <a:rPr lang="en-US" sz="4300" spc="-116" dirty="0" err="1">
                <a:solidFill>
                  <a:srgbClr val="000000"/>
                </a:solidFill>
                <a:latin typeface="Montserrat"/>
                <a:ea typeface="Montserrat"/>
                <a:cs typeface="Montserrat"/>
                <a:sym typeface="Montserrat"/>
              </a:rPr>
              <a:t>Approche</a:t>
            </a:r>
            <a:r>
              <a:rPr lang="en-US" sz="4300" spc="-116" dirty="0">
                <a:solidFill>
                  <a:srgbClr val="000000"/>
                </a:solidFill>
                <a:latin typeface="Montserrat"/>
                <a:ea typeface="Montserrat"/>
                <a:cs typeface="Montserrat"/>
                <a:sym typeface="Montserrat"/>
              </a:rPr>
              <a:t> </a:t>
            </a:r>
            <a:r>
              <a:rPr lang="en-US" sz="4300" spc="-116" dirty="0" err="1">
                <a:solidFill>
                  <a:srgbClr val="000000"/>
                </a:solidFill>
                <a:latin typeface="Montserrat"/>
                <a:ea typeface="Montserrat"/>
                <a:cs typeface="Montserrat"/>
                <a:sym typeface="Montserrat"/>
              </a:rPr>
              <a:t>transdisciplinaire</a:t>
            </a:r>
            <a:r>
              <a:rPr lang="en-US" sz="4300" spc="-116" dirty="0">
                <a:solidFill>
                  <a:srgbClr val="000000"/>
                </a:solidFill>
                <a:latin typeface="Montserrat"/>
                <a:ea typeface="Montserrat"/>
                <a:cs typeface="Montserrat"/>
                <a:sym typeface="Montserrat"/>
              </a:rPr>
              <a:t> et </a:t>
            </a:r>
            <a:r>
              <a:rPr lang="en-US" sz="4300" spc="-116" dirty="0" err="1">
                <a:solidFill>
                  <a:srgbClr val="000000"/>
                </a:solidFill>
                <a:latin typeface="Montserrat"/>
                <a:ea typeface="Montserrat"/>
                <a:cs typeface="Montserrat"/>
                <a:sym typeface="Montserrat"/>
              </a:rPr>
              <a:t>désanthropocentrée</a:t>
            </a:r>
            <a:endParaRPr lang="en-US" sz="4300" spc="-116" dirty="0">
              <a:solidFill>
                <a:srgbClr val="000000"/>
              </a:solidFill>
              <a:latin typeface="Montserrat"/>
              <a:ea typeface="Montserrat"/>
              <a:cs typeface="Montserrat"/>
              <a:sym typeface="Montserrat"/>
            </a:endParaRPr>
          </a:p>
          <a:p>
            <a:pPr marL="928384" lvl="1" indent="-464192" algn="ctr">
              <a:lnSpc>
                <a:spcPts val="4472"/>
              </a:lnSpc>
              <a:buFont typeface="Arial"/>
              <a:buChar char="•"/>
            </a:pPr>
            <a:endParaRPr lang="en-US" sz="4300" spc="-116" dirty="0">
              <a:solidFill>
                <a:srgbClr val="000000"/>
              </a:solidFill>
              <a:latin typeface="Montserrat"/>
              <a:ea typeface="Montserrat"/>
              <a:cs typeface="Montserrat"/>
              <a:sym typeface="Montserrat"/>
            </a:endParaRPr>
          </a:p>
          <a:p>
            <a:pPr marL="928384" lvl="1" indent="-464192" algn="ctr">
              <a:lnSpc>
                <a:spcPts val="4472"/>
              </a:lnSpc>
              <a:buFont typeface="Arial"/>
              <a:buChar char="•"/>
            </a:pPr>
            <a:r>
              <a:rPr lang="en-US" sz="4300" spc="-116" dirty="0">
                <a:solidFill>
                  <a:srgbClr val="000000"/>
                </a:solidFill>
                <a:latin typeface="Montserrat"/>
                <a:ea typeface="Montserrat"/>
                <a:cs typeface="Montserrat"/>
                <a:sym typeface="Montserrat"/>
              </a:rPr>
              <a:t>Actions </a:t>
            </a:r>
            <a:r>
              <a:rPr lang="en-US" sz="4300" spc="-116" dirty="0" err="1">
                <a:solidFill>
                  <a:srgbClr val="000000"/>
                </a:solidFill>
                <a:latin typeface="Montserrat"/>
                <a:ea typeface="Montserrat"/>
                <a:cs typeface="Montserrat"/>
                <a:sym typeface="Montserrat"/>
              </a:rPr>
              <a:t>individuelles</a:t>
            </a:r>
            <a:r>
              <a:rPr lang="en-US" sz="4300" spc="-116" dirty="0">
                <a:solidFill>
                  <a:srgbClr val="000000"/>
                </a:solidFill>
                <a:latin typeface="Montserrat"/>
                <a:ea typeface="Montserrat"/>
                <a:cs typeface="Montserrat"/>
                <a:sym typeface="Montserrat"/>
              </a:rPr>
              <a:t> et collectives</a:t>
            </a:r>
          </a:p>
          <a:p>
            <a:pPr algn="ctr">
              <a:lnSpc>
                <a:spcPts val="4472"/>
              </a:lnSpc>
            </a:pPr>
            <a:endParaRPr lang="en-US" sz="4300" spc="-116" dirty="0">
              <a:solidFill>
                <a:srgbClr val="000000"/>
              </a:solidFill>
              <a:latin typeface="Montserrat"/>
              <a:ea typeface="Montserrat"/>
              <a:cs typeface="Montserrat"/>
              <a:sym typeface="Montserrat"/>
            </a:endParaRPr>
          </a:p>
          <a:p>
            <a:pPr algn="ctr">
              <a:lnSpc>
                <a:spcPts val="4472"/>
              </a:lnSpc>
            </a:pPr>
            <a:endParaRPr lang="en-US" sz="4300" spc="-116" dirty="0">
              <a:solidFill>
                <a:srgbClr val="000000"/>
              </a:solidFill>
              <a:latin typeface="Montserrat"/>
              <a:ea typeface="Montserrat"/>
              <a:cs typeface="Montserrat"/>
              <a:sym typeface="Montserrat"/>
            </a:endParaRPr>
          </a:p>
          <a:p>
            <a:pPr algn="ctr">
              <a:lnSpc>
                <a:spcPts val="4472"/>
              </a:lnSpc>
              <a:spcBef>
                <a:spcPct val="0"/>
              </a:spcBef>
            </a:pPr>
            <a:endParaRPr lang="en-US" sz="4300" spc="-116" dirty="0">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374844" y="-4913501"/>
            <a:ext cx="1538312" cy="14344163"/>
            <a:chOff x="0" y="0"/>
            <a:chExt cx="527139" cy="4915368"/>
          </a:xfrm>
        </p:grpSpPr>
        <p:sp>
          <p:nvSpPr>
            <p:cNvPr id="3" name="Freeform 3"/>
            <p:cNvSpPr/>
            <p:nvPr/>
          </p:nvSpPr>
          <p:spPr>
            <a:xfrm>
              <a:off x="0" y="0"/>
              <a:ext cx="527139" cy="4915369"/>
            </a:xfrm>
            <a:custGeom>
              <a:avLst/>
              <a:gdLst/>
              <a:ahLst/>
              <a:cxnLst/>
              <a:rect l="l" t="t" r="r" b="b"/>
              <a:pathLst>
                <a:path w="527139" h="4915369">
                  <a:moveTo>
                    <a:pt x="35229" y="0"/>
                  </a:moveTo>
                  <a:lnTo>
                    <a:pt x="491910" y="0"/>
                  </a:lnTo>
                  <a:cubicBezTo>
                    <a:pt x="501253" y="0"/>
                    <a:pt x="510214" y="3712"/>
                    <a:pt x="516821" y="10318"/>
                  </a:cubicBezTo>
                  <a:cubicBezTo>
                    <a:pt x="523428" y="16925"/>
                    <a:pt x="527139" y="25886"/>
                    <a:pt x="527139" y="35229"/>
                  </a:cubicBezTo>
                  <a:lnTo>
                    <a:pt x="527139" y="4880139"/>
                  </a:lnTo>
                  <a:cubicBezTo>
                    <a:pt x="527139" y="4899596"/>
                    <a:pt x="511367" y="4915369"/>
                    <a:pt x="491910" y="4915369"/>
                  </a:cubicBezTo>
                  <a:lnTo>
                    <a:pt x="35229" y="4915369"/>
                  </a:lnTo>
                  <a:cubicBezTo>
                    <a:pt x="25886" y="4915369"/>
                    <a:pt x="16925" y="4911657"/>
                    <a:pt x="10318" y="4905050"/>
                  </a:cubicBezTo>
                  <a:cubicBezTo>
                    <a:pt x="3712" y="4898444"/>
                    <a:pt x="0" y="4889483"/>
                    <a:pt x="0" y="4880139"/>
                  </a:cubicBezTo>
                  <a:lnTo>
                    <a:pt x="0" y="35229"/>
                  </a:lnTo>
                  <a:cubicBezTo>
                    <a:pt x="0" y="25886"/>
                    <a:pt x="3712" y="16925"/>
                    <a:pt x="10318" y="10318"/>
                  </a:cubicBezTo>
                  <a:cubicBezTo>
                    <a:pt x="16925" y="3712"/>
                    <a:pt x="25886" y="0"/>
                    <a:pt x="35229" y="0"/>
                  </a:cubicBezTo>
                  <a:close/>
                </a:path>
              </a:pathLst>
            </a:custGeom>
            <a:solidFill>
              <a:srgbClr val="4C81CB"/>
            </a:solidFill>
            <a:ln w="9525" cap="sq">
              <a:solidFill>
                <a:srgbClr val="474747"/>
              </a:solidFill>
              <a:prstDash val="solid"/>
              <a:miter/>
            </a:ln>
          </p:spPr>
        </p:sp>
        <p:sp>
          <p:nvSpPr>
            <p:cNvPr id="4" name="TextBox 4"/>
            <p:cNvSpPr txBox="1"/>
            <p:nvPr/>
          </p:nvSpPr>
          <p:spPr>
            <a:xfrm>
              <a:off x="0" y="-19050"/>
              <a:ext cx="527139"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Freeform 5"/>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3458438" y="8324494"/>
            <a:ext cx="5715287" cy="2369246"/>
          </a:xfrm>
          <a:custGeom>
            <a:avLst/>
            <a:gdLst/>
            <a:ahLst/>
            <a:cxnLst/>
            <a:rect l="l" t="t" r="r" b="b"/>
            <a:pathLst>
              <a:path w="5715287" h="2369246">
                <a:moveTo>
                  <a:pt x="0" y="0"/>
                </a:moveTo>
                <a:lnTo>
                  <a:pt x="5715287" y="0"/>
                </a:lnTo>
                <a:lnTo>
                  <a:pt x="5715287" y="2369246"/>
                </a:lnTo>
                <a:lnTo>
                  <a:pt x="0" y="23692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6638339" y="-1551210"/>
            <a:ext cx="3987615" cy="4114800"/>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967060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1810790" y="1744273"/>
            <a:ext cx="14666420" cy="1111138"/>
          </a:xfrm>
          <a:prstGeom prst="rect">
            <a:avLst/>
          </a:prstGeom>
        </p:spPr>
        <p:txBody>
          <a:bodyPr lIns="0" tIns="0" rIns="0" bIns="0" rtlCol="0" anchor="t">
            <a:spAutoFit/>
          </a:bodyPr>
          <a:lstStyle/>
          <a:p>
            <a:pPr algn="ctr">
              <a:lnSpc>
                <a:spcPts val="4264"/>
              </a:lnSpc>
            </a:pPr>
            <a:r>
              <a:rPr lang="en-US" sz="4100" spc="-110" dirty="0">
                <a:solidFill>
                  <a:srgbClr val="FFFFFF"/>
                </a:solidFill>
                <a:latin typeface="Archivo Black"/>
                <a:ea typeface="Archivo Black"/>
                <a:cs typeface="Archivo Black"/>
                <a:sym typeface="Archivo Black"/>
              </a:rPr>
              <a:t>Module pour les </a:t>
            </a:r>
            <a:r>
              <a:rPr lang="en-US" sz="4100" spc="-110" dirty="0" err="1">
                <a:solidFill>
                  <a:srgbClr val="FFFFFF"/>
                </a:solidFill>
                <a:latin typeface="Archivo Black"/>
                <a:ea typeface="Archivo Black"/>
                <a:cs typeface="Archivo Black"/>
                <a:sym typeface="Archivo Black"/>
              </a:rPr>
              <a:t>étudiants</a:t>
            </a:r>
            <a:r>
              <a:rPr lang="en-US" sz="4100" spc="-110" dirty="0">
                <a:solidFill>
                  <a:srgbClr val="FFFFFF"/>
                </a:solidFill>
                <a:latin typeface="Archivo Black"/>
                <a:ea typeface="Archivo Black"/>
                <a:cs typeface="Archivo Black"/>
                <a:sym typeface="Archivo Black"/>
              </a:rPr>
              <a:t> </a:t>
            </a:r>
            <a:r>
              <a:rPr lang="en-US" sz="4100" spc="-110" dirty="0" err="1">
                <a:solidFill>
                  <a:srgbClr val="FFFFFF"/>
                </a:solidFill>
                <a:latin typeface="Archivo Black"/>
                <a:ea typeface="Archivo Black"/>
                <a:cs typeface="Archivo Black"/>
                <a:sym typeface="Archivo Black"/>
              </a:rPr>
              <a:t>réalisé</a:t>
            </a:r>
            <a:r>
              <a:rPr lang="en-US" sz="4100" spc="-110" dirty="0">
                <a:solidFill>
                  <a:srgbClr val="FFFFFF"/>
                </a:solidFill>
                <a:latin typeface="Archivo Black"/>
                <a:ea typeface="Archivo Black"/>
                <a:cs typeface="Archivo Black"/>
                <a:sym typeface="Archivo Black"/>
              </a:rPr>
              <a:t> </a:t>
            </a:r>
            <a:r>
              <a:rPr lang="en-US" sz="4100" spc="-110" dirty="0" err="1">
                <a:solidFill>
                  <a:srgbClr val="FFFFFF"/>
                </a:solidFill>
                <a:latin typeface="Archivo Black"/>
                <a:ea typeface="Archivo Black"/>
                <a:cs typeface="Archivo Black"/>
                <a:sym typeface="Archivo Black"/>
              </a:rPr>
              <a:t>en</a:t>
            </a:r>
            <a:r>
              <a:rPr lang="en-US" sz="4100" spc="-110" dirty="0">
                <a:solidFill>
                  <a:srgbClr val="FFFFFF"/>
                </a:solidFill>
                <a:latin typeface="Archivo Black"/>
                <a:ea typeface="Archivo Black"/>
                <a:cs typeface="Archivo Black"/>
                <a:sym typeface="Archivo Black"/>
              </a:rPr>
              <a:t> collaboration avec des </a:t>
            </a:r>
            <a:r>
              <a:rPr lang="en-US" sz="4100" spc="-110" dirty="0" err="1">
                <a:solidFill>
                  <a:srgbClr val="FFFFFF"/>
                </a:solidFill>
                <a:latin typeface="Archivo Black"/>
                <a:ea typeface="Archivo Black"/>
                <a:cs typeface="Archivo Black"/>
                <a:sym typeface="Archivo Black"/>
              </a:rPr>
              <a:t>étudiants</a:t>
            </a:r>
            <a:endParaRPr lang="en-US" sz="4100" spc="-110" dirty="0">
              <a:solidFill>
                <a:srgbClr val="FFFFFF"/>
              </a:solidFill>
              <a:latin typeface="Archivo Black"/>
              <a:ea typeface="Archivo Black"/>
              <a:cs typeface="Archivo Black"/>
              <a:sym typeface="Archivo Black"/>
            </a:endParaRPr>
          </a:p>
        </p:txBody>
      </p:sp>
      <p:pic>
        <p:nvPicPr>
          <p:cNvPr id="13" name="Image 12">
            <a:extLst>
              <a:ext uri="{FF2B5EF4-FFF2-40B4-BE49-F238E27FC236}">
                <a16:creationId xmlns:a16="http://schemas.microsoft.com/office/drawing/2014/main" id="{A897E94D-6A48-43B0-B040-E2FDD80B51BE}"/>
              </a:ext>
            </a:extLst>
          </p:cNvPr>
          <p:cNvPicPr>
            <a:picLocks noChangeAspect="1"/>
          </p:cNvPicPr>
          <p:nvPr/>
        </p:nvPicPr>
        <p:blipFill rotWithShape="1">
          <a:blip r:embed="rId14"/>
          <a:srcRect l="22500" t="44300" r="23750" b="16060"/>
          <a:stretch/>
        </p:blipFill>
        <p:spPr>
          <a:xfrm>
            <a:off x="2338462" y="3717969"/>
            <a:ext cx="7934082" cy="4498067"/>
          </a:xfrm>
          <a:prstGeom prst="rect">
            <a:avLst/>
          </a:prstGeom>
        </p:spPr>
      </p:pic>
      <p:sp>
        <p:nvSpPr>
          <p:cNvPr id="14" name="ZoneTexte 13">
            <a:extLst>
              <a:ext uri="{FF2B5EF4-FFF2-40B4-BE49-F238E27FC236}">
                <a16:creationId xmlns:a16="http://schemas.microsoft.com/office/drawing/2014/main" id="{62FBEBB6-B5CF-4A6A-977A-CD338056ED07}"/>
              </a:ext>
            </a:extLst>
          </p:cNvPr>
          <p:cNvSpPr txBox="1"/>
          <p:nvPr/>
        </p:nvSpPr>
        <p:spPr>
          <a:xfrm>
            <a:off x="10905881" y="5539093"/>
            <a:ext cx="5410200" cy="1569660"/>
          </a:xfrm>
          <a:prstGeom prst="rect">
            <a:avLst/>
          </a:prstGeom>
          <a:noFill/>
        </p:spPr>
        <p:txBody>
          <a:bodyPr wrap="square" rtlCol="0">
            <a:spAutoFit/>
          </a:bodyPr>
          <a:lstStyle/>
          <a:p>
            <a:pPr algn="ctr"/>
            <a:r>
              <a:rPr lang="fr-FR" sz="3200" dirty="0">
                <a:latin typeface="Montserrat" panose="020B0604020202020204" charset="0"/>
              </a:rPr>
              <a:t>Interviews de professionnels dans chaque module</a:t>
            </a:r>
          </a:p>
        </p:txBody>
      </p:sp>
    </p:spTree>
    <p:extLst>
      <p:ext uri="{BB962C8B-B14F-4D97-AF65-F5344CB8AC3E}">
        <p14:creationId xmlns:p14="http://schemas.microsoft.com/office/powerpoint/2010/main" val="181830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312A5F7-530E-4DCC-A314-30922FD5DC71}"/>
              </a:ext>
            </a:extLst>
          </p:cNvPr>
          <p:cNvPicPr>
            <a:picLocks noChangeAspect="1"/>
          </p:cNvPicPr>
          <p:nvPr/>
        </p:nvPicPr>
        <p:blipFill>
          <a:blip r:embed="rId3"/>
          <a:stretch>
            <a:fillRect/>
          </a:stretch>
        </p:blipFill>
        <p:spPr>
          <a:xfrm>
            <a:off x="-838200" y="3993539"/>
            <a:ext cx="7538157" cy="4235486"/>
          </a:xfrm>
          <a:prstGeom prst="rect">
            <a:avLst/>
          </a:prstGeom>
        </p:spPr>
      </p:pic>
      <p:grpSp>
        <p:nvGrpSpPr>
          <p:cNvPr id="2" name="Group 2"/>
          <p:cNvGrpSpPr/>
          <p:nvPr/>
        </p:nvGrpSpPr>
        <p:grpSpPr>
          <a:xfrm rot="-5400000">
            <a:off x="8374844" y="-4913501"/>
            <a:ext cx="1538312" cy="14344163"/>
            <a:chOff x="0" y="0"/>
            <a:chExt cx="527139" cy="4915368"/>
          </a:xfrm>
        </p:grpSpPr>
        <p:sp>
          <p:nvSpPr>
            <p:cNvPr id="3" name="Freeform 3"/>
            <p:cNvSpPr/>
            <p:nvPr/>
          </p:nvSpPr>
          <p:spPr>
            <a:xfrm>
              <a:off x="0" y="0"/>
              <a:ext cx="527139" cy="4915369"/>
            </a:xfrm>
            <a:custGeom>
              <a:avLst/>
              <a:gdLst/>
              <a:ahLst/>
              <a:cxnLst/>
              <a:rect l="l" t="t" r="r" b="b"/>
              <a:pathLst>
                <a:path w="527139" h="4915369">
                  <a:moveTo>
                    <a:pt x="35229" y="0"/>
                  </a:moveTo>
                  <a:lnTo>
                    <a:pt x="491910" y="0"/>
                  </a:lnTo>
                  <a:cubicBezTo>
                    <a:pt x="501253" y="0"/>
                    <a:pt x="510214" y="3712"/>
                    <a:pt x="516821" y="10318"/>
                  </a:cubicBezTo>
                  <a:cubicBezTo>
                    <a:pt x="523428" y="16925"/>
                    <a:pt x="527139" y="25886"/>
                    <a:pt x="527139" y="35229"/>
                  </a:cubicBezTo>
                  <a:lnTo>
                    <a:pt x="527139" y="4880139"/>
                  </a:lnTo>
                  <a:cubicBezTo>
                    <a:pt x="527139" y="4899596"/>
                    <a:pt x="511367" y="4915369"/>
                    <a:pt x="491910" y="4915369"/>
                  </a:cubicBezTo>
                  <a:lnTo>
                    <a:pt x="35229" y="4915369"/>
                  </a:lnTo>
                  <a:cubicBezTo>
                    <a:pt x="25886" y="4915369"/>
                    <a:pt x="16925" y="4911657"/>
                    <a:pt x="10318" y="4905050"/>
                  </a:cubicBezTo>
                  <a:cubicBezTo>
                    <a:pt x="3712" y="4898444"/>
                    <a:pt x="0" y="4889483"/>
                    <a:pt x="0" y="4880139"/>
                  </a:cubicBezTo>
                  <a:lnTo>
                    <a:pt x="0" y="35229"/>
                  </a:lnTo>
                  <a:cubicBezTo>
                    <a:pt x="0" y="25886"/>
                    <a:pt x="3712" y="16925"/>
                    <a:pt x="10318" y="10318"/>
                  </a:cubicBezTo>
                  <a:cubicBezTo>
                    <a:pt x="16925" y="3712"/>
                    <a:pt x="25886" y="0"/>
                    <a:pt x="35229" y="0"/>
                  </a:cubicBezTo>
                  <a:close/>
                </a:path>
              </a:pathLst>
            </a:custGeom>
            <a:solidFill>
              <a:srgbClr val="4C81CB"/>
            </a:solidFill>
            <a:ln w="9525" cap="sq">
              <a:solidFill>
                <a:srgbClr val="474747"/>
              </a:solidFill>
              <a:prstDash val="solid"/>
              <a:miter/>
            </a:ln>
          </p:spPr>
        </p:sp>
        <p:sp>
          <p:nvSpPr>
            <p:cNvPr id="4" name="TextBox 4"/>
            <p:cNvSpPr txBox="1"/>
            <p:nvPr/>
          </p:nvSpPr>
          <p:spPr>
            <a:xfrm>
              <a:off x="0" y="-19050"/>
              <a:ext cx="527139"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Freeform 5"/>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3458438" y="8324494"/>
            <a:ext cx="5715287" cy="2369246"/>
          </a:xfrm>
          <a:custGeom>
            <a:avLst/>
            <a:gdLst/>
            <a:ahLst/>
            <a:cxnLst/>
            <a:rect l="l" t="t" r="r" b="b"/>
            <a:pathLst>
              <a:path w="5715287" h="2369246">
                <a:moveTo>
                  <a:pt x="0" y="0"/>
                </a:moveTo>
                <a:lnTo>
                  <a:pt x="5715287" y="0"/>
                </a:lnTo>
                <a:lnTo>
                  <a:pt x="5715287" y="2369246"/>
                </a:lnTo>
                <a:lnTo>
                  <a:pt x="0" y="23692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6638339" y="-1551210"/>
            <a:ext cx="3987615" cy="4114800"/>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967060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1810790" y="1978727"/>
            <a:ext cx="14666420" cy="606063"/>
          </a:xfrm>
          <a:prstGeom prst="rect">
            <a:avLst/>
          </a:prstGeom>
        </p:spPr>
        <p:txBody>
          <a:bodyPr lIns="0" tIns="0" rIns="0" bIns="0" rtlCol="0" anchor="t">
            <a:spAutoFit/>
          </a:bodyPr>
          <a:lstStyle/>
          <a:p>
            <a:pPr algn="ctr">
              <a:lnSpc>
                <a:spcPts val="4264"/>
              </a:lnSpc>
            </a:pPr>
            <a:r>
              <a:rPr lang="fr-FR" sz="5400" spc="-110" dirty="0">
                <a:solidFill>
                  <a:srgbClr val="FFFFFF"/>
                </a:solidFill>
                <a:latin typeface="Archivo Black"/>
                <a:ea typeface="Archivo Black"/>
                <a:cs typeface="Archivo Black"/>
                <a:sym typeface="Archivo Black"/>
              </a:rPr>
              <a:t>Bloc A : approches de la santé</a:t>
            </a:r>
            <a:endParaRPr lang="en-US" sz="5400" spc="-110" dirty="0">
              <a:solidFill>
                <a:srgbClr val="FFFFFF"/>
              </a:solidFill>
              <a:latin typeface="Archivo Black"/>
              <a:ea typeface="Archivo Black"/>
              <a:cs typeface="Archivo Black"/>
              <a:sym typeface="Archivo Black"/>
            </a:endParaRPr>
          </a:p>
        </p:txBody>
      </p:sp>
      <p:sp>
        <p:nvSpPr>
          <p:cNvPr id="12" name="TextBox 12"/>
          <p:cNvSpPr txBox="1"/>
          <p:nvPr/>
        </p:nvSpPr>
        <p:spPr>
          <a:xfrm>
            <a:off x="5257800" y="4741798"/>
            <a:ext cx="11887199" cy="2885405"/>
          </a:xfrm>
          <a:prstGeom prst="rect">
            <a:avLst/>
          </a:prstGeom>
        </p:spPr>
        <p:txBody>
          <a:bodyPr wrap="square" lIns="0" tIns="0" rIns="0" bIns="0" rtlCol="0" anchor="t">
            <a:spAutoFit/>
          </a:bodyPr>
          <a:lstStyle/>
          <a:p>
            <a:pPr marL="571500" indent="-571500" algn="ctr">
              <a:lnSpc>
                <a:spcPts val="4472"/>
              </a:lnSpc>
              <a:buFont typeface="Arial" panose="020B0604020202020204" pitchFamily="34" charset="0"/>
              <a:buChar char="•"/>
            </a:pPr>
            <a:r>
              <a:rPr lang="fr-FR" sz="4300" spc="-116" dirty="0">
                <a:solidFill>
                  <a:srgbClr val="000000"/>
                </a:solidFill>
                <a:latin typeface="Montserrat"/>
                <a:ea typeface="Montserrat"/>
                <a:cs typeface="Montserrat"/>
                <a:sym typeface="Montserrat"/>
              </a:rPr>
              <a:t>Histoire de la santé humaine</a:t>
            </a:r>
          </a:p>
          <a:p>
            <a:pPr marL="571500" indent="-571500" algn="ctr">
              <a:lnSpc>
                <a:spcPts val="4472"/>
              </a:lnSpc>
              <a:buFont typeface="Arial" panose="020B0604020202020204" pitchFamily="34" charset="0"/>
              <a:buChar char="•"/>
            </a:pPr>
            <a:endParaRPr lang="fr-FR" sz="4300" spc="-116" dirty="0">
              <a:solidFill>
                <a:srgbClr val="000000"/>
              </a:solidFill>
              <a:latin typeface="Montserrat"/>
              <a:ea typeface="Montserrat"/>
              <a:cs typeface="Montserrat"/>
              <a:sym typeface="Montserrat"/>
            </a:endParaRPr>
          </a:p>
          <a:p>
            <a:pPr marL="571500" indent="-571500" algn="ctr">
              <a:lnSpc>
                <a:spcPts val="4472"/>
              </a:lnSpc>
              <a:buFont typeface="Arial" panose="020B0604020202020204" pitchFamily="34" charset="0"/>
              <a:buChar char="•"/>
            </a:pPr>
            <a:r>
              <a:rPr lang="fr-FR" sz="4300" spc="-116" dirty="0">
                <a:solidFill>
                  <a:srgbClr val="000000"/>
                </a:solidFill>
                <a:latin typeface="Montserrat"/>
                <a:ea typeface="Montserrat"/>
                <a:cs typeface="Montserrat"/>
                <a:sym typeface="Montserrat"/>
              </a:rPr>
              <a:t>Santé humaine dans un écosystème global</a:t>
            </a:r>
          </a:p>
          <a:p>
            <a:pPr marL="571500" indent="-571500" algn="ctr">
              <a:lnSpc>
                <a:spcPts val="4472"/>
              </a:lnSpc>
              <a:buFont typeface="Arial" panose="020B0604020202020204" pitchFamily="34" charset="0"/>
              <a:buChar char="•"/>
            </a:pPr>
            <a:endParaRPr lang="fr-FR" sz="4300" spc="-116" dirty="0">
              <a:solidFill>
                <a:srgbClr val="000000"/>
              </a:solidFill>
              <a:latin typeface="Montserrat"/>
              <a:ea typeface="Montserrat"/>
              <a:cs typeface="Montserrat"/>
              <a:sym typeface="Montserrat"/>
            </a:endParaRPr>
          </a:p>
          <a:p>
            <a:pPr marL="571500" indent="-571500" algn="ctr">
              <a:lnSpc>
                <a:spcPts val="4472"/>
              </a:lnSpc>
              <a:buFont typeface="Arial" panose="020B0604020202020204" pitchFamily="34" charset="0"/>
              <a:buChar char="•"/>
            </a:pPr>
            <a:r>
              <a:rPr lang="fr-FR" sz="4300" spc="-116" dirty="0">
                <a:solidFill>
                  <a:srgbClr val="000000"/>
                </a:solidFill>
                <a:latin typeface="Montserrat"/>
                <a:ea typeface="Montserrat"/>
                <a:cs typeface="Montserrat"/>
                <a:sym typeface="Montserrat"/>
              </a:rPr>
              <a:t>Biologie évolutive</a:t>
            </a:r>
          </a:p>
        </p:txBody>
      </p:sp>
    </p:spTree>
    <p:extLst>
      <p:ext uri="{BB962C8B-B14F-4D97-AF65-F5344CB8AC3E}">
        <p14:creationId xmlns:p14="http://schemas.microsoft.com/office/powerpoint/2010/main" val="368366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90B185E7-208B-4981-B09B-4FA9D6BBB4B9}"/>
              </a:ext>
            </a:extLst>
          </p:cNvPr>
          <p:cNvPicPr>
            <a:picLocks noChangeAspect="1"/>
          </p:cNvPicPr>
          <p:nvPr/>
        </p:nvPicPr>
        <p:blipFill>
          <a:blip r:embed="rId3"/>
          <a:stretch>
            <a:fillRect/>
          </a:stretch>
        </p:blipFill>
        <p:spPr>
          <a:xfrm>
            <a:off x="986257" y="3074093"/>
            <a:ext cx="5784675" cy="5784675"/>
          </a:xfrm>
          <a:prstGeom prst="rect">
            <a:avLst/>
          </a:prstGeom>
        </p:spPr>
      </p:pic>
      <p:grpSp>
        <p:nvGrpSpPr>
          <p:cNvPr id="2" name="Group 2"/>
          <p:cNvGrpSpPr/>
          <p:nvPr/>
        </p:nvGrpSpPr>
        <p:grpSpPr>
          <a:xfrm rot="-5400000">
            <a:off x="8374844" y="-4913501"/>
            <a:ext cx="1538312" cy="14344163"/>
            <a:chOff x="0" y="0"/>
            <a:chExt cx="527139" cy="4915368"/>
          </a:xfrm>
        </p:grpSpPr>
        <p:sp>
          <p:nvSpPr>
            <p:cNvPr id="3" name="Freeform 3"/>
            <p:cNvSpPr/>
            <p:nvPr/>
          </p:nvSpPr>
          <p:spPr>
            <a:xfrm>
              <a:off x="0" y="0"/>
              <a:ext cx="527139" cy="4915369"/>
            </a:xfrm>
            <a:custGeom>
              <a:avLst/>
              <a:gdLst/>
              <a:ahLst/>
              <a:cxnLst/>
              <a:rect l="l" t="t" r="r" b="b"/>
              <a:pathLst>
                <a:path w="527139" h="4915369">
                  <a:moveTo>
                    <a:pt x="35229" y="0"/>
                  </a:moveTo>
                  <a:lnTo>
                    <a:pt x="491910" y="0"/>
                  </a:lnTo>
                  <a:cubicBezTo>
                    <a:pt x="501253" y="0"/>
                    <a:pt x="510214" y="3712"/>
                    <a:pt x="516821" y="10318"/>
                  </a:cubicBezTo>
                  <a:cubicBezTo>
                    <a:pt x="523428" y="16925"/>
                    <a:pt x="527139" y="25886"/>
                    <a:pt x="527139" y="35229"/>
                  </a:cubicBezTo>
                  <a:lnTo>
                    <a:pt x="527139" y="4880139"/>
                  </a:lnTo>
                  <a:cubicBezTo>
                    <a:pt x="527139" y="4899596"/>
                    <a:pt x="511367" y="4915369"/>
                    <a:pt x="491910" y="4915369"/>
                  </a:cubicBezTo>
                  <a:lnTo>
                    <a:pt x="35229" y="4915369"/>
                  </a:lnTo>
                  <a:cubicBezTo>
                    <a:pt x="25886" y="4915369"/>
                    <a:pt x="16925" y="4911657"/>
                    <a:pt x="10318" y="4905050"/>
                  </a:cubicBezTo>
                  <a:cubicBezTo>
                    <a:pt x="3712" y="4898444"/>
                    <a:pt x="0" y="4889483"/>
                    <a:pt x="0" y="4880139"/>
                  </a:cubicBezTo>
                  <a:lnTo>
                    <a:pt x="0" y="35229"/>
                  </a:lnTo>
                  <a:cubicBezTo>
                    <a:pt x="0" y="25886"/>
                    <a:pt x="3712" y="16925"/>
                    <a:pt x="10318" y="10318"/>
                  </a:cubicBezTo>
                  <a:cubicBezTo>
                    <a:pt x="16925" y="3712"/>
                    <a:pt x="25886" y="0"/>
                    <a:pt x="35229" y="0"/>
                  </a:cubicBezTo>
                  <a:close/>
                </a:path>
              </a:pathLst>
            </a:custGeom>
            <a:solidFill>
              <a:srgbClr val="4C81CB"/>
            </a:solidFill>
            <a:ln w="9525" cap="sq">
              <a:solidFill>
                <a:srgbClr val="474747"/>
              </a:solidFill>
              <a:prstDash val="solid"/>
              <a:miter/>
            </a:ln>
          </p:spPr>
        </p:sp>
        <p:sp>
          <p:nvSpPr>
            <p:cNvPr id="4" name="TextBox 4"/>
            <p:cNvSpPr txBox="1"/>
            <p:nvPr/>
          </p:nvSpPr>
          <p:spPr>
            <a:xfrm>
              <a:off x="0" y="-19050"/>
              <a:ext cx="527139"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Freeform 5"/>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3458438" y="8324494"/>
            <a:ext cx="5715287" cy="2369246"/>
          </a:xfrm>
          <a:custGeom>
            <a:avLst/>
            <a:gdLst/>
            <a:ahLst/>
            <a:cxnLst/>
            <a:rect l="l" t="t" r="r" b="b"/>
            <a:pathLst>
              <a:path w="5715287" h="2369246">
                <a:moveTo>
                  <a:pt x="0" y="0"/>
                </a:moveTo>
                <a:lnTo>
                  <a:pt x="5715287" y="0"/>
                </a:lnTo>
                <a:lnTo>
                  <a:pt x="5715287" y="2369246"/>
                </a:lnTo>
                <a:lnTo>
                  <a:pt x="0" y="23692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6638339" y="-1551210"/>
            <a:ext cx="3987615" cy="4114800"/>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967060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1810790" y="1978727"/>
            <a:ext cx="14666420" cy="606063"/>
          </a:xfrm>
          <a:prstGeom prst="rect">
            <a:avLst/>
          </a:prstGeom>
        </p:spPr>
        <p:txBody>
          <a:bodyPr lIns="0" tIns="0" rIns="0" bIns="0" rtlCol="0" anchor="t">
            <a:spAutoFit/>
          </a:bodyPr>
          <a:lstStyle/>
          <a:p>
            <a:pPr algn="ctr">
              <a:lnSpc>
                <a:spcPts val="4264"/>
              </a:lnSpc>
            </a:pPr>
            <a:r>
              <a:rPr lang="fr-FR" sz="5400" spc="-110" dirty="0">
                <a:solidFill>
                  <a:srgbClr val="FFFFFF"/>
                </a:solidFill>
                <a:latin typeface="Archivo Black"/>
                <a:ea typeface="Archivo Black"/>
                <a:cs typeface="Archivo Black"/>
                <a:sym typeface="Archivo Black"/>
              </a:rPr>
              <a:t>Bloc B : Limites planétaires et santé</a:t>
            </a:r>
            <a:endParaRPr lang="en-US" sz="5400" spc="-110" dirty="0">
              <a:solidFill>
                <a:srgbClr val="FFFFFF"/>
              </a:solidFill>
              <a:latin typeface="Archivo Black"/>
              <a:ea typeface="Archivo Black"/>
              <a:cs typeface="Archivo Black"/>
              <a:sym typeface="Archivo Black"/>
            </a:endParaRPr>
          </a:p>
        </p:txBody>
      </p:sp>
      <p:sp>
        <p:nvSpPr>
          <p:cNvPr id="12" name="TextBox 12"/>
          <p:cNvSpPr txBox="1"/>
          <p:nvPr/>
        </p:nvSpPr>
        <p:spPr>
          <a:xfrm>
            <a:off x="6934200" y="4123235"/>
            <a:ext cx="10210799" cy="4039567"/>
          </a:xfrm>
          <a:prstGeom prst="rect">
            <a:avLst/>
          </a:prstGeom>
        </p:spPr>
        <p:txBody>
          <a:bodyPr wrap="square" lIns="0" tIns="0" rIns="0" bIns="0" rtlCol="0" anchor="t">
            <a:spAutoFit/>
          </a:bodyPr>
          <a:lstStyle/>
          <a:p>
            <a:pPr marL="571500" indent="-571500" algn="ctr">
              <a:lnSpc>
                <a:spcPts val="4472"/>
              </a:lnSpc>
              <a:buFont typeface="Arial" panose="020B0604020202020204" pitchFamily="34" charset="0"/>
              <a:buChar char="•"/>
            </a:pPr>
            <a:r>
              <a:rPr lang="fr-FR" sz="4300" spc="-116" dirty="0">
                <a:solidFill>
                  <a:srgbClr val="000000"/>
                </a:solidFill>
                <a:latin typeface="Montserrat"/>
                <a:ea typeface="Montserrat"/>
                <a:cs typeface="Montserrat"/>
                <a:sym typeface="Montserrat"/>
              </a:rPr>
              <a:t>Interconnexion des limites planétaires</a:t>
            </a:r>
          </a:p>
          <a:p>
            <a:pPr marL="571500" indent="-571500" algn="ctr">
              <a:lnSpc>
                <a:spcPts val="4472"/>
              </a:lnSpc>
              <a:buFont typeface="Arial" panose="020B0604020202020204" pitchFamily="34" charset="0"/>
              <a:buChar char="•"/>
            </a:pPr>
            <a:endParaRPr lang="fr-FR" sz="4300" spc="-116" dirty="0">
              <a:solidFill>
                <a:srgbClr val="000000"/>
              </a:solidFill>
              <a:latin typeface="Montserrat"/>
              <a:ea typeface="Montserrat"/>
              <a:cs typeface="Montserrat"/>
              <a:sym typeface="Montserrat"/>
            </a:endParaRPr>
          </a:p>
          <a:p>
            <a:pPr marL="571500" indent="-571500" algn="ctr">
              <a:lnSpc>
                <a:spcPts val="4472"/>
              </a:lnSpc>
              <a:buFont typeface="Arial" panose="020B0604020202020204" pitchFamily="34" charset="0"/>
              <a:buChar char="•"/>
            </a:pPr>
            <a:r>
              <a:rPr lang="fr-FR" sz="4300" spc="-116" dirty="0">
                <a:solidFill>
                  <a:srgbClr val="000000"/>
                </a:solidFill>
                <a:latin typeface="Montserrat"/>
                <a:ea typeface="Montserrat"/>
                <a:cs typeface="Montserrat"/>
                <a:sym typeface="Montserrat"/>
              </a:rPr>
              <a:t>Dépassement des limites planétaires et santé humaine</a:t>
            </a:r>
          </a:p>
          <a:p>
            <a:pPr marL="571500" indent="-571500" algn="ctr">
              <a:lnSpc>
                <a:spcPts val="4472"/>
              </a:lnSpc>
              <a:buFont typeface="Arial" panose="020B0604020202020204" pitchFamily="34" charset="0"/>
              <a:buChar char="•"/>
            </a:pPr>
            <a:endParaRPr lang="fr-FR" sz="4300" spc="-116" dirty="0">
              <a:solidFill>
                <a:srgbClr val="000000"/>
              </a:solidFill>
              <a:latin typeface="Montserrat"/>
              <a:ea typeface="Montserrat"/>
              <a:cs typeface="Montserrat"/>
              <a:sym typeface="Montserrat"/>
            </a:endParaRPr>
          </a:p>
          <a:p>
            <a:pPr marL="571500" indent="-571500" algn="ctr">
              <a:lnSpc>
                <a:spcPts val="4472"/>
              </a:lnSpc>
              <a:buFont typeface="Arial" panose="020B0604020202020204" pitchFamily="34" charset="0"/>
              <a:buChar char="•"/>
            </a:pPr>
            <a:r>
              <a:rPr lang="fr-FR" sz="4300" spc="-116" dirty="0">
                <a:solidFill>
                  <a:srgbClr val="000000"/>
                </a:solidFill>
                <a:latin typeface="Montserrat"/>
                <a:ea typeface="Montserrat"/>
                <a:cs typeface="Montserrat"/>
                <a:sym typeface="Montserrat"/>
              </a:rPr>
              <a:t>Impact du système de santé </a:t>
            </a:r>
          </a:p>
        </p:txBody>
      </p:sp>
    </p:spTree>
    <p:extLst>
      <p:ext uri="{BB962C8B-B14F-4D97-AF65-F5344CB8AC3E}">
        <p14:creationId xmlns:p14="http://schemas.microsoft.com/office/powerpoint/2010/main" val="189048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374844" y="-4913501"/>
            <a:ext cx="1538312" cy="14344163"/>
            <a:chOff x="0" y="0"/>
            <a:chExt cx="527139" cy="4915368"/>
          </a:xfrm>
        </p:grpSpPr>
        <p:sp>
          <p:nvSpPr>
            <p:cNvPr id="3" name="Freeform 3"/>
            <p:cNvSpPr/>
            <p:nvPr/>
          </p:nvSpPr>
          <p:spPr>
            <a:xfrm>
              <a:off x="0" y="0"/>
              <a:ext cx="527139" cy="4915369"/>
            </a:xfrm>
            <a:custGeom>
              <a:avLst/>
              <a:gdLst/>
              <a:ahLst/>
              <a:cxnLst/>
              <a:rect l="l" t="t" r="r" b="b"/>
              <a:pathLst>
                <a:path w="527139" h="4915369">
                  <a:moveTo>
                    <a:pt x="35229" y="0"/>
                  </a:moveTo>
                  <a:lnTo>
                    <a:pt x="491910" y="0"/>
                  </a:lnTo>
                  <a:cubicBezTo>
                    <a:pt x="501253" y="0"/>
                    <a:pt x="510214" y="3712"/>
                    <a:pt x="516821" y="10318"/>
                  </a:cubicBezTo>
                  <a:cubicBezTo>
                    <a:pt x="523428" y="16925"/>
                    <a:pt x="527139" y="25886"/>
                    <a:pt x="527139" y="35229"/>
                  </a:cubicBezTo>
                  <a:lnTo>
                    <a:pt x="527139" y="4880139"/>
                  </a:lnTo>
                  <a:cubicBezTo>
                    <a:pt x="527139" y="4899596"/>
                    <a:pt x="511367" y="4915369"/>
                    <a:pt x="491910" y="4915369"/>
                  </a:cubicBezTo>
                  <a:lnTo>
                    <a:pt x="35229" y="4915369"/>
                  </a:lnTo>
                  <a:cubicBezTo>
                    <a:pt x="25886" y="4915369"/>
                    <a:pt x="16925" y="4911657"/>
                    <a:pt x="10318" y="4905050"/>
                  </a:cubicBezTo>
                  <a:cubicBezTo>
                    <a:pt x="3712" y="4898444"/>
                    <a:pt x="0" y="4889483"/>
                    <a:pt x="0" y="4880139"/>
                  </a:cubicBezTo>
                  <a:lnTo>
                    <a:pt x="0" y="35229"/>
                  </a:lnTo>
                  <a:cubicBezTo>
                    <a:pt x="0" y="25886"/>
                    <a:pt x="3712" y="16925"/>
                    <a:pt x="10318" y="10318"/>
                  </a:cubicBezTo>
                  <a:cubicBezTo>
                    <a:pt x="16925" y="3712"/>
                    <a:pt x="25886" y="0"/>
                    <a:pt x="35229" y="0"/>
                  </a:cubicBezTo>
                  <a:close/>
                </a:path>
              </a:pathLst>
            </a:custGeom>
            <a:solidFill>
              <a:srgbClr val="4C81CB"/>
            </a:solidFill>
            <a:ln w="9525" cap="sq">
              <a:solidFill>
                <a:srgbClr val="474747"/>
              </a:solidFill>
              <a:prstDash val="solid"/>
              <a:miter/>
            </a:ln>
          </p:spPr>
          <p:txBody>
            <a:bodyPr/>
            <a:lstStyle/>
            <a:p>
              <a:endParaRPr lang="fr-FR" dirty="0"/>
            </a:p>
          </p:txBody>
        </p:sp>
        <p:sp>
          <p:nvSpPr>
            <p:cNvPr id="4" name="TextBox 4"/>
            <p:cNvSpPr txBox="1"/>
            <p:nvPr/>
          </p:nvSpPr>
          <p:spPr>
            <a:xfrm>
              <a:off x="0" y="-19050"/>
              <a:ext cx="527139"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Freeform 5"/>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3458438" y="8324494"/>
            <a:ext cx="5715287" cy="2369246"/>
          </a:xfrm>
          <a:custGeom>
            <a:avLst/>
            <a:gdLst/>
            <a:ahLst/>
            <a:cxnLst/>
            <a:rect l="l" t="t" r="r" b="b"/>
            <a:pathLst>
              <a:path w="5715287" h="2369246">
                <a:moveTo>
                  <a:pt x="0" y="0"/>
                </a:moveTo>
                <a:lnTo>
                  <a:pt x="5715287" y="0"/>
                </a:lnTo>
                <a:lnTo>
                  <a:pt x="5715287" y="2369246"/>
                </a:lnTo>
                <a:lnTo>
                  <a:pt x="0" y="23692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6638339" y="-1551210"/>
            <a:ext cx="3987615" cy="4114800"/>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967060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TextBox 11"/>
          <p:cNvSpPr txBox="1"/>
          <p:nvPr/>
        </p:nvSpPr>
        <p:spPr>
          <a:xfrm>
            <a:off x="1810790" y="1978727"/>
            <a:ext cx="14666420" cy="606063"/>
          </a:xfrm>
          <a:prstGeom prst="rect">
            <a:avLst/>
          </a:prstGeom>
        </p:spPr>
        <p:txBody>
          <a:bodyPr lIns="0" tIns="0" rIns="0" bIns="0" rtlCol="0" anchor="t">
            <a:spAutoFit/>
          </a:bodyPr>
          <a:lstStyle/>
          <a:p>
            <a:pPr algn="ctr">
              <a:lnSpc>
                <a:spcPts val="4264"/>
              </a:lnSpc>
            </a:pPr>
            <a:r>
              <a:rPr lang="fr-FR" sz="5400" spc="-110" dirty="0">
                <a:solidFill>
                  <a:srgbClr val="FFFFFF"/>
                </a:solidFill>
                <a:latin typeface="Archivo Black"/>
                <a:ea typeface="Archivo Black"/>
                <a:cs typeface="Archivo Black"/>
                <a:sym typeface="Archivo Black"/>
              </a:rPr>
              <a:t>Bloc C : Environnement, santé, société</a:t>
            </a:r>
            <a:endParaRPr lang="en-US" sz="5400" spc="-110" dirty="0">
              <a:solidFill>
                <a:srgbClr val="FFFFFF"/>
              </a:solidFill>
              <a:latin typeface="Archivo Black"/>
              <a:ea typeface="Archivo Black"/>
              <a:cs typeface="Archivo Black"/>
              <a:sym typeface="Archivo Black"/>
            </a:endParaRPr>
          </a:p>
        </p:txBody>
      </p:sp>
      <p:sp>
        <p:nvSpPr>
          <p:cNvPr id="12" name="TextBox 12"/>
          <p:cNvSpPr txBox="1"/>
          <p:nvPr/>
        </p:nvSpPr>
        <p:spPr>
          <a:xfrm>
            <a:off x="1464222" y="4741798"/>
            <a:ext cx="15680777" cy="2885405"/>
          </a:xfrm>
          <a:prstGeom prst="rect">
            <a:avLst/>
          </a:prstGeom>
        </p:spPr>
        <p:txBody>
          <a:bodyPr wrap="square" lIns="0" tIns="0" rIns="0" bIns="0" rtlCol="0" anchor="t">
            <a:spAutoFit/>
          </a:bodyPr>
          <a:lstStyle/>
          <a:p>
            <a:pPr marL="571500" indent="-571500" algn="ctr">
              <a:lnSpc>
                <a:spcPts val="4472"/>
              </a:lnSpc>
              <a:buFont typeface="Arial" panose="020B0604020202020204" pitchFamily="34" charset="0"/>
              <a:buChar char="•"/>
            </a:pPr>
            <a:r>
              <a:rPr lang="fr-FR" sz="4300" spc="-116" dirty="0">
                <a:solidFill>
                  <a:srgbClr val="000000"/>
                </a:solidFill>
                <a:latin typeface="Montserrat"/>
                <a:ea typeface="Montserrat"/>
                <a:cs typeface="Montserrat"/>
                <a:sym typeface="Montserrat"/>
              </a:rPr>
              <a:t>Rapport de l’homme à la nature</a:t>
            </a:r>
          </a:p>
          <a:p>
            <a:pPr marL="571500" indent="-571500" algn="ctr">
              <a:lnSpc>
                <a:spcPts val="4472"/>
              </a:lnSpc>
              <a:buFont typeface="Arial" panose="020B0604020202020204" pitchFamily="34" charset="0"/>
              <a:buChar char="•"/>
            </a:pPr>
            <a:endParaRPr lang="fr-FR" sz="4300" spc="-116" dirty="0">
              <a:solidFill>
                <a:srgbClr val="000000"/>
              </a:solidFill>
              <a:latin typeface="Montserrat"/>
              <a:ea typeface="Montserrat"/>
              <a:cs typeface="Montserrat"/>
              <a:sym typeface="Montserrat"/>
            </a:endParaRPr>
          </a:p>
          <a:p>
            <a:pPr marL="571500" indent="-571500" algn="ctr">
              <a:lnSpc>
                <a:spcPts val="4472"/>
              </a:lnSpc>
              <a:buFont typeface="Arial" panose="020B0604020202020204" pitchFamily="34" charset="0"/>
              <a:buChar char="•"/>
            </a:pPr>
            <a:r>
              <a:rPr lang="fr-FR" sz="4300" spc="-116" dirty="0">
                <a:solidFill>
                  <a:srgbClr val="000000"/>
                </a:solidFill>
                <a:latin typeface="Montserrat"/>
                <a:ea typeface="Montserrat"/>
                <a:cs typeface="Montserrat"/>
                <a:sym typeface="Montserrat"/>
              </a:rPr>
              <a:t>Progrès et innovation</a:t>
            </a:r>
          </a:p>
          <a:p>
            <a:pPr marL="571500" indent="-571500" algn="ctr">
              <a:lnSpc>
                <a:spcPts val="4472"/>
              </a:lnSpc>
              <a:buFont typeface="Arial" panose="020B0604020202020204" pitchFamily="34" charset="0"/>
              <a:buChar char="•"/>
            </a:pPr>
            <a:endParaRPr lang="fr-FR" sz="4300" spc="-116" dirty="0">
              <a:solidFill>
                <a:srgbClr val="000000"/>
              </a:solidFill>
              <a:latin typeface="Montserrat"/>
              <a:ea typeface="Montserrat"/>
              <a:cs typeface="Montserrat"/>
              <a:sym typeface="Montserrat"/>
            </a:endParaRPr>
          </a:p>
          <a:p>
            <a:pPr marL="571500" indent="-571500" algn="ctr">
              <a:lnSpc>
                <a:spcPts val="4472"/>
              </a:lnSpc>
              <a:buFont typeface="Arial" panose="020B0604020202020204" pitchFamily="34" charset="0"/>
              <a:buChar char="•"/>
            </a:pPr>
            <a:r>
              <a:rPr lang="fr-FR" sz="4300" spc="-116" dirty="0">
                <a:solidFill>
                  <a:srgbClr val="000000"/>
                </a:solidFill>
                <a:latin typeface="Montserrat"/>
                <a:ea typeface="Montserrat"/>
                <a:cs typeface="Montserrat"/>
                <a:sym typeface="Montserrat"/>
              </a:rPr>
              <a:t>La systémique</a:t>
            </a:r>
          </a:p>
        </p:txBody>
      </p:sp>
    </p:spTree>
    <p:extLst>
      <p:ext uri="{BB962C8B-B14F-4D97-AF65-F5344CB8AC3E}">
        <p14:creationId xmlns:p14="http://schemas.microsoft.com/office/powerpoint/2010/main" val="167852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374844" y="-4913501"/>
            <a:ext cx="1538312" cy="14344163"/>
            <a:chOff x="0" y="0"/>
            <a:chExt cx="527139" cy="4915368"/>
          </a:xfrm>
        </p:grpSpPr>
        <p:sp>
          <p:nvSpPr>
            <p:cNvPr id="3" name="Freeform 3"/>
            <p:cNvSpPr/>
            <p:nvPr/>
          </p:nvSpPr>
          <p:spPr>
            <a:xfrm>
              <a:off x="0" y="0"/>
              <a:ext cx="527139" cy="4915369"/>
            </a:xfrm>
            <a:custGeom>
              <a:avLst/>
              <a:gdLst/>
              <a:ahLst/>
              <a:cxnLst/>
              <a:rect l="l" t="t" r="r" b="b"/>
              <a:pathLst>
                <a:path w="527139" h="4915369">
                  <a:moveTo>
                    <a:pt x="35229" y="0"/>
                  </a:moveTo>
                  <a:lnTo>
                    <a:pt x="491910" y="0"/>
                  </a:lnTo>
                  <a:cubicBezTo>
                    <a:pt x="501253" y="0"/>
                    <a:pt x="510214" y="3712"/>
                    <a:pt x="516821" y="10318"/>
                  </a:cubicBezTo>
                  <a:cubicBezTo>
                    <a:pt x="523428" y="16925"/>
                    <a:pt x="527139" y="25886"/>
                    <a:pt x="527139" y="35229"/>
                  </a:cubicBezTo>
                  <a:lnTo>
                    <a:pt x="527139" y="4880139"/>
                  </a:lnTo>
                  <a:cubicBezTo>
                    <a:pt x="527139" y="4899596"/>
                    <a:pt x="511367" y="4915369"/>
                    <a:pt x="491910" y="4915369"/>
                  </a:cubicBezTo>
                  <a:lnTo>
                    <a:pt x="35229" y="4915369"/>
                  </a:lnTo>
                  <a:cubicBezTo>
                    <a:pt x="25886" y="4915369"/>
                    <a:pt x="16925" y="4911657"/>
                    <a:pt x="10318" y="4905050"/>
                  </a:cubicBezTo>
                  <a:cubicBezTo>
                    <a:pt x="3712" y="4898444"/>
                    <a:pt x="0" y="4889483"/>
                    <a:pt x="0" y="4880139"/>
                  </a:cubicBezTo>
                  <a:lnTo>
                    <a:pt x="0" y="35229"/>
                  </a:lnTo>
                  <a:cubicBezTo>
                    <a:pt x="0" y="25886"/>
                    <a:pt x="3712" y="16925"/>
                    <a:pt x="10318" y="10318"/>
                  </a:cubicBezTo>
                  <a:cubicBezTo>
                    <a:pt x="16925" y="3712"/>
                    <a:pt x="25886" y="0"/>
                    <a:pt x="35229" y="0"/>
                  </a:cubicBezTo>
                  <a:close/>
                </a:path>
              </a:pathLst>
            </a:custGeom>
            <a:solidFill>
              <a:srgbClr val="4C81CB"/>
            </a:solidFill>
            <a:ln w="9525" cap="sq">
              <a:solidFill>
                <a:srgbClr val="474747"/>
              </a:solidFill>
              <a:prstDash val="solid"/>
              <a:miter/>
            </a:ln>
          </p:spPr>
          <p:txBody>
            <a:bodyPr/>
            <a:lstStyle/>
            <a:p>
              <a:endParaRPr lang="fr-FR" dirty="0"/>
            </a:p>
          </p:txBody>
        </p:sp>
        <p:sp>
          <p:nvSpPr>
            <p:cNvPr id="4" name="TextBox 4"/>
            <p:cNvSpPr txBox="1"/>
            <p:nvPr/>
          </p:nvSpPr>
          <p:spPr>
            <a:xfrm>
              <a:off x="0" y="-19050"/>
              <a:ext cx="527139"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Freeform 5"/>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3458438" y="8324494"/>
            <a:ext cx="5715287" cy="2369246"/>
          </a:xfrm>
          <a:custGeom>
            <a:avLst/>
            <a:gdLst/>
            <a:ahLst/>
            <a:cxnLst/>
            <a:rect l="l" t="t" r="r" b="b"/>
            <a:pathLst>
              <a:path w="5715287" h="2369246">
                <a:moveTo>
                  <a:pt x="0" y="0"/>
                </a:moveTo>
                <a:lnTo>
                  <a:pt x="5715287" y="0"/>
                </a:lnTo>
                <a:lnTo>
                  <a:pt x="5715287" y="2369246"/>
                </a:lnTo>
                <a:lnTo>
                  <a:pt x="0" y="23692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6638339" y="-1551210"/>
            <a:ext cx="3987615" cy="4114800"/>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967060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TextBox 11"/>
          <p:cNvSpPr txBox="1"/>
          <p:nvPr/>
        </p:nvSpPr>
        <p:spPr>
          <a:xfrm>
            <a:off x="1810790" y="1978727"/>
            <a:ext cx="14666420" cy="606063"/>
          </a:xfrm>
          <a:prstGeom prst="rect">
            <a:avLst/>
          </a:prstGeom>
        </p:spPr>
        <p:txBody>
          <a:bodyPr lIns="0" tIns="0" rIns="0" bIns="0" rtlCol="0" anchor="t">
            <a:spAutoFit/>
          </a:bodyPr>
          <a:lstStyle/>
          <a:p>
            <a:pPr algn="ctr">
              <a:lnSpc>
                <a:spcPts val="4264"/>
              </a:lnSpc>
            </a:pPr>
            <a:r>
              <a:rPr lang="fr-FR" sz="5400" spc="-110" dirty="0">
                <a:solidFill>
                  <a:srgbClr val="FFFFFF"/>
                </a:solidFill>
                <a:latin typeface="Archivo Black"/>
                <a:ea typeface="Archivo Black"/>
                <a:cs typeface="Archivo Black"/>
                <a:sym typeface="Archivo Black"/>
              </a:rPr>
              <a:t>Bloc D : leviers d’action</a:t>
            </a:r>
            <a:endParaRPr lang="en-US" sz="5400" spc="-110" dirty="0">
              <a:solidFill>
                <a:srgbClr val="FFFFFF"/>
              </a:solidFill>
              <a:latin typeface="Archivo Black"/>
              <a:ea typeface="Archivo Black"/>
              <a:cs typeface="Archivo Black"/>
              <a:sym typeface="Archivo Black"/>
            </a:endParaRPr>
          </a:p>
        </p:txBody>
      </p:sp>
      <p:sp>
        <p:nvSpPr>
          <p:cNvPr id="12" name="TextBox 12"/>
          <p:cNvSpPr txBox="1"/>
          <p:nvPr/>
        </p:nvSpPr>
        <p:spPr>
          <a:xfrm>
            <a:off x="1464222" y="4741798"/>
            <a:ext cx="15680777" cy="3432286"/>
          </a:xfrm>
          <a:prstGeom prst="rect">
            <a:avLst/>
          </a:prstGeom>
        </p:spPr>
        <p:txBody>
          <a:bodyPr wrap="square" lIns="0" tIns="0" rIns="0" bIns="0" rtlCol="0" anchor="t">
            <a:spAutoFit/>
          </a:bodyPr>
          <a:lstStyle/>
          <a:p>
            <a:pPr marL="571500" indent="-571500" algn="ctr">
              <a:lnSpc>
                <a:spcPts val="4472"/>
              </a:lnSpc>
              <a:buFont typeface="Arial" panose="020B0604020202020204" pitchFamily="34" charset="0"/>
              <a:buChar char="•"/>
            </a:pPr>
            <a:r>
              <a:rPr lang="fr-FR" sz="3600" spc="-116" dirty="0">
                <a:solidFill>
                  <a:srgbClr val="000000"/>
                </a:solidFill>
                <a:latin typeface="Montserrat"/>
                <a:ea typeface="Montserrat"/>
                <a:cs typeface="Montserrat"/>
                <a:sym typeface="Montserrat"/>
              </a:rPr>
              <a:t>Réduction de notre empreinte carbone </a:t>
            </a:r>
            <a:br>
              <a:rPr lang="fr-FR" sz="3600" spc="-116" dirty="0">
                <a:solidFill>
                  <a:srgbClr val="000000"/>
                </a:solidFill>
                <a:latin typeface="Montserrat"/>
                <a:ea typeface="Montserrat"/>
                <a:cs typeface="Montserrat"/>
                <a:sym typeface="Montserrat"/>
              </a:rPr>
            </a:br>
            <a:endParaRPr lang="fr-FR" sz="3600" spc="-116" dirty="0">
              <a:solidFill>
                <a:srgbClr val="000000"/>
              </a:solidFill>
              <a:latin typeface="Montserrat"/>
              <a:ea typeface="Montserrat"/>
              <a:cs typeface="Montserrat"/>
              <a:sym typeface="Montserrat"/>
            </a:endParaRPr>
          </a:p>
          <a:p>
            <a:pPr marL="571500" indent="-571500" algn="ctr">
              <a:lnSpc>
                <a:spcPts val="4472"/>
              </a:lnSpc>
              <a:buFont typeface="Arial" panose="020B0604020202020204" pitchFamily="34" charset="0"/>
              <a:buChar char="•"/>
            </a:pPr>
            <a:r>
              <a:rPr lang="fr-FR" sz="3600" i="1" spc="-116" dirty="0">
                <a:solidFill>
                  <a:srgbClr val="000000"/>
                </a:solidFill>
                <a:latin typeface="Montserrat"/>
                <a:ea typeface="Montserrat"/>
                <a:cs typeface="Montserrat"/>
                <a:sym typeface="Montserrat"/>
              </a:rPr>
              <a:t>One </a:t>
            </a:r>
            <a:r>
              <a:rPr lang="fr-FR" sz="3600" i="1" spc="-116" dirty="0" err="1">
                <a:solidFill>
                  <a:srgbClr val="000000"/>
                </a:solidFill>
                <a:latin typeface="Montserrat"/>
                <a:ea typeface="Montserrat"/>
                <a:cs typeface="Montserrat"/>
                <a:sym typeface="Montserrat"/>
              </a:rPr>
              <a:t>Health</a:t>
            </a:r>
            <a:r>
              <a:rPr lang="fr-FR" sz="3600" i="1" spc="-116" dirty="0">
                <a:solidFill>
                  <a:srgbClr val="000000"/>
                </a:solidFill>
                <a:latin typeface="Montserrat"/>
                <a:ea typeface="Montserrat"/>
                <a:cs typeface="Montserrat"/>
                <a:sym typeface="Montserrat"/>
              </a:rPr>
              <a:t> </a:t>
            </a:r>
            <a:r>
              <a:rPr lang="fr-FR" sz="3600" spc="-116" dirty="0">
                <a:solidFill>
                  <a:srgbClr val="000000"/>
                </a:solidFill>
                <a:latin typeface="Montserrat"/>
                <a:ea typeface="Montserrat"/>
                <a:cs typeface="Montserrat"/>
                <a:sym typeface="Montserrat"/>
              </a:rPr>
              <a:t>: de la théorie à la pratique</a:t>
            </a:r>
          </a:p>
          <a:p>
            <a:pPr marL="571500" indent="-571500" algn="ctr">
              <a:lnSpc>
                <a:spcPts val="4472"/>
              </a:lnSpc>
              <a:buFont typeface="Arial" panose="020B0604020202020204" pitchFamily="34" charset="0"/>
              <a:buChar char="•"/>
            </a:pPr>
            <a:endParaRPr lang="fr-FR" sz="3600" spc="-116" dirty="0">
              <a:solidFill>
                <a:srgbClr val="000000"/>
              </a:solidFill>
              <a:latin typeface="Montserrat"/>
              <a:ea typeface="Montserrat"/>
              <a:cs typeface="Montserrat"/>
              <a:sym typeface="Montserrat"/>
            </a:endParaRPr>
          </a:p>
          <a:p>
            <a:pPr marL="571500" indent="-571500" algn="ctr">
              <a:lnSpc>
                <a:spcPts val="4472"/>
              </a:lnSpc>
              <a:buFont typeface="Arial" panose="020B0604020202020204" pitchFamily="34" charset="0"/>
              <a:buChar char="•"/>
            </a:pPr>
            <a:r>
              <a:rPr lang="fr-FR" sz="3600" spc="-116" dirty="0">
                <a:solidFill>
                  <a:srgbClr val="000000"/>
                </a:solidFill>
                <a:latin typeface="Montserrat"/>
                <a:ea typeface="Montserrat"/>
                <a:cs typeface="Montserrat"/>
                <a:sym typeface="Montserrat"/>
              </a:rPr>
              <a:t>Santé préventive, intégrative</a:t>
            </a:r>
          </a:p>
          <a:p>
            <a:pPr algn="ctr">
              <a:lnSpc>
                <a:spcPts val="4472"/>
              </a:lnSpc>
            </a:pPr>
            <a:endParaRPr lang="fr-FR" sz="3600" spc="-116" dirty="0">
              <a:solidFill>
                <a:srgbClr val="000000"/>
              </a:solidFill>
              <a:latin typeface="Montserrat"/>
              <a:ea typeface="Montserrat"/>
              <a:cs typeface="Montserrat"/>
              <a:sym typeface="Montserrat"/>
            </a:endParaRPr>
          </a:p>
        </p:txBody>
      </p:sp>
      <p:pic>
        <p:nvPicPr>
          <p:cNvPr id="13" name="Image 12">
            <a:extLst>
              <a:ext uri="{FF2B5EF4-FFF2-40B4-BE49-F238E27FC236}">
                <a16:creationId xmlns:a16="http://schemas.microsoft.com/office/drawing/2014/main" id="{B1F6D97A-3D7D-42F4-89D1-9A9E6F6BA5FE}"/>
              </a:ext>
            </a:extLst>
          </p:cNvPr>
          <p:cNvPicPr>
            <a:picLocks noChangeAspect="1"/>
          </p:cNvPicPr>
          <p:nvPr/>
        </p:nvPicPr>
        <p:blipFill>
          <a:blip r:embed="rId15"/>
          <a:stretch>
            <a:fillRect/>
          </a:stretch>
        </p:blipFill>
        <p:spPr>
          <a:xfrm>
            <a:off x="-25969" y="5062598"/>
            <a:ext cx="4965068" cy="2904734"/>
          </a:xfrm>
          <a:prstGeom prst="rect">
            <a:avLst/>
          </a:prstGeom>
        </p:spPr>
      </p:pic>
    </p:spTree>
    <p:extLst>
      <p:ext uri="{BB962C8B-B14F-4D97-AF65-F5344CB8AC3E}">
        <p14:creationId xmlns:p14="http://schemas.microsoft.com/office/powerpoint/2010/main" val="389745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54A7373-99EF-47BD-9653-D9C33AB0591C}"/>
              </a:ext>
            </a:extLst>
          </p:cNvPr>
          <p:cNvPicPr>
            <a:picLocks noChangeAspect="1"/>
          </p:cNvPicPr>
          <p:nvPr/>
        </p:nvPicPr>
        <p:blipFill>
          <a:blip r:embed="rId2"/>
          <a:stretch>
            <a:fillRect/>
          </a:stretch>
        </p:blipFill>
        <p:spPr>
          <a:xfrm>
            <a:off x="5109069" y="3520806"/>
            <a:ext cx="8776561" cy="5831731"/>
          </a:xfrm>
          <a:prstGeom prst="rect">
            <a:avLst/>
          </a:prstGeom>
        </p:spPr>
      </p:pic>
      <p:grpSp>
        <p:nvGrpSpPr>
          <p:cNvPr id="2" name="Group 2"/>
          <p:cNvGrpSpPr/>
          <p:nvPr/>
        </p:nvGrpSpPr>
        <p:grpSpPr>
          <a:xfrm rot="-5400000">
            <a:off x="8374844" y="-4913501"/>
            <a:ext cx="1538312" cy="14344163"/>
            <a:chOff x="0" y="0"/>
            <a:chExt cx="527139" cy="4915368"/>
          </a:xfrm>
        </p:grpSpPr>
        <p:sp>
          <p:nvSpPr>
            <p:cNvPr id="3" name="Freeform 3"/>
            <p:cNvSpPr/>
            <p:nvPr/>
          </p:nvSpPr>
          <p:spPr>
            <a:xfrm>
              <a:off x="0" y="0"/>
              <a:ext cx="527139" cy="4915369"/>
            </a:xfrm>
            <a:custGeom>
              <a:avLst/>
              <a:gdLst/>
              <a:ahLst/>
              <a:cxnLst/>
              <a:rect l="l" t="t" r="r" b="b"/>
              <a:pathLst>
                <a:path w="527139" h="4915369">
                  <a:moveTo>
                    <a:pt x="35229" y="0"/>
                  </a:moveTo>
                  <a:lnTo>
                    <a:pt x="491910" y="0"/>
                  </a:lnTo>
                  <a:cubicBezTo>
                    <a:pt x="501253" y="0"/>
                    <a:pt x="510214" y="3712"/>
                    <a:pt x="516821" y="10318"/>
                  </a:cubicBezTo>
                  <a:cubicBezTo>
                    <a:pt x="523428" y="16925"/>
                    <a:pt x="527139" y="25886"/>
                    <a:pt x="527139" y="35229"/>
                  </a:cubicBezTo>
                  <a:lnTo>
                    <a:pt x="527139" y="4880139"/>
                  </a:lnTo>
                  <a:cubicBezTo>
                    <a:pt x="527139" y="4899596"/>
                    <a:pt x="511367" y="4915369"/>
                    <a:pt x="491910" y="4915369"/>
                  </a:cubicBezTo>
                  <a:lnTo>
                    <a:pt x="35229" y="4915369"/>
                  </a:lnTo>
                  <a:cubicBezTo>
                    <a:pt x="25886" y="4915369"/>
                    <a:pt x="16925" y="4911657"/>
                    <a:pt x="10318" y="4905050"/>
                  </a:cubicBezTo>
                  <a:cubicBezTo>
                    <a:pt x="3712" y="4898444"/>
                    <a:pt x="0" y="4889483"/>
                    <a:pt x="0" y="4880139"/>
                  </a:cubicBezTo>
                  <a:lnTo>
                    <a:pt x="0" y="35229"/>
                  </a:lnTo>
                  <a:cubicBezTo>
                    <a:pt x="0" y="25886"/>
                    <a:pt x="3712" y="16925"/>
                    <a:pt x="10318" y="10318"/>
                  </a:cubicBezTo>
                  <a:cubicBezTo>
                    <a:pt x="16925" y="3712"/>
                    <a:pt x="25886" y="0"/>
                    <a:pt x="35229" y="0"/>
                  </a:cubicBezTo>
                  <a:close/>
                </a:path>
              </a:pathLst>
            </a:custGeom>
            <a:solidFill>
              <a:srgbClr val="4C81CB"/>
            </a:solidFill>
            <a:ln w="9525" cap="sq">
              <a:solidFill>
                <a:srgbClr val="474747"/>
              </a:solidFill>
              <a:prstDash val="solid"/>
              <a:miter/>
            </a:ln>
          </p:spPr>
          <p:txBody>
            <a:bodyPr/>
            <a:lstStyle/>
            <a:p>
              <a:endParaRPr lang="fr-FR" dirty="0"/>
            </a:p>
          </p:txBody>
        </p:sp>
        <p:sp>
          <p:nvSpPr>
            <p:cNvPr id="4" name="TextBox 4"/>
            <p:cNvSpPr txBox="1"/>
            <p:nvPr/>
          </p:nvSpPr>
          <p:spPr>
            <a:xfrm>
              <a:off x="0" y="-19050"/>
              <a:ext cx="527139"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Freeform 5"/>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3458438" y="8324494"/>
            <a:ext cx="5715287" cy="2369246"/>
          </a:xfrm>
          <a:custGeom>
            <a:avLst/>
            <a:gdLst/>
            <a:ahLst/>
            <a:cxnLst/>
            <a:rect l="l" t="t" r="r" b="b"/>
            <a:pathLst>
              <a:path w="5715287" h="2369246">
                <a:moveTo>
                  <a:pt x="0" y="0"/>
                </a:moveTo>
                <a:lnTo>
                  <a:pt x="5715287" y="0"/>
                </a:lnTo>
                <a:lnTo>
                  <a:pt x="5715287" y="2369246"/>
                </a:lnTo>
                <a:lnTo>
                  <a:pt x="0" y="23692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6638339" y="-1551210"/>
            <a:ext cx="3987615" cy="4114800"/>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967060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TextBox 11"/>
          <p:cNvSpPr txBox="1"/>
          <p:nvPr/>
        </p:nvSpPr>
        <p:spPr>
          <a:xfrm>
            <a:off x="1810790" y="1978727"/>
            <a:ext cx="14666420" cy="606063"/>
          </a:xfrm>
          <a:prstGeom prst="rect">
            <a:avLst/>
          </a:prstGeom>
        </p:spPr>
        <p:txBody>
          <a:bodyPr lIns="0" tIns="0" rIns="0" bIns="0" rtlCol="0" anchor="t">
            <a:spAutoFit/>
          </a:bodyPr>
          <a:lstStyle/>
          <a:p>
            <a:pPr algn="ctr">
              <a:lnSpc>
                <a:spcPts val="4264"/>
              </a:lnSpc>
            </a:pPr>
            <a:r>
              <a:rPr lang="fr-FR" sz="5400" spc="-110" dirty="0">
                <a:solidFill>
                  <a:srgbClr val="FFFFFF"/>
                </a:solidFill>
                <a:latin typeface="Archivo Black"/>
                <a:ea typeface="Archivo Black"/>
                <a:cs typeface="Archivo Black"/>
                <a:sym typeface="Archivo Black"/>
              </a:rPr>
              <a:t>Plateforme UNESS FORMATION</a:t>
            </a:r>
            <a:endParaRPr lang="en-US" sz="5400" spc="-110" dirty="0">
              <a:solidFill>
                <a:srgbClr val="FFFFFF"/>
              </a:solidFill>
              <a:latin typeface="Archivo Black"/>
              <a:ea typeface="Archivo Black"/>
              <a:cs typeface="Archivo Black"/>
              <a:sym typeface="Archivo Black"/>
            </a:endParaRPr>
          </a:p>
        </p:txBody>
      </p:sp>
      <p:sp>
        <p:nvSpPr>
          <p:cNvPr id="12" name="ZoneTexte 11">
            <a:extLst>
              <a:ext uri="{FF2B5EF4-FFF2-40B4-BE49-F238E27FC236}">
                <a16:creationId xmlns:a16="http://schemas.microsoft.com/office/drawing/2014/main" id="{AFF5CABF-C0BF-4A3D-AA79-6D7438D5EC07}"/>
              </a:ext>
            </a:extLst>
          </p:cNvPr>
          <p:cNvSpPr txBox="1"/>
          <p:nvPr/>
        </p:nvSpPr>
        <p:spPr>
          <a:xfrm>
            <a:off x="11658600" y="7238954"/>
            <a:ext cx="5867400" cy="523220"/>
          </a:xfrm>
          <a:prstGeom prst="rect">
            <a:avLst/>
          </a:prstGeom>
          <a:noFill/>
        </p:spPr>
        <p:txBody>
          <a:bodyPr wrap="square" rtlCol="0">
            <a:spAutoFit/>
          </a:bodyPr>
          <a:lstStyle/>
          <a:p>
            <a:r>
              <a:rPr lang="fr-FR" sz="2800" dirty="0">
                <a:latin typeface="Montserrat" panose="020B0604020202020204" charset="0"/>
              </a:rPr>
              <a:t>Auto-inscription via lien UNESS</a:t>
            </a:r>
          </a:p>
        </p:txBody>
      </p:sp>
    </p:spTree>
    <p:extLst>
      <p:ext uri="{BB962C8B-B14F-4D97-AF65-F5344CB8AC3E}">
        <p14:creationId xmlns:p14="http://schemas.microsoft.com/office/powerpoint/2010/main" val="30934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374844" y="-4913501"/>
            <a:ext cx="1538312" cy="14344163"/>
            <a:chOff x="0" y="0"/>
            <a:chExt cx="527139" cy="4915368"/>
          </a:xfrm>
        </p:grpSpPr>
        <p:sp>
          <p:nvSpPr>
            <p:cNvPr id="3" name="Freeform 3"/>
            <p:cNvSpPr/>
            <p:nvPr/>
          </p:nvSpPr>
          <p:spPr>
            <a:xfrm>
              <a:off x="0" y="0"/>
              <a:ext cx="527139" cy="4915369"/>
            </a:xfrm>
            <a:custGeom>
              <a:avLst/>
              <a:gdLst/>
              <a:ahLst/>
              <a:cxnLst/>
              <a:rect l="l" t="t" r="r" b="b"/>
              <a:pathLst>
                <a:path w="527139" h="4915369">
                  <a:moveTo>
                    <a:pt x="35229" y="0"/>
                  </a:moveTo>
                  <a:lnTo>
                    <a:pt x="491910" y="0"/>
                  </a:lnTo>
                  <a:cubicBezTo>
                    <a:pt x="501253" y="0"/>
                    <a:pt x="510214" y="3712"/>
                    <a:pt x="516821" y="10318"/>
                  </a:cubicBezTo>
                  <a:cubicBezTo>
                    <a:pt x="523428" y="16925"/>
                    <a:pt x="527139" y="25886"/>
                    <a:pt x="527139" y="35229"/>
                  </a:cubicBezTo>
                  <a:lnTo>
                    <a:pt x="527139" y="4880139"/>
                  </a:lnTo>
                  <a:cubicBezTo>
                    <a:pt x="527139" y="4899596"/>
                    <a:pt x="511367" y="4915369"/>
                    <a:pt x="491910" y="4915369"/>
                  </a:cubicBezTo>
                  <a:lnTo>
                    <a:pt x="35229" y="4915369"/>
                  </a:lnTo>
                  <a:cubicBezTo>
                    <a:pt x="25886" y="4915369"/>
                    <a:pt x="16925" y="4911657"/>
                    <a:pt x="10318" y="4905050"/>
                  </a:cubicBezTo>
                  <a:cubicBezTo>
                    <a:pt x="3712" y="4898444"/>
                    <a:pt x="0" y="4889483"/>
                    <a:pt x="0" y="4880139"/>
                  </a:cubicBezTo>
                  <a:lnTo>
                    <a:pt x="0" y="35229"/>
                  </a:lnTo>
                  <a:cubicBezTo>
                    <a:pt x="0" y="25886"/>
                    <a:pt x="3712" y="16925"/>
                    <a:pt x="10318" y="10318"/>
                  </a:cubicBezTo>
                  <a:cubicBezTo>
                    <a:pt x="16925" y="3712"/>
                    <a:pt x="25886" y="0"/>
                    <a:pt x="35229" y="0"/>
                  </a:cubicBezTo>
                  <a:close/>
                </a:path>
              </a:pathLst>
            </a:custGeom>
            <a:solidFill>
              <a:srgbClr val="4C81CB"/>
            </a:solidFill>
            <a:ln w="9525" cap="sq">
              <a:solidFill>
                <a:srgbClr val="474747"/>
              </a:solidFill>
              <a:prstDash val="solid"/>
              <a:miter/>
            </a:ln>
          </p:spPr>
          <p:txBody>
            <a:bodyPr/>
            <a:lstStyle/>
            <a:p>
              <a:endParaRPr lang="fr-FR" dirty="0"/>
            </a:p>
          </p:txBody>
        </p:sp>
        <p:sp>
          <p:nvSpPr>
            <p:cNvPr id="4" name="TextBox 4"/>
            <p:cNvSpPr txBox="1"/>
            <p:nvPr/>
          </p:nvSpPr>
          <p:spPr>
            <a:xfrm>
              <a:off x="0" y="-19050"/>
              <a:ext cx="527139" cy="4934418"/>
            </a:xfrm>
            <a:prstGeom prst="rect">
              <a:avLst/>
            </a:prstGeom>
          </p:spPr>
          <p:txBody>
            <a:bodyPr lIns="26060" tIns="26060" rIns="26060" bIns="26060" rtlCol="0" anchor="ctr"/>
            <a:lstStyle/>
            <a:p>
              <a:pPr marL="0" lvl="0" indent="0" algn="ctr">
                <a:lnSpc>
                  <a:spcPts val="1288"/>
                </a:lnSpc>
                <a:spcBef>
                  <a:spcPct val="0"/>
                </a:spcBef>
              </a:pPr>
              <a:endParaRPr/>
            </a:p>
          </p:txBody>
        </p:sp>
      </p:grpSp>
      <p:sp>
        <p:nvSpPr>
          <p:cNvPr id="5" name="Freeform 5"/>
          <p:cNvSpPr/>
          <p:nvPr/>
        </p:nvSpPr>
        <p:spPr>
          <a:xfrm>
            <a:off x="-1062504" y="-2237177"/>
            <a:ext cx="4965068" cy="4114800"/>
          </a:xfrm>
          <a:custGeom>
            <a:avLst/>
            <a:gdLst/>
            <a:ahLst/>
            <a:cxnLst/>
            <a:rect l="l" t="t" r="r" b="b"/>
            <a:pathLst>
              <a:path w="4965068" h="4114800">
                <a:moveTo>
                  <a:pt x="0" y="0"/>
                </a:moveTo>
                <a:lnTo>
                  <a:pt x="4965068" y="0"/>
                </a:lnTo>
                <a:lnTo>
                  <a:pt x="496506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339920" y="8671973"/>
            <a:ext cx="7315200" cy="4081836"/>
          </a:xfrm>
          <a:custGeom>
            <a:avLst/>
            <a:gdLst/>
            <a:ahLst/>
            <a:cxnLst/>
            <a:rect l="l" t="t" r="r" b="b"/>
            <a:pathLst>
              <a:path w="7315200" h="4081836">
                <a:moveTo>
                  <a:pt x="0" y="0"/>
                </a:moveTo>
                <a:lnTo>
                  <a:pt x="7315200" y="0"/>
                </a:lnTo>
                <a:lnTo>
                  <a:pt x="7315200" y="4081835"/>
                </a:lnTo>
                <a:lnTo>
                  <a:pt x="0" y="4081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3458438" y="8324494"/>
            <a:ext cx="5715287" cy="2369246"/>
          </a:xfrm>
          <a:custGeom>
            <a:avLst/>
            <a:gdLst/>
            <a:ahLst/>
            <a:cxnLst/>
            <a:rect l="l" t="t" r="r" b="b"/>
            <a:pathLst>
              <a:path w="5715287" h="2369246">
                <a:moveTo>
                  <a:pt x="0" y="0"/>
                </a:moveTo>
                <a:lnTo>
                  <a:pt x="5715287" y="0"/>
                </a:lnTo>
                <a:lnTo>
                  <a:pt x="5715287" y="2369246"/>
                </a:lnTo>
                <a:lnTo>
                  <a:pt x="0" y="23692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5109069" y="-2425955"/>
            <a:ext cx="4034931" cy="3308644"/>
          </a:xfrm>
          <a:custGeom>
            <a:avLst/>
            <a:gdLst/>
            <a:ahLst/>
            <a:cxnLst/>
            <a:rect l="l" t="t" r="r" b="b"/>
            <a:pathLst>
              <a:path w="4034931" h="3308644">
                <a:moveTo>
                  <a:pt x="0" y="0"/>
                </a:moveTo>
                <a:lnTo>
                  <a:pt x="4034931" y="0"/>
                </a:lnTo>
                <a:lnTo>
                  <a:pt x="4034931" y="3308644"/>
                </a:lnTo>
                <a:lnTo>
                  <a:pt x="0" y="33086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6638339" y="-1551210"/>
            <a:ext cx="3987615" cy="4114800"/>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9670609" y="9258300"/>
            <a:ext cx="3331190" cy="2870880"/>
          </a:xfrm>
          <a:custGeom>
            <a:avLst/>
            <a:gdLst/>
            <a:ahLst/>
            <a:cxnLst/>
            <a:rect l="l" t="t" r="r" b="b"/>
            <a:pathLst>
              <a:path w="3331190" h="2870880">
                <a:moveTo>
                  <a:pt x="0" y="0"/>
                </a:moveTo>
                <a:lnTo>
                  <a:pt x="3331190" y="0"/>
                </a:lnTo>
                <a:lnTo>
                  <a:pt x="3331190" y="2870880"/>
                </a:lnTo>
                <a:lnTo>
                  <a:pt x="0" y="28708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1810790" y="1978727"/>
            <a:ext cx="14666420" cy="606063"/>
          </a:xfrm>
          <a:prstGeom prst="rect">
            <a:avLst/>
          </a:prstGeom>
        </p:spPr>
        <p:txBody>
          <a:bodyPr lIns="0" tIns="0" rIns="0" bIns="0" rtlCol="0" anchor="t">
            <a:spAutoFit/>
          </a:bodyPr>
          <a:lstStyle/>
          <a:p>
            <a:pPr algn="ctr">
              <a:lnSpc>
                <a:spcPts val="4264"/>
              </a:lnSpc>
            </a:pPr>
            <a:r>
              <a:rPr lang="fr-FR" sz="5400" spc="-110" dirty="0">
                <a:solidFill>
                  <a:srgbClr val="FFFFFF"/>
                </a:solidFill>
                <a:latin typeface="Archivo Black"/>
                <a:ea typeface="Archivo Black"/>
                <a:cs typeface="Archivo Black"/>
                <a:sym typeface="Archivo Black"/>
              </a:rPr>
              <a:t>Progression module</a:t>
            </a:r>
            <a:endParaRPr lang="en-US" sz="5400" spc="-110" dirty="0">
              <a:solidFill>
                <a:srgbClr val="FFFFFF"/>
              </a:solidFill>
              <a:latin typeface="Archivo Black"/>
              <a:ea typeface="Archivo Black"/>
              <a:cs typeface="Archivo Black"/>
              <a:sym typeface="Archivo Black"/>
            </a:endParaRPr>
          </a:p>
        </p:txBody>
      </p:sp>
      <p:pic>
        <p:nvPicPr>
          <p:cNvPr id="14" name="Image 13">
            <a:extLst>
              <a:ext uri="{FF2B5EF4-FFF2-40B4-BE49-F238E27FC236}">
                <a16:creationId xmlns:a16="http://schemas.microsoft.com/office/drawing/2014/main" id="{6B1C5547-EB04-48AF-A96F-39106042B90F}"/>
              </a:ext>
            </a:extLst>
          </p:cNvPr>
          <p:cNvPicPr>
            <a:picLocks noChangeAspect="1"/>
          </p:cNvPicPr>
          <p:nvPr/>
        </p:nvPicPr>
        <p:blipFill rotWithShape="1">
          <a:blip r:embed="rId14"/>
          <a:srcRect l="8125" t="26423" r="26875" b="32813"/>
          <a:stretch/>
        </p:blipFill>
        <p:spPr>
          <a:xfrm>
            <a:off x="457200" y="3270074"/>
            <a:ext cx="10285899" cy="4958951"/>
          </a:xfrm>
          <a:prstGeom prst="rect">
            <a:avLst/>
          </a:prstGeom>
        </p:spPr>
      </p:pic>
      <p:pic>
        <p:nvPicPr>
          <p:cNvPr id="15" name="Image 14">
            <a:extLst>
              <a:ext uri="{FF2B5EF4-FFF2-40B4-BE49-F238E27FC236}">
                <a16:creationId xmlns:a16="http://schemas.microsoft.com/office/drawing/2014/main" id="{7A930E9B-84EF-474D-825C-68480ED01E40}"/>
              </a:ext>
            </a:extLst>
          </p:cNvPr>
          <p:cNvPicPr>
            <a:picLocks noChangeAspect="1"/>
          </p:cNvPicPr>
          <p:nvPr/>
        </p:nvPicPr>
        <p:blipFill rotWithShape="1">
          <a:blip r:embed="rId15"/>
          <a:srcRect l="8008" t="30972" r="32059" b="13151"/>
          <a:stretch/>
        </p:blipFill>
        <p:spPr>
          <a:xfrm>
            <a:off x="8915400" y="3614065"/>
            <a:ext cx="7315201" cy="5242974"/>
          </a:xfrm>
          <a:prstGeom prst="rect">
            <a:avLst/>
          </a:prstGeom>
        </p:spPr>
      </p:pic>
    </p:spTree>
    <p:extLst>
      <p:ext uri="{BB962C8B-B14F-4D97-AF65-F5344CB8AC3E}">
        <p14:creationId xmlns:p14="http://schemas.microsoft.com/office/powerpoint/2010/main" val="1701933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421</Words>
  <Application>Microsoft Office PowerPoint</Application>
  <PresentationFormat>Personnalisé</PresentationFormat>
  <Paragraphs>80</Paragraphs>
  <Slides>12</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Montserrat</vt:lpstr>
      <vt:lpstr>Arial</vt:lpstr>
      <vt:lpstr>Archivo Black</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in Medicine</dc:title>
  <dc:creator>KOLENDA, Camille</dc:creator>
  <cp:lastModifiedBy>KOLENDA, Camille</cp:lastModifiedBy>
  <cp:revision>27</cp:revision>
  <dcterms:created xsi:type="dcterms:W3CDTF">2006-08-16T00:00:00Z</dcterms:created>
  <dcterms:modified xsi:type="dcterms:W3CDTF">2026-01-21T12:36:32Z</dcterms:modified>
  <dc:identifier>DAG91euzIrY</dc:identifier>
</cp:coreProperties>
</file>