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9" r:id="rId1"/>
  </p:sldMasterIdLst>
  <p:notesMasterIdLst>
    <p:notesMasterId r:id="rId109"/>
  </p:notesMasterIdLst>
  <p:handoutMasterIdLst>
    <p:handoutMasterId r:id="rId110"/>
  </p:handoutMasterIdLst>
  <p:sldIdLst>
    <p:sldId id="265" r:id="rId2"/>
    <p:sldId id="441" r:id="rId3"/>
    <p:sldId id="1206" r:id="rId4"/>
    <p:sldId id="633" r:id="rId5"/>
    <p:sldId id="634" r:id="rId6"/>
    <p:sldId id="1191" r:id="rId7"/>
    <p:sldId id="1090" r:id="rId8"/>
    <p:sldId id="1192" r:id="rId9"/>
    <p:sldId id="1091" r:id="rId10"/>
    <p:sldId id="269" r:id="rId11"/>
    <p:sldId id="1193" r:id="rId12"/>
    <p:sldId id="1092" r:id="rId13"/>
    <p:sldId id="1089" r:id="rId14"/>
    <p:sldId id="387" r:id="rId15"/>
    <p:sldId id="1093" r:id="rId16"/>
    <p:sldId id="1094" r:id="rId17"/>
    <p:sldId id="270" r:id="rId18"/>
    <p:sldId id="1095" r:id="rId19"/>
    <p:sldId id="388" r:id="rId20"/>
    <p:sldId id="1099" r:id="rId21"/>
    <p:sldId id="271" r:id="rId22"/>
    <p:sldId id="389" r:id="rId23"/>
    <p:sldId id="390" r:id="rId24"/>
    <p:sldId id="391" r:id="rId25"/>
    <p:sldId id="272" r:id="rId26"/>
    <p:sldId id="392" r:id="rId27"/>
    <p:sldId id="1102" r:id="rId28"/>
    <p:sldId id="311" r:id="rId29"/>
    <p:sldId id="393" r:id="rId30"/>
    <p:sldId id="1103" r:id="rId31"/>
    <p:sldId id="275" r:id="rId32"/>
    <p:sldId id="1194" r:id="rId33"/>
    <p:sldId id="1165" r:id="rId34"/>
    <p:sldId id="1105" r:id="rId35"/>
    <p:sldId id="1107" r:id="rId36"/>
    <p:sldId id="1207" r:id="rId37"/>
    <p:sldId id="1109" r:id="rId38"/>
    <p:sldId id="1208" r:id="rId39"/>
    <p:sldId id="1112" r:id="rId40"/>
    <p:sldId id="1113" r:id="rId41"/>
    <p:sldId id="1114" r:id="rId42"/>
    <p:sldId id="1115" r:id="rId43"/>
    <p:sldId id="1182" r:id="rId44"/>
    <p:sldId id="1176" r:id="rId45"/>
    <p:sldId id="1116" r:id="rId46"/>
    <p:sldId id="1117" r:id="rId47"/>
    <p:sldId id="1118" r:id="rId48"/>
    <p:sldId id="1119" r:id="rId49"/>
    <p:sldId id="1120" r:id="rId50"/>
    <p:sldId id="1121" r:id="rId51"/>
    <p:sldId id="1177" r:id="rId52"/>
    <p:sldId id="1178" r:id="rId53"/>
    <p:sldId id="1124" r:id="rId54"/>
    <p:sldId id="1125" r:id="rId55"/>
    <p:sldId id="1151" r:id="rId56"/>
    <p:sldId id="1126" r:id="rId57"/>
    <p:sldId id="1127" r:id="rId58"/>
    <p:sldId id="1128" r:id="rId59"/>
    <p:sldId id="1129" r:id="rId60"/>
    <p:sldId id="1130" r:id="rId61"/>
    <p:sldId id="1153" r:id="rId62"/>
    <p:sldId id="1154" r:id="rId63"/>
    <p:sldId id="1155" r:id="rId64"/>
    <p:sldId id="563" r:id="rId65"/>
    <p:sldId id="1144" r:id="rId66"/>
    <p:sldId id="1133" r:id="rId67"/>
    <p:sldId id="1209" r:id="rId68"/>
    <p:sldId id="1145" r:id="rId69"/>
    <p:sldId id="1146" r:id="rId70"/>
    <p:sldId id="1156" r:id="rId71"/>
    <p:sldId id="1134" r:id="rId72"/>
    <p:sldId id="1135" r:id="rId73"/>
    <p:sldId id="554" r:id="rId74"/>
    <p:sldId id="1136" r:id="rId75"/>
    <p:sldId id="1149" r:id="rId76"/>
    <p:sldId id="1150" r:id="rId77"/>
    <p:sldId id="1137" r:id="rId78"/>
    <p:sldId id="1138" r:id="rId79"/>
    <p:sldId id="1139" r:id="rId80"/>
    <p:sldId id="1147" r:id="rId81"/>
    <p:sldId id="1148" r:id="rId82"/>
    <p:sldId id="1179" r:id="rId83"/>
    <p:sldId id="1181" r:id="rId84"/>
    <p:sldId id="1157" r:id="rId85"/>
    <p:sldId id="1195" r:id="rId86"/>
    <p:sldId id="1188" r:id="rId87"/>
    <p:sldId id="1196" r:id="rId88"/>
    <p:sldId id="1158" r:id="rId89"/>
    <p:sldId id="1198" r:id="rId90"/>
    <p:sldId id="1197" r:id="rId91"/>
    <p:sldId id="1162" r:id="rId92"/>
    <p:sldId id="1199" r:id="rId93"/>
    <p:sldId id="1180" r:id="rId94"/>
    <p:sldId id="1200" r:id="rId95"/>
    <p:sldId id="526" r:id="rId96"/>
    <p:sldId id="1201" r:id="rId97"/>
    <p:sldId id="1190" r:id="rId98"/>
    <p:sldId id="1210" r:id="rId99"/>
    <p:sldId id="1189" r:id="rId100"/>
    <p:sldId id="1202" r:id="rId101"/>
    <p:sldId id="603" r:id="rId102"/>
    <p:sldId id="1203" r:id="rId103"/>
    <p:sldId id="530" r:id="rId104"/>
    <p:sldId id="1204" r:id="rId105"/>
    <p:sldId id="1183" r:id="rId106"/>
    <p:sldId id="1205" r:id="rId107"/>
    <p:sldId id="1184" r:id="rId108"/>
  </p:sldIdLst>
  <p:sldSz cx="9144000" cy="6858000" type="screen4x3"/>
  <p:notesSz cx="9926638" cy="6797675"/>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ALEGNO, Jean-Sebastien"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04" autoAdjust="0"/>
    <p:restoredTop sz="93182" autoAdjust="0"/>
  </p:normalViewPr>
  <p:slideViewPr>
    <p:cSldViewPr snapToGrid="0" snapToObjects="1">
      <p:cViewPr varScale="1">
        <p:scale>
          <a:sx n="85" d="100"/>
          <a:sy n="85" d="100"/>
        </p:scale>
        <p:origin x="90" y="564"/>
      </p:cViewPr>
      <p:guideLst>
        <p:guide orient="horz" pos="2160"/>
        <p:guide pos="2880"/>
      </p:guideLst>
    </p:cSldViewPr>
  </p:slideViewPr>
  <p:outlineViewPr>
    <p:cViewPr>
      <p:scale>
        <a:sx n="33" d="100"/>
        <a:sy n="33" d="100"/>
      </p:scale>
      <p:origin x="0" y="23970"/>
    </p:cViewPr>
  </p:outlineViewPr>
  <p:notesTextViewPr>
    <p:cViewPr>
      <p:scale>
        <a:sx n="100" d="100"/>
        <a:sy n="100" d="100"/>
      </p:scale>
      <p:origin x="0" y="0"/>
    </p:cViewPr>
  </p:notesTextViewPr>
  <p:sorterViewPr>
    <p:cViewPr>
      <p:scale>
        <a:sx n="66" d="100"/>
        <a:sy n="66" d="100"/>
      </p:scale>
      <p:origin x="0" y="-15917"/>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handoutMaster" Target="handoutMasters/handoutMaster1.xml"/><Relationship Id="rId115"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D0713C-8538-0E4D-BF47-E8011552CC83}"/>
              </a:ext>
            </a:extLst>
          </p:cNvPr>
          <p:cNvSpPr>
            <a:spLocks noGrp="1"/>
          </p:cNvSpPr>
          <p:nvPr>
            <p:ph type="hdr" sz="quarter"/>
          </p:nvPr>
        </p:nvSpPr>
        <p:spPr>
          <a:xfrm>
            <a:off x="2" y="2"/>
            <a:ext cx="4300538" cy="339725"/>
          </a:xfrm>
          <a:prstGeom prst="rect">
            <a:avLst/>
          </a:prstGeom>
        </p:spPr>
        <p:txBody>
          <a:bodyPr vert="horz" wrap="square" lIns="93113" tIns="46557" rIns="93113" bIns="46557" numCol="1" anchor="t" anchorCtr="0" compatLnSpc="1">
            <a:prstTxWarp prst="textNoShape">
              <a:avLst/>
            </a:prstTxWarp>
          </a:bodyPr>
          <a:lstStyle>
            <a:lvl1pPr eaLnBrk="1" hangingPunct="1">
              <a:defRPr sz="1200">
                <a:latin typeface="Arial" pitchFamily="34" charset="0"/>
                <a:ea typeface="ＭＳ Ｐゴシック" pitchFamily="34" charset="-128"/>
              </a:defRPr>
            </a:lvl1pPr>
          </a:lstStyle>
          <a:p>
            <a:pPr>
              <a:defRPr/>
            </a:pPr>
            <a:endParaRPr lang="fr-FR" altLang="fr-FR"/>
          </a:p>
        </p:txBody>
      </p:sp>
      <p:sp>
        <p:nvSpPr>
          <p:cNvPr id="3" name="Espace réservé de la date 2">
            <a:extLst>
              <a:ext uri="{FF2B5EF4-FFF2-40B4-BE49-F238E27FC236}">
                <a16:creationId xmlns:a16="http://schemas.microsoft.com/office/drawing/2014/main" id="{C8270A0C-CE43-664D-9C2F-9A001374A0B4}"/>
              </a:ext>
            </a:extLst>
          </p:cNvPr>
          <p:cNvSpPr>
            <a:spLocks noGrp="1"/>
          </p:cNvSpPr>
          <p:nvPr>
            <p:ph type="dt" sz="quarter" idx="1"/>
          </p:nvPr>
        </p:nvSpPr>
        <p:spPr>
          <a:xfrm>
            <a:off x="5624514" y="2"/>
            <a:ext cx="4300536" cy="339725"/>
          </a:xfrm>
          <a:prstGeom prst="rect">
            <a:avLst/>
          </a:prstGeom>
        </p:spPr>
        <p:txBody>
          <a:bodyPr vert="horz" wrap="square" lIns="93113" tIns="46557" rIns="93113" bIns="46557" numCol="1" anchor="t" anchorCtr="0" compatLnSpc="1">
            <a:prstTxWarp prst="textNoShape">
              <a:avLst/>
            </a:prstTxWarp>
          </a:bodyPr>
          <a:lstStyle>
            <a:lvl1pPr algn="r" eaLnBrk="1" hangingPunct="1">
              <a:defRPr sz="1200">
                <a:latin typeface="Arial" pitchFamily="34" charset="0"/>
                <a:ea typeface="ＭＳ Ｐゴシック" pitchFamily="34" charset="-128"/>
              </a:defRPr>
            </a:lvl1pPr>
          </a:lstStyle>
          <a:p>
            <a:pPr>
              <a:defRPr/>
            </a:pPr>
            <a:fld id="{59A425B0-2C3B-5A4D-A5D5-8909B3E27831}" type="datetime1">
              <a:rPr lang="fr-FR" altLang="fr-FR"/>
              <a:pPr>
                <a:defRPr/>
              </a:pPr>
              <a:t>30/09/2025</a:t>
            </a:fld>
            <a:endParaRPr lang="fr-FR" altLang="fr-FR"/>
          </a:p>
        </p:txBody>
      </p:sp>
      <p:sp>
        <p:nvSpPr>
          <p:cNvPr id="4" name="Espace réservé du pied de page 3">
            <a:extLst>
              <a:ext uri="{FF2B5EF4-FFF2-40B4-BE49-F238E27FC236}">
                <a16:creationId xmlns:a16="http://schemas.microsoft.com/office/drawing/2014/main" id="{E4EA77E7-966E-0941-AB16-7B14973A3239}"/>
              </a:ext>
            </a:extLst>
          </p:cNvPr>
          <p:cNvSpPr>
            <a:spLocks noGrp="1"/>
          </p:cNvSpPr>
          <p:nvPr>
            <p:ph type="ftr" sz="quarter" idx="2"/>
          </p:nvPr>
        </p:nvSpPr>
        <p:spPr>
          <a:xfrm>
            <a:off x="2" y="6456364"/>
            <a:ext cx="4300538" cy="339725"/>
          </a:xfrm>
          <a:prstGeom prst="rect">
            <a:avLst/>
          </a:prstGeom>
        </p:spPr>
        <p:txBody>
          <a:bodyPr vert="horz" wrap="square" lIns="93113" tIns="46557" rIns="93113" bIns="46557" numCol="1" anchor="b" anchorCtr="0" compatLnSpc="1">
            <a:prstTxWarp prst="textNoShape">
              <a:avLst/>
            </a:prstTxWarp>
          </a:bodyPr>
          <a:lstStyle>
            <a:lvl1pPr eaLnBrk="1" hangingPunct="1">
              <a:defRPr sz="1200">
                <a:latin typeface="Arial" pitchFamily="34" charset="0"/>
                <a:ea typeface="ＭＳ Ｐゴシック" pitchFamily="34" charset="-128"/>
              </a:defRPr>
            </a:lvl1pPr>
          </a:lstStyle>
          <a:p>
            <a:pPr>
              <a:defRPr/>
            </a:pPr>
            <a:endParaRPr lang="fr-FR" altLang="fr-FR"/>
          </a:p>
        </p:txBody>
      </p:sp>
      <p:sp>
        <p:nvSpPr>
          <p:cNvPr id="5" name="Espace réservé du numéro de diapositive 4">
            <a:extLst>
              <a:ext uri="{FF2B5EF4-FFF2-40B4-BE49-F238E27FC236}">
                <a16:creationId xmlns:a16="http://schemas.microsoft.com/office/drawing/2014/main" id="{2BCA7F29-4F15-D149-A79A-3992ADC0DC77}"/>
              </a:ext>
            </a:extLst>
          </p:cNvPr>
          <p:cNvSpPr>
            <a:spLocks noGrp="1"/>
          </p:cNvSpPr>
          <p:nvPr>
            <p:ph type="sldNum" sz="quarter" idx="3"/>
          </p:nvPr>
        </p:nvSpPr>
        <p:spPr>
          <a:xfrm>
            <a:off x="5624514" y="6456364"/>
            <a:ext cx="4300536" cy="339725"/>
          </a:xfrm>
          <a:prstGeom prst="rect">
            <a:avLst/>
          </a:prstGeom>
        </p:spPr>
        <p:txBody>
          <a:bodyPr vert="horz" wrap="square" lIns="93113" tIns="46557" rIns="93113" bIns="46557" numCol="1" anchor="b" anchorCtr="0" compatLnSpc="1">
            <a:prstTxWarp prst="textNoShape">
              <a:avLst/>
            </a:prstTxWarp>
          </a:bodyPr>
          <a:lstStyle>
            <a:lvl1pPr algn="r" eaLnBrk="1" hangingPunct="1">
              <a:defRPr sz="1200"/>
            </a:lvl1pPr>
          </a:lstStyle>
          <a:p>
            <a:pPr>
              <a:defRPr/>
            </a:pPr>
            <a:fld id="{0D1675C0-FA14-7449-B2D2-21B3ACF3172B}" type="slidenum">
              <a:rPr lang="fr-FR" altLang="fr-FR"/>
              <a:pPr>
                <a:defRPr/>
              </a:pPr>
              <a:t>‹N°›</a:t>
            </a:fld>
            <a:endParaRPr lang="fr-FR"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C287FE5-C51C-6547-87BA-648331C89777}"/>
              </a:ext>
            </a:extLst>
          </p:cNvPr>
          <p:cNvSpPr>
            <a:spLocks noGrp="1"/>
          </p:cNvSpPr>
          <p:nvPr>
            <p:ph type="hdr" sz="quarter"/>
          </p:nvPr>
        </p:nvSpPr>
        <p:spPr>
          <a:xfrm>
            <a:off x="2" y="2"/>
            <a:ext cx="4300538" cy="339725"/>
          </a:xfrm>
          <a:prstGeom prst="rect">
            <a:avLst/>
          </a:prstGeom>
        </p:spPr>
        <p:txBody>
          <a:bodyPr vert="horz" wrap="square" lIns="93113" tIns="46557" rIns="93113" bIns="46557" numCol="1" anchor="t" anchorCtr="0" compatLnSpc="1">
            <a:prstTxWarp prst="textNoShape">
              <a:avLst/>
            </a:prstTxWarp>
          </a:bodyPr>
          <a:lstStyle>
            <a:lvl1pPr eaLnBrk="1" hangingPunct="1">
              <a:defRPr sz="1200">
                <a:latin typeface="Calibri" pitchFamily="34" charset="0"/>
                <a:ea typeface="ＭＳ Ｐゴシック" pitchFamily="34" charset="-128"/>
              </a:defRPr>
            </a:lvl1pPr>
          </a:lstStyle>
          <a:p>
            <a:pPr>
              <a:defRPr/>
            </a:pPr>
            <a:endParaRPr lang="fr-FR" altLang="fr-FR"/>
          </a:p>
        </p:txBody>
      </p:sp>
      <p:sp>
        <p:nvSpPr>
          <p:cNvPr id="3" name="Espace réservé de la date 2">
            <a:extLst>
              <a:ext uri="{FF2B5EF4-FFF2-40B4-BE49-F238E27FC236}">
                <a16:creationId xmlns:a16="http://schemas.microsoft.com/office/drawing/2014/main" id="{052E4C9D-97C2-7B4C-90F8-9D8FA78D333A}"/>
              </a:ext>
            </a:extLst>
          </p:cNvPr>
          <p:cNvSpPr>
            <a:spLocks noGrp="1"/>
          </p:cNvSpPr>
          <p:nvPr>
            <p:ph type="dt" idx="1"/>
          </p:nvPr>
        </p:nvSpPr>
        <p:spPr>
          <a:xfrm>
            <a:off x="5624514" y="2"/>
            <a:ext cx="4300536" cy="339725"/>
          </a:xfrm>
          <a:prstGeom prst="rect">
            <a:avLst/>
          </a:prstGeom>
        </p:spPr>
        <p:txBody>
          <a:bodyPr vert="horz" wrap="square" lIns="93113" tIns="46557" rIns="93113" bIns="46557" numCol="1" anchor="t" anchorCtr="0" compatLnSpc="1">
            <a:prstTxWarp prst="textNoShape">
              <a:avLst/>
            </a:prstTxWarp>
          </a:bodyPr>
          <a:lstStyle>
            <a:lvl1pPr algn="r" eaLnBrk="1" hangingPunct="1">
              <a:defRPr sz="1200">
                <a:latin typeface="Calibri" pitchFamily="34" charset="0"/>
                <a:ea typeface="ＭＳ Ｐゴシック" pitchFamily="34" charset="-128"/>
              </a:defRPr>
            </a:lvl1pPr>
          </a:lstStyle>
          <a:p>
            <a:pPr>
              <a:defRPr/>
            </a:pPr>
            <a:fld id="{8EF56A78-9560-CF44-A28B-967C98C90DEC}" type="datetime1">
              <a:rPr lang="fr-FR" altLang="fr-FR"/>
              <a:pPr>
                <a:defRPr/>
              </a:pPr>
              <a:t>30/09/2025</a:t>
            </a:fld>
            <a:endParaRPr lang="fr-FR" altLang="fr-FR"/>
          </a:p>
        </p:txBody>
      </p:sp>
      <p:sp>
        <p:nvSpPr>
          <p:cNvPr id="4" name="Espace réservé de l'image des diapositives 3">
            <a:extLst>
              <a:ext uri="{FF2B5EF4-FFF2-40B4-BE49-F238E27FC236}">
                <a16:creationId xmlns:a16="http://schemas.microsoft.com/office/drawing/2014/main" id="{2BE60BBD-64AE-8A4E-B8AC-074A4A0A3E59}"/>
              </a:ext>
            </a:extLst>
          </p:cNvPr>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3113" tIns="46557" rIns="93113" bIns="46557" rtlCol="0" anchor="ctr"/>
          <a:lstStyle/>
          <a:p>
            <a:pPr lvl="0"/>
            <a:endParaRPr lang="fr-FR" noProof="0"/>
          </a:p>
        </p:txBody>
      </p:sp>
      <p:sp>
        <p:nvSpPr>
          <p:cNvPr id="5" name="Espace réservé des commentaires 4">
            <a:extLst>
              <a:ext uri="{FF2B5EF4-FFF2-40B4-BE49-F238E27FC236}">
                <a16:creationId xmlns:a16="http://schemas.microsoft.com/office/drawing/2014/main" id="{6E70E1F3-0AD8-024E-9B90-48A1CF6D6D0E}"/>
              </a:ext>
            </a:extLst>
          </p:cNvPr>
          <p:cNvSpPr>
            <a:spLocks noGrp="1"/>
          </p:cNvSpPr>
          <p:nvPr>
            <p:ph type="body" sz="quarter" idx="3"/>
          </p:nvPr>
        </p:nvSpPr>
        <p:spPr>
          <a:xfrm>
            <a:off x="992188" y="3228977"/>
            <a:ext cx="7942262" cy="3059113"/>
          </a:xfrm>
          <a:prstGeom prst="rect">
            <a:avLst/>
          </a:prstGeom>
        </p:spPr>
        <p:txBody>
          <a:bodyPr vert="horz" wrap="square" lIns="93113" tIns="46557" rIns="93113" bIns="46557" numCol="1" anchor="t" anchorCtr="0" compatLnSpc="1">
            <a:prstTxWarp prst="textNoShape">
              <a:avLst/>
            </a:prstTxWarp>
            <a:normAutofit/>
          </a:bodyPr>
          <a:lstStyle/>
          <a:p>
            <a:pPr lvl="0"/>
            <a:r>
              <a:rPr lang="fr-FR" altLang="fr-FR" noProof="0"/>
              <a:t>Cliquez pour modifier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p>
        </p:txBody>
      </p:sp>
      <p:sp>
        <p:nvSpPr>
          <p:cNvPr id="6" name="Espace réservé du pied de page 5">
            <a:extLst>
              <a:ext uri="{FF2B5EF4-FFF2-40B4-BE49-F238E27FC236}">
                <a16:creationId xmlns:a16="http://schemas.microsoft.com/office/drawing/2014/main" id="{88D38D78-0AD9-B449-8D4E-3486935065D2}"/>
              </a:ext>
            </a:extLst>
          </p:cNvPr>
          <p:cNvSpPr>
            <a:spLocks noGrp="1"/>
          </p:cNvSpPr>
          <p:nvPr>
            <p:ph type="ftr" sz="quarter" idx="4"/>
          </p:nvPr>
        </p:nvSpPr>
        <p:spPr>
          <a:xfrm>
            <a:off x="2" y="6456364"/>
            <a:ext cx="4300538" cy="339725"/>
          </a:xfrm>
          <a:prstGeom prst="rect">
            <a:avLst/>
          </a:prstGeom>
        </p:spPr>
        <p:txBody>
          <a:bodyPr vert="horz" wrap="square" lIns="93113" tIns="46557" rIns="93113" bIns="46557" numCol="1" anchor="b" anchorCtr="0" compatLnSpc="1">
            <a:prstTxWarp prst="textNoShape">
              <a:avLst/>
            </a:prstTxWarp>
          </a:bodyPr>
          <a:lstStyle>
            <a:lvl1pPr eaLnBrk="1" hangingPunct="1">
              <a:defRPr sz="1200">
                <a:latin typeface="Calibri" pitchFamily="34" charset="0"/>
                <a:ea typeface="ＭＳ Ｐゴシック" pitchFamily="34" charset="-128"/>
              </a:defRPr>
            </a:lvl1pPr>
          </a:lstStyle>
          <a:p>
            <a:pPr>
              <a:defRPr/>
            </a:pPr>
            <a:endParaRPr lang="fr-FR" altLang="fr-FR"/>
          </a:p>
        </p:txBody>
      </p:sp>
      <p:sp>
        <p:nvSpPr>
          <p:cNvPr id="7" name="Espace réservé du numéro de diapositive 6">
            <a:extLst>
              <a:ext uri="{FF2B5EF4-FFF2-40B4-BE49-F238E27FC236}">
                <a16:creationId xmlns:a16="http://schemas.microsoft.com/office/drawing/2014/main" id="{1081DD30-F4BC-2B43-B1C6-CE8B46F11987}"/>
              </a:ext>
            </a:extLst>
          </p:cNvPr>
          <p:cNvSpPr>
            <a:spLocks noGrp="1"/>
          </p:cNvSpPr>
          <p:nvPr>
            <p:ph type="sldNum" sz="quarter" idx="5"/>
          </p:nvPr>
        </p:nvSpPr>
        <p:spPr>
          <a:xfrm>
            <a:off x="5624514" y="6456364"/>
            <a:ext cx="4300536" cy="339725"/>
          </a:xfrm>
          <a:prstGeom prst="rect">
            <a:avLst/>
          </a:prstGeom>
        </p:spPr>
        <p:txBody>
          <a:bodyPr vert="horz" wrap="square" lIns="93113" tIns="46557" rIns="93113" bIns="46557"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3711B7C-21CF-984C-8C8D-5DAC682DDDDF}"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11D37769-21E5-B541-9C99-19694E8B6F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Rectangle 3">
            <a:extLst>
              <a:ext uri="{FF2B5EF4-FFF2-40B4-BE49-F238E27FC236}">
                <a16:creationId xmlns:a16="http://schemas.microsoft.com/office/drawing/2014/main" id="{9A283534-4D69-B641-B3F7-B96C1CB29D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A8821880-A6AB-4383-ADA0-52E14C5AF8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Rectangle 3">
            <a:extLst>
              <a:ext uri="{FF2B5EF4-FFF2-40B4-BE49-F238E27FC236}">
                <a16:creationId xmlns:a16="http://schemas.microsoft.com/office/drawing/2014/main" id="{1C10A95F-9CE2-40E3-AF7C-82FA0A4CAD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485553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A8821880-A6AB-4383-ADA0-52E14C5AF8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Rectangle 3">
            <a:extLst>
              <a:ext uri="{FF2B5EF4-FFF2-40B4-BE49-F238E27FC236}">
                <a16:creationId xmlns:a16="http://schemas.microsoft.com/office/drawing/2014/main" id="{1C10A95F-9CE2-40E3-AF7C-82FA0A4CAD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48057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D5598FBE-2D69-4BEF-9BA4-F05B3B91A8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Rectangle 3">
            <a:extLst>
              <a:ext uri="{FF2B5EF4-FFF2-40B4-BE49-F238E27FC236}">
                <a16:creationId xmlns:a16="http://schemas.microsoft.com/office/drawing/2014/main" id="{B90F8650-09EF-4024-A08E-CA0634EAD4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D5598FBE-2D69-4BEF-9BA4-F05B3B91A8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Rectangle 3">
            <a:extLst>
              <a:ext uri="{FF2B5EF4-FFF2-40B4-BE49-F238E27FC236}">
                <a16:creationId xmlns:a16="http://schemas.microsoft.com/office/drawing/2014/main" id="{B90F8650-09EF-4024-A08E-CA0634EAD4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4523396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0969503E-B80A-4A93-96FC-8B336CBD8C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Rectangle 3">
            <a:extLst>
              <a:ext uri="{FF2B5EF4-FFF2-40B4-BE49-F238E27FC236}">
                <a16:creationId xmlns:a16="http://schemas.microsoft.com/office/drawing/2014/main" id="{89DAA918-26C5-4F27-AF9D-ABD4C6C3E6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A22438E9-606D-4D3E-B6A0-9F51D5AF47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0" name="Rectangle 3">
            <a:extLst>
              <a:ext uri="{FF2B5EF4-FFF2-40B4-BE49-F238E27FC236}">
                <a16:creationId xmlns:a16="http://schemas.microsoft.com/office/drawing/2014/main" id="{0267DDE2-37D2-458D-8D67-6406847D2A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C23513ED-8FAC-413D-A1C8-9AB158E704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Rectangle 3">
            <a:extLst>
              <a:ext uri="{FF2B5EF4-FFF2-40B4-BE49-F238E27FC236}">
                <a16:creationId xmlns:a16="http://schemas.microsoft.com/office/drawing/2014/main" id="{770281E2-69EB-4EEF-8C94-3F4379CDE5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a:extLst>
              <a:ext uri="{FF2B5EF4-FFF2-40B4-BE49-F238E27FC236}">
                <a16:creationId xmlns:a16="http://schemas.microsoft.com/office/drawing/2014/main" id="{F8973EE1-2A9C-4621-8E8F-E590E17948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Rectangle 3">
            <a:extLst>
              <a:ext uri="{FF2B5EF4-FFF2-40B4-BE49-F238E27FC236}">
                <a16:creationId xmlns:a16="http://schemas.microsoft.com/office/drawing/2014/main" id="{3B504B30-E42E-4ED8-810C-A95F42538E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a:extLst>
              <a:ext uri="{FF2B5EF4-FFF2-40B4-BE49-F238E27FC236}">
                <a16:creationId xmlns:a16="http://schemas.microsoft.com/office/drawing/2014/main" id="{3020050A-80E9-4D75-B09E-9CCCC4743C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Rectangle 3">
            <a:extLst>
              <a:ext uri="{FF2B5EF4-FFF2-40B4-BE49-F238E27FC236}">
                <a16:creationId xmlns:a16="http://schemas.microsoft.com/office/drawing/2014/main" id="{68DA12BD-92C3-43BD-9831-740476DC1D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DF342FEB-9948-9C48-B44F-A489EF9D875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36AF5EC-3112-6345-84F6-814FCCA92B4B}" type="slidenum">
              <a:rPr lang="fr-FR" altLang="fr-FR"/>
              <a:pPr/>
              <a:t>4</a:t>
            </a:fld>
            <a:endParaRPr lang="fr-FR" altLang="fr-FR"/>
          </a:p>
        </p:txBody>
      </p:sp>
      <p:sp>
        <p:nvSpPr>
          <p:cNvPr id="87043" name="Espace réservé de l'image des diapositives 1">
            <a:extLst>
              <a:ext uri="{FF2B5EF4-FFF2-40B4-BE49-F238E27FC236}">
                <a16:creationId xmlns:a16="http://schemas.microsoft.com/office/drawing/2014/main" id="{E340CBA4-884B-6A4A-B03D-36473B4E8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Espace réservé des commentaires 2">
            <a:extLst>
              <a:ext uri="{FF2B5EF4-FFF2-40B4-BE49-F238E27FC236}">
                <a16:creationId xmlns:a16="http://schemas.microsoft.com/office/drawing/2014/main" id="{B79DFAC6-F622-F844-BA7F-CC5596C0B1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a:p>
        </p:txBody>
      </p:sp>
      <p:sp>
        <p:nvSpPr>
          <p:cNvPr id="87045" name="Espace réservé du numéro de diapositive 3">
            <a:extLst>
              <a:ext uri="{FF2B5EF4-FFF2-40B4-BE49-F238E27FC236}">
                <a16:creationId xmlns:a16="http://schemas.microsoft.com/office/drawing/2014/main" id="{9D3DB467-26F5-4F43-91A6-D7D5A4FE7AD4}"/>
              </a:ext>
            </a:extLst>
          </p:cNvPr>
          <p:cNvSpPr txBox="1">
            <a:spLocks noGrp="1"/>
          </p:cNvSpPr>
          <p:nvPr/>
        </p:nvSpPr>
        <p:spPr bwMode="auto">
          <a:xfrm>
            <a:off x="8208835" y="4420554"/>
            <a:ext cx="6284706" cy="232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533A7CD-B1FE-1A48-98DE-98AFB7B9DDF8}" type="slidenum">
              <a:rPr lang="fr-FR" altLang="fr-FR" sz="1200"/>
              <a:pPr algn="r" eaLnBrk="1" hangingPunct="1"/>
              <a:t>4</a:t>
            </a:fld>
            <a:endParaRPr lang="fr-FR" altLang="fr-FR" sz="1200"/>
          </a:p>
        </p:txBody>
      </p:sp>
    </p:spTree>
    <p:extLst>
      <p:ext uri="{BB962C8B-B14F-4D97-AF65-F5344CB8AC3E}">
        <p14:creationId xmlns:p14="http://schemas.microsoft.com/office/powerpoint/2010/main" val="21615680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a:extLst>
              <a:ext uri="{FF2B5EF4-FFF2-40B4-BE49-F238E27FC236}">
                <a16:creationId xmlns:a16="http://schemas.microsoft.com/office/drawing/2014/main" id="{34FFF54E-25D7-4D91-A98A-E6DAF153CD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Rectangle 3">
            <a:extLst>
              <a:ext uri="{FF2B5EF4-FFF2-40B4-BE49-F238E27FC236}">
                <a16:creationId xmlns:a16="http://schemas.microsoft.com/office/drawing/2014/main" id="{A53C200E-7B48-4585-8145-B82A1F863E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a:extLst>
              <a:ext uri="{FF2B5EF4-FFF2-40B4-BE49-F238E27FC236}">
                <a16:creationId xmlns:a16="http://schemas.microsoft.com/office/drawing/2014/main" id="{34FFF54E-25D7-4D91-A98A-E6DAF153CD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Rectangle 3">
            <a:extLst>
              <a:ext uri="{FF2B5EF4-FFF2-40B4-BE49-F238E27FC236}">
                <a16:creationId xmlns:a16="http://schemas.microsoft.com/office/drawing/2014/main" id="{A53C200E-7B48-4585-8145-B82A1F863E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315602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a:extLst>
              <a:ext uri="{FF2B5EF4-FFF2-40B4-BE49-F238E27FC236}">
                <a16:creationId xmlns:a16="http://schemas.microsoft.com/office/drawing/2014/main" id="{48CCDD1F-CF1A-4F1F-8473-8FB49F4AA4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0" name="Rectangle 3">
            <a:extLst>
              <a:ext uri="{FF2B5EF4-FFF2-40B4-BE49-F238E27FC236}">
                <a16:creationId xmlns:a16="http://schemas.microsoft.com/office/drawing/2014/main" id="{A755C5AA-50CF-4E45-986F-6FFD067807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a:extLst>
              <a:ext uri="{FF2B5EF4-FFF2-40B4-BE49-F238E27FC236}">
                <a16:creationId xmlns:a16="http://schemas.microsoft.com/office/drawing/2014/main" id="{88B9EFF6-63F4-4159-8E3B-18F9763866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Rectangle 3">
            <a:extLst>
              <a:ext uri="{FF2B5EF4-FFF2-40B4-BE49-F238E27FC236}">
                <a16:creationId xmlns:a16="http://schemas.microsoft.com/office/drawing/2014/main" id="{F4593337-40EE-4096-8AD0-A09AE7D5A0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a:extLst>
              <a:ext uri="{FF2B5EF4-FFF2-40B4-BE49-F238E27FC236}">
                <a16:creationId xmlns:a16="http://schemas.microsoft.com/office/drawing/2014/main" id="{88B9EFF6-63F4-4159-8E3B-18F9763866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Rectangle 3">
            <a:extLst>
              <a:ext uri="{FF2B5EF4-FFF2-40B4-BE49-F238E27FC236}">
                <a16:creationId xmlns:a16="http://schemas.microsoft.com/office/drawing/2014/main" id="{F4593337-40EE-4096-8AD0-A09AE7D5A0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4556958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a:extLst>
              <a:ext uri="{FF2B5EF4-FFF2-40B4-BE49-F238E27FC236}">
                <a16:creationId xmlns:a16="http://schemas.microsoft.com/office/drawing/2014/main" id="{A3B315CC-D394-4EFC-A865-057E970FBF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6" name="Rectangle 3">
            <a:extLst>
              <a:ext uri="{FF2B5EF4-FFF2-40B4-BE49-F238E27FC236}">
                <a16:creationId xmlns:a16="http://schemas.microsoft.com/office/drawing/2014/main" id="{D5DE4474-B9B1-4B93-9234-E93A6D794E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812F76C9-58F5-43BD-A752-DEBB258AD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Rectangle 3">
            <a:extLst>
              <a:ext uri="{FF2B5EF4-FFF2-40B4-BE49-F238E27FC236}">
                <a16:creationId xmlns:a16="http://schemas.microsoft.com/office/drawing/2014/main" id="{D9CAFD45-F407-4CE0-8B6D-FE33FBE895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1674405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812F76C9-58F5-43BD-A752-DEBB258AD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Rectangle 3">
            <a:extLst>
              <a:ext uri="{FF2B5EF4-FFF2-40B4-BE49-F238E27FC236}">
                <a16:creationId xmlns:a16="http://schemas.microsoft.com/office/drawing/2014/main" id="{D9CAFD45-F407-4CE0-8B6D-FE33FBE895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9222465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DF342FEB-9948-9C48-B44F-A489EF9D875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36AF5EC-3112-6345-84F6-814FCCA92B4B}" type="slidenum">
              <a:rPr lang="fr-FR" altLang="fr-FR"/>
              <a:pPr/>
              <a:t>34</a:t>
            </a:fld>
            <a:endParaRPr lang="fr-FR" altLang="fr-FR"/>
          </a:p>
        </p:txBody>
      </p:sp>
      <p:sp>
        <p:nvSpPr>
          <p:cNvPr id="87043" name="Espace réservé de l'image des diapositives 1">
            <a:extLst>
              <a:ext uri="{FF2B5EF4-FFF2-40B4-BE49-F238E27FC236}">
                <a16:creationId xmlns:a16="http://schemas.microsoft.com/office/drawing/2014/main" id="{E340CBA4-884B-6A4A-B03D-36473B4E8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Espace réservé des commentaires 2">
            <a:extLst>
              <a:ext uri="{FF2B5EF4-FFF2-40B4-BE49-F238E27FC236}">
                <a16:creationId xmlns:a16="http://schemas.microsoft.com/office/drawing/2014/main" id="{B79DFAC6-F622-F844-BA7F-CC5596C0B1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a:p>
        </p:txBody>
      </p:sp>
      <p:sp>
        <p:nvSpPr>
          <p:cNvPr id="87045" name="Espace réservé du numéro de diapositive 3">
            <a:extLst>
              <a:ext uri="{FF2B5EF4-FFF2-40B4-BE49-F238E27FC236}">
                <a16:creationId xmlns:a16="http://schemas.microsoft.com/office/drawing/2014/main" id="{9D3DB467-26F5-4F43-91A6-D7D5A4FE7AD4}"/>
              </a:ext>
            </a:extLst>
          </p:cNvPr>
          <p:cNvSpPr txBox="1">
            <a:spLocks noGrp="1"/>
          </p:cNvSpPr>
          <p:nvPr/>
        </p:nvSpPr>
        <p:spPr bwMode="auto">
          <a:xfrm>
            <a:off x="8208835" y="4420554"/>
            <a:ext cx="6284706" cy="232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533A7CD-B1FE-1A48-98DE-98AFB7B9DDF8}" type="slidenum">
              <a:rPr lang="fr-FR" altLang="fr-FR" sz="1200"/>
              <a:pPr algn="r" eaLnBrk="1" hangingPunct="1"/>
              <a:t>34</a:t>
            </a:fld>
            <a:endParaRPr lang="fr-FR" altLang="fr-FR" sz="1200"/>
          </a:p>
        </p:txBody>
      </p:sp>
    </p:spTree>
    <p:extLst>
      <p:ext uri="{BB962C8B-B14F-4D97-AF65-F5344CB8AC3E}">
        <p14:creationId xmlns:p14="http://schemas.microsoft.com/office/powerpoint/2010/main" val="6023672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8322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6973938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7858074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2209316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0721443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2191135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2479411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9646508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7564502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42292831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536726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00F92A34-3585-4987-A71E-C56631672C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Rectangle 3">
            <a:extLst>
              <a:ext uri="{FF2B5EF4-FFF2-40B4-BE49-F238E27FC236}">
                <a16:creationId xmlns:a16="http://schemas.microsoft.com/office/drawing/2014/main" id="{81C8A382-B11D-4033-9427-B579AA2978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32262411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5546329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9023468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6850262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9623499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2456981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89916250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42616562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63382063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C08289A5-0235-CF47-919B-6355BD217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Rectangle 3">
            <a:extLst>
              <a:ext uri="{FF2B5EF4-FFF2-40B4-BE49-F238E27FC236}">
                <a16:creationId xmlns:a16="http://schemas.microsoft.com/office/drawing/2014/main" id="{4B715E50-8C09-D641-A36C-322C08A52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8595252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DF342FEB-9948-9C48-B44F-A489EF9D875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36AF5EC-3112-6345-84F6-814FCCA92B4B}" type="slidenum">
              <a:rPr lang="fr-FR" altLang="fr-FR"/>
              <a:pPr/>
              <a:t>55</a:t>
            </a:fld>
            <a:endParaRPr lang="fr-FR" altLang="fr-FR"/>
          </a:p>
        </p:txBody>
      </p:sp>
      <p:sp>
        <p:nvSpPr>
          <p:cNvPr id="87043" name="Espace réservé de l'image des diapositives 1">
            <a:extLst>
              <a:ext uri="{FF2B5EF4-FFF2-40B4-BE49-F238E27FC236}">
                <a16:creationId xmlns:a16="http://schemas.microsoft.com/office/drawing/2014/main" id="{E340CBA4-884B-6A4A-B03D-36473B4E8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Espace réservé des commentaires 2">
            <a:extLst>
              <a:ext uri="{FF2B5EF4-FFF2-40B4-BE49-F238E27FC236}">
                <a16:creationId xmlns:a16="http://schemas.microsoft.com/office/drawing/2014/main" id="{B79DFAC6-F622-F844-BA7F-CC5596C0B1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a:p>
        </p:txBody>
      </p:sp>
      <p:sp>
        <p:nvSpPr>
          <p:cNvPr id="87045" name="Espace réservé du numéro de diapositive 3">
            <a:extLst>
              <a:ext uri="{FF2B5EF4-FFF2-40B4-BE49-F238E27FC236}">
                <a16:creationId xmlns:a16="http://schemas.microsoft.com/office/drawing/2014/main" id="{9D3DB467-26F5-4F43-91A6-D7D5A4FE7AD4}"/>
              </a:ext>
            </a:extLst>
          </p:cNvPr>
          <p:cNvSpPr txBox="1">
            <a:spLocks noGrp="1"/>
          </p:cNvSpPr>
          <p:nvPr/>
        </p:nvSpPr>
        <p:spPr bwMode="auto">
          <a:xfrm>
            <a:off x="8208835" y="4420554"/>
            <a:ext cx="6284706" cy="232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533A7CD-B1FE-1A48-98DE-98AFB7B9DDF8}" type="slidenum">
              <a:rPr lang="fr-FR" altLang="fr-FR" sz="1200"/>
              <a:pPr algn="r" eaLnBrk="1" hangingPunct="1"/>
              <a:t>55</a:t>
            </a:fld>
            <a:endParaRPr lang="fr-FR" altLang="fr-FR" sz="1200"/>
          </a:p>
        </p:txBody>
      </p:sp>
    </p:spTree>
    <p:extLst>
      <p:ext uri="{BB962C8B-B14F-4D97-AF65-F5344CB8AC3E}">
        <p14:creationId xmlns:p14="http://schemas.microsoft.com/office/powerpoint/2010/main" val="812580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00F92A34-3585-4987-A71E-C56631672C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Rectangle 3">
            <a:extLst>
              <a:ext uri="{FF2B5EF4-FFF2-40B4-BE49-F238E27FC236}">
                <a16:creationId xmlns:a16="http://schemas.microsoft.com/office/drawing/2014/main" id="{81C8A382-B11D-4033-9427-B579AA2978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6197593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30724"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364D8C5-91AC-41E8-BF3D-E345A99A7AAC}" type="slidenum">
              <a:rPr lang="fr-FR" altLang="fr-FR">
                <a:latin typeface="Calibri" pitchFamily="34" charset="0"/>
              </a:rPr>
              <a:pPr/>
              <a:t>60</a:t>
            </a:fld>
            <a:endParaRPr lang="fr-FR" altLang="fr-FR">
              <a:latin typeface="Calibri"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30724"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364D8C5-91AC-41E8-BF3D-E345A99A7AAC}" type="slidenum">
              <a:rPr lang="fr-FR" altLang="fr-FR">
                <a:latin typeface="Calibri" pitchFamily="34" charset="0"/>
              </a:rPr>
              <a:pPr/>
              <a:t>61</a:t>
            </a:fld>
            <a:endParaRPr lang="fr-FR" altLang="fr-FR">
              <a:latin typeface="Calibri" pitchFamily="34" charset="0"/>
            </a:endParaRPr>
          </a:p>
        </p:txBody>
      </p:sp>
    </p:spTree>
    <p:extLst>
      <p:ext uri="{BB962C8B-B14F-4D97-AF65-F5344CB8AC3E}">
        <p14:creationId xmlns:p14="http://schemas.microsoft.com/office/powerpoint/2010/main" val="97385185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30724"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364D8C5-91AC-41E8-BF3D-E345A99A7AAC}" type="slidenum">
              <a:rPr lang="fr-FR" altLang="fr-FR">
                <a:latin typeface="Calibri" pitchFamily="34" charset="0"/>
              </a:rPr>
              <a:pPr/>
              <a:t>62</a:t>
            </a:fld>
            <a:endParaRPr lang="fr-FR" altLang="fr-FR">
              <a:latin typeface="Calibri" pitchFamily="34" charset="0"/>
            </a:endParaRPr>
          </a:p>
        </p:txBody>
      </p:sp>
    </p:spTree>
    <p:extLst>
      <p:ext uri="{BB962C8B-B14F-4D97-AF65-F5344CB8AC3E}">
        <p14:creationId xmlns:p14="http://schemas.microsoft.com/office/powerpoint/2010/main" val="356693288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30724"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364D8C5-91AC-41E8-BF3D-E345A99A7AAC}" type="slidenum">
              <a:rPr lang="fr-FR" altLang="fr-FR">
                <a:latin typeface="Calibri" pitchFamily="34" charset="0"/>
              </a:rPr>
              <a:pPr/>
              <a:t>63</a:t>
            </a:fld>
            <a:endParaRPr lang="fr-FR" altLang="fr-FR">
              <a:latin typeface="Calibri" pitchFamily="34" charset="0"/>
            </a:endParaRPr>
          </a:p>
        </p:txBody>
      </p:sp>
    </p:spTree>
    <p:extLst>
      <p:ext uri="{BB962C8B-B14F-4D97-AF65-F5344CB8AC3E}">
        <p14:creationId xmlns:p14="http://schemas.microsoft.com/office/powerpoint/2010/main" val="120214212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51204"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C49E5D69-C766-4DAD-96EF-1FD961070951}" type="slidenum">
              <a:rPr lang="fr-FR" altLang="fr-FR">
                <a:latin typeface="Calibri" pitchFamily="34" charset="0"/>
              </a:rPr>
              <a:pPr/>
              <a:t>64</a:t>
            </a:fld>
            <a:endParaRPr lang="fr-FR" altLang="fr-FR">
              <a:latin typeface="Calibri" pitchFamily="34" charset="0"/>
            </a:endParaRPr>
          </a:p>
        </p:txBody>
      </p:sp>
    </p:spTree>
    <p:extLst>
      <p:ext uri="{BB962C8B-B14F-4D97-AF65-F5344CB8AC3E}">
        <p14:creationId xmlns:p14="http://schemas.microsoft.com/office/powerpoint/2010/main" val="354426603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Espace réservé des notes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53252" name="Espace réservé du numéro de diapositiv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436A338F-3574-47D0-9120-CAD0EBD43B2F}" type="slidenum">
              <a:rPr lang="fr-FR" altLang="fr-FR">
                <a:latin typeface="Calibri" pitchFamily="34" charset="0"/>
              </a:rPr>
              <a:pPr/>
              <a:t>65</a:t>
            </a:fld>
            <a:endParaRPr lang="fr-FR" altLang="fr-FR">
              <a:latin typeface="Calibri" pitchFamily="34" charset="0"/>
            </a:endParaRPr>
          </a:p>
        </p:txBody>
      </p:sp>
    </p:spTree>
    <p:extLst>
      <p:ext uri="{BB962C8B-B14F-4D97-AF65-F5344CB8AC3E}">
        <p14:creationId xmlns:p14="http://schemas.microsoft.com/office/powerpoint/2010/main" val="211719875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4096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fld id="{36364909-159E-42D5-AAC5-090850F58AFF}" type="slidenum">
              <a:rPr lang="fr-FR" altLang="fr-FR">
                <a:latin typeface="Calibri" pitchFamily="34" charset="0"/>
              </a:rPr>
              <a:pPr/>
              <a:t>77</a:t>
            </a:fld>
            <a:endParaRPr lang="fr-FR" altLang="fr-FR">
              <a:latin typeface="Calibri" pitchFamily="34" charset="0"/>
            </a:endParaRPr>
          </a:p>
        </p:txBody>
      </p:sp>
    </p:spTree>
    <p:extLst>
      <p:ext uri="{BB962C8B-B14F-4D97-AF65-F5344CB8AC3E}">
        <p14:creationId xmlns:p14="http://schemas.microsoft.com/office/powerpoint/2010/main" val="12290558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DF342FEB-9948-9C48-B44F-A489EF9D875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36AF5EC-3112-6345-84F6-814FCCA92B4B}" type="slidenum">
              <a:rPr lang="fr-FR" altLang="fr-FR"/>
              <a:pPr/>
              <a:t>83</a:t>
            </a:fld>
            <a:endParaRPr lang="fr-FR" altLang="fr-FR"/>
          </a:p>
        </p:txBody>
      </p:sp>
      <p:sp>
        <p:nvSpPr>
          <p:cNvPr id="87043" name="Espace réservé de l'image des diapositives 1">
            <a:extLst>
              <a:ext uri="{FF2B5EF4-FFF2-40B4-BE49-F238E27FC236}">
                <a16:creationId xmlns:a16="http://schemas.microsoft.com/office/drawing/2014/main" id="{E340CBA4-884B-6A4A-B03D-36473B4E8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Espace réservé des commentaires 2">
            <a:extLst>
              <a:ext uri="{FF2B5EF4-FFF2-40B4-BE49-F238E27FC236}">
                <a16:creationId xmlns:a16="http://schemas.microsoft.com/office/drawing/2014/main" id="{B79DFAC6-F622-F844-BA7F-CC5596C0B1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a:p>
        </p:txBody>
      </p:sp>
      <p:sp>
        <p:nvSpPr>
          <p:cNvPr id="87045" name="Espace réservé du numéro de diapositive 3">
            <a:extLst>
              <a:ext uri="{FF2B5EF4-FFF2-40B4-BE49-F238E27FC236}">
                <a16:creationId xmlns:a16="http://schemas.microsoft.com/office/drawing/2014/main" id="{9D3DB467-26F5-4F43-91A6-D7D5A4FE7AD4}"/>
              </a:ext>
            </a:extLst>
          </p:cNvPr>
          <p:cNvSpPr txBox="1">
            <a:spLocks noGrp="1"/>
          </p:cNvSpPr>
          <p:nvPr/>
        </p:nvSpPr>
        <p:spPr bwMode="auto">
          <a:xfrm>
            <a:off x="8208835" y="4420554"/>
            <a:ext cx="6284706" cy="232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nchor="b"/>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fld id="{A533A7CD-B1FE-1A48-98DE-98AFB7B9DDF8}" type="slidenum">
              <a:rPr lang="fr-FR" altLang="fr-FR" sz="1200"/>
              <a:pPr algn="r" eaLnBrk="1" hangingPunct="1"/>
              <a:t>83</a:t>
            </a:fld>
            <a:endParaRPr lang="fr-FR" altLang="fr-FR" sz="1200"/>
          </a:p>
        </p:txBody>
      </p:sp>
    </p:spTree>
    <p:extLst>
      <p:ext uri="{BB962C8B-B14F-4D97-AF65-F5344CB8AC3E}">
        <p14:creationId xmlns:p14="http://schemas.microsoft.com/office/powerpoint/2010/main" val="35037719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0946479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433573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a:extLst>
              <a:ext uri="{FF2B5EF4-FFF2-40B4-BE49-F238E27FC236}">
                <a16:creationId xmlns:a16="http://schemas.microsoft.com/office/drawing/2014/main" id="{875D6FA0-1583-4D9B-BD21-6E36F93B3A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0" name="Rectangle 3">
            <a:extLst>
              <a:ext uri="{FF2B5EF4-FFF2-40B4-BE49-F238E27FC236}">
                <a16:creationId xmlns:a16="http://schemas.microsoft.com/office/drawing/2014/main" id="{D96EF453-20A8-426C-85DE-94DF39C50C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06394581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963942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22542307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a:extLst>
              <a:ext uri="{FF2B5EF4-FFF2-40B4-BE49-F238E27FC236}">
                <a16:creationId xmlns:a16="http://schemas.microsoft.com/office/drawing/2014/main" id="{335FB048-B94D-495B-B33A-DE8BE2EEB2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Rectangle 3">
            <a:extLst>
              <a:ext uri="{FF2B5EF4-FFF2-40B4-BE49-F238E27FC236}">
                <a16:creationId xmlns:a16="http://schemas.microsoft.com/office/drawing/2014/main" id="{D1DE610E-B430-4304-B3BB-9E12B1D7EB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312496120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a16="http://schemas.microsoft.com/office/drawing/2014/main" id="{5F883D71-9D3C-4641-88BD-03D821B182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Rectangle 3">
            <a:extLst>
              <a:ext uri="{FF2B5EF4-FFF2-40B4-BE49-F238E27FC236}">
                <a16:creationId xmlns:a16="http://schemas.microsoft.com/office/drawing/2014/main" id="{FFBBB3F6-734C-E446-8927-A04811CA72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187732225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a16="http://schemas.microsoft.com/office/drawing/2014/main" id="{5F883D71-9D3C-4641-88BD-03D821B182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Rectangle 3">
            <a:extLst>
              <a:ext uri="{FF2B5EF4-FFF2-40B4-BE49-F238E27FC236}">
                <a16:creationId xmlns:a16="http://schemas.microsoft.com/office/drawing/2014/main" id="{FFBBB3F6-734C-E446-8927-A04811CA72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608814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txBox="1">
            <a:spLocks noGrp="1" noChangeArrowheads="1"/>
          </p:cNvSpPr>
          <p:nvPr/>
        </p:nvSpPr>
        <p:spPr bwMode="auto">
          <a:xfrm>
            <a:off x="5625255" y="6457315"/>
            <a:ext cx="4301383" cy="3392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672" tIns="46337" rIns="92672" bIns="46337" anchor="b"/>
          <a:lstStyle>
            <a:lvl1pPr defTabSz="990600" eaLnBrk="0" hangingPunct="0">
              <a:spcBef>
                <a:spcPct val="30000"/>
              </a:spcBef>
              <a:defRPr sz="1200">
                <a:solidFill>
                  <a:schemeClr val="tx1"/>
                </a:solidFill>
                <a:latin typeface="Calibri" pitchFamily="34" charset="0"/>
              </a:defRPr>
            </a:lvl1pPr>
            <a:lvl2pPr marL="742950" indent="-285750" defTabSz="990600" eaLnBrk="0" hangingPunct="0">
              <a:spcBef>
                <a:spcPct val="30000"/>
              </a:spcBef>
              <a:defRPr sz="1200">
                <a:solidFill>
                  <a:schemeClr val="tx1"/>
                </a:solidFill>
                <a:latin typeface="Calibri" pitchFamily="34" charset="0"/>
              </a:defRPr>
            </a:lvl2pPr>
            <a:lvl3pPr marL="1143000" indent="-228600" defTabSz="990600" eaLnBrk="0" hangingPunct="0">
              <a:spcBef>
                <a:spcPct val="30000"/>
              </a:spcBef>
              <a:defRPr sz="1200">
                <a:solidFill>
                  <a:schemeClr val="tx1"/>
                </a:solidFill>
                <a:latin typeface="Calibri" pitchFamily="34" charset="0"/>
              </a:defRPr>
            </a:lvl3pPr>
            <a:lvl4pPr marL="1600200" indent="-228600" defTabSz="990600" eaLnBrk="0" hangingPunct="0">
              <a:spcBef>
                <a:spcPct val="30000"/>
              </a:spcBef>
              <a:defRPr sz="1200">
                <a:solidFill>
                  <a:schemeClr val="tx1"/>
                </a:solidFill>
                <a:latin typeface="Calibri" pitchFamily="34" charset="0"/>
              </a:defRPr>
            </a:lvl4pPr>
            <a:lvl5pPr marL="2057400" indent="-228600" defTabSz="990600" eaLnBrk="0" hangingPunct="0">
              <a:spcBef>
                <a:spcPct val="30000"/>
              </a:spcBef>
              <a:defRPr sz="1200">
                <a:solidFill>
                  <a:schemeClr val="tx1"/>
                </a:solidFill>
                <a:latin typeface="Calibri" pitchFamily="34" charset="0"/>
              </a:defRPr>
            </a:lvl5pPr>
            <a:lvl6pPr marL="2514600" indent="-228600" defTabSz="990600" eaLnBrk="0" fontAlgn="base" hangingPunct="0">
              <a:spcBef>
                <a:spcPct val="30000"/>
              </a:spcBef>
              <a:spcAft>
                <a:spcPct val="0"/>
              </a:spcAft>
              <a:defRPr sz="1200">
                <a:solidFill>
                  <a:schemeClr val="tx1"/>
                </a:solidFill>
                <a:latin typeface="Calibri" pitchFamily="34" charset="0"/>
              </a:defRPr>
            </a:lvl6pPr>
            <a:lvl7pPr marL="2971800" indent="-228600" defTabSz="990600" eaLnBrk="0" fontAlgn="base" hangingPunct="0">
              <a:spcBef>
                <a:spcPct val="30000"/>
              </a:spcBef>
              <a:spcAft>
                <a:spcPct val="0"/>
              </a:spcAft>
              <a:defRPr sz="1200">
                <a:solidFill>
                  <a:schemeClr val="tx1"/>
                </a:solidFill>
                <a:latin typeface="Calibri" pitchFamily="34" charset="0"/>
              </a:defRPr>
            </a:lvl7pPr>
            <a:lvl8pPr marL="3429000" indent="-228600" defTabSz="990600" eaLnBrk="0" fontAlgn="base" hangingPunct="0">
              <a:spcBef>
                <a:spcPct val="30000"/>
              </a:spcBef>
              <a:spcAft>
                <a:spcPct val="0"/>
              </a:spcAft>
              <a:defRPr sz="1200">
                <a:solidFill>
                  <a:schemeClr val="tx1"/>
                </a:solidFill>
                <a:latin typeface="Calibri" pitchFamily="34" charset="0"/>
              </a:defRPr>
            </a:lvl8pPr>
            <a:lvl9pPr marL="3886200" indent="-228600" defTabSz="990600"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970EC2CB-CE27-45FA-BBB0-77D79D00004A}" type="slidenum">
              <a:rPr lang="fr-FR" altLang="fr-FR">
                <a:latin typeface="Times New Roman" pitchFamily="18" charset="0"/>
                <a:ea typeface="MS PGothic" pitchFamily="34" charset="-128"/>
              </a:rPr>
              <a:pPr algn="r" eaLnBrk="1" hangingPunct="1">
                <a:spcBef>
                  <a:spcPct val="0"/>
                </a:spcBef>
              </a:pPr>
              <a:t>13</a:t>
            </a:fld>
            <a:endParaRPr lang="fr-FR" altLang="fr-FR">
              <a:latin typeface="Times New Roman" pitchFamily="18" charset="0"/>
              <a:ea typeface="MS PGothic" pitchFamily="34" charset="-128"/>
            </a:endParaRPr>
          </a:p>
        </p:txBody>
      </p:sp>
      <p:sp>
        <p:nvSpPr>
          <p:cNvPr id="1034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3428" name="Rectangle 5"/>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fr-FR" altLang="fr-FR" dirty="0">
              <a:latin typeface="Times New Roman" pitchFamily="18" charset="0"/>
            </a:endParaRPr>
          </a:p>
        </p:txBody>
      </p:sp>
    </p:spTree>
    <p:extLst>
      <p:ext uri="{BB962C8B-B14F-4D97-AF65-F5344CB8AC3E}">
        <p14:creationId xmlns:p14="http://schemas.microsoft.com/office/powerpoint/2010/main" val="3864890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812F76C9-58F5-43BD-A752-DEBB258AD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Rectangle 3">
            <a:extLst>
              <a:ext uri="{FF2B5EF4-FFF2-40B4-BE49-F238E27FC236}">
                <a16:creationId xmlns:a16="http://schemas.microsoft.com/office/drawing/2014/main" id="{D9CAFD45-F407-4CE0-8B6D-FE33FBE895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812F76C9-58F5-43BD-A752-DEBB258AD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Rectangle 3">
            <a:extLst>
              <a:ext uri="{FF2B5EF4-FFF2-40B4-BE49-F238E27FC236}">
                <a16:creationId xmlns:a16="http://schemas.microsoft.com/office/drawing/2014/main" id="{D9CAFD45-F407-4CE0-8B6D-FE33FBE895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anose="020B0600070205080204" pitchFamily="34" charset="-128"/>
            </a:endParaRPr>
          </a:p>
        </p:txBody>
      </p:sp>
    </p:spTree>
    <p:extLst>
      <p:ext uri="{BB962C8B-B14F-4D97-AF65-F5344CB8AC3E}">
        <p14:creationId xmlns:p14="http://schemas.microsoft.com/office/powerpoint/2010/main" val="28489902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3" descr="D:\Donnée 2\Monique\Appels à projets 2012-2013\Diaporama LYON EST\bas-de-page-.jpg">
            <a:extLst>
              <a:ext uri="{FF2B5EF4-FFF2-40B4-BE49-F238E27FC236}">
                <a16:creationId xmlns:a16="http://schemas.microsoft.com/office/drawing/2014/main" id="{30812C75-D694-A74E-9BCA-3E86A77DB7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descr="D:\Donnée 2\Monique\Appels à projets 2012-2013\Diaporama LYON EST\bas-de-page-.jpg">
            <a:extLst>
              <a:ext uri="{FF2B5EF4-FFF2-40B4-BE49-F238E27FC236}">
                <a16:creationId xmlns:a16="http://schemas.microsoft.com/office/drawing/2014/main" id="{5B55B5AC-8E6B-3A41-B19C-820655E8E6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orme libre 5">
            <a:extLst>
              <a:ext uri="{FF2B5EF4-FFF2-40B4-BE49-F238E27FC236}">
                <a16:creationId xmlns:a16="http://schemas.microsoft.com/office/drawing/2014/main" id="{CD569118-C4D7-2C45-A2B2-B29BE80854D6}"/>
              </a:ext>
            </a:extLst>
          </p:cNvPr>
          <p:cNvSpPr/>
          <p:nvPr/>
        </p:nvSpPr>
        <p:spPr>
          <a:xfrm>
            <a:off x="1835696" y="3360216"/>
            <a:ext cx="5160267" cy="25814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185340 w 5986065"/>
              <a:gd name="connsiteY0" fmla="*/ 0 h 623529"/>
              <a:gd name="connsiteX1" fmla="*/ 103461 w 5986065"/>
              <a:gd name="connsiteY1" fmla="*/ 292655 h 623529"/>
              <a:gd name="connsiteX2" fmla="*/ 1842690 w 5986065"/>
              <a:gd name="connsiteY2" fmla="*/ 619125 h 623529"/>
              <a:gd name="connsiteX3" fmla="*/ 3890565 w 5986065"/>
              <a:gd name="connsiteY3" fmla="*/ 485775 h 623529"/>
              <a:gd name="connsiteX4" fmla="*/ 5643165 w 5986065"/>
              <a:gd name="connsiteY4" fmla="*/ 552450 h 623529"/>
              <a:gd name="connsiteX5" fmla="*/ 5986065 w 5986065"/>
              <a:gd name="connsiteY5" fmla="*/ 561975 h 623529"/>
              <a:gd name="connsiteX0" fmla="*/ 0 w 6372225"/>
              <a:gd name="connsiteY0" fmla="*/ 197013 h 353817"/>
              <a:gd name="connsiteX1" fmla="*/ 489621 w 6372225"/>
              <a:gd name="connsiteY1" fmla="*/ 22943 h 353817"/>
              <a:gd name="connsiteX2" fmla="*/ 2228850 w 6372225"/>
              <a:gd name="connsiteY2" fmla="*/ 349413 h 353817"/>
              <a:gd name="connsiteX3" fmla="*/ 4276725 w 6372225"/>
              <a:gd name="connsiteY3" fmla="*/ 216063 h 353817"/>
              <a:gd name="connsiteX4" fmla="*/ 6029325 w 6372225"/>
              <a:gd name="connsiteY4" fmla="*/ 282738 h 353817"/>
              <a:gd name="connsiteX5" fmla="*/ 6372225 w 6372225"/>
              <a:gd name="connsiteY5" fmla="*/ 292263 h 353817"/>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61121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5743575"/>
              <a:gd name="connsiteY0" fmla="*/ 54828 h 275236"/>
              <a:gd name="connsiteX1" fmla="*/ 432471 w 5743575"/>
              <a:gd name="connsiteY1" fmla="*/ 42683 h 275236"/>
              <a:gd name="connsiteX2" fmla="*/ 1600200 w 5743575"/>
              <a:gd name="connsiteY2" fmla="*/ 273903 h 275236"/>
              <a:gd name="connsiteX3" fmla="*/ 3648075 w 5743575"/>
              <a:gd name="connsiteY3" fmla="*/ 140553 h 275236"/>
              <a:gd name="connsiteX4" fmla="*/ 5400675 w 5743575"/>
              <a:gd name="connsiteY4" fmla="*/ 207228 h 275236"/>
              <a:gd name="connsiteX5" fmla="*/ 5743575 w 5743575"/>
              <a:gd name="connsiteY5" fmla="*/ 216753 h 275236"/>
              <a:gd name="connsiteX0" fmla="*/ 704361 w 5362086"/>
              <a:gd name="connsiteY0" fmla="*/ 0 h 1430083"/>
              <a:gd name="connsiteX1" fmla="*/ 50982 w 5362086"/>
              <a:gd name="connsiteY1" fmla="*/ 1197530 h 1430083"/>
              <a:gd name="connsiteX2" fmla="*/ 1218711 w 5362086"/>
              <a:gd name="connsiteY2" fmla="*/ 1428750 h 1430083"/>
              <a:gd name="connsiteX3" fmla="*/ 3266586 w 5362086"/>
              <a:gd name="connsiteY3" fmla="*/ 1295400 h 1430083"/>
              <a:gd name="connsiteX4" fmla="*/ 5019186 w 5362086"/>
              <a:gd name="connsiteY4" fmla="*/ 1362075 h 1430083"/>
              <a:gd name="connsiteX5" fmla="*/ 5362086 w 5362086"/>
              <a:gd name="connsiteY5" fmla="*/ 1371600 h 1430083"/>
              <a:gd name="connsiteX0" fmla="*/ 877921 w 5535646"/>
              <a:gd name="connsiteY0" fmla="*/ 0 h 1430083"/>
              <a:gd name="connsiteX1" fmla="*/ 224542 w 5535646"/>
              <a:gd name="connsiteY1" fmla="*/ 1197530 h 1430083"/>
              <a:gd name="connsiteX2" fmla="*/ 1392271 w 5535646"/>
              <a:gd name="connsiteY2" fmla="*/ 1428750 h 1430083"/>
              <a:gd name="connsiteX3" fmla="*/ 3440146 w 5535646"/>
              <a:gd name="connsiteY3" fmla="*/ 1295400 h 1430083"/>
              <a:gd name="connsiteX4" fmla="*/ 5192746 w 5535646"/>
              <a:gd name="connsiteY4" fmla="*/ 1362075 h 1430083"/>
              <a:gd name="connsiteX5" fmla="*/ 5535646 w 5535646"/>
              <a:gd name="connsiteY5" fmla="*/ 1371600 h 1430083"/>
              <a:gd name="connsiteX0" fmla="*/ 877921 w 5535646"/>
              <a:gd name="connsiteY0" fmla="*/ 0 h 1477896"/>
              <a:gd name="connsiteX1" fmla="*/ 224542 w 5535646"/>
              <a:gd name="connsiteY1" fmla="*/ 1197530 h 1477896"/>
              <a:gd name="connsiteX2" fmla="*/ 1392271 w 5535646"/>
              <a:gd name="connsiteY2" fmla="*/ 1428750 h 1477896"/>
              <a:gd name="connsiteX3" fmla="*/ 3440146 w 5535646"/>
              <a:gd name="connsiteY3" fmla="*/ 1295400 h 1477896"/>
              <a:gd name="connsiteX4" fmla="*/ 5192746 w 5535646"/>
              <a:gd name="connsiteY4" fmla="*/ 1362075 h 1477896"/>
              <a:gd name="connsiteX5" fmla="*/ 5535646 w 5535646"/>
              <a:gd name="connsiteY5" fmla="*/ 1371600 h 1477896"/>
              <a:gd name="connsiteX0" fmla="*/ 0 w 5311104"/>
              <a:gd name="connsiteY0" fmla="*/ 0 h 280366"/>
              <a:gd name="connsiteX1" fmla="*/ 1167729 w 5311104"/>
              <a:gd name="connsiteY1" fmla="*/ 231220 h 280366"/>
              <a:gd name="connsiteX2" fmla="*/ 3215604 w 5311104"/>
              <a:gd name="connsiteY2" fmla="*/ 97870 h 280366"/>
              <a:gd name="connsiteX3" fmla="*/ 4968204 w 5311104"/>
              <a:gd name="connsiteY3" fmla="*/ 164545 h 280366"/>
              <a:gd name="connsiteX4" fmla="*/ 5311104 w 5311104"/>
              <a:gd name="connsiteY4" fmla="*/ 174070 h 280366"/>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501604"/>
              <a:gd name="connsiteY0" fmla="*/ 0 h 157447"/>
              <a:gd name="connsiteX1" fmla="*/ 1358229 w 5501604"/>
              <a:gd name="connsiteY1" fmla="*/ 155020 h 157447"/>
              <a:gd name="connsiteX2" fmla="*/ 3406104 w 5501604"/>
              <a:gd name="connsiteY2" fmla="*/ 21670 h 157447"/>
              <a:gd name="connsiteX3" fmla="*/ 5158704 w 5501604"/>
              <a:gd name="connsiteY3" fmla="*/ 88345 h 157447"/>
              <a:gd name="connsiteX4" fmla="*/ 5501604 w 5501604"/>
              <a:gd name="connsiteY4" fmla="*/ 97870 h 157447"/>
              <a:gd name="connsiteX0" fmla="*/ 0 w 5501604"/>
              <a:gd name="connsiteY0" fmla="*/ 16098 h 171194"/>
              <a:gd name="connsiteX1" fmla="*/ 1358229 w 5501604"/>
              <a:gd name="connsiteY1" fmla="*/ 171118 h 171194"/>
              <a:gd name="connsiteX2" fmla="*/ 3406104 w 5501604"/>
              <a:gd name="connsiteY2" fmla="*/ 37768 h 171194"/>
              <a:gd name="connsiteX3" fmla="*/ 5158704 w 5501604"/>
              <a:gd name="connsiteY3" fmla="*/ 104443 h 171194"/>
              <a:gd name="connsiteX4" fmla="*/ 5501604 w 5501604"/>
              <a:gd name="connsiteY4" fmla="*/ 113968 h 171194"/>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4"/>
              <a:gd name="connsiteX1" fmla="*/ 1853529 w 5501604"/>
              <a:gd name="connsiteY1" fmla="*/ 243900 h 243954"/>
              <a:gd name="connsiteX2" fmla="*/ 3406104 w 5501604"/>
              <a:gd name="connsiteY2" fmla="*/ 34350 h 243954"/>
              <a:gd name="connsiteX3" fmla="*/ 5158704 w 5501604"/>
              <a:gd name="connsiteY3" fmla="*/ 101025 h 243954"/>
              <a:gd name="connsiteX4" fmla="*/ 5501604 w 5501604"/>
              <a:gd name="connsiteY4" fmla="*/ 110550 h 243954"/>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26734 h 258024"/>
              <a:gd name="connsiteX1" fmla="*/ 1853529 w 5501604"/>
              <a:gd name="connsiteY1" fmla="*/ 257954 h 258024"/>
              <a:gd name="connsiteX2" fmla="*/ 3406104 w 5501604"/>
              <a:gd name="connsiteY2" fmla="*/ 48404 h 258024"/>
              <a:gd name="connsiteX3" fmla="*/ 5092029 w 5501604"/>
              <a:gd name="connsiteY3" fmla="*/ 76979 h 258024"/>
              <a:gd name="connsiteX4" fmla="*/ 5501604 w 5501604"/>
              <a:gd name="connsiteY4" fmla="*/ 124604 h 258024"/>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160267"/>
              <a:gd name="connsiteY0" fmla="*/ 12448 h 258144"/>
              <a:gd name="connsiteX1" fmla="*/ 1512192 w 5160267"/>
              <a:gd name="connsiteY1" fmla="*/ 257955 h 258144"/>
              <a:gd name="connsiteX2" fmla="*/ 3064767 w 5160267"/>
              <a:gd name="connsiteY2" fmla="*/ 48405 h 258144"/>
              <a:gd name="connsiteX3" fmla="*/ 4750692 w 5160267"/>
              <a:gd name="connsiteY3" fmla="*/ 76980 h 258144"/>
              <a:gd name="connsiteX4" fmla="*/ 5160267 w 5160267"/>
              <a:gd name="connsiteY4" fmla="*/ 124605 h 25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0267" h="258144">
                <a:moveTo>
                  <a:pt x="0" y="12448"/>
                </a:moveTo>
                <a:cubicBezTo>
                  <a:pt x="637533" y="46222"/>
                  <a:pt x="1001398" y="251962"/>
                  <a:pt x="1512192" y="257955"/>
                </a:cubicBezTo>
                <a:cubicBezTo>
                  <a:pt x="2022986" y="263948"/>
                  <a:pt x="2448817" y="126193"/>
                  <a:pt x="3064767" y="48405"/>
                </a:cubicBezTo>
                <a:cubicBezTo>
                  <a:pt x="3680717" y="-29383"/>
                  <a:pt x="4074417" y="-8745"/>
                  <a:pt x="4750692" y="76980"/>
                </a:cubicBezTo>
                <a:lnTo>
                  <a:pt x="5160267" y="124605"/>
                </a:lnTo>
              </a:path>
            </a:pathLst>
          </a:custGeom>
          <a:noFill/>
          <a:ln w="2540">
            <a:solidFill>
              <a:srgbClr val="078F9D"/>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fr-FR" altLang="fr-FR">
              <a:solidFill>
                <a:srgbClr val="25A79B"/>
              </a:solidFill>
              <a:latin typeface="Calibri" pitchFamily="34" charset="0"/>
            </a:endParaRPr>
          </a:p>
        </p:txBody>
      </p:sp>
      <p:sp>
        <p:nvSpPr>
          <p:cNvPr id="7" name="Forme libre 6">
            <a:extLst>
              <a:ext uri="{FF2B5EF4-FFF2-40B4-BE49-F238E27FC236}">
                <a16:creationId xmlns:a16="http://schemas.microsoft.com/office/drawing/2014/main" id="{C33D984A-8C97-AE4B-A2C1-FEA34A71476D}"/>
              </a:ext>
            </a:extLst>
          </p:cNvPr>
          <p:cNvSpPr/>
          <p:nvPr/>
        </p:nvSpPr>
        <p:spPr>
          <a:xfrm rot="10740000">
            <a:off x="1911230" y="3432269"/>
            <a:ext cx="5279326" cy="13258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4143 h 379566"/>
              <a:gd name="connsiteX1" fmla="*/ 828675 w 5195794"/>
              <a:gd name="connsiteY1" fmla="*/ 156543 h 379566"/>
              <a:gd name="connsiteX2" fmla="*/ 2970954 w 5195794"/>
              <a:gd name="connsiteY2" fmla="*/ 72473 h 379566"/>
              <a:gd name="connsiteX3" fmla="*/ 4392556 w 5195794"/>
              <a:gd name="connsiteY3" fmla="*/ 0 h 379566"/>
              <a:gd name="connsiteX4" fmla="*/ 5195794 w 5195794"/>
              <a:gd name="connsiteY4" fmla="*/ 379566 h 379566"/>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56473 h 431896"/>
              <a:gd name="connsiteX1" fmla="*/ 828675 w 5195794"/>
              <a:gd name="connsiteY1" fmla="*/ 208873 h 431896"/>
              <a:gd name="connsiteX2" fmla="*/ 2970954 w 5195794"/>
              <a:gd name="connsiteY2" fmla="*/ 124803 h 431896"/>
              <a:gd name="connsiteX3" fmla="*/ 4392556 w 5195794"/>
              <a:gd name="connsiteY3" fmla="*/ 52330 h 431896"/>
              <a:gd name="connsiteX4" fmla="*/ 5195794 w 5195794"/>
              <a:gd name="connsiteY4" fmla="*/ 431896 h 43189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47289 h 422712"/>
              <a:gd name="connsiteX1" fmla="*/ 1077285 w 5195794"/>
              <a:gd name="connsiteY1" fmla="*/ 146870 h 422712"/>
              <a:gd name="connsiteX2" fmla="*/ 2941386 w 5195794"/>
              <a:gd name="connsiteY2" fmla="*/ 172262 h 422712"/>
              <a:gd name="connsiteX3" fmla="*/ 4392556 w 5195794"/>
              <a:gd name="connsiteY3" fmla="*/ 43146 h 422712"/>
              <a:gd name="connsiteX4" fmla="*/ 5195794 w 5195794"/>
              <a:gd name="connsiteY4" fmla="*/ 422712 h 422712"/>
              <a:gd name="connsiteX0" fmla="*/ 0 w 5195794"/>
              <a:gd name="connsiteY0" fmla="*/ 37848 h 413271"/>
              <a:gd name="connsiteX1" fmla="*/ 1077285 w 5195794"/>
              <a:gd name="connsiteY1" fmla="*/ 137429 h 413271"/>
              <a:gd name="connsiteX2" fmla="*/ 2941386 w 5195794"/>
              <a:gd name="connsiteY2" fmla="*/ 162821 h 413271"/>
              <a:gd name="connsiteX3" fmla="*/ 4392556 w 5195794"/>
              <a:gd name="connsiteY3" fmla="*/ 33705 h 413271"/>
              <a:gd name="connsiteX4" fmla="*/ 5195794 w 5195794"/>
              <a:gd name="connsiteY4" fmla="*/ 413271 h 413271"/>
              <a:gd name="connsiteX0" fmla="*/ 0 w 5195794"/>
              <a:gd name="connsiteY0" fmla="*/ 45900 h 421323"/>
              <a:gd name="connsiteX1" fmla="*/ 1011950 w 5195794"/>
              <a:gd name="connsiteY1" fmla="*/ 68129 h 421323"/>
              <a:gd name="connsiteX2" fmla="*/ 2941386 w 5195794"/>
              <a:gd name="connsiteY2" fmla="*/ 170873 h 421323"/>
              <a:gd name="connsiteX3" fmla="*/ 4392556 w 5195794"/>
              <a:gd name="connsiteY3" fmla="*/ 41757 h 421323"/>
              <a:gd name="connsiteX4" fmla="*/ 5195794 w 5195794"/>
              <a:gd name="connsiteY4" fmla="*/ 421323 h 421323"/>
              <a:gd name="connsiteX0" fmla="*/ 0 w 5673966"/>
              <a:gd name="connsiteY0" fmla="*/ 151871 h 421323"/>
              <a:gd name="connsiteX1" fmla="*/ 1490122 w 5673966"/>
              <a:gd name="connsiteY1" fmla="*/ 68129 h 421323"/>
              <a:gd name="connsiteX2" fmla="*/ 3419558 w 5673966"/>
              <a:gd name="connsiteY2" fmla="*/ 170873 h 421323"/>
              <a:gd name="connsiteX3" fmla="*/ 4870728 w 5673966"/>
              <a:gd name="connsiteY3" fmla="*/ 41757 h 421323"/>
              <a:gd name="connsiteX4" fmla="*/ 5673966 w 5673966"/>
              <a:gd name="connsiteY4" fmla="*/ 421323 h 421323"/>
              <a:gd name="connsiteX0" fmla="*/ 0 w 4870728"/>
              <a:gd name="connsiteY0" fmla="*/ 151871 h 185439"/>
              <a:gd name="connsiteX1" fmla="*/ 1490122 w 4870728"/>
              <a:gd name="connsiteY1" fmla="*/ 68129 h 185439"/>
              <a:gd name="connsiteX2" fmla="*/ 3419558 w 4870728"/>
              <a:gd name="connsiteY2" fmla="*/ 170873 h 185439"/>
              <a:gd name="connsiteX3" fmla="*/ 4870728 w 4870728"/>
              <a:gd name="connsiteY3" fmla="*/ 41757 h 185439"/>
              <a:gd name="connsiteX0" fmla="*/ 0 w 5279326"/>
              <a:gd name="connsiteY0" fmla="*/ 99016 h 132584"/>
              <a:gd name="connsiteX1" fmla="*/ 1490122 w 5279326"/>
              <a:gd name="connsiteY1" fmla="*/ 15274 h 132584"/>
              <a:gd name="connsiteX2" fmla="*/ 3419558 w 5279326"/>
              <a:gd name="connsiteY2" fmla="*/ 118018 h 132584"/>
              <a:gd name="connsiteX3" fmla="*/ 5279326 w 5279326"/>
              <a:gd name="connsiteY3" fmla="*/ 48429 h 132584"/>
            </a:gdLst>
            <a:ahLst/>
            <a:cxnLst>
              <a:cxn ang="0">
                <a:pos x="connsiteX0" y="connsiteY0"/>
              </a:cxn>
              <a:cxn ang="0">
                <a:pos x="connsiteX1" y="connsiteY1"/>
              </a:cxn>
              <a:cxn ang="0">
                <a:pos x="connsiteX2" y="connsiteY2"/>
              </a:cxn>
              <a:cxn ang="0">
                <a:pos x="connsiteX3" y="connsiteY3"/>
              </a:cxn>
            </a:cxnLst>
            <a:rect l="l" t="t" r="r" b="b"/>
            <a:pathLst>
              <a:path w="5279326" h="132584">
                <a:moveTo>
                  <a:pt x="0" y="99016"/>
                </a:moveTo>
                <a:cubicBezTo>
                  <a:pt x="276225" y="209347"/>
                  <a:pt x="920196" y="12107"/>
                  <a:pt x="1490122" y="15274"/>
                </a:cubicBezTo>
                <a:cubicBezTo>
                  <a:pt x="2060048" y="18441"/>
                  <a:pt x="2788024" y="112492"/>
                  <a:pt x="3419558" y="118018"/>
                </a:cubicBezTo>
                <a:cubicBezTo>
                  <a:pt x="4051092" y="123544"/>
                  <a:pt x="4541625" y="-93969"/>
                  <a:pt x="5279326" y="48429"/>
                </a:cubicBezTo>
              </a:path>
            </a:pathLst>
          </a:custGeom>
          <a:noFill/>
          <a:ln w="12700">
            <a:solidFill>
              <a:schemeClr val="accent6"/>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itchFamily="34" charset="0"/>
                <a:ea typeface="ＭＳ Ｐゴシック" pitchFamily="34" charset="-128"/>
              </a:defRPr>
            </a:lvl1pPr>
            <a:lvl2pPr marL="742950" indent="-285750">
              <a:defRPr>
                <a:solidFill>
                  <a:schemeClr val="tx1"/>
                </a:solidFill>
                <a:latin typeface="Arial" pitchFamily="34" charset="0"/>
                <a:ea typeface="ＭＳ Ｐゴシック" pitchFamily="34" charset="-128"/>
              </a:defRPr>
            </a:lvl2pPr>
            <a:lvl3pPr marL="1143000" indent="-228600">
              <a:defRPr>
                <a:solidFill>
                  <a:schemeClr val="tx1"/>
                </a:solidFill>
                <a:latin typeface="Arial" pitchFamily="34" charset="0"/>
                <a:ea typeface="ＭＳ Ｐゴシック" pitchFamily="34" charset="-128"/>
              </a:defRPr>
            </a:lvl3pPr>
            <a:lvl4pPr marL="1600200" indent="-228600">
              <a:defRPr>
                <a:solidFill>
                  <a:schemeClr val="tx1"/>
                </a:solidFill>
                <a:latin typeface="Arial" pitchFamily="34" charset="0"/>
                <a:ea typeface="ＭＳ Ｐゴシック" pitchFamily="34" charset="-128"/>
              </a:defRPr>
            </a:lvl4pPr>
            <a:lvl5pPr marL="2057400" indent="-228600">
              <a:defRPr>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fr-FR" altLang="fr-FR">
              <a:solidFill>
                <a:srgbClr val="FFC000"/>
              </a:solidFill>
              <a:latin typeface="Calibri" pitchFamily="34" charset="0"/>
            </a:endParaRPr>
          </a:p>
        </p:txBody>
      </p:sp>
      <p:sp>
        <p:nvSpPr>
          <p:cNvPr id="8" name="Ellipse 7">
            <a:extLst>
              <a:ext uri="{FF2B5EF4-FFF2-40B4-BE49-F238E27FC236}">
                <a16:creationId xmlns:a16="http://schemas.microsoft.com/office/drawing/2014/main" id="{F7054D28-F7F7-D649-BD86-E6B6FDE34492}"/>
              </a:ext>
            </a:extLst>
          </p:cNvPr>
          <p:cNvSpPr/>
          <p:nvPr/>
        </p:nvSpPr>
        <p:spPr>
          <a:xfrm>
            <a:off x="7192963" y="3346450"/>
            <a:ext cx="128587" cy="128588"/>
          </a:xfrm>
          <a:prstGeom prst="ellipse">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fr-FR" altLang="fr-FR">
              <a:solidFill>
                <a:srgbClr val="FFFFFF"/>
              </a:solidFill>
              <a:ea typeface="ＭＳ Ｐゴシック" pitchFamily="34" charset="-128"/>
            </a:endParaRPr>
          </a:p>
        </p:txBody>
      </p:sp>
      <p:sp>
        <p:nvSpPr>
          <p:cNvPr id="9" name="Ellipse 8">
            <a:extLst>
              <a:ext uri="{FF2B5EF4-FFF2-40B4-BE49-F238E27FC236}">
                <a16:creationId xmlns:a16="http://schemas.microsoft.com/office/drawing/2014/main" id="{75DC9838-D68F-B741-A902-46A52E14A89C}"/>
              </a:ext>
            </a:extLst>
          </p:cNvPr>
          <p:cNvSpPr/>
          <p:nvPr/>
        </p:nvSpPr>
        <p:spPr>
          <a:xfrm>
            <a:off x="6997700" y="3457575"/>
            <a:ext cx="65088" cy="63500"/>
          </a:xfrm>
          <a:prstGeom prst="ellipse">
            <a:avLst/>
          </a:prstGeom>
          <a:solidFill>
            <a:srgbClr val="078F9D"/>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fr-FR" altLang="fr-FR">
              <a:solidFill>
                <a:srgbClr val="FFFFFF"/>
              </a:solidFill>
              <a:ea typeface="ＭＳ Ｐゴシック" pitchFamily="34" charset="-128"/>
            </a:endParaRPr>
          </a:p>
        </p:txBody>
      </p:sp>
      <p:sp>
        <p:nvSpPr>
          <p:cNvPr id="2" name="Titre 1"/>
          <p:cNvSpPr>
            <a:spLocks noGrp="1"/>
          </p:cNvSpPr>
          <p:nvPr>
            <p:ph type="ctrTitle"/>
          </p:nvPr>
        </p:nvSpPr>
        <p:spPr>
          <a:xfrm>
            <a:off x="685800" y="1612988"/>
            <a:ext cx="7772400" cy="1470025"/>
          </a:xfrm>
        </p:spPr>
        <p:txBody>
          <a:bodyPr/>
          <a:lstStyle>
            <a:lvl1pPr>
              <a:defRPr b="1">
                <a:solidFill>
                  <a:schemeClr val="accent6"/>
                </a:solidFill>
              </a:defRPr>
            </a:lvl1pPr>
          </a:lstStyle>
          <a:p>
            <a:r>
              <a:rPr lang="fr-FR"/>
              <a:t>Cliquez et modifiez le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10" name="Espace réservé du pied de page 4">
            <a:extLst>
              <a:ext uri="{FF2B5EF4-FFF2-40B4-BE49-F238E27FC236}">
                <a16:creationId xmlns:a16="http://schemas.microsoft.com/office/drawing/2014/main" id="{E838ACD3-F3D6-5C4A-9E9A-57EF25F5EF96}"/>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250693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cSld name="1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A44C4622-CE65-814F-B3F2-C02311A170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3" descr="D:\Donnée 2\Monique\Appels à projets 2012-2013\Diaporama LYON EST\bas-de-page-.jpg">
            <a:extLst>
              <a:ext uri="{FF2B5EF4-FFF2-40B4-BE49-F238E27FC236}">
                <a16:creationId xmlns:a16="http://schemas.microsoft.com/office/drawing/2014/main" id="{BBCA37CD-C1A7-0343-AC07-143FB2C7ED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140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cSld name="2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660BD9F0-E011-E549-AB86-7B13295830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3" descr="D:\Donnée 2\Monique\Appels à projets 2012-2013\Diaporama LYON EST\bas-de-page-.jpg">
            <a:extLst>
              <a:ext uri="{FF2B5EF4-FFF2-40B4-BE49-F238E27FC236}">
                <a16:creationId xmlns:a16="http://schemas.microsoft.com/office/drawing/2014/main" id="{20D44173-2F8D-D04B-8224-020E8839F2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4320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3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5D0CD7CF-3A1F-D246-B3D9-8044F96B0B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1B40660D-F145-5D46-A7F7-E1422266CC48}"/>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021C8940-082F-634A-84DD-7F088729B829}"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FEAFF770-BA17-CF4A-8047-EF3D26D54899}"/>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7149FC42-822B-984E-87FD-2411FB9CAB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2192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4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A3FDBA1F-F351-3949-819D-D0DE9EC92C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3AE23715-BD42-3049-B7D0-484564C0B18C}"/>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34EEDF81-B14F-5E49-91E6-1AC9E43ACC98}"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CE9040B6-63F3-3542-86FD-378F26FDA630}"/>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204B88D7-8CA4-9447-B014-8E72358E03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616915B0-6CD6-994E-88D3-4A0095515AEC}"/>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A7DA95FD-8A8F-904C-9C1A-662A66888205}"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1891308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5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10121F28-2330-3941-ADAD-AFE4380BB2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A892BB4E-FD56-4145-B772-003ABC9F77F9}"/>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82DC089A-80F9-C14C-923B-D41FE414020F}"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94E99F96-2AE9-D34F-AD58-BD5D2982213D}"/>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5F9542DB-8B38-DF4D-BF70-D0384556D3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0B99C22D-E9D9-D942-9012-7563E9102FF8}"/>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95F2DEDA-C604-8843-A883-C23FD52A495C}"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1282847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6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39391A58-FEE4-AD45-94E0-BDADE538C5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B549919F-5812-7844-ABA8-0784FD34F223}"/>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15E95C1E-DCA8-914D-B0F9-E387C86A349C}"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8C21CBD9-E816-7948-87DF-EBCE62C51295}"/>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C688BDE5-E9C0-124B-9DD3-DE968621B6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92753C78-1735-7448-90EA-1768C5658648}"/>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2A2C7269-9932-BE44-A62C-C68D47709B11}"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3634362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7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26E25F4E-0AE7-B641-BC74-360E75F93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010D6614-F9C9-0640-AA5C-A5DCC972076B}"/>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DEA37877-8BAE-3C46-8E67-49EE8C424E7C}"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113B68AE-F642-5D44-BE85-613CF89F2CE5}"/>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5B0E0C45-33E4-9B4E-9535-BAECC8E5D8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3D480E95-DBCA-A446-A8B7-52B7113B296E}"/>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A59C25EC-A7BB-C948-98F3-FFFAF2705DE1}"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3260222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8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E3D9ADAF-DEA8-7242-A0A7-1E8DCB8945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38604477-AF30-0246-91D7-A02F8EA8BAE3}"/>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72EE3CA5-2073-C840-AD96-FFC628C50D48}"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F9A6540D-CA26-BF4D-AA74-8B6848792FB1}"/>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2C9FE05B-846D-3043-AA99-B2B5B655E0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AFA51CF4-FEC1-954E-A41F-E8F59DEA0C03}"/>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7FC0E7AB-CEDE-344A-9736-C15B207D5E45}"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4158236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cSld name="9_Titre et contenu">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E074DB5F-4EBA-7846-A17A-D231E1A228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7">
            <a:extLst>
              <a:ext uri="{FF2B5EF4-FFF2-40B4-BE49-F238E27FC236}">
                <a16:creationId xmlns:a16="http://schemas.microsoft.com/office/drawing/2014/main" id="{3CD3B0EA-8EE3-3245-9ED3-5231B6517D67}"/>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98547DBC-2A2B-2B4A-982C-10E0E4BCA7D7}"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4" name="ZoneTexte 5">
            <a:extLst>
              <a:ext uri="{FF2B5EF4-FFF2-40B4-BE49-F238E27FC236}">
                <a16:creationId xmlns:a16="http://schemas.microsoft.com/office/drawing/2014/main" id="{B490E69F-F449-0743-993A-CC50CFB0FD4C}"/>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5" name="Picture 3" descr="D:\Donnée 2\Monique\Appels à projets 2012-2013\Diaporama LYON EST\bas-de-page-.jpg">
            <a:extLst>
              <a:ext uri="{FF2B5EF4-FFF2-40B4-BE49-F238E27FC236}">
                <a16:creationId xmlns:a16="http://schemas.microsoft.com/office/drawing/2014/main" id="{A412FD6E-006E-1246-9D46-87CBD7CEBB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2785A9D0-4D63-C443-8D01-F4B1FF845C75}"/>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CD8437FE-7667-FE41-B548-E896BD9D926C}"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Tree>
    <p:extLst>
      <p:ext uri="{BB962C8B-B14F-4D97-AF65-F5344CB8AC3E}">
        <p14:creationId xmlns:p14="http://schemas.microsoft.com/office/powerpoint/2010/main" val="557372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AndObj">
  <p:cSld name="Titre. Texte et diagramme">
    <p:spTree>
      <p:nvGrpSpPr>
        <p:cNvPr id="1" name=""/>
        <p:cNvGrpSpPr/>
        <p:nvPr/>
      </p:nvGrpSpPr>
      <p:grpSpPr>
        <a:xfrm>
          <a:off x="0" y="0"/>
          <a:ext cx="0" cy="0"/>
          <a:chOff x="0" y="0"/>
          <a:chExt cx="0" cy="0"/>
        </a:xfrm>
      </p:grpSpPr>
      <p:pic>
        <p:nvPicPr>
          <p:cNvPr id="5" name="Picture 3" descr="D:\Donnée 2\Monique\Appels à projets 2012-2013\Diaporama LYON EST\bas-de-page-.jpg">
            <a:extLst>
              <a:ext uri="{FF2B5EF4-FFF2-40B4-BE49-F238E27FC236}">
                <a16:creationId xmlns:a16="http://schemas.microsoft.com/office/drawing/2014/main" id="{62DE35C3-5D28-F249-9FDA-61594F18C6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740B72EF-6442-7A49-81CA-3996DC70631E}"/>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E6C5AAE3-3CB1-694F-BE43-7A2B85140512}"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7" name="ZoneTexte 5">
            <a:extLst>
              <a:ext uri="{FF2B5EF4-FFF2-40B4-BE49-F238E27FC236}">
                <a16:creationId xmlns:a16="http://schemas.microsoft.com/office/drawing/2014/main" id="{B93A99DC-90F4-DD43-A9BB-6D2ECB71CA1D}"/>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8" name="Picture 3" descr="D:\Donnée 2\Monique\Appels à projets 2012-2013\Diaporama LYON EST\bas-de-page-.jpg">
            <a:extLst>
              <a:ext uri="{FF2B5EF4-FFF2-40B4-BE49-F238E27FC236}">
                <a16:creationId xmlns:a16="http://schemas.microsoft.com/office/drawing/2014/main" id="{3A4067EA-A99D-3B44-913D-8664C7A515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oneTexte 7">
            <a:extLst>
              <a:ext uri="{FF2B5EF4-FFF2-40B4-BE49-F238E27FC236}">
                <a16:creationId xmlns:a16="http://schemas.microsoft.com/office/drawing/2014/main" id="{6EEF3F45-0495-AD43-BD7E-A17C1B41B69D}"/>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6111EDEB-F5BF-EC44-A682-A684421401F2}"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
        <p:nvSpPr>
          <p:cNvPr id="2" name="Titre 1"/>
          <p:cNvSpPr>
            <a:spLocks noGrp="1"/>
          </p:cNvSpPr>
          <p:nvPr>
            <p:ph type="title"/>
          </p:nvPr>
        </p:nvSpPr>
        <p:spPr>
          <a:xfrm>
            <a:off x="1143000" y="609600"/>
            <a:ext cx="7772400" cy="1143000"/>
          </a:xfrm>
        </p:spPr>
        <p:txBody>
          <a:bodyPr/>
          <a:lstStyle/>
          <a:p>
            <a:r>
              <a:rPr lang="fr-FR"/>
              <a:t>Cliquez et modifiez le titre</a:t>
            </a:r>
          </a:p>
        </p:txBody>
      </p:sp>
      <p:sp>
        <p:nvSpPr>
          <p:cNvPr id="3" name="Espace réservé du texte 2"/>
          <p:cNvSpPr>
            <a:spLocks noGrp="1"/>
          </p:cNvSpPr>
          <p:nvPr>
            <p:ph type="body" sz="half" idx="1"/>
          </p:nvPr>
        </p:nvSpPr>
        <p:spPr>
          <a:xfrm>
            <a:off x="1169989" y="1946275"/>
            <a:ext cx="38100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132388" y="1946275"/>
            <a:ext cx="38100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 name="Espace réservé de la date 4">
            <a:extLst>
              <a:ext uri="{FF2B5EF4-FFF2-40B4-BE49-F238E27FC236}">
                <a16:creationId xmlns:a16="http://schemas.microsoft.com/office/drawing/2014/main" id="{2E9DE781-86ED-4F48-BC4D-24CA6634C6C3}"/>
              </a:ext>
            </a:extLst>
          </p:cNvPr>
          <p:cNvSpPr>
            <a:spLocks noGrp="1"/>
          </p:cNvSpPr>
          <p:nvPr>
            <p:ph type="dt" sz="half" idx="10"/>
          </p:nvPr>
        </p:nvSpPr>
        <p:spPr>
          <a:xfrm>
            <a:off x="11430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itchFamily="34" charset="0"/>
                <a:ea typeface="ＭＳ Ｐゴシック" pitchFamily="34" charset="-128"/>
              </a:defRPr>
            </a:lvl1pPr>
          </a:lstStyle>
          <a:p>
            <a:pPr>
              <a:defRPr/>
            </a:pPr>
            <a:fld id="{B29FB560-E11F-7B4C-9E2B-90AA4412764F}" type="datetime1">
              <a:rPr lang="fr-FR" altLang="fr-FR"/>
              <a:pPr>
                <a:defRPr/>
              </a:pPr>
              <a:t>30/09/2025</a:t>
            </a:fld>
            <a:endParaRPr lang="fr-FR" altLang="fr-FR"/>
          </a:p>
        </p:txBody>
      </p:sp>
      <p:sp>
        <p:nvSpPr>
          <p:cNvPr id="11" name="Espace réservé du pied de page 5">
            <a:extLst>
              <a:ext uri="{FF2B5EF4-FFF2-40B4-BE49-F238E27FC236}">
                <a16:creationId xmlns:a16="http://schemas.microsoft.com/office/drawing/2014/main" id="{D74347BD-B4BC-9841-BA88-102916EB56C7}"/>
              </a:ext>
            </a:extLst>
          </p:cNvPr>
          <p:cNvSpPr>
            <a:spLocks noGrp="1"/>
          </p:cNvSpPr>
          <p:nvPr>
            <p:ph type="ftr" sz="quarter" idx="11"/>
          </p:nvPr>
        </p:nvSpPr>
        <p:spPr>
          <a:xfrm>
            <a:off x="3581400" y="6248400"/>
            <a:ext cx="2895600" cy="457200"/>
          </a:xfrm>
        </p:spPr>
        <p:txBody>
          <a:bodyPr/>
          <a:lstStyle>
            <a:lvl1pPr>
              <a:defRPr/>
            </a:lvl1pPr>
          </a:lstStyle>
          <a:p>
            <a:pPr>
              <a:defRPr/>
            </a:pPr>
            <a:endParaRPr lang="fr-FR" altLang="fr-FR"/>
          </a:p>
        </p:txBody>
      </p:sp>
      <p:sp>
        <p:nvSpPr>
          <p:cNvPr id="12" name="Espace réservé du numéro de diapositive 6">
            <a:extLst>
              <a:ext uri="{FF2B5EF4-FFF2-40B4-BE49-F238E27FC236}">
                <a16:creationId xmlns:a16="http://schemas.microsoft.com/office/drawing/2014/main" id="{E71BDDB6-2CE5-BF4F-88B4-476BB6D8FCF3}"/>
              </a:ext>
            </a:extLst>
          </p:cNvPr>
          <p:cNvSpPr>
            <a:spLocks noGrp="1"/>
          </p:cNvSpPr>
          <p:nvPr>
            <p:ph type="sldNum" sz="quarter" idx="12"/>
          </p:nvPr>
        </p:nvSpPr>
        <p:spPr>
          <a:xfrm>
            <a:off x="70104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66A49EE-74C0-BB40-9993-C76DA4146227}" type="slidenum">
              <a:rPr lang="fr-FR" altLang="fr-FR"/>
              <a:pPr>
                <a:defRPr/>
              </a:pPr>
              <a:t>‹N°›</a:t>
            </a:fld>
            <a:endParaRPr lang="fr-FR" altLang="fr-FR"/>
          </a:p>
        </p:txBody>
      </p:sp>
    </p:spTree>
    <p:extLst>
      <p:ext uri="{BB962C8B-B14F-4D97-AF65-F5344CB8AC3E}">
        <p14:creationId xmlns:p14="http://schemas.microsoft.com/office/powerpoint/2010/main" val="217153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pic>
        <p:nvPicPr>
          <p:cNvPr id="4" name="Picture 3" descr="D:\Donnée 2\Monique\Appels à projets 2012-2013\Diaporama LYON EST\bas-de-page-.jpg">
            <a:extLst>
              <a:ext uri="{FF2B5EF4-FFF2-40B4-BE49-F238E27FC236}">
                <a16:creationId xmlns:a16="http://schemas.microsoft.com/office/drawing/2014/main" id="{15D6DDE1-9114-5A40-AE58-E5B6B9CC1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descr="D:\Donnée 2\Monique\Appels à projets 2012-2013\Diaporama LYON EST\bas-de-page-.jpg">
            <a:extLst>
              <a:ext uri="{FF2B5EF4-FFF2-40B4-BE49-F238E27FC236}">
                <a16:creationId xmlns:a16="http://schemas.microsoft.com/office/drawing/2014/main" id="{763F438A-A598-844A-AEF4-3173A39A67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Espace réservé du pied de page 4">
            <a:extLst>
              <a:ext uri="{FF2B5EF4-FFF2-40B4-BE49-F238E27FC236}">
                <a16:creationId xmlns:a16="http://schemas.microsoft.com/office/drawing/2014/main" id="{932081B6-C63B-7740-B34E-28DB18BDBCCE}"/>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752364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AndClipArt">
  <p:cSld name="Titre. Texte et image de la bibliothèque">
    <p:spTree>
      <p:nvGrpSpPr>
        <p:cNvPr id="1" name=""/>
        <p:cNvGrpSpPr/>
        <p:nvPr/>
      </p:nvGrpSpPr>
      <p:grpSpPr>
        <a:xfrm>
          <a:off x="0" y="0"/>
          <a:ext cx="0" cy="0"/>
          <a:chOff x="0" y="0"/>
          <a:chExt cx="0" cy="0"/>
        </a:xfrm>
      </p:grpSpPr>
      <p:pic>
        <p:nvPicPr>
          <p:cNvPr id="5" name="Picture 3" descr="D:\Donnée 2\Monique\Appels à projets 2012-2013\Diaporama LYON EST\bas-de-page-.jpg">
            <a:extLst>
              <a:ext uri="{FF2B5EF4-FFF2-40B4-BE49-F238E27FC236}">
                <a16:creationId xmlns:a16="http://schemas.microsoft.com/office/drawing/2014/main" id="{CDE04F68-85AA-B547-93B9-58C31F9A7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7C3CC376-EE75-DC45-B9A3-ACF9BB28D1F1}"/>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11E379D5-CD66-424F-9BB4-D0C718C56B76}"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7" name="ZoneTexte 5">
            <a:extLst>
              <a:ext uri="{FF2B5EF4-FFF2-40B4-BE49-F238E27FC236}">
                <a16:creationId xmlns:a16="http://schemas.microsoft.com/office/drawing/2014/main" id="{7B83C3DF-D31C-9447-B633-371514916856}"/>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8" name="Picture 3" descr="D:\Donnée 2\Monique\Appels à projets 2012-2013\Diaporama LYON EST\bas-de-page-.jpg">
            <a:extLst>
              <a:ext uri="{FF2B5EF4-FFF2-40B4-BE49-F238E27FC236}">
                <a16:creationId xmlns:a16="http://schemas.microsoft.com/office/drawing/2014/main" id="{614D599E-B2D9-F648-9E42-4D8ED53C25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oneTexte 7">
            <a:extLst>
              <a:ext uri="{FF2B5EF4-FFF2-40B4-BE49-F238E27FC236}">
                <a16:creationId xmlns:a16="http://schemas.microsoft.com/office/drawing/2014/main" id="{F06C12B2-C13E-674D-9525-92B19868683A}"/>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E1E9C3C5-77AF-424C-82D2-4EA86AE81D24}"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/45</a:t>
            </a:r>
          </a:p>
        </p:txBody>
      </p:sp>
      <p:sp>
        <p:nvSpPr>
          <p:cNvPr id="2" name="Titre 1"/>
          <p:cNvSpPr>
            <a:spLocks noGrp="1"/>
          </p:cNvSpPr>
          <p:nvPr>
            <p:ph type="title"/>
          </p:nvPr>
        </p:nvSpPr>
        <p:spPr>
          <a:xfrm>
            <a:off x="1143000" y="609600"/>
            <a:ext cx="7772400" cy="1143000"/>
          </a:xfrm>
        </p:spPr>
        <p:txBody>
          <a:bodyPr/>
          <a:lstStyle/>
          <a:p>
            <a:r>
              <a:rPr lang="fr-FR"/>
              <a:t>Cliquez et modifiez le titre</a:t>
            </a:r>
          </a:p>
        </p:txBody>
      </p:sp>
      <p:sp>
        <p:nvSpPr>
          <p:cNvPr id="3" name="Espace réservé du texte 2"/>
          <p:cNvSpPr>
            <a:spLocks noGrp="1"/>
          </p:cNvSpPr>
          <p:nvPr>
            <p:ph type="body" sz="half" idx="1"/>
          </p:nvPr>
        </p:nvSpPr>
        <p:spPr>
          <a:xfrm>
            <a:off x="1169989" y="1946275"/>
            <a:ext cx="38100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image de la bibliothèque 3"/>
          <p:cNvSpPr>
            <a:spLocks noGrp="1"/>
          </p:cNvSpPr>
          <p:nvPr>
            <p:ph type="clipArt" sz="half" idx="2"/>
          </p:nvPr>
        </p:nvSpPr>
        <p:spPr>
          <a:xfrm>
            <a:off x="5132388" y="1946275"/>
            <a:ext cx="3810000" cy="4114800"/>
          </a:xfrm>
        </p:spPr>
        <p:txBody>
          <a:bodyPr rtlCol="0">
            <a:normAutofit/>
          </a:bodyPr>
          <a:lstStyle/>
          <a:p>
            <a:pPr lvl="0"/>
            <a:r>
              <a:rPr lang="fr-FR" noProof="0"/>
              <a:t>Cliquez sur l'icône pour ajouter une image de la bibliothèque</a:t>
            </a:r>
          </a:p>
        </p:txBody>
      </p:sp>
      <p:sp>
        <p:nvSpPr>
          <p:cNvPr id="10" name="Espace réservé de la date 4">
            <a:extLst>
              <a:ext uri="{FF2B5EF4-FFF2-40B4-BE49-F238E27FC236}">
                <a16:creationId xmlns:a16="http://schemas.microsoft.com/office/drawing/2014/main" id="{8CCAC353-846F-0947-B2FE-EBE1DD284ADA}"/>
              </a:ext>
            </a:extLst>
          </p:cNvPr>
          <p:cNvSpPr>
            <a:spLocks noGrp="1"/>
          </p:cNvSpPr>
          <p:nvPr>
            <p:ph type="dt" sz="half" idx="10"/>
          </p:nvPr>
        </p:nvSpPr>
        <p:spPr>
          <a:xfrm>
            <a:off x="11430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itchFamily="34" charset="0"/>
                <a:ea typeface="ＭＳ Ｐゴシック" pitchFamily="34" charset="-128"/>
              </a:defRPr>
            </a:lvl1pPr>
          </a:lstStyle>
          <a:p>
            <a:pPr>
              <a:defRPr/>
            </a:pPr>
            <a:fld id="{9811D40F-16B3-6E46-9628-01CFE5F932E6}" type="datetime1">
              <a:rPr lang="fr-FR" altLang="fr-FR"/>
              <a:pPr>
                <a:defRPr/>
              </a:pPr>
              <a:t>30/09/2025</a:t>
            </a:fld>
            <a:endParaRPr lang="fr-FR" altLang="fr-FR"/>
          </a:p>
        </p:txBody>
      </p:sp>
      <p:sp>
        <p:nvSpPr>
          <p:cNvPr id="11" name="Espace réservé du pied de page 5">
            <a:extLst>
              <a:ext uri="{FF2B5EF4-FFF2-40B4-BE49-F238E27FC236}">
                <a16:creationId xmlns:a16="http://schemas.microsoft.com/office/drawing/2014/main" id="{9FFB7164-FA77-324E-89BE-9D8838F073F9}"/>
              </a:ext>
            </a:extLst>
          </p:cNvPr>
          <p:cNvSpPr>
            <a:spLocks noGrp="1"/>
          </p:cNvSpPr>
          <p:nvPr>
            <p:ph type="ftr" sz="quarter" idx="11"/>
          </p:nvPr>
        </p:nvSpPr>
        <p:spPr>
          <a:xfrm>
            <a:off x="3581400" y="6248400"/>
            <a:ext cx="2895600" cy="457200"/>
          </a:xfrm>
        </p:spPr>
        <p:txBody>
          <a:bodyPr/>
          <a:lstStyle>
            <a:lvl1pPr>
              <a:defRPr/>
            </a:lvl1pPr>
          </a:lstStyle>
          <a:p>
            <a:pPr>
              <a:defRPr/>
            </a:pPr>
            <a:endParaRPr lang="fr-FR" altLang="fr-FR"/>
          </a:p>
        </p:txBody>
      </p:sp>
      <p:sp>
        <p:nvSpPr>
          <p:cNvPr id="12" name="Espace réservé du numéro de diapositive 6">
            <a:extLst>
              <a:ext uri="{FF2B5EF4-FFF2-40B4-BE49-F238E27FC236}">
                <a16:creationId xmlns:a16="http://schemas.microsoft.com/office/drawing/2014/main" id="{C36127CC-2554-2F4E-8516-87592BAC3289}"/>
              </a:ext>
            </a:extLst>
          </p:cNvPr>
          <p:cNvSpPr>
            <a:spLocks noGrp="1"/>
          </p:cNvSpPr>
          <p:nvPr>
            <p:ph type="sldNum" sz="quarter" idx="12"/>
          </p:nvPr>
        </p:nvSpPr>
        <p:spPr>
          <a:xfrm>
            <a:off x="70104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31BF043-3B30-5B44-AA3A-29440487A5FF}" type="slidenum">
              <a:rPr lang="fr-FR" altLang="fr-FR"/>
              <a:pPr>
                <a:defRPr/>
              </a:pPr>
              <a:t>‹N°›</a:t>
            </a:fld>
            <a:endParaRPr lang="fr-FR" altLang="fr-FR"/>
          </a:p>
        </p:txBody>
      </p:sp>
    </p:spTree>
    <p:extLst>
      <p:ext uri="{BB962C8B-B14F-4D97-AF65-F5344CB8AC3E}">
        <p14:creationId xmlns:p14="http://schemas.microsoft.com/office/powerpoint/2010/main" val="15282492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1041556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pic>
        <p:nvPicPr>
          <p:cNvPr id="5" name="Picture 3" descr="D:\Donnée 2\Monique\Appels à projets 2012-2013\Diaporama LYON EST\bas-de-page-.jpg">
            <a:extLst>
              <a:ext uri="{FF2B5EF4-FFF2-40B4-BE49-F238E27FC236}">
                <a16:creationId xmlns:a16="http://schemas.microsoft.com/office/drawing/2014/main" id="{E953F17D-64E1-794C-AF3F-A8C3DCF1D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7">
            <a:extLst>
              <a:ext uri="{FF2B5EF4-FFF2-40B4-BE49-F238E27FC236}">
                <a16:creationId xmlns:a16="http://schemas.microsoft.com/office/drawing/2014/main" id="{4D7495B6-D346-FE40-925A-825B6D249CEB}"/>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95E8E930-41AC-0D48-8240-DDCC720527A6}"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7" name="ZoneTexte 5">
            <a:extLst>
              <a:ext uri="{FF2B5EF4-FFF2-40B4-BE49-F238E27FC236}">
                <a16:creationId xmlns:a16="http://schemas.microsoft.com/office/drawing/2014/main" id="{C247418B-31B3-2449-B465-68D57E74D5BA}"/>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8" name="Picture 3" descr="D:\Donnée 2\Monique\Appels à projets 2012-2013\Diaporama LYON EST\bas-de-page-.jpg">
            <a:extLst>
              <a:ext uri="{FF2B5EF4-FFF2-40B4-BE49-F238E27FC236}">
                <a16:creationId xmlns:a16="http://schemas.microsoft.com/office/drawing/2014/main" id="{EF78D23D-2DED-B049-A4C2-CEB8AE9910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9" name="Espace réservé du pied de page 5">
            <a:extLst>
              <a:ext uri="{FF2B5EF4-FFF2-40B4-BE49-F238E27FC236}">
                <a16:creationId xmlns:a16="http://schemas.microsoft.com/office/drawing/2014/main" id="{F5E37898-B785-7A4C-8D57-4E3470FD1101}"/>
              </a:ext>
            </a:extLst>
          </p:cNvPr>
          <p:cNvSpPr>
            <a:spLocks noGrp="1"/>
          </p:cNvSpPr>
          <p:nvPr>
            <p:ph type="ftr" sz="quarter" idx="10"/>
          </p:nvPr>
        </p:nvSpPr>
        <p:spPr/>
        <p:txBody>
          <a:bodyPr/>
          <a:lstStyle>
            <a:lvl1pPr>
              <a:defRPr/>
            </a:lvl1pPr>
          </a:lstStyle>
          <a:p>
            <a:pPr>
              <a:defRPr/>
            </a:pPr>
            <a:endParaRPr lang="fr-FR" altLang="fr-FR"/>
          </a:p>
        </p:txBody>
      </p:sp>
      <p:sp>
        <p:nvSpPr>
          <p:cNvPr id="10" name="Espace réservé du numéro de diapositive 6">
            <a:extLst>
              <a:ext uri="{FF2B5EF4-FFF2-40B4-BE49-F238E27FC236}">
                <a16:creationId xmlns:a16="http://schemas.microsoft.com/office/drawing/2014/main" id="{DCEEA27F-3CB4-2A48-81C5-9351EB3BE16A}"/>
              </a:ext>
            </a:extLst>
          </p:cNvPr>
          <p:cNvSpPr>
            <a:spLocks noGrp="1"/>
          </p:cNvSpPr>
          <p:nvPr>
            <p:ph type="sldNum" sz="quarter" idx="11"/>
          </p:nvPr>
        </p:nvSpPr>
        <p:spPr>
          <a:xfrm>
            <a:off x="7010400" y="-3810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4EABF2C-6772-144D-B8FD-6C687ABED66D}" type="slidenum">
              <a:rPr lang="fr-FR" altLang="fr-FR"/>
              <a:pPr>
                <a:defRPr/>
              </a:pPr>
              <a:t>‹N°›</a:t>
            </a:fld>
            <a:endParaRPr lang="fr-FR" altLang="fr-FR"/>
          </a:p>
        </p:txBody>
      </p:sp>
    </p:spTree>
    <p:extLst>
      <p:ext uri="{BB962C8B-B14F-4D97-AF65-F5344CB8AC3E}">
        <p14:creationId xmlns:p14="http://schemas.microsoft.com/office/powerpoint/2010/main" val="234189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pic>
        <p:nvPicPr>
          <p:cNvPr id="7" name="Picture 3" descr="D:\Donnée 2\Monique\Appels à projets 2012-2013\Diaporama LYON EST\bas-de-page-.jpg">
            <a:extLst>
              <a:ext uri="{FF2B5EF4-FFF2-40B4-BE49-F238E27FC236}">
                <a16:creationId xmlns:a16="http://schemas.microsoft.com/office/drawing/2014/main" id="{8A08406E-3EAE-4F44-9474-D7F0C4B178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ZoneTexte 7">
            <a:extLst>
              <a:ext uri="{FF2B5EF4-FFF2-40B4-BE49-F238E27FC236}">
                <a16:creationId xmlns:a16="http://schemas.microsoft.com/office/drawing/2014/main" id="{5679C2A1-C5B3-CB41-8F1A-937A1878A231}"/>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F9849DAD-F568-484C-AC7C-E7A2D94A9646}"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9" name="ZoneTexte 5">
            <a:extLst>
              <a:ext uri="{FF2B5EF4-FFF2-40B4-BE49-F238E27FC236}">
                <a16:creationId xmlns:a16="http://schemas.microsoft.com/office/drawing/2014/main" id="{8E2D5CF3-F2F0-474E-8736-D8FCCBC54A07}"/>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pic>
        <p:nvPicPr>
          <p:cNvPr id="10" name="Picture 3" descr="D:\Donnée 2\Monique\Appels à projets 2012-2013\Diaporama LYON EST\bas-de-page-.jpg">
            <a:extLst>
              <a:ext uri="{FF2B5EF4-FFF2-40B4-BE49-F238E27FC236}">
                <a16:creationId xmlns:a16="http://schemas.microsoft.com/office/drawing/2014/main" id="{4DBA2423-3547-474D-B8D8-FAD774660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1" name="Espace réservé du pied de page 7">
            <a:extLst>
              <a:ext uri="{FF2B5EF4-FFF2-40B4-BE49-F238E27FC236}">
                <a16:creationId xmlns:a16="http://schemas.microsoft.com/office/drawing/2014/main" id="{3206DD2F-3F4F-6A4B-86F8-4B44ED491BD7}"/>
              </a:ext>
            </a:extLst>
          </p:cNvPr>
          <p:cNvSpPr>
            <a:spLocks noGrp="1"/>
          </p:cNvSpPr>
          <p:nvPr>
            <p:ph type="ftr" sz="quarter" idx="10"/>
          </p:nvPr>
        </p:nvSpPr>
        <p:spPr/>
        <p:txBody>
          <a:bodyPr/>
          <a:lstStyle>
            <a:lvl1pPr>
              <a:defRPr/>
            </a:lvl1pPr>
          </a:lstStyle>
          <a:p>
            <a:pPr>
              <a:defRPr/>
            </a:pPr>
            <a:endParaRPr lang="fr-FR" altLang="fr-FR"/>
          </a:p>
        </p:txBody>
      </p:sp>
      <p:sp>
        <p:nvSpPr>
          <p:cNvPr id="12" name="Espace réservé du numéro de diapositive 8">
            <a:extLst>
              <a:ext uri="{FF2B5EF4-FFF2-40B4-BE49-F238E27FC236}">
                <a16:creationId xmlns:a16="http://schemas.microsoft.com/office/drawing/2014/main" id="{129E0F41-C885-F749-B935-055989225CBB}"/>
              </a:ext>
            </a:extLst>
          </p:cNvPr>
          <p:cNvSpPr>
            <a:spLocks noGrp="1"/>
          </p:cNvSpPr>
          <p:nvPr>
            <p:ph type="sldNum" sz="quarter" idx="11"/>
          </p:nvPr>
        </p:nvSpPr>
        <p:spPr>
          <a:xfrm>
            <a:off x="7010400" y="-3810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DB5B331-7AED-4842-9975-CDF7A8A93902}" type="slidenum">
              <a:rPr lang="fr-FR" altLang="fr-FR"/>
              <a:pPr>
                <a:defRPr/>
              </a:pPr>
              <a:t>‹N°›</a:t>
            </a:fld>
            <a:endParaRPr lang="fr-FR" altLang="fr-FR"/>
          </a:p>
        </p:txBody>
      </p:sp>
    </p:spTree>
    <p:extLst>
      <p:ext uri="{BB962C8B-B14F-4D97-AF65-F5344CB8AC3E}">
        <p14:creationId xmlns:p14="http://schemas.microsoft.com/office/powerpoint/2010/main" val="1659436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pic>
        <p:nvPicPr>
          <p:cNvPr id="3" name="Picture 3" descr="D:\Donnée 2\Monique\Appels à projets 2012-2013\Diaporama LYON EST\bas-de-page-.jpg">
            <a:extLst>
              <a:ext uri="{FF2B5EF4-FFF2-40B4-BE49-F238E27FC236}">
                <a16:creationId xmlns:a16="http://schemas.microsoft.com/office/drawing/2014/main" id="{934C5CF1-C605-BE4E-91BC-8DEF9761FE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D:\Donnée 2\Monique\Appels à projets 2012-2013\Diaporama LYON EST\bas-de-page-.jpg">
            <a:extLst>
              <a:ext uri="{FF2B5EF4-FFF2-40B4-BE49-F238E27FC236}">
                <a16:creationId xmlns:a16="http://schemas.microsoft.com/office/drawing/2014/main" id="{09BA49D2-F6A7-7343-8AE6-72FF375F8E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fr-FR"/>
              <a:t>Cliquez et modifiez le titre</a:t>
            </a:r>
          </a:p>
        </p:txBody>
      </p:sp>
      <p:sp>
        <p:nvSpPr>
          <p:cNvPr id="5" name="Espace réservé du pied de page 3">
            <a:extLst>
              <a:ext uri="{FF2B5EF4-FFF2-40B4-BE49-F238E27FC236}">
                <a16:creationId xmlns:a16="http://schemas.microsoft.com/office/drawing/2014/main" id="{7B2971C6-56EE-734D-8A2E-7ED2673E663E}"/>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376219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48F6D777-7FBE-3149-B590-686010F458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3" descr="D:\Donnée 2\Monique\Appels à projets 2012-2013\Diaporama LYON EST\bas-de-page-.jpg">
            <a:extLst>
              <a:ext uri="{FF2B5EF4-FFF2-40B4-BE49-F238E27FC236}">
                <a16:creationId xmlns:a16="http://schemas.microsoft.com/office/drawing/2014/main" id="{AEB1412D-9C62-7540-BFE5-C61B812153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ce réservé du pied de page 2">
            <a:extLst>
              <a:ext uri="{FF2B5EF4-FFF2-40B4-BE49-F238E27FC236}">
                <a16:creationId xmlns:a16="http://schemas.microsoft.com/office/drawing/2014/main" id="{945E62A1-C0CA-1F46-B779-D6E913CEE275}"/>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1001170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pic>
        <p:nvPicPr>
          <p:cNvPr id="5" name="Picture 3" descr="D:\Donnée 2\Monique\Appels à projets 2012-2013\Diaporama LYON EST\bas-de-page-.jpg">
            <a:extLst>
              <a:ext uri="{FF2B5EF4-FFF2-40B4-BE49-F238E27FC236}">
                <a16:creationId xmlns:a16="http://schemas.microsoft.com/office/drawing/2014/main" id="{0B019D5F-8467-DF4D-913C-A3B3A38EB1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D:\Donnée 2\Monique\Appels à projets 2012-2013\Diaporama LYON EST\bas-de-page-.jpg">
            <a:extLst>
              <a:ext uri="{FF2B5EF4-FFF2-40B4-BE49-F238E27FC236}">
                <a16:creationId xmlns:a16="http://schemas.microsoft.com/office/drawing/2014/main" id="{1B31695D-91A3-8A41-8FB9-7ABE5ACED7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Espace réservé du pied de page 5">
            <a:extLst>
              <a:ext uri="{FF2B5EF4-FFF2-40B4-BE49-F238E27FC236}">
                <a16:creationId xmlns:a16="http://schemas.microsoft.com/office/drawing/2014/main" id="{F4E84D8E-3D54-5343-8DE1-9097C2BDE140}"/>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3715893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5" name="Picture 3" descr="D:\Donnée 2\Monique\Appels à projets 2012-2013\Diaporama LYON EST\bas-de-page-.jpg">
            <a:extLst>
              <a:ext uri="{FF2B5EF4-FFF2-40B4-BE49-F238E27FC236}">
                <a16:creationId xmlns:a16="http://schemas.microsoft.com/office/drawing/2014/main" id="{9026ACCB-F03D-974D-8ABF-2EB7447127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D:\Donnée 2\Monique\Appels à projets 2012-2013\Diaporama LYON EST\bas-de-page-.jpg">
            <a:extLst>
              <a:ext uri="{FF2B5EF4-FFF2-40B4-BE49-F238E27FC236}">
                <a16:creationId xmlns:a16="http://schemas.microsoft.com/office/drawing/2014/main" id="{E64FDB53-68AC-304B-992D-3B73426344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a:t>Faire glisser l'image vers l'espace réservé ou cliquer sur l'icône pour l'ajouter</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Espace réservé du pied de page 5">
            <a:extLst>
              <a:ext uri="{FF2B5EF4-FFF2-40B4-BE49-F238E27FC236}">
                <a16:creationId xmlns:a16="http://schemas.microsoft.com/office/drawing/2014/main" id="{3C044346-B0DF-E44F-9C7C-DB361523A82A}"/>
              </a:ext>
            </a:extLst>
          </p:cNvPr>
          <p:cNvSpPr>
            <a:spLocks noGrp="1"/>
          </p:cNvSpPr>
          <p:nvPr>
            <p:ph type="ftr" sz="quarter" idx="10"/>
          </p:nvPr>
        </p:nvSpPr>
        <p:spPr/>
        <p:txBody>
          <a:bodyPr/>
          <a:lstStyle>
            <a:lvl1pPr>
              <a:defRPr/>
            </a:lvl1pPr>
          </a:lstStyle>
          <a:p>
            <a:pPr>
              <a:defRPr/>
            </a:pPr>
            <a:endParaRPr lang="fr-FR" altLang="fr-FR"/>
          </a:p>
        </p:txBody>
      </p:sp>
    </p:spTree>
    <p:extLst>
      <p:ext uri="{BB962C8B-B14F-4D97-AF65-F5344CB8AC3E}">
        <p14:creationId xmlns:p14="http://schemas.microsoft.com/office/powerpoint/2010/main" val="491584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name="1_Diapositive de titre">
    <p:spTree>
      <p:nvGrpSpPr>
        <p:cNvPr id="1" name=""/>
        <p:cNvGrpSpPr/>
        <p:nvPr/>
      </p:nvGrpSpPr>
      <p:grpSpPr>
        <a:xfrm>
          <a:off x="0" y="0"/>
          <a:ext cx="0" cy="0"/>
          <a:chOff x="0" y="0"/>
          <a:chExt cx="0" cy="0"/>
        </a:xfrm>
      </p:grpSpPr>
      <p:pic>
        <p:nvPicPr>
          <p:cNvPr id="2" name="Picture 3" descr="D:\Donnée 2\Monique\Appels à projets 2012-2013\Diaporama LYON EST\bas-de-page-.jpg">
            <a:extLst>
              <a:ext uri="{FF2B5EF4-FFF2-40B4-BE49-F238E27FC236}">
                <a16:creationId xmlns:a16="http://schemas.microsoft.com/office/drawing/2014/main" id="{CECF6D00-0574-544A-B169-38CAFF1E4A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3" descr="D:\Donnée 2\Monique\Appels à projets 2012-2013\Diaporama LYON EST\bas-de-page-.jpg">
            <a:extLst>
              <a:ext uri="{FF2B5EF4-FFF2-40B4-BE49-F238E27FC236}">
                <a16:creationId xmlns:a16="http://schemas.microsoft.com/office/drawing/2014/main" id="{73F3B381-EB5B-5D42-95AA-B602114F79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990273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FC668A50-C3FF-F247-8F9A-D4F7DE734B3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p>
        </p:txBody>
      </p:sp>
      <p:sp>
        <p:nvSpPr>
          <p:cNvPr id="1027" name="Espace réservé du texte 2">
            <a:extLst>
              <a:ext uri="{FF2B5EF4-FFF2-40B4-BE49-F238E27FC236}">
                <a16:creationId xmlns:a16="http://schemas.microsoft.com/office/drawing/2014/main" id="{12785882-1AA0-A944-A03F-F10CD0FA3C6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5" name="Espace réservé du pied de page 4">
            <a:extLst>
              <a:ext uri="{FF2B5EF4-FFF2-40B4-BE49-F238E27FC236}">
                <a16:creationId xmlns:a16="http://schemas.microsoft.com/office/drawing/2014/main" id="{4EC0DE52-6EC4-7242-A123-D9FAA6BD2C20}"/>
              </a:ext>
            </a:extLst>
          </p:cNvPr>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Arial" pitchFamily="34" charset="0"/>
                <a:ea typeface="ＭＳ Ｐゴシック" pitchFamily="34" charset="-128"/>
              </a:defRPr>
            </a:lvl1pPr>
          </a:lstStyle>
          <a:p>
            <a:pPr>
              <a:defRPr/>
            </a:pPr>
            <a:endParaRPr lang="fr-FR" altLang="fr-FR"/>
          </a:p>
        </p:txBody>
      </p:sp>
      <p:pic>
        <p:nvPicPr>
          <p:cNvPr id="1029" name="Picture 3" descr="D:\Donnée 2\Monique\Appels à projets 2012-2013\Diaporama LYON EST\bas-de-page-.jpg">
            <a:extLst>
              <a:ext uri="{FF2B5EF4-FFF2-40B4-BE49-F238E27FC236}">
                <a16:creationId xmlns:a16="http://schemas.microsoft.com/office/drawing/2014/main" id="{01CC0CE0-0F9C-6943-BE30-9419D5D51206}"/>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57163" y="5635625"/>
            <a:ext cx="77597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ZoneTexte 7">
            <a:extLst>
              <a:ext uri="{FF2B5EF4-FFF2-40B4-BE49-F238E27FC236}">
                <a16:creationId xmlns:a16="http://schemas.microsoft.com/office/drawing/2014/main" id="{DACBC308-8E2F-CE4C-A55D-A8FC1C776DCF}"/>
              </a:ext>
            </a:extLst>
          </p:cNvPr>
          <p:cNvSpPr txBox="1">
            <a:spLocks noChangeArrowheads="1"/>
          </p:cNvSpPr>
          <p:nvPr/>
        </p:nvSpPr>
        <p:spPr bwMode="auto">
          <a:xfrm>
            <a:off x="8397875" y="0"/>
            <a:ext cx="712788" cy="338138"/>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fld id="{EC37A6A1-39D9-2E42-A66A-51C9918BF09A}" type="slidenum">
              <a:rPr lang="fr-FR" altLang="fr-FR" sz="1600" smtClean="0">
                <a:latin typeface="Calibri" panose="020F0502020204030204" pitchFamily="34" charset="0"/>
              </a:rPr>
              <a:pPr eaLnBrk="1" hangingPunct="1">
                <a:defRPr/>
              </a:pPr>
              <a:t>‹N°›</a:t>
            </a:fld>
            <a:r>
              <a:rPr lang="fr-FR" altLang="fr-FR" sz="1600">
                <a:latin typeface="Calibri" panose="020F0502020204030204" pitchFamily="34" charset="0"/>
              </a:rPr>
              <a:t>/74</a:t>
            </a:r>
          </a:p>
        </p:txBody>
      </p:sp>
      <p:sp>
        <p:nvSpPr>
          <p:cNvPr id="107527" name="ZoneTexte 5">
            <a:extLst>
              <a:ext uri="{FF2B5EF4-FFF2-40B4-BE49-F238E27FC236}">
                <a16:creationId xmlns:a16="http://schemas.microsoft.com/office/drawing/2014/main" id="{728F9FD7-D0CF-2D49-BAD5-10963E97A8B0}"/>
              </a:ext>
            </a:extLst>
          </p:cNvPr>
          <p:cNvSpPr txBox="1">
            <a:spLocks noChangeArrowheads="1"/>
          </p:cNvSpPr>
          <p:nvPr/>
        </p:nvSpPr>
        <p:spPr bwMode="auto">
          <a:xfrm>
            <a:off x="8015288" y="6537325"/>
            <a:ext cx="1174750" cy="338138"/>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fr-FR" sz="1600" dirty="0">
                <a:latin typeface="Calibri" charset="0"/>
              </a:rPr>
              <a:t>06/11/2015</a:t>
            </a:r>
          </a:p>
        </p:txBody>
      </p:sp>
    </p:spTree>
  </p:cSld>
  <p:clrMap bg1="lt1" tx1="dk1" bg2="lt2" tx2="dk2" accent1="accent1" accent2="accent2" accent3="accent3" accent4="accent4" accent5="accent5" accent6="accent6" hlink="hlink" folHlink="folHlink"/>
  <p:sldLayoutIdLst>
    <p:sldLayoutId id="2147486500" r:id="rId1"/>
    <p:sldLayoutId id="2147486501" r:id="rId2"/>
    <p:sldLayoutId id="2147486502" r:id="rId3"/>
    <p:sldLayoutId id="2147486503" r:id="rId4"/>
    <p:sldLayoutId id="2147486504" r:id="rId5"/>
    <p:sldLayoutId id="2147486505" r:id="rId6"/>
    <p:sldLayoutId id="2147486506" r:id="rId7"/>
    <p:sldLayoutId id="2147486507" r:id="rId8"/>
    <p:sldLayoutId id="2147486508" r:id="rId9"/>
    <p:sldLayoutId id="2147486509" r:id="rId10"/>
    <p:sldLayoutId id="2147486510" r:id="rId11"/>
    <p:sldLayoutId id="2147486511" r:id="rId12"/>
    <p:sldLayoutId id="2147486512" r:id="rId13"/>
    <p:sldLayoutId id="2147486513" r:id="rId14"/>
    <p:sldLayoutId id="2147486514" r:id="rId15"/>
    <p:sldLayoutId id="2147486515" r:id="rId16"/>
    <p:sldLayoutId id="2147486516" r:id="rId17"/>
    <p:sldLayoutId id="2147486517" r:id="rId18"/>
    <p:sldLayoutId id="2147486518" r:id="rId19"/>
    <p:sldLayoutId id="2147486519" r:id="rId20"/>
    <p:sldLayoutId id="2147486520" r:id="rId21"/>
  </p:sldLayoutIdLst>
  <p:txStyles>
    <p:titleStyle>
      <a:lvl1pPr algn="ctr" defTabSz="457200" rtl="0" eaLnBrk="0" fontAlgn="base" hangingPunct="0">
        <a:spcBef>
          <a:spcPct val="0"/>
        </a:spcBef>
        <a:spcAft>
          <a:spcPct val="0"/>
        </a:spcAft>
        <a:defRPr sz="3200" b="1"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9pPr>
    </p:titleStyle>
    <p:body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4">
            <a:extLst>
              <a:ext uri="{FF2B5EF4-FFF2-40B4-BE49-F238E27FC236}">
                <a16:creationId xmlns:a16="http://schemas.microsoft.com/office/drawing/2014/main" id="{237B8F86-C1F1-C341-A76F-A25429BAF855}"/>
              </a:ext>
            </a:extLst>
          </p:cNvPr>
          <p:cNvSpPr>
            <a:spLocks noGrp="1"/>
          </p:cNvSpPr>
          <p:nvPr>
            <p:ph type="ctrTitle"/>
          </p:nvPr>
        </p:nvSpPr>
        <p:spPr>
          <a:xfrm>
            <a:off x="685800" y="1612900"/>
            <a:ext cx="7772400" cy="1470025"/>
          </a:xfrm>
        </p:spPr>
        <p:txBody>
          <a:bodyPr/>
          <a:lstStyle/>
          <a:p>
            <a:r>
              <a:rPr lang="fr-FR" altLang="fr-FR" sz="4400" dirty="0">
                <a:solidFill>
                  <a:srgbClr val="F79646"/>
                </a:solidFill>
                <a:ea typeface="ＭＳ Ｐゴシック" panose="020B0600070205080204" pitchFamily="34" charset="-128"/>
              </a:rPr>
              <a:t>ED1 bactériologie - virologie</a:t>
            </a:r>
          </a:p>
        </p:txBody>
      </p:sp>
      <p:sp>
        <p:nvSpPr>
          <p:cNvPr id="24578" name="Rectangle 5">
            <a:extLst>
              <a:ext uri="{FF2B5EF4-FFF2-40B4-BE49-F238E27FC236}">
                <a16:creationId xmlns:a16="http://schemas.microsoft.com/office/drawing/2014/main" id="{7E92E15D-C9E0-AE47-9AAF-BDBE5AA1394B}"/>
              </a:ext>
            </a:extLst>
          </p:cNvPr>
          <p:cNvSpPr>
            <a:spLocks noGrp="1"/>
          </p:cNvSpPr>
          <p:nvPr>
            <p:ph type="subTitle" idx="1"/>
          </p:nvPr>
        </p:nvSpPr>
        <p:spPr>
          <a:xfrm>
            <a:off x="1371600" y="3759200"/>
            <a:ext cx="7501812" cy="2400300"/>
          </a:xfrm>
        </p:spPr>
        <p:txBody>
          <a:bodyPr/>
          <a:lstStyle/>
          <a:p>
            <a:pPr>
              <a:spcBef>
                <a:spcPts val="75"/>
              </a:spcBef>
            </a:pPr>
            <a:r>
              <a:rPr lang="fr-FR" altLang="fr-FR" dirty="0">
                <a:solidFill>
                  <a:srgbClr val="898989"/>
                </a:solidFill>
                <a:ea typeface="ＭＳ Ｐゴシック" panose="020B0600070205080204" pitchFamily="34" charset="-128"/>
              </a:rPr>
              <a:t>FGSM 3 Faculté Lyon EST</a:t>
            </a:r>
          </a:p>
          <a:p>
            <a:pPr>
              <a:spcBef>
                <a:spcPts val="75"/>
              </a:spcBef>
            </a:pPr>
            <a:r>
              <a:rPr lang="fr-FR" sz="2400" dirty="0">
                <a:solidFill>
                  <a:schemeClr val="tx1"/>
                </a:solidFill>
                <a:effectLst/>
                <a:latin typeface="Calibri" panose="020F0502020204030204" pitchFamily="34" charset="0"/>
                <a:ea typeface="MS Mincho" panose="02020609040205080304" pitchFamily="49" charset="-128"/>
              </a:rPr>
              <a:t>Infections urinaires</a:t>
            </a:r>
          </a:p>
          <a:p>
            <a:pPr>
              <a:spcBef>
                <a:spcPts val="75"/>
              </a:spcBef>
            </a:pPr>
            <a:r>
              <a:rPr lang="fr-FR" sz="2400" dirty="0">
                <a:solidFill>
                  <a:schemeClr val="tx1"/>
                </a:solidFill>
                <a:latin typeface="Calibri" panose="020F0502020204030204" pitchFamily="34" charset="0"/>
                <a:ea typeface="MS Mincho" panose="02020609040205080304" pitchFamily="49" charset="-128"/>
              </a:rPr>
              <a:t>I</a:t>
            </a:r>
            <a:r>
              <a:rPr lang="fr-FR" sz="2400" dirty="0">
                <a:solidFill>
                  <a:schemeClr val="tx1"/>
                </a:solidFill>
                <a:effectLst/>
                <a:latin typeface="Calibri" panose="020F0502020204030204" pitchFamily="34" charset="0"/>
                <a:ea typeface="MS Mincho" panose="02020609040205080304" pitchFamily="49" charset="-128"/>
              </a:rPr>
              <a:t>nfections méningées </a:t>
            </a:r>
          </a:p>
          <a:p>
            <a:pPr>
              <a:spcBef>
                <a:spcPts val="75"/>
              </a:spcBef>
            </a:pPr>
            <a:r>
              <a:rPr lang="fr-FR" sz="2400" dirty="0">
                <a:solidFill>
                  <a:schemeClr val="tx1"/>
                </a:solidFill>
                <a:latin typeface="Calibri" panose="020F0502020204030204" pitchFamily="34" charset="0"/>
                <a:ea typeface="MS Mincho" panose="02020609040205080304" pitchFamily="49" charset="-128"/>
              </a:rPr>
              <a:t>D</a:t>
            </a:r>
            <a:r>
              <a:rPr lang="fr-FR" sz="2400" dirty="0">
                <a:solidFill>
                  <a:schemeClr val="tx1"/>
                </a:solidFill>
                <a:effectLst/>
                <a:latin typeface="Calibri" panose="020F0502020204030204" pitchFamily="34" charset="0"/>
                <a:ea typeface="MS Mincho" panose="02020609040205080304" pitchFamily="49" charset="-128"/>
              </a:rPr>
              <a:t>iarrhées infectieuses  </a:t>
            </a:r>
            <a:r>
              <a:rPr lang="fr-FR" sz="2400" dirty="0">
                <a:solidFill>
                  <a:srgbClr val="FF0000"/>
                </a:solidFill>
                <a:effectLst/>
                <a:latin typeface="Calibri" panose="020F0502020204030204" pitchFamily="34" charset="0"/>
                <a:ea typeface="MS Mincho" panose="02020609040205080304" pitchFamily="49" charset="-128"/>
              </a:rPr>
              <a:t>/!\ cours disponible sur </a:t>
            </a:r>
            <a:r>
              <a:rPr lang="fr-FR" sz="2400" dirty="0" err="1">
                <a:solidFill>
                  <a:srgbClr val="FF0000"/>
                </a:solidFill>
                <a:effectLst/>
                <a:latin typeface="Calibri" panose="020F0502020204030204" pitchFamily="34" charset="0"/>
                <a:ea typeface="MS Mincho" panose="02020609040205080304" pitchFamily="49" charset="-128"/>
              </a:rPr>
              <a:t>moodle</a:t>
            </a:r>
            <a:endParaRPr lang="fr-FR" sz="2400" dirty="0">
              <a:solidFill>
                <a:srgbClr val="FF0000"/>
              </a:solidFill>
              <a:effectLst/>
              <a:latin typeface="Calibri" panose="020F0502020204030204" pitchFamily="34" charset="0"/>
              <a:ea typeface="MS Mincho" panose="02020609040205080304" pitchFamily="49" charset="-128"/>
            </a:endParaRPr>
          </a:p>
          <a:p>
            <a:pPr>
              <a:spcBef>
                <a:spcPts val="75"/>
              </a:spcBef>
            </a:pPr>
            <a:r>
              <a:rPr lang="fr-FR" sz="2400" dirty="0">
                <a:solidFill>
                  <a:schemeClr val="tx1"/>
                </a:solidFill>
                <a:latin typeface="Calibri" panose="020F0502020204030204" pitchFamily="34" charset="0"/>
                <a:ea typeface="MS Mincho" panose="02020609040205080304" pitchFamily="49" charset="-128"/>
              </a:rPr>
              <a:t>I</a:t>
            </a:r>
            <a:r>
              <a:rPr lang="fr-FR" sz="2400" dirty="0">
                <a:solidFill>
                  <a:schemeClr val="tx1"/>
                </a:solidFill>
                <a:effectLst/>
                <a:latin typeface="Calibri" panose="020F0502020204030204" pitchFamily="34" charset="0"/>
                <a:ea typeface="MS Mincho" panose="02020609040205080304" pitchFamily="49" charset="-128"/>
              </a:rPr>
              <a:t>nfections cutanées</a:t>
            </a:r>
            <a:endParaRPr lang="fr-FR" altLang="fr-FR" sz="2400" dirty="0">
              <a:solidFill>
                <a:schemeClr val="tx1"/>
              </a:solidFill>
              <a:ea typeface="ＭＳ Ｐゴシック" panose="020B0600070205080204" pitchFamily="34" charset="-128"/>
            </a:endParaRPr>
          </a:p>
          <a:p>
            <a:endParaRPr lang="fr-FR" altLang="fr-FR" dirty="0">
              <a:solidFill>
                <a:srgbClr val="898989"/>
              </a:solidFill>
              <a:ea typeface="ＭＳ Ｐゴシック" panose="020B0600070205080204" pitchFamily="34" charset="-128"/>
            </a:endParaRPr>
          </a:p>
          <a:p>
            <a:endParaRPr lang="fr-FR" altLang="fr-FR" dirty="0">
              <a:solidFill>
                <a:srgbClr val="898989"/>
              </a:solidFill>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a:extLst>
              <a:ext uri="{FF2B5EF4-FFF2-40B4-BE49-F238E27FC236}">
                <a16:creationId xmlns:a16="http://schemas.microsoft.com/office/drawing/2014/main" id="{DB76F690-4D0C-4776-BDBB-6AAF24C7601A}"/>
              </a:ext>
            </a:extLst>
          </p:cNvPr>
          <p:cNvSpPr>
            <a:spLocks noGrp="1"/>
          </p:cNvSpPr>
          <p:nvPr>
            <p:ph type="title"/>
          </p:nvPr>
        </p:nvSpPr>
        <p:spPr>
          <a:xfrm>
            <a:off x="324000" y="180000"/>
            <a:ext cx="8280000" cy="1143000"/>
          </a:xfrm>
        </p:spPr>
        <p:txBody>
          <a:bodyPr anchor="t"/>
          <a:lstStyle/>
          <a:p>
            <a:pPr algn="just" eaLnBrk="1" hangingPunct="1"/>
            <a:r>
              <a:rPr lang="fr-FR" altLang="fr-FR" sz="2400" dirty="0">
                <a:ea typeface="ＭＳ Ｐゴシック" panose="020B0600070205080204" pitchFamily="34" charset="-128"/>
              </a:rPr>
              <a:t>2. Vous suspectez une TIAC. Explicitez ces initiales et donnez la définition d’</a:t>
            </a:r>
            <a:r>
              <a:rPr lang="fr-FR" altLang="ja-JP" sz="2400" dirty="0">
                <a:ea typeface="ＭＳ Ｐゴシック" panose="020B0600070205080204" pitchFamily="34" charset="-128"/>
              </a:rPr>
              <a:t>une TIAC.</a:t>
            </a:r>
            <a:endParaRPr lang="fr-FR" altLang="fr-FR" sz="2400" dirty="0">
              <a:ea typeface="ＭＳ Ｐゴシック" panose="020B0600070205080204" pitchFamily="34" charset="-128"/>
            </a:endParaRPr>
          </a:p>
        </p:txBody>
      </p:sp>
      <p:sp>
        <p:nvSpPr>
          <p:cNvPr id="27651" name="Rectangle 3">
            <a:extLst>
              <a:ext uri="{FF2B5EF4-FFF2-40B4-BE49-F238E27FC236}">
                <a16:creationId xmlns:a16="http://schemas.microsoft.com/office/drawing/2014/main" id="{2D84AF21-9A88-4467-A299-D9B9A0D4C4B9}"/>
              </a:ext>
            </a:extLst>
          </p:cNvPr>
          <p:cNvSpPr>
            <a:spLocks noGrp="1"/>
          </p:cNvSpPr>
          <p:nvPr>
            <p:ph idx="1"/>
          </p:nvPr>
        </p:nvSpPr>
        <p:spPr>
          <a:xfrm>
            <a:off x="457200" y="2149475"/>
            <a:ext cx="8229600" cy="2130425"/>
          </a:xfrm>
        </p:spPr>
        <p:txBody>
          <a:bodyPr/>
          <a:lstStyle/>
          <a:p>
            <a:pPr eaLnBrk="1" hangingPunct="1"/>
            <a:r>
              <a:rPr lang="fr-FR" altLang="fr-FR" sz="2400" dirty="0">
                <a:solidFill>
                  <a:schemeClr val="accent6">
                    <a:lumMod val="75000"/>
                  </a:schemeClr>
                </a:solidFill>
                <a:ea typeface="ＭＳ Ｐゴシック" panose="020B0600070205080204" pitchFamily="34" charset="-128"/>
              </a:rPr>
              <a:t>Toxi-infection alimentaire collective</a:t>
            </a:r>
          </a:p>
          <a:p>
            <a:pPr eaLnBrk="1" hangingPunct="1"/>
            <a:endParaRPr lang="fr-FR" altLang="fr-FR" sz="2400" dirty="0">
              <a:solidFill>
                <a:schemeClr val="accent6">
                  <a:lumMod val="75000"/>
                </a:schemeClr>
              </a:solidFill>
              <a:ea typeface="ＭＳ Ｐゴシック" panose="020B0600070205080204" pitchFamily="34" charset="-128"/>
            </a:endParaRPr>
          </a:p>
          <a:p>
            <a:pPr eaLnBrk="1" hangingPunct="1"/>
            <a:r>
              <a:rPr lang="fr-FR" altLang="fr-FR" sz="2400" dirty="0">
                <a:solidFill>
                  <a:schemeClr val="accent6">
                    <a:lumMod val="75000"/>
                  </a:schemeClr>
                </a:solidFill>
                <a:ea typeface="ＭＳ Ｐゴシック" panose="020B0600070205080204" pitchFamily="34" charset="-128"/>
              </a:rPr>
              <a:t>Au moins deux cas groupés d'une symptomatologie similaire, en général digestive, liée à une même origine alimentaire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1991633"/>
            <a:ext cx="8229600" cy="4525963"/>
          </a:xfrm>
        </p:spPr>
        <p:txBody>
          <a:bodyPr/>
          <a:lstStyle/>
          <a:p>
            <a:pPr marL="457200" indent="-457200">
              <a:buFont typeface="+mj-lt"/>
              <a:buAutoNum type="alphaUcPeriod"/>
            </a:pPr>
            <a:r>
              <a:rPr lang="fr-FR" altLang="fr-FR" sz="2400" i="1" dirty="0">
                <a:ea typeface="ＭＳ Ｐゴシック" panose="020B0600070205080204" pitchFamily="34" charset="-128"/>
              </a:rPr>
              <a:t>Staphylococcus epidermidis </a:t>
            </a:r>
            <a:r>
              <a:rPr lang="fr-FR" altLang="fr-FR" sz="2400" dirty="0">
                <a:ea typeface="ＭＳ Ｐゴシック" panose="020B0600070205080204" pitchFamily="34" charset="-128"/>
              </a:rPr>
              <a:t>– Cocci Gram positif en amas</a:t>
            </a:r>
          </a:p>
          <a:p>
            <a:pPr marL="457200" indent="-457200">
              <a:buFont typeface="+mj-lt"/>
              <a:buAutoNum type="alphaUcPeriod"/>
            </a:pPr>
            <a:r>
              <a:rPr lang="fr-FR" altLang="fr-FR" sz="2400" i="1" dirty="0">
                <a:ea typeface="ＭＳ Ｐゴシック" panose="020B0600070205080204" pitchFamily="34" charset="-128"/>
              </a:rPr>
              <a:t>Streptococcus pyogenes </a:t>
            </a:r>
            <a:r>
              <a:rPr lang="fr-FR" altLang="fr-FR" sz="2400" dirty="0">
                <a:ea typeface="ＭＳ Ｐゴシック" panose="020B0600070205080204" pitchFamily="34" charset="-128"/>
              </a:rPr>
              <a:t>– Cocci Gram positif en chainettes</a:t>
            </a:r>
          </a:p>
          <a:p>
            <a:pPr marL="457200" indent="-457200">
              <a:buFont typeface="+mj-lt"/>
              <a:buAutoNum type="alphaUcPeriod"/>
            </a:pPr>
            <a:r>
              <a:rPr lang="fr-FR" altLang="fr-FR" sz="2400" i="1" dirty="0">
                <a:ea typeface="ＭＳ Ｐゴシック" panose="020B0600070205080204" pitchFamily="34" charset="-128"/>
              </a:rPr>
              <a:t>Staphylococcus aureus </a:t>
            </a:r>
            <a:r>
              <a:rPr lang="fr-FR" altLang="fr-FR" sz="2400" dirty="0">
                <a:ea typeface="ＭＳ Ｐゴシック" panose="020B0600070205080204" pitchFamily="34" charset="-128"/>
              </a:rPr>
              <a:t>– Cocci Gram positif en chainettes</a:t>
            </a:r>
          </a:p>
          <a:p>
            <a:pPr marL="457200" indent="-457200">
              <a:buFont typeface="+mj-lt"/>
              <a:buAutoNum type="alphaUcPeriod"/>
            </a:pPr>
            <a:r>
              <a:rPr lang="fr-FR" altLang="fr-FR" sz="2400" i="1" dirty="0">
                <a:ea typeface="ＭＳ Ｐゴシック" panose="020B0600070205080204" pitchFamily="34" charset="-128"/>
              </a:rPr>
              <a:t>Escherichia coli </a:t>
            </a:r>
            <a:r>
              <a:rPr lang="fr-FR" altLang="fr-FR" sz="2400" dirty="0">
                <a:ea typeface="ＭＳ Ｐゴシック" panose="020B0600070205080204" pitchFamily="34" charset="-128"/>
              </a:rPr>
              <a:t>– Bacille Gram négatif</a:t>
            </a:r>
          </a:p>
          <a:p>
            <a:pPr marL="457200" indent="-457200">
              <a:buFont typeface="+mj-lt"/>
              <a:buAutoNum type="alphaUcPeriod"/>
            </a:pPr>
            <a:r>
              <a:rPr lang="fr-FR" altLang="fr-FR" sz="2400" i="1" dirty="0">
                <a:ea typeface="ＭＳ Ｐゴシック" panose="020B0600070205080204" pitchFamily="34" charset="-128"/>
              </a:rPr>
              <a:t>Clostridium tetani </a:t>
            </a:r>
            <a:r>
              <a:rPr lang="fr-FR" altLang="fr-FR" sz="2400" dirty="0">
                <a:ea typeface="ＭＳ Ｐゴシック" panose="020B0600070205080204" pitchFamily="34" charset="-128"/>
              </a:rPr>
              <a:t>– Bacille Gram positif</a:t>
            </a:r>
            <a:endParaRPr lang="fr-FR" altLang="fr-FR" sz="2400" i="1"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36212" y="175137"/>
            <a:ext cx="8712200" cy="1201738"/>
          </a:xfrm>
        </p:spPr>
        <p:txBody>
          <a:bodyPr>
            <a:noAutofit/>
          </a:bodyPr>
          <a:lstStyle/>
          <a:p>
            <a:pPr algn="just" eaLnBrk="1" hangingPunct="1">
              <a:defRPr/>
            </a:pPr>
            <a:r>
              <a:rPr lang="fr-FR" altLang="ja-JP" sz="2400" dirty="0">
                <a:solidFill>
                  <a:prstClr val="black"/>
                </a:solidFill>
                <a:latin typeface="Calibri" pitchFamily="34" charset="0"/>
                <a:ea typeface="ＭＳ Ｐゴシック" pitchFamily="34" charset="-128"/>
                <a:cs typeface="+mn-cs"/>
              </a:rPr>
              <a:t>7. Quel(s) est(sont) le(s) pathogène(s) que vous avez le plus de chance d’isoler ? Quelles sont ses(leurs) caractéristiques au Gram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183163712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1991633"/>
            <a:ext cx="8229600" cy="4525963"/>
          </a:xfrm>
        </p:spPr>
        <p:txBody>
          <a:bodyPr/>
          <a:lstStyle/>
          <a:p>
            <a:pPr marL="457200" indent="-457200">
              <a:buFont typeface="+mj-lt"/>
              <a:buAutoNum type="alphaUcPeriod"/>
            </a:pPr>
            <a:r>
              <a:rPr lang="fr-FR" altLang="fr-FR" sz="2400" i="1" dirty="0">
                <a:ea typeface="ＭＳ Ｐゴシック" panose="020B0600070205080204" pitchFamily="34" charset="-128"/>
              </a:rPr>
              <a:t>Staphylococcus epidermidis </a:t>
            </a:r>
            <a:r>
              <a:rPr lang="fr-FR" altLang="fr-FR" sz="2400" dirty="0">
                <a:ea typeface="ＭＳ Ｐゴシック" panose="020B0600070205080204" pitchFamily="34" charset="-128"/>
              </a:rPr>
              <a:t>– Cocci Gram positif en amas</a:t>
            </a:r>
          </a:p>
          <a:p>
            <a:pPr marL="457200" indent="-457200">
              <a:buFont typeface="+mj-lt"/>
              <a:buAutoNum type="alphaUcPeriod"/>
            </a:pPr>
            <a:r>
              <a:rPr lang="fr-FR" altLang="fr-FR" sz="2400" i="1" dirty="0">
                <a:solidFill>
                  <a:schemeClr val="accent6">
                    <a:lumMod val="75000"/>
                  </a:schemeClr>
                </a:solidFill>
                <a:ea typeface="ＭＳ Ｐゴシック" panose="020B0600070205080204" pitchFamily="34" charset="-128"/>
              </a:rPr>
              <a:t>Streptococcus pyogenes </a:t>
            </a:r>
            <a:r>
              <a:rPr lang="fr-FR" altLang="fr-FR" sz="2400" dirty="0">
                <a:solidFill>
                  <a:schemeClr val="accent6">
                    <a:lumMod val="75000"/>
                  </a:schemeClr>
                </a:solidFill>
                <a:ea typeface="ＭＳ Ｐゴシック" panose="020B0600070205080204" pitchFamily="34" charset="-128"/>
              </a:rPr>
              <a:t>– Cocci Gram positif en chainettes</a:t>
            </a:r>
          </a:p>
          <a:p>
            <a:pPr marL="457200" indent="-457200">
              <a:buFont typeface="+mj-lt"/>
              <a:buAutoNum type="alphaUcPeriod"/>
            </a:pPr>
            <a:r>
              <a:rPr lang="fr-FR" altLang="fr-FR" sz="2400" i="1" dirty="0">
                <a:ea typeface="ＭＳ Ｐゴシック" panose="020B0600070205080204" pitchFamily="34" charset="-128"/>
              </a:rPr>
              <a:t>Staphylococcus aureus </a:t>
            </a:r>
            <a:r>
              <a:rPr lang="fr-FR" altLang="fr-FR" sz="2400" dirty="0">
                <a:ea typeface="ＭＳ Ｐゴシック" panose="020B0600070205080204" pitchFamily="34" charset="-128"/>
              </a:rPr>
              <a:t>– Cocci Gram positif en chainettes</a:t>
            </a:r>
          </a:p>
          <a:p>
            <a:pPr marL="457200" indent="-457200">
              <a:buFont typeface="+mj-lt"/>
              <a:buAutoNum type="alphaUcPeriod"/>
            </a:pPr>
            <a:r>
              <a:rPr lang="fr-FR" altLang="fr-FR" sz="2400" i="1" dirty="0">
                <a:ea typeface="ＭＳ Ｐゴシック" panose="020B0600070205080204" pitchFamily="34" charset="-128"/>
              </a:rPr>
              <a:t>Escherichia coli </a:t>
            </a:r>
            <a:r>
              <a:rPr lang="fr-FR" altLang="fr-FR" sz="2400" dirty="0">
                <a:ea typeface="ＭＳ Ｐゴシック" panose="020B0600070205080204" pitchFamily="34" charset="-128"/>
              </a:rPr>
              <a:t>– Bacille Gram négatif</a:t>
            </a:r>
          </a:p>
          <a:p>
            <a:pPr marL="457200" indent="-457200">
              <a:buFont typeface="+mj-lt"/>
              <a:buAutoNum type="alphaUcPeriod"/>
            </a:pPr>
            <a:r>
              <a:rPr lang="fr-FR" altLang="fr-FR" sz="2400" i="1" dirty="0">
                <a:ea typeface="ＭＳ Ｐゴシック" panose="020B0600070205080204" pitchFamily="34" charset="-128"/>
              </a:rPr>
              <a:t>Clostridium tetani </a:t>
            </a:r>
            <a:r>
              <a:rPr lang="fr-FR" altLang="fr-FR" sz="2400" dirty="0">
                <a:ea typeface="ＭＳ Ｐゴシック" panose="020B0600070205080204" pitchFamily="34" charset="-128"/>
              </a:rPr>
              <a:t>– Bacille Gram positif</a:t>
            </a:r>
            <a:endParaRPr lang="fr-FR" altLang="fr-FR" sz="2400" i="1"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pPr marL="0" indent="0">
              <a:buNone/>
            </a:pPr>
            <a:r>
              <a:rPr lang="fr-FR" altLang="fr-FR" sz="2400" dirty="0">
                <a:solidFill>
                  <a:schemeClr val="accent6">
                    <a:lumMod val="75000"/>
                  </a:schemeClr>
                </a:solidFill>
                <a:ea typeface="ＭＳ Ｐゴシック" panose="020B0600070205080204" pitchFamily="34" charset="-128"/>
              </a:rPr>
              <a:t>Il est probable d’isoler un </a:t>
            </a:r>
            <a:r>
              <a:rPr lang="fr-FR" altLang="fr-FR" sz="2400" i="1" dirty="0">
                <a:solidFill>
                  <a:schemeClr val="accent6">
                    <a:lumMod val="75000"/>
                  </a:schemeClr>
                </a:solidFill>
                <a:ea typeface="ＭＳ Ｐゴシック" panose="020B0600070205080204" pitchFamily="34" charset="-128"/>
              </a:rPr>
              <a:t>Staphylococcus aureus </a:t>
            </a:r>
            <a:r>
              <a:rPr lang="fr-FR" altLang="fr-FR" sz="2400" dirty="0">
                <a:solidFill>
                  <a:schemeClr val="accent6">
                    <a:lumMod val="75000"/>
                  </a:schemeClr>
                </a:solidFill>
                <a:ea typeface="ＭＳ Ｐゴシック" panose="020B0600070205080204" pitchFamily="34" charset="-128"/>
              </a:rPr>
              <a:t>mais c’est un Cocci Gram positif en amas !</a:t>
            </a: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36212" y="175137"/>
            <a:ext cx="8712200" cy="1201738"/>
          </a:xfrm>
        </p:spPr>
        <p:txBody>
          <a:bodyPr>
            <a:noAutofit/>
          </a:bodyPr>
          <a:lstStyle/>
          <a:p>
            <a:pPr algn="just" eaLnBrk="1" hangingPunct="1">
              <a:defRPr/>
            </a:pPr>
            <a:r>
              <a:rPr lang="fr-FR" altLang="ja-JP" sz="2400" dirty="0">
                <a:solidFill>
                  <a:prstClr val="black"/>
                </a:solidFill>
                <a:latin typeface="Calibri" pitchFamily="34" charset="0"/>
                <a:ea typeface="ＭＳ Ｐゴシック" pitchFamily="34" charset="-128"/>
                <a:cs typeface="+mn-cs"/>
              </a:rPr>
              <a:t>7. Quel(s) est(sont) le(s) pathogène(s) que vous avez le plus de chance d’isoler ? Quelles sont ses(leurs) caractéristiques au Gram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2008043630"/>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2247296"/>
            <a:ext cx="8229600" cy="3872367"/>
          </a:xfrm>
        </p:spPr>
        <p:txBody>
          <a:bodyPr/>
          <a:lstStyle/>
          <a:p>
            <a:pPr marL="457200" indent="-457200">
              <a:buFont typeface="+mj-lt"/>
              <a:buAutoNum type="alphaUcPeriod"/>
            </a:pPr>
            <a:r>
              <a:rPr lang="fr-FR" altLang="fr-FR" sz="2000" dirty="0">
                <a:ea typeface="ＭＳ Ｐゴシック" panose="020B0600070205080204" pitchFamily="34" charset="-128"/>
              </a:rPr>
              <a:t>Ceftriaxone par voie parentérale</a:t>
            </a:r>
          </a:p>
          <a:p>
            <a:pPr marL="457200" indent="-457200">
              <a:buFont typeface="+mj-lt"/>
              <a:buAutoNum type="alphaUcPeriod"/>
            </a:pPr>
            <a:r>
              <a:rPr lang="fr-FR" altLang="fr-FR" sz="2000" dirty="0">
                <a:ea typeface="ＭＳ Ｐゴシック" panose="020B0600070205080204" pitchFamily="34" charset="-128"/>
              </a:rPr>
              <a:t>Clindamycine par voie orale</a:t>
            </a:r>
          </a:p>
          <a:p>
            <a:pPr marL="457200" indent="-457200">
              <a:buFont typeface="+mj-lt"/>
              <a:buAutoNum type="alphaUcPeriod"/>
            </a:pPr>
            <a:r>
              <a:rPr lang="fr-FR" altLang="fr-FR" sz="2000" dirty="0">
                <a:ea typeface="ＭＳ Ｐゴシック" panose="020B0600070205080204" pitchFamily="34" charset="-128"/>
              </a:rPr>
              <a:t>Oxacilline par voie orale</a:t>
            </a:r>
          </a:p>
          <a:p>
            <a:pPr marL="457200" indent="-457200">
              <a:buFont typeface="+mj-lt"/>
              <a:buAutoNum type="alphaUcPeriod"/>
            </a:pPr>
            <a:r>
              <a:rPr lang="fr-FR" altLang="fr-FR" sz="2000" dirty="0">
                <a:ea typeface="ＭＳ Ｐゴシック" panose="020B0600070205080204" pitchFamily="34" charset="-128"/>
              </a:rPr>
              <a:t>Oxacilline par voie parentérale</a:t>
            </a:r>
          </a:p>
          <a:p>
            <a:pPr marL="457200" indent="-457200">
              <a:buFont typeface="+mj-lt"/>
              <a:buAutoNum type="alphaUcPeriod"/>
            </a:pPr>
            <a:r>
              <a:rPr lang="fr-FR" altLang="fr-FR" sz="2000" dirty="0">
                <a:ea typeface="ＭＳ Ｐゴシック" panose="020B0600070205080204" pitchFamily="34" charset="-128"/>
              </a:rPr>
              <a:t>J’attends les résultats de la culture et l’antibiogramme pour initier une antibiothérapie</a:t>
            </a: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3" name="Rectangle 2">
            <a:extLst>
              <a:ext uri="{FF2B5EF4-FFF2-40B4-BE49-F238E27FC236}">
                <a16:creationId xmlns:a16="http://schemas.microsoft.com/office/drawing/2014/main" id="{25C9BCA4-1729-E2B3-A53F-BD004DAECCD3}"/>
              </a:ext>
            </a:extLst>
          </p:cNvPr>
          <p:cNvSpPr>
            <a:spLocks noGrp="1"/>
          </p:cNvSpPr>
          <p:nvPr>
            <p:ph type="title"/>
          </p:nvPr>
        </p:nvSpPr>
        <p:spPr>
          <a:xfrm>
            <a:off x="114300" y="57149"/>
            <a:ext cx="8712200" cy="2359479"/>
          </a:xfrm>
        </p:spPr>
        <p:txBody>
          <a:bodyPr>
            <a:noAutofit/>
          </a:bodyPr>
          <a:lstStyle/>
          <a:p>
            <a:pPr algn="just" eaLnBrk="1" hangingPunct="1">
              <a:defRPr/>
            </a:pPr>
            <a:r>
              <a:rPr lang="fr-FR" altLang="ja-JP" sz="2400" dirty="0">
                <a:latin typeface="Calibri" panose="020F0502020204030204" pitchFamily="34" charset="0"/>
                <a:ea typeface="ＭＳ Ｐゴシック" panose="020B0600070205080204" pitchFamily="34" charset="-128"/>
                <a:cs typeface="+mn-cs"/>
              </a:rPr>
              <a:t>8. Le laboratoire vous appelle pour vous indiquer que dans le prélèvement cutané et les hémocultures, on identifie à l’ED des </a:t>
            </a:r>
            <a:r>
              <a:rPr lang="fr-FR" altLang="ja-JP" sz="2400" dirty="0" err="1">
                <a:latin typeface="Calibri" panose="020F0502020204030204" pitchFamily="34" charset="0"/>
                <a:ea typeface="ＭＳ Ｐゴシック" panose="020B0600070205080204" pitchFamily="34" charset="-128"/>
                <a:cs typeface="+mn-cs"/>
              </a:rPr>
              <a:t>cocci</a:t>
            </a:r>
            <a:r>
              <a:rPr lang="fr-FR" altLang="ja-JP" sz="2400" dirty="0">
                <a:latin typeface="Calibri" panose="020F0502020204030204" pitchFamily="34" charset="0"/>
                <a:ea typeface="ＭＳ Ｐゴシック" panose="020B0600070205080204" pitchFamily="34" charset="-128"/>
                <a:cs typeface="+mn-cs"/>
              </a:rPr>
              <a:t> Gram + en amas. </a:t>
            </a:r>
            <a:r>
              <a:rPr lang="fr-FR" altLang="ja-JP" sz="2400" dirty="0">
                <a:solidFill>
                  <a:prstClr val="black"/>
                </a:solidFill>
                <a:latin typeface="Calibri" pitchFamily="34" charset="0"/>
                <a:ea typeface="ＭＳ Ｐゴシック" pitchFamily="34" charset="-128"/>
                <a:cs typeface="+mn-cs"/>
              </a:rPr>
              <a:t>Initiez vous un traitement probabiliste, si oui lequel ? Pourquoi ?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384205922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2247296"/>
            <a:ext cx="8229600" cy="3872367"/>
          </a:xfrm>
        </p:spPr>
        <p:txBody>
          <a:bodyPr/>
          <a:lstStyle/>
          <a:p>
            <a:pPr marL="457200" indent="-457200">
              <a:buFont typeface="+mj-lt"/>
              <a:buAutoNum type="alphaUcPeriod"/>
            </a:pPr>
            <a:r>
              <a:rPr lang="fr-FR" altLang="fr-FR" sz="2000" dirty="0">
                <a:ea typeface="ＭＳ Ｐゴシック" panose="020B0600070205080204" pitchFamily="34" charset="-128"/>
              </a:rPr>
              <a:t>Ceftriaxone par voie parentérale</a:t>
            </a:r>
          </a:p>
          <a:p>
            <a:pPr marL="457200" indent="-457200">
              <a:buFont typeface="+mj-lt"/>
              <a:buAutoNum type="alphaUcPeriod"/>
            </a:pPr>
            <a:r>
              <a:rPr lang="fr-FR" altLang="fr-FR" sz="2000" dirty="0">
                <a:ea typeface="ＭＳ Ｐゴシック" panose="020B0600070205080204" pitchFamily="34" charset="-128"/>
              </a:rPr>
              <a:t>Clindamycine par voie orale</a:t>
            </a:r>
          </a:p>
          <a:p>
            <a:pPr marL="457200" indent="-457200">
              <a:buFont typeface="+mj-lt"/>
              <a:buAutoNum type="alphaUcPeriod"/>
            </a:pPr>
            <a:r>
              <a:rPr lang="fr-FR" altLang="fr-FR" sz="2000" dirty="0">
                <a:ea typeface="ＭＳ Ｐゴシック" panose="020B0600070205080204" pitchFamily="34" charset="-128"/>
              </a:rPr>
              <a:t>Oxacilline par voie orale</a:t>
            </a:r>
          </a:p>
          <a:p>
            <a:pPr marL="457200" indent="-457200">
              <a:buFont typeface="+mj-lt"/>
              <a:buAutoNum type="alphaUcPeriod"/>
            </a:pPr>
            <a:r>
              <a:rPr lang="fr-FR" altLang="fr-FR" sz="2000" dirty="0">
                <a:solidFill>
                  <a:schemeClr val="accent6">
                    <a:lumMod val="75000"/>
                  </a:schemeClr>
                </a:solidFill>
                <a:ea typeface="ＭＳ Ｐゴシック" panose="020B0600070205080204" pitchFamily="34" charset="-128"/>
              </a:rPr>
              <a:t>Oxacilline par voie parentérale</a:t>
            </a:r>
          </a:p>
          <a:p>
            <a:pPr marL="457200" indent="-457200">
              <a:buFont typeface="+mj-lt"/>
              <a:buAutoNum type="alphaUcPeriod"/>
            </a:pPr>
            <a:r>
              <a:rPr lang="fr-FR" altLang="fr-FR" sz="2000" dirty="0">
                <a:ea typeface="ＭＳ Ｐゴシック" panose="020B0600070205080204" pitchFamily="34" charset="-128"/>
              </a:rPr>
              <a:t>J’attends les résultats de la culture et l’antibiogramme pour initier une antibiothérapie</a:t>
            </a:r>
          </a:p>
          <a:p>
            <a:r>
              <a:rPr lang="fr-FR" altLang="fr-FR" sz="2000" dirty="0">
                <a:ea typeface="ＭＳ Ｐゴシック" panose="020B0600070205080204" pitchFamily="34" charset="-128"/>
              </a:rPr>
              <a:t>Pathogène </a:t>
            </a:r>
            <a:r>
              <a:rPr lang="fr-FR" altLang="fr-FR" sz="2000" dirty="0" err="1">
                <a:ea typeface="ＭＳ Ｐゴシック" panose="020B0600070205080204" pitchFamily="34" charset="-128"/>
              </a:rPr>
              <a:t>supecté</a:t>
            </a:r>
            <a:r>
              <a:rPr lang="fr-FR" altLang="fr-FR" sz="2000" dirty="0">
                <a:ea typeface="ＭＳ Ｐゴシック" panose="020B0600070205080204" pitchFamily="34" charset="-128"/>
              </a:rPr>
              <a:t>  : </a:t>
            </a:r>
            <a:r>
              <a:rPr lang="fr-FR" altLang="fr-FR" sz="2000" i="1" dirty="0">
                <a:solidFill>
                  <a:schemeClr val="accent6">
                    <a:lumMod val="75000"/>
                  </a:schemeClr>
                </a:solidFill>
                <a:ea typeface="ＭＳ Ｐゴシック" panose="020B0600070205080204" pitchFamily="34" charset="-128"/>
              </a:rPr>
              <a:t>Staphylococcus aureus</a:t>
            </a:r>
          </a:p>
          <a:p>
            <a:r>
              <a:rPr lang="fr-FR" altLang="fr-FR" sz="2000" dirty="0">
                <a:ea typeface="ＭＳ Ｐゴシック" panose="020B0600070205080204" pitchFamily="34" charset="-128"/>
              </a:rPr>
              <a:t>Traitement probabiliste : </a:t>
            </a:r>
            <a:r>
              <a:rPr lang="fr-FR" altLang="fr-FR" sz="2000" dirty="0">
                <a:solidFill>
                  <a:schemeClr val="accent6">
                    <a:lumMod val="75000"/>
                  </a:schemeClr>
                </a:solidFill>
                <a:ea typeface="ＭＳ Ｐゴシック" panose="020B0600070205080204" pitchFamily="34" charset="-128"/>
              </a:rPr>
              <a:t>Le patient vient de la communauté et n’a pas été hospitalisé avant -&gt; il s’agit probablement donc s’agir d’un </a:t>
            </a:r>
            <a:r>
              <a:rPr lang="fr-FR" altLang="fr-FR" sz="2000" i="1" dirty="0">
                <a:solidFill>
                  <a:schemeClr val="accent6">
                    <a:lumMod val="75000"/>
                  </a:schemeClr>
                </a:solidFill>
                <a:ea typeface="ＭＳ Ｐゴシック" panose="020B0600070205080204" pitchFamily="34" charset="-128"/>
              </a:rPr>
              <a:t>S. aureus « </a:t>
            </a:r>
            <a:r>
              <a:rPr lang="fr-FR" altLang="fr-FR" sz="2000" dirty="0">
                <a:solidFill>
                  <a:schemeClr val="accent6">
                    <a:lumMod val="75000"/>
                  </a:schemeClr>
                </a:solidFill>
                <a:ea typeface="ＭＳ Ｐゴシック" panose="020B0600070205080204" pitchFamily="34" charset="-128"/>
              </a:rPr>
              <a:t>de ville » (communautaire) donc il est probablement sensible à la méticilline (SASM) -&gt; traitement par </a:t>
            </a:r>
            <a:r>
              <a:rPr lang="fr-FR" altLang="fr-FR" sz="2000" dirty="0" err="1">
                <a:solidFill>
                  <a:schemeClr val="accent6">
                    <a:lumMod val="75000"/>
                  </a:schemeClr>
                </a:solidFill>
                <a:ea typeface="ＭＳ Ｐゴシック" panose="020B0600070205080204" pitchFamily="34" charset="-128"/>
              </a:rPr>
              <a:t>bêta-lactamine</a:t>
            </a:r>
            <a:r>
              <a:rPr lang="fr-FR" altLang="fr-FR" sz="2000" dirty="0">
                <a:solidFill>
                  <a:schemeClr val="accent6">
                    <a:lumMod val="75000"/>
                  </a:schemeClr>
                </a:solidFill>
                <a:ea typeface="ＭＳ Ｐゴシック" panose="020B0600070205080204" pitchFamily="34" charset="-128"/>
              </a:rPr>
              <a:t> IV : Pénicilline M = oxacilline</a:t>
            </a: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3" name="Rectangle 2">
            <a:extLst>
              <a:ext uri="{FF2B5EF4-FFF2-40B4-BE49-F238E27FC236}">
                <a16:creationId xmlns:a16="http://schemas.microsoft.com/office/drawing/2014/main" id="{25C9BCA4-1729-E2B3-A53F-BD004DAECCD3}"/>
              </a:ext>
            </a:extLst>
          </p:cNvPr>
          <p:cNvSpPr>
            <a:spLocks noGrp="1"/>
          </p:cNvSpPr>
          <p:nvPr>
            <p:ph type="title"/>
          </p:nvPr>
        </p:nvSpPr>
        <p:spPr>
          <a:xfrm>
            <a:off x="114300" y="57149"/>
            <a:ext cx="8712200" cy="2359479"/>
          </a:xfrm>
        </p:spPr>
        <p:txBody>
          <a:bodyPr>
            <a:noAutofit/>
          </a:bodyPr>
          <a:lstStyle/>
          <a:p>
            <a:pPr algn="just" eaLnBrk="1" hangingPunct="1">
              <a:defRPr/>
            </a:pPr>
            <a:r>
              <a:rPr lang="fr-FR" altLang="ja-JP" sz="2400" dirty="0">
                <a:latin typeface="Calibri" panose="020F0502020204030204" pitchFamily="34" charset="0"/>
                <a:ea typeface="ＭＳ Ｐゴシック" panose="020B0600070205080204" pitchFamily="34" charset="-128"/>
                <a:cs typeface="+mn-cs"/>
              </a:rPr>
              <a:t>8. Le laboratoire vous appelle pour vous indiquer que dans le prélèvement cutané et les hémocultures, on identifie à l’ED des </a:t>
            </a:r>
            <a:r>
              <a:rPr lang="fr-FR" altLang="ja-JP" sz="2400" dirty="0" err="1">
                <a:latin typeface="Calibri" panose="020F0502020204030204" pitchFamily="34" charset="0"/>
                <a:ea typeface="ＭＳ Ｐゴシック" panose="020B0600070205080204" pitchFamily="34" charset="-128"/>
                <a:cs typeface="+mn-cs"/>
              </a:rPr>
              <a:t>cocci</a:t>
            </a:r>
            <a:r>
              <a:rPr lang="fr-FR" altLang="ja-JP" sz="2400" dirty="0">
                <a:latin typeface="Calibri" panose="020F0502020204030204" pitchFamily="34" charset="0"/>
                <a:ea typeface="ＭＳ Ｐゴシック" panose="020B0600070205080204" pitchFamily="34" charset="-128"/>
                <a:cs typeface="+mn-cs"/>
              </a:rPr>
              <a:t> Gram + en amas. </a:t>
            </a:r>
            <a:r>
              <a:rPr lang="fr-FR" altLang="ja-JP" sz="2400" dirty="0">
                <a:solidFill>
                  <a:prstClr val="black"/>
                </a:solidFill>
                <a:latin typeface="Calibri" pitchFamily="34" charset="0"/>
                <a:ea typeface="ＭＳ Ｐゴシック" pitchFamily="34" charset="-128"/>
                <a:cs typeface="+mn-cs"/>
              </a:rPr>
              <a:t>Initiez vous un traitement probabiliste, si oui lequel ? Pourquoi ?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298963213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114299" y="57149"/>
            <a:ext cx="8839577" cy="2359479"/>
          </a:xfrm>
        </p:spPr>
        <p:txBody>
          <a:bodyPr anchor="t">
            <a:noAutofit/>
          </a:bodyPr>
          <a:lstStyle/>
          <a:p>
            <a:pPr algn="l" eaLnBrk="1" hangingPunct="1">
              <a:defRPr/>
            </a:pPr>
            <a:r>
              <a:rPr lang="fr-FR" altLang="ja-JP" sz="2400" dirty="0">
                <a:latin typeface="Calibri" panose="020F0502020204030204" pitchFamily="34" charset="0"/>
                <a:ea typeface="ＭＳ Ｐゴシック" panose="020B0600070205080204" pitchFamily="34" charset="-128"/>
                <a:cs typeface="+mn-cs"/>
              </a:rPr>
              <a:t>9. 24h plus tard, le laboratoire vous confirme qu’il s’agit d’un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dans les hémocultures. Ils ont réalisé un test rapide sur les colonies et vous informent que la souche est résistante à la méticilline. Quel est le mécanisme de résistance à l’oxacilline de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 Comment le laboratoire a pu détecter cette résistance à J1 ?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t>
            </a:r>
            <a:r>
              <a:rPr lang="fr-FR" altLang="ja-JP" sz="2400" dirty="0">
                <a:solidFill>
                  <a:prstClr val="black"/>
                </a:solidFill>
                <a:latin typeface="Calibri" pitchFamily="34" charset="0"/>
                <a:ea typeface="ＭＳ Ｐゴシック" pitchFamily="34" charset="-128"/>
                <a:cs typeface="+mn-cs"/>
              </a:rPr>
              <a:t> </a:t>
            </a:r>
            <a:br>
              <a:rPr lang="fr-FR" altLang="ja-JP" sz="2400" dirty="0">
                <a:solidFill>
                  <a:prstClr val="black"/>
                </a:solidFill>
                <a:latin typeface="Calibri" pitchFamily="34" charset="0"/>
                <a:ea typeface="ＭＳ Ｐゴシック" pitchFamily="34" charset="-128"/>
                <a:cs typeface="+mn-cs"/>
              </a:rPr>
            </a:br>
            <a:endParaRPr lang="fr-FR" altLang="fr-FR" sz="2400" dirty="0">
              <a:solidFill>
                <a:prstClr val="black"/>
              </a:solidFill>
              <a:latin typeface="Calibri" pitchFamily="34" charset="0"/>
              <a:ea typeface="ＭＳ Ｐゴシック" pitchFamily="34" charset="-128"/>
              <a:cs typeface="+mn-cs"/>
            </a:endParaRPr>
          </a:p>
        </p:txBody>
      </p:sp>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32619" y="2618070"/>
            <a:ext cx="8229600" cy="3872367"/>
          </a:xfrm>
        </p:spPr>
        <p:txBody>
          <a:bodyPr/>
          <a:lstStyle/>
          <a:p>
            <a:pPr marL="457200" indent="-457200">
              <a:buFont typeface="+mj-lt"/>
              <a:buAutoNum type="alphaUcPeriod"/>
            </a:pPr>
            <a:r>
              <a:rPr lang="fr-FR" altLang="fr-FR" sz="2000" dirty="0">
                <a:ea typeface="ＭＳ Ｐゴシック" panose="020B0600070205080204" pitchFamily="34" charset="-128"/>
              </a:rPr>
              <a:t>Mécanisme de résistance : pénicillinase</a:t>
            </a:r>
          </a:p>
          <a:p>
            <a:pPr marL="457200" indent="-457200">
              <a:buFont typeface="+mj-lt"/>
              <a:buAutoNum type="alphaUcPeriod"/>
            </a:pPr>
            <a:r>
              <a:rPr lang="fr-FR" altLang="fr-FR" sz="2000" dirty="0">
                <a:ea typeface="ＭＳ Ｐゴシック" panose="020B0600070205080204" pitchFamily="34" charset="-128"/>
              </a:rPr>
              <a:t>Mécanisme de résistance : modification de la cible par acquisition d’une PLP de moindre affinité pour les </a:t>
            </a:r>
            <a:r>
              <a:rPr lang="fr-FR" altLang="fr-FR" sz="2000" dirty="0" err="1">
                <a:ea typeface="ＭＳ Ｐゴシック" panose="020B0600070205080204" pitchFamily="34" charset="-128"/>
              </a:rPr>
              <a:t>bêta-lactamines</a:t>
            </a:r>
            <a:endParaRPr lang="fr-FR" altLang="fr-FR" sz="2000" dirty="0">
              <a:ea typeface="ＭＳ Ｐゴシック" panose="020B0600070205080204" pitchFamily="34" charset="-128"/>
            </a:endParaRPr>
          </a:p>
          <a:p>
            <a:pPr marL="457200" indent="-457200">
              <a:buFont typeface="+mj-lt"/>
              <a:buAutoNum type="alphaUcPeriod"/>
            </a:pPr>
            <a:r>
              <a:rPr lang="fr-FR" altLang="fr-FR" sz="2000" dirty="0">
                <a:ea typeface="ＭＳ Ｐゴシック" panose="020B0600070205080204" pitchFamily="34" charset="-128"/>
              </a:rPr>
              <a:t>Mécanisme de résistance : efflux de l’antibiotique</a:t>
            </a:r>
          </a:p>
          <a:p>
            <a:pPr marL="457200" indent="-457200">
              <a:buFont typeface="+mj-lt"/>
              <a:buAutoNum type="alphaUcPeriod"/>
            </a:pPr>
            <a:r>
              <a:rPr lang="fr-FR" altLang="fr-FR" sz="2000" dirty="0">
                <a:ea typeface="ＭＳ Ｐゴシック" panose="020B0600070205080204" pitchFamily="34" charset="-128"/>
              </a:rPr>
              <a:t>Le laboratoire a détecté la résistance par un antibiogramme </a:t>
            </a:r>
          </a:p>
          <a:p>
            <a:pPr marL="457200" indent="-457200">
              <a:buFont typeface="+mj-lt"/>
              <a:buAutoNum type="alphaUcPeriod"/>
            </a:pPr>
            <a:r>
              <a:rPr lang="fr-FR" altLang="fr-FR" sz="2000" dirty="0">
                <a:ea typeface="ＭＳ Ｐゴシック" panose="020B0600070205080204" pitchFamily="34" charset="-128"/>
              </a:rPr>
              <a:t>Le laboratoire a détecté la résistance par un test rapide </a:t>
            </a:r>
            <a:r>
              <a:rPr lang="fr-FR" altLang="fr-FR" sz="2000" dirty="0" err="1">
                <a:ea typeface="ＭＳ Ｐゴシック" panose="020B0600070205080204" pitchFamily="34" charset="-128"/>
              </a:rPr>
              <a:t>immunochromatographique</a:t>
            </a:r>
            <a:endParaRPr lang="fr-FR" altLang="fr-FR" sz="2400" dirty="0">
              <a:ea typeface="ＭＳ Ｐゴシック" panose="020B0600070205080204" pitchFamily="34" charset="-128"/>
            </a:endParaRP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Tree>
    <p:extLst>
      <p:ext uri="{BB962C8B-B14F-4D97-AF65-F5344CB8AC3E}">
        <p14:creationId xmlns:p14="http://schemas.microsoft.com/office/powerpoint/2010/main" val="289408575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114299" y="57149"/>
            <a:ext cx="8839577" cy="2359479"/>
          </a:xfrm>
        </p:spPr>
        <p:txBody>
          <a:bodyPr anchor="t">
            <a:noAutofit/>
          </a:bodyPr>
          <a:lstStyle/>
          <a:p>
            <a:pPr algn="l" eaLnBrk="1" hangingPunct="1">
              <a:defRPr/>
            </a:pPr>
            <a:r>
              <a:rPr lang="fr-FR" altLang="ja-JP" sz="2400" dirty="0">
                <a:latin typeface="Calibri" panose="020F0502020204030204" pitchFamily="34" charset="0"/>
                <a:ea typeface="ＭＳ Ｐゴシック" panose="020B0600070205080204" pitchFamily="34" charset="-128"/>
                <a:cs typeface="+mn-cs"/>
              </a:rPr>
              <a:t>9. 24h plus tard, le laboratoire vous confirme qu’il s’agit d’un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dans les hémocultures. Ils ont réalisé un test rapide sur les colonies et vous informent que la souche est résistante à la méticilline. Quel est le mécanisme de résistance à l’oxacilline de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 Comment le laboratoire a pu détecter cette résistance à J1 ?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t>
            </a:r>
            <a:r>
              <a:rPr lang="fr-FR" altLang="ja-JP" sz="2400" dirty="0">
                <a:solidFill>
                  <a:prstClr val="black"/>
                </a:solidFill>
                <a:latin typeface="Calibri" pitchFamily="34" charset="0"/>
                <a:ea typeface="ＭＳ Ｐゴシック" pitchFamily="34" charset="-128"/>
                <a:cs typeface="+mn-cs"/>
              </a:rPr>
              <a:t> </a:t>
            </a:r>
            <a:br>
              <a:rPr lang="fr-FR" altLang="ja-JP" sz="2400" dirty="0">
                <a:solidFill>
                  <a:prstClr val="black"/>
                </a:solidFill>
                <a:latin typeface="Calibri" pitchFamily="34" charset="0"/>
                <a:ea typeface="ＭＳ Ｐゴシック" pitchFamily="34" charset="-128"/>
                <a:cs typeface="+mn-cs"/>
              </a:rPr>
            </a:br>
            <a:endParaRPr lang="fr-FR" altLang="fr-FR" sz="2400" dirty="0">
              <a:solidFill>
                <a:prstClr val="black"/>
              </a:solidFill>
              <a:latin typeface="Calibri" pitchFamily="34" charset="0"/>
              <a:ea typeface="ＭＳ Ｐゴシック" pitchFamily="34" charset="-128"/>
              <a:cs typeface="+mn-cs"/>
            </a:endParaRPr>
          </a:p>
        </p:txBody>
      </p:sp>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32619" y="2618070"/>
            <a:ext cx="8229600" cy="3872367"/>
          </a:xfrm>
        </p:spPr>
        <p:txBody>
          <a:bodyPr/>
          <a:lstStyle/>
          <a:p>
            <a:pPr marL="457200" indent="-457200">
              <a:buFont typeface="+mj-lt"/>
              <a:buAutoNum type="alphaUcPeriod"/>
            </a:pPr>
            <a:r>
              <a:rPr lang="fr-FR" altLang="fr-FR" sz="2000" dirty="0">
                <a:ea typeface="ＭＳ Ｐゴシック" panose="020B0600070205080204" pitchFamily="34" charset="-128"/>
              </a:rPr>
              <a:t>Mécanisme de résistance : pénicillinase</a:t>
            </a:r>
          </a:p>
          <a:p>
            <a:pPr marL="457200" indent="-457200">
              <a:buFont typeface="+mj-lt"/>
              <a:buAutoNum type="alphaUcPeriod"/>
            </a:pPr>
            <a:r>
              <a:rPr lang="fr-FR" altLang="fr-FR" sz="2000" dirty="0">
                <a:solidFill>
                  <a:schemeClr val="accent6">
                    <a:lumMod val="75000"/>
                  </a:schemeClr>
                </a:solidFill>
                <a:ea typeface="ＭＳ Ｐゴシック" panose="020B0600070205080204" pitchFamily="34" charset="-128"/>
              </a:rPr>
              <a:t>Mécanisme de résistance : modification de la cible par acquisition d’une PLP de moindre affinité pour les </a:t>
            </a:r>
            <a:r>
              <a:rPr lang="fr-FR" altLang="fr-FR" sz="2000" dirty="0" err="1">
                <a:solidFill>
                  <a:schemeClr val="accent6">
                    <a:lumMod val="75000"/>
                  </a:schemeClr>
                </a:solidFill>
                <a:ea typeface="ＭＳ Ｐゴシック" panose="020B0600070205080204" pitchFamily="34" charset="-128"/>
              </a:rPr>
              <a:t>bêta-lactamines</a:t>
            </a:r>
            <a:r>
              <a:rPr lang="fr-FR" altLang="fr-FR" sz="2000" dirty="0">
                <a:solidFill>
                  <a:schemeClr val="accent6">
                    <a:lumMod val="75000"/>
                  </a:schemeClr>
                </a:solidFill>
                <a:ea typeface="ＭＳ Ｐゴシック" panose="020B0600070205080204" pitchFamily="34" charset="-128"/>
              </a:rPr>
              <a:t> (PLP2a codé par le gène </a:t>
            </a:r>
            <a:r>
              <a:rPr lang="fr-FR" altLang="fr-FR" sz="2000" i="1" dirty="0" err="1">
                <a:solidFill>
                  <a:schemeClr val="accent6">
                    <a:lumMod val="75000"/>
                  </a:schemeClr>
                </a:solidFill>
                <a:ea typeface="ＭＳ Ｐゴシック" panose="020B0600070205080204" pitchFamily="34" charset="-128"/>
              </a:rPr>
              <a:t>mecA</a:t>
            </a:r>
            <a:r>
              <a:rPr lang="fr-FR" altLang="fr-FR" sz="2000" dirty="0">
                <a:solidFill>
                  <a:schemeClr val="accent6">
                    <a:lumMod val="75000"/>
                  </a:schemeClr>
                </a:solidFill>
                <a:ea typeface="ＭＳ Ｐゴシック" panose="020B0600070205080204" pitchFamily="34" charset="-128"/>
              </a:rPr>
              <a:t>)</a:t>
            </a:r>
          </a:p>
          <a:p>
            <a:pPr marL="457200" indent="-457200">
              <a:buFont typeface="+mj-lt"/>
              <a:buAutoNum type="alphaUcPeriod"/>
            </a:pPr>
            <a:r>
              <a:rPr lang="fr-FR" altLang="fr-FR" sz="2000" dirty="0">
                <a:ea typeface="ＭＳ Ｐゴシック" panose="020B0600070205080204" pitchFamily="34" charset="-128"/>
              </a:rPr>
              <a:t>Mécanisme de résistance : efflux de l’antibiotique</a:t>
            </a:r>
          </a:p>
          <a:p>
            <a:pPr marL="457200" indent="-457200">
              <a:buFont typeface="+mj-lt"/>
              <a:buAutoNum type="alphaUcPeriod"/>
            </a:pPr>
            <a:r>
              <a:rPr lang="fr-FR" altLang="fr-FR" sz="2000" dirty="0">
                <a:ea typeface="ＭＳ Ｐゴシック" panose="020B0600070205080204" pitchFamily="34" charset="-128"/>
              </a:rPr>
              <a:t>Le laboratoire a détecté la résistance par un antibiogramme </a:t>
            </a:r>
          </a:p>
          <a:p>
            <a:pPr marL="457200" indent="-457200">
              <a:buFont typeface="+mj-lt"/>
              <a:buAutoNum type="alphaUcPeriod"/>
            </a:pPr>
            <a:r>
              <a:rPr lang="fr-FR" altLang="fr-FR" sz="2000" dirty="0">
                <a:solidFill>
                  <a:schemeClr val="accent6">
                    <a:lumMod val="75000"/>
                  </a:schemeClr>
                </a:solidFill>
                <a:ea typeface="ＭＳ Ｐゴシック" panose="020B0600070205080204" pitchFamily="34" charset="-128"/>
              </a:rPr>
              <a:t>Le laboratoire a détecté la résistance par un test rapide </a:t>
            </a:r>
            <a:r>
              <a:rPr lang="fr-FR" altLang="fr-FR" sz="2000" dirty="0" err="1">
                <a:solidFill>
                  <a:schemeClr val="accent6">
                    <a:lumMod val="75000"/>
                  </a:schemeClr>
                </a:solidFill>
                <a:ea typeface="ＭＳ Ｐゴシック" panose="020B0600070205080204" pitchFamily="34" charset="-128"/>
              </a:rPr>
              <a:t>immunochromatographique</a:t>
            </a:r>
            <a:r>
              <a:rPr lang="fr-FR" altLang="fr-FR" sz="2000" dirty="0">
                <a:solidFill>
                  <a:schemeClr val="accent6">
                    <a:lumMod val="75000"/>
                  </a:schemeClr>
                </a:solidFill>
                <a:ea typeface="ＭＳ Ｐゴシック" panose="020B0600070205080204" pitchFamily="34" charset="-128"/>
              </a:rPr>
              <a:t> (détection de la production de PLP2a)</a:t>
            </a:r>
          </a:p>
          <a:p>
            <a:endParaRPr lang="fr-FR" altLang="fr-FR" sz="2400" dirty="0">
              <a:ea typeface="ＭＳ Ｐゴシック" panose="020B0600070205080204" pitchFamily="34" charset="-128"/>
            </a:endParaRP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Tree>
    <p:extLst>
      <p:ext uri="{BB962C8B-B14F-4D97-AF65-F5344CB8AC3E}">
        <p14:creationId xmlns:p14="http://schemas.microsoft.com/office/powerpoint/2010/main" val="70772770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2147377"/>
            <a:ext cx="8229600" cy="3872367"/>
          </a:xfrm>
        </p:spPr>
        <p:txBody>
          <a:bodyPr/>
          <a:lstStyle/>
          <a:p>
            <a:pPr marL="457200" indent="-457200">
              <a:buFont typeface="+mj-lt"/>
              <a:buAutoNum type="alphaUcPeriod"/>
            </a:pPr>
            <a:r>
              <a:rPr lang="fr-FR" altLang="fr-FR" sz="2400" dirty="0">
                <a:ea typeface="ＭＳ Ｐゴシック" panose="020B0600070205080204" pitchFamily="34" charset="-128"/>
              </a:rPr>
              <a:t>Maintien de l’antibiothérapie probabiliste par oxacilline</a:t>
            </a:r>
          </a:p>
          <a:p>
            <a:pPr marL="457200" indent="-457200">
              <a:buFont typeface="+mj-lt"/>
              <a:buAutoNum type="alphaUcPeriod"/>
            </a:pPr>
            <a:r>
              <a:rPr lang="fr-FR" altLang="fr-FR" sz="2400" dirty="0">
                <a:ea typeface="ＭＳ Ｐゴシック" panose="020B0600070205080204" pitchFamily="34" charset="-128"/>
              </a:rPr>
              <a:t>Adaptation de l’antibiothérapie probabiliste par vancomycine par voie parentérale</a:t>
            </a:r>
          </a:p>
          <a:p>
            <a:pPr marL="457200" indent="-457200">
              <a:buFont typeface="+mj-lt"/>
              <a:buAutoNum type="alphaUcPeriod"/>
            </a:pPr>
            <a:r>
              <a:rPr lang="fr-FR" altLang="fr-FR" sz="2400" dirty="0">
                <a:ea typeface="ＭＳ Ｐゴシック" panose="020B0600070205080204" pitchFamily="34" charset="-128"/>
              </a:rPr>
              <a:t>Adaptation de l’antibiothérapie probabiliste par </a:t>
            </a:r>
            <a:r>
              <a:rPr lang="fr-FR" altLang="fr-FR" sz="2400" dirty="0" err="1">
                <a:ea typeface="ＭＳ Ｐゴシック" panose="020B0600070205080204" pitchFamily="34" charset="-128"/>
              </a:rPr>
              <a:t>daptomycine</a:t>
            </a:r>
            <a:r>
              <a:rPr lang="fr-FR" altLang="fr-FR" sz="2400" dirty="0">
                <a:ea typeface="ＭＳ Ｐゴシック" panose="020B0600070205080204" pitchFamily="34" charset="-128"/>
              </a:rPr>
              <a:t> par voie parentérale</a:t>
            </a:r>
          </a:p>
          <a:p>
            <a:pPr marL="457200" indent="-457200">
              <a:buFont typeface="+mj-lt"/>
              <a:buAutoNum type="alphaUcPeriod"/>
            </a:pPr>
            <a:r>
              <a:rPr lang="fr-FR" altLang="fr-FR" sz="2400" dirty="0">
                <a:ea typeface="ＭＳ Ｐゴシック" panose="020B0600070205080204" pitchFamily="34" charset="-128"/>
              </a:rPr>
              <a:t>Pas de prise en charge collective</a:t>
            </a:r>
          </a:p>
          <a:p>
            <a:pPr marL="457200" indent="-457200">
              <a:buFont typeface="+mj-lt"/>
              <a:buAutoNum type="alphaUcPeriod"/>
            </a:pPr>
            <a:r>
              <a:rPr lang="fr-FR" altLang="fr-FR" sz="2400" dirty="0">
                <a:ea typeface="ＭＳ Ｐゴシック" panose="020B0600070205080204" pitchFamily="34" charset="-128"/>
              </a:rPr>
              <a:t>Isolement du patient (précautions contact BMR)</a:t>
            </a:r>
          </a:p>
          <a:p>
            <a:endParaRPr lang="fr-FR" altLang="fr-FR" sz="2400" dirty="0">
              <a:ea typeface="ＭＳ Ｐゴシック" panose="020B0600070205080204" pitchFamily="34" charset="-128"/>
            </a:endParaRP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114300" y="57149"/>
            <a:ext cx="8712200" cy="2359479"/>
          </a:xfrm>
        </p:spPr>
        <p:txBody>
          <a:bodyPr anchor="t">
            <a:noAutofit/>
          </a:bodyPr>
          <a:lstStyle/>
          <a:p>
            <a:pPr algn="l" eaLnBrk="1" hangingPunct="1">
              <a:defRPr/>
            </a:pPr>
            <a:r>
              <a:rPr lang="fr-FR" altLang="ja-JP" sz="2400" dirty="0">
                <a:latin typeface="Calibri" panose="020F0502020204030204" pitchFamily="34" charset="0"/>
                <a:ea typeface="ＭＳ Ｐゴシック" panose="020B0600070205080204" pitchFamily="34" charset="-128"/>
                <a:cs typeface="+mn-cs"/>
              </a:rPr>
              <a:t>A 24h, le laboratoire vous confirme qu’il s’agit d’un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dans les hémocultures. Il réalise un test rapide sur les colonies et vous informent que la souche est résistante à la méticilline.</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10. Quelle est votre prise en charge individuelle et collective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250469193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u contenu 2">
            <a:extLst>
              <a:ext uri="{FF2B5EF4-FFF2-40B4-BE49-F238E27FC236}">
                <a16:creationId xmlns:a16="http://schemas.microsoft.com/office/drawing/2014/main" id="{C61CFC06-2743-2145-A270-B109EAD92BA1}"/>
              </a:ext>
            </a:extLst>
          </p:cNvPr>
          <p:cNvSpPr>
            <a:spLocks noGrp="1"/>
          </p:cNvSpPr>
          <p:nvPr>
            <p:ph idx="1"/>
          </p:nvPr>
        </p:nvSpPr>
        <p:spPr>
          <a:xfrm>
            <a:off x="391886" y="2147377"/>
            <a:ext cx="8229600" cy="3872367"/>
          </a:xfrm>
        </p:spPr>
        <p:txBody>
          <a:bodyPr/>
          <a:lstStyle/>
          <a:p>
            <a:pPr marL="457200" indent="-457200">
              <a:buFont typeface="+mj-lt"/>
              <a:buAutoNum type="alphaUcPeriod"/>
            </a:pPr>
            <a:r>
              <a:rPr lang="fr-FR" altLang="fr-FR" sz="2400" dirty="0">
                <a:ea typeface="ＭＳ Ｐゴシック" panose="020B0600070205080204" pitchFamily="34" charset="-128"/>
              </a:rPr>
              <a:t>Maintien de l’antibiothérapie probabiliste par oxacilline</a:t>
            </a:r>
          </a:p>
          <a:p>
            <a:pPr marL="457200" indent="-457200">
              <a:buFont typeface="+mj-lt"/>
              <a:buAutoNum type="alphaUcPeriod"/>
            </a:pPr>
            <a:r>
              <a:rPr lang="fr-FR" altLang="fr-FR" sz="2400" dirty="0">
                <a:solidFill>
                  <a:schemeClr val="accent6">
                    <a:lumMod val="75000"/>
                  </a:schemeClr>
                </a:solidFill>
                <a:ea typeface="ＭＳ Ｐゴシック" panose="020B0600070205080204" pitchFamily="34" charset="-128"/>
              </a:rPr>
              <a:t>Adaptation de l’antibiothérapie probabiliste par vancomycine par voie parentérale</a:t>
            </a:r>
          </a:p>
          <a:p>
            <a:pPr marL="457200" indent="-457200">
              <a:buFont typeface="+mj-lt"/>
              <a:buAutoNum type="alphaUcPeriod"/>
            </a:pPr>
            <a:r>
              <a:rPr lang="fr-FR" altLang="fr-FR" sz="2400" dirty="0">
                <a:solidFill>
                  <a:schemeClr val="accent6">
                    <a:lumMod val="75000"/>
                  </a:schemeClr>
                </a:solidFill>
                <a:ea typeface="ＭＳ Ｐゴシック" panose="020B0600070205080204" pitchFamily="34" charset="-128"/>
              </a:rPr>
              <a:t>Adaptation de l’antibiothérapie probabiliste par </a:t>
            </a:r>
            <a:r>
              <a:rPr lang="fr-FR" altLang="fr-FR" sz="2400" dirty="0" err="1">
                <a:solidFill>
                  <a:schemeClr val="accent6">
                    <a:lumMod val="75000"/>
                  </a:schemeClr>
                </a:solidFill>
                <a:ea typeface="ＭＳ Ｐゴシック" panose="020B0600070205080204" pitchFamily="34" charset="-128"/>
              </a:rPr>
              <a:t>daptomycine</a:t>
            </a:r>
            <a:r>
              <a:rPr lang="fr-FR" altLang="fr-FR" sz="2400" dirty="0">
                <a:solidFill>
                  <a:schemeClr val="accent6">
                    <a:lumMod val="75000"/>
                  </a:schemeClr>
                </a:solidFill>
                <a:ea typeface="ＭＳ Ｐゴシック" panose="020B0600070205080204" pitchFamily="34" charset="-128"/>
              </a:rPr>
              <a:t> par voie parentérale</a:t>
            </a:r>
          </a:p>
          <a:p>
            <a:pPr marL="457200" indent="-457200">
              <a:buFont typeface="+mj-lt"/>
              <a:buAutoNum type="alphaUcPeriod"/>
            </a:pPr>
            <a:r>
              <a:rPr lang="fr-FR" altLang="fr-FR" sz="2400" dirty="0">
                <a:ea typeface="ＭＳ Ｐゴシック" panose="020B0600070205080204" pitchFamily="34" charset="-128"/>
              </a:rPr>
              <a:t>Pas de prise en charge collective</a:t>
            </a:r>
          </a:p>
          <a:p>
            <a:pPr marL="457200" indent="-457200">
              <a:buFont typeface="+mj-lt"/>
              <a:buAutoNum type="alphaUcPeriod"/>
            </a:pPr>
            <a:r>
              <a:rPr lang="fr-FR" altLang="fr-FR" sz="2400" dirty="0">
                <a:solidFill>
                  <a:schemeClr val="accent6">
                    <a:lumMod val="75000"/>
                  </a:schemeClr>
                </a:solidFill>
                <a:ea typeface="ＭＳ Ｐゴシック" panose="020B0600070205080204" pitchFamily="34" charset="-128"/>
              </a:rPr>
              <a:t>Isolement du patient (précautions contact BMR)</a:t>
            </a:r>
          </a:p>
          <a:p>
            <a:pPr marL="0" indent="0">
              <a:buNone/>
            </a:pPr>
            <a:r>
              <a:rPr lang="fr-FR" altLang="fr-FR" sz="2400" i="1" dirty="0">
                <a:solidFill>
                  <a:schemeClr val="accent6"/>
                </a:solidFill>
                <a:ea typeface="ＭＳ Ｐゴシック" panose="020B0600070205080204" pitchFamily="34" charset="-128"/>
              </a:rPr>
              <a:t>S. aureus </a:t>
            </a:r>
            <a:r>
              <a:rPr lang="fr-FR" altLang="fr-FR" sz="2400" dirty="0">
                <a:solidFill>
                  <a:schemeClr val="accent6"/>
                </a:solidFill>
                <a:ea typeface="ＭＳ Ｐゴシック" panose="020B0600070205080204" pitchFamily="34" charset="-128"/>
              </a:rPr>
              <a:t>résistant à la méticilline (SARM) = BMR -&gt; isolement contact du patient, déclaration au CLIN</a:t>
            </a:r>
          </a:p>
          <a:p>
            <a:endParaRPr lang="fr-FR" altLang="fr-FR" sz="2400" dirty="0">
              <a:ea typeface="ＭＳ Ｐゴシック" panose="020B0600070205080204" pitchFamily="34" charset="-128"/>
            </a:endParaRPr>
          </a:p>
          <a:p>
            <a:endParaRPr lang="fr-FR" altLang="fr-FR" sz="2400" dirty="0">
              <a:ea typeface="ＭＳ Ｐゴシック" panose="020B0600070205080204" pitchFamily="34" charset="-128"/>
            </a:endParaRPr>
          </a:p>
          <a:p>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a:p>
            <a:pPr marL="0" indent="0">
              <a:buNone/>
            </a:pPr>
            <a:endParaRPr lang="fr-FR" altLang="fr-FR" sz="2400" dirty="0">
              <a:solidFill>
                <a:srgbClr val="FF0000"/>
              </a:solidFill>
              <a:ea typeface="ＭＳ Ｐゴシック" panose="020B0600070205080204" pitchFamily="34" charset="-128"/>
            </a:endParaRPr>
          </a:p>
          <a:p>
            <a:endParaRPr lang="fr-FR" altLang="fr-FR" sz="2400" dirty="0">
              <a:ea typeface="ＭＳ Ｐゴシック" panose="020B0600070205080204" pitchFamily="34" charset="-128"/>
            </a:endParaRPr>
          </a:p>
        </p:txBody>
      </p:sp>
      <p:sp>
        <p:nvSpPr>
          <p:cNvPr id="4" name="Rectangle 2">
            <a:extLst>
              <a:ext uri="{FF2B5EF4-FFF2-40B4-BE49-F238E27FC236}">
                <a16:creationId xmlns:a16="http://schemas.microsoft.com/office/drawing/2014/main" id="{1F2499BE-D4B1-6B47-934D-E0BBFAC5CA16}"/>
              </a:ext>
            </a:extLst>
          </p:cNvPr>
          <p:cNvSpPr>
            <a:spLocks noGrp="1"/>
          </p:cNvSpPr>
          <p:nvPr>
            <p:ph type="title"/>
          </p:nvPr>
        </p:nvSpPr>
        <p:spPr>
          <a:xfrm>
            <a:off x="114300" y="57149"/>
            <a:ext cx="8712200" cy="2359479"/>
          </a:xfrm>
        </p:spPr>
        <p:txBody>
          <a:bodyPr anchor="t">
            <a:noAutofit/>
          </a:bodyPr>
          <a:lstStyle/>
          <a:p>
            <a:pPr algn="l" eaLnBrk="1" hangingPunct="1">
              <a:defRPr/>
            </a:pPr>
            <a:r>
              <a:rPr lang="fr-FR" altLang="ja-JP" sz="2400" dirty="0">
                <a:latin typeface="Calibri" panose="020F0502020204030204" pitchFamily="34" charset="0"/>
                <a:ea typeface="ＭＳ Ｐゴシック" panose="020B0600070205080204" pitchFamily="34" charset="-128"/>
                <a:cs typeface="+mn-cs"/>
              </a:rPr>
              <a:t>A 24h, le laboratoire vous confirme qu’il s’agit d’un </a:t>
            </a:r>
            <a:r>
              <a:rPr lang="fr-FR" altLang="ja-JP" sz="2400" i="1" dirty="0">
                <a:latin typeface="Calibri" panose="020F0502020204030204" pitchFamily="34" charset="0"/>
                <a:ea typeface="ＭＳ Ｐゴシック" panose="020B0600070205080204" pitchFamily="34" charset="-128"/>
                <a:cs typeface="+mn-cs"/>
              </a:rPr>
              <a:t>S. aureus </a:t>
            </a:r>
            <a:r>
              <a:rPr lang="fr-FR" altLang="ja-JP" sz="2400" dirty="0">
                <a:latin typeface="Calibri" panose="020F0502020204030204" pitchFamily="34" charset="0"/>
                <a:ea typeface="ＭＳ Ｐゴシック" panose="020B0600070205080204" pitchFamily="34" charset="-128"/>
                <a:cs typeface="+mn-cs"/>
              </a:rPr>
              <a:t>dans les hémocultures. Il réalise un test rapide sur les colonies et vous informent que la souche est résistante à la méticilline.</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
            </a:r>
            <a:br>
              <a:rPr lang="fr-FR" altLang="ja-JP" sz="2400" dirty="0">
                <a:latin typeface="Calibri" panose="020F0502020204030204" pitchFamily="34" charset="0"/>
                <a:ea typeface="ＭＳ Ｐゴシック" panose="020B0600070205080204" pitchFamily="34" charset="-128"/>
                <a:cs typeface="+mn-cs"/>
              </a:rPr>
            </a:br>
            <a:r>
              <a:rPr lang="fr-FR" altLang="ja-JP" sz="2400" dirty="0">
                <a:latin typeface="Calibri" panose="020F0502020204030204" pitchFamily="34" charset="0"/>
                <a:ea typeface="ＭＳ Ｐゴシック" panose="020B0600070205080204" pitchFamily="34" charset="-128"/>
                <a:cs typeface="+mn-cs"/>
              </a:rPr>
              <a:t>10. Quelle est votre prise en charge individuelle et collective ?</a:t>
            </a:r>
            <a:endParaRPr lang="fr-FR" altLang="fr-FR" sz="2400" dirty="0">
              <a:solidFill>
                <a:prstClr val="black"/>
              </a:solidFill>
              <a:latin typeface="Calibri" pitchFamily="34" charset="0"/>
              <a:ea typeface="ＭＳ Ｐゴシック" pitchFamily="34" charset="-128"/>
              <a:cs typeface="+mn-cs"/>
            </a:endParaRPr>
          </a:p>
        </p:txBody>
      </p:sp>
    </p:spTree>
    <p:extLst>
      <p:ext uri="{BB962C8B-B14F-4D97-AF65-F5344CB8AC3E}">
        <p14:creationId xmlns:p14="http://schemas.microsoft.com/office/powerpoint/2010/main" val="2931159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EBD42B47-5E4F-4845-9CE2-A486BBA0F65E}"/>
              </a:ext>
            </a:extLst>
          </p:cNvPr>
          <p:cNvSpPr txBox="1"/>
          <p:nvPr/>
        </p:nvSpPr>
        <p:spPr>
          <a:xfrm>
            <a:off x="959962" y="1854742"/>
            <a:ext cx="8023782" cy="2793072"/>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dirty="0">
                <a:latin typeface="Calibri"/>
                <a:cs typeface="Calibri"/>
              </a:rPr>
              <a:t>Mécanisme lié à une toxine bactérienne entrainant une fuite hydrosodée</a:t>
            </a:r>
          </a:p>
          <a:p>
            <a:pPr marL="355600" indent="-342900">
              <a:lnSpc>
                <a:spcPct val="100000"/>
              </a:lnSpc>
              <a:spcBef>
                <a:spcPts val="1085"/>
              </a:spcBef>
              <a:buChar char="-"/>
              <a:tabLst>
                <a:tab pos="354965" algn="l"/>
                <a:tab pos="355600" algn="l"/>
              </a:tabLst>
            </a:pPr>
            <a:r>
              <a:rPr lang="fr-FR" sz="2400" dirty="0">
                <a:latin typeface="Calibri"/>
                <a:cs typeface="Calibri"/>
              </a:rPr>
              <a:t>Mécanisme lié à l’invasion de la muqueuse intestinale</a:t>
            </a:r>
          </a:p>
          <a:p>
            <a:pPr marL="355600" indent="-342900">
              <a:lnSpc>
                <a:spcPct val="100000"/>
              </a:lnSpc>
              <a:spcBef>
                <a:spcPts val="1085"/>
              </a:spcBef>
              <a:buChar char="-"/>
              <a:tabLst>
                <a:tab pos="354965" algn="l"/>
                <a:tab pos="355600" algn="l"/>
              </a:tabLst>
            </a:pPr>
            <a:r>
              <a:rPr lang="fr-FR" sz="2400" dirty="0">
                <a:latin typeface="Calibri"/>
                <a:cs typeface="Calibri"/>
              </a:rPr>
              <a:t>Fièvre</a:t>
            </a:r>
          </a:p>
          <a:p>
            <a:pPr marL="355600" indent="-342900">
              <a:lnSpc>
                <a:spcPct val="100000"/>
              </a:lnSpc>
              <a:spcBef>
                <a:spcPts val="1085"/>
              </a:spcBef>
              <a:buChar char="-"/>
              <a:tabLst>
                <a:tab pos="354965" algn="l"/>
                <a:tab pos="355600" algn="l"/>
              </a:tabLst>
            </a:pPr>
            <a:r>
              <a:rPr lang="fr-FR" sz="2400" dirty="0">
                <a:latin typeface="Calibri"/>
                <a:cs typeface="Calibri"/>
              </a:rPr>
              <a:t>Aspect </a:t>
            </a:r>
            <a:r>
              <a:rPr lang="fr-FR" sz="2400" dirty="0" err="1">
                <a:latin typeface="Calibri"/>
                <a:cs typeface="Calibri"/>
              </a:rPr>
              <a:t>glairosanglant</a:t>
            </a:r>
            <a:r>
              <a:rPr lang="fr-FR" sz="2400" dirty="0">
                <a:latin typeface="Calibri"/>
                <a:cs typeface="Calibri"/>
              </a:rPr>
              <a:t> des selles</a:t>
            </a:r>
          </a:p>
          <a:p>
            <a:pPr marL="355600" indent="-342900">
              <a:lnSpc>
                <a:spcPct val="100000"/>
              </a:lnSpc>
              <a:spcBef>
                <a:spcPts val="1085"/>
              </a:spcBef>
              <a:buChar char="-"/>
              <a:tabLst>
                <a:tab pos="354965" algn="l"/>
                <a:tab pos="355600" algn="l"/>
              </a:tabLst>
            </a:pPr>
            <a:r>
              <a:rPr lang="fr-FR" sz="2400" dirty="0">
                <a:latin typeface="Calibri"/>
                <a:cs typeface="Calibri"/>
              </a:rPr>
              <a:t>Diarrhée aqueuse</a:t>
            </a:r>
          </a:p>
        </p:txBody>
      </p:sp>
      <p:sp>
        <p:nvSpPr>
          <p:cNvPr id="6" name="object 2">
            <a:extLst>
              <a:ext uri="{FF2B5EF4-FFF2-40B4-BE49-F238E27FC236}">
                <a16:creationId xmlns:a16="http://schemas.microsoft.com/office/drawing/2014/main" id="{1ADA7E95-F9F6-4670-978B-1A859F6E26CE}"/>
              </a:ext>
            </a:extLst>
          </p:cNvPr>
          <p:cNvSpPr txBox="1"/>
          <p:nvPr/>
        </p:nvSpPr>
        <p:spPr>
          <a:xfrm>
            <a:off x="324000" y="180000"/>
            <a:ext cx="8280000" cy="1275349"/>
          </a:xfrm>
          <a:prstGeom prst="rect">
            <a:avLst/>
          </a:prstGeom>
        </p:spPr>
        <p:txBody>
          <a:bodyPr vert="horz" wrap="square" lIns="0" tIns="13335" rIns="0" bIns="0" rtlCol="0">
            <a:spAutoFit/>
          </a:bodyPr>
          <a:lstStyle/>
          <a:p>
            <a:pPr marL="12700" algn="just">
              <a:spcBef>
                <a:spcPts val="1150"/>
              </a:spcBef>
            </a:pPr>
            <a:r>
              <a:rPr lang="fr-FR" sz="2400" b="1" spc="-5" dirty="0">
                <a:latin typeface="Calibri"/>
                <a:cs typeface="Calibri"/>
              </a:rPr>
              <a:t>3. Vous suspectez un syndrome dysentérique. Quels éléments sont caractéristiques de ce syndrome ?</a:t>
            </a:r>
            <a:endParaRPr lang="fr-FR" sz="2400" dirty="0">
              <a:latin typeface="Calibri"/>
              <a:cs typeface="Calibri"/>
            </a:endParaRPr>
          </a:p>
          <a:p>
            <a:pPr marL="12700" algn="just">
              <a:lnSpc>
                <a:spcPct val="100000"/>
              </a:lnSpc>
              <a:spcBef>
                <a:spcPts val="1150"/>
              </a:spcBef>
            </a:pPr>
            <a:endParaRPr sz="2400" dirty="0">
              <a:latin typeface="Calibri"/>
              <a:cs typeface="Calibri"/>
            </a:endParaRPr>
          </a:p>
        </p:txBody>
      </p:sp>
    </p:spTree>
    <p:extLst>
      <p:ext uri="{BB962C8B-B14F-4D97-AF65-F5344CB8AC3E}">
        <p14:creationId xmlns:p14="http://schemas.microsoft.com/office/powerpoint/2010/main" val="4104109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EBD42B47-5E4F-4845-9CE2-A486BBA0F65E}"/>
              </a:ext>
            </a:extLst>
          </p:cNvPr>
          <p:cNvSpPr txBox="1"/>
          <p:nvPr/>
        </p:nvSpPr>
        <p:spPr>
          <a:xfrm>
            <a:off x="959962" y="1854742"/>
            <a:ext cx="8023782" cy="2793072"/>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dirty="0">
                <a:latin typeface="Calibri"/>
                <a:cs typeface="Calibri"/>
              </a:rPr>
              <a:t>Mécanisme lié à une toxine bactérienne entrainant une fuite hydrosodée</a:t>
            </a:r>
          </a:p>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Mécanisme lié à l’invasion de la muqueuse intestinale</a:t>
            </a:r>
          </a:p>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Fièvre</a:t>
            </a:r>
          </a:p>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Aspect </a:t>
            </a:r>
            <a:r>
              <a:rPr lang="fr-FR" sz="2400" dirty="0" err="1">
                <a:solidFill>
                  <a:schemeClr val="accent6">
                    <a:lumMod val="75000"/>
                  </a:schemeClr>
                </a:solidFill>
                <a:latin typeface="Calibri"/>
                <a:cs typeface="Calibri"/>
              </a:rPr>
              <a:t>glairosanglant</a:t>
            </a:r>
            <a:r>
              <a:rPr lang="fr-FR" sz="2400" dirty="0">
                <a:solidFill>
                  <a:schemeClr val="accent6">
                    <a:lumMod val="75000"/>
                  </a:schemeClr>
                </a:solidFill>
                <a:latin typeface="Calibri"/>
                <a:cs typeface="Calibri"/>
              </a:rPr>
              <a:t> des selles</a:t>
            </a:r>
          </a:p>
          <a:p>
            <a:pPr marL="355600" indent="-342900">
              <a:lnSpc>
                <a:spcPct val="100000"/>
              </a:lnSpc>
              <a:spcBef>
                <a:spcPts val="1085"/>
              </a:spcBef>
              <a:buChar char="-"/>
              <a:tabLst>
                <a:tab pos="354965" algn="l"/>
                <a:tab pos="355600" algn="l"/>
              </a:tabLst>
            </a:pPr>
            <a:r>
              <a:rPr lang="fr-FR" sz="2400" dirty="0">
                <a:latin typeface="Calibri"/>
                <a:cs typeface="Calibri"/>
              </a:rPr>
              <a:t>Diarrhée aqueuse</a:t>
            </a:r>
          </a:p>
        </p:txBody>
      </p:sp>
      <p:sp>
        <p:nvSpPr>
          <p:cNvPr id="6" name="object 2">
            <a:extLst>
              <a:ext uri="{FF2B5EF4-FFF2-40B4-BE49-F238E27FC236}">
                <a16:creationId xmlns:a16="http://schemas.microsoft.com/office/drawing/2014/main" id="{1ADA7E95-F9F6-4670-978B-1A859F6E26CE}"/>
              </a:ext>
            </a:extLst>
          </p:cNvPr>
          <p:cNvSpPr txBox="1"/>
          <p:nvPr/>
        </p:nvSpPr>
        <p:spPr>
          <a:xfrm>
            <a:off x="324000" y="180000"/>
            <a:ext cx="8280000" cy="1275349"/>
          </a:xfrm>
          <a:prstGeom prst="rect">
            <a:avLst/>
          </a:prstGeom>
        </p:spPr>
        <p:txBody>
          <a:bodyPr vert="horz" wrap="square" lIns="0" tIns="13335" rIns="0" bIns="0" rtlCol="0">
            <a:spAutoFit/>
          </a:bodyPr>
          <a:lstStyle/>
          <a:p>
            <a:pPr marL="12700" algn="just">
              <a:spcBef>
                <a:spcPts val="1150"/>
              </a:spcBef>
            </a:pPr>
            <a:r>
              <a:rPr lang="fr-FR" sz="2400" b="1" spc="-5" dirty="0">
                <a:latin typeface="Calibri"/>
                <a:cs typeface="Calibri"/>
              </a:rPr>
              <a:t>3. Vous suspectez un syndrome dysentérique. Quels éléments sont caractéristiques de ce syndrome ?</a:t>
            </a:r>
            <a:endParaRPr lang="fr-FR" sz="2400" dirty="0">
              <a:latin typeface="Calibri"/>
              <a:cs typeface="Calibri"/>
            </a:endParaRPr>
          </a:p>
          <a:p>
            <a:pPr marL="12700" algn="just">
              <a:lnSpc>
                <a:spcPct val="100000"/>
              </a:lnSpc>
              <a:spcBef>
                <a:spcPts val="1150"/>
              </a:spcBef>
            </a:pPr>
            <a:endParaRPr sz="2400" dirty="0">
              <a:latin typeface="Calibri"/>
              <a:cs typeface="Calibri"/>
            </a:endParaRPr>
          </a:p>
        </p:txBody>
      </p:sp>
    </p:spTree>
    <p:extLst>
      <p:ext uri="{BB962C8B-B14F-4D97-AF65-F5344CB8AC3E}">
        <p14:creationId xmlns:p14="http://schemas.microsoft.com/office/powerpoint/2010/main" val="3164559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4294967295"/>
          </p:nvPr>
        </p:nvSpPr>
        <p:spPr bwMode="auto">
          <a:xfrm>
            <a:off x="324000" y="900000"/>
            <a:ext cx="8773988" cy="5662165"/>
          </a:xfrm>
          <a:prstGeom prst="rect">
            <a:avLst/>
          </a:prstGeom>
          <a:solidFill>
            <a:schemeClr val="bg1"/>
          </a:solid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just" eaLnBrk="1" hangingPunct="1">
              <a:lnSpc>
                <a:spcPct val="90000"/>
              </a:lnSpc>
            </a:pPr>
            <a:r>
              <a:rPr lang="fr-FR" altLang="fr-FR" sz="2400" b="1" dirty="0">
                <a:solidFill>
                  <a:srgbClr val="FF6600"/>
                </a:solidFill>
              </a:rPr>
              <a:t>Syndrome cholériforme ou toxinique : </a:t>
            </a:r>
            <a:r>
              <a:rPr lang="fr-FR" altLang="fr-FR" sz="2400" dirty="0"/>
              <a:t>Libération d’une toxine à l’origine de troubles de la fonction sécrétoire (sécrétion active d’eau et électrolytes, sans lésion anatomique) </a:t>
            </a:r>
          </a:p>
          <a:p>
            <a:pPr marL="457200" lvl="1" indent="0" algn="just">
              <a:lnSpc>
                <a:spcPct val="90000"/>
              </a:lnSpc>
              <a:buNone/>
            </a:pPr>
            <a:r>
              <a:rPr lang="fr-FR" altLang="fr-FR" dirty="0"/>
              <a:t>→ Diarrhée </a:t>
            </a:r>
            <a:r>
              <a:rPr lang="fr-FR" altLang="fr-FR" b="1" dirty="0"/>
              <a:t>aqueuse</a:t>
            </a:r>
            <a:r>
              <a:rPr lang="fr-FR" altLang="fr-FR" dirty="0"/>
              <a:t> « eau de riz », </a:t>
            </a:r>
            <a:r>
              <a:rPr lang="fr-FR" dirty="0">
                <a:cs typeface="ＭＳ Ｐゴシック" charset="0"/>
              </a:rPr>
              <a:t>sans hématies, ni globules blancs, peu/pas de fièvre</a:t>
            </a:r>
          </a:p>
          <a:p>
            <a:pPr marL="457200" lvl="1" indent="0" algn="just">
              <a:lnSpc>
                <a:spcPct val="90000"/>
              </a:lnSpc>
              <a:buNone/>
            </a:pPr>
            <a:r>
              <a:rPr lang="fr-FR" dirty="0">
                <a:cs typeface="ＭＳ Ｐゴシック" charset="0"/>
              </a:rPr>
              <a:t>→ Risque de déshydratation +++++</a:t>
            </a:r>
          </a:p>
          <a:p>
            <a:pPr marL="457200" lvl="1" indent="0" algn="just">
              <a:lnSpc>
                <a:spcPct val="90000"/>
              </a:lnSpc>
              <a:buNone/>
            </a:pPr>
            <a:endParaRPr lang="fr-FR" dirty="0">
              <a:cs typeface="ＭＳ Ｐゴシック" charset="0"/>
            </a:endParaRPr>
          </a:p>
          <a:p>
            <a:pPr algn="just" eaLnBrk="1" hangingPunct="1">
              <a:lnSpc>
                <a:spcPct val="90000"/>
              </a:lnSpc>
            </a:pPr>
            <a:r>
              <a:rPr lang="fr-FR" altLang="fr-FR" sz="2400" b="1" dirty="0">
                <a:solidFill>
                  <a:srgbClr val="FF6600"/>
                </a:solidFill>
              </a:rPr>
              <a:t>Mécanisme entéro-invasif : </a:t>
            </a:r>
            <a:r>
              <a:rPr lang="fr-FR" altLang="fr-FR" sz="2400" dirty="0"/>
              <a:t>Invasion de la muqueuse avec destruction des villosités, à l’origine de troubles de la fonction d’absorption</a:t>
            </a:r>
          </a:p>
          <a:p>
            <a:pPr marL="800100" lvl="3" indent="-342900">
              <a:defRPr/>
            </a:pPr>
            <a:r>
              <a:rPr lang="fr-FR" sz="2400" b="1" dirty="0">
                <a:solidFill>
                  <a:srgbClr val="FF6600"/>
                </a:solidFill>
                <a:cs typeface="ＭＳ Ｐゴシック" charset="0"/>
              </a:rPr>
              <a:t>Syndrome dysentériforme : </a:t>
            </a:r>
            <a:r>
              <a:rPr lang="fr-FR" sz="2400" dirty="0">
                <a:cs typeface="ＭＳ Ｐゴシック" charset="0"/>
              </a:rPr>
              <a:t>Fièvre avec diarrhée </a:t>
            </a:r>
            <a:r>
              <a:rPr lang="fr-FR" sz="2400" dirty="0" err="1">
                <a:cs typeface="ＭＳ Ｐゴシック" charset="0"/>
              </a:rPr>
              <a:t>gla</a:t>
            </a:r>
            <a:r>
              <a:rPr lang="fr-FR" sz="2400" b="1" dirty="0" err="1">
                <a:cs typeface="ＭＳ Ｐゴシック" charset="0"/>
              </a:rPr>
              <a:t>iro</a:t>
            </a:r>
            <a:r>
              <a:rPr lang="fr-FR" sz="2400" b="1" dirty="0">
                <a:cs typeface="ＭＳ Ｐゴシック" charset="0"/>
              </a:rPr>
              <a:t>-sanglante</a:t>
            </a:r>
            <a:r>
              <a:rPr lang="fr-FR" sz="2400" dirty="0">
                <a:cs typeface="ＭＳ Ｐゴシック" charset="0"/>
              </a:rPr>
              <a:t>, </a:t>
            </a:r>
            <a:r>
              <a:rPr lang="fr-FR" sz="2400" b="1" dirty="0">
                <a:cs typeface="ＭＳ Ｐゴシック" charset="0"/>
              </a:rPr>
              <a:t>muco-purulente</a:t>
            </a:r>
            <a:r>
              <a:rPr lang="fr-FR" sz="2400" dirty="0">
                <a:cs typeface="ＭＳ Ｐゴシック" charset="0"/>
              </a:rPr>
              <a:t> (globules blancs), risque de septicémie</a:t>
            </a:r>
          </a:p>
          <a:p>
            <a:pPr marL="800100" lvl="3" indent="-342900">
              <a:defRPr/>
            </a:pPr>
            <a:r>
              <a:rPr lang="fr-FR" sz="2400" b="1" dirty="0">
                <a:solidFill>
                  <a:srgbClr val="FF6600"/>
                </a:solidFill>
              </a:rPr>
              <a:t>Syndrome gastroentéritique  : </a:t>
            </a:r>
            <a:r>
              <a:rPr lang="fr-FR" sz="2400" b="1" dirty="0">
                <a:cs typeface="ＭＳ Ｐゴシック" charset="0"/>
              </a:rPr>
              <a:t>Diarrhée +/- vomissements +/- </a:t>
            </a:r>
            <a:r>
              <a:rPr lang="fr-FR" sz="2400" b="1" dirty="0" smtClean="0">
                <a:cs typeface="ＭＳ Ｐゴシック" charset="0"/>
              </a:rPr>
              <a:t>fièvre</a:t>
            </a:r>
            <a:endParaRPr lang="fr-FR" altLang="fr-FR" dirty="0"/>
          </a:p>
          <a:p>
            <a:pPr lvl="1" algn="just">
              <a:lnSpc>
                <a:spcPct val="90000"/>
              </a:lnSpc>
            </a:pPr>
            <a:endParaRPr lang="fr-FR" altLang="fr-FR" dirty="0"/>
          </a:p>
          <a:p>
            <a:pPr algn="just" eaLnBrk="1" hangingPunct="1">
              <a:lnSpc>
                <a:spcPct val="110000"/>
              </a:lnSpc>
            </a:pPr>
            <a:endParaRPr lang="fr-FR" altLang="fr-FR" sz="2600" dirty="0"/>
          </a:p>
        </p:txBody>
      </p:sp>
      <p:sp>
        <p:nvSpPr>
          <p:cNvPr id="5" name="Titre 1"/>
          <p:cNvSpPr txBox="1">
            <a:spLocks/>
          </p:cNvSpPr>
          <p:nvPr/>
        </p:nvSpPr>
        <p:spPr bwMode="auto">
          <a:xfrm>
            <a:off x="324000" y="180000"/>
            <a:ext cx="8229600" cy="7921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normAutofit fontScale="775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fontAlgn="auto" hangingPunct="1">
              <a:spcAft>
                <a:spcPts val="0"/>
              </a:spcAft>
              <a:defRPr/>
            </a:pPr>
            <a:r>
              <a:rPr lang="fr-FR" sz="3600" b="1" dirty="0">
                <a:solidFill>
                  <a:srgbClr val="000000"/>
                </a:solidFill>
                <a:cs typeface="Arial" pitchFamily="34" charset="0"/>
              </a:rPr>
              <a:t>Rappel physiopathologie des diarrhées infectieuses</a:t>
            </a:r>
          </a:p>
        </p:txBody>
      </p:sp>
      <p:sp>
        <p:nvSpPr>
          <p:cNvPr id="4" name="Espace réservé du numéro de diapositive 5">
            <a:extLst>
              <a:ext uri="{FF2B5EF4-FFF2-40B4-BE49-F238E27FC236}">
                <a16:creationId xmlns:a16="http://schemas.microsoft.com/office/drawing/2014/main" id="{3EE47F2D-06CD-4A43-B7BD-3B8A450F0E88}"/>
              </a:ext>
            </a:extLst>
          </p:cNvPr>
          <p:cNvSpPr txBox="1">
            <a:spLocks/>
          </p:cNvSpPr>
          <p:nvPr/>
        </p:nvSpPr>
        <p:spPr>
          <a:xfrm>
            <a:off x="8316416" y="6381328"/>
            <a:ext cx="2133600" cy="365125"/>
          </a:xfrm>
          <a:prstGeom prst="rect">
            <a:avLst/>
          </a:prstGeom>
        </p:spPr>
        <p:txBody>
          <a:bodyPr/>
          <a:lstStyle>
            <a:defPPr>
              <a:defRPr lang="fr-FR"/>
            </a:defPPr>
            <a:lvl1pPr algn="l" rtl="0" fontAlgn="auto">
              <a:spcBef>
                <a:spcPts val="0"/>
              </a:spcBef>
              <a:spcAft>
                <a:spcPts val="0"/>
              </a:spcAft>
              <a:defRPr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fld id="{504B2DC4-8358-4B67-8C2A-F8C77E6CA04C}" type="slidenum">
              <a:rPr lang="fr-FR" smtClean="0"/>
              <a:pPr>
                <a:defRPr/>
              </a:pPr>
              <a:t>13</a:t>
            </a:fld>
            <a:endParaRPr lang="fr-FR" dirty="0"/>
          </a:p>
        </p:txBody>
      </p:sp>
    </p:spTree>
    <p:extLst>
      <p:ext uri="{BB962C8B-B14F-4D97-AF65-F5344CB8AC3E}">
        <p14:creationId xmlns:p14="http://schemas.microsoft.com/office/powerpoint/2010/main" val="52258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5880D86E-94FD-4569-9323-9E090C451182}"/>
              </a:ext>
            </a:extLst>
          </p:cNvPr>
          <p:cNvSpPr>
            <a:spLocks noGrp="1"/>
          </p:cNvSpPr>
          <p:nvPr>
            <p:ph type="title"/>
          </p:nvPr>
        </p:nvSpPr>
        <p:spPr>
          <a:xfrm>
            <a:off x="324000" y="180000"/>
            <a:ext cx="8280000" cy="1201738"/>
          </a:xfrm>
        </p:spPr>
        <p:txBody>
          <a:bodyPr anchor="t">
            <a:noAutofit/>
          </a:bodyPr>
          <a:lstStyle/>
          <a:p>
            <a:pPr algn="l" eaLnBrk="1" hangingPunct="1">
              <a:defRPr/>
            </a:pPr>
            <a:r>
              <a:rPr lang="fr-FR" altLang="fr-FR" sz="2400" dirty="0">
                <a:ea typeface="ＭＳ Ｐゴシック" pitchFamily="34" charset="-128"/>
              </a:rPr>
              <a:t>4. Quelles bactéries sont susceptibles d’</a:t>
            </a:r>
            <a:r>
              <a:rPr lang="fr-FR" altLang="ja-JP" sz="2400" dirty="0">
                <a:ea typeface="ＭＳ Ｐゴシック" pitchFamily="34" charset="-128"/>
              </a:rPr>
              <a:t>être à l’origine d’une diarrhée infectieuse avec un s</a:t>
            </a:r>
            <a:r>
              <a:rPr lang="fr-FR" altLang="fr-FR" sz="2400" b="1" dirty="0">
                <a:ea typeface="ＭＳ Ｐゴシック" panose="020B0600070205080204" pitchFamily="34" charset="-128"/>
              </a:rPr>
              <a:t>yndrome entéro-invasif / dysentérique ?</a:t>
            </a:r>
            <a:r>
              <a:rPr lang="fr-FR" altLang="fr-FR" sz="2400" dirty="0">
                <a:ea typeface="ＭＳ Ｐゴシック" pitchFamily="34" charset="-128"/>
              </a:rPr>
              <a:t/>
            </a:r>
            <a:br>
              <a:rPr lang="fr-FR" altLang="fr-FR" sz="2400" dirty="0">
                <a:ea typeface="ＭＳ Ｐゴシック" pitchFamily="34" charset="-128"/>
              </a:rPr>
            </a:br>
            <a:endParaRPr lang="fr-FR" altLang="fr-FR" sz="2400" dirty="0">
              <a:ea typeface="ＭＳ Ｐゴシック" pitchFamily="34" charset="-128"/>
            </a:endParaRPr>
          </a:p>
        </p:txBody>
      </p:sp>
      <p:sp>
        <p:nvSpPr>
          <p:cNvPr id="3" name="Espace réservé du contenu 2">
            <a:extLst>
              <a:ext uri="{FF2B5EF4-FFF2-40B4-BE49-F238E27FC236}">
                <a16:creationId xmlns:a16="http://schemas.microsoft.com/office/drawing/2014/main" id="{EC0B3CBB-CDB0-48B8-9BA9-7B09319181E0}"/>
              </a:ext>
            </a:extLst>
          </p:cNvPr>
          <p:cNvSpPr>
            <a:spLocks noGrp="1"/>
          </p:cNvSpPr>
          <p:nvPr>
            <p:ph idx="1"/>
          </p:nvPr>
        </p:nvSpPr>
        <p:spPr>
          <a:xfrm>
            <a:off x="324000" y="1800000"/>
            <a:ext cx="8229600" cy="4525963"/>
          </a:xfrm>
        </p:spPr>
        <p:txBody>
          <a:bodyPr/>
          <a:lstStyle/>
          <a:p>
            <a:pPr lvl="1" eaLnBrk="1" hangingPunct="1"/>
            <a:r>
              <a:rPr lang="fr-FR" altLang="fr-FR" i="1" dirty="0">
                <a:solidFill>
                  <a:srgbClr val="000000"/>
                </a:solidFill>
                <a:ea typeface="ＭＳ Ｐゴシック" panose="020B0600070205080204" pitchFamily="34" charset="-128"/>
              </a:rPr>
              <a:t>Shigella</a:t>
            </a:r>
            <a:r>
              <a:rPr lang="fr-FR" altLang="fr-FR" dirty="0">
                <a:solidFill>
                  <a:srgbClr val="000000"/>
                </a:solidFill>
                <a:ea typeface="ＭＳ Ｐゴシック" panose="020B0600070205080204" pitchFamily="34" charset="-128"/>
              </a:rPr>
              <a:t> </a:t>
            </a:r>
          </a:p>
          <a:p>
            <a:pPr lvl="1" eaLnBrk="1" hangingPunct="1"/>
            <a:r>
              <a:rPr lang="fr-FR" altLang="fr-FR" dirty="0">
                <a:solidFill>
                  <a:srgbClr val="000000"/>
                </a:solidFill>
                <a:ea typeface="ＭＳ Ｐゴシック" panose="020B0600070205080204" pitchFamily="34" charset="-128"/>
              </a:rPr>
              <a:t>Salmonelles</a:t>
            </a:r>
          </a:p>
          <a:p>
            <a:pPr lvl="1" eaLnBrk="1" hangingPunct="1"/>
            <a:r>
              <a:rPr lang="fr-FR" altLang="fr-FR" i="1" dirty="0">
                <a:solidFill>
                  <a:srgbClr val="000000"/>
                </a:solidFill>
                <a:ea typeface="ＭＳ Ｐゴシック" panose="020B0600070205080204" pitchFamily="34" charset="-128"/>
              </a:rPr>
              <a:t>Listeria monocytogenes</a:t>
            </a:r>
            <a:endParaRPr lang="fr-FR" altLang="fr-FR" dirty="0">
              <a:solidFill>
                <a:srgbClr val="000000"/>
              </a:solidFill>
              <a:ea typeface="ＭＳ Ｐゴシック" panose="020B0600070205080204" pitchFamily="34" charset="-128"/>
            </a:endParaRPr>
          </a:p>
          <a:p>
            <a:pPr lvl="1" eaLnBrk="1" hangingPunct="1"/>
            <a:r>
              <a:rPr lang="fr-FR" altLang="fr-FR" i="1" dirty="0">
                <a:solidFill>
                  <a:srgbClr val="000000"/>
                </a:solidFill>
                <a:ea typeface="ＭＳ Ｐゴシック" panose="020B0600070205080204" pitchFamily="34" charset="-128"/>
              </a:rPr>
              <a:t>Yersinia </a:t>
            </a:r>
            <a:r>
              <a:rPr lang="fr-FR" altLang="fr-FR" i="1" dirty="0" err="1">
                <a:solidFill>
                  <a:srgbClr val="000000"/>
                </a:solidFill>
                <a:ea typeface="ＭＳ Ｐゴシック" panose="020B0600070205080204" pitchFamily="34" charset="-128"/>
              </a:rPr>
              <a:t>enterocolitica</a:t>
            </a:r>
            <a:endParaRPr lang="fr-FR" altLang="fr-FR" dirty="0">
              <a:solidFill>
                <a:srgbClr val="000000"/>
              </a:solidFill>
              <a:ea typeface="ＭＳ Ｐゴシック" panose="020B0600070205080204" pitchFamily="34" charset="-128"/>
            </a:endParaRPr>
          </a:p>
          <a:p>
            <a:pPr lvl="1" eaLnBrk="1" hangingPunct="1"/>
            <a:r>
              <a:rPr lang="fr-FR" altLang="fr-FR" i="1" dirty="0">
                <a:solidFill>
                  <a:srgbClr val="000000"/>
                </a:solidFill>
                <a:ea typeface="ＭＳ Ｐゴシック" panose="020B0600070205080204" pitchFamily="34" charset="-128"/>
              </a:rPr>
              <a:t>Campylobacter jejuni ou coli</a:t>
            </a:r>
          </a:p>
          <a:p>
            <a:pPr lvl="1" eaLnBrk="1" hangingPunct="1"/>
            <a:r>
              <a:rPr lang="fr-FR" altLang="fr-FR" i="1" dirty="0">
                <a:solidFill>
                  <a:srgbClr val="000000"/>
                </a:solidFill>
                <a:ea typeface="ＭＳ Ｐゴシック" panose="020B0600070205080204" pitchFamily="34" charset="-128"/>
              </a:rPr>
              <a:t>Escherichia coli </a:t>
            </a:r>
            <a:r>
              <a:rPr lang="fr-FR" altLang="fr-FR" dirty="0">
                <a:solidFill>
                  <a:srgbClr val="000000"/>
                </a:solidFill>
                <a:ea typeface="ＭＳ Ｐゴシック" panose="020B0600070205080204" pitchFamily="34" charset="-128"/>
              </a:rPr>
              <a:t>entéro-invasif</a:t>
            </a:r>
          </a:p>
          <a:p>
            <a:pPr lvl="1" eaLnBrk="1" hangingPunct="1"/>
            <a:r>
              <a:rPr lang="fr-FR" altLang="fr-FR" i="1" dirty="0">
                <a:solidFill>
                  <a:srgbClr val="000000"/>
                </a:solidFill>
                <a:ea typeface="ＭＳ Ｐゴシック" panose="020B0600070205080204" pitchFamily="34" charset="-128"/>
              </a:rPr>
              <a:t>Staphylococcus aureus</a:t>
            </a: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7" name="ZoneTexte 6">
            <a:extLst>
              <a:ext uri="{FF2B5EF4-FFF2-40B4-BE49-F238E27FC236}">
                <a16:creationId xmlns:a16="http://schemas.microsoft.com/office/drawing/2014/main" id="{F60F92A2-6D3C-427E-A2AA-837FCE3E6436}"/>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C0B3CBB-CDB0-48B8-9BA9-7B09319181E0}"/>
              </a:ext>
            </a:extLst>
          </p:cNvPr>
          <p:cNvSpPr>
            <a:spLocks noGrp="1"/>
          </p:cNvSpPr>
          <p:nvPr>
            <p:ph idx="1"/>
          </p:nvPr>
        </p:nvSpPr>
        <p:spPr>
          <a:xfrm>
            <a:off x="324000" y="1800000"/>
            <a:ext cx="8229600" cy="4525963"/>
          </a:xfrm>
        </p:spPr>
        <p:txBody>
          <a:bodyPr/>
          <a:lstStyle/>
          <a:p>
            <a:pPr lvl="1" eaLnBrk="1" hangingPunct="1"/>
            <a:r>
              <a:rPr lang="fr-FR" altLang="fr-FR" i="1" dirty="0">
                <a:solidFill>
                  <a:schemeClr val="accent6">
                    <a:lumMod val="75000"/>
                  </a:schemeClr>
                </a:solidFill>
                <a:ea typeface="ＭＳ Ｐゴシック" panose="020B0600070205080204" pitchFamily="34" charset="-128"/>
              </a:rPr>
              <a:t>Shigella</a:t>
            </a:r>
            <a:endParaRPr lang="fr-FR" altLang="fr-FR" dirty="0">
              <a:solidFill>
                <a:schemeClr val="accent6">
                  <a:lumMod val="75000"/>
                </a:schemeClr>
              </a:solidFill>
              <a:ea typeface="ＭＳ Ｐゴシック" panose="020B0600070205080204" pitchFamily="34" charset="-128"/>
            </a:endParaRPr>
          </a:p>
          <a:p>
            <a:pPr lvl="1" eaLnBrk="1" hangingPunct="1"/>
            <a:r>
              <a:rPr lang="fr-FR" altLang="fr-FR" dirty="0">
                <a:solidFill>
                  <a:schemeClr val="accent6">
                    <a:lumMod val="75000"/>
                  </a:schemeClr>
                </a:solidFill>
                <a:ea typeface="ＭＳ Ｐゴシック" panose="020B0600070205080204" pitchFamily="34" charset="-128"/>
              </a:rPr>
              <a:t>Salmonelles</a:t>
            </a:r>
          </a:p>
          <a:p>
            <a:pPr lvl="1" eaLnBrk="1" hangingPunct="1"/>
            <a:r>
              <a:rPr lang="fr-FR" altLang="fr-FR" i="1" dirty="0">
                <a:solidFill>
                  <a:srgbClr val="000000"/>
                </a:solidFill>
                <a:ea typeface="ＭＳ Ｐゴシック" panose="020B0600070205080204" pitchFamily="34" charset="-128"/>
              </a:rPr>
              <a:t>Listeria monocytogenes</a:t>
            </a:r>
            <a:endParaRPr lang="fr-FR" altLang="fr-FR" dirty="0">
              <a:solidFill>
                <a:srgbClr val="000000"/>
              </a:solidFill>
              <a:ea typeface="ＭＳ Ｐゴシック" panose="020B0600070205080204" pitchFamily="34" charset="-128"/>
            </a:endParaRPr>
          </a:p>
          <a:p>
            <a:pPr lvl="1" eaLnBrk="1" hangingPunct="1"/>
            <a:r>
              <a:rPr lang="fr-FR" altLang="fr-FR" i="1" dirty="0">
                <a:solidFill>
                  <a:schemeClr val="accent6">
                    <a:lumMod val="75000"/>
                  </a:schemeClr>
                </a:solidFill>
                <a:ea typeface="ＭＳ Ｐゴシック" panose="020B0600070205080204" pitchFamily="34" charset="-128"/>
              </a:rPr>
              <a:t>Yersinia </a:t>
            </a:r>
            <a:r>
              <a:rPr lang="fr-FR" altLang="fr-FR" i="1" dirty="0" err="1">
                <a:solidFill>
                  <a:schemeClr val="accent6">
                    <a:lumMod val="75000"/>
                  </a:schemeClr>
                </a:solidFill>
                <a:ea typeface="ＭＳ Ｐゴシック" panose="020B0600070205080204" pitchFamily="34" charset="-128"/>
              </a:rPr>
              <a:t>enterocolitica</a:t>
            </a:r>
            <a:r>
              <a:rPr lang="fr-FR" altLang="fr-FR" dirty="0">
                <a:solidFill>
                  <a:schemeClr val="accent6">
                    <a:lumMod val="75000"/>
                  </a:schemeClr>
                </a:solidFill>
                <a:ea typeface="ＭＳ Ｐゴシック" panose="020B0600070205080204" pitchFamily="34" charset="-128"/>
              </a:rPr>
              <a:t> </a:t>
            </a:r>
          </a:p>
          <a:p>
            <a:pPr lvl="1" eaLnBrk="1" hangingPunct="1"/>
            <a:r>
              <a:rPr lang="fr-FR" altLang="fr-FR" i="1" dirty="0">
                <a:solidFill>
                  <a:schemeClr val="accent6">
                    <a:lumMod val="75000"/>
                  </a:schemeClr>
                </a:solidFill>
                <a:ea typeface="ＭＳ Ｐゴシック" panose="020B0600070205080204" pitchFamily="34" charset="-128"/>
              </a:rPr>
              <a:t>Campylobacter jejuni ou coli </a:t>
            </a:r>
          </a:p>
          <a:p>
            <a:pPr lvl="1" eaLnBrk="1" hangingPunct="1"/>
            <a:r>
              <a:rPr lang="fr-FR" altLang="fr-FR" i="1" dirty="0">
                <a:solidFill>
                  <a:schemeClr val="accent6">
                    <a:lumMod val="75000"/>
                  </a:schemeClr>
                </a:solidFill>
                <a:ea typeface="ＭＳ Ｐゴシック" panose="020B0600070205080204" pitchFamily="34" charset="-128"/>
              </a:rPr>
              <a:t>Escherichia coli </a:t>
            </a:r>
            <a:r>
              <a:rPr lang="fr-FR" altLang="fr-FR" dirty="0">
                <a:solidFill>
                  <a:schemeClr val="accent6">
                    <a:lumMod val="75000"/>
                  </a:schemeClr>
                </a:solidFill>
                <a:ea typeface="ＭＳ Ｐゴシック" panose="020B0600070205080204" pitchFamily="34" charset="-128"/>
              </a:rPr>
              <a:t>entéro-invasif</a:t>
            </a:r>
          </a:p>
          <a:p>
            <a:pPr lvl="1" eaLnBrk="1" hangingPunct="1"/>
            <a:r>
              <a:rPr lang="fr-FR" altLang="fr-FR" i="1" dirty="0">
                <a:solidFill>
                  <a:srgbClr val="000000"/>
                </a:solidFill>
                <a:ea typeface="ＭＳ Ｐゴシック" panose="020B0600070205080204" pitchFamily="34" charset="-128"/>
              </a:rPr>
              <a:t>Staphylococcus aureus</a:t>
            </a: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4" name="ZoneTexte 3">
            <a:extLst>
              <a:ext uri="{FF2B5EF4-FFF2-40B4-BE49-F238E27FC236}">
                <a16:creationId xmlns:a16="http://schemas.microsoft.com/office/drawing/2014/main" id="{8B7B450B-1CD6-4133-928F-E19F57D3FBE1}"/>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
        <p:nvSpPr>
          <p:cNvPr id="6" name="Rectangle 2">
            <a:extLst>
              <a:ext uri="{FF2B5EF4-FFF2-40B4-BE49-F238E27FC236}">
                <a16:creationId xmlns:a16="http://schemas.microsoft.com/office/drawing/2014/main" id="{5C1D2FE2-D70F-6814-B7A5-8EB1B7232882}"/>
              </a:ext>
            </a:extLst>
          </p:cNvPr>
          <p:cNvSpPr>
            <a:spLocks noGrp="1"/>
          </p:cNvSpPr>
          <p:nvPr>
            <p:ph type="title"/>
          </p:nvPr>
        </p:nvSpPr>
        <p:spPr>
          <a:xfrm>
            <a:off x="324000" y="180000"/>
            <a:ext cx="8280000" cy="1201738"/>
          </a:xfrm>
        </p:spPr>
        <p:txBody>
          <a:bodyPr anchor="t">
            <a:noAutofit/>
          </a:bodyPr>
          <a:lstStyle/>
          <a:p>
            <a:pPr algn="l" eaLnBrk="1" hangingPunct="1">
              <a:defRPr/>
            </a:pPr>
            <a:r>
              <a:rPr lang="fr-FR" altLang="fr-FR" sz="2400" dirty="0">
                <a:ea typeface="ＭＳ Ｐゴシック" pitchFamily="34" charset="-128"/>
              </a:rPr>
              <a:t>4. Quelles bactéries sont susceptibles d’</a:t>
            </a:r>
            <a:r>
              <a:rPr lang="fr-FR" altLang="ja-JP" sz="2400" dirty="0">
                <a:ea typeface="ＭＳ Ｐゴシック" pitchFamily="34" charset="-128"/>
              </a:rPr>
              <a:t>être à l’origine d’une diarrhée infectieuse avec un s</a:t>
            </a:r>
            <a:r>
              <a:rPr lang="fr-FR" altLang="fr-FR" sz="2400" b="1" dirty="0">
                <a:ea typeface="ＭＳ Ｐゴシック" panose="020B0600070205080204" pitchFamily="34" charset="-128"/>
              </a:rPr>
              <a:t>yndrome entéro-invasif / dysentérique ?</a:t>
            </a:r>
            <a:r>
              <a:rPr lang="fr-FR" altLang="fr-FR" sz="2400" dirty="0">
                <a:ea typeface="ＭＳ Ｐゴシック" pitchFamily="34" charset="-128"/>
              </a:rPr>
              <a:t/>
            </a:r>
            <a:br>
              <a:rPr lang="fr-FR" altLang="fr-FR" sz="2400" dirty="0">
                <a:ea typeface="ＭＳ Ｐゴシック" pitchFamily="34" charset="-128"/>
              </a:rPr>
            </a:br>
            <a:endParaRPr lang="fr-FR" altLang="fr-FR" sz="2400" dirty="0">
              <a:ea typeface="ＭＳ Ｐゴシック" pitchFamily="34" charset="-128"/>
            </a:endParaRPr>
          </a:p>
        </p:txBody>
      </p:sp>
    </p:spTree>
    <p:extLst>
      <p:ext uri="{BB962C8B-B14F-4D97-AF65-F5344CB8AC3E}">
        <p14:creationId xmlns:p14="http://schemas.microsoft.com/office/powerpoint/2010/main" val="21514571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2653E175-8516-46BA-91F0-829FA56A4FDE}"/>
              </a:ext>
            </a:extLst>
          </p:cNvPr>
          <p:cNvSpPr>
            <a:spLocks noGrp="1"/>
          </p:cNvSpPr>
          <p:nvPr>
            <p:ph idx="1"/>
          </p:nvPr>
        </p:nvSpPr>
        <p:spPr>
          <a:xfrm>
            <a:off x="324000" y="1800000"/>
            <a:ext cx="8229600" cy="4525962"/>
          </a:xfrm>
        </p:spPr>
        <p:txBody>
          <a:bodyPr/>
          <a:lstStyle/>
          <a:p>
            <a:pPr lvl="1" eaLnBrk="1" hangingPunct="1"/>
            <a:r>
              <a:rPr lang="fr-FR" altLang="fr-FR" i="1" dirty="0">
                <a:solidFill>
                  <a:srgbClr val="000000"/>
                </a:solidFill>
                <a:ea typeface="ＭＳ Ｐゴシック" panose="020B0600070205080204" pitchFamily="34" charset="-128"/>
              </a:rPr>
              <a:t>Staphylococcus aureus</a:t>
            </a:r>
            <a:r>
              <a:rPr lang="fr-FR" altLang="fr-FR" dirty="0">
                <a:solidFill>
                  <a:srgbClr val="000000"/>
                </a:solidFill>
                <a:ea typeface="ＭＳ Ｐゴシック" panose="020B0600070205080204" pitchFamily="34" charset="-128"/>
              </a:rPr>
              <a:t> </a:t>
            </a:r>
          </a:p>
          <a:p>
            <a:pPr lvl="1" eaLnBrk="1" hangingPunct="1"/>
            <a:r>
              <a:rPr lang="fr-FR" altLang="fr-FR" i="1" dirty="0">
                <a:solidFill>
                  <a:srgbClr val="000000"/>
                </a:solidFill>
                <a:ea typeface="ＭＳ Ｐゴシック" panose="020B0600070205080204" pitchFamily="34" charset="-128"/>
              </a:rPr>
              <a:t>Listeria monocytogenes</a:t>
            </a:r>
          </a:p>
          <a:p>
            <a:pPr lvl="1" eaLnBrk="1" hangingPunct="1"/>
            <a:r>
              <a:rPr lang="fr-FR" altLang="fr-FR" i="1" dirty="0">
                <a:solidFill>
                  <a:srgbClr val="000000"/>
                </a:solidFill>
                <a:ea typeface="ＭＳ Ｐゴシック" panose="020B0600070205080204" pitchFamily="34" charset="-128"/>
              </a:rPr>
              <a:t>Bacillus cereus</a:t>
            </a:r>
            <a:r>
              <a:rPr lang="fr-FR" altLang="fr-FR" dirty="0">
                <a:solidFill>
                  <a:srgbClr val="000000"/>
                </a:solidFill>
                <a:ea typeface="ＭＳ Ｐゴシック" panose="020B0600070205080204" pitchFamily="34" charset="-128"/>
              </a:rPr>
              <a:t> </a:t>
            </a:r>
          </a:p>
          <a:p>
            <a:pPr lvl="1" eaLnBrk="1" hangingPunct="1"/>
            <a:r>
              <a:rPr lang="fr-FR" altLang="fr-FR" i="1" dirty="0">
                <a:solidFill>
                  <a:srgbClr val="000000"/>
                </a:solidFill>
                <a:ea typeface="ＭＳ Ｐゴシック" panose="020B0600070205080204" pitchFamily="34" charset="-128"/>
              </a:rPr>
              <a:t>Escherichia coli </a:t>
            </a:r>
            <a:r>
              <a:rPr lang="fr-FR" altLang="fr-FR" dirty="0">
                <a:solidFill>
                  <a:srgbClr val="000000"/>
                </a:solidFill>
                <a:ea typeface="ＭＳ Ｐゴシック" panose="020B0600070205080204" pitchFamily="34" charset="-128"/>
              </a:rPr>
              <a:t>entéro-toxinogène</a:t>
            </a:r>
          </a:p>
          <a:p>
            <a:pPr lvl="1" eaLnBrk="1" hangingPunct="1"/>
            <a:r>
              <a:rPr lang="fr-FR" altLang="fr-FR" i="1" dirty="0">
                <a:solidFill>
                  <a:srgbClr val="000000"/>
                </a:solidFill>
                <a:ea typeface="ＭＳ Ｐゴシック" panose="020B0600070205080204" pitchFamily="34" charset="-128"/>
              </a:rPr>
              <a:t>Vibrio cholerae</a:t>
            </a:r>
            <a:endParaRPr lang="fr-FR" altLang="fr-FR" dirty="0">
              <a:solidFill>
                <a:srgbClr val="000000"/>
              </a:solidFill>
              <a:ea typeface="ＭＳ Ｐゴシック" panose="020B0600070205080204" pitchFamily="34" charset="-128"/>
            </a:endParaRPr>
          </a:p>
          <a:p>
            <a:pPr lvl="1" eaLnBrk="1" hangingPunct="1"/>
            <a:r>
              <a:rPr lang="fr-FR" altLang="fr-FR" i="1" dirty="0">
                <a:solidFill>
                  <a:srgbClr val="000000"/>
                </a:solidFill>
                <a:ea typeface="ＭＳ Ｐゴシック" panose="020B0600070205080204" pitchFamily="34" charset="-128"/>
              </a:rPr>
              <a:t>Clostridium perfringens</a:t>
            </a:r>
          </a:p>
          <a:p>
            <a:pPr lvl="1" eaLnBrk="1" hangingPunct="1"/>
            <a:r>
              <a:rPr lang="fr-FR" altLang="fr-FR" i="1" dirty="0">
                <a:solidFill>
                  <a:srgbClr val="000000"/>
                </a:solidFill>
                <a:ea typeface="ＭＳ Ｐゴシック" panose="020B0600070205080204" pitchFamily="34" charset="-128"/>
              </a:rPr>
              <a:t>Clostridium botulinum</a:t>
            </a:r>
          </a:p>
          <a:p>
            <a:pPr eaLnBrk="1" hangingPunct="1"/>
            <a:endParaRPr lang="fr-FR" altLang="fr-FR" sz="2400" dirty="0">
              <a:solidFill>
                <a:srgbClr val="000000"/>
              </a:solidFill>
              <a:ea typeface="ＭＳ Ｐゴシック" panose="020B0600070205080204" pitchFamily="34" charset="-128"/>
            </a:endParaRPr>
          </a:p>
        </p:txBody>
      </p:sp>
      <p:sp>
        <p:nvSpPr>
          <p:cNvPr id="4" name="ZoneTexte 3">
            <a:extLst>
              <a:ext uri="{FF2B5EF4-FFF2-40B4-BE49-F238E27FC236}">
                <a16:creationId xmlns:a16="http://schemas.microsoft.com/office/drawing/2014/main" id="{62EAF18C-97A6-4AFC-BA57-C1EDBD1DB8DA}"/>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
        <p:nvSpPr>
          <p:cNvPr id="7" name="Rectangle 2">
            <a:extLst>
              <a:ext uri="{FF2B5EF4-FFF2-40B4-BE49-F238E27FC236}">
                <a16:creationId xmlns:a16="http://schemas.microsoft.com/office/drawing/2014/main" id="{1A1F0F18-C04E-4EBB-B2B9-3EE013ECEF7B}"/>
              </a:ext>
            </a:extLst>
          </p:cNvPr>
          <p:cNvSpPr>
            <a:spLocks noGrp="1"/>
          </p:cNvSpPr>
          <p:nvPr>
            <p:ph type="title"/>
          </p:nvPr>
        </p:nvSpPr>
        <p:spPr>
          <a:xfrm>
            <a:off x="324000" y="180000"/>
            <a:ext cx="8280000" cy="1201738"/>
          </a:xfrm>
        </p:spPr>
        <p:txBody>
          <a:bodyPr anchor="t">
            <a:normAutofit/>
          </a:bodyPr>
          <a:lstStyle/>
          <a:p>
            <a:pPr algn="just" eaLnBrk="1" hangingPunct="1">
              <a:defRPr/>
            </a:pPr>
            <a:r>
              <a:rPr lang="fr-FR" altLang="fr-FR" sz="2400" dirty="0">
                <a:ea typeface="ＭＳ Ｐゴシック" pitchFamily="34" charset="-128"/>
              </a:rPr>
              <a:t>5. Quelles bactéries sont susceptibles d’</a:t>
            </a:r>
            <a:r>
              <a:rPr lang="fr-FR" altLang="ja-JP" sz="2400" dirty="0">
                <a:ea typeface="ＭＳ Ｐゴシック" pitchFamily="34" charset="-128"/>
              </a:rPr>
              <a:t>être à l’origine d’une diarrhée infectieuse avec un syndrome </a:t>
            </a:r>
            <a:r>
              <a:rPr lang="fr-FR" altLang="fr-FR" sz="2400" b="1" dirty="0">
                <a:ea typeface="ＭＳ Ｐゴシック" panose="020B0600070205080204" pitchFamily="34" charset="-128"/>
              </a:rPr>
              <a:t>entéro-toxique / cholériforme</a:t>
            </a:r>
            <a:r>
              <a:rPr lang="fr-FR" altLang="fr-FR" sz="2400" dirty="0">
                <a:ea typeface="ＭＳ Ｐゴシック" panose="020B0600070205080204" pitchFamily="34" charset="-128"/>
              </a:rPr>
              <a:t> </a:t>
            </a:r>
            <a:r>
              <a:rPr lang="fr-FR" altLang="ja-JP" sz="2400" dirty="0">
                <a:ea typeface="ＭＳ Ｐゴシック" pitchFamily="34" charset="-128"/>
              </a:rPr>
              <a:t>?</a:t>
            </a:r>
            <a:endParaRPr lang="fr-FR" altLang="fr-FR" sz="2400" dirty="0">
              <a:ea typeface="ＭＳ Ｐゴシック" pitchFamily="34" charset="-128"/>
            </a:endParaRPr>
          </a:p>
        </p:txBody>
      </p:sp>
    </p:spTree>
    <p:extLst>
      <p:ext uri="{BB962C8B-B14F-4D97-AF65-F5344CB8AC3E}">
        <p14:creationId xmlns:p14="http://schemas.microsoft.com/office/powerpoint/2010/main" val="33787880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2653E175-8516-46BA-91F0-829FA56A4FDE}"/>
              </a:ext>
            </a:extLst>
          </p:cNvPr>
          <p:cNvSpPr>
            <a:spLocks noGrp="1"/>
          </p:cNvSpPr>
          <p:nvPr>
            <p:ph idx="1"/>
          </p:nvPr>
        </p:nvSpPr>
        <p:spPr>
          <a:xfrm>
            <a:off x="324000" y="1800000"/>
            <a:ext cx="8280000" cy="4525962"/>
          </a:xfrm>
        </p:spPr>
        <p:txBody>
          <a:bodyPr/>
          <a:lstStyle/>
          <a:p>
            <a:pPr lvl="1" eaLnBrk="1" hangingPunct="1"/>
            <a:r>
              <a:rPr lang="fr-FR" altLang="fr-FR" i="1" dirty="0" smtClean="0">
                <a:solidFill>
                  <a:schemeClr val="accent6">
                    <a:lumMod val="75000"/>
                  </a:schemeClr>
                </a:solidFill>
                <a:ea typeface="ＭＳ Ｐゴシック" panose="020B0600070205080204" pitchFamily="34" charset="-128"/>
              </a:rPr>
              <a:t>Staphylococcus</a:t>
            </a:r>
            <a:r>
              <a:rPr lang="fr-FR" altLang="fr-FR" i="1" dirty="0">
                <a:solidFill>
                  <a:schemeClr val="accent6">
                    <a:lumMod val="75000"/>
                  </a:schemeClr>
                </a:solidFill>
                <a:ea typeface="ＭＳ Ｐゴシック" panose="020B0600070205080204" pitchFamily="34" charset="-128"/>
              </a:rPr>
              <a:t> aureus</a:t>
            </a:r>
            <a:endParaRPr lang="fr-FR" altLang="fr-FR" dirty="0">
              <a:solidFill>
                <a:schemeClr val="accent6">
                  <a:lumMod val="75000"/>
                </a:schemeClr>
              </a:solidFill>
              <a:ea typeface="ＭＳ Ｐゴシック" panose="020B0600070205080204" pitchFamily="34" charset="-128"/>
            </a:endParaRPr>
          </a:p>
          <a:p>
            <a:pPr lvl="1" eaLnBrk="1" hangingPunct="1"/>
            <a:r>
              <a:rPr lang="fr-FR" altLang="fr-FR" i="1" dirty="0">
                <a:solidFill>
                  <a:srgbClr val="000000"/>
                </a:solidFill>
                <a:ea typeface="ＭＳ Ｐゴシック" panose="020B0600070205080204" pitchFamily="34" charset="-128"/>
              </a:rPr>
              <a:t>Listeria monocytogenes</a:t>
            </a:r>
          </a:p>
          <a:p>
            <a:pPr lvl="1" eaLnBrk="1" hangingPunct="1"/>
            <a:r>
              <a:rPr lang="fr-FR" altLang="fr-FR" i="1" dirty="0">
                <a:solidFill>
                  <a:schemeClr val="accent6">
                    <a:lumMod val="75000"/>
                  </a:schemeClr>
                </a:solidFill>
                <a:ea typeface="ＭＳ Ｐゴシック" panose="020B0600070205080204" pitchFamily="34" charset="-128"/>
              </a:rPr>
              <a:t>Bacillus cereus</a:t>
            </a:r>
            <a:r>
              <a:rPr lang="fr-FR" altLang="fr-FR" dirty="0">
                <a:solidFill>
                  <a:schemeClr val="accent6">
                    <a:lumMod val="75000"/>
                  </a:schemeClr>
                </a:solidFill>
                <a:ea typeface="ＭＳ Ｐゴシック" panose="020B0600070205080204" pitchFamily="34" charset="-128"/>
              </a:rPr>
              <a:t> </a:t>
            </a:r>
          </a:p>
          <a:p>
            <a:pPr lvl="1" eaLnBrk="1" hangingPunct="1"/>
            <a:r>
              <a:rPr lang="fr-FR" altLang="fr-FR" i="1" dirty="0">
                <a:solidFill>
                  <a:schemeClr val="accent6">
                    <a:lumMod val="75000"/>
                  </a:schemeClr>
                </a:solidFill>
                <a:ea typeface="ＭＳ Ｐゴシック" panose="020B0600070205080204" pitchFamily="34" charset="-128"/>
              </a:rPr>
              <a:t>Escherichia coli </a:t>
            </a:r>
            <a:r>
              <a:rPr lang="fr-FR" altLang="fr-FR" dirty="0">
                <a:solidFill>
                  <a:schemeClr val="accent6">
                    <a:lumMod val="75000"/>
                  </a:schemeClr>
                </a:solidFill>
                <a:ea typeface="ＭＳ Ｐゴシック" panose="020B0600070205080204" pitchFamily="34" charset="-128"/>
              </a:rPr>
              <a:t>entéro-toxinogène </a:t>
            </a:r>
          </a:p>
          <a:p>
            <a:pPr lvl="1" eaLnBrk="1" hangingPunct="1"/>
            <a:r>
              <a:rPr lang="fr-FR" altLang="fr-FR" i="1" dirty="0">
                <a:solidFill>
                  <a:schemeClr val="accent6">
                    <a:lumMod val="75000"/>
                  </a:schemeClr>
                </a:solidFill>
                <a:ea typeface="ＭＳ Ｐゴシック" panose="020B0600070205080204" pitchFamily="34" charset="-128"/>
              </a:rPr>
              <a:t>Vibrio cholerae</a:t>
            </a:r>
            <a:endParaRPr lang="fr-FR" altLang="fr-FR" dirty="0">
              <a:solidFill>
                <a:schemeClr val="accent6">
                  <a:lumMod val="75000"/>
                </a:schemeClr>
              </a:solidFill>
              <a:ea typeface="ＭＳ Ｐゴシック" panose="020B0600070205080204" pitchFamily="34" charset="-128"/>
            </a:endParaRPr>
          </a:p>
          <a:p>
            <a:pPr lvl="1" eaLnBrk="1" hangingPunct="1"/>
            <a:r>
              <a:rPr lang="fr-FR" altLang="fr-FR" i="1" dirty="0">
                <a:solidFill>
                  <a:schemeClr val="accent6">
                    <a:lumMod val="75000"/>
                  </a:schemeClr>
                </a:solidFill>
                <a:ea typeface="ＭＳ Ｐゴシック" panose="020B0600070205080204" pitchFamily="34" charset="-128"/>
              </a:rPr>
              <a:t>Clostridium perfringens</a:t>
            </a:r>
          </a:p>
          <a:p>
            <a:pPr lvl="1" eaLnBrk="1" hangingPunct="1"/>
            <a:r>
              <a:rPr lang="fr-FR" altLang="fr-FR" i="1" dirty="0">
                <a:solidFill>
                  <a:srgbClr val="000000"/>
                </a:solidFill>
                <a:ea typeface="ＭＳ Ｐゴシック" panose="020B0600070205080204" pitchFamily="34" charset="-128"/>
              </a:rPr>
              <a:t>Clostridium botulinum</a:t>
            </a:r>
          </a:p>
          <a:p>
            <a:pPr eaLnBrk="1" hangingPunct="1"/>
            <a:endParaRPr lang="fr-FR" altLang="fr-FR" sz="2400" dirty="0">
              <a:solidFill>
                <a:srgbClr val="000000"/>
              </a:solidFill>
              <a:ea typeface="ＭＳ Ｐゴシック" panose="020B0600070205080204" pitchFamily="34" charset="-128"/>
            </a:endParaRPr>
          </a:p>
        </p:txBody>
      </p:sp>
      <p:sp>
        <p:nvSpPr>
          <p:cNvPr id="4" name="ZoneTexte 3">
            <a:extLst>
              <a:ext uri="{FF2B5EF4-FFF2-40B4-BE49-F238E27FC236}">
                <a16:creationId xmlns:a16="http://schemas.microsoft.com/office/drawing/2014/main" id="{44C17194-3035-4F6A-8B47-A2C6012FD986}"/>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
        <p:nvSpPr>
          <p:cNvPr id="5" name="Rectangle 2">
            <a:extLst>
              <a:ext uri="{FF2B5EF4-FFF2-40B4-BE49-F238E27FC236}">
                <a16:creationId xmlns:a16="http://schemas.microsoft.com/office/drawing/2014/main" id="{578B9A96-975D-9A56-D107-72E618612302}"/>
              </a:ext>
            </a:extLst>
          </p:cNvPr>
          <p:cNvSpPr>
            <a:spLocks noGrp="1"/>
          </p:cNvSpPr>
          <p:nvPr>
            <p:ph type="title"/>
          </p:nvPr>
        </p:nvSpPr>
        <p:spPr>
          <a:xfrm>
            <a:off x="324000" y="180000"/>
            <a:ext cx="8280000" cy="1201738"/>
          </a:xfrm>
        </p:spPr>
        <p:txBody>
          <a:bodyPr anchor="t">
            <a:normAutofit/>
          </a:bodyPr>
          <a:lstStyle/>
          <a:p>
            <a:pPr algn="just" eaLnBrk="1" hangingPunct="1">
              <a:defRPr/>
            </a:pPr>
            <a:r>
              <a:rPr lang="fr-FR" altLang="fr-FR" sz="2400" dirty="0">
                <a:ea typeface="ＭＳ Ｐゴシック" pitchFamily="34" charset="-128"/>
              </a:rPr>
              <a:t>5. Quelles bactéries sont susceptibles d’</a:t>
            </a:r>
            <a:r>
              <a:rPr lang="fr-FR" altLang="ja-JP" sz="2400" dirty="0">
                <a:ea typeface="ＭＳ Ｐゴシック" pitchFamily="34" charset="-128"/>
              </a:rPr>
              <a:t>être à l’origine d’une diarrhée infectieuse avec un syndrome </a:t>
            </a:r>
            <a:r>
              <a:rPr lang="fr-FR" altLang="fr-FR" sz="2400" b="1" dirty="0">
                <a:ea typeface="ＭＳ Ｐゴシック" panose="020B0600070205080204" pitchFamily="34" charset="-128"/>
              </a:rPr>
              <a:t>entéro-toxique / cholériforme</a:t>
            </a:r>
            <a:r>
              <a:rPr lang="fr-FR" altLang="fr-FR" sz="2400" dirty="0">
                <a:ea typeface="ＭＳ Ｐゴシック" panose="020B0600070205080204" pitchFamily="34" charset="-128"/>
              </a:rPr>
              <a:t> </a:t>
            </a:r>
            <a:r>
              <a:rPr lang="fr-FR" altLang="ja-JP" sz="2400" dirty="0">
                <a:ea typeface="ＭＳ Ｐゴシック" pitchFamily="34" charset="-128"/>
              </a:rPr>
              <a:t>?</a:t>
            </a:r>
            <a:endParaRPr lang="fr-FR" altLang="fr-FR" sz="2400" dirty="0">
              <a:ea typeface="ＭＳ Ｐゴシック"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324000" y="5399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r>
              <a:rPr lang="fr-FR" altLang="fr-FR" sz="2400" b="1" dirty="0"/>
              <a:t>De garde aux urgences un lundi soir, vous recevez dans la matinée dix personnes de familles différentes dont 4 enfants qui se plaignent de symptômes analogues. Elles présentent depuis le début de la matinée </a:t>
            </a:r>
            <a:r>
              <a:rPr lang="fr-FR" altLang="ja-JP" sz="2400" b="1" dirty="0"/>
              <a:t>une hyperthermie à 38,5°C, des douleurs abdominales et des selles abondantes, liquides qui inquiètent vos patients car ils vous signalent voir du sang dans leur selles. Un des enfants a également vomi. Votre interrogatoire vous révèle que ces personnes ont toutes participé le samedi précédent à un barbecue pour fêter le début de l’été. Au menu : brochettes de volailles, grillades de bœuf, brie et salade de fruits frais.</a:t>
            </a:r>
          </a:p>
          <a:p>
            <a:pPr marL="0" indent="0" eaLnBrk="1" hangingPunct="1">
              <a:spcBef>
                <a:spcPts val="0"/>
              </a:spcBef>
              <a:buFont typeface="Arial" panose="020B0604020202020204" pitchFamily="34" charset="0"/>
              <a:buNone/>
            </a:pPr>
            <a:endParaRPr lang="fr-FR" altLang="fr-FR" sz="2400" b="1" dirty="0"/>
          </a:p>
          <a:p>
            <a:pPr marL="0" indent="0" eaLnBrk="1" hangingPunct="1">
              <a:spcBef>
                <a:spcPts val="0"/>
              </a:spcBef>
              <a:buNone/>
            </a:pPr>
            <a:r>
              <a:rPr lang="fr-FR" altLang="fr-FR" sz="2400" b="1" dirty="0">
                <a:ea typeface="ＭＳ Ｐゴシック" charset="-128"/>
              </a:rPr>
              <a:t>5. Quel agent pathogène redoutez-vous ici ? Justifiez votre réponse.</a:t>
            </a:r>
            <a:endParaRPr lang="fr-FR" altLang="fr-FR" sz="2400" b="1" dirty="0"/>
          </a:p>
        </p:txBody>
      </p:sp>
    </p:spTree>
    <p:extLst>
      <p:ext uri="{BB962C8B-B14F-4D97-AF65-F5344CB8AC3E}">
        <p14:creationId xmlns:p14="http://schemas.microsoft.com/office/powerpoint/2010/main" val="6266411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D51EF016-25EE-4F87-9619-76EDE6A1F29A}"/>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
        <p:nvSpPr>
          <p:cNvPr id="6" name="Espace réservé du contenu 2">
            <a:extLst>
              <a:ext uri="{FF2B5EF4-FFF2-40B4-BE49-F238E27FC236}">
                <a16:creationId xmlns:a16="http://schemas.microsoft.com/office/drawing/2014/main" id="{326ABCA0-9052-4944-89D0-3EC47802DE5E}"/>
              </a:ext>
            </a:extLst>
          </p:cNvPr>
          <p:cNvSpPr txBox="1">
            <a:spLocks/>
          </p:cNvSpPr>
          <p:nvPr/>
        </p:nvSpPr>
        <p:spPr bwMode="auto">
          <a:xfrm>
            <a:off x="609600" y="211434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eaLnBrk="1" hangingPunct="1"/>
            <a:r>
              <a:rPr lang="fr-FR" altLang="fr-FR" i="1" dirty="0">
                <a:ea typeface="ＭＳ Ｐゴシック" panose="020B0600070205080204" pitchFamily="34" charset="-128"/>
              </a:rPr>
              <a:t>Shigella</a:t>
            </a:r>
            <a:endParaRPr lang="fr-FR" altLang="fr-FR" dirty="0">
              <a:ea typeface="ＭＳ Ｐゴシック" panose="020B0600070205080204" pitchFamily="34" charset="-128"/>
            </a:endParaRPr>
          </a:p>
          <a:p>
            <a:pPr lvl="1" eaLnBrk="1" hangingPunct="1"/>
            <a:r>
              <a:rPr lang="fr-FR" altLang="fr-FR" dirty="0">
                <a:ea typeface="ＭＳ Ｐゴシック" panose="020B0600070205080204" pitchFamily="34" charset="-128"/>
              </a:rPr>
              <a:t>Salmonelles</a:t>
            </a:r>
          </a:p>
          <a:p>
            <a:pPr lvl="1" eaLnBrk="1" hangingPunct="1"/>
            <a:r>
              <a:rPr lang="fr-FR" altLang="fr-FR" i="1" dirty="0">
                <a:ea typeface="ＭＳ Ｐゴシック" panose="020B0600070205080204" pitchFamily="34" charset="-128"/>
              </a:rPr>
              <a:t>Listeria monocytogenes</a:t>
            </a:r>
          </a:p>
          <a:p>
            <a:pPr lvl="1" eaLnBrk="1" hangingPunct="1"/>
            <a:r>
              <a:rPr lang="fr-FR" altLang="fr-FR" i="1" dirty="0">
                <a:ea typeface="ＭＳ Ｐゴシック" panose="020B0600070205080204" pitchFamily="34" charset="-128"/>
              </a:rPr>
              <a:t>Yersinia </a:t>
            </a:r>
            <a:r>
              <a:rPr lang="fr-FR" altLang="fr-FR" i="1" dirty="0" err="1">
                <a:ea typeface="ＭＳ Ｐゴシック" panose="020B0600070205080204" pitchFamily="34" charset="-128"/>
              </a:rPr>
              <a:t>enterocolitica</a:t>
            </a:r>
            <a:endParaRPr lang="fr-FR" altLang="fr-FR" dirty="0">
              <a:ea typeface="ＭＳ Ｐゴシック" panose="020B0600070205080204" pitchFamily="34" charset="-128"/>
            </a:endParaRPr>
          </a:p>
          <a:p>
            <a:pPr lvl="1" eaLnBrk="1" hangingPunct="1"/>
            <a:r>
              <a:rPr lang="fr-FR" altLang="fr-FR" i="1" dirty="0">
                <a:ea typeface="ＭＳ Ｐゴシック" panose="020B0600070205080204" pitchFamily="34" charset="-128"/>
              </a:rPr>
              <a:t>Campylobacter jejuni ou coli</a:t>
            </a:r>
          </a:p>
          <a:p>
            <a:pPr lvl="1" eaLnBrk="1" hangingPunct="1"/>
            <a:r>
              <a:rPr lang="fr-FR" altLang="fr-FR" i="1" dirty="0">
                <a:ea typeface="ＭＳ Ｐゴシック" panose="020B0600070205080204" pitchFamily="34" charset="-128"/>
              </a:rPr>
              <a:t>E. coli </a:t>
            </a:r>
            <a:r>
              <a:rPr lang="fr-FR" altLang="fr-FR" dirty="0">
                <a:ea typeface="ＭＳ Ｐゴシック" panose="020B0600070205080204" pitchFamily="34" charset="-128"/>
              </a:rPr>
              <a:t>entéro-invasif</a:t>
            </a:r>
          </a:p>
          <a:p>
            <a:pPr lvl="1" eaLnBrk="1" hangingPunct="1"/>
            <a:r>
              <a:rPr lang="fr-FR" altLang="fr-FR" i="1" dirty="0">
                <a:ea typeface="ＭＳ Ｐゴシック" panose="020B0600070205080204" pitchFamily="34" charset="-128"/>
              </a:rPr>
              <a:t>Staphylococcus aureus</a:t>
            </a: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7" name="ZoneTexte 6">
            <a:extLst>
              <a:ext uri="{FF2B5EF4-FFF2-40B4-BE49-F238E27FC236}">
                <a16:creationId xmlns:a16="http://schemas.microsoft.com/office/drawing/2014/main" id="{F5699ADD-5C95-4616-942A-2F4FEADD4161}"/>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a:extLst>
              <a:ext uri="{FF2B5EF4-FFF2-40B4-BE49-F238E27FC236}">
                <a16:creationId xmlns:a16="http://schemas.microsoft.com/office/drawing/2014/main" id="{35A4F74B-C44D-B04A-86CC-0CECDB9A9635}"/>
              </a:ext>
            </a:extLst>
          </p:cNvPr>
          <p:cNvSpPr>
            <a:spLocks noGrp="1"/>
          </p:cNvSpPr>
          <p:nvPr>
            <p:ph type="title"/>
          </p:nvPr>
        </p:nvSpPr>
        <p:spPr>
          <a:xfrm>
            <a:off x="542925" y="2351088"/>
            <a:ext cx="8229600" cy="1143000"/>
          </a:xfrm>
        </p:spPr>
        <p:txBody>
          <a:bodyPr/>
          <a:lstStyle/>
          <a:p>
            <a:r>
              <a:rPr lang="fr-FR" altLang="fr-FR" dirty="0">
                <a:ea typeface="ＭＳ Ｐゴシック" panose="020B0600070205080204" pitchFamily="34" charset="-128"/>
              </a:rPr>
              <a:t>Déroulé / Consignes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326ABCA0-9052-4944-89D0-3EC47802DE5E}"/>
              </a:ext>
            </a:extLst>
          </p:cNvPr>
          <p:cNvSpPr txBox="1">
            <a:spLocks/>
          </p:cNvSpPr>
          <p:nvPr/>
        </p:nvSpPr>
        <p:spPr bwMode="auto">
          <a:xfrm>
            <a:off x="609600" y="211434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eaLnBrk="1" hangingPunct="1"/>
            <a:r>
              <a:rPr lang="fr-FR" altLang="fr-FR" i="1" dirty="0">
                <a:ea typeface="ＭＳ Ｐゴシック" panose="020B0600070205080204" pitchFamily="34" charset="-128"/>
              </a:rPr>
              <a:t>Shigella</a:t>
            </a:r>
            <a:endParaRPr lang="fr-FR" altLang="fr-FR" dirty="0">
              <a:ea typeface="ＭＳ Ｐゴシック" panose="020B0600070205080204" pitchFamily="34" charset="-128"/>
            </a:endParaRPr>
          </a:p>
          <a:p>
            <a:pPr lvl="1" eaLnBrk="1" hangingPunct="1"/>
            <a:r>
              <a:rPr lang="fr-FR" altLang="fr-FR" dirty="0">
                <a:ea typeface="ＭＳ Ｐゴシック" panose="020B0600070205080204" pitchFamily="34" charset="-128"/>
              </a:rPr>
              <a:t>Salmonelles</a:t>
            </a:r>
          </a:p>
          <a:p>
            <a:pPr lvl="1" eaLnBrk="1" hangingPunct="1"/>
            <a:r>
              <a:rPr lang="fr-FR" altLang="fr-FR" i="1" dirty="0">
                <a:ea typeface="ＭＳ Ｐゴシック" panose="020B0600070205080204" pitchFamily="34" charset="-128"/>
              </a:rPr>
              <a:t>Listeria monocytogenes</a:t>
            </a:r>
            <a:endParaRPr lang="fr-FR" altLang="fr-FR" dirty="0">
              <a:ea typeface="ＭＳ Ｐゴシック" panose="020B0600070205080204" pitchFamily="34" charset="-128"/>
            </a:endParaRPr>
          </a:p>
          <a:p>
            <a:pPr lvl="1" eaLnBrk="1" hangingPunct="1"/>
            <a:r>
              <a:rPr lang="fr-FR" altLang="fr-FR" i="1" dirty="0">
                <a:ea typeface="ＭＳ Ｐゴシック" panose="020B0600070205080204" pitchFamily="34" charset="-128"/>
              </a:rPr>
              <a:t>Yersinia </a:t>
            </a:r>
            <a:r>
              <a:rPr lang="fr-FR" altLang="fr-FR" i="1" dirty="0" err="1">
                <a:ea typeface="ＭＳ Ｐゴシック" panose="020B0600070205080204" pitchFamily="34" charset="-128"/>
              </a:rPr>
              <a:t>enterocolitica</a:t>
            </a:r>
            <a:endParaRPr lang="fr-FR" altLang="fr-FR" dirty="0">
              <a:ea typeface="ＭＳ Ｐゴシック" panose="020B0600070205080204" pitchFamily="34" charset="-128"/>
            </a:endParaRPr>
          </a:p>
          <a:p>
            <a:pPr lvl="1" eaLnBrk="1" hangingPunct="1"/>
            <a:r>
              <a:rPr lang="fr-FR" altLang="fr-FR" i="1" dirty="0">
                <a:solidFill>
                  <a:schemeClr val="accent6">
                    <a:lumMod val="75000"/>
                  </a:schemeClr>
                </a:solidFill>
                <a:ea typeface="ＭＳ Ｐゴシック" panose="020B0600070205080204" pitchFamily="34" charset="-128"/>
              </a:rPr>
              <a:t>Campylobacter jejuni ou coli </a:t>
            </a:r>
          </a:p>
          <a:p>
            <a:pPr lvl="1" eaLnBrk="1" hangingPunct="1"/>
            <a:r>
              <a:rPr lang="fr-FR" altLang="fr-FR" i="1" dirty="0">
                <a:ea typeface="ＭＳ Ｐゴシック" panose="020B0600070205080204" pitchFamily="34" charset="-128"/>
              </a:rPr>
              <a:t>E. coli </a:t>
            </a:r>
            <a:r>
              <a:rPr lang="fr-FR" altLang="fr-FR" dirty="0">
                <a:ea typeface="ＭＳ Ｐゴシック" panose="020B0600070205080204" pitchFamily="34" charset="-128"/>
              </a:rPr>
              <a:t>entéro-invasif</a:t>
            </a:r>
          </a:p>
          <a:p>
            <a:pPr lvl="1" eaLnBrk="1" hangingPunct="1"/>
            <a:r>
              <a:rPr lang="fr-FR" altLang="fr-FR" i="1" dirty="0">
                <a:ea typeface="ＭＳ Ｐゴシック" panose="020B0600070205080204" pitchFamily="34" charset="-128"/>
              </a:rPr>
              <a:t>Staphylococcus aureus</a:t>
            </a: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7" name="ZoneTexte 6">
            <a:extLst>
              <a:ext uri="{FF2B5EF4-FFF2-40B4-BE49-F238E27FC236}">
                <a16:creationId xmlns:a16="http://schemas.microsoft.com/office/drawing/2014/main" id="{F5699ADD-5C95-4616-942A-2F4FEADD4161}"/>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
        <p:nvSpPr>
          <p:cNvPr id="8" name="Rectangle 2">
            <a:extLst>
              <a:ext uri="{FF2B5EF4-FFF2-40B4-BE49-F238E27FC236}">
                <a16:creationId xmlns:a16="http://schemas.microsoft.com/office/drawing/2014/main" id="{FCB6D1D2-1965-43BB-928F-022FDD181BA6}"/>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Tree>
    <p:extLst>
      <p:ext uri="{BB962C8B-B14F-4D97-AF65-F5344CB8AC3E}">
        <p14:creationId xmlns:p14="http://schemas.microsoft.com/office/powerpoint/2010/main" val="1895502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4">
            <a:extLst>
              <a:ext uri="{FF2B5EF4-FFF2-40B4-BE49-F238E27FC236}">
                <a16:creationId xmlns:a16="http://schemas.microsoft.com/office/drawing/2014/main" id="{51142FE8-BBBF-408C-B5B4-9637A5AA9817}"/>
              </a:ext>
            </a:extLst>
          </p:cNvPr>
          <p:cNvSpPr>
            <a:spLocks/>
          </p:cNvSpPr>
          <p:nvPr/>
        </p:nvSpPr>
        <p:spPr bwMode="auto">
          <a:xfrm>
            <a:off x="342900" y="942975"/>
            <a:ext cx="82296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ct val="120000"/>
              </a:lnSpc>
              <a:buFont typeface="Arial" panose="020B0604020202020204" pitchFamily="34" charset="0"/>
              <a:buNone/>
            </a:pPr>
            <a:r>
              <a:rPr lang="fr-FR" altLang="fr-FR" sz="2400" dirty="0"/>
              <a:t>	De garde aux urgences un lundi soir, vous recevez dans la matinée dix personnes de familles différentes dont 4 enfants qui se plaignent de symptômes analogues. Elles présentent depuis le début de la matinée </a:t>
            </a:r>
            <a:r>
              <a:rPr lang="fr-FR" altLang="ja-JP" sz="2400" dirty="0"/>
              <a:t>une </a:t>
            </a:r>
            <a:r>
              <a:rPr lang="fr-FR" altLang="ja-JP" sz="2400" b="1" dirty="0">
                <a:solidFill>
                  <a:srgbClr val="FF6600"/>
                </a:solidFill>
              </a:rPr>
              <a:t>hyperthermie à 38,5°C</a:t>
            </a:r>
            <a:r>
              <a:rPr lang="fr-FR" altLang="ja-JP" sz="2400" dirty="0"/>
              <a:t>, des </a:t>
            </a:r>
            <a:r>
              <a:rPr lang="fr-FR" altLang="ja-JP" sz="2400" b="1" dirty="0">
                <a:solidFill>
                  <a:srgbClr val="FF6600"/>
                </a:solidFill>
              </a:rPr>
              <a:t>douleurs abdominales </a:t>
            </a:r>
            <a:r>
              <a:rPr lang="fr-FR" altLang="ja-JP" sz="2400" dirty="0"/>
              <a:t>et des </a:t>
            </a:r>
            <a:r>
              <a:rPr lang="fr-FR" altLang="ja-JP" sz="2400" b="1" dirty="0">
                <a:solidFill>
                  <a:srgbClr val="FF6600"/>
                </a:solidFill>
              </a:rPr>
              <a:t>selles abondantes, liquides </a:t>
            </a:r>
            <a:r>
              <a:rPr lang="fr-FR" altLang="ja-JP" sz="2400" dirty="0"/>
              <a:t>qui inquiètent vos patients car ils vous signalent voir du </a:t>
            </a:r>
            <a:r>
              <a:rPr lang="fr-FR" altLang="ja-JP" sz="2400" b="1" dirty="0">
                <a:solidFill>
                  <a:srgbClr val="FF6600"/>
                </a:solidFill>
              </a:rPr>
              <a:t>sang dans leur selles</a:t>
            </a:r>
            <a:r>
              <a:rPr lang="fr-FR" altLang="ja-JP" sz="2400" dirty="0"/>
              <a:t>. Un des enfants a </a:t>
            </a:r>
            <a:r>
              <a:rPr lang="fr-FR" altLang="ja-JP" sz="2400" b="1" dirty="0">
                <a:solidFill>
                  <a:srgbClr val="FF6600"/>
                </a:solidFill>
              </a:rPr>
              <a:t>également vomi</a:t>
            </a:r>
            <a:r>
              <a:rPr lang="fr-FR" altLang="ja-JP" sz="2400" dirty="0"/>
              <a:t>. Votre interrogatoire vous révèle que ces personnes ont toutes participé le samedi précédent à un barbecue pour fêter le début de l’été. Au menu : brochettes de volaille, grillades de bœuf et salade de fruits frais.</a:t>
            </a:r>
            <a:endParaRPr lang="fr-FR" altLang="fr-FR" sz="2400" dirty="0"/>
          </a:p>
        </p:txBody>
      </p:sp>
      <p:sp>
        <p:nvSpPr>
          <p:cNvPr id="2" name="Rectangle 1">
            <a:extLst>
              <a:ext uri="{FF2B5EF4-FFF2-40B4-BE49-F238E27FC236}">
                <a16:creationId xmlns:a16="http://schemas.microsoft.com/office/drawing/2014/main" id="{18DA9665-856D-49CF-9891-68806BACE43F}"/>
              </a:ext>
            </a:extLst>
          </p:cNvPr>
          <p:cNvSpPr>
            <a:spLocks noChangeArrowheads="1"/>
          </p:cNvSpPr>
          <p:nvPr/>
        </p:nvSpPr>
        <p:spPr bwMode="auto">
          <a:xfrm>
            <a:off x="342900" y="5857875"/>
            <a:ext cx="2928938" cy="771525"/>
          </a:xfrm>
          <a:prstGeom prst="rect">
            <a:avLst/>
          </a:prstGeom>
          <a:solidFill>
            <a:srgbClr val="F79646"/>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dirty="0">
                <a:latin typeface="Calibri" charset="0"/>
              </a:rPr>
              <a:t>Syndrome dysentérique</a:t>
            </a:r>
          </a:p>
        </p:txBody>
      </p:sp>
      <p:sp>
        <p:nvSpPr>
          <p:cNvPr id="7" name="Rectangle 2">
            <a:extLst>
              <a:ext uri="{FF2B5EF4-FFF2-40B4-BE49-F238E27FC236}">
                <a16:creationId xmlns:a16="http://schemas.microsoft.com/office/drawing/2014/main" id="{6E34ED81-2C53-4DF8-AB29-3395FF03A3F5}"/>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4">
            <a:extLst>
              <a:ext uri="{FF2B5EF4-FFF2-40B4-BE49-F238E27FC236}">
                <a16:creationId xmlns:a16="http://schemas.microsoft.com/office/drawing/2014/main" id="{F910CBA9-016A-45BD-9287-4489169049DC}"/>
              </a:ext>
            </a:extLst>
          </p:cNvPr>
          <p:cNvSpPr>
            <a:spLocks/>
          </p:cNvSpPr>
          <p:nvPr/>
        </p:nvSpPr>
        <p:spPr bwMode="auto">
          <a:xfrm>
            <a:off x="342900" y="942975"/>
            <a:ext cx="82296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ct val="120000"/>
              </a:lnSpc>
              <a:buFont typeface="Arial" panose="020B0604020202020204" pitchFamily="34" charset="0"/>
              <a:buNone/>
            </a:pPr>
            <a:r>
              <a:rPr lang="fr-FR" altLang="fr-FR" sz="2400"/>
              <a:t>	De garde aux urgences un </a:t>
            </a:r>
            <a:r>
              <a:rPr lang="fr-FR" altLang="fr-FR" sz="2400" b="1">
                <a:solidFill>
                  <a:schemeClr val="accent1"/>
                </a:solidFill>
              </a:rPr>
              <a:t>lundi soir</a:t>
            </a:r>
            <a:r>
              <a:rPr lang="fr-FR" altLang="fr-FR" sz="2400"/>
              <a:t>, vous recevez dans la matinée dix personnes de familles différentes dont 4 enfants qui se plaignent de symptômes analogues. Elles présentent depuis le début de la matinée </a:t>
            </a:r>
            <a:r>
              <a:rPr lang="fr-FR" altLang="ja-JP" sz="2400"/>
              <a:t>une hyperthermie à 38,5°C, des douleurs abdominales et des selles abondantes, liquides qui inquiètent vos patients car ils vous signalent voir du sang dans leur selles. Un des enfants a également vomi. Votre interrogatoire vous révèle que ces personnes ont toutes participé le </a:t>
            </a:r>
            <a:r>
              <a:rPr lang="fr-FR" altLang="ja-JP" sz="2400" b="1">
                <a:solidFill>
                  <a:schemeClr val="accent1"/>
                </a:solidFill>
              </a:rPr>
              <a:t>samedi précédent </a:t>
            </a:r>
            <a:r>
              <a:rPr lang="fr-FR" altLang="ja-JP" sz="2400"/>
              <a:t>à un barbecue pour fêter le début de l’été. Au menu : brochettes de volaille, grillades de bœuf et salade de fruits frais.</a:t>
            </a:r>
            <a:endParaRPr lang="fr-FR" altLang="fr-FR" sz="2400"/>
          </a:p>
        </p:txBody>
      </p:sp>
      <p:sp>
        <p:nvSpPr>
          <p:cNvPr id="2" name="Rectangle 1">
            <a:extLst>
              <a:ext uri="{FF2B5EF4-FFF2-40B4-BE49-F238E27FC236}">
                <a16:creationId xmlns:a16="http://schemas.microsoft.com/office/drawing/2014/main" id="{BCAEAB12-4C2B-4629-9B15-E0BC272A21BD}"/>
              </a:ext>
            </a:extLst>
          </p:cNvPr>
          <p:cNvSpPr>
            <a:spLocks noChangeArrowheads="1"/>
          </p:cNvSpPr>
          <p:nvPr/>
        </p:nvSpPr>
        <p:spPr bwMode="auto">
          <a:xfrm>
            <a:off x="342900" y="5857875"/>
            <a:ext cx="2928938" cy="771525"/>
          </a:xfrm>
          <a:prstGeom prst="rect">
            <a:avLst/>
          </a:prstGeom>
          <a:solidFill>
            <a:srgbClr val="F79646"/>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Syndrome dysentérique</a:t>
            </a:r>
          </a:p>
        </p:txBody>
      </p:sp>
      <p:sp>
        <p:nvSpPr>
          <p:cNvPr id="5" name="Rectangle 4">
            <a:extLst>
              <a:ext uri="{FF2B5EF4-FFF2-40B4-BE49-F238E27FC236}">
                <a16:creationId xmlns:a16="http://schemas.microsoft.com/office/drawing/2014/main" id="{8A5E88B7-0E7D-4973-9F3A-2FB0D425D637}"/>
              </a:ext>
            </a:extLst>
          </p:cNvPr>
          <p:cNvSpPr>
            <a:spLocks noChangeArrowheads="1"/>
          </p:cNvSpPr>
          <p:nvPr/>
        </p:nvSpPr>
        <p:spPr bwMode="auto">
          <a:xfrm>
            <a:off x="3352800" y="5857875"/>
            <a:ext cx="2543175" cy="771525"/>
          </a:xfrm>
          <a:prstGeom prst="rect">
            <a:avLst/>
          </a:prstGeom>
          <a:solidFill>
            <a:schemeClr val="accent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Délai ≈ 48h</a:t>
            </a:r>
          </a:p>
        </p:txBody>
      </p:sp>
      <p:sp>
        <p:nvSpPr>
          <p:cNvPr id="8" name="Rectangle 2">
            <a:extLst>
              <a:ext uri="{FF2B5EF4-FFF2-40B4-BE49-F238E27FC236}">
                <a16:creationId xmlns:a16="http://schemas.microsoft.com/office/drawing/2014/main" id="{AC28FB39-BC68-4877-8AD2-B140D22F4CFD}"/>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4">
            <a:extLst>
              <a:ext uri="{FF2B5EF4-FFF2-40B4-BE49-F238E27FC236}">
                <a16:creationId xmlns:a16="http://schemas.microsoft.com/office/drawing/2014/main" id="{03A35D26-25A8-4214-9026-A7ECD035FBD9}"/>
              </a:ext>
            </a:extLst>
          </p:cNvPr>
          <p:cNvSpPr>
            <a:spLocks/>
          </p:cNvSpPr>
          <p:nvPr/>
        </p:nvSpPr>
        <p:spPr bwMode="auto">
          <a:xfrm>
            <a:off x="342900" y="942975"/>
            <a:ext cx="82296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ct val="120000"/>
              </a:lnSpc>
              <a:buFont typeface="Arial" panose="020B0604020202020204" pitchFamily="34" charset="0"/>
              <a:buNone/>
            </a:pPr>
            <a:r>
              <a:rPr lang="fr-FR" altLang="fr-FR" sz="2400"/>
              <a:t>	De garde aux urgences un lundi soir, vous recevez dans la matinée dix personnes de familles différentes dont 4 enfants qui se plaignent de symptômes analogues. Elles présentent depuis le début de la matinée </a:t>
            </a:r>
            <a:r>
              <a:rPr lang="fr-FR" altLang="ja-JP" sz="2400"/>
              <a:t>une hyperthermie à 38,5°C, des douleurs abdominales et des selles abondantes, liquides qui inquiètent vos patients car ils vous signalent voir du sang dans leur selles. Un des enfants a également vomi. Votre interrogatoire vous révèle que ces personnes ont toutes participé le samedi précédent à un barbecue pour fêter le début de l’été. Au menu : </a:t>
            </a:r>
            <a:r>
              <a:rPr lang="fr-FR" altLang="ja-JP" sz="2400" b="1">
                <a:solidFill>
                  <a:schemeClr val="accent2"/>
                </a:solidFill>
              </a:rPr>
              <a:t>brochettes de volaille</a:t>
            </a:r>
            <a:r>
              <a:rPr lang="fr-FR" altLang="ja-JP" sz="2400"/>
              <a:t>, grillades de bœuf et salade de fruits frais.</a:t>
            </a:r>
            <a:endParaRPr lang="fr-FR" altLang="fr-FR" sz="2400"/>
          </a:p>
        </p:txBody>
      </p:sp>
      <p:sp>
        <p:nvSpPr>
          <p:cNvPr id="2" name="Rectangle 1">
            <a:extLst>
              <a:ext uri="{FF2B5EF4-FFF2-40B4-BE49-F238E27FC236}">
                <a16:creationId xmlns:a16="http://schemas.microsoft.com/office/drawing/2014/main" id="{7E8D65EA-D719-49A5-962E-D3C7C4238768}"/>
              </a:ext>
            </a:extLst>
          </p:cNvPr>
          <p:cNvSpPr>
            <a:spLocks noChangeArrowheads="1"/>
          </p:cNvSpPr>
          <p:nvPr/>
        </p:nvSpPr>
        <p:spPr bwMode="auto">
          <a:xfrm>
            <a:off x="342900" y="5857875"/>
            <a:ext cx="2928938" cy="771525"/>
          </a:xfrm>
          <a:prstGeom prst="rect">
            <a:avLst/>
          </a:prstGeom>
          <a:solidFill>
            <a:srgbClr val="F79646"/>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Syndrome dysentérique</a:t>
            </a:r>
          </a:p>
        </p:txBody>
      </p:sp>
      <p:sp>
        <p:nvSpPr>
          <p:cNvPr id="5" name="Rectangle 4">
            <a:extLst>
              <a:ext uri="{FF2B5EF4-FFF2-40B4-BE49-F238E27FC236}">
                <a16:creationId xmlns:a16="http://schemas.microsoft.com/office/drawing/2014/main" id="{74391D9E-AFA5-4B22-ABBE-CE529553715F}"/>
              </a:ext>
            </a:extLst>
          </p:cNvPr>
          <p:cNvSpPr>
            <a:spLocks noChangeArrowheads="1"/>
          </p:cNvSpPr>
          <p:nvPr/>
        </p:nvSpPr>
        <p:spPr bwMode="auto">
          <a:xfrm>
            <a:off x="3352800" y="5857875"/>
            <a:ext cx="2543175" cy="771525"/>
          </a:xfrm>
          <a:prstGeom prst="rect">
            <a:avLst/>
          </a:prstGeom>
          <a:solidFill>
            <a:schemeClr val="accent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Délai ≈ 48h</a:t>
            </a:r>
          </a:p>
        </p:txBody>
      </p:sp>
      <p:sp>
        <p:nvSpPr>
          <p:cNvPr id="6" name="Rectangle 5">
            <a:extLst>
              <a:ext uri="{FF2B5EF4-FFF2-40B4-BE49-F238E27FC236}">
                <a16:creationId xmlns:a16="http://schemas.microsoft.com/office/drawing/2014/main" id="{87E86F34-4806-4BF9-879C-299413BB9B4D}"/>
              </a:ext>
            </a:extLst>
          </p:cNvPr>
          <p:cNvSpPr>
            <a:spLocks noChangeArrowheads="1"/>
          </p:cNvSpPr>
          <p:nvPr/>
        </p:nvSpPr>
        <p:spPr bwMode="auto">
          <a:xfrm>
            <a:off x="6029325" y="5857875"/>
            <a:ext cx="2543175" cy="771525"/>
          </a:xfrm>
          <a:prstGeom prst="rect">
            <a:avLst/>
          </a:prstGeom>
          <a:solidFill>
            <a:schemeClr val="accent2"/>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defRPr/>
            </a:pPr>
            <a:r>
              <a:rPr lang="fr-FR" sz="2800" b="1" dirty="0">
                <a:latin typeface="+mn-lt"/>
                <a:ea typeface="+mn-ea"/>
              </a:rPr>
              <a:t>Volaille</a:t>
            </a:r>
          </a:p>
        </p:txBody>
      </p:sp>
      <p:sp>
        <p:nvSpPr>
          <p:cNvPr id="9" name="Rectangle 2">
            <a:extLst>
              <a:ext uri="{FF2B5EF4-FFF2-40B4-BE49-F238E27FC236}">
                <a16:creationId xmlns:a16="http://schemas.microsoft.com/office/drawing/2014/main" id="{904A2A29-19F9-46B4-A8DC-A90B2F9BC230}"/>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4">
            <a:extLst>
              <a:ext uri="{FF2B5EF4-FFF2-40B4-BE49-F238E27FC236}">
                <a16:creationId xmlns:a16="http://schemas.microsoft.com/office/drawing/2014/main" id="{CB7C7DF3-EBA7-4352-BFA0-BB4518A36F00}"/>
              </a:ext>
            </a:extLst>
          </p:cNvPr>
          <p:cNvSpPr>
            <a:spLocks/>
          </p:cNvSpPr>
          <p:nvPr/>
        </p:nvSpPr>
        <p:spPr bwMode="auto">
          <a:xfrm>
            <a:off x="342900" y="942975"/>
            <a:ext cx="82296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ct val="120000"/>
              </a:lnSpc>
              <a:buFont typeface="Arial" panose="020B0604020202020204" pitchFamily="34" charset="0"/>
              <a:buNone/>
            </a:pPr>
            <a:r>
              <a:rPr lang="fr-FR" altLang="fr-FR" sz="2400"/>
              <a:t>	De garde aux urgences un lundi soir, vous recevez dans la matinée dix personnes de familles différentes dont 4 enfants qui se plaignent de symptômes analogues. Elles présentent depuis le début de la matinée </a:t>
            </a:r>
            <a:r>
              <a:rPr lang="fr-FR" altLang="ja-JP" sz="2400"/>
              <a:t>une hyperthermie à 38,5°C, des douleurs abdominales et des selles abondantes, liquides qui inquiètent vos patients car ils vous signalent voir du sang dans leur selles. Un des enfants a également vomi. Votre interrogatoire vous révèle que ces personnes ont toutes participé le samedi précédent à un barbecue pour fêter le début de l’été. Au menu : </a:t>
            </a:r>
            <a:r>
              <a:rPr lang="fr-FR" altLang="ja-JP" sz="2400" b="1">
                <a:solidFill>
                  <a:schemeClr val="accent2"/>
                </a:solidFill>
              </a:rPr>
              <a:t>brochettes de volaille</a:t>
            </a:r>
            <a:r>
              <a:rPr lang="fr-FR" altLang="ja-JP" sz="2400"/>
              <a:t>, grillades de bœuf et salade de fruits frais.</a:t>
            </a:r>
            <a:endParaRPr lang="fr-FR" altLang="fr-FR" sz="2400"/>
          </a:p>
        </p:txBody>
      </p:sp>
      <p:sp>
        <p:nvSpPr>
          <p:cNvPr id="2" name="Rectangle 1">
            <a:extLst>
              <a:ext uri="{FF2B5EF4-FFF2-40B4-BE49-F238E27FC236}">
                <a16:creationId xmlns:a16="http://schemas.microsoft.com/office/drawing/2014/main" id="{153FF034-AF1B-4EEC-8435-D9D95ADD9E23}"/>
              </a:ext>
            </a:extLst>
          </p:cNvPr>
          <p:cNvSpPr>
            <a:spLocks noChangeArrowheads="1"/>
          </p:cNvSpPr>
          <p:nvPr/>
        </p:nvSpPr>
        <p:spPr bwMode="auto">
          <a:xfrm>
            <a:off x="342900" y="5857875"/>
            <a:ext cx="2928938" cy="771525"/>
          </a:xfrm>
          <a:prstGeom prst="rect">
            <a:avLst/>
          </a:prstGeom>
          <a:solidFill>
            <a:srgbClr val="F79646"/>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Syndrome dysentérique</a:t>
            </a:r>
          </a:p>
        </p:txBody>
      </p:sp>
      <p:sp>
        <p:nvSpPr>
          <p:cNvPr id="5" name="Rectangle 4">
            <a:extLst>
              <a:ext uri="{FF2B5EF4-FFF2-40B4-BE49-F238E27FC236}">
                <a16:creationId xmlns:a16="http://schemas.microsoft.com/office/drawing/2014/main" id="{1A982062-A987-4C9E-96AC-D07921A893E5}"/>
              </a:ext>
            </a:extLst>
          </p:cNvPr>
          <p:cNvSpPr>
            <a:spLocks noChangeArrowheads="1"/>
          </p:cNvSpPr>
          <p:nvPr/>
        </p:nvSpPr>
        <p:spPr bwMode="auto">
          <a:xfrm>
            <a:off x="3352800" y="5857875"/>
            <a:ext cx="2543175" cy="771525"/>
          </a:xfrm>
          <a:prstGeom prst="rect">
            <a:avLst/>
          </a:prstGeom>
          <a:solidFill>
            <a:schemeClr val="accent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2800" b="1">
                <a:latin typeface="Calibri" charset="0"/>
              </a:rPr>
              <a:t>Délai ≈ 48h</a:t>
            </a:r>
          </a:p>
        </p:txBody>
      </p:sp>
      <p:sp>
        <p:nvSpPr>
          <p:cNvPr id="6" name="Rectangle 5">
            <a:extLst>
              <a:ext uri="{FF2B5EF4-FFF2-40B4-BE49-F238E27FC236}">
                <a16:creationId xmlns:a16="http://schemas.microsoft.com/office/drawing/2014/main" id="{6198F0FB-DD4C-4396-BD01-D4CE1D1216C5}"/>
              </a:ext>
            </a:extLst>
          </p:cNvPr>
          <p:cNvSpPr>
            <a:spLocks noChangeArrowheads="1"/>
          </p:cNvSpPr>
          <p:nvPr/>
        </p:nvSpPr>
        <p:spPr bwMode="auto">
          <a:xfrm>
            <a:off x="6029325" y="5857875"/>
            <a:ext cx="2543175" cy="771525"/>
          </a:xfrm>
          <a:prstGeom prst="rect">
            <a:avLst/>
          </a:prstGeom>
          <a:solidFill>
            <a:schemeClr val="accent2"/>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defRPr/>
            </a:pPr>
            <a:r>
              <a:rPr lang="fr-FR" sz="2800" b="1" dirty="0">
                <a:latin typeface="+mn-lt"/>
                <a:ea typeface="+mn-ea"/>
              </a:rPr>
              <a:t>Volaille</a:t>
            </a:r>
          </a:p>
        </p:txBody>
      </p:sp>
      <p:sp>
        <p:nvSpPr>
          <p:cNvPr id="7" name="Rectangle 6">
            <a:extLst>
              <a:ext uri="{FF2B5EF4-FFF2-40B4-BE49-F238E27FC236}">
                <a16:creationId xmlns:a16="http://schemas.microsoft.com/office/drawing/2014/main" id="{A7871E20-C696-4A4F-BC58-497470EA3213}"/>
              </a:ext>
            </a:extLst>
          </p:cNvPr>
          <p:cNvSpPr>
            <a:spLocks noChangeArrowheads="1"/>
          </p:cNvSpPr>
          <p:nvPr/>
        </p:nvSpPr>
        <p:spPr bwMode="auto">
          <a:xfrm rot="-1375236">
            <a:off x="1325563" y="2760663"/>
            <a:ext cx="6559550" cy="962025"/>
          </a:xfrm>
          <a:prstGeom prst="rect">
            <a:avLst/>
          </a:prstGeom>
          <a:solidFill>
            <a:srgbClr val="B3A2C7">
              <a:alpha val="70195"/>
            </a:srgbClr>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3600" b="1">
                <a:latin typeface="Calibri" charset="0"/>
              </a:rPr>
              <a:t>TIAC à </a:t>
            </a:r>
            <a:r>
              <a:rPr lang="fr-FR" altLang="fr-FR" sz="3600" b="1" i="1">
                <a:latin typeface="Calibri" charset="0"/>
              </a:rPr>
              <a:t>Campylobacter</a:t>
            </a:r>
          </a:p>
        </p:txBody>
      </p:sp>
      <p:sp>
        <p:nvSpPr>
          <p:cNvPr id="10" name="Rectangle 2">
            <a:extLst>
              <a:ext uri="{FF2B5EF4-FFF2-40B4-BE49-F238E27FC236}">
                <a16:creationId xmlns:a16="http://schemas.microsoft.com/office/drawing/2014/main" id="{D00A9CAD-51F3-47A2-87BB-4A1E13A1DBB5}"/>
              </a:ext>
            </a:extLst>
          </p:cNvPr>
          <p:cNvSpPr>
            <a:spLocks noGrp="1"/>
          </p:cNvSpPr>
          <p:nvPr>
            <p:ph type="title"/>
          </p:nvPr>
        </p:nvSpPr>
        <p:spPr>
          <a:xfrm>
            <a:off x="324000" y="180000"/>
            <a:ext cx="8955088" cy="996950"/>
          </a:xfrm>
        </p:spPr>
        <p:txBody>
          <a:bodyPr/>
          <a:lstStyle/>
          <a:p>
            <a:pPr algn="just" eaLnBrk="1" hangingPunct="1">
              <a:defRPr/>
            </a:pPr>
            <a:r>
              <a:rPr lang="fr-FR" altLang="fr-FR" sz="2400" dirty="0">
                <a:ea typeface="ＭＳ Ｐゴシック" charset="-128"/>
              </a:rPr>
              <a:t>5. Quel agent pathogène redoutez-vous ici ? Justifiez votre réponse.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a:extLst>
              <a:ext uri="{FF2B5EF4-FFF2-40B4-BE49-F238E27FC236}">
                <a16:creationId xmlns:a16="http://schemas.microsoft.com/office/drawing/2014/main" id="{D3CF3EBC-697B-40CC-8615-8825E84B3FDB}"/>
              </a:ext>
            </a:extLst>
          </p:cNvPr>
          <p:cNvSpPr>
            <a:spLocks noGrp="1"/>
          </p:cNvSpPr>
          <p:nvPr>
            <p:ph idx="1"/>
          </p:nvPr>
        </p:nvSpPr>
        <p:spPr>
          <a:xfrm>
            <a:off x="485775" y="908050"/>
            <a:ext cx="8229600" cy="5376018"/>
          </a:xfrm>
          <a:solidFill>
            <a:schemeClr val="bg1"/>
          </a:solidFill>
        </p:spPr>
        <p:txBody>
          <a:bodyPr/>
          <a:lstStyle/>
          <a:p>
            <a:pPr eaLnBrk="1" hangingPunct="1">
              <a:lnSpc>
                <a:spcPct val="140000"/>
              </a:lnSpc>
            </a:pPr>
            <a:r>
              <a:rPr lang="fr-FR" altLang="fr-FR" sz="2400" b="1" dirty="0">
                <a:solidFill>
                  <a:schemeClr val="accent6">
                    <a:lumMod val="75000"/>
                  </a:schemeClr>
                </a:solidFill>
                <a:ea typeface="ＭＳ Ｐゴシック" panose="020B0600070205080204" pitchFamily="34" charset="-128"/>
              </a:rPr>
              <a:t>TIAC à </a:t>
            </a:r>
            <a:r>
              <a:rPr lang="fr-FR" altLang="fr-FR" sz="2400" b="1" i="1" dirty="0">
                <a:solidFill>
                  <a:schemeClr val="accent6">
                    <a:lumMod val="75000"/>
                  </a:schemeClr>
                </a:solidFill>
                <a:ea typeface="ＭＳ Ｐゴシック" panose="020B0600070205080204" pitchFamily="34" charset="-128"/>
              </a:rPr>
              <a:t>Campylobacter jejuni </a:t>
            </a:r>
            <a:r>
              <a:rPr lang="fr-FR" altLang="fr-FR" sz="2400" b="1" dirty="0">
                <a:solidFill>
                  <a:schemeClr val="accent6">
                    <a:lumMod val="75000"/>
                  </a:schemeClr>
                </a:solidFill>
                <a:ea typeface="ＭＳ Ｐゴシック" panose="020B0600070205080204" pitchFamily="34" charset="-128"/>
              </a:rPr>
              <a:t>ou </a:t>
            </a:r>
            <a:r>
              <a:rPr lang="fr-FR" altLang="fr-FR" sz="2400" b="1" i="1" dirty="0">
                <a:solidFill>
                  <a:schemeClr val="accent6">
                    <a:lumMod val="75000"/>
                  </a:schemeClr>
                </a:solidFill>
                <a:ea typeface="ＭＳ Ｐゴシック" panose="020B0600070205080204" pitchFamily="34" charset="-128"/>
              </a:rPr>
              <a:t>coli</a:t>
            </a:r>
          </a:p>
          <a:p>
            <a:pPr eaLnBrk="1" hangingPunct="1">
              <a:lnSpc>
                <a:spcPct val="140000"/>
              </a:lnSpc>
            </a:pPr>
            <a:r>
              <a:rPr lang="fr-FR" altLang="fr-FR" sz="2400" dirty="0">
                <a:solidFill>
                  <a:schemeClr val="accent6">
                    <a:lumMod val="75000"/>
                  </a:schemeClr>
                </a:solidFill>
                <a:ea typeface="ＭＳ Ｐゴシック" panose="020B0600070205080204" pitchFamily="34" charset="-128"/>
              </a:rPr>
              <a:t>Syndrome dysentérique</a:t>
            </a:r>
          </a:p>
          <a:p>
            <a:pPr lvl="1" eaLnBrk="1" hangingPunct="1">
              <a:lnSpc>
                <a:spcPct val="140000"/>
              </a:lnSpc>
            </a:pPr>
            <a:r>
              <a:rPr lang="fr-FR" altLang="fr-FR" dirty="0">
                <a:solidFill>
                  <a:schemeClr val="accent6">
                    <a:lumMod val="75000"/>
                  </a:schemeClr>
                </a:solidFill>
                <a:ea typeface="ＭＳ Ｐゴシック" panose="020B0600070205080204" pitchFamily="34" charset="-128"/>
              </a:rPr>
              <a:t>Diarrhée : 85 %</a:t>
            </a:r>
          </a:p>
          <a:p>
            <a:pPr lvl="1" eaLnBrk="1" hangingPunct="1">
              <a:lnSpc>
                <a:spcPct val="140000"/>
              </a:lnSpc>
            </a:pPr>
            <a:r>
              <a:rPr lang="fr-FR" altLang="fr-FR" dirty="0">
                <a:solidFill>
                  <a:schemeClr val="accent6">
                    <a:lumMod val="75000"/>
                  </a:schemeClr>
                </a:solidFill>
                <a:ea typeface="ＭＳ Ｐゴシック" panose="020B0600070205080204" pitchFamily="34" charset="-128"/>
              </a:rPr>
              <a:t>Douleurs abdominales : 79 %</a:t>
            </a:r>
          </a:p>
          <a:p>
            <a:pPr lvl="1" eaLnBrk="1" hangingPunct="1">
              <a:lnSpc>
                <a:spcPct val="140000"/>
              </a:lnSpc>
            </a:pPr>
            <a:r>
              <a:rPr lang="fr-FR" altLang="fr-FR" dirty="0">
                <a:solidFill>
                  <a:schemeClr val="accent6">
                    <a:lumMod val="75000"/>
                  </a:schemeClr>
                </a:solidFill>
                <a:ea typeface="ＭＳ Ｐゴシック" panose="020B0600070205080204" pitchFamily="34" charset="-128"/>
              </a:rPr>
              <a:t>Selles </a:t>
            </a:r>
            <a:r>
              <a:rPr lang="fr-FR" altLang="fr-FR" dirty="0" err="1">
                <a:solidFill>
                  <a:schemeClr val="accent6">
                    <a:lumMod val="75000"/>
                  </a:schemeClr>
                </a:solidFill>
                <a:ea typeface="ＭＳ Ｐゴシック" panose="020B0600070205080204" pitchFamily="34" charset="-128"/>
              </a:rPr>
              <a:t>sanguinolantes</a:t>
            </a:r>
            <a:r>
              <a:rPr lang="fr-FR" altLang="fr-FR" dirty="0">
                <a:solidFill>
                  <a:schemeClr val="accent6">
                    <a:lumMod val="75000"/>
                  </a:schemeClr>
                </a:solidFill>
                <a:ea typeface="ＭＳ Ｐゴシック" panose="020B0600070205080204" pitchFamily="34" charset="-128"/>
              </a:rPr>
              <a:t> : 15 %</a:t>
            </a:r>
          </a:p>
          <a:p>
            <a:pPr lvl="1" eaLnBrk="1" hangingPunct="1">
              <a:lnSpc>
                <a:spcPct val="140000"/>
              </a:lnSpc>
            </a:pPr>
            <a:r>
              <a:rPr lang="fr-FR" altLang="fr-FR" dirty="0">
                <a:solidFill>
                  <a:schemeClr val="accent6">
                    <a:lumMod val="75000"/>
                  </a:schemeClr>
                </a:solidFill>
                <a:ea typeface="ＭＳ Ｐゴシック" panose="020B0600070205080204" pitchFamily="34" charset="-128"/>
              </a:rPr>
              <a:t>Fièvre : 50 % </a:t>
            </a:r>
          </a:p>
          <a:p>
            <a:pPr lvl="1" eaLnBrk="1" hangingPunct="1">
              <a:lnSpc>
                <a:spcPct val="140000"/>
              </a:lnSpc>
            </a:pPr>
            <a:r>
              <a:rPr lang="fr-FR" altLang="fr-FR" dirty="0">
                <a:solidFill>
                  <a:schemeClr val="accent6">
                    <a:lumMod val="75000"/>
                  </a:schemeClr>
                </a:solidFill>
                <a:ea typeface="ＭＳ Ｐゴシック" panose="020B0600070205080204" pitchFamily="34" charset="-128"/>
              </a:rPr>
              <a:t>Vomissements : 15 %</a:t>
            </a:r>
          </a:p>
          <a:p>
            <a:pPr eaLnBrk="1" hangingPunct="1">
              <a:lnSpc>
                <a:spcPct val="140000"/>
              </a:lnSpc>
            </a:pPr>
            <a:r>
              <a:rPr lang="fr-FR" altLang="fr-FR" sz="2400" b="1" dirty="0">
                <a:solidFill>
                  <a:schemeClr val="accent6">
                    <a:lumMod val="75000"/>
                  </a:schemeClr>
                </a:solidFill>
                <a:ea typeface="ＭＳ Ｐゴシック" panose="020B0600070205080204" pitchFamily="34" charset="-128"/>
              </a:rPr>
              <a:t>Volailles</a:t>
            </a:r>
            <a:r>
              <a:rPr lang="fr-FR" altLang="fr-FR" sz="2400" dirty="0">
                <a:solidFill>
                  <a:schemeClr val="accent6">
                    <a:lumMod val="75000"/>
                  </a:schemeClr>
                </a:solidFill>
                <a:ea typeface="ＭＳ Ｐゴシック" panose="020B0600070205080204" pitchFamily="34" charset="-128"/>
              </a:rPr>
              <a:t>, bovins, porcs, ovins,…</a:t>
            </a:r>
          </a:p>
          <a:p>
            <a:pPr eaLnBrk="1" hangingPunct="1">
              <a:lnSpc>
                <a:spcPct val="140000"/>
              </a:lnSpc>
            </a:pPr>
            <a:r>
              <a:rPr lang="fr-FR" altLang="fr-FR" sz="2400" b="1" dirty="0">
                <a:solidFill>
                  <a:schemeClr val="accent6">
                    <a:lumMod val="75000"/>
                  </a:schemeClr>
                </a:solidFill>
                <a:ea typeface="ＭＳ Ｐゴシック" panose="020B0600070205080204" pitchFamily="34" charset="-128"/>
              </a:rPr>
              <a:t>Temps d’</a:t>
            </a:r>
            <a:r>
              <a:rPr lang="fr-FR" altLang="ja-JP" sz="2400" b="1" dirty="0">
                <a:solidFill>
                  <a:schemeClr val="accent6">
                    <a:lumMod val="75000"/>
                  </a:schemeClr>
                </a:solidFill>
                <a:ea typeface="ＭＳ Ｐゴシック" panose="020B0600070205080204" pitchFamily="34" charset="-128"/>
              </a:rPr>
              <a:t>incubation : 2 à 5 jours</a:t>
            </a:r>
          </a:p>
        </p:txBody>
      </p:sp>
      <p:sp>
        <p:nvSpPr>
          <p:cNvPr id="6" name="Rectangle 2">
            <a:extLst>
              <a:ext uri="{FF2B5EF4-FFF2-40B4-BE49-F238E27FC236}">
                <a16:creationId xmlns:a16="http://schemas.microsoft.com/office/drawing/2014/main" id="{D389A4AC-C20C-4166-A0A0-B413E9260376}"/>
              </a:ext>
            </a:extLst>
          </p:cNvPr>
          <p:cNvSpPr>
            <a:spLocks noGrp="1"/>
          </p:cNvSpPr>
          <p:nvPr>
            <p:ph type="title"/>
          </p:nvPr>
        </p:nvSpPr>
        <p:spPr>
          <a:xfrm>
            <a:off x="324000" y="180000"/>
            <a:ext cx="8955088" cy="996950"/>
          </a:xfrm>
        </p:spPr>
        <p:txBody>
          <a:bodyPr anchor="t"/>
          <a:lstStyle/>
          <a:p>
            <a:pPr algn="just" eaLnBrk="1" hangingPunct="1">
              <a:defRPr/>
            </a:pPr>
            <a:r>
              <a:rPr lang="fr-FR" altLang="fr-FR" sz="2400" dirty="0">
                <a:ea typeface="ＭＳ Ｐゴシック" charset="-128"/>
              </a:rPr>
              <a:t>5. Quel agent pathogène redoutez-vous ici ? Justifiez votre réponse.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2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072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072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072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07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3072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30723">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07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a:extLst>
              <a:ext uri="{FF2B5EF4-FFF2-40B4-BE49-F238E27FC236}">
                <a16:creationId xmlns:a16="http://schemas.microsoft.com/office/drawing/2014/main" id="{792A1123-862B-4B97-BE92-34BC3FD051BC}"/>
              </a:ext>
            </a:extLst>
          </p:cNvPr>
          <p:cNvSpPr>
            <a:spLocks noGrp="1"/>
          </p:cNvSpPr>
          <p:nvPr>
            <p:ph type="title"/>
          </p:nvPr>
        </p:nvSpPr>
        <p:spPr>
          <a:xfrm>
            <a:off x="324000" y="180000"/>
            <a:ext cx="8280000" cy="933894"/>
          </a:xfrm>
        </p:spPr>
        <p:txBody>
          <a:bodyPr/>
          <a:lstStyle/>
          <a:p>
            <a:pPr algn="just" eaLnBrk="1" hangingPunct="1">
              <a:defRPr/>
            </a:pPr>
            <a:r>
              <a:rPr lang="fr-FR" altLang="fr-FR" sz="2400" dirty="0">
                <a:ea typeface="ＭＳ Ｐゴシック" pitchFamily="34" charset="-128"/>
              </a:rPr>
              <a:t>6. Quels prélèvements et examens microbiologiques allez-vous effectuer pour mettre en évidence l’</a:t>
            </a:r>
            <a:r>
              <a:rPr lang="fr-FR" altLang="ja-JP" sz="2400" dirty="0">
                <a:ea typeface="ＭＳ Ｐゴシック" pitchFamily="34" charset="-128"/>
              </a:rPr>
              <a:t>agent pathogène ? </a:t>
            </a:r>
            <a:endParaRPr lang="fr-FR" altLang="fr-FR" sz="2400" dirty="0">
              <a:ea typeface="ＭＳ Ｐゴシック" pitchFamily="34" charset="-128"/>
            </a:endParaRPr>
          </a:p>
        </p:txBody>
      </p:sp>
      <p:sp>
        <p:nvSpPr>
          <p:cNvPr id="3" name="Espace réservé du contenu 2">
            <a:extLst>
              <a:ext uri="{FF2B5EF4-FFF2-40B4-BE49-F238E27FC236}">
                <a16:creationId xmlns:a16="http://schemas.microsoft.com/office/drawing/2014/main" id="{04737ABE-6AD6-4A23-8298-28C064A7A8A0}"/>
              </a:ext>
            </a:extLst>
          </p:cNvPr>
          <p:cNvSpPr txBox="1">
            <a:spLocks/>
          </p:cNvSpPr>
          <p:nvPr/>
        </p:nvSpPr>
        <p:spPr bwMode="auto">
          <a:xfrm>
            <a:off x="324000" y="1800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eaLnBrk="1" hangingPunct="1"/>
            <a:r>
              <a:rPr lang="fr-FR" altLang="fr-FR" dirty="0">
                <a:ea typeface="ＭＳ Ｐゴシック" panose="020B0600070205080204" pitchFamily="34" charset="-128"/>
              </a:rPr>
              <a:t>Examen parasitologique des selles</a:t>
            </a:r>
          </a:p>
          <a:p>
            <a:pPr lvl="1" eaLnBrk="1" hangingPunct="1"/>
            <a:r>
              <a:rPr lang="fr-FR" altLang="fr-FR" dirty="0">
                <a:ea typeface="ＭＳ Ｐゴシック" panose="020B0600070205080204" pitchFamily="34" charset="-128"/>
              </a:rPr>
              <a:t>Culture du liquide gastrique</a:t>
            </a:r>
          </a:p>
          <a:p>
            <a:pPr lvl="1" eaLnBrk="1" hangingPunct="1"/>
            <a:r>
              <a:rPr lang="fr-FR" altLang="fr-FR" dirty="0">
                <a:ea typeface="ＭＳ Ｐゴシック" panose="020B0600070205080204" pitchFamily="34" charset="-128"/>
              </a:rPr>
              <a:t>Coproculture standard</a:t>
            </a:r>
          </a:p>
          <a:p>
            <a:pPr lvl="1" eaLnBrk="1" hangingPunct="1"/>
            <a:r>
              <a:rPr lang="fr-FR" altLang="fr-FR" dirty="0">
                <a:ea typeface="ＭＳ Ｐゴシック" panose="020B0600070205080204" pitchFamily="34" charset="-128"/>
              </a:rPr>
              <a:t>PCR virales sur selles</a:t>
            </a:r>
          </a:p>
          <a:p>
            <a:pPr lvl="1" eaLnBrk="1" hangingPunct="1"/>
            <a:r>
              <a:rPr lang="fr-FR" altLang="fr-FR" dirty="0">
                <a:ea typeface="ＭＳ Ｐゴシック" panose="020B0600070205080204" pitchFamily="34" charset="-128"/>
              </a:rPr>
              <a:t>PCR </a:t>
            </a:r>
            <a:r>
              <a:rPr lang="fr-FR" altLang="fr-FR" dirty="0" smtClean="0">
                <a:ea typeface="ＭＳ Ｐゴシック" panose="020B0600070205080204" pitchFamily="34" charset="-128"/>
              </a:rPr>
              <a:t>virales </a:t>
            </a:r>
            <a:r>
              <a:rPr lang="fr-FR" altLang="fr-FR" dirty="0">
                <a:ea typeface="ＭＳ Ｐゴシック" panose="020B0600070205080204" pitchFamily="34" charset="-128"/>
              </a:rPr>
              <a:t>et bactériennes sur sang</a:t>
            </a:r>
          </a:p>
          <a:p>
            <a:pPr lvl="1" eaLnBrk="1" hangingPunct="1"/>
            <a:r>
              <a:rPr lang="fr-FR" altLang="fr-FR" dirty="0">
                <a:ea typeface="ＭＳ Ｐゴシック" panose="020B0600070205080204" pitchFamily="34" charset="-128"/>
              </a:rPr>
              <a:t>PCR multiplex bactériennes sur selles</a:t>
            </a: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4" name="ZoneTexte 3">
            <a:extLst>
              <a:ext uri="{FF2B5EF4-FFF2-40B4-BE49-F238E27FC236}">
                <a16:creationId xmlns:a16="http://schemas.microsoft.com/office/drawing/2014/main" id="{5B30DD88-F702-4DE1-99B6-1A8C572DAF0D}"/>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a:extLst>
              <a:ext uri="{FF2B5EF4-FFF2-40B4-BE49-F238E27FC236}">
                <a16:creationId xmlns:a16="http://schemas.microsoft.com/office/drawing/2014/main" id="{792A1123-862B-4B97-BE92-34BC3FD051BC}"/>
              </a:ext>
            </a:extLst>
          </p:cNvPr>
          <p:cNvSpPr>
            <a:spLocks noGrp="1"/>
          </p:cNvSpPr>
          <p:nvPr>
            <p:ph type="title"/>
          </p:nvPr>
        </p:nvSpPr>
        <p:spPr>
          <a:xfrm>
            <a:off x="324000" y="180000"/>
            <a:ext cx="8280000" cy="933894"/>
          </a:xfrm>
        </p:spPr>
        <p:txBody>
          <a:bodyPr/>
          <a:lstStyle/>
          <a:p>
            <a:pPr algn="just" eaLnBrk="1" hangingPunct="1">
              <a:defRPr/>
            </a:pPr>
            <a:r>
              <a:rPr lang="fr-FR" altLang="fr-FR" sz="2400" dirty="0">
                <a:ea typeface="ＭＳ Ｐゴシック" pitchFamily="34" charset="-128"/>
              </a:rPr>
              <a:t>6. Quels prélèvements et examens microbiologiques allez-vous effectuer pour mettre en évidence l’</a:t>
            </a:r>
            <a:r>
              <a:rPr lang="fr-FR" altLang="ja-JP" sz="2400" dirty="0">
                <a:ea typeface="ＭＳ Ｐゴシック" pitchFamily="34" charset="-128"/>
              </a:rPr>
              <a:t>agent pathogène ? </a:t>
            </a:r>
            <a:endParaRPr lang="fr-FR" altLang="fr-FR" sz="2400" dirty="0">
              <a:ea typeface="ＭＳ Ｐゴシック" pitchFamily="34" charset="-128"/>
            </a:endParaRPr>
          </a:p>
        </p:txBody>
      </p:sp>
      <p:sp>
        <p:nvSpPr>
          <p:cNvPr id="3" name="Espace réservé du contenu 2">
            <a:extLst>
              <a:ext uri="{FF2B5EF4-FFF2-40B4-BE49-F238E27FC236}">
                <a16:creationId xmlns:a16="http://schemas.microsoft.com/office/drawing/2014/main" id="{04737ABE-6AD6-4A23-8298-28C064A7A8A0}"/>
              </a:ext>
            </a:extLst>
          </p:cNvPr>
          <p:cNvSpPr txBox="1">
            <a:spLocks/>
          </p:cNvSpPr>
          <p:nvPr/>
        </p:nvSpPr>
        <p:spPr bwMode="auto">
          <a:xfrm>
            <a:off x="324000" y="1800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eaLnBrk="1" hangingPunct="1"/>
            <a:r>
              <a:rPr lang="fr-FR" altLang="fr-FR" dirty="0">
                <a:ea typeface="ＭＳ Ｐゴシック" panose="020B0600070205080204" pitchFamily="34" charset="-128"/>
              </a:rPr>
              <a:t>Examen parasitologique des selles</a:t>
            </a:r>
          </a:p>
          <a:p>
            <a:pPr lvl="1" eaLnBrk="1" hangingPunct="1"/>
            <a:r>
              <a:rPr lang="fr-FR" altLang="fr-FR" dirty="0">
                <a:ea typeface="ＭＳ Ｐゴシック" panose="020B0600070205080204" pitchFamily="34" charset="-128"/>
              </a:rPr>
              <a:t>Culture du liquide gastrique</a:t>
            </a:r>
          </a:p>
          <a:p>
            <a:pPr lvl="1" eaLnBrk="1" hangingPunct="1"/>
            <a:r>
              <a:rPr lang="fr-FR" altLang="fr-FR" dirty="0">
                <a:solidFill>
                  <a:schemeClr val="accent6">
                    <a:lumMod val="75000"/>
                  </a:schemeClr>
                </a:solidFill>
                <a:ea typeface="ＭＳ Ｐゴシック" panose="020B0600070205080204" pitchFamily="34" charset="-128"/>
              </a:rPr>
              <a:t>Coproculture standard</a:t>
            </a:r>
          </a:p>
          <a:p>
            <a:pPr lvl="1" eaLnBrk="1" hangingPunct="1"/>
            <a:r>
              <a:rPr lang="fr-FR" altLang="fr-FR" dirty="0">
                <a:ea typeface="ＭＳ Ｐゴシック" panose="020B0600070205080204" pitchFamily="34" charset="-128"/>
              </a:rPr>
              <a:t>PCR virales sur selles</a:t>
            </a:r>
          </a:p>
          <a:p>
            <a:pPr lvl="1" eaLnBrk="1" hangingPunct="1"/>
            <a:r>
              <a:rPr lang="fr-FR" altLang="fr-FR" dirty="0">
                <a:ea typeface="ＭＳ Ｐゴシック" panose="020B0600070205080204" pitchFamily="34" charset="-128"/>
              </a:rPr>
              <a:t>PCR virales et bactériennes sur sang</a:t>
            </a:r>
          </a:p>
          <a:p>
            <a:pPr lvl="1" eaLnBrk="1" hangingPunct="1"/>
            <a:r>
              <a:rPr lang="fr-FR" altLang="fr-FR" dirty="0">
                <a:solidFill>
                  <a:schemeClr val="accent6">
                    <a:lumMod val="75000"/>
                  </a:schemeClr>
                </a:solidFill>
                <a:ea typeface="ＭＳ Ｐゴシック" panose="020B0600070205080204" pitchFamily="34" charset="-128"/>
              </a:rPr>
              <a:t>PCR multiplex bactériennes sur selles</a:t>
            </a:r>
          </a:p>
          <a:p>
            <a:pPr marL="457200" lvl="1" indent="0" eaLnBrk="1" hangingPunct="1">
              <a:buNone/>
            </a:pPr>
            <a:endParaRPr lang="fr-FR" altLang="fr-FR" dirty="0">
              <a:ea typeface="ＭＳ Ｐゴシック" panose="020B0600070205080204" pitchFamily="34" charset="-128"/>
            </a:endParaRPr>
          </a:p>
          <a:p>
            <a:pPr lvl="1" eaLnBrk="1" hangingPunct="1"/>
            <a:endParaRPr lang="fr-FR" altLang="fr-FR" dirty="0">
              <a:solidFill>
                <a:srgbClr val="000000"/>
              </a:solidFill>
              <a:ea typeface="ＭＳ Ｐゴシック" panose="020B0600070205080204" pitchFamily="34" charset="-128"/>
            </a:endParaRPr>
          </a:p>
          <a:p>
            <a:endParaRPr lang="fr-FR" dirty="0"/>
          </a:p>
        </p:txBody>
      </p:sp>
      <p:sp>
        <p:nvSpPr>
          <p:cNvPr id="4" name="ZoneTexte 3">
            <a:extLst>
              <a:ext uri="{FF2B5EF4-FFF2-40B4-BE49-F238E27FC236}">
                <a16:creationId xmlns:a16="http://schemas.microsoft.com/office/drawing/2014/main" id="{5B30DD88-F702-4DE1-99B6-1A8C572DAF0D}"/>
              </a:ext>
            </a:extLst>
          </p:cNvPr>
          <p:cNvSpPr txBox="1"/>
          <p:nvPr/>
        </p:nvSpPr>
        <p:spPr>
          <a:xfrm>
            <a:off x="502418" y="1497204"/>
            <a:ext cx="1477107" cy="369332"/>
          </a:xfrm>
          <a:prstGeom prst="rect">
            <a:avLst/>
          </a:prstGeom>
          <a:noFill/>
        </p:spPr>
        <p:txBody>
          <a:bodyPr wrap="square" rtlCol="0">
            <a:spAutoFit/>
          </a:bodyPr>
          <a:lstStyle/>
          <a:p>
            <a:r>
              <a:rPr lang="fr-FR" dirty="0"/>
              <a:t>QCM</a:t>
            </a:r>
          </a:p>
        </p:txBody>
      </p:sp>
    </p:spTree>
    <p:extLst>
      <p:ext uri="{BB962C8B-B14F-4D97-AF65-F5344CB8AC3E}">
        <p14:creationId xmlns:p14="http://schemas.microsoft.com/office/powerpoint/2010/main" val="14853549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a:extLst>
              <a:ext uri="{FF2B5EF4-FFF2-40B4-BE49-F238E27FC236}">
                <a16:creationId xmlns:a16="http://schemas.microsoft.com/office/drawing/2014/main" id="{BB394356-3FBA-4E2D-A25F-9642B630E529}"/>
              </a:ext>
            </a:extLst>
          </p:cNvPr>
          <p:cNvSpPr>
            <a:spLocks noGrp="1"/>
          </p:cNvSpPr>
          <p:nvPr>
            <p:ph type="title"/>
          </p:nvPr>
        </p:nvSpPr>
        <p:spPr>
          <a:xfrm>
            <a:off x="324000" y="180000"/>
            <a:ext cx="8244000" cy="2057362"/>
          </a:xfrm>
        </p:spPr>
        <p:txBody>
          <a:bodyPr anchor="t"/>
          <a:lstStyle/>
          <a:p>
            <a:pPr algn="just" eaLnBrk="1" hangingPunct="1">
              <a:defRPr/>
            </a:pPr>
            <a:r>
              <a:rPr lang="fr-FR" altLang="fr-FR" sz="2400" dirty="0">
                <a:latin typeface="+mn-lt"/>
                <a:ea typeface="ＭＳ Ｐゴシック" pitchFamily="34" charset="-128"/>
              </a:rPr>
              <a:t>6. Quels prélèvements et examens microbiologiques allez-vous effectuer pour mettre en évidence l’</a:t>
            </a:r>
            <a:r>
              <a:rPr lang="fr-FR" altLang="ja-JP" sz="2400" dirty="0">
                <a:latin typeface="+mn-lt"/>
                <a:ea typeface="ＭＳ Ｐゴシック" pitchFamily="34" charset="-128"/>
              </a:rPr>
              <a:t>agent pathogène ? Expliquez la démarche diagnostique microbiologique mise en œuvre dans ce cas. </a:t>
            </a:r>
            <a:endParaRPr lang="fr-FR" altLang="fr-FR" sz="2400" dirty="0">
              <a:latin typeface="+mn-lt"/>
              <a:ea typeface="ＭＳ Ｐゴシック" pitchFamily="34" charset="-128"/>
            </a:endParaRPr>
          </a:p>
        </p:txBody>
      </p:sp>
      <p:sp>
        <p:nvSpPr>
          <p:cNvPr id="158723" name="Rectangle 3">
            <a:extLst>
              <a:ext uri="{FF2B5EF4-FFF2-40B4-BE49-F238E27FC236}">
                <a16:creationId xmlns:a16="http://schemas.microsoft.com/office/drawing/2014/main" id="{C4D68041-D086-46A7-B5A9-E12C7BCEA582}"/>
              </a:ext>
            </a:extLst>
          </p:cNvPr>
          <p:cNvSpPr>
            <a:spLocks noGrp="1"/>
          </p:cNvSpPr>
          <p:nvPr>
            <p:ph idx="1"/>
          </p:nvPr>
        </p:nvSpPr>
        <p:spPr>
          <a:xfrm>
            <a:off x="324000" y="1692000"/>
            <a:ext cx="8542338" cy="5310187"/>
          </a:xfrm>
          <a:solidFill>
            <a:schemeClr val="bg1"/>
          </a:solidFill>
        </p:spPr>
        <p:txBody>
          <a:bodyPr/>
          <a:lstStyle/>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J0 : 	- </a:t>
            </a:r>
            <a:r>
              <a:rPr lang="fr-FR" altLang="fr-FR" sz="2000" b="1" dirty="0">
                <a:solidFill>
                  <a:srgbClr val="000000"/>
                </a:solidFill>
                <a:ea typeface="ＭＳ Ｐゴシック" panose="020B0600070205080204" pitchFamily="34" charset="-128"/>
              </a:rPr>
              <a:t>prélèvement selles</a:t>
            </a:r>
            <a:r>
              <a:rPr lang="fr-FR" altLang="fr-FR" sz="2000" dirty="0">
                <a:solidFill>
                  <a:srgbClr val="000000"/>
                </a:solidFill>
                <a:ea typeface="ＭＳ Ｐゴシック" panose="020B0600070205080204" pitchFamily="34" charset="-128"/>
              </a:rPr>
              <a:t> (transport rapide)</a:t>
            </a:r>
          </a:p>
          <a:p>
            <a:pPr eaLnBrk="1" hangingPunct="1">
              <a:buNone/>
            </a:pPr>
            <a:r>
              <a:rPr lang="fr-FR" altLang="fr-FR" sz="2000" b="1" dirty="0">
                <a:solidFill>
                  <a:srgbClr val="000000"/>
                </a:solidFill>
                <a:ea typeface="ＭＳ Ｐゴシック" panose="020B0600070205080204" pitchFamily="34" charset="-128"/>
              </a:rPr>
              <a:t>			-&gt; Tests moléculaires multiplex syndromiques (bactéries +/- virus)</a:t>
            </a:r>
            <a:r>
              <a:rPr lang="fr-FR" altLang="fr-FR" sz="2000" dirty="0">
                <a:solidFill>
                  <a:srgbClr val="000000"/>
                </a:solidFill>
                <a:ea typeface="ＭＳ Ｐゴシック" panose="020B0600070205080204" pitchFamily="34" charset="-128"/>
              </a:rPr>
              <a:t>,</a:t>
            </a:r>
            <a:r>
              <a:rPr lang="fr-FR" altLang="fr-FR" sz="2000" b="1" dirty="0">
                <a:solidFill>
                  <a:srgbClr val="000000"/>
                </a:solidFill>
                <a:ea typeface="ＭＳ Ｐゴシック" panose="020B0600070205080204" pitchFamily="34" charset="-128"/>
              </a:rPr>
              <a:t> </a:t>
            </a:r>
            <a:r>
              <a:rPr lang="fr-FR" altLang="fr-FR" sz="2000" dirty="0">
                <a:solidFill>
                  <a:srgbClr val="000000"/>
                </a:solidFill>
                <a:ea typeface="ＭＳ Ｐゴシック" panose="020B0600070205080204" pitchFamily="34" charset="-128"/>
              </a:rPr>
              <a:t>de plus en plus utilisés en CHU</a:t>
            </a:r>
            <a:endParaRPr lang="fr-FR" altLang="fr-FR" sz="2000" b="1" dirty="0">
              <a:solidFill>
                <a:srgbClr val="000000"/>
              </a:solidFill>
              <a:ea typeface="ＭＳ Ｐゴシック" panose="020B0600070205080204" pitchFamily="34" charset="-128"/>
            </a:endParaRPr>
          </a:p>
          <a:p>
            <a:pPr eaLnBrk="1" hangingPunct="1">
              <a:buNone/>
            </a:pPr>
            <a:r>
              <a:rPr lang="fr-FR" altLang="fr-FR" sz="2000" dirty="0">
                <a:solidFill>
                  <a:srgbClr val="000000"/>
                </a:solidFill>
                <a:ea typeface="ＭＳ Ｐゴシック" panose="020B0600070205080204" pitchFamily="34" charset="-128"/>
              </a:rPr>
              <a:t>			-&gt; ET/OU : 	</a:t>
            </a:r>
            <a:r>
              <a:rPr lang="fr-FR" altLang="fr-FR" sz="2000" b="1" dirty="0">
                <a:solidFill>
                  <a:srgbClr val="000000"/>
                </a:solidFill>
                <a:ea typeface="ＭＳ Ｐゴシック" panose="020B0600070205080204" pitchFamily="34" charset="-128"/>
              </a:rPr>
              <a:t>Bactériologie</a:t>
            </a:r>
            <a:r>
              <a:rPr lang="fr-FR" altLang="fr-FR" sz="2000" dirty="0">
                <a:solidFill>
                  <a:srgbClr val="000000"/>
                </a:solidFill>
                <a:ea typeface="ＭＳ Ｐゴシック" panose="020B0600070205080204" pitchFamily="34" charset="-128"/>
              </a:rPr>
              <a:t> : </a:t>
            </a:r>
            <a:r>
              <a:rPr lang="fr-FR" altLang="fr-FR" sz="2000" b="1" dirty="0">
                <a:solidFill>
                  <a:srgbClr val="FF6600"/>
                </a:solidFill>
                <a:ea typeface="ＭＳ Ｐゴシック" panose="020B0600070205080204" pitchFamily="34" charset="-128"/>
              </a:rPr>
              <a:t>COPROCULTURE STANDARD </a:t>
            </a:r>
            <a:r>
              <a:rPr lang="fr-FR" altLang="fr-FR" sz="2000" dirty="0">
                <a:ea typeface="ＭＳ Ｐゴシック" panose="020B0600070205080204" pitchFamily="34" charset="-128"/>
              </a:rPr>
              <a:t>(</a:t>
            </a:r>
            <a:r>
              <a:rPr lang="fr-FR" altLang="fr-FR" sz="2000" dirty="0">
                <a:solidFill>
                  <a:srgbClr val="000000"/>
                </a:solidFill>
                <a:ea typeface="ＭＳ Ｐゴシック" panose="020B0600070205080204" pitchFamily="34" charset="-128"/>
              </a:rPr>
              <a:t>ensemencement sur milieux classiques + milieu spécifique en </a:t>
            </a:r>
            <a:r>
              <a:rPr lang="fr-FR" altLang="fr-FR" sz="2000" dirty="0" err="1">
                <a:solidFill>
                  <a:srgbClr val="000000"/>
                </a:solidFill>
                <a:ea typeface="ＭＳ Ｐゴシック" panose="020B0600070205080204" pitchFamily="34" charset="-128"/>
              </a:rPr>
              <a:t>microaérophilie</a:t>
            </a:r>
            <a:r>
              <a:rPr lang="fr-FR" altLang="fr-FR" sz="2000" dirty="0">
                <a:solidFill>
                  <a:srgbClr val="000000"/>
                </a:solidFill>
                <a:ea typeface="ＭＳ Ｐゴシック" panose="020B0600070205080204" pitchFamily="34" charset="-128"/>
              </a:rPr>
              <a:t>) ; </a:t>
            </a:r>
            <a:r>
              <a:rPr lang="fr-FR" sz="2000" dirty="0"/>
              <a:t>recherche de </a:t>
            </a:r>
            <a:r>
              <a:rPr lang="fr-FR" sz="2000" i="1" dirty="0"/>
              <a:t>Salmonella</a:t>
            </a:r>
            <a:r>
              <a:rPr lang="fr-FR" sz="2000" dirty="0"/>
              <a:t>, </a:t>
            </a:r>
            <a:r>
              <a:rPr lang="fr-FR" sz="2000" i="1" dirty="0"/>
              <a:t>Shigella</a:t>
            </a:r>
            <a:r>
              <a:rPr lang="fr-FR" sz="2000" dirty="0"/>
              <a:t>, </a:t>
            </a:r>
            <a:r>
              <a:rPr lang="fr-FR" sz="2000" i="1" dirty="0"/>
              <a:t>Campylobacter</a:t>
            </a:r>
            <a:r>
              <a:rPr lang="fr-FR" sz="2000" dirty="0"/>
              <a:t>, </a:t>
            </a:r>
            <a:r>
              <a:rPr lang="fr-FR" sz="2000" i="1" dirty="0"/>
              <a:t>Yersinia</a:t>
            </a:r>
            <a:endParaRPr lang="fr-FR" altLang="fr-FR" sz="2000" i="1" dirty="0">
              <a:solidFill>
                <a:srgbClr val="000000"/>
              </a:solidFill>
              <a:ea typeface="ＭＳ Ｐゴシック" panose="020B0600070205080204" pitchFamily="34" charset="-128"/>
            </a:endParaRPr>
          </a:p>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					+    </a:t>
            </a:r>
            <a:r>
              <a:rPr lang="fr-FR" altLang="fr-FR" sz="2000" b="1" dirty="0">
                <a:solidFill>
                  <a:srgbClr val="000000"/>
                </a:solidFill>
                <a:ea typeface="ＭＳ Ｐゴシック" panose="020B0600070205080204" pitchFamily="34" charset="-128"/>
              </a:rPr>
              <a:t>Virologie</a:t>
            </a:r>
            <a:r>
              <a:rPr lang="fr-FR" altLang="fr-FR" sz="2000" dirty="0">
                <a:solidFill>
                  <a:srgbClr val="000000"/>
                </a:solidFill>
                <a:ea typeface="ＭＳ Ｐゴシック" panose="020B0600070205080204" pitchFamily="34" charset="-128"/>
              </a:rPr>
              <a:t> : recherche Ag ou PCR (rotavirus et adénovirus), PCR pour Norovirus</a:t>
            </a:r>
          </a:p>
          <a:p>
            <a:pPr eaLnBrk="1" hangingPunct="1">
              <a:buFont typeface="Arial" panose="020B0604020202020204" pitchFamily="34" charset="0"/>
              <a:buNone/>
            </a:pPr>
            <a:r>
              <a:rPr lang="fr-FR" altLang="fr-FR" sz="2000" b="1" dirty="0">
                <a:solidFill>
                  <a:srgbClr val="000000"/>
                </a:solidFill>
                <a:ea typeface="ＭＳ Ｐゴシック" panose="020B0600070205080204" pitchFamily="34" charset="-128"/>
              </a:rPr>
              <a:t>		- </a:t>
            </a:r>
            <a:r>
              <a:rPr lang="fr-FR" altLang="fr-FR" sz="2000" b="1" dirty="0">
                <a:solidFill>
                  <a:srgbClr val="FF6600"/>
                </a:solidFill>
                <a:ea typeface="ＭＳ Ｐゴシック" panose="020B0600070205080204" pitchFamily="34" charset="-128"/>
              </a:rPr>
              <a:t>HEMOCULTURES</a:t>
            </a:r>
            <a:r>
              <a:rPr lang="fr-FR" altLang="fr-FR" sz="2000" dirty="0">
                <a:solidFill>
                  <a:srgbClr val="FF6600"/>
                </a:solidFill>
                <a:ea typeface="ＭＳ Ｐゴシック" panose="020B0600070205080204" pitchFamily="34" charset="-128"/>
              </a:rPr>
              <a:t> </a:t>
            </a:r>
            <a:r>
              <a:rPr lang="fr-FR" altLang="fr-FR" sz="2000" dirty="0">
                <a:solidFill>
                  <a:srgbClr val="000000"/>
                </a:solidFill>
                <a:ea typeface="ＭＳ Ｐゴシック" panose="020B0600070205080204" pitchFamily="34" charset="-128"/>
              </a:rPr>
              <a:t>chez les patients fébriles</a:t>
            </a:r>
          </a:p>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	</a:t>
            </a:r>
            <a:endParaRPr lang="fr-FR" altLang="fr-FR" sz="1200" dirty="0">
              <a:solidFill>
                <a:srgbClr val="000000"/>
              </a:solidFill>
              <a:ea typeface="ＭＳ Ｐゴシック" panose="020B0600070205080204" pitchFamily="34" charset="-128"/>
            </a:endParaRPr>
          </a:p>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J1 à J5 : 	</a:t>
            </a:r>
            <a:r>
              <a:rPr lang="fr-FR" altLang="fr-FR" sz="2000" b="1" dirty="0">
                <a:solidFill>
                  <a:srgbClr val="000000"/>
                </a:solidFill>
                <a:ea typeface="ＭＳ Ｐゴシック" panose="020B0600070205080204" pitchFamily="34" charset="-128"/>
              </a:rPr>
              <a:t>lecture des boites</a:t>
            </a:r>
            <a:r>
              <a:rPr lang="fr-FR" altLang="fr-FR" sz="2000" dirty="0">
                <a:solidFill>
                  <a:srgbClr val="000000"/>
                </a:solidFill>
                <a:ea typeface="ＭＳ Ｐゴシック" panose="020B0600070205080204" pitchFamily="34" charset="-128"/>
              </a:rPr>
              <a:t> (et subculture si colonies suspectes)</a:t>
            </a:r>
          </a:p>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		examen des colonies suspectes / </a:t>
            </a:r>
            <a:r>
              <a:rPr lang="fr-FR" altLang="ja-JP" sz="2000" dirty="0">
                <a:solidFill>
                  <a:srgbClr val="000000"/>
                </a:solidFill>
                <a:ea typeface="ＭＳ Ｐゴシック" panose="020B0600070205080204" pitchFamily="34" charset="-128"/>
              </a:rPr>
              <a:t>identification</a:t>
            </a:r>
          </a:p>
          <a:p>
            <a:pPr eaLnBrk="1" hangingPunct="1">
              <a:buFont typeface="Arial" panose="020B0604020202020204" pitchFamily="34" charset="0"/>
              <a:buNone/>
            </a:pPr>
            <a:r>
              <a:rPr lang="fr-FR" altLang="fr-FR" sz="2000" dirty="0">
                <a:solidFill>
                  <a:srgbClr val="000000"/>
                </a:solidFill>
                <a:ea typeface="ＭＳ Ｐゴシック" panose="020B0600070205080204" pitchFamily="34" charset="-128"/>
              </a:rPr>
              <a:t>J2-J… : </a:t>
            </a:r>
            <a:r>
              <a:rPr lang="fr-FR" altLang="fr-FR" sz="2000" b="1" dirty="0">
                <a:solidFill>
                  <a:srgbClr val="000000"/>
                </a:solidFill>
                <a:ea typeface="ＭＳ Ｐゴシック" panose="020B0600070205080204" pitchFamily="34" charset="-128"/>
              </a:rPr>
              <a:t>fin identification</a:t>
            </a:r>
            <a:endParaRPr lang="fr-FR" altLang="fr-FR" sz="2000" dirty="0">
              <a:solidFill>
                <a:srgbClr val="000000"/>
              </a:solidFill>
              <a:ea typeface="ＭＳ Ｐゴシック" panose="020B0600070205080204" pitchFamily="34" charset="-128"/>
            </a:endParaRPr>
          </a:p>
          <a:p>
            <a:pPr eaLnBrk="1" hangingPunct="1">
              <a:buFont typeface="Arial" panose="020B0604020202020204" pitchFamily="34" charset="0"/>
              <a:buNone/>
            </a:pPr>
            <a:r>
              <a:rPr lang="fr-FR" altLang="fr-FR" sz="2000" b="1" dirty="0">
                <a:solidFill>
                  <a:srgbClr val="000000"/>
                </a:solidFill>
                <a:ea typeface="ＭＳ Ｐゴシック" panose="020B0600070205080204" pitchFamily="34" charset="-128"/>
              </a:rPr>
              <a:t>		lecture antibiogramme</a:t>
            </a:r>
            <a:r>
              <a:rPr lang="fr-FR" altLang="fr-FR" sz="2000" dirty="0">
                <a:solidFill>
                  <a:srgbClr val="000000"/>
                </a:solidFill>
                <a:ea typeface="ＭＳ Ｐゴシック" panose="020B0600070205080204" pitchFamily="34" charset="-128"/>
              </a:rPr>
              <a:t>  : sensible à ….. résistant à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a:extLst>
              <a:ext uri="{FF2B5EF4-FFF2-40B4-BE49-F238E27FC236}">
                <a16:creationId xmlns:a16="http://schemas.microsoft.com/office/drawing/2014/main" id="{2601DA7E-D319-4F2E-994D-9A65BF745DFF}"/>
              </a:ext>
            </a:extLst>
          </p:cNvPr>
          <p:cNvSpPr>
            <a:spLocks noGrp="1"/>
          </p:cNvSpPr>
          <p:nvPr>
            <p:ph type="title"/>
          </p:nvPr>
        </p:nvSpPr>
        <p:spPr>
          <a:xfrm>
            <a:off x="324000" y="180000"/>
            <a:ext cx="8280000" cy="1600200"/>
          </a:xfrm>
        </p:spPr>
        <p:txBody>
          <a:bodyPr anchor="t"/>
          <a:lstStyle/>
          <a:p>
            <a:pPr algn="just" eaLnBrk="1" hangingPunct="1">
              <a:defRPr/>
            </a:pPr>
            <a:r>
              <a:rPr lang="fr-FR" altLang="fr-FR" sz="2400" dirty="0">
                <a:ea typeface="ＭＳ Ｐゴシック" pitchFamily="34" charset="-128"/>
              </a:rPr>
              <a:t>7. A J0, le test PCR multiplex est positif à </a:t>
            </a:r>
            <a:r>
              <a:rPr lang="fr-FR" altLang="fr-FR" sz="2400" i="1" dirty="0">
                <a:ea typeface="ＭＳ Ｐゴシック" pitchFamily="34" charset="-128"/>
              </a:rPr>
              <a:t>Campylobacter</a:t>
            </a:r>
            <a:r>
              <a:rPr lang="fr-FR" altLang="fr-FR" sz="2400" dirty="0">
                <a:ea typeface="ＭＳ Ｐゴシック" pitchFamily="34" charset="-128"/>
              </a:rPr>
              <a:t>, et 48 heures plus tard, vous avez le résultat de la coproculture isolant cette bactérie. Quelles mesures de prise en charge allez-vous adopter ?</a:t>
            </a:r>
          </a:p>
        </p:txBody>
      </p:sp>
      <p:sp>
        <p:nvSpPr>
          <p:cNvPr id="79874" name="Espace réservé du contenu 1">
            <a:extLst>
              <a:ext uri="{FF2B5EF4-FFF2-40B4-BE49-F238E27FC236}">
                <a16:creationId xmlns:a16="http://schemas.microsoft.com/office/drawing/2014/main" id="{D90CB6A6-1B7F-4977-8164-32B8B9AC8B99}"/>
              </a:ext>
            </a:extLst>
          </p:cNvPr>
          <p:cNvSpPr>
            <a:spLocks noGrp="1"/>
          </p:cNvSpPr>
          <p:nvPr>
            <p:ph idx="1"/>
          </p:nvPr>
        </p:nvSpPr>
        <p:spPr>
          <a:xfrm>
            <a:off x="324000" y="2092569"/>
            <a:ext cx="8229600" cy="4525963"/>
          </a:xfrm>
        </p:spPr>
        <p:txBody>
          <a:bodyPr/>
          <a:lstStyle/>
          <a:p>
            <a:pPr marL="0" indent="0">
              <a:buNone/>
            </a:pPr>
            <a:r>
              <a:rPr lang="fr-FR" altLang="fr-FR" sz="2400" dirty="0">
                <a:ea typeface="ＭＳ Ｐゴシック" panose="020B0600070205080204" pitchFamily="34" charset="-128"/>
              </a:rPr>
              <a:t>- Traitement antibiotique par azithromycine</a:t>
            </a:r>
          </a:p>
          <a:p>
            <a:pPr marL="0" indent="0">
              <a:buNone/>
            </a:pPr>
            <a:r>
              <a:rPr lang="fr-FR" altLang="fr-FR" sz="2400" dirty="0">
                <a:ea typeface="ＭＳ Ｐゴシック" panose="020B0600070205080204" pitchFamily="34" charset="-128"/>
              </a:rPr>
              <a:t>- Déclaration à l’ARS</a:t>
            </a:r>
          </a:p>
          <a:p>
            <a:pPr marL="0" indent="0">
              <a:buNone/>
            </a:pPr>
            <a:r>
              <a:rPr lang="fr-FR" altLang="fr-FR" sz="2400" dirty="0">
                <a:ea typeface="ＭＳ Ｐゴシック" panose="020B0600070205080204" pitchFamily="34" charset="-128"/>
              </a:rPr>
              <a:t>- Traitement antibiotique par C3G</a:t>
            </a:r>
          </a:p>
          <a:p>
            <a:pPr marL="0" indent="0">
              <a:buNone/>
            </a:pPr>
            <a:r>
              <a:rPr lang="fr-FR" altLang="fr-FR" sz="2400" dirty="0">
                <a:ea typeface="ＭＳ Ｐゴシック" panose="020B0600070205080204" pitchFamily="34" charset="-128"/>
              </a:rPr>
              <a:t>- Réhydratation</a:t>
            </a:r>
          </a:p>
          <a:p>
            <a:pPr marL="0" indent="0">
              <a:buNone/>
            </a:pPr>
            <a:r>
              <a:rPr lang="fr-FR" altLang="fr-FR" sz="2400" dirty="0">
                <a:ea typeface="ＭＳ Ｐゴシック" panose="020B0600070205080204" pitchFamily="34" charset="-128"/>
              </a:rPr>
              <a:t>- Aucun traitement antibiotique si pas de facteurs de gravité ou de risque</a:t>
            </a:r>
          </a:p>
          <a:p>
            <a:pPr marL="0" indent="0">
              <a:buNone/>
            </a:pPr>
            <a:r>
              <a:rPr lang="fr-FR" altLang="fr-FR" sz="2400" dirty="0">
                <a:ea typeface="ＭＳ Ｐゴシック" panose="020B0600070205080204" pitchFamily="34" charset="-128"/>
              </a:rPr>
              <a:t>- Traitement antidiarrhéique par lopéramide</a:t>
            </a:r>
          </a:p>
        </p:txBody>
      </p:sp>
      <p:sp>
        <p:nvSpPr>
          <p:cNvPr id="4" name="ZoneTexte 3">
            <a:extLst>
              <a:ext uri="{FF2B5EF4-FFF2-40B4-BE49-F238E27FC236}">
                <a16:creationId xmlns:a16="http://schemas.microsoft.com/office/drawing/2014/main" id="{1C9E0138-1E4D-4100-87A4-FFE2972028F1}"/>
              </a:ext>
            </a:extLst>
          </p:cNvPr>
          <p:cNvSpPr txBox="1"/>
          <p:nvPr/>
        </p:nvSpPr>
        <p:spPr>
          <a:xfrm>
            <a:off x="502418" y="1643121"/>
            <a:ext cx="1477107" cy="369332"/>
          </a:xfrm>
          <a:prstGeom prst="rect">
            <a:avLst/>
          </a:prstGeom>
          <a:noFill/>
        </p:spPr>
        <p:txBody>
          <a:bodyPr wrap="square" rtlCol="0">
            <a:spAutoFit/>
          </a:bodyPr>
          <a:lstStyle/>
          <a:p>
            <a:r>
              <a:rPr lang="fr-FR" dirty="0"/>
              <a:t>QCM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7"/>
            <a:ext cx="8229600" cy="5650301"/>
          </a:xfrm>
        </p:spPr>
        <p:txBody>
          <a:bodyPr/>
          <a:lstStyle/>
          <a:p>
            <a:r>
              <a:rPr lang="fr-FR" dirty="0"/>
              <a:t>Se mettre par groupe de 4</a:t>
            </a:r>
            <a:br>
              <a:rPr lang="fr-FR" dirty="0"/>
            </a:br>
            <a:r>
              <a:rPr lang="fr-FR" dirty="0"/>
              <a:t/>
            </a:r>
            <a:br>
              <a:rPr lang="fr-FR" dirty="0"/>
            </a:br>
            <a:r>
              <a:rPr lang="fr-FR" dirty="0"/>
              <a:t>Un groupe = Un cas clinique = Une fiche à remplir</a:t>
            </a:r>
            <a:br>
              <a:rPr lang="fr-FR" dirty="0"/>
            </a:br>
            <a:r>
              <a:rPr lang="fr-FR" dirty="0"/>
              <a:t/>
            </a:r>
            <a:br>
              <a:rPr lang="fr-FR" dirty="0"/>
            </a:br>
            <a:r>
              <a:rPr lang="fr-FR" dirty="0"/>
              <a:t>Dans chaque groupe : désigner un rapporteur qui présentera le cas clinique </a:t>
            </a:r>
            <a:br>
              <a:rPr lang="fr-FR" dirty="0"/>
            </a:br>
            <a:r>
              <a:rPr lang="fr-FR" dirty="0"/>
              <a:t/>
            </a:r>
            <a:br>
              <a:rPr lang="fr-FR" dirty="0"/>
            </a:br>
            <a:r>
              <a:rPr lang="fr-FR" dirty="0"/>
              <a:t>Au total 4 cas cliniques qui seront corrigés</a:t>
            </a:r>
          </a:p>
        </p:txBody>
      </p:sp>
    </p:spTree>
    <p:extLst>
      <p:ext uri="{BB962C8B-B14F-4D97-AF65-F5344CB8AC3E}">
        <p14:creationId xmlns:p14="http://schemas.microsoft.com/office/powerpoint/2010/main" val="16781333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a:extLst>
              <a:ext uri="{FF2B5EF4-FFF2-40B4-BE49-F238E27FC236}">
                <a16:creationId xmlns:a16="http://schemas.microsoft.com/office/drawing/2014/main" id="{2601DA7E-D319-4F2E-994D-9A65BF745DFF}"/>
              </a:ext>
            </a:extLst>
          </p:cNvPr>
          <p:cNvSpPr>
            <a:spLocks noGrp="1"/>
          </p:cNvSpPr>
          <p:nvPr>
            <p:ph type="title"/>
          </p:nvPr>
        </p:nvSpPr>
        <p:spPr>
          <a:xfrm>
            <a:off x="324000" y="180000"/>
            <a:ext cx="8280000" cy="1600200"/>
          </a:xfrm>
        </p:spPr>
        <p:txBody>
          <a:bodyPr anchor="t"/>
          <a:lstStyle/>
          <a:p>
            <a:pPr algn="just" eaLnBrk="1" hangingPunct="1">
              <a:defRPr/>
            </a:pPr>
            <a:r>
              <a:rPr lang="fr-FR" altLang="fr-FR" sz="2400" dirty="0">
                <a:ea typeface="ＭＳ Ｐゴシック" pitchFamily="34" charset="-128"/>
              </a:rPr>
              <a:t>7. A J0, le test PCR multiplex est positif à </a:t>
            </a:r>
            <a:r>
              <a:rPr lang="fr-FR" altLang="fr-FR" sz="2400" i="1" dirty="0">
                <a:ea typeface="ＭＳ Ｐゴシック" pitchFamily="34" charset="-128"/>
              </a:rPr>
              <a:t>Campylobacter</a:t>
            </a:r>
            <a:r>
              <a:rPr lang="fr-FR" altLang="fr-FR" sz="2400" dirty="0">
                <a:ea typeface="ＭＳ Ｐゴシック" pitchFamily="34" charset="-128"/>
              </a:rPr>
              <a:t>, et 48 heures plus tard, vous avez le résultat de la coproculture isolant cette bactérie. Quelles mesures de prise en charge allez-vous adopter ?</a:t>
            </a:r>
          </a:p>
        </p:txBody>
      </p:sp>
      <p:sp>
        <p:nvSpPr>
          <p:cNvPr id="79874" name="Espace réservé du contenu 1">
            <a:extLst>
              <a:ext uri="{FF2B5EF4-FFF2-40B4-BE49-F238E27FC236}">
                <a16:creationId xmlns:a16="http://schemas.microsoft.com/office/drawing/2014/main" id="{D90CB6A6-1B7F-4977-8164-32B8B9AC8B99}"/>
              </a:ext>
            </a:extLst>
          </p:cNvPr>
          <p:cNvSpPr>
            <a:spLocks noGrp="1"/>
          </p:cNvSpPr>
          <p:nvPr>
            <p:ph idx="1"/>
          </p:nvPr>
        </p:nvSpPr>
        <p:spPr>
          <a:xfrm>
            <a:off x="324000" y="2092569"/>
            <a:ext cx="8229600" cy="4525963"/>
          </a:xfrm>
        </p:spPr>
        <p:txBody>
          <a:bodyPr/>
          <a:lstStyle/>
          <a:p>
            <a:pPr marL="0" indent="0">
              <a:buNone/>
            </a:pPr>
            <a:r>
              <a:rPr lang="fr-FR" altLang="fr-FR" sz="2400" dirty="0">
                <a:ea typeface="ＭＳ Ｐゴシック" panose="020B0600070205080204" pitchFamily="34" charset="-128"/>
              </a:rPr>
              <a:t>- Traitement antibiotique par azithromycine</a:t>
            </a:r>
          </a:p>
          <a:p>
            <a:pPr marL="0" indent="0">
              <a:buNone/>
            </a:pPr>
            <a:r>
              <a:rPr lang="fr-FR" altLang="fr-FR" sz="2400" dirty="0">
                <a:ea typeface="ＭＳ Ｐゴシック" panose="020B0600070205080204" pitchFamily="34" charset="-128"/>
              </a:rPr>
              <a:t>- </a:t>
            </a:r>
            <a:r>
              <a:rPr lang="fr-FR" altLang="fr-FR" sz="2400" dirty="0">
                <a:solidFill>
                  <a:schemeClr val="accent6">
                    <a:lumMod val="75000"/>
                  </a:schemeClr>
                </a:solidFill>
                <a:ea typeface="ＭＳ Ｐゴシック" panose="020B0600070205080204" pitchFamily="34" charset="-128"/>
              </a:rPr>
              <a:t>Déclaration à l’ARS</a:t>
            </a:r>
          </a:p>
          <a:p>
            <a:pPr marL="0" indent="0">
              <a:buNone/>
            </a:pPr>
            <a:r>
              <a:rPr lang="fr-FR" altLang="fr-FR" sz="2400" dirty="0">
                <a:ea typeface="ＭＳ Ｐゴシック" panose="020B0600070205080204" pitchFamily="34" charset="-128"/>
              </a:rPr>
              <a:t>- Traitement antibiotique par C3G</a:t>
            </a:r>
          </a:p>
          <a:p>
            <a:pPr marL="0" indent="0">
              <a:buNone/>
            </a:pPr>
            <a:r>
              <a:rPr lang="fr-FR" altLang="fr-FR" sz="2400" dirty="0">
                <a:ea typeface="ＭＳ Ｐゴシック" panose="020B0600070205080204" pitchFamily="34" charset="-128"/>
              </a:rPr>
              <a:t>- </a:t>
            </a:r>
            <a:r>
              <a:rPr lang="fr-FR" altLang="fr-FR" sz="2400" dirty="0">
                <a:solidFill>
                  <a:schemeClr val="accent6">
                    <a:lumMod val="75000"/>
                  </a:schemeClr>
                </a:solidFill>
                <a:ea typeface="ＭＳ Ｐゴシック" panose="020B0600070205080204" pitchFamily="34" charset="-128"/>
              </a:rPr>
              <a:t>Réhydratation</a:t>
            </a:r>
          </a:p>
          <a:p>
            <a:pPr marL="0" indent="0">
              <a:buNone/>
            </a:pPr>
            <a:r>
              <a:rPr lang="fr-FR" altLang="fr-FR" sz="2400" dirty="0">
                <a:solidFill>
                  <a:schemeClr val="accent6">
                    <a:lumMod val="75000"/>
                  </a:schemeClr>
                </a:solidFill>
                <a:ea typeface="ＭＳ Ｐゴシック" panose="020B0600070205080204" pitchFamily="34" charset="-128"/>
              </a:rPr>
              <a:t>- Aucun traitement antibiotique si pas de facteurs de gravité ou de risque</a:t>
            </a:r>
          </a:p>
          <a:p>
            <a:pPr marL="0" indent="0">
              <a:buNone/>
            </a:pPr>
            <a:r>
              <a:rPr lang="fr-FR" altLang="fr-FR" sz="2400" dirty="0">
                <a:ea typeface="ＭＳ Ｐゴシック" panose="020B0600070205080204" pitchFamily="34" charset="-128"/>
              </a:rPr>
              <a:t>- Traitement antidiarrhéique par lopéramide</a:t>
            </a:r>
          </a:p>
        </p:txBody>
      </p:sp>
      <p:sp>
        <p:nvSpPr>
          <p:cNvPr id="4" name="ZoneTexte 3">
            <a:extLst>
              <a:ext uri="{FF2B5EF4-FFF2-40B4-BE49-F238E27FC236}">
                <a16:creationId xmlns:a16="http://schemas.microsoft.com/office/drawing/2014/main" id="{1C9E0138-1E4D-4100-87A4-FFE2972028F1}"/>
              </a:ext>
            </a:extLst>
          </p:cNvPr>
          <p:cNvSpPr txBox="1"/>
          <p:nvPr/>
        </p:nvSpPr>
        <p:spPr>
          <a:xfrm>
            <a:off x="502418" y="1643121"/>
            <a:ext cx="1477107" cy="369332"/>
          </a:xfrm>
          <a:prstGeom prst="rect">
            <a:avLst/>
          </a:prstGeom>
          <a:noFill/>
        </p:spPr>
        <p:txBody>
          <a:bodyPr wrap="square" rtlCol="0">
            <a:spAutoFit/>
          </a:bodyPr>
          <a:lstStyle/>
          <a:p>
            <a:r>
              <a:rPr lang="fr-FR" dirty="0"/>
              <a:t>QCM</a:t>
            </a:r>
          </a:p>
        </p:txBody>
      </p:sp>
    </p:spTree>
    <p:extLst>
      <p:ext uri="{BB962C8B-B14F-4D97-AF65-F5344CB8AC3E}">
        <p14:creationId xmlns:p14="http://schemas.microsoft.com/office/powerpoint/2010/main" val="8593782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41C54510-22F8-488B-B1C7-DD6F290D6EEE}"/>
              </a:ext>
            </a:extLst>
          </p:cNvPr>
          <p:cNvSpPr>
            <a:spLocks noGrp="1"/>
          </p:cNvSpPr>
          <p:nvPr>
            <p:ph idx="1"/>
          </p:nvPr>
        </p:nvSpPr>
        <p:spPr>
          <a:xfrm>
            <a:off x="457200" y="1789047"/>
            <a:ext cx="8229600" cy="4878387"/>
          </a:xfrm>
          <a:solidFill>
            <a:schemeClr val="bg1"/>
          </a:solidFill>
        </p:spPr>
        <p:txBody>
          <a:bodyPr/>
          <a:lstStyle/>
          <a:p>
            <a:pPr eaLnBrk="1" hangingPunct="1"/>
            <a:r>
              <a:rPr lang="fr-FR" altLang="fr-FR" sz="2400" b="1" dirty="0">
                <a:solidFill>
                  <a:schemeClr val="accent6">
                    <a:lumMod val="75000"/>
                  </a:schemeClr>
                </a:solidFill>
                <a:ea typeface="ＭＳ Ｐゴシック" panose="020B0600070205080204" pitchFamily="34" charset="-128"/>
              </a:rPr>
              <a:t>Isolement d’un </a:t>
            </a:r>
            <a:r>
              <a:rPr lang="fr-FR" altLang="fr-FR" sz="2400" b="1" i="1" dirty="0">
                <a:solidFill>
                  <a:schemeClr val="accent6">
                    <a:lumMod val="75000"/>
                  </a:schemeClr>
                </a:solidFill>
                <a:ea typeface="ＭＳ Ｐゴシック" panose="020B0600070205080204" pitchFamily="34" charset="-128"/>
              </a:rPr>
              <a:t>Campylobacter jejuni</a:t>
            </a:r>
            <a:endParaRPr lang="fr-FR" altLang="fr-FR" sz="2400" b="1" dirty="0">
              <a:solidFill>
                <a:schemeClr val="accent6">
                  <a:lumMod val="75000"/>
                </a:schemeClr>
              </a:solidFill>
              <a:ea typeface="ＭＳ Ｐゴシック" panose="020B0600070205080204" pitchFamily="34" charset="-128"/>
            </a:endParaRPr>
          </a:p>
          <a:p>
            <a:pPr eaLnBrk="1" hangingPunct="1"/>
            <a:r>
              <a:rPr lang="fr-FR" altLang="fr-FR" sz="2400" b="1" dirty="0">
                <a:solidFill>
                  <a:schemeClr val="accent6">
                    <a:lumMod val="75000"/>
                  </a:schemeClr>
                </a:solidFill>
                <a:ea typeface="ＭＳ Ｐゴシック" panose="020B0600070205080204" pitchFamily="34" charset="-128"/>
              </a:rPr>
              <a:t>Mesures individuelles curatives :</a:t>
            </a:r>
          </a:p>
          <a:p>
            <a:pPr lvl="1" eaLnBrk="1" hangingPunct="1"/>
            <a:r>
              <a:rPr lang="fr-FR" altLang="fr-FR" dirty="0">
                <a:solidFill>
                  <a:schemeClr val="accent6">
                    <a:lumMod val="75000"/>
                  </a:schemeClr>
                </a:solidFill>
                <a:ea typeface="ＭＳ Ｐゴシック" panose="020B0600070205080204" pitchFamily="34" charset="-128"/>
              </a:rPr>
              <a:t>Pas de traitement antibiotique systématique </a:t>
            </a:r>
          </a:p>
          <a:p>
            <a:pPr lvl="1" eaLnBrk="1" hangingPunct="1"/>
            <a:r>
              <a:rPr lang="fr-FR" altLang="fr-FR" dirty="0">
                <a:solidFill>
                  <a:schemeClr val="accent6">
                    <a:lumMod val="75000"/>
                  </a:schemeClr>
                </a:solidFill>
                <a:ea typeface="ＭＳ Ｐゴシック" panose="020B0600070205080204" pitchFamily="34" charset="-128"/>
              </a:rPr>
              <a:t>Mais : réhydratation +++ avec +/- antipyrétiques +/- hospitalisation si la déshydratation dépasse 10% du poids corporel </a:t>
            </a:r>
          </a:p>
          <a:p>
            <a:pPr eaLnBrk="1" hangingPunct="1"/>
            <a:endParaRPr lang="fr-FR" altLang="fr-FR" sz="1200" dirty="0">
              <a:solidFill>
                <a:schemeClr val="accent6">
                  <a:lumMod val="75000"/>
                </a:schemeClr>
              </a:solidFill>
              <a:ea typeface="ＭＳ Ｐゴシック" panose="020B0600070205080204" pitchFamily="34" charset="-128"/>
            </a:endParaRPr>
          </a:p>
          <a:p>
            <a:pPr eaLnBrk="1" hangingPunct="1"/>
            <a:r>
              <a:rPr lang="fr-FR" altLang="fr-FR" sz="2400" b="1" dirty="0">
                <a:solidFill>
                  <a:schemeClr val="accent6">
                    <a:lumMod val="75000"/>
                  </a:schemeClr>
                </a:solidFill>
                <a:ea typeface="ＭＳ Ｐゴシック" panose="020B0600070205080204" pitchFamily="34" charset="-128"/>
              </a:rPr>
              <a:t>Mesures collectives de prévention :</a:t>
            </a:r>
          </a:p>
          <a:p>
            <a:pPr lvl="1" eaLnBrk="1" hangingPunct="1"/>
            <a:r>
              <a:rPr lang="fr-FR" altLang="fr-FR" b="1" dirty="0">
                <a:solidFill>
                  <a:schemeClr val="accent6">
                    <a:lumMod val="75000"/>
                  </a:schemeClr>
                </a:solidFill>
                <a:ea typeface="ＭＳ Ｐゴシック" panose="020B0600070205080204" pitchFamily="34" charset="-128"/>
              </a:rPr>
              <a:t>TIAC = maladie à déclaration obligatoire à l’</a:t>
            </a:r>
            <a:r>
              <a:rPr lang="fr-FR" altLang="ja-JP" b="1" dirty="0">
                <a:solidFill>
                  <a:schemeClr val="accent6">
                    <a:lumMod val="75000"/>
                  </a:schemeClr>
                </a:solidFill>
                <a:ea typeface="ＭＳ Ｐゴシック" panose="020B0600070205080204" pitchFamily="34" charset="-128"/>
              </a:rPr>
              <a:t>ARS</a:t>
            </a:r>
          </a:p>
          <a:p>
            <a:pPr lvl="1" eaLnBrk="1" hangingPunct="1"/>
            <a:r>
              <a:rPr lang="fr-FR" altLang="fr-FR" dirty="0">
                <a:solidFill>
                  <a:schemeClr val="accent6">
                    <a:lumMod val="75000"/>
                  </a:schemeClr>
                </a:solidFill>
                <a:ea typeface="ＭＳ Ｐゴシック" panose="020B0600070205080204" pitchFamily="34" charset="-128"/>
              </a:rPr>
              <a:t>Au cours de l’enquête de l’ARS : prélèvement et culture des aliments suspects, et éventuellement prélèvement du personnel des cuisines </a:t>
            </a:r>
          </a:p>
          <a:p>
            <a:pPr lvl="1" eaLnBrk="1" hangingPunct="1"/>
            <a:endParaRPr lang="fr-FR" altLang="fr-FR" dirty="0">
              <a:solidFill>
                <a:srgbClr val="000000"/>
              </a:solidFill>
              <a:ea typeface="ＭＳ Ｐゴシック" panose="020B0600070205080204" pitchFamily="34" charset="-128"/>
            </a:endParaRPr>
          </a:p>
        </p:txBody>
      </p:sp>
      <p:sp>
        <p:nvSpPr>
          <p:cNvPr id="6" name="Rectangle 2">
            <a:extLst>
              <a:ext uri="{FF2B5EF4-FFF2-40B4-BE49-F238E27FC236}">
                <a16:creationId xmlns:a16="http://schemas.microsoft.com/office/drawing/2014/main" id="{74C046D2-1B2F-412D-A123-4883B6EFE736}"/>
              </a:ext>
            </a:extLst>
          </p:cNvPr>
          <p:cNvSpPr txBox="1">
            <a:spLocks/>
          </p:cNvSpPr>
          <p:nvPr/>
        </p:nvSpPr>
        <p:spPr bwMode="auto">
          <a:xfrm>
            <a:off x="324000" y="180000"/>
            <a:ext cx="8280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defTabSz="457200" rtl="0" eaLnBrk="0" fontAlgn="base" hangingPunct="0">
              <a:spcBef>
                <a:spcPct val="0"/>
              </a:spcBef>
              <a:spcAft>
                <a:spcPct val="0"/>
              </a:spcAft>
              <a:defRPr sz="3200" b="1"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3200" b="1">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200" b="1">
                <a:solidFill>
                  <a:schemeClr val="tx1"/>
                </a:solidFill>
                <a:latin typeface="Calibri" charset="0"/>
                <a:ea typeface="ＭＳ Ｐゴシック" charset="0"/>
                <a:cs typeface="ＭＳ Ｐゴシック" charset="0"/>
              </a:defRPr>
            </a:lvl9pPr>
          </a:lstStyle>
          <a:p>
            <a:pPr algn="just" eaLnBrk="1" hangingPunct="1">
              <a:defRPr/>
            </a:pPr>
            <a:r>
              <a:rPr lang="fr-FR" altLang="fr-FR" sz="2400" dirty="0">
                <a:ea typeface="ＭＳ Ｐゴシック" pitchFamily="34" charset="-128"/>
              </a:rPr>
              <a:t>7. A J0, le test PCR multiplex est positif à </a:t>
            </a:r>
            <a:r>
              <a:rPr lang="fr-FR" altLang="fr-FR" sz="2400" i="1" dirty="0">
                <a:ea typeface="ＭＳ Ｐゴシック" pitchFamily="34" charset="-128"/>
              </a:rPr>
              <a:t>Campylobacter</a:t>
            </a:r>
            <a:r>
              <a:rPr lang="fr-FR" altLang="fr-FR" sz="2400" dirty="0">
                <a:ea typeface="ＭＳ Ｐゴシック" pitchFamily="34" charset="-128"/>
              </a:rPr>
              <a:t>, et 48 heures plus tard, vous avez le résultat de la coproculture isolant cette bactérie. Quelles mesures de prise en charge allez-vous adopter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1F2E8EC3-3B55-4D99-BE21-22B557E9310F}"/>
              </a:ext>
            </a:extLst>
          </p:cNvPr>
          <p:cNvSpPr>
            <a:spLocks noGrp="1"/>
          </p:cNvSpPr>
          <p:nvPr>
            <p:ph type="title"/>
          </p:nvPr>
        </p:nvSpPr>
        <p:spPr>
          <a:xfrm>
            <a:off x="324000" y="180000"/>
            <a:ext cx="8280000" cy="1201738"/>
          </a:xfrm>
        </p:spPr>
        <p:txBody>
          <a:bodyPr anchor="t">
            <a:noAutofit/>
          </a:bodyPr>
          <a:lstStyle/>
          <a:p>
            <a:pPr algn="l" eaLnBrk="1" hangingPunct="1">
              <a:defRPr/>
            </a:pPr>
            <a:r>
              <a:rPr lang="fr-FR" altLang="fr-FR" sz="2400" dirty="0">
                <a:ea typeface="ＭＳ Ｐゴシック" pitchFamily="34" charset="-128"/>
              </a:rPr>
              <a:t>Question Bonus : </a:t>
            </a:r>
            <a:br>
              <a:rPr lang="fr-FR" altLang="fr-FR" sz="2400" dirty="0">
                <a:ea typeface="ＭＳ Ｐゴシック" pitchFamily="34" charset="-128"/>
              </a:rPr>
            </a:br>
            <a:r>
              <a:rPr lang="fr-FR" altLang="fr-FR" sz="2400" dirty="0">
                <a:ea typeface="ＭＳ Ｐゴシック" pitchFamily="34" charset="-128"/>
              </a:rPr>
              <a:t>Citer des virus responsables de gastro-entérites</a:t>
            </a:r>
            <a:br>
              <a:rPr lang="fr-FR" altLang="fr-FR" sz="2400" dirty="0">
                <a:ea typeface="ＭＳ Ｐゴシック" pitchFamily="34" charset="-128"/>
              </a:rPr>
            </a:br>
            <a:r>
              <a:rPr lang="fr-FR" altLang="fr-FR" sz="2400" dirty="0">
                <a:ea typeface="ＭＳ Ｐゴシック" pitchFamily="34" charset="-128"/>
              </a:rPr>
              <a:t>Comment prévenir ces infections ?</a:t>
            </a:r>
          </a:p>
        </p:txBody>
      </p:sp>
      <p:sp>
        <p:nvSpPr>
          <p:cNvPr id="4" name="Espace réservé du contenu 3">
            <a:extLst>
              <a:ext uri="{FF2B5EF4-FFF2-40B4-BE49-F238E27FC236}">
                <a16:creationId xmlns:a16="http://schemas.microsoft.com/office/drawing/2014/main" id="{0AC8D1F9-C1A7-4F33-83B7-9D6A7CD3ADD8}"/>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8033102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C0B3CBB-CDB0-48B8-9BA9-7B09319181E0}"/>
              </a:ext>
            </a:extLst>
          </p:cNvPr>
          <p:cNvSpPr>
            <a:spLocks noGrp="1"/>
          </p:cNvSpPr>
          <p:nvPr>
            <p:ph idx="1"/>
          </p:nvPr>
        </p:nvSpPr>
        <p:spPr>
          <a:xfrm>
            <a:off x="324000" y="1881384"/>
            <a:ext cx="8229600" cy="1826734"/>
          </a:xfrm>
        </p:spPr>
        <p:txBody>
          <a:bodyPr/>
          <a:lstStyle/>
          <a:p>
            <a:pPr lvl="1" eaLnBrk="1" hangingPunct="1"/>
            <a:r>
              <a:rPr lang="fr-FR" altLang="fr-FR" sz="1800" i="1" dirty="0">
                <a:solidFill>
                  <a:schemeClr val="accent6">
                    <a:lumMod val="75000"/>
                  </a:schemeClr>
                </a:solidFill>
                <a:ea typeface="ＭＳ Ｐゴシック" panose="020B0600070205080204" pitchFamily="34" charset="-128"/>
              </a:rPr>
              <a:t>NOROVIRUS</a:t>
            </a:r>
          </a:p>
          <a:p>
            <a:pPr lvl="1" eaLnBrk="1" hangingPunct="1"/>
            <a:r>
              <a:rPr lang="fr-FR" altLang="fr-FR" sz="1800" i="1" dirty="0">
                <a:solidFill>
                  <a:schemeClr val="accent6">
                    <a:lumMod val="75000"/>
                  </a:schemeClr>
                </a:solidFill>
                <a:ea typeface="ＭＳ Ｐゴシック" panose="020B0600070205080204" pitchFamily="34" charset="-128"/>
              </a:rPr>
              <a:t>ROTAVIRUS</a:t>
            </a:r>
          </a:p>
          <a:p>
            <a:pPr lvl="1" eaLnBrk="1" hangingPunct="1"/>
            <a:r>
              <a:rPr lang="fr-FR" altLang="fr-FR" sz="1800" i="1" dirty="0">
                <a:solidFill>
                  <a:schemeClr val="accent6">
                    <a:lumMod val="75000"/>
                  </a:schemeClr>
                </a:solidFill>
                <a:ea typeface="ＭＳ Ｐゴシック" panose="020B0600070205080204" pitchFamily="34" charset="-128"/>
              </a:rPr>
              <a:t>ADENOVIRUS (F40 et F41)</a:t>
            </a:r>
          </a:p>
          <a:p>
            <a:pPr lvl="1" eaLnBrk="1" hangingPunct="1"/>
            <a:r>
              <a:rPr lang="fr-FR" altLang="fr-FR" sz="1800" i="1" dirty="0">
                <a:solidFill>
                  <a:schemeClr val="accent6">
                    <a:lumMod val="75000"/>
                  </a:schemeClr>
                </a:solidFill>
                <a:ea typeface="ＭＳ Ｐゴシック" panose="020B0600070205080204" pitchFamily="34" charset="-128"/>
              </a:rPr>
              <a:t>ASTROVIRUS</a:t>
            </a:r>
          </a:p>
          <a:p>
            <a:pPr lvl="1" eaLnBrk="1" hangingPunct="1"/>
            <a:r>
              <a:rPr lang="fr-FR" altLang="fr-FR" sz="1800" i="1" dirty="0">
                <a:solidFill>
                  <a:srgbClr val="000000"/>
                </a:solidFill>
                <a:ea typeface="ＭＳ Ｐゴシック" panose="020B0600070205080204" pitchFamily="34" charset="-128"/>
              </a:rPr>
              <a:t>ENTEROVIRUS : multiplication au niveau intestinal et possible diarrhée mais pas de syndrome </a:t>
            </a:r>
            <a:r>
              <a:rPr lang="fr-FR" altLang="fr-FR" sz="1800" i="1" dirty="0" err="1">
                <a:solidFill>
                  <a:srgbClr val="000000"/>
                </a:solidFill>
                <a:ea typeface="ＭＳ Ｐゴシック" panose="020B0600070205080204" pitchFamily="34" charset="-128"/>
              </a:rPr>
              <a:t>gastro-entéritique</a:t>
            </a:r>
            <a:r>
              <a:rPr lang="fr-FR" altLang="fr-FR" sz="1800" i="1" dirty="0">
                <a:solidFill>
                  <a:srgbClr val="000000"/>
                </a:solidFill>
                <a:ea typeface="ＭＳ Ｐゴシック" panose="020B0600070205080204" pitchFamily="34" charset="-128"/>
              </a:rPr>
              <a:t> (selon les types : méningites; pied-main-bouche, infections graves néonatales…)</a:t>
            </a:r>
          </a:p>
          <a:p>
            <a:pPr lvl="1" eaLnBrk="1" hangingPunct="1"/>
            <a:endParaRPr lang="fr-FR" altLang="fr-FR" sz="1800" dirty="0">
              <a:solidFill>
                <a:srgbClr val="000000"/>
              </a:solidFill>
              <a:ea typeface="ＭＳ Ｐゴシック" panose="020B0600070205080204" pitchFamily="34" charset="-128"/>
            </a:endParaRPr>
          </a:p>
          <a:p>
            <a:endParaRPr lang="fr-FR" sz="1800" dirty="0"/>
          </a:p>
        </p:txBody>
      </p:sp>
      <p:sp>
        <p:nvSpPr>
          <p:cNvPr id="7" name="ZoneTexte 6">
            <a:extLst>
              <a:ext uri="{FF2B5EF4-FFF2-40B4-BE49-F238E27FC236}">
                <a16:creationId xmlns:a16="http://schemas.microsoft.com/office/drawing/2014/main" id="{F60F92A2-6D3C-427E-A2AA-837FCE3E6436}"/>
              </a:ext>
            </a:extLst>
          </p:cNvPr>
          <p:cNvSpPr txBox="1"/>
          <p:nvPr/>
        </p:nvSpPr>
        <p:spPr>
          <a:xfrm>
            <a:off x="502418" y="1446895"/>
            <a:ext cx="5763911" cy="369332"/>
          </a:xfrm>
          <a:prstGeom prst="rect">
            <a:avLst/>
          </a:prstGeom>
          <a:noFill/>
        </p:spPr>
        <p:txBody>
          <a:bodyPr wrap="square" rtlCol="0">
            <a:spAutoFit/>
          </a:bodyPr>
          <a:lstStyle/>
          <a:p>
            <a:r>
              <a:rPr lang="fr-FR" dirty="0"/>
              <a:t>QCM : Virus responsables de Gastroentérite</a:t>
            </a:r>
          </a:p>
        </p:txBody>
      </p:sp>
      <p:sp>
        <p:nvSpPr>
          <p:cNvPr id="5" name="ZoneTexte 4">
            <a:extLst>
              <a:ext uri="{FF2B5EF4-FFF2-40B4-BE49-F238E27FC236}">
                <a16:creationId xmlns:a16="http://schemas.microsoft.com/office/drawing/2014/main" id="{F60F92A2-6D3C-427E-A2AA-837FCE3E6436}"/>
              </a:ext>
            </a:extLst>
          </p:cNvPr>
          <p:cNvSpPr txBox="1"/>
          <p:nvPr/>
        </p:nvSpPr>
        <p:spPr>
          <a:xfrm>
            <a:off x="430700" y="4247215"/>
            <a:ext cx="5763911" cy="369332"/>
          </a:xfrm>
          <a:prstGeom prst="rect">
            <a:avLst/>
          </a:prstGeom>
          <a:noFill/>
        </p:spPr>
        <p:txBody>
          <a:bodyPr wrap="square" rtlCol="0">
            <a:spAutoFit/>
          </a:bodyPr>
          <a:lstStyle/>
          <a:p>
            <a:r>
              <a:rPr lang="fr-FR" dirty="0"/>
              <a:t>Prévention des Gastro-entérites Virales</a:t>
            </a:r>
          </a:p>
        </p:txBody>
      </p:sp>
      <p:sp>
        <p:nvSpPr>
          <p:cNvPr id="6" name="Espace réservé du contenu 2">
            <a:extLst>
              <a:ext uri="{FF2B5EF4-FFF2-40B4-BE49-F238E27FC236}">
                <a16:creationId xmlns:a16="http://schemas.microsoft.com/office/drawing/2014/main" id="{EC0B3CBB-CDB0-48B8-9BA9-7B09319181E0}"/>
              </a:ext>
            </a:extLst>
          </p:cNvPr>
          <p:cNvSpPr txBox="1">
            <a:spLocks/>
          </p:cNvSpPr>
          <p:nvPr/>
        </p:nvSpPr>
        <p:spPr bwMode="auto">
          <a:xfrm>
            <a:off x="252283" y="4616548"/>
            <a:ext cx="8229600" cy="1225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just"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742950" indent="-285750" algn="just"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just"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eaLnBrk="1" hangingPunct="1"/>
            <a:r>
              <a:rPr lang="fr-FR" altLang="fr-FR" sz="1800" i="1" dirty="0">
                <a:solidFill>
                  <a:schemeClr val="accent6">
                    <a:lumMod val="75000"/>
                  </a:schemeClr>
                </a:solidFill>
                <a:ea typeface="ＭＳ Ｐゴシック" panose="020B0600070205080204" pitchFamily="34" charset="-128"/>
              </a:rPr>
              <a:t>VACCINATION CONTRE LES ROTAVIRUS (vaccin atténue, voie orale avant 6 semaines)</a:t>
            </a:r>
          </a:p>
          <a:p>
            <a:pPr lvl="1" eaLnBrk="1" hangingPunct="1"/>
            <a:r>
              <a:rPr lang="fr-FR" altLang="fr-FR" sz="1800" i="1" dirty="0">
                <a:solidFill>
                  <a:schemeClr val="accent6">
                    <a:lumMod val="75000"/>
                  </a:schemeClr>
                </a:solidFill>
                <a:ea typeface="ＭＳ Ｐゴシック" panose="020B0600070205080204" pitchFamily="34" charset="-128"/>
              </a:rPr>
              <a:t>HYGIENE / LAVAGE DES MAINS</a:t>
            </a:r>
          </a:p>
          <a:p>
            <a:pPr lvl="1" eaLnBrk="1" hangingPunct="1"/>
            <a:endParaRPr lang="fr-FR" altLang="fr-FR" sz="1800" i="1" dirty="0">
              <a:solidFill>
                <a:srgbClr val="000000"/>
              </a:solidFill>
              <a:ea typeface="ＭＳ Ｐゴシック" panose="020B0600070205080204" pitchFamily="34" charset="-128"/>
            </a:endParaRPr>
          </a:p>
          <a:p>
            <a:pPr lvl="1" eaLnBrk="1" hangingPunct="1"/>
            <a:endParaRPr lang="fr-FR" altLang="fr-FR" sz="1800" i="1" dirty="0">
              <a:solidFill>
                <a:srgbClr val="000000"/>
              </a:solidFill>
              <a:ea typeface="ＭＳ Ｐゴシック" panose="020B0600070205080204" pitchFamily="34" charset="-128"/>
            </a:endParaRPr>
          </a:p>
          <a:p>
            <a:pPr lvl="1" eaLnBrk="1" hangingPunct="1"/>
            <a:endParaRPr lang="fr-FR" altLang="fr-FR" sz="1800" dirty="0">
              <a:solidFill>
                <a:srgbClr val="000000"/>
              </a:solidFill>
              <a:ea typeface="ＭＳ Ｐゴシック" panose="020B0600070205080204" pitchFamily="34" charset="-128"/>
            </a:endParaRPr>
          </a:p>
          <a:p>
            <a:endParaRPr lang="fr-FR" sz="1800" dirty="0"/>
          </a:p>
        </p:txBody>
      </p:sp>
      <p:sp>
        <p:nvSpPr>
          <p:cNvPr id="9" name="Rectangle 2">
            <a:extLst>
              <a:ext uri="{FF2B5EF4-FFF2-40B4-BE49-F238E27FC236}">
                <a16:creationId xmlns:a16="http://schemas.microsoft.com/office/drawing/2014/main" id="{1F2E8EC3-3B55-4D99-BE21-22B557E9310F}"/>
              </a:ext>
            </a:extLst>
          </p:cNvPr>
          <p:cNvSpPr>
            <a:spLocks noGrp="1"/>
          </p:cNvSpPr>
          <p:nvPr>
            <p:ph type="title"/>
          </p:nvPr>
        </p:nvSpPr>
        <p:spPr>
          <a:xfrm>
            <a:off x="324000" y="180000"/>
            <a:ext cx="8280000" cy="1201738"/>
          </a:xfrm>
        </p:spPr>
        <p:txBody>
          <a:bodyPr anchor="t">
            <a:noAutofit/>
          </a:bodyPr>
          <a:lstStyle/>
          <a:p>
            <a:pPr algn="l" eaLnBrk="1" hangingPunct="1">
              <a:defRPr/>
            </a:pPr>
            <a:r>
              <a:rPr lang="fr-FR" altLang="fr-FR" sz="2400" dirty="0">
                <a:ea typeface="ＭＳ Ｐゴシック" pitchFamily="34" charset="-128"/>
              </a:rPr>
              <a:t>Question Bonus : </a:t>
            </a:r>
            <a:br>
              <a:rPr lang="fr-FR" altLang="fr-FR" sz="2400" dirty="0">
                <a:ea typeface="ＭＳ Ｐゴシック" pitchFamily="34" charset="-128"/>
              </a:rPr>
            </a:br>
            <a:r>
              <a:rPr lang="fr-FR" altLang="fr-FR" sz="2400" dirty="0">
                <a:ea typeface="ＭＳ Ｐゴシック" pitchFamily="34" charset="-128"/>
              </a:rPr>
              <a:t>Citer des virus responsables de gastro-entérites</a:t>
            </a:r>
            <a:br>
              <a:rPr lang="fr-FR" altLang="fr-FR" sz="2400" dirty="0">
                <a:ea typeface="ＭＳ Ｐゴシック" pitchFamily="34" charset="-128"/>
              </a:rPr>
            </a:br>
            <a:r>
              <a:rPr lang="fr-FR" altLang="fr-FR" sz="2400" dirty="0">
                <a:ea typeface="ＭＳ Ｐゴシック" pitchFamily="34" charset="-128"/>
              </a:rPr>
              <a:t>Comment prévenir ces infections ?</a:t>
            </a:r>
          </a:p>
        </p:txBody>
      </p:sp>
    </p:spTree>
    <p:extLst>
      <p:ext uri="{BB962C8B-B14F-4D97-AF65-F5344CB8AC3E}">
        <p14:creationId xmlns:p14="http://schemas.microsoft.com/office/powerpoint/2010/main" val="9173059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E09E74E-1526-A84D-905A-959834BAFB9F}"/>
              </a:ext>
            </a:extLst>
          </p:cNvPr>
          <p:cNvSpPr txBox="1">
            <a:spLocks noChangeArrowheads="1"/>
          </p:cNvSpPr>
          <p:nvPr/>
        </p:nvSpPr>
        <p:spPr bwMode="auto">
          <a:xfrm>
            <a:off x="685800" y="2130425"/>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fr-FR" altLang="fr-FR" sz="4400" b="1" dirty="0"/>
              <a:t>Cas clinique n°2</a:t>
            </a:r>
          </a:p>
          <a:p>
            <a:pPr algn="ctr" eaLnBrk="1" hangingPunct="1">
              <a:spcBef>
                <a:spcPct val="0"/>
              </a:spcBef>
              <a:buFontTx/>
              <a:buNone/>
            </a:pPr>
            <a:r>
              <a:rPr lang="fr-FR" altLang="fr-FR" sz="4400" b="1" dirty="0"/>
              <a:t>(format standard)</a:t>
            </a:r>
          </a:p>
        </p:txBody>
      </p:sp>
    </p:spTree>
    <p:extLst>
      <p:ext uri="{BB962C8B-B14F-4D97-AF65-F5344CB8AC3E}">
        <p14:creationId xmlns:p14="http://schemas.microsoft.com/office/powerpoint/2010/main" val="902855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ct val="0"/>
              </a:spcBef>
              <a:buNone/>
              <a:defRPr/>
            </a:pPr>
            <a:r>
              <a:rPr lang="fr-FR" sz="2400" b="1" dirty="0"/>
              <a:t>De garde aux urgences, vous recevez un homme de 75 ans envoyé par son médecin traitant pour céphalées intenses et fièvre à 39,5°C. Sa femme vous explique que la fièvre et les céphalées sont apparues la veille. Elle est inquiète car elle le trouve confus et il a de grandes difficultés à marcher.</a:t>
            </a:r>
            <a:r>
              <a:rPr lang="fr-FR" altLang="fr-FR" sz="2400" b="1" dirty="0"/>
              <a:t> </a:t>
            </a:r>
          </a:p>
          <a:p>
            <a:pPr marL="0" indent="0" eaLnBrk="1" hangingPunct="1">
              <a:spcBef>
                <a:spcPct val="0"/>
              </a:spcBef>
              <a:buNone/>
              <a:defRPr/>
            </a:pPr>
            <a:endParaRPr lang="fr-FR" altLang="fr-FR" sz="2400" b="1" dirty="0"/>
          </a:p>
          <a:p>
            <a:pPr marL="0" lvl="0" indent="0">
              <a:buNone/>
            </a:pPr>
            <a:r>
              <a:rPr lang="fr-FR" sz="2400" b="1" dirty="0"/>
              <a:t>1. Quelles sont vos premières hypothèses diagnostiques ?</a:t>
            </a:r>
          </a:p>
        </p:txBody>
      </p:sp>
      <p:sp>
        <p:nvSpPr>
          <p:cNvPr id="3" name="ZoneTexte 2">
            <a:extLst>
              <a:ext uri="{FF2B5EF4-FFF2-40B4-BE49-F238E27FC236}">
                <a16:creationId xmlns:a16="http://schemas.microsoft.com/office/drawing/2014/main" id="{1BB9F04F-0F02-3F4F-A330-57DB14938DBD}"/>
              </a:ext>
            </a:extLst>
          </p:cNvPr>
          <p:cNvSpPr txBox="1"/>
          <p:nvPr/>
        </p:nvSpPr>
        <p:spPr>
          <a:xfrm>
            <a:off x="117475" y="3289429"/>
            <a:ext cx="8460468" cy="3416320"/>
          </a:xfrm>
          <a:prstGeom prst="rect">
            <a:avLst/>
          </a:prstGeom>
          <a:solidFill>
            <a:schemeClr val="bg1"/>
          </a:solidFill>
        </p:spPr>
        <p:txBody>
          <a:bodyPr wrap="square">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p>
          <a:p>
            <a:pPr marL="914400" lvl="1" indent="-457200">
              <a:buFont typeface="Police système"/>
              <a:buChar char="-"/>
              <a:defRPr/>
            </a:pPr>
            <a:r>
              <a:rPr lang="fr-FR" sz="2400" dirty="0" smtClean="0">
                <a:latin typeface="+mn-lt"/>
              </a:rPr>
              <a:t>1-</a:t>
            </a:r>
            <a:endParaRPr lang="fr-FR" sz="2400" b="1" dirty="0">
              <a:solidFill>
                <a:schemeClr val="accent6">
                  <a:lumMod val="75000"/>
                </a:schemeClr>
              </a:solidFill>
              <a:latin typeface="+mn-lt"/>
            </a:endParaRPr>
          </a:p>
          <a:p>
            <a:pPr lvl="1">
              <a:defRPr/>
            </a:pPr>
            <a:endParaRPr lang="fr-FR" sz="2400" b="1" dirty="0">
              <a:solidFill>
                <a:schemeClr val="accent6">
                  <a:lumMod val="75000"/>
                </a:schemeClr>
              </a:solidFill>
              <a:latin typeface="+mn-lt"/>
            </a:endParaRPr>
          </a:p>
          <a:p>
            <a:pPr marL="914400" lvl="1" indent="-457200">
              <a:buFont typeface="Police système"/>
              <a:buChar char="-"/>
              <a:defRPr/>
            </a:pPr>
            <a:r>
              <a:rPr lang="fr-FR" sz="2400" dirty="0">
                <a:latin typeface="+mn-lt"/>
              </a:rPr>
              <a:t>2- </a:t>
            </a:r>
            <a:endParaRPr lang="fr-FR" sz="2400" dirty="0">
              <a:solidFill>
                <a:schemeClr val="accent6">
                  <a:lumMod val="75000"/>
                </a:schemeClr>
              </a:solidFill>
              <a:latin typeface="+mn-lt"/>
            </a:endParaRPr>
          </a:p>
          <a:p>
            <a:pPr marL="914400" lvl="1" indent="-457200">
              <a:buFont typeface="Police système"/>
              <a:buChar char="-"/>
              <a:defRPr/>
            </a:pPr>
            <a:r>
              <a:rPr lang="fr-FR" sz="2400" dirty="0" smtClean="0">
                <a:latin typeface="+mn-lt"/>
              </a:rPr>
              <a:t>3-</a:t>
            </a:r>
            <a:r>
              <a:rPr lang="fr-FR" sz="2400" dirty="0" smtClean="0">
                <a:solidFill>
                  <a:srgbClr val="FF0000"/>
                </a:solidFill>
                <a:latin typeface="+mn-lt"/>
              </a:rPr>
              <a:t> </a:t>
            </a:r>
            <a:endParaRPr lang="fr-FR" sz="2400" dirty="0" smtClean="0">
              <a:solidFill>
                <a:schemeClr val="accent6">
                  <a:lumMod val="75000"/>
                </a:schemeClr>
              </a:solidFill>
              <a:latin typeface="+mn-lt"/>
            </a:endParaRPr>
          </a:p>
          <a:p>
            <a:pPr marL="914400" lvl="1" indent="-457200">
              <a:buFont typeface="Police système"/>
              <a:buChar char="-"/>
              <a:defRPr/>
            </a:pPr>
            <a:endParaRPr lang="fr-FR" sz="2400" dirty="0" smtClean="0">
              <a:latin typeface="+mn-lt"/>
            </a:endParaRPr>
          </a:p>
          <a:p>
            <a:pPr marL="457200" indent="-457200">
              <a:buFont typeface="Arial" panose="020B0604020202020204" pitchFamily="34" charset="0"/>
              <a:buChar char="•"/>
              <a:defRPr/>
            </a:pPr>
            <a:r>
              <a:rPr lang="fr-FR" sz="2400" b="1" dirty="0" smtClean="0">
                <a:latin typeface="+mn-lt"/>
              </a:rPr>
              <a:t>Arguments</a:t>
            </a:r>
            <a:r>
              <a:rPr lang="fr-FR" sz="2400" dirty="0" smtClean="0">
                <a:latin typeface="+mn-lt"/>
              </a:rPr>
              <a:t> </a:t>
            </a:r>
            <a:r>
              <a:rPr lang="fr-FR" sz="2400" dirty="0">
                <a:latin typeface="+mn-lt"/>
              </a:rPr>
              <a:t>:</a:t>
            </a:r>
          </a:p>
          <a:p>
            <a:pPr marL="914400" lvl="1" indent="-457200">
              <a:buFont typeface="Police système"/>
              <a:buChar char="-"/>
              <a:defRPr/>
            </a:pPr>
            <a:r>
              <a:rPr lang="fr-FR" sz="2400" dirty="0">
                <a:latin typeface="+mn-lt"/>
              </a:rPr>
              <a:t>Terrain </a:t>
            </a:r>
            <a:r>
              <a:rPr lang="fr-FR" sz="2400" dirty="0" smtClean="0">
                <a:latin typeface="+mn-lt"/>
              </a:rPr>
              <a:t>:</a:t>
            </a:r>
            <a:endParaRPr lang="fr-FR" sz="2400" dirty="0">
              <a:solidFill>
                <a:schemeClr val="accent6">
                  <a:lumMod val="75000"/>
                </a:schemeClr>
              </a:solidFill>
              <a:latin typeface="+mn-lt"/>
            </a:endParaRPr>
          </a:p>
          <a:p>
            <a:pPr marL="914400" lvl="1" indent="-457200">
              <a:buFont typeface="Police système"/>
              <a:buChar char="-"/>
              <a:defRPr/>
            </a:pPr>
            <a:r>
              <a:rPr lang="fr-FR" sz="2400" dirty="0">
                <a:latin typeface="+mn-lt"/>
              </a:rPr>
              <a:t>Signes généraux </a:t>
            </a:r>
            <a:r>
              <a:rPr lang="fr-FR" sz="2400" dirty="0" smtClean="0">
                <a:latin typeface="+mn-lt"/>
              </a:rPr>
              <a:t>:</a:t>
            </a:r>
            <a:endParaRPr lang="fr-FR" sz="2400" b="1" dirty="0">
              <a:solidFill>
                <a:schemeClr val="accent6">
                  <a:lumMod val="75000"/>
                </a:schemeClr>
              </a:solidFill>
              <a:latin typeface="+mn-lt"/>
            </a:endParaRPr>
          </a:p>
        </p:txBody>
      </p:sp>
    </p:spTree>
    <p:extLst>
      <p:ext uri="{BB962C8B-B14F-4D97-AF65-F5344CB8AC3E}">
        <p14:creationId xmlns:p14="http://schemas.microsoft.com/office/powerpoint/2010/main" val="41058269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ct val="0"/>
              </a:spcBef>
              <a:buNone/>
              <a:defRPr/>
            </a:pPr>
            <a:r>
              <a:rPr lang="fr-FR" sz="2400" b="1" dirty="0"/>
              <a:t>De garde aux urgences, vous recevez un homme de 75 ans envoyé par son médecin traitant pour céphalées intenses et fièvre à 39,5°C. Sa femme vous explique que la fièvre et les céphalées sont apparues la veille. Elle est inquiète car elle le trouve confus et il a de grandes difficultés à marcher.</a:t>
            </a:r>
            <a:r>
              <a:rPr lang="fr-FR" altLang="fr-FR" sz="2400" b="1" dirty="0"/>
              <a:t> </a:t>
            </a:r>
          </a:p>
          <a:p>
            <a:pPr marL="0" indent="0" eaLnBrk="1" hangingPunct="1">
              <a:spcBef>
                <a:spcPct val="0"/>
              </a:spcBef>
              <a:buNone/>
              <a:defRPr/>
            </a:pPr>
            <a:endParaRPr lang="fr-FR" altLang="fr-FR" sz="2400" b="1" dirty="0"/>
          </a:p>
          <a:p>
            <a:pPr marL="0" lvl="0" indent="0">
              <a:buNone/>
            </a:pPr>
            <a:r>
              <a:rPr lang="fr-FR" sz="2400" b="1" dirty="0"/>
              <a:t>1. Quelles sont vos premières hypothèses diagnostiques ?</a:t>
            </a:r>
          </a:p>
        </p:txBody>
      </p:sp>
      <p:sp>
        <p:nvSpPr>
          <p:cNvPr id="3" name="ZoneTexte 2">
            <a:extLst>
              <a:ext uri="{FF2B5EF4-FFF2-40B4-BE49-F238E27FC236}">
                <a16:creationId xmlns:a16="http://schemas.microsoft.com/office/drawing/2014/main" id="{1BB9F04F-0F02-3F4F-A330-57DB14938DBD}"/>
              </a:ext>
            </a:extLst>
          </p:cNvPr>
          <p:cNvSpPr txBox="1"/>
          <p:nvPr/>
        </p:nvSpPr>
        <p:spPr>
          <a:xfrm>
            <a:off x="117475" y="3289429"/>
            <a:ext cx="8460468" cy="3416320"/>
          </a:xfrm>
          <a:prstGeom prst="rect">
            <a:avLst/>
          </a:prstGeom>
          <a:solidFill>
            <a:schemeClr val="bg1"/>
          </a:solidFill>
        </p:spPr>
        <p:txBody>
          <a:bodyPr wrap="square">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p>
          <a:p>
            <a:pPr marL="914400" lvl="1" indent="-457200">
              <a:buFont typeface="Police système"/>
              <a:buChar char="-"/>
              <a:defRPr/>
            </a:pPr>
            <a:r>
              <a:rPr lang="fr-FR" sz="2400" dirty="0">
                <a:latin typeface="+mn-lt"/>
              </a:rPr>
              <a:t>1-</a:t>
            </a:r>
            <a:r>
              <a:rPr lang="fr-FR" sz="2400" dirty="0">
                <a:solidFill>
                  <a:srgbClr val="FF0000"/>
                </a:solidFill>
                <a:latin typeface="+mn-lt"/>
              </a:rPr>
              <a:t> </a:t>
            </a:r>
            <a:r>
              <a:rPr lang="fr-FR" sz="2400" dirty="0">
                <a:solidFill>
                  <a:schemeClr val="accent6">
                    <a:lumMod val="75000"/>
                  </a:schemeClr>
                </a:solidFill>
                <a:latin typeface="+mn-lt"/>
              </a:rPr>
              <a:t>Encéphalite </a:t>
            </a:r>
            <a:r>
              <a:rPr lang="fr-FR" sz="2400" b="1" dirty="0">
                <a:solidFill>
                  <a:schemeClr val="accent6">
                    <a:lumMod val="75000"/>
                  </a:schemeClr>
                </a:solidFill>
                <a:latin typeface="+mn-lt"/>
              </a:rPr>
              <a:t>(toute confusion fébrile doit faire évoquer une Encéphalite)</a:t>
            </a:r>
          </a:p>
          <a:p>
            <a:pPr marL="914400" lvl="1" indent="-457200">
              <a:buFont typeface="Police système"/>
              <a:buChar char="-"/>
              <a:defRPr/>
            </a:pPr>
            <a:r>
              <a:rPr lang="fr-FR" sz="2400" dirty="0">
                <a:latin typeface="+mn-lt"/>
              </a:rPr>
              <a:t>2- </a:t>
            </a:r>
            <a:r>
              <a:rPr lang="fr-FR" sz="2400" dirty="0">
                <a:solidFill>
                  <a:schemeClr val="accent6">
                    <a:lumMod val="75000"/>
                  </a:schemeClr>
                </a:solidFill>
                <a:latin typeface="+mn-lt"/>
              </a:rPr>
              <a:t>Méningo-encéphalite</a:t>
            </a:r>
          </a:p>
          <a:p>
            <a:pPr marL="914400" lvl="1" indent="-457200">
              <a:buFont typeface="Police système"/>
              <a:buChar char="-"/>
              <a:defRPr/>
            </a:pPr>
            <a:r>
              <a:rPr lang="fr-FR" sz="2400" dirty="0">
                <a:latin typeface="+mn-lt"/>
              </a:rPr>
              <a:t>3-</a:t>
            </a:r>
            <a:r>
              <a:rPr lang="fr-FR" sz="2400" dirty="0">
                <a:solidFill>
                  <a:srgbClr val="FF0000"/>
                </a:solidFill>
                <a:latin typeface="+mn-lt"/>
              </a:rPr>
              <a:t> </a:t>
            </a:r>
            <a:r>
              <a:rPr lang="fr-FR" sz="2400" dirty="0">
                <a:solidFill>
                  <a:schemeClr val="accent6">
                    <a:lumMod val="75000"/>
                  </a:schemeClr>
                </a:solidFill>
                <a:latin typeface="+mn-lt"/>
              </a:rPr>
              <a:t>Bactériémie</a:t>
            </a:r>
          </a:p>
          <a:p>
            <a:pPr marL="914400" lvl="1" indent="-457200">
              <a:buFont typeface="Police système"/>
              <a:buChar char="-"/>
              <a:defRPr/>
            </a:pPr>
            <a:endParaRPr lang="fr-FR" sz="2400" dirty="0">
              <a:latin typeface="+mn-lt"/>
            </a:endParaRP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r>
              <a:rPr lang="fr-FR" sz="2400" dirty="0">
                <a:solidFill>
                  <a:schemeClr val="accent6">
                    <a:lumMod val="75000"/>
                  </a:schemeClr>
                </a:solidFill>
                <a:latin typeface="+mn-lt"/>
              </a:rPr>
              <a:t>homme 75 ans</a:t>
            </a:r>
          </a:p>
          <a:p>
            <a:pPr marL="914400" lvl="1" indent="-457200">
              <a:buFont typeface="Police système"/>
              <a:buChar char="-"/>
              <a:defRPr/>
            </a:pPr>
            <a:r>
              <a:rPr lang="fr-FR" sz="2400" dirty="0">
                <a:latin typeface="+mn-lt"/>
              </a:rPr>
              <a:t>Signes généraux : </a:t>
            </a:r>
            <a:r>
              <a:rPr lang="fr-FR" sz="2400" b="1" dirty="0">
                <a:solidFill>
                  <a:schemeClr val="accent6">
                    <a:lumMod val="75000"/>
                  </a:schemeClr>
                </a:solidFill>
                <a:latin typeface="+mn-lt"/>
              </a:rPr>
              <a:t>fièvre, céphalées, confusion</a:t>
            </a:r>
          </a:p>
        </p:txBody>
      </p:sp>
    </p:spTree>
    <p:extLst>
      <p:ext uri="{BB962C8B-B14F-4D97-AF65-F5344CB8AC3E}">
        <p14:creationId xmlns:p14="http://schemas.microsoft.com/office/powerpoint/2010/main" val="32128173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B92C0E0-48A9-2506-C2F7-CE6A6A4293CC}"/>
              </a:ext>
            </a:extLst>
          </p:cNvPr>
          <p:cNvSpPr>
            <a:spLocks/>
          </p:cNvSpPr>
          <p:nvPr/>
        </p:nvSpPr>
        <p:spPr bwMode="auto">
          <a:xfrm>
            <a:off x="117475" y="16032"/>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a:buNone/>
              <a:defRPr/>
            </a:pPr>
            <a:r>
              <a:rPr lang="fr-FR" sz="2400" b="1" dirty="0">
                <a:solidFill>
                  <a:prstClr val="black"/>
                </a:solidFill>
              </a:rPr>
              <a:t>A l’examen clinique vous retrouvez un patient confus et désorienté dans le temps et dans l’espace avec une aphasie majeure et une hémiplégie partielle gauche. L’examen cutané est normal par ailleurs. Vous avez éliminez un AVC grâce à l’examen de TDM réalisé en urgence</a:t>
            </a:r>
            <a:endParaRPr kumimoji="0" lang="fr-FR" sz="2400" b="1"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endParaRPr>
          </a:p>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2. Quel est votre diagnostic ? Sur quels arguments ?</a:t>
            </a:r>
          </a:p>
        </p:txBody>
      </p:sp>
      <p:sp>
        <p:nvSpPr>
          <p:cNvPr id="3" name="ZoneTexte 2">
            <a:extLst>
              <a:ext uri="{FF2B5EF4-FFF2-40B4-BE49-F238E27FC236}">
                <a16:creationId xmlns:a16="http://schemas.microsoft.com/office/drawing/2014/main" id="{1BB9F04F-0F02-3F4F-A330-57DB14938DBD}"/>
              </a:ext>
            </a:extLst>
          </p:cNvPr>
          <p:cNvSpPr txBox="1"/>
          <p:nvPr/>
        </p:nvSpPr>
        <p:spPr>
          <a:xfrm>
            <a:off x="183977" y="2539062"/>
            <a:ext cx="8460468" cy="3200876"/>
          </a:xfrm>
          <a:prstGeom prst="rect">
            <a:avLst/>
          </a:prstGeom>
          <a:solidFill>
            <a:schemeClr val="bg1"/>
          </a:solidFill>
        </p:spPr>
        <p:txBody>
          <a:bodyPr wrap="square">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p>
          <a:p>
            <a:pPr marL="914400" lvl="1" indent="-457200">
              <a:buFont typeface="Police système"/>
              <a:buChar char="-"/>
              <a:defRPr/>
            </a:pPr>
            <a:r>
              <a:rPr lang="fr-FR" sz="2400" dirty="0">
                <a:latin typeface="+mn-lt"/>
              </a:rPr>
              <a:t>1-</a:t>
            </a:r>
            <a:r>
              <a:rPr lang="fr-FR" sz="2400" dirty="0">
                <a:solidFill>
                  <a:srgbClr val="FF0000"/>
                </a:solidFill>
                <a:latin typeface="+mn-lt"/>
              </a:rPr>
              <a:t> </a:t>
            </a:r>
            <a:endParaRPr lang="fr-FR" sz="2400" dirty="0" smtClean="0">
              <a:solidFill>
                <a:srgbClr val="FF0000"/>
              </a:solidFill>
              <a:latin typeface="+mn-lt"/>
            </a:endParaRPr>
          </a:p>
          <a:p>
            <a:pPr marL="914400" lvl="1" indent="-457200">
              <a:buFont typeface="Police système"/>
              <a:buChar char="-"/>
              <a:defRPr/>
            </a:pPr>
            <a:r>
              <a:rPr lang="fr-FR" sz="2400" dirty="0" smtClean="0">
                <a:latin typeface="+mn-lt"/>
              </a:rPr>
              <a:t>2-</a:t>
            </a:r>
            <a:r>
              <a:rPr lang="fr-FR" sz="2400" dirty="0" smtClean="0">
                <a:solidFill>
                  <a:srgbClr val="FF0000"/>
                </a:solidFill>
                <a:latin typeface="+mn-lt"/>
              </a:rPr>
              <a:t> </a:t>
            </a:r>
            <a:endParaRPr lang="fr-FR" sz="2400" dirty="0">
              <a:solidFill>
                <a:schemeClr val="accent6">
                  <a:lumMod val="75000"/>
                </a:schemeClr>
              </a:solidFill>
              <a:latin typeface="+mn-lt"/>
            </a:endParaRPr>
          </a:p>
          <a:p>
            <a:pPr marL="914400" lvl="1" indent="-457200">
              <a:buFont typeface="Police système"/>
              <a:buChar char="-"/>
              <a:defRPr/>
            </a:pPr>
            <a:endParaRPr lang="fr-FR" sz="1000" dirty="0">
              <a:latin typeface="+mn-lt"/>
            </a:endParaRP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endParaRPr lang="fr-FR" sz="2400" dirty="0" smtClean="0">
              <a:latin typeface="+mn-lt"/>
            </a:endParaRPr>
          </a:p>
          <a:p>
            <a:pPr marL="914400" lvl="1" indent="-457200">
              <a:buFont typeface="Police système"/>
              <a:buChar char="-"/>
              <a:defRPr/>
            </a:pPr>
            <a:r>
              <a:rPr lang="fr-FR" sz="2400" dirty="0" smtClean="0">
                <a:latin typeface="+mn-lt"/>
              </a:rPr>
              <a:t>Signes </a:t>
            </a:r>
            <a:r>
              <a:rPr lang="fr-FR" sz="2400" dirty="0">
                <a:latin typeface="+mn-lt"/>
              </a:rPr>
              <a:t>généraux : </a:t>
            </a:r>
            <a:endParaRPr lang="fr-FR" sz="2400" dirty="0" smtClean="0">
              <a:latin typeface="+mn-lt"/>
            </a:endParaRPr>
          </a:p>
          <a:p>
            <a:pPr marL="914400" lvl="1" indent="-457200">
              <a:buFont typeface="Police système"/>
              <a:buChar char="-"/>
              <a:defRPr/>
            </a:pPr>
            <a:r>
              <a:rPr lang="fr-FR" sz="2400" dirty="0" smtClean="0">
                <a:latin typeface="+mn-lt"/>
              </a:rPr>
              <a:t>Examen </a:t>
            </a:r>
            <a:r>
              <a:rPr lang="fr-FR" sz="2400" dirty="0">
                <a:latin typeface="+mn-lt"/>
              </a:rPr>
              <a:t>clinique : </a:t>
            </a:r>
          </a:p>
          <a:p>
            <a:pPr marL="1371600" lvl="2" indent="-457200">
              <a:buFont typeface="Police système"/>
              <a:buChar char="-"/>
              <a:defRPr/>
            </a:pPr>
            <a:endParaRPr lang="fr-FR" sz="2400" dirty="0">
              <a:solidFill>
                <a:srgbClr val="FF0000"/>
              </a:solidFill>
              <a:latin typeface="+mn-lt"/>
            </a:endParaRPr>
          </a:p>
        </p:txBody>
      </p:sp>
    </p:spTree>
    <p:extLst>
      <p:ext uri="{BB962C8B-B14F-4D97-AF65-F5344CB8AC3E}">
        <p14:creationId xmlns:p14="http://schemas.microsoft.com/office/powerpoint/2010/main" val="13085021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B92C0E0-48A9-2506-C2F7-CE6A6A4293CC}"/>
              </a:ext>
            </a:extLst>
          </p:cNvPr>
          <p:cNvSpPr>
            <a:spLocks/>
          </p:cNvSpPr>
          <p:nvPr/>
        </p:nvSpPr>
        <p:spPr bwMode="auto">
          <a:xfrm>
            <a:off x="117475" y="16032"/>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a:buNone/>
              <a:defRPr/>
            </a:pPr>
            <a:r>
              <a:rPr lang="fr-FR" sz="2400" b="1" dirty="0">
                <a:solidFill>
                  <a:prstClr val="black"/>
                </a:solidFill>
              </a:rPr>
              <a:t>A l’examen clinique vous retrouvez un patient confus et désorienté dans le temps et dans l’espace avec une aphasie majeure et une hémiplégie partielle gauche. L’examen cutané est normal par ailleurs. Vous avez éliminez un AVC grâce à l’examen de TDM réalisé en urgence</a:t>
            </a:r>
            <a:endParaRPr kumimoji="0" lang="fr-FR" sz="2400" b="1"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endParaRPr>
          </a:p>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2. Quel est votre diagnostic ? Sur quels arguments ?</a:t>
            </a:r>
          </a:p>
        </p:txBody>
      </p:sp>
      <p:sp>
        <p:nvSpPr>
          <p:cNvPr id="3" name="ZoneTexte 2">
            <a:extLst>
              <a:ext uri="{FF2B5EF4-FFF2-40B4-BE49-F238E27FC236}">
                <a16:creationId xmlns:a16="http://schemas.microsoft.com/office/drawing/2014/main" id="{1BB9F04F-0F02-3F4F-A330-57DB14938DBD}"/>
              </a:ext>
            </a:extLst>
          </p:cNvPr>
          <p:cNvSpPr txBox="1"/>
          <p:nvPr/>
        </p:nvSpPr>
        <p:spPr>
          <a:xfrm>
            <a:off x="183977" y="2539062"/>
            <a:ext cx="8460468" cy="3939540"/>
          </a:xfrm>
          <a:prstGeom prst="rect">
            <a:avLst/>
          </a:prstGeom>
          <a:solidFill>
            <a:schemeClr val="bg1"/>
          </a:solidFill>
        </p:spPr>
        <p:txBody>
          <a:bodyPr wrap="square">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p>
          <a:p>
            <a:pPr marL="914400" lvl="1" indent="-457200">
              <a:buFont typeface="Police système"/>
              <a:buChar char="-"/>
              <a:defRPr/>
            </a:pPr>
            <a:r>
              <a:rPr lang="fr-FR" sz="2400" dirty="0">
                <a:latin typeface="+mn-lt"/>
              </a:rPr>
              <a:t>1-</a:t>
            </a:r>
            <a:r>
              <a:rPr lang="fr-FR" sz="2400" dirty="0">
                <a:solidFill>
                  <a:srgbClr val="FF0000"/>
                </a:solidFill>
                <a:latin typeface="+mn-lt"/>
              </a:rPr>
              <a:t> </a:t>
            </a:r>
            <a:r>
              <a:rPr lang="fr-FR" sz="2400" dirty="0">
                <a:solidFill>
                  <a:schemeClr val="accent6">
                    <a:lumMod val="75000"/>
                  </a:schemeClr>
                </a:solidFill>
                <a:latin typeface="+mn-lt"/>
              </a:rPr>
              <a:t>Encéphalite</a:t>
            </a:r>
          </a:p>
          <a:p>
            <a:pPr marL="914400" lvl="1" indent="-457200">
              <a:buFont typeface="Police système"/>
              <a:buChar char="-"/>
              <a:defRPr/>
            </a:pPr>
            <a:r>
              <a:rPr lang="fr-FR" sz="2400" dirty="0">
                <a:latin typeface="+mn-lt"/>
              </a:rPr>
              <a:t>2-</a:t>
            </a:r>
            <a:r>
              <a:rPr lang="fr-FR" sz="2400" dirty="0">
                <a:solidFill>
                  <a:srgbClr val="FF0000"/>
                </a:solidFill>
                <a:latin typeface="+mn-lt"/>
              </a:rPr>
              <a:t> </a:t>
            </a:r>
            <a:r>
              <a:rPr lang="fr-FR" sz="2400" dirty="0">
                <a:solidFill>
                  <a:schemeClr val="accent6">
                    <a:lumMod val="75000"/>
                  </a:schemeClr>
                </a:solidFill>
                <a:latin typeface="+mn-lt"/>
              </a:rPr>
              <a:t>Méningo-Encéphalite</a:t>
            </a:r>
          </a:p>
          <a:p>
            <a:pPr marL="914400" lvl="1" indent="-457200">
              <a:buFont typeface="Police système"/>
              <a:buChar char="-"/>
              <a:defRPr/>
            </a:pPr>
            <a:endParaRPr lang="fr-FR" sz="1000" dirty="0">
              <a:latin typeface="+mn-lt"/>
            </a:endParaRP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r>
              <a:rPr lang="fr-FR" sz="2400" dirty="0">
                <a:solidFill>
                  <a:schemeClr val="accent6">
                    <a:lumMod val="75000"/>
                  </a:schemeClr>
                </a:solidFill>
                <a:latin typeface="+mn-lt"/>
              </a:rPr>
              <a:t>homme 75 ans</a:t>
            </a:r>
          </a:p>
          <a:p>
            <a:pPr marL="914400" lvl="1" indent="-457200">
              <a:buFont typeface="Police système"/>
              <a:buChar char="-"/>
              <a:defRPr/>
            </a:pPr>
            <a:r>
              <a:rPr lang="fr-FR" sz="2400" dirty="0">
                <a:latin typeface="+mn-lt"/>
              </a:rPr>
              <a:t>Signes généraux : </a:t>
            </a:r>
            <a:r>
              <a:rPr lang="fr-FR" sz="2400" dirty="0">
                <a:solidFill>
                  <a:schemeClr val="accent6">
                    <a:lumMod val="75000"/>
                  </a:schemeClr>
                </a:solidFill>
                <a:latin typeface="+mn-lt"/>
              </a:rPr>
              <a:t>fièvre, céphalées, confusion</a:t>
            </a:r>
          </a:p>
          <a:p>
            <a:pPr marL="914400" lvl="1" indent="-457200">
              <a:buFont typeface="Police système"/>
              <a:buChar char="-"/>
              <a:defRPr/>
            </a:pPr>
            <a:r>
              <a:rPr lang="fr-FR" sz="2400" dirty="0">
                <a:latin typeface="+mn-lt"/>
              </a:rPr>
              <a:t>Examen clinique : </a:t>
            </a:r>
          </a:p>
          <a:p>
            <a:pPr marL="1371600" lvl="2" indent="-457200">
              <a:buFont typeface="Police système"/>
              <a:buChar char="-"/>
              <a:defRPr/>
            </a:pPr>
            <a:r>
              <a:rPr lang="fr-FR" sz="2400" dirty="0">
                <a:solidFill>
                  <a:schemeClr val="accent6">
                    <a:lumMod val="75000"/>
                  </a:schemeClr>
                </a:solidFill>
                <a:latin typeface="+mn-lt"/>
              </a:rPr>
              <a:t>signes neurologiques déficitaires (aphasie et hémiplégie partielle gauche)</a:t>
            </a:r>
          </a:p>
          <a:p>
            <a:pPr marL="1371600" lvl="2" indent="-457200">
              <a:buFont typeface="Police système"/>
              <a:buChar char="-"/>
              <a:defRPr/>
            </a:pPr>
            <a:endParaRPr lang="fr-FR" sz="2400" dirty="0">
              <a:solidFill>
                <a:srgbClr val="FF0000"/>
              </a:solidFill>
              <a:latin typeface="+mn-lt"/>
            </a:endParaRPr>
          </a:p>
        </p:txBody>
      </p:sp>
    </p:spTree>
    <p:extLst>
      <p:ext uri="{BB962C8B-B14F-4D97-AF65-F5344CB8AC3E}">
        <p14:creationId xmlns:p14="http://schemas.microsoft.com/office/powerpoint/2010/main" val="23688678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fr-FR" sz="2400" b="1" dirty="0">
                <a:solidFill>
                  <a:prstClr val="black"/>
                </a:solidFill>
              </a:rPr>
              <a:t>3</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Quel est le prélèvement à visée microbiologique à réaliser en urgence ? A quels laboratoires l’adressez-vous ?</a:t>
            </a:r>
          </a:p>
        </p:txBody>
      </p:sp>
      <p:sp>
        <p:nvSpPr>
          <p:cNvPr id="2" name="Rectangle 1"/>
          <p:cNvSpPr/>
          <p:nvPr/>
        </p:nvSpPr>
        <p:spPr>
          <a:xfrm>
            <a:off x="274791" y="1195040"/>
            <a:ext cx="8288594" cy="1569660"/>
          </a:xfrm>
          <a:prstGeom prst="rect">
            <a:avLst/>
          </a:prstGeom>
        </p:spPr>
        <p:txBody>
          <a:bodyPr wrap="square">
            <a:spAutoFit/>
          </a:bodyPr>
          <a:lstStyle/>
          <a:p>
            <a:pPr marL="457200" marR="0" lvl="0" indent="-457200" algn="l" defTabSz="457200" rtl="0" eaLnBrk="0" fontAlgn="base" latinLnBrk="0" hangingPunct="0">
              <a:lnSpc>
                <a:spcPct val="100000"/>
              </a:lnSpc>
              <a:spcBef>
                <a:spcPct val="0"/>
              </a:spcBef>
              <a:spcAft>
                <a:spcPct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Examen</a:t>
            </a:r>
            <a:r>
              <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 :</a:t>
            </a: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lang="fr-FR" sz="2400" dirty="0">
              <a:solidFill>
                <a:prstClr val="black"/>
              </a:solidFill>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Conditions :</a:t>
            </a:r>
          </a:p>
        </p:txBody>
      </p:sp>
    </p:spTree>
    <p:extLst>
      <p:ext uri="{BB962C8B-B14F-4D97-AF65-F5344CB8AC3E}">
        <p14:creationId xmlns:p14="http://schemas.microsoft.com/office/powerpoint/2010/main" val="4039994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E09E74E-1526-A84D-905A-959834BAFB9F}"/>
              </a:ext>
            </a:extLst>
          </p:cNvPr>
          <p:cNvSpPr txBox="1">
            <a:spLocks noChangeArrowheads="1"/>
          </p:cNvSpPr>
          <p:nvPr/>
        </p:nvSpPr>
        <p:spPr bwMode="auto">
          <a:xfrm>
            <a:off x="685800" y="2130425"/>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fr-FR" altLang="fr-FR" sz="4400" b="1" dirty="0"/>
              <a:t>Cas clinique n°1</a:t>
            </a:r>
          </a:p>
          <a:p>
            <a:pPr algn="ctr" eaLnBrk="1" hangingPunct="1">
              <a:spcBef>
                <a:spcPct val="0"/>
              </a:spcBef>
              <a:buFontTx/>
              <a:buNone/>
            </a:pPr>
            <a:r>
              <a:rPr lang="fr-FR" altLang="fr-FR" sz="4400" b="1" dirty="0"/>
              <a:t>(</a:t>
            </a:r>
            <a:r>
              <a:rPr lang="fr-FR" altLang="fr-FR" sz="4400" b="1" dirty="0" err="1"/>
              <a:t>Wooclap</a:t>
            </a:r>
            <a:r>
              <a:rPr lang="fr-FR" altLang="fr-FR" sz="4400" b="1" dirty="0"/>
              <a:t>)</a:t>
            </a:r>
          </a:p>
        </p:txBody>
      </p:sp>
    </p:spTree>
    <p:extLst>
      <p:ext uri="{BB962C8B-B14F-4D97-AF65-F5344CB8AC3E}">
        <p14:creationId xmlns:p14="http://schemas.microsoft.com/office/powerpoint/2010/main" val="33240696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t>3. Quel est le prélèvement à visée microbiologique à réaliser en urgence ? A quels laboratoires l’adressez-vous ?</a:t>
            </a:r>
          </a:p>
        </p:txBody>
      </p:sp>
      <p:sp>
        <p:nvSpPr>
          <p:cNvPr id="2" name="Rectangle 1"/>
          <p:cNvSpPr/>
          <p:nvPr/>
        </p:nvSpPr>
        <p:spPr>
          <a:xfrm>
            <a:off x="274791" y="1195040"/>
            <a:ext cx="8288594" cy="4339650"/>
          </a:xfrm>
          <a:prstGeom prst="rect">
            <a:avLst/>
          </a:prstGeom>
        </p:spPr>
        <p:txBody>
          <a:bodyPr wrap="square">
            <a:spAutoFit/>
          </a:bodyPr>
          <a:lstStyle/>
          <a:p>
            <a:pPr marL="457200" indent="-457200">
              <a:defRPr/>
            </a:pPr>
            <a:r>
              <a:rPr lang="fr-FR" sz="2400" b="1" dirty="0">
                <a:latin typeface="+mn-lt"/>
              </a:rPr>
              <a:t>Examen</a:t>
            </a:r>
            <a:r>
              <a:rPr lang="fr-FR" sz="2400" dirty="0">
                <a:latin typeface="+mn-lt"/>
              </a:rPr>
              <a:t> : </a:t>
            </a:r>
            <a:r>
              <a:rPr lang="fr-FR" sz="2400" dirty="0">
                <a:solidFill>
                  <a:schemeClr val="accent6">
                    <a:lumMod val="75000"/>
                  </a:schemeClr>
                </a:solidFill>
                <a:latin typeface="+mn-lt"/>
              </a:rPr>
              <a:t>Ponction Lombaire (PL) pour prélever du Liquide Céphalo-Rachidien (LCR)</a:t>
            </a:r>
          </a:p>
          <a:p>
            <a:pPr marL="457200" indent="-457200">
              <a:defRPr/>
            </a:pPr>
            <a:endParaRPr lang="fr-FR" sz="2400" dirty="0">
              <a:solidFill>
                <a:srgbClr val="FF0000"/>
              </a:solidFill>
              <a:latin typeface="+mn-lt"/>
            </a:endParaRPr>
          </a:p>
          <a:p>
            <a:pPr marL="457200" indent="-457200">
              <a:defRPr/>
            </a:pPr>
            <a:r>
              <a:rPr lang="fr-FR" sz="2400" b="1" dirty="0">
                <a:latin typeface="+mn-lt"/>
              </a:rPr>
              <a:t>Conditions :</a:t>
            </a:r>
          </a:p>
          <a:p>
            <a:pPr marL="285750" lvl="0" indent="-285750">
              <a:buFont typeface="Arial" panose="020B0604020202020204" pitchFamily="34" charset="0"/>
              <a:buChar char="•"/>
            </a:pPr>
            <a:r>
              <a:rPr lang="fr-FR" sz="2400" dirty="0">
                <a:solidFill>
                  <a:schemeClr val="accent6">
                    <a:lumMod val="75000"/>
                  </a:schemeClr>
                </a:solidFill>
                <a:latin typeface="+mn-lt"/>
              </a:rPr>
              <a:t>Conditions stériles et si pas de contre-indications au geste </a:t>
            </a:r>
            <a:r>
              <a:rPr lang="fr-FR" i="1" dirty="0">
                <a:solidFill>
                  <a:schemeClr val="accent6">
                    <a:lumMod val="75000"/>
                  </a:schemeClr>
                </a:solidFill>
                <a:latin typeface="+mn-lt"/>
              </a:rPr>
              <a:t>(Signes/risque d’engagement cérébral, Anomalie connue de l’hémostase, Instabilité hémodynamique, Crise convulsive récente ou en cours)</a:t>
            </a:r>
          </a:p>
          <a:p>
            <a:pPr marL="285750" lvl="0" indent="-285750">
              <a:buFont typeface="Arial" panose="020B0604020202020204" pitchFamily="34" charset="0"/>
              <a:buChar char="•"/>
            </a:pPr>
            <a:r>
              <a:rPr lang="fr-FR" sz="2400" dirty="0">
                <a:solidFill>
                  <a:schemeClr val="accent6">
                    <a:lumMod val="75000"/>
                  </a:schemeClr>
                </a:solidFill>
                <a:latin typeface="+mn-lt"/>
              </a:rPr>
              <a:t>A réaliser avant toute antibiothérapie</a:t>
            </a:r>
          </a:p>
          <a:p>
            <a:pPr marL="285750" lvl="0" indent="-285750">
              <a:buFont typeface="Arial" panose="020B0604020202020204" pitchFamily="34" charset="0"/>
              <a:buChar char="•"/>
            </a:pPr>
            <a:r>
              <a:rPr lang="fr-FR" sz="2400" dirty="0">
                <a:solidFill>
                  <a:schemeClr val="accent6">
                    <a:lumMod val="75000"/>
                  </a:schemeClr>
                </a:solidFill>
                <a:latin typeface="+mn-lt"/>
              </a:rPr>
              <a:t>Envoi :</a:t>
            </a:r>
          </a:p>
          <a:p>
            <a:pPr marL="742950" lvl="1" indent="-285750">
              <a:buFont typeface="Arial" panose="020B0604020202020204" pitchFamily="34" charset="0"/>
              <a:buChar char="•"/>
            </a:pPr>
            <a:r>
              <a:rPr lang="fr-FR" sz="2400" dirty="0">
                <a:solidFill>
                  <a:schemeClr val="accent6">
                    <a:lumMod val="75000"/>
                  </a:schemeClr>
                </a:solidFill>
                <a:latin typeface="+mn-lt"/>
              </a:rPr>
              <a:t>Biochimie / Hématologie</a:t>
            </a:r>
          </a:p>
          <a:p>
            <a:pPr marL="742950" lvl="1" indent="-285750">
              <a:buFont typeface="Arial" panose="020B0604020202020204" pitchFamily="34" charset="0"/>
              <a:buChar char="•"/>
            </a:pPr>
            <a:r>
              <a:rPr lang="fr-FR" sz="2400" dirty="0">
                <a:solidFill>
                  <a:schemeClr val="accent6">
                    <a:lumMod val="75000"/>
                  </a:schemeClr>
                </a:solidFill>
                <a:latin typeface="+mn-lt"/>
              </a:rPr>
              <a:t>Virologie</a:t>
            </a:r>
          </a:p>
          <a:p>
            <a:pPr marL="742950" lvl="1" indent="-285750">
              <a:buFont typeface="Arial" panose="020B0604020202020204" pitchFamily="34" charset="0"/>
              <a:buChar char="•"/>
            </a:pPr>
            <a:r>
              <a:rPr lang="fr-FR" sz="2400" dirty="0">
                <a:solidFill>
                  <a:schemeClr val="accent6">
                    <a:lumMod val="75000"/>
                  </a:schemeClr>
                </a:solidFill>
                <a:latin typeface="+mn-lt"/>
              </a:rPr>
              <a:t>Bactériologie</a:t>
            </a:r>
          </a:p>
        </p:txBody>
      </p:sp>
    </p:spTree>
    <p:extLst>
      <p:ext uri="{BB962C8B-B14F-4D97-AF65-F5344CB8AC3E}">
        <p14:creationId xmlns:p14="http://schemas.microsoft.com/office/powerpoint/2010/main" val="39965362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fr-FR" sz="2400" b="1" dirty="0">
                <a:solidFill>
                  <a:prstClr val="black"/>
                </a:solidFill>
              </a:rPr>
              <a:t>4. </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Quels types de données attendez-vous de chaque laboratoire et dans quel délai ? </a:t>
            </a:r>
          </a:p>
        </p:txBody>
      </p:sp>
      <p:sp>
        <p:nvSpPr>
          <p:cNvPr id="2" name="Rectangle 1"/>
          <p:cNvSpPr/>
          <p:nvPr/>
        </p:nvSpPr>
        <p:spPr>
          <a:xfrm>
            <a:off x="274791" y="1195040"/>
            <a:ext cx="8288594" cy="4154984"/>
          </a:xfrm>
          <a:prstGeom prst="rect">
            <a:avLst/>
          </a:prstGeom>
        </p:spPr>
        <p:txBody>
          <a:bodyPr wrap="square">
            <a:spAutoFit/>
          </a:bodyPr>
          <a:lstStyle/>
          <a:p>
            <a:pPr marL="457200" marR="0" lvl="0" indent="-457200" algn="l" defTabSz="457200" rtl="0" eaLnBrk="0" fontAlgn="base" latinLnBrk="0" hangingPunct="0">
              <a:lnSpc>
                <a:spcPct val="100000"/>
              </a:lnSpc>
              <a:spcBef>
                <a:spcPct val="0"/>
              </a:spcBef>
              <a:spcAft>
                <a:spcPct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Examen</a:t>
            </a:r>
            <a:r>
              <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 LCR:</a:t>
            </a: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lang="fr-FR" sz="2400" dirty="0">
              <a:solidFill>
                <a:prstClr val="black"/>
              </a:solidFill>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lang="fr-FR" sz="2400" dirty="0">
              <a:solidFill>
                <a:prstClr val="black"/>
              </a:solidFill>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lang="fr-FR" sz="2400" dirty="0">
              <a:solidFill>
                <a:prstClr val="black"/>
              </a:solidFill>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lang="fr-FR" sz="2400" dirty="0">
              <a:solidFill>
                <a:prstClr val="black"/>
              </a:solidFill>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r>
              <a:rPr lang="fr-FR" sz="2400" b="1" dirty="0">
                <a:solidFill>
                  <a:prstClr val="black"/>
                </a:solidFill>
                <a:latin typeface="+mn-lt"/>
              </a:rPr>
              <a:t>Autres Examens </a:t>
            </a:r>
            <a:r>
              <a:rPr lang="fr-FR" sz="2400" dirty="0">
                <a:solidFill>
                  <a:prstClr val="black"/>
                </a:solidFill>
                <a:latin typeface="+mn-lt"/>
              </a:rPr>
              <a:t>de Laboratoire </a:t>
            </a:r>
            <a:r>
              <a:rPr kumimoji="0" lang="fr-FR" sz="2400" b="0" i="0" u="none" strike="noStrike" kern="1200" cap="none" spc="0" normalizeH="0" baseline="0" noProof="0" dirty="0">
                <a:ln>
                  <a:noFill/>
                </a:ln>
                <a:solidFill>
                  <a:prstClr val="black"/>
                </a:solidFill>
                <a:effectLst/>
                <a:uLnTx/>
                <a:uFillTx/>
                <a:latin typeface="+mn-lt"/>
                <a:ea typeface="ＭＳ Ｐゴシック" panose="020B0600070205080204" pitchFamily="34" charset="-128"/>
                <a:cs typeface="+mn-cs"/>
              </a:rPr>
              <a:t>:</a:t>
            </a: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274546203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t>4. Quels types de données attendez-vous de chaque laboratoire et dans quel délai ? </a:t>
            </a:r>
          </a:p>
        </p:txBody>
      </p:sp>
      <p:sp>
        <p:nvSpPr>
          <p:cNvPr id="2" name="Rectangle 1"/>
          <p:cNvSpPr/>
          <p:nvPr/>
        </p:nvSpPr>
        <p:spPr>
          <a:xfrm>
            <a:off x="274791" y="1033675"/>
            <a:ext cx="8288594" cy="5786199"/>
          </a:xfrm>
          <a:prstGeom prst="rect">
            <a:avLst/>
          </a:prstGeom>
          <a:solidFill>
            <a:schemeClr val="bg1"/>
          </a:solidFill>
        </p:spPr>
        <p:txBody>
          <a:bodyPr wrap="square">
            <a:spAutoFit/>
          </a:bodyPr>
          <a:lstStyle/>
          <a:p>
            <a:pPr marL="457200" indent="-457200">
              <a:defRPr/>
            </a:pPr>
            <a:r>
              <a:rPr lang="fr-FR" sz="2000" b="1" dirty="0">
                <a:latin typeface="+mn-lt"/>
              </a:rPr>
              <a:t>1) Examen</a:t>
            </a:r>
            <a:r>
              <a:rPr lang="fr-FR" sz="2000" dirty="0">
                <a:latin typeface="+mn-lt"/>
              </a:rPr>
              <a:t>  LCR :</a:t>
            </a:r>
          </a:p>
          <a:p>
            <a:pPr lvl="0"/>
            <a:r>
              <a:rPr lang="fr-FR" sz="2000" dirty="0">
                <a:solidFill>
                  <a:schemeClr val="accent6">
                    <a:lumMod val="75000"/>
                  </a:schemeClr>
                </a:solidFill>
                <a:latin typeface="+mn-lt"/>
              </a:rPr>
              <a:t>Immédiat : </a:t>
            </a:r>
            <a:r>
              <a:rPr lang="fr-FR" sz="2000" b="1" dirty="0">
                <a:solidFill>
                  <a:schemeClr val="accent6">
                    <a:lumMod val="75000"/>
                  </a:schemeClr>
                </a:solidFill>
                <a:latin typeface="+mn-lt"/>
              </a:rPr>
              <a:t>Aspect</a:t>
            </a:r>
            <a:r>
              <a:rPr lang="fr-FR" sz="2000" dirty="0">
                <a:solidFill>
                  <a:schemeClr val="accent6">
                    <a:lumMod val="75000"/>
                  </a:schemeClr>
                </a:solidFill>
                <a:latin typeface="+mn-lt"/>
              </a:rPr>
              <a:t> Purulent / liquide clair / trouble </a:t>
            </a:r>
          </a:p>
          <a:p>
            <a:pPr lvl="0"/>
            <a:r>
              <a:rPr lang="fr-FR" sz="2000" b="1" dirty="0">
                <a:solidFill>
                  <a:schemeClr val="accent6">
                    <a:lumMod val="75000"/>
                  </a:schemeClr>
                </a:solidFill>
                <a:latin typeface="+mn-lt"/>
              </a:rPr>
              <a:t>Biochimie / Hématologie </a:t>
            </a:r>
            <a:r>
              <a:rPr lang="fr-FR" sz="2000" dirty="0">
                <a:solidFill>
                  <a:schemeClr val="accent6">
                    <a:lumMod val="75000"/>
                  </a:schemeClr>
                </a:solidFill>
                <a:latin typeface="+mn-lt"/>
              </a:rPr>
              <a:t>(2 heures)</a:t>
            </a:r>
          </a:p>
          <a:p>
            <a:pPr lvl="1"/>
            <a:r>
              <a:rPr lang="fr-FR" sz="2000" dirty="0">
                <a:solidFill>
                  <a:schemeClr val="accent6">
                    <a:lumMod val="75000"/>
                  </a:schemeClr>
                </a:solidFill>
                <a:latin typeface="+mn-lt"/>
              </a:rPr>
              <a:t>Cytochimie du LCR : Protéinorachie / Glycorachie / Glycémie </a:t>
            </a:r>
          </a:p>
          <a:p>
            <a:pPr lvl="1"/>
            <a:r>
              <a:rPr lang="fr-FR" sz="2000" dirty="0">
                <a:solidFill>
                  <a:schemeClr val="accent6">
                    <a:lumMod val="75000"/>
                  </a:schemeClr>
                </a:solidFill>
                <a:latin typeface="+mn-lt"/>
              </a:rPr>
              <a:t>Cytologie (Nb GB / </a:t>
            </a:r>
            <a:r>
              <a:rPr lang="fr-FR" sz="2000" dirty="0" err="1">
                <a:solidFill>
                  <a:schemeClr val="accent6">
                    <a:lumMod val="75000"/>
                  </a:schemeClr>
                </a:solidFill>
                <a:latin typeface="+mn-lt"/>
              </a:rPr>
              <a:t>mL</a:t>
            </a:r>
            <a:r>
              <a:rPr lang="fr-FR" sz="2000" dirty="0">
                <a:solidFill>
                  <a:schemeClr val="accent6">
                    <a:lumMod val="75000"/>
                  </a:schemeClr>
                </a:solidFill>
                <a:latin typeface="+mn-lt"/>
              </a:rPr>
              <a:t> ; Formule leucocytaire ; % PNN)</a:t>
            </a:r>
          </a:p>
          <a:p>
            <a:pPr lvl="0"/>
            <a:r>
              <a:rPr lang="fr-FR" sz="2000" b="1" dirty="0">
                <a:solidFill>
                  <a:schemeClr val="accent6">
                    <a:lumMod val="75000"/>
                  </a:schemeClr>
                </a:solidFill>
                <a:latin typeface="+mn-lt"/>
              </a:rPr>
              <a:t>Bactériologie</a:t>
            </a:r>
          </a:p>
          <a:p>
            <a:pPr lvl="1"/>
            <a:r>
              <a:rPr lang="fr-FR" sz="2000" dirty="0">
                <a:solidFill>
                  <a:schemeClr val="accent6">
                    <a:lumMod val="75000"/>
                  </a:schemeClr>
                </a:solidFill>
                <a:latin typeface="+mn-lt"/>
              </a:rPr>
              <a:t>ED (J0)</a:t>
            </a:r>
          </a:p>
          <a:p>
            <a:pPr lvl="1"/>
            <a:r>
              <a:rPr lang="fr-FR" sz="2000" dirty="0">
                <a:solidFill>
                  <a:schemeClr val="accent6">
                    <a:lumMod val="75000"/>
                  </a:schemeClr>
                </a:solidFill>
                <a:latin typeface="+mn-lt"/>
              </a:rPr>
              <a:t>Culture LCR avec identification (J1)</a:t>
            </a:r>
          </a:p>
          <a:p>
            <a:pPr lvl="1"/>
            <a:r>
              <a:rPr lang="fr-FR" sz="2000" dirty="0">
                <a:solidFill>
                  <a:schemeClr val="accent6">
                    <a:lumMod val="75000"/>
                  </a:schemeClr>
                </a:solidFill>
                <a:latin typeface="+mn-lt"/>
              </a:rPr>
              <a:t>PCR syndromique (J0)</a:t>
            </a:r>
          </a:p>
          <a:p>
            <a:pPr lvl="0"/>
            <a:r>
              <a:rPr lang="fr-FR" sz="2000" b="1" dirty="0">
                <a:solidFill>
                  <a:schemeClr val="accent6">
                    <a:lumMod val="75000"/>
                  </a:schemeClr>
                </a:solidFill>
                <a:latin typeface="+mn-lt"/>
              </a:rPr>
              <a:t>Virologie</a:t>
            </a:r>
            <a:r>
              <a:rPr lang="fr-FR" sz="2000" dirty="0">
                <a:solidFill>
                  <a:schemeClr val="accent6">
                    <a:lumMod val="75000"/>
                  </a:schemeClr>
                </a:solidFill>
                <a:latin typeface="+mn-lt"/>
              </a:rPr>
              <a:t> </a:t>
            </a:r>
          </a:p>
          <a:p>
            <a:pPr lvl="1"/>
            <a:r>
              <a:rPr lang="fr-FR" sz="2000" dirty="0">
                <a:solidFill>
                  <a:schemeClr val="accent6">
                    <a:lumMod val="75000"/>
                  </a:schemeClr>
                </a:solidFill>
                <a:latin typeface="+mn-lt"/>
              </a:rPr>
              <a:t>PCR virale (J0) / PCR syndromique (J0)</a:t>
            </a:r>
          </a:p>
          <a:p>
            <a:pPr lvl="1"/>
            <a:endParaRPr lang="fr-FR" sz="1000" dirty="0">
              <a:solidFill>
                <a:srgbClr val="FF0000"/>
              </a:solidFill>
              <a:latin typeface="+mn-lt"/>
            </a:endParaRPr>
          </a:p>
          <a:p>
            <a:r>
              <a:rPr lang="fr-FR" sz="2000" b="1" dirty="0">
                <a:latin typeface="+mn-lt"/>
              </a:rPr>
              <a:t>2) </a:t>
            </a:r>
            <a:r>
              <a:rPr lang="fr-FR" sz="2000" b="1" dirty="0">
                <a:solidFill>
                  <a:prstClr val="black"/>
                </a:solidFill>
                <a:latin typeface="+mn-lt"/>
              </a:rPr>
              <a:t>Autres Examens </a:t>
            </a:r>
            <a:r>
              <a:rPr lang="fr-FR" sz="2000" dirty="0">
                <a:solidFill>
                  <a:prstClr val="black"/>
                </a:solidFill>
                <a:latin typeface="+mn-lt"/>
              </a:rPr>
              <a:t>de Laboratoire :</a:t>
            </a:r>
            <a:endParaRPr lang="fr-FR" sz="2000" b="1" dirty="0">
              <a:latin typeface="+mn-lt"/>
            </a:endParaRPr>
          </a:p>
          <a:p>
            <a:r>
              <a:rPr lang="fr-FR" sz="2000" b="1" dirty="0">
                <a:solidFill>
                  <a:schemeClr val="accent6">
                    <a:lumMod val="75000"/>
                  </a:schemeClr>
                </a:solidFill>
                <a:latin typeface="+mn-lt"/>
              </a:rPr>
              <a:t>Hémocultures (2 paires)</a:t>
            </a:r>
          </a:p>
          <a:p>
            <a:r>
              <a:rPr lang="fr-FR" sz="2000" b="1" dirty="0">
                <a:solidFill>
                  <a:schemeClr val="accent6">
                    <a:lumMod val="75000"/>
                  </a:schemeClr>
                </a:solidFill>
                <a:latin typeface="+mn-lt"/>
              </a:rPr>
              <a:t>Glycémie</a:t>
            </a:r>
          </a:p>
          <a:p>
            <a:r>
              <a:rPr lang="fr-FR" sz="2000" b="1" dirty="0">
                <a:solidFill>
                  <a:schemeClr val="accent6">
                    <a:lumMod val="75000"/>
                  </a:schemeClr>
                </a:solidFill>
                <a:latin typeface="+mn-lt"/>
              </a:rPr>
              <a:t>Sérologie VIH (+/- Sérologie Syphilis et Lyme)</a:t>
            </a:r>
          </a:p>
          <a:p>
            <a:r>
              <a:rPr lang="fr-FR" sz="2000" b="1" dirty="0">
                <a:solidFill>
                  <a:schemeClr val="accent6">
                    <a:lumMod val="75000"/>
                  </a:schemeClr>
                </a:solidFill>
                <a:latin typeface="+mn-lt"/>
              </a:rPr>
              <a:t>Rappel Si lésions purpuriques </a:t>
            </a:r>
          </a:p>
          <a:p>
            <a:pPr lvl="1"/>
            <a:r>
              <a:rPr lang="fr-FR" sz="2000" dirty="0">
                <a:solidFill>
                  <a:schemeClr val="accent6">
                    <a:lumMod val="75000"/>
                  </a:schemeClr>
                </a:solidFill>
                <a:latin typeface="+mn-lt"/>
              </a:rPr>
              <a:t>traitement avant PL</a:t>
            </a:r>
          </a:p>
          <a:p>
            <a:pPr lvl="1"/>
            <a:r>
              <a:rPr lang="fr-FR" sz="2000" dirty="0">
                <a:solidFill>
                  <a:schemeClr val="accent6">
                    <a:lumMod val="75000"/>
                  </a:schemeClr>
                </a:solidFill>
                <a:latin typeface="+mn-lt"/>
              </a:rPr>
              <a:t>biopsie pour PCR méningocoque</a:t>
            </a:r>
            <a:endParaRPr lang="fr-FR" sz="2000" b="1" dirty="0">
              <a:solidFill>
                <a:schemeClr val="accent6">
                  <a:lumMod val="75000"/>
                </a:schemeClr>
              </a:solidFill>
              <a:latin typeface="+mn-lt"/>
            </a:endParaRPr>
          </a:p>
        </p:txBody>
      </p:sp>
    </p:spTree>
    <p:extLst>
      <p:ext uri="{BB962C8B-B14F-4D97-AF65-F5344CB8AC3E}">
        <p14:creationId xmlns:p14="http://schemas.microsoft.com/office/powerpoint/2010/main" val="13883248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51888" y="346449"/>
            <a:ext cx="8839200" cy="848591"/>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fr-FR" sz="2400" b="1" dirty="0">
                <a:solidFill>
                  <a:prstClr val="black"/>
                </a:solidFill>
              </a:rPr>
              <a:t>5</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Quels autres examens complémentaires</a:t>
            </a:r>
            <a:r>
              <a:rPr kumimoji="0" lang="fr-FR" sz="2400" b="1" i="0" u="none" strike="noStrike" kern="1200" cap="none" spc="0" normalizeH="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prescrivez-vous en urgence</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a:t>
            </a:r>
          </a:p>
        </p:txBody>
      </p:sp>
      <p:sp>
        <p:nvSpPr>
          <p:cNvPr id="2" name="Rectangle 1"/>
          <p:cNvSpPr/>
          <p:nvPr/>
        </p:nvSpPr>
        <p:spPr>
          <a:xfrm>
            <a:off x="274791" y="1195040"/>
            <a:ext cx="8288594" cy="984885"/>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p:txBody>
      </p:sp>
      <p:sp>
        <p:nvSpPr>
          <p:cNvPr id="4" name="Espace réservé du contenu 3"/>
          <p:cNvSpPr>
            <a:spLocks noGrp="1"/>
          </p:cNvSpPr>
          <p:nvPr>
            <p:ph idx="1"/>
          </p:nvPr>
        </p:nvSpPr>
        <p:spPr/>
        <p:txBody>
          <a:bodyPr/>
          <a:lstStyle/>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20656383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51888" y="346449"/>
            <a:ext cx="8839200" cy="848591"/>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fr-FR" sz="2400" b="1" dirty="0">
                <a:solidFill>
                  <a:prstClr val="black"/>
                </a:solidFill>
              </a:rPr>
              <a:t>5</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Quels autres examens complémentaires</a:t>
            </a:r>
            <a:r>
              <a:rPr kumimoji="0" lang="fr-FR" sz="2400" b="1" i="0" u="none" strike="noStrike" kern="1200" cap="none" spc="0" normalizeH="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prescrivez-vous en urgence</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 ?</a:t>
            </a:r>
          </a:p>
        </p:txBody>
      </p:sp>
      <p:sp>
        <p:nvSpPr>
          <p:cNvPr id="2" name="Rectangle 1"/>
          <p:cNvSpPr/>
          <p:nvPr/>
        </p:nvSpPr>
        <p:spPr>
          <a:xfrm>
            <a:off x="274791" y="1195040"/>
            <a:ext cx="8288594" cy="984885"/>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p:txBody>
      </p:sp>
      <p:sp>
        <p:nvSpPr>
          <p:cNvPr id="4" name="Espace réservé du contenu 3"/>
          <p:cNvSpPr>
            <a:spLocks noGrp="1"/>
          </p:cNvSpPr>
          <p:nvPr>
            <p:ph idx="1"/>
          </p:nvPr>
        </p:nvSpPr>
        <p:spPr/>
        <p:txBody>
          <a:bodyPr/>
          <a:lstStyle/>
          <a:p>
            <a:r>
              <a:rPr lang="fr-FR" dirty="0">
                <a:solidFill>
                  <a:schemeClr val="accent6">
                    <a:lumMod val="75000"/>
                  </a:schemeClr>
                </a:solidFill>
              </a:rPr>
              <a:t>IRM Cérébrale</a:t>
            </a:r>
          </a:p>
          <a:p>
            <a:r>
              <a:rPr lang="fr-FR" dirty="0">
                <a:solidFill>
                  <a:schemeClr val="accent6">
                    <a:lumMod val="75000"/>
                  </a:schemeClr>
                </a:solidFill>
              </a:rPr>
              <a:t>EEG</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16791165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1073035"/>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6. Quels agents infectieux peuvent être responsables de ce tableau ?</a:t>
            </a:r>
          </a:p>
        </p:txBody>
      </p:sp>
      <p:sp>
        <p:nvSpPr>
          <p:cNvPr id="2" name="Rectangle 1"/>
          <p:cNvSpPr/>
          <p:nvPr/>
        </p:nvSpPr>
        <p:spPr>
          <a:xfrm>
            <a:off x="274791" y="1195040"/>
            <a:ext cx="8288594" cy="984885"/>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44477959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1"/>
            <a:ext cx="8839200" cy="765464"/>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t>6. Quels agents infectieux peuvent être responsables de ce tableau ?</a:t>
            </a:r>
          </a:p>
        </p:txBody>
      </p:sp>
      <p:sp>
        <p:nvSpPr>
          <p:cNvPr id="2" name="Rectangle 1"/>
          <p:cNvSpPr/>
          <p:nvPr/>
        </p:nvSpPr>
        <p:spPr>
          <a:xfrm>
            <a:off x="274791" y="1195040"/>
            <a:ext cx="8546480" cy="5016758"/>
          </a:xfrm>
          <a:prstGeom prst="rect">
            <a:avLst/>
          </a:prstGeom>
        </p:spPr>
        <p:txBody>
          <a:bodyPr wrap="square">
            <a:spAutoFit/>
          </a:bodyPr>
          <a:lstStyle/>
          <a:p>
            <a:pPr lvl="0"/>
            <a:endParaRPr lang="fr-FR" sz="2000" dirty="0">
              <a:solidFill>
                <a:srgbClr val="FF0000"/>
              </a:solidFill>
              <a:latin typeface="+mn-lt"/>
            </a:endParaRPr>
          </a:p>
          <a:p>
            <a:pPr marL="342900" lvl="0" indent="-342900">
              <a:buFont typeface="Arial" panose="020B0604020202020204" pitchFamily="34" charset="0"/>
              <a:buChar char="•"/>
            </a:pPr>
            <a:r>
              <a:rPr lang="fr-FR" sz="2000" dirty="0">
                <a:solidFill>
                  <a:schemeClr val="accent6">
                    <a:lumMod val="75000"/>
                  </a:schemeClr>
                </a:solidFill>
                <a:latin typeface="+mn-lt"/>
              </a:rPr>
              <a:t>Pas d’étiologie retrouvée (50% des cas)</a:t>
            </a:r>
          </a:p>
          <a:p>
            <a:pPr marL="342900" lvl="0" indent="-342900">
              <a:buFont typeface="Arial" panose="020B0604020202020204" pitchFamily="34" charset="0"/>
              <a:buChar char="•"/>
            </a:pPr>
            <a:endParaRPr lang="fr-FR" sz="2000" dirty="0">
              <a:solidFill>
                <a:schemeClr val="accent6">
                  <a:lumMod val="75000"/>
                </a:schemeClr>
              </a:solidFill>
              <a:latin typeface="+mn-lt"/>
            </a:endParaRPr>
          </a:p>
          <a:p>
            <a:pPr marL="342900" lvl="0" indent="-342900">
              <a:buFont typeface="Arial" panose="020B0604020202020204" pitchFamily="34" charset="0"/>
              <a:buChar char="•"/>
            </a:pPr>
            <a:r>
              <a:rPr lang="fr-FR" sz="2000" b="1" dirty="0">
                <a:solidFill>
                  <a:schemeClr val="accent6">
                    <a:lumMod val="75000"/>
                  </a:schemeClr>
                </a:solidFill>
                <a:latin typeface="+mn-lt"/>
              </a:rPr>
              <a:t>Etiologies virales et bactériennes :</a:t>
            </a:r>
          </a:p>
          <a:p>
            <a:pPr lvl="1"/>
            <a:r>
              <a:rPr lang="fr-FR" sz="2000" dirty="0">
                <a:solidFill>
                  <a:schemeClr val="accent6">
                    <a:lumMod val="75000"/>
                  </a:schemeClr>
                </a:solidFill>
                <a:latin typeface="+mn-lt"/>
              </a:rPr>
              <a:t>1. </a:t>
            </a:r>
            <a:r>
              <a:rPr lang="fr-FR" sz="2000" b="1" dirty="0">
                <a:solidFill>
                  <a:schemeClr val="accent6">
                    <a:lumMod val="75000"/>
                  </a:schemeClr>
                </a:solidFill>
                <a:latin typeface="+mn-lt"/>
              </a:rPr>
              <a:t>HSV-1</a:t>
            </a:r>
            <a:r>
              <a:rPr lang="fr-FR" sz="2000" dirty="0">
                <a:solidFill>
                  <a:schemeClr val="accent6">
                    <a:lumMod val="75000"/>
                  </a:schemeClr>
                </a:solidFill>
                <a:latin typeface="+mn-lt"/>
              </a:rPr>
              <a:t> 42% cas</a:t>
            </a:r>
          </a:p>
          <a:p>
            <a:pPr lvl="0"/>
            <a:r>
              <a:rPr lang="fr-FR" sz="2000" dirty="0">
                <a:solidFill>
                  <a:schemeClr val="accent6">
                    <a:lumMod val="75000"/>
                  </a:schemeClr>
                </a:solidFill>
                <a:latin typeface="+mn-lt"/>
              </a:rPr>
              <a:t>			HSV-1 (&gt;90% des cas chez adulte) / (HSV-2 nouveau-né)</a:t>
            </a:r>
          </a:p>
          <a:p>
            <a:pPr lvl="1"/>
            <a:r>
              <a:rPr lang="fr-FR" sz="2000" dirty="0">
                <a:solidFill>
                  <a:schemeClr val="accent6">
                    <a:lumMod val="75000"/>
                  </a:schemeClr>
                </a:solidFill>
                <a:latin typeface="+mn-lt"/>
              </a:rPr>
              <a:t>2. </a:t>
            </a:r>
            <a:r>
              <a:rPr lang="fr-FR" sz="2000" b="1" dirty="0">
                <a:solidFill>
                  <a:schemeClr val="accent6">
                    <a:lumMod val="75000"/>
                  </a:schemeClr>
                </a:solidFill>
                <a:latin typeface="+mn-lt"/>
              </a:rPr>
              <a:t>VZV</a:t>
            </a:r>
            <a:r>
              <a:rPr lang="fr-FR" sz="2000" dirty="0">
                <a:solidFill>
                  <a:schemeClr val="accent6">
                    <a:lumMod val="75000"/>
                  </a:schemeClr>
                </a:solidFill>
                <a:latin typeface="+mn-lt"/>
              </a:rPr>
              <a:t> 15% cas</a:t>
            </a:r>
          </a:p>
          <a:p>
            <a:pPr lvl="1"/>
            <a:r>
              <a:rPr lang="fr-FR" sz="2000" dirty="0">
                <a:solidFill>
                  <a:schemeClr val="accent6">
                    <a:lumMod val="75000"/>
                  </a:schemeClr>
                </a:solidFill>
                <a:latin typeface="+mn-lt"/>
              </a:rPr>
              <a:t>3. </a:t>
            </a:r>
            <a:r>
              <a:rPr lang="fr-FR" sz="2000" b="1" i="1" dirty="0" err="1">
                <a:solidFill>
                  <a:schemeClr val="accent6">
                    <a:lumMod val="75000"/>
                  </a:schemeClr>
                </a:solidFill>
                <a:latin typeface="+mn-lt"/>
              </a:rPr>
              <a:t>Mycobacterium</a:t>
            </a:r>
            <a:r>
              <a:rPr lang="fr-FR" sz="2000" b="1" i="1" dirty="0">
                <a:solidFill>
                  <a:schemeClr val="accent6">
                    <a:lumMod val="75000"/>
                  </a:schemeClr>
                </a:solidFill>
                <a:latin typeface="+mn-lt"/>
              </a:rPr>
              <a:t> </a:t>
            </a:r>
            <a:r>
              <a:rPr lang="fr-FR" sz="2000" b="1" i="1" dirty="0" err="1">
                <a:solidFill>
                  <a:schemeClr val="accent6">
                    <a:lumMod val="75000"/>
                  </a:schemeClr>
                </a:solidFill>
                <a:latin typeface="+mn-lt"/>
              </a:rPr>
              <a:t>tuberculosis</a:t>
            </a:r>
            <a:r>
              <a:rPr lang="fr-FR" sz="2000" b="1" i="1" dirty="0">
                <a:solidFill>
                  <a:schemeClr val="accent6">
                    <a:lumMod val="75000"/>
                  </a:schemeClr>
                </a:solidFill>
                <a:latin typeface="+mn-lt"/>
              </a:rPr>
              <a:t> </a:t>
            </a:r>
            <a:r>
              <a:rPr lang="fr-FR" sz="2000" dirty="0">
                <a:solidFill>
                  <a:schemeClr val="accent6">
                    <a:lumMod val="75000"/>
                  </a:schemeClr>
                </a:solidFill>
                <a:latin typeface="+mn-lt"/>
              </a:rPr>
              <a:t>(15%)</a:t>
            </a:r>
          </a:p>
          <a:p>
            <a:pPr lvl="1"/>
            <a:r>
              <a:rPr lang="fr-FR" sz="2000" dirty="0">
                <a:solidFill>
                  <a:schemeClr val="accent6">
                    <a:lumMod val="75000"/>
                  </a:schemeClr>
                </a:solidFill>
                <a:latin typeface="+mn-lt"/>
              </a:rPr>
              <a:t>4. </a:t>
            </a:r>
            <a:r>
              <a:rPr lang="fr-FR" sz="2000" b="1" i="1" dirty="0">
                <a:solidFill>
                  <a:schemeClr val="accent6">
                    <a:lumMod val="75000"/>
                  </a:schemeClr>
                </a:solidFill>
                <a:latin typeface="+mn-lt"/>
              </a:rPr>
              <a:t>Listeria </a:t>
            </a:r>
            <a:r>
              <a:rPr lang="fr-FR" sz="2000" b="1" i="1" dirty="0" err="1">
                <a:solidFill>
                  <a:schemeClr val="accent6">
                    <a:lumMod val="75000"/>
                  </a:schemeClr>
                </a:solidFill>
                <a:latin typeface="+mn-lt"/>
              </a:rPr>
              <a:t>monocytogenes</a:t>
            </a:r>
            <a:r>
              <a:rPr lang="fr-FR" sz="2000" b="1" i="1" dirty="0">
                <a:solidFill>
                  <a:schemeClr val="accent6">
                    <a:lumMod val="75000"/>
                  </a:schemeClr>
                </a:solidFill>
                <a:latin typeface="+mn-lt"/>
              </a:rPr>
              <a:t> </a:t>
            </a:r>
            <a:r>
              <a:rPr lang="fr-FR" sz="2000" dirty="0">
                <a:solidFill>
                  <a:schemeClr val="accent6">
                    <a:lumMod val="75000"/>
                  </a:schemeClr>
                </a:solidFill>
                <a:latin typeface="+mn-lt"/>
              </a:rPr>
              <a:t>(10%)</a:t>
            </a:r>
          </a:p>
          <a:p>
            <a:pPr lvl="1"/>
            <a:r>
              <a:rPr lang="fr-FR" sz="2000" dirty="0">
                <a:solidFill>
                  <a:schemeClr val="accent6">
                    <a:lumMod val="75000"/>
                  </a:schemeClr>
                </a:solidFill>
                <a:latin typeface="+mn-lt"/>
              </a:rPr>
              <a:t>5. </a:t>
            </a:r>
            <a:r>
              <a:rPr lang="fr-FR" sz="2000" u="sng" dirty="0">
                <a:solidFill>
                  <a:schemeClr val="accent6">
                    <a:lumMod val="75000"/>
                  </a:schemeClr>
                </a:solidFill>
                <a:latin typeface="+mn-lt"/>
              </a:rPr>
              <a:t>Selon contexte</a:t>
            </a:r>
          </a:p>
          <a:p>
            <a:pPr lvl="1"/>
            <a:r>
              <a:rPr lang="fr-FR" sz="2000" dirty="0">
                <a:solidFill>
                  <a:schemeClr val="accent6">
                    <a:lumMod val="75000"/>
                  </a:schemeClr>
                </a:solidFill>
                <a:latin typeface="+mn-lt"/>
              </a:rPr>
              <a:t>	- Terrain </a:t>
            </a:r>
            <a:r>
              <a:rPr lang="fr-FR" sz="2000" b="1" dirty="0">
                <a:solidFill>
                  <a:schemeClr val="accent6">
                    <a:lumMod val="75000"/>
                  </a:schemeClr>
                </a:solidFill>
                <a:latin typeface="+mn-lt"/>
              </a:rPr>
              <a:t>immunodéprimé</a:t>
            </a:r>
            <a:r>
              <a:rPr lang="fr-FR" sz="2000" dirty="0">
                <a:solidFill>
                  <a:schemeClr val="accent6">
                    <a:lumMod val="75000"/>
                  </a:schemeClr>
                </a:solidFill>
                <a:latin typeface="+mn-lt"/>
              </a:rPr>
              <a:t>,  déficit de l’immunité cellulaire : élargir 	recherche à tous les </a:t>
            </a:r>
            <a:r>
              <a:rPr lang="fr-FR" sz="2000" dirty="0" err="1">
                <a:solidFill>
                  <a:schemeClr val="accent6">
                    <a:lumMod val="75000"/>
                  </a:schemeClr>
                </a:solidFill>
                <a:latin typeface="+mn-lt"/>
              </a:rPr>
              <a:t>Herpesviridae</a:t>
            </a:r>
            <a:r>
              <a:rPr lang="fr-FR" sz="2000" dirty="0">
                <a:solidFill>
                  <a:schemeClr val="accent6">
                    <a:lumMod val="75000"/>
                  </a:schemeClr>
                </a:solidFill>
                <a:latin typeface="+mn-lt"/>
              </a:rPr>
              <a:t> : CMV, EBV, HHV6</a:t>
            </a:r>
          </a:p>
          <a:p>
            <a:pPr lvl="1"/>
            <a:r>
              <a:rPr lang="fr-FR" sz="2000" dirty="0">
                <a:solidFill>
                  <a:schemeClr val="accent6">
                    <a:lumMod val="75000"/>
                  </a:schemeClr>
                </a:solidFill>
                <a:latin typeface="+mn-lt"/>
              </a:rPr>
              <a:t>	- </a:t>
            </a:r>
            <a:r>
              <a:rPr lang="fr-FR" sz="2000" b="1" dirty="0">
                <a:solidFill>
                  <a:schemeClr val="accent6">
                    <a:lumMod val="75000"/>
                  </a:schemeClr>
                </a:solidFill>
                <a:latin typeface="+mn-lt"/>
              </a:rPr>
              <a:t>arbovirus</a:t>
            </a:r>
            <a:r>
              <a:rPr lang="fr-FR" sz="2000" dirty="0">
                <a:solidFill>
                  <a:schemeClr val="accent6">
                    <a:lumMod val="75000"/>
                  </a:schemeClr>
                </a:solidFill>
                <a:latin typeface="+mn-lt"/>
              </a:rPr>
              <a:t> (tiques : virus </a:t>
            </a:r>
            <a:r>
              <a:rPr lang="fr-FR" sz="2000" dirty="0" err="1">
                <a:solidFill>
                  <a:schemeClr val="accent6">
                    <a:lumMod val="75000"/>
                  </a:schemeClr>
                </a:solidFill>
                <a:latin typeface="+mn-lt"/>
              </a:rPr>
              <a:t>Tick</a:t>
            </a:r>
            <a:r>
              <a:rPr lang="fr-FR" sz="2000" dirty="0">
                <a:solidFill>
                  <a:schemeClr val="accent6">
                    <a:lumMod val="75000"/>
                  </a:schemeClr>
                </a:solidFill>
                <a:latin typeface="+mn-lt"/>
              </a:rPr>
              <a:t> Borne </a:t>
            </a:r>
            <a:r>
              <a:rPr lang="fr-FR" sz="2000" dirty="0" err="1">
                <a:solidFill>
                  <a:schemeClr val="accent6">
                    <a:lumMod val="75000"/>
                  </a:schemeClr>
                </a:solidFill>
                <a:latin typeface="+mn-lt"/>
              </a:rPr>
              <a:t>Encephalitis</a:t>
            </a:r>
            <a:r>
              <a:rPr lang="fr-FR" sz="2000" dirty="0">
                <a:solidFill>
                  <a:schemeClr val="accent6">
                    <a:lumMod val="75000"/>
                  </a:schemeClr>
                </a:solidFill>
                <a:latin typeface="+mn-lt"/>
              </a:rPr>
              <a:t> (TBE); moustiques: 	West-Nile, </a:t>
            </a:r>
            <a:r>
              <a:rPr lang="fr-FR" sz="2000" dirty="0" err="1">
                <a:solidFill>
                  <a:schemeClr val="accent6">
                    <a:lumMod val="75000"/>
                  </a:schemeClr>
                </a:solidFill>
                <a:latin typeface="+mn-lt"/>
              </a:rPr>
              <a:t>Toscana</a:t>
            </a:r>
            <a:r>
              <a:rPr lang="fr-FR" sz="2000" dirty="0">
                <a:solidFill>
                  <a:schemeClr val="accent6">
                    <a:lumMod val="75000"/>
                  </a:schemeClr>
                </a:solidFill>
                <a:latin typeface="+mn-lt"/>
              </a:rPr>
              <a:t> Virus, Fièvre de l’encéphalite japonaise, Dengue)</a:t>
            </a:r>
          </a:p>
          <a:p>
            <a:pPr lvl="1"/>
            <a:r>
              <a:rPr lang="fr-FR" sz="2000" dirty="0">
                <a:solidFill>
                  <a:schemeClr val="accent6">
                    <a:lumMod val="75000"/>
                  </a:schemeClr>
                </a:solidFill>
                <a:latin typeface="+mn-lt"/>
              </a:rPr>
              <a:t>	- </a:t>
            </a:r>
            <a:r>
              <a:rPr lang="fr-FR" sz="2000" b="1" dirty="0">
                <a:solidFill>
                  <a:schemeClr val="accent6">
                    <a:lumMod val="75000"/>
                  </a:schemeClr>
                </a:solidFill>
                <a:latin typeface="+mn-lt"/>
              </a:rPr>
              <a:t>morsure lors d’un voyage : Rage</a:t>
            </a:r>
          </a:p>
          <a:p>
            <a:pPr marL="457200" indent="-457200">
              <a:defRPr/>
            </a:pPr>
            <a:endParaRPr lang="fr-FR" sz="2000" dirty="0">
              <a:solidFill>
                <a:srgbClr val="FF0000"/>
              </a:solidFill>
              <a:latin typeface="+mn-lt"/>
            </a:endParaRPr>
          </a:p>
        </p:txBody>
      </p:sp>
    </p:spTree>
    <p:extLst>
      <p:ext uri="{BB962C8B-B14F-4D97-AF65-F5344CB8AC3E}">
        <p14:creationId xmlns:p14="http://schemas.microsoft.com/office/powerpoint/2010/main" val="4935900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4" y="205248"/>
            <a:ext cx="9026525" cy="6387281"/>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solidFill>
                  <a:prstClr val="black"/>
                </a:solidFill>
              </a:rPr>
              <a:t>L’interne du laboratoire vous appelle pour vous transmettre les résultats de la ponction lombaire. </a:t>
            </a:r>
          </a:p>
          <a:p>
            <a:pPr marL="0" lvl="0" indent="0">
              <a:buNone/>
            </a:pPr>
            <a:r>
              <a:rPr lang="fr-FR" sz="2400" b="1" dirty="0">
                <a:solidFill>
                  <a:prstClr val="black"/>
                </a:solidFill>
              </a:rPr>
              <a:t>- Glycorachie : 3 </a:t>
            </a:r>
            <a:r>
              <a:rPr lang="fr-FR" sz="2400" b="1" dirty="0" err="1">
                <a:solidFill>
                  <a:prstClr val="black"/>
                </a:solidFill>
              </a:rPr>
              <a:t>mmol</a:t>
            </a:r>
            <a:r>
              <a:rPr lang="fr-FR" sz="2400" b="1" dirty="0">
                <a:solidFill>
                  <a:prstClr val="black"/>
                </a:solidFill>
              </a:rPr>
              <a:t>/L  (N = 2,75 – 4,25 </a:t>
            </a:r>
            <a:r>
              <a:rPr lang="fr-FR" sz="2400" b="1" dirty="0" err="1">
                <a:solidFill>
                  <a:prstClr val="black"/>
                </a:solidFill>
              </a:rPr>
              <a:t>mmol</a:t>
            </a:r>
            <a:r>
              <a:rPr lang="fr-FR" sz="2400" b="1" dirty="0">
                <a:solidFill>
                  <a:prstClr val="black"/>
                </a:solidFill>
              </a:rPr>
              <a:t>/L)</a:t>
            </a:r>
          </a:p>
          <a:p>
            <a:pPr marL="0" lvl="0" indent="0">
              <a:buNone/>
            </a:pPr>
            <a:r>
              <a:rPr lang="fr-FR" sz="2400" b="1" dirty="0">
                <a:solidFill>
                  <a:prstClr val="black"/>
                </a:solidFill>
              </a:rPr>
              <a:t>		La glycémie est à 4 </a:t>
            </a:r>
            <a:r>
              <a:rPr lang="fr-FR" sz="2400" b="1" dirty="0" err="1">
                <a:solidFill>
                  <a:prstClr val="black"/>
                </a:solidFill>
              </a:rPr>
              <a:t>mmol</a:t>
            </a:r>
            <a:r>
              <a:rPr lang="fr-FR" sz="2400" b="1" dirty="0">
                <a:solidFill>
                  <a:prstClr val="black"/>
                </a:solidFill>
              </a:rPr>
              <a:t>/L (N = 3,5 – 5 </a:t>
            </a:r>
            <a:r>
              <a:rPr lang="fr-FR" sz="2400" b="1" dirty="0" err="1">
                <a:solidFill>
                  <a:prstClr val="black"/>
                </a:solidFill>
              </a:rPr>
              <a:t>mmol</a:t>
            </a:r>
            <a:r>
              <a:rPr lang="fr-FR" sz="2400" b="1" dirty="0">
                <a:solidFill>
                  <a:prstClr val="black"/>
                </a:solidFill>
              </a:rPr>
              <a:t>/L)</a:t>
            </a:r>
          </a:p>
          <a:p>
            <a:pPr marL="0" lvl="0" indent="0">
              <a:buNone/>
            </a:pPr>
            <a:r>
              <a:rPr lang="fr-FR" sz="2400" b="1" dirty="0">
                <a:solidFill>
                  <a:prstClr val="black"/>
                </a:solidFill>
              </a:rPr>
              <a:t>		rapport glycorachie / glycémie -&gt; N = 0,5 à 0,75</a:t>
            </a:r>
          </a:p>
          <a:p>
            <a:pPr marL="0" lvl="0" indent="0">
              <a:buNone/>
            </a:pPr>
            <a:r>
              <a:rPr lang="fr-FR" sz="2400" b="1" dirty="0">
                <a:solidFill>
                  <a:prstClr val="black"/>
                </a:solidFill>
              </a:rPr>
              <a:t>- Protéinorachie : 0,90 g/L (N &lt; 0,4 g/L)</a:t>
            </a:r>
          </a:p>
          <a:p>
            <a:pPr marL="0" lvl="0" indent="0">
              <a:buNone/>
            </a:pPr>
            <a:r>
              <a:rPr lang="fr-FR" sz="2400" b="1" dirty="0">
                <a:solidFill>
                  <a:prstClr val="black"/>
                </a:solidFill>
              </a:rPr>
              <a:t>- Hématies : 12 /mm</a:t>
            </a:r>
            <a:r>
              <a:rPr lang="fr-FR" sz="2400" b="1" baseline="30000" dirty="0">
                <a:solidFill>
                  <a:prstClr val="black"/>
                </a:solidFill>
              </a:rPr>
              <a:t>3</a:t>
            </a:r>
            <a:r>
              <a:rPr lang="fr-FR" sz="2400" b="1" dirty="0">
                <a:solidFill>
                  <a:prstClr val="black"/>
                </a:solidFill>
              </a:rPr>
              <a:t> (N &lt; 10)</a:t>
            </a:r>
          </a:p>
          <a:p>
            <a:pPr marL="0" lvl="0" indent="0">
              <a:buNone/>
            </a:pPr>
            <a:r>
              <a:rPr lang="fr-FR" sz="2400" b="1" dirty="0">
                <a:solidFill>
                  <a:prstClr val="black"/>
                </a:solidFill>
              </a:rPr>
              <a:t>- Leucocytes : 340 / mm</a:t>
            </a:r>
            <a:r>
              <a:rPr lang="fr-FR" sz="2400" b="1" baseline="30000" dirty="0">
                <a:solidFill>
                  <a:prstClr val="black"/>
                </a:solidFill>
              </a:rPr>
              <a:t>3</a:t>
            </a:r>
            <a:r>
              <a:rPr lang="fr-FR" sz="2400" b="1" dirty="0">
                <a:solidFill>
                  <a:prstClr val="black"/>
                </a:solidFill>
              </a:rPr>
              <a:t> (N &lt; 10) avec:</a:t>
            </a:r>
          </a:p>
          <a:p>
            <a:pPr marL="0" lvl="0" indent="0">
              <a:buNone/>
            </a:pPr>
            <a:r>
              <a:rPr lang="fr-FR" sz="2400" b="1" dirty="0">
                <a:solidFill>
                  <a:prstClr val="black"/>
                </a:solidFill>
              </a:rPr>
              <a:t>		- Lymphocytes : 80 %</a:t>
            </a:r>
          </a:p>
          <a:p>
            <a:pPr marL="0" lvl="0" indent="0">
              <a:buNone/>
            </a:pPr>
            <a:r>
              <a:rPr lang="fr-FR" sz="2400" b="1" dirty="0">
                <a:solidFill>
                  <a:prstClr val="black"/>
                </a:solidFill>
              </a:rPr>
              <a:t>		- Polynucléaires neutrophiles : 19 %</a:t>
            </a:r>
          </a:p>
          <a:p>
            <a:pPr marL="0" lvl="0" indent="0">
              <a:buNone/>
            </a:pPr>
            <a:r>
              <a:rPr lang="fr-FR" sz="2400" b="1" dirty="0">
                <a:solidFill>
                  <a:prstClr val="black"/>
                </a:solidFill>
              </a:rPr>
              <a:t>		- Monocytes : 1 %</a:t>
            </a:r>
          </a:p>
          <a:p>
            <a:pPr marL="0" lvl="0" indent="0">
              <a:buNone/>
            </a:pPr>
            <a:r>
              <a:rPr lang="fr-FR" sz="2400" b="1" dirty="0">
                <a:solidFill>
                  <a:prstClr val="black"/>
                </a:solidFill>
              </a:rPr>
              <a:t>- Gram : absence de microorganismes</a:t>
            </a:r>
          </a:p>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fr-FR" sz="2400" b="1"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endParaRPr>
          </a:p>
          <a:p>
            <a:pPr marL="0" lvl="0" indent="0">
              <a:buNone/>
            </a:pPr>
            <a:r>
              <a:rPr lang="fr-FR" sz="2400" b="1" dirty="0">
                <a:solidFill>
                  <a:prstClr val="black"/>
                </a:solidFill>
              </a:rPr>
              <a:t>7</a:t>
            </a:r>
            <a:r>
              <a:rPr lang="fr-FR" sz="2400" b="1" dirty="0" smtClean="0">
                <a:solidFill>
                  <a:prstClr val="black"/>
                </a:solidFill>
              </a:rPr>
              <a:t>. </a:t>
            </a:r>
            <a:r>
              <a:rPr lang="fr-FR" sz="2400" b="1" dirty="0">
                <a:solidFill>
                  <a:prstClr val="black"/>
                </a:solidFill>
              </a:rPr>
              <a:t>Quelle étiologie évoquez-vous cette fois-ci ? Sur quels arguments ?</a:t>
            </a:r>
            <a:endParaRPr kumimoji="0" lang="fr-FR" sz="2400" b="1"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5896214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922616"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solidFill>
                  <a:prstClr val="black"/>
                </a:solidFill>
              </a:rPr>
              <a:t>7. Quelle étiologie évoquez-vous cette fois-ci ? Sur quels arguments ?</a:t>
            </a:r>
          </a:p>
        </p:txBody>
      </p:sp>
      <p:sp>
        <p:nvSpPr>
          <p:cNvPr id="2" name="Rectangle 1"/>
          <p:cNvSpPr/>
          <p:nvPr/>
        </p:nvSpPr>
        <p:spPr>
          <a:xfrm>
            <a:off x="208288" y="820967"/>
            <a:ext cx="9038892" cy="4985980"/>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342900" lvl="0" indent="-342900">
              <a:buFont typeface="Arial" panose="020B0604020202020204" pitchFamily="34" charset="0"/>
              <a:buChar char="•"/>
            </a:pPr>
            <a:r>
              <a:rPr lang="fr-FR" sz="2400" dirty="0">
                <a:solidFill>
                  <a:schemeClr val="accent6">
                    <a:lumMod val="75000"/>
                  </a:schemeClr>
                </a:solidFill>
                <a:latin typeface="+mn-lt"/>
              </a:rPr>
              <a:t>Inflammation : </a:t>
            </a:r>
          </a:p>
          <a:p>
            <a:pPr marL="800100" lvl="1" indent="-342900">
              <a:buFont typeface="Arial" panose="020B0604020202020204" pitchFamily="34" charset="0"/>
              <a:buChar char="•"/>
            </a:pPr>
            <a:r>
              <a:rPr lang="fr-FR" sz="2400" dirty="0" err="1">
                <a:solidFill>
                  <a:schemeClr val="accent6">
                    <a:lumMod val="75000"/>
                  </a:schemeClr>
                </a:solidFill>
                <a:latin typeface="+mn-lt"/>
              </a:rPr>
              <a:t>Hyperleucocytorachie</a:t>
            </a:r>
            <a:r>
              <a:rPr lang="fr-FR" sz="2400" dirty="0">
                <a:solidFill>
                  <a:schemeClr val="accent6">
                    <a:lumMod val="75000"/>
                  </a:schemeClr>
                </a:solidFill>
                <a:latin typeface="+mn-lt"/>
              </a:rPr>
              <a:t> </a:t>
            </a:r>
          </a:p>
          <a:p>
            <a:pPr marL="800100" lvl="1" indent="-342900">
              <a:buFont typeface="Arial" panose="020B0604020202020204" pitchFamily="34" charset="0"/>
              <a:buChar char="•"/>
            </a:pPr>
            <a:r>
              <a:rPr lang="fr-FR" sz="2400" dirty="0">
                <a:solidFill>
                  <a:schemeClr val="accent6">
                    <a:lumMod val="75000"/>
                  </a:schemeClr>
                </a:solidFill>
                <a:latin typeface="+mn-lt"/>
              </a:rPr>
              <a:t>Hyperprotéinorachie</a:t>
            </a:r>
          </a:p>
          <a:p>
            <a:pPr marL="342900" lvl="0" indent="-342900">
              <a:buFont typeface="Arial" panose="020B0604020202020204" pitchFamily="34" charset="0"/>
              <a:buChar char="•"/>
            </a:pPr>
            <a:r>
              <a:rPr lang="fr-FR" sz="2400" dirty="0">
                <a:solidFill>
                  <a:schemeClr val="accent6">
                    <a:lumMod val="75000"/>
                  </a:schemeClr>
                </a:solidFill>
                <a:latin typeface="+mn-lt"/>
              </a:rPr>
              <a:t>Etiologie virale :  </a:t>
            </a:r>
          </a:p>
          <a:p>
            <a:pPr marL="800100" lvl="1" indent="-342900">
              <a:buFont typeface="Arial" panose="020B0604020202020204" pitchFamily="34" charset="0"/>
              <a:buChar char="•"/>
            </a:pPr>
            <a:r>
              <a:rPr lang="fr-FR" sz="2400" dirty="0">
                <a:solidFill>
                  <a:schemeClr val="accent6">
                    <a:lumMod val="75000"/>
                  </a:schemeClr>
                </a:solidFill>
                <a:latin typeface="+mn-lt"/>
              </a:rPr>
              <a:t>Formule Leucocytaire (Majorité de lymphocytes)</a:t>
            </a:r>
          </a:p>
          <a:p>
            <a:pPr marL="800100" lvl="1" indent="-342900">
              <a:buFont typeface="Arial" panose="020B0604020202020204" pitchFamily="34" charset="0"/>
              <a:buChar char="•"/>
            </a:pPr>
            <a:r>
              <a:rPr lang="fr-FR" sz="2400" dirty="0" err="1">
                <a:solidFill>
                  <a:schemeClr val="accent6">
                    <a:lumMod val="75000"/>
                  </a:schemeClr>
                </a:solidFill>
                <a:latin typeface="+mn-lt"/>
              </a:rPr>
              <a:t>Normoglycorachie</a:t>
            </a:r>
            <a:endParaRPr lang="fr-FR" sz="2400" dirty="0">
              <a:solidFill>
                <a:schemeClr val="accent6">
                  <a:lumMod val="75000"/>
                </a:schemeClr>
              </a:solidFill>
              <a:latin typeface="+mn-lt"/>
            </a:endParaRPr>
          </a:p>
          <a:p>
            <a:pPr marL="342900" lvl="0" indent="-342900">
              <a:buFont typeface="Arial" panose="020B0604020202020204" pitchFamily="34" charset="0"/>
              <a:buChar char="•"/>
            </a:pPr>
            <a:endParaRPr lang="fr-FR" sz="2400" dirty="0">
              <a:solidFill>
                <a:schemeClr val="accent6">
                  <a:lumMod val="75000"/>
                </a:schemeClr>
              </a:solidFill>
              <a:latin typeface="+mn-lt"/>
            </a:endParaRPr>
          </a:p>
          <a:p>
            <a:pPr marL="342900" lvl="0" indent="-342900">
              <a:buFont typeface="Arial" panose="020B0604020202020204" pitchFamily="34" charset="0"/>
              <a:buChar char="•"/>
            </a:pPr>
            <a:r>
              <a:rPr lang="fr-FR" sz="2400" dirty="0">
                <a:solidFill>
                  <a:schemeClr val="accent6">
                    <a:lumMod val="75000"/>
                  </a:schemeClr>
                </a:solidFill>
                <a:latin typeface="+mn-lt"/>
              </a:rPr>
              <a:t>Encéphalite Herpétique fortement suspectée au vu de l’ensemble des examens réalisés</a:t>
            </a:r>
          </a:p>
          <a:p>
            <a:pPr marL="342900" lvl="0" indent="-342900">
              <a:buFont typeface="Arial" panose="020B0604020202020204" pitchFamily="34" charset="0"/>
              <a:buChar char="•"/>
            </a:pPr>
            <a:endParaRPr lang="fr-FR" sz="2400" dirty="0">
              <a:solidFill>
                <a:srgbClr val="FF0000"/>
              </a:solidFill>
              <a:latin typeface="+mn-lt"/>
            </a:endParaRPr>
          </a:p>
          <a:p>
            <a:pPr marL="342900" lvl="0" indent="-342900">
              <a:buFont typeface="Arial" panose="020B0604020202020204" pitchFamily="34" charset="0"/>
              <a:buChar char="•"/>
            </a:pPr>
            <a:r>
              <a:rPr lang="fr-FR" sz="2200" dirty="0" err="1">
                <a:solidFill>
                  <a:schemeClr val="bg1">
                    <a:lumMod val="50000"/>
                  </a:schemeClr>
                </a:solidFill>
                <a:latin typeface="+mn-lt"/>
              </a:rPr>
              <a:t>Rq</a:t>
            </a:r>
            <a:r>
              <a:rPr lang="fr-FR" sz="2200" dirty="0">
                <a:solidFill>
                  <a:schemeClr val="bg1">
                    <a:lumMod val="50000"/>
                  </a:schemeClr>
                </a:solidFill>
                <a:latin typeface="+mn-lt"/>
              </a:rPr>
              <a:t> : les méningo-encéphalites peuvent être aussi dues à </a:t>
            </a:r>
            <a:r>
              <a:rPr lang="fr-FR" sz="2200" b="1" i="1" dirty="0">
                <a:solidFill>
                  <a:schemeClr val="bg1">
                    <a:lumMod val="50000"/>
                  </a:schemeClr>
                </a:solidFill>
                <a:latin typeface="+mn-lt"/>
              </a:rPr>
              <a:t>Listeria monocytogenes</a:t>
            </a:r>
            <a:r>
              <a:rPr lang="fr-FR" sz="2200" i="1" dirty="0">
                <a:solidFill>
                  <a:schemeClr val="bg1">
                    <a:lumMod val="50000"/>
                  </a:schemeClr>
                </a:solidFill>
                <a:latin typeface="+mn-lt"/>
              </a:rPr>
              <a:t> </a:t>
            </a:r>
            <a:r>
              <a:rPr lang="fr-FR" sz="2200" dirty="0">
                <a:solidFill>
                  <a:schemeClr val="bg1">
                    <a:lumMod val="50000"/>
                  </a:schemeClr>
                </a:solidFill>
                <a:latin typeface="+mn-lt"/>
              </a:rPr>
              <a:t>mais</a:t>
            </a:r>
            <a:r>
              <a:rPr lang="fr-FR" sz="2200" i="1" dirty="0">
                <a:solidFill>
                  <a:schemeClr val="bg1">
                    <a:lumMod val="50000"/>
                  </a:schemeClr>
                </a:solidFill>
                <a:latin typeface="+mn-lt"/>
              </a:rPr>
              <a:t> </a:t>
            </a:r>
            <a:r>
              <a:rPr lang="fr-FR" sz="2200" dirty="0">
                <a:solidFill>
                  <a:schemeClr val="bg1">
                    <a:lumMod val="50000"/>
                  </a:schemeClr>
                </a:solidFill>
                <a:latin typeface="+mn-lt"/>
              </a:rPr>
              <a:t>plus rares et en général il y a une </a:t>
            </a:r>
            <a:r>
              <a:rPr lang="fr-FR" sz="2200" b="1" dirty="0" err="1">
                <a:solidFill>
                  <a:schemeClr val="bg1">
                    <a:lumMod val="50000"/>
                  </a:schemeClr>
                </a:solidFill>
                <a:latin typeface="+mn-lt"/>
              </a:rPr>
              <a:t>hypoglycorachie</a:t>
            </a:r>
            <a:endParaRPr kumimoji="0" lang="fr-FR" sz="2200" b="1" u="none" strike="noStrike" kern="1200" cap="none" spc="0" normalizeH="0" baseline="0" noProof="0" dirty="0">
              <a:ln>
                <a:noFill/>
              </a:ln>
              <a:solidFill>
                <a:schemeClr val="bg1">
                  <a:lumMod val="50000"/>
                </a:schemeClr>
              </a:solidFill>
              <a:effectLst/>
              <a:uLnTx/>
              <a:uFillTx/>
              <a:latin typeface="+mn-lt"/>
            </a:endParaRP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p:txBody>
      </p:sp>
    </p:spTree>
    <p:extLst>
      <p:ext uri="{BB962C8B-B14F-4D97-AF65-F5344CB8AC3E}">
        <p14:creationId xmlns:p14="http://schemas.microsoft.com/office/powerpoint/2010/main" val="16717719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fr-FR" sz="2400" b="1" noProof="0" dirty="0">
                <a:solidFill>
                  <a:prstClr val="black"/>
                </a:solidFill>
              </a:rPr>
              <a:t>8</a:t>
            </a:r>
            <a:r>
              <a:rPr kumimoji="0" lang="fr-FR" sz="2400" b="1" i="0" u="none" strike="noStrike" kern="1200" cap="none" spc="0" normalizeH="0" baseline="0" noProof="0" dirty="0" smtClean="0">
                <a:ln>
                  <a:noFill/>
                </a:ln>
                <a:solidFill>
                  <a:prstClr val="black"/>
                </a:solidFill>
                <a:effectLst/>
                <a:uLnTx/>
                <a:uFillTx/>
                <a:latin typeface="Calibri" panose="020F0502020204030204" pitchFamily="34" charset="0"/>
                <a:ea typeface="ＭＳ Ｐゴシック" panose="020B0600070205080204" pitchFamily="34" charset="-128"/>
                <a:cs typeface="+mn-cs"/>
              </a:rPr>
              <a:t>. </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Quel examen à visée microbiologique va confirmer définitivement ce diagnostic ? Quelle est sa sensibilité ?</a:t>
            </a:r>
          </a:p>
        </p:txBody>
      </p:sp>
    </p:spTree>
    <p:extLst>
      <p:ext uri="{BB962C8B-B14F-4D97-AF65-F5344CB8AC3E}">
        <p14:creationId xmlns:p14="http://schemas.microsoft.com/office/powerpoint/2010/main" val="2893652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4">
            <a:extLst>
              <a:ext uri="{FF2B5EF4-FFF2-40B4-BE49-F238E27FC236}">
                <a16:creationId xmlns:a16="http://schemas.microsoft.com/office/drawing/2014/main" id="{0BCBAB61-0808-4CD5-8E79-1B0E9DBE1413}"/>
              </a:ext>
            </a:extLst>
          </p:cNvPr>
          <p:cNvSpPr>
            <a:spLocks/>
          </p:cNvSpPr>
          <p:nvPr/>
        </p:nvSpPr>
        <p:spPr bwMode="auto">
          <a:xfrm>
            <a:off x="324000" y="540000"/>
            <a:ext cx="82800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r>
              <a:rPr lang="fr-FR" altLang="fr-FR" sz="2400" b="1" dirty="0"/>
              <a:t>De garde aux urgences un lundi soir, vous recevez dans la matinée dix personnes de familles différentes dont 4 enfants qui se plaignent de symptômes analogues. Elles présentent depuis le début de la matinée </a:t>
            </a:r>
            <a:r>
              <a:rPr lang="fr-FR" altLang="ja-JP" sz="2400" b="1" dirty="0"/>
              <a:t>une hyperthermie à 38,5°C, des douleurs abdominales et des selles abondantes, liquides qui inquiètent vos patients car ils vous signalent voir du sang dans leur selles. Un des enfants a également vomi. Votre interrogatoire vous révèle que ces personnes ont toutes participé le samedi précédent à un barbecue pour fêter le début de l’été. Au menu : brochettes de volailles, grillades de bœuf, brie et salade de fruits frais.</a:t>
            </a:r>
            <a:endParaRPr lang="fr-FR" altLang="fr-FR" sz="24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solidFill>
                  <a:prstClr val="black"/>
                </a:solidFill>
              </a:rPr>
              <a:t>8</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a:t>
            </a:r>
            <a:r>
              <a:rPr lang="fr-FR" sz="2400" b="1" dirty="0">
                <a:solidFill>
                  <a:prstClr val="black"/>
                </a:solidFill>
              </a:rPr>
              <a:t> Quel examen à visée microbiologique va confirmer définitivement ce diagnostic ? Quelle est sa sensibilité ?</a:t>
            </a:r>
            <a:endPar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endParaRPr>
          </a:p>
        </p:txBody>
      </p:sp>
      <p:sp>
        <p:nvSpPr>
          <p:cNvPr id="2" name="Rectangle 1"/>
          <p:cNvSpPr/>
          <p:nvPr/>
        </p:nvSpPr>
        <p:spPr>
          <a:xfrm>
            <a:off x="274791" y="2056814"/>
            <a:ext cx="8288594" cy="2462213"/>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342900" lvl="0" indent="-342900">
              <a:buFont typeface="Arial" panose="020B0604020202020204" pitchFamily="34" charset="0"/>
              <a:buChar char="•"/>
            </a:pPr>
            <a:r>
              <a:rPr lang="fr-FR" sz="2400" dirty="0">
                <a:solidFill>
                  <a:schemeClr val="accent6">
                    <a:lumMod val="75000"/>
                  </a:schemeClr>
                </a:solidFill>
                <a:latin typeface="+mn-lt"/>
              </a:rPr>
              <a:t>PCR HSV-1/-2 (OU PCR multiplex) rendu 6-8 heures (J0)</a:t>
            </a:r>
          </a:p>
          <a:p>
            <a:pPr marL="342900" lvl="0" indent="-342900">
              <a:buFont typeface="Arial" panose="020B0604020202020204" pitchFamily="34" charset="0"/>
              <a:buChar char="•"/>
            </a:pPr>
            <a:endParaRPr lang="fr-FR" sz="2400" dirty="0">
              <a:solidFill>
                <a:schemeClr val="accent6">
                  <a:lumMod val="75000"/>
                </a:schemeClr>
              </a:solidFill>
              <a:latin typeface="+mn-lt"/>
            </a:endParaRPr>
          </a:p>
          <a:p>
            <a:pPr marL="342900" lvl="0" indent="-342900">
              <a:buFont typeface="Arial" panose="020B0604020202020204" pitchFamily="34" charset="0"/>
              <a:buChar char="•"/>
            </a:pPr>
            <a:r>
              <a:rPr lang="fr-FR" sz="2400" dirty="0">
                <a:solidFill>
                  <a:schemeClr val="accent6">
                    <a:lumMod val="75000"/>
                  </a:schemeClr>
                </a:solidFill>
                <a:latin typeface="+mn-lt"/>
              </a:rPr>
              <a:t>Sensibilité 1 à 5 copies/</a:t>
            </a:r>
            <a:r>
              <a:rPr lang="fr-FR" sz="2400" dirty="0" err="1">
                <a:solidFill>
                  <a:schemeClr val="accent6">
                    <a:lumMod val="75000"/>
                  </a:schemeClr>
                </a:solidFill>
                <a:latin typeface="+mn-lt"/>
              </a:rPr>
              <a:t>mL</a:t>
            </a:r>
            <a:r>
              <a:rPr lang="fr-FR" sz="2400" dirty="0">
                <a:solidFill>
                  <a:schemeClr val="accent6">
                    <a:lumMod val="75000"/>
                  </a:schemeClr>
                </a:solidFill>
                <a:latin typeface="+mn-lt"/>
              </a:rPr>
              <a:t> </a:t>
            </a:r>
          </a:p>
          <a:p>
            <a:pPr marL="342900" lvl="0" indent="-342900">
              <a:buFont typeface="Arial" panose="020B0604020202020204" pitchFamily="34" charset="0"/>
              <a:buChar char="•"/>
            </a:pPr>
            <a:endParaRPr lang="fr-FR" sz="2400" dirty="0">
              <a:solidFill>
                <a:schemeClr val="accent6">
                  <a:lumMod val="75000"/>
                </a:schemeClr>
              </a:solidFill>
              <a:latin typeface="+mn-lt"/>
            </a:endParaRPr>
          </a:p>
          <a:p>
            <a:pPr marL="342900" lvl="0" indent="-342900">
              <a:buFont typeface="Arial" panose="020B0604020202020204" pitchFamily="34" charset="0"/>
              <a:buChar char="•"/>
            </a:pPr>
            <a:r>
              <a:rPr lang="fr-FR" sz="2400" dirty="0">
                <a:solidFill>
                  <a:schemeClr val="accent6">
                    <a:lumMod val="75000"/>
                  </a:schemeClr>
                </a:solidFill>
                <a:latin typeface="+mn-lt"/>
              </a:rPr>
              <a:t>VPN : 95%</a:t>
            </a:r>
          </a:p>
          <a:p>
            <a:pPr marL="457200" marR="0" lvl="0" indent="-45720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p:txBody>
      </p:sp>
      <p:pic>
        <p:nvPicPr>
          <p:cNvPr id="4" name="Image 3">
            <a:extLst>
              <a:ext uri="{FF2B5EF4-FFF2-40B4-BE49-F238E27FC236}">
                <a16:creationId xmlns:a16="http://schemas.microsoft.com/office/drawing/2014/main" id="{C8D9A4D8-F4B5-4D29-BE20-8E90A1130D51}"/>
              </a:ext>
            </a:extLst>
          </p:cNvPr>
          <p:cNvPicPr>
            <a:picLocks noChangeAspect="1"/>
          </p:cNvPicPr>
          <p:nvPr/>
        </p:nvPicPr>
        <p:blipFill>
          <a:blip r:embed="rId3"/>
          <a:stretch>
            <a:fillRect/>
          </a:stretch>
        </p:blipFill>
        <p:spPr>
          <a:xfrm>
            <a:off x="4500946" y="2988512"/>
            <a:ext cx="4062439" cy="3356591"/>
          </a:xfrm>
          <a:prstGeom prst="rect">
            <a:avLst/>
          </a:prstGeom>
        </p:spPr>
      </p:pic>
    </p:spTree>
    <p:extLst>
      <p:ext uri="{BB962C8B-B14F-4D97-AF65-F5344CB8AC3E}">
        <p14:creationId xmlns:p14="http://schemas.microsoft.com/office/powerpoint/2010/main" val="7479797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9. Quel traitement mettez-vous en place </a:t>
            </a:r>
            <a:r>
              <a:rPr kumimoji="0" lang="fr-FR" sz="2400" b="1" i="0" u="sng"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dès la suspicion du diagnostic </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a:t>
            </a:r>
          </a:p>
        </p:txBody>
      </p:sp>
      <p:sp>
        <p:nvSpPr>
          <p:cNvPr id="2" name="Rectangle 1"/>
          <p:cNvSpPr/>
          <p:nvPr/>
        </p:nvSpPr>
        <p:spPr>
          <a:xfrm>
            <a:off x="274791" y="1850337"/>
            <a:ext cx="8288594" cy="984885"/>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R="0" lvl="0" algn="l" defTabSz="457200" rtl="0" eaLnBrk="0" fontAlgn="base" latinLnBrk="0" hangingPunct="0">
              <a:lnSpc>
                <a:spcPct val="100000"/>
              </a:lnSpc>
              <a:spcBef>
                <a:spcPct val="0"/>
              </a:spcBef>
              <a:spcAft>
                <a:spcPct val="0"/>
              </a:spcAft>
              <a:buClrTx/>
              <a:buSzTx/>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5154386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2484B76-AF75-4941-A237-01FB4230E387}"/>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9. Quel traitement mettez-vous en place </a:t>
            </a:r>
            <a:r>
              <a:rPr kumimoji="0" lang="fr-FR" sz="2400" b="1" i="0" u="sng"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dès la suspicion du diagnostic </a:t>
            </a:r>
            <a:r>
              <a:rPr kumimoji="0" lang="fr-FR" sz="24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a:t>
            </a:r>
          </a:p>
        </p:txBody>
      </p:sp>
      <p:sp>
        <p:nvSpPr>
          <p:cNvPr id="2" name="Rectangle 1"/>
          <p:cNvSpPr/>
          <p:nvPr/>
        </p:nvSpPr>
        <p:spPr>
          <a:xfrm>
            <a:off x="274791" y="1325239"/>
            <a:ext cx="8288594" cy="3939540"/>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342900" lvl="0" indent="-342900">
              <a:buFont typeface="Arial" panose="020B0604020202020204" pitchFamily="34" charset="0"/>
              <a:buChar char="•"/>
            </a:pPr>
            <a:r>
              <a:rPr lang="fr-FR" sz="2400" dirty="0" err="1">
                <a:solidFill>
                  <a:schemeClr val="accent6">
                    <a:lumMod val="75000"/>
                  </a:schemeClr>
                </a:solidFill>
                <a:latin typeface="+mn-lt"/>
              </a:rPr>
              <a:t>Aciclovir</a:t>
            </a:r>
            <a:r>
              <a:rPr lang="fr-FR" sz="2400" dirty="0">
                <a:solidFill>
                  <a:schemeClr val="accent6">
                    <a:lumMod val="75000"/>
                  </a:schemeClr>
                </a:solidFill>
                <a:latin typeface="+mn-lt"/>
              </a:rPr>
              <a:t> IV 10 mg/kg/8 heures :</a:t>
            </a:r>
          </a:p>
          <a:p>
            <a:pPr marL="800100" lvl="1" indent="-342900">
              <a:buFont typeface="Arial" panose="020B0604020202020204" pitchFamily="34" charset="0"/>
              <a:buChar char="•"/>
            </a:pPr>
            <a:r>
              <a:rPr lang="fr-FR" sz="2400" dirty="0">
                <a:solidFill>
                  <a:schemeClr val="accent6">
                    <a:lumMod val="75000"/>
                  </a:schemeClr>
                </a:solidFill>
                <a:latin typeface="+mn-lt"/>
              </a:rPr>
              <a:t>adapté à la clairance rénale</a:t>
            </a:r>
          </a:p>
          <a:p>
            <a:pPr marL="800100" lvl="1" indent="-342900">
              <a:buFont typeface="Arial" panose="020B0604020202020204" pitchFamily="34" charset="0"/>
              <a:buChar char="•"/>
            </a:pPr>
            <a:r>
              <a:rPr lang="fr-FR" sz="2400" dirty="0">
                <a:solidFill>
                  <a:schemeClr val="accent6">
                    <a:lumMod val="75000"/>
                  </a:schemeClr>
                </a:solidFill>
                <a:latin typeface="+mn-lt"/>
              </a:rPr>
              <a:t>2 semaines de traitement minimum sans relais per os</a:t>
            </a:r>
          </a:p>
          <a:p>
            <a:pPr marL="800100" lvl="1" indent="-342900">
              <a:buFont typeface="Arial" panose="020B0604020202020204" pitchFamily="34" charset="0"/>
              <a:buChar char="•"/>
            </a:pPr>
            <a:r>
              <a:rPr lang="fr-FR" sz="2400" dirty="0">
                <a:solidFill>
                  <a:schemeClr val="accent6">
                    <a:lumMod val="75000"/>
                  </a:schemeClr>
                </a:solidFill>
                <a:latin typeface="+mn-lt"/>
              </a:rPr>
              <a:t>3 semaines si </a:t>
            </a:r>
          </a:p>
          <a:p>
            <a:pPr marL="1257300" lvl="2" indent="-342900">
              <a:buFont typeface="Arial" panose="020B0604020202020204" pitchFamily="34" charset="0"/>
              <a:buChar char="•"/>
            </a:pPr>
            <a:r>
              <a:rPr lang="fr-FR" sz="2400" dirty="0">
                <a:solidFill>
                  <a:schemeClr val="accent6">
                    <a:lumMod val="75000"/>
                  </a:schemeClr>
                </a:solidFill>
                <a:latin typeface="+mn-lt"/>
              </a:rPr>
              <a:t>immunodéprimé </a:t>
            </a:r>
          </a:p>
          <a:p>
            <a:pPr marL="1257300" lvl="2" indent="-342900">
              <a:buFont typeface="Arial" panose="020B0604020202020204" pitchFamily="34" charset="0"/>
              <a:buChar char="•"/>
            </a:pPr>
            <a:r>
              <a:rPr lang="fr-FR" sz="2400" dirty="0">
                <a:solidFill>
                  <a:schemeClr val="accent6">
                    <a:lumMod val="75000"/>
                  </a:schemeClr>
                </a:solidFill>
                <a:latin typeface="+mn-lt"/>
              </a:rPr>
              <a:t>absence d’amélioration à 2 semaines (PL de contrôle indiquée)</a:t>
            </a:r>
          </a:p>
          <a:p>
            <a:pPr marL="342900" lvl="0" indent="-342900">
              <a:buFont typeface="Arial" panose="020B0604020202020204" pitchFamily="34" charset="0"/>
              <a:buChar char="•"/>
            </a:pPr>
            <a:endParaRPr lang="fr-FR" sz="2400" dirty="0">
              <a:solidFill>
                <a:schemeClr val="accent6">
                  <a:lumMod val="75000"/>
                </a:schemeClr>
              </a:solidFill>
              <a:latin typeface="+mn-lt"/>
            </a:endParaRPr>
          </a:p>
          <a:p>
            <a:pPr marL="342900" lvl="0" indent="-342900">
              <a:buFont typeface="Arial" panose="020B0604020202020204" pitchFamily="34" charset="0"/>
              <a:buChar char="•"/>
            </a:pPr>
            <a:r>
              <a:rPr lang="fr-FR" sz="2400" dirty="0">
                <a:solidFill>
                  <a:schemeClr val="accent6">
                    <a:lumMod val="75000"/>
                  </a:schemeClr>
                </a:solidFill>
                <a:latin typeface="+mn-lt"/>
              </a:rPr>
              <a:t>Amoxicilline IV : instaurée pour couvrir le risque de </a:t>
            </a:r>
            <a:r>
              <a:rPr lang="fr-FR" sz="2400" i="1" dirty="0">
                <a:solidFill>
                  <a:schemeClr val="accent6">
                    <a:lumMod val="75000"/>
                  </a:schemeClr>
                </a:solidFill>
                <a:latin typeface="+mn-lt"/>
              </a:rPr>
              <a:t>Listeria</a:t>
            </a:r>
            <a:r>
              <a:rPr lang="fr-FR" sz="2400" dirty="0">
                <a:solidFill>
                  <a:schemeClr val="accent6">
                    <a:lumMod val="75000"/>
                  </a:schemeClr>
                </a:solidFill>
                <a:latin typeface="+mn-lt"/>
              </a:rPr>
              <a:t> puis arrêté </a:t>
            </a:r>
          </a:p>
        </p:txBody>
      </p:sp>
    </p:spTree>
    <p:extLst>
      <p:ext uri="{BB962C8B-B14F-4D97-AF65-F5344CB8AC3E}">
        <p14:creationId xmlns:p14="http://schemas.microsoft.com/office/powerpoint/2010/main" val="9878544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304255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fr-FR" sz="2800" b="1"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34" charset="-128"/>
                <a:cs typeface="+mn-cs"/>
              </a:rPr>
              <a:t>10. L’examen paraclinique à visée microbiologique précédemment réalisé ne détecte pas la présence de ce virus. Arrêtez-vous le traitement ? Pourquoi ? </a:t>
            </a:r>
          </a:p>
        </p:txBody>
      </p:sp>
    </p:spTree>
    <p:extLst>
      <p:ext uri="{BB962C8B-B14F-4D97-AF65-F5344CB8AC3E}">
        <p14:creationId xmlns:p14="http://schemas.microsoft.com/office/powerpoint/2010/main" val="343891021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a:extLst>
              <a:ext uri="{FF2B5EF4-FFF2-40B4-BE49-F238E27FC236}">
                <a16:creationId xmlns:a16="http://schemas.microsoft.com/office/drawing/2014/main" id="{3B494787-2026-1B49-968C-B0E3AF64E53B}"/>
              </a:ext>
            </a:extLst>
          </p:cNvPr>
          <p:cNvSpPr>
            <a:spLocks/>
          </p:cNvSpPr>
          <p:nvPr/>
        </p:nvSpPr>
        <p:spPr bwMode="auto">
          <a:xfrm>
            <a:off x="117475" y="190500"/>
            <a:ext cx="8839200" cy="1467971"/>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lvl="0" indent="0">
              <a:buNone/>
            </a:pPr>
            <a:r>
              <a:rPr lang="fr-FR" sz="2400" b="1" dirty="0">
                <a:solidFill>
                  <a:prstClr val="black"/>
                </a:solidFill>
              </a:rPr>
              <a:t>10. L’examen paraclinique à visée microbiologique précédemment réalisé ne détecte pas la présence de ce virus. Arrêtez-vous le traitement ? Pourquoi ? </a:t>
            </a:r>
          </a:p>
        </p:txBody>
      </p:sp>
      <p:sp>
        <p:nvSpPr>
          <p:cNvPr id="2" name="Rectangle 1"/>
          <p:cNvSpPr/>
          <p:nvPr/>
        </p:nvSpPr>
        <p:spPr>
          <a:xfrm>
            <a:off x="274791" y="1850337"/>
            <a:ext cx="8288594" cy="3046988"/>
          </a:xfrm>
          <a:prstGeom prst="rect">
            <a:avLst/>
          </a:prstGeom>
        </p:spPr>
        <p:txBody>
          <a:bodyPr wrap="square">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fr-FR" sz="2400" b="0" i="0" u="none" strike="noStrike" kern="1200" cap="none" spc="0" normalizeH="0" baseline="0" noProof="0" dirty="0">
              <a:ln>
                <a:noFill/>
              </a:ln>
              <a:solidFill>
                <a:srgbClr val="FF0000"/>
              </a:solidFill>
              <a:effectLst/>
              <a:uLnTx/>
              <a:uFillTx/>
              <a:latin typeface="+mn-lt"/>
              <a:ea typeface="ＭＳ Ｐゴシック" panose="020B0600070205080204" pitchFamily="34" charset="-128"/>
              <a:cs typeface="+mn-cs"/>
            </a:endParaRPr>
          </a:p>
          <a:p>
            <a:pPr marL="342900" lvl="0" indent="-342900">
              <a:buFont typeface="Arial" panose="020B0604020202020204" pitchFamily="34" charset="0"/>
              <a:buChar char="•"/>
            </a:pPr>
            <a:r>
              <a:rPr lang="fr-FR" sz="2400" dirty="0">
                <a:solidFill>
                  <a:schemeClr val="accent6">
                    <a:lumMod val="75000"/>
                  </a:schemeClr>
                </a:solidFill>
                <a:latin typeface="+mn-lt"/>
              </a:rPr>
              <a:t>5 % de faux-négatifs </a:t>
            </a:r>
          </a:p>
          <a:p>
            <a:pPr marL="342900" lvl="0" indent="-342900">
              <a:buFont typeface="Arial" panose="020B0604020202020204" pitchFamily="34" charset="0"/>
              <a:buChar char="•"/>
            </a:pPr>
            <a:r>
              <a:rPr lang="fr-FR" sz="2400" dirty="0">
                <a:solidFill>
                  <a:schemeClr val="accent6">
                    <a:lumMod val="75000"/>
                  </a:schemeClr>
                </a:solidFill>
                <a:latin typeface="+mn-lt"/>
              </a:rPr>
              <a:t>PL de contrôle </a:t>
            </a:r>
          </a:p>
          <a:p>
            <a:pPr marL="800100" lvl="1" indent="-342900">
              <a:buFont typeface="Arial" panose="020B0604020202020204" pitchFamily="34" charset="0"/>
              <a:buChar char="•"/>
            </a:pPr>
            <a:r>
              <a:rPr lang="fr-FR" sz="2400" dirty="0">
                <a:solidFill>
                  <a:schemeClr val="accent6">
                    <a:lumMod val="75000"/>
                  </a:schemeClr>
                </a:solidFill>
                <a:latin typeface="+mn-lt"/>
              </a:rPr>
              <a:t>48-72h plus tard et/ou 4 jours après le début des symptômes </a:t>
            </a:r>
          </a:p>
          <a:p>
            <a:pPr marL="800100" lvl="1" indent="-342900">
              <a:buFont typeface="Arial" panose="020B0604020202020204" pitchFamily="34" charset="0"/>
              <a:buChar char="•"/>
            </a:pPr>
            <a:r>
              <a:rPr lang="fr-FR" sz="2400" dirty="0">
                <a:solidFill>
                  <a:schemeClr val="accent6">
                    <a:lumMod val="75000"/>
                  </a:schemeClr>
                </a:solidFill>
                <a:latin typeface="+mn-lt"/>
              </a:rPr>
              <a:t>en l’absence d’autre diagnostic</a:t>
            </a:r>
          </a:p>
          <a:p>
            <a:pPr marL="342900" lvl="0" indent="-342900">
              <a:buFont typeface="Arial" panose="020B0604020202020204" pitchFamily="34" charset="0"/>
              <a:buChar char="•"/>
            </a:pPr>
            <a:r>
              <a:rPr lang="fr-FR" sz="2400" dirty="0">
                <a:solidFill>
                  <a:schemeClr val="accent6">
                    <a:lumMod val="75000"/>
                  </a:schemeClr>
                </a:solidFill>
                <a:latin typeface="+mn-lt"/>
              </a:rPr>
              <a:t>Si PL de contrôle négative &gt; arrêt du traitement</a:t>
            </a:r>
          </a:p>
          <a:p>
            <a:pPr lvl="0"/>
            <a:endParaRPr lang="fr-FR" sz="2400" dirty="0">
              <a:solidFill>
                <a:srgbClr val="FF0000"/>
              </a:solidFill>
              <a:latin typeface="+mn-lt"/>
            </a:endParaRPr>
          </a:p>
        </p:txBody>
      </p:sp>
    </p:spTree>
    <p:extLst>
      <p:ext uri="{BB962C8B-B14F-4D97-AF65-F5344CB8AC3E}">
        <p14:creationId xmlns:p14="http://schemas.microsoft.com/office/powerpoint/2010/main" val="18712011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E09E74E-1526-A84D-905A-959834BAFB9F}"/>
              </a:ext>
            </a:extLst>
          </p:cNvPr>
          <p:cNvSpPr txBox="1">
            <a:spLocks noChangeArrowheads="1"/>
          </p:cNvSpPr>
          <p:nvPr/>
        </p:nvSpPr>
        <p:spPr bwMode="auto">
          <a:xfrm>
            <a:off x="685800" y="2130425"/>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fr-FR" altLang="fr-FR" sz="4400" b="1" dirty="0"/>
              <a:t>Cas clinique n°3</a:t>
            </a:r>
          </a:p>
          <a:p>
            <a:pPr algn="ctr" eaLnBrk="1" hangingPunct="1">
              <a:spcBef>
                <a:spcPct val="0"/>
              </a:spcBef>
              <a:buFontTx/>
              <a:buNone/>
            </a:pPr>
            <a:r>
              <a:rPr lang="fr-FR" altLang="fr-FR" sz="4400" b="1" dirty="0"/>
              <a:t>(format standard)</a:t>
            </a:r>
          </a:p>
        </p:txBody>
      </p:sp>
    </p:spTree>
    <p:extLst>
      <p:ext uri="{BB962C8B-B14F-4D97-AF65-F5344CB8AC3E}">
        <p14:creationId xmlns:p14="http://schemas.microsoft.com/office/powerpoint/2010/main" val="423627423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08542C2D-6F52-F248-9D01-CB28A67242D1}"/>
              </a:ext>
            </a:extLst>
          </p:cNvPr>
          <p:cNvSpPr>
            <a:spLocks noGrp="1"/>
          </p:cNvSpPr>
          <p:nvPr>
            <p:ph type="title"/>
          </p:nvPr>
        </p:nvSpPr>
        <p:spPr>
          <a:xfrm>
            <a:off x="457200" y="274638"/>
            <a:ext cx="8229600" cy="1465262"/>
          </a:xfrm>
        </p:spPr>
        <p:txBody>
          <a:bodyPr/>
          <a:lstStyle/>
          <a:p>
            <a:pPr algn="just" eaLnBrk="1" hangingPunct="1">
              <a:defRPr/>
            </a:pPr>
            <a:r>
              <a:rPr lang="fr-FR" altLang="fr-FR" sz="2400" dirty="0">
                <a:ea typeface="ＭＳ Ｐゴシック" pitchFamily="34" charset="-128"/>
              </a:rPr>
              <a:t>A- 1</a:t>
            </a:r>
            <a:r>
              <a:rPr lang="fr-FR" altLang="fr-FR" sz="2400" baseline="30000" dirty="0">
                <a:ea typeface="ＭＳ Ｐゴシック" pitchFamily="34" charset="-128"/>
              </a:rPr>
              <a:t>er</a:t>
            </a:r>
            <a:r>
              <a:rPr lang="fr-FR" altLang="fr-FR" sz="2400" dirty="0">
                <a:ea typeface="ＭＳ Ｐゴシック" pitchFamily="34" charset="-128"/>
              </a:rPr>
              <a:t> scénario : Une jeune femme de 20 ans consulte son médecin généraliste pour des brûlures mictionnelles, sans fièvre pour la première fois. La patiente n’a pas d’</a:t>
            </a:r>
            <a:r>
              <a:rPr lang="fr-FR" altLang="ja-JP" sz="2400" dirty="0">
                <a:ea typeface="ＭＳ Ｐゴシック" pitchFamily="34" charset="-128"/>
              </a:rPr>
              <a:t>antécédents médicaux. L</a:t>
            </a:r>
            <a:r>
              <a:rPr lang="fr-FR" altLang="fr-FR" sz="2400" dirty="0">
                <a:ea typeface="ＭＳ Ｐゴシック" pitchFamily="34" charset="-128"/>
              </a:rPr>
              <a:t>’</a:t>
            </a:r>
            <a:r>
              <a:rPr lang="fr-FR" altLang="ja-JP" sz="2400" dirty="0">
                <a:ea typeface="ＭＳ Ｐゴシック" pitchFamily="34" charset="-128"/>
              </a:rPr>
              <a:t>examen clinique est normal.</a:t>
            </a:r>
            <a:endParaRPr lang="fr-FR" altLang="fr-FR" sz="2400" dirty="0">
              <a:ea typeface="ＭＳ Ｐゴシック" pitchFamily="34" charset="-128"/>
            </a:endParaRPr>
          </a:p>
        </p:txBody>
      </p:sp>
      <p:sp>
        <p:nvSpPr>
          <p:cNvPr id="27650" name="Espace réservé du contenu 3">
            <a:extLst>
              <a:ext uri="{FF2B5EF4-FFF2-40B4-BE49-F238E27FC236}">
                <a16:creationId xmlns:a16="http://schemas.microsoft.com/office/drawing/2014/main" id="{702E3FD1-37FA-7247-96DE-6B3C7252C330}"/>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Calibri" panose="020F0502020204030204" pitchFamily="34" charset="0"/>
              <a:buAutoNum type="arabicPeriod"/>
              <a:defRPr/>
            </a:pPr>
            <a:r>
              <a:rPr lang="fr-FR" altLang="fr-FR" sz="2400" b="1" dirty="0"/>
              <a:t>Quel est votre diagnostic ? Sur quels arguments ?</a:t>
            </a:r>
          </a:p>
          <a:p>
            <a:pPr marL="0" indent="0" eaLnBrk="1" hangingPunct="1">
              <a:buFont typeface="Arial" panose="020B0604020202020204" pitchFamily="34" charset="0"/>
              <a:buNone/>
              <a:defRPr/>
            </a:pPr>
            <a:endParaRPr lang="fr-FR" altLang="fr-FR" sz="2400" b="1" dirty="0"/>
          </a:p>
        </p:txBody>
      </p:sp>
      <p:sp>
        <p:nvSpPr>
          <p:cNvPr id="2" name="ZoneTexte 1">
            <a:extLst>
              <a:ext uri="{FF2B5EF4-FFF2-40B4-BE49-F238E27FC236}">
                <a16:creationId xmlns:a16="http://schemas.microsoft.com/office/drawing/2014/main" id="{9CB24A6F-9709-F54A-895C-37320D2202DB}"/>
              </a:ext>
            </a:extLst>
          </p:cNvPr>
          <p:cNvSpPr txBox="1"/>
          <p:nvPr/>
        </p:nvSpPr>
        <p:spPr>
          <a:xfrm>
            <a:off x="773113" y="2633663"/>
            <a:ext cx="8151812" cy="4154487"/>
          </a:xfrm>
          <a:prstGeom prst="rect">
            <a:avLst/>
          </a:prstGeom>
          <a:no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a:t>
            </a:r>
          </a:p>
          <a:p>
            <a:pPr marL="457200" indent="-457200">
              <a:buFont typeface="Arial" panose="020B0604020202020204" pitchFamily="34" charset="0"/>
              <a:buChar char="•"/>
              <a:defRPr/>
            </a:pPr>
            <a:endParaRPr lang="fr-FR" sz="2400" dirty="0">
              <a:latin typeface="+mn-lt"/>
            </a:endParaRPr>
          </a:p>
          <a:p>
            <a:pPr marL="457200" indent="-457200">
              <a:buFont typeface="Arial" panose="020B0604020202020204" pitchFamily="34" charset="0"/>
              <a:buChar char="•"/>
              <a:defRPr/>
            </a:pPr>
            <a:endParaRPr lang="fr-FR" sz="2400" dirty="0">
              <a:latin typeface="+mn-lt"/>
            </a:endParaRP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a:t>
            </a:r>
          </a:p>
          <a:p>
            <a:pPr marL="914400" lvl="1" indent="-457200">
              <a:buFont typeface="Police système"/>
              <a:buChar char="-"/>
              <a:defRPr/>
            </a:pPr>
            <a:r>
              <a:rPr lang="fr-FR" sz="2400" dirty="0">
                <a:latin typeface="+mn-lt"/>
              </a:rPr>
              <a:t>Signes généraux : </a:t>
            </a:r>
          </a:p>
          <a:p>
            <a:pPr marL="914400" lvl="1" indent="-457200">
              <a:buFont typeface="Police système"/>
              <a:buChar char="-"/>
              <a:defRPr/>
            </a:pPr>
            <a:r>
              <a:rPr lang="fr-FR" sz="2400" dirty="0">
                <a:latin typeface="+mn-lt"/>
              </a:rPr>
              <a:t>Signes fonctionnels :</a:t>
            </a:r>
          </a:p>
          <a:p>
            <a:pPr marL="914400" lvl="1" indent="-457200">
              <a:buFont typeface="Police système"/>
              <a:buChar char="-"/>
              <a:defRPr/>
            </a:pPr>
            <a:r>
              <a:rPr lang="fr-FR" sz="2400" dirty="0">
                <a:latin typeface="+mn-lt"/>
              </a:rPr>
              <a:t>Examen clinique :</a:t>
            </a:r>
          </a:p>
          <a:p>
            <a:pPr marL="914400" lvl="1" indent="-457200">
              <a:buFont typeface="Arial" panose="020B0604020202020204" pitchFamily="34" charset="0"/>
              <a:buChar char="•"/>
              <a:defRPr/>
            </a:pPr>
            <a:endParaRPr lang="fr-FR" sz="2400" dirty="0">
              <a:latin typeface="+mn-lt"/>
            </a:endParaRPr>
          </a:p>
          <a:p>
            <a:pPr marL="914400" lvl="1" indent="-457200">
              <a:buFont typeface="Arial" panose="020B0604020202020204" pitchFamily="34" charset="0"/>
              <a:buChar char="•"/>
              <a:defRPr/>
            </a:pPr>
            <a:endParaRPr lang="fr-FR" sz="2400" dirty="0">
              <a:latin typeface="+mn-lt"/>
            </a:endParaRPr>
          </a:p>
          <a:p>
            <a:pPr marL="914400" lvl="1" indent="-457200">
              <a:buFont typeface="Arial" panose="020B0604020202020204" pitchFamily="34" charset="0"/>
              <a:buChar char="•"/>
              <a:defRPr/>
            </a:pPr>
            <a:endParaRPr lang="fr-FR" sz="2400" dirty="0">
              <a:latin typeface="+mn-lt"/>
            </a:endParaRPr>
          </a:p>
        </p:txBody>
      </p:sp>
    </p:spTree>
    <p:extLst>
      <p:ext uri="{BB962C8B-B14F-4D97-AF65-F5344CB8AC3E}">
        <p14:creationId xmlns:p14="http://schemas.microsoft.com/office/powerpoint/2010/main" val="183945226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08542C2D-6F52-F248-9D01-CB28A67242D1}"/>
              </a:ext>
            </a:extLst>
          </p:cNvPr>
          <p:cNvSpPr>
            <a:spLocks noGrp="1"/>
          </p:cNvSpPr>
          <p:nvPr>
            <p:ph type="title"/>
          </p:nvPr>
        </p:nvSpPr>
        <p:spPr>
          <a:xfrm>
            <a:off x="457200" y="274638"/>
            <a:ext cx="8229600" cy="1465262"/>
          </a:xfrm>
        </p:spPr>
        <p:txBody>
          <a:bodyPr/>
          <a:lstStyle/>
          <a:p>
            <a:pPr algn="just" eaLnBrk="1" hangingPunct="1">
              <a:defRPr/>
            </a:pPr>
            <a:r>
              <a:rPr lang="fr-FR" altLang="fr-FR" sz="2400" dirty="0">
                <a:ea typeface="ＭＳ Ｐゴシック" pitchFamily="34" charset="-128"/>
              </a:rPr>
              <a:t>A- 1</a:t>
            </a:r>
            <a:r>
              <a:rPr lang="fr-FR" altLang="fr-FR" sz="2400" baseline="30000" dirty="0">
                <a:ea typeface="ＭＳ Ｐゴシック" pitchFamily="34" charset="-128"/>
              </a:rPr>
              <a:t>er</a:t>
            </a:r>
            <a:r>
              <a:rPr lang="fr-FR" altLang="fr-FR" sz="2400" dirty="0">
                <a:ea typeface="ＭＳ Ｐゴシック" pitchFamily="34" charset="-128"/>
              </a:rPr>
              <a:t> scénario : Une jeune femme de 20 ans consulte son médecin généraliste pour des brûlures mictionnelles, sans fièvre pour la première fois. La patiente n’a pas d’</a:t>
            </a:r>
            <a:r>
              <a:rPr lang="fr-FR" altLang="ja-JP" sz="2400" dirty="0">
                <a:ea typeface="ＭＳ Ｐゴシック" pitchFamily="34" charset="-128"/>
              </a:rPr>
              <a:t>antécédents médicaux. L</a:t>
            </a:r>
            <a:r>
              <a:rPr lang="fr-FR" altLang="fr-FR" sz="2400" dirty="0">
                <a:ea typeface="ＭＳ Ｐゴシック" pitchFamily="34" charset="-128"/>
              </a:rPr>
              <a:t>’</a:t>
            </a:r>
            <a:r>
              <a:rPr lang="fr-FR" altLang="ja-JP" sz="2400" dirty="0">
                <a:ea typeface="ＭＳ Ｐゴシック" pitchFamily="34" charset="-128"/>
              </a:rPr>
              <a:t>examen clinique est normal.</a:t>
            </a:r>
            <a:endParaRPr lang="fr-FR" altLang="fr-FR" sz="2400" dirty="0">
              <a:ea typeface="ＭＳ Ｐゴシック" pitchFamily="34" charset="-128"/>
            </a:endParaRPr>
          </a:p>
        </p:txBody>
      </p:sp>
      <p:sp>
        <p:nvSpPr>
          <p:cNvPr id="27650" name="Espace réservé du contenu 3">
            <a:extLst>
              <a:ext uri="{FF2B5EF4-FFF2-40B4-BE49-F238E27FC236}">
                <a16:creationId xmlns:a16="http://schemas.microsoft.com/office/drawing/2014/main" id="{702E3FD1-37FA-7247-96DE-6B3C7252C330}"/>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Calibri" panose="020F0502020204030204" pitchFamily="34" charset="0"/>
              <a:buAutoNum type="arabicPeriod"/>
              <a:defRPr/>
            </a:pPr>
            <a:r>
              <a:rPr lang="fr-FR" altLang="fr-FR" sz="2400" b="1" dirty="0"/>
              <a:t>Quel est votre diagnostic ? Sur quels arguments ?</a:t>
            </a:r>
          </a:p>
          <a:p>
            <a:pPr marL="0" indent="0" eaLnBrk="1" hangingPunct="1">
              <a:buFont typeface="Arial" panose="020B0604020202020204" pitchFamily="34" charset="0"/>
              <a:buNone/>
              <a:defRPr/>
            </a:pPr>
            <a:endParaRPr lang="fr-FR" altLang="fr-FR" sz="2400" b="1" dirty="0"/>
          </a:p>
        </p:txBody>
      </p:sp>
      <p:sp>
        <p:nvSpPr>
          <p:cNvPr id="2" name="ZoneTexte 1">
            <a:extLst>
              <a:ext uri="{FF2B5EF4-FFF2-40B4-BE49-F238E27FC236}">
                <a16:creationId xmlns:a16="http://schemas.microsoft.com/office/drawing/2014/main" id="{9CB24A6F-9709-F54A-895C-37320D2202DB}"/>
              </a:ext>
            </a:extLst>
          </p:cNvPr>
          <p:cNvSpPr txBox="1"/>
          <p:nvPr/>
        </p:nvSpPr>
        <p:spPr>
          <a:xfrm>
            <a:off x="773113" y="2633663"/>
            <a:ext cx="8151812" cy="4154487"/>
          </a:xfrm>
          <a:prstGeom prst="rect">
            <a:avLst/>
          </a:prstGeom>
          <a:no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r>
              <a:rPr lang="fr-FR" sz="2400" b="1" dirty="0">
                <a:solidFill>
                  <a:schemeClr val="accent6">
                    <a:lumMod val="75000"/>
                  </a:schemeClr>
                </a:solidFill>
                <a:latin typeface="+mn-lt"/>
              </a:rPr>
              <a:t>cystite simple</a:t>
            </a:r>
          </a:p>
          <a:p>
            <a:pPr marL="457200" indent="-457200">
              <a:buFont typeface="Arial" panose="020B0604020202020204" pitchFamily="34" charset="0"/>
              <a:buChar char="•"/>
              <a:defRPr/>
            </a:pPr>
            <a:endParaRPr lang="fr-FR" sz="2400" dirty="0">
              <a:latin typeface="+mn-lt"/>
            </a:endParaRPr>
          </a:p>
          <a:p>
            <a:pPr marL="457200" indent="-457200">
              <a:buFont typeface="Arial" panose="020B0604020202020204" pitchFamily="34" charset="0"/>
              <a:buChar char="•"/>
              <a:defRPr/>
            </a:pPr>
            <a:endParaRPr lang="fr-FR" sz="2400" dirty="0">
              <a:latin typeface="+mn-lt"/>
            </a:endParaRP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r>
              <a:rPr lang="fr-FR" sz="2400" dirty="0">
                <a:solidFill>
                  <a:schemeClr val="accent6">
                    <a:lumMod val="75000"/>
                  </a:schemeClr>
                </a:solidFill>
                <a:latin typeface="+mn-lt"/>
              </a:rPr>
              <a:t>femme jeune</a:t>
            </a:r>
          </a:p>
          <a:p>
            <a:pPr marL="914400" lvl="1" indent="-457200">
              <a:buFont typeface="Police système"/>
              <a:buChar char="-"/>
              <a:defRPr/>
            </a:pPr>
            <a:r>
              <a:rPr lang="fr-FR" sz="2400" dirty="0">
                <a:latin typeface="+mn-lt"/>
              </a:rPr>
              <a:t>Signes généraux : </a:t>
            </a:r>
            <a:r>
              <a:rPr lang="fr-FR" sz="2400" dirty="0">
                <a:solidFill>
                  <a:schemeClr val="accent6">
                    <a:lumMod val="75000"/>
                  </a:schemeClr>
                </a:solidFill>
                <a:latin typeface="+mn-lt"/>
              </a:rPr>
              <a:t>pas de fièvre</a:t>
            </a:r>
          </a:p>
          <a:p>
            <a:pPr marL="914400" lvl="1" indent="-457200">
              <a:buFont typeface="Police système"/>
              <a:buChar char="-"/>
              <a:defRPr/>
            </a:pPr>
            <a:r>
              <a:rPr lang="fr-FR" sz="2400" dirty="0">
                <a:latin typeface="+mn-lt"/>
              </a:rPr>
              <a:t>Signes fonctionnels : </a:t>
            </a:r>
            <a:r>
              <a:rPr lang="fr-FR" sz="2400" dirty="0">
                <a:solidFill>
                  <a:schemeClr val="accent6">
                    <a:lumMod val="75000"/>
                  </a:schemeClr>
                </a:solidFill>
                <a:latin typeface="+mn-lt"/>
              </a:rPr>
              <a:t>brûlures mictionnelles</a:t>
            </a:r>
          </a:p>
          <a:p>
            <a:pPr marL="914400" lvl="1" indent="-457200">
              <a:buFont typeface="Police système"/>
              <a:buChar char="-"/>
              <a:defRPr/>
            </a:pPr>
            <a:r>
              <a:rPr lang="fr-FR" sz="2400" dirty="0">
                <a:latin typeface="+mn-lt"/>
              </a:rPr>
              <a:t>Examen clinique : </a:t>
            </a:r>
            <a:r>
              <a:rPr lang="fr-FR" sz="2400" dirty="0">
                <a:solidFill>
                  <a:schemeClr val="accent6">
                    <a:lumMod val="75000"/>
                  </a:schemeClr>
                </a:solidFill>
                <a:latin typeface="+mn-lt"/>
              </a:rPr>
              <a:t>RAS en dehors des signes fonctionnels</a:t>
            </a:r>
          </a:p>
          <a:p>
            <a:pPr marL="914400" lvl="1" indent="-457200">
              <a:buFont typeface="Arial" panose="020B0604020202020204" pitchFamily="34" charset="0"/>
              <a:buChar char="•"/>
              <a:defRPr/>
            </a:pPr>
            <a:endParaRPr lang="fr-FR" sz="2400" dirty="0">
              <a:latin typeface="+mn-lt"/>
            </a:endParaRPr>
          </a:p>
          <a:p>
            <a:pPr marL="914400" lvl="1" indent="-457200">
              <a:buFont typeface="Arial" panose="020B0604020202020204" pitchFamily="34" charset="0"/>
              <a:buChar char="•"/>
              <a:defRPr/>
            </a:pPr>
            <a:endParaRPr lang="fr-FR" sz="2400" dirty="0">
              <a:latin typeface="+mn-lt"/>
            </a:endParaRPr>
          </a:p>
          <a:p>
            <a:pPr marL="914400" lvl="1" indent="-457200">
              <a:buFont typeface="Arial" panose="020B0604020202020204" pitchFamily="34" charset="0"/>
              <a:buChar char="•"/>
              <a:defRPr/>
            </a:pPr>
            <a:endParaRPr lang="fr-FR" sz="2400" dirty="0">
              <a:latin typeface="+mn-lt"/>
            </a:endParaRPr>
          </a:p>
        </p:txBody>
      </p:sp>
    </p:spTree>
    <p:extLst>
      <p:ext uri="{BB962C8B-B14F-4D97-AF65-F5344CB8AC3E}">
        <p14:creationId xmlns:p14="http://schemas.microsoft.com/office/powerpoint/2010/main" val="197954486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1A78D-2AE0-6A44-A55D-093EDF0A1AD8}"/>
              </a:ext>
            </a:extLst>
          </p:cNvPr>
          <p:cNvSpPr/>
          <p:nvPr/>
        </p:nvSpPr>
        <p:spPr>
          <a:xfrm>
            <a:off x="185738" y="206375"/>
            <a:ext cx="8848725" cy="6370638"/>
          </a:xfrm>
          <a:prstGeom prst="rect">
            <a:avLst/>
          </a:prstGeom>
          <a:solidFill>
            <a:schemeClr val="bg1"/>
          </a:solidFill>
        </p:spPr>
        <p:txBody>
          <a:bodyPr>
            <a:spAutoFit/>
          </a:bodyPr>
          <a:lstStyle/>
          <a:p>
            <a:pPr marL="342900" indent="-342900" eaLnBrk="1" hangingPunct="1">
              <a:buFont typeface="+mj-lt"/>
              <a:buAutoNum type="arabicPeriod" startAt="2"/>
              <a:defRPr/>
            </a:pPr>
            <a:r>
              <a:rPr lang="fr-FR" altLang="fr-FR" sz="2400" b="1" dirty="0">
                <a:latin typeface="+mn-lt"/>
              </a:rPr>
              <a:t>Quel(s) examen(s) réalisez-vous pour confirmer votre diagnostic ? </a:t>
            </a:r>
          </a:p>
          <a:p>
            <a:pPr marL="342900" indent="-342900" eaLnBrk="1" hangingPunct="1">
              <a:buFont typeface="Arial" panose="020B0604020202020204" pitchFamily="34" charset="0"/>
              <a:buChar char="•"/>
              <a:defRPr/>
            </a:pPr>
            <a:endParaRPr lang="fr-FR" altLang="fr-FR" sz="2400" b="1" dirty="0">
              <a:latin typeface="+mn-lt"/>
            </a:endParaRPr>
          </a:p>
          <a:p>
            <a:pPr marL="342900" indent="-342900" eaLnBrk="1" hangingPunct="1">
              <a:buFont typeface="Arial" panose="020B0604020202020204" pitchFamily="34" charset="0"/>
              <a:buChar char="•"/>
              <a:defRPr/>
            </a:pPr>
            <a:r>
              <a:rPr lang="fr-FR" altLang="fr-FR" sz="2400" b="1" dirty="0">
                <a:latin typeface="+mn-lt"/>
              </a:rPr>
              <a:t>Examen prescrit :</a:t>
            </a:r>
          </a:p>
          <a:p>
            <a:pPr marL="342900" indent="-342900" eaLnBrk="1" hangingPunct="1">
              <a:buFont typeface="Arial" panose="020B0604020202020204" pitchFamily="34" charset="0"/>
              <a:buChar char="•"/>
              <a:defRPr/>
            </a:pPr>
            <a:endParaRPr lang="fr-FR" altLang="fr-FR" sz="2400" b="1" dirty="0">
              <a:latin typeface="+mn-lt"/>
            </a:endParaRPr>
          </a:p>
          <a:p>
            <a:pPr eaLnBrk="1" hangingPunct="1">
              <a:defRPr/>
            </a:pPr>
            <a:endParaRPr lang="fr-FR" altLang="fr-FR" sz="2400" b="1" dirty="0">
              <a:latin typeface="+mn-lt"/>
            </a:endParaRPr>
          </a:p>
          <a:p>
            <a:pPr eaLnBrk="1" hangingPunct="1">
              <a:defRPr/>
            </a:pPr>
            <a:endParaRPr lang="fr-FR" altLang="fr-FR" sz="2400" b="1" dirty="0">
              <a:latin typeface="+mn-lt"/>
            </a:endParaRPr>
          </a:p>
          <a:p>
            <a:pPr marL="457200" indent="-457200" eaLnBrk="1" hangingPunct="1">
              <a:buFont typeface="+mj-lt"/>
              <a:buAutoNum type="arabicPeriod" startAt="3"/>
              <a:defRPr/>
            </a:pPr>
            <a:r>
              <a:rPr lang="fr-FR" altLang="fr-FR" sz="2400" b="1" dirty="0">
                <a:latin typeface="+mn-lt"/>
              </a:rPr>
              <a:t>Si cet examen est positif, quelle est votre prise en charge ?</a:t>
            </a:r>
          </a:p>
          <a:p>
            <a:pPr marL="342900" indent="-342900" eaLnBrk="1" hangingPunct="1">
              <a:buFont typeface="+mj-lt"/>
              <a:buAutoNum type="arabicPeriod" startAt="3"/>
              <a:defRPr/>
            </a:pPr>
            <a:endParaRPr lang="fr-FR" altLang="fr-FR" sz="2400" b="1" dirty="0">
              <a:latin typeface="+mn-lt"/>
            </a:endParaRPr>
          </a:p>
          <a:p>
            <a:pPr marL="342900" indent="-342900" eaLnBrk="1" hangingPunct="1">
              <a:buFont typeface="+mj-lt"/>
              <a:buAutoNum type="arabicPeriod" startAt="3"/>
              <a:defRPr/>
            </a:pPr>
            <a:endParaRPr lang="fr-FR" altLang="fr-FR" sz="2400" b="1" dirty="0">
              <a:latin typeface="+mn-lt"/>
            </a:endParaRPr>
          </a:p>
          <a:p>
            <a:pPr marL="342900" indent="-342900" eaLnBrk="1" hangingPunct="1">
              <a:buFont typeface="Arial" panose="020B0604020202020204" pitchFamily="34" charset="0"/>
              <a:buChar char="•"/>
              <a:defRPr/>
            </a:pPr>
            <a:r>
              <a:rPr lang="fr-FR" altLang="fr-FR" sz="2400" b="1" dirty="0">
                <a:latin typeface="+mn-lt"/>
              </a:rPr>
              <a:t>Traitement :</a:t>
            </a:r>
          </a:p>
          <a:p>
            <a:pPr marL="800100" lvl="1" indent="-342900" eaLnBrk="1" hangingPunct="1">
              <a:buFont typeface="Police système"/>
              <a:buChar char="-"/>
              <a:defRPr/>
            </a:pPr>
            <a:r>
              <a:rPr lang="fr-FR" altLang="fr-FR" sz="2400" dirty="0">
                <a:latin typeface="+mn-lt"/>
              </a:rPr>
              <a:t>Molécule utilisée : </a:t>
            </a:r>
            <a:r>
              <a:rPr lang="fr-FR" altLang="fr-FR" sz="2400" b="1" dirty="0">
                <a:latin typeface="+mn-lt"/>
              </a:rPr>
              <a:t> </a:t>
            </a:r>
          </a:p>
          <a:p>
            <a:pPr marL="800100" lvl="1" indent="-342900" eaLnBrk="1" hangingPunct="1">
              <a:buFont typeface="Police système"/>
              <a:buChar char="-"/>
              <a:defRPr/>
            </a:pPr>
            <a:endParaRPr lang="fr-FR" altLang="fr-FR" sz="2400" dirty="0">
              <a:latin typeface="+mn-lt"/>
            </a:endParaRPr>
          </a:p>
          <a:p>
            <a:pPr marL="800100" lvl="1" indent="-342900" eaLnBrk="1" hangingPunct="1">
              <a:buFont typeface="Police système"/>
              <a:buChar char="-"/>
              <a:defRPr/>
            </a:pPr>
            <a:r>
              <a:rPr lang="fr-FR" altLang="fr-FR" sz="2400" dirty="0">
                <a:latin typeface="+mn-lt"/>
              </a:rPr>
              <a:t>Voie d’administration : </a:t>
            </a:r>
          </a:p>
          <a:p>
            <a:pPr marL="800100" lvl="1" indent="-342900" eaLnBrk="1" hangingPunct="1">
              <a:buFont typeface="Police système"/>
              <a:buChar char="-"/>
              <a:defRPr/>
            </a:pPr>
            <a:endParaRPr lang="fr-FR" altLang="fr-FR" sz="2400" dirty="0">
              <a:latin typeface="+mn-lt"/>
            </a:endParaRPr>
          </a:p>
          <a:p>
            <a:pPr marL="800100" lvl="1" indent="-342900" eaLnBrk="1" hangingPunct="1">
              <a:buFont typeface="Police système"/>
              <a:buChar char="-"/>
              <a:defRPr/>
            </a:pPr>
            <a:r>
              <a:rPr lang="fr-FR" altLang="fr-FR" sz="2400" dirty="0">
                <a:latin typeface="+mn-lt"/>
              </a:rPr>
              <a:t>Durée : </a:t>
            </a:r>
          </a:p>
          <a:p>
            <a:pPr marL="342900" indent="-342900" eaLnBrk="1" hangingPunct="1">
              <a:buFont typeface="+mj-lt"/>
              <a:buAutoNum type="arabicPeriod" startAt="2"/>
              <a:defRPr/>
            </a:pPr>
            <a:endParaRPr lang="fr-FR" altLang="fr-FR" sz="2400" b="1" dirty="0">
              <a:latin typeface="+mn-lt"/>
            </a:endParaRPr>
          </a:p>
          <a:p>
            <a:pPr marL="342900" indent="-342900" eaLnBrk="1" hangingPunct="1">
              <a:buFont typeface="+mj-lt"/>
              <a:buAutoNum type="arabicPeriod" startAt="2"/>
              <a:defRPr/>
            </a:pPr>
            <a:endParaRPr lang="fr-FR" altLang="fr-FR" sz="2400" b="1" dirty="0">
              <a:latin typeface="+mn-lt"/>
            </a:endParaRPr>
          </a:p>
        </p:txBody>
      </p:sp>
    </p:spTree>
    <p:extLst>
      <p:ext uri="{BB962C8B-B14F-4D97-AF65-F5344CB8AC3E}">
        <p14:creationId xmlns:p14="http://schemas.microsoft.com/office/powerpoint/2010/main" val="282581992"/>
      </p:ext>
    </p:extLst>
  </p:cSld>
  <p:clrMapOvr>
    <a:masterClrMapping/>
  </p:clrMapOvr>
  <p:transition spd="slow"/>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1A78D-2AE0-6A44-A55D-093EDF0A1AD8}"/>
              </a:ext>
            </a:extLst>
          </p:cNvPr>
          <p:cNvSpPr/>
          <p:nvPr/>
        </p:nvSpPr>
        <p:spPr>
          <a:xfrm>
            <a:off x="185738" y="206375"/>
            <a:ext cx="8848725" cy="6370638"/>
          </a:xfrm>
          <a:prstGeom prst="rect">
            <a:avLst/>
          </a:prstGeom>
          <a:solidFill>
            <a:schemeClr val="bg1"/>
          </a:solidFill>
        </p:spPr>
        <p:txBody>
          <a:bodyPr>
            <a:spAutoFit/>
          </a:bodyPr>
          <a:lstStyle/>
          <a:p>
            <a:pPr marL="342900" indent="-342900" eaLnBrk="1" hangingPunct="1">
              <a:buFont typeface="+mj-lt"/>
              <a:buAutoNum type="arabicPeriod" startAt="2"/>
              <a:defRPr/>
            </a:pPr>
            <a:r>
              <a:rPr lang="fr-FR" altLang="fr-FR" sz="2400" b="1" dirty="0">
                <a:latin typeface="+mn-lt"/>
              </a:rPr>
              <a:t>Quel(s) examen(s) réalisez-vous pour confirmer votre diagnostic ? </a:t>
            </a:r>
          </a:p>
          <a:p>
            <a:pPr marL="342900" indent="-342900" eaLnBrk="1" hangingPunct="1">
              <a:buFont typeface="Arial" panose="020B0604020202020204" pitchFamily="34" charset="0"/>
              <a:buChar char="•"/>
              <a:defRPr/>
            </a:pPr>
            <a:endParaRPr lang="fr-FR" altLang="fr-FR" sz="2400" b="1" dirty="0">
              <a:latin typeface="+mn-lt"/>
            </a:endParaRPr>
          </a:p>
          <a:p>
            <a:pPr marL="342900" indent="-342900" eaLnBrk="1" hangingPunct="1">
              <a:buFont typeface="Arial" panose="020B0604020202020204" pitchFamily="34" charset="0"/>
              <a:buChar char="•"/>
              <a:defRPr/>
            </a:pPr>
            <a:r>
              <a:rPr lang="fr-FR" altLang="fr-FR" sz="2400" b="1" dirty="0">
                <a:latin typeface="+mn-lt"/>
              </a:rPr>
              <a:t>Examen prescrit : </a:t>
            </a:r>
            <a:r>
              <a:rPr lang="fr-FR" altLang="fr-FR" sz="2400" b="1" dirty="0">
                <a:solidFill>
                  <a:schemeClr val="accent6">
                    <a:lumMod val="75000"/>
                  </a:schemeClr>
                </a:solidFill>
                <a:latin typeface="+mn-lt"/>
              </a:rPr>
              <a:t>bandelette urinaire (BU)</a:t>
            </a:r>
          </a:p>
          <a:p>
            <a:pPr eaLnBrk="1" hangingPunct="1">
              <a:defRPr/>
            </a:pPr>
            <a:endParaRPr lang="fr-FR" altLang="fr-FR" sz="2400" b="1" dirty="0">
              <a:latin typeface="+mn-lt"/>
            </a:endParaRPr>
          </a:p>
          <a:p>
            <a:pPr eaLnBrk="1" hangingPunct="1">
              <a:defRPr/>
            </a:pPr>
            <a:endParaRPr lang="fr-FR" altLang="fr-FR" sz="2400" b="1" dirty="0">
              <a:latin typeface="+mn-lt"/>
            </a:endParaRPr>
          </a:p>
          <a:p>
            <a:pPr eaLnBrk="1" hangingPunct="1">
              <a:defRPr/>
            </a:pPr>
            <a:endParaRPr lang="fr-FR" altLang="fr-FR" sz="2400" b="1" dirty="0">
              <a:latin typeface="+mn-lt"/>
            </a:endParaRPr>
          </a:p>
          <a:p>
            <a:pPr marL="457200" indent="-457200" eaLnBrk="1" hangingPunct="1">
              <a:buFont typeface="+mj-lt"/>
              <a:buAutoNum type="arabicPeriod" startAt="3"/>
              <a:defRPr/>
            </a:pPr>
            <a:r>
              <a:rPr lang="fr-FR" altLang="fr-FR" sz="2400" b="1" dirty="0">
                <a:latin typeface="+mn-lt"/>
              </a:rPr>
              <a:t>Si cet examen est positif, quelle est votre prise en charge ?</a:t>
            </a:r>
          </a:p>
          <a:p>
            <a:pPr marL="342900" indent="-342900" eaLnBrk="1" hangingPunct="1">
              <a:buFont typeface="+mj-lt"/>
              <a:buAutoNum type="arabicPeriod" startAt="3"/>
              <a:defRPr/>
            </a:pPr>
            <a:endParaRPr lang="fr-FR" altLang="fr-FR" sz="2400" b="1" dirty="0">
              <a:latin typeface="+mn-lt"/>
            </a:endParaRPr>
          </a:p>
          <a:p>
            <a:pPr marL="342900" indent="-342900" eaLnBrk="1" hangingPunct="1">
              <a:buFont typeface="+mj-lt"/>
              <a:buAutoNum type="arabicPeriod" startAt="3"/>
              <a:defRPr/>
            </a:pPr>
            <a:endParaRPr lang="fr-FR" altLang="fr-FR" sz="2400" b="1" dirty="0">
              <a:latin typeface="+mn-lt"/>
            </a:endParaRPr>
          </a:p>
          <a:p>
            <a:pPr marL="342900" indent="-342900" eaLnBrk="1" hangingPunct="1">
              <a:buFont typeface="Arial" panose="020B0604020202020204" pitchFamily="34" charset="0"/>
              <a:buChar char="•"/>
              <a:defRPr/>
            </a:pPr>
            <a:r>
              <a:rPr lang="fr-FR" altLang="fr-FR" sz="2400" b="1" dirty="0">
                <a:latin typeface="+mn-lt"/>
              </a:rPr>
              <a:t>Traitement :</a:t>
            </a:r>
          </a:p>
          <a:p>
            <a:pPr marL="800100" lvl="1" indent="-342900" eaLnBrk="1" hangingPunct="1">
              <a:buFont typeface="Police système"/>
              <a:buChar char="-"/>
              <a:defRPr/>
            </a:pPr>
            <a:r>
              <a:rPr lang="fr-FR" altLang="fr-FR" sz="2400" dirty="0">
                <a:latin typeface="+mn-lt"/>
              </a:rPr>
              <a:t>Molécule utilisée : </a:t>
            </a:r>
            <a:r>
              <a:rPr lang="fr-FR" altLang="fr-FR" sz="2400" b="1" dirty="0" err="1">
                <a:solidFill>
                  <a:schemeClr val="accent6">
                    <a:lumMod val="75000"/>
                  </a:schemeClr>
                </a:solidFill>
                <a:latin typeface="+mn-lt"/>
              </a:rPr>
              <a:t>fosfomycine-trométamol</a:t>
            </a:r>
            <a:r>
              <a:rPr lang="fr-FR" altLang="fr-FR" sz="2400" b="1" dirty="0">
                <a:solidFill>
                  <a:schemeClr val="accent6">
                    <a:lumMod val="75000"/>
                  </a:schemeClr>
                </a:solidFill>
                <a:latin typeface="+mn-lt"/>
              </a:rPr>
              <a:t> </a:t>
            </a:r>
          </a:p>
          <a:p>
            <a:pPr marL="800100" lvl="1" indent="-342900" eaLnBrk="1" hangingPunct="1">
              <a:buFont typeface="Police système"/>
              <a:buChar char="-"/>
              <a:defRPr/>
            </a:pPr>
            <a:endParaRPr lang="fr-FR" altLang="fr-FR" sz="2400" dirty="0">
              <a:latin typeface="+mn-lt"/>
            </a:endParaRPr>
          </a:p>
          <a:p>
            <a:pPr marL="800100" lvl="1" indent="-342900" eaLnBrk="1" hangingPunct="1">
              <a:buFont typeface="Police système"/>
              <a:buChar char="-"/>
              <a:defRPr/>
            </a:pPr>
            <a:r>
              <a:rPr lang="fr-FR" altLang="fr-FR" sz="2400" dirty="0">
                <a:latin typeface="+mn-lt"/>
              </a:rPr>
              <a:t>Voie d’administration : </a:t>
            </a:r>
            <a:r>
              <a:rPr lang="fr-FR" altLang="fr-FR" sz="2400" dirty="0">
                <a:solidFill>
                  <a:schemeClr val="accent6">
                    <a:lumMod val="75000"/>
                  </a:schemeClr>
                </a:solidFill>
                <a:latin typeface="+mn-lt"/>
              </a:rPr>
              <a:t>per os</a:t>
            </a:r>
          </a:p>
          <a:p>
            <a:pPr marL="800100" lvl="1" indent="-342900" eaLnBrk="1" hangingPunct="1">
              <a:buFont typeface="Police système"/>
              <a:buChar char="-"/>
              <a:defRPr/>
            </a:pPr>
            <a:endParaRPr lang="fr-FR" altLang="fr-FR" sz="2400" dirty="0">
              <a:latin typeface="+mn-lt"/>
            </a:endParaRPr>
          </a:p>
          <a:p>
            <a:pPr marL="800100" lvl="1" indent="-342900" eaLnBrk="1" hangingPunct="1">
              <a:buFont typeface="Police système"/>
              <a:buChar char="-"/>
              <a:defRPr/>
            </a:pPr>
            <a:r>
              <a:rPr lang="fr-FR" altLang="fr-FR" sz="2400" dirty="0">
                <a:latin typeface="+mn-lt"/>
              </a:rPr>
              <a:t>Durée : </a:t>
            </a:r>
            <a:r>
              <a:rPr lang="fr-FR" altLang="fr-FR" sz="2400" dirty="0">
                <a:solidFill>
                  <a:schemeClr val="accent6">
                    <a:lumMod val="75000"/>
                  </a:schemeClr>
                </a:solidFill>
                <a:latin typeface="+mn-lt"/>
              </a:rPr>
              <a:t>dose unique</a:t>
            </a:r>
          </a:p>
          <a:p>
            <a:pPr marL="342900" indent="-342900" eaLnBrk="1" hangingPunct="1">
              <a:buFont typeface="+mj-lt"/>
              <a:buAutoNum type="arabicPeriod" startAt="2"/>
              <a:defRPr/>
            </a:pPr>
            <a:endParaRPr lang="fr-FR" altLang="fr-FR" sz="2400" b="1" dirty="0">
              <a:latin typeface="+mn-lt"/>
            </a:endParaRPr>
          </a:p>
          <a:p>
            <a:pPr marL="342900" indent="-342900" eaLnBrk="1" hangingPunct="1">
              <a:buFont typeface="+mj-lt"/>
              <a:buAutoNum type="arabicPeriod" startAt="2"/>
              <a:defRPr/>
            </a:pPr>
            <a:endParaRPr lang="fr-FR" altLang="fr-FR" sz="2400" b="1" dirty="0">
              <a:latin typeface="+mn-lt"/>
            </a:endParaRPr>
          </a:p>
        </p:txBody>
      </p:sp>
    </p:spTree>
    <p:extLst>
      <p:ext uri="{BB962C8B-B14F-4D97-AF65-F5344CB8AC3E}">
        <p14:creationId xmlns:p14="http://schemas.microsoft.com/office/powerpoint/2010/main" val="283099194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21094" y="2194108"/>
            <a:ext cx="8162650" cy="3444533"/>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spc="-5" dirty="0">
                <a:latin typeface="Calibri"/>
                <a:cs typeface="Calibri"/>
              </a:rPr>
              <a:t>Notion de</a:t>
            </a:r>
            <a:r>
              <a:rPr lang="fr-FR" sz="2400" spc="5" dirty="0">
                <a:latin typeface="Calibri"/>
                <a:cs typeface="Calibri"/>
              </a:rPr>
              <a:t> </a:t>
            </a:r>
            <a:r>
              <a:rPr lang="fr-FR" sz="2400" spc="-20" dirty="0">
                <a:latin typeface="Calibri"/>
                <a:cs typeface="Calibri"/>
              </a:rPr>
              <a:t>contage,</a:t>
            </a:r>
            <a:r>
              <a:rPr lang="fr-FR" sz="2400" spc="30" dirty="0">
                <a:latin typeface="Calibri"/>
                <a:cs typeface="Calibri"/>
              </a:rPr>
              <a:t> </a:t>
            </a:r>
            <a:r>
              <a:rPr lang="fr-FR" sz="2400" spc="-25" dirty="0">
                <a:latin typeface="Calibri"/>
                <a:cs typeface="Calibri"/>
              </a:rPr>
              <a:t>contexte</a:t>
            </a:r>
            <a:r>
              <a:rPr lang="fr-FR" sz="2400" spc="35" dirty="0">
                <a:latin typeface="Calibri"/>
                <a:cs typeface="Calibri"/>
              </a:rPr>
              <a:t> </a:t>
            </a:r>
            <a:r>
              <a:rPr lang="fr-FR" sz="2400" spc="-5" dirty="0">
                <a:latin typeface="Calibri"/>
                <a:cs typeface="Calibri"/>
              </a:rPr>
              <a:t>épidémique</a:t>
            </a:r>
            <a:endParaRPr lang="fr-FR" sz="2400" dirty="0">
              <a:latin typeface="Calibri"/>
              <a:cs typeface="Calibri"/>
            </a:endParaRPr>
          </a:p>
          <a:p>
            <a:pPr marL="355600" indent="-342900">
              <a:lnSpc>
                <a:spcPct val="100000"/>
              </a:lnSpc>
              <a:spcBef>
                <a:spcPts val="1060"/>
              </a:spcBef>
              <a:buChar char="-"/>
              <a:tabLst>
                <a:tab pos="354965" algn="l"/>
                <a:tab pos="355600" algn="l"/>
              </a:tabLst>
            </a:pPr>
            <a:r>
              <a:rPr lang="fr-FR" sz="2400" spc="-10" dirty="0">
                <a:latin typeface="Calibri"/>
                <a:cs typeface="Calibri"/>
              </a:rPr>
              <a:t>Ancienneté</a:t>
            </a:r>
            <a:r>
              <a:rPr lang="fr-FR" sz="2400" spc="5" dirty="0">
                <a:latin typeface="Calibri"/>
                <a:cs typeface="Calibri"/>
              </a:rPr>
              <a:t> </a:t>
            </a:r>
            <a:r>
              <a:rPr lang="fr-FR" sz="2400" spc="-5" dirty="0">
                <a:latin typeface="Calibri"/>
                <a:cs typeface="Calibri"/>
              </a:rPr>
              <a:t>de</a:t>
            </a:r>
            <a:r>
              <a:rPr lang="fr-FR" sz="2400" dirty="0">
                <a:latin typeface="Calibri"/>
                <a:cs typeface="Calibri"/>
              </a:rPr>
              <a:t> </a:t>
            </a:r>
            <a:r>
              <a:rPr lang="fr-FR" sz="2400" spc="-5" dirty="0">
                <a:latin typeface="Calibri"/>
                <a:cs typeface="Calibri"/>
              </a:rPr>
              <a:t>la</a:t>
            </a:r>
            <a:r>
              <a:rPr lang="fr-FR" sz="2400" spc="-10" dirty="0">
                <a:latin typeface="Calibri"/>
                <a:cs typeface="Calibri"/>
              </a:rPr>
              <a:t> diarrhée</a:t>
            </a:r>
            <a:endParaRPr lang="fr-FR" sz="2400" dirty="0">
              <a:latin typeface="Calibri"/>
              <a:cs typeface="Calibri"/>
            </a:endParaRPr>
          </a:p>
          <a:p>
            <a:pPr marL="355600" indent="-342900">
              <a:lnSpc>
                <a:spcPct val="100000"/>
              </a:lnSpc>
              <a:spcBef>
                <a:spcPts val="1055"/>
              </a:spcBef>
              <a:buChar char="-"/>
              <a:tabLst>
                <a:tab pos="354965" algn="l"/>
                <a:tab pos="355600" algn="l"/>
              </a:tabLst>
            </a:pPr>
            <a:r>
              <a:rPr lang="fr-FR" sz="2400" spc="-15" dirty="0">
                <a:latin typeface="Calibri"/>
                <a:cs typeface="Calibri"/>
              </a:rPr>
              <a:t>Cas</a:t>
            </a:r>
            <a:r>
              <a:rPr lang="fr-FR" sz="2400" spc="5" dirty="0">
                <a:latin typeface="Calibri"/>
                <a:cs typeface="Calibri"/>
              </a:rPr>
              <a:t> </a:t>
            </a:r>
            <a:r>
              <a:rPr lang="fr-FR" sz="2400" spc="-10" dirty="0">
                <a:latin typeface="Calibri"/>
                <a:cs typeface="Calibri"/>
              </a:rPr>
              <a:t>groupés ou non</a:t>
            </a:r>
            <a:endParaRPr lang="fr-FR" sz="2400" dirty="0">
              <a:latin typeface="Calibri"/>
              <a:cs typeface="Calibri"/>
            </a:endParaRPr>
          </a:p>
          <a:p>
            <a:pPr marL="355600" indent="-342900">
              <a:lnSpc>
                <a:spcPct val="100000"/>
              </a:lnSpc>
              <a:spcBef>
                <a:spcPts val="1060"/>
              </a:spcBef>
              <a:buChar char="-"/>
              <a:tabLst>
                <a:tab pos="354965" algn="l"/>
                <a:tab pos="355600" algn="l"/>
              </a:tabLst>
            </a:pPr>
            <a:r>
              <a:rPr lang="fr-FR" sz="2400" spc="-20" dirty="0">
                <a:latin typeface="Calibri"/>
                <a:cs typeface="Calibri"/>
              </a:rPr>
              <a:t>Voyage</a:t>
            </a:r>
            <a:endParaRPr lang="fr-FR" sz="2400" dirty="0">
              <a:latin typeface="Calibri"/>
              <a:cs typeface="Calibri"/>
            </a:endParaRPr>
          </a:p>
          <a:p>
            <a:pPr marL="355600" indent="-342900">
              <a:lnSpc>
                <a:spcPct val="100000"/>
              </a:lnSpc>
              <a:spcBef>
                <a:spcPts val="1055"/>
              </a:spcBef>
              <a:buChar char="-"/>
              <a:tabLst>
                <a:tab pos="354965" algn="l"/>
                <a:tab pos="355600" algn="l"/>
              </a:tabLst>
            </a:pPr>
            <a:r>
              <a:rPr lang="fr-FR" sz="2400" spc="-10" dirty="0">
                <a:latin typeface="Calibri"/>
                <a:cs typeface="Calibri"/>
              </a:rPr>
              <a:t>Prise</a:t>
            </a:r>
            <a:r>
              <a:rPr lang="fr-FR" sz="2400" spc="5" dirty="0">
                <a:latin typeface="Calibri"/>
                <a:cs typeface="Calibri"/>
              </a:rPr>
              <a:t> </a:t>
            </a:r>
            <a:r>
              <a:rPr lang="fr-FR" sz="2400" spc="-15" dirty="0">
                <a:latin typeface="Calibri"/>
                <a:cs typeface="Calibri"/>
              </a:rPr>
              <a:t>récente</a:t>
            </a:r>
            <a:r>
              <a:rPr lang="fr-FR" sz="2400" spc="40" dirty="0">
                <a:latin typeface="Calibri"/>
                <a:cs typeface="Calibri"/>
              </a:rPr>
              <a:t> </a:t>
            </a:r>
            <a:r>
              <a:rPr lang="fr-FR" sz="2400" spc="-15" dirty="0">
                <a:latin typeface="Calibri"/>
                <a:cs typeface="Calibri"/>
              </a:rPr>
              <a:t>d’antibiotiques</a:t>
            </a:r>
            <a:r>
              <a:rPr lang="fr-FR" sz="2400" spc="-5" dirty="0">
                <a:latin typeface="Calibri"/>
                <a:cs typeface="Calibri"/>
              </a:rPr>
              <a:t> </a:t>
            </a:r>
          </a:p>
          <a:p>
            <a:pPr marL="355600" indent="-342900">
              <a:lnSpc>
                <a:spcPct val="100000"/>
              </a:lnSpc>
              <a:spcBef>
                <a:spcPts val="1055"/>
              </a:spcBef>
              <a:buChar char="-"/>
              <a:tabLst>
                <a:tab pos="354965" algn="l"/>
                <a:tab pos="355600" algn="l"/>
              </a:tabLst>
            </a:pPr>
            <a:r>
              <a:rPr lang="fr-FR" sz="2400" spc="-10" dirty="0" err="1">
                <a:latin typeface="Calibri"/>
                <a:cs typeface="Calibri"/>
              </a:rPr>
              <a:t>Co-morbidités</a:t>
            </a:r>
            <a:r>
              <a:rPr lang="fr-FR" sz="2400" spc="10" dirty="0">
                <a:latin typeface="Calibri"/>
                <a:cs typeface="Calibri"/>
              </a:rPr>
              <a:t> </a:t>
            </a:r>
            <a:r>
              <a:rPr lang="fr-FR" sz="2400" spc="-10" dirty="0">
                <a:latin typeface="Calibri"/>
                <a:cs typeface="Calibri"/>
              </a:rPr>
              <a:t>(dont </a:t>
            </a:r>
            <a:r>
              <a:rPr lang="fr-FR" sz="2400" spc="-5" dirty="0">
                <a:latin typeface="Calibri"/>
                <a:cs typeface="Calibri"/>
              </a:rPr>
              <a:t>immunodépression)</a:t>
            </a:r>
          </a:p>
          <a:p>
            <a:pPr marL="355600" indent="-342900">
              <a:lnSpc>
                <a:spcPct val="100000"/>
              </a:lnSpc>
              <a:spcBef>
                <a:spcPts val="1055"/>
              </a:spcBef>
              <a:buChar char="-"/>
              <a:tabLst>
                <a:tab pos="354965" algn="l"/>
                <a:tab pos="355600" algn="l"/>
              </a:tabLst>
            </a:pPr>
            <a:r>
              <a:rPr lang="fr-FR" sz="2400" spc="-15" dirty="0">
                <a:latin typeface="Calibri"/>
                <a:cs typeface="Calibri"/>
              </a:rPr>
              <a:t>Age</a:t>
            </a:r>
            <a:endParaRPr lang="fr-FR" sz="2400" dirty="0">
              <a:latin typeface="Calibri"/>
              <a:cs typeface="Calibri"/>
            </a:endParaRPr>
          </a:p>
        </p:txBody>
      </p:sp>
      <p:sp>
        <p:nvSpPr>
          <p:cNvPr id="2" name="object 2">
            <a:extLst>
              <a:ext uri="{FF2B5EF4-FFF2-40B4-BE49-F238E27FC236}">
                <a16:creationId xmlns:a16="http://schemas.microsoft.com/office/drawing/2014/main" id="{A1F9B5A2-692A-4DEA-89D0-E885D0482092}"/>
              </a:ext>
            </a:extLst>
          </p:cNvPr>
          <p:cNvSpPr txBox="1"/>
          <p:nvPr/>
        </p:nvSpPr>
        <p:spPr>
          <a:xfrm>
            <a:off x="324000" y="180000"/>
            <a:ext cx="8682990" cy="1275349"/>
          </a:xfrm>
          <a:prstGeom prst="rect">
            <a:avLst/>
          </a:prstGeom>
        </p:spPr>
        <p:txBody>
          <a:bodyPr vert="horz" wrap="square" lIns="0" tIns="13335" rIns="0" bIns="0" rtlCol="0">
            <a:spAutoFit/>
          </a:bodyPr>
          <a:lstStyle/>
          <a:p>
            <a:pPr marL="12700" algn="just">
              <a:spcBef>
                <a:spcPts val="1150"/>
              </a:spcBef>
            </a:pPr>
            <a:r>
              <a:rPr sz="2400" b="1" spc="-5" dirty="0">
                <a:latin typeface="Calibri"/>
                <a:cs typeface="Calibri"/>
              </a:rPr>
              <a:t>1.</a:t>
            </a:r>
            <a:r>
              <a:rPr sz="2400" b="1" spc="305" dirty="0">
                <a:latin typeface="Calibri"/>
                <a:cs typeface="Calibri"/>
              </a:rPr>
              <a:t> </a:t>
            </a:r>
            <a:r>
              <a:rPr lang="fr-FR" sz="2400" b="1" spc="-10" dirty="0">
                <a:latin typeface="Calibri"/>
                <a:cs typeface="Calibri"/>
              </a:rPr>
              <a:t>Devant un </a:t>
            </a:r>
            <a:r>
              <a:rPr sz="2400" b="1" spc="-15" dirty="0">
                <a:latin typeface="Calibri"/>
                <a:cs typeface="Calibri"/>
              </a:rPr>
              <a:t>syndrome</a:t>
            </a:r>
            <a:r>
              <a:rPr sz="2400" b="1" spc="600" dirty="0">
                <a:latin typeface="Calibri"/>
                <a:cs typeface="Calibri"/>
              </a:rPr>
              <a:t> </a:t>
            </a:r>
            <a:r>
              <a:rPr sz="2400" b="1" spc="-5" dirty="0">
                <a:latin typeface="Calibri"/>
                <a:cs typeface="Calibri"/>
              </a:rPr>
              <a:t>diarrhéique,</a:t>
            </a:r>
            <a:r>
              <a:rPr sz="2400" b="1" spc="585" dirty="0">
                <a:latin typeface="Calibri"/>
                <a:cs typeface="Calibri"/>
              </a:rPr>
              <a:t> </a:t>
            </a:r>
            <a:r>
              <a:rPr sz="2400" b="1" spc="-5" dirty="0">
                <a:latin typeface="Calibri"/>
                <a:cs typeface="Calibri"/>
              </a:rPr>
              <a:t>quels</a:t>
            </a:r>
            <a:r>
              <a:rPr sz="2400" b="1" spc="605" dirty="0">
                <a:latin typeface="Calibri"/>
                <a:cs typeface="Calibri"/>
              </a:rPr>
              <a:t> </a:t>
            </a:r>
            <a:r>
              <a:rPr sz="2400" b="1" spc="-10" dirty="0">
                <a:latin typeface="Calibri"/>
                <a:cs typeface="Calibri"/>
              </a:rPr>
              <a:t>sont</a:t>
            </a:r>
            <a:r>
              <a:rPr sz="2400" b="1" spc="585" dirty="0">
                <a:latin typeface="Calibri"/>
                <a:cs typeface="Calibri"/>
              </a:rPr>
              <a:t> </a:t>
            </a:r>
            <a:r>
              <a:rPr sz="2400" b="1" dirty="0">
                <a:latin typeface="Calibri"/>
                <a:cs typeface="Calibri"/>
              </a:rPr>
              <a:t>les</a:t>
            </a:r>
            <a:r>
              <a:rPr sz="2400" b="1" spc="595" dirty="0">
                <a:latin typeface="Calibri"/>
                <a:cs typeface="Calibri"/>
              </a:rPr>
              <a:t> </a:t>
            </a:r>
            <a:r>
              <a:rPr sz="2400" b="1" spc="-5" dirty="0" err="1">
                <a:latin typeface="Calibri"/>
                <a:cs typeface="Calibri"/>
              </a:rPr>
              <a:t>éléments</a:t>
            </a:r>
            <a:r>
              <a:rPr lang="fr-FR" sz="2400" b="1" spc="-5" dirty="0">
                <a:latin typeface="Calibri"/>
                <a:cs typeface="Calibri"/>
              </a:rPr>
              <a:t> clé</a:t>
            </a:r>
            <a:r>
              <a:rPr lang="fr-FR" sz="2400" b="1" dirty="0">
                <a:latin typeface="Calibri"/>
                <a:cs typeface="Calibri"/>
              </a:rPr>
              <a:t>s </a:t>
            </a:r>
            <a:r>
              <a:rPr lang="fr-FR" sz="2400" b="1" spc="-5" dirty="0">
                <a:latin typeface="Calibri"/>
                <a:cs typeface="Calibri"/>
              </a:rPr>
              <a:t>d</a:t>
            </a:r>
            <a:r>
              <a:rPr lang="fr-FR" sz="2400" b="1" dirty="0">
                <a:latin typeface="Calibri"/>
                <a:cs typeface="Calibri"/>
              </a:rPr>
              <a:t>e	</a:t>
            </a:r>
            <a:r>
              <a:rPr lang="fr-FR" sz="2400" b="1" spc="-35" dirty="0">
                <a:latin typeface="Calibri"/>
                <a:cs typeface="Calibri"/>
              </a:rPr>
              <a:t>v</a:t>
            </a:r>
            <a:r>
              <a:rPr lang="fr-FR" sz="2400" b="1" spc="-10" dirty="0">
                <a:latin typeface="Calibri"/>
                <a:cs typeface="Calibri"/>
              </a:rPr>
              <a:t>o</a:t>
            </a:r>
            <a:r>
              <a:rPr lang="fr-FR" sz="2400" b="1" dirty="0">
                <a:latin typeface="Calibri"/>
                <a:cs typeface="Calibri"/>
              </a:rPr>
              <a:t>t</a:t>
            </a:r>
            <a:r>
              <a:rPr lang="fr-FR" sz="2400" b="1" spc="-30" dirty="0">
                <a:latin typeface="Calibri"/>
                <a:cs typeface="Calibri"/>
              </a:rPr>
              <a:t>r</a:t>
            </a:r>
            <a:r>
              <a:rPr lang="fr-FR" sz="2400" b="1" dirty="0">
                <a:latin typeface="Calibri"/>
                <a:cs typeface="Calibri"/>
              </a:rPr>
              <a:t>e i</a:t>
            </a:r>
            <a:r>
              <a:rPr lang="fr-FR" sz="2400" b="1" spc="-35" dirty="0">
                <a:latin typeface="Calibri"/>
                <a:cs typeface="Calibri"/>
              </a:rPr>
              <a:t>n</a:t>
            </a:r>
            <a:r>
              <a:rPr lang="fr-FR" sz="2400" b="1" spc="-30" dirty="0">
                <a:latin typeface="Calibri"/>
                <a:cs typeface="Calibri"/>
              </a:rPr>
              <a:t>t</a:t>
            </a:r>
            <a:r>
              <a:rPr lang="fr-FR" sz="2400" b="1" spc="-5" dirty="0">
                <a:latin typeface="Calibri"/>
                <a:cs typeface="Calibri"/>
              </a:rPr>
              <a:t>er</a:t>
            </a:r>
            <a:r>
              <a:rPr lang="fr-FR" sz="2400" b="1" spc="-25" dirty="0">
                <a:latin typeface="Calibri"/>
                <a:cs typeface="Calibri"/>
              </a:rPr>
              <a:t>r</a:t>
            </a:r>
            <a:r>
              <a:rPr lang="fr-FR" sz="2400" b="1" spc="-10" dirty="0">
                <a:latin typeface="Calibri"/>
                <a:cs typeface="Calibri"/>
              </a:rPr>
              <a:t>o</a:t>
            </a:r>
            <a:r>
              <a:rPr lang="fr-FR" sz="2400" b="1" spc="-35" dirty="0">
                <a:latin typeface="Calibri"/>
                <a:cs typeface="Calibri"/>
              </a:rPr>
              <a:t>g</a:t>
            </a:r>
            <a:r>
              <a:rPr lang="fr-FR" sz="2400" b="1" spc="-25" dirty="0">
                <a:latin typeface="Calibri"/>
                <a:cs typeface="Calibri"/>
              </a:rPr>
              <a:t>a</a:t>
            </a:r>
            <a:r>
              <a:rPr lang="fr-FR" sz="2400" b="1" spc="-30" dirty="0">
                <a:latin typeface="Calibri"/>
                <a:cs typeface="Calibri"/>
              </a:rPr>
              <a:t>t</a:t>
            </a:r>
            <a:r>
              <a:rPr lang="fr-FR" sz="2400" b="1" dirty="0">
                <a:latin typeface="Calibri"/>
                <a:cs typeface="Calibri"/>
              </a:rPr>
              <a:t>oi</a:t>
            </a:r>
            <a:r>
              <a:rPr lang="fr-FR" sz="2400" b="1" spc="-25" dirty="0">
                <a:latin typeface="Calibri"/>
                <a:cs typeface="Calibri"/>
              </a:rPr>
              <a:t>r</a:t>
            </a:r>
            <a:r>
              <a:rPr lang="fr-FR" sz="2400" b="1" dirty="0">
                <a:latin typeface="Calibri"/>
                <a:cs typeface="Calibri"/>
              </a:rPr>
              <a:t>e </a:t>
            </a:r>
            <a:r>
              <a:rPr lang="fr-FR" sz="2400" b="1" spc="-20" dirty="0">
                <a:latin typeface="Calibri"/>
                <a:cs typeface="Calibri"/>
              </a:rPr>
              <a:t>p</a:t>
            </a:r>
            <a:r>
              <a:rPr lang="fr-FR" sz="2400" b="1" spc="-10" dirty="0">
                <a:latin typeface="Calibri"/>
                <a:cs typeface="Calibri"/>
              </a:rPr>
              <a:t>o</a:t>
            </a:r>
            <a:r>
              <a:rPr lang="fr-FR" sz="2400" b="1" dirty="0">
                <a:latin typeface="Calibri"/>
                <a:cs typeface="Calibri"/>
              </a:rPr>
              <a:t>ur orie</a:t>
            </a:r>
            <a:r>
              <a:rPr lang="fr-FR" sz="2400" b="1" spc="-25" dirty="0">
                <a:latin typeface="Calibri"/>
                <a:cs typeface="Calibri"/>
              </a:rPr>
              <a:t>n</a:t>
            </a:r>
            <a:r>
              <a:rPr lang="fr-FR" sz="2400" b="1" spc="-30" dirty="0">
                <a:latin typeface="Calibri"/>
                <a:cs typeface="Calibri"/>
              </a:rPr>
              <a:t>t</a:t>
            </a:r>
            <a:r>
              <a:rPr lang="fr-FR" sz="2400" b="1" spc="-5" dirty="0">
                <a:latin typeface="Calibri"/>
                <a:cs typeface="Calibri"/>
              </a:rPr>
              <a:t>er le diagnostic étiologique</a:t>
            </a:r>
            <a:r>
              <a:rPr lang="fr-FR" sz="2400" b="1" spc="-10" dirty="0">
                <a:latin typeface="Calibri"/>
                <a:cs typeface="Calibri"/>
              </a:rPr>
              <a:t> </a:t>
            </a:r>
            <a:r>
              <a:rPr lang="fr-FR" sz="2400" b="1" dirty="0">
                <a:latin typeface="Calibri"/>
                <a:cs typeface="Calibri"/>
              </a:rPr>
              <a:t>?</a:t>
            </a:r>
            <a:endParaRPr lang="fr-FR" sz="2400" dirty="0">
              <a:latin typeface="Calibri"/>
              <a:cs typeface="Calibri"/>
            </a:endParaRPr>
          </a:p>
          <a:p>
            <a:pPr marL="12700" algn="just">
              <a:lnSpc>
                <a:spcPct val="100000"/>
              </a:lnSpc>
              <a:spcBef>
                <a:spcPts val="1150"/>
              </a:spcBef>
            </a:pPr>
            <a:endParaRPr sz="2400" dirty="0">
              <a:latin typeface="Calibri"/>
              <a:cs typeface="Calibri"/>
            </a:endParaRPr>
          </a:p>
        </p:txBody>
      </p:sp>
    </p:spTree>
    <p:extLst>
      <p:ext uri="{BB962C8B-B14F-4D97-AF65-F5344CB8AC3E}">
        <p14:creationId xmlns:p14="http://schemas.microsoft.com/office/powerpoint/2010/main" val="316481856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2D618B5A-2CE0-FC41-8422-BF2FB53440EE}"/>
              </a:ext>
            </a:extLst>
          </p:cNvPr>
          <p:cNvSpPr>
            <a:spLocks noGrp="1"/>
          </p:cNvSpPr>
          <p:nvPr>
            <p:ph type="title"/>
          </p:nvPr>
        </p:nvSpPr>
        <p:spPr>
          <a:xfrm>
            <a:off x="457200" y="382588"/>
            <a:ext cx="8229600" cy="1347787"/>
          </a:xfrm>
        </p:spPr>
        <p:txBody>
          <a:bodyPr/>
          <a:lstStyle/>
          <a:p>
            <a:pPr algn="just" eaLnBrk="1" hangingPunct="1">
              <a:defRPr/>
            </a:pPr>
            <a:r>
              <a:rPr lang="fr-FR" altLang="fr-FR" sz="2400" dirty="0">
                <a:ea typeface="ＭＳ Ｐゴシック" charset="-128"/>
              </a:rPr>
              <a:t>2</a:t>
            </a:r>
            <a:r>
              <a:rPr lang="fr-FR" altLang="fr-FR" sz="2400" baseline="30000" dirty="0">
                <a:ea typeface="ＭＳ Ｐゴシック" charset="-128"/>
              </a:rPr>
              <a:t>ème</a:t>
            </a:r>
            <a:r>
              <a:rPr lang="fr-FR" altLang="fr-FR" sz="2400" dirty="0">
                <a:ea typeface="ＭＳ Ｐゴシック" charset="-128"/>
              </a:rPr>
              <a:t> scénario : La même jeune femme se présente cette fois-ci aux urgences avec les mêmes signes cliniques, accompagnées de fièvre à 38°C et de douleurs lombaires. </a:t>
            </a:r>
            <a:br>
              <a:rPr lang="fr-FR" altLang="fr-FR" sz="2400" dirty="0">
                <a:ea typeface="ＭＳ Ｐゴシック" charset="-128"/>
              </a:rPr>
            </a:br>
            <a:r>
              <a:rPr lang="fr-FR" altLang="fr-FR" sz="2400" b="1" dirty="0" smtClean="0"/>
              <a:t>4. </a:t>
            </a:r>
            <a:r>
              <a:rPr lang="fr-FR" altLang="fr-FR" sz="2400" b="1" dirty="0"/>
              <a:t>Qu’allez-vous changer par rapport au cas précédent dans votre prise en charge ? </a:t>
            </a:r>
            <a:endParaRPr lang="fr-FR" altLang="fr-FR" sz="2400" dirty="0">
              <a:ea typeface="ＭＳ Ｐゴシック" charset="-128"/>
            </a:endParaRPr>
          </a:p>
        </p:txBody>
      </p:sp>
      <p:sp>
        <p:nvSpPr>
          <p:cNvPr id="6" name="Espace réservé du contenu 3">
            <a:extLst>
              <a:ext uri="{FF2B5EF4-FFF2-40B4-BE49-F238E27FC236}">
                <a16:creationId xmlns:a16="http://schemas.microsoft.com/office/drawing/2014/main" id="{9CE90635-BCB8-6D45-A116-26548BE483D1}"/>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buFont typeface="Arial" panose="020B0604020202020204" pitchFamily="34" charset="0"/>
              <a:buNone/>
              <a:defRPr/>
            </a:pPr>
            <a:endParaRPr lang="fr-FR" altLang="fr-FR" sz="2400" b="1" dirty="0">
              <a:solidFill>
                <a:schemeClr val="tx1">
                  <a:lumMod val="50000"/>
                  <a:lumOff val="50000"/>
                </a:schemeClr>
              </a:solidFill>
            </a:endParaRPr>
          </a:p>
        </p:txBody>
      </p:sp>
      <p:sp>
        <p:nvSpPr>
          <p:cNvPr id="7" name="ZoneTexte 6">
            <a:extLst>
              <a:ext uri="{FF2B5EF4-FFF2-40B4-BE49-F238E27FC236}">
                <a16:creationId xmlns:a16="http://schemas.microsoft.com/office/drawing/2014/main" id="{41312D9F-AF1E-334A-AA02-723E96C54D7D}"/>
              </a:ext>
            </a:extLst>
          </p:cNvPr>
          <p:cNvSpPr txBox="1"/>
          <p:nvPr/>
        </p:nvSpPr>
        <p:spPr>
          <a:xfrm>
            <a:off x="146050" y="2460625"/>
            <a:ext cx="8878888" cy="1938992"/>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a:t>
            </a:r>
            <a:endParaRPr lang="fr-FR" sz="2400" b="1" dirty="0">
              <a:solidFill>
                <a:srgbClr val="FF0000"/>
              </a:solidFill>
              <a:latin typeface="+mn-lt"/>
            </a:endParaRPr>
          </a:p>
          <a:p>
            <a:pPr>
              <a:defRPr/>
            </a:pPr>
            <a:endParaRPr lang="fr-FR" sz="2400" dirty="0">
              <a:latin typeface="+mn-lt"/>
            </a:endParaRPr>
          </a:p>
          <a:p>
            <a:pPr marL="457200" indent="-457200">
              <a:buFont typeface="Arial" panose="020B0604020202020204" pitchFamily="34" charset="0"/>
              <a:buChar char="•"/>
              <a:defRPr/>
            </a:pPr>
            <a:r>
              <a:rPr lang="fr-FR" sz="2400" b="1" dirty="0">
                <a:latin typeface="+mn-lt"/>
              </a:rPr>
              <a:t>Prélèvements à réaliser</a:t>
            </a:r>
            <a:r>
              <a:rPr lang="fr-FR" sz="2400" dirty="0">
                <a:latin typeface="+mn-lt"/>
              </a:rPr>
              <a:t> :</a:t>
            </a:r>
          </a:p>
          <a:p>
            <a:pPr marL="457200" indent="-457200">
              <a:buFont typeface="Arial" panose="020B0604020202020204" pitchFamily="34" charset="0"/>
              <a:buChar char="•"/>
              <a:defRPr/>
            </a:pPr>
            <a:endParaRPr lang="fr-FR" sz="2400" b="1" dirty="0">
              <a:solidFill>
                <a:srgbClr val="FF0000"/>
              </a:solidFill>
              <a:latin typeface="+mn-lt"/>
            </a:endParaRPr>
          </a:p>
          <a:p>
            <a:pPr marL="457200" indent="-457200">
              <a:buFont typeface="Arial" panose="020B0604020202020204" pitchFamily="34" charset="0"/>
              <a:buChar char="•"/>
              <a:defRPr/>
            </a:pPr>
            <a:r>
              <a:rPr lang="fr-FR" sz="2400" b="1" dirty="0">
                <a:latin typeface="+mn-lt"/>
              </a:rPr>
              <a:t>Prise en charge thérapeutique :</a:t>
            </a:r>
          </a:p>
        </p:txBody>
      </p:sp>
    </p:spTree>
    <p:extLst>
      <p:ext uri="{BB962C8B-B14F-4D97-AF65-F5344CB8AC3E}">
        <p14:creationId xmlns:p14="http://schemas.microsoft.com/office/powerpoint/2010/main" val="223891490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2D618B5A-2CE0-FC41-8422-BF2FB53440EE}"/>
              </a:ext>
            </a:extLst>
          </p:cNvPr>
          <p:cNvSpPr>
            <a:spLocks noGrp="1"/>
          </p:cNvSpPr>
          <p:nvPr>
            <p:ph type="title"/>
          </p:nvPr>
        </p:nvSpPr>
        <p:spPr>
          <a:xfrm>
            <a:off x="457200" y="382588"/>
            <a:ext cx="8229600" cy="1347787"/>
          </a:xfrm>
        </p:spPr>
        <p:txBody>
          <a:bodyPr/>
          <a:lstStyle/>
          <a:p>
            <a:pPr algn="just" eaLnBrk="1" hangingPunct="1">
              <a:defRPr/>
            </a:pPr>
            <a:r>
              <a:rPr lang="fr-FR" altLang="fr-FR" sz="2400" dirty="0">
                <a:ea typeface="ＭＳ Ｐゴシック" charset="-128"/>
              </a:rPr>
              <a:t>2</a:t>
            </a:r>
            <a:r>
              <a:rPr lang="fr-FR" altLang="fr-FR" sz="2400" baseline="30000" dirty="0">
                <a:ea typeface="ＭＳ Ｐゴシック" charset="-128"/>
              </a:rPr>
              <a:t>ème</a:t>
            </a:r>
            <a:r>
              <a:rPr lang="fr-FR" altLang="fr-FR" sz="2400" dirty="0">
                <a:ea typeface="ＭＳ Ｐゴシック" charset="-128"/>
              </a:rPr>
              <a:t> scénario : La même jeune femme se présente cette fois-ci aux urgences avec les mêmes signes cliniques, accompagnées de fièvre à 38°C et de douleurs lombaires. </a:t>
            </a:r>
            <a:br>
              <a:rPr lang="fr-FR" altLang="fr-FR" sz="2400" dirty="0">
                <a:ea typeface="ＭＳ Ｐゴシック" charset="-128"/>
              </a:rPr>
            </a:br>
            <a:r>
              <a:rPr lang="fr-FR" altLang="fr-FR" sz="2400" b="1" dirty="0"/>
              <a:t>4. Qu’allez-vous changer par rapport au cas précédent dans votre prise en charge ? </a:t>
            </a:r>
            <a:endParaRPr lang="fr-FR" altLang="fr-FR" sz="2400" dirty="0">
              <a:ea typeface="ＭＳ Ｐゴシック" charset="-128"/>
            </a:endParaRPr>
          </a:p>
        </p:txBody>
      </p:sp>
      <p:sp>
        <p:nvSpPr>
          <p:cNvPr id="6" name="Espace réservé du contenu 3">
            <a:extLst>
              <a:ext uri="{FF2B5EF4-FFF2-40B4-BE49-F238E27FC236}">
                <a16:creationId xmlns:a16="http://schemas.microsoft.com/office/drawing/2014/main" id="{9CE90635-BCB8-6D45-A116-26548BE483D1}"/>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buFont typeface="Arial" panose="020B0604020202020204" pitchFamily="34" charset="0"/>
              <a:buNone/>
              <a:defRPr/>
            </a:pPr>
            <a:endParaRPr lang="fr-FR" altLang="fr-FR" sz="2400" b="1" dirty="0">
              <a:solidFill>
                <a:schemeClr val="tx1">
                  <a:lumMod val="50000"/>
                  <a:lumOff val="50000"/>
                </a:schemeClr>
              </a:solidFill>
            </a:endParaRPr>
          </a:p>
        </p:txBody>
      </p:sp>
      <p:sp>
        <p:nvSpPr>
          <p:cNvPr id="7" name="ZoneTexte 6">
            <a:extLst>
              <a:ext uri="{FF2B5EF4-FFF2-40B4-BE49-F238E27FC236}">
                <a16:creationId xmlns:a16="http://schemas.microsoft.com/office/drawing/2014/main" id="{41312D9F-AF1E-334A-AA02-723E96C54D7D}"/>
              </a:ext>
            </a:extLst>
          </p:cNvPr>
          <p:cNvSpPr txBox="1"/>
          <p:nvPr/>
        </p:nvSpPr>
        <p:spPr>
          <a:xfrm>
            <a:off x="146050" y="2460625"/>
            <a:ext cx="8878888" cy="1938992"/>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r>
              <a:rPr lang="fr-FR" sz="2400" b="1" dirty="0">
                <a:solidFill>
                  <a:schemeClr val="accent6">
                    <a:lumMod val="75000"/>
                  </a:schemeClr>
                </a:solidFill>
                <a:latin typeface="+mn-lt"/>
              </a:rPr>
              <a:t>Pyélonéphrite aiguë (PNA) simple</a:t>
            </a:r>
          </a:p>
          <a:p>
            <a:pPr>
              <a:defRPr/>
            </a:pPr>
            <a:endParaRPr lang="fr-FR" sz="2400" dirty="0">
              <a:latin typeface="+mn-lt"/>
            </a:endParaRPr>
          </a:p>
          <a:p>
            <a:pPr marL="457200" indent="-457200">
              <a:buFont typeface="Arial" panose="020B0604020202020204" pitchFamily="34" charset="0"/>
              <a:buChar char="•"/>
              <a:defRPr/>
            </a:pPr>
            <a:r>
              <a:rPr lang="fr-FR" sz="2400" b="1" dirty="0">
                <a:latin typeface="+mn-lt"/>
              </a:rPr>
              <a:t>Prélèvements à réaliser</a:t>
            </a:r>
            <a:r>
              <a:rPr lang="fr-FR" sz="2400" dirty="0">
                <a:latin typeface="+mn-lt"/>
              </a:rPr>
              <a:t> :</a:t>
            </a:r>
          </a:p>
          <a:p>
            <a:pPr marL="457200" indent="-457200">
              <a:buFont typeface="Arial" panose="020B0604020202020204" pitchFamily="34" charset="0"/>
              <a:buChar char="•"/>
              <a:defRPr/>
            </a:pPr>
            <a:endParaRPr lang="fr-FR" sz="2400" b="1" dirty="0">
              <a:solidFill>
                <a:srgbClr val="FF0000"/>
              </a:solidFill>
              <a:latin typeface="+mn-lt"/>
            </a:endParaRPr>
          </a:p>
          <a:p>
            <a:pPr marL="457200" indent="-457200">
              <a:buFont typeface="Arial" panose="020B0604020202020204" pitchFamily="34" charset="0"/>
              <a:buChar char="•"/>
              <a:defRPr/>
            </a:pPr>
            <a:r>
              <a:rPr lang="fr-FR" sz="2400" b="1" dirty="0">
                <a:latin typeface="+mn-lt"/>
              </a:rPr>
              <a:t>Prise en charge thérapeutique :</a:t>
            </a:r>
          </a:p>
        </p:txBody>
      </p:sp>
    </p:spTree>
    <p:extLst>
      <p:ext uri="{BB962C8B-B14F-4D97-AF65-F5344CB8AC3E}">
        <p14:creationId xmlns:p14="http://schemas.microsoft.com/office/powerpoint/2010/main" val="101069608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2D618B5A-2CE0-FC41-8422-BF2FB53440EE}"/>
              </a:ext>
            </a:extLst>
          </p:cNvPr>
          <p:cNvSpPr>
            <a:spLocks noGrp="1"/>
          </p:cNvSpPr>
          <p:nvPr>
            <p:ph type="title"/>
          </p:nvPr>
        </p:nvSpPr>
        <p:spPr>
          <a:xfrm>
            <a:off x="457200" y="382588"/>
            <a:ext cx="8229600" cy="1347787"/>
          </a:xfrm>
        </p:spPr>
        <p:txBody>
          <a:bodyPr/>
          <a:lstStyle/>
          <a:p>
            <a:pPr algn="just" eaLnBrk="1" hangingPunct="1">
              <a:defRPr/>
            </a:pPr>
            <a:r>
              <a:rPr lang="fr-FR" altLang="fr-FR" sz="2400" dirty="0">
                <a:ea typeface="ＭＳ Ｐゴシック" charset="-128"/>
              </a:rPr>
              <a:t>2</a:t>
            </a:r>
            <a:r>
              <a:rPr lang="fr-FR" altLang="fr-FR" sz="2400" baseline="30000" dirty="0">
                <a:ea typeface="ＭＳ Ｐゴシック" charset="-128"/>
              </a:rPr>
              <a:t>ème</a:t>
            </a:r>
            <a:r>
              <a:rPr lang="fr-FR" altLang="fr-FR" sz="2400" dirty="0">
                <a:ea typeface="ＭＳ Ｐゴシック" charset="-128"/>
              </a:rPr>
              <a:t> scénario : La même jeune femme se présente cette fois-ci aux urgences avec les mêmes signes cliniques, accompagnées de fièvre à 38°C et de douleurs lombaires. </a:t>
            </a:r>
            <a:br>
              <a:rPr lang="fr-FR" altLang="fr-FR" sz="2400" dirty="0">
                <a:ea typeface="ＭＳ Ｐゴシック" charset="-128"/>
              </a:rPr>
            </a:br>
            <a:r>
              <a:rPr lang="fr-FR" altLang="fr-FR" sz="2400" b="1" dirty="0"/>
              <a:t>4. Qu’allez-vous changer par rapport au cas précédent dans votre prise en charge ? </a:t>
            </a:r>
            <a:endParaRPr lang="fr-FR" altLang="fr-FR" sz="2400" dirty="0">
              <a:ea typeface="ＭＳ Ｐゴシック" charset="-128"/>
            </a:endParaRPr>
          </a:p>
        </p:txBody>
      </p:sp>
      <p:sp>
        <p:nvSpPr>
          <p:cNvPr id="6" name="Espace réservé du contenu 3">
            <a:extLst>
              <a:ext uri="{FF2B5EF4-FFF2-40B4-BE49-F238E27FC236}">
                <a16:creationId xmlns:a16="http://schemas.microsoft.com/office/drawing/2014/main" id="{9CE90635-BCB8-6D45-A116-26548BE483D1}"/>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buFont typeface="Arial" panose="020B0604020202020204" pitchFamily="34" charset="0"/>
              <a:buNone/>
              <a:defRPr/>
            </a:pPr>
            <a:endParaRPr lang="fr-FR" altLang="fr-FR" sz="2400" b="1" dirty="0">
              <a:solidFill>
                <a:schemeClr val="tx1">
                  <a:lumMod val="50000"/>
                  <a:lumOff val="50000"/>
                </a:schemeClr>
              </a:solidFill>
            </a:endParaRPr>
          </a:p>
        </p:txBody>
      </p:sp>
      <p:sp>
        <p:nvSpPr>
          <p:cNvPr id="7" name="ZoneTexte 6">
            <a:extLst>
              <a:ext uri="{FF2B5EF4-FFF2-40B4-BE49-F238E27FC236}">
                <a16:creationId xmlns:a16="http://schemas.microsoft.com/office/drawing/2014/main" id="{41312D9F-AF1E-334A-AA02-723E96C54D7D}"/>
              </a:ext>
            </a:extLst>
          </p:cNvPr>
          <p:cNvSpPr txBox="1"/>
          <p:nvPr/>
        </p:nvSpPr>
        <p:spPr>
          <a:xfrm>
            <a:off x="146050" y="2460625"/>
            <a:ext cx="8878888" cy="1938992"/>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r>
              <a:rPr lang="fr-FR" sz="2400" b="1" dirty="0">
                <a:solidFill>
                  <a:schemeClr val="accent6">
                    <a:lumMod val="75000"/>
                  </a:schemeClr>
                </a:solidFill>
                <a:latin typeface="+mn-lt"/>
              </a:rPr>
              <a:t>Pyélonéphrite aiguë (PNA) simple</a:t>
            </a:r>
          </a:p>
          <a:p>
            <a:pPr>
              <a:defRPr/>
            </a:pPr>
            <a:endParaRPr lang="fr-FR" sz="2400" dirty="0">
              <a:latin typeface="+mn-lt"/>
            </a:endParaRPr>
          </a:p>
          <a:p>
            <a:pPr marL="457200" indent="-457200">
              <a:buFont typeface="Arial" panose="020B0604020202020204" pitchFamily="34" charset="0"/>
              <a:buChar char="•"/>
              <a:defRPr/>
            </a:pPr>
            <a:r>
              <a:rPr lang="fr-FR" sz="2400" b="1" dirty="0">
                <a:latin typeface="+mn-lt"/>
              </a:rPr>
              <a:t>Prélèvements à réaliser</a:t>
            </a:r>
            <a:r>
              <a:rPr lang="fr-FR" sz="2400" dirty="0">
                <a:latin typeface="+mn-lt"/>
              </a:rPr>
              <a:t> : </a:t>
            </a:r>
            <a:r>
              <a:rPr lang="fr-FR" sz="2400" b="1" dirty="0">
                <a:solidFill>
                  <a:schemeClr val="accent6">
                    <a:lumMod val="75000"/>
                  </a:schemeClr>
                </a:solidFill>
                <a:latin typeface="+mn-lt"/>
              </a:rPr>
              <a:t>BU et ECBU</a:t>
            </a:r>
          </a:p>
          <a:p>
            <a:pPr marL="457200" indent="-457200">
              <a:buFont typeface="Arial" panose="020B0604020202020204" pitchFamily="34" charset="0"/>
              <a:buChar char="•"/>
              <a:defRPr/>
            </a:pPr>
            <a:endParaRPr lang="fr-FR" sz="2400" b="1" dirty="0">
              <a:solidFill>
                <a:srgbClr val="FF0000"/>
              </a:solidFill>
              <a:latin typeface="+mn-lt"/>
            </a:endParaRPr>
          </a:p>
          <a:p>
            <a:pPr marL="457200" indent="-457200">
              <a:buFont typeface="Arial" panose="020B0604020202020204" pitchFamily="34" charset="0"/>
              <a:buChar char="•"/>
              <a:defRPr/>
            </a:pPr>
            <a:r>
              <a:rPr lang="fr-FR" sz="2400" b="1" dirty="0">
                <a:latin typeface="+mn-lt"/>
              </a:rPr>
              <a:t>Prise en charge thérapeutique :</a:t>
            </a:r>
          </a:p>
        </p:txBody>
      </p:sp>
    </p:spTree>
    <p:extLst>
      <p:ext uri="{BB962C8B-B14F-4D97-AF65-F5344CB8AC3E}">
        <p14:creationId xmlns:p14="http://schemas.microsoft.com/office/powerpoint/2010/main" val="218539143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2D618B5A-2CE0-FC41-8422-BF2FB53440EE}"/>
              </a:ext>
            </a:extLst>
          </p:cNvPr>
          <p:cNvSpPr>
            <a:spLocks noGrp="1"/>
          </p:cNvSpPr>
          <p:nvPr>
            <p:ph type="title"/>
          </p:nvPr>
        </p:nvSpPr>
        <p:spPr>
          <a:xfrm>
            <a:off x="457200" y="382588"/>
            <a:ext cx="8229600" cy="1347787"/>
          </a:xfrm>
        </p:spPr>
        <p:txBody>
          <a:bodyPr/>
          <a:lstStyle/>
          <a:p>
            <a:pPr algn="just" eaLnBrk="1" hangingPunct="1">
              <a:defRPr/>
            </a:pPr>
            <a:r>
              <a:rPr lang="fr-FR" altLang="fr-FR" sz="2400" dirty="0">
                <a:ea typeface="ＭＳ Ｐゴシック" charset="-128"/>
              </a:rPr>
              <a:t>2</a:t>
            </a:r>
            <a:r>
              <a:rPr lang="fr-FR" altLang="fr-FR" sz="2400" baseline="30000" dirty="0">
                <a:ea typeface="ＭＳ Ｐゴシック" charset="-128"/>
              </a:rPr>
              <a:t>ème</a:t>
            </a:r>
            <a:r>
              <a:rPr lang="fr-FR" altLang="fr-FR" sz="2400" dirty="0">
                <a:ea typeface="ＭＳ Ｐゴシック" charset="-128"/>
              </a:rPr>
              <a:t> scénario : La même jeune femme se présente cette fois-ci aux urgences avec les mêmes signes cliniques, accompagnées de fièvre à 38°C et de douleurs lombaires. </a:t>
            </a:r>
            <a:br>
              <a:rPr lang="fr-FR" altLang="fr-FR" sz="2400" dirty="0">
                <a:ea typeface="ＭＳ Ｐゴシック" charset="-128"/>
              </a:rPr>
            </a:br>
            <a:r>
              <a:rPr lang="fr-FR" altLang="fr-FR" sz="2400" b="1" dirty="0"/>
              <a:t>4. Qu’allez-vous changer par rapport au cas précédent dans votre prise en charge ? </a:t>
            </a:r>
            <a:endParaRPr lang="fr-FR" altLang="fr-FR" sz="2400" dirty="0">
              <a:ea typeface="ＭＳ Ｐゴシック" charset="-128"/>
            </a:endParaRPr>
          </a:p>
        </p:txBody>
      </p:sp>
      <p:sp>
        <p:nvSpPr>
          <p:cNvPr id="6" name="Espace réservé du contenu 3">
            <a:extLst>
              <a:ext uri="{FF2B5EF4-FFF2-40B4-BE49-F238E27FC236}">
                <a16:creationId xmlns:a16="http://schemas.microsoft.com/office/drawing/2014/main" id="{9CE90635-BCB8-6D45-A116-26548BE483D1}"/>
              </a:ext>
            </a:extLst>
          </p:cNvPr>
          <p:cNvSpPr txBox="1">
            <a:spLocks/>
          </p:cNvSpPr>
          <p:nvPr/>
        </p:nvSpPr>
        <p:spPr bwMode="auto">
          <a:xfrm>
            <a:off x="373063" y="1979613"/>
            <a:ext cx="84772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buFont typeface="Arial" panose="020B0604020202020204" pitchFamily="34" charset="0"/>
              <a:buNone/>
              <a:defRPr/>
            </a:pPr>
            <a:endParaRPr lang="fr-FR" altLang="fr-FR" sz="2400" b="1" dirty="0">
              <a:solidFill>
                <a:schemeClr val="tx1">
                  <a:lumMod val="50000"/>
                  <a:lumOff val="50000"/>
                </a:schemeClr>
              </a:solidFill>
            </a:endParaRPr>
          </a:p>
        </p:txBody>
      </p:sp>
      <p:sp>
        <p:nvSpPr>
          <p:cNvPr id="7" name="ZoneTexte 6">
            <a:extLst>
              <a:ext uri="{FF2B5EF4-FFF2-40B4-BE49-F238E27FC236}">
                <a16:creationId xmlns:a16="http://schemas.microsoft.com/office/drawing/2014/main" id="{41312D9F-AF1E-334A-AA02-723E96C54D7D}"/>
              </a:ext>
            </a:extLst>
          </p:cNvPr>
          <p:cNvSpPr txBox="1"/>
          <p:nvPr/>
        </p:nvSpPr>
        <p:spPr>
          <a:xfrm>
            <a:off x="146050" y="2460625"/>
            <a:ext cx="8878888" cy="3416320"/>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r>
              <a:rPr lang="fr-FR" sz="2400" b="1" dirty="0">
                <a:solidFill>
                  <a:schemeClr val="accent6">
                    <a:lumMod val="75000"/>
                  </a:schemeClr>
                </a:solidFill>
                <a:latin typeface="+mn-lt"/>
              </a:rPr>
              <a:t>Pyélonéphrite aiguë (PNA) simple</a:t>
            </a:r>
          </a:p>
          <a:p>
            <a:pPr>
              <a:defRPr/>
            </a:pPr>
            <a:endParaRPr lang="fr-FR" sz="2400" dirty="0">
              <a:latin typeface="+mn-lt"/>
            </a:endParaRPr>
          </a:p>
          <a:p>
            <a:pPr marL="457200" indent="-457200">
              <a:buFont typeface="Arial" panose="020B0604020202020204" pitchFamily="34" charset="0"/>
              <a:buChar char="•"/>
              <a:defRPr/>
            </a:pPr>
            <a:r>
              <a:rPr lang="fr-FR" sz="2400" b="1" dirty="0">
                <a:latin typeface="+mn-lt"/>
              </a:rPr>
              <a:t>Prélèvements à réaliser</a:t>
            </a:r>
            <a:r>
              <a:rPr lang="fr-FR" sz="2400" dirty="0">
                <a:latin typeface="+mn-lt"/>
              </a:rPr>
              <a:t> : </a:t>
            </a:r>
            <a:r>
              <a:rPr lang="fr-FR" sz="2400" b="1" dirty="0">
                <a:solidFill>
                  <a:schemeClr val="accent6">
                    <a:lumMod val="75000"/>
                  </a:schemeClr>
                </a:solidFill>
                <a:latin typeface="+mn-lt"/>
              </a:rPr>
              <a:t>BU et ECBU</a:t>
            </a:r>
          </a:p>
          <a:p>
            <a:pPr marL="457200" indent="-457200">
              <a:buFont typeface="Arial" panose="020B0604020202020204" pitchFamily="34" charset="0"/>
              <a:buChar char="•"/>
              <a:defRPr/>
            </a:pPr>
            <a:endParaRPr lang="fr-FR" sz="2400" b="1" dirty="0">
              <a:solidFill>
                <a:srgbClr val="FF0000"/>
              </a:solidFill>
              <a:latin typeface="+mn-lt"/>
            </a:endParaRPr>
          </a:p>
          <a:p>
            <a:pPr marL="457200" indent="-457200">
              <a:buFont typeface="Arial" panose="020B0604020202020204" pitchFamily="34" charset="0"/>
              <a:buChar char="•"/>
              <a:defRPr/>
            </a:pPr>
            <a:r>
              <a:rPr lang="fr-FR" sz="2400" b="1" dirty="0">
                <a:latin typeface="+mn-lt"/>
              </a:rPr>
              <a:t>Prise en charge thérapeutique : </a:t>
            </a:r>
            <a:r>
              <a:rPr lang="fr-FR" sz="2400" dirty="0">
                <a:solidFill>
                  <a:schemeClr val="accent6">
                    <a:lumMod val="75000"/>
                  </a:schemeClr>
                </a:solidFill>
                <a:latin typeface="+mn-lt"/>
              </a:rPr>
              <a:t>antibiothérapie probabiliste par </a:t>
            </a:r>
            <a:r>
              <a:rPr lang="fr-FR" sz="2400" b="1" dirty="0">
                <a:solidFill>
                  <a:schemeClr val="accent6">
                    <a:lumMod val="75000"/>
                  </a:schemeClr>
                </a:solidFill>
                <a:latin typeface="+mn-lt"/>
              </a:rPr>
              <a:t>fluoroquinolones</a:t>
            </a:r>
            <a:r>
              <a:rPr lang="fr-FR" sz="2400" dirty="0">
                <a:solidFill>
                  <a:schemeClr val="accent6">
                    <a:lumMod val="75000"/>
                  </a:schemeClr>
                </a:solidFill>
                <a:latin typeface="+mn-lt"/>
              </a:rPr>
              <a:t> (si pas de traitement dans les 6 mois précédents) ou </a:t>
            </a:r>
            <a:r>
              <a:rPr lang="fr-FR" sz="2400" b="1" dirty="0">
                <a:solidFill>
                  <a:schemeClr val="accent6">
                    <a:lumMod val="75000"/>
                  </a:schemeClr>
                </a:solidFill>
                <a:latin typeface="+mn-lt"/>
              </a:rPr>
              <a:t>C3G</a:t>
            </a:r>
            <a:r>
              <a:rPr lang="fr-FR" sz="2400" dirty="0">
                <a:solidFill>
                  <a:schemeClr val="accent6">
                    <a:lumMod val="75000"/>
                  </a:schemeClr>
                </a:solidFill>
                <a:latin typeface="+mn-lt"/>
              </a:rPr>
              <a:t> IV, puis r</a:t>
            </a:r>
            <a:r>
              <a:rPr lang="fr-FR" altLang="fr-FR" sz="2400" dirty="0">
                <a:solidFill>
                  <a:schemeClr val="accent6">
                    <a:lumMod val="75000"/>
                  </a:schemeClr>
                </a:solidFill>
                <a:latin typeface="+mn-lt"/>
              </a:rPr>
              <a:t>elais par voie orale adapté aux résultats de l’antibiogramme </a:t>
            </a:r>
          </a:p>
          <a:p>
            <a:pPr marL="457200" indent="-457200">
              <a:buFont typeface="Arial" panose="020B0604020202020204" pitchFamily="34" charset="0"/>
              <a:buChar char="•"/>
              <a:defRPr/>
            </a:pPr>
            <a:endParaRPr lang="fr-FR" sz="2400" b="1" dirty="0">
              <a:latin typeface="+mn-lt"/>
            </a:endParaRPr>
          </a:p>
        </p:txBody>
      </p:sp>
    </p:spTree>
    <p:extLst>
      <p:ext uri="{BB962C8B-B14F-4D97-AF65-F5344CB8AC3E}">
        <p14:creationId xmlns:p14="http://schemas.microsoft.com/office/powerpoint/2010/main" val="90976048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600B2F8-9908-F24A-A96C-1A4A0DF07F11}"/>
              </a:ext>
            </a:extLst>
          </p:cNvPr>
          <p:cNvSpPr>
            <a:spLocks noGrp="1"/>
          </p:cNvSpPr>
          <p:nvPr>
            <p:ph type="title"/>
          </p:nvPr>
        </p:nvSpPr>
        <p:spPr>
          <a:xfrm>
            <a:off x="457200" y="427038"/>
            <a:ext cx="8229600" cy="1465262"/>
          </a:xfrm>
        </p:spPr>
        <p:txBody>
          <a:bodyPr/>
          <a:lstStyle/>
          <a:p>
            <a:pPr algn="just" eaLnBrk="1" hangingPunct="1">
              <a:defRPr/>
            </a:pPr>
            <a:r>
              <a:rPr lang="fr-FR" altLang="fr-FR" sz="2200" dirty="0">
                <a:ea typeface="ＭＳ Ｐゴシック" charset="-128"/>
              </a:rPr>
              <a:t>B- Un patient de 75 ans, vivant en EHPAD, sans antécédent particulier, présente depuis 48h un syndrome grippal avec fièvre à 40°C, des frissons, et des douleurs lombaires bilatérales. Il n’a pas de brûlures mictionnelles, mais une petite pollakiurie inhabituelle ainsi qu’une gêne sus-pubienne. Il présente une polypnée, une pression artérielle systolique à 90 </a:t>
            </a:r>
            <a:r>
              <a:rPr lang="fr-FR" altLang="fr-FR" sz="2200" dirty="0" err="1">
                <a:ea typeface="ＭＳ Ｐゴシック" charset="-128"/>
              </a:rPr>
              <a:t>mmHg</a:t>
            </a:r>
            <a:r>
              <a:rPr lang="fr-FR" altLang="fr-FR" sz="2200" dirty="0">
                <a:ea typeface="ＭＳ Ｐゴシック" charset="-128"/>
              </a:rPr>
              <a:t> et des marbrures des membres inférieurs.</a:t>
            </a:r>
          </a:p>
        </p:txBody>
      </p:sp>
      <p:sp>
        <p:nvSpPr>
          <p:cNvPr id="50179" name="Espace réservé du contenu 3"/>
          <p:cNvSpPr txBox="1">
            <a:spLocks/>
          </p:cNvSpPr>
          <p:nvPr/>
        </p:nvSpPr>
        <p:spPr bwMode="auto">
          <a:xfrm>
            <a:off x="128588" y="2255838"/>
            <a:ext cx="8939212"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 typeface="Calibri" pitchFamily="34" charset="0"/>
              <a:buAutoNum type="arabicPeriod"/>
            </a:pPr>
            <a:r>
              <a:rPr lang="fr-FR" altLang="fr-FR" sz="2400" b="1" dirty="0"/>
              <a:t>Quel diagnostic devez-vous </a:t>
            </a:r>
            <a:r>
              <a:rPr lang="fr-FR" altLang="fr-FR" sz="2400" b="1" dirty="0" smtClean="0"/>
              <a:t>évoquer ? </a:t>
            </a:r>
            <a:r>
              <a:rPr lang="fr-FR" altLang="fr-FR" sz="2400" b="1" dirty="0"/>
              <a:t>Sur quels arguments ? </a:t>
            </a:r>
          </a:p>
        </p:txBody>
      </p:sp>
      <p:sp>
        <p:nvSpPr>
          <p:cNvPr id="6" name="ZoneTexte 5">
            <a:extLst>
              <a:ext uri="{FF2B5EF4-FFF2-40B4-BE49-F238E27FC236}">
                <a16:creationId xmlns:a16="http://schemas.microsoft.com/office/drawing/2014/main" id="{BD9239B6-5145-4243-A842-9F12C793A9D2}"/>
              </a:ext>
            </a:extLst>
          </p:cNvPr>
          <p:cNvSpPr txBox="1"/>
          <p:nvPr/>
        </p:nvSpPr>
        <p:spPr>
          <a:xfrm>
            <a:off x="85725" y="2772000"/>
            <a:ext cx="9015413" cy="3785652"/>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p>
          <a:p>
            <a:pPr marL="914400" lvl="1" indent="-457200">
              <a:buFont typeface="Police système"/>
              <a:buChar char="-"/>
              <a:defRPr/>
            </a:pPr>
            <a:r>
              <a:rPr lang="fr-FR" sz="2400" dirty="0">
                <a:latin typeface="+mn-lt"/>
              </a:rPr>
              <a:t>Signes généraux : </a:t>
            </a:r>
          </a:p>
          <a:p>
            <a:pPr marL="914400" lvl="1" indent="-457200">
              <a:buFont typeface="Police système"/>
              <a:buChar char="-"/>
              <a:defRPr/>
            </a:pPr>
            <a:r>
              <a:rPr lang="fr-FR" sz="2400" dirty="0">
                <a:latin typeface="+mn-lt"/>
              </a:rPr>
              <a:t>Signes fonctionnels :</a:t>
            </a:r>
          </a:p>
          <a:p>
            <a:pPr marL="914400" lvl="1" indent="-457200">
              <a:buFont typeface="Police système"/>
              <a:buChar char="-"/>
              <a:defRPr/>
            </a:pPr>
            <a:endParaRPr lang="fr-FR" sz="2400" dirty="0">
              <a:latin typeface="+mn-lt"/>
            </a:endParaRPr>
          </a:p>
          <a:p>
            <a:pPr marL="914400" lvl="1" indent="-457200">
              <a:buFont typeface="Police système"/>
              <a:buChar char="-"/>
              <a:defRPr/>
            </a:pPr>
            <a:r>
              <a:rPr lang="fr-FR" sz="2400" dirty="0">
                <a:latin typeface="+mn-lt"/>
              </a:rPr>
              <a:t>Examen clinique :</a:t>
            </a:r>
          </a:p>
          <a:p>
            <a:pPr marL="914400" lvl="1" indent="-457200">
              <a:buFont typeface="Police système"/>
              <a:buChar char="-"/>
              <a:defRPr/>
            </a:pPr>
            <a:endParaRPr lang="fr-FR" sz="2400" dirty="0">
              <a:latin typeface="+mn-lt"/>
            </a:endParaRPr>
          </a:p>
          <a:p>
            <a:pPr marL="914400" lvl="1" indent="-457200">
              <a:buFont typeface="Police système"/>
              <a:buChar char="-"/>
              <a:defRPr/>
            </a:pPr>
            <a:r>
              <a:rPr lang="fr-FR" sz="2400" dirty="0">
                <a:latin typeface="+mn-lt"/>
              </a:rPr>
              <a:t>Signes de gravité ?</a:t>
            </a:r>
          </a:p>
          <a:p>
            <a:pPr marL="914400" lvl="1" indent="-457200">
              <a:buFont typeface="Arial" panose="020B0604020202020204" pitchFamily="34" charset="0"/>
              <a:buChar char="•"/>
              <a:defRPr/>
            </a:pPr>
            <a:endParaRPr lang="fr-FR" sz="2400" dirty="0">
              <a:latin typeface="+mn-lt"/>
            </a:endParaRPr>
          </a:p>
        </p:txBody>
      </p:sp>
    </p:spTree>
    <p:extLst>
      <p:ext uri="{BB962C8B-B14F-4D97-AF65-F5344CB8AC3E}">
        <p14:creationId xmlns:p14="http://schemas.microsoft.com/office/powerpoint/2010/main" val="200157343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600B2F8-9908-F24A-A96C-1A4A0DF07F11}"/>
              </a:ext>
            </a:extLst>
          </p:cNvPr>
          <p:cNvSpPr>
            <a:spLocks noGrp="1"/>
          </p:cNvSpPr>
          <p:nvPr>
            <p:ph type="title"/>
          </p:nvPr>
        </p:nvSpPr>
        <p:spPr>
          <a:xfrm>
            <a:off x="457200" y="427038"/>
            <a:ext cx="8229600" cy="1465262"/>
          </a:xfrm>
        </p:spPr>
        <p:txBody>
          <a:bodyPr/>
          <a:lstStyle/>
          <a:p>
            <a:pPr algn="just" eaLnBrk="1" hangingPunct="1">
              <a:defRPr/>
            </a:pPr>
            <a:r>
              <a:rPr lang="fr-FR" altLang="fr-FR" sz="2200" dirty="0">
                <a:ea typeface="ＭＳ Ｐゴシック" charset="-128"/>
              </a:rPr>
              <a:t>B- Un patient de 75 ans, vivant en EHPAD, sans antécédent particulier, présente depuis 48h un syndrome grippal avec fièvre à 40°C, des frissons, et des douleurs lombaires bilatérales. Il n’a pas de brûlures mictionnelles, mais une petite pollakiurie inhabituelle ainsi qu’une gêne </a:t>
            </a:r>
            <a:r>
              <a:rPr lang="fr-FR" altLang="fr-FR" sz="2200" dirty="0" err="1">
                <a:ea typeface="ＭＳ Ｐゴシック" charset="-128"/>
              </a:rPr>
              <a:t>sus-pubienne</a:t>
            </a:r>
            <a:r>
              <a:rPr lang="fr-FR" altLang="fr-FR" sz="2200" dirty="0">
                <a:ea typeface="ＭＳ Ｐゴシック" charset="-128"/>
              </a:rPr>
              <a:t>. Il présente une polypnée, une pression artérielle systolique à 90 </a:t>
            </a:r>
            <a:r>
              <a:rPr lang="fr-FR" altLang="fr-FR" sz="2200" dirty="0" err="1">
                <a:ea typeface="ＭＳ Ｐゴシック" charset="-128"/>
              </a:rPr>
              <a:t>mmHg</a:t>
            </a:r>
            <a:r>
              <a:rPr lang="fr-FR" altLang="fr-FR" sz="2200" dirty="0">
                <a:ea typeface="ＭＳ Ｐゴシック" charset="-128"/>
              </a:rPr>
              <a:t> et des marbrures des membres inférieurs.</a:t>
            </a:r>
          </a:p>
        </p:txBody>
      </p:sp>
      <p:sp>
        <p:nvSpPr>
          <p:cNvPr id="52227" name="Espace réservé du contenu 3"/>
          <p:cNvSpPr txBox="1">
            <a:spLocks/>
          </p:cNvSpPr>
          <p:nvPr/>
        </p:nvSpPr>
        <p:spPr bwMode="auto">
          <a:xfrm>
            <a:off x="128588" y="2255838"/>
            <a:ext cx="8939212"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 typeface="Calibri" pitchFamily="34" charset="0"/>
              <a:buAutoNum type="arabicPeriod"/>
            </a:pPr>
            <a:r>
              <a:rPr lang="fr-FR" altLang="fr-FR" sz="2400" b="1" dirty="0"/>
              <a:t>Quel diagnostic devez-vous évoquer ? Sur quels arguments ? </a:t>
            </a:r>
          </a:p>
        </p:txBody>
      </p:sp>
      <p:sp>
        <p:nvSpPr>
          <p:cNvPr id="6" name="ZoneTexte 5">
            <a:extLst>
              <a:ext uri="{FF2B5EF4-FFF2-40B4-BE49-F238E27FC236}">
                <a16:creationId xmlns:a16="http://schemas.microsoft.com/office/drawing/2014/main" id="{BD9239B6-5145-4243-A842-9F12C793A9D2}"/>
              </a:ext>
            </a:extLst>
          </p:cNvPr>
          <p:cNvSpPr txBox="1"/>
          <p:nvPr/>
        </p:nvSpPr>
        <p:spPr>
          <a:xfrm>
            <a:off x="85725" y="2772000"/>
            <a:ext cx="9015413" cy="3785652"/>
          </a:xfrm>
          <a:prstGeom prst="rect">
            <a:avLst/>
          </a:prstGeom>
          <a:solidFill>
            <a:schemeClr val="bg1"/>
          </a:solidFill>
        </p:spPr>
        <p:txBody>
          <a:bodyPr>
            <a:spAutoFit/>
          </a:bodyPr>
          <a:lstStyle/>
          <a:p>
            <a:pPr marL="457200" indent="-457200">
              <a:buFont typeface="Arial" panose="020B0604020202020204" pitchFamily="34" charset="0"/>
              <a:buChar char="•"/>
              <a:defRPr/>
            </a:pPr>
            <a:r>
              <a:rPr lang="fr-FR" sz="2400" b="1" dirty="0">
                <a:latin typeface="+mn-lt"/>
              </a:rPr>
              <a:t>Diagnostic</a:t>
            </a:r>
            <a:r>
              <a:rPr lang="fr-FR" sz="2400" dirty="0">
                <a:latin typeface="+mn-lt"/>
              </a:rPr>
              <a:t> : </a:t>
            </a:r>
            <a:r>
              <a:rPr lang="fr-FR" sz="2400" b="1" dirty="0">
                <a:solidFill>
                  <a:schemeClr val="accent6">
                    <a:lumMod val="75000"/>
                  </a:schemeClr>
                </a:solidFill>
                <a:latin typeface="+mn-lt"/>
              </a:rPr>
              <a:t>infection urinaire masculine « grave »</a:t>
            </a:r>
          </a:p>
          <a:p>
            <a:pPr marL="457200" indent="-457200">
              <a:buFont typeface="Arial" panose="020B0604020202020204" pitchFamily="34" charset="0"/>
              <a:buChar char="•"/>
              <a:defRPr/>
            </a:pPr>
            <a:r>
              <a:rPr lang="fr-FR" sz="2400" b="1" dirty="0">
                <a:latin typeface="+mn-lt"/>
              </a:rPr>
              <a:t>Arguments</a:t>
            </a:r>
            <a:r>
              <a:rPr lang="fr-FR" sz="2400" dirty="0">
                <a:latin typeface="+mn-lt"/>
              </a:rPr>
              <a:t> :</a:t>
            </a:r>
          </a:p>
          <a:p>
            <a:pPr marL="914400" lvl="1" indent="-457200">
              <a:buFont typeface="Police système"/>
              <a:buChar char="-"/>
              <a:defRPr/>
            </a:pPr>
            <a:r>
              <a:rPr lang="fr-FR" sz="2400" dirty="0">
                <a:latin typeface="+mn-lt"/>
              </a:rPr>
              <a:t>Terrain : </a:t>
            </a:r>
            <a:r>
              <a:rPr lang="fr-FR" sz="2400" dirty="0">
                <a:solidFill>
                  <a:schemeClr val="accent6">
                    <a:lumMod val="75000"/>
                  </a:schemeClr>
                </a:solidFill>
                <a:latin typeface="+mn-lt"/>
              </a:rPr>
              <a:t>homme, 75 ans</a:t>
            </a:r>
          </a:p>
          <a:p>
            <a:pPr marL="914400" lvl="1" indent="-457200">
              <a:buFont typeface="Police système"/>
              <a:buChar char="-"/>
              <a:defRPr/>
            </a:pPr>
            <a:r>
              <a:rPr lang="fr-FR" sz="2400" dirty="0">
                <a:latin typeface="+mn-lt"/>
              </a:rPr>
              <a:t>Signes généraux : </a:t>
            </a:r>
            <a:r>
              <a:rPr lang="fr-FR" sz="2400" dirty="0">
                <a:solidFill>
                  <a:schemeClr val="accent6">
                    <a:lumMod val="75000"/>
                  </a:schemeClr>
                </a:solidFill>
                <a:latin typeface="+mn-lt"/>
              </a:rPr>
              <a:t>fièvre, syndrome grippal, frissons</a:t>
            </a:r>
          </a:p>
          <a:p>
            <a:pPr marL="914400" lvl="1" indent="-457200">
              <a:buFont typeface="Police système"/>
              <a:buChar char="-"/>
              <a:defRPr/>
            </a:pPr>
            <a:r>
              <a:rPr lang="fr-FR" sz="2400" dirty="0">
                <a:latin typeface="+mn-lt"/>
              </a:rPr>
              <a:t>Signes fonctionnels : </a:t>
            </a:r>
            <a:r>
              <a:rPr lang="fr-FR" sz="2400" dirty="0">
                <a:solidFill>
                  <a:schemeClr val="accent6">
                    <a:lumMod val="75000"/>
                  </a:schemeClr>
                </a:solidFill>
                <a:latin typeface="+mn-lt"/>
              </a:rPr>
              <a:t>douleurs lombaires bilatérales, petite pollakiurie, gêne </a:t>
            </a:r>
            <a:r>
              <a:rPr lang="fr-FR" sz="2400" dirty="0" err="1">
                <a:solidFill>
                  <a:schemeClr val="accent6">
                    <a:lumMod val="75000"/>
                  </a:schemeClr>
                </a:solidFill>
                <a:latin typeface="+mn-lt"/>
              </a:rPr>
              <a:t>sus-pubienne</a:t>
            </a:r>
            <a:endParaRPr lang="fr-FR" sz="2400" dirty="0">
              <a:solidFill>
                <a:schemeClr val="accent6">
                  <a:lumMod val="75000"/>
                </a:schemeClr>
              </a:solidFill>
              <a:latin typeface="+mn-lt"/>
            </a:endParaRPr>
          </a:p>
          <a:p>
            <a:pPr marL="914400" lvl="1" indent="-457200">
              <a:buFont typeface="Police système"/>
              <a:buChar char="-"/>
              <a:defRPr/>
            </a:pPr>
            <a:r>
              <a:rPr lang="fr-FR" sz="2400" dirty="0">
                <a:latin typeface="+mn-lt"/>
              </a:rPr>
              <a:t>Examen clinique : </a:t>
            </a:r>
            <a:r>
              <a:rPr lang="fr-FR" sz="2400" dirty="0">
                <a:solidFill>
                  <a:schemeClr val="accent6">
                    <a:lumMod val="75000"/>
                  </a:schemeClr>
                </a:solidFill>
                <a:latin typeface="+mn-lt"/>
              </a:rPr>
              <a:t>douleur lombaire provoquée par la palpation/percussion de la fosse lombaire, marbrures, polypnée</a:t>
            </a:r>
          </a:p>
          <a:p>
            <a:pPr marL="914400" lvl="1" indent="-457200">
              <a:buFont typeface="Police système"/>
              <a:buChar char="-"/>
              <a:defRPr/>
            </a:pPr>
            <a:r>
              <a:rPr lang="fr-FR" sz="2400" dirty="0">
                <a:latin typeface="+mn-lt"/>
              </a:rPr>
              <a:t>Signes de gravité ? </a:t>
            </a:r>
            <a:r>
              <a:rPr lang="fr-FR" sz="2400" dirty="0">
                <a:solidFill>
                  <a:schemeClr val="accent6">
                    <a:lumMod val="75000"/>
                  </a:schemeClr>
                </a:solidFill>
                <a:latin typeface="+mn-lt"/>
              </a:rPr>
              <a:t>sepsis (calculer le score Quick SOFA) -&gt; polypnée, hypoTA</a:t>
            </a:r>
          </a:p>
        </p:txBody>
      </p:sp>
    </p:spTree>
    <p:extLst>
      <p:ext uri="{BB962C8B-B14F-4D97-AF65-F5344CB8AC3E}">
        <p14:creationId xmlns:p14="http://schemas.microsoft.com/office/powerpoint/2010/main" val="259424148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p:cNvSpPr>
            <a:spLocks noGrp="1"/>
          </p:cNvSpPr>
          <p:nvPr>
            <p:ph idx="1"/>
          </p:nvPr>
        </p:nvSpPr>
        <p:spPr>
          <a:xfrm>
            <a:off x="147638" y="946150"/>
            <a:ext cx="8890000" cy="5537200"/>
          </a:xfrm>
          <a:solidFill>
            <a:schemeClr val="bg1"/>
          </a:solidFill>
        </p:spPr>
        <p:txBody>
          <a:bodyPr/>
          <a:lstStyle/>
          <a:p>
            <a:pPr eaLnBrk="1" hangingPunct="1">
              <a:lnSpc>
                <a:spcPct val="120000"/>
              </a:lnSpc>
            </a:pPr>
            <a:r>
              <a:rPr lang="fr-FR" altLang="fr-FR" sz="2400" b="1" dirty="0">
                <a:ea typeface="ＭＳ Ｐゴシック" pitchFamily="34" charset="-128"/>
              </a:rPr>
              <a:t>Prélèvement 1 </a:t>
            </a:r>
            <a:r>
              <a:rPr lang="fr-FR" altLang="fr-FR" sz="2400" b="1" dirty="0" smtClean="0">
                <a:ea typeface="ＭＳ Ｐゴシック" pitchFamily="34" charset="-128"/>
              </a:rPr>
              <a:t>:</a:t>
            </a:r>
          </a:p>
          <a:p>
            <a:pPr eaLnBrk="1" hangingPunct="1">
              <a:lnSpc>
                <a:spcPct val="120000"/>
              </a:lnSpc>
            </a:pPr>
            <a:endParaRPr lang="fr-FR" altLang="fr-FR" sz="2400" b="1" dirty="0">
              <a:solidFill>
                <a:schemeClr val="accent6">
                  <a:lumMod val="75000"/>
                </a:schemeClr>
              </a:solidFill>
              <a:ea typeface="ＭＳ Ｐゴシック" pitchFamily="34" charset="-128"/>
            </a:endParaRPr>
          </a:p>
          <a:p>
            <a:pPr eaLnBrk="1" hangingPunct="1">
              <a:lnSpc>
                <a:spcPct val="120000"/>
              </a:lnSpc>
            </a:pPr>
            <a:endParaRPr lang="fr-FR" altLang="fr-FR" sz="2400" b="1" dirty="0">
              <a:solidFill>
                <a:schemeClr val="accent6">
                  <a:lumMod val="75000"/>
                </a:schemeClr>
              </a:solidFill>
              <a:ea typeface="ＭＳ Ｐゴシック" pitchFamily="34" charset="-128"/>
            </a:endParaRPr>
          </a:p>
          <a:p>
            <a:pPr eaLnBrk="1" hangingPunct="1">
              <a:lnSpc>
                <a:spcPct val="120000"/>
              </a:lnSpc>
            </a:pPr>
            <a:r>
              <a:rPr lang="fr-FR" altLang="fr-FR" sz="2400" b="1" dirty="0">
                <a:ea typeface="ＭＳ Ｐゴシック" pitchFamily="34" charset="-128"/>
              </a:rPr>
              <a:t>Prélèvement 2 : </a:t>
            </a:r>
          </a:p>
          <a:p>
            <a:pPr lvl="1" eaLnBrk="1" hangingPunct="1">
              <a:lnSpc>
                <a:spcPct val="120000"/>
              </a:lnSpc>
            </a:pPr>
            <a:r>
              <a:rPr lang="fr-FR" altLang="fr-FR" dirty="0">
                <a:ea typeface="ＭＳ Ｐゴシック" pitchFamily="34" charset="-128"/>
              </a:rPr>
              <a:t>Nom de l’examen : </a:t>
            </a:r>
          </a:p>
          <a:p>
            <a:pPr lvl="1" eaLnBrk="1" hangingPunct="1">
              <a:lnSpc>
                <a:spcPct val="120000"/>
              </a:lnSpc>
            </a:pPr>
            <a:r>
              <a:rPr lang="fr-FR" altLang="fr-FR" dirty="0">
                <a:ea typeface="ＭＳ Ｐゴシック" pitchFamily="34" charset="-128"/>
              </a:rPr>
              <a:t>Précautions de réalisation :</a:t>
            </a:r>
          </a:p>
        </p:txBody>
      </p:sp>
      <p:sp>
        <p:nvSpPr>
          <p:cNvPr id="31746" name="Espace réservé du contenu 3"/>
          <p:cNvSpPr txBox="1">
            <a:spLocks/>
          </p:cNvSpPr>
          <p:nvPr/>
        </p:nvSpPr>
        <p:spPr bwMode="auto">
          <a:xfrm>
            <a:off x="46038" y="11113"/>
            <a:ext cx="9097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Century Gothic" panose="020B0502020202020204" pitchFamily="34" charset="0"/>
              <a:buAutoNum type="arabicPeriod" startAt="2"/>
              <a:defRPr/>
            </a:pPr>
            <a:r>
              <a:rPr lang="fr-FR" altLang="fr-FR" sz="2400" b="1" dirty="0"/>
              <a:t>Quels sont les prélèvements et examens que vous allez prescrire ? Expliquez les précautions à respecter lors des prélèvements (1/2)</a:t>
            </a:r>
          </a:p>
          <a:p>
            <a:pPr marL="0" indent="0" eaLnBrk="1" hangingPunct="1">
              <a:buFont typeface="Arial" panose="020B0604020202020204" pitchFamily="34" charset="0"/>
              <a:buNone/>
              <a:defRPr/>
            </a:pPr>
            <a:endParaRPr lang="fr-FR" altLang="fr-FR" sz="2400" b="1" dirty="0"/>
          </a:p>
        </p:txBody>
      </p:sp>
    </p:spTree>
    <p:extLst>
      <p:ext uri="{BB962C8B-B14F-4D97-AF65-F5344CB8AC3E}">
        <p14:creationId xmlns:p14="http://schemas.microsoft.com/office/powerpoint/2010/main" val="74860013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p:cNvSpPr>
            <a:spLocks noGrp="1"/>
          </p:cNvSpPr>
          <p:nvPr>
            <p:ph idx="1"/>
          </p:nvPr>
        </p:nvSpPr>
        <p:spPr>
          <a:xfrm>
            <a:off x="147638" y="946150"/>
            <a:ext cx="8890000" cy="5537200"/>
          </a:xfrm>
          <a:solidFill>
            <a:schemeClr val="bg1"/>
          </a:solidFill>
        </p:spPr>
        <p:txBody>
          <a:bodyPr/>
          <a:lstStyle/>
          <a:p>
            <a:pPr eaLnBrk="1" hangingPunct="1">
              <a:lnSpc>
                <a:spcPct val="120000"/>
              </a:lnSpc>
            </a:pPr>
            <a:r>
              <a:rPr lang="fr-FR" altLang="fr-FR" sz="2400" b="1" dirty="0">
                <a:ea typeface="ＭＳ Ｐゴシック" pitchFamily="34" charset="-128"/>
              </a:rPr>
              <a:t>Prélèvement 1 : </a:t>
            </a:r>
            <a:r>
              <a:rPr lang="fr-FR" altLang="fr-FR" sz="2400" b="1" dirty="0">
                <a:solidFill>
                  <a:schemeClr val="accent6">
                    <a:lumMod val="75000"/>
                  </a:schemeClr>
                </a:solidFill>
                <a:ea typeface="ＭＳ Ｐゴシック" pitchFamily="34" charset="-128"/>
              </a:rPr>
              <a:t>urines pour BU</a:t>
            </a:r>
          </a:p>
          <a:p>
            <a:pPr eaLnBrk="1" hangingPunct="1">
              <a:lnSpc>
                <a:spcPct val="120000"/>
              </a:lnSpc>
            </a:pPr>
            <a:endParaRPr lang="fr-FR" altLang="fr-FR" sz="2400" b="1" dirty="0">
              <a:solidFill>
                <a:schemeClr val="accent6">
                  <a:lumMod val="75000"/>
                </a:schemeClr>
              </a:solidFill>
              <a:ea typeface="ＭＳ Ｐゴシック" pitchFamily="34" charset="-128"/>
            </a:endParaRPr>
          </a:p>
          <a:p>
            <a:pPr eaLnBrk="1" hangingPunct="1">
              <a:lnSpc>
                <a:spcPct val="120000"/>
              </a:lnSpc>
            </a:pPr>
            <a:endParaRPr lang="fr-FR" altLang="fr-FR" sz="2400" b="1" dirty="0">
              <a:solidFill>
                <a:schemeClr val="accent6">
                  <a:lumMod val="75000"/>
                </a:schemeClr>
              </a:solidFill>
              <a:ea typeface="ＭＳ Ｐゴシック" pitchFamily="34" charset="-128"/>
            </a:endParaRPr>
          </a:p>
          <a:p>
            <a:pPr eaLnBrk="1" hangingPunct="1">
              <a:lnSpc>
                <a:spcPct val="120000"/>
              </a:lnSpc>
            </a:pPr>
            <a:r>
              <a:rPr lang="fr-FR" altLang="fr-FR" sz="2400" b="1" dirty="0">
                <a:ea typeface="ＭＳ Ｐゴシック" pitchFamily="34" charset="-128"/>
              </a:rPr>
              <a:t>Prélèvement 2 : </a:t>
            </a:r>
          </a:p>
          <a:p>
            <a:pPr lvl="1" eaLnBrk="1" hangingPunct="1">
              <a:lnSpc>
                <a:spcPct val="120000"/>
              </a:lnSpc>
            </a:pPr>
            <a:r>
              <a:rPr lang="fr-FR" altLang="fr-FR" dirty="0">
                <a:ea typeface="ＭＳ Ｐゴシック" pitchFamily="34" charset="-128"/>
              </a:rPr>
              <a:t>Nom de l’examen : </a:t>
            </a:r>
          </a:p>
          <a:p>
            <a:pPr lvl="1" eaLnBrk="1" hangingPunct="1">
              <a:lnSpc>
                <a:spcPct val="120000"/>
              </a:lnSpc>
            </a:pPr>
            <a:r>
              <a:rPr lang="fr-FR" altLang="fr-FR" dirty="0">
                <a:ea typeface="ＭＳ Ｐゴシック" pitchFamily="34" charset="-128"/>
              </a:rPr>
              <a:t>Précautions de réalisation :</a:t>
            </a:r>
          </a:p>
        </p:txBody>
      </p:sp>
      <p:sp>
        <p:nvSpPr>
          <p:cNvPr id="31746" name="Espace réservé du contenu 3"/>
          <p:cNvSpPr txBox="1">
            <a:spLocks/>
          </p:cNvSpPr>
          <p:nvPr/>
        </p:nvSpPr>
        <p:spPr bwMode="auto">
          <a:xfrm>
            <a:off x="46038" y="11113"/>
            <a:ext cx="9097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Century Gothic" panose="020B0502020202020204" pitchFamily="34" charset="0"/>
              <a:buAutoNum type="arabicPeriod" startAt="2"/>
              <a:defRPr/>
            </a:pPr>
            <a:r>
              <a:rPr lang="fr-FR" altLang="fr-FR" sz="2400" b="1" dirty="0"/>
              <a:t>Quels sont les prélèvements et examens que vous allez prescrire ? Expliquez les précautions à respecter lors des prélèvements (1/2)</a:t>
            </a:r>
          </a:p>
          <a:p>
            <a:pPr marL="0" indent="0" eaLnBrk="1" hangingPunct="1">
              <a:buFont typeface="Arial" panose="020B0604020202020204" pitchFamily="34" charset="0"/>
              <a:buNone/>
              <a:defRPr/>
            </a:pPr>
            <a:endParaRPr lang="fr-FR" altLang="fr-FR" sz="2400" b="1" dirty="0"/>
          </a:p>
        </p:txBody>
      </p:sp>
    </p:spTree>
    <p:extLst>
      <p:ext uri="{BB962C8B-B14F-4D97-AF65-F5344CB8AC3E}">
        <p14:creationId xmlns:p14="http://schemas.microsoft.com/office/powerpoint/2010/main" val="40263694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re 1"/>
          <p:cNvSpPr>
            <a:spLocks noGrp="1"/>
          </p:cNvSpPr>
          <p:nvPr>
            <p:ph type="title"/>
          </p:nvPr>
        </p:nvSpPr>
        <p:spPr>
          <a:xfrm>
            <a:off x="457200" y="30163"/>
            <a:ext cx="8229600" cy="1143000"/>
          </a:xfrm>
        </p:spPr>
        <p:txBody>
          <a:bodyPr/>
          <a:lstStyle/>
          <a:p>
            <a:r>
              <a:rPr lang="fr-FR" altLang="fr-FR">
                <a:ea typeface="ＭＳ Ｐゴシック" pitchFamily="34" charset="-128"/>
              </a:rPr>
              <a:t>Intérêt diagnostique de la BU</a:t>
            </a:r>
          </a:p>
        </p:txBody>
      </p:sp>
      <p:sp>
        <p:nvSpPr>
          <p:cNvPr id="54275" name="Espace réservé du contenu 2"/>
          <p:cNvSpPr>
            <a:spLocks noGrp="1"/>
          </p:cNvSpPr>
          <p:nvPr>
            <p:ph idx="1"/>
          </p:nvPr>
        </p:nvSpPr>
        <p:spPr>
          <a:xfrm>
            <a:off x="223838" y="1095375"/>
            <a:ext cx="8661400" cy="5437188"/>
          </a:xfrm>
        </p:spPr>
        <p:txBody>
          <a:bodyPr/>
          <a:lstStyle/>
          <a:p>
            <a:r>
              <a:rPr lang="fr-FR" altLang="fr-FR" b="1" dirty="0">
                <a:ea typeface="ＭＳ Ｐゴシック" pitchFamily="34" charset="-128"/>
              </a:rPr>
              <a:t>Chez la femme symptomatique </a:t>
            </a:r>
            <a:r>
              <a:rPr lang="fr-FR" altLang="fr-FR" dirty="0">
                <a:ea typeface="ＭＳ Ｐゴシック" pitchFamily="34" charset="-128"/>
              </a:rPr>
              <a:t>: </a:t>
            </a:r>
          </a:p>
          <a:p>
            <a:pPr lvl="1"/>
            <a:r>
              <a:rPr lang="fr-FR" altLang="fr-FR" dirty="0">
                <a:ea typeface="ＭＳ Ｐゴシック" pitchFamily="34" charset="-128"/>
              </a:rPr>
              <a:t>VPN : □</a:t>
            </a:r>
            <a:r>
              <a:rPr lang="fr-FR" altLang="fr-FR" dirty="0">
                <a:solidFill>
                  <a:srgbClr val="FF0000"/>
                </a:solidFill>
                <a:ea typeface="ＭＳ Ｐゴシック" pitchFamily="34" charset="-128"/>
              </a:rPr>
              <a:t> </a:t>
            </a:r>
            <a:r>
              <a:rPr lang="fr-FR" altLang="fr-FR" dirty="0">
                <a:ea typeface="ＭＳ Ｐゴシック" pitchFamily="34" charset="-128"/>
              </a:rPr>
              <a:t>bonne □mauvaise ?</a:t>
            </a:r>
          </a:p>
          <a:p>
            <a:pPr lvl="1"/>
            <a:r>
              <a:rPr lang="fr-FR" altLang="fr-FR" dirty="0">
                <a:ea typeface="ＭＳ Ｐゴシック" pitchFamily="34" charset="-128"/>
              </a:rPr>
              <a:t>VPP : □bonne □</a:t>
            </a:r>
            <a:r>
              <a:rPr lang="fr-FR" altLang="fr-FR" dirty="0">
                <a:solidFill>
                  <a:srgbClr val="FF0000"/>
                </a:solidFill>
                <a:ea typeface="ＭＳ Ｐゴシック" pitchFamily="34" charset="-128"/>
              </a:rPr>
              <a:t> </a:t>
            </a:r>
            <a:r>
              <a:rPr lang="fr-FR" altLang="fr-FR" dirty="0">
                <a:ea typeface="ＭＳ Ｐゴシック" pitchFamily="34" charset="-128"/>
              </a:rPr>
              <a:t>mauvaise ?</a:t>
            </a:r>
          </a:p>
          <a:p>
            <a:pPr lvl="1"/>
            <a:r>
              <a:rPr lang="fr-FR" altLang="fr-FR" dirty="0">
                <a:ea typeface="ＭＳ Ｐゴシック" pitchFamily="34" charset="-128"/>
              </a:rPr>
              <a:t>DONC si BU – qu’en concluez-vous ? </a:t>
            </a:r>
          </a:p>
          <a:p>
            <a:pPr lvl="1"/>
            <a:endParaRPr lang="fr-FR" altLang="fr-FR" b="1" dirty="0">
              <a:solidFill>
                <a:srgbClr val="F79646"/>
              </a:solidFill>
              <a:ea typeface="ＭＳ Ｐゴシック" pitchFamily="34" charset="-128"/>
            </a:endParaRPr>
          </a:p>
          <a:p>
            <a:pPr lvl="1"/>
            <a:endParaRPr lang="fr-FR" altLang="fr-FR" b="1" dirty="0">
              <a:solidFill>
                <a:srgbClr val="F79646"/>
              </a:solidFill>
              <a:ea typeface="ＭＳ Ｐゴシック" pitchFamily="34" charset="-128"/>
            </a:endParaRPr>
          </a:p>
          <a:p>
            <a:r>
              <a:rPr lang="fr-FR" altLang="fr-FR" b="1" dirty="0">
                <a:ea typeface="ＭＳ Ｐゴシック" pitchFamily="34" charset="-128"/>
              </a:rPr>
              <a:t>Chez l’homme symptomatique </a:t>
            </a:r>
            <a:r>
              <a:rPr lang="fr-FR" altLang="fr-FR" dirty="0">
                <a:ea typeface="ＭＳ Ｐゴシック" pitchFamily="34" charset="-128"/>
              </a:rPr>
              <a:t>: </a:t>
            </a:r>
          </a:p>
          <a:p>
            <a:pPr lvl="1"/>
            <a:r>
              <a:rPr lang="fr-FR" altLang="fr-FR" dirty="0">
                <a:ea typeface="ＭＳ Ｐゴシック" pitchFamily="34" charset="-128"/>
              </a:rPr>
              <a:t>VPN : □bonne □</a:t>
            </a:r>
            <a:r>
              <a:rPr lang="fr-FR" altLang="fr-FR" dirty="0">
                <a:solidFill>
                  <a:srgbClr val="FF0000"/>
                </a:solidFill>
                <a:ea typeface="ＭＳ Ｐゴシック" pitchFamily="34" charset="-128"/>
              </a:rPr>
              <a:t> </a:t>
            </a:r>
            <a:r>
              <a:rPr lang="fr-FR" altLang="fr-FR" dirty="0">
                <a:ea typeface="ＭＳ Ｐゴシック" pitchFamily="34" charset="-128"/>
              </a:rPr>
              <a:t>mauvaise ?</a:t>
            </a:r>
          </a:p>
          <a:p>
            <a:pPr lvl="1"/>
            <a:r>
              <a:rPr lang="fr-FR" altLang="fr-FR" dirty="0">
                <a:ea typeface="ＭＳ Ｐゴシック" pitchFamily="34" charset="-128"/>
              </a:rPr>
              <a:t>VPP : □</a:t>
            </a:r>
            <a:r>
              <a:rPr lang="fr-FR" altLang="fr-FR" dirty="0">
                <a:solidFill>
                  <a:srgbClr val="FF0000"/>
                </a:solidFill>
                <a:ea typeface="ＭＳ Ｐゴシック" pitchFamily="34" charset="-128"/>
              </a:rPr>
              <a:t> </a:t>
            </a:r>
            <a:r>
              <a:rPr lang="fr-FR" altLang="fr-FR" dirty="0">
                <a:ea typeface="ＭＳ Ｐゴシック" pitchFamily="34" charset="-128"/>
              </a:rPr>
              <a:t>bonne □mauvaise ?</a:t>
            </a:r>
          </a:p>
          <a:p>
            <a:pPr lvl="1"/>
            <a:r>
              <a:rPr lang="fr-FR" altLang="fr-FR" dirty="0">
                <a:ea typeface="ＭＳ Ｐゴシック" pitchFamily="34" charset="-128"/>
              </a:rPr>
              <a:t>DONC si BU – ou si BU +, quel examen prescrivez-vous ? </a:t>
            </a:r>
            <a:endParaRPr lang="fr-FR" altLang="fr-FR" b="1" dirty="0">
              <a:solidFill>
                <a:srgbClr val="F79646"/>
              </a:solidFill>
              <a:ea typeface="ＭＳ Ｐゴシック" pitchFamily="34" charset="-128"/>
            </a:endParaRPr>
          </a:p>
        </p:txBody>
      </p:sp>
      <p:pic>
        <p:nvPicPr>
          <p:cNvPr id="54276" name="Imag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88163" y="2924175"/>
            <a:ext cx="2171700" cy="157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802026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re 1"/>
          <p:cNvSpPr>
            <a:spLocks noGrp="1"/>
          </p:cNvSpPr>
          <p:nvPr>
            <p:ph type="title"/>
          </p:nvPr>
        </p:nvSpPr>
        <p:spPr>
          <a:xfrm>
            <a:off x="457200" y="30163"/>
            <a:ext cx="8229600" cy="1143000"/>
          </a:xfrm>
        </p:spPr>
        <p:txBody>
          <a:bodyPr/>
          <a:lstStyle/>
          <a:p>
            <a:r>
              <a:rPr lang="fr-FR" altLang="fr-FR">
                <a:ea typeface="ＭＳ Ｐゴシック" pitchFamily="34" charset="-128"/>
              </a:rPr>
              <a:t>Intérêt diagnostique de la BU</a:t>
            </a:r>
          </a:p>
        </p:txBody>
      </p:sp>
      <p:sp>
        <p:nvSpPr>
          <p:cNvPr id="55299" name="Espace réservé du contenu 2"/>
          <p:cNvSpPr>
            <a:spLocks noGrp="1"/>
          </p:cNvSpPr>
          <p:nvPr>
            <p:ph idx="1"/>
          </p:nvPr>
        </p:nvSpPr>
        <p:spPr>
          <a:xfrm>
            <a:off x="223838" y="1095375"/>
            <a:ext cx="8661400" cy="5437188"/>
          </a:xfrm>
        </p:spPr>
        <p:txBody>
          <a:bodyPr/>
          <a:lstStyle/>
          <a:p>
            <a:r>
              <a:rPr lang="fr-FR" altLang="fr-FR" b="1" dirty="0">
                <a:ea typeface="ＭＳ Ｐゴシック" pitchFamily="34" charset="-128"/>
              </a:rPr>
              <a:t>Chez la femme symptomatique </a:t>
            </a:r>
            <a:r>
              <a:rPr lang="fr-FR" altLang="fr-FR" dirty="0">
                <a:ea typeface="ＭＳ Ｐゴシック" pitchFamily="34" charset="-128"/>
              </a:rPr>
              <a:t>: </a:t>
            </a:r>
          </a:p>
          <a:p>
            <a:pPr lvl="1"/>
            <a:r>
              <a:rPr lang="fr-FR" altLang="fr-FR" dirty="0">
                <a:ea typeface="ＭＳ Ｐゴシック" pitchFamily="34" charset="-128"/>
              </a:rPr>
              <a:t>VPN : </a:t>
            </a:r>
            <a:r>
              <a:rPr lang="fr-FR" altLang="fr-FR" dirty="0">
                <a:solidFill>
                  <a:schemeClr val="accent6">
                    <a:lumMod val="75000"/>
                  </a:schemeClr>
                </a:solidFill>
                <a:ea typeface="ＭＳ Ｐゴシック" pitchFamily="34" charset="-128"/>
              </a:rPr>
              <a:t>☒</a:t>
            </a:r>
            <a:r>
              <a:rPr lang="fr-FR" altLang="fr-FR" dirty="0">
                <a:solidFill>
                  <a:srgbClr val="FF0000"/>
                </a:solidFill>
                <a:ea typeface="ＭＳ Ｐゴシック" pitchFamily="34" charset="-128"/>
              </a:rPr>
              <a:t> </a:t>
            </a:r>
            <a:r>
              <a:rPr lang="fr-FR" altLang="fr-FR" dirty="0">
                <a:ea typeface="ＭＳ Ｐゴシック" pitchFamily="34" charset="-128"/>
              </a:rPr>
              <a:t>bonne □mauvaise ?</a:t>
            </a:r>
          </a:p>
          <a:p>
            <a:pPr lvl="1"/>
            <a:r>
              <a:rPr lang="fr-FR" altLang="fr-FR" dirty="0">
                <a:ea typeface="ＭＳ Ｐゴシック" pitchFamily="34" charset="-128"/>
              </a:rPr>
              <a:t>VPP : □bonne </a:t>
            </a:r>
            <a:r>
              <a:rPr lang="fr-FR" altLang="fr-FR" dirty="0">
                <a:solidFill>
                  <a:schemeClr val="accent6">
                    <a:lumMod val="75000"/>
                  </a:schemeClr>
                </a:solidFill>
                <a:ea typeface="ＭＳ Ｐゴシック" pitchFamily="34" charset="-128"/>
              </a:rPr>
              <a:t>☒</a:t>
            </a:r>
            <a:r>
              <a:rPr lang="fr-FR" altLang="fr-FR" dirty="0">
                <a:solidFill>
                  <a:srgbClr val="FF0000"/>
                </a:solidFill>
                <a:ea typeface="ＭＳ Ｐゴシック" pitchFamily="34" charset="-128"/>
              </a:rPr>
              <a:t> </a:t>
            </a:r>
            <a:r>
              <a:rPr lang="fr-FR" altLang="fr-FR" dirty="0">
                <a:ea typeface="ＭＳ Ｐゴシック" pitchFamily="34" charset="-128"/>
              </a:rPr>
              <a:t>mauvaise ?</a:t>
            </a:r>
          </a:p>
          <a:p>
            <a:pPr lvl="1"/>
            <a:r>
              <a:rPr lang="fr-FR" altLang="fr-FR" dirty="0">
                <a:ea typeface="ＭＳ Ｐゴシック" pitchFamily="34" charset="-128"/>
              </a:rPr>
              <a:t>DONC si BU – qu’en concluez-vous ? </a:t>
            </a:r>
            <a:r>
              <a:rPr lang="fr-FR" altLang="fr-FR" dirty="0">
                <a:solidFill>
                  <a:schemeClr val="accent6">
                    <a:lumMod val="75000"/>
                  </a:schemeClr>
                </a:solidFill>
                <a:ea typeface="ＭＳ Ｐゴシック" pitchFamily="34" charset="-128"/>
              </a:rPr>
              <a:t>ce n’est pas une infection urinaire</a:t>
            </a:r>
          </a:p>
          <a:p>
            <a:pPr marL="457200" lvl="1" indent="0">
              <a:buNone/>
            </a:pPr>
            <a:endParaRPr lang="fr-FR" altLang="fr-FR" b="1" dirty="0">
              <a:solidFill>
                <a:srgbClr val="F79646"/>
              </a:solidFill>
              <a:ea typeface="ＭＳ Ｐゴシック" pitchFamily="34" charset="-128"/>
            </a:endParaRPr>
          </a:p>
          <a:p>
            <a:r>
              <a:rPr lang="fr-FR" altLang="fr-FR" b="1" dirty="0">
                <a:ea typeface="ＭＳ Ｐゴシック" pitchFamily="34" charset="-128"/>
              </a:rPr>
              <a:t>Chez l’homme symptomatique </a:t>
            </a:r>
            <a:r>
              <a:rPr lang="fr-FR" altLang="fr-FR" dirty="0">
                <a:ea typeface="ＭＳ Ｐゴシック" pitchFamily="34" charset="-128"/>
              </a:rPr>
              <a:t>: </a:t>
            </a:r>
          </a:p>
          <a:p>
            <a:pPr lvl="1"/>
            <a:r>
              <a:rPr lang="fr-FR" altLang="fr-FR" dirty="0">
                <a:ea typeface="ＭＳ Ｐゴシック" pitchFamily="34" charset="-128"/>
              </a:rPr>
              <a:t>VPN : □bonne </a:t>
            </a:r>
            <a:r>
              <a:rPr lang="fr-FR" altLang="fr-FR" dirty="0">
                <a:solidFill>
                  <a:schemeClr val="accent6">
                    <a:lumMod val="75000"/>
                  </a:schemeClr>
                </a:solidFill>
                <a:ea typeface="ＭＳ Ｐゴシック" pitchFamily="34" charset="-128"/>
              </a:rPr>
              <a:t>☒</a:t>
            </a:r>
            <a:r>
              <a:rPr lang="fr-FR" altLang="fr-FR" dirty="0">
                <a:solidFill>
                  <a:srgbClr val="FF0000"/>
                </a:solidFill>
                <a:ea typeface="ＭＳ Ｐゴシック" pitchFamily="34" charset="-128"/>
              </a:rPr>
              <a:t> </a:t>
            </a:r>
            <a:r>
              <a:rPr lang="fr-FR" altLang="fr-FR" dirty="0">
                <a:ea typeface="ＭＳ Ｐゴシック" pitchFamily="34" charset="-128"/>
              </a:rPr>
              <a:t>mauvaise ?</a:t>
            </a:r>
          </a:p>
          <a:p>
            <a:pPr lvl="1"/>
            <a:r>
              <a:rPr lang="fr-FR" altLang="fr-FR" dirty="0">
                <a:ea typeface="ＭＳ Ｐゴシック" pitchFamily="34" charset="-128"/>
              </a:rPr>
              <a:t>VPP : </a:t>
            </a:r>
            <a:r>
              <a:rPr lang="fr-FR" altLang="fr-FR" dirty="0">
                <a:solidFill>
                  <a:schemeClr val="accent6">
                    <a:lumMod val="75000"/>
                  </a:schemeClr>
                </a:solidFill>
                <a:ea typeface="ＭＳ Ｐゴシック" pitchFamily="34" charset="-128"/>
              </a:rPr>
              <a:t>☒</a:t>
            </a:r>
            <a:r>
              <a:rPr lang="fr-FR" altLang="fr-FR" dirty="0">
                <a:solidFill>
                  <a:srgbClr val="FF0000"/>
                </a:solidFill>
                <a:ea typeface="ＭＳ Ｐゴシック" pitchFamily="34" charset="-128"/>
              </a:rPr>
              <a:t> </a:t>
            </a:r>
            <a:r>
              <a:rPr lang="fr-FR" altLang="fr-FR" dirty="0">
                <a:ea typeface="ＭＳ Ｐゴシック" pitchFamily="34" charset="-128"/>
              </a:rPr>
              <a:t>bonne □mauvaise ?</a:t>
            </a:r>
          </a:p>
          <a:p>
            <a:pPr lvl="1"/>
            <a:r>
              <a:rPr lang="fr-FR" altLang="fr-FR" dirty="0">
                <a:ea typeface="ＭＳ Ｐゴシック" pitchFamily="34" charset="-128"/>
              </a:rPr>
              <a:t>DONC si BU – ou si BU +, quel examen prescrivez-vous ? </a:t>
            </a:r>
            <a:r>
              <a:rPr lang="fr-FR" altLang="fr-FR" dirty="0">
                <a:solidFill>
                  <a:schemeClr val="accent6">
                    <a:lumMod val="75000"/>
                  </a:schemeClr>
                </a:solidFill>
                <a:ea typeface="ＭＳ Ｐゴシック" pitchFamily="34" charset="-128"/>
              </a:rPr>
              <a:t>ECBU</a:t>
            </a:r>
          </a:p>
          <a:p>
            <a:endParaRPr lang="fr-FR" altLang="fr-FR" b="1" dirty="0">
              <a:solidFill>
                <a:srgbClr val="F79646"/>
              </a:solidFill>
              <a:ea typeface="ＭＳ Ｐゴシック" pitchFamily="34" charset="-128"/>
            </a:endParaRPr>
          </a:p>
        </p:txBody>
      </p:sp>
      <p:pic>
        <p:nvPicPr>
          <p:cNvPr id="55300" name="Imag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88163" y="2924175"/>
            <a:ext cx="2171700" cy="157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5688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21094" y="2194108"/>
            <a:ext cx="8162650" cy="3444533"/>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spc="-5" dirty="0">
                <a:solidFill>
                  <a:schemeClr val="accent6">
                    <a:lumMod val="75000"/>
                  </a:schemeClr>
                </a:solidFill>
                <a:latin typeface="Calibri"/>
                <a:cs typeface="Calibri"/>
              </a:rPr>
              <a:t>Notion de</a:t>
            </a:r>
            <a:r>
              <a:rPr lang="fr-FR" sz="2400" spc="5" dirty="0">
                <a:solidFill>
                  <a:schemeClr val="accent6">
                    <a:lumMod val="75000"/>
                  </a:schemeClr>
                </a:solidFill>
                <a:latin typeface="Calibri"/>
                <a:cs typeface="Calibri"/>
              </a:rPr>
              <a:t> </a:t>
            </a:r>
            <a:r>
              <a:rPr lang="fr-FR" sz="2400" spc="-20" dirty="0">
                <a:solidFill>
                  <a:schemeClr val="accent6">
                    <a:lumMod val="75000"/>
                  </a:schemeClr>
                </a:solidFill>
                <a:latin typeface="Calibri"/>
                <a:cs typeface="Calibri"/>
              </a:rPr>
              <a:t>contage,</a:t>
            </a:r>
            <a:r>
              <a:rPr lang="fr-FR" sz="2400" spc="30" dirty="0">
                <a:solidFill>
                  <a:schemeClr val="accent6">
                    <a:lumMod val="75000"/>
                  </a:schemeClr>
                </a:solidFill>
                <a:latin typeface="Calibri"/>
                <a:cs typeface="Calibri"/>
              </a:rPr>
              <a:t> </a:t>
            </a:r>
            <a:r>
              <a:rPr lang="fr-FR" sz="2400" spc="-25" dirty="0">
                <a:solidFill>
                  <a:schemeClr val="accent6">
                    <a:lumMod val="75000"/>
                  </a:schemeClr>
                </a:solidFill>
                <a:latin typeface="Calibri"/>
                <a:cs typeface="Calibri"/>
              </a:rPr>
              <a:t>contexte</a:t>
            </a:r>
            <a:r>
              <a:rPr lang="fr-FR" sz="2400" spc="35" dirty="0">
                <a:solidFill>
                  <a:schemeClr val="accent6">
                    <a:lumMod val="75000"/>
                  </a:schemeClr>
                </a:solidFill>
                <a:latin typeface="Calibri"/>
                <a:cs typeface="Calibri"/>
              </a:rPr>
              <a:t> </a:t>
            </a:r>
            <a:r>
              <a:rPr lang="fr-FR" sz="2400" spc="-5" dirty="0">
                <a:solidFill>
                  <a:schemeClr val="accent6">
                    <a:lumMod val="75000"/>
                  </a:schemeClr>
                </a:solidFill>
                <a:latin typeface="Calibri"/>
                <a:cs typeface="Calibri"/>
              </a:rPr>
              <a:t>épidémique</a:t>
            </a:r>
            <a:endParaRPr lang="fr-FR" sz="2400" dirty="0">
              <a:solidFill>
                <a:schemeClr val="accent6">
                  <a:lumMod val="75000"/>
                </a:schemeClr>
              </a:solidFill>
              <a:latin typeface="Calibri"/>
              <a:cs typeface="Calibri"/>
            </a:endParaRPr>
          </a:p>
          <a:p>
            <a:pPr marL="355600" indent="-342900">
              <a:lnSpc>
                <a:spcPct val="100000"/>
              </a:lnSpc>
              <a:spcBef>
                <a:spcPts val="1060"/>
              </a:spcBef>
              <a:buChar char="-"/>
              <a:tabLst>
                <a:tab pos="354965" algn="l"/>
                <a:tab pos="355600" algn="l"/>
              </a:tabLst>
            </a:pPr>
            <a:r>
              <a:rPr lang="fr-FR" sz="2400" spc="-10" dirty="0">
                <a:solidFill>
                  <a:schemeClr val="accent6">
                    <a:lumMod val="75000"/>
                  </a:schemeClr>
                </a:solidFill>
                <a:latin typeface="Calibri"/>
                <a:cs typeface="Calibri"/>
              </a:rPr>
              <a:t>Ancienneté</a:t>
            </a:r>
            <a:r>
              <a:rPr lang="fr-FR" sz="2400" spc="5" dirty="0">
                <a:solidFill>
                  <a:schemeClr val="accent6">
                    <a:lumMod val="75000"/>
                  </a:schemeClr>
                </a:solidFill>
                <a:latin typeface="Calibri"/>
                <a:cs typeface="Calibri"/>
              </a:rPr>
              <a:t> </a:t>
            </a:r>
            <a:r>
              <a:rPr lang="fr-FR" sz="2400" spc="-5" dirty="0">
                <a:solidFill>
                  <a:schemeClr val="accent6">
                    <a:lumMod val="75000"/>
                  </a:schemeClr>
                </a:solidFill>
                <a:latin typeface="Calibri"/>
                <a:cs typeface="Calibri"/>
              </a:rPr>
              <a:t>de</a:t>
            </a:r>
            <a:r>
              <a:rPr lang="fr-FR" sz="2400" dirty="0">
                <a:solidFill>
                  <a:schemeClr val="accent6">
                    <a:lumMod val="75000"/>
                  </a:schemeClr>
                </a:solidFill>
                <a:latin typeface="Calibri"/>
                <a:cs typeface="Calibri"/>
              </a:rPr>
              <a:t> </a:t>
            </a:r>
            <a:r>
              <a:rPr lang="fr-FR" sz="2400" spc="-5" dirty="0">
                <a:solidFill>
                  <a:schemeClr val="accent6">
                    <a:lumMod val="75000"/>
                  </a:schemeClr>
                </a:solidFill>
                <a:latin typeface="Calibri"/>
                <a:cs typeface="Calibri"/>
              </a:rPr>
              <a:t>la</a:t>
            </a:r>
            <a:r>
              <a:rPr lang="fr-FR" sz="2400" spc="-10" dirty="0">
                <a:solidFill>
                  <a:schemeClr val="accent6">
                    <a:lumMod val="75000"/>
                  </a:schemeClr>
                </a:solidFill>
                <a:latin typeface="Calibri"/>
                <a:cs typeface="Calibri"/>
              </a:rPr>
              <a:t> diarrhée</a:t>
            </a:r>
            <a:endParaRPr lang="fr-FR" sz="2400" dirty="0">
              <a:solidFill>
                <a:schemeClr val="accent6">
                  <a:lumMod val="75000"/>
                </a:schemeClr>
              </a:solidFill>
              <a:latin typeface="Calibri"/>
              <a:cs typeface="Calibri"/>
            </a:endParaRPr>
          </a:p>
          <a:p>
            <a:pPr marL="355600" indent="-342900">
              <a:lnSpc>
                <a:spcPct val="100000"/>
              </a:lnSpc>
              <a:spcBef>
                <a:spcPts val="1055"/>
              </a:spcBef>
              <a:buChar char="-"/>
              <a:tabLst>
                <a:tab pos="354965" algn="l"/>
                <a:tab pos="355600" algn="l"/>
              </a:tabLst>
            </a:pPr>
            <a:r>
              <a:rPr lang="fr-FR" sz="2400" spc="-15" dirty="0">
                <a:solidFill>
                  <a:schemeClr val="accent6">
                    <a:lumMod val="75000"/>
                  </a:schemeClr>
                </a:solidFill>
                <a:latin typeface="Calibri"/>
                <a:cs typeface="Calibri"/>
              </a:rPr>
              <a:t>Cas</a:t>
            </a:r>
            <a:r>
              <a:rPr lang="fr-FR" sz="2400" spc="5" dirty="0">
                <a:solidFill>
                  <a:schemeClr val="accent6">
                    <a:lumMod val="75000"/>
                  </a:schemeClr>
                </a:solidFill>
                <a:latin typeface="Calibri"/>
                <a:cs typeface="Calibri"/>
              </a:rPr>
              <a:t> </a:t>
            </a:r>
            <a:r>
              <a:rPr lang="fr-FR" sz="2400" spc="-10" dirty="0">
                <a:solidFill>
                  <a:schemeClr val="accent6">
                    <a:lumMod val="75000"/>
                  </a:schemeClr>
                </a:solidFill>
                <a:latin typeface="Calibri"/>
                <a:cs typeface="Calibri"/>
              </a:rPr>
              <a:t>groupés ou non</a:t>
            </a:r>
            <a:endParaRPr lang="fr-FR" sz="2400" dirty="0">
              <a:solidFill>
                <a:schemeClr val="accent6">
                  <a:lumMod val="75000"/>
                </a:schemeClr>
              </a:solidFill>
              <a:latin typeface="Calibri"/>
              <a:cs typeface="Calibri"/>
            </a:endParaRPr>
          </a:p>
          <a:p>
            <a:pPr marL="355600" indent="-342900">
              <a:lnSpc>
                <a:spcPct val="100000"/>
              </a:lnSpc>
              <a:spcBef>
                <a:spcPts val="1060"/>
              </a:spcBef>
              <a:buChar char="-"/>
              <a:tabLst>
                <a:tab pos="354965" algn="l"/>
                <a:tab pos="355600" algn="l"/>
              </a:tabLst>
            </a:pPr>
            <a:r>
              <a:rPr lang="fr-FR" sz="2400" spc="-20" dirty="0">
                <a:solidFill>
                  <a:schemeClr val="accent6">
                    <a:lumMod val="75000"/>
                  </a:schemeClr>
                </a:solidFill>
                <a:latin typeface="Calibri"/>
                <a:cs typeface="Calibri"/>
              </a:rPr>
              <a:t>Voyage</a:t>
            </a:r>
            <a:endParaRPr lang="fr-FR" sz="2400" dirty="0">
              <a:solidFill>
                <a:schemeClr val="accent6">
                  <a:lumMod val="75000"/>
                </a:schemeClr>
              </a:solidFill>
              <a:latin typeface="Calibri"/>
              <a:cs typeface="Calibri"/>
            </a:endParaRPr>
          </a:p>
          <a:p>
            <a:pPr marL="355600" indent="-342900">
              <a:lnSpc>
                <a:spcPct val="100000"/>
              </a:lnSpc>
              <a:spcBef>
                <a:spcPts val="1055"/>
              </a:spcBef>
              <a:buChar char="-"/>
              <a:tabLst>
                <a:tab pos="354965" algn="l"/>
                <a:tab pos="355600" algn="l"/>
              </a:tabLst>
            </a:pPr>
            <a:r>
              <a:rPr lang="fr-FR" sz="2400" spc="-10" dirty="0">
                <a:solidFill>
                  <a:schemeClr val="accent6">
                    <a:lumMod val="75000"/>
                  </a:schemeClr>
                </a:solidFill>
                <a:latin typeface="Calibri"/>
                <a:cs typeface="Calibri"/>
              </a:rPr>
              <a:t>Prise</a:t>
            </a:r>
            <a:r>
              <a:rPr lang="fr-FR" sz="2400" spc="5" dirty="0">
                <a:solidFill>
                  <a:schemeClr val="accent6">
                    <a:lumMod val="75000"/>
                  </a:schemeClr>
                </a:solidFill>
                <a:latin typeface="Calibri"/>
                <a:cs typeface="Calibri"/>
              </a:rPr>
              <a:t> </a:t>
            </a:r>
            <a:r>
              <a:rPr lang="fr-FR" sz="2400" spc="-15" dirty="0">
                <a:solidFill>
                  <a:schemeClr val="accent6">
                    <a:lumMod val="75000"/>
                  </a:schemeClr>
                </a:solidFill>
                <a:latin typeface="Calibri"/>
                <a:cs typeface="Calibri"/>
              </a:rPr>
              <a:t>récente</a:t>
            </a:r>
            <a:r>
              <a:rPr lang="fr-FR" sz="2400" spc="40" dirty="0">
                <a:solidFill>
                  <a:schemeClr val="accent6">
                    <a:lumMod val="75000"/>
                  </a:schemeClr>
                </a:solidFill>
                <a:latin typeface="Calibri"/>
                <a:cs typeface="Calibri"/>
              </a:rPr>
              <a:t> </a:t>
            </a:r>
            <a:r>
              <a:rPr lang="fr-FR" sz="2400" spc="-15" dirty="0">
                <a:solidFill>
                  <a:schemeClr val="accent6">
                    <a:lumMod val="75000"/>
                  </a:schemeClr>
                </a:solidFill>
                <a:latin typeface="Calibri"/>
                <a:cs typeface="Calibri"/>
              </a:rPr>
              <a:t>d’antibiotiques</a:t>
            </a:r>
            <a:r>
              <a:rPr lang="fr-FR" sz="2400" spc="-5" dirty="0">
                <a:solidFill>
                  <a:schemeClr val="accent6">
                    <a:lumMod val="75000"/>
                  </a:schemeClr>
                </a:solidFill>
                <a:latin typeface="Calibri"/>
                <a:cs typeface="Calibri"/>
              </a:rPr>
              <a:t> </a:t>
            </a:r>
          </a:p>
          <a:p>
            <a:pPr marL="355600" indent="-342900">
              <a:lnSpc>
                <a:spcPct val="100000"/>
              </a:lnSpc>
              <a:spcBef>
                <a:spcPts val="1055"/>
              </a:spcBef>
              <a:buChar char="-"/>
              <a:tabLst>
                <a:tab pos="354965" algn="l"/>
                <a:tab pos="355600" algn="l"/>
              </a:tabLst>
            </a:pPr>
            <a:r>
              <a:rPr lang="fr-FR" sz="2400" spc="-10" dirty="0" err="1">
                <a:solidFill>
                  <a:schemeClr val="accent6">
                    <a:lumMod val="75000"/>
                  </a:schemeClr>
                </a:solidFill>
                <a:latin typeface="Calibri"/>
                <a:cs typeface="Calibri"/>
              </a:rPr>
              <a:t>Co-morbidités</a:t>
            </a:r>
            <a:r>
              <a:rPr lang="fr-FR" sz="2400" spc="10" dirty="0">
                <a:solidFill>
                  <a:schemeClr val="accent6">
                    <a:lumMod val="75000"/>
                  </a:schemeClr>
                </a:solidFill>
                <a:latin typeface="Calibri"/>
                <a:cs typeface="Calibri"/>
              </a:rPr>
              <a:t> </a:t>
            </a:r>
            <a:r>
              <a:rPr lang="fr-FR" sz="2400" spc="-10" dirty="0">
                <a:solidFill>
                  <a:schemeClr val="accent6">
                    <a:lumMod val="75000"/>
                  </a:schemeClr>
                </a:solidFill>
                <a:latin typeface="Calibri"/>
                <a:cs typeface="Calibri"/>
              </a:rPr>
              <a:t>(dont </a:t>
            </a:r>
            <a:r>
              <a:rPr lang="fr-FR" sz="2400" spc="-5" dirty="0">
                <a:solidFill>
                  <a:schemeClr val="accent6">
                    <a:lumMod val="75000"/>
                  </a:schemeClr>
                </a:solidFill>
                <a:latin typeface="Calibri"/>
                <a:cs typeface="Calibri"/>
              </a:rPr>
              <a:t>immunodépression)</a:t>
            </a:r>
          </a:p>
          <a:p>
            <a:pPr marL="355600" indent="-342900">
              <a:lnSpc>
                <a:spcPct val="100000"/>
              </a:lnSpc>
              <a:spcBef>
                <a:spcPts val="1055"/>
              </a:spcBef>
              <a:buChar char="-"/>
              <a:tabLst>
                <a:tab pos="354965" algn="l"/>
                <a:tab pos="355600" algn="l"/>
              </a:tabLst>
            </a:pPr>
            <a:r>
              <a:rPr lang="fr-FR" sz="2400" spc="-15" dirty="0">
                <a:solidFill>
                  <a:schemeClr val="accent6">
                    <a:lumMod val="75000"/>
                  </a:schemeClr>
                </a:solidFill>
                <a:latin typeface="Calibri"/>
                <a:cs typeface="Calibri"/>
              </a:rPr>
              <a:t>Age</a:t>
            </a:r>
            <a:endParaRPr lang="fr-FR" sz="2400" dirty="0">
              <a:solidFill>
                <a:schemeClr val="accent6">
                  <a:lumMod val="75000"/>
                </a:schemeClr>
              </a:solidFill>
              <a:latin typeface="Calibri"/>
              <a:cs typeface="Calibri"/>
            </a:endParaRPr>
          </a:p>
        </p:txBody>
      </p:sp>
      <p:sp>
        <p:nvSpPr>
          <p:cNvPr id="2" name="object 2">
            <a:extLst>
              <a:ext uri="{FF2B5EF4-FFF2-40B4-BE49-F238E27FC236}">
                <a16:creationId xmlns:a16="http://schemas.microsoft.com/office/drawing/2014/main" id="{A1F9B5A2-692A-4DEA-89D0-E885D0482092}"/>
              </a:ext>
            </a:extLst>
          </p:cNvPr>
          <p:cNvSpPr txBox="1"/>
          <p:nvPr/>
        </p:nvSpPr>
        <p:spPr>
          <a:xfrm>
            <a:off x="324000" y="180000"/>
            <a:ext cx="8682990" cy="1275349"/>
          </a:xfrm>
          <a:prstGeom prst="rect">
            <a:avLst/>
          </a:prstGeom>
        </p:spPr>
        <p:txBody>
          <a:bodyPr vert="horz" wrap="square" lIns="0" tIns="13335" rIns="0" bIns="0" rtlCol="0">
            <a:spAutoFit/>
          </a:bodyPr>
          <a:lstStyle/>
          <a:p>
            <a:pPr marL="12700" algn="just">
              <a:spcBef>
                <a:spcPts val="1150"/>
              </a:spcBef>
            </a:pPr>
            <a:r>
              <a:rPr sz="2400" b="1" spc="-5" dirty="0">
                <a:latin typeface="Calibri"/>
                <a:cs typeface="Calibri"/>
              </a:rPr>
              <a:t>1.</a:t>
            </a:r>
            <a:r>
              <a:rPr sz="2400" b="1" spc="305" dirty="0">
                <a:latin typeface="Calibri"/>
                <a:cs typeface="Calibri"/>
              </a:rPr>
              <a:t> </a:t>
            </a:r>
            <a:r>
              <a:rPr lang="fr-FR" sz="2400" b="1" spc="-10" dirty="0">
                <a:latin typeface="Calibri"/>
                <a:cs typeface="Calibri"/>
              </a:rPr>
              <a:t>Devant un </a:t>
            </a:r>
            <a:r>
              <a:rPr sz="2400" b="1" spc="-15" dirty="0">
                <a:latin typeface="Calibri"/>
                <a:cs typeface="Calibri"/>
              </a:rPr>
              <a:t>syndrome</a:t>
            </a:r>
            <a:r>
              <a:rPr sz="2400" b="1" spc="600" dirty="0">
                <a:latin typeface="Calibri"/>
                <a:cs typeface="Calibri"/>
              </a:rPr>
              <a:t> </a:t>
            </a:r>
            <a:r>
              <a:rPr sz="2400" b="1" spc="-5" dirty="0">
                <a:latin typeface="Calibri"/>
                <a:cs typeface="Calibri"/>
              </a:rPr>
              <a:t>diarrhéique,</a:t>
            </a:r>
            <a:r>
              <a:rPr sz="2400" b="1" spc="585" dirty="0">
                <a:latin typeface="Calibri"/>
                <a:cs typeface="Calibri"/>
              </a:rPr>
              <a:t> </a:t>
            </a:r>
            <a:r>
              <a:rPr sz="2400" b="1" spc="-5" dirty="0">
                <a:latin typeface="Calibri"/>
                <a:cs typeface="Calibri"/>
              </a:rPr>
              <a:t>quels</a:t>
            </a:r>
            <a:r>
              <a:rPr sz="2400" b="1" spc="605" dirty="0">
                <a:latin typeface="Calibri"/>
                <a:cs typeface="Calibri"/>
              </a:rPr>
              <a:t> </a:t>
            </a:r>
            <a:r>
              <a:rPr sz="2400" b="1" spc="-10" dirty="0">
                <a:latin typeface="Calibri"/>
                <a:cs typeface="Calibri"/>
              </a:rPr>
              <a:t>sont</a:t>
            </a:r>
            <a:r>
              <a:rPr sz="2400" b="1" spc="585" dirty="0">
                <a:latin typeface="Calibri"/>
                <a:cs typeface="Calibri"/>
              </a:rPr>
              <a:t> </a:t>
            </a:r>
            <a:r>
              <a:rPr sz="2400" b="1" dirty="0">
                <a:latin typeface="Calibri"/>
                <a:cs typeface="Calibri"/>
              </a:rPr>
              <a:t>les</a:t>
            </a:r>
            <a:r>
              <a:rPr sz="2400" b="1" spc="595" dirty="0">
                <a:latin typeface="Calibri"/>
                <a:cs typeface="Calibri"/>
              </a:rPr>
              <a:t> </a:t>
            </a:r>
            <a:r>
              <a:rPr sz="2400" b="1" spc="-5" dirty="0" err="1">
                <a:latin typeface="Calibri"/>
                <a:cs typeface="Calibri"/>
              </a:rPr>
              <a:t>éléments</a:t>
            </a:r>
            <a:r>
              <a:rPr lang="fr-FR" sz="2400" b="1" spc="-5" dirty="0">
                <a:latin typeface="Calibri"/>
                <a:cs typeface="Calibri"/>
              </a:rPr>
              <a:t> clé</a:t>
            </a:r>
            <a:r>
              <a:rPr lang="fr-FR" sz="2400" b="1" dirty="0">
                <a:latin typeface="Calibri"/>
                <a:cs typeface="Calibri"/>
              </a:rPr>
              <a:t>s </a:t>
            </a:r>
            <a:r>
              <a:rPr lang="fr-FR" sz="2400" b="1" spc="-5" dirty="0">
                <a:latin typeface="Calibri"/>
                <a:cs typeface="Calibri"/>
              </a:rPr>
              <a:t>d</a:t>
            </a:r>
            <a:r>
              <a:rPr lang="fr-FR" sz="2400" b="1" dirty="0">
                <a:latin typeface="Calibri"/>
                <a:cs typeface="Calibri"/>
              </a:rPr>
              <a:t>e	</a:t>
            </a:r>
            <a:r>
              <a:rPr lang="fr-FR" sz="2400" b="1" spc="-35" dirty="0">
                <a:latin typeface="Calibri"/>
                <a:cs typeface="Calibri"/>
              </a:rPr>
              <a:t>v</a:t>
            </a:r>
            <a:r>
              <a:rPr lang="fr-FR" sz="2400" b="1" spc="-10" dirty="0">
                <a:latin typeface="Calibri"/>
                <a:cs typeface="Calibri"/>
              </a:rPr>
              <a:t>o</a:t>
            </a:r>
            <a:r>
              <a:rPr lang="fr-FR" sz="2400" b="1" dirty="0">
                <a:latin typeface="Calibri"/>
                <a:cs typeface="Calibri"/>
              </a:rPr>
              <a:t>t</a:t>
            </a:r>
            <a:r>
              <a:rPr lang="fr-FR" sz="2400" b="1" spc="-30" dirty="0">
                <a:latin typeface="Calibri"/>
                <a:cs typeface="Calibri"/>
              </a:rPr>
              <a:t>r</a:t>
            </a:r>
            <a:r>
              <a:rPr lang="fr-FR" sz="2400" b="1" dirty="0">
                <a:latin typeface="Calibri"/>
                <a:cs typeface="Calibri"/>
              </a:rPr>
              <a:t>e i</a:t>
            </a:r>
            <a:r>
              <a:rPr lang="fr-FR" sz="2400" b="1" spc="-35" dirty="0">
                <a:latin typeface="Calibri"/>
                <a:cs typeface="Calibri"/>
              </a:rPr>
              <a:t>n</a:t>
            </a:r>
            <a:r>
              <a:rPr lang="fr-FR" sz="2400" b="1" spc="-30" dirty="0">
                <a:latin typeface="Calibri"/>
                <a:cs typeface="Calibri"/>
              </a:rPr>
              <a:t>t</a:t>
            </a:r>
            <a:r>
              <a:rPr lang="fr-FR" sz="2400" b="1" spc="-5" dirty="0">
                <a:latin typeface="Calibri"/>
                <a:cs typeface="Calibri"/>
              </a:rPr>
              <a:t>er</a:t>
            </a:r>
            <a:r>
              <a:rPr lang="fr-FR" sz="2400" b="1" spc="-25" dirty="0">
                <a:latin typeface="Calibri"/>
                <a:cs typeface="Calibri"/>
              </a:rPr>
              <a:t>r</a:t>
            </a:r>
            <a:r>
              <a:rPr lang="fr-FR" sz="2400" b="1" spc="-10" dirty="0">
                <a:latin typeface="Calibri"/>
                <a:cs typeface="Calibri"/>
              </a:rPr>
              <a:t>o</a:t>
            </a:r>
            <a:r>
              <a:rPr lang="fr-FR" sz="2400" b="1" spc="-35" dirty="0">
                <a:latin typeface="Calibri"/>
                <a:cs typeface="Calibri"/>
              </a:rPr>
              <a:t>g</a:t>
            </a:r>
            <a:r>
              <a:rPr lang="fr-FR" sz="2400" b="1" spc="-25" dirty="0">
                <a:latin typeface="Calibri"/>
                <a:cs typeface="Calibri"/>
              </a:rPr>
              <a:t>a</a:t>
            </a:r>
            <a:r>
              <a:rPr lang="fr-FR" sz="2400" b="1" spc="-30" dirty="0">
                <a:latin typeface="Calibri"/>
                <a:cs typeface="Calibri"/>
              </a:rPr>
              <a:t>t</a:t>
            </a:r>
            <a:r>
              <a:rPr lang="fr-FR" sz="2400" b="1" dirty="0">
                <a:latin typeface="Calibri"/>
                <a:cs typeface="Calibri"/>
              </a:rPr>
              <a:t>oi</a:t>
            </a:r>
            <a:r>
              <a:rPr lang="fr-FR" sz="2400" b="1" spc="-25" dirty="0">
                <a:latin typeface="Calibri"/>
                <a:cs typeface="Calibri"/>
              </a:rPr>
              <a:t>r</a:t>
            </a:r>
            <a:r>
              <a:rPr lang="fr-FR" sz="2400" b="1" dirty="0">
                <a:latin typeface="Calibri"/>
                <a:cs typeface="Calibri"/>
              </a:rPr>
              <a:t>e </a:t>
            </a:r>
            <a:r>
              <a:rPr lang="fr-FR" sz="2400" b="1" spc="-20" dirty="0">
                <a:latin typeface="Calibri"/>
                <a:cs typeface="Calibri"/>
              </a:rPr>
              <a:t>p</a:t>
            </a:r>
            <a:r>
              <a:rPr lang="fr-FR" sz="2400" b="1" spc="-10" dirty="0">
                <a:latin typeface="Calibri"/>
                <a:cs typeface="Calibri"/>
              </a:rPr>
              <a:t>o</a:t>
            </a:r>
            <a:r>
              <a:rPr lang="fr-FR" sz="2400" b="1" dirty="0">
                <a:latin typeface="Calibri"/>
                <a:cs typeface="Calibri"/>
              </a:rPr>
              <a:t>ur orie</a:t>
            </a:r>
            <a:r>
              <a:rPr lang="fr-FR" sz="2400" b="1" spc="-25" dirty="0">
                <a:latin typeface="Calibri"/>
                <a:cs typeface="Calibri"/>
              </a:rPr>
              <a:t>n</a:t>
            </a:r>
            <a:r>
              <a:rPr lang="fr-FR" sz="2400" b="1" spc="-30" dirty="0">
                <a:latin typeface="Calibri"/>
                <a:cs typeface="Calibri"/>
              </a:rPr>
              <a:t>t</a:t>
            </a:r>
            <a:r>
              <a:rPr lang="fr-FR" sz="2400" b="1" spc="-5" dirty="0">
                <a:latin typeface="Calibri"/>
                <a:cs typeface="Calibri"/>
              </a:rPr>
              <a:t>er le diagnostic étiologique</a:t>
            </a:r>
            <a:r>
              <a:rPr lang="fr-FR" sz="2400" b="1" spc="-10" dirty="0">
                <a:latin typeface="Calibri"/>
                <a:cs typeface="Calibri"/>
              </a:rPr>
              <a:t> </a:t>
            </a:r>
            <a:r>
              <a:rPr lang="fr-FR" sz="2400" b="1" dirty="0">
                <a:latin typeface="Calibri"/>
                <a:cs typeface="Calibri"/>
              </a:rPr>
              <a:t>?</a:t>
            </a:r>
            <a:endParaRPr lang="fr-FR" sz="2400" dirty="0">
              <a:latin typeface="Calibri"/>
              <a:cs typeface="Calibri"/>
            </a:endParaRPr>
          </a:p>
          <a:p>
            <a:pPr marL="12700" algn="just">
              <a:lnSpc>
                <a:spcPct val="100000"/>
              </a:lnSpc>
              <a:spcBef>
                <a:spcPts val="1150"/>
              </a:spcBef>
            </a:pPr>
            <a:endParaRPr sz="2400" dirty="0">
              <a:latin typeface="Calibri"/>
              <a:cs typeface="Calibri"/>
            </a:endParaRPr>
          </a:p>
        </p:txBody>
      </p:sp>
    </p:spTree>
    <p:extLst>
      <p:ext uri="{BB962C8B-B14F-4D97-AF65-F5344CB8AC3E}">
        <p14:creationId xmlns:p14="http://schemas.microsoft.com/office/powerpoint/2010/main" val="45563211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p:cNvSpPr>
            <a:spLocks noGrp="1"/>
          </p:cNvSpPr>
          <p:nvPr>
            <p:ph idx="1"/>
          </p:nvPr>
        </p:nvSpPr>
        <p:spPr>
          <a:xfrm>
            <a:off x="147638" y="946150"/>
            <a:ext cx="8890000" cy="5537200"/>
          </a:xfrm>
          <a:solidFill>
            <a:schemeClr val="bg1"/>
          </a:solidFill>
        </p:spPr>
        <p:txBody>
          <a:bodyPr/>
          <a:lstStyle/>
          <a:p>
            <a:pPr eaLnBrk="1" hangingPunct="1">
              <a:lnSpc>
                <a:spcPct val="120000"/>
              </a:lnSpc>
            </a:pPr>
            <a:r>
              <a:rPr lang="fr-FR" altLang="fr-FR" sz="2400" b="1" dirty="0">
                <a:ea typeface="ＭＳ Ｐゴシック" pitchFamily="34" charset="-128"/>
              </a:rPr>
              <a:t>Prélèvement 1 : </a:t>
            </a:r>
            <a:r>
              <a:rPr lang="fr-FR" altLang="fr-FR" sz="2400" b="1" dirty="0">
                <a:solidFill>
                  <a:schemeClr val="accent6">
                    <a:lumMod val="75000"/>
                  </a:schemeClr>
                </a:solidFill>
                <a:ea typeface="ＭＳ Ｐゴシック" pitchFamily="34" charset="-128"/>
              </a:rPr>
              <a:t>urines pour BU</a:t>
            </a:r>
          </a:p>
          <a:p>
            <a:pPr eaLnBrk="1" hangingPunct="1">
              <a:lnSpc>
                <a:spcPct val="120000"/>
              </a:lnSpc>
            </a:pPr>
            <a:endParaRPr lang="fr-FR" altLang="fr-FR" sz="2400" b="1" dirty="0">
              <a:ea typeface="ＭＳ Ｐゴシック" pitchFamily="34" charset="-128"/>
            </a:endParaRPr>
          </a:p>
          <a:p>
            <a:pPr eaLnBrk="1" hangingPunct="1">
              <a:lnSpc>
                <a:spcPct val="120000"/>
              </a:lnSpc>
            </a:pPr>
            <a:endParaRPr lang="fr-FR" altLang="fr-FR" sz="2400" b="1" dirty="0">
              <a:ea typeface="ＭＳ Ｐゴシック" pitchFamily="34" charset="-128"/>
            </a:endParaRPr>
          </a:p>
          <a:p>
            <a:pPr eaLnBrk="1" hangingPunct="1">
              <a:lnSpc>
                <a:spcPct val="120000"/>
              </a:lnSpc>
            </a:pPr>
            <a:r>
              <a:rPr lang="fr-FR" altLang="fr-FR" sz="2400" b="1" dirty="0">
                <a:ea typeface="ＭＳ Ｐゴシック" pitchFamily="34" charset="-128"/>
              </a:rPr>
              <a:t>Prélèvement 2 : </a:t>
            </a:r>
          </a:p>
          <a:p>
            <a:pPr lvl="1" eaLnBrk="1" hangingPunct="1">
              <a:lnSpc>
                <a:spcPct val="120000"/>
              </a:lnSpc>
            </a:pPr>
            <a:r>
              <a:rPr lang="fr-FR" altLang="fr-FR" dirty="0">
                <a:ea typeface="ＭＳ Ｐゴシック" pitchFamily="34" charset="-128"/>
              </a:rPr>
              <a:t>Nom de l’examen : </a:t>
            </a:r>
            <a:r>
              <a:rPr lang="fr-FR" altLang="fr-FR" b="1" dirty="0">
                <a:solidFill>
                  <a:schemeClr val="accent6">
                    <a:lumMod val="75000"/>
                  </a:schemeClr>
                </a:solidFill>
                <a:ea typeface="ＭＳ Ｐゴシック" pitchFamily="34" charset="-128"/>
              </a:rPr>
              <a:t>Examen </a:t>
            </a:r>
            <a:r>
              <a:rPr lang="fr-FR" altLang="fr-FR" b="1" dirty="0" err="1">
                <a:solidFill>
                  <a:schemeClr val="accent6">
                    <a:lumMod val="75000"/>
                  </a:schemeClr>
                </a:solidFill>
                <a:ea typeface="ＭＳ Ｐゴシック" pitchFamily="34" charset="-128"/>
              </a:rPr>
              <a:t>Cyto-Bactériologique</a:t>
            </a:r>
            <a:r>
              <a:rPr lang="fr-FR" altLang="fr-FR" b="1" dirty="0">
                <a:solidFill>
                  <a:schemeClr val="accent6">
                    <a:lumMod val="75000"/>
                  </a:schemeClr>
                </a:solidFill>
                <a:ea typeface="ＭＳ Ｐゴシック" pitchFamily="34" charset="-128"/>
              </a:rPr>
              <a:t> des Urines (ECBU)</a:t>
            </a:r>
          </a:p>
          <a:p>
            <a:pPr lvl="1" eaLnBrk="1" hangingPunct="1">
              <a:lnSpc>
                <a:spcPct val="120000"/>
              </a:lnSpc>
            </a:pPr>
            <a:r>
              <a:rPr lang="fr-FR" altLang="fr-FR" dirty="0">
                <a:ea typeface="ＭＳ Ｐゴシック" pitchFamily="34" charset="-128"/>
              </a:rPr>
              <a:t>Précautions de réalisation :</a:t>
            </a:r>
          </a:p>
          <a:p>
            <a:pPr marL="1314450" lvl="2" indent="-457200" eaLnBrk="1" hangingPunct="1">
              <a:lnSpc>
                <a:spcPct val="120000"/>
              </a:lnSpc>
              <a:buFont typeface="Calibri" pitchFamily="34" charset="0"/>
              <a:buAutoNum type="arabicPeriod"/>
            </a:pPr>
            <a:r>
              <a:rPr lang="fr-FR" altLang="fr-FR" dirty="0">
                <a:solidFill>
                  <a:schemeClr val="accent6">
                    <a:lumMod val="75000"/>
                  </a:schemeClr>
                </a:solidFill>
                <a:ea typeface="ＭＳ Ｐゴシック" pitchFamily="34" charset="-128"/>
              </a:rPr>
              <a:t>Avant traitement ATB</a:t>
            </a:r>
          </a:p>
          <a:p>
            <a:pPr marL="1314450" lvl="2" indent="-457200" eaLnBrk="1" hangingPunct="1">
              <a:lnSpc>
                <a:spcPct val="120000"/>
              </a:lnSpc>
              <a:buFont typeface="Calibri" pitchFamily="34" charset="0"/>
              <a:buAutoNum type="arabicPeriod"/>
            </a:pPr>
            <a:r>
              <a:rPr lang="fr-FR" altLang="fr-FR" dirty="0">
                <a:solidFill>
                  <a:schemeClr val="accent6">
                    <a:lumMod val="75000"/>
                  </a:schemeClr>
                </a:solidFill>
                <a:ea typeface="ＭＳ Ｐゴシック" pitchFamily="34" charset="-128"/>
              </a:rPr>
              <a:t>Toilette périnéale soigneuse</a:t>
            </a:r>
          </a:p>
          <a:p>
            <a:pPr marL="1314450" lvl="2" indent="-457200" eaLnBrk="1" hangingPunct="1">
              <a:lnSpc>
                <a:spcPct val="120000"/>
              </a:lnSpc>
              <a:buFont typeface="Calibri" pitchFamily="34" charset="0"/>
              <a:buAutoNum type="arabicPeriod"/>
            </a:pPr>
            <a:r>
              <a:rPr lang="fr-FR" altLang="fr-FR" dirty="0">
                <a:solidFill>
                  <a:schemeClr val="accent6">
                    <a:lumMod val="75000"/>
                  </a:schemeClr>
                </a:solidFill>
                <a:ea typeface="ＭＳ Ｐゴシック" pitchFamily="34" charset="-128"/>
              </a:rPr>
              <a:t>Urine de </a:t>
            </a:r>
            <a:r>
              <a:rPr lang="fr-FR" altLang="fr-FR" b="1" dirty="0">
                <a:solidFill>
                  <a:schemeClr val="accent6">
                    <a:lumMod val="75000"/>
                  </a:schemeClr>
                </a:solidFill>
                <a:ea typeface="ＭＳ Ｐゴシック" pitchFamily="34" charset="-128"/>
              </a:rPr>
              <a:t>milieu</a:t>
            </a:r>
            <a:r>
              <a:rPr lang="fr-FR" altLang="fr-FR" dirty="0">
                <a:solidFill>
                  <a:schemeClr val="accent6">
                    <a:lumMod val="75000"/>
                  </a:schemeClr>
                </a:solidFill>
                <a:ea typeface="ＭＳ Ｐゴシック" pitchFamily="34" charset="-128"/>
              </a:rPr>
              <a:t> de jet dans un poudrier stérile</a:t>
            </a:r>
          </a:p>
          <a:p>
            <a:pPr marL="1314450" lvl="2" indent="-457200" eaLnBrk="1" hangingPunct="1">
              <a:lnSpc>
                <a:spcPct val="120000"/>
              </a:lnSpc>
              <a:buFont typeface="Calibri" pitchFamily="34" charset="0"/>
              <a:buAutoNum type="arabicPeriod"/>
            </a:pPr>
            <a:r>
              <a:rPr lang="fr-FR" altLang="fr-FR" dirty="0">
                <a:solidFill>
                  <a:schemeClr val="accent6">
                    <a:lumMod val="75000"/>
                  </a:schemeClr>
                </a:solidFill>
                <a:ea typeface="ＭＳ Ｐゴシック" pitchFamily="34" charset="-128"/>
              </a:rPr>
              <a:t>Transport rapide au laboratoire</a:t>
            </a:r>
          </a:p>
        </p:txBody>
      </p:sp>
      <p:sp>
        <p:nvSpPr>
          <p:cNvPr id="31746" name="Espace réservé du contenu 3"/>
          <p:cNvSpPr txBox="1">
            <a:spLocks/>
          </p:cNvSpPr>
          <p:nvPr/>
        </p:nvSpPr>
        <p:spPr bwMode="auto">
          <a:xfrm>
            <a:off x="46038" y="11113"/>
            <a:ext cx="9097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Century Gothic" panose="020B0502020202020204" pitchFamily="34" charset="0"/>
              <a:buAutoNum type="arabicPeriod" startAt="2"/>
              <a:defRPr/>
            </a:pPr>
            <a:r>
              <a:rPr lang="fr-FR" altLang="fr-FR" sz="2400" b="1" dirty="0"/>
              <a:t>Quels sont les prélèvements et examens que vous allez prescrire ? Expliquez les précautions à respecter lors des prélèvements (1/2)</a:t>
            </a:r>
          </a:p>
          <a:p>
            <a:pPr marL="0" indent="0" eaLnBrk="1" hangingPunct="1">
              <a:buFont typeface="Arial" panose="020B0604020202020204" pitchFamily="34" charset="0"/>
              <a:buNone/>
              <a:defRPr/>
            </a:pPr>
            <a:endParaRPr lang="fr-FR" altLang="fr-FR" sz="2400" b="1" dirty="0"/>
          </a:p>
        </p:txBody>
      </p:sp>
    </p:spTree>
    <p:extLst>
      <p:ext uri="{BB962C8B-B14F-4D97-AF65-F5344CB8AC3E}">
        <p14:creationId xmlns:p14="http://schemas.microsoft.com/office/powerpoint/2010/main" val="208099323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u contenu 3"/>
          <p:cNvSpPr txBox="1">
            <a:spLocks/>
          </p:cNvSpPr>
          <p:nvPr/>
        </p:nvSpPr>
        <p:spPr bwMode="auto">
          <a:xfrm>
            <a:off x="46038" y="11113"/>
            <a:ext cx="9097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 typeface="Calibri" pitchFamily="34" charset="0"/>
              <a:buAutoNum type="arabicPeriod" startAt="2"/>
            </a:pPr>
            <a:r>
              <a:rPr lang="fr-FR" altLang="fr-FR" sz="2400" b="1" dirty="0"/>
              <a:t>Quels sont les prélèvements et examens que vous allez prescrire ? Expliquez les précautions à respecter lors des prélèvements (2/2)</a:t>
            </a:r>
          </a:p>
          <a:p>
            <a:pPr eaLnBrk="1" hangingPunct="1"/>
            <a:endParaRPr lang="fr-FR" altLang="fr-FR" sz="2400" b="1" dirty="0"/>
          </a:p>
        </p:txBody>
      </p:sp>
      <p:sp>
        <p:nvSpPr>
          <p:cNvPr id="3" name="Espace réservé du contenu 2">
            <a:extLst>
              <a:ext uri="{FF2B5EF4-FFF2-40B4-BE49-F238E27FC236}">
                <a16:creationId xmlns:a16="http://schemas.microsoft.com/office/drawing/2014/main" id="{F77D4684-19D7-FE49-96BF-BBACC8A9090E}"/>
              </a:ext>
            </a:extLst>
          </p:cNvPr>
          <p:cNvSpPr>
            <a:spLocks noGrp="1"/>
          </p:cNvSpPr>
          <p:nvPr>
            <p:ph idx="1"/>
          </p:nvPr>
        </p:nvSpPr>
        <p:spPr>
          <a:xfrm>
            <a:off x="157163" y="863600"/>
            <a:ext cx="8890000" cy="5994400"/>
          </a:xfrm>
          <a:solidFill>
            <a:schemeClr val="bg1"/>
          </a:solidFill>
        </p:spPr>
        <p:txBody>
          <a:bodyPr/>
          <a:lstStyle/>
          <a:p>
            <a:pPr eaLnBrk="1" hangingPunct="1">
              <a:lnSpc>
                <a:spcPct val="120000"/>
              </a:lnSpc>
              <a:defRPr/>
            </a:pPr>
            <a:endParaRPr lang="fr-FR" altLang="fr-FR" sz="2400" b="1" dirty="0">
              <a:ea typeface="ＭＳ Ｐゴシック" panose="020B0600070205080204" pitchFamily="34" charset="-128"/>
            </a:endParaRPr>
          </a:p>
          <a:p>
            <a:pPr eaLnBrk="1" hangingPunct="1">
              <a:lnSpc>
                <a:spcPct val="120000"/>
              </a:lnSpc>
              <a:defRPr/>
            </a:pPr>
            <a:r>
              <a:rPr lang="fr-FR" altLang="fr-FR" sz="2400" b="1" dirty="0">
                <a:ea typeface="ＭＳ Ｐゴシック" panose="020B0600070205080204" pitchFamily="34" charset="-128"/>
              </a:rPr>
              <a:t>Prélèvement 3 : </a:t>
            </a:r>
          </a:p>
          <a:p>
            <a:pPr lvl="1" eaLnBrk="1" hangingPunct="1">
              <a:lnSpc>
                <a:spcPct val="120000"/>
              </a:lnSpc>
              <a:defRPr/>
            </a:pPr>
            <a:r>
              <a:rPr lang="fr-FR" altLang="fr-FR" dirty="0">
                <a:ea typeface="ＭＳ Ｐゴシック" panose="020B0600070205080204" pitchFamily="34" charset="-128"/>
              </a:rPr>
              <a:t>Nom de l’examen : </a:t>
            </a:r>
          </a:p>
          <a:p>
            <a:pPr lvl="1" eaLnBrk="1" hangingPunct="1">
              <a:lnSpc>
                <a:spcPct val="120000"/>
              </a:lnSpc>
              <a:defRPr/>
            </a:pPr>
            <a:r>
              <a:rPr lang="fr-FR" altLang="fr-FR" dirty="0">
                <a:ea typeface="ＭＳ Ｐゴシック" panose="020B0600070205080204" pitchFamily="34" charset="-128"/>
              </a:rPr>
              <a:t>Précautions de réalisation :</a:t>
            </a:r>
          </a:p>
          <a:p>
            <a:pPr marL="1314450" lvl="2" indent="-457200" eaLnBrk="1" hangingPunct="1">
              <a:lnSpc>
                <a:spcPct val="120000"/>
              </a:lnSpc>
              <a:buFont typeface="+mj-lt"/>
              <a:buAutoNum type="arabicPeriod"/>
              <a:defRPr/>
            </a:pPr>
            <a:r>
              <a:rPr lang="fr-FR" dirty="0"/>
              <a:t>…</a:t>
            </a:r>
          </a:p>
          <a:p>
            <a:pPr marL="1314450" lvl="2" indent="-457200" eaLnBrk="1" hangingPunct="1">
              <a:lnSpc>
                <a:spcPct val="120000"/>
              </a:lnSpc>
              <a:buFont typeface="+mj-lt"/>
              <a:buAutoNum type="arabicPeriod"/>
              <a:defRPr/>
            </a:pPr>
            <a:r>
              <a:rPr lang="fr-FR" dirty="0"/>
              <a:t>…</a:t>
            </a:r>
          </a:p>
          <a:p>
            <a:pPr marL="1314450" lvl="2" indent="-457200" eaLnBrk="1" hangingPunct="1">
              <a:lnSpc>
                <a:spcPct val="120000"/>
              </a:lnSpc>
              <a:buFont typeface="+mj-lt"/>
              <a:buAutoNum type="arabicPeriod"/>
              <a:defRPr/>
            </a:pPr>
            <a:r>
              <a:rPr lang="fr-FR" dirty="0"/>
              <a:t>…</a:t>
            </a:r>
          </a:p>
          <a:p>
            <a:pPr marL="1314450" lvl="2" indent="-457200" eaLnBrk="1" hangingPunct="1">
              <a:lnSpc>
                <a:spcPct val="120000"/>
              </a:lnSpc>
              <a:buFont typeface="+mj-lt"/>
              <a:buAutoNum type="arabicPeriod"/>
              <a:defRPr/>
            </a:pPr>
            <a:r>
              <a:rPr lang="fr-FR" dirty="0"/>
              <a:t>…</a:t>
            </a:r>
          </a:p>
          <a:p>
            <a:pPr marL="857250" lvl="2" indent="0" eaLnBrk="1" hangingPunct="1">
              <a:lnSpc>
                <a:spcPct val="120000"/>
              </a:lnSpc>
              <a:buFont typeface="Arial" pitchFamily="34" charset="0"/>
              <a:buNone/>
              <a:defRPr/>
            </a:pPr>
            <a:endParaRPr lang="fr-FR" dirty="0">
              <a:solidFill>
                <a:srgbClr val="FF0000"/>
              </a:solidFill>
            </a:endParaRPr>
          </a:p>
        </p:txBody>
      </p:sp>
    </p:spTree>
    <p:extLst>
      <p:ext uri="{BB962C8B-B14F-4D97-AF65-F5344CB8AC3E}">
        <p14:creationId xmlns:p14="http://schemas.microsoft.com/office/powerpoint/2010/main" val="355540735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u contenu 3"/>
          <p:cNvSpPr txBox="1">
            <a:spLocks/>
          </p:cNvSpPr>
          <p:nvPr/>
        </p:nvSpPr>
        <p:spPr bwMode="auto">
          <a:xfrm>
            <a:off x="46038" y="11113"/>
            <a:ext cx="9097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 typeface="Calibri" pitchFamily="34" charset="0"/>
              <a:buAutoNum type="arabicPeriod" startAt="2"/>
            </a:pPr>
            <a:r>
              <a:rPr lang="fr-FR" altLang="fr-FR" sz="2400" b="1" dirty="0"/>
              <a:t>Quels sont les prélèvements et examens que vous allez prescrire ? Expliquez les précautions à respecter lors des prélèvements (2/2)</a:t>
            </a:r>
          </a:p>
          <a:p>
            <a:pPr eaLnBrk="1" hangingPunct="1"/>
            <a:endParaRPr lang="fr-FR" altLang="fr-FR" sz="2400" b="1" dirty="0"/>
          </a:p>
        </p:txBody>
      </p:sp>
      <p:sp>
        <p:nvSpPr>
          <p:cNvPr id="3" name="Espace réservé du contenu 2">
            <a:extLst>
              <a:ext uri="{FF2B5EF4-FFF2-40B4-BE49-F238E27FC236}">
                <a16:creationId xmlns:a16="http://schemas.microsoft.com/office/drawing/2014/main" id="{F77D4684-19D7-FE49-96BF-BBACC8A9090E}"/>
              </a:ext>
            </a:extLst>
          </p:cNvPr>
          <p:cNvSpPr>
            <a:spLocks noGrp="1"/>
          </p:cNvSpPr>
          <p:nvPr>
            <p:ph idx="1"/>
          </p:nvPr>
        </p:nvSpPr>
        <p:spPr>
          <a:xfrm>
            <a:off x="157163" y="863600"/>
            <a:ext cx="8890000" cy="5994400"/>
          </a:xfrm>
          <a:solidFill>
            <a:schemeClr val="bg1"/>
          </a:solidFill>
        </p:spPr>
        <p:txBody>
          <a:bodyPr/>
          <a:lstStyle/>
          <a:p>
            <a:pPr eaLnBrk="1" hangingPunct="1">
              <a:lnSpc>
                <a:spcPct val="120000"/>
              </a:lnSpc>
              <a:defRPr/>
            </a:pPr>
            <a:endParaRPr lang="fr-FR" altLang="fr-FR" sz="2400" b="1" dirty="0">
              <a:ea typeface="ＭＳ Ｐゴシック" panose="020B0600070205080204" pitchFamily="34" charset="-128"/>
            </a:endParaRPr>
          </a:p>
          <a:p>
            <a:pPr eaLnBrk="1" hangingPunct="1">
              <a:lnSpc>
                <a:spcPct val="120000"/>
              </a:lnSpc>
              <a:defRPr/>
            </a:pPr>
            <a:r>
              <a:rPr lang="fr-FR" altLang="fr-FR" sz="2400" b="1" dirty="0">
                <a:ea typeface="ＭＳ Ｐゴシック" panose="020B0600070205080204" pitchFamily="34" charset="-128"/>
              </a:rPr>
              <a:t>Prélèvement 3 : </a:t>
            </a:r>
          </a:p>
          <a:p>
            <a:pPr lvl="1" eaLnBrk="1" hangingPunct="1">
              <a:lnSpc>
                <a:spcPct val="120000"/>
              </a:lnSpc>
              <a:defRPr/>
            </a:pPr>
            <a:r>
              <a:rPr lang="fr-FR" altLang="fr-FR" dirty="0">
                <a:ea typeface="ＭＳ Ｐゴシック" panose="020B0600070205080204" pitchFamily="34" charset="-128"/>
              </a:rPr>
              <a:t>Nom de l’examen : </a:t>
            </a:r>
            <a:r>
              <a:rPr lang="fr-FR" altLang="fr-FR" b="1" dirty="0">
                <a:solidFill>
                  <a:schemeClr val="accent6">
                    <a:lumMod val="75000"/>
                  </a:schemeClr>
                </a:solidFill>
                <a:ea typeface="ＭＳ Ｐゴシック" panose="020B0600070205080204" pitchFamily="34" charset="-128"/>
              </a:rPr>
              <a:t>2 ou 3 paires d’hémocultures</a:t>
            </a:r>
          </a:p>
          <a:p>
            <a:pPr lvl="1" eaLnBrk="1" hangingPunct="1">
              <a:lnSpc>
                <a:spcPct val="120000"/>
              </a:lnSpc>
              <a:defRPr/>
            </a:pPr>
            <a:r>
              <a:rPr lang="fr-FR" altLang="fr-FR" dirty="0">
                <a:ea typeface="ＭＳ Ｐゴシック" panose="020B0600070205080204" pitchFamily="34" charset="-128"/>
              </a:rPr>
              <a:t>Précautions de réalisation :</a:t>
            </a:r>
          </a:p>
          <a:p>
            <a:pPr marL="1314450" lvl="2" indent="-457200" eaLnBrk="1" hangingPunct="1">
              <a:lnSpc>
                <a:spcPct val="120000"/>
              </a:lnSpc>
              <a:buFont typeface="+mj-lt"/>
              <a:buAutoNum type="arabicPeriod"/>
              <a:defRPr/>
            </a:pPr>
            <a:r>
              <a:rPr lang="fr-FR" dirty="0">
                <a:solidFill>
                  <a:schemeClr val="accent6">
                    <a:lumMod val="75000"/>
                  </a:schemeClr>
                </a:solidFill>
              </a:rPr>
              <a:t>Avant toute antibiothérapie</a:t>
            </a:r>
          </a:p>
          <a:p>
            <a:pPr marL="1314450" lvl="2" indent="-457200" eaLnBrk="1" hangingPunct="1">
              <a:lnSpc>
                <a:spcPct val="120000"/>
              </a:lnSpc>
              <a:buFont typeface="+mj-lt"/>
              <a:buAutoNum type="arabicPeriod"/>
              <a:defRPr/>
            </a:pPr>
            <a:r>
              <a:rPr lang="fr-FR" dirty="0">
                <a:solidFill>
                  <a:schemeClr val="accent6">
                    <a:lumMod val="75000"/>
                  </a:schemeClr>
                </a:solidFill>
              </a:rPr>
              <a:t>Après asepsie</a:t>
            </a:r>
          </a:p>
          <a:p>
            <a:pPr marL="1314450" lvl="2" indent="-457200" eaLnBrk="1" hangingPunct="1">
              <a:lnSpc>
                <a:spcPct val="120000"/>
              </a:lnSpc>
              <a:buFont typeface="+mj-lt"/>
              <a:buAutoNum type="arabicPeriod"/>
              <a:defRPr/>
            </a:pPr>
            <a:r>
              <a:rPr lang="fr-FR" dirty="0">
                <a:solidFill>
                  <a:schemeClr val="accent6">
                    <a:lumMod val="75000"/>
                  </a:schemeClr>
                </a:solidFill>
              </a:rPr>
              <a:t>Ne pas prélever sur matériel en place</a:t>
            </a:r>
          </a:p>
          <a:p>
            <a:pPr marL="1314450" lvl="2" indent="-457200" eaLnBrk="1" hangingPunct="1">
              <a:lnSpc>
                <a:spcPct val="120000"/>
              </a:lnSpc>
              <a:buFont typeface="+mj-lt"/>
              <a:buAutoNum type="arabicPeriod"/>
              <a:defRPr/>
            </a:pPr>
            <a:r>
              <a:rPr lang="fr-FR" dirty="0">
                <a:solidFill>
                  <a:schemeClr val="accent6">
                    <a:lumMod val="75000"/>
                  </a:schemeClr>
                </a:solidFill>
              </a:rPr>
              <a:t>Remplir suffisamment les flacons (10 </a:t>
            </a:r>
            <a:r>
              <a:rPr lang="fr-FR" dirty="0" err="1">
                <a:solidFill>
                  <a:schemeClr val="accent6">
                    <a:lumMod val="75000"/>
                  </a:schemeClr>
                </a:solidFill>
              </a:rPr>
              <a:t>mL</a:t>
            </a:r>
            <a:r>
              <a:rPr lang="fr-FR" dirty="0">
                <a:solidFill>
                  <a:schemeClr val="accent6">
                    <a:lumMod val="75000"/>
                  </a:schemeClr>
                </a:solidFill>
              </a:rPr>
              <a:t>)</a:t>
            </a:r>
          </a:p>
          <a:p>
            <a:pPr marL="857250" lvl="2" indent="0" eaLnBrk="1" hangingPunct="1">
              <a:lnSpc>
                <a:spcPct val="120000"/>
              </a:lnSpc>
              <a:buFont typeface="Arial" pitchFamily="34" charset="0"/>
              <a:buNone/>
              <a:defRPr/>
            </a:pPr>
            <a:endParaRPr lang="fr-FR" dirty="0">
              <a:solidFill>
                <a:srgbClr val="FF0000"/>
              </a:solidFill>
            </a:endParaRPr>
          </a:p>
        </p:txBody>
      </p:sp>
    </p:spTree>
    <p:extLst>
      <p:ext uri="{BB962C8B-B14F-4D97-AF65-F5344CB8AC3E}">
        <p14:creationId xmlns:p14="http://schemas.microsoft.com/office/powerpoint/2010/main" val="362222856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contenu 3">
            <a:extLst>
              <a:ext uri="{FF2B5EF4-FFF2-40B4-BE49-F238E27FC236}">
                <a16:creationId xmlns:a16="http://schemas.microsoft.com/office/drawing/2014/main" id="{2E4D729B-43D0-6346-9B94-B1B549C48CC5}"/>
              </a:ext>
            </a:extLst>
          </p:cNvPr>
          <p:cNvSpPr txBox="1">
            <a:spLocks/>
          </p:cNvSpPr>
          <p:nvPr/>
        </p:nvSpPr>
        <p:spPr bwMode="auto">
          <a:xfrm>
            <a:off x="125413" y="207963"/>
            <a:ext cx="875188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mj-lt"/>
              <a:buAutoNum type="arabicPeriod" startAt="3"/>
              <a:defRPr/>
            </a:pPr>
            <a:r>
              <a:rPr lang="fr-FR" altLang="fr-FR" sz="2400" b="1" dirty="0"/>
              <a:t>Pour chacun des 3 examens microbiologiques quels résultats/informations obtenez-vous à J0, J1, J2 ?</a:t>
            </a:r>
          </a:p>
          <a:p>
            <a:pPr eaLnBrk="1" hangingPunct="1">
              <a:defRPr/>
            </a:pPr>
            <a:endParaRPr lang="fr-FR" altLang="fr-FR" sz="2400" b="1" dirty="0"/>
          </a:p>
        </p:txBody>
      </p:sp>
      <p:graphicFrame>
        <p:nvGraphicFramePr>
          <p:cNvPr id="7" name="Espace réservé du contenu 6">
            <a:extLst>
              <a:ext uri="{FF2B5EF4-FFF2-40B4-BE49-F238E27FC236}">
                <a16:creationId xmlns:a16="http://schemas.microsoft.com/office/drawing/2014/main" id="{9D59BC34-A5E9-B14B-84B4-288ABC828F9E}"/>
              </a:ext>
            </a:extLst>
          </p:cNvPr>
          <p:cNvGraphicFramePr>
            <a:graphicFrameLocks noGrp="1"/>
          </p:cNvGraphicFramePr>
          <p:nvPr>
            <p:ph idx="1"/>
          </p:nvPr>
        </p:nvGraphicFramePr>
        <p:xfrm>
          <a:off x="125413" y="1192213"/>
          <a:ext cx="8751887" cy="5492749"/>
        </p:xfrm>
        <a:graphic>
          <a:graphicData uri="http://schemas.openxmlformats.org/drawingml/2006/table">
            <a:tbl>
              <a:tblPr firstRow="1" firstCol="1" bandRow="1">
                <a:tableStyleId>{10A1B5D5-9B99-4C35-A422-299274C87663}</a:tableStyleId>
              </a:tblPr>
              <a:tblGrid>
                <a:gridCol w="1232352">
                  <a:extLst>
                    <a:ext uri="{9D8B030D-6E8A-4147-A177-3AD203B41FA5}">
                      <a16:colId xmlns:a16="http://schemas.microsoft.com/office/drawing/2014/main" val="20000"/>
                    </a:ext>
                  </a:extLst>
                </a:gridCol>
                <a:gridCol w="2565703">
                  <a:extLst>
                    <a:ext uri="{9D8B030D-6E8A-4147-A177-3AD203B41FA5}">
                      <a16:colId xmlns:a16="http://schemas.microsoft.com/office/drawing/2014/main" val="3403126869"/>
                    </a:ext>
                  </a:extLst>
                </a:gridCol>
                <a:gridCol w="2565703">
                  <a:extLst>
                    <a:ext uri="{9D8B030D-6E8A-4147-A177-3AD203B41FA5}">
                      <a16:colId xmlns:a16="http://schemas.microsoft.com/office/drawing/2014/main" val="20001"/>
                    </a:ext>
                  </a:extLst>
                </a:gridCol>
                <a:gridCol w="2388129">
                  <a:extLst>
                    <a:ext uri="{9D8B030D-6E8A-4147-A177-3AD203B41FA5}">
                      <a16:colId xmlns:a16="http://schemas.microsoft.com/office/drawing/2014/main" val="20003"/>
                    </a:ext>
                  </a:extLst>
                </a:gridCol>
              </a:tblGrid>
              <a:tr h="532589">
                <a:tc>
                  <a:txBody>
                    <a:bodyPr/>
                    <a:lstStyle/>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1</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2</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3</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65179">
                <a:tc>
                  <a:txBody>
                    <a:bodyPr/>
                    <a:lstStyle/>
                    <a:p>
                      <a:pPr>
                        <a:lnSpc>
                          <a:spcPct val="107000"/>
                        </a:lnSpc>
                        <a:spcAft>
                          <a:spcPts val="0"/>
                        </a:spcAft>
                      </a:pPr>
                      <a:r>
                        <a:rPr lang="fr-FR" sz="2000" dirty="0">
                          <a:effectLst/>
                        </a:rPr>
                        <a:t>Nom</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597769">
                <a:tc>
                  <a:txBody>
                    <a:bodyPr/>
                    <a:lstStyle/>
                    <a:p>
                      <a:pPr>
                        <a:lnSpc>
                          <a:spcPct val="107000"/>
                        </a:lnSpc>
                        <a:spcAft>
                          <a:spcPts val="0"/>
                        </a:spcAft>
                      </a:pPr>
                      <a:r>
                        <a:rPr lang="fr-FR" sz="2000" dirty="0">
                          <a:effectLst/>
                        </a:rPr>
                        <a:t>A J0 </a:t>
                      </a:r>
                    </a:p>
                    <a:p>
                      <a:pPr>
                        <a:lnSpc>
                          <a:spcPct val="107000"/>
                        </a:lnSpc>
                        <a:spcAft>
                          <a:spcPts val="0"/>
                        </a:spcAft>
                      </a:pPr>
                      <a:r>
                        <a:rPr lang="fr-FR" sz="2000" dirty="0">
                          <a:effectLst/>
                        </a:rPr>
                        <a:t> </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dirty="0">
                          <a:solidFill>
                            <a:schemeClr val="tx1"/>
                          </a:solidFill>
                          <a:effectLst/>
                        </a:rPr>
                        <a:t> </a:t>
                      </a:r>
                    </a:p>
                    <a:p>
                      <a:pPr marL="285750" indent="-285750">
                        <a:lnSpc>
                          <a:spcPct val="107000"/>
                        </a:lnSpc>
                        <a:spcAft>
                          <a:spcPts val="0"/>
                        </a:spcAft>
                        <a:buFont typeface="Arial" panose="020B0604020202020204" pitchFamily="34" charset="0"/>
                        <a:buChar char="•"/>
                      </a:pPr>
                      <a:r>
                        <a:rPr lang="fr-FR" sz="2000" dirty="0">
                          <a:solidFill>
                            <a:schemeClr val="tx1"/>
                          </a:solidFill>
                          <a:effectLst/>
                          <a:latin typeface="+mn-lt"/>
                          <a:ea typeface="Calibri"/>
                          <a:cs typeface="Times New Roman"/>
                        </a:rPr>
                        <a:t>…</a:t>
                      </a:r>
                      <a:endParaRPr lang="fr-FR" sz="2000" baseline="0" dirty="0">
                        <a:solidFill>
                          <a:schemeClr val="tx1"/>
                        </a:solidFill>
                        <a:effectLst/>
                        <a:latin typeface="+mn-lt"/>
                        <a:ea typeface="Calibri"/>
                        <a:cs typeface="Times New Roman"/>
                      </a:endParaRPr>
                    </a:p>
                    <a:p>
                      <a:pPr marL="285750" indent="-285750">
                        <a:lnSpc>
                          <a:spcPct val="107000"/>
                        </a:lnSpc>
                        <a:spcAft>
                          <a:spcPts val="0"/>
                        </a:spcAft>
                        <a:buFont typeface="Arial" panose="020B0604020202020204" pitchFamily="34" charset="0"/>
                        <a:buChar char="•"/>
                      </a:pPr>
                      <a:r>
                        <a:rPr lang="fr-FR" sz="2000" baseline="0" dirty="0">
                          <a:solidFill>
                            <a:schemeClr val="tx1"/>
                          </a:solidFill>
                          <a:effectLst/>
                          <a:latin typeface="+mn-lt"/>
                          <a:ea typeface="Calibri"/>
                          <a:cs typeface="Times New Roman"/>
                        </a:rPr>
                        <a:t>…</a:t>
                      </a: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l">
                        <a:lnSpc>
                          <a:spcPct val="107000"/>
                        </a:lnSpc>
                        <a:spcAft>
                          <a:spcPts val="0"/>
                        </a:spcAft>
                        <a:buFont typeface="Arial" panose="020B0604020202020204" pitchFamily="34" charset="0"/>
                        <a:buChar char="•"/>
                      </a:pPr>
                      <a:endParaRPr lang="fr-FR" sz="2000" dirty="0">
                        <a:solidFill>
                          <a:schemeClr val="tx1"/>
                        </a:solidFill>
                        <a:effectLst/>
                        <a:latin typeface="Calibri"/>
                        <a:ea typeface="Calibri"/>
                        <a:cs typeface="Times New Roman"/>
                      </a:endParaRPr>
                    </a:p>
                    <a:p>
                      <a:pPr marL="285750" indent="-285750" algn="l">
                        <a:lnSpc>
                          <a:spcPct val="107000"/>
                        </a:lnSpc>
                        <a:spcAft>
                          <a:spcPts val="0"/>
                        </a:spcAft>
                        <a:buFont typeface="Arial" panose="020B0604020202020204" pitchFamily="34" charset="0"/>
                        <a:buChar char="•"/>
                      </a:pPr>
                      <a:r>
                        <a:rPr lang="fr-FR" sz="2000" dirty="0">
                          <a:solidFill>
                            <a:schemeClr val="tx1"/>
                          </a:solidFill>
                          <a:effectLst/>
                          <a:latin typeface="Calibri"/>
                          <a:ea typeface="Calibri"/>
                          <a:cs typeface="Times New Roman"/>
                        </a:rPr>
                        <a:t>…</a:t>
                      </a:r>
                      <a:endParaRPr lang="fr-FR" sz="2000" baseline="0" dirty="0">
                        <a:solidFill>
                          <a:schemeClr val="tx1"/>
                        </a:solidFill>
                        <a:effectLst/>
                        <a:latin typeface="Calibri"/>
                        <a:ea typeface="Calibri"/>
                        <a:cs typeface="Times New Roman"/>
                      </a:endParaRPr>
                    </a:p>
                    <a:p>
                      <a:pPr marL="285750" indent="-285750" algn="l">
                        <a:lnSpc>
                          <a:spcPct val="107000"/>
                        </a:lnSpc>
                        <a:spcAft>
                          <a:spcPts val="0"/>
                        </a:spcAft>
                        <a:buFont typeface="Arial" panose="020B0604020202020204" pitchFamily="34" charset="0"/>
                        <a:buChar char="•"/>
                      </a:pPr>
                      <a:r>
                        <a:rPr lang="fr-FR" sz="2000" baseline="0" dirty="0">
                          <a:solidFill>
                            <a:schemeClr val="tx1"/>
                          </a:solidFill>
                          <a:effectLst/>
                          <a:latin typeface="Calibri"/>
                          <a:ea typeface="Calibri"/>
                          <a:cs typeface="Times New Roman"/>
                        </a:rPr>
                        <a:t>…</a:t>
                      </a:r>
                      <a:endParaRPr lang="fr-FR" sz="1600" dirty="0">
                        <a:solidFill>
                          <a:schemeClr val="tx1"/>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32033">
                <a:tc>
                  <a:txBody>
                    <a:bodyPr/>
                    <a:lstStyle/>
                    <a:p>
                      <a:pPr>
                        <a:lnSpc>
                          <a:spcPct val="107000"/>
                        </a:lnSpc>
                        <a:spcAft>
                          <a:spcPts val="0"/>
                        </a:spcAft>
                      </a:pPr>
                      <a:r>
                        <a:rPr lang="fr-FR" sz="2000">
                          <a:effectLst/>
                        </a:rPr>
                        <a:t>A J1</a:t>
                      </a:r>
                      <a:endParaRPr lang="fr-FR" sz="1600">
                        <a:effectLst/>
                      </a:endParaRPr>
                    </a:p>
                    <a:p>
                      <a:pPr>
                        <a:lnSpc>
                          <a:spcPct val="107000"/>
                        </a:lnSpc>
                        <a:spcAft>
                          <a:spcPts val="0"/>
                        </a:spcAft>
                      </a:pPr>
                      <a:r>
                        <a:rPr lang="fr-FR" sz="2000">
                          <a:effectLst/>
                        </a:rPr>
                        <a:t> </a:t>
                      </a:r>
                      <a:endParaRPr lang="fr-FR" sz="1600">
                        <a:effectLst/>
                      </a:endParaRPr>
                    </a:p>
                    <a:p>
                      <a:pPr>
                        <a:lnSpc>
                          <a:spcPct val="107000"/>
                        </a:lnSpc>
                        <a:spcAft>
                          <a:spcPts val="0"/>
                        </a:spcAft>
                      </a:pPr>
                      <a:r>
                        <a:rPr lang="fr-FR" sz="2000">
                          <a:effectLst/>
                        </a:rPr>
                        <a:t> </a:t>
                      </a:r>
                      <a:endParaRPr lang="fr-FR" sz="160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a:solidFill>
                            <a:schemeClr val="tx1"/>
                          </a:solidFill>
                          <a:effectLst/>
                        </a:rPr>
                        <a:t> </a:t>
                      </a:r>
                      <a:endParaRPr lang="fr-FR" sz="1600">
                        <a:solidFill>
                          <a:schemeClr val="tx1"/>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65179">
                <a:tc>
                  <a:txBody>
                    <a:bodyPr/>
                    <a:lstStyle/>
                    <a:p>
                      <a:pPr>
                        <a:lnSpc>
                          <a:spcPct val="107000"/>
                        </a:lnSpc>
                        <a:spcAft>
                          <a:spcPts val="0"/>
                        </a:spcAft>
                      </a:pPr>
                      <a:r>
                        <a:rPr lang="fr-FR" sz="2000" dirty="0">
                          <a:effectLst/>
                        </a:rPr>
                        <a:t>A J2</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16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tx1"/>
                          </a:solidFill>
                          <a:effectLst/>
                        </a:rPr>
                        <a:t> …</a:t>
                      </a:r>
                      <a:endParaRPr lang="fr-FR" sz="2000" dirty="0">
                        <a:solidFill>
                          <a:schemeClr val="tx1"/>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9644076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contenu 3">
            <a:extLst>
              <a:ext uri="{FF2B5EF4-FFF2-40B4-BE49-F238E27FC236}">
                <a16:creationId xmlns:a16="http://schemas.microsoft.com/office/drawing/2014/main" id="{2E4D729B-43D0-6346-9B94-B1B549C48CC5}"/>
              </a:ext>
            </a:extLst>
          </p:cNvPr>
          <p:cNvSpPr txBox="1">
            <a:spLocks/>
          </p:cNvSpPr>
          <p:nvPr/>
        </p:nvSpPr>
        <p:spPr bwMode="auto">
          <a:xfrm>
            <a:off x="125413" y="207963"/>
            <a:ext cx="875188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 typeface="+mj-lt"/>
              <a:buAutoNum type="arabicPeriod" startAt="3"/>
              <a:defRPr/>
            </a:pPr>
            <a:r>
              <a:rPr lang="fr-FR" altLang="fr-FR" sz="2400" b="1" dirty="0"/>
              <a:t>Pour chacun des 3 examens microbiologiques quels résultats/informations obtenez-vous à J0, J1, J2 ?</a:t>
            </a:r>
          </a:p>
          <a:p>
            <a:pPr eaLnBrk="1" hangingPunct="1">
              <a:defRPr/>
            </a:pPr>
            <a:endParaRPr lang="fr-FR" altLang="fr-FR" sz="2400" b="1" dirty="0"/>
          </a:p>
        </p:txBody>
      </p:sp>
      <p:graphicFrame>
        <p:nvGraphicFramePr>
          <p:cNvPr id="7" name="Espace réservé du contenu 6">
            <a:extLst>
              <a:ext uri="{FF2B5EF4-FFF2-40B4-BE49-F238E27FC236}">
                <a16:creationId xmlns:a16="http://schemas.microsoft.com/office/drawing/2014/main" id="{9D59BC34-A5E9-B14B-84B4-288ABC828F9E}"/>
              </a:ext>
            </a:extLst>
          </p:cNvPr>
          <p:cNvGraphicFramePr>
            <a:graphicFrameLocks noGrp="1"/>
          </p:cNvGraphicFramePr>
          <p:nvPr>
            <p:ph idx="1"/>
            <p:extLst>
              <p:ext uri="{D42A27DB-BD31-4B8C-83A1-F6EECF244321}">
                <p14:modId xmlns:p14="http://schemas.microsoft.com/office/powerpoint/2010/main" val="225517885"/>
              </p:ext>
            </p:extLst>
          </p:nvPr>
        </p:nvGraphicFramePr>
        <p:xfrm>
          <a:off x="125413" y="1192213"/>
          <a:ext cx="8751887" cy="5492749"/>
        </p:xfrm>
        <a:graphic>
          <a:graphicData uri="http://schemas.openxmlformats.org/drawingml/2006/table">
            <a:tbl>
              <a:tblPr firstRow="1" firstCol="1" bandRow="1">
                <a:tableStyleId>{10A1B5D5-9B99-4C35-A422-299274C87663}</a:tableStyleId>
              </a:tblPr>
              <a:tblGrid>
                <a:gridCol w="1232352">
                  <a:extLst>
                    <a:ext uri="{9D8B030D-6E8A-4147-A177-3AD203B41FA5}">
                      <a16:colId xmlns:a16="http://schemas.microsoft.com/office/drawing/2014/main" val="20000"/>
                    </a:ext>
                  </a:extLst>
                </a:gridCol>
                <a:gridCol w="2565703">
                  <a:extLst>
                    <a:ext uri="{9D8B030D-6E8A-4147-A177-3AD203B41FA5}">
                      <a16:colId xmlns:a16="http://schemas.microsoft.com/office/drawing/2014/main" val="3403126869"/>
                    </a:ext>
                  </a:extLst>
                </a:gridCol>
                <a:gridCol w="2565703">
                  <a:extLst>
                    <a:ext uri="{9D8B030D-6E8A-4147-A177-3AD203B41FA5}">
                      <a16:colId xmlns:a16="http://schemas.microsoft.com/office/drawing/2014/main" val="20001"/>
                    </a:ext>
                  </a:extLst>
                </a:gridCol>
                <a:gridCol w="2388129">
                  <a:extLst>
                    <a:ext uri="{9D8B030D-6E8A-4147-A177-3AD203B41FA5}">
                      <a16:colId xmlns:a16="http://schemas.microsoft.com/office/drawing/2014/main" val="20003"/>
                    </a:ext>
                  </a:extLst>
                </a:gridCol>
              </a:tblGrid>
              <a:tr h="532589">
                <a:tc>
                  <a:txBody>
                    <a:bodyPr/>
                    <a:lstStyle/>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1</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2</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effectLst/>
                        </a:rPr>
                        <a:t>Examen 3</a:t>
                      </a:r>
                      <a:endParaRPr lang="fr-FR" sz="1600" dirty="0">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65179">
                <a:tc>
                  <a:txBody>
                    <a:bodyPr/>
                    <a:lstStyle/>
                    <a:p>
                      <a:pPr>
                        <a:lnSpc>
                          <a:spcPct val="107000"/>
                        </a:lnSpc>
                        <a:spcAft>
                          <a:spcPts val="0"/>
                        </a:spcAft>
                      </a:pPr>
                      <a:r>
                        <a:rPr lang="fr-FR" sz="2000" dirty="0">
                          <a:effectLst/>
                        </a:rPr>
                        <a:t>Nom</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BU</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ECBU</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Hémocultures</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597769">
                <a:tc>
                  <a:txBody>
                    <a:bodyPr/>
                    <a:lstStyle/>
                    <a:p>
                      <a:pPr>
                        <a:lnSpc>
                          <a:spcPct val="107000"/>
                        </a:lnSpc>
                        <a:spcAft>
                          <a:spcPts val="0"/>
                        </a:spcAft>
                      </a:pPr>
                      <a:r>
                        <a:rPr lang="fr-FR" sz="2000" dirty="0">
                          <a:effectLst/>
                        </a:rPr>
                        <a:t>A J0 </a:t>
                      </a:r>
                    </a:p>
                    <a:p>
                      <a:pPr>
                        <a:lnSpc>
                          <a:spcPct val="107000"/>
                        </a:lnSpc>
                        <a:spcAft>
                          <a:spcPts val="0"/>
                        </a:spcAft>
                      </a:pPr>
                      <a:r>
                        <a:rPr lang="fr-FR" sz="2000" dirty="0">
                          <a:effectLst/>
                        </a:rPr>
                        <a:t> </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dirty="0">
                          <a:solidFill>
                            <a:schemeClr val="accent6">
                              <a:lumMod val="75000"/>
                            </a:schemeClr>
                          </a:solidFill>
                          <a:effectLst/>
                        </a:rPr>
                        <a:t> </a:t>
                      </a:r>
                    </a:p>
                    <a:p>
                      <a:pPr marL="285750" indent="-285750">
                        <a:lnSpc>
                          <a:spcPct val="107000"/>
                        </a:lnSpc>
                        <a:spcAft>
                          <a:spcPts val="0"/>
                        </a:spcAft>
                        <a:buFont typeface="Arial" panose="020B0604020202020204" pitchFamily="34" charset="0"/>
                        <a:buChar char="•"/>
                      </a:pPr>
                      <a:r>
                        <a:rPr lang="fr-FR" sz="2000" dirty="0">
                          <a:solidFill>
                            <a:schemeClr val="accent6">
                              <a:lumMod val="75000"/>
                            </a:schemeClr>
                          </a:solidFill>
                          <a:effectLst/>
                          <a:latin typeface="+mn-lt"/>
                          <a:ea typeface="Calibri"/>
                          <a:cs typeface="Times New Roman"/>
                        </a:rPr>
                        <a:t>Leucocytes</a:t>
                      </a:r>
                      <a:r>
                        <a:rPr lang="fr-FR" sz="2000" baseline="0" dirty="0">
                          <a:solidFill>
                            <a:schemeClr val="accent6">
                              <a:lumMod val="75000"/>
                            </a:schemeClr>
                          </a:solidFill>
                          <a:effectLst/>
                          <a:latin typeface="+mn-lt"/>
                          <a:ea typeface="Calibri"/>
                          <a:cs typeface="Times New Roman"/>
                        </a:rPr>
                        <a:t> </a:t>
                      </a:r>
                    </a:p>
                    <a:p>
                      <a:pPr marL="285750" indent="-285750">
                        <a:lnSpc>
                          <a:spcPct val="107000"/>
                        </a:lnSpc>
                        <a:spcAft>
                          <a:spcPts val="0"/>
                        </a:spcAft>
                        <a:buFont typeface="Arial" panose="020B0604020202020204" pitchFamily="34" charset="0"/>
                        <a:buChar char="•"/>
                      </a:pPr>
                      <a:r>
                        <a:rPr lang="fr-FR" sz="2000" baseline="0" dirty="0">
                          <a:solidFill>
                            <a:schemeClr val="accent6">
                              <a:lumMod val="75000"/>
                            </a:schemeClr>
                          </a:solidFill>
                          <a:effectLst/>
                          <a:latin typeface="+mn-lt"/>
                          <a:ea typeface="Calibri"/>
                          <a:cs typeface="Times New Roman"/>
                        </a:rPr>
                        <a:t>Nitrites</a:t>
                      </a: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l">
                        <a:lnSpc>
                          <a:spcPct val="107000"/>
                        </a:lnSpc>
                        <a:spcAft>
                          <a:spcPts val="0"/>
                        </a:spcAft>
                        <a:buFont typeface="Arial" panose="020B0604020202020204" pitchFamily="34" charset="0"/>
                        <a:buChar char="•"/>
                      </a:pPr>
                      <a:endParaRPr lang="fr-FR" sz="2000" dirty="0">
                        <a:solidFill>
                          <a:schemeClr val="accent6">
                            <a:lumMod val="75000"/>
                          </a:schemeClr>
                        </a:solidFill>
                        <a:effectLst/>
                        <a:latin typeface="Calibri"/>
                        <a:ea typeface="Calibri"/>
                        <a:cs typeface="Times New Roman"/>
                      </a:endParaRPr>
                    </a:p>
                    <a:p>
                      <a:pPr marL="285750" indent="-285750" algn="l">
                        <a:lnSpc>
                          <a:spcPct val="107000"/>
                        </a:lnSpc>
                        <a:spcAft>
                          <a:spcPts val="0"/>
                        </a:spcAft>
                        <a:buFont typeface="Arial" panose="020B0604020202020204" pitchFamily="34" charset="0"/>
                        <a:buChar char="•"/>
                      </a:pPr>
                      <a:r>
                        <a:rPr lang="fr-FR" sz="2000" dirty="0" err="1">
                          <a:solidFill>
                            <a:schemeClr val="accent6">
                              <a:lumMod val="75000"/>
                            </a:schemeClr>
                          </a:solidFill>
                          <a:effectLst/>
                          <a:latin typeface="Calibri"/>
                          <a:ea typeface="Calibri"/>
                          <a:cs typeface="Times New Roman"/>
                        </a:rPr>
                        <a:t>Leucocyturie</a:t>
                      </a:r>
                      <a:endParaRPr lang="fr-FR" sz="2000" baseline="0" dirty="0">
                        <a:solidFill>
                          <a:schemeClr val="accent6">
                            <a:lumMod val="75000"/>
                          </a:schemeClr>
                        </a:solidFill>
                        <a:effectLst/>
                        <a:latin typeface="Calibri"/>
                        <a:ea typeface="Calibri"/>
                        <a:cs typeface="Times New Roman"/>
                      </a:endParaRPr>
                    </a:p>
                    <a:p>
                      <a:pPr marL="285750" indent="-285750" algn="l">
                        <a:lnSpc>
                          <a:spcPct val="107000"/>
                        </a:lnSpc>
                        <a:spcAft>
                          <a:spcPts val="0"/>
                        </a:spcAft>
                        <a:buFont typeface="Arial" panose="020B0604020202020204" pitchFamily="34" charset="0"/>
                        <a:buChar char="•"/>
                      </a:pPr>
                      <a:r>
                        <a:rPr lang="fr-FR" sz="2000" baseline="0" dirty="0">
                          <a:solidFill>
                            <a:schemeClr val="accent6">
                              <a:lumMod val="75000"/>
                            </a:schemeClr>
                          </a:solidFill>
                          <a:effectLst/>
                          <a:latin typeface="Calibri"/>
                          <a:ea typeface="Calibri"/>
                          <a:cs typeface="Times New Roman"/>
                        </a:rPr>
                        <a:t>ED (Gram)</a:t>
                      </a:r>
                      <a:endParaRPr lang="fr-FR" sz="1600" dirty="0">
                        <a:solidFill>
                          <a:schemeClr val="accent6">
                            <a:lumMod val="75000"/>
                          </a:schemeClr>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Pas d’examen direct à J0 mais uniquement quand le flacon est positif </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32033">
                <a:tc>
                  <a:txBody>
                    <a:bodyPr/>
                    <a:lstStyle/>
                    <a:p>
                      <a:pPr>
                        <a:lnSpc>
                          <a:spcPct val="107000"/>
                        </a:lnSpc>
                        <a:spcAft>
                          <a:spcPts val="0"/>
                        </a:spcAft>
                      </a:pPr>
                      <a:r>
                        <a:rPr lang="fr-FR" sz="2000">
                          <a:effectLst/>
                        </a:rPr>
                        <a:t>A J1</a:t>
                      </a:r>
                      <a:endParaRPr lang="fr-FR" sz="1600">
                        <a:effectLst/>
                      </a:endParaRPr>
                    </a:p>
                    <a:p>
                      <a:pPr>
                        <a:lnSpc>
                          <a:spcPct val="107000"/>
                        </a:lnSpc>
                        <a:spcAft>
                          <a:spcPts val="0"/>
                        </a:spcAft>
                      </a:pPr>
                      <a:r>
                        <a:rPr lang="fr-FR" sz="2000">
                          <a:effectLst/>
                        </a:rPr>
                        <a:t> </a:t>
                      </a:r>
                      <a:endParaRPr lang="fr-FR" sz="1600">
                        <a:effectLst/>
                      </a:endParaRPr>
                    </a:p>
                    <a:p>
                      <a:pPr>
                        <a:lnSpc>
                          <a:spcPct val="107000"/>
                        </a:lnSpc>
                        <a:spcAft>
                          <a:spcPts val="0"/>
                        </a:spcAft>
                      </a:pPr>
                      <a:r>
                        <a:rPr lang="fr-FR" sz="2000">
                          <a:effectLst/>
                        </a:rPr>
                        <a:t> </a:t>
                      </a:r>
                      <a:endParaRPr lang="fr-FR" sz="160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a:solidFill>
                            <a:schemeClr val="accent6">
                              <a:lumMod val="75000"/>
                            </a:schemeClr>
                          </a:solidFill>
                          <a:effectLst/>
                        </a:rPr>
                        <a:t> </a:t>
                      </a:r>
                      <a:endParaRPr lang="fr-FR" sz="1600">
                        <a:solidFill>
                          <a:schemeClr val="accent6">
                            <a:lumMod val="75000"/>
                          </a:schemeClr>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Identification avec numération</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J1 après positivité du flacon : identification</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65179">
                <a:tc>
                  <a:txBody>
                    <a:bodyPr/>
                    <a:lstStyle/>
                    <a:p>
                      <a:pPr>
                        <a:lnSpc>
                          <a:spcPct val="107000"/>
                        </a:lnSpc>
                        <a:spcAft>
                          <a:spcPts val="0"/>
                        </a:spcAft>
                      </a:pPr>
                      <a:r>
                        <a:rPr lang="fr-FR" sz="2000" dirty="0">
                          <a:effectLst/>
                        </a:rPr>
                        <a:t>A J2</a:t>
                      </a:r>
                      <a:endParaRPr lang="fr-FR" sz="1600" dirty="0">
                        <a:effectLst/>
                      </a:endParaRPr>
                    </a:p>
                    <a:p>
                      <a:pPr>
                        <a:lnSpc>
                          <a:spcPct val="107000"/>
                        </a:lnSpc>
                        <a:spcAft>
                          <a:spcPts val="0"/>
                        </a:spcAft>
                      </a:pPr>
                      <a:r>
                        <a:rPr lang="fr-FR" sz="2000" dirty="0">
                          <a:effectLst/>
                        </a:rPr>
                        <a:t> </a:t>
                      </a:r>
                      <a:endParaRPr lang="fr-FR" sz="1600" dirty="0">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fr-FR" sz="2000" dirty="0">
                          <a:solidFill>
                            <a:schemeClr val="accent6">
                              <a:lumMod val="75000"/>
                            </a:schemeClr>
                          </a:solidFill>
                          <a:effectLst/>
                        </a:rPr>
                        <a:t> </a:t>
                      </a:r>
                      <a:endParaRPr lang="fr-FR" sz="1600" dirty="0">
                        <a:solidFill>
                          <a:schemeClr val="accent6">
                            <a:lumMod val="75000"/>
                          </a:schemeClr>
                        </a:solidFill>
                        <a:effectLst/>
                        <a:latin typeface="Calibri"/>
                        <a:ea typeface="Calibri"/>
                        <a:cs typeface="Times New Roman"/>
                      </a:endParaRPr>
                    </a:p>
                  </a:txBody>
                  <a:tcPr marL="68578" marR="685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Antibiogramme</a:t>
                      </a:r>
                      <a:endParaRPr lang="fr-FR" sz="16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fr-FR" sz="2000" dirty="0">
                          <a:solidFill>
                            <a:schemeClr val="accent6">
                              <a:lumMod val="75000"/>
                            </a:schemeClr>
                          </a:solidFill>
                          <a:effectLst/>
                        </a:rPr>
                        <a:t> J2 après positivité du flacon : antibiogramme</a:t>
                      </a:r>
                      <a:endParaRPr lang="fr-FR" sz="2000" dirty="0">
                        <a:solidFill>
                          <a:schemeClr val="accent6">
                            <a:lumMod val="75000"/>
                          </a:schemeClr>
                        </a:solidFill>
                        <a:effectLst/>
                        <a:latin typeface="Calibri"/>
                        <a:ea typeface="Calibri"/>
                        <a:cs typeface="Times New Roman"/>
                      </a:endParaRPr>
                    </a:p>
                  </a:txBody>
                  <a:tcPr marL="68578" marR="685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0642595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u contenu 3"/>
          <p:cNvSpPr txBox="1">
            <a:spLocks/>
          </p:cNvSpPr>
          <p:nvPr/>
        </p:nvSpPr>
        <p:spPr bwMode="auto">
          <a:xfrm>
            <a:off x="160338" y="330200"/>
            <a:ext cx="88725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marL="0" indent="0" eaLnBrk="1" hangingPunct="1">
              <a:buNone/>
            </a:pPr>
            <a:r>
              <a:rPr lang="fr-FR" altLang="fr-FR" sz="2400" b="1" dirty="0"/>
              <a:t>4. Quelle(s) famille(s) d’antibiotiques proposez-vous pour le traitement probabiliste avant d’avoir les résultats de l’ECBU ? </a:t>
            </a:r>
          </a:p>
        </p:txBody>
      </p:sp>
      <p:sp>
        <p:nvSpPr>
          <p:cNvPr id="3" name="ZoneTexte 2">
            <a:extLst>
              <a:ext uri="{FF2B5EF4-FFF2-40B4-BE49-F238E27FC236}">
                <a16:creationId xmlns:a16="http://schemas.microsoft.com/office/drawing/2014/main" id="{FB5CF7BE-D5B7-D34F-AEE1-F9BFC0067E56}"/>
              </a:ext>
            </a:extLst>
          </p:cNvPr>
          <p:cNvSpPr txBox="1"/>
          <p:nvPr/>
        </p:nvSpPr>
        <p:spPr>
          <a:xfrm>
            <a:off x="804863" y="1992313"/>
            <a:ext cx="7958137" cy="2308225"/>
          </a:xfrm>
          <a:prstGeom prst="rect">
            <a:avLst/>
          </a:prstGeom>
          <a:noFill/>
        </p:spPr>
        <p:txBody>
          <a:bodyPr>
            <a:spAutoFit/>
          </a:bodyPr>
          <a:lstStyle/>
          <a:p>
            <a:pPr marL="457200" indent="-457200">
              <a:buFont typeface="Arial" panose="020B0604020202020204" pitchFamily="34" charset="0"/>
              <a:buChar char="•"/>
              <a:defRPr/>
            </a:pPr>
            <a:r>
              <a:rPr lang="fr-FR" sz="2400" b="1" dirty="0">
                <a:latin typeface="+mn-lt"/>
              </a:rPr>
              <a:t>Traitement</a:t>
            </a:r>
            <a:r>
              <a:rPr lang="fr-FR" sz="2400" dirty="0">
                <a:latin typeface="+mn-lt"/>
              </a:rPr>
              <a:t> </a:t>
            </a:r>
            <a:r>
              <a:rPr lang="fr-FR" sz="2400" b="1" dirty="0" smtClean="0">
                <a:latin typeface="+mn-lt"/>
              </a:rPr>
              <a:t>probabiliste :</a:t>
            </a:r>
            <a:endParaRPr lang="fr-FR" sz="2400" b="1" dirty="0">
              <a:latin typeface="+mn-lt"/>
            </a:endParaRPr>
          </a:p>
          <a:p>
            <a:pPr>
              <a:defRPr/>
            </a:pPr>
            <a:endParaRPr lang="fr-FR" sz="2400" dirty="0">
              <a:latin typeface="+mn-lt"/>
            </a:endParaRPr>
          </a:p>
          <a:p>
            <a:pPr marL="914400" lvl="1" indent="-457200">
              <a:buFont typeface="Police système"/>
              <a:buChar char="-"/>
              <a:defRPr/>
            </a:pPr>
            <a:r>
              <a:rPr lang="fr-FR" sz="2400" dirty="0">
                <a:latin typeface="+mn-lt"/>
              </a:rPr>
              <a:t>Molécule(s) :</a:t>
            </a:r>
          </a:p>
          <a:p>
            <a:pPr marL="914400" lvl="1" indent="-457200">
              <a:buFont typeface="Police système"/>
              <a:buChar char="-"/>
              <a:defRPr/>
            </a:pPr>
            <a:endParaRPr lang="fr-FR" sz="2400" dirty="0">
              <a:latin typeface="+mn-lt"/>
            </a:endParaRPr>
          </a:p>
          <a:p>
            <a:pPr marL="914400" lvl="1" indent="-457200">
              <a:buFont typeface="Police système"/>
              <a:buChar char="-"/>
              <a:defRPr/>
            </a:pPr>
            <a:r>
              <a:rPr lang="fr-FR" sz="2400" dirty="0">
                <a:latin typeface="+mn-lt"/>
              </a:rPr>
              <a:t>Voie d’administration : </a:t>
            </a:r>
            <a:endParaRPr lang="fr-FR" sz="2400" dirty="0">
              <a:solidFill>
                <a:srgbClr val="FF0000"/>
              </a:solidFill>
              <a:latin typeface="+mn-lt"/>
            </a:endParaRPr>
          </a:p>
          <a:p>
            <a:pPr marL="914400" lvl="1" indent="-457200">
              <a:buFont typeface="Police système"/>
              <a:buChar char="-"/>
              <a:defRPr/>
            </a:pPr>
            <a:endParaRPr lang="fr-FR" sz="2400" dirty="0">
              <a:solidFill>
                <a:srgbClr val="FF0000"/>
              </a:solidFill>
              <a:latin typeface="+mn-lt"/>
            </a:endParaRPr>
          </a:p>
        </p:txBody>
      </p:sp>
    </p:spTree>
    <p:extLst>
      <p:ext uri="{BB962C8B-B14F-4D97-AF65-F5344CB8AC3E}">
        <p14:creationId xmlns:p14="http://schemas.microsoft.com/office/powerpoint/2010/main" val="151083378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B5CF7BE-D5B7-D34F-AEE1-F9BFC0067E56}"/>
              </a:ext>
            </a:extLst>
          </p:cNvPr>
          <p:cNvSpPr txBox="1"/>
          <p:nvPr/>
        </p:nvSpPr>
        <p:spPr>
          <a:xfrm>
            <a:off x="804863" y="1992313"/>
            <a:ext cx="7958137" cy="3046412"/>
          </a:xfrm>
          <a:prstGeom prst="rect">
            <a:avLst/>
          </a:prstGeom>
          <a:noFill/>
        </p:spPr>
        <p:txBody>
          <a:bodyPr>
            <a:spAutoFit/>
          </a:bodyPr>
          <a:lstStyle/>
          <a:p>
            <a:pPr marL="457200" indent="-457200">
              <a:buFont typeface="Arial" panose="020B0604020202020204" pitchFamily="34" charset="0"/>
              <a:buChar char="•"/>
              <a:defRPr/>
            </a:pPr>
            <a:r>
              <a:rPr lang="fr-FR" sz="2400" b="1" dirty="0">
                <a:latin typeface="+mn-lt"/>
              </a:rPr>
              <a:t>Traitement</a:t>
            </a:r>
            <a:r>
              <a:rPr lang="fr-FR" sz="2400" dirty="0">
                <a:latin typeface="+mn-lt"/>
              </a:rPr>
              <a:t> </a:t>
            </a:r>
            <a:r>
              <a:rPr lang="fr-FR" sz="2400" b="1" dirty="0">
                <a:latin typeface="+mn-lt"/>
              </a:rPr>
              <a:t>probabiliste :</a:t>
            </a:r>
          </a:p>
          <a:p>
            <a:pPr>
              <a:defRPr/>
            </a:pPr>
            <a:endParaRPr lang="fr-FR" sz="2400" dirty="0">
              <a:latin typeface="+mn-lt"/>
            </a:endParaRPr>
          </a:p>
          <a:p>
            <a:pPr marL="914400" lvl="1" indent="-457200">
              <a:buFont typeface="Police système"/>
              <a:buChar char="-"/>
              <a:defRPr/>
            </a:pPr>
            <a:r>
              <a:rPr lang="fr-FR" sz="2400" dirty="0">
                <a:latin typeface="+mn-lt"/>
              </a:rPr>
              <a:t>Molécule(s) : </a:t>
            </a:r>
            <a:r>
              <a:rPr lang="fr-FR" sz="2400" dirty="0">
                <a:solidFill>
                  <a:schemeClr val="accent6">
                    <a:lumMod val="75000"/>
                  </a:schemeClr>
                </a:solidFill>
                <a:latin typeface="+mn-lt"/>
              </a:rPr>
              <a:t>C3G + aminosides</a:t>
            </a:r>
          </a:p>
          <a:p>
            <a:pPr lvl="1">
              <a:defRPr/>
            </a:pPr>
            <a:endParaRPr lang="fr-FR" sz="2400" dirty="0">
              <a:latin typeface="+mn-lt"/>
            </a:endParaRPr>
          </a:p>
          <a:p>
            <a:pPr marL="914400" lvl="1" indent="-457200">
              <a:buFont typeface="Police système"/>
              <a:buChar char="-"/>
              <a:defRPr/>
            </a:pPr>
            <a:r>
              <a:rPr lang="fr-FR" sz="2400" dirty="0">
                <a:latin typeface="+mn-lt"/>
              </a:rPr>
              <a:t>Voie d’administration : </a:t>
            </a:r>
            <a:r>
              <a:rPr lang="fr-FR" sz="2400" dirty="0">
                <a:solidFill>
                  <a:schemeClr val="accent6">
                    <a:lumMod val="75000"/>
                  </a:schemeClr>
                </a:solidFill>
                <a:latin typeface="+mn-lt"/>
              </a:rPr>
              <a:t>IV</a:t>
            </a:r>
          </a:p>
          <a:p>
            <a:pPr marL="914400" lvl="1" indent="-457200">
              <a:buFont typeface="Police système"/>
              <a:buChar char="-"/>
              <a:defRPr/>
            </a:pPr>
            <a:endParaRPr lang="fr-FR" sz="2400" dirty="0">
              <a:solidFill>
                <a:srgbClr val="FF0000"/>
              </a:solidFill>
              <a:latin typeface="+mn-lt"/>
            </a:endParaRPr>
          </a:p>
          <a:p>
            <a:pPr marL="914400" lvl="1" indent="-457200">
              <a:buFont typeface="Police système"/>
              <a:buChar char="-"/>
              <a:defRPr/>
            </a:pPr>
            <a:r>
              <a:rPr lang="fr-FR" sz="2400" dirty="0">
                <a:solidFill>
                  <a:schemeClr val="accent6">
                    <a:lumMod val="75000"/>
                  </a:schemeClr>
                </a:solidFill>
                <a:latin typeface="+mn-lt"/>
              </a:rPr>
              <a:t>Mais facteur de risque d’entérobactérie BMR (EHPAD) : </a:t>
            </a:r>
            <a:r>
              <a:rPr lang="fr-FR" sz="2400" dirty="0" err="1">
                <a:solidFill>
                  <a:schemeClr val="accent6">
                    <a:lumMod val="75000"/>
                  </a:schemeClr>
                </a:solidFill>
                <a:latin typeface="+mn-lt"/>
              </a:rPr>
              <a:t>carbapénème</a:t>
            </a:r>
            <a:r>
              <a:rPr lang="fr-FR" sz="2400" dirty="0">
                <a:solidFill>
                  <a:schemeClr val="accent6">
                    <a:lumMod val="75000"/>
                  </a:schemeClr>
                </a:solidFill>
                <a:latin typeface="+mn-lt"/>
              </a:rPr>
              <a:t> (</a:t>
            </a:r>
            <a:r>
              <a:rPr lang="fr-FR" sz="2400" dirty="0" err="1">
                <a:solidFill>
                  <a:schemeClr val="accent6">
                    <a:lumMod val="75000"/>
                  </a:schemeClr>
                </a:solidFill>
                <a:latin typeface="+mn-lt"/>
              </a:rPr>
              <a:t>imipénème</a:t>
            </a:r>
            <a:r>
              <a:rPr lang="fr-FR" sz="2400" dirty="0">
                <a:solidFill>
                  <a:schemeClr val="accent6">
                    <a:lumMod val="75000"/>
                  </a:schemeClr>
                </a:solidFill>
                <a:latin typeface="+mn-lt"/>
              </a:rPr>
              <a:t>, </a:t>
            </a:r>
            <a:r>
              <a:rPr lang="fr-FR" sz="2400" dirty="0" err="1">
                <a:solidFill>
                  <a:schemeClr val="accent6">
                    <a:lumMod val="75000"/>
                  </a:schemeClr>
                </a:solidFill>
                <a:latin typeface="+mn-lt"/>
              </a:rPr>
              <a:t>méropénème</a:t>
            </a:r>
            <a:r>
              <a:rPr lang="fr-FR" sz="2400" dirty="0">
                <a:solidFill>
                  <a:schemeClr val="accent6">
                    <a:lumMod val="75000"/>
                  </a:schemeClr>
                </a:solidFill>
                <a:latin typeface="+mn-lt"/>
              </a:rPr>
              <a:t>) + </a:t>
            </a:r>
            <a:r>
              <a:rPr lang="fr-FR" sz="2400" dirty="0" err="1">
                <a:solidFill>
                  <a:schemeClr val="accent6">
                    <a:lumMod val="75000"/>
                  </a:schemeClr>
                </a:solidFill>
                <a:latin typeface="+mn-lt"/>
              </a:rPr>
              <a:t>amikacine</a:t>
            </a:r>
            <a:r>
              <a:rPr lang="fr-FR" sz="2400" dirty="0">
                <a:solidFill>
                  <a:schemeClr val="accent6">
                    <a:lumMod val="75000"/>
                  </a:schemeClr>
                </a:solidFill>
                <a:latin typeface="+mn-lt"/>
              </a:rPr>
              <a:t> </a:t>
            </a:r>
          </a:p>
        </p:txBody>
      </p:sp>
      <p:sp>
        <p:nvSpPr>
          <p:cNvPr id="2" name="Espace réservé du contenu 3">
            <a:extLst>
              <a:ext uri="{FF2B5EF4-FFF2-40B4-BE49-F238E27FC236}">
                <a16:creationId xmlns:a16="http://schemas.microsoft.com/office/drawing/2014/main" id="{3A3F3222-F46C-325E-12D9-D3117D780F5B}"/>
              </a:ext>
            </a:extLst>
          </p:cNvPr>
          <p:cNvSpPr txBox="1">
            <a:spLocks/>
          </p:cNvSpPr>
          <p:nvPr/>
        </p:nvSpPr>
        <p:spPr bwMode="auto">
          <a:xfrm>
            <a:off x="160338" y="330200"/>
            <a:ext cx="88725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marL="0" indent="0" eaLnBrk="1" hangingPunct="1">
              <a:buNone/>
            </a:pPr>
            <a:r>
              <a:rPr lang="fr-FR" altLang="fr-FR" sz="2400" b="1" dirty="0"/>
              <a:t>4. Quelle(s) famille(s) d’antibiotiques proposez-vous pour le traitement probabiliste avant d’avoir les résultats de l’ECBU ? </a:t>
            </a:r>
          </a:p>
        </p:txBody>
      </p:sp>
    </p:spTree>
    <p:extLst>
      <p:ext uri="{BB962C8B-B14F-4D97-AF65-F5344CB8AC3E}">
        <p14:creationId xmlns:p14="http://schemas.microsoft.com/office/powerpoint/2010/main" val="112336483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9095FB-63B5-264B-9175-1E7EF1F6402C}"/>
              </a:ext>
            </a:extLst>
          </p:cNvPr>
          <p:cNvSpPr>
            <a:spLocks noGrp="1"/>
          </p:cNvSpPr>
          <p:nvPr>
            <p:ph type="title"/>
          </p:nvPr>
        </p:nvSpPr>
        <p:spPr>
          <a:xfrm>
            <a:off x="457200" y="217488"/>
            <a:ext cx="8229600" cy="893762"/>
          </a:xfrm>
        </p:spPr>
        <p:txBody>
          <a:bodyPr anchor="t"/>
          <a:lstStyle/>
          <a:p>
            <a:pPr algn="just" eaLnBrk="1" hangingPunct="1">
              <a:defRPr/>
            </a:pPr>
            <a:r>
              <a:rPr lang="fr-FR" altLang="fr-FR" sz="2400" dirty="0">
                <a:effectLst>
                  <a:outerShdw blurRad="38100" dist="38100" dir="2700000" algn="tl">
                    <a:srgbClr val="C0C0C0"/>
                  </a:outerShdw>
                </a:effectLst>
                <a:ea typeface="ＭＳ Ｐゴシック" charset="-128"/>
              </a:rPr>
              <a:t>Les résultats de l’ECBU sont les suivants :</a:t>
            </a:r>
          </a:p>
        </p:txBody>
      </p:sp>
      <p:sp>
        <p:nvSpPr>
          <p:cNvPr id="39939" name="Espace réservé du contenu 2"/>
          <p:cNvSpPr>
            <a:spLocks noGrp="1"/>
          </p:cNvSpPr>
          <p:nvPr>
            <p:ph idx="1"/>
          </p:nvPr>
        </p:nvSpPr>
        <p:spPr>
          <a:xfrm>
            <a:off x="457200" y="890588"/>
            <a:ext cx="8477250" cy="4648200"/>
          </a:xfrm>
        </p:spPr>
        <p:txBody>
          <a:bodyPr/>
          <a:lstStyle/>
          <a:p>
            <a:pPr eaLnBrk="1" hangingPunct="1"/>
            <a:r>
              <a:rPr lang="fr-FR" altLang="fr-FR" sz="2400" b="1" dirty="0">
                <a:ea typeface="ＭＳ Ｐゴシック" pitchFamily="34" charset="-128"/>
              </a:rPr>
              <a:t>Examen direct</a:t>
            </a:r>
            <a:r>
              <a:rPr lang="fr-FR" altLang="fr-FR" sz="2400" dirty="0">
                <a:ea typeface="ＭＳ Ｐゴシック" pitchFamily="34" charset="-128"/>
              </a:rPr>
              <a:t> :</a:t>
            </a:r>
          </a:p>
          <a:p>
            <a:pPr lvl="1" eaLnBrk="1" hangingPunct="1"/>
            <a:r>
              <a:rPr lang="fr-FR" altLang="fr-FR" dirty="0">
                <a:ea typeface="ＭＳ Ｐゴシック" pitchFamily="34" charset="-128"/>
              </a:rPr>
              <a:t>Leucocytes : 1350 </a:t>
            </a:r>
            <a:r>
              <a:rPr lang="fr-FR" altLang="fr-FR" dirty="0" err="1">
                <a:ea typeface="ＭＳ Ｐゴシック" pitchFamily="34" charset="-128"/>
              </a:rPr>
              <a:t>MégaEléments</a:t>
            </a:r>
            <a:r>
              <a:rPr lang="fr-FR" altLang="fr-FR" dirty="0">
                <a:ea typeface="ＭＳ Ｐゴシック" pitchFamily="34" charset="-128"/>
              </a:rPr>
              <a:t>/L</a:t>
            </a:r>
          </a:p>
          <a:p>
            <a:pPr lvl="1" eaLnBrk="1" hangingPunct="1"/>
            <a:r>
              <a:rPr lang="fr-FR" altLang="fr-FR" dirty="0">
                <a:ea typeface="ＭＳ Ｐゴシック" pitchFamily="34" charset="-128"/>
              </a:rPr>
              <a:t>Hématies : 1 </a:t>
            </a:r>
            <a:r>
              <a:rPr lang="fr-FR" altLang="fr-FR" dirty="0" err="1">
                <a:ea typeface="ＭＳ Ｐゴシック" pitchFamily="34" charset="-128"/>
              </a:rPr>
              <a:t>MégaEléments</a:t>
            </a:r>
            <a:r>
              <a:rPr lang="fr-FR" altLang="fr-FR" dirty="0">
                <a:ea typeface="ＭＳ Ｐゴシック" pitchFamily="34" charset="-128"/>
              </a:rPr>
              <a:t>/L</a:t>
            </a:r>
          </a:p>
          <a:p>
            <a:pPr lvl="1" eaLnBrk="1" hangingPunct="1"/>
            <a:r>
              <a:rPr lang="fr-FR" altLang="fr-FR" dirty="0">
                <a:ea typeface="ＭＳ Ｐゴシック" pitchFamily="34" charset="-128"/>
              </a:rPr>
              <a:t>Cellules : 5 </a:t>
            </a:r>
            <a:r>
              <a:rPr lang="fr-FR" altLang="fr-FR" dirty="0" err="1">
                <a:ea typeface="ＭＳ Ｐゴシック" pitchFamily="34" charset="-128"/>
              </a:rPr>
              <a:t>MégaEléments</a:t>
            </a:r>
            <a:r>
              <a:rPr lang="fr-FR" altLang="fr-FR" dirty="0">
                <a:ea typeface="ＭＳ Ｐゴシック" pitchFamily="34" charset="-128"/>
              </a:rPr>
              <a:t>/L</a:t>
            </a:r>
          </a:p>
          <a:p>
            <a:pPr lvl="1" eaLnBrk="1" hangingPunct="1"/>
            <a:r>
              <a:rPr lang="fr-FR" altLang="fr-FR" dirty="0">
                <a:ea typeface="ＭＳ Ｐゴシック" pitchFamily="34" charset="-128"/>
              </a:rPr>
              <a:t>Bactéries : très nombreux bacilles à Gram négatif</a:t>
            </a:r>
          </a:p>
          <a:p>
            <a:pPr lvl="1" eaLnBrk="1" hangingPunct="1">
              <a:buFont typeface="Arial" pitchFamily="34" charset="0"/>
              <a:buNone/>
            </a:pPr>
            <a:endParaRPr lang="fr-FR" altLang="fr-FR" sz="1400" dirty="0">
              <a:ea typeface="ＭＳ Ｐゴシック" pitchFamily="34" charset="-128"/>
            </a:endParaRPr>
          </a:p>
          <a:p>
            <a:pPr eaLnBrk="1" hangingPunct="1"/>
            <a:r>
              <a:rPr lang="fr-FR" altLang="fr-FR" sz="2400" b="1" dirty="0">
                <a:ea typeface="ＭＳ Ｐゴシック" pitchFamily="34" charset="-128"/>
              </a:rPr>
              <a:t>Culture</a:t>
            </a:r>
            <a:r>
              <a:rPr lang="fr-FR" altLang="fr-FR" sz="2400" dirty="0">
                <a:ea typeface="ＭＳ Ｐゴシック" pitchFamily="34" charset="-128"/>
              </a:rPr>
              <a:t> : 	10</a:t>
            </a:r>
            <a:r>
              <a:rPr lang="fr-FR" altLang="fr-FR" sz="2400" baseline="30000" dirty="0">
                <a:ea typeface="ＭＳ Ｐゴシック" pitchFamily="34" charset="-128"/>
              </a:rPr>
              <a:t>7</a:t>
            </a:r>
            <a:r>
              <a:rPr lang="fr-FR" altLang="fr-FR" sz="2400" dirty="0">
                <a:ea typeface="ＭＳ Ｐゴシック" pitchFamily="34" charset="-128"/>
              </a:rPr>
              <a:t> UFC/</a:t>
            </a:r>
            <a:r>
              <a:rPr lang="fr-FR" altLang="fr-FR" sz="2400" dirty="0" err="1">
                <a:ea typeface="ＭＳ Ｐゴシック" pitchFamily="34" charset="-128"/>
              </a:rPr>
              <a:t>mL</a:t>
            </a:r>
            <a:r>
              <a:rPr lang="fr-FR" altLang="fr-FR" sz="2400" dirty="0">
                <a:ea typeface="ＭＳ Ｐゴシック" pitchFamily="34" charset="-128"/>
              </a:rPr>
              <a:t> </a:t>
            </a:r>
            <a:r>
              <a:rPr lang="fr-FR" altLang="fr-FR" sz="2400" i="1" dirty="0">
                <a:ea typeface="ＭＳ Ｐゴシック" pitchFamily="34" charset="-128"/>
              </a:rPr>
              <a:t>E. coli</a:t>
            </a:r>
          </a:p>
          <a:p>
            <a:pPr lvl="1" eaLnBrk="1" hangingPunct="1">
              <a:defRPr/>
            </a:pPr>
            <a:r>
              <a:rPr lang="fr-FR" altLang="fr-FR" dirty="0">
                <a:ea typeface="ＭＳ Ｐゴシック" panose="020B0600070205080204" pitchFamily="34" charset="-128"/>
              </a:rPr>
              <a:t>Sensible : </a:t>
            </a:r>
            <a:r>
              <a:rPr lang="fr-FR" altLang="fr-FR" dirty="0" err="1">
                <a:ea typeface="ＭＳ Ｐゴシック" panose="020B0600070205080204" pitchFamily="34" charset="-128"/>
              </a:rPr>
              <a:t>imipénème</a:t>
            </a:r>
            <a:r>
              <a:rPr lang="fr-FR" altLang="fr-FR" dirty="0">
                <a:ea typeface="ＭＳ Ｐゴシック" panose="020B0600070205080204" pitchFamily="34" charset="-128"/>
              </a:rPr>
              <a:t>, </a:t>
            </a:r>
            <a:r>
              <a:rPr lang="fr-FR" altLang="fr-FR" dirty="0" err="1">
                <a:ea typeface="ＭＳ Ｐゴシック" panose="020B0600070205080204" pitchFamily="34" charset="-128"/>
              </a:rPr>
              <a:t>méropénème</a:t>
            </a:r>
            <a:r>
              <a:rPr lang="fr-FR" altLang="fr-FR" dirty="0">
                <a:ea typeface="ＭＳ Ｐゴシック" panose="020B0600070205080204" pitchFamily="34" charset="-128"/>
              </a:rPr>
              <a:t>, </a:t>
            </a:r>
            <a:r>
              <a:rPr lang="fr-FR" altLang="fr-FR" dirty="0" err="1">
                <a:ea typeface="ＭＳ Ｐゴシック" panose="020B0600070205080204" pitchFamily="34" charset="-128"/>
              </a:rPr>
              <a:t>amikacine</a:t>
            </a:r>
            <a:r>
              <a:rPr lang="fr-FR" altLang="fr-FR" dirty="0">
                <a:ea typeface="ＭＳ Ｐゴシック" panose="020B0600070205080204" pitchFamily="34" charset="-128"/>
              </a:rPr>
              <a:t>, </a:t>
            </a:r>
            <a:r>
              <a:rPr lang="fr-FR" altLang="fr-FR" dirty="0" err="1">
                <a:ea typeface="ＭＳ Ｐゴシック" panose="020B0600070205080204" pitchFamily="34" charset="-128"/>
              </a:rPr>
              <a:t>cotrimoxazole</a:t>
            </a:r>
            <a:endParaRPr lang="fr-FR" altLang="fr-FR" b="1" dirty="0"/>
          </a:p>
          <a:p>
            <a:pPr lvl="1" eaLnBrk="1" hangingPunct="1">
              <a:defRPr/>
            </a:pPr>
            <a:r>
              <a:rPr lang="fr-FR" altLang="fr-FR" dirty="0">
                <a:ea typeface="ＭＳ Ｐゴシック" panose="020B0600070205080204" pitchFamily="34" charset="-128"/>
              </a:rPr>
              <a:t>Résistant : amoxicilline, </a:t>
            </a:r>
            <a:r>
              <a:rPr lang="fr-FR" altLang="fr-FR" dirty="0" err="1">
                <a:ea typeface="ＭＳ Ｐゴシック" panose="020B0600070205080204" pitchFamily="34" charset="-128"/>
              </a:rPr>
              <a:t>amox</a:t>
            </a:r>
            <a:r>
              <a:rPr lang="fr-FR" altLang="fr-FR" dirty="0">
                <a:ea typeface="ＭＳ Ｐゴシック" panose="020B0600070205080204" pitchFamily="34" charset="-128"/>
              </a:rPr>
              <a:t> + </a:t>
            </a:r>
            <a:r>
              <a:rPr lang="fr-FR" altLang="fr-FR" dirty="0" err="1">
                <a:ea typeface="ＭＳ Ｐゴシック" panose="020B0600070205080204" pitchFamily="34" charset="-128"/>
              </a:rPr>
              <a:t>ac</a:t>
            </a:r>
            <a:r>
              <a:rPr lang="fr-FR" altLang="fr-FR" dirty="0">
                <a:ea typeface="ＭＳ Ｐゴシック" panose="020B0600070205080204" pitchFamily="34" charset="-128"/>
              </a:rPr>
              <a:t>. clavulanique, </a:t>
            </a:r>
            <a:r>
              <a:rPr lang="fr-FR" altLang="fr-FR" dirty="0" err="1">
                <a:ea typeface="ＭＳ Ｐゴシック" panose="020B0600070205080204" pitchFamily="34" charset="-128"/>
              </a:rPr>
              <a:t>ceftriaxone</a:t>
            </a:r>
            <a:r>
              <a:rPr lang="fr-FR" altLang="fr-FR" dirty="0">
                <a:ea typeface="ＭＳ Ｐゴシック" panose="020B0600070205080204" pitchFamily="34" charset="-128"/>
              </a:rPr>
              <a:t>, </a:t>
            </a:r>
            <a:r>
              <a:rPr lang="fr-FR" altLang="fr-FR" dirty="0" err="1">
                <a:ea typeface="ＭＳ Ｐゴシック" panose="020B0600070205080204" pitchFamily="34" charset="-128"/>
              </a:rPr>
              <a:t>céfotaxime</a:t>
            </a:r>
            <a:r>
              <a:rPr lang="fr-FR" altLang="fr-FR" dirty="0">
                <a:ea typeface="ＭＳ Ｐゴシック" panose="020B0600070205080204" pitchFamily="34" charset="-128"/>
              </a:rPr>
              <a:t>, </a:t>
            </a:r>
            <a:r>
              <a:rPr lang="fr-FR" altLang="fr-FR" dirty="0" err="1">
                <a:ea typeface="ＭＳ Ｐゴシック" panose="020B0600070205080204" pitchFamily="34" charset="-128"/>
              </a:rPr>
              <a:t>norfloxacine</a:t>
            </a:r>
            <a:r>
              <a:rPr lang="fr-FR" altLang="fr-FR" dirty="0">
                <a:ea typeface="ＭＳ Ｐゴシック" panose="020B0600070205080204" pitchFamily="34" charset="-128"/>
              </a:rPr>
              <a:t>, </a:t>
            </a:r>
            <a:r>
              <a:rPr lang="fr-FR" altLang="fr-FR" dirty="0" err="1">
                <a:ea typeface="ＭＳ Ｐゴシック" panose="020B0600070205080204" pitchFamily="34" charset="-128"/>
              </a:rPr>
              <a:t>ofloxacine</a:t>
            </a:r>
            <a:r>
              <a:rPr lang="fr-FR" altLang="fr-FR" dirty="0">
                <a:ea typeface="ＭＳ Ｐゴシック" panose="020B0600070205080204" pitchFamily="34" charset="-128"/>
              </a:rPr>
              <a:t>, ciprofloxacine, gentamicine, </a:t>
            </a:r>
            <a:r>
              <a:rPr lang="fr-FR" altLang="fr-FR" dirty="0" err="1">
                <a:ea typeface="ＭＳ Ｐゴシック" panose="020B0600070205080204" pitchFamily="34" charset="-128"/>
              </a:rPr>
              <a:t>tobramycine</a:t>
            </a:r>
            <a:endParaRPr lang="fr-FR" altLang="fr-FR" dirty="0">
              <a:ea typeface="ＭＳ Ｐゴシック" panose="020B0600070205080204" pitchFamily="34" charset="-128"/>
            </a:endParaRPr>
          </a:p>
          <a:p>
            <a:pPr eaLnBrk="1" hangingPunct="1"/>
            <a:endParaRPr lang="fr-FR" altLang="fr-FR" sz="2400" dirty="0">
              <a:ea typeface="ＭＳ Ｐゴシック" pitchFamily="34" charset="-128"/>
            </a:endParaRPr>
          </a:p>
        </p:txBody>
      </p:sp>
      <p:sp>
        <p:nvSpPr>
          <p:cNvPr id="39940" name="Espace réservé du contenu 3"/>
          <p:cNvSpPr txBox="1">
            <a:spLocks/>
          </p:cNvSpPr>
          <p:nvPr/>
        </p:nvSpPr>
        <p:spPr bwMode="auto">
          <a:xfrm>
            <a:off x="1304925" y="5707063"/>
            <a:ext cx="6858000"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algn="ctr" eaLnBrk="1" hangingPunct="1">
              <a:buFontTx/>
              <a:buNone/>
            </a:pPr>
            <a:r>
              <a:rPr lang="fr-FR" altLang="fr-FR" sz="2400" b="1" dirty="0"/>
              <a:t>5. Comment interprétez-vous cet ECBU?</a:t>
            </a:r>
          </a:p>
        </p:txBody>
      </p:sp>
    </p:spTree>
    <p:extLst>
      <p:ext uri="{BB962C8B-B14F-4D97-AF65-F5344CB8AC3E}">
        <p14:creationId xmlns:p14="http://schemas.microsoft.com/office/powerpoint/2010/main" val="84928233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contenu 7"/>
          <p:cNvSpPr>
            <a:spLocks noGrp="1"/>
          </p:cNvSpPr>
          <p:nvPr>
            <p:ph idx="1"/>
          </p:nvPr>
        </p:nvSpPr>
        <p:spPr>
          <a:xfrm>
            <a:off x="457200" y="844550"/>
            <a:ext cx="8229600" cy="4525963"/>
          </a:xfrm>
        </p:spPr>
        <p:txBody>
          <a:bodyPr/>
          <a:lstStyle/>
          <a:p>
            <a:r>
              <a:rPr lang="fr-FR" altLang="fr-FR" sz="2400" b="1">
                <a:ea typeface="ＭＳ Ｐゴシック" pitchFamily="34" charset="-128"/>
              </a:rPr>
              <a:t>Le seuil de leucocyturie significative  est :</a:t>
            </a:r>
          </a:p>
          <a:p>
            <a:pPr>
              <a:buFont typeface="Arial" pitchFamily="34" charset="0"/>
              <a:buNone/>
            </a:pPr>
            <a:r>
              <a:rPr lang="fr-FR" altLang="fr-FR" sz="2400" b="1">
                <a:solidFill>
                  <a:srgbClr val="F79646"/>
                </a:solidFill>
                <a:ea typeface="ＭＳ Ｐゴシック" pitchFamily="34" charset="-128"/>
              </a:rPr>
              <a:t>		</a:t>
            </a:r>
          </a:p>
          <a:p>
            <a:pPr>
              <a:buFont typeface="Arial" pitchFamily="34" charset="0"/>
              <a:buNone/>
            </a:pPr>
            <a:r>
              <a:rPr lang="fr-FR" altLang="fr-FR" sz="2400" b="1">
                <a:ea typeface="ＭＳ Ｐゴシック" pitchFamily="34" charset="-128"/>
              </a:rPr>
              <a:t>Les seuils de bactériurie significatifs (UFC/mL) : </a:t>
            </a:r>
          </a:p>
        </p:txBody>
      </p:sp>
      <p:graphicFrame>
        <p:nvGraphicFramePr>
          <p:cNvPr id="4" name="Tableau 3">
            <a:extLst>
              <a:ext uri="{FF2B5EF4-FFF2-40B4-BE49-F238E27FC236}">
                <a16:creationId xmlns:a16="http://schemas.microsoft.com/office/drawing/2014/main" id="{71F5AE7C-A30D-F04A-8634-786249C8F53E}"/>
              </a:ext>
            </a:extLst>
          </p:cNvPr>
          <p:cNvGraphicFramePr>
            <a:graphicFrameLocks noGrp="1"/>
          </p:cNvGraphicFramePr>
          <p:nvPr/>
        </p:nvGraphicFramePr>
        <p:xfrm>
          <a:off x="457200" y="2251075"/>
          <a:ext cx="8229600" cy="3436938"/>
        </p:xfrm>
        <a:graphic>
          <a:graphicData uri="http://schemas.openxmlformats.org/drawingml/2006/table">
            <a:tbl>
              <a:tblPr/>
              <a:tblGrid>
                <a:gridCol w="4576763">
                  <a:extLst>
                    <a:ext uri="{9D8B030D-6E8A-4147-A177-3AD203B41FA5}">
                      <a16:colId xmlns:a16="http://schemas.microsoft.com/office/drawing/2014/main" val="20000"/>
                    </a:ext>
                  </a:extLst>
                </a:gridCol>
                <a:gridCol w="1727200">
                  <a:extLst>
                    <a:ext uri="{9D8B030D-6E8A-4147-A177-3AD203B41FA5}">
                      <a16:colId xmlns:a16="http://schemas.microsoft.com/office/drawing/2014/main" val="20001"/>
                    </a:ext>
                  </a:extLst>
                </a:gridCol>
                <a:gridCol w="1925637">
                  <a:extLst>
                    <a:ext uri="{9D8B030D-6E8A-4147-A177-3AD203B41FA5}">
                      <a16:colId xmlns:a16="http://schemas.microsoft.com/office/drawing/2014/main" val="20002"/>
                    </a:ext>
                  </a:extLst>
                </a:gridCol>
              </a:tblGrid>
              <a:tr h="571422">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Calibri" charset="0"/>
                          <a:ea typeface="ＭＳ Ｐゴシック" charset="-128"/>
                        </a:rPr>
                        <a:t>Espèces bactériennes</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a:ln>
                            <a:noFill/>
                          </a:ln>
                          <a:solidFill>
                            <a:schemeClr val="tx1"/>
                          </a:solidFill>
                          <a:effectLst/>
                          <a:latin typeface="Calibri" charset="0"/>
                          <a:ea typeface="ＭＳ Ｐゴシック" charset="-128"/>
                        </a:rPr>
                        <a:t>Homme</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a:ln>
                            <a:noFill/>
                          </a:ln>
                          <a:solidFill>
                            <a:schemeClr val="tx1"/>
                          </a:solidFill>
                          <a:effectLst/>
                          <a:latin typeface="Calibri" charset="0"/>
                          <a:ea typeface="ＭＳ Ｐゴシック" charset="-128"/>
                        </a:rPr>
                        <a:t>Femme</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905">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Escherichia coli</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Staphylococcus saprophyticus</a:t>
                      </a:r>
                    </a:p>
                  </a:txBody>
                  <a:tcPr marL="68580" marR="68580" marT="45693" marB="45693"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rowSpan="2">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Calibri" charset="0"/>
                          <a:ea typeface="ＭＳ Ｐゴシック" charset="-128"/>
                        </a:rPr>
                        <a:t>≥ …</a:t>
                      </a: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4572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0" dirty="0">
                        <a:ln>
                          <a:noFill/>
                        </a:ln>
                        <a:solidFill>
                          <a:schemeClr val="tx1"/>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2400" b="0" i="0" u="none" strike="noStrike" cap="none" normalizeH="0" baseline="0" dirty="0">
                          <a:ln>
                            <a:noFill/>
                          </a:ln>
                          <a:solidFill>
                            <a:schemeClr val="tx1"/>
                          </a:solidFill>
                          <a:effectLst/>
                          <a:latin typeface="Calibri" charset="0"/>
                          <a:ea typeface="ＭＳ Ｐゴシック" charset="-128"/>
                        </a:rPr>
                        <a:t>≥ …</a:t>
                      </a: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20611">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0" u="none" strike="noStrike" cap="none" normalizeH="0" baseline="0">
                          <a:ln>
                            <a:noFill/>
                          </a:ln>
                          <a:solidFill>
                            <a:schemeClr val="tx1"/>
                          </a:solidFill>
                          <a:effectLst/>
                          <a:latin typeface="Calibri" charset="0"/>
                          <a:ea typeface="ＭＳ Ｐゴシック" charset="-128"/>
                        </a:rPr>
                        <a:t>Entérobactéries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0" u="none" strike="noStrike" cap="none" normalizeH="0" baseline="0">
                          <a:ln>
                            <a:noFill/>
                          </a:ln>
                          <a:solidFill>
                            <a:schemeClr val="tx1"/>
                          </a:solidFill>
                          <a:effectLst/>
                          <a:latin typeface="Calibri" charset="0"/>
                          <a:ea typeface="ＭＳ Ｐゴシック" charset="-128"/>
                        </a:rPr>
                        <a:t>Entérocoques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Pseudomonas aeruginosa</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Staphylococcus aureus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Corynebacterium urealyticum</a:t>
                      </a:r>
                    </a:p>
                  </a:txBody>
                  <a:tcPr marL="68580" marR="68580" marT="45693" marB="45693"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vMerge="1">
                  <a:txBody>
                    <a:bodyPr/>
                    <a:lstStyle/>
                    <a:p>
                      <a:endParaRPr lang="fr-FR"/>
                    </a:p>
                  </a:txBody>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2400" b="0" i="0" u="none" strike="noStrike" cap="none" normalizeH="0" baseline="0" dirty="0">
                          <a:ln>
                            <a:noFill/>
                          </a:ln>
                          <a:solidFill>
                            <a:schemeClr val="tx1"/>
                          </a:solidFill>
                          <a:effectLst/>
                          <a:latin typeface="Calibri" charset="0"/>
                          <a:ea typeface="ＭＳ Ｐゴシック" charset="-128"/>
                        </a:rPr>
                        <a:t>≥ …</a:t>
                      </a: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30000" dirty="0">
                        <a:ln>
                          <a:noFill/>
                        </a:ln>
                        <a:solidFill>
                          <a:schemeClr val="tx1"/>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2005" name="Titre 6"/>
          <p:cNvSpPr>
            <a:spLocks noGrp="1"/>
          </p:cNvSpPr>
          <p:nvPr>
            <p:ph type="title"/>
          </p:nvPr>
        </p:nvSpPr>
        <p:spPr>
          <a:xfrm>
            <a:off x="457200" y="274638"/>
            <a:ext cx="8229600" cy="496887"/>
          </a:xfrm>
        </p:spPr>
        <p:txBody>
          <a:bodyPr/>
          <a:lstStyle/>
          <a:p>
            <a:r>
              <a:rPr lang="fr-FR" altLang="fr-FR">
                <a:ea typeface="ＭＳ Ｐゴシック" pitchFamily="34" charset="-128"/>
              </a:rPr>
              <a:t>Interprétation de l’ECBU</a:t>
            </a:r>
          </a:p>
        </p:txBody>
      </p:sp>
    </p:spTree>
    <p:extLst>
      <p:ext uri="{BB962C8B-B14F-4D97-AF65-F5344CB8AC3E}">
        <p14:creationId xmlns:p14="http://schemas.microsoft.com/office/powerpoint/2010/main" val="401121224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u contenu 7"/>
          <p:cNvSpPr>
            <a:spLocks noGrp="1"/>
          </p:cNvSpPr>
          <p:nvPr>
            <p:ph idx="1"/>
          </p:nvPr>
        </p:nvSpPr>
        <p:spPr>
          <a:xfrm>
            <a:off x="457200" y="844550"/>
            <a:ext cx="8229600" cy="4525963"/>
          </a:xfrm>
        </p:spPr>
        <p:txBody>
          <a:bodyPr/>
          <a:lstStyle/>
          <a:p>
            <a:r>
              <a:rPr lang="fr-FR" altLang="fr-FR" sz="2400" b="1" dirty="0">
                <a:ea typeface="ＭＳ Ｐゴシック" pitchFamily="34" charset="-128"/>
              </a:rPr>
              <a:t>Le seuil de </a:t>
            </a:r>
            <a:r>
              <a:rPr lang="fr-FR" altLang="fr-FR" sz="2400" b="1" dirty="0" err="1">
                <a:ea typeface="ＭＳ Ｐゴシック" pitchFamily="34" charset="-128"/>
              </a:rPr>
              <a:t>leucocyturie</a:t>
            </a:r>
            <a:r>
              <a:rPr lang="fr-FR" altLang="fr-FR" sz="2400" b="1" dirty="0">
                <a:ea typeface="ＭＳ Ｐゴシック" pitchFamily="34" charset="-128"/>
              </a:rPr>
              <a:t> significative  est :</a:t>
            </a:r>
          </a:p>
          <a:p>
            <a:pPr>
              <a:buFont typeface="Arial" pitchFamily="34" charset="0"/>
              <a:buNone/>
            </a:pPr>
            <a:r>
              <a:rPr lang="fr-FR" altLang="fr-FR" sz="2400" b="1" dirty="0">
                <a:solidFill>
                  <a:srgbClr val="F79646"/>
                </a:solidFill>
                <a:ea typeface="ＭＳ Ｐゴシック" pitchFamily="34" charset="-128"/>
              </a:rPr>
              <a:t>		</a:t>
            </a:r>
            <a:r>
              <a:rPr lang="fr-FR" altLang="fr-FR" sz="2400" b="1" dirty="0">
                <a:solidFill>
                  <a:schemeClr val="accent6">
                    <a:lumMod val="75000"/>
                  </a:schemeClr>
                </a:solidFill>
                <a:ea typeface="ＭＳ Ｐゴシック" pitchFamily="34" charset="-128"/>
              </a:rPr>
              <a:t>≥ 10</a:t>
            </a:r>
            <a:r>
              <a:rPr lang="fr-FR" altLang="fr-FR" sz="2400" b="1" baseline="30000" dirty="0">
                <a:solidFill>
                  <a:schemeClr val="accent6">
                    <a:lumMod val="75000"/>
                  </a:schemeClr>
                </a:solidFill>
                <a:ea typeface="ＭＳ Ｐゴシック" pitchFamily="34" charset="-128"/>
              </a:rPr>
              <a:t>4</a:t>
            </a:r>
            <a:r>
              <a:rPr lang="fr-FR" altLang="fr-FR" sz="2400" b="1" dirty="0">
                <a:solidFill>
                  <a:schemeClr val="accent6">
                    <a:lumMod val="75000"/>
                  </a:schemeClr>
                </a:solidFill>
                <a:ea typeface="ＭＳ Ｐゴシック" pitchFamily="34" charset="-128"/>
              </a:rPr>
              <a:t> /</a:t>
            </a:r>
            <a:r>
              <a:rPr lang="fr-FR" altLang="fr-FR" sz="2400" b="1" dirty="0" err="1">
                <a:solidFill>
                  <a:schemeClr val="accent6">
                    <a:lumMod val="75000"/>
                  </a:schemeClr>
                </a:solidFill>
                <a:ea typeface="ＭＳ Ｐゴシック" pitchFamily="34" charset="-128"/>
              </a:rPr>
              <a:t>mL</a:t>
            </a:r>
            <a:r>
              <a:rPr lang="fr-FR" altLang="fr-FR" sz="2400" b="1" dirty="0">
                <a:solidFill>
                  <a:schemeClr val="accent6">
                    <a:lumMod val="75000"/>
                  </a:schemeClr>
                </a:solidFill>
                <a:ea typeface="ＭＳ Ｐゴシック" pitchFamily="34" charset="-128"/>
              </a:rPr>
              <a:t> ou 10 </a:t>
            </a:r>
            <a:r>
              <a:rPr lang="fr-FR" altLang="fr-FR" sz="2400" b="1" dirty="0" err="1">
                <a:solidFill>
                  <a:schemeClr val="accent6">
                    <a:lumMod val="75000"/>
                  </a:schemeClr>
                </a:solidFill>
                <a:ea typeface="ＭＳ Ｐゴシック" pitchFamily="34" charset="-128"/>
              </a:rPr>
              <a:t>MégaEléments</a:t>
            </a:r>
            <a:r>
              <a:rPr lang="fr-FR" altLang="fr-FR" sz="2400" b="1" dirty="0">
                <a:solidFill>
                  <a:schemeClr val="accent6">
                    <a:lumMod val="75000"/>
                  </a:schemeClr>
                </a:solidFill>
                <a:ea typeface="ＭＳ Ｐゴシック" pitchFamily="34" charset="-128"/>
              </a:rPr>
              <a:t>/L </a:t>
            </a:r>
          </a:p>
          <a:p>
            <a:pPr>
              <a:buFont typeface="Arial" pitchFamily="34" charset="0"/>
              <a:buNone/>
            </a:pPr>
            <a:r>
              <a:rPr lang="fr-FR" altLang="fr-FR" sz="2400" b="1" dirty="0">
                <a:ea typeface="ＭＳ Ｐゴシック" pitchFamily="34" charset="-128"/>
              </a:rPr>
              <a:t>Les seuils de bactériurie significatifs (UFC/</a:t>
            </a:r>
            <a:r>
              <a:rPr lang="fr-FR" altLang="fr-FR" sz="2400" b="1" dirty="0" err="1">
                <a:ea typeface="ＭＳ Ｐゴシック" pitchFamily="34" charset="-128"/>
              </a:rPr>
              <a:t>mL</a:t>
            </a:r>
            <a:r>
              <a:rPr lang="fr-FR" altLang="fr-FR" sz="2400" b="1" dirty="0">
                <a:ea typeface="ＭＳ Ｐゴシック" pitchFamily="34" charset="-128"/>
              </a:rPr>
              <a:t>) : </a:t>
            </a:r>
          </a:p>
        </p:txBody>
      </p:sp>
      <p:graphicFrame>
        <p:nvGraphicFramePr>
          <p:cNvPr id="4" name="Tableau 3">
            <a:extLst>
              <a:ext uri="{FF2B5EF4-FFF2-40B4-BE49-F238E27FC236}">
                <a16:creationId xmlns:a16="http://schemas.microsoft.com/office/drawing/2014/main" id="{71F5AE7C-A30D-F04A-8634-786249C8F53E}"/>
              </a:ext>
            </a:extLst>
          </p:cNvPr>
          <p:cNvGraphicFramePr>
            <a:graphicFrameLocks noGrp="1"/>
          </p:cNvGraphicFramePr>
          <p:nvPr>
            <p:extLst>
              <p:ext uri="{D42A27DB-BD31-4B8C-83A1-F6EECF244321}">
                <p14:modId xmlns:p14="http://schemas.microsoft.com/office/powerpoint/2010/main" val="1419920843"/>
              </p:ext>
            </p:extLst>
          </p:nvPr>
        </p:nvGraphicFramePr>
        <p:xfrm>
          <a:off x="457200" y="2251075"/>
          <a:ext cx="8229600" cy="3436938"/>
        </p:xfrm>
        <a:graphic>
          <a:graphicData uri="http://schemas.openxmlformats.org/drawingml/2006/table">
            <a:tbl>
              <a:tblPr/>
              <a:tblGrid>
                <a:gridCol w="4576763">
                  <a:extLst>
                    <a:ext uri="{9D8B030D-6E8A-4147-A177-3AD203B41FA5}">
                      <a16:colId xmlns:a16="http://schemas.microsoft.com/office/drawing/2014/main" val="20000"/>
                    </a:ext>
                  </a:extLst>
                </a:gridCol>
                <a:gridCol w="1727200">
                  <a:extLst>
                    <a:ext uri="{9D8B030D-6E8A-4147-A177-3AD203B41FA5}">
                      <a16:colId xmlns:a16="http://schemas.microsoft.com/office/drawing/2014/main" val="20001"/>
                    </a:ext>
                  </a:extLst>
                </a:gridCol>
                <a:gridCol w="1925637">
                  <a:extLst>
                    <a:ext uri="{9D8B030D-6E8A-4147-A177-3AD203B41FA5}">
                      <a16:colId xmlns:a16="http://schemas.microsoft.com/office/drawing/2014/main" val="20002"/>
                    </a:ext>
                  </a:extLst>
                </a:gridCol>
              </a:tblGrid>
              <a:tr h="571422">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Calibri" charset="0"/>
                          <a:ea typeface="ＭＳ Ｐゴシック" charset="-128"/>
                        </a:rPr>
                        <a:t>Espèces bactériennes</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a:ln>
                            <a:noFill/>
                          </a:ln>
                          <a:solidFill>
                            <a:schemeClr val="tx1"/>
                          </a:solidFill>
                          <a:effectLst/>
                          <a:latin typeface="Calibri" charset="0"/>
                          <a:ea typeface="ＭＳ Ｐゴシック" charset="-128"/>
                        </a:rPr>
                        <a:t>Homme</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a:ln>
                            <a:noFill/>
                          </a:ln>
                          <a:solidFill>
                            <a:schemeClr val="tx1"/>
                          </a:solidFill>
                          <a:effectLst/>
                          <a:latin typeface="Calibri" charset="0"/>
                          <a:ea typeface="ＭＳ Ｐゴシック" charset="-128"/>
                        </a:rPr>
                        <a:t>Femme</a:t>
                      </a: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905">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Escherichia coli</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Staphylococcus saprophyticus</a:t>
                      </a:r>
                    </a:p>
                  </a:txBody>
                  <a:tcPr marL="68580" marR="68580" marT="45693" marB="45693"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rowSpan="2">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accent6">
                              <a:lumMod val="75000"/>
                            </a:schemeClr>
                          </a:solidFill>
                          <a:effectLst/>
                          <a:latin typeface="Calibri" charset="0"/>
                          <a:ea typeface="ＭＳ Ｐゴシック" charset="-128"/>
                        </a:rPr>
                        <a:t>≥ 10</a:t>
                      </a:r>
                      <a:r>
                        <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rPr>
                        <a:t>3</a:t>
                      </a:r>
                    </a:p>
                    <a:p>
                      <a:pPr marL="0" marR="0" lvl="0" indent="0" algn="ctr" defTabSz="4572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0" dirty="0">
                        <a:ln>
                          <a:noFill/>
                        </a:ln>
                        <a:solidFill>
                          <a:schemeClr val="accent6">
                            <a:lumMod val="75000"/>
                          </a:schemeClr>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2400" b="1" i="0" u="none" strike="noStrike" cap="none" normalizeH="0" baseline="0" dirty="0">
                          <a:ln>
                            <a:noFill/>
                          </a:ln>
                          <a:solidFill>
                            <a:schemeClr val="accent6">
                              <a:lumMod val="75000"/>
                            </a:schemeClr>
                          </a:solidFill>
                          <a:effectLst/>
                          <a:latin typeface="Calibri" charset="0"/>
                          <a:ea typeface="ＭＳ Ｐゴシック" charset="-128"/>
                        </a:rPr>
                        <a:t>≥ 10</a:t>
                      </a:r>
                      <a:r>
                        <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rPr>
                        <a:t>3</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20611">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0" u="none" strike="noStrike" cap="none" normalizeH="0" baseline="0">
                          <a:ln>
                            <a:noFill/>
                          </a:ln>
                          <a:solidFill>
                            <a:schemeClr val="tx1"/>
                          </a:solidFill>
                          <a:effectLst/>
                          <a:latin typeface="Calibri" charset="0"/>
                          <a:ea typeface="ＭＳ Ｐゴシック" charset="-128"/>
                        </a:rPr>
                        <a:t>Entérobactéries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0" u="none" strike="noStrike" cap="none" normalizeH="0" baseline="0">
                          <a:ln>
                            <a:noFill/>
                          </a:ln>
                          <a:solidFill>
                            <a:schemeClr val="tx1"/>
                          </a:solidFill>
                          <a:effectLst/>
                          <a:latin typeface="Calibri" charset="0"/>
                          <a:ea typeface="ＭＳ Ｐゴシック" charset="-128"/>
                        </a:rPr>
                        <a:t>Entérocoques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Pseudomonas aeruginosa</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Staphylococcus aureus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altLang="fr-FR" sz="2400" b="0" i="1" u="none" strike="noStrike" cap="none" normalizeH="0" baseline="0">
                          <a:ln>
                            <a:noFill/>
                          </a:ln>
                          <a:solidFill>
                            <a:schemeClr val="tx1"/>
                          </a:solidFill>
                          <a:effectLst/>
                          <a:latin typeface="Calibri" charset="0"/>
                          <a:ea typeface="ＭＳ Ｐゴシック" charset="-128"/>
                        </a:rPr>
                        <a:t>Corynebacterium urealyticum</a:t>
                      </a:r>
                    </a:p>
                  </a:txBody>
                  <a:tcPr marL="68580" marR="68580" marT="45693" marB="45693"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tc vMerge="1">
                  <a:txBody>
                    <a:bodyPr/>
                    <a:lstStyle/>
                    <a:p>
                      <a:endParaRPr lang="fr-FR"/>
                    </a:p>
                  </a:txBody>
                  <a:tcPr/>
                </a:tc>
                <a:tc>
                  <a:txBody>
                    <a:bodyPr/>
                    <a:lstStyle>
                      <a:lvl1pPr algn="just" eaLnBrk="0" hangingPunct="0">
                        <a:spcBef>
                          <a:spcPct val="20000"/>
                        </a:spcBef>
                        <a:buFont typeface="Arial" charset="0"/>
                        <a:defRPr sz="2400">
                          <a:solidFill>
                            <a:schemeClr val="tx1"/>
                          </a:solidFill>
                          <a:latin typeface="Calibri" charset="0"/>
                          <a:ea typeface="ＭＳ Ｐゴシック" charset="-128"/>
                        </a:defRPr>
                      </a:lvl1pPr>
                      <a:lvl2pPr marL="742950" indent="-285750" algn="just" eaLnBrk="0" hangingPunct="0">
                        <a:spcBef>
                          <a:spcPct val="20000"/>
                        </a:spcBef>
                        <a:buFont typeface="Arial" charset="0"/>
                        <a:defRPr sz="2000">
                          <a:solidFill>
                            <a:schemeClr val="tx1"/>
                          </a:solidFill>
                          <a:latin typeface="Calibri" charset="0"/>
                          <a:ea typeface="ＭＳ Ｐゴシック" charset="-128"/>
                        </a:defRPr>
                      </a:lvl2pPr>
                      <a:lvl3pPr marL="1143000" indent="-228600" algn="just" eaLnBrk="0" hangingPunct="0">
                        <a:spcBef>
                          <a:spcPct val="20000"/>
                        </a:spcBef>
                        <a:buFont typeface="Arial" charset="0"/>
                        <a:defRPr>
                          <a:solidFill>
                            <a:schemeClr val="tx1"/>
                          </a:solidFill>
                          <a:latin typeface="Calibri" charset="0"/>
                          <a:ea typeface="ＭＳ Ｐゴシック" charset="-128"/>
                        </a:defRPr>
                      </a:lvl3pPr>
                      <a:lvl4pPr marL="1600200" indent="-228600" algn="just" eaLnBrk="0" hangingPunct="0">
                        <a:spcBef>
                          <a:spcPct val="20000"/>
                        </a:spcBef>
                        <a:buFont typeface="Arial" charset="0"/>
                        <a:defRPr>
                          <a:solidFill>
                            <a:schemeClr val="tx1"/>
                          </a:solidFill>
                          <a:latin typeface="Calibri" charset="0"/>
                          <a:ea typeface="ＭＳ Ｐゴシック" charset="-128"/>
                        </a:defRPr>
                      </a:lvl4pPr>
                      <a:lvl5pPr marL="2057400" indent="-228600" algn="just" eaLnBrk="0" hangingPunct="0">
                        <a:spcBef>
                          <a:spcPct val="20000"/>
                        </a:spcBef>
                        <a:buFont typeface="Arial" charset="0"/>
                        <a:defRPr>
                          <a:solidFill>
                            <a:schemeClr val="tx1"/>
                          </a:solidFill>
                          <a:latin typeface="Calibri" charset="0"/>
                          <a:ea typeface="ＭＳ Ｐゴシック" charset="-128"/>
                        </a:defRPr>
                      </a:lvl5pPr>
                      <a:lvl6pPr marL="25146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algn="just"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altLang="fr-FR" sz="2400" b="1" i="0" u="none" strike="noStrike" cap="none" normalizeH="0" baseline="0" dirty="0">
                          <a:ln>
                            <a:noFill/>
                          </a:ln>
                          <a:solidFill>
                            <a:schemeClr val="accent6">
                              <a:lumMod val="75000"/>
                            </a:schemeClr>
                          </a:solidFill>
                          <a:effectLst/>
                          <a:latin typeface="Calibri" charset="0"/>
                          <a:ea typeface="ＭＳ Ｐゴシック" charset="-128"/>
                        </a:rPr>
                        <a:t>≥ 10</a:t>
                      </a:r>
                      <a:r>
                        <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rPr>
                        <a:t>4</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2400" b="1" i="0" u="none" strike="noStrike" cap="none" normalizeH="0" baseline="30000" dirty="0">
                        <a:ln>
                          <a:noFill/>
                        </a:ln>
                        <a:solidFill>
                          <a:schemeClr val="accent6">
                            <a:lumMod val="75000"/>
                          </a:schemeClr>
                        </a:solidFill>
                        <a:effectLst/>
                        <a:latin typeface="Calibri" charset="0"/>
                        <a:ea typeface="ＭＳ Ｐゴシック" charset="-128"/>
                      </a:endParaRPr>
                    </a:p>
                  </a:txBody>
                  <a:tcPr marL="68580" marR="68580" marT="45693" marB="45693" anchor="ctr"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3029" name="Titre 6"/>
          <p:cNvSpPr>
            <a:spLocks noGrp="1"/>
          </p:cNvSpPr>
          <p:nvPr>
            <p:ph type="title"/>
          </p:nvPr>
        </p:nvSpPr>
        <p:spPr>
          <a:xfrm>
            <a:off x="457200" y="274638"/>
            <a:ext cx="8229600" cy="496887"/>
          </a:xfrm>
        </p:spPr>
        <p:txBody>
          <a:bodyPr/>
          <a:lstStyle/>
          <a:p>
            <a:r>
              <a:rPr lang="fr-FR" altLang="fr-FR">
                <a:ea typeface="ＭＳ Ｐゴシック" pitchFamily="34" charset="-128"/>
              </a:rPr>
              <a:t>Interprétation de l’ECBU</a:t>
            </a:r>
          </a:p>
        </p:txBody>
      </p:sp>
    </p:spTree>
    <p:extLst>
      <p:ext uri="{BB962C8B-B14F-4D97-AF65-F5344CB8AC3E}">
        <p14:creationId xmlns:p14="http://schemas.microsoft.com/office/powerpoint/2010/main" val="297603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D2411F7D-3F27-4FF7-AB03-339EC052DF35}"/>
              </a:ext>
            </a:extLst>
          </p:cNvPr>
          <p:cNvSpPr txBox="1"/>
          <p:nvPr/>
        </p:nvSpPr>
        <p:spPr>
          <a:xfrm>
            <a:off x="959962" y="1920731"/>
            <a:ext cx="8023782" cy="4465325"/>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dirty="0">
                <a:latin typeface="Calibri"/>
                <a:cs typeface="Calibri"/>
              </a:rPr>
              <a:t>Au moins 2 cas</a:t>
            </a:r>
          </a:p>
          <a:p>
            <a:pPr marL="355600" indent="-342900">
              <a:lnSpc>
                <a:spcPct val="100000"/>
              </a:lnSpc>
              <a:spcBef>
                <a:spcPts val="1085"/>
              </a:spcBef>
              <a:buChar char="-"/>
              <a:tabLst>
                <a:tab pos="354965" algn="l"/>
                <a:tab pos="355600" algn="l"/>
              </a:tabLst>
            </a:pPr>
            <a:r>
              <a:rPr lang="fr-FR" sz="2400" dirty="0">
                <a:latin typeface="Calibri"/>
                <a:cs typeface="Calibri"/>
              </a:rPr>
              <a:t>Au moins 5 cas</a:t>
            </a:r>
          </a:p>
          <a:p>
            <a:pPr marL="355600" indent="-342900">
              <a:lnSpc>
                <a:spcPct val="100000"/>
              </a:lnSpc>
              <a:spcBef>
                <a:spcPts val="1085"/>
              </a:spcBef>
              <a:buChar char="-"/>
              <a:tabLst>
                <a:tab pos="354965" algn="l"/>
                <a:tab pos="355600" algn="l"/>
              </a:tabLst>
            </a:pPr>
            <a:r>
              <a:rPr lang="fr-FR" sz="2400" dirty="0">
                <a:latin typeface="Calibri"/>
                <a:cs typeface="Calibri"/>
              </a:rPr>
              <a:t>Symptomatologie similaire</a:t>
            </a:r>
          </a:p>
          <a:p>
            <a:pPr marL="355600" indent="-342900">
              <a:lnSpc>
                <a:spcPct val="100000"/>
              </a:lnSpc>
              <a:spcBef>
                <a:spcPts val="1085"/>
              </a:spcBef>
              <a:buChar char="-"/>
              <a:tabLst>
                <a:tab pos="354965" algn="l"/>
                <a:tab pos="355600" algn="l"/>
              </a:tabLst>
            </a:pPr>
            <a:r>
              <a:rPr lang="fr-FR" sz="2400" dirty="0">
                <a:latin typeface="Calibri"/>
                <a:cs typeface="Calibri"/>
              </a:rPr>
              <a:t>Symptomatologie toujours digestive</a:t>
            </a:r>
          </a:p>
          <a:p>
            <a:pPr marL="355600" indent="-342900">
              <a:lnSpc>
                <a:spcPct val="100000"/>
              </a:lnSpc>
              <a:spcBef>
                <a:spcPts val="1085"/>
              </a:spcBef>
              <a:buChar char="-"/>
              <a:tabLst>
                <a:tab pos="354965" algn="l"/>
                <a:tab pos="355600" algn="l"/>
              </a:tabLst>
            </a:pPr>
            <a:r>
              <a:rPr lang="fr-FR" sz="2400" dirty="0">
                <a:latin typeface="Calibri"/>
                <a:cs typeface="Calibri"/>
              </a:rPr>
              <a:t>Liée à un même repas</a:t>
            </a:r>
          </a:p>
          <a:p>
            <a:pPr marL="355600" indent="-342900">
              <a:lnSpc>
                <a:spcPct val="100000"/>
              </a:lnSpc>
              <a:spcBef>
                <a:spcPts val="1085"/>
              </a:spcBef>
              <a:buChar char="-"/>
              <a:tabLst>
                <a:tab pos="354965" algn="l"/>
                <a:tab pos="355600" algn="l"/>
              </a:tabLst>
            </a:pPr>
            <a:r>
              <a:rPr lang="fr-FR" sz="2400" dirty="0">
                <a:latin typeface="Calibri"/>
                <a:cs typeface="Calibri"/>
              </a:rPr>
              <a:t>Liée à une même origine alimentaire</a:t>
            </a:r>
          </a:p>
          <a:p>
            <a:pPr marL="355600" indent="-342900">
              <a:lnSpc>
                <a:spcPct val="100000"/>
              </a:lnSpc>
              <a:spcBef>
                <a:spcPts val="1085"/>
              </a:spcBef>
              <a:buChar char="-"/>
              <a:tabLst>
                <a:tab pos="354965" algn="l"/>
                <a:tab pos="355600" algn="l"/>
              </a:tabLst>
            </a:pPr>
            <a:r>
              <a:rPr lang="fr-FR" sz="2400" dirty="0">
                <a:latin typeface="Calibri"/>
                <a:cs typeface="Calibri"/>
              </a:rPr>
              <a:t>Cas apparaissant dans un même foyer</a:t>
            </a:r>
          </a:p>
          <a:p>
            <a:pPr marL="355600" indent="-342900">
              <a:lnSpc>
                <a:spcPct val="100000"/>
              </a:lnSpc>
              <a:spcBef>
                <a:spcPts val="1085"/>
              </a:spcBef>
              <a:buChar char="-"/>
              <a:tabLst>
                <a:tab pos="354965" algn="l"/>
                <a:tab pos="355600" algn="l"/>
              </a:tabLst>
            </a:pPr>
            <a:endParaRPr lang="fr-FR" sz="2400" dirty="0">
              <a:latin typeface="Calibri"/>
              <a:cs typeface="Calibri"/>
            </a:endParaRPr>
          </a:p>
          <a:p>
            <a:pPr marL="355600" indent="-342900">
              <a:lnSpc>
                <a:spcPct val="100000"/>
              </a:lnSpc>
              <a:spcBef>
                <a:spcPts val="1085"/>
              </a:spcBef>
              <a:buChar char="-"/>
              <a:tabLst>
                <a:tab pos="354965" algn="l"/>
                <a:tab pos="355600" algn="l"/>
              </a:tabLst>
            </a:pPr>
            <a:endParaRPr lang="fr-FR" sz="2400" dirty="0">
              <a:latin typeface="Calibri"/>
              <a:cs typeface="Calibri"/>
            </a:endParaRPr>
          </a:p>
        </p:txBody>
      </p:sp>
      <p:sp>
        <p:nvSpPr>
          <p:cNvPr id="9" name="Rectangle 2">
            <a:extLst>
              <a:ext uri="{FF2B5EF4-FFF2-40B4-BE49-F238E27FC236}">
                <a16:creationId xmlns:a16="http://schemas.microsoft.com/office/drawing/2014/main" id="{1668DCDF-E161-4046-A380-F5D44144BF06}"/>
              </a:ext>
            </a:extLst>
          </p:cNvPr>
          <p:cNvSpPr>
            <a:spLocks noGrp="1"/>
          </p:cNvSpPr>
          <p:nvPr>
            <p:ph type="title"/>
          </p:nvPr>
        </p:nvSpPr>
        <p:spPr>
          <a:xfrm>
            <a:off x="324000" y="180000"/>
            <a:ext cx="8280000" cy="1143000"/>
          </a:xfrm>
        </p:spPr>
        <p:txBody>
          <a:bodyPr/>
          <a:lstStyle/>
          <a:p>
            <a:pPr algn="just" eaLnBrk="1" hangingPunct="1"/>
            <a:r>
              <a:rPr lang="fr-FR" altLang="fr-FR" sz="2400" dirty="0">
                <a:ea typeface="ＭＳ Ｐゴシック" panose="020B0600070205080204" pitchFamily="34" charset="-128"/>
              </a:rPr>
              <a:t>2. Vous suspectez une TIAC. Explicitez ces initiales et donnez la définition d’</a:t>
            </a:r>
            <a:r>
              <a:rPr lang="fr-FR" altLang="ja-JP" sz="2400" dirty="0">
                <a:ea typeface="ＭＳ Ｐゴシック" panose="020B0600070205080204" pitchFamily="34" charset="-128"/>
              </a:rPr>
              <a:t>une TIAC. Quels éléments permettent de définir une TIAC ?</a:t>
            </a:r>
            <a:endParaRPr lang="fr-FR" altLang="fr-FR" sz="2400" dirty="0">
              <a:ea typeface="ＭＳ Ｐゴシック" panose="020B0600070205080204" pitchFamily="34" charset="-128"/>
            </a:endParaRPr>
          </a:p>
        </p:txBody>
      </p:sp>
    </p:spTree>
    <p:extLst>
      <p:ext uri="{BB962C8B-B14F-4D97-AF65-F5344CB8AC3E}">
        <p14:creationId xmlns:p14="http://schemas.microsoft.com/office/powerpoint/2010/main" val="103654524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u contenu 3"/>
          <p:cNvSpPr txBox="1">
            <a:spLocks/>
          </p:cNvSpPr>
          <p:nvPr/>
        </p:nvSpPr>
        <p:spPr bwMode="auto">
          <a:xfrm>
            <a:off x="160338" y="330200"/>
            <a:ext cx="88725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p:txBody>
      </p:sp>
      <p:sp>
        <p:nvSpPr>
          <p:cNvPr id="4" name="Espace réservé du contenu 3">
            <a:extLst>
              <a:ext uri="{FF2B5EF4-FFF2-40B4-BE49-F238E27FC236}">
                <a16:creationId xmlns:a16="http://schemas.microsoft.com/office/drawing/2014/main" id="{F2500451-C51F-5D48-ACA6-D36D5225CAF9}"/>
              </a:ext>
            </a:extLst>
          </p:cNvPr>
          <p:cNvSpPr>
            <a:spLocks noGrp="1"/>
          </p:cNvSpPr>
          <p:nvPr>
            <p:ph idx="1"/>
          </p:nvPr>
        </p:nvSpPr>
        <p:spPr>
          <a:xfrm>
            <a:off x="42863" y="768350"/>
            <a:ext cx="5986462" cy="5824538"/>
          </a:xfrm>
          <a:solidFill>
            <a:schemeClr val="bg1"/>
          </a:solidFill>
        </p:spPr>
        <p:txBody>
          <a:bodyPr/>
          <a:lstStyle/>
          <a:p>
            <a:pPr marL="0" indent="0" eaLnBrk="1" hangingPunct="1">
              <a:buNone/>
              <a:defRPr/>
            </a:pPr>
            <a:r>
              <a:rPr lang="fr-FR" altLang="fr-FR" sz="2400" b="1" dirty="0"/>
              <a:t>5. Comment interprétez-vous cet ECBU ?</a:t>
            </a:r>
            <a:endParaRPr lang="fr-FR" altLang="fr-FR" sz="2400" b="1" dirty="0">
              <a:ea typeface="ＭＳ Ｐゴシック" panose="020B0600070205080204" pitchFamily="34" charset="-128"/>
            </a:endParaRPr>
          </a:p>
          <a:p>
            <a:pPr eaLnBrk="1" hangingPunct="1">
              <a:defRPr/>
            </a:pPr>
            <a:r>
              <a:rPr lang="fr-FR" altLang="fr-FR" sz="2400" b="1" dirty="0">
                <a:ea typeface="ＭＳ Ｐゴシック" panose="020B0600070205080204" pitchFamily="34" charset="-128"/>
              </a:rPr>
              <a:t>Examen direct</a:t>
            </a:r>
            <a:r>
              <a:rPr lang="fr-FR" altLang="fr-FR" sz="2400" dirty="0">
                <a:ea typeface="ＭＳ Ｐゴシック" panose="020B0600070205080204" pitchFamily="34" charset="-128"/>
              </a:rPr>
              <a:t> :</a:t>
            </a:r>
          </a:p>
          <a:p>
            <a:pPr lvl="1" eaLnBrk="1" hangingPunct="1">
              <a:defRPr/>
            </a:pPr>
            <a:r>
              <a:rPr lang="fr-FR" altLang="fr-FR" sz="2200" dirty="0">
                <a:ea typeface="ＭＳ Ｐゴシック" panose="020B0600070205080204" pitchFamily="34" charset="-128"/>
              </a:rPr>
              <a:t>Leucocytes : 1350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Hématies : 1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Cellules : 5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Bactéries : très nombreux bacilles à Gram négatif </a:t>
            </a:r>
          </a:p>
          <a:p>
            <a:pPr lvl="1" eaLnBrk="1" hangingPunct="1">
              <a:buFont typeface="Arial" pitchFamily="34" charset="0"/>
              <a:buNone/>
              <a:defRPr/>
            </a:pPr>
            <a:endParaRPr lang="fr-FR" altLang="fr-FR" dirty="0">
              <a:ea typeface="ＭＳ Ｐゴシック" panose="020B0600070205080204" pitchFamily="34" charset="-128"/>
            </a:endParaRPr>
          </a:p>
          <a:p>
            <a:pPr eaLnBrk="1" hangingPunct="1">
              <a:defRPr/>
            </a:pPr>
            <a:r>
              <a:rPr lang="fr-FR" altLang="fr-FR" sz="2400" b="1" dirty="0">
                <a:ea typeface="ＭＳ Ｐゴシック" panose="020B0600070205080204" pitchFamily="34" charset="-128"/>
              </a:rPr>
              <a:t>Culture</a:t>
            </a:r>
            <a:r>
              <a:rPr lang="fr-FR" altLang="fr-FR" sz="2400" dirty="0">
                <a:ea typeface="ＭＳ Ｐゴシック" panose="020B0600070205080204" pitchFamily="34" charset="-128"/>
              </a:rPr>
              <a:t> : 	10</a:t>
            </a:r>
            <a:r>
              <a:rPr lang="fr-FR" altLang="fr-FR" sz="2400" baseline="30000" dirty="0">
                <a:ea typeface="ＭＳ Ｐゴシック" panose="020B0600070205080204" pitchFamily="34" charset="-128"/>
              </a:rPr>
              <a:t>7</a:t>
            </a:r>
            <a:r>
              <a:rPr lang="fr-FR" altLang="fr-FR" sz="2400" dirty="0">
                <a:ea typeface="ＭＳ Ｐゴシック" panose="020B0600070205080204" pitchFamily="34" charset="-128"/>
              </a:rPr>
              <a:t> UFC/</a:t>
            </a:r>
            <a:r>
              <a:rPr lang="fr-FR" altLang="fr-FR" sz="2400" dirty="0" err="1">
                <a:ea typeface="ＭＳ Ｐゴシック" panose="020B0600070205080204" pitchFamily="34" charset="-128"/>
              </a:rPr>
              <a:t>mL</a:t>
            </a:r>
            <a:r>
              <a:rPr lang="fr-FR" altLang="fr-FR" sz="2400" dirty="0">
                <a:ea typeface="ＭＳ Ｐゴシック" panose="020B0600070205080204" pitchFamily="34" charset="-128"/>
              </a:rPr>
              <a:t> </a:t>
            </a:r>
            <a:r>
              <a:rPr lang="fr-FR" altLang="fr-FR" sz="2400" i="1" dirty="0">
                <a:ea typeface="ＭＳ Ｐゴシック" panose="020B0600070205080204" pitchFamily="34" charset="-128"/>
              </a:rPr>
              <a:t>E. coli</a:t>
            </a:r>
          </a:p>
          <a:p>
            <a:pPr lvl="1" eaLnBrk="1" hangingPunct="1">
              <a:defRPr/>
            </a:pPr>
            <a:r>
              <a:rPr lang="fr-FR" altLang="fr-FR" sz="2200" dirty="0">
                <a:ea typeface="ＭＳ Ｐゴシック" panose="020B0600070205080204" pitchFamily="34" charset="-128"/>
              </a:rPr>
              <a:t>Sensible : </a:t>
            </a:r>
            <a:r>
              <a:rPr lang="fr-FR" altLang="fr-FR" sz="2200" dirty="0" err="1">
                <a:ea typeface="ＭＳ Ｐゴシック" panose="020B0600070205080204" pitchFamily="34" charset="-128"/>
              </a:rPr>
              <a:t>imipénème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méropénème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amikacine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cotrimoxazole</a:t>
            </a:r>
            <a:endParaRPr lang="fr-FR" altLang="fr-FR" sz="2200" b="1" dirty="0"/>
          </a:p>
          <a:p>
            <a:pPr lvl="1" eaLnBrk="1" hangingPunct="1">
              <a:defRPr/>
            </a:pPr>
            <a:r>
              <a:rPr lang="fr-FR" altLang="fr-FR" sz="2200" dirty="0">
                <a:ea typeface="ＭＳ Ｐゴシック" panose="020B0600070205080204" pitchFamily="34" charset="-128"/>
              </a:rPr>
              <a:t>Résistant : amoxicilline, </a:t>
            </a:r>
            <a:r>
              <a:rPr lang="fr-FR" altLang="fr-FR" sz="2200" dirty="0" err="1">
                <a:ea typeface="ＭＳ Ｐゴシック" panose="020B0600070205080204" pitchFamily="34" charset="-128"/>
              </a:rPr>
              <a:t>amox</a:t>
            </a:r>
            <a:r>
              <a:rPr lang="fr-FR" altLang="fr-FR" sz="2200" dirty="0">
                <a:ea typeface="ＭＳ Ｐゴシック" panose="020B0600070205080204" pitchFamily="34" charset="-128"/>
              </a:rPr>
              <a:t> + </a:t>
            </a:r>
            <a:r>
              <a:rPr lang="fr-FR" altLang="fr-FR" sz="2200" dirty="0" err="1">
                <a:ea typeface="ＭＳ Ｐゴシック" panose="020B0600070205080204" pitchFamily="34" charset="-128"/>
              </a:rPr>
              <a:t>ac</a:t>
            </a:r>
            <a:r>
              <a:rPr lang="fr-FR" altLang="fr-FR" sz="2200" dirty="0">
                <a:ea typeface="ＭＳ Ｐゴシック" panose="020B0600070205080204" pitchFamily="34" charset="-128"/>
              </a:rPr>
              <a:t>. clavulanique, </a:t>
            </a:r>
            <a:r>
              <a:rPr lang="fr-FR" altLang="fr-FR" sz="2200" dirty="0" err="1">
                <a:ea typeface="ＭＳ Ｐゴシック" panose="020B0600070205080204" pitchFamily="34" charset="-128"/>
              </a:rPr>
              <a:t>ceftriaxone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céfotaxime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norfloxacine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ofloxacine</a:t>
            </a:r>
            <a:r>
              <a:rPr lang="fr-FR" altLang="fr-FR" sz="2200" dirty="0">
                <a:ea typeface="ＭＳ Ｐゴシック" panose="020B0600070205080204" pitchFamily="34" charset="-128"/>
              </a:rPr>
              <a:t>, ciprofloxacine, gentamicine, </a:t>
            </a:r>
            <a:r>
              <a:rPr lang="fr-FR" altLang="fr-FR" sz="2200" dirty="0" err="1">
                <a:ea typeface="ＭＳ Ｐゴシック" panose="020B0600070205080204" pitchFamily="34" charset="-128"/>
              </a:rPr>
              <a:t>tobramycine</a:t>
            </a:r>
            <a:endParaRPr lang="fr-FR" altLang="fr-FR" sz="2200" dirty="0">
              <a:ea typeface="ＭＳ Ｐゴシック" panose="020B0600070205080204" pitchFamily="34" charset="-128"/>
            </a:endParaRPr>
          </a:p>
          <a:p>
            <a:pPr lvl="1" eaLnBrk="1" hangingPunct="1">
              <a:defRPr/>
            </a:pPr>
            <a:endParaRPr lang="fr-FR" altLang="fr-FR" b="1" dirty="0"/>
          </a:p>
          <a:p>
            <a:pPr marL="514350" indent="-514350">
              <a:buFont typeface="+mj-lt"/>
              <a:buAutoNum type="arabicPeriod" startAt="4"/>
              <a:defRPr/>
            </a:pPr>
            <a:endParaRPr lang="fr-FR" altLang="fr-FR" b="1" dirty="0"/>
          </a:p>
          <a:p>
            <a:pPr marL="514350" indent="-514350">
              <a:buFont typeface="+mj-lt"/>
              <a:buAutoNum type="arabicPeriod" startAt="4"/>
              <a:defRPr/>
            </a:pPr>
            <a:endParaRPr lang="fr-FR" dirty="0"/>
          </a:p>
        </p:txBody>
      </p:sp>
      <p:sp>
        <p:nvSpPr>
          <p:cNvPr id="6" name="Titre 1">
            <a:extLst>
              <a:ext uri="{FF2B5EF4-FFF2-40B4-BE49-F238E27FC236}">
                <a16:creationId xmlns:a16="http://schemas.microsoft.com/office/drawing/2014/main" id="{F7C16AC9-FF8C-8A44-BB86-A5CF77DF1BF9}"/>
              </a:ext>
            </a:extLst>
          </p:cNvPr>
          <p:cNvSpPr>
            <a:spLocks noGrp="1"/>
          </p:cNvSpPr>
          <p:nvPr>
            <p:ph type="title"/>
          </p:nvPr>
        </p:nvSpPr>
        <p:spPr>
          <a:xfrm>
            <a:off x="0" y="0"/>
            <a:ext cx="8229600" cy="893763"/>
          </a:xfrm>
        </p:spPr>
        <p:txBody>
          <a:bodyPr anchor="t"/>
          <a:lstStyle/>
          <a:p>
            <a:pPr algn="just" eaLnBrk="1" hangingPunct="1">
              <a:defRPr/>
            </a:pPr>
            <a:r>
              <a:rPr lang="fr-FR" altLang="fr-FR" sz="2400" dirty="0">
                <a:effectLst>
                  <a:outerShdw blurRad="38100" dist="38100" dir="2700000" algn="tl">
                    <a:srgbClr val="C0C0C0"/>
                  </a:outerShdw>
                </a:effectLst>
                <a:ea typeface="ＭＳ Ｐゴシック" charset="-128"/>
              </a:rPr>
              <a:t>Les résultats de l’ECBU sont les suivants :</a:t>
            </a:r>
          </a:p>
        </p:txBody>
      </p:sp>
      <p:sp>
        <p:nvSpPr>
          <p:cNvPr id="44036" name="ZoneTexte 4">
            <a:extLst>
              <a:ext uri="{FF2B5EF4-FFF2-40B4-BE49-F238E27FC236}">
                <a16:creationId xmlns:a16="http://schemas.microsoft.com/office/drawing/2014/main" id="{99494768-8F87-3B4C-9E85-ACE44761FB66}"/>
              </a:ext>
            </a:extLst>
          </p:cNvPr>
          <p:cNvSpPr txBox="1">
            <a:spLocks noChangeArrowheads="1"/>
          </p:cNvSpPr>
          <p:nvPr/>
        </p:nvSpPr>
        <p:spPr bwMode="auto">
          <a:xfrm>
            <a:off x="6111875" y="1671638"/>
            <a:ext cx="2921000" cy="203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l">
              <a:spcBef>
                <a:spcPct val="0"/>
              </a:spcBef>
              <a:buFontTx/>
              <a:buNone/>
              <a:defRPr/>
            </a:pPr>
            <a:r>
              <a:rPr lang="fr-FR" altLang="fr-FR" sz="1800" dirty="0">
                <a:latin typeface="+mn-lt"/>
              </a:rPr>
              <a:t>1-  Cytologie :                                      </a:t>
            </a: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r>
              <a:rPr lang="fr-FR" altLang="fr-FR" sz="1800" dirty="0">
                <a:latin typeface="+mn-lt"/>
              </a:rPr>
              <a:t>2-  ED :                                      </a:t>
            </a:r>
          </a:p>
          <a:p>
            <a:pPr algn="l">
              <a:spcBef>
                <a:spcPct val="0"/>
              </a:spcBef>
              <a:buFontTx/>
              <a:buNone/>
              <a:defRPr/>
            </a:pPr>
            <a:endParaRPr lang="fr-FR" altLang="fr-FR" sz="1800" dirty="0">
              <a:latin typeface="+mn-lt"/>
            </a:endParaRPr>
          </a:p>
        </p:txBody>
      </p:sp>
      <p:sp>
        <p:nvSpPr>
          <p:cNvPr id="44037" name="ZoneTexte 8">
            <a:extLst>
              <a:ext uri="{FF2B5EF4-FFF2-40B4-BE49-F238E27FC236}">
                <a16:creationId xmlns:a16="http://schemas.microsoft.com/office/drawing/2014/main" id="{5A28DF82-F3E9-7A4C-B240-E3D5CF11FB67}"/>
              </a:ext>
            </a:extLst>
          </p:cNvPr>
          <p:cNvSpPr txBox="1">
            <a:spLocks noChangeArrowheads="1"/>
          </p:cNvSpPr>
          <p:nvPr/>
        </p:nvSpPr>
        <p:spPr bwMode="auto">
          <a:xfrm>
            <a:off x="6111875" y="4284663"/>
            <a:ext cx="2921000" cy="1476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l">
              <a:spcBef>
                <a:spcPct val="0"/>
              </a:spcBef>
              <a:buFontTx/>
              <a:buNone/>
              <a:defRPr/>
            </a:pPr>
            <a:r>
              <a:rPr lang="fr-FR" altLang="fr-FR" sz="1800" dirty="0">
                <a:latin typeface="+mn-lt"/>
              </a:rPr>
              <a:t>  3- Culture :                                     </a:t>
            </a:r>
          </a:p>
          <a:p>
            <a:pPr algn="l">
              <a:spcBef>
                <a:spcPct val="0"/>
              </a:spcBef>
              <a:buFont typeface="Arial" panose="020B0604020202020204" pitchFamily="34" charset="0"/>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r>
              <a:rPr lang="fr-FR" altLang="fr-FR" sz="1800" dirty="0">
                <a:latin typeface="+mn-lt"/>
              </a:rPr>
              <a:t>                                          </a:t>
            </a:r>
          </a:p>
        </p:txBody>
      </p:sp>
    </p:spTree>
    <p:extLst>
      <p:ext uri="{BB962C8B-B14F-4D97-AF65-F5344CB8AC3E}">
        <p14:creationId xmlns:p14="http://schemas.microsoft.com/office/powerpoint/2010/main" val="110412947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u contenu 3"/>
          <p:cNvSpPr txBox="1">
            <a:spLocks/>
          </p:cNvSpPr>
          <p:nvPr/>
        </p:nvSpPr>
        <p:spPr bwMode="auto">
          <a:xfrm>
            <a:off x="160338" y="330200"/>
            <a:ext cx="88725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a:p>
            <a:pPr eaLnBrk="1" hangingPunct="1">
              <a:buFontTx/>
              <a:buNone/>
            </a:pPr>
            <a:endParaRPr lang="fr-FR" altLang="fr-FR" sz="2400" b="1">
              <a:solidFill>
                <a:srgbClr val="7F7F7F"/>
              </a:solidFill>
            </a:endParaRPr>
          </a:p>
        </p:txBody>
      </p:sp>
      <p:sp>
        <p:nvSpPr>
          <p:cNvPr id="4" name="Espace réservé du contenu 3">
            <a:extLst>
              <a:ext uri="{FF2B5EF4-FFF2-40B4-BE49-F238E27FC236}">
                <a16:creationId xmlns:a16="http://schemas.microsoft.com/office/drawing/2014/main" id="{F2500451-C51F-5D48-ACA6-D36D5225CAF9}"/>
              </a:ext>
            </a:extLst>
          </p:cNvPr>
          <p:cNvSpPr>
            <a:spLocks noGrp="1"/>
          </p:cNvSpPr>
          <p:nvPr>
            <p:ph idx="1"/>
          </p:nvPr>
        </p:nvSpPr>
        <p:spPr>
          <a:xfrm>
            <a:off x="42863" y="768350"/>
            <a:ext cx="5986462" cy="5824538"/>
          </a:xfrm>
          <a:solidFill>
            <a:schemeClr val="bg1"/>
          </a:solidFill>
        </p:spPr>
        <p:txBody>
          <a:bodyPr/>
          <a:lstStyle/>
          <a:p>
            <a:pPr marL="0" indent="0" eaLnBrk="1" hangingPunct="1">
              <a:buNone/>
              <a:defRPr/>
            </a:pPr>
            <a:r>
              <a:rPr lang="fr-FR" altLang="fr-FR" sz="2400" b="1" dirty="0"/>
              <a:t>5. Comment interprétez-vous cet ECBU ?</a:t>
            </a:r>
            <a:endParaRPr lang="fr-FR" altLang="fr-FR" sz="2400" b="1" dirty="0">
              <a:ea typeface="ＭＳ Ｐゴシック" panose="020B0600070205080204" pitchFamily="34" charset="-128"/>
            </a:endParaRPr>
          </a:p>
          <a:p>
            <a:pPr eaLnBrk="1" hangingPunct="1">
              <a:defRPr/>
            </a:pPr>
            <a:r>
              <a:rPr lang="fr-FR" altLang="fr-FR" sz="2400" b="1" dirty="0">
                <a:ea typeface="ＭＳ Ｐゴシック" panose="020B0600070205080204" pitchFamily="34" charset="-128"/>
              </a:rPr>
              <a:t>Examen direct</a:t>
            </a:r>
            <a:r>
              <a:rPr lang="fr-FR" altLang="fr-FR" sz="2400" dirty="0">
                <a:ea typeface="ＭＳ Ｐゴシック" panose="020B0600070205080204" pitchFamily="34" charset="-128"/>
              </a:rPr>
              <a:t> :</a:t>
            </a:r>
          </a:p>
          <a:p>
            <a:pPr lvl="1" eaLnBrk="1" hangingPunct="1">
              <a:defRPr/>
            </a:pPr>
            <a:r>
              <a:rPr lang="fr-FR" altLang="fr-FR" sz="2200" dirty="0">
                <a:ea typeface="ＭＳ Ｐゴシック" panose="020B0600070205080204" pitchFamily="34" charset="-128"/>
              </a:rPr>
              <a:t>Leucocytes : 1350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Hématies : 1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Cellules : 5 </a:t>
            </a:r>
            <a:r>
              <a:rPr lang="fr-FR" altLang="fr-FR" sz="2200" dirty="0" err="1">
                <a:ea typeface="ＭＳ Ｐゴシック" panose="020B0600070205080204" pitchFamily="34" charset="-128"/>
              </a:rPr>
              <a:t>MégaEléments</a:t>
            </a:r>
            <a:r>
              <a:rPr lang="fr-FR" altLang="fr-FR" sz="2200" dirty="0">
                <a:ea typeface="ＭＳ Ｐゴシック" panose="020B0600070205080204" pitchFamily="34" charset="-128"/>
              </a:rPr>
              <a:t>/L</a:t>
            </a:r>
          </a:p>
          <a:p>
            <a:pPr lvl="1" eaLnBrk="1" hangingPunct="1">
              <a:defRPr/>
            </a:pPr>
            <a:r>
              <a:rPr lang="fr-FR" altLang="fr-FR" sz="2200" dirty="0">
                <a:ea typeface="ＭＳ Ｐゴシック" panose="020B0600070205080204" pitchFamily="34" charset="-128"/>
              </a:rPr>
              <a:t>Bactéries : très nombreux bacilles à Gram négatif </a:t>
            </a:r>
          </a:p>
          <a:p>
            <a:pPr lvl="1" eaLnBrk="1" hangingPunct="1">
              <a:buFont typeface="Arial" pitchFamily="34" charset="0"/>
              <a:buNone/>
              <a:defRPr/>
            </a:pPr>
            <a:endParaRPr lang="fr-FR" altLang="fr-FR" dirty="0">
              <a:ea typeface="ＭＳ Ｐゴシック" panose="020B0600070205080204" pitchFamily="34" charset="-128"/>
            </a:endParaRPr>
          </a:p>
          <a:p>
            <a:pPr eaLnBrk="1" hangingPunct="1">
              <a:defRPr/>
            </a:pPr>
            <a:r>
              <a:rPr lang="fr-FR" altLang="fr-FR" sz="2400" b="1" dirty="0">
                <a:ea typeface="ＭＳ Ｐゴシック" panose="020B0600070205080204" pitchFamily="34" charset="-128"/>
              </a:rPr>
              <a:t>Culture</a:t>
            </a:r>
            <a:r>
              <a:rPr lang="fr-FR" altLang="fr-FR" sz="2400" dirty="0">
                <a:ea typeface="ＭＳ Ｐゴシック" panose="020B0600070205080204" pitchFamily="34" charset="-128"/>
              </a:rPr>
              <a:t> : 	10</a:t>
            </a:r>
            <a:r>
              <a:rPr lang="fr-FR" altLang="fr-FR" sz="2400" baseline="30000" dirty="0">
                <a:ea typeface="ＭＳ Ｐゴシック" panose="020B0600070205080204" pitchFamily="34" charset="-128"/>
              </a:rPr>
              <a:t>7</a:t>
            </a:r>
            <a:r>
              <a:rPr lang="fr-FR" altLang="fr-FR" sz="2400" dirty="0">
                <a:ea typeface="ＭＳ Ｐゴシック" panose="020B0600070205080204" pitchFamily="34" charset="-128"/>
              </a:rPr>
              <a:t> UFC/</a:t>
            </a:r>
            <a:r>
              <a:rPr lang="fr-FR" altLang="fr-FR" sz="2400" dirty="0" err="1">
                <a:ea typeface="ＭＳ Ｐゴシック" panose="020B0600070205080204" pitchFamily="34" charset="-128"/>
              </a:rPr>
              <a:t>mL</a:t>
            </a:r>
            <a:r>
              <a:rPr lang="fr-FR" altLang="fr-FR" sz="2400" dirty="0">
                <a:ea typeface="ＭＳ Ｐゴシック" panose="020B0600070205080204" pitchFamily="34" charset="-128"/>
              </a:rPr>
              <a:t> </a:t>
            </a:r>
            <a:r>
              <a:rPr lang="fr-FR" altLang="fr-FR" sz="2400" i="1" dirty="0">
                <a:ea typeface="ＭＳ Ｐゴシック" panose="020B0600070205080204" pitchFamily="34" charset="-128"/>
              </a:rPr>
              <a:t>E. coli</a:t>
            </a:r>
          </a:p>
          <a:p>
            <a:pPr lvl="1" eaLnBrk="1" hangingPunct="1">
              <a:defRPr/>
            </a:pPr>
            <a:r>
              <a:rPr lang="fr-FR" altLang="fr-FR" sz="2200" dirty="0">
                <a:ea typeface="ＭＳ Ｐゴシック" panose="020B0600070205080204" pitchFamily="34" charset="-128"/>
              </a:rPr>
              <a:t>Sensible : </a:t>
            </a:r>
            <a:r>
              <a:rPr lang="fr-FR" altLang="fr-FR" sz="2200" dirty="0" err="1">
                <a:ea typeface="ＭＳ Ｐゴシック" panose="020B0600070205080204" pitchFamily="34" charset="-128"/>
              </a:rPr>
              <a:t>imipénème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méropénème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amikacine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cotrimoxazole</a:t>
            </a:r>
            <a:endParaRPr lang="fr-FR" altLang="fr-FR" sz="2200" b="1" dirty="0"/>
          </a:p>
          <a:p>
            <a:pPr lvl="1" eaLnBrk="1" hangingPunct="1">
              <a:defRPr/>
            </a:pPr>
            <a:r>
              <a:rPr lang="fr-FR" altLang="fr-FR" sz="2200" dirty="0">
                <a:ea typeface="ＭＳ Ｐゴシック" panose="020B0600070205080204" pitchFamily="34" charset="-128"/>
              </a:rPr>
              <a:t>Résistant : amoxicilline, </a:t>
            </a:r>
            <a:r>
              <a:rPr lang="fr-FR" altLang="fr-FR" sz="2200" dirty="0" err="1">
                <a:ea typeface="ＭＳ Ｐゴシック" panose="020B0600070205080204" pitchFamily="34" charset="-128"/>
              </a:rPr>
              <a:t>amox</a:t>
            </a:r>
            <a:r>
              <a:rPr lang="fr-FR" altLang="fr-FR" sz="2200" dirty="0">
                <a:ea typeface="ＭＳ Ｐゴシック" panose="020B0600070205080204" pitchFamily="34" charset="-128"/>
              </a:rPr>
              <a:t> + </a:t>
            </a:r>
            <a:r>
              <a:rPr lang="fr-FR" altLang="fr-FR" sz="2200" dirty="0" err="1">
                <a:ea typeface="ＭＳ Ｐゴシック" panose="020B0600070205080204" pitchFamily="34" charset="-128"/>
              </a:rPr>
              <a:t>ac</a:t>
            </a:r>
            <a:r>
              <a:rPr lang="fr-FR" altLang="fr-FR" sz="2200" dirty="0">
                <a:ea typeface="ＭＳ Ｐゴシック" panose="020B0600070205080204" pitchFamily="34" charset="-128"/>
              </a:rPr>
              <a:t>. clavulanique, </a:t>
            </a:r>
            <a:r>
              <a:rPr lang="fr-FR" altLang="fr-FR" sz="2200" dirty="0" err="1">
                <a:ea typeface="ＭＳ Ｐゴシック" panose="020B0600070205080204" pitchFamily="34" charset="-128"/>
              </a:rPr>
              <a:t>ceftriaxone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céfotaxime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norfloxacine</a:t>
            </a:r>
            <a:r>
              <a:rPr lang="fr-FR" altLang="fr-FR" sz="2200" dirty="0">
                <a:ea typeface="ＭＳ Ｐゴシック" panose="020B0600070205080204" pitchFamily="34" charset="-128"/>
              </a:rPr>
              <a:t>, </a:t>
            </a:r>
            <a:r>
              <a:rPr lang="fr-FR" altLang="fr-FR" sz="2200" dirty="0" err="1">
                <a:ea typeface="ＭＳ Ｐゴシック" panose="020B0600070205080204" pitchFamily="34" charset="-128"/>
              </a:rPr>
              <a:t>ofloxacine</a:t>
            </a:r>
            <a:r>
              <a:rPr lang="fr-FR" altLang="fr-FR" sz="2200" dirty="0">
                <a:ea typeface="ＭＳ Ｐゴシック" panose="020B0600070205080204" pitchFamily="34" charset="-128"/>
              </a:rPr>
              <a:t>, ciprofloxacine, gentamicine, </a:t>
            </a:r>
            <a:r>
              <a:rPr lang="fr-FR" altLang="fr-FR" sz="2200" dirty="0" err="1">
                <a:ea typeface="ＭＳ Ｐゴシック" panose="020B0600070205080204" pitchFamily="34" charset="-128"/>
              </a:rPr>
              <a:t>tobramycine</a:t>
            </a:r>
            <a:endParaRPr lang="fr-FR" altLang="fr-FR" sz="2200" dirty="0">
              <a:ea typeface="ＭＳ Ｐゴシック" panose="020B0600070205080204" pitchFamily="34" charset="-128"/>
            </a:endParaRPr>
          </a:p>
          <a:p>
            <a:pPr lvl="1" eaLnBrk="1" hangingPunct="1">
              <a:defRPr/>
            </a:pPr>
            <a:endParaRPr lang="fr-FR" altLang="fr-FR" b="1" dirty="0"/>
          </a:p>
          <a:p>
            <a:pPr marL="514350" indent="-514350">
              <a:buFont typeface="+mj-lt"/>
              <a:buAutoNum type="arabicPeriod" startAt="4"/>
              <a:defRPr/>
            </a:pPr>
            <a:endParaRPr lang="fr-FR" altLang="fr-FR" b="1" dirty="0"/>
          </a:p>
          <a:p>
            <a:pPr marL="514350" indent="-514350">
              <a:buFont typeface="+mj-lt"/>
              <a:buAutoNum type="arabicPeriod" startAt="4"/>
              <a:defRPr/>
            </a:pPr>
            <a:endParaRPr lang="fr-FR" dirty="0"/>
          </a:p>
        </p:txBody>
      </p:sp>
      <p:sp>
        <p:nvSpPr>
          <p:cNvPr id="6" name="Titre 1">
            <a:extLst>
              <a:ext uri="{FF2B5EF4-FFF2-40B4-BE49-F238E27FC236}">
                <a16:creationId xmlns:a16="http://schemas.microsoft.com/office/drawing/2014/main" id="{F7C16AC9-FF8C-8A44-BB86-A5CF77DF1BF9}"/>
              </a:ext>
            </a:extLst>
          </p:cNvPr>
          <p:cNvSpPr>
            <a:spLocks noGrp="1"/>
          </p:cNvSpPr>
          <p:nvPr>
            <p:ph type="title"/>
          </p:nvPr>
        </p:nvSpPr>
        <p:spPr>
          <a:xfrm>
            <a:off x="0" y="0"/>
            <a:ext cx="8229600" cy="893763"/>
          </a:xfrm>
        </p:spPr>
        <p:txBody>
          <a:bodyPr anchor="t"/>
          <a:lstStyle/>
          <a:p>
            <a:pPr algn="just" eaLnBrk="1" hangingPunct="1">
              <a:defRPr/>
            </a:pPr>
            <a:r>
              <a:rPr lang="fr-FR" altLang="fr-FR" sz="2400" dirty="0">
                <a:effectLst>
                  <a:outerShdw blurRad="38100" dist="38100" dir="2700000" algn="tl">
                    <a:srgbClr val="C0C0C0"/>
                  </a:outerShdw>
                </a:effectLst>
                <a:ea typeface="ＭＳ Ｐゴシック" charset="-128"/>
              </a:rPr>
              <a:t>Les résultats de l’ECBU sont les suivants :</a:t>
            </a:r>
          </a:p>
        </p:txBody>
      </p:sp>
      <p:sp>
        <p:nvSpPr>
          <p:cNvPr id="44036" name="ZoneTexte 4">
            <a:extLst>
              <a:ext uri="{FF2B5EF4-FFF2-40B4-BE49-F238E27FC236}">
                <a16:creationId xmlns:a16="http://schemas.microsoft.com/office/drawing/2014/main" id="{99494768-8F87-3B4C-9E85-ACE44761FB66}"/>
              </a:ext>
            </a:extLst>
          </p:cNvPr>
          <p:cNvSpPr txBox="1">
            <a:spLocks noChangeArrowheads="1"/>
          </p:cNvSpPr>
          <p:nvPr/>
        </p:nvSpPr>
        <p:spPr bwMode="auto">
          <a:xfrm>
            <a:off x="6111875" y="1671638"/>
            <a:ext cx="2921000" cy="203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l">
              <a:spcBef>
                <a:spcPct val="0"/>
              </a:spcBef>
              <a:buFontTx/>
              <a:buNone/>
              <a:defRPr/>
            </a:pPr>
            <a:r>
              <a:rPr lang="fr-FR" altLang="fr-FR" sz="1800" dirty="0">
                <a:latin typeface="+mn-lt"/>
              </a:rPr>
              <a:t>1-  Cytologie :                                      </a:t>
            </a:r>
          </a:p>
          <a:p>
            <a:pPr algn="l">
              <a:spcBef>
                <a:spcPct val="0"/>
              </a:spcBef>
              <a:buFont typeface="Arial" panose="020B0604020202020204" pitchFamily="34" charset="0"/>
              <a:buNone/>
              <a:defRPr/>
            </a:pPr>
            <a:r>
              <a:rPr lang="fr-FR" altLang="fr-FR" sz="1800" dirty="0">
                <a:solidFill>
                  <a:schemeClr val="accent6">
                    <a:lumMod val="75000"/>
                  </a:schemeClr>
                </a:solidFill>
                <a:latin typeface="+mn-lt"/>
              </a:rPr>
              <a:t>Leucocyturie ≥ 10 </a:t>
            </a:r>
            <a:r>
              <a:rPr lang="fr-FR" altLang="fr-FR" sz="1800" dirty="0" err="1">
                <a:solidFill>
                  <a:schemeClr val="accent6">
                    <a:lumMod val="75000"/>
                  </a:schemeClr>
                </a:solidFill>
                <a:latin typeface="+mn-lt"/>
              </a:rPr>
              <a:t>Mégaélts</a:t>
            </a:r>
            <a:r>
              <a:rPr lang="fr-FR" altLang="fr-FR" sz="1800" dirty="0">
                <a:solidFill>
                  <a:schemeClr val="accent6">
                    <a:lumMod val="75000"/>
                  </a:schemeClr>
                </a:solidFill>
                <a:latin typeface="+mn-lt"/>
              </a:rPr>
              <a:t>/L</a:t>
            </a:r>
            <a:endParaRPr lang="fr-FR" altLang="fr-FR" sz="1800" baseline="30000" dirty="0">
              <a:solidFill>
                <a:schemeClr val="accent6">
                  <a:lumMod val="75000"/>
                </a:schemeClr>
              </a:solidFill>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r>
              <a:rPr lang="fr-FR" altLang="fr-FR" sz="1800" dirty="0">
                <a:latin typeface="+mn-lt"/>
              </a:rPr>
              <a:t>2-  ED : </a:t>
            </a:r>
            <a:r>
              <a:rPr lang="fr-FR" altLang="fr-FR" sz="1800" dirty="0">
                <a:solidFill>
                  <a:schemeClr val="accent6">
                    <a:lumMod val="75000"/>
                  </a:schemeClr>
                </a:solidFill>
                <a:latin typeface="+mn-lt"/>
              </a:rPr>
              <a:t>BGN à l’ED                                     </a:t>
            </a:r>
          </a:p>
          <a:p>
            <a:pPr algn="l">
              <a:spcBef>
                <a:spcPct val="0"/>
              </a:spcBef>
              <a:buFontTx/>
              <a:buNone/>
              <a:defRPr/>
            </a:pPr>
            <a:endParaRPr lang="fr-FR" altLang="fr-FR" sz="1800" dirty="0">
              <a:latin typeface="+mn-lt"/>
            </a:endParaRPr>
          </a:p>
        </p:txBody>
      </p:sp>
      <p:sp>
        <p:nvSpPr>
          <p:cNvPr id="44037" name="ZoneTexte 8">
            <a:extLst>
              <a:ext uri="{FF2B5EF4-FFF2-40B4-BE49-F238E27FC236}">
                <a16:creationId xmlns:a16="http://schemas.microsoft.com/office/drawing/2014/main" id="{5A28DF82-F3E9-7A4C-B240-E3D5CF11FB67}"/>
              </a:ext>
            </a:extLst>
          </p:cNvPr>
          <p:cNvSpPr txBox="1">
            <a:spLocks noChangeArrowheads="1"/>
          </p:cNvSpPr>
          <p:nvPr/>
        </p:nvSpPr>
        <p:spPr bwMode="auto">
          <a:xfrm>
            <a:off x="6111875" y="4284663"/>
            <a:ext cx="2921000" cy="1476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l">
              <a:spcBef>
                <a:spcPct val="0"/>
              </a:spcBef>
              <a:buFontTx/>
              <a:buNone/>
              <a:defRPr/>
            </a:pPr>
            <a:r>
              <a:rPr lang="fr-FR" altLang="fr-FR" sz="1800" dirty="0">
                <a:latin typeface="+mn-lt"/>
              </a:rPr>
              <a:t>  3- Culture :                                     </a:t>
            </a:r>
          </a:p>
          <a:p>
            <a:pPr algn="l">
              <a:spcBef>
                <a:spcPct val="0"/>
              </a:spcBef>
              <a:buFont typeface="Arial" panose="020B0604020202020204" pitchFamily="34" charset="0"/>
              <a:buNone/>
              <a:defRPr/>
            </a:pPr>
            <a:r>
              <a:rPr lang="fr-FR" altLang="fr-FR" sz="1800" dirty="0">
                <a:solidFill>
                  <a:schemeClr val="accent6">
                    <a:lumMod val="75000"/>
                  </a:schemeClr>
                </a:solidFill>
                <a:latin typeface="+mn-lt"/>
              </a:rPr>
              <a:t>≥ 10</a:t>
            </a:r>
            <a:r>
              <a:rPr lang="fr-FR" altLang="fr-FR" sz="1800" baseline="30000" dirty="0">
                <a:solidFill>
                  <a:schemeClr val="accent6">
                    <a:lumMod val="75000"/>
                  </a:schemeClr>
                </a:solidFill>
                <a:latin typeface="+mn-lt"/>
              </a:rPr>
              <a:t>3</a:t>
            </a:r>
            <a:r>
              <a:rPr lang="fr-FR" altLang="fr-FR" sz="1800" dirty="0">
                <a:solidFill>
                  <a:schemeClr val="accent6">
                    <a:lumMod val="75000"/>
                  </a:schemeClr>
                </a:solidFill>
                <a:latin typeface="+mn-lt"/>
              </a:rPr>
              <a:t>/</a:t>
            </a:r>
            <a:r>
              <a:rPr lang="fr-FR" altLang="fr-FR" sz="1800" dirty="0" err="1">
                <a:solidFill>
                  <a:schemeClr val="accent6">
                    <a:lumMod val="75000"/>
                  </a:schemeClr>
                </a:solidFill>
                <a:latin typeface="+mn-lt"/>
              </a:rPr>
              <a:t>mL</a:t>
            </a:r>
            <a:r>
              <a:rPr lang="fr-FR" altLang="fr-FR" sz="1800" dirty="0">
                <a:solidFill>
                  <a:schemeClr val="accent6">
                    <a:lumMod val="75000"/>
                  </a:schemeClr>
                </a:solidFill>
                <a:latin typeface="+mn-lt"/>
              </a:rPr>
              <a:t> </a:t>
            </a:r>
            <a:r>
              <a:rPr lang="fr-FR" altLang="fr-FR" sz="1800" i="1" dirty="0">
                <a:solidFill>
                  <a:schemeClr val="accent6">
                    <a:lumMod val="75000"/>
                  </a:schemeClr>
                </a:solidFill>
                <a:latin typeface="+mn-lt"/>
              </a:rPr>
              <a:t>E. coli</a:t>
            </a:r>
            <a:endParaRPr lang="fr-FR" altLang="fr-FR" sz="1800" dirty="0">
              <a:solidFill>
                <a:schemeClr val="accent6">
                  <a:lumMod val="75000"/>
                </a:schemeClr>
              </a:solidFill>
              <a:latin typeface="+mn-lt"/>
            </a:endParaRPr>
          </a:p>
          <a:p>
            <a:pPr algn="l">
              <a:spcBef>
                <a:spcPct val="0"/>
              </a:spcBef>
              <a:buFontTx/>
              <a:buNone/>
              <a:defRPr/>
            </a:pPr>
            <a:endParaRPr lang="fr-FR" altLang="fr-FR" sz="1800" dirty="0">
              <a:latin typeface="+mn-lt"/>
            </a:endParaRPr>
          </a:p>
          <a:p>
            <a:pPr algn="l">
              <a:spcBef>
                <a:spcPct val="0"/>
              </a:spcBef>
              <a:buFontTx/>
              <a:buNone/>
              <a:defRPr/>
            </a:pPr>
            <a:endParaRPr lang="fr-FR" altLang="fr-FR" sz="1800" dirty="0">
              <a:latin typeface="+mn-lt"/>
            </a:endParaRPr>
          </a:p>
          <a:p>
            <a:pPr algn="l">
              <a:spcBef>
                <a:spcPct val="0"/>
              </a:spcBef>
              <a:buFontTx/>
              <a:buNone/>
              <a:defRPr/>
            </a:pPr>
            <a:r>
              <a:rPr lang="fr-FR" altLang="fr-FR" sz="1800" dirty="0">
                <a:latin typeface="+mn-lt"/>
              </a:rPr>
              <a:t>                                          </a:t>
            </a:r>
          </a:p>
        </p:txBody>
      </p:sp>
    </p:spTree>
    <p:extLst>
      <p:ext uri="{BB962C8B-B14F-4D97-AF65-F5344CB8AC3E}">
        <p14:creationId xmlns:p14="http://schemas.microsoft.com/office/powerpoint/2010/main" val="14012370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u contenu 3"/>
          <p:cNvSpPr txBox="1">
            <a:spLocks/>
          </p:cNvSpPr>
          <p:nvPr/>
        </p:nvSpPr>
        <p:spPr bwMode="auto">
          <a:xfrm>
            <a:off x="160338" y="330200"/>
            <a:ext cx="88725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gn="just">
              <a:spcBef>
                <a:spcPct val="20000"/>
              </a:spcBef>
              <a:buFont typeface="Arial" pitchFamily="34" charset="0"/>
              <a:buChar char="•"/>
              <a:defRPr sz="2800">
                <a:solidFill>
                  <a:schemeClr val="tx1"/>
                </a:solidFill>
                <a:latin typeface="Calibri" pitchFamily="34" charset="0"/>
                <a:ea typeface="ＭＳ Ｐゴシック" pitchFamily="34" charset="-128"/>
              </a:defRPr>
            </a:lvl1pPr>
            <a:lvl2pPr marL="742950" indent="-285750" algn="just">
              <a:spcBef>
                <a:spcPct val="20000"/>
              </a:spcBef>
              <a:buFont typeface="Arial" pitchFamily="34" charset="0"/>
              <a:buChar char="–"/>
              <a:defRPr sz="2400">
                <a:solidFill>
                  <a:schemeClr val="tx1"/>
                </a:solidFill>
                <a:latin typeface="Calibri" pitchFamily="34" charset="0"/>
                <a:ea typeface="ＭＳ Ｐゴシック" pitchFamily="34" charset="-128"/>
              </a:defRPr>
            </a:lvl2pPr>
            <a:lvl3pPr marL="11430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3pPr>
            <a:lvl4pPr marL="16002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algn="just">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algn="just"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marL="0" indent="0" eaLnBrk="1" hangingPunct="1">
              <a:buNone/>
            </a:pPr>
            <a:r>
              <a:rPr lang="fr-FR" altLang="fr-FR" sz="2400" b="1" dirty="0"/>
              <a:t>6. Avec ces résultats d’antibiogramme, maintenez-vous le même traitement antibiotique pour la fin du traitement? Si non, quel antibiotique proposez-vous ?</a:t>
            </a:r>
          </a:p>
        </p:txBody>
      </p:sp>
      <p:sp>
        <p:nvSpPr>
          <p:cNvPr id="3" name="ZoneTexte 2">
            <a:extLst>
              <a:ext uri="{FF2B5EF4-FFF2-40B4-BE49-F238E27FC236}">
                <a16:creationId xmlns:a16="http://schemas.microsoft.com/office/drawing/2014/main" id="{FB5CF7BE-D5B7-D34F-AEE1-F9BFC0067E56}"/>
              </a:ext>
            </a:extLst>
          </p:cNvPr>
          <p:cNvSpPr txBox="1"/>
          <p:nvPr/>
        </p:nvSpPr>
        <p:spPr>
          <a:xfrm>
            <a:off x="804863" y="1992313"/>
            <a:ext cx="7958137" cy="3785652"/>
          </a:xfrm>
          <a:prstGeom prst="rect">
            <a:avLst/>
          </a:prstGeom>
          <a:noFill/>
        </p:spPr>
        <p:txBody>
          <a:bodyPr>
            <a:spAutoFit/>
          </a:bodyPr>
          <a:lstStyle/>
          <a:p>
            <a:pPr marL="457200" indent="-457200">
              <a:buFont typeface="Arial" panose="020B0604020202020204" pitchFamily="34" charset="0"/>
              <a:buChar char="•"/>
              <a:defRPr/>
            </a:pPr>
            <a:r>
              <a:rPr lang="fr-FR" sz="2400" dirty="0">
                <a:solidFill>
                  <a:schemeClr val="accent6">
                    <a:lumMod val="75000"/>
                  </a:schemeClr>
                </a:solidFill>
                <a:latin typeface="+mn-lt"/>
              </a:rPr>
              <a:t>Réadaptation à l’antibiogramme pour réduire le spectre</a:t>
            </a:r>
          </a:p>
          <a:p>
            <a:pPr marL="457200" indent="-457200">
              <a:buFont typeface="Arial" panose="020B0604020202020204" pitchFamily="34" charset="0"/>
              <a:buChar char="•"/>
              <a:defRPr/>
            </a:pPr>
            <a:endParaRPr lang="fr-FR" sz="2400" dirty="0">
              <a:solidFill>
                <a:schemeClr val="accent6">
                  <a:lumMod val="75000"/>
                </a:schemeClr>
              </a:solidFill>
              <a:latin typeface="+mn-lt"/>
            </a:endParaRPr>
          </a:p>
          <a:p>
            <a:pPr marL="457200" indent="-457200">
              <a:buFont typeface="Arial" panose="020B0604020202020204" pitchFamily="34" charset="0"/>
              <a:buChar char="•"/>
              <a:defRPr/>
            </a:pPr>
            <a:r>
              <a:rPr lang="fr-FR" sz="2400" dirty="0">
                <a:solidFill>
                  <a:schemeClr val="accent6">
                    <a:lumMod val="75000"/>
                  </a:schemeClr>
                </a:solidFill>
                <a:latin typeface="+mn-lt"/>
              </a:rPr>
              <a:t>Triméthoprime-</a:t>
            </a:r>
            <a:r>
              <a:rPr lang="fr-FR" sz="2400" dirty="0" err="1">
                <a:solidFill>
                  <a:schemeClr val="accent6">
                    <a:lumMod val="75000"/>
                  </a:schemeClr>
                </a:solidFill>
                <a:latin typeface="+mn-lt"/>
              </a:rPr>
              <a:t>sulfaméthoxazole</a:t>
            </a:r>
            <a:r>
              <a:rPr lang="fr-FR" sz="2400" dirty="0">
                <a:solidFill>
                  <a:schemeClr val="accent6">
                    <a:lumMod val="75000"/>
                  </a:schemeClr>
                </a:solidFill>
                <a:latin typeface="+mn-lt"/>
              </a:rPr>
              <a:t> pour sa bonne diffusion prostatique</a:t>
            </a:r>
          </a:p>
          <a:p>
            <a:pPr marL="457200" indent="-457200">
              <a:buFont typeface="Arial" panose="020B0604020202020204" pitchFamily="34" charset="0"/>
              <a:buChar char="•"/>
              <a:defRPr/>
            </a:pPr>
            <a:endParaRPr lang="fr-FR" sz="2400" dirty="0">
              <a:solidFill>
                <a:schemeClr val="accent6">
                  <a:lumMod val="75000"/>
                </a:schemeClr>
              </a:solidFill>
              <a:latin typeface="+mn-lt"/>
            </a:endParaRPr>
          </a:p>
          <a:p>
            <a:pPr marL="457200" indent="-457200" algn="just">
              <a:buFont typeface="Arial" panose="020B0604020202020204" pitchFamily="34" charset="0"/>
              <a:buChar char="•"/>
              <a:defRPr/>
            </a:pPr>
            <a:r>
              <a:rPr lang="fr-FR" sz="2400" dirty="0" err="1">
                <a:solidFill>
                  <a:schemeClr val="accent6">
                    <a:lumMod val="75000"/>
                  </a:schemeClr>
                </a:solidFill>
                <a:latin typeface="+mn-lt"/>
              </a:rPr>
              <a:t>Rq</a:t>
            </a:r>
            <a:r>
              <a:rPr lang="fr-FR" sz="2400" dirty="0">
                <a:solidFill>
                  <a:schemeClr val="accent6">
                    <a:lumMod val="75000"/>
                  </a:schemeClr>
                </a:solidFill>
                <a:latin typeface="+mn-lt"/>
              </a:rPr>
              <a:t> : les fluoroquinolones sont les antibiotiques de référence pour le traitement des IU masculines mais ici la souche est résistante (</a:t>
            </a:r>
            <a:r>
              <a:rPr lang="fr-FR" sz="2400" dirty="0" err="1">
                <a:solidFill>
                  <a:schemeClr val="accent6">
                    <a:lumMod val="75000"/>
                  </a:schemeClr>
                </a:solidFill>
                <a:latin typeface="+mn-lt"/>
              </a:rPr>
              <a:t>norfloxacine</a:t>
            </a:r>
            <a:r>
              <a:rPr lang="fr-FR" sz="2400" dirty="0">
                <a:solidFill>
                  <a:schemeClr val="accent6">
                    <a:lumMod val="75000"/>
                  </a:schemeClr>
                </a:solidFill>
                <a:latin typeface="+mn-lt"/>
              </a:rPr>
              <a:t>, ofloxacine, ciprofloxacine)</a:t>
            </a:r>
          </a:p>
          <a:p>
            <a:pPr marL="914400" lvl="1" indent="-457200">
              <a:buFont typeface="Police système"/>
              <a:buChar char="-"/>
              <a:defRPr/>
            </a:pPr>
            <a:endParaRPr lang="fr-FR" sz="2400" dirty="0">
              <a:solidFill>
                <a:srgbClr val="FF0000"/>
              </a:solidFill>
              <a:latin typeface="+mn-lt"/>
            </a:endParaRPr>
          </a:p>
        </p:txBody>
      </p:sp>
    </p:spTree>
    <p:extLst>
      <p:ext uri="{BB962C8B-B14F-4D97-AF65-F5344CB8AC3E}">
        <p14:creationId xmlns:p14="http://schemas.microsoft.com/office/powerpoint/2010/main" val="112131661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E09E74E-1526-A84D-905A-959834BAFB9F}"/>
              </a:ext>
            </a:extLst>
          </p:cNvPr>
          <p:cNvSpPr txBox="1">
            <a:spLocks noChangeArrowheads="1"/>
          </p:cNvSpPr>
          <p:nvPr/>
        </p:nvSpPr>
        <p:spPr bwMode="auto">
          <a:xfrm>
            <a:off x="685800" y="2130425"/>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fr-FR" altLang="fr-FR" sz="4400" b="1" dirty="0"/>
              <a:t>Cas clinique n°4</a:t>
            </a:r>
          </a:p>
          <a:p>
            <a:pPr algn="ctr" eaLnBrk="1" hangingPunct="1">
              <a:spcBef>
                <a:spcPct val="0"/>
              </a:spcBef>
              <a:buFontTx/>
              <a:buNone/>
            </a:pPr>
            <a:r>
              <a:rPr lang="fr-FR" altLang="fr-FR" sz="4400" b="1" dirty="0"/>
              <a:t>(</a:t>
            </a:r>
            <a:r>
              <a:rPr lang="fr-FR" altLang="fr-FR" sz="4400" b="1" dirty="0" err="1"/>
              <a:t>Wooclap</a:t>
            </a:r>
            <a:r>
              <a:rPr lang="fr-FR" altLang="fr-FR" sz="4400" b="1" dirty="0"/>
              <a:t>)</a:t>
            </a:r>
          </a:p>
        </p:txBody>
      </p:sp>
    </p:spTree>
    <p:extLst>
      <p:ext uri="{BB962C8B-B14F-4D97-AF65-F5344CB8AC3E}">
        <p14:creationId xmlns:p14="http://schemas.microsoft.com/office/powerpoint/2010/main" val="3363749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324000" y="5399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r>
              <a:rPr lang="fr-FR" altLang="fr-FR" sz="2400" b="1" dirty="0"/>
              <a:t>Monsieur M, 90 ans, </a:t>
            </a:r>
            <a:r>
              <a:rPr lang="fr-FR" altLang="fr-FR" sz="2400" b="1" dirty="0" err="1"/>
              <a:t>éthylo</a:t>
            </a:r>
            <a:r>
              <a:rPr lang="fr-FR" altLang="fr-FR" sz="2400" b="1" dirty="0"/>
              <a:t>-tabagique, est amené aux urgences par son fils à 12h car il s’est blessé la main droite avec les lames de son motoculteur à  9h. Il présente une plaie à l’index droit, sans signe inflammatoire local ni fièvre. Le reste de l’examen clinique est normal.</a:t>
            </a:r>
          </a:p>
          <a:p>
            <a:pPr marL="0" indent="0" eaLnBrk="1" hangingPunct="1">
              <a:spcBef>
                <a:spcPts val="0"/>
              </a:spcBef>
              <a:buFont typeface="Arial" panose="020B0604020202020204" pitchFamily="34" charset="0"/>
              <a:buNone/>
            </a:pPr>
            <a:r>
              <a:rPr lang="fr-FR" altLang="fr-FR" sz="2400" b="1" dirty="0"/>
              <a:t>Vous réalisez un nettoyage-détersion afin d’éliminer la terre qui a souillé la plaie.</a:t>
            </a:r>
          </a:p>
          <a:p>
            <a:pPr marL="0" indent="0" eaLnBrk="1" hangingPunct="1">
              <a:spcBef>
                <a:spcPts val="0"/>
              </a:spcBef>
              <a:buFont typeface="Arial" panose="020B0604020202020204" pitchFamily="34" charset="0"/>
              <a:buNone/>
            </a:pPr>
            <a:r>
              <a:rPr lang="fr-FR" altLang="fr-FR" sz="2400" b="1" dirty="0"/>
              <a:t>Son fils est assez inquiet du risque infectieux lié à cette blessure.</a:t>
            </a:r>
          </a:p>
          <a:p>
            <a:pPr marL="0" indent="0" eaLnBrk="1" hangingPunct="1">
              <a:spcBef>
                <a:spcPts val="0"/>
              </a:spcBef>
              <a:buFont typeface="Arial" panose="020B0604020202020204" pitchFamily="34" charset="0"/>
              <a:buNone/>
            </a:pPr>
            <a:endParaRPr lang="fr-FR" altLang="fr-FR" sz="2400" b="1" dirty="0"/>
          </a:p>
          <a:p>
            <a:pPr marL="0" indent="0" eaLnBrk="1" hangingPunct="1">
              <a:spcBef>
                <a:spcPts val="0"/>
              </a:spcBef>
              <a:buFont typeface="Arial" panose="020B0604020202020204" pitchFamily="34" charset="0"/>
              <a:buNone/>
            </a:pPr>
            <a:r>
              <a:rPr lang="fr-FR" altLang="fr-FR" sz="2400" b="1" dirty="0"/>
              <a:t>1. Quelle infection, pour laquelle il existe une prophylaxie, doit être évoquée ici et à quel microorganisme est-elle due ?</a:t>
            </a: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4025746632"/>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958A4A-E3A9-4AA4-B340-12A7311F5197}"/>
              </a:ext>
            </a:extLst>
          </p:cNvPr>
          <p:cNvSpPr>
            <a:spLocks noGrp="1"/>
          </p:cNvSpPr>
          <p:nvPr>
            <p:ph type="title"/>
          </p:nvPr>
        </p:nvSpPr>
        <p:spPr/>
        <p:txBody>
          <a:bodyPr/>
          <a:lstStyle/>
          <a:p>
            <a:r>
              <a:rPr lang="fr-FR" altLang="fr-FR" sz="2400" dirty="0"/>
              <a:t>1. Quelle infection, pour laquelle il existe une prophylaxie, doit être évoquée ici et à quel microorganisme est-elle due ?</a:t>
            </a:r>
            <a:r>
              <a:rPr lang="fr-FR" altLang="fr-FR" dirty="0"/>
              <a:t/>
            </a:r>
            <a:br>
              <a:rPr lang="fr-FR" altLang="fr-FR" dirty="0"/>
            </a:br>
            <a:endParaRPr lang="fr-FR" dirty="0"/>
          </a:p>
        </p:txBody>
      </p:sp>
      <p:sp>
        <p:nvSpPr>
          <p:cNvPr id="3" name="Espace réservé du contenu 2">
            <a:extLst>
              <a:ext uri="{FF2B5EF4-FFF2-40B4-BE49-F238E27FC236}">
                <a16:creationId xmlns:a16="http://schemas.microsoft.com/office/drawing/2014/main" id="{E4AB572E-A2A0-4BEE-99EE-8432E089DCD2}"/>
              </a:ext>
            </a:extLst>
          </p:cNvPr>
          <p:cNvSpPr>
            <a:spLocks noGrp="1"/>
          </p:cNvSpPr>
          <p:nvPr>
            <p:ph idx="1"/>
          </p:nvPr>
        </p:nvSpPr>
        <p:spPr/>
        <p:txBody>
          <a:bodyPr/>
          <a:lstStyle/>
          <a:p>
            <a:pPr marL="514350" indent="-514350">
              <a:buFont typeface="+mj-lt"/>
              <a:buAutoNum type="alphaUcPeriod"/>
            </a:pPr>
            <a:r>
              <a:rPr lang="fr-FR" dirty="0" err="1"/>
              <a:t>Dermohypodermite</a:t>
            </a:r>
            <a:r>
              <a:rPr lang="fr-FR" dirty="0"/>
              <a:t> nécrosante - </a:t>
            </a:r>
            <a:r>
              <a:rPr lang="fr-FR" i="1" dirty="0"/>
              <a:t>Streptococcus pyogenes</a:t>
            </a:r>
          </a:p>
          <a:p>
            <a:pPr marL="514350" indent="-514350">
              <a:buFont typeface="+mj-lt"/>
              <a:buAutoNum type="alphaUcPeriod"/>
            </a:pPr>
            <a:r>
              <a:rPr lang="fr-FR" dirty="0"/>
              <a:t>Botulisme – </a:t>
            </a:r>
            <a:r>
              <a:rPr lang="fr-FR" i="1" dirty="0"/>
              <a:t>Clostridium botulinum</a:t>
            </a:r>
          </a:p>
          <a:p>
            <a:pPr marL="514350" indent="-514350">
              <a:buFont typeface="+mj-lt"/>
              <a:buAutoNum type="alphaUcPeriod"/>
            </a:pPr>
            <a:r>
              <a:rPr lang="fr-FR" dirty="0"/>
              <a:t>Tétanos – </a:t>
            </a:r>
            <a:r>
              <a:rPr lang="fr-FR" i="1" dirty="0"/>
              <a:t>Clostridium tetani</a:t>
            </a:r>
          </a:p>
          <a:p>
            <a:pPr marL="514350" indent="-514350">
              <a:buFont typeface="+mj-lt"/>
              <a:buAutoNum type="alphaUcPeriod"/>
            </a:pPr>
            <a:r>
              <a:rPr lang="fr-FR" dirty="0"/>
              <a:t>Encéphalite – virus de la rage</a:t>
            </a:r>
          </a:p>
          <a:p>
            <a:pPr marL="514350" indent="-514350">
              <a:buFont typeface="+mj-lt"/>
              <a:buAutoNum type="alphaUcPeriod"/>
            </a:pPr>
            <a:r>
              <a:rPr lang="fr-FR" dirty="0"/>
              <a:t>Choc toxique – </a:t>
            </a:r>
            <a:r>
              <a:rPr lang="fr-FR" i="1" dirty="0"/>
              <a:t>Staphylococcus aureus</a:t>
            </a:r>
            <a:endParaRPr lang="fr-FR" dirty="0"/>
          </a:p>
          <a:p>
            <a:pPr marL="514350" indent="-514350">
              <a:buFont typeface="+mj-lt"/>
              <a:buAutoNum type="alphaUcPeriod"/>
            </a:pPr>
            <a:endParaRPr lang="fr-FR" dirty="0"/>
          </a:p>
        </p:txBody>
      </p:sp>
    </p:spTree>
    <p:extLst>
      <p:ext uri="{BB962C8B-B14F-4D97-AF65-F5344CB8AC3E}">
        <p14:creationId xmlns:p14="http://schemas.microsoft.com/office/powerpoint/2010/main" val="187080264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958A4A-E3A9-4AA4-B340-12A7311F5197}"/>
              </a:ext>
            </a:extLst>
          </p:cNvPr>
          <p:cNvSpPr>
            <a:spLocks noGrp="1"/>
          </p:cNvSpPr>
          <p:nvPr>
            <p:ph type="title"/>
          </p:nvPr>
        </p:nvSpPr>
        <p:spPr/>
        <p:txBody>
          <a:bodyPr/>
          <a:lstStyle/>
          <a:p>
            <a:r>
              <a:rPr lang="fr-FR" altLang="fr-FR" sz="2400" dirty="0"/>
              <a:t>1. Quelle infection, pour laquelle il existe une prophylaxie, doit être évoquée ici et à quel microorganisme est-elle due ?</a:t>
            </a:r>
            <a:r>
              <a:rPr lang="fr-FR" altLang="fr-FR" dirty="0"/>
              <a:t/>
            </a:r>
            <a:br>
              <a:rPr lang="fr-FR" altLang="fr-FR" dirty="0"/>
            </a:br>
            <a:endParaRPr lang="fr-FR" dirty="0"/>
          </a:p>
        </p:txBody>
      </p:sp>
      <p:sp>
        <p:nvSpPr>
          <p:cNvPr id="3" name="Espace réservé du contenu 2">
            <a:extLst>
              <a:ext uri="{FF2B5EF4-FFF2-40B4-BE49-F238E27FC236}">
                <a16:creationId xmlns:a16="http://schemas.microsoft.com/office/drawing/2014/main" id="{E4AB572E-A2A0-4BEE-99EE-8432E089DCD2}"/>
              </a:ext>
            </a:extLst>
          </p:cNvPr>
          <p:cNvSpPr>
            <a:spLocks noGrp="1"/>
          </p:cNvSpPr>
          <p:nvPr>
            <p:ph idx="1"/>
          </p:nvPr>
        </p:nvSpPr>
        <p:spPr/>
        <p:txBody>
          <a:bodyPr/>
          <a:lstStyle/>
          <a:p>
            <a:pPr marL="514350" indent="-514350">
              <a:buFont typeface="+mj-lt"/>
              <a:buAutoNum type="alphaUcPeriod"/>
            </a:pPr>
            <a:r>
              <a:rPr lang="fr-FR" dirty="0" err="1"/>
              <a:t>Dermohypodermite</a:t>
            </a:r>
            <a:r>
              <a:rPr lang="fr-FR" dirty="0"/>
              <a:t> nécrosante - </a:t>
            </a:r>
            <a:r>
              <a:rPr lang="fr-FR" i="1" dirty="0"/>
              <a:t>Streptococcus pyogenes</a:t>
            </a:r>
          </a:p>
          <a:p>
            <a:pPr marL="514350" indent="-514350">
              <a:buFont typeface="+mj-lt"/>
              <a:buAutoNum type="alphaUcPeriod"/>
            </a:pPr>
            <a:r>
              <a:rPr lang="fr-FR" dirty="0"/>
              <a:t>Botulisme – </a:t>
            </a:r>
            <a:r>
              <a:rPr lang="fr-FR" i="1" dirty="0"/>
              <a:t>Clostridium botulinum</a:t>
            </a:r>
          </a:p>
          <a:p>
            <a:pPr marL="514350" indent="-514350">
              <a:buFont typeface="+mj-lt"/>
              <a:buAutoNum type="alphaUcPeriod"/>
            </a:pPr>
            <a:r>
              <a:rPr lang="fr-FR" dirty="0">
                <a:solidFill>
                  <a:schemeClr val="accent6">
                    <a:lumMod val="75000"/>
                  </a:schemeClr>
                </a:solidFill>
              </a:rPr>
              <a:t>Tétanos – </a:t>
            </a:r>
            <a:r>
              <a:rPr lang="fr-FR" i="1" dirty="0">
                <a:solidFill>
                  <a:schemeClr val="accent6">
                    <a:lumMod val="75000"/>
                  </a:schemeClr>
                </a:solidFill>
              </a:rPr>
              <a:t>Clostridium tetani</a:t>
            </a:r>
          </a:p>
          <a:p>
            <a:pPr marL="514350" indent="-514350">
              <a:buFont typeface="+mj-lt"/>
              <a:buAutoNum type="alphaUcPeriod"/>
            </a:pPr>
            <a:r>
              <a:rPr lang="fr-FR" dirty="0"/>
              <a:t>Encéphalite – virus de la rage</a:t>
            </a:r>
          </a:p>
          <a:p>
            <a:pPr marL="514350" indent="-514350">
              <a:buFont typeface="+mj-lt"/>
              <a:buAutoNum type="alphaUcPeriod"/>
            </a:pPr>
            <a:r>
              <a:rPr lang="fr-FR" dirty="0"/>
              <a:t>Choc toxique – </a:t>
            </a:r>
            <a:r>
              <a:rPr lang="fr-FR" i="1" dirty="0"/>
              <a:t>Staphylococcus aureus</a:t>
            </a:r>
            <a:endParaRPr lang="fr-FR" dirty="0"/>
          </a:p>
          <a:p>
            <a:pPr marL="514350" indent="-514350">
              <a:buFont typeface="+mj-lt"/>
              <a:buAutoNum type="alphaUcPeriod"/>
            </a:pPr>
            <a:endParaRPr lang="fr-FR" dirty="0"/>
          </a:p>
        </p:txBody>
      </p:sp>
    </p:spTree>
    <p:extLst>
      <p:ext uri="{BB962C8B-B14F-4D97-AF65-F5344CB8AC3E}">
        <p14:creationId xmlns:p14="http://schemas.microsoft.com/office/powerpoint/2010/main" val="388142522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324000" y="5399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endParaRPr lang="fr-FR" altLang="fr-FR" sz="2400" b="1" dirty="0"/>
          </a:p>
          <a:p>
            <a:pPr marL="0" indent="0" eaLnBrk="1" hangingPunct="1">
              <a:spcBef>
                <a:spcPts val="0"/>
              </a:spcBef>
              <a:buNone/>
            </a:pPr>
            <a:r>
              <a:rPr lang="fr-FR" altLang="fr-FR" sz="2400" b="1" dirty="0"/>
              <a:t>2. Il faut craindre le tétanos causé par </a:t>
            </a:r>
            <a:r>
              <a:rPr lang="fr-FR" altLang="fr-FR" sz="2400" b="1" i="1" dirty="0"/>
              <a:t>Clostridium tetani. </a:t>
            </a:r>
            <a:r>
              <a:rPr lang="fr-FR" altLang="fr-FR" sz="2400" b="1" dirty="0"/>
              <a:t>Quelles sont ses caractéristiques ?</a:t>
            </a:r>
          </a:p>
          <a:p>
            <a:pPr marL="0" indent="0" eaLnBrk="1" hangingPunct="1">
              <a:spcBef>
                <a:spcPts val="0"/>
              </a:spcBef>
              <a:buNone/>
            </a:pPr>
            <a:endParaRPr lang="fr-FR" altLang="fr-FR" sz="2400" b="1" dirty="0"/>
          </a:p>
          <a:p>
            <a:pPr marL="0" indent="0" eaLnBrk="1" hangingPunct="1">
              <a:spcBef>
                <a:spcPts val="0"/>
              </a:spcBef>
              <a:buNone/>
            </a:pPr>
            <a:endParaRPr lang="fr-FR" altLang="fr-FR" sz="2400" dirty="0"/>
          </a:p>
          <a:p>
            <a:pPr marL="457200" indent="-457200" eaLnBrk="1" hangingPunct="1">
              <a:spcBef>
                <a:spcPts val="0"/>
              </a:spcBef>
              <a:buAutoNum type="alphaUcPeriod"/>
            </a:pPr>
            <a:r>
              <a:rPr lang="fr-FR" altLang="fr-FR" sz="2400" dirty="0"/>
              <a:t>Bacille Gram positif</a:t>
            </a:r>
          </a:p>
          <a:p>
            <a:pPr marL="457200" indent="-457200" eaLnBrk="1" hangingPunct="1">
              <a:spcBef>
                <a:spcPts val="0"/>
              </a:spcBef>
              <a:buAutoNum type="alphaUcPeriod"/>
            </a:pPr>
            <a:r>
              <a:rPr lang="fr-FR" altLang="fr-FR" sz="2400" dirty="0"/>
              <a:t>Cocci Gram positif</a:t>
            </a:r>
          </a:p>
          <a:p>
            <a:pPr marL="457200" indent="-457200" eaLnBrk="1" hangingPunct="1">
              <a:spcBef>
                <a:spcPts val="0"/>
              </a:spcBef>
              <a:buAutoNum type="alphaUcPeriod"/>
            </a:pPr>
            <a:r>
              <a:rPr lang="fr-FR" altLang="fr-FR" sz="2400" dirty="0"/>
              <a:t>Bactérie anaérobie tellurique</a:t>
            </a:r>
          </a:p>
          <a:p>
            <a:pPr marL="457200" indent="-457200" eaLnBrk="1" hangingPunct="1">
              <a:spcBef>
                <a:spcPts val="0"/>
              </a:spcBef>
              <a:buAutoNum type="alphaUcPeriod"/>
            </a:pPr>
            <a:r>
              <a:rPr lang="fr-FR" altLang="fr-FR" sz="2400" dirty="0"/>
              <a:t>Contamination par voie orale suite à des mains souillées</a:t>
            </a:r>
          </a:p>
          <a:p>
            <a:pPr marL="457200" indent="-457200" eaLnBrk="1" hangingPunct="1">
              <a:spcBef>
                <a:spcPts val="0"/>
              </a:spcBef>
              <a:buAutoNum type="alphaUcPeriod"/>
            </a:pPr>
            <a:r>
              <a:rPr lang="fr-FR" altLang="fr-FR" sz="2400" dirty="0"/>
              <a:t>Contamination au cours d’une effraction cutanéomuqueuse</a:t>
            </a:r>
          </a:p>
          <a:p>
            <a:pPr marL="457200" indent="-457200" eaLnBrk="1" hangingPunct="1">
              <a:spcBef>
                <a:spcPts val="0"/>
              </a:spcBef>
              <a:buAutoNum type="alphaUcPeriod"/>
            </a:pPr>
            <a:r>
              <a:rPr lang="fr-FR" altLang="fr-FR" sz="2400" dirty="0"/>
              <a:t>C’est une maladie fréquente </a:t>
            </a:r>
          </a:p>
          <a:p>
            <a:pPr marL="0" indent="0" eaLnBrk="1" hangingPunct="1">
              <a:spcBef>
                <a:spcPts val="0"/>
              </a:spcBef>
              <a:buNone/>
            </a:pPr>
            <a:endParaRPr lang="fr-FR" altLang="fr-FR" sz="2400" i="1" dirty="0">
              <a:solidFill>
                <a:srgbClr val="FF0000"/>
              </a:solidFill>
            </a:endParaRP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231229809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324000" y="5399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endParaRPr lang="fr-FR" altLang="fr-FR" sz="2400" b="1" dirty="0"/>
          </a:p>
          <a:p>
            <a:pPr marL="0" indent="0" eaLnBrk="1" hangingPunct="1">
              <a:spcBef>
                <a:spcPts val="0"/>
              </a:spcBef>
              <a:buNone/>
            </a:pPr>
            <a:r>
              <a:rPr lang="fr-FR" altLang="fr-FR" sz="2400" b="1" dirty="0"/>
              <a:t>2. Il faut craindre le tétanos causé par </a:t>
            </a:r>
            <a:r>
              <a:rPr lang="fr-FR" altLang="fr-FR" sz="2400" b="1" i="1" dirty="0"/>
              <a:t>Clostridium tetani. </a:t>
            </a:r>
            <a:r>
              <a:rPr lang="fr-FR" altLang="fr-FR" sz="2400" b="1" dirty="0"/>
              <a:t>Quelles sont ses caractéristiques ?</a:t>
            </a:r>
          </a:p>
          <a:p>
            <a:pPr marL="0" indent="0" eaLnBrk="1" hangingPunct="1">
              <a:spcBef>
                <a:spcPts val="0"/>
              </a:spcBef>
              <a:buNone/>
            </a:pPr>
            <a:endParaRPr lang="fr-FR" altLang="fr-FR" sz="2400" b="1" dirty="0"/>
          </a:p>
          <a:p>
            <a:pPr marL="0" indent="0" eaLnBrk="1" hangingPunct="1">
              <a:spcBef>
                <a:spcPts val="0"/>
              </a:spcBef>
              <a:buNone/>
            </a:pPr>
            <a:endParaRPr lang="fr-FR" altLang="fr-FR" sz="2400" dirty="0">
              <a:solidFill>
                <a:schemeClr val="accent6">
                  <a:lumMod val="75000"/>
                </a:schemeClr>
              </a:solidFill>
            </a:endParaRPr>
          </a:p>
          <a:p>
            <a:pPr marL="457200" indent="-457200" eaLnBrk="1" hangingPunct="1">
              <a:spcBef>
                <a:spcPts val="0"/>
              </a:spcBef>
              <a:buAutoNum type="alphaUcPeriod"/>
            </a:pPr>
            <a:r>
              <a:rPr lang="fr-FR" altLang="fr-FR" sz="2400" dirty="0">
                <a:solidFill>
                  <a:schemeClr val="accent6">
                    <a:lumMod val="75000"/>
                  </a:schemeClr>
                </a:solidFill>
              </a:rPr>
              <a:t>Bacille Gram positif</a:t>
            </a:r>
          </a:p>
          <a:p>
            <a:pPr marL="457200" indent="-457200" eaLnBrk="1" hangingPunct="1">
              <a:spcBef>
                <a:spcPts val="0"/>
              </a:spcBef>
              <a:buAutoNum type="alphaUcPeriod"/>
            </a:pPr>
            <a:r>
              <a:rPr lang="fr-FR" altLang="fr-FR" sz="2400" dirty="0"/>
              <a:t>Cocci Gram positif</a:t>
            </a:r>
          </a:p>
          <a:p>
            <a:pPr marL="457200" indent="-457200" eaLnBrk="1" hangingPunct="1">
              <a:spcBef>
                <a:spcPts val="0"/>
              </a:spcBef>
              <a:buAutoNum type="alphaUcPeriod"/>
            </a:pPr>
            <a:r>
              <a:rPr lang="fr-FR" altLang="fr-FR" sz="2400" dirty="0">
                <a:solidFill>
                  <a:schemeClr val="accent6">
                    <a:lumMod val="75000"/>
                  </a:schemeClr>
                </a:solidFill>
              </a:rPr>
              <a:t>Bactérie anaérobie tellurique</a:t>
            </a:r>
          </a:p>
          <a:p>
            <a:pPr marL="457200" indent="-457200" eaLnBrk="1" hangingPunct="1">
              <a:spcBef>
                <a:spcPts val="0"/>
              </a:spcBef>
              <a:buAutoNum type="alphaUcPeriod"/>
            </a:pPr>
            <a:r>
              <a:rPr lang="fr-FR" altLang="fr-FR" sz="2400" dirty="0"/>
              <a:t>Contamination par voie orale suite à des mains souillées</a:t>
            </a:r>
          </a:p>
          <a:p>
            <a:pPr marL="457200" indent="-457200" eaLnBrk="1" hangingPunct="1">
              <a:spcBef>
                <a:spcPts val="0"/>
              </a:spcBef>
              <a:buAutoNum type="alphaUcPeriod"/>
            </a:pPr>
            <a:r>
              <a:rPr lang="fr-FR" altLang="fr-FR" sz="2400" dirty="0">
                <a:solidFill>
                  <a:schemeClr val="accent6">
                    <a:lumMod val="75000"/>
                  </a:schemeClr>
                </a:solidFill>
              </a:rPr>
              <a:t>Contamination au cours d’une effraction cutanéomuqueuse</a:t>
            </a:r>
          </a:p>
          <a:p>
            <a:pPr marL="457200" indent="-457200" eaLnBrk="1" hangingPunct="1">
              <a:spcBef>
                <a:spcPts val="0"/>
              </a:spcBef>
              <a:buAutoNum type="alphaUcPeriod"/>
            </a:pPr>
            <a:r>
              <a:rPr lang="fr-FR" altLang="fr-FR" sz="2400" dirty="0"/>
              <a:t>C’est une maladie fréquente </a:t>
            </a:r>
          </a:p>
          <a:p>
            <a:pPr marL="0" indent="0" eaLnBrk="1" hangingPunct="1">
              <a:spcBef>
                <a:spcPts val="0"/>
              </a:spcBef>
              <a:buNone/>
            </a:pPr>
            <a:endParaRPr lang="fr-FR" sz="2400" dirty="0">
              <a:solidFill>
                <a:schemeClr val="accent6">
                  <a:lumMod val="75000"/>
                </a:schemeClr>
              </a:solidFill>
              <a:latin typeface="+mn-lt"/>
            </a:endParaRPr>
          </a:p>
          <a:p>
            <a:pPr marL="0" indent="0" eaLnBrk="1" hangingPunct="1">
              <a:spcBef>
                <a:spcPts val="0"/>
              </a:spcBef>
              <a:buNone/>
            </a:pPr>
            <a:r>
              <a:rPr lang="fr-FR" sz="2400" dirty="0">
                <a:solidFill>
                  <a:schemeClr val="accent6">
                    <a:lumMod val="75000"/>
                  </a:schemeClr>
                </a:solidFill>
                <a:latin typeface="+mn-lt"/>
              </a:rPr>
              <a:t>Contamination par les spores au cours d’une effraction cutanéomuqueuse chez un patient non ou mal vacciné</a:t>
            </a:r>
          </a:p>
          <a:p>
            <a:pPr marL="0" indent="0" eaLnBrk="1" hangingPunct="1">
              <a:spcBef>
                <a:spcPts val="0"/>
              </a:spcBef>
              <a:buNone/>
            </a:pPr>
            <a:r>
              <a:rPr lang="fr-FR" sz="2400" dirty="0">
                <a:solidFill>
                  <a:schemeClr val="accent6">
                    <a:lumMod val="75000"/>
                  </a:schemeClr>
                </a:solidFill>
                <a:latin typeface="+mn-lt"/>
              </a:rPr>
              <a:t>Epidémiologie dans les pays développés : rare, sujets âgés </a:t>
            </a:r>
          </a:p>
          <a:p>
            <a:pPr marL="0" indent="0" eaLnBrk="1" hangingPunct="1">
              <a:spcBef>
                <a:spcPts val="0"/>
              </a:spcBef>
              <a:buNone/>
            </a:pPr>
            <a:endParaRPr lang="fr-FR" altLang="fr-FR" sz="2400" i="1" dirty="0">
              <a:solidFill>
                <a:srgbClr val="FF0000"/>
              </a:solidFill>
            </a:endParaRP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38338062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510267" y="3113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None/>
            </a:pPr>
            <a:r>
              <a:rPr lang="fr-FR" altLang="fr-FR" sz="2400" b="1" dirty="0"/>
              <a:t>3. Quel est le moyen de prophylaxie contre cette infection ? Comment vérifier que le patient Mr M est bien protégé ?</a:t>
            </a:r>
          </a:p>
          <a:p>
            <a:pPr marL="457200" indent="-457200" eaLnBrk="1" hangingPunct="1">
              <a:spcBef>
                <a:spcPts val="0"/>
              </a:spcBef>
              <a:buFont typeface="+mj-lt"/>
              <a:buAutoNum type="alphaUcPeriod"/>
            </a:pPr>
            <a:r>
              <a:rPr lang="fr-FR" altLang="fr-FR" sz="2400" dirty="0"/>
              <a:t>Séroprophylaxie</a:t>
            </a:r>
          </a:p>
          <a:p>
            <a:pPr marL="457200" indent="-457200" eaLnBrk="1" hangingPunct="1">
              <a:spcBef>
                <a:spcPts val="0"/>
              </a:spcBef>
              <a:buFont typeface="+mj-lt"/>
              <a:buAutoNum type="alphaUcPeriod"/>
            </a:pPr>
            <a:r>
              <a:rPr lang="fr-FR" altLang="fr-FR" sz="2400" dirty="0"/>
              <a:t>Vaccination avec la toxine tétanique inactivée (anatoxine)</a:t>
            </a:r>
          </a:p>
          <a:p>
            <a:pPr marL="457200" indent="-457200" eaLnBrk="1" hangingPunct="1">
              <a:spcBef>
                <a:spcPts val="0"/>
              </a:spcBef>
              <a:buFont typeface="+mj-lt"/>
              <a:buAutoNum type="alphaUcPeriod"/>
            </a:pPr>
            <a:r>
              <a:rPr lang="fr-FR" altLang="fr-FR" sz="2400" dirty="0"/>
              <a:t>On administre cette prophylaxie quel que soit le statut de protection</a:t>
            </a:r>
          </a:p>
          <a:p>
            <a:pPr marL="457200" indent="-457200" eaLnBrk="1" hangingPunct="1">
              <a:spcBef>
                <a:spcPts val="0"/>
              </a:spcBef>
              <a:buFont typeface="+mj-lt"/>
              <a:buAutoNum type="alphaUcPeriod"/>
            </a:pPr>
            <a:r>
              <a:rPr lang="fr-FR" altLang="fr-FR" sz="2400" dirty="0"/>
              <a:t>On administre cette prophylaxie après vérification du carnet de santé</a:t>
            </a:r>
          </a:p>
          <a:p>
            <a:pPr marL="457200" indent="-457200" eaLnBrk="1" hangingPunct="1">
              <a:spcBef>
                <a:spcPts val="0"/>
              </a:spcBef>
              <a:buFont typeface="+mj-lt"/>
              <a:buAutoNum type="alphaUcPeriod"/>
            </a:pPr>
            <a:r>
              <a:rPr lang="fr-FR" altLang="fr-FR" sz="2400" dirty="0"/>
              <a:t>On administre cette prophylaxie après contrôle du statut sérologique (test rapide)</a:t>
            </a:r>
          </a:p>
          <a:p>
            <a:pPr marL="0" indent="0" eaLnBrk="1" hangingPunct="1">
              <a:spcBef>
                <a:spcPts val="0"/>
              </a:spcBef>
              <a:buNone/>
            </a:pPr>
            <a:endParaRPr lang="fr-FR" altLang="fr-FR" sz="2000" b="1" dirty="0"/>
          </a:p>
          <a:p>
            <a:pPr marL="457200" indent="-457200" eaLnBrk="1" hangingPunct="1">
              <a:spcBef>
                <a:spcPts val="0"/>
              </a:spcBef>
              <a:buFont typeface="Arial" panose="020B0604020202020204" pitchFamily="34" charset="0"/>
              <a:buAutoNum type="arabicPeriod"/>
            </a:pPr>
            <a:endParaRPr lang="fr-FR" altLang="fr-FR" sz="2400" dirty="0"/>
          </a:p>
          <a:p>
            <a:pPr marL="0" indent="0" eaLnBrk="1" hangingPunct="1">
              <a:spcBef>
                <a:spcPts val="0"/>
              </a:spcBef>
              <a:buNone/>
            </a:pPr>
            <a:endParaRPr lang="fr-FR" altLang="fr-FR" sz="2400" i="1" dirty="0">
              <a:solidFill>
                <a:srgbClr val="FF0000"/>
              </a:solidFill>
            </a:endParaRP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972621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D2411F7D-3F27-4FF7-AB03-339EC052DF35}"/>
              </a:ext>
            </a:extLst>
          </p:cNvPr>
          <p:cNvSpPr txBox="1"/>
          <p:nvPr/>
        </p:nvSpPr>
        <p:spPr>
          <a:xfrm>
            <a:off x="959962" y="1920731"/>
            <a:ext cx="8023782" cy="4465325"/>
          </a:xfrm>
          <a:prstGeom prst="rect">
            <a:avLst/>
          </a:prstGeom>
        </p:spPr>
        <p:txBody>
          <a:bodyPr vert="horz" wrap="square" lIns="0" tIns="12700" rIns="0" bIns="0" rtlCol="0">
            <a:spAutoFit/>
          </a:bodyPr>
          <a:lstStyle/>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Au moins 2 cas</a:t>
            </a:r>
          </a:p>
          <a:p>
            <a:pPr marL="355600" indent="-342900">
              <a:lnSpc>
                <a:spcPct val="100000"/>
              </a:lnSpc>
              <a:spcBef>
                <a:spcPts val="1085"/>
              </a:spcBef>
              <a:buChar char="-"/>
              <a:tabLst>
                <a:tab pos="354965" algn="l"/>
                <a:tab pos="355600" algn="l"/>
              </a:tabLst>
            </a:pPr>
            <a:r>
              <a:rPr lang="fr-FR" sz="2400" dirty="0">
                <a:latin typeface="Calibri"/>
                <a:cs typeface="Calibri"/>
              </a:rPr>
              <a:t>Au moins 5 cas</a:t>
            </a:r>
          </a:p>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Symptomatologie similaire</a:t>
            </a:r>
          </a:p>
          <a:p>
            <a:pPr marL="355600" indent="-342900">
              <a:lnSpc>
                <a:spcPct val="100000"/>
              </a:lnSpc>
              <a:spcBef>
                <a:spcPts val="1085"/>
              </a:spcBef>
              <a:buChar char="-"/>
              <a:tabLst>
                <a:tab pos="354965" algn="l"/>
                <a:tab pos="355600" algn="l"/>
              </a:tabLst>
            </a:pPr>
            <a:r>
              <a:rPr lang="fr-FR" sz="2400" dirty="0">
                <a:latin typeface="Calibri"/>
                <a:cs typeface="Calibri"/>
              </a:rPr>
              <a:t>Symptomatologie toujours digestive</a:t>
            </a:r>
          </a:p>
          <a:p>
            <a:pPr marL="355600" indent="-342900">
              <a:lnSpc>
                <a:spcPct val="100000"/>
              </a:lnSpc>
              <a:spcBef>
                <a:spcPts val="1085"/>
              </a:spcBef>
              <a:buChar char="-"/>
              <a:tabLst>
                <a:tab pos="354965" algn="l"/>
                <a:tab pos="355600" algn="l"/>
              </a:tabLst>
            </a:pPr>
            <a:r>
              <a:rPr lang="fr-FR" sz="2400" dirty="0">
                <a:latin typeface="Calibri"/>
                <a:cs typeface="Calibri"/>
              </a:rPr>
              <a:t>Liée à un même repas</a:t>
            </a:r>
          </a:p>
          <a:p>
            <a:pPr marL="355600" indent="-342900">
              <a:lnSpc>
                <a:spcPct val="100000"/>
              </a:lnSpc>
              <a:spcBef>
                <a:spcPts val="1085"/>
              </a:spcBef>
              <a:buChar char="-"/>
              <a:tabLst>
                <a:tab pos="354965" algn="l"/>
                <a:tab pos="355600" algn="l"/>
              </a:tabLst>
            </a:pPr>
            <a:r>
              <a:rPr lang="fr-FR" sz="2400" dirty="0">
                <a:solidFill>
                  <a:schemeClr val="accent6">
                    <a:lumMod val="75000"/>
                  </a:schemeClr>
                </a:solidFill>
                <a:latin typeface="Calibri"/>
                <a:cs typeface="Calibri"/>
              </a:rPr>
              <a:t>Liée à une même origine alimentaire</a:t>
            </a:r>
          </a:p>
          <a:p>
            <a:pPr marL="355600" indent="-342900">
              <a:lnSpc>
                <a:spcPct val="100000"/>
              </a:lnSpc>
              <a:spcBef>
                <a:spcPts val="1085"/>
              </a:spcBef>
              <a:buChar char="-"/>
              <a:tabLst>
                <a:tab pos="354965" algn="l"/>
                <a:tab pos="355600" algn="l"/>
              </a:tabLst>
            </a:pPr>
            <a:r>
              <a:rPr lang="fr-FR" sz="2400" dirty="0">
                <a:latin typeface="Calibri"/>
                <a:cs typeface="Calibri"/>
              </a:rPr>
              <a:t>Cas apparaissant dans un même foyer</a:t>
            </a:r>
          </a:p>
          <a:p>
            <a:pPr marL="355600" indent="-342900">
              <a:lnSpc>
                <a:spcPct val="100000"/>
              </a:lnSpc>
              <a:spcBef>
                <a:spcPts val="1085"/>
              </a:spcBef>
              <a:buChar char="-"/>
              <a:tabLst>
                <a:tab pos="354965" algn="l"/>
                <a:tab pos="355600" algn="l"/>
              </a:tabLst>
            </a:pPr>
            <a:endParaRPr lang="fr-FR" sz="2400" dirty="0">
              <a:latin typeface="Calibri"/>
              <a:cs typeface="Calibri"/>
            </a:endParaRPr>
          </a:p>
          <a:p>
            <a:pPr marL="355600" indent="-342900">
              <a:lnSpc>
                <a:spcPct val="100000"/>
              </a:lnSpc>
              <a:spcBef>
                <a:spcPts val="1085"/>
              </a:spcBef>
              <a:buChar char="-"/>
              <a:tabLst>
                <a:tab pos="354965" algn="l"/>
                <a:tab pos="355600" algn="l"/>
              </a:tabLst>
            </a:pPr>
            <a:endParaRPr lang="fr-FR" sz="2400" dirty="0">
              <a:latin typeface="Calibri"/>
              <a:cs typeface="Calibri"/>
            </a:endParaRPr>
          </a:p>
        </p:txBody>
      </p:sp>
      <p:sp>
        <p:nvSpPr>
          <p:cNvPr id="9" name="Rectangle 2">
            <a:extLst>
              <a:ext uri="{FF2B5EF4-FFF2-40B4-BE49-F238E27FC236}">
                <a16:creationId xmlns:a16="http://schemas.microsoft.com/office/drawing/2014/main" id="{1668DCDF-E161-4046-A380-F5D44144BF06}"/>
              </a:ext>
            </a:extLst>
          </p:cNvPr>
          <p:cNvSpPr>
            <a:spLocks noGrp="1"/>
          </p:cNvSpPr>
          <p:nvPr>
            <p:ph type="title"/>
          </p:nvPr>
        </p:nvSpPr>
        <p:spPr>
          <a:xfrm>
            <a:off x="324000" y="180000"/>
            <a:ext cx="8280000" cy="1143000"/>
          </a:xfrm>
        </p:spPr>
        <p:txBody>
          <a:bodyPr/>
          <a:lstStyle/>
          <a:p>
            <a:pPr algn="just" eaLnBrk="1" hangingPunct="1"/>
            <a:r>
              <a:rPr lang="fr-FR" altLang="fr-FR" sz="2400" dirty="0">
                <a:ea typeface="ＭＳ Ｐゴシック" panose="020B0600070205080204" pitchFamily="34" charset="-128"/>
              </a:rPr>
              <a:t>2. Vous suspectez une TIAC. Explicitez ces initiales et donnez la définition d’</a:t>
            </a:r>
            <a:r>
              <a:rPr lang="fr-FR" altLang="ja-JP" sz="2400" dirty="0">
                <a:ea typeface="ＭＳ Ｐゴシック" panose="020B0600070205080204" pitchFamily="34" charset="-128"/>
              </a:rPr>
              <a:t>une TIAC. Quels éléments permettent de définir une TIAC ?</a:t>
            </a:r>
            <a:endParaRPr lang="fr-FR" altLang="fr-FR" sz="2400" dirty="0">
              <a:ea typeface="ＭＳ Ｐゴシック" panose="020B0600070205080204" pitchFamily="34" charset="-128"/>
            </a:endParaRPr>
          </a:p>
        </p:txBody>
      </p:sp>
    </p:spTree>
    <p:extLst>
      <p:ext uri="{BB962C8B-B14F-4D97-AF65-F5344CB8AC3E}">
        <p14:creationId xmlns:p14="http://schemas.microsoft.com/office/powerpoint/2010/main" val="363077773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510267" y="3113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None/>
            </a:pPr>
            <a:r>
              <a:rPr lang="fr-FR" altLang="fr-FR" sz="2400" b="1" dirty="0"/>
              <a:t>3. Quel est le moyen de prophylaxie contre cette infection ? Comment vérifier que le patient Mr M est bien protégé ?</a:t>
            </a:r>
          </a:p>
          <a:p>
            <a:pPr marL="457200" indent="-457200" eaLnBrk="1" hangingPunct="1">
              <a:spcBef>
                <a:spcPts val="0"/>
              </a:spcBef>
              <a:buFont typeface="+mj-lt"/>
              <a:buAutoNum type="alphaUcPeriod"/>
            </a:pPr>
            <a:r>
              <a:rPr lang="fr-FR" altLang="fr-FR" sz="2400" dirty="0"/>
              <a:t>Séroprophylaxie</a:t>
            </a:r>
          </a:p>
          <a:p>
            <a:pPr marL="457200" indent="-457200" eaLnBrk="1" hangingPunct="1">
              <a:spcBef>
                <a:spcPts val="0"/>
              </a:spcBef>
              <a:buFont typeface="+mj-lt"/>
              <a:buAutoNum type="alphaUcPeriod"/>
            </a:pPr>
            <a:r>
              <a:rPr lang="fr-FR" altLang="fr-FR" sz="2400" dirty="0">
                <a:solidFill>
                  <a:schemeClr val="accent6">
                    <a:lumMod val="75000"/>
                  </a:schemeClr>
                </a:solidFill>
              </a:rPr>
              <a:t>Vaccination avec la toxine tétanique inactivée (anatoxine)</a:t>
            </a:r>
          </a:p>
          <a:p>
            <a:pPr marL="457200" indent="-457200" eaLnBrk="1" hangingPunct="1">
              <a:spcBef>
                <a:spcPts val="0"/>
              </a:spcBef>
              <a:buFont typeface="+mj-lt"/>
              <a:buAutoNum type="alphaUcPeriod"/>
            </a:pPr>
            <a:r>
              <a:rPr lang="fr-FR" altLang="fr-FR" sz="2400" dirty="0"/>
              <a:t>On administre cette prophylaxie quel que soit le statut de protection</a:t>
            </a:r>
          </a:p>
          <a:p>
            <a:pPr marL="457200" indent="-457200" eaLnBrk="1" hangingPunct="1">
              <a:spcBef>
                <a:spcPts val="0"/>
              </a:spcBef>
              <a:buFont typeface="+mj-lt"/>
              <a:buAutoNum type="alphaUcPeriod"/>
            </a:pPr>
            <a:r>
              <a:rPr lang="fr-FR" altLang="fr-FR" sz="2400" dirty="0">
                <a:solidFill>
                  <a:schemeClr val="accent6">
                    <a:lumMod val="75000"/>
                  </a:schemeClr>
                </a:solidFill>
              </a:rPr>
              <a:t>On administre cette prophylaxie après vérification du carnet de santé</a:t>
            </a:r>
          </a:p>
          <a:p>
            <a:pPr marL="457200" indent="-457200" eaLnBrk="1" hangingPunct="1">
              <a:spcBef>
                <a:spcPts val="0"/>
              </a:spcBef>
              <a:buFont typeface="+mj-lt"/>
              <a:buAutoNum type="alphaUcPeriod"/>
            </a:pPr>
            <a:r>
              <a:rPr lang="fr-FR" altLang="fr-FR" sz="2400" dirty="0">
                <a:solidFill>
                  <a:schemeClr val="accent6">
                    <a:lumMod val="75000"/>
                  </a:schemeClr>
                </a:solidFill>
              </a:rPr>
              <a:t>On administre cette prophylaxie après contrôle du statut sérologique (test rapide)</a:t>
            </a:r>
          </a:p>
          <a:p>
            <a:pPr marL="0" indent="0" eaLnBrk="1" hangingPunct="1">
              <a:spcBef>
                <a:spcPts val="0"/>
              </a:spcBef>
              <a:buNone/>
            </a:pPr>
            <a:endParaRPr lang="fr-FR" altLang="fr-FR" sz="2400" dirty="0">
              <a:solidFill>
                <a:schemeClr val="accent6">
                  <a:lumMod val="75000"/>
                </a:schemeClr>
              </a:solidFill>
            </a:endParaRPr>
          </a:p>
          <a:p>
            <a:pPr marL="0" indent="0" eaLnBrk="1" hangingPunct="1">
              <a:spcBef>
                <a:spcPts val="0"/>
              </a:spcBef>
              <a:buNone/>
            </a:pPr>
            <a:r>
              <a:rPr lang="fr-FR" altLang="fr-FR" sz="2000" dirty="0">
                <a:solidFill>
                  <a:schemeClr val="accent6">
                    <a:lumMod val="75000"/>
                  </a:schemeClr>
                </a:solidFill>
              </a:rPr>
              <a:t>Vaccination avec la toxine tétanique inactivée (anatoxine)</a:t>
            </a:r>
          </a:p>
          <a:p>
            <a:pPr marL="0" indent="0" eaLnBrk="1" hangingPunct="1">
              <a:spcBef>
                <a:spcPts val="0"/>
              </a:spcBef>
              <a:buNone/>
            </a:pPr>
            <a:r>
              <a:rPr lang="fr-FR" altLang="fr-FR" sz="2000" dirty="0">
                <a:solidFill>
                  <a:schemeClr val="accent6">
                    <a:lumMod val="75000"/>
                  </a:schemeClr>
                </a:solidFill>
              </a:rPr>
              <a:t>Efficacité proche de 100% mais nécessite des rappels tout au long de la vie : 	</a:t>
            </a:r>
            <a:r>
              <a:rPr lang="fr-FR" sz="2000" b="0" i="0" dirty="0">
                <a:solidFill>
                  <a:schemeClr val="accent6">
                    <a:lumMod val="75000"/>
                  </a:schemeClr>
                </a:solidFill>
                <a:effectLst/>
                <a:latin typeface="+mn-lt"/>
              </a:rPr>
              <a:t>primo-vaccination à 2 et 4 mois, </a:t>
            </a:r>
          </a:p>
          <a:p>
            <a:pPr marL="0" indent="0" eaLnBrk="1" hangingPunct="1">
              <a:spcBef>
                <a:spcPts val="0"/>
              </a:spcBef>
              <a:buNone/>
            </a:pPr>
            <a:r>
              <a:rPr lang="fr-FR" sz="2000" dirty="0">
                <a:solidFill>
                  <a:schemeClr val="accent6">
                    <a:lumMod val="75000"/>
                  </a:schemeClr>
                </a:solidFill>
                <a:latin typeface="+mn-lt"/>
              </a:rPr>
              <a:t>			</a:t>
            </a:r>
            <a:r>
              <a:rPr lang="fr-FR" sz="2000" b="0" i="0" dirty="0">
                <a:solidFill>
                  <a:schemeClr val="accent6">
                    <a:lumMod val="75000"/>
                  </a:schemeClr>
                </a:solidFill>
                <a:effectLst/>
                <a:latin typeface="+mn-lt"/>
              </a:rPr>
              <a:t>rappels à 11 mois, 6 ans, entre 11 et 13 ans, puis chez l’adulte à 25, 45 et 65 ans ; au-delà de 65 ans, rappel tous les 10 ans</a:t>
            </a:r>
            <a:endParaRPr lang="fr-FR" altLang="fr-FR" sz="2000" dirty="0">
              <a:solidFill>
                <a:schemeClr val="accent6">
                  <a:lumMod val="75000"/>
                </a:schemeClr>
              </a:solidFill>
              <a:latin typeface="+mn-lt"/>
            </a:endParaRPr>
          </a:p>
          <a:p>
            <a:pPr marL="0" indent="0" eaLnBrk="1" hangingPunct="1">
              <a:spcBef>
                <a:spcPts val="0"/>
              </a:spcBef>
              <a:buNone/>
            </a:pPr>
            <a:endParaRPr lang="fr-FR" altLang="fr-FR" sz="2000" b="1" dirty="0"/>
          </a:p>
          <a:p>
            <a:pPr marL="457200" indent="-457200" eaLnBrk="1" hangingPunct="1">
              <a:spcBef>
                <a:spcPts val="0"/>
              </a:spcBef>
              <a:buFont typeface="Arial" panose="020B0604020202020204" pitchFamily="34" charset="0"/>
              <a:buAutoNum type="arabicPeriod"/>
            </a:pPr>
            <a:endParaRPr lang="fr-FR" altLang="fr-FR" sz="2400" dirty="0"/>
          </a:p>
          <a:p>
            <a:pPr marL="0" indent="0" eaLnBrk="1" hangingPunct="1">
              <a:spcBef>
                <a:spcPts val="0"/>
              </a:spcBef>
              <a:buNone/>
            </a:pPr>
            <a:endParaRPr lang="fr-FR" altLang="fr-FR" sz="2400" i="1" dirty="0">
              <a:solidFill>
                <a:srgbClr val="FF0000"/>
              </a:solidFill>
            </a:endParaRP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199899076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B6EDC92C-F171-4763-93C4-7AD6AFCAF923}"/>
              </a:ext>
            </a:extLst>
          </p:cNvPr>
          <p:cNvSpPr>
            <a:spLocks/>
          </p:cNvSpPr>
          <p:nvPr/>
        </p:nvSpPr>
        <p:spPr bwMode="auto">
          <a:xfrm>
            <a:off x="324000" y="539999"/>
            <a:ext cx="8280000" cy="5500877"/>
          </a:xfrm>
          <a:prstGeom prst="rect">
            <a:avLst/>
          </a:prstGeom>
          <a:solidFill>
            <a:schemeClr val="bg1"/>
          </a:solidFill>
          <a:ln>
            <a:noFill/>
          </a:ln>
        </p:spPr>
        <p:txBody>
          <a:bodyPr/>
          <a:lstStyle>
            <a:lvl1pPr marL="342900" indent="-342900" algn="just">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1pPr>
            <a:lvl2pPr marL="742950" indent="-285750" algn="just">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2pPr>
            <a:lvl3pPr marL="11430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3pPr>
            <a:lvl4pPr marL="16002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lgn="just">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algn="just"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marL="0" indent="0" eaLnBrk="1" hangingPunct="1">
              <a:spcBef>
                <a:spcPts val="0"/>
              </a:spcBef>
              <a:buFont typeface="Arial" panose="020B0604020202020204" pitchFamily="34" charset="0"/>
              <a:buNone/>
            </a:pPr>
            <a:endParaRPr lang="fr-FR" altLang="fr-FR" sz="2400" b="1" dirty="0"/>
          </a:p>
          <a:p>
            <a:pPr marL="0" indent="0" eaLnBrk="1" hangingPunct="1">
              <a:spcBef>
                <a:spcPts val="0"/>
              </a:spcBef>
              <a:buNone/>
            </a:pPr>
            <a:r>
              <a:rPr lang="fr-FR" altLang="fr-FR" sz="2400" b="1" dirty="0"/>
              <a:t>Le test </a:t>
            </a:r>
            <a:r>
              <a:rPr lang="fr-FR" altLang="fr-FR" sz="2400" b="1" dirty="0" err="1"/>
              <a:t>immunochromatographique</a:t>
            </a:r>
            <a:r>
              <a:rPr lang="fr-FR" altLang="fr-FR" sz="2400" b="1" dirty="0"/>
              <a:t> pour vérifier la protection de Mr M est positif. Vous le renvoyez à son domicile avec des soins locaux à faire réaliser par un infirmier. </a:t>
            </a:r>
          </a:p>
          <a:p>
            <a:pPr marL="0" indent="0" eaLnBrk="1" hangingPunct="1">
              <a:spcBef>
                <a:spcPts val="0"/>
              </a:spcBef>
              <a:buNone/>
            </a:pPr>
            <a:endParaRPr lang="fr-FR" altLang="fr-FR" sz="2400" b="1" dirty="0"/>
          </a:p>
          <a:p>
            <a:pPr marL="0" indent="0" eaLnBrk="1" hangingPunct="1">
              <a:spcBef>
                <a:spcPts val="0"/>
              </a:spcBef>
              <a:buNone/>
            </a:pPr>
            <a:r>
              <a:rPr lang="fr-FR" altLang="fr-FR" sz="2400" b="1" dirty="0"/>
              <a:t>3 jours plus tard, son fils le ramène aux urgences car la plaie de Mr M présente un écoulement purulent, son index est douloureux, rouge, chaud et gonflé et le patient présente de la fièvre à 38,7°C.</a:t>
            </a:r>
          </a:p>
          <a:p>
            <a:pPr marL="457200" indent="-457200" eaLnBrk="1" hangingPunct="1">
              <a:spcBef>
                <a:spcPts val="0"/>
              </a:spcBef>
              <a:buFont typeface="Arial" panose="020B0604020202020204" pitchFamily="34" charset="0"/>
              <a:buAutoNum type="arabicPeriod"/>
            </a:pPr>
            <a:endParaRPr lang="fr-FR" altLang="fr-FR" sz="2400" dirty="0"/>
          </a:p>
          <a:p>
            <a:pPr marL="0" indent="0" eaLnBrk="1" hangingPunct="1">
              <a:spcBef>
                <a:spcPts val="0"/>
              </a:spcBef>
              <a:buNone/>
            </a:pPr>
            <a:endParaRPr lang="fr-FR" altLang="fr-FR" sz="2400" i="1" dirty="0">
              <a:solidFill>
                <a:srgbClr val="FF0000"/>
              </a:solidFill>
            </a:endParaRPr>
          </a:p>
          <a:p>
            <a:pPr marL="0" indent="0" eaLnBrk="1" hangingPunct="1">
              <a:spcBef>
                <a:spcPts val="0"/>
              </a:spcBef>
              <a:buFont typeface="Arial" panose="020B0604020202020204" pitchFamily="34" charset="0"/>
              <a:buNone/>
            </a:pPr>
            <a:endParaRPr lang="fr-FR" altLang="fr-FR" sz="2400" b="1" dirty="0"/>
          </a:p>
        </p:txBody>
      </p:sp>
    </p:spTree>
    <p:extLst>
      <p:ext uri="{BB962C8B-B14F-4D97-AF65-F5344CB8AC3E}">
        <p14:creationId xmlns:p14="http://schemas.microsoft.com/office/powerpoint/2010/main" val="140874550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itre 1">
            <a:extLst>
              <a:ext uri="{FF2B5EF4-FFF2-40B4-BE49-F238E27FC236}">
                <a16:creationId xmlns:a16="http://schemas.microsoft.com/office/drawing/2014/main" id="{F1A62EE3-E0FE-704A-9CC6-F704698F03EE}"/>
              </a:ext>
            </a:extLst>
          </p:cNvPr>
          <p:cNvSpPr>
            <a:spLocks noGrp="1"/>
          </p:cNvSpPr>
          <p:nvPr>
            <p:ph type="title"/>
          </p:nvPr>
        </p:nvSpPr>
        <p:spPr>
          <a:xfrm>
            <a:off x="-1" y="229793"/>
            <a:ext cx="9556955" cy="653143"/>
          </a:xfrm>
        </p:spPr>
        <p:txBody>
          <a:bodyPr/>
          <a:lstStyle/>
          <a:p>
            <a:pPr algn="l" eaLnBrk="1" hangingPunct="1">
              <a:defRPr/>
            </a:pPr>
            <a:r>
              <a:rPr lang="fr-FR" altLang="fr-FR" sz="2400" dirty="0">
                <a:solidFill>
                  <a:prstClr val="black"/>
                </a:solidFill>
                <a:latin typeface="Calibri" pitchFamily="34" charset="0"/>
                <a:ea typeface="ＭＳ Ｐゴシック" pitchFamily="34" charset="-128"/>
                <a:cs typeface="+mn-cs"/>
              </a:rPr>
              <a:t>4. Quel diagnostic envisagez-vous ? Sur quels arguments ? </a:t>
            </a:r>
          </a:p>
        </p:txBody>
      </p:sp>
      <p:sp>
        <p:nvSpPr>
          <p:cNvPr id="3" name="ZoneTexte 2">
            <a:extLst>
              <a:ext uri="{FF2B5EF4-FFF2-40B4-BE49-F238E27FC236}">
                <a16:creationId xmlns:a16="http://schemas.microsoft.com/office/drawing/2014/main" id="{DCB9F06B-1A9D-3043-A3AA-93EF28531B7F}"/>
              </a:ext>
            </a:extLst>
          </p:cNvPr>
          <p:cNvSpPr txBox="1"/>
          <p:nvPr/>
        </p:nvSpPr>
        <p:spPr>
          <a:xfrm>
            <a:off x="327025" y="1298267"/>
            <a:ext cx="8816975" cy="4893647"/>
          </a:xfrm>
          <a:prstGeom prst="rect">
            <a:avLst/>
          </a:prstGeom>
          <a:solidFill>
            <a:schemeClr val="bg1"/>
          </a:solidFill>
        </p:spPr>
        <p:txBody>
          <a:bodyPr>
            <a:spAutoFit/>
          </a:bodyPr>
          <a:lstStyle/>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Tétanos</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lang="fr-FR" sz="2400" dirty="0">
                <a:latin typeface="Calibri"/>
              </a:rPr>
              <a:t>Surinfection de la plaie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effectLst/>
                <a:uLnTx/>
                <a:uFillTx/>
                <a:latin typeface="Calibri"/>
                <a:ea typeface="ＭＳ Ｐゴシック" panose="020B0600070205080204" pitchFamily="34" charset="-128"/>
                <a:cs typeface="+mn-cs"/>
              </a:rPr>
              <a:t>Bactériémie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lang="fr-FR" sz="2400" dirty="0">
                <a:solidFill>
                  <a:prstClr val="black"/>
                </a:solidFill>
                <a:latin typeface="Calibri"/>
              </a:rPr>
              <a:t>Choc toxique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Impétigo</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endPar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endPar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R="0" lvl="0" algn="l" defTabSz="457200" rtl="0" eaLnBrk="0" fontAlgn="base" latinLnBrk="0" hangingPunct="0">
              <a:lnSpc>
                <a:spcPct val="100000"/>
              </a:lnSpc>
              <a:spcBef>
                <a:spcPct val="0"/>
              </a:spcBef>
              <a:spcAft>
                <a:spcPct val="0"/>
              </a:spcAft>
              <a:buClrTx/>
              <a:buSzTx/>
              <a:tabLst/>
              <a:defRPr/>
            </a:pPr>
            <a:endParaRPr kumimoji="0" lang="fr-FR" sz="24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fr-FR" sz="2400" b="1" dirty="0">
                <a:latin typeface="Calibri"/>
              </a:rPr>
              <a:t>Arguments</a:t>
            </a:r>
            <a:r>
              <a:rPr lang="fr-FR" sz="2400" dirty="0">
                <a:latin typeface="Calibri"/>
              </a:rPr>
              <a:t> :</a:t>
            </a:r>
            <a:endParaRPr kumimoji="0" lang="fr-FR" sz="2400" b="0" i="0" u="none" strike="noStrike" kern="1200" cap="none" spc="0" normalizeH="0" baseline="0" noProof="0" dirty="0">
              <a:ln>
                <a:noFill/>
              </a:ln>
              <a:effectLst/>
              <a:uLnTx/>
              <a:uFillTx/>
              <a:latin typeface="Calibri"/>
              <a:ea typeface="ＭＳ Ｐゴシック" panose="020B0600070205080204" pitchFamily="34" charset="-128"/>
              <a:cs typeface="+mn-cs"/>
            </a:endParaRPr>
          </a:p>
          <a:p>
            <a:pPr marL="800100" lvl="1" indent="-342900">
              <a:buFont typeface="Police système"/>
              <a:buChar char="-"/>
              <a:defRPr/>
            </a:pPr>
            <a:r>
              <a:rPr lang="fr-FR" altLang="fr-FR" sz="2400" dirty="0">
                <a:latin typeface="Calibri"/>
              </a:rPr>
              <a:t>1 </a:t>
            </a:r>
          </a:p>
          <a:p>
            <a:pPr marL="800100" lvl="1" indent="-342900">
              <a:buFont typeface="Police système"/>
              <a:buChar char="-"/>
              <a:defRPr/>
            </a:pPr>
            <a:r>
              <a:rPr lang="fr-FR" altLang="fr-FR" sz="2400" dirty="0">
                <a:latin typeface="+mn-lt"/>
              </a:rPr>
              <a:t>2</a:t>
            </a:r>
            <a:r>
              <a:rPr lang="fr-FR" altLang="fr-FR" sz="2400" dirty="0">
                <a:solidFill>
                  <a:srgbClr val="FF0000"/>
                </a:solidFill>
                <a:latin typeface="+mn-lt"/>
              </a:rPr>
              <a:t> </a:t>
            </a:r>
          </a:p>
          <a:p>
            <a:pPr marL="800100" lvl="1" indent="-342900">
              <a:buFont typeface="Police système"/>
              <a:buChar char="-"/>
              <a:defRPr/>
            </a:pPr>
            <a:r>
              <a:rPr lang="fr-FR" altLang="fr-FR" sz="2400" dirty="0">
                <a:latin typeface="+mn-lt"/>
              </a:rPr>
              <a:t>3</a:t>
            </a:r>
          </a:p>
          <a:p>
            <a:pPr marL="800100" lvl="1" indent="-342900">
              <a:buFont typeface="Police système"/>
              <a:buChar char="-"/>
              <a:defRPr/>
            </a:pPr>
            <a:r>
              <a:rPr lang="fr-FR" altLang="fr-FR" sz="2400" dirty="0">
                <a:latin typeface="+mn-lt"/>
              </a:rPr>
              <a:t>4</a:t>
            </a:r>
          </a:p>
        </p:txBody>
      </p:sp>
    </p:spTree>
    <p:extLst>
      <p:ext uri="{BB962C8B-B14F-4D97-AF65-F5344CB8AC3E}">
        <p14:creationId xmlns:p14="http://schemas.microsoft.com/office/powerpoint/2010/main" val="356930768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itre 1">
            <a:extLst>
              <a:ext uri="{FF2B5EF4-FFF2-40B4-BE49-F238E27FC236}">
                <a16:creationId xmlns:a16="http://schemas.microsoft.com/office/drawing/2014/main" id="{F1A62EE3-E0FE-704A-9CC6-F704698F03EE}"/>
              </a:ext>
            </a:extLst>
          </p:cNvPr>
          <p:cNvSpPr>
            <a:spLocks noGrp="1"/>
          </p:cNvSpPr>
          <p:nvPr>
            <p:ph type="title"/>
          </p:nvPr>
        </p:nvSpPr>
        <p:spPr>
          <a:xfrm>
            <a:off x="-1" y="229793"/>
            <a:ext cx="9556955" cy="653143"/>
          </a:xfrm>
        </p:spPr>
        <p:txBody>
          <a:bodyPr/>
          <a:lstStyle/>
          <a:p>
            <a:pPr algn="l" eaLnBrk="1" hangingPunct="1">
              <a:defRPr/>
            </a:pPr>
            <a:r>
              <a:rPr lang="fr-FR" altLang="fr-FR" sz="2400" dirty="0">
                <a:solidFill>
                  <a:prstClr val="black"/>
                </a:solidFill>
                <a:latin typeface="Calibri" pitchFamily="34" charset="0"/>
                <a:ea typeface="ＭＳ Ｐゴシック" pitchFamily="34" charset="-128"/>
                <a:cs typeface="+mn-cs"/>
              </a:rPr>
              <a:t>4. Quel diagnostic envisagez-vous ? Sur quels arguments ? </a:t>
            </a:r>
          </a:p>
        </p:txBody>
      </p:sp>
      <p:sp>
        <p:nvSpPr>
          <p:cNvPr id="3" name="ZoneTexte 2">
            <a:extLst>
              <a:ext uri="{FF2B5EF4-FFF2-40B4-BE49-F238E27FC236}">
                <a16:creationId xmlns:a16="http://schemas.microsoft.com/office/drawing/2014/main" id="{DCB9F06B-1A9D-3043-A3AA-93EF28531B7F}"/>
              </a:ext>
            </a:extLst>
          </p:cNvPr>
          <p:cNvSpPr txBox="1"/>
          <p:nvPr/>
        </p:nvSpPr>
        <p:spPr>
          <a:xfrm>
            <a:off x="327025" y="1298267"/>
            <a:ext cx="8816975" cy="4893647"/>
          </a:xfrm>
          <a:prstGeom prst="rect">
            <a:avLst/>
          </a:prstGeom>
          <a:solidFill>
            <a:schemeClr val="bg1"/>
          </a:solidFill>
        </p:spPr>
        <p:txBody>
          <a:bodyPr>
            <a:spAutoFit/>
          </a:bodyPr>
          <a:lstStyle/>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Tétanos</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lang="fr-FR" sz="2400" dirty="0">
                <a:solidFill>
                  <a:schemeClr val="accent6">
                    <a:lumMod val="75000"/>
                  </a:schemeClr>
                </a:solidFill>
                <a:latin typeface="Calibri"/>
              </a:rPr>
              <a:t>Surinfection de la plaie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solidFill>
                  <a:schemeClr val="accent6">
                    <a:lumMod val="75000"/>
                  </a:schemeClr>
                </a:solidFill>
                <a:effectLst/>
                <a:uLnTx/>
                <a:uFillTx/>
                <a:latin typeface="Calibri"/>
                <a:ea typeface="ＭＳ Ｐゴシック" panose="020B0600070205080204" pitchFamily="34" charset="-128"/>
                <a:cs typeface="+mn-cs"/>
              </a:rPr>
              <a:t>Bactériémie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lang="fr-FR" sz="2400" dirty="0">
                <a:solidFill>
                  <a:prstClr val="black"/>
                </a:solidFill>
                <a:latin typeface="Calibri"/>
              </a:rPr>
              <a:t>Choc toxique</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r>
              <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Impétigo</a:t>
            </a: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endPar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 typeface="+mj-lt"/>
              <a:buAutoNum type="alphaUcPeriod"/>
              <a:tabLst/>
              <a:defRPr/>
            </a:pPr>
            <a:endParaRPr kumimoji="0" lang="fr-FR" sz="240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R="0" lvl="0" algn="l" defTabSz="457200" rtl="0" eaLnBrk="0" fontAlgn="base" latinLnBrk="0" hangingPunct="0">
              <a:lnSpc>
                <a:spcPct val="100000"/>
              </a:lnSpc>
              <a:spcBef>
                <a:spcPct val="0"/>
              </a:spcBef>
              <a:spcAft>
                <a:spcPct val="0"/>
              </a:spcAft>
              <a:buClrTx/>
              <a:buSzTx/>
              <a:tabLst/>
              <a:defRPr/>
            </a:pPr>
            <a:endParaRPr kumimoji="0" lang="fr-FR" sz="24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L="457200" marR="0" lvl="0" indent="-457200" algn="l" defTabSz="4572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fr-FR" sz="2400" b="1" dirty="0">
                <a:latin typeface="Calibri"/>
              </a:rPr>
              <a:t>Arguments</a:t>
            </a:r>
            <a:r>
              <a:rPr lang="fr-FR" sz="2400" dirty="0">
                <a:latin typeface="Calibri"/>
              </a:rPr>
              <a:t> :</a:t>
            </a:r>
            <a:endParaRPr kumimoji="0" lang="fr-FR" sz="2400" b="0" i="0" u="none" strike="noStrike" kern="1200" cap="none" spc="0" normalizeH="0" baseline="0" noProof="0" dirty="0">
              <a:ln>
                <a:noFill/>
              </a:ln>
              <a:effectLst/>
              <a:uLnTx/>
              <a:uFillTx/>
              <a:latin typeface="Calibri"/>
              <a:ea typeface="ＭＳ Ｐゴシック" panose="020B0600070205080204" pitchFamily="34" charset="-128"/>
              <a:cs typeface="+mn-cs"/>
            </a:endParaRPr>
          </a:p>
          <a:p>
            <a:pPr marL="800100" lvl="1" indent="-342900">
              <a:buFont typeface="Police système"/>
              <a:buChar char="-"/>
              <a:defRPr/>
            </a:pPr>
            <a:r>
              <a:rPr lang="fr-FR" altLang="fr-FR" sz="2400" dirty="0">
                <a:latin typeface="Calibri"/>
              </a:rPr>
              <a:t>1 </a:t>
            </a:r>
            <a:r>
              <a:rPr lang="fr-FR" altLang="fr-FR" sz="2400" dirty="0">
                <a:solidFill>
                  <a:schemeClr val="accent6">
                    <a:lumMod val="75000"/>
                  </a:schemeClr>
                </a:solidFill>
                <a:latin typeface="+mn-lt"/>
              </a:rPr>
              <a:t>écoulement purulent</a:t>
            </a:r>
          </a:p>
          <a:p>
            <a:pPr marL="800100" lvl="1" indent="-342900">
              <a:buFont typeface="Police système"/>
              <a:buChar char="-"/>
              <a:defRPr/>
            </a:pPr>
            <a:r>
              <a:rPr lang="fr-FR" altLang="fr-FR" sz="2400" dirty="0">
                <a:latin typeface="+mn-lt"/>
              </a:rPr>
              <a:t>2</a:t>
            </a:r>
            <a:r>
              <a:rPr lang="fr-FR" altLang="fr-FR" sz="2400" dirty="0">
                <a:solidFill>
                  <a:srgbClr val="FF0000"/>
                </a:solidFill>
                <a:latin typeface="+mn-lt"/>
              </a:rPr>
              <a:t> </a:t>
            </a:r>
            <a:r>
              <a:rPr lang="fr-FR" altLang="fr-FR" sz="2400" dirty="0">
                <a:solidFill>
                  <a:schemeClr val="accent6">
                    <a:lumMod val="75000"/>
                  </a:schemeClr>
                </a:solidFill>
                <a:latin typeface="+mn-lt"/>
              </a:rPr>
              <a:t>inflammation (doigt chaud, rouge, gonflé)</a:t>
            </a:r>
          </a:p>
          <a:p>
            <a:pPr marL="800100" lvl="1" indent="-342900">
              <a:buFont typeface="Police système"/>
              <a:buChar char="-"/>
              <a:defRPr/>
            </a:pPr>
            <a:r>
              <a:rPr lang="fr-FR" altLang="fr-FR" sz="2400" dirty="0">
                <a:latin typeface="+mn-lt"/>
              </a:rPr>
              <a:t>3</a:t>
            </a:r>
            <a:r>
              <a:rPr lang="fr-FR" altLang="fr-FR" sz="2400" dirty="0">
                <a:solidFill>
                  <a:srgbClr val="FF0000"/>
                </a:solidFill>
                <a:latin typeface="+mn-lt"/>
              </a:rPr>
              <a:t> </a:t>
            </a:r>
            <a:r>
              <a:rPr lang="fr-FR" altLang="fr-FR" sz="2400" dirty="0">
                <a:solidFill>
                  <a:schemeClr val="accent6">
                    <a:lumMod val="75000"/>
                  </a:schemeClr>
                </a:solidFill>
                <a:latin typeface="+mn-lt"/>
              </a:rPr>
              <a:t>douleur</a:t>
            </a:r>
          </a:p>
          <a:p>
            <a:pPr marL="800100" marR="0" lvl="1" indent="-342900" algn="l" defTabSz="457200" rtl="0" eaLnBrk="0" fontAlgn="base" latinLnBrk="0" hangingPunct="0">
              <a:lnSpc>
                <a:spcPct val="100000"/>
              </a:lnSpc>
              <a:spcBef>
                <a:spcPct val="0"/>
              </a:spcBef>
              <a:spcAft>
                <a:spcPct val="0"/>
              </a:spcAft>
              <a:buClrTx/>
              <a:buSzTx/>
              <a:buFont typeface="Police système"/>
              <a:buChar char="-"/>
              <a:tabLst/>
              <a:defRPr/>
            </a:pPr>
            <a:r>
              <a:rPr kumimoji="0" lang="fr-FR" altLang="fr-FR" sz="2400" b="0" i="0" u="none" strike="noStrike" kern="1200" cap="none" spc="0" normalizeH="0" baseline="0" noProof="0" dirty="0">
                <a:ln>
                  <a:noFill/>
                </a:ln>
                <a:effectLst/>
                <a:uLnTx/>
                <a:uFillTx/>
                <a:latin typeface="Calibri"/>
                <a:ea typeface="ＭＳ Ｐゴシック" panose="020B0600070205080204" pitchFamily="34" charset="-128"/>
                <a:cs typeface="+mn-cs"/>
              </a:rPr>
              <a:t>4 </a:t>
            </a:r>
            <a:r>
              <a:rPr kumimoji="0" lang="fr-FR" altLang="fr-FR" sz="2400" b="0" i="0" u="none" strike="noStrike" kern="1200" cap="none" spc="0" normalizeH="0" baseline="0" noProof="0" dirty="0">
                <a:ln>
                  <a:noFill/>
                </a:ln>
                <a:solidFill>
                  <a:schemeClr val="accent6">
                    <a:lumMod val="75000"/>
                  </a:schemeClr>
                </a:solidFill>
                <a:effectLst/>
                <a:uLnTx/>
                <a:uFillTx/>
                <a:latin typeface="Calibri"/>
                <a:ea typeface="ＭＳ Ｐゴシック" panose="020B0600070205080204" pitchFamily="34" charset="-128"/>
                <a:cs typeface="+mn-cs"/>
              </a:rPr>
              <a:t>fièvre</a:t>
            </a:r>
          </a:p>
        </p:txBody>
      </p:sp>
    </p:spTree>
    <p:extLst>
      <p:ext uri="{BB962C8B-B14F-4D97-AF65-F5344CB8AC3E}">
        <p14:creationId xmlns:p14="http://schemas.microsoft.com/office/powerpoint/2010/main" val="267132200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3">
            <a:extLst>
              <a:ext uri="{FF2B5EF4-FFF2-40B4-BE49-F238E27FC236}">
                <a16:creationId xmlns:a16="http://schemas.microsoft.com/office/drawing/2014/main" id="{BA231C79-B6F7-034B-8128-7AA789399800}"/>
              </a:ext>
            </a:extLst>
          </p:cNvPr>
          <p:cNvSpPr>
            <a:spLocks noGrp="1"/>
          </p:cNvSpPr>
          <p:nvPr>
            <p:ph idx="1"/>
          </p:nvPr>
        </p:nvSpPr>
        <p:spPr>
          <a:xfrm>
            <a:off x="87085" y="116343"/>
            <a:ext cx="8956675" cy="6567487"/>
          </a:xfrm>
          <a:solidFill>
            <a:schemeClr val="bg1"/>
          </a:solidFill>
        </p:spPr>
        <p:txBody>
          <a:bodyPr/>
          <a:lstStyle/>
          <a:p>
            <a:pPr marL="0" indent="0" eaLnBrk="1" hangingPunct="1">
              <a:buNone/>
              <a:defRPr/>
            </a:pPr>
            <a:r>
              <a:rPr lang="fr-FR" altLang="fr-FR" sz="2400" b="1" dirty="0">
                <a:solidFill>
                  <a:prstClr val="black"/>
                </a:solidFill>
                <a:latin typeface="Calibri" pitchFamily="34" charset="0"/>
                <a:ea typeface="ＭＳ Ｐゴシック" pitchFamily="34" charset="-128"/>
                <a:cs typeface="+mn-cs"/>
              </a:rPr>
              <a:t>5. Quels examens à visée microbiologique doivent être demandés dans ce contexte pour étayer le(s) diagnostic(s) ? </a:t>
            </a:r>
          </a:p>
          <a:p>
            <a:pPr marL="0" indent="0" eaLnBrk="1" hangingPunct="1">
              <a:buNone/>
              <a:defRPr/>
            </a:pPr>
            <a:endParaRPr lang="fr-FR" altLang="fr-FR" sz="2400" b="1" dirty="0">
              <a:solidFill>
                <a:prstClr val="black"/>
              </a:solidFill>
              <a:latin typeface="Calibri" pitchFamily="34" charset="0"/>
              <a:ea typeface="ＭＳ Ｐゴシック" pitchFamily="34" charset="-128"/>
              <a:cs typeface="+mn-cs"/>
            </a:endParaRPr>
          </a:p>
          <a:p>
            <a:pPr marL="0" indent="0" eaLnBrk="1" hangingPunct="1">
              <a:buNone/>
              <a:defRPr/>
            </a:pPr>
            <a:endParaRPr lang="fr-FR" altLang="fr-FR" b="1" dirty="0">
              <a:solidFill>
                <a:srgbClr val="7F7F7F"/>
              </a:solidFill>
            </a:endParaRPr>
          </a:p>
          <a:p>
            <a:pPr marL="457200" indent="-457200">
              <a:defRPr/>
            </a:pPr>
            <a:r>
              <a:rPr lang="fr-FR" sz="2400" b="1" dirty="0"/>
              <a:t>Examen 1</a:t>
            </a:r>
            <a:r>
              <a:rPr lang="fr-FR" sz="2400" dirty="0"/>
              <a:t> : </a:t>
            </a:r>
          </a:p>
          <a:p>
            <a:pPr marL="457200" indent="-457200">
              <a:defRPr/>
            </a:pPr>
            <a:endParaRPr lang="fr-FR" sz="2400" b="1" dirty="0"/>
          </a:p>
          <a:p>
            <a:pPr marL="457200" indent="-457200">
              <a:defRPr/>
            </a:pPr>
            <a:r>
              <a:rPr lang="fr-FR" sz="2400" b="1" dirty="0"/>
              <a:t>Examen 2</a:t>
            </a:r>
            <a:r>
              <a:rPr lang="fr-FR" sz="2400" dirty="0"/>
              <a:t> :</a:t>
            </a:r>
            <a:endParaRPr lang="fr-FR" dirty="0">
              <a:solidFill>
                <a:schemeClr val="accent6">
                  <a:lumMod val="75000"/>
                </a:schemeClr>
              </a:solidFill>
            </a:endParaRPr>
          </a:p>
        </p:txBody>
      </p:sp>
    </p:spTree>
    <p:extLst>
      <p:ext uri="{BB962C8B-B14F-4D97-AF65-F5344CB8AC3E}">
        <p14:creationId xmlns:p14="http://schemas.microsoft.com/office/powerpoint/2010/main" val="382678807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3">
            <a:extLst>
              <a:ext uri="{FF2B5EF4-FFF2-40B4-BE49-F238E27FC236}">
                <a16:creationId xmlns:a16="http://schemas.microsoft.com/office/drawing/2014/main" id="{BA231C79-B6F7-034B-8128-7AA789399800}"/>
              </a:ext>
            </a:extLst>
          </p:cNvPr>
          <p:cNvSpPr>
            <a:spLocks noGrp="1"/>
          </p:cNvSpPr>
          <p:nvPr>
            <p:ph idx="1"/>
          </p:nvPr>
        </p:nvSpPr>
        <p:spPr>
          <a:xfrm>
            <a:off x="87085" y="116343"/>
            <a:ext cx="8956675" cy="6567487"/>
          </a:xfrm>
          <a:solidFill>
            <a:schemeClr val="bg1"/>
          </a:solidFill>
        </p:spPr>
        <p:txBody>
          <a:bodyPr/>
          <a:lstStyle/>
          <a:p>
            <a:pPr marL="0" indent="0" eaLnBrk="1" hangingPunct="1">
              <a:buNone/>
              <a:defRPr/>
            </a:pPr>
            <a:r>
              <a:rPr lang="fr-FR" altLang="fr-FR" sz="2400" b="1" dirty="0">
                <a:solidFill>
                  <a:prstClr val="black"/>
                </a:solidFill>
                <a:latin typeface="Calibri" pitchFamily="34" charset="0"/>
                <a:ea typeface="ＭＳ Ｐゴシック" pitchFamily="34" charset="-128"/>
                <a:cs typeface="+mn-cs"/>
              </a:rPr>
              <a:t>5. Quels examens à visée microbiologique doivent être demandés dans ce contexte pour étayer le(s) diagnostic(s) ? </a:t>
            </a:r>
          </a:p>
          <a:p>
            <a:pPr marL="0" indent="0" eaLnBrk="1" hangingPunct="1">
              <a:buNone/>
              <a:defRPr/>
            </a:pPr>
            <a:endParaRPr lang="fr-FR" altLang="fr-FR" sz="2400" b="1" dirty="0">
              <a:solidFill>
                <a:prstClr val="black"/>
              </a:solidFill>
              <a:latin typeface="Calibri" pitchFamily="34" charset="0"/>
              <a:ea typeface="ＭＳ Ｐゴシック" pitchFamily="34" charset="-128"/>
              <a:cs typeface="+mn-cs"/>
            </a:endParaRPr>
          </a:p>
          <a:p>
            <a:pPr marL="0" indent="0" eaLnBrk="1" hangingPunct="1">
              <a:buNone/>
              <a:defRPr/>
            </a:pPr>
            <a:endParaRPr lang="fr-FR" altLang="fr-FR" b="1" dirty="0">
              <a:solidFill>
                <a:srgbClr val="7F7F7F"/>
              </a:solidFill>
            </a:endParaRPr>
          </a:p>
          <a:p>
            <a:pPr marL="457200" indent="-457200">
              <a:defRPr/>
            </a:pPr>
            <a:r>
              <a:rPr lang="fr-FR" sz="2400" b="1" dirty="0"/>
              <a:t>Examen 1</a:t>
            </a:r>
            <a:r>
              <a:rPr lang="fr-FR" sz="2400" dirty="0"/>
              <a:t> : </a:t>
            </a:r>
            <a:r>
              <a:rPr lang="fr-FR" sz="2400" dirty="0">
                <a:solidFill>
                  <a:schemeClr val="accent6">
                    <a:lumMod val="75000"/>
                  </a:schemeClr>
                </a:solidFill>
              </a:rPr>
              <a:t>prélèvement cutané du pus à l’écouvillon </a:t>
            </a:r>
            <a:r>
              <a:rPr lang="fr-FR" sz="2400" dirty="0" err="1">
                <a:solidFill>
                  <a:schemeClr val="accent6">
                    <a:lumMod val="75000"/>
                  </a:schemeClr>
                </a:solidFill>
              </a:rPr>
              <a:t>eswab</a:t>
            </a:r>
            <a:r>
              <a:rPr lang="fr-FR" sz="2400" dirty="0">
                <a:solidFill>
                  <a:schemeClr val="accent6">
                    <a:lumMod val="75000"/>
                  </a:schemeClr>
                </a:solidFill>
              </a:rPr>
              <a:t> ou prélèvement de pus en poudrier !!! éviter de récupérer la flore cutanée</a:t>
            </a:r>
          </a:p>
          <a:p>
            <a:pPr marL="457200" indent="-457200">
              <a:defRPr/>
            </a:pPr>
            <a:r>
              <a:rPr lang="fr-FR" sz="2400" b="1" dirty="0"/>
              <a:t>Examen 2</a:t>
            </a:r>
            <a:r>
              <a:rPr lang="fr-FR" sz="2400" dirty="0"/>
              <a:t> : </a:t>
            </a:r>
            <a:r>
              <a:rPr lang="fr-FR" sz="2400" dirty="0">
                <a:solidFill>
                  <a:schemeClr val="accent6">
                    <a:lumMod val="75000"/>
                  </a:schemeClr>
                </a:solidFill>
              </a:rPr>
              <a:t>hémoculture</a:t>
            </a:r>
          </a:p>
          <a:p>
            <a:pPr marL="457200" indent="-457200">
              <a:defRPr/>
            </a:pPr>
            <a:endParaRPr lang="fr-FR" dirty="0">
              <a:solidFill>
                <a:schemeClr val="accent6">
                  <a:lumMod val="75000"/>
                </a:schemeClr>
              </a:solidFill>
            </a:endParaRPr>
          </a:p>
        </p:txBody>
      </p:sp>
    </p:spTree>
    <p:extLst>
      <p:ext uri="{BB962C8B-B14F-4D97-AF65-F5344CB8AC3E}">
        <p14:creationId xmlns:p14="http://schemas.microsoft.com/office/powerpoint/2010/main" val="3664581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C5EF0B-093D-44CC-9698-5BDBF81B4A72}"/>
              </a:ext>
            </a:extLst>
          </p:cNvPr>
          <p:cNvSpPr>
            <a:spLocks noGrp="1"/>
          </p:cNvSpPr>
          <p:nvPr>
            <p:ph type="title"/>
          </p:nvPr>
        </p:nvSpPr>
        <p:spPr/>
        <p:txBody>
          <a:bodyPr/>
          <a:lstStyle/>
          <a:p>
            <a:r>
              <a:rPr lang="fr-FR" dirty="0"/>
              <a:t>6. Quelles sont les modalités du diagnostic microbiologique pour ces prélèvements ?</a:t>
            </a:r>
          </a:p>
        </p:txBody>
      </p:sp>
      <p:sp>
        <p:nvSpPr>
          <p:cNvPr id="3" name="Espace réservé du contenu 2">
            <a:extLst>
              <a:ext uri="{FF2B5EF4-FFF2-40B4-BE49-F238E27FC236}">
                <a16:creationId xmlns:a16="http://schemas.microsoft.com/office/drawing/2014/main" id="{943FCF13-E0C1-4B36-86C3-1C8447007D64}"/>
              </a:ext>
            </a:extLst>
          </p:cNvPr>
          <p:cNvSpPr>
            <a:spLocks noGrp="1"/>
          </p:cNvSpPr>
          <p:nvPr>
            <p:ph idx="1"/>
          </p:nvPr>
        </p:nvSpPr>
        <p:spPr/>
        <p:txBody>
          <a:bodyPr/>
          <a:lstStyle/>
          <a:p>
            <a:pPr marL="514350" indent="-514350">
              <a:buFont typeface="+mj-lt"/>
              <a:buAutoNum type="alphaUcPeriod"/>
            </a:pPr>
            <a:r>
              <a:rPr lang="fr-FR" sz="2400" dirty="0"/>
              <a:t>Pour ces deux prélèvements, une asepsie rigoureuse doit être réalisée</a:t>
            </a:r>
          </a:p>
          <a:p>
            <a:pPr marL="514350" indent="-514350">
              <a:buFont typeface="+mj-lt"/>
              <a:buAutoNum type="alphaUcPeriod"/>
            </a:pPr>
            <a:r>
              <a:rPr lang="fr-FR" sz="2400" dirty="0"/>
              <a:t>Lors de la réception au laboratoire, l’examen direct ne peut être réalisé que pour le prélèvement de pus</a:t>
            </a:r>
          </a:p>
          <a:p>
            <a:pPr marL="514350" indent="-514350">
              <a:buFont typeface="+mj-lt"/>
              <a:buAutoNum type="alphaUcPeriod"/>
            </a:pPr>
            <a:r>
              <a:rPr lang="fr-FR" sz="2400" dirty="0"/>
              <a:t>Pour les hémocultures, l’examen direct n’est réalisé que si elles sont positives après incubation dans un automate</a:t>
            </a:r>
          </a:p>
          <a:p>
            <a:pPr marL="514350" indent="-514350">
              <a:buFont typeface="+mj-lt"/>
              <a:buAutoNum type="alphaUcPeriod"/>
            </a:pPr>
            <a:r>
              <a:rPr lang="fr-FR" sz="2400" dirty="0"/>
              <a:t>L’identification et l’antibiogramme sont obtenus en même temps après 2 jours de culture</a:t>
            </a:r>
          </a:p>
          <a:p>
            <a:pPr marL="514350" indent="-514350">
              <a:buFont typeface="+mj-lt"/>
              <a:buAutoNum type="alphaUcPeriod"/>
            </a:pPr>
            <a:endParaRPr lang="fr-FR" dirty="0"/>
          </a:p>
        </p:txBody>
      </p:sp>
    </p:spTree>
    <p:extLst>
      <p:ext uri="{BB962C8B-B14F-4D97-AF65-F5344CB8AC3E}">
        <p14:creationId xmlns:p14="http://schemas.microsoft.com/office/powerpoint/2010/main" val="204092273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C5EF0B-093D-44CC-9698-5BDBF81B4A72}"/>
              </a:ext>
            </a:extLst>
          </p:cNvPr>
          <p:cNvSpPr>
            <a:spLocks noGrp="1"/>
          </p:cNvSpPr>
          <p:nvPr>
            <p:ph type="title"/>
          </p:nvPr>
        </p:nvSpPr>
        <p:spPr/>
        <p:txBody>
          <a:bodyPr/>
          <a:lstStyle/>
          <a:p>
            <a:r>
              <a:rPr lang="fr-FR" dirty="0"/>
              <a:t>6. Quelles sont les modalités du diagnostic microbiologique pour ces prélèvements ?</a:t>
            </a:r>
          </a:p>
        </p:txBody>
      </p:sp>
      <p:sp>
        <p:nvSpPr>
          <p:cNvPr id="3" name="Espace réservé du contenu 2">
            <a:extLst>
              <a:ext uri="{FF2B5EF4-FFF2-40B4-BE49-F238E27FC236}">
                <a16:creationId xmlns:a16="http://schemas.microsoft.com/office/drawing/2014/main" id="{943FCF13-E0C1-4B36-86C3-1C8447007D64}"/>
              </a:ext>
            </a:extLst>
          </p:cNvPr>
          <p:cNvSpPr>
            <a:spLocks noGrp="1"/>
          </p:cNvSpPr>
          <p:nvPr>
            <p:ph idx="1"/>
          </p:nvPr>
        </p:nvSpPr>
        <p:spPr/>
        <p:txBody>
          <a:bodyPr/>
          <a:lstStyle/>
          <a:p>
            <a:pPr marL="514350" indent="-514350">
              <a:buFont typeface="+mj-lt"/>
              <a:buAutoNum type="alphaUcPeriod"/>
            </a:pPr>
            <a:r>
              <a:rPr lang="fr-FR" sz="2400" dirty="0">
                <a:solidFill>
                  <a:schemeClr val="accent6">
                    <a:lumMod val="75000"/>
                  </a:schemeClr>
                </a:solidFill>
              </a:rPr>
              <a:t>Pour ces deux prélèvements, une asepsie rigoureuse doit être réalisée</a:t>
            </a:r>
          </a:p>
          <a:p>
            <a:pPr marL="514350" indent="-514350">
              <a:buFont typeface="+mj-lt"/>
              <a:buAutoNum type="alphaUcPeriod"/>
            </a:pPr>
            <a:r>
              <a:rPr lang="fr-FR" sz="2400" dirty="0">
                <a:solidFill>
                  <a:schemeClr val="accent6">
                    <a:lumMod val="75000"/>
                  </a:schemeClr>
                </a:solidFill>
              </a:rPr>
              <a:t>Lors de la réception au laboratoire, l’examen direct ne peut être réalisé que pour le prélèvement de pus</a:t>
            </a:r>
          </a:p>
          <a:p>
            <a:pPr marL="514350" indent="-514350">
              <a:buFont typeface="+mj-lt"/>
              <a:buAutoNum type="alphaUcPeriod"/>
            </a:pPr>
            <a:r>
              <a:rPr lang="fr-FR" sz="2400" dirty="0">
                <a:solidFill>
                  <a:schemeClr val="accent6">
                    <a:lumMod val="75000"/>
                  </a:schemeClr>
                </a:solidFill>
              </a:rPr>
              <a:t>Pour les hémocultures, l’examen direct n’est réalisé que si elles sont positives après incubation dans un automate</a:t>
            </a:r>
          </a:p>
          <a:p>
            <a:pPr marL="514350" indent="-514350">
              <a:buFont typeface="+mj-lt"/>
              <a:buAutoNum type="alphaUcPeriod"/>
            </a:pPr>
            <a:r>
              <a:rPr lang="fr-FR" sz="2400" dirty="0"/>
              <a:t>L’identification et l’antibiogramme sont obtenus en même temps après 2 jours de culture</a:t>
            </a:r>
          </a:p>
          <a:p>
            <a:pPr marL="514350" indent="-514350">
              <a:buFont typeface="+mj-lt"/>
              <a:buAutoNum type="alphaUcPeriod"/>
            </a:pPr>
            <a:endParaRPr lang="fr-FR" dirty="0"/>
          </a:p>
        </p:txBody>
      </p:sp>
    </p:spTree>
    <p:extLst>
      <p:ext uri="{BB962C8B-B14F-4D97-AF65-F5344CB8AC3E}">
        <p14:creationId xmlns:p14="http://schemas.microsoft.com/office/powerpoint/2010/main" val="3630514513"/>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3">
            <a:extLst>
              <a:ext uri="{FF2B5EF4-FFF2-40B4-BE49-F238E27FC236}">
                <a16:creationId xmlns:a16="http://schemas.microsoft.com/office/drawing/2014/main" id="{BA231C79-B6F7-034B-8128-7AA789399800}"/>
              </a:ext>
            </a:extLst>
          </p:cNvPr>
          <p:cNvSpPr>
            <a:spLocks noGrp="1"/>
          </p:cNvSpPr>
          <p:nvPr>
            <p:ph idx="1"/>
          </p:nvPr>
        </p:nvSpPr>
        <p:spPr>
          <a:xfrm>
            <a:off x="87085" y="116343"/>
            <a:ext cx="8956675" cy="6567487"/>
          </a:xfrm>
          <a:solidFill>
            <a:schemeClr val="bg1"/>
          </a:solidFill>
        </p:spPr>
        <p:txBody>
          <a:bodyPr/>
          <a:lstStyle/>
          <a:p>
            <a:pPr marL="0" indent="0" eaLnBrk="1" hangingPunct="1">
              <a:buNone/>
              <a:defRPr/>
            </a:pPr>
            <a:r>
              <a:rPr lang="fr-FR" sz="2400" b="1" dirty="0"/>
              <a:t>6. Quelles sont les modalités du diagnostic microbiologique pour ces prélèvements ?</a:t>
            </a:r>
            <a:endParaRPr lang="fr-FR" altLang="fr-FR" b="1" dirty="0">
              <a:solidFill>
                <a:srgbClr val="7F7F7F"/>
              </a:solidFill>
            </a:endParaRPr>
          </a:p>
          <a:p>
            <a:pPr marL="457200" indent="-457200">
              <a:defRPr/>
            </a:pPr>
            <a:r>
              <a:rPr lang="fr-FR" sz="2400" b="1" dirty="0"/>
              <a:t>Examen 1</a:t>
            </a:r>
            <a:r>
              <a:rPr lang="fr-FR" sz="2400" dirty="0"/>
              <a:t> : </a:t>
            </a:r>
            <a:r>
              <a:rPr lang="fr-FR" sz="2400" dirty="0">
                <a:solidFill>
                  <a:schemeClr val="accent6">
                    <a:lumMod val="75000"/>
                  </a:schemeClr>
                </a:solidFill>
              </a:rPr>
              <a:t>Prélèvement cutané</a:t>
            </a:r>
          </a:p>
          <a:p>
            <a:pPr marL="1314450" lvl="2" indent="-457200">
              <a:buFont typeface="Courier New" panose="02070309020205020404" pitchFamily="49" charset="0"/>
              <a:buChar char="o"/>
              <a:defRPr/>
            </a:pPr>
            <a:r>
              <a:rPr lang="fr-FR" sz="2400" dirty="0"/>
              <a:t>J0 : </a:t>
            </a:r>
            <a:endParaRPr lang="fr-FR" sz="2400" dirty="0" smtClean="0"/>
          </a:p>
          <a:p>
            <a:pPr marL="1314450" lvl="2" indent="-457200">
              <a:buFont typeface="Courier New" panose="02070309020205020404" pitchFamily="49" charset="0"/>
              <a:buChar char="o"/>
              <a:defRPr/>
            </a:pPr>
            <a:r>
              <a:rPr lang="fr-FR" sz="2400" dirty="0" smtClean="0"/>
              <a:t>J1 </a:t>
            </a:r>
            <a:r>
              <a:rPr lang="fr-FR" sz="2400" dirty="0"/>
              <a:t>: </a:t>
            </a:r>
            <a:endParaRPr lang="fr-FR" sz="2400" dirty="0" smtClean="0"/>
          </a:p>
          <a:p>
            <a:pPr marL="1314450" lvl="2" indent="-457200">
              <a:buFont typeface="Courier New" panose="02070309020205020404" pitchFamily="49" charset="0"/>
              <a:buChar char="o"/>
              <a:defRPr/>
            </a:pPr>
            <a:r>
              <a:rPr lang="fr-FR" sz="2400" dirty="0" smtClean="0"/>
              <a:t>J2 </a:t>
            </a:r>
            <a:r>
              <a:rPr lang="fr-FR" sz="2400" dirty="0" smtClean="0"/>
              <a:t>:</a:t>
            </a:r>
          </a:p>
          <a:p>
            <a:pPr marL="1314450" lvl="2" indent="-457200">
              <a:buFont typeface="Courier New" panose="02070309020205020404" pitchFamily="49" charset="0"/>
              <a:buChar char="o"/>
              <a:defRPr/>
            </a:pPr>
            <a:endParaRPr lang="fr-FR" sz="2400" dirty="0">
              <a:solidFill>
                <a:schemeClr val="accent6">
                  <a:lumMod val="75000"/>
                </a:schemeClr>
              </a:solidFill>
            </a:endParaRPr>
          </a:p>
          <a:p>
            <a:pPr marL="457200" indent="-457200">
              <a:defRPr/>
            </a:pPr>
            <a:r>
              <a:rPr lang="fr-FR" sz="2400" b="1" dirty="0"/>
              <a:t>Examen 2</a:t>
            </a:r>
            <a:r>
              <a:rPr lang="fr-FR" sz="2400" dirty="0"/>
              <a:t> : </a:t>
            </a:r>
            <a:r>
              <a:rPr lang="fr-FR" sz="2400" dirty="0">
                <a:solidFill>
                  <a:schemeClr val="accent6">
                    <a:lumMod val="75000"/>
                  </a:schemeClr>
                </a:solidFill>
              </a:rPr>
              <a:t>hémocultures</a:t>
            </a:r>
          </a:p>
          <a:p>
            <a:pPr marL="1314450" lvl="2" indent="-457200">
              <a:buFont typeface="Courier New" panose="02070309020205020404" pitchFamily="49" charset="0"/>
              <a:buChar char="o"/>
              <a:defRPr/>
            </a:pPr>
            <a:r>
              <a:rPr lang="fr-FR" sz="2400" dirty="0"/>
              <a:t>J0 </a:t>
            </a:r>
            <a:endParaRPr lang="fr-FR" sz="2400" dirty="0">
              <a:solidFill>
                <a:schemeClr val="accent6">
                  <a:lumMod val="75000"/>
                </a:schemeClr>
              </a:solidFill>
            </a:endParaRPr>
          </a:p>
          <a:p>
            <a:pPr marL="857250" lvl="2" indent="0">
              <a:buNone/>
              <a:defRPr/>
            </a:pPr>
            <a:endParaRPr lang="fr-FR" sz="2400" dirty="0">
              <a:solidFill>
                <a:schemeClr val="accent6">
                  <a:lumMod val="75000"/>
                </a:schemeClr>
              </a:solidFill>
            </a:endParaRPr>
          </a:p>
          <a:p>
            <a:pPr marL="1314450" lvl="2" indent="-457200">
              <a:buFont typeface="Courier New" panose="02070309020205020404" pitchFamily="49" charset="0"/>
              <a:buChar char="o"/>
              <a:defRPr/>
            </a:pPr>
            <a:r>
              <a:rPr lang="fr-FR" sz="2400" dirty="0"/>
              <a:t>J1 </a:t>
            </a:r>
            <a:endParaRPr lang="fr-FR" sz="2400" dirty="0" smtClean="0"/>
          </a:p>
          <a:p>
            <a:pPr marL="1314450" lvl="2" indent="-457200">
              <a:buFont typeface="Courier New" panose="02070309020205020404" pitchFamily="49" charset="0"/>
              <a:buChar char="o"/>
              <a:defRPr/>
            </a:pPr>
            <a:r>
              <a:rPr lang="fr-FR" sz="2400" dirty="0" smtClean="0"/>
              <a:t>J2</a:t>
            </a:r>
            <a:endParaRPr lang="fr-FR" sz="3200" dirty="0">
              <a:solidFill>
                <a:schemeClr val="accent6">
                  <a:lumMod val="75000"/>
                </a:schemeClr>
              </a:solidFill>
            </a:endParaRPr>
          </a:p>
        </p:txBody>
      </p:sp>
    </p:spTree>
    <p:extLst>
      <p:ext uri="{BB962C8B-B14F-4D97-AF65-F5344CB8AC3E}">
        <p14:creationId xmlns:p14="http://schemas.microsoft.com/office/powerpoint/2010/main" val="187261344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3">
            <a:extLst>
              <a:ext uri="{FF2B5EF4-FFF2-40B4-BE49-F238E27FC236}">
                <a16:creationId xmlns:a16="http://schemas.microsoft.com/office/drawing/2014/main" id="{BA231C79-B6F7-034B-8128-7AA789399800}"/>
              </a:ext>
            </a:extLst>
          </p:cNvPr>
          <p:cNvSpPr>
            <a:spLocks noGrp="1"/>
          </p:cNvSpPr>
          <p:nvPr>
            <p:ph idx="1"/>
          </p:nvPr>
        </p:nvSpPr>
        <p:spPr>
          <a:xfrm>
            <a:off x="87085" y="116343"/>
            <a:ext cx="8956675" cy="6567487"/>
          </a:xfrm>
          <a:solidFill>
            <a:schemeClr val="bg1"/>
          </a:solidFill>
        </p:spPr>
        <p:txBody>
          <a:bodyPr/>
          <a:lstStyle/>
          <a:p>
            <a:pPr marL="0" indent="0" eaLnBrk="1" hangingPunct="1">
              <a:buNone/>
              <a:defRPr/>
            </a:pPr>
            <a:r>
              <a:rPr lang="fr-FR" sz="2400" b="1" dirty="0"/>
              <a:t>6. Quelles sont les modalités du diagnostic microbiologique pour ces prélèvements ?</a:t>
            </a:r>
            <a:endParaRPr lang="fr-FR" altLang="fr-FR" b="1" dirty="0">
              <a:solidFill>
                <a:srgbClr val="7F7F7F"/>
              </a:solidFill>
            </a:endParaRPr>
          </a:p>
          <a:p>
            <a:pPr marL="457200" indent="-457200">
              <a:defRPr/>
            </a:pPr>
            <a:r>
              <a:rPr lang="fr-FR" sz="2400" b="1" dirty="0"/>
              <a:t>Examen 1</a:t>
            </a:r>
            <a:r>
              <a:rPr lang="fr-FR" sz="2400" dirty="0"/>
              <a:t> : </a:t>
            </a:r>
            <a:r>
              <a:rPr lang="fr-FR" sz="2400" dirty="0">
                <a:solidFill>
                  <a:schemeClr val="accent6">
                    <a:lumMod val="75000"/>
                  </a:schemeClr>
                </a:solidFill>
              </a:rPr>
              <a:t>Prélèvement cutané</a:t>
            </a:r>
          </a:p>
          <a:p>
            <a:pPr marL="1314450" lvl="2" indent="-457200">
              <a:buFont typeface="Courier New" panose="02070309020205020404" pitchFamily="49" charset="0"/>
              <a:buChar char="o"/>
              <a:defRPr/>
            </a:pPr>
            <a:r>
              <a:rPr lang="fr-FR" sz="2400" dirty="0"/>
              <a:t>J0 : </a:t>
            </a:r>
            <a:r>
              <a:rPr lang="fr-FR" sz="2400" dirty="0">
                <a:solidFill>
                  <a:schemeClr val="accent6">
                    <a:lumMod val="75000"/>
                  </a:schemeClr>
                </a:solidFill>
              </a:rPr>
              <a:t>ED</a:t>
            </a:r>
          </a:p>
          <a:p>
            <a:pPr marL="1314450" lvl="2" indent="-457200">
              <a:buFont typeface="Courier New" panose="02070309020205020404" pitchFamily="49" charset="0"/>
              <a:buChar char="o"/>
              <a:defRPr/>
            </a:pPr>
            <a:r>
              <a:rPr lang="fr-FR" sz="2400" dirty="0"/>
              <a:t>J1 : </a:t>
            </a:r>
            <a:r>
              <a:rPr lang="fr-FR" sz="2400" dirty="0">
                <a:solidFill>
                  <a:schemeClr val="accent6">
                    <a:lumMod val="75000"/>
                  </a:schemeClr>
                </a:solidFill>
              </a:rPr>
              <a:t>culture avec identification</a:t>
            </a:r>
            <a:endParaRPr lang="fr-FR" sz="2400" dirty="0"/>
          </a:p>
          <a:p>
            <a:pPr marL="1314450" lvl="2" indent="-457200">
              <a:buFont typeface="Courier New" panose="02070309020205020404" pitchFamily="49" charset="0"/>
              <a:buChar char="o"/>
              <a:defRPr/>
            </a:pPr>
            <a:r>
              <a:rPr lang="fr-FR" sz="2400" dirty="0"/>
              <a:t>J2 : </a:t>
            </a:r>
            <a:r>
              <a:rPr lang="fr-FR" sz="2400" dirty="0">
                <a:solidFill>
                  <a:schemeClr val="accent6">
                    <a:lumMod val="75000"/>
                  </a:schemeClr>
                </a:solidFill>
              </a:rPr>
              <a:t>antibiogramme</a:t>
            </a:r>
          </a:p>
          <a:p>
            <a:pPr marL="1314450" lvl="2" indent="-457200">
              <a:buFont typeface="Courier New" panose="02070309020205020404" pitchFamily="49" charset="0"/>
              <a:buChar char="o"/>
              <a:defRPr/>
            </a:pPr>
            <a:endParaRPr lang="fr-FR" sz="2400" dirty="0">
              <a:solidFill>
                <a:schemeClr val="accent6">
                  <a:lumMod val="75000"/>
                </a:schemeClr>
              </a:solidFill>
            </a:endParaRPr>
          </a:p>
          <a:p>
            <a:pPr marL="457200" indent="-457200">
              <a:defRPr/>
            </a:pPr>
            <a:r>
              <a:rPr lang="fr-FR" sz="2400" b="1" dirty="0"/>
              <a:t>Examen 2</a:t>
            </a:r>
            <a:r>
              <a:rPr lang="fr-FR" sz="2400" dirty="0"/>
              <a:t> : </a:t>
            </a:r>
            <a:r>
              <a:rPr lang="fr-FR" sz="2400" dirty="0">
                <a:solidFill>
                  <a:schemeClr val="accent6">
                    <a:lumMod val="75000"/>
                  </a:schemeClr>
                </a:solidFill>
              </a:rPr>
              <a:t>hémocultures</a:t>
            </a:r>
          </a:p>
          <a:p>
            <a:pPr marL="1314450" lvl="2" indent="-457200">
              <a:buFont typeface="Courier New" panose="02070309020205020404" pitchFamily="49" charset="0"/>
              <a:buChar char="o"/>
              <a:defRPr/>
            </a:pPr>
            <a:r>
              <a:rPr lang="fr-FR" sz="2400" dirty="0"/>
              <a:t>J0 : </a:t>
            </a:r>
            <a:r>
              <a:rPr lang="fr-FR" sz="2400" dirty="0">
                <a:solidFill>
                  <a:schemeClr val="accent6">
                    <a:lumMod val="75000"/>
                  </a:schemeClr>
                </a:solidFill>
              </a:rPr>
              <a:t>pas d’examen direct à l’arrivée mais à partir du/des flacon(s) positif(s)</a:t>
            </a:r>
          </a:p>
          <a:p>
            <a:pPr marL="1314450" lvl="2" indent="-457200">
              <a:buFont typeface="Courier New" panose="02070309020205020404" pitchFamily="49" charset="0"/>
              <a:buChar char="o"/>
              <a:defRPr/>
            </a:pPr>
            <a:r>
              <a:rPr lang="fr-FR" sz="2400" dirty="0"/>
              <a:t>J1 </a:t>
            </a:r>
            <a:r>
              <a:rPr lang="fr-FR" sz="2400" dirty="0">
                <a:solidFill>
                  <a:schemeClr val="accent6">
                    <a:lumMod val="75000"/>
                  </a:schemeClr>
                </a:solidFill>
              </a:rPr>
              <a:t>(à partir de la positivité) : culture avec identification</a:t>
            </a:r>
          </a:p>
          <a:p>
            <a:pPr marL="1314450" lvl="2" indent="-457200">
              <a:buFont typeface="Courier New" panose="02070309020205020404" pitchFamily="49" charset="0"/>
              <a:buChar char="o"/>
              <a:defRPr/>
            </a:pPr>
            <a:r>
              <a:rPr lang="fr-FR" sz="2400" dirty="0"/>
              <a:t>J2 </a:t>
            </a:r>
            <a:r>
              <a:rPr lang="fr-FR" sz="2400" dirty="0">
                <a:solidFill>
                  <a:schemeClr val="accent6">
                    <a:lumMod val="75000"/>
                  </a:schemeClr>
                </a:solidFill>
              </a:rPr>
              <a:t>(à partir de la positivité) : antibiogramme</a:t>
            </a:r>
          </a:p>
          <a:p>
            <a:pPr marL="514350" indent="-457200">
              <a:buFont typeface="Courier New" panose="02070309020205020404" pitchFamily="49" charset="0"/>
              <a:buChar char="o"/>
              <a:defRPr/>
            </a:pPr>
            <a:endParaRPr lang="fr-FR" sz="3200" dirty="0">
              <a:solidFill>
                <a:schemeClr val="accent6">
                  <a:lumMod val="75000"/>
                </a:schemeClr>
              </a:solidFill>
            </a:endParaRPr>
          </a:p>
        </p:txBody>
      </p:sp>
    </p:spTree>
    <p:extLst>
      <p:ext uri="{BB962C8B-B14F-4D97-AF65-F5344CB8AC3E}">
        <p14:creationId xmlns:p14="http://schemas.microsoft.com/office/powerpoint/2010/main" val="3384590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Universit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5714</TotalTime>
  <Words>6874</Words>
  <Application>Microsoft Office PowerPoint</Application>
  <PresentationFormat>Affichage à l'écran (4:3)</PresentationFormat>
  <Paragraphs>968</Paragraphs>
  <Slides>107</Slides>
  <Notes>65</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107</vt:i4>
      </vt:variant>
    </vt:vector>
  </HeadingPairs>
  <TitlesOfParts>
    <vt:vector size="117" baseType="lpstr">
      <vt:lpstr>ＭＳ Ｐゴシック</vt:lpstr>
      <vt:lpstr>ＭＳ Ｐゴシック</vt:lpstr>
      <vt:lpstr>Arial</vt:lpstr>
      <vt:lpstr>Calibri</vt:lpstr>
      <vt:lpstr>Century Gothic</vt:lpstr>
      <vt:lpstr>Courier New</vt:lpstr>
      <vt:lpstr>MS Mincho</vt:lpstr>
      <vt:lpstr>Police système</vt:lpstr>
      <vt:lpstr>Times New Roman</vt:lpstr>
      <vt:lpstr>Université</vt:lpstr>
      <vt:lpstr>ED1 bactériologie - virologie</vt:lpstr>
      <vt:lpstr>Déroulé / Consignes</vt:lpstr>
      <vt:lpstr>Se mettre par groupe de 4  Un groupe = Un cas clinique = Une fiche à remplir  Dans chaque groupe : désigner un rapporteur qui présentera le cas clinique   Au total 4 cas cliniques qui seront corrigés</vt:lpstr>
      <vt:lpstr>Présentation PowerPoint</vt:lpstr>
      <vt:lpstr>Présentation PowerPoint</vt:lpstr>
      <vt:lpstr>Présentation PowerPoint</vt:lpstr>
      <vt:lpstr>Présentation PowerPoint</vt:lpstr>
      <vt:lpstr>2. Vous suspectez une TIAC. Explicitez ces initiales et donnez la définition d’une TIAC. Quels éléments permettent de définir une TIAC ?</vt:lpstr>
      <vt:lpstr>2. Vous suspectez une TIAC. Explicitez ces initiales et donnez la définition d’une TIAC. Quels éléments permettent de définir une TIAC ?</vt:lpstr>
      <vt:lpstr>2. Vous suspectez une TIAC. Explicitez ces initiales et donnez la définition d’une TIAC.</vt:lpstr>
      <vt:lpstr>Présentation PowerPoint</vt:lpstr>
      <vt:lpstr>Présentation PowerPoint</vt:lpstr>
      <vt:lpstr>Présentation PowerPoint</vt:lpstr>
      <vt:lpstr>4. Quelles bactéries sont susceptibles d’être à l’origine d’une diarrhée infectieuse avec un syndrome entéro-invasif / dysentérique ? </vt:lpstr>
      <vt:lpstr>4. Quelles bactéries sont susceptibles d’être à l’origine d’une diarrhée infectieuse avec un syndrome entéro-invasif / dysentérique ? </vt:lpstr>
      <vt:lpstr>5. Quelles bactéries sont susceptibles d’être à l’origine d’une diarrhée infectieuse avec un syndrome entéro-toxique / cholériforme ?</vt:lpstr>
      <vt:lpstr>5. Quelles bactéries sont susceptibles d’être à l’origine d’une diarrhée infectieuse avec un syndrome entéro-toxique / cholériforme ?</vt:lpstr>
      <vt:lpstr>Présentation PowerPoint</vt:lpstr>
      <vt:lpstr>5. Quel agent pathogène redoutez-vous ici ? Justifiez votre réponse.</vt:lpstr>
      <vt:lpstr>5. Quel agent pathogène redoutez-vous ici ? Justifiez votre réponse.</vt:lpstr>
      <vt:lpstr>5. Quel agent pathogène redoutez-vous ici ? Justifiez votre réponse.</vt:lpstr>
      <vt:lpstr>5. Quel agent pathogène redoutez-vous ici ? Justifiez votre réponse.</vt:lpstr>
      <vt:lpstr>5. Quel agent pathogène redoutez-vous ici ? Justifiez votre réponse.</vt:lpstr>
      <vt:lpstr>5. Quel agent pathogène redoutez-vous ici ? Justifiez votre réponse.</vt:lpstr>
      <vt:lpstr>5. Quel agent pathogène redoutez-vous ici ? Justifiez votre réponse.</vt:lpstr>
      <vt:lpstr>6. Quels prélèvements et examens microbiologiques allez-vous effectuer pour mettre en évidence l’agent pathogène ? </vt:lpstr>
      <vt:lpstr>6. Quels prélèvements et examens microbiologiques allez-vous effectuer pour mettre en évidence l’agent pathogène ? </vt:lpstr>
      <vt:lpstr>6. Quels prélèvements et examens microbiologiques allez-vous effectuer pour mettre en évidence l’agent pathogène ? Expliquez la démarche diagnostique microbiologique mise en œuvre dans ce cas. </vt:lpstr>
      <vt:lpstr>7. A J0, le test PCR multiplex est positif à Campylobacter, et 48 heures plus tard, vous avez le résultat de la coproculture isolant cette bactérie. Quelles mesures de prise en charge allez-vous adopter ?</vt:lpstr>
      <vt:lpstr>7. A J0, le test PCR multiplex est positif à Campylobacter, et 48 heures plus tard, vous avez le résultat de la coproculture isolant cette bactérie. Quelles mesures de prise en charge allez-vous adopter ?</vt:lpstr>
      <vt:lpstr>Présentation PowerPoint</vt:lpstr>
      <vt:lpstr>Question Bonus :  Citer des virus responsables de gastro-entérites Comment prévenir ces infections ?</vt:lpstr>
      <vt:lpstr>Question Bonus :  Citer des virus responsables de gastro-entérites Comment prévenir ces infections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A- 1er scénario : Une jeune femme de 20 ans consulte son médecin généraliste pour des brûlures mictionnelles, sans fièvre pour la première fois. La patiente n’a pas d’antécédents médicaux. L’examen clinique est normal.</vt:lpstr>
      <vt:lpstr>A- 1er scénario : Une jeune femme de 20 ans consulte son médecin généraliste pour des brûlures mictionnelles, sans fièvre pour la première fois. La patiente n’a pas d’antécédents médicaux. L’examen clinique est normal.</vt:lpstr>
      <vt:lpstr>Présentation PowerPoint</vt:lpstr>
      <vt:lpstr>Présentation PowerPoint</vt:lpstr>
      <vt:lpstr>2ème scénario : La même jeune femme se présente cette fois-ci aux urgences avec les mêmes signes cliniques, accompagnées de fièvre à 38°C et de douleurs lombaires.  4. Qu’allez-vous changer par rapport au cas précédent dans votre prise en charge ? </vt:lpstr>
      <vt:lpstr>2ème scénario : La même jeune femme se présente cette fois-ci aux urgences avec les mêmes signes cliniques, accompagnées de fièvre à 38°C et de douleurs lombaires.  4. Qu’allez-vous changer par rapport au cas précédent dans votre prise en charge ? </vt:lpstr>
      <vt:lpstr>2ème scénario : La même jeune femme se présente cette fois-ci aux urgences avec les mêmes signes cliniques, accompagnées de fièvre à 38°C et de douleurs lombaires.  4. Qu’allez-vous changer par rapport au cas précédent dans votre prise en charge ? </vt:lpstr>
      <vt:lpstr>2ème scénario : La même jeune femme se présente cette fois-ci aux urgences avec les mêmes signes cliniques, accompagnées de fièvre à 38°C et de douleurs lombaires.  4. Qu’allez-vous changer par rapport au cas précédent dans votre prise en charge ? </vt:lpstr>
      <vt:lpstr>B- Un patient de 75 ans, vivant en EHPAD, sans antécédent particulier, présente depuis 48h un syndrome grippal avec fièvre à 40°C, des frissons, et des douleurs lombaires bilatérales. Il n’a pas de brûlures mictionnelles, mais une petite pollakiurie inhabituelle ainsi qu’une gêne sus-pubienne. Il présente une polypnée, une pression artérielle systolique à 90 mmHg et des marbrures des membres inférieurs.</vt:lpstr>
      <vt:lpstr>B- Un patient de 75 ans, vivant en EHPAD, sans antécédent particulier, présente depuis 48h un syndrome grippal avec fièvre à 40°C, des frissons, et des douleurs lombaires bilatérales. Il n’a pas de brûlures mictionnelles, mais une petite pollakiurie inhabituelle ainsi qu’une gêne sus-pubienne. Il présente une polypnée, une pression artérielle systolique à 90 mmHg et des marbrures des membres inférieurs.</vt:lpstr>
      <vt:lpstr>Présentation PowerPoint</vt:lpstr>
      <vt:lpstr>Présentation PowerPoint</vt:lpstr>
      <vt:lpstr>Intérêt diagnostique de la BU</vt:lpstr>
      <vt:lpstr>Intérêt diagnostique de la BU</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résultats de l’ECBU sont les suivants :</vt:lpstr>
      <vt:lpstr>Interprétation de l’ECBU</vt:lpstr>
      <vt:lpstr>Interprétation de l’ECBU</vt:lpstr>
      <vt:lpstr>Les résultats de l’ECBU sont les suivants :</vt:lpstr>
      <vt:lpstr>Les résultats de l’ECBU sont les suivants :</vt:lpstr>
      <vt:lpstr>Présentation PowerPoint</vt:lpstr>
      <vt:lpstr>Présentation PowerPoint</vt:lpstr>
      <vt:lpstr>Présentation PowerPoint</vt:lpstr>
      <vt:lpstr>1. Quelle infection, pour laquelle il existe une prophylaxie, doit être évoquée ici et à quel microorganisme est-elle due ? </vt:lpstr>
      <vt:lpstr>1. Quelle infection, pour laquelle il existe une prophylaxie, doit être évoquée ici et à quel microorganisme est-elle due ? </vt:lpstr>
      <vt:lpstr>Présentation PowerPoint</vt:lpstr>
      <vt:lpstr>Présentation PowerPoint</vt:lpstr>
      <vt:lpstr>Présentation PowerPoint</vt:lpstr>
      <vt:lpstr>Présentation PowerPoint</vt:lpstr>
      <vt:lpstr>Présentation PowerPoint</vt:lpstr>
      <vt:lpstr>4. Quel diagnostic envisagez-vous ? Sur quels arguments ? </vt:lpstr>
      <vt:lpstr>4. Quel diagnostic envisagez-vous ? Sur quels arguments ? </vt:lpstr>
      <vt:lpstr>Présentation PowerPoint</vt:lpstr>
      <vt:lpstr>Présentation PowerPoint</vt:lpstr>
      <vt:lpstr>6. Quelles sont les modalités du diagnostic microbiologique pour ces prélèvements ?</vt:lpstr>
      <vt:lpstr>6. Quelles sont les modalités du diagnostic microbiologique pour ces prélèvements ?</vt:lpstr>
      <vt:lpstr>Présentation PowerPoint</vt:lpstr>
      <vt:lpstr>Présentation PowerPoint</vt:lpstr>
      <vt:lpstr>7. Quel(s) est(sont) le(s) pathogène(s) que vous avez le plus de chance d’isoler ? Quelles sont ses(leurs) caractéristiques au Gram ?</vt:lpstr>
      <vt:lpstr>7. Quel(s) est(sont) le(s) pathogène(s) que vous avez le plus de chance d’isoler ? Quelles sont ses(leurs) caractéristiques au Gram ?</vt:lpstr>
      <vt:lpstr>8. Le laboratoire vous appelle pour vous indiquer que dans le prélèvement cutané et les hémocultures, on identifie à l’ED des cocci Gram + en amas. Initiez vous un traitement probabiliste, si oui lequel ? Pourquoi ?  </vt:lpstr>
      <vt:lpstr>8. Le laboratoire vous appelle pour vous indiquer que dans le prélèvement cutané et les hémocultures, on identifie à l’ED des cocci Gram + en amas. Initiez vous un traitement probabiliste, si oui lequel ? Pourquoi ?  </vt:lpstr>
      <vt:lpstr>9. 24h plus tard, le laboratoire vous confirme qu’il s’agit d’un S. aureus dans les hémocultures. Ils ont réalisé un test rapide sur les colonies et vous informent que la souche est résistante à la méticilline. Quel est le mécanisme de résistance à l’oxacilline de S. aureus ? Comment le laboratoire a pu détecter cette résistance à J1 ?       </vt:lpstr>
      <vt:lpstr>9. 24h plus tard, le laboratoire vous confirme qu’il s’agit d’un S. aureus dans les hémocultures. Ils ont réalisé un test rapide sur les colonies et vous informent que la souche est résistante à la méticilline. Quel est le mécanisme de résistance à l’oxacilline de S. aureus ? Comment le laboratoire a pu détecter cette résistance à J1 ?       </vt:lpstr>
      <vt:lpstr>A 24h, le laboratoire vous confirme qu’il s’agit d’un S. aureus dans les hémocultures. Il réalise un test rapide sur les colonies et vous informent que la souche est résistante à la méticilline.  10. Quelle est votre prise en charge individuelle et collective ?</vt:lpstr>
      <vt:lpstr>A 24h, le laboratoire vous confirme qu’il s’agit d’un S. aureus dans les hémocultures. Il réalise un test rapide sur les colonies et vous informent que la souche est résistante à la méticilline.  10. Quelle est votre prise en charge individuelle et collective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QROC bactériologie</dc:title>
  <dc:creator>UCBL 2004</dc:creator>
  <cp:lastModifiedBy>ETIEVANT, Sibyle</cp:lastModifiedBy>
  <cp:revision>640</cp:revision>
  <cp:lastPrinted>2025-09-29T09:26:20Z</cp:lastPrinted>
  <dcterms:created xsi:type="dcterms:W3CDTF">2010-11-12T07:46:33Z</dcterms:created>
  <dcterms:modified xsi:type="dcterms:W3CDTF">2025-09-30T15:56:35Z</dcterms:modified>
</cp:coreProperties>
</file>