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428" r:id="rId2"/>
    <p:sldId id="429" r:id="rId3"/>
    <p:sldId id="430" r:id="rId4"/>
    <p:sldId id="432" r:id="rId5"/>
    <p:sldId id="433" r:id="rId6"/>
    <p:sldId id="434" r:id="rId7"/>
    <p:sldId id="435" r:id="rId8"/>
    <p:sldId id="436" r:id="rId9"/>
    <p:sldId id="437" r:id="rId10"/>
    <p:sldId id="438" r:id="rId11"/>
    <p:sldId id="439" r:id="rId12"/>
    <p:sldId id="499" r:id="rId13"/>
    <p:sldId id="493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463" r:id="rId37"/>
    <p:sldId id="494" r:id="rId38"/>
    <p:sldId id="464" r:id="rId39"/>
    <p:sldId id="500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481" r:id="rId57"/>
    <p:sldId id="482" r:id="rId58"/>
    <p:sldId id="483" r:id="rId59"/>
    <p:sldId id="484" r:id="rId60"/>
    <p:sldId id="497" r:id="rId61"/>
    <p:sldId id="485" r:id="rId62"/>
    <p:sldId id="486" r:id="rId63"/>
    <p:sldId id="487" r:id="rId64"/>
    <p:sldId id="488" r:id="rId65"/>
    <p:sldId id="489" r:id="rId66"/>
    <p:sldId id="498" r:id="rId67"/>
    <p:sldId id="492" r:id="rId68"/>
    <p:sldId id="260" r:id="rId69"/>
    <p:sldId id="366" r:id="rId70"/>
    <p:sldId id="367" r:id="rId71"/>
    <p:sldId id="317" r:id="rId72"/>
    <p:sldId id="319" r:id="rId73"/>
    <p:sldId id="320" r:id="rId74"/>
    <p:sldId id="372" r:id="rId75"/>
    <p:sldId id="506" r:id="rId76"/>
    <p:sldId id="508" r:id="rId77"/>
    <p:sldId id="323" r:id="rId78"/>
    <p:sldId id="382" r:id="rId79"/>
    <p:sldId id="383" r:id="rId80"/>
    <p:sldId id="385" r:id="rId81"/>
    <p:sldId id="386" r:id="rId82"/>
    <p:sldId id="261" r:id="rId83"/>
    <p:sldId id="373" r:id="rId84"/>
    <p:sldId id="374" r:id="rId85"/>
    <p:sldId id="375" r:id="rId86"/>
    <p:sldId id="376" r:id="rId87"/>
    <p:sldId id="377" r:id="rId88"/>
    <p:sldId id="378" r:id="rId89"/>
    <p:sldId id="379" r:id="rId90"/>
    <p:sldId id="380" r:id="rId91"/>
    <p:sldId id="263" r:id="rId92"/>
    <p:sldId id="338" r:id="rId93"/>
    <p:sldId id="342" r:id="rId94"/>
    <p:sldId id="344" r:id="rId95"/>
    <p:sldId id="343" r:id="rId96"/>
    <p:sldId id="501" r:id="rId97"/>
    <p:sldId id="502" r:id="rId9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71F79"/>
    <a:srgbClr val="0DE956"/>
    <a:srgbClr val="1FD76B"/>
    <a:srgbClr val="D71F22"/>
    <a:srgbClr val="174E9B"/>
    <a:srgbClr val="C1C929"/>
    <a:srgbClr val="DFE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3067" autoAdjust="0"/>
  </p:normalViewPr>
  <p:slideViewPr>
    <p:cSldViewPr>
      <p:cViewPr varScale="1">
        <p:scale>
          <a:sx n="99" d="100"/>
          <a:sy n="99" d="100"/>
        </p:scale>
        <p:origin x="13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3680"/>
    </p:cViewPr>
  </p:sorterViewPr>
  <p:notesViewPr>
    <p:cSldViewPr>
      <p:cViewPr>
        <p:scale>
          <a:sx n="100" d="100"/>
          <a:sy n="100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enceader:Documents:FA%20district:Teaching%20plateform:Post-U%20-%20III%20cycle:Congr&#232;s/Colloques/Symposium:Vaccinologie%20:2018:Library:Se&#769;ropre&#769;valence%20VZ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449671739484802E-2"/>
          <c:y val="2.3139950007686701E-2"/>
          <c:w val="0.90247397225853399"/>
          <c:h val="0.8683353546626280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France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&lt; 5</c:v>
                </c:pt>
                <c:pt idx="1">
                  <c:v>&lt; 10</c:v>
                </c:pt>
                <c:pt idx="2">
                  <c:v>&lt; 15</c:v>
                </c:pt>
                <c:pt idx="3">
                  <c:v>&lt; 20</c:v>
                </c:pt>
                <c:pt idx="4">
                  <c:v>&lt; 40</c:v>
                </c:pt>
                <c:pt idx="5">
                  <c:v>&lt; 65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67.400000000000006</c:v>
                </c:pt>
                <c:pt idx="1">
                  <c:v>90.8</c:v>
                </c:pt>
                <c:pt idx="2">
                  <c:v>93.6</c:v>
                </c:pt>
                <c:pt idx="3">
                  <c:v>95.5</c:v>
                </c:pt>
                <c:pt idx="4">
                  <c:v>98.9</c:v>
                </c:pt>
                <c:pt idx="5">
                  <c:v>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64-4CDA-8D2F-00AFE8A93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134336"/>
        <c:axId val="149148416"/>
        <c:axId val="149087552"/>
      </c:bar3DChart>
      <c:catAx>
        <c:axId val="149134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149148416"/>
        <c:crosses val="autoZero"/>
        <c:auto val="1"/>
        <c:lblAlgn val="ctr"/>
        <c:lblOffset val="100"/>
        <c:noMultiLvlLbl val="0"/>
      </c:catAx>
      <c:valAx>
        <c:axId val="14914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149134336"/>
        <c:crosses val="autoZero"/>
        <c:crossBetween val="between"/>
      </c:valAx>
      <c:serAx>
        <c:axId val="149087552"/>
        <c:scaling>
          <c:orientation val="minMax"/>
        </c:scaling>
        <c:delete val="1"/>
        <c:axPos val="b"/>
        <c:majorTickMark val="out"/>
        <c:minorTickMark val="none"/>
        <c:tickLblPos val="nextTo"/>
        <c:crossAx val="149148416"/>
        <c:crosses val="autoZero"/>
      </c:ser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30AE3-F906-4FDD-8F40-41737D253098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6E96E-D4D8-4C25-A1B2-C71FEDEAE5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83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CD957-7379-7B4E-9A14-0B8D844A58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3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084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Épisome : molécule d’ADN circulaire extrachromosomique.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une image pondérée en T1, la graisse apparaît hyper-intense (couleur claire) et l'eau hypo-intense.</a:t>
            </a:r>
          </a:p>
          <a:p>
            <a:r>
              <a:rPr lang="fr-FR" dirty="0" smtClean="0"/>
              <a:t>Dans une image pondérée en T2, l'eau apparaît hyper-intense (couleur claire) et la graisse un peu plus sombre que l'eau.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6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Analogue </a:t>
            </a:r>
            <a:r>
              <a:rPr lang="en-US" dirty="0" err="1"/>
              <a:t>Acyclique</a:t>
            </a:r>
            <a:r>
              <a:rPr lang="en-US" dirty="0"/>
              <a:t> de la </a:t>
            </a:r>
            <a:r>
              <a:rPr lang="en-US" dirty="0" err="1"/>
              <a:t>guanosine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mécanismes</a:t>
            </a:r>
            <a:r>
              <a:rPr lang="en-US" baseline="0" dirty="0"/>
              <a:t> de résistance : mutations </a:t>
            </a:r>
            <a:r>
              <a:rPr lang="en-US" baseline="0" dirty="0" err="1"/>
              <a:t>dans</a:t>
            </a:r>
            <a:r>
              <a:rPr lang="en-US" baseline="0" dirty="0"/>
              <a:t> la thymidine kinase </a:t>
            </a:r>
            <a:r>
              <a:rPr lang="en-US" baseline="0" dirty="0" err="1"/>
              <a:t>virale</a:t>
            </a:r>
            <a:r>
              <a:rPr lang="en-US" baseline="0" dirty="0"/>
              <a:t> (le plus frequent, résistance à ACV </a:t>
            </a:r>
            <a:r>
              <a:rPr lang="en-US" baseline="0" dirty="0" err="1"/>
              <a:t>seulement</a:t>
            </a:r>
            <a:r>
              <a:rPr lang="en-US" baseline="0" dirty="0"/>
              <a:t>) et/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l’ADN</a:t>
            </a:r>
            <a:r>
              <a:rPr lang="en-US" baseline="0" dirty="0"/>
              <a:t> </a:t>
            </a:r>
            <a:r>
              <a:rPr lang="en-US" baseline="0" dirty="0" err="1"/>
              <a:t>polymérase</a:t>
            </a:r>
            <a:r>
              <a:rPr lang="en-US" baseline="0" dirty="0"/>
              <a:t> </a:t>
            </a:r>
            <a:r>
              <a:rPr lang="en-US" baseline="0" dirty="0" err="1"/>
              <a:t>virale</a:t>
            </a:r>
            <a:r>
              <a:rPr lang="en-US" baseline="0" dirty="0"/>
              <a:t> + rare (résistance ACV, PFA </a:t>
            </a:r>
            <a:r>
              <a:rPr lang="en-US" baseline="0" dirty="0" err="1"/>
              <a:t>selon</a:t>
            </a:r>
            <a:r>
              <a:rPr lang="en-US" baseline="0" dirty="0"/>
              <a:t> mutations)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74EDB-6E8C-DE40-BA72-1B0E9052551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60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09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seule</a:t>
            </a:r>
            <a:r>
              <a:rPr lang="en-US" dirty="0"/>
              <a:t> </a:t>
            </a:r>
            <a:r>
              <a:rPr lang="en-US" dirty="0" err="1"/>
              <a:t>cible</a:t>
            </a:r>
            <a:r>
              <a:rPr lang="en-US" dirty="0"/>
              <a:t>, 2 </a:t>
            </a:r>
            <a:r>
              <a:rPr lang="en-US" dirty="0" err="1"/>
              <a:t>gènes</a:t>
            </a:r>
            <a:r>
              <a:rPr lang="en-US" dirty="0"/>
              <a:t> de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74EDB-6E8C-DE40-BA72-1B0E9052551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60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768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DOSE de virus (souche OKA) du Vaccin contre le zona :</a:t>
            </a:r>
            <a:r>
              <a:rPr lang="fr-FR" baseline="0" dirty="0"/>
              <a:t> 14 fois plus élevée que dans le </a:t>
            </a:r>
            <a:r>
              <a:rPr lang="fr-FR" baseline="0" dirty="0" err="1"/>
              <a:t>Varivax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68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Discuter les modes de transmissions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moment de la primo-infection:</a:t>
            </a:r>
            <a:r>
              <a:rPr lang="fr-FR" baseline="0" dirty="0"/>
              <a:t> excrétion CMV dans salive, sécrétions respiratoires, larmes, urines, sécrétions cervico-vaginales, sperme, lait maternel.</a:t>
            </a:r>
          </a:p>
          <a:p>
            <a:r>
              <a:rPr lang="fr-FR" baseline="0" dirty="0"/>
              <a:t>Le virus a la capacité d’infecter de </a:t>
            </a:r>
            <a:r>
              <a:rPr lang="fr-FR" b="1" baseline="0" dirty="0"/>
              <a:t>très nombreux types de cellules </a:t>
            </a:r>
            <a:r>
              <a:rPr lang="fr-FR" baseline="0" dirty="0"/>
              <a:t>et peut être mis en évidence dans la plupart des organes.</a:t>
            </a:r>
          </a:p>
          <a:p>
            <a:r>
              <a:rPr lang="fr-FR" baseline="0" dirty="0"/>
              <a:t>Les </a:t>
            </a:r>
            <a:r>
              <a:rPr lang="fr-FR" b="1" baseline="0" dirty="0"/>
              <a:t>muqueuses</a:t>
            </a:r>
            <a:r>
              <a:rPr lang="fr-FR" baseline="0" dirty="0"/>
              <a:t> ont un rôle clé: à la fois dans la </a:t>
            </a:r>
            <a:r>
              <a:rPr lang="fr-FR" b="1" baseline="0" dirty="0"/>
              <a:t>pénétration</a:t>
            </a:r>
            <a:r>
              <a:rPr lang="fr-FR" baseline="0" dirty="0"/>
              <a:t> du virus et dans son </a:t>
            </a:r>
            <a:r>
              <a:rPr lang="fr-FR" b="1" baseline="0" dirty="0"/>
              <a:t>excrétion</a:t>
            </a:r>
            <a:r>
              <a:rPr lang="fr-FR" baseline="0" dirty="0"/>
              <a:t> et les cellules endothéliales sanguines ont un rôle dans la </a:t>
            </a:r>
            <a:r>
              <a:rPr lang="fr-FR" b="1" baseline="0" dirty="0"/>
              <a:t>dissémination du virus</a:t>
            </a:r>
            <a:r>
              <a:rPr lang="fr-FR" baseline="0" dirty="0"/>
              <a:t>.</a:t>
            </a:r>
          </a:p>
          <a:p>
            <a:r>
              <a:rPr lang="fr-FR" baseline="0" dirty="0"/>
              <a:t>DE NOMBREUX ORGANES HEBERGENT LE VIRUS A L’ETAT LATENT: TRANSMISSION LORS DES GREFFES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746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seule</a:t>
            </a:r>
            <a:r>
              <a:rPr lang="en-US" dirty="0"/>
              <a:t> </a:t>
            </a:r>
            <a:r>
              <a:rPr lang="en-US" dirty="0" err="1"/>
              <a:t>cible</a:t>
            </a:r>
            <a:r>
              <a:rPr lang="en-US" dirty="0"/>
              <a:t>, 2 </a:t>
            </a:r>
            <a:r>
              <a:rPr lang="en-US" dirty="0" err="1"/>
              <a:t>gènes</a:t>
            </a:r>
            <a:r>
              <a:rPr lang="en-US" dirty="0"/>
              <a:t> de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74EDB-6E8C-DE40-BA72-1B0E9052551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60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Cycle de réplication du CMVH et site d’action des molécules antivirales. </a:t>
            </a:r>
            <a:r>
              <a:rPr lang="fr-FR" dirty="0" err="1"/>
              <a:t>Après</a:t>
            </a:r>
            <a:r>
              <a:rPr lang="fr-FR" dirty="0"/>
              <a:t> l’attachement du virus à la cellule, la fusion des membranes cellulaire et virale aboutit à la </a:t>
            </a:r>
            <a:r>
              <a:rPr lang="fr-FR" dirty="0" err="1"/>
              <a:t>pénétration</a:t>
            </a:r>
            <a:r>
              <a:rPr lang="fr-FR" dirty="0"/>
              <a:t> du virus qui est transporté via le </a:t>
            </a:r>
            <a:r>
              <a:rPr lang="fr-FR" dirty="0" err="1"/>
              <a:t>réseau</a:t>
            </a:r>
            <a:r>
              <a:rPr lang="fr-FR" dirty="0"/>
              <a:t> des microtubules jusqu’au noyau où l’ADN viral est </a:t>
            </a:r>
            <a:r>
              <a:rPr lang="fr-FR" dirty="0" err="1"/>
              <a:t>libéré</a:t>
            </a:r>
            <a:r>
              <a:rPr lang="fr-FR" dirty="0"/>
              <a:t> et circularisé. La </a:t>
            </a:r>
            <a:r>
              <a:rPr lang="fr-FR" dirty="0" err="1"/>
              <a:t>réplication</a:t>
            </a:r>
            <a:r>
              <a:rPr lang="fr-FR" dirty="0"/>
              <a:t>, selon le </a:t>
            </a:r>
            <a:r>
              <a:rPr lang="fr-FR" dirty="0" err="1"/>
              <a:t>modèle</a:t>
            </a:r>
            <a:r>
              <a:rPr lang="fr-FR" dirty="0"/>
              <a:t> du cercle roulant, </a:t>
            </a:r>
            <a:r>
              <a:rPr lang="fr-FR" dirty="0" err="1"/>
              <a:t>dépend</a:t>
            </a:r>
            <a:r>
              <a:rPr lang="fr-FR" dirty="0"/>
              <a:t> de plusieurs </a:t>
            </a:r>
            <a:r>
              <a:rPr lang="fr-FR" dirty="0" err="1"/>
              <a:t>protéines</a:t>
            </a:r>
            <a:r>
              <a:rPr lang="fr-FR" dirty="0"/>
              <a:t> et plus </a:t>
            </a:r>
            <a:r>
              <a:rPr lang="fr-FR" dirty="0" err="1"/>
              <a:t>particulièrement</a:t>
            </a:r>
            <a:r>
              <a:rPr lang="fr-FR" dirty="0"/>
              <a:t> du complexe </a:t>
            </a:r>
            <a:r>
              <a:rPr lang="fr-FR" dirty="0" err="1"/>
              <a:t>hélicase-primase</a:t>
            </a:r>
            <a:r>
              <a:rPr lang="fr-FR" dirty="0"/>
              <a:t> (pUL105-pUL102- pUL70) et de l’ADN </a:t>
            </a:r>
            <a:r>
              <a:rPr lang="fr-FR" dirty="0" err="1"/>
              <a:t>polymérase</a:t>
            </a:r>
            <a:r>
              <a:rPr lang="fr-FR" dirty="0"/>
              <a:t> pUL54. pUL56, pUL89 et pUL51, formant un </a:t>
            </a:r>
            <a:r>
              <a:rPr lang="fr-FR" dirty="0" err="1"/>
              <a:t>hétéro-oligomère</a:t>
            </a:r>
            <a:r>
              <a:rPr lang="fr-FR" dirty="0"/>
              <a:t> nommé complexe </a:t>
            </a:r>
            <a:r>
              <a:rPr lang="fr-FR" dirty="0" err="1"/>
              <a:t>terminase</a:t>
            </a:r>
            <a:r>
              <a:rPr lang="fr-FR" dirty="0"/>
              <a:t>, participant à l’encapsidation du </a:t>
            </a:r>
            <a:r>
              <a:rPr lang="fr-FR" dirty="0" err="1"/>
              <a:t>génome</a:t>
            </a:r>
            <a:r>
              <a:rPr lang="fr-FR" dirty="0"/>
              <a:t> viral. </a:t>
            </a:r>
            <a:r>
              <a:rPr lang="fr-FR" b="1" dirty="0"/>
              <a:t>La sortie du virion ainsi formé </a:t>
            </a:r>
            <a:r>
              <a:rPr lang="fr-FR" b="1" dirty="0" err="1"/>
              <a:t>nécessite</a:t>
            </a:r>
            <a:r>
              <a:rPr lang="fr-FR" b="1" dirty="0"/>
              <a:t> la kinase virale pUL97</a:t>
            </a:r>
            <a:r>
              <a:rPr lang="fr-FR" dirty="0"/>
              <a:t>. Le virion est alors transporté dans le cytoplasme via le </a:t>
            </a:r>
            <a:r>
              <a:rPr lang="fr-FR" dirty="0" err="1"/>
              <a:t>réseau</a:t>
            </a:r>
            <a:r>
              <a:rPr lang="fr-FR" dirty="0"/>
              <a:t> des microtubules, permettant sa maturation et son enveloppement dans l’appareil de Golgi avant son </a:t>
            </a:r>
            <a:r>
              <a:rPr lang="fr-FR" dirty="0" err="1"/>
              <a:t>excrétion</a:t>
            </a:r>
            <a:r>
              <a:rPr lang="fr-FR" dirty="0"/>
              <a:t>. </a:t>
            </a:r>
            <a:r>
              <a:rPr lang="fr-FR" b="1" dirty="0"/>
              <a:t>Les antiviraux actuels (</a:t>
            </a:r>
            <a:r>
              <a:rPr lang="fr-FR" b="1" dirty="0" err="1"/>
              <a:t>ganciclovir</a:t>
            </a:r>
            <a:r>
              <a:rPr lang="fr-FR" b="1" dirty="0"/>
              <a:t>, </a:t>
            </a:r>
            <a:r>
              <a:rPr lang="fr-FR" b="1" dirty="0" err="1"/>
              <a:t>cidofovir</a:t>
            </a:r>
            <a:r>
              <a:rPr lang="fr-FR" b="1" dirty="0"/>
              <a:t>, </a:t>
            </a:r>
            <a:r>
              <a:rPr lang="fr-FR" b="1" dirty="0" err="1"/>
              <a:t>foscarnet</a:t>
            </a:r>
            <a:r>
              <a:rPr lang="fr-FR" b="1" dirty="0"/>
              <a:t> et </a:t>
            </a:r>
            <a:r>
              <a:rPr lang="fr-FR" b="1" dirty="0" err="1"/>
              <a:t>aciclovir</a:t>
            </a:r>
            <a:r>
              <a:rPr lang="fr-FR" b="1" dirty="0"/>
              <a:t>) interfèrent avec l’activité de la polymérase virale pUL54</a:t>
            </a:r>
            <a:r>
              <a:rPr lang="fr-FR" dirty="0"/>
              <a:t>. Le </a:t>
            </a:r>
            <a:r>
              <a:rPr lang="fr-FR" dirty="0" err="1"/>
              <a:t>maribavir</a:t>
            </a:r>
            <a:r>
              <a:rPr lang="fr-FR" dirty="0"/>
              <a:t> a pour cible la kinase virale pUL97 et le </a:t>
            </a:r>
            <a:r>
              <a:rPr lang="fr-FR" dirty="0" err="1"/>
              <a:t>letermovir</a:t>
            </a:r>
            <a:r>
              <a:rPr lang="fr-FR" dirty="0"/>
              <a:t> agit sur </a:t>
            </a:r>
            <a:r>
              <a:rPr lang="fr-FR" b="1" dirty="0"/>
              <a:t>l’étape d’encapsidation du génome viral </a:t>
            </a:r>
            <a:r>
              <a:rPr lang="fr-FR" dirty="0"/>
              <a:t>en interagissant avec le </a:t>
            </a:r>
            <a:r>
              <a:rPr lang="fr-FR" b="1" dirty="0"/>
              <a:t>complexe </a:t>
            </a:r>
            <a:r>
              <a:rPr lang="fr-FR" b="1" dirty="0" err="1"/>
              <a:t>terminase</a:t>
            </a:r>
            <a:r>
              <a:rPr lang="fr-FR" dirty="0"/>
              <a:t>. Les mutations associées à une résistance aux actuels antiviraux sont signalées par une étoile.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85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606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PVD: Primo-infection généralement asymptomatique chez les enfants</a:t>
            </a:r>
            <a:r>
              <a:rPr lang="fr-FR" baseline="0" dirty="0"/>
              <a:t> de 1 à 4 ans</a:t>
            </a:r>
          </a:p>
          <a:p>
            <a:r>
              <a:rPr lang="fr-FR" baseline="0" dirty="0"/>
              <a:t>Pays avec bon niveau d’hygiène: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Primo-infection asymptomatique chez 50% des enfants entre 5 et 10 ans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50% infection après 15 ans : se manifestent par MNI chez 1 à 5% des sujets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556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2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2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 dirty="0"/>
              <a:t>Discuter selon population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dirty="0"/>
              <a:t>Placer d’autre virus (ex hiv hépatite b piège vaccination ?)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dirty="0"/>
              <a:t>Baisse</a:t>
            </a:r>
            <a:r>
              <a:rPr lang="fr-FR" altLang="fr-FR" baseline="0" dirty="0"/>
              <a:t> de la séroprévalence de HSV-1 en Europe depuis 20 ans (plutôt 45% à présent chez adultes jeunes). Augmentation des cas d’infection génitales à HSV-1.</a:t>
            </a:r>
            <a:endParaRPr lang="fr-FR" alt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29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63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dirty="0">
                <a:latin typeface="Calibri" charset="0"/>
              </a:rPr>
              <a:t>Génome à ADN à 2 brins linéaire</a:t>
            </a:r>
          </a:p>
          <a:p>
            <a:pPr eaLnBrk="1" hangingPunct="1">
              <a:spcBef>
                <a:spcPct val="0"/>
              </a:spcBef>
            </a:pPr>
            <a:r>
              <a:rPr lang="fr-FR" dirty="0">
                <a:latin typeface="Calibri" charset="0"/>
              </a:rPr>
              <a:t>Capside icosaédrique</a:t>
            </a:r>
          </a:p>
          <a:p>
            <a:pPr eaLnBrk="1" hangingPunct="1">
              <a:spcBef>
                <a:spcPct val="0"/>
              </a:spcBef>
            </a:pPr>
            <a:r>
              <a:rPr lang="fr-FR" dirty="0">
                <a:latin typeface="Calibri" charset="0"/>
              </a:rPr>
              <a:t>Enveloppe dérivée de la membrane nucléaire et portant des glycoprotéines virales</a:t>
            </a:r>
          </a:p>
          <a:p>
            <a:pPr eaLnBrk="1" hangingPunct="1">
              <a:spcBef>
                <a:spcPct val="0"/>
              </a:spcBef>
            </a:pPr>
            <a:r>
              <a:rPr lang="fr-FR" dirty="0">
                <a:latin typeface="Calibri" charset="0"/>
              </a:rPr>
              <a:t>Tégument : structure protéique fibrillaire entre enveloppe et capside.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seule</a:t>
            </a:r>
            <a:r>
              <a:rPr lang="en-US" dirty="0"/>
              <a:t> </a:t>
            </a:r>
            <a:r>
              <a:rPr lang="en-US" dirty="0" err="1"/>
              <a:t>cible</a:t>
            </a:r>
            <a:r>
              <a:rPr lang="en-US" dirty="0"/>
              <a:t>, 2 </a:t>
            </a:r>
            <a:r>
              <a:rPr lang="en-US" dirty="0" err="1"/>
              <a:t>gènes</a:t>
            </a:r>
            <a:r>
              <a:rPr lang="en-US" dirty="0"/>
              <a:t> de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74EDB-6E8C-DE40-BA72-1B0E90525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6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Épisome : molécule d’ADN circulaire extrachromosomique.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6E96E-D4D8-4C25-A1B2-C71FEDEAE56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08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57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05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752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3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41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57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15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93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19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99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35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51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72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1BC5E-17E1-48C3-B28B-7CB1D60BEB59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0D743-BDF5-4A94-918F-6B82F466F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3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unt-ori2.crihan.fr/unspf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5.jpe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95288" y="4035425"/>
            <a:ext cx="835342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339" name="ZoneTexte 6"/>
          <p:cNvSpPr txBox="1">
            <a:spLocks noChangeArrowheads="1"/>
          </p:cNvSpPr>
          <p:nvPr/>
        </p:nvSpPr>
        <p:spPr bwMode="auto">
          <a:xfrm>
            <a:off x="5004048" y="4149080"/>
            <a:ext cx="374441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1800" b="1" dirty="0">
                <a:latin typeface="Calibri"/>
                <a:cs typeface="Calibri"/>
              </a:rPr>
              <a:t>Vanessa ESCURET-PONCIN</a:t>
            </a:r>
          </a:p>
          <a:p>
            <a:pPr eaLnBrk="1" hangingPunct="1">
              <a:defRPr/>
            </a:pPr>
            <a:r>
              <a:rPr lang="fr-FR" sz="1800" dirty="0">
                <a:latin typeface="Calibri"/>
                <a:cs typeface="Calibri"/>
              </a:rPr>
              <a:t>Laboratoire de Virologie </a:t>
            </a:r>
          </a:p>
          <a:p>
            <a:pPr eaLnBrk="1" hangingPunct="1">
              <a:defRPr/>
            </a:pPr>
            <a:r>
              <a:rPr lang="fr-FR" sz="1800" dirty="0">
                <a:latin typeface="Calibri"/>
                <a:cs typeface="Calibri"/>
              </a:rPr>
              <a:t>Institut des Agents Infectieux</a:t>
            </a:r>
          </a:p>
          <a:p>
            <a:pPr eaLnBrk="1" hangingPunct="1">
              <a:defRPr/>
            </a:pPr>
            <a:r>
              <a:rPr lang="fr-FR" sz="1800" dirty="0">
                <a:latin typeface="Calibri"/>
                <a:cs typeface="Calibri"/>
              </a:rPr>
              <a:t>Hospices Civils de Lyon</a:t>
            </a:r>
          </a:p>
          <a:p>
            <a:pPr eaLnBrk="1" hangingPunct="1">
              <a:defRPr/>
            </a:pPr>
            <a:r>
              <a:rPr lang="fr-FR" sz="1800" dirty="0" err="1">
                <a:solidFill>
                  <a:srgbClr val="000090"/>
                </a:solidFill>
                <a:latin typeface="Calibri"/>
                <a:cs typeface="Calibri"/>
              </a:rPr>
              <a:t>vanessa.escuret@chu-lyon.fr</a:t>
            </a:r>
            <a:endParaRPr lang="fr-FR" sz="1800" dirty="0">
              <a:solidFill>
                <a:srgbClr val="000090"/>
              </a:solidFill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fr-FR" sz="1800" dirty="0">
                <a:latin typeface="Calibri"/>
                <a:cs typeface="Calibri"/>
              </a:rPr>
              <a:t>			</a:t>
            </a:r>
          </a:p>
        </p:txBody>
      </p:sp>
      <p:sp>
        <p:nvSpPr>
          <p:cNvPr id="14340" name="ZoneTexte 11"/>
          <p:cNvSpPr txBox="1">
            <a:spLocks noChangeArrowheads="1"/>
          </p:cNvSpPr>
          <p:nvPr/>
        </p:nvSpPr>
        <p:spPr bwMode="auto">
          <a:xfrm>
            <a:off x="395288" y="246063"/>
            <a:ext cx="835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dirty="0">
                <a:latin typeface="Calibri" charset="0"/>
                <a:cs typeface="Calibri" charset="0"/>
              </a:rPr>
              <a:t>Année universitaire </a:t>
            </a:r>
            <a:r>
              <a:rPr lang="fr-FR" sz="2000" dirty="0" smtClean="0">
                <a:latin typeface="Calibri" charset="0"/>
                <a:cs typeface="Calibri" charset="0"/>
              </a:rPr>
              <a:t>2025-2026 </a:t>
            </a:r>
            <a:r>
              <a:rPr lang="fr-FR" sz="2000" dirty="0">
                <a:latin typeface="Calibri" charset="0"/>
                <a:cs typeface="Calibri" charset="0"/>
              </a:rPr>
              <a:t>– Faculté de Médecine Lyon-Est</a:t>
            </a:r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941388"/>
            <a:ext cx="475138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ZoneTexte 8"/>
          <p:cNvSpPr txBox="1">
            <a:spLocks noChangeArrowheads="1"/>
          </p:cNvSpPr>
          <p:nvPr/>
        </p:nvSpPr>
        <p:spPr bwMode="auto">
          <a:xfrm>
            <a:off x="1043608" y="6021288"/>
            <a:ext cx="691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Décloisonnement UE18/UE6  depuis 2018-2019</a:t>
            </a:r>
          </a:p>
        </p:txBody>
      </p:sp>
      <p:sp>
        <p:nvSpPr>
          <p:cNvPr id="14344" name="Rectangle 1"/>
          <p:cNvSpPr>
            <a:spLocks noChangeArrowheads="1"/>
          </p:cNvSpPr>
          <p:nvPr/>
        </p:nvSpPr>
        <p:spPr bwMode="auto">
          <a:xfrm>
            <a:off x="6596063" y="36845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536" y="4149080"/>
            <a:ext cx="4572000" cy="175432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cs typeface="Calibri"/>
              </a:rPr>
              <a:t>Anne CONRAD</a:t>
            </a:r>
            <a:endParaRPr lang="fr-FR" dirty="0">
              <a:cs typeface="Calibri"/>
            </a:endParaRPr>
          </a:p>
          <a:p>
            <a:pPr>
              <a:defRPr/>
            </a:pPr>
            <a:r>
              <a:rPr lang="fr-FR" dirty="0">
                <a:cs typeface="Calibri"/>
              </a:rPr>
              <a:t>Maladies infectieuses et tropicales</a:t>
            </a:r>
          </a:p>
          <a:p>
            <a:pPr>
              <a:defRPr/>
            </a:pPr>
            <a:r>
              <a:rPr lang="fr-FR" dirty="0">
                <a:cs typeface="Calibri"/>
              </a:rPr>
              <a:t>Hospices Civils de Lyon</a:t>
            </a:r>
          </a:p>
          <a:p>
            <a:pPr>
              <a:defRPr/>
            </a:pPr>
            <a:r>
              <a:rPr lang="fr-FR" dirty="0">
                <a:solidFill>
                  <a:srgbClr val="000090"/>
                </a:solidFill>
                <a:cs typeface="Calibri"/>
              </a:rPr>
              <a:t>anne.conrad@chu-lyon.fr</a:t>
            </a:r>
          </a:p>
          <a:p>
            <a:pPr>
              <a:defRPr/>
            </a:pP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  <a:cs typeface="Calibri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547936" y="3149352"/>
            <a:ext cx="38164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latin typeface="Calibri"/>
                <a:cs typeface="Calibri"/>
              </a:rPr>
              <a:t>UE6 Item 168 </a:t>
            </a:r>
          </a:p>
          <a:p>
            <a:pPr eaLnBrk="1" hangingPunct="1"/>
            <a:r>
              <a:rPr lang="fr-FR" sz="2800" b="1" dirty="0">
                <a:latin typeface="Calibri"/>
                <a:cs typeface="Calibri"/>
              </a:rPr>
              <a:t>Infections à Herpès virus</a:t>
            </a:r>
          </a:p>
        </p:txBody>
      </p:sp>
      <p:pic>
        <p:nvPicPr>
          <p:cNvPr id="46082" name="Picture 2" descr="Hospices civils de Lyon — Wikipédia">
            <a:extLst>
              <a:ext uri="{FF2B5EF4-FFF2-40B4-BE49-F238E27FC236}">
                <a16:creationId xmlns:a16="http://schemas.microsoft.com/office/drawing/2014/main" id="{336B8FD9-8E94-48BB-96BB-9D711EAB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27237"/>
            <a:ext cx="1428743" cy="14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6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664398" y="2276872"/>
            <a:ext cx="7201421" cy="32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fr-FR" sz="2400" b="1" dirty="0">
                <a:latin typeface="Calibri" charset="0"/>
                <a:sym typeface="Wingdings" charset="0"/>
              </a:rPr>
              <a:t>Transmission</a:t>
            </a:r>
            <a:r>
              <a:rPr lang="fr-FR" sz="2400" dirty="0">
                <a:latin typeface="Calibri" charset="0"/>
                <a:sym typeface="Wingdings" charset="0"/>
              </a:rPr>
              <a:t> par :</a:t>
            </a:r>
          </a:p>
          <a:p>
            <a:pPr lvl="2" algn="just" eaLnBrk="1" hangingPunct="1">
              <a:lnSpc>
                <a:spcPct val="110000"/>
              </a:lnSpc>
              <a:buFontTx/>
              <a:buChar char="-"/>
            </a:pPr>
            <a:r>
              <a:rPr lang="fr-FR" b="1" dirty="0">
                <a:latin typeface="Calibri" charset="0"/>
                <a:sym typeface="Wingdings" charset="0"/>
              </a:rPr>
              <a:t>contact interhumain étroit</a:t>
            </a:r>
          </a:p>
          <a:p>
            <a:pPr lvl="2" algn="just" eaLnBrk="1" hangingPunct="1">
              <a:lnSpc>
                <a:spcPct val="110000"/>
              </a:lnSpc>
              <a:buFontTx/>
              <a:buChar char="-"/>
            </a:pPr>
            <a:r>
              <a:rPr lang="fr-FR" dirty="0">
                <a:latin typeface="Calibri" charset="0"/>
                <a:sym typeface="Wingdings" charset="0"/>
              </a:rPr>
              <a:t>passage </a:t>
            </a:r>
            <a:r>
              <a:rPr lang="fr-FR" dirty="0" err="1">
                <a:latin typeface="Calibri" charset="0"/>
                <a:sym typeface="Wingdings" charset="0"/>
              </a:rPr>
              <a:t>trans</a:t>
            </a:r>
            <a:r>
              <a:rPr lang="fr-FR" dirty="0">
                <a:latin typeface="Calibri" charset="0"/>
                <a:sym typeface="Wingdings" charset="0"/>
              </a:rPr>
              <a:t>-placentaire</a:t>
            </a:r>
          </a:p>
          <a:p>
            <a:pPr lvl="2" algn="just" eaLnBrk="1" hangingPunct="1">
              <a:lnSpc>
                <a:spcPct val="110000"/>
              </a:lnSpc>
              <a:buFontTx/>
              <a:buChar char="-"/>
            </a:pPr>
            <a:r>
              <a:rPr lang="fr-FR" dirty="0">
                <a:latin typeface="Calibri" charset="0"/>
                <a:sym typeface="Wingdings" charset="0"/>
              </a:rPr>
              <a:t>transfusions</a:t>
            </a:r>
          </a:p>
          <a:p>
            <a:pPr lvl="2" algn="just" eaLnBrk="1" hangingPunct="1">
              <a:lnSpc>
                <a:spcPct val="110000"/>
              </a:lnSpc>
              <a:buFontTx/>
              <a:buChar char="-"/>
            </a:pPr>
            <a:r>
              <a:rPr lang="fr-FR" dirty="0">
                <a:latin typeface="Calibri" charset="0"/>
                <a:sym typeface="Wingdings" charset="0"/>
              </a:rPr>
              <a:t>greffes</a:t>
            </a:r>
            <a:endParaRPr lang="fr-FR" dirty="0">
              <a:latin typeface="Calibri" charset="0"/>
              <a:cs typeface="Times New Roman" charset="0"/>
            </a:endParaRPr>
          </a:p>
          <a:p>
            <a:pPr eaLnBrk="1" hangingPunct="1">
              <a:buFont typeface="Arial" charset="0"/>
              <a:buNone/>
            </a:pPr>
            <a:endParaRPr lang="fr-FR" sz="2400" dirty="0">
              <a:solidFill>
                <a:srgbClr val="F79646"/>
              </a:solidFill>
              <a:latin typeface="Calibri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7519" y="1777820"/>
            <a:ext cx="5403274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dirty="0">
                <a:latin typeface="Calibri" charset="0"/>
              </a:rPr>
              <a:t>Virus </a:t>
            </a:r>
            <a:r>
              <a:rPr lang="fr-FR" sz="2400" b="1" dirty="0">
                <a:latin typeface="Calibri" charset="0"/>
              </a:rPr>
              <a:t>humains </a:t>
            </a:r>
            <a:r>
              <a:rPr lang="fr-FR" sz="2400" dirty="0">
                <a:latin typeface="Calibri" charset="0"/>
              </a:rPr>
              <a:t>et </a:t>
            </a:r>
            <a:r>
              <a:rPr lang="fr-FR" sz="2400" b="1" dirty="0">
                <a:latin typeface="Calibri" charset="0"/>
              </a:rPr>
              <a:t>intracellulaires exclusifs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861" y="166687"/>
            <a:ext cx="592510" cy="597367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251520" y="18864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Calibri"/>
                <a:cs typeface="Calibri"/>
              </a:rPr>
              <a:t>Transmission des </a:t>
            </a:r>
            <a:r>
              <a:rPr lang="en-US" sz="2800" b="1" dirty="0" err="1" smtClean="0">
                <a:latin typeface="Calibri"/>
                <a:cs typeface="Calibri"/>
              </a:rPr>
              <a:t>Herpesviridae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3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76962" y="44624"/>
            <a:ext cx="134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Latence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492004" y="2411596"/>
            <a:ext cx="2736304" cy="50405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45920" y="2474312"/>
            <a:ext cx="1965840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436390" y="1772816"/>
            <a:ext cx="0" cy="70149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18698" y="1340768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22" name="Ellipse 21"/>
          <p:cNvSpPr/>
          <p:nvPr/>
        </p:nvSpPr>
        <p:spPr>
          <a:xfrm>
            <a:off x="5372324" y="1835532"/>
            <a:ext cx="1728000" cy="1692000"/>
          </a:xfrm>
          <a:prstGeom prst="ellipse">
            <a:avLst/>
          </a:prstGeom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/>
              <a:t>SITES DE LATENCE</a:t>
            </a:r>
          </a:p>
          <a:p>
            <a:pPr algn="ctr"/>
            <a:r>
              <a:rPr lang="fr-FR" sz="1600" b="1" dirty="0"/>
              <a:t>A VIE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257443" y="4438853"/>
            <a:ext cx="4046365" cy="646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 dirty="0"/>
              <a:t>REACTIVATION(S) ± SYMPTOMATIQUE(S)</a:t>
            </a:r>
          </a:p>
          <a:p>
            <a:pPr algn="ctr"/>
            <a:r>
              <a:rPr lang="fr-FR" b="1" dirty="0"/>
              <a:t>MALADIES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6884492" y="1691516"/>
            <a:ext cx="360040" cy="360040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299180" y="1331476"/>
            <a:ext cx="1099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  <a:p>
            <a:r>
              <a:rPr lang="fr-FR" dirty="0"/>
              <a:t>(</a:t>
            </a:r>
            <a:r>
              <a:rPr lang="fr-FR" dirty="0" err="1"/>
              <a:t>Lc</a:t>
            </a:r>
            <a:r>
              <a:rPr lang="fr-FR" dirty="0"/>
              <a:t> </a:t>
            </a:r>
            <a:r>
              <a:rPr lang="fr-FR" dirty="0" err="1"/>
              <a:t>T</a:t>
            </a:r>
            <a:r>
              <a:rPr lang="fr-FR" dirty="0"/>
              <a:t>)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798467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4082" y="3009127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Persistance du génome viral: </a:t>
            </a:r>
            <a:r>
              <a:rPr lang="fr-FR" sz="1600" b="1" dirty="0"/>
              <a:t>épisome</a:t>
            </a:r>
          </a:p>
          <a:p>
            <a:r>
              <a:rPr lang="fr-FR" sz="1600" b="1" dirty="0"/>
              <a:t>Pas </a:t>
            </a:r>
            <a:r>
              <a:rPr lang="fr-FR" sz="1600" dirty="0"/>
              <a:t>de réplication: </a:t>
            </a:r>
          </a:p>
          <a:p>
            <a:r>
              <a:rPr lang="fr-FR" sz="1600" dirty="0"/>
              <a:t>échappement au système immunitaire, inefficacité des antiviraux actuels</a:t>
            </a:r>
            <a:endParaRPr lang="fr-FR" sz="1600" b="1" dirty="0"/>
          </a:p>
        </p:txBody>
      </p:sp>
      <p:sp>
        <p:nvSpPr>
          <p:cNvPr id="3" name="Up-Down Arrow 2"/>
          <p:cNvSpPr/>
          <p:nvPr/>
        </p:nvSpPr>
        <p:spPr>
          <a:xfrm>
            <a:off x="6012160" y="3140968"/>
            <a:ext cx="484632" cy="1216152"/>
          </a:xfrm>
          <a:prstGeom prst="up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4288962" y="5049728"/>
            <a:ext cx="4489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Sites de latence: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/>
              <a:t>HSV, VZV: </a:t>
            </a:r>
            <a:r>
              <a:rPr lang="fr-FR" sz="1400" dirty="0"/>
              <a:t>ganglions nerveux sensitifs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/>
              <a:t>CMV: </a:t>
            </a:r>
            <a:r>
              <a:rPr lang="fr-FR" sz="1400" dirty="0"/>
              <a:t>cellules souches hématopoïétiques, monocytes, cellules endothéliales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/>
              <a:t>HHV6: </a:t>
            </a:r>
            <a:r>
              <a:rPr lang="fr-FR" sz="1400" dirty="0"/>
              <a:t>lymphocytes T, cellules souches hématopoïétiques, cellules épithéliales, cellules gliales, oligodendrocytes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/>
              <a:t>EBV, HHV8: </a:t>
            </a:r>
            <a:r>
              <a:rPr lang="fr-FR" sz="1400" dirty="0"/>
              <a:t>lymphocytes B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729283"/>
              </p:ext>
            </p:extLst>
          </p:nvPr>
        </p:nvGraphicFramePr>
        <p:xfrm>
          <a:off x="179512" y="548680"/>
          <a:ext cx="8748712" cy="6008481"/>
        </p:xfrm>
        <a:graphic>
          <a:graphicData uri="http://schemas.openxmlformats.org/drawingml/2006/table">
            <a:tbl>
              <a:tblPr/>
              <a:tblGrid>
                <a:gridCol w="722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Primo-infection </a:t>
                      </a: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peut-être asymptomatique, si symptômes: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Récurrence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Immunodéprimés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Pathogénicité particulière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HSV-1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Stomatite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Herpès labial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Herpès extensif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Encéphalite aiguë nécrosante (HSV-1 le + </a:t>
                      </a:r>
                      <a:r>
                        <a:rPr kumimoji="0" lang="fr-FR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svt</a:t>
                      </a:r>
                      <a:r>
                        <a:rPr kumimoji="0" lang="fr-F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/adulte)</a:t>
                      </a:r>
                      <a:endParaRPr kumimoji="0" lang="fr-F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HSV-2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Primo-infection génitale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Herpès génital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4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VZV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Varicelle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Zona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Varicelle avec atteinte viscérale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Zona disséminé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Zona récidivant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Pneumonie varicelleuse chez l’adulte, la femme enceinte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</a:t>
                      </a:r>
                      <a:r>
                        <a:rPr kumimoji="0" lang="fr-FR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Cérébellite</a:t>
                      </a: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(chez l’enfant)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5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CMV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Syndrome mononucléosique </a:t>
                      </a: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± </a:t>
                      </a: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hépatite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Opportuniste majeur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du sida (rétinite, colite)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et des greffés (pneumonie, cytopénie)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Pathogène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majeur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après transplantation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d’organe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solide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et </a:t>
                      </a: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greffe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de CSH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HHV6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Roséole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Encéphalite, hépatite, aplasie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HHV7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Exanthème (proche de celui attribué à HHV6)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EBV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Mononucléose infectieuse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lymphoprolifération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lymphomes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HHV8</a:t>
                      </a:r>
                    </a:p>
                  </a:txBody>
                  <a:tcPr marL="87487" marR="87487" marT="43743" marB="437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?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Maladie de Kaposi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Maladie de </a:t>
                      </a:r>
                      <a:r>
                        <a:rPr kumimoji="0" lang="fr-FR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Castleman</a:t>
                      </a:r>
                      <a:endParaRPr kumimoji="0" lang="fr-F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 lymphome des séreuses</a:t>
                      </a: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marL="87487" marR="87487" marT="43743" marB="437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289" y="766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Figure1 Han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2" y="260648"/>
            <a:ext cx="8680080" cy="64087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36512" y="6546830"/>
            <a:ext cx="5715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Exemple du mécanisme d’action des antiviraux actifs sur le CMV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7504" y="5733256"/>
            <a:ext cx="2455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PAS d’EFFET </a:t>
            </a:r>
          </a:p>
          <a:p>
            <a:r>
              <a:rPr lang="fr-FR" b="1" u="sng" dirty="0"/>
              <a:t>SUR LES VIRUS LATENTS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3245495"/>
            <a:ext cx="86300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/>
              <a:t>Herpes simplex de type 1 et </a:t>
            </a:r>
            <a:r>
              <a:rPr lang="fr-FR" sz="3400" b="1" dirty="0" smtClean="0"/>
              <a:t>2 (HSV-1 et HSV-2)</a:t>
            </a:r>
            <a:endParaRPr lang="fr-FR" sz="3400" b="1" dirty="0"/>
          </a:p>
        </p:txBody>
      </p:sp>
    </p:spTree>
    <p:extLst>
      <p:ext uri="{BB962C8B-B14F-4D97-AF65-F5344CB8AC3E}">
        <p14:creationId xmlns:p14="http://schemas.microsoft.com/office/powerpoint/2010/main" val="187769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b="1">
              <a:solidFill>
                <a:srgbClr val="F79646"/>
              </a:solidFill>
            </a:endParaRPr>
          </a:p>
        </p:txBody>
      </p:sp>
      <p:grpSp>
        <p:nvGrpSpPr>
          <p:cNvPr id="72708" name="Groupe 5"/>
          <p:cNvGrpSpPr>
            <a:grpSpLocks/>
          </p:cNvGrpSpPr>
          <p:nvPr/>
        </p:nvGrpSpPr>
        <p:grpSpPr bwMode="auto">
          <a:xfrm>
            <a:off x="1619672" y="404664"/>
            <a:ext cx="5464175" cy="5733926"/>
            <a:chOff x="2817255" y="148185"/>
            <a:chExt cx="6326745" cy="6638378"/>
          </a:xfrm>
        </p:grpSpPr>
        <p:graphicFrame>
          <p:nvGraphicFramePr>
            <p:cNvPr id="727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3351780"/>
                </p:ext>
              </p:extLst>
            </p:nvPr>
          </p:nvGraphicFramePr>
          <p:xfrm>
            <a:off x="2817255" y="148185"/>
            <a:ext cx="6121400" cy="652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30" name="Photo Editor Photo" r:id="rId4" imgW="19780952" imgH="14980952" progId="MSPhotoEd.3">
                    <p:embed/>
                  </p:oleObj>
                </mc:Choice>
                <mc:Fallback>
                  <p:oleObj name="Photo Editor Photo" r:id="rId4" imgW="19780952" imgH="1498095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30321"/>
                        <a:stretch>
                          <a:fillRect/>
                        </a:stretch>
                      </p:blipFill>
                      <p:spPr bwMode="auto">
                        <a:xfrm>
                          <a:off x="2817255" y="148185"/>
                          <a:ext cx="6121400" cy="6527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50" name="Oval 4"/>
            <p:cNvSpPr>
              <a:spLocks noChangeArrowheads="1"/>
            </p:cNvSpPr>
            <p:nvPr/>
          </p:nvSpPr>
          <p:spPr bwMode="auto">
            <a:xfrm>
              <a:off x="8101796" y="3788937"/>
              <a:ext cx="1042204" cy="29976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2710" name="Text Box 3"/>
          <p:cNvSpPr txBox="1">
            <a:spLocks noChangeArrowheads="1"/>
          </p:cNvSpPr>
          <p:nvPr/>
        </p:nvSpPr>
        <p:spPr bwMode="auto">
          <a:xfrm>
            <a:off x="4567966" y="6515196"/>
            <a:ext cx="446746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100" i="1" dirty="0"/>
              <a:t>Extrait de Traité de Virologie médicale, </a:t>
            </a:r>
            <a:r>
              <a:rPr lang="fr-FR" sz="1100" i="1" dirty="0" err="1"/>
              <a:t>chap</a:t>
            </a:r>
            <a:r>
              <a:rPr lang="fr-FR" sz="1100" i="1" dirty="0"/>
              <a:t> 10, JM </a:t>
            </a:r>
            <a:r>
              <a:rPr lang="fr-FR" sz="1100" i="1" dirty="0" err="1"/>
              <a:t>Huraux</a:t>
            </a:r>
            <a:r>
              <a:rPr lang="fr-FR" sz="1100" i="1" dirty="0"/>
              <a:t>, F </a:t>
            </a:r>
            <a:r>
              <a:rPr lang="fr-FR" sz="1100" i="1" dirty="0" err="1"/>
              <a:t>Rozenberg</a:t>
            </a:r>
            <a:endParaRPr lang="fr-FR" sz="11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669062" y="2348880"/>
            <a:ext cx="2461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Pas de </a:t>
            </a:r>
            <a:r>
              <a:rPr lang="en-US" sz="1200" dirty="0" err="1">
                <a:solidFill>
                  <a:srgbClr val="FF0000"/>
                </a:solidFill>
              </a:rPr>
              <a:t>réplication</a:t>
            </a:r>
            <a:r>
              <a:rPr lang="en-US" sz="1200" dirty="0">
                <a:solidFill>
                  <a:srgbClr val="FF0000"/>
                </a:solidFill>
              </a:rPr>
              <a:t> du </a:t>
            </a:r>
            <a:r>
              <a:rPr lang="en-US" sz="1200" dirty="0" err="1">
                <a:solidFill>
                  <a:srgbClr val="FF0000"/>
                </a:solidFill>
              </a:rPr>
              <a:t>génome</a:t>
            </a:r>
            <a:r>
              <a:rPr lang="en-US" sz="1200" dirty="0">
                <a:solidFill>
                  <a:srgbClr val="FF0000"/>
                </a:solidFill>
              </a:rPr>
              <a:t> viral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Présence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d’ARN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transcrits</a:t>
            </a:r>
            <a:r>
              <a:rPr lang="en-US" sz="1200" dirty="0">
                <a:solidFill>
                  <a:srgbClr val="FF0000"/>
                </a:solidFill>
              </a:rPr>
              <a:t> de </a:t>
            </a:r>
            <a:r>
              <a:rPr lang="en-US" sz="1200" dirty="0" err="1">
                <a:solidFill>
                  <a:srgbClr val="FF0000"/>
                </a:solidFill>
              </a:rPr>
              <a:t>latence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65"/>
            <a:ext cx="1786835" cy="17868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13538" y="1898248"/>
            <a:ext cx="1965840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1475532" y="1196752"/>
            <a:ext cx="124" cy="63878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81132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TRANSMISSION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7542" y="2276872"/>
            <a:ext cx="2376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/>
              <a:t>Tropisme </a:t>
            </a:r>
            <a:r>
              <a:rPr lang="fr-FR" sz="1500" dirty="0" err="1"/>
              <a:t>cutanéo</a:t>
            </a:r>
            <a:r>
              <a:rPr lang="fr-FR" sz="1500" dirty="0"/>
              <a:t>-muqueux</a:t>
            </a:r>
          </a:p>
          <a:p>
            <a:pPr algn="ctr"/>
            <a:r>
              <a:rPr lang="fr-FR" sz="1500" dirty="0"/>
              <a:t>Incubation : 6 jours (1-26)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39752" y="764704"/>
            <a:ext cx="6804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CONTACT CUTANEO-MUQUEUX </a:t>
            </a:r>
          </a:p>
          <a:p>
            <a:r>
              <a:rPr lang="fr-FR" sz="1600" dirty="0"/>
              <a:t>- HSV1 : contamination dans l’enfance </a:t>
            </a:r>
            <a:r>
              <a:rPr lang="fr-FR" sz="1600" i="1" dirty="0"/>
              <a:t>(65% des adultes sont </a:t>
            </a:r>
            <a:r>
              <a:rPr lang="fr-FR" sz="1600" i="1" dirty="0" err="1"/>
              <a:t>séro</a:t>
            </a:r>
            <a:r>
              <a:rPr lang="fr-FR" sz="1600" i="1" dirty="0"/>
              <a:t>+ en France)</a:t>
            </a:r>
          </a:p>
          <a:p>
            <a:endParaRPr lang="fr-FR" sz="600" i="1" dirty="0"/>
          </a:p>
          <a:p>
            <a:r>
              <a:rPr lang="fr-FR" sz="1600" dirty="0"/>
              <a:t>- HSV2 : IST </a:t>
            </a:r>
            <a:r>
              <a:rPr lang="fr-FR" sz="1600" i="1" dirty="0"/>
              <a:t>(15-20% des adultes, 90% si sexualité à risque (VIH, prostitution))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116632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13538" y="1754232"/>
            <a:ext cx="555084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 </a:t>
            </a:r>
            <a:r>
              <a:rPr lang="fr-FR" dirty="0"/>
              <a:t>:</a:t>
            </a:r>
            <a:r>
              <a:rPr lang="fr-FR" b="1" dirty="0"/>
              <a:t> </a:t>
            </a:r>
            <a:r>
              <a:rPr lang="fr-FR" dirty="0"/>
              <a:t>asymptomatique ou symptomatique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1475532" y="1052736"/>
            <a:ext cx="124" cy="63878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620688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2" y="4017849"/>
            <a:ext cx="2875100" cy="21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" descr="HSV génita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8041"/>
          <a:stretch/>
        </p:blipFill>
        <p:spPr bwMode="auto">
          <a:xfrm>
            <a:off x="6802593" y="4017849"/>
            <a:ext cx="2059403" cy="21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space réservé du contenu 3" descr="P107088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t="27779" r="4352" b="27779"/>
          <a:stretch/>
        </p:blipFill>
        <p:spPr bwMode="auto">
          <a:xfrm>
            <a:off x="3995936" y="4017849"/>
            <a:ext cx="2590631" cy="21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79512" y="2324497"/>
            <a:ext cx="3557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HSV-1</a:t>
            </a:r>
          </a:p>
          <a:p>
            <a:r>
              <a:rPr lang="fr-FR" sz="1500" b="1" dirty="0" err="1"/>
              <a:t>Gingivo</a:t>
            </a:r>
            <a:r>
              <a:rPr lang="fr-FR" sz="1500" b="1" dirty="0"/>
              <a:t>-stomatite herpétique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Prodromes : brûlures, paresthésies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Fièvre &gt; 39°C, AEG, dysphagie, ADP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Inflammation </a:t>
            </a:r>
            <a:r>
              <a:rPr lang="fr-FR" sz="1500" dirty="0">
                <a:sym typeface="Symbol"/>
              </a:rPr>
              <a:t> vésicules  ulcération</a:t>
            </a:r>
          </a:p>
          <a:p>
            <a:pPr marL="285750" indent="-285750">
              <a:buFontTx/>
              <a:buChar char="-"/>
            </a:pPr>
            <a:r>
              <a:rPr lang="fr-FR" sz="1500" dirty="0">
                <a:sym typeface="Symbol"/>
              </a:rPr>
              <a:t>Guérison en 10-14 jours</a:t>
            </a:r>
            <a:endParaRPr lang="fr-FR" sz="15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160462" y="2276872"/>
            <a:ext cx="3639779" cy="3970224"/>
          </a:xfrm>
          <a:prstGeom prst="roundRect">
            <a:avLst>
              <a:gd name="adj" fmla="val 4629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3884549" y="2279873"/>
            <a:ext cx="5223955" cy="3970224"/>
          </a:xfrm>
          <a:prstGeom prst="roundRect">
            <a:avLst>
              <a:gd name="adj" fmla="val 3190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4067944" y="2348880"/>
            <a:ext cx="3281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HSV-2</a:t>
            </a:r>
          </a:p>
          <a:p>
            <a:r>
              <a:rPr lang="fr-FR" sz="1500" b="1" dirty="0"/>
              <a:t>Herpès génital</a:t>
            </a:r>
          </a:p>
          <a:p>
            <a:r>
              <a:rPr lang="fr-FR" sz="1500" dirty="0"/>
              <a:t>1</a:t>
            </a:r>
            <a:r>
              <a:rPr lang="fr-FR" sz="1500" baseline="30000" dirty="0"/>
              <a:t>ère</a:t>
            </a:r>
            <a:r>
              <a:rPr lang="fr-FR" sz="1500" dirty="0"/>
              <a:t> cause d’ulcération génitale</a:t>
            </a:r>
          </a:p>
          <a:p>
            <a:r>
              <a:rPr lang="fr-FR" sz="1500" dirty="0">
                <a:sym typeface="Symbol"/>
              </a:rPr>
              <a:t>Douleur +++</a:t>
            </a:r>
          </a:p>
          <a:p>
            <a:r>
              <a:rPr lang="fr-FR" sz="1500" dirty="0"/>
              <a:t>Inflammation </a:t>
            </a:r>
            <a:r>
              <a:rPr lang="fr-FR" sz="1500" dirty="0">
                <a:sym typeface="Symbol"/>
              </a:rPr>
              <a:t> vésicules  ulcération</a:t>
            </a:r>
          </a:p>
          <a:p>
            <a:r>
              <a:rPr lang="fr-FR" sz="1500" dirty="0">
                <a:sym typeface="Symbol"/>
              </a:rPr>
              <a:t>Guérison en 2-6 semaines</a:t>
            </a:r>
            <a:endParaRPr lang="fr-FR" sz="15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14284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899592" y="980728"/>
            <a:ext cx="1451842" cy="126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"/>
          <p:cNvSpPr txBox="1"/>
          <p:nvPr/>
        </p:nvSpPr>
        <p:spPr>
          <a:xfrm>
            <a:off x="2411760" y="980728"/>
            <a:ext cx="5495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 err="1"/>
              <a:t>Gingivo</a:t>
            </a:r>
            <a:r>
              <a:rPr lang="fr-FR" sz="2400" dirty="0"/>
              <a:t>-stomatite à HSV-2 possible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HSV-1 génital possible (15-30%)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rgbClr val="FF0000"/>
                </a:solidFill>
              </a:rPr>
              <a:t>Immunité croisée mais partielle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Autres localisations ! Panaris herpétique</a:t>
            </a:r>
          </a:p>
        </p:txBody>
      </p:sp>
      <p:pic>
        <p:nvPicPr>
          <p:cNvPr id="7" name="Picture 2" descr="C:\Dr Thevanesam\Undergraduate Teaching\Lectures\virology\H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32290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4284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9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b="1">
              <a:solidFill>
                <a:srgbClr val="F79646"/>
              </a:solidFill>
            </a:endParaRPr>
          </a:p>
        </p:txBody>
      </p:sp>
      <p:grpSp>
        <p:nvGrpSpPr>
          <p:cNvPr id="74757" name="Group 3"/>
          <p:cNvGrpSpPr>
            <a:grpSpLocks/>
          </p:cNvGrpSpPr>
          <p:nvPr/>
        </p:nvGrpSpPr>
        <p:grpSpPr bwMode="auto">
          <a:xfrm>
            <a:off x="784249" y="839667"/>
            <a:ext cx="5127230" cy="4870450"/>
            <a:chOff x="2336" y="-2"/>
            <a:chExt cx="3471" cy="3296"/>
          </a:xfrm>
        </p:grpSpPr>
        <p:graphicFrame>
          <p:nvGraphicFramePr>
            <p:cNvPr id="7476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8894189"/>
                </p:ext>
              </p:extLst>
            </p:nvPr>
          </p:nvGraphicFramePr>
          <p:xfrm>
            <a:off x="2677" y="-2"/>
            <a:ext cx="3130" cy="3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56" name="Photo Editor Photo" r:id="rId4" imgW="19780952" imgH="14980952" progId="MSPhotoEd.3">
                    <p:embed/>
                  </p:oleObj>
                </mc:Choice>
                <mc:Fallback>
                  <p:oleObj name="Photo Editor Photo" r:id="rId4" imgW="19780952" imgH="1498095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3440" b="23152"/>
                        <a:stretch>
                          <a:fillRect/>
                        </a:stretch>
                      </p:blipFill>
                      <p:spPr bwMode="auto">
                        <a:xfrm>
                          <a:off x="2677" y="-2"/>
                          <a:ext cx="3130" cy="3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4" name="Rectangle 5"/>
            <p:cNvSpPr>
              <a:spLocks noChangeArrowheads="1"/>
            </p:cNvSpPr>
            <p:nvPr/>
          </p:nvSpPr>
          <p:spPr bwMode="auto">
            <a:xfrm>
              <a:off x="3424" y="2478"/>
              <a:ext cx="953" cy="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6875" name="Oval 6"/>
            <p:cNvSpPr>
              <a:spLocks noChangeArrowheads="1"/>
            </p:cNvSpPr>
            <p:nvPr/>
          </p:nvSpPr>
          <p:spPr bwMode="auto">
            <a:xfrm>
              <a:off x="4285" y="2569"/>
              <a:ext cx="183" cy="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6876" name="Oval 7"/>
            <p:cNvSpPr>
              <a:spLocks noChangeArrowheads="1"/>
            </p:cNvSpPr>
            <p:nvPr/>
          </p:nvSpPr>
          <p:spPr bwMode="auto">
            <a:xfrm>
              <a:off x="4422" y="2704"/>
              <a:ext cx="91" cy="4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6877" name="Oval 8"/>
            <p:cNvSpPr>
              <a:spLocks noChangeArrowheads="1"/>
            </p:cNvSpPr>
            <p:nvPr/>
          </p:nvSpPr>
          <p:spPr bwMode="auto">
            <a:xfrm>
              <a:off x="4468" y="2931"/>
              <a:ext cx="135" cy="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6878" name="Oval 9"/>
            <p:cNvSpPr>
              <a:spLocks noChangeArrowheads="1"/>
            </p:cNvSpPr>
            <p:nvPr/>
          </p:nvSpPr>
          <p:spPr bwMode="auto">
            <a:xfrm>
              <a:off x="2336" y="0"/>
              <a:ext cx="454" cy="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096" y="3420421"/>
            <a:ext cx="352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600" b="1" dirty="0"/>
              <a:t>Facteur déclenchant:</a:t>
            </a:r>
          </a:p>
          <a:p>
            <a:r>
              <a:rPr lang="fr-FR" altLang="ja-JP" sz="1600" b="1" dirty="0"/>
              <a:t>fièvre, stress, UV, immunodépression…</a:t>
            </a:r>
            <a:endParaRPr lang="en-US" sz="1600" b="1" dirty="0"/>
          </a:p>
        </p:txBody>
      </p:sp>
      <p:sp>
        <p:nvSpPr>
          <p:cNvPr id="3" name="Left-Right Arrow 2"/>
          <p:cNvSpPr/>
          <p:nvPr/>
        </p:nvSpPr>
        <p:spPr>
          <a:xfrm>
            <a:off x="2940525" y="2924944"/>
            <a:ext cx="792088" cy="268608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1043609" y="692696"/>
            <a:ext cx="648072" cy="20882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9512" y="188640"/>
            <a:ext cx="1602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Objectifs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980728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fr-FR" sz="2200" dirty="0"/>
              <a:t>Diagnostiquer un </a:t>
            </a:r>
            <a:r>
              <a:rPr lang="fr-FR" sz="2200" b="1" dirty="0"/>
              <a:t>herpès cutané et muqueux</a:t>
            </a:r>
            <a:r>
              <a:rPr lang="fr-FR" sz="2200" dirty="0"/>
              <a:t>, une </a:t>
            </a:r>
            <a:r>
              <a:rPr lang="fr-FR" sz="2200" b="1" dirty="0"/>
              <a:t>varicelle</a:t>
            </a:r>
            <a:r>
              <a:rPr lang="fr-FR" sz="2200" dirty="0"/>
              <a:t>, un </a:t>
            </a:r>
            <a:r>
              <a:rPr lang="fr-FR" sz="2200" b="1" dirty="0"/>
              <a:t>zona </a:t>
            </a:r>
            <a:r>
              <a:rPr lang="fr-FR" sz="2200" dirty="0"/>
              <a:t>chez le sujet immunocompétent</a:t>
            </a:r>
          </a:p>
          <a:p>
            <a:pPr marL="342900" indent="-342900" algn="just">
              <a:buFontTx/>
              <a:buChar char="-"/>
            </a:pPr>
            <a:r>
              <a:rPr lang="fr-FR" sz="2200" dirty="0"/>
              <a:t>Connaître la conduite à tenir devant un herpès cutané et muqueux, une varicelle, un zona et leurs complications les plus fréquentes</a:t>
            </a:r>
          </a:p>
          <a:p>
            <a:pPr marL="342900" indent="-342900" algn="just">
              <a:buFontTx/>
              <a:buChar char="-"/>
            </a:pPr>
            <a:r>
              <a:rPr lang="fr-FR" sz="2200" dirty="0"/>
              <a:t>Connaître les risques en cas d'infection chez la femme enceinte, le nouveau-né, le sujet </a:t>
            </a:r>
            <a:r>
              <a:rPr lang="fr-FR" sz="2200" dirty="0" err="1"/>
              <a:t>atopique</a:t>
            </a:r>
            <a:endParaRPr lang="fr-FR" sz="2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31167"/>
              </p:ext>
            </p:extLst>
          </p:nvPr>
        </p:nvGraphicFramePr>
        <p:xfrm>
          <a:off x="1782258" y="3429000"/>
          <a:ext cx="5696520" cy="19354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Diag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Traitement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Contexte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/>
                        <a:t>Herpès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cutané</a:t>
                      </a:r>
                      <a:r>
                        <a:rPr lang="en-US" sz="1600" b="1" dirty="0"/>
                        <a:t> et </a:t>
                      </a:r>
                      <a:r>
                        <a:rPr lang="en-US" sz="1600" b="1" dirty="0" err="1"/>
                        <a:t>muqueux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Femme enceinte</a:t>
                      </a:r>
                    </a:p>
                    <a:p>
                      <a:pPr algn="ctr"/>
                      <a:r>
                        <a:rPr lang="en-US" sz="1600" dirty="0"/>
                        <a:t>NN</a:t>
                      </a:r>
                    </a:p>
                    <a:p>
                      <a:pPr algn="ctr"/>
                      <a:r>
                        <a:rPr lang="en-US" sz="1600" dirty="0" err="1"/>
                        <a:t>atopique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/>
                        <a:t>Varicelle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/>
                        <a:t>Zona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51520" y="6074712"/>
            <a:ext cx="72713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- </a:t>
            </a:r>
            <a:r>
              <a:rPr lang="fr-FR" sz="2200" dirty="0"/>
              <a:t>Idem sur autres </a:t>
            </a:r>
            <a:r>
              <a:rPr lang="fr-FR" sz="2200" b="1" dirty="0" err="1"/>
              <a:t>Herpesviridae</a:t>
            </a:r>
            <a:endParaRPr lang="fr-FR" sz="2200" b="1" dirty="0"/>
          </a:p>
          <a:p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Items connexes : 145, 146, 149, </a:t>
            </a:r>
            <a:r>
              <a:rPr lang="fr-FR" sz="2000" b="1" u="sng" dirty="0"/>
              <a:t>151</a:t>
            </a:r>
            <a:r>
              <a:rPr lang="fr-FR" sz="2000" b="1" dirty="0"/>
              <a:t>, 154, 162, </a:t>
            </a:r>
            <a:r>
              <a:rPr lang="fr-FR" sz="2000" b="1" u="sng" dirty="0"/>
              <a:t>164</a:t>
            </a:r>
            <a:r>
              <a:rPr lang="fr-FR" sz="2000" b="1" dirty="0"/>
              <a:t>, 169, 177, 217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76" y="5575397"/>
            <a:ext cx="592510" cy="5876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98" y="319583"/>
            <a:ext cx="592510" cy="5973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5481127"/>
            <a:ext cx="612169" cy="6121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986108" y="433601"/>
            <a:ext cx="590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Clinique, Diagnostic, Prise en Charge, Traitements antiviraux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7665" y="5618765"/>
            <a:ext cx="407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Aspects Physiopathologiques spécialisés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653708" y="5546078"/>
            <a:ext cx="3166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D71F79"/>
                </a:solidFill>
              </a:rPr>
              <a:t> Contexte d’immunodépression</a:t>
            </a:r>
          </a:p>
          <a:p>
            <a:r>
              <a:rPr lang="fr-FR" b="1" dirty="0">
                <a:solidFill>
                  <a:srgbClr val="D71F79"/>
                </a:solidFill>
              </a:rPr>
              <a:t> Prise en charge spécialisée</a:t>
            </a:r>
          </a:p>
        </p:txBody>
      </p:sp>
    </p:spTree>
    <p:extLst>
      <p:ext uri="{BB962C8B-B14F-4D97-AF65-F5344CB8AC3E}">
        <p14:creationId xmlns:p14="http://schemas.microsoft.com/office/powerpoint/2010/main" val="204528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ous-titre 2"/>
          <p:cNvSpPr txBox="1">
            <a:spLocks/>
          </p:cNvSpPr>
          <p:nvPr/>
        </p:nvSpPr>
        <p:spPr bwMode="auto">
          <a:xfrm>
            <a:off x="8064500" y="0"/>
            <a:ext cx="1044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b="1">
              <a:solidFill>
                <a:srgbClr val="F79646"/>
              </a:solidFill>
            </a:endParaRPr>
          </a:p>
        </p:txBody>
      </p:sp>
      <p:graphicFrame>
        <p:nvGraphicFramePr>
          <p:cNvPr id="768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264621"/>
              </p:ext>
            </p:extLst>
          </p:nvPr>
        </p:nvGraphicFramePr>
        <p:xfrm>
          <a:off x="3059832" y="332656"/>
          <a:ext cx="3024187" cy="583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" name="Photo Editor Photo" r:id="rId4" imgW="19780952" imgH="14980952" progId="MSPhotoEd.3">
                  <p:embed/>
                </p:oleObj>
              </mc:Choice>
              <mc:Fallback>
                <p:oleObj name="Photo Editor Photo" r:id="rId4" imgW="19780952" imgH="149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75"/>
                      <a:stretch>
                        <a:fillRect/>
                      </a:stretch>
                    </p:blipFill>
                    <p:spPr bwMode="auto">
                      <a:xfrm>
                        <a:off x="3059832" y="332656"/>
                        <a:ext cx="3024187" cy="583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6" name="Oval 4"/>
          <p:cNvSpPr>
            <a:spLocks noChangeArrowheads="1"/>
          </p:cNvSpPr>
          <p:nvPr/>
        </p:nvSpPr>
        <p:spPr bwMode="auto">
          <a:xfrm>
            <a:off x="5148263" y="68263"/>
            <a:ext cx="1368425" cy="38655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699792" y="332656"/>
            <a:ext cx="1152128" cy="36011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4067944" y="332656"/>
            <a:ext cx="1872208" cy="11521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411466" y="1259468"/>
            <a:ext cx="1728000" cy="1692000"/>
          </a:xfrm>
          <a:prstGeom prst="ellipse">
            <a:avLst/>
          </a:prstGeom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/>
              <a:t>LATENCE</a:t>
            </a:r>
          </a:p>
          <a:p>
            <a:pPr algn="ctr"/>
            <a:r>
              <a:rPr lang="fr-FR" sz="1400" dirty="0"/>
              <a:t>Ganglion sensitif crânien (HSV-1) </a:t>
            </a:r>
          </a:p>
          <a:p>
            <a:pPr algn="ctr"/>
            <a:r>
              <a:rPr lang="fr-FR" sz="1400" dirty="0"/>
              <a:t>ou sacré (HSV-2)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531146" y="1835532"/>
            <a:ext cx="2736304" cy="50405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/>
              <a:t>Voies nerveuses sensitives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3538" y="1898248"/>
            <a:ext cx="1923988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PRIMO-INFECTION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31862" y="2348880"/>
            <a:ext cx="1712353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RECURRENCE(S)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923634" y="1115452"/>
            <a:ext cx="360040" cy="36004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338322" y="755412"/>
            <a:ext cx="111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02" y="1115452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/>
          <p:nvPr/>
        </p:nvCxnSpPr>
        <p:spPr>
          <a:xfrm>
            <a:off x="1475532" y="1196752"/>
            <a:ext cx="0" cy="70149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6" name="Flèche droite 15"/>
          <p:cNvSpPr/>
          <p:nvPr/>
        </p:nvSpPr>
        <p:spPr>
          <a:xfrm flipH="1">
            <a:off x="2915816" y="2276872"/>
            <a:ext cx="2736304" cy="50405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/>
              <a:t>Voies nerveuses sensitives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4783333" y="2780927"/>
            <a:ext cx="3461075" cy="1507899"/>
          </a:xfrm>
          <a:prstGeom prst="roundRect">
            <a:avLst>
              <a:gd name="adj" fmla="val 9544"/>
            </a:avLst>
          </a:prstGeom>
          <a:ln w="571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2000" b="1" dirty="0"/>
              <a:t>Facteurs déclenchants : </a:t>
            </a:r>
            <a:r>
              <a:rPr lang="fr-FR" sz="2000" dirty="0"/>
              <a:t>stress, soleil (UV), asthénie, règles, infection, déficit de l’immunité cellulaire …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187624" y="3068960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10-40% des patients</a:t>
            </a:r>
          </a:p>
          <a:p>
            <a:r>
              <a:rPr lang="fr-FR" sz="1600" dirty="0"/>
              <a:t>Fréquence des récurrences liée à :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âge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immunodépression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HSV-2 &gt; HSV-1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primo-infection sévère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r>
              <a:rPr lang="fr-FR" sz="1600" dirty="0"/>
              <a:t>Les récurrences peuvent être asymptomatiques = source de contamination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78" r="-12978"/>
          <a:stretch>
            <a:fillRect/>
          </a:stretch>
        </p:blipFill>
        <p:spPr>
          <a:xfrm>
            <a:off x="31396" y="3140968"/>
            <a:ext cx="3646648" cy="216061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87403" y="5445224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« bouton de fièvre »</a:t>
            </a:r>
          </a:p>
        </p:txBody>
      </p:sp>
      <p:pic>
        <p:nvPicPr>
          <p:cNvPr id="25" name="Image 9" descr="HSV Genital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39" y="3212976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1979" y="5517232"/>
            <a:ext cx="2262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Poussée</a:t>
            </a:r>
            <a:r>
              <a:rPr lang="en-US" sz="1600" dirty="0"/>
              <a:t> </a:t>
            </a:r>
            <a:r>
              <a:rPr lang="en-US" sz="1600" dirty="0" err="1"/>
              <a:t>d’herpès</a:t>
            </a:r>
            <a:r>
              <a:rPr lang="en-US" sz="1600" dirty="0"/>
              <a:t> </a:t>
            </a:r>
            <a:r>
              <a:rPr lang="en-US" sz="1600" dirty="0" err="1"/>
              <a:t>génital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827584" y="764704"/>
            <a:ext cx="5112568" cy="2016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IMMUNOCOMPETENT</a:t>
            </a:r>
          </a:p>
          <a:p>
            <a:pPr lvl="1"/>
            <a:r>
              <a:rPr lang="fr-FR" sz="2000" dirty="0"/>
              <a:t>Par rapport à la primo-infection, récurrences : </a:t>
            </a:r>
          </a:p>
          <a:p>
            <a:pPr marL="1200150" lvl="2" indent="-285750">
              <a:buFont typeface="Lucida Grande"/>
              <a:buChar char="-"/>
            </a:pPr>
            <a:r>
              <a:rPr lang="fr-FR" sz="2000" dirty="0"/>
              <a:t>moins sévères</a:t>
            </a:r>
          </a:p>
          <a:p>
            <a:pPr marL="1200150" lvl="2" indent="-285750">
              <a:buFont typeface="Lucida Grande"/>
              <a:buChar char="-"/>
            </a:pPr>
            <a:r>
              <a:rPr lang="fr-FR" sz="2000" dirty="0"/>
              <a:t>plus courtes</a:t>
            </a:r>
          </a:p>
          <a:p>
            <a:pPr marL="1200150" lvl="2" indent="-285750">
              <a:buFont typeface="Lucida Grande"/>
              <a:buChar char="-"/>
            </a:pPr>
            <a:r>
              <a:rPr lang="fr-FR" sz="2000" dirty="0"/>
              <a:t>plus localisées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4284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20085" r="13776" b="10634"/>
          <a:stretch/>
        </p:blipFill>
        <p:spPr bwMode="auto">
          <a:xfrm>
            <a:off x="849674" y="1844824"/>
            <a:ext cx="304800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3" descr="HSV I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 t="3792" r="14033"/>
          <a:stretch/>
        </p:blipFill>
        <p:spPr bwMode="auto">
          <a:xfrm>
            <a:off x="4139952" y="1844824"/>
            <a:ext cx="1656184" cy="21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139952" y="400506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Traitement par anti-TNF alpha</a:t>
            </a:r>
          </a:p>
        </p:txBody>
      </p:sp>
      <p:pic>
        <p:nvPicPr>
          <p:cNvPr id="26" name="Image 3" descr="HSV-1 buccal re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7445"/>
          <a:stretch/>
        </p:blipFill>
        <p:spPr bwMode="auto">
          <a:xfrm rot="5400000">
            <a:off x="5795304" y="1917664"/>
            <a:ext cx="2152649" cy="200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3"/>
          <p:cNvSpPr txBox="1"/>
          <p:nvPr/>
        </p:nvSpPr>
        <p:spPr>
          <a:xfrm>
            <a:off x="6048517" y="4005064"/>
            <a:ext cx="167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Infections sévères</a:t>
            </a:r>
          </a:p>
          <a:p>
            <a:pPr algn="ctr"/>
            <a:r>
              <a:rPr lang="fr-FR" sz="1600" dirty="0"/>
              <a:t>Réanimation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4077072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Infection VIH </a:t>
            </a:r>
            <a:r>
              <a:rPr lang="en-US" sz="1600" dirty="0" err="1"/>
              <a:t>stade</a:t>
            </a:r>
            <a:r>
              <a:rPr lang="en-US" sz="1600" dirty="0"/>
              <a:t> SIDA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692696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CONTEXTE D’IMMUNODEPRESSION : </a:t>
            </a:r>
            <a:r>
              <a:rPr lang="en-US" sz="2000" dirty="0" err="1"/>
              <a:t>atteintes</a:t>
            </a:r>
            <a:r>
              <a:rPr lang="en-US" sz="2000" dirty="0"/>
              <a:t> plus </a:t>
            </a:r>
            <a:r>
              <a:rPr lang="en-US" sz="2000" b="1" dirty="0" err="1"/>
              <a:t>sévères</a:t>
            </a:r>
            <a:endParaRPr lang="en-US" sz="20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4284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864096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Focus </a:t>
            </a:r>
            <a:r>
              <a:rPr lang="en-US" sz="2800" b="1" dirty="0" err="1"/>
              <a:t>sur</a:t>
            </a:r>
            <a:r>
              <a:rPr lang="en-US" sz="2800" b="1" dirty="0"/>
              <a:t> 4 </a:t>
            </a:r>
            <a:r>
              <a:rPr lang="en-US" sz="2800" b="1" dirty="0" err="1"/>
              <a:t>formes</a:t>
            </a:r>
            <a:r>
              <a:rPr lang="en-US" sz="2800" b="1" dirty="0"/>
              <a:t> graves de </a:t>
            </a:r>
            <a:r>
              <a:rPr lang="en-US" sz="2800" b="1" dirty="0" err="1"/>
              <a:t>maladie</a:t>
            </a:r>
            <a:r>
              <a:rPr lang="en-US" sz="2800" b="1" dirty="0"/>
              <a:t> </a:t>
            </a:r>
            <a:r>
              <a:rPr lang="en-US" sz="2800" b="1" dirty="0" err="1"/>
              <a:t>à</a:t>
            </a:r>
            <a:r>
              <a:rPr lang="en-US" sz="2800" b="1" dirty="0"/>
              <a:t> HSV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2132856"/>
            <a:ext cx="5976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Kératite</a:t>
            </a:r>
            <a:r>
              <a:rPr lang="en-US" sz="2800" dirty="0"/>
              <a:t> HSV (KHSV)</a:t>
            </a:r>
          </a:p>
          <a:p>
            <a:endParaRPr lang="en-US" sz="2800" dirty="0"/>
          </a:p>
          <a:p>
            <a:r>
              <a:rPr lang="en-US" sz="2800" dirty="0" err="1"/>
              <a:t>Méningo-encéphalite</a:t>
            </a:r>
            <a:r>
              <a:rPr lang="en-US" sz="2800" dirty="0"/>
              <a:t> </a:t>
            </a:r>
            <a:r>
              <a:rPr lang="en-US" sz="2800" dirty="0" err="1"/>
              <a:t>à</a:t>
            </a:r>
            <a:r>
              <a:rPr lang="en-US" sz="2800" dirty="0"/>
              <a:t> HSV (MEH)</a:t>
            </a:r>
          </a:p>
          <a:p>
            <a:endParaRPr lang="en-US" sz="2800" dirty="0"/>
          </a:p>
          <a:p>
            <a:r>
              <a:rPr lang="en-US" sz="2800" dirty="0" err="1"/>
              <a:t>Herpès</a:t>
            </a:r>
            <a:r>
              <a:rPr lang="en-US" sz="2800" dirty="0"/>
              <a:t> </a:t>
            </a:r>
            <a:r>
              <a:rPr lang="en-US" sz="2800" dirty="0" err="1"/>
              <a:t>néonatal</a:t>
            </a:r>
            <a:r>
              <a:rPr lang="en-US" sz="2800" dirty="0"/>
              <a:t> (HNN)</a:t>
            </a:r>
          </a:p>
          <a:p>
            <a:endParaRPr lang="en-US" sz="2800" dirty="0"/>
          </a:p>
          <a:p>
            <a:r>
              <a:rPr lang="en-US" sz="2800" dirty="0"/>
              <a:t>Syndrome de Kaposi-</a:t>
            </a:r>
            <a:r>
              <a:rPr lang="en-US" sz="2800" dirty="0" err="1"/>
              <a:t>Juliusberg</a:t>
            </a:r>
            <a:r>
              <a:rPr lang="en-US" sz="2800" dirty="0"/>
              <a:t> (</a:t>
            </a:r>
            <a:r>
              <a:rPr lang="en-US" sz="2800" dirty="0" err="1"/>
              <a:t>Sd</a:t>
            </a:r>
            <a:r>
              <a:rPr lang="en-US" sz="2800" dirty="0"/>
              <a:t> KJ)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683568" y="2924944"/>
            <a:ext cx="1742315" cy="15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4284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07504" y="44624"/>
            <a:ext cx="6055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Kératite herpétique (KHSV)</a:t>
            </a:r>
          </a:p>
        </p:txBody>
      </p:sp>
      <p:pic>
        <p:nvPicPr>
          <p:cNvPr id="2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908720"/>
            <a:ext cx="7866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Récurrence +++ ou primo-infection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Cible =</a:t>
            </a:r>
            <a:r>
              <a:rPr lang="fr-FR" b="1" dirty="0"/>
              <a:t> CORNÉE</a:t>
            </a:r>
            <a:r>
              <a:rPr lang="fr-FR" dirty="0"/>
              <a:t>, ulcérations superficielles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Symptômes = douleur/gêne oculaire, photophobie, baisse de l’acuité visuelle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Test à la </a:t>
            </a:r>
            <a:r>
              <a:rPr lang="fr-FR" b="1" dirty="0"/>
              <a:t>fluorescéine</a:t>
            </a:r>
            <a:r>
              <a:rPr lang="fr-FR" dirty="0"/>
              <a:t> (lumière bleue) : visualisation d’un ulcère « dendritique » </a:t>
            </a:r>
          </a:p>
          <a:p>
            <a:endParaRPr lang="fr-FR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214287" cy="32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004048" y="4168275"/>
            <a:ext cx="3816424" cy="1656184"/>
          </a:xfrm>
          <a:prstGeom prst="roundRect">
            <a:avLst>
              <a:gd name="adj" fmla="val 6746"/>
            </a:avLst>
          </a:prstGeom>
          <a:ln w="3810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ACV topique  </a:t>
            </a:r>
            <a:r>
              <a:rPr lang="fr-FR" sz="1600" dirty="0"/>
              <a:t>x 5/jour durée 5-10 jours</a:t>
            </a:r>
          </a:p>
          <a:p>
            <a:r>
              <a:rPr lang="fr-FR" sz="1600" dirty="0"/>
              <a:t>+ </a:t>
            </a:r>
            <a:r>
              <a:rPr lang="fr-FR" sz="1600" b="1" dirty="0"/>
              <a:t>ACV IV </a:t>
            </a:r>
            <a:r>
              <a:rPr lang="fr-FR" sz="1600" dirty="0"/>
              <a:t>si kératite profonde, uvéite ou nécrose rétinienne</a:t>
            </a:r>
          </a:p>
          <a:p>
            <a:endParaRPr lang="fr-FR" sz="1600" dirty="0"/>
          </a:p>
          <a:p>
            <a:pPr algn="just"/>
            <a:r>
              <a:rPr lang="fr-FR" sz="1600" b="1" dirty="0">
                <a:solidFill>
                  <a:srgbClr val="FF0000"/>
                </a:solidFill>
              </a:rPr>
              <a:t>CONTRE-INDICATION ABSOLUE A LA CORTICOTHERAPIE LOCALE ou GENERALE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089" y="755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92696"/>
            <a:ext cx="8856984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07504" y="116632"/>
            <a:ext cx="693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Méningo-encéphalite herpétique</a:t>
            </a:r>
          </a:p>
        </p:txBody>
      </p:sp>
      <p:pic>
        <p:nvPicPr>
          <p:cNvPr id="2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688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12678" r="64452" b="57538"/>
          <a:stretch/>
        </p:blipFill>
        <p:spPr bwMode="auto">
          <a:xfrm>
            <a:off x="1835696" y="1114356"/>
            <a:ext cx="1824653" cy="20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68827" r="54817"/>
          <a:stretch/>
        </p:blipFill>
        <p:spPr bwMode="auto">
          <a:xfrm>
            <a:off x="4572000" y="1114355"/>
            <a:ext cx="2088232" cy="20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907704" y="3429000"/>
            <a:ext cx="5109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PRIMOINFECTION ou RECURRENCE</a:t>
            </a:r>
          </a:p>
          <a:p>
            <a:r>
              <a:rPr lang="fr-FR" sz="2000" b="1" dirty="0"/>
              <a:t>HSV-1 </a:t>
            </a:r>
            <a:r>
              <a:rPr lang="fr-FR" sz="2000" dirty="0"/>
              <a:t>&gt;&gt;&gt; HSV-2</a:t>
            </a:r>
          </a:p>
          <a:p>
            <a:r>
              <a:rPr lang="fr-FR" sz="2000" dirty="0"/>
              <a:t>40% des encéphalites de l’adulte</a:t>
            </a:r>
          </a:p>
          <a:p>
            <a:r>
              <a:rPr lang="fr-FR" sz="2000" dirty="0"/>
              <a:t>Régions temporales et frontales &gt;&gt;&gt; occipitales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6136" y="2410500"/>
            <a:ext cx="166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Voie</a:t>
            </a:r>
            <a:r>
              <a:rPr lang="en-US" dirty="0"/>
              <a:t> </a:t>
            </a:r>
            <a:r>
              <a:rPr lang="en-US" dirty="0" err="1"/>
              <a:t>rétrograde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331640" y="4941168"/>
            <a:ext cx="6336704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Réplication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virale</a:t>
            </a:r>
            <a:r>
              <a:rPr lang="en-US" sz="2000" dirty="0">
                <a:solidFill>
                  <a:schemeClr val="tx1"/>
                </a:solidFill>
              </a:rPr>
              <a:t> active </a:t>
            </a:r>
            <a:r>
              <a:rPr lang="en-US" sz="2000" dirty="0" err="1">
                <a:solidFill>
                  <a:schemeClr val="tx1"/>
                </a:solidFill>
              </a:rPr>
              <a:t>dans</a:t>
            </a:r>
            <a:r>
              <a:rPr lang="en-US" sz="2000" dirty="0">
                <a:solidFill>
                  <a:schemeClr val="tx1"/>
                </a:solidFill>
              </a:rPr>
              <a:t> les cellules </a:t>
            </a:r>
            <a:r>
              <a:rPr lang="en-US" sz="2000" dirty="0" err="1">
                <a:solidFill>
                  <a:schemeClr val="tx1"/>
                </a:solidFill>
              </a:rPr>
              <a:t>cérébrales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LYSE NEURONES </a:t>
            </a:r>
            <a:r>
              <a:rPr lang="en-US" sz="2000" dirty="0">
                <a:solidFill>
                  <a:schemeClr val="tx1"/>
                </a:solidFill>
              </a:rPr>
              <a:t>= </a:t>
            </a:r>
            <a:r>
              <a:rPr lang="en-US" sz="2000" b="1" dirty="0">
                <a:solidFill>
                  <a:schemeClr val="tx1"/>
                </a:solidFill>
              </a:rPr>
              <a:t>NECROSE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neuronale</a:t>
            </a:r>
            <a:r>
              <a:rPr lang="en-US" sz="2000" dirty="0">
                <a:solidFill>
                  <a:schemeClr val="tx1"/>
                </a:solidFill>
              </a:rPr>
              <a:t> et </a:t>
            </a:r>
            <a:r>
              <a:rPr lang="en-US" sz="2000" b="1" dirty="0">
                <a:solidFill>
                  <a:schemeClr val="tx1"/>
                </a:solidFill>
              </a:rPr>
              <a:t>HEMORRAGIE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Réaction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inflammatoire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péri-lésionelle</a:t>
            </a:r>
            <a:r>
              <a:rPr lang="en-US" sz="2000" dirty="0">
                <a:solidFill>
                  <a:schemeClr val="tx1"/>
                </a:solidFill>
              </a:rPr>
              <a:t> = </a:t>
            </a:r>
            <a:r>
              <a:rPr lang="en-US" sz="2000" b="1" dirty="0">
                <a:solidFill>
                  <a:schemeClr val="tx1"/>
                </a:solidFill>
              </a:rPr>
              <a:t>OEDEME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79512" y="692696"/>
            <a:ext cx="8636326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25970" y="116632"/>
            <a:ext cx="693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Méningo-encéphalite herpétique</a:t>
            </a:r>
          </a:p>
        </p:txBody>
      </p:sp>
      <p:pic>
        <p:nvPicPr>
          <p:cNvPr id="2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8" y="152688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23528" y="1916832"/>
            <a:ext cx="334421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SYNDROME INFECTIEUX</a:t>
            </a: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+</a:t>
            </a: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SYNDROME MENINGE</a:t>
            </a: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+ </a:t>
            </a: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SYNDROME ENCEPHALITIQUE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79912" y="1916832"/>
            <a:ext cx="50405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Quasi constant (&gt; 95%)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Inconstant +++ (&lt; 50% des cas)</a:t>
            </a:r>
          </a:p>
          <a:p>
            <a:r>
              <a:rPr lang="fr-FR" sz="2000" dirty="0"/>
              <a:t>Rarement franc, souvent simples céphalées</a:t>
            </a:r>
          </a:p>
          <a:p>
            <a:endParaRPr lang="fr-FR" sz="2000" dirty="0"/>
          </a:p>
          <a:p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b="1" dirty="0"/>
              <a:t>Céphalées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Troubles de vigilance (&gt; 80%)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Comitialité (1/3)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Signes temporaux : mnésiques/phasiques, comportement (hallucinations+++)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231" y="42485"/>
            <a:ext cx="592510" cy="597367"/>
          </a:xfrm>
          <a:prstGeom prst="rect">
            <a:avLst/>
          </a:prstGeom>
        </p:spPr>
      </p:pic>
      <p:pic>
        <p:nvPicPr>
          <p:cNvPr id="47106" name="Picture 2" descr="Fichier STL gratuit TÊTE DE MORT 3D Print 👽 ・Plan pour imprimante 3D à  télécharger・Cults">
            <a:extLst>
              <a:ext uri="{FF2B5EF4-FFF2-40B4-BE49-F238E27FC236}">
                <a16:creationId xmlns:a16="http://schemas.microsoft.com/office/drawing/2014/main" id="{40A14EE7-2012-4288-93BE-7A568DF9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05" y="5229200"/>
            <a:ext cx="1247656" cy="133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115616" y="1052736"/>
            <a:ext cx="1887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IRM CÉRÉBRALE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131840" y="1052736"/>
            <a:ext cx="5273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Encéphalite temporale nécrosante</a:t>
            </a:r>
          </a:p>
          <a:p>
            <a:r>
              <a:rPr lang="fr-FR" sz="2000" dirty="0"/>
              <a:t>Hypo-T1, </a:t>
            </a:r>
            <a:r>
              <a:rPr lang="fr-FR" sz="2000" dirty="0" err="1"/>
              <a:t>réhaussement</a:t>
            </a:r>
            <a:r>
              <a:rPr lang="fr-FR" sz="2000" dirty="0"/>
              <a:t> au gadolinium, hyper-T2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04" y="2204864"/>
            <a:ext cx="32385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035964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25970" y="44624"/>
            <a:ext cx="693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Méningo-encéphalite herpétique</a:t>
            </a:r>
          </a:p>
        </p:txBody>
      </p:sp>
      <p:pic>
        <p:nvPicPr>
          <p:cNvPr id="11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5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hs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" y="2204864"/>
            <a:ext cx="2556792" cy="382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078" y="11127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20688"/>
            <a:ext cx="4785320" cy="56307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3834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3"/>
          <p:cNvSpPr txBox="1">
            <a:spLocks noChangeArrowheads="1"/>
          </p:cNvSpPr>
          <p:nvPr/>
        </p:nvSpPr>
        <p:spPr bwMode="auto">
          <a:xfrm>
            <a:off x="971600" y="2924944"/>
            <a:ext cx="73088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600" b="1" dirty="0">
                <a:latin typeface="Calibri" charset="0"/>
                <a:cs typeface="Calibri" charset="0"/>
              </a:rPr>
              <a:t>CE COURS NE SERA </a:t>
            </a:r>
            <a:r>
              <a:rPr lang="en-GB" sz="3600" b="1" u="sng" dirty="0">
                <a:latin typeface="Calibri" charset="0"/>
                <a:cs typeface="Calibri" charset="0"/>
              </a:rPr>
              <a:t>PAS</a:t>
            </a:r>
            <a:r>
              <a:rPr lang="en-GB" sz="3600" b="1" dirty="0">
                <a:latin typeface="Calibri" charset="0"/>
                <a:cs typeface="Calibri" charset="0"/>
              </a:rPr>
              <a:t> REFAIT </a:t>
            </a:r>
          </a:p>
          <a:p>
            <a:pPr algn="ctr" eaLnBrk="1" hangingPunct="1"/>
            <a:r>
              <a:rPr lang="en-GB" sz="3600" b="1" dirty="0">
                <a:latin typeface="Calibri" charset="0"/>
                <a:cs typeface="Calibri" charset="0"/>
              </a:rPr>
              <a:t>EN DFASM1</a:t>
            </a:r>
          </a:p>
        </p:txBody>
      </p:sp>
      <p:pic>
        <p:nvPicPr>
          <p:cNvPr id="15362" name="Picture 4" descr="http://www.google.fr/url?source=imglanding&amp;ct=img&amp;q=http://www.usmcplongee.fr/wp-content/uploads/2012/10/attention.jpg&amp;sa=X&amp;ei=e3YIVdePGtHvarfegsgN&amp;ved=0CAkQ8wc&amp;usg=AFQjCNGysqb3v2KfKebQWngcaPhTluq-i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2406377" cy="240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4509120"/>
            <a:ext cx="55474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It’s now or never</a:t>
            </a:r>
            <a:r>
              <a:rPr lang="mr-IN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…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603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9512" y="1052736"/>
            <a:ext cx="2538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PONCTION LOMBAIRE</a:t>
            </a:r>
          </a:p>
        </p:txBody>
      </p:sp>
      <p:cxnSp>
        <p:nvCxnSpPr>
          <p:cNvPr id="14" name="Connecteur droit 8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9"/>
          <p:cNvSpPr txBox="1"/>
          <p:nvPr/>
        </p:nvSpPr>
        <p:spPr>
          <a:xfrm>
            <a:off x="225970" y="44624"/>
            <a:ext cx="693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Méningo-encéphalite herpétique</a:t>
            </a:r>
          </a:p>
        </p:txBody>
      </p:sp>
      <p:pic>
        <p:nvPicPr>
          <p:cNvPr id="1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5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00561"/>
              </p:ext>
            </p:extLst>
          </p:nvPr>
        </p:nvGraphicFramePr>
        <p:xfrm>
          <a:off x="72010" y="1772816"/>
          <a:ext cx="9036494" cy="1905124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821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6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36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382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Aspect</a:t>
                      </a:r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Protéinorachie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Glycorachie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Cytologie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Examen</a:t>
                      </a:r>
                      <a:r>
                        <a:rPr lang="en-US" sz="1600" dirty="0"/>
                        <a:t> direct</a:t>
                      </a:r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Culture</a:t>
                      </a:r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Examen</a:t>
                      </a:r>
                      <a:r>
                        <a:rPr lang="en-US" sz="1600" dirty="0"/>
                        <a:t> de </a:t>
                      </a:r>
                      <a:r>
                        <a:rPr lang="en-US" sz="1600" dirty="0" err="1"/>
                        <a:t>référence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96">
                <a:tc>
                  <a:txBody>
                    <a:bodyPr/>
                    <a:lstStyle/>
                    <a:p>
                      <a:r>
                        <a:rPr lang="en-US" sz="1600" dirty="0"/>
                        <a:t>Clair</a:t>
                      </a:r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Modérément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élevée</a:t>
                      </a:r>
                      <a:r>
                        <a:rPr lang="en-US" sz="1600" dirty="0"/>
                        <a:t> </a:t>
                      </a:r>
                    </a:p>
                    <a:p>
                      <a:r>
                        <a:rPr lang="en-US" sz="1600" dirty="0"/>
                        <a:t>≤ 1 g/L</a:t>
                      </a:r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Normale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Pléiocytose</a:t>
                      </a:r>
                      <a:r>
                        <a:rPr lang="en-US" sz="1600" dirty="0"/>
                        <a:t> </a:t>
                      </a:r>
                    </a:p>
                    <a:p>
                      <a:r>
                        <a:rPr lang="en-US" sz="1600" dirty="0"/>
                        <a:t>&lt; 500 </a:t>
                      </a:r>
                      <a:r>
                        <a:rPr lang="en-US" sz="1600" dirty="0" err="1"/>
                        <a:t>éléments</a:t>
                      </a:r>
                      <a:r>
                        <a:rPr lang="en-US" sz="1600" dirty="0"/>
                        <a:t>/mm</a:t>
                      </a:r>
                      <a:r>
                        <a:rPr lang="en-US" sz="1600" baseline="30000" dirty="0"/>
                        <a:t>3</a:t>
                      </a:r>
                    </a:p>
                    <a:p>
                      <a:r>
                        <a:rPr lang="en-US" sz="1600" dirty="0" err="1"/>
                        <a:t>Lymphocytaire</a:t>
                      </a:r>
                      <a:endParaRPr lang="en-US" sz="1600" dirty="0"/>
                    </a:p>
                    <a:p>
                      <a:r>
                        <a:rPr lang="en-US" sz="1600" dirty="0" err="1"/>
                        <a:t>Faiblement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hémorragique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tardif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Négatif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Stérile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PCR HSV</a:t>
                      </a:r>
                    </a:p>
                    <a:p>
                      <a:r>
                        <a:rPr lang="en-US" sz="1600" dirty="0"/>
                        <a:t>HSV-1 &gt;&gt; HSV-2</a:t>
                      </a:r>
                    </a:p>
                    <a:p>
                      <a:r>
                        <a:rPr lang="en-US" sz="1600" dirty="0"/>
                        <a:t>VPP</a:t>
                      </a:r>
                      <a:r>
                        <a:rPr lang="en-US" sz="1600" baseline="30000" dirty="0"/>
                        <a:t>+++</a:t>
                      </a:r>
                    </a:p>
                    <a:p>
                      <a:r>
                        <a:rPr lang="en-US" sz="1600" dirty="0" err="1"/>
                        <a:t>Sb</a:t>
                      </a:r>
                      <a:r>
                        <a:rPr lang="en-US" sz="1600" dirty="0"/>
                        <a:t> +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Sp</a:t>
                      </a:r>
                      <a:r>
                        <a:rPr lang="en-US" sz="1600" baseline="0" dirty="0"/>
                        <a:t> ≥ 95%</a:t>
                      </a:r>
                      <a:endParaRPr lang="en-US" sz="1600" dirty="0"/>
                    </a:p>
                  </a:txBody>
                  <a:tcPr marL="92183" marR="92183" marT="46092" marB="460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764850" y="3993171"/>
            <a:ext cx="2109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VPP : valeur prédictive positive</a:t>
            </a:r>
          </a:p>
          <a:p>
            <a:r>
              <a:rPr lang="fr-FR" sz="1200" dirty="0"/>
              <a:t>Sb: sensibilité du test</a:t>
            </a:r>
          </a:p>
          <a:p>
            <a:r>
              <a:rPr lang="fr-FR" sz="1200" dirty="0" err="1"/>
              <a:t>Sp</a:t>
            </a:r>
            <a:r>
              <a:rPr lang="fr-FR" sz="1200" dirty="0"/>
              <a:t>: spécificité du test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3834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9512" y="1052736"/>
            <a:ext cx="2921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PONCTION LOMBAIRE+++</a:t>
            </a:r>
          </a:p>
        </p:txBody>
      </p:sp>
      <p:cxnSp>
        <p:nvCxnSpPr>
          <p:cNvPr id="14" name="Connecteur droit 8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9"/>
          <p:cNvSpPr txBox="1"/>
          <p:nvPr/>
        </p:nvSpPr>
        <p:spPr>
          <a:xfrm>
            <a:off x="225970" y="44624"/>
            <a:ext cx="713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Méningo-encéphalite herpétique </a:t>
            </a:r>
          </a:p>
        </p:txBody>
      </p:sp>
      <p:pic>
        <p:nvPicPr>
          <p:cNvPr id="1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5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79481"/>
              </p:ext>
            </p:extLst>
          </p:nvPr>
        </p:nvGraphicFramePr>
        <p:xfrm>
          <a:off x="251520" y="1772816"/>
          <a:ext cx="8712968" cy="21336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Protéinorachie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Glycorachie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Cytologie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Examen</a:t>
                      </a:r>
                      <a:r>
                        <a:rPr lang="en-US" sz="1600" dirty="0"/>
                        <a:t> direct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/>
                        <a:t>Examen</a:t>
                      </a:r>
                      <a:r>
                        <a:rPr lang="en-US" sz="1600" dirty="0"/>
                        <a:t> de </a:t>
                      </a:r>
                      <a:r>
                        <a:rPr lang="en-US" sz="1600" dirty="0" err="1"/>
                        <a:t>référence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Clair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Modérément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élevée</a:t>
                      </a:r>
                      <a:r>
                        <a:rPr lang="en-US" sz="1600" dirty="0"/>
                        <a:t> ≤ 1 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Normale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Pléiocytose</a:t>
                      </a:r>
                      <a:r>
                        <a:rPr lang="en-US" sz="1600" dirty="0"/>
                        <a:t> </a:t>
                      </a:r>
                    </a:p>
                    <a:p>
                      <a:r>
                        <a:rPr lang="en-US" sz="1600" dirty="0"/>
                        <a:t>&lt; 500 </a:t>
                      </a:r>
                      <a:r>
                        <a:rPr lang="en-US" sz="1600" dirty="0" err="1"/>
                        <a:t>éléments</a:t>
                      </a:r>
                      <a:r>
                        <a:rPr lang="en-US" sz="1600" dirty="0"/>
                        <a:t>/mm</a:t>
                      </a:r>
                      <a:r>
                        <a:rPr lang="en-US" sz="1600" baseline="30000" dirty="0"/>
                        <a:t>3</a:t>
                      </a:r>
                    </a:p>
                    <a:p>
                      <a:r>
                        <a:rPr lang="en-US" sz="1600" dirty="0" err="1"/>
                        <a:t>Lymphocytaire</a:t>
                      </a:r>
                      <a:endParaRPr lang="en-US" sz="1600" dirty="0"/>
                    </a:p>
                    <a:p>
                      <a:r>
                        <a:rPr lang="en-US" sz="1600" dirty="0" err="1"/>
                        <a:t>Faiblement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hémorragique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tardif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Négatif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Stérile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PCR HSV*</a:t>
                      </a:r>
                    </a:p>
                    <a:p>
                      <a:r>
                        <a:rPr lang="en-US" sz="1600" dirty="0"/>
                        <a:t>HSV-1 &gt;&gt;HSV-2</a:t>
                      </a:r>
                    </a:p>
                    <a:p>
                      <a:r>
                        <a:rPr lang="en-US" sz="1600" dirty="0"/>
                        <a:t>VPP</a:t>
                      </a:r>
                      <a:r>
                        <a:rPr lang="en-US" sz="1600" baseline="30000" dirty="0"/>
                        <a:t>+++</a:t>
                      </a:r>
                    </a:p>
                    <a:p>
                      <a:r>
                        <a:rPr lang="en-US" sz="1600" dirty="0" err="1"/>
                        <a:t>Sb</a:t>
                      </a:r>
                      <a:r>
                        <a:rPr lang="en-US" sz="1600" dirty="0"/>
                        <a:t> +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Sp</a:t>
                      </a:r>
                      <a:r>
                        <a:rPr lang="en-US" sz="1600" baseline="0" dirty="0"/>
                        <a:t> ≥ 95%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9512" y="4602488"/>
            <a:ext cx="3451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ELECTROENCEPHALOGRAMME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7" t="20042" r="4758" b="62658"/>
          <a:stretch/>
        </p:blipFill>
        <p:spPr bwMode="auto">
          <a:xfrm>
            <a:off x="5267633" y="4941168"/>
            <a:ext cx="360625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5034536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Examen PRONOSTIQUE = séquelles</a:t>
            </a:r>
          </a:p>
          <a:p>
            <a:r>
              <a:rPr lang="fr-FR" dirty="0"/>
              <a:t>Non urgent &gt; 48h</a:t>
            </a:r>
          </a:p>
          <a:p>
            <a:r>
              <a:rPr lang="fr-FR" dirty="0"/>
              <a:t>J0-J2: ralentissement</a:t>
            </a:r>
          </a:p>
          <a:p>
            <a:r>
              <a:rPr lang="fr-FR" dirty="0">
                <a:sym typeface="Symbol"/>
              </a:rPr>
              <a:t>&gt; J2-J6 : activité périodique focale à périodicité courte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985319"/>
            <a:ext cx="886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*PL </a:t>
            </a:r>
            <a:r>
              <a:rPr lang="en-US" sz="1400" b="1" dirty="0" err="1"/>
              <a:t>précoce</a:t>
            </a:r>
            <a:r>
              <a:rPr lang="en-US" sz="1400" b="1" dirty="0"/>
              <a:t> = </a:t>
            </a:r>
            <a:r>
              <a:rPr lang="en-US" sz="1400" b="1" dirty="0" err="1"/>
              <a:t>risque</a:t>
            </a:r>
            <a:r>
              <a:rPr lang="en-US" sz="1400" b="1" dirty="0"/>
              <a:t> </a:t>
            </a:r>
            <a:r>
              <a:rPr lang="en-US" sz="1400" b="1" dirty="0" err="1"/>
              <a:t>négativité</a:t>
            </a:r>
            <a:r>
              <a:rPr lang="en-US" sz="1400" b="1" dirty="0"/>
              <a:t> = 2è PL à J+4 </a:t>
            </a:r>
            <a:r>
              <a:rPr lang="en-US" sz="1400" b="1" dirty="0" err="1"/>
              <a:t>systématiquement</a:t>
            </a:r>
            <a:r>
              <a:rPr lang="en-US" sz="1400" b="1" dirty="0"/>
              <a:t> positive </a:t>
            </a:r>
            <a:r>
              <a:rPr lang="en-US" sz="1400" b="1" dirty="0" err="1"/>
              <a:t>si</a:t>
            </a:r>
            <a:r>
              <a:rPr lang="en-US" sz="1400" b="1" dirty="0"/>
              <a:t> </a:t>
            </a:r>
            <a:r>
              <a:rPr lang="en-US" sz="1400" b="1" dirty="0" err="1"/>
              <a:t>signes</a:t>
            </a:r>
            <a:r>
              <a:rPr lang="en-US" sz="1400" b="1" dirty="0"/>
              <a:t> de </a:t>
            </a:r>
            <a:r>
              <a:rPr lang="en-US" sz="1400" b="1" dirty="0" err="1"/>
              <a:t>méningo-encéphalite</a:t>
            </a:r>
            <a:r>
              <a:rPr lang="en-US" sz="1400" b="1" dirty="0"/>
              <a:t> </a:t>
            </a:r>
            <a:r>
              <a:rPr lang="en-US" sz="1400" b="1" dirty="0" err="1"/>
              <a:t>herpétique</a:t>
            </a:r>
            <a:endParaRPr lang="en-US" sz="1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766834" y="4241967"/>
            <a:ext cx="2109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VPP : valeur prédictive positive</a:t>
            </a:r>
          </a:p>
          <a:p>
            <a:r>
              <a:rPr lang="fr-FR" sz="1200" dirty="0"/>
              <a:t>Sb: sensibilité du test</a:t>
            </a:r>
          </a:p>
          <a:p>
            <a:r>
              <a:rPr lang="fr-FR" sz="1200" dirty="0" err="1"/>
              <a:t>Sp</a:t>
            </a:r>
            <a:r>
              <a:rPr lang="fr-FR" sz="1200" dirty="0"/>
              <a:t>: spécificité du test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3834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835696" y="1268760"/>
            <a:ext cx="5400600" cy="115212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URGENCE THERAPEUTIQUE+++</a:t>
            </a:r>
          </a:p>
          <a:p>
            <a:pPr algn="ctr"/>
            <a:r>
              <a:rPr lang="fr-FR" sz="2000" b="1" dirty="0"/>
              <a:t>ACICLOVIR IV 10-15 mg/kg/8h</a:t>
            </a:r>
          </a:p>
          <a:p>
            <a:pPr algn="ctr"/>
            <a:r>
              <a:rPr lang="fr-FR" sz="2000" b="1" dirty="0"/>
              <a:t>14 à 21 jours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597462" y="1484784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7596335" y="1484785"/>
            <a:ext cx="886239" cy="77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35696" y="2564904"/>
            <a:ext cx="3741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Hydratation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Surveillance de la fonction rénale</a:t>
            </a:r>
          </a:p>
          <a:p>
            <a:pPr marL="285750" indent="-285750">
              <a:buFontTx/>
              <a:buChar char="-"/>
            </a:pPr>
            <a:r>
              <a:rPr lang="fr-FR" dirty="0"/>
              <a:t>Pas de précaution complémentaire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35697" y="3861048"/>
            <a:ext cx="583264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PRONOSTIC SEVERE</a:t>
            </a:r>
          </a:p>
          <a:p>
            <a:pPr marL="285750" indent="-285750">
              <a:buFontTx/>
              <a:buChar char="-"/>
            </a:pPr>
            <a:r>
              <a:rPr lang="fr-FR" dirty="0"/>
              <a:t>80% de mortalité sans traitement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15% de décès à 6 mois</a:t>
            </a:r>
          </a:p>
          <a:p>
            <a:pPr marL="285750" indent="-285750">
              <a:buFontTx/>
              <a:buChar char="-"/>
            </a:pPr>
            <a:r>
              <a:rPr lang="fr-FR" dirty="0"/>
              <a:t>Règle des 3 tiers</a:t>
            </a:r>
          </a:p>
          <a:p>
            <a:endParaRPr lang="fr-FR" dirty="0"/>
          </a:p>
          <a:p>
            <a:r>
              <a:rPr lang="fr-FR" b="1" dirty="0"/>
              <a:t>FACTEUR PRONOSTIQUE = PRECOCITE DU TRAITEMENT</a:t>
            </a:r>
          </a:p>
        </p:txBody>
      </p:sp>
      <p:cxnSp>
        <p:nvCxnSpPr>
          <p:cNvPr id="12" name="Connecteur droit 8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9"/>
          <p:cNvSpPr txBox="1"/>
          <p:nvPr/>
        </p:nvSpPr>
        <p:spPr>
          <a:xfrm>
            <a:off x="225970" y="44624"/>
            <a:ext cx="693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Méningo-encéphalite herpétique</a:t>
            </a:r>
          </a:p>
        </p:txBody>
      </p:sp>
      <p:pic>
        <p:nvPicPr>
          <p:cNvPr id="1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5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3834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67544" y="44624"/>
            <a:ext cx="5750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Grossesse et nouveau-né</a:t>
            </a:r>
          </a:p>
        </p:txBody>
      </p:sp>
      <p:pic>
        <p:nvPicPr>
          <p:cNvPr id="11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1" y="116632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836712"/>
            <a:ext cx="6832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Contamination du nouveau-né en per </a:t>
            </a:r>
            <a:r>
              <a:rPr lang="fr-FR" dirty="0" err="1"/>
              <a:t>partum</a:t>
            </a:r>
            <a:r>
              <a:rPr lang="fr-FR" dirty="0"/>
              <a:t> &gt;&gt; voie </a:t>
            </a:r>
            <a:r>
              <a:rPr lang="fr-FR" dirty="0" err="1"/>
              <a:t>trans</a:t>
            </a:r>
            <a:r>
              <a:rPr lang="fr-FR" dirty="0"/>
              <a:t>-placentaire</a:t>
            </a:r>
          </a:p>
          <a:p>
            <a:r>
              <a:rPr lang="fr-FR" dirty="0"/>
              <a:t>HSV-2 (75%)</a:t>
            </a:r>
          </a:p>
          <a:p>
            <a:r>
              <a:rPr lang="fr-FR" dirty="0"/>
              <a:t>Primo-infection (30-70%) &gt; récurrence (3%)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15878" y="4577878"/>
            <a:ext cx="476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Début des signes retardé : J4-J14 après infection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2555776" y="5003884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4499992" y="500388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796136" y="5003884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99279" y="5504690"/>
            <a:ext cx="310457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Disséminée hématogène (20-60%)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3248580" y="5504690"/>
            <a:ext cx="270000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Neurologique (30-40%)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003934" y="5504690"/>
            <a:ext cx="3104570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Cutanée ou muqueuse (30-40%)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7504" y="5939988"/>
            <a:ext cx="16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Mortalité : 30%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83836" y="5939988"/>
            <a:ext cx="15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Mortalité : 5%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070673" y="1628800"/>
            <a:ext cx="3816424" cy="2808312"/>
          </a:xfrm>
          <a:prstGeom prst="roundRect">
            <a:avLst>
              <a:gd name="adj" fmla="val 663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b="1" dirty="0"/>
              <a:t>CONDUITE A TENIR</a:t>
            </a:r>
          </a:p>
          <a:p>
            <a:r>
              <a:rPr lang="fr-FR" b="1" dirty="0"/>
              <a:t>- ATCD maternel sans lésion active </a:t>
            </a:r>
          </a:p>
          <a:p>
            <a:r>
              <a:rPr lang="fr-FR" dirty="0"/>
              <a:t>dépistage en per </a:t>
            </a:r>
            <a:r>
              <a:rPr lang="fr-FR" dirty="0" err="1"/>
              <a:t>partum</a:t>
            </a:r>
            <a:r>
              <a:rPr lang="fr-FR" dirty="0"/>
              <a:t> </a:t>
            </a:r>
          </a:p>
          <a:p>
            <a:r>
              <a:rPr lang="fr-FR" dirty="0"/>
              <a:t>désinfection vulvaire</a:t>
            </a:r>
          </a:p>
          <a:p>
            <a:r>
              <a:rPr lang="fr-FR" b="1" dirty="0"/>
              <a:t>- Lésions en fin de grossesse</a:t>
            </a:r>
          </a:p>
          <a:p>
            <a:r>
              <a:rPr lang="fr-FR" dirty="0"/>
              <a:t>traitement de la mère (val-ACV) </a:t>
            </a:r>
          </a:p>
          <a:p>
            <a:r>
              <a:rPr lang="fr-FR" b="1" dirty="0"/>
              <a:t>- Lésions actives en </a:t>
            </a:r>
            <a:r>
              <a:rPr lang="fr-FR" b="1" i="1" dirty="0"/>
              <a:t>per </a:t>
            </a:r>
            <a:r>
              <a:rPr lang="fr-FR" b="1" i="1" dirty="0" err="1"/>
              <a:t>partum</a:t>
            </a:r>
            <a:endParaRPr lang="fr-FR" b="1" i="1" dirty="0"/>
          </a:p>
          <a:p>
            <a:r>
              <a:rPr lang="fr-FR" dirty="0"/>
              <a:t>césarienne</a:t>
            </a:r>
          </a:p>
          <a:p>
            <a:r>
              <a:rPr lang="fr-FR" dirty="0"/>
              <a:t>si situation à risque : ACV IV chez nouveau-né</a:t>
            </a:r>
          </a:p>
        </p:txBody>
      </p:sp>
      <p:pic>
        <p:nvPicPr>
          <p:cNvPr id="20" name="Picture 2" descr="53-herpes-congenital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292121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25722" y="44624"/>
            <a:ext cx="666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Syndrome de Kaposi-</a:t>
            </a:r>
            <a:r>
              <a:rPr lang="fr-FR" sz="2800" b="1" dirty="0" err="1"/>
              <a:t>Juliusberg</a:t>
            </a:r>
            <a:endParaRPr lang="fr-FR" sz="2800" b="1" dirty="0"/>
          </a:p>
        </p:txBody>
      </p:sp>
      <p:pic>
        <p:nvPicPr>
          <p:cNvPr id="2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1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1560" y="7647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Surinfection à </a:t>
            </a:r>
            <a:r>
              <a:rPr lang="fr-FR" b="1" u="sng" dirty="0"/>
              <a:t>HSV</a:t>
            </a:r>
            <a:r>
              <a:rPr lang="fr-FR" b="1" dirty="0"/>
              <a:t> </a:t>
            </a:r>
            <a:r>
              <a:rPr lang="fr-FR" dirty="0"/>
              <a:t>ou</a:t>
            </a:r>
            <a:r>
              <a:rPr lang="fr-FR" b="1" dirty="0"/>
              <a:t> </a:t>
            </a:r>
            <a:r>
              <a:rPr lang="fr-FR" b="1" u="sng" dirty="0"/>
              <a:t>VZV</a:t>
            </a:r>
            <a:r>
              <a:rPr lang="fr-FR" b="1" dirty="0"/>
              <a:t> </a:t>
            </a:r>
            <a:r>
              <a:rPr lang="fr-FR" dirty="0"/>
              <a:t>d’une </a:t>
            </a:r>
            <a:r>
              <a:rPr lang="fr-FR" b="1" dirty="0">
                <a:solidFill>
                  <a:srgbClr val="FF0000"/>
                </a:solidFill>
              </a:rPr>
              <a:t>dermatite </a:t>
            </a:r>
            <a:r>
              <a:rPr lang="fr-FR" b="1" dirty="0" err="1">
                <a:solidFill>
                  <a:srgbClr val="FF0000"/>
                </a:solidFill>
              </a:rPr>
              <a:t>atopique</a:t>
            </a:r>
            <a:endParaRPr lang="fr-FR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/>
              <a:t>Evolution « explosive » : début au visage puis extension rapide, nécrose (</a:t>
            </a:r>
            <a:r>
              <a:rPr lang="fr-FR" dirty="0" err="1"/>
              <a:t>pustulose</a:t>
            </a:r>
            <a:r>
              <a:rPr lang="fr-FR" dirty="0"/>
              <a:t> </a:t>
            </a:r>
            <a:r>
              <a:rPr lang="fr-FR" dirty="0" err="1"/>
              <a:t>varioliforme</a:t>
            </a:r>
            <a:r>
              <a:rPr lang="fr-FR" dirty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/>
              <a:t>Rechercher une atteinte viscérale grave (oculaire, neurologique …)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37" y="1993262"/>
            <a:ext cx="3699423" cy="450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39208" r="51369" b="39406"/>
          <a:stretch/>
        </p:blipFill>
        <p:spPr bwMode="auto">
          <a:xfrm>
            <a:off x="4360168" y="1964687"/>
            <a:ext cx="4536504" cy="30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14076" y="5805264"/>
            <a:ext cx="3096344" cy="936104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</a:rPr>
              <a:t>Hospitalisation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ACICLOVIR IV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A7E5DC-B984-47FE-AD03-A969D8E6DD20}"/>
              </a:ext>
            </a:extLst>
          </p:cNvPr>
          <p:cNvSpPr txBox="1"/>
          <p:nvPr/>
        </p:nvSpPr>
        <p:spPr>
          <a:xfrm>
            <a:off x="5638393" y="5590981"/>
            <a:ext cx="3300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Prévention : éducation des parents d’enfants </a:t>
            </a:r>
            <a:r>
              <a:rPr lang="fr-FR" dirty="0" err="1"/>
              <a:t>atopiques</a:t>
            </a:r>
            <a:r>
              <a:rPr lang="fr-FR" dirty="0"/>
              <a:t> +++</a:t>
            </a:r>
          </a:p>
        </p:txBody>
      </p:sp>
      <p:pic>
        <p:nvPicPr>
          <p:cNvPr id="48130" name="Picture 2" descr="icône d'ampoule vectorielle dessinée à la main avec concept d'idée 5902885  Art vectoriel chez Vecteezy">
            <a:extLst>
              <a:ext uri="{FF2B5EF4-FFF2-40B4-BE49-F238E27FC236}">
                <a16:creationId xmlns:a16="http://schemas.microsoft.com/office/drawing/2014/main" id="{BA0134E8-85DD-447F-9951-5B1FCD7C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58" y="5207971"/>
            <a:ext cx="1292568" cy="12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15573" y="44624"/>
            <a:ext cx="1736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Diagnostic</a:t>
            </a:r>
          </a:p>
        </p:txBody>
      </p:sp>
      <p:sp>
        <p:nvSpPr>
          <p:cNvPr id="2" name="Ellipse 1"/>
          <p:cNvSpPr/>
          <p:nvPr/>
        </p:nvSpPr>
        <p:spPr>
          <a:xfrm>
            <a:off x="2771996" y="980728"/>
            <a:ext cx="3600204" cy="7200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AVANT TOUT CLINIQUE !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535996" y="1556792"/>
            <a:ext cx="0" cy="576064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627784" y="2132856"/>
            <a:ext cx="5993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Indications de confirmation diagnostique :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Sévérité du tableau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Terrain : immunodéprimé, nouveau né, sujet âgé, femme enceinte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Doute diagnostique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478" y="40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15573" y="44624"/>
            <a:ext cx="1736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Diagnostic</a:t>
            </a:r>
          </a:p>
        </p:txBody>
      </p:sp>
      <p:sp>
        <p:nvSpPr>
          <p:cNvPr id="2" name="Ellipse 1"/>
          <p:cNvSpPr/>
          <p:nvPr/>
        </p:nvSpPr>
        <p:spPr>
          <a:xfrm>
            <a:off x="2699890" y="939363"/>
            <a:ext cx="3672212" cy="72008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AVANT TOUT CLINIQUE !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535996" y="1556792"/>
            <a:ext cx="0" cy="576064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627784" y="2132856"/>
            <a:ext cx="5993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Indications de confirmation diagnostique :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Sévérité du tableau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Terrain : immunodéprimé, nouveau né, sujet âgé, femme enceinte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Doute diagnostique</a:t>
            </a:r>
          </a:p>
        </p:txBody>
      </p:sp>
      <p:sp>
        <p:nvSpPr>
          <p:cNvPr id="8" name="ZoneTexte 13"/>
          <p:cNvSpPr txBox="1"/>
          <p:nvPr/>
        </p:nvSpPr>
        <p:spPr>
          <a:xfrm>
            <a:off x="315573" y="3957901"/>
            <a:ext cx="8120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b="1" dirty="0"/>
              <a:t>écouvillon des lésions +++ avec dispositif approprié!</a:t>
            </a:r>
          </a:p>
          <a:p>
            <a:pPr marL="285750" indent="-285750">
              <a:buFontTx/>
              <a:buChar char="-"/>
            </a:pPr>
            <a:r>
              <a:rPr lang="fr-FR" sz="1600" b="1" dirty="0"/>
              <a:t>écouvillon oral (dépistage greffés de moelle)</a:t>
            </a:r>
          </a:p>
          <a:p>
            <a:pPr marL="285750" indent="-285750">
              <a:buFontTx/>
              <a:buChar char="-"/>
            </a:pPr>
            <a:r>
              <a:rPr lang="fr-FR" sz="1600" b="1" dirty="0"/>
              <a:t>LCR+++ pour méningo-encéphalite herpétique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humeur oculaire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sang total, prélèvements respiratoires si forme grave de l’immunodéprimé ou patient de réa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liquide amniotique</a:t>
            </a:r>
          </a:p>
        </p:txBody>
      </p:sp>
      <p:sp>
        <p:nvSpPr>
          <p:cNvPr id="10" name="Rectangle à coins arrondis 18"/>
          <p:cNvSpPr/>
          <p:nvPr/>
        </p:nvSpPr>
        <p:spPr>
          <a:xfrm>
            <a:off x="6276573" y="3762760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fr-FR" b="1" dirty="0"/>
              <a:t>PCR +++</a:t>
            </a:r>
          </a:p>
        </p:txBody>
      </p:sp>
      <p:sp>
        <p:nvSpPr>
          <p:cNvPr id="12" name="Rectangle à coins arrondis 20"/>
          <p:cNvSpPr/>
          <p:nvPr/>
        </p:nvSpPr>
        <p:spPr>
          <a:xfrm>
            <a:off x="6248562" y="5577505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fr-FR" b="1" dirty="0"/>
              <a:t>Sérologie</a:t>
            </a:r>
          </a:p>
        </p:txBody>
      </p:sp>
      <p:sp>
        <p:nvSpPr>
          <p:cNvPr id="13" name="ZoneTexte 21"/>
          <p:cNvSpPr txBox="1"/>
          <p:nvPr/>
        </p:nvSpPr>
        <p:spPr>
          <a:xfrm>
            <a:off x="352826" y="5605365"/>
            <a:ext cx="515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b="1" dirty="0"/>
              <a:t>Etablissement du statut immunitaire avant greffe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5761" y="3588348"/>
            <a:ext cx="570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b="1" dirty="0"/>
              <a:t>Infection en cours </a:t>
            </a:r>
            <a:r>
              <a:rPr lang="fr-FR" b="1" dirty="0">
                <a:sym typeface="Wingdings" pitchFamily="2" charset="2"/>
              </a:rPr>
              <a:t> détection directe du génome viral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43449" y="5871054"/>
            <a:ext cx="343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Pas d’intérêt pour un diagnostic d’infection en cours</a:t>
            </a:r>
          </a:p>
        </p:txBody>
      </p:sp>
      <p:sp>
        <p:nvSpPr>
          <p:cNvPr id="20" name="Rectangle à coins arrondis 18"/>
          <p:cNvSpPr/>
          <p:nvPr/>
        </p:nvSpPr>
        <p:spPr>
          <a:xfrm>
            <a:off x="6276573" y="4264291"/>
            <a:ext cx="2232248" cy="703386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fr-FR" sz="1200" dirty="0"/>
              <a:t>Culture cellulaire réservée aux labos spécialisés (identification de nouvelles mutation de résistance aux antiviraux)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5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Figure1 Han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818546" cy="577262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907704" y="1700808"/>
            <a:ext cx="1008112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67744" y="2852936"/>
            <a:ext cx="864096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236296" y="2564904"/>
            <a:ext cx="1008112" cy="57606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2987824" y="3356992"/>
            <a:ext cx="1080120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err="1">
                <a:solidFill>
                  <a:schemeClr val="tx1"/>
                </a:solidFill>
              </a:rPr>
              <a:t>Thymidine</a:t>
            </a:r>
            <a:r>
              <a:rPr lang="fr-FR" sz="1000" b="1" dirty="0">
                <a:solidFill>
                  <a:schemeClr val="tx1"/>
                </a:solidFill>
              </a:rPr>
              <a:t> kinase virale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76817" y="5744289"/>
            <a:ext cx="185136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ADN polymérase virale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1760" y="620688"/>
            <a:ext cx="20162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75856" y="1556792"/>
            <a:ext cx="7920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9912" y="2064627"/>
            <a:ext cx="93610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572000" y="1484784"/>
            <a:ext cx="1008112" cy="1368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059028" y="3068960"/>
            <a:ext cx="914289" cy="12408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247964" y="2564904"/>
            <a:ext cx="200861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010934" y="1920611"/>
            <a:ext cx="200861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923928" y="3212976"/>
            <a:ext cx="424466" cy="2940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505752" y="4221088"/>
            <a:ext cx="786328" cy="1086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448825" y="4221088"/>
            <a:ext cx="267191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816808" y="5229200"/>
            <a:ext cx="185293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DC8FCD3-EB8A-441A-9A99-A0A07C74373F}"/>
              </a:ext>
            </a:extLst>
          </p:cNvPr>
          <p:cNvSpPr txBox="1"/>
          <p:nvPr/>
        </p:nvSpPr>
        <p:spPr>
          <a:xfrm>
            <a:off x="395536" y="63000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Cf. item 177</a:t>
            </a:r>
          </a:p>
        </p:txBody>
      </p:sp>
    </p:spTree>
    <p:extLst>
      <p:ext uri="{BB962C8B-B14F-4D97-AF65-F5344CB8AC3E}">
        <p14:creationId xmlns:p14="http://schemas.microsoft.com/office/powerpoint/2010/main" val="902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07504" y="44624"/>
            <a:ext cx="1932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Traitement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9072" y="954594"/>
            <a:ext cx="6935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u="sng" dirty="0"/>
              <a:t>Aciclovir</a:t>
            </a:r>
            <a:r>
              <a:rPr lang="fr-FR" dirty="0"/>
              <a:t> ACV (ZOVIRAX®)</a:t>
            </a:r>
            <a:br>
              <a:rPr lang="fr-FR" dirty="0"/>
            </a:br>
            <a:r>
              <a:rPr lang="fr-FR" dirty="0"/>
              <a:t>IV+++ Existe aussi </a:t>
            </a:r>
            <a:r>
              <a:rPr lang="fr-FR" i="1" dirty="0"/>
              <a:t>per os</a:t>
            </a:r>
            <a:r>
              <a:rPr lang="fr-FR" dirty="0"/>
              <a:t> </a:t>
            </a:r>
            <a:r>
              <a:rPr lang="fr-FR" i="1" dirty="0"/>
              <a:t>(ne pas utiliser) </a:t>
            </a:r>
            <a:r>
              <a:rPr lang="fr-FR" dirty="0"/>
              <a:t>ou topique</a:t>
            </a:r>
            <a:br>
              <a:rPr lang="fr-FR" dirty="0"/>
            </a:br>
            <a:r>
              <a:rPr lang="fr-FR" b="1" dirty="0"/>
              <a:t>Toxicité rénale +++</a:t>
            </a:r>
          </a:p>
          <a:p>
            <a:endParaRPr lang="fr-FR" b="1" dirty="0"/>
          </a:p>
          <a:p>
            <a:pPr marL="285750" indent="-285750">
              <a:buFontTx/>
              <a:buChar char="-"/>
            </a:pPr>
            <a:r>
              <a:rPr lang="fr-FR" b="1" u="sng" dirty="0" err="1"/>
              <a:t>Valaciclovir</a:t>
            </a:r>
            <a:r>
              <a:rPr lang="fr-FR" dirty="0"/>
              <a:t> Val-ACV (ZELITREX®), </a:t>
            </a:r>
            <a:r>
              <a:rPr lang="fr-FR" b="1" u="sng" dirty="0" err="1"/>
              <a:t>Famciclovir</a:t>
            </a:r>
            <a:r>
              <a:rPr lang="fr-FR" dirty="0"/>
              <a:t> (ORAVIR®)</a:t>
            </a:r>
            <a:br>
              <a:rPr lang="fr-FR" dirty="0"/>
            </a:br>
            <a:r>
              <a:rPr lang="fr-FR" i="1" dirty="0"/>
              <a:t>Per os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9532" y="2909843"/>
            <a:ext cx="8352928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		</a:t>
            </a:r>
            <a:r>
              <a:rPr lang="fr-FR" b="1" dirty="0"/>
              <a:t>Primo-infection	Récurrence</a:t>
            </a:r>
          </a:p>
          <a:p>
            <a:endParaRPr lang="fr-FR" dirty="0"/>
          </a:p>
          <a:p>
            <a:r>
              <a:rPr lang="fr-FR" b="1" dirty="0"/>
              <a:t>HSV-1</a:t>
            </a:r>
            <a:r>
              <a:rPr lang="fr-FR" dirty="0"/>
              <a:t>		Val-ACV (10j)	+/- Val-ACV (traitement minute ou sur 5j)</a:t>
            </a:r>
          </a:p>
          <a:p>
            <a:r>
              <a:rPr lang="fr-FR" b="1" dirty="0"/>
              <a:t>HSV-2</a:t>
            </a:r>
            <a:r>
              <a:rPr lang="fr-FR" dirty="0"/>
              <a:t>		Val-ACV (10j)	Val-ACV (5j)</a:t>
            </a:r>
          </a:p>
          <a:p>
            <a:endParaRPr lang="fr-FR" dirty="0"/>
          </a:p>
          <a:p>
            <a:r>
              <a:rPr lang="fr-FR" b="1" dirty="0"/>
              <a:t>Atteinte viscérale grave</a:t>
            </a:r>
            <a:r>
              <a:rPr lang="fr-FR" dirty="0"/>
              <a:t>	        ACV IV</a:t>
            </a:r>
          </a:p>
          <a:p>
            <a:r>
              <a:rPr lang="fr-FR" b="1" dirty="0"/>
              <a:t>Immunodéprimé</a:t>
            </a:r>
            <a:r>
              <a:rPr lang="fr-FR" dirty="0"/>
              <a:t>		        ACV IV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47792" y="5301208"/>
            <a:ext cx="8896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Prévention des récurrences</a:t>
            </a:r>
          </a:p>
          <a:p>
            <a:pPr marL="285750" indent="-285750">
              <a:buFontTx/>
              <a:buChar char="-"/>
            </a:pPr>
            <a:r>
              <a:rPr lang="fr-FR" dirty="0"/>
              <a:t>Indiqué si &gt; 6 récurrences / an, ou chez l’immunodéprimé sévère</a:t>
            </a:r>
          </a:p>
          <a:p>
            <a:pPr marL="285750" indent="-285750">
              <a:buFontTx/>
              <a:buChar char="-"/>
            </a:pPr>
            <a:r>
              <a:rPr lang="fr-FR" dirty="0"/>
              <a:t>Val-ACV per os</a:t>
            </a:r>
          </a:p>
          <a:p>
            <a:pPr marL="285750" indent="-285750">
              <a:buFontTx/>
              <a:buChar char="-"/>
            </a:pPr>
            <a:r>
              <a:rPr lang="fr-FR" dirty="0"/>
              <a:t>Uniquement suspensif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978" y="22939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07504" y="44624"/>
            <a:ext cx="79600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Traitements disponibles en usage compassionnel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5536" y="1412776"/>
            <a:ext cx="83931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Inhibiteurs de l’hélicase </a:t>
            </a:r>
            <a:r>
              <a:rPr lang="fr-FR" sz="1600" b="1" dirty="0" err="1"/>
              <a:t>primase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b="1" dirty="0" err="1"/>
              <a:t>Amenamevir</a:t>
            </a:r>
            <a:r>
              <a:rPr lang="fr-FR" sz="1600" dirty="0"/>
              <a:t> (</a:t>
            </a:r>
            <a:r>
              <a:rPr lang="fr-FR" sz="1600" dirty="0" err="1"/>
              <a:t>Amenalief</a:t>
            </a:r>
            <a:r>
              <a:rPr lang="fr-FR" sz="1600" dirty="0"/>
              <a:t>®) (</a:t>
            </a:r>
            <a:r>
              <a:rPr lang="fr-FR" sz="1600" dirty="0" err="1"/>
              <a:t>cps</a:t>
            </a:r>
            <a:r>
              <a:rPr lang="fr-FR" sz="1600" dirty="0"/>
              <a:t> 200mg)</a:t>
            </a:r>
          </a:p>
          <a:p>
            <a:r>
              <a:rPr lang="fr-FR" sz="1600" dirty="0"/>
              <a:t>200 à 400mg/j</a:t>
            </a:r>
          </a:p>
          <a:p>
            <a:r>
              <a:rPr lang="fr-FR" sz="1600" dirty="0"/>
              <a:t>Infection sévère à HSV (dont la kératite herpétique) ou au VZV (dont le zona ophtalmique) </a:t>
            </a:r>
          </a:p>
          <a:p>
            <a:r>
              <a:rPr lang="fr-FR" sz="1600" dirty="0"/>
              <a:t>en situation d’échec, de résistance, d’intolérance ou de contre-indication </a:t>
            </a:r>
          </a:p>
          <a:p>
            <a:r>
              <a:rPr lang="fr-FR" sz="1600" dirty="0"/>
              <a:t>au (val)</a:t>
            </a:r>
            <a:r>
              <a:rPr lang="fr-FR" sz="1600" dirty="0" err="1"/>
              <a:t>aciclovir</a:t>
            </a:r>
            <a:r>
              <a:rPr lang="fr-FR" sz="1600" dirty="0"/>
              <a:t>, </a:t>
            </a:r>
            <a:r>
              <a:rPr lang="fr-FR" sz="1600" dirty="0" err="1"/>
              <a:t>ganciclovir</a:t>
            </a:r>
            <a:r>
              <a:rPr lang="fr-FR" sz="1600" dirty="0"/>
              <a:t>, </a:t>
            </a:r>
            <a:r>
              <a:rPr lang="fr-FR" sz="1600" dirty="0" err="1"/>
              <a:t>famciclovir</a:t>
            </a:r>
            <a:r>
              <a:rPr lang="fr-FR" sz="1600" dirty="0"/>
              <a:t> et </a:t>
            </a:r>
            <a:r>
              <a:rPr lang="fr-FR" sz="1600" dirty="0" err="1"/>
              <a:t>foscarnet</a:t>
            </a: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b="1" dirty="0" err="1"/>
              <a:t>Pritélivir</a:t>
            </a:r>
            <a:r>
              <a:rPr lang="fr-FR" sz="1600" dirty="0"/>
              <a:t> (</a:t>
            </a:r>
            <a:r>
              <a:rPr lang="fr-FR" sz="1600" dirty="0" err="1"/>
              <a:t>cps</a:t>
            </a:r>
            <a:r>
              <a:rPr lang="fr-FR" sz="1600" dirty="0"/>
              <a:t> 100mg)</a:t>
            </a:r>
          </a:p>
          <a:p>
            <a:r>
              <a:rPr lang="fr-FR" sz="1600" dirty="0"/>
              <a:t>400mg à J1 puis 100mg/j </a:t>
            </a:r>
          </a:p>
          <a:p>
            <a:r>
              <a:rPr lang="fr-FR" sz="1600" dirty="0"/>
              <a:t>Durée : 28j max. Pouvant être prolongé de 14j</a:t>
            </a:r>
          </a:p>
          <a:p>
            <a:r>
              <a:rPr lang="fr-FR" sz="1600" dirty="0"/>
              <a:t>Chez adulte ID en situation d’échec, de résistance, d’intolérance ou de CI au </a:t>
            </a:r>
            <a:r>
              <a:rPr lang="fr-FR" sz="1600" dirty="0" err="1"/>
              <a:t>ValACV</a:t>
            </a:r>
            <a:r>
              <a:rPr lang="fr-FR" sz="1600" dirty="0"/>
              <a:t> et au </a:t>
            </a:r>
            <a:r>
              <a:rPr lang="fr-FR" sz="1600" dirty="0" err="1"/>
              <a:t>foscarnet</a:t>
            </a:r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345" y="44624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23528" y="260648"/>
            <a:ext cx="7710853" cy="106502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800" b="1" dirty="0">
                <a:solidFill>
                  <a:srgbClr val="FF0000"/>
                </a:solidFill>
              </a:rPr>
              <a:t>Vous connaissez sans doute déjà un peu ces virus !</a:t>
            </a:r>
            <a:endParaRPr lang="fr-FR" sz="2800" b="1" i="1" dirty="0">
              <a:solidFill>
                <a:srgbClr val="FF0000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8112125" y="0"/>
            <a:ext cx="1042988" cy="3333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12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2219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755576" y="1700808"/>
            <a:ext cx="655272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2000" b="1" dirty="0"/>
              <a:t>«Bouton de fièvre»			HSV-1</a:t>
            </a:r>
          </a:p>
          <a:p>
            <a:pPr marL="0" indent="0" eaLnBrk="1" hangingPunct="1">
              <a:buNone/>
              <a:defRPr/>
            </a:pPr>
            <a:r>
              <a:rPr lang="fr-FR" altLang="fr-FR" sz="2000" b="1" dirty="0"/>
              <a:t>Herpès génital 				HSV-2</a:t>
            </a:r>
          </a:p>
          <a:p>
            <a:pPr marL="0" indent="0" eaLnBrk="1" hangingPunct="1">
              <a:buNone/>
              <a:defRPr/>
            </a:pPr>
            <a:r>
              <a:rPr lang="fr-FR" altLang="fr-FR" sz="2000" b="1" dirty="0"/>
              <a:t>Varicelle/Zona				VZV</a:t>
            </a:r>
          </a:p>
          <a:p>
            <a:pPr marL="0" indent="0" eaLnBrk="1" hangingPunct="1">
              <a:buNone/>
              <a:defRPr/>
            </a:pPr>
            <a:endParaRPr lang="fr-FR" altLang="fr-FR" sz="2000" b="1" dirty="0"/>
          </a:p>
          <a:p>
            <a:pPr marL="0" indent="0" eaLnBrk="1" hangingPunct="1">
              <a:buNone/>
              <a:defRPr/>
            </a:pPr>
            <a:endParaRPr lang="fr-FR" altLang="fr-FR" sz="2000" b="1" dirty="0"/>
          </a:p>
          <a:p>
            <a:pPr marL="0" indent="0" eaLnBrk="1" hangingPunct="1">
              <a:buNone/>
              <a:defRPr/>
            </a:pPr>
            <a:r>
              <a:rPr lang="fr-FR" altLang="fr-FR" sz="2000" b="1" dirty="0"/>
              <a:t>Roséole	infantile				HHV-6 et -7 </a:t>
            </a:r>
          </a:p>
          <a:p>
            <a:pPr eaLnBrk="1" hangingPunct="1">
              <a:defRPr/>
            </a:pPr>
            <a:endParaRPr lang="fr-FR" altLang="fr-FR" sz="2000" b="1" dirty="0"/>
          </a:p>
          <a:p>
            <a:pPr eaLnBrk="1" hangingPunct="1">
              <a:defRPr/>
            </a:pPr>
            <a:endParaRPr lang="fr-FR" altLang="fr-FR" sz="2000" b="1" dirty="0"/>
          </a:p>
          <a:p>
            <a:pPr marL="0" indent="0" eaLnBrk="1" hangingPunct="1">
              <a:buNone/>
              <a:defRPr/>
            </a:pPr>
            <a:r>
              <a:rPr lang="fr-FR" altLang="fr-FR" sz="2000" b="1" dirty="0"/>
              <a:t>«Maladie du Baiser»			EBV</a:t>
            </a:r>
            <a:r>
              <a:rPr lang="fr-FR" altLang="fr-FR" sz="2000" b="1" i="1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fr-FR" altLang="fr-FR" sz="2000" b="1" dirty="0"/>
              <a:t>Syndrome </a:t>
            </a:r>
            <a:r>
              <a:rPr lang="fr-FR" altLang="fr-FR" sz="2000" b="1" dirty="0" err="1"/>
              <a:t>mononucléosique</a:t>
            </a:r>
            <a:r>
              <a:rPr lang="fr-FR" altLang="fr-FR" sz="2000" b="1" dirty="0"/>
              <a:t>		CMV, EBV</a:t>
            </a:r>
          </a:p>
          <a:p>
            <a:pPr eaLnBrk="1" hangingPunct="1">
              <a:defRPr/>
            </a:pPr>
            <a:endParaRPr lang="fr-FR" altLang="fr-FR" sz="2000" b="1" dirty="0"/>
          </a:p>
          <a:p>
            <a:pPr marL="0" indent="0" eaLnBrk="1" hangingPunct="1">
              <a:buNone/>
              <a:defRPr/>
            </a:pPr>
            <a:r>
              <a:rPr lang="fr-FR" altLang="fr-FR" sz="2000" b="1" dirty="0"/>
              <a:t>Maladie de Kaposi			HHV-8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4" y="4454319"/>
            <a:ext cx="2093302" cy="209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039" y="166687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52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1"/>
          <p:cNvSpPr>
            <a:spLocks noGrp="1"/>
          </p:cNvSpPr>
          <p:nvPr>
            <p:ph type="title" idx="4294967295"/>
          </p:nvPr>
        </p:nvSpPr>
        <p:spPr>
          <a:xfrm>
            <a:off x="1043608" y="332581"/>
            <a:ext cx="6912768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>
                <a:latin typeface="Calibri" charset="0"/>
              </a:rPr>
              <a:t>A RETENIR / Virus Herpes Simplex</a:t>
            </a:r>
          </a:p>
        </p:txBody>
      </p:sp>
      <p:sp>
        <p:nvSpPr>
          <p:cNvPr id="8909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611560" y="1556792"/>
            <a:ext cx="7776864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pPr algn="just" eaLnBrk="1" hangingPunct="1">
              <a:buFont typeface="Lucida Grande"/>
              <a:buChar char="-"/>
            </a:pPr>
            <a:r>
              <a:rPr lang="fr-FR" sz="2400" dirty="0">
                <a:cs typeface="Times New Roman" charset="0"/>
              </a:rPr>
              <a:t>Transmission par contact interhumain étroit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cs typeface="Times New Roman" charset="0"/>
              </a:rPr>
              <a:t>Latence à vie/réactivation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solidFill>
                  <a:srgbClr val="008000"/>
                </a:solidFill>
                <a:cs typeface="Times New Roman" charset="0"/>
              </a:rPr>
              <a:t>Primo-infection et réactivation(s) souvent </a:t>
            </a:r>
            <a:r>
              <a:rPr lang="fr-FR" sz="2400" b="1" u="sng" dirty="0">
                <a:solidFill>
                  <a:srgbClr val="008000"/>
                </a:solidFill>
                <a:cs typeface="Times New Roman" charset="0"/>
              </a:rPr>
              <a:t>A</a:t>
            </a:r>
            <a:r>
              <a:rPr lang="fr-FR" sz="2400" dirty="0">
                <a:solidFill>
                  <a:srgbClr val="008000"/>
                </a:solidFill>
                <a:cs typeface="Times New Roman" charset="0"/>
              </a:rPr>
              <a:t>symptomatiques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 err="1">
                <a:solidFill>
                  <a:srgbClr val="000000"/>
                </a:solidFill>
                <a:cs typeface="Times New Roman" charset="0"/>
              </a:rPr>
              <a:t>Gingivo</a:t>
            </a:r>
            <a:r>
              <a:rPr lang="fr-FR" sz="2400" dirty="0">
                <a:solidFill>
                  <a:srgbClr val="000000"/>
                </a:solidFill>
                <a:cs typeface="Times New Roman" charset="0"/>
              </a:rPr>
              <a:t>-stomatite et herpès génital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solidFill>
                  <a:srgbClr val="FF0000"/>
                </a:solidFill>
                <a:cs typeface="Times New Roman" charset="0"/>
                <a:sym typeface="Wingdings" charset="0"/>
              </a:rPr>
              <a:t>Gravité = encéphalite, infection néonatale à HSV, kératite, </a:t>
            </a:r>
            <a:r>
              <a:rPr lang="fr-FR" sz="2400" dirty="0" err="1">
                <a:solidFill>
                  <a:srgbClr val="FF0000"/>
                </a:solidFill>
                <a:cs typeface="Times New Roman" charset="0"/>
                <a:sym typeface="Wingdings" charset="0"/>
              </a:rPr>
              <a:t>Sd</a:t>
            </a:r>
            <a:r>
              <a:rPr lang="fr-FR" sz="2400" dirty="0">
                <a:solidFill>
                  <a:srgbClr val="FF0000"/>
                </a:solidFill>
                <a:cs typeface="Times New Roman" charset="0"/>
                <a:sym typeface="Wingdings" charset="0"/>
              </a:rPr>
              <a:t> KJ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cs typeface="Times New Roman" charset="0"/>
                <a:sym typeface="Wingdings" charset="0"/>
              </a:rPr>
              <a:t>Diagnostic direct :  </a:t>
            </a:r>
          </a:p>
          <a:p>
            <a:pPr lvl="1" algn="just" eaLnBrk="1" hangingPunct="1">
              <a:lnSpc>
                <a:spcPct val="120000"/>
              </a:lnSpc>
              <a:buFont typeface="Arial"/>
              <a:buChar char="•"/>
            </a:pPr>
            <a:r>
              <a:rPr lang="fr-FR" sz="2400" dirty="0">
                <a:cs typeface="Times New Roman" charset="0"/>
                <a:sym typeface="Wingdings" charset="0"/>
              </a:rPr>
              <a:t>génome/prélèvements périphériques </a:t>
            </a:r>
          </a:p>
          <a:p>
            <a:pPr lvl="1" algn="just" eaLnBrk="1" hangingPunct="1">
              <a:lnSpc>
                <a:spcPct val="120000"/>
              </a:lnSpc>
              <a:buFont typeface="Arial"/>
              <a:buChar char="•"/>
            </a:pPr>
            <a:r>
              <a:rPr lang="fr-FR" sz="2400" dirty="0">
                <a:cs typeface="Times New Roman" charset="0"/>
                <a:sym typeface="Wingdings" charset="0"/>
              </a:rPr>
              <a:t>génome/LCR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solidFill>
                  <a:srgbClr val="174E9B"/>
                </a:solidFill>
                <a:cs typeface="Times New Roman" charset="0"/>
                <a:sym typeface="Wingdings" charset="0"/>
              </a:rPr>
              <a:t>Traitements antiviraux disponibles en 1</a:t>
            </a:r>
            <a:r>
              <a:rPr lang="fr-FR" sz="2400" baseline="30000" dirty="0">
                <a:solidFill>
                  <a:srgbClr val="174E9B"/>
                </a:solidFill>
                <a:cs typeface="Times New Roman" charset="0"/>
                <a:sym typeface="Wingdings" charset="0"/>
              </a:rPr>
              <a:t>ère</a:t>
            </a:r>
            <a:r>
              <a:rPr lang="fr-FR" sz="2400" dirty="0">
                <a:solidFill>
                  <a:srgbClr val="174E9B"/>
                </a:solidFill>
                <a:cs typeface="Times New Roman" charset="0"/>
                <a:sym typeface="Wingdings" charset="0"/>
              </a:rPr>
              <a:t> intention : </a:t>
            </a:r>
            <a:r>
              <a:rPr lang="fr-FR" sz="2400" b="1" dirty="0" err="1">
                <a:solidFill>
                  <a:srgbClr val="174E9B"/>
                </a:solidFill>
                <a:cs typeface="Times New Roman" charset="0"/>
                <a:sym typeface="Wingdings" charset="0"/>
              </a:rPr>
              <a:t>Aciclovir</a:t>
            </a:r>
            <a:endParaRPr lang="fr-FR" sz="2400" b="1" dirty="0">
              <a:solidFill>
                <a:srgbClr val="174E9B"/>
              </a:solidFill>
              <a:cs typeface="Times New Roman" charset="0"/>
              <a:sym typeface="Wingdings" charset="0"/>
            </a:endParaRPr>
          </a:p>
          <a:p>
            <a:pPr eaLnBrk="1" hangingPunct="1"/>
            <a:endParaRPr lang="fr-FR" sz="2400" dirty="0">
              <a:solidFill>
                <a:srgbClr val="F79646"/>
              </a:solidFill>
              <a:latin typeface="Calibri" charset="0"/>
            </a:endParaRPr>
          </a:p>
        </p:txBody>
      </p:sp>
      <p:pic>
        <p:nvPicPr>
          <p:cNvPr id="89095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589"/>
            <a:ext cx="720080" cy="7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3245495"/>
            <a:ext cx="47858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/>
              <a:t>Varicelle-zona </a:t>
            </a:r>
            <a:r>
              <a:rPr lang="fr-FR" sz="3400" b="1" dirty="0" smtClean="0"/>
              <a:t>virus (VZV)</a:t>
            </a:r>
            <a:endParaRPr lang="fr-FR" sz="3400" b="1" dirty="0"/>
          </a:p>
        </p:txBody>
      </p:sp>
    </p:spTree>
    <p:extLst>
      <p:ext uri="{BB962C8B-B14F-4D97-AF65-F5344CB8AC3E}">
        <p14:creationId xmlns:p14="http://schemas.microsoft.com/office/powerpoint/2010/main" val="2004304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558480"/>
              </p:ext>
            </p:extLst>
          </p:nvPr>
        </p:nvGraphicFramePr>
        <p:xfrm>
          <a:off x="755576" y="560965"/>
          <a:ext cx="7704856" cy="526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07989" y="1168967"/>
            <a:ext cx="5058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/>
              <a:t>Séroprévalence</a:t>
            </a:r>
            <a:r>
              <a:rPr lang="en-US" sz="2000" b="1" dirty="0"/>
              <a:t> en France en </a:t>
            </a:r>
            <a:r>
              <a:rPr lang="en-US" sz="2000" b="1" dirty="0" err="1"/>
              <a:t>fonction</a:t>
            </a:r>
            <a:r>
              <a:rPr lang="en-US" sz="2000" b="1" dirty="0"/>
              <a:t> de </a:t>
            </a:r>
            <a:r>
              <a:rPr lang="en-US" sz="2000" b="1" dirty="0" err="1"/>
              <a:t>l’âge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4365104"/>
            <a:ext cx="561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âge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882412" y="1572963"/>
            <a:ext cx="315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07022"/>
            <a:ext cx="6506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France = </a:t>
            </a:r>
            <a:r>
              <a:rPr lang="en-US" sz="2000" b="1" u="sng" dirty="0"/>
              <a:t>PAS</a:t>
            </a:r>
            <a:r>
              <a:rPr lang="en-US" sz="2000" dirty="0"/>
              <a:t> de vaccination </a:t>
            </a:r>
            <a:r>
              <a:rPr lang="en-US" sz="2000" dirty="0" err="1"/>
              <a:t>universelle</a:t>
            </a:r>
            <a:r>
              <a:rPr lang="en-US" sz="2000" dirty="0"/>
              <a:t> </a:t>
            </a:r>
            <a:r>
              <a:rPr lang="en-US" sz="2000" dirty="0" err="1"/>
              <a:t>dans</a:t>
            </a:r>
            <a:r>
              <a:rPr lang="en-US" sz="2000" dirty="0"/>
              <a:t> </a:t>
            </a:r>
            <a:r>
              <a:rPr lang="en-US" sz="2000" dirty="0" err="1"/>
              <a:t>l’enfance</a:t>
            </a:r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 err="1" smtClean="0"/>
              <a:t>vaccin</a:t>
            </a:r>
            <a:r>
              <a:rPr lang="en-US" sz="2000" dirty="0" smtClean="0"/>
              <a:t> </a:t>
            </a:r>
            <a:r>
              <a:rPr lang="en-US" sz="2000" dirty="0" err="1"/>
              <a:t>indiqué</a:t>
            </a:r>
            <a:r>
              <a:rPr lang="en-US" sz="2000" dirty="0"/>
              <a:t> à </a:t>
            </a:r>
            <a:r>
              <a:rPr lang="en-US" sz="2000" dirty="0" err="1"/>
              <a:t>partir</a:t>
            </a:r>
            <a:r>
              <a:rPr lang="en-US" sz="2000" dirty="0"/>
              <a:t> de 12 </a:t>
            </a:r>
            <a:r>
              <a:rPr lang="en-US" sz="2000" dirty="0" err="1"/>
              <a:t>ans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pas </a:t>
            </a:r>
            <a:r>
              <a:rPr lang="en-US" sz="2000" dirty="0" err="1"/>
              <a:t>d’immunité</a:t>
            </a:r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 smtClean="0"/>
              <a:t>attention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/>
              <a:t>personne</a:t>
            </a:r>
            <a:r>
              <a:rPr lang="en-US" sz="2000" dirty="0"/>
              <a:t> ID dans </a:t>
            </a:r>
            <a:r>
              <a:rPr lang="en-US" sz="2000" dirty="0" err="1"/>
              <a:t>l’entourage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1472" y="5067301"/>
            <a:ext cx="46277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 France </a:t>
            </a:r>
            <a:r>
              <a:rPr lang="en-US" sz="2000" b="1" dirty="0"/>
              <a:t>chez les &gt; 15 </a:t>
            </a:r>
            <a:r>
              <a:rPr lang="en-US" sz="2000" b="1" dirty="0" err="1"/>
              <a:t>ans</a:t>
            </a:r>
            <a:r>
              <a:rPr lang="en-US" sz="2000" b="1" dirty="0"/>
              <a:t> </a:t>
            </a:r>
            <a:r>
              <a:rPr lang="en-US" sz="2000" dirty="0"/>
              <a:t>=</a:t>
            </a:r>
          </a:p>
          <a:p>
            <a:r>
              <a:rPr lang="en-US" sz="2000" dirty="0" err="1"/>
              <a:t>corrélation</a:t>
            </a:r>
            <a:r>
              <a:rPr lang="en-US" sz="2000" dirty="0"/>
              <a:t> inverse incidence/</a:t>
            </a:r>
            <a:r>
              <a:rPr lang="en-US" sz="2000" b="1" dirty="0" err="1"/>
              <a:t>sévérité</a:t>
            </a:r>
            <a:r>
              <a:rPr lang="en-US" sz="2000" dirty="0"/>
              <a:t>: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000" dirty="0"/>
              <a:t>incidence : &lt; 10%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000" dirty="0" err="1"/>
              <a:t>hospitalisation</a:t>
            </a:r>
            <a:r>
              <a:rPr lang="en-US" sz="2000" dirty="0"/>
              <a:t> : 26% des </a:t>
            </a:r>
            <a:r>
              <a:rPr lang="en-US" sz="2000" dirty="0" err="1"/>
              <a:t>cas</a:t>
            </a:r>
            <a:r>
              <a:rPr lang="en-US" sz="2000" dirty="0"/>
              <a:t> </a:t>
            </a:r>
            <a:r>
              <a:rPr lang="en-US" sz="2000" dirty="0" err="1"/>
              <a:t>totaux</a:t>
            </a:r>
            <a:endParaRPr lang="en-US" sz="2000" dirty="0"/>
          </a:p>
          <a:p>
            <a:pPr marL="742950" lvl="1" indent="-285750">
              <a:buFont typeface="Lucida Grande"/>
              <a:buChar char="-"/>
            </a:pPr>
            <a:r>
              <a:rPr lang="en-US" sz="2000" dirty="0" err="1"/>
              <a:t>mortalité</a:t>
            </a:r>
            <a:r>
              <a:rPr lang="en-US" sz="2000" dirty="0"/>
              <a:t> : 70% des </a:t>
            </a:r>
            <a:r>
              <a:rPr lang="en-US" sz="2000" dirty="0" err="1"/>
              <a:t>cas</a:t>
            </a:r>
            <a:r>
              <a:rPr lang="en-US" sz="2000" dirty="0"/>
              <a:t> </a:t>
            </a:r>
            <a:r>
              <a:rPr lang="en-US" sz="2000" dirty="0" err="1"/>
              <a:t>totaux</a:t>
            </a:r>
            <a:endParaRPr lang="en-US" sz="2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  <p:pic>
        <p:nvPicPr>
          <p:cNvPr id="13" name="Picture 2" descr="icône d'ampoule vectorielle dessinée à la main avec concept d'idée 5902885  Art vectoriel chez Vecteezy">
            <a:extLst>
              <a:ext uri="{FF2B5EF4-FFF2-40B4-BE49-F238E27FC236}">
                <a16:creationId xmlns:a16="http://schemas.microsoft.com/office/drawing/2014/main" id="{DC7BD241-CDD0-4E28-83C1-F6D25FD1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34" y="5236625"/>
            <a:ext cx="1292568" cy="12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7C1632C-67D6-492A-9BCF-D874C22498D1}"/>
              </a:ext>
            </a:extLst>
          </p:cNvPr>
          <p:cNvSpPr txBox="1"/>
          <p:nvPr/>
        </p:nvSpPr>
        <p:spPr>
          <a:xfrm>
            <a:off x="5880652" y="5390664"/>
            <a:ext cx="3300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Séroprévalence moindre (50%) en région tropicale </a:t>
            </a:r>
            <a:r>
              <a:rPr lang="fr-FR" sz="1600" i="1" dirty="0">
                <a:sym typeface="Wingdings" panose="05000000000000000000" pitchFamily="2" charset="2"/>
              </a:rPr>
              <a:t> risque chez les adultes migrants (vaccination préventive +++)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0130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1786835" cy="1786835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1475656" y="3006244"/>
            <a:ext cx="1944216" cy="1080120"/>
          </a:xfrm>
          <a:prstGeom prst="homePlate">
            <a:avLst/>
          </a:prstGeom>
          <a:solidFill>
            <a:srgbClr val="C1C929"/>
          </a:solidFill>
          <a:ln>
            <a:solidFill>
              <a:srgbClr val="DFE8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rgbClr val="000000"/>
                </a:solidFill>
              </a:rPr>
              <a:t>Réplication virale dans les </a:t>
            </a:r>
            <a:r>
              <a:rPr lang="fr-FR" sz="1400" dirty="0" err="1">
                <a:solidFill>
                  <a:srgbClr val="000000"/>
                </a:solidFill>
              </a:rPr>
              <a:t>gg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lλ</a:t>
            </a:r>
            <a:r>
              <a:rPr lang="fr-FR" sz="1400" dirty="0">
                <a:solidFill>
                  <a:srgbClr val="000000"/>
                </a:solidFill>
              </a:rPr>
              <a:t> régionaux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3059832" y="3006244"/>
            <a:ext cx="2088232" cy="1080120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Réplication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virale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organique</a:t>
            </a:r>
            <a:r>
              <a:rPr lang="en-US" sz="1400" dirty="0">
                <a:solidFill>
                  <a:schemeClr val="tx1"/>
                </a:solidFill>
              </a:rPr>
              <a:t> (foie, rate)</a:t>
            </a:r>
          </a:p>
          <a:p>
            <a:pPr algn="ctr"/>
            <a:r>
              <a:rPr lang="en-US" sz="1400" dirty="0" err="1">
                <a:solidFill>
                  <a:schemeClr val="tx1"/>
                </a:solidFill>
              </a:rPr>
              <a:t>poumon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6516216" y="2996952"/>
            <a:ext cx="2088232" cy="1080120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Apparitiondes</a:t>
            </a:r>
            <a:r>
              <a:rPr lang="en-US" sz="1400" dirty="0">
                <a:solidFill>
                  <a:schemeClr val="tx1"/>
                </a:solidFill>
              </a:rPr>
              <a:t> Ac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420" y="3366284"/>
            <a:ext cx="37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8517" y="336628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J4-6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4086364"/>
            <a:ext cx="9156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Virémie</a:t>
            </a:r>
            <a:endParaRPr lang="en-US" sz="1600" dirty="0"/>
          </a:p>
          <a:p>
            <a:pPr algn="ctr"/>
            <a:r>
              <a:rPr lang="en-US" sz="1600" dirty="0" err="1"/>
              <a:t>primaire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211960" y="4086364"/>
            <a:ext cx="1114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Virémie</a:t>
            </a:r>
            <a:endParaRPr lang="en-US" sz="1600" dirty="0"/>
          </a:p>
          <a:p>
            <a:pPr algn="ctr"/>
            <a:r>
              <a:rPr lang="en-US" sz="1600" dirty="0" err="1"/>
              <a:t>secondaire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4501" y="3070701"/>
            <a:ext cx="12231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Infection des conjonctives </a:t>
            </a:r>
          </a:p>
          <a:p>
            <a:pPr algn="ctr"/>
            <a:r>
              <a:rPr lang="fr-FR" sz="1200" dirty="0"/>
              <a:t>et/ou des muqueuses </a:t>
            </a:r>
          </a:p>
          <a:p>
            <a:pPr algn="ctr"/>
            <a:r>
              <a:rPr lang="fr-FR" sz="1200" dirty="0"/>
              <a:t>des VAS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788024" y="2060848"/>
            <a:ext cx="16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CONTAGIOSITÉ</a:t>
            </a:r>
          </a:p>
        </p:txBody>
      </p:sp>
      <p:cxnSp>
        <p:nvCxnSpPr>
          <p:cNvPr id="32" name="Elbow Connector 31"/>
          <p:cNvCxnSpPr/>
          <p:nvPr/>
        </p:nvCxnSpPr>
        <p:spPr>
          <a:xfrm flipV="1">
            <a:off x="4932040" y="2502188"/>
            <a:ext cx="1512168" cy="576064"/>
          </a:xfrm>
          <a:prstGeom prst="bentConnector3">
            <a:avLst>
              <a:gd name="adj1" fmla="val -931"/>
            </a:avLst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4788024" y="3006244"/>
            <a:ext cx="2088232" cy="1080120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ÉRUPTION CUTANÉE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64069" y="33569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J14-16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5877" y="33569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J10-14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691680" y="2502188"/>
            <a:ext cx="2880320" cy="0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67744" y="2070140"/>
            <a:ext cx="142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INCUBATION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548680"/>
            <a:ext cx="439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Primo-infection VZV = VARICELLE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0281" y="6019908"/>
            <a:ext cx="22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VAS : voies aériennes supérieures</a:t>
            </a:r>
          </a:p>
          <a:p>
            <a:r>
              <a:rPr lang="fr-FR" sz="1200" dirty="0" err="1">
                <a:solidFill>
                  <a:srgbClr val="000000"/>
                </a:solidFill>
              </a:rPr>
              <a:t>gg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lλ</a:t>
            </a:r>
            <a:r>
              <a:rPr lang="fr-FR" sz="1200" dirty="0">
                <a:solidFill>
                  <a:srgbClr val="000000"/>
                </a:solidFill>
              </a:rPr>
              <a:t> : ganglions lymphatiques</a:t>
            </a:r>
          </a:p>
          <a:p>
            <a:r>
              <a:rPr lang="fr-FR" sz="1200" dirty="0" err="1">
                <a:solidFill>
                  <a:srgbClr val="000000"/>
                </a:solidFill>
              </a:rPr>
              <a:t>Ac</a:t>
            </a:r>
            <a:r>
              <a:rPr lang="fr-FR" sz="1200" dirty="0">
                <a:solidFill>
                  <a:srgbClr val="000000"/>
                </a:solidFill>
              </a:rPr>
              <a:t> : Anticorps</a:t>
            </a:r>
            <a:endParaRPr lang="fr-FR" sz="12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193" y="112404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31640" y="1268760"/>
            <a:ext cx="7161639" cy="5047509"/>
            <a:chOff x="2857500" y="494268"/>
            <a:chExt cx="4986115" cy="37856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0" y="863600"/>
              <a:ext cx="3429000" cy="34163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978770" y="3585309"/>
              <a:ext cx="1476759" cy="300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  <a:r>
                <a:rPr lang="en-US" sz="2000" baseline="30000" dirty="0"/>
                <a:t>ère</a:t>
              </a:r>
              <a:r>
                <a:rPr lang="en-US" sz="2000" dirty="0"/>
                <a:t> </a:t>
              </a:r>
              <a:r>
                <a:rPr lang="en-US" sz="2000" dirty="0" err="1"/>
                <a:t>lésion</a:t>
              </a:r>
              <a:r>
                <a:rPr lang="en-US" sz="2000" b="1" dirty="0"/>
                <a:t>: macule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06461" y="494268"/>
              <a:ext cx="1449974" cy="300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  <a:r>
                <a:rPr lang="en-US" sz="2000" baseline="30000" dirty="0"/>
                <a:t>ère</a:t>
              </a:r>
              <a:r>
                <a:rPr lang="en-US" sz="2000" dirty="0"/>
                <a:t> </a:t>
              </a:r>
              <a:r>
                <a:rPr lang="en-US" sz="2000" dirty="0" err="1"/>
                <a:t>lésion</a:t>
              </a:r>
              <a:r>
                <a:rPr lang="en-US" sz="2000" b="1" dirty="0"/>
                <a:t>: papule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86500" y="1945027"/>
              <a:ext cx="1557115" cy="300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</a:t>
              </a:r>
              <a:r>
                <a:rPr lang="en-US" sz="2000" baseline="30000" dirty="0"/>
                <a:t>nde</a:t>
              </a:r>
              <a:r>
                <a:rPr lang="en-US" sz="2000" dirty="0"/>
                <a:t> </a:t>
              </a:r>
              <a:r>
                <a:rPr lang="en-US" sz="2000" dirty="0" err="1"/>
                <a:t>lésion</a:t>
              </a:r>
              <a:r>
                <a:rPr lang="en-US" sz="2000" b="1" dirty="0"/>
                <a:t>: </a:t>
              </a:r>
              <a:r>
                <a:rPr lang="en-US" sz="2000" b="1" dirty="0" err="1"/>
                <a:t>vésicule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5805" y="3078257"/>
              <a:ext cx="1467830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</a:t>
              </a:r>
              <a:r>
                <a:rPr lang="en-US" sz="2000" baseline="30000" dirty="0"/>
                <a:t>ème</a:t>
              </a:r>
              <a:r>
                <a:rPr lang="en-US" sz="2000" dirty="0"/>
                <a:t> </a:t>
              </a:r>
              <a:r>
                <a:rPr lang="en-US" sz="2000" dirty="0" err="1"/>
                <a:t>lésion</a:t>
              </a:r>
              <a:r>
                <a:rPr lang="en-US" sz="2000" b="1" dirty="0"/>
                <a:t>: </a:t>
              </a:r>
              <a:r>
                <a:rPr lang="en-US" sz="2000" b="1" dirty="0" err="1"/>
                <a:t>croûte</a:t>
              </a:r>
              <a:r>
                <a:rPr lang="en-US" sz="2000" b="1" dirty="0"/>
                <a:t>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476672"/>
            <a:ext cx="7512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Primo-infection VZV = VARICELLE</a:t>
            </a:r>
          </a:p>
          <a:p>
            <a:r>
              <a:rPr lang="en-US" sz="2400" dirty="0" err="1"/>
              <a:t>Éruption</a:t>
            </a:r>
            <a:r>
              <a:rPr lang="en-US" sz="2400" dirty="0"/>
              <a:t> avec lesions </a:t>
            </a:r>
            <a:r>
              <a:rPr lang="en-US" sz="2400" dirty="0" err="1"/>
              <a:t>d’âge</a:t>
            </a:r>
            <a:r>
              <a:rPr lang="en-US" sz="2400" dirty="0"/>
              <a:t> different (=</a:t>
            </a:r>
            <a:r>
              <a:rPr lang="en-US" sz="2400" dirty="0" err="1"/>
              <a:t>plusieurs</a:t>
            </a:r>
            <a:r>
              <a:rPr lang="en-US" sz="2400" dirty="0"/>
              <a:t> </a:t>
            </a:r>
            <a:r>
              <a:rPr lang="en-US" sz="2400" dirty="0" err="1"/>
              <a:t>poussées</a:t>
            </a:r>
            <a:r>
              <a:rPr lang="en-US" sz="2400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661" y="110137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87722" y="3050376"/>
            <a:ext cx="1923988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PRIMO-INFECTION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43608" y="1700808"/>
            <a:ext cx="1681132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TRANSMISSION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89352" y="3491716"/>
            <a:ext cx="192235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VARICELLE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915816" y="1700808"/>
            <a:ext cx="5224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Transmission AERIENNE</a:t>
            </a:r>
          </a:p>
          <a:p>
            <a:r>
              <a:rPr lang="fr-FR" sz="1600" dirty="0"/>
              <a:t>600 000 cas par an en France (90% chez l’enfant)</a:t>
            </a:r>
          </a:p>
          <a:p>
            <a:r>
              <a:rPr lang="fr-FR" sz="1600" dirty="0"/>
              <a:t>Contagiosité+++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taux de transmission élevé : foyer = 90%, classe = 10-35%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2j avant apparition vésicules jusqu’à séchage des croûtes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5"/>
            <a:ext cx="1786835" cy="17868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835696" y="2204864"/>
            <a:ext cx="0" cy="648072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661" y="110137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/>
          <p:cNvSpPr txBox="1"/>
          <p:nvPr/>
        </p:nvSpPr>
        <p:spPr>
          <a:xfrm>
            <a:off x="539552" y="620688"/>
            <a:ext cx="192235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b="1" dirty="0"/>
              <a:t>VARICELLE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3" y="1196752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Incubation : 14 jours</a:t>
            </a:r>
          </a:p>
          <a:p>
            <a:pPr marL="342900" indent="-342900">
              <a:buAutoNum type="arabicPeriod"/>
            </a:pPr>
            <a:r>
              <a:rPr lang="fr-FR" dirty="0"/>
              <a:t>Prodromes (24-48h) : fébricule, douleurs abdominales</a:t>
            </a:r>
          </a:p>
          <a:p>
            <a:pPr marL="342900" indent="-342900">
              <a:buAutoNum type="arabicPeriod"/>
            </a:pPr>
            <a:r>
              <a:rPr lang="fr-FR" dirty="0"/>
              <a:t>Fièvre, énanthème + exanthème </a:t>
            </a:r>
            <a:r>
              <a:rPr lang="fr-FR" u="sng" dirty="0"/>
              <a:t>prurigineux</a:t>
            </a:r>
            <a:r>
              <a:rPr lang="fr-FR" dirty="0"/>
              <a:t> </a:t>
            </a:r>
            <a:r>
              <a:rPr lang="fr-FR" u="sng" dirty="0"/>
              <a:t>descendant</a:t>
            </a:r>
            <a:r>
              <a:rPr lang="fr-FR" dirty="0"/>
              <a:t>, plusieurs vagues (</a:t>
            </a:r>
            <a:r>
              <a:rPr lang="fr-FR" u="sng" dirty="0"/>
              <a:t>lésions d’âge différent</a:t>
            </a:r>
            <a:r>
              <a:rPr lang="fr-FR" dirty="0"/>
              <a:t>) : macules </a:t>
            </a:r>
            <a:r>
              <a:rPr lang="fr-FR" dirty="0">
                <a:sym typeface="Symbol"/>
              </a:rPr>
              <a:t> papules  vésicules  érosion  croûtes  guérison (total = 10-14j)</a:t>
            </a:r>
            <a:endParaRPr lang="fr-FR" dirty="0"/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5832648" cy="347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661" y="110137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8393" y="234724"/>
            <a:ext cx="4159185" cy="54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1" y="260648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IMPETIGINISATION = SURINFECTION = FRÉQUENT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635852"/>
            <a:ext cx="4683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CHLORHEXIDINE en solution AQUEUSE</a:t>
            </a:r>
          </a:p>
          <a:p>
            <a:pPr algn="ctr"/>
            <a:r>
              <a:rPr lang="en-US" dirty="0"/>
              <a:t>TOPIQUE ATB, ANESTH.= NON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752" y="1251476"/>
            <a:ext cx="3622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Staph </a:t>
            </a:r>
            <a:r>
              <a:rPr lang="en-US" sz="2000" b="1" i="1" dirty="0" err="1">
                <a:solidFill>
                  <a:schemeClr val="bg1"/>
                </a:solidFill>
              </a:rPr>
              <a:t>aureus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</a:rPr>
              <a:t>Strepto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pyogenes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661" y="110137"/>
            <a:ext cx="592510" cy="597367"/>
          </a:xfrm>
          <a:prstGeom prst="rect">
            <a:avLst/>
          </a:prstGeom>
        </p:spPr>
      </p:pic>
      <p:pic>
        <p:nvPicPr>
          <p:cNvPr id="9" name="Picture 2" descr="icône d'ampoule vectorielle dessinée à la main avec concept d'idée 5902885  Art vectoriel chez Vecteezy">
            <a:extLst>
              <a:ext uri="{FF2B5EF4-FFF2-40B4-BE49-F238E27FC236}">
                <a16:creationId xmlns:a16="http://schemas.microsoft.com/office/drawing/2014/main" id="{8EB76A0B-84BB-4254-94B5-B55CF6DC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41" y="5382842"/>
            <a:ext cx="1292568" cy="12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263377-ED6C-47F6-8517-5D2889E4D89C}"/>
              </a:ext>
            </a:extLst>
          </p:cNvPr>
          <p:cNvSpPr txBox="1"/>
          <p:nvPr/>
        </p:nvSpPr>
        <p:spPr>
          <a:xfrm>
            <a:off x="5796136" y="5592792"/>
            <a:ext cx="330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Varicelle = facteur de risque de </a:t>
            </a:r>
            <a:r>
              <a:rPr lang="fr-FR" sz="1600" dirty="0" err="1"/>
              <a:t>dermohypodermite</a:t>
            </a:r>
            <a:r>
              <a:rPr lang="fr-FR" sz="1600" dirty="0"/>
              <a:t> bactérienne/fasciite nécrosante +++</a:t>
            </a:r>
          </a:p>
        </p:txBody>
      </p:sp>
    </p:spTree>
    <p:extLst>
      <p:ext uri="{BB962C8B-B14F-4D97-AF65-F5344CB8AC3E}">
        <p14:creationId xmlns:p14="http://schemas.microsoft.com/office/powerpoint/2010/main" val="582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Focus </a:t>
            </a:r>
            <a:r>
              <a:rPr lang="en-US" sz="2800" b="1" dirty="0" err="1"/>
              <a:t>sur</a:t>
            </a:r>
            <a:r>
              <a:rPr lang="en-US" sz="2800" b="1" dirty="0"/>
              <a:t> 3 </a:t>
            </a:r>
            <a:r>
              <a:rPr lang="en-US" sz="2800" b="1" dirty="0" err="1"/>
              <a:t>formes</a:t>
            </a:r>
            <a:r>
              <a:rPr lang="en-US" sz="2800" b="1" dirty="0"/>
              <a:t> graves de la </a:t>
            </a:r>
            <a:r>
              <a:rPr lang="en-US" sz="2800" b="1" dirty="0" err="1"/>
              <a:t>maladie</a:t>
            </a:r>
            <a:r>
              <a:rPr lang="en-US" sz="2800" b="1" dirty="0"/>
              <a:t> </a:t>
            </a:r>
            <a:r>
              <a:rPr lang="en-US" sz="2800" b="1" dirty="0" err="1"/>
              <a:t>à</a:t>
            </a:r>
            <a:r>
              <a:rPr lang="en-US" sz="2800" b="1" dirty="0"/>
              <a:t> VZV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2348880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Pneumopathie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Encéphalite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Formes</a:t>
            </a:r>
            <a:r>
              <a:rPr lang="en-US" sz="2800" dirty="0"/>
              <a:t> </a:t>
            </a:r>
            <a:r>
              <a:rPr lang="en-US" sz="2800" dirty="0" err="1"/>
              <a:t>disséminées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1259632" y="2780928"/>
            <a:ext cx="1742315" cy="15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661" y="110137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3467153" cy="480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052736"/>
            <a:ext cx="5458828" cy="4797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772816"/>
            <a:ext cx="3423631" cy="312849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9775698">
            <a:off x="5486303" y="3193961"/>
            <a:ext cx="1206058" cy="52613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Vésicule</a:t>
            </a:r>
            <a:endParaRPr lang="en-US" sz="1600" b="1" dirty="0"/>
          </a:p>
        </p:txBody>
      </p:sp>
      <p:cxnSp>
        <p:nvCxnSpPr>
          <p:cNvPr id="8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5"/>
          <p:cNvSpPr txBox="1"/>
          <p:nvPr/>
        </p:nvSpPr>
        <p:spPr>
          <a:xfrm>
            <a:off x="843933" y="44624"/>
            <a:ext cx="423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Pneumopathie </a:t>
            </a:r>
            <a:r>
              <a:rPr lang="fr-FR" sz="2800" b="1" dirty="0" err="1"/>
              <a:t>varicelleuse</a:t>
            </a:r>
            <a:endParaRPr lang="fr-FR" sz="2800" b="1" dirty="0"/>
          </a:p>
        </p:txBody>
      </p:sp>
      <p:pic>
        <p:nvPicPr>
          <p:cNvPr id="10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7" y="116632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13175" y="5517232"/>
            <a:ext cx="531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Pneumopathie</a:t>
            </a:r>
            <a:r>
              <a:rPr lang="en-US" dirty="0"/>
              <a:t> INTERSTITIELLE </a:t>
            </a:r>
            <a:r>
              <a:rPr lang="en-US" dirty="0" err="1"/>
              <a:t>puis</a:t>
            </a:r>
            <a:r>
              <a:rPr lang="en-US" dirty="0"/>
              <a:t> ALVEOLO-INTERST. </a:t>
            </a:r>
          </a:p>
          <a:p>
            <a:pPr algn="ctr"/>
            <a:r>
              <a:rPr lang="en-US" b="1" dirty="0"/>
              <a:t>HYPOXEMIANTE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14042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 idx="4294967295"/>
          </p:nvPr>
        </p:nvSpPr>
        <p:spPr>
          <a:xfrm>
            <a:off x="387212" y="44450"/>
            <a:ext cx="8685351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altLang="fr-FR" sz="2800" b="1" dirty="0"/>
              <a:t>EPIDEMIOLOGIE des </a:t>
            </a:r>
            <a:r>
              <a:rPr lang="fr-FR" altLang="fr-FR" sz="2800" b="1" i="1" dirty="0" err="1"/>
              <a:t>Herpesviridae</a:t>
            </a:r>
            <a:endParaRPr lang="fr-FR" altLang="fr-FR" sz="2800" b="1" dirty="0"/>
          </a:p>
        </p:txBody>
      </p:sp>
      <p:sp>
        <p:nvSpPr>
          <p:cNvPr id="13316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fr-FR" altLang="fr-FR" sz="1400" b="1">
              <a:solidFill>
                <a:srgbClr val="F79646"/>
              </a:solidFill>
            </a:endParaRPr>
          </a:p>
        </p:txBody>
      </p:sp>
      <p:sp>
        <p:nvSpPr>
          <p:cNvPr id="14341" name="Rectangle 2"/>
          <p:cNvSpPr txBox="1">
            <a:spLocks noChangeArrowheads="1"/>
          </p:cNvSpPr>
          <p:nvPr/>
        </p:nvSpPr>
        <p:spPr bwMode="auto">
          <a:xfrm>
            <a:off x="395039" y="1412875"/>
            <a:ext cx="83534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lvl="1" indent="0" eaLnBrk="1" hangingPunct="1">
              <a:spcBef>
                <a:spcPct val="20000"/>
              </a:spcBef>
              <a:defRPr/>
            </a:pPr>
            <a:endParaRPr lang="fr-FR" altLang="fr-FR" sz="2400" dirty="0"/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fr-FR" altLang="fr-FR" sz="2400" b="1" dirty="0"/>
          </a:p>
        </p:txBody>
      </p:sp>
      <p:sp>
        <p:nvSpPr>
          <p:cNvPr id="2" name="Flèche droite 1"/>
          <p:cNvSpPr/>
          <p:nvPr/>
        </p:nvSpPr>
        <p:spPr>
          <a:xfrm>
            <a:off x="1080839" y="4652963"/>
            <a:ext cx="7523163" cy="1152525"/>
          </a:xfrm>
          <a:prstGeom prst="rightArrow">
            <a:avLst/>
          </a:prstGeom>
          <a:solidFill>
            <a:srgbClr val="D71F22"/>
          </a:solidFill>
          <a:ln>
            <a:solidFill>
              <a:srgbClr val="D71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319" name="ZoneTexte 2"/>
          <p:cNvSpPr txBox="1">
            <a:spLocks noChangeArrowheads="1"/>
          </p:cNvSpPr>
          <p:nvPr/>
        </p:nvSpPr>
        <p:spPr bwMode="auto">
          <a:xfrm>
            <a:off x="611560" y="1124744"/>
            <a:ext cx="62247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dirty="0"/>
              <a:t>Age  moyen de primo-infection dans les pays développés</a:t>
            </a:r>
          </a:p>
        </p:txBody>
      </p:sp>
      <p:pic>
        <p:nvPicPr>
          <p:cNvPr id="1332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9" t="35323" r="1294" b="39217"/>
          <a:stretch>
            <a:fillRect/>
          </a:stretch>
        </p:blipFill>
        <p:spPr bwMode="auto">
          <a:xfrm>
            <a:off x="233114" y="4868863"/>
            <a:ext cx="847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15764" y="4291013"/>
            <a:ext cx="1789113" cy="414337"/>
          </a:xfrm>
          <a:prstGeom prst="rect">
            <a:avLst/>
          </a:prstGeom>
          <a:noFill/>
          <a:ln>
            <a:solidFill>
              <a:srgbClr val="D71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HHV-6 et -7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2904877" y="4291013"/>
            <a:ext cx="11112" cy="1225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ZoneTexte 9"/>
          <p:cNvSpPr txBox="1">
            <a:spLocks noChangeArrowheads="1"/>
          </p:cNvSpPr>
          <p:nvPr/>
        </p:nvSpPr>
        <p:spPr bwMode="auto">
          <a:xfrm>
            <a:off x="2195934" y="5516563"/>
            <a:ext cx="677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dirty="0"/>
              <a:t>3 ans</a:t>
            </a:r>
          </a:p>
        </p:txBody>
      </p:sp>
      <p:pic>
        <p:nvPicPr>
          <p:cNvPr id="13324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35" b="33710"/>
          <a:stretch>
            <a:fillRect/>
          </a:stretch>
        </p:blipFill>
        <p:spPr bwMode="auto">
          <a:xfrm>
            <a:off x="4325689" y="3368675"/>
            <a:ext cx="5270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15989" y="2771775"/>
            <a:ext cx="2149475" cy="414338"/>
          </a:xfrm>
          <a:prstGeom prst="rect">
            <a:avLst/>
          </a:prstGeom>
          <a:noFill/>
          <a:ln>
            <a:solidFill>
              <a:srgbClr val="D71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HSV-1, VZV, CMV</a:t>
            </a:r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5065464" y="2755900"/>
            <a:ext cx="19050" cy="27606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7" name="ZoneTexte 24"/>
          <p:cNvSpPr txBox="1">
            <a:spLocks noChangeArrowheads="1"/>
          </p:cNvSpPr>
          <p:nvPr/>
        </p:nvSpPr>
        <p:spPr bwMode="auto">
          <a:xfrm>
            <a:off x="4282827" y="5516563"/>
            <a:ext cx="79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dirty="0"/>
              <a:t>12 ans</a:t>
            </a:r>
          </a:p>
        </p:txBody>
      </p:sp>
      <p:pic>
        <p:nvPicPr>
          <p:cNvPr id="13328" name="Picture 2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281489" y="2492375"/>
            <a:ext cx="12160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716339" y="2033588"/>
            <a:ext cx="1789113" cy="414337"/>
          </a:xfrm>
          <a:prstGeom prst="rect">
            <a:avLst/>
          </a:prstGeom>
          <a:noFill/>
          <a:ln>
            <a:solidFill>
              <a:srgbClr val="D71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EBV, HSV-2</a:t>
            </a:r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7497514" y="2033588"/>
            <a:ext cx="26988" cy="34829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1" name="ZoneTexte 29"/>
          <p:cNvSpPr txBox="1">
            <a:spLocks noChangeArrowheads="1"/>
          </p:cNvSpPr>
          <p:nvPr/>
        </p:nvSpPr>
        <p:spPr bwMode="auto">
          <a:xfrm>
            <a:off x="6730752" y="5516563"/>
            <a:ext cx="79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20 ans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962" y="1423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41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5"/>
          <p:cNvSpPr txBox="1"/>
          <p:nvPr/>
        </p:nvSpPr>
        <p:spPr>
          <a:xfrm>
            <a:off x="843933" y="44624"/>
            <a:ext cx="423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Pneumopathie </a:t>
            </a:r>
            <a:r>
              <a:rPr lang="fr-FR" sz="2800" b="1" dirty="0" err="1"/>
              <a:t>varicelleuse</a:t>
            </a:r>
            <a:endParaRPr lang="fr-FR" sz="2800" b="1" dirty="0"/>
          </a:p>
        </p:txBody>
      </p:sp>
      <p:pic>
        <p:nvPicPr>
          <p:cNvPr id="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7" y="116632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980728"/>
            <a:ext cx="62484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645024"/>
            <a:ext cx="2971800" cy="27559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19775698">
            <a:off x="5270279" y="3770026"/>
            <a:ext cx="1206058" cy="52613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Vésicule</a:t>
            </a:r>
            <a:endParaRPr lang="en-US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14042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5"/>
          <p:cNvSpPr txBox="1"/>
          <p:nvPr/>
        </p:nvSpPr>
        <p:spPr>
          <a:xfrm>
            <a:off x="843933" y="44624"/>
            <a:ext cx="423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Pneumopathie </a:t>
            </a:r>
            <a:r>
              <a:rPr lang="fr-FR" sz="2800" b="1" dirty="0" err="1"/>
              <a:t>varicelleuse</a:t>
            </a:r>
            <a:endParaRPr lang="fr-FR" sz="2800" b="1" dirty="0"/>
          </a:p>
        </p:txBody>
      </p:sp>
      <p:pic>
        <p:nvPicPr>
          <p:cNvPr id="1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7" y="116632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5576" y="764704"/>
            <a:ext cx="74168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Varicelle</a:t>
            </a:r>
            <a:r>
              <a:rPr lang="en-US" sz="2400" dirty="0"/>
              <a:t> de </a:t>
            </a:r>
            <a:r>
              <a:rPr lang="en-US" sz="2400" dirty="0" err="1"/>
              <a:t>l’adulte</a:t>
            </a:r>
            <a:r>
              <a:rPr lang="en-US" sz="2400" dirty="0"/>
              <a:t> :</a:t>
            </a:r>
          </a:p>
          <a:p>
            <a:endParaRPr lang="en-US" sz="2400" dirty="0"/>
          </a:p>
          <a:p>
            <a:r>
              <a:rPr lang="en-US" sz="2400" dirty="0" err="1"/>
              <a:t>Examen</a:t>
            </a:r>
            <a:r>
              <a:rPr lang="en-US" sz="2400" dirty="0"/>
              <a:t> </a:t>
            </a:r>
            <a:r>
              <a:rPr lang="en-US" sz="2400" dirty="0" err="1"/>
              <a:t>clinique</a:t>
            </a:r>
            <a:r>
              <a:rPr lang="en-US" sz="2400" dirty="0"/>
              <a:t> 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des </a:t>
            </a:r>
            <a:r>
              <a:rPr lang="en-US" sz="2400" dirty="0" err="1"/>
              <a:t>muqueuses</a:t>
            </a:r>
            <a:r>
              <a:rPr lang="en-US" sz="2400" dirty="0"/>
              <a:t> (</a:t>
            </a:r>
            <a:r>
              <a:rPr lang="en-US" sz="2400" dirty="0" err="1"/>
              <a:t>cavité</a:t>
            </a:r>
            <a:r>
              <a:rPr lang="en-US" sz="2400" dirty="0"/>
              <a:t> </a:t>
            </a:r>
            <a:r>
              <a:rPr lang="en-US" sz="2400" dirty="0" err="1"/>
              <a:t>buccale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Constantes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respiratoires</a:t>
            </a:r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/>
              <a:t>Evaluation </a:t>
            </a:r>
            <a:r>
              <a:rPr lang="en-US" sz="2400" dirty="0" err="1"/>
              <a:t>neurologique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err="1"/>
              <a:t>Gaz</a:t>
            </a:r>
            <a:r>
              <a:rPr lang="en-US" sz="2400" b="1" dirty="0"/>
              <a:t> du Sang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Rx thorax face </a:t>
            </a:r>
            <a:r>
              <a:rPr lang="en-US" sz="2400" b="1" dirty="0" err="1">
                <a:solidFill>
                  <a:srgbClr val="FF0000"/>
                </a:solidFill>
              </a:rPr>
              <a:t>systématique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dirty="0"/>
              <a:t>± TDM thorax</a:t>
            </a:r>
          </a:p>
          <a:p>
            <a:r>
              <a:rPr lang="en-US" sz="2400" dirty="0"/>
              <a:t>± </a:t>
            </a:r>
            <a:r>
              <a:rPr lang="en-US" sz="2400" dirty="0" err="1"/>
              <a:t>fibroscopie</a:t>
            </a:r>
            <a:r>
              <a:rPr lang="en-US" sz="2400" dirty="0"/>
              <a:t> </a:t>
            </a:r>
            <a:r>
              <a:rPr lang="en-US" sz="2400" dirty="0" err="1"/>
              <a:t>bronchique</a:t>
            </a:r>
            <a:r>
              <a:rPr lang="en-US" sz="2400" dirty="0"/>
              <a:t> (</a:t>
            </a:r>
            <a:r>
              <a:rPr lang="en-US" sz="2400" dirty="0" err="1"/>
              <a:t>vésicules</a:t>
            </a:r>
            <a:r>
              <a:rPr lang="en-US" sz="2400" dirty="0"/>
              <a:t> </a:t>
            </a:r>
            <a:r>
              <a:rPr lang="en-US" sz="2400" dirty="0" err="1"/>
              <a:t>endo-bronchiques</a:t>
            </a:r>
            <a:r>
              <a:rPr lang="en-US" sz="2400" dirty="0"/>
              <a:t> ?)</a:t>
            </a:r>
          </a:p>
          <a:p>
            <a:endParaRPr lang="en-US" sz="2400" dirty="0"/>
          </a:p>
          <a:p>
            <a:r>
              <a:rPr lang="en-US" sz="2400" b="1" dirty="0" err="1">
                <a:solidFill>
                  <a:srgbClr val="FF0000"/>
                </a:solidFill>
              </a:rPr>
              <a:t>Hospitalisation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ACICLOVIR IV</a:t>
            </a:r>
          </a:p>
          <a:p>
            <a:r>
              <a:rPr lang="en-US" sz="2400" dirty="0"/>
              <a:t>Surveillance </a:t>
            </a:r>
            <a:r>
              <a:rPr lang="en-US" sz="2400" dirty="0" err="1"/>
              <a:t>respiratoire</a:t>
            </a:r>
            <a:r>
              <a:rPr lang="en-US" sz="2400" dirty="0"/>
              <a:t> (</a:t>
            </a:r>
            <a:r>
              <a:rPr lang="en-US" sz="2400" dirty="0" err="1"/>
              <a:t>mortalité</a:t>
            </a:r>
            <a:r>
              <a:rPr lang="en-US" sz="2400" dirty="0"/>
              <a:t> 10%)</a:t>
            </a:r>
          </a:p>
          <a:p>
            <a:r>
              <a:rPr lang="en-US" sz="2400" dirty="0" err="1"/>
              <a:t>Risque</a:t>
            </a:r>
            <a:r>
              <a:rPr lang="en-US" sz="2400" dirty="0"/>
              <a:t> de </a:t>
            </a:r>
            <a:r>
              <a:rPr lang="en-US" sz="2400" dirty="0" err="1"/>
              <a:t>surinfection</a:t>
            </a:r>
            <a:r>
              <a:rPr lang="en-US" sz="2400" dirty="0"/>
              <a:t> </a:t>
            </a:r>
            <a:r>
              <a:rPr lang="en-US" sz="2400" dirty="0" err="1"/>
              <a:t>bactérienne</a:t>
            </a:r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5"/>
          <p:cNvSpPr txBox="1"/>
          <p:nvPr/>
        </p:nvSpPr>
        <p:spPr>
          <a:xfrm>
            <a:off x="843933" y="44624"/>
            <a:ext cx="5327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Atteinte neurologique </a:t>
            </a:r>
            <a:r>
              <a:rPr lang="fr-FR" sz="2800" b="1" dirty="0" err="1"/>
              <a:t>varicelleuse</a:t>
            </a:r>
            <a:endParaRPr lang="fr-FR" sz="2800" b="1" dirty="0"/>
          </a:p>
        </p:txBody>
      </p:sp>
      <p:pic>
        <p:nvPicPr>
          <p:cNvPr id="1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7" y="116632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119675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Varicelle</a:t>
            </a:r>
            <a:r>
              <a:rPr lang="en-US" sz="2400" dirty="0"/>
              <a:t> de </a:t>
            </a:r>
            <a:r>
              <a:rPr lang="en-US" sz="2400" dirty="0" err="1"/>
              <a:t>l’adulte</a:t>
            </a:r>
            <a:r>
              <a:rPr lang="en-US" sz="2400" dirty="0"/>
              <a:t> :</a:t>
            </a:r>
          </a:p>
          <a:p>
            <a:endParaRPr lang="en-US" sz="2400" dirty="0"/>
          </a:p>
          <a:p>
            <a:r>
              <a:rPr lang="en-US" sz="2400" dirty="0" err="1"/>
              <a:t>Examen</a:t>
            </a:r>
            <a:r>
              <a:rPr lang="en-US" sz="2400" dirty="0"/>
              <a:t> </a:t>
            </a:r>
            <a:r>
              <a:rPr lang="en-US" sz="2400" dirty="0" err="1"/>
              <a:t>clinique</a:t>
            </a:r>
            <a:r>
              <a:rPr lang="en-US" sz="2400" dirty="0"/>
              <a:t> 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des </a:t>
            </a:r>
            <a:r>
              <a:rPr lang="en-US" sz="2400" dirty="0" err="1"/>
              <a:t>muqueuses</a:t>
            </a:r>
            <a:r>
              <a:rPr lang="en-US" sz="2400" dirty="0"/>
              <a:t> (</a:t>
            </a:r>
            <a:r>
              <a:rPr lang="en-US" sz="2400" dirty="0" err="1"/>
              <a:t>cavité</a:t>
            </a:r>
            <a:r>
              <a:rPr lang="en-US" sz="2400" dirty="0"/>
              <a:t> </a:t>
            </a:r>
            <a:r>
              <a:rPr lang="en-US" sz="2400" dirty="0" err="1"/>
              <a:t>buccale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Constantes</a:t>
            </a:r>
            <a:r>
              <a:rPr lang="en-US" sz="2400" dirty="0"/>
              <a:t> </a:t>
            </a:r>
            <a:r>
              <a:rPr lang="en-US" sz="2400" dirty="0" err="1"/>
              <a:t>respiratoires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Evaluation </a:t>
            </a:r>
            <a:r>
              <a:rPr lang="en-US" sz="2400" b="1" dirty="0" err="1">
                <a:solidFill>
                  <a:srgbClr val="FF0000"/>
                </a:solidFill>
              </a:rPr>
              <a:t>neurologique</a:t>
            </a:r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Encéphalite</a:t>
            </a:r>
            <a:endParaRPr lang="en-US" sz="2400" dirty="0"/>
          </a:p>
          <a:p>
            <a:r>
              <a:rPr lang="en-US" sz="2400" dirty="0" err="1"/>
              <a:t>Méningite</a:t>
            </a: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PL ?</a:t>
            </a:r>
          </a:p>
          <a:p>
            <a:endParaRPr lang="en-US" sz="2400" dirty="0"/>
          </a:p>
          <a:p>
            <a:r>
              <a:rPr lang="en-US" sz="2400" b="1" dirty="0" err="1">
                <a:solidFill>
                  <a:srgbClr val="FF0000"/>
                </a:solidFill>
              </a:rPr>
              <a:t>Hospitalisation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ACICLOVIR IV</a:t>
            </a:r>
          </a:p>
          <a:p>
            <a:r>
              <a:rPr lang="en-US" sz="2400" dirty="0"/>
              <a:t>Surveillance </a:t>
            </a:r>
            <a:r>
              <a:rPr lang="en-US" sz="2400" dirty="0" err="1"/>
              <a:t>neurologique</a:t>
            </a:r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5"/>
          <p:cNvSpPr txBox="1"/>
          <p:nvPr/>
        </p:nvSpPr>
        <p:spPr>
          <a:xfrm>
            <a:off x="251520" y="44624"/>
            <a:ext cx="8154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Forme disséminée = immunodéprimé = poly-viscérale</a:t>
            </a:r>
          </a:p>
        </p:txBody>
      </p:sp>
      <p:pic>
        <p:nvPicPr>
          <p:cNvPr id="6" name="Picture 5" descr="IMG_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5662" y="1568794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32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9512" y="692696"/>
            <a:ext cx="8568951" cy="5932603"/>
            <a:chOff x="179513" y="592741"/>
            <a:chExt cx="8568951" cy="59326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3" y="1025195"/>
              <a:ext cx="2736304" cy="4845229"/>
            </a:xfrm>
            <a:prstGeom prst="rect">
              <a:avLst/>
            </a:prstGeom>
          </p:spPr>
        </p:pic>
        <p:sp>
          <p:nvSpPr>
            <p:cNvPr id="5" name="Arc 4"/>
            <p:cNvSpPr/>
            <p:nvPr/>
          </p:nvSpPr>
          <p:spPr>
            <a:xfrm rot="5400000">
              <a:off x="644498" y="3901323"/>
              <a:ext cx="1289543" cy="1366210"/>
            </a:xfrm>
            <a:prstGeom prst="arc">
              <a:avLst>
                <a:gd name="adj1" fmla="val 14371919"/>
                <a:gd name="adj2" fmla="val 27603"/>
              </a:avLst>
            </a:pr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2240" y="592741"/>
              <a:ext cx="2016223" cy="29082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2240" y="3369561"/>
              <a:ext cx="2016224" cy="3155783"/>
            </a:xfrm>
            <a:prstGeom prst="rect">
              <a:avLst/>
            </a:prstGeom>
          </p:spPr>
        </p:pic>
        <p:pic>
          <p:nvPicPr>
            <p:cNvPr id="11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204864"/>
              <a:ext cx="3683986" cy="294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96021" y="2636912"/>
              <a:ext cx="687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/>
                <a:t>Voie</a:t>
              </a:r>
              <a:r>
                <a:rPr lang="en-US" sz="1200" b="1" dirty="0"/>
                <a:t> </a:t>
              </a:r>
            </a:p>
            <a:p>
              <a:pPr algn="ctr"/>
              <a:r>
                <a:rPr lang="en-US" sz="1200" b="1" dirty="0" err="1"/>
                <a:t>axonale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5736" y="2484184"/>
              <a:ext cx="800219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GG </a:t>
              </a:r>
            </a:p>
            <a:p>
              <a:pPr algn="ctr"/>
              <a:r>
                <a:rPr lang="en-US" sz="1600" b="1" dirty="0" err="1"/>
                <a:t>sensitif</a:t>
              </a:r>
              <a:endParaRPr lang="en-US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07704" y="4941168"/>
              <a:ext cx="779079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GG </a:t>
              </a:r>
            </a:p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sensitif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84168" y="4932456"/>
              <a:ext cx="779079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GG </a:t>
              </a:r>
            </a:p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sensitif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32240" y="3009726"/>
            <a:ext cx="194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Dermatomes les plus </a:t>
            </a:r>
            <a:r>
              <a:rPr lang="en-US" b="1" dirty="0" err="1"/>
              <a:t>fréquemment</a:t>
            </a:r>
            <a:r>
              <a:rPr lang="en-US" b="1" dirty="0"/>
              <a:t> </a:t>
            </a:r>
            <a:r>
              <a:rPr lang="en-US" b="1" dirty="0" err="1"/>
              <a:t>atteints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23312" y="1412776"/>
            <a:ext cx="318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Atteinte</a:t>
            </a:r>
            <a:r>
              <a:rPr lang="en-US" b="1" dirty="0"/>
              <a:t> d’un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plusieurs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dermatome(s) (</a:t>
            </a:r>
            <a:r>
              <a:rPr lang="en-US" b="1" dirty="0" err="1"/>
              <a:t>trajet</a:t>
            </a:r>
            <a:r>
              <a:rPr lang="en-US" b="1" dirty="0"/>
              <a:t> </a:t>
            </a:r>
            <a:r>
              <a:rPr lang="en-US" b="1" dirty="0" err="1"/>
              <a:t>nerveux</a:t>
            </a:r>
            <a:r>
              <a:rPr lang="en-US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5656" y="404664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LATENCE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8085" y="388732"/>
            <a:ext cx="1048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ZONA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43808" y="620688"/>
            <a:ext cx="4104456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29"/>
          <p:cNvSpPr txBox="1"/>
          <p:nvPr/>
        </p:nvSpPr>
        <p:spPr>
          <a:xfrm>
            <a:off x="3275856" y="537321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Facteurs de risque</a:t>
            </a:r>
          </a:p>
          <a:p>
            <a:pPr marL="285750" indent="-285750">
              <a:buFontTx/>
              <a:buChar char="-"/>
            </a:pPr>
            <a:r>
              <a:rPr lang="fr-FR" dirty="0"/>
              <a:t>Âge &gt; 50 ans</a:t>
            </a:r>
          </a:p>
          <a:p>
            <a:pPr marL="285750" indent="-285750">
              <a:buFontTx/>
              <a:buChar char="-"/>
            </a:pPr>
            <a:r>
              <a:rPr lang="fr-FR" dirty="0"/>
              <a:t>Immunodépression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696744" cy="45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26"/>
          <p:cNvSpPr txBox="1"/>
          <p:nvPr/>
        </p:nvSpPr>
        <p:spPr>
          <a:xfrm>
            <a:off x="2123728" y="1412776"/>
            <a:ext cx="5544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/>
              <a:t>Prodromes : douleurs neuro, </a:t>
            </a:r>
            <a:r>
              <a:rPr lang="fr-FR" sz="2000" b="1" dirty="0"/>
              <a:t>hyperesthésie</a:t>
            </a:r>
          </a:p>
          <a:p>
            <a:pPr marL="342900" indent="-342900">
              <a:buAutoNum type="arabicPeriod"/>
            </a:pPr>
            <a:r>
              <a:rPr lang="fr-FR" sz="2000" dirty="0"/>
              <a:t>Rash vésiculaire/dermatome </a:t>
            </a:r>
            <a:r>
              <a:rPr lang="fr-FR" sz="2000" b="1" dirty="0"/>
              <a:t>DOULOUREUX</a:t>
            </a:r>
          </a:p>
          <a:p>
            <a:pPr marL="342900" indent="-342900">
              <a:buAutoNum type="arabicPeriod"/>
            </a:pPr>
            <a:r>
              <a:rPr lang="fr-FR" sz="2000" dirty="0"/>
              <a:t>Guérison (2-6 </a:t>
            </a:r>
            <a:r>
              <a:rPr lang="fr-FR" sz="2000" dirty="0" err="1"/>
              <a:t>sem</a:t>
            </a:r>
            <a:r>
              <a:rPr lang="fr-FR" sz="2000" dirty="0"/>
              <a:t>)</a:t>
            </a:r>
          </a:p>
          <a:p>
            <a:pPr marL="342900" indent="-342900">
              <a:buAutoNum type="arabicPeriod"/>
            </a:pPr>
            <a:r>
              <a:rPr lang="fr-FR" sz="2000" dirty="0"/>
              <a:t>Douleurs post-zostériennes (5-10%)</a:t>
            </a:r>
            <a:br>
              <a:rPr lang="fr-FR" sz="2000" dirty="0"/>
            </a:br>
            <a:r>
              <a:rPr lang="fr-FR" sz="2000" dirty="0"/>
              <a:t>fréquence augmentée avec l’âge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16632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" descr="IMG_55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2677"/>
            <a:ext cx="351171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27"/>
          <p:cNvSpPr txBox="1"/>
          <p:nvPr/>
        </p:nvSpPr>
        <p:spPr>
          <a:xfrm>
            <a:off x="2051720" y="5301208"/>
            <a:ext cx="52765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Forme particulière Zona ophtalmique (V1 et V2)</a:t>
            </a:r>
          </a:p>
          <a:p>
            <a:r>
              <a:rPr lang="fr-FR" sz="2000" b="1" dirty="0"/>
              <a:t>KERATITE </a:t>
            </a:r>
            <a:r>
              <a:rPr lang="fr-FR" sz="2000" dirty="0"/>
              <a:t>à VZV</a:t>
            </a:r>
            <a:br>
              <a:rPr lang="fr-FR" sz="2000" dirty="0"/>
            </a:br>
            <a:r>
              <a:rPr lang="fr-FR" sz="2000" dirty="0"/>
              <a:t>Risque ophtalmologique+++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402677"/>
            <a:ext cx="1728192" cy="468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02677"/>
            <a:ext cx="4536504" cy="46825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10399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908720"/>
            <a:ext cx="7979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Zona</a:t>
            </a:r>
            <a:r>
              <a:rPr lang="en-US" sz="2400" dirty="0"/>
              <a:t> du ganglion </a:t>
            </a:r>
            <a:r>
              <a:rPr lang="en-US" sz="2400" u="sng" dirty="0" err="1"/>
              <a:t>géniculé</a:t>
            </a:r>
            <a:r>
              <a:rPr lang="en-US" sz="2400" dirty="0"/>
              <a:t> = zone de </a:t>
            </a:r>
            <a:r>
              <a:rPr lang="en-US" sz="2400" b="1" dirty="0"/>
              <a:t>RAMSAY-HUNT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30" y="2524524"/>
            <a:ext cx="2445346" cy="18316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35585" y="2916339"/>
            <a:ext cx="610692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Can 7"/>
          <p:cNvSpPr/>
          <p:nvPr/>
        </p:nvSpPr>
        <p:spPr>
          <a:xfrm rot="16200000">
            <a:off x="3580025" y="2251512"/>
            <a:ext cx="402601" cy="2276826"/>
          </a:xfrm>
          <a:prstGeom prst="can">
            <a:avLst/>
          </a:prstGeom>
          <a:solidFill>
            <a:srgbClr val="FFB8B9"/>
          </a:solidFill>
          <a:ln>
            <a:solidFill>
              <a:srgbClr val="FFBE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67926" y="3199226"/>
            <a:ext cx="58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CAE</a:t>
            </a:r>
          </a:p>
        </p:txBody>
      </p:sp>
      <p:sp>
        <p:nvSpPr>
          <p:cNvPr id="10" name="Chord 9"/>
          <p:cNvSpPr/>
          <p:nvPr/>
        </p:nvSpPr>
        <p:spPr>
          <a:xfrm rot="12677478">
            <a:off x="4548982" y="2317203"/>
            <a:ext cx="1601311" cy="2186415"/>
          </a:xfrm>
          <a:prstGeom prst="chord">
            <a:avLst/>
          </a:prstGeom>
          <a:solidFill>
            <a:srgbClr val="FFB8B9"/>
          </a:solidFill>
          <a:ln>
            <a:solidFill>
              <a:srgbClr val="FFBE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97271" y="2637759"/>
            <a:ext cx="901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Conque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pavillon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oreille</a:t>
            </a:r>
            <a:endParaRPr lang="en-US" b="1" dirty="0"/>
          </a:p>
        </p:txBody>
      </p:sp>
      <p:sp>
        <p:nvSpPr>
          <p:cNvPr id="12" name="Chord 11"/>
          <p:cNvSpPr/>
          <p:nvPr/>
        </p:nvSpPr>
        <p:spPr>
          <a:xfrm rot="17478710">
            <a:off x="598212" y="2983638"/>
            <a:ext cx="1367328" cy="914400"/>
          </a:xfrm>
          <a:prstGeom prst="chord">
            <a:avLst>
              <a:gd name="adj1" fmla="val 859387"/>
              <a:gd name="adj2" fmla="val 19176463"/>
            </a:avLst>
          </a:prstGeom>
          <a:solidFill>
            <a:srgbClr val="FF00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310469" y="3262223"/>
            <a:ext cx="4693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5786" y="3262223"/>
            <a:ext cx="234684" cy="8559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34534" y="3230561"/>
            <a:ext cx="58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2/3 ant</a:t>
            </a:r>
          </a:p>
          <a:p>
            <a:pPr algn="ctr"/>
            <a:r>
              <a:rPr lang="en-US" sz="1200" b="1" dirty="0"/>
              <a:t>HL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562853" y="4243917"/>
            <a:ext cx="3064681" cy="0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07961" y="3933056"/>
            <a:ext cx="20981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+ </a:t>
            </a:r>
            <a:r>
              <a:rPr lang="en-US" b="1" dirty="0" err="1"/>
              <a:t>Paralysie</a:t>
            </a:r>
            <a:endParaRPr lang="en-US" b="1" dirty="0"/>
          </a:p>
          <a:p>
            <a:pPr algn="ctr"/>
            <a:r>
              <a:rPr lang="en-US" b="1" dirty="0" err="1"/>
              <a:t>faciale</a:t>
            </a:r>
            <a:r>
              <a:rPr lang="en-US" b="1" dirty="0"/>
              <a:t> </a:t>
            </a:r>
            <a:r>
              <a:rPr lang="en-US" b="1" dirty="0" err="1"/>
              <a:t>périphérique</a:t>
            </a:r>
            <a:endParaRPr lang="en-US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/>
              <a:t>Infections </a:t>
            </a:r>
            <a:r>
              <a:rPr lang="en-US" sz="2400" b="1" dirty="0" err="1"/>
              <a:t>à</a:t>
            </a:r>
            <a:r>
              <a:rPr lang="en-US" sz="2400" b="1" dirty="0"/>
              <a:t> VZV </a:t>
            </a:r>
            <a:r>
              <a:rPr lang="en-US" sz="2400" b="1" dirty="0" err="1"/>
              <a:t>sévères</a:t>
            </a:r>
            <a:r>
              <a:rPr lang="en-US" sz="2400" b="1" dirty="0"/>
              <a:t> de </a:t>
            </a:r>
            <a:r>
              <a:rPr lang="en-US" sz="2400" b="1" dirty="0" err="1"/>
              <a:t>l’adulte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187624" y="3356992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Bilan</a:t>
            </a:r>
            <a:r>
              <a:rPr lang="en-US" sz="2000" dirty="0"/>
              <a:t> 1</a:t>
            </a:r>
            <a:r>
              <a:rPr lang="en-US" sz="2000" baseline="30000" dirty="0"/>
              <a:t>ère</a:t>
            </a:r>
            <a:r>
              <a:rPr lang="en-US" sz="2000" dirty="0"/>
              <a:t> </a:t>
            </a:r>
            <a:r>
              <a:rPr lang="en-US" sz="2000" dirty="0" err="1"/>
              <a:t>ligne</a:t>
            </a:r>
            <a:r>
              <a:rPr lang="en-US" sz="2000" dirty="0"/>
              <a:t> (non </a:t>
            </a:r>
            <a:r>
              <a:rPr lang="en-US" sz="2000" dirty="0" err="1"/>
              <a:t>exhaustif</a:t>
            </a:r>
            <a:r>
              <a:rPr lang="en-US" sz="2000" dirty="0"/>
              <a:t>, </a:t>
            </a:r>
            <a:r>
              <a:rPr lang="en-US" sz="2000" dirty="0" err="1"/>
              <a:t>sur</a:t>
            </a:r>
            <a:r>
              <a:rPr lang="en-US" sz="2000" dirty="0"/>
              <a:t> orientation):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/>
              <a:t>vérifier</a:t>
            </a:r>
            <a:r>
              <a:rPr lang="en-US" sz="2000" dirty="0"/>
              <a:t> </a:t>
            </a:r>
            <a:r>
              <a:rPr lang="en-US" sz="2000" dirty="0" err="1"/>
              <a:t>nombre</a:t>
            </a:r>
            <a:r>
              <a:rPr lang="en-US" sz="2000" dirty="0"/>
              <a:t> de Lymphocytes </a:t>
            </a:r>
            <a:r>
              <a:rPr lang="en-US" sz="2000" dirty="0" err="1"/>
              <a:t>sur</a:t>
            </a:r>
            <a:r>
              <a:rPr lang="en-US" sz="2000" dirty="0"/>
              <a:t> NFS,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/>
              <a:t>électrophorèse</a:t>
            </a:r>
            <a:r>
              <a:rPr lang="en-US" sz="2000" dirty="0"/>
              <a:t> des </a:t>
            </a:r>
            <a:r>
              <a:rPr lang="en-US" sz="2000" dirty="0" err="1"/>
              <a:t>protéines</a:t>
            </a:r>
            <a:r>
              <a:rPr lang="en-US" sz="2000" dirty="0"/>
              <a:t> (EPP) (± </a:t>
            </a:r>
            <a:r>
              <a:rPr lang="en-US" sz="2000" dirty="0" err="1"/>
              <a:t>immunoEPP</a:t>
            </a:r>
            <a:r>
              <a:rPr lang="en-US" sz="2000" dirty="0"/>
              <a:t>),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/>
              <a:t>sd</a:t>
            </a:r>
            <a:r>
              <a:rPr lang="en-US" sz="2000" dirty="0"/>
              <a:t> </a:t>
            </a:r>
            <a:r>
              <a:rPr lang="en-US" sz="2000" dirty="0" err="1"/>
              <a:t>inflammatoire</a:t>
            </a:r>
            <a:r>
              <a:rPr lang="en-US" sz="2000" dirty="0"/>
              <a:t>,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/>
              <a:t>sérologie</a:t>
            </a:r>
            <a:r>
              <a:rPr lang="en-US" sz="2000" dirty="0"/>
              <a:t> VIH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tabagisme</a:t>
            </a:r>
            <a:r>
              <a:rPr lang="en-US" sz="2000" dirty="0"/>
              <a:t> </a:t>
            </a:r>
            <a:r>
              <a:rPr lang="en-US" sz="2000" dirty="0" err="1"/>
              <a:t>actif</a:t>
            </a:r>
            <a:r>
              <a:rPr lang="en-US" sz="2000" dirty="0"/>
              <a:t>, Rx thorax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63688" y="1844824"/>
            <a:ext cx="554461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Réflexe</a:t>
            </a:r>
            <a:r>
              <a:rPr lang="en-US" sz="2400" b="1" dirty="0">
                <a:solidFill>
                  <a:schemeClr val="tx1"/>
                </a:solidFill>
              </a:rPr>
              <a:t> : </a:t>
            </a:r>
            <a:r>
              <a:rPr lang="en-US" sz="2400" b="1" dirty="0" err="1">
                <a:solidFill>
                  <a:schemeClr val="tx1"/>
                </a:solidFill>
              </a:rPr>
              <a:t>rechercher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une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immunodépression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16" y="103993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15573" y="44624"/>
            <a:ext cx="1736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Diagnostic</a:t>
            </a:r>
          </a:p>
        </p:txBody>
      </p:sp>
      <p:sp>
        <p:nvSpPr>
          <p:cNvPr id="2" name="Ellipse 1"/>
          <p:cNvSpPr/>
          <p:nvPr/>
        </p:nvSpPr>
        <p:spPr>
          <a:xfrm>
            <a:off x="2395267" y="746339"/>
            <a:ext cx="3987948" cy="795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AVANT TOUT CLINIQUE +++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395004" y="1388178"/>
            <a:ext cx="0" cy="576064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657846" y="1964242"/>
            <a:ext cx="59590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Indications de diagnostic: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sévérité du tableau, forme neurologique notamment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terrain : immunodéprimé, nouveau né, sujet âgé, femme enceinte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doute diagnostic (forme atypique)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si contact avec un immunodéprimé ou nouveau-né</a:t>
            </a:r>
          </a:p>
        </p:txBody>
      </p:sp>
      <p:sp>
        <p:nvSpPr>
          <p:cNvPr id="8" name="ZoneTexte 13"/>
          <p:cNvSpPr txBox="1"/>
          <p:nvPr/>
        </p:nvSpPr>
        <p:spPr>
          <a:xfrm>
            <a:off x="315573" y="3957901"/>
            <a:ext cx="68144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b="1" dirty="0"/>
              <a:t>écouvillon des lésions +++ avec dispositif approprié!</a:t>
            </a:r>
          </a:p>
          <a:p>
            <a:pPr marL="285750" indent="-285750">
              <a:buFontTx/>
              <a:buChar char="-"/>
            </a:pPr>
            <a:r>
              <a:rPr lang="fr-FR" sz="1600" b="1" dirty="0"/>
              <a:t>LCR+++ si forme neurologique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humeur oculaire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sang total , prélèvements respiratoires (si forme grave de l’immunodéprimé)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liquide amniotique</a:t>
            </a:r>
          </a:p>
        </p:txBody>
      </p:sp>
      <p:sp>
        <p:nvSpPr>
          <p:cNvPr id="10" name="Rectangle à coins arrondis 18"/>
          <p:cNvSpPr/>
          <p:nvPr/>
        </p:nvSpPr>
        <p:spPr>
          <a:xfrm>
            <a:off x="6276573" y="3797928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fr-FR" b="1" dirty="0"/>
              <a:t>PCR +++</a:t>
            </a:r>
          </a:p>
        </p:txBody>
      </p:sp>
      <p:sp>
        <p:nvSpPr>
          <p:cNvPr id="12" name="Rectangle à coins arrondis 20"/>
          <p:cNvSpPr/>
          <p:nvPr/>
        </p:nvSpPr>
        <p:spPr>
          <a:xfrm>
            <a:off x="6248562" y="5577505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fr-FR" b="1" dirty="0"/>
              <a:t>Sérologie</a:t>
            </a:r>
          </a:p>
        </p:txBody>
      </p:sp>
      <p:sp>
        <p:nvSpPr>
          <p:cNvPr id="13" name="ZoneTexte 21"/>
          <p:cNvSpPr txBox="1"/>
          <p:nvPr/>
        </p:nvSpPr>
        <p:spPr>
          <a:xfrm>
            <a:off x="315573" y="5554310"/>
            <a:ext cx="61432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b="1" dirty="0"/>
              <a:t>Etablissement du statut immunitaire</a:t>
            </a:r>
          </a:p>
          <a:p>
            <a:r>
              <a:rPr lang="fr-FR" sz="1600" dirty="0"/>
              <a:t>En prévision vaccination ou injection d’immunoglobulines spécifiques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5761" y="3588348"/>
            <a:ext cx="567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b="1" dirty="0"/>
              <a:t>Infection en cours </a:t>
            </a:r>
            <a:r>
              <a:rPr lang="fr-FR" b="1" dirty="0">
                <a:sym typeface="Wingdings" pitchFamily="2" charset="2"/>
              </a:rPr>
              <a:t> détection directe du génome viral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17608" y="6081942"/>
            <a:ext cx="343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Pas d’intérêt pour un diagnostic d’infection en cours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 txBox="1">
            <a:spLocks noChangeArrowheads="1"/>
          </p:cNvSpPr>
          <p:nvPr/>
        </p:nvSpPr>
        <p:spPr bwMode="auto">
          <a:xfrm>
            <a:off x="250825" y="692150"/>
            <a:ext cx="83534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lvl="1" indent="0" eaLnBrk="1" hangingPunct="1">
              <a:spcBef>
                <a:spcPct val="20000"/>
              </a:spcBef>
              <a:defRPr/>
            </a:pPr>
            <a:endParaRPr lang="fr-FR" altLang="fr-FR" sz="2400" dirty="0"/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fr-FR" altLang="fr-FR" sz="2400" b="1" dirty="0"/>
          </a:p>
        </p:txBody>
      </p:sp>
      <p:sp>
        <p:nvSpPr>
          <p:cNvPr id="2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fr-FR" altLang="fr-FR" sz="1400" b="1">
              <a:solidFill>
                <a:srgbClr val="F79646"/>
              </a:solidFill>
            </a:endParaRPr>
          </a:p>
        </p:txBody>
      </p:sp>
      <p:sp>
        <p:nvSpPr>
          <p:cNvPr id="14342" name="ZoneTexte 8"/>
          <p:cNvSpPr txBox="1">
            <a:spLocks noChangeArrowheads="1"/>
          </p:cNvSpPr>
          <p:nvPr/>
        </p:nvSpPr>
        <p:spPr bwMode="auto">
          <a:xfrm>
            <a:off x="1125000" y="836712"/>
            <a:ext cx="662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400" b="1" dirty="0"/>
              <a:t>Séroprévalences moyennes en France chez l’adulte</a:t>
            </a:r>
          </a:p>
        </p:txBody>
      </p:sp>
      <p:sp>
        <p:nvSpPr>
          <p:cNvPr id="5" name="Triangle rectangle 4"/>
          <p:cNvSpPr/>
          <p:nvPr/>
        </p:nvSpPr>
        <p:spPr>
          <a:xfrm>
            <a:off x="1258960" y="2060848"/>
            <a:ext cx="6769199" cy="3528677"/>
          </a:xfrm>
          <a:prstGeom prst="rt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8316913" y="2060575"/>
            <a:ext cx="30162" cy="3557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18088" y="2151063"/>
            <a:ext cx="1790700" cy="4143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HHV-6, VZV, EBV</a:t>
            </a: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5018088" y="2636838"/>
            <a:ext cx="329882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ZoneTexte 17"/>
          <p:cNvSpPr txBox="1">
            <a:spLocks noChangeArrowheads="1"/>
          </p:cNvSpPr>
          <p:nvPr/>
        </p:nvSpPr>
        <p:spPr bwMode="auto">
          <a:xfrm>
            <a:off x="8388424" y="2420888"/>
            <a:ext cx="63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 dirty="0"/>
              <a:t>90%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28975" y="2997200"/>
            <a:ext cx="1789113" cy="414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HSV-1</a:t>
            </a:r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3228975" y="3500438"/>
            <a:ext cx="5087938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ZoneTexte 21"/>
          <p:cNvSpPr txBox="1">
            <a:spLocks noChangeArrowheads="1"/>
          </p:cNvSpPr>
          <p:nvPr/>
        </p:nvSpPr>
        <p:spPr bwMode="auto">
          <a:xfrm>
            <a:off x="8282383" y="3284984"/>
            <a:ext cx="970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 dirty="0"/>
              <a:t>45-65%</a:t>
            </a:r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1557338" y="4221163"/>
            <a:ext cx="6789737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2" name="ZoneTexte 25"/>
          <p:cNvSpPr txBox="1">
            <a:spLocks noChangeArrowheads="1"/>
          </p:cNvSpPr>
          <p:nvPr/>
        </p:nvSpPr>
        <p:spPr bwMode="auto">
          <a:xfrm>
            <a:off x="8388424" y="4005064"/>
            <a:ext cx="63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 dirty="0"/>
              <a:t>40%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57338" y="3716338"/>
            <a:ext cx="1790700" cy="4143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CMV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4813" y="4437063"/>
            <a:ext cx="1790700" cy="4143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HSV-2</a:t>
            </a:r>
          </a:p>
        </p:txBody>
      </p:sp>
      <p:cxnSp>
        <p:nvCxnSpPr>
          <p:cNvPr id="35" name="Connecteur droit 34"/>
          <p:cNvCxnSpPr/>
          <p:nvPr/>
        </p:nvCxnSpPr>
        <p:spPr>
          <a:xfrm flipH="1">
            <a:off x="363538" y="4922838"/>
            <a:ext cx="795337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6" name="ZoneTexte 36"/>
          <p:cNvSpPr txBox="1">
            <a:spLocks noChangeArrowheads="1"/>
          </p:cNvSpPr>
          <p:nvPr/>
        </p:nvSpPr>
        <p:spPr bwMode="auto">
          <a:xfrm>
            <a:off x="8388424" y="4725144"/>
            <a:ext cx="63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 dirty="0"/>
              <a:t>20%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438" y="5013325"/>
            <a:ext cx="1485900" cy="414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HHV-8</a:t>
            </a:r>
          </a:p>
        </p:txBody>
      </p:sp>
      <p:cxnSp>
        <p:nvCxnSpPr>
          <p:cNvPr id="40" name="Connecteur droit 39"/>
          <p:cNvCxnSpPr/>
          <p:nvPr/>
        </p:nvCxnSpPr>
        <p:spPr>
          <a:xfrm flipH="1">
            <a:off x="71438" y="5499100"/>
            <a:ext cx="8245475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ZoneTexte 42"/>
          <p:cNvSpPr txBox="1">
            <a:spLocks noChangeArrowheads="1"/>
          </p:cNvSpPr>
          <p:nvPr/>
        </p:nvSpPr>
        <p:spPr bwMode="auto">
          <a:xfrm>
            <a:off x="8462963" y="5253038"/>
            <a:ext cx="50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 dirty="0"/>
              <a:t>2%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311" y="152535"/>
            <a:ext cx="612169" cy="61216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41" y="16315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953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Figure1 Han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818546" cy="577262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907704" y="1700808"/>
            <a:ext cx="1008112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67744" y="2852936"/>
            <a:ext cx="864096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236296" y="2564904"/>
            <a:ext cx="1008112" cy="57606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2987824" y="3356992"/>
            <a:ext cx="1080120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err="1">
                <a:solidFill>
                  <a:schemeClr val="tx1"/>
                </a:solidFill>
              </a:rPr>
              <a:t>Thymidine</a:t>
            </a:r>
            <a:r>
              <a:rPr lang="fr-FR" sz="1000" b="1" dirty="0">
                <a:solidFill>
                  <a:schemeClr val="tx1"/>
                </a:solidFill>
              </a:rPr>
              <a:t> kinase virale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76817" y="5744289"/>
            <a:ext cx="185136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ADN polymérase virale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1760" y="620688"/>
            <a:ext cx="20162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75856" y="1556792"/>
            <a:ext cx="7920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9912" y="2064627"/>
            <a:ext cx="93610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572000" y="1484784"/>
            <a:ext cx="1008112" cy="1368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059028" y="3068960"/>
            <a:ext cx="914289" cy="12408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247964" y="2564904"/>
            <a:ext cx="200861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010934" y="1920611"/>
            <a:ext cx="200861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923928" y="3212976"/>
            <a:ext cx="424466" cy="2940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505752" y="4221088"/>
            <a:ext cx="786328" cy="1086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448825" y="4221088"/>
            <a:ext cx="267191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816808" y="5229200"/>
            <a:ext cx="185293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17641" y="44624"/>
            <a:ext cx="26981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Traitement VZV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79512" y="908720"/>
            <a:ext cx="43204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VARICELLE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4644008" y="908720"/>
            <a:ext cx="432048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ZONA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556792"/>
            <a:ext cx="445012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b="1" dirty="0"/>
              <a:t>Traitement symptomatique</a:t>
            </a:r>
            <a:br>
              <a:rPr lang="fr-FR" b="1" dirty="0"/>
            </a:br>
            <a:r>
              <a:rPr lang="fr-FR" b="1" dirty="0"/>
              <a:t>et mesures générales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- paracétamol</a:t>
            </a:r>
            <a:br>
              <a:rPr lang="fr-FR" dirty="0"/>
            </a:br>
            <a:r>
              <a:rPr lang="fr-FR" b="1" dirty="0">
                <a:solidFill>
                  <a:srgbClr val="FF0000"/>
                </a:solidFill>
              </a:rPr>
              <a:t>AINS et CORTICOÏDES CONTRE-INDIQUES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(risque de </a:t>
            </a:r>
            <a:r>
              <a:rPr lang="fr-FR" dirty="0" err="1"/>
              <a:t>sd</a:t>
            </a:r>
            <a:r>
              <a:rPr lang="fr-FR" dirty="0"/>
              <a:t> de REYE)</a:t>
            </a:r>
            <a:br>
              <a:rPr lang="fr-FR" dirty="0"/>
            </a:br>
            <a:r>
              <a:rPr lang="fr-FR" dirty="0"/>
              <a:t>- </a:t>
            </a:r>
            <a:r>
              <a:rPr lang="fr-FR" dirty="0" err="1"/>
              <a:t>anti-histaminique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- douche à l’eau tiède + savon dermato</a:t>
            </a:r>
            <a:br>
              <a:rPr lang="fr-FR" dirty="0"/>
            </a:br>
            <a:r>
              <a:rPr lang="fr-FR" dirty="0"/>
              <a:t>- PAS DE TOPIQUE</a:t>
            </a:r>
            <a:br>
              <a:rPr lang="fr-FR" dirty="0"/>
            </a:br>
            <a:r>
              <a:rPr lang="fr-FR" strike="sngStrike" dirty="0"/>
              <a:t>talc, crème, antibiotiques, éosine …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- ongles courts</a:t>
            </a:r>
          </a:p>
          <a:p>
            <a:r>
              <a:rPr lang="fr-FR" dirty="0"/>
              <a:t>      - antiseptiques en cas de surinfection</a:t>
            </a:r>
          </a:p>
          <a:p>
            <a:endParaRPr lang="fr-FR" dirty="0"/>
          </a:p>
          <a:p>
            <a:pPr marL="342900" indent="-342900">
              <a:buFont typeface="+mj-lt"/>
              <a:buAutoNum type="arabicPeriod" startAt="2"/>
            </a:pPr>
            <a:r>
              <a:rPr lang="fr-FR" b="1" dirty="0"/>
              <a:t>Traitement spécifique = aciclovir IV 7-10 j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formes graves et/ou de </a:t>
            </a:r>
            <a:r>
              <a:rPr lang="fr-FR" dirty="0" smtClean="0"/>
              <a:t>l’immunodéprimé</a:t>
            </a:r>
            <a:endParaRPr lang="fr-FR" dirty="0"/>
          </a:p>
          <a:p>
            <a:pPr marL="342900" indent="-342900">
              <a:buAutoNum type="arabicPeriod" startAt="2"/>
            </a:pPr>
            <a:endParaRPr lang="fr-FR" dirty="0"/>
          </a:p>
          <a:p>
            <a:pPr marL="342900" indent="-342900">
              <a:buAutoNum type="arabicPeriod" startAt="2"/>
            </a:pPr>
            <a:r>
              <a:rPr lang="fr-FR" b="1" dirty="0"/>
              <a:t>Eviction non obligatoire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… mais souhaitable </a:t>
            </a:r>
          </a:p>
          <a:p>
            <a:r>
              <a:rPr lang="fr-FR" dirty="0"/>
              <a:t>      </a:t>
            </a:r>
            <a:r>
              <a:rPr lang="fr-FR" b="1" dirty="0"/>
              <a:t>A l’hôpital : </a:t>
            </a:r>
            <a:r>
              <a:rPr lang="fr-FR" b="1" dirty="0" smtClean="0"/>
              <a:t>isolement </a:t>
            </a:r>
            <a:r>
              <a:rPr lang="fr-FR" b="1" dirty="0"/>
              <a:t>air + contact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41164" y="1522338"/>
            <a:ext cx="450283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b="1" dirty="0"/>
              <a:t>Traitement symptomatique</a:t>
            </a:r>
            <a:br>
              <a:rPr lang="fr-FR" b="1" dirty="0"/>
            </a:br>
            <a:r>
              <a:rPr lang="fr-FR" b="1" dirty="0"/>
              <a:t>et mesures générales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- antalgiques palier I/II/III initialement</a:t>
            </a:r>
            <a:br>
              <a:rPr lang="fr-FR" dirty="0"/>
            </a:br>
            <a:r>
              <a:rPr lang="fr-FR" dirty="0"/>
              <a:t>- pas de corticoïdes</a:t>
            </a:r>
            <a:br>
              <a:rPr lang="fr-FR" dirty="0"/>
            </a:br>
            <a:r>
              <a:rPr lang="fr-FR" dirty="0"/>
              <a:t>- douche à l’eau tiède + savon dermato</a:t>
            </a:r>
            <a:br>
              <a:rPr lang="fr-FR" dirty="0"/>
            </a:br>
            <a:r>
              <a:rPr lang="fr-FR" dirty="0"/>
              <a:t>- PAS DE TOPIQUE</a:t>
            </a:r>
            <a:br>
              <a:rPr lang="fr-FR" dirty="0"/>
            </a:br>
            <a:endParaRPr lang="fr-FR" dirty="0"/>
          </a:p>
          <a:p>
            <a:pPr marL="342900" indent="-342900">
              <a:buAutoNum type="arabicPeriod"/>
            </a:pPr>
            <a:endParaRPr lang="fr-FR" dirty="0"/>
          </a:p>
          <a:p>
            <a:pPr marL="342900" indent="-342900">
              <a:buAutoNum type="arabicPeriod"/>
            </a:pPr>
            <a:endParaRPr lang="fr-FR" dirty="0"/>
          </a:p>
          <a:p>
            <a:pPr marL="342900" indent="-342900">
              <a:buAutoNum type="arabicPeriod"/>
            </a:pPr>
            <a:r>
              <a:rPr lang="fr-FR" b="1" dirty="0"/>
              <a:t>Traitement spécifique = </a:t>
            </a:r>
            <a:r>
              <a:rPr lang="fr-FR" b="1" dirty="0" err="1"/>
              <a:t>valaciclovir</a:t>
            </a:r>
            <a:r>
              <a:rPr lang="fr-FR" b="1" dirty="0"/>
              <a:t> PO 7 j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Indications :</a:t>
            </a:r>
          </a:p>
          <a:p>
            <a:r>
              <a:rPr lang="fr-FR" b="1" dirty="0"/>
              <a:t>       Prévention des douleurs </a:t>
            </a:r>
          </a:p>
          <a:p>
            <a:r>
              <a:rPr lang="fr-FR" b="1" dirty="0"/>
              <a:t>       post-zostériennes (DPZ)</a:t>
            </a:r>
            <a:br>
              <a:rPr lang="fr-FR" b="1" dirty="0"/>
            </a:br>
            <a:r>
              <a:rPr lang="fr-FR" b="1" dirty="0"/>
              <a:t>       </a:t>
            </a:r>
            <a:r>
              <a:rPr lang="fr-FR" dirty="0"/>
              <a:t>- début &lt; 72h + âge &gt; 50 ans (DPZ)</a:t>
            </a:r>
            <a:br>
              <a:rPr lang="fr-FR" dirty="0"/>
            </a:br>
            <a:r>
              <a:rPr lang="fr-FR" dirty="0"/>
              <a:t>       - formes étendues</a:t>
            </a:r>
            <a:br>
              <a:rPr lang="fr-FR" dirty="0"/>
            </a:br>
            <a:r>
              <a:rPr lang="fr-FR" dirty="0"/>
              <a:t>       - zona ophtalmique</a:t>
            </a:r>
            <a:br>
              <a:rPr lang="fr-FR" dirty="0"/>
            </a:br>
            <a:r>
              <a:rPr lang="fr-FR" dirty="0"/>
              <a:t>       - immunodéprimé (ACV IV)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978" y="26139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9156" y="259868"/>
            <a:ext cx="8119440" cy="59669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>
                <a:latin typeface="Calibri"/>
                <a:cs typeface="Calibri"/>
              </a:rPr>
              <a:t>Grossesse</a:t>
            </a:r>
            <a:r>
              <a:rPr lang="en-US" sz="2400" b="1" dirty="0">
                <a:latin typeface="Calibri"/>
                <a:cs typeface="Calibri"/>
              </a:rPr>
              <a:t> et exposition </a:t>
            </a:r>
            <a:r>
              <a:rPr lang="en-US" sz="2400" b="1" dirty="0" err="1">
                <a:latin typeface="Calibri"/>
                <a:cs typeface="Calibri"/>
              </a:rPr>
              <a:t>à</a:t>
            </a:r>
            <a:r>
              <a:rPr lang="en-US" sz="2400" b="1" dirty="0">
                <a:latin typeface="Calibri"/>
                <a:cs typeface="Calibri"/>
              </a:rPr>
              <a:t> la </a:t>
            </a:r>
            <a:r>
              <a:rPr lang="en-US" sz="2400" b="1" dirty="0" err="1">
                <a:latin typeface="Calibri"/>
                <a:cs typeface="Calibri"/>
              </a:rPr>
              <a:t>varicelle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5803" y="980728"/>
            <a:ext cx="1048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Calibri"/>
                <a:cs typeface="Calibri"/>
              </a:rPr>
              <a:t>Contage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8934" y="1742206"/>
            <a:ext cx="2819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Calibri"/>
                <a:cs typeface="Calibri"/>
              </a:rPr>
              <a:t>Antécédent</a:t>
            </a:r>
            <a:r>
              <a:rPr lang="en-US" sz="2000" dirty="0">
                <a:latin typeface="Calibri"/>
                <a:cs typeface="Calibri"/>
              </a:rPr>
              <a:t> de </a:t>
            </a:r>
            <a:r>
              <a:rPr lang="en-US" sz="2000" dirty="0" err="1">
                <a:latin typeface="Calibri"/>
                <a:cs typeface="Calibri"/>
              </a:rPr>
              <a:t>varicelle</a:t>
            </a:r>
            <a:r>
              <a:rPr lang="en-US" sz="2000" dirty="0">
                <a:latin typeface="Calibri"/>
                <a:cs typeface="Calibri"/>
              </a:rPr>
              <a:t>?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02220" y="2142316"/>
            <a:ext cx="3384485" cy="737172"/>
            <a:chOff x="1993444" y="2127866"/>
            <a:chExt cx="5064824" cy="73717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993444" y="2466295"/>
              <a:ext cx="5064824" cy="29537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008210" y="2495832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043502" y="2481064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626574" y="2127866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>
            <a:off x="3252939" y="1417304"/>
            <a:ext cx="0" cy="369206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85447" y="2864596"/>
            <a:ext cx="251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OUI, </a:t>
            </a:r>
            <a:r>
              <a:rPr lang="en-US" dirty="0" err="1">
                <a:latin typeface="Calibri"/>
                <a:cs typeface="Calibri"/>
              </a:rPr>
              <a:t>sûre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(</a:t>
            </a:r>
            <a:r>
              <a:rPr lang="en-US" sz="1400" dirty="0" err="1">
                <a:latin typeface="Calibri"/>
                <a:cs typeface="Calibri"/>
              </a:rPr>
              <a:t>cf</a:t>
            </a:r>
            <a:r>
              <a:rPr lang="en-US" sz="1400" dirty="0">
                <a:latin typeface="Calibri"/>
                <a:cs typeface="Calibri"/>
              </a:rPr>
              <a:t> carnet de santé)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8644" y="2799029"/>
            <a:ext cx="176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NON </a:t>
            </a:r>
            <a:r>
              <a:rPr lang="en-US" dirty="0" err="1">
                <a:latin typeface="Calibri"/>
                <a:cs typeface="Calibri"/>
              </a:rPr>
              <a:t>ou</a:t>
            </a:r>
            <a:r>
              <a:rPr lang="en-US" dirty="0">
                <a:latin typeface="Calibri"/>
                <a:cs typeface="Calibri"/>
              </a:rPr>
              <a:t> pas </a:t>
            </a:r>
            <a:r>
              <a:rPr lang="en-US" dirty="0" err="1">
                <a:latin typeface="Calibri"/>
                <a:cs typeface="Calibri"/>
              </a:rPr>
              <a:t>sûre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063" y="3529792"/>
            <a:ext cx="1564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Pas de </a:t>
            </a:r>
            <a:r>
              <a:rPr lang="en-US" sz="2000" dirty="0" err="1">
                <a:latin typeface="Calibri"/>
                <a:cs typeface="Calibri"/>
              </a:rPr>
              <a:t>risque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Ne </a:t>
            </a:r>
            <a:r>
              <a:rPr lang="en-US" sz="2000" dirty="0" err="1">
                <a:latin typeface="Calibri"/>
                <a:cs typeface="Calibri"/>
              </a:rPr>
              <a:t>rien</a:t>
            </a:r>
            <a:r>
              <a:rPr lang="en-US" sz="2000" dirty="0">
                <a:latin typeface="Calibri"/>
                <a:cs typeface="Calibri"/>
              </a:rPr>
              <a:t> faire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10526" y="3223753"/>
            <a:ext cx="0" cy="369206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90688" y="3208985"/>
            <a:ext cx="0" cy="369206"/>
          </a:xfrm>
          <a:prstGeom prst="straightConnector1">
            <a:avLst/>
          </a:prstGeom>
          <a:ln w="31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49315" y="4487866"/>
            <a:ext cx="99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Positive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44859" y="4022240"/>
            <a:ext cx="2780736" cy="436090"/>
            <a:chOff x="1993444" y="2127866"/>
            <a:chExt cx="5064824" cy="73717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993444" y="2466295"/>
              <a:ext cx="5064824" cy="29537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008210" y="2495832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043502" y="2481064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626574" y="2127866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438421" y="4239918"/>
            <a:ext cx="1392762" cy="462087"/>
            <a:chOff x="2800853" y="4742348"/>
            <a:chExt cx="1392762" cy="462087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813894" y="4742348"/>
              <a:ext cx="0" cy="462087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800853" y="5204435"/>
              <a:ext cx="1392762" cy="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850524" y="5067744"/>
            <a:ext cx="2665330" cy="436090"/>
            <a:chOff x="1993444" y="2127866"/>
            <a:chExt cx="5064824" cy="737172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1993444" y="2466295"/>
              <a:ext cx="5064824" cy="29537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008210" y="2495832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043502" y="2481064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626574" y="2127866"/>
              <a:ext cx="0" cy="369206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/>
          <p:cNvSpPr/>
          <p:nvPr/>
        </p:nvSpPr>
        <p:spPr>
          <a:xfrm>
            <a:off x="3218511" y="5538936"/>
            <a:ext cx="3297705" cy="914400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OUI</a:t>
            </a:r>
          </a:p>
          <a:p>
            <a:pPr algn="ctr"/>
            <a:r>
              <a:rPr lang="en-US" b="1" dirty="0" err="1">
                <a:solidFill>
                  <a:srgbClr val="000000"/>
                </a:solidFill>
                <a:latin typeface="Calibri"/>
                <a:cs typeface="Calibri"/>
              </a:rPr>
              <a:t>Ig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*IV </a:t>
            </a:r>
            <a:r>
              <a:rPr lang="en-US" b="1" dirty="0" err="1">
                <a:solidFill>
                  <a:srgbClr val="000000"/>
                </a:solidFill>
                <a:latin typeface="Calibri"/>
                <a:cs typeface="Calibri"/>
              </a:rPr>
              <a:t>spécifiques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ou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tt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ATV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239495" y="3622495"/>
            <a:ext cx="3290411" cy="34366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Sérologie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VZV en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urgence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566911" y="4568753"/>
            <a:ext cx="3307092" cy="4444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Négative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et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contage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&lt; 96 h 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50036" y="5538936"/>
            <a:ext cx="1516093" cy="914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NON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Surveillance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ou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tt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ATV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630932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immunoglobulines</a:t>
            </a:r>
            <a:endParaRPr lang="en-US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51520" y="25460"/>
            <a:ext cx="3380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Varicelle : prévention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5600" y="2350621"/>
            <a:ext cx="84108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/>
              <a:t>Vaccin vivant atténué</a:t>
            </a:r>
          </a:p>
          <a:p>
            <a:pPr marL="285750" indent="-285750">
              <a:buFontTx/>
              <a:buChar char="-"/>
            </a:pPr>
            <a:r>
              <a:rPr lang="fr-FR" dirty="0"/>
              <a:t>2 injections espacées de </a:t>
            </a:r>
            <a:r>
              <a:rPr lang="fr-FR" dirty="0" smtClean="0"/>
              <a:t>4-8 ou 6-10 semaines </a:t>
            </a:r>
            <a:r>
              <a:rPr lang="fr-FR" dirty="0"/>
              <a:t>selon le vaccin</a:t>
            </a:r>
          </a:p>
          <a:p>
            <a:pPr marL="285750" indent="-285750">
              <a:buFontTx/>
              <a:buChar char="-"/>
            </a:pPr>
            <a:r>
              <a:rPr lang="fr-FR" dirty="0"/>
              <a:t>Indications</a:t>
            </a:r>
          </a:p>
          <a:p>
            <a:pPr marL="742950" lvl="1" indent="-285750">
              <a:buFontTx/>
              <a:buChar char="-"/>
            </a:pPr>
            <a:r>
              <a:rPr lang="fr-FR" b="1" dirty="0"/>
              <a:t>Adolescents de 12-18 ans sans ATCD de varicelle </a:t>
            </a:r>
            <a:r>
              <a:rPr lang="fr-FR" dirty="0"/>
              <a:t>(+/- sérologie préalable)</a:t>
            </a:r>
          </a:p>
          <a:p>
            <a:pPr marL="742950" lvl="1" indent="-285750">
              <a:buFontTx/>
              <a:buChar char="-"/>
            </a:pPr>
            <a:r>
              <a:rPr lang="fr-FR" b="1" dirty="0"/>
              <a:t>Femmes en âge de procréer sans ATCD de varicelle </a:t>
            </a:r>
            <a:r>
              <a:rPr lang="fr-FR" dirty="0"/>
              <a:t>(+/- sérologie préalable)</a:t>
            </a:r>
          </a:p>
          <a:p>
            <a:pPr marL="742950" lvl="1" indent="-285750">
              <a:buFontTx/>
              <a:buChar char="-"/>
            </a:pPr>
            <a:r>
              <a:rPr lang="fr-FR" b="1" dirty="0"/>
              <a:t>Adultes migrants (&lt;40 ans) sans ATCD de varicelle avec sérologie négative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Personnes sans ATCD de varicelle avec sérologie négative en contact avec des ID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Personnes sans ATCD de varicelle avec sérologie négative candidats à une greffe</a:t>
            </a:r>
            <a:br>
              <a:rPr lang="fr-FR" dirty="0"/>
            </a:br>
            <a:r>
              <a:rPr lang="fr-FR" dirty="0"/>
              <a:t>d’organe solide (dans les 6 mois avant la greffe)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Professionnels en contact avec la petite enfance et professionnels de santé</a:t>
            </a:r>
            <a:br>
              <a:rPr lang="fr-FR" dirty="0"/>
            </a:br>
            <a:r>
              <a:rPr lang="fr-FR" dirty="0"/>
              <a:t>sans ATCD de varicelle avec sérologie négative </a:t>
            </a:r>
          </a:p>
          <a:p>
            <a:pPr marL="742950" lvl="1" indent="-285750">
              <a:buFontTx/>
              <a:buChar char="-"/>
            </a:pPr>
            <a:r>
              <a:rPr lang="fr-FR" b="1" dirty="0"/>
              <a:t>En post-exposition : sujets &gt; 12 ans avec contact &lt; 3 jours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539552" y="5741648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19672" y="5885664"/>
            <a:ext cx="689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VACCIN VIVANT ATTENUE ! 	CONTRE-INDICATION </a:t>
            </a:r>
            <a:r>
              <a:rPr lang="fr-FR" b="1" u="sng" dirty="0">
                <a:solidFill>
                  <a:srgbClr val="FF0000"/>
                </a:solidFill>
              </a:rPr>
              <a:t>FORMELLE</a:t>
            </a:r>
            <a:r>
              <a:rPr lang="fr-FR" b="1" dirty="0">
                <a:solidFill>
                  <a:srgbClr val="FF0000"/>
                </a:solidFill>
              </a:rPr>
              <a:t> CHEZ </a:t>
            </a:r>
            <a:r>
              <a:rPr lang="fr-FR" b="1" u="sng" dirty="0">
                <a:solidFill>
                  <a:srgbClr val="FF0000"/>
                </a:solidFill>
              </a:rPr>
              <a:t>L’ID</a:t>
            </a:r>
          </a:p>
          <a:p>
            <a:r>
              <a:rPr lang="fr-FR" b="1" dirty="0">
                <a:solidFill>
                  <a:srgbClr val="FF0000"/>
                </a:solidFill>
              </a:rPr>
              <a:t>			ET </a:t>
            </a:r>
            <a:r>
              <a:rPr lang="fr-FR" b="1" u="sng" dirty="0">
                <a:solidFill>
                  <a:srgbClr val="FF0000"/>
                </a:solidFill>
              </a:rPr>
              <a:t>PENDANT LA GROSSESSE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71584" y="1846565"/>
            <a:ext cx="2520280" cy="385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Vaccination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23931" t="50000" r="1122" b="8543"/>
          <a:stretch/>
        </p:blipFill>
        <p:spPr>
          <a:xfrm>
            <a:off x="3631547" y="999175"/>
            <a:ext cx="2814269" cy="10400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4536" t="12096" r="4641" b="13817"/>
          <a:stretch/>
        </p:blipFill>
        <p:spPr>
          <a:xfrm>
            <a:off x="6900672" y="722921"/>
            <a:ext cx="1763361" cy="14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124744"/>
            <a:ext cx="5688632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latin typeface="Calibri"/>
                <a:cs typeface="Calibri"/>
              </a:rPr>
              <a:t>Vaccin vivant atténué = varicelle post-vaccinale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CONTRE-INDIQUÉ CHEZ L’IMMUNODEPRIMÉ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260648"/>
            <a:ext cx="4024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Calibri"/>
                <a:cs typeface="Calibri"/>
              </a:rPr>
              <a:t>Exemple : vaccin Varicelle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37843" r="8764" b="46263"/>
          <a:stretch/>
        </p:blipFill>
        <p:spPr bwMode="auto">
          <a:xfrm>
            <a:off x="1998011" y="2060848"/>
            <a:ext cx="6686675" cy="117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23296" r="34072" b="40703"/>
          <a:stretch/>
        </p:blipFill>
        <p:spPr bwMode="auto">
          <a:xfrm>
            <a:off x="179512" y="3573016"/>
            <a:ext cx="5259769" cy="303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24328" y="3068960"/>
            <a:ext cx="1044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latin typeface="Calibri"/>
                <a:cs typeface="Calibri"/>
              </a:rPr>
              <a:t>J Clin </a:t>
            </a:r>
            <a:r>
              <a:rPr lang="fr-FR" sz="1000" i="1" dirty="0" err="1">
                <a:latin typeface="Calibri"/>
                <a:cs typeface="Calibri"/>
              </a:rPr>
              <a:t>Virol</a:t>
            </a:r>
            <a:r>
              <a:rPr lang="fr-FR" sz="1000" i="1" dirty="0">
                <a:latin typeface="Calibri"/>
                <a:cs typeface="Calibri"/>
              </a:rPr>
              <a:t> 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t="36791" r="52643" b="33670"/>
          <a:stretch/>
        </p:blipFill>
        <p:spPr bwMode="auto">
          <a:xfrm>
            <a:off x="5665690" y="3573016"/>
            <a:ext cx="3478309" cy="284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7330008" cy="792088"/>
          </a:xfr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fr-FR" sz="2800" b="1" dirty="0">
                <a:solidFill>
                  <a:schemeClr val="tx1"/>
                </a:solidFill>
                <a:latin typeface="Calibri"/>
                <a:cs typeface="Calibri"/>
              </a:rPr>
              <a:t>Varicelle : recommandations autour d’un cas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8775684" cy="44491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95536" y="97468"/>
            <a:ext cx="282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Zona : prévention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9031" y="4221088"/>
            <a:ext cx="8353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Prévention du zona :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chez tous les sujets &gt; 65 ans </a:t>
            </a:r>
          </a:p>
          <a:p>
            <a:pPr marL="285750" indent="-285750">
              <a:buFontTx/>
              <a:buChar char="-"/>
            </a:pPr>
            <a:r>
              <a:rPr lang="fr-FR" dirty="0"/>
              <a:t>chez les sujets  &gt;18 ans ayant un risque accru de zona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/>
              <a:t>Vaccin recommandé chez le sujet immunodéprimé à risque accru de zona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non recommandé chez la femme enceinte par mesure de précaution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2 doses de 0,5mL à 2 </a:t>
            </a:r>
            <a:r>
              <a:rPr lang="fr-FR" dirty="0" smtClean="0"/>
              <a:t>mois </a:t>
            </a:r>
            <a:r>
              <a:rPr lang="fr-FR" dirty="0"/>
              <a:t>d’intervalle (voie IM)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51520" y="908720"/>
            <a:ext cx="8496944" cy="1529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rgbClr val="FF0000"/>
                </a:solidFill>
              </a:rPr>
              <a:t>Vaccination : Nouvelles recommandations (2024)</a:t>
            </a:r>
          </a:p>
          <a:p>
            <a:pPr algn="ctr"/>
            <a:r>
              <a:rPr lang="fr-FR" sz="2000" b="1" dirty="0"/>
              <a:t>SHINGRIX® (GSK): AG PROTEINE DE SURFACE VZV + adjuvant</a:t>
            </a:r>
          </a:p>
          <a:p>
            <a:pPr algn="ctr"/>
            <a:r>
              <a:rPr lang="fr-FR" sz="2000" b="1" dirty="0"/>
              <a:t>Vaccin pris en charge à l’hôpital pour le moment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t="21287" b="15983"/>
          <a:stretch/>
        </p:blipFill>
        <p:spPr>
          <a:xfrm>
            <a:off x="2411760" y="2636912"/>
            <a:ext cx="367853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re 1"/>
          <p:cNvSpPr>
            <a:spLocks noGrp="1"/>
          </p:cNvSpPr>
          <p:nvPr>
            <p:ph type="title" idx="4294967295"/>
          </p:nvPr>
        </p:nvSpPr>
        <p:spPr>
          <a:xfrm>
            <a:off x="950912" y="332656"/>
            <a:ext cx="8229600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>
                <a:latin typeface="Calibri" charset="0"/>
              </a:rPr>
              <a:t>A RETENIR / Virus de la Varicelle et du Zona</a:t>
            </a:r>
          </a:p>
        </p:txBody>
      </p:sp>
      <p:sp>
        <p:nvSpPr>
          <p:cNvPr id="11366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395536" y="1340768"/>
            <a:ext cx="8424862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i="1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Varicella</a:t>
            </a:r>
            <a:r>
              <a:rPr lang="fr-FR" sz="2400" b="1" i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zoster</a:t>
            </a:r>
            <a:r>
              <a:rPr lang="fr-FR" sz="2400" b="1" i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virus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(virus </a:t>
            </a:r>
            <a:r>
              <a:rPr lang="fr-FR" sz="2400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dermo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-neurotrope)</a:t>
            </a:r>
            <a:endParaRPr lang="fr-FR" sz="2400" b="1" i="1" dirty="0">
              <a:solidFill>
                <a:srgbClr val="000000"/>
              </a:solidFill>
              <a:latin typeface="Calibri" charset="0"/>
              <a:cs typeface="Times New Roman" charset="0"/>
            </a:endParaRP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Très contagieux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Séroprévalence adulte </a:t>
            </a: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&gt; 95%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Primo-infection = Varicelle, récurrence = Zona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Varicelle :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lésions prurigineuses et d’</a:t>
            </a:r>
            <a:r>
              <a:rPr lang="fr-FR" altLang="ja-JP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âges différents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Gravité / adultes, immunodéprimés, localisation oculaire, grossesse, nouveau-né, atteintes neurologiques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Zona :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brûlures, éruption douloureuse le long trajet nerveux (</a:t>
            </a:r>
            <a:r>
              <a:rPr lang="fr-FR" sz="2400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svt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unilatéral)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Traitement des </a:t>
            </a:r>
            <a:r>
              <a:rPr lang="fr-FR" sz="2400" b="1" u="sng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formes graves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VZV et Zona : ACICLOVIR </a:t>
            </a:r>
            <a:r>
              <a:rPr lang="fr-FR" sz="2400" dirty="0" smtClean="0">
                <a:solidFill>
                  <a:srgbClr val="000000"/>
                </a:solidFill>
                <a:latin typeface="Calibri" charset="0"/>
                <a:cs typeface="Times New Roman" charset="0"/>
              </a:rPr>
              <a:t>IV et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VALACICLOVIR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Vaccin vivant atténué contre la varicelle, vaccin protéique recombinant en prévention du zona</a:t>
            </a:r>
          </a:p>
          <a:p>
            <a:pPr eaLnBrk="1" hangingPunct="1"/>
            <a:endParaRPr lang="fr-FR" sz="2400" dirty="0">
              <a:solidFill>
                <a:srgbClr val="F79646"/>
              </a:solidFill>
              <a:latin typeface="Calibri" charset="0"/>
            </a:endParaRPr>
          </a:p>
        </p:txBody>
      </p:sp>
      <p:sp>
        <p:nvSpPr>
          <p:cNvPr id="113672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b="1">
              <a:solidFill>
                <a:srgbClr val="F79646"/>
              </a:solidFill>
            </a:endParaRPr>
          </a:p>
        </p:txBody>
      </p:sp>
      <p:pic>
        <p:nvPicPr>
          <p:cNvPr id="6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589"/>
            <a:ext cx="720080" cy="7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3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3245495"/>
            <a:ext cx="44613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/>
              <a:t>Cytomégalovirus (CMV)</a:t>
            </a:r>
          </a:p>
        </p:txBody>
      </p:sp>
    </p:spTree>
    <p:extLst>
      <p:ext uri="{BB962C8B-B14F-4D97-AF65-F5344CB8AC3E}">
        <p14:creationId xmlns:p14="http://schemas.microsoft.com/office/powerpoint/2010/main" val="2834841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75033" y="742395"/>
            <a:ext cx="4608512" cy="976337"/>
          </a:xfrm>
          <a:prstGeom prst="roundRect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069473" y="713820"/>
            <a:ext cx="3795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FF0000"/>
                </a:solidFill>
                <a:latin typeface="Calibri"/>
                <a:cs typeface="Calibri"/>
              </a:rPr>
              <a:t>COMPARTIMENT VASCULAIRE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549" y="1121039"/>
            <a:ext cx="514970" cy="50073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3861619" y="1124744"/>
            <a:ext cx="11340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latin typeface="Calibri"/>
                <a:cs typeface="Calibri"/>
              </a:rPr>
              <a:t>Monocytes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5256" y="1987572"/>
            <a:ext cx="4832350" cy="3803650"/>
          </a:xfrm>
          <a:prstGeom prst="roundRect">
            <a:avLst/>
          </a:prstGeom>
          <a:ln w="31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ounded Rectangle 11"/>
          <p:cNvSpPr/>
          <p:nvPr/>
        </p:nvSpPr>
        <p:spPr>
          <a:xfrm>
            <a:off x="2696394" y="2382859"/>
            <a:ext cx="1387475" cy="32654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ounded Rectangle 12"/>
          <p:cNvSpPr/>
          <p:nvPr/>
        </p:nvSpPr>
        <p:spPr>
          <a:xfrm>
            <a:off x="4225156" y="2382859"/>
            <a:ext cx="1387475" cy="3265488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28326" y="2357459"/>
            <a:ext cx="1387475" cy="3265488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994" y="2751159"/>
            <a:ext cx="695325" cy="6159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1" y="4151334"/>
            <a:ext cx="695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69" y="3679067"/>
            <a:ext cx="1206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67544" y="2029476"/>
            <a:ext cx="1284287" cy="7493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err="1"/>
              <a:t>Liquides</a:t>
            </a:r>
            <a:r>
              <a:rPr lang="en-US" sz="1400" b="1" dirty="0"/>
              <a:t> </a:t>
            </a:r>
            <a:r>
              <a:rPr lang="en-US" sz="1400" b="1" dirty="0" err="1"/>
              <a:t>biologiques</a:t>
            </a:r>
            <a:endParaRPr lang="en-US" sz="1400" b="1" dirty="0"/>
          </a:p>
          <a:p>
            <a:pPr algn="ctr">
              <a:defRPr/>
            </a:pPr>
            <a:r>
              <a:rPr lang="en-US" sz="1400" b="1" dirty="0"/>
              <a:t>de </a:t>
            </a:r>
            <a:r>
              <a:rPr lang="en-US" sz="1400" b="1" dirty="0" err="1"/>
              <a:t>sécrétion</a:t>
            </a:r>
            <a:endParaRPr lang="en-US" sz="14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740844" y="2751158"/>
            <a:ext cx="1298575" cy="39846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rgbClr val="3366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latin typeface="Calibri"/>
                <a:cs typeface="Calibri"/>
              </a:rPr>
              <a:t>C. </a:t>
            </a:r>
            <a:r>
              <a:rPr lang="en-US" sz="1200" b="1" dirty="0" err="1">
                <a:latin typeface="Calibri"/>
                <a:cs typeface="Calibri"/>
              </a:rPr>
              <a:t>endothéliales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4592" name="TextBox 17"/>
          <p:cNvSpPr txBox="1">
            <a:spLocks noChangeArrowheads="1"/>
          </p:cNvSpPr>
          <p:nvPr/>
        </p:nvSpPr>
        <p:spPr bwMode="auto">
          <a:xfrm>
            <a:off x="2818631" y="2382859"/>
            <a:ext cx="1161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latin typeface="Calibri"/>
                <a:cs typeface="Calibri"/>
              </a:rPr>
              <a:t>MUQUEUSES</a:t>
            </a:r>
          </a:p>
        </p:txBody>
      </p:sp>
      <p:sp>
        <p:nvSpPr>
          <p:cNvPr id="24593" name="TextBox 22"/>
          <p:cNvSpPr txBox="1">
            <a:spLocks noChangeArrowheads="1"/>
          </p:cNvSpPr>
          <p:nvPr/>
        </p:nvSpPr>
        <p:spPr bwMode="auto">
          <a:xfrm>
            <a:off x="2936106" y="3332619"/>
            <a:ext cx="92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/>
              <a:t>ORGANES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740844" y="4338320"/>
            <a:ext cx="1298575" cy="725269"/>
          </a:xfrm>
          <a:prstGeom prst="roundRect">
            <a:avLst/>
          </a:prstGeom>
          <a:solidFill>
            <a:srgbClr val="0A9BCB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atin typeface="Calibri"/>
                <a:cs typeface="Calibri"/>
              </a:rPr>
              <a:t>C. </a:t>
            </a:r>
            <a:r>
              <a:rPr lang="en-US" sz="1050" dirty="0" err="1">
                <a:latin typeface="Calibri"/>
                <a:cs typeface="Calibri"/>
              </a:rPr>
              <a:t>épithéliales</a:t>
            </a:r>
            <a:endParaRPr lang="en-US" sz="1050" dirty="0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050" dirty="0">
                <a:latin typeface="Calibri"/>
                <a:cs typeface="Calibri"/>
              </a:rPr>
              <a:t>C. </a:t>
            </a:r>
            <a:r>
              <a:rPr lang="en-US" sz="1050" dirty="0" err="1">
                <a:latin typeface="Calibri"/>
                <a:cs typeface="Calibri"/>
              </a:rPr>
              <a:t>neuronales</a:t>
            </a:r>
            <a:endParaRPr lang="en-US" sz="1050" dirty="0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050" dirty="0">
                <a:latin typeface="Calibri"/>
                <a:cs typeface="Calibri"/>
              </a:rPr>
              <a:t>C. </a:t>
            </a:r>
            <a:r>
              <a:rPr lang="en-US" sz="1050" dirty="0" err="1">
                <a:latin typeface="Calibri"/>
                <a:cs typeface="Calibri"/>
              </a:rPr>
              <a:t>musculaires</a:t>
            </a:r>
            <a:endParaRPr lang="en-US" sz="1050" dirty="0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050" dirty="0" err="1">
                <a:latin typeface="Calibri"/>
                <a:cs typeface="Calibri"/>
              </a:rPr>
              <a:t>fibroblastes</a:t>
            </a:r>
            <a:endParaRPr lang="en-US" sz="1050" dirty="0">
              <a:latin typeface="Calibri"/>
              <a:cs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65761" y="2350114"/>
            <a:ext cx="478274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21681" y="2486676"/>
            <a:ext cx="472204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97" name="TextBox 27"/>
          <p:cNvSpPr txBox="1">
            <a:spLocks noChangeArrowheads="1"/>
          </p:cNvSpPr>
          <p:nvPr/>
        </p:nvSpPr>
        <p:spPr bwMode="auto">
          <a:xfrm>
            <a:off x="4366444" y="2443184"/>
            <a:ext cx="11977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latin typeface="Calibri"/>
                <a:cs typeface="Calibri"/>
              </a:rPr>
              <a:t>Macrophages</a:t>
            </a:r>
          </a:p>
        </p:txBody>
      </p:sp>
      <p:sp>
        <p:nvSpPr>
          <p:cNvPr id="24598" name="TextBox 28"/>
          <p:cNvSpPr txBox="1">
            <a:spLocks noChangeArrowheads="1"/>
          </p:cNvSpPr>
          <p:nvPr/>
        </p:nvSpPr>
        <p:spPr bwMode="auto">
          <a:xfrm>
            <a:off x="4345722" y="3581422"/>
            <a:ext cx="1133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/>
                <a:cs typeface="Calibri"/>
              </a:rPr>
              <a:t>Cellules </a:t>
            </a:r>
          </a:p>
          <a:p>
            <a:pPr algn="ctr" eaLnBrk="1" hangingPunct="1"/>
            <a:r>
              <a:rPr lang="en-US" sz="1400" b="1">
                <a:latin typeface="Calibri"/>
                <a:cs typeface="Calibri"/>
              </a:rPr>
              <a:t>dendritiques</a:t>
            </a:r>
          </a:p>
        </p:txBody>
      </p:sp>
      <p:sp>
        <p:nvSpPr>
          <p:cNvPr id="24602" name="TextBox 25"/>
          <p:cNvSpPr txBox="1">
            <a:spLocks noChangeArrowheads="1"/>
          </p:cNvSpPr>
          <p:nvPr/>
        </p:nvSpPr>
        <p:spPr bwMode="auto">
          <a:xfrm>
            <a:off x="4477954" y="4822847"/>
            <a:ext cx="926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Calibri"/>
                <a:cs typeface="Calibri"/>
              </a:rPr>
              <a:t>Autre(s) 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1385" y="1987572"/>
            <a:ext cx="42910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/>
              <a:t>COMPARTIMENTS TISSULAIRES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900530" y="5171425"/>
            <a:ext cx="1077044" cy="382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</a:rPr>
              <a:t>LATENCE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980929" y="5171425"/>
            <a:ext cx="2335213" cy="38258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000FF"/>
                </a:solidFill>
              </a:rPr>
              <a:t>REPLICATION</a:t>
            </a:r>
          </a:p>
        </p:txBody>
      </p:sp>
      <p:sp>
        <p:nvSpPr>
          <p:cNvPr id="34" name="Left Arrow 33"/>
          <p:cNvSpPr/>
          <p:nvPr/>
        </p:nvSpPr>
        <p:spPr>
          <a:xfrm>
            <a:off x="3861619" y="3312838"/>
            <a:ext cx="563562" cy="27146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0" name="Left Arrow 39"/>
          <p:cNvSpPr/>
          <p:nvPr/>
        </p:nvSpPr>
        <p:spPr>
          <a:xfrm rot="10800000">
            <a:off x="5395144" y="3312838"/>
            <a:ext cx="565150" cy="27146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3" name="TextBox 42"/>
          <p:cNvSpPr txBox="1"/>
          <p:nvPr/>
        </p:nvSpPr>
        <p:spPr>
          <a:xfrm>
            <a:off x="1747069" y="2035770"/>
            <a:ext cx="75854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0000FF"/>
                </a:solidFill>
              </a:rPr>
              <a:t>Primo-</a:t>
            </a:r>
            <a:r>
              <a:rPr lang="en-US" sz="1050" b="1" dirty="0" err="1">
                <a:solidFill>
                  <a:srgbClr val="0000FF"/>
                </a:solidFill>
              </a:rPr>
              <a:t>Inf</a:t>
            </a:r>
            <a:r>
              <a:rPr lang="en-US" sz="1050" b="1" dirty="0">
                <a:solidFill>
                  <a:srgbClr val="0000FF"/>
                </a:solidFill>
              </a:rPr>
              <a:t>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40719" y="2513663"/>
            <a:ext cx="73930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 err="1">
                <a:solidFill>
                  <a:srgbClr val="0000FF"/>
                </a:solidFill>
              </a:rPr>
              <a:t>Excrétion</a:t>
            </a:r>
            <a:r>
              <a:rPr lang="en-US" sz="105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" name="Up-Down Arrow 9"/>
          <p:cNvSpPr/>
          <p:nvPr/>
        </p:nvSpPr>
        <p:spPr>
          <a:xfrm>
            <a:off x="4735273" y="1484784"/>
            <a:ext cx="288032" cy="565009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687" y="4391099"/>
            <a:ext cx="1254125" cy="431748"/>
          </a:xfrm>
          <a:prstGeom prst="rect">
            <a:avLst/>
          </a:prstGeom>
        </p:spPr>
      </p:pic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5741994" y="2624887"/>
            <a:ext cx="13789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Calibri"/>
                <a:cs typeface="Calibri"/>
              </a:rPr>
              <a:t>Monocytes</a:t>
            </a:r>
          </a:p>
          <a:p>
            <a:pPr algn="ctr" eaLnBrk="1" hangingPunct="1"/>
            <a:r>
              <a:rPr lang="en-US" sz="1400" b="1" dirty="0" err="1">
                <a:latin typeface="Calibri"/>
                <a:cs typeface="Calibri"/>
              </a:rPr>
              <a:t>Moelle</a:t>
            </a:r>
            <a:r>
              <a:rPr lang="en-US" sz="1400" b="1" dirty="0">
                <a:latin typeface="Calibri"/>
                <a:cs typeface="Calibri"/>
              </a:rPr>
              <a:t> </a:t>
            </a:r>
            <a:r>
              <a:rPr lang="en-US" sz="1400" b="1" dirty="0" err="1">
                <a:latin typeface="Calibri"/>
                <a:cs typeface="Calibri"/>
              </a:rPr>
              <a:t>osseuse</a:t>
            </a:r>
            <a:endParaRPr lang="en-US" sz="1400" b="1" dirty="0">
              <a:latin typeface="Calibri"/>
              <a:cs typeface="Calibri"/>
            </a:endParaRPr>
          </a:p>
          <a:p>
            <a:pPr algn="ctr" eaLnBrk="1" hangingPunct="1"/>
            <a:r>
              <a:rPr lang="en-US" sz="1400" b="1" dirty="0">
                <a:latin typeface="Calibri"/>
                <a:cs typeface="Calibri"/>
              </a:rPr>
              <a:t>C. </a:t>
            </a:r>
            <a:r>
              <a:rPr lang="en-US" sz="1400" b="1" dirty="0" err="1">
                <a:latin typeface="Calibri"/>
                <a:cs typeface="Calibri"/>
              </a:rPr>
              <a:t>endothéliales</a:t>
            </a:r>
            <a:endParaRPr lang="en-US" sz="1400" b="1" dirty="0">
              <a:latin typeface="Calibri"/>
              <a:cs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9759" y="3604011"/>
            <a:ext cx="565909" cy="6592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98630" y="938175"/>
            <a:ext cx="1412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000FF"/>
                </a:solidFill>
              </a:rPr>
              <a:t>Dissémination </a:t>
            </a:r>
          </a:p>
          <a:p>
            <a:pPr algn="ctr"/>
            <a:r>
              <a:rPr lang="fr-FR" sz="1600" dirty="0">
                <a:solidFill>
                  <a:srgbClr val="0000FF"/>
                </a:solidFill>
              </a:rPr>
              <a:t>du virus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426137" y="3367109"/>
            <a:ext cx="1485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000FF"/>
                </a:solidFill>
              </a:rPr>
              <a:t>Transmission </a:t>
            </a:r>
          </a:p>
          <a:p>
            <a:pPr algn="ctr"/>
            <a:r>
              <a:rPr lang="fr-FR" sz="1600" dirty="0">
                <a:solidFill>
                  <a:srgbClr val="0000FF"/>
                </a:solidFill>
              </a:rPr>
              <a:t>lors des greffes </a:t>
            </a:r>
          </a:p>
          <a:p>
            <a:pPr algn="ctr"/>
            <a:r>
              <a:rPr lang="fr-FR" sz="1600" dirty="0">
                <a:solidFill>
                  <a:srgbClr val="0000FF"/>
                </a:solidFill>
              </a:rPr>
              <a:t>d’organes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5496" y="3204264"/>
            <a:ext cx="6840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Généralités </a:t>
            </a:r>
            <a:r>
              <a:rPr lang="mr-IN" sz="3200" b="1" dirty="0"/>
              <a:t>–</a:t>
            </a:r>
            <a:r>
              <a:rPr lang="fr-FR" sz="3200" b="1" dirty="0"/>
              <a:t> Particularités de ces virus</a:t>
            </a:r>
          </a:p>
        </p:txBody>
      </p:sp>
    </p:spTree>
    <p:extLst>
      <p:ext uri="{BB962C8B-B14F-4D97-AF65-F5344CB8AC3E}">
        <p14:creationId xmlns:p14="http://schemas.microsoft.com/office/powerpoint/2010/main" val="30784430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/>
          <p:cNvSpPr/>
          <p:nvPr/>
        </p:nvSpPr>
        <p:spPr>
          <a:xfrm>
            <a:off x="3635896" y="2007140"/>
            <a:ext cx="588546" cy="408615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3165096" y="1776814"/>
            <a:ext cx="387793" cy="4368053"/>
          </a:xfrm>
          <a:prstGeom prst="can">
            <a:avLst>
              <a:gd name="adj" fmla="val 569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9962" y="2070220"/>
            <a:ext cx="184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Primo-infection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99197" y="1908205"/>
            <a:ext cx="2013499" cy="4236662"/>
          </a:xfrm>
          <a:prstGeom prst="roundRect">
            <a:avLst/>
          </a:prstGeom>
          <a:solidFill>
            <a:srgbClr val="DFE814"/>
          </a:solidFill>
          <a:ln>
            <a:solidFill>
              <a:srgbClr val="C1C92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10783" y="2091999"/>
            <a:ext cx="101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Latence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43697" y="1384985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/>
              <a:t>Compartiments</a:t>
            </a:r>
            <a:endParaRPr lang="en-US" sz="1400" b="1" dirty="0"/>
          </a:p>
          <a:p>
            <a:pPr algn="ctr"/>
            <a:r>
              <a:rPr lang="en-US" sz="1400" b="1" dirty="0" err="1"/>
              <a:t>tissulaires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94129" y="2292946"/>
            <a:ext cx="781513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88074" y="2292946"/>
            <a:ext cx="872016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12696" y="2741648"/>
            <a:ext cx="1975020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Locale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dirty="0" err="1"/>
              <a:t>systémique</a:t>
            </a:r>
            <a:endParaRPr lang="en-US" sz="1600" dirty="0"/>
          </a:p>
          <a:p>
            <a:r>
              <a:rPr lang="en-US" sz="1600" b="1" dirty="0" err="1"/>
              <a:t>Ø</a:t>
            </a:r>
            <a:r>
              <a:rPr lang="en-US" sz="1600" b="1" dirty="0"/>
              <a:t> </a:t>
            </a:r>
            <a:r>
              <a:rPr lang="en-US" sz="1600" b="1" dirty="0" err="1"/>
              <a:t>clinique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3031725" y="2208168"/>
            <a:ext cx="63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DDEA"/>
                </a:solidFill>
              </a:rPr>
              <a:t>CMV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2696" y="3962362"/>
            <a:ext cx="2225088" cy="5847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dirty="0"/>
              <a:t>Locale et/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dirty="0" err="1"/>
              <a:t>systémique</a:t>
            </a:r>
            <a:endParaRPr lang="en-US" sz="1600" dirty="0"/>
          </a:p>
          <a:p>
            <a:r>
              <a:rPr lang="en-US" sz="1600" b="1" dirty="0"/>
              <a:t>Clinique+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188623" y="5185723"/>
            <a:ext cx="3039561" cy="573630"/>
          </a:xfrm>
          <a:prstGeom prst="roundRect">
            <a:avLst/>
          </a:prstGeom>
          <a:ln>
            <a:solidFill>
              <a:srgbClr val="174E9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 err="1">
                <a:solidFill>
                  <a:srgbClr val="174E9B"/>
                </a:solidFill>
              </a:rPr>
              <a:t>Maladie</a:t>
            </a:r>
            <a:r>
              <a:rPr lang="en-US" sz="2000" b="1" dirty="0">
                <a:solidFill>
                  <a:srgbClr val="174E9B"/>
                </a:solidFill>
              </a:rPr>
              <a:t> </a:t>
            </a:r>
            <a:r>
              <a:rPr lang="en-US" sz="2000" b="1" dirty="0" err="1">
                <a:solidFill>
                  <a:srgbClr val="174E9B"/>
                </a:solidFill>
              </a:rPr>
              <a:t>réfractaire</a:t>
            </a:r>
            <a:r>
              <a:rPr lang="en-US" sz="2000" b="1" dirty="0">
                <a:solidFill>
                  <a:srgbClr val="174E9B"/>
                </a:solidFill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8184" y="5301208"/>
            <a:ext cx="2628344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en-US" sz="1600" b="1" dirty="0">
                <a:solidFill>
                  <a:srgbClr val="174E9B"/>
                </a:solidFill>
              </a:rPr>
              <a:t>Résistance(s) </a:t>
            </a:r>
            <a:r>
              <a:rPr lang="en-US" sz="1600" b="1" dirty="0" err="1">
                <a:solidFill>
                  <a:srgbClr val="174E9B"/>
                </a:solidFill>
              </a:rPr>
              <a:t>génotypique</a:t>
            </a:r>
            <a:r>
              <a:rPr lang="en-US" sz="1600" b="1" dirty="0">
                <a:solidFill>
                  <a:srgbClr val="174E9B"/>
                </a:solidFill>
              </a:rPr>
              <a:t>(s)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35288" y="2775616"/>
            <a:ext cx="1901839" cy="5736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/>
              <a:t>Réactivation</a:t>
            </a:r>
            <a:endParaRPr lang="en-US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235288" y="3978056"/>
            <a:ext cx="2788670" cy="5736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dirty="0"/>
              <a:t>MALADIE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7837" y="824204"/>
            <a:ext cx="144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Transmission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351031" y="1304763"/>
            <a:ext cx="0" cy="622576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342520" y="2732926"/>
            <a:ext cx="1069" cy="1524607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332263" y="4251277"/>
            <a:ext cx="129618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20634" y="5733256"/>
            <a:ext cx="76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/>
              <a:t>Immuno</a:t>
            </a:r>
            <a:r>
              <a:rPr lang="en-US" sz="1000" b="1" dirty="0"/>
              <a:t>-</a:t>
            </a:r>
          </a:p>
          <a:p>
            <a:pPr algn="ctr"/>
            <a:r>
              <a:rPr lang="en-US" sz="1000" b="1" dirty="0" err="1"/>
              <a:t>dépression</a:t>
            </a:r>
            <a:endParaRPr lang="en-US" sz="10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3036015" y="3475353"/>
            <a:ext cx="63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DDEA"/>
                </a:solidFill>
              </a:rPr>
              <a:t>CMV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3034267" y="4677280"/>
            <a:ext cx="63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DDEA"/>
                </a:solidFill>
              </a:rPr>
              <a:t>CMV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24076" y="1898248"/>
            <a:ext cx="2163748" cy="4001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000" b="1" dirty="0"/>
              <a:t>PRIMO-INFECTION</a:t>
            </a:r>
          </a:p>
        </p:txBody>
      </p:sp>
      <p:cxnSp>
        <p:nvCxnSpPr>
          <p:cNvPr id="17" name="Connecteur droit avec flèche 16"/>
          <p:cNvCxnSpPr>
            <a:stCxn id="18" idx="2"/>
          </p:cNvCxnSpPr>
          <p:nvPr/>
        </p:nvCxnSpPr>
        <p:spPr>
          <a:xfrm>
            <a:off x="1907580" y="1134036"/>
            <a:ext cx="0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089888" y="764704"/>
            <a:ext cx="16353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3528" y="1177588"/>
            <a:ext cx="155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Salive +++</a:t>
            </a:r>
          </a:p>
          <a:p>
            <a:pPr algn="r"/>
            <a:r>
              <a:rPr lang="fr-FR" sz="1400" dirty="0"/>
              <a:t>Sexe, urine, lait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2494051"/>
            <a:ext cx="870802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plus souvent </a:t>
            </a:r>
            <a:r>
              <a:rPr lang="fr-FR" b="1" u="sng" dirty="0"/>
              <a:t>A</a:t>
            </a:r>
            <a:r>
              <a:rPr lang="fr-FR" b="1" dirty="0"/>
              <a:t>symptomatique</a:t>
            </a:r>
            <a:r>
              <a:rPr lang="fr-FR" dirty="0"/>
              <a:t>+++</a:t>
            </a:r>
          </a:p>
          <a:p>
            <a:endParaRPr lang="fr-FR" dirty="0"/>
          </a:p>
          <a:p>
            <a:r>
              <a:rPr lang="fr-FR" dirty="0"/>
              <a:t>Forme </a:t>
            </a:r>
            <a:r>
              <a:rPr lang="fr-FR" dirty="0" smtClean="0"/>
              <a:t>usuelle lorsque symptomatique: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Fièvre (2 à 3 semaines)</a:t>
            </a:r>
          </a:p>
          <a:p>
            <a:pPr marL="285750" indent="-285750">
              <a:buFontTx/>
              <a:buChar char="-"/>
            </a:pPr>
            <a:r>
              <a:rPr lang="fr-FR" dirty="0"/>
              <a:t>Adénopathies (ADP) cervicales</a:t>
            </a:r>
          </a:p>
          <a:p>
            <a:pPr marL="285750" indent="-285750">
              <a:buFontTx/>
              <a:buChar char="-"/>
            </a:pPr>
            <a:r>
              <a:rPr lang="fr-FR" dirty="0"/>
              <a:t>Angine, pharyngite, splénomégalie (SMG) (plus rare)</a:t>
            </a:r>
          </a:p>
          <a:p>
            <a:pPr marL="285750" indent="-285750">
              <a:buFontTx/>
              <a:buChar char="-"/>
            </a:pPr>
            <a:r>
              <a:rPr lang="fr-FR" dirty="0"/>
              <a:t>Syndrome </a:t>
            </a:r>
            <a:r>
              <a:rPr lang="fr-FR" dirty="0" err="1"/>
              <a:t>mononucléosique</a:t>
            </a:r>
            <a:r>
              <a:rPr lang="fr-FR" dirty="0"/>
              <a:t>, thrombopénie</a:t>
            </a:r>
          </a:p>
          <a:p>
            <a:pPr marL="285750" indent="-285750">
              <a:buFontTx/>
              <a:buChar char="-"/>
            </a:pPr>
            <a:r>
              <a:rPr lang="fr-FR" dirty="0"/>
              <a:t>Hépatite cytolytique modérée</a:t>
            </a:r>
          </a:p>
          <a:p>
            <a:endParaRPr lang="fr-FR" dirty="0"/>
          </a:p>
          <a:p>
            <a:r>
              <a:rPr lang="fr-FR" dirty="0"/>
              <a:t>Autres formes (rares)</a:t>
            </a:r>
          </a:p>
          <a:p>
            <a:pPr marL="285750" indent="-285750">
              <a:buFontTx/>
              <a:buChar char="-"/>
            </a:pPr>
            <a:r>
              <a:rPr lang="fr-FR" dirty="0"/>
              <a:t>Polyradiculonévrite (PRN) type Guillain-Barré, myélite, encéphalite</a:t>
            </a:r>
          </a:p>
          <a:p>
            <a:pPr marL="285750" indent="-285750">
              <a:buFontTx/>
              <a:buChar char="-"/>
            </a:pPr>
            <a:r>
              <a:rPr lang="fr-FR" dirty="0"/>
              <a:t>Myocardite, péricardite</a:t>
            </a:r>
          </a:p>
          <a:p>
            <a:pPr marL="285750" indent="-285750">
              <a:buFontTx/>
              <a:buChar char="-"/>
            </a:pPr>
            <a:r>
              <a:rPr lang="fr-FR" dirty="0"/>
              <a:t>Pneumopathie interstitielle</a:t>
            </a:r>
          </a:p>
          <a:p>
            <a:pPr marL="285750" indent="-285750">
              <a:buFontTx/>
              <a:buChar char="-"/>
            </a:pPr>
            <a:r>
              <a:rPr lang="fr-FR" dirty="0"/>
              <a:t>Colite ulcéreuse</a:t>
            </a:r>
          </a:p>
          <a:p>
            <a:pPr marL="285750" indent="-285750">
              <a:buFontTx/>
              <a:buChar char="-"/>
            </a:pPr>
            <a:r>
              <a:rPr lang="fr-FR" dirty="0"/>
              <a:t>Anémie hémolytique auto-immune (AHAI), syndrome d’activation </a:t>
            </a:r>
            <a:r>
              <a:rPr lang="fr-FR" dirty="0" err="1"/>
              <a:t>macrophagique</a:t>
            </a:r>
            <a:r>
              <a:rPr lang="fr-FR" dirty="0"/>
              <a:t> (SAM)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936" y="764704"/>
            <a:ext cx="4572000" cy="595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fr-FR" b="1" dirty="0">
                <a:cs typeface="Times New Roman" charset="0"/>
              </a:rPr>
              <a:t>Prévalence</a:t>
            </a:r>
            <a:r>
              <a:rPr lang="fr-FR" dirty="0">
                <a:cs typeface="Times New Roman" charset="0"/>
              </a:rPr>
              <a:t> : actuellement en France, </a:t>
            </a:r>
            <a:r>
              <a:rPr lang="fr-FR" b="1" dirty="0">
                <a:cs typeface="Times New Roman" charset="0"/>
              </a:rPr>
              <a:t>40% des adultes</a:t>
            </a:r>
            <a:r>
              <a:rPr lang="fr-FR" dirty="0">
                <a:cs typeface="Times New Roman" charset="0"/>
              </a:rPr>
              <a:t> sont séropositifs  (100% dans les PED)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588224" y="1316087"/>
            <a:ext cx="1704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PED: pays en développement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411466" y="1259468"/>
            <a:ext cx="1728000" cy="16920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b="1" dirty="0"/>
              <a:t>LATENCE</a:t>
            </a:r>
          </a:p>
          <a:p>
            <a:pPr algn="ctr"/>
            <a:r>
              <a:rPr lang="fr-FR" sz="1400" dirty="0"/>
              <a:t>Monocytes, PNN</a:t>
            </a:r>
            <a:br>
              <a:rPr lang="fr-FR" sz="1400" dirty="0"/>
            </a:br>
            <a:r>
              <a:rPr lang="fr-FR" sz="1400" dirty="0"/>
              <a:t>Endothélium</a:t>
            </a:r>
          </a:p>
          <a:p>
            <a:pPr algn="ctr"/>
            <a:r>
              <a:rPr lang="fr-FR" sz="1400" dirty="0"/>
              <a:t>Epithélium rénal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531146" y="1835532"/>
            <a:ext cx="27363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9" name="ZoneTexte 8"/>
          <p:cNvSpPr txBox="1"/>
          <p:nvPr/>
        </p:nvSpPr>
        <p:spPr>
          <a:xfrm>
            <a:off x="513538" y="1898248"/>
            <a:ext cx="1923988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PRIMO-INFECTION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923634" y="111545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338322" y="755412"/>
            <a:ext cx="10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02" y="1115452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>
            <a:stCxn id="18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23" name="Flèche droite 22"/>
          <p:cNvSpPr/>
          <p:nvPr/>
        </p:nvSpPr>
        <p:spPr>
          <a:xfrm rot="5400000">
            <a:off x="5900593" y="2920298"/>
            <a:ext cx="7827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5436096" y="3635732"/>
            <a:ext cx="1692000" cy="4001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RECURRENCE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-108520" y="1177588"/>
            <a:ext cx="155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Salive +++</a:t>
            </a:r>
          </a:p>
          <a:p>
            <a:pPr algn="r"/>
            <a:r>
              <a:rPr lang="fr-FR" sz="1400" dirty="0"/>
              <a:t>Sexe, urine, lait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397616" y="764704"/>
            <a:ext cx="1571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Prévalence 50-80%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141086" y="4014356"/>
            <a:ext cx="23112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« MALADIE A CMV »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611858" y="2852936"/>
            <a:ext cx="264816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Immunodépression cellulaire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VIH (CD4 &lt; 50/mm</a:t>
            </a:r>
            <a:r>
              <a:rPr lang="fr-FR" sz="1500" baseline="30000" dirty="0"/>
              <a:t>3</a:t>
            </a:r>
            <a:r>
              <a:rPr lang="fr-FR" sz="1500" dirty="0"/>
              <a:t>)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TOS (D+/R-), greffe CSH (R+)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304196" y="4542294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Fièvre isolée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304196" y="5086092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Hépatite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4304196" y="5629890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Rétinite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6376328" y="4542294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Colite ulcéreuse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6385206" y="5086092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Encéphalite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6376328" y="5629890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/>
              <a:t>PNP interstitielle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5340338" y="6165304"/>
            <a:ext cx="1923988" cy="391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Rejet de greffe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01965" y="6556702"/>
            <a:ext cx="1510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PNP = pneumopathie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7749" y="6167045"/>
            <a:ext cx="27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CSH : cellules souches hématopoïétiques</a:t>
            </a:r>
          </a:p>
          <a:p>
            <a:r>
              <a:rPr lang="fr-FR" sz="1200" dirty="0"/>
              <a:t>PNN : polynucléaires neutrophiles</a:t>
            </a:r>
          </a:p>
          <a:p>
            <a:r>
              <a:rPr lang="fr-FR" sz="1200" dirty="0"/>
              <a:t>TOS : transplantation d’organe solide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251520" y="980728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fr-FR" sz="1600" dirty="0"/>
              <a:t>Sérologie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251520" y="1700808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fr-FR" sz="2000" b="1" dirty="0"/>
              <a:t>PCR +++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251520" y="2420888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fr-FR" sz="1400" dirty="0"/>
              <a:t>Isolement viral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251520" y="3140968"/>
            <a:ext cx="22322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fr-FR" sz="1600" b="1" dirty="0"/>
              <a:t>Histologie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535820" y="1032991"/>
            <a:ext cx="56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Intérêt si séroconversion (primo-infection). Statut immunitaire avant greffe.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2535820" y="1753071"/>
            <a:ext cx="4221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Sang total (« charge virale ») </a:t>
            </a:r>
            <a:r>
              <a:rPr lang="fr-FR" sz="1400" dirty="0"/>
              <a:t>, urines, LCR, LBA, tissu …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483768" y="2348880"/>
            <a:ext cx="6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Technique de référence. </a:t>
            </a:r>
          </a:p>
          <a:p>
            <a:r>
              <a:rPr lang="fr-FR" sz="1200" dirty="0"/>
              <a:t>Observation d’un effet </a:t>
            </a:r>
            <a:r>
              <a:rPr lang="fr-FR" sz="1200" dirty="0" err="1"/>
              <a:t>cytopathogène</a:t>
            </a:r>
            <a:r>
              <a:rPr lang="fr-FR" sz="1200" dirty="0"/>
              <a:t> (ECP) (cellules à inclusions) sur culture de fibroblastes au bout de 7 à 21 jours. Abandonné en routine. Légale pour les liquides amniotiques. Labos spécialisés seulement.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555776" y="3212976"/>
            <a:ext cx="3998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Effet </a:t>
            </a:r>
            <a:r>
              <a:rPr lang="fr-FR" sz="1400" dirty="0" err="1"/>
              <a:t>cytopathogène</a:t>
            </a:r>
            <a:r>
              <a:rPr lang="fr-FR" sz="1400" dirty="0"/>
              <a:t> : inclusions </a:t>
            </a:r>
            <a:r>
              <a:rPr lang="fr-FR" sz="1400" dirty="0" err="1"/>
              <a:t>intra-nucléaires</a:t>
            </a:r>
            <a:r>
              <a:rPr lang="fr-FR" sz="1400" dirty="0"/>
              <a:t> +++</a:t>
            </a:r>
          </a:p>
        </p:txBody>
      </p:sp>
      <p:sp>
        <p:nvSpPr>
          <p:cNvPr id="7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35583" r="41177" b="27689"/>
          <a:stretch/>
        </p:blipFill>
        <p:spPr bwMode="auto">
          <a:xfrm>
            <a:off x="3131840" y="4077072"/>
            <a:ext cx="3094119" cy="23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Figure1 Han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13604" cy="5916637"/>
          </a:xfrm>
          <a:prstGeom prst="rect">
            <a:avLst/>
          </a:prstGeom>
          <a:noFill/>
          <a:ln w="762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707904" y="2204864"/>
            <a:ext cx="1152128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228184" y="2132856"/>
            <a:ext cx="914400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380312" y="2636912"/>
            <a:ext cx="1008112" cy="576064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91"/>
          <a:stretch/>
        </p:blipFill>
        <p:spPr>
          <a:xfrm>
            <a:off x="165775" y="1053099"/>
            <a:ext cx="8835768" cy="48546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4158" y="161296"/>
            <a:ext cx="49605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rgbClr val="5B9BD5"/>
                </a:solidFill>
              </a:rPr>
              <a:t>Le CMV et </a:t>
            </a:r>
            <a:r>
              <a:rPr lang="fr-FR" sz="3000" dirty="0" smtClean="0">
                <a:solidFill>
                  <a:srgbClr val="5B9BD5"/>
                </a:solidFill>
              </a:rPr>
              <a:t>antiviraux anti-CMV</a:t>
            </a:r>
            <a:endParaRPr lang="fr-FR" sz="3000" dirty="0">
              <a:solidFill>
                <a:srgbClr val="5B9BD5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7589" y="5036386"/>
            <a:ext cx="747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chemeClr val="accent6"/>
                </a:solidFill>
              </a:rPr>
              <a:t>Polymérase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67589" y="4077072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chemeClr val="accent6"/>
                </a:solidFill>
              </a:rPr>
              <a:t>Kinase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04248" y="3789040"/>
            <a:ext cx="1151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>
                <a:solidFill>
                  <a:schemeClr val="accent6"/>
                </a:solidFill>
              </a:rPr>
              <a:t>Phosphotransférase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245" y="2699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6381328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https://www.medecinesciences.org/en/articles/medsci/full_html/2020/04/msc190286/F1.html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663379" cy="4918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0896" y="6607652"/>
            <a:ext cx="3179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</a:t>
            </a:r>
            <a:r>
              <a:rPr lang="en-US" sz="1200" dirty="0"/>
              <a:t>://</a:t>
            </a:r>
            <a:r>
              <a:rPr lang="en-US" sz="1200" dirty="0" smtClean="0"/>
              <a:t>doi.org/10.1051/medsci/2020063</a:t>
            </a:r>
            <a:endParaRPr lang="en-US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6372200" y="6078072"/>
            <a:ext cx="1740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Ligat</a:t>
            </a:r>
            <a:r>
              <a:rPr lang="fr-FR" sz="1200" dirty="0" smtClean="0"/>
              <a:t> et al., Med </a:t>
            </a:r>
            <a:r>
              <a:rPr lang="fr-FR" sz="1200" dirty="0" err="1" smtClean="0"/>
              <a:t>Sci</a:t>
            </a:r>
            <a:r>
              <a:rPr lang="fr-FR" sz="1200" dirty="0" smtClean="0"/>
              <a:t> 2020</a:t>
            </a:r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511980" y="272092"/>
            <a:ext cx="3931269" cy="5602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484727" y="272092"/>
            <a:ext cx="3831689" cy="5602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84410" y="334397"/>
            <a:ext cx="4030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INHIBITEURS DE LA POLYMERASE VIRALE </a:t>
            </a:r>
          </a:p>
          <a:p>
            <a:pPr algn="ctr"/>
            <a:r>
              <a:rPr lang="fr-FR" dirty="0" smtClean="0"/>
              <a:t>pUL54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277316" y="432340"/>
            <a:ext cx="218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INHIBITEURS TARDIFS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245" y="2699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9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44624"/>
            <a:ext cx="1932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Traitement</a:t>
            </a:r>
          </a:p>
        </p:txBody>
      </p:sp>
      <p:sp>
        <p:nvSpPr>
          <p:cNvPr id="7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62959" y="836712"/>
            <a:ext cx="567591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u="sng" dirty="0" err="1"/>
              <a:t>Ganciclovir</a:t>
            </a:r>
            <a:r>
              <a:rPr lang="fr-FR" dirty="0"/>
              <a:t> </a:t>
            </a:r>
            <a:r>
              <a:rPr lang="fr-FR" b="1" dirty="0"/>
              <a:t>(CYMEVAN®)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IV</a:t>
            </a:r>
            <a:r>
              <a:rPr lang="fr-FR" dirty="0"/>
              <a:t>, traitement des formes sévères</a:t>
            </a:r>
            <a:br>
              <a:rPr lang="fr-FR" dirty="0"/>
            </a:br>
            <a:r>
              <a:rPr lang="fr-FR" dirty="0"/>
              <a:t>ou du grand immunodéprimé</a:t>
            </a:r>
          </a:p>
          <a:p>
            <a:endParaRPr lang="fr-FR" b="1" dirty="0"/>
          </a:p>
          <a:p>
            <a:pPr marL="285750" indent="-285750">
              <a:buFontTx/>
              <a:buChar char="-"/>
            </a:pPr>
            <a:r>
              <a:rPr lang="fr-FR" b="1" u="sng" dirty="0" err="1"/>
              <a:t>Valganciclovir</a:t>
            </a:r>
            <a:r>
              <a:rPr lang="fr-FR" dirty="0"/>
              <a:t> </a:t>
            </a:r>
            <a:r>
              <a:rPr lang="fr-FR" b="1" dirty="0"/>
              <a:t>(ROVALCYTE®)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Per os</a:t>
            </a:r>
            <a:br>
              <a:rPr lang="fr-FR" i="1" dirty="0"/>
            </a:br>
            <a:r>
              <a:rPr lang="fr-FR" dirty="0"/>
              <a:t>Prévention primaire (TOS D+/R-)</a:t>
            </a:r>
            <a:br>
              <a:rPr lang="fr-FR" dirty="0"/>
            </a:br>
            <a:r>
              <a:rPr lang="fr-FR" dirty="0"/>
              <a:t>Traitement préemptif (PCR+ isolée chez l’ID)</a:t>
            </a:r>
            <a:br>
              <a:rPr lang="fr-FR" dirty="0"/>
            </a:br>
            <a:r>
              <a:rPr lang="fr-FR" dirty="0"/>
              <a:t>Traitement curatif des formes non graves ou en relais</a:t>
            </a:r>
            <a:br>
              <a:rPr lang="fr-FR" dirty="0"/>
            </a:br>
            <a:r>
              <a:rPr lang="fr-FR" dirty="0"/>
              <a:t>Prévention secondaire</a:t>
            </a:r>
          </a:p>
          <a:p>
            <a:endParaRPr lang="fr-FR" b="1" dirty="0"/>
          </a:p>
          <a:p>
            <a:pPr marL="285750" indent="-285750">
              <a:buFontTx/>
              <a:buChar char="-"/>
            </a:pPr>
            <a:r>
              <a:rPr lang="fr-FR" b="1" dirty="0" err="1"/>
              <a:t>Letermovir</a:t>
            </a:r>
            <a:r>
              <a:rPr lang="fr-FR" b="1" dirty="0"/>
              <a:t> (PREVIMYS®) (cible = </a:t>
            </a:r>
            <a:r>
              <a:rPr lang="fr-FR" b="1" dirty="0" err="1"/>
              <a:t>terminase</a:t>
            </a:r>
            <a:r>
              <a:rPr lang="fr-FR" b="1" dirty="0"/>
              <a:t> du CMV)</a:t>
            </a: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Per os </a:t>
            </a:r>
            <a:r>
              <a:rPr lang="fr-FR" dirty="0"/>
              <a:t>ou IV</a:t>
            </a:r>
          </a:p>
          <a:p>
            <a:r>
              <a:rPr lang="fr-FR" dirty="0">
                <a:solidFill>
                  <a:srgbClr val="0000FF"/>
                </a:solidFill>
              </a:rPr>
              <a:t>     </a:t>
            </a:r>
            <a:r>
              <a:rPr lang="fr-FR" dirty="0"/>
              <a:t>Prévention CMV (adultes [R+] greffe </a:t>
            </a:r>
            <a:r>
              <a:rPr lang="fr-FR" dirty="0" err="1"/>
              <a:t>allogénique</a:t>
            </a:r>
            <a:r>
              <a:rPr lang="fr-FR" dirty="0"/>
              <a:t> CSH)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 err="1"/>
              <a:t>Foscarnet</a:t>
            </a:r>
            <a:r>
              <a:rPr lang="fr-FR" b="1" dirty="0"/>
              <a:t> (FOSCAVIR®)</a:t>
            </a:r>
            <a:br>
              <a:rPr lang="fr-FR" b="1" dirty="0"/>
            </a:br>
            <a:r>
              <a:rPr lang="fr-FR" dirty="0"/>
              <a:t>IV. Alternative au </a:t>
            </a:r>
            <a:r>
              <a:rPr lang="fr-FR" dirty="0" err="1"/>
              <a:t>ganciclovir</a:t>
            </a:r>
            <a:r>
              <a:rPr lang="fr-FR" dirty="0"/>
              <a:t> si intolérance/résistance</a:t>
            </a:r>
          </a:p>
          <a:p>
            <a:pPr marL="285750" indent="-285750">
              <a:buFontTx/>
              <a:buChar char="-"/>
            </a:pPr>
            <a:endParaRPr lang="fr-FR" b="1" dirty="0"/>
          </a:p>
          <a:p>
            <a:pPr marL="285750" indent="-285750">
              <a:buFontTx/>
              <a:buChar char="-"/>
            </a:pPr>
            <a:r>
              <a:rPr lang="fr-FR" b="1" dirty="0" err="1"/>
              <a:t>Maribavir</a:t>
            </a:r>
            <a:r>
              <a:rPr lang="fr-FR" b="1" dirty="0"/>
              <a:t> (LIVTENCITY®) </a:t>
            </a:r>
            <a:r>
              <a:rPr lang="fr-FR" dirty="0"/>
              <a:t>PO. Maladie réfractaire</a:t>
            </a:r>
            <a:endParaRPr lang="fr-FR" b="1" dirty="0"/>
          </a:p>
          <a:p>
            <a:pPr marL="285750" indent="-285750">
              <a:buFontTx/>
              <a:buChar char="-"/>
            </a:pPr>
            <a:r>
              <a:rPr lang="fr-FR" b="1" dirty="0" err="1"/>
              <a:t>Cidofovir</a:t>
            </a:r>
            <a:r>
              <a:rPr lang="fr-FR" b="1" dirty="0"/>
              <a:t> (VISTIDE®)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IV.</a:t>
            </a:r>
            <a:r>
              <a:rPr lang="fr-FR" dirty="0"/>
              <a:t> Disponible en ATU. 3</a:t>
            </a:r>
            <a:r>
              <a:rPr lang="fr-FR" baseline="30000" dirty="0"/>
              <a:t>e</a:t>
            </a:r>
            <a:r>
              <a:rPr lang="fr-FR" dirty="0"/>
              <a:t> ligne, si intolérance/résistance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084168" y="1507175"/>
            <a:ext cx="28083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Toxicité hématologique +++</a:t>
            </a:r>
          </a:p>
          <a:p>
            <a:r>
              <a:rPr lang="fr-FR" dirty="0"/>
              <a:t>Insuffisance rénale</a:t>
            </a:r>
          </a:p>
          <a:p>
            <a:r>
              <a:rPr lang="fr-FR" sz="1400" dirty="0"/>
              <a:t>Mauvaise tolérance de la perfusion</a:t>
            </a:r>
          </a:p>
          <a:p>
            <a:r>
              <a:rPr lang="fr-FR" sz="1400" dirty="0"/>
              <a:t>Signes digestifs</a:t>
            </a:r>
          </a:p>
          <a:p>
            <a:endParaRPr lang="fr-FR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5076056" y="1700808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73564" y="5260559"/>
            <a:ext cx="170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Toxicité RENALE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6089670" y="4941168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55075" y="957218"/>
            <a:ext cx="370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 d</a:t>
            </a:r>
            <a:r>
              <a:rPr lang="fr-FR" b="1" dirty="0"/>
              <a:t>iffusion méningée médiocre 30%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598" y="4128757"/>
            <a:ext cx="493770" cy="43204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53329" y="4166163"/>
            <a:ext cx="144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Signes digestifs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-29209"/>
            <a:ext cx="612169" cy="6121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456" y="-27257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3245495"/>
            <a:ext cx="35832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/>
              <a:t>HHV-6A et HHV-6B</a:t>
            </a:r>
          </a:p>
        </p:txBody>
      </p:sp>
    </p:spTree>
    <p:extLst>
      <p:ext uri="{BB962C8B-B14F-4D97-AF65-F5344CB8AC3E}">
        <p14:creationId xmlns:p14="http://schemas.microsoft.com/office/powerpoint/2010/main" val="903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13538" y="1898248"/>
            <a:ext cx="1965840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cxnSp>
        <p:nvCxnSpPr>
          <p:cNvPr id="17" name="Connecteur droit avec flèche 16"/>
          <p:cNvCxnSpPr>
            <a:stCxn id="18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-108520" y="1340768"/>
            <a:ext cx="155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Salive +++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397616" y="764704"/>
            <a:ext cx="14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Prévalence &gt; 80%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544182" y="2276872"/>
            <a:ext cx="4108070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D71F79"/>
                </a:solidFill>
              </a:rPr>
              <a:t>EXANTHEME SUBIT</a:t>
            </a:r>
          </a:p>
          <a:p>
            <a:pPr algn="ctr"/>
            <a:r>
              <a:rPr lang="fr-FR" sz="2000" b="1" dirty="0">
                <a:solidFill>
                  <a:srgbClr val="D71F79"/>
                </a:solidFill>
              </a:rPr>
              <a:t>DU NOURRISSON</a:t>
            </a:r>
          </a:p>
          <a:p>
            <a:pPr algn="ctr"/>
            <a:r>
              <a:rPr lang="fr-FR" dirty="0"/>
              <a:t>(« 6</a:t>
            </a:r>
            <a:r>
              <a:rPr lang="fr-FR" baseline="30000" dirty="0"/>
              <a:t>e</a:t>
            </a:r>
            <a:r>
              <a:rPr lang="fr-FR" dirty="0"/>
              <a:t> maladie » ou</a:t>
            </a:r>
          </a:p>
          <a:p>
            <a:pPr algn="ctr"/>
            <a:r>
              <a:rPr lang="fr-FR" dirty="0"/>
              <a:t>« roséole infantile »)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3637766"/>
            <a:ext cx="839633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Incubation 1 à 2 semaines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Fièvre à 40°C isolée (3-5 jours) +/- signes ORL</a:t>
            </a:r>
          </a:p>
          <a:p>
            <a:pPr marL="285750" indent="-285750">
              <a:buFontTx/>
              <a:buChar char="-"/>
            </a:pPr>
            <a:r>
              <a:rPr lang="fr-FR" dirty="0"/>
              <a:t>puis </a:t>
            </a:r>
            <a:r>
              <a:rPr lang="fr-FR" b="1" dirty="0"/>
              <a:t>rash </a:t>
            </a:r>
            <a:r>
              <a:rPr lang="fr-FR" b="1" dirty="0" err="1"/>
              <a:t>maculo</a:t>
            </a:r>
            <a:r>
              <a:rPr lang="fr-FR" b="1" dirty="0"/>
              <a:t>-papuleux </a:t>
            </a:r>
            <a:r>
              <a:rPr lang="fr-FR" dirty="0"/>
              <a:t>(1-2 jours)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correspond à l’apparition des </a:t>
            </a:r>
            <a:r>
              <a:rPr lang="fr-FR" b="1" dirty="0"/>
              <a:t>anticorps </a:t>
            </a:r>
            <a:r>
              <a:rPr lang="fr-FR" dirty="0"/>
              <a:t>et à la phase de résolution de l’infection</a:t>
            </a:r>
            <a:br>
              <a:rPr lang="fr-FR" dirty="0"/>
            </a:br>
            <a:endParaRPr lang="fr-FR" dirty="0"/>
          </a:p>
          <a:p>
            <a:pPr marL="285750" indent="-285750">
              <a:buFontTx/>
              <a:buChar char="-"/>
            </a:pPr>
            <a:r>
              <a:rPr lang="fr-FR" sz="1500" dirty="0"/>
              <a:t>Rarement</a:t>
            </a:r>
          </a:p>
          <a:p>
            <a:pPr marL="742950" lvl="1" indent="-285750">
              <a:buFontTx/>
              <a:buChar char="-"/>
            </a:pPr>
            <a:r>
              <a:rPr lang="fr-FR" sz="1500" dirty="0"/>
              <a:t>Formes neurologiques</a:t>
            </a:r>
          </a:p>
          <a:p>
            <a:pPr marL="742950" lvl="1" indent="-285750">
              <a:buFontTx/>
              <a:buChar char="-"/>
            </a:pPr>
            <a:r>
              <a:rPr lang="fr-FR" sz="1500" dirty="0"/>
              <a:t>Hépatite parfois fulminante</a:t>
            </a:r>
          </a:p>
        </p:txBody>
      </p:sp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18" y="1268760"/>
            <a:ext cx="4958481" cy="2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532" name="Picture 2" descr="D1-II-1B(2006) classification HS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/>
          <a:stretch>
            <a:fillRect/>
          </a:stretch>
        </p:blipFill>
        <p:spPr bwMode="auto">
          <a:xfrm>
            <a:off x="755576" y="692696"/>
            <a:ext cx="742184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3275856" y="6021288"/>
            <a:ext cx="56343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fr-FR" sz="1000" b="1" i="1" dirty="0"/>
              <a:t>http://</a:t>
            </a:r>
            <a:r>
              <a:rPr lang="fr-FR" sz="1000" b="1" i="1" dirty="0" err="1"/>
              <a:t>www.chups.jussieu.fr</a:t>
            </a:r>
            <a:r>
              <a:rPr lang="fr-FR" sz="1000" b="1" i="1" dirty="0"/>
              <a:t>/polys/</a:t>
            </a:r>
            <a:r>
              <a:rPr lang="fr-FR" sz="1000" b="1" i="1" dirty="0" err="1"/>
              <a:t>viro</a:t>
            </a:r>
            <a:r>
              <a:rPr lang="fr-FR" sz="1000" b="1" i="1" dirty="0"/>
              <a:t>/poly/POLY.Chp.2.html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311" y="152535"/>
            <a:ext cx="612169" cy="6121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041" y="163155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67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411466" y="1259468"/>
            <a:ext cx="1728000" cy="16920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/>
              <a:t>LATENCE</a:t>
            </a:r>
          </a:p>
          <a:p>
            <a:pPr algn="ctr"/>
            <a:r>
              <a:rPr lang="fr-FR" sz="1400" dirty="0"/>
              <a:t>Leucocytes</a:t>
            </a:r>
          </a:p>
          <a:p>
            <a:pPr algn="ctr"/>
            <a:r>
              <a:rPr lang="fr-FR" sz="1400" dirty="0"/>
              <a:t>SNC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531146" y="1835532"/>
            <a:ext cx="27363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9" name="ZoneTexte 8"/>
          <p:cNvSpPr txBox="1"/>
          <p:nvPr/>
        </p:nvSpPr>
        <p:spPr>
          <a:xfrm>
            <a:off x="513538" y="1898248"/>
            <a:ext cx="1923988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PRIMO-INFECTION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923634" y="111545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338322" y="755412"/>
            <a:ext cx="10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02" y="1115452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>
            <a:stCxn id="18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23" name="Flèche droite 22"/>
          <p:cNvSpPr/>
          <p:nvPr/>
        </p:nvSpPr>
        <p:spPr>
          <a:xfrm rot="5400000">
            <a:off x="5900593" y="2920298"/>
            <a:ext cx="7827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-108520" y="1340768"/>
            <a:ext cx="155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Salive +++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397616" y="764704"/>
            <a:ext cx="14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Prévalence &gt; 80%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611858" y="2852936"/>
            <a:ext cx="262373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Immunodépression cellulaire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TOS (D+/R-), greffe CSH +++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VIH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544182" y="2276872"/>
            <a:ext cx="41080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EXANTHEME SUBIT</a:t>
            </a:r>
          </a:p>
          <a:p>
            <a:pPr algn="ctr"/>
            <a:r>
              <a:rPr lang="fr-FR" dirty="0"/>
              <a:t>DU NOURRISSON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109919" y="4146584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Rash </a:t>
            </a:r>
          </a:p>
          <a:p>
            <a:pPr marL="285750" indent="-285750">
              <a:buFontTx/>
              <a:buChar char="-"/>
            </a:pPr>
            <a:r>
              <a:rPr lang="fr-FR" dirty="0"/>
              <a:t>Encéphalite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707904" y="3645024"/>
            <a:ext cx="5160826" cy="40011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MANIFESTATIONS CHEZ L’IMMUNODEPRIME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436096" y="5013176"/>
            <a:ext cx="3126362" cy="1152128"/>
          </a:xfrm>
          <a:prstGeom prst="roundRect">
            <a:avLst>
              <a:gd name="adj" fmla="val 959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b="1" dirty="0"/>
              <a:t>Diagnostic : PCR +++</a:t>
            </a:r>
          </a:p>
          <a:p>
            <a:endParaRPr lang="fr-FR" sz="800" b="1" dirty="0"/>
          </a:p>
          <a:p>
            <a:r>
              <a:rPr lang="fr-FR" b="1" dirty="0"/>
              <a:t>Traitement</a:t>
            </a:r>
            <a:r>
              <a:rPr lang="fr-FR" dirty="0"/>
              <a:t> :</a:t>
            </a:r>
          </a:p>
          <a:p>
            <a:r>
              <a:rPr lang="fr-FR" dirty="0" err="1"/>
              <a:t>Ganciclovir</a:t>
            </a:r>
            <a:r>
              <a:rPr lang="fr-FR" dirty="0"/>
              <a:t>, </a:t>
            </a:r>
            <a:r>
              <a:rPr lang="fr-FR" dirty="0" err="1"/>
              <a:t>foscarnet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88504" y="6325869"/>
            <a:ext cx="27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TOS : transplantation d’organe solide</a:t>
            </a:r>
          </a:p>
          <a:p>
            <a:r>
              <a:rPr lang="fr-FR" sz="1200" dirty="0"/>
              <a:t>CSH : cellules souches hématopoïétiques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re 1"/>
          <p:cNvSpPr>
            <a:spLocks noGrp="1"/>
          </p:cNvSpPr>
          <p:nvPr>
            <p:ph type="title" idx="4294967295"/>
          </p:nvPr>
        </p:nvSpPr>
        <p:spPr>
          <a:xfrm>
            <a:off x="1043608" y="260648"/>
            <a:ext cx="8229600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>
                <a:solidFill>
                  <a:srgbClr val="000000"/>
                </a:solidFill>
                <a:latin typeface="Calibri" charset="0"/>
              </a:rPr>
              <a:t>A RETENIR / HHV-6</a:t>
            </a:r>
          </a:p>
        </p:txBody>
      </p:sp>
      <p:sp>
        <p:nvSpPr>
          <p:cNvPr id="142338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395536" y="1556792"/>
            <a:ext cx="8424862" cy="417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Clr>
                <a:srgbClr val="F79646"/>
              </a:buClr>
              <a:buFont typeface="Courier New" charset="0"/>
              <a:buChar char="o"/>
            </a:pPr>
            <a:r>
              <a:rPr lang="fr-FR" sz="2200" dirty="0">
                <a:latin typeface="Calibri" charset="0"/>
                <a:cs typeface="Times New Roman" charset="0"/>
              </a:rPr>
              <a:t>Séroprévalence adulte </a:t>
            </a:r>
            <a:r>
              <a:rPr lang="fr-FR" sz="2200" b="1" dirty="0">
                <a:latin typeface="Calibri" charset="0"/>
                <a:cs typeface="Times New Roman" charset="0"/>
              </a:rPr>
              <a:t>&gt; 90 %</a:t>
            </a:r>
          </a:p>
          <a:p>
            <a:pPr eaLnBrk="1" hangingPunct="1">
              <a:lnSpc>
                <a:spcPct val="150000"/>
              </a:lnSpc>
              <a:buClr>
                <a:srgbClr val="F79646"/>
              </a:buClr>
              <a:buFont typeface="Courier New" charset="0"/>
              <a:buChar char="o"/>
            </a:pPr>
            <a:r>
              <a:rPr lang="fr-FR" sz="2200" dirty="0">
                <a:latin typeface="Calibri" charset="0"/>
                <a:cs typeface="Times New Roman" charset="0"/>
              </a:rPr>
              <a:t>Transmission salivaire</a:t>
            </a:r>
          </a:p>
          <a:p>
            <a:pPr eaLnBrk="1" hangingPunct="1">
              <a:lnSpc>
                <a:spcPct val="150000"/>
              </a:lnSpc>
              <a:buClr>
                <a:srgbClr val="F79646"/>
              </a:buClr>
              <a:buFont typeface="Courier New" charset="0"/>
              <a:buChar char="o"/>
            </a:pPr>
            <a:r>
              <a:rPr lang="fr-FR" sz="2200" dirty="0">
                <a:latin typeface="Calibri" charset="0"/>
                <a:cs typeface="Times New Roman" charset="0"/>
              </a:rPr>
              <a:t>Infection et réactivation asymptomatiques le plus souvent chez l’immunocompétent</a:t>
            </a:r>
          </a:p>
          <a:p>
            <a:pPr eaLnBrk="1" hangingPunct="1">
              <a:lnSpc>
                <a:spcPct val="150000"/>
              </a:lnSpc>
              <a:buClr>
                <a:srgbClr val="F79646"/>
              </a:buClr>
              <a:buFont typeface="Courier New" charset="0"/>
              <a:buChar char="o"/>
            </a:pPr>
            <a:r>
              <a:rPr lang="fr-FR" sz="2200" b="1" dirty="0">
                <a:latin typeface="Calibri" charset="0"/>
                <a:cs typeface="Times New Roman" charset="0"/>
              </a:rPr>
              <a:t>Roséole</a:t>
            </a:r>
            <a:r>
              <a:rPr lang="fr-FR" sz="2200" dirty="0">
                <a:latin typeface="Calibri" charset="0"/>
                <a:cs typeface="Times New Roman" charset="0"/>
              </a:rPr>
              <a:t> : 6mois-2 ans, fièvre élevée, éruption fugace</a:t>
            </a:r>
          </a:p>
          <a:p>
            <a:pPr eaLnBrk="1" hangingPunct="1">
              <a:lnSpc>
                <a:spcPct val="150000"/>
              </a:lnSpc>
              <a:buClr>
                <a:srgbClr val="F79646"/>
              </a:buClr>
              <a:buFont typeface="Courier New" charset="0"/>
              <a:buChar char="o"/>
            </a:pPr>
            <a:r>
              <a:rPr lang="fr-FR" sz="2200" dirty="0">
                <a:latin typeface="Calibri" charset="0"/>
                <a:cs typeface="Times New Roman" charset="0"/>
              </a:rPr>
              <a:t>Risques chez l’</a:t>
            </a:r>
            <a:r>
              <a:rPr lang="fr-FR" altLang="ja-JP" sz="2200" b="1" dirty="0">
                <a:latin typeface="Calibri" charset="0"/>
                <a:cs typeface="Times New Roman" charset="0"/>
              </a:rPr>
              <a:t>immunodéprimé </a:t>
            </a:r>
            <a:r>
              <a:rPr lang="fr-FR" altLang="ja-JP" sz="2200" dirty="0">
                <a:latin typeface="Calibri" charset="0"/>
                <a:cs typeface="Times New Roman" charset="0"/>
              </a:rPr>
              <a:t>: suivi des réactivations / Sang / PCR quantitative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endParaRPr lang="fr-FR" sz="2000" dirty="0">
              <a:solidFill>
                <a:srgbClr val="006600"/>
              </a:solidFill>
              <a:latin typeface="Calibri" charset="0"/>
              <a:cs typeface="Times New Roman" charset="0"/>
            </a:endParaRPr>
          </a:p>
          <a:p>
            <a:pPr eaLnBrk="1" hangingPunct="1">
              <a:lnSpc>
                <a:spcPct val="150000"/>
              </a:lnSpc>
            </a:pPr>
            <a:endParaRPr lang="fr-FR" sz="2000" dirty="0">
              <a:solidFill>
                <a:srgbClr val="F79646"/>
              </a:solidFill>
              <a:latin typeface="Calibri" charset="0"/>
            </a:endParaRPr>
          </a:p>
        </p:txBody>
      </p:sp>
      <p:sp>
        <p:nvSpPr>
          <p:cNvPr id="142344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b="1">
              <a:solidFill>
                <a:srgbClr val="F79646"/>
              </a:solidFill>
            </a:endParaRPr>
          </a:p>
        </p:txBody>
      </p:sp>
      <p:sp>
        <p:nvSpPr>
          <p:cNvPr id="70666" name="Rectangle 3"/>
          <p:cNvSpPr>
            <a:spLocks noChangeArrowheads="1"/>
          </p:cNvSpPr>
          <p:nvPr/>
        </p:nvSpPr>
        <p:spPr bwMode="auto">
          <a:xfrm>
            <a:off x="2339975" y="2492375"/>
            <a:ext cx="845820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fr-FR" sz="2200" b="1">
              <a:cs typeface="Times New Roman" charset="0"/>
            </a:endParaRPr>
          </a:p>
          <a:p>
            <a:pPr marL="342900" indent="-342900" algn="just"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fr-FR" sz="2200">
              <a:cs typeface="Times New Roman" charset="0"/>
            </a:endParaRPr>
          </a:p>
          <a:p>
            <a:pPr marL="342900" indent="-342900" algn="just"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fr-FR" sz="2200">
              <a:cs typeface="+mn-cs"/>
            </a:endParaRPr>
          </a:p>
        </p:txBody>
      </p:sp>
      <p:pic>
        <p:nvPicPr>
          <p:cNvPr id="7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589"/>
            <a:ext cx="720080" cy="7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2876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3245495"/>
            <a:ext cx="44801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/>
              <a:t>Epstein-Barr virus (EBV)</a:t>
            </a:r>
          </a:p>
        </p:txBody>
      </p:sp>
    </p:spTree>
    <p:extLst>
      <p:ext uri="{BB962C8B-B14F-4D97-AF65-F5344CB8AC3E}">
        <p14:creationId xmlns:p14="http://schemas.microsoft.com/office/powerpoint/2010/main" val="3751931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1802" y="188640"/>
            <a:ext cx="368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       FOCUS : infection à EBV</a:t>
            </a:r>
            <a:endParaRPr lang="fr-FR" sz="2400" b="1" i="1" dirty="0"/>
          </a:p>
        </p:txBody>
      </p: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696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83568" y="1898248"/>
            <a:ext cx="1923988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108520" y="1321023"/>
            <a:ext cx="155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Salive +++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53318" y="764704"/>
            <a:ext cx="378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Prévalence 50% &lt; 5 ans –  globale 95%</a:t>
            </a:r>
          </a:p>
        </p:txBody>
      </p:sp>
      <p:sp>
        <p:nvSpPr>
          <p:cNvPr id="15" name="ZoneTexte 19"/>
          <p:cNvSpPr txBox="1"/>
          <p:nvPr/>
        </p:nvSpPr>
        <p:spPr>
          <a:xfrm>
            <a:off x="251520" y="2204864"/>
            <a:ext cx="496187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plus souvent </a:t>
            </a:r>
            <a:r>
              <a:rPr lang="fr-FR" b="1" u="sng" dirty="0"/>
              <a:t>A</a:t>
            </a:r>
            <a:r>
              <a:rPr lang="fr-FR" b="1" dirty="0"/>
              <a:t>symptomatique</a:t>
            </a:r>
            <a:r>
              <a:rPr lang="fr-FR" dirty="0"/>
              <a:t> +++</a:t>
            </a:r>
          </a:p>
          <a:p>
            <a:endParaRPr lang="fr-FR" dirty="0"/>
          </a:p>
          <a:p>
            <a:r>
              <a:rPr lang="fr-FR" b="1" dirty="0"/>
              <a:t>MONONUCLEOSE INFECTIEUSE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Enfant et adolescent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Fièvre parfois élevée, AEG</a:t>
            </a:r>
            <a:br>
              <a:rPr lang="fr-FR" dirty="0"/>
            </a:br>
            <a:r>
              <a:rPr lang="fr-FR" dirty="0"/>
              <a:t>Angine+++ (80%) </a:t>
            </a:r>
            <a:r>
              <a:rPr lang="fr-FR" u="sng" dirty="0"/>
              <a:t>parfois</a:t>
            </a:r>
            <a:r>
              <a:rPr lang="fr-FR" dirty="0"/>
              <a:t> </a:t>
            </a:r>
            <a:r>
              <a:rPr lang="fr-FR" b="1" dirty="0"/>
              <a:t>pseudo-membraneuse</a:t>
            </a:r>
            <a:br>
              <a:rPr lang="fr-FR" b="1" dirty="0"/>
            </a:br>
            <a:r>
              <a:rPr lang="fr-FR" b="1" dirty="0" err="1"/>
              <a:t>PolyADP</a:t>
            </a:r>
            <a:r>
              <a:rPr lang="fr-FR" b="1" dirty="0"/>
              <a:t> et splénomégalie</a:t>
            </a:r>
            <a:br>
              <a:rPr lang="fr-FR" b="1" dirty="0"/>
            </a:br>
            <a:r>
              <a:rPr lang="fr-FR" b="1" dirty="0"/>
              <a:t>Rash </a:t>
            </a:r>
            <a:r>
              <a:rPr lang="fr-FR" b="1" dirty="0" err="1"/>
              <a:t>maculo</a:t>
            </a:r>
            <a:r>
              <a:rPr lang="fr-FR" b="1" dirty="0"/>
              <a:t>-papuleux </a:t>
            </a:r>
            <a:r>
              <a:rPr lang="fr-FR" dirty="0"/>
              <a:t>(10%) … </a:t>
            </a:r>
          </a:p>
          <a:p>
            <a:r>
              <a:rPr lang="fr-FR" dirty="0"/>
              <a:t>      notamment si amoxicilline (90%)</a:t>
            </a:r>
            <a:br>
              <a:rPr lang="fr-FR" dirty="0"/>
            </a:br>
            <a:r>
              <a:rPr lang="fr-FR" dirty="0"/>
              <a:t>      Hépatite biologique (&lt; 5-10N)</a:t>
            </a:r>
          </a:p>
          <a:p>
            <a:r>
              <a:rPr lang="fr-FR" dirty="0"/>
              <a:t>      Syndrome mononucléosique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Guérison spontanée (3-4 </a:t>
            </a:r>
            <a:r>
              <a:rPr lang="fr-FR" dirty="0" err="1"/>
              <a:t>sem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Asthénie prolongée (parfois plusieurs mois)</a:t>
            </a:r>
          </a:p>
        </p:txBody>
      </p:sp>
      <p:pic>
        <p:nvPicPr>
          <p:cNvPr id="16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43" y="3590579"/>
            <a:ext cx="2886959" cy="31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43" y="1234929"/>
            <a:ext cx="2886959" cy="230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1456547" y="1234929"/>
            <a:ext cx="289841" cy="60907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  <p:pic>
        <p:nvPicPr>
          <p:cNvPr id="20" name="Picture 2" descr="icône d'ampoule vectorielle dessinée à la main avec concept d'idée 5902885  Art vectoriel chez Vecteezy">
            <a:extLst>
              <a:ext uri="{FF2B5EF4-FFF2-40B4-BE49-F238E27FC236}">
                <a16:creationId xmlns:a16="http://schemas.microsoft.com/office/drawing/2014/main" id="{EF7DA70B-4886-4E27-AA4B-95602151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72" y="5520808"/>
            <a:ext cx="1292568" cy="12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FF82EE0-F50F-45B4-AEC4-3EB7206040E4}"/>
              </a:ext>
            </a:extLst>
          </p:cNvPr>
          <p:cNvSpPr txBox="1"/>
          <p:nvPr/>
        </p:nvSpPr>
        <p:spPr>
          <a:xfrm>
            <a:off x="5843197" y="6155218"/>
            <a:ext cx="3300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Diagnostic différentiel = </a:t>
            </a:r>
          </a:p>
          <a:p>
            <a:r>
              <a:rPr lang="fr-FR" sz="1600" b="1" dirty="0"/>
              <a:t>primo-infection VIH</a:t>
            </a:r>
          </a:p>
        </p:txBody>
      </p:sp>
    </p:spTree>
    <p:extLst>
      <p:ext uri="{BB962C8B-B14F-4D97-AF65-F5344CB8AC3E}">
        <p14:creationId xmlns:p14="http://schemas.microsoft.com/office/powerpoint/2010/main" val="24891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8000" y="-283570"/>
            <a:ext cx="8128000" cy="1908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61094" y="1625207"/>
            <a:ext cx="551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Angine</a:t>
            </a:r>
            <a:r>
              <a:rPr lang="en-US" sz="2400" b="1" dirty="0">
                <a:solidFill>
                  <a:schemeClr val="bg1"/>
                </a:solidFill>
              </a:rPr>
              <a:t> pseudo-</a:t>
            </a:r>
            <a:r>
              <a:rPr lang="en-US" sz="2400" b="1" dirty="0" err="1">
                <a:solidFill>
                  <a:schemeClr val="bg1"/>
                </a:solidFill>
              </a:rPr>
              <a:t>membraneuse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Purpura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pétéchial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piliers</a:t>
            </a:r>
            <a:r>
              <a:rPr lang="en-US" sz="2400" b="1" dirty="0">
                <a:solidFill>
                  <a:schemeClr val="bg1"/>
                </a:solidFill>
              </a:rPr>
              <a:t> et voile du </a:t>
            </a:r>
            <a:r>
              <a:rPr lang="en-US" sz="2400" b="1" dirty="0" err="1">
                <a:solidFill>
                  <a:schemeClr val="bg1"/>
                </a:solidFill>
              </a:rPr>
              <a:t>palais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745" y="83129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028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116632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743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-298328"/>
            <a:ext cx="8128000" cy="6096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/>
          <p:cNvSpPr/>
          <p:nvPr/>
        </p:nvSpPr>
        <p:spPr>
          <a:xfrm>
            <a:off x="2849886" y="-298328"/>
            <a:ext cx="4739966" cy="14059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49886" y="2274319"/>
            <a:ext cx="634949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8000" y="-679328"/>
            <a:ext cx="8128000" cy="1908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17902" y="2618664"/>
            <a:ext cx="148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ADM</a:t>
            </a:r>
            <a:r>
              <a:rPr lang="en-US" sz="3600" b="1" baseline="30000" dirty="0">
                <a:solidFill>
                  <a:schemeClr val="accent1"/>
                </a:solidFill>
              </a:rPr>
              <a:t>+++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01384" y="3713367"/>
            <a:ext cx="634949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08000" y="6109374"/>
            <a:ext cx="315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ADM : adénopathies maxillaires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745" y="105966"/>
            <a:ext cx="592510" cy="5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85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70" y="2443049"/>
            <a:ext cx="5361766" cy="43628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68489" y="245580"/>
            <a:ext cx="5122411" cy="2352452"/>
            <a:chOff x="191961" y="3466310"/>
            <a:chExt cx="5833252" cy="28490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961" y="3466310"/>
              <a:ext cx="3573433" cy="28490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10865" y="3800599"/>
              <a:ext cx="2446172" cy="372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Viral </a:t>
              </a:r>
              <a:r>
                <a:rPr lang="en-US" sz="1400" b="1" dirty="0" err="1"/>
                <a:t>Capside</a:t>
              </a:r>
              <a:r>
                <a:rPr lang="en-US" sz="1400" b="1" dirty="0"/>
                <a:t> Antigen (VCA)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49886" y="4514057"/>
              <a:ext cx="3175327" cy="372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Epstein-Barr Nuclear Antigen (EBNA)</a:t>
              </a:r>
            </a:p>
          </p:txBody>
        </p:sp>
      </p:grpSp>
      <p:sp>
        <p:nvSpPr>
          <p:cNvPr id="6" name="Rectangle à coins arrondis 30"/>
          <p:cNvSpPr/>
          <p:nvPr/>
        </p:nvSpPr>
        <p:spPr>
          <a:xfrm>
            <a:off x="191961" y="245580"/>
            <a:ext cx="3174744" cy="3340134"/>
          </a:xfrm>
          <a:prstGeom prst="roundRect">
            <a:avLst>
              <a:gd name="adj" fmla="val 6559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000" b="1" dirty="0"/>
              <a:t>DIAGNOSTIC</a:t>
            </a:r>
          </a:p>
          <a:p>
            <a:endParaRPr lang="fr-FR" sz="2000" b="1" dirty="0"/>
          </a:p>
          <a:p>
            <a:pPr marL="285750" indent="-285750">
              <a:buFontTx/>
              <a:buChar char="-"/>
            </a:pPr>
            <a:r>
              <a:rPr lang="fr-FR" sz="2000" b="1" dirty="0"/>
              <a:t>Sérologie</a:t>
            </a:r>
            <a:r>
              <a:rPr lang="fr-FR" sz="2000" b="1" baseline="30000" dirty="0"/>
              <a:t>+++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 algn="just">
              <a:buFontTx/>
              <a:buChar char="-"/>
            </a:pPr>
            <a:r>
              <a:rPr lang="fr-FR" sz="2000" dirty="0"/>
              <a:t>MNI test : recherche </a:t>
            </a:r>
            <a:r>
              <a:rPr lang="fr-FR" sz="2000" dirty="0" err="1"/>
              <a:t>d’IgM</a:t>
            </a:r>
            <a:r>
              <a:rPr lang="fr-FR" sz="2000" dirty="0"/>
              <a:t> agglutinant les hématies hétérologues (Se 50-85%)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/>
              <a:t>PCR (ID)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36" y="0"/>
            <a:ext cx="612169" cy="6121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066" y="10620"/>
            <a:ext cx="592510" cy="59736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2E49323-9E68-440E-B94C-C8E6F397E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3203848" y="5949280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4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7504" y="88928"/>
            <a:ext cx="4266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infection à EBV</a:t>
            </a:r>
            <a:endParaRPr lang="fr-FR" sz="2800" b="1" i="1" dirty="0"/>
          </a:p>
        </p:txBody>
      </p: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80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13538" y="1898248"/>
            <a:ext cx="1923988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cxnSp>
        <p:nvCxnSpPr>
          <p:cNvPr id="8" name="Connecteur droit avec flèche 7"/>
          <p:cNvCxnSpPr>
            <a:stCxn id="9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108520" y="1321023"/>
            <a:ext cx="155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Salive +++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53318" y="764704"/>
            <a:ext cx="354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Prévalence 50% &lt; 5 ans –  globale 65%</a:t>
            </a:r>
          </a:p>
        </p:txBody>
      </p:sp>
      <p:sp>
        <p:nvSpPr>
          <p:cNvPr id="15" name="ZoneTexte 19"/>
          <p:cNvSpPr txBox="1"/>
          <p:nvPr/>
        </p:nvSpPr>
        <p:spPr>
          <a:xfrm>
            <a:off x="251520" y="2492896"/>
            <a:ext cx="49365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7F7F"/>
                </a:solidFill>
              </a:rPr>
              <a:t>Le plus souvent </a:t>
            </a:r>
            <a:r>
              <a:rPr lang="fr-FR" b="1" dirty="0">
                <a:solidFill>
                  <a:srgbClr val="7F7F7F"/>
                </a:solidFill>
              </a:rPr>
              <a:t>Asymptomatique</a:t>
            </a:r>
            <a:r>
              <a:rPr lang="fr-FR" dirty="0">
                <a:solidFill>
                  <a:srgbClr val="7F7F7F"/>
                </a:solidFill>
              </a:rPr>
              <a:t> +++</a:t>
            </a:r>
          </a:p>
          <a:p>
            <a:endParaRPr lang="fr-FR" dirty="0"/>
          </a:p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MONONUCLEOSE INFECTIEUSE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Enfant et adolescent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Fièvre parfois élevée, AEG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Angine+++ (80%) </a:t>
            </a:r>
            <a:r>
              <a:rPr lang="fr-FR" u="sng" dirty="0">
                <a:solidFill>
                  <a:schemeClr val="bg1">
                    <a:lumMod val="50000"/>
                  </a:schemeClr>
                </a:solidFill>
              </a:rPr>
              <a:t>parfois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pseudo-membraneuse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PolyADP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et SMG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Rash (10%) … notamment si amoxicilline (90%)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Hépatite biologique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Syndrome mononucléosique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Guérison spontanée (3-4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sem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)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Asthénie prolongée (parfois plusieurs mois)</a:t>
            </a:r>
          </a:p>
          <a:p>
            <a:endParaRPr lang="fr-FR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5170750" y="1577729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8"/>
          <p:cNvSpPr txBox="1"/>
          <p:nvPr/>
        </p:nvSpPr>
        <p:spPr>
          <a:xfrm>
            <a:off x="6178862" y="1835532"/>
            <a:ext cx="2283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COMPLICATIONS</a:t>
            </a:r>
          </a:p>
        </p:txBody>
      </p:sp>
      <p:sp>
        <p:nvSpPr>
          <p:cNvPr id="20" name="ZoneTexte 29"/>
          <p:cNvSpPr txBox="1"/>
          <p:nvPr/>
        </p:nvSpPr>
        <p:spPr>
          <a:xfrm>
            <a:off x="5609847" y="2356881"/>
            <a:ext cx="330090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Atteintes neurologiques</a:t>
            </a:r>
            <a:br>
              <a:rPr lang="fr-FR" sz="2400" dirty="0"/>
            </a:br>
            <a:r>
              <a:rPr lang="fr-FR" dirty="0"/>
              <a:t>encéphalite (cervelet), PRN,</a:t>
            </a:r>
            <a:br>
              <a:rPr lang="fr-FR" dirty="0"/>
            </a:br>
            <a:r>
              <a:rPr lang="fr-FR" dirty="0"/>
              <a:t>méningite, myélite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Myocardite, péricardite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AHAI, </a:t>
            </a:r>
            <a:r>
              <a:rPr lang="fr-FR" sz="2400" dirty="0" err="1"/>
              <a:t>Hémophagocytose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Rupture de rate </a:t>
            </a:r>
            <a:r>
              <a:rPr lang="fr-FR" dirty="0"/>
              <a:t>(</a:t>
            </a:r>
            <a:r>
              <a:rPr lang="fr-FR" dirty="0" err="1"/>
              <a:t>differée</a:t>
            </a:r>
            <a:r>
              <a:rPr lang="fr-FR" dirty="0"/>
              <a:t>)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20650" r="82410" b="66563"/>
          <a:stretch/>
        </p:blipFill>
        <p:spPr bwMode="auto">
          <a:xfrm>
            <a:off x="5170750" y="4803711"/>
            <a:ext cx="878194" cy="7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31"/>
          <p:cNvSpPr txBox="1"/>
          <p:nvPr/>
        </p:nvSpPr>
        <p:spPr>
          <a:xfrm>
            <a:off x="6178862" y="4798581"/>
            <a:ext cx="1998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HÉMOPATHIES </a:t>
            </a:r>
          </a:p>
          <a:p>
            <a:pPr algn="ctr"/>
            <a:r>
              <a:rPr lang="fr-FR" sz="2400" b="1" dirty="0"/>
              <a:t>LYMPHOÏDES</a:t>
            </a:r>
          </a:p>
        </p:txBody>
      </p:sp>
      <p:sp>
        <p:nvSpPr>
          <p:cNvPr id="23" name="ZoneTexte 32"/>
          <p:cNvSpPr txBox="1"/>
          <p:nvPr/>
        </p:nvSpPr>
        <p:spPr>
          <a:xfrm>
            <a:off x="5615331" y="5690048"/>
            <a:ext cx="3471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Lymphome de </a:t>
            </a:r>
            <a:r>
              <a:rPr lang="fr-FR" sz="2400" dirty="0" err="1"/>
              <a:t>Burkitt</a:t>
            </a:r>
            <a:r>
              <a:rPr lang="fr-FR" sz="2400" baseline="30000" dirty="0"/>
              <a:t>+++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PTLD</a:t>
            </a:r>
          </a:p>
          <a:p>
            <a:r>
              <a:rPr lang="fr-FR" sz="1200" i="1" dirty="0"/>
              <a:t>Post transplant </a:t>
            </a:r>
            <a:r>
              <a:rPr lang="fr-FR" sz="1200" i="1" dirty="0" err="1"/>
              <a:t>lymphoproliferative</a:t>
            </a:r>
            <a:r>
              <a:rPr lang="fr-FR" sz="1200" i="1" dirty="0"/>
              <a:t> </a:t>
            </a:r>
            <a:r>
              <a:rPr lang="fr-FR" sz="1200" i="1" dirty="0" err="1"/>
              <a:t>disease</a:t>
            </a:r>
            <a:endParaRPr lang="fr-FR" sz="1200" i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582" y="64080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7504" y="153262"/>
            <a:ext cx="4266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infection à EBV</a:t>
            </a:r>
            <a:endParaRPr lang="fr-FR" sz="2800" b="1" i="1" dirty="0"/>
          </a:p>
        </p:txBody>
      </p: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603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>
            <a:off x="4796063" y="1249142"/>
            <a:ext cx="0" cy="70149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978371" y="791202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750458" y="2119284"/>
            <a:ext cx="4110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MONONUCLÉOSE INFECTIEUSE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990941" y="2791197"/>
            <a:ext cx="7610243" cy="3559145"/>
          </a:xfrm>
          <a:prstGeom prst="roundRect">
            <a:avLst>
              <a:gd name="adj" fmla="val 6559"/>
            </a:avLst>
          </a:prstGeom>
          <a:ln w="57150" cmpd="sng">
            <a:solidFill>
              <a:srgbClr val="BE02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000" b="1" dirty="0"/>
              <a:t>TRAITEMENT</a:t>
            </a:r>
          </a:p>
          <a:p>
            <a:endParaRPr lang="fr-FR" sz="2000" dirty="0"/>
          </a:p>
          <a:p>
            <a:pPr lvl="1"/>
            <a:r>
              <a:rPr lang="fr-FR" sz="2000" dirty="0"/>
              <a:t>Uniquement symptomatique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Forme obstructive, AHAI : </a:t>
            </a:r>
            <a:r>
              <a:rPr lang="fr-FR" sz="2000" b="1" dirty="0"/>
              <a:t>corticothérapie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Formes graves avec SAM : </a:t>
            </a:r>
            <a:r>
              <a:rPr lang="fr-FR" sz="2000" b="1" dirty="0"/>
              <a:t>VP16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 err="1"/>
              <a:t>Lymphoproliférations</a:t>
            </a:r>
            <a:r>
              <a:rPr lang="fr-FR" sz="2000" dirty="0"/>
              <a:t> : </a:t>
            </a:r>
            <a:r>
              <a:rPr lang="fr-FR" sz="2000" b="1" dirty="0" err="1"/>
              <a:t>rituximab</a:t>
            </a:r>
            <a:r>
              <a:rPr lang="fr-FR" sz="2000" dirty="0"/>
              <a:t> (</a:t>
            </a:r>
            <a:r>
              <a:rPr lang="fr-FR" sz="2000" dirty="0" err="1"/>
              <a:t>Ac</a:t>
            </a:r>
            <a:r>
              <a:rPr lang="fr-FR" sz="2000" dirty="0"/>
              <a:t> monoclonal anti-CD20)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-29209"/>
            <a:ext cx="612169" cy="6121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56" y="-27257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pPr algn="l"/>
            <a:r>
              <a:rPr lang="en-US" sz="2800" b="1" dirty="0">
                <a:latin typeface="Calibri"/>
                <a:cs typeface="Calibri"/>
              </a:rPr>
              <a:t>Structure commune des </a:t>
            </a:r>
            <a:r>
              <a:rPr lang="en-US" sz="2800" b="1" dirty="0" err="1">
                <a:latin typeface="Calibri"/>
                <a:cs typeface="Calibri"/>
              </a:rPr>
              <a:t>Herpesviridae</a:t>
            </a: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err="1">
                <a:latin typeface="Calibri"/>
                <a:cs typeface="Calibri"/>
              </a:rPr>
              <a:t>humains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311" y="152535"/>
            <a:ext cx="612169" cy="6121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041" y="163155"/>
            <a:ext cx="592510" cy="597367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179512" y="3212976"/>
            <a:ext cx="6344226" cy="3568462"/>
            <a:chOff x="179512" y="3212976"/>
            <a:chExt cx="6344226" cy="3568462"/>
          </a:xfrm>
        </p:grpSpPr>
        <p:sp>
          <p:nvSpPr>
            <p:cNvPr id="12" name="Rectangle 11"/>
            <p:cNvSpPr/>
            <p:nvPr/>
          </p:nvSpPr>
          <p:spPr>
            <a:xfrm>
              <a:off x="3455440" y="4918184"/>
              <a:ext cx="1119024" cy="3817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fr-FR" dirty="0">
                  <a:latin typeface="Calibri" charset="0"/>
                </a:rPr>
                <a:t>T</a:t>
              </a:r>
              <a:r>
                <a:rPr lang="fr-FR" dirty="0" smtClean="0">
                  <a:latin typeface="Calibri" charset="0"/>
                </a:rPr>
                <a:t>égument</a:t>
              </a:r>
              <a:endParaRPr lang="fr-FR" dirty="0">
                <a:latin typeface="Calibri" charset="0"/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179512" y="3212976"/>
              <a:ext cx="6344226" cy="3568462"/>
              <a:chOff x="179512" y="3212976"/>
              <a:chExt cx="6344226" cy="3568462"/>
            </a:xfrm>
          </p:grpSpPr>
          <p:sp>
            <p:nvSpPr>
              <p:cNvPr id="14" name="Rectangle 1"/>
              <p:cNvSpPr>
                <a:spLocks noChangeArrowheads="1"/>
              </p:cNvSpPr>
              <p:nvPr/>
            </p:nvSpPr>
            <p:spPr bwMode="auto">
              <a:xfrm>
                <a:off x="179512" y="6381328"/>
                <a:ext cx="301466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 eaLnBrk="1" hangingPunct="1"/>
                <a:r>
                  <a:rPr lang="fr-FR" sz="1000" b="1" i="1" dirty="0">
                    <a:hlinkClick r:id="rId4"/>
                  </a:rPr>
                  <a:t>http://unt-ori2.crihan.fr/unspf/</a:t>
                </a:r>
                <a:endParaRPr lang="fr-FR" sz="1000" b="1" i="1" dirty="0"/>
              </a:p>
              <a:p>
                <a:pPr algn="r" eaLnBrk="1" hangingPunct="1"/>
                <a:r>
                  <a:rPr lang="fr-FR" sz="1000" b="1" i="1" dirty="0"/>
                  <a:t>2010_Lille_Goffard_HSV/</a:t>
                </a:r>
                <a:r>
                  <a:rPr lang="fr-FR" sz="1000" b="1" i="1" dirty="0" err="1"/>
                  <a:t>res</a:t>
                </a:r>
                <a:r>
                  <a:rPr lang="fr-FR" sz="1000" b="1" i="1" dirty="0"/>
                  <a:t>/</a:t>
                </a:r>
                <a:r>
                  <a:rPr lang="fr-FR" sz="1000" b="1" i="1" dirty="0" err="1"/>
                  <a:t>hsv_ME.jpg</a:t>
                </a:r>
                <a:endParaRPr lang="fr-FR" sz="1000" b="1" i="1" dirty="0"/>
              </a:p>
            </p:txBody>
          </p:sp>
          <p:pic>
            <p:nvPicPr>
              <p:cNvPr id="15" name="Imag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212976"/>
                <a:ext cx="2592288" cy="2943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12"/>
              <p:cNvSpPr txBox="1">
                <a:spLocks noChangeArrowheads="1"/>
              </p:cNvSpPr>
              <p:nvPr/>
            </p:nvSpPr>
            <p:spPr bwMode="auto">
              <a:xfrm>
                <a:off x="467544" y="6165304"/>
                <a:ext cx="280076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400" b="1" i="1" dirty="0"/>
                  <a:t>Exemple de Herpes Simplex en MET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040284" y="4077072"/>
                <a:ext cx="3483454" cy="397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fr-FR" dirty="0">
                    <a:latin typeface="Calibri" charset="0"/>
                  </a:rPr>
                  <a:t>Génome= </a:t>
                </a:r>
                <a:r>
                  <a:rPr lang="fr-FR" b="1" dirty="0">
                    <a:solidFill>
                      <a:srgbClr val="FF0000"/>
                    </a:solidFill>
                    <a:latin typeface="Calibri" charset="0"/>
                  </a:rPr>
                  <a:t>ADN </a:t>
                </a:r>
                <a:r>
                  <a:rPr lang="fr-FR" b="1" dirty="0" err="1">
                    <a:solidFill>
                      <a:srgbClr val="FF0000"/>
                    </a:solidFill>
                    <a:latin typeface="Calibri" charset="0"/>
                  </a:rPr>
                  <a:t>bicaténaire</a:t>
                </a:r>
                <a:r>
                  <a:rPr lang="fr-FR" b="1" dirty="0">
                    <a:solidFill>
                      <a:srgbClr val="FF0000"/>
                    </a:solidFill>
                    <a:latin typeface="Calibri" charset="0"/>
                  </a:rPr>
                  <a:t> linéaire</a:t>
                </a:r>
                <a:endParaRPr lang="fr-FR" dirty="0">
                  <a:solidFill>
                    <a:srgbClr val="FF0000"/>
                  </a:solidFill>
                  <a:latin typeface="Calibri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474860" y="4476745"/>
                <a:ext cx="918979" cy="392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fr-FR" dirty="0">
                    <a:latin typeface="Calibri" charset="0"/>
                  </a:rPr>
                  <a:t>Capside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474860" y="5340841"/>
                <a:ext cx="1191289" cy="392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fr-FR" b="1" dirty="0">
                    <a:solidFill>
                      <a:srgbClr val="FF0000"/>
                    </a:solidFill>
                    <a:latin typeface="Calibri" charset="0"/>
                  </a:rPr>
                  <a:t>Enveloppe</a:t>
                </a:r>
                <a:r>
                  <a:rPr lang="fr-FR" dirty="0">
                    <a:solidFill>
                      <a:srgbClr val="FF0000"/>
                    </a:solidFill>
                    <a:latin typeface="Calibri" charset="0"/>
                  </a:rPr>
                  <a:t>  </a:t>
                </a:r>
              </a:p>
            </p:txBody>
          </p:sp>
          <p:cxnSp>
            <p:nvCxnSpPr>
              <p:cNvPr id="20" name="Connecteur droit avec flèche 22"/>
              <p:cNvCxnSpPr/>
              <p:nvPr/>
            </p:nvCxnSpPr>
            <p:spPr>
              <a:xfrm flipH="1" flipV="1">
                <a:off x="1979712" y="4725144"/>
                <a:ext cx="1440160" cy="77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2"/>
              <p:cNvCxnSpPr/>
              <p:nvPr/>
            </p:nvCxnSpPr>
            <p:spPr>
              <a:xfrm flipH="1" flipV="1">
                <a:off x="2339752" y="5589240"/>
                <a:ext cx="1080120" cy="7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539552" y="3352636"/>
                <a:ext cx="1967906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fr-FR" sz="1200" dirty="0">
                    <a:solidFill>
                      <a:schemeClr val="bg1"/>
                    </a:solidFill>
                    <a:latin typeface="Calibri" charset="0"/>
                  </a:rPr>
                  <a:t>Grande</a:t>
                </a:r>
                <a:r>
                  <a:rPr lang="fr-FR" sz="1200" b="1" dirty="0">
                    <a:solidFill>
                      <a:schemeClr val="bg1"/>
                    </a:solidFill>
                    <a:latin typeface="Calibri" charset="0"/>
                  </a:rPr>
                  <a:t> </a:t>
                </a:r>
                <a:r>
                  <a:rPr lang="fr-FR" sz="1200" dirty="0">
                    <a:solidFill>
                      <a:schemeClr val="bg1"/>
                    </a:solidFill>
                    <a:latin typeface="Calibri" charset="0"/>
                  </a:rPr>
                  <a:t>taille (150 à 300 nm)</a:t>
                </a:r>
              </a:p>
            </p:txBody>
          </p:sp>
          <p:cxnSp>
            <p:nvCxnSpPr>
              <p:cNvPr id="23" name="Connecteur droit avec flèche 22"/>
              <p:cNvCxnSpPr/>
              <p:nvPr/>
            </p:nvCxnSpPr>
            <p:spPr>
              <a:xfrm flipH="1" flipV="1">
                <a:off x="1979712" y="5156422"/>
                <a:ext cx="1440160" cy="77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e 27"/>
          <p:cNvGrpSpPr/>
          <p:nvPr/>
        </p:nvGrpSpPr>
        <p:grpSpPr>
          <a:xfrm>
            <a:off x="3635895" y="1140368"/>
            <a:ext cx="4752529" cy="2685663"/>
            <a:chOff x="3635895" y="1140368"/>
            <a:chExt cx="4752529" cy="2685663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/>
            <a:srcRect l="20081" t="27299" r="46845" b="38401"/>
            <a:stretch/>
          </p:blipFill>
          <p:spPr>
            <a:xfrm>
              <a:off x="3635895" y="1140368"/>
              <a:ext cx="4603993" cy="268566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884368" y="1331640"/>
              <a:ext cx="504056" cy="225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7584802" y="384083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Image </a:t>
            </a:r>
            <a:r>
              <a:rPr lang="fr-FR" sz="1100" dirty="0" err="1" smtClean="0"/>
              <a:t>Viralzone</a:t>
            </a:r>
            <a:endParaRPr lang="fr-FR" sz="1100" dirty="0"/>
          </a:p>
        </p:txBody>
      </p:sp>
      <p:cxnSp>
        <p:nvCxnSpPr>
          <p:cNvPr id="32" name="Connecteur droit avec flèche 22"/>
          <p:cNvCxnSpPr/>
          <p:nvPr/>
        </p:nvCxnSpPr>
        <p:spPr>
          <a:xfrm flipV="1">
            <a:off x="3563888" y="2703972"/>
            <a:ext cx="1010576" cy="1409302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9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7504" y="103696"/>
            <a:ext cx="4266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       FOCUS : infection à EBV</a:t>
            </a:r>
            <a:endParaRPr lang="fr-FR" sz="2800" b="1" i="1" dirty="0"/>
          </a:p>
        </p:txBody>
      </p: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752"/>
            <a:ext cx="500419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llipse 22"/>
          <p:cNvSpPr/>
          <p:nvPr/>
        </p:nvSpPr>
        <p:spPr>
          <a:xfrm>
            <a:off x="5411466" y="1259468"/>
            <a:ext cx="1728000" cy="1692000"/>
          </a:xfrm>
          <a:prstGeom prst="ellipse">
            <a:avLst/>
          </a:prstGeom>
          <a:ln w="38100" cmpd="sng">
            <a:solidFill>
              <a:srgbClr val="BE0204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fr-FR" sz="1600" b="1" dirty="0"/>
          </a:p>
          <a:p>
            <a:pPr algn="ctr"/>
            <a:r>
              <a:rPr lang="fr-FR" b="1" dirty="0"/>
              <a:t>LATENCE</a:t>
            </a:r>
          </a:p>
          <a:p>
            <a:pPr algn="ctr"/>
            <a:r>
              <a:rPr lang="fr-FR" sz="1600" dirty="0"/>
              <a:t>Ganglions lymphatiques</a:t>
            </a:r>
          </a:p>
        </p:txBody>
      </p:sp>
      <p:sp>
        <p:nvSpPr>
          <p:cNvPr id="24" name="Flèche droite 23"/>
          <p:cNvSpPr/>
          <p:nvPr/>
        </p:nvSpPr>
        <p:spPr>
          <a:xfrm>
            <a:off x="2531146" y="1835532"/>
            <a:ext cx="27363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13538" y="1898248"/>
            <a:ext cx="1923988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PRIMO-INFECTION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95" y="1299887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Connecteur droit avec flèche 28"/>
          <p:cNvCxnSpPr>
            <a:stCxn id="30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5" name="Flèche droite 14"/>
          <p:cNvSpPr/>
          <p:nvPr/>
        </p:nvSpPr>
        <p:spPr>
          <a:xfrm rot="5400000">
            <a:off x="5900593" y="2920298"/>
            <a:ext cx="782796" cy="504056"/>
          </a:xfrm>
          <a:prstGeom prst="rightArrow">
            <a:avLst/>
          </a:prstGeom>
          <a:noFill/>
          <a:ln w="38100" cmpd="sng">
            <a:solidFill>
              <a:srgbClr val="D71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479118" y="3645024"/>
            <a:ext cx="5664882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MANIFESTATIONS CHEZ L’IMMUNODEPRIMÉ</a:t>
            </a:r>
          </a:p>
        </p:txBody>
      </p:sp>
      <p:pic>
        <p:nvPicPr>
          <p:cNvPr id="17" name="Picture 2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23" y="4125005"/>
            <a:ext cx="2189115" cy="19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4331793" y="6104288"/>
            <a:ext cx="17363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/>
              <a:t>Leucoplasie chevelue </a:t>
            </a:r>
          </a:p>
          <a:p>
            <a:pPr algn="ctr"/>
            <a:r>
              <a:rPr lang="fr-FR" sz="1500" dirty="0"/>
              <a:t>de la langue</a:t>
            </a:r>
          </a:p>
        </p:txBody>
      </p:sp>
      <p:sp>
        <p:nvSpPr>
          <p:cNvPr id="19" name="Ellipse 18"/>
          <p:cNvSpPr/>
          <p:nvPr/>
        </p:nvSpPr>
        <p:spPr>
          <a:xfrm>
            <a:off x="6569190" y="4157349"/>
            <a:ext cx="1964671" cy="18832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Lymphomes</a:t>
            </a:r>
          </a:p>
          <a:p>
            <a:pPr algn="ctr"/>
            <a:r>
              <a:rPr lang="fr-FR" dirty="0"/>
              <a:t>(TOS, VIH …)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9087" y="1389115"/>
            <a:ext cx="31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-29209"/>
            <a:ext cx="612169" cy="6121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456" y="-27257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32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07504" y="3861048"/>
            <a:ext cx="88569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7504" y="3245495"/>
            <a:ext cx="13470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/>
              <a:t>HHV-8</a:t>
            </a:r>
          </a:p>
        </p:txBody>
      </p:sp>
    </p:spTree>
    <p:extLst>
      <p:ext uri="{BB962C8B-B14F-4D97-AF65-F5344CB8AC3E}">
        <p14:creationId xmlns:p14="http://schemas.microsoft.com/office/powerpoint/2010/main" val="30314354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411466" y="1259468"/>
            <a:ext cx="1728000" cy="16920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/>
              <a:t>LATENCE</a:t>
            </a:r>
          </a:p>
          <a:p>
            <a:pPr algn="ctr"/>
            <a:r>
              <a:rPr lang="fr-FR" sz="1400" dirty="0"/>
              <a:t>Lymphocytes B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531146" y="1835532"/>
            <a:ext cx="27363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9" name="ZoneTexte 8"/>
          <p:cNvSpPr txBox="1"/>
          <p:nvPr/>
        </p:nvSpPr>
        <p:spPr>
          <a:xfrm>
            <a:off x="513538" y="1898248"/>
            <a:ext cx="1965840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923634" y="111545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338322" y="755412"/>
            <a:ext cx="10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02" y="1115452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>
            <a:stCxn id="18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-108520" y="1249596"/>
            <a:ext cx="155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Sexuelle +++</a:t>
            </a:r>
          </a:p>
          <a:p>
            <a:pPr algn="r"/>
            <a:r>
              <a:rPr lang="fr-FR" sz="1400" dirty="0"/>
              <a:t>Salive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397616" y="764704"/>
            <a:ext cx="14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Prévalence 1-10%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544182" y="2276872"/>
            <a:ext cx="410807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ASYMPTOMATIQUE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143243"/>
            <a:ext cx="612169" cy="6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184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411466" y="1259468"/>
            <a:ext cx="1728000" cy="16920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/>
              <a:t>LATENCE</a:t>
            </a:r>
          </a:p>
          <a:p>
            <a:pPr algn="ctr"/>
            <a:r>
              <a:rPr lang="fr-FR" sz="1400" dirty="0"/>
              <a:t>Lymphocytes B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2531146" y="1835532"/>
            <a:ext cx="27363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9" name="ZoneTexte 8"/>
          <p:cNvSpPr txBox="1"/>
          <p:nvPr/>
        </p:nvSpPr>
        <p:spPr>
          <a:xfrm>
            <a:off x="513538" y="1898248"/>
            <a:ext cx="1923988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PRIMO-INFECTION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6923634" y="111545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338322" y="755412"/>
            <a:ext cx="10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02" y="1115452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>
            <a:stCxn id="18" idx="2"/>
          </p:cNvCxnSpPr>
          <p:nvPr/>
        </p:nvCxnSpPr>
        <p:spPr>
          <a:xfrm>
            <a:off x="1475532" y="1134036"/>
            <a:ext cx="0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7840" y="764704"/>
            <a:ext cx="1635384" cy="36933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TRANSMISSION</a:t>
            </a:r>
          </a:p>
        </p:txBody>
      </p:sp>
      <p:sp>
        <p:nvSpPr>
          <p:cNvPr id="23" name="Flèche droite 22"/>
          <p:cNvSpPr/>
          <p:nvPr/>
        </p:nvSpPr>
        <p:spPr>
          <a:xfrm rot="5400000">
            <a:off x="5900593" y="2920298"/>
            <a:ext cx="7827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-108520" y="1249596"/>
            <a:ext cx="155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Sexuelle +++</a:t>
            </a:r>
          </a:p>
          <a:p>
            <a:pPr algn="r"/>
            <a:r>
              <a:rPr lang="fr-FR" sz="1400" dirty="0"/>
              <a:t>Salive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397616" y="764704"/>
            <a:ext cx="14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Prévalence 1-10%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611858" y="2860194"/>
            <a:ext cx="24966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Immunodépression cellulaire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VIH +++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TOS, transplantés de CSH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544182" y="2276872"/>
            <a:ext cx="410807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ASYMPTOMATIQUE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707904" y="3717032"/>
            <a:ext cx="5160826" cy="4001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</a:rPr>
              <a:t>MANIFESTATIONS CHEZ L’IMMUNODEPRIME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87824" y="4221088"/>
            <a:ext cx="6136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SARCOME DE KAPOSI	MALADIE DE	LYMPHOME</a:t>
            </a:r>
            <a:br>
              <a:rPr lang="fr-FR" b="1" dirty="0"/>
            </a:br>
            <a:r>
              <a:rPr lang="fr-FR" b="1" dirty="0"/>
              <a:t>			CASTLEMAN	PRIMITIF</a:t>
            </a:r>
          </a:p>
          <a:p>
            <a:r>
              <a:rPr lang="fr-FR" b="1" dirty="0"/>
              <a:t>					DES SEREUSES</a:t>
            </a:r>
          </a:p>
        </p:txBody>
      </p:sp>
      <p:pic>
        <p:nvPicPr>
          <p:cNvPr id="1638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43013" r="59196" b="13141"/>
          <a:stretch/>
        </p:blipFill>
        <p:spPr bwMode="auto">
          <a:xfrm>
            <a:off x="233743" y="3288327"/>
            <a:ext cx="1913214" cy="14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7289"/>
          <a:stretch/>
        </p:blipFill>
        <p:spPr bwMode="auto">
          <a:xfrm>
            <a:off x="233744" y="4855845"/>
            <a:ext cx="1913214" cy="18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98" y="4863704"/>
            <a:ext cx="2832682" cy="18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580112" y="5013176"/>
            <a:ext cx="283039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500" dirty="0"/>
              <a:t>ADP +++</a:t>
            </a:r>
            <a:br>
              <a:rPr lang="fr-FR" sz="1500" dirty="0"/>
            </a:br>
            <a:r>
              <a:rPr lang="fr-FR" sz="1500" dirty="0"/>
              <a:t>localisées ou multicentriques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Signes généraux +++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Hépatosplénomégalie (HSMG)</a:t>
            </a:r>
          </a:p>
          <a:p>
            <a:pPr marL="285750" indent="-285750">
              <a:buFontTx/>
              <a:buChar char="-"/>
            </a:pPr>
            <a:r>
              <a:rPr lang="fr-FR" sz="1500" dirty="0" err="1"/>
              <a:t>Sd</a:t>
            </a:r>
            <a:r>
              <a:rPr lang="fr-FR" sz="1500" dirty="0"/>
              <a:t> œdémateux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360" y="-29209"/>
            <a:ext cx="612169" cy="61216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456" y="-27257"/>
            <a:ext cx="592510" cy="5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99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68799" y="774551"/>
            <a:ext cx="4619625" cy="4238625"/>
            <a:chOff x="3768799" y="774551"/>
            <a:chExt cx="4619625" cy="423862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9" y="774551"/>
              <a:ext cx="4619625" cy="423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 rot="1510818">
              <a:off x="3992036" y="3415321"/>
              <a:ext cx="710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Herpes</a:t>
              </a:r>
            </a:p>
            <a:p>
              <a:pPr algn="ctr"/>
              <a:r>
                <a:rPr lang="fr-FR" sz="1400" b="1" dirty="0"/>
                <a:t>virus</a:t>
              </a:r>
            </a:p>
          </p:txBody>
        </p:sp>
      </p:grpSp>
      <p:cxnSp>
        <p:nvCxnSpPr>
          <p:cNvPr id="6" name="Connecteur droit 5"/>
          <p:cNvCxnSpPr/>
          <p:nvPr/>
        </p:nvCxnSpPr>
        <p:spPr>
          <a:xfrm>
            <a:off x="467544" y="4869160"/>
            <a:ext cx="7992888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539552" y="4315162"/>
            <a:ext cx="3526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err="1"/>
              <a:t>Take</a:t>
            </a:r>
            <a:r>
              <a:rPr lang="fr-FR" sz="3000" b="1" dirty="0"/>
              <a:t>-home messages</a:t>
            </a:r>
          </a:p>
        </p:txBody>
      </p:sp>
    </p:spTree>
    <p:extLst>
      <p:ext uri="{BB962C8B-B14F-4D97-AF65-F5344CB8AC3E}">
        <p14:creationId xmlns:p14="http://schemas.microsoft.com/office/powerpoint/2010/main" val="1367050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droite 3"/>
          <p:cNvSpPr/>
          <p:nvPr/>
        </p:nvSpPr>
        <p:spPr>
          <a:xfrm>
            <a:off x="2459138" y="4067780"/>
            <a:ext cx="27363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1530" y="4130496"/>
            <a:ext cx="1965840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PRIMO-INFECTION</a:t>
            </a:r>
          </a:p>
        </p:txBody>
      </p:sp>
      <p:cxnSp>
        <p:nvCxnSpPr>
          <p:cNvPr id="6" name="Connecteur droit avec flèche 5"/>
          <p:cNvCxnSpPr>
            <a:stCxn id="7" idx="2"/>
          </p:cNvCxnSpPr>
          <p:nvPr/>
        </p:nvCxnSpPr>
        <p:spPr>
          <a:xfrm flipH="1">
            <a:off x="1403524" y="3366284"/>
            <a:ext cx="22874" cy="701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85832" y="2996952"/>
            <a:ext cx="16811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TRANSMISSION</a:t>
            </a:r>
          </a:p>
        </p:txBody>
      </p:sp>
      <p:sp>
        <p:nvSpPr>
          <p:cNvPr id="8" name="Ellipse 7"/>
          <p:cNvSpPr/>
          <p:nvPr/>
        </p:nvSpPr>
        <p:spPr>
          <a:xfrm>
            <a:off x="5339458" y="3491716"/>
            <a:ext cx="1728000" cy="16920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600" b="1" dirty="0"/>
              <a:t>SITE DE LATENCE</a:t>
            </a:r>
            <a:endParaRPr lang="fr-FR" sz="1400" dirty="0"/>
          </a:p>
        </p:txBody>
      </p:sp>
      <p:sp>
        <p:nvSpPr>
          <p:cNvPr id="9" name="Flèche droite 8"/>
          <p:cNvSpPr/>
          <p:nvPr/>
        </p:nvSpPr>
        <p:spPr>
          <a:xfrm rot="5400000">
            <a:off x="5828585" y="5152546"/>
            <a:ext cx="7827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364088" y="5867980"/>
            <a:ext cx="1712353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/>
              <a:t>RECURRENCE(S)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851626" y="3347700"/>
            <a:ext cx="360040" cy="36004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266314" y="2987660"/>
            <a:ext cx="109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Immunité</a:t>
            </a:r>
          </a:p>
          <a:p>
            <a:r>
              <a:rPr lang="fr-FR" dirty="0"/>
              <a:t>cellulaire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794" y="3347700"/>
            <a:ext cx="528686" cy="55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83404"/>
            <a:ext cx="2088232" cy="204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4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1"/>
          <p:cNvSpPr>
            <a:spLocks noGrp="1"/>
          </p:cNvSpPr>
          <p:nvPr>
            <p:ph type="title" idx="4294967295"/>
          </p:nvPr>
        </p:nvSpPr>
        <p:spPr>
          <a:xfrm>
            <a:off x="1043608" y="332581"/>
            <a:ext cx="6912768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>
                <a:latin typeface="Calibri" charset="0"/>
              </a:rPr>
              <a:t>A RETENIR / Virus Herpes </a:t>
            </a:r>
            <a:r>
              <a:rPr lang="fr-FR" sz="2800" b="1" dirty="0" smtClean="0">
                <a:latin typeface="Calibri" charset="0"/>
              </a:rPr>
              <a:t>Simplex-1 et -2</a:t>
            </a:r>
            <a:endParaRPr lang="fr-FR" sz="2800" b="1" dirty="0">
              <a:latin typeface="Calibri" charset="0"/>
            </a:endParaRPr>
          </a:p>
        </p:txBody>
      </p:sp>
      <p:sp>
        <p:nvSpPr>
          <p:cNvPr id="8909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611560" y="1556792"/>
            <a:ext cx="7776864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pPr algn="just" eaLnBrk="1" hangingPunct="1">
              <a:buFont typeface="Lucida Grande"/>
              <a:buChar char="-"/>
            </a:pPr>
            <a:r>
              <a:rPr lang="fr-FR" sz="2400" dirty="0">
                <a:cs typeface="Times New Roman" charset="0"/>
              </a:rPr>
              <a:t>Transmission par contact interhumain étroit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cs typeface="Times New Roman" charset="0"/>
              </a:rPr>
              <a:t>Latence à vie/réactivation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solidFill>
                  <a:srgbClr val="008000"/>
                </a:solidFill>
                <a:cs typeface="Times New Roman" charset="0"/>
              </a:rPr>
              <a:t>Primo-infection et réactivation(s) souvent </a:t>
            </a:r>
            <a:r>
              <a:rPr lang="fr-FR" sz="2400" b="1" u="sng" dirty="0">
                <a:solidFill>
                  <a:srgbClr val="008000"/>
                </a:solidFill>
                <a:cs typeface="Times New Roman" charset="0"/>
              </a:rPr>
              <a:t>A</a:t>
            </a:r>
            <a:r>
              <a:rPr lang="fr-FR" sz="2400" dirty="0">
                <a:solidFill>
                  <a:srgbClr val="008000"/>
                </a:solidFill>
                <a:cs typeface="Times New Roman" charset="0"/>
              </a:rPr>
              <a:t>symptomatiques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 err="1">
                <a:solidFill>
                  <a:srgbClr val="000000"/>
                </a:solidFill>
                <a:cs typeface="Times New Roman" charset="0"/>
              </a:rPr>
              <a:t>Gingivo</a:t>
            </a:r>
            <a:r>
              <a:rPr lang="fr-FR" sz="2400" dirty="0">
                <a:solidFill>
                  <a:srgbClr val="000000"/>
                </a:solidFill>
                <a:cs typeface="Times New Roman" charset="0"/>
              </a:rPr>
              <a:t>-stomatite et herpès génital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solidFill>
                  <a:srgbClr val="FF0000"/>
                </a:solidFill>
                <a:cs typeface="Times New Roman" charset="0"/>
                <a:sym typeface="Wingdings" charset="0"/>
              </a:rPr>
              <a:t>Gravité = encéphalite, infection néonatale à HSV, kératite, </a:t>
            </a:r>
            <a:r>
              <a:rPr lang="fr-FR" sz="2400" dirty="0" err="1">
                <a:solidFill>
                  <a:srgbClr val="FF0000"/>
                </a:solidFill>
                <a:cs typeface="Times New Roman" charset="0"/>
                <a:sym typeface="Wingdings" charset="0"/>
              </a:rPr>
              <a:t>Sd</a:t>
            </a:r>
            <a:r>
              <a:rPr lang="fr-FR" sz="2400" dirty="0">
                <a:solidFill>
                  <a:srgbClr val="FF0000"/>
                </a:solidFill>
                <a:cs typeface="Times New Roman" charset="0"/>
                <a:sym typeface="Wingdings" charset="0"/>
              </a:rPr>
              <a:t> KJ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cs typeface="Times New Roman" charset="0"/>
                <a:sym typeface="Wingdings" charset="0"/>
              </a:rPr>
              <a:t>Diagnostic direct :  </a:t>
            </a:r>
          </a:p>
          <a:p>
            <a:pPr lvl="1" algn="just" eaLnBrk="1" hangingPunct="1">
              <a:lnSpc>
                <a:spcPct val="120000"/>
              </a:lnSpc>
              <a:buFont typeface="Arial"/>
              <a:buChar char="•"/>
            </a:pPr>
            <a:r>
              <a:rPr lang="fr-FR" sz="2400" dirty="0">
                <a:cs typeface="Times New Roman" charset="0"/>
                <a:sym typeface="Wingdings" charset="0"/>
              </a:rPr>
              <a:t>génome/prélèvements périphériques </a:t>
            </a:r>
          </a:p>
          <a:p>
            <a:pPr lvl="1" algn="just" eaLnBrk="1" hangingPunct="1">
              <a:lnSpc>
                <a:spcPct val="120000"/>
              </a:lnSpc>
              <a:buFont typeface="Arial"/>
              <a:buChar char="•"/>
            </a:pPr>
            <a:r>
              <a:rPr lang="fr-FR" sz="2400" dirty="0">
                <a:cs typeface="Times New Roman" charset="0"/>
                <a:sym typeface="Wingdings" charset="0"/>
              </a:rPr>
              <a:t>génome/LCR</a:t>
            </a:r>
          </a:p>
          <a:p>
            <a:pPr algn="just" eaLnBrk="1" hangingPunct="1">
              <a:buFont typeface="Lucida Grande"/>
              <a:buChar char="-"/>
            </a:pPr>
            <a:r>
              <a:rPr lang="fr-FR" sz="2400" dirty="0">
                <a:solidFill>
                  <a:srgbClr val="174E9B"/>
                </a:solidFill>
                <a:cs typeface="Times New Roman" charset="0"/>
                <a:sym typeface="Wingdings" charset="0"/>
              </a:rPr>
              <a:t>Traitements antiviraux disponibles en 1</a:t>
            </a:r>
            <a:r>
              <a:rPr lang="fr-FR" sz="2400" baseline="30000" dirty="0">
                <a:solidFill>
                  <a:srgbClr val="174E9B"/>
                </a:solidFill>
                <a:cs typeface="Times New Roman" charset="0"/>
                <a:sym typeface="Wingdings" charset="0"/>
              </a:rPr>
              <a:t>ère</a:t>
            </a:r>
            <a:r>
              <a:rPr lang="fr-FR" sz="2400" dirty="0">
                <a:solidFill>
                  <a:srgbClr val="174E9B"/>
                </a:solidFill>
                <a:cs typeface="Times New Roman" charset="0"/>
                <a:sym typeface="Wingdings" charset="0"/>
              </a:rPr>
              <a:t> intention : </a:t>
            </a:r>
            <a:r>
              <a:rPr lang="fr-FR" sz="2400" b="1" dirty="0" err="1">
                <a:solidFill>
                  <a:srgbClr val="174E9B"/>
                </a:solidFill>
                <a:cs typeface="Times New Roman" charset="0"/>
                <a:sym typeface="Wingdings" charset="0"/>
              </a:rPr>
              <a:t>Aciclovir</a:t>
            </a:r>
            <a:endParaRPr lang="fr-FR" sz="2400" b="1" dirty="0">
              <a:solidFill>
                <a:srgbClr val="174E9B"/>
              </a:solidFill>
              <a:cs typeface="Times New Roman" charset="0"/>
              <a:sym typeface="Wingdings" charset="0"/>
            </a:endParaRPr>
          </a:p>
          <a:p>
            <a:pPr eaLnBrk="1" hangingPunct="1"/>
            <a:endParaRPr lang="fr-FR" sz="2400" dirty="0">
              <a:solidFill>
                <a:srgbClr val="F79646"/>
              </a:solidFill>
              <a:latin typeface="Calibri" charset="0"/>
            </a:endParaRPr>
          </a:p>
        </p:txBody>
      </p:sp>
      <p:pic>
        <p:nvPicPr>
          <p:cNvPr id="89095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589"/>
            <a:ext cx="720080" cy="7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re 1"/>
          <p:cNvSpPr>
            <a:spLocks noGrp="1"/>
          </p:cNvSpPr>
          <p:nvPr>
            <p:ph type="title" idx="4294967295"/>
          </p:nvPr>
        </p:nvSpPr>
        <p:spPr>
          <a:xfrm>
            <a:off x="950912" y="332656"/>
            <a:ext cx="8229600" cy="792163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FR" sz="2800" b="1" dirty="0">
                <a:latin typeface="Calibri" charset="0"/>
              </a:rPr>
              <a:t>A RETENIR / Virus de la Varicelle et du Zona</a:t>
            </a:r>
          </a:p>
        </p:txBody>
      </p:sp>
      <p:sp>
        <p:nvSpPr>
          <p:cNvPr id="11366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395536" y="1340768"/>
            <a:ext cx="8424862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i="1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Varicella</a:t>
            </a:r>
            <a:r>
              <a:rPr lang="fr-FR" sz="2400" b="1" i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zoster</a:t>
            </a:r>
            <a:r>
              <a:rPr lang="fr-FR" sz="2400" b="1" i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virus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(virus </a:t>
            </a:r>
            <a:r>
              <a:rPr lang="fr-FR" sz="2400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dermo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-neurotrope)</a:t>
            </a:r>
            <a:endParaRPr lang="fr-FR" sz="2400" b="1" i="1" dirty="0">
              <a:solidFill>
                <a:srgbClr val="000000"/>
              </a:solidFill>
              <a:latin typeface="Calibri" charset="0"/>
              <a:cs typeface="Times New Roman" charset="0"/>
            </a:endParaRP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Très contagieux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Séroprévalence adulte </a:t>
            </a: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&gt; 95%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Primo-infection = Varicelle, récurrence = Zona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Varicelle :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lésions prurigineuses et d’</a:t>
            </a:r>
            <a:r>
              <a:rPr lang="fr-FR" altLang="ja-JP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âges différents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Gravité / adultes, immunodéprimés, localisation oculaire, grossesse, nouveau-né, atteintes neurologiques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Zona :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brûlures, éruption douloureuse le long trajet nerveux (</a:t>
            </a:r>
            <a:r>
              <a:rPr lang="fr-FR" sz="2400" dirty="0" err="1">
                <a:solidFill>
                  <a:srgbClr val="000000"/>
                </a:solidFill>
                <a:latin typeface="Calibri" charset="0"/>
                <a:cs typeface="Times New Roman" charset="0"/>
              </a:rPr>
              <a:t>svt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 unilatéral)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b="1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Traitement des formes graves </a:t>
            </a: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VZV et Zona : ACICLOVIR et VALACICLOVIR</a:t>
            </a:r>
          </a:p>
          <a:p>
            <a:pPr eaLnBrk="1" hangingPunct="1">
              <a:buClr>
                <a:srgbClr val="F79646"/>
              </a:buClr>
              <a:buFont typeface="Courier New" charset="0"/>
              <a:buChar char="o"/>
            </a:pPr>
            <a:r>
              <a:rPr lang="fr-FR" sz="2400" dirty="0">
                <a:solidFill>
                  <a:srgbClr val="000000"/>
                </a:solidFill>
                <a:latin typeface="Calibri" charset="0"/>
                <a:cs typeface="Times New Roman" charset="0"/>
              </a:rPr>
              <a:t>Vaccin vivant atténué contre la varicelle, vaccin protéique recombinant en prévention du zona</a:t>
            </a:r>
          </a:p>
          <a:p>
            <a:pPr eaLnBrk="1" hangingPunct="1"/>
            <a:endParaRPr lang="fr-FR" sz="2400" dirty="0">
              <a:solidFill>
                <a:srgbClr val="F79646"/>
              </a:solidFill>
              <a:latin typeface="Calibri" charset="0"/>
            </a:endParaRPr>
          </a:p>
        </p:txBody>
      </p:sp>
      <p:sp>
        <p:nvSpPr>
          <p:cNvPr id="113672" name="Sous-titre 2"/>
          <p:cNvSpPr txBox="1">
            <a:spLocks/>
          </p:cNvSpPr>
          <p:nvPr/>
        </p:nvSpPr>
        <p:spPr bwMode="auto">
          <a:xfrm>
            <a:off x="8101013" y="0"/>
            <a:ext cx="1042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400" b="1">
              <a:solidFill>
                <a:srgbClr val="F79646"/>
              </a:solidFill>
            </a:endParaRPr>
          </a:p>
        </p:txBody>
      </p:sp>
      <p:pic>
        <p:nvPicPr>
          <p:cNvPr id="6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589"/>
            <a:ext cx="720080" cy="7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6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4922</Words>
  <Application>Microsoft Office PowerPoint</Application>
  <PresentationFormat>Affichage à l'écran (4:3)</PresentationFormat>
  <Paragraphs>1037</Paragraphs>
  <Slides>97</Slides>
  <Notes>28</Notes>
  <HiddenSlides>2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97</vt:i4>
      </vt:variant>
    </vt:vector>
  </HeadingPairs>
  <TitlesOfParts>
    <vt:vector size="109" baseType="lpstr">
      <vt:lpstr>ＭＳ Ｐゴシック</vt:lpstr>
      <vt:lpstr>Arial</vt:lpstr>
      <vt:lpstr>Arial Narrow</vt:lpstr>
      <vt:lpstr>Calibri</vt:lpstr>
      <vt:lpstr>Courier New</vt:lpstr>
      <vt:lpstr>Lucida Grande</vt:lpstr>
      <vt:lpstr>Mangal</vt:lpstr>
      <vt:lpstr>Symbol</vt:lpstr>
      <vt:lpstr>Times New Roman</vt:lpstr>
      <vt:lpstr>Wingdings</vt:lpstr>
      <vt:lpstr>Thème Office</vt:lpstr>
      <vt:lpstr>Photo Editor Photo</vt:lpstr>
      <vt:lpstr>Présentation PowerPoint</vt:lpstr>
      <vt:lpstr>Présentation PowerPoint</vt:lpstr>
      <vt:lpstr>Présentation PowerPoint</vt:lpstr>
      <vt:lpstr>Vous connaissez sans doute déjà un peu ces virus !</vt:lpstr>
      <vt:lpstr>EPIDEMIOLOGIE des Herpesviridae</vt:lpstr>
      <vt:lpstr>Présentation PowerPoint</vt:lpstr>
      <vt:lpstr>Présentation PowerPoint</vt:lpstr>
      <vt:lpstr>Présentation PowerPoint</vt:lpstr>
      <vt:lpstr>Structure commune des Herpesviridae humains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Focus sur 4 formes graves de maladie à HSV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RETENIR / Virus Herpes Simplex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Focus sur 3 formes graves de la maladie à VZV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Infections à VZV sévères de l’adulte</vt:lpstr>
      <vt:lpstr>Présentation PowerPoint</vt:lpstr>
      <vt:lpstr>Présentation PowerPoint</vt:lpstr>
      <vt:lpstr>Présentation PowerPoint</vt:lpstr>
      <vt:lpstr>Grossesse et exposition à la varicelle</vt:lpstr>
      <vt:lpstr>Présentation PowerPoint</vt:lpstr>
      <vt:lpstr>Présentation PowerPoint</vt:lpstr>
      <vt:lpstr>Varicelle : recommandations autour d’un cas</vt:lpstr>
      <vt:lpstr>Présentation PowerPoint</vt:lpstr>
      <vt:lpstr>A RETENIR / Virus de la Varicelle et du Zona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RETENIR / HHV-6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RETENIR / Virus Herpes Simplex-1 et -2</vt:lpstr>
      <vt:lpstr>A RETENIR / Virus de la Varicelle et du Zona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biggitavu</dc:creator>
  <cp:lastModifiedBy>ESCURET, Vanessa</cp:lastModifiedBy>
  <cp:revision>335</cp:revision>
  <dcterms:created xsi:type="dcterms:W3CDTF">2015-10-24T10:50:35Z</dcterms:created>
  <dcterms:modified xsi:type="dcterms:W3CDTF">2025-09-19T11:35:30Z</dcterms:modified>
</cp:coreProperties>
</file>