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1"/>
  </p:notesMasterIdLst>
  <p:handoutMasterIdLst>
    <p:handoutMasterId r:id="rId32"/>
  </p:handoutMasterIdLst>
  <p:sldIdLst>
    <p:sldId id="1060" r:id="rId2"/>
    <p:sldId id="1086" r:id="rId3"/>
    <p:sldId id="1062" r:id="rId4"/>
    <p:sldId id="1063" r:id="rId5"/>
    <p:sldId id="1064" r:id="rId6"/>
    <p:sldId id="1065" r:id="rId7"/>
    <p:sldId id="1066" r:id="rId8"/>
    <p:sldId id="1067" r:id="rId9"/>
    <p:sldId id="1085" r:id="rId10"/>
    <p:sldId id="1068" r:id="rId11"/>
    <p:sldId id="1069" r:id="rId12"/>
    <p:sldId id="1070" r:id="rId13"/>
    <p:sldId id="1071" r:id="rId14"/>
    <p:sldId id="1072" r:id="rId15"/>
    <p:sldId id="1073" r:id="rId16"/>
    <p:sldId id="1074" r:id="rId17"/>
    <p:sldId id="1090" r:id="rId18"/>
    <p:sldId id="1075" r:id="rId19"/>
    <p:sldId id="1088" r:id="rId20"/>
    <p:sldId id="1076" r:id="rId21"/>
    <p:sldId id="1089" r:id="rId22"/>
    <p:sldId id="1087" r:id="rId23"/>
    <p:sldId id="1077" r:id="rId24"/>
    <p:sldId id="1078" r:id="rId25"/>
    <p:sldId id="1091" r:id="rId26"/>
    <p:sldId id="1080" r:id="rId27"/>
    <p:sldId id="1081" r:id="rId28"/>
    <p:sldId id="1082" r:id="rId29"/>
    <p:sldId id="1083" r:id="rId3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4264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249">
          <p15:clr>
            <a:srgbClr val="A4A3A4"/>
          </p15:clr>
        </p15:guide>
        <p15:guide id="6" pos="2883">
          <p15:clr>
            <a:srgbClr val="A4A3A4"/>
          </p15:clr>
        </p15:guide>
        <p15:guide id="7" pos="69">
          <p15:clr>
            <a:srgbClr val="A4A3A4"/>
          </p15:clr>
        </p15:guide>
        <p15:guide id="8" pos="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33"/>
    <a:srgbClr val="FFFFFF"/>
    <a:srgbClr val="006600"/>
    <a:srgbClr val="5F5F5F"/>
    <a:srgbClr val="0000CC"/>
    <a:srgbClr val="1FA192"/>
    <a:srgbClr val="078F9D"/>
    <a:srgbClr val="0EA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1" autoAdjust="0"/>
    <p:restoredTop sz="89957" autoAdjust="0"/>
  </p:normalViewPr>
  <p:slideViewPr>
    <p:cSldViewPr>
      <p:cViewPr varScale="1">
        <p:scale>
          <a:sx n="96" d="100"/>
          <a:sy n="96" d="100"/>
        </p:scale>
        <p:origin x="1812" y="78"/>
      </p:cViewPr>
      <p:guideLst>
        <p:guide orient="horz" pos="436"/>
        <p:guide orient="horz" pos="2158"/>
        <p:guide orient="horz" pos="4264"/>
        <p:guide orient="horz" pos="210"/>
        <p:guide pos="249"/>
        <p:guide pos="2883"/>
        <p:guide pos="69"/>
        <p:guide pos="573"/>
      </p:guideLst>
    </p:cSldViewPr>
  </p:slideViewPr>
  <p:outlineViewPr>
    <p:cViewPr>
      <p:scale>
        <a:sx n="33" d="100"/>
        <a:sy n="33" d="100"/>
      </p:scale>
      <p:origin x="-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9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163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550" cy="495521"/>
          </a:xfrm>
          <a:prstGeom prst="rect">
            <a:avLst/>
          </a:prstGeom>
        </p:spPr>
        <p:txBody>
          <a:bodyPr vert="horz" lIns="92681" tIns="46341" rIns="92681" bIns="463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54" y="2"/>
            <a:ext cx="2946636" cy="495521"/>
          </a:xfrm>
          <a:prstGeom prst="rect">
            <a:avLst/>
          </a:prstGeom>
        </p:spPr>
        <p:txBody>
          <a:bodyPr vert="horz" lIns="92681" tIns="46341" rIns="92681" bIns="463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9F1C2-2DDC-42C2-A350-93FDEC9746D6}" type="datetimeFigureOut">
              <a:rPr lang="fr-FR"/>
              <a:pPr>
                <a:defRPr/>
              </a:pPr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801"/>
            <a:ext cx="2945550" cy="495521"/>
          </a:xfrm>
          <a:prstGeom prst="rect">
            <a:avLst/>
          </a:prstGeom>
        </p:spPr>
        <p:txBody>
          <a:bodyPr vert="horz" lIns="92681" tIns="46341" rIns="92681" bIns="463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54" y="9428801"/>
            <a:ext cx="2946636" cy="495521"/>
          </a:xfrm>
          <a:prstGeom prst="rect">
            <a:avLst/>
          </a:prstGeom>
        </p:spPr>
        <p:txBody>
          <a:bodyPr vert="horz" lIns="92681" tIns="46341" rIns="92681" bIns="463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63724-934B-4B2F-8A8D-9076D0AB8D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907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550" cy="495521"/>
          </a:xfrm>
          <a:prstGeom prst="rect">
            <a:avLst/>
          </a:prstGeom>
        </p:spPr>
        <p:txBody>
          <a:bodyPr vert="horz" lIns="92681" tIns="46341" rIns="92681" bIns="463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954" y="2"/>
            <a:ext cx="2946636" cy="495521"/>
          </a:xfrm>
          <a:prstGeom prst="rect">
            <a:avLst/>
          </a:prstGeom>
        </p:spPr>
        <p:txBody>
          <a:bodyPr vert="horz" lIns="92681" tIns="46341" rIns="92681" bIns="463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3C7904-8B24-405B-853B-FFB9E5A46EC7}" type="datetimeFigureOut">
              <a:rPr lang="fr-FR"/>
              <a:pPr>
                <a:defRPr/>
              </a:pPr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1" tIns="46341" rIns="92681" bIns="4634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59" y="4714401"/>
            <a:ext cx="5438357" cy="4466640"/>
          </a:xfrm>
          <a:prstGeom prst="rect">
            <a:avLst/>
          </a:prstGeom>
        </p:spPr>
        <p:txBody>
          <a:bodyPr vert="horz" lIns="92681" tIns="46341" rIns="92681" bIns="46341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550" cy="495521"/>
          </a:xfrm>
          <a:prstGeom prst="rect">
            <a:avLst/>
          </a:prstGeom>
        </p:spPr>
        <p:txBody>
          <a:bodyPr vert="horz" lIns="92681" tIns="46341" rIns="92681" bIns="463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954" y="9428801"/>
            <a:ext cx="2946636" cy="495521"/>
          </a:xfrm>
          <a:prstGeom prst="rect">
            <a:avLst/>
          </a:prstGeom>
        </p:spPr>
        <p:txBody>
          <a:bodyPr vert="horz" lIns="92681" tIns="46341" rIns="92681" bIns="463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1F7BE0-F674-4DBC-8651-15D709D014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589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7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0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87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/>
              <a:t>En </a:t>
            </a:r>
            <a:r>
              <a:rPr lang="fr-FR" dirty="0"/>
              <a:t>raison du manque de disponibilité et de spécificité des réactifs immunologiques, le </a:t>
            </a:r>
            <a:r>
              <a:rPr lang="fr-FR" dirty="0" err="1"/>
              <a:t>génotypage</a:t>
            </a:r>
            <a:r>
              <a:rPr lang="fr-FR" dirty="0"/>
              <a:t> des ARN codant les protéines G et P est préféré.</a:t>
            </a:r>
          </a:p>
          <a:p>
            <a:r>
              <a:rPr lang="fr-FR" dirty="0"/>
              <a:t>Parmi les 27 génotypes G et 35 génotypes P: 12G et 15P sont retrouvées chez des souches infectant l</a:t>
            </a:r>
            <a:r>
              <a:rPr lang="ja-JP" altLang="fr-FR" dirty="0"/>
              <a:t>’</a:t>
            </a:r>
            <a:r>
              <a:rPr lang="fr-FR" altLang="ja-JP" dirty="0" smtClean="0"/>
              <a:t>homme</a:t>
            </a:r>
          </a:p>
          <a:p>
            <a:r>
              <a:rPr lang="fr-FR" dirty="0" smtClean="0"/>
              <a:t>G12P[8]: plus récent</a:t>
            </a:r>
            <a:endParaRPr lang="fr-FR" dirty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2551A-AAA8-412E-BC73-D276811186FD}" type="slidenum">
              <a:rPr lang="fr-FR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9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/>
              <a:t>En </a:t>
            </a:r>
            <a:r>
              <a:rPr lang="fr-FR" dirty="0"/>
              <a:t>raison du manque de disponibilité et de spécificité des réactifs immunologiques, le </a:t>
            </a:r>
            <a:r>
              <a:rPr lang="fr-FR" dirty="0" err="1"/>
              <a:t>génotypage</a:t>
            </a:r>
            <a:r>
              <a:rPr lang="fr-FR" dirty="0"/>
              <a:t> des ARN codant les protéines G et P est préféré.</a:t>
            </a:r>
          </a:p>
          <a:p>
            <a:r>
              <a:rPr lang="fr-FR" dirty="0"/>
              <a:t>Parmi les 27 génotypes G et 35 génotypes P: 12G et 15P sont retrouvées chez des souches infectant l</a:t>
            </a:r>
            <a:r>
              <a:rPr lang="ja-JP" altLang="fr-FR" dirty="0"/>
              <a:t>’</a:t>
            </a:r>
            <a:r>
              <a:rPr lang="fr-FR" altLang="ja-JP" dirty="0" smtClean="0"/>
              <a:t>homme</a:t>
            </a:r>
          </a:p>
          <a:p>
            <a:r>
              <a:rPr lang="fr-FR" dirty="0" smtClean="0"/>
              <a:t>G12P[8]: plus récent</a:t>
            </a:r>
            <a:endParaRPr lang="fr-FR" dirty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2551A-AAA8-412E-BC73-D276811186FD}" type="slidenum">
              <a:rPr lang="fr-FR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79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/>
              <a:t>En </a:t>
            </a:r>
            <a:r>
              <a:rPr lang="fr-FR" dirty="0"/>
              <a:t>raison du manque de disponibilité et de spécificité des réactifs immunologiques, le </a:t>
            </a:r>
            <a:r>
              <a:rPr lang="fr-FR" dirty="0" err="1"/>
              <a:t>génotypage</a:t>
            </a:r>
            <a:r>
              <a:rPr lang="fr-FR" dirty="0"/>
              <a:t> des ARN codant les protéines G et P est préféré.</a:t>
            </a:r>
          </a:p>
          <a:p>
            <a:r>
              <a:rPr lang="fr-FR" dirty="0"/>
              <a:t>Parmi les 27 génotypes G et 35 génotypes P: 12G et 15P sont retrouvées chez des souches infectant l</a:t>
            </a:r>
            <a:r>
              <a:rPr lang="ja-JP" altLang="fr-FR" dirty="0"/>
              <a:t>’</a:t>
            </a:r>
            <a:r>
              <a:rPr lang="fr-FR" altLang="ja-JP" dirty="0" smtClean="0"/>
              <a:t>homme</a:t>
            </a:r>
          </a:p>
          <a:p>
            <a:r>
              <a:rPr lang="fr-FR" dirty="0" smtClean="0"/>
              <a:t>G12P[8]: plus récent</a:t>
            </a:r>
            <a:endParaRPr lang="fr-FR" dirty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2551A-AAA8-412E-BC73-D276811186FD}" type="slidenum">
              <a:rPr lang="fr-FR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2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E6AF7-F27B-45FC-B258-3479A72C1FD2}" type="slidenum">
              <a:rPr lang="fr-FR">
                <a:latin typeface="Garamond" pitchFamily="18" charset="0"/>
              </a:rPr>
              <a:pPr/>
              <a:t>22</a:t>
            </a:fld>
            <a:endParaRPr lang="fr-FR">
              <a:latin typeface="Garamond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 dirty="0"/>
              <a:t>Invagination intestinale: un segment de l</a:t>
            </a:r>
            <a:r>
              <a:rPr lang="fr-FR" altLang="fr-FR" dirty="0"/>
              <a:t>’</a:t>
            </a:r>
            <a:r>
              <a:rPr lang="fr-FR" dirty="0"/>
              <a:t>intestin pénètre dans le segment précédent.</a:t>
            </a:r>
          </a:p>
          <a:p>
            <a:pPr eaLnBrk="1" hangingPunct="1"/>
            <a:r>
              <a:rPr lang="fr-FR" dirty="0"/>
              <a:t>Fréquent chez le nourrisson &lt; 2ans</a:t>
            </a:r>
          </a:p>
          <a:p>
            <a:pPr eaLnBrk="1" hangingPunct="1"/>
            <a:r>
              <a:rPr lang="fr-FR" dirty="0"/>
              <a:t>Signes évocateurs d</a:t>
            </a:r>
            <a:r>
              <a:rPr lang="fr-FR" altLang="fr-FR" dirty="0"/>
              <a:t>’</a:t>
            </a:r>
            <a:r>
              <a:rPr lang="fr-FR" dirty="0"/>
              <a:t>invagination intestinale : accès de pleurs, refus de s</a:t>
            </a:r>
            <a:r>
              <a:rPr lang="fr-FR" altLang="fr-FR" dirty="0"/>
              <a:t>’</a:t>
            </a:r>
            <a:r>
              <a:rPr lang="fr-FR" dirty="0"/>
              <a:t>alimenter ou de boire, vomissements, pâleur, hypotonie. Peut survenir dans les 7 jours après administration du vaccin. Il faut consulter pour prise en charge rapide. Souvent l</a:t>
            </a:r>
            <a:r>
              <a:rPr lang="fr-FR" altLang="fr-FR" dirty="0"/>
              <a:t>’</a:t>
            </a:r>
            <a:r>
              <a:rPr lang="fr-FR" dirty="0"/>
              <a:t>invagination est réduite par simple lavement. Si prise en charge plus tardive, risque de complications.</a:t>
            </a:r>
          </a:p>
          <a:p>
            <a:pPr eaLnBrk="1" hangingPunct="1"/>
            <a:r>
              <a:rPr lang="fr-FR" dirty="0"/>
              <a:t>Hypertrophie plaques de </a:t>
            </a:r>
            <a:r>
              <a:rPr lang="fr-FR" dirty="0" err="1"/>
              <a:t>peyer</a:t>
            </a:r>
            <a:r>
              <a:rPr lang="fr-FR" dirty="0"/>
              <a:t> si infection </a:t>
            </a:r>
          </a:p>
        </p:txBody>
      </p:sp>
    </p:spTree>
    <p:extLst>
      <p:ext uri="{BB962C8B-B14F-4D97-AF65-F5344CB8AC3E}">
        <p14:creationId xmlns:p14="http://schemas.microsoft.com/office/powerpoint/2010/main" val="823595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E6AF7-F27B-45FC-B258-3479A72C1FD2}" type="slidenum">
              <a:rPr lang="fr-FR">
                <a:latin typeface="Garamond" pitchFamily="18" charset="0"/>
              </a:rPr>
              <a:pPr/>
              <a:t>24</a:t>
            </a:fld>
            <a:endParaRPr lang="fr-FR">
              <a:latin typeface="Garamond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 dirty="0"/>
              <a:t>Invagination intestinale: un segment de l</a:t>
            </a:r>
            <a:r>
              <a:rPr lang="fr-FR" altLang="fr-FR" dirty="0"/>
              <a:t>’</a:t>
            </a:r>
            <a:r>
              <a:rPr lang="fr-FR" dirty="0"/>
              <a:t>intestin pénètre dans le segment précédent.</a:t>
            </a:r>
          </a:p>
          <a:p>
            <a:pPr eaLnBrk="1" hangingPunct="1"/>
            <a:r>
              <a:rPr lang="fr-FR" dirty="0"/>
              <a:t>Fréquent chez le nourrisson &lt; 2ans</a:t>
            </a:r>
          </a:p>
          <a:p>
            <a:pPr eaLnBrk="1" hangingPunct="1"/>
            <a:r>
              <a:rPr lang="fr-FR" dirty="0"/>
              <a:t>Signes évocateurs d</a:t>
            </a:r>
            <a:r>
              <a:rPr lang="fr-FR" altLang="fr-FR" dirty="0"/>
              <a:t>’</a:t>
            </a:r>
            <a:r>
              <a:rPr lang="fr-FR" dirty="0"/>
              <a:t>invagination intestinale : accès de pleurs, refus de s</a:t>
            </a:r>
            <a:r>
              <a:rPr lang="fr-FR" altLang="fr-FR" dirty="0"/>
              <a:t>’</a:t>
            </a:r>
            <a:r>
              <a:rPr lang="fr-FR" dirty="0"/>
              <a:t>alimenter ou de boire, vomissements, pâleur, hypotonie. Peut survenir dans les 7 jours après administration du vaccin. Il faut consulter pour prise en charge rapide. Souvent l</a:t>
            </a:r>
            <a:r>
              <a:rPr lang="fr-FR" altLang="fr-FR" dirty="0"/>
              <a:t>’</a:t>
            </a:r>
            <a:r>
              <a:rPr lang="fr-FR" dirty="0"/>
              <a:t>invagination est réduite par simple lavement. Si prise en charge plus tardive, risque de complications.</a:t>
            </a:r>
          </a:p>
          <a:p>
            <a:pPr eaLnBrk="1" hangingPunct="1"/>
            <a:r>
              <a:rPr lang="fr-FR" dirty="0"/>
              <a:t>Hypertrophie plaques de </a:t>
            </a:r>
            <a:r>
              <a:rPr lang="fr-FR" dirty="0" err="1"/>
              <a:t>peyer</a:t>
            </a:r>
            <a:r>
              <a:rPr lang="fr-FR" dirty="0"/>
              <a:t> si infection </a:t>
            </a:r>
          </a:p>
        </p:txBody>
      </p:sp>
    </p:spTree>
    <p:extLst>
      <p:ext uri="{BB962C8B-B14F-4D97-AF65-F5344CB8AC3E}">
        <p14:creationId xmlns:p14="http://schemas.microsoft.com/office/powerpoint/2010/main" val="1841412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E6AF7-F27B-45FC-B258-3479A72C1FD2}" type="slidenum">
              <a:rPr lang="fr-FR">
                <a:latin typeface="Garamond" pitchFamily="18" charset="0"/>
              </a:rPr>
              <a:pPr/>
              <a:t>25</a:t>
            </a:fld>
            <a:endParaRPr lang="fr-FR">
              <a:latin typeface="Garamond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889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3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 dirty="0"/>
              <a:t>Bactéries : Salmonella, </a:t>
            </a:r>
            <a:r>
              <a:rPr lang="fr-FR" dirty="0" err="1"/>
              <a:t>Shigella</a:t>
            </a:r>
            <a:r>
              <a:rPr lang="fr-FR" dirty="0"/>
              <a:t>, </a:t>
            </a:r>
            <a:r>
              <a:rPr lang="fr-FR" dirty="0" err="1"/>
              <a:t>Campylobacter</a:t>
            </a:r>
            <a:r>
              <a:rPr lang="fr-FR" dirty="0"/>
              <a:t>, Escherichia Coli, Yersinia, </a:t>
            </a:r>
            <a:r>
              <a:rPr lang="fr-FR" dirty="0" err="1"/>
              <a:t>Vibrio</a:t>
            </a:r>
            <a:r>
              <a:rPr lang="fr-FR" dirty="0"/>
              <a:t> </a:t>
            </a:r>
            <a:r>
              <a:rPr lang="fr-FR" dirty="0" err="1"/>
              <a:t>Cholerae</a:t>
            </a:r>
            <a:endParaRPr lang="fr-FR" dirty="0"/>
          </a:p>
          <a:p>
            <a:pPr eaLnBrk="1" hangingPunct="1"/>
            <a:r>
              <a:rPr lang="fr-FR" dirty="0"/>
              <a:t>Parasites : Giardia, </a:t>
            </a:r>
            <a:r>
              <a:rPr lang="fr-FR" dirty="0" err="1"/>
              <a:t>Cryptosporidium</a:t>
            </a:r>
            <a:r>
              <a:rPr lang="fr-FR" dirty="0"/>
              <a:t>, amibes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 err="1"/>
              <a:t>Rotavirus</a:t>
            </a:r>
            <a:r>
              <a:rPr lang="fr-FR" dirty="0"/>
              <a:t>:  </a:t>
            </a:r>
          </a:p>
          <a:p>
            <a:pPr eaLnBrk="1" hangingPunct="1"/>
            <a:r>
              <a:rPr lang="fr-FR" dirty="0"/>
              <a:t>en Afrique Sub-saharienne et Sud-Est asiatique: </a:t>
            </a:r>
            <a:r>
              <a:rPr lang="fr-FR" dirty="0" smtClean="0"/>
              <a:t>&gt; 200 </a:t>
            </a:r>
            <a:r>
              <a:rPr lang="fr-FR" dirty="0"/>
              <a:t>000 DC/an</a:t>
            </a:r>
          </a:p>
          <a:p>
            <a:pPr eaLnBrk="1" hangingPunct="1"/>
            <a:r>
              <a:rPr lang="fr-FR" dirty="0"/>
              <a:t>en France: 300 000 épisodes de </a:t>
            </a:r>
            <a:r>
              <a:rPr lang="fr-FR" dirty="0" err="1"/>
              <a:t>diarhhée</a:t>
            </a:r>
            <a:r>
              <a:rPr lang="fr-FR" dirty="0"/>
              <a:t> </a:t>
            </a:r>
            <a:r>
              <a:rPr lang="fr-FR" dirty="0" err="1"/>
              <a:t>aiguê</a:t>
            </a:r>
            <a:r>
              <a:rPr lang="fr-FR" dirty="0"/>
              <a:t>, 140 000 consultations et 18 000 hospitalisations.</a:t>
            </a:r>
          </a:p>
        </p:txBody>
      </p:sp>
    </p:spTree>
    <p:extLst>
      <p:ext uri="{BB962C8B-B14F-4D97-AF65-F5344CB8AC3E}">
        <p14:creationId xmlns:p14="http://schemas.microsoft.com/office/powerpoint/2010/main" val="342255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Adénovirus</a:t>
            </a:r>
            <a:r>
              <a:rPr lang="fr-FR" baseline="0" dirty="0" smtClean="0"/>
              <a:t> F40 et F41 (F: espèce, chiffre: type)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03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RESISTANCE : </a:t>
            </a:r>
          </a:p>
          <a:p>
            <a:r>
              <a:rPr lang="fr-FR" b="1" dirty="0" smtClean="0"/>
              <a:t>Pour </a:t>
            </a:r>
            <a:r>
              <a:rPr lang="fr-FR" b="1" dirty="0" err="1" smtClean="0"/>
              <a:t>Rotavirus</a:t>
            </a:r>
            <a:r>
              <a:rPr lang="fr-FR" b="1" dirty="0" smtClean="0"/>
              <a:t> : 90% de l’inoculum persiste</a:t>
            </a:r>
            <a:r>
              <a:rPr lang="fr-FR" b="1" baseline="0" dirty="0" smtClean="0"/>
              <a:t> après 60 jours sur des surfaces souillées, peut persister 64j à 20°C dans l’eau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599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200" dirty="0" smtClean="0"/>
              <a:t>ROTAVIRUS: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200" dirty="0" smtClean="0"/>
              <a:t>Avant 3 mois: infection </a:t>
            </a:r>
            <a:r>
              <a:rPr lang="fr-FR" sz="1200" dirty="0" err="1" smtClean="0"/>
              <a:t>asympto</a:t>
            </a:r>
            <a:r>
              <a:rPr lang="fr-FR" sz="1200" dirty="0" smtClean="0"/>
              <a:t> (protection par </a:t>
            </a:r>
            <a:r>
              <a:rPr lang="fr-FR" sz="1200" dirty="0" err="1" smtClean="0"/>
              <a:t>Ac</a:t>
            </a:r>
            <a:r>
              <a:rPr lang="fr-FR" sz="1200" dirty="0" smtClean="0"/>
              <a:t> mère)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200" dirty="0" smtClean="0"/>
              <a:t>les réinfections sont communes chez l’enfant plus grand et l’adulte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200" dirty="0" smtClean="0"/>
              <a:t>grâce à l’immunité acquise il y a peu de signes cliniques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200" dirty="0" smtClean="0"/>
              <a:t>mais source de transmission possible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7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Prédominance des </a:t>
            </a:r>
            <a:r>
              <a:rPr lang="fr-FR" dirty="0" err="1" smtClean="0"/>
              <a:t>norovirus</a:t>
            </a:r>
            <a:r>
              <a:rPr lang="fr-FR" dirty="0" smtClean="0"/>
              <a:t> GII.4 (</a:t>
            </a:r>
            <a:r>
              <a:rPr lang="fr-FR" dirty="0" err="1" smtClean="0"/>
              <a:t>génogroupe</a:t>
            </a:r>
            <a:r>
              <a:rPr lang="fr-FR" dirty="0" smtClean="0"/>
              <a:t> II, génotype 4): largement prédominant = 80 à 90% des infections à </a:t>
            </a:r>
            <a:r>
              <a:rPr lang="fr-FR" dirty="0" err="1" smtClean="0"/>
              <a:t>norovirus</a:t>
            </a:r>
            <a:r>
              <a:rPr lang="fr-FR" dirty="0" smtClean="0"/>
              <a:t> chez l</a:t>
            </a:r>
            <a:r>
              <a:rPr lang="ja-JP" altLang="fr-FR" dirty="0" smtClean="0"/>
              <a:t>’</a:t>
            </a:r>
            <a:r>
              <a:rPr lang="fr-FR" altLang="ja-JP" dirty="0" smtClean="0"/>
              <a:t>homme). De nouvelles souches de GII.4 émergent tous les 2-3 ans et sont responsables de nouvelles vagues d</a:t>
            </a:r>
            <a:r>
              <a:rPr lang="ja-JP" altLang="fr-FR" dirty="0" smtClean="0"/>
              <a:t>’</a:t>
            </a:r>
            <a:r>
              <a:rPr lang="fr-FR" altLang="ja-JP" dirty="0" smtClean="0"/>
              <a:t>épidémie. Des vaccins sont en cours d</a:t>
            </a:r>
            <a:r>
              <a:rPr lang="ja-JP" altLang="fr-FR" dirty="0" smtClean="0"/>
              <a:t>’</a:t>
            </a:r>
            <a:r>
              <a:rPr lang="fr-FR" altLang="ja-JP" dirty="0" smtClean="0"/>
              <a:t>élaboration.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01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C7CD60-955A-4A60-842D-D9C6A7A59252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40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Entre 5 et 8% de perte de poids:</a:t>
            </a:r>
            <a:r>
              <a:rPr lang="fr-FR" baseline="0" dirty="0" smtClean="0"/>
              <a:t> évaluation hospitalière. SRO.</a:t>
            </a:r>
          </a:p>
          <a:p>
            <a:r>
              <a:rPr lang="fr-FR" baseline="0" dirty="0" smtClean="0"/>
              <a:t>Contre les NOROVIRUS: solution</a:t>
            </a:r>
          </a:p>
          <a:p>
            <a:r>
              <a:rPr lang="fr-FR" dirty="0" smtClean="0"/>
              <a:t>On décrit 3 degrés de déshydratation:</a:t>
            </a:r>
          </a:p>
          <a:p>
            <a:endParaRPr lang="fr-FR" dirty="0" smtClean="0"/>
          </a:p>
          <a:p>
            <a:r>
              <a:rPr lang="fr-FR" u="sng" dirty="0" smtClean="0"/>
              <a:t>la déshydratation sévère (au moins 2 des signes suivants):</a:t>
            </a:r>
          </a:p>
          <a:p>
            <a:r>
              <a:rPr lang="fr-FR" dirty="0" smtClean="0"/>
              <a:t>léthargie/inconscience;</a:t>
            </a:r>
          </a:p>
          <a:p>
            <a:r>
              <a:rPr lang="fr-FR" dirty="0" smtClean="0"/>
              <a:t>yeux enfoncés;</a:t>
            </a:r>
          </a:p>
          <a:p>
            <a:r>
              <a:rPr lang="fr-FR" dirty="0" smtClean="0"/>
              <a:t>incapacité ou difficulté à boire;</a:t>
            </a:r>
          </a:p>
          <a:p>
            <a:r>
              <a:rPr lang="fr-FR" dirty="0" smtClean="0"/>
              <a:t>persistance prolongée du pli cutané (≥2 secondes).</a:t>
            </a:r>
          </a:p>
          <a:p>
            <a:r>
              <a:rPr lang="fr-FR" u="sng" dirty="0" smtClean="0"/>
              <a:t>la déshydratation modérée (au moins 2 des signes suivants):</a:t>
            </a:r>
          </a:p>
          <a:p>
            <a:r>
              <a:rPr lang="fr-FR" dirty="0" smtClean="0"/>
              <a:t>agitation, irritabilité;</a:t>
            </a:r>
          </a:p>
          <a:p>
            <a:r>
              <a:rPr lang="fr-FR" dirty="0" smtClean="0"/>
              <a:t>yeux enfoncés;</a:t>
            </a:r>
          </a:p>
          <a:p>
            <a:r>
              <a:rPr lang="fr-FR" dirty="0" smtClean="0"/>
              <a:t>soif, boit avidement.</a:t>
            </a:r>
          </a:p>
          <a:p>
            <a:r>
              <a:rPr lang="fr-FR" dirty="0" smtClean="0"/>
              <a:t>pas de déshydratation (pas de signes suffisants pour classer l’état comme une déshydratation modérée ou sévère).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62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1835696" y="348721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25A79B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 rot="10740000">
            <a:off x="1911230" y="350846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192963" y="3473450"/>
            <a:ext cx="128587" cy="128588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997700" y="3584575"/>
            <a:ext cx="65088" cy="63500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12988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accent6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184362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5116711" y="2035969"/>
            <a:ext cx="2884289" cy="3839766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64291" tIns="32145" rIns="64291" bIns="32145" rtlCol="0">
            <a:normAutofit/>
          </a:bodyPr>
          <a:lstStyle/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892969" y="1946672"/>
            <a:ext cx="3545086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00"/>
            </a:lvl1pPr>
            <a:lvl2pPr marL="883530" indent="-347767">
              <a:spcBef>
                <a:spcPts val="2672"/>
              </a:spcBef>
              <a:defRPr sz="2200"/>
            </a:lvl2pPr>
            <a:lvl3pPr marL="1196057" indent="-347767">
              <a:spcBef>
                <a:spcPts val="2672"/>
              </a:spcBef>
              <a:defRPr sz="2200"/>
            </a:lvl3pPr>
            <a:lvl4pPr marL="1508585" indent="-347767">
              <a:spcBef>
                <a:spcPts val="2672"/>
              </a:spcBef>
              <a:defRPr sz="2200"/>
            </a:lvl4pPr>
            <a:lvl5pPr marL="1821113" indent="-347767">
              <a:spcBef>
                <a:spcPts val="2672"/>
              </a:spcBef>
              <a:defRPr sz="2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Shape 110"/>
          <p:cNvSpPr>
            <a:spLocks noGrp="1"/>
          </p:cNvSpPr>
          <p:nvPr>
            <p:ph type="sldNum" sz="quarter" idx="14"/>
          </p:nvPr>
        </p:nvSpPr>
        <p:spPr>
          <a:xfrm>
            <a:off x="4446588" y="6510338"/>
            <a:ext cx="241300" cy="258762"/>
          </a:xfrm>
          <a:prstGeom prst="rect">
            <a:avLst/>
          </a:prstGeom>
        </p:spPr>
        <p:txBody>
          <a:bodyPr lIns="64291" tIns="32146" rIns="64291" bIns="3214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0E96AA-6F8C-0547-8E0B-BA01E6613BB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2099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28875" y="1562695"/>
            <a:ext cx="4286250" cy="3214688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64291" tIns="32145" rIns="64291" bIns="32145" rtlCol="0">
            <a:normAutofit/>
          </a:bodyPr>
          <a:lstStyle/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Shape 71"/>
          <p:cNvSpPr>
            <a:spLocks noGrp="1"/>
          </p:cNvSpPr>
          <p:nvPr>
            <p:ph type="sldNum" sz="quarter" idx="14"/>
          </p:nvPr>
        </p:nvSpPr>
        <p:spPr>
          <a:xfrm>
            <a:off x="4446588" y="6510338"/>
            <a:ext cx="241300" cy="258762"/>
          </a:xfrm>
          <a:prstGeom prst="rect">
            <a:avLst/>
          </a:prstGeom>
        </p:spPr>
        <p:txBody>
          <a:bodyPr lIns="64291" tIns="32146" rIns="64291" bIns="3214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94D9FC-CA1E-1540-9033-AAA2924DBC8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76621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9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0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0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24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04025" y="64531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24A3-C3B1-47BA-9270-D934B69F24E6}" type="datetimeFigureOut">
              <a:rPr lang="fr-FR"/>
              <a:pPr>
                <a:defRPr/>
              </a:pPr>
              <a:t>25/09/2025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804025" y="64643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C512-5CF0-473F-839F-25A0942DAF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3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0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14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95536" y="981075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146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6600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094287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07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87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4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395536" y="981075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122238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6600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557863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395536" y="981075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04743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4648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CC5EDC-83D7-7246-BE5F-C8D01AAD765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8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73503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010400" y="-381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B2DC4-8358-4B67-8C2A-F8C77E6CA0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9639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4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29" name="Picture 3" descr="D:\Donnée 2\Monique\Appels à projets 2012-2013\Diaporama LYON EST\bas-de-page-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635625"/>
            <a:ext cx="7759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80088"/>
            <a:ext cx="7759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11" r:id="rId9"/>
    <p:sldLayoutId id="2147483815" r:id="rId10"/>
    <p:sldLayoutId id="2147483816" r:id="rId11"/>
    <p:sldLayoutId id="2147483817" r:id="rId12"/>
    <p:sldLayoutId id="2147483818" r:id="rId13"/>
    <p:sldLayoutId id="2147483775" r:id="rId14"/>
    <p:sldLayoutId id="2147483776" r:id="rId15"/>
    <p:sldLayoutId id="2147483748" r:id="rId16"/>
    <p:sldLayoutId id="2147483749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660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s.sante.fr/10000/themes/vaccination/guide-vaccination-2012/pdf/GuideVaccinations2012_Vaccination_contre_le_rotavirus.pdf" TargetMode="External"/><Relationship Id="rId2" Type="http://schemas.openxmlformats.org/officeDocument/2006/relationships/hyperlink" Target="http://www.microbes-edu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as-sante.fr/upload/docs/application/pdf/2022-07/recommandation_vaccinale_contre_les_infections_a_rotavirus_revision_de_la_strategie_vaccinale_et_det_2022-07-01_16-08-43_656.pdf" TargetMode="External"/><Relationship Id="rId5" Type="http://schemas.openxmlformats.org/officeDocument/2006/relationships/hyperlink" Target="http://www.jppediatrie.com/pdf/sem-vaccin-2009/JPP09_4_Pothier.pdf" TargetMode="External"/><Relationship Id="rId4" Type="http://schemas.openxmlformats.org/officeDocument/2006/relationships/hyperlink" Target="http://www.cnr-ve.org/index00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 idx="4294967295"/>
          </p:nvPr>
        </p:nvSpPr>
        <p:spPr>
          <a:xfrm>
            <a:off x="321793" y="1268760"/>
            <a:ext cx="8458200" cy="1008062"/>
          </a:xfrm>
        </p:spPr>
        <p:txBody>
          <a:bodyPr/>
          <a:lstStyle/>
          <a:p>
            <a:pPr algn="ctr" eaLnBrk="1" hangingPunct="1"/>
            <a:r>
              <a:rPr lang="fr-FR" sz="4000" b="1" dirty="0">
                <a:solidFill>
                  <a:schemeClr val="accent6"/>
                </a:solidFill>
              </a:rPr>
              <a:t>Virus des gastroentérites</a:t>
            </a:r>
          </a:p>
        </p:txBody>
      </p:sp>
      <p:sp>
        <p:nvSpPr>
          <p:cNvPr id="14338" name="ZoneTexte 5"/>
          <p:cNvSpPr txBox="1">
            <a:spLocks noChangeArrowheads="1"/>
          </p:cNvSpPr>
          <p:nvPr/>
        </p:nvSpPr>
        <p:spPr bwMode="auto">
          <a:xfrm>
            <a:off x="2251431" y="3061474"/>
            <a:ext cx="459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Dr Vanessa </a:t>
            </a:r>
            <a:r>
              <a:rPr lang="fr-FR" sz="3200" dirty="0" err="1"/>
              <a:t>Escuret</a:t>
            </a:r>
            <a:r>
              <a:rPr lang="fr-FR" sz="3200" dirty="0"/>
              <a:t>-Poncin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1835696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963" y="2436813"/>
            <a:ext cx="128587" cy="128587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7700" y="2547938"/>
            <a:ext cx="65088" cy="63500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03150" y="4526730"/>
            <a:ext cx="6557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fr-FR" sz="2800" dirty="0" smtClean="0"/>
              <a:t>UE Microbiologie – Maladies Infectieuses</a:t>
            </a:r>
            <a:endParaRPr lang="fr-FR" sz="2800" dirty="0"/>
          </a:p>
          <a:p>
            <a:pPr algn="ctr">
              <a:defRPr/>
            </a:pPr>
            <a:r>
              <a:rPr lang="fr-FR" sz="2800" dirty="0" smtClean="0">
                <a:solidFill>
                  <a:schemeClr val="accent6"/>
                </a:solidFill>
                <a:cs typeface="Times New Roman" charset="0"/>
              </a:rPr>
              <a:t>2025-2026</a:t>
            </a:r>
            <a:endParaRPr lang="fr-FR" sz="2800" dirty="0">
              <a:solidFill>
                <a:schemeClr val="accent6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7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50825" y="1055688"/>
            <a:ext cx="8661400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/>
              <a:t>Adénovirus F40 et F41 :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fr-FR" sz="2000" b="1" dirty="0"/>
              <a:t>épisodes marqués chez enfants &lt; 2 ans : durée de 10j environ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fr-FR" sz="2000" b="1" dirty="0"/>
              <a:t>vomissements (dans 80% des cas), </a:t>
            </a:r>
            <a:r>
              <a:rPr lang="fr-FR" sz="2000" dirty="0"/>
              <a:t>diarrhée + fièvre (dans 40% des cas)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 err="1" smtClean="0"/>
              <a:t>Sapovirus</a:t>
            </a:r>
            <a:r>
              <a:rPr lang="fr-FR" sz="2000" b="1" dirty="0" smtClean="0"/>
              <a:t> </a:t>
            </a:r>
            <a:r>
              <a:rPr lang="fr-FR" sz="2000" b="1" dirty="0"/>
              <a:t>: </a:t>
            </a:r>
            <a:r>
              <a:rPr lang="fr-FR" sz="2000" dirty="0"/>
              <a:t>enfants/crèches et personnes âgées (</a:t>
            </a:r>
            <a:r>
              <a:rPr lang="fr-FR" sz="2000" dirty="0" err="1"/>
              <a:t>svt</a:t>
            </a:r>
            <a:r>
              <a:rPr lang="fr-FR" sz="2000" dirty="0"/>
              <a:t> que diarrhées sans vomissements</a:t>
            </a:r>
            <a:r>
              <a:rPr lang="fr-FR" sz="2000" dirty="0" smtClean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 err="1"/>
              <a:t>Astrovirus</a:t>
            </a:r>
            <a:r>
              <a:rPr lang="fr-FR" sz="2000" b="1" dirty="0"/>
              <a:t>: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fr-FR" sz="2000" dirty="0"/>
              <a:t>GE </a:t>
            </a:r>
            <a:r>
              <a:rPr lang="fr-FR" sz="2000" b="1" dirty="0"/>
              <a:t>gastroentérites infantiles communautaires, personnes âgées, ID, </a:t>
            </a:r>
            <a:r>
              <a:rPr lang="fr-FR" sz="2000" b="1" dirty="0" smtClean="0"/>
              <a:t>collectivités </a:t>
            </a:r>
            <a:r>
              <a:rPr lang="fr-FR" sz="2000" dirty="0" smtClean="0"/>
              <a:t>dans </a:t>
            </a:r>
            <a:r>
              <a:rPr lang="fr-FR" sz="2000" dirty="0"/>
              <a:t>les collectivités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fr-FR" sz="2000" dirty="0"/>
              <a:t>Symptomatologie </a:t>
            </a:r>
            <a:r>
              <a:rPr lang="fr-FR" sz="2000" b="1" dirty="0"/>
              <a:t>modérée</a:t>
            </a:r>
            <a:r>
              <a:rPr lang="fr-FR" sz="2000" dirty="0"/>
              <a:t> en </a:t>
            </a:r>
            <a:r>
              <a:rPr lang="fr-FR" sz="2000" dirty="0" smtClean="0"/>
              <a:t>général</a:t>
            </a:r>
            <a:endParaRPr lang="fr-FR" sz="2000" dirty="0"/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fr-FR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dirty="0"/>
          </a:p>
          <a:p>
            <a:pPr marL="342900" indent="-342900">
              <a:spcBef>
                <a:spcPct val="20000"/>
              </a:spcBef>
            </a:pPr>
            <a:endParaRPr lang="fr-FR" sz="2000" b="1" dirty="0"/>
          </a:p>
        </p:txBody>
      </p:sp>
      <p:sp>
        <p:nvSpPr>
          <p:cNvPr id="24578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Epidémiologie </a:t>
            </a:r>
            <a:r>
              <a:rPr lang="fr-FR" sz="2400" dirty="0" smtClean="0">
                <a:solidFill>
                  <a:srgbClr val="595959"/>
                </a:solidFill>
              </a:rPr>
              <a:t>ADENOVIRUS, SAPOVIRUS, ASTROVIRUS </a:t>
            </a:r>
            <a:endParaRPr lang="fr-FR" sz="2400" dirty="0">
              <a:solidFill>
                <a:srgbClr val="595959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764704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544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52736"/>
            <a:ext cx="8747684" cy="4464496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sz="2200" dirty="0"/>
              <a:t>début brutal</a:t>
            </a:r>
          </a:p>
          <a:p>
            <a:pPr eaLnBrk="1" hangingPunct="1">
              <a:lnSpc>
                <a:spcPct val="120000"/>
              </a:lnSpc>
            </a:pPr>
            <a:r>
              <a:rPr lang="fr-FR" sz="2200" b="1" dirty="0"/>
              <a:t>diarrhées aqueuses (pas de sang ou de mucus), vomissements</a:t>
            </a:r>
            <a:r>
              <a:rPr lang="fr-FR" sz="2200" dirty="0"/>
              <a:t>, </a:t>
            </a:r>
          </a:p>
          <a:p>
            <a:pPr eaLnBrk="1" hangingPunct="1">
              <a:lnSpc>
                <a:spcPct val="120000"/>
              </a:lnSpc>
            </a:pPr>
            <a:r>
              <a:rPr lang="fr-FR" sz="2200" dirty="0"/>
              <a:t>douleurs abdominales</a:t>
            </a:r>
          </a:p>
          <a:p>
            <a:pPr eaLnBrk="1" hangingPunct="1">
              <a:lnSpc>
                <a:spcPct val="120000"/>
              </a:lnSpc>
            </a:pPr>
            <a:r>
              <a:rPr lang="fr-FR" sz="2200" dirty="0"/>
              <a:t>fièvre possible</a:t>
            </a:r>
          </a:p>
          <a:p>
            <a:pPr eaLnBrk="1" hangingPunct="1">
              <a:lnSpc>
                <a:spcPct val="120000"/>
              </a:lnSpc>
            </a:pPr>
            <a:r>
              <a:rPr lang="fr-FR" sz="2200" dirty="0"/>
              <a:t>déshydratation et </a:t>
            </a:r>
            <a:r>
              <a:rPr lang="fr-FR" sz="2200" dirty="0">
                <a:sym typeface="Monotype Sorts" pitchFamily="2" charset="2"/>
              </a:rPr>
              <a:t>troubles hydro-électrolytiques</a:t>
            </a:r>
            <a:endParaRPr lang="fr-FR" sz="2200" dirty="0"/>
          </a:p>
          <a:p>
            <a:pPr eaLnBrk="1" hangingPunct="1">
              <a:lnSpc>
                <a:spcPct val="120000"/>
              </a:lnSpc>
            </a:pPr>
            <a:r>
              <a:rPr lang="fr-FR" sz="2200" dirty="0"/>
              <a:t>irritabilité, anorexie</a:t>
            </a:r>
          </a:p>
          <a:p>
            <a:pPr eaLnBrk="1" hangingPunct="1">
              <a:lnSpc>
                <a:spcPct val="120000"/>
              </a:lnSpc>
            </a:pPr>
            <a:r>
              <a:rPr lang="fr-FR" sz="2200" dirty="0"/>
              <a:t>de courte durée en général (&lt;7 jours), plus long pour adénovirus (10 jours)</a:t>
            </a:r>
          </a:p>
          <a:p>
            <a:pPr eaLnBrk="1" hangingPunct="1">
              <a:lnSpc>
                <a:spcPct val="120000"/>
              </a:lnSpc>
            </a:pPr>
            <a:r>
              <a:rPr lang="fr-FR" sz="2200" dirty="0" smtClean="0"/>
              <a:t>formes </a:t>
            </a:r>
            <a:r>
              <a:rPr lang="fr-FR" sz="2200" b="1" dirty="0"/>
              <a:t>asymptomatiques</a:t>
            </a:r>
            <a:r>
              <a:rPr lang="fr-FR" sz="2200" dirty="0"/>
              <a:t> ou </a:t>
            </a:r>
            <a:r>
              <a:rPr lang="fr-FR" sz="2200" dirty="0" smtClean="0"/>
              <a:t>modérées chez l’adulte immunocompétent</a:t>
            </a:r>
            <a:endParaRPr lang="fr-FR" sz="2200" dirty="0"/>
          </a:p>
          <a:p>
            <a:pPr eaLnBrk="1" hangingPunct="1">
              <a:lnSpc>
                <a:spcPct val="120000"/>
              </a:lnSpc>
            </a:pPr>
            <a:endParaRPr lang="fr-FR" sz="2200" dirty="0"/>
          </a:p>
          <a:p>
            <a:pPr eaLnBrk="1" hangingPunct="1">
              <a:lnSpc>
                <a:spcPct val="120000"/>
              </a:lnSpc>
            </a:pPr>
            <a:endParaRPr lang="fr-FR" sz="2200" dirty="0"/>
          </a:p>
        </p:txBody>
      </p:sp>
      <p:sp>
        <p:nvSpPr>
          <p:cNvPr id="26626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Clinique gastro-entérites virales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205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86500"/>
              </p:ext>
            </p:extLst>
          </p:nvPr>
        </p:nvGraphicFramePr>
        <p:xfrm>
          <a:off x="445963" y="980728"/>
          <a:ext cx="8518525" cy="5076804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Virus </a:t>
                      </a: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durée moyenne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</a:t>
                      </a:r>
                      <a:r>
                        <a:rPr kumimoji="0" lang="ja-JP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fr-FR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incubation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signes cliniques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et leur durée moyenne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durée moyenne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</a:t>
                      </a:r>
                      <a:r>
                        <a:rPr kumimoji="0" lang="ja-JP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fr-FR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excrétion fécale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Rotavirus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1-2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V. + D. +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fièvre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5-6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Norovirus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1-2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App° brutale de V. ± 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24-48 h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Astrovirus</a:t>
                      </a: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24-36 h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SC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modérés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2-3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12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Adénovirus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(F40,F41)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8-10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V.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 D. +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fièvre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5-15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 jours</a:t>
                      </a:r>
                    </a:p>
                  </a:txBody>
                  <a:tcPr marL="91436" marR="9143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81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Clinique chez l</a:t>
            </a:r>
            <a:r>
              <a:rPr lang="fr-FR" altLang="fr-FR" sz="3600">
                <a:solidFill>
                  <a:srgbClr val="595959"/>
                </a:solidFill>
              </a:rPr>
              <a:t>’</a:t>
            </a:r>
            <a:r>
              <a:rPr lang="fr-FR" sz="3600">
                <a:solidFill>
                  <a:srgbClr val="595959"/>
                </a:solidFill>
              </a:rPr>
              <a:t>immunocompétent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7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/>
          </p:cNvSpPr>
          <p:nvPr/>
        </p:nvSpPr>
        <p:spPr bwMode="auto">
          <a:xfrm>
            <a:off x="323528" y="11663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Clinique chez l</a:t>
            </a:r>
            <a:r>
              <a:rPr lang="fr-FR" altLang="fr-FR" sz="3600" dirty="0">
                <a:solidFill>
                  <a:srgbClr val="595959"/>
                </a:solidFill>
              </a:rPr>
              <a:t>’</a:t>
            </a:r>
            <a:r>
              <a:rPr lang="fr-FR" sz="3600" dirty="0">
                <a:solidFill>
                  <a:srgbClr val="595959"/>
                </a:solidFill>
              </a:rPr>
              <a:t>immunodéprimé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2"/>
          </a:xfrm>
        </p:spPr>
        <p:txBody>
          <a:bodyPr/>
          <a:lstStyle/>
          <a:p>
            <a:r>
              <a:rPr lang="fr-FR" sz="2200" dirty="0"/>
              <a:t>Les infections par virus responsables de GEA peuvent devenir </a:t>
            </a:r>
            <a:r>
              <a:rPr lang="fr-FR" sz="2200" b="1" dirty="0"/>
              <a:t>persistantes voire chroniques </a:t>
            </a:r>
            <a:r>
              <a:rPr lang="fr-FR" sz="2200" dirty="0" smtClean="0"/>
              <a:t>(excrétion </a:t>
            </a:r>
            <a:r>
              <a:rPr lang="fr-FR" sz="2200" dirty="0" err="1" smtClean="0"/>
              <a:t>norovirus</a:t>
            </a:r>
            <a:r>
              <a:rPr lang="fr-FR" sz="2200" dirty="0" smtClean="0"/>
              <a:t> pendant 2 ans!) chez </a:t>
            </a:r>
            <a:r>
              <a:rPr lang="fr-FR" sz="2200" dirty="0"/>
              <a:t>les sujets greffés ou transplantés</a:t>
            </a:r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70524"/>
            <a:ext cx="612169" cy="6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8"/>
          <p:cNvSpPr txBox="1">
            <a:spLocks noChangeArrowheads="1"/>
          </p:cNvSpPr>
          <p:nvPr/>
        </p:nvSpPr>
        <p:spPr bwMode="auto">
          <a:xfrm>
            <a:off x="60324" y="778159"/>
            <a:ext cx="8858250" cy="11233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6600"/>
                </a:solidFill>
              </a:rPr>
              <a:t>Diagnostic </a:t>
            </a:r>
            <a:r>
              <a:rPr lang="fr-FR" sz="2000" b="1" dirty="0">
                <a:solidFill>
                  <a:srgbClr val="FF6600"/>
                </a:solidFill>
              </a:rPr>
              <a:t>virologique : non réalisé en général </a:t>
            </a:r>
            <a:r>
              <a:rPr lang="fr-FR" sz="2000" b="1" dirty="0" smtClean="0">
                <a:solidFill>
                  <a:srgbClr val="FF6600"/>
                </a:solidFill>
              </a:rPr>
              <a:t>sauf </a:t>
            </a:r>
            <a:r>
              <a:rPr lang="fr-FR" sz="2000" b="1" dirty="0">
                <a:solidFill>
                  <a:srgbClr val="FF6600"/>
                </a:solidFill>
              </a:rPr>
              <a:t>cas </a:t>
            </a:r>
            <a:r>
              <a:rPr lang="fr-FR" sz="2000" b="1" dirty="0" smtClean="0">
                <a:solidFill>
                  <a:srgbClr val="FF6600"/>
                </a:solidFill>
              </a:rPr>
              <a:t>graves, patients ID</a:t>
            </a:r>
            <a:r>
              <a:rPr lang="fr-FR" sz="2000" dirty="0" smtClean="0">
                <a:solidFill>
                  <a:srgbClr val="FF6600"/>
                </a:solidFill>
              </a:rPr>
              <a:t>, cas groupés (EHPAD), éviction des cas, surveillance </a:t>
            </a:r>
            <a:r>
              <a:rPr lang="fr-FR" sz="2000" dirty="0">
                <a:solidFill>
                  <a:srgbClr val="FF6600"/>
                </a:solidFill>
              </a:rPr>
              <a:t>épidémiologique / </a:t>
            </a:r>
            <a:r>
              <a:rPr lang="fr-FR" sz="2000" dirty="0" smtClean="0">
                <a:solidFill>
                  <a:srgbClr val="FF6600"/>
                </a:solidFill>
              </a:rPr>
              <a:t>CNR </a:t>
            </a:r>
            <a:endParaRPr lang="fr-FR" sz="2000" dirty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b="1" dirty="0"/>
              <a:t>Prélèvement de </a:t>
            </a:r>
            <a:r>
              <a:rPr lang="fr-FR" b="1" dirty="0" smtClean="0"/>
              <a:t>selles (poudrier stérile) </a:t>
            </a:r>
            <a:r>
              <a:rPr lang="fr-FR" dirty="0" smtClean="0"/>
              <a:t>(72h à 4°C puis -30°C pour éviter X° bactéries) </a:t>
            </a:r>
          </a:p>
        </p:txBody>
      </p:sp>
      <p:sp>
        <p:nvSpPr>
          <p:cNvPr id="29703" name="Titre 1"/>
          <p:cNvSpPr>
            <a:spLocks/>
          </p:cNvSpPr>
          <p:nvPr/>
        </p:nvSpPr>
        <p:spPr bwMode="auto">
          <a:xfrm>
            <a:off x="374650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Diagnostic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74650" y="692150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60902"/>
              </p:ext>
            </p:extLst>
          </p:nvPr>
        </p:nvGraphicFramePr>
        <p:xfrm>
          <a:off x="564890" y="1970772"/>
          <a:ext cx="7849119" cy="248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68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Techniques disponibles: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Rotavirus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Adénovirus F40, F41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Norovirus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Astrovirus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68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Détection d’antigènes 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dirty="0" smtClean="0"/>
                        <a:t>Immunofluorescence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b="1" dirty="0" smtClean="0"/>
                        <a:t>ELISA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b="1" dirty="0" smtClean="0"/>
                        <a:t>Tests rapides (</a:t>
                      </a:r>
                      <a:r>
                        <a:rPr lang="fr-FR" sz="1300" b="1" dirty="0" err="1" smtClean="0"/>
                        <a:t>immunochromatographie</a:t>
                      </a:r>
                      <a:r>
                        <a:rPr lang="fr-FR" sz="1300" b="1" dirty="0" smtClean="0"/>
                        <a:t>)</a:t>
                      </a:r>
                      <a:endParaRPr lang="fr-FR" sz="1300" b="1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300" dirty="0" smtClean="0"/>
                        <a:t>+</a:t>
                      </a:r>
                    </a:p>
                    <a:p>
                      <a:r>
                        <a:rPr lang="fr-FR" sz="1300" b="1" dirty="0" smtClean="0"/>
                        <a:t>+++</a:t>
                      </a:r>
                    </a:p>
                    <a:p>
                      <a:r>
                        <a:rPr lang="fr-FR" sz="1300" b="1" dirty="0" smtClean="0"/>
                        <a:t>+++</a:t>
                      </a:r>
                      <a:endParaRPr lang="fr-FR" sz="1300" b="1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300" dirty="0" smtClean="0"/>
                        <a:t>+</a:t>
                      </a:r>
                    </a:p>
                    <a:p>
                      <a:r>
                        <a:rPr lang="fr-FR" sz="1300" b="1" dirty="0" smtClean="0"/>
                        <a:t>+++</a:t>
                      </a:r>
                    </a:p>
                    <a:p>
                      <a:r>
                        <a:rPr lang="fr-FR" sz="1300" b="1" dirty="0" smtClean="0"/>
                        <a:t>+++</a:t>
                      </a:r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300" dirty="0" smtClean="0"/>
                        <a:t>-</a:t>
                      </a:r>
                    </a:p>
                    <a:p>
                      <a:r>
                        <a:rPr lang="fr-FR" sz="1300" dirty="0" smtClean="0"/>
                        <a:t>-</a:t>
                      </a:r>
                    </a:p>
                    <a:p>
                      <a:r>
                        <a:rPr lang="fr-FR" sz="1300" dirty="0" smtClean="0"/>
                        <a:t>+</a:t>
                      </a:r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300" dirty="0" smtClean="0"/>
                        <a:t>-</a:t>
                      </a:r>
                    </a:p>
                    <a:p>
                      <a:r>
                        <a:rPr lang="fr-FR" sz="1300" dirty="0" smtClean="0"/>
                        <a:t>-</a:t>
                      </a:r>
                    </a:p>
                    <a:p>
                      <a:r>
                        <a:rPr lang="fr-FR" sz="1300" dirty="0" smtClean="0"/>
                        <a:t>-</a:t>
                      </a:r>
                    </a:p>
                  </a:txBody>
                  <a:tcPr marL="83759" marR="83759" marT="41852" marB="418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6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FF6600"/>
                          </a:solidFill>
                        </a:rPr>
                        <a:t>Diagnostic</a:t>
                      </a:r>
                      <a:r>
                        <a:rPr lang="fr-FR" sz="1600" b="1" baseline="0" dirty="0" smtClean="0">
                          <a:solidFill>
                            <a:srgbClr val="FF6600"/>
                          </a:solidFill>
                        </a:rPr>
                        <a:t> moléculaire </a:t>
                      </a:r>
                      <a:endParaRPr lang="fr-FR" sz="1600" b="1" dirty="0">
                        <a:solidFill>
                          <a:srgbClr val="FF6600"/>
                        </a:solidFill>
                      </a:endParaRPr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FF6600"/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rgbClr val="FF6600"/>
                        </a:solidFill>
                      </a:endParaRPr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FF6600"/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rgbClr val="FF6600"/>
                        </a:solidFill>
                      </a:endParaRPr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FF6600"/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rgbClr val="FF6600"/>
                        </a:solidFill>
                      </a:endParaRPr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FF6600"/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rgbClr val="FF6600"/>
                        </a:solidFill>
                      </a:endParaRPr>
                    </a:p>
                  </a:txBody>
                  <a:tcPr marL="83759" marR="83759" marT="41852" marB="418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Culture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possible (labo</a:t>
                      </a:r>
                      <a:r>
                        <a:rPr lang="fr-FR" sz="1200" baseline="0" dirty="0" smtClean="0"/>
                        <a:t> spécialisé)</a:t>
                      </a:r>
                      <a:endParaRPr lang="fr-FR" sz="12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++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marL="83759" marR="83759" marT="41852" marB="418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971600" y="450222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Excrétion dans les selles chez immunocompétent: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b="1" dirty="0" err="1" smtClean="0"/>
              <a:t>Rotavirus</a:t>
            </a:r>
            <a:r>
              <a:rPr lang="fr-FR" sz="1400" b="1" dirty="0" smtClean="0"/>
              <a:t> : jusqu’à 10j après SC;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b="1" dirty="0" err="1" smtClean="0"/>
              <a:t>Norovirus</a:t>
            </a:r>
            <a:r>
              <a:rPr lang="fr-FR" sz="1400" b="1" dirty="0" smtClean="0"/>
              <a:t> : jusqu’à 21j après SC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FF6600"/>
                </a:solidFill>
              </a:rPr>
              <a:t>Détection par RT-PCR : &gt; 21j après SC; Attention aux faibles positifs…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FF6600"/>
                </a:solidFill>
              </a:rPr>
              <a:t>Diagnostic </a:t>
            </a:r>
            <a:r>
              <a:rPr lang="fr-FR" sz="1400" b="1" dirty="0">
                <a:solidFill>
                  <a:srgbClr val="FF6600"/>
                </a:solidFill>
              </a:rPr>
              <a:t>moléculaire multiplex pour les labos spécialisés: </a:t>
            </a:r>
            <a:endParaRPr lang="fr-FR" sz="1400" b="1" dirty="0" smtClean="0">
              <a:solidFill>
                <a:srgbClr val="FF66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b="1" dirty="0" smtClean="0"/>
              <a:t>coût </a:t>
            </a:r>
            <a:r>
              <a:rPr lang="fr-FR" sz="1400" b="1" dirty="0"/>
              <a:t>, pas en 1</a:t>
            </a:r>
            <a:r>
              <a:rPr lang="fr-FR" sz="1400" b="1" baseline="30000" dirty="0"/>
              <a:t>ère</a:t>
            </a:r>
            <a:r>
              <a:rPr lang="fr-FR" sz="1400" b="1" dirty="0"/>
              <a:t> intention pour la détection du </a:t>
            </a:r>
            <a:r>
              <a:rPr lang="fr-FR" sz="1400" b="1" dirty="0" smtClean="0"/>
              <a:t>ROTAVIRUS </a:t>
            </a:r>
            <a:r>
              <a:rPr lang="fr-FR" sz="1400" b="1" dirty="0"/>
              <a:t>chez un </a:t>
            </a:r>
            <a:r>
              <a:rPr lang="fr-FR" sz="1400" b="1" dirty="0" smtClean="0"/>
              <a:t>nourrisson!</a:t>
            </a:r>
            <a:endParaRPr lang="fr-FR" sz="1400" b="1" dirty="0"/>
          </a:p>
          <a:p>
            <a:pPr marL="285750" indent="-285750">
              <a:buFont typeface="Arial" pitchFamily="34" charset="0"/>
              <a:buChar char="•"/>
            </a:pPr>
            <a:endParaRPr lang="fr-FR" sz="1400" b="1" dirty="0">
              <a:solidFill>
                <a:srgbClr val="0000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776980"/>
            <a:ext cx="612169" cy="6121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009" y="967816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296316" y="3543628"/>
            <a:ext cx="6481762" cy="28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6600"/>
                </a:solidFill>
              </a:rPr>
              <a:t>Traitement </a:t>
            </a:r>
            <a:r>
              <a:rPr lang="fr-FR" sz="2000" b="1" dirty="0">
                <a:solidFill>
                  <a:srgbClr val="FF6600"/>
                </a:solidFill>
              </a:rPr>
              <a:t>symptomatique = </a:t>
            </a:r>
            <a:r>
              <a:rPr lang="fr-FR" sz="2000" b="1" dirty="0" smtClean="0">
                <a:solidFill>
                  <a:srgbClr val="FF6600"/>
                </a:solidFill>
              </a:rPr>
              <a:t>réhydratation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fr-FR" b="1" u="sng" dirty="0" smtClean="0"/>
              <a:t>voie orale</a:t>
            </a:r>
            <a:endParaRPr lang="fr-FR" b="1" dirty="0"/>
          </a:p>
          <a:p>
            <a:pPr lvl="1">
              <a:lnSpc>
                <a:spcPct val="90000"/>
              </a:lnSpc>
            </a:pPr>
            <a:r>
              <a:rPr lang="fr-FR" b="1" dirty="0"/>
              <a:t>soluté réhydratation orale (SRO) (sodium-glucose)</a:t>
            </a:r>
          </a:p>
          <a:p>
            <a:pPr lvl="1">
              <a:lnSpc>
                <a:spcPct val="90000"/>
              </a:lnSpc>
            </a:pPr>
            <a:r>
              <a:rPr lang="fr-FR" b="1" dirty="0"/>
              <a:t>environ 60 ml toutes les 20-30 min</a:t>
            </a:r>
          </a:p>
          <a:p>
            <a:pPr lvl="1">
              <a:lnSpc>
                <a:spcPct val="90000"/>
              </a:lnSpc>
            </a:pPr>
            <a:r>
              <a:rPr lang="fr-FR" b="1" u="sng" dirty="0"/>
              <a:t>systématique</a:t>
            </a:r>
          </a:p>
          <a:p>
            <a:pPr lvl="1">
              <a:lnSpc>
                <a:spcPct val="90000"/>
              </a:lnSpc>
            </a:pPr>
            <a:r>
              <a:rPr lang="fr-FR" b="1" dirty="0"/>
              <a:t>le nourrisson ne connaît pas la soif !</a:t>
            </a:r>
            <a:br>
              <a:rPr lang="fr-FR" b="1" dirty="0"/>
            </a:br>
            <a:endParaRPr lang="fr-FR" b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dirty="0"/>
              <a:t> </a:t>
            </a:r>
            <a:r>
              <a:rPr lang="fr-FR" u="sng" dirty="0"/>
              <a:t>voie intraveineuse</a:t>
            </a:r>
            <a:r>
              <a:rPr lang="fr-FR" dirty="0"/>
              <a:t> :</a:t>
            </a:r>
            <a:endParaRPr lang="fr-FR" u="sng" dirty="0"/>
          </a:p>
          <a:p>
            <a:pPr lvl="1">
              <a:lnSpc>
                <a:spcPct val="90000"/>
              </a:lnSpc>
            </a:pPr>
            <a:r>
              <a:rPr lang="fr-FR" dirty="0"/>
              <a:t>si perte de poids </a:t>
            </a:r>
            <a:r>
              <a:rPr lang="fr-FR" dirty="0" smtClean="0"/>
              <a:t>≥ 8 </a:t>
            </a:r>
            <a:r>
              <a:rPr lang="fr-FR" dirty="0"/>
              <a:t>% poids du corps</a:t>
            </a:r>
          </a:p>
          <a:p>
            <a:pPr lvl="1">
              <a:lnSpc>
                <a:spcPct val="90000"/>
              </a:lnSpc>
            </a:pPr>
            <a:endParaRPr lang="fr-FR" sz="2000" dirty="0"/>
          </a:p>
        </p:txBody>
      </p:sp>
      <p:pic>
        <p:nvPicPr>
          <p:cNvPr id="30722" name="Picture 6" descr="mai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74" y="692696"/>
            <a:ext cx="16573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WHOoralrehy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2311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296316" y="836613"/>
            <a:ext cx="612068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dirty="0" smtClean="0"/>
              <a:t>Eviter </a:t>
            </a:r>
            <a:r>
              <a:rPr lang="fr-FR" sz="2000" dirty="0"/>
              <a:t>la transmission aux plus fragiles</a:t>
            </a:r>
            <a:r>
              <a:rPr lang="fr-FR" sz="2000" dirty="0" smtClean="0"/>
              <a:t>!</a:t>
            </a:r>
            <a:endParaRPr lang="fr-FR" sz="20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6600"/>
                </a:solidFill>
              </a:rPr>
              <a:t>Hygiène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dirty="0" smtClean="0"/>
              <a:t>lavage </a:t>
            </a:r>
            <a:r>
              <a:rPr lang="fr-FR" sz="1600" b="1" dirty="0"/>
              <a:t>des </a:t>
            </a:r>
            <a:r>
              <a:rPr lang="fr-FR" sz="1600" b="1" dirty="0" smtClean="0"/>
              <a:t>mains, SHA = solutions hydro-alcooliques </a:t>
            </a:r>
            <a:r>
              <a:rPr lang="fr-FR" sz="1600" dirty="0" smtClean="0"/>
              <a:t>(norme NF EN 14476)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dirty="0"/>
              <a:t>n</a:t>
            </a:r>
            <a:r>
              <a:rPr lang="fr-FR" sz="1600" b="1" dirty="0" smtClean="0"/>
              <a:t>ettoyage et désinfection environnement et surfaces </a:t>
            </a:r>
            <a:r>
              <a:rPr lang="fr-FR" sz="1600" dirty="0" smtClean="0"/>
              <a:t>(eau de Javel 2,6% diluée au 1/5 ou agent virucide norme NF EN 14476+A1)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6600"/>
                </a:solidFill>
              </a:rPr>
              <a:t>Vaccination </a:t>
            </a:r>
            <a:r>
              <a:rPr lang="fr-FR" sz="1600" dirty="0"/>
              <a:t>	</a:t>
            </a:r>
            <a:endParaRPr lang="fr-FR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dirty="0" smtClean="0"/>
              <a:t>très efficace contre les </a:t>
            </a:r>
            <a:r>
              <a:rPr lang="fr-FR" sz="1600" dirty="0" err="1" smtClean="0"/>
              <a:t>Rotavirus</a:t>
            </a:r>
            <a:endParaRPr lang="fr-FR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dirty="0" smtClean="0"/>
              <a:t>(projets de vaccin contre les Norovirus)</a:t>
            </a:r>
            <a:endParaRPr lang="fr-FR" sz="1600" dirty="0"/>
          </a:p>
        </p:txBody>
      </p:sp>
      <p:sp>
        <p:nvSpPr>
          <p:cNvPr id="30725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Prévention / Traitement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940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1268413"/>
            <a:ext cx="7772400" cy="1008062"/>
          </a:xfrm>
        </p:spPr>
        <p:txBody>
          <a:bodyPr/>
          <a:lstStyle/>
          <a:p>
            <a:pPr algn="ctr" eaLnBrk="1" hangingPunct="1"/>
            <a:r>
              <a:rPr lang="fr-FR" b="1" dirty="0" err="1">
                <a:solidFill>
                  <a:schemeClr val="accent6"/>
                </a:solidFill>
              </a:rPr>
              <a:t>Rotavirus</a:t>
            </a:r>
            <a:r>
              <a:rPr lang="fr-FR" b="1" dirty="0">
                <a:solidFill>
                  <a:schemeClr val="accent6"/>
                </a:solidFill>
              </a:rPr>
              <a:t> et Vaccination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1835696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963" y="2436813"/>
            <a:ext cx="128587" cy="128587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7700" y="2547938"/>
            <a:ext cx="65088" cy="63500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93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616" y="1124744"/>
            <a:ext cx="8065020" cy="39606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fr-FR" sz="2000" dirty="0" smtClean="0"/>
              <a:t>Estimation du </a:t>
            </a:r>
            <a:r>
              <a:rPr lang="fr-FR" sz="2000" b="1" dirty="0" smtClean="0"/>
              <a:t>fardeau des GEA à </a:t>
            </a:r>
            <a:r>
              <a:rPr lang="fr-FR" sz="2000" b="1" dirty="0" err="1" smtClean="0"/>
              <a:t>rotavirus</a:t>
            </a:r>
            <a:endParaRPr lang="fr-FR" sz="2000" b="1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fr-FR" sz="2000" dirty="0" smtClean="0"/>
          </a:p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Les GEA à </a:t>
            </a:r>
            <a:r>
              <a:rPr lang="fr-FR" sz="2000" dirty="0" err="1" smtClean="0"/>
              <a:t>Rotavirus</a:t>
            </a:r>
            <a:r>
              <a:rPr lang="fr-FR" sz="2000" dirty="0" smtClean="0"/>
              <a:t> représentent chaque année en France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57 000 consultations MG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28 000 passages aux Urgences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20 000 hospitalisations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infections nosocomiales</a:t>
            </a:r>
          </a:p>
          <a:p>
            <a:pPr lvl="1"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33795" name="Titre 1"/>
          <p:cNvSpPr>
            <a:spLocks/>
          </p:cNvSpPr>
          <p:nvPr/>
        </p:nvSpPr>
        <p:spPr bwMode="auto">
          <a:xfrm>
            <a:off x="244995" y="116632"/>
            <a:ext cx="8842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ROTAVIRUS : </a:t>
            </a:r>
            <a:r>
              <a:rPr lang="fr-FR" sz="3600" dirty="0" smtClean="0">
                <a:solidFill>
                  <a:srgbClr val="595959"/>
                </a:solidFill>
              </a:rPr>
              <a:t>Epidémiologie</a:t>
            </a:r>
            <a:endParaRPr lang="fr-FR" sz="3600" dirty="0">
              <a:solidFill>
                <a:srgbClr val="59595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36" y="5543029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893175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1800" b="1" dirty="0" smtClean="0"/>
              <a:t>tropisme pour les entérocytes matures de l’intestin grêle</a:t>
            </a:r>
          </a:p>
          <a:p>
            <a:pPr eaLnBrk="1" hangingPunct="1">
              <a:lnSpc>
                <a:spcPct val="150000"/>
              </a:lnSpc>
            </a:pPr>
            <a:r>
              <a:rPr lang="fr-FR" sz="1800" b="1" dirty="0" smtClean="0"/>
              <a:t>une </a:t>
            </a:r>
            <a:r>
              <a:rPr lang="fr-FR" sz="1800" b="1" dirty="0"/>
              <a:t>fois dans l</a:t>
            </a:r>
            <a:r>
              <a:rPr lang="fr-FR" altLang="fr-FR" sz="1800" b="1" dirty="0"/>
              <a:t>’</a:t>
            </a:r>
            <a:r>
              <a:rPr lang="fr-FR" sz="1800" b="1" dirty="0"/>
              <a:t>intestin grêle, le virus change et devient infectieux pour les villosités, les protéines médient alors l</a:t>
            </a:r>
            <a:r>
              <a:rPr lang="fr-FR" altLang="fr-FR" sz="1800" b="1" dirty="0"/>
              <a:t>’</a:t>
            </a:r>
            <a:r>
              <a:rPr lang="fr-FR" sz="1800" b="1" dirty="0"/>
              <a:t>invasion des cellules hôtes et la réplication du génome viral</a:t>
            </a:r>
          </a:p>
          <a:p>
            <a:pPr eaLnBrk="1" hangingPunct="1">
              <a:lnSpc>
                <a:spcPct val="150000"/>
              </a:lnSpc>
            </a:pPr>
            <a:r>
              <a:rPr lang="fr-FR" sz="1800" b="1" dirty="0"/>
              <a:t>moins de 10 particules virales</a:t>
            </a:r>
            <a:r>
              <a:rPr lang="fr-FR" sz="1800" dirty="0"/>
              <a:t> déclenchent la maladie</a:t>
            </a:r>
          </a:p>
          <a:p>
            <a:pPr eaLnBrk="1" hangingPunct="1">
              <a:lnSpc>
                <a:spcPct val="150000"/>
              </a:lnSpc>
            </a:pPr>
            <a:r>
              <a:rPr lang="fr-FR" sz="1800" b="1" dirty="0" smtClean="0"/>
              <a:t>multiplication </a:t>
            </a:r>
            <a:r>
              <a:rPr lang="fr-FR" sz="1800" b="1" dirty="0"/>
              <a:t>rapide </a:t>
            </a:r>
            <a:r>
              <a:rPr lang="fr-FR" sz="1800" dirty="0"/>
              <a:t>: en 24 heures 10 particules virales deviennent des millions</a:t>
            </a:r>
          </a:p>
          <a:p>
            <a:pPr eaLnBrk="1" hangingPunct="1">
              <a:lnSpc>
                <a:spcPct val="150000"/>
              </a:lnSpc>
            </a:pPr>
            <a:r>
              <a:rPr lang="fr-FR" sz="1800" dirty="0"/>
              <a:t>cellules intestinales tuées par protéines et </a:t>
            </a:r>
            <a:r>
              <a:rPr lang="fr-FR" sz="1800" b="1" dirty="0"/>
              <a:t>toxines virales: </a:t>
            </a:r>
            <a:r>
              <a:rPr lang="fr-FR" sz="1800" b="1" dirty="0">
                <a:solidFill>
                  <a:srgbClr val="FF6600"/>
                </a:solidFill>
              </a:rPr>
              <a:t>diarrhée sécrétoire</a:t>
            </a:r>
          </a:p>
          <a:p>
            <a:pPr eaLnBrk="1" hangingPunct="1">
              <a:lnSpc>
                <a:spcPct val="150000"/>
              </a:lnSpc>
            </a:pPr>
            <a:r>
              <a:rPr lang="fr-FR" sz="1800" b="1" dirty="0"/>
              <a:t>desquamation épithélium intestinal, flux de liquide et d</a:t>
            </a:r>
            <a:r>
              <a:rPr lang="fr-FR" altLang="fr-FR" sz="1800" b="1" dirty="0"/>
              <a:t>’</a:t>
            </a:r>
            <a:r>
              <a:rPr lang="fr-FR" sz="1800" b="1" dirty="0"/>
              <a:t>électrolytes</a:t>
            </a:r>
          </a:p>
          <a:p>
            <a:pPr eaLnBrk="1" hangingPunct="1">
              <a:lnSpc>
                <a:spcPct val="150000"/>
              </a:lnSpc>
            </a:pPr>
            <a:endParaRPr lang="fr-FR" sz="1800" b="1" dirty="0" smtClean="0"/>
          </a:p>
          <a:p>
            <a:pPr eaLnBrk="1" hangingPunct="1">
              <a:lnSpc>
                <a:spcPct val="150000"/>
              </a:lnSpc>
            </a:pPr>
            <a:r>
              <a:rPr lang="fr-FR" sz="1800" dirty="0" smtClean="0"/>
              <a:t>Excrétion jusqu’à 10j après la fin des signes cliniques (détection par RT-PCR jusqu’à 21j)</a:t>
            </a:r>
            <a:endParaRPr lang="fr-FR" sz="1800" dirty="0"/>
          </a:p>
        </p:txBody>
      </p:sp>
      <p:sp>
        <p:nvSpPr>
          <p:cNvPr id="33795" name="Titre 1"/>
          <p:cNvSpPr>
            <a:spLocks/>
          </p:cNvSpPr>
          <p:nvPr/>
        </p:nvSpPr>
        <p:spPr bwMode="auto">
          <a:xfrm>
            <a:off x="244995" y="116632"/>
            <a:ext cx="8842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ROTAVIRUS : multiplication et effet pathogène</a:t>
            </a: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775146" y="5373216"/>
            <a:ext cx="8261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00" b="1" dirty="0">
                <a:solidFill>
                  <a:srgbClr val="FF6600"/>
                </a:solidFill>
              </a:rPr>
              <a:t>si survie à l</a:t>
            </a:r>
            <a:r>
              <a:rPr lang="fr-FR" altLang="fr-FR" sz="2200" b="1" dirty="0">
                <a:solidFill>
                  <a:srgbClr val="FF6600"/>
                </a:solidFill>
              </a:rPr>
              <a:t>’</a:t>
            </a:r>
            <a:r>
              <a:rPr lang="fr-FR" sz="2200" b="1" dirty="0">
                <a:solidFill>
                  <a:srgbClr val="FF6600"/>
                </a:solidFill>
              </a:rPr>
              <a:t>infection: développement d</a:t>
            </a:r>
            <a:r>
              <a:rPr lang="fr-FR" altLang="fr-FR" sz="2200" b="1" dirty="0">
                <a:solidFill>
                  <a:srgbClr val="FF6600"/>
                </a:solidFill>
              </a:rPr>
              <a:t>’</a:t>
            </a:r>
            <a:r>
              <a:rPr lang="fr-FR" sz="2200" b="1" dirty="0">
                <a:solidFill>
                  <a:srgbClr val="FF6600"/>
                </a:solidFill>
              </a:rPr>
              <a:t>une immunité naturelle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00" b="1" dirty="0">
                <a:solidFill>
                  <a:srgbClr val="FF6600"/>
                </a:solidFill>
              </a:rPr>
              <a:t>le vaccin </a:t>
            </a:r>
            <a:r>
              <a:rPr lang="fr-FR" sz="2200" b="1" dirty="0" smtClean="0">
                <a:solidFill>
                  <a:srgbClr val="FF6600"/>
                </a:solidFill>
              </a:rPr>
              <a:t>atténué per os imite </a:t>
            </a:r>
            <a:r>
              <a:rPr lang="fr-FR" sz="2200" b="1" dirty="0">
                <a:solidFill>
                  <a:srgbClr val="FF6600"/>
                </a:solidFill>
              </a:rPr>
              <a:t>cette immunité naturelle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36" y="5543029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ROTAVIRUS : structure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753" y="92263"/>
            <a:ext cx="592510" cy="587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10888"/>
            <a:ext cx="8561577" cy="3725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361" y="6168443"/>
            <a:ext cx="89289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dirty="0"/>
              <a:t>https://www.has-sante.fr/upload/docs/application/pdf/2022-07/recommandation_vaccinale_contre_les_infections_a_rotavirus_revision_de_la_strategie_vaccinale_et_det_2022-07-01_16-08-43_656.pdf</a:t>
            </a:r>
          </a:p>
        </p:txBody>
      </p:sp>
    </p:spTree>
    <p:extLst>
      <p:ext uri="{BB962C8B-B14F-4D97-AF65-F5344CB8AC3E}">
        <p14:creationId xmlns:p14="http://schemas.microsoft.com/office/powerpoint/2010/main" val="158137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229600" cy="7921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ITEM ECN 176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4294967295"/>
          </p:nvPr>
        </p:nvSpPr>
        <p:spPr>
          <a:xfrm>
            <a:off x="339283" y="828248"/>
            <a:ext cx="7499350" cy="504527"/>
          </a:xfrm>
        </p:spPr>
        <p:txBody>
          <a:bodyPr/>
          <a:lstStyle/>
          <a:p>
            <a:pPr>
              <a:buClr>
                <a:srgbClr val="078F9D"/>
              </a:buClr>
            </a:pPr>
            <a:r>
              <a:rPr lang="fr-FR" sz="2400" dirty="0" smtClean="0"/>
              <a:t>Diarrhées infectieuses de l’adulte et de l’enfant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F7964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73183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492896"/>
            <a:ext cx="565894" cy="570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29138" y="1594489"/>
            <a:ext cx="78231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Définition diarrhée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Définition syndrome gastroentéritique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Identification </a:t>
            </a:r>
            <a:r>
              <a:rPr lang="fr-FR" b="1" dirty="0"/>
              <a:t>d</a:t>
            </a:r>
            <a:r>
              <a:rPr lang="fr-FR" b="1" dirty="0" smtClean="0"/>
              <a:t>es situations à prendre en charge en urgence (déshydratation)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Causes, mécanismes et modes de transmission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Éléments d’orientation étiologique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Examens complémentaires étiologiques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Prise en charge symptomatique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Prescription réhydratation orale et intraveineuse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Connaitre les éléments de prévention d’une diarrhée infectieuse</a:t>
            </a:r>
            <a:endParaRPr lang="fr-FR" b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929138" y="4450257"/>
            <a:ext cx="7499350" cy="10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</a:pPr>
            <a:r>
              <a:rPr lang="fr-FR" sz="1800" dirty="0" smtClean="0"/>
              <a:t>Connaître </a:t>
            </a:r>
            <a:r>
              <a:rPr lang="fr-FR" sz="1800" b="1" dirty="0" smtClean="0"/>
              <a:t>les virus à l’</a:t>
            </a:r>
            <a:r>
              <a:rPr lang="fr-FR" altLang="ja-JP" sz="1800" b="1" dirty="0" smtClean="0"/>
              <a:t>origine des gastro-entérites </a:t>
            </a:r>
            <a:r>
              <a:rPr lang="fr-FR" altLang="ja-JP" sz="1800" dirty="0" smtClean="0"/>
              <a:t>et leur </a:t>
            </a:r>
            <a:r>
              <a:rPr lang="fr-FR" altLang="ja-JP" sz="1800" b="1" dirty="0" smtClean="0"/>
              <a:t>impact en terme de santé publique</a:t>
            </a:r>
            <a:endParaRPr lang="fr-FR" sz="1800" b="1" dirty="0" smtClean="0"/>
          </a:p>
          <a:p>
            <a:pPr>
              <a:buClr>
                <a:srgbClr val="078F9D"/>
              </a:buClr>
            </a:pPr>
            <a:r>
              <a:rPr lang="fr-FR" sz="1800" dirty="0" smtClean="0"/>
              <a:t>Connaître les </a:t>
            </a:r>
            <a:r>
              <a:rPr lang="fr-FR" sz="1800" b="1" dirty="0" smtClean="0"/>
              <a:t>moyens de lutte </a:t>
            </a:r>
            <a:r>
              <a:rPr lang="fr-FR" sz="1800" dirty="0" smtClean="0"/>
              <a:t>contre ces infections</a:t>
            </a:r>
          </a:p>
          <a:p>
            <a:endParaRPr lang="fr-FR" sz="1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32113"/>
            <a:ext cx="8820150" cy="4114800"/>
          </a:xfrm>
        </p:spPr>
        <p:txBody>
          <a:bodyPr/>
          <a:lstStyle/>
          <a:p>
            <a:r>
              <a:rPr lang="fr-FR" sz="1800" b="1" dirty="0"/>
              <a:t>REOVIRIDAE</a:t>
            </a:r>
          </a:p>
          <a:p>
            <a:r>
              <a:rPr lang="fr-FR" sz="1800" dirty="0"/>
              <a:t>ROTAVIRUS : 7 Groupes dont 3 infectent l’Hu (A le plus fréquent, B, C)</a:t>
            </a:r>
          </a:p>
          <a:p>
            <a:r>
              <a:rPr lang="fr-FR" sz="1800" b="1" dirty="0"/>
              <a:t>ARN linéaire segmenté (11 segments) : recombinaisons </a:t>
            </a:r>
            <a:r>
              <a:rPr lang="fr-FR" sz="1800" b="1" dirty="0" smtClean="0"/>
              <a:t>génétiques</a:t>
            </a:r>
            <a:endParaRPr lang="fr-FR" sz="1800" dirty="0" smtClean="0"/>
          </a:p>
          <a:p>
            <a:pPr eaLnBrk="1" hangingPunct="1">
              <a:lnSpc>
                <a:spcPct val="110000"/>
              </a:lnSpc>
            </a:pPr>
            <a:r>
              <a:rPr lang="fr-FR" sz="1800" dirty="0" smtClean="0"/>
              <a:t>3 </a:t>
            </a:r>
            <a:r>
              <a:rPr lang="fr-FR" sz="1800" dirty="0"/>
              <a:t>principales protéines antigéniques : VP4, VP6 et VP7</a:t>
            </a:r>
          </a:p>
          <a:p>
            <a:pPr eaLnBrk="1" hangingPunct="1">
              <a:lnSpc>
                <a:spcPct val="110000"/>
              </a:lnSpc>
            </a:pPr>
            <a:r>
              <a:rPr lang="fr-FR" sz="1800" b="1" dirty="0">
                <a:solidFill>
                  <a:srgbClr val="0000FF"/>
                </a:solidFill>
              </a:rPr>
              <a:t>VP6</a:t>
            </a:r>
            <a:r>
              <a:rPr lang="fr-FR" sz="1800" b="1" dirty="0"/>
              <a:t> </a:t>
            </a:r>
            <a:r>
              <a:rPr lang="fr-FR" sz="1800" dirty="0">
                <a:sym typeface="Monotype Sorts" pitchFamily="2" charset="2"/>
              </a:rPr>
              <a:t> </a:t>
            </a:r>
            <a:r>
              <a:rPr lang="fr-FR" sz="1800" dirty="0">
                <a:sym typeface="Wingdings" pitchFamily="2" charset="2"/>
              </a:rPr>
              <a:t> </a:t>
            </a:r>
            <a:r>
              <a:rPr lang="fr-FR" sz="1800" dirty="0">
                <a:solidFill>
                  <a:srgbClr val="0000FF"/>
                </a:solidFill>
              </a:rPr>
              <a:t>groupes A à G </a:t>
            </a:r>
            <a:r>
              <a:rPr lang="fr-FR" sz="1800" dirty="0"/>
              <a:t>(Groupes  </a:t>
            </a:r>
            <a:r>
              <a:rPr lang="fr-FR" sz="1800" b="1" dirty="0"/>
              <a:t>A (majoritaire) </a:t>
            </a:r>
            <a:r>
              <a:rPr lang="fr-FR" sz="1800" dirty="0"/>
              <a:t>, B et C chez l</a:t>
            </a:r>
            <a:r>
              <a:rPr lang="fr-FR" altLang="fr-FR" sz="1800" dirty="0"/>
              <a:t>’</a:t>
            </a:r>
            <a:r>
              <a:rPr lang="fr-FR" sz="1800" dirty="0"/>
              <a:t>homme)</a:t>
            </a:r>
          </a:p>
          <a:p>
            <a:pPr eaLnBrk="1" hangingPunct="1">
              <a:lnSpc>
                <a:spcPct val="110000"/>
              </a:lnSpc>
            </a:pPr>
            <a:r>
              <a:rPr lang="fr-FR" sz="1800" b="1" dirty="0">
                <a:solidFill>
                  <a:srgbClr val="FFC000"/>
                </a:solidFill>
              </a:rPr>
              <a:t>VP7</a:t>
            </a:r>
            <a:r>
              <a:rPr lang="fr-FR" sz="1800" b="1" dirty="0"/>
              <a:t> </a:t>
            </a:r>
            <a:r>
              <a:rPr lang="fr-FR" sz="1800" dirty="0"/>
              <a:t> </a:t>
            </a:r>
            <a:r>
              <a:rPr lang="fr-FR" sz="1800" dirty="0">
                <a:sym typeface="Wingdings" pitchFamily="2" charset="2"/>
              </a:rPr>
              <a:t> </a:t>
            </a:r>
            <a:r>
              <a:rPr lang="fr-FR" sz="1800" dirty="0">
                <a:solidFill>
                  <a:srgbClr val="FFC000"/>
                </a:solidFill>
              </a:rPr>
              <a:t>antigène de neutralisation (</a:t>
            </a:r>
            <a:r>
              <a:rPr lang="fr-FR" sz="1800" b="1" dirty="0">
                <a:solidFill>
                  <a:srgbClr val="FFC000"/>
                </a:solidFill>
              </a:rPr>
              <a:t>spécificité </a:t>
            </a:r>
            <a:r>
              <a:rPr lang="fr-FR" sz="1800" b="1" dirty="0" smtClean="0">
                <a:solidFill>
                  <a:srgbClr val="FFC000"/>
                </a:solidFill>
              </a:rPr>
              <a:t>[G]</a:t>
            </a:r>
            <a:r>
              <a:rPr lang="fr-FR" sz="1800" dirty="0" smtClean="0">
                <a:solidFill>
                  <a:srgbClr val="FFC000"/>
                </a:solidFill>
              </a:rPr>
              <a:t>)</a:t>
            </a:r>
            <a:endParaRPr lang="fr-FR" sz="18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fr-FR" sz="1800" b="1" dirty="0">
                <a:solidFill>
                  <a:srgbClr val="FF0000"/>
                </a:solidFill>
              </a:rPr>
              <a:t>VP4</a:t>
            </a:r>
            <a:r>
              <a:rPr lang="fr-FR" sz="1800" b="1" dirty="0"/>
              <a:t> </a:t>
            </a:r>
            <a:r>
              <a:rPr lang="fr-FR" sz="1800" dirty="0"/>
              <a:t> </a:t>
            </a:r>
            <a:r>
              <a:rPr lang="fr-FR" sz="1800" dirty="0">
                <a:sym typeface="Wingdings" pitchFamily="2" charset="2"/>
              </a:rPr>
              <a:t> </a:t>
            </a:r>
            <a:r>
              <a:rPr lang="fr-FR" sz="1800" dirty="0">
                <a:solidFill>
                  <a:srgbClr val="FF0000"/>
                </a:solidFill>
              </a:rPr>
              <a:t>protéine d</a:t>
            </a:r>
            <a:r>
              <a:rPr lang="fr-FR" altLang="fr-FR" sz="1800" dirty="0">
                <a:solidFill>
                  <a:srgbClr val="FF0000"/>
                </a:solidFill>
              </a:rPr>
              <a:t>’</a:t>
            </a:r>
            <a:r>
              <a:rPr lang="fr-FR" sz="1800" dirty="0">
                <a:solidFill>
                  <a:srgbClr val="FF0000"/>
                </a:solidFill>
              </a:rPr>
              <a:t>attachement </a:t>
            </a:r>
            <a:r>
              <a:rPr lang="fr-FR" sz="1800" dirty="0" smtClean="0">
                <a:solidFill>
                  <a:srgbClr val="FF0000"/>
                </a:solidFill>
              </a:rPr>
              <a:t>(</a:t>
            </a:r>
            <a:r>
              <a:rPr lang="fr-FR" sz="1800" b="1" dirty="0" smtClean="0">
                <a:solidFill>
                  <a:srgbClr val="FF0000"/>
                </a:solidFill>
              </a:rPr>
              <a:t>spécificité [P]</a:t>
            </a:r>
            <a:r>
              <a:rPr lang="fr-FR" sz="1800" dirty="0" smtClean="0">
                <a:solidFill>
                  <a:srgbClr val="FF0000"/>
                </a:solidFill>
              </a:rPr>
              <a:t>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5850" name="AutoShape 13"/>
          <p:cNvSpPr>
            <a:spLocks noChangeArrowheads="1"/>
          </p:cNvSpPr>
          <p:nvPr/>
        </p:nvSpPr>
        <p:spPr bwMode="auto">
          <a:xfrm rot="16200000">
            <a:off x="971550" y="4402138"/>
            <a:ext cx="2552700" cy="1143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1" name="AutoShape 14"/>
          <p:cNvSpPr>
            <a:spLocks noChangeArrowheads="1"/>
          </p:cNvSpPr>
          <p:nvPr/>
        </p:nvSpPr>
        <p:spPr bwMode="auto">
          <a:xfrm rot="16200000">
            <a:off x="1409700" y="4268788"/>
            <a:ext cx="3048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2" name="AutoShape 15"/>
          <p:cNvSpPr>
            <a:spLocks noChangeArrowheads="1"/>
          </p:cNvSpPr>
          <p:nvPr/>
        </p:nvSpPr>
        <p:spPr bwMode="auto">
          <a:xfrm rot="16200000">
            <a:off x="1333500" y="4725988"/>
            <a:ext cx="3048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 rot="16200000">
            <a:off x="1409700" y="5183188"/>
            <a:ext cx="3048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 rot="16200000">
            <a:off x="1905000" y="4459288"/>
            <a:ext cx="1447800" cy="990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5" name="AutoShape 18"/>
          <p:cNvSpPr>
            <a:spLocks noChangeArrowheads="1"/>
          </p:cNvSpPr>
          <p:nvPr/>
        </p:nvSpPr>
        <p:spPr bwMode="auto">
          <a:xfrm rot="16200000">
            <a:off x="2514600" y="4535488"/>
            <a:ext cx="762000" cy="762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Rectangle 19"/>
          <p:cNvSpPr>
            <a:spLocks noChangeArrowheads="1"/>
          </p:cNvSpPr>
          <p:nvPr/>
        </p:nvSpPr>
        <p:spPr bwMode="auto">
          <a:xfrm>
            <a:off x="799911" y="3697288"/>
            <a:ext cx="990977" cy="43088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sz="2000" b="1" dirty="0" smtClean="0"/>
              <a:t>VP7 [G]</a:t>
            </a:r>
            <a:endParaRPr lang="fr-FR" sz="2000" b="1" dirty="0"/>
          </a:p>
        </p:txBody>
      </p:sp>
      <p:sp>
        <p:nvSpPr>
          <p:cNvPr id="35844" name="Rectangle 20"/>
          <p:cNvSpPr>
            <a:spLocks noChangeArrowheads="1"/>
          </p:cNvSpPr>
          <p:nvPr/>
        </p:nvSpPr>
        <p:spPr bwMode="auto">
          <a:xfrm>
            <a:off x="2401888" y="3724275"/>
            <a:ext cx="638175" cy="406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/>
              <a:t>VP6</a:t>
            </a:r>
          </a:p>
        </p:txBody>
      </p:sp>
      <p:sp>
        <p:nvSpPr>
          <p:cNvPr id="35845" name="Rectangle 21"/>
          <p:cNvSpPr>
            <a:spLocks noChangeArrowheads="1"/>
          </p:cNvSpPr>
          <p:nvPr/>
        </p:nvSpPr>
        <p:spPr bwMode="auto">
          <a:xfrm>
            <a:off x="3087688" y="4687888"/>
            <a:ext cx="593432" cy="41395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sz="2000"/>
              <a:t>VP2</a:t>
            </a:r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ROTAVIRUS : structure</a:t>
            </a:r>
          </a:p>
        </p:txBody>
      </p:sp>
      <p:sp>
        <p:nvSpPr>
          <p:cNvPr id="35848" name="ZoneTexte 1"/>
          <p:cNvSpPr txBox="1">
            <a:spLocks noChangeArrowheads="1"/>
          </p:cNvSpPr>
          <p:nvPr/>
        </p:nvSpPr>
        <p:spPr bwMode="auto">
          <a:xfrm>
            <a:off x="6732240" y="3088011"/>
            <a:ext cx="2183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/>
              <a:t>G (pour </a:t>
            </a:r>
            <a:r>
              <a:rPr lang="fr-FR" sz="1400" i="1" dirty="0" err="1"/>
              <a:t>glycoprotein</a:t>
            </a:r>
            <a:r>
              <a:rPr lang="fr-FR" sz="1400" dirty="0"/>
              <a:t>)</a:t>
            </a:r>
          </a:p>
          <a:p>
            <a:r>
              <a:rPr lang="fr-FR" sz="1400" dirty="0"/>
              <a:t>P (pour </a:t>
            </a:r>
            <a:r>
              <a:rPr lang="fr-FR" sz="1400" i="1" dirty="0" err="1"/>
              <a:t>protease</a:t>
            </a:r>
            <a:r>
              <a:rPr lang="fr-FR" sz="1400" i="1" dirty="0"/>
              <a:t>-sensitive</a:t>
            </a:r>
            <a:r>
              <a:rPr lang="fr-FR" sz="1400" dirty="0"/>
              <a:t>)</a:t>
            </a:r>
          </a:p>
        </p:txBody>
      </p:sp>
      <p:sp>
        <p:nvSpPr>
          <p:cNvPr id="35849" name="Rectangle 2"/>
          <p:cNvSpPr>
            <a:spLocks noChangeArrowheads="1"/>
          </p:cNvSpPr>
          <p:nvPr/>
        </p:nvSpPr>
        <p:spPr bwMode="auto">
          <a:xfrm>
            <a:off x="3995936" y="4348163"/>
            <a:ext cx="50734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combinaisons </a:t>
            </a:r>
            <a:r>
              <a:rPr lang="fr-FR" sz="2000" dirty="0"/>
              <a:t>génotypiques </a:t>
            </a:r>
            <a:r>
              <a:rPr lang="fr-FR" sz="2000" dirty="0" smtClean="0"/>
              <a:t>responsables </a:t>
            </a:r>
            <a:r>
              <a:rPr lang="fr-FR" sz="2000" dirty="0"/>
              <a:t>de la majorité des infections à </a:t>
            </a:r>
            <a:r>
              <a:rPr lang="fr-FR" sz="2000" dirty="0" err="1"/>
              <a:t>Rotavirus</a:t>
            </a:r>
            <a:r>
              <a:rPr lang="fr-FR" sz="2000" dirty="0"/>
              <a:t> chez l</a:t>
            </a:r>
            <a:r>
              <a:rPr lang="ja-JP" altLang="fr-FR" sz="2000" dirty="0"/>
              <a:t>’</a:t>
            </a:r>
            <a:r>
              <a:rPr lang="fr-FR" altLang="ja-JP" sz="2000" dirty="0"/>
              <a:t>homme: </a:t>
            </a:r>
          </a:p>
          <a:p>
            <a:r>
              <a:rPr lang="fr-FR" sz="2000" b="1" dirty="0"/>
              <a:t>G1P[8]</a:t>
            </a:r>
            <a:r>
              <a:rPr lang="fr-FR" sz="2000" dirty="0"/>
              <a:t>; G2P[4]; G3P[8]; </a:t>
            </a:r>
            <a:r>
              <a:rPr lang="fr-FR" sz="2000" dirty="0" smtClean="0"/>
              <a:t>G4P[8]; </a:t>
            </a:r>
            <a:r>
              <a:rPr lang="fr-FR" sz="2000" b="1" dirty="0" smtClean="0"/>
              <a:t>G9P[8]</a:t>
            </a:r>
            <a:r>
              <a:rPr lang="fr-FR" sz="2000" dirty="0" smtClean="0"/>
              <a:t> et</a:t>
            </a:r>
          </a:p>
          <a:p>
            <a:r>
              <a:rPr lang="fr-FR" sz="2000" dirty="0" smtClean="0"/>
              <a:t>émergence du G12P[8]</a:t>
            </a:r>
            <a:endParaRPr lang="fr-FR" sz="2000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09035" y="4611688"/>
            <a:ext cx="1289135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sz="2000" b="1" dirty="0" smtClean="0"/>
              <a:t>spicules </a:t>
            </a:r>
            <a:endParaRPr lang="fr-FR" sz="2000" b="1" dirty="0"/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sz="2000" b="1" dirty="0"/>
              <a:t>de </a:t>
            </a:r>
            <a:r>
              <a:rPr lang="fr-FR" sz="2000" b="1" dirty="0" smtClean="0"/>
              <a:t>VP4 [P]</a:t>
            </a:r>
            <a:endParaRPr lang="fr-FR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753" y="92263"/>
            <a:ext cx="592510" cy="5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5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ROTAVIRUS : </a:t>
            </a:r>
            <a:r>
              <a:rPr lang="fr-FR" sz="3600" dirty="0" smtClean="0">
                <a:solidFill>
                  <a:srgbClr val="595959"/>
                </a:solidFill>
              </a:rPr>
              <a:t>surveillance &amp; saisonnalité</a:t>
            </a:r>
            <a:endParaRPr lang="fr-FR" sz="3600" dirty="0">
              <a:solidFill>
                <a:srgbClr val="595959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753" y="92263"/>
            <a:ext cx="592510" cy="5876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1" y="802005"/>
            <a:ext cx="4236115" cy="26834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179" y="3567483"/>
            <a:ext cx="5892800" cy="26009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2990" y="1782040"/>
            <a:ext cx="42282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Circulation: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 France: décembre - avril (pic février/mars)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 Espagne : décembre – février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Nord et Est Europe : avril/mai</a:t>
            </a:r>
          </a:p>
          <a:p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084168" y="2443759"/>
            <a:ext cx="2520840" cy="15613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7361" y="6168443"/>
            <a:ext cx="89289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dirty="0"/>
              <a:t>https://www.has-sante.fr/upload/docs/application/pdf/2022-07/recommandation_vaccinale_contre_les_infections_a_rotavirus_revision_de_la_strategie_vaccinale_et_det_2022-07-01_16-08-43_656.pdf</a:t>
            </a:r>
          </a:p>
        </p:txBody>
      </p:sp>
    </p:spTree>
    <p:extLst>
      <p:ext uri="{BB962C8B-B14F-4D97-AF65-F5344CB8AC3E}">
        <p14:creationId xmlns:p14="http://schemas.microsoft.com/office/powerpoint/2010/main" val="207438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itre 1"/>
          <p:cNvSpPr>
            <a:spLocks/>
          </p:cNvSpPr>
          <p:nvPr/>
        </p:nvSpPr>
        <p:spPr bwMode="auto">
          <a:xfrm>
            <a:off x="277180" y="90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200" dirty="0">
                <a:solidFill>
                  <a:srgbClr val="595959"/>
                </a:solidFill>
              </a:rPr>
              <a:t>ROTAVIRUS : </a:t>
            </a:r>
            <a:r>
              <a:rPr lang="fr-FR" sz="3200" b="1" dirty="0" smtClean="0">
                <a:solidFill>
                  <a:srgbClr val="595959"/>
                </a:solidFill>
              </a:rPr>
              <a:t>recommandation de vaccination</a:t>
            </a:r>
            <a:endParaRPr lang="fr-FR" sz="3200" b="1" dirty="0">
              <a:solidFill>
                <a:srgbClr val="59595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11720"/>
            <a:ext cx="565894" cy="5705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00" y="1912614"/>
            <a:ext cx="6664960" cy="32207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84" y="745223"/>
            <a:ext cx="2275840" cy="1066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980" y="5589240"/>
            <a:ext cx="4511040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361" y="6168443"/>
            <a:ext cx="89289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dirty="0"/>
              <a:t>https://www.has-sante.fr/upload/docs/application/pdf/2022-07/recommandation_vaccinale_contre_les_infections_a_rotavirus_revision_de_la_strategie_vaccinale_et_det_2022-07-01_16-08-43_656.pdf</a:t>
            </a:r>
          </a:p>
        </p:txBody>
      </p:sp>
      <p:sp>
        <p:nvSpPr>
          <p:cNvPr id="8" name="Ellipse 7"/>
          <p:cNvSpPr/>
          <p:nvPr/>
        </p:nvSpPr>
        <p:spPr>
          <a:xfrm>
            <a:off x="5508104" y="5589240"/>
            <a:ext cx="352839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9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76262" y="1233001"/>
            <a:ext cx="5616624" cy="1799609"/>
          </a:xfrm>
        </p:spPr>
        <p:txBody>
          <a:bodyPr/>
          <a:lstStyle/>
          <a:p>
            <a:pPr marL="285750" indent="-285750" defTabSz="762000" eaLnBrk="1" hangingPunct="1">
              <a:buFont typeface="Wingdings" pitchFamily="2" charset="2"/>
              <a:buNone/>
            </a:pPr>
            <a:r>
              <a:rPr lang="fr-FR" sz="2000" b="1" dirty="0" err="1" smtClean="0"/>
              <a:t>Rotateq</a:t>
            </a:r>
            <a:r>
              <a:rPr lang="en-US" sz="2000" b="1" dirty="0"/>
              <a:t>® </a:t>
            </a:r>
            <a:r>
              <a:rPr lang="en-US" sz="2000" b="1" dirty="0" smtClean="0"/>
              <a:t>(Merck Sharps &amp; </a:t>
            </a:r>
            <a:r>
              <a:rPr lang="en-US" sz="2000" b="1" dirty="0" err="1" smtClean="0"/>
              <a:t>Dohme</a:t>
            </a:r>
            <a:r>
              <a:rPr lang="en-US" sz="2000" b="1" dirty="0" smtClean="0"/>
              <a:t>) </a:t>
            </a:r>
          </a:p>
          <a:p>
            <a:pPr defTabSz="762000" eaLnBrk="1" hangingPunct="1">
              <a:buFont typeface="Wingdings" pitchFamily="2" charset="2"/>
              <a:buChar char="Ø"/>
            </a:pPr>
            <a:r>
              <a:rPr lang="fr-FR" sz="2000" dirty="0" smtClean="0"/>
              <a:t>Vaccin </a:t>
            </a:r>
            <a:r>
              <a:rPr lang="fr-FR" sz="2000" dirty="0"/>
              <a:t>pentavalent: 5 virus </a:t>
            </a:r>
            <a:r>
              <a:rPr lang="fr-FR" sz="2000" dirty="0" smtClean="0"/>
              <a:t>bovins recombinants exprimant les protéines de surface de </a:t>
            </a:r>
            <a:r>
              <a:rPr lang="fr-FR" sz="2000" dirty="0" err="1" smtClean="0"/>
              <a:t>rotavirus</a:t>
            </a:r>
            <a:r>
              <a:rPr lang="fr-FR" sz="2000" dirty="0" smtClean="0"/>
              <a:t> humains (VP7 de génotype </a:t>
            </a:r>
            <a:r>
              <a:rPr lang="fr-FR" sz="2000" b="1" dirty="0" smtClean="0"/>
              <a:t>G1 à G4</a:t>
            </a:r>
            <a:r>
              <a:rPr lang="fr-FR" sz="2000" dirty="0" smtClean="0"/>
              <a:t>) et VP4 de génotype </a:t>
            </a:r>
            <a:r>
              <a:rPr lang="fr-FR" sz="2000" b="1" dirty="0" smtClean="0"/>
              <a:t>P[8]</a:t>
            </a:r>
            <a:endParaRPr lang="fr-FR" sz="2000" b="1" dirty="0"/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1125538"/>
            <a:ext cx="23828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itre 1"/>
          <p:cNvSpPr>
            <a:spLocks/>
          </p:cNvSpPr>
          <p:nvPr/>
        </p:nvSpPr>
        <p:spPr bwMode="auto">
          <a:xfrm>
            <a:off x="395536" y="13995"/>
            <a:ext cx="8372026" cy="6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200" dirty="0">
                <a:solidFill>
                  <a:srgbClr val="595959"/>
                </a:solidFill>
              </a:rPr>
              <a:t>ROTAVIRUS : </a:t>
            </a:r>
            <a:r>
              <a:rPr lang="fr-FR" sz="3200" dirty="0" smtClean="0">
                <a:solidFill>
                  <a:srgbClr val="595959"/>
                </a:solidFill>
              </a:rPr>
              <a:t>vaccins vivants atténués (voie orale)</a:t>
            </a:r>
            <a:endParaRPr lang="fr-FR" sz="3200" dirty="0">
              <a:solidFill>
                <a:srgbClr val="595959"/>
              </a:solidFill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50" y="3717032"/>
            <a:ext cx="18399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3275856" y="4326930"/>
            <a:ext cx="57584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fr-FR" sz="2000" b="1" dirty="0" err="1"/>
              <a:t>Rotarix</a:t>
            </a:r>
            <a:r>
              <a:rPr lang="en-US" sz="2000" b="1" dirty="0"/>
              <a:t>®</a:t>
            </a:r>
            <a:r>
              <a:rPr lang="fr-FR" sz="2000" b="1" dirty="0"/>
              <a:t> (</a:t>
            </a:r>
            <a:r>
              <a:rPr lang="fr-FR" sz="2000" b="1" dirty="0" smtClean="0"/>
              <a:t>GSK)</a:t>
            </a:r>
            <a:endParaRPr lang="fr-FR" sz="2000" dirty="0"/>
          </a:p>
          <a:p>
            <a:pPr marL="342900" indent="-3429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000" dirty="0" smtClean="0"/>
              <a:t>Vaccin </a:t>
            </a:r>
            <a:r>
              <a:rPr lang="fr-FR" sz="2000" dirty="0"/>
              <a:t>monovalent </a:t>
            </a:r>
            <a:r>
              <a:rPr lang="fr-FR" sz="2000" dirty="0" smtClean="0"/>
              <a:t>issu </a:t>
            </a:r>
            <a:r>
              <a:rPr lang="fr-FR" sz="2000" dirty="0"/>
              <a:t>d</a:t>
            </a:r>
            <a:r>
              <a:rPr lang="fr-FR" altLang="fr-FR" sz="2000" dirty="0"/>
              <a:t>’</a:t>
            </a:r>
            <a:r>
              <a:rPr lang="fr-FR" sz="2000" dirty="0"/>
              <a:t>une souche humaine </a:t>
            </a:r>
            <a:r>
              <a:rPr lang="fr-FR" sz="2000" b="1" dirty="0"/>
              <a:t>G1P[8]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596871"/>
            <a:ext cx="612169" cy="6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692150"/>
            <a:ext cx="9037638" cy="5270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1800" b="1" dirty="0"/>
              <a:t>	</a:t>
            </a:r>
            <a:r>
              <a:rPr lang="fr-FR" sz="1800" dirty="0"/>
              <a:t>	</a:t>
            </a:r>
            <a:endParaRPr lang="fr-FR" sz="1800" u="sng" dirty="0">
              <a:solidFill>
                <a:srgbClr val="006600"/>
              </a:solidFill>
            </a:endParaRP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b="1" u="sng" dirty="0">
                <a:solidFill>
                  <a:srgbClr val="FF6600"/>
                </a:solidFill>
              </a:rPr>
              <a:t>Vaccins vivants par voie orale</a:t>
            </a:r>
            <a:r>
              <a:rPr lang="fr-FR" sz="1800" b="1" dirty="0">
                <a:solidFill>
                  <a:schemeClr val="accent6"/>
                </a:solidFill>
              </a:rPr>
              <a:t> </a:t>
            </a:r>
            <a:r>
              <a:rPr lang="fr-FR" sz="1800" b="1" dirty="0"/>
              <a:t>/ </a:t>
            </a:r>
            <a:r>
              <a:rPr lang="fr-FR" sz="1800" b="1" u="sng" dirty="0"/>
              <a:t>immunisation active</a:t>
            </a:r>
            <a:r>
              <a:rPr lang="fr-FR" sz="1800" u="sng" dirty="0"/>
              <a:t>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1800" dirty="0"/>
              <a:t>	(</a:t>
            </a:r>
            <a:r>
              <a:rPr lang="fr-FR" sz="1800" dirty="0" err="1"/>
              <a:t>Ac</a:t>
            </a:r>
            <a:r>
              <a:rPr lang="fr-FR" sz="1800" dirty="0"/>
              <a:t> neutralisants + </a:t>
            </a:r>
            <a:r>
              <a:rPr lang="fr-FR" sz="1800" b="1" dirty="0" err="1"/>
              <a:t>IgA</a:t>
            </a:r>
            <a:r>
              <a:rPr lang="fr-FR" sz="1800" dirty="0"/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dirty="0"/>
              <a:t>chez le nourrisson </a:t>
            </a:r>
            <a:r>
              <a:rPr lang="fr-FR" sz="1800" b="1" dirty="0"/>
              <a:t>à partir de 6 </a:t>
            </a:r>
            <a:r>
              <a:rPr lang="fr-FR" sz="1800" b="1" dirty="0" smtClean="0"/>
              <a:t>semaines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b="1" dirty="0" smtClean="0"/>
              <a:t>Vaccin vivant atténué donc contre-indiqué  en cas d’immunodépression</a:t>
            </a:r>
            <a:endParaRPr lang="fr-FR" sz="1800" b="1" dirty="0"/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b="1" dirty="0" err="1"/>
              <a:t>Rotarix</a:t>
            </a:r>
            <a:r>
              <a:rPr lang="fr-FR" sz="1800" b="1" dirty="0"/>
              <a:t>®: vaccin à 2 et 3 </a:t>
            </a:r>
            <a:r>
              <a:rPr lang="fr-FR" sz="1800" b="1" dirty="0" smtClean="0"/>
              <a:t>mois </a:t>
            </a:r>
            <a:r>
              <a:rPr lang="fr-FR" sz="1800" dirty="0" smtClean="0"/>
              <a:t>(avant 6 mois)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b="1" dirty="0" err="1" smtClean="0"/>
              <a:t>Rotateq</a:t>
            </a:r>
            <a:r>
              <a:rPr lang="fr-FR" sz="1800" b="1" dirty="0"/>
              <a:t>®: vaccin à 2, 3, 4 </a:t>
            </a:r>
            <a:r>
              <a:rPr lang="fr-FR" sz="1800" b="1" dirty="0" smtClean="0"/>
              <a:t>mois </a:t>
            </a:r>
            <a:r>
              <a:rPr lang="fr-FR" sz="1800" dirty="0" smtClean="0"/>
              <a:t>(avant 8 mois)</a:t>
            </a:r>
            <a:endParaRPr lang="fr-FR" sz="1800" dirty="0"/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dirty="0"/>
              <a:t>confère une protection &gt;85 % vis à vis des infections sévères à rotavirus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dirty="0">
                <a:sym typeface="Symbol" pitchFamily="18" charset="2"/>
              </a:rPr>
              <a:t>effet secondaires mineurs et </a:t>
            </a:r>
            <a:r>
              <a:rPr lang="fr-FR" sz="1800" b="1" dirty="0">
                <a:sym typeface="Symbol" pitchFamily="18" charset="2"/>
              </a:rPr>
              <a:t>invaginations intestinales aigues (IIA):</a:t>
            </a:r>
            <a:endParaRPr lang="fr-FR" sz="1800" dirty="0">
              <a:sym typeface="Symbol" pitchFamily="18" charset="2"/>
            </a:endParaRP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dirty="0">
                <a:sym typeface="Symbol" pitchFamily="18" charset="2"/>
              </a:rPr>
              <a:t>accès de pleurs, vomissements, refus de s</a:t>
            </a:r>
            <a:r>
              <a:rPr lang="fr-FR" altLang="fr-FR" sz="1800" dirty="0">
                <a:sym typeface="Symbol" pitchFamily="18" charset="2"/>
              </a:rPr>
              <a:t>’</a:t>
            </a:r>
            <a:r>
              <a:rPr lang="fr-FR" sz="1800" dirty="0">
                <a:sym typeface="Symbol" pitchFamily="18" charset="2"/>
              </a:rPr>
              <a:t>alimenter dans les 7j suivant l</a:t>
            </a:r>
            <a:r>
              <a:rPr lang="fr-FR" altLang="fr-FR" sz="1800" dirty="0">
                <a:sym typeface="Symbol" pitchFamily="18" charset="2"/>
              </a:rPr>
              <a:t>’</a:t>
            </a:r>
            <a:r>
              <a:rPr lang="fr-FR" sz="1800" dirty="0">
                <a:sym typeface="Symbol" pitchFamily="18" charset="2"/>
              </a:rPr>
              <a:t>administration du vaccin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b="1" dirty="0">
                <a:sym typeface="Symbol" pitchFamily="18" charset="2"/>
              </a:rPr>
              <a:t>informer de ce risque pour prise en charge: du lavement à l</a:t>
            </a:r>
            <a:r>
              <a:rPr lang="fr-FR" altLang="fr-FR" sz="1800" b="1" dirty="0">
                <a:sym typeface="Symbol" pitchFamily="18" charset="2"/>
              </a:rPr>
              <a:t>’</a:t>
            </a:r>
            <a:r>
              <a:rPr lang="fr-FR" sz="1800" b="1" dirty="0">
                <a:sym typeface="Symbol" pitchFamily="18" charset="2"/>
              </a:rPr>
              <a:t>intervention chirurgicale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r-FR" sz="1800" u="sng" dirty="0"/>
              <a:t>Association possible</a:t>
            </a:r>
            <a:r>
              <a:rPr lang="fr-FR" sz="1800" dirty="0"/>
              <a:t> aux autres vaccins pédiatriques homologués antiviraux et antibactériens (y compris le vaccin anti-</a:t>
            </a:r>
            <a:r>
              <a:rPr lang="fr-FR" sz="1800" dirty="0" err="1"/>
              <a:t>pneumoccocique</a:t>
            </a:r>
            <a:r>
              <a:rPr lang="fr-FR" sz="1800" dirty="0"/>
              <a:t> et les vaccins hexavalents)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ROTAVIRUS : </a:t>
            </a:r>
            <a:r>
              <a:rPr lang="fr-FR" sz="3600" dirty="0" smtClean="0">
                <a:solidFill>
                  <a:srgbClr val="595959"/>
                </a:solidFill>
              </a:rPr>
              <a:t>schéma de vaccination</a:t>
            </a:r>
            <a:endParaRPr lang="fr-FR" sz="3600" dirty="0">
              <a:solidFill>
                <a:srgbClr val="59595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11720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ROTAVIRUS : </a:t>
            </a:r>
            <a:r>
              <a:rPr lang="fr-FR" sz="3600" dirty="0" smtClean="0">
                <a:solidFill>
                  <a:srgbClr val="595959"/>
                </a:solidFill>
              </a:rPr>
              <a:t>Vaccination</a:t>
            </a:r>
            <a:endParaRPr lang="fr-FR" sz="3600" dirty="0">
              <a:solidFill>
                <a:srgbClr val="59595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11720"/>
            <a:ext cx="565894" cy="57053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/>
          <a:srcRect l="11740" t="40741" r="16997" b="20106"/>
          <a:stretch/>
        </p:blipFill>
        <p:spPr bwMode="auto">
          <a:xfrm>
            <a:off x="107504" y="1700808"/>
            <a:ext cx="8928992" cy="3066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93922" y="6093296"/>
            <a:ext cx="2733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Extrait du calendrier de vaccination 2025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0011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 idx="4294967295"/>
          </p:nvPr>
        </p:nvSpPr>
        <p:spPr>
          <a:xfrm>
            <a:off x="827088" y="-26988"/>
            <a:ext cx="8229600" cy="792163"/>
          </a:xfrm>
        </p:spPr>
        <p:txBody>
          <a:bodyPr/>
          <a:lstStyle/>
          <a:p>
            <a:pPr algn="l" eaLnBrk="1" hangingPunct="1"/>
            <a:r>
              <a:rPr lang="fr-FR" sz="4000" dirty="0">
                <a:solidFill>
                  <a:schemeClr val="accent6"/>
                </a:solidFill>
              </a:rPr>
              <a:t>A RETENIR / Virus des gastroentérites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4294967295"/>
          </p:nvPr>
        </p:nvSpPr>
        <p:spPr>
          <a:xfrm>
            <a:off x="369888" y="980728"/>
            <a:ext cx="8640638" cy="4896544"/>
          </a:xfrm>
        </p:spPr>
        <p:txBody>
          <a:bodyPr/>
          <a:lstStyle/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dirty="0"/>
              <a:t>Virus </a:t>
            </a:r>
            <a:r>
              <a:rPr lang="fr-FR" sz="1800" b="1" dirty="0">
                <a:solidFill>
                  <a:srgbClr val="FF6600"/>
                </a:solidFill>
              </a:rPr>
              <a:t>nus résistants</a:t>
            </a:r>
            <a:r>
              <a:rPr lang="fr-FR" sz="1800" dirty="0">
                <a:solidFill>
                  <a:srgbClr val="FF6600"/>
                </a:solidFill>
              </a:rPr>
              <a:t> </a:t>
            </a:r>
            <a:r>
              <a:rPr lang="fr-FR" sz="1800" dirty="0"/>
              <a:t>dans l</a:t>
            </a:r>
            <a:r>
              <a:rPr lang="fr-FR" altLang="fr-FR" sz="1800" dirty="0"/>
              <a:t>’</a:t>
            </a:r>
            <a:r>
              <a:rPr lang="fr-FR" sz="1800" dirty="0"/>
              <a:t>environnement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dirty="0"/>
              <a:t>Transmission </a:t>
            </a:r>
            <a:r>
              <a:rPr lang="fr-FR" sz="1800" b="1" dirty="0">
                <a:solidFill>
                  <a:srgbClr val="FF6600"/>
                </a:solidFill>
              </a:rPr>
              <a:t>fécale-orale</a:t>
            </a:r>
            <a:r>
              <a:rPr lang="fr-FR" sz="1800" dirty="0">
                <a:solidFill>
                  <a:srgbClr val="FF6600"/>
                </a:solidFill>
              </a:rPr>
              <a:t> </a:t>
            </a:r>
            <a:r>
              <a:rPr lang="fr-FR" sz="1800" b="1" dirty="0">
                <a:solidFill>
                  <a:srgbClr val="FF6600"/>
                </a:solidFill>
              </a:rPr>
              <a:t>indirecte</a:t>
            </a:r>
            <a:r>
              <a:rPr lang="fr-FR" sz="1800" dirty="0">
                <a:solidFill>
                  <a:srgbClr val="FF6600"/>
                </a:solidFill>
              </a:rPr>
              <a:t> et </a:t>
            </a:r>
            <a:r>
              <a:rPr lang="fr-FR" sz="1800" b="1" dirty="0">
                <a:solidFill>
                  <a:srgbClr val="FF6600"/>
                </a:solidFill>
              </a:rPr>
              <a:t>de personne à personne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dirty="0"/>
              <a:t>Tropisme intestinal : malabsorption et diarrhées sécrétoires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>
                <a:solidFill>
                  <a:srgbClr val="FF6600"/>
                </a:solidFill>
              </a:rPr>
              <a:t>Vomissements, diarrhées, ± fièvre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/>
              <a:t>Diagnostic clinique</a:t>
            </a:r>
            <a:r>
              <a:rPr lang="fr-FR" sz="1800" dirty="0"/>
              <a:t>, </a:t>
            </a:r>
            <a:r>
              <a:rPr lang="fr-FR" sz="1800" dirty="0" smtClean="0"/>
              <a:t>virologique si </a:t>
            </a:r>
            <a:r>
              <a:rPr lang="fr-FR" sz="1800" b="1" dirty="0" smtClean="0"/>
              <a:t>cas </a:t>
            </a:r>
            <a:r>
              <a:rPr lang="fr-FR" sz="1800" b="1" dirty="0"/>
              <a:t>graves ou </a:t>
            </a:r>
            <a:r>
              <a:rPr lang="fr-FR" sz="1800" b="1" dirty="0" smtClean="0"/>
              <a:t>épidémies</a:t>
            </a:r>
            <a:r>
              <a:rPr lang="fr-FR" sz="1800" dirty="0" smtClean="0"/>
              <a:t> </a:t>
            </a:r>
            <a:r>
              <a:rPr lang="fr-FR" sz="1800" dirty="0"/>
              <a:t>: détection antigène ou génome</a:t>
            </a:r>
          </a:p>
          <a:p>
            <a:pPr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>
                <a:solidFill>
                  <a:srgbClr val="FF6600"/>
                </a:solidFill>
              </a:rPr>
              <a:t>Rotavirus</a:t>
            </a:r>
            <a:r>
              <a:rPr lang="fr-FR" sz="1800" dirty="0"/>
              <a:t>: </a:t>
            </a:r>
            <a:r>
              <a:rPr lang="fr-FR" sz="1800" b="1" dirty="0"/>
              <a:t>enfants avant 2 ans surtout, immunodéprimés et personnes âgées</a:t>
            </a:r>
            <a:r>
              <a:rPr lang="fr-FR" sz="1800" dirty="0"/>
              <a:t>, épidémies hivernales. Morbidité et mortalité importante dans les </a:t>
            </a:r>
            <a:r>
              <a:rPr lang="fr-FR" sz="1800" b="1" dirty="0" smtClean="0"/>
              <a:t>PVD</a:t>
            </a:r>
            <a:r>
              <a:rPr lang="fr-FR" sz="1800" dirty="0" smtClean="0"/>
              <a:t> </a:t>
            </a:r>
          </a:p>
          <a:p>
            <a:pPr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 smtClean="0"/>
              <a:t>Adénovirus F40, F41 </a:t>
            </a:r>
            <a:r>
              <a:rPr lang="fr-FR" sz="1800" dirty="0"/>
              <a:t>: enfants </a:t>
            </a:r>
            <a:r>
              <a:rPr lang="fr-FR" sz="1800" dirty="0" smtClean="0"/>
              <a:t>surtout, incubation et symptômes prolongés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 err="1" smtClean="0">
                <a:solidFill>
                  <a:srgbClr val="FF6600"/>
                </a:solidFill>
              </a:rPr>
              <a:t>Norovirus</a:t>
            </a:r>
            <a:r>
              <a:rPr lang="fr-FR" sz="1800" b="1" dirty="0" smtClean="0"/>
              <a:t> </a:t>
            </a:r>
            <a:r>
              <a:rPr lang="fr-FR" sz="1800" b="1" dirty="0"/>
              <a:t>: tous les </a:t>
            </a:r>
            <a:r>
              <a:rPr lang="fr-FR" sz="1800" b="1" dirty="0" smtClean="0"/>
              <a:t>âges, enfants et épidémies collectivités</a:t>
            </a:r>
            <a:r>
              <a:rPr lang="fr-FR" sz="1800" dirty="0" smtClean="0"/>
              <a:t> 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 err="1" smtClean="0"/>
              <a:t>Astrovirus</a:t>
            </a:r>
            <a:r>
              <a:rPr lang="fr-FR" sz="1800" dirty="0"/>
              <a:t>: symptômes plus modérés, communautés enfant et personnes </a:t>
            </a:r>
            <a:r>
              <a:rPr lang="fr-FR" sz="1800" dirty="0" smtClean="0"/>
              <a:t>âgées</a:t>
            </a:r>
            <a:r>
              <a:rPr lang="fr-FR" sz="1800" dirty="0" smtClean="0">
                <a:sym typeface="Wingdings" pitchFamily="2" charset="2"/>
              </a:rPr>
              <a:t> </a:t>
            </a: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 smtClean="0">
                <a:sym typeface="Wingdings" pitchFamily="2" charset="2"/>
              </a:rPr>
              <a:t>Prévention </a:t>
            </a:r>
            <a:r>
              <a:rPr lang="fr-FR" sz="1800" b="1" dirty="0">
                <a:sym typeface="Wingdings" pitchFamily="2" charset="2"/>
              </a:rPr>
              <a:t>: </a:t>
            </a:r>
            <a:r>
              <a:rPr lang="fr-FR" sz="1800" b="1" dirty="0" smtClean="0">
                <a:solidFill>
                  <a:srgbClr val="FF6600"/>
                </a:solidFill>
                <a:sym typeface="Wingdings" pitchFamily="2" charset="2"/>
              </a:rPr>
              <a:t>hygiène et lavage </a:t>
            </a:r>
            <a:r>
              <a:rPr lang="fr-FR" sz="1800" b="1" dirty="0">
                <a:solidFill>
                  <a:srgbClr val="FF6600"/>
                </a:solidFill>
                <a:sym typeface="Wingdings" pitchFamily="2" charset="2"/>
              </a:rPr>
              <a:t>des </a:t>
            </a:r>
            <a:r>
              <a:rPr lang="fr-FR" sz="1800" b="1" dirty="0" smtClean="0">
                <a:solidFill>
                  <a:srgbClr val="FF6600"/>
                </a:solidFill>
                <a:sym typeface="Wingdings" pitchFamily="2" charset="2"/>
              </a:rPr>
              <a:t>mains, vaccination recommandée contre les </a:t>
            </a:r>
            <a:r>
              <a:rPr lang="fr-FR" sz="1800" b="1" dirty="0" err="1" smtClean="0">
                <a:solidFill>
                  <a:srgbClr val="FF6600"/>
                </a:solidFill>
                <a:sym typeface="Wingdings" pitchFamily="2" charset="2"/>
              </a:rPr>
              <a:t>rotavirus</a:t>
            </a:r>
            <a:endParaRPr lang="fr-FR" sz="1800" b="1" dirty="0" smtClean="0">
              <a:solidFill>
                <a:srgbClr val="FF6600"/>
              </a:solidFill>
              <a:sym typeface="Wingdings" pitchFamily="2" charset="2"/>
            </a:endParaRPr>
          </a:p>
          <a:p>
            <a:pPr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800" b="1" dirty="0" smtClean="0">
                <a:sym typeface="Wingdings" pitchFamily="2" charset="2"/>
              </a:rPr>
              <a:t>Traitements : </a:t>
            </a:r>
            <a:r>
              <a:rPr lang="fr-FR" sz="1800" b="1" u="sng" dirty="0" smtClean="0">
                <a:solidFill>
                  <a:srgbClr val="FF6600"/>
                </a:solidFill>
                <a:sym typeface="Wingdings" pitchFamily="2" charset="2"/>
              </a:rPr>
              <a:t>Evaluer le risque de </a:t>
            </a:r>
            <a:r>
              <a:rPr lang="fr-FR" sz="1800" b="1" u="sng" dirty="0" err="1" smtClean="0">
                <a:solidFill>
                  <a:srgbClr val="FF6600"/>
                </a:solidFill>
                <a:sym typeface="Wingdings" pitchFamily="2" charset="2"/>
              </a:rPr>
              <a:t>deshydratation</a:t>
            </a:r>
            <a:r>
              <a:rPr lang="fr-FR" sz="1800" b="1" u="sng" dirty="0" smtClean="0">
                <a:solidFill>
                  <a:srgbClr val="FF6600"/>
                </a:solidFill>
                <a:sym typeface="Wingdings" pitchFamily="2" charset="2"/>
              </a:rPr>
              <a:t> </a:t>
            </a:r>
            <a:r>
              <a:rPr lang="fr-FR" sz="1800" b="1" dirty="0" smtClean="0">
                <a:solidFill>
                  <a:srgbClr val="FF6600"/>
                </a:solidFill>
                <a:sym typeface="Wingdings" pitchFamily="2" charset="2"/>
              </a:rPr>
              <a:t>et administrer solutés </a:t>
            </a:r>
            <a:r>
              <a:rPr lang="fr-FR" sz="1800" b="1" dirty="0">
                <a:solidFill>
                  <a:srgbClr val="FF6600"/>
                </a:solidFill>
                <a:sym typeface="Wingdings" pitchFamily="2" charset="2"/>
              </a:rPr>
              <a:t>de réhydratation </a:t>
            </a:r>
            <a:r>
              <a:rPr lang="fr-FR" sz="1800" b="1" dirty="0" smtClean="0">
                <a:solidFill>
                  <a:srgbClr val="FF6600"/>
                </a:solidFill>
                <a:sym typeface="Wingdings" pitchFamily="2" charset="2"/>
              </a:rPr>
              <a:t>orale ou IV</a:t>
            </a:r>
            <a:endParaRPr lang="fr-FR" sz="1800" b="1" dirty="0">
              <a:solidFill>
                <a:srgbClr val="FF6600"/>
              </a:solidFill>
              <a:sym typeface="Wingdings" pitchFamily="2" charset="2"/>
            </a:endParaRPr>
          </a:p>
          <a:p>
            <a:pPr eaLnBrk="1" hangingPunct="1">
              <a:buClr>
                <a:srgbClr val="F79646"/>
              </a:buClr>
              <a:buFont typeface="Courier New" pitchFamily="49" charset="0"/>
              <a:buChar char="o"/>
            </a:pPr>
            <a:endParaRPr lang="fr-FR" sz="1800" b="1" dirty="0">
              <a:solidFill>
                <a:srgbClr val="FF9933"/>
              </a:solidFill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5536" y="65881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2302078" y="6115050"/>
            <a:ext cx="6408712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8820472" y="908720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10800000" flipV="1">
            <a:off x="188913" y="836712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Picture 3" descr="D:\Donnée 2\Monique\Appels à projets 2012-2013\Diaporama LYON EST\a-reten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330200"/>
            <a:ext cx="3857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6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5488"/>
            <a:ext cx="3557588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En 3 jours, </a:t>
            </a:r>
          </a:p>
          <a:p>
            <a:pPr>
              <a:spcBef>
                <a:spcPct val="50000"/>
              </a:spcBef>
            </a:pPr>
            <a:r>
              <a:rPr lang="fr-FR" sz="2400" b="1"/>
              <a:t>un pêcheur malade a contaminé</a:t>
            </a:r>
          </a:p>
          <a:p>
            <a:pPr>
              <a:spcBef>
                <a:spcPct val="50000"/>
              </a:spcBef>
            </a:pPr>
            <a:r>
              <a:rPr lang="fr-FR" sz="2400" b="1"/>
              <a:t>23 000 bourriches d</a:t>
            </a:r>
            <a:r>
              <a:rPr lang="fr-FR" altLang="fr-FR" sz="2400" b="1"/>
              <a:t>’</a:t>
            </a:r>
            <a:r>
              <a:rPr lang="fr-FR" sz="2400" b="1"/>
              <a:t>huîtres </a:t>
            </a:r>
          </a:p>
          <a:p>
            <a:pPr>
              <a:spcBef>
                <a:spcPct val="50000"/>
              </a:spcBef>
            </a:pPr>
            <a:r>
              <a:rPr lang="fr-FR" sz="2400" b="1"/>
              <a:t>vendues dans 14 pays </a:t>
            </a:r>
          </a:p>
          <a:p>
            <a:pPr>
              <a:spcBef>
                <a:spcPct val="50000"/>
              </a:spcBef>
            </a:pPr>
            <a:r>
              <a:rPr lang="fr-FR" sz="2400" b="1"/>
              <a:t>avec une seule souche de norovirus !!!!</a:t>
            </a:r>
          </a:p>
        </p:txBody>
      </p:sp>
    </p:spTree>
    <p:extLst>
      <p:ext uri="{BB962C8B-B14F-4D97-AF65-F5344CB8AC3E}">
        <p14:creationId xmlns:p14="http://schemas.microsoft.com/office/powerpoint/2010/main" val="1362540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m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0"/>
            <a:ext cx="576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412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3213" y="-26988"/>
            <a:ext cx="8229600" cy="7921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REFERENCES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 </a:t>
            </a:r>
          </a:p>
        </p:txBody>
      </p:sp>
      <p:sp>
        <p:nvSpPr>
          <p:cNvPr id="47106" name="Espace réservé du contenu 2"/>
          <p:cNvSpPr>
            <a:spLocks noGrp="1"/>
          </p:cNvSpPr>
          <p:nvPr>
            <p:ph idx="4294967295"/>
          </p:nvPr>
        </p:nvSpPr>
        <p:spPr>
          <a:xfrm>
            <a:off x="215900" y="981075"/>
            <a:ext cx="8748713" cy="4824413"/>
          </a:xfrm>
        </p:spPr>
        <p:txBody>
          <a:bodyPr/>
          <a:lstStyle/>
          <a:p>
            <a:pPr marL="0" indent="0" eaLnBrk="1" hangingPunct="1">
              <a:buClr>
                <a:srgbClr val="F79646"/>
              </a:buClr>
              <a:buFont typeface="Arial" pitchFamily="34" charset="0"/>
              <a:buNone/>
            </a:pPr>
            <a:endParaRPr lang="fr-FR" sz="1400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 smtClean="0">
                <a:hlinkClick r:id="rId2"/>
              </a:rPr>
              <a:t> http</a:t>
            </a:r>
            <a:r>
              <a:rPr lang="fr-FR" sz="1400" dirty="0">
                <a:hlinkClick r:id="rId2"/>
              </a:rPr>
              <a:t>://www.microbes-edu.org/</a:t>
            </a:r>
            <a:endParaRPr lang="fr-FR" sz="1400" dirty="0"/>
          </a:p>
          <a:p>
            <a:pPr marL="0" indent="0"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 smtClean="0">
                <a:hlinkClick r:id="rId3"/>
              </a:rPr>
              <a:t> http</a:t>
            </a:r>
            <a:r>
              <a:rPr lang="fr-FR" sz="1400" dirty="0">
                <a:hlinkClick r:id="rId3"/>
              </a:rPr>
              <a:t>://</a:t>
            </a:r>
            <a:r>
              <a:rPr lang="fr-FR" sz="1400" dirty="0" smtClean="0">
                <a:hlinkClick r:id="rId3"/>
              </a:rPr>
              <a:t>www.inpes.sante.fr/10000/themes/vaccination/guide-vaccination-2012/pdf/GuideVaccinations2012_Vaccination_contre_le_rotavirus.pdf</a:t>
            </a:r>
            <a:endParaRPr lang="fr-FR" sz="1400" dirty="0" smtClean="0"/>
          </a:p>
          <a:p>
            <a:pPr marL="0" indent="0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/>
              <a:t> </a:t>
            </a:r>
            <a:r>
              <a:rPr lang="fr-FR" sz="1400" dirty="0">
                <a:hlinkClick r:id="rId4"/>
              </a:rPr>
              <a:t>http://</a:t>
            </a:r>
            <a:r>
              <a:rPr lang="fr-FR" sz="1400" dirty="0" smtClean="0">
                <a:hlinkClick r:id="rId4"/>
              </a:rPr>
              <a:t>www.cnr-ve.org/index000.html</a:t>
            </a:r>
            <a:endParaRPr lang="fr-FR" sz="1400" dirty="0"/>
          </a:p>
          <a:p>
            <a:pPr marL="0" indent="0"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 smtClean="0"/>
              <a:t> </a:t>
            </a:r>
            <a:r>
              <a:rPr lang="fr-FR" sz="1400" dirty="0" smtClean="0">
                <a:hlinkClick r:id="rId5"/>
              </a:rPr>
              <a:t>http</a:t>
            </a:r>
            <a:r>
              <a:rPr lang="fr-FR" sz="1400" dirty="0">
                <a:hlinkClick r:id="rId5"/>
              </a:rPr>
              <a:t>://</a:t>
            </a:r>
            <a:r>
              <a:rPr lang="fr-FR" sz="1400" dirty="0" smtClean="0">
                <a:hlinkClick r:id="rId5"/>
              </a:rPr>
              <a:t>www.jppediatrie.com/pdf/sem-vaccin-2009/JPP09_4_Pothier.pdf</a:t>
            </a:r>
            <a:endParaRPr lang="fr-FR" sz="1400" dirty="0" smtClean="0"/>
          </a:p>
          <a:p>
            <a:pPr marL="0" indent="0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 smtClean="0"/>
              <a:t> </a:t>
            </a:r>
            <a:r>
              <a:rPr lang="fr-FR" sz="1400" dirty="0" smtClean="0">
                <a:hlinkClick r:id="rId6"/>
              </a:rPr>
              <a:t>https</a:t>
            </a:r>
            <a:r>
              <a:rPr lang="fr-FR" sz="1400" dirty="0">
                <a:hlinkClick r:id="rId6"/>
              </a:rPr>
              <a:t>://</a:t>
            </a:r>
            <a:r>
              <a:rPr lang="fr-FR" sz="1400" dirty="0" smtClean="0">
                <a:hlinkClick r:id="rId6"/>
              </a:rPr>
              <a:t>www.has-sante.fr/upload/docs/application/pdf/2022-07/recommandation_vaccinale_contre_les_infections_a_rotavirus_revision_de_la_strategie_vaccinale_et_det_2022-07-01_16-08-43_656.pdf</a:t>
            </a:r>
            <a:endParaRPr lang="fr-FR" sz="1400" dirty="0" smtClean="0"/>
          </a:p>
          <a:p>
            <a:pPr marL="0" indent="0">
              <a:buClr>
                <a:srgbClr val="F79646"/>
              </a:buClr>
              <a:buFont typeface="Courier New" pitchFamily="49" charset="0"/>
              <a:buChar char="o"/>
            </a:pPr>
            <a:endParaRPr lang="fr-FR" sz="1400" dirty="0"/>
          </a:p>
          <a:p>
            <a:pPr marL="0" indent="0" eaLnBrk="1" hangingPunct="1">
              <a:buClr>
                <a:srgbClr val="F79646"/>
              </a:buClr>
              <a:buFont typeface="Courier New" pitchFamily="49" charset="0"/>
              <a:buChar char="o"/>
            </a:pPr>
            <a:endParaRPr lang="fr-FR" sz="1400" dirty="0"/>
          </a:p>
          <a:p>
            <a:pPr marL="0" indent="0" eaLnBrk="1" hangingPunct="1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 smtClean="0"/>
              <a:t> </a:t>
            </a:r>
            <a:r>
              <a:rPr lang="fr-FR" sz="1400" dirty="0" err="1" smtClean="0"/>
              <a:t>Parashar</a:t>
            </a:r>
            <a:r>
              <a:rPr lang="fr-FR" sz="1400" dirty="0" smtClean="0"/>
              <a:t> </a:t>
            </a:r>
            <a:r>
              <a:rPr lang="fr-FR" sz="1400" dirty="0"/>
              <a:t>U.D., Burton A., </a:t>
            </a:r>
            <a:r>
              <a:rPr lang="fr-FR" sz="1400" dirty="0" err="1"/>
              <a:t>Lanata</a:t>
            </a:r>
            <a:r>
              <a:rPr lang="fr-FR" sz="1400" dirty="0"/>
              <a:t> C., </a:t>
            </a:r>
            <a:r>
              <a:rPr lang="fr-FR" sz="1400" dirty="0" err="1"/>
              <a:t>Boschi</a:t>
            </a:r>
            <a:r>
              <a:rPr lang="fr-FR" sz="1400" dirty="0"/>
              <a:t>-Pinto C., Shibuya K., Steele D., Birmingham M., Glass R.I. Global </a:t>
            </a:r>
            <a:r>
              <a:rPr lang="fr-FR" sz="1400" dirty="0" err="1"/>
              <a:t>mortality</a:t>
            </a:r>
            <a:r>
              <a:rPr lang="fr-FR" sz="1400" dirty="0"/>
              <a:t> </a:t>
            </a:r>
            <a:r>
              <a:rPr lang="fr-FR" sz="1400" dirty="0" err="1"/>
              <a:t>associated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rotavirus</a:t>
            </a:r>
            <a:r>
              <a:rPr lang="fr-FR" sz="1400" dirty="0"/>
              <a:t> </a:t>
            </a:r>
            <a:r>
              <a:rPr lang="fr-FR" sz="1400" dirty="0" err="1"/>
              <a:t>disease</a:t>
            </a:r>
            <a:r>
              <a:rPr lang="fr-FR" sz="1400" dirty="0"/>
              <a:t> </a:t>
            </a:r>
            <a:r>
              <a:rPr lang="fr-FR" sz="1400" dirty="0" err="1"/>
              <a:t>among</a:t>
            </a:r>
            <a:r>
              <a:rPr lang="fr-FR" sz="1400" dirty="0"/>
              <a:t> </a:t>
            </a:r>
            <a:r>
              <a:rPr lang="fr-FR" sz="1400" dirty="0" err="1"/>
              <a:t>children</a:t>
            </a:r>
            <a:r>
              <a:rPr lang="fr-FR" sz="1400" dirty="0"/>
              <a:t> in 2004. The Journal of </a:t>
            </a:r>
            <a:r>
              <a:rPr lang="fr-FR" sz="1400" dirty="0" err="1"/>
              <a:t>Infectious</a:t>
            </a:r>
            <a:r>
              <a:rPr lang="fr-FR" sz="1400" dirty="0"/>
              <a:t>  </a:t>
            </a:r>
            <a:r>
              <a:rPr lang="fr-FR" sz="1400" dirty="0" err="1"/>
              <a:t>Diseases</a:t>
            </a:r>
            <a:r>
              <a:rPr lang="fr-FR" sz="1400" dirty="0"/>
              <a:t> 200 (2009) S9-15.</a:t>
            </a:r>
          </a:p>
          <a:p>
            <a:pPr marL="0" indent="0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dirty="0" smtClean="0"/>
              <a:t> </a:t>
            </a:r>
            <a:r>
              <a:rPr lang="fr-FR" sz="1400" dirty="0"/>
              <a:t>REMIC Référentiel en microbiologie médicale (5</a:t>
            </a:r>
            <a:r>
              <a:rPr lang="fr-FR" sz="1400" baseline="30000" dirty="0"/>
              <a:t>ème</a:t>
            </a:r>
            <a:r>
              <a:rPr lang="fr-FR" sz="1400" dirty="0"/>
              <a:t> édition 2015, 5.2)</a:t>
            </a:r>
          </a:p>
          <a:p>
            <a:pPr marL="0" indent="0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1400" b="1" dirty="0"/>
              <a:t>Traité de Virologie Médicale 2</a:t>
            </a:r>
            <a:r>
              <a:rPr lang="fr-FR" sz="1400" b="1" baseline="30000" dirty="0"/>
              <a:t>ème</a:t>
            </a:r>
            <a:r>
              <a:rPr lang="fr-FR" sz="1400" b="1" dirty="0"/>
              <a:t> édition – Chapitre 36 – Virus des Gastro-entérites: </a:t>
            </a:r>
            <a:r>
              <a:rPr lang="fr-FR" sz="1400" b="1" dirty="0" err="1"/>
              <a:t>rotavirus</a:t>
            </a:r>
            <a:r>
              <a:rPr lang="fr-FR" sz="1400" b="1" dirty="0"/>
              <a:t> et Norovirus. Alexis de Rougemont</a:t>
            </a:r>
          </a:p>
          <a:p>
            <a:pPr marL="0" indent="0" eaLnBrk="1" hangingPunct="1">
              <a:buClr>
                <a:srgbClr val="F79646"/>
              </a:buClr>
              <a:buNone/>
            </a:pPr>
            <a:endParaRPr lang="fr-FR" sz="1400" dirty="0" smtClean="0"/>
          </a:p>
          <a:p>
            <a:pPr marL="0" indent="0" eaLnBrk="1" hangingPunct="1">
              <a:buClr>
                <a:srgbClr val="F79646"/>
              </a:buClr>
              <a:buNone/>
            </a:pPr>
            <a:endParaRPr lang="fr-FR" sz="1400" dirty="0"/>
          </a:p>
          <a:p>
            <a:pPr marL="0" indent="0" eaLnBrk="1" hangingPunct="1">
              <a:buClr>
                <a:srgbClr val="F79646"/>
              </a:buClr>
              <a:buFont typeface="Courier New" pitchFamily="49" charset="0"/>
              <a:buChar char="o"/>
            </a:pPr>
            <a:endParaRPr lang="fr-FR" sz="14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776" y="836612"/>
            <a:ext cx="8640960" cy="54006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sz="1600" b="1" dirty="0">
                <a:solidFill>
                  <a:srgbClr val="FF6600"/>
                </a:solidFill>
                <a:cs typeface="Arial" pitchFamily="34" charset="0"/>
              </a:rPr>
              <a:t>VIRUS =&gt;  responsables de 80% des cas de Gastro entérites aiguës (GEA) dans les pays </a:t>
            </a:r>
            <a:r>
              <a:rPr lang="fr-FR" sz="1600" b="1" dirty="0" smtClean="0">
                <a:solidFill>
                  <a:srgbClr val="FF6600"/>
                </a:solidFill>
                <a:cs typeface="Arial" pitchFamily="34" charset="0"/>
              </a:rPr>
              <a:t>développés..</a:t>
            </a:r>
            <a:endParaRPr lang="fr-FR" sz="1600" b="1" dirty="0">
              <a:solidFill>
                <a:srgbClr val="FF660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1600" b="1" dirty="0" smtClean="0">
                <a:cs typeface="Arial" pitchFamily="34" charset="0"/>
              </a:rPr>
              <a:t>2</a:t>
            </a:r>
            <a:r>
              <a:rPr lang="fr-FR" sz="1600" b="1" baseline="30000" dirty="0" smtClean="0">
                <a:cs typeface="Arial" pitchFamily="34" charset="0"/>
              </a:rPr>
              <a:t>ème</a:t>
            </a:r>
            <a:r>
              <a:rPr lang="fr-FR" sz="1600" b="1" dirty="0" smtClean="0">
                <a:cs typeface="Arial" pitchFamily="34" charset="0"/>
              </a:rPr>
              <a:t> </a:t>
            </a:r>
            <a:r>
              <a:rPr lang="fr-FR" sz="1600" b="1" dirty="0">
                <a:cs typeface="Arial" pitchFamily="34" charset="0"/>
              </a:rPr>
              <a:t>cause de morbidité </a:t>
            </a:r>
            <a:r>
              <a:rPr lang="fr-FR" sz="1600" b="1" dirty="0" smtClean="0">
                <a:cs typeface="Arial" pitchFamily="34" charset="0"/>
              </a:rPr>
              <a:t>(après </a:t>
            </a:r>
            <a:r>
              <a:rPr lang="fr-FR" sz="1600" b="1" dirty="0">
                <a:cs typeface="Arial" pitchFamily="34" charset="0"/>
              </a:rPr>
              <a:t>les infections </a:t>
            </a:r>
            <a:r>
              <a:rPr lang="fr-FR" sz="1600" b="1" dirty="0" smtClean="0">
                <a:cs typeface="Arial" pitchFamily="34" charset="0"/>
              </a:rPr>
              <a:t>respiratoires)</a:t>
            </a:r>
            <a:endParaRPr lang="fr-FR" sz="1600" b="1" dirty="0"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fr-FR" sz="1600" b="1" dirty="0" smtClean="0">
                <a:cs typeface="Arial" pitchFamily="34" charset="0"/>
              </a:rPr>
              <a:t>Dans le monde la </a:t>
            </a:r>
            <a:r>
              <a:rPr lang="fr-FR" sz="1600" b="1" dirty="0">
                <a:cs typeface="Arial" pitchFamily="34" charset="0"/>
              </a:rPr>
              <a:t>diarrhée tue 525 000 enfants âgés de moins de 5 ans chaque </a:t>
            </a:r>
            <a:r>
              <a:rPr lang="fr-FR" sz="1600" b="1" dirty="0" smtClean="0">
                <a:cs typeface="Arial" pitchFamily="34" charset="0"/>
              </a:rPr>
              <a:t>année</a:t>
            </a:r>
          </a:p>
          <a:p>
            <a:pPr lvl="2">
              <a:lnSpc>
                <a:spcPct val="120000"/>
              </a:lnSpc>
            </a:pPr>
            <a:r>
              <a:rPr lang="fr-FR" sz="1200" b="1" dirty="0" smtClean="0">
                <a:cs typeface="Arial" pitchFamily="34" charset="0"/>
              </a:rPr>
              <a:t>en 2013</a:t>
            </a:r>
            <a:r>
              <a:rPr lang="fr-FR" sz="1200" dirty="0" smtClean="0">
                <a:cs typeface="Arial" pitchFamily="34" charset="0"/>
              </a:rPr>
              <a:t>: </a:t>
            </a:r>
            <a:r>
              <a:rPr lang="fr-FR" sz="1200" dirty="0" err="1" smtClean="0">
                <a:cs typeface="Arial" pitchFamily="34" charset="0"/>
              </a:rPr>
              <a:t>rotavirus</a:t>
            </a:r>
            <a:r>
              <a:rPr lang="fr-FR" sz="1200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&gt; 200 </a:t>
            </a:r>
            <a:r>
              <a:rPr lang="fr-FR" sz="1200" b="1" dirty="0">
                <a:cs typeface="Arial" pitchFamily="34" charset="0"/>
              </a:rPr>
              <a:t>000 DC/ </a:t>
            </a:r>
            <a:r>
              <a:rPr lang="fr-FR" sz="1200" b="1" dirty="0" smtClean="0">
                <a:cs typeface="Arial" pitchFamily="34" charset="0"/>
              </a:rPr>
              <a:t>an</a:t>
            </a:r>
            <a:r>
              <a:rPr lang="fr-FR" sz="1200" dirty="0" smtClean="0">
                <a:cs typeface="Arial" pitchFamily="34" charset="0"/>
              </a:rPr>
              <a:t>, norovirus </a:t>
            </a:r>
            <a:r>
              <a:rPr lang="fr-FR" sz="1200" b="1" dirty="0" smtClean="0">
                <a:cs typeface="Arial" pitchFamily="34" charset="0"/>
              </a:rPr>
              <a:t>: 70 000 à 200 000 DC/ an</a:t>
            </a:r>
            <a:r>
              <a:rPr lang="fr-FR" sz="1200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chez </a:t>
            </a:r>
            <a:r>
              <a:rPr lang="fr-FR" sz="1200" b="1" dirty="0">
                <a:cs typeface="Arial" pitchFamily="34" charset="0"/>
              </a:rPr>
              <a:t>enfants &lt; 5 </a:t>
            </a:r>
            <a:r>
              <a:rPr lang="fr-FR" sz="1200" b="1" dirty="0" smtClean="0">
                <a:cs typeface="Arial" pitchFamily="34" charset="0"/>
              </a:rPr>
              <a:t>ans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600" b="1" dirty="0" smtClean="0">
                <a:cs typeface="Arial" pitchFamily="34" charset="0"/>
              </a:rPr>
              <a:t>France</a:t>
            </a:r>
            <a:r>
              <a:rPr lang="fr-FR" sz="1600" dirty="0">
                <a:cs typeface="Arial" pitchFamily="34" charset="0"/>
              </a:rPr>
              <a:t>: </a:t>
            </a:r>
            <a:endParaRPr lang="fr-FR" sz="1600" dirty="0" smtClean="0">
              <a:cs typeface="Arial" pitchFamily="34" charset="0"/>
            </a:endParaRPr>
          </a:p>
          <a:p>
            <a:pPr lvl="2">
              <a:lnSpc>
                <a:spcPct val="120000"/>
              </a:lnSpc>
            </a:pPr>
            <a:r>
              <a:rPr lang="fr-FR" sz="1400" dirty="0" smtClean="0">
                <a:cs typeface="Arial" pitchFamily="34" charset="0"/>
              </a:rPr>
              <a:t>&gt; 20 millions d’épisodes par an </a:t>
            </a:r>
            <a:r>
              <a:rPr lang="fr-FR" sz="1400" dirty="0" smtClean="0">
                <a:cs typeface="Arial" pitchFamily="34" charset="0"/>
                <a:sym typeface="Wingdings" panose="05000000000000000000" pitchFamily="2" charset="2"/>
              </a:rPr>
              <a:t> 1,4 à 4 millions de consultations en MG (données Santé Publique France)</a:t>
            </a:r>
            <a:endParaRPr lang="fr-FR" sz="1400" dirty="0" smtClean="0">
              <a:cs typeface="Arial" pitchFamily="34" charset="0"/>
            </a:endParaRPr>
          </a:p>
          <a:p>
            <a:pPr lvl="2">
              <a:lnSpc>
                <a:spcPct val="120000"/>
              </a:lnSpc>
            </a:pPr>
            <a:r>
              <a:rPr lang="fr-FR" sz="1400" dirty="0" smtClean="0">
                <a:cs typeface="Arial" pitchFamily="34" charset="0"/>
              </a:rPr>
              <a:t>18 </a:t>
            </a:r>
            <a:r>
              <a:rPr lang="fr-FR" sz="1400" dirty="0">
                <a:cs typeface="Arial" pitchFamily="34" charset="0"/>
              </a:rPr>
              <a:t>000 hospitalisations / an et </a:t>
            </a:r>
            <a:r>
              <a:rPr lang="fr-FR" sz="1400" b="1" dirty="0">
                <a:cs typeface="Arial" pitchFamily="34" charset="0"/>
              </a:rPr>
              <a:t>7 à 20 DC / </a:t>
            </a:r>
            <a:r>
              <a:rPr lang="fr-FR" sz="1400" b="1" dirty="0" smtClean="0">
                <a:cs typeface="Arial" pitchFamily="34" charset="0"/>
              </a:rPr>
              <a:t>an et 1</a:t>
            </a:r>
            <a:r>
              <a:rPr lang="fr-FR" sz="1400" b="1" baseline="30000" dirty="0" smtClean="0">
                <a:cs typeface="Arial" pitchFamily="34" charset="0"/>
              </a:rPr>
              <a:t>ère</a:t>
            </a:r>
            <a:r>
              <a:rPr lang="fr-FR" sz="1400" b="1" dirty="0" smtClean="0">
                <a:cs typeface="Arial" pitchFamily="34" charset="0"/>
              </a:rPr>
              <a:t> cause d’infection nosocomiale en pédiatrie</a:t>
            </a:r>
            <a:endParaRPr lang="fr-FR" sz="1400" b="1" dirty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600" b="1" dirty="0">
                <a:cs typeface="Arial" pitchFamily="34" charset="0"/>
              </a:rPr>
              <a:t>un des premiers motifs de consultation </a:t>
            </a:r>
            <a:r>
              <a:rPr lang="fr-FR" sz="1600" dirty="0">
                <a:cs typeface="Arial" pitchFamily="34" charset="0"/>
              </a:rPr>
              <a:t>en médecine et principalement en </a:t>
            </a:r>
            <a:r>
              <a:rPr lang="fr-FR" sz="1600" b="1" dirty="0">
                <a:cs typeface="Arial" pitchFamily="34" charset="0"/>
              </a:rPr>
              <a:t>pédiatrie: impact économique </a:t>
            </a:r>
            <a:r>
              <a:rPr lang="fr-FR" sz="1600" dirty="0">
                <a:cs typeface="Arial" pitchFamily="34" charset="0"/>
              </a:rPr>
              <a:t>important dans </a:t>
            </a:r>
            <a:r>
              <a:rPr lang="fr-FR" sz="1600" dirty="0" smtClean="0">
                <a:cs typeface="Arial" pitchFamily="34" charset="0"/>
              </a:rPr>
              <a:t>les pays </a:t>
            </a:r>
            <a:r>
              <a:rPr lang="fr-FR" sz="1600" dirty="0">
                <a:cs typeface="Arial" pitchFamily="34" charset="0"/>
              </a:rPr>
              <a:t>développés</a:t>
            </a:r>
            <a:endParaRPr lang="fr-FR" sz="1600" b="1" dirty="0"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600" dirty="0" smtClean="0">
                <a:cs typeface="Arial" pitchFamily="34" charset="0"/>
              </a:rPr>
              <a:t>il existe une </a:t>
            </a:r>
            <a:r>
              <a:rPr lang="fr-FR" sz="1600" b="1" dirty="0" smtClean="0">
                <a:cs typeface="Arial" pitchFamily="34" charset="0"/>
              </a:rPr>
              <a:t>vaccination </a:t>
            </a:r>
            <a:r>
              <a:rPr lang="fr-FR" sz="1600" dirty="0" smtClean="0">
                <a:cs typeface="Arial" pitchFamily="34" charset="0"/>
              </a:rPr>
              <a:t>depuis 2006 </a:t>
            </a:r>
            <a:r>
              <a:rPr lang="fr-FR" sz="1600" b="1" dirty="0" smtClean="0">
                <a:cs typeface="Arial" pitchFamily="34" charset="0"/>
              </a:rPr>
              <a:t>(virus atténué per os - efficacité de 85% contre les formes sévères)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600" b="1" dirty="0" smtClean="0">
                <a:cs typeface="Arial" pitchFamily="34" charset="0"/>
              </a:rPr>
              <a:t>diminution de 80% du recours aux soins et à l’hospitalisation selon les pays.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600" dirty="0" smtClean="0">
                <a:cs typeface="Arial" pitchFamily="34" charset="0"/>
              </a:rPr>
              <a:t>intérêt dans PVD mais coût : nouveaux vaccins en développement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600" b="1" dirty="0" smtClean="0">
                <a:cs typeface="Arial" pitchFamily="34" charset="0"/>
              </a:rPr>
              <a:t>En France recommandation de vaccination par la HAS </a:t>
            </a:r>
            <a:r>
              <a:rPr lang="fr-FR" sz="1600" dirty="0" smtClean="0">
                <a:cs typeface="Arial" pitchFamily="34" charset="0"/>
              </a:rPr>
              <a:t>: à nouveau depuis </a:t>
            </a:r>
            <a:r>
              <a:rPr lang="fr-FR" sz="1600" b="1" dirty="0" smtClean="0">
                <a:cs typeface="Arial" pitchFamily="34" charset="0"/>
              </a:rPr>
              <a:t>23/06/2022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200" dirty="0" smtClean="0">
                <a:cs typeface="Arial" pitchFamily="34" charset="0"/>
              </a:rPr>
              <a:t>Tergiversations antérieures : recommandations en 2013 puis stop recommandation en 2015</a:t>
            </a:r>
            <a:endParaRPr lang="fr-FR" sz="1200" dirty="0"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fr-FR" sz="1600" dirty="0"/>
          </a:p>
        </p:txBody>
      </p:sp>
      <p:sp>
        <p:nvSpPr>
          <p:cNvPr id="17410" name="Titre 1"/>
          <p:cNvSpPr>
            <a:spLocks/>
          </p:cNvSpPr>
          <p:nvPr/>
        </p:nvSpPr>
        <p:spPr bwMode="auto">
          <a:xfrm>
            <a:off x="107950" y="44450"/>
            <a:ext cx="8964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200">
                <a:solidFill>
                  <a:srgbClr val="595959"/>
                </a:solidFill>
              </a:rPr>
              <a:t>Les gastro-entérites aiguës (GEA) virales : généralités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688975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7475" y="3179539"/>
            <a:ext cx="3617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200" i="1" dirty="0" err="1">
                <a:latin typeface="+mn-lt"/>
                <a:cs typeface="Arial" charset="0"/>
              </a:rPr>
              <a:t>Reoviridae</a:t>
            </a:r>
            <a:r>
              <a:rPr lang="fr-FR" sz="2200" i="1" dirty="0">
                <a:latin typeface="+mn-lt"/>
                <a:cs typeface="Arial" charset="0"/>
              </a:rPr>
              <a:t> </a:t>
            </a:r>
            <a:r>
              <a:rPr lang="fr-FR" sz="2200" dirty="0">
                <a:latin typeface="+mn-lt"/>
                <a:cs typeface="Arial" charset="0"/>
              </a:rPr>
              <a:t>- </a:t>
            </a:r>
            <a:r>
              <a:rPr lang="fr-FR" sz="2200" b="1" u="sng" dirty="0" err="1">
                <a:latin typeface="+mn-lt"/>
                <a:cs typeface="Arial" charset="0"/>
              </a:rPr>
              <a:t>Rotavirus</a:t>
            </a:r>
            <a:endParaRPr lang="fr-FR" sz="2200" b="1" u="sng" dirty="0">
              <a:latin typeface="+mn-lt"/>
              <a:cs typeface="Arial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48150" y="3122389"/>
            <a:ext cx="4500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200" i="1" dirty="0" err="1">
                <a:latin typeface="+mn-lt"/>
                <a:ea typeface="+mn-ea"/>
                <a:cs typeface="Arial" charset="0"/>
              </a:rPr>
              <a:t>Caliciviridae</a:t>
            </a:r>
            <a:r>
              <a:rPr lang="fr-FR" sz="2200" dirty="0">
                <a:latin typeface="+mn-lt"/>
                <a:ea typeface="+mn-ea"/>
                <a:cs typeface="Arial" charset="0"/>
              </a:rPr>
              <a:t> -</a:t>
            </a:r>
            <a:r>
              <a:rPr lang="fr-FR" sz="2200" b="1" dirty="0">
                <a:latin typeface="+mn-lt"/>
                <a:ea typeface="+mn-ea"/>
                <a:cs typeface="Arial" charset="0"/>
              </a:rPr>
              <a:t> </a:t>
            </a:r>
            <a:r>
              <a:rPr lang="fr-FR" sz="2200" b="1" u="sng" dirty="0" err="1">
                <a:latin typeface="+mn-lt"/>
                <a:ea typeface="+mn-ea"/>
                <a:cs typeface="Arial" charset="0"/>
              </a:rPr>
              <a:t>Norovirus</a:t>
            </a:r>
            <a:r>
              <a:rPr lang="fr-FR" sz="2200" b="1" dirty="0">
                <a:latin typeface="+mn-lt"/>
                <a:ea typeface="+mn-ea"/>
                <a:cs typeface="Arial" charset="0"/>
              </a:rPr>
              <a:t> </a:t>
            </a:r>
            <a:r>
              <a:rPr lang="fr-FR" sz="2200" dirty="0">
                <a:latin typeface="+mn-lt"/>
                <a:ea typeface="+mn-ea"/>
                <a:cs typeface="Arial" charset="0"/>
              </a:rPr>
              <a:t>et </a:t>
            </a:r>
            <a:r>
              <a:rPr lang="fr-FR" sz="2200" dirty="0" err="1">
                <a:latin typeface="+mn-lt"/>
                <a:ea typeface="+mn-ea"/>
                <a:cs typeface="Arial" charset="0"/>
              </a:rPr>
              <a:t>Sapovirus</a:t>
            </a:r>
            <a:endParaRPr lang="fr-FR" sz="22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9388" y="5824314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200" i="1" dirty="0" err="1">
                <a:latin typeface="+mn-lt"/>
                <a:cs typeface="Arial" charset="0"/>
              </a:rPr>
              <a:t>Astroviridae</a:t>
            </a:r>
            <a:r>
              <a:rPr lang="fr-FR" sz="2200" dirty="0">
                <a:latin typeface="+mn-lt"/>
                <a:cs typeface="Arial" charset="0"/>
              </a:rPr>
              <a:t> - </a:t>
            </a:r>
            <a:r>
              <a:rPr lang="fr-FR" sz="2200" b="1" dirty="0" err="1">
                <a:latin typeface="+mn-lt"/>
                <a:cs typeface="Arial" charset="0"/>
              </a:rPr>
              <a:t>Astrovirus</a:t>
            </a:r>
            <a:endParaRPr lang="fr-FR" sz="2200" b="1" dirty="0">
              <a:latin typeface="+mn-lt"/>
              <a:cs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11638" y="5824314"/>
            <a:ext cx="4537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200" i="1" dirty="0" err="1">
                <a:latin typeface="+mn-lt"/>
                <a:cs typeface="Arial" charset="0"/>
              </a:rPr>
              <a:t>Adenoviridae</a:t>
            </a:r>
            <a:r>
              <a:rPr lang="fr-FR" sz="2200" dirty="0">
                <a:latin typeface="+mn-lt"/>
                <a:cs typeface="Arial" charset="0"/>
              </a:rPr>
              <a:t> -</a:t>
            </a:r>
            <a:r>
              <a:rPr lang="fr-FR" sz="2200" b="1" dirty="0">
                <a:latin typeface="+mn-lt"/>
                <a:cs typeface="Arial" charset="0"/>
              </a:rPr>
              <a:t> </a:t>
            </a:r>
            <a:r>
              <a:rPr lang="fr-FR" sz="2200" b="1" dirty="0" err="1">
                <a:latin typeface="+mn-lt"/>
                <a:cs typeface="Arial" charset="0"/>
              </a:rPr>
              <a:t>Adenovirus</a:t>
            </a:r>
            <a:r>
              <a:rPr lang="fr-FR" sz="2200" b="1" dirty="0">
                <a:latin typeface="+mn-lt"/>
                <a:cs typeface="Arial" charset="0"/>
              </a:rPr>
              <a:t> </a:t>
            </a:r>
            <a:r>
              <a:rPr lang="fr-FR" sz="2200" b="1" dirty="0" smtClean="0">
                <a:latin typeface="+mn-lt"/>
                <a:cs typeface="Arial" charset="0"/>
              </a:rPr>
              <a:t>F40 </a:t>
            </a:r>
            <a:r>
              <a:rPr lang="fr-FR" sz="2200" b="1" dirty="0">
                <a:latin typeface="+mn-lt"/>
                <a:cs typeface="Arial" charset="0"/>
              </a:rPr>
              <a:t>et </a:t>
            </a:r>
            <a:r>
              <a:rPr lang="fr-FR" sz="2200" b="1" dirty="0" smtClean="0">
                <a:latin typeface="+mn-lt"/>
                <a:cs typeface="Arial" charset="0"/>
              </a:rPr>
              <a:t>F41</a:t>
            </a:r>
            <a:endParaRPr lang="fr-FR" sz="2200" b="1" dirty="0">
              <a:latin typeface="+mn-lt"/>
              <a:cs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itre 1"/>
          <p:cNvSpPr>
            <a:spLocks/>
          </p:cNvSpPr>
          <p:nvPr/>
        </p:nvSpPr>
        <p:spPr bwMode="auto">
          <a:xfrm>
            <a:off x="250825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Structure des principaux virus des </a:t>
            </a:r>
            <a:r>
              <a:rPr lang="fr-FR" sz="3600" dirty="0" smtClean="0">
                <a:solidFill>
                  <a:srgbClr val="595959"/>
                </a:solidFill>
              </a:rPr>
              <a:t>GEA</a:t>
            </a:r>
            <a:endParaRPr lang="fr-FR" sz="3600" dirty="0">
              <a:solidFill>
                <a:srgbClr val="595959"/>
              </a:solidFill>
            </a:endParaRPr>
          </a:p>
        </p:txBody>
      </p:sp>
      <p:pic>
        <p:nvPicPr>
          <p:cNvPr id="19463" name="Imag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09452"/>
            <a:ext cx="17716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mage 15"/>
          <p:cNvPicPr>
            <a:picLocks noChangeAspect="1"/>
          </p:cNvPicPr>
          <p:nvPr/>
        </p:nvPicPr>
        <p:blipFill>
          <a:blip r:embed="rId4" cstate="print"/>
          <a:srcRect t="14911" b="4456"/>
          <a:stretch>
            <a:fillRect/>
          </a:stretch>
        </p:blipFill>
        <p:spPr bwMode="auto">
          <a:xfrm>
            <a:off x="5526088" y="1196752"/>
            <a:ext cx="178276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Image 16"/>
          <p:cNvPicPr>
            <a:picLocks noChangeAspect="1"/>
          </p:cNvPicPr>
          <p:nvPr/>
        </p:nvPicPr>
        <p:blipFill>
          <a:blip r:embed="rId5" cstate="print"/>
          <a:srcRect t="25079"/>
          <a:stretch>
            <a:fillRect/>
          </a:stretch>
        </p:blipFill>
        <p:spPr bwMode="auto">
          <a:xfrm>
            <a:off x="1044575" y="3735164"/>
            <a:ext cx="2159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Image 17"/>
          <p:cNvPicPr>
            <a:picLocks noChangeAspect="1"/>
          </p:cNvPicPr>
          <p:nvPr/>
        </p:nvPicPr>
        <p:blipFill>
          <a:blip r:embed="rId6" cstate="print"/>
          <a:srcRect l="8208" t="10138" r="10464" b="9790"/>
          <a:stretch>
            <a:fillRect/>
          </a:stretch>
        </p:blipFill>
        <p:spPr bwMode="auto">
          <a:xfrm>
            <a:off x="5651500" y="3701827"/>
            <a:ext cx="180022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"/>
          <p:cNvSpPr>
            <a:spLocks noChangeArrowheads="1"/>
          </p:cNvSpPr>
          <p:nvPr/>
        </p:nvSpPr>
        <p:spPr bwMode="auto">
          <a:xfrm>
            <a:off x="6396576" y="6402265"/>
            <a:ext cx="2459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/>
              <a:t>http://www.microbes-edu.org/</a:t>
            </a:r>
          </a:p>
        </p:txBody>
      </p:sp>
      <p:sp>
        <p:nvSpPr>
          <p:cNvPr id="19468" name="ZoneTexte 1"/>
          <p:cNvSpPr txBox="1">
            <a:spLocks noChangeArrowheads="1"/>
          </p:cNvSpPr>
          <p:nvPr/>
        </p:nvSpPr>
        <p:spPr bwMode="auto">
          <a:xfrm>
            <a:off x="1558223" y="745862"/>
            <a:ext cx="5667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Aspect en MET </a:t>
            </a:r>
            <a:r>
              <a:rPr lang="fr-FR" b="1" dirty="0" smtClean="0">
                <a:sym typeface="Wingdings" pitchFamily="2" charset="2"/>
              </a:rPr>
              <a:t> dénomination de la famille de ces virus</a:t>
            </a:r>
          </a:p>
          <a:p>
            <a:pPr algn="ctr"/>
            <a:r>
              <a:rPr lang="fr-FR" b="1" dirty="0" smtClean="0">
                <a:solidFill>
                  <a:srgbClr val="FF6600"/>
                </a:solidFill>
                <a:sym typeface="Wingdings" pitchFamily="2" charset="2"/>
              </a:rPr>
              <a:t>Virus NUS</a:t>
            </a:r>
            <a:endParaRPr lang="fr-FR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152400" y="820932"/>
            <a:ext cx="866775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9933"/>
                </a:solidFill>
              </a:rPr>
              <a:t>virus </a:t>
            </a:r>
            <a:r>
              <a:rPr lang="fr-FR" b="1" u="sng" dirty="0" smtClean="0">
                <a:solidFill>
                  <a:srgbClr val="FF9933"/>
                </a:solidFill>
              </a:rPr>
              <a:t>NUS</a:t>
            </a:r>
            <a:r>
              <a:rPr lang="fr-FR" dirty="0" smtClean="0"/>
              <a:t>= </a:t>
            </a:r>
            <a:r>
              <a:rPr lang="fr-FR" dirty="0"/>
              <a:t>résistants en milieu extérieur et aux agents de désinfection (chlore, ozone, UV)</a:t>
            </a:r>
            <a:endParaRPr lang="fr-FR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accent6"/>
                </a:solidFill>
              </a:rPr>
              <a:t>Transmission </a:t>
            </a:r>
            <a:r>
              <a:rPr lang="fr-FR" b="1" dirty="0" smtClean="0">
                <a:solidFill>
                  <a:schemeClr val="accent6"/>
                </a:solidFill>
              </a:rPr>
              <a:t>fécale/orale: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accent6"/>
                </a:solidFill>
              </a:rPr>
              <a:t>directe de personnes à personnes / </a:t>
            </a:r>
            <a:r>
              <a:rPr lang="fr-FR" b="1" dirty="0">
                <a:solidFill>
                  <a:schemeClr val="accent6"/>
                </a:solidFill>
              </a:rPr>
              <a:t>mains </a:t>
            </a:r>
            <a:r>
              <a:rPr lang="fr-FR" b="1" dirty="0" smtClean="0">
                <a:solidFill>
                  <a:schemeClr val="accent6"/>
                </a:solidFill>
              </a:rPr>
              <a:t>sales et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accent6"/>
                </a:solidFill>
              </a:rPr>
              <a:t>indirecte / environnement contaminé (végétaux, coquillages, etc.)</a:t>
            </a:r>
            <a:endParaRPr lang="fr-FR" b="1" dirty="0">
              <a:solidFill>
                <a:schemeClr val="accent6"/>
              </a:solidFill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dirty="0"/>
              <a:t> </a:t>
            </a:r>
            <a:r>
              <a:rPr lang="fr-FR" b="1" dirty="0" err="1"/>
              <a:t>infectivité</a:t>
            </a:r>
            <a:r>
              <a:rPr lang="fr-FR" b="1" dirty="0"/>
              <a:t> élevée</a:t>
            </a:r>
            <a:r>
              <a:rPr lang="fr-FR" dirty="0"/>
              <a:t>  (10 à 100 particules virales suffisent)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dirty="0"/>
              <a:t> </a:t>
            </a:r>
            <a:r>
              <a:rPr lang="fr-FR" b="1" dirty="0"/>
              <a:t>grande quantité</a:t>
            </a:r>
            <a:r>
              <a:rPr lang="fr-FR" dirty="0"/>
              <a:t> de virus dans les selles </a:t>
            </a:r>
            <a:r>
              <a:rPr lang="fr-FR" dirty="0" smtClean="0"/>
              <a:t>(&gt;10</a:t>
            </a:r>
            <a:r>
              <a:rPr lang="fr-FR" baseline="30000" dirty="0" smtClean="0"/>
              <a:t>10</a:t>
            </a:r>
            <a:r>
              <a:rPr lang="fr-FR" dirty="0" smtClean="0"/>
              <a:t> </a:t>
            </a:r>
            <a:r>
              <a:rPr lang="fr-FR" dirty="0"/>
              <a:t>virus /ml de selles)</a:t>
            </a:r>
          </a:p>
        </p:txBody>
      </p:sp>
      <p:pic>
        <p:nvPicPr>
          <p:cNvPr id="20482" name="Ima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67756"/>
            <a:ext cx="47529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Epidémiologie généralités (1)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6576257" y="6443663"/>
            <a:ext cx="24590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/>
              <a:t>http://www.microbes-edu.org/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62" y="93663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onomneige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82550"/>
            <a:ext cx="14255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84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45518"/>
              </p:ext>
            </p:extLst>
          </p:nvPr>
        </p:nvGraphicFramePr>
        <p:xfrm>
          <a:off x="1698378" y="1948944"/>
          <a:ext cx="5040560" cy="3350063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Virus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Fréquence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Rotavirus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&gt;50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 des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diarrhées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infectieuses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du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nourrisson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et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jeune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enfant*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Caliciviridae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(surtout les </a:t>
                      </a: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Norovirus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85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des GEA non bactériennes tous âges confondus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cause de GEA de l’enfant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Adénovirus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F40/F41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à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Astrovirus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à 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26" name="Titre 1"/>
          <p:cNvSpPr>
            <a:spLocks/>
          </p:cNvSpPr>
          <p:nvPr/>
        </p:nvSpPr>
        <p:spPr bwMode="auto">
          <a:xfrm>
            <a:off x="250825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rgbClr val="595959"/>
                </a:solidFill>
              </a:rPr>
              <a:t>Epidémiologie généralités (2)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473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587220" y="836853"/>
            <a:ext cx="7992888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fr-FR" dirty="0"/>
              <a:t>	</a:t>
            </a:r>
            <a:r>
              <a:rPr lang="fr-FR" b="1" dirty="0"/>
              <a:t>taux de mortalité associée au </a:t>
            </a:r>
            <a:r>
              <a:rPr lang="fr-FR" b="1" dirty="0" err="1"/>
              <a:t>rotavirus</a:t>
            </a:r>
            <a:r>
              <a:rPr lang="fr-FR" b="1" dirty="0"/>
              <a:t> chez les enfants &lt; 5 </a:t>
            </a:r>
            <a:r>
              <a:rPr lang="fr-FR" b="1" dirty="0" smtClean="0"/>
              <a:t>ans en 2013</a:t>
            </a:r>
          </a:p>
        </p:txBody>
      </p:sp>
      <p:sp>
        <p:nvSpPr>
          <p:cNvPr id="22530" name="Titre 1"/>
          <p:cNvSpPr>
            <a:spLocks/>
          </p:cNvSpPr>
          <p:nvPr/>
        </p:nvSpPr>
        <p:spPr bwMode="auto">
          <a:xfrm>
            <a:off x="3032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Epidémiologie : </a:t>
            </a:r>
            <a:r>
              <a:rPr lang="fr-FR" sz="3600" dirty="0" smtClean="0">
                <a:solidFill>
                  <a:srgbClr val="595959"/>
                </a:solidFill>
              </a:rPr>
              <a:t>ROTAVIRUS </a:t>
            </a:r>
            <a:r>
              <a:rPr lang="fr-FR" sz="3600" dirty="0">
                <a:solidFill>
                  <a:srgbClr val="595959"/>
                </a:solidFill>
              </a:rPr>
              <a:t>(1)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68144" y="5948469"/>
            <a:ext cx="3048879" cy="43204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altLang="fr-FR" sz="1200" b="1" dirty="0" err="1" smtClean="0">
                <a:latin typeface="+mn-lt"/>
              </a:rPr>
              <a:t>Données</a:t>
            </a:r>
            <a:r>
              <a:rPr lang="en-GB" altLang="fr-FR" sz="1200" b="1" dirty="0" smtClean="0">
                <a:latin typeface="+mn-lt"/>
              </a:rPr>
              <a:t> OMS 2016</a:t>
            </a:r>
          </a:p>
          <a:p>
            <a:pPr>
              <a:defRPr/>
            </a:pPr>
            <a:r>
              <a:rPr lang="en-GB" altLang="fr-FR" sz="1200" b="1" dirty="0" smtClean="0">
                <a:latin typeface="+mn-lt"/>
              </a:rPr>
              <a:t>Crawford et al., Nat Rev Dis Primers  2018</a:t>
            </a:r>
            <a:endParaRPr lang="en-GB" altLang="fr-FR" sz="1200" b="1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7" y="1235077"/>
            <a:ext cx="8017228" cy="4459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167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À l’échelle mondiale, l’eau salubre manque à environ 780 millions d’êtres humains et 2,5 milliards n’ont pas accès à un assainissement de base. Les diarrhées infectieuses sont courantes dans tous les pays en développement.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73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15913" y="1052513"/>
            <a:ext cx="8459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dirty="0"/>
              <a:t>touche surtout </a:t>
            </a:r>
            <a:r>
              <a:rPr lang="fr-FR" sz="2000" b="1" dirty="0">
                <a:solidFill>
                  <a:srgbClr val="FF6600"/>
                </a:solidFill>
              </a:rPr>
              <a:t>les enfants entre 6 mois et 2 ans: </a:t>
            </a:r>
            <a:r>
              <a:rPr lang="fr-FR" sz="2000" dirty="0"/>
              <a:t>90% des enfants de 3 ans ont des anticorps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/>
              <a:t>Immunodéprimés et personnes </a:t>
            </a:r>
            <a:r>
              <a:rPr lang="fr-FR" sz="2000" b="1" dirty="0" smtClean="0"/>
              <a:t>âgées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b="1" dirty="0"/>
          </a:p>
        </p:txBody>
      </p:sp>
      <p:sp>
        <p:nvSpPr>
          <p:cNvPr id="23554" name="Titre 1"/>
          <p:cNvSpPr>
            <a:spLocks/>
          </p:cNvSpPr>
          <p:nvPr/>
        </p:nvSpPr>
        <p:spPr bwMode="auto">
          <a:xfrm>
            <a:off x="250825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>
                <a:solidFill>
                  <a:srgbClr val="595959"/>
                </a:solidFill>
              </a:rPr>
              <a:t>Epidémiologie </a:t>
            </a:r>
            <a:r>
              <a:rPr lang="fr-FR" sz="3600" dirty="0" smtClean="0">
                <a:solidFill>
                  <a:srgbClr val="595959"/>
                </a:solidFill>
              </a:rPr>
              <a:t>ROTAVIRUS </a:t>
            </a:r>
            <a:r>
              <a:rPr lang="fr-FR" sz="3600" dirty="0">
                <a:solidFill>
                  <a:srgbClr val="595959"/>
                </a:solidFill>
              </a:rPr>
              <a:t>(2)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23528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395288" y="2636838"/>
            <a:ext cx="83708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sz="2000" b="1" dirty="0"/>
              <a:t>En France</a:t>
            </a:r>
            <a:r>
              <a:rPr lang="fr-FR" sz="2000" dirty="0"/>
              <a:t>,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/>
              <a:t> principale </a:t>
            </a:r>
            <a:r>
              <a:rPr lang="fr-FR" sz="2000" dirty="0"/>
              <a:t>cause d</a:t>
            </a:r>
            <a:r>
              <a:rPr lang="fr-FR" altLang="fr-FR" sz="2000" dirty="0"/>
              <a:t>’</a:t>
            </a:r>
            <a:r>
              <a:rPr lang="fr-FR" altLang="ja-JP" sz="2000" b="1" dirty="0"/>
              <a:t>hospitalisation</a:t>
            </a:r>
            <a:r>
              <a:rPr lang="fr-FR" altLang="ja-JP" sz="2000" dirty="0"/>
              <a:t> des nourrissons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/>
              <a:t> 1ère </a:t>
            </a:r>
            <a:r>
              <a:rPr lang="fr-FR" sz="2000" dirty="0"/>
              <a:t>cause </a:t>
            </a:r>
            <a:r>
              <a:rPr lang="fr-FR" sz="2000" b="1" dirty="0"/>
              <a:t>d</a:t>
            </a:r>
            <a:r>
              <a:rPr lang="fr-FR" altLang="fr-FR" sz="2000" b="1" dirty="0"/>
              <a:t>’</a:t>
            </a:r>
            <a:r>
              <a:rPr lang="fr-FR" sz="2000" b="1" dirty="0"/>
              <a:t>infections nosocomiales pédiatriques</a:t>
            </a:r>
            <a:endParaRPr lang="fr-FR" sz="2000" dirty="0"/>
          </a:p>
          <a:p>
            <a:pPr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b="1" dirty="0" smtClean="0"/>
              <a:t> </a:t>
            </a:r>
            <a:r>
              <a:rPr lang="fr-FR" sz="2000" dirty="0" smtClean="0"/>
              <a:t>décembre </a:t>
            </a:r>
            <a:r>
              <a:rPr lang="fr-FR" sz="2000" dirty="0"/>
              <a:t>– janvier : // épidémies VRS /grippe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sz="2000" dirty="0">
                <a:sym typeface="Wingdings 3" pitchFamily="18" charset="2"/>
              </a:rPr>
              <a:t></a:t>
            </a:r>
            <a:r>
              <a:rPr lang="fr-FR" sz="2000" dirty="0"/>
              <a:t>Engorgement des hôpitaux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sz="2000" dirty="0"/>
          </a:p>
          <a:p>
            <a:pPr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sz="2000" dirty="0">
                <a:sym typeface="Wingdings 3" pitchFamily="18" charset="2"/>
              </a:rPr>
              <a:t>	</a:t>
            </a:r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119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15913" y="1052513"/>
            <a:ext cx="8459787" cy="51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Représente </a:t>
            </a:r>
            <a:r>
              <a:rPr lang="fr-FR" sz="2000" b="1" dirty="0" smtClean="0">
                <a:solidFill>
                  <a:srgbClr val="FF6600"/>
                </a:solidFill>
              </a:rPr>
              <a:t>plus de 85% des GEA virales tous âges confondus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/>
              <a:t>2</a:t>
            </a:r>
            <a:r>
              <a:rPr lang="fr-FR" sz="2000" b="1" baseline="30000" dirty="0"/>
              <a:t>ème</a:t>
            </a:r>
            <a:r>
              <a:rPr lang="fr-FR" sz="2000" b="1" dirty="0"/>
              <a:t> agent de </a:t>
            </a:r>
            <a:r>
              <a:rPr lang="fr-FR" sz="2000" b="1" dirty="0" smtClean="0"/>
              <a:t>GEA </a:t>
            </a:r>
            <a:r>
              <a:rPr lang="fr-FR" sz="2000" b="1" dirty="0"/>
              <a:t>chez </a:t>
            </a:r>
            <a:r>
              <a:rPr lang="fr-FR" sz="2000" b="1" dirty="0" smtClean="0"/>
              <a:t>l’enfant</a:t>
            </a:r>
            <a:endParaRPr lang="fr-FR" sz="20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agent </a:t>
            </a:r>
            <a:r>
              <a:rPr lang="fr-FR" sz="2000" b="1" dirty="0"/>
              <a:t>majeur d’épidémies brutales </a:t>
            </a:r>
            <a:r>
              <a:rPr lang="fr-FR" sz="2000" b="1" dirty="0" smtClean="0"/>
              <a:t>dans les collectivités </a:t>
            </a:r>
            <a:r>
              <a:rPr lang="fr-FR" sz="2000" b="1" dirty="0"/>
              <a:t>(de tous âges</a:t>
            </a:r>
            <a:r>
              <a:rPr lang="fr-FR" sz="2000" b="1" dirty="0" smtClean="0"/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000" dirty="0" smtClean="0"/>
              <a:t>EHPAD : transmission nosocomiale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000" dirty="0" smtClean="0"/>
              <a:t>bateaux </a:t>
            </a:r>
            <a:r>
              <a:rPr lang="fr-FR" sz="2000" dirty="0"/>
              <a:t>de </a:t>
            </a:r>
            <a:r>
              <a:rPr lang="fr-FR" sz="2000" dirty="0" smtClean="0"/>
              <a:t>croisière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fr-FR" sz="20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Épidémies hivernales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Aliments souillés (TIAC: GII.4  ;  coquillages GI.1)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/>
              <a:t>Prédominance des </a:t>
            </a:r>
            <a:r>
              <a:rPr lang="fr-FR" b="1" dirty="0" err="1"/>
              <a:t>norovirus</a:t>
            </a:r>
            <a:r>
              <a:rPr lang="fr-FR" b="1" dirty="0"/>
              <a:t> GII.4 </a:t>
            </a:r>
            <a:r>
              <a:rPr lang="fr-FR" dirty="0"/>
              <a:t>(</a:t>
            </a:r>
            <a:r>
              <a:rPr lang="fr-FR" dirty="0" err="1"/>
              <a:t>génogroupe</a:t>
            </a:r>
            <a:r>
              <a:rPr lang="fr-FR" dirty="0"/>
              <a:t> II, génotype 4): largement prédominant = 80 à 90% des infections à </a:t>
            </a:r>
            <a:r>
              <a:rPr lang="fr-FR" dirty="0" err="1"/>
              <a:t>norovirus</a:t>
            </a:r>
            <a:r>
              <a:rPr lang="fr-FR" dirty="0"/>
              <a:t> chez l</a:t>
            </a:r>
            <a:r>
              <a:rPr lang="ja-JP" altLang="fr-FR" dirty="0"/>
              <a:t>’</a:t>
            </a:r>
            <a:r>
              <a:rPr lang="fr-FR" altLang="ja-JP" dirty="0"/>
              <a:t>homme). De nouvelles souches de GII.4 émergent tous les 2-3 ans et sont responsables de nouvelles vagues d</a:t>
            </a:r>
            <a:r>
              <a:rPr lang="ja-JP" altLang="fr-FR" dirty="0"/>
              <a:t>’</a:t>
            </a:r>
            <a:r>
              <a:rPr lang="fr-FR" altLang="ja-JP" dirty="0"/>
              <a:t>épidémie. Des vaccins sont en cours d</a:t>
            </a:r>
            <a:r>
              <a:rPr lang="ja-JP" altLang="fr-FR" dirty="0"/>
              <a:t>’</a:t>
            </a:r>
            <a:r>
              <a:rPr lang="fr-FR" altLang="ja-JP" dirty="0" smtClean="0"/>
              <a:t>élaboration.</a:t>
            </a:r>
            <a:endParaRPr lang="fr-FR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 dirty="0" smtClean="0"/>
          </a:p>
        </p:txBody>
      </p:sp>
      <p:sp>
        <p:nvSpPr>
          <p:cNvPr id="23554" name="Titre 1"/>
          <p:cNvSpPr>
            <a:spLocks/>
          </p:cNvSpPr>
          <p:nvPr/>
        </p:nvSpPr>
        <p:spPr bwMode="auto">
          <a:xfrm>
            <a:off x="250825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dirty="0" smtClean="0">
                <a:solidFill>
                  <a:srgbClr val="595959"/>
                </a:solidFill>
              </a:rPr>
              <a:t>Epidémiologie NOROVIRUS</a:t>
            </a:r>
            <a:endParaRPr lang="fr-FR" sz="3600" dirty="0">
              <a:solidFill>
                <a:srgbClr val="595959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23528" y="639763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119" y="155264"/>
            <a:ext cx="565894" cy="5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28567"/>
      </p:ext>
    </p:extLst>
  </p:cSld>
  <p:clrMapOvr>
    <a:masterClrMapping/>
  </p:clrMapOvr>
</p:sld>
</file>

<file path=ppt/theme/theme1.xml><?xml version="1.0" encoding="utf-8"?>
<a:theme xmlns:a="http://schemas.openxmlformats.org/drawingml/2006/main" name="cours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7009</TotalTime>
  <Words>2624</Words>
  <Application>Microsoft Office PowerPoint</Application>
  <PresentationFormat>Affichage à l'écran (4:3)</PresentationFormat>
  <Paragraphs>353</Paragraphs>
  <Slides>29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Courier New</vt:lpstr>
      <vt:lpstr>Garamond</vt:lpstr>
      <vt:lpstr>Monotype Sorts</vt:lpstr>
      <vt:lpstr>msgothic</vt:lpstr>
      <vt:lpstr>Symbol</vt:lpstr>
      <vt:lpstr>Times New Roman</vt:lpstr>
      <vt:lpstr>Wingdings</vt:lpstr>
      <vt:lpstr>Wingdings 3</vt:lpstr>
      <vt:lpstr>cours 2015</vt:lpstr>
      <vt:lpstr>Virus des gastroentérites</vt:lpstr>
      <vt:lpstr>ITEM ECN 176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Rotavirus et Vaccination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RETENIR / Virus des gastroentérites</vt:lpstr>
      <vt:lpstr>Présentation PowerPoint</vt:lpstr>
      <vt:lpstr>Présentation PowerPoint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BILLAUD MONIQUE</dc:creator>
  <cp:lastModifiedBy>ESCURET, Vanessa</cp:lastModifiedBy>
  <cp:revision>907</cp:revision>
  <cp:lastPrinted>2015-10-26T16:29:21Z</cp:lastPrinted>
  <dcterms:created xsi:type="dcterms:W3CDTF">2013-02-11T13:43:34Z</dcterms:created>
  <dcterms:modified xsi:type="dcterms:W3CDTF">2025-09-25T08:46:03Z</dcterms:modified>
</cp:coreProperties>
</file>