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 id="2147483780" r:id="rId2"/>
  </p:sldMasterIdLst>
  <p:notesMasterIdLst>
    <p:notesMasterId r:id="rId139"/>
  </p:notesMasterIdLst>
  <p:handoutMasterIdLst>
    <p:handoutMasterId r:id="rId140"/>
  </p:handoutMasterIdLst>
  <p:sldIdLst>
    <p:sldId id="256" r:id="rId3"/>
    <p:sldId id="799" r:id="rId4"/>
    <p:sldId id="828" r:id="rId5"/>
    <p:sldId id="840" r:id="rId6"/>
    <p:sldId id="842" r:id="rId7"/>
    <p:sldId id="864" r:id="rId8"/>
    <p:sldId id="880" r:id="rId9"/>
    <p:sldId id="865" r:id="rId10"/>
    <p:sldId id="866" r:id="rId11"/>
    <p:sldId id="867" r:id="rId12"/>
    <p:sldId id="868" r:id="rId13"/>
    <p:sldId id="869" r:id="rId14"/>
    <p:sldId id="835" r:id="rId15"/>
    <p:sldId id="838" r:id="rId16"/>
    <p:sldId id="628" r:id="rId17"/>
    <p:sldId id="257" r:id="rId18"/>
    <p:sldId id="258" r:id="rId19"/>
    <p:sldId id="680" r:id="rId20"/>
    <p:sldId id="844" r:id="rId21"/>
    <p:sldId id="845" r:id="rId22"/>
    <p:sldId id="632" r:id="rId23"/>
    <p:sldId id="683" r:id="rId24"/>
    <p:sldId id="826" r:id="rId25"/>
    <p:sldId id="723" r:id="rId26"/>
    <p:sldId id="737" r:id="rId27"/>
    <p:sldId id="738" r:id="rId28"/>
    <p:sldId id="739" r:id="rId29"/>
    <p:sldId id="740" r:id="rId30"/>
    <p:sldId id="790" r:id="rId31"/>
    <p:sldId id="745" r:id="rId32"/>
    <p:sldId id="794" r:id="rId33"/>
    <p:sldId id="711" r:id="rId34"/>
    <p:sldId id="715" r:id="rId35"/>
    <p:sldId id="716" r:id="rId36"/>
    <p:sldId id="802" r:id="rId37"/>
    <p:sldId id="717" r:id="rId38"/>
    <p:sldId id="718" r:id="rId39"/>
    <p:sldId id="719" r:id="rId40"/>
    <p:sldId id="720" r:id="rId41"/>
    <p:sldId id="721" r:id="rId42"/>
    <p:sldId id="722" r:id="rId43"/>
    <p:sldId id="801" r:id="rId44"/>
    <p:sldId id="724" r:id="rId45"/>
    <p:sldId id="824" r:id="rId46"/>
    <p:sldId id="727" r:id="rId47"/>
    <p:sldId id="729" r:id="rId48"/>
    <p:sldId id="730" r:id="rId49"/>
    <p:sldId id="731" r:id="rId50"/>
    <p:sldId id="732" r:id="rId51"/>
    <p:sldId id="733" r:id="rId52"/>
    <p:sldId id="734" r:id="rId53"/>
    <p:sldId id="735" r:id="rId54"/>
    <p:sldId id="795" r:id="rId55"/>
    <p:sldId id="694" r:id="rId56"/>
    <p:sldId id="697" r:id="rId57"/>
    <p:sldId id="446" r:id="rId58"/>
    <p:sldId id="698" r:id="rId59"/>
    <p:sldId id="699" r:id="rId60"/>
    <p:sldId id="700" r:id="rId61"/>
    <p:sldId id="701" r:id="rId62"/>
    <p:sldId id="736" r:id="rId63"/>
    <p:sldId id="725" r:id="rId64"/>
    <p:sldId id="703" r:id="rId65"/>
    <p:sldId id="704" r:id="rId66"/>
    <p:sldId id="872" r:id="rId67"/>
    <p:sldId id="707" r:id="rId68"/>
    <p:sldId id="833" r:id="rId69"/>
    <p:sldId id="708" r:id="rId70"/>
    <p:sldId id="832" r:id="rId71"/>
    <p:sldId id="863" r:id="rId72"/>
    <p:sldId id="709" r:id="rId73"/>
    <p:sldId id="796" r:id="rId74"/>
    <p:sldId id="726" r:id="rId75"/>
    <p:sldId id="741" r:id="rId76"/>
    <p:sldId id="742" r:id="rId77"/>
    <p:sldId id="743" r:id="rId78"/>
    <p:sldId id="744" r:id="rId79"/>
    <p:sldId id="747" r:id="rId80"/>
    <p:sldId id="797" r:id="rId81"/>
    <p:sldId id="693" r:id="rId82"/>
    <p:sldId id="684" r:id="rId83"/>
    <p:sldId id="685" r:id="rId84"/>
    <p:sldId id="686" r:id="rId85"/>
    <p:sldId id="688" r:id="rId86"/>
    <p:sldId id="881" r:id="rId87"/>
    <p:sldId id="874" r:id="rId88"/>
    <p:sldId id="875" r:id="rId89"/>
    <p:sldId id="876" r:id="rId90"/>
    <p:sldId id="877" r:id="rId91"/>
    <p:sldId id="878" r:id="rId92"/>
    <p:sldId id="689" r:id="rId93"/>
    <p:sldId id="690" r:id="rId94"/>
    <p:sldId id="884" r:id="rId95"/>
    <p:sldId id="319" r:id="rId96"/>
    <p:sldId id="885" r:id="rId97"/>
    <p:sldId id="691" r:id="rId98"/>
    <p:sldId id="692" r:id="rId99"/>
    <p:sldId id="823" r:id="rId100"/>
    <p:sldId id="803" r:id="rId101"/>
    <p:sldId id="804" r:id="rId102"/>
    <p:sldId id="805" r:id="rId103"/>
    <p:sldId id="806" r:id="rId104"/>
    <p:sldId id="807" r:id="rId105"/>
    <p:sldId id="808" r:id="rId106"/>
    <p:sldId id="882" r:id="rId107"/>
    <p:sldId id="809" r:id="rId108"/>
    <p:sldId id="810" r:id="rId109"/>
    <p:sldId id="811" r:id="rId110"/>
    <p:sldId id="812" r:id="rId111"/>
    <p:sldId id="813" r:id="rId112"/>
    <p:sldId id="814" r:id="rId113"/>
    <p:sldId id="815" r:id="rId114"/>
    <p:sldId id="816" r:id="rId115"/>
    <p:sldId id="817" r:id="rId116"/>
    <p:sldId id="818" r:id="rId117"/>
    <p:sldId id="819" r:id="rId118"/>
    <p:sldId id="857" r:id="rId119"/>
    <p:sldId id="859" r:id="rId120"/>
    <p:sldId id="846" r:id="rId121"/>
    <p:sldId id="847" r:id="rId122"/>
    <p:sldId id="848" r:id="rId123"/>
    <p:sldId id="858" r:id="rId124"/>
    <p:sldId id="849" r:id="rId125"/>
    <p:sldId id="862" r:id="rId126"/>
    <p:sldId id="860" r:id="rId127"/>
    <p:sldId id="852" r:id="rId128"/>
    <p:sldId id="853" r:id="rId129"/>
    <p:sldId id="854" r:id="rId130"/>
    <p:sldId id="855" r:id="rId131"/>
    <p:sldId id="871" r:id="rId132"/>
    <p:sldId id="820" r:id="rId133"/>
    <p:sldId id="873" r:id="rId134"/>
    <p:sldId id="259" r:id="rId135"/>
    <p:sldId id="883" r:id="rId136"/>
    <p:sldId id="822" r:id="rId137"/>
    <p:sldId id="843" r:id="rId138"/>
  </p:sldIdLst>
  <p:sldSz cx="9144000" cy="6858000" type="screen4x3"/>
  <p:notesSz cx="9926638" cy="6797675"/>
  <p:defaultTextStyle>
    <a:defPPr>
      <a:defRPr lang="fr-FR"/>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extLst>
    <p:ext uri="{EFAFB233-063F-42B5-8137-9DF3F51BA10A}">
      <p15:sldGuideLst xmlns:p15="http://schemas.microsoft.com/office/powerpoint/2012/main">
        <p15:guide id="1" orient="horz" pos="436">
          <p15:clr>
            <a:srgbClr val="A4A3A4"/>
          </p15:clr>
        </p15:guide>
        <p15:guide id="2" orient="horz" pos="2158">
          <p15:clr>
            <a:srgbClr val="A4A3A4"/>
          </p15:clr>
        </p15:guide>
        <p15:guide id="3" orient="horz" pos="4264">
          <p15:clr>
            <a:srgbClr val="A4A3A4"/>
          </p15:clr>
        </p15:guide>
        <p15:guide id="4" orient="horz" pos="210">
          <p15:clr>
            <a:srgbClr val="A4A3A4"/>
          </p15:clr>
        </p15:guide>
        <p15:guide id="5" pos="249">
          <p15:clr>
            <a:srgbClr val="A4A3A4"/>
          </p15:clr>
        </p15:guide>
        <p15:guide id="6" pos="2883">
          <p15:clr>
            <a:srgbClr val="A4A3A4"/>
          </p15:clr>
        </p15:guide>
        <p15:guide id="7" pos="69">
          <p15:clr>
            <a:srgbClr val="A4A3A4"/>
          </p15:clr>
        </p15:guide>
        <p15:guide id="8" pos="573">
          <p15:clr>
            <a:srgbClr val="A4A3A4"/>
          </p15:clr>
        </p15:guide>
      </p15:sldGuideLst>
    </p:ext>
    <p:ext uri="{2D200454-40CA-4A62-9FC3-DE9A4176ACB9}">
      <p15:notesGuideLst xmlns:p15="http://schemas.microsoft.com/office/powerpoint/2012/main">
        <p15:guide id="1" orient="horz" pos="2141" userDrawn="1">
          <p15:clr>
            <a:srgbClr val="A4A3A4"/>
          </p15:clr>
        </p15:guide>
        <p15:guide id="2" pos="3127"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6600"/>
    <a:srgbClr val="000000"/>
    <a:srgbClr val="5F5F5F"/>
    <a:srgbClr val="0000CC"/>
    <a:srgbClr val="1FA192"/>
    <a:srgbClr val="078F9D"/>
    <a:srgbClr val="0EA1BE"/>
    <a:srgbClr val="25A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yle léger 2 - Accentuation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autoAdjust="0"/>
    <p:restoredTop sz="89918" autoAdjust="0"/>
  </p:normalViewPr>
  <p:slideViewPr>
    <p:cSldViewPr>
      <p:cViewPr varScale="1">
        <p:scale>
          <a:sx n="72" d="100"/>
          <a:sy n="72" d="100"/>
        </p:scale>
        <p:origin x="200" y="568"/>
      </p:cViewPr>
      <p:guideLst>
        <p:guide orient="horz" pos="436"/>
        <p:guide orient="horz" pos="2158"/>
        <p:guide orient="horz" pos="4264"/>
        <p:guide orient="horz" pos="210"/>
        <p:guide pos="249"/>
        <p:guide pos="2883"/>
        <p:guide pos="69"/>
        <p:guide pos="57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546"/>
    </p:cViewPr>
  </p:sorterViewPr>
  <p:notesViewPr>
    <p:cSldViewPr>
      <p:cViewPr>
        <p:scale>
          <a:sx n="100" d="100"/>
          <a:sy n="100" d="100"/>
        </p:scale>
        <p:origin x="-864" y="294"/>
      </p:cViewPr>
      <p:guideLst>
        <p:guide orient="horz" pos="2141"/>
        <p:guide pos="312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s>
</file>

<file path=ppt/diagrams/colors1.xml><?xml version="1.0" encoding="utf-8"?>
<dgm:colorsDef xmlns:dgm="http://schemas.openxmlformats.org/drawingml/2006/diagram" xmlns:a="http://schemas.openxmlformats.org/drawingml/2006/main" uniqueId="urn:microsoft.com/office/officeart/2005/8/colors/accent6_5">
  <dgm:title val=""/>
  <dgm:desc val=""/>
  <dgm:catLst>
    <dgm:cat type="accent6" pri="11500"/>
  </dgm:catLst>
  <dgm:styleLbl name="node0">
    <dgm:fillClrLst meth="cycle">
      <a:schemeClr val="accent6">
        <a:alpha val="80000"/>
      </a:schemeClr>
    </dgm:fillClrLst>
    <dgm:linClrLst meth="repeat">
      <a:schemeClr val="lt1"/>
    </dgm:linClrLst>
    <dgm:effectClrLst/>
    <dgm:txLinClrLst/>
    <dgm:txFillClrLst/>
    <dgm:txEffectClrLst/>
  </dgm:styleLbl>
  <dgm:styleLbl name="alignNode1">
    <dgm:fillClrLst>
      <a:schemeClr val="accent6">
        <a:alpha val="90000"/>
      </a:schemeClr>
      <a:schemeClr val="accent6">
        <a:alpha val="50000"/>
      </a:schemeClr>
    </dgm:fillClrLst>
    <dgm:linClrLst>
      <a:schemeClr val="accent6">
        <a:alpha val="90000"/>
      </a:schemeClr>
      <a:schemeClr val="accent6">
        <a:alpha val="50000"/>
      </a:schemeClr>
    </dgm:linClrLst>
    <dgm:effectClrLst/>
    <dgm:txLinClrLst/>
    <dgm:txFillClrLst/>
    <dgm:txEffectClrLst/>
  </dgm:styleLbl>
  <dgm:styleLbl name="node1">
    <dgm:fillClrLst>
      <a:schemeClr val="accent6">
        <a:alpha val="90000"/>
      </a:schemeClr>
      <a:schemeClr val="accent6">
        <a:alpha val="50000"/>
      </a:schemeClr>
    </dgm:fillClrLst>
    <dgm:linClrLst meth="repeat">
      <a:schemeClr val="lt1"/>
    </dgm:linClrLst>
    <dgm:effectClrLst/>
    <dgm:txLinClrLst/>
    <dgm:txFillClrLst/>
    <dgm:txEffectClrLst/>
  </dgm:styleLbl>
  <dgm:styleLbl name="lnNode1">
    <dgm:fillClrLst>
      <a:schemeClr val="accent6">
        <a:shade val="90000"/>
      </a:schemeClr>
      <a:schemeClr val="accent6">
        <a:tint val="50000"/>
        <a:alpha val="50000"/>
      </a:schemeClr>
    </dgm:fillClrLst>
    <dgm:linClrLst meth="repeat">
      <a:schemeClr val="lt1"/>
    </dgm:linClrLst>
    <dgm:effectClrLst/>
    <dgm:txLinClrLst/>
    <dgm:txFillClrLst/>
    <dgm:txEffectClrLst/>
  </dgm:styleLbl>
  <dgm:styleLbl name="vennNode1">
    <dgm:fillClrLst>
      <a:schemeClr val="accent6">
        <a:shade val="80000"/>
        <a:alpha val="50000"/>
      </a:schemeClr>
      <a:schemeClr val="accent6">
        <a:alpha val="80000"/>
      </a:schemeClr>
    </dgm:fillClrLst>
    <dgm:linClrLst meth="repeat">
      <a:schemeClr val="lt1"/>
    </dgm:linClrLst>
    <dgm:effectClrLst/>
    <dgm:txLinClrLst/>
    <dgm:txFillClrLst/>
    <dgm:txEffectClrLst/>
  </dgm:styleLbl>
  <dgm:styleLbl name="node2">
    <dgm:fillClrLst>
      <a:schemeClr val="accent6">
        <a:alpha val="70000"/>
      </a:schemeClr>
    </dgm:fillClrLst>
    <dgm:linClrLst meth="repeat">
      <a:schemeClr val="lt1"/>
    </dgm:linClrLst>
    <dgm:effectClrLst/>
    <dgm:txLinClrLst/>
    <dgm:txFillClrLst/>
    <dgm:txEffectClrLst/>
  </dgm:styleLbl>
  <dgm:styleLbl name="node3">
    <dgm:fillClrLst>
      <a:schemeClr val="accent6">
        <a:alpha val="50000"/>
      </a:schemeClr>
    </dgm:fillClrLst>
    <dgm:linClrLst meth="repeat">
      <a:schemeClr val="lt1"/>
    </dgm:linClrLst>
    <dgm:effectClrLst/>
    <dgm:txLinClrLst/>
    <dgm:txFillClrLst/>
    <dgm:txEffectClrLst/>
  </dgm:styleLbl>
  <dgm:styleLbl name="node4">
    <dgm:fillClrLst>
      <a:schemeClr val="accent6">
        <a:alpha val="30000"/>
      </a:schemeClr>
    </dgm:fillClrLst>
    <dgm:linClrLst meth="repeat">
      <a:schemeClr val="lt1"/>
    </dgm:linClrLst>
    <dgm:effectClrLst/>
    <dgm:txLinClrLst/>
    <dgm:txFillClrLst/>
    <dgm:txEffectClrLst/>
  </dgm:styleLbl>
  <dgm:styleLbl name="fgImgPlace1">
    <dgm:fillClrLst>
      <a:schemeClr val="accent6">
        <a:tint val="50000"/>
        <a:alpha val="90000"/>
      </a:schemeClr>
      <a:schemeClr val="accent6">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f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bgSibTrans2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dgm:txEffectClrLst/>
  </dgm:styleLbl>
  <dgm:styleLbl name="sibTrans1D1">
    <dgm:fillClrLst>
      <a:schemeClr val="accent6">
        <a:shade val="90000"/>
      </a:schemeClr>
      <a:schemeClr val="accent6">
        <a:tint val="50000"/>
      </a:schemeClr>
    </dgm:fillClrLst>
    <dgm:linClrLst>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alpha val="90000"/>
      </a:schemeClr>
    </dgm:fillClrLst>
    <dgm:linClrLst meth="repeat">
      <a:schemeClr val="lt1"/>
    </dgm:linClrLst>
    <dgm:effectClrLst/>
    <dgm:txLinClrLst/>
    <dgm:txFillClrLst/>
    <dgm:txEffectClrLst/>
  </dgm:styleLbl>
  <dgm:styleLbl name="asst1">
    <dgm:fillClrLst meth="repeat">
      <a:schemeClr val="accent6">
        <a:alpha val="90000"/>
      </a:schemeClr>
    </dgm:fillClrLst>
    <dgm:linClrLst meth="repeat">
      <a:schemeClr val="lt1"/>
    </dgm:linClrLst>
    <dgm:effectClrLst/>
    <dgm:txLinClrLst/>
    <dgm:txFillClrLst/>
    <dgm:txEffectClrLst/>
  </dgm:styleLbl>
  <dgm:styleLbl name="asst2">
    <dgm:fillClrLst>
      <a:schemeClr val="accent6">
        <a:alpha val="90000"/>
      </a:schemeClr>
    </dgm:fillClrLst>
    <dgm:linClrLst meth="repeat">
      <a:schemeClr val="lt1"/>
    </dgm:linClrLst>
    <dgm:effectClrLst/>
    <dgm:txLinClrLst/>
    <dgm:txFillClrLst/>
    <dgm:txEffectClrLst/>
  </dgm:styleLbl>
  <dgm:styleLbl name="asst3">
    <dgm:fillClrLst>
      <a:schemeClr val="accent6">
        <a:alpha val="70000"/>
      </a:schemeClr>
    </dgm:fillClrLst>
    <dgm:linClrLst meth="repeat">
      <a:schemeClr val="lt1"/>
    </dgm:linClrLst>
    <dgm:effectClrLst/>
    <dgm:txLinClrLst/>
    <dgm:txFillClrLst/>
    <dgm:txEffectClrLst/>
  </dgm:styleLbl>
  <dgm:styleLbl name="asst4">
    <dgm:fillClrLst>
      <a:schemeClr val="accent6">
        <a:alpha val="50000"/>
      </a:schemeClr>
    </dgm:fillClrLst>
    <dgm:linClrLst meth="repeat">
      <a:schemeClr val="lt1"/>
    </dgm:linClrLst>
    <dgm:effectClrLst/>
    <dgm:txLinClrLst/>
    <dgm:txFillClrLst/>
    <dgm:txEffectClrLst/>
  </dgm:styleLbl>
  <dgm:styleLbl name="parChTrans2D1">
    <dgm:fillClrLst meth="repeat">
      <a:schemeClr val="accent6">
        <a:shade val="8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6">
        <a:alpha val="90000"/>
      </a:schemeClr>
      <a:schemeClr val="accent6">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a:schemeClr val="accent6">
        <a:alpha val="90000"/>
        <a:tint val="40000"/>
      </a:schemeClr>
      <a:schemeClr val="accent6">
        <a:alpha val="5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DFFCD2-0E26-F447-9698-F7C69D20CC97}" type="doc">
      <dgm:prSet loTypeId="urn:microsoft.com/office/officeart/2005/8/layout/orgChart1" loCatId="" qsTypeId="urn:microsoft.com/office/officeart/2005/8/quickstyle/simple4" qsCatId="simple" csTypeId="urn:microsoft.com/office/officeart/2005/8/colors/accent6_5" csCatId="accent6" phldr="1"/>
      <dgm:spPr/>
      <dgm:t>
        <a:bodyPr/>
        <a:lstStyle/>
        <a:p>
          <a:endParaRPr lang="fr-FR"/>
        </a:p>
      </dgm:t>
    </dgm:pt>
    <dgm:pt modelId="{9E1F8094-25DF-574E-B73B-92595BD72C43}">
      <dgm:prSet phldrT="[Texte]"/>
      <dgm:spPr/>
      <dgm:t>
        <a:bodyPr/>
        <a:lstStyle/>
        <a:p>
          <a:r>
            <a:rPr lang="fr-FR" dirty="0">
              <a:solidFill>
                <a:schemeClr val="tx1"/>
              </a:solidFill>
              <a:latin typeface="Century Gothic"/>
              <a:cs typeface="Century Gothic"/>
            </a:rPr>
            <a:t>Méningite Communautaire</a:t>
          </a:r>
        </a:p>
      </dgm:t>
    </dgm:pt>
    <dgm:pt modelId="{4FB06EA3-0A5D-8744-8542-9A7E0EB6C697}" type="parTrans" cxnId="{89F687C7-8C23-2B44-925F-59000A643520}">
      <dgm:prSet/>
      <dgm:spPr/>
      <dgm:t>
        <a:bodyPr/>
        <a:lstStyle/>
        <a:p>
          <a:endParaRPr lang="fr-FR">
            <a:solidFill>
              <a:srgbClr val="758085"/>
            </a:solidFill>
            <a:latin typeface="Century Gothic"/>
            <a:cs typeface="Century Gothic"/>
          </a:endParaRPr>
        </a:p>
      </dgm:t>
    </dgm:pt>
    <dgm:pt modelId="{4AA64436-1B90-7D42-8BC3-3B56C308CBD7}" type="sibTrans" cxnId="{89F687C7-8C23-2B44-925F-59000A643520}">
      <dgm:prSet/>
      <dgm:spPr/>
      <dgm:t>
        <a:bodyPr/>
        <a:lstStyle/>
        <a:p>
          <a:endParaRPr lang="fr-FR">
            <a:solidFill>
              <a:srgbClr val="758085"/>
            </a:solidFill>
            <a:latin typeface="Century Gothic"/>
            <a:cs typeface="Century Gothic"/>
          </a:endParaRPr>
        </a:p>
      </dgm:t>
    </dgm:pt>
    <dgm:pt modelId="{C38001F3-F720-014C-8AEC-7840FDBBCA1C}">
      <dgm:prSet phldrT="[Texte]"/>
      <dgm:spPr/>
      <dgm:t>
        <a:bodyPr/>
        <a:lstStyle/>
        <a:p>
          <a:r>
            <a:rPr lang="fr-FR">
              <a:solidFill>
                <a:schemeClr val="tx1"/>
              </a:solidFill>
              <a:latin typeface="Century Gothic"/>
              <a:cs typeface="Century Gothic"/>
            </a:rPr>
            <a:t>Nouveau-né</a:t>
          </a:r>
          <a:endParaRPr lang="fr-FR" dirty="0">
            <a:solidFill>
              <a:schemeClr val="tx1"/>
            </a:solidFill>
            <a:latin typeface="Century Gothic"/>
            <a:cs typeface="Century Gothic"/>
          </a:endParaRPr>
        </a:p>
      </dgm:t>
    </dgm:pt>
    <dgm:pt modelId="{68803020-F86A-8B4F-9282-DE670404EBD0}" type="parTrans" cxnId="{931386EB-46AF-B148-A8F2-5F422862A49A}">
      <dgm:prSet/>
      <dgm:spPr/>
      <dgm:t>
        <a:bodyPr/>
        <a:lstStyle/>
        <a:p>
          <a:endParaRPr lang="fr-FR">
            <a:solidFill>
              <a:srgbClr val="758085"/>
            </a:solidFill>
            <a:latin typeface="Century Gothic"/>
            <a:cs typeface="Century Gothic"/>
          </a:endParaRPr>
        </a:p>
      </dgm:t>
    </dgm:pt>
    <dgm:pt modelId="{5A13055D-AF1D-764C-AB9F-EEA9831EB763}" type="sibTrans" cxnId="{931386EB-46AF-B148-A8F2-5F422862A49A}">
      <dgm:prSet/>
      <dgm:spPr/>
      <dgm:t>
        <a:bodyPr/>
        <a:lstStyle/>
        <a:p>
          <a:endParaRPr lang="fr-FR">
            <a:solidFill>
              <a:srgbClr val="758085"/>
            </a:solidFill>
            <a:latin typeface="Century Gothic"/>
            <a:cs typeface="Century Gothic"/>
          </a:endParaRPr>
        </a:p>
      </dgm:t>
    </dgm:pt>
    <dgm:pt modelId="{90916365-25BA-354A-8E1F-52BBC79C3183}">
      <dgm:prSet phldrT="[Texte]"/>
      <dgm:spPr/>
      <dgm:t>
        <a:bodyPr/>
        <a:lstStyle/>
        <a:p>
          <a:r>
            <a:rPr lang="fr-FR">
              <a:solidFill>
                <a:schemeClr val="tx1"/>
              </a:solidFill>
              <a:latin typeface="Century Gothic"/>
              <a:cs typeface="Century Gothic"/>
            </a:rPr>
            <a:t>3mois-5ans</a:t>
          </a:r>
          <a:endParaRPr lang="fr-FR" dirty="0">
            <a:solidFill>
              <a:schemeClr val="tx1"/>
            </a:solidFill>
            <a:latin typeface="Century Gothic"/>
            <a:cs typeface="Century Gothic"/>
          </a:endParaRPr>
        </a:p>
      </dgm:t>
    </dgm:pt>
    <dgm:pt modelId="{9ECC9EE1-EA6A-E242-8948-8C4A600729FA}" type="parTrans" cxnId="{7DB09190-5DE0-464B-89F1-C886360F83D6}">
      <dgm:prSet/>
      <dgm:spPr/>
      <dgm:t>
        <a:bodyPr/>
        <a:lstStyle/>
        <a:p>
          <a:endParaRPr lang="fr-FR">
            <a:solidFill>
              <a:srgbClr val="758085"/>
            </a:solidFill>
            <a:latin typeface="Century Gothic"/>
            <a:cs typeface="Century Gothic"/>
          </a:endParaRPr>
        </a:p>
      </dgm:t>
    </dgm:pt>
    <dgm:pt modelId="{1275C46F-8C77-B44D-B3E8-E9962C03DD12}" type="sibTrans" cxnId="{7DB09190-5DE0-464B-89F1-C886360F83D6}">
      <dgm:prSet/>
      <dgm:spPr/>
      <dgm:t>
        <a:bodyPr/>
        <a:lstStyle/>
        <a:p>
          <a:endParaRPr lang="fr-FR">
            <a:solidFill>
              <a:srgbClr val="758085"/>
            </a:solidFill>
            <a:latin typeface="Century Gothic"/>
            <a:cs typeface="Century Gothic"/>
          </a:endParaRPr>
        </a:p>
      </dgm:t>
    </dgm:pt>
    <dgm:pt modelId="{D53E80C3-8DAD-6547-99D1-5419088BB794}">
      <dgm:prSet phldrT="[Texte]"/>
      <dgm:spPr/>
      <dgm:t>
        <a:bodyPr/>
        <a:lstStyle/>
        <a:p>
          <a:r>
            <a:rPr lang="fr-FR">
              <a:solidFill>
                <a:schemeClr val="tx1"/>
              </a:solidFill>
              <a:latin typeface="Century Gothic"/>
              <a:cs typeface="Century Gothic"/>
            </a:rPr>
            <a:t>&gt; 5ans</a:t>
          </a:r>
          <a:endParaRPr lang="fr-FR" dirty="0">
            <a:solidFill>
              <a:schemeClr val="tx1"/>
            </a:solidFill>
            <a:latin typeface="Century Gothic"/>
            <a:cs typeface="Century Gothic"/>
          </a:endParaRPr>
        </a:p>
      </dgm:t>
    </dgm:pt>
    <dgm:pt modelId="{7496B673-CD81-2240-A0F5-1922F6A197D1}" type="parTrans" cxnId="{7D013392-82A8-0145-A8DC-5D4C0E2EA301}">
      <dgm:prSet/>
      <dgm:spPr/>
      <dgm:t>
        <a:bodyPr/>
        <a:lstStyle/>
        <a:p>
          <a:endParaRPr lang="fr-FR">
            <a:solidFill>
              <a:srgbClr val="758085"/>
            </a:solidFill>
            <a:latin typeface="Century Gothic"/>
            <a:cs typeface="Century Gothic"/>
          </a:endParaRPr>
        </a:p>
      </dgm:t>
    </dgm:pt>
    <dgm:pt modelId="{8F780080-3288-DE4F-BB57-5C84DFB28A40}" type="sibTrans" cxnId="{7D013392-82A8-0145-A8DC-5D4C0E2EA301}">
      <dgm:prSet/>
      <dgm:spPr/>
      <dgm:t>
        <a:bodyPr/>
        <a:lstStyle/>
        <a:p>
          <a:endParaRPr lang="fr-FR">
            <a:solidFill>
              <a:srgbClr val="758085"/>
            </a:solidFill>
            <a:latin typeface="Century Gothic"/>
            <a:cs typeface="Century Gothic"/>
          </a:endParaRPr>
        </a:p>
      </dgm:t>
    </dgm:pt>
    <dgm:pt modelId="{7AD9B203-E644-0848-A32F-44314884A5EA}">
      <dgm:prSet custT="1"/>
      <dgm:spPr/>
      <dgm:t>
        <a:bodyPr/>
        <a:lstStyle/>
        <a:p>
          <a:r>
            <a:rPr lang="fr-FR" sz="2100">
              <a:solidFill>
                <a:schemeClr val="tx1"/>
              </a:solidFill>
              <a:latin typeface="Century Gothic"/>
              <a:cs typeface="Century Gothic"/>
            </a:rPr>
            <a:t>C3G</a:t>
          </a:r>
          <a:r>
            <a:rPr lang="fr-FR" sz="4400" baseline="30000">
              <a:solidFill>
                <a:schemeClr val="tx1"/>
              </a:solidFill>
              <a:latin typeface="Century Gothic"/>
              <a:cs typeface="Century Gothic"/>
            </a:rPr>
            <a:t>*</a:t>
          </a:r>
          <a:endParaRPr lang="fr-FR" sz="4400" dirty="0">
            <a:solidFill>
              <a:schemeClr val="tx1"/>
            </a:solidFill>
            <a:latin typeface="Century Gothic"/>
            <a:cs typeface="Century Gothic"/>
          </a:endParaRPr>
        </a:p>
      </dgm:t>
    </dgm:pt>
    <dgm:pt modelId="{14D421E7-7B9B-A049-9907-2493DAB34E8F}" type="parTrans" cxnId="{58F67E52-DB94-614D-A4B0-4131514CBEBF}">
      <dgm:prSet/>
      <dgm:spPr/>
      <dgm:t>
        <a:bodyPr/>
        <a:lstStyle/>
        <a:p>
          <a:endParaRPr lang="fr-FR">
            <a:solidFill>
              <a:srgbClr val="758085"/>
            </a:solidFill>
            <a:latin typeface="Century Gothic"/>
            <a:cs typeface="Century Gothic"/>
          </a:endParaRPr>
        </a:p>
      </dgm:t>
    </dgm:pt>
    <dgm:pt modelId="{2AB31926-CA10-A24E-900E-55DC70501C01}" type="sibTrans" cxnId="{58F67E52-DB94-614D-A4B0-4131514CBEBF}">
      <dgm:prSet/>
      <dgm:spPr/>
      <dgm:t>
        <a:bodyPr/>
        <a:lstStyle/>
        <a:p>
          <a:endParaRPr lang="fr-FR">
            <a:solidFill>
              <a:srgbClr val="758085"/>
            </a:solidFill>
            <a:latin typeface="Century Gothic"/>
            <a:cs typeface="Century Gothic"/>
          </a:endParaRPr>
        </a:p>
      </dgm:t>
    </dgm:pt>
    <dgm:pt modelId="{F3F3A3C4-C9DC-6C4D-9C3C-8384050F742A}">
      <dgm:prSet/>
      <dgm:spPr/>
      <dgm:t>
        <a:bodyPr/>
        <a:lstStyle/>
        <a:p>
          <a:r>
            <a:rPr lang="fr-FR">
              <a:solidFill>
                <a:schemeClr val="tx1"/>
              </a:solidFill>
              <a:latin typeface="Century Gothic"/>
              <a:cs typeface="Century Gothic"/>
            </a:rPr>
            <a:t>C3G</a:t>
          </a:r>
          <a:endParaRPr lang="fr-FR" dirty="0">
            <a:solidFill>
              <a:schemeClr val="tx1"/>
            </a:solidFill>
            <a:latin typeface="Century Gothic"/>
            <a:cs typeface="Century Gothic"/>
          </a:endParaRPr>
        </a:p>
      </dgm:t>
    </dgm:pt>
    <dgm:pt modelId="{320D39A7-39A2-F744-8FD9-322E4185DC00}" type="parTrans" cxnId="{5DCF8419-D3FA-C849-A162-F44CAA0B8D41}">
      <dgm:prSet/>
      <dgm:spPr/>
      <dgm:t>
        <a:bodyPr/>
        <a:lstStyle/>
        <a:p>
          <a:endParaRPr lang="fr-FR">
            <a:solidFill>
              <a:srgbClr val="758085"/>
            </a:solidFill>
            <a:latin typeface="Century Gothic"/>
            <a:cs typeface="Century Gothic"/>
          </a:endParaRPr>
        </a:p>
      </dgm:t>
    </dgm:pt>
    <dgm:pt modelId="{7DE99402-BE02-B344-B23C-647F761D4558}" type="sibTrans" cxnId="{5DCF8419-D3FA-C849-A162-F44CAA0B8D41}">
      <dgm:prSet/>
      <dgm:spPr/>
      <dgm:t>
        <a:bodyPr/>
        <a:lstStyle/>
        <a:p>
          <a:endParaRPr lang="fr-FR">
            <a:solidFill>
              <a:srgbClr val="758085"/>
            </a:solidFill>
            <a:latin typeface="Century Gothic"/>
            <a:cs typeface="Century Gothic"/>
          </a:endParaRPr>
        </a:p>
      </dgm:t>
    </dgm:pt>
    <dgm:pt modelId="{B70C380B-D497-C84B-A350-E88A20BD3E04}">
      <dgm:prSet/>
      <dgm:spPr/>
      <dgm:t>
        <a:bodyPr/>
        <a:lstStyle/>
        <a:p>
          <a:r>
            <a:rPr lang="fr-FR" dirty="0">
              <a:solidFill>
                <a:schemeClr val="tx1"/>
              </a:solidFill>
              <a:latin typeface="Century Gothic"/>
              <a:cs typeface="Century Gothic"/>
            </a:rPr>
            <a:t>amoxicilline + C3G (</a:t>
          </a:r>
          <a:r>
            <a:rPr lang="fr-FR" dirty="0" err="1">
              <a:solidFill>
                <a:schemeClr val="tx1"/>
              </a:solidFill>
              <a:latin typeface="Century Gothic"/>
              <a:cs typeface="Century Gothic"/>
            </a:rPr>
            <a:t>claforan</a:t>
          </a:r>
          <a:r>
            <a:rPr lang="fr-FR" dirty="0">
              <a:solidFill>
                <a:schemeClr val="tx1"/>
              </a:solidFill>
              <a:latin typeface="Century Gothic"/>
              <a:cs typeface="Century Gothic"/>
            </a:rPr>
            <a:t>) +aminoside (gentamicine)</a:t>
          </a:r>
        </a:p>
      </dgm:t>
    </dgm:pt>
    <dgm:pt modelId="{B837C7B9-1495-754F-9886-125F4780681E}" type="parTrans" cxnId="{486AF84F-DA20-5C42-AC58-5EB51B321774}">
      <dgm:prSet/>
      <dgm:spPr/>
      <dgm:t>
        <a:bodyPr/>
        <a:lstStyle/>
        <a:p>
          <a:endParaRPr lang="fr-FR">
            <a:solidFill>
              <a:srgbClr val="758085"/>
            </a:solidFill>
            <a:latin typeface="Century Gothic"/>
            <a:cs typeface="Century Gothic"/>
          </a:endParaRPr>
        </a:p>
      </dgm:t>
    </dgm:pt>
    <dgm:pt modelId="{6AEC796B-EF1D-9F48-A3F8-2A47052FAA39}" type="sibTrans" cxnId="{486AF84F-DA20-5C42-AC58-5EB51B321774}">
      <dgm:prSet/>
      <dgm:spPr/>
      <dgm:t>
        <a:bodyPr/>
        <a:lstStyle/>
        <a:p>
          <a:endParaRPr lang="fr-FR">
            <a:solidFill>
              <a:srgbClr val="758085"/>
            </a:solidFill>
            <a:latin typeface="Century Gothic"/>
            <a:cs typeface="Century Gothic"/>
          </a:endParaRPr>
        </a:p>
      </dgm:t>
    </dgm:pt>
    <dgm:pt modelId="{1ABD098C-EE73-D640-A3DC-02594E26BCE3}" type="pres">
      <dgm:prSet presAssocID="{6ADFFCD2-0E26-F447-9698-F7C69D20CC97}" presName="hierChild1" presStyleCnt="0">
        <dgm:presLayoutVars>
          <dgm:orgChart val="1"/>
          <dgm:chPref val="1"/>
          <dgm:dir/>
          <dgm:animOne val="branch"/>
          <dgm:animLvl val="lvl"/>
          <dgm:resizeHandles/>
        </dgm:presLayoutVars>
      </dgm:prSet>
      <dgm:spPr/>
    </dgm:pt>
    <dgm:pt modelId="{82E6E828-EDC4-1A4E-9FD8-AFE13553991F}" type="pres">
      <dgm:prSet presAssocID="{9E1F8094-25DF-574E-B73B-92595BD72C43}" presName="hierRoot1" presStyleCnt="0">
        <dgm:presLayoutVars>
          <dgm:hierBranch val="init"/>
        </dgm:presLayoutVars>
      </dgm:prSet>
      <dgm:spPr/>
    </dgm:pt>
    <dgm:pt modelId="{2880E6B3-A7F6-3E41-B608-5ED6D51AC4D0}" type="pres">
      <dgm:prSet presAssocID="{9E1F8094-25DF-574E-B73B-92595BD72C43}" presName="rootComposite1" presStyleCnt="0"/>
      <dgm:spPr/>
    </dgm:pt>
    <dgm:pt modelId="{D22C2D58-2997-B94C-B10F-345E99FCDDE2}" type="pres">
      <dgm:prSet presAssocID="{9E1F8094-25DF-574E-B73B-92595BD72C43}" presName="rootText1" presStyleLbl="node0" presStyleIdx="0" presStyleCnt="1">
        <dgm:presLayoutVars>
          <dgm:chPref val="3"/>
        </dgm:presLayoutVars>
      </dgm:prSet>
      <dgm:spPr/>
    </dgm:pt>
    <dgm:pt modelId="{E4D3671B-ECC0-CB4C-9B56-CD731B69D703}" type="pres">
      <dgm:prSet presAssocID="{9E1F8094-25DF-574E-B73B-92595BD72C43}" presName="rootConnector1" presStyleLbl="node1" presStyleIdx="0" presStyleCnt="0"/>
      <dgm:spPr/>
    </dgm:pt>
    <dgm:pt modelId="{FDD66C21-1656-474B-A6F5-5C154306CEBF}" type="pres">
      <dgm:prSet presAssocID="{9E1F8094-25DF-574E-B73B-92595BD72C43}" presName="hierChild2" presStyleCnt="0"/>
      <dgm:spPr/>
    </dgm:pt>
    <dgm:pt modelId="{1A78C7FB-0F6F-1745-BAD8-904CC6D1534A}" type="pres">
      <dgm:prSet presAssocID="{68803020-F86A-8B4F-9282-DE670404EBD0}" presName="Name37" presStyleLbl="parChTrans1D2" presStyleIdx="0" presStyleCnt="3"/>
      <dgm:spPr/>
    </dgm:pt>
    <dgm:pt modelId="{50D5CA1B-1E3E-E848-997A-9837D21E244C}" type="pres">
      <dgm:prSet presAssocID="{C38001F3-F720-014C-8AEC-7840FDBBCA1C}" presName="hierRoot2" presStyleCnt="0">
        <dgm:presLayoutVars>
          <dgm:hierBranch val="init"/>
        </dgm:presLayoutVars>
      </dgm:prSet>
      <dgm:spPr/>
    </dgm:pt>
    <dgm:pt modelId="{A957D2DA-AA3F-9F47-9F21-063B7F3BF074}" type="pres">
      <dgm:prSet presAssocID="{C38001F3-F720-014C-8AEC-7840FDBBCA1C}" presName="rootComposite" presStyleCnt="0"/>
      <dgm:spPr/>
    </dgm:pt>
    <dgm:pt modelId="{3737030C-39D1-B844-A21A-BFB48F728F58}" type="pres">
      <dgm:prSet presAssocID="{C38001F3-F720-014C-8AEC-7840FDBBCA1C}" presName="rootText" presStyleLbl="node2" presStyleIdx="0" presStyleCnt="3">
        <dgm:presLayoutVars>
          <dgm:chPref val="3"/>
        </dgm:presLayoutVars>
      </dgm:prSet>
      <dgm:spPr/>
    </dgm:pt>
    <dgm:pt modelId="{E4FB6391-5A06-EB44-83A8-736683AAE2AE}" type="pres">
      <dgm:prSet presAssocID="{C38001F3-F720-014C-8AEC-7840FDBBCA1C}" presName="rootConnector" presStyleLbl="node2" presStyleIdx="0" presStyleCnt="3"/>
      <dgm:spPr/>
    </dgm:pt>
    <dgm:pt modelId="{0517CA8D-5585-5B4C-89EE-B3A4299D74B7}" type="pres">
      <dgm:prSet presAssocID="{C38001F3-F720-014C-8AEC-7840FDBBCA1C}" presName="hierChild4" presStyleCnt="0"/>
      <dgm:spPr/>
    </dgm:pt>
    <dgm:pt modelId="{8D15F695-074E-174A-B636-BD8F31C9AB3B}" type="pres">
      <dgm:prSet presAssocID="{B837C7B9-1495-754F-9886-125F4780681E}" presName="Name37" presStyleLbl="parChTrans1D3" presStyleIdx="0" presStyleCnt="3"/>
      <dgm:spPr/>
    </dgm:pt>
    <dgm:pt modelId="{E9C1C4B2-1286-1D44-B421-41ABD0C13786}" type="pres">
      <dgm:prSet presAssocID="{B70C380B-D497-C84B-A350-E88A20BD3E04}" presName="hierRoot2" presStyleCnt="0">
        <dgm:presLayoutVars>
          <dgm:hierBranch val="init"/>
        </dgm:presLayoutVars>
      </dgm:prSet>
      <dgm:spPr/>
    </dgm:pt>
    <dgm:pt modelId="{669ABA63-876F-0F43-BA91-6A7BF34AA743}" type="pres">
      <dgm:prSet presAssocID="{B70C380B-D497-C84B-A350-E88A20BD3E04}" presName="rootComposite" presStyleCnt="0"/>
      <dgm:spPr/>
    </dgm:pt>
    <dgm:pt modelId="{2AC9D149-C105-6840-89BE-50C88C2C5A5A}" type="pres">
      <dgm:prSet presAssocID="{B70C380B-D497-C84B-A350-E88A20BD3E04}" presName="rootText" presStyleLbl="node3" presStyleIdx="0" presStyleCnt="3">
        <dgm:presLayoutVars>
          <dgm:chPref val="3"/>
        </dgm:presLayoutVars>
      </dgm:prSet>
      <dgm:spPr/>
    </dgm:pt>
    <dgm:pt modelId="{CF06BAA7-CC21-EF4D-A5B4-14CC1738D4B6}" type="pres">
      <dgm:prSet presAssocID="{B70C380B-D497-C84B-A350-E88A20BD3E04}" presName="rootConnector" presStyleLbl="node3" presStyleIdx="0" presStyleCnt="3"/>
      <dgm:spPr/>
    </dgm:pt>
    <dgm:pt modelId="{31D7B833-51B9-6A4E-819C-12490583D50A}" type="pres">
      <dgm:prSet presAssocID="{B70C380B-D497-C84B-A350-E88A20BD3E04}" presName="hierChild4" presStyleCnt="0"/>
      <dgm:spPr/>
    </dgm:pt>
    <dgm:pt modelId="{6387E8DD-369B-6446-9B68-8DDDAB8B4137}" type="pres">
      <dgm:prSet presAssocID="{B70C380B-D497-C84B-A350-E88A20BD3E04}" presName="hierChild5" presStyleCnt="0"/>
      <dgm:spPr/>
    </dgm:pt>
    <dgm:pt modelId="{E45DC10E-5026-EB43-AB49-77AE62C57674}" type="pres">
      <dgm:prSet presAssocID="{C38001F3-F720-014C-8AEC-7840FDBBCA1C}" presName="hierChild5" presStyleCnt="0"/>
      <dgm:spPr/>
    </dgm:pt>
    <dgm:pt modelId="{2A067D8E-99FC-7443-8985-B0FDE484747E}" type="pres">
      <dgm:prSet presAssocID="{9ECC9EE1-EA6A-E242-8948-8C4A600729FA}" presName="Name37" presStyleLbl="parChTrans1D2" presStyleIdx="1" presStyleCnt="3"/>
      <dgm:spPr/>
    </dgm:pt>
    <dgm:pt modelId="{2CFD3876-D7A6-C84E-B11B-9F49F4694669}" type="pres">
      <dgm:prSet presAssocID="{90916365-25BA-354A-8E1F-52BBC79C3183}" presName="hierRoot2" presStyleCnt="0">
        <dgm:presLayoutVars>
          <dgm:hierBranch val="init"/>
        </dgm:presLayoutVars>
      </dgm:prSet>
      <dgm:spPr/>
    </dgm:pt>
    <dgm:pt modelId="{4766B9AB-0DD1-894B-B250-F9C72445C57C}" type="pres">
      <dgm:prSet presAssocID="{90916365-25BA-354A-8E1F-52BBC79C3183}" presName="rootComposite" presStyleCnt="0"/>
      <dgm:spPr/>
    </dgm:pt>
    <dgm:pt modelId="{47025E7C-1515-9D42-8FE1-DF8FA992B866}" type="pres">
      <dgm:prSet presAssocID="{90916365-25BA-354A-8E1F-52BBC79C3183}" presName="rootText" presStyleLbl="node2" presStyleIdx="1" presStyleCnt="3">
        <dgm:presLayoutVars>
          <dgm:chPref val="3"/>
        </dgm:presLayoutVars>
      </dgm:prSet>
      <dgm:spPr/>
    </dgm:pt>
    <dgm:pt modelId="{5B731D89-081E-2D46-8F23-2B336D39C16D}" type="pres">
      <dgm:prSet presAssocID="{90916365-25BA-354A-8E1F-52BBC79C3183}" presName="rootConnector" presStyleLbl="node2" presStyleIdx="1" presStyleCnt="3"/>
      <dgm:spPr/>
    </dgm:pt>
    <dgm:pt modelId="{184C3FFB-690B-074E-AEE2-B5A10ADE65E0}" type="pres">
      <dgm:prSet presAssocID="{90916365-25BA-354A-8E1F-52BBC79C3183}" presName="hierChild4" presStyleCnt="0"/>
      <dgm:spPr/>
    </dgm:pt>
    <dgm:pt modelId="{9D1F9946-C58E-E948-97A4-40B511A2C3CA}" type="pres">
      <dgm:prSet presAssocID="{320D39A7-39A2-F744-8FD9-322E4185DC00}" presName="Name37" presStyleLbl="parChTrans1D3" presStyleIdx="1" presStyleCnt="3"/>
      <dgm:spPr/>
    </dgm:pt>
    <dgm:pt modelId="{E68AEBA3-3473-0F4F-B3C1-6D48F7D2B15D}" type="pres">
      <dgm:prSet presAssocID="{F3F3A3C4-C9DC-6C4D-9C3C-8384050F742A}" presName="hierRoot2" presStyleCnt="0">
        <dgm:presLayoutVars>
          <dgm:hierBranch val="init"/>
        </dgm:presLayoutVars>
      </dgm:prSet>
      <dgm:spPr/>
    </dgm:pt>
    <dgm:pt modelId="{F159F0A4-4574-D243-A99D-0D656694B645}" type="pres">
      <dgm:prSet presAssocID="{F3F3A3C4-C9DC-6C4D-9C3C-8384050F742A}" presName="rootComposite" presStyleCnt="0"/>
      <dgm:spPr/>
    </dgm:pt>
    <dgm:pt modelId="{079782D4-FAAC-5A47-B5E7-CF1361167F98}" type="pres">
      <dgm:prSet presAssocID="{F3F3A3C4-C9DC-6C4D-9C3C-8384050F742A}" presName="rootText" presStyleLbl="node3" presStyleIdx="1" presStyleCnt="3">
        <dgm:presLayoutVars>
          <dgm:chPref val="3"/>
        </dgm:presLayoutVars>
      </dgm:prSet>
      <dgm:spPr/>
    </dgm:pt>
    <dgm:pt modelId="{08F319D3-E2F7-0643-A5A3-DE582A5517CB}" type="pres">
      <dgm:prSet presAssocID="{F3F3A3C4-C9DC-6C4D-9C3C-8384050F742A}" presName="rootConnector" presStyleLbl="node3" presStyleIdx="1" presStyleCnt="3"/>
      <dgm:spPr/>
    </dgm:pt>
    <dgm:pt modelId="{2A9F8429-BDC7-534F-99BC-4FA1CB9DC92B}" type="pres">
      <dgm:prSet presAssocID="{F3F3A3C4-C9DC-6C4D-9C3C-8384050F742A}" presName="hierChild4" presStyleCnt="0"/>
      <dgm:spPr/>
    </dgm:pt>
    <dgm:pt modelId="{33F5101D-A1C8-5A48-B0FF-C4FCF2A34596}" type="pres">
      <dgm:prSet presAssocID="{F3F3A3C4-C9DC-6C4D-9C3C-8384050F742A}" presName="hierChild5" presStyleCnt="0"/>
      <dgm:spPr/>
    </dgm:pt>
    <dgm:pt modelId="{1499EC21-1340-214F-BCFF-5B81993B7669}" type="pres">
      <dgm:prSet presAssocID="{90916365-25BA-354A-8E1F-52BBC79C3183}" presName="hierChild5" presStyleCnt="0"/>
      <dgm:spPr/>
    </dgm:pt>
    <dgm:pt modelId="{0D1D7E04-5D17-E840-AEDD-0D9E88FF3612}" type="pres">
      <dgm:prSet presAssocID="{7496B673-CD81-2240-A0F5-1922F6A197D1}" presName="Name37" presStyleLbl="parChTrans1D2" presStyleIdx="2" presStyleCnt="3"/>
      <dgm:spPr/>
    </dgm:pt>
    <dgm:pt modelId="{F2A428C0-2BF8-A84A-BC15-46E6524988B7}" type="pres">
      <dgm:prSet presAssocID="{D53E80C3-8DAD-6547-99D1-5419088BB794}" presName="hierRoot2" presStyleCnt="0">
        <dgm:presLayoutVars>
          <dgm:hierBranch val="init"/>
        </dgm:presLayoutVars>
      </dgm:prSet>
      <dgm:spPr/>
    </dgm:pt>
    <dgm:pt modelId="{DFB5AD8C-30F0-4544-BD47-3E5FBB1AF9F5}" type="pres">
      <dgm:prSet presAssocID="{D53E80C3-8DAD-6547-99D1-5419088BB794}" presName="rootComposite" presStyleCnt="0"/>
      <dgm:spPr/>
    </dgm:pt>
    <dgm:pt modelId="{30226B79-974B-C54B-B02C-D8DCE5947FCD}" type="pres">
      <dgm:prSet presAssocID="{D53E80C3-8DAD-6547-99D1-5419088BB794}" presName="rootText" presStyleLbl="node2" presStyleIdx="2" presStyleCnt="3">
        <dgm:presLayoutVars>
          <dgm:chPref val="3"/>
        </dgm:presLayoutVars>
      </dgm:prSet>
      <dgm:spPr/>
    </dgm:pt>
    <dgm:pt modelId="{63F8CBAE-E976-A84E-874E-DCD0A3F2F068}" type="pres">
      <dgm:prSet presAssocID="{D53E80C3-8DAD-6547-99D1-5419088BB794}" presName="rootConnector" presStyleLbl="node2" presStyleIdx="2" presStyleCnt="3"/>
      <dgm:spPr/>
    </dgm:pt>
    <dgm:pt modelId="{5AFF43DC-F7F1-C343-8448-585685200F64}" type="pres">
      <dgm:prSet presAssocID="{D53E80C3-8DAD-6547-99D1-5419088BB794}" presName="hierChild4" presStyleCnt="0"/>
      <dgm:spPr/>
    </dgm:pt>
    <dgm:pt modelId="{B92EA975-AA21-A544-95D5-7B78EC6108E8}" type="pres">
      <dgm:prSet presAssocID="{14D421E7-7B9B-A049-9907-2493DAB34E8F}" presName="Name37" presStyleLbl="parChTrans1D3" presStyleIdx="2" presStyleCnt="3"/>
      <dgm:spPr/>
    </dgm:pt>
    <dgm:pt modelId="{F0FE9906-3BDB-FD47-B91D-AF799523570E}" type="pres">
      <dgm:prSet presAssocID="{7AD9B203-E644-0848-A32F-44314884A5EA}" presName="hierRoot2" presStyleCnt="0">
        <dgm:presLayoutVars>
          <dgm:hierBranch val="init"/>
        </dgm:presLayoutVars>
      </dgm:prSet>
      <dgm:spPr/>
    </dgm:pt>
    <dgm:pt modelId="{CDF9734D-1704-A24B-B4F4-9E336C1EF106}" type="pres">
      <dgm:prSet presAssocID="{7AD9B203-E644-0848-A32F-44314884A5EA}" presName="rootComposite" presStyleCnt="0"/>
      <dgm:spPr/>
    </dgm:pt>
    <dgm:pt modelId="{7C43C03B-7F07-594B-837D-4E344150B687}" type="pres">
      <dgm:prSet presAssocID="{7AD9B203-E644-0848-A32F-44314884A5EA}" presName="rootText" presStyleLbl="node3" presStyleIdx="2" presStyleCnt="3">
        <dgm:presLayoutVars>
          <dgm:chPref val="3"/>
        </dgm:presLayoutVars>
      </dgm:prSet>
      <dgm:spPr/>
    </dgm:pt>
    <dgm:pt modelId="{7D724033-534A-6F41-8DA0-34467F74EE37}" type="pres">
      <dgm:prSet presAssocID="{7AD9B203-E644-0848-A32F-44314884A5EA}" presName="rootConnector" presStyleLbl="node3" presStyleIdx="2" presStyleCnt="3"/>
      <dgm:spPr/>
    </dgm:pt>
    <dgm:pt modelId="{C119005C-6CDB-D04D-87AB-D13931EBD955}" type="pres">
      <dgm:prSet presAssocID="{7AD9B203-E644-0848-A32F-44314884A5EA}" presName="hierChild4" presStyleCnt="0"/>
      <dgm:spPr/>
    </dgm:pt>
    <dgm:pt modelId="{0F702F92-E9D7-484F-BFCF-303E2D6E7138}" type="pres">
      <dgm:prSet presAssocID="{7AD9B203-E644-0848-A32F-44314884A5EA}" presName="hierChild5" presStyleCnt="0"/>
      <dgm:spPr/>
    </dgm:pt>
    <dgm:pt modelId="{6A57FE49-9AA9-314D-9FF9-351F2E3A7EFE}" type="pres">
      <dgm:prSet presAssocID="{D53E80C3-8DAD-6547-99D1-5419088BB794}" presName="hierChild5" presStyleCnt="0"/>
      <dgm:spPr/>
    </dgm:pt>
    <dgm:pt modelId="{1275CFAA-6E61-E943-B315-3016AFFE1797}" type="pres">
      <dgm:prSet presAssocID="{9E1F8094-25DF-574E-B73B-92595BD72C43}" presName="hierChild3" presStyleCnt="0"/>
      <dgm:spPr/>
    </dgm:pt>
  </dgm:ptLst>
  <dgm:cxnLst>
    <dgm:cxn modelId="{A203A20D-F7AD-6E45-8A43-97C555BB7682}" type="presOf" srcId="{D53E80C3-8DAD-6547-99D1-5419088BB794}" destId="{63F8CBAE-E976-A84E-874E-DCD0A3F2F068}" srcOrd="1" destOrd="0" presId="urn:microsoft.com/office/officeart/2005/8/layout/orgChart1"/>
    <dgm:cxn modelId="{1567E710-5317-0847-A30C-13D8844CC2A6}" type="presOf" srcId="{B70C380B-D497-C84B-A350-E88A20BD3E04}" destId="{CF06BAA7-CC21-EF4D-A5B4-14CC1738D4B6}" srcOrd="1" destOrd="0" presId="urn:microsoft.com/office/officeart/2005/8/layout/orgChart1"/>
    <dgm:cxn modelId="{071B3318-B3D0-A145-86E8-123F5F76ACF5}" type="presOf" srcId="{D53E80C3-8DAD-6547-99D1-5419088BB794}" destId="{30226B79-974B-C54B-B02C-D8DCE5947FCD}" srcOrd="0" destOrd="0" presId="urn:microsoft.com/office/officeart/2005/8/layout/orgChart1"/>
    <dgm:cxn modelId="{5DCF8419-D3FA-C849-A162-F44CAA0B8D41}" srcId="{90916365-25BA-354A-8E1F-52BBC79C3183}" destId="{F3F3A3C4-C9DC-6C4D-9C3C-8384050F742A}" srcOrd="0" destOrd="0" parTransId="{320D39A7-39A2-F744-8FD9-322E4185DC00}" sibTransId="{7DE99402-BE02-B344-B23C-647F761D4558}"/>
    <dgm:cxn modelId="{5F807A1E-AE42-EB48-9824-49B546415D08}" type="presOf" srcId="{68803020-F86A-8B4F-9282-DE670404EBD0}" destId="{1A78C7FB-0F6F-1745-BAD8-904CC6D1534A}" srcOrd="0" destOrd="0" presId="urn:microsoft.com/office/officeart/2005/8/layout/orgChart1"/>
    <dgm:cxn modelId="{B64A0C2F-1CA1-9148-AF84-6F956092A41D}" type="presOf" srcId="{B837C7B9-1495-754F-9886-125F4780681E}" destId="{8D15F695-074E-174A-B636-BD8F31C9AB3B}" srcOrd="0" destOrd="0" presId="urn:microsoft.com/office/officeart/2005/8/layout/orgChart1"/>
    <dgm:cxn modelId="{3B0E1C30-B820-7140-ADA3-9387551121F4}" type="presOf" srcId="{7AD9B203-E644-0848-A32F-44314884A5EA}" destId="{7D724033-534A-6F41-8DA0-34467F74EE37}" srcOrd="1" destOrd="0" presId="urn:microsoft.com/office/officeart/2005/8/layout/orgChart1"/>
    <dgm:cxn modelId="{EB88D245-3B10-5345-A42E-3693BFF75E19}" type="presOf" srcId="{7496B673-CD81-2240-A0F5-1922F6A197D1}" destId="{0D1D7E04-5D17-E840-AEDD-0D9E88FF3612}" srcOrd="0" destOrd="0" presId="urn:microsoft.com/office/officeart/2005/8/layout/orgChart1"/>
    <dgm:cxn modelId="{486AF84F-DA20-5C42-AC58-5EB51B321774}" srcId="{C38001F3-F720-014C-8AEC-7840FDBBCA1C}" destId="{B70C380B-D497-C84B-A350-E88A20BD3E04}" srcOrd="0" destOrd="0" parTransId="{B837C7B9-1495-754F-9886-125F4780681E}" sibTransId="{6AEC796B-EF1D-9F48-A3F8-2A47052FAA39}"/>
    <dgm:cxn modelId="{58F67E52-DB94-614D-A4B0-4131514CBEBF}" srcId="{D53E80C3-8DAD-6547-99D1-5419088BB794}" destId="{7AD9B203-E644-0848-A32F-44314884A5EA}" srcOrd="0" destOrd="0" parTransId="{14D421E7-7B9B-A049-9907-2493DAB34E8F}" sibTransId="{2AB31926-CA10-A24E-900E-55DC70501C01}"/>
    <dgm:cxn modelId="{42AB3656-514A-0840-8812-0FBA154C39ED}" type="presOf" srcId="{320D39A7-39A2-F744-8FD9-322E4185DC00}" destId="{9D1F9946-C58E-E948-97A4-40B511A2C3CA}" srcOrd="0" destOrd="0" presId="urn:microsoft.com/office/officeart/2005/8/layout/orgChart1"/>
    <dgm:cxn modelId="{E0FEAE67-7FCF-2549-902E-8E877264B432}" type="presOf" srcId="{90916365-25BA-354A-8E1F-52BBC79C3183}" destId="{5B731D89-081E-2D46-8F23-2B336D39C16D}" srcOrd="1" destOrd="0" presId="urn:microsoft.com/office/officeart/2005/8/layout/orgChart1"/>
    <dgm:cxn modelId="{515AE769-C02C-E843-9FD9-4400C5462A26}" type="presOf" srcId="{9E1F8094-25DF-574E-B73B-92595BD72C43}" destId="{D22C2D58-2997-B94C-B10F-345E99FCDDE2}" srcOrd="0" destOrd="0" presId="urn:microsoft.com/office/officeart/2005/8/layout/orgChart1"/>
    <dgm:cxn modelId="{962B5D76-AB52-D14D-87AD-476EE5AE32B5}" type="presOf" srcId="{F3F3A3C4-C9DC-6C4D-9C3C-8384050F742A}" destId="{08F319D3-E2F7-0643-A5A3-DE582A5517CB}" srcOrd="1" destOrd="0" presId="urn:microsoft.com/office/officeart/2005/8/layout/orgChart1"/>
    <dgm:cxn modelId="{707A7076-E0C3-0C47-A04E-D97A0DBF2AA9}" type="presOf" srcId="{6ADFFCD2-0E26-F447-9698-F7C69D20CC97}" destId="{1ABD098C-EE73-D640-A3DC-02594E26BCE3}" srcOrd="0" destOrd="0" presId="urn:microsoft.com/office/officeart/2005/8/layout/orgChart1"/>
    <dgm:cxn modelId="{0535FE7A-3749-F643-B40C-8BCD09E42946}" type="presOf" srcId="{C38001F3-F720-014C-8AEC-7840FDBBCA1C}" destId="{3737030C-39D1-B844-A21A-BFB48F728F58}" srcOrd="0" destOrd="0" presId="urn:microsoft.com/office/officeart/2005/8/layout/orgChart1"/>
    <dgm:cxn modelId="{7DB09190-5DE0-464B-89F1-C886360F83D6}" srcId="{9E1F8094-25DF-574E-B73B-92595BD72C43}" destId="{90916365-25BA-354A-8E1F-52BBC79C3183}" srcOrd="1" destOrd="0" parTransId="{9ECC9EE1-EA6A-E242-8948-8C4A600729FA}" sibTransId="{1275C46F-8C77-B44D-B3E8-E9962C03DD12}"/>
    <dgm:cxn modelId="{7D013392-82A8-0145-A8DC-5D4C0E2EA301}" srcId="{9E1F8094-25DF-574E-B73B-92595BD72C43}" destId="{D53E80C3-8DAD-6547-99D1-5419088BB794}" srcOrd="2" destOrd="0" parTransId="{7496B673-CD81-2240-A0F5-1922F6A197D1}" sibTransId="{8F780080-3288-DE4F-BB57-5C84DFB28A40}"/>
    <dgm:cxn modelId="{1EE93794-5CCB-E444-AC37-E7D9984AAEA0}" type="presOf" srcId="{B70C380B-D497-C84B-A350-E88A20BD3E04}" destId="{2AC9D149-C105-6840-89BE-50C88C2C5A5A}" srcOrd="0" destOrd="0" presId="urn:microsoft.com/office/officeart/2005/8/layout/orgChart1"/>
    <dgm:cxn modelId="{9C86C594-4C25-2643-B2C4-F54839D01169}" type="presOf" srcId="{9ECC9EE1-EA6A-E242-8948-8C4A600729FA}" destId="{2A067D8E-99FC-7443-8985-B0FDE484747E}" srcOrd="0" destOrd="0" presId="urn:microsoft.com/office/officeart/2005/8/layout/orgChart1"/>
    <dgm:cxn modelId="{E0F200A4-2569-8C47-B41F-81E945565D43}" type="presOf" srcId="{14D421E7-7B9B-A049-9907-2493DAB34E8F}" destId="{B92EA975-AA21-A544-95D5-7B78EC6108E8}" srcOrd="0" destOrd="0" presId="urn:microsoft.com/office/officeart/2005/8/layout/orgChart1"/>
    <dgm:cxn modelId="{0349F8C4-372B-E745-A89E-8B86BD6533BA}" type="presOf" srcId="{9E1F8094-25DF-574E-B73B-92595BD72C43}" destId="{E4D3671B-ECC0-CB4C-9B56-CD731B69D703}" srcOrd="1" destOrd="0" presId="urn:microsoft.com/office/officeart/2005/8/layout/orgChart1"/>
    <dgm:cxn modelId="{89F687C7-8C23-2B44-925F-59000A643520}" srcId="{6ADFFCD2-0E26-F447-9698-F7C69D20CC97}" destId="{9E1F8094-25DF-574E-B73B-92595BD72C43}" srcOrd="0" destOrd="0" parTransId="{4FB06EA3-0A5D-8744-8542-9A7E0EB6C697}" sibTransId="{4AA64436-1B90-7D42-8BC3-3B56C308CBD7}"/>
    <dgm:cxn modelId="{D6120ED9-7E29-C545-9EA5-D0067CED5BF2}" type="presOf" srcId="{F3F3A3C4-C9DC-6C4D-9C3C-8384050F742A}" destId="{079782D4-FAAC-5A47-B5E7-CF1361167F98}" srcOrd="0" destOrd="0" presId="urn:microsoft.com/office/officeart/2005/8/layout/orgChart1"/>
    <dgm:cxn modelId="{BC8452E0-DBAC-1A43-839A-CAF43867545D}" type="presOf" srcId="{90916365-25BA-354A-8E1F-52BBC79C3183}" destId="{47025E7C-1515-9D42-8FE1-DF8FA992B866}" srcOrd="0" destOrd="0" presId="urn:microsoft.com/office/officeart/2005/8/layout/orgChart1"/>
    <dgm:cxn modelId="{3496D5E0-CC65-8A41-B9AC-69ABCDBFE484}" type="presOf" srcId="{C38001F3-F720-014C-8AEC-7840FDBBCA1C}" destId="{E4FB6391-5A06-EB44-83A8-736683AAE2AE}" srcOrd="1" destOrd="0" presId="urn:microsoft.com/office/officeart/2005/8/layout/orgChart1"/>
    <dgm:cxn modelId="{C7F908EB-9706-CA49-B983-3C8A5B696615}" type="presOf" srcId="{7AD9B203-E644-0848-A32F-44314884A5EA}" destId="{7C43C03B-7F07-594B-837D-4E344150B687}" srcOrd="0" destOrd="0" presId="urn:microsoft.com/office/officeart/2005/8/layout/orgChart1"/>
    <dgm:cxn modelId="{931386EB-46AF-B148-A8F2-5F422862A49A}" srcId="{9E1F8094-25DF-574E-B73B-92595BD72C43}" destId="{C38001F3-F720-014C-8AEC-7840FDBBCA1C}" srcOrd="0" destOrd="0" parTransId="{68803020-F86A-8B4F-9282-DE670404EBD0}" sibTransId="{5A13055D-AF1D-764C-AB9F-EEA9831EB763}"/>
    <dgm:cxn modelId="{462B928E-69F0-8140-BECB-5A511A162406}" type="presParOf" srcId="{1ABD098C-EE73-D640-A3DC-02594E26BCE3}" destId="{82E6E828-EDC4-1A4E-9FD8-AFE13553991F}" srcOrd="0" destOrd="0" presId="urn:microsoft.com/office/officeart/2005/8/layout/orgChart1"/>
    <dgm:cxn modelId="{5B162EAE-872C-DE4D-934A-3447D2D16521}" type="presParOf" srcId="{82E6E828-EDC4-1A4E-9FD8-AFE13553991F}" destId="{2880E6B3-A7F6-3E41-B608-5ED6D51AC4D0}" srcOrd="0" destOrd="0" presId="urn:microsoft.com/office/officeart/2005/8/layout/orgChart1"/>
    <dgm:cxn modelId="{DD10589F-C00C-574D-BA91-5667E632C7C9}" type="presParOf" srcId="{2880E6B3-A7F6-3E41-B608-5ED6D51AC4D0}" destId="{D22C2D58-2997-B94C-B10F-345E99FCDDE2}" srcOrd="0" destOrd="0" presId="urn:microsoft.com/office/officeart/2005/8/layout/orgChart1"/>
    <dgm:cxn modelId="{D91CAB06-CC6C-314F-B807-A8ACB13513E4}" type="presParOf" srcId="{2880E6B3-A7F6-3E41-B608-5ED6D51AC4D0}" destId="{E4D3671B-ECC0-CB4C-9B56-CD731B69D703}" srcOrd="1" destOrd="0" presId="urn:microsoft.com/office/officeart/2005/8/layout/orgChart1"/>
    <dgm:cxn modelId="{2A68BD6F-56C6-3A40-AE3A-FE0BF4BB9808}" type="presParOf" srcId="{82E6E828-EDC4-1A4E-9FD8-AFE13553991F}" destId="{FDD66C21-1656-474B-A6F5-5C154306CEBF}" srcOrd="1" destOrd="0" presId="urn:microsoft.com/office/officeart/2005/8/layout/orgChart1"/>
    <dgm:cxn modelId="{DC664D41-5998-FF4D-8B14-62805F0BDA16}" type="presParOf" srcId="{FDD66C21-1656-474B-A6F5-5C154306CEBF}" destId="{1A78C7FB-0F6F-1745-BAD8-904CC6D1534A}" srcOrd="0" destOrd="0" presId="urn:microsoft.com/office/officeart/2005/8/layout/orgChart1"/>
    <dgm:cxn modelId="{914A0CFC-A886-AF49-9F20-E195B6E1B4D4}" type="presParOf" srcId="{FDD66C21-1656-474B-A6F5-5C154306CEBF}" destId="{50D5CA1B-1E3E-E848-997A-9837D21E244C}" srcOrd="1" destOrd="0" presId="urn:microsoft.com/office/officeart/2005/8/layout/orgChart1"/>
    <dgm:cxn modelId="{E981444C-A541-1E4D-9E09-5262B022E425}" type="presParOf" srcId="{50D5CA1B-1E3E-E848-997A-9837D21E244C}" destId="{A957D2DA-AA3F-9F47-9F21-063B7F3BF074}" srcOrd="0" destOrd="0" presId="urn:microsoft.com/office/officeart/2005/8/layout/orgChart1"/>
    <dgm:cxn modelId="{9CED4890-0BA5-6243-81EB-F39AFA5EF9DF}" type="presParOf" srcId="{A957D2DA-AA3F-9F47-9F21-063B7F3BF074}" destId="{3737030C-39D1-B844-A21A-BFB48F728F58}" srcOrd="0" destOrd="0" presId="urn:microsoft.com/office/officeart/2005/8/layout/orgChart1"/>
    <dgm:cxn modelId="{E45DF1D9-8D9B-2A46-AC13-FF2013D94FAC}" type="presParOf" srcId="{A957D2DA-AA3F-9F47-9F21-063B7F3BF074}" destId="{E4FB6391-5A06-EB44-83A8-736683AAE2AE}" srcOrd="1" destOrd="0" presId="urn:microsoft.com/office/officeart/2005/8/layout/orgChart1"/>
    <dgm:cxn modelId="{522E1882-A791-A14E-9570-3B848E3987D1}" type="presParOf" srcId="{50D5CA1B-1E3E-E848-997A-9837D21E244C}" destId="{0517CA8D-5585-5B4C-89EE-B3A4299D74B7}" srcOrd="1" destOrd="0" presId="urn:microsoft.com/office/officeart/2005/8/layout/orgChart1"/>
    <dgm:cxn modelId="{AF99B1D6-1A6A-BA43-A5BB-10F0EF81A316}" type="presParOf" srcId="{0517CA8D-5585-5B4C-89EE-B3A4299D74B7}" destId="{8D15F695-074E-174A-B636-BD8F31C9AB3B}" srcOrd="0" destOrd="0" presId="urn:microsoft.com/office/officeart/2005/8/layout/orgChart1"/>
    <dgm:cxn modelId="{111DDFAF-032A-4E4B-B7C6-820436D4DCFF}" type="presParOf" srcId="{0517CA8D-5585-5B4C-89EE-B3A4299D74B7}" destId="{E9C1C4B2-1286-1D44-B421-41ABD0C13786}" srcOrd="1" destOrd="0" presId="urn:microsoft.com/office/officeart/2005/8/layout/orgChart1"/>
    <dgm:cxn modelId="{BEA7F98D-BE88-2642-BF67-7097263DFFD9}" type="presParOf" srcId="{E9C1C4B2-1286-1D44-B421-41ABD0C13786}" destId="{669ABA63-876F-0F43-BA91-6A7BF34AA743}" srcOrd="0" destOrd="0" presId="urn:microsoft.com/office/officeart/2005/8/layout/orgChart1"/>
    <dgm:cxn modelId="{B72C523F-D589-4A47-B9CA-E8B282B46BBB}" type="presParOf" srcId="{669ABA63-876F-0F43-BA91-6A7BF34AA743}" destId="{2AC9D149-C105-6840-89BE-50C88C2C5A5A}" srcOrd="0" destOrd="0" presId="urn:microsoft.com/office/officeart/2005/8/layout/orgChart1"/>
    <dgm:cxn modelId="{D453DA88-4324-5049-B702-3676598A914C}" type="presParOf" srcId="{669ABA63-876F-0F43-BA91-6A7BF34AA743}" destId="{CF06BAA7-CC21-EF4D-A5B4-14CC1738D4B6}" srcOrd="1" destOrd="0" presId="urn:microsoft.com/office/officeart/2005/8/layout/orgChart1"/>
    <dgm:cxn modelId="{9E2EDAA0-DB2B-404C-BFA4-3AAD04AFB518}" type="presParOf" srcId="{E9C1C4B2-1286-1D44-B421-41ABD0C13786}" destId="{31D7B833-51B9-6A4E-819C-12490583D50A}" srcOrd="1" destOrd="0" presId="urn:microsoft.com/office/officeart/2005/8/layout/orgChart1"/>
    <dgm:cxn modelId="{901097D0-B364-A44E-A1A0-C040C0B9CDF7}" type="presParOf" srcId="{E9C1C4B2-1286-1D44-B421-41ABD0C13786}" destId="{6387E8DD-369B-6446-9B68-8DDDAB8B4137}" srcOrd="2" destOrd="0" presId="urn:microsoft.com/office/officeart/2005/8/layout/orgChart1"/>
    <dgm:cxn modelId="{305DE9D0-5E7E-6B43-BA26-0D8A80D39ED3}" type="presParOf" srcId="{50D5CA1B-1E3E-E848-997A-9837D21E244C}" destId="{E45DC10E-5026-EB43-AB49-77AE62C57674}" srcOrd="2" destOrd="0" presId="urn:microsoft.com/office/officeart/2005/8/layout/orgChart1"/>
    <dgm:cxn modelId="{D2D7F2B4-3FA9-0B40-83E0-48DA7A32414B}" type="presParOf" srcId="{FDD66C21-1656-474B-A6F5-5C154306CEBF}" destId="{2A067D8E-99FC-7443-8985-B0FDE484747E}" srcOrd="2" destOrd="0" presId="urn:microsoft.com/office/officeart/2005/8/layout/orgChart1"/>
    <dgm:cxn modelId="{0BC6F153-9574-ED4C-87EF-1E6317E70F55}" type="presParOf" srcId="{FDD66C21-1656-474B-A6F5-5C154306CEBF}" destId="{2CFD3876-D7A6-C84E-B11B-9F49F4694669}" srcOrd="3" destOrd="0" presId="urn:microsoft.com/office/officeart/2005/8/layout/orgChart1"/>
    <dgm:cxn modelId="{48FA92A6-9664-324F-B06F-0FCAC94037C0}" type="presParOf" srcId="{2CFD3876-D7A6-C84E-B11B-9F49F4694669}" destId="{4766B9AB-0DD1-894B-B250-F9C72445C57C}" srcOrd="0" destOrd="0" presId="urn:microsoft.com/office/officeart/2005/8/layout/orgChart1"/>
    <dgm:cxn modelId="{3C983E62-66D6-3A4E-93A6-6848F6F791FD}" type="presParOf" srcId="{4766B9AB-0DD1-894B-B250-F9C72445C57C}" destId="{47025E7C-1515-9D42-8FE1-DF8FA992B866}" srcOrd="0" destOrd="0" presId="urn:microsoft.com/office/officeart/2005/8/layout/orgChart1"/>
    <dgm:cxn modelId="{A6185665-5683-C748-AA4B-CA52D39F8551}" type="presParOf" srcId="{4766B9AB-0DD1-894B-B250-F9C72445C57C}" destId="{5B731D89-081E-2D46-8F23-2B336D39C16D}" srcOrd="1" destOrd="0" presId="urn:microsoft.com/office/officeart/2005/8/layout/orgChart1"/>
    <dgm:cxn modelId="{49C2A650-DA5E-E14F-AD0A-AFF57E4A5662}" type="presParOf" srcId="{2CFD3876-D7A6-C84E-B11B-9F49F4694669}" destId="{184C3FFB-690B-074E-AEE2-B5A10ADE65E0}" srcOrd="1" destOrd="0" presId="urn:microsoft.com/office/officeart/2005/8/layout/orgChart1"/>
    <dgm:cxn modelId="{72C82360-EB41-9043-B02E-A594642D4650}" type="presParOf" srcId="{184C3FFB-690B-074E-AEE2-B5A10ADE65E0}" destId="{9D1F9946-C58E-E948-97A4-40B511A2C3CA}" srcOrd="0" destOrd="0" presId="urn:microsoft.com/office/officeart/2005/8/layout/orgChart1"/>
    <dgm:cxn modelId="{2A60C178-059C-B044-81F5-B76F24FDE232}" type="presParOf" srcId="{184C3FFB-690B-074E-AEE2-B5A10ADE65E0}" destId="{E68AEBA3-3473-0F4F-B3C1-6D48F7D2B15D}" srcOrd="1" destOrd="0" presId="urn:microsoft.com/office/officeart/2005/8/layout/orgChart1"/>
    <dgm:cxn modelId="{30B4595F-5EB1-FD4E-90E6-F3B828ADFC5F}" type="presParOf" srcId="{E68AEBA3-3473-0F4F-B3C1-6D48F7D2B15D}" destId="{F159F0A4-4574-D243-A99D-0D656694B645}" srcOrd="0" destOrd="0" presId="urn:microsoft.com/office/officeart/2005/8/layout/orgChart1"/>
    <dgm:cxn modelId="{4BE60C69-8BC7-7141-9B3F-B07614F8F6C4}" type="presParOf" srcId="{F159F0A4-4574-D243-A99D-0D656694B645}" destId="{079782D4-FAAC-5A47-B5E7-CF1361167F98}" srcOrd="0" destOrd="0" presId="urn:microsoft.com/office/officeart/2005/8/layout/orgChart1"/>
    <dgm:cxn modelId="{C70C0C29-FC67-E640-B107-9EFE355B50A8}" type="presParOf" srcId="{F159F0A4-4574-D243-A99D-0D656694B645}" destId="{08F319D3-E2F7-0643-A5A3-DE582A5517CB}" srcOrd="1" destOrd="0" presId="urn:microsoft.com/office/officeart/2005/8/layout/orgChart1"/>
    <dgm:cxn modelId="{C949C2C9-4AE0-1B41-AC82-A65640F020FC}" type="presParOf" srcId="{E68AEBA3-3473-0F4F-B3C1-6D48F7D2B15D}" destId="{2A9F8429-BDC7-534F-99BC-4FA1CB9DC92B}" srcOrd="1" destOrd="0" presId="urn:microsoft.com/office/officeart/2005/8/layout/orgChart1"/>
    <dgm:cxn modelId="{A660E093-02D1-A34D-AB2C-C501B4B4A285}" type="presParOf" srcId="{E68AEBA3-3473-0F4F-B3C1-6D48F7D2B15D}" destId="{33F5101D-A1C8-5A48-B0FF-C4FCF2A34596}" srcOrd="2" destOrd="0" presId="urn:microsoft.com/office/officeart/2005/8/layout/orgChart1"/>
    <dgm:cxn modelId="{99E7E1FA-3898-B946-944B-8C70E5413694}" type="presParOf" srcId="{2CFD3876-D7A6-C84E-B11B-9F49F4694669}" destId="{1499EC21-1340-214F-BCFF-5B81993B7669}" srcOrd="2" destOrd="0" presId="urn:microsoft.com/office/officeart/2005/8/layout/orgChart1"/>
    <dgm:cxn modelId="{16010705-E0E6-7E4F-A3E7-6BD8985C3648}" type="presParOf" srcId="{FDD66C21-1656-474B-A6F5-5C154306CEBF}" destId="{0D1D7E04-5D17-E840-AEDD-0D9E88FF3612}" srcOrd="4" destOrd="0" presId="urn:microsoft.com/office/officeart/2005/8/layout/orgChart1"/>
    <dgm:cxn modelId="{56FE3AD8-C090-A14A-9874-9240D5F98FA6}" type="presParOf" srcId="{FDD66C21-1656-474B-A6F5-5C154306CEBF}" destId="{F2A428C0-2BF8-A84A-BC15-46E6524988B7}" srcOrd="5" destOrd="0" presId="urn:microsoft.com/office/officeart/2005/8/layout/orgChart1"/>
    <dgm:cxn modelId="{83FF90B2-FB3E-DF4A-A171-245F104F48BA}" type="presParOf" srcId="{F2A428C0-2BF8-A84A-BC15-46E6524988B7}" destId="{DFB5AD8C-30F0-4544-BD47-3E5FBB1AF9F5}" srcOrd="0" destOrd="0" presId="urn:microsoft.com/office/officeart/2005/8/layout/orgChart1"/>
    <dgm:cxn modelId="{3FCEBB38-4A4B-D54A-9E1E-1506CFDFCF81}" type="presParOf" srcId="{DFB5AD8C-30F0-4544-BD47-3E5FBB1AF9F5}" destId="{30226B79-974B-C54B-B02C-D8DCE5947FCD}" srcOrd="0" destOrd="0" presId="urn:microsoft.com/office/officeart/2005/8/layout/orgChart1"/>
    <dgm:cxn modelId="{DAD89C17-E174-B34B-9369-F4D0FFEB7471}" type="presParOf" srcId="{DFB5AD8C-30F0-4544-BD47-3E5FBB1AF9F5}" destId="{63F8CBAE-E976-A84E-874E-DCD0A3F2F068}" srcOrd="1" destOrd="0" presId="urn:microsoft.com/office/officeart/2005/8/layout/orgChart1"/>
    <dgm:cxn modelId="{74673E1D-0F0E-F54F-91BA-4C1A5B64742A}" type="presParOf" srcId="{F2A428C0-2BF8-A84A-BC15-46E6524988B7}" destId="{5AFF43DC-F7F1-C343-8448-585685200F64}" srcOrd="1" destOrd="0" presId="urn:microsoft.com/office/officeart/2005/8/layout/orgChart1"/>
    <dgm:cxn modelId="{262144F7-402D-3B44-BFAE-6B3E3C36C412}" type="presParOf" srcId="{5AFF43DC-F7F1-C343-8448-585685200F64}" destId="{B92EA975-AA21-A544-95D5-7B78EC6108E8}" srcOrd="0" destOrd="0" presId="urn:microsoft.com/office/officeart/2005/8/layout/orgChart1"/>
    <dgm:cxn modelId="{112347E6-A6A9-D842-B43C-F4A3F7414F1A}" type="presParOf" srcId="{5AFF43DC-F7F1-C343-8448-585685200F64}" destId="{F0FE9906-3BDB-FD47-B91D-AF799523570E}" srcOrd="1" destOrd="0" presId="urn:microsoft.com/office/officeart/2005/8/layout/orgChart1"/>
    <dgm:cxn modelId="{DB5D441F-6F28-BA4A-A409-6A128D05D043}" type="presParOf" srcId="{F0FE9906-3BDB-FD47-B91D-AF799523570E}" destId="{CDF9734D-1704-A24B-B4F4-9E336C1EF106}" srcOrd="0" destOrd="0" presId="urn:microsoft.com/office/officeart/2005/8/layout/orgChart1"/>
    <dgm:cxn modelId="{A6CED913-312B-5D43-8CAB-9BD0378A6A43}" type="presParOf" srcId="{CDF9734D-1704-A24B-B4F4-9E336C1EF106}" destId="{7C43C03B-7F07-594B-837D-4E344150B687}" srcOrd="0" destOrd="0" presId="urn:microsoft.com/office/officeart/2005/8/layout/orgChart1"/>
    <dgm:cxn modelId="{1E5D81B7-A8D3-BE4B-81B0-B31EA190B298}" type="presParOf" srcId="{CDF9734D-1704-A24B-B4F4-9E336C1EF106}" destId="{7D724033-534A-6F41-8DA0-34467F74EE37}" srcOrd="1" destOrd="0" presId="urn:microsoft.com/office/officeart/2005/8/layout/orgChart1"/>
    <dgm:cxn modelId="{6E84C497-CD87-344D-B2B6-8C72708DF124}" type="presParOf" srcId="{F0FE9906-3BDB-FD47-B91D-AF799523570E}" destId="{C119005C-6CDB-D04D-87AB-D13931EBD955}" srcOrd="1" destOrd="0" presId="urn:microsoft.com/office/officeart/2005/8/layout/orgChart1"/>
    <dgm:cxn modelId="{48611571-9A3D-AB4B-AD8C-EEB3A990022D}" type="presParOf" srcId="{F0FE9906-3BDB-FD47-B91D-AF799523570E}" destId="{0F702F92-E9D7-484F-BFCF-303E2D6E7138}" srcOrd="2" destOrd="0" presId="urn:microsoft.com/office/officeart/2005/8/layout/orgChart1"/>
    <dgm:cxn modelId="{7415A98A-4AE2-4645-B9B5-E03294DC9984}" type="presParOf" srcId="{F2A428C0-2BF8-A84A-BC15-46E6524988B7}" destId="{6A57FE49-9AA9-314D-9FF9-351F2E3A7EFE}" srcOrd="2" destOrd="0" presId="urn:microsoft.com/office/officeart/2005/8/layout/orgChart1"/>
    <dgm:cxn modelId="{CF9BAE0F-EA8E-7142-BA6C-E5D93152B67B}" type="presParOf" srcId="{82E6E828-EDC4-1A4E-9FD8-AFE13553991F}" destId="{1275CFAA-6E61-E943-B315-3016AFFE1797}"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2EA975-AA21-A544-95D5-7B78EC6108E8}">
      <dsp:nvSpPr>
        <dsp:cNvPr id="0" name=""/>
        <dsp:cNvSpPr/>
      </dsp:nvSpPr>
      <dsp:spPr>
        <a:xfrm>
          <a:off x="5649361" y="2823040"/>
          <a:ext cx="336035" cy="1030508"/>
        </a:xfrm>
        <a:custGeom>
          <a:avLst/>
          <a:gdLst/>
          <a:ahLst/>
          <a:cxnLst/>
          <a:rect l="0" t="0" r="0" b="0"/>
          <a:pathLst>
            <a:path>
              <a:moveTo>
                <a:pt x="0" y="0"/>
              </a:moveTo>
              <a:lnTo>
                <a:pt x="0" y="1030508"/>
              </a:lnTo>
              <a:lnTo>
                <a:pt x="336035" y="1030508"/>
              </a:lnTo>
            </a:path>
          </a:pathLst>
        </a:custGeom>
        <a:noFill/>
        <a:ln w="9525" cap="flat" cmpd="sng" algn="ctr">
          <a:solidFill>
            <a:schemeClr val="accent6">
              <a:tint val="7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1D7E04-5D17-E840-AEDD-0D9E88FF3612}">
      <dsp:nvSpPr>
        <dsp:cNvPr id="0" name=""/>
        <dsp:cNvSpPr/>
      </dsp:nvSpPr>
      <dsp:spPr>
        <a:xfrm>
          <a:off x="3834770" y="1232473"/>
          <a:ext cx="2710684" cy="470449"/>
        </a:xfrm>
        <a:custGeom>
          <a:avLst/>
          <a:gdLst/>
          <a:ahLst/>
          <a:cxnLst/>
          <a:rect l="0" t="0" r="0" b="0"/>
          <a:pathLst>
            <a:path>
              <a:moveTo>
                <a:pt x="0" y="0"/>
              </a:moveTo>
              <a:lnTo>
                <a:pt x="0" y="235224"/>
              </a:lnTo>
              <a:lnTo>
                <a:pt x="2710684" y="235224"/>
              </a:lnTo>
              <a:lnTo>
                <a:pt x="2710684" y="470449"/>
              </a:lnTo>
            </a:path>
          </a:pathLst>
        </a:custGeom>
        <a:noFill/>
        <a:ln w="9525" cap="flat" cmpd="sng" algn="ctr">
          <a:solidFill>
            <a:schemeClr val="accent6">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1F9946-C58E-E948-97A4-40B511A2C3CA}">
      <dsp:nvSpPr>
        <dsp:cNvPr id="0" name=""/>
        <dsp:cNvSpPr/>
      </dsp:nvSpPr>
      <dsp:spPr>
        <a:xfrm>
          <a:off x="2938676" y="2823040"/>
          <a:ext cx="336035" cy="1030508"/>
        </a:xfrm>
        <a:custGeom>
          <a:avLst/>
          <a:gdLst/>
          <a:ahLst/>
          <a:cxnLst/>
          <a:rect l="0" t="0" r="0" b="0"/>
          <a:pathLst>
            <a:path>
              <a:moveTo>
                <a:pt x="0" y="0"/>
              </a:moveTo>
              <a:lnTo>
                <a:pt x="0" y="1030508"/>
              </a:lnTo>
              <a:lnTo>
                <a:pt x="336035" y="1030508"/>
              </a:lnTo>
            </a:path>
          </a:pathLst>
        </a:custGeom>
        <a:noFill/>
        <a:ln w="9525" cap="flat" cmpd="sng" algn="ctr">
          <a:solidFill>
            <a:schemeClr val="accent6">
              <a:tint val="7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A067D8E-99FC-7443-8985-B0FDE484747E}">
      <dsp:nvSpPr>
        <dsp:cNvPr id="0" name=""/>
        <dsp:cNvSpPr/>
      </dsp:nvSpPr>
      <dsp:spPr>
        <a:xfrm>
          <a:off x="3789050" y="1232473"/>
          <a:ext cx="91440" cy="470449"/>
        </a:xfrm>
        <a:custGeom>
          <a:avLst/>
          <a:gdLst/>
          <a:ahLst/>
          <a:cxnLst/>
          <a:rect l="0" t="0" r="0" b="0"/>
          <a:pathLst>
            <a:path>
              <a:moveTo>
                <a:pt x="45720" y="0"/>
              </a:moveTo>
              <a:lnTo>
                <a:pt x="45720" y="470449"/>
              </a:lnTo>
            </a:path>
          </a:pathLst>
        </a:custGeom>
        <a:noFill/>
        <a:ln w="9525" cap="flat" cmpd="sng" algn="ctr">
          <a:solidFill>
            <a:schemeClr val="accent6">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D15F695-074E-174A-B636-BD8F31C9AB3B}">
      <dsp:nvSpPr>
        <dsp:cNvPr id="0" name=""/>
        <dsp:cNvSpPr/>
      </dsp:nvSpPr>
      <dsp:spPr>
        <a:xfrm>
          <a:off x="227991" y="2823040"/>
          <a:ext cx="336035" cy="1030508"/>
        </a:xfrm>
        <a:custGeom>
          <a:avLst/>
          <a:gdLst/>
          <a:ahLst/>
          <a:cxnLst/>
          <a:rect l="0" t="0" r="0" b="0"/>
          <a:pathLst>
            <a:path>
              <a:moveTo>
                <a:pt x="0" y="0"/>
              </a:moveTo>
              <a:lnTo>
                <a:pt x="0" y="1030508"/>
              </a:lnTo>
              <a:lnTo>
                <a:pt x="336035" y="1030508"/>
              </a:lnTo>
            </a:path>
          </a:pathLst>
        </a:custGeom>
        <a:noFill/>
        <a:ln w="9525" cap="flat" cmpd="sng" algn="ctr">
          <a:solidFill>
            <a:schemeClr val="accent6">
              <a:tint val="7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A78C7FB-0F6F-1745-BAD8-904CC6D1534A}">
      <dsp:nvSpPr>
        <dsp:cNvPr id="0" name=""/>
        <dsp:cNvSpPr/>
      </dsp:nvSpPr>
      <dsp:spPr>
        <a:xfrm>
          <a:off x="1124085" y="1232473"/>
          <a:ext cx="2710684" cy="470449"/>
        </a:xfrm>
        <a:custGeom>
          <a:avLst/>
          <a:gdLst/>
          <a:ahLst/>
          <a:cxnLst/>
          <a:rect l="0" t="0" r="0" b="0"/>
          <a:pathLst>
            <a:path>
              <a:moveTo>
                <a:pt x="2710684" y="0"/>
              </a:moveTo>
              <a:lnTo>
                <a:pt x="2710684" y="235224"/>
              </a:lnTo>
              <a:lnTo>
                <a:pt x="0" y="235224"/>
              </a:lnTo>
              <a:lnTo>
                <a:pt x="0" y="470449"/>
              </a:lnTo>
            </a:path>
          </a:pathLst>
        </a:custGeom>
        <a:noFill/>
        <a:ln w="9525" cap="flat" cmpd="sng" algn="ctr">
          <a:solidFill>
            <a:schemeClr val="accent6">
              <a:tint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22C2D58-2997-B94C-B10F-345E99FCDDE2}">
      <dsp:nvSpPr>
        <dsp:cNvPr id="0" name=""/>
        <dsp:cNvSpPr/>
      </dsp:nvSpPr>
      <dsp:spPr>
        <a:xfrm>
          <a:off x="2714652" y="112355"/>
          <a:ext cx="2240235" cy="1120117"/>
        </a:xfrm>
        <a:prstGeom prst="rect">
          <a:avLst/>
        </a:prstGeom>
        <a:gradFill rotWithShape="0">
          <a:gsLst>
            <a:gs pos="0">
              <a:schemeClr val="accent6">
                <a:alpha val="80000"/>
                <a:hueOff val="0"/>
                <a:satOff val="0"/>
                <a:lumOff val="0"/>
                <a:alphaOff val="0"/>
                <a:tint val="100000"/>
                <a:shade val="100000"/>
                <a:satMod val="130000"/>
              </a:schemeClr>
            </a:gs>
            <a:gs pos="100000">
              <a:schemeClr val="accent6">
                <a:alpha val="8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Century Gothic"/>
              <a:cs typeface="Century Gothic"/>
            </a:rPr>
            <a:t>Méningite Communautaire</a:t>
          </a:r>
        </a:p>
      </dsp:txBody>
      <dsp:txXfrm>
        <a:off x="2714652" y="112355"/>
        <a:ext cx="2240235" cy="1120117"/>
      </dsp:txXfrm>
    </dsp:sp>
    <dsp:sp modelId="{3737030C-39D1-B844-A21A-BFB48F728F58}">
      <dsp:nvSpPr>
        <dsp:cNvPr id="0" name=""/>
        <dsp:cNvSpPr/>
      </dsp:nvSpPr>
      <dsp:spPr>
        <a:xfrm>
          <a:off x="3968" y="1702922"/>
          <a:ext cx="2240235" cy="1120117"/>
        </a:xfrm>
        <a:prstGeom prst="rect">
          <a:avLst/>
        </a:prstGeom>
        <a:gradFill rotWithShape="0">
          <a:gsLst>
            <a:gs pos="0">
              <a:schemeClr val="accent6">
                <a:alpha val="70000"/>
                <a:hueOff val="0"/>
                <a:satOff val="0"/>
                <a:lumOff val="0"/>
                <a:alphaOff val="0"/>
                <a:tint val="100000"/>
                <a:shade val="100000"/>
                <a:satMod val="130000"/>
              </a:schemeClr>
            </a:gs>
            <a:gs pos="100000">
              <a:schemeClr val="accent6">
                <a:alpha val="7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entury Gothic"/>
              <a:cs typeface="Century Gothic"/>
            </a:rPr>
            <a:t>Nouveau-né</a:t>
          </a:r>
          <a:endParaRPr lang="fr-FR" sz="1900" kern="1200" dirty="0">
            <a:solidFill>
              <a:schemeClr val="tx1"/>
            </a:solidFill>
            <a:latin typeface="Century Gothic"/>
            <a:cs typeface="Century Gothic"/>
          </a:endParaRPr>
        </a:p>
      </dsp:txBody>
      <dsp:txXfrm>
        <a:off x="3968" y="1702922"/>
        <a:ext cx="2240235" cy="1120117"/>
      </dsp:txXfrm>
    </dsp:sp>
    <dsp:sp modelId="{2AC9D149-C105-6840-89BE-50C88C2C5A5A}">
      <dsp:nvSpPr>
        <dsp:cNvPr id="0" name=""/>
        <dsp:cNvSpPr/>
      </dsp:nvSpPr>
      <dsp:spPr>
        <a:xfrm>
          <a:off x="564026" y="3293489"/>
          <a:ext cx="2240235" cy="1120117"/>
        </a:xfrm>
        <a:prstGeom prst="rect">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dirty="0">
              <a:solidFill>
                <a:schemeClr val="tx1"/>
              </a:solidFill>
              <a:latin typeface="Century Gothic"/>
              <a:cs typeface="Century Gothic"/>
            </a:rPr>
            <a:t>amoxicilline + C3G (</a:t>
          </a:r>
          <a:r>
            <a:rPr lang="fr-FR" sz="1900" kern="1200" dirty="0" err="1">
              <a:solidFill>
                <a:schemeClr val="tx1"/>
              </a:solidFill>
              <a:latin typeface="Century Gothic"/>
              <a:cs typeface="Century Gothic"/>
            </a:rPr>
            <a:t>claforan</a:t>
          </a:r>
          <a:r>
            <a:rPr lang="fr-FR" sz="1900" kern="1200" dirty="0">
              <a:solidFill>
                <a:schemeClr val="tx1"/>
              </a:solidFill>
              <a:latin typeface="Century Gothic"/>
              <a:cs typeface="Century Gothic"/>
            </a:rPr>
            <a:t>) +aminoside (gentamicine)</a:t>
          </a:r>
        </a:p>
      </dsp:txBody>
      <dsp:txXfrm>
        <a:off x="564026" y="3293489"/>
        <a:ext cx="2240235" cy="1120117"/>
      </dsp:txXfrm>
    </dsp:sp>
    <dsp:sp modelId="{47025E7C-1515-9D42-8FE1-DF8FA992B866}">
      <dsp:nvSpPr>
        <dsp:cNvPr id="0" name=""/>
        <dsp:cNvSpPr/>
      </dsp:nvSpPr>
      <dsp:spPr>
        <a:xfrm>
          <a:off x="2714652" y="1702922"/>
          <a:ext cx="2240235" cy="1120117"/>
        </a:xfrm>
        <a:prstGeom prst="rect">
          <a:avLst/>
        </a:prstGeom>
        <a:gradFill rotWithShape="0">
          <a:gsLst>
            <a:gs pos="0">
              <a:schemeClr val="accent6">
                <a:alpha val="70000"/>
                <a:hueOff val="0"/>
                <a:satOff val="0"/>
                <a:lumOff val="0"/>
                <a:alphaOff val="0"/>
                <a:tint val="100000"/>
                <a:shade val="100000"/>
                <a:satMod val="130000"/>
              </a:schemeClr>
            </a:gs>
            <a:gs pos="100000">
              <a:schemeClr val="accent6">
                <a:alpha val="7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entury Gothic"/>
              <a:cs typeface="Century Gothic"/>
            </a:rPr>
            <a:t>3mois-5ans</a:t>
          </a:r>
          <a:endParaRPr lang="fr-FR" sz="1900" kern="1200" dirty="0">
            <a:solidFill>
              <a:schemeClr val="tx1"/>
            </a:solidFill>
            <a:latin typeface="Century Gothic"/>
            <a:cs typeface="Century Gothic"/>
          </a:endParaRPr>
        </a:p>
      </dsp:txBody>
      <dsp:txXfrm>
        <a:off x="2714652" y="1702922"/>
        <a:ext cx="2240235" cy="1120117"/>
      </dsp:txXfrm>
    </dsp:sp>
    <dsp:sp modelId="{079782D4-FAAC-5A47-B5E7-CF1361167F98}">
      <dsp:nvSpPr>
        <dsp:cNvPr id="0" name=""/>
        <dsp:cNvSpPr/>
      </dsp:nvSpPr>
      <dsp:spPr>
        <a:xfrm>
          <a:off x="3274711" y="3293489"/>
          <a:ext cx="2240235" cy="1120117"/>
        </a:xfrm>
        <a:prstGeom prst="rect">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entury Gothic"/>
              <a:cs typeface="Century Gothic"/>
            </a:rPr>
            <a:t>C3G</a:t>
          </a:r>
          <a:endParaRPr lang="fr-FR" sz="1900" kern="1200" dirty="0">
            <a:solidFill>
              <a:schemeClr val="tx1"/>
            </a:solidFill>
            <a:latin typeface="Century Gothic"/>
            <a:cs typeface="Century Gothic"/>
          </a:endParaRPr>
        </a:p>
      </dsp:txBody>
      <dsp:txXfrm>
        <a:off x="3274711" y="3293489"/>
        <a:ext cx="2240235" cy="1120117"/>
      </dsp:txXfrm>
    </dsp:sp>
    <dsp:sp modelId="{30226B79-974B-C54B-B02C-D8DCE5947FCD}">
      <dsp:nvSpPr>
        <dsp:cNvPr id="0" name=""/>
        <dsp:cNvSpPr/>
      </dsp:nvSpPr>
      <dsp:spPr>
        <a:xfrm>
          <a:off x="5425337" y="1702922"/>
          <a:ext cx="2240235" cy="1120117"/>
        </a:xfrm>
        <a:prstGeom prst="rect">
          <a:avLst/>
        </a:prstGeom>
        <a:gradFill rotWithShape="0">
          <a:gsLst>
            <a:gs pos="0">
              <a:schemeClr val="accent6">
                <a:alpha val="70000"/>
                <a:hueOff val="0"/>
                <a:satOff val="0"/>
                <a:lumOff val="0"/>
                <a:alphaOff val="0"/>
                <a:tint val="100000"/>
                <a:shade val="100000"/>
                <a:satMod val="130000"/>
              </a:schemeClr>
            </a:gs>
            <a:gs pos="100000">
              <a:schemeClr val="accent6">
                <a:alpha val="7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fr-FR" sz="1900" kern="1200">
              <a:solidFill>
                <a:schemeClr val="tx1"/>
              </a:solidFill>
              <a:latin typeface="Century Gothic"/>
              <a:cs typeface="Century Gothic"/>
            </a:rPr>
            <a:t>&gt; 5ans</a:t>
          </a:r>
          <a:endParaRPr lang="fr-FR" sz="1900" kern="1200" dirty="0">
            <a:solidFill>
              <a:schemeClr val="tx1"/>
            </a:solidFill>
            <a:latin typeface="Century Gothic"/>
            <a:cs typeface="Century Gothic"/>
          </a:endParaRPr>
        </a:p>
      </dsp:txBody>
      <dsp:txXfrm>
        <a:off x="5425337" y="1702922"/>
        <a:ext cx="2240235" cy="1120117"/>
      </dsp:txXfrm>
    </dsp:sp>
    <dsp:sp modelId="{7C43C03B-7F07-594B-837D-4E344150B687}">
      <dsp:nvSpPr>
        <dsp:cNvPr id="0" name=""/>
        <dsp:cNvSpPr/>
      </dsp:nvSpPr>
      <dsp:spPr>
        <a:xfrm>
          <a:off x="5985396" y="3293489"/>
          <a:ext cx="2240235" cy="1120117"/>
        </a:xfrm>
        <a:prstGeom prst="rect">
          <a:avLst/>
        </a:prstGeom>
        <a:gradFill rotWithShape="0">
          <a:gsLst>
            <a:gs pos="0">
              <a:schemeClr val="accent6">
                <a:alpha val="50000"/>
                <a:hueOff val="0"/>
                <a:satOff val="0"/>
                <a:lumOff val="0"/>
                <a:alphaOff val="0"/>
                <a:tint val="100000"/>
                <a:shade val="100000"/>
                <a:satMod val="130000"/>
              </a:schemeClr>
            </a:gs>
            <a:gs pos="100000">
              <a:schemeClr val="accent6">
                <a:alpha val="5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fr-FR" sz="2100" kern="1200">
              <a:solidFill>
                <a:schemeClr val="tx1"/>
              </a:solidFill>
              <a:latin typeface="Century Gothic"/>
              <a:cs typeface="Century Gothic"/>
            </a:rPr>
            <a:t>C3G</a:t>
          </a:r>
          <a:r>
            <a:rPr lang="fr-FR" sz="4400" kern="1200" baseline="30000">
              <a:solidFill>
                <a:schemeClr val="tx1"/>
              </a:solidFill>
              <a:latin typeface="Century Gothic"/>
              <a:cs typeface="Century Gothic"/>
            </a:rPr>
            <a:t>*</a:t>
          </a:r>
          <a:endParaRPr lang="fr-FR" sz="4400" kern="1200" dirty="0">
            <a:solidFill>
              <a:schemeClr val="tx1"/>
            </a:solidFill>
            <a:latin typeface="Century Gothic"/>
            <a:cs typeface="Century Gothic"/>
          </a:endParaRPr>
        </a:p>
      </dsp:txBody>
      <dsp:txXfrm>
        <a:off x="5985396" y="3293489"/>
        <a:ext cx="2240235" cy="11201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385" cy="339329"/>
          </a:xfrm>
          <a:prstGeom prst="rect">
            <a:avLst/>
          </a:prstGeom>
        </p:spPr>
        <p:txBody>
          <a:bodyPr vert="horz" lIns="92681" tIns="46341" rIns="92681" bIns="46341"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5622083" y="0"/>
            <a:ext cx="4302970" cy="339329"/>
          </a:xfrm>
          <a:prstGeom prst="rect">
            <a:avLst/>
          </a:prstGeom>
        </p:spPr>
        <p:txBody>
          <a:bodyPr vert="horz" lIns="92681" tIns="46341" rIns="92681" bIns="46341" rtlCol="0"/>
          <a:lstStyle>
            <a:lvl1pPr algn="r" fontAlgn="auto">
              <a:spcBef>
                <a:spcPts val="0"/>
              </a:spcBef>
              <a:spcAft>
                <a:spcPts val="0"/>
              </a:spcAft>
              <a:defRPr sz="1200">
                <a:latin typeface="+mn-lt"/>
                <a:cs typeface="+mn-cs"/>
              </a:defRPr>
            </a:lvl1pPr>
          </a:lstStyle>
          <a:p>
            <a:pPr>
              <a:defRPr/>
            </a:pPr>
            <a:fld id="{21F9F1C2-2DDC-42C2-A350-93FDEC9746D6}" type="datetimeFigureOut">
              <a:rPr lang="fr-FR"/>
              <a:pPr>
                <a:defRPr/>
              </a:pPr>
              <a:t>19/09/2025</a:t>
            </a:fld>
            <a:endParaRPr lang="fr-FR"/>
          </a:p>
        </p:txBody>
      </p:sp>
      <p:sp>
        <p:nvSpPr>
          <p:cNvPr id="4" name="Espace réservé du pied de page 3"/>
          <p:cNvSpPr>
            <a:spLocks noGrp="1"/>
          </p:cNvSpPr>
          <p:nvPr>
            <p:ph type="ftr" sz="quarter" idx="2"/>
          </p:nvPr>
        </p:nvSpPr>
        <p:spPr>
          <a:xfrm>
            <a:off x="0" y="6456760"/>
            <a:ext cx="4301385" cy="339329"/>
          </a:xfrm>
          <a:prstGeom prst="rect">
            <a:avLst/>
          </a:prstGeom>
        </p:spPr>
        <p:txBody>
          <a:bodyPr vert="horz" lIns="92681" tIns="46341" rIns="92681" bIns="46341"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5622083" y="6456760"/>
            <a:ext cx="4302970" cy="339329"/>
          </a:xfrm>
          <a:prstGeom prst="rect">
            <a:avLst/>
          </a:prstGeom>
        </p:spPr>
        <p:txBody>
          <a:bodyPr vert="horz" lIns="92681" tIns="46341" rIns="92681" bIns="46341" rtlCol="0" anchor="b"/>
          <a:lstStyle>
            <a:lvl1pPr algn="r" fontAlgn="auto">
              <a:spcBef>
                <a:spcPts val="0"/>
              </a:spcBef>
              <a:spcAft>
                <a:spcPts val="0"/>
              </a:spcAft>
              <a:defRPr sz="1200">
                <a:latin typeface="+mn-lt"/>
                <a:cs typeface="+mn-cs"/>
              </a:defRPr>
            </a:lvl1pPr>
          </a:lstStyle>
          <a:p>
            <a:pPr>
              <a:defRPr/>
            </a:pPr>
            <a:fld id="{0B863724-934B-4B2F-8A8D-9076D0AB8D7D}" type="slidenum">
              <a:rPr lang="fr-FR"/>
              <a:pPr>
                <a:defRPr/>
              </a:pPr>
              <a:t>‹N°›</a:t>
            </a:fld>
            <a:endParaRPr lang="fr-FR"/>
          </a:p>
        </p:txBody>
      </p:sp>
    </p:spTree>
    <p:extLst>
      <p:ext uri="{BB962C8B-B14F-4D97-AF65-F5344CB8AC3E}">
        <p14:creationId xmlns:p14="http://schemas.microsoft.com/office/powerpoint/2010/main" val="82990728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385" cy="339329"/>
          </a:xfrm>
          <a:prstGeom prst="rect">
            <a:avLst/>
          </a:prstGeom>
        </p:spPr>
        <p:txBody>
          <a:bodyPr vert="horz" lIns="92681" tIns="46341" rIns="92681" bIns="46341"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5622083" y="0"/>
            <a:ext cx="4302970" cy="339329"/>
          </a:xfrm>
          <a:prstGeom prst="rect">
            <a:avLst/>
          </a:prstGeom>
        </p:spPr>
        <p:txBody>
          <a:bodyPr vert="horz" lIns="92681" tIns="46341" rIns="92681" bIns="46341" rtlCol="0"/>
          <a:lstStyle>
            <a:lvl1pPr algn="r" fontAlgn="auto">
              <a:spcBef>
                <a:spcPts val="0"/>
              </a:spcBef>
              <a:spcAft>
                <a:spcPts val="0"/>
              </a:spcAft>
              <a:defRPr sz="1200">
                <a:latin typeface="+mn-lt"/>
                <a:cs typeface="+mn-cs"/>
              </a:defRPr>
            </a:lvl1pPr>
          </a:lstStyle>
          <a:p>
            <a:pPr>
              <a:defRPr/>
            </a:pPr>
            <a:fld id="{763C7904-8B24-405B-853B-FFB9E5A46EC7}" type="datetimeFigureOut">
              <a:rPr lang="fr-FR"/>
              <a:pPr>
                <a:defRPr/>
              </a:pPr>
              <a:t>19/09/2025</a:t>
            </a:fld>
            <a:endParaRPr lang="fr-FR"/>
          </a:p>
        </p:txBody>
      </p:sp>
      <p:sp>
        <p:nvSpPr>
          <p:cNvPr id="4" name="Espace réservé de l'image des diapositives 3"/>
          <p:cNvSpPr>
            <a:spLocks noGrp="1" noRot="1" noChangeAspect="1"/>
          </p:cNvSpPr>
          <p:nvPr>
            <p:ph type="sldImg" idx="2"/>
          </p:nvPr>
        </p:nvSpPr>
        <p:spPr>
          <a:xfrm>
            <a:off x="3263900" y="511175"/>
            <a:ext cx="3398838" cy="2547938"/>
          </a:xfrm>
          <a:prstGeom prst="rect">
            <a:avLst/>
          </a:prstGeom>
          <a:noFill/>
          <a:ln w="12700">
            <a:solidFill>
              <a:prstClr val="black"/>
            </a:solidFill>
          </a:ln>
        </p:spPr>
        <p:txBody>
          <a:bodyPr vert="horz" lIns="92681" tIns="46341" rIns="92681" bIns="46341" rtlCol="0" anchor="ctr"/>
          <a:lstStyle/>
          <a:p>
            <a:pPr lvl="0"/>
            <a:endParaRPr lang="fr-FR" noProof="0"/>
          </a:p>
        </p:txBody>
      </p:sp>
      <p:sp>
        <p:nvSpPr>
          <p:cNvPr id="5" name="Espace réservé des commentaires 4"/>
          <p:cNvSpPr>
            <a:spLocks noGrp="1"/>
          </p:cNvSpPr>
          <p:nvPr>
            <p:ph type="body" sz="quarter" idx="3"/>
          </p:nvPr>
        </p:nvSpPr>
        <p:spPr>
          <a:xfrm>
            <a:off x="992505" y="3228380"/>
            <a:ext cx="7941628" cy="3058716"/>
          </a:xfrm>
          <a:prstGeom prst="rect">
            <a:avLst/>
          </a:prstGeom>
        </p:spPr>
        <p:txBody>
          <a:bodyPr vert="horz" lIns="92681" tIns="46341" rIns="92681" bIns="46341" rtlCol="0"/>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6456760"/>
            <a:ext cx="4301385" cy="339329"/>
          </a:xfrm>
          <a:prstGeom prst="rect">
            <a:avLst/>
          </a:prstGeom>
        </p:spPr>
        <p:txBody>
          <a:bodyPr vert="horz" lIns="92681" tIns="46341" rIns="92681" bIns="46341" rtlCol="0" anchor="b"/>
          <a:lstStyle>
            <a:lvl1pPr algn="l"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5622083" y="6456760"/>
            <a:ext cx="4302970" cy="339329"/>
          </a:xfrm>
          <a:prstGeom prst="rect">
            <a:avLst/>
          </a:prstGeom>
        </p:spPr>
        <p:txBody>
          <a:bodyPr vert="horz" lIns="92681" tIns="46341" rIns="92681" bIns="46341" rtlCol="0" anchor="b"/>
          <a:lstStyle>
            <a:lvl1pPr algn="r" fontAlgn="auto">
              <a:spcBef>
                <a:spcPts val="0"/>
              </a:spcBef>
              <a:spcAft>
                <a:spcPts val="0"/>
              </a:spcAft>
              <a:defRPr sz="1200">
                <a:latin typeface="+mn-lt"/>
                <a:cs typeface="+mn-cs"/>
              </a:defRPr>
            </a:lvl1pPr>
          </a:lstStyle>
          <a:p>
            <a:pPr>
              <a:defRPr/>
            </a:pPr>
            <a:fld id="{751F7BE0-F674-4DBC-8651-15D709D014DC}" type="slidenum">
              <a:rPr lang="fr-FR"/>
              <a:pPr>
                <a:defRPr/>
              </a:pPr>
              <a:t>‹N°›</a:t>
            </a:fld>
            <a:endParaRPr lang="fr-FR"/>
          </a:p>
        </p:txBody>
      </p:sp>
    </p:spTree>
    <p:extLst>
      <p:ext uri="{BB962C8B-B14F-4D97-AF65-F5344CB8AC3E}">
        <p14:creationId xmlns:p14="http://schemas.microsoft.com/office/powerpoint/2010/main" val="3813589386"/>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1222443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3764E0F-EB8C-4AE4-9C0E-5AD104463BF4}" type="slidenum">
              <a:rPr lang="fr-FR" altLang="fr-FR">
                <a:latin typeface="Times New Roman" pitchFamily="18" charset="0"/>
                <a:ea typeface="MS PGothic" pitchFamily="34" charset="-128"/>
              </a:rPr>
              <a:pPr algn="r" eaLnBrk="1" hangingPunct="1">
                <a:spcBef>
                  <a:spcPct val="0"/>
                </a:spcBef>
              </a:pPr>
              <a:t>12</a:t>
            </a:fld>
            <a:endParaRPr lang="fr-FR" altLang="fr-FR">
              <a:latin typeface="Times New Roman" pitchFamily="18" charset="0"/>
              <a:ea typeface="MS PGothic"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17366896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E3D073A-DF7C-434B-95D7-4781D675C7A6}" type="slidenum">
              <a:rPr lang="fr-FR" altLang="fr-FR">
                <a:latin typeface="Times New Roman" pitchFamily="18" charset="0"/>
                <a:ea typeface="MS PGothic" pitchFamily="34" charset="-128"/>
              </a:rPr>
              <a:pPr algn="r" eaLnBrk="1" hangingPunct="1">
                <a:spcBef>
                  <a:spcPct val="0"/>
                </a:spcBef>
              </a:pPr>
              <a:t>13</a:t>
            </a:fld>
            <a:endParaRPr lang="fr-FR" altLang="fr-FR">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r>
              <a:rPr lang="fr-FR" altLang="fr-FR" b="1" dirty="0">
                <a:latin typeface="Times New Roman" pitchFamily="18" charset="0"/>
              </a:rPr>
              <a:t>pièges : </a:t>
            </a:r>
          </a:p>
          <a:p>
            <a:pPr lvl="1" eaLnBrk="1" hangingPunct="1"/>
            <a:r>
              <a:rPr lang="fr-FR" altLang="fr-FR" b="1" dirty="0">
                <a:latin typeface="Times New Roman" pitchFamily="18" charset="0"/>
              </a:rPr>
              <a:t>Tableau incomplet : nourrisson; sujet âgé,</a:t>
            </a:r>
          </a:p>
          <a:p>
            <a:pPr lvl="1" eaLnBrk="1" hangingPunct="1"/>
            <a:r>
              <a:rPr lang="fr-FR" altLang="fr-FR" b="1" dirty="0">
                <a:latin typeface="Times New Roman" pitchFamily="18" charset="0"/>
              </a:rPr>
              <a:t>Signes associés (convulsions, troubles de la conscience, coma, réa)</a:t>
            </a:r>
          </a:p>
          <a:p>
            <a:pPr lvl="1" eaLnBrk="1" hangingPunct="1"/>
            <a:r>
              <a:rPr lang="fr-FR" altLang="fr-FR" b="1" dirty="0">
                <a:latin typeface="Times New Roman" pitchFamily="18" charset="0"/>
              </a:rPr>
              <a:t>La flexion des deux membres inférieurs (les genoux se plient) lors de la flexion passive de la nuque vers l'avant (</a:t>
            </a:r>
            <a:r>
              <a:rPr lang="fr-FR" altLang="fr-FR" b="1" dirty="0" err="1">
                <a:latin typeface="Times New Roman" pitchFamily="18" charset="0"/>
              </a:rPr>
              <a:t>antéflexion</a:t>
            </a:r>
            <a:r>
              <a:rPr lang="fr-FR" altLang="fr-FR" b="1" dirty="0">
                <a:latin typeface="Times New Roman" pitchFamily="18" charset="0"/>
              </a:rPr>
              <a:t>) par l'examinateur.</a:t>
            </a:r>
          </a:p>
          <a:p>
            <a:pPr lvl="1" eaLnBrk="1" hangingPunct="1"/>
            <a:r>
              <a:rPr lang="fr-FR" altLang="fr-FR" dirty="0">
                <a:latin typeface="Times New Roman" pitchFamily="18" charset="0"/>
              </a:rPr>
              <a:t>Le signe de </a:t>
            </a:r>
            <a:r>
              <a:rPr lang="fr-FR" altLang="fr-FR" dirty="0" err="1">
                <a:latin typeface="Times New Roman" pitchFamily="18" charset="0"/>
              </a:rPr>
              <a:t>Kernig</a:t>
            </a:r>
            <a:r>
              <a:rPr lang="fr-FR" altLang="fr-FR" dirty="0">
                <a:latin typeface="Times New Roman" pitchFamily="18" charset="0"/>
              </a:rPr>
              <a:t> se recherche en pliant les cuisses sur le bassin, jambes étendues. Une douleur apparaît, s'opposant au maintien en extension des genoux et obligeant le patient à fléchir les jambes sur les cuisses</a:t>
            </a:r>
          </a:p>
          <a:p>
            <a:pPr lvl="1" eaLnBrk="1" hangingPunct="1"/>
            <a:r>
              <a:rPr lang="fr-FR" altLang="fr-FR" dirty="0">
                <a:latin typeface="Times New Roman" pitchFamily="18" charset="0"/>
              </a:rPr>
              <a:t> le purpura1 est une lésion hémorragique de la peau ou des muqueuses, de couleur rouge à pourpre, ne s'effaçant pas à la </a:t>
            </a:r>
            <a:r>
              <a:rPr lang="fr-FR" altLang="fr-FR" dirty="0" err="1">
                <a:latin typeface="Times New Roman" pitchFamily="18" charset="0"/>
              </a:rPr>
              <a:t>vitropression</a:t>
            </a:r>
            <a:r>
              <a:rPr lang="fr-FR" altLang="fr-FR" dirty="0">
                <a:latin typeface="Times New Roman" pitchFamily="18" charset="0"/>
              </a:rPr>
              <a:t>, due à une extravasation de sang dans le derme. </a:t>
            </a:r>
          </a:p>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16481993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50A86C4-6FC6-40C1-9E14-50BD31CD5663}" type="slidenum">
              <a:rPr lang="fr-FR" altLang="fr-FR">
                <a:latin typeface="Times New Roman" pitchFamily="18" charset="0"/>
                <a:ea typeface="MS PGothic" pitchFamily="34" charset="-128"/>
              </a:rPr>
              <a:pPr algn="r" eaLnBrk="1" hangingPunct="1">
                <a:spcBef>
                  <a:spcPct val="0"/>
                </a:spcBef>
              </a:pPr>
              <a:t>14</a:t>
            </a:fld>
            <a:endParaRPr lang="fr-FR" altLang="fr-FR">
              <a:latin typeface="Times New Roman" pitchFamily="18" charset="0"/>
              <a:ea typeface="MS PGothic" pitchFamily="34" charset="-128"/>
            </a:endParaRPr>
          </a:p>
        </p:txBody>
      </p:sp>
      <p:sp>
        <p:nvSpPr>
          <p:cNvPr id="10035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6"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2141556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CI PL : anomalie connue hémostase; signe d’engagement cérébrale (mydriase </a:t>
            </a:r>
            <a:r>
              <a:rPr lang="fr-FR" dirty="0" err="1"/>
              <a:t>aréactive</a:t>
            </a:r>
            <a:r>
              <a:rPr lang="fr-FR" dirty="0"/>
              <a:t> bilatérale, enroulement, hoquet, trouble ventilatoire), risque d’engagement, instabilité </a:t>
            </a:r>
            <a:r>
              <a:rPr lang="fr-FR" dirty="0" err="1"/>
              <a:t>hémodynamoqie</a:t>
            </a:r>
            <a:r>
              <a:rPr lang="fr-FR" dirty="0"/>
              <a:t>, cirse convulsive récente en cours</a:t>
            </a:r>
          </a:p>
          <a:p>
            <a:r>
              <a:rPr lang="fr-FR" dirty="0"/>
              <a:t>Si localisation, </a:t>
            </a:r>
            <a:r>
              <a:rPr lang="fr-FR" dirty="0" err="1"/>
              <a:t>glasgow</a:t>
            </a:r>
            <a:r>
              <a:rPr lang="fr-FR" dirty="0"/>
              <a:t> inférieur égal à 11, crise convulsive) &gt; TDM cérébral avec / sans injection</a:t>
            </a:r>
          </a:p>
          <a:p>
            <a:r>
              <a:rPr lang="fr-FR" dirty="0"/>
              <a:t>80 à 100 gouttes de 50µl pour chaque</a:t>
            </a:r>
            <a:r>
              <a:rPr lang="fr-FR" baseline="0" dirty="0"/>
              <a:t> labo de </a:t>
            </a:r>
            <a:r>
              <a:rPr lang="fr-FR" baseline="0" dirty="0" err="1"/>
              <a:t>microbio</a:t>
            </a:r>
            <a:endParaRPr lang="fr-FR" dirty="0"/>
          </a:p>
          <a:p>
            <a:endParaRPr lang="fr-FR" dirty="0"/>
          </a:p>
        </p:txBody>
      </p:sp>
    </p:spTree>
    <p:extLst>
      <p:ext uri="{BB962C8B-B14F-4D97-AF65-F5344CB8AC3E}">
        <p14:creationId xmlns:p14="http://schemas.microsoft.com/office/powerpoint/2010/main" val="8089872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51483" indent="-288544" eaLnBrk="0" hangingPunct="0">
              <a:spcBef>
                <a:spcPct val="30000"/>
              </a:spcBef>
              <a:defRPr sz="1200">
                <a:solidFill>
                  <a:schemeClr val="tx1"/>
                </a:solidFill>
                <a:latin typeface="Calibri" pitchFamily="34" charset="0"/>
              </a:defRPr>
            </a:lvl2pPr>
            <a:lvl3pPr marL="1157346" indent="-231470" eaLnBrk="0" hangingPunct="0">
              <a:spcBef>
                <a:spcPct val="30000"/>
              </a:spcBef>
              <a:defRPr sz="1200">
                <a:solidFill>
                  <a:schemeClr val="tx1"/>
                </a:solidFill>
                <a:latin typeface="Calibri" pitchFamily="34" charset="0"/>
              </a:defRPr>
            </a:lvl3pPr>
            <a:lvl4pPr marL="1621871" indent="-231470" eaLnBrk="0" hangingPunct="0">
              <a:spcBef>
                <a:spcPct val="30000"/>
              </a:spcBef>
              <a:defRPr sz="1200">
                <a:solidFill>
                  <a:schemeClr val="tx1"/>
                </a:solidFill>
                <a:latin typeface="Calibri" pitchFamily="34" charset="0"/>
              </a:defRPr>
            </a:lvl4pPr>
            <a:lvl5pPr marL="2084809" indent="-231470" eaLnBrk="0" hangingPunct="0">
              <a:spcBef>
                <a:spcPct val="30000"/>
              </a:spcBef>
              <a:defRPr sz="1200">
                <a:solidFill>
                  <a:schemeClr val="tx1"/>
                </a:solidFill>
                <a:latin typeface="Calibri" pitchFamily="34" charset="0"/>
              </a:defRPr>
            </a:lvl5pPr>
            <a:lvl6pPr marL="2541407" indent="-231470" eaLnBrk="0" fontAlgn="base" hangingPunct="0">
              <a:spcBef>
                <a:spcPct val="30000"/>
              </a:spcBef>
              <a:spcAft>
                <a:spcPct val="0"/>
              </a:spcAft>
              <a:defRPr sz="1200">
                <a:solidFill>
                  <a:schemeClr val="tx1"/>
                </a:solidFill>
                <a:latin typeface="Calibri" pitchFamily="34" charset="0"/>
              </a:defRPr>
            </a:lvl6pPr>
            <a:lvl7pPr marL="2998004" indent="-231470" eaLnBrk="0" fontAlgn="base" hangingPunct="0">
              <a:spcBef>
                <a:spcPct val="30000"/>
              </a:spcBef>
              <a:spcAft>
                <a:spcPct val="0"/>
              </a:spcAft>
              <a:defRPr sz="1200">
                <a:solidFill>
                  <a:schemeClr val="tx1"/>
                </a:solidFill>
                <a:latin typeface="Calibri" pitchFamily="34" charset="0"/>
              </a:defRPr>
            </a:lvl7pPr>
            <a:lvl8pPr marL="3454600" indent="-231470" eaLnBrk="0" fontAlgn="base" hangingPunct="0">
              <a:spcBef>
                <a:spcPct val="30000"/>
              </a:spcBef>
              <a:spcAft>
                <a:spcPct val="0"/>
              </a:spcAft>
              <a:defRPr sz="1200">
                <a:solidFill>
                  <a:schemeClr val="tx1"/>
                </a:solidFill>
                <a:latin typeface="Calibri" pitchFamily="34" charset="0"/>
              </a:defRPr>
            </a:lvl8pPr>
            <a:lvl9pPr marL="3911197" indent="-231470"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6C51046-AF3B-4BC5-920E-63047FCEB429}" type="slidenum">
              <a:rPr lang="fr-FR" altLang="fr-FR" smtClean="0">
                <a:latin typeface="Times New Roman" pitchFamily="18" charset="0"/>
                <a:ea typeface="MS PGothic" pitchFamily="34" charset="-128"/>
              </a:rPr>
              <a:pPr eaLnBrk="1" fontAlgn="base" hangingPunct="1">
                <a:spcBef>
                  <a:spcPct val="0"/>
                </a:spcBef>
                <a:spcAft>
                  <a:spcPct val="0"/>
                </a:spcAft>
              </a:pPr>
              <a:t>17</a:t>
            </a:fld>
            <a:endParaRPr lang="fr-FR" altLang="fr-FR">
              <a:latin typeface="Times New Roman" pitchFamily="18" charset="0"/>
              <a:ea typeface="MS PGothic" pitchFamily="34" charset="-128"/>
            </a:endParaRPr>
          </a:p>
        </p:txBody>
      </p:sp>
      <p:sp>
        <p:nvSpPr>
          <p:cNvPr id="1013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80"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dirty="0">
                <a:latin typeface="Times New Roman" pitchFamily="18" charset="0"/>
              </a:rPr>
              <a:t>A opposer aux méningites bactériennes où prédominance de PNN.</a:t>
            </a:r>
          </a:p>
          <a:p>
            <a:pPr eaLnBrk="1" hangingPunct="1"/>
            <a:r>
              <a:rPr lang="fr-FR" altLang="fr-FR" dirty="0">
                <a:latin typeface="Times New Roman" pitchFamily="18" charset="0"/>
              </a:rPr>
              <a:t>Méningite bactérienne</a:t>
            </a:r>
            <a:r>
              <a:rPr lang="fr-FR" altLang="fr-FR" baseline="0" dirty="0">
                <a:latin typeface="Times New Roman" pitchFamily="18" charset="0"/>
              </a:rPr>
              <a:t> inflammation +++ &gt; </a:t>
            </a:r>
            <a:r>
              <a:rPr lang="fr-FR" altLang="fr-FR" baseline="0" dirty="0" err="1">
                <a:latin typeface="Times New Roman" pitchFamily="18" charset="0"/>
              </a:rPr>
              <a:t>correlé</a:t>
            </a:r>
            <a:r>
              <a:rPr lang="fr-FR" altLang="fr-FR" baseline="0" dirty="0">
                <a:latin typeface="Times New Roman" pitchFamily="18" charset="0"/>
              </a:rPr>
              <a:t> au pronostic d’où l’</a:t>
            </a:r>
            <a:r>
              <a:rPr lang="fr-FR" altLang="fr-FR" baseline="0" dirty="0" err="1">
                <a:latin typeface="Times New Roman" pitchFamily="18" charset="0"/>
              </a:rPr>
              <a:t>intérèt</a:t>
            </a:r>
            <a:r>
              <a:rPr lang="fr-FR" altLang="fr-FR" baseline="0" dirty="0">
                <a:latin typeface="Times New Roman" pitchFamily="18" charset="0"/>
              </a:rPr>
              <a:t> de la corticothérapie pour certaines </a:t>
            </a:r>
            <a:r>
              <a:rPr lang="fr-FR" altLang="fr-FR" baseline="0" dirty="0" err="1">
                <a:latin typeface="Times New Roman" pitchFamily="18" charset="0"/>
              </a:rPr>
              <a:t>méninigtes</a:t>
            </a:r>
            <a:r>
              <a:rPr lang="fr-FR" altLang="fr-FR" baseline="0" dirty="0">
                <a:latin typeface="Times New Roman" pitchFamily="18" charset="0"/>
              </a:rPr>
              <a:t> bactériennes</a:t>
            </a:r>
          </a:p>
          <a:p>
            <a:pPr eaLnBrk="1" hangingPunct="1"/>
            <a:r>
              <a:rPr lang="fr-FR" altLang="fr-FR" baseline="0" dirty="0">
                <a:latin typeface="Times New Roman" pitchFamily="18" charset="0"/>
              </a:rPr>
              <a:t>10% des </a:t>
            </a:r>
            <a:r>
              <a:rPr lang="fr-FR" altLang="fr-FR" baseline="0" dirty="0" err="1">
                <a:latin typeface="Times New Roman" pitchFamily="18" charset="0"/>
              </a:rPr>
              <a:t>méninigites</a:t>
            </a:r>
            <a:r>
              <a:rPr lang="fr-FR" altLang="fr-FR" baseline="0" dirty="0">
                <a:latin typeface="Times New Roman" pitchFamily="18" charset="0"/>
              </a:rPr>
              <a:t> bactériennes au début liquide clair</a:t>
            </a:r>
            <a:endParaRPr lang="fr-FR" altLang="fr-FR" dirty="0">
              <a:latin typeface="Times New Roman" pitchFamily="18" charset="0"/>
            </a:endParaRPr>
          </a:p>
        </p:txBody>
      </p:sp>
    </p:spTree>
    <p:extLst>
      <p:ext uri="{BB962C8B-B14F-4D97-AF65-F5344CB8AC3E}">
        <p14:creationId xmlns:p14="http://schemas.microsoft.com/office/powerpoint/2010/main" val="22552042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b="1" u="sng">
                <a:solidFill>
                  <a:schemeClr val="tx1"/>
                </a:solidFill>
                <a:latin typeface="Helvetica" charset="0"/>
                <a:ea typeface="ＭＳ Ｐゴシック" charset="0"/>
                <a:cs typeface="ＭＳ Ｐゴシック" charset="0"/>
              </a:defRPr>
            </a:lvl1pPr>
            <a:lvl2pPr marL="741984" indent="-285379">
              <a:defRPr sz="3600" b="1" u="sng">
                <a:solidFill>
                  <a:schemeClr val="tx1"/>
                </a:solidFill>
                <a:latin typeface="Helvetica" charset="0"/>
                <a:ea typeface="ＭＳ Ｐゴシック" charset="0"/>
              </a:defRPr>
            </a:lvl2pPr>
            <a:lvl3pPr marL="1141514" indent="-228303">
              <a:defRPr sz="3600" b="1" u="sng">
                <a:solidFill>
                  <a:schemeClr val="tx1"/>
                </a:solidFill>
                <a:latin typeface="Helvetica" charset="0"/>
                <a:ea typeface="ＭＳ Ｐゴシック" charset="0"/>
              </a:defRPr>
            </a:lvl3pPr>
            <a:lvl4pPr marL="1598120" indent="-228303">
              <a:defRPr sz="3600" b="1" u="sng">
                <a:solidFill>
                  <a:schemeClr val="tx1"/>
                </a:solidFill>
                <a:latin typeface="Helvetica" charset="0"/>
                <a:ea typeface="ＭＳ Ｐゴシック" charset="0"/>
              </a:defRPr>
            </a:lvl4pPr>
            <a:lvl5pPr marL="2054725" indent="-228303">
              <a:defRPr sz="3600" b="1" u="sng">
                <a:solidFill>
                  <a:schemeClr val="tx1"/>
                </a:solidFill>
                <a:latin typeface="Helvetica" charset="0"/>
                <a:ea typeface="ＭＳ Ｐゴシック" charset="0"/>
              </a:defRPr>
            </a:lvl5pPr>
            <a:lvl6pPr marL="2511331" indent="-228303" eaLnBrk="0" fontAlgn="base" hangingPunct="0">
              <a:spcBef>
                <a:spcPct val="0"/>
              </a:spcBef>
              <a:spcAft>
                <a:spcPct val="0"/>
              </a:spcAft>
              <a:defRPr sz="3600" b="1" u="sng">
                <a:solidFill>
                  <a:schemeClr val="tx1"/>
                </a:solidFill>
                <a:latin typeface="Helvetica" charset="0"/>
                <a:ea typeface="ＭＳ Ｐゴシック" charset="0"/>
              </a:defRPr>
            </a:lvl6pPr>
            <a:lvl7pPr marL="2967937" indent="-228303" eaLnBrk="0" fontAlgn="base" hangingPunct="0">
              <a:spcBef>
                <a:spcPct val="0"/>
              </a:spcBef>
              <a:spcAft>
                <a:spcPct val="0"/>
              </a:spcAft>
              <a:defRPr sz="3600" b="1" u="sng">
                <a:solidFill>
                  <a:schemeClr val="tx1"/>
                </a:solidFill>
                <a:latin typeface="Helvetica" charset="0"/>
                <a:ea typeface="ＭＳ Ｐゴシック" charset="0"/>
              </a:defRPr>
            </a:lvl7pPr>
            <a:lvl8pPr marL="3424542" indent="-228303" eaLnBrk="0" fontAlgn="base" hangingPunct="0">
              <a:spcBef>
                <a:spcPct val="0"/>
              </a:spcBef>
              <a:spcAft>
                <a:spcPct val="0"/>
              </a:spcAft>
              <a:defRPr sz="3600" b="1" u="sng">
                <a:solidFill>
                  <a:schemeClr val="tx1"/>
                </a:solidFill>
                <a:latin typeface="Helvetica" charset="0"/>
                <a:ea typeface="ＭＳ Ｐゴシック" charset="0"/>
              </a:defRPr>
            </a:lvl8pPr>
            <a:lvl9pPr marL="3881148" indent="-228303"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fld id="{99FB2202-5409-774A-BD67-CA960ADDD917}" type="slidenum">
              <a:rPr lang="fr-FR" sz="1200" b="0" u="none">
                <a:latin typeface="Arial" charset="0"/>
              </a:rPr>
              <a:pPr eaLnBrk="1" hangingPunct="1"/>
              <a:t>18</a:t>
            </a:fld>
            <a:endParaRPr lang="fr-FR" sz="1200" b="0" u="none">
              <a:latin typeface="Arial" charset="0"/>
            </a:endParaRPr>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fr-FR">
              <a:latin typeface="Calibri" charset="0"/>
              <a:ea typeface="ＭＳ Ｐゴシック" charset="0"/>
              <a:cs typeface="ＭＳ Ｐゴシック" charset="0"/>
            </a:endParaRPr>
          </a:p>
        </p:txBody>
      </p:sp>
    </p:spTree>
    <p:extLst>
      <p:ext uri="{BB962C8B-B14F-4D97-AF65-F5344CB8AC3E}">
        <p14:creationId xmlns:p14="http://schemas.microsoft.com/office/powerpoint/2010/main" val="221389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5625253" y="6458347"/>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70EC2CB-CE27-45FA-BBB0-77D79D00004A}" type="slidenum">
              <a:rPr lang="fr-FR" altLang="fr-FR">
                <a:latin typeface="Times New Roman" pitchFamily="18" charset="0"/>
                <a:ea typeface="MS PGothic" pitchFamily="34" charset="-128"/>
              </a:rPr>
              <a:pPr algn="r" eaLnBrk="1" hangingPunct="1">
                <a:spcBef>
                  <a:spcPct val="0"/>
                </a:spcBef>
              </a:pPr>
              <a:t>19</a:t>
            </a:fld>
            <a:endParaRPr lang="fr-FR" altLang="fr-FR">
              <a:latin typeface="Times New Roman" pitchFamily="18" charset="0"/>
              <a:ea typeface="MS PGothic" pitchFamily="34" charset="-128"/>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448826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txBox="1">
            <a:spLocks noGrp="1" noChangeArrowheads="1"/>
          </p:cNvSpPr>
          <p:nvPr/>
        </p:nvSpPr>
        <p:spPr bwMode="auto">
          <a:xfrm>
            <a:off x="5625253" y="6458347"/>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970EC2CB-CE27-45FA-BBB0-77D79D00004A}" type="slidenum">
              <a:rPr lang="fr-FR" altLang="fr-FR">
                <a:latin typeface="Times New Roman" pitchFamily="18" charset="0"/>
                <a:ea typeface="MS PGothic" pitchFamily="34" charset="-128"/>
              </a:rPr>
              <a:pPr algn="r" eaLnBrk="1" hangingPunct="1">
                <a:spcBef>
                  <a:spcPct val="0"/>
                </a:spcBef>
              </a:pPr>
              <a:t>20</a:t>
            </a:fld>
            <a:endParaRPr lang="fr-FR" altLang="fr-FR">
              <a:latin typeface="Times New Roman" pitchFamily="18" charset="0"/>
              <a:ea typeface="MS PGothic" pitchFamily="34" charset="-128"/>
            </a:endParaRPr>
          </a:p>
        </p:txBody>
      </p:sp>
      <p:sp>
        <p:nvSpPr>
          <p:cNvPr id="1034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068869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p:cNvSpPr>
          <p:nvPr>
            <p:ph type="sldImg"/>
          </p:nvPr>
        </p:nvSpPr>
        <p:spPr bwMode="auto">
          <a:noFill/>
          <a:ln>
            <a:solidFill>
              <a:srgbClr val="000000"/>
            </a:solidFill>
            <a:miter lim="800000"/>
            <a:headEnd/>
            <a:tailEnd/>
          </a:ln>
        </p:spPr>
      </p:sp>
      <p:sp>
        <p:nvSpPr>
          <p:cNvPr id="40963" name="Placeholder 3"/>
          <p:cNvSpPr>
            <a:spLocks noGrp="1"/>
          </p:cNvSpPr>
          <p:nvPr>
            <p:ph type="body" idx="1"/>
          </p:nvPr>
        </p:nvSpPr>
        <p:spPr bwMode="auto">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1151917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p:cNvSpPr>
            <a:spLocks noGrp="1" noRot="1" noChangeAspect="1" noTextEdit="1"/>
          </p:cNvSpPr>
          <p:nvPr>
            <p:ph type="sldImg"/>
          </p:nvPr>
        </p:nvSpPr>
        <p:spPr>
          <a:ln/>
        </p:spPr>
      </p:sp>
      <p:sp>
        <p:nvSpPr>
          <p:cNvPr id="31746" name="Rectangle 3"/>
          <p:cNvSpPr>
            <a:spLocks noGrp="1"/>
          </p:cNvSpPr>
          <p:nvPr>
            <p:ph type="body" idx="1"/>
          </p:nvPr>
        </p:nvSpPr>
        <p:spPr>
          <a:xfrm>
            <a:off x="991963" y="3228815"/>
            <a:ext cx="7942714" cy="30593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fr-FR">
              <a:ea typeface="ＭＳ Ｐゴシック" charset="0"/>
              <a:cs typeface="ＭＳ Ｐゴシック" charset="0"/>
            </a:endParaRPr>
          </a:p>
        </p:txBody>
      </p:sp>
    </p:spTree>
    <p:extLst>
      <p:ext uri="{BB962C8B-B14F-4D97-AF65-F5344CB8AC3E}">
        <p14:creationId xmlns:p14="http://schemas.microsoft.com/office/powerpoint/2010/main" val="704899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18066" y="6450816"/>
            <a:ext cx="4295889" cy="33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2" tIns="46277" rIns="92552" bIns="4627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E3D073A-DF7C-434B-95D7-4781D675C7A6}" type="slidenum">
              <a:rPr lang="fr-FR" altLang="fr-FR">
                <a:latin typeface="Times New Roman" pitchFamily="18" charset="0"/>
                <a:ea typeface="MS PGothic" pitchFamily="34" charset="-128"/>
              </a:rPr>
              <a:pPr algn="r" eaLnBrk="1" hangingPunct="1">
                <a:spcBef>
                  <a:spcPct val="0"/>
                </a:spcBef>
              </a:pPr>
              <a:t>4</a:t>
            </a:fld>
            <a:endParaRPr lang="fr-FR" altLang="fr-FR">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2809220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p:cNvSpPr>
          <p:nvPr>
            <p:ph type="sldImg"/>
          </p:nvPr>
        </p:nvSpPr>
        <p:spPr bwMode="auto">
          <a:noFill/>
          <a:ln>
            <a:solidFill>
              <a:srgbClr val="000000"/>
            </a:solidFill>
            <a:miter lim="800000"/>
            <a:headEnd/>
            <a:tailEnd/>
          </a:ln>
        </p:spPr>
      </p:sp>
      <p:sp>
        <p:nvSpPr>
          <p:cNvPr id="40963" name="Placeholder 3"/>
          <p:cNvSpPr>
            <a:spLocks noGrp="1"/>
          </p:cNvSpPr>
          <p:nvPr>
            <p:ph type="body" idx="1"/>
          </p:nvPr>
        </p:nvSpPr>
        <p:spPr bwMode="auto">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17226374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641961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76032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09180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070045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32459150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259225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a:noFill/>
        </p:spPr>
        <p:txBody>
          <a:bodyPr/>
          <a:lstStyle/>
          <a:p>
            <a:endParaRPr lang="fr-FR"/>
          </a:p>
        </p:txBody>
      </p:sp>
    </p:spTree>
    <p:extLst>
      <p:ext uri="{BB962C8B-B14F-4D97-AF65-F5344CB8AC3E}">
        <p14:creationId xmlns:p14="http://schemas.microsoft.com/office/powerpoint/2010/main" val="249298577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p:cNvSpPr>
          <p:nvPr>
            <p:ph type="sldImg"/>
          </p:nvPr>
        </p:nvSpPr>
        <p:spPr bwMode="auto">
          <a:noFill/>
          <a:ln>
            <a:solidFill>
              <a:srgbClr val="000000"/>
            </a:solidFill>
            <a:miter lim="800000"/>
            <a:headEnd/>
            <a:tailEnd/>
          </a:ln>
        </p:spPr>
      </p:sp>
      <p:sp>
        <p:nvSpPr>
          <p:cNvPr id="40963" name="Placeholder 3"/>
          <p:cNvSpPr>
            <a:spLocks noGrp="1"/>
          </p:cNvSpPr>
          <p:nvPr>
            <p:ph type="body" idx="1"/>
          </p:nvPr>
        </p:nvSpPr>
        <p:spPr bwMode="auto">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5514893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txBox="1">
            <a:spLocks noGrp="1" noChangeArrowheads="1"/>
          </p:cNvSpPr>
          <p:nvPr/>
        </p:nvSpPr>
        <p:spPr bwMode="auto">
          <a:xfrm>
            <a:off x="5625254"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0" tIns="46336" rIns="92670" bIns="46336"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EC29FBB0-E452-49F0-8F2F-4C3807B2DD82}" type="slidenum">
              <a:rPr lang="fr-FR" altLang="fr-FR">
                <a:latin typeface="Times New Roman" pitchFamily="18" charset="0"/>
                <a:ea typeface="MS PGothic" pitchFamily="34" charset="-128"/>
              </a:rPr>
              <a:pPr algn="r" eaLnBrk="1" hangingPunct="1">
                <a:spcBef>
                  <a:spcPct val="0"/>
                </a:spcBef>
              </a:pPr>
              <a:t>99</a:t>
            </a:fld>
            <a:endParaRPr lang="fr-FR" altLang="fr-FR">
              <a:latin typeface="Times New Roman" pitchFamily="18" charset="0"/>
              <a:ea typeface="MS PGothic" pitchFamily="34" charset="-128"/>
            </a:endParaRPr>
          </a:p>
        </p:txBody>
      </p:sp>
      <p:sp>
        <p:nvSpPr>
          <p:cNvPr id="1024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a:latin typeface="Times New Roman" pitchFamily="18" charset="0"/>
              </a:rPr>
              <a:t>HSV: urgence  diag et thérap</a:t>
            </a:r>
          </a:p>
        </p:txBody>
      </p:sp>
    </p:spTree>
    <p:extLst>
      <p:ext uri="{BB962C8B-B14F-4D97-AF65-F5344CB8AC3E}">
        <p14:creationId xmlns:p14="http://schemas.microsoft.com/office/powerpoint/2010/main" val="51469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18066" y="6450816"/>
            <a:ext cx="4295889" cy="33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2" tIns="46277" rIns="92552" bIns="4627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E3D073A-DF7C-434B-95D7-4781D675C7A6}" type="slidenum">
              <a:rPr lang="fr-FR" altLang="fr-FR">
                <a:latin typeface="Times New Roman" pitchFamily="18" charset="0"/>
                <a:ea typeface="MS PGothic" pitchFamily="34" charset="-128"/>
              </a:rPr>
              <a:pPr algn="r" eaLnBrk="1" hangingPunct="1">
                <a:spcBef>
                  <a:spcPct val="0"/>
                </a:spcBef>
              </a:pPr>
              <a:t>5</a:t>
            </a:fld>
            <a:endParaRPr lang="fr-FR" altLang="fr-FR">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37778016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13211" eaLnBrk="1" hangingPunct="1">
              <a:defRPr/>
            </a:pPr>
            <a:r>
              <a:rPr lang="fr-FR" altLang="fr-FR" dirty="0">
                <a:latin typeface="Times New Roman" pitchFamily="18" charset="0"/>
              </a:rPr>
              <a:t>Excrétion dans les selles pendant plusieurs semaines à plusieurs mois. Chez ID excrétion dans les selles pdt plusieurs années</a:t>
            </a:r>
          </a:p>
          <a:p>
            <a:pPr defTabSz="913211" eaLnBrk="1" hangingPunct="1">
              <a:defRPr/>
            </a:pPr>
            <a:endParaRPr lang="fr-FR" altLang="fr-FR" dirty="0">
              <a:latin typeface="Times New Roman" pitchFamily="18" charset="0"/>
            </a:endParaRPr>
          </a:p>
        </p:txBody>
      </p:sp>
    </p:spTree>
    <p:extLst>
      <p:ext uri="{BB962C8B-B14F-4D97-AF65-F5344CB8AC3E}">
        <p14:creationId xmlns:p14="http://schemas.microsoft.com/office/powerpoint/2010/main" val="539649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15940082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1949523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4344813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800337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600702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766942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295407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txBox="1">
            <a:spLocks noGrp="1" noChangeArrowheads="1"/>
          </p:cNvSpPr>
          <p:nvPr/>
        </p:nvSpPr>
        <p:spPr bwMode="auto">
          <a:xfrm>
            <a:off x="5625254"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0" tIns="46336" rIns="92670" bIns="46336"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673F5DF-6864-4128-AD44-A71E646F13F9}" type="slidenum">
              <a:rPr lang="fr-FR" altLang="fr-FR">
                <a:latin typeface="Times New Roman" pitchFamily="18" charset="0"/>
                <a:ea typeface="MS PGothic" pitchFamily="34" charset="-128"/>
              </a:rPr>
              <a:pPr algn="r" eaLnBrk="1" hangingPunct="1">
                <a:spcBef>
                  <a:spcPct val="0"/>
                </a:spcBef>
              </a:pPr>
              <a:t>108</a:t>
            </a:fld>
            <a:endParaRPr lang="fr-FR" altLang="fr-FR">
              <a:latin typeface="Times New Roman" pitchFamily="18" charset="0"/>
              <a:ea typeface="MS PGothic" pitchFamily="34" charset="-128"/>
            </a:endParaRPr>
          </a:p>
        </p:txBody>
      </p:sp>
      <p:sp>
        <p:nvSpPr>
          <p:cNvPr id="13517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5172"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fr-FR" altLang="fr-FR" dirty="0">
                <a:latin typeface="Times New Roman" pitchFamily="18" charset="0"/>
              </a:rPr>
              <a:t>ou  méningites récurrentes (Syndrome de </a:t>
            </a:r>
            <a:r>
              <a:rPr lang="fr-FR" altLang="fr-FR" dirty="0" err="1">
                <a:latin typeface="Times New Roman" pitchFamily="18" charset="0"/>
              </a:rPr>
              <a:t>Mollaret</a:t>
            </a:r>
            <a:r>
              <a:rPr lang="fr-FR" altLang="fr-FR" dirty="0">
                <a:latin typeface="Times New Roman" pitchFamily="18" charset="0"/>
              </a:rPr>
              <a:t>)</a:t>
            </a:r>
          </a:p>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946959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txBox="1">
            <a:spLocks noGrp="1" noChangeArrowheads="1"/>
          </p:cNvSpPr>
          <p:nvPr/>
        </p:nvSpPr>
        <p:spPr bwMode="auto">
          <a:xfrm>
            <a:off x="5625254"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0" tIns="46336" rIns="92670" bIns="46336"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3495F409-F291-4995-8780-4311F2E3D350}" type="slidenum">
              <a:rPr lang="fr-FR" altLang="fr-FR">
                <a:latin typeface="Times New Roman" pitchFamily="18" charset="0"/>
                <a:ea typeface="MS PGothic" pitchFamily="34" charset="-128"/>
              </a:rPr>
              <a:pPr algn="r" eaLnBrk="1" hangingPunct="1">
                <a:spcBef>
                  <a:spcPct val="0"/>
                </a:spcBef>
              </a:pPr>
              <a:t>109</a:t>
            </a:fld>
            <a:endParaRPr lang="fr-FR" altLang="fr-FR">
              <a:latin typeface="Times New Roman" pitchFamily="18" charset="0"/>
              <a:ea typeface="MS PGothic" pitchFamily="34" charset="-128"/>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4"/>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1311488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18066" y="6450816"/>
            <a:ext cx="4295889" cy="33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2" tIns="46277" rIns="92552" bIns="4627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defTabSz="989312" eaLnBrk="1" hangingPunct="1">
              <a:spcBef>
                <a:spcPct val="0"/>
              </a:spcBef>
              <a:defRPr/>
            </a:pPr>
            <a:fld id="{4E3D073A-DF7C-434B-95D7-4781D675C7A6}" type="slidenum">
              <a:rPr lang="fr-FR" altLang="fr-FR">
                <a:solidFill>
                  <a:prstClr val="black"/>
                </a:solidFill>
                <a:latin typeface="Times New Roman" pitchFamily="18" charset="0"/>
                <a:ea typeface="MS PGothic" pitchFamily="34" charset="-128"/>
              </a:rPr>
              <a:pPr algn="r" defTabSz="989312" eaLnBrk="1" hangingPunct="1">
                <a:spcBef>
                  <a:spcPct val="0"/>
                </a:spcBef>
                <a:defRPr/>
              </a:pPr>
              <a:t>6</a:t>
            </a:fld>
            <a:endParaRPr lang="fr-FR" altLang="fr-FR">
              <a:solidFill>
                <a:prstClr val="black"/>
              </a:solidFill>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3163215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Placeholder 2"/>
          <p:cNvSpPr>
            <a:spLocks noGrp="1" noRot="1" noChangeAspect="1"/>
          </p:cNvSpPr>
          <p:nvPr>
            <p:ph type="sldImg"/>
          </p:nvPr>
        </p:nvSpPr>
        <p:spPr bwMode="auto">
          <a:noFill/>
          <a:ln>
            <a:solidFill>
              <a:srgbClr val="000000"/>
            </a:solidFill>
            <a:miter lim="800000"/>
            <a:headEnd/>
            <a:tailEnd/>
          </a:ln>
        </p:spPr>
      </p:sp>
      <p:sp>
        <p:nvSpPr>
          <p:cNvPr id="40963" name="Placeholder 3"/>
          <p:cNvSpPr>
            <a:spLocks noGrp="1"/>
          </p:cNvSpPr>
          <p:nvPr>
            <p:ph type="body" idx="1"/>
          </p:nvPr>
        </p:nvSpPr>
        <p:spPr bwMode="auto">
          <a:noFill/>
        </p:spPr>
        <p:txBody>
          <a:bodyPr wrap="square" numCol="1" anchor="t" anchorCtr="0" compatLnSpc="1">
            <a:prstTxWarp prst="textNoShape">
              <a:avLst/>
            </a:prstTxWarp>
          </a:bodyPr>
          <a:lstStyle/>
          <a:p>
            <a:endParaRPr lang="fr-FR"/>
          </a:p>
        </p:txBody>
      </p:sp>
    </p:spTree>
    <p:extLst>
      <p:ext uri="{BB962C8B-B14F-4D97-AF65-F5344CB8AC3E}">
        <p14:creationId xmlns:p14="http://schemas.microsoft.com/office/powerpoint/2010/main" val="15941864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txBox="1">
            <a:spLocks noGrp="1" noChangeArrowheads="1"/>
          </p:cNvSpPr>
          <p:nvPr/>
        </p:nvSpPr>
        <p:spPr bwMode="auto">
          <a:xfrm>
            <a:off x="5625254"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0" tIns="46336" rIns="92670" bIns="46336"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1E419317-5719-466D-BD94-41D9E65C570E}" type="slidenum">
              <a:rPr lang="fr-FR" altLang="fr-FR">
                <a:latin typeface="Times New Roman" pitchFamily="18" charset="0"/>
                <a:ea typeface="MS PGothic" pitchFamily="34" charset="-128"/>
              </a:rPr>
              <a:pPr algn="r" eaLnBrk="1" hangingPunct="1">
                <a:spcBef>
                  <a:spcPct val="0"/>
                </a:spcBef>
              </a:pPr>
              <a:t>111</a:t>
            </a:fld>
            <a:endParaRPr lang="fr-FR" altLang="fr-FR">
              <a:latin typeface="Times New Roman" pitchFamily="18" charset="0"/>
              <a:ea typeface="MS PGothic" pitchFamily="34" charset="-128"/>
            </a:endParaRPr>
          </a:p>
        </p:txBody>
      </p:sp>
      <p:sp>
        <p:nvSpPr>
          <p:cNvPr id="1054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dirty="0">
              <a:latin typeface="Times New Roman" pitchFamily="18" charset="0"/>
            </a:endParaRPr>
          </a:p>
        </p:txBody>
      </p:sp>
    </p:spTree>
    <p:extLst>
      <p:ext uri="{BB962C8B-B14F-4D97-AF65-F5344CB8AC3E}">
        <p14:creationId xmlns:p14="http://schemas.microsoft.com/office/powerpoint/2010/main" val="12885798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8429396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8902448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563730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fr-FR"/>
          </a:p>
        </p:txBody>
      </p:sp>
    </p:spTree>
    <p:extLst>
      <p:ext uri="{BB962C8B-B14F-4D97-AF65-F5344CB8AC3E}">
        <p14:creationId xmlns:p14="http://schemas.microsoft.com/office/powerpoint/2010/main" val="16595136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txBox="1">
            <a:spLocks noGrp="1" noChangeArrowheads="1"/>
          </p:cNvSpPr>
          <p:nvPr/>
        </p:nvSpPr>
        <p:spPr bwMode="auto">
          <a:xfrm>
            <a:off x="5625254"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0" tIns="46336" rIns="92670" bIns="46336"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BAAC1A8B-A54F-4A63-BC03-1C2094BCAC77}" type="slidenum">
              <a:rPr lang="fr-FR" altLang="fr-FR">
                <a:latin typeface="Times New Roman" pitchFamily="18" charset="0"/>
                <a:ea typeface="MS PGothic" pitchFamily="34" charset="-128"/>
              </a:rPr>
              <a:pPr algn="r" eaLnBrk="1" hangingPunct="1">
                <a:spcBef>
                  <a:spcPct val="0"/>
                </a:spcBef>
              </a:pPr>
              <a:t>116</a:t>
            </a:fld>
            <a:endParaRPr lang="fr-FR" altLang="fr-FR">
              <a:latin typeface="Times New Roman" pitchFamily="18" charset="0"/>
              <a:ea typeface="MS PGothic" pitchFamily="34" charset="-128"/>
            </a:endParaRP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4"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1337833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53580678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2333650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104474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18066" y="6450816"/>
            <a:ext cx="4295889" cy="33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2" tIns="46277" rIns="92552" bIns="4627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defTabSz="989312" eaLnBrk="1" hangingPunct="1">
              <a:spcBef>
                <a:spcPct val="0"/>
              </a:spcBef>
              <a:defRPr/>
            </a:pPr>
            <a:fld id="{4E3D073A-DF7C-434B-95D7-4781D675C7A6}" type="slidenum">
              <a:rPr lang="fr-FR" altLang="fr-FR">
                <a:solidFill>
                  <a:prstClr val="black"/>
                </a:solidFill>
                <a:latin typeface="Times New Roman" pitchFamily="18" charset="0"/>
                <a:ea typeface="MS PGothic" pitchFamily="34" charset="-128"/>
              </a:rPr>
              <a:pPr algn="r" defTabSz="989312" eaLnBrk="1" hangingPunct="1">
                <a:spcBef>
                  <a:spcPct val="0"/>
                </a:spcBef>
                <a:defRPr/>
              </a:pPr>
              <a:t>7</a:t>
            </a:fld>
            <a:endParaRPr lang="fr-FR" altLang="fr-FR">
              <a:solidFill>
                <a:prstClr val="black"/>
              </a:solidFill>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274641971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txBox="1">
            <a:spLocks noGrp="1" noChangeArrowheads="1"/>
          </p:cNvSpPr>
          <p:nvPr/>
        </p:nvSpPr>
        <p:spPr bwMode="auto">
          <a:xfrm>
            <a:off x="5618066" y="6450816"/>
            <a:ext cx="4295889" cy="338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52" tIns="46277" rIns="92552" bIns="4627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4E3D073A-DF7C-434B-95D7-4781D675C7A6}" type="slidenum">
              <a:rPr lang="fr-FR" altLang="fr-FR">
                <a:latin typeface="Times New Roman" pitchFamily="18" charset="0"/>
                <a:ea typeface="MS PGothic" pitchFamily="34" charset="-128"/>
              </a:rPr>
              <a:pPr algn="r" eaLnBrk="1" hangingPunct="1">
                <a:spcBef>
                  <a:spcPct val="0"/>
                </a:spcBef>
              </a:pPr>
              <a:t>136</a:t>
            </a:fld>
            <a:endParaRPr lang="fr-FR" altLang="fr-FR">
              <a:latin typeface="Times New Roman" pitchFamily="18" charset="0"/>
              <a:ea typeface="MS PGothic" pitchFamily="34" charset="-128"/>
            </a:endParaRPr>
          </a:p>
        </p:txBody>
      </p:sp>
      <p:sp>
        <p:nvSpPr>
          <p:cNvPr id="9933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2"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lvl="1" eaLnBrk="1" hangingPunct="1"/>
            <a:endParaRPr lang="fr-FR" altLang="fr-FR" dirty="0">
              <a:latin typeface="Times New Roman" pitchFamily="18" charset="0"/>
            </a:endParaRPr>
          </a:p>
        </p:txBody>
      </p:sp>
    </p:spTree>
    <p:extLst>
      <p:ext uri="{BB962C8B-B14F-4D97-AF65-F5344CB8AC3E}">
        <p14:creationId xmlns:p14="http://schemas.microsoft.com/office/powerpoint/2010/main" val="12599799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3764E0F-EB8C-4AE4-9C0E-5AD104463BF4}" type="slidenum">
              <a:rPr lang="fr-FR" altLang="fr-FR">
                <a:latin typeface="Times New Roman" pitchFamily="18" charset="0"/>
                <a:ea typeface="MS PGothic" pitchFamily="34" charset="-128"/>
              </a:rPr>
              <a:pPr algn="r" eaLnBrk="1" hangingPunct="1">
                <a:spcBef>
                  <a:spcPct val="0"/>
                </a:spcBef>
              </a:pPr>
              <a:t>8</a:t>
            </a:fld>
            <a:endParaRPr lang="fr-FR" altLang="fr-FR">
              <a:latin typeface="Times New Roman" pitchFamily="18" charset="0"/>
              <a:ea typeface="MS PGothic"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4048351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3764E0F-EB8C-4AE4-9C0E-5AD104463BF4}" type="slidenum">
              <a:rPr lang="fr-FR" altLang="fr-FR">
                <a:latin typeface="Times New Roman" pitchFamily="18" charset="0"/>
                <a:ea typeface="MS PGothic" pitchFamily="34" charset="-128"/>
              </a:rPr>
              <a:pPr algn="r" eaLnBrk="1" hangingPunct="1">
                <a:spcBef>
                  <a:spcPct val="0"/>
                </a:spcBef>
              </a:pPr>
              <a:t>9</a:t>
            </a:fld>
            <a:endParaRPr lang="fr-FR" altLang="fr-FR">
              <a:latin typeface="Times New Roman" pitchFamily="18" charset="0"/>
              <a:ea typeface="MS PGothic"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4027896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3764E0F-EB8C-4AE4-9C0E-5AD104463BF4}" type="slidenum">
              <a:rPr lang="fr-FR" altLang="fr-FR">
                <a:latin typeface="Times New Roman" pitchFamily="18" charset="0"/>
                <a:ea typeface="MS PGothic" pitchFamily="34" charset="-128"/>
              </a:rPr>
              <a:pPr algn="r" eaLnBrk="1" hangingPunct="1">
                <a:spcBef>
                  <a:spcPct val="0"/>
                </a:spcBef>
              </a:pPr>
              <a:t>10</a:t>
            </a:fld>
            <a:endParaRPr lang="fr-FR" altLang="fr-FR">
              <a:latin typeface="Times New Roman" pitchFamily="18" charset="0"/>
              <a:ea typeface="MS PGothic"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38230760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txBox="1">
            <a:spLocks noGrp="1" noChangeArrowheads="1"/>
          </p:cNvSpPr>
          <p:nvPr/>
        </p:nvSpPr>
        <p:spPr bwMode="auto">
          <a:xfrm>
            <a:off x="5625253" y="6458348"/>
            <a:ext cx="4301385" cy="339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72" tIns="46337" rIns="92672" bIns="46337" anchor="b"/>
          <a:lstStyle>
            <a:lvl1pPr defTabSz="990600" eaLnBrk="0" hangingPunct="0">
              <a:spcBef>
                <a:spcPct val="30000"/>
              </a:spcBef>
              <a:defRPr sz="1200">
                <a:solidFill>
                  <a:schemeClr val="tx1"/>
                </a:solidFill>
                <a:latin typeface="Calibri" pitchFamily="34" charset="0"/>
              </a:defRPr>
            </a:lvl1pPr>
            <a:lvl2pPr marL="742950" indent="-285750" defTabSz="990600" eaLnBrk="0" hangingPunct="0">
              <a:spcBef>
                <a:spcPct val="30000"/>
              </a:spcBef>
              <a:defRPr sz="1200">
                <a:solidFill>
                  <a:schemeClr val="tx1"/>
                </a:solidFill>
                <a:latin typeface="Calibri" pitchFamily="34" charset="0"/>
              </a:defRPr>
            </a:lvl2pPr>
            <a:lvl3pPr marL="1143000" indent="-228600" defTabSz="990600" eaLnBrk="0" hangingPunct="0">
              <a:spcBef>
                <a:spcPct val="30000"/>
              </a:spcBef>
              <a:defRPr sz="1200">
                <a:solidFill>
                  <a:schemeClr val="tx1"/>
                </a:solidFill>
                <a:latin typeface="Calibri" pitchFamily="34" charset="0"/>
              </a:defRPr>
            </a:lvl3pPr>
            <a:lvl4pPr marL="1600200" indent="-228600" defTabSz="990600" eaLnBrk="0" hangingPunct="0">
              <a:spcBef>
                <a:spcPct val="30000"/>
              </a:spcBef>
              <a:defRPr sz="1200">
                <a:solidFill>
                  <a:schemeClr val="tx1"/>
                </a:solidFill>
                <a:latin typeface="Calibri" pitchFamily="34" charset="0"/>
              </a:defRPr>
            </a:lvl4pPr>
            <a:lvl5pPr marL="2057400" indent="-228600" defTabSz="990600" eaLnBrk="0" hangingPunct="0">
              <a:spcBef>
                <a:spcPct val="30000"/>
              </a:spcBef>
              <a:defRPr sz="1200">
                <a:solidFill>
                  <a:schemeClr val="tx1"/>
                </a:solidFill>
                <a:latin typeface="Calibri" pitchFamily="34" charset="0"/>
              </a:defRPr>
            </a:lvl5pPr>
            <a:lvl6pPr marL="2514600" indent="-228600" defTabSz="990600" eaLnBrk="0" fontAlgn="base" hangingPunct="0">
              <a:spcBef>
                <a:spcPct val="30000"/>
              </a:spcBef>
              <a:spcAft>
                <a:spcPct val="0"/>
              </a:spcAft>
              <a:defRPr sz="1200">
                <a:solidFill>
                  <a:schemeClr val="tx1"/>
                </a:solidFill>
                <a:latin typeface="Calibri" pitchFamily="34" charset="0"/>
              </a:defRPr>
            </a:lvl6pPr>
            <a:lvl7pPr marL="2971800" indent="-228600" defTabSz="990600" eaLnBrk="0" fontAlgn="base" hangingPunct="0">
              <a:spcBef>
                <a:spcPct val="30000"/>
              </a:spcBef>
              <a:spcAft>
                <a:spcPct val="0"/>
              </a:spcAft>
              <a:defRPr sz="1200">
                <a:solidFill>
                  <a:schemeClr val="tx1"/>
                </a:solidFill>
                <a:latin typeface="Calibri" pitchFamily="34" charset="0"/>
              </a:defRPr>
            </a:lvl7pPr>
            <a:lvl8pPr marL="3429000" indent="-228600" defTabSz="990600" eaLnBrk="0" fontAlgn="base" hangingPunct="0">
              <a:spcBef>
                <a:spcPct val="30000"/>
              </a:spcBef>
              <a:spcAft>
                <a:spcPct val="0"/>
              </a:spcAft>
              <a:defRPr sz="1200">
                <a:solidFill>
                  <a:schemeClr val="tx1"/>
                </a:solidFill>
                <a:latin typeface="Calibri" pitchFamily="34" charset="0"/>
              </a:defRPr>
            </a:lvl8pPr>
            <a:lvl9pPr marL="3886200" indent="-228600" defTabSz="990600" eaLnBrk="0" fontAlgn="base" hangingPunct="0">
              <a:spcBef>
                <a:spcPct val="30000"/>
              </a:spcBef>
              <a:spcAft>
                <a:spcPct val="0"/>
              </a:spcAft>
              <a:defRPr sz="1200">
                <a:solidFill>
                  <a:schemeClr val="tx1"/>
                </a:solidFill>
                <a:latin typeface="Calibri" pitchFamily="34" charset="0"/>
              </a:defRPr>
            </a:lvl9pPr>
          </a:lstStyle>
          <a:p>
            <a:pPr algn="r" eaLnBrk="1" hangingPunct="1">
              <a:spcBef>
                <a:spcPct val="0"/>
              </a:spcBef>
            </a:pPr>
            <a:fld id="{D3764E0F-EB8C-4AE4-9C0E-5AD104463BF4}" type="slidenum">
              <a:rPr lang="fr-FR" altLang="fr-FR">
                <a:latin typeface="Times New Roman" pitchFamily="18" charset="0"/>
                <a:ea typeface="MS PGothic" pitchFamily="34" charset="-128"/>
              </a:rPr>
              <a:pPr algn="r" eaLnBrk="1" hangingPunct="1">
                <a:spcBef>
                  <a:spcPct val="0"/>
                </a:spcBef>
              </a:pPr>
              <a:t>11</a:t>
            </a:fld>
            <a:endParaRPr lang="fr-FR" altLang="fr-FR">
              <a:latin typeface="Times New Roman" pitchFamily="18" charset="0"/>
              <a:ea typeface="MS PGothic" pitchFamily="34" charset="-128"/>
            </a:endParaRPr>
          </a:p>
        </p:txBody>
      </p:sp>
      <p:sp>
        <p:nvSpPr>
          <p:cNvPr id="9830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8" name="Rectangle 5"/>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fr-FR" altLang="fr-FR">
              <a:latin typeface="Times New Roman" pitchFamily="18" charset="0"/>
            </a:endParaRPr>
          </a:p>
        </p:txBody>
      </p:sp>
    </p:spTree>
    <p:extLst>
      <p:ext uri="{BB962C8B-B14F-4D97-AF65-F5344CB8AC3E}">
        <p14:creationId xmlns:p14="http://schemas.microsoft.com/office/powerpoint/2010/main" val="4010005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21B8ACA8-2A5A-4018-90D1-7F05EFAD6380}" type="datetimeFigureOut">
              <a:rPr lang="fr-FR"/>
              <a:pPr>
                <a:defRPr/>
              </a:pPr>
              <a:t>19/09/2025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BB36B4E4-BAFE-4C9D-8491-AAD3F58F1040}" type="slidenum">
              <a:rPr lang="fr-FR"/>
              <a:pPr>
                <a:defRPr/>
              </a:pPr>
              <a:t>‹N°›</a:t>
            </a:fld>
            <a:endParaRPr lang="fr-FR"/>
          </a:p>
        </p:txBody>
      </p:sp>
    </p:spTree>
    <p:extLst>
      <p:ext uri="{BB962C8B-B14F-4D97-AF65-F5344CB8AC3E}">
        <p14:creationId xmlns:p14="http://schemas.microsoft.com/office/powerpoint/2010/main" val="150602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A3299BA2-27D4-4858-BF74-E048DF1D43C7}" type="datetimeFigureOut">
              <a:rPr lang="fr-FR"/>
              <a:pPr>
                <a:defRPr/>
              </a:pPr>
              <a:t>19/09/2025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717A0D46-B9D0-42F2-9071-C70A30316E3C}" type="slidenum">
              <a:rPr lang="fr-FR"/>
              <a:pPr>
                <a:defRPr/>
              </a:pPr>
              <a:t>‹N°›</a:t>
            </a:fld>
            <a:endParaRPr lang="fr-FR"/>
          </a:p>
        </p:txBody>
      </p:sp>
    </p:spTree>
    <p:extLst>
      <p:ext uri="{BB962C8B-B14F-4D97-AF65-F5344CB8AC3E}">
        <p14:creationId xmlns:p14="http://schemas.microsoft.com/office/powerpoint/2010/main" val="2646967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A75DC0C-1725-4F7A-BE3A-A580D069258E}" type="datetimeFigureOut">
              <a:rPr lang="fr-FR"/>
              <a:pPr>
                <a:defRPr/>
              </a:pPr>
              <a:t>19/09/2025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24AF235E-41EE-4085-A4E0-706D14B46097}" type="slidenum">
              <a:rPr lang="fr-FR"/>
              <a:pPr>
                <a:defRPr/>
              </a:pPr>
              <a:t>‹N°›</a:t>
            </a:fld>
            <a:endParaRPr lang="fr-FR"/>
          </a:p>
        </p:txBody>
      </p:sp>
    </p:spTree>
    <p:extLst>
      <p:ext uri="{BB962C8B-B14F-4D97-AF65-F5344CB8AC3E}">
        <p14:creationId xmlns:p14="http://schemas.microsoft.com/office/powerpoint/2010/main" val="649367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1612988"/>
            <a:ext cx="7772400" cy="1470025"/>
          </a:xfrm>
        </p:spPr>
        <p:txBody>
          <a:bodyPr/>
          <a:lstStyle>
            <a:lvl1pPr>
              <a:defRPr b="1">
                <a:solidFill>
                  <a:schemeClr val="accent6"/>
                </a:solidFill>
              </a:defRPr>
            </a:lvl1pPr>
          </a:lstStyle>
          <a:p>
            <a:r>
              <a:rPr lang="fr-FR"/>
              <a:t>Cliquez et modifiez le titre</a:t>
            </a:r>
            <a:endParaRPr lang="fr-FR" dirty="0"/>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9" name="Forme libre 8"/>
          <p:cNvSpPr/>
          <p:nvPr/>
        </p:nvSpPr>
        <p:spPr>
          <a:xfrm>
            <a:off x="1835696" y="3360216"/>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5A79B"/>
              </a:solidFill>
            </a:endParaRPr>
          </a:p>
        </p:txBody>
      </p:sp>
      <p:sp>
        <p:nvSpPr>
          <p:cNvPr id="10" name="Forme libre 9"/>
          <p:cNvSpPr/>
          <p:nvPr/>
        </p:nvSpPr>
        <p:spPr>
          <a:xfrm rot="10740000">
            <a:off x="1911230" y="3432269"/>
            <a:ext cx="5279326"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11" name="Ellipse 10"/>
          <p:cNvSpPr/>
          <p:nvPr/>
        </p:nvSpPr>
        <p:spPr>
          <a:xfrm>
            <a:off x="7192234" y="3345996"/>
            <a:ext cx="129012" cy="12901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Ellipse 11"/>
          <p:cNvSpPr/>
          <p:nvPr/>
        </p:nvSpPr>
        <p:spPr>
          <a:xfrm>
            <a:off x="6998366" y="3456975"/>
            <a:ext cx="64506" cy="64506"/>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67073825"/>
      </p:ext>
    </p:extLst>
  </p:cSld>
  <p:clrMapOvr>
    <a:masterClrMapping/>
  </p:clrMapOvr>
  <p:hf sldNum="0" hdr="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rgbClr val="000000"/>
                </a:solidFill>
              </a:defRPr>
            </a:lvl1pPr>
          </a:lstStyle>
          <a:p>
            <a:r>
              <a:rPr lang="fr-FR" dirty="0"/>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5" name="Espace réservé du pied de page 4"/>
          <p:cNvSpPr>
            <a:spLocks noGrp="1"/>
          </p:cNvSpPr>
          <p:nvPr>
            <p:ph type="ftr" sz="quarter" idx="11"/>
          </p:nvPr>
        </p:nvSpPr>
        <p:spPr/>
        <p:txBody>
          <a:bodyPr/>
          <a:lstStyle/>
          <a:p>
            <a:pPr>
              <a:defRPr/>
            </a:pPr>
            <a:endParaRPr lang="fr-FR"/>
          </a:p>
        </p:txBody>
      </p:sp>
      <p:sp>
        <p:nvSpPr>
          <p:cNvPr id="6" name="Espace réservé du numéro de diapositive 5"/>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2051621064"/>
      </p:ext>
    </p:extLst>
  </p:cSld>
  <p:clrMapOvr>
    <a:masterClrMapping/>
  </p:clrMapOvr>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1972683958"/>
      </p:ext>
    </p:extLst>
  </p:cSld>
  <p:clrMapOvr>
    <a:masterClrMapping/>
  </p:clrMapOvr>
  <p:hf sldNum="0" hdr="0"/>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8" name="Espace réservé du pied de page 7"/>
          <p:cNvSpPr>
            <a:spLocks noGrp="1"/>
          </p:cNvSpPr>
          <p:nvPr>
            <p:ph type="ftr" sz="quarter" idx="11"/>
          </p:nvPr>
        </p:nvSpPr>
        <p:spPr/>
        <p:txBody>
          <a:bodyPr/>
          <a:lstStyle/>
          <a:p>
            <a:pPr>
              <a:defRPr/>
            </a:pPr>
            <a:endParaRPr lang="fr-FR"/>
          </a:p>
        </p:txBody>
      </p:sp>
      <p:sp>
        <p:nvSpPr>
          <p:cNvPr id="9" name="Espace réservé du numéro de diapositive 8"/>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1598094539"/>
      </p:ext>
    </p:extLst>
  </p:cSld>
  <p:clrMapOvr>
    <a:masterClrMapping/>
  </p:clrMapOvr>
  <p:hf sldNum="0" hdr="0"/>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4" name="Espace réservé du pied de page 3"/>
          <p:cNvSpPr>
            <a:spLocks noGrp="1"/>
          </p:cNvSpPr>
          <p:nvPr>
            <p:ph type="ftr" sz="quarter" idx="11"/>
          </p:nvPr>
        </p:nvSpPr>
        <p:spPr/>
        <p:txBody>
          <a:bodyPr/>
          <a:lstStyle/>
          <a:p>
            <a:pPr>
              <a:defRPr/>
            </a:pPr>
            <a:endParaRPr lang="fr-FR"/>
          </a:p>
        </p:txBody>
      </p:sp>
      <p:sp>
        <p:nvSpPr>
          <p:cNvPr id="5" name="Espace réservé du numéro de diapositive 4"/>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3738947692"/>
      </p:ext>
    </p:extLst>
  </p:cSld>
  <p:clrMapOvr>
    <a:masterClrMapping/>
  </p:clrMapOvr>
  <p:hf sldNum="0" hdr="0"/>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endParaRPr lang="fr-FR"/>
          </a:p>
        </p:txBody>
      </p:sp>
      <p:sp>
        <p:nvSpPr>
          <p:cNvPr id="4" name="Espace réservé du numéro de diapositive 3"/>
          <p:cNvSpPr>
            <a:spLocks noGrp="1"/>
          </p:cNvSpPr>
          <p:nvPr>
            <p:ph type="sldNum" sz="quarter" idx="12"/>
          </p:nvPr>
        </p:nvSpPr>
        <p:spPr>
          <a:xfrm>
            <a:off x="7010400" y="-37460"/>
            <a:ext cx="2133600" cy="365125"/>
          </a:xfrm>
          <a:prstGeom prst="rect">
            <a:avLst/>
          </a:prstGeom>
        </p:spPr>
        <p:txBody>
          <a:bodyPr/>
          <a:lstStyle/>
          <a:p>
            <a:pPr>
              <a:defRPr/>
            </a:pPr>
            <a:fld id="{55CC5EDC-83D7-7246-BE5F-C8D01AAD765D}" type="slidenum">
              <a:rPr lang="fr-FR" smtClean="0"/>
              <a:pPr>
                <a:defRPr/>
              </a:pPr>
              <a:t>‹N°›</a:t>
            </a:fld>
            <a:endParaRPr lang="fr-FR"/>
          </a:p>
        </p:txBody>
      </p:sp>
    </p:spTree>
    <p:extLst>
      <p:ext uri="{BB962C8B-B14F-4D97-AF65-F5344CB8AC3E}">
        <p14:creationId xmlns:p14="http://schemas.microsoft.com/office/powerpoint/2010/main" val="2331518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3078782529"/>
      </p:ext>
    </p:extLst>
  </p:cSld>
  <p:clrMapOvr>
    <a:masterClrMapping/>
  </p:clrMapOvr>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6" name="Espace réservé du pied de page 5"/>
          <p:cNvSpPr>
            <a:spLocks noGrp="1"/>
          </p:cNvSpPr>
          <p:nvPr>
            <p:ph type="ftr" sz="quarter" idx="11"/>
          </p:nvPr>
        </p:nvSpPr>
        <p:spPr/>
        <p:txBody>
          <a:bodyPr/>
          <a:lstStyle/>
          <a:p>
            <a:pPr>
              <a:defRPr/>
            </a:pPr>
            <a:endParaRPr lang="fr-FR"/>
          </a:p>
        </p:txBody>
      </p:sp>
      <p:sp>
        <p:nvSpPr>
          <p:cNvPr id="7" name="Espace réservé du numéro de diapositive 6"/>
          <p:cNvSpPr>
            <a:spLocks noGrp="1"/>
          </p:cNvSpPr>
          <p:nvPr>
            <p:ph type="sldNum" sz="quarter" idx="12"/>
          </p:nvPr>
        </p:nvSpPr>
        <p:spPr>
          <a:xfrm>
            <a:off x="7010400" y="-37460"/>
            <a:ext cx="2133600" cy="365125"/>
          </a:xfrm>
          <a:prstGeom prst="rect">
            <a:avLst/>
          </a:prstGeom>
        </p:spPr>
        <p:txBody>
          <a:bodyPr/>
          <a:lstStyle/>
          <a:p>
            <a:pPr>
              <a:defRPr/>
            </a:pPr>
            <a:fld id="{504B2DC4-8358-4B67-8C2A-F8C77E6CA04C}" type="slidenum">
              <a:rPr lang="fr-FR" smtClean="0"/>
              <a:pPr>
                <a:defRPr/>
              </a:pPr>
              <a:t>‹N°›</a:t>
            </a:fld>
            <a:endParaRPr lang="fr-FR"/>
          </a:p>
        </p:txBody>
      </p:sp>
    </p:spTree>
    <p:extLst>
      <p:ext uri="{BB962C8B-B14F-4D97-AF65-F5344CB8AC3E}">
        <p14:creationId xmlns:p14="http://schemas.microsoft.com/office/powerpoint/2010/main" val="3547722549"/>
      </p:ext>
    </p:extLst>
  </p:cSld>
  <p:clrMapOvr>
    <a:masterClrMapping/>
  </p:clrMapOvr>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B26AD974-F474-4BB5-9722-C44CD8C3F214}" type="datetimeFigureOut">
              <a:rPr lang="fr-FR"/>
              <a:pPr>
                <a:defRPr/>
              </a:pPr>
              <a:t>19/09/2025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59236D82-3B45-4945-9E9C-07B5C30EE15A}" type="slidenum">
              <a:rPr lang="fr-FR"/>
              <a:pPr>
                <a:defRPr/>
              </a:pPr>
              <a:t>‹N°›</a:t>
            </a:fld>
            <a:endParaRPr lang="fr-FR"/>
          </a:p>
        </p:txBody>
      </p:sp>
    </p:spTree>
    <p:extLst>
      <p:ext uri="{BB962C8B-B14F-4D97-AF65-F5344CB8AC3E}">
        <p14:creationId xmlns:p14="http://schemas.microsoft.com/office/powerpoint/2010/main" val="2075639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1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6327790"/>
      </p:ext>
    </p:extLst>
  </p:cSld>
  <p:clrMapOvr>
    <a:overrideClrMapping bg1="lt1" tx1="dk1" bg2="lt2" tx2="dk2" accent1="accent1" accent2="accent2" accent3="accent3" accent4="accent4" accent5="accent5" accent6="accent6" hlink="hlink" folHlink="folHlink"/>
  </p:clrMapOvr>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1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2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4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5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hf sldNum="0" hdr="0"/>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6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hf sldNum="0" hdr="0"/>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16541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39193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04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910DBE2-6063-4002-9D9E-98EC80B77C5D}" type="datetimeFigureOut">
              <a:rPr lang="fr-FR"/>
              <a:pPr>
                <a:defRPr/>
              </a:pPr>
              <a:t>19/09/2025</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D32B267-851E-406D-B7AA-19535E5C5FD8}" type="slidenum">
              <a:rPr lang="fr-FR"/>
              <a:pPr>
                <a:defRPr/>
              </a:pPr>
              <a:t>‹N°›</a:t>
            </a:fld>
            <a:endParaRPr lang="fr-FR"/>
          </a:p>
        </p:txBody>
      </p:sp>
    </p:spTree>
    <p:extLst>
      <p:ext uri="{BB962C8B-B14F-4D97-AF65-F5344CB8AC3E}">
        <p14:creationId xmlns:p14="http://schemas.microsoft.com/office/powerpoint/2010/main" val="17985580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04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2486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a:xfrm>
            <a:off x="6804025" y="6453188"/>
            <a:ext cx="2133600" cy="365125"/>
          </a:xfrm>
          <a:prstGeom prst="rect">
            <a:avLst/>
          </a:prstGeom>
        </p:spPr>
        <p:txBody>
          <a:bodyPr/>
          <a:lstStyle>
            <a:lvl1pPr>
              <a:defRPr/>
            </a:lvl1pPr>
          </a:lstStyle>
          <a:p>
            <a:pPr>
              <a:defRPr/>
            </a:pPr>
            <a:fld id="{73F924A3-C3B1-47BA-9270-D934B69F24E6}" type="datetimeFigureOut">
              <a:rPr lang="fr-FR"/>
              <a:pPr>
                <a:defRPr/>
              </a:pPr>
              <a:t>19/09/2025</a:t>
            </a:fld>
            <a:endParaRPr lang="fr-FR"/>
          </a:p>
        </p:txBody>
      </p:sp>
      <p:sp>
        <p:nvSpPr>
          <p:cNvPr id="4" name="Espace réservé du numéro de diapositive 3"/>
          <p:cNvSpPr>
            <a:spLocks noGrp="1"/>
          </p:cNvSpPr>
          <p:nvPr>
            <p:ph type="sldNum" sz="quarter" idx="11"/>
          </p:nvPr>
        </p:nvSpPr>
        <p:spPr>
          <a:xfrm>
            <a:off x="6804025" y="6464300"/>
            <a:ext cx="2133600" cy="365125"/>
          </a:xfrm>
          <a:prstGeom prst="rect">
            <a:avLst/>
          </a:prstGeom>
        </p:spPr>
        <p:txBody>
          <a:bodyPr/>
          <a:lstStyle>
            <a:lvl1pPr>
              <a:defRPr/>
            </a:lvl1pPr>
          </a:lstStyle>
          <a:p>
            <a:pPr>
              <a:defRPr/>
            </a:pPr>
            <a:fld id="{EF4AC512-5CF0-473F-839F-25A0942DAFB4}" type="slidenum">
              <a:rPr lang="fr-FR"/>
              <a:pPr>
                <a:defRPr/>
              </a:pPr>
              <a:t>‹N°›</a:t>
            </a:fld>
            <a:endParaRPr lang="fr-FR"/>
          </a:p>
        </p:txBody>
      </p:sp>
    </p:spTree>
    <p:extLst>
      <p:ext uri="{BB962C8B-B14F-4D97-AF65-F5344CB8AC3E}">
        <p14:creationId xmlns:p14="http://schemas.microsoft.com/office/powerpoint/2010/main" val="716232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6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0709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7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01461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0711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9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48763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0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543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9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64462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Texte simple">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4B2BB946-576E-284A-832D-770AB715C9CE}"/>
              </a:ext>
            </a:extLst>
          </p:cNvPr>
          <p:cNvSpPr>
            <a:spLocks noGrp="1"/>
          </p:cNvSpPr>
          <p:nvPr>
            <p:ph type="body" sz="quarter" idx="27"/>
          </p:nvPr>
        </p:nvSpPr>
        <p:spPr>
          <a:xfrm>
            <a:off x="982599" y="2233557"/>
            <a:ext cx="7600730" cy="4088735"/>
          </a:xfrm>
          <a:prstGeom prst="rect">
            <a:avLst/>
          </a:prstGeom>
        </p:spPr>
        <p:txBody>
          <a:bodyPr>
            <a:normAutofit/>
          </a:bodyPr>
          <a:lstStyle>
            <a:lvl1pPr marL="304800" indent="-298847">
              <a:lnSpc>
                <a:spcPct val="100000"/>
              </a:lnSpc>
              <a:spcBef>
                <a:spcPts val="375"/>
              </a:spcBef>
              <a:buClr>
                <a:schemeClr val="bg2"/>
              </a:buClr>
              <a:buFont typeface="Police système"/>
              <a:buChar char="●"/>
              <a:tabLst/>
              <a:defRPr sz="2250" b="0">
                <a:solidFill>
                  <a:srgbClr val="000000"/>
                </a:solidFill>
                <a:latin typeface="+mn-lt"/>
              </a:defRPr>
            </a:lvl1pPr>
            <a:lvl2pPr marL="600075" indent="-257175">
              <a:lnSpc>
                <a:spcPct val="100000"/>
              </a:lnSpc>
              <a:buClr>
                <a:schemeClr val="tx2"/>
              </a:buClr>
              <a:buSzPct val="120000"/>
              <a:buFont typeface="Police système"/>
              <a:buChar char="•"/>
              <a:defRPr sz="1950" b="0">
                <a:solidFill>
                  <a:srgbClr val="000000"/>
                </a:solidFill>
                <a:latin typeface="+mn-lt"/>
              </a:defRPr>
            </a:lvl2pPr>
            <a:lvl3pPr marL="857250" indent="-222647">
              <a:lnSpc>
                <a:spcPct val="100000"/>
              </a:lnSpc>
              <a:buFont typeface="Police système"/>
              <a:buChar char="•"/>
              <a:tabLst/>
              <a:defRPr sz="1800" b="0">
                <a:solidFill>
                  <a:srgbClr val="000000"/>
                </a:solidFill>
                <a:latin typeface="+mn-lt"/>
              </a:defRPr>
            </a:lvl3pPr>
            <a:lvl4pPr marL="1039416" marR="0" indent="-196454" algn="l" defTabSz="685800" rtl="0" eaLnBrk="1" fontAlgn="auto" latinLnBrk="0" hangingPunct="1">
              <a:lnSpc>
                <a:spcPct val="90000"/>
              </a:lnSpc>
              <a:spcBef>
                <a:spcPts val="375"/>
              </a:spcBef>
              <a:spcAft>
                <a:spcPts val="0"/>
              </a:spcAft>
              <a:buClrTx/>
              <a:buSzTx/>
              <a:buFont typeface="Arial" panose="020B0604020202020204" pitchFamily="34" charset="0"/>
              <a:buChar char="•"/>
              <a:tabLst/>
              <a:defRPr sz="1650">
                <a:solidFill>
                  <a:srgbClr val="000000"/>
                </a:solidFill>
              </a:defRPr>
            </a:lvl4pPr>
            <a:lvl5pPr marL="1237060" indent="-197644">
              <a:buFont typeface="Arial" panose="020B0604020202020204" pitchFamily="34" charset="0"/>
              <a:buChar char="•"/>
              <a:tabLst/>
              <a:defRPr sz="1500">
                <a:solidFill>
                  <a:srgbClr val="000000"/>
                </a:solidFill>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FR" dirty="0"/>
          </a:p>
        </p:txBody>
      </p:sp>
      <p:sp>
        <p:nvSpPr>
          <p:cNvPr id="20" name="Espace réservé du texte 16">
            <a:extLst>
              <a:ext uri="{FF2B5EF4-FFF2-40B4-BE49-F238E27FC236}">
                <a16:creationId xmlns:a16="http://schemas.microsoft.com/office/drawing/2014/main" id="{2ACF2E53-88F6-BD4B-99E6-ADECF414C959}"/>
              </a:ext>
            </a:extLst>
          </p:cNvPr>
          <p:cNvSpPr>
            <a:spLocks noGrp="1"/>
          </p:cNvSpPr>
          <p:nvPr>
            <p:ph type="body" sz="quarter" idx="19" hasCustomPrompt="1"/>
          </p:nvPr>
        </p:nvSpPr>
        <p:spPr>
          <a:xfrm>
            <a:off x="982599" y="732616"/>
            <a:ext cx="7600730" cy="535484"/>
          </a:xfrm>
          <a:prstGeom prst="rect">
            <a:avLst/>
          </a:prstGeom>
        </p:spPr>
        <p:txBody>
          <a:bodyPr anchor="b">
            <a:noAutofit/>
          </a:bodyPr>
          <a:lstStyle>
            <a:lvl1pPr marL="0" indent="0">
              <a:buFontTx/>
              <a:buNone/>
              <a:defRPr sz="2550" b="1" cap="all" baseline="0">
                <a:solidFill>
                  <a:schemeClr val="bg2"/>
                </a:solidFill>
              </a:defRPr>
            </a:lvl1pPr>
          </a:lstStyle>
          <a:p>
            <a:r>
              <a:rPr lang="fr-FR" dirty="0"/>
              <a:t>Titre DE LA PAGE</a:t>
            </a:r>
          </a:p>
        </p:txBody>
      </p:sp>
      <p:sp>
        <p:nvSpPr>
          <p:cNvPr id="21" name="Espace réservé du texte 16">
            <a:extLst>
              <a:ext uri="{FF2B5EF4-FFF2-40B4-BE49-F238E27FC236}">
                <a16:creationId xmlns:a16="http://schemas.microsoft.com/office/drawing/2014/main" id="{F02F07DF-2781-AF4D-A902-322A8945E5B7}"/>
              </a:ext>
            </a:extLst>
          </p:cNvPr>
          <p:cNvSpPr>
            <a:spLocks noGrp="1"/>
          </p:cNvSpPr>
          <p:nvPr>
            <p:ph type="body" sz="quarter" idx="20" hasCustomPrompt="1"/>
          </p:nvPr>
        </p:nvSpPr>
        <p:spPr>
          <a:xfrm>
            <a:off x="982600" y="1284388"/>
            <a:ext cx="7278173" cy="486557"/>
          </a:xfrm>
          <a:prstGeom prst="rect">
            <a:avLst/>
          </a:prstGeom>
        </p:spPr>
        <p:txBody>
          <a:bodyPr anchor="t">
            <a:noAutofit/>
          </a:bodyPr>
          <a:lstStyle>
            <a:lvl1pPr marL="0" indent="0">
              <a:buFontTx/>
              <a:buNone/>
              <a:defRPr sz="1800" b="0" cap="all" baseline="0">
                <a:solidFill>
                  <a:schemeClr val="tx2"/>
                </a:solidFill>
              </a:defRPr>
            </a:lvl1pPr>
          </a:lstStyle>
          <a:p>
            <a:r>
              <a:rPr lang="fr-FR" dirty="0"/>
              <a:t>Sous-titre</a:t>
            </a:r>
          </a:p>
        </p:txBody>
      </p:sp>
      <p:pic>
        <p:nvPicPr>
          <p:cNvPr id="9" name="Imag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671330" y="5689326"/>
            <a:ext cx="481039" cy="641385"/>
          </a:xfrm>
          <a:prstGeom prst="rect">
            <a:avLst/>
          </a:prstGeom>
        </p:spPr>
      </p:pic>
    </p:spTree>
    <p:extLst>
      <p:ext uri="{BB962C8B-B14F-4D97-AF65-F5344CB8AC3E}">
        <p14:creationId xmlns:p14="http://schemas.microsoft.com/office/powerpoint/2010/main" val="1704700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75BE3402-6DBD-4112-993C-1095F96B5257}" type="datetimeFigureOut">
              <a:rPr lang="fr-FR"/>
              <a:pPr>
                <a:defRPr/>
              </a:pPr>
              <a:t>19/09/2025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C49FF2A-CE83-41D8-B52E-36606FAC7B97}" type="slidenum">
              <a:rPr lang="fr-FR"/>
              <a:pPr>
                <a:defRPr/>
              </a:pPr>
              <a:t>‹N°›</a:t>
            </a:fld>
            <a:endParaRPr lang="fr-FR"/>
          </a:p>
        </p:txBody>
      </p:sp>
    </p:spTree>
    <p:extLst>
      <p:ext uri="{BB962C8B-B14F-4D97-AF65-F5344CB8AC3E}">
        <p14:creationId xmlns:p14="http://schemas.microsoft.com/office/powerpoint/2010/main" val="2225197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E224CD0A-C12A-4F87-8EED-8282512A360C}" type="datetimeFigureOut">
              <a:rPr lang="fr-FR"/>
              <a:pPr>
                <a:defRPr/>
              </a:pPr>
              <a:t>19/09/2025</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9F1C05D5-53CA-4038-AEE4-0312A209AE2C}" type="slidenum">
              <a:rPr lang="fr-FR"/>
              <a:pPr>
                <a:defRPr/>
              </a:pPr>
              <a:t>‹N°›</a:t>
            </a:fld>
            <a:endParaRPr lang="fr-FR"/>
          </a:p>
        </p:txBody>
      </p:sp>
    </p:spTree>
    <p:extLst>
      <p:ext uri="{BB962C8B-B14F-4D97-AF65-F5344CB8AC3E}">
        <p14:creationId xmlns:p14="http://schemas.microsoft.com/office/powerpoint/2010/main" val="2499854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09EE28CC-93D9-4139-AC16-8F5337053BDC}" type="datetimeFigureOut">
              <a:rPr lang="fr-FR"/>
              <a:pPr>
                <a:defRPr/>
              </a:pPr>
              <a:t>19/09/2025</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0588079-EBEC-4E1D-ACAC-73B6405C616E}" type="slidenum">
              <a:rPr lang="fr-FR"/>
              <a:pPr>
                <a:defRPr/>
              </a:pPr>
              <a:t>‹N°›</a:t>
            </a:fld>
            <a:endParaRPr lang="fr-FR"/>
          </a:p>
        </p:txBody>
      </p:sp>
    </p:spTree>
    <p:extLst>
      <p:ext uri="{BB962C8B-B14F-4D97-AF65-F5344CB8AC3E}">
        <p14:creationId xmlns:p14="http://schemas.microsoft.com/office/powerpoint/2010/main" val="53498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5B3668B1-1676-4770-896D-02901781F407}" type="datetimeFigureOut">
              <a:rPr lang="fr-FR"/>
              <a:pPr>
                <a:defRPr/>
              </a:pPr>
              <a:t>19/09/2025</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3262CB41-1925-4BFE-8A94-C3FC155E0790}" type="slidenum">
              <a:rPr lang="fr-FR"/>
              <a:pPr>
                <a:defRPr/>
              </a:pPr>
              <a:t>‹N°›</a:t>
            </a:fld>
            <a:endParaRPr lang="fr-FR"/>
          </a:p>
        </p:txBody>
      </p:sp>
    </p:spTree>
    <p:extLst>
      <p:ext uri="{BB962C8B-B14F-4D97-AF65-F5344CB8AC3E}">
        <p14:creationId xmlns:p14="http://schemas.microsoft.com/office/powerpoint/2010/main" val="160749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357F43EB-0439-4F54-8086-7164DAB39819}" type="datetimeFigureOut">
              <a:rPr lang="fr-FR"/>
              <a:pPr>
                <a:defRPr/>
              </a:pPr>
              <a:t>19/09/2025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0AB4A4EE-9CEC-4928-B512-878FD1D29DCD}" type="slidenum">
              <a:rPr lang="fr-FR"/>
              <a:pPr>
                <a:defRPr/>
              </a:pPr>
              <a:t>‹N°›</a:t>
            </a:fld>
            <a:endParaRPr lang="fr-FR"/>
          </a:p>
        </p:txBody>
      </p:sp>
    </p:spTree>
    <p:extLst>
      <p:ext uri="{BB962C8B-B14F-4D97-AF65-F5344CB8AC3E}">
        <p14:creationId xmlns:p14="http://schemas.microsoft.com/office/powerpoint/2010/main" val="7207629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6C4C666D-C9DA-4EB4-AF82-AC56F61EAD29}" type="datetimeFigureOut">
              <a:rPr lang="fr-FR"/>
              <a:pPr>
                <a:defRPr/>
              </a:pPr>
              <a:t>19/09/2025</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7D4A119E-6378-4FBA-8495-4E4F57E448AE}" type="slidenum">
              <a:rPr lang="fr-FR"/>
              <a:pPr>
                <a:defRPr/>
              </a:pPr>
              <a:t>‹N°›</a:t>
            </a:fld>
            <a:endParaRPr lang="fr-FR"/>
          </a:p>
        </p:txBody>
      </p:sp>
    </p:spTree>
    <p:extLst>
      <p:ext uri="{BB962C8B-B14F-4D97-AF65-F5344CB8AC3E}">
        <p14:creationId xmlns:p14="http://schemas.microsoft.com/office/powerpoint/2010/main" val="34646264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Modifiez le style du titre</a:t>
            </a:r>
          </a:p>
        </p:txBody>
      </p:sp>
      <p:sp>
        <p:nvSpPr>
          <p:cNvPr id="2051"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smtClean="0">
                <a:solidFill>
                  <a:schemeClr val="tx1">
                    <a:tint val="75000"/>
                  </a:schemeClr>
                </a:solidFill>
                <a:cs typeface="+mn-cs"/>
              </a:defRPr>
            </a:lvl1pPr>
          </a:lstStyle>
          <a:p>
            <a:pPr>
              <a:defRPr/>
            </a:pPr>
            <a:fld id="{4E9D5786-208E-4F82-956F-1288B0D4B680}" type="datetimeFigureOut">
              <a:rPr lang="fr-FR"/>
              <a:pPr>
                <a:defRPr/>
              </a:pPr>
              <a:t>19/09/2025</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smtClean="0">
                <a:solidFill>
                  <a:schemeClr val="tx1">
                    <a:tint val="75000"/>
                  </a:schemeClr>
                </a:solidFill>
                <a:cs typeface="+mn-cs"/>
              </a:defRPr>
            </a:lvl1pPr>
          </a:lstStyle>
          <a:p>
            <a:pPr>
              <a:defRPr/>
            </a:pPr>
            <a:fld id="{DD2E7F27-C8A3-43A8-95E5-06B9C7813106}"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l" rtl="0" fontAlgn="base">
        <a:spcBef>
          <a:spcPct val="0"/>
        </a:spcBef>
        <a:spcAft>
          <a:spcPct val="0"/>
        </a:spcAft>
        <a:defRPr sz="3200" b="1" kern="1200">
          <a:solidFill>
            <a:srgbClr val="FF66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fr-FR"/>
          </a:p>
        </p:txBody>
      </p:sp>
      <p:pic>
        <p:nvPicPr>
          <p:cNvPr id="7" name="Picture 3" descr="D:\Donnée 2\Monique\Appels à projets 2012-2013\Diaporama LYON EST\bas-de-page-.jpg"/>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56777" y="5635625"/>
            <a:ext cx="7759700" cy="981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D:\Donnée 2\Monique\Appels à projets 2012-2013\Diaporama LYON EST\bas-de-page-.jpg"/>
          <p:cNvPicPr>
            <a:picLocks noChangeAspect="1" noChangeArrowheads="1"/>
          </p:cNvPicPr>
          <p:nvPr userDrawn="1"/>
        </p:nvPicPr>
        <p:blipFill>
          <a:blip r:embed="rId30">
            <a:extLst>
              <a:ext uri="{28A0092B-C50C-407E-A947-70E740481C1C}">
                <a14:useLocalDpi xmlns:a14="http://schemas.microsoft.com/office/drawing/2010/main"/>
              </a:ext>
            </a:extLst>
          </a:blip>
          <a:srcRect/>
          <a:stretch>
            <a:fillRect/>
          </a:stretch>
        </p:blipFill>
        <p:spPr bwMode="auto">
          <a:xfrm>
            <a:off x="109538" y="5780088"/>
            <a:ext cx="7759700"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686993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 id="2147483793" r:id="rId13"/>
    <p:sldLayoutId id="2147483794" r:id="rId14"/>
    <p:sldLayoutId id="2147483795" r:id="rId15"/>
    <p:sldLayoutId id="2147483797" r:id="rId16"/>
    <p:sldLayoutId id="2147483799" r:id="rId17"/>
    <p:sldLayoutId id="2147483775" r:id="rId18"/>
    <p:sldLayoutId id="2147483776" r:id="rId19"/>
    <p:sldLayoutId id="2147483748" r:id="rId20"/>
    <p:sldLayoutId id="2147483749" r:id="rId21"/>
    <p:sldLayoutId id="2147483751" r:id="rId22"/>
    <p:sldLayoutId id="2147483752" r:id="rId23"/>
    <p:sldLayoutId id="2147483753" r:id="rId24"/>
    <p:sldLayoutId id="2147483754" r:id="rId25"/>
    <p:sldLayoutId id="2147483755" r:id="rId26"/>
    <p:sldLayoutId id="2147483800" r:id="rId27"/>
    <p:sldLayoutId id="2147483801" r:id="rId28"/>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92.jpe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2.xml"/><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1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6.xml"/><Relationship Id="rId1" Type="http://schemas.openxmlformats.org/officeDocument/2006/relationships/slideLayout" Target="../slideLayouts/slideLayout17.xml"/><Relationship Id="rId5" Type="http://schemas.openxmlformats.org/officeDocument/2006/relationships/image" Target="../media/image97.png"/><Relationship Id="rId4" Type="http://schemas.openxmlformats.org/officeDocument/2006/relationships/image" Target="../media/image96.jpe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2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12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7.xml"/><Relationship Id="rId1" Type="http://schemas.openxmlformats.org/officeDocument/2006/relationships/slideLayout" Target="../slideLayouts/slideLayout1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8.xml"/><Relationship Id="rId1" Type="http://schemas.openxmlformats.org/officeDocument/2006/relationships/slideLayout" Target="../slideLayouts/slideLayout17.xml"/><Relationship Id="rId4" Type="http://schemas.openxmlformats.org/officeDocument/2006/relationships/image" Target="../media/image101.png"/></Relationships>
</file>

<file path=ppt/slides/_rels/slide12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1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2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9.jpeg"/></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13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hyperlink" Target="https://www.youtube.com/watch?v=CKLpIDhuJrE" TargetMode="External"/><Relationship Id="rId1" Type="http://schemas.openxmlformats.org/officeDocument/2006/relationships/slideLayout" Target="../slideLayouts/slideLayout23.xml"/></Relationships>
</file>

<file path=ppt/slides/_rels/slide13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hyperlink" Target="mailto:Jean-sebactien.casalegno@chu-lyon.fr" TargetMode="External"/><Relationship Id="rId2" Type="http://schemas.openxmlformats.org/officeDocument/2006/relationships/hyperlink" Target="mailto:anne.tristan@univ-lyon1.fr" TargetMode="External"/><Relationship Id="rId1" Type="http://schemas.openxmlformats.org/officeDocument/2006/relationships/slideLayout" Target="../slideLayouts/slideLayout38.xml"/></Relationships>
</file>

<file path=ppt/slides/_rels/slide13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1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2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26.xml"/><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56.jpeg"/><Relationship Id="rId1" Type="http://schemas.openxmlformats.org/officeDocument/2006/relationships/slideLayout" Target="../slideLayouts/slideLayout13.xml"/><Relationship Id="rId5" Type="http://schemas.openxmlformats.org/officeDocument/2006/relationships/image" Target="../media/image58.pn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0.jpeg"/><Relationship Id="rId7" Type="http://schemas.openxmlformats.org/officeDocument/2006/relationships/oleObject" Target="../embeddings/oleObject2.bin"/><Relationship Id="rId2" Type="http://schemas.openxmlformats.org/officeDocument/2006/relationships/image" Target="../media/image59.jpeg"/><Relationship Id="rId1" Type="http://schemas.openxmlformats.org/officeDocument/2006/relationships/slideLayout" Target="../slideLayouts/slideLayout17.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6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2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 Id="rId4" Type="http://schemas.openxmlformats.org/officeDocument/2006/relationships/image" Target="../media/image77.png"/></Relationships>
</file>

<file path=ppt/slides/_rels/slide8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6.xml"/><Relationship Id="rId4" Type="http://schemas.openxmlformats.org/officeDocument/2006/relationships/image" Target="../media/image8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9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8.png"/><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re 1"/>
          <p:cNvSpPr>
            <a:spLocks noGrp="1"/>
          </p:cNvSpPr>
          <p:nvPr>
            <p:ph type="ctrTitle" idx="4294967295"/>
          </p:nvPr>
        </p:nvSpPr>
        <p:spPr>
          <a:xfrm>
            <a:off x="685800" y="1268413"/>
            <a:ext cx="7772400" cy="1008062"/>
          </a:xfrm>
        </p:spPr>
        <p:txBody>
          <a:bodyPr/>
          <a:lstStyle/>
          <a:p>
            <a:pPr eaLnBrk="1" hangingPunct="1"/>
            <a:r>
              <a:rPr lang="fr-FR" altLang="fr-FR" b="1" dirty="0">
                <a:solidFill>
                  <a:srgbClr val="FF6600"/>
                </a:solidFill>
              </a:rPr>
              <a:t>Les Infections neuro-méningées</a:t>
            </a:r>
          </a:p>
        </p:txBody>
      </p:sp>
      <p:sp>
        <p:nvSpPr>
          <p:cNvPr id="8196" name="ZoneTexte 5"/>
          <p:cNvSpPr txBox="1">
            <a:spLocks noChangeArrowheads="1"/>
          </p:cNvSpPr>
          <p:nvPr/>
        </p:nvSpPr>
        <p:spPr bwMode="auto">
          <a:xfrm>
            <a:off x="1187450" y="2999854"/>
            <a:ext cx="68405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3200" dirty="0"/>
              <a:t>Dr Anne TRISTAN</a:t>
            </a:r>
          </a:p>
          <a:p>
            <a:pPr algn="ctr" eaLnBrk="1" hangingPunct="1"/>
            <a:r>
              <a:rPr lang="fr-FR" altLang="fr-FR" sz="3200" dirty="0"/>
              <a:t>Dr Jean-Sébastien CASALEGNO</a:t>
            </a:r>
          </a:p>
        </p:txBody>
      </p:sp>
      <p:sp>
        <p:nvSpPr>
          <p:cNvPr id="17" name="Forme libre 16"/>
          <p:cNvSpPr/>
          <p:nvPr/>
        </p:nvSpPr>
        <p:spPr>
          <a:xfrm>
            <a:off x="1835696" y="2450776"/>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25A79B"/>
              </a:solidFill>
            </a:endParaRPr>
          </a:p>
        </p:txBody>
      </p:sp>
      <p:sp>
        <p:nvSpPr>
          <p:cNvPr id="7" name="Forme libre 6"/>
          <p:cNvSpPr/>
          <p:nvPr/>
        </p:nvSpPr>
        <p:spPr>
          <a:xfrm rot="-10860000">
            <a:off x="1911230" y="2522829"/>
            <a:ext cx="5279326"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solidFill>
                <a:srgbClr val="FFC000"/>
              </a:solidFill>
            </a:endParaRPr>
          </a:p>
        </p:txBody>
      </p:sp>
      <p:sp>
        <p:nvSpPr>
          <p:cNvPr id="4" name="Ellipse 3"/>
          <p:cNvSpPr/>
          <p:nvPr/>
        </p:nvSpPr>
        <p:spPr>
          <a:xfrm>
            <a:off x="7192963" y="2436813"/>
            <a:ext cx="128587" cy="128587"/>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8" name="Ellipse 7"/>
          <p:cNvSpPr/>
          <p:nvPr/>
        </p:nvSpPr>
        <p:spPr>
          <a:xfrm>
            <a:off x="6997700" y="2547938"/>
            <a:ext cx="65088" cy="63500"/>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12" name="ZoneTexte 11"/>
          <p:cNvSpPr txBox="1"/>
          <p:nvPr/>
        </p:nvSpPr>
        <p:spPr>
          <a:xfrm>
            <a:off x="685800" y="4365104"/>
            <a:ext cx="7772400" cy="1815882"/>
          </a:xfrm>
          <a:prstGeom prst="rect">
            <a:avLst/>
          </a:prstGeom>
          <a:noFill/>
        </p:spPr>
        <p:txBody>
          <a:bodyPr wrap="square" rtlCol="0">
            <a:spAutoFit/>
          </a:bodyPr>
          <a:lstStyle/>
          <a:p>
            <a:pPr algn="ctr" fontAlgn="auto">
              <a:spcAft>
                <a:spcPts val="0"/>
              </a:spcAft>
              <a:buFont typeface="Arial"/>
              <a:buNone/>
              <a:defRPr/>
            </a:pPr>
            <a:r>
              <a:rPr lang="fr-FR" sz="2800" dirty="0"/>
              <a:t>UE18 – Microbiologie - Maladies infectieuses (</a:t>
            </a:r>
            <a:r>
              <a:rPr lang="fr-FR" sz="2800" dirty="0" err="1"/>
              <a:t>MiMI</a:t>
            </a:r>
            <a:r>
              <a:rPr lang="fr-FR" sz="2800" dirty="0"/>
              <a:t>)</a:t>
            </a:r>
          </a:p>
          <a:p>
            <a:pPr algn="ctr" fontAlgn="auto">
              <a:spcAft>
                <a:spcPts val="0"/>
              </a:spcAft>
              <a:buFont typeface="Arial"/>
              <a:buNone/>
              <a:defRPr/>
            </a:pPr>
            <a:r>
              <a:rPr lang="fr-FR" sz="2800" dirty="0"/>
              <a:t>Item: 151 ECN</a:t>
            </a:r>
          </a:p>
          <a:p>
            <a:pPr algn="ctr">
              <a:defRPr/>
            </a:pPr>
            <a:r>
              <a:rPr lang="fr-FR" sz="2800" dirty="0">
                <a:solidFill>
                  <a:srgbClr val="FF6600"/>
                </a:solidFill>
                <a:cs typeface="Times New Roman" charset="0"/>
              </a:rPr>
              <a:t>Année Universitaire 2025-2026</a:t>
            </a:r>
          </a:p>
          <a:p>
            <a:pPr algn="ctr">
              <a:defRPr/>
            </a:pPr>
            <a:endParaRPr lang="fr-FR" sz="2800" dirty="0">
              <a:solidFill>
                <a:srgbClr val="E46C0A"/>
              </a:solidFill>
              <a:cs typeface="Times New Roman"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770508" y="404664"/>
            <a:ext cx="8193980" cy="5904954"/>
          </a:xfrm>
          <a:prstGeom prst="rect">
            <a:avLst/>
          </a:prstGeom>
          <a:noFill/>
        </p:spPr>
        <p:txBody>
          <a:bodyPr/>
          <a:lstStyle/>
          <a:p>
            <a:pPr marL="0" indent="0" algn="ctr" eaLnBrk="1" hangingPunct="1">
              <a:lnSpc>
                <a:spcPct val="90000"/>
              </a:lnSpc>
              <a:buFont typeface="Arial" charset="0"/>
              <a:buNone/>
              <a:defRPr/>
            </a:pPr>
            <a:r>
              <a:rPr lang="fr-FR" altLang="fr-FR" sz="2800" b="1" dirty="0"/>
              <a:t>       Méningite         Encéphalite</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pic>
        <p:nvPicPr>
          <p:cNvPr id="4099"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9358" y="904181"/>
            <a:ext cx="1296988" cy="1004887"/>
          </a:xfrm>
          <a:prstGeom prst="rect">
            <a:avLst/>
          </a:prstGeom>
          <a:noFill/>
          <a:ln>
            <a:noFill/>
          </a:ln>
        </p:spPr>
      </p:pic>
      <p:cxnSp>
        <p:nvCxnSpPr>
          <p:cNvPr id="3" name="Connecteur droit avec flèche 2"/>
          <p:cNvCxnSpPr/>
          <p:nvPr/>
        </p:nvCxnSpPr>
        <p:spPr>
          <a:xfrm>
            <a:off x="4031233" y="980381"/>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031233" y="2691706"/>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ZoneTexte 9"/>
          <p:cNvSpPr txBox="1">
            <a:spLocks noChangeArrowheads="1"/>
          </p:cNvSpPr>
          <p:nvPr/>
        </p:nvSpPr>
        <p:spPr bwMode="auto">
          <a:xfrm>
            <a:off x="2991959" y="4263479"/>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sp>
        <p:nvSpPr>
          <p:cNvPr id="4107" name="ZoneTexte 11"/>
          <p:cNvSpPr txBox="1">
            <a:spLocks noChangeArrowheads="1"/>
          </p:cNvSpPr>
          <p:nvPr/>
        </p:nvSpPr>
        <p:spPr bwMode="auto">
          <a:xfrm>
            <a:off x="2178974" y="5397024"/>
            <a:ext cx="3623558" cy="1200328"/>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Virale</a:t>
            </a:r>
          </a:p>
          <a:p>
            <a:pPr algn="just" eaLnBrk="1" hangingPunct="1"/>
            <a:r>
              <a:rPr lang="fr-FR" altLang="fr-FR" sz="2400" dirty="0"/>
              <a:t>Traitement symptomatique</a:t>
            </a:r>
          </a:p>
          <a:p>
            <a:pPr algn="just" eaLnBrk="1" hangingPunct="1"/>
            <a:r>
              <a:rPr lang="fr-FR" altLang="fr-FR" sz="2400" dirty="0"/>
              <a:t>Evolution favorable</a:t>
            </a:r>
          </a:p>
        </p:txBody>
      </p:sp>
      <p:cxnSp>
        <p:nvCxnSpPr>
          <p:cNvPr id="18" name="Connecteur droit avec flèche 17"/>
          <p:cNvCxnSpPr/>
          <p:nvPr/>
        </p:nvCxnSpPr>
        <p:spPr>
          <a:xfrm>
            <a:off x="5863208" y="980381"/>
            <a:ext cx="0" cy="6762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612926" y="1847950"/>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2411760" y="2204343"/>
            <a:ext cx="1190849" cy="52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ZoneTexte 25"/>
          <p:cNvSpPr txBox="1">
            <a:spLocks noChangeArrowheads="1"/>
          </p:cNvSpPr>
          <p:nvPr/>
        </p:nvSpPr>
        <p:spPr bwMode="auto">
          <a:xfrm>
            <a:off x="2555776" y="1733907"/>
            <a:ext cx="1060958" cy="89870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pPr>
            <a:r>
              <a:rPr lang="fr-FR" altLang="fr-FR" sz="2400" dirty="0"/>
              <a:t>1 signe </a:t>
            </a:r>
          </a:p>
          <a:p>
            <a:pPr eaLnBrk="1" hangingPunct="1">
              <a:lnSpc>
                <a:spcPct val="110000"/>
              </a:lnSpc>
            </a:pPr>
            <a:r>
              <a:rPr lang="fr-FR" altLang="fr-FR" sz="2400" dirty="0"/>
              <a:t>gravité</a:t>
            </a:r>
          </a:p>
        </p:txBody>
      </p:sp>
      <p:sp>
        <p:nvSpPr>
          <p:cNvPr id="4112" name="ZoneTexte 26"/>
          <p:cNvSpPr txBox="1">
            <a:spLocks noChangeArrowheads="1"/>
          </p:cNvSpPr>
          <p:nvPr/>
        </p:nvSpPr>
        <p:spPr bwMode="auto">
          <a:xfrm>
            <a:off x="-10898" y="1772816"/>
            <a:ext cx="2422658" cy="89255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Décès dans les 4H</a:t>
            </a:r>
          </a:p>
          <a:p>
            <a:pPr eaLnBrk="1" hangingPunct="1"/>
            <a:r>
              <a:rPr lang="fr-FR" altLang="fr-FR" sz="2800" b="1" dirty="0">
                <a:solidFill>
                  <a:srgbClr val="FF0000"/>
                </a:solidFill>
              </a:rPr>
              <a:t>Urgence</a:t>
            </a:r>
            <a:r>
              <a:rPr lang="fr-FR" altLang="fr-FR" sz="2400" dirty="0"/>
              <a:t> : ATB </a:t>
            </a:r>
          </a:p>
        </p:txBody>
      </p:sp>
      <p:sp>
        <p:nvSpPr>
          <p:cNvPr id="28" name="Organigramme : Décision 27"/>
          <p:cNvSpPr/>
          <p:nvPr/>
        </p:nvSpPr>
        <p:spPr>
          <a:xfrm rot="5400000">
            <a:off x="3589908" y="3634681"/>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9" name="Connecteur droit avec flèche 28"/>
          <p:cNvCxnSpPr/>
          <p:nvPr/>
        </p:nvCxnSpPr>
        <p:spPr>
          <a:xfrm flipH="1">
            <a:off x="2934271" y="3933131"/>
            <a:ext cx="72072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996308" y="4725144"/>
            <a:ext cx="0" cy="74930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4121" name="ZoneTexte 26"/>
          <p:cNvSpPr txBox="1">
            <a:spLocks noChangeArrowheads="1"/>
          </p:cNvSpPr>
          <p:nvPr/>
        </p:nvSpPr>
        <p:spPr bwMode="auto">
          <a:xfrm>
            <a:off x="106202" y="3068960"/>
            <a:ext cx="2850259" cy="193899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Bactérienne</a:t>
            </a:r>
          </a:p>
          <a:p>
            <a:pPr eaLnBrk="1" hangingPunct="1"/>
            <a:r>
              <a:rPr lang="fr-FR" altLang="fr-FR" sz="2400" dirty="0"/>
              <a:t>Hospitalisation : </a:t>
            </a:r>
            <a:r>
              <a:rPr lang="fr-FR" altLang="fr-FR" sz="2400" b="1" dirty="0"/>
              <a:t>ATB</a:t>
            </a:r>
          </a:p>
          <a:p>
            <a:pPr eaLnBrk="1" hangingPunct="1"/>
            <a:r>
              <a:rPr lang="fr-FR" altLang="fr-FR" sz="2400" dirty="0"/>
              <a:t>20% mortalité adulte</a:t>
            </a:r>
          </a:p>
          <a:p>
            <a:pPr eaLnBrk="1" hangingPunct="1"/>
            <a:r>
              <a:rPr lang="fr-FR" altLang="fr-FR" sz="2400" dirty="0"/>
              <a:t>10% mortalité enfant</a:t>
            </a:r>
          </a:p>
          <a:p>
            <a:pPr eaLnBrk="1" hangingPunct="1"/>
            <a:r>
              <a:rPr lang="fr-FR" altLang="fr-FR" sz="2400" dirty="0"/>
              <a:t>30% séquelles</a:t>
            </a:r>
          </a:p>
        </p:txBody>
      </p:sp>
      <p:sp>
        <p:nvSpPr>
          <p:cNvPr id="2" name="ZoneTexte 1">
            <a:extLst>
              <a:ext uri="{FF2B5EF4-FFF2-40B4-BE49-F238E27FC236}">
                <a16:creationId xmlns:a16="http://schemas.microsoft.com/office/drawing/2014/main" id="{EF72B77C-A22B-1342-A363-378BCBBF3699}"/>
              </a:ext>
            </a:extLst>
          </p:cNvPr>
          <p:cNvSpPr txBox="1"/>
          <p:nvPr/>
        </p:nvSpPr>
        <p:spPr>
          <a:xfrm rot="20486642">
            <a:off x="721816" y="5063763"/>
            <a:ext cx="1982274" cy="369332"/>
          </a:xfrm>
          <a:prstGeom prst="rect">
            <a:avLst/>
          </a:prstGeom>
          <a:noFill/>
        </p:spPr>
        <p:txBody>
          <a:bodyPr wrap="none" rtlCol="0">
            <a:spAutoFit/>
          </a:bodyPr>
          <a:lstStyle/>
          <a:p>
            <a:r>
              <a:rPr lang="fr-FR" b="1" dirty="0">
                <a:solidFill>
                  <a:srgbClr val="FF6600"/>
                </a:solidFill>
              </a:rPr>
              <a:t>+/- corticothérapie</a:t>
            </a:r>
          </a:p>
        </p:txBody>
      </p:sp>
    </p:spTree>
    <p:extLst>
      <p:ext uri="{BB962C8B-B14F-4D97-AF65-F5344CB8AC3E}">
        <p14:creationId xmlns:p14="http://schemas.microsoft.com/office/powerpoint/2010/main" val="409254671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sz="half" idx="4294967295"/>
          </p:nvPr>
        </p:nvSpPr>
        <p:spPr bwMode="auto">
          <a:xfrm>
            <a:off x="457200" y="1149666"/>
            <a:ext cx="8507413" cy="386351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a:bodyPr>
          <a:lstStyle/>
          <a:p>
            <a:pPr eaLnBrk="1" hangingPunct="1">
              <a:buFont typeface="Arial" pitchFamily="34" charset="0"/>
              <a:buChar char="•"/>
              <a:defRPr/>
            </a:pPr>
            <a:r>
              <a:rPr lang="fr-FR" altLang="fr-FR" sz="2400" b="1" dirty="0"/>
              <a:t>Famille </a:t>
            </a:r>
            <a:r>
              <a:rPr lang="fr-FR" altLang="fr-FR" sz="2400" b="1" i="1" dirty="0" err="1"/>
              <a:t>Picornaviridae</a:t>
            </a:r>
            <a:r>
              <a:rPr lang="fr-FR" altLang="fr-FR" sz="2400" b="1" dirty="0"/>
              <a:t>, genre Entérovirus</a:t>
            </a:r>
          </a:p>
          <a:p>
            <a:pPr eaLnBrk="1" hangingPunct="1">
              <a:buFont typeface="Arial" pitchFamily="34" charset="0"/>
              <a:buChar char="•"/>
              <a:defRPr/>
            </a:pPr>
            <a:endParaRPr lang="fr-FR" altLang="fr-FR" sz="2400" b="1" dirty="0"/>
          </a:p>
          <a:p>
            <a:pPr>
              <a:buFont typeface="Arial" pitchFamily="34" charset="0"/>
              <a:buChar char="•"/>
              <a:defRPr/>
            </a:pPr>
            <a:r>
              <a:rPr lang="fr-FR" altLang="fr-FR" sz="2400" dirty="0"/>
              <a:t>Espèces : </a:t>
            </a:r>
            <a:r>
              <a:rPr lang="fr-FR" altLang="fr-FR" sz="2400" b="1" dirty="0"/>
              <a:t>Entérovirus A à D </a:t>
            </a:r>
            <a:r>
              <a:rPr lang="fr-FR" altLang="fr-FR" sz="2400" dirty="0"/>
              <a:t>(infection humaine possible)</a:t>
            </a:r>
          </a:p>
          <a:p>
            <a:pPr lvl="1">
              <a:buFont typeface="Arial" pitchFamily="34" charset="0"/>
              <a:buChar char="•"/>
              <a:defRPr/>
            </a:pPr>
            <a:r>
              <a:rPr lang="fr-FR" altLang="fr-FR" sz="2400" dirty="0"/>
              <a:t>=&gt; 107 types de virus retrouvés chez l’homme </a:t>
            </a:r>
          </a:p>
          <a:p>
            <a:pPr marL="457200" lvl="1" indent="0">
              <a:buNone/>
              <a:defRPr/>
            </a:pPr>
            <a:r>
              <a:rPr lang="fr-FR" altLang="fr-FR" sz="2400" dirty="0" err="1"/>
              <a:t>Coxsackie</a:t>
            </a:r>
            <a:r>
              <a:rPr lang="fr-FR" altLang="fr-FR" sz="2400" dirty="0"/>
              <a:t> A / B / </a:t>
            </a:r>
            <a:r>
              <a:rPr lang="fr-FR" altLang="fr-FR" sz="2400" dirty="0" err="1"/>
              <a:t>Echovirus</a:t>
            </a:r>
            <a:r>
              <a:rPr lang="fr-FR" altLang="fr-FR" sz="2400" dirty="0"/>
              <a:t> / </a:t>
            </a:r>
            <a:r>
              <a:rPr lang="fr-FR" altLang="fr-FR" sz="2400" dirty="0" err="1"/>
              <a:t>Enterovirus</a:t>
            </a:r>
            <a:r>
              <a:rPr lang="fr-FR" altLang="fr-FR" sz="2400" dirty="0"/>
              <a:t> D68-A71 / Poliovirus 3 </a:t>
            </a:r>
            <a:r>
              <a:rPr lang="fr-FR" altLang="fr-FR" sz="2400" dirty="0" err="1"/>
              <a:t>sérotypes</a:t>
            </a:r>
            <a:r>
              <a:rPr lang="fr-FR" altLang="fr-FR" sz="2400" dirty="0"/>
              <a:t> (</a:t>
            </a:r>
            <a:r>
              <a:rPr lang="fr-FR" altLang="fr-FR" sz="2400" dirty="0" err="1"/>
              <a:t>Entero</a:t>
            </a:r>
            <a:r>
              <a:rPr lang="fr-FR" altLang="fr-FR" sz="2400" dirty="0"/>
              <a:t> C) </a:t>
            </a:r>
          </a:p>
          <a:p>
            <a:pPr>
              <a:buFont typeface="Arial" pitchFamily="34" charset="0"/>
              <a:buChar char="•"/>
              <a:defRPr/>
            </a:pPr>
            <a:r>
              <a:rPr lang="fr-FR" altLang="fr-FR" sz="2400" b="1" dirty="0"/>
              <a:t>Petits virus nus</a:t>
            </a:r>
            <a:r>
              <a:rPr lang="fr-FR" altLang="fr-FR" sz="2400" dirty="0"/>
              <a:t> = pas d’enveloppe</a:t>
            </a:r>
          </a:p>
          <a:p>
            <a:pPr>
              <a:buFont typeface="Wingdings" panose="05000000000000000000" pitchFamily="2" charset="2"/>
              <a:buChar char="è"/>
              <a:defRPr/>
            </a:pPr>
            <a:r>
              <a:rPr lang="fr-FR" altLang="fr-FR" sz="2400" b="1" dirty="0">
                <a:solidFill>
                  <a:srgbClr val="FF6600"/>
                </a:solidFill>
              </a:rPr>
              <a:t>résistance dans le milieu extérieur </a:t>
            </a:r>
            <a:r>
              <a:rPr lang="fr-FR" altLang="fr-FR" sz="2400" b="1" dirty="0"/>
              <a:t>: transmission fécale-orale</a:t>
            </a:r>
          </a:p>
          <a:p>
            <a:pPr>
              <a:defRPr/>
            </a:pPr>
            <a:r>
              <a:rPr lang="fr-FR" altLang="fr-FR" sz="2400" b="1" dirty="0"/>
              <a:t>Virus à ARN petite taille </a:t>
            </a:r>
            <a:r>
              <a:rPr lang="fr-FR" altLang="fr-FR" sz="2400" dirty="0"/>
              <a:t>= réplication rapide et potentiel évolutif</a:t>
            </a:r>
          </a:p>
          <a:p>
            <a:pPr marL="457200" lvl="1" indent="0" eaLnBrk="1" hangingPunct="1">
              <a:buFont typeface="Arial" pitchFamily="34" charset="0"/>
              <a:buNone/>
              <a:defRPr/>
            </a:pPr>
            <a:endParaRPr lang="fr-FR" altLang="fr-FR" sz="2400" dirty="0"/>
          </a:p>
          <a:p>
            <a:pPr eaLnBrk="1" hangingPunct="1">
              <a:buFont typeface="Arial" pitchFamily="34" charset="0"/>
              <a:buChar char="•"/>
              <a:defRPr/>
            </a:pPr>
            <a:endParaRPr lang="fr-FR" altLang="fr-FR" sz="2400" dirty="0"/>
          </a:p>
        </p:txBody>
      </p:sp>
      <p:sp>
        <p:nvSpPr>
          <p:cNvPr id="6"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000000"/>
                </a:solidFill>
                <a:cs typeface="Arial" pitchFamily="34" charset="0"/>
              </a:rPr>
              <a:t>Entérovirus : </a:t>
            </a:r>
            <a:r>
              <a:rPr lang="fr-FR" sz="3200" b="1" dirty="0">
                <a:solidFill>
                  <a:srgbClr val="FF6600"/>
                </a:solidFill>
                <a:cs typeface="Arial" pitchFamily="34" charset="0"/>
              </a:rPr>
              <a:t>fiche</a:t>
            </a:r>
          </a:p>
        </p:txBody>
      </p:sp>
      <p:cxnSp>
        <p:nvCxnSpPr>
          <p:cNvPr id="7" name="Connecteur droit 6"/>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5847" name="Rectangle 1"/>
          <p:cNvSpPr>
            <a:spLocks noChangeArrowheads="1"/>
          </p:cNvSpPr>
          <p:nvPr/>
        </p:nvSpPr>
        <p:spPr bwMode="auto">
          <a:xfrm>
            <a:off x="3060700" y="6507163"/>
            <a:ext cx="50403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r" eaLnBrk="1" hangingPunct="1"/>
            <a:r>
              <a:rPr lang="fr-FR" altLang="fr-FR" sz="1400"/>
              <a:t>http://www.microbe-edu.org/etudiant/picornaviridae2.html</a:t>
            </a:r>
          </a:p>
        </p:txBody>
      </p:sp>
      <p:pic>
        <p:nvPicPr>
          <p:cNvPr id="35848" name="Picture 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2064" y="877675"/>
            <a:ext cx="2144736" cy="120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76981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BFFA2200-F60B-5A94-BFA4-FC11F4544C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7584" y="1844824"/>
            <a:ext cx="7772400" cy="4824798"/>
          </a:xfrm>
          <a:prstGeom prst="rect">
            <a:avLst/>
          </a:prstGeom>
        </p:spPr>
      </p:pic>
      <p:sp>
        <p:nvSpPr>
          <p:cNvPr id="36866" name="Rectangle 2"/>
          <p:cNvSpPr>
            <a:spLocks noGrp="1" noChangeArrowheads="1"/>
          </p:cNvSpPr>
          <p:nvPr>
            <p:ph type="body" sz="half" idx="4294967295"/>
          </p:nvPr>
        </p:nvSpPr>
        <p:spPr bwMode="auto">
          <a:xfrm>
            <a:off x="107950" y="908050"/>
            <a:ext cx="8736013" cy="41036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Clr>
                <a:schemeClr val="tx2"/>
              </a:buClr>
            </a:pPr>
            <a:r>
              <a:rPr lang="fr-FR" altLang="fr-FR" sz="2400" b="1" dirty="0"/>
              <a:t>Age</a:t>
            </a:r>
            <a:r>
              <a:rPr lang="fr-FR" altLang="fr-FR" sz="2400" dirty="0"/>
              <a:t> : </a:t>
            </a:r>
            <a:r>
              <a:rPr lang="fr-FR" altLang="fr-FR" sz="2400" b="1" dirty="0">
                <a:solidFill>
                  <a:srgbClr val="FF6600"/>
                </a:solidFill>
              </a:rPr>
              <a:t>enfants de 0 à 14 ans surtout</a:t>
            </a:r>
          </a:p>
          <a:p>
            <a:pPr eaLnBrk="1" hangingPunct="1">
              <a:buClr>
                <a:schemeClr val="tx2"/>
              </a:buClr>
            </a:pPr>
            <a:r>
              <a:rPr lang="fr-FR" altLang="fr-FR" sz="2400" b="1" dirty="0"/>
              <a:t>Saison</a:t>
            </a:r>
            <a:r>
              <a:rPr lang="fr-FR" altLang="fr-FR" sz="2400" dirty="0"/>
              <a:t> : Endémique toute l’année, </a:t>
            </a:r>
            <a:r>
              <a:rPr lang="fr-FR" altLang="fr-FR" sz="2400" b="1" dirty="0">
                <a:solidFill>
                  <a:srgbClr val="FF6600"/>
                </a:solidFill>
              </a:rPr>
              <a:t>pic de mai à octobre</a:t>
            </a:r>
          </a:p>
        </p:txBody>
      </p:sp>
      <p:sp>
        <p:nvSpPr>
          <p:cNvPr id="8"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000000"/>
                </a:solidFill>
                <a:cs typeface="Arial" pitchFamily="34" charset="0"/>
              </a:rPr>
              <a:t>Entérovirus : </a:t>
            </a:r>
            <a:r>
              <a:rPr lang="fr-FR" sz="3200" b="1" dirty="0">
                <a:solidFill>
                  <a:srgbClr val="FF6600"/>
                </a:solidFill>
                <a:cs typeface="Arial" pitchFamily="34" charset="0"/>
              </a:rPr>
              <a:t>aspects épidémiologiques</a:t>
            </a:r>
          </a:p>
        </p:txBody>
      </p:sp>
      <p:cxnSp>
        <p:nvCxnSpPr>
          <p:cNvPr id="9" name="Connecteur droit 8"/>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313391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sz="half" idx="4294967295"/>
          </p:nvPr>
        </p:nvSpPr>
        <p:spPr bwMode="auto">
          <a:xfrm>
            <a:off x="311150" y="807690"/>
            <a:ext cx="8364538" cy="6005860"/>
          </a:xfrm>
          <a:prstGeom prst="rect">
            <a:avLst/>
          </a:prstGeom>
          <a:solidFill>
            <a:schemeClr val="bg1"/>
          </a:solidFill>
        </p:spPr>
        <p:txBody>
          <a:bodyPr/>
          <a:lstStyle/>
          <a:p>
            <a:pPr algn="just" eaLnBrk="1" hangingPunct="1">
              <a:lnSpc>
                <a:spcPct val="90000"/>
              </a:lnSpc>
            </a:pPr>
            <a:r>
              <a:rPr lang="fr-FR" altLang="fr-FR" b="1" dirty="0"/>
              <a:t>Consultation en urgence : </a:t>
            </a:r>
          </a:p>
          <a:p>
            <a:pPr lvl="1" algn="just" eaLnBrk="1" hangingPunct="1">
              <a:lnSpc>
                <a:spcPct val="90000"/>
              </a:lnSpc>
            </a:pPr>
            <a:r>
              <a:rPr lang="fr-FR" altLang="fr-FR" sz="3200" dirty="0"/>
              <a:t>Enfant 4 mois avec altération état général</a:t>
            </a:r>
          </a:p>
          <a:p>
            <a:pPr eaLnBrk="1" hangingPunct="1">
              <a:lnSpc>
                <a:spcPct val="110000"/>
              </a:lnSpc>
            </a:pPr>
            <a:r>
              <a:rPr lang="fr-FR" altLang="fr-FR" b="1" dirty="0"/>
              <a:t>Examen clinique : </a:t>
            </a:r>
          </a:p>
          <a:p>
            <a:pPr lvl="1" eaLnBrk="1" hangingPunct="1"/>
            <a:r>
              <a:rPr lang="fr-FR" altLang="fr-FR" sz="3200" dirty="0"/>
              <a:t>Fièvre 40°c pas de syndrome méningé franc</a:t>
            </a:r>
          </a:p>
          <a:p>
            <a:pPr eaLnBrk="1" hangingPunct="1">
              <a:lnSpc>
                <a:spcPct val="110000"/>
              </a:lnSpc>
            </a:pPr>
            <a:r>
              <a:rPr lang="fr-FR" altLang="fr-FR" b="1" dirty="0"/>
              <a:t>Ponction : </a:t>
            </a:r>
          </a:p>
          <a:p>
            <a:pPr lvl="1" eaLnBrk="1" hangingPunct="1">
              <a:lnSpc>
                <a:spcPct val="110000"/>
              </a:lnSpc>
            </a:pPr>
            <a:r>
              <a:rPr lang="fr-FR" altLang="fr-FR" sz="3200" dirty="0"/>
              <a:t>Aspect = liquide clair</a:t>
            </a:r>
          </a:p>
          <a:p>
            <a:pPr lvl="1" eaLnBrk="1" hangingPunct="1">
              <a:lnSpc>
                <a:spcPct val="110000"/>
              </a:lnSpc>
            </a:pPr>
            <a:r>
              <a:rPr lang="fr-FR" altLang="fr-FR" sz="3200" dirty="0"/>
              <a:t>Cytochimie du LCR = Viral</a:t>
            </a:r>
          </a:p>
          <a:p>
            <a:pPr lvl="1" eaLnBrk="1" hangingPunct="1"/>
            <a:r>
              <a:rPr lang="fr-FR" altLang="fr-FR" sz="3200" dirty="0"/>
              <a:t>LCR positif Entérovirus / PCR</a:t>
            </a:r>
          </a:p>
          <a:p>
            <a:pPr eaLnBrk="1" hangingPunct="1">
              <a:lnSpc>
                <a:spcPct val="110000"/>
              </a:lnSpc>
            </a:pPr>
            <a:r>
              <a:rPr lang="fr-FR" altLang="fr-FR" b="1" dirty="0"/>
              <a:t>Prise en charge </a:t>
            </a:r>
            <a:r>
              <a:rPr lang="fr-FR" altLang="fr-FR" dirty="0"/>
              <a:t>: </a:t>
            </a:r>
            <a:r>
              <a:rPr lang="fr-FR" altLang="fr-FR" b="1" dirty="0">
                <a:solidFill>
                  <a:srgbClr val="FF6600"/>
                </a:solidFill>
              </a:rPr>
              <a:t>retour domicile</a:t>
            </a:r>
            <a:r>
              <a:rPr lang="fr-FR" altLang="fr-FR" dirty="0">
                <a:solidFill>
                  <a:srgbClr val="FF6600"/>
                </a:solidFill>
              </a:rPr>
              <a:t> </a:t>
            </a:r>
            <a:r>
              <a:rPr lang="fr-FR" altLang="fr-FR" dirty="0"/>
              <a:t>traitement </a:t>
            </a:r>
            <a:r>
              <a:rPr lang="fr-FR" altLang="fr-FR" sz="3600" dirty="0"/>
              <a:t>Ʃ</a:t>
            </a:r>
          </a:p>
          <a:p>
            <a:pPr lvl="1" eaLnBrk="1" hangingPunct="1">
              <a:lnSpc>
                <a:spcPct val="110000"/>
              </a:lnSpc>
            </a:pPr>
            <a:endParaRPr lang="fr-FR" altLang="fr-FR" sz="1800" b="1" dirty="0">
              <a:solidFill>
                <a:srgbClr val="0000CC"/>
              </a:solidFill>
            </a:endParaRPr>
          </a:p>
        </p:txBody>
      </p:sp>
      <p:sp>
        <p:nvSpPr>
          <p:cNvPr id="5" name="Titre 1"/>
          <p:cNvSpPr txBox="1">
            <a:spLocks/>
          </p:cNvSpPr>
          <p:nvPr/>
        </p:nvSpPr>
        <p:spPr bwMode="auto">
          <a:xfrm>
            <a:off x="-36512"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cs typeface="Arial" pitchFamily="34" charset="0"/>
              </a:rPr>
              <a:t>Entérovirus : </a:t>
            </a:r>
            <a:r>
              <a:rPr lang="fr-FR" sz="3200" b="1" dirty="0">
                <a:solidFill>
                  <a:srgbClr val="FF6600"/>
                </a:solidFill>
                <a:cs typeface="Arial" pitchFamily="34" charset="0"/>
              </a:rPr>
              <a:t>cas typique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Flèche vers le bas 1"/>
          <p:cNvSpPr/>
          <p:nvPr/>
        </p:nvSpPr>
        <p:spPr>
          <a:xfrm>
            <a:off x="8345392" y="867370"/>
            <a:ext cx="790575" cy="4153617"/>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920" name="ZoneTexte 2"/>
          <p:cNvSpPr txBox="1">
            <a:spLocks noChangeArrowheads="1"/>
          </p:cNvSpPr>
          <p:nvPr/>
        </p:nvSpPr>
        <p:spPr bwMode="auto">
          <a:xfrm>
            <a:off x="8508205" y="4149080"/>
            <a:ext cx="481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800" dirty="0"/>
              <a:t>J1</a:t>
            </a:r>
          </a:p>
        </p:txBody>
      </p:sp>
      <p:sp>
        <p:nvSpPr>
          <p:cNvPr id="9" name="Flèche vers le bas 8"/>
          <p:cNvSpPr/>
          <p:nvPr/>
        </p:nvSpPr>
        <p:spPr>
          <a:xfrm>
            <a:off x="8353425" y="5085184"/>
            <a:ext cx="790575" cy="936104"/>
          </a:xfrm>
          <a:prstGeom prst="down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38922" name="ZoneTexte 9"/>
          <p:cNvSpPr txBox="1">
            <a:spLocks noChangeArrowheads="1"/>
          </p:cNvSpPr>
          <p:nvPr/>
        </p:nvSpPr>
        <p:spPr bwMode="auto">
          <a:xfrm>
            <a:off x="8508205" y="5210969"/>
            <a:ext cx="481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800" dirty="0">
                <a:solidFill>
                  <a:srgbClr val="FF6600"/>
                </a:solidFill>
              </a:rPr>
              <a:t>J2</a:t>
            </a:r>
          </a:p>
        </p:txBody>
      </p:sp>
      <p:cxnSp>
        <p:nvCxnSpPr>
          <p:cNvPr id="4" name="Connecteur droit 3"/>
          <p:cNvCxnSpPr/>
          <p:nvPr/>
        </p:nvCxnSpPr>
        <p:spPr>
          <a:xfrm>
            <a:off x="899592" y="5020987"/>
            <a:ext cx="8089626" cy="0"/>
          </a:xfrm>
          <a:prstGeom prst="line">
            <a:avLst/>
          </a:prstGeom>
          <a:ln w="28575">
            <a:solidFill>
              <a:srgbClr val="FF66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874967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3"/>
          <p:cNvSpPr>
            <a:spLocks noGrp="1" noChangeArrowheads="1"/>
          </p:cNvSpPr>
          <p:nvPr>
            <p:ph type="body" sz="half" idx="4294967295"/>
          </p:nvPr>
        </p:nvSpPr>
        <p:spPr bwMode="auto">
          <a:xfrm>
            <a:off x="395535" y="1312192"/>
            <a:ext cx="7056189" cy="4637088"/>
          </a:xfrm>
          <a:prstGeom prst="rect">
            <a:avLst/>
          </a:prstGeom>
          <a:solidFill>
            <a:schemeClr val="bg1"/>
          </a:solidFill>
        </p:spPr>
        <p:txBody>
          <a:bodyPr>
            <a:normAutofit fontScale="92500" lnSpcReduction="10000"/>
          </a:bodyPr>
          <a:lstStyle/>
          <a:p>
            <a:pPr eaLnBrk="1" hangingPunct="1">
              <a:lnSpc>
                <a:spcPct val="110000"/>
              </a:lnSpc>
            </a:pPr>
            <a:r>
              <a:rPr lang="fr-FR" altLang="fr-FR" sz="2400" b="1" dirty="0">
                <a:solidFill>
                  <a:srgbClr val="FF6600"/>
                </a:solidFill>
              </a:rPr>
              <a:t>Syndrome  pieds-mains-bouche (EV-A71)</a:t>
            </a:r>
          </a:p>
          <a:p>
            <a:pPr lvl="1" eaLnBrk="1" hangingPunct="1">
              <a:lnSpc>
                <a:spcPct val="110000"/>
              </a:lnSpc>
            </a:pPr>
            <a:r>
              <a:rPr lang="fr-FR" altLang="fr-FR" sz="2400" dirty="0"/>
              <a:t>Stomatite vésiculeuse</a:t>
            </a:r>
          </a:p>
          <a:p>
            <a:pPr lvl="1" eaLnBrk="1" hangingPunct="1">
              <a:lnSpc>
                <a:spcPct val="110000"/>
              </a:lnSpc>
            </a:pPr>
            <a:r>
              <a:rPr lang="fr-FR" altLang="fr-FR" sz="2400" dirty="0"/>
              <a:t>érosions grisâtres, </a:t>
            </a:r>
          </a:p>
          <a:p>
            <a:pPr lvl="1" eaLnBrk="1" hangingPunct="1">
              <a:lnSpc>
                <a:spcPct val="110000"/>
              </a:lnSpc>
            </a:pPr>
            <a:r>
              <a:rPr lang="fr-FR" altLang="fr-FR" sz="2400" dirty="0"/>
              <a:t>atteinte similaire mains et pieds. </a:t>
            </a:r>
          </a:p>
          <a:p>
            <a:pPr eaLnBrk="1" hangingPunct="1">
              <a:lnSpc>
                <a:spcPct val="110000"/>
              </a:lnSpc>
            </a:pPr>
            <a:r>
              <a:rPr lang="fr-FR" altLang="fr-FR" sz="2400" b="1" dirty="0" err="1">
                <a:solidFill>
                  <a:srgbClr val="FF6600"/>
                </a:solidFill>
              </a:rPr>
              <a:t>Herpangine</a:t>
            </a:r>
            <a:r>
              <a:rPr lang="fr-FR" altLang="fr-FR" sz="2400" b="1" dirty="0">
                <a:solidFill>
                  <a:srgbClr val="FF6600"/>
                </a:solidFill>
              </a:rPr>
              <a:t> :</a:t>
            </a:r>
          </a:p>
          <a:p>
            <a:pPr lvl="1" eaLnBrk="1" hangingPunct="1">
              <a:lnSpc>
                <a:spcPct val="110000"/>
              </a:lnSpc>
            </a:pPr>
            <a:r>
              <a:rPr lang="fr-FR" altLang="fr-FR" sz="2400" dirty="0"/>
              <a:t>énanthème vésiculeux </a:t>
            </a:r>
          </a:p>
          <a:p>
            <a:pPr lvl="1" eaLnBrk="1" hangingPunct="1">
              <a:lnSpc>
                <a:spcPct val="110000"/>
              </a:lnSpc>
            </a:pPr>
            <a:r>
              <a:rPr lang="fr-FR" altLang="fr-FR" sz="2400" dirty="0"/>
              <a:t>dysphagie  </a:t>
            </a:r>
          </a:p>
          <a:p>
            <a:pPr lvl="1" eaLnBrk="1" hangingPunct="1">
              <a:lnSpc>
                <a:spcPct val="110000"/>
              </a:lnSpc>
            </a:pPr>
            <a:r>
              <a:rPr lang="fr-FR" altLang="fr-FR" sz="2400" dirty="0"/>
              <a:t>fièvre, céphalées et myalgies</a:t>
            </a:r>
            <a:endParaRPr lang="fr-FR" altLang="fr-FR" sz="2400" b="1" dirty="0"/>
          </a:p>
          <a:p>
            <a:pPr eaLnBrk="1" hangingPunct="1">
              <a:lnSpc>
                <a:spcPct val="110000"/>
              </a:lnSpc>
            </a:pPr>
            <a:r>
              <a:rPr lang="fr-FR" altLang="fr-FR" sz="2400" b="1" dirty="0">
                <a:solidFill>
                  <a:srgbClr val="FF6600"/>
                </a:solidFill>
              </a:rPr>
              <a:t>Myocardite (</a:t>
            </a:r>
            <a:r>
              <a:rPr lang="fr-FR" altLang="fr-FR" sz="2400" b="1" dirty="0" err="1">
                <a:solidFill>
                  <a:srgbClr val="FF6600"/>
                </a:solidFill>
              </a:rPr>
              <a:t>Coxsackie</a:t>
            </a:r>
            <a:r>
              <a:rPr lang="fr-FR" altLang="fr-FR" sz="2400" b="1" dirty="0">
                <a:solidFill>
                  <a:srgbClr val="FF6600"/>
                </a:solidFill>
              </a:rPr>
              <a:t> Virus A et B)</a:t>
            </a:r>
          </a:p>
          <a:p>
            <a:pPr eaLnBrk="1" hangingPunct="1">
              <a:lnSpc>
                <a:spcPct val="110000"/>
              </a:lnSpc>
            </a:pPr>
            <a:r>
              <a:rPr lang="fr-FR" altLang="fr-FR" sz="2400" b="1" dirty="0">
                <a:solidFill>
                  <a:srgbClr val="FF6600"/>
                </a:solidFill>
              </a:rPr>
              <a:t>Infection respiratoire (EV-D68)</a:t>
            </a:r>
          </a:p>
          <a:p>
            <a:pPr eaLnBrk="1" hangingPunct="1">
              <a:lnSpc>
                <a:spcPct val="110000"/>
              </a:lnSpc>
            </a:pPr>
            <a:r>
              <a:rPr lang="fr-FR" altLang="fr-FR" sz="2400" b="1" dirty="0">
                <a:solidFill>
                  <a:srgbClr val="FF6600"/>
                </a:solidFill>
              </a:rPr>
              <a:t>Myélite Flasque Aigue (EV-D68, EV-A71)</a:t>
            </a:r>
          </a:p>
        </p:txBody>
      </p:sp>
      <p:sp>
        <p:nvSpPr>
          <p:cNvPr id="5" name="Titre 1"/>
          <p:cNvSpPr txBox="1">
            <a:spLocks/>
          </p:cNvSpPr>
          <p:nvPr/>
        </p:nvSpPr>
        <p:spPr bwMode="auto">
          <a:xfrm>
            <a:off x="-36512"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000000"/>
                </a:solidFill>
                <a:cs typeface="Arial" pitchFamily="34" charset="0"/>
              </a:rPr>
              <a:t>Entérovirus : </a:t>
            </a:r>
            <a:r>
              <a:rPr lang="fr-FR" sz="3200" b="1" dirty="0">
                <a:solidFill>
                  <a:srgbClr val="FF6600"/>
                </a:solidFill>
                <a:cs typeface="Arial" pitchFamily="34" charset="0"/>
              </a:rPr>
              <a:t>autres tableaux cliniques</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0967" name="Picture 4" descr="33-Herpangine coksackies"/>
          <p:cNvPicPr>
            <a:picLocks noChangeAspect="1" noChangeArrowheads="1"/>
          </p:cNvPicPr>
          <p:nvPr/>
        </p:nvPicPr>
        <p:blipFill>
          <a:blip r:embed="rId3" cstate="screen">
            <a:extLst>
              <a:ext uri="{28A0092B-C50C-407E-A947-70E740481C1C}">
                <a14:useLocalDpi xmlns:a14="http://schemas.microsoft.com/office/drawing/2010/main"/>
              </a:ext>
            </a:extLst>
          </a:blip>
          <a:srcRect r="-1778"/>
          <a:stretch>
            <a:fillRect/>
          </a:stretch>
        </p:blipFill>
        <p:spPr bwMode="auto">
          <a:xfrm>
            <a:off x="6527229" y="3789363"/>
            <a:ext cx="2581275" cy="219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968" name="Picture 6" descr="pieds mains bouches"/>
          <p:cNvPicPr>
            <a:picLocks noChangeAspect="1" noChangeArrowheads="1"/>
          </p:cNvPicPr>
          <p:nvPr/>
        </p:nvPicPr>
        <p:blipFill>
          <a:blip r:embed="rId4" cstate="screen">
            <a:extLst>
              <a:ext uri="{28A0092B-C50C-407E-A947-70E740481C1C}">
                <a14:useLocalDpi xmlns:a14="http://schemas.microsoft.com/office/drawing/2010/main"/>
              </a:ext>
            </a:extLst>
          </a:blip>
          <a:srcRect t="-2573"/>
          <a:stretch>
            <a:fillRect/>
          </a:stretch>
        </p:blipFill>
        <p:spPr bwMode="auto">
          <a:xfrm>
            <a:off x="6562154" y="1125538"/>
            <a:ext cx="2546350" cy="2471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5136628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4294967295"/>
          </p:nvPr>
        </p:nvSpPr>
        <p:spPr bwMode="auto">
          <a:xfrm>
            <a:off x="898599" y="1124694"/>
            <a:ext cx="7489825" cy="46086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110000"/>
              </a:lnSpc>
              <a:defRPr/>
            </a:pPr>
            <a:r>
              <a:rPr lang="fr-FR" altLang="fr-FR" sz="2400" b="1" dirty="0"/>
              <a:t>Diagnostic virologique Direct (CHU/CH)</a:t>
            </a:r>
          </a:p>
          <a:p>
            <a:pPr eaLnBrk="1" hangingPunct="1">
              <a:lnSpc>
                <a:spcPct val="110000"/>
              </a:lnSpc>
              <a:buFont typeface="Arial" pitchFamily="34" charset="0"/>
              <a:buChar char="•"/>
              <a:defRPr/>
            </a:pPr>
            <a:r>
              <a:rPr lang="fr-FR" altLang="fr-FR" sz="2400" b="1" dirty="0"/>
              <a:t>Prélèvement :</a:t>
            </a:r>
          </a:p>
          <a:p>
            <a:pPr lvl="1" eaLnBrk="1" hangingPunct="1">
              <a:lnSpc>
                <a:spcPct val="110000"/>
              </a:lnSpc>
              <a:buFont typeface="Arial" charset="0"/>
              <a:buChar char="•"/>
              <a:defRPr/>
            </a:pPr>
            <a:r>
              <a:rPr lang="fr-FR" altLang="fr-FR" sz="2400" dirty="0"/>
              <a:t>LCR : méningite </a:t>
            </a:r>
          </a:p>
          <a:p>
            <a:pPr lvl="1" eaLnBrk="1" hangingPunct="1">
              <a:lnSpc>
                <a:spcPct val="110000"/>
              </a:lnSpc>
              <a:buFont typeface="Arial" charset="0"/>
              <a:buChar char="•"/>
              <a:defRPr/>
            </a:pPr>
            <a:r>
              <a:rPr lang="fr-FR" altLang="fr-FR" sz="2400" dirty="0"/>
              <a:t>Vésicule : syndrome pied main bouche</a:t>
            </a:r>
          </a:p>
          <a:p>
            <a:pPr lvl="1" eaLnBrk="1" hangingPunct="1">
              <a:lnSpc>
                <a:spcPct val="110000"/>
              </a:lnSpc>
              <a:buFont typeface="Arial" charset="0"/>
              <a:buChar char="•"/>
              <a:defRPr/>
            </a:pPr>
            <a:r>
              <a:rPr lang="fr-FR" altLang="fr-FR" sz="2400" dirty="0"/>
              <a:t>Ecouvillon pharyngé : (tous)</a:t>
            </a:r>
          </a:p>
          <a:p>
            <a:pPr eaLnBrk="1" hangingPunct="1">
              <a:lnSpc>
                <a:spcPct val="110000"/>
              </a:lnSpc>
              <a:buFont typeface="Arial" pitchFamily="34" charset="0"/>
              <a:buChar char="•"/>
              <a:defRPr/>
            </a:pPr>
            <a:r>
              <a:rPr lang="fr-FR" altLang="fr-FR" sz="2400" b="1" dirty="0"/>
              <a:t>Technique RT-PCR</a:t>
            </a:r>
          </a:p>
          <a:p>
            <a:pPr lvl="1" eaLnBrk="1" hangingPunct="1">
              <a:buFont typeface="Arial" charset="0"/>
              <a:buChar char="•"/>
              <a:defRPr/>
            </a:pPr>
            <a:r>
              <a:rPr lang="fr-FR" altLang="fr-FR" sz="2400" dirty="0"/>
              <a:t>Sensible/Spécifique</a:t>
            </a:r>
          </a:p>
          <a:p>
            <a:pPr lvl="1" eaLnBrk="1" hangingPunct="1">
              <a:buFont typeface="Arial" charset="0"/>
              <a:buChar char="•"/>
              <a:defRPr/>
            </a:pPr>
            <a:r>
              <a:rPr lang="fr-FR" altLang="fr-FR" sz="2400" dirty="0"/>
              <a:t>Délai : 4 à 6 heures (jour ouvrable)</a:t>
            </a:r>
          </a:p>
          <a:p>
            <a:pPr>
              <a:buFont typeface="Arial" charset="0"/>
              <a:buChar char="•"/>
              <a:defRPr/>
            </a:pPr>
            <a:r>
              <a:rPr lang="fr-FR" altLang="fr-FR" sz="2400" b="1" dirty="0"/>
              <a:t>Traitement symptomatique </a:t>
            </a:r>
          </a:p>
        </p:txBody>
      </p:sp>
      <p:sp>
        <p:nvSpPr>
          <p:cNvPr id="5" name="Titre 1"/>
          <p:cNvSpPr txBox="1">
            <a:spLocks/>
          </p:cNvSpPr>
          <p:nvPr/>
        </p:nvSpPr>
        <p:spPr bwMode="auto">
          <a:xfrm>
            <a:off x="14808"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000000"/>
                </a:solidFill>
                <a:cs typeface="Arial" pitchFamily="34" charset="0"/>
              </a:rPr>
              <a:t>Entérovirus: </a:t>
            </a:r>
            <a:r>
              <a:rPr lang="fr-FR" sz="3200" b="1" dirty="0">
                <a:solidFill>
                  <a:srgbClr val="FF6600"/>
                </a:solidFill>
                <a:cs typeface="Arial" pitchFamily="34" charset="0"/>
              </a:rPr>
              <a:t>diagnostic</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81772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Grp="1" noChangeArrowheads="1"/>
          </p:cNvSpPr>
          <p:nvPr>
            <p:ph type="body" idx="4294967295"/>
          </p:nvPr>
        </p:nvSpPr>
        <p:spPr bwMode="auto">
          <a:xfrm>
            <a:off x="898599" y="1124694"/>
            <a:ext cx="7489825" cy="460861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lnSpc>
                <a:spcPct val="110000"/>
              </a:lnSpc>
              <a:defRPr/>
            </a:pPr>
            <a:r>
              <a:rPr lang="fr-FR" altLang="fr-FR" sz="2400" b="1" dirty="0"/>
              <a:t>Très proche des </a:t>
            </a:r>
            <a:r>
              <a:rPr lang="fr-FR" altLang="fr-FR" sz="2400" b="1" dirty="0" err="1"/>
              <a:t>Enterovirus</a:t>
            </a:r>
            <a:r>
              <a:rPr lang="fr-FR" altLang="fr-FR" sz="2400" b="1" dirty="0"/>
              <a:t> </a:t>
            </a:r>
            <a:r>
              <a:rPr lang="fr-FR" altLang="fr-FR" sz="2400" dirty="0"/>
              <a:t>structure/transmission/circulation</a:t>
            </a:r>
            <a:endParaRPr lang="fr-FR" altLang="fr-FR" sz="2000" dirty="0"/>
          </a:p>
          <a:p>
            <a:pPr eaLnBrk="1" hangingPunct="1">
              <a:lnSpc>
                <a:spcPct val="110000"/>
              </a:lnSpc>
              <a:defRPr/>
            </a:pPr>
            <a:r>
              <a:rPr lang="fr-FR" altLang="fr-FR" sz="2400" b="1" dirty="0"/>
              <a:t>Clinique</a:t>
            </a:r>
          </a:p>
          <a:p>
            <a:pPr lvl="1">
              <a:lnSpc>
                <a:spcPct val="110000"/>
              </a:lnSpc>
              <a:defRPr/>
            </a:pPr>
            <a:r>
              <a:rPr lang="fr-FR" altLang="fr-FR" sz="2000" dirty="0"/>
              <a:t>Tableau fébrile + atteinte neuro méningée + sepsis</a:t>
            </a:r>
          </a:p>
          <a:p>
            <a:pPr lvl="1">
              <a:lnSpc>
                <a:spcPct val="110000"/>
              </a:lnSpc>
              <a:defRPr/>
            </a:pPr>
            <a:r>
              <a:rPr lang="fr-FR" altLang="fr-FR" sz="2000" dirty="0"/>
              <a:t>Enfant de moins 3 mois</a:t>
            </a:r>
          </a:p>
          <a:p>
            <a:pPr eaLnBrk="1" hangingPunct="1">
              <a:lnSpc>
                <a:spcPct val="110000"/>
              </a:lnSpc>
              <a:defRPr/>
            </a:pPr>
            <a:r>
              <a:rPr lang="fr-FR" altLang="fr-FR" sz="2400" b="1" dirty="0"/>
              <a:t>Diagnostic virologique Direct (CHU/CH)</a:t>
            </a:r>
          </a:p>
          <a:p>
            <a:pPr eaLnBrk="1" hangingPunct="1">
              <a:lnSpc>
                <a:spcPct val="110000"/>
              </a:lnSpc>
              <a:buFont typeface="Arial" pitchFamily="34" charset="0"/>
              <a:buChar char="•"/>
              <a:defRPr/>
            </a:pPr>
            <a:r>
              <a:rPr lang="fr-FR" altLang="fr-FR" sz="2400" b="1" dirty="0"/>
              <a:t>Prélèvements (</a:t>
            </a:r>
            <a:r>
              <a:rPr lang="fr-FR" altLang="fr-FR" sz="2400" dirty="0"/>
              <a:t>LCR, gorge, selle, sang)</a:t>
            </a:r>
          </a:p>
          <a:p>
            <a:pPr eaLnBrk="1" hangingPunct="1">
              <a:lnSpc>
                <a:spcPct val="110000"/>
              </a:lnSpc>
              <a:buFont typeface="Arial" pitchFamily="34" charset="0"/>
              <a:buChar char="•"/>
              <a:defRPr/>
            </a:pPr>
            <a:r>
              <a:rPr lang="fr-FR" altLang="fr-FR" sz="2400" b="1" dirty="0"/>
              <a:t>Technique RT-PCR</a:t>
            </a:r>
          </a:p>
          <a:p>
            <a:pPr lvl="1" eaLnBrk="1" hangingPunct="1">
              <a:buFont typeface="Arial" charset="0"/>
              <a:buChar char="•"/>
              <a:defRPr/>
            </a:pPr>
            <a:r>
              <a:rPr lang="fr-FR" altLang="fr-FR" sz="2400" dirty="0"/>
              <a:t>Sensible/Spécifique</a:t>
            </a:r>
          </a:p>
          <a:p>
            <a:pPr lvl="1" eaLnBrk="1" hangingPunct="1">
              <a:buFont typeface="Arial" charset="0"/>
              <a:buChar char="•"/>
              <a:defRPr/>
            </a:pPr>
            <a:r>
              <a:rPr lang="fr-FR" altLang="fr-FR" sz="2400" dirty="0"/>
              <a:t>Délai : 4 à 6 heures (jour ouvrable)</a:t>
            </a:r>
          </a:p>
          <a:p>
            <a:pPr>
              <a:buFont typeface="Arial" charset="0"/>
              <a:buChar char="•"/>
              <a:defRPr/>
            </a:pPr>
            <a:r>
              <a:rPr lang="fr-FR" altLang="fr-FR" sz="2400" b="1" dirty="0"/>
              <a:t>Traitement symptomatique, bon pronostic</a:t>
            </a:r>
          </a:p>
        </p:txBody>
      </p:sp>
      <p:sp>
        <p:nvSpPr>
          <p:cNvPr id="5" name="Titre 1"/>
          <p:cNvSpPr txBox="1">
            <a:spLocks/>
          </p:cNvSpPr>
          <p:nvPr/>
        </p:nvSpPr>
        <p:spPr bwMode="auto">
          <a:xfrm>
            <a:off x="14808"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err="1">
                <a:solidFill>
                  <a:srgbClr val="000000"/>
                </a:solidFill>
                <a:cs typeface="Arial" pitchFamily="34" charset="0"/>
              </a:rPr>
              <a:t>Parechovirus</a:t>
            </a:r>
            <a:r>
              <a:rPr lang="fr-FR" sz="3200" b="1" dirty="0">
                <a:solidFill>
                  <a:srgbClr val="000000"/>
                </a:solidFill>
                <a:cs typeface="Arial" pitchFamily="34" charset="0"/>
              </a:rPr>
              <a:t>: </a:t>
            </a:r>
            <a:r>
              <a:rPr lang="fr-FR" sz="3200" b="1" dirty="0">
                <a:solidFill>
                  <a:srgbClr val="FF6600"/>
                </a:solidFill>
                <a:cs typeface="Arial" pitchFamily="34" charset="0"/>
              </a:rPr>
              <a:t>diagnostic</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3631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3"/>
          <p:cNvSpPr>
            <a:spLocks noGrp="1" noChangeArrowheads="1"/>
          </p:cNvSpPr>
          <p:nvPr>
            <p:ph type="body" idx="4294967295"/>
          </p:nvPr>
        </p:nvSpPr>
        <p:spPr bwMode="auto">
          <a:xfrm>
            <a:off x="457200" y="1727057"/>
            <a:ext cx="8229600" cy="35726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r>
              <a:rPr lang="fr-FR" altLang="fr-FR" sz="2400" dirty="0"/>
              <a:t>Famille </a:t>
            </a:r>
            <a:r>
              <a:rPr lang="fr-FR" altLang="fr-FR" sz="2400" i="1" dirty="0" err="1"/>
              <a:t>Paramyxoviridae</a:t>
            </a:r>
            <a:endParaRPr lang="fr-FR" altLang="fr-FR" sz="2400" dirty="0"/>
          </a:p>
          <a:p>
            <a:r>
              <a:rPr lang="fr-FR" altLang="fr-FR" sz="2400" dirty="0"/>
              <a:t>Famille de virus à </a:t>
            </a:r>
            <a:r>
              <a:rPr lang="fr-FR" altLang="fr-FR" sz="2400" b="1" dirty="0"/>
              <a:t>tropisme respiratoire</a:t>
            </a:r>
            <a:endParaRPr lang="fr-FR" altLang="fr-FR" sz="2400" dirty="0"/>
          </a:p>
          <a:p>
            <a:r>
              <a:rPr lang="fr-FR" altLang="fr-FR" sz="2400" dirty="0"/>
              <a:t>Virus enveloppé = </a:t>
            </a:r>
            <a:r>
              <a:rPr lang="fr-FR" altLang="fr-FR" sz="2400" b="1" dirty="0"/>
              <a:t>élément de fragilité,</a:t>
            </a:r>
          </a:p>
          <a:p>
            <a:r>
              <a:rPr lang="fr-FR" altLang="fr-FR" sz="2400" dirty="0"/>
              <a:t>Taille : grande</a:t>
            </a:r>
          </a:p>
          <a:p>
            <a:pPr marL="342900" lvl="1" indent="-342900">
              <a:buFont typeface="Arial"/>
              <a:buChar char="•"/>
            </a:pPr>
            <a:r>
              <a:rPr lang="fr-FR" altLang="fr-FR" sz="2400" dirty="0"/>
              <a:t>Tropisme: tissus </a:t>
            </a:r>
            <a:r>
              <a:rPr lang="fr-FR" altLang="fr-FR" sz="2400" b="1" dirty="0">
                <a:solidFill>
                  <a:srgbClr val="FF6600"/>
                </a:solidFill>
              </a:rPr>
              <a:t>glandulaires et méninges</a:t>
            </a:r>
          </a:p>
          <a:p>
            <a:pPr marL="342900" lvl="1" indent="-342900">
              <a:buFont typeface="Arial"/>
              <a:buChar char="•"/>
            </a:pPr>
            <a:r>
              <a:rPr lang="fr-FR" altLang="fr-FR" sz="2400" dirty="0"/>
              <a:t>Transmission</a:t>
            </a:r>
            <a:r>
              <a:rPr lang="fr-FR" altLang="fr-FR" sz="2400" b="1" dirty="0"/>
              <a:t> </a:t>
            </a:r>
            <a:r>
              <a:rPr lang="fr-FR" altLang="fr-FR" sz="2400" dirty="0"/>
              <a:t>respiratoire</a:t>
            </a:r>
          </a:p>
          <a:p>
            <a:pPr marL="342900" lvl="1" indent="-342900">
              <a:buFont typeface="Arial"/>
              <a:buChar char="•"/>
            </a:pPr>
            <a:r>
              <a:rPr lang="fr-FR" altLang="fr-FR" sz="2400" dirty="0"/>
              <a:t>Rare (vaccination ROR)</a:t>
            </a:r>
          </a:p>
          <a:p>
            <a:pPr marL="342900" lvl="1" indent="-342900">
              <a:buFont typeface="Arial"/>
              <a:buChar char="•"/>
            </a:pPr>
            <a:endParaRPr lang="fr-FR" altLang="fr-FR" sz="2400" dirty="0"/>
          </a:p>
          <a:p>
            <a:pPr marL="342900" lvl="1" indent="-342900">
              <a:buFont typeface="Arial"/>
              <a:buChar char="•"/>
            </a:pPr>
            <a:endParaRPr lang="fr-FR" altLang="fr-FR" sz="2400" b="1" dirty="0">
              <a:solidFill>
                <a:schemeClr val="accent6">
                  <a:lumMod val="75000"/>
                </a:schemeClr>
              </a:solidFill>
            </a:endParaRPr>
          </a:p>
          <a:p>
            <a:pPr eaLnBrk="1" hangingPunct="1"/>
            <a:endParaRPr lang="fr-FR" altLang="fr-FR" sz="24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cs typeface="Arial" pitchFamily="34" charset="0"/>
              </a:rPr>
              <a:t>Oreillons : </a:t>
            </a:r>
            <a:r>
              <a:rPr lang="fr-FR" sz="3200" b="1" dirty="0">
                <a:solidFill>
                  <a:srgbClr val="FF6600"/>
                </a:solidFill>
                <a:cs typeface="Arial" pitchFamily="34" charset="0"/>
              </a:rPr>
              <a:t>Fiche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4506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444208" y="3694352"/>
            <a:ext cx="2431505" cy="24206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263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p:cNvSpPr>
            <a:spLocks noGrp="1" noChangeArrowheads="1"/>
          </p:cNvSpPr>
          <p:nvPr>
            <p:ph type="body" idx="4294967295"/>
          </p:nvPr>
        </p:nvSpPr>
        <p:spPr bwMode="auto">
          <a:xfrm>
            <a:off x="664703" y="1160748"/>
            <a:ext cx="8229600" cy="453650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lnSpc>
                <a:spcPct val="110000"/>
              </a:lnSpc>
            </a:pPr>
            <a:r>
              <a:rPr lang="fr-FR" altLang="fr-FR" sz="2400" dirty="0"/>
              <a:t>Asymptomatique dans 1/3 cas</a:t>
            </a:r>
          </a:p>
          <a:p>
            <a:pPr eaLnBrk="1" hangingPunct="1">
              <a:lnSpc>
                <a:spcPct val="110000"/>
              </a:lnSpc>
            </a:pPr>
            <a:r>
              <a:rPr lang="fr-FR" altLang="fr-FR" sz="2400" dirty="0"/>
              <a:t>Forme typique : </a:t>
            </a:r>
            <a:r>
              <a:rPr lang="fr-FR" altLang="fr-FR" sz="2400" b="1" dirty="0">
                <a:solidFill>
                  <a:srgbClr val="FF6600"/>
                </a:solidFill>
              </a:rPr>
              <a:t>parotidite ourlienne </a:t>
            </a:r>
          </a:p>
          <a:p>
            <a:pPr>
              <a:lnSpc>
                <a:spcPct val="110000"/>
              </a:lnSpc>
            </a:pPr>
            <a:r>
              <a:rPr lang="fr-FR" altLang="fr-FR" sz="2400" dirty="0"/>
              <a:t>Autres : </a:t>
            </a:r>
          </a:p>
          <a:p>
            <a:pPr lvl="1">
              <a:lnSpc>
                <a:spcPct val="110000"/>
              </a:lnSpc>
            </a:pPr>
            <a:r>
              <a:rPr lang="fr-FR" altLang="fr-FR" sz="2400" dirty="0"/>
              <a:t>Méningite : fréquent / Bénin </a:t>
            </a:r>
          </a:p>
          <a:p>
            <a:pPr lvl="1">
              <a:lnSpc>
                <a:spcPct val="110000"/>
              </a:lnSpc>
            </a:pPr>
            <a:r>
              <a:rPr lang="fr-FR" altLang="fr-FR" sz="2400" b="1" dirty="0">
                <a:solidFill>
                  <a:srgbClr val="FF6600"/>
                </a:solidFill>
              </a:rPr>
              <a:t>Orchite: </a:t>
            </a:r>
            <a:r>
              <a:rPr lang="fr-FR" altLang="fr-FR" sz="2400" dirty="0"/>
              <a:t>risque atrophie testiculaire (rare)</a:t>
            </a:r>
          </a:p>
          <a:p>
            <a:pPr lvl="1">
              <a:lnSpc>
                <a:spcPct val="110000"/>
              </a:lnSpc>
            </a:pPr>
            <a:r>
              <a:rPr lang="fr-FR" altLang="fr-FR" sz="2400" dirty="0"/>
              <a:t>Encéphalite (rare) / Pancréatite aiguë (rare)</a:t>
            </a:r>
          </a:p>
          <a:p>
            <a:pPr>
              <a:lnSpc>
                <a:spcPct val="110000"/>
              </a:lnSpc>
            </a:pPr>
            <a:r>
              <a:rPr lang="fr-FR" altLang="fr-FR" sz="2400" dirty="0"/>
              <a:t>Diagnostic virologique : sérologie / PCR</a:t>
            </a:r>
          </a:p>
          <a:p>
            <a:pPr>
              <a:lnSpc>
                <a:spcPct val="110000"/>
              </a:lnSpc>
              <a:buFont typeface="Arial" pitchFamily="34" charset="0"/>
              <a:buChar char="•"/>
              <a:defRPr/>
            </a:pPr>
            <a:r>
              <a:rPr lang="fr-FR" altLang="fr-FR" sz="2400" dirty="0"/>
              <a:t>Traitement symptomatique</a:t>
            </a:r>
          </a:p>
          <a:p>
            <a:pPr>
              <a:lnSpc>
                <a:spcPct val="110000"/>
              </a:lnSpc>
              <a:buFont typeface="Arial" pitchFamily="34" charset="0"/>
              <a:buChar char="•"/>
              <a:defRPr/>
            </a:pPr>
            <a:r>
              <a:rPr lang="fr-FR" altLang="fr-FR" sz="2400" b="1" dirty="0">
                <a:solidFill>
                  <a:srgbClr val="FF6600"/>
                </a:solidFill>
              </a:rPr>
              <a:t>Contagieux !!! Eviction </a:t>
            </a:r>
            <a:r>
              <a:rPr lang="fr-FR" altLang="fr-FR" sz="2400" dirty="0"/>
              <a:t>9 jours après parotidite</a:t>
            </a:r>
          </a:p>
          <a:p>
            <a:pPr>
              <a:lnSpc>
                <a:spcPct val="110000"/>
              </a:lnSpc>
            </a:pPr>
            <a:endParaRPr lang="fr-FR" altLang="fr-FR" sz="24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cs typeface="Arial" pitchFamily="34" charset="0"/>
              </a:rPr>
              <a:t>Virus des Oreillons : </a:t>
            </a:r>
            <a:r>
              <a:rPr lang="fr-FR" sz="3200" b="1" dirty="0">
                <a:solidFill>
                  <a:srgbClr val="FF6600"/>
                </a:solidFill>
                <a:cs typeface="Arial" pitchFamily="34" charset="0"/>
              </a:rPr>
              <a:t>clinique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75066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3"/>
          <p:cNvSpPr>
            <a:spLocks noGrp="1" noChangeArrowheads="1"/>
          </p:cNvSpPr>
          <p:nvPr>
            <p:ph type="body" idx="4294967295"/>
          </p:nvPr>
        </p:nvSpPr>
        <p:spPr bwMode="auto">
          <a:xfrm>
            <a:off x="206375" y="980728"/>
            <a:ext cx="8686800" cy="5134321"/>
          </a:xfrm>
          <a:prstGeom prst="rect">
            <a:avLst/>
          </a:prstGeom>
          <a:solidFill>
            <a:schemeClr val="bg1"/>
          </a:solidFill>
        </p:spPr>
        <p:txBody>
          <a:bodyPr>
            <a:normAutofit/>
          </a:bodyPr>
          <a:lstStyle/>
          <a:p>
            <a:pPr lvl="1" eaLnBrk="1" hangingPunct="1">
              <a:lnSpc>
                <a:spcPct val="110000"/>
              </a:lnSpc>
            </a:pPr>
            <a:r>
              <a:rPr lang="fr-FR" altLang="fr-FR" sz="2400" b="1" dirty="0">
                <a:solidFill>
                  <a:srgbClr val="FF6600"/>
                </a:solidFill>
              </a:rPr>
              <a:t>VZV </a:t>
            </a:r>
            <a:r>
              <a:rPr lang="fr-FR" altLang="fr-FR" sz="2400" dirty="0"/>
              <a:t>: </a:t>
            </a:r>
            <a:r>
              <a:rPr lang="fr-FR" altLang="fr-FR" sz="2400" dirty="0" err="1"/>
              <a:t>cf</a:t>
            </a:r>
            <a:r>
              <a:rPr lang="fr-FR" altLang="fr-FR" sz="2400" dirty="0"/>
              <a:t> cours 29/09</a:t>
            </a:r>
          </a:p>
          <a:p>
            <a:pPr lvl="2" eaLnBrk="1" hangingPunct="1">
              <a:lnSpc>
                <a:spcPct val="110000"/>
              </a:lnSpc>
            </a:pPr>
            <a:r>
              <a:rPr lang="fr-FR" altLang="fr-FR" dirty="0"/>
              <a:t>adolescents et adultes</a:t>
            </a:r>
          </a:p>
          <a:p>
            <a:pPr lvl="2" eaLnBrk="1" hangingPunct="1">
              <a:lnSpc>
                <a:spcPct val="110000"/>
              </a:lnSpc>
            </a:pPr>
            <a:r>
              <a:rPr lang="fr-FR" altLang="fr-FR" dirty="0"/>
              <a:t>méningite: réactivation +/- éruption cutanée</a:t>
            </a:r>
          </a:p>
          <a:p>
            <a:pPr lvl="2" eaLnBrk="1" hangingPunct="1">
              <a:lnSpc>
                <a:spcPct val="110000"/>
              </a:lnSpc>
            </a:pPr>
            <a:r>
              <a:rPr lang="fr-FR" altLang="fr-FR" dirty="0"/>
              <a:t>varicelle : ataxie cérébelleuse (1/4000)</a:t>
            </a:r>
          </a:p>
          <a:p>
            <a:pPr lvl="2" eaLnBrk="1" hangingPunct="1">
              <a:lnSpc>
                <a:spcPct val="110000"/>
              </a:lnSpc>
            </a:pPr>
            <a:endParaRPr lang="fr-FR" altLang="fr-FR" dirty="0"/>
          </a:p>
          <a:p>
            <a:pPr lvl="1" eaLnBrk="1" hangingPunct="1">
              <a:lnSpc>
                <a:spcPct val="110000"/>
              </a:lnSpc>
            </a:pPr>
            <a:r>
              <a:rPr lang="fr-FR" altLang="fr-FR" sz="2400" b="1" dirty="0">
                <a:solidFill>
                  <a:srgbClr val="FF6600"/>
                </a:solidFill>
              </a:rPr>
              <a:t>HSV</a:t>
            </a:r>
            <a:r>
              <a:rPr lang="fr-FR" altLang="fr-FR" sz="2400" dirty="0"/>
              <a:t> : </a:t>
            </a:r>
            <a:r>
              <a:rPr lang="fr-FR" altLang="fr-FR" sz="2400" dirty="0" err="1"/>
              <a:t>cf</a:t>
            </a:r>
            <a:r>
              <a:rPr lang="fr-FR" altLang="fr-FR" sz="2400" dirty="0"/>
              <a:t> cours 29/09</a:t>
            </a:r>
          </a:p>
          <a:p>
            <a:pPr lvl="2" eaLnBrk="1" hangingPunct="1">
              <a:lnSpc>
                <a:spcPct val="110000"/>
              </a:lnSpc>
            </a:pPr>
            <a:r>
              <a:rPr lang="fr-FR" altLang="fr-FR" dirty="0"/>
              <a:t> 1 à 5 % des méningites dues à HSV</a:t>
            </a:r>
          </a:p>
          <a:p>
            <a:pPr lvl="2" eaLnBrk="1" hangingPunct="1">
              <a:lnSpc>
                <a:spcPct val="110000"/>
              </a:lnSpc>
            </a:pPr>
            <a:r>
              <a:rPr lang="fr-FR" altLang="fr-FR" dirty="0"/>
              <a:t> plutôt </a:t>
            </a:r>
            <a:r>
              <a:rPr lang="fr-FR" altLang="fr-FR" b="1" dirty="0"/>
              <a:t>HSV-2 </a:t>
            </a:r>
            <a:r>
              <a:rPr lang="fr-FR" altLang="fr-FR" dirty="0"/>
              <a:t>: méningites satellites dans </a:t>
            </a:r>
            <a:r>
              <a:rPr lang="fr-FR" altLang="fr-FR" b="1" dirty="0"/>
              <a:t>10 à 30% des primo-infections</a:t>
            </a:r>
          </a:p>
          <a:p>
            <a:pPr lvl="2" eaLnBrk="1" hangingPunct="1">
              <a:lnSpc>
                <a:spcPct val="110000"/>
              </a:lnSpc>
            </a:pPr>
            <a:r>
              <a:rPr lang="fr-FR" altLang="fr-FR" dirty="0"/>
              <a:t>bon pronostic</a:t>
            </a:r>
          </a:p>
        </p:txBody>
      </p:sp>
      <p:sp>
        <p:nvSpPr>
          <p:cNvPr id="5" name="Titre 1"/>
          <p:cNvSpPr txBox="1">
            <a:spLocks/>
          </p:cNvSpPr>
          <p:nvPr/>
        </p:nvSpPr>
        <p:spPr bwMode="auto">
          <a:xfrm>
            <a:off x="14808"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cs typeface="Arial" pitchFamily="34" charset="0"/>
              </a:rPr>
              <a:t>Autres virus de méningite :</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003066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Titre 1"/>
          <p:cNvSpPr txBox="1">
            <a:spLocks/>
          </p:cNvSpPr>
          <p:nvPr/>
        </p:nvSpPr>
        <p:spPr bwMode="auto">
          <a:xfrm>
            <a:off x="250825" y="4462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200" b="1" dirty="0">
                <a:solidFill>
                  <a:srgbClr val="FF6600"/>
                </a:solidFill>
              </a:rPr>
              <a:t>Principaux agents infectieux</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1331640" y="1052736"/>
            <a:ext cx="2016224"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Méningite</a:t>
            </a:r>
          </a:p>
        </p:txBody>
      </p:sp>
      <p:sp>
        <p:nvSpPr>
          <p:cNvPr id="19" name="Rectangle 18"/>
          <p:cNvSpPr/>
          <p:nvPr/>
        </p:nvSpPr>
        <p:spPr>
          <a:xfrm>
            <a:off x="5796136" y="1052736"/>
            <a:ext cx="2160240"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Encéphalite</a:t>
            </a:r>
          </a:p>
        </p:txBody>
      </p:sp>
      <p:sp>
        <p:nvSpPr>
          <p:cNvPr id="17" name="Rectangle à coins arrondis 16"/>
          <p:cNvSpPr/>
          <p:nvPr/>
        </p:nvSpPr>
        <p:spPr>
          <a:xfrm>
            <a:off x="72008" y="2276872"/>
            <a:ext cx="2339752" cy="36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p>
        </p:txBody>
      </p:sp>
      <p:sp>
        <p:nvSpPr>
          <p:cNvPr id="23" name="Rectangle à coins arrondis 22"/>
          <p:cNvSpPr/>
          <p:nvPr/>
        </p:nvSpPr>
        <p:spPr>
          <a:xfrm>
            <a:off x="2483768" y="2276872"/>
            <a:ext cx="2088232" cy="3600400"/>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p>
        </p:txBody>
      </p:sp>
      <p:sp>
        <p:nvSpPr>
          <p:cNvPr id="24" name="Rectangle à coins arrondis 23"/>
          <p:cNvSpPr/>
          <p:nvPr/>
        </p:nvSpPr>
        <p:spPr>
          <a:xfrm>
            <a:off x="4644008" y="2276872"/>
            <a:ext cx="2232248" cy="36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p>
        </p:txBody>
      </p:sp>
      <p:sp>
        <p:nvSpPr>
          <p:cNvPr id="25" name="Rectangle à coins arrondis 24"/>
          <p:cNvSpPr/>
          <p:nvPr/>
        </p:nvSpPr>
        <p:spPr>
          <a:xfrm>
            <a:off x="6948264" y="2276872"/>
            <a:ext cx="2160240" cy="3600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fr-FR" sz="1400" dirty="0"/>
          </a:p>
        </p:txBody>
      </p:sp>
      <p:sp>
        <p:nvSpPr>
          <p:cNvPr id="21" name="ZoneTexte 20"/>
          <p:cNvSpPr txBox="1"/>
          <p:nvPr/>
        </p:nvSpPr>
        <p:spPr>
          <a:xfrm>
            <a:off x="2671324" y="3140968"/>
            <a:ext cx="1972683" cy="1384995"/>
          </a:xfrm>
          <a:prstGeom prst="rect">
            <a:avLst/>
          </a:prstGeom>
          <a:noFill/>
        </p:spPr>
        <p:txBody>
          <a:bodyPr wrap="square" rtlCol="0">
            <a:spAutoFit/>
          </a:bodyPr>
          <a:lstStyle/>
          <a:p>
            <a:r>
              <a:rPr lang="fr-FR" sz="2400" b="1" dirty="0">
                <a:solidFill>
                  <a:srgbClr val="FF6600"/>
                </a:solidFill>
              </a:rPr>
              <a:t>Entérovirus</a:t>
            </a:r>
          </a:p>
          <a:p>
            <a:r>
              <a:rPr lang="fr-FR" sz="1600" dirty="0"/>
              <a:t>VZV</a:t>
            </a:r>
          </a:p>
          <a:p>
            <a:r>
              <a:rPr lang="fr-FR" sz="1600" b="1" dirty="0">
                <a:solidFill>
                  <a:srgbClr val="FF6600"/>
                </a:solidFill>
              </a:rPr>
              <a:t>Oreillons</a:t>
            </a:r>
          </a:p>
          <a:p>
            <a:r>
              <a:rPr lang="fr-FR" sz="1600" dirty="0"/>
              <a:t>HSV-2</a:t>
            </a:r>
          </a:p>
          <a:p>
            <a:r>
              <a:rPr lang="fr-FR" sz="1200" dirty="0"/>
              <a:t>HIV (primo-infection)</a:t>
            </a:r>
          </a:p>
        </p:txBody>
      </p:sp>
      <p:sp>
        <p:nvSpPr>
          <p:cNvPr id="27" name="ZoneTexte 26"/>
          <p:cNvSpPr txBox="1"/>
          <p:nvPr/>
        </p:nvSpPr>
        <p:spPr>
          <a:xfrm>
            <a:off x="7092280" y="3140968"/>
            <a:ext cx="2041150" cy="1754326"/>
          </a:xfrm>
          <a:prstGeom prst="rect">
            <a:avLst/>
          </a:prstGeom>
          <a:noFill/>
        </p:spPr>
        <p:txBody>
          <a:bodyPr wrap="square" rtlCol="0">
            <a:spAutoFit/>
          </a:bodyPr>
          <a:lstStyle/>
          <a:p>
            <a:r>
              <a:rPr lang="fr-FR" sz="2400" b="1" dirty="0">
                <a:solidFill>
                  <a:srgbClr val="FF6600"/>
                </a:solidFill>
              </a:rPr>
              <a:t>HSV-1</a:t>
            </a:r>
          </a:p>
          <a:p>
            <a:r>
              <a:rPr lang="fr-FR" dirty="0"/>
              <a:t>CMV</a:t>
            </a:r>
          </a:p>
          <a:p>
            <a:r>
              <a:rPr lang="fr-FR" sz="1600" b="1" dirty="0"/>
              <a:t>Rage</a:t>
            </a:r>
          </a:p>
          <a:p>
            <a:endParaRPr lang="fr-FR" sz="1600" b="1" dirty="0"/>
          </a:p>
          <a:p>
            <a:r>
              <a:rPr lang="fr-FR" sz="1600" b="1" dirty="0"/>
              <a:t>Poliovirus</a:t>
            </a:r>
          </a:p>
          <a:p>
            <a:r>
              <a:rPr lang="fr-FR" sz="1600" dirty="0"/>
              <a:t>(paralysie fébrile)</a:t>
            </a:r>
          </a:p>
        </p:txBody>
      </p:sp>
      <p:sp>
        <p:nvSpPr>
          <p:cNvPr id="28" name="ZoneTexte 27"/>
          <p:cNvSpPr txBox="1"/>
          <p:nvPr/>
        </p:nvSpPr>
        <p:spPr>
          <a:xfrm>
            <a:off x="227286" y="3196133"/>
            <a:ext cx="2372031" cy="1631216"/>
          </a:xfrm>
          <a:prstGeom prst="rect">
            <a:avLst/>
          </a:prstGeom>
          <a:noFill/>
        </p:spPr>
        <p:txBody>
          <a:bodyPr wrap="square" rtlCol="0">
            <a:spAutoFit/>
          </a:bodyPr>
          <a:lstStyle/>
          <a:p>
            <a:r>
              <a:rPr lang="fr-FR" sz="2000" b="1" i="1" dirty="0" err="1">
                <a:solidFill>
                  <a:srgbClr val="FF6600"/>
                </a:solidFill>
              </a:rPr>
              <a:t>Strepto</a:t>
            </a:r>
            <a:r>
              <a:rPr lang="fr-FR" sz="2000" b="1" i="1" dirty="0">
                <a:solidFill>
                  <a:srgbClr val="FF6600"/>
                </a:solidFill>
              </a:rPr>
              <a:t> </a:t>
            </a:r>
            <a:r>
              <a:rPr lang="fr-FR" sz="2000" b="1" dirty="0">
                <a:solidFill>
                  <a:srgbClr val="FF6600"/>
                </a:solidFill>
              </a:rPr>
              <a:t>B</a:t>
            </a:r>
            <a:endParaRPr lang="fr-FR" sz="2000" b="1" i="1" dirty="0">
              <a:solidFill>
                <a:srgbClr val="FF6600"/>
              </a:solidFill>
            </a:endParaRPr>
          </a:p>
          <a:p>
            <a:r>
              <a:rPr lang="fr-FR" sz="2000" b="1" dirty="0">
                <a:solidFill>
                  <a:srgbClr val="FF6600"/>
                </a:solidFill>
              </a:rPr>
              <a:t>Méningocoque</a:t>
            </a:r>
          </a:p>
          <a:p>
            <a:r>
              <a:rPr lang="fr-FR" sz="2000" b="1" dirty="0">
                <a:solidFill>
                  <a:srgbClr val="FF6600"/>
                </a:solidFill>
              </a:rPr>
              <a:t>Pneumocoque</a:t>
            </a:r>
          </a:p>
          <a:p>
            <a:r>
              <a:rPr lang="fr-FR" sz="2000" i="1" dirty="0"/>
              <a:t>E. coli</a:t>
            </a:r>
          </a:p>
          <a:p>
            <a:r>
              <a:rPr lang="fr-FR" sz="2000" i="1" dirty="0" err="1">
                <a:solidFill>
                  <a:srgbClr val="FF6600"/>
                </a:solidFill>
              </a:rPr>
              <a:t>Haemophilus</a:t>
            </a:r>
            <a:endParaRPr lang="fr-FR" sz="2000" i="1" dirty="0">
              <a:solidFill>
                <a:srgbClr val="FF6600"/>
              </a:solidFill>
            </a:endParaRPr>
          </a:p>
        </p:txBody>
      </p:sp>
      <p:sp>
        <p:nvSpPr>
          <p:cNvPr id="22" name="ZoneTexte 21"/>
          <p:cNvSpPr txBox="1"/>
          <p:nvPr/>
        </p:nvSpPr>
        <p:spPr>
          <a:xfrm>
            <a:off x="6868924" y="5959781"/>
            <a:ext cx="1703608" cy="307777"/>
          </a:xfrm>
          <a:prstGeom prst="rect">
            <a:avLst/>
          </a:prstGeom>
          <a:noFill/>
        </p:spPr>
        <p:txBody>
          <a:bodyPr wrap="none" rtlCol="0">
            <a:spAutoFit/>
          </a:bodyPr>
          <a:lstStyle/>
          <a:p>
            <a:r>
              <a:rPr lang="fr-FR" sz="1400" b="1" dirty="0">
                <a:solidFill>
                  <a:srgbClr val="FF6600"/>
                </a:solidFill>
              </a:rPr>
              <a:t>Traités</a:t>
            </a:r>
            <a:r>
              <a:rPr lang="fr-FR" sz="1400" b="1" dirty="0">
                <a:solidFill>
                  <a:schemeClr val="accent6">
                    <a:lumMod val="75000"/>
                  </a:schemeClr>
                </a:solidFill>
              </a:rPr>
              <a:t> </a:t>
            </a:r>
            <a:r>
              <a:rPr lang="fr-FR" sz="1400" dirty="0"/>
              <a:t>dans ce cours</a:t>
            </a:r>
          </a:p>
        </p:txBody>
      </p:sp>
      <p:sp>
        <p:nvSpPr>
          <p:cNvPr id="30" name="ZoneTexte 29"/>
          <p:cNvSpPr txBox="1"/>
          <p:nvPr/>
        </p:nvSpPr>
        <p:spPr>
          <a:xfrm>
            <a:off x="4716016" y="3140968"/>
            <a:ext cx="2563822" cy="769441"/>
          </a:xfrm>
          <a:prstGeom prst="rect">
            <a:avLst/>
          </a:prstGeom>
          <a:noFill/>
        </p:spPr>
        <p:txBody>
          <a:bodyPr wrap="square" rtlCol="0">
            <a:spAutoFit/>
          </a:bodyPr>
          <a:lstStyle/>
          <a:p>
            <a:r>
              <a:rPr lang="fr-FR" sz="2400" b="1" i="1" dirty="0">
                <a:solidFill>
                  <a:srgbClr val="FF6600"/>
                </a:solidFill>
              </a:rPr>
              <a:t>Listeria</a:t>
            </a:r>
          </a:p>
          <a:p>
            <a:r>
              <a:rPr lang="fr-FR" sz="2000" dirty="0"/>
              <a:t>BK</a:t>
            </a:r>
          </a:p>
        </p:txBody>
      </p:sp>
      <p:cxnSp>
        <p:nvCxnSpPr>
          <p:cNvPr id="31" name="Connecteur droit avec flèche 30"/>
          <p:cNvCxnSpPr/>
          <p:nvPr/>
        </p:nvCxnSpPr>
        <p:spPr>
          <a:xfrm flipH="1">
            <a:off x="1259633" y="1772816"/>
            <a:ext cx="720724" cy="4320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Connecteur droit avec flèche 32"/>
          <p:cNvCxnSpPr/>
          <p:nvPr/>
        </p:nvCxnSpPr>
        <p:spPr>
          <a:xfrm>
            <a:off x="2771800" y="1772816"/>
            <a:ext cx="756084" cy="432048"/>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6" name="Connecteur droit avec flèche 35"/>
          <p:cNvCxnSpPr/>
          <p:nvPr/>
        </p:nvCxnSpPr>
        <p:spPr>
          <a:xfrm flipH="1">
            <a:off x="5726083" y="1772816"/>
            <a:ext cx="720724" cy="4320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7" name="Connecteur droit avec flèche 36"/>
          <p:cNvCxnSpPr/>
          <p:nvPr/>
        </p:nvCxnSpPr>
        <p:spPr>
          <a:xfrm>
            <a:off x="7250341" y="1780390"/>
            <a:ext cx="756084" cy="4320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227287" y="2492896"/>
            <a:ext cx="2016224"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bactérienne</a:t>
            </a:r>
          </a:p>
        </p:txBody>
      </p:sp>
      <p:sp>
        <p:nvSpPr>
          <p:cNvPr id="43" name="Rectangle 42"/>
          <p:cNvSpPr/>
          <p:nvPr/>
        </p:nvSpPr>
        <p:spPr>
          <a:xfrm>
            <a:off x="4735851" y="2492896"/>
            <a:ext cx="2048562"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bactérienne</a:t>
            </a:r>
          </a:p>
        </p:txBody>
      </p:sp>
      <p:sp>
        <p:nvSpPr>
          <p:cNvPr id="44" name="Rectangle 43"/>
          <p:cNvSpPr/>
          <p:nvPr/>
        </p:nvSpPr>
        <p:spPr>
          <a:xfrm>
            <a:off x="2771800" y="2492896"/>
            <a:ext cx="1512168"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virale</a:t>
            </a:r>
          </a:p>
        </p:txBody>
      </p:sp>
      <p:sp>
        <p:nvSpPr>
          <p:cNvPr id="45" name="Rectangle 44"/>
          <p:cNvSpPr/>
          <p:nvPr/>
        </p:nvSpPr>
        <p:spPr>
          <a:xfrm>
            <a:off x="7284763" y="2478540"/>
            <a:ext cx="1512168"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solidFill>
                  <a:schemeClr val="tx1">
                    <a:lumMod val="75000"/>
                    <a:lumOff val="25000"/>
                  </a:schemeClr>
                </a:solidFill>
              </a:rPr>
              <a:t>virale</a:t>
            </a:r>
          </a:p>
        </p:txBody>
      </p:sp>
    </p:spTree>
    <p:extLst>
      <p:ext uri="{BB962C8B-B14F-4D97-AF65-F5344CB8AC3E}">
        <p14:creationId xmlns:p14="http://schemas.microsoft.com/office/powerpoint/2010/main" val="53902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770508" y="404664"/>
            <a:ext cx="8193980" cy="5904954"/>
          </a:xfrm>
          <a:prstGeom prst="rect">
            <a:avLst/>
          </a:prstGeom>
          <a:noFill/>
        </p:spPr>
        <p:txBody>
          <a:bodyPr/>
          <a:lstStyle/>
          <a:p>
            <a:pPr marL="0" indent="0" algn="ctr" eaLnBrk="1" hangingPunct="1">
              <a:lnSpc>
                <a:spcPct val="90000"/>
              </a:lnSpc>
              <a:buFont typeface="Arial" charset="0"/>
              <a:buNone/>
              <a:defRPr/>
            </a:pPr>
            <a:r>
              <a:rPr lang="fr-FR" altLang="fr-FR" sz="2800" b="1" dirty="0"/>
              <a:t>       Méningite         Encéphalite</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pic>
        <p:nvPicPr>
          <p:cNvPr id="4099"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9358" y="904181"/>
            <a:ext cx="1296988" cy="1004887"/>
          </a:xfrm>
          <a:prstGeom prst="rect">
            <a:avLst/>
          </a:prstGeom>
          <a:noFill/>
          <a:ln>
            <a:noFill/>
          </a:ln>
        </p:spPr>
      </p:pic>
      <p:cxnSp>
        <p:nvCxnSpPr>
          <p:cNvPr id="3" name="Connecteur droit avec flèche 2"/>
          <p:cNvCxnSpPr/>
          <p:nvPr/>
        </p:nvCxnSpPr>
        <p:spPr>
          <a:xfrm>
            <a:off x="4031233" y="980381"/>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031233" y="2691706"/>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ZoneTexte 9"/>
          <p:cNvSpPr txBox="1">
            <a:spLocks noChangeArrowheads="1"/>
          </p:cNvSpPr>
          <p:nvPr/>
        </p:nvSpPr>
        <p:spPr bwMode="auto">
          <a:xfrm>
            <a:off x="2991959" y="4263479"/>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sp>
        <p:nvSpPr>
          <p:cNvPr id="4107" name="ZoneTexte 11"/>
          <p:cNvSpPr txBox="1">
            <a:spLocks noChangeArrowheads="1"/>
          </p:cNvSpPr>
          <p:nvPr/>
        </p:nvSpPr>
        <p:spPr bwMode="auto">
          <a:xfrm>
            <a:off x="2178974" y="5397024"/>
            <a:ext cx="3623558" cy="1200328"/>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Virale</a:t>
            </a:r>
          </a:p>
          <a:p>
            <a:pPr algn="just" eaLnBrk="1" hangingPunct="1"/>
            <a:r>
              <a:rPr lang="fr-FR" altLang="fr-FR" sz="2400" dirty="0"/>
              <a:t>Traitement symptomatique</a:t>
            </a:r>
          </a:p>
          <a:p>
            <a:pPr algn="just" eaLnBrk="1" hangingPunct="1"/>
            <a:r>
              <a:rPr lang="fr-FR" altLang="fr-FR" sz="2400" dirty="0"/>
              <a:t>Evolution favorable</a:t>
            </a:r>
          </a:p>
        </p:txBody>
      </p:sp>
      <p:cxnSp>
        <p:nvCxnSpPr>
          <p:cNvPr id="18" name="Connecteur droit avec flèche 17"/>
          <p:cNvCxnSpPr/>
          <p:nvPr/>
        </p:nvCxnSpPr>
        <p:spPr>
          <a:xfrm>
            <a:off x="5863208" y="980381"/>
            <a:ext cx="0" cy="6762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612926" y="1847950"/>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2411760" y="2204343"/>
            <a:ext cx="1190849" cy="52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ZoneTexte 25"/>
          <p:cNvSpPr txBox="1">
            <a:spLocks noChangeArrowheads="1"/>
          </p:cNvSpPr>
          <p:nvPr/>
        </p:nvSpPr>
        <p:spPr bwMode="auto">
          <a:xfrm>
            <a:off x="2555776" y="1733907"/>
            <a:ext cx="1060958" cy="89870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pPr>
            <a:r>
              <a:rPr lang="fr-FR" altLang="fr-FR" sz="2400" dirty="0"/>
              <a:t>1 signe </a:t>
            </a:r>
          </a:p>
          <a:p>
            <a:pPr eaLnBrk="1" hangingPunct="1">
              <a:lnSpc>
                <a:spcPct val="110000"/>
              </a:lnSpc>
            </a:pPr>
            <a:r>
              <a:rPr lang="fr-FR" altLang="fr-FR" sz="2400" dirty="0"/>
              <a:t>gravité</a:t>
            </a:r>
          </a:p>
        </p:txBody>
      </p:sp>
      <p:sp>
        <p:nvSpPr>
          <p:cNvPr id="4112" name="ZoneTexte 26"/>
          <p:cNvSpPr txBox="1">
            <a:spLocks noChangeArrowheads="1"/>
          </p:cNvSpPr>
          <p:nvPr/>
        </p:nvSpPr>
        <p:spPr bwMode="auto">
          <a:xfrm>
            <a:off x="-10898" y="1772816"/>
            <a:ext cx="2422658" cy="89255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Décès dans les 4H</a:t>
            </a:r>
          </a:p>
          <a:p>
            <a:pPr eaLnBrk="1" hangingPunct="1"/>
            <a:r>
              <a:rPr lang="fr-FR" altLang="fr-FR" sz="2800" b="1" dirty="0">
                <a:solidFill>
                  <a:srgbClr val="FF0000"/>
                </a:solidFill>
              </a:rPr>
              <a:t>Urgence</a:t>
            </a:r>
            <a:r>
              <a:rPr lang="fr-FR" altLang="fr-FR" sz="2400" dirty="0"/>
              <a:t> : ATB </a:t>
            </a:r>
          </a:p>
        </p:txBody>
      </p:sp>
      <p:sp>
        <p:nvSpPr>
          <p:cNvPr id="28" name="Organigramme : Décision 27"/>
          <p:cNvSpPr/>
          <p:nvPr/>
        </p:nvSpPr>
        <p:spPr>
          <a:xfrm rot="5400000">
            <a:off x="3589908" y="3634681"/>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9" name="Connecteur droit avec flèche 28"/>
          <p:cNvCxnSpPr/>
          <p:nvPr/>
        </p:nvCxnSpPr>
        <p:spPr>
          <a:xfrm flipH="1">
            <a:off x="2934271" y="3933131"/>
            <a:ext cx="72072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996308" y="4725144"/>
            <a:ext cx="0" cy="74930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4" name="Organigramme : Décision 33"/>
          <p:cNvSpPr/>
          <p:nvPr/>
        </p:nvSpPr>
        <p:spPr>
          <a:xfrm rot="5400000">
            <a:off x="5445695" y="1839219"/>
            <a:ext cx="836613" cy="595312"/>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41" name="Connecteur droit avec flèche 40"/>
          <p:cNvCxnSpPr/>
          <p:nvPr/>
        </p:nvCxnSpPr>
        <p:spPr>
          <a:xfrm>
            <a:off x="6248971" y="2147193"/>
            <a:ext cx="6477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21" name="ZoneTexte 26"/>
          <p:cNvSpPr txBox="1">
            <a:spLocks noChangeArrowheads="1"/>
          </p:cNvSpPr>
          <p:nvPr/>
        </p:nvSpPr>
        <p:spPr bwMode="auto">
          <a:xfrm>
            <a:off x="106202" y="3068960"/>
            <a:ext cx="2850259" cy="193899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Bactérienne</a:t>
            </a:r>
          </a:p>
          <a:p>
            <a:pPr eaLnBrk="1" hangingPunct="1"/>
            <a:r>
              <a:rPr lang="fr-FR" altLang="fr-FR" sz="2400" dirty="0"/>
              <a:t>Hospitalisation : </a:t>
            </a:r>
            <a:r>
              <a:rPr lang="fr-FR" altLang="fr-FR" sz="2400" b="1" dirty="0"/>
              <a:t>ATB</a:t>
            </a:r>
          </a:p>
          <a:p>
            <a:pPr eaLnBrk="1" hangingPunct="1"/>
            <a:r>
              <a:rPr lang="fr-FR" altLang="fr-FR" sz="2400" dirty="0"/>
              <a:t>20% mortalité adulte</a:t>
            </a:r>
          </a:p>
          <a:p>
            <a:pPr eaLnBrk="1" hangingPunct="1"/>
            <a:r>
              <a:rPr lang="fr-FR" altLang="fr-FR" sz="2400" dirty="0"/>
              <a:t>10% mortalité enfant</a:t>
            </a:r>
          </a:p>
          <a:p>
            <a:pPr eaLnBrk="1" hangingPunct="1"/>
            <a:r>
              <a:rPr lang="fr-FR" altLang="fr-FR" sz="2400" dirty="0"/>
              <a:t>30% séquelles</a:t>
            </a:r>
          </a:p>
        </p:txBody>
      </p:sp>
      <p:sp>
        <p:nvSpPr>
          <p:cNvPr id="4122" name="ZoneTexte 9"/>
          <p:cNvSpPr txBox="1">
            <a:spLocks noChangeArrowheads="1"/>
          </p:cNvSpPr>
          <p:nvPr/>
        </p:nvSpPr>
        <p:spPr bwMode="auto">
          <a:xfrm>
            <a:off x="6248971" y="1461393"/>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sp>
        <p:nvSpPr>
          <p:cNvPr id="4123" name="ZoneTexte 39"/>
          <p:cNvSpPr txBox="1">
            <a:spLocks noChangeArrowheads="1"/>
          </p:cNvSpPr>
          <p:nvPr/>
        </p:nvSpPr>
        <p:spPr bwMode="auto">
          <a:xfrm>
            <a:off x="7023713" y="1877923"/>
            <a:ext cx="1724751" cy="83099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Bactérienne</a:t>
            </a:r>
          </a:p>
          <a:p>
            <a:pPr algn="just" eaLnBrk="1" hangingPunct="1"/>
            <a:r>
              <a:rPr lang="fr-FR" altLang="fr-FR" sz="2400" dirty="0"/>
              <a:t>ATB</a:t>
            </a:r>
          </a:p>
        </p:txBody>
      </p:sp>
      <p:sp>
        <p:nvSpPr>
          <p:cNvPr id="2" name="ZoneTexte 1">
            <a:extLst>
              <a:ext uri="{FF2B5EF4-FFF2-40B4-BE49-F238E27FC236}">
                <a16:creationId xmlns:a16="http://schemas.microsoft.com/office/drawing/2014/main" id="{EF72B77C-A22B-1342-A363-378BCBBF3699}"/>
              </a:ext>
            </a:extLst>
          </p:cNvPr>
          <p:cNvSpPr txBox="1"/>
          <p:nvPr/>
        </p:nvSpPr>
        <p:spPr>
          <a:xfrm rot="20486642">
            <a:off x="721816" y="5063763"/>
            <a:ext cx="1982274" cy="369332"/>
          </a:xfrm>
          <a:prstGeom prst="rect">
            <a:avLst/>
          </a:prstGeom>
          <a:noFill/>
        </p:spPr>
        <p:txBody>
          <a:bodyPr wrap="none" rtlCol="0">
            <a:spAutoFit/>
          </a:bodyPr>
          <a:lstStyle/>
          <a:p>
            <a:r>
              <a:rPr lang="fr-FR" b="1" dirty="0">
                <a:solidFill>
                  <a:srgbClr val="FF6600"/>
                </a:solidFill>
              </a:rPr>
              <a:t>+/- corticothérapie</a:t>
            </a:r>
          </a:p>
        </p:txBody>
      </p:sp>
    </p:spTree>
    <p:extLst>
      <p:ext uri="{BB962C8B-B14F-4D97-AF65-F5344CB8AC3E}">
        <p14:creationId xmlns:p14="http://schemas.microsoft.com/office/powerpoint/2010/main" val="1494287537"/>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p:txBody>
          <a:bodyPr/>
          <a:lstStyle/>
          <a:p>
            <a:r>
              <a:rPr lang="fr-FR" dirty="0">
                <a:solidFill>
                  <a:srgbClr val="FF6600"/>
                </a:solidFill>
              </a:rPr>
              <a:t>Les virus des encéphalites</a:t>
            </a:r>
          </a:p>
        </p:txBody>
      </p:sp>
      <p:sp>
        <p:nvSpPr>
          <p:cNvPr id="3" name="Sous-titre 2"/>
          <p:cNvSpPr>
            <a:spLocks noGrp="1"/>
          </p:cNvSpPr>
          <p:nvPr>
            <p:ph type="subTitle" idx="1"/>
          </p:nvPr>
        </p:nvSpPr>
        <p:spPr>
          <a:xfrm>
            <a:off x="1371600" y="3811495"/>
            <a:ext cx="6400800" cy="2344270"/>
          </a:xfrm>
        </p:spPr>
        <p:txBody>
          <a:bodyPr rtlCol="0">
            <a:noAutofit/>
          </a:bodyPr>
          <a:lstStyle/>
          <a:p>
            <a:pPr fontAlgn="auto">
              <a:spcAft>
                <a:spcPts val="0"/>
              </a:spcAft>
              <a:buFont typeface="Arial"/>
              <a:buNone/>
              <a:defRPr/>
            </a:pPr>
            <a:r>
              <a:rPr lang="fr-FR" sz="2400" dirty="0">
                <a:solidFill>
                  <a:schemeClr val="tx1">
                    <a:lumMod val="50000"/>
                    <a:lumOff val="50000"/>
                  </a:schemeClr>
                </a:solidFill>
                <a:ea typeface="+mn-ea"/>
                <a:cs typeface="+mn-cs"/>
              </a:rPr>
              <a:t>Jean-Sébastien CASALEGNO</a:t>
            </a:r>
          </a:p>
          <a:p>
            <a:pPr>
              <a:defRPr/>
            </a:pPr>
            <a:r>
              <a:rPr lang="fr-FR" sz="2400" dirty="0">
                <a:solidFill>
                  <a:srgbClr val="FF6600"/>
                </a:solidFill>
                <a:cs typeface="Times New Roman" charset="0"/>
              </a:rPr>
              <a:t>Année Universitaire 2025-2026</a:t>
            </a:r>
            <a:endParaRPr lang="fr-FR" sz="2400" dirty="0">
              <a:solidFill>
                <a:srgbClr val="FF6600"/>
              </a:solidFill>
              <a:ea typeface="+mn-ea"/>
              <a:cs typeface="+mn-cs"/>
            </a:endParaRPr>
          </a:p>
        </p:txBody>
      </p:sp>
    </p:spTree>
    <p:extLst>
      <p:ext uri="{BB962C8B-B14F-4D97-AF65-F5344CB8AC3E}">
        <p14:creationId xmlns:p14="http://schemas.microsoft.com/office/powerpoint/2010/main" val="4093523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4294967295"/>
          </p:nvPr>
        </p:nvSpPr>
        <p:spPr bwMode="auto">
          <a:xfrm>
            <a:off x="1115616" y="982663"/>
            <a:ext cx="8028384" cy="532665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lnSpc>
                <a:spcPct val="120000"/>
              </a:lnSpc>
            </a:pPr>
            <a:r>
              <a:rPr lang="fr-FR" altLang="fr-FR" sz="2400" b="1" dirty="0"/>
              <a:t>Pas d’étiologie retrouvée (50% des cas)</a:t>
            </a:r>
          </a:p>
          <a:p>
            <a:pPr eaLnBrk="1" hangingPunct="1">
              <a:lnSpc>
                <a:spcPct val="120000"/>
              </a:lnSpc>
            </a:pPr>
            <a:r>
              <a:rPr lang="fr-FR" altLang="fr-FR" sz="2400" b="1" dirty="0"/>
              <a:t>Etiologies virales et bactériennes :</a:t>
            </a:r>
          </a:p>
          <a:p>
            <a:pPr marL="857250" lvl="1" indent="-457200" eaLnBrk="1" hangingPunct="1">
              <a:lnSpc>
                <a:spcPct val="120000"/>
              </a:lnSpc>
              <a:buFont typeface="Calibri" pitchFamily="34" charset="0"/>
              <a:buAutoNum type="arabicPeriod"/>
            </a:pPr>
            <a:r>
              <a:rPr lang="fr-FR" altLang="fr-FR" sz="2400" b="1" dirty="0">
                <a:solidFill>
                  <a:srgbClr val="FF6600"/>
                </a:solidFill>
                <a:cs typeface="Times New Roman" charset="0"/>
              </a:rPr>
              <a:t>HSV</a:t>
            </a:r>
            <a:r>
              <a:rPr lang="fr-FR" altLang="fr-FR" sz="2400" b="1" dirty="0">
                <a:solidFill>
                  <a:srgbClr val="FFC000"/>
                </a:solidFill>
              </a:rPr>
              <a:t> </a:t>
            </a:r>
            <a:r>
              <a:rPr lang="fr-FR" altLang="fr-FR" sz="2400" b="1" dirty="0"/>
              <a:t>42% cas</a:t>
            </a:r>
          </a:p>
          <a:p>
            <a:pPr marL="1257300" lvl="2" indent="-457200" eaLnBrk="1" hangingPunct="1"/>
            <a:r>
              <a:rPr lang="fr-FR" altLang="fr-FR" dirty="0"/>
              <a:t>HSV 1 adulte / HSV 2 nouveau-né</a:t>
            </a:r>
          </a:p>
          <a:p>
            <a:pPr marL="857250" lvl="1" indent="-457200" eaLnBrk="1" hangingPunct="1">
              <a:lnSpc>
                <a:spcPct val="120000"/>
              </a:lnSpc>
              <a:buFont typeface="Calibri" pitchFamily="34" charset="0"/>
              <a:buAutoNum type="arabicPeriod"/>
            </a:pPr>
            <a:r>
              <a:rPr lang="fr-FR" altLang="fr-FR" sz="2400" b="1" dirty="0"/>
              <a:t>VZV</a:t>
            </a:r>
            <a:r>
              <a:rPr lang="fr-FR" altLang="fr-FR" sz="2400" dirty="0"/>
              <a:t> 15% cas</a:t>
            </a:r>
          </a:p>
          <a:p>
            <a:pPr marL="857250" lvl="1" indent="-457200" eaLnBrk="1" hangingPunct="1">
              <a:lnSpc>
                <a:spcPct val="120000"/>
              </a:lnSpc>
              <a:buFont typeface="Calibri" pitchFamily="34" charset="0"/>
              <a:buAutoNum type="arabicPeriod"/>
            </a:pPr>
            <a:r>
              <a:rPr lang="fr-FR" altLang="fr-FR" sz="2400" i="1" dirty="0" err="1"/>
              <a:t>Mycobacterium</a:t>
            </a:r>
            <a:r>
              <a:rPr lang="fr-FR" altLang="fr-FR" sz="2400" i="1" dirty="0"/>
              <a:t> </a:t>
            </a:r>
            <a:r>
              <a:rPr lang="fr-FR" altLang="fr-FR" sz="2400" i="1" dirty="0" err="1"/>
              <a:t>tuberculosis</a:t>
            </a:r>
            <a:r>
              <a:rPr lang="fr-FR" altLang="fr-FR" sz="2400" i="1" dirty="0"/>
              <a:t> </a:t>
            </a:r>
            <a:r>
              <a:rPr lang="fr-FR" altLang="fr-FR" sz="2400" dirty="0"/>
              <a:t>(15%) </a:t>
            </a:r>
          </a:p>
          <a:p>
            <a:pPr marL="857250" lvl="1" indent="-457200" eaLnBrk="1" hangingPunct="1">
              <a:lnSpc>
                <a:spcPct val="120000"/>
              </a:lnSpc>
              <a:buFont typeface="Calibri" pitchFamily="34" charset="0"/>
              <a:buAutoNum type="arabicPeriod"/>
            </a:pPr>
            <a:r>
              <a:rPr lang="fr-FR" altLang="fr-FR" sz="2400" i="1" dirty="0"/>
              <a:t>Listeria </a:t>
            </a:r>
            <a:r>
              <a:rPr lang="fr-FR" altLang="fr-FR" sz="2400" i="1" dirty="0" err="1"/>
              <a:t>monocytogenes</a:t>
            </a:r>
            <a:r>
              <a:rPr lang="fr-FR" altLang="fr-FR" sz="2400" i="1" dirty="0"/>
              <a:t> </a:t>
            </a:r>
            <a:r>
              <a:rPr lang="fr-FR" altLang="fr-FR" sz="2400" dirty="0"/>
              <a:t>(10%)</a:t>
            </a:r>
            <a:endParaRPr lang="fr-FR" altLang="fr-FR" sz="2400" b="1" dirty="0"/>
          </a:p>
          <a:p>
            <a:pPr eaLnBrk="1" hangingPunct="1">
              <a:lnSpc>
                <a:spcPct val="120000"/>
              </a:lnSpc>
            </a:pPr>
            <a:r>
              <a:rPr lang="fr-FR" altLang="fr-FR" sz="2400" b="1" dirty="0"/>
              <a:t>Terrain immunodéprimé (déficit de l’immunité cellulaire) : </a:t>
            </a:r>
            <a:r>
              <a:rPr lang="fr-FR" altLang="fr-FR" sz="2400" dirty="0"/>
              <a:t>CMV EBV, VZV,HHV6</a:t>
            </a:r>
          </a:p>
          <a:p>
            <a:pPr>
              <a:lnSpc>
                <a:spcPct val="90000"/>
              </a:lnSpc>
            </a:pPr>
            <a:r>
              <a:rPr lang="fr-FR" altLang="fr-FR" sz="2400" b="1" dirty="0"/>
              <a:t>Arbovirus (</a:t>
            </a:r>
            <a:r>
              <a:rPr lang="fr-FR" altLang="fr-FR" sz="2400" dirty="0"/>
              <a:t>Virus West-Nile, </a:t>
            </a:r>
            <a:r>
              <a:rPr lang="fr-FR" altLang="fr-FR" sz="2400" dirty="0" err="1"/>
              <a:t>Toscana</a:t>
            </a:r>
            <a:r>
              <a:rPr lang="fr-FR" altLang="fr-FR" sz="2400" dirty="0"/>
              <a:t> Virus, </a:t>
            </a:r>
            <a:r>
              <a:rPr lang="fr-FR" altLang="fr-FR" sz="2400" dirty="0" err="1"/>
              <a:t>Tick</a:t>
            </a:r>
            <a:r>
              <a:rPr lang="fr-FR" altLang="fr-FR" sz="2400" dirty="0"/>
              <a:t> Born </a:t>
            </a:r>
            <a:r>
              <a:rPr lang="fr-FR" altLang="fr-FR" sz="2400" dirty="0" err="1"/>
              <a:t>Encephalitis</a:t>
            </a:r>
            <a:r>
              <a:rPr lang="fr-FR" altLang="fr-FR" sz="2400" dirty="0"/>
              <a:t>, </a:t>
            </a:r>
            <a:r>
              <a:rPr lang="fr-FR" altLang="fr-FR" sz="2400" dirty="0" err="1"/>
              <a:t>Encephalite</a:t>
            </a:r>
            <a:r>
              <a:rPr lang="fr-FR" altLang="fr-FR" sz="2400" dirty="0"/>
              <a:t> Japonaise) 2 ou 3</a:t>
            </a:r>
            <a:r>
              <a:rPr lang="fr-FR" altLang="fr-FR" sz="2400" baseline="30000" dirty="0"/>
              <a:t>e</a:t>
            </a:r>
            <a:r>
              <a:rPr lang="fr-FR" altLang="fr-FR" sz="2400" dirty="0"/>
              <a:t> intention</a:t>
            </a:r>
          </a:p>
          <a:p>
            <a:pPr>
              <a:lnSpc>
                <a:spcPct val="90000"/>
              </a:lnSpc>
            </a:pPr>
            <a:r>
              <a:rPr lang="fr-FR" altLang="fr-FR" sz="2400" b="1" dirty="0"/>
              <a:t>Rage	</a:t>
            </a:r>
          </a:p>
        </p:txBody>
      </p:sp>
      <p:sp>
        <p:nvSpPr>
          <p:cNvPr id="24581" name="Titre 1"/>
          <p:cNvSpPr txBox="1">
            <a:spLocks/>
          </p:cNvSpPr>
          <p:nvPr/>
        </p:nvSpPr>
        <p:spPr bwMode="auto">
          <a:xfrm>
            <a:off x="35496" y="-27384"/>
            <a:ext cx="8713788"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200" b="1" dirty="0">
                <a:solidFill>
                  <a:srgbClr val="FF6600"/>
                </a:solidFill>
              </a:rPr>
              <a:t>Virus responsables d’encéphalites </a:t>
            </a:r>
          </a:p>
        </p:txBody>
      </p:sp>
      <p:cxnSp>
        <p:nvCxnSpPr>
          <p:cNvPr id="8" name="Connecteur droit 7"/>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4583" name="ZoneTexte 2"/>
          <p:cNvSpPr txBox="1">
            <a:spLocks noChangeArrowheads="1"/>
          </p:cNvSpPr>
          <p:nvPr/>
        </p:nvSpPr>
        <p:spPr bwMode="auto">
          <a:xfrm>
            <a:off x="4040187" y="6453336"/>
            <a:ext cx="5140325" cy="368300"/>
          </a:xfrm>
          <a:prstGeom prst="rect">
            <a:avLst/>
          </a:prstGeom>
          <a:solidFill>
            <a:schemeClr val="bg1"/>
          </a:solid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fr-FR" i="1" dirty="0"/>
              <a:t>Epidemiology of viral encephalitis in 2011, </a:t>
            </a:r>
            <a:r>
              <a:rPr lang="fr-FR" altLang="fr-FR" i="1" dirty="0"/>
              <a:t>MMI 2011</a:t>
            </a:r>
          </a:p>
        </p:txBody>
      </p:sp>
      <p:sp>
        <p:nvSpPr>
          <p:cNvPr id="9" name="Flèche vers le bas 8"/>
          <p:cNvSpPr/>
          <p:nvPr/>
        </p:nvSpPr>
        <p:spPr>
          <a:xfrm>
            <a:off x="395536" y="1196753"/>
            <a:ext cx="703218" cy="4703170"/>
          </a:xfrm>
          <a:prstGeom prst="downArrow">
            <a:avLst>
              <a:gd name="adj1" fmla="val 50000"/>
              <a:gd name="adj2" fmla="val 87906"/>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chemeClr val="tx1"/>
                </a:solidFill>
              </a:rPr>
              <a:t>Fréquence</a:t>
            </a:r>
          </a:p>
        </p:txBody>
      </p:sp>
      <p:sp>
        <p:nvSpPr>
          <p:cNvPr id="10" name="ZoneTexte 9"/>
          <p:cNvSpPr txBox="1"/>
          <p:nvPr/>
        </p:nvSpPr>
        <p:spPr>
          <a:xfrm>
            <a:off x="539552" y="1052736"/>
            <a:ext cx="389850" cy="584775"/>
          </a:xfrm>
          <a:prstGeom prst="rect">
            <a:avLst/>
          </a:prstGeom>
          <a:noFill/>
        </p:spPr>
        <p:txBody>
          <a:bodyPr wrap="none" rtlCol="0">
            <a:spAutoFit/>
          </a:bodyPr>
          <a:lstStyle/>
          <a:p>
            <a:r>
              <a:rPr lang="fr-FR" sz="3200" b="1" dirty="0"/>
              <a:t>+</a:t>
            </a:r>
          </a:p>
        </p:txBody>
      </p:sp>
      <p:sp>
        <p:nvSpPr>
          <p:cNvPr id="11" name="ZoneTexte 10"/>
          <p:cNvSpPr txBox="1"/>
          <p:nvPr/>
        </p:nvSpPr>
        <p:spPr>
          <a:xfrm>
            <a:off x="611560" y="4891811"/>
            <a:ext cx="295274" cy="523220"/>
          </a:xfrm>
          <a:prstGeom prst="rect">
            <a:avLst/>
          </a:prstGeom>
          <a:noFill/>
        </p:spPr>
        <p:txBody>
          <a:bodyPr wrap="none" rtlCol="0">
            <a:spAutoFit/>
          </a:bodyPr>
          <a:lstStyle/>
          <a:p>
            <a:r>
              <a:rPr lang="fr-FR" sz="2800" b="1" dirty="0"/>
              <a:t>-</a:t>
            </a:r>
          </a:p>
        </p:txBody>
      </p:sp>
    </p:spTree>
    <p:extLst>
      <p:ext uri="{BB962C8B-B14F-4D97-AF65-F5344CB8AC3E}">
        <p14:creationId xmlns:p14="http://schemas.microsoft.com/office/powerpoint/2010/main" val="148556752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type="body" idx="4294967295"/>
          </p:nvPr>
        </p:nvSpPr>
        <p:spPr bwMode="auto">
          <a:xfrm>
            <a:off x="179388" y="1232929"/>
            <a:ext cx="8964612" cy="4392141"/>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lnSpc>
                <a:spcPct val="120000"/>
              </a:lnSpc>
              <a:defRPr/>
            </a:pPr>
            <a:r>
              <a:rPr lang="fr-FR" altLang="fr-FR" sz="2400" b="1" dirty="0"/>
              <a:t>Infection grave : </a:t>
            </a:r>
          </a:p>
          <a:p>
            <a:pPr lvl="1">
              <a:lnSpc>
                <a:spcPct val="120000"/>
              </a:lnSpc>
              <a:defRPr/>
            </a:pPr>
            <a:r>
              <a:rPr lang="fr-FR" altLang="fr-FR" sz="2400" dirty="0"/>
              <a:t>Encéphalite adulte : </a:t>
            </a:r>
            <a:r>
              <a:rPr lang="fr-FR" altLang="fr-FR" sz="2400" b="1" dirty="0">
                <a:solidFill>
                  <a:srgbClr val="FF6600"/>
                </a:solidFill>
              </a:rPr>
              <a:t>70% mortalité </a:t>
            </a:r>
            <a:r>
              <a:rPr lang="fr-FR" altLang="fr-FR" sz="2400" dirty="0"/>
              <a:t>non traité</a:t>
            </a:r>
          </a:p>
          <a:p>
            <a:pPr lvl="1">
              <a:lnSpc>
                <a:spcPct val="120000"/>
              </a:lnSpc>
              <a:defRPr/>
            </a:pPr>
            <a:r>
              <a:rPr lang="fr-FR" altLang="fr-FR" sz="2400" dirty="0"/>
              <a:t>Encéphalite néonatale : </a:t>
            </a:r>
            <a:r>
              <a:rPr lang="fr-FR" altLang="fr-FR" sz="2400" b="1" dirty="0">
                <a:solidFill>
                  <a:srgbClr val="FF6600"/>
                </a:solidFill>
              </a:rPr>
              <a:t>20% mortalité </a:t>
            </a:r>
            <a:r>
              <a:rPr lang="fr-FR" altLang="fr-FR" sz="2400" dirty="0"/>
              <a:t>non traité</a:t>
            </a:r>
          </a:p>
          <a:p>
            <a:pPr eaLnBrk="1" hangingPunct="1">
              <a:lnSpc>
                <a:spcPct val="120000"/>
              </a:lnSpc>
              <a:buFont typeface="Arial" pitchFamily="34" charset="0"/>
              <a:buChar char="•"/>
              <a:defRPr/>
            </a:pPr>
            <a:r>
              <a:rPr lang="fr-FR" altLang="fr-FR" sz="2400" b="1" dirty="0"/>
              <a:t>Infection rare </a:t>
            </a:r>
            <a:r>
              <a:rPr lang="fr-FR" altLang="fr-FR" sz="2400" dirty="0"/>
              <a:t>: </a:t>
            </a:r>
          </a:p>
          <a:p>
            <a:pPr lvl="1">
              <a:lnSpc>
                <a:spcPct val="120000"/>
              </a:lnSpc>
              <a:buFont typeface="Arial" pitchFamily="34" charset="0"/>
              <a:buChar char="•"/>
              <a:defRPr/>
            </a:pPr>
            <a:r>
              <a:rPr lang="fr-FR" altLang="fr-FR" sz="2400" dirty="0"/>
              <a:t>Adulte : environ 100 cas / an en France</a:t>
            </a:r>
          </a:p>
          <a:p>
            <a:pPr lvl="1">
              <a:lnSpc>
                <a:spcPct val="120000"/>
              </a:lnSpc>
              <a:buFont typeface="Arial" pitchFamily="34" charset="0"/>
              <a:buChar char="•"/>
              <a:defRPr/>
            </a:pPr>
            <a:r>
              <a:rPr lang="fr-FR" altLang="fr-FR" sz="2400" dirty="0"/>
              <a:t>Nouveau-né : environ 10 / 100 000 naissances / an</a:t>
            </a:r>
          </a:p>
          <a:p>
            <a:pPr>
              <a:lnSpc>
                <a:spcPct val="120000"/>
              </a:lnSpc>
              <a:buFont typeface="Arial" pitchFamily="34" charset="0"/>
              <a:buChar char="•"/>
              <a:defRPr/>
            </a:pPr>
            <a:r>
              <a:rPr lang="fr-FR" altLang="fr-FR" sz="2400" b="1" dirty="0"/>
              <a:t>Traitement efficace :</a:t>
            </a:r>
          </a:p>
          <a:p>
            <a:pPr lvl="1">
              <a:lnSpc>
                <a:spcPct val="120000"/>
              </a:lnSpc>
              <a:buFont typeface="Arial" panose="020B0604020202020204" pitchFamily="34" charset="0"/>
              <a:buChar char="•"/>
              <a:defRPr/>
            </a:pPr>
            <a:r>
              <a:rPr lang="fr-FR" altLang="fr-FR" sz="2400" dirty="0"/>
              <a:t>Antiviral par voie parentérale en urgence </a:t>
            </a:r>
            <a:r>
              <a:rPr lang="fr-FR" altLang="fr-FR" sz="2400" b="1" dirty="0" err="1">
                <a:solidFill>
                  <a:srgbClr val="FF6600"/>
                </a:solidFill>
              </a:rPr>
              <a:t>Aciclovir</a:t>
            </a:r>
            <a:endParaRPr lang="fr-FR" altLang="fr-FR" sz="2400" b="1" dirty="0">
              <a:solidFill>
                <a:srgbClr val="FF6600"/>
              </a:solidFill>
            </a:endParaRPr>
          </a:p>
        </p:txBody>
      </p:sp>
      <p:sp>
        <p:nvSpPr>
          <p:cNvPr id="29699"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600" b="1" dirty="0">
                <a:solidFill>
                  <a:srgbClr val="FF6600"/>
                </a:solidFill>
              </a:rPr>
              <a:t>Encéphalite / HSV </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40631" y="404854"/>
            <a:ext cx="1532783" cy="11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696361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3" name="Rectangle 3"/>
          <p:cNvSpPr>
            <a:spLocks noGrp="1" noChangeArrowheads="1"/>
          </p:cNvSpPr>
          <p:nvPr>
            <p:ph type="body" idx="4294967295"/>
          </p:nvPr>
        </p:nvSpPr>
        <p:spPr bwMode="auto">
          <a:xfrm>
            <a:off x="144463" y="981075"/>
            <a:ext cx="8964612" cy="5472262"/>
          </a:xfrm>
          <a:prstGeom prst="rect">
            <a:avLst/>
          </a:prstGeom>
          <a:solidFill>
            <a:schemeClr val="bg1"/>
          </a:solidFill>
        </p:spPr>
        <p:txBody>
          <a:bodyPr>
            <a:normAutofit/>
          </a:bodyPr>
          <a:lstStyle/>
          <a:p>
            <a:pPr eaLnBrk="1" hangingPunct="1">
              <a:lnSpc>
                <a:spcPct val="120000"/>
              </a:lnSpc>
              <a:defRPr/>
            </a:pPr>
            <a:r>
              <a:rPr lang="fr-FR" altLang="fr-FR" sz="2400" b="1" dirty="0"/>
              <a:t>Primo-infection ou réactivation HSV-1 </a:t>
            </a:r>
          </a:p>
          <a:p>
            <a:pPr eaLnBrk="1" hangingPunct="1">
              <a:lnSpc>
                <a:spcPct val="120000"/>
              </a:lnSpc>
              <a:defRPr/>
            </a:pPr>
            <a:endParaRPr lang="fr-FR" altLang="fr-FR" sz="2400" b="1" dirty="0"/>
          </a:p>
          <a:p>
            <a:pPr eaLnBrk="1" hangingPunct="1">
              <a:lnSpc>
                <a:spcPct val="120000"/>
              </a:lnSpc>
              <a:buFont typeface="Arial" pitchFamily="34" charset="0"/>
              <a:buChar char="•"/>
              <a:defRPr/>
            </a:pPr>
            <a:r>
              <a:rPr lang="fr-FR" altLang="fr-FR" sz="2400" b="1" dirty="0"/>
              <a:t>Caractéristiques </a:t>
            </a:r>
            <a:r>
              <a:rPr lang="fr-FR" altLang="fr-FR" sz="2400" dirty="0"/>
              <a:t>:</a:t>
            </a:r>
          </a:p>
          <a:p>
            <a:pPr lvl="1" eaLnBrk="1" hangingPunct="1">
              <a:lnSpc>
                <a:spcPct val="120000"/>
              </a:lnSpc>
              <a:buFont typeface="Arial" pitchFamily="34" charset="0"/>
              <a:buChar char="–"/>
              <a:defRPr/>
            </a:pPr>
            <a:r>
              <a:rPr lang="fr-FR" altLang="fr-FR" sz="2400" dirty="0"/>
              <a:t>Encéphalite atteinte </a:t>
            </a:r>
            <a:r>
              <a:rPr lang="fr-FR" altLang="fr-FR" sz="2400" b="1" dirty="0">
                <a:solidFill>
                  <a:srgbClr val="FF6600"/>
                </a:solidFill>
              </a:rPr>
              <a:t>focale (lobe temporal)</a:t>
            </a:r>
          </a:p>
          <a:p>
            <a:pPr lvl="1" eaLnBrk="1" hangingPunct="1">
              <a:lnSpc>
                <a:spcPct val="120000"/>
              </a:lnSpc>
              <a:buFont typeface="Arial" pitchFamily="34" charset="0"/>
              <a:buChar char="–"/>
              <a:defRPr/>
            </a:pPr>
            <a:r>
              <a:rPr lang="fr-FR" altLang="fr-FR" sz="2400" dirty="0"/>
              <a:t>+/- lésions herpétiques </a:t>
            </a:r>
            <a:r>
              <a:rPr lang="fr-FR" altLang="fr-FR" sz="2400" dirty="0" err="1"/>
              <a:t>cutanéo-muqueuses</a:t>
            </a:r>
            <a:endParaRPr lang="fr-FR" altLang="fr-FR" sz="2400" dirty="0"/>
          </a:p>
          <a:p>
            <a:pPr lvl="1" eaLnBrk="1" hangingPunct="1">
              <a:lnSpc>
                <a:spcPct val="120000"/>
              </a:lnSpc>
              <a:buFont typeface="Arial" pitchFamily="34" charset="0"/>
              <a:buChar char="–"/>
              <a:defRPr/>
            </a:pPr>
            <a:r>
              <a:rPr lang="fr-FR" altLang="fr-FR" sz="2400" dirty="0"/>
              <a:t>Classique : </a:t>
            </a:r>
            <a:r>
              <a:rPr lang="fr-FR" altLang="fr-FR" sz="2400" b="1" dirty="0">
                <a:solidFill>
                  <a:srgbClr val="FF6600"/>
                </a:solidFill>
              </a:rPr>
              <a:t>Adulte avec confusion fébrile</a:t>
            </a:r>
          </a:p>
          <a:p>
            <a:pPr lvl="1" eaLnBrk="1" hangingPunct="1">
              <a:lnSpc>
                <a:spcPct val="120000"/>
              </a:lnSpc>
              <a:buFont typeface="Arial" pitchFamily="34" charset="0"/>
              <a:buChar char="–"/>
              <a:defRPr/>
            </a:pPr>
            <a:endParaRPr lang="fr-FR" altLang="fr-FR" sz="2400" b="1" dirty="0">
              <a:solidFill>
                <a:srgbClr val="FF6600"/>
              </a:solidFill>
            </a:endParaRPr>
          </a:p>
          <a:p>
            <a:pPr eaLnBrk="1" hangingPunct="1">
              <a:lnSpc>
                <a:spcPct val="110000"/>
              </a:lnSpc>
              <a:buFont typeface="Arial" pitchFamily="34" charset="0"/>
              <a:buChar char="•"/>
              <a:defRPr/>
            </a:pPr>
            <a:r>
              <a:rPr lang="fr-FR" altLang="fr-FR" sz="2400" b="1" dirty="0"/>
              <a:t>Diagnostic Virologique:</a:t>
            </a:r>
          </a:p>
          <a:p>
            <a:pPr lvl="1" eaLnBrk="1" hangingPunct="1">
              <a:lnSpc>
                <a:spcPct val="110000"/>
              </a:lnSpc>
              <a:buFont typeface="Arial" pitchFamily="34" charset="0"/>
              <a:buChar char="–"/>
              <a:defRPr/>
            </a:pPr>
            <a:r>
              <a:rPr lang="fr-FR" altLang="fr-FR" sz="2400" dirty="0"/>
              <a:t>PCR HSV positive dans 9</a:t>
            </a:r>
            <a:r>
              <a:rPr lang="fr-FR" altLang="fr-FR" sz="2400" b="1" dirty="0">
                <a:solidFill>
                  <a:srgbClr val="FF6600"/>
                </a:solidFill>
              </a:rPr>
              <a:t>5</a:t>
            </a:r>
            <a:r>
              <a:rPr lang="fr-FR" altLang="fr-FR" sz="2400" dirty="0"/>
              <a:t>% des cas</a:t>
            </a:r>
          </a:p>
          <a:p>
            <a:pPr lvl="1" eaLnBrk="1" hangingPunct="1">
              <a:lnSpc>
                <a:spcPct val="110000"/>
              </a:lnSpc>
              <a:buFont typeface="Arial" pitchFamily="34" charset="0"/>
              <a:buChar char="–"/>
              <a:defRPr/>
            </a:pPr>
            <a:r>
              <a:rPr lang="fr-FR" altLang="fr-FR" sz="2400" dirty="0"/>
              <a:t>Si le 1</a:t>
            </a:r>
            <a:r>
              <a:rPr lang="fr-FR" altLang="fr-FR" sz="2400" baseline="30000" dirty="0"/>
              <a:t>er</a:t>
            </a:r>
            <a:r>
              <a:rPr lang="fr-FR" altLang="fr-FR" sz="2400" dirty="0"/>
              <a:t> </a:t>
            </a:r>
            <a:r>
              <a:rPr lang="fr-FR" altLang="fr-FR" sz="2400" b="1" dirty="0">
                <a:solidFill>
                  <a:srgbClr val="FF6600"/>
                </a:solidFill>
              </a:rPr>
              <a:t>LCR</a:t>
            </a:r>
            <a:r>
              <a:rPr lang="fr-FR" altLang="fr-FR" sz="2400" dirty="0"/>
              <a:t> négatif &gt; 2ème LCR 4 j après</a:t>
            </a:r>
            <a:endParaRPr lang="fr-FR" altLang="fr-FR" sz="2400" b="1" dirty="0"/>
          </a:p>
        </p:txBody>
      </p:sp>
      <p:sp>
        <p:nvSpPr>
          <p:cNvPr id="30723" name="Titre 1"/>
          <p:cNvSpPr txBox="1">
            <a:spLocks/>
          </p:cNvSpPr>
          <p:nvPr/>
        </p:nvSpPr>
        <p:spPr bwMode="auto">
          <a:xfrm>
            <a:off x="35496" y="4462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600" b="1" dirty="0">
                <a:solidFill>
                  <a:srgbClr val="FF6600"/>
                </a:solidFill>
              </a:rPr>
              <a:t>Encéphalite / HSV Adulte </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4636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3"/>
          <p:cNvSpPr>
            <a:spLocks noGrp="1" noChangeArrowheads="1"/>
          </p:cNvSpPr>
          <p:nvPr>
            <p:ph type="body" idx="4294967295"/>
          </p:nvPr>
        </p:nvSpPr>
        <p:spPr bwMode="auto">
          <a:xfrm>
            <a:off x="170879" y="836712"/>
            <a:ext cx="8937625" cy="5832475"/>
          </a:xfrm>
          <a:prstGeom prst="rect">
            <a:avLst/>
          </a:prstGeom>
          <a:solidFill>
            <a:schemeClr val="bg1"/>
          </a:solidFill>
        </p:spPr>
        <p:txBody>
          <a:bodyPr>
            <a:normAutofit/>
          </a:bodyPr>
          <a:lstStyle/>
          <a:p>
            <a:pPr eaLnBrk="1" hangingPunct="1">
              <a:lnSpc>
                <a:spcPct val="120000"/>
              </a:lnSpc>
              <a:defRPr/>
            </a:pPr>
            <a:r>
              <a:rPr lang="fr-FR" altLang="fr-FR" sz="2400" b="1" dirty="0"/>
              <a:t>Infection néonatale :</a:t>
            </a:r>
          </a:p>
          <a:p>
            <a:pPr lvl="1" eaLnBrk="1" hangingPunct="1">
              <a:lnSpc>
                <a:spcPct val="120000"/>
              </a:lnSpc>
              <a:buFont typeface="Arial" pitchFamily="34" charset="0"/>
              <a:buChar char="–"/>
              <a:defRPr/>
            </a:pPr>
            <a:r>
              <a:rPr lang="fr-FR" altLang="fr-FR" sz="2400" dirty="0"/>
              <a:t>accouchement : primo-infection HSV-2 mère </a:t>
            </a:r>
          </a:p>
          <a:p>
            <a:pPr lvl="1" eaLnBrk="1" hangingPunct="1">
              <a:lnSpc>
                <a:spcPct val="120000"/>
              </a:lnSpc>
              <a:buFont typeface="Arial" pitchFamily="34" charset="0"/>
              <a:buChar char="–"/>
              <a:defRPr/>
            </a:pPr>
            <a:r>
              <a:rPr lang="fr-FR" altLang="fr-FR" sz="2400" dirty="0"/>
              <a:t>en post-partum : souvent HSV-1</a:t>
            </a:r>
          </a:p>
          <a:p>
            <a:pPr lvl="1">
              <a:lnSpc>
                <a:spcPct val="120000"/>
              </a:lnSpc>
              <a:buFont typeface="Arial" pitchFamily="34" charset="0"/>
              <a:buChar char="–"/>
              <a:defRPr/>
            </a:pPr>
            <a:r>
              <a:rPr lang="fr-FR" altLang="fr-FR" sz="2400" dirty="0"/>
              <a:t>Rarissime (1 </a:t>
            </a:r>
            <a:r>
              <a:rPr lang="fr-FR" altLang="fr-FR" sz="2400" dirty="0" err="1"/>
              <a:t>nné</a:t>
            </a:r>
            <a:r>
              <a:rPr lang="fr-FR" altLang="fr-FR" sz="2400" dirty="0"/>
              <a:t>/ 10 000) mais gravissime (mortalité +++)</a:t>
            </a:r>
          </a:p>
          <a:p>
            <a:pPr eaLnBrk="1" hangingPunct="1">
              <a:lnSpc>
                <a:spcPct val="120000"/>
              </a:lnSpc>
              <a:buFont typeface="Arial" pitchFamily="34" charset="0"/>
              <a:buChar char="•"/>
              <a:defRPr/>
            </a:pPr>
            <a:r>
              <a:rPr lang="fr-FR" altLang="fr-FR" sz="2400" b="1" dirty="0"/>
              <a:t>Tableau clinique :</a:t>
            </a:r>
          </a:p>
          <a:p>
            <a:pPr lvl="1" eaLnBrk="1" hangingPunct="1">
              <a:lnSpc>
                <a:spcPct val="120000"/>
              </a:lnSpc>
              <a:buFont typeface="Arial" pitchFamily="34" charset="0"/>
              <a:buChar char="–"/>
              <a:defRPr/>
            </a:pPr>
            <a:r>
              <a:rPr lang="fr-FR" altLang="fr-FR" sz="2400" dirty="0"/>
              <a:t>sepsis néonatal</a:t>
            </a:r>
          </a:p>
          <a:p>
            <a:pPr lvl="1" eaLnBrk="1" hangingPunct="1">
              <a:lnSpc>
                <a:spcPct val="120000"/>
              </a:lnSpc>
              <a:buFont typeface="Arial" pitchFamily="34" charset="0"/>
              <a:buChar char="–"/>
              <a:defRPr/>
            </a:pPr>
            <a:r>
              <a:rPr lang="fr-FR" altLang="fr-FR" sz="2400" dirty="0"/>
              <a:t>puis hépatite </a:t>
            </a:r>
          </a:p>
          <a:p>
            <a:pPr lvl="1" eaLnBrk="1" hangingPunct="1">
              <a:lnSpc>
                <a:spcPct val="120000"/>
              </a:lnSpc>
              <a:buFont typeface="Arial" pitchFamily="34" charset="0"/>
              <a:buChar char="–"/>
              <a:defRPr/>
            </a:pPr>
            <a:r>
              <a:rPr lang="fr-FR" altLang="fr-FR" sz="2400" dirty="0"/>
              <a:t>puis encéphalite</a:t>
            </a:r>
          </a:p>
          <a:p>
            <a:pPr>
              <a:lnSpc>
                <a:spcPct val="120000"/>
              </a:lnSpc>
              <a:buFont typeface="Arial" panose="020B0604020202020204" pitchFamily="34" charset="0"/>
              <a:buChar char="•"/>
              <a:defRPr/>
            </a:pPr>
            <a:r>
              <a:rPr lang="fr-FR" altLang="fr-FR" sz="2400" b="1" dirty="0"/>
              <a:t>Diagnostic Virologique en Urgence :</a:t>
            </a:r>
          </a:p>
          <a:p>
            <a:pPr lvl="1">
              <a:lnSpc>
                <a:spcPct val="120000"/>
              </a:lnSpc>
              <a:buFont typeface="Arial" pitchFamily="34" charset="0"/>
              <a:buChar char="–"/>
              <a:defRPr/>
            </a:pPr>
            <a:r>
              <a:rPr lang="fr-FR" altLang="fr-FR" sz="2400" dirty="0"/>
              <a:t>Recherche HSV par PCR sur de nombreux prélèvements (sanguin, oral, nasal, oculaire, +/- PL)</a:t>
            </a:r>
            <a:endParaRPr lang="fr-FR" altLang="fr-FR" sz="2400" b="1" dirty="0">
              <a:solidFill>
                <a:srgbClr val="FF6600"/>
              </a:solidFill>
            </a:endParaRPr>
          </a:p>
          <a:p>
            <a:pPr marL="457200" lvl="1" indent="0">
              <a:lnSpc>
                <a:spcPct val="120000"/>
              </a:lnSpc>
              <a:buNone/>
              <a:defRPr/>
            </a:pPr>
            <a:endParaRPr lang="fr-FR" altLang="fr-FR" sz="2400" b="1" dirty="0"/>
          </a:p>
          <a:p>
            <a:pPr>
              <a:lnSpc>
                <a:spcPct val="120000"/>
              </a:lnSpc>
              <a:buFont typeface="Arial" panose="020B0604020202020204" pitchFamily="34" charset="0"/>
              <a:buChar char="•"/>
              <a:defRPr/>
            </a:pPr>
            <a:endParaRPr lang="fr-FR" altLang="fr-FR" sz="2400" dirty="0"/>
          </a:p>
        </p:txBody>
      </p:sp>
      <p:sp>
        <p:nvSpPr>
          <p:cNvPr id="5" name="Titre 1"/>
          <p:cNvSpPr txBox="1">
            <a:spLocks/>
          </p:cNvSpPr>
          <p:nvPr/>
        </p:nvSpPr>
        <p:spPr bwMode="auto">
          <a:xfrm>
            <a:off x="-36512"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600" b="1" dirty="0">
                <a:solidFill>
                  <a:srgbClr val="FF6600"/>
                </a:solidFill>
                <a:cs typeface="Arial" pitchFamily="34" charset="0"/>
              </a:rPr>
              <a:t>Encéphalite HSV du nouveau-né</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36480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re 1"/>
          <p:cNvSpPr>
            <a:spLocks noGrp="1"/>
          </p:cNvSpPr>
          <p:nvPr>
            <p:ph type="title" idx="4294967295"/>
          </p:nvPr>
        </p:nvSpPr>
        <p:spPr>
          <a:xfrm>
            <a:off x="755576" y="44624"/>
            <a:ext cx="8229600" cy="792162"/>
          </a:xfrm>
        </p:spPr>
        <p:txBody>
          <a:bodyPr/>
          <a:lstStyle/>
          <a:p>
            <a:pPr algn="l" eaLnBrk="1" hangingPunct="1"/>
            <a:r>
              <a:rPr lang="fr-FR" altLang="fr-FR" sz="3600" dirty="0">
                <a:solidFill>
                  <a:srgbClr val="FF6600"/>
                </a:solidFill>
              </a:rPr>
              <a:t>A RETENIR / Infections à virus neurotropes</a:t>
            </a:r>
          </a:p>
        </p:txBody>
      </p:sp>
      <p:sp>
        <p:nvSpPr>
          <p:cNvPr id="70659" name="Espace réservé du contenu 2"/>
          <p:cNvSpPr>
            <a:spLocks noGrp="1"/>
          </p:cNvSpPr>
          <p:nvPr>
            <p:ph idx="4294967295"/>
          </p:nvPr>
        </p:nvSpPr>
        <p:spPr bwMode="auto">
          <a:xfrm>
            <a:off x="395288" y="908720"/>
            <a:ext cx="8424862" cy="3960439"/>
          </a:xfrm>
          <a:prstGeom prst="rect">
            <a:avLst/>
          </a:prstGeom>
          <a:solidFill>
            <a:schemeClr val="bg1"/>
          </a:solidFill>
        </p:spPr>
        <p:txBody>
          <a:bodyPr>
            <a:normAutofit fontScale="92500" lnSpcReduction="10000"/>
          </a:bodyPr>
          <a:lstStyle/>
          <a:p>
            <a:pPr eaLnBrk="1" hangingPunct="1">
              <a:lnSpc>
                <a:spcPct val="150000"/>
              </a:lnSpc>
              <a:buClr>
                <a:srgbClr val="F79646"/>
              </a:buClr>
              <a:buFont typeface="Courier New" pitchFamily="49" charset="0"/>
              <a:buChar char="o"/>
            </a:pPr>
            <a:r>
              <a:rPr lang="fr-FR" altLang="fr-FR" sz="2400" dirty="0"/>
              <a:t>Diagnostic : </a:t>
            </a:r>
          </a:p>
          <a:p>
            <a:pPr lvl="1" eaLnBrk="1" hangingPunct="1">
              <a:lnSpc>
                <a:spcPct val="150000"/>
              </a:lnSpc>
              <a:buClr>
                <a:srgbClr val="F79646"/>
              </a:buClr>
              <a:buFont typeface="Courier New" pitchFamily="49" charset="0"/>
              <a:buChar char="o"/>
            </a:pPr>
            <a:r>
              <a:rPr lang="fr-FR" altLang="fr-FR" sz="2400" dirty="0"/>
              <a:t>Méningite / encéphalite = différence clinique</a:t>
            </a:r>
          </a:p>
          <a:p>
            <a:pPr lvl="1" eaLnBrk="1" hangingPunct="1">
              <a:lnSpc>
                <a:spcPct val="150000"/>
              </a:lnSpc>
              <a:buClr>
                <a:srgbClr val="F79646"/>
              </a:buClr>
              <a:buFont typeface="Courier New" pitchFamily="49" charset="0"/>
              <a:buChar char="o"/>
            </a:pPr>
            <a:r>
              <a:rPr lang="fr-FR" altLang="fr-FR" sz="2400" dirty="0"/>
              <a:t>Bactérienne / virale = différence PL</a:t>
            </a:r>
          </a:p>
          <a:p>
            <a:pPr eaLnBrk="1" hangingPunct="1">
              <a:lnSpc>
                <a:spcPct val="150000"/>
              </a:lnSpc>
              <a:buClr>
                <a:srgbClr val="F79646"/>
              </a:buClr>
              <a:buFont typeface="Courier New" pitchFamily="49" charset="0"/>
              <a:buChar char="o"/>
            </a:pPr>
            <a:r>
              <a:rPr lang="fr-FR" altLang="fr-FR" sz="2400" dirty="0"/>
              <a:t>Méningites : Entérovirus +++, HSV-2, HIV, oreillons</a:t>
            </a:r>
          </a:p>
          <a:p>
            <a:pPr eaLnBrk="1" hangingPunct="1">
              <a:lnSpc>
                <a:spcPct val="150000"/>
              </a:lnSpc>
              <a:buClr>
                <a:srgbClr val="F79646"/>
              </a:buClr>
              <a:buFont typeface="Courier New" pitchFamily="49" charset="0"/>
              <a:buChar char="o"/>
            </a:pPr>
            <a:r>
              <a:rPr lang="fr-FR" altLang="fr-FR" sz="2400" dirty="0"/>
              <a:t>Pédiatrie Méningite Entérovirus = bénin</a:t>
            </a:r>
          </a:p>
          <a:p>
            <a:pPr eaLnBrk="1" hangingPunct="1">
              <a:lnSpc>
                <a:spcPct val="150000"/>
              </a:lnSpc>
              <a:buClr>
                <a:srgbClr val="F79646"/>
              </a:buClr>
              <a:buFont typeface="Courier New" pitchFamily="49" charset="0"/>
              <a:buChar char="o"/>
            </a:pPr>
            <a:r>
              <a:rPr lang="fr-FR" altLang="fr-FR" sz="2400" dirty="0"/>
              <a:t>Encéphalites : HSV +++, VZV, oreillons</a:t>
            </a:r>
          </a:p>
          <a:p>
            <a:pPr eaLnBrk="1" hangingPunct="1">
              <a:lnSpc>
                <a:spcPct val="150000"/>
              </a:lnSpc>
              <a:buClr>
                <a:srgbClr val="F79646"/>
              </a:buClr>
              <a:buFont typeface="Courier New" pitchFamily="49" charset="0"/>
              <a:buChar char="o"/>
            </a:pPr>
            <a:r>
              <a:rPr lang="fr-FR" altLang="fr-FR" sz="2400" b="1" dirty="0">
                <a:solidFill>
                  <a:srgbClr val="FF6600"/>
                </a:solidFill>
              </a:rPr>
              <a:t>Encéphalite herpès = mortelle non traitée</a:t>
            </a:r>
          </a:p>
        </p:txBody>
      </p:sp>
      <p:cxnSp>
        <p:nvCxnSpPr>
          <p:cNvPr id="11" name="Connecteur droit 10"/>
          <p:cNvCxnSpPr/>
          <p:nvPr/>
        </p:nvCxnSpPr>
        <p:spPr>
          <a:xfrm>
            <a:off x="395536" y="731838"/>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11760" y="5992813"/>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716963"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292100"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70664" name="Picture 3" descr="D:\Donnée 2\Monique\Appels à projets 2012-2013\Diaporama LYON EST\a-retenir.gif"/>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878524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76713" y="744538"/>
            <a:ext cx="12969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body" idx="4294967295"/>
          </p:nvPr>
        </p:nvSpPr>
        <p:spPr bwMode="auto">
          <a:xfrm>
            <a:off x="53975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914400" lvl="2" indent="0" eaLnBrk="1" hangingPunct="1">
              <a:lnSpc>
                <a:spcPct val="90000"/>
              </a:lnSpc>
              <a:buFont typeface="Arial" charset="0"/>
              <a:buNone/>
              <a:defRPr/>
            </a:pPr>
            <a:endParaRPr lang="fr-FR" altLang="fr-FR" sz="2200" dirty="0"/>
          </a:p>
          <a:p>
            <a:pPr marL="457200" lvl="1" indent="0" algn="ctr" eaLnBrk="1" hangingPunct="1">
              <a:lnSpc>
                <a:spcPct val="90000"/>
              </a:lnSpc>
              <a:buFont typeface="Arial" charset="0"/>
              <a:buNone/>
              <a:defRPr/>
            </a:pPr>
            <a:endParaRPr lang="fr-FR" altLang="fr-FR" sz="2200" dirty="0"/>
          </a:p>
          <a:p>
            <a:pPr marL="457200" lvl="1" indent="0" algn="ctr" eaLnBrk="1" hangingPunct="1">
              <a:lnSpc>
                <a:spcPct val="90000"/>
              </a:lnSpc>
              <a:buFont typeface="Arial" charset="0"/>
              <a:buNone/>
              <a:defRPr/>
            </a:pPr>
            <a:endParaRPr lang="fr-FR" altLang="fr-FR" sz="2200" dirty="0"/>
          </a:p>
          <a:p>
            <a:pPr lvl="1" eaLnBrk="1" hangingPunct="1">
              <a:lnSpc>
                <a:spcPct val="90000"/>
              </a:lnSpc>
              <a:defRPr/>
            </a:pPr>
            <a:endParaRPr lang="fr-FR" altLang="fr-FR" sz="2000" b="1" u="sng" dirty="0"/>
          </a:p>
          <a:p>
            <a:pPr marL="457200" lvl="1" indent="0" eaLnBrk="1" hangingPunct="1">
              <a:lnSpc>
                <a:spcPct val="90000"/>
              </a:lnSpc>
              <a:buFont typeface="Arial" charset="0"/>
              <a:buNone/>
              <a:defRPr/>
            </a:pPr>
            <a:endParaRPr lang="fr-FR" altLang="fr-FR" sz="1800" dirty="0"/>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4462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Prise en charge initiale </a:t>
            </a:r>
          </a:p>
        </p:txBody>
      </p:sp>
      <p:cxnSp>
        <p:nvCxnSpPr>
          <p:cNvPr id="6" name="Connecteur droit 5"/>
          <p:cNvCxnSpPr/>
          <p:nvPr/>
        </p:nvCxnSpPr>
        <p:spPr>
          <a:xfrm>
            <a:off x="606697" y="763896"/>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3959225" y="1484784"/>
            <a:ext cx="0" cy="504354"/>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3959225" y="2979738"/>
            <a:ext cx="0" cy="720725"/>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7660" name="ZoneTexte 9"/>
          <p:cNvSpPr txBox="1">
            <a:spLocks noChangeArrowheads="1"/>
          </p:cNvSpPr>
          <p:nvPr/>
        </p:nvSpPr>
        <p:spPr bwMode="auto">
          <a:xfrm>
            <a:off x="2699792" y="4711701"/>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dirty="0"/>
              <a:t>Ponction</a:t>
            </a:r>
          </a:p>
          <a:p>
            <a:pPr eaLnBrk="1" hangingPunct="1"/>
            <a:r>
              <a:rPr lang="fr-FR" altLang="fr-FR" dirty="0"/>
              <a:t>Lombaire</a:t>
            </a:r>
          </a:p>
        </p:txBody>
      </p:sp>
      <p:sp>
        <p:nvSpPr>
          <p:cNvPr id="27661" name="ZoneTexte 11"/>
          <p:cNvSpPr txBox="1">
            <a:spLocks noChangeArrowheads="1"/>
          </p:cNvSpPr>
          <p:nvPr/>
        </p:nvSpPr>
        <p:spPr bwMode="auto">
          <a:xfrm>
            <a:off x="2699792" y="6238378"/>
            <a:ext cx="2492477" cy="523220"/>
          </a:xfrm>
          <a:prstGeom prst="rect">
            <a:avLst/>
          </a:prstGeom>
          <a:solidFill>
            <a:schemeClr val="bg1"/>
          </a:solid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800" dirty="0"/>
              <a:t>Retour domicile</a:t>
            </a:r>
          </a:p>
        </p:txBody>
      </p:sp>
      <p:cxnSp>
        <p:nvCxnSpPr>
          <p:cNvPr id="15" name="Connecteur droit avec flèche 14"/>
          <p:cNvCxnSpPr/>
          <p:nvPr/>
        </p:nvCxnSpPr>
        <p:spPr>
          <a:xfrm flipH="1">
            <a:off x="790136" y="4299868"/>
            <a:ext cx="253472" cy="0"/>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5791200" y="1484784"/>
            <a:ext cx="0" cy="459904"/>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540918" y="2135982"/>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2" name="Connecteur droit avec flèche 21"/>
          <p:cNvCxnSpPr/>
          <p:nvPr/>
        </p:nvCxnSpPr>
        <p:spPr>
          <a:xfrm flipH="1">
            <a:off x="2811463" y="2492375"/>
            <a:ext cx="719137" cy="0"/>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7666" name="ZoneTexte 25"/>
          <p:cNvSpPr txBox="1">
            <a:spLocks noChangeArrowheads="1"/>
          </p:cNvSpPr>
          <p:nvPr/>
        </p:nvSpPr>
        <p:spPr bwMode="auto">
          <a:xfrm>
            <a:off x="2787650" y="1952625"/>
            <a:ext cx="933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dirty="0"/>
              <a:t>Purpura</a:t>
            </a:r>
          </a:p>
        </p:txBody>
      </p:sp>
      <p:sp>
        <p:nvSpPr>
          <p:cNvPr id="27667" name="ZoneTexte 26"/>
          <p:cNvSpPr txBox="1">
            <a:spLocks noChangeArrowheads="1"/>
          </p:cNvSpPr>
          <p:nvPr/>
        </p:nvSpPr>
        <p:spPr bwMode="auto">
          <a:xfrm>
            <a:off x="1043608" y="1628800"/>
            <a:ext cx="186672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000" dirty="0"/>
              <a:t>Antibiotiques IV</a:t>
            </a:r>
          </a:p>
          <a:p>
            <a:pPr algn="ctr" eaLnBrk="1" hangingPunct="1"/>
            <a:r>
              <a:rPr lang="fr-FR" altLang="fr-FR" sz="2000" dirty="0"/>
              <a:t>(C3G)</a:t>
            </a:r>
          </a:p>
          <a:p>
            <a:pPr algn="ctr" eaLnBrk="1" hangingPunct="1"/>
            <a:r>
              <a:rPr lang="fr-FR" altLang="fr-FR" sz="2000" dirty="0"/>
              <a:t>Immédiatement</a:t>
            </a:r>
          </a:p>
        </p:txBody>
      </p:sp>
      <p:sp>
        <p:nvSpPr>
          <p:cNvPr id="28" name="Organigramme : Décision 27"/>
          <p:cNvSpPr/>
          <p:nvPr/>
        </p:nvSpPr>
        <p:spPr>
          <a:xfrm rot="5400000">
            <a:off x="3517900" y="3922713"/>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29" name="Connecteur droit avec flèche 28"/>
          <p:cNvCxnSpPr/>
          <p:nvPr/>
        </p:nvCxnSpPr>
        <p:spPr>
          <a:xfrm flipH="1">
            <a:off x="3187400" y="4221163"/>
            <a:ext cx="451150" cy="0"/>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924300" y="4738688"/>
            <a:ext cx="0" cy="74930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27671" name="ZoneTexte 34"/>
          <p:cNvSpPr txBox="1">
            <a:spLocks noChangeArrowheads="1"/>
          </p:cNvSpPr>
          <p:nvPr/>
        </p:nvSpPr>
        <p:spPr bwMode="auto">
          <a:xfrm>
            <a:off x="-103036" y="3789040"/>
            <a:ext cx="99418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400" dirty="0"/>
              <a:t>ATB</a:t>
            </a:r>
          </a:p>
          <a:p>
            <a:pPr algn="ctr" eaLnBrk="1" hangingPunct="1"/>
            <a:r>
              <a:rPr lang="fr-FR" altLang="fr-FR" sz="2400" dirty="0" err="1"/>
              <a:t>Hospit</a:t>
            </a:r>
            <a:endParaRPr lang="fr-FR" altLang="fr-FR" sz="2400" dirty="0"/>
          </a:p>
        </p:txBody>
      </p:sp>
      <p:sp>
        <p:nvSpPr>
          <p:cNvPr id="34" name="Organigramme : Décision 33"/>
          <p:cNvSpPr/>
          <p:nvPr/>
        </p:nvSpPr>
        <p:spPr>
          <a:xfrm rot="5400000">
            <a:off x="5373687" y="2127251"/>
            <a:ext cx="836613" cy="595312"/>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7673" name="ZoneTexte 37"/>
          <p:cNvSpPr txBox="1">
            <a:spLocks noChangeArrowheads="1"/>
          </p:cNvSpPr>
          <p:nvPr/>
        </p:nvSpPr>
        <p:spPr bwMode="auto">
          <a:xfrm>
            <a:off x="5940152" y="1606550"/>
            <a:ext cx="1066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dirty="0"/>
              <a:t>Ponction</a:t>
            </a:r>
          </a:p>
          <a:p>
            <a:pPr eaLnBrk="1" hangingPunct="1"/>
            <a:r>
              <a:rPr lang="fr-FR" altLang="fr-FR" dirty="0"/>
              <a:t>Lombaire</a:t>
            </a:r>
          </a:p>
        </p:txBody>
      </p:sp>
      <p:cxnSp>
        <p:nvCxnSpPr>
          <p:cNvPr id="39" name="Connecteur droit avec flèche 38"/>
          <p:cNvCxnSpPr/>
          <p:nvPr/>
        </p:nvCxnSpPr>
        <p:spPr>
          <a:xfrm flipH="1">
            <a:off x="5769626" y="3024188"/>
            <a:ext cx="21574" cy="777875"/>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7675" name="ZoneTexte 39"/>
          <p:cNvSpPr txBox="1">
            <a:spLocks noChangeArrowheads="1"/>
          </p:cNvSpPr>
          <p:nvPr/>
        </p:nvSpPr>
        <p:spPr bwMode="auto">
          <a:xfrm>
            <a:off x="4651628" y="4643844"/>
            <a:ext cx="234423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dirty="0" err="1"/>
              <a:t>Aciclovir</a:t>
            </a:r>
            <a:r>
              <a:rPr lang="fr-FR" altLang="fr-FR" dirty="0"/>
              <a:t> IV en Urgence</a:t>
            </a:r>
          </a:p>
          <a:p>
            <a:pPr algn="ctr" eaLnBrk="1" hangingPunct="1"/>
            <a:r>
              <a:rPr lang="fr-FR" altLang="fr-FR" dirty="0" err="1"/>
              <a:t>Hospit</a:t>
            </a:r>
            <a:endParaRPr lang="fr-FR" altLang="fr-FR" dirty="0"/>
          </a:p>
        </p:txBody>
      </p:sp>
      <p:cxnSp>
        <p:nvCxnSpPr>
          <p:cNvPr id="41" name="Connecteur droit avec flèche 40"/>
          <p:cNvCxnSpPr/>
          <p:nvPr/>
        </p:nvCxnSpPr>
        <p:spPr>
          <a:xfrm>
            <a:off x="6176963" y="2435225"/>
            <a:ext cx="647700" cy="0"/>
          </a:xfrm>
          <a:prstGeom prst="straightConnector1">
            <a:avLst/>
          </a:prstGeom>
          <a:ln w="50800">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27677" name="ZoneTexte 41"/>
          <p:cNvSpPr txBox="1">
            <a:spLocks noChangeArrowheads="1"/>
          </p:cNvSpPr>
          <p:nvPr/>
        </p:nvSpPr>
        <p:spPr bwMode="auto">
          <a:xfrm>
            <a:off x="7371290" y="2852936"/>
            <a:ext cx="79220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dirty="0"/>
              <a:t>ATB</a:t>
            </a:r>
          </a:p>
          <a:p>
            <a:pPr algn="ctr" eaLnBrk="1" hangingPunct="1"/>
            <a:r>
              <a:rPr lang="fr-FR" altLang="fr-FR" dirty="0" err="1"/>
              <a:t>Hospit</a:t>
            </a:r>
            <a:endParaRPr lang="fr-FR" altLang="fr-FR" dirty="0"/>
          </a:p>
        </p:txBody>
      </p:sp>
      <p:sp>
        <p:nvSpPr>
          <p:cNvPr id="27678" name="ZoneTexte 30"/>
          <p:cNvSpPr txBox="1">
            <a:spLocks noChangeArrowheads="1"/>
          </p:cNvSpPr>
          <p:nvPr/>
        </p:nvSpPr>
        <p:spPr bwMode="auto">
          <a:xfrm>
            <a:off x="6131338" y="4955684"/>
            <a:ext cx="2689134" cy="1569660"/>
          </a:xfrm>
          <a:prstGeom prst="rect">
            <a:avLst/>
          </a:prstGeom>
          <a:solidFill>
            <a:schemeClr val="bg1"/>
          </a:solid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200" b="1" dirty="0">
                <a:solidFill>
                  <a:srgbClr val="FF6600"/>
                </a:solidFill>
              </a:rPr>
              <a:t>Urgence 	</a:t>
            </a:r>
          </a:p>
          <a:p>
            <a:pPr eaLnBrk="1" hangingPunct="1"/>
            <a:r>
              <a:rPr lang="fr-FR" altLang="fr-FR" sz="3200" b="1" dirty="0">
                <a:solidFill>
                  <a:srgbClr val="FF6600"/>
                </a:solidFill>
              </a:rPr>
              <a:t>Diagnostique</a:t>
            </a:r>
          </a:p>
          <a:p>
            <a:pPr eaLnBrk="1" hangingPunct="1"/>
            <a:r>
              <a:rPr lang="fr-FR" altLang="fr-FR" sz="3200" b="1" dirty="0">
                <a:solidFill>
                  <a:srgbClr val="FF6600"/>
                </a:solidFill>
              </a:rPr>
              <a:t>Thérapeutique</a:t>
            </a:r>
          </a:p>
        </p:txBody>
      </p:sp>
      <p:pic>
        <p:nvPicPr>
          <p:cNvPr id="27679"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0013" y="2605941"/>
            <a:ext cx="1417637" cy="118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680" name="Picture 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16400" y="2876550"/>
            <a:ext cx="1412875" cy="1047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2267744" y="836712"/>
            <a:ext cx="2016224"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lumMod val="75000"/>
                    <a:lumOff val="25000"/>
                  </a:schemeClr>
                </a:solidFill>
              </a:rPr>
              <a:t>Méningite</a:t>
            </a:r>
          </a:p>
        </p:txBody>
      </p:sp>
      <p:sp>
        <p:nvSpPr>
          <p:cNvPr id="35" name="Rectangle 34"/>
          <p:cNvSpPr/>
          <p:nvPr/>
        </p:nvSpPr>
        <p:spPr>
          <a:xfrm>
            <a:off x="5473700" y="836712"/>
            <a:ext cx="2160240" cy="64807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lumMod val="75000"/>
                    <a:lumOff val="25000"/>
                  </a:schemeClr>
                </a:solidFill>
              </a:rPr>
              <a:t>Encéphalite</a:t>
            </a:r>
          </a:p>
        </p:txBody>
      </p:sp>
      <p:sp>
        <p:nvSpPr>
          <p:cNvPr id="40" name="Rectangle 39"/>
          <p:cNvSpPr/>
          <p:nvPr/>
        </p:nvSpPr>
        <p:spPr>
          <a:xfrm>
            <a:off x="2879105" y="5590306"/>
            <a:ext cx="2160240"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lumMod val="75000"/>
                    <a:lumOff val="25000"/>
                  </a:schemeClr>
                </a:solidFill>
              </a:rPr>
              <a:t>Entérovirus</a:t>
            </a:r>
          </a:p>
        </p:txBody>
      </p:sp>
      <p:sp>
        <p:nvSpPr>
          <p:cNvPr id="42" name="Rectangle 41"/>
          <p:cNvSpPr/>
          <p:nvPr/>
        </p:nvSpPr>
        <p:spPr>
          <a:xfrm>
            <a:off x="1065089" y="3861048"/>
            <a:ext cx="2138759" cy="877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dirty="0">
                <a:solidFill>
                  <a:schemeClr val="tx1">
                    <a:lumMod val="75000"/>
                    <a:lumOff val="25000"/>
                  </a:schemeClr>
                </a:solidFill>
              </a:rPr>
              <a:t>Méningocoque</a:t>
            </a:r>
          </a:p>
          <a:p>
            <a:pPr algn="ctr"/>
            <a:r>
              <a:rPr lang="fr-FR" sz="2400" b="1" dirty="0">
                <a:solidFill>
                  <a:schemeClr val="tx1">
                    <a:lumMod val="75000"/>
                    <a:lumOff val="25000"/>
                  </a:schemeClr>
                </a:solidFill>
              </a:rPr>
              <a:t>Pneumocoque</a:t>
            </a:r>
          </a:p>
        </p:txBody>
      </p:sp>
      <p:sp>
        <p:nvSpPr>
          <p:cNvPr id="56" name="Rectangle 55"/>
          <p:cNvSpPr/>
          <p:nvPr/>
        </p:nvSpPr>
        <p:spPr>
          <a:xfrm>
            <a:off x="4689506" y="4030078"/>
            <a:ext cx="2160240" cy="6480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b="1" dirty="0">
                <a:solidFill>
                  <a:schemeClr val="tx1">
                    <a:lumMod val="75000"/>
                    <a:lumOff val="25000"/>
                  </a:schemeClr>
                </a:solidFill>
              </a:rPr>
              <a:t>HSV1</a:t>
            </a:r>
          </a:p>
        </p:txBody>
      </p:sp>
      <p:sp>
        <p:nvSpPr>
          <p:cNvPr id="58" name="Rectangle 57"/>
          <p:cNvSpPr/>
          <p:nvPr/>
        </p:nvSpPr>
        <p:spPr>
          <a:xfrm>
            <a:off x="7014949" y="1988840"/>
            <a:ext cx="1465476" cy="8776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400" b="1" i="1" dirty="0">
                <a:solidFill>
                  <a:schemeClr val="tx1">
                    <a:lumMod val="75000"/>
                    <a:lumOff val="25000"/>
                  </a:schemeClr>
                </a:solidFill>
              </a:rPr>
              <a:t>Listeria</a:t>
            </a:r>
          </a:p>
          <a:p>
            <a:pPr algn="ctr"/>
            <a:r>
              <a:rPr lang="fr-FR" sz="2400" b="1" dirty="0">
                <a:solidFill>
                  <a:schemeClr val="tx1">
                    <a:lumMod val="75000"/>
                    <a:lumOff val="25000"/>
                  </a:schemeClr>
                </a:solidFill>
              </a:rPr>
              <a:t>BK</a:t>
            </a:r>
          </a:p>
        </p:txBody>
      </p:sp>
    </p:spTree>
    <p:extLst>
      <p:ext uri="{BB962C8B-B14F-4D97-AF65-F5344CB8AC3E}">
        <p14:creationId xmlns:p14="http://schemas.microsoft.com/office/powerpoint/2010/main" val="171083455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0BEB5B5-E6BC-134C-9E36-C0206F26E414}"/>
              </a:ext>
            </a:extLst>
          </p:cNvPr>
          <p:cNvSpPr>
            <a:spLocks noGrp="1"/>
          </p:cNvSpPr>
          <p:nvPr>
            <p:ph type="title"/>
          </p:nvPr>
        </p:nvSpPr>
        <p:spPr>
          <a:xfrm>
            <a:off x="457200" y="2718048"/>
            <a:ext cx="8229600" cy="1143000"/>
          </a:xfrm>
        </p:spPr>
        <p:txBody>
          <a:bodyPr/>
          <a:lstStyle/>
          <a:p>
            <a:r>
              <a:rPr lang="fr-FR" b="1" dirty="0">
                <a:solidFill>
                  <a:srgbClr val="FF6600"/>
                </a:solidFill>
              </a:rPr>
              <a:t>Cas clinique 1</a:t>
            </a:r>
          </a:p>
        </p:txBody>
      </p:sp>
    </p:spTree>
    <p:extLst>
      <p:ext uri="{BB962C8B-B14F-4D97-AF65-F5344CB8AC3E}">
        <p14:creationId xmlns:p14="http://schemas.microsoft.com/office/powerpoint/2010/main" val="16822726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58C041-0491-254C-AFA5-58908192FDAE}"/>
              </a:ext>
            </a:extLst>
          </p:cNvPr>
          <p:cNvSpPr>
            <a:spLocks noGrp="1"/>
          </p:cNvSpPr>
          <p:nvPr>
            <p:ph idx="1"/>
          </p:nvPr>
        </p:nvSpPr>
        <p:spPr>
          <a:xfrm>
            <a:off x="457200" y="1412776"/>
            <a:ext cx="8229600" cy="4525963"/>
          </a:xfrm>
        </p:spPr>
        <p:txBody>
          <a:bodyPr>
            <a:normAutofit/>
          </a:bodyPr>
          <a:lstStyle/>
          <a:p>
            <a:pPr algn="just"/>
            <a:r>
              <a:rPr lang="fr-FR" sz="2400" dirty="0"/>
              <a:t>Mr M né en 1974 décrit des douleurs des oreilles quelques jours avant son hospitalisation, sans prise d’antibiothérapie, ni d’anti-inflammatoire. </a:t>
            </a:r>
          </a:p>
          <a:p>
            <a:pPr algn="just"/>
            <a:r>
              <a:rPr lang="fr-FR" sz="2400" dirty="0"/>
              <a:t>Le 28/02/2020, vers 16 H00, il décrit l’apparition de céphalées en casque, avec des vomissements. Il appelle rapidement le Centre 15 et sera pris en charge à domicile et orienté vers les Urgences de l’Hôpital Edouard Herriot. </a:t>
            </a:r>
          </a:p>
          <a:p>
            <a:pPr algn="just"/>
            <a:r>
              <a:rPr lang="fr-FR" sz="2400" dirty="0"/>
              <a:t>A la prise en charge aux Urgences, le patient est fébrile à 39,5°C, Glasgow 11, sans purpura objectivé, mais avec une raideur de nuque majeure</a:t>
            </a:r>
          </a:p>
          <a:p>
            <a:pPr marL="0" indent="0">
              <a:buNone/>
            </a:pPr>
            <a:endParaRPr lang="fr-FR" sz="2400" dirty="0"/>
          </a:p>
        </p:txBody>
      </p:sp>
      <p:sp>
        <p:nvSpPr>
          <p:cNvPr id="4" name="Espace réservé du pied de page 3">
            <a:extLst>
              <a:ext uri="{FF2B5EF4-FFF2-40B4-BE49-F238E27FC236}">
                <a16:creationId xmlns:a16="http://schemas.microsoft.com/office/drawing/2014/main" id="{8AA192AA-AC17-8E4A-8749-33E81BB85605}"/>
              </a:ext>
            </a:extLst>
          </p:cNvPr>
          <p:cNvSpPr>
            <a:spLocks noGrp="1"/>
          </p:cNvSpPr>
          <p:nvPr>
            <p:ph type="ftr" sz="quarter" idx="11"/>
          </p:nvPr>
        </p:nvSpPr>
        <p:spPr/>
        <p:txBody>
          <a:bodyPr/>
          <a:lstStyle/>
          <a:p>
            <a:pPr>
              <a:defRPr/>
            </a:pPr>
            <a:endParaRPr lang="fr-FR" dirty="0"/>
          </a:p>
        </p:txBody>
      </p:sp>
    </p:spTree>
    <p:extLst>
      <p:ext uri="{BB962C8B-B14F-4D97-AF65-F5344CB8AC3E}">
        <p14:creationId xmlns:p14="http://schemas.microsoft.com/office/powerpoint/2010/main" val="186058986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9DB03F30-8F66-2744-9959-510EF76C71E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984" y="0"/>
            <a:ext cx="8682031" cy="6858000"/>
          </a:xfrm>
          <a:prstGeom prst="rect">
            <a:avLst/>
          </a:prstGeom>
        </p:spPr>
      </p:pic>
    </p:spTree>
    <p:extLst>
      <p:ext uri="{BB962C8B-B14F-4D97-AF65-F5344CB8AC3E}">
        <p14:creationId xmlns:p14="http://schemas.microsoft.com/office/powerpoint/2010/main" val="526130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770508" y="404664"/>
            <a:ext cx="8193980" cy="5904954"/>
          </a:xfrm>
          <a:prstGeom prst="rect">
            <a:avLst/>
          </a:prstGeom>
          <a:noFill/>
        </p:spPr>
        <p:txBody>
          <a:bodyPr/>
          <a:lstStyle/>
          <a:p>
            <a:pPr marL="0" indent="0" algn="ctr" eaLnBrk="1" hangingPunct="1">
              <a:lnSpc>
                <a:spcPct val="90000"/>
              </a:lnSpc>
              <a:buFont typeface="Arial" charset="0"/>
              <a:buNone/>
              <a:defRPr/>
            </a:pPr>
            <a:r>
              <a:rPr lang="fr-FR" altLang="fr-FR" sz="2800" b="1" dirty="0"/>
              <a:t>       Méningite         Encéphalite</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pic>
        <p:nvPicPr>
          <p:cNvPr id="4099"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9358" y="904181"/>
            <a:ext cx="1296988" cy="1004887"/>
          </a:xfrm>
          <a:prstGeom prst="rect">
            <a:avLst/>
          </a:prstGeom>
          <a:noFill/>
          <a:ln>
            <a:noFill/>
          </a:ln>
        </p:spPr>
      </p:pic>
      <p:cxnSp>
        <p:nvCxnSpPr>
          <p:cNvPr id="3" name="Connecteur droit avec flèche 2"/>
          <p:cNvCxnSpPr/>
          <p:nvPr/>
        </p:nvCxnSpPr>
        <p:spPr>
          <a:xfrm>
            <a:off x="4031233" y="980381"/>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031233" y="2691706"/>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ZoneTexte 9"/>
          <p:cNvSpPr txBox="1">
            <a:spLocks noChangeArrowheads="1"/>
          </p:cNvSpPr>
          <p:nvPr/>
        </p:nvSpPr>
        <p:spPr bwMode="auto">
          <a:xfrm>
            <a:off x="2991959" y="4263479"/>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sp>
        <p:nvSpPr>
          <p:cNvPr id="4107" name="ZoneTexte 11"/>
          <p:cNvSpPr txBox="1">
            <a:spLocks noChangeArrowheads="1"/>
          </p:cNvSpPr>
          <p:nvPr/>
        </p:nvSpPr>
        <p:spPr bwMode="auto">
          <a:xfrm>
            <a:off x="2178974" y="5397024"/>
            <a:ext cx="3623558" cy="1200328"/>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Virale</a:t>
            </a:r>
          </a:p>
          <a:p>
            <a:pPr algn="just" eaLnBrk="1" hangingPunct="1"/>
            <a:r>
              <a:rPr lang="fr-FR" altLang="fr-FR" sz="2400" dirty="0"/>
              <a:t>Traitement symptomatique</a:t>
            </a:r>
          </a:p>
          <a:p>
            <a:pPr algn="just" eaLnBrk="1" hangingPunct="1"/>
            <a:r>
              <a:rPr lang="fr-FR" altLang="fr-FR" sz="2400" dirty="0"/>
              <a:t>Evolution favorable</a:t>
            </a:r>
          </a:p>
        </p:txBody>
      </p:sp>
      <p:cxnSp>
        <p:nvCxnSpPr>
          <p:cNvPr id="18" name="Connecteur droit avec flèche 17"/>
          <p:cNvCxnSpPr/>
          <p:nvPr/>
        </p:nvCxnSpPr>
        <p:spPr>
          <a:xfrm>
            <a:off x="5863208" y="980381"/>
            <a:ext cx="0" cy="6762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612926" y="1847950"/>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2411760" y="2204343"/>
            <a:ext cx="1190849" cy="52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ZoneTexte 25"/>
          <p:cNvSpPr txBox="1">
            <a:spLocks noChangeArrowheads="1"/>
          </p:cNvSpPr>
          <p:nvPr/>
        </p:nvSpPr>
        <p:spPr bwMode="auto">
          <a:xfrm>
            <a:off x="2555776" y="1733907"/>
            <a:ext cx="1060958" cy="89870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pPr>
            <a:r>
              <a:rPr lang="fr-FR" altLang="fr-FR" sz="2400" dirty="0"/>
              <a:t>1 signe </a:t>
            </a:r>
          </a:p>
          <a:p>
            <a:pPr eaLnBrk="1" hangingPunct="1">
              <a:lnSpc>
                <a:spcPct val="110000"/>
              </a:lnSpc>
            </a:pPr>
            <a:r>
              <a:rPr lang="fr-FR" altLang="fr-FR" sz="2400" dirty="0"/>
              <a:t>gravité</a:t>
            </a:r>
          </a:p>
        </p:txBody>
      </p:sp>
      <p:sp>
        <p:nvSpPr>
          <p:cNvPr id="4112" name="ZoneTexte 26"/>
          <p:cNvSpPr txBox="1">
            <a:spLocks noChangeArrowheads="1"/>
          </p:cNvSpPr>
          <p:nvPr/>
        </p:nvSpPr>
        <p:spPr bwMode="auto">
          <a:xfrm>
            <a:off x="-10898" y="1772816"/>
            <a:ext cx="2422658" cy="89255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Décès dans les 4H</a:t>
            </a:r>
          </a:p>
          <a:p>
            <a:pPr eaLnBrk="1" hangingPunct="1"/>
            <a:r>
              <a:rPr lang="fr-FR" altLang="fr-FR" sz="2800" b="1" dirty="0">
                <a:solidFill>
                  <a:srgbClr val="FF0000"/>
                </a:solidFill>
              </a:rPr>
              <a:t>Urgence</a:t>
            </a:r>
            <a:r>
              <a:rPr lang="fr-FR" altLang="fr-FR" sz="2400" dirty="0"/>
              <a:t> : ATB </a:t>
            </a:r>
          </a:p>
        </p:txBody>
      </p:sp>
      <p:sp>
        <p:nvSpPr>
          <p:cNvPr id="28" name="Organigramme : Décision 27"/>
          <p:cNvSpPr/>
          <p:nvPr/>
        </p:nvSpPr>
        <p:spPr>
          <a:xfrm rot="5400000">
            <a:off x="3589908" y="3634681"/>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9" name="Connecteur droit avec flèche 28"/>
          <p:cNvCxnSpPr/>
          <p:nvPr/>
        </p:nvCxnSpPr>
        <p:spPr>
          <a:xfrm flipH="1">
            <a:off x="2934271" y="3933131"/>
            <a:ext cx="72072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3996308" y="4725144"/>
            <a:ext cx="0" cy="749300"/>
          </a:xfrm>
          <a:prstGeom prst="straightConnector1">
            <a:avLst/>
          </a:prstGeom>
          <a:ln w="50800">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34" name="Organigramme : Décision 33"/>
          <p:cNvSpPr/>
          <p:nvPr/>
        </p:nvSpPr>
        <p:spPr>
          <a:xfrm rot="5400000">
            <a:off x="5445695" y="1839219"/>
            <a:ext cx="836613" cy="595312"/>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39" name="Connecteur droit avec flèche 38"/>
          <p:cNvCxnSpPr>
            <a:endCxn id="4118" idx="0"/>
          </p:cNvCxnSpPr>
          <p:nvPr/>
        </p:nvCxnSpPr>
        <p:spPr>
          <a:xfrm>
            <a:off x="5940152" y="2708920"/>
            <a:ext cx="1260140" cy="64794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8" name="ZoneTexte 39"/>
          <p:cNvSpPr txBox="1">
            <a:spLocks noChangeArrowheads="1"/>
          </p:cNvSpPr>
          <p:nvPr/>
        </p:nvSpPr>
        <p:spPr bwMode="auto">
          <a:xfrm>
            <a:off x="5292080" y="3356868"/>
            <a:ext cx="3816424" cy="1200328"/>
          </a:xfrm>
          <a:prstGeom prst="rect">
            <a:avLst/>
          </a:prstGeom>
          <a:noFill/>
          <a:ln>
            <a:noFill/>
          </a:ln>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t>                     </a:t>
            </a:r>
            <a:r>
              <a:rPr lang="fr-FR" altLang="fr-FR" sz="2400" b="1" dirty="0">
                <a:solidFill>
                  <a:srgbClr val="FF6600"/>
                </a:solidFill>
              </a:rPr>
              <a:t>Virale</a:t>
            </a:r>
          </a:p>
          <a:p>
            <a:pPr algn="just" eaLnBrk="1" hangingPunct="1"/>
            <a:r>
              <a:rPr lang="fr-FR" altLang="fr-FR" sz="2400" dirty="0"/>
              <a:t>Si pas de traitement antiviral</a:t>
            </a:r>
          </a:p>
          <a:p>
            <a:pPr algn="just" eaLnBrk="1" hangingPunct="1"/>
            <a:r>
              <a:rPr lang="fr-FR" altLang="fr-FR" sz="2400" dirty="0"/>
              <a:t>70 % décès dans les 6 mois</a:t>
            </a:r>
          </a:p>
        </p:txBody>
      </p:sp>
      <p:cxnSp>
        <p:nvCxnSpPr>
          <p:cNvPr id="41" name="Connecteur droit avec flèche 40"/>
          <p:cNvCxnSpPr/>
          <p:nvPr/>
        </p:nvCxnSpPr>
        <p:spPr>
          <a:xfrm>
            <a:off x="6248971" y="2147193"/>
            <a:ext cx="647700"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20" name="ZoneTexte 30"/>
          <p:cNvSpPr txBox="1">
            <a:spLocks noChangeArrowheads="1"/>
          </p:cNvSpPr>
          <p:nvPr/>
        </p:nvSpPr>
        <p:spPr bwMode="auto">
          <a:xfrm>
            <a:off x="5436097" y="4348261"/>
            <a:ext cx="3600400" cy="830997"/>
          </a:xfrm>
          <a:prstGeom prst="rect">
            <a:avLst/>
          </a:prstGeom>
          <a:noFill/>
          <a:ln>
            <a:noFill/>
          </a:ln>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400" b="1" dirty="0">
                <a:solidFill>
                  <a:srgbClr val="FF0000"/>
                </a:solidFill>
              </a:rPr>
              <a:t>Urgence diagnostique</a:t>
            </a:r>
          </a:p>
          <a:p>
            <a:pPr algn="ctr" eaLnBrk="1" hangingPunct="1"/>
            <a:r>
              <a:rPr lang="fr-FR" altLang="fr-FR" sz="2400" b="1" dirty="0">
                <a:solidFill>
                  <a:srgbClr val="FF0000"/>
                </a:solidFill>
              </a:rPr>
              <a:t>et thérapeutique</a:t>
            </a:r>
          </a:p>
        </p:txBody>
      </p:sp>
      <p:sp>
        <p:nvSpPr>
          <p:cNvPr id="4121" name="ZoneTexte 26"/>
          <p:cNvSpPr txBox="1">
            <a:spLocks noChangeArrowheads="1"/>
          </p:cNvSpPr>
          <p:nvPr/>
        </p:nvSpPr>
        <p:spPr bwMode="auto">
          <a:xfrm>
            <a:off x="106202" y="3068960"/>
            <a:ext cx="2850259" cy="193899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Bactérienne</a:t>
            </a:r>
          </a:p>
          <a:p>
            <a:pPr eaLnBrk="1" hangingPunct="1"/>
            <a:r>
              <a:rPr lang="fr-FR" altLang="fr-FR" sz="2400" dirty="0"/>
              <a:t>Hospitalisation : </a:t>
            </a:r>
            <a:r>
              <a:rPr lang="fr-FR" altLang="fr-FR" sz="2400" b="1" dirty="0"/>
              <a:t>ATB</a:t>
            </a:r>
          </a:p>
          <a:p>
            <a:pPr eaLnBrk="1" hangingPunct="1"/>
            <a:r>
              <a:rPr lang="fr-FR" altLang="fr-FR" sz="2400" dirty="0"/>
              <a:t>20% mortalité adulte</a:t>
            </a:r>
          </a:p>
          <a:p>
            <a:pPr eaLnBrk="1" hangingPunct="1"/>
            <a:r>
              <a:rPr lang="fr-FR" altLang="fr-FR" sz="2400" dirty="0"/>
              <a:t>10% mortalité enfant</a:t>
            </a:r>
          </a:p>
          <a:p>
            <a:pPr eaLnBrk="1" hangingPunct="1"/>
            <a:r>
              <a:rPr lang="fr-FR" altLang="fr-FR" sz="2400" dirty="0"/>
              <a:t>30% séquelles</a:t>
            </a:r>
          </a:p>
        </p:txBody>
      </p:sp>
      <p:sp>
        <p:nvSpPr>
          <p:cNvPr id="4122" name="ZoneTexte 9"/>
          <p:cNvSpPr txBox="1">
            <a:spLocks noChangeArrowheads="1"/>
          </p:cNvSpPr>
          <p:nvPr/>
        </p:nvSpPr>
        <p:spPr bwMode="auto">
          <a:xfrm>
            <a:off x="6248971" y="1461393"/>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sp>
        <p:nvSpPr>
          <p:cNvPr id="4123" name="ZoneTexte 39"/>
          <p:cNvSpPr txBox="1">
            <a:spLocks noChangeArrowheads="1"/>
          </p:cNvSpPr>
          <p:nvPr/>
        </p:nvSpPr>
        <p:spPr bwMode="auto">
          <a:xfrm>
            <a:off x="7023713" y="1877923"/>
            <a:ext cx="1724751" cy="83099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Bactérienne</a:t>
            </a:r>
          </a:p>
          <a:p>
            <a:pPr algn="just" eaLnBrk="1" hangingPunct="1"/>
            <a:r>
              <a:rPr lang="fr-FR" altLang="fr-FR" sz="2400" dirty="0"/>
              <a:t>ATB</a:t>
            </a:r>
          </a:p>
        </p:txBody>
      </p:sp>
      <p:sp>
        <p:nvSpPr>
          <p:cNvPr id="2" name="ZoneTexte 1">
            <a:extLst>
              <a:ext uri="{FF2B5EF4-FFF2-40B4-BE49-F238E27FC236}">
                <a16:creationId xmlns:a16="http://schemas.microsoft.com/office/drawing/2014/main" id="{EF72B77C-A22B-1342-A363-378BCBBF3699}"/>
              </a:ext>
            </a:extLst>
          </p:cNvPr>
          <p:cNvSpPr txBox="1"/>
          <p:nvPr/>
        </p:nvSpPr>
        <p:spPr>
          <a:xfrm rot="20486642">
            <a:off x="721816" y="5063763"/>
            <a:ext cx="1982274" cy="369332"/>
          </a:xfrm>
          <a:prstGeom prst="rect">
            <a:avLst/>
          </a:prstGeom>
          <a:noFill/>
        </p:spPr>
        <p:txBody>
          <a:bodyPr wrap="none" rtlCol="0">
            <a:spAutoFit/>
          </a:bodyPr>
          <a:lstStyle/>
          <a:p>
            <a:r>
              <a:rPr lang="fr-FR" b="1" dirty="0">
                <a:solidFill>
                  <a:srgbClr val="FF6600"/>
                </a:solidFill>
              </a:rPr>
              <a:t>+/- corticothérapie</a:t>
            </a:r>
          </a:p>
        </p:txBody>
      </p:sp>
    </p:spTree>
    <p:extLst>
      <p:ext uri="{BB962C8B-B14F-4D97-AF65-F5344CB8AC3E}">
        <p14:creationId xmlns:p14="http://schemas.microsoft.com/office/powerpoint/2010/main" val="52445513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70F294A6-E4A7-9C4F-BAD6-D20964681F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984" y="0"/>
            <a:ext cx="8682031" cy="6858000"/>
          </a:xfrm>
          <a:prstGeom prst="rect">
            <a:avLst/>
          </a:prstGeom>
        </p:spPr>
      </p:pic>
    </p:spTree>
    <p:extLst>
      <p:ext uri="{BB962C8B-B14F-4D97-AF65-F5344CB8AC3E}">
        <p14:creationId xmlns:p14="http://schemas.microsoft.com/office/powerpoint/2010/main" val="349264057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22D63CEC-640D-9540-96FA-A93D071F5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2689991"/>
          </a:xfrm>
          <a:prstGeom prst="rect">
            <a:avLst/>
          </a:prstGeom>
        </p:spPr>
      </p:pic>
    </p:spTree>
    <p:extLst>
      <p:ext uri="{BB962C8B-B14F-4D97-AF65-F5344CB8AC3E}">
        <p14:creationId xmlns:p14="http://schemas.microsoft.com/office/powerpoint/2010/main" val="24697971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Une image contenant capture d’écran&#10;&#10;Description générée automatiquement">
            <a:extLst>
              <a:ext uri="{FF2B5EF4-FFF2-40B4-BE49-F238E27FC236}">
                <a16:creationId xmlns:a16="http://schemas.microsoft.com/office/drawing/2014/main" id="{22D63CEC-640D-9540-96FA-A93D071F5E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4624"/>
            <a:ext cx="9144000" cy="2689991"/>
          </a:xfrm>
          <a:prstGeom prst="rect">
            <a:avLst/>
          </a:prstGeom>
        </p:spPr>
      </p:pic>
      <p:grpSp>
        <p:nvGrpSpPr>
          <p:cNvPr id="13" name="Groupe 12">
            <a:extLst>
              <a:ext uri="{FF2B5EF4-FFF2-40B4-BE49-F238E27FC236}">
                <a16:creationId xmlns:a16="http://schemas.microsoft.com/office/drawing/2014/main" id="{D2BC7A3F-AFF3-F548-8F8C-73111233B706}"/>
              </a:ext>
            </a:extLst>
          </p:cNvPr>
          <p:cNvGrpSpPr/>
          <p:nvPr/>
        </p:nvGrpSpPr>
        <p:grpSpPr>
          <a:xfrm>
            <a:off x="0" y="3157747"/>
            <a:ext cx="9144000" cy="3655629"/>
            <a:chOff x="0" y="3157747"/>
            <a:chExt cx="9144000" cy="3655629"/>
          </a:xfrm>
        </p:grpSpPr>
        <p:pic>
          <p:nvPicPr>
            <p:cNvPr id="11" name="Image 10" descr="Une image contenant capture d’écran, oiseau&#10;&#10;Description générée automatiquement">
              <a:extLst>
                <a:ext uri="{FF2B5EF4-FFF2-40B4-BE49-F238E27FC236}">
                  <a16:creationId xmlns:a16="http://schemas.microsoft.com/office/drawing/2014/main" id="{27C7DF8A-F7DA-BB42-BF29-1989C7A97D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157747"/>
              <a:ext cx="9144000" cy="3655629"/>
            </a:xfrm>
            <a:prstGeom prst="rect">
              <a:avLst/>
            </a:prstGeom>
          </p:spPr>
        </p:pic>
        <p:sp>
          <p:nvSpPr>
            <p:cNvPr id="12" name="Rectangle 11">
              <a:extLst>
                <a:ext uri="{FF2B5EF4-FFF2-40B4-BE49-F238E27FC236}">
                  <a16:creationId xmlns:a16="http://schemas.microsoft.com/office/drawing/2014/main" id="{94B48230-A020-8F48-AD18-8C186F364308}"/>
                </a:ext>
              </a:extLst>
            </p:cNvPr>
            <p:cNvSpPr/>
            <p:nvPr/>
          </p:nvSpPr>
          <p:spPr>
            <a:xfrm>
              <a:off x="35496" y="6021288"/>
              <a:ext cx="3600400" cy="792088"/>
            </a:xfrm>
            <a:prstGeom prst="rect">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68265205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BAE234B-9384-3D4F-9165-93699CFD90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512" y="-27384"/>
            <a:ext cx="6408712" cy="1433171"/>
          </a:xfrm>
          <a:prstGeom prst="rect">
            <a:avLst/>
          </a:prstGeom>
        </p:spPr>
      </p:pic>
      <p:pic>
        <p:nvPicPr>
          <p:cNvPr id="5" name="Image 4" descr="Une image contenant capture d’écran&#10;&#10;Description générée automatiquement">
            <a:extLst>
              <a:ext uri="{FF2B5EF4-FFF2-40B4-BE49-F238E27FC236}">
                <a16:creationId xmlns:a16="http://schemas.microsoft.com/office/drawing/2014/main" id="{86CDA4B2-CBB5-1D41-BDB1-7DB2882B331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57044" y="1529408"/>
            <a:ext cx="4515156" cy="5328592"/>
          </a:xfrm>
          <a:prstGeom prst="rect">
            <a:avLst/>
          </a:prstGeom>
        </p:spPr>
      </p:pic>
    </p:spTree>
    <p:extLst>
      <p:ext uri="{BB962C8B-B14F-4D97-AF65-F5344CB8AC3E}">
        <p14:creationId xmlns:p14="http://schemas.microsoft.com/office/powerpoint/2010/main" val="17704640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A2EC35D-253D-3D4F-B554-216499788667}"/>
              </a:ext>
            </a:extLst>
          </p:cNvPr>
          <p:cNvSpPr>
            <a:spLocks noGrp="1"/>
          </p:cNvSpPr>
          <p:nvPr>
            <p:ph type="title"/>
          </p:nvPr>
        </p:nvSpPr>
        <p:spPr>
          <a:xfrm>
            <a:off x="323528" y="2636912"/>
            <a:ext cx="8229600" cy="1143000"/>
          </a:xfrm>
        </p:spPr>
        <p:txBody>
          <a:bodyPr>
            <a:normAutofit/>
          </a:bodyPr>
          <a:lstStyle/>
          <a:p>
            <a:r>
              <a:rPr lang="fr-FR" b="1" dirty="0">
                <a:solidFill>
                  <a:srgbClr val="FF6600"/>
                </a:solidFill>
              </a:rPr>
              <a:t>Cas clinique 2</a:t>
            </a:r>
          </a:p>
        </p:txBody>
      </p:sp>
      <p:sp>
        <p:nvSpPr>
          <p:cNvPr id="3" name="Espace réservé du pied de page 2">
            <a:extLst>
              <a:ext uri="{FF2B5EF4-FFF2-40B4-BE49-F238E27FC236}">
                <a16:creationId xmlns:a16="http://schemas.microsoft.com/office/drawing/2014/main" id="{86A49E64-4CEF-5A45-9B24-827D9256E17F}"/>
              </a:ext>
            </a:extLst>
          </p:cNvPr>
          <p:cNvSpPr>
            <a:spLocks noGrp="1"/>
          </p:cNvSpPr>
          <p:nvPr>
            <p:ph type="ftr" sz="quarter" idx="11"/>
          </p:nvPr>
        </p:nvSpPr>
        <p:spPr/>
        <p:txBody>
          <a:bodyPr/>
          <a:lstStyle/>
          <a:p>
            <a:pPr>
              <a:defRPr/>
            </a:pPr>
            <a:endParaRPr lang="fr-FR"/>
          </a:p>
        </p:txBody>
      </p:sp>
    </p:spTree>
    <p:extLst>
      <p:ext uri="{BB962C8B-B14F-4D97-AF65-F5344CB8AC3E}">
        <p14:creationId xmlns:p14="http://schemas.microsoft.com/office/powerpoint/2010/main" val="6685088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758C041-0491-254C-AFA5-58908192FDAE}"/>
              </a:ext>
            </a:extLst>
          </p:cNvPr>
          <p:cNvSpPr>
            <a:spLocks noGrp="1"/>
          </p:cNvSpPr>
          <p:nvPr>
            <p:ph idx="1"/>
          </p:nvPr>
        </p:nvSpPr>
        <p:spPr>
          <a:xfrm>
            <a:off x="107504" y="136525"/>
            <a:ext cx="8928992" cy="6721475"/>
          </a:xfrm>
          <a:solidFill>
            <a:schemeClr val="bg1"/>
          </a:solidFill>
        </p:spPr>
        <p:txBody>
          <a:bodyPr>
            <a:noAutofit/>
          </a:bodyPr>
          <a:lstStyle/>
          <a:p>
            <a:pPr algn="just"/>
            <a:r>
              <a:rPr lang="fr-FR" sz="2400" dirty="0"/>
              <a:t>Enfant née le 26/08/2020</a:t>
            </a:r>
          </a:p>
          <a:p>
            <a:pPr algn="just"/>
            <a:r>
              <a:rPr lang="fr-FR" sz="2400" b="1" dirty="0"/>
              <a:t>Antécédents personnels </a:t>
            </a:r>
            <a:r>
              <a:rPr lang="fr-FR" sz="2400" dirty="0"/>
              <a:t>: </a:t>
            </a:r>
            <a:r>
              <a:rPr lang="fr-FR" sz="2000" dirty="0"/>
              <a:t>Naissance par voie basse à 41SA avec PN = 3720g Apgar : 10/10</a:t>
            </a:r>
            <a:endParaRPr lang="fr-FR" sz="2400" dirty="0"/>
          </a:p>
          <a:p>
            <a:pPr algn="just"/>
            <a:r>
              <a:rPr lang="fr-FR" sz="2400" b="1" dirty="0"/>
              <a:t>Antécédents familiaux </a:t>
            </a:r>
            <a:r>
              <a:rPr lang="fr-FR" sz="2400" dirty="0"/>
              <a:t>: RAS. </a:t>
            </a:r>
          </a:p>
          <a:p>
            <a:pPr algn="just"/>
            <a:r>
              <a:rPr lang="fr-FR" sz="2400" b="1" dirty="0"/>
              <a:t>Mode de vie </a:t>
            </a:r>
            <a:r>
              <a:rPr lang="fr-FR" sz="2400" dirty="0"/>
              <a:t>: </a:t>
            </a:r>
            <a:r>
              <a:rPr lang="fr-FR" sz="2000" dirty="0"/>
              <a:t>Premier enfant du couple. Allaitement maternel exclusif. </a:t>
            </a:r>
            <a:endParaRPr lang="fr-FR" sz="2400" dirty="0"/>
          </a:p>
          <a:p>
            <a:pPr algn="just"/>
            <a:r>
              <a:rPr lang="fr-FR" sz="2400" b="1" dirty="0"/>
              <a:t>Histoire de la maladie </a:t>
            </a:r>
            <a:r>
              <a:rPr lang="fr-FR" sz="2400" dirty="0"/>
              <a:t>: </a:t>
            </a:r>
          </a:p>
          <a:p>
            <a:pPr marL="0" indent="0" algn="just">
              <a:buNone/>
            </a:pPr>
            <a:r>
              <a:rPr lang="fr-FR" sz="2400" dirty="0"/>
              <a:t>Depuis le 18/09 : diminution des tétées et changement de comportement avec nourrisson plus grognon qu'habituellement. Apparition d’un état fébrile à 39,2°C le 19/09 au matin, sans signe de mauvaise tolérance, motivant la consultation aux urgences. Cassure nette de la courbe de croissance depuis le 15/09 (-350g soit un poids actuel à 3950g).</a:t>
            </a:r>
          </a:p>
          <a:p>
            <a:pPr marL="0" indent="0" algn="just">
              <a:buNone/>
            </a:pPr>
            <a:r>
              <a:rPr lang="fr-FR" sz="2400" dirty="0"/>
              <a:t>Fébrile à 39,7°C avec hémodynamique stable (FC = 200 </a:t>
            </a:r>
            <a:r>
              <a:rPr lang="fr-FR" sz="2400" dirty="0" err="1"/>
              <a:t>bpm</a:t>
            </a:r>
            <a:r>
              <a:rPr lang="fr-FR" sz="2400" dirty="0"/>
              <a:t> en contexte fébrile. Pas de point d'appel infectieux évident retrouvé. Pas de notion de contage infectieux. Enfant initialement geignarde et hyperexcitable. Pas de signe d’HTIC ni de focalisation. Pas de mouvements anormaux.</a:t>
            </a:r>
          </a:p>
          <a:p>
            <a:pPr algn="just"/>
            <a:endParaRPr lang="fr-FR" sz="2400" dirty="0"/>
          </a:p>
          <a:p>
            <a:pPr marL="0" indent="0">
              <a:buNone/>
            </a:pPr>
            <a:endParaRPr lang="fr-FR" sz="2400" dirty="0"/>
          </a:p>
        </p:txBody>
      </p:sp>
      <p:sp>
        <p:nvSpPr>
          <p:cNvPr id="4" name="Espace réservé du pied de page 3">
            <a:extLst>
              <a:ext uri="{FF2B5EF4-FFF2-40B4-BE49-F238E27FC236}">
                <a16:creationId xmlns:a16="http://schemas.microsoft.com/office/drawing/2014/main" id="{8AA192AA-AC17-8E4A-8749-33E81BB85605}"/>
              </a:ext>
            </a:extLst>
          </p:cNvPr>
          <p:cNvSpPr>
            <a:spLocks noGrp="1"/>
          </p:cNvSpPr>
          <p:nvPr>
            <p:ph type="ftr" sz="quarter" idx="11"/>
          </p:nvPr>
        </p:nvSpPr>
        <p:spPr/>
        <p:txBody>
          <a:bodyPr/>
          <a:lstStyle/>
          <a:p>
            <a:pPr>
              <a:defRPr/>
            </a:pPr>
            <a:endParaRPr lang="fr-FR" dirty="0"/>
          </a:p>
        </p:txBody>
      </p:sp>
    </p:spTree>
    <p:extLst>
      <p:ext uri="{BB962C8B-B14F-4D97-AF65-F5344CB8AC3E}">
        <p14:creationId xmlns:p14="http://schemas.microsoft.com/office/powerpoint/2010/main" val="30288900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a:extLst>
              <a:ext uri="{FF2B5EF4-FFF2-40B4-BE49-F238E27FC236}">
                <a16:creationId xmlns:a16="http://schemas.microsoft.com/office/drawing/2014/main" id="{FE9B705E-5ADB-DA4F-B46F-6A12A66B6E62}"/>
              </a:ext>
            </a:extLst>
          </p:cNvPr>
          <p:cNvSpPr>
            <a:spLocks noGrp="1"/>
          </p:cNvSpPr>
          <p:nvPr>
            <p:ph type="ftr" sz="quarter" idx="11"/>
          </p:nvPr>
        </p:nvSpPr>
        <p:spPr/>
        <p:txBody>
          <a:bodyPr/>
          <a:lstStyle/>
          <a:p>
            <a:pPr>
              <a:defRPr/>
            </a:pPr>
            <a:endParaRPr lang="fr-FR"/>
          </a:p>
        </p:txBody>
      </p:sp>
      <p:pic>
        <p:nvPicPr>
          <p:cNvPr id="6" name="Image 5" descr="Une image contenant capture d’écran&#10;&#10;Description générée automatiquement">
            <a:extLst>
              <a:ext uri="{FF2B5EF4-FFF2-40B4-BE49-F238E27FC236}">
                <a16:creationId xmlns:a16="http://schemas.microsoft.com/office/drawing/2014/main" id="{07A08E63-5327-FB4D-AFCD-BE2C4FFAB8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955" y="0"/>
            <a:ext cx="8610501" cy="6858000"/>
          </a:xfrm>
          <a:prstGeom prst="rect">
            <a:avLst/>
          </a:prstGeom>
        </p:spPr>
      </p:pic>
    </p:spTree>
    <p:extLst>
      <p:ext uri="{BB962C8B-B14F-4D97-AF65-F5344CB8AC3E}">
        <p14:creationId xmlns:p14="http://schemas.microsoft.com/office/powerpoint/2010/main" val="1748778950"/>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D684AC70-9958-1245-8794-654D0E2D39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88640"/>
            <a:ext cx="9144000" cy="5564262"/>
          </a:xfrm>
          <a:prstGeom prst="rect">
            <a:avLst/>
          </a:prstGeom>
        </p:spPr>
      </p:pic>
    </p:spTree>
    <p:extLst>
      <p:ext uri="{BB962C8B-B14F-4D97-AF65-F5344CB8AC3E}">
        <p14:creationId xmlns:p14="http://schemas.microsoft.com/office/powerpoint/2010/main" val="3389050576"/>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oiseau&#10;&#10;Description générée automatiquement">
            <a:extLst>
              <a:ext uri="{FF2B5EF4-FFF2-40B4-BE49-F238E27FC236}">
                <a16:creationId xmlns:a16="http://schemas.microsoft.com/office/drawing/2014/main" id="{12B74C43-C24F-2144-9D9A-0DB39F35852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2" y="1700808"/>
            <a:ext cx="9144000" cy="2753645"/>
          </a:xfrm>
          <a:prstGeom prst="rect">
            <a:avLst/>
          </a:prstGeom>
        </p:spPr>
      </p:pic>
    </p:spTree>
    <p:extLst>
      <p:ext uri="{BB962C8B-B14F-4D97-AF65-F5344CB8AC3E}">
        <p14:creationId xmlns:p14="http://schemas.microsoft.com/office/powerpoint/2010/main" val="105965069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10;&#10;Description générée automatiquement">
            <a:extLst>
              <a:ext uri="{FF2B5EF4-FFF2-40B4-BE49-F238E27FC236}">
                <a16:creationId xmlns:a16="http://schemas.microsoft.com/office/drawing/2014/main" id="{F88951EB-F17F-2849-816E-1E88EC156EC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22479"/>
            <a:ext cx="9144000" cy="5990897"/>
          </a:xfrm>
          <a:prstGeom prst="rect">
            <a:avLst/>
          </a:prstGeom>
        </p:spPr>
      </p:pic>
    </p:spTree>
    <p:extLst>
      <p:ext uri="{BB962C8B-B14F-4D97-AF65-F5344CB8AC3E}">
        <p14:creationId xmlns:p14="http://schemas.microsoft.com/office/powerpoint/2010/main" val="30796004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10" descr="http://ts1.mm.bing.net/th?&amp;id=HN.607999960088840003&amp;w=300&amp;h=300&amp;c=0&amp;pid=1.9&amp;rs=0&amp;p=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80063" y="884238"/>
            <a:ext cx="3189287" cy="255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lvl="1" eaLnBrk="1" hangingPunct="1">
              <a:lnSpc>
                <a:spcPct val="90000"/>
              </a:lnSpc>
              <a:defRPr/>
            </a:pPr>
            <a:endParaRPr lang="fr-FR" altLang="fr-FR" sz="2400" b="1" dirty="0">
              <a:solidFill>
                <a:srgbClr val="0000FF"/>
              </a:solidFill>
            </a:endParaRPr>
          </a:p>
          <a:p>
            <a:pPr eaLnBrk="1" hangingPunct="1">
              <a:lnSpc>
                <a:spcPct val="90000"/>
              </a:lnSpc>
              <a:defRPr/>
            </a:pPr>
            <a:r>
              <a:rPr lang="fr-FR" altLang="fr-FR" sz="2400" b="1" dirty="0">
                <a:solidFill>
                  <a:srgbClr val="FF6600"/>
                </a:solidFill>
              </a:rPr>
              <a:t>Syndrome infectieux : fièvre </a:t>
            </a:r>
          </a:p>
          <a:p>
            <a:pPr eaLnBrk="1" hangingPunct="1">
              <a:lnSpc>
                <a:spcPct val="90000"/>
              </a:lnSpc>
              <a:defRPr/>
            </a:pPr>
            <a:r>
              <a:rPr lang="fr-FR" altLang="fr-FR" sz="2400" b="1" dirty="0">
                <a:solidFill>
                  <a:srgbClr val="FF6600"/>
                </a:solidFill>
              </a:rPr>
              <a:t>Syndrome méningé</a:t>
            </a:r>
          </a:p>
          <a:p>
            <a:pPr lvl="1" eaLnBrk="1" hangingPunct="1">
              <a:lnSpc>
                <a:spcPct val="90000"/>
              </a:lnSpc>
              <a:defRPr/>
            </a:pPr>
            <a:r>
              <a:rPr lang="fr-FR" altLang="fr-FR" sz="2400" dirty="0"/>
              <a:t>raideur de nuque</a:t>
            </a:r>
          </a:p>
          <a:p>
            <a:pPr lvl="1" eaLnBrk="1" hangingPunct="1">
              <a:lnSpc>
                <a:spcPct val="90000"/>
              </a:lnSpc>
              <a:defRPr/>
            </a:pPr>
            <a:r>
              <a:rPr lang="fr-FR" altLang="fr-FR" sz="2400" dirty="0"/>
              <a:t>céphalées </a:t>
            </a:r>
          </a:p>
          <a:p>
            <a:pPr lvl="1" eaLnBrk="1" hangingPunct="1">
              <a:lnSpc>
                <a:spcPct val="90000"/>
              </a:lnSpc>
              <a:defRPr/>
            </a:pPr>
            <a:r>
              <a:rPr lang="fr-FR" altLang="fr-FR" sz="2400" dirty="0"/>
              <a:t>vomissements, </a:t>
            </a:r>
          </a:p>
          <a:p>
            <a:pPr lvl="1" eaLnBrk="1" hangingPunct="1">
              <a:lnSpc>
                <a:spcPct val="90000"/>
              </a:lnSpc>
              <a:defRPr/>
            </a:pPr>
            <a:r>
              <a:rPr lang="fr-FR" altLang="fr-FR" sz="2400" dirty="0"/>
              <a:t>photophobie</a:t>
            </a:r>
          </a:p>
          <a:p>
            <a:pPr lvl="1" eaLnBrk="1" hangingPunct="1">
              <a:lnSpc>
                <a:spcPct val="90000"/>
              </a:lnSpc>
              <a:defRPr/>
            </a:pPr>
            <a:r>
              <a:rPr lang="fr-FR" altLang="fr-FR" sz="2400" dirty="0"/>
              <a:t>constipation ou diarrhée</a:t>
            </a:r>
          </a:p>
          <a:p>
            <a:pPr eaLnBrk="1" hangingPunct="1">
              <a:lnSpc>
                <a:spcPct val="90000"/>
              </a:lnSpc>
              <a:defRPr/>
            </a:pPr>
            <a:r>
              <a:rPr lang="fr-FR" altLang="fr-FR" sz="2400" b="1" dirty="0"/>
              <a:t>Purpura  </a:t>
            </a:r>
          </a:p>
          <a:p>
            <a:pPr lvl="1" eaLnBrk="1" hangingPunct="1">
              <a:lnSpc>
                <a:spcPct val="90000"/>
              </a:lnSpc>
              <a:defRPr/>
            </a:pPr>
            <a:r>
              <a:rPr lang="fr-FR" altLang="fr-FR" sz="2400" dirty="0"/>
              <a:t>recherche systématique</a:t>
            </a:r>
          </a:p>
          <a:p>
            <a:pPr lvl="1" eaLnBrk="1" hangingPunct="1">
              <a:lnSpc>
                <a:spcPct val="90000"/>
              </a:lnSpc>
              <a:defRPr/>
            </a:pPr>
            <a:r>
              <a:rPr lang="fr-FR" altLang="fr-FR" sz="2400" b="1" dirty="0">
                <a:solidFill>
                  <a:srgbClr val="FF6600"/>
                </a:solidFill>
              </a:rPr>
              <a:t>urgence vitale </a:t>
            </a:r>
            <a:r>
              <a:rPr lang="fr-FR" altLang="fr-FR" sz="2400" dirty="0"/>
              <a:t>(purpura </a:t>
            </a:r>
            <a:r>
              <a:rPr lang="fr-FR" altLang="fr-FR" sz="2400" dirty="0" err="1"/>
              <a:t>fulminans</a:t>
            </a:r>
            <a:r>
              <a:rPr lang="fr-FR" altLang="fr-FR" sz="2400" dirty="0"/>
              <a:t>)</a:t>
            </a:r>
          </a:p>
          <a:p>
            <a:pPr lvl="1" eaLnBrk="1" hangingPunct="1">
              <a:lnSpc>
                <a:spcPct val="90000"/>
              </a:lnSpc>
              <a:defRPr/>
            </a:pPr>
            <a:r>
              <a:rPr lang="fr-FR" altLang="fr-FR" sz="2400" dirty="0"/>
              <a:t>C3G IV immédiatement</a:t>
            </a:r>
          </a:p>
          <a:p>
            <a:pPr lvl="2" eaLnBrk="1" hangingPunct="1">
              <a:lnSpc>
                <a:spcPct val="90000"/>
              </a:lnSpc>
              <a:defRPr/>
            </a:pPr>
            <a:endParaRPr lang="fr-FR" altLang="fr-FR" b="1" u="sng" dirty="0"/>
          </a:p>
          <a:p>
            <a:pPr lvl="1" eaLnBrk="1" hangingPunct="1">
              <a:lnSpc>
                <a:spcPct val="90000"/>
              </a:lnSpc>
              <a:defRPr/>
            </a:pPr>
            <a:endParaRPr lang="fr-FR" altLang="fr-FR" sz="2400" dirty="0"/>
          </a:p>
          <a:p>
            <a:pPr lvl="1" eaLnBrk="1" hangingPunct="1">
              <a:lnSpc>
                <a:spcPct val="90000"/>
              </a:lnSpc>
              <a:buFontTx/>
              <a:buNone/>
              <a:defRPr/>
            </a:pPr>
            <a:endParaRPr lang="fr-FR" altLang="fr-FR" sz="24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Méningite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6392" name="Picture 8" descr="http://ts1.mm.bing.net/th?&amp;id=HN.608055068810151396&amp;w=300&amp;h=300&amp;c=0&amp;pid=1.9&amp;rs=0&amp;p=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11825" y="4143276"/>
            <a:ext cx="2252663"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691045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F01434C-AE31-DD34-BA88-E86D3E10437F}"/>
              </a:ext>
            </a:extLst>
          </p:cNvPr>
          <p:cNvSpPr txBox="1"/>
          <p:nvPr/>
        </p:nvSpPr>
        <p:spPr>
          <a:xfrm>
            <a:off x="0" y="6488668"/>
            <a:ext cx="8055725" cy="307777"/>
          </a:xfrm>
          <a:prstGeom prst="rect">
            <a:avLst/>
          </a:prstGeom>
          <a:noFill/>
        </p:spPr>
        <p:txBody>
          <a:bodyPr wrap="square">
            <a:spAutoFit/>
          </a:bodyPr>
          <a:lstStyle/>
          <a:p>
            <a:r>
              <a:rPr lang="fr-FR" sz="1400" dirty="0">
                <a:latin typeface="Raleway" pitchFamily="2" charset="77"/>
              </a:rPr>
              <a:t>https://</a:t>
            </a:r>
            <a:r>
              <a:rPr lang="fr-FR" sz="1400" dirty="0" err="1">
                <a:latin typeface="Raleway" pitchFamily="2" charset="77"/>
              </a:rPr>
              <a:t>www.biomerieux.com</a:t>
            </a:r>
            <a:r>
              <a:rPr lang="fr-FR" sz="1400" dirty="0">
                <a:latin typeface="Raleway" pitchFamily="2" charset="77"/>
              </a:rPr>
              <a:t>/us/en/</a:t>
            </a:r>
            <a:r>
              <a:rPr lang="fr-FR" sz="1400" dirty="0" err="1">
                <a:latin typeface="Raleway" pitchFamily="2" charset="77"/>
              </a:rPr>
              <a:t>our-offer</a:t>
            </a:r>
            <a:r>
              <a:rPr lang="fr-FR" sz="1400" dirty="0">
                <a:latin typeface="Raleway" pitchFamily="2" charset="77"/>
              </a:rPr>
              <a:t>/</a:t>
            </a:r>
            <a:r>
              <a:rPr lang="fr-FR" sz="1400" dirty="0" err="1">
                <a:latin typeface="Raleway" pitchFamily="2" charset="77"/>
              </a:rPr>
              <a:t>products</a:t>
            </a:r>
            <a:r>
              <a:rPr lang="fr-FR" sz="1400" dirty="0">
                <a:latin typeface="Raleway" pitchFamily="2" charset="77"/>
              </a:rPr>
              <a:t>/</a:t>
            </a:r>
            <a:r>
              <a:rPr lang="fr-FR" sz="1400" dirty="0" err="1">
                <a:latin typeface="Raleway" pitchFamily="2" charset="77"/>
              </a:rPr>
              <a:t>biofire-torch-system.html</a:t>
            </a:r>
            <a:endParaRPr lang="fr-FR" sz="1400" dirty="0">
              <a:latin typeface="Raleway" pitchFamily="2" charset="77"/>
            </a:endParaRPr>
          </a:p>
        </p:txBody>
      </p:sp>
      <p:sp>
        <p:nvSpPr>
          <p:cNvPr id="4" name="Espace réservé du texte 2">
            <a:extLst>
              <a:ext uri="{FF2B5EF4-FFF2-40B4-BE49-F238E27FC236}">
                <a16:creationId xmlns:a16="http://schemas.microsoft.com/office/drawing/2014/main" id="{9FF457AF-1070-905B-D935-1E466ED11912}"/>
              </a:ext>
            </a:extLst>
          </p:cNvPr>
          <p:cNvSpPr txBox="1">
            <a:spLocks/>
          </p:cNvSpPr>
          <p:nvPr/>
        </p:nvSpPr>
        <p:spPr>
          <a:xfrm>
            <a:off x="107504" y="-27384"/>
            <a:ext cx="5316685" cy="535484"/>
          </a:xfrm>
          <a:prstGeom prst="rect">
            <a:avLst/>
          </a:prstGeom>
        </p:spPr>
        <p:txBody>
          <a:bodyPr/>
          <a:lstStyle>
            <a:lvl1pPr marL="228600" marR="0" indent="-228600" algn="l" defTabSz="914400" rtl="0" eaLnBrk="1" fontAlgn="auto" latinLnBrk="0" hangingPunct="1">
              <a:lnSpc>
                <a:spcPct val="100000"/>
              </a:lnSpc>
              <a:spcBef>
                <a:spcPts val="500"/>
              </a:spcBef>
              <a:spcAft>
                <a:spcPts val="0"/>
              </a:spcAft>
              <a:buClr>
                <a:schemeClr val="bg2"/>
              </a:buClr>
              <a:buSzTx/>
              <a:buFont typeface="Police système"/>
              <a:buChar char="●"/>
              <a:tabLst/>
              <a:defRPr lang="fr-FR" sz="2000" b="0" kern="1200" noProof="0" dirty="0" smtClean="0">
                <a:solidFill>
                  <a:schemeClr val="tx1"/>
                </a:solidFill>
                <a:latin typeface="+mn-lt"/>
                <a:ea typeface="+mn-ea"/>
                <a:cs typeface="Calibri" panose="020F0502020204030204" pitchFamily="34" charset="0"/>
              </a:defRPr>
            </a:lvl1pPr>
            <a:lvl2pPr marL="6858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400" kern="1200">
                <a:solidFill>
                  <a:schemeClr val="tx1"/>
                </a:solidFill>
                <a:latin typeface="+mn-lt"/>
                <a:ea typeface="+mn-ea"/>
                <a:cs typeface="+mn-cs"/>
              </a:defRPr>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3200" b="1" dirty="0">
                <a:solidFill>
                  <a:srgbClr val="FF6600"/>
                </a:solidFill>
              </a:rPr>
              <a:t>J0 Diagnostic moléculaire</a:t>
            </a:r>
          </a:p>
        </p:txBody>
      </p:sp>
      <p:pic>
        <p:nvPicPr>
          <p:cNvPr id="5" name="Image 4" descr="Une image contenant parasurtenseur, conception&#10;&#10;Description générée automatiquement">
            <a:extLst>
              <a:ext uri="{FF2B5EF4-FFF2-40B4-BE49-F238E27FC236}">
                <a16:creationId xmlns:a16="http://schemas.microsoft.com/office/drawing/2014/main" id="{D2D184E2-BADD-7B7A-A67C-013304B13D3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588224" y="2960729"/>
            <a:ext cx="2283770" cy="2628057"/>
          </a:xfrm>
          <a:prstGeom prst="rect">
            <a:avLst/>
          </a:prstGeom>
        </p:spPr>
      </p:pic>
      <p:pic>
        <p:nvPicPr>
          <p:cNvPr id="6" name="Image 5" descr="Une image contenant texte, capture d’écran, Police, logo&#10;&#10;Description générée automatiquement">
            <a:extLst>
              <a:ext uri="{FF2B5EF4-FFF2-40B4-BE49-F238E27FC236}">
                <a16:creationId xmlns:a16="http://schemas.microsoft.com/office/drawing/2014/main" id="{F1566949-07D9-8CFF-F35B-4331A90145E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45866" y="42899"/>
            <a:ext cx="3498134" cy="2017949"/>
          </a:xfrm>
          <a:prstGeom prst="rect">
            <a:avLst/>
          </a:prstGeom>
        </p:spPr>
      </p:pic>
      <p:pic>
        <p:nvPicPr>
          <p:cNvPr id="2" name="Image 1" descr="Une image contenant capture d’écran&#10;&#10;Description générée automatiquement">
            <a:extLst>
              <a:ext uri="{FF2B5EF4-FFF2-40B4-BE49-F238E27FC236}">
                <a16:creationId xmlns:a16="http://schemas.microsoft.com/office/drawing/2014/main" id="{64EF29C1-D0AC-9155-BB92-61621B95FC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73" y="1164376"/>
            <a:ext cx="6006987" cy="5256113"/>
          </a:xfrm>
          <a:prstGeom prst="rect">
            <a:avLst/>
          </a:prstGeom>
          <a:noFill/>
        </p:spPr>
      </p:pic>
    </p:spTree>
    <p:extLst>
      <p:ext uri="{BB962C8B-B14F-4D97-AF65-F5344CB8AC3E}">
        <p14:creationId xmlns:p14="http://schemas.microsoft.com/office/powerpoint/2010/main" val="95414188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re 1"/>
          <p:cNvSpPr>
            <a:spLocks noGrp="1"/>
          </p:cNvSpPr>
          <p:nvPr>
            <p:ph type="title" idx="4294967295"/>
          </p:nvPr>
        </p:nvSpPr>
        <p:spPr>
          <a:xfrm>
            <a:off x="806450" y="115888"/>
            <a:ext cx="8013700" cy="792162"/>
          </a:xfrm>
        </p:spPr>
        <p:txBody>
          <a:bodyPr/>
          <a:lstStyle/>
          <a:p>
            <a:pPr algn="l" eaLnBrk="1" hangingPunct="1"/>
            <a:r>
              <a:rPr lang="fr-FR" altLang="fr-FR" sz="3600">
                <a:solidFill>
                  <a:srgbClr val="595959"/>
                </a:solidFill>
              </a:rPr>
              <a:t>MOTS EN ANGLAIS</a:t>
            </a:r>
          </a:p>
        </p:txBody>
      </p:sp>
      <p:sp>
        <p:nvSpPr>
          <p:cNvPr id="74755" name="Espace réservé du contenu 2"/>
          <p:cNvSpPr>
            <a:spLocks noGrp="1"/>
          </p:cNvSpPr>
          <p:nvPr>
            <p:ph idx="4294967295"/>
          </p:nvPr>
        </p:nvSpPr>
        <p:spPr bwMode="auto">
          <a:xfrm>
            <a:off x="434975" y="1052513"/>
            <a:ext cx="8024813" cy="4751387"/>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eaLnBrk="1" hangingPunct="1">
              <a:buClr>
                <a:srgbClr val="F79646"/>
              </a:buClr>
              <a:buFont typeface="Courier New" pitchFamily="49" charset="0"/>
              <a:buChar char="o"/>
              <a:defRPr/>
            </a:pPr>
            <a:r>
              <a:rPr lang="fr-FR" altLang="fr-FR" sz="2800" dirty="0"/>
              <a:t>LCR : </a:t>
            </a:r>
            <a:r>
              <a:rPr lang="fr-FR" altLang="fr-FR" sz="2800" dirty="0" err="1"/>
              <a:t>cerebrospinal</a:t>
            </a:r>
            <a:r>
              <a:rPr lang="fr-FR" altLang="fr-FR" sz="2800" dirty="0"/>
              <a:t> </a:t>
            </a:r>
            <a:r>
              <a:rPr lang="fr-FR" altLang="fr-FR" sz="2800" dirty="0" err="1"/>
              <a:t>fluid</a:t>
            </a:r>
            <a:r>
              <a:rPr lang="fr-FR" altLang="fr-FR" sz="2800" dirty="0"/>
              <a:t> (CSF)</a:t>
            </a:r>
          </a:p>
          <a:p>
            <a:pPr eaLnBrk="1" hangingPunct="1">
              <a:buClr>
                <a:srgbClr val="F79646"/>
              </a:buClr>
              <a:buFont typeface="Courier New" pitchFamily="49" charset="0"/>
              <a:buChar char="o"/>
              <a:defRPr/>
            </a:pPr>
            <a:r>
              <a:rPr lang="fr-FR" altLang="fr-FR" sz="2800" dirty="0"/>
              <a:t>Oreillon : </a:t>
            </a:r>
            <a:r>
              <a:rPr lang="fr-FR" altLang="fr-FR" sz="2800" dirty="0" err="1"/>
              <a:t>mumps</a:t>
            </a:r>
            <a:endParaRPr lang="fr-FR" altLang="fr-FR" sz="2800" dirty="0"/>
          </a:p>
          <a:p>
            <a:pPr eaLnBrk="1" hangingPunct="1">
              <a:buClr>
                <a:srgbClr val="F79646"/>
              </a:buClr>
              <a:buFont typeface="Courier New" pitchFamily="49" charset="0"/>
              <a:buChar char="o"/>
              <a:defRPr/>
            </a:pPr>
            <a:r>
              <a:rPr lang="fr-FR" altLang="fr-FR" sz="2800" dirty="0"/>
              <a:t>Rougeole : </a:t>
            </a:r>
            <a:r>
              <a:rPr lang="fr-FR" altLang="fr-FR" sz="2800" dirty="0" err="1"/>
              <a:t>measles</a:t>
            </a:r>
            <a:endParaRPr lang="fr-FR" altLang="fr-FR" sz="2800" dirty="0"/>
          </a:p>
          <a:p>
            <a:pPr eaLnBrk="1" hangingPunct="1">
              <a:buClr>
                <a:srgbClr val="F79646"/>
              </a:buClr>
              <a:buFont typeface="Courier New" pitchFamily="49" charset="0"/>
              <a:buChar char="o"/>
              <a:defRPr/>
            </a:pPr>
            <a:r>
              <a:rPr lang="fr-FR" altLang="fr-FR" sz="2800" dirty="0"/>
              <a:t>Nouveau-né : </a:t>
            </a:r>
            <a:r>
              <a:rPr lang="fr-FR" altLang="fr-FR" sz="2800" dirty="0" err="1"/>
              <a:t>newborn</a:t>
            </a:r>
            <a:endParaRPr lang="fr-FR" altLang="fr-FR" sz="2800" dirty="0"/>
          </a:p>
          <a:p>
            <a:pPr eaLnBrk="1" fontAlgn="auto" hangingPunct="1">
              <a:spcAft>
                <a:spcPts val="0"/>
              </a:spcAft>
              <a:buClr>
                <a:schemeClr val="accent6"/>
              </a:buClr>
              <a:buFont typeface="Courier New" pitchFamily="49" charset="0"/>
              <a:buChar char="o"/>
              <a:defRPr/>
            </a:pPr>
            <a:r>
              <a:rPr lang="fr-FR" sz="2800" dirty="0" err="1"/>
              <a:t>Zoonotic</a:t>
            </a:r>
            <a:r>
              <a:rPr lang="fr-FR" sz="2800" dirty="0"/>
              <a:t> </a:t>
            </a:r>
            <a:r>
              <a:rPr lang="fr-FR" sz="2800" dirty="0" err="1"/>
              <a:t>disease</a:t>
            </a:r>
            <a:r>
              <a:rPr lang="fr-FR" sz="2800" dirty="0"/>
              <a:t> (</a:t>
            </a:r>
            <a:r>
              <a:rPr lang="fr-FR" sz="2800" dirty="0" err="1"/>
              <a:t>foxes</a:t>
            </a:r>
            <a:r>
              <a:rPr lang="fr-FR" sz="2800" dirty="0"/>
              <a:t>, </a:t>
            </a:r>
            <a:r>
              <a:rPr lang="fr-FR" sz="2800" dirty="0" err="1"/>
              <a:t>wandering</a:t>
            </a:r>
            <a:r>
              <a:rPr lang="fr-FR" sz="2800" dirty="0"/>
              <a:t> </a:t>
            </a:r>
            <a:r>
              <a:rPr lang="fr-FR" sz="2800" dirty="0" err="1"/>
              <a:t>dogs</a:t>
            </a:r>
            <a:r>
              <a:rPr lang="fr-FR" sz="2800" dirty="0"/>
              <a:t>, bats)</a:t>
            </a:r>
          </a:p>
          <a:p>
            <a:pPr eaLnBrk="1" fontAlgn="auto" hangingPunct="1">
              <a:spcAft>
                <a:spcPts val="0"/>
              </a:spcAft>
              <a:buClr>
                <a:schemeClr val="accent6"/>
              </a:buClr>
              <a:buFont typeface="Courier New" pitchFamily="49" charset="0"/>
              <a:buChar char="o"/>
              <a:defRPr/>
            </a:pPr>
            <a:r>
              <a:rPr lang="fr-FR" sz="2800" dirty="0"/>
              <a:t>Transmission by saliva if skin </a:t>
            </a:r>
            <a:r>
              <a:rPr lang="fr-FR" sz="2800" dirty="0" err="1"/>
              <a:t>lesion</a:t>
            </a:r>
            <a:r>
              <a:rPr lang="fr-FR" sz="2800" dirty="0"/>
              <a:t> (bite, scratch, </a:t>
            </a:r>
            <a:r>
              <a:rPr lang="fr-FR" sz="2800" dirty="0" err="1"/>
              <a:t>licking</a:t>
            </a:r>
            <a:r>
              <a:rPr lang="fr-FR" sz="2800" dirty="0"/>
              <a:t> skin </a:t>
            </a:r>
            <a:r>
              <a:rPr lang="fr-FR" sz="2800" dirty="0" err="1"/>
              <a:t>lesion</a:t>
            </a:r>
            <a:r>
              <a:rPr lang="fr-FR" sz="2800" dirty="0"/>
              <a:t>) or by </a:t>
            </a:r>
            <a:r>
              <a:rPr lang="fr-FR" sz="2800" dirty="0" err="1"/>
              <a:t>aerosol</a:t>
            </a:r>
            <a:r>
              <a:rPr lang="fr-FR" sz="2800" dirty="0"/>
              <a:t> (bats)</a:t>
            </a:r>
          </a:p>
          <a:p>
            <a:pPr eaLnBrk="1" fontAlgn="auto" hangingPunct="1">
              <a:lnSpc>
                <a:spcPct val="130000"/>
              </a:lnSpc>
              <a:spcAft>
                <a:spcPts val="0"/>
              </a:spcAft>
              <a:buClr>
                <a:schemeClr val="accent6"/>
              </a:buClr>
              <a:buFont typeface="Courier New" pitchFamily="49" charset="0"/>
              <a:buChar char="o"/>
              <a:defRPr/>
            </a:pPr>
            <a:r>
              <a:rPr lang="fr-FR" sz="2800" dirty="0" err="1"/>
              <a:t>Avoid</a:t>
            </a:r>
            <a:r>
              <a:rPr lang="fr-FR" sz="2800" dirty="0"/>
              <a:t> </a:t>
            </a:r>
            <a:r>
              <a:rPr lang="fr-FR" sz="2800" dirty="0" err="1"/>
              <a:t>wandering</a:t>
            </a:r>
            <a:r>
              <a:rPr lang="fr-FR" sz="2800" dirty="0"/>
              <a:t> </a:t>
            </a:r>
            <a:r>
              <a:rPr lang="fr-FR" sz="2800" dirty="0" err="1"/>
              <a:t>animals</a:t>
            </a:r>
            <a:r>
              <a:rPr lang="fr-FR" sz="2800" dirty="0"/>
              <a:t> </a:t>
            </a:r>
          </a:p>
          <a:p>
            <a:pPr eaLnBrk="1" fontAlgn="auto" hangingPunct="1">
              <a:lnSpc>
                <a:spcPct val="130000"/>
              </a:lnSpc>
              <a:spcAft>
                <a:spcPts val="0"/>
              </a:spcAft>
              <a:buClr>
                <a:schemeClr val="accent6"/>
              </a:buClr>
              <a:buFont typeface="Courier New" pitchFamily="49" charset="0"/>
              <a:buChar char="o"/>
              <a:defRPr/>
            </a:pPr>
            <a:r>
              <a:rPr lang="fr-FR" altLang="fr-FR" sz="2800" dirty="0" err="1"/>
              <a:t>benign</a:t>
            </a:r>
            <a:r>
              <a:rPr lang="fr-FR" altLang="fr-FR" sz="2800" dirty="0"/>
              <a:t> </a:t>
            </a:r>
            <a:r>
              <a:rPr lang="fr-FR" altLang="fr-FR" sz="2800" dirty="0" err="1"/>
              <a:t>aseptic</a:t>
            </a:r>
            <a:r>
              <a:rPr lang="fr-FR" altLang="fr-FR" sz="2800" dirty="0"/>
              <a:t> </a:t>
            </a:r>
            <a:r>
              <a:rPr lang="fr-FR" altLang="fr-FR" sz="2800" dirty="0" err="1"/>
              <a:t>meningitis</a:t>
            </a:r>
            <a:r>
              <a:rPr lang="fr-FR" altLang="fr-FR" sz="2800" dirty="0"/>
              <a:t> Versus </a:t>
            </a:r>
            <a:r>
              <a:rPr lang="fr-FR" altLang="fr-FR" sz="2800" dirty="0" err="1"/>
              <a:t>severe</a:t>
            </a:r>
            <a:r>
              <a:rPr lang="fr-FR" altLang="fr-FR" sz="2800" dirty="0"/>
              <a:t> </a:t>
            </a:r>
            <a:r>
              <a:rPr lang="fr-FR" altLang="fr-FR" sz="2800" dirty="0" err="1"/>
              <a:t>bacterial</a:t>
            </a:r>
            <a:r>
              <a:rPr lang="fr-FR" altLang="fr-FR" sz="2800" dirty="0"/>
              <a:t> </a:t>
            </a:r>
            <a:r>
              <a:rPr lang="fr-FR" altLang="fr-FR" sz="2800" dirty="0" err="1"/>
              <a:t>meningitis</a:t>
            </a:r>
            <a:endParaRPr lang="fr-FR" altLang="fr-FR" sz="2800" dirty="0"/>
          </a:p>
          <a:p>
            <a:pPr eaLnBrk="1" fontAlgn="auto" hangingPunct="1">
              <a:lnSpc>
                <a:spcPct val="130000"/>
              </a:lnSpc>
              <a:spcAft>
                <a:spcPts val="0"/>
              </a:spcAft>
              <a:buClr>
                <a:schemeClr val="accent6"/>
              </a:buClr>
              <a:buFont typeface="Courier New" pitchFamily="49" charset="0"/>
              <a:buChar char="o"/>
              <a:defRPr/>
            </a:pPr>
            <a:r>
              <a:rPr lang="fr-FR" altLang="fr-FR" sz="2800" dirty="0"/>
              <a:t>Selles : </a:t>
            </a:r>
            <a:r>
              <a:rPr lang="fr-FR" altLang="fr-FR" sz="2800" dirty="0" err="1"/>
              <a:t>stools</a:t>
            </a:r>
            <a:endParaRPr lang="fr-FR" altLang="fr-FR" sz="2800" dirty="0"/>
          </a:p>
          <a:p>
            <a:pPr marL="0" indent="0" eaLnBrk="1" fontAlgn="auto" hangingPunct="1">
              <a:lnSpc>
                <a:spcPct val="130000"/>
              </a:lnSpc>
              <a:spcAft>
                <a:spcPts val="0"/>
              </a:spcAft>
              <a:buClr>
                <a:schemeClr val="accent6"/>
              </a:buClr>
              <a:buFont typeface="Arial" charset="0"/>
              <a:buNone/>
              <a:defRPr/>
            </a:pPr>
            <a:endParaRPr lang="fr-FR" sz="2000" b="1" dirty="0">
              <a:solidFill>
                <a:srgbClr val="008000"/>
              </a:solidFill>
            </a:endParaRPr>
          </a:p>
          <a:p>
            <a:pPr eaLnBrk="1" fontAlgn="auto" hangingPunct="1">
              <a:spcAft>
                <a:spcPts val="0"/>
              </a:spcAft>
              <a:buClr>
                <a:schemeClr val="accent6"/>
              </a:buClr>
              <a:buFont typeface="Courier New" pitchFamily="49" charset="0"/>
              <a:buChar char="o"/>
              <a:defRPr/>
            </a:pPr>
            <a:endParaRPr lang="fr-FR" sz="2200" b="1" dirty="0"/>
          </a:p>
          <a:p>
            <a:pPr eaLnBrk="1" hangingPunct="1">
              <a:buClr>
                <a:srgbClr val="F79646"/>
              </a:buClr>
              <a:buFont typeface="Courier New" pitchFamily="49" charset="0"/>
              <a:buChar char="o"/>
              <a:defRPr/>
            </a:pPr>
            <a:endParaRPr lang="fr-FR" altLang="fr-FR" sz="2200" b="1" dirty="0"/>
          </a:p>
          <a:p>
            <a:pPr eaLnBrk="1" hangingPunct="1">
              <a:lnSpc>
                <a:spcPct val="120000"/>
              </a:lnSpc>
              <a:defRPr/>
            </a:pPr>
            <a:endParaRPr lang="fr-FR" altLang="fr-FR" sz="2200" dirty="0">
              <a:solidFill>
                <a:srgbClr val="0000FF"/>
              </a:solidFill>
            </a:endParaRPr>
          </a:p>
        </p:txBody>
      </p:sp>
      <p:cxnSp>
        <p:nvCxnSpPr>
          <p:cNvPr id="13" name="Connecteur droit 12"/>
          <p:cNvCxnSpPr/>
          <p:nvPr/>
        </p:nvCxnSpPr>
        <p:spPr>
          <a:xfrm>
            <a:off x="395536" y="731838"/>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2709" name="Picture 2" descr="D:\Donnée 2\Monique\Appels à projets 2012-2013\Diaporama LYON EST\-dico-fond-anglais.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25" y="309563"/>
            <a:ext cx="390525" cy="38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5981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a:extLst>
              <a:ext uri="{FF2B5EF4-FFF2-40B4-BE49-F238E27FC236}">
                <a16:creationId xmlns:a16="http://schemas.microsoft.com/office/drawing/2014/main" id="{6F0A9DCA-F7E1-CB40-C5AA-58CCA9F33089}"/>
              </a:ext>
            </a:extLst>
          </p:cNvPr>
          <p:cNvGraphicFramePr>
            <a:graphicFrameLocks noGrp="1"/>
          </p:cNvGraphicFramePr>
          <p:nvPr>
            <p:extLst>
              <p:ext uri="{D42A27DB-BD31-4B8C-83A1-F6EECF244321}">
                <p14:modId xmlns:p14="http://schemas.microsoft.com/office/powerpoint/2010/main" val="1337819816"/>
              </p:ext>
            </p:extLst>
          </p:nvPr>
        </p:nvGraphicFramePr>
        <p:xfrm>
          <a:off x="0" y="-27384"/>
          <a:ext cx="9144000" cy="6552732"/>
        </p:xfrm>
        <a:graphic>
          <a:graphicData uri="http://schemas.openxmlformats.org/drawingml/2006/table">
            <a:tbl>
              <a:tblPr/>
              <a:tblGrid>
                <a:gridCol w="555614">
                  <a:extLst>
                    <a:ext uri="{9D8B030D-6E8A-4147-A177-3AD203B41FA5}">
                      <a16:colId xmlns:a16="http://schemas.microsoft.com/office/drawing/2014/main" val="1391293536"/>
                    </a:ext>
                  </a:extLst>
                </a:gridCol>
                <a:gridCol w="6175365">
                  <a:extLst>
                    <a:ext uri="{9D8B030D-6E8A-4147-A177-3AD203B41FA5}">
                      <a16:colId xmlns:a16="http://schemas.microsoft.com/office/drawing/2014/main" val="88597962"/>
                    </a:ext>
                  </a:extLst>
                </a:gridCol>
                <a:gridCol w="616500">
                  <a:extLst>
                    <a:ext uri="{9D8B030D-6E8A-4147-A177-3AD203B41FA5}">
                      <a16:colId xmlns:a16="http://schemas.microsoft.com/office/drawing/2014/main" val="742931675"/>
                    </a:ext>
                  </a:extLst>
                </a:gridCol>
                <a:gridCol w="1796521">
                  <a:extLst>
                    <a:ext uri="{9D8B030D-6E8A-4147-A177-3AD203B41FA5}">
                      <a16:colId xmlns:a16="http://schemas.microsoft.com/office/drawing/2014/main" val="3321348479"/>
                    </a:ext>
                  </a:extLst>
                </a:gridCol>
              </a:tblGrid>
              <a:tr h="315608">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a:t>
                      </a:r>
                      <a:endParaRPr lang="fr-FR" sz="1200" b="0" i="0" u="none" strike="noStrike">
                        <a:effectLst/>
                        <a:latin typeface="Arial" panose="020B0604020202020204" pitchFamily="34" charset="0"/>
                      </a:endParaRPr>
                    </a:p>
                  </a:txBody>
                  <a:tcPr marL="7337" marR="7337" marT="7337" marB="0" anchor="ctr">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ctr">
                        <a:spcBef>
                          <a:spcPts val="0"/>
                        </a:spcBef>
                        <a:spcAft>
                          <a:spcPts val="0"/>
                        </a:spcAft>
                      </a:pPr>
                      <a:r>
                        <a:rPr lang="fr-FR" sz="1200" b="1" i="0" u="none" strike="noStrike">
                          <a:solidFill>
                            <a:srgbClr val="000000"/>
                          </a:solidFill>
                          <a:effectLst/>
                          <a:latin typeface="Calibri" panose="020F0502020204030204" pitchFamily="34" charset="0"/>
                        </a:rPr>
                        <a:t>Méningites, méningoencéphalites, abcès cérébral chez l'adulte et l'enfant</a:t>
                      </a:r>
                      <a:endParaRPr lang="fr-FR" sz="1200" b="0" i="0" u="none" strike="noStrike">
                        <a:effectLst/>
                        <a:latin typeface="Arial" panose="020B0604020202020204" pitchFamily="34" charset="0"/>
                      </a:endParaRPr>
                    </a:p>
                  </a:txBody>
                  <a:tcPr marL="7337" marR="7337" marT="7337" marB="0" anchor="ctr">
                    <a:lnL>
                      <a:noFill/>
                    </a:lnL>
                    <a:lnR>
                      <a:noFill/>
                    </a:lnR>
                    <a:lnT>
                      <a:noFill/>
                    </a:lnT>
                    <a:lnB w="6350" cap="flat" cmpd="sng" algn="ctr">
                      <a:solidFill>
                        <a:srgbClr val="000000"/>
                      </a:solidFill>
                      <a:prstDash val="solid"/>
                      <a:round/>
                      <a:headEnd type="none" w="med" len="med"/>
                      <a:tailEnd type="none" w="med" len="med"/>
                    </a:lnB>
                    <a:solidFill>
                      <a:srgbClr val="F8CBAD"/>
                    </a:solidFill>
                  </a:tcPr>
                </a:tc>
                <a:tc>
                  <a:txBody>
                    <a:bodyPr/>
                    <a:lstStyle/>
                    <a:p>
                      <a:pPr algn="l" fontAlgn="b">
                        <a:spcBef>
                          <a:spcPts val="0"/>
                        </a:spcBef>
                        <a:spcAft>
                          <a:spcPts val="0"/>
                        </a:spcAft>
                      </a:pPr>
                      <a:endParaRPr lang="fr-FR" sz="1200" b="0" i="0" u="none" strike="noStrike">
                        <a:effectLst/>
                        <a:latin typeface="Arial" panose="020B0604020202020204" pitchFamily="34" charset="0"/>
                      </a:endParaRPr>
                    </a:p>
                  </a:txBody>
                  <a:tcPr marL="7337" marR="7337" marT="7337" marB="0" anchor="b">
                    <a:lnL>
                      <a:noFill/>
                    </a:lnL>
                    <a:lnR>
                      <a:noFill/>
                    </a:lnR>
                    <a:lnT>
                      <a:noFill/>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endParaRPr lang="fr-FR" sz="1200" b="0" i="0" u="none" strike="noStrike">
                        <a:effectLst/>
                        <a:latin typeface="Arial" panose="020B0604020202020204" pitchFamily="34" charset="0"/>
                      </a:endParaRPr>
                    </a:p>
                  </a:txBody>
                  <a:tcPr marL="7337" marR="7337" marT="7337" marB="0" anchor="b">
                    <a:lnL>
                      <a:noFill/>
                    </a:lnL>
                    <a:lnR>
                      <a:noFill/>
                    </a:lnR>
                    <a:lnT>
                      <a:noFill/>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241162"/>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Méningites et méningo-encéphalites infectieuses chez l'adulte et en pédiatrie</a:t>
                      </a:r>
                      <a:r>
                        <a:rPr lang="fr-FR" sz="1200" b="0" i="0" u="none" strike="noStrike" dirty="0">
                          <a:solidFill>
                            <a:srgbClr val="000000"/>
                          </a:solidFill>
                          <a:effectLst/>
                          <a:latin typeface="Calibri" panose="020F0502020204030204" pitchFamily="34" charset="0"/>
                        </a:rPr>
                        <a:t>, </a:t>
                      </a:r>
                      <a:r>
                        <a:rPr lang="fr-FR" sz="1200" b="0" i="0" u="none" strike="noStrike" dirty="0">
                          <a:solidFill>
                            <a:srgbClr val="FF0000"/>
                          </a:solidFill>
                          <a:effectLst/>
                          <a:latin typeface="Calibri" panose="020F0502020204030204" pitchFamily="34" charset="0"/>
                        </a:rPr>
                        <a:t>abcès cérébral</a:t>
                      </a:r>
                      <a:endParaRPr lang="fr-FR" sz="1200" b="0" i="0" u="none" strike="noStrike" dirty="0">
                        <a:solidFill>
                          <a:srgbClr val="FF00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dirty="0">
                          <a:solidFill>
                            <a:srgbClr val="000000"/>
                          </a:solidFill>
                          <a:effectLst/>
                          <a:latin typeface="Calibri" panose="020F0502020204030204" pitchFamily="34" charset="0"/>
                        </a:rPr>
                        <a:t>Rang A</a:t>
                      </a:r>
                      <a:endParaRPr lang="fr-FR" sz="1200" b="0" i="0" u="none" strike="noStrike" dirty="0">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dirty="0">
                          <a:solidFill>
                            <a:srgbClr val="000000"/>
                          </a:solidFill>
                          <a:effectLst/>
                          <a:latin typeface="Calibri" panose="020F0502020204030204" pitchFamily="34" charset="0"/>
                        </a:rPr>
                        <a:t>Définition</a:t>
                      </a:r>
                      <a:endParaRPr lang="fr-FR" sz="1200" b="0" i="0" u="none" strike="noStrike" dirty="0">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3583098448"/>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151.2</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Savoir suspecter cliniquement un syndrome méningé fébrile et connaitre les particularités sémiologiques en fonction du terrain (enfant, personne âgée)</a:t>
                      </a:r>
                      <a:endParaRPr lang="fr-FR" sz="1200" b="1" i="0" u="none" strike="noStrike" dirty="0">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Diagnostic positif</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6174807"/>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151.3</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Savoir identifier les éléments d'un syndrome </a:t>
                      </a:r>
                      <a:r>
                        <a:rPr lang="fr-FR" sz="1200" b="1" i="0" u="none" strike="noStrike" dirty="0" err="1">
                          <a:solidFill>
                            <a:srgbClr val="00B050"/>
                          </a:solidFill>
                          <a:effectLst/>
                          <a:latin typeface="Calibri" panose="020F0502020204030204" pitchFamily="34" charset="0"/>
                        </a:rPr>
                        <a:t>encéphalitique</a:t>
                      </a:r>
                      <a:r>
                        <a:rPr lang="fr-FR" sz="1200" b="1" i="0" u="none" strike="noStrike" dirty="0">
                          <a:solidFill>
                            <a:srgbClr val="00B050"/>
                          </a:solidFill>
                          <a:effectLst/>
                          <a:latin typeface="Calibri" panose="020F0502020204030204" pitchFamily="34" charset="0"/>
                        </a:rPr>
                        <a:t> et savoir évoquer une méningo-encéphalite herpétique</a:t>
                      </a:r>
                      <a:endParaRPr lang="fr-FR" sz="1200" b="1" i="0" u="none" strike="noStrike" dirty="0">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Diagnostic positif</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176324452"/>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151.4</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6600"/>
                          </a:solidFill>
                          <a:effectLst/>
                          <a:latin typeface="Calibri" panose="020F0502020204030204" pitchFamily="34" charset="0"/>
                        </a:rPr>
                        <a:t>Connaître les caractéristiques cliniques détaillées des différentes étiologies infectieuses des méningites purulentes chez l'enfant et l'adulte</a:t>
                      </a:r>
                      <a:endParaRPr lang="fr-FR" sz="1200" b="0" i="0" u="none" strike="noStrike" dirty="0">
                        <a:solidFill>
                          <a:srgbClr val="FF66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Diagnostic positif</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1420031167"/>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151.5</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0000"/>
                          </a:solidFill>
                          <a:effectLst/>
                          <a:latin typeface="Calibri" panose="020F0502020204030204" pitchFamily="34" charset="0"/>
                        </a:rPr>
                        <a:t>Savoir suspecter cliniquement un abcès cérébral</a:t>
                      </a:r>
                      <a:endParaRPr lang="fr-FR" sz="1200" b="0" i="0" u="none" strike="noStrike" dirty="0">
                        <a:solidFill>
                          <a:srgbClr val="FF00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Diagnostic positif</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92693848"/>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151.6</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Connaître les éléments de physiopathologie des méningites, des méningo-encéphalites </a:t>
                      </a:r>
                      <a:r>
                        <a:rPr lang="fr-FR" sz="1200" b="0" i="0" u="none" strike="noStrike" dirty="0">
                          <a:solidFill>
                            <a:srgbClr val="000000"/>
                          </a:solidFill>
                          <a:effectLst/>
                          <a:latin typeface="Calibri" panose="020F0502020204030204" pitchFamily="34" charset="0"/>
                        </a:rPr>
                        <a:t>et des </a:t>
                      </a:r>
                      <a:r>
                        <a:rPr lang="fr-FR" sz="1200" b="0" i="0" u="none" strike="noStrike" dirty="0">
                          <a:solidFill>
                            <a:srgbClr val="FF0000"/>
                          </a:solidFill>
                          <a:effectLst/>
                          <a:latin typeface="Calibri" panose="020F0502020204030204" pitchFamily="34" charset="0"/>
                        </a:rPr>
                        <a:t>abcès cérébraux</a:t>
                      </a:r>
                      <a:endParaRPr lang="fr-FR" sz="1200" b="0" i="0" u="none" strike="noStrike" dirty="0">
                        <a:solidFill>
                          <a:srgbClr val="FF00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FFFFFF"/>
                          </a:solidFill>
                          <a:effectLst/>
                          <a:latin typeface="Calibri" panose="020F0502020204030204" pitchFamily="34" charset="0"/>
                        </a:rPr>
                        <a:t>Physiopathologie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5050"/>
                    </a:solidFill>
                  </a:tcPr>
                </a:tc>
                <a:extLst>
                  <a:ext uri="{0D108BD9-81ED-4DB2-BD59-A6C34878D82A}">
                    <a16:rowId xmlns:a16="http://schemas.microsoft.com/office/drawing/2014/main" val="1958579106"/>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151.7</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Connaitre les principales étiologies et l'épidémiologie bactériennes et virales des méningites en fonction de l'analyse cytochimique du liquide cérébro-spinal (LCS) et de l'âge du patient</a:t>
                      </a:r>
                      <a:endParaRPr lang="fr-FR" sz="1200" b="1" i="0" u="none" strike="noStrike" dirty="0">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Etiologies</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00"/>
                    </a:solidFill>
                  </a:tcPr>
                </a:tc>
                <a:extLst>
                  <a:ext uri="{0D108BD9-81ED-4DB2-BD59-A6C34878D82A}">
                    <a16:rowId xmlns:a16="http://schemas.microsoft.com/office/drawing/2014/main" val="2443250877"/>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151.8</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Connaître les principales étiologies et l'épidémiologie infectieuses des méningo-encéphalites</a:t>
                      </a:r>
                      <a:endParaRPr lang="fr-FR" sz="1200" b="1" i="0" u="none" strike="noStrike" dirty="0">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Etiologies</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00"/>
                    </a:solidFill>
                  </a:tcPr>
                </a:tc>
                <a:extLst>
                  <a:ext uri="{0D108BD9-81ED-4DB2-BD59-A6C34878D82A}">
                    <a16:rowId xmlns:a16="http://schemas.microsoft.com/office/drawing/2014/main" val="1520542127"/>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151.9</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0000"/>
                          </a:solidFill>
                          <a:effectLst/>
                          <a:latin typeface="Calibri" panose="020F0502020204030204" pitchFamily="34" charset="0"/>
                        </a:rPr>
                        <a:t>Savoir citer les principales étiologies infectieuses des abcès cérébraux</a:t>
                      </a:r>
                      <a:endParaRPr lang="fr-FR" sz="1200" b="0" i="0" u="none" strike="noStrike" dirty="0">
                        <a:solidFill>
                          <a:srgbClr val="FF00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Etiologies</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CC00"/>
                    </a:solidFill>
                  </a:tcPr>
                </a:tc>
                <a:extLst>
                  <a:ext uri="{0D108BD9-81ED-4DB2-BD59-A6C34878D82A}">
                    <a16:rowId xmlns:a16="http://schemas.microsoft.com/office/drawing/2014/main" val="2021854188"/>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151.10</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6600"/>
                          </a:solidFill>
                          <a:effectLst/>
                          <a:latin typeface="Calibri" panose="020F0502020204030204" pitchFamily="34" charset="0"/>
                        </a:rPr>
                        <a:t>Indication d'une ponction lombaire</a:t>
                      </a:r>
                      <a:endParaRPr lang="fr-FR" sz="1200" b="0" i="0" u="none" strike="noStrike" dirty="0">
                        <a:solidFill>
                          <a:srgbClr val="FF66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FFFFFF"/>
                          </a:solidFill>
                          <a:effectLst/>
                          <a:latin typeface="Calibri" panose="020F0502020204030204" pitchFamily="34" charset="0"/>
                        </a:rPr>
                        <a:t>Examens complémentaires</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extLst>
                  <a:ext uri="{0D108BD9-81ED-4DB2-BD59-A6C34878D82A}">
                    <a16:rowId xmlns:a16="http://schemas.microsoft.com/office/drawing/2014/main" val="2971899131"/>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151.11</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0000"/>
                          </a:solidFill>
                          <a:effectLst/>
                          <a:latin typeface="Calibri" panose="020F0502020204030204" pitchFamily="34" charset="0"/>
                        </a:rPr>
                        <a:t>Indication et objectifs des examens d'imagerie devant une suspicion de méningite, d'une encéphalite ou d'un abcès</a:t>
                      </a:r>
                      <a:endParaRPr lang="fr-FR" sz="1200" b="0" i="0" u="none" strike="noStrike" dirty="0">
                        <a:solidFill>
                          <a:srgbClr val="FF00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FFFFFF"/>
                          </a:solidFill>
                          <a:effectLst/>
                          <a:latin typeface="Calibri" panose="020F0502020204030204" pitchFamily="34" charset="0"/>
                        </a:rPr>
                        <a:t>Examens complémentaires</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6600"/>
                    </a:solidFill>
                  </a:tcPr>
                </a:tc>
                <a:extLst>
                  <a:ext uri="{0D108BD9-81ED-4DB2-BD59-A6C34878D82A}">
                    <a16:rowId xmlns:a16="http://schemas.microsoft.com/office/drawing/2014/main" val="4150889313"/>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151.12</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0" i="0" u="none" strike="noStrike" dirty="0">
                          <a:solidFill>
                            <a:srgbClr val="FF6600"/>
                          </a:solidFill>
                          <a:effectLst/>
                          <a:latin typeface="Calibri" panose="020F0502020204030204" pitchFamily="34" charset="0"/>
                        </a:rPr>
                        <a:t>Connaitre les signes cliniques de gravité d'une méningite</a:t>
                      </a:r>
                      <a:endParaRPr lang="fr-FR" sz="1200" b="0" i="0" u="none" strike="noStrike" dirty="0">
                        <a:solidFill>
                          <a:srgbClr val="FF660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Identifier une urgence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4135386679"/>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151.13</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Savoir identifier un purpura fulminans</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Identifier une urgence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extLst>
                  <a:ext uri="{0D108BD9-81ED-4DB2-BD59-A6C34878D82A}">
                    <a16:rowId xmlns:a16="http://schemas.microsoft.com/office/drawing/2014/main" val="2571545376"/>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151.14</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Connaitre la prise en charge thérapeutique d'un purpura fulminans</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Prise en charge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782784823"/>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151.15</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Connaître la prise en charge immédiate en cas de suspicion de méningite</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Prise en charge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484732407"/>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151.16</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Connaitre les indications et les modalités de l'antibiothérapie probabiliste devant une méningite présumée bactérienne</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Prise en charge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2270569607"/>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151.17</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Connaitre la prise en charge thérapeutique des méningites infectieuses non purulentes</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Prise en charge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703702470"/>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151.18</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Connaître la conduite à tenir immédiate en cas de suspicion de méningo-encéphalite herpétique</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B0F0"/>
                          </a:solidFill>
                          <a:effectLst/>
                          <a:latin typeface="Calibri" panose="020F0502020204030204" pitchFamily="34" charset="0"/>
                        </a:rPr>
                        <a:t>Rang B</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Prise en charge</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val="1251707064"/>
                  </a:ext>
                </a:extLst>
              </a:tr>
              <a:tr h="426452">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151.19</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a:solidFill>
                            <a:srgbClr val="00B050"/>
                          </a:solidFill>
                          <a:effectLst/>
                          <a:latin typeface="Calibri" panose="020F0502020204030204" pitchFamily="34" charset="0"/>
                        </a:rPr>
                        <a:t>Connaitre les mesures générales à prendre pour la personne atteinte et son entourage en cas d'infection invasive à méningocoque</a:t>
                      </a:r>
                      <a:endParaRPr lang="fr-FR" sz="1200" b="1" i="0" u="none" strike="noStrike">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Suivi et/ou pronostic</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99FF"/>
                    </a:solidFill>
                  </a:tcPr>
                </a:tc>
                <a:extLst>
                  <a:ext uri="{0D108BD9-81ED-4DB2-BD59-A6C34878D82A}">
                    <a16:rowId xmlns:a16="http://schemas.microsoft.com/office/drawing/2014/main" val="2639395833"/>
                  </a:ext>
                </a:extLst>
              </a:tr>
              <a:tr h="235459">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151.20</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spcBef>
                          <a:spcPts val="0"/>
                        </a:spcBef>
                        <a:spcAft>
                          <a:spcPts val="0"/>
                        </a:spcAft>
                      </a:pPr>
                      <a:r>
                        <a:rPr lang="fr-FR" sz="1200" b="1" i="0" u="none" strike="noStrike" dirty="0">
                          <a:solidFill>
                            <a:srgbClr val="00B050"/>
                          </a:solidFill>
                          <a:effectLst/>
                          <a:latin typeface="Calibri" panose="020F0502020204030204" pitchFamily="34" charset="0"/>
                        </a:rPr>
                        <a:t>Méningites et méningo-encéphalites infectieuses chez le nouveau-né et le nourrisson</a:t>
                      </a:r>
                      <a:endParaRPr lang="fr-FR" sz="1200" b="1" i="0" u="none" strike="noStrike" dirty="0">
                        <a:solidFill>
                          <a:srgbClr val="00B050"/>
                        </a:solidFill>
                        <a:effectLst/>
                        <a:latin typeface="Arial" panose="020B0604020202020204" pitchFamily="34" charset="0"/>
                      </a:endParaRPr>
                    </a:p>
                  </a:txBody>
                  <a:tcPr marL="7337" marR="7337" marT="7337"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a:solidFill>
                            <a:srgbClr val="000000"/>
                          </a:solidFill>
                          <a:effectLst/>
                          <a:latin typeface="Calibri" panose="020F0502020204030204" pitchFamily="34" charset="0"/>
                        </a:rPr>
                        <a:t>Rang A</a:t>
                      </a:r>
                      <a:endParaRPr lang="fr-FR" sz="1200" b="0" i="0" u="none" strike="noStrike">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spcBef>
                          <a:spcPts val="0"/>
                        </a:spcBef>
                        <a:spcAft>
                          <a:spcPts val="0"/>
                        </a:spcAft>
                      </a:pPr>
                      <a:r>
                        <a:rPr lang="fr-FR" sz="1200" b="1" i="0" u="none" strike="noStrike" dirty="0">
                          <a:solidFill>
                            <a:srgbClr val="000000"/>
                          </a:solidFill>
                          <a:effectLst/>
                          <a:latin typeface="Calibri" panose="020F0502020204030204" pitchFamily="34" charset="0"/>
                        </a:rPr>
                        <a:t>Définition</a:t>
                      </a:r>
                      <a:endParaRPr lang="fr-FR" sz="1200" b="0" i="0" u="none" strike="noStrike" dirty="0">
                        <a:effectLst/>
                        <a:latin typeface="Arial" panose="020B0604020202020204" pitchFamily="34" charset="0"/>
                      </a:endParaRPr>
                    </a:p>
                  </a:txBody>
                  <a:tcPr marL="7337" marR="7337" marT="7337"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579697650"/>
                  </a:ext>
                </a:extLst>
              </a:tr>
            </a:tbl>
          </a:graphicData>
        </a:graphic>
      </p:graphicFrame>
      <p:sp>
        <p:nvSpPr>
          <p:cNvPr id="3" name="Rectangle 2">
            <a:extLst>
              <a:ext uri="{FF2B5EF4-FFF2-40B4-BE49-F238E27FC236}">
                <a16:creationId xmlns:a16="http://schemas.microsoft.com/office/drawing/2014/main" id="{3C7D5895-7AAE-4B64-85B7-56AA7B8EF89A}"/>
              </a:ext>
            </a:extLst>
          </p:cNvPr>
          <p:cNvSpPr/>
          <p:nvPr/>
        </p:nvSpPr>
        <p:spPr>
          <a:xfrm>
            <a:off x="3239852" y="6597353"/>
            <a:ext cx="2304256" cy="210565"/>
          </a:xfrm>
          <a:prstGeom prst="rect">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000000"/>
                </a:solidFill>
              </a:rPr>
              <a:t>Partiellement traité</a:t>
            </a:r>
          </a:p>
        </p:txBody>
      </p:sp>
      <p:sp>
        <p:nvSpPr>
          <p:cNvPr id="4" name="Rectangle 3">
            <a:extLst>
              <a:ext uri="{FF2B5EF4-FFF2-40B4-BE49-F238E27FC236}">
                <a16:creationId xmlns:a16="http://schemas.microsoft.com/office/drawing/2014/main" id="{5857792D-E67B-3E06-711D-9DDB6166743B}"/>
              </a:ext>
            </a:extLst>
          </p:cNvPr>
          <p:cNvSpPr/>
          <p:nvPr/>
        </p:nvSpPr>
        <p:spPr>
          <a:xfrm>
            <a:off x="1259632" y="6611046"/>
            <a:ext cx="1332148" cy="183181"/>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000000"/>
                </a:solidFill>
              </a:rPr>
              <a:t>traité</a:t>
            </a:r>
          </a:p>
        </p:txBody>
      </p:sp>
      <p:sp>
        <p:nvSpPr>
          <p:cNvPr id="5" name="Rectangle 4">
            <a:extLst>
              <a:ext uri="{FF2B5EF4-FFF2-40B4-BE49-F238E27FC236}">
                <a16:creationId xmlns:a16="http://schemas.microsoft.com/office/drawing/2014/main" id="{1E3B53C7-B160-3DF7-002A-A70AD1375819}"/>
              </a:ext>
            </a:extLst>
          </p:cNvPr>
          <p:cNvSpPr/>
          <p:nvPr/>
        </p:nvSpPr>
        <p:spPr>
          <a:xfrm>
            <a:off x="6948264" y="6597352"/>
            <a:ext cx="1296144" cy="210565"/>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solidFill>
                  <a:srgbClr val="000000"/>
                </a:solidFill>
              </a:rPr>
              <a:t>Non traité</a:t>
            </a:r>
          </a:p>
        </p:txBody>
      </p:sp>
    </p:spTree>
    <p:extLst>
      <p:ext uri="{BB962C8B-B14F-4D97-AF65-F5344CB8AC3E}">
        <p14:creationId xmlns:p14="http://schemas.microsoft.com/office/powerpoint/2010/main" val="141759240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611560" y="465790"/>
            <a:ext cx="6172200" cy="594122"/>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fr-FR" sz="3600" dirty="0">
                <a:solidFill>
                  <a:schemeClr val="tx1">
                    <a:lumMod val="65000"/>
                    <a:lumOff val="35000"/>
                  </a:schemeClr>
                </a:solidFill>
                <a:cs typeface="Arial" pitchFamily="34" charset="0"/>
              </a:rPr>
              <a:t>Référentiels</a:t>
            </a:r>
          </a:p>
        </p:txBody>
      </p:sp>
      <p:cxnSp>
        <p:nvCxnSpPr>
          <p:cNvPr id="3" name="Connecteur droit 2"/>
          <p:cNvCxnSpPr>
            <a:cxnSpLocks/>
          </p:cNvCxnSpPr>
          <p:nvPr/>
        </p:nvCxnSpPr>
        <p:spPr>
          <a:xfrm>
            <a:off x="700327" y="1268760"/>
            <a:ext cx="730067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4" name="Rectangle 3"/>
          <p:cNvSpPr txBox="1">
            <a:spLocks noChangeArrowheads="1"/>
          </p:cNvSpPr>
          <p:nvPr/>
        </p:nvSpPr>
        <p:spPr bwMode="auto">
          <a:xfrm>
            <a:off x="323528" y="1477609"/>
            <a:ext cx="8496945" cy="4437968"/>
          </a:xfrm>
          <a:prstGeom prst="rect">
            <a:avLst/>
          </a:prstGeom>
          <a:solidFill>
            <a:schemeClr val="bg1"/>
          </a:solidFill>
          <a:ln>
            <a:noFill/>
          </a:ln>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342900" indent="-342900" algn="just">
              <a:lnSpc>
                <a:spcPct val="110000"/>
              </a:lnSpc>
              <a:buFont typeface="Arial" panose="020B0604020202020204" pitchFamily="34" charset="0"/>
              <a:buChar char="•"/>
            </a:pPr>
            <a:r>
              <a:rPr lang="fr-FR" sz="2400" b="1" dirty="0" err="1"/>
              <a:t>Pilly</a:t>
            </a:r>
            <a:r>
              <a:rPr lang="fr-FR" sz="2400" b="1" dirty="0"/>
              <a:t> </a:t>
            </a:r>
            <a:r>
              <a:rPr lang="fr-FR" sz="2400" dirty="0"/>
              <a:t>(Société de Pathologie Infectieuse de Langue </a:t>
            </a:r>
            <a:r>
              <a:rPr lang="fr-FR" sz="2400" dirty="0" err="1"/>
              <a:t>Francaise</a:t>
            </a:r>
            <a:r>
              <a:rPr lang="fr-FR" sz="2400" dirty="0"/>
              <a:t>, Collège des Universitaires des Maladies Infectieuses et Tropicales)</a:t>
            </a:r>
          </a:p>
          <a:p>
            <a:pPr marL="342900" indent="-342900" algn="just">
              <a:lnSpc>
                <a:spcPct val="110000"/>
              </a:lnSpc>
              <a:buFont typeface="Arial" panose="020B0604020202020204" pitchFamily="34" charset="0"/>
              <a:buChar char="•"/>
            </a:pPr>
            <a:r>
              <a:rPr lang="fr-FR" sz="2400" b="1" dirty="0"/>
              <a:t>Conférence de consensus: </a:t>
            </a:r>
            <a:r>
              <a:rPr lang="fr-FR" sz="2400" dirty="0"/>
              <a:t>Prise en charge des méningites bactériennes aigues communautaires. Actualisation 2017 SPILF</a:t>
            </a:r>
          </a:p>
          <a:p>
            <a:pPr marL="342900" indent="-342900" algn="just">
              <a:lnSpc>
                <a:spcPct val="110000"/>
              </a:lnSpc>
              <a:buFont typeface="Arial" panose="020B0604020202020204" pitchFamily="34" charset="0"/>
              <a:buChar char="•"/>
            </a:pPr>
            <a:r>
              <a:rPr lang="fr-FR" sz="2400" b="1" dirty="0"/>
              <a:t>Recommandations: </a:t>
            </a:r>
            <a:r>
              <a:rPr lang="fr-FR" sz="2400" dirty="0"/>
              <a:t>Encéphalites infectieuses aigues de l’adulte SPILF 2017</a:t>
            </a:r>
          </a:p>
          <a:p>
            <a:pPr marL="342900" indent="-342900" algn="just">
              <a:lnSpc>
                <a:spcPct val="110000"/>
              </a:lnSpc>
              <a:buFont typeface="Arial" panose="020B0604020202020204" pitchFamily="34" charset="0"/>
              <a:buChar char="•"/>
            </a:pPr>
            <a:r>
              <a:rPr lang="fr-FR" sz="2400" b="1" dirty="0"/>
              <a:t>Instructions DGOS:  </a:t>
            </a:r>
            <a:r>
              <a:rPr lang="fr-FR" sz="2400" dirty="0"/>
              <a:t>27/07/2018 relative à la prophylaxie des infections invasives à méningocoque</a:t>
            </a:r>
          </a:p>
          <a:p>
            <a:pPr marL="257175" indent="-257175" algn="just">
              <a:lnSpc>
                <a:spcPct val="110000"/>
              </a:lnSpc>
              <a:buFont typeface="Arial" panose="020B0604020202020204" pitchFamily="34" charset="0"/>
              <a:buChar char="•"/>
            </a:pPr>
            <a:r>
              <a:rPr lang="fr-FR" sz="2400" b="1" dirty="0"/>
              <a:t>Vidéo de ponction Lombaire NEJM :</a:t>
            </a:r>
          </a:p>
          <a:p>
            <a:pPr algn="just">
              <a:lnSpc>
                <a:spcPct val="110000"/>
              </a:lnSpc>
            </a:pPr>
            <a:r>
              <a:rPr lang="fr-FR" sz="2400" b="1" dirty="0"/>
              <a:t> </a:t>
            </a:r>
            <a:r>
              <a:rPr lang="fr-FR" sz="2400" dirty="0">
                <a:hlinkClick r:id="rId2"/>
              </a:rPr>
              <a:t>https://www.youtube.com/watch?v=CKLpIDhuJrE</a:t>
            </a:r>
            <a:endParaRPr lang="fr-FR" sz="2400" b="1" dirty="0"/>
          </a:p>
          <a:p>
            <a:pPr marL="257175" indent="-257175" algn="just">
              <a:lnSpc>
                <a:spcPct val="110000"/>
              </a:lnSpc>
              <a:buFont typeface="Arial" panose="020B0604020202020204" pitchFamily="34" charset="0"/>
              <a:buChar char="•"/>
            </a:pPr>
            <a:endParaRPr lang="fr-FR" sz="2400" b="1" dirty="0"/>
          </a:p>
        </p:txBody>
      </p:sp>
    </p:spTree>
    <p:extLst>
      <p:ext uri="{BB962C8B-B14F-4D97-AF65-F5344CB8AC3E}">
        <p14:creationId xmlns:p14="http://schemas.microsoft.com/office/powerpoint/2010/main" val="416036610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txBox="1">
            <a:spLocks/>
          </p:cNvSpPr>
          <p:nvPr/>
        </p:nvSpPr>
        <p:spPr>
          <a:xfrm>
            <a:off x="1907704" y="404664"/>
            <a:ext cx="5616624" cy="594122"/>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defRPr/>
            </a:pPr>
            <a:r>
              <a:rPr lang="fr-FR" sz="3600" b="1" dirty="0">
                <a:cs typeface="Arial" pitchFamily="34" charset="0"/>
              </a:rPr>
              <a:t>Accéder au E-POPI aux HCL</a:t>
            </a:r>
          </a:p>
        </p:txBody>
      </p:sp>
      <p:pic>
        <p:nvPicPr>
          <p:cNvPr id="5" name="Image 4">
            <a:extLst>
              <a:ext uri="{FF2B5EF4-FFF2-40B4-BE49-F238E27FC236}">
                <a16:creationId xmlns:a16="http://schemas.microsoft.com/office/drawing/2014/main" id="{ABC95C3D-D229-4033-9EC1-7C7BD8144976}"/>
              </a:ext>
            </a:extLst>
          </p:cNvPr>
          <p:cNvPicPr>
            <a:picLocks noChangeAspect="1"/>
          </p:cNvPicPr>
          <p:nvPr/>
        </p:nvPicPr>
        <p:blipFill>
          <a:blip r:embed="rId2"/>
          <a:stretch>
            <a:fillRect/>
          </a:stretch>
        </p:blipFill>
        <p:spPr>
          <a:xfrm>
            <a:off x="107504" y="1124744"/>
            <a:ext cx="8749055" cy="4851926"/>
          </a:xfrm>
          <a:prstGeom prst="rect">
            <a:avLst/>
          </a:prstGeom>
        </p:spPr>
      </p:pic>
    </p:spTree>
    <p:extLst>
      <p:ext uri="{BB962C8B-B14F-4D97-AF65-F5344CB8AC3E}">
        <p14:creationId xmlns:p14="http://schemas.microsoft.com/office/powerpoint/2010/main" val="344443129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3394" y="332656"/>
            <a:ext cx="3097212" cy="792162"/>
          </a:xfrm>
        </p:spPr>
        <p:txBody>
          <a:bodyPr>
            <a:normAutofit fontScale="90000"/>
          </a:bodyPr>
          <a:lstStyle/>
          <a:p>
            <a:pPr algn="l"/>
            <a:r>
              <a:rPr lang="fr-FR" sz="4000" b="1" dirty="0">
                <a:solidFill>
                  <a:schemeClr val="tx1">
                    <a:lumMod val="65000"/>
                    <a:lumOff val="35000"/>
                  </a:schemeClr>
                </a:solidFill>
              </a:rPr>
              <a:t>Des questions</a:t>
            </a:r>
          </a:p>
        </p:txBody>
      </p:sp>
      <p:sp>
        <p:nvSpPr>
          <p:cNvPr id="9" name="ZoneTexte 8"/>
          <p:cNvSpPr txBox="1"/>
          <p:nvPr/>
        </p:nvSpPr>
        <p:spPr>
          <a:xfrm>
            <a:off x="1539776" y="2348880"/>
            <a:ext cx="6920656" cy="2062103"/>
          </a:xfrm>
          <a:prstGeom prst="rect">
            <a:avLst/>
          </a:prstGeom>
          <a:noFill/>
        </p:spPr>
        <p:txBody>
          <a:bodyPr wrap="square" rtlCol="0">
            <a:spAutoFit/>
          </a:bodyPr>
          <a:lstStyle/>
          <a:p>
            <a:pPr algn="ctr"/>
            <a:r>
              <a:rPr lang="fr-FR" sz="3200" dirty="0">
                <a:hlinkClick r:id="rId2"/>
              </a:rPr>
              <a:t>anne.tristan@univ-lyon1.fr</a:t>
            </a:r>
            <a:endParaRPr lang="fr-FR" sz="3200" dirty="0"/>
          </a:p>
          <a:p>
            <a:pPr algn="ctr"/>
            <a:r>
              <a:rPr lang="fr-FR" sz="3200" dirty="0">
                <a:hlinkClick r:id="rId3"/>
              </a:rPr>
              <a:t>jean-sebastien.casalegno@chu-lyon.fr</a:t>
            </a:r>
            <a:endParaRPr lang="fr-FR" sz="3200" dirty="0"/>
          </a:p>
          <a:p>
            <a:pPr algn="ctr"/>
            <a:endParaRPr lang="fr-FR" sz="3200" dirty="0"/>
          </a:p>
          <a:p>
            <a:pPr algn="ctr"/>
            <a:endParaRPr lang="fr-FR" sz="3200" dirty="0"/>
          </a:p>
        </p:txBody>
      </p:sp>
    </p:spTree>
    <p:extLst>
      <p:ext uri="{BB962C8B-B14F-4D97-AF65-F5344CB8AC3E}">
        <p14:creationId xmlns:p14="http://schemas.microsoft.com/office/powerpoint/2010/main" val="14902488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defRPr/>
            </a:pPr>
            <a:endParaRPr lang="fr-FR" altLang="fr-FR" sz="1200" b="1" dirty="0">
              <a:solidFill>
                <a:srgbClr val="0000FF"/>
              </a:solidFill>
            </a:endParaRPr>
          </a:p>
          <a:p>
            <a:pPr eaLnBrk="1" hangingPunct="1">
              <a:lnSpc>
                <a:spcPct val="90000"/>
              </a:lnSpc>
              <a:defRPr/>
            </a:pPr>
            <a:r>
              <a:rPr lang="fr-FR" altLang="fr-FR" sz="2800" b="1" dirty="0"/>
              <a:t>Virus (Intracellulaire)</a:t>
            </a:r>
            <a:r>
              <a:rPr lang="fr-FR" altLang="fr-FR" sz="2800" dirty="0"/>
              <a:t> : Ex : la rage</a:t>
            </a:r>
          </a:p>
          <a:p>
            <a:pPr lvl="1">
              <a:lnSpc>
                <a:spcPct val="90000"/>
              </a:lnSpc>
              <a:defRPr/>
            </a:pPr>
            <a:r>
              <a:rPr lang="fr-FR" altLang="fr-FR" sz="2400" dirty="0"/>
              <a:t>Pas de virémie</a:t>
            </a:r>
          </a:p>
          <a:p>
            <a:pPr lvl="1">
              <a:lnSpc>
                <a:spcPct val="90000"/>
              </a:lnSpc>
              <a:defRPr/>
            </a:pPr>
            <a:r>
              <a:rPr lang="fr-FR" altLang="fr-FR" sz="2400" dirty="0"/>
              <a:t>Neuronal Centrifuge</a:t>
            </a:r>
          </a:p>
          <a:p>
            <a:pPr marL="457200" lvl="1" indent="0">
              <a:lnSpc>
                <a:spcPct val="90000"/>
              </a:lnSpc>
              <a:buNone/>
              <a:defRPr/>
            </a:pPr>
            <a:endParaRPr lang="fr-FR" altLang="fr-FR" sz="2800" b="1" u="sng" dirty="0"/>
          </a:p>
          <a:p>
            <a:pPr lvl="1" eaLnBrk="1" hangingPunct="1">
              <a:lnSpc>
                <a:spcPct val="90000"/>
              </a:lnSpc>
              <a:defRPr/>
            </a:pPr>
            <a:endParaRPr lang="fr-FR" altLang="fr-FR" sz="1800" dirty="0"/>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Infections neuronal trans-synaptique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Flèche droite 9"/>
          <p:cNvSpPr/>
          <p:nvPr/>
        </p:nvSpPr>
        <p:spPr>
          <a:xfrm rot="16200000">
            <a:off x="6156177" y="4077070"/>
            <a:ext cx="3528392" cy="50405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5122"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43608" y="1916832"/>
            <a:ext cx="6624736" cy="4685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53329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eaLnBrk="1" hangingPunct="1">
              <a:lnSpc>
                <a:spcPct val="90000"/>
              </a:lnSpc>
              <a:buFont typeface="Arial" charset="0"/>
              <a:buNone/>
              <a:defRPr/>
            </a:pPr>
            <a:endParaRPr lang="fr-FR" altLang="fr-FR" sz="600" b="1" dirty="0">
              <a:solidFill>
                <a:srgbClr val="0000FF"/>
              </a:solidFill>
            </a:endParaRPr>
          </a:p>
          <a:p>
            <a:pPr marL="0" indent="0" algn="ctr" eaLnBrk="1" hangingPunct="1">
              <a:lnSpc>
                <a:spcPct val="90000"/>
              </a:lnSpc>
              <a:buFont typeface="Arial" charset="0"/>
              <a:buNone/>
              <a:defRPr/>
            </a:pPr>
            <a:r>
              <a:rPr lang="fr-FR" altLang="fr-FR" sz="2800" b="1" dirty="0"/>
              <a:t>Méningite : </a:t>
            </a:r>
          </a:p>
          <a:p>
            <a:pPr marL="0" indent="0" algn="ctr" eaLnBrk="1" hangingPunct="1">
              <a:lnSpc>
                <a:spcPct val="90000"/>
              </a:lnSpc>
              <a:buFont typeface="Arial" charset="0"/>
              <a:buNone/>
              <a:defRPr/>
            </a:pPr>
            <a:r>
              <a:rPr lang="fr-FR" altLang="fr-FR" sz="2800" b="1" dirty="0"/>
              <a:t>fièvre + syndrome méningé</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sp>
        <p:nvSpPr>
          <p:cNvPr id="5" name="Titre 1"/>
          <p:cNvSpPr txBox="1">
            <a:spLocks/>
          </p:cNvSpPr>
          <p:nvPr/>
        </p:nvSpPr>
        <p:spPr bwMode="auto">
          <a:xfrm>
            <a:off x="35496" y="4462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Prise en charge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3" name="Connecteur droit avec flèche 2"/>
          <p:cNvCxnSpPr/>
          <p:nvPr/>
        </p:nvCxnSpPr>
        <p:spPr>
          <a:xfrm>
            <a:off x="4572000" y="1891423"/>
            <a:ext cx="0" cy="7207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572000" y="3691648"/>
            <a:ext cx="0" cy="72072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17" name="ZoneTexte 3"/>
          <p:cNvSpPr txBox="1">
            <a:spLocks noChangeArrowheads="1"/>
          </p:cNvSpPr>
          <p:nvPr/>
        </p:nvSpPr>
        <p:spPr bwMode="auto">
          <a:xfrm>
            <a:off x="1691680" y="4731183"/>
            <a:ext cx="17173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b="1" dirty="0">
                <a:solidFill>
                  <a:srgbClr val="FF6600"/>
                </a:solidFill>
              </a:rPr>
              <a:t>bactérienne</a:t>
            </a:r>
            <a:endParaRPr lang="fr-FR" altLang="fr-FR" sz="2000" b="1" dirty="0">
              <a:solidFill>
                <a:srgbClr val="FF6600"/>
              </a:solidFill>
            </a:endParaRPr>
          </a:p>
        </p:txBody>
      </p:sp>
      <p:sp>
        <p:nvSpPr>
          <p:cNvPr id="17418" name="ZoneTexte 10"/>
          <p:cNvSpPr txBox="1">
            <a:spLocks noChangeArrowheads="1"/>
          </p:cNvSpPr>
          <p:nvPr/>
        </p:nvSpPr>
        <p:spPr bwMode="auto">
          <a:xfrm>
            <a:off x="5635290" y="4690533"/>
            <a:ext cx="1621508" cy="898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lnSpc>
                <a:spcPct val="110000"/>
              </a:lnSpc>
            </a:pPr>
            <a:r>
              <a:rPr lang="fr-FR" altLang="fr-FR" sz="2400" b="1" dirty="0">
                <a:solidFill>
                  <a:srgbClr val="FF6600"/>
                </a:solidFill>
              </a:rPr>
              <a:t>virale</a:t>
            </a:r>
          </a:p>
          <a:p>
            <a:pPr algn="ctr" eaLnBrk="1" hangingPunct="1">
              <a:lnSpc>
                <a:spcPct val="110000"/>
              </a:lnSpc>
            </a:pPr>
            <a:r>
              <a:rPr lang="fr-FR" altLang="fr-FR" sz="2400" dirty="0"/>
              <a:t>Entérovirus </a:t>
            </a:r>
          </a:p>
        </p:txBody>
      </p:sp>
      <p:sp>
        <p:nvSpPr>
          <p:cNvPr id="17419" name="ZoneTexte 9"/>
          <p:cNvSpPr txBox="1">
            <a:spLocks noChangeArrowheads="1"/>
          </p:cNvSpPr>
          <p:nvPr/>
        </p:nvSpPr>
        <p:spPr bwMode="auto">
          <a:xfrm>
            <a:off x="3208338" y="3894848"/>
            <a:ext cx="136242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a:t>Ponction</a:t>
            </a:r>
          </a:p>
          <a:p>
            <a:pPr eaLnBrk="1" hangingPunct="1"/>
            <a:r>
              <a:rPr lang="fr-FR" altLang="fr-FR" sz="2400"/>
              <a:t>Lombaire</a:t>
            </a:r>
          </a:p>
        </p:txBody>
      </p:sp>
      <p:cxnSp>
        <p:nvCxnSpPr>
          <p:cNvPr id="15" name="Connecteur droit avec flèche 14"/>
          <p:cNvCxnSpPr>
            <a:stCxn id="17417" idx="1"/>
          </p:cNvCxnSpPr>
          <p:nvPr/>
        </p:nvCxnSpPr>
        <p:spPr>
          <a:xfrm flipH="1" flipV="1">
            <a:off x="827584" y="4961221"/>
            <a:ext cx="720096" cy="795"/>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V="1">
            <a:off x="7075488" y="4961221"/>
            <a:ext cx="809625" cy="1588"/>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7422"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839160"/>
            <a:ext cx="1298575"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rganigramme : Décision 18"/>
          <p:cNvSpPr/>
          <p:nvPr/>
        </p:nvSpPr>
        <p:spPr>
          <a:xfrm rot="5400000">
            <a:off x="4152900" y="2880435"/>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3422650" y="3178885"/>
            <a:ext cx="720725"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25" name="ZoneTexte 23"/>
          <p:cNvSpPr txBox="1">
            <a:spLocks noChangeArrowheads="1"/>
          </p:cNvSpPr>
          <p:nvPr/>
        </p:nvSpPr>
        <p:spPr bwMode="auto">
          <a:xfrm>
            <a:off x="4910138" y="2972510"/>
            <a:ext cx="140299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a:t>Purpura ?</a:t>
            </a:r>
          </a:p>
        </p:txBody>
      </p:sp>
      <p:sp>
        <p:nvSpPr>
          <p:cNvPr id="17426" name="ZoneTexte 25"/>
          <p:cNvSpPr txBox="1">
            <a:spLocks noChangeArrowheads="1"/>
          </p:cNvSpPr>
          <p:nvPr/>
        </p:nvSpPr>
        <p:spPr bwMode="auto">
          <a:xfrm>
            <a:off x="3529013" y="2575635"/>
            <a:ext cx="6634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a:t>OUI</a:t>
            </a:r>
            <a:endParaRPr lang="fr-FR" altLang="fr-FR" sz="2000"/>
          </a:p>
        </p:txBody>
      </p:sp>
      <p:sp>
        <p:nvSpPr>
          <p:cNvPr id="17427" name="ZoneTexte 26"/>
          <p:cNvSpPr txBox="1">
            <a:spLocks noChangeArrowheads="1"/>
          </p:cNvSpPr>
          <p:nvPr/>
        </p:nvSpPr>
        <p:spPr bwMode="auto">
          <a:xfrm>
            <a:off x="1042036" y="2943935"/>
            <a:ext cx="213391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400"/>
              <a:t>Antibiotiques</a:t>
            </a:r>
            <a:r>
              <a:rPr lang="fr-FR" altLang="fr-FR" sz="2000"/>
              <a:t> IV</a:t>
            </a:r>
          </a:p>
          <a:p>
            <a:pPr algn="ctr" eaLnBrk="1" hangingPunct="1"/>
            <a:r>
              <a:rPr lang="fr-FR" altLang="fr-FR" sz="2000"/>
              <a:t>(C3G)</a:t>
            </a:r>
          </a:p>
        </p:txBody>
      </p:sp>
      <p:sp>
        <p:nvSpPr>
          <p:cNvPr id="28" name="Organigramme : Décision 27"/>
          <p:cNvSpPr/>
          <p:nvPr/>
        </p:nvSpPr>
        <p:spPr>
          <a:xfrm rot="5400000">
            <a:off x="4138613" y="4664359"/>
            <a:ext cx="836612" cy="595312"/>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9" name="Connecteur droit avec flèche 28"/>
          <p:cNvCxnSpPr/>
          <p:nvPr/>
        </p:nvCxnSpPr>
        <p:spPr>
          <a:xfrm flipH="1">
            <a:off x="3422650" y="4962015"/>
            <a:ext cx="720725"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Connecteur droit avec flèche 29"/>
          <p:cNvCxnSpPr/>
          <p:nvPr/>
        </p:nvCxnSpPr>
        <p:spPr>
          <a:xfrm>
            <a:off x="4932363" y="4962015"/>
            <a:ext cx="779462" cy="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431" name="ZoneTexte 34"/>
          <p:cNvSpPr txBox="1">
            <a:spLocks noChangeArrowheads="1"/>
          </p:cNvSpPr>
          <p:nvPr/>
        </p:nvSpPr>
        <p:spPr bwMode="auto">
          <a:xfrm>
            <a:off x="-36337" y="4546517"/>
            <a:ext cx="99418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400" dirty="0"/>
              <a:t>ATB</a:t>
            </a:r>
          </a:p>
          <a:p>
            <a:pPr algn="ctr" eaLnBrk="1" hangingPunct="1"/>
            <a:r>
              <a:rPr lang="fr-FR" altLang="fr-FR" sz="2400" dirty="0"/>
              <a:t>DXM</a:t>
            </a:r>
          </a:p>
          <a:p>
            <a:pPr algn="ctr" eaLnBrk="1" hangingPunct="1"/>
            <a:r>
              <a:rPr lang="fr-FR" altLang="fr-FR" sz="2400" dirty="0" err="1"/>
              <a:t>Hospit</a:t>
            </a:r>
            <a:endParaRPr lang="fr-FR" altLang="fr-FR" sz="2400" dirty="0"/>
          </a:p>
        </p:txBody>
      </p:sp>
      <p:sp>
        <p:nvSpPr>
          <p:cNvPr id="17432" name="ZoneTexte 35"/>
          <p:cNvSpPr txBox="1">
            <a:spLocks noChangeArrowheads="1"/>
          </p:cNvSpPr>
          <p:nvPr/>
        </p:nvSpPr>
        <p:spPr bwMode="auto">
          <a:xfrm>
            <a:off x="7930801" y="4546517"/>
            <a:ext cx="12497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eaLnBrk="1" hangingPunct="1"/>
            <a:r>
              <a:rPr lang="fr-FR" altLang="fr-FR" sz="2400" dirty="0"/>
              <a:t>Retour</a:t>
            </a:r>
          </a:p>
          <a:p>
            <a:pPr algn="ctr" eaLnBrk="1" hangingPunct="1"/>
            <a:r>
              <a:rPr lang="fr-FR" altLang="fr-FR" sz="2400" dirty="0"/>
              <a:t>domicile</a:t>
            </a:r>
          </a:p>
        </p:txBody>
      </p:sp>
      <p:sp>
        <p:nvSpPr>
          <p:cNvPr id="17433" name="ZoneTexte 36"/>
          <p:cNvSpPr txBox="1">
            <a:spLocks noChangeArrowheads="1"/>
          </p:cNvSpPr>
          <p:nvPr/>
        </p:nvSpPr>
        <p:spPr bwMode="auto">
          <a:xfrm>
            <a:off x="4949825" y="3694823"/>
            <a:ext cx="70734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a:t>Non</a:t>
            </a:r>
            <a:endParaRPr lang="fr-FR" altLang="fr-FR" sz="2000"/>
          </a:p>
        </p:txBody>
      </p:sp>
      <p:cxnSp>
        <p:nvCxnSpPr>
          <p:cNvPr id="27" name="Connecteur droit avec flèche 26"/>
          <p:cNvCxnSpPr/>
          <p:nvPr/>
        </p:nvCxnSpPr>
        <p:spPr>
          <a:xfrm>
            <a:off x="2673350" y="3604335"/>
            <a:ext cx="534988" cy="419100"/>
          </a:xfrm>
          <a:prstGeom prst="straightConnector1">
            <a:avLst/>
          </a:prstGeom>
          <a:ln w="508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26" name="Picture 6" descr="tache purpurique ningococciqu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72200" y="2420888"/>
            <a:ext cx="1914678" cy="1578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06709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27384"/>
            <a:ext cx="8229600" cy="792162"/>
          </a:xfrm>
        </p:spPr>
        <p:txBody>
          <a:bodyPr rtlCol="0">
            <a:normAutofit/>
          </a:bodyPr>
          <a:lstStyle/>
          <a:p>
            <a:pPr algn="l" eaLnBrk="1" fontAlgn="auto" hangingPunct="1">
              <a:spcAft>
                <a:spcPts val="0"/>
              </a:spcAft>
              <a:defRPr/>
            </a:pPr>
            <a:r>
              <a:rPr lang="fr-FR" sz="3200" b="1" dirty="0">
                <a:solidFill>
                  <a:srgbClr val="FF6600"/>
                </a:solidFill>
                <a:cs typeface="Arial" pitchFamily="34" charset="0"/>
              </a:rPr>
              <a:t>Ponction lombaire (PL) </a:t>
            </a:r>
          </a:p>
        </p:txBody>
      </p:sp>
      <p:cxnSp>
        <p:nvCxnSpPr>
          <p:cNvPr id="5" name="Connecteur droit 4"/>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534" name="Rectangle 3"/>
          <p:cNvSpPr txBox="1">
            <a:spLocks noChangeArrowheads="1"/>
          </p:cNvSpPr>
          <p:nvPr/>
        </p:nvSpPr>
        <p:spPr bwMode="auto">
          <a:xfrm>
            <a:off x="467767" y="1196752"/>
            <a:ext cx="7848426"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spcBef>
                <a:spcPct val="20000"/>
              </a:spcBef>
              <a:buFont typeface="Arial" charset="0"/>
              <a:buChar char="•"/>
              <a:defRPr/>
            </a:pPr>
            <a:endParaRPr lang="fr-FR" altLang="fr-FR" sz="2400" dirty="0">
              <a:solidFill>
                <a:srgbClr val="0000CC"/>
              </a:solidFill>
              <a:cs typeface="+mn-cs"/>
            </a:endParaRPr>
          </a:p>
          <a:p>
            <a:pPr eaLnBrk="1" hangingPunct="1">
              <a:lnSpc>
                <a:spcPct val="110000"/>
              </a:lnSpc>
              <a:spcBef>
                <a:spcPct val="20000"/>
              </a:spcBef>
              <a:buFont typeface="Arial" charset="0"/>
              <a:buChar char="•"/>
              <a:defRPr/>
            </a:pPr>
            <a:endParaRPr lang="fr-FR" altLang="fr-FR" sz="2400" dirty="0">
              <a:solidFill>
                <a:srgbClr val="0000CC"/>
              </a:solidFill>
              <a:cs typeface="+mn-cs"/>
            </a:endParaRPr>
          </a:p>
          <a:p>
            <a:pPr marL="0" indent="0" eaLnBrk="1" hangingPunct="1">
              <a:lnSpc>
                <a:spcPct val="110000"/>
              </a:lnSpc>
              <a:spcBef>
                <a:spcPct val="20000"/>
              </a:spcBef>
              <a:defRPr/>
            </a:pPr>
            <a:endParaRPr lang="fr-FR" altLang="fr-FR" sz="2400" b="1" dirty="0">
              <a:solidFill>
                <a:srgbClr val="0000CC"/>
              </a:solidFill>
              <a:cs typeface="+mn-cs"/>
            </a:endParaRPr>
          </a:p>
          <a:p>
            <a:pPr marL="0" indent="0" eaLnBrk="1" hangingPunct="1">
              <a:lnSpc>
                <a:spcPct val="110000"/>
              </a:lnSpc>
              <a:spcBef>
                <a:spcPct val="20000"/>
              </a:spcBef>
              <a:defRPr/>
            </a:pPr>
            <a:endParaRPr lang="fr-FR" altLang="fr-FR" sz="2400" b="1" dirty="0">
              <a:solidFill>
                <a:srgbClr val="0000CC"/>
              </a:solidFill>
              <a:cs typeface="+mn-cs"/>
            </a:endParaRPr>
          </a:p>
          <a:p>
            <a:pPr marL="0" indent="0" eaLnBrk="1" hangingPunct="1">
              <a:lnSpc>
                <a:spcPct val="110000"/>
              </a:lnSpc>
              <a:spcBef>
                <a:spcPct val="20000"/>
              </a:spcBef>
              <a:defRPr/>
            </a:pPr>
            <a:endParaRPr lang="fr-FR" altLang="fr-FR" sz="2400" b="1" dirty="0">
              <a:solidFill>
                <a:srgbClr val="0000CC"/>
              </a:solidFill>
              <a:cs typeface="+mn-cs"/>
            </a:endParaRPr>
          </a:p>
          <a:p>
            <a:pPr marL="457200" indent="-457200" eaLnBrk="1" hangingPunct="1">
              <a:lnSpc>
                <a:spcPct val="110000"/>
              </a:lnSpc>
              <a:spcBef>
                <a:spcPct val="20000"/>
              </a:spcBef>
              <a:buFont typeface="Wingdings" pitchFamily="2" charset="2"/>
              <a:buChar char="Ø"/>
              <a:defRPr/>
            </a:pPr>
            <a:r>
              <a:rPr lang="fr-FR" altLang="fr-FR" sz="2400" dirty="0">
                <a:cs typeface="+mn-cs"/>
              </a:rPr>
              <a:t>LCR : urgence / avant traitement :</a:t>
            </a:r>
          </a:p>
          <a:p>
            <a:pPr lvl="1" eaLnBrk="1" hangingPunct="1">
              <a:lnSpc>
                <a:spcPct val="110000"/>
              </a:lnSpc>
              <a:spcBef>
                <a:spcPct val="20000"/>
              </a:spcBef>
              <a:buFont typeface="Arial" charset="0"/>
              <a:buChar char="•"/>
              <a:defRPr/>
            </a:pPr>
            <a:r>
              <a:rPr lang="fr-FR" altLang="fr-FR" sz="2400" dirty="0">
                <a:solidFill>
                  <a:srgbClr val="FF6600"/>
                </a:solidFill>
                <a:cs typeface="+mn-cs"/>
              </a:rPr>
              <a:t>cytologie</a:t>
            </a:r>
            <a:r>
              <a:rPr lang="fr-FR" altLang="fr-FR" sz="2400" dirty="0">
                <a:cs typeface="+mn-cs"/>
              </a:rPr>
              <a:t> : numération cellulaire et formule</a:t>
            </a:r>
          </a:p>
          <a:p>
            <a:pPr lvl="1" eaLnBrk="1" hangingPunct="1">
              <a:lnSpc>
                <a:spcPct val="110000"/>
              </a:lnSpc>
              <a:spcBef>
                <a:spcPct val="20000"/>
              </a:spcBef>
              <a:buFont typeface="Arial" charset="0"/>
              <a:buChar char="•"/>
              <a:defRPr/>
            </a:pPr>
            <a:r>
              <a:rPr lang="fr-FR" altLang="fr-FR" sz="2400" dirty="0">
                <a:solidFill>
                  <a:srgbClr val="FF6600"/>
                </a:solidFill>
                <a:cs typeface="+mn-cs"/>
              </a:rPr>
              <a:t>biochimie</a:t>
            </a:r>
            <a:r>
              <a:rPr lang="fr-FR" altLang="fr-FR" sz="2400" dirty="0">
                <a:cs typeface="+mn-cs"/>
              </a:rPr>
              <a:t>: </a:t>
            </a:r>
            <a:r>
              <a:rPr lang="fr-FR" altLang="fr-FR" sz="2400" dirty="0" err="1">
                <a:cs typeface="+mn-cs"/>
              </a:rPr>
              <a:t>protéinorachie</a:t>
            </a:r>
            <a:r>
              <a:rPr lang="fr-FR" altLang="fr-FR" sz="2400" dirty="0">
                <a:cs typeface="+mn-cs"/>
              </a:rPr>
              <a:t>, </a:t>
            </a:r>
            <a:r>
              <a:rPr lang="fr-FR" altLang="fr-FR" sz="2400" dirty="0" err="1">
                <a:cs typeface="+mn-cs"/>
              </a:rPr>
              <a:t>glycorachie</a:t>
            </a:r>
            <a:endParaRPr lang="fr-FR" altLang="fr-FR" sz="2400" dirty="0">
              <a:cs typeface="+mn-cs"/>
            </a:endParaRPr>
          </a:p>
          <a:p>
            <a:pPr lvl="1" eaLnBrk="1" hangingPunct="1">
              <a:lnSpc>
                <a:spcPct val="110000"/>
              </a:lnSpc>
              <a:spcBef>
                <a:spcPct val="20000"/>
              </a:spcBef>
              <a:buFont typeface="Arial" charset="0"/>
              <a:buChar char="•"/>
              <a:defRPr/>
            </a:pPr>
            <a:r>
              <a:rPr lang="fr-FR" altLang="fr-FR" sz="2400" dirty="0">
                <a:solidFill>
                  <a:srgbClr val="FF6600"/>
                </a:solidFill>
                <a:cs typeface="+mn-cs"/>
              </a:rPr>
              <a:t>bactériologie</a:t>
            </a:r>
            <a:r>
              <a:rPr lang="fr-FR" altLang="fr-FR" sz="2400" dirty="0">
                <a:cs typeface="+mn-cs"/>
              </a:rPr>
              <a:t> : ED, culture, PCR (&gt; 20 gouttes)</a:t>
            </a:r>
          </a:p>
          <a:p>
            <a:pPr lvl="1" eaLnBrk="1" hangingPunct="1">
              <a:lnSpc>
                <a:spcPct val="110000"/>
              </a:lnSpc>
              <a:spcBef>
                <a:spcPct val="20000"/>
              </a:spcBef>
              <a:buFont typeface="Arial" charset="0"/>
              <a:buChar char="•"/>
              <a:defRPr/>
            </a:pPr>
            <a:r>
              <a:rPr lang="fr-FR" altLang="fr-FR" sz="2400" dirty="0">
                <a:solidFill>
                  <a:srgbClr val="FF6600"/>
                </a:solidFill>
                <a:cs typeface="+mn-cs"/>
              </a:rPr>
              <a:t>virologie</a:t>
            </a:r>
            <a:r>
              <a:rPr lang="fr-FR" altLang="fr-FR" sz="2400" dirty="0">
                <a:cs typeface="+mn-cs"/>
              </a:rPr>
              <a:t>: recherche virus par PCR </a:t>
            </a:r>
            <a:r>
              <a:rPr lang="fr-FR" altLang="fr-FR" sz="2400" dirty="0"/>
              <a:t>(&gt; 20 gouttes)</a:t>
            </a:r>
          </a:p>
          <a:p>
            <a:pPr lvl="1" eaLnBrk="1" hangingPunct="1">
              <a:lnSpc>
                <a:spcPct val="110000"/>
              </a:lnSpc>
              <a:spcBef>
                <a:spcPct val="20000"/>
              </a:spcBef>
              <a:buFont typeface="Arial" charset="0"/>
              <a:buChar char="•"/>
              <a:defRPr/>
            </a:pPr>
            <a:endParaRPr lang="fr-FR" altLang="fr-FR" sz="2400" dirty="0">
              <a:cs typeface="+mn-cs"/>
            </a:endParaRPr>
          </a:p>
        </p:txBody>
      </p:sp>
      <p:pic>
        <p:nvPicPr>
          <p:cNvPr id="1844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0825" y="1314450"/>
            <a:ext cx="2581275" cy="21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16238" y="1314450"/>
            <a:ext cx="2581275"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42"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24525" y="1323975"/>
            <a:ext cx="2581275" cy="1914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443" name="AutoShape 12" descr="data:image/jpeg;base64,/9j/4AAQSkZJRgABAQAAAQABAAD/2wCEAAkGBxQQEhUUEhQVFRQXGRoVFxcYEBwdHBcfFh0iGBkaHB8YHCggGxolHB8cIjMiJiksLjIuFx83ODMtNygtLiwBCgoKDAwMDwwMFCsZFBkrLCsrKysrKysrKysrKysrKysrKysrKysrKysrKysrKysrKysrKysrKysrKysrKysrK//AABEIAHAAxAMBIgACEQEDEQH/xAAbAAACAwEBAQAAAAAAAAAAAAAAAgQFBgMBB//EAEYQAAIBAgMFAwcICAUEAwAAAAECAwARBBIhBQYTIjFBUXEyUmGBkZLhFCNCobGzwdEHMzVzdHWytDRDYnLCFSSDohZFU//EABUBAQEAAAAAAAAAAAAAAAAAAAAB/8QAFBEBAAAAAAAAAAAAAAAAAAAAAP/aAAwDAQACEQMRAD8A+2M5vZfWT2U1m7x7p/OhOreP4U9Alm7x7vxos3ePd+NVe2to8CXD5nVI3Zw5a1tFuNT01qqm3oaN2UquWzZWLG5OYgEhRolgNenpFBqbN3j3fjRZu8e78azGK2474VJQyxks4bnAvw82illYXawt41En25IeIwnAW4AHDUOrE6IoJ5QBozPpcG1BsrN3j3fjRZu8e78a54FmMaFypYqCxXySbakeiu1Atm7x7vxos3ePd+NPXlAuvePd+NFm7x7vxrI4vbModwJbDMwcBVBgCvlSxbS7jXm802q92VjpHiw7SRtnkQM5AACGwJuCb63oLHXvHu/Gizd49341i8Tt2YM4MuS5cEcMXjKvljUFrKM63a7dikivW27MHkEkoUBbXRQbEZLFQemYswDMcpt6DQbOzd49340WbvHu/Go2yHdoYzIVZyoLFTofC2nsqYaBNe8e78aLN3j3fjWUx+2JVmkUSZRmyFcg+aQBTxvT5R1OnsNSf+qynDKyOrOJUVjw750aTKGABsCy636UGis3ePd+NGvePd+NZqLbEinFcwkdVZo1GqgguEjIChg5yjS5vUVNsSXTLOJBxFVeQDjqxTMw01y5iLL06npQa+zd49340a949341kNo7elEr5JAFzZQMl8keVW4/p1JHdp6KbG7ckECZZQCDJeTIOYIGMWnT5wr6+zqKDW694934142Ydx9FrfjVDsDaUksrB2ucrF48luCVfKi95zLc6+bcaVoqBUIIvXlLhunrP20UDJ1Pj+FPSJ1Pj+FPQVG2dp8CWAMyJG7MHLkAaKSNToNagTb0hS3Ih1IHz3TKxW0nLyFuo6317qm7fxTK0UYZEEjMDI6ZguUXAAJAzNr1PYar/wD5EFUDIkjkIS68sZDELHJzXspYkDrbI3dQPszeQ4iWFQqojq7Mpe7iyqy3W2g1Nj229NcoN7Q/0Ixr1aeykHoL5b5zbybUo3pySZeDmu1gY9QFUIDzAWY5n06aCtLhQGUEqmuvKQRe/UG2tBnH3xsoIiU3vpxwClgTlkuAEkNtF8e6ur7zMXCqsf6wq1pcxUK/DIYAcrtplHbqOytGYx3Drfp29/jUXGLwoZWjUZgrOBlvdgCwvbU60GXxW+jGFmSNEbIXUvMCL2U5BYayc2qaeTVtjttvFO8YVH0TInEs7FwxNhY3Gg1qBLt12MXCWKQEQuyhbkmRZGcKQbB7KCL/AI1GTednj4rBWjIygrGQfnc4j1vcXKqvi1Bdx7a4sEksYSwiaSPnuWAvlYrbySRpr31Ci3geJYOMpLShSc7opAJRbrlFiLvexN9Kr12riIkdVMYKOsCosK28tU0HFzHqeoA9NdztqYFeIUGRiHBhXPbPkuV4mgy9qFteo6AhJfel1F2gGiCUji/RK5vM1bst09NdsXtx+BiXVAjQ8pubjMDzDoLgLY3/ANVQ8PvK5lyuFRWlXhl4yuaI5lJBY2bmVTmGlpV8atMbLwOCIRHw5JCHvck3VmuD4jUnsoI2N3qVHZY1WRVXNmWZebRjZfOAy2JHS9ez7yPGwV4kW5dcxmORcjKpLEoMo5hbwtUBdvuqnSOQh0AkSE5MkmQt5LNqcxA1B01FbBkB6gG/ooMvhd6Gck8E21Ju2oAKLZQF5rl7j0eNWewNr/KlY5AlrdHDdRext0Ydoq2yjuoVQOgA7elAWoy17RQeWoy17RQeWr2iig5YfofE/bRRh+h8T9tFAydT4/hT0idT4/hT0FJvFj2iaBRGsiuzcRSLnKq3JUdrDQ+ANVeC2/EYxLw1eSUIllYWYBSyZQx0TX/2q227jHSSBI+GGkZxmkUkLlXNpZhqfGqWPeSPLGVwyGRkFspXLoVuoa2gs1x9lBJfbpJQcBFOfLzSLbkLoxB+ibpp6DTwb1KxAjhaxKquoGpte/cNevbbwqTgdpRYpnQQ3ANrslgRdhcZhrzKdB33q3XCpmzZFzaC+UX06a+ig9wsudQdB16MCNDbqKTaWJMUMkgGYojOF78oJt67V3jjCiygAdwFQ9sYwwxFlAJLKgv0BdggJ9Avf1UGZg25Ir5B8n5bMWRLCa/DAEevUZzrr0XvqfNjpcoVeCkhnMSrwywIHMD1FiFuT6arcNt8K6h4IwqM6jLETqoYmRWFwoJW2XytRUqTbUqnmECnmtysSjIQrXCm7ls1gFsdOtBN2BjuPJKJEQOLOMoU8rMwW7KTc8uoNiKu2gUkEqpI1BKjSs5HtSRFDrDEl3hWUX1DyGz6jRioK6eNT9k7SeWV1bJaxZct7qFdo7Pc9Ta/Z2jsoLR4FYWKqQOl1BtTBALAAWHTTp4Vn8btqZBNZYgyS8NBzMXBQOAALEuSbW6Aa020NtSxOoyKEy3fnVjmY2RRZgVBP0iCKC9SJQLAADrYAe2ulZbD7xSNESVXPnWMMUZFBkyWJVjmIGfXsOX0102VvC8s2RlVVDGEkKeZ1BN1ObRSBpofGg0tFFFAUUUUBRRRQFFFFByw/Q+J+2ijD9D4n7aKBk6nx/CnpE6nx/CnoOOJwiSWDorAajMoNvbSNs+Im5jQm1vIHTpb2VJooOCYONSSEUEnMSFF766+Op9prvRRQFJJGGBDAEHQgjQ09FBGXARAgiNAQLA5RoB2VB2vNhMPZsRw1MjZQWS5dgCwAsCSbAn1Vb1Qb27vHHCGzhDFJxBdWIblKWORlYeVfQjpQWWHaEoCuTIbMNAB33seh6UQSQq75citys5FhfNfKSehvY1ktpblSuWdZI2d+CrKYyECwurXF2JJIBzAnmso0tXfCbjKr55GEy8p4RSyXVZBZRflW8mg1tlFBqZoInBzKjC9zcDra1z6bVETFYV044aIoAzcTTQL5RuezQ+yqXZ+6jjAiGRxxS6ysTzqchGRH6Z1CKqnpfLeoEf6O/JDTgqFZbCEDyldbDXyee9je2UUGwiggKgKsWW1wAFtZ7fUbD2Cu6YONSGCKCBYEKLgd3hWTwW5BjkMhkRjZdDEcoIyZhlDWy8gyj6JNbOgKKKKAooooCiiigKKKKDlh+h8T9tFGH6HxP20UDJ1Pj+FPSJ1Pj+FPQFF6Kqd4drHCojBc2Zstr2+izf8froLaiqhNsExSSZRyFRa/XMqt/y+qo+0d4DEVGQG+Kjwvldklub1X6UF/RXzfG/pMaOHi/JwdIjbiH/NleLu7Ml/XV3tje8wYvCYbhBhiJpIc2byOEEa9ra3z/VQa2isBtP9ITQ4B8ZwASmXk4h1zSvF1t/pv66lnfc/KRBwRY4mLDZs/wD+sJmzWt2WtagTejbWLixEiQMAQimONoSVkzK5dywBPIVXQd+vUVGi3hxTxXVjZGJklaNcwjd1jR7KMhsOK2mloh30mC/SM0mBkxfAUFBiTl4h1+Tle230s31Vfwbx5poIuGBxkma+byeCsbW6a34n1UGbi3txKMjOzOvzgaMYaxdVzcKUaXIey6ggL0I1FrDG7UxkLvHJIMoiwxMggBKGSQpM50ymw16WA1IqyfeUhMK3DH/cSrDbN5OZC9+mvSou3N8Th8RhoeEG47YhM2byfk65u7W9Bd7s4uSbCxPL5bLcnLlza2DZey4sbemrWsFtH9ILQ7POMEAJEOHmyZ7D/uGZct7dlqsV3uJhml4Q+bbELbN1+TpnHZ20Gsor51L+khhhVxHAFzhDi8vEPUOI8l7dO29SIf0gs2Jgg4I+elaLNn8nLCk17W18u3qoN7eisDsD9ILYqRU4AW+GixN+Jf8AWuEy9Oy97122/v22FGIIhDcHFQ4Xy7ZuMobN00tfp6KDcXorJYje4o+IXhA8GB5/K8rJI0eXppfLe/prlu/vocV8j+aC/Kldjz3yZEV+7XyvqoNlRRRQcsP0Piftoow/Q+J+2igZOp8fwp6ROp8fwp6ArL7/AP6mL96fu3rUVQb37PknjjWNcxD5jrbTI69vpIoIcP8AhZ/90f8ARHUDeDyk/mcH2LV1Hs6QQSpl5mKEC41yqgP1g1D2zsiWQrlW9sdFP1HkIBdvq6UHyTbP+DH+3C/3MtbLe79rbL/i8T/RFVdtLcnGvhsiw82XDi2df8ueSRu3zWB9dabeLd3ES7QwEyJeOHEzSSHMNFdYwpt23Kt7KoxO8n7Cn/8AH/cy1aN+0U/mOF/s2qTtrdDFybJlw6xXlbJZc47J5HOv+1gfXU87sYn5asvD5BjMPMTmHkR4ZomPqY2oMZsb9iz/AO3aH2xVu8F/i8D+6xf3eHqi2ZubjE2XLA0VpWXGALnH+cY8mt+3KfZWtwuxZhiMK5TljjxCucw0MiQqg9ZRvZQVc36nZf8AFxfdGqzfT9obO/e47+itJJsScxYAZNYcQkknMOVVjKk+nWoO827eJmxmCljS6RPi2c5hoJVsntNQY/eD9gN/B4D+t60Mf+DxX7zH/dGuW2d0cXJsg4ZYrzfJsJFlzjyoWYuL+gEVcpu/iPk2ITJzO+LKjMNRLGVT2nSqPnmI/Zifyo/fCp2E/aGB/ipP7SKrKbcvGHArFwucbPOHIzr5fFDZevdrepWH3RxYxmFlMXJHO8jnONFbDxxg+8pHqoKLcP8AXp/LcL98tS9+/Jx38ywv3SVZbp7oYuCVWkjsBgoIDzjy45QzD2dtSN7N1cVOMWI478THYedOcC6RxqrNr0sQdKDntD9dj/4Gb7+Sou4X/wBP+7m+6jq+xm72IaTFsE0kwksScw1ZpXcD0cpB9dcN0t2sTB/03iR24CSiTmHKWjRR46g0H0aiiioOWH6HxP20UYfofE/bRQMnVvH8BT1yZSDca36j8RTZz5p9o/OgeikznzT7R+dGc+afaPzoHopM580+0fnRnPmn2j86B6KTOfNPtH50Zz5p9o/Og8xEmVWaxNgTYdTYXtWXbbsgjDCXDszRiVUA5hcE5RdrN3akHRq1OY+afaPzqL8gisw4CWY5mGRbMe895oKdtvSlcQyLEcmHjxEfM1mzhic2mg5dLV5tDbskbNlMbAKCVA1TMBluSQCxJ0XpaxJFaAoNeTqLHpqO4+jr7a4tg0JLGJSSLE5FuQdCCe0WoM3Dvc2aMFQRzCUgHlYsVjFxdVPKbi/0hYmkbeiVQbmI5VEhIvZ82X5sa6OM3p7NK1SQKoyiMAaaALbTpSLg4xa0KjKcw5V0Y/SHcfTQVU+05yHC8NXE/BQWLBrgFSdRawJJt3VI2NtNpZZUewKklLWIyhmQG6sddBoQPXrazyjrk7b9nXpfxpYoQhYrGAWN2ICjMe826mgkUUmc+afaPzoznzT7R+dA9FJnPmn2j86M580+0fnQPRSZz5p9o/OjOfNPtH50D0Umc+afaPzpWZj0FvST09lAYfofE/bRTRpYWooP/9k="/>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fr-FR" altLang="fr-FR"/>
          </a:p>
        </p:txBody>
      </p:sp>
      <p:grpSp>
        <p:nvGrpSpPr>
          <p:cNvPr id="7" name="Grouper 6"/>
          <p:cNvGrpSpPr/>
          <p:nvPr/>
        </p:nvGrpSpPr>
        <p:grpSpPr>
          <a:xfrm>
            <a:off x="7805279" y="3448854"/>
            <a:ext cx="1121826" cy="3102428"/>
            <a:chOff x="7633384" y="3140968"/>
            <a:chExt cx="1121826" cy="3102428"/>
          </a:xfrm>
        </p:grpSpPr>
        <p:pic>
          <p:nvPicPr>
            <p:cNvPr id="4" name="Image 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812360" y="3140968"/>
              <a:ext cx="743857" cy="3102428"/>
            </a:xfrm>
            <a:prstGeom prst="rect">
              <a:avLst/>
            </a:prstGeom>
          </p:spPr>
        </p:pic>
        <p:pic>
          <p:nvPicPr>
            <p:cNvPr id="18444" name="Picture 13"/>
            <p:cNvPicPr>
              <a:picLocks noChangeAspect="1" noChangeArrowheads="1"/>
            </p:cNvPicPr>
            <p:nvPr/>
          </p:nvPicPr>
          <p:blipFill>
            <a:blip r:embed="rId6" cstate="screen">
              <a:extLst>
                <a:ext uri="{28A0092B-C50C-407E-A947-70E740481C1C}">
                  <a14:useLocalDpi xmlns:a14="http://schemas.microsoft.com/office/drawing/2010/main"/>
                </a:ext>
              </a:extLst>
            </a:blip>
            <a:srcRect l="-80255"/>
            <a:stretch>
              <a:fillRect/>
            </a:stretch>
          </p:blipFill>
          <p:spPr bwMode="auto">
            <a:xfrm>
              <a:off x="7633384" y="4509120"/>
              <a:ext cx="766990" cy="674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riangle isocèle 2"/>
            <p:cNvSpPr/>
            <p:nvPr/>
          </p:nvSpPr>
          <p:spPr>
            <a:xfrm>
              <a:off x="7633384" y="4077072"/>
              <a:ext cx="1121826" cy="1106819"/>
            </a:xfrm>
            <a:prstGeom prst="triangle">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6" name="Accolade fermante 5"/>
          <p:cNvSpPr/>
          <p:nvPr/>
        </p:nvSpPr>
        <p:spPr>
          <a:xfrm>
            <a:off x="6588224" y="4077072"/>
            <a:ext cx="426938" cy="792088"/>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fr-FR"/>
          </a:p>
        </p:txBody>
      </p:sp>
      <p:sp>
        <p:nvSpPr>
          <p:cNvPr id="8" name="ZoneTexte 7"/>
          <p:cNvSpPr txBox="1"/>
          <p:nvPr/>
        </p:nvSpPr>
        <p:spPr>
          <a:xfrm>
            <a:off x="6464930" y="4200518"/>
            <a:ext cx="2372573" cy="478272"/>
          </a:xfrm>
          <a:prstGeom prst="rect">
            <a:avLst/>
          </a:prstGeom>
          <a:noFill/>
        </p:spPr>
        <p:txBody>
          <a:bodyPr wrap="none" rtlCol="0">
            <a:spAutoFit/>
          </a:bodyPr>
          <a:lstStyle/>
          <a:p>
            <a:pPr lvl="1" eaLnBrk="1" hangingPunct="1">
              <a:lnSpc>
                <a:spcPct val="110000"/>
              </a:lnSpc>
              <a:spcBef>
                <a:spcPct val="20000"/>
              </a:spcBef>
              <a:defRPr/>
            </a:pPr>
            <a:r>
              <a:rPr lang="fr-FR" altLang="fr-FR" sz="2400" dirty="0"/>
              <a:t>(&gt; 20 gouttes)</a:t>
            </a:r>
          </a:p>
        </p:txBody>
      </p:sp>
    </p:spTree>
    <p:extLst>
      <p:ext uri="{BB962C8B-B14F-4D97-AF65-F5344CB8AC3E}">
        <p14:creationId xmlns:p14="http://schemas.microsoft.com/office/powerpoint/2010/main" val="6453895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487796" y="406406"/>
            <a:ext cx="6172200" cy="594122"/>
          </a:xfrm>
        </p:spPr>
        <p:txBody>
          <a:bodyPr rtlCol="0">
            <a:noAutofit/>
          </a:bodyPr>
          <a:lstStyle/>
          <a:p>
            <a:pPr algn="l">
              <a:defRPr/>
            </a:pPr>
            <a:r>
              <a:rPr lang="fr-FR" sz="3200" b="1" dirty="0">
                <a:solidFill>
                  <a:srgbClr val="FF6600"/>
                </a:solidFill>
                <a:cs typeface="Arial" pitchFamily="34" charset="0"/>
              </a:rPr>
              <a:t>Ponction lombaire</a:t>
            </a:r>
          </a:p>
        </p:txBody>
      </p:sp>
      <p:cxnSp>
        <p:nvCxnSpPr>
          <p:cNvPr id="5" name="Connecteur droit 4"/>
          <p:cNvCxnSpPr>
            <a:cxnSpLocks/>
          </p:cNvCxnSpPr>
          <p:nvPr/>
        </p:nvCxnSpPr>
        <p:spPr>
          <a:xfrm>
            <a:off x="467544" y="1236714"/>
            <a:ext cx="8136904"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2534" name="Rectangle 3"/>
          <p:cNvSpPr txBox="1">
            <a:spLocks noChangeArrowheads="1"/>
          </p:cNvSpPr>
          <p:nvPr/>
        </p:nvSpPr>
        <p:spPr bwMode="auto">
          <a:xfrm>
            <a:off x="467544" y="1769962"/>
            <a:ext cx="6669881" cy="374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spcBef>
                <a:spcPct val="20000"/>
              </a:spcBef>
              <a:buFont typeface="Wingdings" pitchFamily="2" charset="2"/>
              <a:buChar char="Ø"/>
              <a:defRPr/>
            </a:pPr>
            <a:r>
              <a:rPr lang="fr-FR" altLang="fr-FR" sz="2100" dirty="0"/>
              <a:t>Première information : aspect ! :</a:t>
            </a:r>
          </a:p>
          <a:p>
            <a:pPr lvl="1" eaLnBrk="1" hangingPunct="1">
              <a:spcBef>
                <a:spcPct val="20000"/>
              </a:spcBef>
              <a:buFont typeface="Arial" charset="0"/>
              <a:buChar char="•"/>
              <a:defRPr/>
            </a:pPr>
            <a:r>
              <a:rPr lang="fr-FR" altLang="fr-FR" sz="2100" dirty="0"/>
              <a:t>Clair : pas de cellule</a:t>
            </a:r>
          </a:p>
          <a:p>
            <a:pPr lvl="1" eaLnBrk="1" hangingPunct="1">
              <a:spcBef>
                <a:spcPct val="20000"/>
              </a:spcBef>
              <a:buFont typeface="Arial" charset="0"/>
              <a:buChar char="•"/>
              <a:defRPr/>
            </a:pPr>
            <a:r>
              <a:rPr lang="fr-FR" altLang="fr-FR" sz="2100" dirty="0"/>
              <a:t>Trouble : cellules</a:t>
            </a:r>
          </a:p>
          <a:p>
            <a:pPr lvl="1" eaLnBrk="1" hangingPunct="1">
              <a:spcBef>
                <a:spcPct val="20000"/>
              </a:spcBef>
              <a:buFont typeface="Arial" charset="0"/>
              <a:buChar char="•"/>
              <a:defRPr/>
            </a:pPr>
            <a:r>
              <a:rPr lang="fr-FR" altLang="fr-FR" sz="2100" dirty="0"/>
              <a:t>Purulent : cellules +++</a:t>
            </a:r>
          </a:p>
          <a:p>
            <a:pPr lvl="1" eaLnBrk="1" hangingPunct="1">
              <a:spcBef>
                <a:spcPct val="20000"/>
              </a:spcBef>
              <a:buFont typeface="Arial" charset="0"/>
              <a:buChar char="•"/>
              <a:defRPr/>
            </a:pPr>
            <a:endParaRPr lang="fr-FR" altLang="fr-FR" sz="2100" dirty="0"/>
          </a:p>
          <a:p>
            <a:pPr eaLnBrk="1" hangingPunct="1">
              <a:spcBef>
                <a:spcPct val="20000"/>
              </a:spcBef>
              <a:buFont typeface="Wingdings" pitchFamily="2" charset="2"/>
              <a:buChar char="Ø"/>
              <a:defRPr/>
            </a:pPr>
            <a:r>
              <a:rPr lang="fr-FR" altLang="fr-FR" sz="2100" dirty="0"/>
              <a:t>Contre-Indications :</a:t>
            </a:r>
          </a:p>
          <a:p>
            <a:pPr lvl="1" indent="-257175" eaLnBrk="1" hangingPunct="1">
              <a:spcBef>
                <a:spcPct val="20000"/>
              </a:spcBef>
              <a:buFont typeface="Arial" pitchFamily="34" charset="0"/>
              <a:buChar char="•"/>
              <a:defRPr/>
            </a:pPr>
            <a:r>
              <a:rPr lang="fr-FR" altLang="fr-FR" sz="2100" dirty="0"/>
              <a:t>Signes/risque d’engagement cérébral</a:t>
            </a:r>
          </a:p>
          <a:p>
            <a:pPr lvl="1" indent="-257175" eaLnBrk="1" hangingPunct="1">
              <a:spcBef>
                <a:spcPct val="20000"/>
              </a:spcBef>
              <a:buFont typeface="Arial" pitchFamily="34" charset="0"/>
              <a:buChar char="•"/>
              <a:defRPr/>
            </a:pPr>
            <a:r>
              <a:rPr lang="fr-FR" altLang="fr-FR" sz="2100" dirty="0"/>
              <a:t>Anomalie connue de l’hémostase</a:t>
            </a:r>
          </a:p>
          <a:p>
            <a:pPr lvl="1" indent="-257175" eaLnBrk="1" hangingPunct="1">
              <a:spcBef>
                <a:spcPct val="20000"/>
              </a:spcBef>
              <a:buFont typeface="Arial" pitchFamily="34" charset="0"/>
              <a:buChar char="•"/>
              <a:defRPr/>
            </a:pPr>
            <a:r>
              <a:rPr lang="fr-FR" altLang="fr-FR" sz="2100" dirty="0"/>
              <a:t>Instabilité hémodynamique</a:t>
            </a:r>
          </a:p>
          <a:p>
            <a:pPr lvl="1" indent="-257175" eaLnBrk="1" hangingPunct="1">
              <a:spcBef>
                <a:spcPct val="20000"/>
              </a:spcBef>
              <a:buFont typeface="Arial" pitchFamily="34" charset="0"/>
              <a:buChar char="•"/>
              <a:defRPr/>
            </a:pPr>
            <a:r>
              <a:rPr lang="fr-FR" altLang="fr-FR" sz="2100" dirty="0"/>
              <a:t>Crise convulsive récente ou en cours</a:t>
            </a:r>
          </a:p>
          <a:p>
            <a:pPr marL="0" indent="0" eaLnBrk="1" hangingPunct="1">
              <a:spcBef>
                <a:spcPct val="20000"/>
              </a:spcBef>
              <a:defRPr/>
            </a:pPr>
            <a:endParaRPr lang="fr-FR" altLang="fr-FR" sz="1500" dirty="0"/>
          </a:p>
        </p:txBody>
      </p:sp>
      <p:sp>
        <p:nvSpPr>
          <p:cNvPr id="19463" name="AutoShape 12" descr="data:image/jpeg;base64,/9j/4AAQSkZJRgABAQAAAQABAAD/2wCEAAkGBxQQEhUUEhQVFRQXGRoVFxcYEBwdHBcfFh0iGBkaHB8YHCggGxolHB8cIjMiJiksLjIuFx83ODMtNygtLiwBCgoKDAwMDwwMFCsZFBkrLCsrKysrKysrKysrKysrKysrKysrKysrKysrKysrKysrKysrKysrKysrKysrKysrK//AABEIAHAAxAMBIgACEQEDEQH/xAAbAAACAwEBAQAAAAAAAAAAAAAAAgQFBgMBB//EAEYQAAIBAgMFAwcICAUEAwAAAAECAwARBBIhBQYTIjFBUXEyUmGBkZLhFCNCobGzwdEHMzVzdHWytDRDYnLCFSSDohZFU//EABUBAQEAAAAAAAAAAAAAAAAAAAAB/8QAFBEBAAAAAAAAAAAAAAAAAAAAAP/aAAwDAQACEQMRAD8A+2M5vZfWT2U1m7x7p/OhOreP4U9Alm7x7vxos3ePd+NVe2to8CXD5nVI3Zw5a1tFuNT01qqm3oaN2UquWzZWLG5OYgEhRolgNenpFBqbN3j3fjRZu8e78azGK2474VJQyxks4bnAvw82illYXawt41En25IeIwnAW4AHDUOrE6IoJ5QBozPpcG1BsrN3j3fjRZu8e78a54FmMaFypYqCxXySbakeiu1Atm7x7vxos3ePd+NPXlAuvePd+NFm7x7vxrI4vbModwJbDMwcBVBgCvlSxbS7jXm802q92VjpHiw7SRtnkQM5AACGwJuCb63oLHXvHu/Gizd49341i8Tt2YM4MuS5cEcMXjKvljUFrKM63a7dikivW27MHkEkoUBbXRQbEZLFQemYswDMcpt6DQbOzd49340WbvHu/Go2yHdoYzIVZyoLFTofC2nsqYaBNe8e78aLN3j3fjWUx+2JVmkUSZRmyFcg+aQBTxvT5R1OnsNSf+qynDKyOrOJUVjw750aTKGABsCy636UGis3ePd+NGvePd+NZqLbEinFcwkdVZo1GqgguEjIChg5yjS5vUVNsSXTLOJBxFVeQDjqxTMw01y5iLL06npQa+zd49340a949341kNo7elEr5JAFzZQMl8keVW4/p1JHdp6KbG7ckECZZQCDJeTIOYIGMWnT5wr6+zqKDW694934142Ydx9FrfjVDsDaUksrB2ucrF48luCVfKi95zLc6+bcaVoqBUIIvXlLhunrP20UDJ1Pj+FPSJ1Pj+FPQVG2dp8CWAMyJG7MHLkAaKSNToNagTb0hS3Ih1IHz3TKxW0nLyFuo6317qm7fxTK0UYZEEjMDI6ZguUXAAJAzNr1PYar/wD5EFUDIkjkIS68sZDELHJzXspYkDrbI3dQPszeQ4iWFQqojq7Mpe7iyqy3W2g1Nj229NcoN7Q/0Ixr1aeykHoL5b5zbybUo3pySZeDmu1gY9QFUIDzAWY5n06aCtLhQGUEqmuvKQRe/UG2tBnH3xsoIiU3vpxwClgTlkuAEkNtF8e6ur7zMXCqsf6wq1pcxUK/DIYAcrtplHbqOytGYx3Drfp29/jUXGLwoZWjUZgrOBlvdgCwvbU60GXxW+jGFmSNEbIXUvMCL2U5BYayc2qaeTVtjttvFO8YVH0TInEs7FwxNhY3Gg1qBLt12MXCWKQEQuyhbkmRZGcKQbB7KCL/AI1GTednj4rBWjIygrGQfnc4j1vcXKqvi1Bdx7a4sEksYSwiaSPnuWAvlYrbySRpr31Ci3geJYOMpLShSc7opAJRbrlFiLvexN9Kr12riIkdVMYKOsCosK28tU0HFzHqeoA9NdztqYFeIUGRiHBhXPbPkuV4mgy9qFteo6AhJfel1F2gGiCUji/RK5vM1bst09NdsXtx+BiXVAjQ8pubjMDzDoLgLY3/ANVQ8PvK5lyuFRWlXhl4yuaI5lJBY2bmVTmGlpV8atMbLwOCIRHw5JCHvck3VmuD4jUnsoI2N3qVHZY1WRVXNmWZebRjZfOAy2JHS9ez7yPGwV4kW5dcxmORcjKpLEoMo5hbwtUBdvuqnSOQh0AkSE5MkmQt5LNqcxA1B01FbBkB6gG/ooMvhd6Gck8E21Ju2oAKLZQF5rl7j0eNWewNr/KlY5AlrdHDdRext0Ydoq2yjuoVQOgA7elAWoy17RQeWoy17RQeWr2iig5YfofE/bRRh+h8T9tFAydT4/hT0idT4/hT0FJvFj2iaBRGsiuzcRSLnKq3JUdrDQ+ANVeC2/EYxLw1eSUIllYWYBSyZQx0TX/2q227jHSSBI+GGkZxmkUkLlXNpZhqfGqWPeSPLGVwyGRkFspXLoVuoa2gs1x9lBJfbpJQcBFOfLzSLbkLoxB+ibpp6DTwb1KxAjhaxKquoGpte/cNevbbwqTgdpRYpnQQ3ANrslgRdhcZhrzKdB33q3XCpmzZFzaC+UX06a+ig9wsudQdB16MCNDbqKTaWJMUMkgGYojOF78oJt67V3jjCiygAdwFQ9sYwwxFlAJLKgv0BdggJ9Avf1UGZg25Ir5B8n5bMWRLCa/DAEevUZzrr0XvqfNjpcoVeCkhnMSrwywIHMD1FiFuT6arcNt8K6h4IwqM6jLETqoYmRWFwoJW2XytRUqTbUqnmECnmtysSjIQrXCm7ls1gFsdOtBN2BjuPJKJEQOLOMoU8rMwW7KTc8uoNiKu2gUkEqpI1BKjSs5HtSRFDrDEl3hWUX1DyGz6jRioK6eNT9k7SeWV1bJaxZct7qFdo7Pc9Ta/Z2jsoLR4FYWKqQOl1BtTBALAAWHTTp4Vn8btqZBNZYgyS8NBzMXBQOAALEuSbW6Aa020NtSxOoyKEy3fnVjmY2RRZgVBP0iCKC9SJQLAADrYAe2ulZbD7xSNESVXPnWMMUZFBkyWJVjmIGfXsOX0102VvC8s2RlVVDGEkKeZ1BN1ObRSBpofGg0tFFFAUUUUBRRRQFFFFByw/Q+J+2ijD9D4n7aKBk6nx/CnpE6nx/CnoOOJwiSWDorAajMoNvbSNs+Im5jQm1vIHTpb2VJooOCYONSSEUEnMSFF766+Op9prvRRQFJJGGBDAEHQgjQ09FBGXARAgiNAQLA5RoB2VB2vNhMPZsRw1MjZQWS5dgCwAsCSbAn1Vb1Qb27vHHCGzhDFJxBdWIblKWORlYeVfQjpQWWHaEoCuTIbMNAB33seh6UQSQq75citys5FhfNfKSehvY1ktpblSuWdZI2d+CrKYyECwurXF2JJIBzAnmso0tXfCbjKr55GEy8p4RSyXVZBZRflW8mg1tlFBqZoInBzKjC9zcDra1z6bVETFYV044aIoAzcTTQL5RuezQ+yqXZ+6jjAiGRxxS6ysTzqchGRH6Z1CKqnpfLeoEf6O/JDTgqFZbCEDyldbDXyee9je2UUGwiggKgKsWW1wAFtZ7fUbD2Cu6YONSGCKCBYEKLgd3hWTwW5BjkMhkRjZdDEcoIyZhlDWy8gyj6JNbOgKKKKAooooCiiigKKKKDlh+h8T9tFGH6HxP20UDJ1Pj+FPSJ1Pj+FPQFF6Kqd4drHCojBc2Zstr2+izf8froLaiqhNsExSSZRyFRa/XMqt/y+qo+0d4DEVGQG+Kjwvldklub1X6UF/RXzfG/pMaOHi/JwdIjbiH/NleLu7Ml/XV3tje8wYvCYbhBhiJpIc2byOEEa9ra3z/VQa2isBtP9ITQ4B8ZwASmXk4h1zSvF1t/pv66lnfc/KRBwRY4mLDZs/wD+sJmzWt2WtagTejbWLixEiQMAQimONoSVkzK5dywBPIVXQd+vUVGi3hxTxXVjZGJklaNcwjd1jR7KMhsOK2mloh30mC/SM0mBkxfAUFBiTl4h1+Tle230s31Vfwbx5poIuGBxkma+byeCsbW6a34n1UGbi3txKMjOzOvzgaMYaxdVzcKUaXIey6ggL0I1FrDG7UxkLvHJIMoiwxMggBKGSQpM50ymw16WA1IqyfeUhMK3DH/cSrDbN5OZC9+mvSou3N8Th8RhoeEG47YhM2byfk65u7W9Bd7s4uSbCxPL5bLcnLlza2DZey4sbemrWsFtH9ILQ7POMEAJEOHmyZ7D/uGZct7dlqsV3uJhml4Q+bbELbN1+TpnHZ20Gsor51L+khhhVxHAFzhDi8vEPUOI8l7dO29SIf0gs2Jgg4I+elaLNn8nLCk17W18u3qoN7eisDsD9ILYqRU4AW+GixN+Jf8AWuEy9Oy97122/v22FGIIhDcHFQ4Xy7ZuMobN00tfp6KDcXorJYje4o+IXhA8GB5/K8rJI0eXppfLe/prlu/vocV8j+aC/Kldjz3yZEV+7XyvqoNlRRRQcsP0Piftoow/Q+J+2igZOp8fwp6ROp8fwp6ArL7/AP6mL96fu3rUVQb37PknjjWNcxD5jrbTI69vpIoIcP8AhZ/90f8ARHUDeDyk/mcH2LV1Hs6QQSpl5mKEC41yqgP1g1D2zsiWQrlW9sdFP1HkIBdvq6UHyTbP+DH+3C/3MtbLe79rbL/i8T/RFVdtLcnGvhsiw82XDi2df8ueSRu3zWB9dabeLd3ES7QwEyJeOHEzSSHMNFdYwpt23Kt7KoxO8n7Cn/8AH/cy1aN+0U/mOF/s2qTtrdDFybJlw6xXlbJZc47J5HOv+1gfXU87sYn5asvD5BjMPMTmHkR4ZomPqY2oMZsb9iz/AO3aH2xVu8F/i8D+6xf3eHqi2ZubjE2XLA0VpWXGALnH+cY8mt+3KfZWtwuxZhiMK5TljjxCucw0MiQqg9ZRvZQVc36nZf8AFxfdGqzfT9obO/e47+itJJsScxYAZNYcQkknMOVVjKk+nWoO827eJmxmCljS6RPi2c5hoJVsntNQY/eD9gN/B4D+t60Mf+DxX7zH/dGuW2d0cXJsg4ZYrzfJsJFlzjyoWYuL+gEVcpu/iPk2ITJzO+LKjMNRLGVT2nSqPnmI/Zifyo/fCp2E/aGB/ipP7SKrKbcvGHArFwucbPOHIzr5fFDZevdrepWH3RxYxmFlMXJHO8jnONFbDxxg+8pHqoKLcP8AXp/LcL98tS9+/Jx38ywv3SVZbp7oYuCVWkjsBgoIDzjy45QzD2dtSN7N1cVOMWI478THYedOcC6RxqrNr0sQdKDntD9dj/4Gb7+Sou4X/wBP+7m+6jq+xm72IaTFsE0kwksScw1ZpXcD0cpB9dcN0t2sTB/03iR24CSiTmHKWjRR46g0H0aiiioOWH6HxP20UYfofE/bRQMnVvH8BT1yZSDca36j8RTZz5p9o/OgeikznzT7R+dGc+afaPzoHopM580+0fnRnPmn2j86B6KTOfNPtH50Zz5p9o/Og8xEmVWaxNgTYdTYXtWXbbsgjDCXDszRiVUA5hcE5RdrN3akHRq1OY+afaPzqL8gisw4CWY5mGRbMe895oKdtvSlcQyLEcmHjxEfM1mzhic2mg5dLV5tDbskbNlMbAKCVA1TMBluSQCxJ0XpaxJFaAoNeTqLHpqO4+jr7a4tg0JLGJSSLE5FuQdCCe0WoM3Dvc2aMFQRzCUgHlYsVjFxdVPKbi/0hYmkbeiVQbmI5VEhIvZ82X5sa6OM3p7NK1SQKoyiMAaaALbTpSLg4xa0KjKcw5V0Y/SHcfTQVU+05yHC8NXE/BQWLBrgFSdRawJJt3VI2NtNpZZUewKklLWIyhmQG6sddBoQPXrazyjrk7b9nXpfxpYoQhYrGAWN2ICjMe826mgkUUmc+afaPzoznzT7R+dA9FJnPmn2j86M580+0fnQPRSZz5p9o/OjOfNPtH50D0Umc+afaPzpWZj0FvST09lAYfofE/bRTRpYWooP/9k="/>
          <p:cNvSpPr>
            <a:spLocks noChangeAspect="1" noChangeArrowheads="1"/>
          </p:cNvSpPr>
          <p:nvPr/>
        </p:nvSpPr>
        <p:spPr bwMode="auto">
          <a:xfrm>
            <a:off x="1251347" y="748903"/>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endParaRPr lang="fr-FR" altLang="fr-FR"/>
          </a:p>
        </p:txBody>
      </p:sp>
      <p:pic>
        <p:nvPicPr>
          <p:cNvPr id="19464"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857263" y="1753592"/>
            <a:ext cx="2560324" cy="2487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50112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559595" y="391370"/>
            <a:ext cx="6172200"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Cytochimie du LCR</a:t>
            </a:r>
          </a:p>
        </p:txBody>
      </p:sp>
      <p:cxnSp>
        <p:nvCxnSpPr>
          <p:cNvPr id="6" name="Connecteur droit 5"/>
          <p:cNvCxnSpPr>
            <a:cxnSpLocks/>
          </p:cNvCxnSpPr>
          <p:nvPr/>
        </p:nvCxnSpPr>
        <p:spPr>
          <a:xfrm>
            <a:off x="648362" y="1196752"/>
            <a:ext cx="5994666"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0486" name="Rectangle 3"/>
          <p:cNvSpPr>
            <a:spLocks noChangeArrowheads="1"/>
          </p:cNvSpPr>
          <p:nvPr/>
        </p:nvSpPr>
        <p:spPr bwMode="auto">
          <a:xfrm>
            <a:off x="2465785" y="4887516"/>
            <a:ext cx="30033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u="sng"/>
              <a:t>EEG, Scanner et IRM </a:t>
            </a:r>
            <a:r>
              <a:rPr lang="fr-FR" altLang="fr-FR" b="1" u="sng">
                <a:solidFill>
                  <a:srgbClr val="006600"/>
                </a:solidFill>
              </a:rPr>
              <a:t>normaux</a:t>
            </a:r>
          </a:p>
        </p:txBody>
      </p:sp>
      <p:pic>
        <p:nvPicPr>
          <p:cNvPr id="20487" name="Imag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24014" y="1528763"/>
            <a:ext cx="5684290" cy="4261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5" descr="http://ts1.mm.bing.net/th?&amp;id=HN.607990691542928336&amp;w=300&amp;h=300&amp;c=0&amp;pid=1.9&amp;rs=0&amp;p=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805047" y="2763943"/>
            <a:ext cx="1004888"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Connecteur droit 16"/>
          <p:cNvCxnSpPr>
            <a:cxnSpLocks/>
          </p:cNvCxnSpPr>
          <p:nvPr/>
        </p:nvCxnSpPr>
        <p:spPr>
          <a:xfrm>
            <a:off x="5610047" y="1528763"/>
            <a:ext cx="0" cy="4236913"/>
          </a:xfrm>
          <a:prstGeom prst="line">
            <a:avLst/>
          </a:prstGeom>
          <a:ln w="41275">
            <a:solidFill>
              <a:srgbClr val="FF660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455105" y="5807198"/>
            <a:ext cx="1296144" cy="4860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rPr>
              <a:t>Bactérien</a:t>
            </a:r>
          </a:p>
        </p:txBody>
      </p:sp>
      <p:sp>
        <p:nvSpPr>
          <p:cNvPr id="22" name="Rectangle 21"/>
          <p:cNvSpPr/>
          <p:nvPr/>
        </p:nvSpPr>
        <p:spPr>
          <a:xfrm>
            <a:off x="5967273" y="5807198"/>
            <a:ext cx="1080120" cy="48605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chemeClr val="tx1">
                    <a:lumMod val="75000"/>
                    <a:lumOff val="25000"/>
                  </a:schemeClr>
                </a:solidFill>
              </a:rPr>
              <a:t>Viral</a:t>
            </a:r>
          </a:p>
        </p:txBody>
      </p:sp>
      <p:cxnSp>
        <p:nvCxnSpPr>
          <p:cNvPr id="23" name="Connecteur droit avec flèche 22"/>
          <p:cNvCxnSpPr>
            <a:cxnSpLocks/>
          </p:cNvCxnSpPr>
          <p:nvPr/>
        </p:nvCxnSpPr>
        <p:spPr>
          <a:xfrm flipV="1">
            <a:off x="5697239" y="6031692"/>
            <a:ext cx="324041" cy="7448"/>
          </a:xfrm>
          <a:prstGeom prst="straightConnector1">
            <a:avLst/>
          </a:prstGeom>
          <a:ln w="34925">
            <a:solidFill>
              <a:srgbClr val="FF66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ZoneTexte 1"/>
          <p:cNvSpPr txBox="1"/>
          <p:nvPr/>
        </p:nvSpPr>
        <p:spPr>
          <a:xfrm>
            <a:off x="4780974" y="2275408"/>
            <a:ext cx="829073" cy="400110"/>
          </a:xfrm>
          <a:prstGeom prst="rect">
            <a:avLst/>
          </a:prstGeom>
          <a:noFill/>
        </p:spPr>
        <p:txBody>
          <a:bodyPr wrap="square" rtlCol="0">
            <a:spAutoFit/>
          </a:bodyPr>
          <a:lstStyle/>
          <a:p>
            <a:r>
              <a:rPr lang="fr-FR" sz="1000" dirty="0"/>
              <a:t>Éléments/mm</a:t>
            </a:r>
            <a:r>
              <a:rPr lang="fr-FR" sz="1000" baseline="30000" dirty="0"/>
              <a:t>3</a:t>
            </a:r>
          </a:p>
        </p:txBody>
      </p:sp>
      <p:sp>
        <p:nvSpPr>
          <p:cNvPr id="12" name="ZoneTexte 11"/>
          <p:cNvSpPr txBox="1"/>
          <p:nvPr/>
        </p:nvSpPr>
        <p:spPr>
          <a:xfrm>
            <a:off x="6077474" y="2273423"/>
            <a:ext cx="1014806" cy="246221"/>
          </a:xfrm>
          <a:prstGeom prst="rect">
            <a:avLst/>
          </a:prstGeom>
          <a:noFill/>
        </p:spPr>
        <p:txBody>
          <a:bodyPr wrap="square" rtlCol="0">
            <a:spAutoFit/>
          </a:bodyPr>
          <a:lstStyle/>
          <a:p>
            <a:r>
              <a:rPr lang="fr-FR" sz="1000" dirty="0"/>
              <a:t>Éléments/mm</a:t>
            </a:r>
            <a:r>
              <a:rPr lang="fr-FR" sz="1000" baseline="30000" dirty="0"/>
              <a:t>3</a:t>
            </a:r>
          </a:p>
        </p:txBody>
      </p:sp>
      <p:sp>
        <p:nvSpPr>
          <p:cNvPr id="14" name="ZoneTexte 13"/>
          <p:cNvSpPr txBox="1"/>
          <p:nvPr/>
        </p:nvSpPr>
        <p:spPr>
          <a:xfrm>
            <a:off x="4391569" y="2573506"/>
            <a:ext cx="1077539" cy="407804"/>
          </a:xfrm>
          <a:prstGeom prst="rect">
            <a:avLst/>
          </a:prstGeom>
          <a:noFill/>
        </p:spPr>
        <p:txBody>
          <a:bodyPr wrap="square" rtlCol="0">
            <a:spAutoFit/>
          </a:bodyPr>
          <a:lstStyle/>
          <a:p>
            <a:r>
              <a:rPr lang="fr-FR" sz="1050" b="1" dirty="0"/>
              <a:t>Souvent &gt; 1000 </a:t>
            </a:r>
          </a:p>
          <a:p>
            <a:r>
              <a:rPr lang="fr-FR" sz="1000" dirty="0"/>
              <a:t>Éléments/mm</a:t>
            </a:r>
            <a:r>
              <a:rPr lang="fr-FR" sz="1000" baseline="30000" dirty="0"/>
              <a:t>3</a:t>
            </a:r>
          </a:p>
        </p:txBody>
      </p:sp>
    </p:spTree>
    <p:extLst>
      <p:ext uri="{BB962C8B-B14F-4D97-AF65-F5344CB8AC3E}">
        <p14:creationId xmlns:p14="http://schemas.microsoft.com/office/powerpoint/2010/main" val="1592879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3009" name="Rectangle 2"/>
          <p:cNvSpPr>
            <a:spLocks noGrp="1" noChangeArrowheads="1"/>
          </p:cNvSpPr>
          <p:nvPr>
            <p:ph type="title"/>
          </p:nvPr>
        </p:nvSpPr>
        <p:spPr>
          <a:xfrm>
            <a:off x="0" y="-27384"/>
            <a:ext cx="9144000" cy="1143000"/>
          </a:xfrm>
        </p:spPr>
        <p:txBody>
          <a:bodyPr>
            <a:noAutofit/>
          </a:bodyPr>
          <a:lstStyle/>
          <a:p>
            <a:r>
              <a:rPr lang="fr-FR" sz="3200" b="1" dirty="0">
                <a:solidFill>
                  <a:srgbClr val="FF6600"/>
                </a:solidFill>
              </a:rPr>
              <a:t>Diagnostic différentiel bactérie / virus</a:t>
            </a:r>
            <a:br>
              <a:rPr lang="fr-FR" sz="3200" b="1" dirty="0">
                <a:solidFill>
                  <a:srgbClr val="FF6600"/>
                </a:solidFill>
              </a:rPr>
            </a:br>
            <a:r>
              <a:rPr lang="fr-FR" sz="3200" b="1" dirty="0">
                <a:solidFill>
                  <a:srgbClr val="FF6600"/>
                </a:solidFill>
              </a:rPr>
              <a:t>Conduite à tenir différente selon les résultats du LCR</a:t>
            </a:r>
          </a:p>
        </p:txBody>
      </p:sp>
      <p:sp>
        <p:nvSpPr>
          <p:cNvPr id="27650" name="Text Box 4"/>
          <p:cNvSpPr txBox="1">
            <a:spLocks/>
          </p:cNvSpPr>
          <p:nvPr/>
        </p:nvSpPr>
        <p:spPr bwMode="auto">
          <a:xfrm>
            <a:off x="2268538" y="1419250"/>
            <a:ext cx="40671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a:solidFill>
                  <a:srgbClr val="000000"/>
                </a:solidFill>
                <a:latin typeface="Century Gothic" charset="0"/>
                <a:cs typeface="Century Gothic" charset="0"/>
              </a:rPr>
              <a:t>Nombre de cellules nucléées &gt; 10/mm</a:t>
            </a:r>
            <a:r>
              <a:rPr lang="fr-FR" sz="1600" baseline="30000">
                <a:solidFill>
                  <a:srgbClr val="000000"/>
                </a:solidFill>
                <a:latin typeface="Century Gothic" charset="0"/>
                <a:cs typeface="Century Gothic" charset="0"/>
              </a:rPr>
              <a:t>3</a:t>
            </a:r>
          </a:p>
        </p:txBody>
      </p:sp>
      <p:sp>
        <p:nvSpPr>
          <p:cNvPr id="27651" name="Line 5"/>
          <p:cNvSpPr>
            <a:spLocks noChangeShapeType="1"/>
          </p:cNvSpPr>
          <p:nvPr/>
        </p:nvSpPr>
        <p:spPr bwMode="auto">
          <a:xfrm>
            <a:off x="4346575" y="1762150"/>
            <a:ext cx="0" cy="20320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52" name="Line 6"/>
          <p:cNvSpPr>
            <a:spLocks noChangeShapeType="1"/>
          </p:cNvSpPr>
          <p:nvPr/>
        </p:nvSpPr>
        <p:spPr bwMode="auto">
          <a:xfrm>
            <a:off x="1403350" y="1965350"/>
            <a:ext cx="6696075"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53" name="Line 8"/>
          <p:cNvSpPr>
            <a:spLocks noChangeShapeType="1"/>
          </p:cNvSpPr>
          <p:nvPr/>
        </p:nvSpPr>
        <p:spPr bwMode="auto">
          <a:xfrm>
            <a:off x="1387475" y="1965350"/>
            <a:ext cx="0" cy="4032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54" name="Text Box 9"/>
          <p:cNvSpPr txBox="1">
            <a:spLocks/>
          </p:cNvSpPr>
          <p:nvPr/>
        </p:nvSpPr>
        <p:spPr bwMode="auto">
          <a:xfrm>
            <a:off x="188913" y="2513037"/>
            <a:ext cx="22653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u="none" dirty="0">
                <a:solidFill>
                  <a:srgbClr val="000000"/>
                </a:solidFill>
                <a:latin typeface="Century Gothic" charset="0"/>
                <a:cs typeface="Century Gothic" charset="0"/>
              </a:rPr>
              <a:t>Polynucléaires ≥ 50 %</a:t>
            </a:r>
          </a:p>
          <a:p>
            <a:pPr eaLnBrk="1" hangingPunct="1"/>
            <a:r>
              <a:rPr lang="fr-FR" sz="1600" u="none" dirty="0" err="1">
                <a:solidFill>
                  <a:srgbClr val="000000"/>
                </a:solidFill>
                <a:latin typeface="Century Gothic" charset="0"/>
                <a:cs typeface="Century Gothic" charset="0"/>
              </a:rPr>
              <a:t>Glycorachie</a:t>
            </a:r>
            <a:r>
              <a:rPr lang="fr-FR" sz="1600" u="none" dirty="0">
                <a:solidFill>
                  <a:srgbClr val="000000"/>
                </a:solidFill>
                <a:latin typeface="Century Gothic" charset="0"/>
                <a:cs typeface="Century Gothic" charset="0"/>
              </a:rPr>
              <a:t> </a:t>
            </a:r>
            <a:r>
              <a:rPr lang="fr-FR" sz="1600" u="none" dirty="0">
                <a:solidFill>
                  <a:srgbClr val="000000"/>
                </a:solidFill>
                <a:latin typeface="Century Gothic" charset="0"/>
                <a:cs typeface="Wingdings" charset="0"/>
                <a:sym typeface="Wingdings" charset="0"/>
              </a:rPr>
              <a:t></a:t>
            </a:r>
            <a:endParaRPr lang="fr-FR" sz="1600" u="none" dirty="0">
              <a:solidFill>
                <a:srgbClr val="000000"/>
              </a:solidFill>
              <a:latin typeface="Century Gothic" charset="0"/>
              <a:cs typeface="Century Gothic" charset="0"/>
              <a:sym typeface="Wingdings" charset="0"/>
            </a:endParaRPr>
          </a:p>
          <a:p>
            <a:pPr eaLnBrk="1" hangingPunct="1"/>
            <a:r>
              <a:rPr lang="fr-FR" sz="1600" u="none" dirty="0" err="1">
                <a:solidFill>
                  <a:srgbClr val="000000"/>
                </a:solidFill>
                <a:latin typeface="Century Gothic" charset="0"/>
                <a:cs typeface="Wingdings" charset="0"/>
                <a:sym typeface="Wingdings" charset="0"/>
              </a:rPr>
              <a:t>Protéinorachie</a:t>
            </a:r>
            <a:r>
              <a:rPr lang="fr-FR" sz="1600" u="none" dirty="0">
                <a:solidFill>
                  <a:srgbClr val="000000"/>
                </a:solidFill>
                <a:latin typeface="Century Gothic" charset="0"/>
                <a:cs typeface="Wingdings" charset="0"/>
                <a:sym typeface="Wingdings" charset="0"/>
              </a:rPr>
              <a:t> </a:t>
            </a:r>
          </a:p>
        </p:txBody>
      </p:sp>
      <p:sp>
        <p:nvSpPr>
          <p:cNvPr id="27655" name="Text Box 10"/>
          <p:cNvSpPr txBox="1">
            <a:spLocks/>
          </p:cNvSpPr>
          <p:nvPr/>
        </p:nvSpPr>
        <p:spPr bwMode="auto">
          <a:xfrm>
            <a:off x="107950" y="3616350"/>
            <a:ext cx="241776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u="none" dirty="0">
                <a:solidFill>
                  <a:srgbClr val="FF6600"/>
                </a:solidFill>
                <a:latin typeface="Century Gothic" charset="0"/>
                <a:cs typeface="Century Gothic" charset="0"/>
              </a:rPr>
              <a:t>Méningite bactérienne</a:t>
            </a:r>
          </a:p>
        </p:txBody>
      </p:sp>
      <p:sp>
        <p:nvSpPr>
          <p:cNvPr id="27656" name="Line 11"/>
          <p:cNvSpPr>
            <a:spLocks noChangeShapeType="1"/>
          </p:cNvSpPr>
          <p:nvPr/>
        </p:nvSpPr>
        <p:spPr bwMode="auto">
          <a:xfrm>
            <a:off x="1387475" y="3346475"/>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57" name="Line 12"/>
          <p:cNvSpPr>
            <a:spLocks noChangeShapeType="1"/>
          </p:cNvSpPr>
          <p:nvPr/>
        </p:nvSpPr>
        <p:spPr bwMode="auto">
          <a:xfrm>
            <a:off x="8101013" y="1965350"/>
            <a:ext cx="0" cy="403225"/>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58" name="Text Box 13"/>
          <p:cNvSpPr txBox="1">
            <a:spLocks/>
          </p:cNvSpPr>
          <p:nvPr/>
        </p:nvSpPr>
        <p:spPr bwMode="auto">
          <a:xfrm>
            <a:off x="6907213" y="2409850"/>
            <a:ext cx="21463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u="none">
                <a:solidFill>
                  <a:srgbClr val="000000"/>
                </a:solidFill>
                <a:latin typeface="Century Gothic" charset="0"/>
                <a:cs typeface="Century Gothic" charset="0"/>
              </a:rPr>
              <a:t>Lymphocytes ≥ 50 %</a:t>
            </a:r>
          </a:p>
          <a:p>
            <a:pPr eaLnBrk="1" hangingPunct="1"/>
            <a:r>
              <a:rPr lang="fr-FR" sz="1600" u="none">
                <a:solidFill>
                  <a:srgbClr val="000000"/>
                </a:solidFill>
                <a:latin typeface="Century Gothic" charset="0"/>
                <a:cs typeface="Century Gothic" charset="0"/>
              </a:rPr>
              <a:t>Protéinorachie </a:t>
            </a:r>
            <a:r>
              <a:rPr lang="fr-FR" sz="1600" u="none">
                <a:solidFill>
                  <a:srgbClr val="000000"/>
                </a:solidFill>
                <a:latin typeface="Century Gothic" charset="0"/>
                <a:cs typeface="Wingdings" charset="0"/>
                <a:sym typeface="Wingdings" charset="0"/>
              </a:rPr>
              <a:t></a:t>
            </a:r>
          </a:p>
          <a:p>
            <a:pPr eaLnBrk="1" hangingPunct="1"/>
            <a:endParaRPr lang="fr-FR" sz="1600" u="none">
              <a:solidFill>
                <a:srgbClr val="000000"/>
              </a:solidFill>
              <a:latin typeface="Century Gothic" charset="0"/>
              <a:cs typeface="Century Gothic" charset="0"/>
            </a:endParaRPr>
          </a:p>
        </p:txBody>
      </p:sp>
      <p:sp>
        <p:nvSpPr>
          <p:cNvPr id="27659" name="Line 15"/>
          <p:cNvSpPr>
            <a:spLocks noChangeShapeType="1"/>
          </p:cNvSpPr>
          <p:nvPr/>
        </p:nvSpPr>
        <p:spPr bwMode="auto">
          <a:xfrm flipH="1">
            <a:off x="3852863" y="3168675"/>
            <a:ext cx="4248150" cy="0"/>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0" name="Line 16"/>
          <p:cNvSpPr>
            <a:spLocks noChangeShapeType="1"/>
          </p:cNvSpPr>
          <p:nvPr/>
        </p:nvSpPr>
        <p:spPr bwMode="auto">
          <a:xfrm>
            <a:off x="3851275" y="3168675"/>
            <a:ext cx="0" cy="3540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1" name="Text Box 17"/>
          <p:cNvSpPr txBox="1">
            <a:spLocks/>
          </p:cNvSpPr>
          <p:nvPr/>
        </p:nvSpPr>
        <p:spPr bwMode="auto">
          <a:xfrm>
            <a:off x="2686050" y="3519512"/>
            <a:ext cx="21209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a:solidFill>
                  <a:srgbClr val="000000"/>
                </a:solidFill>
                <a:latin typeface="Century Gothic" charset="0"/>
                <a:cs typeface="Century Gothic" charset="0"/>
              </a:rPr>
              <a:t>Glycorachie N ou </a:t>
            </a:r>
            <a:r>
              <a:rPr lang="fr-FR" sz="1600" b="0" u="none">
                <a:solidFill>
                  <a:srgbClr val="000000"/>
                </a:solidFill>
                <a:latin typeface="Century Gothic" charset="0"/>
                <a:cs typeface="Wingdings" charset="0"/>
                <a:sym typeface="Wingdings" charset="0"/>
              </a:rPr>
              <a:t></a:t>
            </a:r>
            <a:endParaRPr lang="fr-FR" sz="1600" b="0" u="none">
              <a:solidFill>
                <a:srgbClr val="000000"/>
              </a:solidFill>
              <a:latin typeface="Century Gothic" charset="0"/>
              <a:cs typeface="Century Gothic" charset="0"/>
              <a:sym typeface="Wingdings" charset="0"/>
            </a:endParaRPr>
          </a:p>
        </p:txBody>
      </p:sp>
      <p:sp>
        <p:nvSpPr>
          <p:cNvPr id="27662" name="Line 18"/>
          <p:cNvSpPr>
            <a:spLocks noChangeShapeType="1"/>
          </p:cNvSpPr>
          <p:nvPr/>
        </p:nvSpPr>
        <p:spPr bwMode="auto">
          <a:xfrm>
            <a:off x="3851275" y="3927500"/>
            <a:ext cx="0" cy="354012"/>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3" name="Text Box 19"/>
          <p:cNvSpPr txBox="1">
            <a:spLocks/>
          </p:cNvSpPr>
          <p:nvPr/>
        </p:nvSpPr>
        <p:spPr bwMode="auto">
          <a:xfrm>
            <a:off x="2789238" y="4313262"/>
            <a:ext cx="229076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algn="ctr" eaLnBrk="1" hangingPunct="1"/>
            <a:r>
              <a:rPr lang="fr-FR" sz="1600" u="none" dirty="0">
                <a:solidFill>
                  <a:srgbClr val="000000"/>
                </a:solidFill>
                <a:latin typeface="Century Gothic" charset="0"/>
                <a:cs typeface="Century Gothic" charset="0"/>
              </a:rPr>
              <a:t>Tuberculose, listériose</a:t>
            </a:r>
          </a:p>
          <a:p>
            <a:pPr algn="ctr" eaLnBrk="1" hangingPunct="1"/>
            <a:r>
              <a:rPr lang="fr-FR" sz="1600" b="0" u="none" dirty="0">
                <a:solidFill>
                  <a:srgbClr val="000000"/>
                </a:solidFill>
                <a:latin typeface="Century Gothic" charset="0"/>
                <a:cs typeface="Century Gothic" charset="0"/>
              </a:rPr>
              <a:t>cryptococcose</a:t>
            </a:r>
          </a:p>
        </p:txBody>
      </p:sp>
      <p:sp>
        <p:nvSpPr>
          <p:cNvPr id="27664" name="Text Box 20"/>
          <p:cNvSpPr txBox="1">
            <a:spLocks/>
          </p:cNvSpPr>
          <p:nvPr/>
        </p:nvSpPr>
        <p:spPr bwMode="auto">
          <a:xfrm>
            <a:off x="6800850" y="3633812"/>
            <a:ext cx="1570038"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a:solidFill>
                  <a:srgbClr val="000000"/>
                </a:solidFill>
                <a:latin typeface="Century Gothic" charset="0"/>
                <a:cs typeface="Century Gothic" charset="0"/>
              </a:rPr>
              <a:t>Glycorachie N</a:t>
            </a:r>
          </a:p>
        </p:txBody>
      </p:sp>
      <p:sp>
        <p:nvSpPr>
          <p:cNvPr id="27665" name="Line 21"/>
          <p:cNvSpPr>
            <a:spLocks noChangeShapeType="1"/>
          </p:cNvSpPr>
          <p:nvPr/>
        </p:nvSpPr>
        <p:spPr bwMode="auto">
          <a:xfrm>
            <a:off x="7299325" y="4079900"/>
            <a:ext cx="0" cy="252412"/>
          </a:xfrm>
          <a:prstGeom prst="line">
            <a:avLst/>
          </a:prstGeom>
          <a:noFill/>
          <a:ln w="25400">
            <a:solidFill>
              <a:srgbClr val="000000"/>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6" name="Line 22"/>
          <p:cNvSpPr>
            <a:spLocks noChangeShapeType="1"/>
          </p:cNvSpPr>
          <p:nvPr/>
        </p:nvSpPr>
        <p:spPr bwMode="auto">
          <a:xfrm flipH="1" flipV="1">
            <a:off x="5830888" y="4332312"/>
            <a:ext cx="2125662" cy="22225"/>
          </a:xfrm>
          <a:prstGeom prst="line">
            <a:avLst/>
          </a:prstGeom>
          <a:noFill/>
          <a:ln w="25400">
            <a:solidFill>
              <a:schemeClr val="tx1"/>
            </a:solidFill>
            <a:round/>
            <a:headEnd/>
            <a:tailEn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7" name="Line 24"/>
          <p:cNvSpPr>
            <a:spLocks noChangeShapeType="1"/>
          </p:cNvSpPr>
          <p:nvPr/>
        </p:nvSpPr>
        <p:spPr bwMode="auto">
          <a:xfrm>
            <a:off x="5830888" y="4332312"/>
            <a:ext cx="0" cy="404813"/>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68" name="Text Box 25"/>
          <p:cNvSpPr txBox="1">
            <a:spLocks/>
          </p:cNvSpPr>
          <p:nvPr/>
        </p:nvSpPr>
        <p:spPr bwMode="auto">
          <a:xfrm>
            <a:off x="5033963" y="4745062"/>
            <a:ext cx="1712912"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u="none" dirty="0">
                <a:solidFill>
                  <a:srgbClr val="FF6600"/>
                </a:solidFill>
                <a:latin typeface="Century Gothic" charset="0"/>
                <a:cs typeface="Century Gothic" charset="0"/>
              </a:rPr>
              <a:t>Méningite virale</a:t>
            </a:r>
          </a:p>
        </p:txBody>
      </p:sp>
      <p:sp>
        <p:nvSpPr>
          <p:cNvPr id="27669" name="Line 27"/>
          <p:cNvSpPr>
            <a:spLocks noChangeShapeType="1"/>
          </p:cNvSpPr>
          <p:nvPr/>
        </p:nvSpPr>
        <p:spPr bwMode="auto">
          <a:xfrm>
            <a:off x="5843588" y="5192737"/>
            <a:ext cx="0" cy="25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70" name="Text Box 28"/>
          <p:cNvSpPr txBox="1">
            <a:spLocks/>
          </p:cNvSpPr>
          <p:nvPr/>
        </p:nvSpPr>
        <p:spPr bwMode="auto">
          <a:xfrm>
            <a:off x="4941888" y="5410225"/>
            <a:ext cx="193992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a:solidFill>
                  <a:srgbClr val="000000"/>
                </a:solidFill>
                <a:latin typeface="Century Gothic" charset="0"/>
                <a:cs typeface="Century Gothic" charset="0"/>
              </a:rPr>
              <a:t>Pas d’</a:t>
            </a:r>
            <a:r>
              <a:rPr lang="fr-FR" altLang="ja-JP" sz="1600" b="0" u="none">
                <a:solidFill>
                  <a:srgbClr val="000000"/>
                </a:solidFill>
                <a:latin typeface="Century Gothic" charset="0"/>
                <a:cs typeface="Century Gothic" charset="0"/>
              </a:rPr>
              <a:t>antibiotique</a:t>
            </a:r>
            <a:endParaRPr lang="fr-FR" sz="1600" b="0" u="none">
              <a:solidFill>
                <a:srgbClr val="000000"/>
              </a:solidFill>
              <a:latin typeface="Century Gothic" charset="0"/>
              <a:cs typeface="Century Gothic" charset="0"/>
            </a:endParaRPr>
          </a:p>
        </p:txBody>
      </p:sp>
      <p:sp>
        <p:nvSpPr>
          <p:cNvPr id="27671" name="Line 30"/>
          <p:cNvSpPr>
            <a:spLocks noChangeShapeType="1"/>
          </p:cNvSpPr>
          <p:nvPr/>
        </p:nvSpPr>
        <p:spPr bwMode="auto">
          <a:xfrm>
            <a:off x="7956550" y="4354537"/>
            <a:ext cx="0" cy="404813"/>
          </a:xfrm>
          <a:prstGeom prst="line">
            <a:avLst/>
          </a:prstGeom>
          <a:noFill/>
          <a:ln w="25400">
            <a:solidFill>
              <a:srgbClr val="000000"/>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72" name="Text Box 31"/>
          <p:cNvSpPr txBox="1">
            <a:spLocks/>
          </p:cNvSpPr>
          <p:nvPr/>
        </p:nvSpPr>
        <p:spPr bwMode="auto">
          <a:xfrm>
            <a:off x="6804025" y="4745062"/>
            <a:ext cx="2160588"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algn="ctr" eaLnBrk="1" hangingPunct="1"/>
            <a:r>
              <a:rPr lang="fr-FR" sz="1600" u="none" dirty="0">
                <a:solidFill>
                  <a:srgbClr val="FF6600"/>
                </a:solidFill>
                <a:latin typeface="Century Gothic" charset="0"/>
                <a:cs typeface="Century Gothic" charset="0"/>
              </a:rPr>
              <a:t>Méningo-encéphalite</a:t>
            </a:r>
          </a:p>
          <a:p>
            <a:pPr algn="ctr" eaLnBrk="1" hangingPunct="1"/>
            <a:r>
              <a:rPr lang="fr-FR" sz="1600" u="none" dirty="0">
                <a:solidFill>
                  <a:srgbClr val="FF6600"/>
                </a:solidFill>
                <a:latin typeface="Century Gothic" charset="0"/>
                <a:cs typeface="Century Gothic" charset="0"/>
              </a:rPr>
              <a:t>herpétique</a:t>
            </a:r>
          </a:p>
        </p:txBody>
      </p:sp>
      <p:sp>
        <p:nvSpPr>
          <p:cNvPr id="27673" name="Text Box 32"/>
          <p:cNvSpPr txBox="1">
            <a:spLocks/>
          </p:cNvSpPr>
          <p:nvPr/>
        </p:nvSpPr>
        <p:spPr bwMode="auto">
          <a:xfrm>
            <a:off x="6827838" y="5926162"/>
            <a:ext cx="2136775"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a:solidFill>
                  <a:srgbClr val="000000"/>
                </a:solidFill>
                <a:latin typeface="Century Gothic" charset="0"/>
                <a:cs typeface="Century Gothic" charset="0"/>
              </a:rPr>
              <a:t>Clinique ≠Aciclovir</a:t>
            </a:r>
          </a:p>
        </p:txBody>
      </p:sp>
      <p:sp>
        <p:nvSpPr>
          <p:cNvPr id="27674" name="Line 33"/>
          <p:cNvSpPr>
            <a:spLocks noChangeShapeType="1"/>
          </p:cNvSpPr>
          <p:nvPr/>
        </p:nvSpPr>
        <p:spPr bwMode="auto">
          <a:xfrm>
            <a:off x="1387475" y="3983062"/>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75" name="Text Box 34"/>
          <p:cNvSpPr txBox="1">
            <a:spLocks/>
          </p:cNvSpPr>
          <p:nvPr/>
        </p:nvSpPr>
        <p:spPr bwMode="auto">
          <a:xfrm>
            <a:off x="500063" y="4319612"/>
            <a:ext cx="1676400"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a:solidFill>
                  <a:srgbClr val="000000"/>
                </a:solidFill>
                <a:latin typeface="Century Gothic" charset="0"/>
                <a:cs typeface="Century Gothic" charset="0"/>
              </a:rPr>
              <a:t>Antibiothérapie</a:t>
            </a:r>
          </a:p>
        </p:txBody>
      </p:sp>
      <p:sp>
        <p:nvSpPr>
          <p:cNvPr id="27676" name="Line 35"/>
          <p:cNvSpPr>
            <a:spLocks noChangeShapeType="1"/>
          </p:cNvSpPr>
          <p:nvPr/>
        </p:nvSpPr>
        <p:spPr bwMode="auto">
          <a:xfrm>
            <a:off x="1387475" y="4627587"/>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77" name="Text Box 36"/>
          <p:cNvSpPr txBox="1">
            <a:spLocks/>
          </p:cNvSpPr>
          <p:nvPr/>
        </p:nvSpPr>
        <p:spPr bwMode="auto">
          <a:xfrm>
            <a:off x="427038" y="5016525"/>
            <a:ext cx="1814512" cy="803275"/>
          </a:xfrm>
          <a:prstGeom prst="rect">
            <a:avLst/>
          </a:prstGeom>
          <a:solidFill>
            <a:srgbClr val="FFFFFF"/>
          </a:solidFill>
          <a:ln>
            <a:noFill/>
          </a:ln>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r>
              <a:rPr lang="fr-FR" sz="1600" b="0" u="none" dirty="0">
                <a:solidFill>
                  <a:srgbClr val="000000"/>
                </a:solidFill>
                <a:latin typeface="Century Gothic" charset="0"/>
                <a:cs typeface="Century Gothic" charset="0"/>
              </a:rPr>
              <a:t>Adapter sur âge, </a:t>
            </a:r>
          </a:p>
          <a:p>
            <a:pPr eaLnBrk="1" hangingPunct="1"/>
            <a:r>
              <a:rPr lang="fr-FR" sz="1600" b="0" u="none" dirty="0">
                <a:solidFill>
                  <a:srgbClr val="000000"/>
                </a:solidFill>
                <a:latin typeface="Century Gothic" charset="0"/>
                <a:cs typeface="Century Gothic" charset="0"/>
              </a:rPr>
              <a:t>ED, Culture, </a:t>
            </a:r>
          </a:p>
          <a:p>
            <a:pPr eaLnBrk="1" hangingPunct="1"/>
            <a:r>
              <a:rPr lang="fr-FR" sz="1600" b="0" u="none" dirty="0">
                <a:solidFill>
                  <a:srgbClr val="000000"/>
                </a:solidFill>
                <a:latin typeface="Century Gothic" charset="0"/>
                <a:cs typeface="Century Gothic" charset="0"/>
              </a:rPr>
              <a:t>antibiogramme</a:t>
            </a:r>
          </a:p>
        </p:txBody>
      </p:sp>
      <p:sp>
        <p:nvSpPr>
          <p:cNvPr id="27678" name="Line 37"/>
          <p:cNvSpPr>
            <a:spLocks noChangeShapeType="1"/>
          </p:cNvSpPr>
          <p:nvPr/>
        </p:nvSpPr>
        <p:spPr bwMode="auto">
          <a:xfrm>
            <a:off x="3851275" y="4989537"/>
            <a:ext cx="0" cy="3048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79" name="Text Box 38"/>
          <p:cNvSpPr txBox="1">
            <a:spLocks/>
          </p:cNvSpPr>
          <p:nvPr/>
        </p:nvSpPr>
        <p:spPr bwMode="auto">
          <a:xfrm>
            <a:off x="3008313" y="5324500"/>
            <a:ext cx="1658937"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lIns="64291" tIns="32146" rIns="64291" bIns="32146">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algn="ctr" eaLnBrk="1" hangingPunct="1"/>
            <a:r>
              <a:rPr lang="fr-FR" sz="1600" b="0" u="none">
                <a:solidFill>
                  <a:srgbClr val="000000"/>
                </a:solidFill>
                <a:latin typeface="Century Gothic" charset="0"/>
                <a:cs typeface="Century Gothic" charset="0"/>
              </a:rPr>
              <a:t>ED, Gram, </a:t>
            </a:r>
          </a:p>
          <a:p>
            <a:pPr algn="ctr" eaLnBrk="1" hangingPunct="1"/>
            <a:r>
              <a:rPr lang="fr-FR" sz="1600" b="0" u="none">
                <a:solidFill>
                  <a:srgbClr val="000000"/>
                </a:solidFill>
                <a:latin typeface="Century Gothic" charset="0"/>
                <a:cs typeface="Century Gothic" charset="0"/>
              </a:rPr>
              <a:t>encre de chine</a:t>
            </a:r>
          </a:p>
        </p:txBody>
      </p:sp>
      <p:sp>
        <p:nvSpPr>
          <p:cNvPr id="27680" name="Line 27"/>
          <p:cNvSpPr>
            <a:spLocks noChangeShapeType="1"/>
          </p:cNvSpPr>
          <p:nvPr/>
        </p:nvSpPr>
        <p:spPr bwMode="auto">
          <a:xfrm>
            <a:off x="7885113" y="5684862"/>
            <a:ext cx="0" cy="2540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
        <p:nvSpPr>
          <p:cNvPr id="27682" name="Line 16"/>
          <p:cNvSpPr>
            <a:spLocks noChangeShapeType="1"/>
          </p:cNvSpPr>
          <p:nvPr/>
        </p:nvSpPr>
        <p:spPr bwMode="auto">
          <a:xfrm>
            <a:off x="8101013" y="2986112"/>
            <a:ext cx="0" cy="647700"/>
          </a:xfrm>
          <a:prstGeom prst="line">
            <a:avLst/>
          </a:prstGeom>
          <a:noFill/>
          <a:ln w="25400">
            <a:solidFill>
              <a:schemeClr val="tx1"/>
            </a:solidFill>
            <a:round/>
            <a:headEnd/>
            <a:tailEnd type="triangle" w="med" len="med"/>
          </a:ln>
          <a:extLst>
            <a:ext uri="{909E8E84-426E-40DD-AFC4-6F175D3DCCD1}">
              <a14:hiddenFill xmlns:a14="http://schemas.microsoft.com/office/drawing/2010/main">
                <a:noFill/>
              </a14:hiddenFill>
            </a:ext>
          </a:extLst>
        </p:spPr>
        <p:txBody>
          <a:bodyPr lIns="64291" tIns="32146" rIns="64291" bIns="32146"/>
          <a:lstStyle/>
          <a:p>
            <a:endParaRPr lang="fr-FR"/>
          </a:p>
        </p:txBody>
      </p:sp>
    </p:spTree>
    <p:extLst>
      <p:ext uri="{BB962C8B-B14F-4D97-AF65-F5344CB8AC3E}">
        <p14:creationId xmlns:p14="http://schemas.microsoft.com/office/powerpoint/2010/main" val="2218128112"/>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bwMode="auto">
          <a:xfrm>
            <a:off x="698500" y="793750"/>
            <a:ext cx="8445500" cy="58039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endParaRPr lang="fr-FR" altLang="fr-FR" sz="2800" b="1" dirty="0"/>
          </a:p>
          <a:p>
            <a:pPr eaLnBrk="1" hangingPunct="1">
              <a:lnSpc>
                <a:spcPct val="90000"/>
              </a:lnSpc>
            </a:pPr>
            <a:r>
              <a:rPr lang="fr-FR" altLang="fr-FR" sz="2800" dirty="0"/>
              <a:t>Incidence 1 cas / 100 000 habitants/an (hors VIH)</a:t>
            </a:r>
          </a:p>
          <a:p>
            <a:pPr eaLnBrk="1" hangingPunct="1">
              <a:lnSpc>
                <a:spcPct val="90000"/>
              </a:lnSpc>
            </a:pPr>
            <a:endParaRPr lang="fr-FR" altLang="fr-FR" sz="1000" dirty="0"/>
          </a:p>
          <a:p>
            <a:pPr eaLnBrk="1" hangingPunct="1">
              <a:lnSpc>
                <a:spcPct val="90000"/>
              </a:lnSpc>
            </a:pPr>
            <a:r>
              <a:rPr lang="fr-FR" altLang="fr-FR" sz="2800" dirty="0">
                <a:solidFill>
                  <a:srgbClr val="FF6600"/>
                </a:solidFill>
              </a:rPr>
              <a:t>Syndrome </a:t>
            </a:r>
            <a:r>
              <a:rPr lang="fr-FR" altLang="fr-FR" sz="2800" b="1" dirty="0">
                <a:solidFill>
                  <a:srgbClr val="FF6600"/>
                </a:solidFill>
              </a:rPr>
              <a:t>infectieux</a:t>
            </a:r>
            <a:r>
              <a:rPr lang="fr-FR" altLang="fr-FR" sz="2800" dirty="0">
                <a:solidFill>
                  <a:srgbClr val="FF6600"/>
                </a:solidFill>
              </a:rPr>
              <a:t> </a:t>
            </a:r>
            <a:r>
              <a:rPr lang="fr-FR" altLang="fr-FR" sz="2800" dirty="0"/>
              <a:t>: fièvre 39-41°C</a:t>
            </a:r>
          </a:p>
          <a:p>
            <a:pPr eaLnBrk="1" hangingPunct="1">
              <a:lnSpc>
                <a:spcPct val="90000"/>
              </a:lnSpc>
            </a:pPr>
            <a:r>
              <a:rPr lang="fr-FR" altLang="fr-FR" sz="2800" dirty="0">
                <a:solidFill>
                  <a:srgbClr val="FF6600"/>
                </a:solidFill>
              </a:rPr>
              <a:t>+/- syndrome </a:t>
            </a:r>
            <a:r>
              <a:rPr lang="fr-FR" altLang="fr-FR" sz="2800" b="1" dirty="0">
                <a:solidFill>
                  <a:srgbClr val="FF6600"/>
                </a:solidFill>
              </a:rPr>
              <a:t>méningé</a:t>
            </a:r>
            <a:r>
              <a:rPr lang="fr-FR" altLang="fr-FR" sz="2800" dirty="0">
                <a:solidFill>
                  <a:srgbClr val="FF6600"/>
                </a:solidFill>
              </a:rPr>
              <a:t> </a:t>
            </a:r>
          </a:p>
          <a:p>
            <a:pPr eaLnBrk="1" hangingPunct="1">
              <a:lnSpc>
                <a:spcPct val="90000"/>
              </a:lnSpc>
            </a:pPr>
            <a:r>
              <a:rPr lang="fr-FR" altLang="fr-FR" sz="2800" dirty="0"/>
              <a:t>Signes de </a:t>
            </a:r>
            <a:r>
              <a:rPr lang="fr-FR" altLang="fr-FR" sz="2800" b="1" dirty="0">
                <a:solidFill>
                  <a:srgbClr val="FF6600"/>
                </a:solidFill>
              </a:rPr>
              <a:t>lésions encéphaliques </a:t>
            </a:r>
          </a:p>
          <a:p>
            <a:pPr marL="914400" lvl="2" indent="0" eaLnBrk="1" hangingPunct="1">
              <a:lnSpc>
                <a:spcPct val="110000"/>
              </a:lnSpc>
              <a:buNone/>
            </a:pPr>
            <a:endParaRPr lang="fr-FR" altLang="fr-FR" sz="2800" dirty="0"/>
          </a:p>
          <a:p>
            <a:pPr eaLnBrk="1" hangingPunct="1">
              <a:lnSpc>
                <a:spcPct val="110000"/>
              </a:lnSpc>
              <a:buFont typeface="Wingdings" pitchFamily="2" charset="2"/>
              <a:buChar char="Ø"/>
            </a:pPr>
            <a:r>
              <a:rPr lang="fr-FR" altLang="fr-FR" sz="2800" dirty="0"/>
              <a:t>Toute </a:t>
            </a:r>
            <a:r>
              <a:rPr lang="fr-FR" altLang="fr-FR" sz="2800" b="1" dirty="0">
                <a:solidFill>
                  <a:srgbClr val="FF6600"/>
                </a:solidFill>
              </a:rPr>
              <a:t>confusion fébrile </a:t>
            </a:r>
            <a:r>
              <a:rPr lang="fr-FR" altLang="fr-FR" sz="2800" dirty="0"/>
              <a:t>surtout si anomalies neurologiques</a:t>
            </a:r>
          </a:p>
          <a:p>
            <a:pPr eaLnBrk="1" hangingPunct="1">
              <a:lnSpc>
                <a:spcPct val="110000"/>
              </a:lnSpc>
            </a:pPr>
            <a:endParaRPr lang="fr-FR" altLang="fr-FR" sz="26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Encéphalite </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253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260396" y="1916832"/>
            <a:ext cx="140017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264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251520" y="116632"/>
            <a:ext cx="8229600" cy="792088"/>
          </a:xfrm>
        </p:spPr>
        <p:txBody>
          <a:bodyPr>
            <a:normAutofit/>
          </a:bodyPr>
          <a:lstStyle/>
          <a:p>
            <a:pPr algn="l"/>
            <a:r>
              <a:rPr lang="fr-FR" sz="3600" b="1" dirty="0">
                <a:cs typeface="Arial" pitchFamily="34" charset="0"/>
              </a:rPr>
              <a:t>A la fin de cours je dois être capable de:</a:t>
            </a:r>
          </a:p>
        </p:txBody>
      </p:sp>
      <p:sp>
        <p:nvSpPr>
          <p:cNvPr id="4" name="Espace réservé du contenu 2"/>
          <p:cNvSpPr>
            <a:spLocks noGrp="1"/>
          </p:cNvSpPr>
          <p:nvPr>
            <p:ph idx="4294967295"/>
          </p:nvPr>
        </p:nvSpPr>
        <p:spPr>
          <a:xfrm>
            <a:off x="771969" y="836712"/>
            <a:ext cx="7499176" cy="4551451"/>
          </a:xfrm>
          <a:prstGeom prst="rect">
            <a:avLst/>
          </a:prstGeom>
        </p:spPr>
        <p:txBody>
          <a:bodyPr>
            <a:noAutofit/>
          </a:bodyPr>
          <a:lstStyle/>
          <a:p>
            <a:pPr algn="just">
              <a:lnSpc>
                <a:spcPct val="120000"/>
              </a:lnSpc>
              <a:spcBef>
                <a:spcPts val="0"/>
              </a:spcBef>
              <a:defRPr/>
            </a:pPr>
            <a:r>
              <a:rPr lang="fr-FR" sz="2100" dirty="0"/>
              <a:t>Savoir suspecter cliniquement un syndrome méningé fébrile et  </a:t>
            </a:r>
            <a:r>
              <a:rPr lang="fr-FR" sz="2100" dirty="0">
                <a:ea typeface="ＭＳ Ｐゴシック" charset="0"/>
                <a:cs typeface="Arial" charset="0"/>
              </a:rPr>
              <a:t>savoir identifier les éléments d'un syndrome </a:t>
            </a:r>
            <a:r>
              <a:rPr lang="fr-FR" sz="2100" dirty="0" err="1">
                <a:ea typeface="ＭＳ Ｐゴシック" charset="0"/>
                <a:cs typeface="Arial" charset="0"/>
              </a:rPr>
              <a:t>encéphalitique</a:t>
            </a:r>
            <a:r>
              <a:rPr lang="fr-FR" sz="2100" dirty="0">
                <a:ea typeface="ＭＳ Ｐゴシック" charset="0"/>
                <a:cs typeface="Arial" charset="0"/>
              </a:rPr>
              <a:t> </a:t>
            </a:r>
          </a:p>
          <a:p>
            <a:pPr algn="just">
              <a:lnSpc>
                <a:spcPct val="120000"/>
              </a:lnSpc>
              <a:spcBef>
                <a:spcPts val="0"/>
              </a:spcBef>
              <a:defRPr/>
            </a:pPr>
            <a:r>
              <a:rPr lang="fr-FR" sz="2100" dirty="0">
                <a:ea typeface="ＭＳ Ｐゴシック" charset="0"/>
                <a:cs typeface="Arial" charset="0"/>
              </a:rPr>
              <a:t>Interpréter les résultats des analyses </a:t>
            </a:r>
            <a:r>
              <a:rPr lang="fr-FR" sz="2100" dirty="0" err="1">
                <a:ea typeface="ＭＳ Ｐゴシック" charset="0"/>
                <a:cs typeface="Arial" charset="0"/>
              </a:rPr>
              <a:t>cyto</a:t>
            </a:r>
            <a:r>
              <a:rPr lang="fr-FR" sz="2100" dirty="0">
                <a:ea typeface="ＭＳ Ｐゴシック" charset="0"/>
                <a:cs typeface="Arial" charset="0"/>
              </a:rPr>
              <a:t>-chimiques et microbiologiques réalisés sur le LCR</a:t>
            </a:r>
          </a:p>
          <a:p>
            <a:pPr algn="just">
              <a:lnSpc>
                <a:spcPct val="120000"/>
              </a:lnSpc>
              <a:spcBef>
                <a:spcPts val="0"/>
              </a:spcBef>
              <a:defRPr/>
            </a:pPr>
            <a:r>
              <a:rPr lang="fr-FR" sz="2100" dirty="0">
                <a:ea typeface="ＭＳ Ｐゴシック" charset="0"/>
                <a:cs typeface="Arial" charset="0"/>
              </a:rPr>
              <a:t>Citer les principales étiologies et l'épidémiologie bactérienne et virale des méningites en fonction de l'analyse </a:t>
            </a:r>
            <a:r>
              <a:rPr lang="fr-FR" sz="2100" dirty="0" err="1">
                <a:ea typeface="ＭＳ Ｐゴシック" charset="0"/>
                <a:cs typeface="Arial" charset="0"/>
              </a:rPr>
              <a:t>cytochimique</a:t>
            </a:r>
            <a:r>
              <a:rPr lang="fr-FR" sz="2100" dirty="0">
                <a:ea typeface="ＭＳ Ｐゴシック" charset="0"/>
                <a:cs typeface="Arial" charset="0"/>
              </a:rPr>
              <a:t> du liquide cérébro-spinal (LCS) et de l'âge du patient</a:t>
            </a:r>
          </a:p>
          <a:p>
            <a:pPr algn="just">
              <a:lnSpc>
                <a:spcPct val="120000"/>
              </a:lnSpc>
              <a:spcBef>
                <a:spcPts val="0"/>
              </a:spcBef>
              <a:defRPr/>
            </a:pPr>
            <a:r>
              <a:rPr lang="fr-FR" sz="2100" dirty="0"/>
              <a:t>Connaitre les indications et les modalités de l'antibiothérapie probabiliste devant une méningite présumée bactérienne</a:t>
            </a:r>
          </a:p>
          <a:p>
            <a:pPr algn="just">
              <a:lnSpc>
                <a:spcPct val="120000"/>
              </a:lnSpc>
              <a:spcBef>
                <a:spcPts val="0"/>
              </a:spcBef>
              <a:defRPr/>
            </a:pPr>
            <a:r>
              <a:rPr lang="fr-FR" sz="2100" dirty="0"/>
              <a:t>Connaître la conduite à tenir immédiate en cas de suspicion de méningite virale et d’encéphalite herpétique</a:t>
            </a:r>
          </a:p>
          <a:p>
            <a:pPr algn="just">
              <a:lnSpc>
                <a:spcPct val="120000"/>
              </a:lnSpc>
              <a:spcBef>
                <a:spcPts val="0"/>
              </a:spcBef>
              <a:defRPr/>
            </a:pPr>
            <a:r>
              <a:rPr lang="fr-FR" sz="2100" dirty="0"/>
              <a:t>Expliquer et justifier les mesures générales à prendre pour la personne atteinte et son entourage en cas d'infection invasive à méningocoque</a:t>
            </a:r>
          </a:p>
          <a:p>
            <a:pPr algn="just">
              <a:lnSpc>
                <a:spcPct val="120000"/>
              </a:lnSpc>
              <a:spcBef>
                <a:spcPts val="0"/>
              </a:spcBef>
              <a:defRPr/>
            </a:pPr>
            <a:endParaRPr lang="fr-FR" sz="2400" dirty="0"/>
          </a:p>
          <a:p>
            <a:pPr algn="just">
              <a:lnSpc>
                <a:spcPct val="120000"/>
              </a:lnSpc>
              <a:spcBef>
                <a:spcPts val="0"/>
              </a:spcBef>
              <a:defRPr/>
            </a:pPr>
            <a:endParaRPr lang="fr-FR" sz="2400" dirty="0"/>
          </a:p>
        </p:txBody>
      </p:sp>
      <p:cxnSp>
        <p:nvCxnSpPr>
          <p:cNvPr id="5" name="Connecteur droit 4"/>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79759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3"/>
          <p:cNvSpPr>
            <a:spLocks noGrp="1" noChangeArrowheads="1"/>
          </p:cNvSpPr>
          <p:nvPr>
            <p:ph type="body" idx="4294967295"/>
          </p:nvPr>
        </p:nvSpPr>
        <p:spPr bwMode="auto">
          <a:xfrm>
            <a:off x="374972" y="1153496"/>
            <a:ext cx="8445500" cy="450775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eaLnBrk="1" hangingPunct="1">
              <a:lnSpc>
                <a:spcPct val="90000"/>
              </a:lnSpc>
            </a:pPr>
            <a:r>
              <a:rPr lang="fr-FR" altLang="fr-FR" sz="3000" b="1" dirty="0"/>
              <a:t>Cliniques :</a:t>
            </a:r>
          </a:p>
          <a:p>
            <a:pPr lvl="1" algn="just" eaLnBrk="1" hangingPunct="1">
              <a:lnSpc>
                <a:spcPct val="90000"/>
              </a:lnSpc>
            </a:pPr>
            <a:r>
              <a:rPr lang="fr-FR" altLang="fr-FR" sz="2400" dirty="0"/>
              <a:t>Troubles du comportement, hallucinations, troubles mnésiques</a:t>
            </a:r>
          </a:p>
          <a:p>
            <a:pPr lvl="1" algn="just" eaLnBrk="1" hangingPunct="1">
              <a:lnSpc>
                <a:spcPct val="90000"/>
              </a:lnSpc>
            </a:pPr>
            <a:r>
              <a:rPr lang="fr-FR" altLang="fr-FR" sz="2400" dirty="0"/>
              <a:t>Crises convulsives répétées, généralisées ou focalisées</a:t>
            </a:r>
          </a:p>
          <a:p>
            <a:pPr lvl="1" algn="just" eaLnBrk="1" hangingPunct="1">
              <a:lnSpc>
                <a:spcPct val="90000"/>
              </a:lnSpc>
            </a:pPr>
            <a:r>
              <a:rPr lang="fr-FR" altLang="fr-FR" sz="2400" dirty="0"/>
              <a:t>Signes déficitaires (mono ou hémiplégie, paralysie nerf crânien)</a:t>
            </a:r>
          </a:p>
          <a:p>
            <a:pPr marL="914400" lvl="2" indent="0" algn="just" eaLnBrk="1" hangingPunct="1">
              <a:lnSpc>
                <a:spcPct val="90000"/>
              </a:lnSpc>
              <a:buNone/>
            </a:pPr>
            <a:endParaRPr lang="fr-FR" altLang="fr-FR" sz="1000" dirty="0"/>
          </a:p>
          <a:p>
            <a:pPr algn="just" eaLnBrk="1" hangingPunct="1">
              <a:lnSpc>
                <a:spcPct val="90000"/>
              </a:lnSpc>
            </a:pPr>
            <a:r>
              <a:rPr lang="fr-FR" altLang="fr-FR" sz="3000" b="1" dirty="0"/>
              <a:t>Paracliniques : </a:t>
            </a:r>
          </a:p>
          <a:p>
            <a:pPr lvl="1" algn="just" eaLnBrk="1" hangingPunct="1">
              <a:lnSpc>
                <a:spcPct val="110000"/>
              </a:lnSpc>
            </a:pPr>
            <a:r>
              <a:rPr lang="fr-FR" altLang="fr-FR" sz="2400" dirty="0"/>
              <a:t>Scanner cérébral : hypodensité focale, temporale  </a:t>
            </a:r>
          </a:p>
          <a:p>
            <a:pPr lvl="1" algn="just" eaLnBrk="1" hangingPunct="1">
              <a:lnSpc>
                <a:spcPct val="110000"/>
              </a:lnSpc>
            </a:pPr>
            <a:r>
              <a:rPr lang="fr-FR" altLang="fr-FR" sz="2400" dirty="0"/>
              <a:t>EEG : anomalie non spécifique anormal, décharges épileptiques</a:t>
            </a:r>
          </a:p>
          <a:p>
            <a:pPr lvl="2" algn="just" eaLnBrk="1" hangingPunct="1">
              <a:lnSpc>
                <a:spcPct val="110000"/>
              </a:lnSpc>
            </a:pPr>
            <a:endParaRPr lang="fr-FR" altLang="fr-FR" sz="2800" dirty="0"/>
          </a:p>
          <a:p>
            <a:pPr algn="just" eaLnBrk="1" hangingPunct="1">
              <a:lnSpc>
                <a:spcPct val="110000"/>
              </a:lnSpc>
            </a:pPr>
            <a:endParaRPr lang="fr-FR" altLang="fr-FR" sz="26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dirty="0">
                <a:solidFill>
                  <a:srgbClr val="000000"/>
                </a:solidFill>
                <a:cs typeface="Arial" pitchFamily="34" charset="0"/>
              </a:rPr>
              <a:t>Encéphalite : signes de </a:t>
            </a:r>
            <a:r>
              <a:rPr lang="fr-FR" sz="3200" b="1" dirty="0">
                <a:solidFill>
                  <a:srgbClr val="FF6600"/>
                </a:solidFill>
                <a:cs typeface="Arial" pitchFamily="34" charset="0"/>
              </a:rPr>
              <a:t>lésions encéphaliques </a:t>
            </a:r>
            <a:endParaRPr lang="fr-FR" sz="3200" dirty="0">
              <a:solidFill>
                <a:srgbClr val="000000"/>
              </a:solidFill>
              <a:cs typeface="Arial" pitchFamily="34" charset="0"/>
            </a:endParaRP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91529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p:txBody>
          <a:bodyPr/>
          <a:lstStyle/>
          <a:p>
            <a:r>
              <a:rPr lang="fr-FR" dirty="0">
                <a:solidFill>
                  <a:srgbClr val="FF6600"/>
                </a:solidFill>
              </a:rPr>
              <a:t>Les infections méningées bactériennes</a:t>
            </a:r>
          </a:p>
        </p:txBody>
      </p:sp>
      <p:sp>
        <p:nvSpPr>
          <p:cNvPr id="3" name="Sous-titre 2"/>
          <p:cNvSpPr>
            <a:spLocks noGrp="1"/>
          </p:cNvSpPr>
          <p:nvPr>
            <p:ph type="subTitle" idx="1"/>
          </p:nvPr>
        </p:nvSpPr>
        <p:spPr>
          <a:xfrm>
            <a:off x="1371600" y="3811495"/>
            <a:ext cx="6400800" cy="2344270"/>
          </a:xfrm>
        </p:spPr>
        <p:txBody>
          <a:bodyPr rtlCol="0">
            <a:noAutofit/>
          </a:bodyPr>
          <a:lstStyle/>
          <a:p>
            <a:pPr fontAlgn="auto">
              <a:spcAft>
                <a:spcPts val="0"/>
              </a:spcAft>
              <a:buFont typeface="Arial"/>
              <a:buNone/>
              <a:defRPr/>
            </a:pPr>
            <a:r>
              <a:rPr lang="fr-FR" sz="2400" dirty="0">
                <a:ea typeface="+mn-ea"/>
                <a:cs typeface="+mn-cs"/>
              </a:rPr>
              <a:t>Anne TRISTAN</a:t>
            </a:r>
          </a:p>
          <a:p>
            <a:pPr fontAlgn="auto">
              <a:spcAft>
                <a:spcPts val="0"/>
              </a:spcAft>
              <a:buFont typeface="Arial"/>
              <a:buNone/>
              <a:defRPr/>
            </a:pPr>
            <a:r>
              <a:rPr lang="fr-FR" sz="2400" dirty="0">
                <a:solidFill>
                  <a:srgbClr val="FF6600"/>
                </a:solidFill>
                <a:cs typeface="Times New Roman" charset="0"/>
              </a:rPr>
              <a:t>Année Universitaire 2025-2026</a:t>
            </a:r>
            <a:endParaRPr lang="fr-FR" sz="2400" dirty="0">
              <a:solidFill>
                <a:srgbClr val="FF6600"/>
              </a:solidFill>
              <a:ea typeface="+mn-ea"/>
              <a:cs typeface="+mn-cs"/>
            </a:endParaRPr>
          </a:p>
          <a:p>
            <a:pPr fontAlgn="auto">
              <a:spcAft>
                <a:spcPts val="0"/>
              </a:spcAft>
              <a:buFont typeface="Arial"/>
              <a:buNone/>
              <a:defRPr/>
            </a:pPr>
            <a:r>
              <a:rPr lang="fr-FR" sz="2400" b="1" dirty="0">
                <a:solidFill>
                  <a:srgbClr val="000000"/>
                </a:solidFill>
                <a:ea typeface="+mn-ea"/>
                <a:cs typeface="+mn-cs"/>
              </a:rPr>
              <a:t>Interdit de ne pas très bien savoir cette question.</a:t>
            </a:r>
          </a:p>
        </p:txBody>
      </p:sp>
    </p:spTree>
    <p:extLst>
      <p:ext uri="{BB962C8B-B14F-4D97-AF65-F5344CB8AC3E}">
        <p14:creationId xmlns:p14="http://schemas.microsoft.com/office/powerpoint/2010/main" val="19176840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1" name="Rectangle 2"/>
          <p:cNvSpPr>
            <a:spLocks noGrp="1"/>
          </p:cNvSpPr>
          <p:nvPr>
            <p:ph type="title"/>
          </p:nvPr>
        </p:nvSpPr>
        <p:spPr>
          <a:xfrm>
            <a:off x="107504" y="44624"/>
            <a:ext cx="8856984" cy="792088"/>
          </a:xfrm>
        </p:spPr>
        <p:txBody>
          <a:bodyPr>
            <a:normAutofit/>
          </a:bodyPr>
          <a:lstStyle/>
          <a:p>
            <a:pPr algn="l"/>
            <a:r>
              <a:rPr lang="fr-FR" sz="3200" b="1" dirty="0">
                <a:solidFill>
                  <a:srgbClr val="FF6600"/>
                </a:solidFill>
              </a:rPr>
              <a:t>Etiologies des méningites communautaires</a:t>
            </a:r>
          </a:p>
        </p:txBody>
      </p:sp>
      <p:sp>
        <p:nvSpPr>
          <p:cNvPr id="9219" name="Rectangle 3"/>
          <p:cNvSpPr>
            <a:spLocks noGrp="1"/>
          </p:cNvSpPr>
          <p:nvPr>
            <p:ph idx="1"/>
          </p:nvPr>
        </p:nvSpPr>
        <p:spPr>
          <a:xfrm>
            <a:off x="457200" y="1124744"/>
            <a:ext cx="8507288" cy="4896544"/>
          </a:xfrm>
        </p:spPr>
        <p:txBody>
          <a:bodyPr>
            <a:noAutofit/>
          </a:bodyPr>
          <a:lstStyle/>
          <a:p>
            <a:pPr>
              <a:lnSpc>
                <a:spcPct val="110000"/>
              </a:lnSpc>
            </a:pPr>
            <a:r>
              <a:rPr lang="fr-FR" sz="2400" b="1" dirty="0"/>
              <a:t>Nouveau nés</a:t>
            </a:r>
            <a:r>
              <a:rPr lang="fr-FR" sz="2400" dirty="0"/>
              <a:t> </a:t>
            </a:r>
            <a:r>
              <a:rPr lang="fr-FR" sz="2400" b="1" dirty="0"/>
              <a:t>(jusqu’</a:t>
            </a:r>
            <a:r>
              <a:rPr lang="fr-FR" altLang="ja-JP" sz="2400" b="1" dirty="0"/>
              <a:t>à 2 à 3 mois)</a:t>
            </a:r>
          </a:p>
          <a:p>
            <a:pPr lvl="1">
              <a:lnSpc>
                <a:spcPct val="110000"/>
              </a:lnSpc>
            </a:pPr>
            <a:r>
              <a:rPr lang="fr-FR" sz="2000" dirty="0"/>
              <a:t>Streptocoque du groupe B</a:t>
            </a:r>
          </a:p>
          <a:p>
            <a:pPr lvl="1">
              <a:lnSpc>
                <a:spcPct val="110000"/>
              </a:lnSpc>
            </a:pPr>
            <a:r>
              <a:rPr lang="fr-FR" sz="2000" i="1" dirty="0"/>
              <a:t>Escherichia coli </a:t>
            </a:r>
            <a:r>
              <a:rPr lang="fr-FR" sz="2000" dirty="0"/>
              <a:t>K1</a:t>
            </a:r>
          </a:p>
          <a:p>
            <a:pPr lvl="1">
              <a:lnSpc>
                <a:spcPct val="110000"/>
              </a:lnSpc>
            </a:pPr>
            <a:r>
              <a:rPr lang="fr-FR" sz="2000" i="1" dirty="0"/>
              <a:t>Listeria </a:t>
            </a:r>
            <a:r>
              <a:rPr lang="fr-FR" sz="2000" i="1" dirty="0" err="1"/>
              <a:t>monocytogenes</a:t>
            </a:r>
            <a:r>
              <a:rPr lang="fr-FR" sz="2000" i="1" dirty="0"/>
              <a:t> </a:t>
            </a:r>
          </a:p>
          <a:p>
            <a:pPr>
              <a:lnSpc>
                <a:spcPct val="110000"/>
              </a:lnSpc>
            </a:pPr>
            <a:r>
              <a:rPr lang="fr-FR" sz="2400" b="1" dirty="0"/>
              <a:t>Nourrisson et enfant &lt; 5 ans</a:t>
            </a:r>
          </a:p>
          <a:p>
            <a:pPr lvl="1">
              <a:lnSpc>
                <a:spcPct val="110000"/>
              </a:lnSpc>
            </a:pPr>
            <a:r>
              <a:rPr lang="fr-FR" sz="2000" i="1" dirty="0"/>
              <a:t>Streptococcus </a:t>
            </a:r>
            <a:r>
              <a:rPr lang="fr-FR" sz="2000" i="1" dirty="0" err="1"/>
              <a:t>pneumoniae</a:t>
            </a:r>
            <a:r>
              <a:rPr lang="fr-FR" sz="2000" i="1" dirty="0"/>
              <a:t> </a:t>
            </a:r>
          </a:p>
          <a:p>
            <a:pPr lvl="1">
              <a:lnSpc>
                <a:spcPct val="110000"/>
              </a:lnSpc>
            </a:pPr>
            <a:r>
              <a:rPr lang="fr-FR" sz="2000" i="1" dirty="0" err="1"/>
              <a:t>Neisseria</a:t>
            </a:r>
            <a:r>
              <a:rPr lang="fr-FR" sz="2000" i="1" dirty="0"/>
              <a:t> </a:t>
            </a:r>
            <a:r>
              <a:rPr lang="fr-FR" sz="2000" i="1" dirty="0" err="1"/>
              <a:t>meningitidis</a:t>
            </a:r>
            <a:endParaRPr lang="fr-FR" sz="2000" i="1" dirty="0"/>
          </a:p>
          <a:p>
            <a:pPr lvl="1">
              <a:lnSpc>
                <a:spcPct val="110000"/>
              </a:lnSpc>
            </a:pPr>
            <a:r>
              <a:rPr lang="fr-FR" sz="2000" i="1" dirty="0" err="1"/>
              <a:t>Haemophilus</a:t>
            </a:r>
            <a:r>
              <a:rPr lang="fr-FR" sz="2000" i="1" dirty="0"/>
              <a:t> </a:t>
            </a:r>
            <a:r>
              <a:rPr lang="fr-FR" sz="2000" i="1" dirty="0" err="1"/>
              <a:t>influenzae</a:t>
            </a:r>
            <a:r>
              <a:rPr lang="fr-FR" sz="2000" i="1" dirty="0"/>
              <a:t> </a:t>
            </a:r>
            <a:r>
              <a:rPr lang="fr-FR" sz="2000" dirty="0" err="1"/>
              <a:t>Ib</a:t>
            </a:r>
            <a:r>
              <a:rPr lang="fr-FR" sz="2000" dirty="0"/>
              <a:t> (enfant non vacciné ou déficit immunitaire) </a:t>
            </a:r>
          </a:p>
          <a:p>
            <a:pPr>
              <a:lnSpc>
                <a:spcPct val="110000"/>
              </a:lnSpc>
            </a:pPr>
            <a:r>
              <a:rPr lang="fr-FR" sz="2400" b="1" dirty="0"/>
              <a:t>Enfants ≥ 5 ans et adulte </a:t>
            </a:r>
          </a:p>
          <a:p>
            <a:pPr lvl="1">
              <a:lnSpc>
                <a:spcPct val="110000"/>
              </a:lnSpc>
            </a:pPr>
            <a:r>
              <a:rPr lang="fr-FR" sz="2000" i="1" dirty="0"/>
              <a:t>Streptococcus </a:t>
            </a:r>
            <a:r>
              <a:rPr lang="fr-FR" sz="2000" i="1" dirty="0" err="1"/>
              <a:t>pneumoniae</a:t>
            </a:r>
            <a:r>
              <a:rPr lang="fr-FR" sz="2000" i="1" dirty="0"/>
              <a:t> </a:t>
            </a:r>
          </a:p>
          <a:p>
            <a:pPr lvl="1">
              <a:lnSpc>
                <a:spcPct val="110000"/>
              </a:lnSpc>
            </a:pPr>
            <a:r>
              <a:rPr lang="fr-FR" sz="2000" i="1" dirty="0" err="1"/>
              <a:t>Neisseria</a:t>
            </a:r>
            <a:r>
              <a:rPr lang="fr-FR" sz="2000" i="1" dirty="0"/>
              <a:t> </a:t>
            </a:r>
            <a:r>
              <a:rPr lang="fr-FR" sz="2000" i="1" dirty="0" err="1"/>
              <a:t>meningitidis</a:t>
            </a:r>
            <a:endParaRPr lang="fr-FR" sz="2000" i="1" dirty="0"/>
          </a:p>
          <a:p>
            <a:pPr lvl="1">
              <a:lnSpc>
                <a:spcPct val="110000"/>
              </a:lnSpc>
            </a:pPr>
            <a:r>
              <a:rPr lang="fr-FR" sz="2000" i="1" dirty="0"/>
              <a:t>Listeria </a:t>
            </a:r>
            <a:r>
              <a:rPr lang="fr-FR" sz="2000" i="1" dirty="0" err="1"/>
              <a:t>monocytogenes</a:t>
            </a:r>
            <a:r>
              <a:rPr lang="fr-FR" sz="2000" i="1" dirty="0"/>
              <a:t> </a:t>
            </a:r>
            <a:r>
              <a:rPr lang="fr-FR" sz="2000" dirty="0"/>
              <a:t>(femme enceinte, personnes âgées ou ID)</a:t>
            </a:r>
          </a:p>
        </p:txBody>
      </p:sp>
      <p:cxnSp>
        <p:nvCxnSpPr>
          <p:cNvPr id="4" name="Connecteur droit 3"/>
          <p:cNvCxnSpPr/>
          <p:nvPr/>
        </p:nvCxnSpPr>
        <p:spPr>
          <a:xfrm>
            <a:off x="128192" y="764704"/>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4191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2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2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19">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219">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219">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219">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219">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9219">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219">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219">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303032-695A-3944-BCFA-EED66864F4B5}"/>
              </a:ext>
            </a:extLst>
          </p:cNvPr>
          <p:cNvSpPr>
            <a:spLocks noGrp="1"/>
          </p:cNvSpPr>
          <p:nvPr>
            <p:ph type="title"/>
          </p:nvPr>
        </p:nvSpPr>
        <p:spPr/>
        <p:txBody>
          <a:bodyPr>
            <a:normAutofit/>
          </a:bodyPr>
          <a:lstStyle/>
          <a:p>
            <a:pPr algn="l"/>
            <a:r>
              <a:rPr lang="fr-FR" sz="3600" b="1" dirty="0">
                <a:solidFill>
                  <a:srgbClr val="FF6600"/>
                </a:solidFill>
              </a:rPr>
              <a:t>Physiopathologie : porte d’entrée</a:t>
            </a:r>
          </a:p>
        </p:txBody>
      </p:sp>
      <p:sp>
        <p:nvSpPr>
          <p:cNvPr id="3" name="Espace réservé du contenu 2">
            <a:extLst>
              <a:ext uri="{FF2B5EF4-FFF2-40B4-BE49-F238E27FC236}">
                <a16:creationId xmlns:a16="http://schemas.microsoft.com/office/drawing/2014/main" id="{C01F6650-E798-DE46-9611-9FE46DD7EAEA}"/>
              </a:ext>
            </a:extLst>
          </p:cNvPr>
          <p:cNvSpPr>
            <a:spLocks noGrp="1"/>
          </p:cNvSpPr>
          <p:nvPr>
            <p:ph idx="1"/>
          </p:nvPr>
        </p:nvSpPr>
        <p:spPr>
          <a:xfrm>
            <a:off x="590872" y="1268760"/>
            <a:ext cx="8229600" cy="5173037"/>
          </a:xfrm>
        </p:spPr>
        <p:txBody>
          <a:bodyPr>
            <a:normAutofit lnSpcReduction="10000"/>
          </a:bodyPr>
          <a:lstStyle/>
          <a:p>
            <a:pPr marL="0" indent="0">
              <a:buNone/>
            </a:pPr>
            <a:r>
              <a:rPr lang="fr-FR" sz="2400" dirty="0"/>
              <a:t>3 mécanismes : </a:t>
            </a:r>
          </a:p>
          <a:p>
            <a:pPr marL="0" indent="0">
              <a:buNone/>
            </a:pPr>
            <a:endParaRPr lang="fr-FR" sz="2400" dirty="0"/>
          </a:p>
          <a:p>
            <a:r>
              <a:rPr lang="fr-FR" sz="2400" b="1" dirty="0"/>
              <a:t>Translocation hématogène</a:t>
            </a:r>
          </a:p>
          <a:p>
            <a:pPr lvl="1"/>
            <a:r>
              <a:rPr lang="fr-FR" sz="2400" dirty="0"/>
              <a:t>Porte d’entrée </a:t>
            </a:r>
            <a:r>
              <a:rPr lang="fr-FR" sz="2400" dirty="0" err="1"/>
              <a:t>naso</a:t>
            </a:r>
            <a:r>
              <a:rPr lang="fr-FR" sz="2400" dirty="0"/>
              <a:t>-pharyngée / digestive</a:t>
            </a:r>
          </a:p>
          <a:p>
            <a:pPr lvl="1"/>
            <a:r>
              <a:rPr lang="fr-FR" sz="2400" dirty="0"/>
              <a:t>Voie hématogène – traversée BHE</a:t>
            </a:r>
          </a:p>
          <a:p>
            <a:pPr lvl="1"/>
            <a:endParaRPr lang="fr-FR" sz="2400" dirty="0"/>
          </a:p>
          <a:p>
            <a:r>
              <a:rPr lang="fr-FR" sz="2400" b="1" dirty="0"/>
              <a:t>Infection de contiguïté</a:t>
            </a:r>
          </a:p>
          <a:p>
            <a:pPr lvl="1"/>
            <a:r>
              <a:rPr lang="fr-FR" sz="2400" dirty="0"/>
              <a:t>Lésion dentaire, OMA, sinusite, mastoïdite</a:t>
            </a:r>
          </a:p>
          <a:p>
            <a:pPr lvl="1"/>
            <a:endParaRPr lang="fr-FR" sz="2400" dirty="0"/>
          </a:p>
          <a:p>
            <a:r>
              <a:rPr lang="fr-FR" sz="2400" b="1" dirty="0"/>
              <a:t>Invasion directe </a:t>
            </a:r>
          </a:p>
          <a:p>
            <a:pPr lvl="1"/>
            <a:r>
              <a:rPr lang="fr-FR" sz="2400" dirty="0"/>
              <a:t>Brèche ostéo-durale</a:t>
            </a:r>
          </a:p>
          <a:p>
            <a:pPr lvl="1"/>
            <a:r>
              <a:rPr lang="fr-FR" sz="2400" dirty="0"/>
              <a:t>Post-traumatique</a:t>
            </a:r>
          </a:p>
        </p:txBody>
      </p:sp>
    </p:spTree>
    <p:extLst>
      <p:ext uri="{BB962C8B-B14F-4D97-AF65-F5344CB8AC3E}">
        <p14:creationId xmlns:p14="http://schemas.microsoft.com/office/powerpoint/2010/main" val="40891060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i="1" dirty="0">
                <a:solidFill>
                  <a:srgbClr val="FF6600"/>
                </a:solidFill>
              </a:rPr>
              <a:t>Streptococcus </a:t>
            </a:r>
            <a:r>
              <a:rPr lang="fr-FR" i="1" dirty="0" err="1">
                <a:solidFill>
                  <a:srgbClr val="FF6600"/>
                </a:solidFill>
              </a:rPr>
              <a:t>agalactiae</a:t>
            </a:r>
            <a:endParaRPr lang="fr-FR" i="1" dirty="0">
              <a:solidFill>
                <a:srgbClr val="FF6600"/>
              </a:solidFill>
            </a:endParaRPr>
          </a:p>
        </p:txBody>
      </p:sp>
      <p:sp>
        <p:nvSpPr>
          <p:cNvPr id="6" name="Sous-titre 5"/>
          <p:cNvSpPr>
            <a:spLocks noGrp="1"/>
          </p:cNvSpPr>
          <p:nvPr>
            <p:ph type="subTitle" idx="1"/>
          </p:nvPr>
        </p:nvSpPr>
        <p:spPr/>
        <p:txBody>
          <a:bodyPr/>
          <a:lstStyle/>
          <a:p>
            <a:r>
              <a:rPr lang="fr-FR" dirty="0"/>
              <a:t>= streptocoque du groupe B = SGB</a:t>
            </a:r>
          </a:p>
        </p:txBody>
      </p:sp>
    </p:spTree>
    <p:extLst>
      <p:ext uri="{BB962C8B-B14F-4D97-AF65-F5344CB8AC3E}">
        <p14:creationId xmlns:p14="http://schemas.microsoft.com/office/powerpoint/2010/main" val="31002152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86816" y="404664"/>
            <a:ext cx="8229600" cy="792163"/>
          </a:xfrm>
        </p:spPr>
        <p:txBody>
          <a:bodyPr>
            <a:normAutofit fontScale="90000"/>
          </a:bodyPr>
          <a:lstStyle/>
          <a:p>
            <a:pPr algn="l"/>
            <a:r>
              <a:rPr lang="fr-FR" sz="3600" b="1" dirty="0">
                <a:solidFill>
                  <a:srgbClr val="FF6600"/>
                </a:solidFill>
                <a:latin typeface="+mn-lt"/>
              </a:rPr>
              <a:t>Streptocoque du groupe B</a:t>
            </a:r>
            <a:br>
              <a:rPr lang="fr-FR" sz="3600" b="1" dirty="0">
                <a:solidFill>
                  <a:srgbClr val="FF6600"/>
                </a:solidFill>
                <a:latin typeface="+mn-lt"/>
              </a:rPr>
            </a:br>
            <a:r>
              <a:rPr lang="fr-FR" sz="3600" b="1" dirty="0">
                <a:solidFill>
                  <a:srgbClr val="FF6600"/>
                </a:solidFill>
                <a:latin typeface="+mn-lt"/>
              </a:rPr>
              <a:t>= </a:t>
            </a:r>
            <a:r>
              <a:rPr lang="fr-FR" sz="3600" b="1" i="1" dirty="0">
                <a:solidFill>
                  <a:srgbClr val="FF6600"/>
                </a:solidFill>
                <a:latin typeface="+mn-lt"/>
              </a:rPr>
              <a:t>Streptococcus </a:t>
            </a:r>
            <a:r>
              <a:rPr lang="fr-FR" sz="3600" b="1" i="1" dirty="0" err="1">
                <a:solidFill>
                  <a:srgbClr val="FF6600"/>
                </a:solidFill>
                <a:latin typeface="+mn-lt"/>
              </a:rPr>
              <a:t>agalactiae</a:t>
            </a:r>
            <a:endParaRPr lang="fr-FR" sz="3600" b="1" dirty="0">
              <a:solidFill>
                <a:srgbClr val="FF6600"/>
              </a:solidFill>
              <a:latin typeface="+mn-lt"/>
            </a:endParaRPr>
          </a:p>
        </p:txBody>
      </p:sp>
      <p:sp>
        <p:nvSpPr>
          <p:cNvPr id="5" name="Espace réservé du contenu 2"/>
          <p:cNvSpPr>
            <a:spLocks noGrp="1"/>
          </p:cNvSpPr>
          <p:nvPr>
            <p:ph idx="4294967295"/>
          </p:nvPr>
        </p:nvSpPr>
        <p:spPr>
          <a:xfrm>
            <a:off x="36512" y="1844551"/>
            <a:ext cx="9081570" cy="3600673"/>
          </a:xfrm>
          <a:prstGeom prst="rect">
            <a:avLst/>
          </a:prstGeom>
        </p:spPr>
        <p:txBody>
          <a:bodyPr>
            <a:noAutofit/>
          </a:bodyPr>
          <a:lstStyle/>
          <a:p>
            <a:pPr algn="just">
              <a:lnSpc>
                <a:spcPct val="120000"/>
              </a:lnSpc>
              <a:defRPr/>
            </a:pPr>
            <a:r>
              <a:rPr lang="en-US" sz="2800" b="1" dirty="0">
                <a:ea typeface="ＭＳ Ｐゴシック" charset="0"/>
                <a:cs typeface="Arial" charset="0"/>
              </a:rPr>
              <a:t>Habitat</a:t>
            </a:r>
          </a:p>
          <a:p>
            <a:pPr lvl="1" algn="just">
              <a:lnSpc>
                <a:spcPct val="120000"/>
              </a:lnSpc>
              <a:defRPr/>
            </a:pPr>
            <a:r>
              <a:rPr lang="en-US" dirty="0">
                <a:ea typeface="ＭＳ Ｐゴシック" charset="0"/>
                <a:cs typeface="Arial" charset="0"/>
              </a:rPr>
              <a:t>Commensal des </a:t>
            </a:r>
            <a:r>
              <a:rPr lang="en-US" dirty="0" err="1">
                <a:ea typeface="ＭＳ Ｐゴシック" charset="0"/>
                <a:cs typeface="Arial" charset="0"/>
              </a:rPr>
              <a:t>voies</a:t>
            </a:r>
            <a:r>
              <a:rPr lang="en-US" dirty="0">
                <a:ea typeface="ＭＳ Ｐゴシック" charset="0"/>
                <a:cs typeface="Arial" charset="0"/>
              </a:rPr>
              <a:t> digestives</a:t>
            </a:r>
          </a:p>
          <a:p>
            <a:pPr lvl="1" algn="just">
              <a:lnSpc>
                <a:spcPct val="120000"/>
              </a:lnSpc>
              <a:defRPr/>
            </a:pPr>
            <a:r>
              <a:rPr lang="en-US" b="1" dirty="0" err="1">
                <a:solidFill>
                  <a:srgbClr val="FF6600"/>
                </a:solidFill>
                <a:ea typeface="ＭＳ Ｐゴシック" charset="0"/>
                <a:cs typeface="Arial" charset="0"/>
              </a:rPr>
              <a:t>Vagin</a:t>
            </a:r>
            <a:r>
              <a:rPr lang="en-US" b="1" dirty="0">
                <a:solidFill>
                  <a:srgbClr val="FF6600"/>
                </a:solidFill>
                <a:ea typeface="ＭＳ Ｐゴシック" charset="0"/>
                <a:cs typeface="Arial" charset="0"/>
              </a:rPr>
              <a:t> </a:t>
            </a:r>
            <a:r>
              <a:rPr lang="en-US" dirty="0">
                <a:ea typeface="ＭＳ Ｐゴシック" charset="0"/>
                <a:cs typeface="Arial" charset="0"/>
              </a:rPr>
              <a:t>: 10 </a:t>
            </a:r>
            <a:r>
              <a:rPr lang="en-US" dirty="0" err="1">
                <a:ea typeface="ＭＳ Ｐゴシック" charset="0"/>
                <a:cs typeface="Arial" charset="0"/>
              </a:rPr>
              <a:t>à</a:t>
            </a:r>
            <a:r>
              <a:rPr lang="en-US" dirty="0">
                <a:ea typeface="ＭＳ Ｐゴシック" charset="0"/>
                <a:cs typeface="Arial" charset="0"/>
              </a:rPr>
              <a:t> 35 % de portage, </a:t>
            </a:r>
            <a:r>
              <a:rPr lang="en-US" dirty="0" err="1">
                <a:ea typeface="ＭＳ Ｐゴシック" charset="0"/>
                <a:cs typeface="Arial" charset="0"/>
              </a:rPr>
              <a:t>chronique</a:t>
            </a:r>
            <a:r>
              <a:rPr lang="en-US" dirty="0">
                <a:ea typeface="ＭＳ Ｐゴシック" charset="0"/>
                <a:cs typeface="Arial" charset="0"/>
              </a:rPr>
              <a:t> </a:t>
            </a:r>
            <a:r>
              <a:rPr lang="en-US" dirty="0" err="1">
                <a:ea typeface="ＭＳ Ｐゴシック" charset="0"/>
                <a:cs typeface="Arial" charset="0"/>
              </a:rPr>
              <a:t>ou</a:t>
            </a:r>
            <a:r>
              <a:rPr lang="en-US" dirty="0">
                <a:ea typeface="ＭＳ Ｐゴシック" charset="0"/>
                <a:cs typeface="Arial" charset="0"/>
              </a:rPr>
              <a:t> intermittent</a:t>
            </a:r>
          </a:p>
          <a:p>
            <a:pPr algn="just">
              <a:lnSpc>
                <a:spcPct val="120000"/>
              </a:lnSpc>
              <a:defRPr/>
            </a:pPr>
            <a:r>
              <a:rPr lang="fr-FR" sz="2800" dirty="0"/>
              <a:t>Responsable de </a:t>
            </a:r>
            <a:r>
              <a:rPr lang="fr-FR" sz="2800" b="1" dirty="0"/>
              <a:t>30 à 50%</a:t>
            </a:r>
            <a:r>
              <a:rPr lang="fr-FR" sz="2800" dirty="0"/>
              <a:t> des infections bactériennes néonatales</a:t>
            </a:r>
          </a:p>
          <a:p>
            <a:pPr marL="914400" lvl="2" indent="0" algn="just">
              <a:lnSpc>
                <a:spcPct val="120000"/>
              </a:lnSpc>
              <a:buClr>
                <a:srgbClr val="25A79B"/>
              </a:buClr>
              <a:buNone/>
              <a:defRPr/>
            </a:pPr>
            <a:endParaRPr lang="fr-FR" dirty="0"/>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1"/>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81419" y="764704"/>
            <a:ext cx="2736663" cy="1665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2545962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116632"/>
            <a:ext cx="8229600" cy="792088"/>
          </a:xfrm>
        </p:spPr>
        <p:txBody>
          <a:bodyPr>
            <a:normAutofit/>
          </a:bodyPr>
          <a:lstStyle/>
          <a:p>
            <a:pPr marL="742950" indent="-742950" algn="l">
              <a:buFont typeface="+mj-lt"/>
              <a:buAutoNum type="arabicPeriod"/>
            </a:pPr>
            <a:r>
              <a:rPr lang="fr-FR" sz="3200" b="1" dirty="0">
                <a:solidFill>
                  <a:srgbClr val="FF6600"/>
                </a:solidFill>
                <a:latin typeface="+mn-lt"/>
              </a:rPr>
              <a:t>Infection néo-natale (1/2)</a:t>
            </a:r>
          </a:p>
        </p:txBody>
      </p:sp>
      <p:sp>
        <p:nvSpPr>
          <p:cNvPr id="5" name="Espace réservé du contenu 2"/>
          <p:cNvSpPr>
            <a:spLocks noGrp="1"/>
          </p:cNvSpPr>
          <p:nvPr>
            <p:ph idx="4294967295"/>
          </p:nvPr>
        </p:nvSpPr>
        <p:spPr>
          <a:xfrm>
            <a:off x="107504" y="1196752"/>
            <a:ext cx="8856984" cy="4896544"/>
          </a:xfrm>
          <a:prstGeom prst="rect">
            <a:avLst/>
          </a:prstGeom>
        </p:spPr>
        <p:txBody>
          <a:bodyPr>
            <a:noAutofit/>
          </a:bodyPr>
          <a:lstStyle/>
          <a:p>
            <a:pPr marL="0" indent="0" algn="just">
              <a:buNone/>
              <a:defRPr/>
            </a:pPr>
            <a:r>
              <a:rPr lang="fr-FR" sz="2800" b="1" dirty="0">
                <a:solidFill>
                  <a:srgbClr val="FF6600"/>
                </a:solidFill>
              </a:rPr>
              <a:t>1.1. Syndrome précoce</a:t>
            </a:r>
            <a:r>
              <a:rPr lang="fr-FR" sz="2800" b="1" i="1" dirty="0">
                <a:solidFill>
                  <a:srgbClr val="FF6600"/>
                </a:solidFill>
              </a:rPr>
              <a:t> </a:t>
            </a:r>
            <a:r>
              <a:rPr lang="fr-FR" sz="2800" i="1" dirty="0">
                <a:solidFill>
                  <a:srgbClr val="000000"/>
                </a:solidFill>
              </a:rPr>
              <a:t>: </a:t>
            </a:r>
            <a:r>
              <a:rPr lang="fr-FR" sz="2800" dirty="0">
                <a:solidFill>
                  <a:srgbClr val="000000"/>
                </a:solidFill>
                <a:ea typeface="ＭＳ Ｐゴシック" charset="0"/>
                <a:cs typeface="Arial" charset="0"/>
              </a:rPr>
              <a:t>dans la 1</a:t>
            </a:r>
            <a:r>
              <a:rPr lang="fr-FR" sz="2800" baseline="30000" dirty="0">
                <a:solidFill>
                  <a:srgbClr val="000000"/>
                </a:solidFill>
                <a:ea typeface="ＭＳ Ｐゴシック" charset="0"/>
                <a:cs typeface="Arial" charset="0"/>
              </a:rPr>
              <a:t>ère</a:t>
            </a:r>
            <a:r>
              <a:rPr lang="fr-FR" sz="2800" dirty="0">
                <a:solidFill>
                  <a:srgbClr val="000000"/>
                </a:solidFill>
                <a:ea typeface="ＭＳ Ｐゴシック" charset="0"/>
                <a:cs typeface="Arial" charset="0"/>
              </a:rPr>
              <a:t> semaine de vie</a:t>
            </a:r>
            <a:endParaRPr lang="fr-FR" sz="2800" i="1" dirty="0">
              <a:solidFill>
                <a:srgbClr val="000000"/>
              </a:solidFill>
            </a:endParaRPr>
          </a:p>
          <a:p>
            <a:pPr lvl="1" algn="just"/>
            <a:r>
              <a:rPr lang="fr-FR" sz="2400" dirty="0">
                <a:solidFill>
                  <a:srgbClr val="000000"/>
                </a:solidFill>
                <a:ea typeface="ＭＳ Ｐゴシック" charset="0"/>
                <a:cs typeface="Arial" charset="0"/>
              </a:rPr>
              <a:t>80% : &lt;24h</a:t>
            </a:r>
          </a:p>
          <a:p>
            <a:pPr lvl="1" algn="just"/>
            <a:r>
              <a:rPr lang="fr-FR" sz="2400" dirty="0">
                <a:solidFill>
                  <a:srgbClr val="000000"/>
                </a:solidFill>
                <a:ea typeface="ＭＳ Ｐゴシック" charset="0"/>
                <a:cs typeface="Arial" charset="0"/>
              </a:rPr>
              <a:t>50% des infections néonatales à SGB</a:t>
            </a:r>
          </a:p>
          <a:p>
            <a:pPr lvl="1" algn="just"/>
            <a:r>
              <a:rPr lang="fr-FR" sz="2400" dirty="0">
                <a:solidFill>
                  <a:srgbClr val="000000"/>
                </a:solidFill>
                <a:ea typeface="ＭＳ Ｐゴシック" charset="0"/>
                <a:cs typeface="Arial" charset="0"/>
              </a:rPr>
              <a:t>Syndrome de détresse respiratoire,</a:t>
            </a:r>
            <a:r>
              <a:rPr lang="fr-FR" sz="2400" b="1" dirty="0">
                <a:solidFill>
                  <a:srgbClr val="000000"/>
                </a:solidFill>
                <a:ea typeface="ＭＳ Ｐゴシック" charset="0"/>
                <a:cs typeface="Arial" charset="0"/>
              </a:rPr>
              <a:t> </a:t>
            </a:r>
            <a:r>
              <a:rPr lang="fr-FR" sz="2400" b="1" dirty="0">
                <a:solidFill>
                  <a:srgbClr val="FF6600"/>
                </a:solidFill>
                <a:ea typeface="ＭＳ Ｐゴシック" charset="0"/>
                <a:cs typeface="Arial" charset="0"/>
              </a:rPr>
              <a:t>pneumonie</a:t>
            </a:r>
            <a:r>
              <a:rPr lang="fr-FR" sz="2400" b="1" dirty="0">
                <a:solidFill>
                  <a:schemeClr val="accent6"/>
                </a:solidFill>
                <a:ea typeface="ＭＳ Ｐゴシック" charset="0"/>
                <a:cs typeface="Arial" charset="0"/>
              </a:rPr>
              <a:t> </a:t>
            </a:r>
            <a:r>
              <a:rPr lang="fr-FR" sz="2400" dirty="0">
                <a:solidFill>
                  <a:srgbClr val="000000"/>
                </a:solidFill>
                <a:ea typeface="ＭＳ Ｐゴシック" charset="0"/>
                <a:cs typeface="Arial" charset="0"/>
              </a:rPr>
              <a:t>compliquée d’une </a:t>
            </a:r>
            <a:r>
              <a:rPr lang="fr-FR" sz="2400" b="1" dirty="0">
                <a:solidFill>
                  <a:srgbClr val="FF6600"/>
                </a:solidFill>
                <a:ea typeface="ＭＳ Ｐゴシック" charset="0"/>
                <a:cs typeface="Arial" charset="0"/>
              </a:rPr>
              <a:t>septicémie</a:t>
            </a:r>
          </a:p>
          <a:p>
            <a:pPr lvl="1" algn="just"/>
            <a:r>
              <a:rPr lang="fr-FR" sz="2400" dirty="0">
                <a:solidFill>
                  <a:srgbClr val="000000"/>
                </a:solidFill>
                <a:ea typeface="ＭＳ Ｐゴシック" charset="0"/>
                <a:cs typeface="Arial" charset="0"/>
              </a:rPr>
              <a:t>Méningite : 4 à 28% des cas</a:t>
            </a:r>
          </a:p>
          <a:p>
            <a:pPr lvl="1" algn="just"/>
            <a:r>
              <a:rPr lang="fr-FR" sz="2400" dirty="0">
                <a:solidFill>
                  <a:srgbClr val="000000"/>
                </a:solidFill>
                <a:ea typeface="ＭＳ Ｐゴシック" charset="0"/>
                <a:cs typeface="Arial" charset="0"/>
              </a:rPr>
              <a:t>Transmission : </a:t>
            </a:r>
          </a:p>
          <a:p>
            <a:pPr lvl="2" algn="just"/>
            <a:r>
              <a:rPr lang="fr-FR" sz="2200" dirty="0">
                <a:solidFill>
                  <a:srgbClr val="000000"/>
                </a:solidFill>
                <a:ea typeface="ＭＳ Ｐゴシック" charset="0"/>
                <a:cs typeface="Arial" charset="0"/>
              </a:rPr>
              <a:t>Hématogène placentaire (veine ombilicale) (rare)</a:t>
            </a:r>
          </a:p>
          <a:p>
            <a:pPr lvl="2" algn="just"/>
            <a:r>
              <a:rPr lang="fr-FR" sz="2200" dirty="0">
                <a:solidFill>
                  <a:srgbClr val="000000"/>
                </a:solidFill>
                <a:ea typeface="ＭＳ Ｐゴシック" charset="0"/>
                <a:cs typeface="Arial" charset="0"/>
              </a:rPr>
              <a:t>Ascendante </a:t>
            </a:r>
            <a:r>
              <a:rPr lang="fr-FR" sz="2200" i="1" dirty="0">
                <a:solidFill>
                  <a:srgbClr val="000000"/>
                </a:solidFill>
                <a:ea typeface="ＭＳ Ｐゴシック" charset="0"/>
                <a:cs typeface="Arial" charset="0"/>
              </a:rPr>
              <a:t>in utero </a:t>
            </a:r>
            <a:r>
              <a:rPr lang="fr-FR" sz="2200" dirty="0">
                <a:solidFill>
                  <a:srgbClr val="000000"/>
                </a:solidFill>
                <a:ea typeface="ＭＳ Ｐゴシック" charset="0"/>
                <a:cs typeface="Arial" charset="0"/>
              </a:rPr>
              <a:t>(liquide amniotique / tractus génital)</a:t>
            </a:r>
          </a:p>
          <a:p>
            <a:pPr lvl="2" algn="just"/>
            <a:r>
              <a:rPr lang="fr-FR" sz="2200" dirty="0">
                <a:solidFill>
                  <a:srgbClr val="000000"/>
                </a:solidFill>
                <a:ea typeface="ＭＳ Ｐゴシック" charset="0"/>
                <a:cs typeface="Arial" charset="0"/>
              </a:rPr>
              <a:t>au cours de la délivrance : ingestion ou inhalation par le </a:t>
            </a:r>
            <a:r>
              <a:rPr lang="fr-FR" sz="2200" dirty="0" err="1">
                <a:solidFill>
                  <a:srgbClr val="000000"/>
                </a:solidFill>
                <a:ea typeface="ＭＳ Ｐゴシック" charset="0"/>
                <a:cs typeface="Arial" charset="0"/>
              </a:rPr>
              <a:t>nné</a:t>
            </a:r>
            <a:r>
              <a:rPr lang="fr-FR" sz="2200" dirty="0">
                <a:solidFill>
                  <a:srgbClr val="000000"/>
                </a:solidFill>
                <a:ea typeface="ＭＳ Ｐゴシック" charset="0"/>
                <a:cs typeface="Arial" charset="0"/>
              </a:rPr>
              <a:t> des sécrétions vaginales contaminées</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59209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116632"/>
            <a:ext cx="8229600" cy="792088"/>
          </a:xfrm>
        </p:spPr>
        <p:txBody>
          <a:bodyPr>
            <a:normAutofit/>
          </a:bodyPr>
          <a:lstStyle/>
          <a:p>
            <a:pPr marL="742950" indent="-742950" algn="l">
              <a:buFont typeface="+mj-lt"/>
              <a:buAutoNum type="arabicPeriod"/>
            </a:pPr>
            <a:r>
              <a:rPr lang="fr-FR" sz="3200" b="1" dirty="0">
                <a:solidFill>
                  <a:srgbClr val="FF6600"/>
                </a:solidFill>
                <a:latin typeface="+mn-lt"/>
              </a:rPr>
              <a:t>Infection néo-natale (2/2)</a:t>
            </a:r>
          </a:p>
        </p:txBody>
      </p:sp>
      <p:sp>
        <p:nvSpPr>
          <p:cNvPr id="5" name="Espace réservé du contenu 2"/>
          <p:cNvSpPr>
            <a:spLocks noGrp="1"/>
          </p:cNvSpPr>
          <p:nvPr>
            <p:ph idx="4294967295"/>
          </p:nvPr>
        </p:nvSpPr>
        <p:spPr>
          <a:xfrm>
            <a:off x="323528" y="1196752"/>
            <a:ext cx="8352928" cy="4896544"/>
          </a:xfrm>
          <a:prstGeom prst="rect">
            <a:avLst/>
          </a:prstGeom>
        </p:spPr>
        <p:txBody>
          <a:bodyPr>
            <a:noAutofit/>
          </a:bodyPr>
          <a:lstStyle/>
          <a:p>
            <a:pPr marL="0" indent="0" algn="just">
              <a:buNone/>
              <a:defRPr/>
            </a:pPr>
            <a:r>
              <a:rPr lang="fr-FR" sz="2800" b="1" dirty="0">
                <a:solidFill>
                  <a:srgbClr val="FF6600"/>
                </a:solidFill>
              </a:rPr>
              <a:t>1.2. Syndrome tardif</a:t>
            </a:r>
            <a:r>
              <a:rPr lang="fr-FR" sz="2800" b="1" i="1" dirty="0">
                <a:solidFill>
                  <a:srgbClr val="FF6600"/>
                </a:solidFill>
              </a:rPr>
              <a:t> </a:t>
            </a:r>
            <a:r>
              <a:rPr lang="fr-FR" sz="2800" dirty="0"/>
              <a:t>: &gt; à 1 semaine jusqu’à </a:t>
            </a:r>
            <a:r>
              <a:rPr lang="fr-FR" sz="2800" dirty="0">
                <a:ea typeface="ＭＳ Ｐゴシック" charset="0"/>
                <a:cs typeface="Arial" charset="0"/>
              </a:rPr>
              <a:t>3 mois après la naissance</a:t>
            </a:r>
            <a:r>
              <a:rPr lang="fr-FR" sz="2800" i="1" dirty="0"/>
              <a:t> </a:t>
            </a:r>
            <a:endParaRPr lang="fr-FR" sz="2800" i="1" dirty="0">
              <a:solidFill>
                <a:schemeClr val="accent2"/>
              </a:solidFill>
            </a:endParaRPr>
          </a:p>
          <a:p>
            <a:pPr algn="just">
              <a:defRPr/>
            </a:pPr>
            <a:r>
              <a:rPr lang="fr-FR" sz="2400" b="1" dirty="0">
                <a:solidFill>
                  <a:srgbClr val="FF6600"/>
                </a:solidFill>
                <a:ea typeface="ＭＳ Ｐゴシック" charset="0"/>
                <a:cs typeface="Arial" charset="0"/>
              </a:rPr>
              <a:t>Méningite</a:t>
            </a:r>
            <a:r>
              <a:rPr lang="fr-FR" sz="2400" dirty="0">
                <a:solidFill>
                  <a:srgbClr val="FF6600"/>
                </a:solidFill>
                <a:ea typeface="ＭＳ Ｐゴシック" charset="0"/>
                <a:cs typeface="Arial" charset="0"/>
              </a:rPr>
              <a:t> </a:t>
            </a:r>
            <a:r>
              <a:rPr lang="fr-FR" sz="2400" dirty="0">
                <a:ea typeface="ＭＳ Ｐゴシック" charset="0"/>
                <a:cs typeface="Arial" charset="0"/>
              </a:rPr>
              <a:t>: 25 à 65% des cas </a:t>
            </a:r>
          </a:p>
          <a:p>
            <a:pPr algn="just">
              <a:defRPr/>
            </a:pPr>
            <a:r>
              <a:rPr lang="fr-FR" sz="2400" dirty="0">
                <a:ea typeface="ＭＳ Ｐゴシック" charset="0"/>
                <a:cs typeface="Arial" charset="0"/>
              </a:rPr>
              <a:t>Contamination : transmission verticale lors de l’accouchement : la bactérie pourrait persister dans le TD du </a:t>
            </a:r>
            <a:r>
              <a:rPr lang="fr-FR" sz="2400" dirty="0" err="1">
                <a:ea typeface="ＭＳ Ｐゴシック" charset="0"/>
                <a:cs typeface="Arial" charset="0"/>
              </a:rPr>
              <a:t>nné</a:t>
            </a:r>
            <a:endParaRPr lang="fr-FR" sz="2400" dirty="0">
              <a:ea typeface="ＭＳ Ｐゴシック" charset="0"/>
              <a:cs typeface="Arial" charset="0"/>
            </a:endParaRPr>
          </a:p>
          <a:p>
            <a:pPr lvl="1" algn="just"/>
            <a:r>
              <a:rPr lang="fr-FR" sz="2400" b="1" dirty="0">
                <a:solidFill>
                  <a:srgbClr val="0000FF"/>
                </a:solidFill>
                <a:ea typeface="ＭＳ Ｐゴシック" charset="0"/>
                <a:cs typeface="Arial" charset="0"/>
              </a:rPr>
              <a:t>clone </a:t>
            </a:r>
            <a:r>
              <a:rPr lang="fr-FR" sz="2400" b="1" dirty="0" err="1">
                <a:solidFill>
                  <a:srgbClr val="0000FF"/>
                </a:solidFill>
                <a:ea typeface="ＭＳ Ｐゴシック" charset="0"/>
                <a:cs typeface="Arial" charset="0"/>
              </a:rPr>
              <a:t>hypervirulent</a:t>
            </a:r>
            <a:r>
              <a:rPr lang="fr-FR" sz="2400" b="1" dirty="0">
                <a:solidFill>
                  <a:srgbClr val="0000FF"/>
                </a:solidFill>
                <a:ea typeface="ＭＳ Ｐゴシック" charset="0"/>
                <a:cs typeface="Arial" charset="0"/>
              </a:rPr>
              <a:t> ST-17</a:t>
            </a:r>
            <a:r>
              <a:rPr lang="fr-FR" sz="2400" b="1" dirty="0">
                <a:ea typeface="ＭＳ Ｐゴシック" charset="0"/>
                <a:cs typeface="Arial" charset="0"/>
              </a:rPr>
              <a:t> : </a:t>
            </a:r>
            <a:r>
              <a:rPr lang="fr-FR" sz="2400" dirty="0">
                <a:ea typeface="ＭＳ Ｐゴシック" charset="0"/>
                <a:cs typeface="Arial" charset="0"/>
              </a:rPr>
              <a:t>capacité accrue de colonisation du TD du </a:t>
            </a:r>
            <a:r>
              <a:rPr lang="fr-FR" sz="2400" dirty="0" err="1">
                <a:ea typeface="ＭＳ Ｐゴシック" charset="0"/>
                <a:cs typeface="Arial" charset="0"/>
              </a:rPr>
              <a:t>nné</a:t>
            </a:r>
            <a:r>
              <a:rPr lang="fr-FR" sz="2400" dirty="0">
                <a:ea typeface="ＭＳ Ｐゴシック" charset="0"/>
                <a:cs typeface="Arial" charset="0"/>
              </a:rPr>
              <a:t> et de franchissement des barrières physiologiques (intestinale et hémato-encéphalique)</a:t>
            </a:r>
          </a:p>
          <a:p>
            <a:pPr lvl="1" algn="just"/>
            <a:r>
              <a:rPr lang="fr-FR" sz="2400" dirty="0">
                <a:ea typeface="ＭＳ Ｐゴシック" charset="0"/>
                <a:cs typeface="Arial" charset="0"/>
              </a:rPr>
              <a:t>50% des syndromes précoces, 70% tardifs, 65% méningites // 15% de portage</a:t>
            </a:r>
          </a:p>
          <a:p>
            <a:pPr marL="742950" indent="-742950" algn="just"/>
            <a:endParaRPr lang="fr-FR" sz="2800" dirty="0">
              <a:ea typeface="ＭＳ Ｐゴシック" charset="0"/>
              <a:cs typeface="Arial" charset="0"/>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7404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116632"/>
            <a:ext cx="9144000" cy="792088"/>
          </a:xfrm>
        </p:spPr>
        <p:txBody>
          <a:bodyPr>
            <a:noAutofit/>
          </a:bodyPr>
          <a:lstStyle/>
          <a:p>
            <a:pPr marL="742950" indent="-742950" algn="l">
              <a:buFont typeface="+mj-lt"/>
              <a:buAutoNum type="arabicPeriod" startAt="2"/>
            </a:pPr>
            <a:r>
              <a:rPr lang="fr-FR" sz="3200" b="1" dirty="0">
                <a:solidFill>
                  <a:srgbClr val="FF6600"/>
                </a:solidFill>
                <a:latin typeface="+mn-lt"/>
              </a:rPr>
              <a:t>Infection de la femme pendant la grossesse</a:t>
            </a:r>
          </a:p>
        </p:txBody>
      </p:sp>
      <p:sp>
        <p:nvSpPr>
          <p:cNvPr id="5" name="Espace réservé du contenu 2"/>
          <p:cNvSpPr>
            <a:spLocks noGrp="1"/>
          </p:cNvSpPr>
          <p:nvPr>
            <p:ph idx="4294967295"/>
          </p:nvPr>
        </p:nvSpPr>
        <p:spPr>
          <a:xfrm>
            <a:off x="467544" y="1628800"/>
            <a:ext cx="8389876" cy="4104456"/>
          </a:xfrm>
          <a:prstGeom prst="rect">
            <a:avLst/>
          </a:prstGeom>
        </p:spPr>
        <p:txBody>
          <a:bodyPr>
            <a:noAutofit/>
          </a:bodyPr>
          <a:lstStyle/>
          <a:p>
            <a:pPr>
              <a:lnSpc>
                <a:spcPct val="120000"/>
              </a:lnSpc>
            </a:pPr>
            <a:r>
              <a:rPr lang="fr-FR" sz="2400" dirty="0">
                <a:ea typeface="ＭＳ Ｐゴシック" charset="0"/>
                <a:cs typeface="Arial" charset="0"/>
              </a:rPr>
              <a:t>Infection grave chez la femme enceinte </a:t>
            </a:r>
            <a:r>
              <a:rPr lang="fr-FR" sz="2400" dirty="0">
                <a:ea typeface="ＭＳ Ｐゴシック" charset="0"/>
                <a:cs typeface="Arial" charset="0"/>
                <a:sym typeface="Wingdings" charset="0"/>
              </a:rPr>
              <a:t> issue fatale pour le </a:t>
            </a:r>
            <a:r>
              <a:rPr lang="fr-FR" sz="2400" dirty="0" err="1">
                <a:ea typeface="ＭＳ Ｐゴシック" charset="0"/>
                <a:cs typeface="Arial" charset="0"/>
                <a:sym typeface="Wingdings" charset="0"/>
              </a:rPr>
              <a:t>nné</a:t>
            </a:r>
            <a:r>
              <a:rPr lang="fr-FR" sz="2400" dirty="0">
                <a:ea typeface="ＭＳ Ｐゴシック" charset="0"/>
                <a:cs typeface="Arial" charset="0"/>
                <a:sym typeface="Wingdings" charset="0"/>
              </a:rPr>
              <a:t> (60% des cas)</a:t>
            </a:r>
          </a:p>
          <a:p>
            <a:pPr>
              <a:lnSpc>
                <a:spcPct val="120000"/>
              </a:lnSpc>
            </a:pPr>
            <a:r>
              <a:rPr lang="fr-FR" sz="2400" dirty="0">
                <a:ea typeface="ＭＳ Ｐゴシック" charset="0"/>
                <a:cs typeface="Arial" charset="0"/>
                <a:sym typeface="Wingdings" charset="0"/>
              </a:rPr>
              <a:t>Infection placenta et cavité amniotique : mort fœtale </a:t>
            </a:r>
            <a:r>
              <a:rPr lang="fr-FR" sz="2400" i="1" dirty="0">
                <a:ea typeface="ＭＳ Ｐゴシック" charset="0"/>
                <a:cs typeface="Arial" charset="0"/>
                <a:sym typeface="Wingdings" charset="0"/>
              </a:rPr>
              <a:t>in utero</a:t>
            </a:r>
          </a:p>
          <a:p>
            <a:pPr>
              <a:lnSpc>
                <a:spcPct val="120000"/>
              </a:lnSpc>
            </a:pPr>
            <a:r>
              <a:rPr lang="fr-FR" sz="2400" dirty="0">
                <a:ea typeface="ＭＳ Ｐゴシック" charset="0"/>
                <a:cs typeface="Arial" charset="0"/>
              </a:rPr>
              <a:t>Bactériémies, endométrites, </a:t>
            </a:r>
            <a:r>
              <a:rPr lang="fr-FR" sz="2400" dirty="0" err="1">
                <a:ea typeface="ＭＳ Ｐゴシック" charset="0"/>
                <a:cs typeface="Arial" charset="0"/>
              </a:rPr>
              <a:t>chorioamniotites</a:t>
            </a:r>
            <a:endParaRPr lang="fr-FR" sz="2400" dirty="0">
              <a:ea typeface="ＭＳ Ｐゴシック" charset="0"/>
              <a:cs typeface="Arial" charset="0"/>
            </a:endParaRPr>
          </a:p>
        </p:txBody>
      </p:sp>
      <p:cxnSp>
        <p:nvCxnSpPr>
          <p:cNvPr id="8" name="Connecteur droit 7"/>
          <p:cNvCxnSpPr/>
          <p:nvPr/>
        </p:nvCxnSpPr>
        <p:spPr>
          <a:xfrm>
            <a:off x="395536" y="9535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4813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86816" y="44550"/>
            <a:ext cx="8229600" cy="792162"/>
          </a:xfrm>
        </p:spPr>
        <p:txBody>
          <a:bodyPr>
            <a:normAutofit/>
          </a:bodyPr>
          <a:lstStyle/>
          <a:p>
            <a:pPr algn="l"/>
            <a:r>
              <a:rPr lang="fr-FR" sz="3200" b="1" dirty="0">
                <a:solidFill>
                  <a:srgbClr val="FF6600"/>
                </a:solidFill>
              </a:rPr>
              <a:t>Diagnostic bactériologique et traitement</a:t>
            </a:r>
          </a:p>
        </p:txBody>
      </p:sp>
      <p:sp>
        <p:nvSpPr>
          <p:cNvPr id="5" name="Espace réservé du contenu 2"/>
          <p:cNvSpPr>
            <a:spLocks noGrp="1"/>
          </p:cNvSpPr>
          <p:nvPr>
            <p:ph idx="4294967295"/>
          </p:nvPr>
        </p:nvSpPr>
        <p:spPr>
          <a:xfrm>
            <a:off x="395536" y="1169368"/>
            <a:ext cx="9145016" cy="5688632"/>
          </a:xfrm>
          <a:prstGeom prst="rect">
            <a:avLst/>
          </a:prstGeom>
        </p:spPr>
        <p:txBody>
          <a:bodyPr>
            <a:noAutofit/>
          </a:bodyPr>
          <a:lstStyle/>
          <a:p>
            <a:r>
              <a:rPr lang="fr-FR" sz="2400" b="1" dirty="0">
                <a:solidFill>
                  <a:srgbClr val="000000"/>
                </a:solidFill>
              </a:rPr>
              <a:t>Prélèvements</a:t>
            </a:r>
          </a:p>
          <a:p>
            <a:pPr lvl="1"/>
            <a:r>
              <a:rPr lang="fr-FR" sz="2400" dirty="0">
                <a:solidFill>
                  <a:srgbClr val="000000"/>
                </a:solidFill>
              </a:rPr>
              <a:t>hémocultures</a:t>
            </a:r>
          </a:p>
          <a:p>
            <a:pPr lvl="1"/>
            <a:r>
              <a:rPr lang="fr-FR" sz="2400" dirty="0">
                <a:solidFill>
                  <a:srgbClr val="000000"/>
                </a:solidFill>
              </a:rPr>
              <a:t>LCR</a:t>
            </a:r>
          </a:p>
          <a:p>
            <a:pPr lvl="1"/>
            <a:r>
              <a:rPr lang="fr-FR" sz="2400" dirty="0">
                <a:solidFill>
                  <a:srgbClr val="000000"/>
                </a:solidFill>
              </a:rPr>
              <a:t>liquide gastrique (= au liquide amniotique à la naissance)</a:t>
            </a:r>
          </a:p>
          <a:p>
            <a:pPr lvl="1"/>
            <a:r>
              <a:rPr lang="fr-FR" sz="2400" dirty="0">
                <a:solidFill>
                  <a:srgbClr val="000000"/>
                </a:solidFill>
              </a:rPr>
              <a:t>placenta</a:t>
            </a:r>
          </a:p>
          <a:p>
            <a:r>
              <a:rPr lang="fr-FR" altLang="ja-JP" sz="2400" b="1" dirty="0">
                <a:solidFill>
                  <a:srgbClr val="000000"/>
                </a:solidFill>
              </a:rPr>
              <a:t>Caractéristiques bactériologiques</a:t>
            </a:r>
          </a:p>
          <a:p>
            <a:pPr lvl="1"/>
            <a:r>
              <a:rPr lang="fr-FR" altLang="ja-JP" sz="2400" dirty="0" err="1">
                <a:solidFill>
                  <a:srgbClr val="000000"/>
                </a:solidFill>
              </a:rPr>
              <a:t>Cocci</a:t>
            </a:r>
            <a:r>
              <a:rPr lang="fr-FR" altLang="ja-JP" sz="2400" dirty="0">
                <a:solidFill>
                  <a:srgbClr val="000000"/>
                </a:solidFill>
              </a:rPr>
              <a:t> Gram positif en chainettes</a:t>
            </a:r>
          </a:p>
          <a:p>
            <a:pPr lvl="1"/>
            <a:r>
              <a:rPr lang="fr-FR" sz="2400" i="1" dirty="0">
                <a:solidFill>
                  <a:srgbClr val="FF6600"/>
                </a:solidFill>
              </a:rPr>
              <a:t>Voir cours sur Streptocoques </a:t>
            </a:r>
          </a:p>
          <a:p>
            <a:r>
              <a:rPr lang="fr-FR" altLang="ja-JP" sz="2400" b="1" dirty="0">
                <a:solidFill>
                  <a:srgbClr val="000000"/>
                </a:solidFill>
              </a:rPr>
              <a:t>Traitement</a:t>
            </a:r>
          </a:p>
          <a:p>
            <a:pPr lvl="1"/>
            <a:r>
              <a:rPr lang="fr-FR" altLang="ja-JP" sz="2400" dirty="0">
                <a:solidFill>
                  <a:srgbClr val="000000"/>
                </a:solidFill>
              </a:rPr>
              <a:t>méningite néonatale :  amoxicilline + gentamicine, C3G </a:t>
            </a:r>
          </a:p>
          <a:p>
            <a:pPr marL="0" indent="0">
              <a:buNone/>
            </a:pPr>
            <a:endParaRPr lang="fr-FR" sz="2400" dirty="0">
              <a:solidFill>
                <a:schemeClr val="accent6"/>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3371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0" y="44624"/>
            <a:ext cx="8229600" cy="792162"/>
          </a:xfrm>
        </p:spPr>
        <p:txBody>
          <a:bodyPr rtlCol="0">
            <a:normAutofit/>
          </a:bodyPr>
          <a:lstStyle/>
          <a:p>
            <a:pPr algn="l" eaLnBrk="1" fontAlgn="auto" hangingPunct="1">
              <a:spcAft>
                <a:spcPts val="0"/>
              </a:spcAft>
              <a:defRPr/>
            </a:pPr>
            <a:r>
              <a:rPr lang="fr-FR" sz="3600" dirty="0">
                <a:solidFill>
                  <a:schemeClr val="tx1">
                    <a:lumMod val="65000"/>
                    <a:lumOff val="35000"/>
                  </a:schemeClr>
                </a:solidFill>
                <a:cs typeface="Arial" pitchFamily="34" charset="0"/>
              </a:rPr>
              <a:t>PLAN</a:t>
            </a:r>
          </a:p>
        </p:txBody>
      </p:sp>
      <p:cxnSp>
        <p:nvCxnSpPr>
          <p:cNvPr id="5" name="Connecteur droit 4"/>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150" name="Rectangle 3"/>
          <p:cNvSpPr txBox="1">
            <a:spLocks noChangeArrowheads="1"/>
          </p:cNvSpPr>
          <p:nvPr/>
        </p:nvSpPr>
        <p:spPr bwMode="auto">
          <a:xfrm>
            <a:off x="539552" y="1340768"/>
            <a:ext cx="8208912" cy="3241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defRPr>
            </a:lvl1pPr>
            <a:lvl2pPr marL="857250" indent="-45720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marL="808038" lvl="1" indent="-407988" eaLnBrk="1" hangingPunct="1">
              <a:lnSpc>
                <a:spcPct val="130000"/>
              </a:lnSpc>
              <a:spcBef>
                <a:spcPct val="20000"/>
              </a:spcBef>
              <a:buFont typeface="+mj-lt"/>
              <a:buAutoNum type="arabicPeriod"/>
              <a:defRPr/>
            </a:pPr>
            <a:r>
              <a:rPr lang="fr-FR" altLang="fr-FR" sz="3000" dirty="0"/>
              <a:t>Éléments physiopathologiques</a:t>
            </a:r>
            <a:endParaRPr lang="fr-FR" altLang="fr-FR" sz="3000" dirty="0">
              <a:cs typeface="+mn-cs"/>
            </a:endParaRPr>
          </a:p>
          <a:p>
            <a:pPr marL="808038" lvl="1" indent="-407988" eaLnBrk="1" hangingPunct="1">
              <a:lnSpc>
                <a:spcPct val="130000"/>
              </a:lnSpc>
              <a:spcBef>
                <a:spcPct val="20000"/>
              </a:spcBef>
              <a:buFont typeface="+mj-lt"/>
              <a:buAutoNum type="arabicPeriod"/>
              <a:defRPr/>
            </a:pPr>
            <a:r>
              <a:rPr lang="fr-FR" altLang="fr-FR" sz="3000" dirty="0">
                <a:cs typeface="+mn-cs"/>
              </a:rPr>
              <a:t>Définition</a:t>
            </a:r>
          </a:p>
          <a:p>
            <a:pPr lvl="1" eaLnBrk="1" hangingPunct="1">
              <a:lnSpc>
                <a:spcPct val="130000"/>
              </a:lnSpc>
              <a:spcBef>
                <a:spcPct val="20000"/>
              </a:spcBef>
              <a:buFont typeface="Calibri" pitchFamily="34" charset="0"/>
              <a:buAutoNum type="arabicPeriod"/>
              <a:defRPr/>
            </a:pPr>
            <a:r>
              <a:rPr lang="fr-FR" altLang="fr-FR" sz="3000" dirty="0">
                <a:cs typeface="+mn-cs"/>
              </a:rPr>
              <a:t>Diagnostic positif / Examens complémentaires</a:t>
            </a:r>
          </a:p>
          <a:p>
            <a:pPr lvl="1" eaLnBrk="1" hangingPunct="1">
              <a:lnSpc>
                <a:spcPct val="130000"/>
              </a:lnSpc>
              <a:spcBef>
                <a:spcPct val="20000"/>
              </a:spcBef>
              <a:buFont typeface="Calibri" pitchFamily="34" charset="0"/>
              <a:buAutoNum type="arabicPeriod"/>
              <a:defRPr/>
            </a:pPr>
            <a:r>
              <a:rPr lang="fr-FR" altLang="fr-FR" sz="3000" dirty="0">
                <a:cs typeface="+mn-cs"/>
              </a:rPr>
              <a:t>Etiologies Bactériennes </a:t>
            </a:r>
          </a:p>
          <a:p>
            <a:pPr lvl="1" eaLnBrk="1" hangingPunct="1">
              <a:lnSpc>
                <a:spcPct val="130000"/>
              </a:lnSpc>
              <a:spcBef>
                <a:spcPct val="20000"/>
              </a:spcBef>
              <a:buFont typeface="Calibri" pitchFamily="34" charset="0"/>
              <a:buAutoNum type="arabicPeriod"/>
              <a:defRPr/>
            </a:pPr>
            <a:r>
              <a:rPr lang="fr-FR" altLang="fr-FR" sz="3000" dirty="0">
                <a:cs typeface="+mn-cs"/>
              </a:rPr>
              <a:t>Etiologies Virales</a:t>
            </a:r>
          </a:p>
        </p:txBody>
      </p:sp>
    </p:spTree>
    <p:extLst>
      <p:ext uri="{BB962C8B-B14F-4D97-AF65-F5344CB8AC3E}">
        <p14:creationId xmlns:p14="http://schemas.microsoft.com/office/powerpoint/2010/main" val="2357056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188640"/>
            <a:ext cx="8841160" cy="792088"/>
          </a:xfrm>
        </p:spPr>
        <p:txBody>
          <a:bodyPr>
            <a:normAutofit fontScale="90000"/>
          </a:bodyPr>
          <a:lstStyle/>
          <a:p>
            <a:pPr algn="l"/>
            <a:r>
              <a:rPr lang="fr-FR" sz="3600" b="1" dirty="0">
                <a:solidFill>
                  <a:srgbClr val="FF6600"/>
                </a:solidFill>
              </a:rPr>
              <a:t>Prévention : détection du portage à streptocoque B</a:t>
            </a:r>
            <a:endParaRPr lang="fr-FR" sz="3600" b="1" dirty="0">
              <a:solidFill>
                <a:srgbClr val="FF6600"/>
              </a:solidFill>
              <a:latin typeface="+mn-lt"/>
            </a:endParaRPr>
          </a:p>
        </p:txBody>
      </p:sp>
      <p:sp>
        <p:nvSpPr>
          <p:cNvPr id="5" name="Espace réservé du contenu 2"/>
          <p:cNvSpPr>
            <a:spLocks noGrp="1"/>
          </p:cNvSpPr>
          <p:nvPr>
            <p:ph idx="4294967295"/>
          </p:nvPr>
        </p:nvSpPr>
        <p:spPr>
          <a:xfrm>
            <a:off x="323528" y="1052736"/>
            <a:ext cx="8640960" cy="5472608"/>
          </a:xfrm>
          <a:prstGeom prst="rect">
            <a:avLst/>
          </a:prstGeom>
        </p:spPr>
        <p:txBody>
          <a:bodyPr>
            <a:noAutofit/>
          </a:bodyPr>
          <a:lstStyle/>
          <a:p>
            <a:pPr marL="342000" indent="-342000" algn="just">
              <a:lnSpc>
                <a:spcPct val="120000"/>
              </a:lnSpc>
              <a:spcBef>
                <a:spcPts val="24"/>
              </a:spcBef>
              <a:buSzPct val="80000"/>
              <a:defRPr/>
            </a:pPr>
            <a:r>
              <a:rPr lang="fr-FR" sz="2400" b="1" dirty="0">
                <a:solidFill>
                  <a:srgbClr val="FF6600"/>
                </a:solidFill>
                <a:cs typeface="Arial"/>
              </a:rPr>
              <a:t>Portage asymptomatique </a:t>
            </a:r>
            <a:r>
              <a:rPr lang="fr-FR" sz="2400" dirty="0">
                <a:cs typeface="Arial"/>
              </a:rPr>
              <a:t>des voies génitales féminines, chronique ou intermittent : </a:t>
            </a:r>
            <a:r>
              <a:rPr lang="fr-FR" sz="2400" b="1" dirty="0">
                <a:solidFill>
                  <a:srgbClr val="FF6600"/>
                </a:solidFill>
                <a:cs typeface="Arial"/>
              </a:rPr>
              <a:t>10 à 35% </a:t>
            </a:r>
            <a:r>
              <a:rPr lang="fr-FR" sz="2400" dirty="0">
                <a:cs typeface="Arial"/>
              </a:rPr>
              <a:t>des femmes</a:t>
            </a:r>
          </a:p>
          <a:p>
            <a:pPr marL="342000" indent="-342000" algn="just">
              <a:lnSpc>
                <a:spcPct val="120000"/>
              </a:lnSpc>
              <a:spcBef>
                <a:spcPts val="24"/>
              </a:spcBef>
              <a:buSzPct val="80000"/>
              <a:defRPr/>
            </a:pPr>
            <a:endParaRPr lang="fr-FR" sz="2400" dirty="0">
              <a:cs typeface="Arial"/>
            </a:endParaRPr>
          </a:p>
          <a:p>
            <a:pPr marL="342000" indent="-342000" algn="just">
              <a:lnSpc>
                <a:spcPct val="120000"/>
              </a:lnSpc>
              <a:spcBef>
                <a:spcPts val="24"/>
              </a:spcBef>
              <a:buSzPct val="80000"/>
              <a:defRPr/>
            </a:pPr>
            <a:r>
              <a:rPr lang="fr-FR" sz="2400" dirty="0">
                <a:cs typeface="Arial"/>
              </a:rPr>
              <a:t>Si pas d’antibioprophylaxie </a:t>
            </a:r>
            <a:r>
              <a:rPr lang="fr-FR" sz="2400" i="1" dirty="0">
                <a:cs typeface="Arial"/>
              </a:rPr>
              <a:t>per-</a:t>
            </a:r>
            <a:r>
              <a:rPr lang="fr-FR" sz="2400" i="1" dirty="0" err="1">
                <a:cs typeface="Arial"/>
              </a:rPr>
              <a:t>partum</a:t>
            </a:r>
            <a:r>
              <a:rPr lang="fr-FR" sz="2400" dirty="0">
                <a:cs typeface="Arial"/>
              </a:rPr>
              <a:t> : </a:t>
            </a:r>
          </a:p>
          <a:p>
            <a:pPr marL="742050" lvl="1" indent="-342000" algn="just">
              <a:lnSpc>
                <a:spcPct val="120000"/>
              </a:lnSpc>
              <a:spcBef>
                <a:spcPts val="24"/>
              </a:spcBef>
              <a:buSzPct val="80000"/>
              <a:defRPr/>
            </a:pPr>
            <a:r>
              <a:rPr lang="fr-FR" sz="2400" dirty="0">
                <a:cs typeface="Arial"/>
              </a:rPr>
              <a:t>50 à 70% des </a:t>
            </a:r>
            <a:r>
              <a:rPr lang="fr-FR" sz="2400" dirty="0" err="1">
                <a:cs typeface="Arial"/>
              </a:rPr>
              <a:t>nnés</a:t>
            </a:r>
            <a:r>
              <a:rPr lang="fr-FR" sz="2400" dirty="0">
                <a:cs typeface="Arial"/>
              </a:rPr>
              <a:t> de femmes colonisées seront colonisés </a:t>
            </a:r>
          </a:p>
          <a:p>
            <a:pPr marL="742050" lvl="1" indent="-342000" algn="just">
              <a:lnSpc>
                <a:spcPct val="120000"/>
              </a:lnSpc>
              <a:spcBef>
                <a:spcPts val="24"/>
              </a:spcBef>
              <a:buSzPct val="80000"/>
              <a:defRPr/>
            </a:pPr>
            <a:r>
              <a:rPr lang="fr-FR" sz="2400" dirty="0">
                <a:cs typeface="Arial"/>
              </a:rPr>
              <a:t>2% </a:t>
            </a:r>
            <a:r>
              <a:rPr lang="fr-FR" sz="2400" dirty="0">
                <a:latin typeface="Wingdings"/>
                <a:ea typeface="Wingdings"/>
                <a:cs typeface="Wingdings"/>
                <a:sym typeface="Wingdings"/>
              </a:rPr>
              <a:t></a:t>
            </a:r>
            <a:r>
              <a:rPr lang="fr-FR" sz="2400" dirty="0">
                <a:cs typeface="Arial"/>
              </a:rPr>
              <a:t>une infection invasive à SGB</a:t>
            </a:r>
          </a:p>
          <a:p>
            <a:pPr marL="742050" lvl="1" indent="-342000" algn="just">
              <a:lnSpc>
                <a:spcPct val="120000"/>
              </a:lnSpc>
              <a:spcBef>
                <a:spcPts val="24"/>
              </a:spcBef>
              <a:buSzPct val="80000"/>
              <a:defRPr/>
            </a:pPr>
            <a:endParaRPr lang="fr-FR" sz="2400" dirty="0">
              <a:cs typeface="Arial"/>
            </a:endParaRPr>
          </a:p>
          <a:p>
            <a:pPr algn="just">
              <a:lnSpc>
                <a:spcPct val="120000"/>
              </a:lnSpc>
              <a:spcBef>
                <a:spcPts val="24"/>
              </a:spcBef>
              <a:buSzPct val="80000"/>
              <a:defRPr/>
            </a:pPr>
            <a:r>
              <a:rPr lang="fr-FR" sz="2400" b="1" dirty="0">
                <a:solidFill>
                  <a:srgbClr val="FF6600"/>
                </a:solidFill>
                <a:ea typeface="ＭＳ Ｐゴシック" charset="0"/>
                <a:cs typeface="Arial"/>
              </a:rPr>
              <a:t>Détection du portage vaginal </a:t>
            </a:r>
            <a:r>
              <a:rPr lang="fr-FR" sz="2400" dirty="0">
                <a:ea typeface="ＭＳ Ｐゴシック" charset="0"/>
                <a:cs typeface="Arial"/>
              </a:rPr>
              <a:t>en fin de grossesse</a:t>
            </a:r>
          </a:p>
          <a:p>
            <a:pPr lvl="1" algn="just">
              <a:lnSpc>
                <a:spcPct val="120000"/>
              </a:lnSpc>
              <a:spcBef>
                <a:spcPts val="24"/>
              </a:spcBef>
              <a:buSzPct val="80000"/>
              <a:defRPr/>
            </a:pPr>
            <a:r>
              <a:rPr lang="fr-FR" sz="2400" dirty="0">
                <a:ea typeface="ＭＳ Ｐゴシック" charset="0"/>
                <a:cs typeface="Arial"/>
              </a:rPr>
              <a:t>Entre la 34 et 38</a:t>
            </a:r>
            <a:r>
              <a:rPr lang="fr-FR" sz="2400" baseline="30000" dirty="0">
                <a:ea typeface="ＭＳ Ｐゴシック" charset="0"/>
                <a:cs typeface="Arial"/>
              </a:rPr>
              <a:t>ème</a:t>
            </a:r>
            <a:r>
              <a:rPr lang="fr-FR" sz="2400" dirty="0">
                <a:ea typeface="ＭＳ Ｐゴシック" charset="0"/>
                <a:cs typeface="Arial"/>
              </a:rPr>
              <a:t> semaine d’aménorrhée</a:t>
            </a:r>
          </a:p>
          <a:p>
            <a:pPr lvl="1" algn="just">
              <a:lnSpc>
                <a:spcPct val="120000"/>
              </a:lnSpc>
              <a:spcBef>
                <a:spcPts val="24"/>
              </a:spcBef>
              <a:buSzPct val="80000"/>
              <a:defRPr/>
            </a:pPr>
            <a:r>
              <a:rPr lang="fr-FR" sz="2400" dirty="0">
                <a:ea typeface="ＭＳ Ｐゴシック" charset="0"/>
                <a:cs typeface="Arial"/>
              </a:rPr>
              <a:t>Comment ?: écouvillon vaginal </a:t>
            </a:r>
            <a:r>
              <a:rPr lang="mr-IN" sz="2400" dirty="0">
                <a:ea typeface="ＭＳ Ｐゴシック" charset="0"/>
                <a:cs typeface="Arial"/>
              </a:rPr>
              <a:t>–</a:t>
            </a:r>
            <a:r>
              <a:rPr lang="fr-FR" sz="2400" dirty="0">
                <a:ea typeface="ＭＳ Ｐゴシック" charset="0"/>
                <a:cs typeface="Arial"/>
              </a:rPr>
              <a:t> milieu spécifique </a:t>
            </a:r>
          </a:p>
          <a:p>
            <a:pPr lvl="1" algn="just">
              <a:lnSpc>
                <a:spcPct val="120000"/>
              </a:lnSpc>
              <a:spcBef>
                <a:spcPts val="24"/>
              </a:spcBef>
              <a:buSzPct val="80000"/>
              <a:defRPr/>
            </a:pPr>
            <a:r>
              <a:rPr lang="fr-FR" sz="2400" dirty="0">
                <a:ea typeface="ＭＳ Ｐゴシック" charset="0"/>
                <a:cs typeface="Arial"/>
              </a:rPr>
              <a:t>Si dépistage + </a:t>
            </a:r>
            <a:r>
              <a:rPr lang="fr-FR" sz="2400" dirty="0">
                <a:solidFill>
                  <a:srgbClr val="FF6600"/>
                </a:solidFill>
                <a:ea typeface="ＭＳ Ｐゴシック" charset="0"/>
                <a:cs typeface="Arial"/>
              </a:rPr>
              <a:t>: </a:t>
            </a:r>
            <a:r>
              <a:rPr lang="fr-FR" sz="2400" b="1" dirty="0">
                <a:solidFill>
                  <a:srgbClr val="FF6600"/>
                </a:solidFill>
                <a:ea typeface="ＭＳ Ｐゴシック" charset="0"/>
                <a:cs typeface="Arial"/>
              </a:rPr>
              <a:t>pénicilline A</a:t>
            </a:r>
            <a:r>
              <a:rPr lang="fr-FR" sz="2400" dirty="0">
                <a:solidFill>
                  <a:srgbClr val="FF6600"/>
                </a:solidFill>
                <a:ea typeface="ＭＳ Ｐゴシック" charset="0"/>
                <a:cs typeface="Arial"/>
              </a:rPr>
              <a:t> </a:t>
            </a:r>
            <a:r>
              <a:rPr lang="fr-FR" sz="2400" dirty="0">
                <a:ea typeface="ＭＳ Ｐゴシック" charset="0"/>
                <a:cs typeface="Arial"/>
              </a:rPr>
              <a:t>en IV pdt le travail (maman)</a:t>
            </a:r>
          </a:p>
          <a:p>
            <a:pPr lvl="1" algn="just">
              <a:lnSpc>
                <a:spcPct val="120000"/>
              </a:lnSpc>
              <a:spcBef>
                <a:spcPts val="24"/>
              </a:spcBef>
              <a:buSzPct val="80000"/>
              <a:defRPr/>
            </a:pPr>
            <a:endParaRPr lang="fr-FR" sz="2400" dirty="0">
              <a:solidFill>
                <a:srgbClr val="000000"/>
              </a:solidFill>
              <a:ea typeface="ＭＳ Ｐゴシック" charset="0"/>
              <a:cs typeface="Arial" charset="0"/>
            </a:endParaRPr>
          </a:p>
          <a:p>
            <a:pPr marL="342000" lvl="1" indent="-342000" algn="just">
              <a:lnSpc>
                <a:spcPct val="120000"/>
              </a:lnSpc>
              <a:spcBef>
                <a:spcPts val="24"/>
              </a:spcBef>
              <a:buClr>
                <a:srgbClr val="25A79B"/>
              </a:buClr>
            </a:pPr>
            <a:endParaRPr lang="fr-FR" sz="2400" dirty="0">
              <a:solidFill>
                <a:srgbClr val="000000"/>
              </a:solidFill>
            </a:endParaRPr>
          </a:p>
        </p:txBody>
      </p:sp>
      <p:cxnSp>
        <p:nvCxnSpPr>
          <p:cNvPr id="8" name="Connecteur droit 7"/>
          <p:cNvCxnSpPr/>
          <p:nvPr/>
        </p:nvCxnSpPr>
        <p:spPr>
          <a:xfrm>
            <a:off x="302840" y="1075771"/>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6" name="Ellipse 5">
            <a:extLst>
              <a:ext uri="{FF2B5EF4-FFF2-40B4-BE49-F238E27FC236}">
                <a16:creationId xmlns:a16="http://schemas.microsoft.com/office/drawing/2014/main" id="{B2A91A8B-2436-CD4D-A762-C781CB993F3E}"/>
              </a:ext>
            </a:extLst>
          </p:cNvPr>
          <p:cNvSpPr>
            <a:spLocks noChangeAspect="1"/>
          </p:cNvSpPr>
          <p:nvPr/>
        </p:nvSpPr>
        <p:spPr>
          <a:xfrm>
            <a:off x="7020272" y="3537208"/>
            <a:ext cx="1764000" cy="1764000"/>
          </a:xfrm>
          <a:prstGeom prst="ellipse">
            <a:avLst/>
          </a:prstGeom>
          <a:blipFill>
            <a:blip r:embed="rId2" cstate="screen">
              <a:extLst>
                <a:ext uri="{28A0092B-C50C-407E-A947-70E740481C1C}">
                  <a14:useLocalDpi xmlns:a14="http://schemas.microsoft.com/office/drawing/2010/main"/>
                </a:ext>
              </a:extLst>
            </a:blip>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089931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600" dirty="0">
                <a:solidFill>
                  <a:srgbClr val="FF6600"/>
                </a:solidFill>
                <a:ea typeface="+mj-ea"/>
                <a:cs typeface="+mj-cs"/>
              </a:rPr>
              <a:t>A RETENIR : </a:t>
            </a:r>
            <a:r>
              <a:rPr lang="fr-FR" sz="3600" b="1" i="1" dirty="0">
                <a:solidFill>
                  <a:srgbClr val="FF6600"/>
                </a:solidFill>
                <a:ea typeface="+mj-ea"/>
                <a:cs typeface="+mj-cs"/>
              </a:rPr>
              <a:t>Streptococcus </a:t>
            </a:r>
            <a:r>
              <a:rPr lang="fr-FR" sz="3600" b="1" i="1" dirty="0" err="1">
                <a:solidFill>
                  <a:srgbClr val="FF6600"/>
                </a:solidFill>
                <a:ea typeface="+mj-ea"/>
                <a:cs typeface="+mj-cs"/>
              </a:rPr>
              <a:t>agalactiae</a:t>
            </a:r>
            <a:endParaRPr lang="fr-FR" sz="3600" b="1" i="1" dirty="0">
              <a:solidFill>
                <a:srgbClr val="FF6600"/>
              </a:solidFill>
              <a:ea typeface="+mj-ea"/>
              <a:cs typeface="+mj-cs"/>
            </a:endParaRPr>
          </a:p>
        </p:txBody>
      </p:sp>
      <p:sp>
        <p:nvSpPr>
          <p:cNvPr id="6" name="Espace réservé du contenu 2"/>
          <p:cNvSpPr>
            <a:spLocks noGrp="1"/>
          </p:cNvSpPr>
          <p:nvPr>
            <p:ph idx="4294967295"/>
          </p:nvPr>
        </p:nvSpPr>
        <p:spPr>
          <a:xfrm>
            <a:off x="395536" y="1124744"/>
            <a:ext cx="8839999" cy="5113337"/>
          </a:xfrm>
        </p:spPr>
        <p:txBody>
          <a:bodyPr rtlCol="0">
            <a:noAutofit/>
          </a:bodyPr>
          <a:lstStyle/>
          <a:p>
            <a:pPr>
              <a:lnSpc>
                <a:spcPct val="130000"/>
              </a:lnSpc>
              <a:buClr>
                <a:schemeClr val="accent6"/>
              </a:buClr>
              <a:buFont typeface="Courier New" pitchFamily="49" charset="0"/>
              <a:buChar char="o"/>
              <a:defRPr/>
            </a:pPr>
            <a:r>
              <a:rPr lang="fr-FR" sz="2400" i="1" dirty="0"/>
              <a:t>Streptococcus </a:t>
            </a:r>
            <a:r>
              <a:rPr lang="fr-FR" sz="2400" i="1" dirty="0" err="1"/>
              <a:t>agalactiae</a:t>
            </a:r>
            <a:r>
              <a:rPr lang="fr-FR" sz="2400" dirty="0"/>
              <a:t> = streptocoque du groupe B</a:t>
            </a:r>
          </a:p>
          <a:p>
            <a:pPr lvl="1">
              <a:lnSpc>
                <a:spcPct val="130000"/>
              </a:lnSpc>
              <a:buClr>
                <a:schemeClr val="accent6"/>
              </a:buClr>
              <a:buFont typeface="Courier New" pitchFamily="49" charset="0"/>
              <a:buChar char="o"/>
              <a:defRPr/>
            </a:pPr>
            <a:r>
              <a:rPr lang="fr-FR" sz="2400" dirty="0"/>
              <a:t>Cocci Gram positif en chainettes</a:t>
            </a:r>
          </a:p>
          <a:p>
            <a:pPr lvl="1">
              <a:lnSpc>
                <a:spcPct val="130000"/>
              </a:lnSpc>
              <a:buClr>
                <a:schemeClr val="accent6"/>
              </a:buClr>
              <a:buFont typeface="Courier New" pitchFamily="49" charset="0"/>
              <a:buChar char="o"/>
              <a:defRPr/>
            </a:pPr>
            <a:r>
              <a:rPr lang="fr-FR" sz="2400" dirty="0"/>
              <a:t>portage vaginal (et digestif)</a:t>
            </a:r>
          </a:p>
          <a:p>
            <a:pPr lvl="1">
              <a:lnSpc>
                <a:spcPct val="130000"/>
              </a:lnSpc>
              <a:buClr>
                <a:schemeClr val="accent6"/>
              </a:buClr>
              <a:buFont typeface="Courier New" pitchFamily="49" charset="0"/>
              <a:buChar char="o"/>
              <a:defRPr/>
            </a:pPr>
            <a:r>
              <a:rPr lang="fr-FR" sz="2400" dirty="0">
                <a:solidFill>
                  <a:srgbClr val="FF6600"/>
                </a:solidFill>
              </a:rPr>
              <a:t>infections néonatales </a:t>
            </a:r>
            <a:r>
              <a:rPr lang="fr-FR" sz="2400" dirty="0"/>
              <a:t>:</a:t>
            </a:r>
          </a:p>
          <a:p>
            <a:pPr lvl="2">
              <a:lnSpc>
                <a:spcPct val="130000"/>
              </a:lnSpc>
              <a:buClr>
                <a:schemeClr val="accent6"/>
              </a:buClr>
              <a:buFont typeface="Courier New" pitchFamily="49" charset="0"/>
              <a:buChar char="o"/>
              <a:defRPr/>
            </a:pPr>
            <a:r>
              <a:rPr lang="fr-FR" dirty="0"/>
              <a:t>précoces : bactériémies et pneumonies, méningites</a:t>
            </a:r>
          </a:p>
          <a:p>
            <a:pPr lvl="2">
              <a:lnSpc>
                <a:spcPct val="130000"/>
              </a:lnSpc>
              <a:buClr>
                <a:schemeClr val="accent6"/>
              </a:buClr>
              <a:buFont typeface="Courier New" pitchFamily="49" charset="0"/>
              <a:buChar char="o"/>
              <a:defRPr/>
            </a:pPr>
            <a:r>
              <a:rPr lang="fr-FR" dirty="0"/>
              <a:t>tardives : méningites</a:t>
            </a:r>
          </a:p>
          <a:p>
            <a:pPr lvl="1">
              <a:lnSpc>
                <a:spcPct val="130000"/>
              </a:lnSpc>
              <a:buClr>
                <a:schemeClr val="accent6"/>
              </a:buClr>
              <a:buFont typeface="Courier New" pitchFamily="49" charset="0"/>
              <a:buChar char="o"/>
              <a:defRPr/>
            </a:pPr>
            <a:r>
              <a:rPr lang="fr-FR" sz="2400" dirty="0"/>
              <a:t>infections de la femme enceinte</a:t>
            </a:r>
          </a:p>
          <a:p>
            <a:pPr lvl="1">
              <a:lnSpc>
                <a:spcPct val="130000"/>
              </a:lnSpc>
              <a:buClr>
                <a:schemeClr val="accent6"/>
              </a:buClr>
              <a:buFont typeface="Courier New" pitchFamily="49" charset="0"/>
              <a:buChar char="o"/>
              <a:defRPr/>
            </a:pPr>
            <a:r>
              <a:rPr lang="fr-FR" sz="2400" dirty="0"/>
              <a:t>traitement :</a:t>
            </a:r>
            <a:r>
              <a:rPr lang="fr-FR" sz="2400" dirty="0">
                <a:solidFill>
                  <a:srgbClr val="FF6600"/>
                </a:solidFill>
              </a:rPr>
              <a:t> amoxicilline + gentamicine, C3G</a:t>
            </a:r>
          </a:p>
        </p:txBody>
      </p:sp>
      <p:cxnSp>
        <p:nvCxnSpPr>
          <p:cNvPr id="11" name="Connecteur droit 10"/>
          <p:cNvCxnSpPr/>
          <p:nvPr/>
        </p:nvCxnSpPr>
        <p:spPr>
          <a:xfrm>
            <a:off x="395536" y="77470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11760" y="6029325"/>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964488"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179513"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22887" name="Picture 3" descr="D:\Donnée 2\Monique\Appels à projets 2012-2013\Diaporama LYON EST\a-reteni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48542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p:txBody>
          <a:bodyPr/>
          <a:lstStyle/>
          <a:p>
            <a:r>
              <a:rPr lang="fr-FR" i="1" dirty="0">
                <a:solidFill>
                  <a:srgbClr val="FF6600"/>
                </a:solidFill>
              </a:rPr>
              <a:t>Listeria </a:t>
            </a:r>
            <a:r>
              <a:rPr lang="fr-FR" i="1" dirty="0" err="1">
                <a:solidFill>
                  <a:srgbClr val="FF6600"/>
                </a:solidFill>
              </a:rPr>
              <a:t>monocytogenes</a:t>
            </a:r>
            <a:endParaRPr lang="fr-FR" i="1" dirty="0">
              <a:solidFill>
                <a:srgbClr val="FF6600"/>
              </a:solidFill>
            </a:endParaRPr>
          </a:p>
        </p:txBody>
      </p:sp>
    </p:spTree>
    <p:extLst>
      <p:ext uri="{BB962C8B-B14F-4D97-AF65-F5344CB8AC3E}">
        <p14:creationId xmlns:p14="http://schemas.microsoft.com/office/powerpoint/2010/main" val="27614042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44624"/>
            <a:ext cx="8229600" cy="792162"/>
          </a:xfrm>
        </p:spPr>
        <p:txBody>
          <a:bodyPr>
            <a:normAutofit/>
          </a:bodyPr>
          <a:lstStyle/>
          <a:p>
            <a:pPr algn="l"/>
            <a:r>
              <a:rPr lang="fr-FR" sz="3200" b="1" i="1" dirty="0">
                <a:solidFill>
                  <a:srgbClr val="FF6600"/>
                </a:solidFill>
              </a:rPr>
              <a:t>Listeria </a:t>
            </a:r>
            <a:r>
              <a:rPr lang="fr-FR" sz="3200" b="1" i="1" dirty="0" err="1">
                <a:solidFill>
                  <a:srgbClr val="FF6600"/>
                </a:solidFill>
              </a:rPr>
              <a:t>monocytogenes</a:t>
            </a:r>
            <a:endParaRPr lang="fr-FR" sz="3200" b="1" i="1" dirty="0">
              <a:solidFill>
                <a:srgbClr val="FF6600"/>
              </a:solidFill>
            </a:endParaRPr>
          </a:p>
        </p:txBody>
      </p:sp>
      <p:sp>
        <p:nvSpPr>
          <p:cNvPr id="5" name="Espace réservé du contenu 2"/>
          <p:cNvSpPr>
            <a:spLocks noGrp="1"/>
          </p:cNvSpPr>
          <p:nvPr>
            <p:ph idx="4294967295"/>
          </p:nvPr>
        </p:nvSpPr>
        <p:spPr>
          <a:xfrm>
            <a:off x="611560" y="1124744"/>
            <a:ext cx="7200800" cy="4436020"/>
          </a:xfrm>
          <a:prstGeom prst="rect">
            <a:avLst/>
          </a:prstGeom>
        </p:spPr>
        <p:txBody>
          <a:bodyPr>
            <a:noAutofit/>
          </a:bodyPr>
          <a:lstStyle/>
          <a:p>
            <a:pPr>
              <a:lnSpc>
                <a:spcPct val="110000"/>
              </a:lnSpc>
            </a:pPr>
            <a:r>
              <a:rPr lang="fr-FR" sz="2400" b="1" dirty="0"/>
              <a:t>Habitat</a:t>
            </a:r>
          </a:p>
          <a:p>
            <a:pPr lvl="1">
              <a:lnSpc>
                <a:spcPct val="110000"/>
              </a:lnSpc>
            </a:pPr>
            <a:r>
              <a:rPr lang="fr-FR" sz="2400" dirty="0"/>
              <a:t> sol, végétaux, </a:t>
            </a:r>
          </a:p>
          <a:p>
            <a:pPr lvl="1">
              <a:lnSpc>
                <a:spcPct val="110000"/>
              </a:lnSpc>
            </a:pPr>
            <a:r>
              <a:rPr lang="fr-FR" sz="2400" dirty="0"/>
              <a:t>tube digestif des animaux</a:t>
            </a:r>
          </a:p>
          <a:p>
            <a:pPr>
              <a:lnSpc>
                <a:spcPct val="110000"/>
              </a:lnSpc>
            </a:pPr>
            <a:r>
              <a:rPr lang="fr-FR" sz="2400" b="1" dirty="0"/>
              <a:t>Contamine</a:t>
            </a:r>
            <a:r>
              <a:rPr lang="fr-FR" sz="2400" dirty="0"/>
              <a:t> </a:t>
            </a:r>
          </a:p>
          <a:p>
            <a:pPr lvl="1">
              <a:lnSpc>
                <a:spcPct val="110000"/>
              </a:lnSpc>
            </a:pPr>
            <a:r>
              <a:rPr lang="fr-FR" sz="2400" dirty="0"/>
              <a:t>les charcuteries,</a:t>
            </a:r>
          </a:p>
          <a:p>
            <a:pPr lvl="1">
              <a:lnSpc>
                <a:spcPct val="110000"/>
              </a:lnSpc>
            </a:pPr>
            <a:r>
              <a:rPr lang="fr-FR" sz="2400" dirty="0"/>
              <a:t> les viandes hachées,</a:t>
            </a:r>
          </a:p>
          <a:p>
            <a:pPr lvl="1">
              <a:lnSpc>
                <a:spcPct val="110000"/>
              </a:lnSpc>
            </a:pPr>
            <a:r>
              <a:rPr lang="fr-FR" sz="2400" dirty="0"/>
              <a:t> les fromages à p</a:t>
            </a:r>
            <a:r>
              <a:rPr lang="fr-FR" altLang="ja-JP" sz="2400" dirty="0"/>
              <a:t>âte molle</a:t>
            </a:r>
          </a:p>
          <a:p>
            <a:pPr>
              <a:lnSpc>
                <a:spcPct val="110000"/>
              </a:lnSpc>
            </a:pPr>
            <a:r>
              <a:rPr lang="fr-FR" altLang="ja-JP" sz="2400" dirty="0"/>
              <a:t>Transmise à l'homme par </a:t>
            </a:r>
            <a:r>
              <a:rPr lang="fr-FR" altLang="ja-JP" sz="2400" b="1" dirty="0">
                <a:solidFill>
                  <a:srgbClr val="FF6600"/>
                </a:solidFill>
              </a:rPr>
              <a:t>ingestion</a:t>
            </a:r>
          </a:p>
          <a:p>
            <a:pPr>
              <a:lnSpc>
                <a:spcPct val="110000"/>
              </a:lnSpc>
            </a:pPr>
            <a:r>
              <a:rPr lang="fr-FR" altLang="ja-JP" sz="2400" dirty="0"/>
              <a:t>!!! </a:t>
            </a:r>
            <a:r>
              <a:rPr lang="fr-FR" altLang="ja-JP" sz="2400" b="1" dirty="0">
                <a:solidFill>
                  <a:srgbClr val="FF6600"/>
                </a:solidFill>
              </a:rPr>
              <a:t>Transmission </a:t>
            </a:r>
            <a:r>
              <a:rPr lang="fr-FR" altLang="ja-JP" sz="2400" b="1" dirty="0" err="1">
                <a:solidFill>
                  <a:srgbClr val="FF6600"/>
                </a:solidFill>
              </a:rPr>
              <a:t>materno</a:t>
            </a:r>
            <a:r>
              <a:rPr lang="fr-FR" altLang="ja-JP" sz="2400" b="1" dirty="0">
                <a:solidFill>
                  <a:srgbClr val="FF6600"/>
                </a:solidFill>
              </a:rPr>
              <a:t>-fœtale </a:t>
            </a:r>
            <a:r>
              <a:rPr lang="fr-FR" altLang="ja-JP" sz="2400" dirty="0"/>
              <a:t>possible</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13336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Capture d’écran 2014-09-25 à 14.48.14.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333500" y="0"/>
            <a:ext cx="6458167" cy="6858000"/>
          </a:xfrm>
          <a:prstGeom prst="rect">
            <a:avLst/>
          </a:prstGeom>
        </p:spPr>
      </p:pic>
      <p:sp>
        <p:nvSpPr>
          <p:cNvPr id="2" name="ZoneTexte 1"/>
          <p:cNvSpPr txBox="1"/>
          <p:nvPr/>
        </p:nvSpPr>
        <p:spPr>
          <a:xfrm>
            <a:off x="1333500" y="6564068"/>
            <a:ext cx="7395399" cy="276999"/>
          </a:xfrm>
          <a:prstGeom prst="rect">
            <a:avLst/>
          </a:prstGeom>
          <a:noFill/>
        </p:spPr>
        <p:txBody>
          <a:bodyPr wrap="none" rtlCol="0">
            <a:spAutoFit/>
          </a:bodyPr>
          <a:lstStyle/>
          <a:p>
            <a:r>
              <a:rPr lang="fr-FR" sz="1200" dirty="0"/>
              <a:t>http://</a:t>
            </a:r>
            <a:r>
              <a:rPr lang="fr-FR" sz="1200" dirty="0" err="1"/>
              <a:t>www.planetesante.ch</a:t>
            </a:r>
            <a:r>
              <a:rPr lang="fr-FR" sz="1200" dirty="0"/>
              <a:t>/</a:t>
            </a:r>
            <a:r>
              <a:rPr lang="fr-FR" sz="1200" dirty="0" err="1"/>
              <a:t>Mag</a:t>
            </a:r>
            <a:r>
              <a:rPr lang="fr-FR" sz="1200" dirty="0"/>
              <a:t>-sante/Mon-alimentation/La-</a:t>
            </a:r>
            <a:r>
              <a:rPr lang="fr-FR" sz="1200" dirty="0" err="1"/>
              <a:t>listeriose</a:t>
            </a:r>
            <a:r>
              <a:rPr lang="fr-FR" sz="1200" dirty="0"/>
              <a:t>-affecte-de-vingt-a-soixante-Suisses-par-an</a:t>
            </a:r>
          </a:p>
        </p:txBody>
      </p:sp>
    </p:spTree>
    <p:extLst>
      <p:ext uri="{BB962C8B-B14F-4D97-AF65-F5344CB8AC3E}">
        <p14:creationId xmlns:p14="http://schemas.microsoft.com/office/powerpoint/2010/main" val="40150909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03175" y="188640"/>
            <a:ext cx="3549305" cy="830997"/>
          </a:xfrm>
          <a:prstGeom prst="rect">
            <a:avLst/>
          </a:prstGeom>
          <a:noFill/>
        </p:spPr>
        <p:txBody>
          <a:bodyPr wrap="none" rtlCol="0">
            <a:spAutoFit/>
          </a:bodyPr>
          <a:lstStyle/>
          <a:p>
            <a:pPr algn="ctr"/>
            <a:r>
              <a:rPr lang="fr-FR" sz="2400" dirty="0"/>
              <a:t>Nourriture contaminée par</a:t>
            </a:r>
          </a:p>
          <a:p>
            <a:pPr algn="ctr"/>
            <a:r>
              <a:rPr lang="fr-FR" sz="2400" dirty="0">
                <a:solidFill>
                  <a:srgbClr val="FF6600"/>
                </a:solidFill>
              </a:rPr>
              <a:t> </a:t>
            </a:r>
            <a:r>
              <a:rPr lang="fr-FR" sz="2400" b="1" i="1" dirty="0">
                <a:solidFill>
                  <a:srgbClr val="FF6600"/>
                </a:solidFill>
              </a:rPr>
              <a:t>Listeria </a:t>
            </a:r>
            <a:r>
              <a:rPr lang="fr-FR" sz="2400" b="1" i="1" dirty="0" err="1">
                <a:solidFill>
                  <a:srgbClr val="FF6600"/>
                </a:solidFill>
              </a:rPr>
              <a:t>monocytogenes</a:t>
            </a:r>
            <a:r>
              <a:rPr lang="fr-FR" sz="2400" b="1" i="1" dirty="0">
                <a:solidFill>
                  <a:srgbClr val="FF6600"/>
                </a:solidFill>
              </a:rPr>
              <a:t> </a:t>
            </a:r>
            <a:endParaRPr lang="fr-FR" sz="2400" b="1" dirty="0">
              <a:solidFill>
                <a:srgbClr val="FF6600"/>
              </a:solidFill>
            </a:endParaRPr>
          </a:p>
        </p:txBody>
      </p:sp>
      <p:sp>
        <p:nvSpPr>
          <p:cNvPr id="4" name="ZoneTexte 3"/>
          <p:cNvSpPr txBox="1"/>
          <p:nvPr/>
        </p:nvSpPr>
        <p:spPr>
          <a:xfrm>
            <a:off x="3210543" y="3426378"/>
            <a:ext cx="1466171" cy="830997"/>
          </a:xfrm>
          <a:prstGeom prst="rect">
            <a:avLst/>
          </a:prstGeom>
          <a:noFill/>
        </p:spPr>
        <p:txBody>
          <a:bodyPr wrap="none" rtlCol="0">
            <a:spAutoFit/>
          </a:bodyPr>
          <a:lstStyle/>
          <a:p>
            <a:pPr algn="ctr"/>
            <a:r>
              <a:rPr lang="fr-FR" sz="2400" dirty="0"/>
              <a:t>Vaisseaux </a:t>
            </a:r>
          </a:p>
          <a:p>
            <a:pPr algn="ctr"/>
            <a:r>
              <a:rPr lang="fr-FR" sz="2400" dirty="0"/>
              <a:t>sanguins</a:t>
            </a:r>
          </a:p>
        </p:txBody>
      </p:sp>
      <p:sp>
        <p:nvSpPr>
          <p:cNvPr id="5" name="ZoneTexte 4"/>
          <p:cNvSpPr txBox="1"/>
          <p:nvPr/>
        </p:nvSpPr>
        <p:spPr>
          <a:xfrm>
            <a:off x="4129588" y="2102226"/>
            <a:ext cx="708079" cy="461665"/>
          </a:xfrm>
          <a:prstGeom prst="rect">
            <a:avLst/>
          </a:prstGeom>
          <a:noFill/>
        </p:spPr>
        <p:txBody>
          <a:bodyPr wrap="none" rtlCol="0">
            <a:spAutoFit/>
          </a:bodyPr>
          <a:lstStyle/>
          <a:p>
            <a:r>
              <a:rPr lang="fr-FR" sz="2400" dirty="0"/>
              <a:t>F</a:t>
            </a:r>
            <a:r>
              <a:rPr lang="fr-FR" sz="2400"/>
              <a:t>oie</a:t>
            </a:r>
            <a:endParaRPr lang="fr-FR" sz="2400" dirty="0"/>
          </a:p>
        </p:txBody>
      </p:sp>
      <p:sp>
        <p:nvSpPr>
          <p:cNvPr id="6" name="ZoneTexte 5"/>
          <p:cNvSpPr txBox="1"/>
          <p:nvPr/>
        </p:nvSpPr>
        <p:spPr>
          <a:xfrm>
            <a:off x="4301963" y="6396335"/>
            <a:ext cx="749501" cy="461665"/>
          </a:xfrm>
          <a:prstGeom prst="rect">
            <a:avLst/>
          </a:prstGeom>
          <a:noFill/>
        </p:spPr>
        <p:txBody>
          <a:bodyPr wrap="none" rtlCol="0">
            <a:spAutoFit/>
          </a:bodyPr>
          <a:lstStyle/>
          <a:p>
            <a:r>
              <a:rPr lang="fr-FR" sz="2400" dirty="0"/>
              <a:t>Rate</a:t>
            </a:r>
          </a:p>
        </p:txBody>
      </p:sp>
      <p:sp>
        <p:nvSpPr>
          <p:cNvPr id="8" name="ZoneTexte 7"/>
          <p:cNvSpPr txBox="1"/>
          <p:nvPr/>
        </p:nvSpPr>
        <p:spPr>
          <a:xfrm>
            <a:off x="1835696" y="4224753"/>
            <a:ext cx="1538947" cy="984885"/>
          </a:xfrm>
          <a:prstGeom prst="rect">
            <a:avLst/>
          </a:prstGeom>
          <a:noFill/>
        </p:spPr>
        <p:txBody>
          <a:bodyPr wrap="none" rtlCol="0">
            <a:spAutoFit/>
          </a:bodyPr>
          <a:lstStyle/>
          <a:p>
            <a:pPr algn="ctr">
              <a:spcAft>
                <a:spcPts val="1200"/>
              </a:spcAft>
            </a:pPr>
            <a:r>
              <a:rPr lang="fr-FR" sz="2400" b="1" dirty="0">
                <a:solidFill>
                  <a:srgbClr val="FF6600"/>
                </a:solidFill>
              </a:rPr>
              <a:t>Barrière</a:t>
            </a:r>
          </a:p>
          <a:p>
            <a:pPr algn="ctr">
              <a:spcAft>
                <a:spcPts val="1200"/>
              </a:spcAft>
            </a:pPr>
            <a:r>
              <a:rPr lang="fr-FR" sz="2400" b="1" dirty="0">
                <a:solidFill>
                  <a:srgbClr val="FF6600"/>
                </a:solidFill>
              </a:rPr>
              <a:t>Intestinale</a:t>
            </a:r>
          </a:p>
        </p:txBody>
      </p:sp>
      <p:sp>
        <p:nvSpPr>
          <p:cNvPr id="9" name="ZoneTexte 8"/>
          <p:cNvSpPr txBox="1"/>
          <p:nvPr/>
        </p:nvSpPr>
        <p:spPr>
          <a:xfrm>
            <a:off x="7795456" y="6396335"/>
            <a:ext cx="1035155" cy="461665"/>
          </a:xfrm>
          <a:prstGeom prst="rect">
            <a:avLst/>
          </a:prstGeom>
          <a:noFill/>
        </p:spPr>
        <p:txBody>
          <a:bodyPr wrap="none" rtlCol="0">
            <a:spAutoFit/>
          </a:bodyPr>
          <a:lstStyle/>
          <a:p>
            <a:r>
              <a:rPr lang="fr-FR" sz="2400" dirty="0"/>
              <a:t>Fœtus </a:t>
            </a:r>
          </a:p>
        </p:txBody>
      </p:sp>
      <p:sp>
        <p:nvSpPr>
          <p:cNvPr id="10" name="ZoneTexte 9"/>
          <p:cNvSpPr txBox="1"/>
          <p:nvPr/>
        </p:nvSpPr>
        <p:spPr>
          <a:xfrm>
            <a:off x="7968321" y="1052736"/>
            <a:ext cx="1212191" cy="461665"/>
          </a:xfrm>
          <a:prstGeom prst="rect">
            <a:avLst/>
          </a:prstGeom>
          <a:noFill/>
        </p:spPr>
        <p:txBody>
          <a:bodyPr wrap="none" rtlCol="0">
            <a:spAutoFit/>
          </a:bodyPr>
          <a:lstStyle/>
          <a:p>
            <a:r>
              <a:rPr lang="fr-FR" sz="2400" dirty="0"/>
              <a:t>Cerveau</a:t>
            </a:r>
          </a:p>
        </p:txBody>
      </p:sp>
      <p:sp>
        <p:nvSpPr>
          <p:cNvPr id="11" name="ZoneTexte 10"/>
          <p:cNvSpPr txBox="1"/>
          <p:nvPr/>
        </p:nvSpPr>
        <p:spPr>
          <a:xfrm rot="17527446">
            <a:off x="5323865" y="1878702"/>
            <a:ext cx="3021276" cy="984885"/>
          </a:xfrm>
          <a:prstGeom prst="rect">
            <a:avLst/>
          </a:prstGeom>
          <a:noFill/>
        </p:spPr>
        <p:txBody>
          <a:bodyPr wrap="none" rtlCol="0">
            <a:spAutoFit/>
          </a:bodyPr>
          <a:lstStyle/>
          <a:p>
            <a:pPr>
              <a:spcAft>
                <a:spcPts val="1200"/>
              </a:spcAft>
            </a:pPr>
            <a:r>
              <a:rPr lang="fr-FR" sz="2400" b="1" dirty="0">
                <a:solidFill>
                  <a:srgbClr val="FF6600"/>
                </a:solidFill>
              </a:rPr>
              <a:t>Barrière</a:t>
            </a:r>
          </a:p>
          <a:p>
            <a:pPr>
              <a:spcAft>
                <a:spcPts val="1200"/>
              </a:spcAft>
            </a:pPr>
            <a:r>
              <a:rPr lang="fr-FR" sz="2400" b="1" dirty="0">
                <a:solidFill>
                  <a:srgbClr val="FF6600"/>
                </a:solidFill>
              </a:rPr>
              <a:t>Hémato-encéphalique</a:t>
            </a:r>
          </a:p>
        </p:txBody>
      </p:sp>
      <p:sp>
        <p:nvSpPr>
          <p:cNvPr id="12" name="ZoneTexte 11"/>
          <p:cNvSpPr txBox="1"/>
          <p:nvPr/>
        </p:nvSpPr>
        <p:spPr>
          <a:xfrm rot="2262506">
            <a:off x="5863812" y="4864798"/>
            <a:ext cx="1615250" cy="984885"/>
          </a:xfrm>
          <a:prstGeom prst="rect">
            <a:avLst/>
          </a:prstGeom>
          <a:noFill/>
        </p:spPr>
        <p:txBody>
          <a:bodyPr wrap="none" rtlCol="0">
            <a:spAutoFit/>
          </a:bodyPr>
          <a:lstStyle/>
          <a:p>
            <a:pPr>
              <a:spcAft>
                <a:spcPts val="1200"/>
              </a:spcAft>
            </a:pPr>
            <a:r>
              <a:rPr lang="fr-FR" sz="2400" b="1" dirty="0">
                <a:solidFill>
                  <a:srgbClr val="FF6600"/>
                </a:solidFill>
              </a:rPr>
              <a:t>Barrière</a:t>
            </a:r>
          </a:p>
          <a:p>
            <a:pPr>
              <a:spcAft>
                <a:spcPts val="1200"/>
              </a:spcAft>
            </a:pPr>
            <a:r>
              <a:rPr lang="fr-FR" sz="2400" b="1" dirty="0">
                <a:solidFill>
                  <a:srgbClr val="FF6600"/>
                </a:solidFill>
              </a:rPr>
              <a:t>Placentaire</a:t>
            </a:r>
          </a:p>
        </p:txBody>
      </p:sp>
      <p:sp>
        <p:nvSpPr>
          <p:cNvPr id="13" name="ZoneTexte 12"/>
          <p:cNvSpPr txBox="1"/>
          <p:nvPr/>
        </p:nvSpPr>
        <p:spPr>
          <a:xfrm>
            <a:off x="-20777" y="6577607"/>
            <a:ext cx="3578159" cy="307777"/>
          </a:xfrm>
          <a:prstGeom prst="rect">
            <a:avLst/>
          </a:prstGeom>
          <a:solidFill>
            <a:schemeClr val="bg1"/>
          </a:solidFill>
        </p:spPr>
        <p:txBody>
          <a:bodyPr wrap="none" rtlCol="0">
            <a:spAutoFit/>
          </a:bodyPr>
          <a:lstStyle/>
          <a:p>
            <a:r>
              <a:rPr lang="fr-FR" sz="1400" dirty="0"/>
              <a:t>Adapté de http://</a:t>
            </a:r>
            <a:r>
              <a:rPr lang="fr-FR" sz="1400" dirty="0" err="1"/>
              <a:t>slideplayer.fr</a:t>
            </a:r>
            <a:r>
              <a:rPr lang="fr-FR" sz="1400" dirty="0"/>
              <a:t>/slide/8996569/</a:t>
            </a:r>
          </a:p>
        </p:txBody>
      </p:sp>
      <p:pic>
        <p:nvPicPr>
          <p:cNvPr id="4098" name="Picture 2" descr="fficher l'image d'origin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7302" y="1023140"/>
            <a:ext cx="180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ficher l'image d'origine"/>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07302" y="4031757"/>
            <a:ext cx="1440000" cy="13708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fficher l'image d'orig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3403628" y="4240998"/>
            <a:ext cx="1080000" cy="95239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ficher l'image d'origine"/>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784343" y="4240998"/>
            <a:ext cx="1080000" cy="95239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fficher l'image d'origin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93539" y="2553056"/>
            <a:ext cx="1080000" cy="73192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fficher l'image d'origine"/>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93539" y="5296625"/>
            <a:ext cx="1080000" cy="1165407"/>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fficher l'image d'origine"/>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7611576" y="-99392"/>
            <a:ext cx="1506096" cy="1213333"/>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fficher l'image d'origine"/>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308504" y="5290782"/>
            <a:ext cx="1800000" cy="1162554"/>
          </a:xfrm>
          <a:prstGeom prst="rect">
            <a:avLst/>
          </a:prstGeom>
          <a:noFill/>
          <a:extLst>
            <a:ext uri="{909E8E84-426E-40DD-AFC4-6F175D3DCCD1}">
              <a14:hiddenFill xmlns:a14="http://schemas.microsoft.com/office/drawing/2010/main">
                <a:solidFill>
                  <a:srgbClr val="FFFFFF"/>
                </a:solidFill>
              </a14:hiddenFill>
            </a:ext>
          </a:extLst>
        </p:spPr>
      </p:pic>
      <p:sp>
        <p:nvSpPr>
          <p:cNvPr id="29" name="ZoneTexte 28"/>
          <p:cNvSpPr txBox="1"/>
          <p:nvPr/>
        </p:nvSpPr>
        <p:spPr>
          <a:xfrm>
            <a:off x="504183" y="3573016"/>
            <a:ext cx="1246239" cy="461665"/>
          </a:xfrm>
          <a:prstGeom prst="rect">
            <a:avLst/>
          </a:prstGeom>
          <a:noFill/>
        </p:spPr>
        <p:txBody>
          <a:bodyPr wrap="none" rtlCol="0">
            <a:spAutoFit/>
          </a:bodyPr>
          <a:lstStyle/>
          <a:p>
            <a:pPr algn="ctr"/>
            <a:r>
              <a:rPr lang="fr-FR" sz="2400"/>
              <a:t>Intestins</a:t>
            </a:r>
            <a:endParaRPr lang="fr-FR" sz="2400" dirty="0"/>
          </a:p>
        </p:txBody>
      </p:sp>
      <p:cxnSp>
        <p:nvCxnSpPr>
          <p:cNvPr id="24" name="Connecteur droit avec flèche 23"/>
          <p:cNvCxnSpPr>
            <a:stCxn id="4098" idx="2"/>
          </p:cNvCxnSpPr>
          <p:nvPr/>
        </p:nvCxnSpPr>
        <p:spPr>
          <a:xfrm>
            <a:off x="1127302" y="2823140"/>
            <a:ext cx="0" cy="640217"/>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26" name="Connecteur droit avec flèche 25"/>
          <p:cNvCxnSpPr/>
          <p:nvPr/>
        </p:nvCxnSpPr>
        <p:spPr>
          <a:xfrm>
            <a:off x="1847302" y="4664749"/>
            <a:ext cx="1527341" cy="1"/>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sp>
        <p:nvSpPr>
          <p:cNvPr id="35" name="ZoneTexte 34"/>
          <p:cNvSpPr txBox="1"/>
          <p:nvPr/>
        </p:nvSpPr>
        <p:spPr>
          <a:xfrm>
            <a:off x="4591258" y="3436679"/>
            <a:ext cx="1466171" cy="830997"/>
          </a:xfrm>
          <a:prstGeom prst="rect">
            <a:avLst/>
          </a:prstGeom>
          <a:noFill/>
        </p:spPr>
        <p:txBody>
          <a:bodyPr wrap="none" rtlCol="0">
            <a:spAutoFit/>
          </a:bodyPr>
          <a:lstStyle/>
          <a:p>
            <a:pPr algn="ctr"/>
            <a:r>
              <a:rPr lang="fr-FR" sz="2400" dirty="0"/>
              <a:t>Vaisseaux </a:t>
            </a:r>
          </a:p>
          <a:p>
            <a:pPr algn="ctr"/>
            <a:r>
              <a:rPr lang="fr-FR" sz="2400" dirty="0"/>
              <a:t>sanguins</a:t>
            </a:r>
          </a:p>
        </p:txBody>
      </p:sp>
      <p:cxnSp>
        <p:nvCxnSpPr>
          <p:cNvPr id="30" name="Connecteur droit avec flèche 29"/>
          <p:cNvCxnSpPr>
            <a:stCxn id="23" idx="3"/>
            <a:endCxn id="4108" idx="1"/>
          </p:cNvCxnSpPr>
          <p:nvPr/>
        </p:nvCxnSpPr>
        <p:spPr>
          <a:xfrm flipV="1">
            <a:off x="5864343" y="507275"/>
            <a:ext cx="1747233" cy="4209920"/>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32" name="Connecteur droit avec flèche 31"/>
          <p:cNvCxnSpPr>
            <a:stCxn id="4" idx="0"/>
            <a:endCxn id="4104" idx="1"/>
          </p:cNvCxnSpPr>
          <p:nvPr/>
        </p:nvCxnSpPr>
        <p:spPr>
          <a:xfrm flipV="1">
            <a:off x="3943629" y="2919020"/>
            <a:ext cx="149910" cy="507358"/>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34" name="Connecteur droit avec flèche 33"/>
          <p:cNvCxnSpPr>
            <a:stCxn id="4104" idx="3"/>
            <a:endCxn id="35" idx="0"/>
          </p:cNvCxnSpPr>
          <p:nvPr/>
        </p:nvCxnSpPr>
        <p:spPr>
          <a:xfrm>
            <a:off x="5173539" y="2919020"/>
            <a:ext cx="150805" cy="517659"/>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a:stCxn id="22" idx="2"/>
            <a:endCxn id="4106" idx="1"/>
          </p:cNvCxnSpPr>
          <p:nvPr/>
        </p:nvCxnSpPr>
        <p:spPr>
          <a:xfrm>
            <a:off x="3943628" y="5193392"/>
            <a:ext cx="149911" cy="685937"/>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4106" idx="3"/>
            <a:endCxn id="23" idx="2"/>
          </p:cNvCxnSpPr>
          <p:nvPr/>
        </p:nvCxnSpPr>
        <p:spPr>
          <a:xfrm flipV="1">
            <a:off x="5173539" y="5193392"/>
            <a:ext cx="150804" cy="685937"/>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a:stCxn id="23" idx="3"/>
            <a:endCxn id="4110" idx="1"/>
          </p:cNvCxnSpPr>
          <p:nvPr/>
        </p:nvCxnSpPr>
        <p:spPr>
          <a:xfrm>
            <a:off x="5864343" y="4717195"/>
            <a:ext cx="1444161" cy="1154864"/>
          </a:xfrm>
          <a:prstGeom prst="straightConnector1">
            <a:avLst/>
          </a:prstGeom>
          <a:ln w="63500">
            <a:solidFill>
              <a:srgbClr val="FF66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0991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44624"/>
            <a:ext cx="8229600" cy="792162"/>
          </a:xfrm>
        </p:spPr>
        <p:txBody>
          <a:bodyPr>
            <a:normAutofit/>
          </a:bodyPr>
          <a:lstStyle/>
          <a:p>
            <a:pPr algn="l"/>
            <a:r>
              <a:rPr lang="fr-FR" sz="3200" b="1" dirty="0">
                <a:solidFill>
                  <a:srgbClr val="FF6600"/>
                </a:solidFill>
              </a:rPr>
              <a:t>Pouvoir pathogène</a:t>
            </a:r>
          </a:p>
        </p:txBody>
      </p:sp>
      <p:sp>
        <p:nvSpPr>
          <p:cNvPr id="5" name="Espace réservé du contenu 2"/>
          <p:cNvSpPr>
            <a:spLocks noGrp="1"/>
          </p:cNvSpPr>
          <p:nvPr>
            <p:ph idx="4294967295"/>
          </p:nvPr>
        </p:nvSpPr>
        <p:spPr>
          <a:xfrm>
            <a:off x="539552" y="1412776"/>
            <a:ext cx="7848872" cy="4948238"/>
          </a:xfrm>
          <a:prstGeom prst="rect">
            <a:avLst/>
          </a:prstGeom>
        </p:spPr>
        <p:txBody>
          <a:bodyPr>
            <a:normAutofit/>
          </a:bodyPr>
          <a:lstStyle/>
          <a:p>
            <a:r>
              <a:rPr lang="fr-FR" altLang="ja-JP" sz="2400" dirty="0"/>
              <a:t>Chez </a:t>
            </a:r>
            <a:r>
              <a:rPr lang="fr-FR" altLang="ja-JP" sz="2400" dirty="0">
                <a:solidFill>
                  <a:srgbClr val="FF6600"/>
                </a:solidFill>
              </a:rPr>
              <a:t>nouveau-né</a:t>
            </a:r>
            <a:r>
              <a:rPr lang="fr-FR" altLang="ja-JP" sz="2400" dirty="0"/>
              <a:t> </a:t>
            </a:r>
          </a:p>
          <a:p>
            <a:pPr lvl="1"/>
            <a:r>
              <a:rPr lang="fr-FR" altLang="ja-JP" sz="2400" dirty="0"/>
              <a:t>méningite néo-natale,</a:t>
            </a:r>
          </a:p>
          <a:p>
            <a:r>
              <a:rPr lang="fr-FR" sz="2400" dirty="0"/>
              <a:t>Chez l'adulte (âgé, </a:t>
            </a:r>
            <a:r>
              <a:rPr lang="fr-FR" sz="2400" dirty="0" err="1">
                <a:solidFill>
                  <a:srgbClr val="FF6600"/>
                </a:solidFill>
              </a:rPr>
              <a:t>immuno-déprimé</a:t>
            </a:r>
            <a:r>
              <a:rPr lang="fr-FR" sz="2400" dirty="0"/>
              <a:t>), </a:t>
            </a:r>
          </a:p>
          <a:p>
            <a:pPr lvl="1"/>
            <a:r>
              <a:rPr lang="fr-FR" sz="2400" dirty="0"/>
              <a:t>méningo-encéphalite</a:t>
            </a:r>
          </a:p>
          <a:p>
            <a:pPr marL="457200" indent="-457200"/>
            <a:r>
              <a:rPr lang="fr-FR" altLang="ja-JP" sz="2400" dirty="0"/>
              <a:t>Chez la </a:t>
            </a:r>
            <a:r>
              <a:rPr lang="fr-FR" altLang="ja-JP" sz="2400" dirty="0">
                <a:solidFill>
                  <a:srgbClr val="FF6600"/>
                </a:solidFill>
              </a:rPr>
              <a:t>femme enceinte</a:t>
            </a:r>
            <a:r>
              <a:rPr lang="fr-FR" altLang="ja-JP" sz="2400" dirty="0"/>
              <a:t>, état pseudo-grippal conduisant à :</a:t>
            </a:r>
          </a:p>
          <a:p>
            <a:pPr marL="857250" lvl="1" indent="-457200"/>
            <a:r>
              <a:rPr lang="fr-FR" altLang="ja-JP" sz="2400" dirty="0"/>
              <a:t>un avortement</a:t>
            </a:r>
          </a:p>
          <a:p>
            <a:pPr marL="857250" lvl="1" indent="-457200"/>
            <a:r>
              <a:rPr lang="fr-FR" altLang="ja-JP" sz="2400" dirty="0"/>
              <a:t>un accouchement prématuré</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descr="Une image contenant périphérique&#10;&#10;Description générée automatiquement">
            <a:extLst>
              <a:ext uri="{FF2B5EF4-FFF2-40B4-BE49-F238E27FC236}">
                <a16:creationId xmlns:a16="http://schemas.microsoft.com/office/drawing/2014/main" id="{7B9FD1BA-26C1-6E47-8DF2-796F394038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696" y="3627713"/>
            <a:ext cx="2771800" cy="3113655"/>
          </a:xfrm>
          <a:prstGeom prst="rect">
            <a:avLst/>
          </a:prstGeom>
        </p:spPr>
      </p:pic>
    </p:spTree>
    <p:extLst>
      <p:ext uri="{BB962C8B-B14F-4D97-AF65-F5344CB8AC3E}">
        <p14:creationId xmlns:p14="http://schemas.microsoft.com/office/powerpoint/2010/main" val="7912561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83566" y="330870"/>
            <a:ext cx="9024938" cy="577850"/>
          </a:xfrm>
        </p:spPr>
        <p:txBody>
          <a:bodyPr>
            <a:normAutofit fontScale="90000"/>
          </a:bodyPr>
          <a:lstStyle/>
          <a:p>
            <a:pPr algn="l"/>
            <a:r>
              <a:rPr lang="fr-FR" sz="3600" b="1" dirty="0">
                <a:solidFill>
                  <a:srgbClr val="FF6600"/>
                </a:solidFill>
              </a:rPr>
              <a:t>Epidémiologie des listérioses en France</a:t>
            </a:r>
            <a:endParaRPr lang="fr-FR" sz="3100" b="1" dirty="0">
              <a:solidFill>
                <a:srgbClr val="FF6600"/>
              </a:solidFill>
            </a:endParaRPr>
          </a:p>
        </p:txBody>
      </p:sp>
      <p:sp>
        <p:nvSpPr>
          <p:cNvPr id="5" name="Espace réservé du contenu 2"/>
          <p:cNvSpPr>
            <a:spLocks noGrp="1"/>
          </p:cNvSpPr>
          <p:nvPr>
            <p:ph idx="4294967295"/>
          </p:nvPr>
        </p:nvSpPr>
        <p:spPr>
          <a:xfrm>
            <a:off x="83566" y="5369768"/>
            <a:ext cx="6886202" cy="1371600"/>
          </a:xfrm>
          <a:prstGeom prst="rect">
            <a:avLst/>
          </a:prstGeom>
          <a:solidFill>
            <a:schemeClr val="bg1"/>
          </a:solidFill>
        </p:spPr>
        <p:txBody>
          <a:bodyPr>
            <a:noAutofit/>
          </a:bodyPr>
          <a:lstStyle/>
          <a:p>
            <a:r>
              <a:rPr lang="fr-FR" sz="2800" dirty="0">
                <a:solidFill>
                  <a:srgbClr val="FF6600"/>
                </a:solidFill>
              </a:rPr>
              <a:t>A RETENIR : C'EST RARE, C'EST GRAVE</a:t>
            </a:r>
          </a:p>
          <a:p>
            <a:r>
              <a:rPr lang="fr-FR" sz="2800" dirty="0">
                <a:solidFill>
                  <a:srgbClr val="FF6600"/>
                </a:solidFill>
              </a:rPr>
              <a:t>Déclaration obligatoire</a:t>
            </a:r>
          </a:p>
        </p:txBody>
      </p:sp>
      <p:cxnSp>
        <p:nvCxnSpPr>
          <p:cNvPr id="8" name="Connecteur droit 7"/>
          <p:cNvCxnSpPr/>
          <p:nvPr/>
        </p:nvCxnSpPr>
        <p:spPr>
          <a:xfrm>
            <a:off x="395536" y="1124579"/>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10;&#10;Description générée automatiquement">
            <a:extLst>
              <a:ext uri="{FF2B5EF4-FFF2-40B4-BE49-F238E27FC236}">
                <a16:creationId xmlns:a16="http://schemas.microsoft.com/office/drawing/2014/main" id="{AAF590B8-54CC-2D4F-AA4F-161D167B8E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56216" y="5915321"/>
            <a:ext cx="2160000" cy="826047"/>
          </a:xfrm>
          <a:prstGeom prst="rect">
            <a:avLst/>
          </a:prstGeom>
        </p:spPr>
      </p:pic>
      <p:pic>
        <p:nvPicPr>
          <p:cNvPr id="10" name="Image 9" descr="Une image contenant table&#10;&#10;Description générée automatiquement">
            <a:extLst>
              <a:ext uri="{FF2B5EF4-FFF2-40B4-BE49-F238E27FC236}">
                <a16:creationId xmlns:a16="http://schemas.microsoft.com/office/drawing/2014/main" id="{365A4DD2-B857-D345-9EE5-9EC590A993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6" y="5867930"/>
            <a:ext cx="2520000" cy="891130"/>
          </a:xfrm>
          <a:prstGeom prst="rect">
            <a:avLst/>
          </a:prstGeom>
        </p:spPr>
      </p:pic>
      <p:pic>
        <p:nvPicPr>
          <p:cNvPr id="9" name="Image 8" descr="Une image contenant texte, capture d’écran, Police, logo&#10;&#10;Description générée automatiquement">
            <a:extLst>
              <a:ext uri="{FF2B5EF4-FFF2-40B4-BE49-F238E27FC236}">
                <a16:creationId xmlns:a16="http://schemas.microsoft.com/office/drawing/2014/main" id="{C4F111FA-A09C-A42D-CC52-9651300484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39984" y="1117237"/>
            <a:ext cx="2160000" cy="1864884"/>
          </a:xfrm>
          <a:prstGeom prst="rect">
            <a:avLst/>
          </a:prstGeom>
        </p:spPr>
      </p:pic>
      <p:pic>
        <p:nvPicPr>
          <p:cNvPr id="12" name="Image 11" descr="Une image contenant texte, capture d’écran, Police, logo&#10;&#10;Description générée automatiquement">
            <a:extLst>
              <a:ext uri="{FF2B5EF4-FFF2-40B4-BE49-F238E27FC236}">
                <a16:creationId xmlns:a16="http://schemas.microsoft.com/office/drawing/2014/main" id="{A5353FDB-4393-CC6D-91DE-A8C0840F43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876496" y="3390760"/>
            <a:ext cx="2160000" cy="1864884"/>
          </a:xfrm>
          <a:prstGeom prst="rect">
            <a:avLst/>
          </a:prstGeom>
        </p:spPr>
      </p:pic>
      <p:pic>
        <p:nvPicPr>
          <p:cNvPr id="3" name="Image 2" descr="Une image contenant Tracé, ligne, capture d’écran, diagramme&#10;&#10;Le contenu généré par l’IA peut être incorrect.">
            <a:extLst>
              <a:ext uri="{FF2B5EF4-FFF2-40B4-BE49-F238E27FC236}">
                <a16:creationId xmlns:a16="http://schemas.microsoft.com/office/drawing/2014/main" id="{B6127880-4F9B-FE52-0153-4DE4B8A8657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0734" y="1268760"/>
            <a:ext cx="6805522" cy="4114800"/>
          </a:xfrm>
          <a:prstGeom prst="rect">
            <a:avLst/>
          </a:prstGeom>
        </p:spPr>
      </p:pic>
    </p:spTree>
    <p:extLst>
      <p:ext uri="{BB962C8B-B14F-4D97-AF65-F5344CB8AC3E}">
        <p14:creationId xmlns:p14="http://schemas.microsoft.com/office/powerpoint/2010/main" val="8522897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27384"/>
            <a:ext cx="8229600" cy="792162"/>
          </a:xfrm>
        </p:spPr>
        <p:txBody>
          <a:bodyPr>
            <a:normAutofit/>
          </a:bodyPr>
          <a:lstStyle/>
          <a:p>
            <a:pPr algn="l"/>
            <a:r>
              <a:rPr lang="fr-FR" sz="3200" b="1" dirty="0">
                <a:solidFill>
                  <a:srgbClr val="FF6600"/>
                </a:solidFill>
              </a:rPr>
              <a:t>Diagnostic bactériologique</a:t>
            </a:r>
          </a:p>
        </p:txBody>
      </p:sp>
      <p:sp>
        <p:nvSpPr>
          <p:cNvPr id="5" name="Espace réservé du contenu 2"/>
          <p:cNvSpPr>
            <a:spLocks noGrp="1"/>
          </p:cNvSpPr>
          <p:nvPr>
            <p:ph idx="4294967295"/>
          </p:nvPr>
        </p:nvSpPr>
        <p:spPr>
          <a:xfrm>
            <a:off x="370368" y="1124744"/>
            <a:ext cx="6491238" cy="4896544"/>
          </a:xfrm>
          <a:prstGeom prst="rect">
            <a:avLst/>
          </a:prstGeom>
        </p:spPr>
        <p:txBody>
          <a:bodyPr>
            <a:normAutofit/>
          </a:bodyPr>
          <a:lstStyle/>
          <a:p>
            <a:pPr>
              <a:lnSpc>
                <a:spcPct val="120000"/>
              </a:lnSpc>
            </a:pPr>
            <a:r>
              <a:rPr lang="fr-FR" sz="2400" b="1" dirty="0">
                <a:solidFill>
                  <a:srgbClr val="000000"/>
                </a:solidFill>
              </a:rPr>
              <a:t>Prélèvements</a:t>
            </a:r>
          </a:p>
          <a:p>
            <a:pPr lvl="1">
              <a:lnSpc>
                <a:spcPct val="120000"/>
              </a:lnSpc>
            </a:pPr>
            <a:r>
              <a:rPr lang="fr-FR" sz="2400" dirty="0">
                <a:solidFill>
                  <a:srgbClr val="000000"/>
                </a:solidFill>
              </a:rPr>
              <a:t>hémocultures</a:t>
            </a:r>
          </a:p>
          <a:p>
            <a:pPr lvl="1">
              <a:lnSpc>
                <a:spcPct val="120000"/>
              </a:lnSpc>
            </a:pPr>
            <a:r>
              <a:rPr lang="fr-FR" sz="2400" dirty="0">
                <a:solidFill>
                  <a:srgbClr val="000000"/>
                </a:solidFill>
              </a:rPr>
              <a:t>LCR</a:t>
            </a:r>
          </a:p>
          <a:p>
            <a:pPr lvl="1">
              <a:lnSpc>
                <a:spcPct val="120000"/>
              </a:lnSpc>
            </a:pPr>
            <a:r>
              <a:rPr lang="fr-FR" sz="2400" dirty="0">
                <a:solidFill>
                  <a:srgbClr val="000000"/>
                </a:solidFill>
              </a:rPr>
              <a:t>liquide gastrique (à la naissance)</a:t>
            </a:r>
          </a:p>
          <a:p>
            <a:pPr lvl="1">
              <a:lnSpc>
                <a:spcPct val="120000"/>
              </a:lnSpc>
            </a:pPr>
            <a:r>
              <a:rPr lang="fr-FR" sz="2400" dirty="0">
                <a:solidFill>
                  <a:srgbClr val="000000"/>
                </a:solidFill>
              </a:rPr>
              <a:t>placenta</a:t>
            </a:r>
          </a:p>
          <a:p>
            <a:pPr>
              <a:lnSpc>
                <a:spcPct val="120000"/>
              </a:lnSpc>
            </a:pPr>
            <a:r>
              <a:rPr lang="fr-FR" altLang="ja-JP" sz="2400" dirty="0">
                <a:solidFill>
                  <a:srgbClr val="000000"/>
                </a:solidFill>
              </a:rPr>
              <a:t>Bacille Gram positif </a:t>
            </a:r>
          </a:p>
          <a:p>
            <a:pPr>
              <a:lnSpc>
                <a:spcPct val="120000"/>
              </a:lnSpc>
            </a:pPr>
            <a:r>
              <a:rPr lang="fr-FR" altLang="ja-JP" sz="2400" dirty="0">
                <a:solidFill>
                  <a:srgbClr val="000000"/>
                </a:solidFill>
              </a:rPr>
              <a:t>Se multiplie à 4°C</a:t>
            </a:r>
          </a:p>
          <a:p>
            <a:pPr lvl="1">
              <a:lnSpc>
                <a:spcPct val="120000"/>
              </a:lnSpc>
            </a:pPr>
            <a:r>
              <a:rPr lang="fr-FR" altLang="ja-JP" sz="2400" dirty="0">
                <a:solidFill>
                  <a:srgbClr val="000000"/>
                </a:solidFill>
              </a:rPr>
              <a:t>donc dans le réfrigérateur …</a:t>
            </a:r>
          </a:p>
          <a:p>
            <a:pPr marL="0" indent="0">
              <a:lnSpc>
                <a:spcPct val="120000"/>
              </a:lnSpc>
              <a:buNone/>
            </a:pPr>
            <a:endParaRPr lang="fr-FR" sz="2400" dirty="0">
              <a:solidFill>
                <a:schemeClr val="accent6"/>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0" name="Ellipse 9">
            <a:extLst>
              <a:ext uri="{FF2B5EF4-FFF2-40B4-BE49-F238E27FC236}">
                <a16:creationId xmlns:a16="http://schemas.microsoft.com/office/drawing/2014/main" id="{649DF83C-3299-CB41-8EDE-DF300E4ADB66}"/>
              </a:ext>
            </a:extLst>
          </p:cNvPr>
          <p:cNvSpPr>
            <a:spLocks noChangeAspect="1"/>
          </p:cNvSpPr>
          <p:nvPr/>
        </p:nvSpPr>
        <p:spPr>
          <a:xfrm>
            <a:off x="5508464" y="1700808"/>
            <a:ext cx="3240000" cy="3240000"/>
          </a:xfrm>
          <a:prstGeom prst="ellipse">
            <a:avLst/>
          </a:prstGeom>
          <a:blipFill>
            <a:blip r:embed="rId2"/>
            <a:stretch>
              <a:fillRect/>
            </a:stretch>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40872299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07504" y="44624"/>
            <a:ext cx="8229600" cy="792162"/>
          </a:xfrm>
        </p:spPr>
        <p:txBody>
          <a:bodyPr>
            <a:normAutofit/>
          </a:bodyPr>
          <a:lstStyle/>
          <a:p>
            <a:pPr algn="l"/>
            <a:r>
              <a:rPr lang="fr-FR" sz="3200" b="1" dirty="0">
                <a:solidFill>
                  <a:srgbClr val="FF6600"/>
                </a:solidFill>
              </a:rPr>
              <a:t>Traitement</a:t>
            </a:r>
          </a:p>
        </p:txBody>
      </p:sp>
      <p:sp>
        <p:nvSpPr>
          <p:cNvPr id="5" name="Espace réservé du contenu 2"/>
          <p:cNvSpPr>
            <a:spLocks noGrp="1"/>
          </p:cNvSpPr>
          <p:nvPr>
            <p:ph idx="4294967295"/>
          </p:nvPr>
        </p:nvSpPr>
        <p:spPr>
          <a:xfrm>
            <a:off x="539552" y="2924944"/>
            <a:ext cx="8424936" cy="2880320"/>
          </a:xfrm>
          <a:prstGeom prst="rect">
            <a:avLst/>
          </a:prstGeom>
        </p:spPr>
        <p:txBody>
          <a:bodyPr>
            <a:normAutofit/>
          </a:bodyPr>
          <a:lstStyle/>
          <a:p>
            <a:pPr>
              <a:lnSpc>
                <a:spcPct val="120000"/>
              </a:lnSpc>
            </a:pPr>
            <a:r>
              <a:rPr lang="fr-FR" sz="2800" b="1" dirty="0"/>
              <a:t>Curatif</a:t>
            </a:r>
          </a:p>
          <a:p>
            <a:pPr lvl="1">
              <a:lnSpc>
                <a:spcPct val="120000"/>
              </a:lnSpc>
            </a:pPr>
            <a:r>
              <a:rPr lang="fr-FR" b="1" dirty="0">
                <a:solidFill>
                  <a:srgbClr val="FF6600"/>
                </a:solidFill>
              </a:rPr>
              <a:t>résistance naturelle </a:t>
            </a:r>
            <a:r>
              <a:rPr lang="fr-FR" dirty="0"/>
              <a:t>aux C3G</a:t>
            </a:r>
          </a:p>
          <a:p>
            <a:pPr lvl="1">
              <a:lnSpc>
                <a:spcPct val="120000"/>
              </a:lnSpc>
            </a:pPr>
            <a:r>
              <a:rPr lang="fr-FR" dirty="0"/>
              <a:t>sensible à </a:t>
            </a:r>
            <a:r>
              <a:rPr lang="fr-FR" b="1" dirty="0">
                <a:solidFill>
                  <a:srgbClr val="FF6600"/>
                </a:solidFill>
              </a:rPr>
              <a:t>amoxicilline + gentamicine</a:t>
            </a:r>
          </a:p>
          <a:p>
            <a:pPr marL="0" indent="0">
              <a:lnSpc>
                <a:spcPct val="120000"/>
              </a:lnSpc>
              <a:buNone/>
            </a:pPr>
            <a:endParaRPr lang="fr-FR" sz="2800" dirty="0">
              <a:solidFill>
                <a:schemeClr val="accent6"/>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2"/>
          <a:stretch>
            <a:fillRect/>
          </a:stretch>
        </p:blipFill>
        <p:spPr>
          <a:xfrm>
            <a:off x="323529" y="1052736"/>
            <a:ext cx="1698701" cy="1800000"/>
          </a:xfrm>
          <a:prstGeom prst="rect">
            <a:avLst/>
          </a:prstGeom>
        </p:spPr>
      </p:pic>
      <p:pic>
        <p:nvPicPr>
          <p:cNvPr id="3" name="Imag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201823">
            <a:off x="4644454" y="1925278"/>
            <a:ext cx="3600000" cy="1058824"/>
          </a:xfrm>
          <a:prstGeom prst="rect">
            <a:avLst/>
          </a:prstGeom>
        </p:spPr>
      </p:pic>
    </p:spTree>
    <p:extLst>
      <p:ext uri="{BB962C8B-B14F-4D97-AF65-F5344CB8AC3E}">
        <p14:creationId xmlns:p14="http://schemas.microsoft.com/office/powerpoint/2010/main" val="1892072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defRPr/>
            </a:pPr>
            <a:endParaRPr lang="fr-FR" altLang="fr-FR" sz="1200" b="1" dirty="0">
              <a:solidFill>
                <a:srgbClr val="0000FF"/>
              </a:solidFill>
            </a:endParaRPr>
          </a:p>
          <a:p>
            <a:pPr marL="0" indent="0" eaLnBrk="1" hangingPunct="1">
              <a:lnSpc>
                <a:spcPct val="90000"/>
              </a:lnSpc>
              <a:buNone/>
              <a:defRPr/>
            </a:pPr>
            <a:r>
              <a:rPr lang="fr-FR" altLang="fr-FR" sz="2800" dirty="0"/>
              <a:t>Inflammation des méninges et/ou de l’encéphale secondaire à une invasion du système central par un agent infectieux</a:t>
            </a:r>
            <a:endParaRPr lang="fr-FR" altLang="fr-FR" dirty="0"/>
          </a:p>
          <a:p>
            <a:pPr lvl="2" eaLnBrk="1" hangingPunct="1">
              <a:lnSpc>
                <a:spcPct val="90000"/>
              </a:lnSpc>
              <a:defRPr/>
            </a:pPr>
            <a:endParaRPr lang="fr-FR" altLang="fr-FR" sz="2800" b="1" u="sng" dirty="0"/>
          </a:p>
          <a:p>
            <a:pPr lvl="1" eaLnBrk="1" hangingPunct="1">
              <a:lnSpc>
                <a:spcPct val="90000"/>
              </a:lnSpc>
              <a:defRPr/>
            </a:pPr>
            <a:endParaRPr lang="fr-FR" altLang="fr-FR" sz="1800" dirty="0"/>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eaLnBrk="1" fontAlgn="auto" hangingPunct="1">
              <a:spcAft>
                <a:spcPts val="0"/>
              </a:spcAft>
              <a:defRPr/>
            </a:pPr>
            <a:r>
              <a:rPr lang="fr-FR" sz="3200" b="1" dirty="0">
                <a:solidFill>
                  <a:srgbClr val="FF6600"/>
                </a:solidFill>
                <a:cs typeface="Arial" pitchFamily="34" charset="0"/>
              </a:rPr>
              <a:t>Infections neuro-méningées</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4921250" y="6427470"/>
            <a:ext cx="4077142" cy="369332"/>
          </a:xfrm>
          <a:prstGeom prst="rect">
            <a:avLst/>
          </a:prstGeom>
          <a:solidFill>
            <a:schemeClr val="bg1"/>
          </a:solidFill>
        </p:spPr>
        <p:txBody>
          <a:bodyPr wrap="none" rtlCol="0">
            <a:spAutoFit/>
          </a:bodyPr>
          <a:lstStyle/>
          <a:p>
            <a:r>
              <a:rPr lang="fr-FR" dirty="0"/>
              <a:t>HAS 2025, Nature </a:t>
            </a:r>
            <a:r>
              <a:rPr lang="fr-FR" dirty="0" err="1"/>
              <a:t>Reviews</a:t>
            </a:r>
            <a:r>
              <a:rPr lang="fr-FR" dirty="0"/>
              <a:t> Microbio 2017</a:t>
            </a:r>
          </a:p>
        </p:txBody>
      </p:sp>
      <p:pic>
        <p:nvPicPr>
          <p:cNvPr id="9" name="Image 8">
            <a:extLst>
              <a:ext uri="{FF2B5EF4-FFF2-40B4-BE49-F238E27FC236}">
                <a16:creationId xmlns:a16="http://schemas.microsoft.com/office/drawing/2014/main" id="{DE28A47F-8688-4E2B-8CB3-337985A6D82C}"/>
              </a:ext>
            </a:extLst>
          </p:cNvPr>
          <p:cNvPicPr>
            <a:picLocks noChangeAspect="1"/>
          </p:cNvPicPr>
          <p:nvPr/>
        </p:nvPicPr>
        <p:blipFill rotWithShape="1">
          <a:blip r:embed="rId3"/>
          <a:srcRect r="31530"/>
          <a:stretch/>
        </p:blipFill>
        <p:spPr>
          <a:xfrm>
            <a:off x="5163566" y="2198763"/>
            <a:ext cx="3696483" cy="2457112"/>
          </a:xfrm>
          <a:prstGeom prst="rect">
            <a:avLst/>
          </a:prstGeom>
        </p:spPr>
      </p:pic>
      <p:sp>
        <p:nvSpPr>
          <p:cNvPr id="12" name="ZoneTexte 11">
            <a:extLst>
              <a:ext uri="{FF2B5EF4-FFF2-40B4-BE49-F238E27FC236}">
                <a16:creationId xmlns:a16="http://schemas.microsoft.com/office/drawing/2014/main" id="{A30F04A8-F09F-43CE-89F8-11AD8C3A1D17}"/>
              </a:ext>
            </a:extLst>
          </p:cNvPr>
          <p:cNvSpPr txBox="1"/>
          <p:nvPr/>
        </p:nvSpPr>
        <p:spPr>
          <a:xfrm>
            <a:off x="954832" y="4684847"/>
            <a:ext cx="7416824" cy="1323439"/>
          </a:xfrm>
          <a:prstGeom prst="rect">
            <a:avLst/>
          </a:prstGeom>
          <a:noFill/>
        </p:spPr>
        <p:txBody>
          <a:bodyPr wrap="square" rtlCol="0">
            <a:spAutoFit/>
          </a:bodyPr>
          <a:lstStyle/>
          <a:p>
            <a:pPr marL="285750" indent="-285750">
              <a:buFont typeface="Wingdings" pitchFamily="2" charset="2"/>
              <a:buChar char="ü"/>
            </a:pPr>
            <a:r>
              <a:rPr lang="fr-FR" sz="2000" dirty="0"/>
              <a:t>Méningite : inflammation des 3 enveloppes</a:t>
            </a:r>
          </a:p>
          <a:p>
            <a:pPr marL="285750" indent="-285750">
              <a:buFont typeface="Wingdings" pitchFamily="2" charset="2"/>
              <a:buChar char="ü"/>
            </a:pPr>
            <a:r>
              <a:rPr lang="fr-FR" sz="2000" dirty="0"/>
              <a:t>+ atteinte du parenchyme cérébral = méningo-encéphalite</a:t>
            </a:r>
          </a:p>
          <a:p>
            <a:pPr marL="285750" indent="-285750">
              <a:buFont typeface="Wingdings" pitchFamily="2" charset="2"/>
              <a:buChar char="ü"/>
            </a:pPr>
            <a:r>
              <a:rPr lang="fr-FR" sz="2000" dirty="0"/>
              <a:t>Espace sous-arachnoïdien = contient le liquide cérébrospinal (LCS)</a:t>
            </a:r>
          </a:p>
          <a:p>
            <a:pPr marL="342900" indent="-342900">
              <a:buFont typeface="Wingdings" panose="05000000000000000000" pitchFamily="2" charset="2"/>
              <a:buChar char="Ø"/>
            </a:pPr>
            <a:r>
              <a:rPr lang="fr-FR" sz="2000" dirty="0"/>
              <a:t>Rechercher une contamination du LCS par un agent infectieux</a:t>
            </a:r>
          </a:p>
        </p:txBody>
      </p:sp>
      <p:pic>
        <p:nvPicPr>
          <p:cNvPr id="10" name="Image 9">
            <a:extLst>
              <a:ext uri="{FF2B5EF4-FFF2-40B4-BE49-F238E27FC236}">
                <a16:creationId xmlns:a16="http://schemas.microsoft.com/office/drawing/2014/main" id="{97A8EBFA-DC42-410B-8FFA-5B2A3B9F2BE2}"/>
              </a:ext>
            </a:extLst>
          </p:cNvPr>
          <p:cNvPicPr>
            <a:picLocks noChangeAspect="1"/>
          </p:cNvPicPr>
          <p:nvPr/>
        </p:nvPicPr>
        <p:blipFill rotWithShape="1">
          <a:blip r:embed="rId4"/>
          <a:srcRect r="4132"/>
          <a:stretch/>
        </p:blipFill>
        <p:spPr>
          <a:xfrm>
            <a:off x="248043" y="2374778"/>
            <a:ext cx="4915523" cy="1891542"/>
          </a:xfrm>
          <a:prstGeom prst="rect">
            <a:avLst/>
          </a:prstGeom>
        </p:spPr>
      </p:pic>
    </p:spTree>
    <p:extLst>
      <p:ext uri="{BB962C8B-B14F-4D97-AF65-F5344CB8AC3E}">
        <p14:creationId xmlns:p14="http://schemas.microsoft.com/office/powerpoint/2010/main" val="5619883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115888"/>
            <a:ext cx="8229600" cy="792162"/>
          </a:xfrm>
        </p:spPr>
        <p:txBody>
          <a:bodyPr>
            <a:normAutofit/>
          </a:bodyPr>
          <a:lstStyle/>
          <a:p>
            <a:pPr algn="l"/>
            <a:r>
              <a:rPr lang="fr-FR" sz="3200" b="1" dirty="0">
                <a:solidFill>
                  <a:srgbClr val="000000"/>
                </a:solidFill>
              </a:rPr>
              <a:t>Traitement préventif : </a:t>
            </a:r>
            <a:r>
              <a:rPr lang="fr-FR" sz="3200" b="1" dirty="0">
                <a:solidFill>
                  <a:srgbClr val="FF6600"/>
                </a:solidFill>
              </a:rPr>
              <a:t>hygiène</a:t>
            </a:r>
          </a:p>
        </p:txBody>
      </p:sp>
      <p:sp>
        <p:nvSpPr>
          <p:cNvPr id="5" name="Espace réservé du contenu 2"/>
          <p:cNvSpPr>
            <a:spLocks noGrp="1"/>
          </p:cNvSpPr>
          <p:nvPr>
            <p:ph idx="4294967295"/>
          </p:nvPr>
        </p:nvSpPr>
        <p:spPr>
          <a:xfrm>
            <a:off x="395536" y="1124744"/>
            <a:ext cx="8496944" cy="4320480"/>
          </a:xfrm>
          <a:prstGeom prst="rect">
            <a:avLst/>
          </a:prstGeom>
        </p:spPr>
        <p:txBody>
          <a:bodyPr>
            <a:noAutofit/>
          </a:bodyPr>
          <a:lstStyle/>
          <a:p>
            <a:pPr>
              <a:lnSpc>
                <a:spcPct val="110000"/>
              </a:lnSpc>
            </a:pPr>
            <a:r>
              <a:rPr lang="fr-FR" sz="2400" dirty="0">
                <a:solidFill>
                  <a:srgbClr val="000000"/>
                </a:solidFill>
              </a:rPr>
              <a:t>Hygiène alimentaire, aliments à risque :</a:t>
            </a:r>
          </a:p>
          <a:p>
            <a:pPr lvl="1">
              <a:lnSpc>
                <a:spcPct val="110000"/>
              </a:lnSpc>
            </a:pPr>
            <a:r>
              <a:rPr lang="fr-FR" sz="2400" dirty="0">
                <a:solidFill>
                  <a:srgbClr val="000000"/>
                </a:solidFill>
              </a:rPr>
              <a:t>fromage au lait cru</a:t>
            </a:r>
          </a:p>
          <a:p>
            <a:pPr lvl="1">
              <a:lnSpc>
                <a:spcPct val="110000"/>
              </a:lnSpc>
            </a:pPr>
            <a:r>
              <a:rPr lang="fr-FR" sz="2400" dirty="0">
                <a:solidFill>
                  <a:srgbClr val="000000"/>
                </a:solidFill>
              </a:rPr>
              <a:t>charcuterie</a:t>
            </a:r>
          </a:p>
          <a:p>
            <a:pPr lvl="1">
              <a:lnSpc>
                <a:spcPct val="110000"/>
              </a:lnSpc>
            </a:pPr>
            <a:r>
              <a:rPr lang="fr-FR" sz="2400" dirty="0">
                <a:solidFill>
                  <a:srgbClr val="000000"/>
                </a:solidFill>
              </a:rPr>
              <a:t>saumon fumé</a:t>
            </a:r>
          </a:p>
          <a:p>
            <a:pPr>
              <a:lnSpc>
                <a:spcPct val="110000"/>
              </a:lnSpc>
            </a:pPr>
            <a:r>
              <a:rPr lang="fr-FR" sz="2400" dirty="0">
                <a:solidFill>
                  <a:srgbClr val="000000"/>
                </a:solidFill>
              </a:rPr>
              <a:t>Hygiène des réfrigérateurs : </a:t>
            </a:r>
          </a:p>
          <a:p>
            <a:pPr lvl="1">
              <a:lnSpc>
                <a:spcPct val="110000"/>
              </a:lnSpc>
            </a:pPr>
            <a:r>
              <a:rPr lang="fr-FR" sz="2400" dirty="0">
                <a:solidFill>
                  <a:srgbClr val="000000"/>
                </a:solidFill>
              </a:rPr>
              <a:t>nettoyer à la javel</a:t>
            </a:r>
          </a:p>
          <a:p>
            <a:pPr>
              <a:lnSpc>
                <a:spcPct val="110000"/>
              </a:lnSpc>
            </a:pPr>
            <a:r>
              <a:rPr lang="fr-FR" sz="2400" dirty="0">
                <a:solidFill>
                  <a:srgbClr val="000000"/>
                </a:solidFill>
              </a:rPr>
              <a:t>Conserver au froid les aliments</a:t>
            </a:r>
          </a:p>
          <a:p>
            <a:pPr>
              <a:lnSpc>
                <a:spcPct val="110000"/>
              </a:lnSpc>
            </a:pPr>
            <a:r>
              <a:rPr lang="fr-FR" sz="2400" dirty="0">
                <a:solidFill>
                  <a:srgbClr val="000000"/>
                </a:solidFill>
              </a:rPr>
              <a:t>Hygiène des mains</a:t>
            </a:r>
          </a:p>
          <a:p>
            <a:pPr>
              <a:lnSpc>
                <a:spcPct val="110000"/>
              </a:lnSpc>
            </a:pPr>
            <a:r>
              <a:rPr lang="fr-FR" sz="2400" dirty="0">
                <a:solidFill>
                  <a:srgbClr val="000000"/>
                </a:solidFill>
              </a:rPr>
              <a:t>Réchauffer les plats cuisinés</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2"/>
          <a:stretch>
            <a:fillRect/>
          </a:stretch>
        </p:blipFill>
        <p:spPr>
          <a:xfrm>
            <a:off x="4773300" y="1882224"/>
            <a:ext cx="4296111" cy="3348000"/>
          </a:xfrm>
          <a:prstGeom prst="rect">
            <a:avLst/>
          </a:prstGeom>
        </p:spPr>
      </p:pic>
    </p:spTree>
    <p:extLst>
      <p:ext uri="{BB962C8B-B14F-4D97-AF65-F5344CB8AC3E}">
        <p14:creationId xmlns:p14="http://schemas.microsoft.com/office/powerpoint/2010/main" val="2099378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277180" y="80518"/>
            <a:ext cx="8229600" cy="792162"/>
          </a:xfrm>
        </p:spPr>
        <p:txBody>
          <a:bodyPr>
            <a:normAutofit/>
          </a:bodyPr>
          <a:lstStyle/>
          <a:p>
            <a:pPr algn="l"/>
            <a:r>
              <a:rPr lang="fr-FR" sz="3200" b="1" dirty="0">
                <a:solidFill>
                  <a:srgbClr val="000000"/>
                </a:solidFill>
              </a:rPr>
              <a:t>Pourquoi une </a:t>
            </a:r>
            <a:r>
              <a:rPr lang="fr-FR" sz="3200" b="1" dirty="0">
                <a:solidFill>
                  <a:srgbClr val="FF6600"/>
                </a:solidFill>
              </a:rPr>
              <a:t>déclaration obligatoire</a:t>
            </a:r>
            <a:r>
              <a:rPr lang="fr-FR" sz="3200" b="1" dirty="0">
                <a:solidFill>
                  <a:srgbClr val="000000"/>
                </a:solidFill>
              </a:rPr>
              <a:t> ?</a:t>
            </a:r>
          </a:p>
        </p:txBody>
      </p:sp>
      <p:sp>
        <p:nvSpPr>
          <p:cNvPr id="5" name="Espace réservé du contenu 2"/>
          <p:cNvSpPr>
            <a:spLocks noGrp="1"/>
          </p:cNvSpPr>
          <p:nvPr>
            <p:ph idx="4294967295"/>
          </p:nvPr>
        </p:nvSpPr>
        <p:spPr>
          <a:xfrm>
            <a:off x="817066" y="1700808"/>
            <a:ext cx="7499350" cy="2880320"/>
          </a:xfrm>
          <a:prstGeom prst="rect">
            <a:avLst/>
          </a:prstGeom>
        </p:spPr>
        <p:txBody>
          <a:bodyPr>
            <a:normAutofit/>
          </a:bodyPr>
          <a:lstStyle/>
          <a:p>
            <a:pPr>
              <a:lnSpc>
                <a:spcPct val="120000"/>
              </a:lnSpc>
            </a:pPr>
            <a:r>
              <a:rPr lang="fr-FR" sz="2400" dirty="0"/>
              <a:t>Déclaration obligatoire à l’ARS</a:t>
            </a:r>
          </a:p>
          <a:p>
            <a:pPr>
              <a:lnSpc>
                <a:spcPct val="120000"/>
              </a:lnSpc>
            </a:pPr>
            <a:r>
              <a:rPr lang="fr-FR" sz="2400" dirty="0"/>
              <a:t>Enquête épidémiologique autour du cas</a:t>
            </a:r>
          </a:p>
          <a:p>
            <a:pPr>
              <a:lnSpc>
                <a:spcPct val="120000"/>
              </a:lnSpc>
            </a:pPr>
            <a:r>
              <a:rPr lang="fr-FR" sz="2400" dirty="0"/>
              <a:t>Détection des cas groupés (épidémie)</a:t>
            </a:r>
          </a:p>
          <a:p>
            <a:pPr>
              <a:lnSpc>
                <a:spcPct val="120000"/>
              </a:lnSpc>
            </a:pPr>
            <a:r>
              <a:rPr lang="fr-FR" sz="2400" dirty="0"/>
              <a:t>Recherche de la source de contamination</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5919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200" dirty="0">
                <a:solidFill>
                  <a:srgbClr val="FF6600"/>
                </a:solidFill>
                <a:ea typeface="+mj-ea"/>
                <a:cs typeface="+mj-cs"/>
              </a:rPr>
              <a:t>A RETENIR : </a:t>
            </a:r>
            <a:r>
              <a:rPr lang="fr-FR" sz="3200" b="1" i="1" dirty="0">
                <a:solidFill>
                  <a:srgbClr val="FF6600"/>
                </a:solidFill>
                <a:ea typeface="+mj-ea"/>
                <a:cs typeface="+mj-cs"/>
              </a:rPr>
              <a:t>Listeria </a:t>
            </a:r>
            <a:r>
              <a:rPr lang="fr-FR" sz="3200" b="1" i="1" dirty="0" err="1">
                <a:solidFill>
                  <a:srgbClr val="FF6600"/>
                </a:solidFill>
                <a:ea typeface="+mj-ea"/>
                <a:cs typeface="+mj-cs"/>
              </a:rPr>
              <a:t>monocytogenes</a:t>
            </a:r>
            <a:endParaRPr lang="fr-FR" sz="3200" b="1" i="1" dirty="0">
              <a:solidFill>
                <a:srgbClr val="FF6600"/>
              </a:solidFill>
              <a:ea typeface="+mj-ea"/>
              <a:cs typeface="+mj-cs"/>
            </a:endParaRPr>
          </a:p>
        </p:txBody>
      </p:sp>
      <p:sp>
        <p:nvSpPr>
          <p:cNvPr id="6" name="Espace réservé du contenu 2"/>
          <p:cNvSpPr>
            <a:spLocks noGrp="1"/>
          </p:cNvSpPr>
          <p:nvPr>
            <p:ph idx="4294967295"/>
          </p:nvPr>
        </p:nvSpPr>
        <p:spPr>
          <a:xfrm>
            <a:off x="395536" y="1369047"/>
            <a:ext cx="8280920" cy="4438594"/>
          </a:xfrm>
          <a:solidFill>
            <a:srgbClr val="FFFFFF"/>
          </a:solidFill>
        </p:spPr>
        <p:txBody>
          <a:bodyPr rtlCol="0">
            <a:noAutofit/>
          </a:bodyPr>
          <a:lstStyle/>
          <a:p>
            <a:pPr>
              <a:buClr>
                <a:schemeClr val="accent6"/>
              </a:buClr>
              <a:buFont typeface="Courier New" pitchFamily="49" charset="0"/>
              <a:buChar char="o"/>
              <a:defRPr/>
            </a:pPr>
            <a:r>
              <a:rPr lang="fr-FR" sz="2400" dirty="0">
                <a:solidFill>
                  <a:srgbClr val="000000"/>
                </a:solidFill>
              </a:rPr>
              <a:t>Bacille Gram positif</a:t>
            </a:r>
          </a:p>
          <a:p>
            <a:pPr>
              <a:buClr>
                <a:schemeClr val="accent6"/>
              </a:buClr>
              <a:buFont typeface="Courier New" pitchFamily="49" charset="0"/>
              <a:buChar char="o"/>
              <a:defRPr/>
            </a:pPr>
            <a:r>
              <a:rPr lang="fr-FR" sz="2400" dirty="0">
                <a:solidFill>
                  <a:srgbClr val="000000"/>
                </a:solidFill>
              </a:rPr>
              <a:t>Transmission « alimentaire »</a:t>
            </a:r>
          </a:p>
          <a:p>
            <a:pPr>
              <a:buClr>
                <a:schemeClr val="accent6"/>
              </a:buClr>
              <a:buFont typeface="Courier New" pitchFamily="49" charset="0"/>
              <a:buChar char="o"/>
              <a:defRPr/>
            </a:pPr>
            <a:r>
              <a:rPr lang="fr-FR" sz="2400" dirty="0">
                <a:solidFill>
                  <a:srgbClr val="000000"/>
                </a:solidFill>
              </a:rPr>
              <a:t>Responsable </a:t>
            </a:r>
          </a:p>
          <a:p>
            <a:pPr lvl="1">
              <a:buClr>
                <a:schemeClr val="accent6"/>
              </a:buClr>
              <a:buFont typeface="Courier New" pitchFamily="49" charset="0"/>
              <a:buChar char="o"/>
              <a:defRPr/>
            </a:pPr>
            <a:r>
              <a:rPr lang="fr-FR" sz="2400" dirty="0">
                <a:solidFill>
                  <a:srgbClr val="FF6600"/>
                </a:solidFill>
              </a:rPr>
              <a:t>Méningite</a:t>
            </a:r>
            <a:r>
              <a:rPr lang="fr-FR" sz="2400" dirty="0">
                <a:solidFill>
                  <a:srgbClr val="000000"/>
                </a:solidFill>
              </a:rPr>
              <a:t> néonatale</a:t>
            </a:r>
          </a:p>
          <a:p>
            <a:pPr lvl="1">
              <a:buClr>
                <a:schemeClr val="accent6"/>
              </a:buClr>
              <a:buFont typeface="Courier New" pitchFamily="49" charset="0"/>
              <a:buChar char="o"/>
              <a:defRPr/>
            </a:pPr>
            <a:r>
              <a:rPr lang="fr-FR" sz="2400" dirty="0">
                <a:solidFill>
                  <a:srgbClr val="FF6600"/>
                </a:solidFill>
              </a:rPr>
              <a:t>Méningo-encéphalite </a:t>
            </a:r>
            <a:r>
              <a:rPr lang="fr-FR" sz="2400" dirty="0">
                <a:solidFill>
                  <a:srgbClr val="000000"/>
                </a:solidFill>
              </a:rPr>
              <a:t>de l’immunodéprimé ou sujet âgé</a:t>
            </a:r>
          </a:p>
          <a:p>
            <a:pPr lvl="1">
              <a:buClr>
                <a:schemeClr val="accent6"/>
              </a:buClr>
              <a:buFont typeface="Courier New" pitchFamily="49" charset="0"/>
              <a:buChar char="o"/>
              <a:defRPr/>
            </a:pPr>
            <a:r>
              <a:rPr lang="fr-FR" sz="2400" dirty="0">
                <a:solidFill>
                  <a:srgbClr val="000000"/>
                </a:solidFill>
              </a:rPr>
              <a:t>Infection </a:t>
            </a:r>
            <a:r>
              <a:rPr lang="fr-FR" sz="2400" dirty="0" err="1">
                <a:solidFill>
                  <a:srgbClr val="000000"/>
                </a:solidFill>
              </a:rPr>
              <a:t>materno</a:t>
            </a:r>
            <a:r>
              <a:rPr lang="fr-FR" sz="2400" dirty="0">
                <a:solidFill>
                  <a:srgbClr val="000000"/>
                </a:solidFill>
              </a:rPr>
              <a:t>-fœtale </a:t>
            </a:r>
          </a:p>
          <a:p>
            <a:pPr>
              <a:buClr>
                <a:schemeClr val="accent6"/>
              </a:buClr>
              <a:buFont typeface="Courier New" pitchFamily="49" charset="0"/>
              <a:buChar char="o"/>
              <a:defRPr/>
            </a:pPr>
            <a:r>
              <a:rPr lang="fr-FR" sz="2400" dirty="0">
                <a:solidFill>
                  <a:srgbClr val="000000"/>
                </a:solidFill>
              </a:rPr>
              <a:t>Traitement : </a:t>
            </a:r>
            <a:r>
              <a:rPr lang="fr-FR" sz="2400" b="1" dirty="0">
                <a:solidFill>
                  <a:srgbClr val="FF6600"/>
                </a:solidFill>
              </a:rPr>
              <a:t>amoxicilline + gentamicine </a:t>
            </a:r>
          </a:p>
          <a:p>
            <a:pPr>
              <a:buClr>
                <a:schemeClr val="accent6"/>
              </a:buClr>
              <a:buFont typeface="Courier New" pitchFamily="49" charset="0"/>
              <a:buChar char="o"/>
              <a:defRPr/>
            </a:pPr>
            <a:r>
              <a:rPr lang="fr-FR" sz="2400" dirty="0">
                <a:solidFill>
                  <a:srgbClr val="000000"/>
                </a:solidFill>
              </a:rPr>
              <a:t>!!!! résistance naturelle aux C3G</a:t>
            </a:r>
          </a:p>
          <a:p>
            <a:pPr>
              <a:buClr>
                <a:schemeClr val="accent6"/>
              </a:buClr>
              <a:buFont typeface="Courier New" pitchFamily="49" charset="0"/>
              <a:buChar char="o"/>
              <a:defRPr/>
            </a:pPr>
            <a:r>
              <a:rPr lang="fr-FR" sz="2400" b="1" dirty="0">
                <a:solidFill>
                  <a:srgbClr val="FF6600"/>
                </a:solidFill>
              </a:rPr>
              <a:t>Déclaration obligatoire</a:t>
            </a:r>
          </a:p>
          <a:p>
            <a:pPr>
              <a:buClr>
                <a:schemeClr val="accent6"/>
              </a:buClr>
              <a:buFont typeface="Courier New" pitchFamily="49" charset="0"/>
              <a:buChar char="o"/>
              <a:defRPr/>
            </a:pPr>
            <a:r>
              <a:rPr lang="fr-FR" sz="2400" dirty="0">
                <a:solidFill>
                  <a:srgbClr val="000000"/>
                </a:solidFill>
              </a:rPr>
              <a:t>Prévention : hygiène +++</a:t>
            </a:r>
          </a:p>
        </p:txBody>
      </p:sp>
      <p:cxnSp>
        <p:nvCxnSpPr>
          <p:cNvPr id="11" name="Connecteur droit 10"/>
          <p:cNvCxnSpPr/>
          <p:nvPr/>
        </p:nvCxnSpPr>
        <p:spPr>
          <a:xfrm>
            <a:off x="395536" y="90872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11760" y="6669360"/>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759825"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179513"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22887" name="Picture 3" descr="D:\Donnée 2\Monique\Appels à projets 2012-2013\Diaporama LYON EST\a-reteni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49709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i="1" dirty="0">
                <a:solidFill>
                  <a:srgbClr val="FF6600"/>
                </a:solidFill>
              </a:rPr>
              <a:t>Escherichia coli K1</a:t>
            </a:r>
          </a:p>
        </p:txBody>
      </p:sp>
      <p:sp>
        <p:nvSpPr>
          <p:cNvPr id="3" name="Sous-titre 2"/>
          <p:cNvSpPr>
            <a:spLocks noGrp="1"/>
          </p:cNvSpPr>
          <p:nvPr>
            <p:ph type="subTitle" idx="1"/>
          </p:nvPr>
        </p:nvSpPr>
        <p:spPr/>
        <p:txBody>
          <a:bodyPr/>
          <a:lstStyle/>
          <a:p>
            <a:r>
              <a:rPr lang="fr-FR" dirty="0"/>
              <a:t>A retenir : </a:t>
            </a:r>
            <a:r>
              <a:rPr lang="fr-FR" b="1" dirty="0">
                <a:solidFill>
                  <a:srgbClr val="FF6600"/>
                </a:solidFill>
              </a:rPr>
              <a:t>capsulé </a:t>
            </a:r>
          </a:p>
        </p:txBody>
      </p:sp>
    </p:spTree>
    <p:extLst>
      <p:ext uri="{BB962C8B-B14F-4D97-AF65-F5344CB8AC3E}">
        <p14:creationId xmlns:p14="http://schemas.microsoft.com/office/powerpoint/2010/main" val="37712290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err="1">
                <a:solidFill>
                  <a:srgbClr val="FF6600"/>
                </a:solidFill>
              </a:rPr>
              <a:t>À</a:t>
            </a:r>
            <a:r>
              <a:rPr lang="en-GB" dirty="0">
                <a:solidFill>
                  <a:srgbClr val="FF6600"/>
                </a:solidFill>
              </a:rPr>
              <a:t> </a:t>
            </a:r>
            <a:r>
              <a:rPr lang="en-GB" dirty="0" err="1">
                <a:solidFill>
                  <a:srgbClr val="FF6600"/>
                </a:solidFill>
              </a:rPr>
              <a:t>retenir</a:t>
            </a:r>
            <a:r>
              <a:rPr lang="en-GB" dirty="0">
                <a:solidFill>
                  <a:srgbClr val="FF6600"/>
                </a:solidFill>
              </a:rPr>
              <a:t> : </a:t>
            </a:r>
            <a:r>
              <a:rPr lang="en-GB" i="1" dirty="0">
                <a:solidFill>
                  <a:srgbClr val="FF6600"/>
                </a:solidFill>
              </a:rPr>
              <a:t>E. coli </a:t>
            </a:r>
            <a:r>
              <a:rPr lang="en-GB" dirty="0">
                <a:solidFill>
                  <a:srgbClr val="FF6600"/>
                </a:solidFill>
              </a:rPr>
              <a:t>K1</a:t>
            </a:r>
          </a:p>
        </p:txBody>
      </p:sp>
      <p:sp>
        <p:nvSpPr>
          <p:cNvPr id="3" name="Espace réservé du contenu 2"/>
          <p:cNvSpPr>
            <a:spLocks noGrp="1"/>
          </p:cNvSpPr>
          <p:nvPr>
            <p:ph idx="1"/>
          </p:nvPr>
        </p:nvSpPr>
        <p:spPr>
          <a:xfrm>
            <a:off x="611560" y="1808900"/>
            <a:ext cx="8229600" cy="3564315"/>
          </a:xfrm>
        </p:spPr>
        <p:txBody>
          <a:bodyPr>
            <a:normAutofit lnSpcReduction="10000"/>
          </a:bodyPr>
          <a:lstStyle/>
          <a:p>
            <a:pPr>
              <a:lnSpc>
                <a:spcPct val="150000"/>
              </a:lnSpc>
            </a:pPr>
            <a:r>
              <a:rPr lang="fr-FR" sz="2400" dirty="0"/>
              <a:t>Bacille Gram négatif</a:t>
            </a:r>
          </a:p>
          <a:p>
            <a:pPr>
              <a:lnSpc>
                <a:spcPct val="150000"/>
              </a:lnSpc>
            </a:pPr>
            <a:r>
              <a:rPr lang="fr-FR" sz="2400" dirty="0"/>
              <a:t>Réservoir humain : tube digestif</a:t>
            </a:r>
          </a:p>
          <a:p>
            <a:pPr>
              <a:lnSpc>
                <a:spcPct val="150000"/>
              </a:lnSpc>
            </a:pPr>
            <a:r>
              <a:rPr lang="fr-FR" sz="2400" dirty="0">
                <a:solidFill>
                  <a:srgbClr val="FF6600"/>
                </a:solidFill>
              </a:rPr>
              <a:t>Méningites néonatales</a:t>
            </a:r>
            <a:r>
              <a:rPr lang="fr-FR" sz="2400" dirty="0"/>
              <a:t>, bactériémies</a:t>
            </a:r>
          </a:p>
          <a:p>
            <a:pPr>
              <a:lnSpc>
                <a:spcPct val="150000"/>
              </a:lnSpc>
            </a:pPr>
            <a:r>
              <a:rPr lang="fr-FR" sz="2400" b="1" dirty="0" err="1"/>
              <a:t>Sérotype</a:t>
            </a:r>
            <a:r>
              <a:rPr lang="fr-FR" sz="2400" b="1" dirty="0"/>
              <a:t> K1 </a:t>
            </a:r>
            <a:r>
              <a:rPr lang="fr-FR" sz="2400" dirty="0"/>
              <a:t>: antigène capsulaire</a:t>
            </a:r>
          </a:p>
          <a:p>
            <a:pPr>
              <a:lnSpc>
                <a:spcPct val="150000"/>
              </a:lnSpc>
            </a:pPr>
            <a:r>
              <a:rPr lang="fr-FR" sz="2400" dirty="0"/>
              <a:t>Résistance : </a:t>
            </a:r>
            <a:r>
              <a:rPr lang="fr-FR" sz="2400" i="1" dirty="0"/>
              <a:t>E. coli </a:t>
            </a:r>
            <a:r>
              <a:rPr lang="fr-FR" sz="2400" dirty="0"/>
              <a:t>potentiellement résistant à l’amoxicilline, donc le traitement repose sur les </a:t>
            </a:r>
            <a:r>
              <a:rPr lang="fr-FR" sz="2400" b="1" dirty="0">
                <a:solidFill>
                  <a:srgbClr val="FF6600"/>
                </a:solidFill>
              </a:rPr>
              <a:t>C3G </a:t>
            </a:r>
          </a:p>
        </p:txBody>
      </p:sp>
      <p:sp>
        <p:nvSpPr>
          <p:cNvPr id="4" name="Espace réservé du pied de page 3"/>
          <p:cNvSpPr>
            <a:spLocks noGrp="1"/>
          </p:cNvSpPr>
          <p:nvPr>
            <p:ph type="ftr" sz="quarter" idx="11"/>
          </p:nvPr>
        </p:nvSpPr>
        <p:spPr/>
        <p:txBody>
          <a:bodyPr/>
          <a:lstStyle/>
          <a:p>
            <a:pPr>
              <a:defRPr/>
            </a:pPr>
            <a:endParaRPr lang="fr-FR"/>
          </a:p>
        </p:txBody>
      </p:sp>
    </p:spTree>
    <p:extLst>
      <p:ext uri="{BB962C8B-B14F-4D97-AF65-F5344CB8AC3E}">
        <p14:creationId xmlns:p14="http://schemas.microsoft.com/office/powerpoint/2010/main" val="3717028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idx="4294967295"/>
          </p:nvPr>
        </p:nvSpPr>
        <p:spPr>
          <a:xfrm>
            <a:off x="1043608" y="1217506"/>
            <a:ext cx="7069451" cy="1203382"/>
          </a:xfrm>
        </p:spPr>
        <p:txBody>
          <a:bodyPr>
            <a:noAutofit/>
          </a:bodyPr>
          <a:lstStyle/>
          <a:p>
            <a:r>
              <a:rPr lang="fr-FR" sz="4800" b="1" i="1" dirty="0">
                <a:solidFill>
                  <a:srgbClr val="FF6600"/>
                </a:solidFill>
              </a:rPr>
              <a:t>Haemophilus influenzae</a:t>
            </a:r>
          </a:p>
        </p:txBody>
      </p:sp>
      <p:sp>
        <p:nvSpPr>
          <p:cNvPr id="17" name="Forme libre 16"/>
          <p:cNvSpPr/>
          <p:nvPr/>
        </p:nvSpPr>
        <p:spPr>
          <a:xfrm>
            <a:off x="1835696" y="2450776"/>
            <a:ext cx="5160267" cy="25814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314950"/>
              <a:gd name="connsiteY0" fmla="*/ 0 h 617991"/>
              <a:gd name="connsiteX1" fmla="*/ 1171575 w 5314950"/>
              <a:gd name="connsiteY1" fmla="*/ 600075 h 617991"/>
              <a:gd name="connsiteX2" fmla="*/ 3219450 w 5314950"/>
              <a:gd name="connsiteY2" fmla="*/ 466725 h 617991"/>
              <a:gd name="connsiteX3" fmla="*/ 4972050 w 5314950"/>
              <a:gd name="connsiteY3" fmla="*/ 533400 h 617991"/>
              <a:gd name="connsiteX4" fmla="*/ 5314950 w 5314950"/>
              <a:gd name="connsiteY4" fmla="*/ 542925 h 617991"/>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495925"/>
              <a:gd name="connsiteY0" fmla="*/ 0 h 668367"/>
              <a:gd name="connsiteX1" fmla="*/ 1352550 w 5495925"/>
              <a:gd name="connsiteY1" fmla="*/ 647700 h 668367"/>
              <a:gd name="connsiteX2" fmla="*/ 3400425 w 5495925"/>
              <a:gd name="connsiteY2" fmla="*/ 514350 h 668367"/>
              <a:gd name="connsiteX3" fmla="*/ 5153025 w 5495925"/>
              <a:gd name="connsiteY3" fmla="*/ 581025 h 668367"/>
              <a:gd name="connsiteX4" fmla="*/ 5495925 w 5495925"/>
              <a:gd name="connsiteY4" fmla="*/ 590550 h 668367"/>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0 w 5800725"/>
              <a:gd name="connsiteY0" fmla="*/ 0 h 638131"/>
              <a:gd name="connsiteX1" fmla="*/ 1657350 w 5800725"/>
              <a:gd name="connsiteY1" fmla="*/ 619125 h 638131"/>
              <a:gd name="connsiteX2" fmla="*/ 3705225 w 5800725"/>
              <a:gd name="connsiteY2" fmla="*/ 485775 h 638131"/>
              <a:gd name="connsiteX3" fmla="*/ 5457825 w 5800725"/>
              <a:gd name="connsiteY3" fmla="*/ 552450 h 638131"/>
              <a:gd name="connsiteX4" fmla="*/ 5800725 w 5800725"/>
              <a:gd name="connsiteY4" fmla="*/ 561975 h 638131"/>
              <a:gd name="connsiteX0" fmla="*/ 185340 w 5986065"/>
              <a:gd name="connsiteY0" fmla="*/ 0 h 623529"/>
              <a:gd name="connsiteX1" fmla="*/ 103461 w 5986065"/>
              <a:gd name="connsiteY1" fmla="*/ 292655 h 623529"/>
              <a:gd name="connsiteX2" fmla="*/ 1842690 w 5986065"/>
              <a:gd name="connsiteY2" fmla="*/ 619125 h 623529"/>
              <a:gd name="connsiteX3" fmla="*/ 3890565 w 5986065"/>
              <a:gd name="connsiteY3" fmla="*/ 485775 h 623529"/>
              <a:gd name="connsiteX4" fmla="*/ 5643165 w 5986065"/>
              <a:gd name="connsiteY4" fmla="*/ 552450 h 623529"/>
              <a:gd name="connsiteX5" fmla="*/ 5986065 w 5986065"/>
              <a:gd name="connsiteY5" fmla="*/ 561975 h 623529"/>
              <a:gd name="connsiteX0" fmla="*/ 0 w 6372225"/>
              <a:gd name="connsiteY0" fmla="*/ 197013 h 353817"/>
              <a:gd name="connsiteX1" fmla="*/ 489621 w 6372225"/>
              <a:gd name="connsiteY1" fmla="*/ 22943 h 353817"/>
              <a:gd name="connsiteX2" fmla="*/ 2228850 w 6372225"/>
              <a:gd name="connsiteY2" fmla="*/ 349413 h 353817"/>
              <a:gd name="connsiteX3" fmla="*/ 4276725 w 6372225"/>
              <a:gd name="connsiteY3" fmla="*/ 216063 h 353817"/>
              <a:gd name="connsiteX4" fmla="*/ 6029325 w 6372225"/>
              <a:gd name="connsiteY4" fmla="*/ 282738 h 353817"/>
              <a:gd name="connsiteX5" fmla="*/ 6372225 w 6372225"/>
              <a:gd name="connsiteY5" fmla="*/ 292263 h 353817"/>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51596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6372225"/>
              <a:gd name="connsiteY0" fmla="*/ 110358 h 264091"/>
              <a:gd name="connsiteX1" fmla="*/ 1061121 w 6372225"/>
              <a:gd name="connsiteY1" fmla="*/ 31538 h 264091"/>
              <a:gd name="connsiteX2" fmla="*/ 2228850 w 6372225"/>
              <a:gd name="connsiteY2" fmla="*/ 262758 h 264091"/>
              <a:gd name="connsiteX3" fmla="*/ 4276725 w 6372225"/>
              <a:gd name="connsiteY3" fmla="*/ 129408 h 264091"/>
              <a:gd name="connsiteX4" fmla="*/ 6029325 w 6372225"/>
              <a:gd name="connsiteY4" fmla="*/ 196083 h 264091"/>
              <a:gd name="connsiteX5" fmla="*/ 6372225 w 6372225"/>
              <a:gd name="connsiteY5" fmla="*/ 205608 h 264091"/>
              <a:gd name="connsiteX0" fmla="*/ 0 w 5743575"/>
              <a:gd name="connsiteY0" fmla="*/ 54828 h 275236"/>
              <a:gd name="connsiteX1" fmla="*/ 432471 w 5743575"/>
              <a:gd name="connsiteY1" fmla="*/ 42683 h 275236"/>
              <a:gd name="connsiteX2" fmla="*/ 1600200 w 5743575"/>
              <a:gd name="connsiteY2" fmla="*/ 273903 h 275236"/>
              <a:gd name="connsiteX3" fmla="*/ 3648075 w 5743575"/>
              <a:gd name="connsiteY3" fmla="*/ 140553 h 275236"/>
              <a:gd name="connsiteX4" fmla="*/ 5400675 w 5743575"/>
              <a:gd name="connsiteY4" fmla="*/ 207228 h 275236"/>
              <a:gd name="connsiteX5" fmla="*/ 5743575 w 5743575"/>
              <a:gd name="connsiteY5" fmla="*/ 216753 h 275236"/>
              <a:gd name="connsiteX0" fmla="*/ 704361 w 5362086"/>
              <a:gd name="connsiteY0" fmla="*/ 0 h 1430083"/>
              <a:gd name="connsiteX1" fmla="*/ 50982 w 5362086"/>
              <a:gd name="connsiteY1" fmla="*/ 1197530 h 1430083"/>
              <a:gd name="connsiteX2" fmla="*/ 1218711 w 5362086"/>
              <a:gd name="connsiteY2" fmla="*/ 1428750 h 1430083"/>
              <a:gd name="connsiteX3" fmla="*/ 3266586 w 5362086"/>
              <a:gd name="connsiteY3" fmla="*/ 1295400 h 1430083"/>
              <a:gd name="connsiteX4" fmla="*/ 5019186 w 5362086"/>
              <a:gd name="connsiteY4" fmla="*/ 1362075 h 1430083"/>
              <a:gd name="connsiteX5" fmla="*/ 5362086 w 5362086"/>
              <a:gd name="connsiteY5" fmla="*/ 1371600 h 1430083"/>
              <a:gd name="connsiteX0" fmla="*/ 877921 w 5535646"/>
              <a:gd name="connsiteY0" fmla="*/ 0 h 1430083"/>
              <a:gd name="connsiteX1" fmla="*/ 224542 w 5535646"/>
              <a:gd name="connsiteY1" fmla="*/ 1197530 h 1430083"/>
              <a:gd name="connsiteX2" fmla="*/ 1392271 w 5535646"/>
              <a:gd name="connsiteY2" fmla="*/ 1428750 h 1430083"/>
              <a:gd name="connsiteX3" fmla="*/ 3440146 w 5535646"/>
              <a:gd name="connsiteY3" fmla="*/ 1295400 h 1430083"/>
              <a:gd name="connsiteX4" fmla="*/ 5192746 w 5535646"/>
              <a:gd name="connsiteY4" fmla="*/ 1362075 h 1430083"/>
              <a:gd name="connsiteX5" fmla="*/ 5535646 w 5535646"/>
              <a:gd name="connsiteY5" fmla="*/ 1371600 h 1430083"/>
              <a:gd name="connsiteX0" fmla="*/ 877921 w 5535646"/>
              <a:gd name="connsiteY0" fmla="*/ 0 h 1477896"/>
              <a:gd name="connsiteX1" fmla="*/ 224542 w 5535646"/>
              <a:gd name="connsiteY1" fmla="*/ 1197530 h 1477896"/>
              <a:gd name="connsiteX2" fmla="*/ 1392271 w 5535646"/>
              <a:gd name="connsiteY2" fmla="*/ 1428750 h 1477896"/>
              <a:gd name="connsiteX3" fmla="*/ 3440146 w 5535646"/>
              <a:gd name="connsiteY3" fmla="*/ 1295400 h 1477896"/>
              <a:gd name="connsiteX4" fmla="*/ 5192746 w 5535646"/>
              <a:gd name="connsiteY4" fmla="*/ 1362075 h 1477896"/>
              <a:gd name="connsiteX5" fmla="*/ 5535646 w 5535646"/>
              <a:gd name="connsiteY5" fmla="*/ 1371600 h 1477896"/>
              <a:gd name="connsiteX0" fmla="*/ 0 w 5311104"/>
              <a:gd name="connsiteY0" fmla="*/ 0 h 280366"/>
              <a:gd name="connsiteX1" fmla="*/ 1167729 w 5311104"/>
              <a:gd name="connsiteY1" fmla="*/ 231220 h 280366"/>
              <a:gd name="connsiteX2" fmla="*/ 3215604 w 5311104"/>
              <a:gd name="connsiteY2" fmla="*/ 97870 h 280366"/>
              <a:gd name="connsiteX3" fmla="*/ 4968204 w 5311104"/>
              <a:gd name="connsiteY3" fmla="*/ 164545 h 280366"/>
              <a:gd name="connsiteX4" fmla="*/ 5311104 w 5311104"/>
              <a:gd name="connsiteY4" fmla="*/ 174070 h 280366"/>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482554"/>
              <a:gd name="connsiteY0" fmla="*/ 0 h 340771"/>
              <a:gd name="connsiteX1" fmla="*/ 1339179 w 5482554"/>
              <a:gd name="connsiteY1" fmla="*/ 335995 h 340771"/>
              <a:gd name="connsiteX2" fmla="*/ 3387054 w 5482554"/>
              <a:gd name="connsiteY2" fmla="*/ 202645 h 340771"/>
              <a:gd name="connsiteX3" fmla="*/ 5139654 w 5482554"/>
              <a:gd name="connsiteY3" fmla="*/ 269320 h 340771"/>
              <a:gd name="connsiteX4" fmla="*/ 5482554 w 5482554"/>
              <a:gd name="connsiteY4" fmla="*/ 278845 h 340771"/>
              <a:gd name="connsiteX0" fmla="*/ 0 w 5501604"/>
              <a:gd name="connsiteY0" fmla="*/ 0 h 157447"/>
              <a:gd name="connsiteX1" fmla="*/ 1358229 w 5501604"/>
              <a:gd name="connsiteY1" fmla="*/ 155020 h 157447"/>
              <a:gd name="connsiteX2" fmla="*/ 3406104 w 5501604"/>
              <a:gd name="connsiteY2" fmla="*/ 21670 h 157447"/>
              <a:gd name="connsiteX3" fmla="*/ 5158704 w 5501604"/>
              <a:gd name="connsiteY3" fmla="*/ 88345 h 157447"/>
              <a:gd name="connsiteX4" fmla="*/ 5501604 w 5501604"/>
              <a:gd name="connsiteY4" fmla="*/ 97870 h 157447"/>
              <a:gd name="connsiteX0" fmla="*/ 0 w 5501604"/>
              <a:gd name="connsiteY0" fmla="*/ 16098 h 171194"/>
              <a:gd name="connsiteX1" fmla="*/ 1358229 w 5501604"/>
              <a:gd name="connsiteY1" fmla="*/ 171118 h 171194"/>
              <a:gd name="connsiteX2" fmla="*/ 3406104 w 5501604"/>
              <a:gd name="connsiteY2" fmla="*/ 37768 h 171194"/>
              <a:gd name="connsiteX3" fmla="*/ 5158704 w 5501604"/>
              <a:gd name="connsiteY3" fmla="*/ 104443 h 171194"/>
              <a:gd name="connsiteX4" fmla="*/ 5501604 w 5501604"/>
              <a:gd name="connsiteY4" fmla="*/ 113968 h 171194"/>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1"/>
              <a:gd name="connsiteX1" fmla="*/ 1853529 w 5501604"/>
              <a:gd name="connsiteY1" fmla="*/ 243900 h 243951"/>
              <a:gd name="connsiteX2" fmla="*/ 3406104 w 5501604"/>
              <a:gd name="connsiteY2" fmla="*/ 34350 h 243951"/>
              <a:gd name="connsiteX3" fmla="*/ 5158704 w 5501604"/>
              <a:gd name="connsiteY3" fmla="*/ 101025 h 243951"/>
              <a:gd name="connsiteX4" fmla="*/ 5501604 w 5501604"/>
              <a:gd name="connsiteY4" fmla="*/ 110550 h 243951"/>
              <a:gd name="connsiteX0" fmla="*/ 0 w 5501604"/>
              <a:gd name="connsiteY0" fmla="*/ 12680 h 243954"/>
              <a:gd name="connsiteX1" fmla="*/ 1853529 w 5501604"/>
              <a:gd name="connsiteY1" fmla="*/ 243900 h 243954"/>
              <a:gd name="connsiteX2" fmla="*/ 3406104 w 5501604"/>
              <a:gd name="connsiteY2" fmla="*/ 34350 h 243954"/>
              <a:gd name="connsiteX3" fmla="*/ 5158704 w 5501604"/>
              <a:gd name="connsiteY3" fmla="*/ 101025 h 243954"/>
              <a:gd name="connsiteX4" fmla="*/ 5501604 w 5501604"/>
              <a:gd name="connsiteY4" fmla="*/ 110550 h 243954"/>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12680 h 243952"/>
              <a:gd name="connsiteX1" fmla="*/ 1853529 w 5501604"/>
              <a:gd name="connsiteY1" fmla="*/ 243900 h 243952"/>
              <a:gd name="connsiteX2" fmla="*/ 3406104 w 5501604"/>
              <a:gd name="connsiteY2" fmla="*/ 34350 h 243952"/>
              <a:gd name="connsiteX3" fmla="*/ 5092029 w 5501604"/>
              <a:gd name="connsiteY3" fmla="*/ 62925 h 243952"/>
              <a:gd name="connsiteX4" fmla="*/ 5501604 w 5501604"/>
              <a:gd name="connsiteY4" fmla="*/ 110550 h 243952"/>
              <a:gd name="connsiteX0" fmla="*/ 0 w 5501604"/>
              <a:gd name="connsiteY0" fmla="*/ 26734 h 258024"/>
              <a:gd name="connsiteX1" fmla="*/ 1853529 w 5501604"/>
              <a:gd name="connsiteY1" fmla="*/ 257954 h 258024"/>
              <a:gd name="connsiteX2" fmla="*/ 3406104 w 5501604"/>
              <a:gd name="connsiteY2" fmla="*/ 48404 h 258024"/>
              <a:gd name="connsiteX3" fmla="*/ 5092029 w 5501604"/>
              <a:gd name="connsiteY3" fmla="*/ 76979 h 258024"/>
              <a:gd name="connsiteX4" fmla="*/ 5501604 w 5501604"/>
              <a:gd name="connsiteY4" fmla="*/ 124604 h 258024"/>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501604"/>
              <a:gd name="connsiteY0" fmla="*/ 28486 h 259895"/>
              <a:gd name="connsiteX1" fmla="*/ 341337 w 5501604"/>
              <a:gd name="connsiteY1" fmla="*/ 14199 h 259895"/>
              <a:gd name="connsiteX2" fmla="*/ 1853529 w 5501604"/>
              <a:gd name="connsiteY2" fmla="*/ 259706 h 259895"/>
              <a:gd name="connsiteX3" fmla="*/ 3406104 w 5501604"/>
              <a:gd name="connsiteY3" fmla="*/ 50156 h 259895"/>
              <a:gd name="connsiteX4" fmla="*/ 5092029 w 5501604"/>
              <a:gd name="connsiteY4" fmla="*/ 78731 h 259895"/>
              <a:gd name="connsiteX5" fmla="*/ 5501604 w 5501604"/>
              <a:gd name="connsiteY5" fmla="*/ 126356 h 259895"/>
              <a:gd name="connsiteX0" fmla="*/ 0 w 5160267"/>
              <a:gd name="connsiteY0" fmla="*/ 12448 h 258144"/>
              <a:gd name="connsiteX1" fmla="*/ 1512192 w 5160267"/>
              <a:gd name="connsiteY1" fmla="*/ 257955 h 258144"/>
              <a:gd name="connsiteX2" fmla="*/ 3064767 w 5160267"/>
              <a:gd name="connsiteY2" fmla="*/ 48405 h 258144"/>
              <a:gd name="connsiteX3" fmla="*/ 4750692 w 5160267"/>
              <a:gd name="connsiteY3" fmla="*/ 76980 h 258144"/>
              <a:gd name="connsiteX4" fmla="*/ 5160267 w 5160267"/>
              <a:gd name="connsiteY4" fmla="*/ 124605 h 258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60267" h="258144">
                <a:moveTo>
                  <a:pt x="0" y="12448"/>
                </a:moveTo>
                <a:cubicBezTo>
                  <a:pt x="637533" y="46222"/>
                  <a:pt x="1001398" y="251962"/>
                  <a:pt x="1512192" y="257955"/>
                </a:cubicBezTo>
                <a:cubicBezTo>
                  <a:pt x="2022986" y="263948"/>
                  <a:pt x="2448817" y="126193"/>
                  <a:pt x="3064767" y="48405"/>
                </a:cubicBezTo>
                <a:cubicBezTo>
                  <a:pt x="3680717" y="-29383"/>
                  <a:pt x="4074417" y="-8745"/>
                  <a:pt x="4750692" y="76980"/>
                </a:cubicBezTo>
                <a:lnTo>
                  <a:pt x="5160267" y="124605"/>
                </a:lnTo>
              </a:path>
            </a:pathLst>
          </a:custGeom>
          <a:noFill/>
          <a:ln w="2540">
            <a:solidFill>
              <a:srgbClr val="078F9D"/>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5A79B"/>
              </a:solidFill>
            </a:endParaRPr>
          </a:p>
        </p:txBody>
      </p:sp>
      <p:sp>
        <p:nvSpPr>
          <p:cNvPr id="7" name="Forme libre 6"/>
          <p:cNvSpPr/>
          <p:nvPr/>
        </p:nvSpPr>
        <p:spPr>
          <a:xfrm rot="-10860000">
            <a:off x="1911230" y="2522829"/>
            <a:ext cx="5279326" cy="132584"/>
          </a:xfrm>
          <a:custGeom>
            <a:avLst/>
            <a:gdLst>
              <a:gd name="connsiteX0" fmla="*/ 0 w 5154917"/>
              <a:gd name="connsiteY0" fmla="*/ 67632 h 164367"/>
              <a:gd name="connsiteX1" fmla="*/ 1000125 w 5154917"/>
              <a:gd name="connsiteY1" fmla="*/ 162882 h 164367"/>
              <a:gd name="connsiteX2" fmla="*/ 2800350 w 5154917"/>
              <a:gd name="connsiteY2" fmla="*/ 957 h 164367"/>
              <a:gd name="connsiteX3" fmla="*/ 4800600 w 5154917"/>
              <a:gd name="connsiteY3" fmla="*/ 96207 h 164367"/>
              <a:gd name="connsiteX4" fmla="*/ 5143500 w 5154917"/>
              <a:gd name="connsiteY4" fmla="*/ 105732 h 164367"/>
              <a:gd name="connsiteX0" fmla="*/ 0 w 4983467"/>
              <a:gd name="connsiteY0" fmla="*/ 10482 h 162900"/>
              <a:gd name="connsiteX1" fmla="*/ 828675 w 4983467"/>
              <a:gd name="connsiteY1" fmla="*/ 162882 h 162900"/>
              <a:gd name="connsiteX2" fmla="*/ 2628900 w 4983467"/>
              <a:gd name="connsiteY2" fmla="*/ 957 h 162900"/>
              <a:gd name="connsiteX3" fmla="*/ 4629150 w 4983467"/>
              <a:gd name="connsiteY3" fmla="*/ 96207 h 162900"/>
              <a:gd name="connsiteX4" fmla="*/ 4972050 w 4983467"/>
              <a:gd name="connsiteY4" fmla="*/ 105732 h 162900"/>
              <a:gd name="connsiteX0" fmla="*/ 0 w 4983467"/>
              <a:gd name="connsiteY0" fmla="*/ 10482 h 162923"/>
              <a:gd name="connsiteX1" fmla="*/ 828675 w 4983467"/>
              <a:gd name="connsiteY1" fmla="*/ 162882 h 162923"/>
              <a:gd name="connsiteX2" fmla="*/ 2628900 w 4983467"/>
              <a:gd name="connsiteY2" fmla="*/ 957 h 162923"/>
              <a:gd name="connsiteX3" fmla="*/ 4629150 w 4983467"/>
              <a:gd name="connsiteY3" fmla="*/ 96207 h 162923"/>
              <a:gd name="connsiteX4" fmla="*/ 4972050 w 4983467"/>
              <a:gd name="connsiteY4" fmla="*/ 105732 h 162923"/>
              <a:gd name="connsiteX0" fmla="*/ 0 w 4972050"/>
              <a:gd name="connsiteY0" fmla="*/ 0 h 152459"/>
              <a:gd name="connsiteX1" fmla="*/ 828675 w 4972050"/>
              <a:gd name="connsiteY1" fmla="*/ 152400 h 152459"/>
              <a:gd name="connsiteX2" fmla="*/ 2876550 w 4972050"/>
              <a:gd name="connsiteY2" fmla="*/ 19050 h 152459"/>
              <a:gd name="connsiteX3" fmla="*/ 4629150 w 4972050"/>
              <a:gd name="connsiteY3" fmla="*/ 85725 h 152459"/>
              <a:gd name="connsiteX4" fmla="*/ 4972050 w 4972050"/>
              <a:gd name="connsiteY4" fmla="*/ 95250 h 152459"/>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629150 w 5195794"/>
              <a:gd name="connsiteY3" fmla="*/ 85725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876550 w 5195794"/>
              <a:gd name="connsiteY2" fmla="*/ 1905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0 h 375423"/>
              <a:gd name="connsiteX1" fmla="*/ 828675 w 5195794"/>
              <a:gd name="connsiteY1" fmla="*/ 152400 h 375423"/>
              <a:gd name="connsiteX2" fmla="*/ 2970954 w 5195794"/>
              <a:gd name="connsiteY2" fmla="*/ 68330 h 375423"/>
              <a:gd name="connsiteX3" fmla="*/ 4382202 w 5195794"/>
              <a:gd name="connsiteY3" fmla="*/ 43309 h 375423"/>
              <a:gd name="connsiteX4" fmla="*/ 5195794 w 5195794"/>
              <a:gd name="connsiteY4" fmla="*/ 375423 h 375423"/>
              <a:gd name="connsiteX0" fmla="*/ 0 w 5195794"/>
              <a:gd name="connsiteY0" fmla="*/ 4143 h 379566"/>
              <a:gd name="connsiteX1" fmla="*/ 828675 w 5195794"/>
              <a:gd name="connsiteY1" fmla="*/ 156543 h 379566"/>
              <a:gd name="connsiteX2" fmla="*/ 2970954 w 5195794"/>
              <a:gd name="connsiteY2" fmla="*/ 72473 h 379566"/>
              <a:gd name="connsiteX3" fmla="*/ 4392556 w 5195794"/>
              <a:gd name="connsiteY3" fmla="*/ 0 h 379566"/>
              <a:gd name="connsiteX4" fmla="*/ 5195794 w 5195794"/>
              <a:gd name="connsiteY4" fmla="*/ 379566 h 379566"/>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18905 h 394328"/>
              <a:gd name="connsiteX1" fmla="*/ 828675 w 5195794"/>
              <a:gd name="connsiteY1" fmla="*/ 171305 h 394328"/>
              <a:gd name="connsiteX2" fmla="*/ 2970954 w 5195794"/>
              <a:gd name="connsiteY2" fmla="*/ 87235 h 394328"/>
              <a:gd name="connsiteX3" fmla="*/ 4392556 w 5195794"/>
              <a:gd name="connsiteY3" fmla="*/ 14762 h 394328"/>
              <a:gd name="connsiteX4" fmla="*/ 5195794 w 5195794"/>
              <a:gd name="connsiteY4" fmla="*/ 394328 h 394328"/>
              <a:gd name="connsiteX0" fmla="*/ 0 w 5195794"/>
              <a:gd name="connsiteY0" fmla="*/ 56473 h 431896"/>
              <a:gd name="connsiteX1" fmla="*/ 828675 w 5195794"/>
              <a:gd name="connsiteY1" fmla="*/ 208873 h 431896"/>
              <a:gd name="connsiteX2" fmla="*/ 2970954 w 5195794"/>
              <a:gd name="connsiteY2" fmla="*/ 124803 h 431896"/>
              <a:gd name="connsiteX3" fmla="*/ 4392556 w 5195794"/>
              <a:gd name="connsiteY3" fmla="*/ 52330 h 431896"/>
              <a:gd name="connsiteX4" fmla="*/ 5195794 w 5195794"/>
              <a:gd name="connsiteY4" fmla="*/ 431896 h 43189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8153 h 433576"/>
              <a:gd name="connsiteX1" fmla="*/ 1018315 w 5195794"/>
              <a:gd name="connsiteY1" fmla="*/ 261496 h 433576"/>
              <a:gd name="connsiteX2" fmla="*/ 2970954 w 5195794"/>
              <a:gd name="connsiteY2" fmla="*/ 126483 h 433576"/>
              <a:gd name="connsiteX3" fmla="*/ 4392556 w 5195794"/>
              <a:gd name="connsiteY3" fmla="*/ 54010 h 433576"/>
              <a:gd name="connsiteX4" fmla="*/ 5195794 w 5195794"/>
              <a:gd name="connsiteY4" fmla="*/ 433576 h 433576"/>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55412 h 430835"/>
              <a:gd name="connsiteX1" fmla="*/ 1077285 w 5195794"/>
              <a:gd name="connsiteY1" fmla="*/ 154993 h 430835"/>
              <a:gd name="connsiteX2" fmla="*/ 2970954 w 5195794"/>
              <a:gd name="connsiteY2" fmla="*/ 123742 h 430835"/>
              <a:gd name="connsiteX3" fmla="*/ 4392556 w 5195794"/>
              <a:gd name="connsiteY3" fmla="*/ 51269 h 430835"/>
              <a:gd name="connsiteX4" fmla="*/ 5195794 w 5195794"/>
              <a:gd name="connsiteY4" fmla="*/ 430835 h 430835"/>
              <a:gd name="connsiteX0" fmla="*/ 0 w 5195794"/>
              <a:gd name="connsiteY0" fmla="*/ 47289 h 422712"/>
              <a:gd name="connsiteX1" fmla="*/ 1077285 w 5195794"/>
              <a:gd name="connsiteY1" fmla="*/ 146870 h 422712"/>
              <a:gd name="connsiteX2" fmla="*/ 2941386 w 5195794"/>
              <a:gd name="connsiteY2" fmla="*/ 172262 h 422712"/>
              <a:gd name="connsiteX3" fmla="*/ 4392556 w 5195794"/>
              <a:gd name="connsiteY3" fmla="*/ 43146 h 422712"/>
              <a:gd name="connsiteX4" fmla="*/ 5195794 w 5195794"/>
              <a:gd name="connsiteY4" fmla="*/ 422712 h 422712"/>
              <a:gd name="connsiteX0" fmla="*/ 0 w 5195794"/>
              <a:gd name="connsiteY0" fmla="*/ 37848 h 413271"/>
              <a:gd name="connsiteX1" fmla="*/ 1077285 w 5195794"/>
              <a:gd name="connsiteY1" fmla="*/ 137429 h 413271"/>
              <a:gd name="connsiteX2" fmla="*/ 2941386 w 5195794"/>
              <a:gd name="connsiteY2" fmla="*/ 162821 h 413271"/>
              <a:gd name="connsiteX3" fmla="*/ 4392556 w 5195794"/>
              <a:gd name="connsiteY3" fmla="*/ 33705 h 413271"/>
              <a:gd name="connsiteX4" fmla="*/ 5195794 w 5195794"/>
              <a:gd name="connsiteY4" fmla="*/ 413271 h 413271"/>
              <a:gd name="connsiteX0" fmla="*/ 0 w 5195794"/>
              <a:gd name="connsiteY0" fmla="*/ 45900 h 421323"/>
              <a:gd name="connsiteX1" fmla="*/ 1011950 w 5195794"/>
              <a:gd name="connsiteY1" fmla="*/ 68129 h 421323"/>
              <a:gd name="connsiteX2" fmla="*/ 2941386 w 5195794"/>
              <a:gd name="connsiteY2" fmla="*/ 170873 h 421323"/>
              <a:gd name="connsiteX3" fmla="*/ 4392556 w 5195794"/>
              <a:gd name="connsiteY3" fmla="*/ 41757 h 421323"/>
              <a:gd name="connsiteX4" fmla="*/ 5195794 w 5195794"/>
              <a:gd name="connsiteY4" fmla="*/ 421323 h 421323"/>
              <a:gd name="connsiteX0" fmla="*/ 0 w 5673966"/>
              <a:gd name="connsiteY0" fmla="*/ 151871 h 421323"/>
              <a:gd name="connsiteX1" fmla="*/ 1490122 w 5673966"/>
              <a:gd name="connsiteY1" fmla="*/ 68129 h 421323"/>
              <a:gd name="connsiteX2" fmla="*/ 3419558 w 5673966"/>
              <a:gd name="connsiteY2" fmla="*/ 170873 h 421323"/>
              <a:gd name="connsiteX3" fmla="*/ 4870728 w 5673966"/>
              <a:gd name="connsiteY3" fmla="*/ 41757 h 421323"/>
              <a:gd name="connsiteX4" fmla="*/ 5673966 w 5673966"/>
              <a:gd name="connsiteY4" fmla="*/ 421323 h 421323"/>
              <a:gd name="connsiteX0" fmla="*/ 0 w 4870728"/>
              <a:gd name="connsiteY0" fmla="*/ 151871 h 185439"/>
              <a:gd name="connsiteX1" fmla="*/ 1490122 w 4870728"/>
              <a:gd name="connsiteY1" fmla="*/ 68129 h 185439"/>
              <a:gd name="connsiteX2" fmla="*/ 3419558 w 4870728"/>
              <a:gd name="connsiteY2" fmla="*/ 170873 h 185439"/>
              <a:gd name="connsiteX3" fmla="*/ 4870728 w 4870728"/>
              <a:gd name="connsiteY3" fmla="*/ 41757 h 185439"/>
              <a:gd name="connsiteX0" fmla="*/ 0 w 5279326"/>
              <a:gd name="connsiteY0" fmla="*/ 99016 h 132584"/>
              <a:gd name="connsiteX1" fmla="*/ 1490122 w 5279326"/>
              <a:gd name="connsiteY1" fmla="*/ 15274 h 132584"/>
              <a:gd name="connsiteX2" fmla="*/ 3419558 w 5279326"/>
              <a:gd name="connsiteY2" fmla="*/ 118018 h 132584"/>
              <a:gd name="connsiteX3" fmla="*/ 5279326 w 5279326"/>
              <a:gd name="connsiteY3" fmla="*/ 48429 h 132584"/>
            </a:gdLst>
            <a:ahLst/>
            <a:cxnLst>
              <a:cxn ang="0">
                <a:pos x="connsiteX0" y="connsiteY0"/>
              </a:cxn>
              <a:cxn ang="0">
                <a:pos x="connsiteX1" y="connsiteY1"/>
              </a:cxn>
              <a:cxn ang="0">
                <a:pos x="connsiteX2" y="connsiteY2"/>
              </a:cxn>
              <a:cxn ang="0">
                <a:pos x="connsiteX3" y="connsiteY3"/>
              </a:cxn>
            </a:cxnLst>
            <a:rect l="l" t="t" r="r" b="b"/>
            <a:pathLst>
              <a:path w="5279326" h="132584">
                <a:moveTo>
                  <a:pt x="0" y="99016"/>
                </a:moveTo>
                <a:cubicBezTo>
                  <a:pt x="276225" y="209347"/>
                  <a:pt x="920196" y="12107"/>
                  <a:pt x="1490122" y="15274"/>
                </a:cubicBezTo>
                <a:cubicBezTo>
                  <a:pt x="2060048" y="18441"/>
                  <a:pt x="2788024" y="112492"/>
                  <a:pt x="3419558" y="118018"/>
                </a:cubicBezTo>
                <a:cubicBezTo>
                  <a:pt x="4051092" y="123544"/>
                  <a:pt x="4541625" y="-93969"/>
                  <a:pt x="5279326" y="48429"/>
                </a:cubicBezTo>
              </a:path>
            </a:pathLst>
          </a:custGeom>
          <a:noFill/>
          <a:ln w="12700">
            <a:solidFill>
              <a:schemeClr val="accent6"/>
            </a:solidFill>
          </a:ln>
          <a:effectLst>
            <a:glow>
              <a:schemeClr val="accent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C000"/>
              </a:solidFill>
            </a:endParaRPr>
          </a:p>
        </p:txBody>
      </p:sp>
      <p:sp>
        <p:nvSpPr>
          <p:cNvPr id="4" name="Ellipse 3"/>
          <p:cNvSpPr/>
          <p:nvPr/>
        </p:nvSpPr>
        <p:spPr>
          <a:xfrm>
            <a:off x="7192234" y="2436556"/>
            <a:ext cx="129012" cy="129012"/>
          </a:xfrm>
          <a:prstGeom prst="ellipse">
            <a:avLst/>
          </a:prstGeom>
          <a:no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llipse 7"/>
          <p:cNvSpPr/>
          <p:nvPr/>
        </p:nvSpPr>
        <p:spPr>
          <a:xfrm>
            <a:off x="6998366" y="2547535"/>
            <a:ext cx="64506" cy="64506"/>
          </a:xfrm>
          <a:prstGeom prst="ellipse">
            <a:avLst/>
          </a:prstGeom>
          <a:solidFill>
            <a:srgbClr val="078F9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1661559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229600" cy="792088"/>
          </a:xfrm>
        </p:spPr>
        <p:txBody>
          <a:bodyPr>
            <a:normAutofit/>
          </a:bodyPr>
          <a:lstStyle/>
          <a:p>
            <a:pPr algn="l"/>
            <a:r>
              <a:rPr lang="fr-FR" sz="3200" b="1" i="1" dirty="0" err="1"/>
              <a:t>Haemophilus</a:t>
            </a:r>
            <a:r>
              <a:rPr lang="fr-FR" sz="3200" b="1" i="1" dirty="0"/>
              <a:t> </a:t>
            </a:r>
            <a:r>
              <a:rPr lang="fr-FR" sz="3200" b="1" i="1" dirty="0" err="1"/>
              <a:t>influenzae</a:t>
            </a:r>
            <a:r>
              <a:rPr lang="fr-FR" sz="3200" b="1" i="1" dirty="0"/>
              <a:t> </a:t>
            </a:r>
            <a:r>
              <a:rPr lang="fr-FR" sz="3200" b="1" dirty="0"/>
              <a:t>: </a:t>
            </a:r>
            <a:r>
              <a:rPr lang="fr-FR" sz="3200" b="1" dirty="0">
                <a:solidFill>
                  <a:srgbClr val="FF6600"/>
                </a:solidFill>
              </a:rPr>
              <a:t>caractéristiques</a:t>
            </a:r>
          </a:p>
        </p:txBody>
      </p:sp>
      <p:sp>
        <p:nvSpPr>
          <p:cNvPr id="5" name="Espace réservé du contenu 2"/>
          <p:cNvSpPr>
            <a:spLocks noGrp="1"/>
          </p:cNvSpPr>
          <p:nvPr>
            <p:ph idx="4294967295"/>
          </p:nvPr>
        </p:nvSpPr>
        <p:spPr>
          <a:xfrm>
            <a:off x="299825" y="1510690"/>
            <a:ext cx="8640960" cy="4104456"/>
          </a:xfrm>
          <a:prstGeom prst="rect">
            <a:avLst/>
          </a:prstGeom>
        </p:spPr>
        <p:txBody>
          <a:bodyPr>
            <a:normAutofit/>
          </a:bodyPr>
          <a:lstStyle/>
          <a:p>
            <a:r>
              <a:rPr lang="fr-FR" sz="2400" dirty="0">
                <a:latin typeface="+mj-lt"/>
              </a:rPr>
              <a:t>Petits bacilles Gram négatif</a:t>
            </a:r>
          </a:p>
          <a:p>
            <a:r>
              <a:rPr lang="fr-FR" sz="2400" dirty="0">
                <a:solidFill>
                  <a:schemeClr val="bg1">
                    <a:lumMod val="50000"/>
                  </a:schemeClr>
                </a:solidFill>
                <a:latin typeface="+mj-lt"/>
              </a:rPr>
              <a:t>Isolé pendant une épidémie de grippe en 1890 d'où son nom</a:t>
            </a:r>
          </a:p>
          <a:p>
            <a:r>
              <a:rPr lang="fr-FR" sz="2400" b="1" dirty="0">
                <a:solidFill>
                  <a:srgbClr val="FF6600"/>
                </a:solidFill>
                <a:latin typeface="+mj-lt"/>
              </a:rPr>
              <a:t>Colonise le rhino-pharynx </a:t>
            </a:r>
            <a:r>
              <a:rPr lang="fr-FR" sz="2400" dirty="0">
                <a:latin typeface="+mj-lt"/>
              </a:rPr>
              <a:t>des sujets sains (40-60% d'enfants porteurs)</a:t>
            </a:r>
          </a:p>
          <a:p>
            <a:pPr lvl="1"/>
            <a:r>
              <a:rPr lang="fr-FR" sz="2400" dirty="0">
                <a:solidFill>
                  <a:srgbClr val="7F7F7F"/>
                </a:solidFill>
                <a:latin typeface="+mj-lt"/>
                <a:ea typeface="ＭＳ Ｐゴシック" charset="0"/>
              </a:rPr>
              <a:t>portage avec des souches non capsulées,</a:t>
            </a:r>
          </a:p>
          <a:p>
            <a:pPr lvl="1"/>
            <a:r>
              <a:rPr lang="fr-FR" sz="2400" dirty="0">
                <a:solidFill>
                  <a:srgbClr val="7F7F7F"/>
                </a:solidFill>
                <a:latin typeface="+mj-lt"/>
                <a:ea typeface="ＭＳ Ｐゴシック" charset="0"/>
              </a:rPr>
              <a:t>portage rare de souches avec la capsule b = </a:t>
            </a:r>
            <a:r>
              <a:rPr lang="fr-FR" sz="2400" dirty="0" err="1">
                <a:solidFill>
                  <a:srgbClr val="7F7F7F"/>
                </a:solidFill>
                <a:latin typeface="+mj-lt"/>
                <a:ea typeface="ＭＳ Ｐゴシック" charset="0"/>
              </a:rPr>
              <a:t>Hib</a:t>
            </a:r>
            <a:endParaRPr lang="fr-FR" sz="2400" dirty="0">
              <a:solidFill>
                <a:srgbClr val="7F7F7F"/>
              </a:solidFill>
              <a:latin typeface="+mj-lt"/>
              <a:ea typeface="ＭＳ Ｐゴシック" charset="0"/>
            </a:endParaRPr>
          </a:p>
          <a:p>
            <a:r>
              <a:rPr lang="fr-FR" sz="2400" dirty="0">
                <a:latin typeface="+mj-lt"/>
              </a:rPr>
              <a:t>Transmission interhumaine</a:t>
            </a:r>
          </a:p>
          <a:p>
            <a:pPr marL="0" indent="0">
              <a:buNone/>
            </a:pPr>
            <a:endParaRPr lang="fr-FR" sz="2400" dirty="0">
              <a:solidFill>
                <a:schemeClr val="accent6"/>
              </a:solidFill>
              <a:latin typeface="+mj-lt"/>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8104" y="4200891"/>
            <a:ext cx="3240360" cy="2413531"/>
          </a:xfrm>
          <a:prstGeom prst="rect">
            <a:avLst/>
          </a:prstGeom>
        </p:spPr>
      </p:pic>
    </p:spTree>
    <p:extLst>
      <p:ext uri="{BB962C8B-B14F-4D97-AF65-F5344CB8AC3E}">
        <p14:creationId xmlns:p14="http://schemas.microsoft.com/office/powerpoint/2010/main" val="25829054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229600" cy="792088"/>
          </a:xfrm>
        </p:spPr>
        <p:txBody>
          <a:bodyPr>
            <a:normAutofit fontScale="90000"/>
          </a:bodyPr>
          <a:lstStyle/>
          <a:p>
            <a:pPr algn="l"/>
            <a:r>
              <a:rPr lang="fr-FR" sz="3600" b="1" i="1" dirty="0" err="1"/>
              <a:t>Haemophilus</a:t>
            </a:r>
            <a:r>
              <a:rPr lang="fr-FR" sz="3600" b="1" i="1" dirty="0"/>
              <a:t> </a:t>
            </a:r>
            <a:r>
              <a:rPr lang="fr-FR" sz="3600" b="1" i="1" dirty="0" err="1"/>
              <a:t>influenzae</a:t>
            </a:r>
            <a:r>
              <a:rPr lang="fr-FR" sz="3600" b="1" i="1" dirty="0"/>
              <a:t> </a:t>
            </a:r>
            <a:r>
              <a:rPr lang="fr-FR" sz="3600" b="1" dirty="0">
                <a:solidFill>
                  <a:schemeClr val="tx1">
                    <a:lumMod val="65000"/>
                    <a:lumOff val="35000"/>
                  </a:schemeClr>
                </a:solidFill>
              </a:rPr>
              <a:t>: </a:t>
            </a:r>
            <a:r>
              <a:rPr lang="fr-FR" sz="3600" b="1" dirty="0">
                <a:solidFill>
                  <a:srgbClr val="FF6600"/>
                </a:solidFill>
              </a:rPr>
              <a:t>pouvoir pathogène</a:t>
            </a:r>
          </a:p>
        </p:txBody>
      </p:sp>
      <p:sp>
        <p:nvSpPr>
          <p:cNvPr id="5" name="Espace réservé du contenu 2"/>
          <p:cNvSpPr>
            <a:spLocks noGrp="1"/>
          </p:cNvSpPr>
          <p:nvPr>
            <p:ph idx="4294967295"/>
          </p:nvPr>
        </p:nvSpPr>
        <p:spPr>
          <a:xfrm>
            <a:off x="466744" y="1124744"/>
            <a:ext cx="8100392" cy="5733256"/>
          </a:xfrm>
          <a:prstGeom prst="rect">
            <a:avLst/>
          </a:prstGeom>
          <a:solidFill>
            <a:schemeClr val="bg1"/>
          </a:solidFill>
        </p:spPr>
        <p:txBody>
          <a:bodyPr>
            <a:noAutofit/>
          </a:bodyPr>
          <a:lstStyle/>
          <a:p>
            <a:r>
              <a:rPr lang="fr-FR" sz="2400">
                <a:latin typeface="+mj-lt"/>
              </a:rPr>
              <a:t>Infections des voies respiratoires (souches non capsulées)</a:t>
            </a:r>
          </a:p>
          <a:p>
            <a:pPr lvl="1"/>
            <a:r>
              <a:rPr lang="fr-FR" sz="2400">
                <a:solidFill>
                  <a:srgbClr val="FF6600"/>
                </a:solidFill>
                <a:latin typeface="+mj-lt"/>
                <a:ea typeface="ＭＳ Ｐゴシック" charset="0"/>
              </a:rPr>
              <a:t>otites, sinusites</a:t>
            </a:r>
            <a:r>
              <a:rPr lang="fr-FR" sz="2400">
                <a:latin typeface="+mj-lt"/>
                <a:ea typeface="ＭＳ Ｐゴシック" charset="0"/>
              </a:rPr>
              <a:t>, épiglottites,</a:t>
            </a:r>
          </a:p>
          <a:p>
            <a:pPr lvl="1"/>
            <a:r>
              <a:rPr lang="fr-FR" sz="2400">
                <a:latin typeface="+mj-lt"/>
                <a:ea typeface="ＭＳ Ｐゴシック" charset="0"/>
              </a:rPr>
              <a:t>surinfections de broncho-pneumopathies chroniques (</a:t>
            </a:r>
            <a:r>
              <a:rPr lang="fr-FR" sz="2400">
                <a:solidFill>
                  <a:srgbClr val="FF6600"/>
                </a:solidFill>
                <a:latin typeface="+mj-lt"/>
                <a:ea typeface="ＭＳ Ｐゴシック" charset="0"/>
              </a:rPr>
              <a:t>BPCO</a:t>
            </a:r>
            <a:r>
              <a:rPr lang="fr-FR" sz="2400">
                <a:latin typeface="+mj-lt"/>
                <a:ea typeface="ＭＳ Ｐゴシック" charset="0"/>
              </a:rPr>
              <a:t>)</a:t>
            </a:r>
          </a:p>
          <a:p>
            <a:pPr lvl="1"/>
            <a:r>
              <a:rPr lang="fr-FR" sz="2400">
                <a:solidFill>
                  <a:srgbClr val="7F7F7F"/>
                </a:solidFill>
                <a:latin typeface="+mj-lt"/>
                <a:ea typeface="ＭＳ Ｐゴシック" charset="0"/>
              </a:rPr>
              <a:t>pneumonies de l'enfant et de l'adulte (rares)</a:t>
            </a:r>
          </a:p>
          <a:p>
            <a:pPr lvl="1"/>
            <a:endParaRPr lang="fr-FR" sz="2400">
              <a:solidFill>
                <a:srgbClr val="7F7F7F"/>
              </a:solidFill>
              <a:latin typeface="+mj-lt"/>
              <a:ea typeface="ＭＳ Ｐゴシック" charset="0"/>
            </a:endParaRPr>
          </a:p>
          <a:p>
            <a:r>
              <a:rPr lang="fr-FR" sz="2400" b="1">
                <a:solidFill>
                  <a:srgbClr val="FF6600"/>
                </a:solidFill>
                <a:latin typeface="+mj-lt"/>
              </a:rPr>
              <a:t>Méningites</a:t>
            </a:r>
            <a:r>
              <a:rPr lang="fr-FR" sz="2400">
                <a:latin typeface="+mj-lt"/>
              </a:rPr>
              <a:t> (souches capsulées)</a:t>
            </a:r>
          </a:p>
          <a:p>
            <a:pPr lvl="1"/>
            <a:r>
              <a:rPr lang="fr-FR" sz="2400">
                <a:latin typeface="+mj-lt"/>
                <a:ea typeface="ＭＳ Ｐゴシック" charset="0"/>
              </a:rPr>
              <a:t>entre 3 mois et 3 ans</a:t>
            </a:r>
          </a:p>
          <a:p>
            <a:pPr lvl="1"/>
            <a:r>
              <a:rPr lang="fr-FR" sz="2400">
                <a:latin typeface="+mj-lt"/>
                <a:ea typeface="ＭＳ Ｐゴシック" charset="0"/>
              </a:rPr>
              <a:t>prévenues par la </a:t>
            </a:r>
            <a:r>
              <a:rPr lang="fr-FR" sz="2400">
                <a:solidFill>
                  <a:srgbClr val="FF6600"/>
                </a:solidFill>
                <a:latin typeface="+mj-lt"/>
                <a:ea typeface="ＭＳ Ｐゴシック" charset="0"/>
              </a:rPr>
              <a:t>vaccination</a:t>
            </a:r>
          </a:p>
          <a:p>
            <a:pPr lvl="1"/>
            <a:endParaRPr lang="fr-FR" sz="2400">
              <a:solidFill>
                <a:srgbClr val="FF6600"/>
              </a:solidFill>
              <a:latin typeface="+mj-lt"/>
              <a:ea typeface="ＭＳ Ｐゴシック" charset="0"/>
            </a:endParaRPr>
          </a:p>
          <a:p>
            <a:r>
              <a:rPr lang="fr-FR" sz="2400">
                <a:latin typeface="+mj-lt"/>
              </a:rPr>
              <a:t>Conjonctivites</a:t>
            </a:r>
          </a:p>
          <a:p>
            <a:pPr marL="0" indent="0">
              <a:buNone/>
            </a:pPr>
            <a:endParaRPr lang="fr-FR" sz="2400">
              <a:solidFill>
                <a:schemeClr val="accent6"/>
              </a:solidFill>
              <a:latin typeface="+mj-lt"/>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37429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841160" cy="792088"/>
          </a:xfrm>
        </p:spPr>
        <p:txBody>
          <a:bodyPr>
            <a:normAutofit fontScale="90000"/>
          </a:bodyPr>
          <a:lstStyle/>
          <a:p>
            <a:pPr algn="l"/>
            <a:r>
              <a:rPr lang="fr-FR" sz="3600" b="1" i="1" dirty="0" err="1"/>
              <a:t>Haemophilus</a:t>
            </a:r>
            <a:r>
              <a:rPr lang="fr-FR" sz="3600" b="1" i="1" dirty="0"/>
              <a:t> </a:t>
            </a:r>
            <a:r>
              <a:rPr lang="fr-FR" sz="3600" b="1" i="1" dirty="0" err="1"/>
              <a:t>influenzae</a:t>
            </a:r>
            <a:r>
              <a:rPr lang="fr-FR" sz="3600" b="1" i="1" dirty="0"/>
              <a:t> </a:t>
            </a:r>
            <a:r>
              <a:rPr lang="fr-FR" sz="3600" b="1" dirty="0">
                <a:solidFill>
                  <a:schemeClr val="tx1">
                    <a:lumMod val="65000"/>
                    <a:lumOff val="35000"/>
                  </a:schemeClr>
                </a:solidFill>
              </a:rPr>
              <a:t>: </a:t>
            </a:r>
            <a:r>
              <a:rPr lang="en-US" sz="3200" b="1" dirty="0" err="1">
                <a:solidFill>
                  <a:srgbClr val="FF6600"/>
                </a:solidFill>
              </a:rPr>
              <a:t>Facteurs</a:t>
            </a:r>
            <a:r>
              <a:rPr lang="en-US" sz="3200" b="1" dirty="0">
                <a:solidFill>
                  <a:srgbClr val="FF6600"/>
                </a:solidFill>
              </a:rPr>
              <a:t> de </a:t>
            </a:r>
            <a:r>
              <a:rPr lang="en-US" sz="3200" b="1" dirty="0" err="1">
                <a:solidFill>
                  <a:srgbClr val="FF6600"/>
                </a:solidFill>
              </a:rPr>
              <a:t>pathogénicité</a:t>
            </a:r>
            <a:endParaRPr lang="fr-FR" sz="3600" b="1" dirty="0">
              <a:solidFill>
                <a:srgbClr val="FF6600"/>
              </a:solidFill>
            </a:endParaRPr>
          </a:p>
        </p:txBody>
      </p:sp>
      <p:sp>
        <p:nvSpPr>
          <p:cNvPr id="5" name="Espace réservé du contenu 2"/>
          <p:cNvSpPr>
            <a:spLocks noGrp="1"/>
          </p:cNvSpPr>
          <p:nvPr>
            <p:ph idx="4294967295"/>
          </p:nvPr>
        </p:nvSpPr>
        <p:spPr>
          <a:xfrm>
            <a:off x="778435" y="1772816"/>
            <a:ext cx="7889969" cy="3384377"/>
          </a:xfrm>
          <a:prstGeom prst="rect">
            <a:avLst/>
          </a:prstGeom>
        </p:spPr>
        <p:txBody>
          <a:bodyPr>
            <a:normAutofit/>
          </a:bodyPr>
          <a:lstStyle/>
          <a:p>
            <a:pPr>
              <a:lnSpc>
                <a:spcPct val="120000"/>
              </a:lnSpc>
            </a:pPr>
            <a:r>
              <a:rPr lang="fr-FR" sz="2400" b="1">
                <a:solidFill>
                  <a:srgbClr val="FF6600"/>
                </a:solidFill>
                <a:latin typeface="+mj-lt"/>
              </a:rPr>
              <a:t>Capsule anti-phagocytaire</a:t>
            </a:r>
          </a:p>
          <a:p>
            <a:pPr marL="857250" lvl="1" indent="-457200">
              <a:lnSpc>
                <a:spcPct val="120000"/>
              </a:lnSpc>
            </a:pPr>
            <a:r>
              <a:rPr lang="fr-FR" sz="2400">
                <a:solidFill>
                  <a:srgbClr val="FF6600"/>
                </a:solidFill>
                <a:latin typeface="+mj-lt"/>
              </a:rPr>
              <a:t> sérotype b</a:t>
            </a:r>
            <a:r>
              <a:rPr lang="fr-FR" sz="2400">
                <a:latin typeface="+mj-lt"/>
              </a:rPr>
              <a:t> lors des infections sévères </a:t>
            </a:r>
          </a:p>
          <a:p>
            <a:pPr marL="457200" indent="-457200">
              <a:lnSpc>
                <a:spcPct val="120000"/>
              </a:lnSpc>
            </a:pPr>
            <a:r>
              <a:rPr lang="fr-FR" sz="2400">
                <a:latin typeface="+mj-lt"/>
              </a:rPr>
              <a:t>Absence d'immunité :</a:t>
            </a:r>
          </a:p>
          <a:p>
            <a:pPr marL="857250" lvl="1" indent="-457200">
              <a:lnSpc>
                <a:spcPct val="120000"/>
              </a:lnSpc>
            </a:pPr>
            <a:r>
              <a:rPr lang="fr-FR" sz="2400">
                <a:latin typeface="+mj-lt"/>
              </a:rPr>
              <a:t>risque de méningite</a:t>
            </a:r>
          </a:p>
          <a:p>
            <a:pPr>
              <a:lnSpc>
                <a:spcPct val="120000"/>
              </a:lnSpc>
            </a:pPr>
            <a:r>
              <a:rPr lang="fr-FR" sz="2400">
                <a:latin typeface="+mj-lt"/>
              </a:rPr>
              <a:t>Infections simples : souches non capsulées</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35556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07504" y="116632"/>
            <a:ext cx="9036496" cy="792088"/>
          </a:xfrm>
        </p:spPr>
        <p:txBody>
          <a:bodyPr>
            <a:noAutofit/>
          </a:bodyPr>
          <a:lstStyle/>
          <a:p>
            <a:pPr algn="l"/>
            <a:r>
              <a:rPr lang="fr-FR" sz="3200" b="1" i="1" dirty="0" err="1"/>
              <a:t>Haemophilus</a:t>
            </a:r>
            <a:r>
              <a:rPr lang="fr-FR" sz="3200" b="1" i="1" dirty="0"/>
              <a:t> </a:t>
            </a:r>
            <a:r>
              <a:rPr lang="fr-FR" sz="3200" b="1" i="1" dirty="0" err="1"/>
              <a:t>influenzae</a:t>
            </a:r>
            <a:r>
              <a:rPr lang="fr-FR" sz="3200" b="1" i="1" dirty="0"/>
              <a:t> </a:t>
            </a:r>
            <a:r>
              <a:rPr lang="fr-FR" sz="3200" b="1" dirty="0">
                <a:solidFill>
                  <a:schemeClr val="tx1">
                    <a:lumMod val="65000"/>
                    <a:lumOff val="35000"/>
                  </a:schemeClr>
                </a:solidFill>
              </a:rPr>
              <a:t>: </a:t>
            </a:r>
            <a:r>
              <a:rPr lang="en-US" sz="3200" b="1" dirty="0">
                <a:solidFill>
                  <a:srgbClr val="FF6600"/>
                </a:solidFill>
              </a:rPr>
              <a:t>diagnostic </a:t>
            </a:r>
            <a:r>
              <a:rPr lang="en-US" sz="3200" b="1" dirty="0" err="1">
                <a:solidFill>
                  <a:srgbClr val="FF6600"/>
                </a:solidFill>
              </a:rPr>
              <a:t>bactériologique</a:t>
            </a:r>
            <a:endParaRPr lang="fr-FR" sz="3200" b="1" dirty="0">
              <a:solidFill>
                <a:srgbClr val="FF6600"/>
              </a:solidFill>
            </a:endParaRPr>
          </a:p>
        </p:txBody>
      </p:sp>
      <p:sp>
        <p:nvSpPr>
          <p:cNvPr id="5" name="Espace réservé du contenu 2"/>
          <p:cNvSpPr>
            <a:spLocks noGrp="1"/>
          </p:cNvSpPr>
          <p:nvPr>
            <p:ph idx="4294967295"/>
          </p:nvPr>
        </p:nvSpPr>
        <p:spPr>
          <a:xfrm>
            <a:off x="467544" y="1412776"/>
            <a:ext cx="8247529" cy="4372157"/>
          </a:xfrm>
          <a:prstGeom prst="rect">
            <a:avLst/>
          </a:prstGeom>
        </p:spPr>
        <p:txBody>
          <a:bodyPr>
            <a:normAutofit/>
          </a:bodyPr>
          <a:lstStyle/>
          <a:p>
            <a:r>
              <a:rPr lang="en-US" sz="2400" b="1" dirty="0" err="1">
                <a:latin typeface="+mj-lt"/>
              </a:rPr>
              <a:t>Prélèvements</a:t>
            </a:r>
            <a:r>
              <a:rPr lang="en-US" sz="2400" dirty="0">
                <a:latin typeface="+mj-lt"/>
              </a:rPr>
              <a:t> :</a:t>
            </a:r>
          </a:p>
          <a:p>
            <a:pPr lvl="1"/>
            <a:r>
              <a:rPr lang="en-US" sz="2400" dirty="0">
                <a:latin typeface="+mj-lt"/>
              </a:rPr>
              <a:t>LCR</a:t>
            </a:r>
          </a:p>
          <a:p>
            <a:pPr lvl="1"/>
            <a:r>
              <a:rPr lang="en-US" sz="2400" dirty="0" err="1">
                <a:latin typeface="+mj-lt"/>
              </a:rPr>
              <a:t>ponction</a:t>
            </a:r>
            <a:r>
              <a:rPr lang="en-US" sz="2400" dirty="0">
                <a:latin typeface="+mj-lt"/>
              </a:rPr>
              <a:t> de sinus</a:t>
            </a:r>
          </a:p>
          <a:p>
            <a:pPr lvl="1"/>
            <a:endParaRPr lang="en-US" sz="2400" dirty="0">
              <a:latin typeface="+mj-lt"/>
            </a:endParaRPr>
          </a:p>
          <a:p>
            <a:r>
              <a:rPr lang="fr-FR" sz="2400" b="1" dirty="0">
                <a:latin typeface="+mj-lt"/>
                <a:ea typeface="ＭＳ Ｐゴシック" charset="0"/>
              </a:rPr>
              <a:t>Examen direct J0 et mise en culture (J1 résultats)</a:t>
            </a:r>
          </a:p>
          <a:p>
            <a:pPr lvl="1"/>
            <a:r>
              <a:rPr lang="fr-FR" sz="2400" dirty="0">
                <a:solidFill>
                  <a:srgbClr val="7F7F7F"/>
                </a:solidFill>
                <a:latin typeface="+mj-lt"/>
                <a:ea typeface="ＭＳ Ｐゴシック" charset="0"/>
              </a:rPr>
              <a:t>besoin d'hémine</a:t>
            </a:r>
          </a:p>
          <a:p>
            <a:pPr lvl="1"/>
            <a:r>
              <a:rPr lang="fr-FR" sz="2400" dirty="0">
                <a:solidFill>
                  <a:srgbClr val="7F7F7F"/>
                </a:solidFill>
                <a:latin typeface="+mj-lt"/>
                <a:ea typeface="ＭＳ Ｐゴシック" charset="0"/>
              </a:rPr>
              <a:t>besoin de nicotinamide adénine nucléotide : NAD</a:t>
            </a:r>
          </a:p>
          <a:p>
            <a:pPr lvl="1"/>
            <a:r>
              <a:rPr lang="fr-FR" sz="2400" dirty="0">
                <a:solidFill>
                  <a:srgbClr val="7F7F7F"/>
                </a:solidFill>
                <a:latin typeface="+mj-lt"/>
                <a:ea typeface="ＭＳ Ｐゴシック" charset="0"/>
              </a:rPr>
              <a:t>d'où culture sur gélose dite au sang cuit (=chocolat)</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a:blip r:embed="rId2"/>
          <a:stretch>
            <a:fillRect/>
          </a:stretch>
        </p:blipFill>
        <p:spPr>
          <a:xfrm>
            <a:off x="5940152" y="4989934"/>
            <a:ext cx="1799998" cy="1589998"/>
          </a:xfrm>
          <a:prstGeom prst="rect">
            <a:avLst/>
          </a:prstGeom>
        </p:spPr>
      </p:pic>
    </p:spTree>
    <p:extLst>
      <p:ext uri="{BB962C8B-B14F-4D97-AF65-F5344CB8AC3E}">
        <p14:creationId xmlns:p14="http://schemas.microsoft.com/office/powerpoint/2010/main" val="236788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defRPr/>
            </a:pPr>
            <a:endParaRPr lang="fr-FR" altLang="fr-FR" sz="1200" b="1" dirty="0">
              <a:solidFill>
                <a:srgbClr val="0000FF"/>
              </a:solidFill>
            </a:endParaRPr>
          </a:p>
          <a:p>
            <a:pPr eaLnBrk="1" hangingPunct="1">
              <a:lnSpc>
                <a:spcPct val="90000"/>
              </a:lnSpc>
              <a:defRPr/>
            </a:pPr>
            <a:r>
              <a:rPr lang="fr-FR" altLang="fr-FR" sz="2800" b="1" dirty="0"/>
              <a:t>Bactéries </a:t>
            </a:r>
            <a:r>
              <a:rPr lang="fr-FR" altLang="fr-FR" sz="2800" b="1" dirty="0" err="1"/>
              <a:t>extra-cellulaires</a:t>
            </a:r>
            <a:r>
              <a:rPr lang="fr-FR" altLang="fr-FR" sz="2800" b="1" dirty="0"/>
              <a:t> </a:t>
            </a:r>
            <a:r>
              <a:rPr lang="fr-FR" altLang="fr-FR" sz="2800" dirty="0"/>
              <a:t>: Ex : méningocoque</a:t>
            </a:r>
          </a:p>
          <a:p>
            <a:pPr lvl="1">
              <a:lnSpc>
                <a:spcPct val="90000"/>
              </a:lnSpc>
              <a:defRPr/>
            </a:pPr>
            <a:r>
              <a:rPr lang="fr-FR" altLang="fr-FR" sz="2400" dirty="0"/>
              <a:t>Bactériémie</a:t>
            </a:r>
          </a:p>
          <a:p>
            <a:pPr lvl="1">
              <a:lnSpc>
                <a:spcPct val="90000"/>
              </a:lnSpc>
              <a:defRPr/>
            </a:pPr>
            <a:r>
              <a:rPr lang="fr-FR" altLang="fr-FR" sz="2400" dirty="0"/>
              <a:t>Adhésion aux cellules endothéliales</a:t>
            </a:r>
          </a:p>
          <a:p>
            <a:pPr lvl="1">
              <a:lnSpc>
                <a:spcPct val="90000"/>
              </a:lnSpc>
              <a:defRPr/>
            </a:pPr>
            <a:r>
              <a:rPr lang="fr-FR" altLang="fr-FR" sz="2400" dirty="0"/>
              <a:t>Ouverture des jonctions serrées</a:t>
            </a:r>
          </a:p>
          <a:p>
            <a:pPr lvl="1">
              <a:lnSpc>
                <a:spcPct val="90000"/>
              </a:lnSpc>
              <a:defRPr/>
            </a:pPr>
            <a:r>
              <a:rPr lang="fr-FR" altLang="fr-FR" sz="2400" dirty="0"/>
              <a:t>Passage des bactéries dans l’espace péri-cellulaire</a:t>
            </a:r>
          </a:p>
          <a:p>
            <a:pPr lvl="1">
              <a:lnSpc>
                <a:spcPct val="90000"/>
              </a:lnSpc>
              <a:defRPr/>
            </a:pPr>
            <a:endParaRPr lang="fr-FR" altLang="fr-FR" dirty="0"/>
          </a:p>
          <a:p>
            <a:pPr lvl="2" eaLnBrk="1" hangingPunct="1">
              <a:lnSpc>
                <a:spcPct val="90000"/>
              </a:lnSpc>
              <a:defRPr/>
            </a:pPr>
            <a:endParaRPr lang="fr-FR" altLang="fr-FR" sz="2800" b="1" u="sng" dirty="0"/>
          </a:p>
          <a:p>
            <a:pPr lvl="1" eaLnBrk="1" hangingPunct="1">
              <a:lnSpc>
                <a:spcPct val="90000"/>
              </a:lnSpc>
              <a:defRPr/>
            </a:pPr>
            <a:endParaRPr lang="fr-FR" altLang="fr-FR" sz="1800" dirty="0"/>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fontAlgn="auto" hangingPunct="1">
              <a:spcAft>
                <a:spcPts val="0"/>
              </a:spcAft>
              <a:defRPr/>
            </a:pPr>
            <a:r>
              <a:rPr lang="fr-FR" sz="3200" b="1" dirty="0">
                <a:solidFill>
                  <a:srgbClr val="FF6600"/>
                </a:solidFill>
                <a:cs typeface="Arial" pitchFamily="34" charset="0"/>
              </a:rPr>
              <a:t>Passage de la barrière hémato-encéphalique </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ZoneTexte 2"/>
          <p:cNvSpPr txBox="1"/>
          <p:nvPr/>
        </p:nvSpPr>
        <p:spPr>
          <a:xfrm>
            <a:off x="6046063" y="6444044"/>
            <a:ext cx="3062441" cy="369332"/>
          </a:xfrm>
          <a:prstGeom prst="rect">
            <a:avLst/>
          </a:prstGeom>
          <a:solidFill>
            <a:schemeClr val="bg1"/>
          </a:solidFill>
        </p:spPr>
        <p:txBody>
          <a:bodyPr wrap="none" rtlCol="0">
            <a:spAutoFit/>
          </a:bodyPr>
          <a:lstStyle/>
          <a:p>
            <a:r>
              <a:rPr lang="fr-FR" dirty="0"/>
              <a:t>Nature </a:t>
            </a:r>
            <a:r>
              <a:rPr lang="fr-FR" dirty="0" err="1"/>
              <a:t>Reviews</a:t>
            </a:r>
            <a:r>
              <a:rPr lang="fr-FR" dirty="0"/>
              <a:t> </a:t>
            </a:r>
            <a:r>
              <a:rPr lang="fr-FR" dirty="0" err="1"/>
              <a:t>Microbio</a:t>
            </a:r>
            <a:r>
              <a:rPr lang="fr-FR" dirty="0"/>
              <a:t> 2017</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1520" y="3068960"/>
            <a:ext cx="8737937" cy="2808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Flèche droite 9"/>
          <p:cNvSpPr/>
          <p:nvPr/>
        </p:nvSpPr>
        <p:spPr>
          <a:xfrm rot="5400000">
            <a:off x="7934678" y="4551092"/>
            <a:ext cx="2088233" cy="27609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8540764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0" y="116632"/>
            <a:ext cx="9144000" cy="792088"/>
          </a:xfrm>
        </p:spPr>
        <p:txBody>
          <a:bodyPr>
            <a:normAutofit/>
          </a:bodyPr>
          <a:lstStyle/>
          <a:p>
            <a:pPr algn="l"/>
            <a:r>
              <a:rPr lang="fr-FR" sz="3200" b="1" i="1" dirty="0" err="1"/>
              <a:t>Haemophilus</a:t>
            </a:r>
            <a:r>
              <a:rPr lang="fr-FR" sz="3200" b="1" i="1" dirty="0"/>
              <a:t> </a:t>
            </a:r>
            <a:r>
              <a:rPr lang="fr-FR" sz="3200" b="1" i="1" dirty="0" err="1"/>
              <a:t>influenzae</a:t>
            </a:r>
            <a:r>
              <a:rPr lang="fr-FR" sz="3200" b="1" i="1" dirty="0"/>
              <a:t> </a:t>
            </a:r>
            <a:r>
              <a:rPr lang="fr-FR" sz="3200" b="1" dirty="0"/>
              <a:t>: </a:t>
            </a:r>
            <a:r>
              <a:rPr lang="en-US" sz="3200" b="1" dirty="0">
                <a:solidFill>
                  <a:srgbClr val="FF6600"/>
                </a:solidFill>
              </a:rPr>
              <a:t>diagnostic </a:t>
            </a:r>
            <a:r>
              <a:rPr lang="en-US" sz="3200" b="1" dirty="0" err="1">
                <a:solidFill>
                  <a:srgbClr val="FF6600"/>
                </a:solidFill>
              </a:rPr>
              <a:t>bactériologique</a:t>
            </a:r>
            <a:endParaRPr lang="fr-FR" sz="3200" b="1" dirty="0">
              <a:solidFill>
                <a:srgbClr val="FF6600"/>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5" name="Picture 4" descr="Haemoph gram"/>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76325" y="2136775"/>
            <a:ext cx="404211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Haemoph gélos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59295" y="1698903"/>
            <a:ext cx="3307042" cy="302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1150471" y="4797152"/>
            <a:ext cx="3571555" cy="461665"/>
          </a:xfrm>
          <a:prstGeom prst="rect">
            <a:avLst/>
          </a:prstGeom>
          <a:noFill/>
        </p:spPr>
        <p:txBody>
          <a:bodyPr wrap="none" rtlCol="0">
            <a:spAutoFit/>
          </a:bodyPr>
          <a:lstStyle/>
          <a:p>
            <a:r>
              <a:rPr lang="fr-FR" sz="2400" dirty="0"/>
              <a:t>Petits bacilles Gram négatif</a:t>
            </a:r>
          </a:p>
        </p:txBody>
      </p:sp>
      <p:sp>
        <p:nvSpPr>
          <p:cNvPr id="3" name="ZoneTexte 2"/>
          <p:cNvSpPr txBox="1"/>
          <p:nvPr/>
        </p:nvSpPr>
        <p:spPr>
          <a:xfrm>
            <a:off x="5292080" y="4797152"/>
            <a:ext cx="3620808" cy="830997"/>
          </a:xfrm>
          <a:prstGeom prst="rect">
            <a:avLst/>
          </a:prstGeom>
          <a:noFill/>
        </p:spPr>
        <p:txBody>
          <a:bodyPr wrap="square" rtlCol="0">
            <a:spAutoFit/>
          </a:bodyPr>
          <a:lstStyle/>
          <a:p>
            <a:r>
              <a:rPr lang="fr-FR" sz="2400" dirty="0"/>
              <a:t>Culture sur milieu gélosé dit au chocolat</a:t>
            </a:r>
          </a:p>
        </p:txBody>
      </p:sp>
    </p:spTree>
    <p:extLst>
      <p:ext uri="{BB962C8B-B14F-4D97-AF65-F5344CB8AC3E}">
        <p14:creationId xmlns:p14="http://schemas.microsoft.com/office/powerpoint/2010/main" val="35233182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841160" cy="792088"/>
          </a:xfrm>
        </p:spPr>
        <p:txBody>
          <a:bodyPr>
            <a:normAutofit/>
          </a:bodyPr>
          <a:lstStyle/>
          <a:p>
            <a:pPr algn="l"/>
            <a:r>
              <a:rPr lang="fr-FR" sz="3200" b="1" i="1" dirty="0" err="1"/>
              <a:t>Haemophilus</a:t>
            </a:r>
            <a:r>
              <a:rPr lang="fr-FR" sz="3200" b="1" i="1" dirty="0"/>
              <a:t> </a:t>
            </a:r>
            <a:r>
              <a:rPr lang="fr-FR" sz="3200" b="1" i="1" dirty="0" err="1"/>
              <a:t>influenzae</a:t>
            </a:r>
            <a:r>
              <a:rPr lang="fr-FR" sz="3200" b="1" i="1" dirty="0"/>
              <a:t> </a:t>
            </a:r>
            <a:r>
              <a:rPr lang="fr-FR" sz="3200" b="1" dirty="0"/>
              <a:t>: </a:t>
            </a:r>
            <a:r>
              <a:rPr lang="en-US" sz="3200" b="1" dirty="0" err="1">
                <a:solidFill>
                  <a:srgbClr val="FF6600"/>
                </a:solidFill>
              </a:rPr>
              <a:t>traitement</a:t>
            </a:r>
            <a:r>
              <a:rPr lang="en-US" sz="3200" b="1" dirty="0">
                <a:solidFill>
                  <a:srgbClr val="FF6600"/>
                </a:solidFill>
              </a:rPr>
              <a:t> </a:t>
            </a:r>
            <a:r>
              <a:rPr lang="en-US" sz="3200" b="1" dirty="0" err="1">
                <a:solidFill>
                  <a:srgbClr val="FF6600"/>
                </a:solidFill>
              </a:rPr>
              <a:t>curatif</a:t>
            </a:r>
            <a:endParaRPr lang="fr-FR" sz="3200" b="1" dirty="0">
              <a:solidFill>
                <a:srgbClr val="FF6600"/>
              </a:solidFill>
            </a:endParaRPr>
          </a:p>
        </p:txBody>
      </p:sp>
      <p:sp>
        <p:nvSpPr>
          <p:cNvPr id="5" name="Espace réservé du contenu 2"/>
          <p:cNvSpPr>
            <a:spLocks noGrp="1"/>
          </p:cNvSpPr>
          <p:nvPr>
            <p:ph idx="4294967295"/>
          </p:nvPr>
        </p:nvSpPr>
        <p:spPr>
          <a:xfrm>
            <a:off x="611560" y="1484783"/>
            <a:ext cx="8208912" cy="3816425"/>
          </a:xfrm>
          <a:prstGeom prst="rect">
            <a:avLst/>
          </a:prstGeom>
        </p:spPr>
        <p:txBody>
          <a:bodyPr>
            <a:normAutofit/>
          </a:bodyPr>
          <a:lstStyle/>
          <a:p>
            <a:pPr>
              <a:lnSpc>
                <a:spcPct val="150000"/>
              </a:lnSpc>
            </a:pPr>
            <a:r>
              <a:rPr lang="fr-FR" sz="2400" dirty="0">
                <a:latin typeface="+mj-lt"/>
                <a:cs typeface="Arial"/>
                <a:sym typeface="Symbol" charset="0"/>
              </a:rPr>
              <a:t>Amoxicilline, mais :</a:t>
            </a:r>
          </a:p>
          <a:p>
            <a:pPr>
              <a:lnSpc>
                <a:spcPct val="150000"/>
              </a:lnSpc>
            </a:pPr>
            <a:r>
              <a:rPr lang="fr-FR" sz="2400" dirty="0">
                <a:latin typeface="+mj-lt"/>
                <a:sym typeface="Symbol" charset="0"/>
              </a:rPr>
              <a:t></a:t>
            </a:r>
            <a:r>
              <a:rPr lang="fr-FR" sz="2400" dirty="0">
                <a:latin typeface="+mj-lt"/>
              </a:rPr>
              <a:t>-</a:t>
            </a:r>
            <a:r>
              <a:rPr lang="fr-FR" sz="2400" dirty="0" err="1">
                <a:latin typeface="+mj-lt"/>
              </a:rPr>
              <a:t>lactamase</a:t>
            </a:r>
            <a:r>
              <a:rPr lang="fr-FR" sz="2400" dirty="0">
                <a:latin typeface="+mj-lt"/>
              </a:rPr>
              <a:t> fréquemment détectée (40%), d'où : </a:t>
            </a:r>
          </a:p>
          <a:p>
            <a:pPr lvl="1">
              <a:lnSpc>
                <a:spcPct val="150000"/>
              </a:lnSpc>
            </a:pPr>
            <a:r>
              <a:rPr lang="fr-FR" sz="2400" b="1" dirty="0">
                <a:solidFill>
                  <a:srgbClr val="FF6600"/>
                </a:solidFill>
                <a:latin typeface="+mj-lt"/>
              </a:rPr>
              <a:t>Infections respiratoires </a:t>
            </a:r>
            <a:r>
              <a:rPr lang="fr-FR" sz="2400" dirty="0">
                <a:latin typeface="+mj-lt"/>
              </a:rPr>
              <a:t>: amoxicilline + acide clavulanique</a:t>
            </a:r>
            <a:r>
              <a:rPr lang="fr-FR" sz="2400" b="1" dirty="0">
                <a:latin typeface="+mj-lt"/>
              </a:rPr>
              <a:t> </a:t>
            </a:r>
            <a:r>
              <a:rPr lang="fr-FR" sz="2400" dirty="0">
                <a:latin typeface="+mj-lt"/>
              </a:rPr>
              <a:t>(Augmentin®)</a:t>
            </a:r>
          </a:p>
          <a:p>
            <a:pPr lvl="1">
              <a:lnSpc>
                <a:spcPct val="150000"/>
              </a:lnSpc>
            </a:pPr>
            <a:r>
              <a:rPr lang="fr-FR" sz="2400" b="1" dirty="0">
                <a:solidFill>
                  <a:srgbClr val="FF6600"/>
                </a:solidFill>
                <a:latin typeface="+mj-lt"/>
              </a:rPr>
              <a:t>Si méningite:  céphalosporine de 3°G</a:t>
            </a:r>
          </a:p>
          <a:p>
            <a:pPr lvl="2">
              <a:lnSpc>
                <a:spcPct val="150000"/>
              </a:lnSpc>
            </a:pPr>
            <a:r>
              <a:rPr lang="fr-FR" dirty="0" err="1">
                <a:latin typeface="+mj-lt"/>
              </a:rPr>
              <a:t>ceftriaxone</a:t>
            </a:r>
            <a:r>
              <a:rPr lang="fr-FR" dirty="0">
                <a:latin typeface="+mj-lt"/>
              </a:rPr>
              <a:t> = </a:t>
            </a:r>
            <a:r>
              <a:rPr lang="fr-FR" dirty="0" err="1">
                <a:latin typeface="+mj-lt"/>
              </a:rPr>
              <a:t>Rocéphine</a:t>
            </a:r>
            <a:r>
              <a:rPr lang="fr-FR" dirty="0">
                <a:latin typeface="+mj-lt"/>
              </a:rPr>
              <a:t>®</a:t>
            </a:r>
            <a:endParaRPr lang="en-US" dirty="0">
              <a:latin typeface="+mj-lt"/>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00356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841160" cy="792088"/>
          </a:xfrm>
        </p:spPr>
        <p:txBody>
          <a:bodyPr>
            <a:normAutofit/>
          </a:bodyPr>
          <a:lstStyle/>
          <a:p>
            <a:pPr algn="l"/>
            <a:r>
              <a:rPr lang="fr-FR" sz="3200" b="1" i="1" dirty="0" err="1"/>
              <a:t>Haemophilus</a:t>
            </a:r>
            <a:r>
              <a:rPr lang="fr-FR" sz="3200" b="1" i="1" dirty="0"/>
              <a:t> </a:t>
            </a:r>
            <a:r>
              <a:rPr lang="fr-FR" sz="3200" b="1" i="1" dirty="0" err="1"/>
              <a:t>influenzae</a:t>
            </a:r>
            <a:r>
              <a:rPr lang="fr-FR" sz="3200" b="1" i="1" dirty="0"/>
              <a:t> </a:t>
            </a:r>
            <a:r>
              <a:rPr lang="fr-FR" sz="3200" b="1" dirty="0"/>
              <a:t>: </a:t>
            </a:r>
            <a:r>
              <a:rPr lang="en-US" sz="3200" b="1" dirty="0" err="1">
                <a:solidFill>
                  <a:srgbClr val="FF6600"/>
                </a:solidFill>
              </a:rPr>
              <a:t>Prévention</a:t>
            </a:r>
            <a:endParaRPr lang="fr-FR" sz="3200" b="1" dirty="0">
              <a:solidFill>
                <a:srgbClr val="FF6600"/>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a:extLst>
              <a:ext uri="{FF2B5EF4-FFF2-40B4-BE49-F238E27FC236}">
                <a16:creationId xmlns:a16="http://schemas.microsoft.com/office/drawing/2014/main" id="{D5C73DFD-9AD3-084A-8E95-457A19671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8184" y="2204865"/>
            <a:ext cx="1420000" cy="1440000"/>
          </a:xfrm>
          <a:prstGeom prst="rect">
            <a:avLst/>
          </a:prstGeom>
        </p:spPr>
      </p:pic>
      <p:sp>
        <p:nvSpPr>
          <p:cNvPr id="5" name="Espace réservé du contenu 2"/>
          <p:cNvSpPr>
            <a:spLocks noGrp="1"/>
          </p:cNvSpPr>
          <p:nvPr>
            <p:ph idx="4294967295"/>
          </p:nvPr>
        </p:nvSpPr>
        <p:spPr>
          <a:xfrm>
            <a:off x="323528" y="836712"/>
            <a:ext cx="8136904" cy="1368153"/>
          </a:xfrm>
          <a:prstGeom prst="rect">
            <a:avLst/>
          </a:prstGeom>
          <a:solidFill>
            <a:schemeClr val="bg1"/>
          </a:solidFill>
        </p:spPr>
        <p:txBody>
          <a:bodyPr>
            <a:noAutofit/>
          </a:bodyPr>
          <a:lstStyle/>
          <a:p>
            <a:r>
              <a:rPr lang="fr-FR" sz="2400" dirty="0">
                <a:latin typeface="+mj-lt"/>
              </a:rPr>
              <a:t>Vaccin avec la capsule b : introduction en 1993</a:t>
            </a:r>
          </a:p>
          <a:p>
            <a:r>
              <a:rPr lang="fr-FR" sz="2400" dirty="0">
                <a:latin typeface="+mj-lt"/>
              </a:rPr>
              <a:t>voir calendrier vaccinal : vaccination obligatoire</a:t>
            </a:r>
          </a:p>
          <a:p>
            <a:r>
              <a:rPr lang="fr-FR" sz="2400" dirty="0">
                <a:latin typeface="+mj-lt"/>
              </a:rPr>
              <a:t>Augmentation des cas d’infections invasives post- COVID</a:t>
            </a:r>
          </a:p>
        </p:txBody>
      </p:sp>
      <p:pic>
        <p:nvPicPr>
          <p:cNvPr id="6" name="Image 5" descr="Une image contenant texte, Police, capture d’écran, Graphique&#10;&#10;Le contenu généré par l’IA peut être incorrect.">
            <a:extLst>
              <a:ext uri="{FF2B5EF4-FFF2-40B4-BE49-F238E27FC236}">
                <a16:creationId xmlns:a16="http://schemas.microsoft.com/office/drawing/2014/main" id="{48ADB73F-5BD4-7189-1B8C-C08F3CA2692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71742" y="2204865"/>
            <a:ext cx="1433364" cy="1440000"/>
          </a:xfrm>
          <a:prstGeom prst="rect">
            <a:avLst/>
          </a:prstGeom>
        </p:spPr>
      </p:pic>
      <p:pic>
        <p:nvPicPr>
          <p:cNvPr id="10" name="Image 9" descr="Une image contenant texte, ligne, Tracé, diagramme&#10;&#10;Le contenu généré par l’IA peut être incorrect.">
            <a:extLst>
              <a:ext uri="{FF2B5EF4-FFF2-40B4-BE49-F238E27FC236}">
                <a16:creationId xmlns:a16="http://schemas.microsoft.com/office/drawing/2014/main" id="{E69EB9F4-A77A-A622-C21B-1BB034759C8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7504" y="2132854"/>
            <a:ext cx="6084000" cy="3398738"/>
          </a:xfrm>
          <a:prstGeom prst="rect">
            <a:avLst/>
          </a:prstGeom>
        </p:spPr>
      </p:pic>
      <p:pic>
        <p:nvPicPr>
          <p:cNvPr id="12" name="Image 11" descr="Une image contenant symbole, Police, texte, logo&#10;&#10;Le contenu généré par l’IA peut être incorrect.">
            <a:extLst>
              <a:ext uri="{FF2B5EF4-FFF2-40B4-BE49-F238E27FC236}">
                <a16:creationId xmlns:a16="http://schemas.microsoft.com/office/drawing/2014/main" id="{7C4DB6F7-7031-B2DF-0F31-91007B23644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49859" y="4624041"/>
            <a:ext cx="1955800" cy="609600"/>
          </a:xfrm>
          <a:prstGeom prst="rect">
            <a:avLst/>
          </a:prstGeom>
        </p:spPr>
      </p:pic>
      <p:pic>
        <p:nvPicPr>
          <p:cNvPr id="14" name="Image 13">
            <a:extLst>
              <a:ext uri="{FF2B5EF4-FFF2-40B4-BE49-F238E27FC236}">
                <a16:creationId xmlns:a16="http://schemas.microsoft.com/office/drawing/2014/main" id="{C6F446B4-B3B9-B1DC-B63F-CE52A6E472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220" y="5531592"/>
            <a:ext cx="7772400" cy="440540"/>
          </a:xfrm>
          <a:prstGeom prst="rect">
            <a:avLst/>
          </a:prstGeom>
        </p:spPr>
      </p:pic>
    </p:spTree>
    <p:extLst>
      <p:ext uri="{BB962C8B-B14F-4D97-AF65-F5344CB8AC3E}">
        <p14:creationId xmlns:p14="http://schemas.microsoft.com/office/powerpoint/2010/main" val="10392318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600" dirty="0">
                <a:solidFill>
                  <a:srgbClr val="FF6600"/>
                </a:solidFill>
                <a:ea typeface="+mj-ea"/>
                <a:cs typeface="+mj-cs"/>
              </a:rPr>
              <a:t>A RETENIR : </a:t>
            </a:r>
            <a:r>
              <a:rPr lang="fr-FR" sz="3600" b="1" i="1" dirty="0" err="1">
                <a:solidFill>
                  <a:srgbClr val="FF6600"/>
                </a:solidFill>
                <a:ea typeface="+mj-ea"/>
                <a:cs typeface="+mj-cs"/>
              </a:rPr>
              <a:t>Haemophilus</a:t>
            </a:r>
            <a:r>
              <a:rPr lang="fr-FR" sz="3600" b="1" i="1" dirty="0">
                <a:solidFill>
                  <a:srgbClr val="FF6600"/>
                </a:solidFill>
                <a:ea typeface="+mj-ea"/>
                <a:cs typeface="+mj-cs"/>
              </a:rPr>
              <a:t> </a:t>
            </a:r>
            <a:r>
              <a:rPr lang="fr-FR" sz="3600" b="1" i="1" dirty="0" err="1">
                <a:solidFill>
                  <a:srgbClr val="FF6600"/>
                </a:solidFill>
                <a:ea typeface="+mj-ea"/>
                <a:cs typeface="+mj-cs"/>
              </a:rPr>
              <a:t>influenzae</a:t>
            </a:r>
            <a:endParaRPr lang="fr-FR" sz="3600" b="1" i="1" dirty="0">
              <a:solidFill>
                <a:srgbClr val="FF6600"/>
              </a:solidFill>
              <a:ea typeface="+mj-ea"/>
              <a:cs typeface="+mj-cs"/>
            </a:endParaRPr>
          </a:p>
        </p:txBody>
      </p:sp>
      <p:sp>
        <p:nvSpPr>
          <p:cNvPr id="6" name="Espace réservé du contenu 2"/>
          <p:cNvSpPr>
            <a:spLocks noGrp="1"/>
          </p:cNvSpPr>
          <p:nvPr>
            <p:ph idx="4294967295"/>
          </p:nvPr>
        </p:nvSpPr>
        <p:spPr>
          <a:xfrm>
            <a:off x="323476" y="1360487"/>
            <a:ext cx="8839999" cy="5113337"/>
          </a:xfrm>
        </p:spPr>
        <p:txBody>
          <a:bodyPr rtlCol="0">
            <a:noAutofit/>
          </a:bodyPr>
          <a:lstStyle/>
          <a:p>
            <a:pPr>
              <a:buClr>
                <a:schemeClr val="accent6"/>
              </a:buClr>
              <a:buFont typeface="Courier New" pitchFamily="49" charset="0"/>
              <a:buChar char="o"/>
              <a:defRPr/>
            </a:pPr>
            <a:r>
              <a:rPr lang="fr-FR" sz="2400" i="1" dirty="0" err="1"/>
              <a:t>Haemophilus</a:t>
            </a:r>
            <a:r>
              <a:rPr lang="fr-FR" sz="2400" i="1" dirty="0"/>
              <a:t> </a:t>
            </a:r>
            <a:r>
              <a:rPr lang="fr-FR" sz="2400" i="1" dirty="0" err="1"/>
              <a:t>influenzae</a:t>
            </a:r>
            <a:r>
              <a:rPr lang="fr-FR" sz="2400" dirty="0"/>
              <a:t> : petits bacilles Gram négatif :</a:t>
            </a:r>
          </a:p>
          <a:p>
            <a:pPr lvl="1">
              <a:buClr>
                <a:schemeClr val="accent6"/>
              </a:buClr>
              <a:buFont typeface="Courier New" pitchFamily="49" charset="0"/>
              <a:buChar char="o"/>
              <a:defRPr/>
            </a:pPr>
            <a:r>
              <a:rPr lang="fr-FR" sz="2400" dirty="0"/>
              <a:t>des </a:t>
            </a:r>
            <a:r>
              <a:rPr lang="fr-FR" sz="2400" dirty="0">
                <a:solidFill>
                  <a:srgbClr val="FF6600"/>
                </a:solidFill>
              </a:rPr>
              <a:t>infections ORL de l'enfant </a:t>
            </a:r>
            <a:r>
              <a:rPr lang="fr-FR" sz="2400" dirty="0"/>
              <a:t>: otites, sinusites, </a:t>
            </a:r>
          </a:p>
          <a:p>
            <a:pPr lvl="2">
              <a:buClr>
                <a:schemeClr val="accent6"/>
              </a:buClr>
              <a:buFont typeface="Courier New" pitchFamily="49" charset="0"/>
              <a:buChar char="o"/>
              <a:defRPr/>
            </a:pPr>
            <a:r>
              <a:rPr lang="fr-FR" dirty="0"/>
              <a:t>habituellement traitées par amoxicilline</a:t>
            </a:r>
          </a:p>
          <a:p>
            <a:pPr lvl="2">
              <a:buClr>
                <a:schemeClr val="accent6"/>
              </a:buClr>
              <a:buFont typeface="Courier New" pitchFamily="49" charset="0"/>
              <a:buChar char="o"/>
              <a:defRPr/>
            </a:pPr>
            <a:r>
              <a:rPr lang="fr-FR" dirty="0"/>
              <a:t>en cas de production de béta-</a:t>
            </a:r>
            <a:r>
              <a:rPr lang="fr-FR" dirty="0" err="1"/>
              <a:t>lactamase</a:t>
            </a:r>
            <a:r>
              <a:rPr lang="fr-FR" dirty="0"/>
              <a:t>, par Augmentin® (amoxicilline + acide clavulanique)</a:t>
            </a:r>
          </a:p>
          <a:p>
            <a:pPr lvl="2">
              <a:buClr>
                <a:schemeClr val="accent6"/>
              </a:buClr>
              <a:buFont typeface="Courier New" pitchFamily="49" charset="0"/>
              <a:buChar char="o"/>
              <a:defRPr/>
            </a:pPr>
            <a:endParaRPr lang="fr-FR" dirty="0"/>
          </a:p>
          <a:p>
            <a:pPr lvl="1">
              <a:buClr>
                <a:schemeClr val="accent6"/>
              </a:buClr>
              <a:buFont typeface="Courier New" pitchFamily="49" charset="0"/>
              <a:buChar char="o"/>
              <a:defRPr/>
            </a:pPr>
            <a:r>
              <a:rPr lang="fr-FR" sz="2400" dirty="0"/>
              <a:t>des </a:t>
            </a:r>
            <a:r>
              <a:rPr lang="fr-FR" sz="2400" b="1" dirty="0">
                <a:solidFill>
                  <a:srgbClr val="FF6600"/>
                </a:solidFill>
              </a:rPr>
              <a:t>méningites</a:t>
            </a:r>
            <a:r>
              <a:rPr lang="fr-FR" sz="2400" dirty="0"/>
              <a:t> de l'enfant, prévenues par la vaccination : </a:t>
            </a:r>
            <a:r>
              <a:rPr lang="fr-FR" sz="2400" b="1" dirty="0">
                <a:solidFill>
                  <a:srgbClr val="FF6600"/>
                </a:solidFill>
              </a:rPr>
              <a:t>souche capsulée </a:t>
            </a:r>
            <a:r>
              <a:rPr lang="fr-FR" sz="2400" b="1" dirty="0" err="1">
                <a:solidFill>
                  <a:srgbClr val="FF6600"/>
                </a:solidFill>
              </a:rPr>
              <a:t>Ib</a:t>
            </a:r>
            <a:endParaRPr lang="fr-FR" sz="2400" b="1" dirty="0">
              <a:solidFill>
                <a:srgbClr val="FF6600"/>
              </a:solidFill>
            </a:endParaRPr>
          </a:p>
          <a:p>
            <a:pPr lvl="2">
              <a:buClr>
                <a:schemeClr val="accent6"/>
              </a:buClr>
              <a:buFont typeface="Courier New" pitchFamily="49" charset="0"/>
              <a:buChar char="o"/>
              <a:defRPr/>
            </a:pPr>
            <a:r>
              <a:rPr lang="fr-FR" dirty="0"/>
              <a:t>Prévalence des cas d’infections invasives à </a:t>
            </a:r>
            <a:r>
              <a:rPr lang="fr-FR" dirty="0" err="1"/>
              <a:t>Ib</a:t>
            </a:r>
            <a:r>
              <a:rPr lang="fr-FR" dirty="0"/>
              <a:t> :</a:t>
            </a:r>
          </a:p>
          <a:p>
            <a:pPr lvl="2">
              <a:buClr>
                <a:schemeClr val="accent6"/>
              </a:buClr>
              <a:buFont typeface="Courier New" pitchFamily="49" charset="0"/>
              <a:buChar char="o"/>
              <a:defRPr/>
            </a:pPr>
            <a:r>
              <a:rPr lang="fr-FR" dirty="0"/>
              <a:t>traitement :</a:t>
            </a:r>
            <a:r>
              <a:rPr lang="fr-FR" dirty="0">
                <a:solidFill>
                  <a:srgbClr val="FF6600"/>
                </a:solidFill>
              </a:rPr>
              <a:t> </a:t>
            </a:r>
            <a:r>
              <a:rPr lang="fr-FR" b="1" dirty="0">
                <a:solidFill>
                  <a:srgbClr val="FF6600"/>
                </a:solidFill>
              </a:rPr>
              <a:t>C3G</a:t>
            </a:r>
          </a:p>
        </p:txBody>
      </p:sp>
      <p:cxnSp>
        <p:nvCxnSpPr>
          <p:cNvPr id="11" name="Connecteur droit 10"/>
          <p:cNvCxnSpPr/>
          <p:nvPr/>
        </p:nvCxnSpPr>
        <p:spPr>
          <a:xfrm>
            <a:off x="395536" y="77470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11760" y="6029325"/>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759825"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334963"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22887" name="Picture 3" descr="D:\Donnée 2\Monique\Appels à projets 2012-2013\Diaporama LYON EST\a-reteni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 1">
            <a:extLst>
              <a:ext uri="{FF2B5EF4-FFF2-40B4-BE49-F238E27FC236}">
                <a16:creationId xmlns:a16="http://schemas.microsoft.com/office/drawing/2014/main" id="{1A022C68-A9CD-B374-1F69-F019AA035A1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15575" y="5229360"/>
            <a:ext cx="1420000" cy="1440000"/>
          </a:xfrm>
          <a:prstGeom prst="rect">
            <a:avLst/>
          </a:prstGeom>
        </p:spPr>
      </p:pic>
      <p:pic>
        <p:nvPicPr>
          <p:cNvPr id="3" name="Image 2" descr="Une image contenant texte, Police, capture d’écran, Graphique&#10;&#10;Le contenu généré par l’IA peut être incorrect.">
            <a:extLst>
              <a:ext uri="{FF2B5EF4-FFF2-40B4-BE49-F238E27FC236}">
                <a16:creationId xmlns:a16="http://schemas.microsoft.com/office/drawing/2014/main" id="{FEC30B2B-67EF-F73F-099E-4D0CB8308D9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9133" y="5229360"/>
            <a:ext cx="1433364" cy="1440000"/>
          </a:xfrm>
          <a:prstGeom prst="rect">
            <a:avLst/>
          </a:prstGeom>
        </p:spPr>
      </p:pic>
    </p:spTree>
    <p:extLst>
      <p:ext uri="{BB962C8B-B14F-4D97-AF65-F5344CB8AC3E}">
        <p14:creationId xmlns:p14="http://schemas.microsoft.com/office/powerpoint/2010/main" val="21584846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ctrTitle"/>
          </p:nvPr>
        </p:nvSpPr>
        <p:spPr/>
        <p:txBody>
          <a:bodyPr/>
          <a:lstStyle/>
          <a:p>
            <a:r>
              <a:rPr lang="fr-FR" i="1" dirty="0" err="1">
                <a:solidFill>
                  <a:srgbClr val="FF6600"/>
                </a:solidFill>
              </a:rPr>
              <a:t>Neisseria</a:t>
            </a:r>
            <a:r>
              <a:rPr lang="fr-FR" i="1" dirty="0">
                <a:solidFill>
                  <a:srgbClr val="FF6600"/>
                </a:solidFill>
              </a:rPr>
              <a:t> </a:t>
            </a:r>
            <a:r>
              <a:rPr lang="fr-FR" i="1" dirty="0" err="1">
                <a:solidFill>
                  <a:srgbClr val="FF6600"/>
                </a:solidFill>
              </a:rPr>
              <a:t>meningitidis</a:t>
            </a:r>
            <a:endParaRPr lang="fr-FR" i="1" dirty="0">
              <a:solidFill>
                <a:srgbClr val="FF6600"/>
              </a:solidFill>
            </a:endParaRPr>
          </a:p>
        </p:txBody>
      </p:sp>
      <p:sp>
        <p:nvSpPr>
          <p:cNvPr id="6" name="Sous-titre 5"/>
          <p:cNvSpPr>
            <a:spLocks noGrp="1"/>
          </p:cNvSpPr>
          <p:nvPr>
            <p:ph type="subTitle" idx="1"/>
          </p:nvPr>
        </p:nvSpPr>
        <p:spPr/>
        <p:txBody>
          <a:bodyPr/>
          <a:lstStyle/>
          <a:p>
            <a:r>
              <a:rPr lang="fr-FR" dirty="0"/>
              <a:t>= le méningocoque</a:t>
            </a:r>
          </a:p>
        </p:txBody>
      </p:sp>
    </p:spTree>
    <p:extLst>
      <p:ext uri="{BB962C8B-B14F-4D97-AF65-F5344CB8AC3E}">
        <p14:creationId xmlns:p14="http://schemas.microsoft.com/office/powerpoint/2010/main" val="900260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44624"/>
            <a:ext cx="8229600" cy="792088"/>
          </a:xfrm>
        </p:spPr>
        <p:txBody>
          <a:bodyPr>
            <a:normAutofit fontScale="90000"/>
          </a:bodyPr>
          <a:lstStyle/>
          <a:p>
            <a:pPr algn="l"/>
            <a:r>
              <a:rPr lang="fr-FR" sz="3600" b="1" dirty="0">
                <a:solidFill>
                  <a:srgbClr val="FF6600"/>
                </a:solidFill>
              </a:rPr>
              <a:t>Epidémiologie des infections à </a:t>
            </a:r>
            <a:r>
              <a:rPr lang="fr-FR" sz="3600" b="1" i="1" dirty="0">
                <a:solidFill>
                  <a:srgbClr val="FF6600"/>
                </a:solidFill>
              </a:rPr>
              <a:t>N. </a:t>
            </a:r>
            <a:r>
              <a:rPr lang="fr-FR" sz="3600" b="1" i="1" dirty="0" err="1">
                <a:solidFill>
                  <a:srgbClr val="FF6600"/>
                </a:solidFill>
              </a:rPr>
              <a:t>meningitidis</a:t>
            </a:r>
            <a:endParaRPr lang="fr-FR" sz="3600" b="1" dirty="0">
              <a:solidFill>
                <a:srgbClr val="FF6600"/>
              </a:solidFill>
            </a:endParaRPr>
          </a:p>
        </p:txBody>
      </p:sp>
      <p:sp>
        <p:nvSpPr>
          <p:cNvPr id="5" name="Espace réservé du contenu 2"/>
          <p:cNvSpPr>
            <a:spLocks noGrp="1"/>
          </p:cNvSpPr>
          <p:nvPr>
            <p:ph idx="4294967295"/>
          </p:nvPr>
        </p:nvSpPr>
        <p:spPr>
          <a:xfrm>
            <a:off x="611560" y="1484784"/>
            <a:ext cx="8075240" cy="4104456"/>
          </a:xfrm>
          <a:prstGeom prst="rect">
            <a:avLst/>
          </a:prstGeom>
        </p:spPr>
        <p:txBody>
          <a:bodyPr>
            <a:normAutofit/>
          </a:bodyPr>
          <a:lstStyle/>
          <a:p>
            <a:pPr>
              <a:lnSpc>
                <a:spcPct val="120000"/>
              </a:lnSpc>
            </a:pPr>
            <a:r>
              <a:rPr lang="fr-FR" sz="2400" dirty="0">
                <a:solidFill>
                  <a:srgbClr val="FF6600"/>
                </a:solidFill>
              </a:rPr>
              <a:t>Endémique</a:t>
            </a:r>
            <a:r>
              <a:rPr lang="fr-FR" sz="2400" b="1" dirty="0"/>
              <a:t> </a:t>
            </a:r>
            <a:r>
              <a:rPr lang="fr-FR" sz="2400" dirty="0"/>
              <a:t>en</a:t>
            </a:r>
            <a:r>
              <a:rPr lang="fr-FR" sz="2400" b="1" dirty="0"/>
              <a:t> Europe</a:t>
            </a:r>
            <a:endParaRPr lang="fr-FR" sz="2400" dirty="0"/>
          </a:p>
          <a:p>
            <a:pPr lvl="1">
              <a:lnSpc>
                <a:spcPct val="120000"/>
              </a:lnSpc>
            </a:pPr>
            <a:r>
              <a:rPr lang="fr-FR" sz="2400" dirty="0"/>
              <a:t>500 cas/an d'infections systémiques en France, </a:t>
            </a:r>
          </a:p>
          <a:p>
            <a:pPr lvl="1">
              <a:lnSpc>
                <a:spcPct val="120000"/>
              </a:lnSpc>
            </a:pPr>
            <a:r>
              <a:rPr lang="fr-FR" sz="2400" dirty="0"/>
              <a:t>avec un pic durant l'hiver</a:t>
            </a:r>
          </a:p>
          <a:p>
            <a:pPr lvl="1">
              <a:lnSpc>
                <a:spcPct val="120000"/>
              </a:lnSpc>
            </a:pPr>
            <a:r>
              <a:rPr lang="fr-FR" sz="2400" dirty="0"/>
              <a:t>les infections invasives sont </a:t>
            </a:r>
            <a:r>
              <a:rPr lang="fr-FR" sz="2400" dirty="0">
                <a:solidFill>
                  <a:srgbClr val="FF6600"/>
                </a:solidFill>
              </a:rPr>
              <a:t>contagieuses</a:t>
            </a:r>
          </a:p>
          <a:p>
            <a:pPr lvl="1">
              <a:lnSpc>
                <a:spcPct val="120000"/>
              </a:lnSpc>
            </a:pPr>
            <a:r>
              <a:rPr lang="fr-FR" sz="2400" dirty="0">
                <a:solidFill>
                  <a:srgbClr val="FF6600"/>
                </a:solidFill>
              </a:rPr>
              <a:t>létalité : 10%</a:t>
            </a:r>
          </a:p>
          <a:p>
            <a:pPr>
              <a:lnSpc>
                <a:spcPct val="120000"/>
              </a:lnSpc>
            </a:pPr>
            <a:r>
              <a:rPr lang="fr-FR" sz="2400" dirty="0">
                <a:solidFill>
                  <a:srgbClr val="FF6600"/>
                </a:solidFill>
              </a:rPr>
              <a:t>Epidémique</a:t>
            </a:r>
            <a:r>
              <a:rPr lang="fr-FR" sz="2400" dirty="0"/>
              <a:t> en </a:t>
            </a:r>
            <a:r>
              <a:rPr lang="fr-FR" sz="2400" b="1" dirty="0"/>
              <a:t>Afrique</a:t>
            </a:r>
            <a:r>
              <a:rPr lang="fr-FR" sz="2400" dirty="0"/>
              <a:t> </a:t>
            </a:r>
          </a:p>
          <a:p>
            <a:pPr marL="0" indent="0">
              <a:lnSpc>
                <a:spcPct val="120000"/>
              </a:lnSpc>
              <a:buNone/>
            </a:pPr>
            <a:endParaRPr lang="fr-FR" sz="2400" dirty="0">
              <a:solidFill>
                <a:schemeClr val="accent6"/>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Image 5" descr="Une image contenant texte, Police, capture d’écran, logo&#10;&#10;Le contenu généré par l’IA peut être incorrect.">
            <a:extLst>
              <a:ext uri="{FF2B5EF4-FFF2-40B4-BE49-F238E27FC236}">
                <a16:creationId xmlns:a16="http://schemas.microsoft.com/office/drawing/2014/main" id="{79512BA9-3925-D2C5-3862-DA2105C73AA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5452" y="4113216"/>
            <a:ext cx="2520000" cy="2520000"/>
          </a:xfrm>
          <a:prstGeom prst="rect">
            <a:avLst/>
          </a:prstGeom>
        </p:spPr>
      </p:pic>
      <p:pic>
        <p:nvPicPr>
          <p:cNvPr id="11" name="Image 10" descr="Une image contenant texte, Police, capture d’écran, logo&#10;&#10;Le contenu généré par l’IA peut être incorrect.">
            <a:extLst>
              <a:ext uri="{FF2B5EF4-FFF2-40B4-BE49-F238E27FC236}">
                <a16:creationId xmlns:a16="http://schemas.microsoft.com/office/drawing/2014/main" id="{C529DC64-2D33-78F7-33E4-FE552DB10B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95936" y="4113216"/>
            <a:ext cx="2520000" cy="2520000"/>
          </a:xfrm>
          <a:prstGeom prst="rect">
            <a:avLst/>
          </a:prstGeom>
        </p:spPr>
      </p:pic>
    </p:spTree>
    <p:extLst>
      <p:ext uri="{BB962C8B-B14F-4D97-AF65-F5344CB8AC3E}">
        <p14:creationId xmlns:p14="http://schemas.microsoft.com/office/powerpoint/2010/main" val="8669752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1">
            <a:extLst>
              <a:ext uri="{FF2B5EF4-FFF2-40B4-BE49-F238E27FC236}">
                <a16:creationId xmlns:a16="http://schemas.microsoft.com/office/drawing/2014/main" id="{A645D8F0-5392-428C-F20D-59A104F1A8C7}"/>
              </a:ext>
            </a:extLst>
          </p:cNvPr>
          <p:cNvSpPr txBox="1">
            <a:spLocks/>
          </p:cNvSpPr>
          <p:nvPr/>
        </p:nvSpPr>
        <p:spPr>
          <a:xfrm>
            <a:off x="323528" y="44624"/>
            <a:ext cx="7941568" cy="792088"/>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fontAlgn="auto">
              <a:spcAft>
                <a:spcPts val="0"/>
              </a:spcAft>
            </a:pPr>
            <a:r>
              <a:rPr lang="fr-FR" sz="3200" b="1" dirty="0">
                <a:solidFill>
                  <a:srgbClr val="FF6600"/>
                </a:solidFill>
              </a:rPr>
              <a:t>Nombre de cas d’infections invasives à méningocoques</a:t>
            </a:r>
            <a:br>
              <a:rPr lang="fr-FR" sz="3200" b="1" dirty="0">
                <a:solidFill>
                  <a:srgbClr val="FF6600"/>
                </a:solidFill>
              </a:rPr>
            </a:br>
            <a:r>
              <a:rPr lang="fr-FR" sz="2300" b="1" dirty="0">
                <a:solidFill>
                  <a:srgbClr val="FF6600"/>
                </a:solidFill>
              </a:rPr>
              <a:t>(santé Publique France)</a:t>
            </a:r>
          </a:p>
        </p:txBody>
      </p:sp>
      <p:cxnSp>
        <p:nvCxnSpPr>
          <p:cNvPr id="5" name="Connecteur droit 4">
            <a:extLst>
              <a:ext uri="{FF2B5EF4-FFF2-40B4-BE49-F238E27FC236}">
                <a16:creationId xmlns:a16="http://schemas.microsoft.com/office/drawing/2014/main" id="{B3BF63D7-CAAA-23B2-02E5-6B1D8477E2A1}"/>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8" name="Image 7" descr="Une image contenant texte, capture d’écran, Tracé, Police&#10;&#10;Le contenu généré par l’IA peut être incorrect.">
            <a:extLst>
              <a:ext uri="{FF2B5EF4-FFF2-40B4-BE49-F238E27FC236}">
                <a16:creationId xmlns:a16="http://schemas.microsoft.com/office/drawing/2014/main" id="{0451E627-67C0-CA36-6CE2-14E88EFAB80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16024" y="1131934"/>
            <a:ext cx="7772400" cy="4594131"/>
          </a:xfrm>
          <a:prstGeom prst="rect">
            <a:avLst/>
          </a:prstGeom>
        </p:spPr>
      </p:pic>
    </p:spTree>
    <p:extLst>
      <p:ext uri="{BB962C8B-B14F-4D97-AF65-F5344CB8AC3E}">
        <p14:creationId xmlns:p14="http://schemas.microsoft.com/office/powerpoint/2010/main" val="15535741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apture d’écran, Police, ligne&#10;&#10;Le contenu généré par l’IA peut être incorrect.">
            <a:extLst>
              <a:ext uri="{FF2B5EF4-FFF2-40B4-BE49-F238E27FC236}">
                <a16:creationId xmlns:a16="http://schemas.microsoft.com/office/drawing/2014/main" id="{2DE7116A-8994-C071-C6B2-FBE73FCBFF3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72000" y="1916832"/>
            <a:ext cx="8000000" cy="3600000"/>
          </a:xfrm>
          <a:prstGeom prst="rect">
            <a:avLst/>
          </a:prstGeom>
        </p:spPr>
      </p:pic>
      <p:sp>
        <p:nvSpPr>
          <p:cNvPr id="4" name="Titre 1"/>
          <p:cNvSpPr>
            <a:spLocks noGrp="1"/>
          </p:cNvSpPr>
          <p:nvPr>
            <p:ph type="title" idx="4294967295"/>
          </p:nvPr>
        </p:nvSpPr>
        <p:spPr>
          <a:xfrm>
            <a:off x="323528" y="44624"/>
            <a:ext cx="7941568" cy="792088"/>
          </a:xfrm>
        </p:spPr>
        <p:txBody>
          <a:bodyPr>
            <a:normAutofit/>
          </a:bodyPr>
          <a:lstStyle/>
          <a:p>
            <a:pPr algn="l"/>
            <a:r>
              <a:rPr lang="fr-FR" sz="3200" b="1" dirty="0">
                <a:solidFill>
                  <a:srgbClr val="FF6600"/>
                </a:solidFill>
              </a:rPr>
              <a:t>Répartition des cas selon l’âge (</a:t>
            </a:r>
            <a:r>
              <a:rPr lang="fr-FR" sz="3200" b="1" dirty="0" err="1">
                <a:solidFill>
                  <a:srgbClr val="FF6600"/>
                </a:solidFill>
              </a:rPr>
              <a:t>sPF</a:t>
            </a:r>
            <a:r>
              <a:rPr lang="fr-FR" sz="3200" b="1" dirty="0">
                <a:solidFill>
                  <a:srgbClr val="FF6600"/>
                </a:solidFill>
              </a:rPr>
              <a:t>)</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5" name="Espace réservé du contenu 2"/>
          <p:cNvSpPr>
            <a:spLocks noGrp="1"/>
          </p:cNvSpPr>
          <p:nvPr>
            <p:ph idx="4294967295"/>
          </p:nvPr>
        </p:nvSpPr>
        <p:spPr>
          <a:xfrm>
            <a:off x="4940279" y="1125240"/>
            <a:ext cx="4186808" cy="863600"/>
          </a:xfrm>
          <a:prstGeom prst="rect">
            <a:avLst/>
          </a:prstGeom>
        </p:spPr>
        <p:txBody>
          <a:bodyPr>
            <a:normAutofit fontScale="85000" lnSpcReduction="20000"/>
          </a:bodyPr>
          <a:lstStyle/>
          <a:p>
            <a:r>
              <a:rPr lang="fr-FR" sz="2000" dirty="0">
                <a:solidFill>
                  <a:srgbClr val="000000"/>
                </a:solidFill>
              </a:rPr>
              <a:t>35% des cas : enfants &lt; 5 ans</a:t>
            </a:r>
          </a:p>
          <a:p>
            <a:r>
              <a:rPr lang="fr-FR" sz="2000" dirty="0">
                <a:solidFill>
                  <a:srgbClr val="000000"/>
                </a:solidFill>
              </a:rPr>
              <a:t>pic entre 15 et 25 ans </a:t>
            </a:r>
          </a:p>
          <a:p>
            <a:r>
              <a:rPr lang="fr-FR" sz="2000" dirty="0">
                <a:solidFill>
                  <a:srgbClr val="000000"/>
                </a:solidFill>
              </a:rPr>
              <a:t>Recrudescence actuelle des cas &gt; 60 ans</a:t>
            </a:r>
          </a:p>
        </p:txBody>
      </p:sp>
      <p:sp>
        <p:nvSpPr>
          <p:cNvPr id="12" name="Ellipse 11">
            <a:extLst>
              <a:ext uri="{FF2B5EF4-FFF2-40B4-BE49-F238E27FC236}">
                <a16:creationId xmlns:a16="http://schemas.microsoft.com/office/drawing/2014/main" id="{B90EFB86-26C5-C8B8-8D76-CD5AD6DA20EA}"/>
              </a:ext>
            </a:extLst>
          </p:cNvPr>
          <p:cNvSpPr/>
          <p:nvPr/>
        </p:nvSpPr>
        <p:spPr>
          <a:xfrm>
            <a:off x="1115616" y="2180791"/>
            <a:ext cx="468000" cy="304840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Ellipse 12">
            <a:extLst>
              <a:ext uri="{FF2B5EF4-FFF2-40B4-BE49-F238E27FC236}">
                <a16:creationId xmlns:a16="http://schemas.microsoft.com/office/drawing/2014/main" id="{42FDC67B-BB13-5B9D-52BA-174CF28BE0B3}"/>
              </a:ext>
            </a:extLst>
          </p:cNvPr>
          <p:cNvSpPr/>
          <p:nvPr/>
        </p:nvSpPr>
        <p:spPr>
          <a:xfrm>
            <a:off x="7793776" y="3036381"/>
            <a:ext cx="612000" cy="219281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4" name="Ellipse 13">
            <a:extLst>
              <a:ext uri="{FF2B5EF4-FFF2-40B4-BE49-F238E27FC236}">
                <a16:creationId xmlns:a16="http://schemas.microsoft.com/office/drawing/2014/main" id="{C9A2CD08-5F54-FD17-3628-3D678DB187D9}"/>
              </a:ext>
            </a:extLst>
          </p:cNvPr>
          <p:cNvSpPr/>
          <p:nvPr/>
        </p:nvSpPr>
        <p:spPr>
          <a:xfrm>
            <a:off x="2301336" y="3830443"/>
            <a:ext cx="1046528" cy="1326749"/>
          </a:xfrm>
          <a:prstGeom prst="ellipse">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id="{729B864B-FA59-018D-9019-B256240FB50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079" y="5547007"/>
            <a:ext cx="7772400" cy="474281"/>
          </a:xfrm>
          <a:prstGeom prst="rect">
            <a:avLst/>
          </a:prstGeom>
        </p:spPr>
      </p:pic>
    </p:spTree>
    <p:extLst>
      <p:ext uri="{BB962C8B-B14F-4D97-AF65-F5344CB8AC3E}">
        <p14:creationId xmlns:p14="http://schemas.microsoft.com/office/powerpoint/2010/main" val="5862015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222479" y="116632"/>
            <a:ext cx="8229600" cy="792088"/>
          </a:xfrm>
        </p:spPr>
        <p:txBody>
          <a:bodyPr>
            <a:normAutofit/>
          </a:bodyPr>
          <a:lstStyle/>
          <a:p>
            <a:pPr algn="l"/>
            <a:r>
              <a:rPr lang="fr-FR" sz="3200" b="1" i="1" dirty="0">
                <a:solidFill>
                  <a:srgbClr val="FF6600"/>
                </a:solidFill>
              </a:rPr>
              <a:t>N. </a:t>
            </a:r>
            <a:r>
              <a:rPr lang="fr-FR" sz="3200" b="1" i="1" dirty="0" err="1">
                <a:solidFill>
                  <a:srgbClr val="FF6600"/>
                </a:solidFill>
              </a:rPr>
              <a:t>meningitidis</a:t>
            </a:r>
            <a:r>
              <a:rPr lang="fr-FR" sz="3200" b="1" i="1" dirty="0">
                <a:solidFill>
                  <a:srgbClr val="FF6600"/>
                </a:solidFill>
              </a:rPr>
              <a:t> </a:t>
            </a:r>
            <a:r>
              <a:rPr lang="fr-FR" sz="3200" b="1" dirty="0">
                <a:solidFill>
                  <a:srgbClr val="FF6600"/>
                </a:solidFill>
              </a:rPr>
              <a:t>: habitat</a:t>
            </a:r>
          </a:p>
        </p:txBody>
      </p:sp>
      <p:sp>
        <p:nvSpPr>
          <p:cNvPr id="5" name="Espace réservé du contenu 2"/>
          <p:cNvSpPr>
            <a:spLocks noGrp="1"/>
          </p:cNvSpPr>
          <p:nvPr>
            <p:ph idx="4294967295"/>
          </p:nvPr>
        </p:nvSpPr>
        <p:spPr>
          <a:xfrm>
            <a:off x="107504" y="1052736"/>
            <a:ext cx="8892480" cy="4680520"/>
          </a:xfrm>
          <a:prstGeom prst="rect">
            <a:avLst/>
          </a:prstGeom>
        </p:spPr>
        <p:txBody>
          <a:bodyPr>
            <a:normAutofit/>
          </a:bodyPr>
          <a:lstStyle/>
          <a:p>
            <a:pPr algn="just"/>
            <a:r>
              <a:rPr lang="fr-FR" sz="2400" dirty="0"/>
              <a:t>Commensal </a:t>
            </a:r>
            <a:r>
              <a:rPr lang="fr-FR" sz="2400" dirty="0">
                <a:solidFill>
                  <a:srgbClr val="FF6600"/>
                </a:solidFill>
              </a:rPr>
              <a:t>strict de l'espèce humaine </a:t>
            </a:r>
          </a:p>
          <a:p>
            <a:pPr lvl="1" algn="just"/>
            <a:r>
              <a:rPr lang="fr-FR" sz="2400" dirty="0"/>
              <a:t>portage 5-15%</a:t>
            </a:r>
          </a:p>
          <a:p>
            <a:pPr algn="just"/>
            <a:r>
              <a:rPr lang="fr-FR" sz="2400" dirty="0">
                <a:solidFill>
                  <a:srgbClr val="FF6600"/>
                </a:solidFill>
              </a:rPr>
              <a:t>Transmission directement </a:t>
            </a:r>
            <a:r>
              <a:rPr lang="fr-FR" sz="2400" dirty="0" err="1">
                <a:solidFill>
                  <a:srgbClr val="FF6600"/>
                </a:solidFill>
              </a:rPr>
              <a:t>inter-humaine</a:t>
            </a:r>
            <a:r>
              <a:rPr lang="fr-FR" sz="2400" dirty="0">
                <a:solidFill>
                  <a:srgbClr val="FF6600"/>
                </a:solidFill>
              </a:rPr>
              <a:t> </a:t>
            </a:r>
            <a:r>
              <a:rPr lang="fr-FR" sz="2400" dirty="0"/>
              <a:t>par les secrétions rhinopharyngées</a:t>
            </a:r>
          </a:p>
          <a:p>
            <a:pPr lvl="1" algn="just"/>
            <a:r>
              <a:rPr lang="fr-FR" sz="2400" dirty="0"/>
              <a:t>à partir de </a:t>
            </a:r>
            <a:r>
              <a:rPr lang="fr-FR" sz="2400" dirty="0">
                <a:solidFill>
                  <a:srgbClr val="FF6600"/>
                </a:solidFill>
              </a:rPr>
              <a:t>malades</a:t>
            </a:r>
            <a:r>
              <a:rPr lang="fr-FR" sz="2400" dirty="0"/>
              <a:t> ou de </a:t>
            </a:r>
            <a:r>
              <a:rPr lang="fr-FR" sz="2400" dirty="0">
                <a:solidFill>
                  <a:srgbClr val="FF6600"/>
                </a:solidFill>
              </a:rPr>
              <a:t>porteurs sains</a:t>
            </a:r>
          </a:p>
          <a:p>
            <a:pPr lvl="1" algn="just"/>
            <a:r>
              <a:rPr lang="fr-FR" sz="2400" dirty="0"/>
              <a:t>Risque fonction : distance (courte distance, face à face, « baisers profonds ») et durée</a:t>
            </a:r>
          </a:p>
          <a:p>
            <a:pPr lvl="1" algn="just"/>
            <a:r>
              <a:rPr lang="fr-FR" sz="2400" dirty="0"/>
              <a:t>un patient est contagieux de 10 jours avant le début de l’hospitalisation jusqu’à la 1ère administration parentérale de ceftriaxone</a:t>
            </a:r>
          </a:p>
          <a:p>
            <a:pPr lvl="1" algn="just"/>
            <a:r>
              <a:rPr lang="fr-FR" sz="2400" dirty="0"/>
              <a:t>Mise en place de précautions complémentaires « gouttelettes »</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2280" y="90780"/>
            <a:ext cx="1993718" cy="1635879"/>
          </a:xfrm>
          <a:prstGeom prst="rect">
            <a:avLst/>
          </a:prstGeom>
        </p:spPr>
      </p:pic>
    </p:spTree>
    <p:extLst>
      <p:ext uri="{BB962C8B-B14F-4D97-AF65-F5344CB8AC3E}">
        <p14:creationId xmlns:p14="http://schemas.microsoft.com/office/powerpoint/2010/main" val="37744980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260648"/>
            <a:ext cx="8229600" cy="792088"/>
          </a:xfrm>
        </p:spPr>
        <p:txBody>
          <a:bodyPr>
            <a:normAutofit/>
          </a:bodyPr>
          <a:lstStyle/>
          <a:p>
            <a:pPr algn="l"/>
            <a:r>
              <a:rPr lang="fr-FR" sz="3200" b="1" dirty="0">
                <a:solidFill>
                  <a:srgbClr val="FF6600"/>
                </a:solidFill>
              </a:rPr>
              <a:t>Méningite purulente (2/3 des cas)</a:t>
            </a:r>
          </a:p>
        </p:txBody>
      </p:sp>
      <p:sp>
        <p:nvSpPr>
          <p:cNvPr id="5" name="Espace réservé du contenu 2"/>
          <p:cNvSpPr>
            <a:spLocks noGrp="1"/>
          </p:cNvSpPr>
          <p:nvPr>
            <p:ph idx="4294967295"/>
          </p:nvPr>
        </p:nvSpPr>
        <p:spPr>
          <a:xfrm>
            <a:off x="611560" y="1484784"/>
            <a:ext cx="8424936" cy="4824536"/>
          </a:xfrm>
          <a:prstGeom prst="rect">
            <a:avLst/>
          </a:prstGeom>
        </p:spPr>
        <p:txBody>
          <a:bodyPr>
            <a:normAutofit/>
          </a:bodyPr>
          <a:lstStyle/>
          <a:p>
            <a:r>
              <a:rPr lang="fr-FR" sz="2400" b="1" dirty="0">
                <a:solidFill>
                  <a:srgbClr val="FF6600"/>
                </a:solidFill>
              </a:rPr>
              <a:t>Méningite</a:t>
            </a:r>
          </a:p>
          <a:p>
            <a:pPr lvl="1"/>
            <a:r>
              <a:rPr lang="fr-FR" sz="2400" dirty="0"/>
              <a:t>infection du LCR =&gt; inflammation des méninges </a:t>
            </a:r>
          </a:p>
          <a:p>
            <a:pPr lvl="1"/>
            <a:r>
              <a:rPr lang="fr-FR" sz="2400" dirty="0"/>
              <a:t>syndrome infectieux : fièvre</a:t>
            </a:r>
          </a:p>
          <a:p>
            <a:pPr lvl="1"/>
            <a:r>
              <a:rPr lang="fr-FR" sz="2400" dirty="0"/>
              <a:t>signes de méningite</a:t>
            </a:r>
          </a:p>
          <a:p>
            <a:pPr lvl="2"/>
            <a:r>
              <a:rPr lang="fr-FR" dirty="0"/>
              <a:t>raideur de la nuque</a:t>
            </a:r>
          </a:p>
          <a:p>
            <a:pPr lvl="2"/>
            <a:r>
              <a:rPr lang="fr-FR" dirty="0"/>
              <a:t>céphalées</a:t>
            </a:r>
          </a:p>
          <a:p>
            <a:pPr lvl="2"/>
            <a:r>
              <a:rPr lang="fr-FR" dirty="0"/>
              <a:t>vomissements</a:t>
            </a:r>
          </a:p>
          <a:p>
            <a:pPr lvl="1"/>
            <a:r>
              <a:rPr lang="fr-FR" sz="2400" dirty="0"/>
              <a:t>avec ou sans </a:t>
            </a:r>
            <a:r>
              <a:rPr lang="fr-FR" sz="2400" b="1" i="1" dirty="0">
                <a:solidFill>
                  <a:srgbClr val="FF6600"/>
                </a:solidFill>
              </a:rPr>
              <a:t>purpura </a:t>
            </a:r>
            <a:r>
              <a:rPr lang="fr-FR" sz="2400" b="1" i="1" dirty="0" err="1">
                <a:solidFill>
                  <a:srgbClr val="FF6600"/>
                </a:solidFill>
              </a:rPr>
              <a:t>fulminans</a:t>
            </a:r>
            <a:endParaRPr lang="fr-FR" sz="2400" b="1" i="1" dirty="0">
              <a:solidFill>
                <a:srgbClr val="FF6600"/>
              </a:solidFill>
            </a:endParaRPr>
          </a:p>
          <a:p>
            <a:endParaRPr lang="fr-FR" sz="2400" dirty="0"/>
          </a:p>
        </p:txBody>
      </p:sp>
      <p:cxnSp>
        <p:nvCxnSpPr>
          <p:cNvPr id="8" name="Connecteur droit 7"/>
          <p:cNvCxnSpPr/>
          <p:nvPr/>
        </p:nvCxnSpPr>
        <p:spPr>
          <a:xfrm>
            <a:off x="421196" y="1028701"/>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2804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defRPr/>
            </a:pPr>
            <a:endParaRPr lang="fr-FR" altLang="fr-FR" sz="1200" b="1" dirty="0">
              <a:solidFill>
                <a:srgbClr val="0000FF"/>
              </a:solidFill>
            </a:endParaRPr>
          </a:p>
          <a:p>
            <a:pPr eaLnBrk="1" hangingPunct="1">
              <a:lnSpc>
                <a:spcPct val="90000"/>
              </a:lnSpc>
              <a:defRPr/>
            </a:pPr>
            <a:r>
              <a:rPr lang="fr-FR" altLang="fr-FR" sz="2800" b="1" dirty="0"/>
              <a:t>Virus (Intracellulaire)</a:t>
            </a:r>
            <a:r>
              <a:rPr lang="fr-FR" altLang="fr-FR" sz="2800" dirty="0"/>
              <a:t> : Ex : Herpes</a:t>
            </a:r>
          </a:p>
          <a:p>
            <a:pPr lvl="1">
              <a:lnSpc>
                <a:spcPct val="90000"/>
              </a:lnSpc>
              <a:defRPr/>
            </a:pPr>
            <a:r>
              <a:rPr lang="fr-FR" sz="2400" dirty="0"/>
              <a:t>Primo-infection </a:t>
            </a:r>
            <a:r>
              <a:rPr lang="fr-FR" sz="2400" dirty="0" err="1"/>
              <a:t>cutanéo-muqueuse</a:t>
            </a:r>
            <a:endParaRPr lang="fr-FR" sz="2400" dirty="0"/>
          </a:p>
          <a:p>
            <a:pPr lvl="1">
              <a:lnSpc>
                <a:spcPct val="90000"/>
              </a:lnSpc>
              <a:defRPr/>
            </a:pPr>
            <a:r>
              <a:rPr lang="fr-FR" sz="2400" dirty="0"/>
              <a:t>Infection des neurones sensitifs périphériques</a:t>
            </a:r>
          </a:p>
          <a:p>
            <a:pPr lvl="1">
              <a:lnSpc>
                <a:spcPct val="90000"/>
              </a:lnSpc>
              <a:defRPr/>
            </a:pPr>
            <a:r>
              <a:rPr lang="fr-FR" sz="2400" dirty="0"/>
              <a:t>Latence Noyau cellulaire</a:t>
            </a:r>
          </a:p>
          <a:p>
            <a:pPr lvl="1">
              <a:lnSpc>
                <a:spcPct val="90000"/>
              </a:lnSpc>
              <a:defRPr/>
            </a:pPr>
            <a:r>
              <a:rPr lang="fr-FR" altLang="fr-FR" sz="2400" dirty="0"/>
              <a:t>Réactivation</a:t>
            </a:r>
          </a:p>
          <a:p>
            <a:pPr lvl="1">
              <a:lnSpc>
                <a:spcPct val="90000"/>
              </a:lnSpc>
              <a:defRPr/>
            </a:pPr>
            <a:r>
              <a:rPr lang="fr-FR" altLang="fr-FR" sz="2400" dirty="0"/>
              <a:t>Neuro-invasion du SNC</a:t>
            </a:r>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FF6600"/>
                </a:solidFill>
                <a:effectLst/>
                <a:uLnTx/>
                <a:uFillTx/>
                <a:latin typeface="Calibri"/>
                <a:ea typeface="+mj-ea"/>
                <a:cs typeface="Arial" pitchFamily="34" charset="0"/>
              </a:rPr>
              <a:t>Transport neuronal trans-synaptique</a:t>
            </a: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p:cNvPicPr>
            <a:picLocks noChangeAspect="1"/>
          </p:cNvPicPr>
          <p:nvPr/>
        </p:nvPicPr>
        <p:blipFill>
          <a:blip r:embed="rId3"/>
          <a:stretch>
            <a:fillRect/>
          </a:stretch>
        </p:blipFill>
        <p:spPr>
          <a:xfrm>
            <a:off x="1259623" y="3577029"/>
            <a:ext cx="6459282" cy="3276000"/>
          </a:xfrm>
          <a:prstGeom prst="rect">
            <a:avLst/>
          </a:prstGeom>
        </p:spPr>
      </p:pic>
    </p:spTree>
    <p:extLst>
      <p:ext uri="{BB962C8B-B14F-4D97-AF65-F5344CB8AC3E}">
        <p14:creationId xmlns:p14="http://schemas.microsoft.com/office/powerpoint/2010/main" val="29597350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251520" y="188640"/>
            <a:ext cx="8712968" cy="792088"/>
          </a:xfrm>
        </p:spPr>
        <p:txBody>
          <a:bodyPr>
            <a:noAutofit/>
          </a:bodyPr>
          <a:lstStyle/>
          <a:p>
            <a:pPr algn="l"/>
            <a:r>
              <a:rPr lang="fr-FR" sz="3200" b="1" dirty="0">
                <a:solidFill>
                  <a:srgbClr val="FF6600"/>
                </a:solidFill>
              </a:rPr>
              <a:t>Bactériémie - </a:t>
            </a:r>
            <a:r>
              <a:rPr lang="fr-FR" sz="3200" b="1" dirty="0" err="1">
                <a:solidFill>
                  <a:srgbClr val="FF6600"/>
                </a:solidFill>
              </a:rPr>
              <a:t>méningococcémie</a:t>
            </a:r>
            <a:r>
              <a:rPr lang="fr-FR" sz="3200" b="1" dirty="0">
                <a:solidFill>
                  <a:srgbClr val="FF6600"/>
                </a:solidFill>
              </a:rPr>
              <a:t> (1/3 des cas) </a:t>
            </a:r>
          </a:p>
        </p:txBody>
      </p:sp>
      <p:sp>
        <p:nvSpPr>
          <p:cNvPr id="5" name="Espace réservé du contenu 2"/>
          <p:cNvSpPr>
            <a:spLocks noGrp="1"/>
          </p:cNvSpPr>
          <p:nvPr>
            <p:ph idx="4294967295"/>
          </p:nvPr>
        </p:nvSpPr>
        <p:spPr>
          <a:xfrm>
            <a:off x="827584" y="1484784"/>
            <a:ext cx="7848872" cy="3456384"/>
          </a:xfrm>
          <a:prstGeom prst="rect">
            <a:avLst/>
          </a:prstGeom>
        </p:spPr>
        <p:txBody>
          <a:bodyPr>
            <a:normAutofit/>
          </a:bodyPr>
          <a:lstStyle/>
          <a:p>
            <a:r>
              <a:rPr lang="fr-FR" sz="2400" dirty="0">
                <a:solidFill>
                  <a:srgbClr val="000000"/>
                </a:solidFill>
              </a:rPr>
              <a:t>Syndrome infectieux sévère</a:t>
            </a:r>
          </a:p>
          <a:p>
            <a:pPr lvl="1"/>
            <a:r>
              <a:rPr lang="fr-FR" sz="2400" dirty="0">
                <a:solidFill>
                  <a:srgbClr val="000000"/>
                </a:solidFill>
              </a:rPr>
              <a:t>syndrome septicémique (+/- sévère)</a:t>
            </a:r>
          </a:p>
          <a:p>
            <a:r>
              <a:rPr lang="fr-FR" sz="2400" dirty="0">
                <a:solidFill>
                  <a:srgbClr val="000000"/>
                </a:solidFill>
              </a:rPr>
              <a:t>avec ou sans </a:t>
            </a:r>
            <a:r>
              <a:rPr lang="fr-FR" sz="2400" b="1" i="1" dirty="0">
                <a:solidFill>
                  <a:srgbClr val="FF6600"/>
                </a:solidFill>
              </a:rPr>
              <a:t>purpura </a:t>
            </a:r>
            <a:r>
              <a:rPr lang="fr-FR" sz="2400" b="1" i="1" dirty="0" err="1">
                <a:solidFill>
                  <a:srgbClr val="FF6600"/>
                </a:solidFill>
              </a:rPr>
              <a:t>fulminans</a:t>
            </a:r>
            <a:endParaRPr lang="fr-FR" sz="2400" b="1" i="1" dirty="0">
              <a:solidFill>
                <a:srgbClr val="FF6600"/>
              </a:solidFill>
            </a:endParaRPr>
          </a:p>
          <a:p>
            <a:pPr lvl="1"/>
            <a:r>
              <a:rPr lang="fr-FR" sz="2400" dirty="0">
                <a:solidFill>
                  <a:srgbClr val="000000"/>
                </a:solidFill>
              </a:rPr>
              <a:t>lésions cutanées hémorragiques </a:t>
            </a:r>
          </a:p>
          <a:p>
            <a:pPr lvl="1"/>
            <a:r>
              <a:rPr lang="fr-FR" sz="2400" dirty="0">
                <a:solidFill>
                  <a:srgbClr val="000000"/>
                </a:solidFill>
              </a:rPr>
              <a:t>évoluant vers la nécrose (</a:t>
            </a:r>
            <a:r>
              <a:rPr lang="fr-FR" sz="2400" dirty="0">
                <a:solidFill>
                  <a:srgbClr val="000000"/>
                </a:solidFill>
                <a:sym typeface="Wingdings"/>
              </a:rPr>
              <a:t> amputation)</a:t>
            </a:r>
            <a:endParaRPr lang="fr-FR" sz="2400" dirty="0">
              <a:solidFill>
                <a:srgbClr val="000000"/>
              </a:solidFill>
            </a:endParaRPr>
          </a:p>
          <a:p>
            <a:pPr lvl="1"/>
            <a:r>
              <a:rPr lang="fr-FR" sz="2400" dirty="0">
                <a:solidFill>
                  <a:srgbClr val="000000"/>
                </a:solidFill>
              </a:rPr>
              <a:t>risque vital</a:t>
            </a:r>
          </a:p>
          <a:p>
            <a:pPr lvl="1"/>
            <a:r>
              <a:rPr lang="fr-FR" sz="2400" b="1" dirty="0">
                <a:solidFill>
                  <a:srgbClr val="FF6600"/>
                </a:solidFill>
              </a:rPr>
              <a:t>urgence thérapeutique</a:t>
            </a:r>
          </a:p>
          <a:p>
            <a:endParaRPr lang="fr-FR" sz="2400" dirty="0">
              <a:solidFill>
                <a:srgbClr val="000000"/>
              </a:solidFill>
            </a:endParaRPr>
          </a:p>
        </p:txBody>
      </p:sp>
      <p:cxnSp>
        <p:nvCxnSpPr>
          <p:cNvPr id="8" name="Connecteur droit 7"/>
          <p:cNvCxnSpPr/>
          <p:nvPr/>
        </p:nvCxnSpPr>
        <p:spPr>
          <a:xfrm>
            <a:off x="467544" y="980728"/>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7604191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4" name="Picture 6" descr="tache purpurique ningococcique"/>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512" y="3699791"/>
            <a:ext cx="1944216" cy="18894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255" name="Object 7"/>
          <p:cNvGraphicFramePr>
            <a:graphicFrameLocks noChangeAspect="1"/>
          </p:cNvGraphicFramePr>
          <p:nvPr>
            <p:extLst>
              <p:ext uri="{D42A27DB-BD31-4B8C-83A1-F6EECF244321}">
                <p14:modId xmlns:p14="http://schemas.microsoft.com/office/powerpoint/2010/main" val="2200168435"/>
              </p:ext>
            </p:extLst>
          </p:nvPr>
        </p:nvGraphicFramePr>
        <p:xfrm>
          <a:off x="6082271" y="3628226"/>
          <a:ext cx="2203777" cy="2014842"/>
        </p:xfrm>
        <a:graphic>
          <a:graphicData uri="http://schemas.openxmlformats.org/presentationml/2006/ole">
            <mc:AlternateContent xmlns:mc="http://schemas.openxmlformats.org/markup-compatibility/2006">
              <mc:Choice xmlns:v="urn:schemas-microsoft-com:vml" Requires="v">
                <p:oleObj r:id="rId3" imgW="5729766" imgH="3681680" progId="">
                  <p:embed/>
                </p:oleObj>
              </mc:Choice>
              <mc:Fallback>
                <p:oleObj r:id="rId3" imgW="5729766" imgH="368168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2271" y="3628226"/>
                        <a:ext cx="2203777" cy="20148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2" name="ZoneTexte 1"/>
          <p:cNvSpPr txBox="1"/>
          <p:nvPr/>
        </p:nvSpPr>
        <p:spPr>
          <a:xfrm>
            <a:off x="1907704" y="5733256"/>
            <a:ext cx="5645145" cy="338554"/>
          </a:xfrm>
          <a:prstGeom prst="rect">
            <a:avLst/>
          </a:prstGeom>
          <a:noFill/>
        </p:spPr>
        <p:txBody>
          <a:bodyPr wrap="none" rtlCol="0">
            <a:spAutoFit/>
          </a:bodyPr>
          <a:lstStyle/>
          <a:p>
            <a:r>
              <a:rPr lang="fr-FR" sz="1600" dirty="0" err="1">
                <a:latin typeface="Calibri"/>
                <a:cs typeface="Calibri"/>
              </a:rPr>
              <a:t>reannecy.org</a:t>
            </a:r>
            <a:r>
              <a:rPr lang="fr-FR" sz="1600" dirty="0">
                <a:latin typeface="Calibri"/>
                <a:cs typeface="Calibri"/>
              </a:rPr>
              <a:t>/documents/.../Pédiatrie/</a:t>
            </a:r>
            <a:r>
              <a:rPr lang="fr-FR" sz="1600" b="1" dirty="0">
                <a:latin typeface="Calibri"/>
                <a:cs typeface="Calibri"/>
              </a:rPr>
              <a:t>purpura</a:t>
            </a:r>
            <a:r>
              <a:rPr lang="fr-FR" sz="1600" dirty="0">
                <a:latin typeface="Calibri"/>
                <a:cs typeface="Calibri"/>
              </a:rPr>
              <a:t>%20</a:t>
            </a:r>
            <a:r>
              <a:rPr lang="fr-FR" sz="1600" b="1" dirty="0">
                <a:latin typeface="Calibri"/>
                <a:cs typeface="Calibri"/>
              </a:rPr>
              <a:t>fulminans</a:t>
            </a:r>
            <a:r>
              <a:rPr lang="fr-FR" sz="1600" dirty="0">
                <a:latin typeface="Calibri"/>
                <a:cs typeface="Calibri"/>
              </a:rPr>
              <a:t>.ppt</a:t>
            </a:r>
          </a:p>
        </p:txBody>
      </p:sp>
      <p:sp>
        <p:nvSpPr>
          <p:cNvPr id="6" name="Titre 5"/>
          <p:cNvSpPr>
            <a:spLocks noGrp="1"/>
          </p:cNvSpPr>
          <p:nvPr>
            <p:ph type="title"/>
          </p:nvPr>
        </p:nvSpPr>
        <p:spPr>
          <a:xfrm>
            <a:off x="379712" y="13847"/>
            <a:ext cx="8640960" cy="926976"/>
          </a:xfrm>
        </p:spPr>
        <p:txBody>
          <a:bodyPr>
            <a:normAutofit/>
          </a:bodyPr>
          <a:lstStyle/>
          <a:p>
            <a:pPr algn="l"/>
            <a:r>
              <a:rPr lang="fr-FR" sz="3200" b="1" dirty="0">
                <a:solidFill>
                  <a:srgbClr val="FF6600"/>
                </a:solidFill>
              </a:rPr>
              <a:t>Purpura extensif/ecchymotique/nécrotique</a:t>
            </a:r>
          </a:p>
        </p:txBody>
      </p:sp>
      <p:sp>
        <p:nvSpPr>
          <p:cNvPr id="4" name="Espace réservé du contenu 3"/>
          <p:cNvSpPr>
            <a:spLocks noGrp="1"/>
          </p:cNvSpPr>
          <p:nvPr>
            <p:ph idx="1"/>
          </p:nvPr>
        </p:nvSpPr>
        <p:spPr>
          <a:xfrm>
            <a:off x="471884" y="1134578"/>
            <a:ext cx="8229600" cy="4525963"/>
          </a:xfrm>
        </p:spPr>
        <p:txBody>
          <a:bodyPr>
            <a:normAutofit/>
          </a:bodyPr>
          <a:lstStyle/>
          <a:p>
            <a:r>
              <a:rPr lang="fr-FR" sz="2400" dirty="0"/>
              <a:t>Eléments &gt;3 mm, distribution diffuse</a:t>
            </a:r>
          </a:p>
          <a:p>
            <a:r>
              <a:rPr lang="fr-FR" sz="2400" dirty="0"/>
              <a:t>Ecchymotique et nécrotique</a:t>
            </a:r>
          </a:p>
          <a:p>
            <a:endParaRPr lang="fr-FR" sz="2400" dirty="0"/>
          </a:p>
        </p:txBody>
      </p:sp>
      <p:pic>
        <p:nvPicPr>
          <p:cNvPr id="5" name="Imag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430420" y="3699791"/>
            <a:ext cx="2336800" cy="1871712"/>
          </a:xfrm>
          <a:prstGeom prst="rect">
            <a:avLst/>
          </a:prstGeom>
        </p:spPr>
      </p:pic>
      <p:cxnSp>
        <p:nvCxnSpPr>
          <p:cNvPr id="8" name="Connecteur droit 7"/>
          <p:cNvCxnSpPr/>
          <p:nvPr/>
        </p:nvCxnSpPr>
        <p:spPr>
          <a:xfrm>
            <a:off x="179512"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1404DAE-433E-C240-90FD-0B66AAD6A57E}"/>
              </a:ext>
            </a:extLst>
          </p:cNvPr>
          <p:cNvSpPr/>
          <p:nvPr/>
        </p:nvSpPr>
        <p:spPr>
          <a:xfrm>
            <a:off x="128192" y="2422183"/>
            <a:ext cx="4572000" cy="1200329"/>
          </a:xfrm>
          <a:prstGeom prst="rect">
            <a:avLst/>
          </a:prstGeom>
        </p:spPr>
        <p:txBody>
          <a:bodyPr>
            <a:spAutoFit/>
          </a:bodyPr>
          <a:lstStyle/>
          <a:p>
            <a:pPr algn="ctr" eaLnBrk="1" hangingPunct="1"/>
            <a:r>
              <a:rPr lang="fr-FR" altLang="fr-FR" sz="2400" dirty="0">
                <a:latin typeface="+mj-lt"/>
              </a:rPr>
              <a:t>Taches </a:t>
            </a:r>
            <a:r>
              <a:rPr lang="fr-FR" altLang="fr-FR" sz="2400" dirty="0" err="1">
                <a:latin typeface="+mj-lt"/>
              </a:rPr>
              <a:t>purpuriques</a:t>
            </a:r>
            <a:endParaRPr lang="fr-FR" altLang="fr-FR" sz="2400" dirty="0">
              <a:latin typeface="+mj-lt"/>
            </a:endParaRPr>
          </a:p>
          <a:p>
            <a:pPr algn="ctr" eaLnBrk="1" hangingPunct="1"/>
            <a:r>
              <a:rPr lang="fr-FR" altLang="fr-FR" sz="2400" dirty="0">
                <a:solidFill>
                  <a:srgbClr val="FF6600"/>
                </a:solidFill>
                <a:latin typeface="+mj-lt"/>
              </a:rPr>
              <a:t>ne s</a:t>
            </a:r>
            <a:r>
              <a:rPr lang="fr-FR" altLang="en-US" sz="2400" dirty="0">
                <a:solidFill>
                  <a:srgbClr val="FF6600"/>
                </a:solidFill>
                <a:latin typeface="+mj-lt"/>
              </a:rPr>
              <a:t>’</a:t>
            </a:r>
            <a:r>
              <a:rPr lang="fr-FR" altLang="fr-FR" sz="2400" dirty="0">
                <a:solidFill>
                  <a:srgbClr val="FF6600"/>
                </a:solidFill>
                <a:latin typeface="+mj-lt"/>
              </a:rPr>
              <a:t>effaçant pas à la </a:t>
            </a:r>
            <a:r>
              <a:rPr lang="fr-FR" altLang="fr-FR" sz="2400" dirty="0" err="1">
                <a:solidFill>
                  <a:srgbClr val="FF6600"/>
                </a:solidFill>
                <a:latin typeface="+mj-lt"/>
              </a:rPr>
              <a:t>vitropression</a:t>
            </a:r>
            <a:endParaRPr lang="fr-FR" altLang="fr-FR" sz="2400" dirty="0">
              <a:solidFill>
                <a:srgbClr val="FF6600"/>
              </a:solidFill>
              <a:latin typeface="+mj-lt"/>
            </a:endParaRPr>
          </a:p>
          <a:p>
            <a:pPr algn="ctr" eaLnBrk="1" hangingPunct="1"/>
            <a:r>
              <a:rPr lang="fr-FR" altLang="fr-FR" sz="2400" dirty="0">
                <a:latin typeface="+mj-lt"/>
              </a:rPr>
              <a:t>= PURPURA</a:t>
            </a:r>
          </a:p>
        </p:txBody>
      </p:sp>
      <p:sp>
        <p:nvSpPr>
          <p:cNvPr id="7" name="Rectangle 6">
            <a:extLst>
              <a:ext uri="{FF2B5EF4-FFF2-40B4-BE49-F238E27FC236}">
                <a16:creationId xmlns:a16="http://schemas.microsoft.com/office/drawing/2014/main" id="{93656BA9-2016-7348-A21A-EF82FD043B4C}"/>
              </a:ext>
            </a:extLst>
          </p:cNvPr>
          <p:cNvSpPr/>
          <p:nvPr/>
        </p:nvSpPr>
        <p:spPr>
          <a:xfrm>
            <a:off x="5301550" y="2372656"/>
            <a:ext cx="3765220" cy="1200329"/>
          </a:xfrm>
          <a:prstGeom prst="rect">
            <a:avLst/>
          </a:prstGeom>
        </p:spPr>
        <p:txBody>
          <a:bodyPr wrap="square">
            <a:spAutoFit/>
          </a:bodyPr>
          <a:lstStyle/>
          <a:p>
            <a:pPr algn="ctr" eaLnBrk="1" hangingPunct="1"/>
            <a:r>
              <a:rPr lang="fr-FR" altLang="fr-FR" sz="2400" dirty="0">
                <a:latin typeface="+mj-lt"/>
                <a:sym typeface="Symbol" pitchFamily="2" charset="2"/>
              </a:rPr>
              <a:t>Purpura nécrotique, extensif et confluant</a:t>
            </a:r>
          </a:p>
          <a:p>
            <a:pPr algn="ctr" eaLnBrk="1" hangingPunct="1"/>
            <a:r>
              <a:rPr lang="fr-FR" altLang="fr-FR" sz="2400" b="1" dirty="0">
                <a:solidFill>
                  <a:srgbClr val="FF6600"/>
                </a:solidFill>
                <a:latin typeface="+mj-lt"/>
                <a:sym typeface="Symbol" pitchFamily="2" charset="2"/>
              </a:rPr>
              <a:t>= PURPURA FULMINANS</a:t>
            </a:r>
          </a:p>
        </p:txBody>
      </p:sp>
    </p:spTree>
    <p:extLst>
      <p:ext uri="{BB962C8B-B14F-4D97-AF65-F5344CB8AC3E}">
        <p14:creationId xmlns:p14="http://schemas.microsoft.com/office/powerpoint/2010/main" val="21225081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necteur droit 14"/>
          <p:cNvCxnSpPr/>
          <p:nvPr/>
        </p:nvCxnSpPr>
        <p:spPr>
          <a:xfrm>
            <a:off x="128192" y="73387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Picture 2" descr="pf15"/>
          <p:cNvPicPr>
            <a:picLocks noGrp="1" noChangeAspect="1" noChangeArrowheads="1"/>
          </p:cNvPicPr>
          <p:nvPr>
            <p:ph sz="half" idx="4294967295"/>
          </p:nvPr>
        </p:nvPicPr>
        <p:blipFill rotWithShape="1">
          <a:blip r:embed="rId2" cstate="screen">
            <a:extLst>
              <a:ext uri="{28A0092B-C50C-407E-A947-70E740481C1C}">
                <a14:useLocalDpi xmlns:a14="http://schemas.microsoft.com/office/drawing/2010/main"/>
              </a:ext>
            </a:extLst>
          </a:blip>
          <a:srcRect t="-304" b="-807"/>
          <a:stretch/>
        </p:blipFill>
        <p:spPr bwMode="auto">
          <a:xfrm>
            <a:off x="179512" y="877888"/>
            <a:ext cx="3821113" cy="25527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PF2"/>
          <p:cNvPicPr>
            <a:picLocks noGrp="1" noChangeAspect="1" noChangeArrowheads="1"/>
          </p:cNvPicPr>
          <p:nvPr>
            <p:ph sz="half" idx="4294967295"/>
          </p:nvPr>
        </p:nvPicPr>
        <p:blipFill rotWithShape="1">
          <a:blip r:embed="rId3" cstate="screen">
            <a:extLst>
              <a:ext uri="{28A0092B-C50C-407E-A947-70E740481C1C}">
                <a14:useLocalDpi xmlns:a14="http://schemas.microsoft.com/office/drawing/2010/main"/>
              </a:ext>
            </a:extLst>
          </a:blip>
          <a:srcRect l="-343"/>
          <a:stretch/>
        </p:blipFill>
        <p:spPr bwMode="auto">
          <a:xfrm>
            <a:off x="5940152" y="404664"/>
            <a:ext cx="3022600" cy="403225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P00012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541"/>
          <a:stretch/>
        </p:blipFill>
        <p:spPr bwMode="auto">
          <a:xfrm>
            <a:off x="755576" y="4550296"/>
            <a:ext cx="2520000" cy="16872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P0001239"/>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52" b="-354"/>
          <a:stretch/>
        </p:blipFill>
        <p:spPr bwMode="auto">
          <a:xfrm>
            <a:off x="3491880" y="3110136"/>
            <a:ext cx="2196000" cy="14743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a:xfrm>
            <a:off x="4067944" y="4694312"/>
            <a:ext cx="1800000" cy="1898671"/>
          </a:xfrm>
          <a:prstGeom prst="rect">
            <a:avLst/>
          </a:prstGeom>
          <a:noFill/>
          <a:ln/>
        </p:spPr>
      </p:pic>
      <p:graphicFrame>
        <p:nvGraphicFramePr>
          <p:cNvPr id="12" name="Object 3"/>
          <p:cNvGraphicFramePr>
            <a:graphicFrameLocks noChangeAspect="1"/>
          </p:cNvGraphicFramePr>
          <p:nvPr>
            <p:extLst>
              <p:ext uri="{D42A27DB-BD31-4B8C-83A1-F6EECF244321}">
                <p14:modId xmlns:p14="http://schemas.microsoft.com/office/powerpoint/2010/main" val="1434459460"/>
              </p:ext>
            </p:extLst>
          </p:nvPr>
        </p:nvGraphicFramePr>
        <p:xfrm>
          <a:off x="6372200" y="4509120"/>
          <a:ext cx="2486768" cy="1841376"/>
        </p:xfrm>
        <a:graphic>
          <a:graphicData uri="http://schemas.openxmlformats.org/presentationml/2006/ole">
            <mc:AlternateContent xmlns:mc="http://schemas.openxmlformats.org/markup-compatibility/2006">
              <mc:Choice xmlns:v="urn:schemas-microsoft-com:vml" Requires="v">
                <p:oleObj name="Image" r:id="rId7" imgW="1083222" imgH="802082" progId="Photoshop.Image.7">
                  <p:embed/>
                </p:oleObj>
              </mc:Choice>
              <mc:Fallback>
                <p:oleObj name="Image" r:id="rId7" imgW="1083222" imgH="802082" progId="Photoshop.Image.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72200" y="4509120"/>
                        <a:ext cx="2486768" cy="1841376"/>
                      </a:xfrm>
                      <a:prstGeom prst="rect">
                        <a:avLst/>
                      </a:prstGeom>
                      <a:noFill/>
                      <a:ln>
                        <a:noFill/>
                      </a:ln>
                      <a:effectLst/>
                    </p:spPr>
                  </p:pic>
                </p:oleObj>
              </mc:Fallback>
            </mc:AlternateContent>
          </a:graphicData>
        </a:graphic>
      </p:graphicFrame>
      <p:sp>
        <p:nvSpPr>
          <p:cNvPr id="13" name="ZoneTexte 12"/>
          <p:cNvSpPr txBox="1"/>
          <p:nvPr/>
        </p:nvSpPr>
        <p:spPr>
          <a:xfrm>
            <a:off x="1979712" y="6515998"/>
            <a:ext cx="5645145" cy="338554"/>
          </a:xfrm>
          <a:prstGeom prst="rect">
            <a:avLst/>
          </a:prstGeom>
          <a:solidFill>
            <a:schemeClr val="bg1"/>
          </a:solidFill>
        </p:spPr>
        <p:txBody>
          <a:bodyPr wrap="none" rtlCol="0">
            <a:spAutoFit/>
          </a:bodyPr>
          <a:lstStyle/>
          <a:p>
            <a:r>
              <a:rPr lang="fr-FR" sz="1600" dirty="0" err="1">
                <a:latin typeface="Calibri"/>
                <a:cs typeface="Calibri"/>
              </a:rPr>
              <a:t>reannecy.org</a:t>
            </a:r>
            <a:r>
              <a:rPr lang="fr-FR" sz="1600" dirty="0">
                <a:latin typeface="Calibri"/>
                <a:cs typeface="Calibri"/>
              </a:rPr>
              <a:t>/documents/.../Pédiatrie/</a:t>
            </a:r>
            <a:r>
              <a:rPr lang="fr-FR" sz="1600" b="1" dirty="0">
                <a:latin typeface="Calibri"/>
                <a:cs typeface="Calibri"/>
              </a:rPr>
              <a:t>purpura</a:t>
            </a:r>
            <a:r>
              <a:rPr lang="fr-FR" sz="1600" dirty="0">
                <a:latin typeface="Calibri"/>
                <a:cs typeface="Calibri"/>
              </a:rPr>
              <a:t>%20</a:t>
            </a:r>
            <a:r>
              <a:rPr lang="fr-FR" sz="1600" b="1" dirty="0">
                <a:latin typeface="Calibri"/>
                <a:cs typeface="Calibri"/>
              </a:rPr>
              <a:t>fulminans</a:t>
            </a:r>
            <a:r>
              <a:rPr lang="fr-FR" sz="1600" dirty="0">
                <a:latin typeface="Calibri"/>
                <a:cs typeface="Calibri"/>
              </a:rPr>
              <a:t>.ppt</a:t>
            </a:r>
          </a:p>
        </p:txBody>
      </p:sp>
      <p:sp>
        <p:nvSpPr>
          <p:cNvPr id="14" name="Titre 1"/>
          <p:cNvSpPr txBox="1">
            <a:spLocks/>
          </p:cNvSpPr>
          <p:nvPr/>
        </p:nvSpPr>
        <p:spPr>
          <a:xfrm>
            <a:off x="35496" y="44624"/>
            <a:ext cx="8229600" cy="79208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200" b="1" dirty="0">
                <a:solidFill>
                  <a:srgbClr val="FF6600"/>
                </a:solidFill>
              </a:rPr>
              <a:t>Purpura </a:t>
            </a:r>
            <a:r>
              <a:rPr lang="fr-FR" sz="3200" b="1" dirty="0" err="1">
                <a:solidFill>
                  <a:srgbClr val="FF6600"/>
                </a:solidFill>
              </a:rPr>
              <a:t>fulminans</a:t>
            </a:r>
            <a:endParaRPr lang="fr-FR" sz="3200" b="1" dirty="0">
              <a:solidFill>
                <a:srgbClr val="FF6600"/>
              </a:solidFill>
            </a:endParaRPr>
          </a:p>
        </p:txBody>
      </p:sp>
    </p:spTree>
    <p:extLst>
      <p:ext uri="{BB962C8B-B14F-4D97-AF65-F5344CB8AC3E}">
        <p14:creationId xmlns:p14="http://schemas.microsoft.com/office/powerpoint/2010/main" val="11564414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215008" y="124092"/>
            <a:ext cx="8928992" cy="792088"/>
          </a:xfrm>
        </p:spPr>
        <p:txBody>
          <a:bodyPr>
            <a:noAutofit/>
          </a:bodyPr>
          <a:lstStyle/>
          <a:p>
            <a:pPr algn="l"/>
            <a:r>
              <a:rPr lang="fr-FR" sz="3200" b="1" dirty="0"/>
              <a:t>Diagnostic bactériologique : </a:t>
            </a:r>
            <a:r>
              <a:rPr lang="fr-FR" sz="3200" b="1" dirty="0">
                <a:solidFill>
                  <a:srgbClr val="FF6600"/>
                </a:solidFill>
              </a:rPr>
              <a:t>les prélèvements </a:t>
            </a:r>
          </a:p>
        </p:txBody>
      </p:sp>
      <p:sp>
        <p:nvSpPr>
          <p:cNvPr id="5" name="Espace réservé du contenu 2"/>
          <p:cNvSpPr>
            <a:spLocks noGrp="1"/>
          </p:cNvSpPr>
          <p:nvPr>
            <p:ph idx="4294967295"/>
          </p:nvPr>
        </p:nvSpPr>
        <p:spPr>
          <a:xfrm>
            <a:off x="382847" y="1287124"/>
            <a:ext cx="9001000" cy="5605040"/>
          </a:xfrm>
          <a:prstGeom prst="rect">
            <a:avLst/>
          </a:prstGeom>
        </p:spPr>
        <p:txBody>
          <a:bodyPr>
            <a:noAutofit/>
          </a:bodyPr>
          <a:lstStyle/>
          <a:p>
            <a:r>
              <a:rPr lang="fr-FR" sz="2400" b="1" dirty="0">
                <a:solidFill>
                  <a:srgbClr val="FF6600"/>
                </a:solidFill>
              </a:rPr>
              <a:t>Hémocultures</a:t>
            </a:r>
            <a:r>
              <a:rPr lang="fr-FR" sz="2400" dirty="0"/>
              <a:t> </a:t>
            </a:r>
          </a:p>
          <a:p>
            <a:r>
              <a:rPr lang="fr-FR" sz="2400" b="1" dirty="0">
                <a:solidFill>
                  <a:srgbClr val="FF6600"/>
                </a:solidFill>
              </a:rPr>
              <a:t>LCR</a:t>
            </a:r>
          </a:p>
          <a:p>
            <a:pPr lvl="1"/>
            <a:r>
              <a:rPr lang="fr-FR" sz="2400" dirty="0"/>
              <a:t>liquide trouble</a:t>
            </a:r>
          </a:p>
          <a:p>
            <a:pPr lvl="1"/>
            <a:r>
              <a:rPr lang="fr-FR" sz="2400" dirty="0">
                <a:latin typeface="Wingdings"/>
                <a:ea typeface="Wingdings"/>
                <a:cs typeface="Wingdings"/>
                <a:sym typeface="Wingdings"/>
              </a:rPr>
              <a:t></a:t>
            </a:r>
            <a:r>
              <a:rPr lang="fr-FR" sz="2400" dirty="0"/>
              <a:t>des cellules &gt; 100, polynucléaires neutrophiles &gt; 80%</a:t>
            </a:r>
          </a:p>
          <a:p>
            <a:pPr lvl="1"/>
            <a:r>
              <a:rPr lang="fr-FR" sz="2400" dirty="0"/>
              <a:t>biochimie  : </a:t>
            </a:r>
            <a:r>
              <a:rPr lang="fr-FR" sz="2400" dirty="0" err="1"/>
              <a:t>glycorachie</a:t>
            </a:r>
            <a:r>
              <a:rPr lang="fr-FR" sz="2400" dirty="0"/>
              <a:t> </a:t>
            </a:r>
            <a:r>
              <a:rPr lang="fr-FR" sz="2400" dirty="0">
                <a:latin typeface="Wingdings"/>
                <a:ea typeface="Wingdings"/>
                <a:cs typeface="Wingdings"/>
                <a:sym typeface="Wingdings"/>
              </a:rPr>
              <a:t></a:t>
            </a:r>
            <a:r>
              <a:rPr lang="fr-FR" sz="2400" dirty="0"/>
              <a:t>, </a:t>
            </a:r>
            <a:r>
              <a:rPr lang="fr-FR" sz="2400" dirty="0" err="1"/>
              <a:t>protéinorachie</a:t>
            </a:r>
            <a:r>
              <a:rPr lang="fr-FR" sz="2400" dirty="0"/>
              <a:t> &gt; 0,40 g/l </a:t>
            </a:r>
            <a:r>
              <a:rPr lang="fr-FR" sz="2400" dirty="0">
                <a:latin typeface="Wingdings"/>
                <a:ea typeface="Wingdings"/>
                <a:cs typeface="Wingdings"/>
                <a:sym typeface="Wingdings"/>
              </a:rPr>
              <a:t></a:t>
            </a:r>
          </a:p>
          <a:p>
            <a:r>
              <a:rPr lang="fr-FR" sz="2400" b="1" dirty="0">
                <a:solidFill>
                  <a:srgbClr val="FF6600"/>
                </a:solidFill>
              </a:rPr>
              <a:t>Biopsie cutanée</a:t>
            </a:r>
          </a:p>
          <a:p>
            <a:r>
              <a:rPr lang="fr-FR" sz="2400" dirty="0"/>
              <a:t>Transporter les prélèvements </a:t>
            </a:r>
            <a:r>
              <a:rPr lang="fr-FR" sz="2400" b="1" dirty="0">
                <a:solidFill>
                  <a:srgbClr val="FF6600"/>
                </a:solidFill>
              </a:rPr>
              <a:t>rapidement</a:t>
            </a:r>
            <a:r>
              <a:rPr lang="fr-FR" sz="2400" dirty="0"/>
              <a:t> au labo </a:t>
            </a:r>
          </a:p>
          <a:p>
            <a:pPr marL="457200" lvl="1" indent="0">
              <a:buNone/>
            </a:pPr>
            <a:r>
              <a:rPr lang="fr-FR" sz="2400" dirty="0">
                <a:sym typeface="Wingdings"/>
              </a:rPr>
              <a:t> car bactérie </a:t>
            </a:r>
            <a:r>
              <a:rPr lang="fr-FR" sz="2400" dirty="0">
                <a:solidFill>
                  <a:srgbClr val="FF6600"/>
                </a:solidFill>
                <a:sym typeface="Wingdings"/>
              </a:rPr>
              <a:t>fragile</a:t>
            </a:r>
            <a:endParaRPr lang="fr-FR" sz="2400" dirty="0">
              <a:solidFill>
                <a:srgbClr val="FF6600"/>
              </a:solidFill>
            </a:endParaRPr>
          </a:p>
        </p:txBody>
      </p:sp>
      <p:cxnSp>
        <p:nvCxnSpPr>
          <p:cNvPr id="8" name="Connecteur droit 7"/>
          <p:cNvCxnSpPr/>
          <p:nvPr/>
        </p:nvCxnSpPr>
        <p:spPr>
          <a:xfrm>
            <a:off x="395536" y="840047"/>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Espace réservé du contenu 7"/>
          <p:cNvPicPr>
            <a:picLocks noChangeAspect="1"/>
          </p:cNvPicPr>
          <p:nvPr/>
        </p:nvPicPr>
        <p:blipFill rotWithShape="1">
          <a:blip r:embed="rId2" cstate="screen">
            <a:extLst>
              <a:ext uri="{28A0092B-C50C-407E-A947-70E740481C1C}">
                <a14:useLocalDpi xmlns:a14="http://schemas.microsoft.com/office/drawing/2010/main"/>
              </a:ext>
            </a:extLst>
          </a:blip>
          <a:srcRect t="-863"/>
          <a:stretch/>
        </p:blipFill>
        <p:spPr>
          <a:xfrm>
            <a:off x="5860486" y="4804024"/>
            <a:ext cx="2815970" cy="2009352"/>
          </a:xfrm>
          <a:prstGeom prst="rect">
            <a:avLst/>
          </a:prstGeom>
        </p:spPr>
      </p:pic>
    </p:spTree>
    <p:extLst>
      <p:ext uri="{BB962C8B-B14F-4D97-AF65-F5344CB8AC3E}">
        <p14:creationId xmlns:p14="http://schemas.microsoft.com/office/powerpoint/2010/main" val="33764548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277180" y="44624"/>
            <a:ext cx="8229600" cy="792088"/>
          </a:xfrm>
        </p:spPr>
        <p:txBody>
          <a:bodyPr>
            <a:normAutofit/>
          </a:bodyPr>
          <a:lstStyle/>
          <a:p>
            <a:pPr algn="l"/>
            <a:r>
              <a:rPr lang="fr-FR" sz="3200" b="1" dirty="0"/>
              <a:t>Diagnostic au laboratoire</a:t>
            </a:r>
            <a:endParaRPr lang="fr-FR" sz="3200" b="1" dirty="0">
              <a:solidFill>
                <a:srgbClr val="FF6600"/>
              </a:solidFill>
            </a:endParaRPr>
          </a:p>
        </p:txBody>
      </p:sp>
      <p:sp>
        <p:nvSpPr>
          <p:cNvPr id="5" name="Espace réservé du contenu 2"/>
          <p:cNvSpPr>
            <a:spLocks noGrp="1"/>
          </p:cNvSpPr>
          <p:nvPr>
            <p:ph idx="4294967295"/>
          </p:nvPr>
        </p:nvSpPr>
        <p:spPr>
          <a:xfrm>
            <a:off x="35496" y="1196752"/>
            <a:ext cx="9108504" cy="4608512"/>
          </a:xfrm>
          <a:prstGeom prst="rect">
            <a:avLst/>
          </a:prstGeom>
        </p:spPr>
        <p:txBody>
          <a:bodyPr>
            <a:noAutofit/>
          </a:bodyPr>
          <a:lstStyle/>
          <a:p>
            <a:r>
              <a:rPr lang="fr-FR" sz="2400" dirty="0"/>
              <a:t>Techniques conventionnelles</a:t>
            </a:r>
          </a:p>
          <a:p>
            <a:pPr lvl="1"/>
            <a:r>
              <a:rPr lang="fr-FR" sz="2400" dirty="0"/>
              <a:t>examen direct du LCR ou de la biopsie cutanée</a:t>
            </a:r>
          </a:p>
          <a:p>
            <a:pPr lvl="1"/>
            <a:r>
              <a:rPr lang="fr-FR" sz="2400" dirty="0"/>
              <a:t>coloration de Gram </a:t>
            </a:r>
            <a:r>
              <a:rPr lang="fr-FR" sz="2400" dirty="0">
                <a:solidFill>
                  <a:srgbClr val="FF6600"/>
                </a:solidFill>
              </a:rPr>
              <a:t>: </a:t>
            </a:r>
            <a:r>
              <a:rPr lang="fr-FR" sz="2400" b="1" dirty="0" err="1">
                <a:solidFill>
                  <a:srgbClr val="FF6600"/>
                </a:solidFill>
              </a:rPr>
              <a:t>cocci</a:t>
            </a:r>
            <a:r>
              <a:rPr lang="fr-FR" sz="2400" b="1" dirty="0">
                <a:solidFill>
                  <a:srgbClr val="FF6600"/>
                </a:solidFill>
              </a:rPr>
              <a:t> (diplocoques) Gram négatif</a:t>
            </a:r>
          </a:p>
          <a:p>
            <a:pPr lvl="1"/>
            <a:r>
              <a:rPr lang="fr-FR" sz="2400" dirty="0"/>
              <a:t>Culture</a:t>
            </a:r>
          </a:p>
          <a:p>
            <a:pPr lvl="1"/>
            <a:r>
              <a:rPr lang="fr-FR" sz="2400" dirty="0"/>
              <a:t>Identification en ∼18h</a:t>
            </a:r>
          </a:p>
          <a:p>
            <a:pPr lvl="1"/>
            <a:r>
              <a:rPr lang="fr-FR" sz="2400" dirty="0" err="1"/>
              <a:t>Séro-groupage</a:t>
            </a:r>
            <a:r>
              <a:rPr lang="fr-FR" sz="2400" dirty="0"/>
              <a:t> A, B, C, Y, W135 : capsule détermine le sérogroupe</a:t>
            </a:r>
          </a:p>
          <a:p>
            <a:pPr marL="0" indent="0">
              <a:buNone/>
            </a:pPr>
            <a:endParaRPr lang="fr-FR" sz="2400" dirty="0"/>
          </a:p>
          <a:p>
            <a:r>
              <a:rPr lang="fr-FR" sz="2400" b="1" dirty="0">
                <a:solidFill>
                  <a:srgbClr val="FF6600"/>
                </a:solidFill>
              </a:rPr>
              <a:t>PCR</a:t>
            </a:r>
          </a:p>
          <a:p>
            <a:pPr lvl="1"/>
            <a:r>
              <a:rPr lang="fr-FR" sz="2400" dirty="0"/>
              <a:t>LCR</a:t>
            </a:r>
          </a:p>
          <a:p>
            <a:pPr lvl="1"/>
            <a:r>
              <a:rPr lang="fr-FR" sz="2400" dirty="0"/>
              <a:t>biopsie cutanée</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grpSp>
        <p:nvGrpSpPr>
          <p:cNvPr id="3" name="Groupe 2">
            <a:extLst>
              <a:ext uri="{FF2B5EF4-FFF2-40B4-BE49-F238E27FC236}">
                <a16:creationId xmlns:a16="http://schemas.microsoft.com/office/drawing/2014/main" id="{D2D2B53C-7B27-9FF3-BD39-393D37FF3470}"/>
              </a:ext>
            </a:extLst>
          </p:cNvPr>
          <p:cNvGrpSpPr/>
          <p:nvPr/>
        </p:nvGrpSpPr>
        <p:grpSpPr>
          <a:xfrm>
            <a:off x="6660232" y="4077072"/>
            <a:ext cx="2235200" cy="2561757"/>
            <a:chOff x="4572000" y="2994000"/>
            <a:chExt cx="2235200" cy="2561757"/>
          </a:xfrm>
        </p:grpSpPr>
        <p:pic>
          <p:nvPicPr>
            <p:cNvPr id="2" name="Image 1"/>
            <p:cNvPicPr>
              <a:picLocks noChangeAspect="1"/>
            </p:cNvPicPr>
            <p:nvPr/>
          </p:nvPicPr>
          <p:blipFill>
            <a:blip r:embed="rId2"/>
            <a:stretch>
              <a:fillRect/>
            </a:stretch>
          </p:blipFill>
          <p:spPr>
            <a:xfrm>
              <a:off x="4572000" y="2994000"/>
              <a:ext cx="2235200" cy="2235200"/>
            </a:xfrm>
            <a:prstGeom prst="rect">
              <a:avLst/>
            </a:prstGeom>
          </p:spPr>
        </p:pic>
        <p:sp>
          <p:nvSpPr>
            <p:cNvPr id="6" name="ZoneTexte 5"/>
            <p:cNvSpPr txBox="1"/>
            <p:nvPr/>
          </p:nvSpPr>
          <p:spPr>
            <a:xfrm>
              <a:off x="4835538" y="5309536"/>
              <a:ext cx="1714031"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www.microbe-edu.org</a:t>
              </a:r>
              <a:endParaRPr lang="fr-FR" sz="1000" b="0" u="none" dirty="0">
                <a:latin typeface="+mn-lt"/>
              </a:endParaRPr>
            </a:p>
          </p:txBody>
        </p:sp>
      </p:grpSp>
    </p:spTree>
    <p:extLst>
      <p:ext uri="{BB962C8B-B14F-4D97-AF65-F5344CB8AC3E}">
        <p14:creationId xmlns:p14="http://schemas.microsoft.com/office/powerpoint/2010/main" val="140409997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140FD0-BB03-D2BC-C6E8-5271142302DF}"/>
              </a:ext>
            </a:extLst>
          </p:cNvPr>
          <p:cNvSpPr txBox="1">
            <a:spLocks/>
          </p:cNvSpPr>
          <p:nvPr/>
        </p:nvSpPr>
        <p:spPr bwMode="auto">
          <a:xfrm>
            <a:off x="323528" y="73778"/>
            <a:ext cx="9144000" cy="762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fontAlgn="base">
              <a:spcBef>
                <a:spcPct val="0"/>
              </a:spcBef>
              <a:spcAft>
                <a:spcPct val="0"/>
              </a:spcAft>
              <a:defRPr sz="3200" b="1" kern="1200">
                <a:solidFill>
                  <a:srgbClr val="FF6600"/>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fr-FR" dirty="0"/>
              <a:t>Évolution des sérogroupes (</a:t>
            </a:r>
            <a:r>
              <a:rPr lang="fr-FR" dirty="0" err="1"/>
              <a:t>sPF</a:t>
            </a:r>
            <a:r>
              <a:rPr lang="fr-FR" dirty="0"/>
              <a:t>)</a:t>
            </a:r>
          </a:p>
        </p:txBody>
      </p:sp>
      <p:cxnSp>
        <p:nvCxnSpPr>
          <p:cNvPr id="3" name="Connecteur droit 2">
            <a:extLst>
              <a:ext uri="{FF2B5EF4-FFF2-40B4-BE49-F238E27FC236}">
                <a16:creationId xmlns:a16="http://schemas.microsoft.com/office/drawing/2014/main" id="{F7D1F139-08DD-2A96-AE66-5E1877A19756}"/>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 Tracé, ligne, diagramme&#10;&#10;Le contenu généré par l’IA peut être incorrect.">
            <a:extLst>
              <a:ext uri="{FF2B5EF4-FFF2-40B4-BE49-F238E27FC236}">
                <a16:creationId xmlns:a16="http://schemas.microsoft.com/office/drawing/2014/main" id="{6B645353-ABD5-41E2-DC3F-51F9115859D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2847" y="909040"/>
            <a:ext cx="6858307" cy="2880000"/>
          </a:xfrm>
          <a:prstGeom prst="rect">
            <a:avLst/>
          </a:prstGeom>
        </p:spPr>
      </p:pic>
      <p:pic>
        <p:nvPicPr>
          <p:cNvPr id="9" name="Image 8" descr="Une image contenant texte, Tracé, ligne, diagramme&#10;&#10;Le contenu généré par l’IA peut être incorrect.">
            <a:extLst>
              <a:ext uri="{FF2B5EF4-FFF2-40B4-BE49-F238E27FC236}">
                <a16:creationId xmlns:a16="http://schemas.microsoft.com/office/drawing/2014/main" id="{BC0AFE41-AEDD-53C4-FF73-980B5C9AF2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1520" y="3789038"/>
            <a:ext cx="6326559" cy="2880000"/>
          </a:xfrm>
          <a:prstGeom prst="rect">
            <a:avLst/>
          </a:prstGeom>
        </p:spPr>
      </p:pic>
      <p:sp>
        <p:nvSpPr>
          <p:cNvPr id="10" name="ZoneTexte 9">
            <a:extLst>
              <a:ext uri="{FF2B5EF4-FFF2-40B4-BE49-F238E27FC236}">
                <a16:creationId xmlns:a16="http://schemas.microsoft.com/office/drawing/2014/main" id="{46BD9128-DAE3-8ADE-550E-B58059963608}"/>
              </a:ext>
            </a:extLst>
          </p:cNvPr>
          <p:cNvSpPr txBox="1"/>
          <p:nvPr/>
        </p:nvSpPr>
        <p:spPr>
          <a:xfrm>
            <a:off x="5647048" y="4767374"/>
            <a:ext cx="2376264" cy="923330"/>
          </a:xfrm>
          <a:prstGeom prst="rect">
            <a:avLst/>
          </a:prstGeom>
          <a:noFill/>
        </p:spPr>
        <p:txBody>
          <a:bodyPr wrap="square" rtlCol="0">
            <a:spAutoFit/>
          </a:bodyPr>
          <a:lstStyle/>
          <a:p>
            <a:r>
              <a:rPr lang="fr-FR" dirty="0"/>
              <a:t>Vaccination obligatoire contre le sérogroupe C depuis 2018</a:t>
            </a:r>
          </a:p>
        </p:txBody>
      </p:sp>
    </p:spTree>
    <p:extLst>
      <p:ext uri="{BB962C8B-B14F-4D97-AF65-F5344CB8AC3E}">
        <p14:creationId xmlns:p14="http://schemas.microsoft.com/office/powerpoint/2010/main" val="42415585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02840" y="116632"/>
            <a:ext cx="8229600" cy="792088"/>
          </a:xfrm>
        </p:spPr>
        <p:txBody>
          <a:bodyPr>
            <a:normAutofit/>
          </a:bodyPr>
          <a:lstStyle/>
          <a:p>
            <a:pPr algn="l"/>
            <a:r>
              <a:rPr lang="fr-FR" sz="3200" b="1" dirty="0">
                <a:solidFill>
                  <a:srgbClr val="000000"/>
                </a:solidFill>
              </a:rPr>
              <a:t>Traitement curatif et </a:t>
            </a:r>
            <a:r>
              <a:rPr lang="fr-FR" sz="3200" b="1" dirty="0">
                <a:solidFill>
                  <a:srgbClr val="FF6600"/>
                </a:solidFill>
              </a:rPr>
              <a:t>DO</a:t>
            </a:r>
          </a:p>
        </p:txBody>
      </p:sp>
      <p:sp>
        <p:nvSpPr>
          <p:cNvPr id="5" name="Espace réservé du contenu 2"/>
          <p:cNvSpPr>
            <a:spLocks noGrp="1"/>
          </p:cNvSpPr>
          <p:nvPr>
            <p:ph idx="4294967295"/>
          </p:nvPr>
        </p:nvSpPr>
        <p:spPr>
          <a:xfrm>
            <a:off x="302840" y="980728"/>
            <a:ext cx="8496944" cy="4608512"/>
          </a:xfrm>
          <a:prstGeom prst="rect">
            <a:avLst/>
          </a:prstGeom>
        </p:spPr>
        <p:txBody>
          <a:bodyPr>
            <a:normAutofit/>
          </a:bodyPr>
          <a:lstStyle/>
          <a:p>
            <a:pPr>
              <a:lnSpc>
                <a:spcPct val="110000"/>
              </a:lnSpc>
              <a:buFontTx/>
              <a:buNone/>
            </a:pPr>
            <a:r>
              <a:rPr lang="fr-FR" sz="2400" dirty="0"/>
              <a:t>"Quelques souches résistantes aux pénicillines"</a:t>
            </a:r>
          </a:p>
          <a:p>
            <a:pPr>
              <a:lnSpc>
                <a:spcPct val="110000"/>
              </a:lnSpc>
            </a:pPr>
            <a:r>
              <a:rPr lang="fr-FR" sz="2400" dirty="0">
                <a:solidFill>
                  <a:srgbClr val="FF6600"/>
                </a:solidFill>
              </a:rPr>
              <a:t>Sensible aux céphalosporines de 3ème génération </a:t>
            </a:r>
          </a:p>
          <a:p>
            <a:pPr lvl="1">
              <a:lnSpc>
                <a:spcPct val="110000"/>
              </a:lnSpc>
            </a:pPr>
            <a:r>
              <a:rPr lang="fr-FR" sz="2400" dirty="0" err="1"/>
              <a:t>céfotaxime</a:t>
            </a:r>
            <a:r>
              <a:rPr lang="fr-FR" sz="2400" dirty="0"/>
              <a:t> ou </a:t>
            </a:r>
            <a:r>
              <a:rPr lang="fr-FR" sz="2400" dirty="0" err="1">
                <a:solidFill>
                  <a:srgbClr val="FF6600"/>
                </a:solidFill>
              </a:rPr>
              <a:t>ceftriaxone</a:t>
            </a:r>
            <a:r>
              <a:rPr lang="fr-FR" sz="2400" dirty="0"/>
              <a:t> : traitement de choix</a:t>
            </a:r>
          </a:p>
          <a:p>
            <a:pPr lvl="1">
              <a:lnSpc>
                <a:spcPct val="110000"/>
              </a:lnSpc>
            </a:pPr>
            <a:r>
              <a:rPr lang="fr-FR" sz="2400" dirty="0">
                <a:solidFill>
                  <a:srgbClr val="FF6600"/>
                </a:solidFill>
              </a:rPr>
              <a:t>en urgence </a:t>
            </a:r>
            <a:r>
              <a:rPr lang="fr-FR" sz="2400" dirty="0"/>
              <a:t>si purpura fébrile,</a:t>
            </a:r>
          </a:p>
          <a:p>
            <a:pPr lvl="2">
              <a:lnSpc>
                <a:spcPct val="110000"/>
              </a:lnSpc>
            </a:pPr>
            <a:r>
              <a:rPr lang="fr-FR" dirty="0"/>
              <a:t>dès le diagnostic de taches </a:t>
            </a:r>
            <a:r>
              <a:rPr lang="fr-FR" dirty="0" err="1"/>
              <a:t>purpuriques</a:t>
            </a:r>
            <a:endParaRPr lang="fr-FR" dirty="0"/>
          </a:p>
          <a:p>
            <a:pPr lvl="1">
              <a:lnSpc>
                <a:spcPct val="110000"/>
              </a:lnSpc>
            </a:pPr>
            <a:r>
              <a:rPr lang="fr-FR" sz="2400" dirty="0"/>
              <a:t>Après documentation </a:t>
            </a:r>
          </a:p>
          <a:p>
            <a:pPr lvl="2">
              <a:lnSpc>
                <a:spcPct val="110000"/>
              </a:lnSpc>
            </a:pPr>
            <a:r>
              <a:rPr lang="fr-FR" sz="2000" dirty="0"/>
              <a:t>CMI amoxicilline &lt;= 0,125 : amoxicilline ou C3G</a:t>
            </a:r>
          </a:p>
          <a:p>
            <a:pPr lvl="2">
              <a:lnSpc>
                <a:spcPct val="110000"/>
              </a:lnSpc>
            </a:pPr>
            <a:r>
              <a:rPr lang="fr-FR" sz="2000" dirty="0"/>
              <a:t>CMI amoxicilline &gt; 0,125 : </a:t>
            </a:r>
            <a:r>
              <a:rPr lang="fr-FR" sz="2000" dirty="0" err="1"/>
              <a:t>céfotaxime</a:t>
            </a:r>
            <a:r>
              <a:rPr lang="fr-FR" sz="2000" dirty="0"/>
              <a:t> ou </a:t>
            </a:r>
            <a:r>
              <a:rPr lang="fr-FR" sz="2000" dirty="0" err="1"/>
              <a:t>ceftriaxone</a:t>
            </a:r>
            <a:r>
              <a:rPr lang="fr-FR" sz="2000" dirty="0"/>
              <a:t> </a:t>
            </a:r>
          </a:p>
          <a:p>
            <a:pPr lvl="2">
              <a:lnSpc>
                <a:spcPct val="110000"/>
              </a:lnSpc>
            </a:pPr>
            <a:endParaRPr lang="fr-FR" sz="2000" dirty="0"/>
          </a:p>
          <a:p>
            <a:pPr>
              <a:lnSpc>
                <a:spcPct val="110000"/>
              </a:lnSpc>
            </a:pPr>
            <a:r>
              <a:rPr lang="fr-FR" sz="2400" b="1" dirty="0">
                <a:solidFill>
                  <a:srgbClr val="FF6600"/>
                </a:solidFill>
              </a:rPr>
              <a:t>Déclaration obligatoire</a:t>
            </a:r>
            <a:endParaRPr lang="fr-FR" sz="2400" dirty="0"/>
          </a:p>
          <a:p>
            <a:pPr>
              <a:lnSpc>
                <a:spcPct val="110000"/>
              </a:lnSpc>
            </a:pPr>
            <a:endParaRPr lang="fr-FR" sz="2400" dirty="0"/>
          </a:p>
          <a:p>
            <a:pPr>
              <a:lnSpc>
                <a:spcPct val="110000"/>
              </a:lnSpc>
            </a:pPr>
            <a:endParaRPr lang="fr-FR" sz="2400" dirty="0">
              <a:solidFill>
                <a:srgbClr val="000000"/>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10;&#10;Description générée automatiquement">
            <a:extLst>
              <a:ext uri="{FF2B5EF4-FFF2-40B4-BE49-F238E27FC236}">
                <a16:creationId xmlns:a16="http://schemas.microsoft.com/office/drawing/2014/main" id="{0AFADC69-43BF-FF40-AE00-157CF083C2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23928" y="5065399"/>
            <a:ext cx="2160000" cy="781277"/>
          </a:xfrm>
          <a:prstGeom prst="rect">
            <a:avLst/>
          </a:prstGeom>
        </p:spPr>
      </p:pic>
    </p:spTree>
    <p:extLst>
      <p:ext uri="{BB962C8B-B14F-4D97-AF65-F5344CB8AC3E}">
        <p14:creationId xmlns:p14="http://schemas.microsoft.com/office/powerpoint/2010/main" val="30428422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a:extLst>
              <a:ext uri="{FF2B5EF4-FFF2-40B4-BE49-F238E27FC236}">
                <a16:creationId xmlns:a16="http://schemas.microsoft.com/office/drawing/2014/main" id="{BB72609F-E343-5B47-A679-0CFF48B6A2A0}"/>
              </a:ext>
            </a:extLst>
          </p:cNvPr>
          <p:cNvSpPr>
            <a:spLocks noGrp="1"/>
          </p:cNvSpPr>
          <p:nvPr>
            <p:ph type="ftr" sz="quarter" idx="11"/>
          </p:nvPr>
        </p:nvSpPr>
        <p:spPr/>
        <p:txBody>
          <a:bodyPr/>
          <a:lstStyle/>
          <a:p>
            <a:pPr>
              <a:defRPr/>
            </a:pPr>
            <a:endParaRPr lang="fr-FR"/>
          </a:p>
        </p:txBody>
      </p:sp>
      <p:sp>
        <p:nvSpPr>
          <p:cNvPr id="5" name="Rectangle 4">
            <a:extLst>
              <a:ext uri="{FF2B5EF4-FFF2-40B4-BE49-F238E27FC236}">
                <a16:creationId xmlns:a16="http://schemas.microsoft.com/office/drawing/2014/main" id="{CF5F72D6-2A02-6F4B-87F3-3D2A064EBAB7}"/>
              </a:ext>
            </a:extLst>
          </p:cNvPr>
          <p:cNvSpPr/>
          <p:nvPr/>
        </p:nvSpPr>
        <p:spPr>
          <a:xfrm>
            <a:off x="325157" y="361857"/>
            <a:ext cx="6998391" cy="584775"/>
          </a:xfrm>
          <a:prstGeom prst="rect">
            <a:avLst/>
          </a:prstGeom>
        </p:spPr>
        <p:txBody>
          <a:bodyPr wrap="none">
            <a:spAutoFit/>
          </a:bodyPr>
          <a:lstStyle/>
          <a:p>
            <a:r>
              <a:rPr lang="fr-FR" sz="3200" b="1" dirty="0">
                <a:solidFill>
                  <a:srgbClr val="FF6600"/>
                </a:solidFill>
              </a:rPr>
              <a:t>Infection invasive à méningocoque (IIM)</a:t>
            </a:r>
          </a:p>
        </p:txBody>
      </p:sp>
      <p:cxnSp>
        <p:nvCxnSpPr>
          <p:cNvPr id="6" name="Connecteur droit 5">
            <a:extLst>
              <a:ext uri="{FF2B5EF4-FFF2-40B4-BE49-F238E27FC236}">
                <a16:creationId xmlns:a16="http://schemas.microsoft.com/office/drawing/2014/main" id="{2294F749-5806-354C-8E05-F04B31DA3309}"/>
              </a:ext>
            </a:extLst>
          </p:cNvPr>
          <p:cNvCxnSpPr/>
          <p:nvPr/>
        </p:nvCxnSpPr>
        <p:spPr>
          <a:xfrm>
            <a:off x="325157" y="1123003"/>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Image 6" descr="Une image contenant texte&#10;&#10;Description générée automatiquement">
            <a:extLst>
              <a:ext uri="{FF2B5EF4-FFF2-40B4-BE49-F238E27FC236}">
                <a16:creationId xmlns:a16="http://schemas.microsoft.com/office/drawing/2014/main" id="{A7307C0F-E98D-ED44-BFBE-ED0EEEF1C44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3050" y="1528040"/>
            <a:ext cx="8280000" cy="3801920"/>
          </a:xfrm>
          <a:prstGeom prst="rect">
            <a:avLst/>
          </a:prstGeom>
        </p:spPr>
      </p:pic>
    </p:spTree>
    <p:extLst>
      <p:ext uri="{BB962C8B-B14F-4D97-AF65-F5344CB8AC3E}">
        <p14:creationId xmlns:p14="http://schemas.microsoft.com/office/powerpoint/2010/main" val="29711258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58824" y="44624"/>
            <a:ext cx="8229600" cy="792088"/>
          </a:xfrm>
        </p:spPr>
        <p:txBody>
          <a:bodyPr>
            <a:normAutofit/>
          </a:bodyPr>
          <a:lstStyle/>
          <a:p>
            <a:pPr algn="l"/>
            <a:r>
              <a:rPr lang="fr-FR" sz="3200" b="1" dirty="0">
                <a:solidFill>
                  <a:srgbClr val="FF6600"/>
                </a:solidFill>
              </a:rPr>
              <a:t>Traitement préventif – autour d’un cas</a:t>
            </a:r>
          </a:p>
        </p:txBody>
      </p:sp>
      <p:sp>
        <p:nvSpPr>
          <p:cNvPr id="5" name="Espace réservé du contenu 2"/>
          <p:cNvSpPr>
            <a:spLocks noGrp="1"/>
          </p:cNvSpPr>
          <p:nvPr>
            <p:ph idx="4294967295"/>
          </p:nvPr>
        </p:nvSpPr>
        <p:spPr>
          <a:xfrm>
            <a:off x="251520" y="1052736"/>
            <a:ext cx="8496944" cy="3744414"/>
          </a:xfrm>
          <a:prstGeom prst="rect">
            <a:avLst/>
          </a:prstGeom>
        </p:spPr>
        <p:txBody>
          <a:bodyPr>
            <a:noAutofit/>
          </a:bodyPr>
          <a:lstStyle/>
          <a:p>
            <a:pPr algn="just"/>
            <a:r>
              <a:rPr lang="fr-FR" sz="2400" dirty="0">
                <a:solidFill>
                  <a:srgbClr val="000000"/>
                </a:solidFill>
              </a:rPr>
              <a:t>Pas de recherche de portage</a:t>
            </a:r>
          </a:p>
          <a:p>
            <a:pPr algn="just"/>
            <a:r>
              <a:rPr lang="fr-FR" sz="2400" b="1" dirty="0">
                <a:solidFill>
                  <a:srgbClr val="FF6600"/>
                </a:solidFill>
              </a:rPr>
              <a:t>Risque accru de survenue d'autres cas dans l'entourage d'un cas</a:t>
            </a:r>
          </a:p>
          <a:p>
            <a:pPr algn="just"/>
            <a:r>
              <a:rPr lang="fr-FR" sz="2400" dirty="0">
                <a:solidFill>
                  <a:srgbClr val="000000"/>
                </a:solidFill>
              </a:rPr>
              <a:t>Recherche </a:t>
            </a:r>
            <a:r>
              <a:rPr lang="fr-FR" sz="2400" b="1" dirty="0">
                <a:solidFill>
                  <a:srgbClr val="FF6600"/>
                </a:solidFill>
              </a:rPr>
              <a:t>des sujets contacts </a:t>
            </a:r>
            <a:r>
              <a:rPr lang="fr-FR" sz="2400" dirty="0">
                <a:solidFill>
                  <a:srgbClr val="000000"/>
                </a:solidFill>
              </a:rPr>
              <a:t>:</a:t>
            </a:r>
          </a:p>
          <a:p>
            <a:pPr lvl="1" algn="just"/>
            <a:r>
              <a:rPr lang="fr-FR" sz="2200" dirty="0">
                <a:solidFill>
                  <a:srgbClr val="000000"/>
                </a:solidFill>
              </a:rPr>
              <a:t>personnes qui vivent/sont gardées sous le même toit que le cas index pendant sa période de contagiosité </a:t>
            </a:r>
            <a:r>
              <a:rPr lang="fr-FR" sz="2200" dirty="0"/>
              <a:t>: </a:t>
            </a:r>
            <a:r>
              <a:rPr lang="fr-FR" sz="2200" dirty="0">
                <a:solidFill>
                  <a:srgbClr val="000000"/>
                </a:solidFill>
              </a:rPr>
              <a:t>famille proche, pensionnaires, soldats …</a:t>
            </a:r>
          </a:p>
          <a:p>
            <a:pPr lvl="1" algn="just"/>
            <a:r>
              <a:rPr lang="fr-FR" sz="2200" dirty="0">
                <a:solidFill>
                  <a:srgbClr val="000000"/>
                </a:solidFill>
              </a:rPr>
              <a:t>médecin ayant intubé le patient sans masque, bouche à bouche</a:t>
            </a:r>
          </a:p>
          <a:p>
            <a:pPr lvl="1" algn="just"/>
            <a:r>
              <a:rPr lang="fr-FR" sz="2200" dirty="0">
                <a:solidFill>
                  <a:srgbClr val="000000"/>
                </a:solidFill>
              </a:rPr>
              <a:t>Autres circonstances : distance &lt; 1m, face à face, durée &gt; 1h</a:t>
            </a:r>
          </a:p>
          <a:p>
            <a:pPr lvl="1" algn="just"/>
            <a:r>
              <a:rPr lang="fr-FR" sz="2200" dirty="0">
                <a:solidFill>
                  <a:srgbClr val="000000"/>
                </a:solidFill>
              </a:rPr>
              <a:t>Période de contagiosité : 10 jours avant l’hospitalisation</a:t>
            </a:r>
          </a:p>
          <a:p>
            <a:pPr algn="just"/>
            <a:endParaRPr lang="fr-FR" sz="2400" dirty="0">
              <a:solidFill>
                <a:schemeClr val="accent2"/>
              </a:solidFill>
            </a:endParaRPr>
          </a:p>
          <a:p>
            <a:pPr marL="0" indent="0" algn="just">
              <a:buNone/>
            </a:pPr>
            <a:endParaRPr lang="fr-FR" sz="2400" dirty="0">
              <a:solidFill>
                <a:schemeClr val="accent6"/>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3" name="Image 2" descr="Une image contenant texte&#10;&#10;Description générée automatiquement">
            <a:extLst>
              <a:ext uri="{FF2B5EF4-FFF2-40B4-BE49-F238E27FC236}">
                <a16:creationId xmlns:a16="http://schemas.microsoft.com/office/drawing/2014/main" id="{B2BBDB18-291B-9416-9802-4970A88B348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7624" y="5301208"/>
            <a:ext cx="7772400" cy="1021898"/>
          </a:xfrm>
          <a:prstGeom prst="rect">
            <a:avLst/>
          </a:prstGeom>
          <a:ln w="31750">
            <a:solidFill>
              <a:srgbClr val="FF6600"/>
            </a:solidFill>
          </a:ln>
        </p:spPr>
      </p:pic>
      <p:sp>
        <p:nvSpPr>
          <p:cNvPr id="7" name="ZoneTexte 6">
            <a:extLst>
              <a:ext uri="{FF2B5EF4-FFF2-40B4-BE49-F238E27FC236}">
                <a16:creationId xmlns:a16="http://schemas.microsoft.com/office/drawing/2014/main" id="{99041B7E-55B9-98BA-53ED-C2AF4F840572}"/>
              </a:ext>
            </a:extLst>
          </p:cNvPr>
          <p:cNvSpPr txBox="1"/>
          <p:nvPr/>
        </p:nvSpPr>
        <p:spPr>
          <a:xfrm>
            <a:off x="0" y="6381328"/>
            <a:ext cx="9144000" cy="307777"/>
          </a:xfrm>
          <a:prstGeom prst="rect">
            <a:avLst/>
          </a:prstGeom>
          <a:solidFill>
            <a:schemeClr val="bg1"/>
          </a:solidFill>
        </p:spPr>
        <p:txBody>
          <a:bodyPr wrap="square">
            <a:spAutoFit/>
          </a:bodyPr>
          <a:lstStyle/>
          <a:p>
            <a:r>
              <a:rPr lang="fr-FR" sz="1400" dirty="0"/>
              <a:t>INSTRUCTION N° DGS/SP/2018/163 du 27 juillet 2018 relative à la prophylaxie des infections invasives à méningocoque</a:t>
            </a:r>
          </a:p>
        </p:txBody>
      </p:sp>
    </p:spTree>
    <p:extLst>
      <p:ext uri="{BB962C8B-B14F-4D97-AF65-F5344CB8AC3E}">
        <p14:creationId xmlns:p14="http://schemas.microsoft.com/office/powerpoint/2010/main" val="227778326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158824" y="44624"/>
            <a:ext cx="8229600" cy="792088"/>
          </a:xfrm>
        </p:spPr>
        <p:txBody>
          <a:bodyPr>
            <a:normAutofit/>
          </a:bodyPr>
          <a:lstStyle/>
          <a:p>
            <a:pPr algn="l"/>
            <a:r>
              <a:rPr lang="fr-FR" sz="3600" b="1" dirty="0">
                <a:solidFill>
                  <a:srgbClr val="FF6600"/>
                </a:solidFill>
              </a:rPr>
              <a:t>Traitement préventif – autour d’un cas</a:t>
            </a:r>
          </a:p>
        </p:txBody>
      </p:sp>
      <p:sp>
        <p:nvSpPr>
          <p:cNvPr id="5" name="Espace réservé du contenu 2"/>
          <p:cNvSpPr>
            <a:spLocks noGrp="1"/>
          </p:cNvSpPr>
          <p:nvPr>
            <p:ph idx="4294967295"/>
          </p:nvPr>
        </p:nvSpPr>
        <p:spPr>
          <a:xfrm>
            <a:off x="413759" y="1484788"/>
            <a:ext cx="8334705" cy="3960436"/>
          </a:xfrm>
          <a:prstGeom prst="rect">
            <a:avLst/>
          </a:prstGeom>
        </p:spPr>
        <p:txBody>
          <a:bodyPr>
            <a:noAutofit/>
          </a:bodyPr>
          <a:lstStyle/>
          <a:p>
            <a:r>
              <a:rPr lang="fr-FR" sz="2400" dirty="0">
                <a:solidFill>
                  <a:srgbClr val="000000"/>
                </a:solidFill>
              </a:rPr>
              <a:t>Prophylaxie le plus rapidement possible, idéalement </a:t>
            </a:r>
            <a:r>
              <a:rPr lang="fr-FR" sz="2400" b="1" dirty="0">
                <a:solidFill>
                  <a:srgbClr val="000000"/>
                </a:solidFill>
              </a:rPr>
              <a:t>24-48h</a:t>
            </a:r>
            <a:r>
              <a:rPr lang="fr-FR" sz="2400" dirty="0">
                <a:solidFill>
                  <a:srgbClr val="000000"/>
                </a:solidFill>
              </a:rPr>
              <a:t> maximum </a:t>
            </a:r>
            <a:r>
              <a:rPr lang="fr-FR" sz="2400" b="1" dirty="0">
                <a:solidFill>
                  <a:srgbClr val="000000"/>
                </a:solidFill>
              </a:rPr>
              <a:t>10 jours</a:t>
            </a:r>
            <a:r>
              <a:rPr lang="fr-FR" sz="2400" dirty="0">
                <a:solidFill>
                  <a:srgbClr val="000000"/>
                </a:solidFill>
              </a:rPr>
              <a:t> après l'hospitalisation du cas index :</a:t>
            </a:r>
          </a:p>
          <a:p>
            <a:endParaRPr lang="fr-FR" sz="1200" dirty="0">
              <a:solidFill>
                <a:srgbClr val="000000"/>
              </a:solidFill>
            </a:endParaRPr>
          </a:p>
          <a:p>
            <a:pPr lvl="1"/>
            <a:r>
              <a:rPr lang="fr-FR" sz="2400" dirty="0">
                <a:solidFill>
                  <a:srgbClr val="000000"/>
                </a:solidFill>
              </a:rPr>
              <a:t>antibioprophylaxie </a:t>
            </a:r>
            <a:r>
              <a:rPr lang="fr-FR" sz="2400" b="1" dirty="0">
                <a:solidFill>
                  <a:srgbClr val="FF6600"/>
                </a:solidFill>
              </a:rPr>
              <a:t>rifampicine</a:t>
            </a:r>
            <a:r>
              <a:rPr lang="fr-FR" sz="2400" dirty="0">
                <a:solidFill>
                  <a:srgbClr val="000000"/>
                </a:solidFill>
              </a:rPr>
              <a:t>/</a:t>
            </a:r>
            <a:r>
              <a:rPr lang="fr-FR" sz="2000" dirty="0" err="1">
                <a:solidFill>
                  <a:srgbClr val="000000"/>
                </a:solidFill>
              </a:rPr>
              <a:t>ceftriaxone</a:t>
            </a:r>
            <a:r>
              <a:rPr lang="fr-FR" sz="2000" dirty="0">
                <a:solidFill>
                  <a:srgbClr val="000000"/>
                </a:solidFill>
              </a:rPr>
              <a:t>/ciprofloxacine </a:t>
            </a:r>
            <a:r>
              <a:rPr lang="fr-FR" sz="2400" dirty="0">
                <a:solidFill>
                  <a:srgbClr val="000000"/>
                </a:solidFill>
              </a:rPr>
              <a:t>pour tous les </a:t>
            </a:r>
            <a:r>
              <a:rPr lang="fr-FR" sz="2400" dirty="0" err="1">
                <a:solidFill>
                  <a:srgbClr val="000000"/>
                </a:solidFill>
              </a:rPr>
              <a:t>sérogroupes</a:t>
            </a:r>
            <a:endParaRPr lang="fr-FR" sz="2400" dirty="0">
              <a:solidFill>
                <a:srgbClr val="000000"/>
              </a:solidFill>
            </a:endParaRPr>
          </a:p>
          <a:p>
            <a:pPr lvl="1"/>
            <a:endParaRPr lang="fr-FR" sz="1200" dirty="0">
              <a:solidFill>
                <a:srgbClr val="000000"/>
              </a:solidFill>
            </a:endParaRPr>
          </a:p>
          <a:p>
            <a:pPr lvl="1"/>
            <a:r>
              <a:rPr lang="fr-FR" sz="2400" dirty="0">
                <a:solidFill>
                  <a:srgbClr val="FF6600"/>
                </a:solidFill>
              </a:rPr>
              <a:t>vaccination</a:t>
            </a:r>
            <a:r>
              <a:rPr lang="fr-FR" sz="2400" dirty="0">
                <a:solidFill>
                  <a:srgbClr val="000000"/>
                </a:solidFill>
              </a:rPr>
              <a:t> anti-méningocoque A, C, Y, W135</a:t>
            </a:r>
          </a:p>
          <a:p>
            <a:pPr lvl="1"/>
            <a:endParaRPr lang="fr-FR" sz="1200" dirty="0">
              <a:solidFill>
                <a:srgbClr val="000000"/>
              </a:solidFill>
            </a:endParaRPr>
          </a:p>
          <a:p>
            <a:pPr lvl="1"/>
            <a:r>
              <a:rPr lang="fr-FR" sz="2400" dirty="0">
                <a:solidFill>
                  <a:srgbClr val="000000"/>
                </a:solidFill>
              </a:rPr>
              <a:t>Pas de vaccination pour une IIM de sérogroupe B, sauf situations inhabituelles. (recos HAS) </a:t>
            </a:r>
            <a:endParaRPr lang="fr-FR" sz="2400" dirty="0">
              <a:solidFill>
                <a:schemeClr val="accent2"/>
              </a:solidFill>
              <a:latin typeface="+mj-lt"/>
            </a:endParaRPr>
          </a:p>
          <a:p>
            <a:pPr marL="0" indent="0">
              <a:buNone/>
            </a:pPr>
            <a:endParaRPr lang="fr-FR" sz="2400" dirty="0">
              <a:solidFill>
                <a:schemeClr val="accent6"/>
              </a:solidFill>
              <a:latin typeface="+mj-lt"/>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808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698500" y="793750"/>
            <a:ext cx="8445500" cy="58039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1" eaLnBrk="1" hangingPunct="1">
              <a:lnSpc>
                <a:spcPct val="90000"/>
              </a:lnSpc>
              <a:defRPr/>
            </a:pPr>
            <a:endParaRPr lang="fr-FR" altLang="fr-FR" sz="1200" b="1" dirty="0">
              <a:solidFill>
                <a:srgbClr val="0000FF"/>
              </a:solidFill>
            </a:endParaRPr>
          </a:p>
          <a:p>
            <a:pPr eaLnBrk="1" hangingPunct="1">
              <a:lnSpc>
                <a:spcPct val="90000"/>
              </a:lnSpc>
              <a:defRPr/>
            </a:pPr>
            <a:r>
              <a:rPr lang="fr-FR" altLang="fr-FR" sz="2800" b="1" dirty="0"/>
              <a:t>Agression directe:</a:t>
            </a:r>
          </a:p>
          <a:p>
            <a:pPr lvl="1">
              <a:lnSpc>
                <a:spcPct val="90000"/>
              </a:lnSpc>
              <a:defRPr/>
            </a:pPr>
            <a:r>
              <a:rPr lang="fr-FR" altLang="fr-FR" sz="2400" dirty="0"/>
              <a:t>Multiplication de la bactérie ou du virus in situ</a:t>
            </a:r>
          </a:p>
          <a:p>
            <a:pPr lvl="1">
              <a:lnSpc>
                <a:spcPct val="90000"/>
              </a:lnSpc>
              <a:defRPr/>
            </a:pPr>
            <a:r>
              <a:rPr lang="fr-FR" sz="2400" dirty="0"/>
              <a:t>Evolution aigue ou </a:t>
            </a:r>
            <a:r>
              <a:rPr lang="fr-FR" sz="2400" dirty="0" err="1"/>
              <a:t>subaigue</a:t>
            </a:r>
            <a:endParaRPr lang="fr-FR" sz="2400" dirty="0"/>
          </a:p>
          <a:p>
            <a:pPr lvl="1">
              <a:lnSpc>
                <a:spcPct val="90000"/>
              </a:lnSpc>
              <a:defRPr/>
            </a:pPr>
            <a:r>
              <a:rPr lang="fr-FR" sz="2400" dirty="0"/>
              <a:t>Présence du pathogène (LCS, abcès)</a:t>
            </a:r>
          </a:p>
          <a:p>
            <a:pPr lvl="1">
              <a:lnSpc>
                <a:spcPct val="90000"/>
              </a:lnSpc>
              <a:defRPr/>
            </a:pPr>
            <a:r>
              <a:rPr lang="fr-FR" sz="2400" dirty="0"/>
              <a:t>Favorisé par l’immunodépression (VIH, greffé de moelle, Anti-NMDA, Auto-Anticorps anti interféron)</a:t>
            </a:r>
          </a:p>
          <a:p>
            <a:pPr lvl="1">
              <a:lnSpc>
                <a:spcPct val="90000"/>
              </a:lnSpc>
              <a:defRPr/>
            </a:pPr>
            <a:endParaRPr lang="fr-FR" sz="2400" dirty="0"/>
          </a:p>
          <a:p>
            <a:pPr>
              <a:lnSpc>
                <a:spcPct val="90000"/>
              </a:lnSpc>
              <a:defRPr/>
            </a:pPr>
            <a:r>
              <a:rPr lang="fr-FR" altLang="fr-FR" sz="2800" b="1" dirty="0"/>
              <a:t>Secondaire à la réponse du système immunitaire</a:t>
            </a:r>
          </a:p>
          <a:p>
            <a:pPr lvl="1">
              <a:lnSpc>
                <a:spcPct val="90000"/>
              </a:lnSpc>
              <a:defRPr/>
            </a:pPr>
            <a:r>
              <a:rPr lang="fr-FR" altLang="fr-FR" sz="2400" dirty="0"/>
              <a:t>Evolution fulminante ou subaiguë</a:t>
            </a:r>
          </a:p>
          <a:p>
            <a:pPr lvl="1">
              <a:lnSpc>
                <a:spcPct val="90000"/>
              </a:lnSpc>
              <a:defRPr/>
            </a:pPr>
            <a:r>
              <a:rPr lang="fr-FR" sz="2400" dirty="0"/>
              <a:t>Absence du pathogène dans le système nerveux central</a:t>
            </a:r>
          </a:p>
          <a:p>
            <a:pPr lvl="1" eaLnBrk="1" hangingPunct="1">
              <a:lnSpc>
                <a:spcPct val="90000"/>
              </a:lnSpc>
              <a:buFontTx/>
              <a:buNone/>
              <a:defRPr/>
            </a:pPr>
            <a:endParaRPr lang="fr-FR" altLang="fr-FR" sz="2000" dirty="0"/>
          </a:p>
        </p:txBody>
      </p:sp>
      <p:sp>
        <p:nvSpPr>
          <p:cNvPr id="5" name="Titre 1"/>
          <p:cNvSpPr txBox="1">
            <a:spLocks/>
          </p:cNvSpPr>
          <p:nvPr/>
        </p:nvSpPr>
        <p:spPr bwMode="auto">
          <a:xfrm>
            <a:off x="35496"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lang="fr-FR" sz="3200" b="1" dirty="0">
                <a:solidFill>
                  <a:srgbClr val="FF6600"/>
                </a:solidFill>
                <a:latin typeface="Calibri"/>
                <a:cs typeface="Arial" pitchFamily="34" charset="0"/>
              </a:rPr>
              <a:t>Deux type de lésions</a:t>
            </a:r>
            <a:endParaRPr kumimoji="0" lang="fr-FR" sz="3200" b="1" i="0" u="none" strike="noStrike" kern="1200" cap="none" spc="0" normalizeH="0" baseline="0" noProof="0" dirty="0">
              <a:ln>
                <a:noFill/>
              </a:ln>
              <a:solidFill>
                <a:srgbClr val="FF6600"/>
              </a:solidFill>
              <a:effectLst/>
              <a:uLnTx/>
              <a:uFillTx/>
              <a:latin typeface="Calibri"/>
              <a:ea typeface="+mj-ea"/>
              <a:cs typeface="Arial" pitchFamily="34" charset="0"/>
            </a:endParaRPr>
          </a:p>
        </p:txBody>
      </p:sp>
      <p:cxnSp>
        <p:nvCxnSpPr>
          <p:cNvPr id="6" name="Connecteur droit 5"/>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3376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exte&#10;&#10;Description générée automatiquement">
            <a:extLst>
              <a:ext uri="{FF2B5EF4-FFF2-40B4-BE49-F238E27FC236}">
                <a16:creationId xmlns:a16="http://schemas.microsoft.com/office/drawing/2014/main" id="{02BD2186-70E5-482E-178D-714B6EBFAC9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59733" y="116632"/>
            <a:ext cx="4824535" cy="4271724"/>
          </a:xfrm>
          <a:prstGeom prst="rect">
            <a:avLst/>
          </a:prstGeom>
        </p:spPr>
      </p:pic>
      <p:pic>
        <p:nvPicPr>
          <p:cNvPr id="4" name="Image 3" descr="Une image contenant texte&#10;&#10;Description générée automatiquement">
            <a:extLst>
              <a:ext uri="{FF2B5EF4-FFF2-40B4-BE49-F238E27FC236}">
                <a16:creationId xmlns:a16="http://schemas.microsoft.com/office/drawing/2014/main" id="{54F995FD-AE5D-6CEE-236C-5F5A3685AA6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5800" y="4461489"/>
            <a:ext cx="7772400" cy="983735"/>
          </a:xfrm>
          <a:prstGeom prst="rect">
            <a:avLst/>
          </a:prstGeom>
        </p:spPr>
      </p:pic>
      <p:sp>
        <p:nvSpPr>
          <p:cNvPr id="6" name="ZoneTexte 5">
            <a:extLst>
              <a:ext uri="{FF2B5EF4-FFF2-40B4-BE49-F238E27FC236}">
                <a16:creationId xmlns:a16="http://schemas.microsoft.com/office/drawing/2014/main" id="{A010C05E-767C-E609-4F75-488CA7DA5A34}"/>
              </a:ext>
            </a:extLst>
          </p:cNvPr>
          <p:cNvSpPr txBox="1"/>
          <p:nvPr/>
        </p:nvSpPr>
        <p:spPr>
          <a:xfrm>
            <a:off x="215517" y="5580529"/>
            <a:ext cx="8712967" cy="584775"/>
          </a:xfrm>
          <a:prstGeom prst="rect">
            <a:avLst/>
          </a:prstGeom>
          <a:solidFill>
            <a:schemeClr val="bg1"/>
          </a:solidFill>
        </p:spPr>
        <p:txBody>
          <a:bodyPr wrap="square">
            <a:spAutoFit/>
          </a:bodyPr>
          <a:lstStyle/>
          <a:p>
            <a:r>
              <a:rPr lang="fr-FR" sz="1600" dirty="0"/>
              <a:t>https://</a:t>
            </a:r>
            <a:r>
              <a:rPr lang="fr-FR" sz="1600" dirty="0" err="1"/>
              <a:t>www.auvergne-rhone-alpes.ars.sante.fr</a:t>
            </a:r>
            <a:r>
              <a:rPr lang="fr-FR" sz="1600" dirty="0"/>
              <a:t>/infection-invasive-meningocoque-b-suivi-des-cas-et-vaccination-en-auvergne-rhone-alpes</a:t>
            </a:r>
          </a:p>
        </p:txBody>
      </p:sp>
    </p:spTree>
    <p:extLst>
      <p:ext uri="{BB962C8B-B14F-4D97-AF65-F5344CB8AC3E}">
        <p14:creationId xmlns:p14="http://schemas.microsoft.com/office/powerpoint/2010/main" val="206649816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27384"/>
            <a:ext cx="9108504" cy="936099"/>
          </a:xfrm>
        </p:spPr>
        <p:txBody>
          <a:bodyPr>
            <a:normAutofit fontScale="90000"/>
          </a:bodyPr>
          <a:lstStyle/>
          <a:p>
            <a:pPr algn="l"/>
            <a:r>
              <a:rPr lang="fr-FR" sz="2400" b="1" dirty="0">
                <a:solidFill>
                  <a:srgbClr val="FF6600"/>
                </a:solidFill>
                <a:latin typeface="+mj-lt"/>
                <a:ea typeface="+mj-ea"/>
                <a:cs typeface="+mj-cs"/>
              </a:rPr>
              <a:t>NOUVELLES RECOS HAS 2024 </a:t>
            </a:r>
            <a:r>
              <a:rPr lang="fr-FR" sz="3600" b="1" dirty="0">
                <a:solidFill>
                  <a:srgbClr val="FF6600"/>
                </a:solidFill>
              </a:rPr>
              <a:t>Vaccination contre les IIM</a:t>
            </a:r>
            <a:br>
              <a:rPr lang="fr-FR" sz="3600" b="1" dirty="0">
                <a:solidFill>
                  <a:srgbClr val="FF6600"/>
                </a:solidFill>
              </a:rPr>
            </a:br>
            <a:r>
              <a:rPr lang="fr-FR" sz="2700" dirty="0">
                <a:solidFill>
                  <a:srgbClr val="FF6600"/>
                </a:solidFill>
              </a:rPr>
              <a:t>Entrée en vigueur : 01/01/2025</a:t>
            </a:r>
          </a:p>
        </p:txBody>
      </p:sp>
      <p:graphicFrame>
        <p:nvGraphicFramePr>
          <p:cNvPr id="2" name="Espace réservé du contenu 1">
            <a:extLst>
              <a:ext uri="{FF2B5EF4-FFF2-40B4-BE49-F238E27FC236}">
                <a16:creationId xmlns:a16="http://schemas.microsoft.com/office/drawing/2014/main" id="{ABF56F2A-ABA5-5E63-DAAA-67F2360F51CA}"/>
              </a:ext>
            </a:extLst>
          </p:cNvPr>
          <p:cNvGraphicFramePr>
            <a:graphicFrameLocks noGrp="1"/>
          </p:cNvGraphicFramePr>
          <p:nvPr>
            <p:ph idx="4294967295"/>
            <p:extLst>
              <p:ext uri="{D42A27DB-BD31-4B8C-83A1-F6EECF244321}">
                <p14:modId xmlns:p14="http://schemas.microsoft.com/office/powerpoint/2010/main" val="810878551"/>
              </p:ext>
            </p:extLst>
          </p:nvPr>
        </p:nvGraphicFramePr>
        <p:xfrm>
          <a:off x="35496" y="1600200"/>
          <a:ext cx="9036496" cy="4389120"/>
        </p:xfrm>
        <a:graphic>
          <a:graphicData uri="http://schemas.openxmlformats.org/drawingml/2006/table">
            <a:tbl>
              <a:tblPr firstRow="1" bandRow="1">
                <a:tableStyleId>{5C22544A-7EE6-4342-B048-85BDC9FD1C3A}</a:tableStyleId>
              </a:tblPr>
              <a:tblGrid>
                <a:gridCol w="1325361">
                  <a:extLst>
                    <a:ext uri="{9D8B030D-6E8A-4147-A177-3AD203B41FA5}">
                      <a16:colId xmlns:a16="http://schemas.microsoft.com/office/drawing/2014/main" val="3760396285"/>
                    </a:ext>
                  </a:extLst>
                </a:gridCol>
                <a:gridCol w="2131821">
                  <a:extLst>
                    <a:ext uri="{9D8B030D-6E8A-4147-A177-3AD203B41FA5}">
                      <a16:colId xmlns:a16="http://schemas.microsoft.com/office/drawing/2014/main" val="497283574"/>
                    </a:ext>
                  </a:extLst>
                </a:gridCol>
                <a:gridCol w="2482254">
                  <a:extLst>
                    <a:ext uri="{9D8B030D-6E8A-4147-A177-3AD203B41FA5}">
                      <a16:colId xmlns:a16="http://schemas.microsoft.com/office/drawing/2014/main" val="2805836899"/>
                    </a:ext>
                  </a:extLst>
                </a:gridCol>
                <a:gridCol w="3097060">
                  <a:extLst>
                    <a:ext uri="{9D8B030D-6E8A-4147-A177-3AD203B41FA5}">
                      <a16:colId xmlns:a16="http://schemas.microsoft.com/office/drawing/2014/main" val="3127360909"/>
                    </a:ext>
                  </a:extLst>
                </a:gridCol>
              </a:tblGrid>
              <a:tr h="370840">
                <a:tc>
                  <a:txBody>
                    <a:bodyPr/>
                    <a:lstStyle/>
                    <a:p>
                      <a:r>
                        <a:rPr lang="fr-FR" dirty="0"/>
                        <a:t>Sérogroupe</a:t>
                      </a:r>
                    </a:p>
                  </a:txBody>
                  <a:tcPr/>
                </a:tc>
                <a:tc>
                  <a:txBody>
                    <a:bodyPr/>
                    <a:lstStyle/>
                    <a:p>
                      <a:r>
                        <a:rPr lang="fr-FR" dirty="0"/>
                        <a:t>nourrissons</a:t>
                      </a:r>
                    </a:p>
                  </a:txBody>
                  <a:tcPr/>
                </a:tc>
                <a:tc>
                  <a:txBody>
                    <a:bodyPr/>
                    <a:lstStyle/>
                    <a:p>
                      <a:r>
                        <a:rPr lang="fr-FR" dirty="0"/>
                        <a:t>Adolescents et jeunes adultes (11-24 ans)</a:t>
                      </a:r>
                    </a:p>
                  </a:txBody>
                  <a:tcPr/>
                </a:tc>
                <a:tc>
                  <a:txBody>
                    <a:bodyPr/>
                    <a:lstStyle/>
                    <a:p>
                      <a:r>
                        <a:rPr lang="fr-FR" dirty="0"/>
                        <a:t>Autres populations</a:t>
                      </a:r>
                    </a:p>
                  </a:txBody>
                  <a:tcPr/>
                </a:tc>
                <a:extLst>
                  <a:ext uri="{0D108BD9-81ED-4DB2-BD59-A6C34878D82A}">
                    <a16:rowId xmlns:a16="http://schemas.microsoft.com/office/drawing/2014/main" val="1705084900"/>
                  </a:ext>
                </a:extLst>
              </a:tr>
              <a:tr h="370840">
                <a:tc>
                  <a:txBody>
                    <a:bodyPr/>
                    <a:lstStyle/>
                    <a:p>
                      <a:r>
                        <a:rPr lang="fr-FR" dirty="0"/>
                        <a:t>ACWY</a:t>
                      </a:r>
                    </a:p>
                  </a:txBody>
                  <a:tcPr/>
                </a:tc>
                <a:tc>
                  <a:txBody>
                    <a:bodyPr/>
                    <a:lstStyle/>
                    <a:p>
                      <a:r>
                        <a:rPr lang="fr-FR" b="1" dirty="0"/>
                        <a:t>Obligatoire</a:t>
                      </a:r>
                      <a:r>
                        <a:rPr lang="fr-FR" dirty="0"/>
                        <a:t> 2 doses</a:t>
                      </a:r>
                    </a:p>
                    <a:p>
                      <a:r>
                        <a:rPr lang="fr-FR" dirty="0"/>
                        <a:t>M6 M12 </a:t>
                      </a:r>
                    </a:p>
                  </a:txBody>
                  <a:tcPr/>
                </a:tc>
                <a:tc>
                  <a:txBody>
                    <a:bodyPr/>
                    <a:lstStyle/>
                    <a:p>
                      <a:r>
                        <a:rPr lang="fr-FR" b="1" dirty="0"/>
                        <a:t>- Recommandée</a:t>
                      </a:r>
                      <a:r>
                        <a:rPr lang="fr-FR" dirty="0"/>
                        <a:t> 1 dose</a:t>
                      </a:r>
                    </a:p>
                    <a:p>
                      <a:r>
                        <a:rPr lang="fr-FR" dirty="0"/>
                        <a:t>Entre 11 et 14 ans</a:t>
                      </a:r>
                    </a:p>
                    <a:p>
                      <a:r>
                        <a:rPr lang="fr-FR" dirty="0"/>
                        <a:t>- Rattrapage vaccinal </a:t>
                      </a:r>
                      <a:r>
                        <a:rPr lang="fr-FR" b="1" dirty="0"/>
                        <a:t>recommandé</a:t>
                      </a:r>
                      <a:r>
                        <a:rPr lang="fr-FR" dirty="0"/>
                        <a:t> chez les 15 - 24 ans</a:t>
                      </a:r>
                    </a:p>
                  </a:txBody>
                  <a:tcPr/>
                </a:tc>
                <a:tc>
                  <a:txBody>
                    <a:bodyPr/>
                    <a:lstStyle/>
                    <a:p>
                      <a:r>
                        <a:rPr lang="fr-FR" dirty="0"/>
                        <a:t>Maintien des recommandations en vigueur concernant la vaccination tétravalente pour les populations particulières, les professionnels et autour d'un ou plusieurs cas d'infections invasives à méningocoques</a:t>
                      </a:r>
                    </a:p>
                  </a:txBody>
                  <a:tcPr/>
                </a:tc>
                <a:extLst>
                  <a:ext uri="{0D108BD9-81ED-4DB2-BD59-A6C34878D82A}">
                    <a16:rowId xmlns:a16="http://schemas.microsoft.com/office/drawing/2014/main" val="727122147"/>
                  </a:ext>
                </a:extLst>
              </a:tr>
              <a:tr h="370840">
                <a:tc>
                  <a:txBody>
                    <a:bodyPr/>
                    <a:lstStyle/>
                    <a:p>
                      <a:r>
                        <a:rPr lang="fr-FR" dirty="0"/>
                        <a:t>B</a:t>
                      </a:r>
                    </a:p>
                  </a:txBody>
                  <a:tcPr/>
                </a:tc>
                <a:tc>
                  <a:txBody>
                    <a:bodyPr/>
                    <a:lstStyle/>
                    <a:p>
                      <a:r>
                        <a:rPr lang="fr-FR" b="1" dirty="0"/>
                        <a:t>Obligatoire</a:t>
                      </a:r>
                      <a:r>
                        <a:rPr lang="fr-FR" dirty="0"/>
                        <a:t> 3 doses</a:t>
                      </a:r>
                    </a:p>
                    <a:p>
                      <a:r>
                        <a:rPr lang="fr-FR" dirty="0"/>
                        <a:t>M3 M5 M12</a:t>
                      </a:r>
                    </a:p>
                  </a:txBody>
                  <a:tcPr/>
                </a:tc>
                <a:tc>
                  <a:txBody>
                    <a:bodyPr/>
                    <a:lstStyle/>
                    <a:p>
                      <a:r>
                        <a:rPr lang="fr-FR" b="1" dirty="0"/>
                        <a:t>Ne pas élargir</a:t>
                      </a:r>
                      <a:r>
                        <a:rPr lang="fr-FR" dirty="0"/>
                        <a:t>, à ce stade, à tous les adolescents la vaccination dirigée contre le sérogroupe B</a:t>
                      </a:r>
                    </a:p>
                  </a:txBody>
                  <a:tcPr/>
                </a:tc>
                <a:tc>
                  <a:txBody>
                    <a:bodyPr/>
                    <a:lstStyle/>
                    <a:p>
                      <a:r>
                        <a:rPr lang="fr-FR" dirty="0"/>
                        <a:t>Maintien de la stratégie en vigueur chez les personnes à risques et en situation d'</a:t>
                      </a:r>
                      <a:r>
                        <a:rPr lang="fr-FR" dirty="0" err="1"/>
                        <a:t>hyperendémie</a:t>
                      </a:r>
                      <a:endParaRPr lang="fr-FR" dirty="0"/>
                    </a:p>
                  </a:txBody>
                  <a:tcPr/>
                </a:tc>
                <a:extLst>
                  <a:ext uri="{0D108BD9-81ED-4DB2-BD59-A6C34878D82A}">
                    <a16:rowId xmlns:a16="http://schemas.microsoft.com/office/drawing/2014/main" val="1083331990"/>
                  </a:ext>
                </a:extLst>
              </a:tr>
            </a:tbl>
          </a:graphicData>
        </a:graphic>
      </p:graphicFrame>
      <p:cxnSp>
        <p:nvCxnSpPr>
          <p:cNvPr id="8" name="Connecteur droit 7"/>
          <p:cNvCxnSpPr/>
          <p:nvPr/>
        </p:nvCxnSpPr>
        <p:spPr>
          <a:xfrm>
            <a:off x="323528" y="119675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398553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600" dirty="0">
                <a:solidFill>
                  <a:srgbClr val="FF6600"/>
                </a:solidFill>
                <a:ea typeface="+mj-ea"/>
                <a:cs typeface="+mj-cs"/>
              </a:rPr>
              <a:t>A RETENIR : </a:t>
            </a:r>
            <a:r>
              <a:rPr lang="fr-FR" sz="3600" b="1" i="1" dirty="0" err="1">
                <a:solidFill>
                  <a:srgbClr val="FF6600"/>
                </a:solidFill>
              </a:rPr>
              <a:t>N</a:t>
            </a:r>
            <a:r>
              <a:rPr lang="fr-FR" sz="3600" b="1" i="1" dirty="0" err="1">
                <a:solidFill>
                  <a:srgbClr val="FF6600"/>
                </a:solidFill>
                <a:ea typeface="+mj-ea"/>
                <a:cs typeface="+mj-cs"/>
              </a:rPr>
              <a:t>eisseria</a:t>
            </a:r>
            <a:r>
              <a:rPr lang="fr-FR" sz="3600" b="1" i="1" dirty="0">
                <a:solidFill>
                  <a:srgbClr val="FF6600"/>
                </a:solidFill>
                <a:ea typeface="+mj-ea"/>
                <a:cs typeface="+mj-cs"/>
              </a:rPr>
              <a:t> </a:t>
            </a:r>
            <a:r>
              <a:rPr lang="fr-FR" sz="3600" b="1" i="1" dirty="0" err="1">
                <a:solidFill>
                  <a:srgbClr val="FF6600"/>
                </a:solidFill>
                <a:ea typeface="+mj-ea"/>
                <a:cs typeface="+mj-cs"/>
              </a:rPr>
              <a:t>meningitidis</a:t>
            </a:r>
            <a:r>
              <a:rPr lang="fr-FR" sz="3600" b="1" i="1" dirty="0">
                <a:solidFill>
                  <a:srgbClr val="FF6600"/>
                </a:solidFill>
                <a:ea typeface="+mj-ea"/>
                <a:cs typeface="+mj-cs"/>
              </a:rPr>
              <a:t> </a:t>
            </a:r>
          </a:p>
        </p:txBody>
      </p:sp>
      <p:sp>
        <p:nvSpPr>
          <p:cNvPr id="6" name="Espace réservé du contenu 2"/>
          <p:cNvSpPr>
            <a:spLocks noGrp="1"/>
          </p:cNvSpPr>
          <p:nvPr>
            <p:ph idx="4294967295"/>
          </p:nvPr>
        </p:nvSpPr>
        <p:spPr>
          <a:xfrm>
            <a:off x="520025" y="908720"/>
            <a:ext cx="8372455" cy="5113337"/>
          </a:xfrm>
          <a:solidFill>
            <a:srgbClr val="FFFFFF"/>
          </a:solidFill>
        </p:spPr>
        <p:txBody>
          <a:bodyPr rtlCol="0">
            <a:noAutofit/>
          </a:bodyPr>
          <a:lstStyle/>
          <a:p>
            <a:pPr>
              <a:lnSpc>
                <a:spcPct val="130000"/>
              </a:lnSpc>
              <a:buClr>
                <a:schemeClr val="accent6"/>
              </a:buClr>
              <a:buFont typeface="Courier New" pitchFamily="49" charset="0"/>
              <a:buChar char="o"/>
              <a:defRPr/>
            </a:pPr>
            <a:r>
              <a:rPr lang="fr-FR" sz="2400" i="1" dirty="0" err="1"/>
              <a:t>Neisseria</a:t>
            </a:r>
            <a:r>
              <a:rPr lang="fr-FR" sz="2400" i="1" dirty="0"/>
              <a:t> </a:t>
            </a:r>
            <a:r>
              <a:rPr lang="fr-FR" sz="2400" i="1" dirty="0" err="1"/>
              <a:t>meningitidis</a:t>
            </a:r>
            <a:r>
              <a:rPr lang="fr-FR" sz="2400" i="1" dirty="0"/>
              <a:t> </a:t>
            </a:r>
            <a:r>
              <a:rPr lang="fr-FR" sz="2400" dirty="0"/>
              <a:t>= méningocoque</a:t>
            </a:r>
          </a:p>
          <a:p>
            <a:pPr>
              <a:lnSpc>
                <a:spcPct val="130000"/>
              </a:lnSpc>
              <a:buClr>
                <a:schemeClr val="accent6"/>
              </a:buClr>
              <a:buFont typeface="Courier New" pitchFamily="49" charset="0"/>
              <a:buChar char="o"/>
              <a:defRPr/>
            </a:pPr>
            <a:r>
              <a:rPr lang="fr-FR" sz="2400" dirty="0" err="1"/>
              <a:t>cocci</a:t>
            </a:r>
            <a:r>
              <a:rPr lang="fr-FR" sz="2400" dirty="0"/>
              <a:t> Gram négatif</a:t>
            </a:r>
          </a:p>
          <a:p>
            <a:pPr>
              <a:lnSpc>
                <a:spcPct val="130000"/>
              </a:lnSpc>
              <a:buClr>
                <a:schemeClr val="accent6"/>
              </a:buClr>
              <a:buFont typeface="Courier New" pitchFamily="49" charset="0"/>
              <a:buChar char="o"/>
              <a:defRPr/>
            </a:pPr>
            <a:r>
              <a:rPr lang="fr-FR" sz="2400" dirty="0"/>
              <a:t>Responsable de</a:t>
            </a:r>
          </a:p>
          <a:p>
            <a:pPr lvl="1">
              <a:lnSpc>
                <a:spcPct val="130000"/>
              </a:lnSpc>
              <a:buClr>
                <a:schemeClr val="accent6"/>
              </a:buClr>
              <a:buFont typeface="Courier New" pitchFamily="49" charset="0"/>
              <a:buChar char="o"/>
              <a:defRPr/>
            </a:pPr>
            <a:r>
              <a:rPr lang="fr-FR" sz="2400" dirty="0" err="1"/>
              <a:t>méningococcémie</a:t>
            </a:r>
            <a:r>
              <a:rPr lang="fr-FR" sz="2400" dirty="0"/>
              <a:t> ± </a:t>
            </a:r>
            <a:r>
              <a:rPr lang="fr-FR" sz="2400" i="1" dirty="0"/>
              <a:t>purpura </a:t>
            </a:r>
            <a:r>
              <a:rPr lang="fr-FR" sz="2400" i="1" dirty="0" err="1"/>
              <a:t>fulminans</a:t>
            </a:r>
            <a:endParaRPr lang="fr-FR" sz="2400" i="1" dirty="0"/>
          </a:p>
          <a:p>
            <a:pPr lvl="1">
              <a:lnSpc>
                <a:spcPct val="130000"/>
              </a:lnSpc>
              <a:buClr>
                <a:schemeClr val="accent6"/>
              </a:buClr>
              <a:buFont typeface="Courier New" pitchFamily="49" charset="0"/>
              <a:buChar char="o"/>
              <a:defRPr/>
            </a:pPr>
            <a:r>
              <a:rPr lang="fr-FR" sz="2400" dirty="0"/>
              <a:t>méningite ± </a:t>
            </a:r>
            <a:r>
              <a:rPr lang="fr-FR" sz="2400" i="1" dirty="0"/>
              <a:t>purpura </a:t>
            </a:r>
            <a:r>
              <a:rPr lang="fr-FR" sz="2400" i="1" dirty="0" err="1"/>
              <a:t>fulminans</a:t>
            </a:r>
            <a:endParaRPr lang="fr-FR" sz="2400" i="1" dirty="0"/>
          </a:p>
          <a:p>
            <a:pPr>
              <a:lnSpc>
                <a:spcPct val="130000"/>
              </a:lnSpc>
              <a:buClr>
                <a:schemeClr val="accent6"/>
              </a:buClr>
              <a:buFont typeface="Courier New" pitchFamily="49" charset="0"/>
              <a:buChar char="o"/>
              <a:defRPr/>
            </a:pPr>
            <a:r>
              <a:rPr lang="fr-FR" sz="2400" dirty="0"/>
              <a:t>Traitement d'urgence = C3G injectable </a:t>
            </a:r>
          </a:p>
          <a:p>
            <a:pPr>
              <a:lnSpc>
                <a:spcPct val="130000"/>
              </a:lnSpc>
              <a:buClr>
                <a:schemeClr val="accent6"/>
              </a:buClr>
              <a:buFont typeface="Courier New" pitchFamily="49" charset="0"/>
              <a:buChar char="o"/>
              <a:defRPr/>
            </a:pPr>
            <a:r>
              <a:rPr lang="fr-FR" sz="2400" dirty="0"/>
              <a:t>Précautions complémentaires « gouttelettes »</a:t>
            </a:r>
          </a:p>
          <a:p>
            <a:pPr>
              <a:lnSpc>
                <a:spcPct val="130000"/>
              </a:lnSpc>
              <a:buClr>
                <a:schemeClr val="accent6"/>
              </a:buClr>
              <a:buFont typeface="Courier New" pitchFamily="49" charset="0"/>
              <a:buChar char="o"/>
              <a:defRPr/>
            </a:pPr>
            <a:r>
              <a:rPr lang="fr-FR" sz="2400" dirty="0"/>
              <a:t>Prophylaxie = rifampicine ± vaccination</a:t>
            </a:r>
          </a:p>
          <a:p>
            <a:pPr>
              <a:lnSpc>
                <a:spcPct val="130000"/>
              </a:lnSpc>
              <a:buClr>
                <a:schemeClr val="accent6"/>
              </a:buClr>
              <a:buFont typeface="Courier New" pitchFamily="49" charset="0"/>
              <a:buChar char="o"/>
              <a:defRPr/>
            </a:pPr>
            <a:r>
              <a:rPr lang="fr-FR" sz="2400" dirty="0"/>
              <a:t>Déclaration obligatoire</a:t>
            </a:r>
          </a:p>
        </p:txBody>
      </p:sp>
      <p:cxnSp>
        <p:nvCxnSpPr>
          <p:cNvPr id="11" name="Connecteur droit 10"/>
          <p:cNvCxnSpPr/>
          <p:nvPr/>
        </p:nvCxnSpPr>
        <p:spPr>
          <a:xfrm>
            <a:off x="395536" y="77470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11760" y="6029325"/>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759825" y="908720"/>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334963"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22887" name="Picture 3" descr="D:\Donnée 2\Monique\Appels à projets 2012-2013\Diaporama LYON EST\a-reteni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42591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i="1" dirty="0">
                <a:solidFill>
                  <a:srgbClr val="FF6600"/>
                </a:solidFill>
              </a:rPr>
              <a:t>Streptococcus </a:t>
            </a:r>
            <a:r>
              <a:rPr lang="fr-FR" i="1" dirty="0" err="1">
                <a:solidFill>
                  <a:srgbClr val="FF6600"/>
                </a:solidFill>
              </a:rPr>
              <a:t>pneumoniae</a:t>
            </a:r>
            <a:endParaRPr lang="fr-FR" i="1" dirty="0">
              <a:solidFill>
                <a:srgbClr val="FF6600"/>
              </a:solidFill>
            </a:endParaRPr>
          </a:p>
        </p:txBody>
      </p:sp>
      <p:sp>
        <p:nvSpPr>
          <p:cNvPr id="3" name="Sous-titre 2"/>
          <p:cNvSpPr>
            <a:spLocks noGrp="1"/>
          </p:cNvSpPr>
          <p:nvPr>
            <p:ph type="subTitle" idx="1"/>
          </p:nvPr>
        </p:nvSpPr>
        <p:spPr/>
        <p:txBody>
          <a:bodyPr/>
          <a:lstStyle/>
          <a:p>
            <a:r>
              <a:rPr lang="fr-FR" dirty="0"/>
              <a:t>= pneumocoque</a:t>
            </a:r>
          </a:p>
        </p:txBody>
      </p:sp>
    </p:spTree>
    <p:extLst>
      <p:ext uri="{BB962C8B-B14F-4D97-AF65-F5344CB8AC3E}">
        <p14:creationId xmlns:p14="http://schemas.microsoft.com/office/powerpoint/2010/main" val="29904839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116632"/>
            <a:ext cx="8229600" cy="792088"/>
          </a:xfrm>
        </p:spPr>
        <p:txBody>
          <a:bodyPr>
            <a:normAutofit/>
          </a:bodyPr>
          <a:lstStyle/>
          <a:p>
            <a:pPr algn="l"/>
            <a:r>
              <a:rPr lang="fr-FR" sz="3200" b="1" i="1" dirty="0">
                <a:solidFill>
                  <a:srgbClr val="FF6600"/>
                </a:solidFill>
                <a:latin typeface="+mn-lt"/>
              </a:rPr>
              <a:t>Streptococcus </a:t>
            </a:r>
            <a:r>
              <a:rPr lang="fr-FR" sz="3200" b="1" i="1" dirty="0" err="1">
                <a:solidFill>
                  <a:srgbClr val="FF6600"/>
                </a:solidFill>
                <a:latin typeface="+mn-lt"/>
              </a:rPr>
              <a:t>pneumoniae</a:t>
            </a:r>
            <a:endParaRPr lang="fr-FR" sz="3200" b="1" i="1" dirty="0">
              <a:solidFill>
                <a:srgbClr val="FF6600"/>
              </a:solidFill>
              <a:latin typeface="+mn-lt"/>
            </a:endParaRPr>
          </a:p>
        </p:txBody>
      </p:sp>
      <p:sp>
        <p:nvSpPr>
          <p:cNvPr id="5" name="Espace réservé du contenu 2"/>
          <p:cNvSpPr>
            <a:spLocks noGrp="1"/>
          </p:cNvSpPr>
          <p:nvPr>
            <p:ph idx="4294967295"/>
          </p:nvPr>
        </p:nvSpPr>
        <p:spPr>
          <a:xfrm>
            <a:off x="251520" y="1124744"/>
            <a:ext cx="8712968" cy="5616624"/>
          </a:xfrm>
          <a:prstGeom prst="rect">
            <a:avLst/>
          </a:prstGeom>
          <a:solidFill>
            <a:srgbClr val="FFFFFF"/>
          </a:solidFill>
        </p:spPr>
        <p:txBody>
          <a:bodyPr>
            <a:noAutofit/>
          </a:bodyPr>
          <a:lstStyle/>
          <a:p>
            <a:pPr>
              <a:defRPr/>
            </a:pPr>
            <a:r>
              <a:rPr lang="fr-FR" sz="2400" b="1">
                <a:solidFill>
                  <a:srgbClr val="FF6600"/>
                </a:solidFill>
                <a:ea typeface="ＭＳ Ｐゴシック" charset="0"/>
                <a:cs typeface="Arial" charset="0"/>
              </a:rPr>
              <a:t>Portage</a:t>
            </a:r>
            <a:r>
              <a:rPr lang="fr-FR" sz="2400">
                <a:ea typeface="ＭＳ Ｐゴシック" charset="0"/>
                <a:cs typeface="Arial" charset="0"/>
              </a:rPr>
              <a:t> : rhinopharynx humain</a:t>
            </a:r>
          </a:p>
          <a:p>
            <a:pPr lvl="1">
              <a:defRPr/>
            </a:pPr>
            <a:r>
              <a:rPr lang="fr-FR" sz="2400">
                <a:ea typeface="ＭＳ Ｐゴシック" charset="0"/>
                <a:cs typeface="Arial" charset="0"/>
              </a:rPr>
              <a:t>enfants : 20 - 40 %</a:t>
            </a:r>
          </a:p>
          <a:p>
            <a:pPr lvl="1">
              <a:defRPr/>
            </a:pPr>
            <a:r>
              <a:rPr lang="fr-FR" sz="2400">
                <a:ea typeface="ＭＳ Ｐゴシック" charset="0"/>
                <a:cs typeface="Arial" charset="0"/>
              </a:rPr>
              <a:t>adulte : 5 - 10 %</a:t>
            </a:r>
          </a:p>
          <a:p>
            <a:pPr>
              <a:spcBef>
                <a:spcPts val="1188"/>
              </a:spcBef>
              <a:defRPr/>
            </a:pPr>
            <a:r>
              <a:rPr lang="fr-FR" sz="2400">
                <a:ea typeface="ＭＳ Ｐゴシック" charset="0"/>
                <a:cs typeface="Arial" charset="0"/>
              </a:rPr>
              <a:t>Transmission</a:t>
            </a:r>
          </a:p>
          <a:p>
            <a:pPr lvl="1">
              <a:spcBef>
                <a:spcPts val="1188"/>
              </a:spcBef>
              <a:defRPr/>
            </a:pPr>
            <a:r>
              <a:rPr lang="fr-FR" sz="2400">
                <a:solidFill>
                  <a:srgbClr val="FF6600"/>
                </a:solidFill>
                <a:ea typeface="ＭＳ Ｐゴシック" charset="0"/>
                <a:cs typeface="Arial" charset="0"/>
              </a:rPr>
              <a:t>interhumaine</a:t>
            </a:r>
            <a:r>
              <a:rPr lang="fr-FR" sz="2400">
                <a:ea typeface="ＭＳ Ｐゴシック" charset="0"/>
                <a:cs typeface="Arial" charset="0"/>
              </a:rPr>
              <a:t> par voie aérienne</a:t>
            </a:r>
          </a:p>
          <a:p>
            <a:pPr>
              <a:spcBef>
                <a:spcPts val="1188"/>
              </a:spcBef>
              <a:defRPr/>
            </a:pPr>
            <a:r>
              <a:rPr lang="fr-FR" sz="2400">
                <a:ea typeface="ＭＳ Ｐゴシック" charset="0"/>
                <a:cs typeface="Arial" charset="0"/>
              </a:rPr>
              <a:t>Patients à risque d’infection</a:t>
            </a:r>
          </a:p>
          <a:p>
            <a:pPr lvl="1">
              <a:spcBef>
                <a:spcPts val="1188"/>
              </a:spcBef>
              <a:defRPr/>
            </a:pPr>
            <a:r>
              <a:rPr lang="fr-FR" sz="2400">
                <a:ea typeface="ＭＳ Ｐゴシック" charset="0"/>
                <a:cs typeface="Arial" charset="0"/>
              </a:rPr>
              <a:t>splénectomisés et asplénisme :++</a:t>
            </a:r>
          </a:p>
          <a:p>
            <a:pPr lvl="1">
              <a:spcBef>
                <a:spcPts val="1188"/>
              </a:spcBef>
              <a:defRPr/>
            </a:pPr>
            <a:r>
              <a:rPr lang="fr-FR" sz="2400">
                <a:ea typeface="ＭＳ Ｐゴシック" charset="0"/>
                <a:cs typeface="Arial" charset="0"/>
              </a:rPr>
              <a:t>âges extrêmes de la vie : &lt; 2 ans et &gt; 65 ans</a:t>
            </a:r>
          </a:p>
          <a:p>
            <a:pPr lvl="1">
              <a:spcBef>
                <a:spcPts val="1188"/>
              </a:spcBef>
              <a:defRPr/>
            </a:pPr>
            <a:r>
              <a:rPr lang="fr-FR" sz="2400">
                <a:ea typeface="ＭＳ Ｐゴシック" charset="0"/>
                <a:cs typeface="Arial" charset="0"/>
              </a:rPr>
              <a:t>déficit immunitaire, déficit en complément, insuffisant respiratoire …</a:t>
            </a:r>
          </a:p>
          <a:p>
            <a:pPr marL="730250" indent="-457200">
              <a:spcBef>
                <a:spcPts val="1188"/>
              </a:spcBef>
              <a:defRPr/>
            </a:pPr>
            <a:endParaRPr lang="fr-FR" sz="2400">
              <a:ea typeface="ＭＳ Ｐゴシック" charset="0"/>
              <a:cs typeface="Arial" charset="0"/>
            </a:endParaRPr>
          </a:p>
          <a:p>
            <a:pPr>
              <a:lnSpc>
                <a:spcPct val="90000"/>
              </a:lnSpc>
              <a:defRPr/>
            </a:pPr>
            <a:endParaRPr lang="fr-FR" sz="2400"/>
          </a:p>
          <a:p>
            <a:pPr marL="457200" lvl="1" indent="0">
              <a:lnSpc>
                <a:spcPct val="90000"/>
              </a:lnSpc>
              <a:buNone/>
              <a:defRPr/>
            </a:pPr>
            <a:endParaRPr lang="fr-FR" sz="2400" i="1">
              <a:solidFill>
                <a:schemeClr val="accent2"/>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Image 11" descr="Une image contenant dessert&#10;&#10;Description générée automatiquement">
            <a:extLst>
              <a:ext uri="{FF2B5EF4-FFF2-40B4-BE49-F238E27FC236}">
                <a16:creationId xmlns:a16="http://schemas.microsoft.com/office/drawing/2014/main" id="{DE398CB0-5FFC-3749-8DAC-34F1E27385A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5656808" y="1052737"/>
            <a:ext cx="4241800" cy="2667000"/>
          </a:xfrm>
          <a:prstGeom prst="rect">
            <a:avLst/>
          </a:prstGeom>
        </p:spPr>
      </p:pic>
    </p:spTree>
    <p:extLst>
      <p:ext uri="{BB962C8B-B14F-4D97-AF65-F5344CB8AC3E}">
        <p14:creationId xmlns:p14="http://schemas.microsoft.com/office/powerpoint/2010/main" val="265738533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p:nvPr>
        </p:nvSpPr>
        <p:spPr>
          <a:xfrm>
            <a:off x="35496" y="-99392"/>
            <a:ext cx="7488832" cy="1143000"/>
          </a:xfrm>
        </p:spPr>
        <p:txBody>
          <a:bodyPr>
            <a:normAutofit/>
          </a:bodyPr>
          <a:lstStyle/>
          <a:p>
            <a:pPr algn="l"/>
            <a:r>
              <a:rPr lang="fr-FR" sz="3200" b="1" dirty="0">
                <a:solidFill>
                  <a:srgbClr val="FF6600"/>
                </a:solidFill>
              </a:rPr>
              <a:t>1. Infections des voies respiratoires</a:t>
            </a:r>
          </a:p>
        </p:txBody>
      </p:sp>
      <p:sp>
        <p:nvSpPr>
          <p:cNvPr id="5" name="Espace réservé du contenu 2"/>
          <p:cNvSpPr>
            <a:spLocks noGrp="1"/>
          </p:cNvSpPr>
          <p:nvPr>
            <p:ph idx="1"/>
          </p:nvPr>
        </p:nvSpPr>
        <p:spPr>
          <a:xfrm>
            <a:off x="457200" y="1340768"/>
            <a:ext cx="8229600" cy="4525963"/>
          </a:xfrm>
        </p:spPr>
        <p:txBody>
          <a:bodyPr>
            <a:normAutofit/>
          </a:bodyPr>
          <a:lstStyle/>
          <a:p>
            <a:r>
              <a:rPr lang="fr-FR" sz="2800" dirty="0">
                <a:solidFill>
                  <a:srgbClr val="FF6600"/>
                </a:solidFill>
              </a:rPr>
              <a:t>Otite, sinusite, mastoïdite</a:t>
            </a:r>
          </a:p>
          <a:p>
            <a:pPr lvl="1"/>
            <a:r>
              <a:rPr lang="fr-FR" sz="2400" dirty="0"/>
              <a:t>1ère étiologie bactérienne en particulier chez l'enfant</a:t>
            </a:r>
          </a:p>
          <a:p>
            <a:pPr marL="457200" lvl="1" indent="0">
              <a:buNone/>
            </a:pPr>
            <a:endParaRPr lang="fr-FR" dirty="0"/>
          </a:p>
          <a:p>
            <a:r>
              <a:rPr lang="fr-FR" sz="2800" dirty="0">
                <a:solidFill>
                  <a:srgbClr val="FF6600"/>
                </a:solidFill>
              </a:rPr>
              <a:t>Pneumonie franche lobaire aiguë</a:t>
            </a:r>
          </a:p>
          <a:p>
            <a:pPr marL="0" indent="0" algn="ctr">
              <a:buNone/>
            </a:pPr>
            <a:r>
              <a:rPr lang="fr-FR" sz="2400" dirty="0"/>
              <a:t>Voir cours spécifique</a:t>
            </a:r>
          </a:p>
          <a:p>
            <a:pPr marL="0" indent="0" algn="ctr">
              <a:buNone/>
            </a:pPr>
            <a:endParaRPr lang="fr-FR" sz="2800" b="1" dirty="0"/>
          </a:p>
          <a:p>
            <a:r>
              <a:rPr lang="fr-FR" sz="2800" dirty="0"/>
              <a:t>Bronchopneumonie, bronchites...</a:t>
            </a:r>
          </a:p>
          <a:p>
            <a:endParaRPr lang="fr-FR" sz="2800" dirty="0"/>
          </a:p>
          <a:p>
            <a:pPr lvl="1"/>
            <a:endParaRPr lang="fr-FR" dirty="0"/>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345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116632"/>
            <a:ext cx="8229600" cy="792088"/>
          </a:xfrm>
        </p:spPr>
        <p:txBody>
          <a:bodyPr>
            <a:normAutofit/>
          </a:bodyPr>
          <a:lstStyle/>
          <a:p>
            <a:pPr marL="742950" indent="-742950" algn="l">
              <a:buFont typeface="+mj-lt"/>
              <a:buAutoNum type="arabicPeriod" startAt="2"/>
            </a:pPr>
            <a:r>
              <a:rPr lang="fr-FR" sz="3200" b="1" dirty="0">
                <a:solidFill>
                  <a:srgbClr val="FF6600"/>
                </a:solidFill>
                <a:latin typeface="+mn-lt"/>
              </a:rPr>
              <a:t>Infections </a:t>
            </a:r>
            <a:r>
              <a:rPr lang="fr-FR" sz="3200" b="1" dirty="0" err="1">
                <a:solidFill>
                  <a:srgbClr val="FF6600"/>
                </a:solidFill>
                <a:latin typeface="+mn-lt"/>
              </a:rPr>
              <a:t>neuroméningées</a:t>
            </a:r>
            <a:endParaRPr lang="fr-FR" sz="3200" b="1" dirty="0">
              <a:solidFill>
                <a:srgbClr val="FF6600"/>
              </a:solidFill>
              <a:latin typeface="+mn-lt"/>
            </a:endParaRPr>
          </a:p>
        </p:txBody>
      </p:sp>
      <p:sp>
        <p:nvSpPr>
          <p:cNvPr id="5" name="Espace réservé du contenu 2"/>
          <p:cNvSpPr>
            <a:spLocks noGrp="1"/>
          </p:cNvSpPr>
          <p:nvPr>
            <p:ph idx="4294967295"/>
          </p:nvPr>
        </p:nvSpPr>
        <p:spPr>
          <a:xfrm>
            <a:off x="467544" y="1124744"/>
            <a:ext cx="8208912" cy="5112565"/>
          </a:xfrm>
          <a:prstGeom prst="rect">
            <a:avLst/>
          </a:prstGeom>
        </p:spPr>
        <p:txBody>
          <a:bodyPr>
            <a:noAutofit/>
          </a:bodyPr>
          <a:lstStyle/>
          <a:p>
            <a:pPr algn="just">
              <a:lnSpc>
                <a:spcPct val="120000"/>
              </a:lnSpc>
            </a:pPr>
            <a:r>
              <a:rPr lang="fr-FR" sz="2400" b="1" dirty="0">
                <a:ea typeface="ＭＳ Ｐゴシック" charset="0"/>
                <a:cs typeface="Arial" charset="0"/>
              </a:rPr>
              <a:t>Deuxième étiologie </a:t>
            </a:r>
            <a:r>
              <a:rPr lang="fr-FR" sz="2400" dirty="0">
                <a:ea typeface="ＭＳ Ｐゴシック" charset="0"/>
                <a:cs typeface="Arial" charset="0"/>
              </a:rPr>
              <a:t>bactérienne des méningites après le méningocoque</a:t>
            </a:r>
          </a:p>
          <a:p>
            <a:pPr algn="just">
              <a:lnSpc>
                <a:spcPct val="120000"/>
              </a:lnSpc>
            </a:pPr>
            <a:r>
              <a:rPr lang="fr-FR" sz="2400" dirty="0">
                <a:ea typeface="ＭＳ Ｐゴシック" charset="0"/>
                <a:cs typeface="Arial" charset="0"/>
              </a:rPr>
              <a:t>Recrudescence hivernale</a:t>
            </a:r>
          </a:p>
          <a:p>
            <a:pPr algn="just">
              <a:lnSpc>
                <a:spcPct val="120000"/>
              </a:lnSpc>
            </a:pPr>
            <a:r>
              <a:rPr lang="fr-FR" sz="2400" dirty="0">
                <a:ea typeface="ＭＳ Ｐゴシック" charset="0"/>
                <a:cs typeface="Arial" charset="0"/>
              </a:rPr>
              <a:t>Associée au pronostic le plus grave</a:t>
            </a:r>
          </a:p>
          <a:p>
            <a:pPr algn="just">
              <a:lnSpc>
                <a:spcPct val="120000"/>
              </a:lnSpc>
            </a:pPr>
            <a:r>
              <a:rPr lang="fr-FR" sz="2400" dirty="0">
                <a:ea typeface="ＭＳ Ｐゴシック" charset="0"/>
                <a:cs typeface="Arial" charset="0"/>
              </a:rPr>
              <a:t>Rechercher : </a:t>
            </a:r>
          </a:p>
          <a:p>
            <a:pPr lvl="1" algn="just">
              <a:lnSpc>
                <a:spcPct val="120000"/>
              </a:lnSpc>
            </a:pPr>
            <a:r>
              <a:rPr lang="fr-FR" sz="2400" dirty="0">
                <a:ea typeface="ＭＳ Ｐゴシック" charset="0"/>
                <a:cs typeface="Arial" charset="0"/>
              </a:rPr>
              <a:t>infection ORL (mastoïdite..)</a:t>
            </a:r>
          </a:p>
          <a:p>
            <a:pPr lvl="1" algn="just">
              <a:lnSpc>
                <a:spcPct val="120000"/>
              </a:lnSpc>
            </a:pPr>
            <a:r>
              <a:rPr lang="fr-FR" sz="2400" dirty="0">
                <a:ea typeface="ＭＳ Ｐゴシック" charset="0"/>
                <a:cs typeface="Arial" charset="0"/>
              </a:rPr>
              <a:t>brèche ostéoméningée (post-traumatique / </a:t>
            </a:r>
            <a:r>
              <a:rPr lang="fr-FR" sz="2400" dirty="0" err="1">
                <a:ea typeface="ＭＳ Ｐゴシック" charset="0"/>
                <a:cs typeface="Arial" charset="0"/>
              </a:rPr>
              <a:t>chir</a:t>
            </a:r>
            <a:r>
              <a:rPr lang="fr-FR" sz="2400" dirty="0">
                <a:ea typeface="ＭＳ Ｐゴシック" charset="0"/>
                <a:cs typeface="Arial" charset="0"/>
              </a:rPr>
              <a:t>)</a:t>
            </a:r>
          </a:p>
          <a:p>
            <a:pPr lvl="1" algn="just">
              <a:lnSpc>
                <a:spcPct val="120000"/>
              </a:lnSpc>
            </a:pPr>
            <a:r>
              <a:rPr lang="fr-FR" sz="2400" dirty="0" err="1">
                <a:ea typeface="ＭＳ Ｐゴシック" charset="0"/>
                <a:cs typeface="Arial" charset="0"/>
              </a:rPr>
              <a:t>Asplénique</a:t>
            </a:r>
            <a:r>
              <a:rPr lang="fr-FR" sz="2400" dirty="0">
                <a:ea typeface="ＭＳ Ｐゴシック" charset="0"/>
                <a:cs typeface="Arial" charset="0"/>
              </a:rPr>
              <a:t> ou rate non fonctionnelle</a:t>
            </a:r>
          </a:p>
          <a:p>
            <a:pPr algn="just">
              <a:lnSpc>
                <a:spcPct val="120000"/>
              </a:lnSpc>
            </a:pPr>
            <a:r>
              <a:rPr lang="fr-FR" sz="2400" b="1" dirty="0">
                <a:solidFill>
                  <a:srgbClr val="FF6600"/>
                </a:solidFill>
                <a:ea typeface="ＭＳ Ｐゴシック" charset="0"/>
                <a:cs typeface="Arial" charset="0"/>
              </a:rPr>
              <a:t>séquelles ++++ </a:t>
            </a:r>
            <a:r>
              <a:rPr lang="fr-FR" sz="2400" dirty="0">
                <a:ea typeface="ＭＳ Ｐゴシック" charset="0"/>
                <a:cs typeface="Arial" charset="0"/>
              </a:rPr>
              <a:t>surdité</a:t>
            </a:r>
          </a:p>
          <a:p>
            <a:pPr lvl="1" algn="just">
              <a:lnSpc>
                <a:spcPct val="120000"/>
              </a:lnSpc>
            </a:pPr>
            <a:endParaRPr lang="fr-FR" sz="2400" dirty="0">
              <a:ea typeface="ＭＳ Ｐゴシック" charset="0"/>
              <a:cs typeface="Arial" charset="0"/>
            </a:endParaRPr>
          </a:p>
          <a:p>
            <a:pPr algn="just">
              <a:lnSpc>
                <a:spcPct val="120000"/>
              </a:lnSpc>
              <a:defRPr/>
            </a:pPr>
            <a:endParaRPr lang="fr-FR" sz="2400" dirty="0">
              <a:solidFill>
                <a:srgbClr val="000000"/>
              </a:solidFill>
            </a:endParaRPr>
          </a:p>
          <a:p>
            <a:pPr marL="457200" lvl="1" indent="0" algn="just">
              <a:lnSpc>
                <a:spcPct val="120000"/>
              </a:lnSpc>
              <a:buNone/>
              <a:defRPr/>
            </a:pPr>
            <a:endParaRPr lang="fr-FR" sz="2400" i="1" dirty="0">
              <a:solidFill>
                <a:srgbClr val="000000"/>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1855927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44624"/>
            <a:ext cx="8229600" cy="792088"/>
          </a:xfrm>
        </p:spPr>
        <p:txBody>
          <a:bodyPr>
            <a:normAutofit/>
          </a:bodyPr>
          <a:lstStyle/>
          <a:p>
            <a:pPr marL="742950" indent="-742950" algn="l">
              <a:buFont typeface="+mj-lt"/>
              <a:buAutoNum type="arabicPeriod" startAt="3"/>
            </a:pPr>
            <a:r>
              <a:rPr lang="fr-FR" sz="3200" b="1" dirty="0">
                <a:solidFill>
                  <a:srgbClr val="FF6600"/>
                </a:solidFill>
                <a:latin typeface="+mn-lt"/>
              </a:rPr>
              <a:t>Septicémie</a:t>
            </a:r>
          </a:p>
        </p:txBody>
      </p:sp>
      <p:sp>
        <p:nvSpPr>
          <p:cNvPr id="5" name="Espace réservé du contenu 2"/>
          <p:cNvSpPr>
            <a:spLocks noGrp="1"/>
          </p:cNvSpPr>
          <p:nvPr>
            <p:ph idx="4294967295"/>
          </p:nvPr>
        </p:nvSpPr>
        <p:spPr>
          <a:xfrm>
            <a:off x="395536" y="1628800"/>
            <a:ext cx="8064896" cy="3456384"/>
          </a:xfrm>
          <a:prstGeom prst="rect">
            <a:avLst/>
          </a:prstGeom>
        </p:spPr>
        <p:txBody>
          <a:bodyPr>
            <a:noAutofit/>
          </a:bodyPr>
          <a:lstStyle/>
          <a:p>
            <a:pPr algn="just"/>
            <a:r>
              <a:rPr lang="fr-FR" sz="2400" dirty="0">
                <a:ea typeface="ＭＳ Ｐゴシック" charset="0"/>
                <a:cs typeface="Arial" charset="0"/>
              </a:rPr>
              <a:t>Secondaire à une pneumopathie</a:t>
            </a:r>
          </a:p>
          <a:p>
            <a:pPr algn="just"/>
            <a:r>
              <a:rPr lang="fr-FR" sz="2400" dirty="0">
                <a:ea typeface="ＭＳ Ｐゴシック" charset="0"/>
                <a:cs typeface="Arial" charset="0"/>
              </a:rPr>
              <a:t>Purpura </a:t>
            </a:r>
            <a:r>
              <a:rPr lang="fr-FR" sz="2400" i="1" dirty="0" err="1">
                <a:ea typeface="ＭＳ Ｐゴシック" charset="0"/>
                <a:cs typeface="Arial" charset="0"/>
              </a:rPr>
              <a:t>fulminans</a:t>
            </a:r>
            <a:r>
              <a:rPr lang="fr-FR" sz="2400" dirty="0">
                <a:ea typeface="ＭＳ Ｐゴシック" charset="0"/>
                <a:cs typeface="Arial" charset="0"/>
              </a:rPr>
              <a:t> possible mais plus rare que méningocoque (splénectomisés, immunodéprimés)</a:t>
            </a:r>
          </a:p>
          <a:p>
            <a:pPr lvl="1" algn="just"/>
            <a:r>
              <a:rPr lang="fr-FR" altLang="ja-JP" sz="2400" dirty="0">
                <a:ea typeface="ＭＳ Ｐゴシック" charset="0"/>
                <a:cs typeface="Arial" charset="0"/>
              </a:rPr>
              <a:t>&gt;70 % des purpura </a:t>
            </a:r>
            <a:r>
              <a:rPr lang="fr-FR" altLang="ja-JP" sz="2400" dirty="0" err="1">
                <a:ea typeface="ＭＳ Ｐゴシック" charset="0"/>
                <a:cs typeface="Arial" charset="0"/>
              </a:rPr>
              <a:t>fulminans</a:t>
            </a:r>
            <a:r>
              <a:rPr lang="fr-FR" altLang="ja-JP" sz="2400" dirty="0">
                <a:ea typeface="ＭＳ Ｐゴシック" charset="0"/>
                <a:cs typeface="Arial" charset="0"/>
              </a:rPr>
              <a:t> sont dus à </a:t>
            </a:r>
            <a:r>
              <a:rPr lang="fr-FR" altLang="ja-JP" sz="2400" i="1" dirty="0" err="1">
                <a:ea typeface="ＭＳ Ｐゴシック" charset="0"/>
                <a:cs typeface="Arial" charset="0"/>
              </a:rPr>
              <a:t>Neisseria</a:t>
            </a:r>
            <a:r>
              <a:rPr lang="fr-FR" altLang="ja-JP" sz="2400" i="1" dirty="0">
                <a:ea typeface="ＭＳ Ｐゴシック" charset="0"/>
                <a:cs typeface="Arial" charset="0"/>
              </a:rPr>
              <a:t> </a:t>
            </a:r>
            <a:r>
              <a:rPr lang="fr-FR" altLang="ja-JP" sz="2400" i="1" dirty="0" err="1">
                <a:ea typeface="ＭＳ Ｐゴシック" charset="0"/>
                <a:cs typeface="Arial" charset="0"/>
              </a:rPr>
              <a:t>meningitidis</a:t>
            </a:r>
            <a:endParaRPr lang="fr-FR" altLang="ja-JP" sz="2400" dirty="0">
              <a:ea typeface="ＭＳ Ｐゴシック" charset="0"/>
              <a:cs typeface="Arial" charset="0"/>
            </a:endParaRPr>
          </a:p>
          <a:p>
            <a:pPr algn="just">
              <a:defRPr/>
            </a:pPr>
            <a:endParaRPr lang="fr-FR" sz="2400" dirty="0">
              <a:solidFill>
                <a:srgbClr val="000000"/>
              </a:solidFill>
            </a:endParaRPr>
          </a:p>
          <a:p>
            <a:pPr marL="457200" lvl="1" indent="0" algn="just">
              <a:buNone/>
              <a:defRPr/>
            </a:pPr>
            <a:endParaRPr lang="fr-FR" sz="2400" i="1" dirty="0">
              <a:solidFill>
                <a:srgbClr val="000000"/>
              </a:solidFill>
            </a:endParaRP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1780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a:spLocks noGrp="1"/>
          </p:cNvSpPr>
          <p:nvPr>
            <p:ph type="title" idx="4294967295"/>
          </p:nvPr>
        </p:nvSpPr>
        <p:spPr>
          <a:xfrm>
            <a:off x="35496" y="44624"/>
            <a:ext cx="8229600" cy="792088"/>
          </a:xfrm>
        </p:spPr>
        <p:txBody>
          <a:bodyPr>
            <a:normAutofit/>
          </a:bodyPr>
          <a:lstStyle/>
          <a:p>
            <a:pPr algn="l"/>
            <a:r>
              <a:rPr lang="fr-FR" sz="3200" b="1" dirty="0">
                <a:solidFill>
                  <a:srgbClr val="FF6600"/>
                </a:solidFill>
              </a:rPr>
              <a:t>Prévention : vaccination</a:t>
            </a:r>
            <a:endParaRPr lang="fr-FR" sz="3200" b="1" dirty="0">
              <a:solidFill>
                <a:srgbClr val="FF6600"/>
              </a:solidFill>
              <a:latin typeface="+mn-lt"/>
            </a:endParaRPr>
          </a:p>
        </p:txBody>
      </p:sp>
      <p:sp>
        <p:nvSpPr>
          <p:cNvPr id="5" name="Espace réservé du contenu 2"/>
          <p:cNvSpPr>
            <a:spLocks noGrp="1"/>
          </p:cNvSpPr>
          <p:nvPr>
            <p:ph idx="4294967295"/>
          </p:nvPr>
        </p:nvSpPr>
        <p:spPr>
          <a:xfrm>
            <a:off x="107504" y="980727"/>
            <a:ext cx="8892480" cy="5832645"/>
          </a:xfrm>
          <a:prstGeom prst="rect">
            <a:avLst/>
          </a:prstGeom>
          <a:solidFill>
            <a:srgbClr val="FFFFFF"/>
          </a:solidFill>
        </p:spPr>
        <p:txBody>
          <a:bodyPr>
            <a:noAutofit/>
          </a:bodyPr>
          <a:lstStyle/>
          <a:p>
            <a:pPr algn="just">
              <a:lnSpc>
                <a:spcPct val="110000"/>
              </a:lnSpc>
              <a:spcBef>
                <a:spcPts val="24"/>
              </a:spcBef>
            </a:pPr>
            <a:r>
              <a:rPr lang="fr-FR" sz="2400" dirty="0">
                <a:solidFill>
                  <a:srgbClr val="FF6600"/>
                </a:solidFill>
                <a:latin typeface="+mj-lt"/>
                <a:ea typeface="ＭＳ Ｐゴシック" charset="0"/>
                <a:cs typeface="Arial"/>
              </a:rPr>
              <a:t>Capsule</a:t>
            </a:r>
            <a:r>
              <a:rPr lang="fr-FR" sz="2400" dirty="0">
                <a:solidFill>
                  <a:srgbClr val="000000"/>
                </a:solidFill>
                <a:latin typeface="+mj-lt"/>
                <a:ea typeface="ＭＳ Ｐゴシック" charset="0"/>
                <a:cs typeface="Arial"/>
              </a:rPr>
              <a:t> polysaccharidique : </a:t>
            </a:r>
          </a:p>
          <a:p>
            <a:pPr lvl="1" algn="just">
              <a:lnSpc>
                <a:spcPct val="110000"/>
              </a:lnSpc>
              <a:spcBef>
                <a:spcPts val="24"/>
              </a:spcBef>
            </a:pPr>
            <a:r>
              <a:rPr lang="fr-FR" sz="2000" dirty="0">
                <a:solidFill>
                  <a:srgbClr val="000000"/>
                </a:solidFill>
                <a:latin typeface="+mj-lt"/>
                <a:ea typeface="ＭＳ Ｐゴシック" charset="0"/>
                <a:cs typeface="Arial"/>
              </a:rPr>
              <a:t>80 types sérologiques (virulence variable)</a:t>
            </a:r>
          </a:p>
          <a:p>
            <a:pPr lvl="1" algn="just">
              <a:lnSpc>
                <a:spcPct val="110000"/>
              </a:lnSpc>
              <a:spcBef>
                <a:spcPts val="24"/>
              </a:spcBef>
            </a:pPr>
            <a:r>
              <a:rPr lang="fr-FR" sz="2000" dirty="0">
                <a:solidFill>
                  <a:srgbClr val="000000"/>
                </a:solidFill>
                <a:latin typeface="+mj-lt"/>
                <a:ea typeface="ＭＳ Ｐゴシック" charset="0"/>
                <a:cs typeface="Arial"/>
              </a:rPr>
              <a:t>Anticorps protecteurs mais spécifiques de type</a:t>
            </a:r>
            <a:endParaRPr lang="fr-FR" sz="2400" dirty="0">
              <a:solidFill>
                <a:srgbClr val="000000"/>
              </a:solidFill>
              <a:latin typeface="+mj-lt"/>
              <a:ea typeface="ＭＳ Ｐゴシック" charset="0"/>
              <a:cs typeface="Arial"/>
            </a:endParaRPr>
          </a:p>
          <a:p>
            <a:pPr algn="just">
              <a:lnSpc>
                <a:spcPct val="110000"/>
              </a:lnSpc>
              <a:spcBef>
                <a:spcPts val="200"/>
              </a:spcBef>
            </a:pPr>
            <a:r>
              <a:rPr lang="fr-FR" sz="2000" b="1" dirty="0">
                <a:solidFill>
                  <a:srgbClr val="FF6600"/>
                </a:solidFill>
                <a:ea typeface="ＭＳ Ｐゴシック" charset="0"/>
                <a:cs typeface="Arial"/>
              </a:rPr>
              <a:t>Primovaccination obligatoire à 2 mois </a:t>
            </a:r>
          </a:p>
          <a:p>
            <a:pPr lvl="1" algn="just">
              <a:lnSpc>
                <a:spcPct val="110000"/>
              </a:lnSpc>
              <a:spcBef>
                <a:spcPts val="24"/>
              </a:spcBef>
            </a:pPr>
            <a:r>
              <a:rPr lang="fr-FR" sz="2000" b="1" dirty="0">
                <a:solidFill>
                  <a:srgbClr val="FF6600"/>
                </a:solidFill>
                <a:ea typeface="ＭＳ Ｐゴシック" charset="0"/>
                <a:cs typeface="Arial"/>
              </a:rPr>
              <a:t>Vaccin conjugué 15-valent </a:t>
            </a:r>
            <a:r>
              <a:rPr lang="fr-FR" sz="1400" dirty="0">
                <a:ea typeface="ＭＳ Ｐゴシック" charset="0"/>
                <a:cs typeface="Arial"/>
              </a:rPr>
              <a:t>(</a:t>
            </a:r>
            <a:r>
              <a:rPr lang="fr-FR" sz="1400" dirty="0" err="1">
                <a:ea typeface="ＭＳ Ｐゴシック" charset="0"/>
                <a:cs typeface="Arial"/>
              </a:rPr>
              <a:t>Vaxneuvance</a:t>
            </a:r>
            <a:r>
              <a:rPr lang="fr-FR" sz="1400" dirty="0">
                <a:ea typeface="ＭＳ Ｐゴシック" charset="0"/>
                <a:cs typeface="Arial"/>
              </a:rPr>
              <a:t>®)</a:t>
            </a:r>
            <a:r>
              <a:rPr lang="fr-FR" sz="2000" b="1" dirty="0">
                <a:solidFill>
                  <a:srgbClr val="FF6600"/>
                </a:solidFill>
                <a:ea typeface="ＭＳ Ｐゴシック" charset="0"/>
                <a:cs typeface="Arial"/>
              </a:rPr>
              <a:t> </a:t>
            </a:r>
            <a:r>
              <a:rPr lang="fr-FR" sz="2000" dirty="0">
                <a:solidFill>
                  <a:srgbClr val="000000"/>
                </a:solidFill>
                <a:ea typeface="ＭＳ Ｐゴシック" charset="0"/>
                <a:cs typeface="Arial"/>
              </a:rPr>
              <a:t>ou</a:t>
            </a:r>
            <a:r>
              <a:rPr lang="fr-FR" sz="2000" b="1" dirty="0">
                <a:solidFill>
                  <a:srgbClr val="FF6600"/>
                </a:solidFill>
                <a:ea typeface="ＭＳ Ｐゴシック" charset="0"/>
                <a:cs typeface="Arial"/>
              </a:rPr>
              <a:t> 13-valent</a:t>
            </a:r>
            <a:r>
              <a:rPr lang="fr-FR" sz="2000" dirty="0">
                <a:solidFill>
                  <a:srgbClr val="000000"/>
                </a:solidFill>
                <a:ea typeface="ＭＳ Ｐゴシック" charset="0"/>
                <a:cs typeface="Arial"/>
              </a:rPr>
              <a:t> </a:t>
            </a:r>
            <a:r>
              <a:rPr lang="fr-FR" sz="1400" dirty="0">
                <a:solidFill>
                  <a:srgbClr val="000000"/>
                </a:solidFill>
                <a:ea typeface="ＭＳ Ｐゴシック" charset="0"/>
                <a:cs typeface="Arial"/>
              </a:rPr>
              <a:t>(</a:t>
            </a:r>
            <a:r>
              <a:rPr lang="fr-FR" sz="1400" dirty="0" err="1">
                <a:solidFill>
                  <a:srgbClr val="000000"/>
                </a:solidFill>
                <a:ea typeface="ＭＳ Ｐゴシック" charset="0"/>
                <a:cs typeface="Arial"/>
              </a:rPr>
              <a:t>Prevenar</a:t>
            </a:r>
            <a:r>
              <a:rPr lang="fr-FR" sz="1400" dirty="0">
                <a:solidFill>
                  <a:srgbClr val="000000"/>
                </a:solidFill>
                <a:ea typeface="ＭＳ Ｐゴシック" charset="0"/>
                <a:cs typeface="Arial"/>
              </a:rPr>
              <a:t> 13®)</a:t>
            </a:r>
          </a:p>
          <a:p>
            <a:pPr lvl="1" algn="just">
              <a:lnSpc>
                <a:spcPct val="110000"/>
              </a:lnSpc>
              <a:spcBef>
                <a:spcPts val="24"/>
              </a:spcBef>
            </a:pPr>
            <a:r>
              <a:rPr lang="fr-FR" sz="2000" dirty="0">
                <a:solidFill>
                  <a:srgbClr val="000000"/>
                </a:solidFill>
                <a:ea typeface="ＭＳ Ｐゴシック" charset="0"/>
                <a:cs typeface="Arial"/>
              </a:rPr>
              <a:t>polyoside non reconnu par </a:t>
            </a:r>
            <a:r>
              <a:rPr lang="fr-FR" sz="2000" dirty="0" err="1">
                <a:solidFill>
                  <a:srgbClr val="000000"/>
                </a:solidFill>
                <a:ea typeface="ＭＳ Ｐゴシック" charset="0"/>
                <a:cs typeface="Arial"/>
              </a:rPr>
              <a:t>syst</a:t>
            </a:r>
            <a:r>
              <a:rPr lang="fr-FR" sz="2000" dirty="0">
                <a:solidFill>
                  <a:srgbClr val="000000"/>
                </a:solidFill>
                <a:ea typeface="ＭＳ Ｐゴシック" charset="0"/>
                <a:cs typeface="Arial"/>
              </a:rPr>
              <a:t>. immunitaire du jeune enfant (VPP 23 non efficace)</a:t>
            </a:r>
          </a:p>
          <a:p>
            <a:pPr marL="457200" lvl="1" indent="0" algn="just">
              <a:lnSpc>
                <a:spcPct val="110000"/>
              </a:lnSpc>
              <a:spcBef>
                <a:spcPts val="24"/>
              </a:spcBef>
              <a:buNone/>
            </a:pPr>
            <a:r>
              <a:rPr lang="fr-FR" sz="2000" dirty="0">
                <a:solidFill>
                  <a:srgbClr val="000000"/>
                </a:solidFill>
                <a:ea typeface="ＭＳ Ｐゴシック" charset="0"/>
                <a:cs typeface="Arial"/>
              </a:rPr>
              <a:t> ---&gt; vaccin osidique conjugué à une protéine porteuse</a:t>
            </a:r>
            <a:endParaRPr lang="fr-FR" sz="2400" dirty="0">
              <a:solidFill>
                <a:srgbClr val="000000"/>
              </a:solidFill>
              <a:latin typeface="+mj-lt"/>
              <a:ea typeface="ＭＳ Ｐゴシック" charset="0"/>
              <a:cs typeface="Arial"/>
            </a:endParaRPr>
          </a:p>
          <a:p>
            <a:pPr algn="just">
              <a:lnSpc>
                <a:spcPct val="110000"/>
              </a:lnSpc>
              <a:spcBef>
                <a:spcPts val="200"/>
              </a:spcBef>
            </a:pPr>
            <a:r>
              <a:rPr lang="fr-FR" sz="2000" b="1" dirty="0">
                <a:solidFill>
                  <a:srgbClr val="FF6600"/>
                </a:solidFill>
                <a:ea typeface="ＭＳ Ｐゴシック" charset="0"/>
                <a:cs typeface="Arial"/>
              </a:rPr>
              <a:t>&gt; 5 ans – adulte avec risque d’infections invasives à pneumocoques =  splénectomisé, personnes fragiles (sujets âgés, …) :</a:t>
            </a:r>
          </a:p>
          <a:p>
            <a:pPr lvl="1" algn="just">
              <a:lnSpc>
                <a:spcPct val="110000"/>
              </a:lnSpc>
              <a:spcBef>
                <a:spcPts val="24"/>
              </a:spcBef>
            </a:pPr>
            <a:r>
              <a:rPr lang="fr-FR" sz="2000" dirty="0">
                <a:solidFill>
                  <a:srgbClr val="000000"/>
                </a:solidFill>
                <a:latin typeface="+mj-lt"/>
                <a:ea typeface="ＭＳ Ｐゴシック" charset="0"/>
                <a:cs typeface="Arial"/>
              </a:rPr>
              <a:t>le vaccin conjugué 15-valent (VPC15) </a:t>
            </a:r>
            <a:r>
              <a:rPr lang="fr-FR" sz="2000" dirty="0" err="1">
                <a:solidFill>
                  <a:srgbClr val="000000"/>
                </a:solidFill>
                <a:latin typeface="+mj-lt"/>
                <a:ea typeface="ＭＳ Ｐゴシック" charset="0"/>
                <a:cs typeface="Arial"/>
              </a:rPr>
              <a:t>Vaxneuvance</a:t>
            </a:r>
            <a:r>
              <a:rPr lang="fr-FR" sz="2000" dirty="0">
                <a:solidFill>
                  <a:srgbClr val="000000"/>
                </a:solidFill>
                <a:latin typeface="+mj-lt"/>
                <a:ea typeface="ＭＳ Ｐゴシック" charset="0"/>
                <a:cs typeface="Arial"/>
              </a:rPr>
              <a:t> ® ou avec le vaccin conjugué 13-valent (VPC13) Prevenar13 ® , ainsi qu’avec le vaccin pneumococcique </a:t>
            </a:r>
            <a:r>
              <a:rPr lang="fr-FR" sz="2000" dirty="0" err="1">
                <a:solidFill>
                  <a:srgbClr val="000000"/>
                </a:solidFill>
                <a:latin typeface="+mj-lt"/>
                <a:ea typeface="ＭＳ Ｐゴシック" charset="0"/>
                <a:cs typeface="Arial"/>
              </a:rPr>
              <a:t>polyosidique</a:t>
            </a:r>
            <a:r>
              <a:rPr lang="fr-FR" sz="2000" dirty="0">
                <a:solidFill>
                  <a:srgbClr val="000000"/>
                </a:solidFill>
                <a:latin typeface="+mj-lt"/>
                <a:ea typeface="ＭＳ Ｐゴシック" charset="0"/>
                <a:cs typeface="Arial"/>
              </a:rPr>
              <a:t> non conjugué 23-valent (VPP23) </a:t>
            </a:r>
            <a:r>
              <a:rPr lang="fr-FR" sz="2000" dirty="0" err="1">
                <a:solidFill>
                  <a:srgbClr val="000000"/>
                </a:solidFill>
                <a:latin typeface="+mj-lt"/>
                <a:ea typeface="ＭＳ Ｐゴシック" charset="0"/>
                <a:cs typeface="Arial"/>
              </a:rPr>
              <a:t>Pneumovax</a:t>
            </a:r>
            <a:r>
              <a:rPr lang="fr-FR" sz="2000" dirty="0">
                <a:solidFill>
                  <a:srgbClr val="000000"/>
                </a:solidFill>
                <a:latin typeface="+mj-lt"/>
                <a:ea typeface="ＭＳ Ｐゴシック" charset="0"/>
                <a:cs typeface="Arial"/>
              </a:rPr>
              <a:t> ® </a:t>
            </a:r>
          </a:p>
          <a:p>
            <a:pPr algn="just">
              <a:lnSpc>
                <a:spcPct val="110000"/>
              </a:lnSpc>
              <a:spcBef>
                <a:spcPts val="200"/>
              </a:spcBef>
            </a:pPr>
            <a:r>
              <a:rPr lang="fr-FR" sz="2000" b="1" dirty="0">
                <a:solidFill>
                  <a:srgbClr val="FF6600"/>
                </a:solidFill>
                <a:ea typeface="ＭＳ Ｐゴシック" charset="0"/>
                <a:cs typeface="Arial"/>
              </a:rPr>
              <a:t>&gt; 18 ans </a:t>
            </a:r>
          </a:p>
          <a:p>
            <a:pPr lvl="1" algn="just">
              <a:lnSpc>
                <a:spcPct val="110000"/>
              </a:lnSpc>
              <a:spcBef>
                <a:spcPts val="24"/>
              </a:spcBef>
            </a:pPr>
            <a:r>
              <a:rPr lang="fr-FR" sz="2000" dirty="0">
                <a:solidFill>
                  <a:srgbClr val="000000"/>
                </a:solidFill>
                <a:latin typeface="+mj-lt"/>
                <a:ea typeface="ＭＳ Ｐゴシック" charset="0"/>
                <a:cs typeface="Arial"/>
              </a:rPr>
              <a:t>une dose de vaccin conjugué 20-valent (</a:t>
            </a:r>
            <a:r>
              <a:rPr lang="fr-FR" sz="2000" dirty="0" err="1">
                <a:solidFill>
                  <a:srgbClr val="000000"/>
                </a:solidFill>
                <a:latin typeface="+mj-lt"/>
                <a:ea typeface="ＭＳ Ｐゴシック" charset="0"/>
                <a:cs typeface="Arial"/>
              </a:rPr>
              <a:t>Prevenar</a:t>
            </a:r>
            <a:r>
              <a:rPr lang="fr-FR" sz="2000" dirty="0">
                <a:solidFill>
                  <a:srgbClr val="000000"/>
                </a:solidFill>
                <a:latin typeface="+mj-lt"/>
                <a:ea typeface="ＭＳ Ｐゴシック" charset="0"/>
                <a:cs typeface="Arial"/>
              </a:rPr>
              <a:t> 20®)</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478964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a:spLocks noGrp="1"/>
          </p:cNvSpPr>
          <p:nvPr>
            <p:ph type="title" idx="4294967295"/>
          </p:nvPr>
        </p:nvSpPr>
        <p:spPr>
          <a:xfrm>
            <a:off x="827088" y="115888"/>
            <a:ext cx="8229600" cy="792162"/>
          </a:xfrm>
        </p:spPr>
        <p:txBody>
          <a:bodyPr rtlCol="0">
            <a:normAutofit/>
          </a:bodyPr>
          <a:lstStyle/>
          <a:p>
            <a:pPr algn="l" eaLnBrk="1" fontAlgn="auto" hangingPunct="1">
              <a:spcAft>
                <a:spcPts val="0"/>
              </a:spcAft>
              <a:defRPr/>
            </a:pPr>
            <a:r>
              <a:rPr lang="fr-FR" sz="3600" dirty="0">
                <a:solidFill>
                  <a:srgbClr val="FF6600"/>
                </a:solidFill>
                <a:ea typeface="+mj-ea"/>
                <a:cs typeface="+mj-cs"/>
              </a:rPr>
              <a:t>A RETENIR : </a:t>
            </a:r>
            <a:r>
              <a:rPr lang="fr-FR" sz="3600" b="1" i="1" dirty="0">
                <a:solidFill>
                  <a:srgbClr val="FF6600"/>
                </a:solidFill>
              </a:rPr>
              <a:t>Streptococcus </a:t>
            </a:r>
            <a:r>
              <a:rPr lang="fr-FR" sz="3600" b="1" i="1" dirty="0" err="1">
                <a:solidFill>
                  <a:srgbClr val="FF6600"/>
                </a:solidFill>
              </a:rPr>
              <a:t>pneumoniae</a:t>
            </a:r>
            <a:endParaRPr lang="fr-FR" sz="3600" b="1" i="1" dirty="0">
              <a:solidFill>
                <a:srgbClr val="FF6600"/>
              </a:solidFill>
              <a:ea typeface="+mj-ea"/>
              <a:cs typeface="+mj-cs"/>
            </a:endParaRPr>
          </a:p>
        </p:txBody>
      </p:sp>
      <p:sp>
        <p:nvSpPr>
          <p:cNvPr id="6" name="Espace réservé du contenu 2"/>
          <p:cNvSpPr>
            <a:spLocks noGrp="1"/>
          </p:cNvSpPr>
          <p:nvPr>
            <p:ph idx="4294967295"/>
          </p:nvPr>
        </p:nvSpPr>
        <p:spPr>
          <a:xfrm>
            <a:off x="366110" y="1015180"/>
            <a:ext cx="8640960" cy="4821773"/>
          </a:xfrm>
          <a:solidFill>
            <a:srgbClr val="FFFFFF"/>
          </a:solidFill>
        </p:spPr>
        <p:txBody>
          <a:bodyPr rtlCol="0">
            <a:noAutofit/>
          </a:bodyPr>
          <a:lstStyle/>
          <a:p>
            <a:pPr algn="just">
              <a:lnSpc>
                <a:spcPct val="110000"/>
              </a:lnSpc>
              <a:buClr>
                <a:schemeClr val="accent6"/>
              </a:buClr>
              <a:buFont typeface="Courier New" pitchFamily="49" charset="0"/>
              <a:buChar char="o"/>
              <a:defRPr/>
            </a:pPr>
            <a:r>
              <a:rPr lang="fr-FR" sz="2400" dirty="0"/>
              <a:t>Cocci à Gram positif en diplocoques</a:t>
            </a:r>
          </a:p>
          <a:p>
            <a:pPr algn="just">
              <a:lnSpc>
                <a:spcPct val="110000"/>
              </a:lnSpc>
              <a:buClr>
                <a:schemeClr val="accent6"/>
              </a:buClr>
              <a:buFont typeface="Courier New" pitchFamily="49" charset="0"/>
              <a:buChar char="o"/>
              <a:defRPr/>
            </a:pPr>
            <a:r>
              <a:rPr lang="fr-FR" sz="2400" b="1" dirty="0">
                <a:solidFill>
                  <a:srgbClr val="FF6600"/>
                </a:solidFill>
              </a:rPr>
              <a:t>méningites</a:t>
            </a:r>
            <a:r>
              <a:rPr lang="fr-FR" sz="2400" dirty="0"/>
              <a:t> : &gt;3 mois -&gt; personnes âgées</a:t>
            </a:r>
          </a:p>
          <a:p>
            <a:pPr algn="just">
              <a:lnSpc>
                <a:spcPct val="110000"/>
              </a:lnSpc>
              <a:buClr>
                <a:schemeClr val="accent6"/>
              </a:buClr>
              <a:buFont typeface="Courier New" pitchFamily="49" charset="0"/>
              <a:buChar char="o"/>
              <a:defRPr/>
            </a:pPr>
            <a:r>
              <a:rPr lang="fr-FR" sz="2400" dirty="0"/>
              <a:t>Résistance aux β-</a:t>
            </a:r>
            <a:r>
              <a:rPr lang="fr-FR" sz="2400" dirty="0" err="1"/>
              <a:t>lactamines</a:t>
            </a:r>
            <a:r>
              <a:rPr lang="fr-FR" sz="2400" dirty="0"/>
              <a:t> : Résistance par modification de la cible (PLP) =&gt; cours spécifique</a:t>
            </a:r>
          </a:p>
          <a:p>
            <a:pPr algn="just">
              <a:lnSpc>
                <a:spcPct val="110000"/>
              </a:lnSpc>
              <a:buClr>
                <a:schemeClr val="accent6"/>
              </a:buClr>
              <a:buFont typeface="Courier New" pitchFamily="49" charset="0"/>
              <a:buChar char="o"/>
              <a:defRPr/>
            </a:pPr>
            <a:r>
              <a:rPr lang="fr-FR" sz="2400" dirty="0"/>
              <a:t>Traitement :  </a:t>
            </a:r>
            <a:r>
              <a:rPr lang="fr-FR" sz="2400" b="1" dirty="0">
                <a:solidFill>
                  <a:srgbClr val="FF6600"/>
                </a:solidFill>
              </a:rPr>
              <a:t>C3G </a:t>
            </a:r>
          </a:p>
          <a:p>
            <a:pPr lvl="1" algn="just">
              <a:lnSpc>
                <a:spcPct val="110000"/>
              </a:lnSpc>
              <a:buClr>
                <a:schemeClr val="accent6"/>
              </a:buClr>
              <a:buFont typeface="Courier New" pitchFamily="49" charset="0"/>
              <a:buChar char="o"/>
              <a:defRPr/>
            </a:pPr>
            <a:r>
              <a:rPr lang="fr-FR" sz="2400" dirty="0"/>
              <a:t>CMI C3G &lt;= 0,5 mg/L, </a:t>
            </a:r>
          </a:p>
          <a:p>
            <a:pPr lvl="2" algn="just">
              <a:lnSpc>
                <a:spcPct val="110000"/>
              </a:lnSpc>
              <a:buClr>
                <a:schemeClr val="accent6"/>
              </a:buClr>
              <a:buFont typeface="Courier New" pitchFamily="49" charset="0"/>
              <a:buChar char="o"/>
              <a:defRPr/>
            </a:pPr>
            <a:r>
              <a:rPr lang="fr-FR" sz="2000" dirty="0"/>
              <a:t>CMI </a:t>
            </a:r>
            <a:r>
              <a:rPr lang="fr-FR" sz="2000" dirty="0" err="1"/>
              <a:t>Amox</a:t>
            </a:r>
            <a:r>
              <a:rPr lang="fr-FR" sz="2000" dirty="0"/>
              <a:t> &lt;= 0,5 =&gt; </a:t>
            </a:r>
            <a:r>
              <a:rPr lang="fr-FR" sz="2000" dirty="0" err="1"/>
              <a:t>Amox</a:t>
            </a:r>
            <a:r>
              <a:rPr lang="fr-FR" sz="2000" dirty="0"/>
              <a:t> ou C3G</a:t>
            </a:r>
          </a:p>
          <a:p>
            <a:pPr lvl="2" algn="just">
              <a:lnSpc>
                <a:spcPct val="110000"/>
              </a:lnSpc>
              <a:buClr>
                <a:schemeClr val="accent6"/>
              </a:buClr>
              <a:buFont typeface="Courier New" pitchFamily="49" charset="0"/>
              <a:buChar char="o"/>
              <a:defRPr/>
            </a:pPr>
            <a:r>
              <a:rPr lang="fr-FR" sz="2000" dirty="0"/>
              <a:t>CMI </a:t>
            </a:r>
            <a:r>
              <a:rPr lang="fr-FR" sz="2000" dirty="0" err="1"/>
              <a:t>Amox</a:t>
            </a:r>
            <a:r>
              <a:rPr lang="fr-FR" sz="2000" dirty="0"/>
              <a:t> &gt; 0,5 =&gt; C3G</a:t>
            </a:r>
          </a:p>
          <a:p>
            <a:pPr lvl="1" algn="just">
              <a:lnSpc>
                <a:spcPct val="110000"/>
              </a:lnSpc>
              <a:buClr>
                <a:schemeClr val="accent6"/>
              </a:buClr>
              <a:buFont typeface="Courier New" pitchFamily="49" charset="0"/>
              <a:buChar char="o"/>
              <a:defRPr/>
            </a:pPr>
            <a:r>
              <a:rPr lang="fr-FR" sz="2400" dirty="0"/>
              <a:t>CMI C3G &gt; 0,5 mg/L : C3G augmentation dose</a:t>
            </a:r>
          </a:p>
          <a:p>
            <a:pPr algn="just">
              <a:lnSpc>
                <a:spcPct val="110000"/>
              </a:lnSpc>
              <a:buClr>
                <a:schemeClr val="accent6"/>
              </a:buClr>
              <a:buFont typeface="Courier New" pitchFamily="49" charset="0"/>
              <a:buChar char="o"/>
              <a:defRPr/>
            </a:pPr>
            <a:r>
              <a:rPr lang="fr-FR" sz="2400" dirty="0">
                <a:solidFill>
                  <a:srgbClr val="000000"/>
                </a:solidFill>
              </a:rPr>
              <a:t>prévention =</a:t>
            </a:r>
            <a:r>
              <a:rPr lang="fr-FR" sz="2400" b="1" dirty="0">
                <a:solidFill>
                  <a:srgbClr val="FF6600"/>
                </a:solidFill>
              </a:rPr>
              <a:t> vaccination</a:t>
            </a:r>
          </a:p>
        </p:txBody>
      </p:sp>
      <p:cxnSp>
        <p:nvCxnSpPr>
          <p:cNvPr id="11" name="Connecteur droit 10"/>
          <p:cNvCxnSpPr/>
          <p:nvPr/>
        </p:nvCxnSpPr>
        <p:spPr>
          <a:xfrm>
            <a:off x="395536" y="77470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2483768" y="6309320"/>
            <a:ext cx="6408712"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flipV="1">
            <a:off x="8892480" y="764704"/>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rot="-10800000" flipV="1">
            <a:off x="334963" y="836712"/>
            <a:ext cx="0" cy="5184576"/>
          </a:xfrm>
          <a:prstGeom prst="line">
            <a:avLst/>
          </a:prstGeom>
          <a:ln w="19050">
            <a:gradFill>
              <a:gsLst>
                <a:gs pos="0">
                  <a:schemeClr val="accent6"/>
                </a:gs>
                <a:gs pos="50000">
                  <a:schemeClr val="bg1">
                    <a:lumMod val="75000"/>
                  </a:schemeClr>
                </a:gs>
                <a:gs pos="100000">
                  <a:schemeClr val="bg1"/>
                </a:gs>
              </a:gsLst>
              <a:lin ang="5400000" scaled="0"/>
            </a:gradFill>
          </a:ln>
        </p:spPr>
        <p:style>
          <a:lnRef idx="1">
            <a:schemeClr val="accent1"/>
          </a:lnRef>
          <a:fillRef idx="0">
            <a:schemeClr val="accent1"/>
          </a:fillRef>
          <a:effectRef idx="0">
            <a:schemeClr val="accent1"/>
          </a:effectRef>
          <a:fontRef idx="minor">
            <a:schemeClr val="tx1"/>
          </a:fontRef>
        </p:style>
      </p:cxnSp>
      <p:pic>
        <p:nvPicPr>
          <p:cNvPr id="122887" name="Picture 3" descr="D:\Donnée 2\Monique\Appels à projets 2012-2013\Diaporama LYON EST\a-retenir.gif"/>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9888" y="330200"/>
            <a:ext cx="385762"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2503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770508" y="404664"/>
            <a:ext cx="8193980" cy="5904954"/>
          </a:xfrm>
          <a:prstGeom prst="rect">
            <a:avLst/>
          </a:prstGeom>
          <a:noFill/>
        </p:spPr>
        <p:txBody>
          <a:bodyPr/>
          <a:lstStyle/>
          <a:p>
            <a:pPr marL="0" indent="0" algn="ctr" eaLnBrk="1" hangingPunct="1">
              <a:lnSpc>
                <a:spcPct val="90000"/>
              </a:lnSpc>
              <a:buFont typeface="Arial" charset="0"/>
              <a:buNone/>
              <a:defRPr/>
            </a:pPr>
            <a:r>
              <a:rPr lang="fr-FR" altLang="fr-FR" sz="2800" b="1" dirty="0"/>
              <a:t>       Méningite         Encéphalite</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pic>
        <p:nvPicPr>
          <p:cNvPr id="4099"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9358" y="904181"/>
            <a:ext cx="1296988" cy="1004887"/>
          </a:xfrm>
          <a:prstGeom prst="rect">
            <a:avLst/>
          </a:prstGeom>
          <a:noFill/>
          <a:ln>
            <a:noFill/>
          </a:ln>
        </p:spPr>
      </p:pic>
      <p:cxnSp>
        <p:nvCxnSpPr>
          <p:cNvPr id="3" name="Connecteur droit avec flèche 2"/>
          <p:cNvCxnSpPr/>
          <p:nvPr/>
        </p:nvCxnSpPr>
        <p:spPr>
          <a:xfrm>
            <a:off x="4031233" y="980381"/>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a:off x="5863208" y="980381"/>
            <a:ext cx="0" cy="6762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612926" y="1847950"/>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2411760" y="2204343"/>
            <a:ext cx="1190849" cy="52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ZoneTexte 25"/>
          <p:cNvSpPr txBox="1">
            <a:spLocks noChangeArrowheads="1"/>
          </p:cNvSpPr>
          <p:nvPr/>
        </p:nvSpPr>
        <p:spPr bwMode="auto">
          <a:xfrm>
            <a:off x="2555776" y="1733907"/>
            <a:ext cx="1060958" cy="89870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pPr>
            <a:r>
              <a:rPr lang="fr-FR" altLang="fr-FR" sz="2400" dirty="0"/>
              <a:t>1 signe </a:t>
            </a:r>
          </a:p>
          <a:p>
            <a:pPr eaLnBrk="1" hangingPunct="1">
              <a:lnSpc>
                <a:spcPct val="110000"/>
              </a:lnSpc>
            </a:pPr>
            <a:r>
              <a:rPr lang="fr-FR" altLang="fr-FR" sz="2400" dirty="0"/>
              <a:t>gravité</a:t>
            </a:r>
          </a:p>
        </p:txBody>
      </p:sp>
      <p:sp>
        <p:nvSpPr>
          <p:cNvPr id="4112" name="ZoneTexte 26"/>
          <p:cNvSpPr txBox="1">
            <a:spLocks noChangeArrowheads="1"/>
          </p:cNvSpPr>
          <p:nvPr/>
        </p:nvSpPr>
        <p:spPr bwMode="auto">
          <a:xfrm>
            <a:off x="-10898" y="1772816"/>
            <a:ext cx="2422658" cy="89255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Décès dans les 4H</a:t>
            </a:r>
          </a:p>
          <a:p>
            <a:pPr eaLnBrk="1" hangingPunct="1"/>
            <a:r>
              <a:rPr lang="fr-FR" altLang="fr-FR" sz="2800" b="1" dirty="0">
                <a:solidFill>
                  <a:srgbClr val="FF0000"/>
                </a:solidFill>
              </a:rPr>
              <a:t>Urgence</a:t>
            </a:r>
            <a:r>
              <a:rPr lang="fr-FR" altLang="fr-FR" sz="2400" dirty="0"/>
              <a:t> : ATB </a:t>
            </a:r>
          </a:p>
        </p:txBody>
      </p:sp>
    </p:spTree>
    <p:extLst>
      <p:ext uri="{BB962C8B-B14F-4D97-AF65-F5344CB8AC3E}">
        <p14:creationId xmlns:p14="http://schemas.microsoft.com/office/powerpoint/2010/main" val="8414226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normAutofit fontScale="90000"/>
          </a:bodyPr>
          <a:lstStyle/>
          <a:p>
            <a:r>
              <a:rPr lang="fr-FR" dirty="0">
                <a:solidFill>
                  <a:srgbClr val="FF6600"/>
                </a:solidFill>
              </a:rPr>
              <a:t>Bilan du diagnostic au laboratoire</a:t>
            </a:r>
            <a:br>
              <a:rPr lang="fr-FR" dirty="0">
                <a:solidFill>
                  <a:srgbClr val="FF6600"/>
                </a:solidFill>
              </a:rPr>
            </a:br>
            <a:r>
              <a:rPr lang="fr-FR" dirty="0">
                <a:solidFill>
                  <a:srgbClr val="FF6600"/>
                </a:solidFill>
              </a:rPr>
              <a:t>d’une méningite</a:t>
            </a:r>
          </a:p>
        </p:txBody>
      </p:sp>
    </p:spTree>
    <p:extLst>
      <p:ext uri="{BB962C8B-B14F-4D97-AF65-F5344CB8AC3E}">
        <p14:creationId xmlns:p14="http://schemas.microsoft.com/office/powerpoint/2010/main" val="22931331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457200" y="197768"/>
            <a:ext cx="8229600" cy="1143000"/>
          </a:xfrm>
        </p:spPr>
        <p:txBody>
          <a:bodyPr>
            <a:noAutofit/>
          </a:bodyPr>
          <a:lstStyle/>
          <a:p>
            <a:r>
              <a:rPr lang="fr-FR" sz="3200" dirty="0"/>
              <a:t>Examen direct = coloration de Gram </a:t>
            </a:r>
            <a:r>
              <a:rPr lang="fr-FR" sz="3200" b="1" dirty="0">
                <a:solidFill>
                  <a:srgbClr val="FF6600"/>
                </a:solidFill>
              </a:rPr>
              <a:t>J0</a:t>
            </a:r>
            <a:br>
              <a:rPr lang="fr-FR" sz="3200" dirty="0"/>
            </a:br>
            <a:r>
              <a:rPr lang="fr-FR" sz="3200" b="1" dirty="0"/>
              <a:t>PL de nouveau-né</a:t>
            </a:r>
          </a:p>
        </p:txBody>
      </p:sp>
      <p:sp>
        <p:nvSpPr>
          <p:cNvPr id="6" name="ZoneTexte 5"/>
          <p:cNvSpPr txBox="1">
            <a:spLocks noChangeArrowheads="1"/>
          </p:cNvSpPr>
          <p:nvPr/>
        </p:nvSpPr>
        <p:spPr bwMode="auto">
          <a:xfrm>
            <a:off x="2455292" y="2132856"/>
            <a:ext cx="20447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dirty="0">
                <a:solidFill>
                  <a:srgbClr val="000000"/>
                </a:solidFill>
                <a:latin typeface="+mn-lt"/>
                <a:cs typeface="Century Gothic" charset="0"/>
              </a:rPr>
              <a:t>Streptococcus</a:t>
            </a:r>
          </a:p>
          <a:p>
            <a:r>
              <a:rPr lang="fr-FR" sz="2400" i="1" u="none" dirty="0" err="1">
                <a:solidFill>
                  <a:srgbClr val="000000"/>
                </a:solidFill>
                <a:latin typeface="+mn-lt"/>
                <a:cs typeface="Century Gothic" charset="0"/>
              </a:rPr>
              <a:t>agalactiae</a:t>
            </a:r>
            <a:endParaRPr lang="fr-FR" sz="2400" i="1" u="none" dirty="0">
              <a:solidFill>
                <a:srgbClr val="000000"/>
              </a:solidFill>
              <a:latin typeface="+mn-lt"/>
              <a:cs typeface="Century Gothic" charset="0"/>
            </a:endParaRPr>
          </a:p>
        </p:txBody>
      </p:sp>
      <p:sp>
        <p:nvSpPr>
          <p:cNvPr id="11" name="ZoneTexte 10"/>
          <p:cNvSpPr txBox="1">
            <a:spLocks noChangeArrowheads="1"/>
          </p:cNvSpPr>
          <p:nvPr/>
        </p:nvSpPr>
        <p:spPr bwMode="auto">
          <a:xfrm>
            <a:off x="5076825" y="5084763"/>
            <a:ext cx="32830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dirty="0">
                <a:solidFill>
                  <a:srgbClr val="000000"/>
                </a:solidFill>
                <a:latin typeface="+mn-lt"/>
                <a:cs typeface="Century Gothic" charset="0"/>
              </a:rPr>
              <a:t>Listeria </a:t>
            </a:r>
            <a:r>
              <a:rPr lang="fr-FR" sz="2400" i="1" u="none" dirty="0" err="1">
                <a:solidFill>
                  <a:srgbClr val="000000"/>
                </a:solidFill>
                <a:latin typeface="+mn-lt"/>
                <a:cs typeface="Century Gothic" charset="0"/>
              </a:rPr>
              <a:t>monocytogenes</a:t>
            </a:r>
            <a:endParaRPr lang="fr-FR" sz="2400" i="1" u="none" dirty="0">
              <a:solidFill>
                <a:srgbClr val="000000"/>
              </a:solidFill>
              <a:latin typeface="+mn-lt"/>
              <a:cs typeface="Century Gothic" charset="0"/>
            </a:endParaRPr>
          </a:p>
        </p:txBody>
      </p:sp>
      <p:sp>
        <p:nvSpPr>
          <p:cNvPr id="12" name="ZoneTexte 11"/>
          <p:cNvSpPr txBox="1">
            <a:spLocks noChangeArrowheads="1"/>
          </p:cNvSpPr>
          <p:nvPr/>
        </p:nvSpPr>
        <p:spPr bwMode="auto">
          <a:xfrm>
            <a:off x="6516688" y="1743199"/>
            <a:ext cx="13360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dirty="0">
                <a:solidFill>
                  <a:srgbClr val="000000"/>
                </a:solidFill>
                <a:latin typeface="+mn-lt"/>
                <a:cs typeface="Century Gothic" charset="0"/>
              </a:rPr>
              <a:t>E. coli </a:t>
            </a:r>
            <a:r>
              <a:rPr lang="fr-FR" sz="2400" u="none" dirty="0">
                <a:solidFill>
                  <a:srgbClr val="000000"/>
                </a:solidFill>
                <a:latin typeface="+mn-lt"/>
                <a:cs typeface="Century Gothic" charset="0"/>
              </a:rPr>
              <a:t>K1</a:t>
            </a:r>
          </a:p>
        </p:txBody>
      </p:sp>
      <p:grpSp>
        <p:nvGrpSpPr>
          <p:cNvPr id="2" name="Grouper 1"/>
          <p:cNvGrpSpPr/>
          <p:nvPr/>
        </p:nvGrpSpPr>
        <p:grpSpPr>
          <a:xfrm>
            <a:off x="2567373" y="3933825"/>
            <a:ext cx="2496822" cy="2909748"/>
            <a:chOff x="2567373" y="3933825"/>
            <a:chExt cx="2496822" cy="2909748"/>
          </a:xfrm>
        </p:grpSpPr>
        <p:pic>
          <p:nvPicPr>
            <p:cNvPr id="32776" name="Imag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67373" y="3933825"/>
              <a:ext cx="2496822" cy="2374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7" name="ZoneTexte 13"/>
            <p:cNvSpPr txBox="1">
              <a:spLocks noChangeArrowheads="1"/>
            </p:cNvSpPr>
            <p:nvPr/>
          </p:nvSpPr>
          <p:spPr bwMode="auto">
            <a:xfrm>
              <a:off x="2591847" y="6308725"/>
              <a:ext cx="24478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a:solidFill>
                    <a:srgbClr val="000000"/>
                  </a:solidFill>
                  <a:latin typeface="+mn-lt"/>
                  <a:cs typeface="Century Gothic" charset="0"/>
                </a:rPr>
                <a:t>bacille Gram positif</a:t>
              </a:r>
            </a:p>
          </p:txBody>
        </p:sp>
        <p:sp>
          <p:nvSpPr>
            <p:cNvPr id="15" name="ZoneTexte 14"/>
            <p:cNvSpPr txBox="1"/>
            <p:nvPr/>
          </p:nvSpPr>
          <p:spPr>
            <a:xfrm>
              <a:off x="3030954" y="6597352"/>
              <a:ext cx="1569660"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umvf.univ-nantes.fr</a:t>
              </a:r>
              <a:endParaRPr lang="fr-FR" sz="1000" b="0" u="none" dirty="0">
                <a:latin typeface="+mn-lt"/>
              </a:endParaRPr>
            </a:p>
          </p:txBody>
        </p:sp>
      </p:grpSp>
      <p:grpSp>
        <p:nvGrpSpPr>
          <p:cNvPr id="3" name="Grouper 2"/>
          <p:cNvGrpSpPr/>
          <p:nvPr/>
        </p:nvGrpSpPr>
        <p:grpSpPr>
          <a:xfrm>
            <a:off x="5605464" y="2214042"/>
            <a:ext cx="3143763" cy="2655118"/>
            <a:chOff x="5605464" y="2214042"/>
            <a:chExt cx="3143763" cy="2655118"/>
          </a:xfrm>
        </p:grpSpPr>
        <p:pic>
          <p:nvPicPr>
            <p:cNvPr id="32780" name="Imag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5605464" y="2214042"/>
              <a:ext cx="3143763" cy="215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81" name="ZoneTexte 15"/>
            <p:cNvSpPr txBox="1">
              <a:spLocks noChangeArrowheads="1"/>
            </p:cNvSpPr>
            <p:nvPr/>
          </p:nvSpPr>
          <p:spPr bwMode="auto">
            <a:xfrm>
              <a:off x="5916609" y="4292600"/>
              <a:ext cx="252147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a:solidFill>
                    <a:srgbClr val="000000"/>
                  </a:solidFill>
                  <a:latin typeface="+mn-lt"/>
                  <a:cs typeface="Century Gothic" charset="0"/>
                </a:rPr>
                <a:t>bacille Gram négatif</a:t>
              </a:r>
            </a:p>
          </p:txBody>
        </p:sp>
        <p:sp>
          <p:nvSpPr>
            <p:cNvPr id="16" name="ZoneTexte 15"/>
            <p:cNvSpPr txBox="1"/>
            <p:nvPr/>
          </p:nvSpPr>
          <p:spPr>
            <a:xfrm>
              <a:off x="6500511" y="4622939"/>
              <a:ext cx="1353668"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fr.wikipedia.org</a:t>
              </a:r>
              <a:endParaRPr lang="fr-FR" sz="1000" b="0" u="none" dirty="0">
                <a:latin typeface="+mn-lt"/>
              </a:endParaRPr>
            </a:p>
          </p:txBody>
        </p:sp>
      </p:grpSp>
      <p:grpSp>
        <p:nvGrpSpPr>
          <p:cNvPr id="5" name="Grouper 4"/>
          <p:cNvGrpSpPr/>
          <p:nvPr/>
        </p:nvGrpSpPr>
        <p:grpSpPr>
          <a:xfrm>
            <a:off x="35496" y="1700808"/>
            <a:ext cx="2375942" cy="2622485"/>
            <a:chOff x="35496" y="1700808"/>
            <a:chExt cx="2375942" cy="2622485"/>
          </a:xfrm>
        </p:grpSpPr>
        <p:pic>
          <p:nvPicPr>
            <p:cNvPr id="4" name="Imag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419" y="1700808"/>
              <a:ext cx="2280096" cy="2155924"/>
            </a:xfrm>
            <a:prstGeom prst="rect">
              <a:avLst/>
            </a:prstGeom>
          </p:spPr>
        </p:pic>
        <p:sp>
          <p:nvSpPr>
            <p:cNvPr id="32779" name="ZoneTexte 12"/>
            <p:cNvSpPr txBox="1">
              <a:spLocks noChangeArrowheads="1"/>
            </p:cNvSpPr>
            <p:nvPr/>
          </p:nvSpPr>
          <p:spPr bwMode="auto">
            <a:xfrm>
              <a:off x="35496" y="3789362"/>
              <a:ext cx="237594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err="1">
                  <a:solidFill>
                    <a:srgbClr val="000000"/>
                  </a:solidFill>
                  <a:latin typeface="+mn-lt"/>
                  <a:cs typeface="Century Gothic" charset="0"/>
                </a:rPr>
                <a:t>cocci</a:t>
              </a:r>
              <a:r>
                <a:rPr lang="fr-FR" sz="2000" u="none" dirty="0">
                  <a:solidFill>
                    <a:srgbClr val="000000"/>
                  </a:solidFill>
                  <a:latin typeface="+mn-lt"/>
                  <a:cs typeface="Century Gothic" charset="0"/>
                </a:rPr>
                <a:t> Gram positif</a:t>
              </a:r>
            </a:p>
          </p:txBody>
        </p:sp>
        <p:sp>
          <p:nvSpPr>
            <p:cNvPr id="19" name="ZoneTexte 18"/>
            <p:cNvSpPr txBox="1"/>
            <p:nvPr/>
          </p:nvSpPr>
          <p:spPr>
            <a:xfrm>
              <a:off x="464285" y="4077072"/>
              <a:ext cx="1518364" cy="246221"/>
            </a:xfrm>
            <a:prstGeom prst="rect">
              <a:avLst/>
            </a:prstGeom>
            <a:noFill/>
          </p:spPr>
          <p:txBody>
            <a:bodyPr wrap="none" rtlCol="0">
              <a:spAutoFit/>
            </a:bodyPr>
            <a:lstStyle/>
            <a:p>
              <a:r>
                <a:rPr lang="fr-FR" sz="1000" b="0" u="none" dirty="0">
                  <a:latin typeface="+mn-lt"/>
                </a:rPr>
                <a:t>http://www.gefor.4t.com</a:t>
              </a:r>
            </a:p>
          </p:txBody>
        </p:sp>
      </p:grpSp>
    </p:spTree>
    <p:extLst>
      <p:ext uri="{BB962C8B-B14F-4D97-AF65-F5344CB8AC3E}">
        <p14:creationId xmlns:p14="http://schemas.microsoft.com/office/powerpoint/2010/main" val="19726179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116632"/>
            <a:ext cx="8229600" cy="1143000"/>
          </a:xfrm>
        </p:spPr>
        <p:txBody>
          <a:bodyPr>
            <a:noAutofit/>
          </a:bodyPr>
          <a:lstStyle/>
          <a:p>
            <a:r>
              <a:rPr lang="fr-FR" sz="3200" dirty="0"/>
              <a:t>Examen direct : coloration de Gram </a:t>
            </a:r>
            <a:r>
              <a:rPr lang="fr-FR" sz="3200" b="1" dirty="0">
                <a:solidFill>
                  <a:srgbClr val="FF6600"/>
                </a:solidFill>
              </a:rPr>
              <a:t>J0</a:t>
            </a:r>
            <a:br>
              <a:rPr lang="fr-FR" sz="3200" dirty="0"/>
            </a:br>
            <a:r>
              <a:rPr lang="fr-FR" sz="3200" b="1" dirty="0"/>
              <a:t>PL d’</a:t>
            </a:r>
            <a:r>
              <a:rPr lang="fr-FR" altLang="ja-JP" sz="3200" b="1" dirty="0"/>
              <a:t>enfant</a:t>
            </a:r>
            <a:endParaRPr lang="fr-FR" sz="3200" b="1" dirty="0"/>
          </a:p>
        </p:txBody>
      </p:sp>
      <p:sp>
        <p:nvSpPr>
          <p:cNvPr id="2" name="ZoneTexte 1"/>
          <p:cNvSpPr txBox="1">
            <a:spLocks noChangeArrowheads="1"/>
          </p:cNvSpPr>
          <p:nvPr/>
        </p:nvSpPr>
        <p:spPr bwMode="auto">
          <a:xfrm>
            <a:off x="57949" y="1557338"/>
            <a:ext cx="30738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dirty="0" err="1">
                <a:solidFill>
                  <a:srgbClr val="000000"/>
                </a:solidFill>
                <a:latin typeface="+mn-lt"/>
                <a:cs typeface="Century Gothic" charset="0"/>
              </a:rPr>
              <a:t>Neisseria</a:t>
            </a:r>
            <a:r>
              <a:rPr lang="fr-FR" sz="2400" i="1" u="none" dirty="0">
                <a:solidFill>
                  <a:srgbClr val="000000"/>
                </a:solidFill>
                <a:latin typeface="+mn-lt"/>
                <a:cs typeface="Century Gothic" charset="0"/>
              </a:rPr>
              <a:t> </a:t>
            </a:r>
            <a:r>
              <a:rPr lang="fr-FR" sz="2400" i="1" u="none" dirty="0" err="1">
                <a:solidFill>
                  <a:srgbClr val="000000"/>
                </a:solidFill>
                <a:latin typeface="+mn-lt"/>
                <a:cs typeface="Century Gothic" charset="0"/>
              </a:rPr>
              <a:t>meningitidis</a:t>
            </a:r>
            <a:endParaRPr lang="fr-FR" sz="2400" i="1" u="none" dirty="0">
              <a:solidFill>
                <a:srgbClr val="000000"/>
              </a:solidFill>
              <a:latin typeface="+mn-lt"/>
              <a:cs typeface="Century Gothic" charset="0"/>
            </a:endParaRPr>
          </a:p>
        </p:txBody>
      </p:sp>
      <p:sp>
        <p:nvSpPr>
          <p:cNvPr id="7" name="ZoneTexte 6"/>
          <p:cNvSpPr txBox="1">
            <a:spLocks noChangeArrowheads="1"/>
          </p:cNvSpPr>
          <p:nvPr/>
        </p:nvSpPr>
        <p:spPr bwMode="auto">
          <a:xfrm>
            <a:off x="5269484" y="1671033"/>
            <a:ext cx="369500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a:solidFill>
                  <a:srgbClr val="000000"/>
                </a:solidFill>
                <a:latin typeface="+mn-lt"/>
                <a:cs typeface="Century Gothic" charset="0"/>
              </a:rPr>
              <a:t>Streptococcus pneumoniae</a:t>
            </a:r>
          </a:p>
        </p:txBody>
      </p:sp>
      <p:sp>
        <p:nvSpPr>
          <p:cNvPr id="8" name="ZoneTexte 7"/>
          <p:cNvSpPr txBox="1">
            <a:spLocks noChangeArrowheads="1"/>
          </p:cNvSpPr>
          <p:nvPr/>
        </p:nvSpPr>
        <p:spPr bwMode="auto">
          <a:xfrm>
            <a:off x="5465798" y="5373688"/>
            <a:ext cx="36427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400" i="1" u="none" dirty="0" err="1">
                <a:solidFill>
                  <a:srgbClr val="000000"/>
                </a:solidFill>
                <a:latin typeface="+mn-lt"/>
                <a:cs typeface="Century Gothic" charset="0"/>
              </a:rPr>
              <a:t>Haemophilus</a:t>
            </a:r>
            <a:r>
              <a:rPr lang="fr-FR" sz="2400" i="1" u="none" dirty="0">
                <a:solidFill>
                  <a:srgbClr val="000000"/>
                </a:solidFill>
                <a:latin typeface="+mn-lt"/>
                <a:cs typeface="Century Gothic" charset="0"/>
              </a:rPr>
              <a:t> </a:t>
            </a:r>
            <a:r>
              <a:rPr lang="fr-FR" sz="2400" i="1" u="none" dirty="0" err="1">
                <a:solidFill>
                  <a:srgbClr val="000000"/>
                </a:solidFill>
                <a:latin typeface="+mn-lt"/>
                <a:cs typeface="Century Gothic" charset="0"/>
              </a:rPr>
              <a:t>influenzae</a:t>
            </a:r>
            <a:r>
              <a:rPr lang="fr-FR" sz="2400" i="1" u="none" dirty="0">
                <a:solidFill>
                  <a:srgbClr val="000000"/>
                </a:solidFill>
                <a:latin typeface="+mn-lt"/>
                <a:cs typeface="Century Gothic" charset="0"/>
              </a:rPr>
              <a:t> </a:t>
            </a:r>
            <a:r>
              <a:rPr lang="fr-FR" sz="2400" u="none" dirty="0" err="1">
                <a:solidFill>
                  <a:srgbClr val="000000"/>
                </a:solidFill>
                <a:latin typeface="+mn-lt"/>
                <a:cs typeface="Century Gothic" charset="0"/>
              </a:rPr>
              <a:t>Ib</a:t>
            </a:r>
            <a:endParaRPr lang="fr-FR" sz="2400" i="1" u="none" dirty="0">
              <a:solidFill>
                <a:srgbClr val="000000"/>
              </a:solidFill>
              <a:latin typeface="+mn-lt"/>
              <a:cs typeface="Century Gothic" charset="0"/>
            </a:endParaRPr>
          </a:p>
        </p:txBody>
      </p:sp>
      <p:sp>
        <p:nvSpPr>
          <p:cNvPr id="4" name="ZoneTexte 3"/>
          <p:cNvSpPr txBox="1"/>
          <p:nvPr/>
        </p:nvSpPr>
        <p:spPr>
          <a:xfrm>
            <a:off x="0" y="6611779"/>
            <a:ext cx="1714031"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www.microbe-edu.org</a:t>
            </a:r>
            <a:endParaRPr lang="fr-FR" sz="1000" b="0" u="none" dirty="0">
              <a:latin typeface="+mn-lt"/>
            </a:endParaRPr>
          </a:p>
        </p:txBody>
      </p:sp>
      <p:grpSp>
        <p:nvGrpSpPr>
          <p:cNvPr id="11" name="Grouper 10"/>
          <p:cNvGrpSpPr/>
          <p:nvPr/>
        </p:nvGrpSpPr>
        <p:grpSpPr>
          <a:xfrm>
            <a:off x="254482" y="1989138"/>
            <a:ext cx="2680825" cy="3126243"/>
            <a:chOff x="254482" y="1989138"/>
            <a:chExt cx="2680825" cy="3126243"/>
          </a:xfrm>
        </p:grpSpPr>
        <p:pic>
          <p:nvPicPr>
            <p:cNvPr id="33800" name="Imag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54482" y="1989138"/>
              <a:ext cx="2680825" cy="261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1" name="ZoneTexte 15"/>
            <p:cNvSpPr txBox="1">
              <a:spLocks noChangeArrowheads="1"/>
            </p:cNvSpPr>
            <p:nvPr/>
          </p:nvSpPr>
          <p:spPr bwMode="auto">
            <a:xfrm>
              <a:off x="406415" y="4581525"/>
              <a:ext cx="2376959"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err="1">
                  <a:solidFill>
                    <a:srgbClr val="000000"/>
                  </a:solidFill>
                  <a:latin typeface="+mn-lt"/>
                  <a:cs typeface="Century Gothic" charset="0"/>
                </a:rPr>
                <a:t>cocci</a:t>
              </a:r>
              <a:r>
                <a:rPr lang="fr-FR" sz="2000" u="none" dirty="0">
                  <a:solidFill>
                    <a:srgbClr val="000000"/>
                  </a:solidFill>
                  <a:latin typeface="+mn-lt"/>
                  <a:cs typeface="Century Gothic" charset="0"/>
                </a:rPr>
                <a:t> Gram négatif</a:t>
              </a:r>
            </a:p>
          </p:txBody>
        </p:sp>
        <p:sp>
          <p:nvSpPr>
            <p:cNvPr id="6" name="ZoneTexte 5"/>
            <p:cNvSpPr txBox="1"/>
            <p:nvPr/>
          </p:nvSpPr>
          <p:spPr>
            <a:xfrm>
              <a:off x="737879" y="4869160"/>
              <a:ext cx="1714031"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www.microbe-edu.org</a:t>
              </a:r>
              <a:endParaRPr lang="fr-FR" sz="1000" b="0" u="none" dirty="0">
                <a:latin typeface="+mn-lt"/>
              </a:endParaRPr>
            </a:p>
          </p:txBody>
        </p:sp>
      </p:grpSp>
      <p:grpSp>
        <p:nvGrpSpPr>
          <p:cNvPr id="12" name="Grouper 11"/>
          <p:cNvGrpSpPr/>
          <p:nvPr/>
        </p:nvGrpSpPr>
        <p:grpSpPr>
          <a:xfrm>
            <a:off x="5409025" y="2102833"/>
            <a:ext cx="3415922" cy="2940540"/>
            <a:chOff x="5409025" y="2102833"/>
            <a:chExt cx="3415922" cy="2940540"/>
          </a:xfrm>
        </p:grpSpPr>
        <p:pic>
          <p:nvPicPr>
            <p:cNvPr id="33802" name="Image 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09025" y="2102833"/>
              <a:ext cx="3415922" cy="237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3" name="ZoneTexte 13"/>
            <p:cNvSpPr txBox="1">
              <a:spLocks noChangeArrowheads="1"/>
            </p:cNvSpPr>
            <p:nvPr/>
          </p:nvSpPr>
          <p:spPr bwMode="auto">
            <a:xfrm>
              <a:off x="5929140" y="4479320"/>
              <a:ext cx="23756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err="1">
                  <a:solidFill>
                    <a:srgbClr val="000000"/>
                  </a:solidFill>
                  <a:latin typeface="+mn-lt"/>
                  <a:cs typeface="Century Gothic" charset="0"/>
                </a:rPr>
                <a:t>cocci</a:t>
              </a:r>
              <a:r>
                <a:rPr lang="fr-FR" sz="2000" u="none" dirty="0">
                  <a:solidFill>
                    <a:srgbClr val="000000"/>
                  </a:solidFill>
                  <a:latin typeface="+mn-lt"/>
                  <a:cs typeface="Century Gothic" charset="0"/>
                </a:rPr>
                <a:t> Gram positif</a:t>
              </a:r>
            </a:p>
          </p:txBody>
        </p:sp>
        <p:sp>
          <p:nvSpPr>
            <p:cNvPr id="19" name="ZoneTexte 18"/>
            <p:cNvSpPr txBox="1"/>
            <p:nvPr/>
          </p:nvSpPr>
          <p:spPr>
            <a:xfrm>
              <a:off x="6028099" y="4797152"/>
              <a:ext cx="2177775" cy="246221"/>
            </a:xfrm>
            <a:prstGeom prst="rect">
              <a:avLst/>
            </a:prstGeom>
            <a:noFill/>
          </p:spPr>
          <p:txBody>
            <a:bodyPr wrap="none" rtlCol="0">
              <a:spAutoFit/>
            </a:bodyPr>
            <a:lstStyle/>
            <a:p>
              <a:r>
                <a:rPr lang="fr-FR" sz="1000" b="0" u="none" dirty="0">
                  <a:latin typeface="+mn-lt"/>
                </a:rPr>
                <a:t>http://examens-</a:t>
              </a:r>
              <a:r>
                <a:rPr lang="fr-FR" sz="1000" b="0" u="none" dirty="0" err="1">
                  <a:latin typeface="+mn-lt"/>
                </a:rPr>
                <a:t>directs.over</a:t>
              </a:r>
              <a:r>
                <a:rPr lang="fr-FR" sz="1000" b="0" u="none" dirty="0">
                  <a:latin typeface="+mn-lt"/>
                </a:rPr>
                <a:t>-</a:t>
              </a:r>
              <a:r>
                <a:rPr lang="fr-FR" sz="1000" b="0" u="none" dirty="0" err="1">
                  <a:latin typeface="+mn-lt"/>
                </a:rPr>
                <a:t>blog.com</a:t>
              </a:r>
              <a:endParaRPr lang="fr-FR" sz="1000" b="0" u="none" dirty="0">
                <a:latin typeface="+mn-lt"/>
              </a:endParaRPr>
            </a:p>
          </p:txBody>
        </p:sp>
      </p:grpSp>
      <p:grpSp>
        <p:nvGrpSpPr>
          <p:cNvPr id="13" name="Grouper 12"/>
          <p:cNvGrpSpPr/>
          <p:nvPr/>
        </p:nvGrpSpPr>
        <p:grpSpPr>
          <a:xfrm>
            <a:off x="2816135" y="4869160"/>
            <a:ext cx="2691969" cy="1872208"/>
            <a:chOff x="2816135" y="4869160"/>
            <a:chExt cx="2691969" cy="1872208"/>
          </a:xfrm>
        </p:grpSpPr>
        <p:pic>
          <p:nvPicPr>
            <p:cNvPr id="33804" name="Imag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816135" y="4869160"/>
              <a:ext cx="2691969" cy="1318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05" name="ZoneTexte 11"/>
            <p:cNvSpPr txBox="1">
              <a:spLocks noChangeArrowheads="1"/>
            </p:cNvSpPr>
            <p:nvPr/>
          </p:nvSpPr>
          <p:spPr bwMode="auto">
            <a:xfrm>
              <a:off x="2865802" y="6197302"/>
              <a:ext cx="259263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r>
                <a:rPr lang="fr-FR" sz="2000" u="none" dirty="0">
                  <a:solidFill>
                    <a:srgbClr val="000000"/>
                  </a:solidFill>
                  <a:latin typeface="+mn-lt"/>
                  <a:cs typeface="Century Gothic" charset="0"/>
                </a:rPr>
                <a:t>bacille Gram négatif</a:t>
              </a:r>
            </a:p>
          </p:txBody>
        </p:sp>
        <p:sp>
          <p:nvSpPr>
            <p:cNvPr id="21" name="ZoneTexte 20"/>
            <p:cNvSpPr txBox="1"/>
            <p:nvPr/>
          </p:nvSpPr>
          <p:spPr>
            <a:xfrm>
              <a:off x="3337414" y="6495147"/>
              <a:ext cx="1649410"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www.ecdc.europa.eu</a:t>
              </a:r>
              <a:endParaRPr lang="fr-FR" sz="1000" b="0" u="none" dirty="0">
                <a:latin typeface="+mn-lt"/>
              </a:endParaRPr>
            </a:p>
          </p:txBody>
        </p:sp>
      </p:grpSp>
    </p:spTree>
    <p:extLst>
      <p:ext uri="{BB962C8B-B14F-4D97-AF65-F5344CB8AC3E}">
        <p14:creationId xmlns:p14="http://schemas.microsoft.com/office/powerpoint/2010/main" val="10826263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p:txBody>
          <a:bodyPr>
            <a:noAutofit/>
          </a:bodyPr>
          <a:lstStyle/>
          <a:p>
            <a:r>
              <a:rPr lang="fr-FR" sz="3200" dirty="0"/>
              <a:t>Examen direct </a:t>
            </a:r>
            <a:r>
              <a:rPr lang="fr-FR" sz="3200" b="1" dirty="0">
                <a:solidFill>
                  <a:srgbClr val="FF6600"/>
                </a:solidFill>
              </a:rPr>
              <a:t>J0</a:t>
            </a:r>
            <a:r>
              <a:rPr lang="fr-FR" sz="3200" dirty="0"/>
              <a:t> : méningite </a:t>
            </a:r>
            <a:r>
              <a:rPr lang="fr-FR" sz="3200" b="1" dirty="0"/>
              <a:t>neurochirurgicale</a:t>
            </a:r>
          </a:p>
        </p:txBody>
      </p:sp>
      <p:graphicFrame>
        <p:nvGraphicFramePr>
          <p:cNvPr id="44070" name="Group 38"/>
          <p:cNvGraphicFramePr>
            <a:graphicFrameLocks noGrp="1"/>
          </p:cNvGraphicFramePr>
          <p:nvPr>
            <p:ph idx="1"/>
            <p:extLst>
              <p:ext uri="{D42A27DB-BD31-4B8C-83A1-F6EECF244321}">
                <p14:modId xmlns:p14="http://schemas.microsoft.com/office/powerpoint/2010/main" val="3570351107"/>
              </p:ext>
            </p:extLst>
          </p:nvPr>
        </p:nvGraphicFramePr>
        <p:xfrm>
          <a:off x="457200" y="2251446"/>
          <a:ext cx="8507413" cy="1825626"/>
        </p:xfrm>
        <a:graphic>
          <a:graphicData uri="http://schemas.openxmlformats.org/drawingml/2006/table">
            <a:tbl>
              <a:tblPr/>
              <a:tblGrid>
                <a:gridCol w="3218007">
                  <a:extLst>
                    <a:ext uri="{9D8B030D-6E8A-4147-A177-3AD203B41FA5}">
                      <a16:colId xmlns:a16="http://schemas.microsoft.com/office/drawing/2014/main" val="20000"/>
                    </a:ext>
                  </a:extLst>
                </a:gridCol>
                <a:gridCol w="5289406">
                  <a:extLst>
                    <a:ext uri="{9D8B030D-6E8A-4147-A177-3AD203B41FA5}">
                      <a16:colId xmlns:a16="http://schemas.microsoft.com/office/drawing/2014/main" val="20001"/>
                    </a:ext>
                  </a:extLst>
                </a:gridCol>
              </a:tblGrid>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err="1">
                          <a:ln>
                            <a:noFill/>
                          </a:ln>
                          <a:solidFill>
                            <a:srgbClr val="000000"/>
                          </a:solidFill>
                          <a:effectLst/>
                          <a:latin typeface="+mn-lt"/>
                          <a:cs typeface="Century Gothic"/>
                        </a:rPr>
                        <a:t>Cocci</a:t>
                      </a:r>
                      <a:r>
                        <a:rPr kumimoji="0" lang="fr-FR" sz="2400" b="0" i="0" u="none" strike="noStrike" cap="none" normalizeH="0" baseline="0" dirty="0">
                          <a:ln>
                            <a:noFill/>
                          </a:ln>
                          <a:solidFill>
                            <a:srgbClr val="000000"/>
                          </a:solidFill>
                          <a:effectLst/>
                          <a:latin typeface="+mn-lt"/>
                          <a:cs typeface="Century Gothic"/>
                        </a:rPr>
                        <a:t> Gram positif</a:t>
                      </a:r>
                    </a:p>
                  </a:txBody>
                  <a:tcPr marL="81115" marR="81115" marT="45756" marB="45756"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1" u="none" strike="noStrike" cap="none" normalizeH="0" baseline="0">
                          <a:ln>
                            <a:noFill/>
                          </a:ln>
                          <a:solidFill>
                            <a:srgbClr val="000000"/>
                          </a:solidFill>
                          <a:effectLst/>
                          <a:latin typeface="+mn-lt"/>
                          <a:cs typeface="Century Gothic"/>
                        </a:rPr>
                        <a:t>Staphylococcus aureus et non aureus</a:t>
                      </a:r>
                    </a:p>
                  </a:txBody>
                  <a:tcPr marL="81115" marR="81115" marT="45756" marB="4575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rgbClr val="000000"/>
                          </a:solidFill>
                          <a:effectLst/>
                          <a:latin typeface="+mn-lt"/>
                          <a:cs typeface="Century Gothic"/>
                        </a:rPr>
                        <a:t>Bacilles Gram négatif</a:t>
                      </a:r>
                    </a:p>
                  </a:txBody>
                  <a:tcPr marL="81115" marR="81115" marT="45756" marB="45756" horzOverflow="overflow">
                    <a:lnL cap="flat">
                      <a:noFill/>
                    </a:lnL>
                    <a:lnR cap="flat">
                      <a:noFill/>
                    </a:lnR>
                    <a:lnT cap="fla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fr-FR" sz="2400" b="0" i="0" u="none" strike="noStrike" cap="none" normalizeH="0" baseline="0" dirty="0">
                          <a:ln>
                            <a:noFill/>
                          </a:ln>
                          <a:solidFill>
                            <a:srgbClr val="000000"/>
                          </a:solidFill>
                          <a:effectLst/>
                          <a:latin typeface="+mn-lt"/>
                          <a:cs typeface="Century Gothic"/>
                        </a:rPr>
                        <a:t>Entérobactéries</a:t>
                      </a:r>
                      <a:r>
                        <a:rPr kumimoji="0" lang="fr-FR" sz="2400" b="0" i="1" u="none" strike="noStrike" cap="none" normalizeH="0" baseline="0" dirty="0">
                          <a:ln>
                            <a:noFill/>
                          </a:ln>
                          <a:solidFill>
                            <a:srgbClr val="000000"/>
                          </a:solidFill>
                          <a:effectLst/>
                          <a:latin typeface="+mn-lt"/>
                          <a:cs typeface="Century Gothic"/>
                        </a:rPr>
                        <a:t> et Pseudomonas</a:t>
                      </a:r>
                    </a:p>
                  </a:txBody>
                  <a:tcPr marL="81115" marR="81115" marT="45756" marB="45756"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1589519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86816" y="58614"/>
            <a:ext cx="8229600" cy="706090"/>
          </a:xfrm>
        </p:spPr>
        <p:txBody>
          <a:bodyPr>
            <a:normAutofit/>
          </a:bodyPr>
          <a:lstStyle/>
          <a:p>
            <a:pPr algn="l"/>
            <a:r>
              <a:rPr lang="fr-FR" sz="3200" b="1" dirty="0"/>
              <a:t>Recherche d’ADN bactérien </a:t>
            </a:r>
            <a:r>
              <a:rPr lang="fr-FR" sz="3200" b="1" dirty="0">
                <a:solidFill>
                  <a:srgbClr val="FF6600"/>
                </a:solidFill>
              </a:rPr>
              <a:t>J0</a:t>
            </a:r>
          </a:p>
        </p:txBody>
      </p:sp>
      <p:sp>
        <p:nvSpPr>
          <p:cNvPr id="36866" name="Rectangle 3"/>
          <p:cNvSpPr>
            <a:spLocks noGrp="1" noChangeArrowheads="1"/>
          </p:cNvSpPr>
          <p:nvPr>
            <p:ph idx="1"/>
          </p:nvPr>
        </p:nvSpPr>
        <p:spPr>
          <a:xfrm>
            <a:off x="427079" y="908720"/>
            <a:ext cx="8229600" cy="5472604"/>
          </a:xfrm>
        </p:spPr>
        <p:txBody>
          <a:bodyPr>
            <a:noAutofit/>
          </a:bodyPr>
          <a:lstStyle/>
          <a:p>
            <a:r>
              <a:rPr lang="fr-FR" sz="2400" b="1" dirty="0"/>
              <a:t>Amplification génique </a:t>
            </a:r>
            <a:r>
              <a:rPr lang="fr-FR" sz="2400" dirty="0"/>
              <a:t>(PCR) directement sur le LCR</a:t>
            </a:r>
          </a:p>
          <a:p>
            <a:pPr lvl="1"/>
            <a:r>
              <a:rPr lang="fr-FR" sz="2400" b="1" dirty="0">
                <a:solidFill>
                  <a:srgbClr val="FF6600"/>
                </a:solidFill>
              </a:rPr>
              <a:t>PCR multiplex syndromiques </a:t>
            </a:r>
            <a:r>
              <a:rPr lang="fr-FR" sz="2400" dirty="0"/>
              <a:t>(plusieurs bactéries / virus)</a:t>
            </a:r>
          </a:p>
          <a:p>
            <a:pPr lvl="1"/>
            <a:r>
              <a:rPr lang="fr-FR" sz="2400" dirty="0"/>
              <a:t>Amplification spécifique d’un gène  = spécifique d’une  bactérie (Ex : PCR </a:t>
            </a:r>
            <a:r>
              <a:rPr lang="fr-FR" sz="2400" i="1" dirty="0"/>
              <a:t>Neisseria meningitidis</a:t>
            </a:r>
            <a:r>
              <a:rPr lang="fr-FR" sz="2400" dirty="0"/>
              <a:t>)</a:t>
            </a:r>
          </a:p>
          <a:p>
            <a:pPr lvl="1"/>
            <a:r>
              <a:rPr lang="fr-FR" sz="2400" dirty="0"/>
              <a:t>Identification du sérogroupe de </a:t>
            </a:r>
            <a:r>
              <a:rPr lang="fr-FR" sz="2400" i="1" dirty="0"/>
              <a:t>N. meningitidis</a:t>
            </a:r>
            <a:endParaRPr lang="fr-FR" sz="2400" dirty="0"/>
          </a:p>
          <a:p>
            <a:pPr lvl="1"/>
            <a:r>
              <a:rPr lang="fr-FR" sz="2400" dirty="0"/>
              <a:t>Amplification ARNr 16S : universel des bactéries </a:t>
            </a:r>
            <a:r>
              <a:rPr lang="fr-FR" sz="1400" dirty="0"/>
              <a:t>(résultats + longs)</a:t>
            </a:r>
            <a:endParaRPr lang="fr-FR" sz="2400" dirty="0"/>
          </a:p>
          <a:p>
            <a:endParaRPr lang="fr-FR" sz="2400" b="1" dirty="0"/>
          </a:p>
          <a:p>
            <a:r>
              <a:rPr lang="fr-FR" sz="2400" b="1" dirty="0"/>
              <a:t>Intérêt</a:t>
            </a:r>
            <a:r>
              <a:rPr lang="fr-FR" sz="2400" dirty="0"/>
              <a:t> : </a:t>
            </a:r>
          </a:p>
          <a:p>
            <a:pPr lvl="2"/>
            <a:r>
              <a:rPr lang="fr-FR" dirty="0"/>
              <a:t>Méningite décapitée par les antibiotiques</a:t>
            </a:r>
          </a:p>
          <a:p>
            <a:pPr lvl="2"/>
            <a:r>
              <a:rPr lang="fr-FR" dirty="0"/>
              <a:t>Recherche spécifique : Leptospirose, (non cultivable ou pousse difficile)</a:t>
            </a:r>
          </a:p>
          <a:p>
            <a:pPr lvl="2"/>
            <a:r>
              <a:rPr lang="fr-FR" dirty="0"/>
              <a:t>rapide</a:t>
            </a:r>
          </a:p>
        </p:txBody>
      </p:sp>
      <p:cxnSp>
        <p:nvCxnSpPr>
          <p:cNvPr id="4" name="Connecteur droit 3"/>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705749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p:nvPr>
        </p:nvSpPr>
        <p:spPr>
          <a:xfrm>
            <a:off x="86816" y="58614"/>
            <a:ext cx="8229600" cy="706090"/>
          </a:xfrm>
        </p:spPr>
        <p:txBody>
          <a:bodyPr>
            <a:normAutofit/>
          </a:bodyPr>
          <a:lstStyle/>
          <a:p>
            <a:pPr algn="l"/>
            <a:r>
              <a:rPr lang="fr-FR" sz="3200" b="1" dirty="0"/>
              <a:t>Recherche d’ADN/ARN viral </a:t>
            </a:r>
            <a:r>
              <a:rPr lang="fr-FR" sz="3200" b="1" dirty="0">
                <a:solidFill>
                  <a:srgbClr val="FF6600"/>
                </a:solidFill>
              </a:rPr>
              <a:t>J0</a:t>
            </a:r>
          </a:p>
        </p:txBody>
      </p:sp>
      <p:sp>
        <p:nvSpPr>
          <p:cNvPr id="36866" name="Rectangle 3"/>
          <p:cNvSpPr>
            <a:spLocks noGrp="1" noChangeArrowheads="1"/>
          </p:cNvSpPr>
          <p:nvPr>
            <p:ph idx="1"/>
          </p:nvPr>
        </p:nvSpPr>
        <p:spPr>
          <a:xfrm>
            <a:off x="427079" y="908720"/>
            <a:ext cx="8229600" cy="5472604"/>
          </a:xfrm>
        </p:spPr>
        <p:txBody>
          <a:bodyPr>
            <a:noAutofit/>
          </a:bodyPr>
          <a:lstStyle/>
          <a:p>
            <a:r>
              <a:rPr lang="fr-FR" sz="2400" b="1" dirty="0"/>
              <a:t>Amplification génique </a:t>
            </a:r>
            <a:r>
              <a:rPr lang="fr-FR" sz="2400" dirty="0"/>
              <a:t>(PCR) directement sur le LCR</a:t>
            </a:r>
          </a:p>
          <a:p>
            <a:pPr lvl="1"/>
            <a:r>
              <a:rPr lang="fr-FR" sz="2400" b="1" dirty="0">
                <a:solidFill>
                  <a:srgbClr val="FF6600"/>
                </a:solidFill>
              </a:rPr>
              <a:t>PCR simplex ou </a:t>
            </a:r>
            <a:r>
              <a:rPr lang="fr-FR" sz="2400" b="1" dirty="0" err="1">
                <a:solidFill>
                  <a:srgbClr val="FF6600"/>
                </a:solidFill>
              </a:rPr>
              <a:t>low</a:t>
            </a:r>
            <a:r>
              <a:rPr lang="fr-FR" sz="2400" b="1" dirty="0">
                <a:solidFill>
                  <a:srgbClr val="FF6600"/>
                </a:solidFill>
              </a:rPr>
              <a:t> </a:t>
            </a:r>
            <a:r>
              <a:rPr lang="fr-FR" sz="2400" b="1" dirty="0" err="1">
                <a:solidFill>
                  <a:srgbClr val="FF6600"/>
                </a:solidFill>
              </a:rPr>
              <a:t>plex</a:t>
            </a:r>
            <a:r>
              <a:rPr lang="fr-FR" sz="2400" b="1" dirty="0">
                <a:solidFill>
                  <a:srgbClr val="FF6600"/>
                </a:solidFill>
              </a:rPr>
              <a:t> (1 à 4 virus)</a:t>
            </a:r>
          </a:p>
          <a:p>
            <a:pPr lvl="1"/>
            <a:r>
              <a:rPr lang="fr-FR" sz="2400" b="1" dirty="0">
                <a:solidFill>
                  <a:srgbClr val="FF6600"/>
                </a:solidFill>
              </a:rPr>
              <a:t>PCR multiplex syndromiques </a:t>
            </a:r>
            <a:r>
              <a:rPr lang="fr-FR" sz="2400" dirty="0"/>
              <a:t>(nombreux bactéries / virus)</a:t>
            </a:r>
          </a:p>
          <a:p>
            <a:pPr lvl="1"/>
            <a:r>
              <a:rPr lang="fr-FR" sz="2400" dirty="0"/>
              <a:t>Amplification spécifique d’un gène  = spécifique d’une  virus (Ex : PCR </a:t>
            </a:r>
            <a:r>
              <a:rPr lang="fr-FR" sz="2400" i="1" dirty="0"/>
              <a:t>HSV / VZV</a:t>
            </a:r>
            <a:r>
              <a:rPr lang="fr-FR" sz="2400" dirty="0"/>
              <a:t>)</a:t>
            </a:r>
          </a:p>
          <a:p>
            <a:pPr lvl="1"/>
            <a:r>
              <a:rPr lang="fr-FR" sz="2400" dirty="0"/>
              <a:t>Identification potentiel du sérogroupe (ex HSV1 / HSV2)</a:t>
            </a:r>
          </a:p>
          <a:p>
            <a:pPr lvl="1"/>
            <a:r>
              <a:rPr lang="fr-FR" sz="2400" dirty="0"/>
              <a:t>Autre: </a:t>
            </a:r>
            <a:r>
              <a:rPr lang="fr-FR" sz="2400" dirty="0" err="1"/>
              <a:t>Métatranscriptomique</a:t>
            </a:r>
            <a:r>
              <a:rPr lang="fr-FR" sz="2400" dirty="0"/>
              <a:t> (universel, délai, complexité)</a:t>
            </a:r>
          </a:p>
          <a:p>
            <a:endParaRPr lang="fr-FR" sz="2400" b="1" dirty="0"/>
          </a:p>
          <a:p>
            <a:r>
              <a:rPr lang="fr-FR" sz="2400" b="1" dirty="0"/>
              <a:t>Intérêt</a:t>
            </a:r>
            <a:r>
              <a:rPr lang="fr-FR" sz="2400" dirty="0"/>
              <a:t> : </a:t>
            </a:r>
          </a:p>
          <a:p>
            <a:pPr lvl="2"/>
            <a:r>
              <a:rPr lang="fr-FR" dirty="0"/>
              <a:t>Première intention (pas de culture virale sur LCS)</a:t>
            </a:r>
          </a:p>
          <a:p>
            <a:pPr lvl="2"/>
            <a:r>
              <a:rPr lang="fr-FR" dirty="0"/>
              <a:t>rapide</a:t>
            </a:r>
          </a:p>
        </p:txBody>
      </p:sp>
      <p:cxnSp>
        <p:nvCxnSpPr>
          <p:cNvPr id="4" name="Connecteur droit 3"/>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075714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EB07F-6A70-9D8F-8D6F-EBB4CA394A87}"/>
            </a:ext>
          </a:extLst>
        </p:cNvPr>
        <p:cNvGrpSpPr/>
        <p:nvPr/>
      </p:nvGrpSpPr>
      <p:grpSpPr>
        <a:xfrm>
          <a:off x="0" y="0"/>
          <a:ext cx="0" cy="0"/>
          <a:chOff x="0" y="0"/>
          <a:chExt cx="0" cy="0"/>
        </a:xfrm>
      </p:grpSpPr>
      <p:sp>
        <p:nvSpPr>
          <p:cNvPr id="36865" name="Rectangle 2">
            <a:extLst>
              <a:ext uri="{FF2B5EF4-FFF2-40B4-BE49-F238E27FC236}">
                <a16:creationId xmlns:a16="http://schemas.microsoft.com/office/drawing/2014/main" id="{4BC0565A-625E-00E5-E4E5-A4784DA5B45A}"/>
              </a:ext>
            </a:extLst>
          </p:cNvPr>
          <p:cNvSpPr>
            <a:spLocks noGrp="1" noChangeArrowheads="1"/>
          </p:cNvSpPr>
          <p:nvPr>
            <p:ph type="title"/>
          </p:nvPr>
        </p:nvSpPr>
        <p:spPr>
          <a:xfrm>
            <a:off x="86816" y="58614"/>
            <a:ext cx="8229600" cy="706090"/>
          </a:xfrm>
        </p:spPr>
        <p:txBody>
          <a:bodyPr>
            <a:normAutofit/>
          </a:bodyPr>
          <a:lstStyle/>
          <a:p>
            <a:pPr algn="l"/>
            <a:r>
              <a:rPr lang="fr-FR" sz="3200" b="1" dirty="0"/>
              <a:t>PCR syndromique </a:t>
            </a:r>
            <a:r>
              <a:rPr lang="fr-FR" sz="3200" b="1" dirty="0">
                <a:solidFill>
                  <a:srgbClr val="FF6600"/>
                </a:solidFill>
              </a:rPr>
              <a:t>J0</a:t>
            </a:r>
          </a:p>
        </p:txBody>
      </p:sp>
      <p:cxnSp>
        <p:nvCxnSpPr>
          <p:cNvPr id="4" name="Connecteur droit 3">
            <a:extLst>
              <a:ext uri="{FF2B5EF4-FFF2-40B4-BE49-F238E27FC236}">
                <a16:creationId xmlns:a16="http://schemas.microsoft.com/office/drawing/2014/main" id="{A678839F-D303-957A-EC3A-0025555FCFE8}"/>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Espace réservé du contenu 5" descr="Une image contenant texte, capture d’écran, Police&#10;&#10;Le contenu généré par l’IA peut être incorrect.">
            <a:extLst>
              <a:ext uri="{FF2B5EF4-FFF2-40B4-BE49-F238E27FC236}">
                <a16:creationId xmlns:a16="http://schemas.microsoft.com/office/drawing/2014/main" id="{75023A38-5AFC-7F1B-5812-9C4C6EEE3DD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546600" y="856591"/>
            <a:ext cx="4198462" cy="5740755"/>
          </a:xfrm>
        </p:spPr>
      </p:pic>
    </p:spTree>
    <p:extLst>
      <p:ext uri="{BB962C8B-B14F-4D97-AF65-F5344CB8AC3E}">
        <p14:creationId xmlns:p14="http://schemas.microsoft.com/office/powerpoint/2010/main" val="40527444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DFFED-B0FD-43AE-D347-0CB9AA1EDE84}"/>
            </a:ext>
          </a:extLst>
        </p:cNvPr>
        <p:cNvGrpSpPr/>
        <p:nvPr/>
      </p:nvGrpSpPr>
      <p:grpSpPr>
        <a:xfrm>
          <a:off x="0" y="0"/>
          <a:ext cx="0" cy="0"/>
          <a:chOff x="0" y="0"/>
          <a:chExt cx="0" cy="0"/>
        </a:xfrm>
      </p:grpSpPr>
      <p:sp>
        <p:nvSpPr>
          <p:cNvPr id="36865" name="Rectangle 2">
            <a:extLst>
              <a:ext uri="{FF2B5EF4-FFF2-40B4-BE49-F238E27FC236}">
                <a16:creationId xmlns:a16="http://schemas.microsoft.com/office/drawing/2014/main" id="{99342065-264C-1BA0-16CE-A72AE6A1170C}"/>
              </a:ext>
            </a:extLst>
          </p:cNvPr>
          <p:cNvSpPr>
            <a:spLocks noGrp="1" noChangeArrowheads="1"/>
          </p:cNvSpPr>
          <p:nvPr>
            <p:ph type="title"/>
          </p:nvPr>
        </p:nvSpPr>
        <p:spPr>
          <a:xfrm>
            <a:off x="457200" y="-99392"/>
            <a:ext cx="8229600" cy="1143000"/>
          </a:xfrm>
        </p:spPr>
        <p:txBody>
          <a:bodyPr>
            <a:normAutofit/>
          </a:bodyPr>
          <a:lstStyle/>
          <a:p>
            <a:pPr algn="l"/>
            <a:r>
              <a:rPr lang="fr-FR" sz="3200" b="1" dirty="0"/>
              <a:t>PCR syndromique </a:t>
            </a:r>
            <a:r>
              <a:rPr lang="fr-FR" sz="3200" b="1" dirty="0">
                <a:solidFill>
                  <a:srgbClr val="FF6600"/>
                </a:solidFill>
              </a:rPr>
              <a:t>J0</a:t>
            </a:r>
          </a:p>
        </p:txBody>
      </p:sp>
      <p:pic>
        <p:nvPicPr>
          <p:cNvPr id="9" name="Espace réservé du contenu 8" descr="Une image contenant texte, capture d’écran, Police, nombre&#10;&#10;Le contenu généré par l’IA peut être incorrect.">
            <a:extLst>
              <a:ext uri="{FF2B5EF4-FFF2-40B4-BE49-F238E27FC236}">
                <a16:creationId xmlns:a16="http://schemas.microsoft.com/office/drawing/2014/main" id="{937D894F-8061-44C6-C950-C35C4D898F57}"/>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464705" y="1165978"/>
            <a:ext cx="8280000" cy="4526043"/>
          </a:xfrm>
        </p:spPr>
      </p:pic>
      <p:cxnSp>
        <p:nvCxnSpPr>
          <p:cNvPr id="4" name="Connecteur droit 3">
            <a:extLst>
              <a:ext uri="{FF2B5EF4-FFF2-40B4-BE49-F238E27FC236}">
                <a16:creationId xmlns:a16="http://schemas.microsoft.com/office/drawing/2014/main" id="{6F3C7C5B-E951-712F-936F-FEE5D67E718D}"/>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285625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0C569-1AC5-E6B3-F7B4-A2F44CFDE0A1}"/>
            </a:ext>
          </a:extLst>
        </p:cNvPr>
        <p:cNvGrpSpPr/>
        <p:nvPr/>
      </p:nvGrpSpPr>
      <p:grpSpPr>
        <a:xfrm>
          <a:off x="0" y="0"/>
          <a:ext cx="0" cy="0"/>
          <a:chOff x="0" y="0"/>
          <a:chExt cx="0" cy="0"/>
        </a:xfrm>
      </p:grpSpPr>
      <p:sp>
        <p:nvSpPr>
          <p:cNvPr id="36865" name="Rectangle 2">
            <a:extLst>
              <a:ext uri="{FF2B5EF4-FFF2-40B4-BE49-F238E27FC236}">
                <a16:creationId xmlns:a16="http://schemas.microsoft.com/office/drawing/2014/main" id="{1C743F52-1A65-5DF5-3F05-9895C5A23C15}"/>
              </a:ext>
            </a:extLst>
          </p:cNvPr>
          <p:cNvSpPr>
            <a:spLocks noGrp="1" noChangeArrowheads="1"/>
          </p:cNvSpPr>
          <p:nvPr>
            <p:ph type="title"/>
          </p:nvPr>
        </p:nvSpPr>
        <p:spPr>
          <a:xfrm>
            <a:off x="457200" y="-99392"/>
            <a:ext cx="8229600" cy="1143000"/>
          </a:xfrm>
        </p:spPr>
        <p:txBody>
          <a:bodyPr>
            <a:normAutofit/>
          </a:bodyPr>
          <a:lstStyle/>
          <a:p>
            <a:pPr algn="l"/>
            <a:r>
              <a:rPr lang="fr-FR" sz="3200" b="1" dirty="0"/>
              <a:t>PCR syndromique </a:t>
            </a:r>
            <a:r>
              <a:rPr lang="fr-FR" sz="3200" b="1" dirty="0">
                <a:solidFill>
                  <a:srgbClr val="FF6600"/>
                </a:solidFill>
              </a:rPr>
              <a:t>J0</a:t>
            </a:r>
          </a:p>
        </p:txBody>
      </p:sp>
      <p:cxnSp>
        <p:nvCxnSpPr>
          <p:cNvPr id="4" name="Connecteur droit 3">
            <a:extLst>
              <a:ext uri="{FF2B5EF4-FFF2-40B4-BE49-F238E27FC236}">
                <a16:creationId xmlns:a16="http://schemas.microsoft.com/office/drawing/2014/main" id="{D01C95F4-AA9C-0415-B7AE-B5C6BBD8E0C9}"/>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Espace réservé du contenu 5" descr="Une image contenant texte, capture d’écran, Police, nombre&#10;&#10;Le contenu généré par l’IA peut être incorrect.">
            <a:extLst>
              <a:ext uri="{FF2B5EF4-FFF2-40B4-BE49-F238E27FC236}">
                <a16:creationId xmlns:a16="http://schemas.microsoft.com/office/drawing/2014/main" id="{20B95DAA-A13D-FFFC-7836-4DC44F5B98B2}"/>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95536" y="908716"/>
            <a:ext cx="8136000" cy="5846913"/>
          </a:xfrm>
        </p:spPr>
      </p:pic>
    </p:spTree>
    <p:extLst>
      <p:ext uri="{BB962C8B-B14F-4D97-AF65-F5344CB8AC3E}">
        <p14:creationId xmlns:p14="http://schemas.microsoft.com/office/powerpoint/2010/main" val="34823245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BF7843-1939-CD8D-660A-D54A147AF0DC}"/>
            </a:ext>
          </a:extLst>
        </p:cNvPr>
        <p:cNvGrpSpPr/>
        <p:nvPr/>
      </p:nvGrpSpPr>
      <p:grpSpPr>
        <a:xfrm>
          <a:off x="0" y="0"/>
          <a:ext cx="0" cy="0"/>
          <a:chOff x="0" y="0"/>
          <a:chExt cx="0" cy="0"/>
        </a:xfrm>
      </p:grpSpPr>
      <p:sp>
        <p:nvSpPr>
          <p:cNvPr id="36865" name="Rectangle 2">
            <a:extLst>
              <a:ext uri="{FF2B5EF4-FFF2-40B4-BE49-F238E27FC236}">
                <a16:creationId xmlns:a16="http://schemas.microsoft.com/office/drawing/2014/main" id="{694E97A1-CC40-E403-0C80-A105D337BBD5}"/>
              </a:ext>
            </a:extLst>
          </p:cNvPr>
          <p:cNvSpPr>
            <a:spLocks noGrp="1" noChangeArrowheads="1"/>
          </p:cNvSpPr>
          <p:nvPr>
            <p:ph type="title"/>
          </p:nvPr>
        </p:nvSpPr>
        <p:spPr>
          <a:xfrm>
            <a:off x="457200" y="-99392"/>
            <a:ext cx="8229600" cy="1143000"/>
          </a:xfrm>
        </p:spPr>
        <p:txBody>
          <a:bodyPr>
            <a:normAutofit/>
          </a:bodyPr>
          <a:lstStyle/>
          <a:p>
            <a:pPr algn="l"/>
            <a:r>
              <a:rPr lang="fr-FR" sz="3200" b="1" dirty="0"/>
              <a:t>PCR syndromique </a:t>
            </a:r>
            <a:r>
              <a:rPr lang="fr-FR" sz="3200" b="1" dirty="0">
                <a:solidFill>
                  <a:srgbClr val="FF6600"/>
                </a:solidFill>
              </a:rPr>
              <a:t>J0</a:t>
            </a:r>
          </a:p>
        </p:txBody>
      </p:sp>
      <p:cxnSp>
        <p:nvCxnSpPr>
          <p:cNvPr id="4" name="Connecteur droit 3">
            <a:extLst>
              <a:ext uri="{FF2B5EF4-FFF2-40B4-BE49-F238E27FC236}">
                <a16:creationId xmlns:a16="http://schemas.microsoft.com/office/drawing/2014/main" id="{A25B1CA6-0AC5-66C4-527E-933E1FF25A5B}"/>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6" name="Espace réservé du contenu 5" descr="Une image contenant texte, capture d’écran, Police, nombre&#10;&#10;Le contenu généré par l’IA peut être incorrect.">
            <a:extLst>
              <a:ext uri="{FF2B5EF4-FFF2-40B4-BE49-F238E27FC236}">
                <a16:creationId xmlns:a16="http://schemas.microsoft.com/office/drawing/2014/main" id="{604303D1-023A-ADD9-7311-174E01A87228}"/>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353380" y="908720"/>
            <a:ext cx="8640000" cy="5870239"/>
          </a:xfrm>
        </p:spPr>
      </p:pic>
    </p:spTree>
    <p:extLst>
      <p:ext uri="{BB962C8B-B14F-4D97-AF65-F5344CB8AC3E}">
        <p14:creationId xmlns:p14="http://schemas.microsoft.com/office/powerpoint/2010/main" val="22320751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3"/>
          <p:cNvSpPr>
            <a:spLocks noGrp="1" noChangeArrowheads="1"/>
          </p:cNvSpPr>
          <p:nvPr>
            <p:ph type="body" idx="4294967295"/>
          </p:nvPr>
        </p:nvSpPr>
        <p:spPr bwMode="auto">
          <a:xfrm>
            <a:off x="770508" y="404664"/>
            <a:ext cx="8193980" cy="5904954"/>
          </a:xfrm>
          <a:prstGeom prst="rect">
            <a:avLst/>
          </a:prstGeom>
          <a:noFill/>
        </p:spPr>
        <p:txBody>
          <a:bodyPr/>
          <a:lstStyle/>
          <a:p>
            <a:pPr marL="0" indent="0" algn="ctr" eaLnBrk="1" hangingPunct="1">
              <a:lnSpc>
                <a:spcPct val="90000"/>
              </a:lnSpc>
              <a:buFont typeface="Arial" charset="0"/>
              <a:buNone/>
              <a:defRPr/>
            </a:pPr>
            <a:r>
              <a:rPr lang="fr-FR" altLang="fr-FR" sz="2800" b="1" dirty="0"/>
              <a:t>       Méningite         Encéphalite</a:t>
            </a:r>
          </a:p>
          <a:p>
            <a:pPr marL="914400" lvl="2" indent="0" eaLnBrk="1" hangingPunct="1">
              <a:lnSpc>
                <a:spcPct val="90000"/>
              </a:lnSpc>
              <a:buFont typeface="Arial" charset="0"/>
              <a:buNone/>
              <a:defRPr/>
            </a:pPr>
            <a:endParaRPr lang="fr-FR" altLang="fr-FR" dirty="0"/>
          </a:p>
          <a:p>
            <a:pPr marL="457200" lvl="1" indent="0" algn="ctr" eaLnBrk="1" hangingPunct="1">
              <a:lnSpc>
                <a:spcPct val="90000"/>
              </a:lnSpc>
              <a:buFont typeface="Arial" charset="0"/>
              <a:buNone/>
              <a:defRPr/>
            </a:pPr>
            <a:endParaRPr lang="fr-FR" altLang="fr-FR" sz="2400" dirty="0"/>
          </a:p>
          <a:p>
            <a:pPr marL="457200" lvl="1" indent="0" algn="ctr" eaLnBrk="1" hangingPunct="1">
              <a:lnSpc>
                <a:spcPct val="90000"/>
              </a:lnSpc>
              <a:buFont typeface="Arial" charset="0"/>
              <a:buNone/>
              <a:defRPr/>
            </a:pPr>
            <a:endParaRPr lang="fr-FR" altLang="fr-FR" sz="2400" dirty="0"/>
          </a:p>
          <a:p>
            <a:pPr lvl="1" eaLnBrk="1" hangingPunct="1">
              <a:lnSpc>
                <a:spcPct val="90000"/>
              </a:lnSpc>
              <a:defRPr/>
            </a:pPr>
            <a:endParaRPr lang="fr-FR" altLang="fr-FR" sz="2400" b="1" u="sng" dirty="0"/>
          </a:p>
          <a:p>
            <a:pPr marL="457200" lvl="1" indent="0" eaLnBrk="1" hangingPunct="1">
              <a:lnSpc>
                <a:spcPct val="90000"/>
              </a:lnSpc>
              <a:buFont typeface="Arial" charset="0"/>
              <a:buNone/>
              <a:defRPr/>
            </a:pPr>
            <a:endParaRPr lang="fr-FR" altLang="fr-FR" sz="2000" dirty="0"/>
          </a:p>
          <a:p>
            <a:pPr lvl="1" eaLnBrk="1" hangingPunct="1">
              <a:lnSpc>
                <a:spcPct val="90000"/>
              </a:lnSpc>
              <a:buFontTx/>
              <a:buNone/>
              <a:defRPr/>
            </a:pPr>
            <a:endParaRPr lang="fr-FR" altLang="fr-FR" sz="2400" dirty="0"/>
          </a:p>
        </p:txBody>
      </p:sp>
      <p:pic>
        <p:nvPicPr>
          <p:cNvPr id="4099" name="Picture 2" descr="http://ts1.mm.bing.net/th?&amp;id=HN.608021709794380096&amp;w=300&amp;h=300&amp;c=0&amp;pid=1.9&amp;rs=0&amp;p=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9358" y="904181"/>
            <a:ext cx="1296988" cy="1004887"/>
          </a:xfrm>
          <a:prstGeom prst="rect">
            <a:avLst/>
          </a:prstGeom>
          <a:noFill/>
          <a:ln>
            <a:noFill/>
          </a:ln>
        </p:spPr>
      </p:pic>
      <p:cxnSp>
        <p:nvCxnSpPr>
          <p:cNvPr id="3" name="Connecteur droit avec flèche 2"/>
          <p:cNvCxnSpPr/>
          <p:nvPr/>
        </p:nvCxnSpPr>
        <p:spPr>
          <a:xfrm>
            <a:off x="4031233" y="980381"/>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Connecteur droit avec flèche 8"/>
          <p:cNvCxnSpPr/>
          <p:nvPr/>
        </p:nvCxnSpPr>
        <p:spPr>
          <a:xfrm>
            <a:off x="4031233" y="2691706"/>
            <a:ext cx="0" cy="72072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06" name="ZoneTexte 9"/>
          <p:cNvSpPr txBox="1">
            <a:spLocks noChangeArrowheads="1"/>
          </p:cNvSpPr>
          <p:nvPr/>
        </p:nvSpPr>
        <p:spPr bwMode="auto">
          <a:xfrm>
            <a:off x="2991959" y="4263479"/>
            <a:ext cx="2012089" cy="461665"/>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1 prélèvement</a:t>
            </a:r>
          </a:p>
        </p:txBody>
      </p:sp>
      <p:cxnSp>
        <p:nvCxnSpPr>
          <p:cNvPr id="18" name="Connecteur droit avec flèche 17"/>
          <p:cNvCxnSpPr/>
          <p:nvPr/>
        </p:nvCxnSpPr>
        <p:spPr>
          <a:xfrm>
            <a:off x="5863208" y="980381"/>
            <a:ext cx="0" cy="6762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Organigramme : Décision 18"/>
          <p:cNvSpPr/>
          <p:nvPr/>
        </p:nvSpPr>
        <p:spPr>
          <a:xfrm rot="5400000">
            <a:off x="3612926" y="1847950"/>
            <a:ext cx="836613"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2" name="Connecteur droit avec flèche 21"/>
          <p:cNvCxnSpPr/>
          <p:nvPr/>
        </p:nvCxnSpPr>
        <p:spPr>
          <a:xfrm flipH="1">
            <a:off x="2411760" y="2204343"/>
            <a:ext cx="1190849" cy="52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11" name="ZoneTexte 25"/>
          <p:cNvSpPr txBox="1">
            <a:spLocks noChangeArrowheads="1"/>
          </p:cNvSpPr>
          <p:nvPr/>
        </p:nvSpPr>
        <p:spPr bwMode="auto">
          <a:xfrm>
            <a:off x="2555776" y="1733907"/>
            <a:ext cx="1060958" cy="898707"/>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lnSpc>
                <a:spcPct val="110000"/>
              </a:lnSpc>
            </a:pPr>
            <a:r>
              <a:rPr lang="fr-FR" altLang="fr-FR" sz="2400" dirty="0"/>
              <a:t>1 signe </a:t>
            </a:r>
          </a:p>
          <a:p>
            <a:pPr eaLnBrk="1" hangingPunct="1">
              <a:lnSpc>
                <a:spcPct val="110000"/>
              </a:lnSpc>
            </a:pPr>
            <a:r>
              <a:rPr lang="fr-FR" altLang="fr-FR" sz="2400" dirty="0"/>
              <a:t>gravité</a:t>
            </a:r>
          </a:p>
        </p:txBody>
      </p:sp>
      <p:sp>
        <p:nvSpPr>
          <p:cNvPr id="4112" name="ZoneTexte 26"/>
          <p:cNvSpPr txBox="1">
            <a:spLocks noChangeArrowheads="1"/>
          </p:cNvSpPr>
          <p:nvPr/>
        </p:nvSpPr>
        <p:spPr bwMode="auto">
          <a:xfrm>
            <a:off x="-10898" y="1772816"/>
            <a:ext cx="2422658" cy="89255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2400" dirty="0"/>
              <a:t>Décès dans les 4H</a:t>
            </a:r>
          </a:p>
          <a:p>
            <a:pPr eaLnBrk="1" hangingPunct="1"/>
            <a:r>
              <a:rPr lang="fr-FR" altLang="fr-FR" sz="2800" b="1" dirty="0">
                <a:solidFill>
                  <a:srgbClr val="FF0000"/>
                </a:solidFill>
              </a:rPr>
              <a:t>Urgence</a:t>
            </a:r>
            <a:r>
              <a:rPr lang="fr-FR" altLang="fr-FR" sz="2400" dirty="0"/>
              <a:t> : ATB </a:t>
            </a:r>
          </a:p>
        </p:txBody>
      </p:sp>
      <p:sp>
        <p:nvSpPr>
          <p:cNvPr id="28" name="Organigramme : Décision 27"/>
          <p:cNvSpPr/>
          <p:nvPr/>
        </p:nvSpPr>
        <p:spPr>
          <a:xfrm rot="5400000">
            <a:off x="3589908" y="3634681"/>
            <a:ext cx="838200" cy="596900"/>
          </a:xfrm>
          <a:prstGeom prst="flowChartDecision">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a:p>
        </p:txBody>
      </p:sp>
      <p:cxnSp>
        <p:nvCxnSpPr>
          <p:cNvPr id="29" name="Connecteur droit avec flèche 28"/>
          <p:cNvCxnSpPr/>
          <p:nvPr/>
        </p:nvCxnSpPr>
        <p:spPr>
          <a:xfrm flipH="1">
            <a:off x="2934271" y="3933131"/>
            <a:ext cx="720725" cy="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4121" name="ZoneTexte 26"/>
          <p:cNvSpPr txBox="1">
            <a:spLocks noChangeArrowheads="1"/>
          </p:cNvSpPr>
          <p:nvPr/>
        </p:nvSpPr>
        <p:spPr bwMode="auto">
          <a:xfrm>
            <a:off x="106202" y="3068960"/>
            <a:ext cx="2850259" cy="1938992"/>
          </a:xfrm>
          <a:prstGeom prst="rect">
            <a:avLst/>
          </a:prstGeom>
          <a:noFill/>
          <a:ln>
            <a:noFill/>
          </a:ln>
        </p:spPr>
        <p:txBody>
          <a:bodyPr wrap="none">
            <a:spAutoFit/>
          </a:bodyP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just" eaLnBrk="1" hangingPunct="1"/>
            <a:r>
              <a:rPr lang="fr-FR" altLang="fr-FR" sz="2400" b="1" dirty="0">
                <a:solidFill>
                  <a:srgbClr val="FF6600"/>
                </a:solidFill>
              </a:rPr>
              <a:t>        Bactérienne</a:t>
            </a:r>
          </a:p>
          <a:p>
            <a:pPr eaLnBrk="1" hangingPunct="1"/>
            <a:r>
              <a:rPr lang="fr-FR" altLang="fr-FR" sz="2400" dirty="0"/>
              <a:t>Hospitalisation : </a:t>
            </a:r>
            <a:r>
              <a:rPr lang="fr-FR" altLang="fr-FR" sz="2400" b="1" dirty="0"/>
              <a:t>ATB</a:t>
            </a:r>
          </a:p>
          <a:p>
            <a:pPr eaLnBrk="1" hangingPunct="1"/>
            <a:r>
              <a:rPr lang="fr-FR" altLang="fr-FR" sz="2400" dirty="0"/>
              <a:t>20% mortalité adulte</a:t>
            </a:r>
          </a:p>
          <a:p>
            <a:pPr eaLnBrk="1" hangingPunct="1"/>
            <a:r>
              <a:rPr lang="fr-FR" altLang="fr-FR" sz="2400" dirty="0"/>
              <a:t>10% mortalité enfant</a:t>
            </a:r>
          </a:p>
          <a:p>
            <a:pPr eaLnBrk="1" hangingPunct="1"/>
            <a:r>
              <a:rPr lang="fr-FR" altLang="fr-FR" sz="2400" dirty="0"/>
              <a:t>30% séquelles</a:t>
            </a:r>
          </a:p>
        </p:txBody>
      </p:sp>
      <p:sp>
        <p:nvSpPr>
          <p:cNvPr id="2" name="ZoneTexte 1">
            <a:extLst>
              <a:ext uri="{FF2B5EF4-FFF2-40B4-BE49-F238E27FC236}">
                <a16:creationId xmlns:a16="http://schemas.microsoft.com/office/drawing/2014/main" id="{EF72B77C-A22B-1342-A363-378BCBBF3699}"/>
              </a:ext>
            </a:extLst>
          </p:cNvPr>
          <p:cNvSpPr txBox="1"/>
          <p:nvPr/>
        </p:nvSpPr>
        <p:spPr>
          <a:xfrm rot="20486642">
            <a:off x="721816" y="5063763"/>
            <a:ext cx="1982274" cy="369332"/>
          </a:xfrm>
          <a:prstGeom prst="rect">
            <a:avLst/>
          </a:prstGeom>
          <a:noFill/>
        </p:spPr>
        <p:txBody>
          <a:bodyPr wrap="none" rtlCol="0">
            <a:spAutoFit/>
          </a:bodyPr>
          <a:lstStyle/>
          <a:p>
            <a:r>
              <a:rPr lang="fr-FR" b="1" dirty="0">
                <a:solidFill>
                  <a:srgbClr val="FF6600"/>
                </a:solidFill>
              </a:rPr>
              <a:t>+/- corticothérapie</a:t>
            </a:r>
          </a:p>
        </p:txBody>
      </p:sp>
    </p:spTree>
    <p:extLst>
      <p:ext uri="{BB962C8B-B14F-4D97-AF65-F5344CB8AC3E}">
        <p14:creationId xmlns:p14="http://schemas.microsoft.com/office/powerpoint/2010/main" val="304134266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F7CE19-89FE-BE0B-3344-A6178CF428B8}"/>
            </a:ext>
          </a:extLst>
        </p:cNvPr>
        <p:cNvGrpSpPr/>
        <p:nvPr/>
      </p:nvGrpSpPr>
      <p:grpSpPr>
        <a:xfrm>
          <a:off x="0" y="0"/>
          <a:ext cx="0" cy="0"/>
          <a:chOff x="0" y="0"/>
          <a:chExt cx="0" cy="0"/>
        </a:xfrm>
      </p:grpSpPr>
      <p:sp>
        <p:nvSpPr>
          <p:cNvPr id="36865" name="Rectangle 2">
            <a:extLst>
              <a:ext uri="{FF2B5EF4-FFF2-40B4-BE49-F238E27FC236}">
                <a16:creationId xmlns:a16="http://schemas.microsoft.com/office/drawing/2014/main" id="{2B6D6DCB-40A2-8964-4261-6F476A2D2F5A}"/>
              </a:ext>
            </a:extLst>
          </p:cNvPr>
          <p:cNvSpPr>
            <a:spLocks noGrp="1" noChangeArrowheads="1"/>
          </p:cNvSpPr>
          <p:nvPr>
            <p:ph type="title"/>
          </p:nvPr>
        </p:nvSpPr>
        <p:spPr>
          <a:xfrm>
            <a:off x="457200" y="-99392"/>
            <a:ext cx="8229600" cy="1143000"/>
          </a:xfrm>
        </p:spPr>
        <p:txBody>
          <a:bodyPr>
            <a:normAutofit/>
          </a:bodyPr>
          <a:lstStyle/>
          <a:p>
            <a:pPr algn="l"/>
            <a:r>
              <a:rPr lang="fr-FR" sz="3200" b="1" dirty="0"/>
              <a:t>PCR syndromique </a:t>
            </a:r>
            <a:r>
              <a:rPr lang="fr-FR" sz="3200" b="1" dirty="0">
                <a:solidFill>
                  <a:srgbClr val="FF6600"/>
                </a:solidFill>
              </a:rPr>
              <a:t>J0</a:t>
            </a:r>
          </a:p>
        </p:txBody>
      </p:sp>
      <p:cxnSp>
        <p:nvCxnSpPr>
          <p:cNvPr id="4" name="Connecteur droit 3">
            <a:extLst>
              <a:ext uri="{FF2B5EF4-FFF2-40B4-BE49-F238E27FC236}">
                <a16:creationId xmlns:a16="http://schemas.microsoft.com/office/drawing/2014/main" id="{98781D77-E53F-5A32-CE25-B65B61C2F7C6}"/>
              </a:ext>
            </a:extLst>
          </p:cNvPr>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7" name="Espace réservé du contenu 6" descr="Une image contenant texte, capture d’écran, Police&#10;&#10;Le contenu généré par l’IA peut être incorrect.">
            <a:extLst>
              <a:ext uri="{FF2B5EF4-FFF2-40B4-BE49-F238E27FC236}">
                <a16:creationId xmlns:a16="http://schemas.microsoft.com/office/drawing/2014/main" id="{A1DB300A-18E0-81CC-98B3-ADECC574CF8C}"/>
              </a:ext>
            </a:extLst>
          </p:cNvPr>
          <p:cNvPicPr>
            <a:picLocks noGrp="1" noChangeAspect="1"/>
          </p:cNvPicPr>
          <p:nvPr>
            <p:ph sz="half" idx="1"/>
          </p:nvPr>
        </p:nvPicPr>
        <p:blipFill>
          <a:blip r:embed="rId2">
            <a:extLst>
              <a:ext uri="{28A0092B-C50C-407E-A947-70E740481C1C}">
                <a14:useLocalDpi xmlns:a14="http://schemas.microsoft.com/office/drawing/2010/main"/>
              </a:ext>
            </a:extLst>
          </a:blip>
          <a:stretch>
            <a:fillRect/>
          </a:stretch>
        </p:blipFill>
        <p:spPr>
          <a:xfrm>
            <a:off x="1151980" y="1340768"/>
            <a:ext cx="6480000" cy="3927673"/>
          </a:xfrm>
        </p:spPr>
      </p:pic>
    </p:spTree>
    <p:extLst>
      <p:ext uri="{BB962C8B-B14F-4D97-AF65-F5344CB8AC3E}">
        <p14:creationId xmlns:p14="http://schemas.microsoft.com/office/powerpoint/2010/main" val="193686453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title"/>
          </p:nvPr>
        </p:nvSpPr>
        <p:spPr>
          <a:xfrm>
            <a:off x="35496" y="-99392"/>
            <a:ext cx="8229600" cy="1143000"/>
          </a:xfrm>
        </p:spPr>
        <p:txBody>
          <a:bodyPr>
            <a:normAutofit/>
          </a:bodyPr>
          <a:lstStyle/>
          <a:p>
            <a:pPr algn="l"/>
            <a:r>
              <a:rPr lang="fr-FR" sz="3200" b="1" dirty="0"/>
              <a:t>Culture et antibiogramme </a:t>
            </a:r>
            <a:r>
              <a:rPr lang="fr-FR" sz="3200" b="1" dirty="0">
                <a:solidFill>
                  <a:srgbClr val="FF6600"/>
                </a:solidFill>
              </a:rPr>
              <a:t>J1-J2</a:t>
            </a:r>
          </a:p>
        </p:txBody>
      </p:sp>
      <p:sp>
        <p:nvSpPr>
          <p:cNvPr id="37890" name="Rectangle 3"/>
          <p:cNvSpPr>
            <a:spLocks noGrp="1" noChangeArrowheads="1"/>
          </p:cNvSpPr>
          <p:nvPr>
            <p:ph idx="1"/>
          </p:nvPr>
        </p:nvSpPr>
        <p:spPr>
          <a:xfrm>
            <a:off x="107504" y="1052736"/>
            <a:ext cx="8229600" cy="4525963"/>
          </a:xfrm>
        </p:spPr>
        <p:txBody>
          <a:bodyPr>
            <a:normAutofit/>
          </a:bodyPr>
          <a:lstStyle/>
          <a:p>
            <a:r>
              <a:rPr lang="fr-FR" sz="2400" b="1" dirty="0">
                <a:solidFill>
                  <a:srgbClr val="FF6600"/>
                </a:solidFill>
              </a:rPr>
              <a:t>Culture</a:t>
            </a:r>
          </a:p>
          <a:p>
            <a:pPr lvl="1"/>
            <a:r>
              <a:rPr lang="fr-FR" sz="2400" dirty="0"/>
              <a:t>Identification… </a:t>
            </a:r>
            <a:r>
              <a:rPr lang="fr-FR" sz="2400" dirty="0">
                <a:solidFill>
                  <a:srgbClr val="FF6600"/>
                </a:solidFill>
              </a:rPr>
              <a:t>J1 24h</a:t>
            </a:r>
          </a:p>
          <a:p>
            <a:pPr lvl="1"/>
            <a:endParaRPr lang="fr-FR" sz="2400" dirty="0"/>
          </a:p>
          <a:p>
            <a:pPr lvl="1"/>
            <a:endParaRPr lang="fr-FR" sz="2400" dirty="0"/>
          </a:p>
          <a:p>
            <a:pPr lvl="1"/>
            <a:endParaRPr lang="fr-FR" sz="2400" dirty="0"/>
          </a:p>
          <a:p>
            <a:pPr lvl="1"/>
            <a:r>
              <a:rPr lang="fr-FR" sz="2400" dirty="0"/>
              <a:t>Antibiogramme…. </a:t>
            </a:r>
            <a:r>
              <a:rPr lang="fr-FR" sz="2400" dirty="0">
                <a:solidFill>
                  <a:srgbClr val="FF6600"/>
                </a:solidFill>
              </a:rPr>
              <a:t>J2 48h </a:t>
            </a:r>
            <a:r>
              <a:rPr lang="fr-FR" sz="2400" dirty="0"/>
              <a:t>minimum</a:t>
            </a:r>
          </a:p>
          <a:p>
            <a:pPr lvl="1"/>
            <a:endParaRPr lang="fr-FR" sz="2400" dirty="0"/>
          </a:p>
        </p:txBody>
      </p:sp>
      <p:pic>
        <p:nvPicPr>
          <p:cNvPr id="37892" name="Image 4"/>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398962" y="3789511"/>
            <a:ext cx="478155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p:nvPr/>
        </p:nvSpPr>
        <p:spPr>
          <a:xfrm>
            <a:off x="8172400" y="5445224"/>
            <a:ext cx="801421" cy="646331"/>
          </a:xfrm>
          <a:prstGeom prst="rect">
            <a:avLst/>
          </a:prstGeom>
          <a:noFill/>
        </p:spPr>
        <p:txBody>
          <a:bodyPr wrap="none">
            <a:spAutoFit/>
          </a:bodyPr>
          <a:lstStyle/>
          <a:p>
            <a:pPr>
              <a:defRPr/>
            </a:pPr>
            <a:r>
              <a:rPr lang="fr-FR" u="none" dirty="0">
                <a:latin typeface="+mj-lt"/>
              </a:rPr>
              <a:t>J+2</a:t>
            </a:r>
          </a:p>
        </p:txBody>
      </p:sp>
      <p:grpSp>
        <p:nvGrpSpPr>
          <p:cNvPr id="8" name="Grouper 7"/>
          <p:cNvGrpSpPr/>
          <p:nvPr/>
        </p:nvGrpSpPr>
        <p:grpSpPr>
          <a:xfrm>
            <a:off x="6012160" y="1238563"/>
            <a:ext cx="2880000" cy="2118429"/>
            <a:chOff x="6012160" y="1340768"/>
            <a:chExt cx="2880000" cy="2118429"/>
          </a:xfrm>
        </p:grpSpPr>
        <p:pic>
          <p:nvPicPr>
            <p:cNvPr id="4" name="Image 3"/>
            <p:cNvPicPr>
              <a:picLocks noChangeAspect="1"/>
            </p:cNvPicPr>
            <p:nvPr/>
          </p:nvPicPr>
          <p:blipFill>
            <a:blip r:embed="rId3"/>
            <a:stretch>
              <a:fillRect/>
            </a:stretch>
          </p:blipFill>
          <p:spPr>
            <a:xfrm>
              <a:off x="6012160" y="1340768"/>
              <a:ext cx="2880000" cy="1922400"/>
            </a:xfrm>
            <a:prstGeom prst="rect">
              <a:avLst/>
            </a:prstGeom>
          </p:spPr>
        </p:pic>
        <p:sp>
          <p:nvSpPr>
            <p:cNvPr id="5" name="ZoneTexte 4"/>
            <p:cNvSpPr txBox="1"/>
            <p:nvPr/>
          </p:nvSpPr>
          <p:spPr>
            <a:xfrm>
              <a:off x="6844769" y="3212976"/>
              <a:ext cx="1214783" cy="246221"/>
            </a:xfrm>
            <a:prstGeom prst="rect">
              <a:avLst/>
            </a:prstGeom>
            <a:noFill/>
          </p:spPr>
          <p:txBody>
            <a:bodyPr wrap="none" rtlCol="0">
              <a:spAutoFit/>
            </a:bodyPr>
            <a:lstStyle/>
            <a:p>
              <a:r>
                <a:rPr lang="fr-FR" sz="1000" b="0" u="none" dirty="0">
                  <a:latin typeface="+mn-lt"/>
                </a:rPr>
                <a:t>http://fr.123rf.com</a:t>
              </a:r>
            </a:p>
          </p:txBody>
        </p:sp>
        <p:sp>
          <p:nvSpPr>
            <p:cNvPr id="6" name="ZoneTexte 5"/>
            <p:cNvSpPr txBox="1"/>
            <p:nvPr/>
          </p:nvSpPr>
          <p:spPr>
            <a:xfrm>
              <a:off x="6012160" y="2636912"/>
              <a:ext cx="801421" cy="646331"/>
            </a:xfrm>
            <a:prstGeom prst="rect">
              <a:avLst/>
            </a:prstGeom>
            <a:noFill/>
          </p:spPr>
          <p:txBody>
            <a:bodyPr wrap="none">
              <a:spAutoFit/>
            </a:bodyPr>
            <a:lstStyle/>
            <a:p>
              <a:pPr>
                <a:defRPr/>
              </a:pPr>
              <a:r>
                <a:rPr lang="fr-FR" u="none" dirty="0">
                  <a:latin typeface="+mj-lt"/>
                </a:rPr>
                <a:t>J+1</a:t>
              </a:r>
            </a:p>
          </p:txBody>
        </p:sp>
      </p:grpSp>
      <p:sp>
        <p:nvSpPr>
          <p:cNvPr id="7" name="ZoneTexte 6"/>
          <p:cNvSpPr txBox="1"/>
          <p:nvPr/>
        </p:nvSpPr>
        <p:spPr>
          <a:xfrm>
            <a:off x="6154916" y="6453336"/>
            <a:ext cx="1441420" cy="246221"/>
          </a:xfrm>
          <a:prstGeom prst="rect">
            <a:avLst/>
          </a:prstGeom>
          <a:noFill/>
        </p:spPr>
        <p:txBody>
          <a:bodyPr wrap="none" rtlCol="0">
            <a:spAutoFit/>
          </a:bodyPr>
          <a:lstStyle/>
          <a:p>
            <a:r>
              <a:rPr lang="fr-FR" sz="1000" b="0" u="none" dirty="0">
                <a:latin typeface="+mn-lt"/>
              </a:rPr>
              <a:t>http://</a:t>
            </a:r>
            <a:r>
              <a:rPr lang="fr-FR" sz="1000" b="0" u="none" dirty="0" err="1">
                <a:latin typeface="+mn-lt"/>
              </a:rPr>
              <a:t>ffzone.site.free.fr</a:t>
            </a:r>
            <a:endParaRPr lang="fr-FR" sz="1000" b="0" u="none" dirty="0">
              <a:latin typeface="+mn-lt"/>
            </a:endParaRPr>
          </a:p>
        </p:txBody>
      </p:sp>
      <p:cxnSp>
        <p:nvCxnSpPr>
          <p:cNvPr id="12" name="Connecteur droit 11"/>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2703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re 1"/>
          <p:cNvSpPr>
            <a:spLocks noGrp="1"/>
          </p:cNvSpPr>
          <p:nvPr>
            <p:ph type="title"/>
          </p:nvPr>
        </p:nvSpPr>
        <p:spPr>
          <a:xfrm>
            <a:off x="86816" y="-171400"/>
            <a:ext cx="6213376" cy="1143000"/>
          </a:xfrm>
        </p:spPr>
        <p:txBody>
          <a:bodyPr>
            <a:normAutofit/>
          </a:bodyPr>
          <a:lstStyle/>
          <a:p>
            <a:pPr algn="l"/>
            <a:r>
              <a:rPr lang="fr-FR" sz="3200" b="1" dirty="0">
                <a:solidFill>
                  <a:srgbClr val="FF6600"/>
                </a:solidFill>
              </a:rPr>
              <a:t>Orientation thérapeutique</a:t>
            </a:r>
          </a:p>
        </p:txBody>
      </p:sp>
      <p:graphicFrame>
        <p:nvGraphicFramePr>
          <p:cNvPr id="4" name="Espace réservé du contenu 3"/>
          <p:cNvGraphicFramePr>
            <a:graphicFrameLocks noGrp="1"/>
          </p:cNvGraphicFramePr>
          <p:nvPr>
            <p:ph idx="1"/>
            <p:extLst>
              <p:ext uri="{D42A27DB-BD31-4B8C-83A1-F6EECF244321}">
                <p14:modId xmlns:p14="http://schemas.microsoft.com/office/powerpoint/2010/main" val="530074075"/>
              </p:ext>
            </p:extLst>
          </p:nvPr>
        </p:nvGraphicFramePr>
        <p:xfrm>
          <a:off x="457200" y="90872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ZoneTexte 17"/>
          <p:cNvSpPr txBox="1">
            <a:spLocks noChangeArrowheads="1"/>
          </p:cNvSpPr>
          <p:nvPr/>
        </p:nvSpPr>
        <p:spPr bwMode="auto">
          <a:xfrm>
            <a:off x="71500" y="5434683"/>
            <a:ext cx="9001000" cy="369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600" b="1" u="sng">
                <a:solidFill>
                  <a:schemeClr val="tx1"/>
                </a:solidFill>
                <a:latin typeface="Helvetica" charset="0"/>
                <a:ea typeface="ＭＳ Ｐゴシック" charset="0"/>
                <a:cs typeface="ＭＳ Ｐゴシック" charset="0"/>
              </a:defRPr>
            </a:lvl1pPr>
            <a:lvl2pPr marL="742950" indent="-285750">
              <a:defRPr sz="3600" b="1" u="sng">
                <a:solidFill>
                  <a:schemeClr val="tx1"/>
                </a:solidFill>
                <a:latin typeface="Helvetica" charset="0"/>
                <a:ea typeface="ＭＳ Ｐゴシック" charset="0"/>
              </a:defRPr>
            </a:lvl2pPr>
            <a:lvl3pPr marL="1143000" indent="-228600">
              <a:defRPr sz="3600" b="1" u="sng">
                <a:solidFill>
                  <a:schemeClr val="tx1"/>
                </a:solidFill>
                <a:latin typeface="Helvetica" charset="0"/>
                <a:ea typeface="ＭＳ Ｐゴシック" charset="0"/>
              </a:defRPr>
            </a:lvl3pPr>
            <a:lvl4pPr marL="1600200" indent="-228600">
              <a:defRPr sz="3600" b="1" u="sng">
                <a:solidFill>
                  <a:schemeClr val="tx1"/>
                </a:solidFill>
                <a:latin typeface="Helvetica" charset="0"/>
                <a:ea typeface="ＭＳ Ｐゴシック" charset="0"/>
              </a:defRPr>
            </a:lvl4pPr>
            <a:lvl5pPr marL="2057400" indent="-228600">
              <a:defRPr sz="3600" b="1" u="sng">
                <a:solidFill>
                  <a:schemeClr val="tx1"/>
                </a:solidFill>
                <a:latin typeface="Helvetica" charset="0"/>
                <a:ea typeface="ＭＳ Ｐゴシック" charset="0"/>
              </a:defRPr>
            </a:lvl5pPr>
            <a:lvl6pPr marL="2514600" indent="-228600" eaLnBrk="0" fontAlgn="base" hangingPunct="0">
              <a:spcBef>
                <a:spcPct val="0"/>
              </a:spcBef>
              <a:spcAft>
                <a:spcPct val="0"/>
              </a:spcAft>
              <a:defRPr sz="3600" b="1" u="sng">
                <a:solidFill>
                  <a:schemeClr val="tx1"/>
                </a:solidFill>
                <a:latin typeface="Helvetica" charset="0"/>
                <a:ea typeface="ＭＳ Ｐゴシック" charset="0"/>
              </a:defRPr>
            </a:lvl6pPr>
            <a:lvl7pPr marL="2971800" indent="-228600" eaLnBrk="0" fontAlgn="base" hangingPunct="0">
              <a:spcBef>
                <a:spcPct val="0"/>
              </a:spcBef>
              <a:spcAft>
                <a:spcPct val="0"/>
              </a:spcAft>
              <a:defRPr sz="3600" b="1" u="sng">
                <a:solidFill>
                  <a:schemeClr val="tx1"/>
                </a:solidFill>
                <a:latin typeface="Helvetica" charset="0"/>
                <a:ea typeface="ＭＳ Ｐゴシック" charset="0"/>
              </a:defRPr>
            </a:lvl7pPr>
            <a:lvl8pPr marL="3429000" indent="-228600" eaLnBrk="0" fontAlgn="base" hangingPunct="0">
              <a:spcBef>
                <a:spcPct val="0"/>
              </a:spcBef>
              <a:spcAft>
                <a:spcPct val="0"/>
              </a:spcAft>
              <a:defRPr sz="3600" b="1" u="sng">
                <a:solidFill>
                  <a:schemeClr val="tx1"/>
                </a:solidFill>
                <a:latin typeface="Helvetica" charset="0"/>
                <a:ea typeface="ＭＳ Ｐゴシック" charset="0"/>
              </a:defRPr>
            </a:lvl8pPr>
            <a:lvl9pPr marL="3886200" indent="-228600" eaLnBrk="0" fontAlgn="base" hangingPunct="0">
              <a:spcBef>
                <a:spcPct val="0"/>
              </a:spcBef>
              <a:spcAft>
                <a:spcPct val="0"/>
              </a:spcAft>
              <a:defRPr sz="3600" b="1" u="sng">
                <a:solidFill>
                  <a:schemeClr val="tx1"/>
                </a:solidFill>
                <a:latin typeface="Helvetica" charset="0"/>
                <a:ea typeface="ＭＳ Ｐゴシック" charset="0"/>
              </a:defRPr>
            </a:lvl9pPr>
          </a:lstStyle>
          <a:p>
            <a:pPr eaLnBrk="1" hangingPunct="1">
              <a:defRPr/>
            </a:pPr>
            <a:r>
              <a:rPr lang="fr-FR" sz="2400" b="0" u="none" baseline="30000" dirty="0">
                <a:solidFill>
                  <a:srgbClr val="000000"/>
                </a:solidFill>
                <a:latin typeface="+mj-lt"/>
              </a:rPr>
              <a:t>*</a:t>
            </a:r>
            <a:r>
              <a:rPr lang="fr-FR" sz="1800" b="0" u="none" dirty="0">
                <a:solidFill>
                  <a:srgbClr val="000000"/>
                </a:solidFill>
                <a:latin typeface="+mj-lt"/>
              </a:rPr>
              <a:t>Association C3G + amoxicilline + aminoside si arguments en faveur d’</a:t>
            </a:r>
            <a:r>
              <a:rPr lang="fr-FR" altLang="ja-JP" sz="1800" b="0" u="none" dirty="0">
                <a:solidFill>
                  <a:srgbClr val="000000"/>
                </a:solidFill>
                <a:latin typeface="+mj-lt"/>
              </a:rPr>
              <a:t>une Listériose</a:t>
            </a:r>
          </a:p>
        </p:txBody>
      </p:sp>
      <p:pic>
        <p:nvPicPr>
          <p:cNvPr id="38916" name="Image 5"/>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324600" y="28575"/>
            <a:ext cx="279241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p:nvPr/>
        </p:nvSpPr>
        <p:spPr>
          <a:xfrm>
            <a:off x="7092950" y="1844675"/>
            <a:ext cx="1570287" cy="307777"/>
          </a:xfrm>
          <a:prstGeom prst="rect">
            <a:avLst/>
          </a:prstGeom>
          <a:noFill/>
        </p:spPr>
        <p:txBody>
          <a:bodyPr wrap="none">
            <a:spAutoFit/>
          </a:bodyPr>
          <a:lstStyle/>
          <a:p>
            <a:pPr>
              <a:defRPr/>
            </a:pPr>
            <a:r>
              <a:rPr lang="fr-FR" sz="1400" b="0" u="none" dirty="0">
                <a:solidFill>
                  <a:srgbClr val="000000"/>
                </a:solidFill>
                <a:latin typeface="+mj-lt"/>
              </a:rPr>
              <a:t>Pour en savoir plus</a:t>
            </a:r>
          </a:p>
        </p:txBody>
      </p:sp>
      <p:cxnSp>
        <p:nvCxnSpPr>
          <p:cNvPr id="8" name="Connecteur droit 7"/>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 name="ZoneTexte 1">
            <a:extLst>
              <a:ext uri="{FF2B5EF4-FFF2-40B4-BE49-F238E27FC236}">
                <a16:creationId xmlns:a16="http://schemas.microsoft.com/office/drawing/2014/main" id="{E92AE653-B434-EF4F-AB38-2C191D3C72B9}"/>
              </a:ext>
            </a:extLst>
          </p:cNvPr>
          <p:cNvSpPr txBox="1"/>
          <p:nvPr/>
        </p:nvSpPr>
        <p:spPr>
          <a:xfrm>
            <a:off x="2339752" y="5934670"/>
            <a:ext cx="6732748" cy="923330"/>
          </a:xfrm>
          <a:prstGeom prst="rect">
            <a:avLst/>
          </a:prstGeom>
          <a:solidFill>
            <a:schemeClr val="bg1"/>
          </a:solidFill>
        </p:spPr>
        <p:txBody>
          <a:bodyPr wrap="square" rtlCol="0">
            <a:spAutoFit/>
          </a:bodyPr>
          <a:lstStyle/>
          <a:p>
            <a:r>
              <a:rPr lang="fr-FR" dirty="0"/>
              <a:t>+/- </a:t>
            </a:r>
            <a:r>
              <a:rPr lang="fr-FR" dirty="0" err="1"/>
              <a:t>dexaméthasone</a:t>
            </a:r>
            <a:r>
              <a:rPr lang="fr-FR" dirty="0"/>
              <a:t> : action anti-inflammatoire bénéfique si elle est administrée avant l’antibiothérapie</a:t>
            </a:r>
          </a:p>
          <a:p>
            <a:endParaRPr lang="fr-FR" dirty="0"/>
          </a:p>
        </p:txBody>
      </p:sp>
    </p:spTree>
    <p:extLst>
      <p:ext uri="{BB962C8B-B14F-4D97-AF65-F5344CB8AC3E}">
        <p14:creationId xmlns:p14="http://schemas.microsoft.com/office/powerpoint/2010/main" val="15265838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E767BEC-6FB8-6DCC-3AE0-C876D8248F14}"/>
              </a:ext>
            </a:extLst>
          </p:cNvPr>
          <p:cNvSpPr>
            <a:spLocks noGrp="1"/>
          </p:cNvSpPr>
          <p:nvPr>
            <p:ph type="title"/>
          </p:nvPr>
        </p:nvSpPr>
        <p:spPr>
          <a:xfrm rot="20134180">
            <a:off x="457200" y="2857500"/>
            <a:ext cx="8229600" cy="1143000"/>
          </a:xfrm>
        </p:spPr>
        <p:txBody>
          <a:bodyPr/>
          <a:lstStyle/>
          <a:p>
            <a:r>
              <a:rPr lang="fr-FR" b="1" dirty="0">
                <a:solidFill>
                  <a:srgbClr val="FF6600"/>
                </a:solidFill>
              </a:rPr>
              <a:t>Corticothérapie ????</a:t>
            </a:r>
          </a:p>
        </p:txBody>
      </p:sp>
    </p:spTree>
    <p:extLst>
      <p:ext uri="{BB962C8B-B14F-4D97-AF65-F5344CB8AC3E}">
        <p14:creationId xmlns:p14="http://schemas.microsoft.com/office/powerpoint/2010/main" val="10664357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549275" y="107576"/>
            <a:ext cx="8042276" cy="585120"/>
          </a:xfrm>
        </p:spPr>
        <p:txBody>
          <a:bodyPr>
            <a:normAutofit/>
          </a:bodyPr>
          <a:lstStyle/>
          <a:p>
            <a:r>
              <a:rPr lang="fr-FR" sz="3200" b="1" dirty="0">
                <a:solidFill>
                  <a:srgbClr val="FF6600"/>
                </a:solidFill>
              </a:rPr>
              <a:t>Indication de la corticothérapie </a:t>
            </a:r>
          </a:p>
        </p:txBody>
      </p:sp>
      <p:sp>
        <p:nvSpPr>
          <p:cNvPr id="155651" name="Rectangle 3"/>
          <p:cNvSpPr>
            <a:spLocks noGrp="1" noChangeArrowheads="1"/>
          </p:cNvSpPr>
          <p:nvPr>
            <p:ph idx="1"/>
          </p:nvPr>
        </p:nvSpPr>
        <p:spPr>
          <a:xfrm>
            <a:off x="251520" y="836712"/>
            <a:ext cx="8820472" cy="5256584"/>
          </a:xfrm>
        </p:spPr>
        <p:txBody>
          <a:bodyPr>
            <a:noAutofit/>
          </a:bodyPr>
          <a:lstStyle/>
          <a:p>
            <a:pPr>
              <a:lnSpc>
                <a:spcPct val="120000"/>
              </a:lnSpc>
              <a:spcBef>
                <a:spcPts val="0"/>
              </a:spcBef>
              <a:buClr>
                <a:schemeClr val="tx2"/>
              </a:buClr>
              <a:buFont typeface="Wingdings" panose="05000000000000000000" pitchFamily="2" charset="2"/>
              <a:buChar char="Ø"/>
            </a:pPr>
            <a:r>
              <a:rPr lang="fr-FR" sz="1800" dirty="0">
                <a:solidFill>
                  <a:srgbClr val="000000"/>
                </a:solidFill>
              </a:rPr>
              <a:t>La </a:t>
            </a:r>
            <a:r>
              <a:rPr lang="fr-FR" sz="1800" dirty="0" err="1">
                <a:solidFill>
                  <a:srgbClr val="000000"/>
                </a:solidFill>
              </a:rPr>
              <a:t>dexaméthasone</a:t>
            </a:r>
            <a:r>
              <a:rPr lang="fr-FR" sz="1800" dirty="0">
                <a:solidFill>
                  <a:srgbClr val="000000"/>
                </a:solidFill>
              </a:rPr>
              <a:t>  doit être injectée </a:t>
            </a:r>
            <a:r>
              <a:rPr lang="fr-FR" sz="1800" u="sng" dirty="0">
                <a:solidFill>
                  <a:srgbClr val="000000"/>
                </a:solidFill>
              </a:rPr>
              <a:t>de façon concomitante </a:t>
            </a:r>
            <a:r>
              <a:rPr lang="fr-FR" sz="1800" dirty="0">
                <a:solidFill>
                  <a:srgbClr val="000000"/>
                </a:solidFill>
              </a:rPr>
              <a:t>à la 1ère injection d’antibiotique si :</a:t>
            </a:r>
          </a:p>
          <a:p>
            <a:pPr lvl="1">
              <a:lnSpc>
                <a:spcPct val="120000"/>
              </a:lnSpc>
              <a:spcBef>
                <a:spcPts val="0"/>
              </a:spcBef>
              <a:buFont typeface="Arial" panose="020B0604020202020204" pitchFamily="34" charset="0"/>
              <a:buChar char="•"/>
            </a:pPr>
            <a:r>
              <a:rPr lang="fr-FR" sz="1800" dirty="0">
                <a:solidFill>
                  <a:schemeClr val="tx1"/>
                </a:solidFill>
              </a:rPr>
              <a:t>examen direct positif évoquant un : </a:t>
            </a:r>
          </a:p>
          <a:p>
            <a:pPr lvl="2">
              <a:lnSpc>
                <a:spcPct val="120000"/>
              </a:lnSpc>
              <a:spcBef>
                <a:spcPts val="0"/>
              </a:spcBef>
              <a:buFont typeface="Arial" panose="020B0604020202020204" pitchFamily="34" charset="0"/>
              <a:buChar char="•"/>
            </a:pPr>
            <a:r>
              <a:rPr lang="fr-FR" sz="1600" dirty="0">
                <a:solidFill>
                  <a:schemeClr val="tx1"/>
                </a:solidFill>
              </a:rPr>
              <a:t>pneumocoque quel que soit l'âge</a:t>
            </a:r>
          </a:p>
          <a:p>
            <a:pPr lvl="2">
              <a:lnSpc>
                <a:spcPct val="120000"/>
              </a:lnSpc>
              <a:spcBef>
                <a:spcPts val="0"/>
              </a:spcBef>
              <a:buFont typeface="Arial" panose="020B0604020202020204" pitchFamily="34" charset="0"/>
              <a:buChar char="•"/>
            </a:pPr>
            <a:r>
              <a:rPr lang="fr-FR" sz="1600" dirty="0">
                <a:solidFill>
                  <a:schemeClr val="tx1"/>
                </a:solidFill>
              </a:rPr>
              <a:t>méningocoque chez l’adulte</a:t>
            </a:r>
            <a:endParaRPr lang="fr-FR" sz="1600" i="1" dirty="0">
              <a:solidFill>
                <a:schemeClr val="tx1"/>
              </a:solidFill>
            </a:endParaRPr>
          </a:p>
          <a:p>
            <a:pPr lvl="2">
              <a:lnSpc>
                <a:spcPct val="120000"/>
              </a:lnSpc>
              <a:spcBef>
                <a:spcPts val="0"/>
              </a:spcBef>
              <a:buFont typeface="Arial" panose="020B0604020202020204" pitchFamily="34" charset="0"/>
              <a:buChar char="•"/>
            </a:pPr>
            <a:r>
              <a:rPr lang="fr-FR" sz="1600" i="1" dirty="0" err="1">
                <a:solidFill>
                  <a:schemeClr val="tx1"/>
                </a:solidFill>
              </a:rPr>
              <a:t>Haemophilus</a:t>
            </a:r>
            <a:r>
              <a:rPr lang="fr-FR" sz="1600" i="1" dirty="0">
                <a:solidFill>
                  <a:schemeClr val="tx1"/>
                </a:solidFill>
              </a:rPr>
              <a:t> influenzae</a:t>
            </a:r>
            <a:r>
              <a:rPr lang="fr-FR" sz="1600" dirty="0">
                <a:solidFill>
                  <a:schemeClr val="tx1"/>
                </a:solidFill>
              </a:rPr>
              <a:t>  chez l’enfant et le nourrisson</a:t>
            </a:r>
          </a:p>
          <a:p>
            <a:pPr lvl="1">
              <a:lnSpc>
                <a:spcPct val="120000"/>
              </a:lnSpc>
              <a:spcBef>
                <a:spcPts val="0"/>
              </a:spcBef>
              <a:buFont typeface="Arial" panose="020B0604020202020204" pitchFamily="34" charset="0"/>
              <a:buChar char="•"/>
            </a:pPr>
            <a:r>
              <a:rPr lang="fr-FR" sz="1800" dirty="0">
                <a:solidFill>
                  <a:schemeClr val="tx1"/>
                </a:solidFill>
              </a:rPr>
              <a:t>examen direct négatif mais aspect trouble du LCS ou autres données permettant de retenir le diagnostic de méningite </a:t>
            </a:r>
            <a:r>
              <a:rPr lang="fr-FR" sz="1800" dirty="0">
                <a:solidFill>
                  <a:srgbClr val="000000"/>
                </a:solidFill>
              </a:rPr>
              <a:t>bactérienne chez l’adulte et chez le nourrisson de 3 à 12 mois</a:t>
            </a:r>
          </a:p>
          <a:p>
            <a:pPr lvl="1">
              <a:lnSpc>
                <a:spcPct val="120000"/>
              </a:lnSpc>
              <a:spcBef>
                <a:spcPts val="0"/>
              </a:spcBef>
              <a:spcAft>
                <a:spcPts val="600"/>
              </a:spcAft>
              <a:buFont typeface="Arial" panose="020B0604020202020204" pitchFamily="34" charset="0"/>
              <a:buChar char="•"/>
            </a:pPr>
            <a:r>
              <a:rPr lang="fr-FR" sz="1800" dirty="0">
                <a:solidFill>
                  <a:schemeClr val="tx1"/>
                </a:solidFill>
              </a:rPr>
              <a:t>Contre-indication à la PL</a:t>
            </a:r>
            <a:endParaRPr lang="fr-FR" sz="1800" dirty="0">
              <a:solidFill>
                <a:srgbClr val="000000"/>
              </a:solidFill>
            </a:endParaRPr>
          </a:p>
          <a:p>
            <a:pPr>
              <a:lnSpc>
                <a:spcPct val="120000"/>
              </a:lnSpc>
              <a:spcBef>
                <a:spcPts val="600"/>
              </a:spcBef>
              <a:spcAft>
                <a:spcPts val="600"/>
              </a:spcAft>
              <a:buClr>
                <a:schemeClr val="tx2"/>
              </a:buClr>
              <a:buFont typeface="Wingdings" panose="05000000000000000000" pitchFamily="2" charset="2"/>
              <a:buChar char="Ø"/>
            </a:pPr>
            <a:r>
              <a:rPr lang="fr-FR" sz="1800" dirty="0">
                <a:solidFill>
                  <a:srgbClr val="000000"/>
                </a:solidFill>
              </a:rPr>
              <a:t>En cas d’oubli, la </a:t>
            </a:r>
            <a:r>
              <a:rPr lang="fr-FR" sz="1800" dirty="0" err="1">
                <a:solidFill>
                  <a:srgbClr val="000000"/>
                </a:solidFill>
              </a:rPr>
              <a:t>dexaméthasone</a:t>
            </a:r>
            <a:r>
              <a:rPr lang="fr-FR" sz="1800" dirty="0">
                <a:solidFill>
                  <a:srgbClr val="000000"/>
                </a:solidFill>
              </a:rPr>
              <a:t> peut être administrée jusqu’à 12 h après la première dose d’antibiotique</a:t>
            </a:r>
          </a:p>
          <a:p>
            <a:pPr>
              <a:lnSpc>
                <a:spcPct val="120000"/>
              </a:lnSpc>
              <a:spcBef>
                <a:spcPts val="600"/>
              </a:spcBef>
              <a:spcAft>
                <a:spcPts val="600"/>
              </a:spcAft>
              <a:buClr>
                <a:schemeClr val="tx2"/>
              </a:buClr>
              <a:buFont typeface="Wingdings" panose="05000000000000000000" pitchFamily="2" charset="2"/>
              <a:buChar char="Ø"/>
            </a:pPr>
            <a:r>
              <a:rPr lang="fr-FR" sz="1800" dirty="0">
                <a:solidFill>
                  <a:srgbClr val="000000"/>
                </a:solidFill>
              </a:rPr>
              <a:t>La </a:t>
            </a:r>
            <a:r>
              <a:rPr lang="fr-FR" sz="1800" dirty="0" err="1">
                <a:solidFill>
                  <a:srgbClr val="000000"/>
                </a:solidFill>
              </a:rPr>
              <a:t>dexaméthasone</a:t>
            </a:r>
            <a:r>
              <a:rPr lang="fr-FR" sz="1800" dirty="0">
                <a:solidFill>
                  <a:srgbClr val="000000"/>
                </a:solidFill>
              </a:rPr>
              <a:t> n’est pas recommandée chez l’immunodéprimé et en cas de listériose</a:t>
            </a:r>
          </a:p>
          <a:p>
            <a:pPr>
              <a:spcBef>
                <a:spcPts val="600"/>
              </a:spcBef>
              <a:spcAft>
                <a:spcPts val="600"/>
              </a:spcAft>
              <a:buClr>
                <a:schemeClr val="tx2"/>
              </a:buClr>
              <a:buFont typeface="Wingdings" panose="05000000000000000000" pitchFamily="2" charset="2"/>
              <a:buChar char="Ø"/>
            </a:pPr>
            <a:endParaRPr lang="fr-FR" sz="2000" dirty="0">
              <a:solidFill>
                <a:srgbClr val="28688E"/>
              </a:solidFill>
            </a:endParaRPr>
          </a:p>
          <a:p>
            <a:pPr>
              <a:lnSpc>
                <a:spcPct val="110000"/>
              </a:lnSpc>
              <a:spcBef>
                <a:spcPts val="600"/>
              </a:spcBef>
              <a:spcAft>
                <a:spcPts val="600"/>
              </a:spcAft>
              <a:buClr>
                <a:schemeClr val="tx2"/>
              </a:buClr>
              <a:buFont typeface="Wingdings" panose="05000000000000000000" pitchFamily="2" charset="2"/>
              <a:buChar char="Ø"/>
            </a:pPr>
            <a:endParaRPr lang="fr-FR" sz="2000" dirty="0"/>
          </a:p>
          <a:p>
            <a:pPr lvl="1">
              <a:lnSpc>
                <a:spcPct val="110000"/>
              </a:lnSpc>
              <a:spcAft>
                <a:spcPts val="600"/>
              </a:spcAft>
            </a:pPr>
            <a:endParaRPr lang="fr-FR" sz="2000" dirty="0"/>
          </a:p>
          <a:p>
            <a:pPr>
              <a:lnSpc>
                <a:spcPct val="110000"/>
              </a:lnSpc>
              <a:spcBef>
                <a:spcPts val="600"/>
              </a:spcBef>
              <a:spcAft>
                <a:spcPts val="600"/>
              </a:spcAft>
              <a:buClr>
                <a:schemeClr val="tx2"/>
              </a:buClr>
              <a:buFont typeface="Wingdings" pitchFamily="2" charset="2"/>
              <a:buNone/>
            </a:pPr>
            <a:endParaRPr lang="fr-FR" sz="1800" b="1" dirty="0">
              <a:solidFill>
                <a:srgbClr val="28688E"/>
              </a:solidFill>
            </a:endParaRPr>
          </a:p>
          <a:p>
            <a:pPr>
              <a:lnSpc>
                <a:spcPct val="110000"/>
              </a:lnSpc>
              <a:spcBef>
                <a:spcPts val="600"/>
              </a:spcBef>
              <a:spcAft>
                <a:spcPts val="600"/>
              </a:spcAft>
              <a:buClr>
                <a:schemeClr val="tx2"/>
              </a:buClr>
            </a:pPr>
            <a:endParaRPr lang="fr-FR" sz="1800" dirty="0"/>
          </a:p>
        </p:txBody>
      </p:sp>
    </p:spTree>
    <p:extLst>
      <p:ext uri="{BB962C8B-B14F-4D97-AF65-F5344CB8AC3E}">
        <p14:creationId xmlns:p14="http://schemas.microsoft.com/office/powerpoint/2010/main" val="117832068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9AB1B-88CE-55DE-ECDC-B69EBDA678BE}"/>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E37C62D7-F6A2-5FF4-1E38-156AEC3031F1}"/>
              </a:ext>
            </a:extLst>
          </p:cNvPr>
          <p:cNvSpPr>
            <a:spLocks noGrp="1"/>
          </p:cNvSpPr>
          <p:nvPr>
            <p:ph type="title"/>
          </p:nvPr>
        </p:nvSpPr>
        <p:spPr>
          <a:xfrm rot="20134180">
            <a:off x="457200" y="2857500"/>
            <a:ext cx="8229600" cy="1143000"/>
          </a:xfrm>
        </p:spPr>
        <p:txBody>
          <a:bodyPr/>
          <a:lstStyle/>
          <a:p>
            <a:r>
              <a:rPr lang="fr-FR" b="1" dirty="0">
                <a:solidFill>
                  <a:srgbClr val="FF6600"/>
                </a:solidFill>
              </a:rPr>
              <a:t>PL de contrôle ????</a:t>
            </a:r>
          </a:p>
        </p:txBody>
      </p:sp>
    </p:spTree>
    <p:extLst>
      <p:ext uri="{BB962C8B-B14F-4D97-AF65-F5344CB8AC3E}">
        <p14:creationId xmlns:p14="http://schemas.microsoft.com/office/powerpoint/2010/main" val="33116904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itre 1"/>
          <p:cNvSpPr>
            <a:spLocks noGrp="1"/>
          </p:cNvSpPr>
          <p:nvPr>
            <p:ph type="title"/>
          </p:nvPr>
        </p:nvSpPr>
        <p:spPr>
          <a:xfrm>
            <a:off x="158824" y="-99392"/>
            <a:ext cx="8229600" cy="1143000"/>
          </a:xfrm>
        </p:spPr>
        <p:txBody>
          <a:bodyPr>
            <a:normAutofit/>
          </a:bodyPr>
          <a:lstStyle/>
          <a:p>
            <a:pPr algn="l"/>
            <a:r>
              <a:rPr lang="fr-FR" sz="3200" b="1" dirty="0">
                <a:solidFill>
                  <a:srgbClr val="FF6600"/>
                </a:solidFill>
              </a:rPr>
              <a:t>PL de contrôle ???</a:t>
            </a:r>
          </a:p>
        </p:txBody>
      </p:sp>
      <p:sp>
        <p:nvSpPr>
          <p:cNvPr id="39938" name="Espace réservé du contenu 4"/>
          <p:cNvSpPr>
            <a:spLocks noGrp="1"/>
          </p:cNvSpPr>
          <p:nvPr>
            <p:ph idx="1"/>
          </p:nvPr>
        </p:nvSpPr>
        <p:spPr>
          <a:xfrm>
            <a:off x="395536" y="1268760"/>
            <a:ext cx="8568952" cy="4525963"/>
          </a:xfrm>
        </p:spPr>
        <p:txBody>
          <a:bodyPr>
            <a:normAutofit/>
          </a:bodyPr>
          <a:lstStyle/>
          <a:p>
            <a:pPr>
              <a:lnSpc>
                <a:spcPct val="140000"/>
              </a:lnSpc>
            </a:pPr>
            <a:r>
              <a:rPr lang="fr-FR" sz="2400" dirty="0"/>
              <a:t>n’</a:t>
            </a:r>
            <a:r>
              <a:rPr lang="fr-FR" altLang="ja-JP" sz="2400" dirty="0"/>
              <a:t>est pas recommandée en cas d’évolution favorable sauf :</a:t>
            </a:r>
          </a:p>
          <a:p>
            <a:pPr lvl="1">
              <a:lnSpc>
                <a:spcPct val="140000"/>
              </a:lnSpc>
            </a:pPr>
            <a:r>
              <a:rPr lang="fr-FR" sz="2400" dirty="0"/>
              <a:t>Méningite à pneumocoque avec une CMI C3G &gt; 0,5 mg/L</a:t>
            </a:r>
          </a:p>
          <a:p>
            <a:pPr>
              <a:lnSpc>
                <a:spcPct val="140000"/>
              </a:lnSpc>
            </a:pPr>
            <a:r>
              <a:rPr lang="fr-FR" sz="2400" dirty="0"/>
              <a:t>si évolution défavorable à 48-72h</a:t>
            </a:r>
          </a:p>
          <a:p>
            <a:pPr>
              <a:lnSpc>
                <a:spcPct val="140000"/>
              </a:lnSpc>
            </a:pPr>
            <a:r>
              <a:rPr lang="fr-FR" sz="2400" dirty="0"/>
              <a:t>possible si germes non classiques</a:t>
            </a:r>
          </a:p>
        </p:txBody>
      </p:sp>
      <p:cxnSp>
        <p:nvCxnSpPr>
          <p:cNvPr id="4" name="Connecteur droit 3"/>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88876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93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993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93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3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8"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2"/>
          <p:cNvSpPr>
            <a:spLocks noGrp="1" noChangeArrowheads="1"/>
          </p:cNvSpPr>
          <p:nvPr>
            <p:ph type="title"/>
          </p:nvPr>
        </p:nvSpPr>
        <p:spPr>
          <a:xfrm>
            <a:off x="158824" y="-99392"/>
            <a:ext cx="8229600" cy="1143000"/>
          </a:xfrm>
        </p:spPr>
        <p:txBody>
          <a:bodyPr>
            <a:normAutofit/>
          </a:bodyPr>
          <a:lstStyle/>
          <a:p>
            <a:pPr algn="l"/>
            <a:r>
              <a:rPr lang="fr-FR" sz="3200" b="1" dirty="0">
                <a:solidFill>
                  <a:srgbClr val="FF6600"/>
                </a:solidFill>
              </a:rPr>
              <a:t>Prévention</a:t>
            </a:r>
          </a:p>
        </p:txBody>
      </p:sp>
      <p:sp>
        <p:nvSpPr>
          <p:cNvPr id="40962" name="Rectangle 5"/>
          <p:cNvSpPr>
            <a:spLocks noGrp="1" noChangeArrowheads="1"/>
          </p:cNvSpPr>
          <p:nvPr>
            <p:ph idx="1"/>
          </p:nvPr>
        </p:nvSpPr>
        <p:spPr>
          <a:xfrm>
            <a:off x="457200" y="1124744"/>
            <a:ext cx="8229600" cy="4680520"/>
          </a:xfrm>
        </p:spPr>
        <p:txBody>
          <a:bodyPr>
            <a:normAutofit/>
          </a:bodyPr>
          <a:lstStyle/>
          <a:p>
            <a:r>
              <a:rPr lang="fr-FR" sz="2400" b="1" dirty="0"/>
              <a:t>Etiologies à déclaration obligatoire</a:t>
            </a:r>
          </a:p>
          <a:p>
            <a:pPr lvl="1"/>
            <a:r>
              <a:rPr lang="fr-FR" sz="2400" i="1" dirty="0"/>
              <a:t>N. </a:t>
            </a:r>
            <a:r>
              <a:rPr lang="fr-FR" sz="2400" i="1" dirty="0" err="1"/>
              <a:t>meningitidis</a:t>
            </a:r>
            <a:endParaRPr lang="fr-FR" sz="2400" i="1" dirty="0"/>
          </a:p>
          <a:p>
            <a:pPr lvl="1"/>
            <a:r>
              <a:rPr lang="fr-FR" sz="2400" i="1" dirty="0"/>
              <a:t>L. </a:t>
            </a:r>
            <a:r>
              <a:rPr lang="fr-FR" sz="2400" i="1" dirty="0" err="1"/>
              <a:t>monocytogenes</a:t>
            </a:r>
            <a:endParaRPr lang="fr-FR" sz="2400" i="1" dirty="0"/>
          </a:p>
          <a:p>
            <a:pPr lvl="1"/>
            <a:r>
              <a:rPr lang="fr-FR" sz="2400" i="1" dirty="0"/>
              <a:t>M. </a:t>
            </a:r>
            <a:r>
              <a:rPr lang="fr-FR" sz="2400" i="1" dirty="0" err="1"/>
              <a:t>tuberculosis</a:t>
            </a:r>
            <a:endParaRPr lang="fr-FR" sz="2400" i="1" dirty="0"/>
          </a:p>
          <a:p>
            <a:r>
              <a:rPr lang="fr-FR" sz="2400" b="1" dirty="0"/>
              <a:t>Détection du risque</a:t>
            </a:r>
          </a:p>
          <a:p>
            <a:pPr lvl="1"/>
            <a:r>
              <a:rPr lang="fr-FR" sz="2400" i="1" dirty="0"/>
              <a:t>S. </a:t>
            </a:r>
            <a:r>
              <a:rPr lang="fr-FR" sz="2400" i="1" dirty="0" err="1"/>
              <a:t>agalactiae</a:t>
            </a:r>
            <a:endParaRPr lang="fr-FR" sz="2400" i="1" dirty="0"/>
          </a:p>
          <a:p>
            <a:r>
              <a:rPr lang="fr-FR" sz="2400" b="1" dirty="0"/>
              <a:t>Vaccination</a:t>
            </a:r>
          </a:p>
          <a:p>
            <a:pPr lvl="1"/>
            <a:r>
              <a:rPr lang="fr-FR" sz="2400" i="1" dirty="0"/>
              <a:t>H. </a:t>
            </a:r>
            <a:r>
              <a:rPr lang="fr-FR" sz="2400" i="1" dirty="0" err="1"/>
              <a:t>influenzae</a:t>
            </a:r>
            <a:r>
              <a:rPr lang="fr-FR" sz="2400" i="1" dirty="0"/>
              <a:t> </a:t>
            </a:r>
            <a:r>
              <a:rPr lang="fr-FR" sz="2400" dirty="0" err="1"/>
              <a:t>Ib</a:t>
            </a:r>
            <a:endParaRPr lang="fr-FR" sz="2400" dirty="0"/>
          </a:p>
          <a:p>
            <a:pPr lvl="1"/>
            <a:r>
              <a:rPr lang="fr-FR" sz="2400" i="1" dirty="0"/>
              <a:t>S. </a:t>
            </a:r>
            <a:r>
              <a:rPr lang="fr-FR" sz="2400" i="1" dirty="0" err="1"/>
              <a:t>pneumoniae</a:t>
            </a:r>
            <a:endParaRPr lang="fr-FR" sz="2400" i="1" dirty="0"/>
          </a:p>
          <a:p>
            <a:pPr lvl="1"/>
            <a:r>
              <a:rPr lang="fr-FR" sz="2400" i="1" dirty="0"/>
              <a:t>N. </a:t>
            </a:r>
            <a:r>
              <a:rPr lang="fr-FR" sz="2400" i="1" dirty="0" err="1"/>
              <a:t>meningitis</a:t>
            </a:r>
            <a:r>
              <a:rPr lang="fr-FR" sz="2400" i="1" dirty="0"/>
              <a:t> </a:t>
            </a:r>
            <a:r>
              <a:rPr lang="fr-FR" sz="2400" dirty="0"/>
              <a:t>A, B, C, Y, W135</a:t>
            </a:r>
          </a:p>
        </p:txBody>
      </p:sp>
      <p:cxnSp>
        <p:nvCxnSpPr>
          <p:cNvPr id="4" name="Connecteur droit 3"/>
          <p:cNvCxnSpPr/>
          <p:nvPr/>
        </p:nvCxnSpPr>
        <p:spPr>
          <a:xfrm>
            <a:off x="395536" y="836712"/>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7148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re 1"/>
          <p:cNvSpPr>
            <a:spLocks noGrp="1"/>
          </p:cNvSpPr>
          <p:nvPr>
            <p:ph type="ctrTitle"/>
          </p:nvPr>
        </p:nvSpPr>
        <p:spPr/>
        <p:txBody>
          <a:bodyPr/>
          <a:lstStyle/>
          <a:p>
            <a:r>
              <a:rPr lang="fr-FR" dirty="0">
                <a:solidFill>
                  <a:srgbClr val="FF6600"/>
                </a:solidFill>
              </a:rPr>
              <a:t>Les virus des infections méningées </a:t>
            </a:r>
          </a:p>
        </p:txBody>
      </p:sp>
      <p:sp>
        <p:nvSpPr>
          <p:cNvPr id="3" name="Sous-titre 2"/>
          <p:cNvSpPr>
            <a:spLocks noGrp="1"/>
          </p:cNvSpPr>
          <p:nvPr>
            <p:ph type="subTitle" idx="1"/>
          </p:nvPr>
        </p:nvSpPr>
        <p:spPr>
          <a:xfrm>
            <a:off x="1371600" y="3811495"/>
            <a:ext cx="6400800" cy="2344270"/>
          </a:xfrm>
        </p:spPr>
        <p:txBody>
          <a:bodyPr rtlCol="0">
            <a:noAutofit/>
          </a:bodyPr>
          <a:lstStyle/>
          <a:p>
            <a:pPr fontAlgn="auto">
              <a:spcAft>
                <a:spcPts val="0"/>
              </a:spcAft>
              <a:buFont typeface="Arial"/>
              <a:buNone/>
              <a:defRPr/>
            </a:pPr>
            <a:r>
              <a:rPr lang="fr-FR" sz="2400" dirty="0">
                <a:ea typeface="+mn-ea"/>
                <a:cs typeface="+mn-cs"/>
              </a:rPr>
              <a:t>Jean-Sébastien CASALEGNO</a:t>
            </a:r>
          </a:p>
          <a:p>
            <a:pPr>
              <a:defRPr/>
            </a:pPr>
            <a:r>
              <a:rPr lang="fr-FR" sz="2400" dirty="0">
                <a:solidFill>
                  <a:srgbClr val="FF6600"/>
                </a:solidFill>
                <a:cs typeface="Times New Roman" charset="0"/>
              </a:rPr>
              <a:t>Année Universitaire 2025-2026</a:t>
            </a:r>
            <a:endParaRPr lang="fr-FR" sz="2400" dirty="0">
              <a:solidFill>
                <a:srgbClr val="FF6600"/>
              </a:solidFill>
              <a:ea typeface="+mn-ea"/>
              <a:cs typeface="+mn-cs"/>
            </a:endParaRPr>
          </a:p>
        </p:txBody>
      </p:sp>
    </p:spTree>
    <p:extLst>
      <p:ext uri="{BB962C8B-B14F-4D97-AF65-F5344CB8AC3E}">
        <p14:creationId xmlns:p14="http://schemas.microsoft.com/office/powerpoint/2010/main" val="140310997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itre 1"/>
          <p:cNvSpPr txBox="1">
            <a:spLocks/>
          </p:cNvSpPr>
          <p:nvPr/>
        </p:nvSpPr>
        <p:spPr bwMode="auto">
          <a:xfrm>
            <a:off x="14808" y="-27384"/>
            <a:ext cx="8229600"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Calibri" pitchFamily="34" charset="0"/>
              </a:defRPr>
            </a:lvl1pPr>
            <a:lvl2pPr marL="742950" indent="-285750" eaLnBrk="0" hangingPunct="0">
              <a:defRPr>
                <a:solidFill>
                  <a:schemeClr val="tx1"/>
                </a:solidFill>
                <a:latin typeface="Calibri" pitchFamily="34" charset="0"/>
              </a:defRPr>
            </a:lvl2pPr>
            <a:lvl3pPr marL="1143000" indent="-228600" eaLnBrk="0" hangingPunct="0">
              <a:defRPr>
                <a:solidFill>
                  <a:schemeClr val="tx1"/>
                </a:solidFill>
                <a:latin typeface="Calibri" pitchFamily="34" charset="0"/>
              </a:defRPr>
            </a:lvl3pPr>
            <a:lvl4pPr marL="1600200" indent="-228600" eaLnBrk="0" hangingPunct="0">
              <a:defRPr>
                <a:solidFill>
                  <a:schemeClr val="tx1"/>
                </a:solidFill>
                <a:latin typeface="Calibri" pitchFamily="34" charset="0"/>
              </a:defRPr>
            </a:lvl4pPr>
            <a:lvl5pPr marL="2057400" indent="-228600" eaLnBrk="0" hangingPunct="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fr-FR" altLang="fr-FR" sz="3200" b="1" dirty="0">
                <a:solidFill>
                  <a:srgbClr val="FF6600"/>
                </a:solidFill>
              </a:rPr>
              <a:t>Virus responsables de méningites</a:t>
            </a:r>
          </a:p>
        </p:txBody>
      </p:sp>
      <p:cxnSp>
        <p:nvCxnSpPr>
          <p:cNvPr id="8" name="Connecteur droit 7"/>
          <p:cNvCxnSpPr/>
          <p:nvPr/>
        </p:nvCxnSpPr>
        <p:spPr>
          <a:xfrm>
            <a:off x="395536" y="742950"/>
            <a:ext cx="7992888" cy="0"/>
          </a:xfrm>
          <a:prstGeom prst="line">
            <a:avLst/>
          </a:prstGeom>
          <a:ln w="19050">
            <a:gradFill flip="none" rotWithShape="1">
              <a:gsLst>
                <a:gs pos="41000">
                  <a:schemeClr val="bg1">
                    <a:lumMod val="85000"/>
                  </a:schemeClr>
                </a:gs>
                <a:gs pos="0">
                  <a:schemeClr val="accent6"/>
                </a:gs>
                <a:gs pos="100000">
                  <a:schemeClr val="bg1"/>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21510" name="Rectangle 3"/>
          <p:cNvSpPr>
            <a:spLocks noGrp="1" noChangeArrowheads="1"/>
          </p:cNvSpPr>
          <p:nvPr>
            <p:ph type="body" idx="4294967295"/>
          </p:nvPr>
        </p:nvSpPr>
        <p:spPr bwMode="auto">
          <a:xfrm>
            <a:off x="2051720" y="836712"/>
            <a:ext cx="7092280" cy="4896544"/>
          </a:xfrm>
          <a:prstGeom prst="rect">
            <a:avLst/>
          </a:prstGeom>
          <a:solidFill>
            <a:schemeClr val="bg1"/>
          </a:solidFill>
        </p:spPr>
        <p:txBody>
          <a:bodyPr>
            <a:normAutofit fontScale="92500" lnSpcReduction="10000"/>
          </a:bodyPr>
          <a:lstStyle/>
          <a:p>
            <a:pPr eaLnBrk="1" hangingPunct="1">
              <a:lnSpc>
                <a:spcPct val="90000"/>
              </a:lnSpc>
            </a:pPr>
            <a:r>
              <a:rPr lang="fr-FR" altLang="fr-FR" sz="2400" b="1" dirty="0">
                <a:solidFill>
                  <a:srgbClr val="FF6600"/>
                </a:solidFill>
                <a:cs typeface="Times New Roman" charset="0"/>
              </a:rPr>
              <a:t>Entérovirus</a:t>
            </a:r>
            <a:r>
              <a:rPr lang="fr-FR" altLang="fr-FR" sz="2400" b="1" dirty="0">
                <a:solidFill>
                  <a:srgbClr val="FF6600"/>
                </a:solidFill>
              </a:rPr>
              <a:t> </a:t>
            </a:r>
            <a:endParaRPr lang="fr-FR" altLang="fr-FR" sz="2400" b="1" dirty="0"/>
          </a:p>
          <a:p>
            <a:pPr lvl="1" eaLnBrk="1" hangingPunct="1">
              <a:lnSpc>
                <a:spcPct val="90000"/>
              </a:lnSpc>
            </a:pPr>
            <a:r>
              <a:rPr lang="fr-FR" altLang="fr-FR" sz="2400" dirty="0"/>
              <a:t>pédiatrie, adulte jeune</a:t>
            </a:r>
          </a:p>
          <a:p>
            <a:pPr lvl="1" eaLnBrk="1" hangingPunct="1">
              <a:lnSpc>
                <a:spcPct val="90000"/>
              </a:lnSpc>
            </a:pPr>
            <a:r>
              <a:rPr lang="fr-FR" altLang="fr-FR" sz="2400" dirty="0"/>
              <a:t>épidémie dans une collectivité,</a:t>
            </a:r>
          </a:p>
          <a:p>
            <a:pPr lvl="1" eaLnBrk="1" hangingPunct="1">
              <a:lnSpc>
                <a:spcPct val="90000"/>
              </a:lnSpc>
            </a:pPr>
            <a:r>
              <a:rPr lang="fr-FR" altLang="fr-FR" sz="2400" dirty="0"/>
              <a:t>survenue en période estivale</a:t>
            </a:r>
          </a:p>
          <a:p>
            <a:pPr>
              <a:lnSpc>
                <a:spcPct val="90000"/>
              </a:lnSpc>
            </a:pPr>
            <a:r>
              <a:rPr lang="fr-FR" altLang="fr-FR" sz="2400" b="1" dirty="0" err="1">
                <a:solidFill>
                  <a:srgbClr val="FF6600"/>
                </a:solidFill>
                <a:cs typeface="Times New Roman" charset="0"/>
              </a:rPr>
              <a:t>Parechovirus</a:t>
            </a:r>
            <a:r>
              <a:rPr lang="fr-FR" altLang="fr-FR" sz="2400" b="1" dirty="0">
                <a:solidFill>
                  <a:srgbClr val="FF6600"/>
                </a:solidFill>
                <a:cs typeface="Times New Roman" charset="0"/>
              </a:rPr>
              <a:t> : </a:t>
            </a:r>
            <a:r>
              <a:rPr lang="fr-FR" altLang="fr-FR" sz="2400" dirty="0"/>
              <a:t>Moins de 2 mois + sepsis</a:t>
            </a:r>
          </a:p>
          <a:p>
            <a:pPr eaLnBrk="1" hangingPunct="1">
              <a:lnSpc>
                <a:spcPct val="90000"/>
              </a:lnSpc>
            </a:pPr>
            <a:r>
              <a:rPr lang="fr-FR" altLang="fr-FR" sz="2400" b="1" dirty="0"/>
              <a:t>VZV : </a:t>
            </a:r>
            <a:r>
              <a:rPr lang="fr-FR" altLang="fr-FR" sz="2400" dirty="0"/>
              <a:t>éruption vésiculeuse, Zona</a:t>
            </a:r>
          </a:p>
          <a:p>
            <a:pPr eaLnBrk="1" hangingPunct="1">
              <a:lnSpc>
                <a:spcPct val="90000"/>
              </a:lnSpc>
            </a:pPr>
            <a:r>
              <a:rPr lang="fr-FR" altLang="fr-FR" sz="2400" b="1" dirty="0"/>
              <a:t>HSV-2 : </a:t>
            </a:r>
            <a:r>
              <a:rPr lang="fr-FR" altLang="fr-FR" sz="2400" dirty="0"/>
              <a:t>Primo-infection (MST)</a:t>
            </a:r>
          </a:p>
          <a:p>
            <a:pPr eaLnBrk="1" hangingPunct="1">
              <a:lnSpc>
                <a:spcPct val="90000"/>
              </a:lnSpc>
            </a:pPr>
            <a:r>
              <a:rPr lang="fr-FR" altLang="fr-FR" sz="2400" b="1" dirty="0"/>
              <a:t>HIV : </a:t>
            </a:r>
            <a:r>
              <a:rPr lang="fr-FR" altLang="fr-FR" sz="2400" dirty="0"/>
              <a:t>Primo-infection (MST)</a:t>
            </a:r>
          </a:p>
          <a:p>
            <a:pPr eaLnBrk="1" hangingPunct="1">
              <a:lnSpc>
                <a:spcPct val="90000"/>
              </a:lnSpc>
            </a:pPr>
            <a:r>
              <a:rPr lang="fr-FR" altLang="fr-FR" sz="2400" b="1" dirty="0">
                <a:solidFill>
                  <a:srgbClr val="FF6600"/>
                </a:solidFill>
                <a:cs typeface="Times New Roman" charset="0"/>
              </a:rPr>
              <a:t>Oreillons : </a:t>
            </a:r>
            <a:r>
              <a:rPr lang="fr-FR" altLang="fr-FR" sz="2400" dirty="0"/>
              <a:t>Primo-infection</a:t>
            </a:r>
            <a:r>
              <a:rPr lang="fr-FR" altLang="fr-FR" sz="2400" b="1" dirty="0">
                <a:solidFill>
                  <a:srgbClr val="FF6600"/>
                </a:solidFill>
                <a:cs typeface="Times New Roman" charset="0"/>
              </a:rPr>
              <a:t> </a:t>
            </a:r>
            <a:r>
              <a:rPr lang="fr-FR" altLang="fr-FR" sz="2400" dirty="0"/>
              <a:t>(Non vacciné, épidémie)</a:t>
            </a:r>
          </a:p>
          <a:p>
            <a:pPr eaLnBrk="1" hangingPunct="1">
              <a:lnSpc>
                <a:spcPct val="90000"/>
              </a:lnSpc>
            </a:pPr>
            <a:endParaRPr lang="fr-FR" altLang="fr-FR" sz="2400" dirty="0"/>
          </a:p>
          <a:p>
            <a:pPr eaLnBrk="1" hangingPunct="1">
              <a:lnSpc>
                <a:spcPct val="90000"/>
              </a:lnSpc>
            </a:pPr>
            <a:r>
              <a:rPr lang="fr-FR" altLang="fr-FR" sz="2400" dirty="0"/>
              <a:t>Arbovirus (2 ou 3</a:t>
            </a:r>
            <a:r>
              <a:rPr lang="fr-FR" altLang="fr-FR" sz="2400" baseline="30000" dirty="0"/>
              <a:t>e</a:t>
            </a:r>
            <a:r>
              <a:rPr lang="fr-FR" altLang="fr-FR" sz="2400" dirty="0"/>
              <a:t> intention)</a:t>
            </a:r>
          </a:p>
          <a:p>
            <a:pPr lvl="1">
              <a:lnSpc>
                <a:spcPct val="90000"/>
              </a:lnSpc>
            </a:pPr>
            <a:r>
              <a:rPr lang="fr-FR" altLang="fr-FR" sz="2000" dirty="0"/>
              <a:t>Virus West-Nile</a:t>
            </a:r>
          </a:p>
          <a:p>
            <a:pPr lvl="1">
              <a:lnSpc>
                <a:spcPct val="90000"/>
              </a:lnSpc>
            </a:pPr>
            <a:r>
              <a:rPr lang="fr-FR" altLang="fr-FR" sz="2000" dirty="0" err="1"/>
              <a:t>Toscana</a:t>
            </a:r>
            <a:r>
              <a:rPr lang="fr-FR" altLang="fr-FR" sz="2000" dirty="0"/>
              <a:t> Virus</a:t>
            </a:r>
          </a:p>
          <a:p>
            <a:pPr lvl="1">
              <a:lnSpc>
                <a:spcPct val="90000"/>
              </a:lnSpc>
            </a:pPr>
            <a:r>
              <a:rPr lang="fr-FR" altLang="fr-FR" sz="2000" dirty="0" err="1"/>
              <a:t>Tick</a:t>
            </a:r>
            <a:r>
              <a:rPr lang="fr-FR" altLang="fr-FR" sz="2000" dirty="0"/>
              <a:t> Born </a:t>
            </a:r>
            <a:r>
              <a:rPr lang="fr-FR" altLang="fr-FR" sz="2000" dirty="0" err="1"/>
              <a:t>Encephalitis</a:t>
            </a:r>
            <a:endParaRPr lang="fr-FR" altLang="fr-FR" sz="2000" dirty="0"/>
          </a:p>
          <a:p>
            <a:pPr marL="914400" lvl="2" indent="0" eaLnBrk="1" hangingPunct="1">
              <a:lnSpc>
                <a:spcPct val="90000"/>
              </a:lnSpc>
              <a:buFont typeface="Arial" charset="0"/>
              <a:buNone/>
            </a:pPr>
            <a:endParaRPr lang="fr-FR" altLang="fr-FR" b="1" u="sng" dirty="0"/>
          </a:p>
        </p:txBody>
      </p:sp>
      <p:sp>
        <p:nvSpPr>
          <p:cNvPr id="2" name="Flèche vers le bas 1"/>
          <p:cNvSpPr/>
          <p:nvPr/>
        </p:nvSpPr>
        <p:spPr>
          <a:xfrm>
            <a:off x="1187624" y="980728"/>
            <a:ext cx="720080" cy="4680000"/>
          </a:xfrm>
          <a:prstGeom prst="downArrow">
            <a:avLst>
              <a:gd name="adj1" fmla="val 50000"/>
              <a:gd name="adj2" fmla="val 87906"/>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fr-FR" sz="3200" b="1" dirty="0">
                <a:solidFill>
                  <a:schemeClr val="tx1"/>
                </a:solidFill>
              </a:rPr>
              <a:t>Fréquence</a:t>
            </a:r>
          </a:p>
        </p:txBody>
      </p:sp>
      <p:sp>
        <p:nvSpPr>
          <p:cNvPr id="3" name="ZoneTexte 2"/>
          <p:cNvSpPr txBox="1"/>
          <p:nvPr/>
        </p:nvSpPr>
        <p:spPr>
          <a:xfrm>
            <a:off x="1378387" y="908720"/>
            <a:ext cx="389850" cy="584775"/>
          </a:xfrm>
          <a:prstGeom prst="rect">
            <a:avLst/>
          </a:prstGeom>
          <a:noFill/>
        </p:spPr>
        <p:txBody>
          <a:bodyPr wrap="none" rtlCol="0">
            <a:spAutoFit/>
          </a:bodyPr>
          <a:lstStyle/>
          <a:p>
            <a:r>
              <a:rPr lang="fr-FR" sz="3200" b="1" dirty="0"/>
              <a:t>+</a:t>
            </a:r>
          </a:p>
        </p:txBody>
      </p:sp>
      <p:sp>
        <p:nvSpPr>
          <p:cNvPr id="9" name="ZoneTexte 8"/>
          <p:cNvSpPr txBox="1"/>
          <p:nvPr/>
        </p:nvSpPr>
        <p:spPr>
          <a:xfrm>
            <a:off x="1437697" y="4860449"/>
            <a:ext cx="309700" cy="584775"/>
          </a:xfrm>
          <a:prstGeom prst="rect">
            <a:avLst/>
          </a:prstGeom>
          <a:noFill/>
        </p:spPr>
        <p:txBody>
          <a:bodyPr wrap="none" rtlCol="0">
            <a:spAutoFit/>
          </a:bodyPr>
          <a:lstStyle/>
          <a:p>
            <a:r>
              <a:rPr lang="fr-FR" sz="3200" b="1" dirty="0"/>
              <a:t>-</a:t>
            </a:r>
          </a:p>
        </p:txBody>
      </p:sp>
    </p:spTree>
    <p:extLst>
      <p:ext uri="{BB962C8B-B14F-4D97-AF65-F5344CB8AC3E}">
        <p14:creationId xmlns:p14="http://schemas.microsoft.com/office/powerpoint/2010/main" val="361884238"/>
      </p:ext>
    </p:extLst>
  </p:cSld>
  <p:clrMapOvr>
    <a:masterClrMapping/>
  </p:clrMapOvr>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niversit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8905</TotalTime>
  <Words>5823</Words>
  <Application>Microsoft Macintosh PowerPoint</Application>
  <PresentationFormat>Affichage à l'écran (4:3)</PresentationFormat>
  <Paragraphs>1172</Paragraphs>
  <Slides>136</Slides>
  <Notes>50</Notes>
  <HiddenSlides>0</HiddenSlides>
  <MMClips>0</MMClips>
  <ScaleCrop>false</ScaleCrop>
  <HeadingPairs>
    <vt:vector size="8" baseType="variant">
      <vt:variant>
        <vt:lpstr>Polices utilisées</vt:lpstr>
      </vt:variant>
      <vt:variant>
        <vt:i4>9</vt:i4>
      </vt:variant>
      <vt:variant>
        <vt:lpstr>Thème</vt:lpstr>
      </vt:variant>
      <vt:variant>
        <vt:i4>2</vt:i4>
      </vt:variant>
      <vt:variant>
        <vt:lpstr>Serveurs OLE incorporés</vt:lpstr>
      </vt:variant>
      <vt:variant>
        <vt:i4>1</vt:i4>
      </vt:variant>
      <vt:variant>
        <vt:lpstr>Titres des diapositives</vt:lpstr>
      </vt:variant>
      <vt:variant>
        <vt:i4>136</vt:i4>
      </vt:variant>
    </vt:vector>
  </HeadingPairs>
  <TitlesOfParts>
    <vt:vector size="148" baseType="lpstr">
      <vt:lpstr>ＭＳ Ｐゴシック</vt:lpstr>
      <vt:lpstr>Arial</vt:lpstr>
      <vt:lpstr>Calibri</vt:lpstr>
      <vt:lpstr>Century Gothic</vt:lpstr>
      <vt:lpstr>Courier New</vt:lpstr>
      <vt:lpstr>Police système</vt:lpstr>
      <vt:lpstr>Raleway</vt:lpstr>
      <vt:lpstr>Times New Roman</vt:lpstr>
      <vt:lpstr>Wingdings</vt:lpstr>
      <vt:lpstr>Conception personnalisée</vt:lpstr>
      <vt:lpstr>Université</vt:lpstr>
      <vt:lpstr>Image</vt:lpstr>
      <vt:lpstr>Les Infections neuro-méningées</vt:lpstr>
      <vt:lpstr>A la fin de cours je dois être capable de:</vt:lpstr>
      <vt:lpstr>PLAN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Ponction lombaire (PL) </vt:lpstr>
      <vt:lpstr>Ponction lombaire</vt:lpstr>
      <vt:lpstr>Présentation PowerPoint</vt:lpstr>
      <vt:lpstr>Diagnostic différentiel bactérie / virus Conduite à tenir différente selon les résultats du LCR</vt:lpstr>
      <vt:lpstr>Présentation PowerPoint</vt:lpstr>
      <vt:lpstr>Présentation PowerPoint</vt:lpstr>
      <vt:lpstr>Les infections méningées bactériennes</vt:lpstr>
      <vt:lpstr>Etiologies des méningites communautaires</vt:lpstr>
      <vt:lpstr>Physiopathologie : porte d’entrée</vt:lpstr>
      <vt:lpstr>Streptococcus agalactiae</vt:lpstr>
      <vt:lpstr>Streptocoque du groupe B = Streptococcus agalactiae</vt:lpstr>
      <vt:lpstr>Infection néo-natale (1/2)</vt:lpstr>
      <vt:lpstr>Infection néo-natale (2/2)</vt:lpstr>
      <vt:lpstr>Infection de la femme pendant la grossesse</vt:lpstr>
      <vt:lpstr>Diagnostic bactériologique et traitement</vt:lpstr>
      <vt:lpstr>Prévention : détection du portage à streptocoque B</vt:lpstr>
      <vt:lpstr>A RETENIR : Streptococcus agalactiae</vt:lpstr>
      <vt:lpstr>Listeria monocytogenes</vt:lpstr>
      <vt:lpstr>Listeria monocytogenes</vt:lpstr>
      <vt:lpstr>Présentation PowerPoint</vt:lpstr>
      <vt:lpstr>Présentation PowerPoint</vt:lpstr>
      <vt:lpstr>Pouvoir pathogène</vt:lpstr>
      <vt:lpstr>Epidémiologie des listérioses en France</vt:lpstr>
      <vt:lpstr>Diagnostic bactériologique</vt:lpstr>
      <vt:lpstr>Traitement</vt:lpstr>
      <vt:lpstr>Traitement préventif : hygiène</vt:lpstr>
      <vt:lpstr>Pourquoi une déclaration obligatoire ?</vt:lpstr>
      <vt:lpstr>A RETENIR : Listeria monocytogenes</vt:lpstr>
      <vt:lpstr>Escherichia coli K1</vt:lpstr>
      <vt:lpstr>À retenir : E. coli K1</vt:lpstr>
      <vt:lpstr>Haemophilus influenzae</vt:lpstr>
      <vt:lpstr>Haemophilus influenzae : caractéristiques</vt:lpstr>
      <vt:lpstr>Haemophilus influenzae : pouvoir pathogène</vt:lpstr>
      <vt:lpstr>Haemophilus influenzae : Facteurs de pathogénicité</vt:lpstr>
      <vt:lpstr>Haemophilus influenzae : diagnostic bactériologique</vt:lpstr>
      <vt:lpstr>Haemophilus influenzae : diagnostic bactériologique</vt:lpstr>
      <vt:lpstr>Haemophilus influenzae : traitement curatif</vt:lpstr>
      <vt:lpstr>Haemophilus influenzae : Prévention</vt:lpstr>
      <vt:lpstr>A RETENIR : Haemophilus influenzae</vt:lpstr>
      <vt:lpstr>Neisseria meningitidis</vt:lpstr>
      <vt:lpstr>Epidémiologie des infections à N. meningitidis</vt:lpstr>
      <vt:lpstr>Présentation PowerPoint</vt:lpstr>
      <vt:lpstr>Répartition des cas selon l’âge (sPF)</vt:lpstr>
      <vt:lpstr>N. meningitidis : habitat</vt:lpstr>
      <vt:lpstr>Méningite purulente (2/3 des cas)</vt:lpstr>
      <vt:lpstr>Bactériémie - méningococcémie (1/3 des cas) </vt:lpstr>
      <vt:lpstr>Purpura extensif/ecchymotique/nécrotique</vt:lpstr>
      <vt:lpstr>Présentation PowerPoint</vt:lpstr>
      <vt:lpstr>Diagnostic bactériologique : les prélèvements </vt:lpstr>
      <vt:lpstr>Diagnostic au laboratoire</vt:lpstr>
      <vt:lpstr>Présentation PowerPoint</vt:lpstr>
      <vt:lpstr>Traitement curatif et DO</vt:lpstr>
      <vt:lpstr>Présentation PowerPoint</vt:lpstr>
      <vt:lpstr>Traitement préventif – autour d’un cas</vt:lpstr>
      <vt:lpstr>Traitement préventif – autour d’un cas</vt:lpstr>
      <vt:lpstr>Présentation PowerPoint</vt:lpstr>
      <vt:lpstr>NOUVELLES RECOS HAS 2024 Vaccination contre les IIM Entrée en vigueur : 01/01/2025</vt:lpstr>
      <vt:lpstr>A RETENIR : Neisseria meningitidis </vt:lpstr>
      <vt:lpstr>Streptococcus pneumoniae</vt:lpstr>
      <vt:lpstr>Streptococcus pneumoniae</vt:lpstr>
      <vt:lpstr>1. Infections des voies respiratoires</vt:lpstr>
      <vt:lpstr>Infections neuroméningées</vt:lpstr>
      <vt:lpstr>Septicémie</vt:lpstr>
      <vt:lpstr>Prévention : vaccination</vt:lpstr>
      <vt:lpstr>A RETENIR : Streptococcus pneumoniae</vt:lpstr>
      <vt:lpstr>Bilan du diagnostic au laboratoire d’une méningite</vt:lpstr>
      <vt:lpstr>Examen direct = coloration de Gram J0 PL de nouveau-né</vt:lpstr>
      <vt:lpstr>Examen direct : coloration de Gram J0 PL d’enfant</vt:lpstr>
      <vt:lpstr>Examen direct J0 : méningite neurochirurgicale</vt:lpstr>
      <vt:lpstr>Recherche d’ADN bactérien J0</vt:lpstr>
      <vt:lpstr>Recherche d’ADN/ARN viral J0</vt:lpstr>
      <vt:lpstr>PCR syndromique J0</vt:lpstr>
      <vt:lpstr>PCR syndromique J0</vt:lpstr>
      <vt:lpstr>PCR syndromique J0</vt:lpstr>
      <vt:lpstr>PCR syndromique J0</vt:lpstr>
      <vt:lpstr>PCR syndromique J0</vt:lpstr>
      <vt:lpstr>Culture et antibiogramme J1-J2</vt:lpstr>
      <vt:lpstr>Orientation thérapeutique</vt:lpstr>
      <vt:lpstr>Corticothérapie ????</vt:lpstr>
      <vt:lpstr>Indication de la corticothérapie </vt:lpstr>
      <vt:lpstr>PL de contrôle ????</vt:lpstr>
      <vt:lpstr>PL de contrôle ???</vt:lpstr>
      <vt:lpstr>Prévention</vt:lpstr>
      <vt:lpstr>Les virus des infections méningées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virus des encéphalites</vt:lpstr>
      <vt:lpstr>Présentation PowerPoint</vt:lpstr>
      <vt:lpstr>Présentation PowerPoint</vt:lpstr>
      <vt:lpstr>Présentation PowerPoint</vt:lpstr>
      <vt:lpstr>Présentation PowerPoint</vt:lpstr>
      <vt:lpstr>A RETENIR / Infections à virus neurotropes</vt:lpstr>
      <vt:lpstr>Présentation PowerPoint</vt:lpstr>
      <vt:lpstr>Cas clinique 1</vt:lpstr>
      <vt:lpstr>Présentation PowerPoint</vt:lpstr>
      <vt:lpstr>Présentation PowerPoint</vt:lpstr>
      <vt:lpstr>Présentation PowerPoint</vt:lpstr>
      <vt:lpstr>Présentation PowerPoint</vt:lpstr>
      <vt:lpstr>Présentation PowerPoint</vt:lpstr>
      <vt:lpstr>Présentation PowerPoint</vt:lpstr>
      <vt:lpstr>Cas clinique 2</vt:lpstr>
      <vt:lpstr>Présentation PowerPoint</vt:lpstr>
      <vt:lpstr>Présentation PowerPoint</vt:lpstr>
      <vt:lpstr>Présentation PowerPoint</vt:lpstr>
      <vt:lpstr>Présentation PowerPoint</vt:lpstr>
      <vt:lpstr>Présentation PowerPoint</vt:lpstr>
      <vt:lpstr>Présentation PowerPoint</vt:lpstr>
      <vt:lpstr>MOTS EN ANGLAIS</vt:lpstr>
      <vt:lpstr>Présentation PowerPoint</vt:lpstr>
      <vt:lpstr>Présentation PowerPoint</vt:lpstr>
      <vt:lpstr>Présentation PowerPoint</vt:lpstr>
      <vt:lpstr>Des questions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 de la présentation</dc:title>
  <dc:creator>BILLAUD MONIQUE</dc:creator>
  <cp:lastModifiedBy>Anne Tristan</cp:lastModifiedBy>
  <cp:revision>780</cp:revision>
  <cp:lastPrinted>2025-09-19T08:40:58Z</cp:lastPrinted>
  <dcterms:created xsi:type="dcterms:W3CDTF">2013-02-11T13:43:34Z</dcterms:created>
  <dcterms:modified xsi:type="dcterms:W3CDTF">2025-09-19T15:03:33Z</dcterms:modified>
</cp:coreProperties>
</file>