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69" r:id="rId2"/>
    <p:sldId id="270" r:id="rId3"/>
    <p:sldId id="493" r:id="rId4"/>
    <p:sldId id="272" r:id="rId5"/>
    <p:sldId id="497" r:id="rId6"/>
    <p:sldId id="345" r:id="rId7"/>
    <p:sldId id="346" r:id="rId8"/>
    <p:sldId id="390" r:id="rId9"/>
    <p:sldId id="496" r:id="rId10"/>
    <p:sldId id="371" r:id="rId11"/>
    <p:sldId id="344" r:id="rId12"/>
    <p:sldId id="419" r:id="rId13"/>
    <p:sldId id="348" r:id="rId14"/>
    <p:sldId id="388" r:id="rId15"/>
    <p:sldId id="349" r:id="rId16"/>
    <p:sldId id="394" r:id="rId17"/>
    <p:sldId id="421" r:id="rId18"/>
    <p:sldId id="402" r:id="rId19"/>
    <p:sldId id="461" r:id="rId20"/>
    <p:sldId id="462" r:id="rId21"/>
    <p:sldId id="499" r:id="rId22"/>
    <p:sldId id="500" r:id="rId23"/>
    <p:sldId id="463" r:id="rId24"/>
    <p:sldId id="464" r:id="rId25"/>
    <p:sldId id="466" r:id="rId26"/>
    <p:sldId id="395" r:id="rId27"/>
    <p:sldId id="397" r:id="rId28"/>
    <p:sldId id="401" r:id="rId29"/>
    <p:sldId id="467" r:id="rId30"/>
    <p:sldId id="398" r:id="rId31"/>
    <p:sldId id="492" r:id="rId32"/>
    <p:sldId id="491" r:id="rId33"/>
    <p:sldId id="465" r:id="rId34"/>
    <p:sldId id="498" r:id="rId35"/>
    <p:sldId id="403" r:id="rId36"/>
    <p:sldId id="351" r:id="rId37"/>
    <p:sldId id="468" r:id="rId38"/>
    <p:sldId id="352" r:id="rId39"/>
    <p:sldId id="356" r:id="rId40"/>
    <p:sldId id="357" r:id="rId41"/>
    <p:sldId id="358" r:id="rId42"/>
    <p:sldId id="450" r:id="rId43"/>
    <p:sldId id="360" r:id="rId44"/>
    <p:sldId id="501" r:id="rId45"/>
    <p:sldId id="452" r:id="rId46"/>
    <p:sldId id="361" r:id="rId47"/>
    <p:sldId id="470" r:id="rId48"/>
    <p:sldId id="363" r:id="rId49"/>
    <p:sldId id="362" r:id="rId50"/>
    <p:sldId id="460" r:id="rId51"/>
    <p:sldId id="503" r:id="rId52"/>
    <p:sldId id="365" r:id="rId53"/>
    <p:sldId id="502" r:id="rId54"/>
    <p:sldId id="367" r:id="rId55"/>
    <p:sldId id="368" r:id="rId56"/>
    <p:sldId id="423" r:id="rId57"/>
    <p:sldId id="472" r:id="rId58"/>
    <p:sldId id="328" r:id="rId59"/>
    <p:sldId id="372" r:id="rId60"/>
    <p:sldId id="453" r:id="rId61"/>
    <p:sldId id="330" r:id="rId62"/>
    <p:sldId id="425" r:id="rId63"/>
    <p:sldId id="426" r:id="rId64"/>
    <p:sldId id="427" r:id="rId65"/>
    <p:sldId id="428" r:id="rId66"/>
    <p:sldId id="430" r:id="rId67"/>
    <p:sldId id="404" r:id="rId68"/>
    <p:sldId id="405" r:id="rId69"/>
    <p:sldId id="406" r:id="rId70"/>
    <p:sldId id="408" r:id="rId71"/>
    <p:sldId id="431" r:id="rId72"/>
    <p:sldId id="473" r:id="rId73"/>
    <p:sldId id="432" r:id="rId74"/>
    <p:sldId id="474" r:id="rId75"/>
    <p:sldId id="475" r:id="rId76"/>
    <p:sldId id="454" r:id="rId77"/>
    <p:sldId id="437" r:id="rId78"/>
    <p:sldId id="438" r:id="rId79"/>
    <p:sldId id="439" r:id="rId80"/>
    <p:sldId id="440" r:id="rId81"/>
    <p:sldId id="441" r:id="rId82"/>
    <p:sldId id="374" r:id="rId83"/>
    <p:sldId id="455" r:id="rId84"/>
    <p:sldId id="378" r:id="rId85"/>
    <p:sldId id="456" r:id="rId86"/>
    <p:sldId id="415" r:id="rId87"/>
    <p:sldId id="457" r:id="rId88"/>
    <p:sldId id="413" r:id="rId89"/>
    <p:sldId id="458" r:id="rId90"/>
    <p:sldId id="416" r:id="rId91"/>
    <p:sldId id="380" r:id="rId92"/>
    <p:sldId id="494" r:id="rId93"/>
    <p:sldId id="381" r:id="rId94"/>
    <p:sldId id="400" r:id="rId95"/>
    <p:sldId id="382" r:id="rId96"/>
    <p:sldId id="446" r:id="rId97"/>
    <p:sldId id="383" r:id="rId98"/>
    <p:sldId id="385" r:id="rId99"/>
    <p:sldId id="447" r:id="rId100"/>
    <p:sldId id="384" r:id="rId101"/>
    <p:sldId id="459" r:id="rId102"/>
    <p:sldId id="448" r:id="rId103"/>
    <p:sldId id="386" r:id="rId104"/>
    <p:sldId id="505" r:id="rId105"/>
    <p:sldId id="506" r:id="rId106"/>
    <p:sldId id="445" r:id="rId107"/>
    <p:sldId id="420" r:id="rId108"/>
    <p:sldId id="476" r:id="rId109"/>
    <p:sldId id="422" r:id="rId110"/>
    <p:sldId id="477" r:id="rId111"/>
    <p:sldId id="424" r:id="rId112"/>
    <p:sldId id="478" r:id="rId113"/>
    <p:sldId id="479" r:id="rId114"/>
    <p:sldId id="480" r:id="rId115"/>
    <p:sldId id="481" r:id="rId116"/>
    <p:sldId id="429" r:id="rId117"/>
    <p:sldId id="482" r:id="rId118"/>
    <p:sldId id="483" r:id="rId119"/>
    <p:sldId id="484" r:id="rId120"/>
    <p:sldId id="485" r:id="rId121"/>
    <p:sldId id="433" r:id="rId122"/>
    <p:sldId id="434" r:id="rId123"/>
    <p:sldId id="435" r:id="rId124"/>
    <p:sldId id="436" r:id="rId125"/>
    <p:sldId id="486" r:id="rId126"/>
    <p:sldId id="487" r:id="rId127"/>
    <p:sldId id="488" r:id="rId128"/>
    <p:sldId id="489" r:id="rId129"/>
    <p:sldId id="399" r:id="rId1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9"/>
    <p:restoredTop sz="94930" autoAdjust="0"/>
  </p:normalViewPr>
  <p:slideViewPr>
    <p:cSldViewPr snapToGrid="0" snapToObjects="1">
      <p:cViewPr varScale="1">
        <p:scale>
          <a:sx n="117" d="100"/>
          <a:sy n="117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BC771-275D-4A5B-A37A-273997EA715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C09D6D-5B63-4492-9836-77C0EE922CE6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fr-FR" sz="1400" b="1"/>
            <a:t>Pénicillines</a:t>
          </a:r>
        </a:p>
      </dgm:t>
    </dgm:pt>
    <dgm:pt modelId="{73EB63A4-102D-4DA0-8546-CA960689B7AF}" type="parTrans" cxnId="{643582A4-4905-4C27-9EE8-DE45538F8A22}">
      <dgm:prSet custT="1"/>
      <dgm:spPr/>
      <dgm:t>
        <a:bodyPr/>
        <a:lstStyle/>
        <a:p>
          <a:endParaRPr lang="fr-FR" sz="1050"/>
        </a:p>
      </dgm:t>
    </dgm:pt>
    <dgm:pt modelId="{16001209-6C3B-4B4A-9F89-3FBDB2528056}" type="sibTrans" cxnId="{643582A4-4905-4C27-9EE8-DE45538F8A22}">
      <dgm:prSet/>
      <dgm:spPr/>
      <dgm:t>
        <a:bodyPr/>
        <a:lstStyle/>
        <a:p>
          <a:endParaRPr lang="fr-FR"/>
        </a:p>
      </dgm:t>
    </dgm:pt>
    <dgm:pt modelId="{2E210205-B67D-4699-88BA-6F9DA1FBC15E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Péni G/A</a:t>
          </a:r>
        </a:p>
        <a:p>
          <a:r>
            <a:rPr lang="fr-FR" sz="1200" dirty="0"/>
            <a:t>(amoxicilline)</a:t>
          </a:r>
        </a:p>
      </dgm:t>
    </dgm:pt>
    <dgm:pt modelId="{60BD5120-D98A-4F37-9923-57B2222CD2D8}" type="parTrans" cxnId="{2C16EE9B-5A74-4FA3-B88D-B21CF34234A6}">
      <dgm:prSet custT="1"/>
      <dgm:spPr/>
      <dgm:t>
        <a:bodyPr/>
        <a:lstStyle/>
        <a:p>
          <a:endParaRPr lang="fr-FR" sz="800"/>
        </a:p>
      </dgm:t>
    </dgm:pt>
    <dgm:pt modelId="{B3201CA9-58F9-488D-8164-1580AEF7A848}" type="sibTrans" cxnId="{2C16EE9B-5A74-4FA3-B88D-B21CF34234A6}">
      <dgm:prSet/>
      <dgm:spPr/>
      <dgm:t>
        <a:bodyPr/>
        <a:lstStyle/>
        <a:p>
          <a:endParaRPr lang="fr-FR"/>
        </a:p>
      </dgm:t>
    </dgm:pt>
    <dgm:pt modelId="{A323BBFE-403A-41E4-BA33-6158745D4CC2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Péni M</a:t>
          </a:r>
        </a:p>
        <a:p>
          <a:r>
            <a:rPr lang="fr-FR" sz="1200" dirty="0"/>
            <a:t>(oxacilline)</a:t>
          </a:r>
        </a:p>
      </dgm:t>
    </dgm:pt>
    <dgm:pt modelId="{5FE266B0-A689-49A4-B3C7-2D471EBC1743}" type="parTrans" cxnId="{F1928A0B-0DFD-4BCC-82A0-43342823BBDC}">
      <dgm:prSet custT="1"/>
      <dgm:spPr/>
      <dgm:t>
        <a:bodyPr/>
        <a:lstStyle/>
        <a:p>
          <a:endParaRPr lang="fr-FR" sz="800"/>
        </a:p>
      </dgm:t>
    </dgm:pt>
    <dgm:pt modelId="{BCDA87AC-CF08-4062-AA70-2E73377AABC1}" type="sibTrans" cxnId="{F1928A0B-0DFD-4BCC-82A0-43342823BBDC}">
      <dgm:prSet/>
      <dgm:spPr/>
      <dgm:t>
        <a:bodyPr/>
        <a:lstStyle/>
        <a:p>
          <a:endParaRPr lang="fr-FR"/>
        </a:p>
      </dgm:t>
    </dgm:pt>
    <dgm:pt modelId="{9243983B-923E-4E4B-9DFD-0502155D88A9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fr-FR" sz="1400" b="1" dirty="0"/>
            <a:t>Céphalosporines</a:t>
          </a:r>
        </a:p>
      </dgm:t>
    </dgm:pt>
    <dgm:pt modelId="{157404DA-F6A1-42A1-A67E-9274B4617EA2}" type="parTrans" cxnId="{C3468E3D-A687-4956-9C94-0F3153DEB368}">
      <dgm:prSet custT="1"/>
      <dgm:spPr/>
      <dgm:t>
        <a:bodyPr/>
        <a:lstStyle/>
        <a:p>
          <a:endParaRPr lang="fr-FR" sz="800"/>
        </a:p>
      </dgm:t>
    </dgm:pt>
    <dgm:pt modelId="{E35BF870-5D3E-400D-B61D-C9A5A5E1DC58}" type="sibTrans" cxnId="{C3468E3D-A687-4956-9C94-0F3153DEB368}">
      <dgm:prSet/>
      <dgm:spPr/>
      <dgm:t>
        <a:bodyPr/>
        <a:lstStyle/>
        <a:p>
          <a:endParaRPr lang="fr-FR"/>
        </a:p>
      </dgm:t>
    </dgm:pt>
    <dgm:pt modelId="{08A17726-B1FA-4130-9060-0BD55B6060EF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/>
            <a:t>C1G</a:t>
          </a:r>
        </a:p>
      </dgm:t>
    </dgm:pt>
    <dgm:pt modelId="{6C2EB405-F595-4ED3-869B-BCA0814B12BB}" type="parTrans" cxnId="{942285A8-B09F-4A2E-97DA-A9BF29520C14}">
      <dgm:prSet custT="1"/>
      <dgm:spPr/>
      <dgm:t>
        <a:bodyPr/>
        <a:lstStyle/>
        <a:p>
          <a:endParaRPr lang="fr-FR" sz="800"/>
        </a:p>
      </dgm:t>
    </dgm:pt>
    <dgm:pt modelId="{DF23108F-55EA-47E0-8086-C6392BBF4E82}" type="sibTrans" cxnId="{942285A8-B09F-4A2E-97DA-A9BF29520C14}">
      <dgm:prSet/>
      <dgm:spPr/>
      <dgm:t>
        <a:bodyPr/>
        <a:lstStyle/>
        <a:p>
          <a:endParaRPr lang="fr-FR"/>
        </a:p>
      </dgm:t>
    </dgm:pt>
    <dgm:pt modelId="{74C7F8DA-66DF-446E-BF9E-59B1B26B9BD2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l-GR" sz="1200"/>
            <a:t>β</a:t>
          </a:r>
          <a:r>
            <a:rPr lang="fr-FR" sz="1200"/>
            <a:t>-lactamines</a:t>
          </a:r>
        </a:p>
      </dgm:t>
    </dgm:pt>
    <dgm:pt modelId="{EE0E60E2-AC11-441B-90A2-9ADCB3C46465}" type="sibTrans" cxnId="{A01FAB3B-570C-42F8-8E89-E6D7361773C3}">
      <dgm:prSet/>
      <dgm:spPr/>
      <dgm:t>
        <a:bodyPr/>
        <a:lstStyle/>
        <a:p>
          <a:endParaRPr lang="fr-FR"/>
        </a:p>
      </dgm:t>
    </dgm:pt>
    <dgm:pt modelId="{A77729FC-D9A8-4454-8B75-EA77C1FC8B09}" type="parTrans" cxnId="{A01FAB3B-570C-42F8-8E89-E6D7361773C3}">
      <dgm:prSet/>
      <dgm:spPr/>
      <dgm:t>
        <a:bodyPr/>
        <a:lstStyle/>
        <a:p>
          <a:endParaRPr lang="fr-FR"/>
        </a:p>
      </dgm:t>
    </dgm:pt>
    <dgm:pt modelId="{D7B4D6A9-7102-4098-B395-E37CA5854321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fr-FR" sz="1400" b="1" dirty="0"/>
            <a:t>Carbapénèmes </a:t>
          </a:r>
        </a:p>
      </dgm:t>
    </dgm:pt>
    <dgm:pt modelId="{9373A672-DFD4-4037-9761-9EFBB61F299B}" type="parTrans" cxnId="{CC51DE73-730A-4DDF-9AA6-1FBB3A3C7581}">
      <dgm:prSet custT="1"/>
      <dgm:spPr/>
      <dgm:t>
        <a:bodyPr/>
        <a:lstStyle/>
        <a:p>
          <a:endParaRPr lang="fr-FR" sz="1050"/>
        </a:p>
      </dgm:t>
    </dgm:pt>
    <dgm:pt modelId="{4CDF9351-FDE4-42C8-89B1-F9004DF8387B}" type="sibTrans" cxnId="{CC51DE73-730A-4DDF-9AA6-1FBB3A3C7581}">
      <dgm:prSet/>
      <dgm:spPr/>
      <dgm:t>
        <a:bodyPr/>
        <a:lstStyle/>
        <a:p>
          <a:endParaRPr lang="fr-FR"/>
        </a:p>
      </dgm:t>
    </dgm:pt>
    <dgm:pt modelId="{81285245-E080-4C88-BCBF-DB82392C339B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 err="1"/>
            <a:t>Carboxy</a:t>
          </a:r>
          <a:r>
            <a:rPr lang="fr-FR" sz="1200" dirty="0"/>
            <a:t>- (</a:t>
          </a:r>
          <a:r>
            <a:rPr lang="fr-FR" sz="1200" dirty="0" err="1"/>
            <a:t>ticarcilline</a:t>
          </a:r>
          <a:r>
            <a:rPr lang="fr-FR" sz="1200" dirty="0"/>
            <a:t>, </a:t>
          </a:r>
          <a:r>
            <a:rPr lang="fr-FR" sz="1200" dirty="0" err="1"/>
            <a:t>témocilline</a:t>
          </a:r>
          <a:r>
            <a:rPr lang="fr-FR" sz="1200" dirty="0"/>
            <a:t>)               </a:t>
          </a:r>
          <a:r>
            <a:rPr lang="fr-FR" sz="1200" dirty="0" err="1"/>
            <a:t>Uréido</a:t>
          </a:r>
          <a:r>
            <a:rPr lang="fr-FR" sz="1200" dirty="0"/>
            <a:t>-pénicillines (</a:t>
          </a:r>
          <a:r>
            <a:rPr lang="fr-FR" sz="1200" dirty="0" err="1"/>
            <a:t>pipéracilline</a:t>
          </a:r>
          <a:r>
            <a:rPr lang="fr-FR" sz="1200" dirty="0"/>
            <a:t>)</a:t>
          </a:r>
        </a:p>
      </dgm:t>
    </dgm:pt>
    <dgm:pt modelId="{0DAF27B9-B303-438B-83FF-0638BDBD719E}" type="parTrans" cxnId="{BC23D736-8C0F-4732-904B-89E5D06F5390}">
      <dgm:prSet custT="1"/>
      <dgm:spPr/>
      <dgm:t>
        <a:bodyPr/>
        <a:lstStyle/>
        <a:p>
          <a:endParaRPr lang="fr-FR" sz="800"/>
        </a:p>
      </dgm:t>
    </dgm:pt>
    <dgm:pt modelId="{8F7C0B98-2397-4BAF-A93C-7EE36DE10337}" type="sibTrans" cxnId="{BC23D736-8C0F-4732-904B-89E5D06F5390}">
      <dgm:prSet/>
      <dgm:spPr/>
      <dgm:t>
        <a:bodyPr/>
        <a:lstStyle/>
        <a:p>
          <a:endParaRPr lang="fr-FR"/>
        </a:p>
      </dgm:t>
    </dgm:pt>
    <dgm:pt modelId="{5B8674CF-145E-4A82-9F27-31153ACB3148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C2G</a:t>
          </a:r>
        </a:p>
      </dgm:t>
    </dgm:pt>
    <dgm:pt modelId="{DBA13A03-9628-4877-A7F2-E360A50C05EC}" type="parTrans" cxnId="{1DE0ED5E-C503-4751-9046-6B88E9B3D321}">
      <dgm:prSet custT="1"/>
      <dgm:spPr/>
      <dgm:t>
        <a:bodyPr/>
        <a:lstStyle/>
        <a:p>
          <a:endParaRPr lang="fr-FR" sz="800"/>
        </a:p>
      </dgm:t>
    </dgm:pt>
    <dgm:pt modelId="{6AC35E17-878B-4160-8899-E101B462F999}" type="sibTrans" cxnId="{1DE0ED5E-C503-4751-9046-6B88E9B3D321}">
      <dgm:prSet/>
      <dgm:spPr/>
      <dgm:t>
        <a:bodyPr/>
        <a:lstStyle/>
        <a:p>
          <a:endParaRPr lang="fr-FR"/>
        </a:p>
      </dgm:t>
    </dgm:pt>
    <dgm:pt modelId="{BDEC01C8-6AC4-48E9-B801-B7D63D3B9450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16000">
              <a:schemeClr val="accent2">
                <a:tint val="50000"/>
                <a:satMod val="300000"/>
              </a:schemeClr>
            </a:gs>
            <a:gs pos="58000">
              <a:schemeClr val="tx2">
                <a:lumMod val="40000"/>
                <a:lumOff val="60000"/>
              </a:schemeClr>
            </a:gs>
            <a:gs pos="99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fr-FR" sz="1200" dirty="0"/>
            <a:t>C3G (</a:t>
          </a:r>
          <a:r>
            <a:rPr lang="fr-FR" sz="1200" dirty="0" err="1"/>
            <a:t>céfotaxime</a:t>
          </a:r>
          <a:r>
            <a:rPr lang="fr-FR" sz="1200" dirty="0"/>
            <a:t>, ceftriaxone)</a:t>
          </a:r>
        </a:p>
      </dgm:t>
    </dgm:pt>
    <dgm:pt modelId="{111D8416-C721-49EE-B18E-9FA24CF406EA}" type="parTrans" cxnId="{71F4CF9E-D496-4CF9-A812-74C23260F6AA}">
      <dgm:prSet custT="1"/>
      <dgm:spPr/>
      <dgm:t>
        <a:bodyPr/>
        <a:lstStyle/>
        <a:p>
          <a:endParaRPr lang="fr-FR" sz="800"/>
        </a:p>
      </dgm:t>
    </dgm:pt>
    <dgm:pt modelId="{1D16C1EE-5386-4005-BE0E-50368196842D}" type="sibTrans" cxnId="{71F4CF9E-D496-4CF9-A812-74C23260F6AA}">
      <dgm:prSet/>
      <dgm:spPr/>
      <dgm:t>
        <a:bodyPr/>
        <a:lstStyle/>
        <a:p>
          <a:endParaRPr lang="fr-FR"/>
        </a:p>
      </dgm:t>
    </dgm:pt>
    <dgm:pt modelId="{888D632B-9D46-4871-A9AF-0B69CD564A17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fr-FR" sz="1200" dirty="0"/>
        </a:p>
        <a:p>
          <a:r>
            <a:rPr lang="fr-FR" sz="1200" dirty="0"/>
            <a:t>Syphilis</a:t>
          </a:r>
        </a:p>
        <a:p>
          <a:r>
            <a:rPr lang="fr-FR" sz="1200" dirty="0"/>
            <a:t>Streptocoques</a:t>
          </a:r>
        </a:p>
        <a:p>
          <a:endParaRPr lang="fr-FR" sz="1200" dirty="0"/>
        </a:p>
      </dgm:t>
    </dgm:pt>
    <dgm:pt modelId="{7822B7D8-F467-4C37-ADAF-28A77CA6DFE9}" type="parTrans" cxnId="{5DD17EC9-23B8-4C08-9AD1-6ACD754A7764}">
      <dgm:prSet custT="1"/>
      <dgm:spPr/>
      <dgm:t>
        <a:bodyPr/>
        <a:lstStyle/>
        <a:p>
          <a:endParaRPr lang="fr-FR" sz="800"/>
        </a:p>
      </dgm:t>
    </dgm:pt>
    <dgm:pt modelId="{9AC4D7A2-D290-4C14-9C62-912C1DDC15D3}" type="sibTrans" cxnId="{5DD17EC9-23B8-4C08-9AD1-6ACD754A7764}">
      <dgm:prSet/>
      <dgm:spPr/>
      <dgm:t>
        <a:bodyPr/>
        <a:lstStyle/>
        <a:p>
          <a:endParaRPr lang="fr-FR"/>
        </a:p>
      </dgm:t>
    </dgm:pt>
    <dgm:pt modelId="{F23AF2D3-0D82-410D-9386-1DBED0B467C0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Staphylocoques</a:t>
          </a:r>
        </a:p>
      </dgm:t>
    </dgm:pt>
    <dgm:pt modelId="{62A051AC-CABE-4FAC-B259-3CE0A679ABD2}" type="parTrans" cxnId="{E7644979-E7CD-4AF7-85B7-B87F6977A444}">
      <dgm:prSet custT="1"/>
      <dgm:spPr/>
      <dgm:t>
        <a:bodyPr/>
        <a:lstStyle/>
        <a:p>
          <a:endParaRPr lang="fr-FR" sz="800"/>
        </a:p>
      </dgm:t>
    </dgm:pt>
    <dgm:pt modelId="{AD0C0191-C5CE-463C-851E-32E9785B6171}" type="sibTrans" cxnId="{E7644979-E7CD-4AF7-85B7-B87F6977A444}">
      <dgm:prSet/>
      <dgm:spPr/>
      <dgm:t>
        <a:bodyPr/>
        <a:lstStyle/>
        <a:p>
          <a:endParaRPr lang="fr-FR"/>
        </a:p>
      </dgm:t>
    </dgm:pt>
    <dgm:pt modelId="{C1DBB81E-8A19-4BBF-8E53-8761EB83A0A7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/>
            <a:t>BGN</a:t>
          </a:r>
        </a:p>
      </dgm:t>
    </dgm:pt>
    <dgm:pt modelId="{DC64FD86-5ADC-48FD-BE20-C40DFABB3582}" type="parTrans" cxnId="{1D650241-D881-41BF-BF80-540AD01D3753}">
      <dgm:prSet custT="1"/>
      <dgm:spPr/>
      <dgm:t>
        <a:bodyPr/>
        <a:lstStyle/>
        <a:p>
          <a:endParaRPr lang="fr-FR" sz="800"/>
        </a:p>
      </dgm:t>
    </dgm:pt>
    <dgm:pt modelId="{4EBF3F88-6272-4A54-8A0C-187C9CE73181}" type="sibTrans" cxnId="{1D650241-D881-41BF-BF80-540AD01D3753}">
      <dgm:prSet/>
      <dgm:spPr/>
      <dgm:t>
        <a:bodyPr/>
        <a:lstStyle/>
        <a:p>
          <a:endParaRPr lang="fr-FR"/>
        </a:p>
      </dgm:t>
    </dgm:pt>
    <dgm:pt modelId="{50715042-31DE-45B2-8115-AAD79B37CCC2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/>
            <a:t>Gram +</a:t>
          </a:r>
        </a:p>
      </dgm:t>
    </dgm:pt>
    <dgm:pt modelId="{0ADBCE82-667F-49A4-A856-A87E918099C8}" type="parTrans" cxnId="{6AD32190-E971-498B-A22B-C648EDAD938C}">
      <dgm:prSet custT="1"/>
      <dgm:spPr/>
      <dgm:t>
        <a:bodyPr/>
        <a:lstStyle/>
        <a:p>
          <a:endParaRPr lang="fr-FR" sz="800"/>
        </a:p>
      </dgm:t>
    </dgm:pt>
    <dgm:pt modelId="{6E1ED32A-A3D5-4770-B9B4-1F9A963EA4C4}" type="sibTrans" cxnId="{6AD32190-E971-498B-A22B-C648EDAD938C}">
      <dgm:prSet/>
      <dgm:spPr/>
      <dgm:t>
        <a:bodyPr/>
        <a:lstStyle/>
        <a:p>
          <a:endParaRPr lang="fr-FR"/>
        </a:p>
      </dgm:t>
    </dgm:pt>
    <dgm:pt modelId="{98FAB242-666F-48B3-A7A6-6BB5066697C8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fr-FR" sz="1200" dirty="0"/>
            <a:t>Péni + Inhibiteur de beta-lactamase</a:t>
          </a:r>
        </a:p>
      </dgm:t>
    </dgm:pt>
    <dgm:pt modelId="{9EC00AFF-E532-456D-BF6C-0381546701ED}" type="parTrans" cxnId="{AC515529-E451-44E5-896D-B45CAADC5198}">
      <dgm:prSet custT="1"/>
      <dgm:spPr/>
      <dgm:t>
        <a:bodyPr/>
        <a:lstStyle/>
        <a:p>
          <a:endParaRPr lang="fr-FR" sz="800"/>
        </a:p>
      </dgm:t>
    </dgm:pt>
    <dgm:pt modelId="{EE33E614-FB99-49E3-8306-B438FCD5F837}" type="sibTrans" cxnId="{AC515529-E451-44E5-896D-B45CAADC5198}">
      <dgm:prSet/>
      <dgm:spPr/>
      <dgm:t>
        <a:bodyPr/>
        <a:lstStyle/>
        <a:p>
          <a:endParaRPr lang="fr-FR"/>
        </a:p>
      </dgm:t>
    </dgm:pt>
    <dgm:pt modelId="{52B7773D-75E0-4F28-A105-04D65DDE3F16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Haemophilus, anaérobies, entérobactéries</a:t>
          </a:r>
        </a:p>
      </dgm:t>
    </dgm:pt>
    <dgm:pt modelId="{1E25B32F-93CB-4807-A5E3-DD2476822420}" type="parTrans" cxnId="{63770262-A1E6-4114-B3EB-D8BE9EDB0444}">
      <dgm:prSet custT="1"/>
      <dgm:spPr/>
      <dgm:t>
        <a:bodyPr/>
        <a:lstStyle/>
        <a:p>
          <a:endParaRPr lang="fr-FR" sz="800"/>
        </a:p>
      </dgm:t>
    </dgm:pt>
    <dgm:pt modelId="{049DBB59-B870-4ADB-B8AA-D3C80A696A4C}" type="sibTrans" cxnId="{63770262-A1E6-4114-B3EB-D8BE9EDB0444}">
      <dgm:prSet/>
      <dgm:spPr/>
      <dgm:t>
        <a:bodyPr/>
        <a:lstStyle/>
        <a:p>
          <a:endParaRPr lang="fr-FR"/>
        </a:p>
      </dgm:t>
    </dgm:pt>
    <dgm:pt modelId="{50DEEFB6-C4C6-4E5E-87CC-C24EA5E659B9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/>
            <a:t>Gram +/-</a:t>
          </a:r>
        </a:p>
      </dgm:t>
    </dgm:pt>
    <dgm:pt modelId="{8F350446-DB17-4ED6-9EEA-F93E5316EA2A}" type="parTrans" cxnId="{BE209199-70F7-4EA7-8ED5-2BB475AD3EDA}">
      <dgm:prSet custT="1"/>
      <dgm:spPr/>
      <dgm:t>
        <a:bodyPr/>
        <a:lstStyle/>
        <a:p>
          <a:endParaRPr lang="fr-FR" sz="800"/>
        </a:p>
      </dgm:t>
    </dgm:pt>
    <dgm:pt modelId="{132B6279-0BEC-4031-9220-A02FD0D78161}" type="sibTrans" cxnId="{BE209199-70F7-4EA7-8ED5-2BB475AD3EDA}">
      <dgm:prSet/>
      <dgm:spPr/>
      <dgm:t>
        <a:bodyPr/>
        <a:lstStyle/>
        <a:p>
          <a:endParaRPr lang="fr-FR"/>
        </a:p>
      </dgm:t>
    </dgm:pt>
    <dgm:pt modelId="{9EBEF8A6-8464-49DD-97E4-6CC32047B2B6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Gram – et pneumocoque</a:t>
          </a:r>
        </a:p>
      </dgm:t>
    </dgm:pt>
    <dgm:pt modelId="{F8D600AB-C7A2-4DC6-813F-5B76C0DA7105}" type="parTrans" cxnId="{48F0F772-8F55-4FEA-ABAD-6E7CF359F0B8}">
      <dgm:prSet custT="1"/>
      <dgm:spPr/>
      <dgm:t>
        <a:bodyPr/>
        <a:lstStyle/>
        <a:p>
          <a:endParaRPr lang="fr-FR" sz="800"/>
        </a:p>
      </dgm:t>
    </dgm:pt>
    <dgm:pt modelId="{CFDBB542-40B4-4A67-A241-940FB4419EE8}" type="sibTrans" cxnId="{48F0F772-8F55-4FEA-ABAD-6E7CF359F0B8}">
      <dgm:prSet/>
      <dgm:spPr/>
      <dgm:t>
        <a:bodyPr/>
        <a:lstStyle/>
        <a:p>
          <a:endParaRPr lang="fr-FR"/>
        </a:p>
      </dgm:t>
    </dgm:pt>
    <dgm:pt modelId="{E9793AEF-020F-3342-BCB0-2A4E63875006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C4G (céfépime, </a:t>
          </a:r>
          <a:r>
            <a:rPr lang="fr-FR" sz="1200" dirty="0" err="1"/>
            <a:t>ceftazidime</a:t>
          </a:r>
          <a:r>
            <a:rPr lang="fr-FR" sz="1200" dirty="0"/>
            <a:t>)</a:t>
          </a:r>
        </a:p>
      </dgm:t>
    </dgm:pt>
    <dgm:pt modelId="{B666F969-0075-2844-B9C3-9D9DFF023A65}" type="parTrans" cxnId="{0B742851-CB0F-B945-BE8F-4A96C91B2711}">
      <dgm:prSet/>
      <dgm:spPr/>
      <dgm:t>
        <a:bodyPr/>
        <a:lstStyle/>
        <a:p>
          <a:endParaRPr lang="fr-FR"/>
        </a:p>
      </dgm:t>
    </dgm:pt>
    <dgm:pt modelId="{0ED020BE-61D6-1E42-97D2-B08894F858BA}" type="sibTrans" cxnId="{0B742851-CB0F-B945-BE8F-4A96C91B2711}">
      <dgm:prSet/>
      <dgm:spPr/>
      <dgm:t>
        <a:bodyPr/>
        <a:lstStyle/>
        <a:p>
          <a:endParaRPr lang="fr-FR"/>
        </a:p>
      </dgm:t>
    </dgm:pt>
    <dgm:pt modelId="{1D19C8EF-BA59-2540-B71E-54A02998FEEF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C5G (</a:t>
          </a:r>
          <a:r>
            <a:rPr lang="fr-FR" sz="1200" dirty="0" err="1"/>
            <a:t>ceftaroline</a:t>
          </a:r>
          <a:r>
            <a:rPr lang="fr-FR" sz="1200" dirty="0"/>
            <a:t>, </a:t>
          </a:r>
          <a:r>
            <a:rPr lang="fr-FR" sz="1200" dirty="0" err="1"/>
            <a:t>ceftobiprole</a:t>
          </a:r>
          <a:r>
            <a:rPr lang="fr-FR" sz="1200" dirty="0"/>
            <a:t>)</a:t>
          </a:r>
        </a:p>
      </dgm:t>
    </dgm:pt>
    <dgm:pt modelId="{8BC42B2D-DEF4-CE4A-BD39-9DA55C05D0A7}" type="parTrans" cxnId="{5EB50DED-5A9A-8D4F-A79F-E91E9720ABFB}">
      <dgm:prSet/>
      <dgm:spPr/>
      <dgm:t>
        <a:bodyPr/>
        <a:lstStyle/>
        <a:p>
          <a:endParaRPr lang="fr-FR"/>
        </a:p>
      </dgm:t>
    </dgm:pt>
    <dgm:pt modelId="{3DBBDB46-E2A1-A041-9835-5A9C01BA0560}" type="sibTrans" cxnId="{5EB50DED-5A9A-8D4F-A79F-E91E9720ABFB}">
      <dgm:prSet/>
      <dgm:spPr/>
      <dgm:t>
        <a:bodyPr/>
        <a:lstStyle/>
        <a:p>
          <a:endParaRPr lang="fr-FR"/>
        </a:p>
      </dgm:t>
    </dgm:pt>
    <dgm:pt modelId="{BD33B1B7-2360-9F46-BFED-D8AA68F9F312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fr-FR" sz="1200" dirty="0"/>
            <a:t>Céphalo + inhibiteurs de beta-lactamase</a:t>
          </a:r>
        </a:p>
      </dgm:t>
    </dgm:pt>
    <dgm:pt modelId="{8EAB664C-CD55-4145-AA66-F0856967499F}" type="parTrans" cxnId="{45BEEEAF-DCC2-9C4F-A688-5B51DE74F890}">
      <dgm:prSet/>
      <dgm:spPr/>
      <dgm:t>
        <a:bodyPr/>
        <a:lstStyle/>
        <a:p>
          <a:endParaRPr lang="fr-FR"/>
        </a:p>
      </dgm:t>
    </dgm:pt>
    <dgm:pt modelId="{4FE4912E-3B0C-3346-B6EB-14F66E40DCE7}" type="sibTrans" cxnId="{45BEEEAF-DCC2-9C4F-A688-5B51DE74F890}">
      <dgm:prSet/>
      <dgm:spPr/>
      <dgm:t>
        <a:bodyPr/>
        <a:lstStyle/>
        <a:p>
          <a:endParaRPr lang="fr-FR"/>
        </a:p>
      </dgm:t>
    </dgm:pt>
    <dgm:pt modelId="{68F72035-BA2A-FF41-B39A-AD70FDF59BEB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fr-FR" sz="1200" dirty="0" err="1"/>
            <a:t>Carba</a:t>
          </a:r>
          <a:r>
            <a:rPr lang="fr-FR" sz="1200" dirty="0"/>
            <a:t> + inhibiteurs beta-lactamase </a:t>
          </a:r>
        </a:p>
      </dgm:t>
    </dgm:pt>
    <dgm:pt modelId="{1E87CED5-429C-E94E-888B-EC310BC77C82}" type="parTrans" cxnId="{C257AC14-7455-FC4E-BE21-55BDB33A9866}">
      <dgm:prSet/>
      <dgm:spPr/>
      <dgm:t>
        <a:bodyPr/>
        <a:lstStyle/>
        <a:p>
          <a:endParaRPr lang="fr-FR"/>
        </a:p>
      </dgm:t>
    </dgm:pt>
    <dgm:pt modelId="{877E0465-6080-1340-8A87-3DFF931B09DE}" type="sibTrans" cxnId="{C257AC14-7455-FC4E-BE21-55BDB33A9866}">
      <dgm:prSet/>
      <dgm:spPr/>
      <dgm:t>
        <a:bodyPr/>
        <a:lstStyle/>
        <a:p>
          <a:endParaRPr lang="fr-FR"/>
        </a:p>
      </dgm:t>
    </dgm:pt>
    <dgm:pt modelId="{B75BE42B-8CF5-B148-9159-10BA82E0A94B}">
      <dgm:prSet custT="1"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 err="1"/>
            <a:t>Imipénème</a:t>
          </a:r>
          <a:r>
            <a:rPr lang="fr-FR" sz="1200" dirty="0"/>
            <a:t>, </a:t>
          </a:r>
          <a:r>
            <a:rPr lang="fr-FR" sz="1200" dirty="0" err="1"/>
            <a:t>méropénème</a:t>
          </a:r>
          <a:r>
            <a:rPr lang="fr-FR" sz="1200" dirty="0"/>
            <a:t>, </a:t>
          </a:r>
          <a:r>
            <a:rPr lang="fr-FR" sz="1200" dirty="0" err="1"/>
            <a:t>ertapénème</a:t>
          </a:r>
          <a:endParaRPr lang="fr-FR" sz="1200" dirty="0"/>
        </a:p>
      </dgm:t>
    </dgm:pt>
    <dgm:pt modelId="{B80123EE-CDE0-5B48-B2BE-91F778CB69C0}" type="parTrans" cxnId="{913D49C4-296E-1B4B-B982-318B6D334B30}">
      <dgm:prSet/>
      <dgm:spPr/>
      <dgm:t>
        <a:bodyPr/>
        <a:lstStyle/>
        <a:p>
          <a:endParaRPr lang="fr-FR"/>
        </a:p>
      </dgm:t>
    </dgm:pt>
    <dgm:pt modelId="{7816066F-386F-8048-9A5F-B704B47C728B}" type="sibTrans" cxnId="{913D49C4-296E-1B4B-B982-318B6D334B30}">
      <dgm:prSet/>
      <dgm:spPr/>
      <dgm:t>
        <a:bodyPr/>
        <a:lstStyle/>
        <a:p>
          <a:endParaRPr lang="fr-FR"/>
        </a:p>
      </dgm:t>
    </dgm:pt>
    <dgm:pt modelId="{A2732077-D16B-2E4D-BE27-9FB379BD76C7}">
      <dgm:prSet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BMR</a:t>
          </a:r>
        </a:p>
      </dgm:t>
    </dgm:pt>
    <dgm:pt modelId="{BD4C4B8F-9135-9A4E-99B2-8E999643AD98}" type="parTrans" cxnId="{9F9741F6-DDC8-1245-9C56-DCB7EC2DA6FB}">
      <dgm:prSet/>
      <dgm:spPr/>
      <dgm:t>
        <a:bodyPr/>
        <a:lstStyle/>
        <a:p>
          <a:endParaRPr lang="fr-FR"/>
        </a:p>
      </dgm:t>
    </dgm:pt>
    <dgm:pt modelId="{3C5BD15A-79A8-C04B-8C2C-4F2E811E8BB4}" type="sibTrans" cxnId="{9F9741F6-DDC8-1245-9C56-DCB7EC2DA6FB}">
      <dgm:prSet/>
      <dgm:spPr/>
      <dgm:t>
        <a:bodyPr/>
        <a:lstStyle/>
        <a:p>
          <a:endParaRPr lang="fr-FR"/>
        </a:p>
      </dgm:t>
    </dgm:pt>
    <dgm:pt modelId="{BC9E7D1E-7842-C34C-8867-787A21FFCFA6}">
      <dgm:prSet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dirty="0"/>
            <a:t>Pseudomonas</a:t>
          </a:r>
        </a:p>
      </dgm:t>
    </dgm:pt>
    <dgm:pt modelId="{55D90504-77AE-2C4D-AA5F-354C1ECBEE3D}" type="parTrans" cxnId="{E0003975-235C-8646-968A-F478AC02EFAA}">
      <dgm:prSet/>
      <dgm:spPr/>
      <dgm:t>
        <a:bodyPr/>
        <a:lstStyle/>
        <a:p>
          <a:endParaRPr lang="fr-FR"/>
        </a:p>
      </dgm:t>
    </dgm:pt>
    <dgm:pt modelId="{6FAAD331-5D60-7C4A-861D-CFC83276F6A7}" type="sibTrans" cxnId="{E0003975-235C-8646-968A-F478AC02EFAA}">
      <dgm:prSet/>
      <dgm:spPr/>
      <dgm:t>
        <a:bodyPr/>
        <a:lstStyle/>
        <a:p>
          <a:endParaRPr lang="fr-FR"/>
        </a:p>
      </dgm:t>
    </dgm:pt>
    <dgm:pt modelId="{99C06484-4B4C-624A-9D83-FD3CCEB07983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dirty="0"/>
            <a:t>SARM</a:t>
          </a:r>
        </a:p>
      </dgm:t>
    </dgm:pt>
    <dgm:pt modelId="{A5E36FBF-3C49-5744-9733-65E63C095881}" type="parTrans" cxnId="{C55186A4-AB8F-E241-86CC-4B82DACD790D}">
      <dgm:prSet/>
      <dgm:spPr/>
      <dgm:t>
        <a:bodyPr/>
        <a:lstStyle/>
        <a:p>
          <a:endParaRPr lang="fr-FR"/>
        </a:p>
      </dgm:t>
    </dgm:pt>
    <dgm:pt modelId="{40F9484F-6D5B-E841-AAA2-C7D1E69BB3A2}" type="sibTrans" cxnId="{C55186A4-AB8F-E241-86CC-4B82DACD790D}">
      <dgm:prSet/>
      <dgm:spPr/>
      <dgm:t>
        <a:bodyPr/>
        <a:lstStyle/>
        <a:p>
          <a:endParaRPr lang="fr-FR"/>
        </a:p>
      </dgm:t>
    </dgm:pt>
    <dgm:pt modelId="{EC23A22C-5A48-1F41-887B-3C5C8BFF7A4E}">
      <dgm:prSet custT="1"/>
      <dgm:spPr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fr-FR" sz="1200" dirty="0"/>
            <a:t>BMR</a:t>
          </a:r>
        </a:p>
        <a:p>
          <a:r>
            <a:rPr lang="fr-FR" sz="1200" dirty="0"/>
            <a:t>BHRe</a:t>
          </a:r>
        </a:p>
      </dgm:t>
    </dgm:pt>
    <dgm:pt modelId="{23FC5A3C-55DB-634C-B1D5-3B43B7F42553}" type="parTrans" cxnId="{8E597DCB-8B54-0546-97CC-C20B5002EC3B}">
      <dgm:prSet/>
      <dgm:spPr/>
      <dgm:t>
        <a:bodyPr/>
        <a:lstStyle/>
        <a:p>
          <a:endParaRPr lang="fr-FR"/>
        </a:p>
      </dgm:t>
    </dgm:pt>
    <dgm:pt modelId="{E4ABB928-1986-1A46-9106-D08CB7512980}" type="sibTrans" cxnId="{8E597DCB-8B54-0546-97CC-C20B5002EC3B}">
      <dgm:prSet/>
      <dgm:spPr/>
      <dgm:t>
        <a:bodyPr/>
        <a:lstStyle/>
        <a:p>
          <a:endParaRPr lang="fr-FR"/>
        </a:p>
      </dgm:t>
    </dgm:pt>
    <dgm:pt modelId="{F82FA5F5-FE2C-4F50-A820-079E59E119AE}" type="pres">
      <dgm:prSet presAssocID="{49CBC771-275D-4A5B-A37A-273997EA71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E5A84A-64EA-45AA-8312-04B9342F5AA4}" type="pres">
      <dgm:prSet presAssocID="{74C7F8DA-66DF-446E-BF9E-59B1B26B9BD2}" presName="root1" presStyleCnt="0"/>
      <dgm:spPr/>
    </dgm:pt>
    <dgm:pt modelId="{6F5B3F6B-BA30-4C36-A063-5795236040F7}" type="pres">
      <dgm:prSet presAssocID="{74C7F8DA-66DF-446E-BF9E-59B1B26B9BD2}" presName="LevelOneTextNode" presStyleLbl="node0" presStyleIdx="0" presStyleCnt="1" custScaleX="165792" custScaleY="121093" custLinFactY="-10438" custLinFactNeighborX="-721" custLinFactNeighborY="-100000">
        <dgm:presLayoutVars>
          <dgm:chPref val="3"/>
        </dgm:presLayoutVars>
      </dgm:prSet>
      <dgm:spPr/>
    </dgm:pt>
    <dgm:pt modelId="{41238E32-A95C-4746-94B8-5B29827FA2FA}" type="pres">
      <dgm:prSet presAssocID="{74C7F8DA-66DF-446E-BF9E-59B1B26B9BD2}" presName="level2hierChild" presStyleCnt="0"/>
      <dgm:spPr/>
    </dgm:pt>
    <dgm:pt modelId="{A839A727-7D7C-49EB-80ED-E051B158C1E4}" type="pres">
      <dgm:prSet presAssocID="{73EB63A4-102D-4DA0-8546-CA960689B7AF}" presName="conn2-1" presStyleLbl="parChTrans1D2" presStyleIdx="0" presStyleCnt="6" custScaleX="2000000" custScaleY="127105"/>
      <dgm:spPr/>
    </dgm:pt>
    <dgm:pt modelId="{8B71B5D1-0367-4A3A-9ED1-B4CC7D7C4BEE}" type="pres">
      <dgm:prSet presAssocID="{73EB63A4-102D-4DA0-8546-CA960689B7AF}" presName="connTx" presStyleLbl="parChTrans1D2" presStyleIdx="0" presStyleCnt="6"/>
      <dgm:spPr/>
    </dgm:pt>
    <dgm:pt modelId="{BAAAB24A-29D8-456B-900F-DA651EE76368}" type="pres">
      <dgm:prSet presAssocID="{4FC09D6D-5B63-4492-9836-77C0EE922CE6}" presName="root2" presStyleCnt="0"/>
      <dgm:spPr/>
    </dgm:pt>
    <dgm:pt modelId="{DB81AABC-3B56-4417-82A0-4F28D26AF5D3}" type="pres">
      <dgm:prSet presAssocID="{4FC09D6D-5B63-4492-9836-77C0EE922CE6}" presName="LevelTwoTextNode" presStyleLbl="node2" presStyleIdx="0" presStyleCnt="6" custScaleX="165792" custScaleY="121093" custLinFactNeighborY="-77706">
        <dgm:presLayoutVars>
          <dgm:chPref val="3"/>
        </dgm:presLayoutVars>
      </dgm:prSet>
      <dgm:spPr/>
    </dgm:pt>
    <dgm:pt modelId="{86D1D069-3080-4C5B-9385-BC167EE74877}" type="pres">
      <dgm:prSet presAssocID="{4FC09D6D-5B63-4492-9836-77C0EE922CE6}" presName="level3hierChild" presStyleCnt="0"/>
      <dgm:spPr/>
    </dgm:pt>
    <dgm:pt modelId="{0657A8AB-A26F-41D0-BC70-667A72055193}" type="pres">
      <dgm:prSet presAssocID="{60BD5120-D98A-4F37-9923-57B2222CD2D8}" presName="conn2-1" presStyleLbl="parChTrans1D3" presStyleIdx="0" presStyleCnt="11" custScaleX="2000000" custScaleY="127105"/>
      <dgm:spPr/>
    </dgm:pt>
    <dgm:pt modelId="{63632369-B21E-443B-8AE8-AF86EBD40ECA}" type="pres">
      <dgm:prSet presAssocID="{60BD5120-D98A-4F37-9923-57B2222CD2D8}" presName="connTx" presStyleLbl="parChTrans1D3" presStyleIdx="0" presStyleCnt="11"/>
      <dgm:spPr/>
    </dgm:pt>
    <dgm:pt modelId="{0361C29C-6ED7-4308-A4C6-96CDC61E974E}" type="pres">
      <dgm:prSet presAssocID="{2E210205-B67D-4699-88BA-6F9DA1FBC15E}" presName="root2" presStyleCnt="0"/>
      <dgm:spPr/>
    </dgm:pt>
    <dgm:pt modelId="{1F5A533B-CFD3-4A57-B860-4016BB16BF00}" type="pres">
      <dgm:prSet presAssocID="{2E210205-B67D-4699-88BA-6F9DA1FBC15E}" presName="LevelTwoTextNode" presStyleLbl="node3" presStyleIdx="0" presStyleCnt="11" custScaleX="165792" custScaleY="81630" custLinFactNeighborX="664" custLinFactNeighborY="-68281">
        <dgm:presLayoutVars>
          <dgm:chPref val="3"/>
        </dgm:presLayoutVars>
      </dgm:prSet>
      <dgm:spPr/>
    </dgm:pt>
    <dgm:pt modelId="{74A30EB7-CA5C-4E82-A5CF-D328BC13B80F}" type="pres">
      <dgm:prSet presAssocID="{2E210205-B67D-4699-88BA-6F9DA1FBC15E}" presName="level3hierChild" presStyleCnt="0"/>
      <dgm:spPr/>
    </dgm:pt>
    <dgm:pt modelId="{E7B29B9A-B248-451A-B4E1-4F7ECC9DF586}" type="pres">
      <dgm:prSet presAssocID="{7822B7D8-F467-4C37-ADAF-28A77CA6DFE9}" presName="conn2-1" presStyleLbl="parChTrans1D4" presStyleIdx="0" presStyleCnt="9" custScaleX="2000000" custScaleY="127105"/>
      <dgm:spPr/>
    </dgm:pt>
    <dgm:pt modelId="{3DBFB746-001A-45B7-8109-AE885B620BE1}" type="pres">
      <dgm:prSet presAssocID="{7822B7D8-F467-4C37-ADAF-28A77CA6DFE9}" presName="connTx" presStyleLbl="parChTrans1D4" presStyleIdx="0" presStyleCnt="9"/>
      <dgm:spPr/>
    </dgm:pt>
    <dgm:pt modelId="{0E2D54C7-6687-45D0-A14B-86A73A3E3A84}" type="pres">
      <dgm:prSet presAssocID="{888D632B-9D46-4871-A9AF-0B69CD564A17}" presName="root2" presStyleCnt="0"/>
      <dgm:spPr/>
    </dgm:pt>
    <dgm:pt modelId="{C70D60E5-06D2-4630-89B1-942F2D067FD3}" type="pres">
      <dgm:prSet presAssocID="{888D632B-9D46-4871-A9AF-0B69CD564A17}" presName="LevelTwoTextNode" presStyleLbl="node4" presStyleIdx="0" presStyleCnt="9" custScaleX="165792" custScaleY="79121" custLinFactNeighborX="771" custLinFactNeighborY="-69572">
        <dgm:presLayoutVars>
          <dgm:chPref val="3"/>
        </dgm:presLayoutVars>
      </dgm:prSet>
      <dgm:spPr/>
    </dgm:pt>
    <dgm:pt modelId="{3C9458F3-2BDF-452D-82E1-0D019D2F49BA}" type="pres">
      <dgm:prSet presAssocID="{888D632B-9D46-4871-A9AF-0B69CD564A17}" presName="level3hierChild" presStyleCnt="0"/>
      <dgm:spPr/>
    </dgm:pt>
    <dgm:pt modelId="{0D2B6465-736D-4CCC-85B6-C684DAB4FE40}" type="pres">
      <dgm:prSet presAssocID="{5FE266B0-A689-49A4-B3C7-2D471EBC1743}" presName="conn2-1" presStyleLbl="parChTrans1D3" presStyleIdx="1" presStyleCnt="11" custScaleX="2000000" custScaleY="127105"/>
      <dgm:spPr/>
    </dgm:pt>
    <dgm:pt modelId="{24CC49A3-6CCF-4A2B-B235-9536CE9C8979}" type="pres">
      <dgm:prSet presAssocID="{5FE266B0-A689-49A4-B3C7-2D471EBC1743}" presName="connTx" presStyleLbl="parChTrans1D3" presStyleIdx="1" presStyleCnt="11"/>
      <dgm:spPr/>
    </dgm:pt>
    <dgm:pt modelId="{BF567D3A-7E5B-455C-AE8D-88A3872EA1BB}" type="pres">
      <dgm:prSet presAssocID="{A323BBFE-403A-41E4-BA33-6158745D4CC2}" presName="root2" presStyleCnt="0"/>
      <dgm:spPr/>
    </dgm:pt>
    <dgm:pt modelId="{898850BD-9CE7-4911-9180-638BA7CFBD72}" type="pres">
      <dgm:prSet presAssocID="{A323BBFE-403A-41E4-BA33-6158745D4CC2}" presName="LevelTwoTextNode" presStyleLbl="node3" presStyleIdx="1" presStyleCnt="11" custScaleX="165792" custScaleY="76221" custLinFactNeighborX="614" custLinFactNeighborY="-60044">
        <dgm:presLayoutVars>
          <dgm:chPref val="3"/>
        </dgm:presLayoutVars>
      </dgm:prSet>
      <dgm:spPr/>
    </dgm:pt>
    <dgm:pt modelId="{F5FC87BC-ED02-4F89-83AA-7E8E37F39879}" type="pres">
      <dgm:prSet presAssocID="{A323BBFE-403A-41E4-BA33-6158745D4CC2}" presName="level3hierChild" presStyleCnt="0"/>
      <dgm:spPr/>
    </dgm:pt>
    <dgm:pt modelId="{4341D37B-D86C-4BE4-AF51-9897FD6C8BCE}" type="pres">
      <dgm:prSet presAssocID="{62A051AC-CABE-4FAC-B259-3CE0A679ABD2}" presName="conn2-1" presStyleLbl="parChTrans1D4" presStyleIdx="1" presStyleCnt="9" custScaleX="2000000" custScaleY="127105"/>
      <dgm:spPr/>
    </dgm:pt>
    <dgm:pt modelId="{778C8C82-9DD1-47D4-89CD-A4DE21C50116}" type="pres">
      <dgm:prSet presAssocID="{62A051AC-CABE-4FAC-B259-3CE0A679ABD2}" presName="connTx" presStyleLbl="parChTrans1D4" presStyleIdx="1" presStyleCnt="9"/>
      <dgm:spPr/>
    </dgm:pt>
    <dgm:pt modelId="{6D96A745-CAFF-4148-B651-B9913355CC3B}" type="pres">
      <dgm:prSet presAssocID="{F23AF2D3-0D82-410D-9386-1DBED0B467C0}" presName="root2" presStyleCnt="0"/>
      <dgm:spPr/>
    </dgm:pt>
    <dgm:pt modelId="{9649DD67-06B8-4A5B-BDD4-B1EC2E5FA351}" type="pres">
      <dgm:prSet presAssocID="{F23AF2D3-0D82-410D-9386-1DBED0B467C0}" presName="LevelTwoTextNode" presStyleLbl="node4" presStyleIdx="1" presStyleCnt="9" custScaleX="165792" custScaleY="71789" custLinFactNeighborY="-62834">
        <dgm:presLayoutVars>
          <dgm:chPref val="3"/>
        </dgm:presLayoutVars>
      </dgm:prSet>
      <dgm:spPr/>
    </dgm:pt>
    <dgm:pt modelId="{634EB9DD-F6D1-423A-B7AB-B2D16B5B1F27}" type="pres">
      <dgm:prSet presAssocID="{F23AF2D3-0D82-410D-9386-1DBED0B467C0}" presName="level3hierChild" presStyleCnt="0"/>
      <dgm:spPr/>
    </dgm:pt>
    <dgm:pt modelId="{A8CADFF8-095F-4544-9FAF-989E58784698}" type="pres">
      <dgm:prSet presAssocID="{0DAF27B9-B303-438B-83FF-0638BDBD719E}" presName="conn2-1" presStyleLbl="parChTrans1D3" presStyleIdx="2" presStyleCnt="11" custScaleX="2000000" custScaleY="127105"/>
      <dgm:spPr/>
    </dgm:pt>
    <dgm:pt modelId="{2EE39547-6C5D-4CCC-A0BE-F6E595107269}" type="pres">
      <dgm:prSet presAssocID="{0DAF27B9-B303-438B-83FF-0638BDBD719E}" presName="connTx" presStyleLbl="parChTrans1D3" presStyleIdx="2" presStyleCnt="11"/>
      <dgm:spPr/>
    </dgm:pt>
    <dgm:pt modelId="{F57F4B3E-B1DD-4A50-B2A8-6017835D8AEB}" type="pres">
      <dgm:prSet presAssocID="{81285245-E080-4C88-BCBF-DB82392C339B}" presName="root2" presStyleCnt="0"/>
      <dgm:spPr/>
    </dgm:pt>
    <dgm:pt modelId="{C8C561F0-FBC4-4630-BCFC-E08684FA868A}" type="pres">
      <dgm:prSet presAssocID="{81285245-E080-4C88-BCBF-DB82392C339B}" presName="LevelTwoTextNode" presStyleLbl="node3" presStyleIdx="2" presStyleCnt="11" custScaleX="165792" custScaleY="121093" custLinFactNeighborY="-61542">
        <dgm:presLayoutVars>
          <dgm:chPref val="3"/>
        </dgm:presLayoutVars>
      </dgm:prSet>
      <dgm:spPr/>
    </dgm:pt>
    <dgm:pt modelId="{B187AF98-2DB6-4748-9D60-668EFD710EDF}" type="pres">
      <dgm:prSet presAssocID="{81285245-E080-4C88-BCBF-DB82392C339B}" presName="level3hierChild" presStyleCnt="0"/>
      <dgm:spPr/>
    </dgm:pt>
    <dgm:pt modelId="{88DCACC4-4E8A-4CC6-8B6A-095580E721B1}" type="pres">
      <dgm:prSet presAssocID="{DC64FD86-5ADC-48FD-BE20-C40DFABB3582}" presName="conn2-1" presStyleLbl="parChTrans1D4" presStyleIdx="2" presStyleCnt="9" custScaleX="2000000" custScaleY="127105"/>
      <dgm:spPr/>
    </dgm:pt>
    <dgm:pt modelId="{AA428810-11A3-482D-965D-B648769E9AC1}" type="pres">
      <dgm:prSet presAssocID="{DC64FD86-5ADC-48FD-BE20-C40DFABB3582}" presName="connTx" presStyleLbl="parChTrans1D4" presStyleIdx="2" presStyleCnt="9"/>
      <dgm:spPr/>
    </dgm:pt>
    <dgm:pt modelId="{455B9D2D-DD24-4E46-8BC3-6C2FE0A46B8C}" type="pres">
      <dgm:prSet presAssocID="{C1DBB81E-8A19-4BBF-8E53-8761EB83A0A7}" presName="root2" presStyleCnt="0"/>
      <dgm:spPr/>
    </dgm:pt>
    <dgm:pt modelId="{42ACF7CE-5CA1-49AC-A8B1-579363A4C701}" type="pres">
      <dgm:prSet presAssocID="{C1DBB81E-8A19-4BBF-8E53-8761EB83A0A7}" presName="LevelTwoTextNode" presStyleLbl="node4" presStyleIdx="2" presStyleCnt="9" custScaleX="165792" custScaleY="56101" custLinFactNeighborY="-60709">
        <dgm:presLayoutVars>
          <dgm:chPref val="3"/>
        </dgm:presLayoutVars>
      </dgm:prSet>
      <dgm:spPr/>
    </dgm:pt>
    <dgm:pt modelId="{4A3CAAD9-F977-4096-B96C-171A4B3E5277}" type="pres">
      <dgm:prSet presAssocID="{C1DBB81E-8A19-4BBF-8E53-8761EB83A0A7}" presName="level3hierChild" presStyleCnt="0"/>
      <dgm:spPr/>
    </dgm:pt>
    <dgm:pt modelId="{7015D04E-2704-46C6-85CA-91F3165A7396}" type="pres">
      <dgm:prSet presAssocID="{9EC00AFF-E532-456D-BF6C-0381546701ED}" presName="conn2-1" presStyleLbl="parChTrans1D2" presStyleIdx="1" presStyleCnt="6" custScaleX="2000000" custScaleY="127105"/>
      <dgm:spPr/>
    </dgm:pt>
    <dgm:pt modelId="{07E9CE3C-A8A9-4E88-97E5-C7773C75037C}" type="pres">
      <dgm:prSet presAssocID="{9EC00AFF-E532-456D-BF6C-0381546701ED}" presName="connTx" presStyleLbl="parChTrans1D2" presStyleIdx="1" presStyleCnt="6"/>
      <dgm:spPr/>
    </dgm:pt>
    <dgm:pt modelId="{7E6C4B68-7A43-4B6A-B1DD-FED6B6DABF13}" type="pres">
      <dgm:prSet presAssocID="{98FAB242-666F-48B3-A7A6-6BB5066697C8}" presName="root2" presStyleCnt="0"/>
      <dgm:spPr/>
    </dgm:pt>
    <dgm:pt modelId="{5FEFD07C-2D2F-4D85-9961-6E2632759616}" type="pres">
      <dgm:prSet presAssocID="{98FAB242-666F-48B3-A7A6-6BB5066697C8}" presName="LevelTwoTextNode" presStyleLbl="node2" presStyleIdx="1" presStyleCnt="6" custScaleX="165792" custScaleY="121093" custLinFactNeighborY="-37524">
        <dgm:presLayoutVars>
          <dgm:chPref val="3"/>
        </dgm:presLayoutVars>
      </dgm:prSet>
      <dgm:spPr/>
    </dgm:pt>
    <dgm:pt modelId="{FCDD4C9F-8290-4F4B-B8CD-3308E53996C0}" type="pres">
      <dgm:prSet presAssocID="{98FAB242-666F-48B3-A7A6-6BB5066697C8}" presName="level3hierChild" presStyleCnt="0"/>
      <dgm:spPr/>
    </dgm:pt>
    <dgm:pt modelId="{0C6BEFAE-6845-41E0-82C2-E13E1729CA9C}" type="pres">
      <dgm:prSet presAssocID="{1E25B32F-93CB-4807-A5E3-DD2476822420}" presName="conn2-1" presStyleLbl="parChTrans1D3" presStyleIdx="3" presStyleCnt="11" custScaleX="2000000" custScaleY="127105"/>
      <dgm:spPr/>
    </dgm:pt>
    <dgm:pt modelId="{9A2FC6FB-2AA1-474A-B7B1-9756C3A2EBE6}" type="pres">
      <dgm:prSet presAssocID="{1E25B32F-93CB-4807-A5E3-DD2476822420}" presName="connTx" presStyleLbl="parChTrans1D3" presStyleIdx="3" presStyleCnt="11"/>
      <dgm:spPr/>
    </dgm:pt>
    <dgm:pt modelId="{E932A906-89B2-45A7-B833-E86F291BA41A}" type="pres">
      <dgm:prSet presAssocID="{52B7773D-75E0-4F28-A105-04D65DDE3F16}" presName="root2" presStyleCnt="0"/>
      <dgm:spPr/>
    </dgm:pt>
    <dgm:pt modelId="{E6192E3A-4A82-4A5E-9DF6-A7A30F96F9D6}" type="pres">
      <dgm:prSet presAssocID="{52B7773D-75E0-4F28-A105-04D65DDE3F16}" presName="LevelTwoTextNode" presStyleLbl="node3" presStyleIdx="3" presStyleCnt="11" custScaleX="165792" custScaleY="90027" custLinFactX="100000" custLinFactNeighborX="106513" custLinFactNeighborY="-39716">
        <dgm:presLayoutVars>
          <dgm:chPref val="3"/>
        </dgm:presLayoutVars>
      </dgm:prSet>
      <dgm:spPr/>
    </dgm:pt>
    <dgm:pt modelId="{EB25EBB7-D2E6-4160-9CD5-30E7CC609B90}" type="pres">
      <dgm:prSet presAssocID="{52B7773D-75E0-4F28-A105-04D65DDE3F16}" presName="level3hierChild" presStyleCnt="0"/>
      <dgm:spPr/>
    </dgm:pt>
    <dgm:pt modelId="{FC10A1F9-68D2-4DFC-B194-54A1EC50C1A4}" type="pres">
      <dgm:prSet presAssocID="{157404DA-F6A1-42A1-A67E-9274B4617EA2}" presName="conn2-1" presStyleLbl="parChTrans1D2" presStyleIdx="2" presStyleCnt="6" custScaleX="2000000" custScaleY="127105"/>
      <dgm:spPr/>
    </dgm:pt>
    <dgm:pt modelId="{8983F088-A1A2-4D14-9BCF-64E11645FC2A}" type="pres">
      <dgm:prSet presAssocID="{157404DA-F6A1-42A1-A67E-9274B4617EA2}" presName="connTx" presStyleLbl="parChTrans1D2" presStyleIdx="2" presStyleCnt="6"/>
      <dgm:spPr/>
    </dgm:pt>
    <dgm:pt modelId="{012352CC-4A90-48C7-B34B-D87AAC974B5A}" type="pres">
      <dgm:prSet presAssocID="{9243983B-923E-4E4B-9DFD-0502155D88A9}" presName="root2" presStyleCnt="0"/>
      <dgm:spPr/>
    </dgm:pt>
    <dgm:pt modelId="{DBCC67BC-E486-4E7A-987F-81D7D3F9EFD9}" type="pres">
      <dgm:prSet presAssocID="{9243983B-923E-4E4B-9DFD-0502155D88A9}" presName="LevelTwoTextNode" presStyleLbl="node2" presStyleIdx="2" presStyleCnt="6" custScaleX="165792" custScaleY="121093" custLinFactNeighborY="-62833">
        <dgm:presLayoutVars>
          <dgm:chPref val="3"/>
        </dgm:presLayoutVars>
      </dgm:prSet>
      <dgm:spPr/>
    </dgm:pt>
    <dgm:pt modelId="{B2F0836D-9F83-49D3-B66D-3060CEBB1420}" type="pres">
      <dgm:prSet presAssocID="{9243983B-923E-4E4B-9DFD-0502155D88A9}" presName="level3hierChild" presStyleCnt="0"/>
      <dgm:spPr/>
    </dgm:pt>
    <dgm:pt modelId="{2AE0C594-C90C-4668-B6EB-97958EA49EC4}" type="pres">
      <dgm:prSet presAssocID="{6C2EB405-F595-4ED3-869B-BCA0814B12BB}" presName="conn2-1" presStyleLbl="parChTrans1D3" presStyleIdx="4" presStyleCnt="11" custScaleX="2000000" custScaleY="127105"/>
      <dgm:spPr/>
    </dgm:pt>
    <dgm:pt modelId="{55C9CDAD-BCC2-4204-A69B-D67BDD0A4EAA}" type="pres">
      <dgm:prSet presAssocID="{6C2EB405-F595-4ED3-869B-BCA0814B12BB}" presName="connTx" presStyleLbl="parChTrans1D3" presStyleIdx="4" presStyleCnt="11"/>
      <dgm:spPr/>
    </dgm:pt>
    <dgm:pt modelId="{BF8ED0DE-F50B-45FB-A105-9051166DB752}" type="pres">
      <dgm:prSet presAssocID="{08A17726-B1FA-4130-9060-0BD55B6060EF}" presName="root2" presStyleCnt="0"/>
      <dgm:spPr/>
    </dgm:pt>
    <dgm:pt modelId="{7EE3B3EF-1423-4F47-B9A0-20EC30F7C863}" type="pres">
      <dgm:prSet presAssocID="{08A17726-B1FA-4130-9060-0BD55B6060EF}" presName="LevelTwoTextNode" presStyleLbl="node3" presStyleIdx="4" presStyleCnt="11" custScaleX="165792" custScaleY="54605" custLinFactNeighborX="653" custLinFactNeighborY="-4452">
        <dgm:presLayoutVars>
          <dgm:chPref val="3"/>
        </dgm:presLayoutVars>
      </dgm:prSet>
      <dgm:spPr/>
    </dgm:pt>
    <dgm:pt modelId="{090BB3EC-7522-4E10-A501-747422FFF8DE}" type="pres">
      <dgm:prSet presAssocID="{08A17726-B1FA-4130-9060-0BD55B6060EF}" presName="level3hierChild" presStyleCnt="0"/>
      <dgm:spPr/>
    </dgm:pt>
    <dgm:pt modelId="{42171598-77C6-470A-9864-20373FBAB4F4}" type="pres">
      <dgm:prSet presAssocID="{0ADBCE82-667F-49A4-A856-A87E918099C8}" presName="conn2-1" presStyleLbl="parChTrans1D4" presStyleIdx="3" presStyleCnt="9" custScaleX="2000000" custScaleY="127105"/>
      <dgm:spPr/>
    </dgm:pt>
    <dgm:pt modelId="{C89A5FB7-318D-4F28-8723-207B200CF289}" type="pres">
      <dgm:prSet presAssocID="{0ADBCE82-667F-49A4-A856-A87E918099C8}" presName="connTx" presStyleLbl="parChTrans1D4" presStyleIdx="3" presStyleCnt="9"/>
      <dgm:spPr/>
    </dgm:pt>
    <dgm:pt modelId="{BBAFB458-07EA-4DDC-AFA8-CEF7A024D6A3}" type="pres">
      <dgm:prSet presAssocID="{50715042-31DE-45B2-8115-AAD79B37CCC2}" presName="root2" presStyleCnt="0"/>
      <dgm:spPr/>
    </dgm:pt>
    <dgm:pt modelId="{2C60E6CF-01AD-414B-90CC-E798B3F506BA}" type="pres">
      <dgm:prSet presAssocID="{50715042-31DE-45B2-8115-AAD79B37CCC2}" presName="LevelTwoTextNode" presStyleLbl="node4" presStyleIdx="3" presStyleCnt="9" custScaleX="165792" custScaleY="55771" custLinFactNeighborX="653" custLinFactNeighborY="-4452">
        <dgm:presLayoutVars>
          <dgm:chPref val="3"/>
        </dgm:presLayoutVars>
      </dgm:prSet>
      <dgm:spPr/>
    </dgm:pt>
    <dgm:pt modelId="{E8B1C9E2-58CB-437F-99B6-A2F031035655}" type="pres">
      <dgm:prSet presAssocID="{50715042-31DE-45B2-8115-AAD79B37CCC2}" presName="level3hierChild" presStyleCnt="0"/>
      <dgm:spPr/>
    </dgm:pt>
    <dgm:pt modelId="{A47BF1F7-6320-468A-AB4D-6B147EED0A31}" type="pres">
      <dgm:prSet presAssocID="{DBA13A03-9628-4877-A7F2-E360A50C05EC}" presName="conn2-1" presStyleLbl="parChTrans1D3" presStyleIdx="5" presStyleCnt="11" custScaleX="2000000" custScaleY="127105"/>
      <dgm:spPr/>
    </dgm:pt>
    <dgm:pt modelId="{292F4F65-728E-4A45-83F9-00F6DC133E64}" type="pres">
      <dgm:prSet presAssocID="{DBA13A03-9628-4877-A7F2-E360A50C05EC}" presName="connTx" presStyleLbl="parChTrans1D3" presStyleIdx="5" presStyleCnt="11"/>
      <dgm:spPr/>
    </dgm:pt>
    <dgm:pt modelId="{0A43A1B0-F94E-4E7C-B252-208FF7E4C5C1}" type="pres">
      <dgm:prSet presAssocID="{5B8674CF-145E-4A82-9F27-31153ACB3148}" presName="root2" presStyleCnt="0"/>
      <dgm:spPr/>
    </dgm:pt>
    <dgm:pt modelId="{0AF4111D-00E1-4F99-938A-712CBF319193}" type="pres">
      <dgm:prSet presAssocID="{5B8674CF-145E-4A82-9F27-31153ACB3148}" presName="LevelTwoTextNode" presStyleLbl="node3" presStyleIdx="5" presStyleCnt="11" custScaleX="165792" custScaleY="53599" custLinFactNeighborX="614" custLinFactNeighborY="-6378">
        <dgm:presLayoutVars>
          <dgm:chPref val="3"/>
        </dgm:presLayoutVars>
      </dgm:prSet>
      <dgm:spPr/>
    </dgm:pt>
    <dgm:pt modelId="{39C6FE02-284B-4BC5-BE89-B440947F844E}" type="pres">
      <dgm:prSet presAssocID="{5B8674CF-145E-4A82-9F27-31153ACB3148}" presName="level3hierChild" presStyleCnt="0"/>
      <dgm:spPr/>
    </dgm:pt>
    <dgm:pt modelId="{0A4E51F2-6B90-4A72-BCDD-825059F86A12}" type="pres">
      <dgm:prSet presAssocID="{8F350446-DB17-4ED6-9EEA-F93E5316EA2A}" presName="conn2-1" presStyleLbl="parChTrans1D4" presStyleIdx="4" presStyleCnt="9" custScaleX="2000000" custScaleY="127105"/>
      <dgm:spPr/>
    </dgm:pt>
    <dgm:pt modelId="{C8555638-41D1-46C3-ADBA-83A7FFF3DF90}" type="pres">
      <dgm:prSet presAssocID="{8F350446-DB17-4ED6-9EEA-F93E5316EA2A}" presName="connTx" presStyleLbl="parChTrans1D4" presStyleIdx="4" presStyleCnt="9"/>
      <dgm:spPr/>
    </dgm:pt>
    <dgm:pt modelId="{4E59F691-2B02-415D-B98B-AA2279552B73}" type="pres">
      <dgm:prSet presAssocID="{50DEEFB6-C4C6-4E5E-87CC-C24EA5E659B9}" presName="root2" presStyleCnt="0"/>
      <dgm:spPr/>
    </dgm:pt>
    <dgm:pt modelId="{0438DED9-003B-4932-961A-9A7FDE18CE7C}" type="pres">
      <dgm:prSet presAssocID="{50DEEFB6-C4C6-4E5E-87CC-C24EA5E659B9}" presName="LevelTwoTextNode" presStyleLbl="node4" presStyleIdx="4" presStyleCnt="9" custScaleX="165792" custScaleY="59448" custLinFactNeighborX="721" custLinFactNeighborY="-6378">
        <dgm:presLayoutVars>
          <dgm:chPref val="3"/>
        </dgm:presLayoutVars>
      </dgm:prSet>
      <dgm:spPr/>
    </dgm:pt>
    <dgm:pt modelId="{E0C1691A-2411-418F-BAE3-321DC1ECC521}" type="pres">
      <dgm:prSet presAssocID="{50DEEFB6-C4C6-4E5E-87CC-C24EA5E659B9}" presName="level3hierChild" presStyleCnt="0"/>
      <dgm:spPr/>
    </dgm:pt>
    <dgm:pt modelId="{14BEEDD5-9712-9D4D-B36D-DA31F9D5601B}" type="pres">
      <dgm:prSet presAssocID="{B666F969-0075-2844-B9C3-9D9DFF023A65}" presName="conn2-1" presStyleLbl="parChTrans1D3" presStyleIdx="6" presStyleCnt="11" custScaleX="2000000" custScaleY="127105"/>
      <dgm:spPr/>
    </dgm:pt>
    <dgm:pt modelId="{F61E9CC4-E36B-7147-8FEF-79B6B80E3074}" type="pres">
      <dgm:prSet presAssocID="{B666F969-0075-2844-B9C3-9D9DFF023A65}" presName="connTx" presStyleLbl="parChTrans1D3" presStyleIdx="6" presStyleCnt="11"/>
      <dgm:spPr/>
    </dgm:pt>
    <dgm:pt modelId="{DA4AA17E-F2C7-8D44-B39E-4D37B777E494}" type="pres">
      <dgm:prSet presAssocID="{E9793AEF-020F-3342-BCB0-2A4E63875006}" presName="root2" presStyleCnt="0"/>
      <dgm:spPr/>
    </dgm:pt>
    <dgm:pt modelId="{09A94CC3-9337-5B4A-A405-689F2400B682}" type="pres">
      <dgm:prSet presAssocID="{E9793AEF-020F-3342-BCB0-2A4E63875006}" presName="LevelTwoTextNode" presStyleLbl="node3" presStyleIdx="6" presStyleCnt="11" custScaleX="165792" custScaleY="74533" custLinFactNeighborX="-1159" custLinFactNeighborY="87186">
        <dgm:presLayoutVars>
          <dgm:chPref val="3"/>
        </dgm:presLayoutVars>
      </dgm:prSet>
      <dgm:spPr/>
    </dgm:pt>
    <dgm:pt modelId="{86A0BBA0-6031-454E-AB62-440A4D235456}" type="pres">
      <dgm:prSet presAssocID="{E9793AEF-020F-3342-BCB0-2A4E63875006}" presName="level3hierChild" presStyleCnt="0"/>
      <dgm:spPr/>
    </dgm:pt>
    <dgm:pt modelId="{D52B871D-CF11-0C46-9E3C-BF4494701926}" type="pres">
      <dgm:prSet presAssocID="{55D90504-77AE-2C4D-AA5F-354C1ECBEE3D}" presName="conn2-1" presStyleLbl="parChTrans1D4" presStyleIdx="5" presStyleCnt="9"/>
      <dgm:spPr/>
    </dgm:pt>
    <dgm:pt modelId="{0166AB2B-3117-5740-941B-3A4C71684E57}" type="pres">
      <dgm:prSet presAssocID="{55D90504-77AE-2C4D-AA5F-354C1ECBEE3D}" presName="connTx" presStyleLbl="parChTrans1D4" presStyleIdx="5" presStyleCnt="9"/>
      <dgm:spPr/>
    </dgm:pt>
    <dgm:pt modelId="{1A98FCFA-7C00-4442-9C7A-1922509DA695}" type="pres">
      <dgm:prSet presAssocID="{BC9E7D1E-7842-C34C-8867-787A21FFCFA6}" presName="root2" presStyleCnt="0"/>
      <dgm:spPr/>
    </dgm:pt>
    <dgm:pt modelId="{19CA01D4-AB73-0D4B-99DB-4B5FB3C2955F}" type="pres">
      <dgm:prSet presAssocID="{BC9E7D1E-7842-C34C-8867-787A21FFCFA6}" presName="LevelTwoTextNode" presStyleLbl="node4" presStyleIdx="5" presStyleCnt="9" custScaleX="164543" custScaleY="55986" custLinFactNeighborX="4887" custLinFactNeighborY="86091">
        <dgm:presLayoutVars>
          <dgm:chPref val="3"/>
        </dgm:presLayoutVars>
      </dgm:prSet>
      <dgm:spPr/>
    </dgm:pt>
    <dgm:pt modelId="{3643ECF6-19BD-044A-92D5-CA778444D49A}" type="pres">
      <dgm:prSet presAssocID="{BC9E7D1E-7842-C34C-8867-787A21FFCFA6}" presName="level3hierChild" presStyleCnt="0"/>
      <dgm:spPr/>
    </dgm:pt>
    <dgm:pt modelId="{E9ED90FB-DABD-064A-B61E-BFBC6FFE387A}" type="pres">
      <dgm:prSet presAssocID="{8BC42B2D-DEF4-CE4A-BD39-9DA55C05D0A7}" presName="conn2-1" presStyleLbl="parChTrans1D3" presStyleIdx="7" presStyleCnt="11" custScaleX="2000000" custScaleY="127105"/>
      <dgm:spPr/>
    </dgm:pt>
    <dgm:pt modelId="{284E6CDA-6FAB-B84C-BEFE-945F81D46508}" type="pres">
      <dgm:prSet presAssocID="{8BC42B2D-DEF4-CE4A-BD39-9DA55C05D0A7}" presName="connTx" presStyleLbl="parChTrans1D3" presStyleIdx="7" presStyleCnt="11"/>
      <dgm:spPr/>
    </dgm:pt>
    <dgm:pt modelId="{07ED0369-F808-7A44-8B19-80BA5C0F5C13}" type="pres">
      <dgm:prSet presAssocID="{1D19C8EF-BA59-2540-B71E-54A02998FEEF}" presName="root2" presStyleCnt="0"/>
      <dgm:spPr/>
    </dgm:pt>
    <dgm:pt modelId="{7C254E52-0649-8749-8B41-7B68FD4977B1}" type="pres">
      <dgm:prSet presAssocID="{1D19C8EF-BA59-2540-B71E-54A02998FEEF}" presName="LevelTwoTextNode" presStyleLbl="node3" presStyleIdx="7" presStyleCnt="11" custScaleX="165792" custScaleY="74236" custLinFactNeighborX="-1159" custLinFactNeighborY="97816">
        <dgm:presLayoutVars>
          <dgm:chPref val="3"/>
        </dgm:presLayoutVars>
      </dgm:prSet>
      <dgm:spPr/>
    </dgm:pt>
    <dgm:pt modelId="{BC82AD58-F161-AA47-BE76-72BFF07B630E}" type="pres">
      <dgm:prSet presAssocID="{1D19C8EF-BA59-2540-B71E-54A02998FEEF}" presName="level3hierChild" presStyleCnt="0"/>
      <dgm:spPr/>
    </dgm:pt>
    <dgm:pt modelId="{43CE640B-79D3-6B48-A9D1-21AF739B5065}" type="pres">
      <dgm:prSet presAssocID="{A5E36FBF-3C49-5744-9733-65E63C095881}" presName="conn2-1" presStyleLbl="parChTrans1D4" presStyleIdx="6" presStyleCnt="9"/>
      <dgm:spPr/>
    </dgm:pt>
    <dgm:pt modelId="{867BC83B-6A55-C44C-9D1A-875D43C6FD1B}" type="pres">
      <dgm:prSet presAssocID="{A5E36FBF-3C49-5744-9733-65E63C095881}" presName="connTx" presStyleLbl="parChTrans1D4" presStyleIdx="6" presStyleCnt="9"/>
      <dgm:spPr/>
    </dgm:pt>
    <dgm:pt modelId="{8996E41D-6F90-CB47-9C00-EEEAD08A291F}" type="pres">
      <dgm:prSet presAssocID="{99C06484-4B4C-624A-9D83-FD3CCEB07983}" presName="root2" presStyleCnt="0"/>
      <dgm:spPr/>
    </dgm:pt>
    <dgm:pt modelId="{B6E72994-CBC7-E642-B20C-8AAF80F62343}" type="pres">
      <dgm:prSet presAssocID="{99C06484-4B4C-624A-9D83-FD3CCEB07983}" presName="LevelTwoTextNode" presStyleLbl="node4" presStyleIdx="6" presStyleCnt="9" custScaleX="165792" custScaleY="45511" custLinFactNeighborX="928" custLinFactNeighborY="97660">
        <dgm:presLayoutVars>
          <dgm:chPref val="3"/>
        </dgm:presLayoutVars>
      </dgm:prSet>
      <dgm:spPr/>
    </dgm:pt>
    <dgm:pt modelId="{49413EA9-8E00-9F47-A1FF-AFB92BC62596}" type="pres">
      <dgm:prSet presAssocID="{99C06484-4B4C-624A-9D83-FD3CCEB07983}" presName="level3hierChild" presStyleCnt="0"/>
      <dgm:spPr/>
    </dgm:pt>
    <dgm:pt modelId="{78DAF019-1697-4D8A-92C7-284346260D45}" type="pres">
      <dgm:prSet presAssocID="{111D8416-C721-49EE-B18E-9FA24CF406EA}" presName="conn2-1" presStyleLbl="parChTrans1D3" presStyleIdx="8" presStyleCnt="11" custScaleX="2000000" custScaleY="127105"/>
      <dgm:spPr/>
    </dgm:pt>
    <dgm:pt modelId="{95437B30-3A93-4A74-83FE-5A6DE7A04A80}" type="pres">
      <dgm:prSet presAssocID="{111D8416-C721-49EE-B18E-9FA24CF406EA}" presName="connTx" presStyleLbl="parChTrans1D3" presStyleIdx="8" presStyleCnt="11"/>
      <dgm:spPr/>
    </dgm:pt>
    <dgm:pt modelId="{05AF00E7-8BCF-492F-96CA-1FB17E31D284}" type="pres">
      <dgm:prSet presAssocID="{BDEC01C8-6AC4-48E9-B801-B7D63D3B9450}" presName="root2" presStyleCnt="0"/>
      <dgm:spPr/>
    </dgm:pt>
    <dgm:pt modelId="{59CC16A0-C57E-48B7-A95D-0748C4E0BA22}" type="pres">
      <dgm:prSet presAssocID="{BDEC01C8-6AC4-48E9-B801-B7D63D3B9450}" presName="LevelTwoTextNode" presStyleLbl="node3" presStyleIdx="8" presStyleCnt="11" custScaleX="165792" custScaleY="70000" custLinFactY="-77405" custLinFactNeighborX="721" custLinFactNeighborY="-100000">
        <dgm:presLayoutVars>
          <dgm:chPref val="3"/>
        </dgm:presLayoutVars>
      </dgm:prSet>
      <dgm:spPr/>
    </dgm:pt>
    <dgm:pt modelId="{7E64C439-1778-4BE0-929E-F46EF860F38E}" type="pres">
      <dgm:prSet presAssocID="{BDEC01C8-6AC4-48E9-B801-B7D63D3B9450}" presName="level3hierChild" presStyleCnt="0"/>
      <dgm:spPr/>
    </dgm:pt>
    <dgm:pt modelId="{A7875066-07A0-4EA5-AB99-37FDF2583413}" type="pres">
      <dgm:prSet presAssocID="{F8D600AB-C7A2-4DC6-813F-5B76C0DA7105}" presName="conn2-1" presStyleLbl="parChTrans1D4" presStyleIdx="7" presStyleCnt="9" custScaleX="2000000" custScaleY="127105"/>
      <dgm:spPr/>
    </dgm:pt>
    <dgm:pt modelId="{CA036918-B7A7-46D5-99CC-609E853990E7}" type="pres">
      <dgm:prSet presAssocID="{F8D600AB-C7A2-4DC6-813F-5B76C0DA7105}" presName="connTx" presStyleLbl="parChTrans1D4" presStyleIdx="7" presStyleCnt="9"/>
      <dgm:spPr/>
    </dgm:pt>
    <dgm:pt modelId="{8444C309-BDD5-4A37-9105-160F8F2EFEF4}" type="pres">
      <dgm:prSet presAssocID="{9EBEF8A6-8464-49DD-97E4-6CC32047B2B6}" presName="root2" presStyleCnt="0"/>
      <dgm:spPr/>
    </dgm:pt>
    <dgm:pt modelId="{33779521-6098-4763-B127-4F697EDEC613}" type="pres">
      <dgm:prSet presAssocID="{9EBEF8A6-8464-49DD-97E4-6CC32047B2B6}" presName="LevelTwoTextNode" presStyleLbl="node4" presStyleIdx="7" presStyleCnt="9" custScaleX="165792" custScaleY="47925" custLinFactY="-78612" custLinFactNeighborX="721" custLinFactNeighborY="-100000">
        <dgm:presLayoutVars>
          <dgm:chPref val="3"/>
        </dgm:presLayoutVars>
      </dgm:prSet>
      <dgm:spPr/>
    </dgm:pt>
    <dgm:pt modelId="{828E40B0-8A1B-4B6A-B7A0-5D985E05CD34}" type="pres">
      <dgm:prSet presAssocID="{9EBEF8A6-8464-49DD-97E4-6CC32047B2B6}" presName="level3hierChild" presStyleCnt="0"/>
      <dgm:spPr/>
    </dgm:pt>
    <dgm:pt modelId="{35687BA7-6DF7-2047-9C80-BCD0817DE560}" type="pres">
      <dgm:prSet presAssocID="{8EAB664C-CD55-4145-AA66-F0856967499F}" presName="conn2-1" presStyleLbl="parChTrans1D2" presStyleIdx="3" presStyleCnt="6" custScaleX="2000000" custScaleY="127105"/>
      <dgm:spPr/>
    </dgm:pt>
    <dgm:pt modelId="{2F7EB892-1BE4-5546-9B20-97EAAE0A1371}" type="pres">
      <dgm:prSet presAssocID="{8EAB664C-CD55-4145-AA66-F0856967499F}" presName="connTx" presStyleLbl="parChTrans1D2" presStyleIdx="3" presStyleCnt="6"/>
      <dgm:spPr/>
    </dgm:pt>
    <dgm:pt modelId="{3157EC02-7A23-B548-A76D-526ED4AECA8D}" type="pres">
      <dgm:prSet presAssocID="{BD33B1B7-2360-9F46-BFED-D8AA68F9F312}" presName="root2" presStyleCnt="0"/>
      <dgm:spPr/>
    </dgm:pt>
    <dgm:pt modelId="{FC41C6F0-487C-CC4B-BF55-A5617845FD8A}" type="pres">
      <dgm:prSet presAssocID="{BD33B1B7-2360-9F46-BFED-D8AA68F9F312}" presName="LevelTwoTextNode" presStyleLbl="node2" presStyleIdx="3" presStyleCnt="6" custScaleX="165792" custScaleY="121093" custLinFactNeighborY="-29767">
        <dgm:presLayoutVars>
          <dgm:chPref val="3"/>
        </dgm:presLayoutVars>
      </dgm:prSet>
      <dgm:spPr/>
    </dgm:pt>
    <dgm:pt modelId="{D5377B4B-92AF-8E43-A531-41A1C3ED1401}" type="pres">
      <dgm:prSet presAssocID="{BD33B1B7-2360-9F46-BFED-D8AA68F9F312}" presName="level3hierChild" presStyleCnt="0"/>
      <dgm:spPr/>
    </dgm:pt>
    <dgm:pt modelId="{5AEB5E14-1CE9-4E4C-BDF3-262D0D771210}" type="pres">
      <dgm:prSet presAssocID="{9373A672-DFD4-4037-9761-9EFBB61F299B}" presName="conn2-1" presStyleLbl="parChTrans1D2" presStyleIdx="4" presStyleCnt="6" custScaleX="2000000" custScaleY="127105"/>
      <dgm:spPr/>
    </dgm:pt>
    <dgm:pt modelId="{AF528EC9-D47D-48F3-B74F-009DA375F205}" type="pres">
      <dgm:prSet presAssocID="{9373A672-DFD4-4037-9761-9EFBB61F299B}" presName="connTx" presStyleLbl="parChTrans1D2" presStyleIdx="4" presStyleCnt="6"/>
      <dgm:spPr/>
    </dgm:pt>
    <dgm:pt modelId="{B9962921-C6B2-4AE7-AC41-B9E503C31C4B}" type="pres">
      <dgm:prSet presAssocID="{D7B4D6A9-7102-4098-B395-E37CA5854321}" presName="root2" presStyleCnt="0"/>
      <dgm:spPr/>
    </dgm:pt>
    <dgm:pt modelId="{BDCCD688-0AAC-4D44-A55D-14F440F7905A}" type="pres">
      <dgm:prSet presAssocID="{D7B4D6A9-7102-4098-B395-E37CA5854321}" presName="LevelTwoTextNode" presStyleLbl="node2" presStyleIdx="4" presStyleCnt="6" custScaleX="165792" custScaleY="75629" custLinFactNeighborY="16331">
        <dgm:presLayoutVars>
          <dgm:chPref val="3"/>
        </dgm:presLayoutVars>
      </dgm:prSet>
      <dgm:spPr/>
    </dgm:pt>
    <dgm:pt modelId="{F3D2A246-13AC-481C-88B9-5C0C174403B3}" type="pres">
      <dgm:prSet presAssocID="{D7B4D6A9-7102-4098-B395-E37CA5854321}" presName="level3hierChild" presStyleCnt="0"/>
      <dgm:spPr/>
    </dgm:pt>
    <dgm:pt modelId="{10BD5D97-7102-1C4E-93C1-983C4613632E}" type="pres">
      <dgm:prSet presAssocID="{B80123EE-CDE0-5B48-B2BE-91F778CB69C0}" presName="conn2-1" presStyleLbl="parChTrans1D3" presStyleIdx="9" presStyleCnt="11"/>
      <dgm:spPr/>
    </dgm:pt>
    <dgm:pt modelId="{EC975F86-4586-674E-872E-B7764E71907A}" type="pres">
      <dgm:prSet presAssocID="{B80123EE-CDE0-5B48-B2BE-91F778CB69C0}" presName="connTx" presStyleLbl="parChTrans1D3" presStyleIdx="9" presStyleCnt="11"/>
      <dgm:spPr/>
    </dgm:pt>
    <dgm:pt modelId="{B4654D54-BDD7-CA45-8B46-AA12A1B6CBFB}" type="pres">
      <dgm:prSet presAssocID="{B75BE42B-8CF5-B148-9159-10BA82E0A94B}" presName="root2" presStyleCnt="0"/>
      <dgm:spPr/>
    </dgm:pt>
    <dgm:pt modelId="{6A1909A8-32F1-4343-921F-CAD91ECFD3B6}" type="pres">
      <dgm:prSet presAssocID="{B75BE42B-8CF5-B148-9159-10BA82E0A94B}" presName="LevelTwoTextNode" presStyleLbl="node3" presStyleIdx="9" presStyleCnt="11" custScaleX="162142" custLinFactNeighborX="3400" custLinFactNeighborY="15858">
        <dgm:presLayoutVars>
          <dgm:chPref val="3"/>
        </dgm:presLayoutVars>
      </dgm:prSet>
      <dgm:spPr/>
    </dgm:pt>
    <dgm:pt modelId="{629144A2-A091-6449-93B3-2ED70CB7C018}" type="pres">
      <dgm:prSet presAssocID="{B75BE42B-8CF5-B148-9159-10BA82E0A94B}" presName="level3hierChild" presStyleCnt="0"/>
      <dgm:spPr/>
    </dgm:pt>
    <dgm:pt modelId="{AB2BF92C-9784-614F-B83F-0A4B95D996F2}" type="pres">
      <dgm:prSet presAssocID="{BD4C4B8F-9135-9A4E-99B2-8E999643AD98}" presName="conn2-1" presStyleLbl="parChTrans1D4" presStyleIdx="8" presStyleCnt="9"/>
      <dgm:spPr/>
    </dgm:pt>
    <dgm:pt modelId="{18D34BBD-5ED3-0848-A63F-A9BF95453A3D}" type="pres">
      <dgm:prSet presAssocID="{BD4C4B8F-9135-9A4E-99B2-8E999643AD98}" presName="connTx" presStyleLbl="parChTrans1D4" presStyleIdx="8" presStyleCnt="9"/>
      <dgm:spPr/>
    </dgm:pt>
    <dgm:pt modelId="{102880BC-5A77-784F-A548-FEBD20FC4A43}" type="pres">
      <dgm:prSet presAssocID="{A2732077-D16B-2E4D-BE27-9FB379BD76C7}" presName="root2" presStyleCnt="0"/>
      <dgm:spPr/>
    </dgm:pt>
    <dgm:pt modelId="{B500ABD7-3060-6440-BD2D-64EB332DF85F}" type="pres">
      <dgm:prSet presAssocID="{A2732077-D16B-2E4D-BE27-9FB379BD76C7}" presName="LevelTwoTextNode" presStyleLbl="node4" presStyleIdx="8" presStyleCnt="9" custScaleX="160144" custScaleY="63320" custLinFactNeighborX="7921" custLinFactNeighborY="18124">
        <dgm:presLayoutVars>
          <dgm:chPref val="3"/>
        </dgm:presLayoutVars>
      </dgm:prSet>
      <dgm:spPr/>
    </dgm:pt>
    <dgm:pt modelId="{181117D6-3622-9543-81F5-289EF6D6F836}" type="pres">
      <dgm:prSet presAssocID="{A2732077-D16B-2E4D-BE27-9FB379BD76C7}" presName="level3hierChild" presStyleCnt="0"/>
      <dgm:spPr/>
    </dgm:pt>
    <dgm:pt modelId="{B9AD9B80-9BC8-F14D-9402-82AF587E21EB}" type="pres">
      <dgm:prSet presAssocID="{1E87CED5-429C-E94E-888B-EC310BC77C82}" presName="conn2-1" presStyleLbl="parChTrans1D2" presStyleIdx="5" presStyleCnt="6" custScaleX="2000000" custScaleY="127105"/>
      <dgm:spPr/>
    </dgm:pt>
    <dgm:pt modelId="{77C2ABB0-F46E-9040-BDAF-C5EF8CADBE98}" type="pres">
      <dgm:prSet presAssocID="{1E87CED5-429C-E94E-888B-EC310BC77C82}" presName="connTx" presStyleLbl="parChTrans1D2" presStyleIdx="5" presStyleCnt="6"/>
      <dgm:spPr/>
    </dgm:pt>
    <dgm:pt modelId="{437E853D-4292-3448-ABB2-E915E73AD3E5}" type="pres">
      <dgm:prSet presAssocID="{68F72035-BA2A-FF41-B39A-AD70FDF59BEB}" presName="root2" presStyleCnt="0"/>
      <dgm:spPr/>
    </dgm:pt>
    <dgm:pt modelId="{E557CD9D-E73C-224B-A0B0-698D65F6F00E}" type="pres">
      <dgm:prSet presAssocID="{68F72035-BA2A-FF41-B39A-AD70FDF59BEB}" presName="LevelTwoTextNode" presStyleLbl="node2" presStyleIdx="5" presStyleCnt="6" custScaleX="165792" custScaleY="84300" custLinFactNeighborY="35731">
        <dgm:presLayoutVars>
          <dgm:chPref val="3"/>
        </dgm:presLayoutVars>
      </dgm:prSet>
      <dgm:spPr/>
    </dgm:pt>
    <dgm:pt modelId="{4F296457-B578-9A4F-85DC-7AB54EEE6CF1}" type="pres">
      <dgm:prSet presAssocID="{68F72035-BA2A-FF41-B39A-AD70FDF59BEB}" presName="level3hierChild" presStyleCnt="0"/>
      <dgm:spPr/>
    </dgm:pt>
    <dgm:pt modelId="{23E05B0C-A426-984F-8F64-90B578E866B3}" type="pres">
      <dgm:prSet presAssocID="{23FC5A3C-55DB-634C-B1D5-3B43B7F42553}" presName="conn2-1" presStyleLbl="parChTrans1D3" presStyleIdx="10" presStyleCnt="11"/>
      <dgm:spPr/>
    </dgm:pt>
    <dgm:pt modelId="{9117D6AD-D655-6D47-B037-9C72C8FEDDEA}" type="pres">
      <dgm:prSet presAssocID="{23FC5A3C-55DB-634C-B1D5-3B43B7F42553}" presName="connTx" presStyleLbl="parChTrans1D3" presStyleIdx="10" presStyleCnt="11"/>
      <dgm:spPr/>
    </dgm:pt>
    <dgm:pt modelId="{FDDF4DA6-9530-0644-B5BC-6788906AE974}" type="pres">
      <dgm:prSet presAssocID="{EC23A22C-5A48-1F41-887B-3C5C8BFF7A4E}" presName="root2" presStyleCnt="0"/>
      <dgm:spPr/>
    </dgm:pt>
    <dgm:pt modelId="{F090E305-3E05-8741-866E-68430710C1E6}" type="pres">
      <dgm:prSet presAssocID="{EC23A22C-5A48-1F41-887B-3C5C8BFF7A4E}" presName="LevelTwoTextNode" presStyleLbl="node3" presStyleIdx="10" presStyleCnt="11" custScaleX="160389" custLinFactX="100000" custLinFactNeighborX="112123" custLinFactNeighborY="40783">
        <dgm:presLayoutVars>
          <dgm:chPref val="3"/>
        </dgm:presLayoutVars>
      </dgm:prSet>
      <dgm:spPr/>
    </dgm:pt>
    <dgm:pt modelId="{5C004EFC-989C-1840-B7AC-BC465BF069B6}" type="pres">
      <dgm:prSet presAssocID="{EC23A22C-5A48-1F41-887B-3C5C8BFF7A4E}" presName="level3hierChild" presStyleCnt="0"/>
      <dgm:spPr/>
    </dgm:pt>
  </dgm:ptLst>
  <dgm:cxnLst>
    <dgm:cxn modelId="{F1928A0B-0DFD-4BCC-82A0-43342823BBDC}" srcId="{4FC09D6D-5B63-4492-9836-77C0EE922CE6}" destId="{A323BBFE-403A-41E4-BA33-6158745D4CC2}" srcOrd="1" destOrd="0" parTransId="{5FE266B0-A689-49A4-B3C7-2D471EBC1743}" sibTransId="{BCDA87AC-CF08-4062-AA70-2E73377AABC1}"/>
    <dgm:cxn modelId="{B78EB40C-40F2-7B45-A9DC-20663D05CBCA}" type="presOf" srcId="{68F72035-BA2A-FF41-B39A-AD70FDF59BEB}" destId="{E557CD9D-E73C-224B-A0B0-698D65F6F00E}" srcOrd="0" destOrd="0" presId="urn:microsoft.com/office/officeart/2005/8/layout/hierarchy2"/>
    <dgm:cxn modelId="{2A197310-7FCD-9541-ACAD-224CD92B2C78}" type="presOf" srcId="{157404DA-F6A1-42A1-A67E-9274B4617EA2}" destId="{8983F088-A1A2-4D14-9BCF-64E11645FC2A}" srcOrd="1" destOrd="0" presId="urn:microsoft.com/office/officeart/2005/8/layout/hierarchy2"/>
    <dgm:cxn modelId="{9477F111-328C-094D-B17F-E23EAA859BD7}" type="presOf" srcId="{9373A672-DFD4-4037-9761-9EFBB61F299B}" destId="{5AEB5E14-1CE9-4E4C-BDF3-262D0D771210}" srcOrd="0" destOrd="0" presId="urn:microsoft.com/office/officeart/2005/8/layout/hierarchy2"/>
    <dgm:cxn modelId="{C257AC14-7455-FC4E-BE21-55BDB33A9866}" srcId="{74C7F8DA-66DF-446E-BF9E-59B1B26B9BD2}" destId="{68F72035-BA2A-FF41-B39A-AD70FDF59BEB}" srcOrd="5" destOrd="0" parTransId="{1E87CED5-429C-E94E-888B-EC310BC77C82}" sibTransId="{877E0465-6080-1340-8A87-3DFF931B09DE}"/>
    <dgm:cxn modelId="{4990EB16-0FBB-C249-9284-AE5C3E4A7DC5}" type="presOf" srcId="{5B8674CF-145E-4A82-9F27-31153ACB3148}" destId="{0AF4111D-00E1-4F99-938A-712CBF319193}" srcOrd="0" destOrd="0" presId="urn:microsoft.com/office/officeart/2005/8/layout/hierarchy2"/>
    <dgm:cxn modelId="{8A10411A-1A27-1B42-BB9D-0C8A8DA813E7}" type="presOf" srcId="{1E25B32F-93CB-4807-A5E3-DD2476822420}" destId="{9A2FC6FB-2AA1-474A-B7B1-9756C3A2EBE6}" srcOrd="1" destOrd="0" presId="urn:microsoft.com/office/officeart/2005/8/layout/hierarchy2"/>
    <dgm:cxn modelId="{A867941A-A3E4-C54D-8F18-51455C83BD15}" type="presOf" srcId="{9EC00AFF-E532-456D-BF6C-0381546701ED}" destId="{07E9CE3C-A8A9-4E88-97E5-C7773C75037C}" srcOrd="1" destOrd="0" presId="urn:microsoft.com/office/officeart/2005/8/layout/hierarchy2"/>
    <dgm:cxn modelId="{075A241B-E2F1-F04F-8FBD-A237742463E0}" type="presOf" srcId="{BC9E7D1E-7842-C34C-8867-787A21FFCFA6}" destId="{19CA01D4-AB73-0D4B-99DB-4B5FB3C2955F}" srcOrd="0" destOrd="0" presId="urn:microsoft.com/office/officeart/2005/8/layout/hierarchy2"/>
    <dgm:cxn modelId="{9ADFD81B-4B96-BA4D-A1E9-3456DC65CE51}" type="presOf" srcId="{2E210205-B67D-4699-88BA-6F9DA1FBC15E}" destId="{1F5A533B-CFD3-4A57-B860-4016BB16BF00}" srcOrd="0" destOrd="0" presId="urn:microsoft.com/office/officeart/2005/8/layout/hierarchy2"/>
    <dgm:cxn modelId="{A7E17821-1945-4448-A04E-1A53C2BA4E0B}" type="presOf" srcId="{9EC00AFF-E532-456D-BF6C-0381546701ED}" destId="{7015D04E-2704-46C6-85CA-91F3165A7396}" srcOrd="0" destOrd="0" presId="urn:microsoft.com/office/officeart/2005/8/layout/hierarchy2"/>
    <dgm:cxn modelId="{80143225-FCD0-B744-85C9-C5B10E7FC6F2}" type="presOf" srcId="{4FC09D6D-5B63-4492-9836-77C0EE922CE6}" destId="{DB81AABC-3B56-4417-82A0-4F28D26AF5D3}" srcOrd="0" destOrd="0" presId="urn:microsoft.com/office/officeart/2005/8/layout/hierarchy2"/>
    <dgm:cxn modelId="{5E80D526-A34E-2B4F-AEE4-5EA39CBC4F7F}" type="presOf" srcId="{7822B7D8-F467-4C37-ADAF-28A77CA6DFE9}" destId="{3DBFB746-001A-45B7-8109-AE885B620BE1}" srcOrd="1" destOrd="0" presId="urn:microsoft.com/office/officeart/2005/8/layout/hierarchy2"/>
    <dgm:cxn modelId="{145F1127-FB10-CA40-9D9C-01C893A93903}" type="presOf" srcId="{8EAB664C-CD55-4145-AA66-F0856967499F}" destId="{35687BA7-6DF7-2047-9C80-BCD0817DE560}" srcOrd="0" destOrd="0" presId="urn:microsoft.com/office/officeart/2005/8/layout/hierarchy2"/>
    <dgm:cxn modelId="{A694C227-F828-6E49-8F4F-1273D524E9D2}" type="presOf" srcId="{5FE266B0-A689-49A4-B3C7-2D471EBC1743}" destId="{24CC49A3-6CCF-4A2B-B235-9536CE9C8979}" srcOrd="1" destOrd="0" presId="urn:microsoft.com/office/officeart/2005/8/layout/hierarchy2"/>
    <dgm:cxn modelId="{747A3D28-9D4F-1C4F-B4CE-ED6FAEC21642}" type="presOf" srcId="{52B7773D-75E0-4F28-A105-04D65DDE3F16}" destId="{E6192E3A-4A82-4A5E-9DF6-A7A30F96F9D6}" srcOrd="0" destOrd="0" presId="urn:microsoft.com/office/officeart/2005/8/layout/hierarchy2"/>
    <dgm:cxn modelId="{AC515529-E451-44E5-896D-B45CAADC5198}" srcId="{74C7F8DA-66DF-446E-BF9E-59B1B26B9BD2}" destId="{98FAB242-666F-48B3-A7A6-6BB5066697C8}" srcOrd="1" destOrd="0" parTransId="{9EC00AFF-E532-456D-BF6C-0381546701ED}" sibTransId="{EE33E614-FB99-49E3-8306-B438FCD5F837}"/>
    <dgm:cxn modelId="{1B53252A-B208-4345-AB59-ECB217695C37}" type="presOf" srcId="{0ADBCE82-667F-49A4-A856-A87E918099C8}" destId="{42171598-77C6-470A-9864-20373FBAB4F4}" srcOrd="0" destOrd="0" presId="urn:microsoft.com/office/officeart/2005/8/layout/hierarchy2"/>
    <dgm:cxn modelId="{ABB1552C-7E73-2F46-B0A1-85485A13E329}" type="presOf" srcId="{F8D600AB-C7A2-4DC6-813F-5B76C0DA7105}" destId="{CA036918-B7A7-46D5-99CC-609E853990E7}" srcOrd="1" destOrd="0" presId="urn:microsoft.com/office/officeart/2005/8/layout/hierarchy2"/>
    <dgm:cxn modelId="{453C7436-6B47-AD47-B9F2-B82D507D85E2}" type="presOf" srcId="{A2732077-D16B-2E4D-BE27-9FB379BD76C7}" destId="{B500ABD7-3060-6440-BD2D-64EB332DF85F}" srcOrd="0" destOrd="0" presId="urn:microsoft.com/office/officeart/2005/8/layout/hierarchy2"/>
    <dgm:cxn modelId="{BC23D736-8C0F-4732-904B-89E5D06F5390}" srcId="{4FC09D6D-5B63-4492-9836-77C0EE922CE6}" destId="{81285245-E080-4C88-BCBF-DB82392C339B}" srcOrd="2" destOrd="0" parTransId="{0DAF27B9-B303-438B-83FF-0638BDBD719E}" sibTransId="{8F7C0B98-2397-4BAF-A93C-7EE36DE10337}"/>
    <dgm:cxn modelId="{F4AD6B3B-E1DE-B44E-AAF2-BA428F88D916}" type="presOf" srcId="{50715042-31DE-45B2-8115-AAD79B37CCC2}" destId="{2C60E6CF-01AD-414B-90CC-E798B3F506BA}" srcOrd="0" destOrd="0" presId="urn:microsoft.com/office/officeart/2005/8/layout/hierarchy2"/>
    <dgm:cxn modelId="{A01FAB3B-570C-42F8-8E89-E6D7361773C3}" srcId="{49CBC771-275D-4A5B-A37A-273997EA7151}" destId="{74C7F8DA-66DF-446E-BF9E-59B1B26B9BD2}" srcOrd="0" destOrd="0" parTransId="{A77729FC-D9A8-4454-8B75-EA77C1FC8B09}" sibTransId="{EE0E60E2-AC11-441B-90A2-9ADCB3C46465}"/>
    <dgm:cxn modelId="{F96EAC3C-4D02-1247-9AE0-A18139F6C3D4}" type="presOf" srcId="{55D90504-77AE-2C4D-AA5F-354C1ECBEE3D}" destId="{0166AB2B-3117-5740-941B-3A4C71684E57}" srcOrd="1" destOrd="0" presId="urn:microsoft.com/office/officeart/2005/8/layout/hierarchy2"/>
    <dgm:cxn modelId="{0B7CBC3C-CCBB-CD4C-A078-11378FE325DE}" type="presOf" srcId="{8F350446-DB17-4ED6-9EEA-F93E5316EA2A}" destId="{0A4E51F2-6B90-4A72-BCDD-825059F86A12}" srcOrd="0" destOrd="0" presId="urn:microsoft.com/office/officeart/2005/8/layout/hierarchy2"/>
    <dgm:cxn modelId="{C3468E3D-A687-4956-9C94-0F3153DEB368}" srcId="{74C7F8DA-66DF-446E-BF9E-59B1B26B9BD2}" destId="{9243983B-923E-4E4B-9DFD-0502155D88A9}" srcOrd="2" destOrd="0" parTransId="{157404DA-F6A1-42A1-A67E-9274B4617EA2}" sibTransId="{E35BF870-5D3E-400D-B61D-C9A5A5E1DC58}"/>
    <dgm:cxn modelId="{2D2E9B40-6938-E04B-B1A0-4A843374599E}" type="presOf" srcId="{A323BBFE-403A-41E4-BA33-6158745D4CC2}" destId="{898850BD-9CE7-4911-9180-638BA7CFBD72}" srcOrd="0" destOrd="0" presId="urn:microsoft.com/office/officeart/2005/8/layout/hierarchy2"/>
    <dgm:cxn modelId="{1D650241-D881-41BF-BF80-540AD01D3753}" srcId="{81285245-E080-4C88-BCBF-DB82392C339B}" destId="{C1DBB81E-8A19-4BBF-8E53-8761EB83A0A7}" srcOrd="0" destOrd="0" parTransId="{DC64FD86-5ADC-48FD-BE20-C40DFABB3582}" sibTransId="{4EBF3F88-6272-4A54-8A0C-187C9CE73181}"/>
    <dgm:cxn modelId="{0AC94447-35C7-464A-A026-2E3C0D705A79}" type="presOf" srcId="{49CBC771-275D-4A5B-A37A-273997EA7151}" destId="{F82FA5F5-FE2C-4F50-A820-079E59E119AE}" srcOrd="0" destOrd="0" presId="urn:microsoft.com/office/officeart/2005/8/layout/hierarchy2"/>
    <dgm:cxn modelId="{13D71648-0177-AB40-962C-8624995A5A4C}" type="presOf" srcId="{F8D600AB-C7A2-4DC6-813F-5B76C0DA7105}" destId="{A7875066-07A0-4EA5-AB99-37FDF2583413}" srcOrd="0" destOrd="0" presId="urn:microsoft.com/office/officeart/2005/8/layout/hierarchy2"/>
    <dgm:cxn modelId="{CA78804D-EA9B-8A47-9307-D7E525B8999C}" type="presOf" srcId="{B666F969-0075-2844-B9C3-9D9DFF023A65}" destId="{14BEEDD5-9712-9D4D-B36D-DA31F9D5601B}" srcOrd="0" destOrd="0" presId="urn:microsoft.com/office/officeart/2005/8/layout/hierarchy2"/>
    <dgm:cxn modelId="{0B742851-CB0F-B945-BE8F-4A96C91B2711}" srcId="{9243983B-923E-4E4B-9DFD-0502155D88A9}" destId="{E9793AEF-020F-3342-BCB0-2A4E63875006}" srcOrd="2" destOrd="0" parTransId="{B666F969-0075-2844-B9C3-9D9DFF023A65}" sibTransId="{0ED020BE-61D6-1E42-97D2-B08894F858BA}"/>
    <dgm:cxn modelId="{C4AFE55A-4C64-DC4A-B96B-BEBB637E32D5}" type="presOf" srcId="{60BD5120-D98A-4F37-9923-57B2222CD2D8}" destId="{63632369-B21E-443B-8AE8-AF86EBD40ECA}" srcOrd="1" destOrd="0" presId="urn:microsoft.com/office/officeart/2005/8/layout/hierarchy2"/>
    <dgm:cxn modelId="{CCD2F75B-D763-584A-8885-58C4FCE617F0}" type="presOf" srcId="{60BD5120-D98A-4F37-9923-57B2222CD2D8}" destId="{0657A8AB-A26F-41D0-BC70-667A72055193}" srcOrd="0" destOrd="0" presId="urn:microsoft.com/office/officeart/2005/8/layout/hierarchy2"/>
    <dgm:cxn modelId="{1DE0ED5E-C503-4751-9046-6B88E9B3D321}" srcId="{9243983B-923E-4E4B-9DFD-0502155D88A9}" destId="{5B8674CF-145E-4A82-9F27-31153ACB3148}" srcOrd="1" destOrd="0" parTransId="{DBA13A03-9628-4877-A7F2-E360A50C05EC}" sibTransId="{6AC35E17-878B-4160-8899-E101B462F999}"/>
    <dgm:cxn modelId="{63770262-A1E6-4114-B3EB-D8BE9EDB0444}" srcId="{98FAB242-666F-48B3-A7A6-6BB5066697C8}" destId="{52B7773D-75E0-4F28-A105-04D65DDE3F16}" srcOrd="0" destOrd="0" parTransId="{1E25B32F-93CB-4807-A5E3-DD2476822420}" sibTransId="{049DBB59-B870-4ADB-B8AA-D3C80A696A4C}"/>
    <dgm:cxn modelId="{D7315F6C-B81D-C142-8AE4-140086C72EA3}" type="presOf" srcId="{23FC5A3C-55DB-634C-B1D5-3B43B7F42553}" destId="{23E05B0C-A426-984F-8F64-90B578E866B3}" srcOrd="0" destOrd="0" presId="urn:microsoft.com/office/officeart/2005/8/layout/hierarchy2"/>
    <dgm:cxn modelId="{7DE57B6E-B03C-5848-949A-5D0848958B5C}" type="presOf" srcId="{1D19C8EF-BA59-2540-B71E-54A02998FEEF}" destId="{7C254E52-0649-8749-8B41-7B68FD4977B1}" srcOrd="0" destOrd="0" presId="urn:microsoft.com/office/officeart/2005/8/layout/hierarchy2"/>
    <dgm:cxn modelId="{48F0F772-8F55-4FEA-ABAD-6E7CF359F0B8}" srcId="{BDEC01C8-6AC4-48E9-B801-B7D63D3B9450}" destId="{9EBEF8A6-8464-49DD-97E4-6CC32047B2B6}" srcOrd="0" destOrd="0" parTransId="{F8D600AB-C7A2-4DC6-813F-5B76C0DA7105}" sibTransId="{CFDBB542-40B4-4A67-A241-940FB4419EE8}"/>
    <dgm:cxn modelId="{8B5E1E73-A12D-C44B-9EE6-0245A3391689}" type="presOf" srcId="{BD4C4B8F-9135-9A4E-99B2-8E999643AD98}" destId="{AB2BF92C-9784-614F-B83F-0A4B95D996F2}" srcOrd="0" destOrd="0" presId="urn:microsoft.com/office/officeart/2005/8/layout/hierarchy2"/>
    <dgm:cxn modelId="{CC51DE73-730A-4DDF-9AA6-1FBB3A3C7581}" srcId="{74C7F8DA-66DF-446E-BF9E-59B1B26B9BD2}" destId="{D7B4D6A9-7102-4098-B395-E37CA5854321}" srcOrd="4" destOrd="0" parTransId="{9373A672-DFD4-4037-9761-9EFBB61F299B}" sibTransId="{4CDF9351-FDE4-42C8-89B1-F9004DF8387B}"/>
    <dgm:cxn modelId="{E0003975-235C-8646-968A-F478AC02EFAA}" srcId="{E9793AEF-020F-3342-BCB0-2A4E63875006}" destId="{BC9E7D1E-7842-C34C-8867-787A21FFCFA6}" srcOrd="0" destOrd="0" parTransId="{55D90504-77AE-2C4D-AA5F-354C1ECBEE3D}" sibTransId="{6FAAD331-5D60-7C4A-861D-CFC83276F6A7}"/>
    <dgm:cxn modelId="{23EB5E77-FB8C-DE47-B641-A4530BBD5EF1}" type="presOf" srcId="{8BC42B2D-DEF4-CE4A-BD39-9DA55C05D0A7}" destId="{E9ED90FB-DABD-064A-B61E-BFBC6FFE387A}" srcOrd="0" destOrd="0" presId="urn:microsoft.com/office/officeart/2005/8/layout/hierarchy2"/>
    <dgm:cxn modelId="{E7644979-E7CD-4AF7-85B7-B87F6977A444}" srcId="{A323BBFE-403A-41E4-BA33-6158745D4CC2}" destId="{F23AF2D3-0D82-410D-9386-1DBED0B467C0}" srcOrd="0" destOrd="0" parTransId="{62A051AC-CABE-4FAC-B259-3CE0A679ABD2}" sibTransId="{AD0C0191-C5CE-463C-851E-32E9785B6171}"/>
    <dgm:cxn modelId="{1042257D-DE6E-804E-94FA-9EE9057407B1}" type="presOf" srcId="{98FAB242-666F-48B3-A7A6-6BB5066697C8}" destId="{5FEFD07C-2D2F-4D85-9961-6E2632759616}" srcOrd="0" destOrd="0" presId="urn:microsoft.com/office/officeart/2005/8/layout/hierarchy2"/>
    <dgm:cxn modelId="{954F0D7F-0087-1541-A3C2-1BABA56A52BA}" type="presOf" srcId="{DBA13A03-9628-4877-A7F2-E360A50C05EC}" destId="{292F4F65-728E-4A45-83F9-00F6DC133E64}" srcOrd="1" destOrd="0" presId="urn:microsoft.com/office/officeart/2005/8/layout/hierarchy2"/>
    <dgm:cxn modelId="{F248767F-2AF6-ED46-AD14-B290CF7438AE}" type="presOf" srcId="{62A051AC-CABE-4FAC-B259-3CE0A679ABD2}" destId="{778C8C82-9DD1-47D4-89CD-A4DE21C50116}" srcOrd="1" destOrd="0" presId="urn:microsoft.com/office/officeart/2005/8/layout/hierarchy2"/>
    <dgm:cxn modelId="{9BCF9280-A0A9-2B47-88A1-AA9A62F77B39}" type="presOf" srcId="{D7B4D6A9-7102-4098-B395-E37CA5854321}" destId="{BDCCD688-0AAC-4D44-A55D-14F440F7905A}" srcOrd="0" destOrd="0" presId="urn:microsoft.com/office/officeart/2005/8/layout/hierarchy2"/>
    <dgm:cxn modelId="{8C90D480-AC7B-3E45-A193-1B8C4D0D8EC8}" type="presOf" srcId="{08A17726-B1FA-4130-9060-0BD55B6060EF}" destId="{7EE3B3EF-1423-4F47-B9A0-20EC30F7C863}" srcOrd="0" destOrd="0" presId="urn:microsoft.com/office/officeart/2005/8/layout/hierarchy2"/>
    <dgm:cxn modelId="{E1767983-3FB0-D145-B4E8-81D0E2C3F1A3}" type="presOf" srcId="{62A051AC-CABE-4FAC-B259-3CE0A679ABD2}" destId="{4341D37B-D86C-4BE4-AF51-9897FD6C8BCE}" srcOrd="0" destOrd="0" presId="urn:microsoft.com/office/officeart/2005/8/layout/hierarchy2"/>
    <dgm:cxn modelId="{F1825D87-7C35-6C4C-967C-A89E44AD6F88}" type="presOf" srcId="{111D8416-C721-49EE-B18E-9FA24CF406EA}" destId="{95437B30-3A93-4A74-83FE-5A6DE7A04A80}" srcOrd="1" destOrd="0" presId="urn:microsoft.com/office/officeart/2005/8/layout/hierarchy2"/>
    <dgm:cxn modelId="{AA43548A-B581-A144-9657-16604E77A129}" type="presOf" srcId="{1E87CED5-429C-E94E-888B-EC310BC77C82}" destId="{77C2ABB0-F46E-9040-BDAF-C5EF8CADBE98}" srcOrd="1" destOrd="0" presId="urn:microsoft.com/office/officeart/2005/8/layout/hierarchy2"/>
    <dgm:cxn modelId="{BD4FC98C-9761-5441-BCC2-2AEF40460A53}" type="presOf" srcId="{BDEC01C8-6AC4-48E9-B801-B7D63D3B9450}" destId="{59CC16A0-C57E-48B7-A95D-0748C4E0BA22}" srcOrd="0" destOrd="0" presId="urn:microsoft.com/office/officeart/2005/8/layout/hierarchy2"/>
    <dgm:cxn modelId="{27ED868E-9256-A847-8072-454DCE433191}" type="presOf" srcId="{55D90504-77AE-2C4D-AA5F-354C1ECBEE3D}" destId="{D52B871D-CF11-0C46-9E3C-BF4494701926}" srcOrd="0" destOrd="0" presId="urn:microsoft.com/office/officeart/2005/8/layout/hierarchy2"/>
    <dgm:cxn modelId="{6AD32190-E971-498B-A22B-C648EDAD938C}" srcId="{08A17726-B1FA-4130-9060-0BD55B6060EF}" destId="{50715042-31DE-45B2-8115-AAD79B37CCC2}" srcOrd="0" destOrd="0" parTransId="{0ADBCE82-667F-49A4-A856-A87E918099C8}" sibTransId="{6E1ED32A-A3D5-4770-B9B4-1F9A963EA4C4}"/>
    <dgm:cxn modelId="{70A89594-B93A-214F-A591-55C9B5666A21}" type="presOf" srcId="{23FC5A3C-55DB-634C-B1D5-3B43B7F42553}" destId="{9117D6AD-D655-6D47-B037-9C72C8FEDDEA}" srcOrd="1" destOrd="0" presId="urn:microsoft.com/office/officeart/2005/8/layout/hierarchy2"/>
    <dgm:cxn modelId="{E8944C95-8F8B-9348-BCC6-44AC4E47CFA9}" type="presOf" srcId="{157404DA-F6A1-42A1-A67E-9274B4617EA2}" destId="{FC10A1F9-68D2-4DFC-B194-54A1EC50C1A4}" srcOrd="0" destOrd="0" presId="urn:microsoft.com/office/officeart/2005/8/layout/hierarchy2"/>
    <dgm:cxn modelId="{21F31397-7510-1C4F-9E5C-7E0C071F800F}" type="presOf" srcId="{B80123EE-CDE0-5B48-B2BE-91F778CB69C0}" destId="{10BD5D97-7102-1C4E-93C1-983C4613632E}" srcOrd="0" destOrd="0" presId="urn:microsoft.com/office/officeart/2005/8/layout/hierarchy2"/>
    <dgm:cxn modelId="{04581C98-F95D-9743-8145-D8E5AE43170B}" type="presOf" srcId="{B666F969-0075-2844-B9C3-9D9DFF023A65}" destId="{F61E9CC4-E36B-7147-8FEF-79B6B80E3074}" srcOrd="1" destOrd="0" presId="urn:microsoft.com/office/officeart/2005/8/layout/hierarchy2"/>
    <dgm:cxn modelId="{BE209199-70F7-4EA7-8ED5-2BB475AD3EDA}" srcId="{5B8674CF-145E-4A82-9F27-31153ACB3148}" destId="{50DEEFB6-C4C6-4E5E-87CC-C24EA5E659B9}" srcOrd="0" destOrd="0" parTransId="{8F350446-DB17-4ED6-9EEA-F93E5316EA2A}" sibTransId="{132B6279-0BEC-4031-9220-A02FD0D78161}"/>
    <dgm:cxn modelId="{2C16EE9B-5A74-4FA3-B88D-B21CF34234A6}" srcId="{4FC09D6D-5B63-4492-9836-77C0EE922CE6}" destId="{2E210205-B67D-4699-88BA-6F9DA1FBC15E}" srcOrd="0" destOrd="0" parTransId="{60BD5120-D98A-4F37-9923-57B2222CD2D8}" sibTransId="{B3201CA9-58F9-488D-8164-1580AEF7A848}"/>
    <dgm:cxn modelId="{C11E769E-E88B-2743-BA29-BB0697E69AEB}" type="presOf" srcId="{1E25B32F-93CB-4807-A5E3-DD2476822420}" destId="{0C6BEFAE-6845-41E0-82C2-E13E1729CA9C}" srcOrd="0" destOrd="0" presId="urn:microsoft.com/office/officeart/2005/8/layout/hierarchy2"/>
    <dgm:cxn modelId="{71F4CF9E-D496-4CF9-A812-74C23260F6AA}" srcId="{9243983B-923E-4E4B-9DFD-0502155D88A9}" destId="{BDEC01C8-6AC4-48E9-B801-B7D63D3B9450}" srcOrd="4" destOrd="0" parTransId="{111D8416-C721-49EE-B18E-9FA24CF406EA}" sibTransId="{1D16C1EE-5386-4005-BE0E-50368196842D}"/>
    <dgm:cxn modelId="{643582A4-4905-4C27-9EE8-DE45538F8A22}" srcId="{74C7F8DA-66DF-446E-BF9E-59B1B26B9BD2}" destId="{4FC09D6D-5B63-4492-9836-77C0EE922CE6}" srcOrd="0" destOrd="0" parTransId="{73EB63A4-102D-4DA0-8546-CA960689B7AF}" sibTransId="{16001209-6C3B-4B4A-9F89-3FBDB2528056}"/>
    <dgm:cxn modelId="{C55186A4-AB8F-E241-86CC-4B82DACD790D}" srcId="{1D19C8EF-BA59-2540-B71E-54A02998FEEF}" destId="{99C06484-4B4C-624A-9D83-FD3CCEB07983}" srcOrd="0" destOrd="0" parTransId="{A5E36FBF-3C49-5744-9733-65E63C095881}" sibTransId="{40F9484F-6D5B-E841-AAA2-C7D1E69BB3A2}"/>
    <dgm:cxn modelId="{D202A3A5-BA18-194E-A2DB-07BCB9F57E57}" type="presOf" srcId="{0DAF27B9-B303-438B-83FF-0638BDBD719E}" destId="{2EE39547-6C5D-4CCC-A0BE-F6E595107269}" srcOrd="1" destOrd="0" presId="urn:microsoft.com/office/officeart/2005/8/layout/hierarchy2"/>
    <dgm:cxn modelId="{5B5908A8-142A-8C4A-98F7-B488171F829C}" type="presOf" srcId="{9243983B-923E-4E4B-9DFD-0502155D88A9}" destId="{DBCC67BC-E486-4E7A-987F-81D7D3F9EFD9}" srcOrd="0" destOrd="0" presId="urn:microsoft.com/office/officeart/2005/8/layout/hierarchy2"/>
    <dgm:cxn modelId="{942285A8-B09F-4A2E-97DA-A9BF29520C14}" srcId="{9243983B-923E-4E4B-9DFD-0502155D88A9}" destId="{08A17726-B1FA-4130-9060-0BD55B6060EF}" srcOrd="0" destOrd="0" parTransId="{6C2EB405-F595-4ED3-869B-BCA0814B12BB}" sibTransId="{DF23108F-55EA-47E0-8086-C6392BBF4E82}"/>
    <dgm:cxn modelId="{45BEEEAF-DCC2-9C4F-A688-5B51DE74F890}" srcId="{74C7F8DA-66DF-446E-BF9E-59B1B26B9BD2}" destId="{BD33B1B7-2360-9F46-BFED-D8AA68F9F312}" srcOrd="3" destOrd="0" parTransId="{8EAB664C-CD55-4145-AA66-F0856967499F}" sibTransId="{4FE4912E-3B0C-3346-B6EB-14F66E40DCE7}"/>
    <dgm:cxn modelId="{D14456B7-15B9-454E-9B1A-25EE4DFA35AF}" type="presOf" srcId="{0ADBCE82-667F-49A4-A856-A87E918099C8}" destId="{C89A5FB7-318D-4F28-8723-207B200CF289}" srcOrd="1" destOrd="0" presId="urn:microsoft.com/office/officeart/2005/8/layout/hierarchy2"/>
    <dgm:cxn modelId="{437407B8-9304-154D-9E55-CD461138A274}" type="presOf" srcId="{A5E36FBF-3C49-5744-9733-65E63C095881}" destId="{43CE640B-79D3-6B48-A9D1-21AF739B5065}" srcOrd="0" destOrd="0" presId="urn:microsoft.com/office/officeart/2005/8/layout/hierarchy2"/>
    <dgm:cxn modelId="{7117ABB8-3CF7-3743-BAE3-DBCC2BE5E284}" type="presOf" srcId="{8EAB664C-CD55-4145-AA66-F0856967499F}" destId="{2F7EB892-1BE4-5546-9B20-97EAAE0A1371}" srcOrd="1" destOrd="0" presId="urn:microsoft.com/office/officeart/2005/8/layout/hierarchy2"/>
    <dgm:cxn modelId="{A452F7B9-A674-AE41-9B74-4CAA58C3BBA1}" type="presOf" srcId="{C1DBB81E-8A19-4BBF-8E53-8761EB83A0A7}" destId="{42ACF7CE-5CA1-49AC-A8B1-579363A4C701}" srcOrd="0" destOrd="0" presId="urn:microsoft.com/office/officeart/2005/8/layout/hierarchy2"/>
    <dgm:cxn modelId="{C19521BD-8F75-CE46-826E-680D0A67B706}" type="presOf" srcId="{73EB63A4-102D-4DA0-8546-CA960689B7AF}" destId="{8B71B5D1-0367-4A3A-9ED1-B4CC7D7C4BEE}" srcOrd="1" destOrd="0" presId="urn:microsoft.com/office/officeart/2005/8/layout/hierarchy2"/>
    <dgm:cxn modelId="{5466D2C2-FBF7-1B4C-9F4E-E72A66FD54A7}" type="presOf" srcId="{0DAF27B9-B303-438B-83FF-0638BDBD719E}" destId="{A8CADFF8-095F-4544-9FAF-989E58784698}" srcOrd="0" destOrd="0" presId="urn:microsoft.com/office/officeart/2005/8/layout/hierarchy2"/>
    <dgm:cxn modelId="{913D49C4-296E-1B4B-B982-318B6D334B30}" srcId="{D7B4D6A9-7102-4098-B395-E37CA5854321}" destId="{B75BE42B-8CF5-B148-9159-10BA82E0A94B}" srcOrd="0" destOrd="0" parTransId="{B80123EE-CDE0-5B48-B2BE-91F778CB69C0}" sibTransId="{7816066F-386F-8048-9A5F-B704B47C728B}"/>
    <dgm:cxn modelId="{4C2701C5-1B65-F248-82AC-1EED6DCC360E}" type="presOf" srcId="{8BC42B2D-DEF4-CE4A-BD39-9DA55C05D0A7}" destId="{284E6CDA-6FAB-B84C-BEFE-945F81D46508}" srcOrd="1" destOrd="0" presId="urn:microsoft.com/office/officeart/2005/8/layout/hierarchy2"/>
    <dgm:cxn modelId="{E28D41C8-F268-C546-A1AA-C26A782614D6}" type="presOf" srcId="{6C2EB405-F595-4ED3-869B-BCA0814B12BB}" destId="{2AE0C594-C90C-4668-B6EB-97958EA49EC4}" srcOrd="0" destOrd="0" presId="urn:microsoft.com/office/officeart/2005/8/layout/hierarchy2"/>
    <dgm:cxn modelId="{79F30FC9-DB2F-2C46-AC55-2A7E1F3B722B}" type="presOf" srcId="{7822B7D8-F467-4C37-ADAF-28A77CA6DFE9}" destId="{E7B29B9A-B248-451A-B4E1-4F7ECC9DF586}" srcOrd="0" destOrd="0" presId="urn:microsoft.com/office/officeart/2005/8/layout/hierarchy2"/>
    <dgm:cxn modelId="{9B2C15C9-25E7-7943-B438-3F37B50AA17B}" type="presOf" srcId="{74C7F8DA-66DF-446E-BF9E-59B1B26B9BD2}" destId="{6F5B3F6B-BA30-4C36-A063-5795236040F7}" srcOrd="0" destOrd="0" presId="urn:microsoft.com/office/officeart/2005/8/layout/hierarchy2"/>
    <dgm:cxn modelId="{5DD17EC9-23B8-4C08-9AD1-6ACD754A7764}" srcId="{2E210205-B67D-4699-88BA-6F9DA1FBC15E}" destId="{888D632B-9D46-4871-A9AF-0B69CD564A17}" srcOrd="0" destOrd="0" parTransId="{7822B7D8-F467-4C37-ADAF-28A77CA6DFE9}" sibTransId="{9AC4D7A2-D290-4C14-9C62-912C1DDC15D3}"/>
    <dgm:cxn modelId="{8E597DCB-8B54-0546-97CC-C20B5002EC3B}" srcId="{68F72035-BA2A-FF41-B39A-AD70FDF59BEB}" destId="{EC23A22C-5A48-1F41-887B-3C5C8BFF7A4E}" srcOrd="0" destOrd="0" parTransId="{23FC5A3C-55DB-634C-B1D5-3B43B7F42553}" sibTransId="{E4ABB928-1986-1A46-9106-D08CB7512980}"/>
    <dgm:cxn modelId="{F30B00CE-B0AB-3C4D-AEA7-DD8B3B481272}" type="presOf" srcId="{9EBEF8A6-8464-49DD-97E4-6CC32047B2B6}" destId="{33779521-6098-4763-B127-4F697EDEC613}" srcOrd="0" destOrd="0" presId="urn:microsoft.com/office/officeart/2005/8/layout/hierarchy2"/>
    <dgm:cxn modelId="{AEC531D1-390B-6A4F-B7D4-7143C7D6B81D}" type="presOf" srcId="{B75BE42B-8CF5-B148-9159-10BA82E0A94B}" destId="{6A1909A8-32F1-4343-921F-CAD91ECFD3B6}" srcOrd="0" destOrd="0" presId="urn:microsoft.com/office/officeart/2005/8/layout/hierarchy2"/>
    <dgm:cxn modelId="{C29BDAD1-BC3A-3A4F-8881-573AD5F7B99D}" type="presOf" srcId="{73EB63A4-102D-4DA0-8546-CA960689B7AF}" destId="{A839A727-7D7C-49EB-80ED-E051B158C1E4}" srcOrd="0" destOrd="0" presId="urn:microsoft.com/office/officeart/2005/8/layout/hierarchy2"/>
    <dgm:cxn modelId="{0DC022D6-5D34-A347-A86E-E9EB3F8BA815}" type="presOf" srcId="{E9793AEF-020F-3342-BCB0-2A4E63875006}" destId="{09A94CC3-9337-5B4A-A405-689F2400B682}" srcOrd="0" destOrd="0" presId="urn:microsoft.com/office/officeart/2005/8/layout/hierarchy2"/>
    <dgm:cxn modelId="{AC8915DA-F174-2B44-979A-C7E611C584CA}" type="presOf" srcId="{1E87CED5-429C-E94E-888B-EC310BC77C82}" destId="{B9AD9B80-9BC8-F14D-9402-82AF587E21EB}" srcOrd="0" destOrd="0" presId="urn:microsoft.com/office/officeart/2005/8/layout/hierarchy2"/>
    <dgm:cxn modelId="{37DA8CDA-BDC1-464E-AFE7-A9B3F0F67DF6}" type="presOf" srcId="{BD33B1B7-2360-9F46-BFED-D8AA68F9F312}" destId="{FC41C6F0-487C-CC4B-BF55-A5617845FD8A}" srcOrd="0" destOrd="0" presId="urn:microsoft.com/office/officeart/2005/8/layout/hierarchy2"/>
    <dgm:cxn modelId="{C6B02CDE-3865-A844-B5F8-BF78C12659D5}" type="presOf" srcId="{111D8416-C721-49EE-B18E-9FA24CF406EA}" destId="{78DAF019-1697-4D8A-92C7-284346260D45}" srcOrd="0" destOrd="0" presId="urn:microsoft.com/office/officeart/2005/8/layout/hierarchy2"/>
    <dgm:cxn modelId="{AC3E0FE1-B999-8445-99F2-65EE98ED7A24}" type="presOf" srcId="{8F350446-DB17-4ED6-9EEA-F93E5316EA2A}" destId="{C8555638-41D1-46C3-ADBA-83A7FFF3DF90}" srcOrd="1" destOrd="0" presId="urn:microsoft.com/office/officeart/2005/8/layout/hierarchy2"/>
    <dgm:cxn modelId="{8AF3F7E1-C6CA-0247-B0C0-FA492858C45C}" type="presOf" srcId="{B80123EE-CDE0-5B48-B2BE-91F778CB69C0}" destId="{EC975F86-4586-674E-872E-B7764E71907A}" srcOrd="1" destOrd="0" presId="urn:microsoft.com/office/officeart/2005/8/layout/hierarchy2"/>
    <dgm:cxn modelId="{3F6F7DE2-AD70-5742-967C-B56BFB631D8F}" type="presOf" srcId="{DC64FD86-5ADC-48FD-BE20-C40DFABB3582}" destId="{AA428810-11A3-482D-965D-B648769E9AC1}" srcOrd="1" destOrd="0" presId="urn:microsoft.com/office/officeart/2005/8/layout/hierarchy2"/>
    <dgm:cxn modelId="{939B30E7-8009-0F45-A0AD-BA905ACC772E}" type="presOf" srcId="{99C06484-4B4C-624A-9D83-FD3CCEB07983}" destId="{B6E72994-CBC7-E642-B20C-8AAF80F62343}" srcOrd="0" destOrd="0" presId="urn:microsoft.com/office/officeart/2005/8/layout/hierarchy2"/>
    <dgm:cxn modelId="{4AD0B6E8-B00A-6141-B402-E1DA7CC1285C}" type="presOf" srcId="{888D632B-9D46-4871-A9AF-0B69CD564A17}" destId="{C70D60E5-06D2-4630-89B1-942F2D067FD3}" srcOrd="0" destOrd="0" presId="urn:microsoft.com/office/officeart/2005/8/layout/hierarchy2"/>
    <dgm:cxn modelId="{E1DDE2E8-B125-014B-9C72-849E34259A69}" type="presOf" srcId="{BD4C4B8F-9135-9A4E-99B2-8E999643AD98}" destId="{18D34BBD-5ED3-0848-A63F-A9BF95453A3D}" srcOrd="1" destOrd="0" presId="urn:microsoft.com/office/officeart/2005/8/layout/hierarchy2"/>
    <dgm:cxn modelId="{8A337AE9-80FC-F24A-B55F-71E814EE984D}" type="presOf" srcId="{6C2EB405-F595-4ED3-869B-BCA0814B12BB}" destId="{55C9CDAD-BCC2-4204-A69B-D67BDD0A4EAA}" srcOrd="1" destOrd="0" presId="urn:microsoft.com/office/officeart/2005/8/layout/hierarchy2"/>
    <dgm:cxn modelId="{8870ECE9-1094-C94B-B622-087EA177ED68}" type="presOf" srcId="{DBA13A03-9628-4877-A7F2-E360A50C05EC}" destId="{A47BF1F7-6320-468A-AB4D-6B147EED0A31}" srcOrd="0" destOrd="0" presId="urn:microsoft.com/office/officeart/2005/8/layout/hierarchy2"/>
    <dgm:cxn modelId="{B73E85EA-9A8C-C740-8001-0D56C232B854}" type="presOf" srcId="{5FE266B0-A689-49A4-B3C7-2D471EBC1743}" destId="{0D2B6465-736D-4CCC-85B6-C684DAB4FE40}" srcOrd="0" destOrd="0" presId="urn:microsoft.com/office/officeart/2005/8/layout/hierarchy2"/>
    <dgm:cxn modelId="{93B83EEB-6405-0E46-A34C-B1825B65FE99}" type="presOf" srcId="{DC64FD86-5ADC-48FD-BE20-C40DFABB3582}" destId="{88DCACC4-4E8A-4CC6-8B6A-095580E721B1}" srcOrd="0" destOrd="0" presId="urn:microsoft.com/office/officeart/2005/8/layout/hierarchy2"/>
    <dgm:cxn modelId="{5EB50DED-5A9A-8D4F-A79F-E91E9720ABFB}" srcId="{9243983B-923E-4E4B-9DFD-0502155D88A9}" destId="{1D19C8EF-BA59-2540-B71E-54A02998FEEF}" srcOrd="3" destOrd="0" parTransId="{8BC42B2D-DEF4-CE4A-BD39-9DA55C05D0A7}" sibTransId="{3DBBDB46-E2A1-A041-9835-5A9C01BA0560}"/>
    <dgm:cxn modelId="{E52755EE-D0BD-C747-9E9C-C4879DF5508E}" type="presOf" srcId="{A5E36FBF-3C49-5744-9733-65E63C095881}" destId="{867BC83B-6A55-C44C-9D1A-875D43C6FD1B}" srcOrd="1" destOrd="0" presId="urn:microsoft.com/office/officeart/2005/8/layout/hierarchy2"/>
    <dgm:cxn modelId="{CDF6B4F5-AE5A-F64D-916D-A907026B1149}" type="presOf" srcId="{9373A672-DFD4-4037-9761-9EFBB61F299B}" destId="{AF528EC9-D47D-48F3-B74F-009DA375F205}" srcOrd="1" destOrd="0" presId="urn:microsoft.com/office/officeart/2005/8/layout/hierarchy2"/>
    <dgm:cxn modelId="{9F9741F6-DDC8-1245-9C56-DCB7EC2DA6FB}" srcId="{B75BE42B-8CF5-B148-9159-10BA82E0A94B}" destId="{A2732077-D16B-2E4D-BE27-9FB379BD76C7}" srcOrd="0" destOrd="0" parTransId="{BD4C4B8F-9135-9A4E-99B2-8E999643AD98}" sibTransId="{3C5BD15A-79A8-C04B-8C2C-4F2E811E8BB4}"/>
    <dgm:cxn modelId="{ADD02CF7-6994-434D-AEDD-3E60CC5A3FC8}" type="presOf" srcId="{50DEEFB6-C4C6-4E5E-87CC-C24EA5E659B9}" destId="{0438DED9-003B-4932-961A-9A7FDE18CE7C}" srcOrd="0" destOrd="0" presId="urn:microsoft.com/office/officeart/2005/8/layout/hierarchy2"/>
    <dgm:cxn modelId="{D9E1A4F7-230D-854C-9471-E30C2A2364FD}" type="presOf" srcId="{81285245-E080-4C88-BCBF-DB82392C339B}" destId="{C8C561F0-FBC4-4630-BCFC-E08684FA868A}" srcOrd="0" destOrd="0" presId="urn:microsoft.com/office/officeart/2005/8/layout/hierarchy2"/>
    <dgm:cxn modelId="{BFF30AF8-1FCB-0E4F-8469-0EDEFAD38532}" type="presOf" srcId="{F23AF2D3-0D82-410D-9386-1DBED0B467C0}" destId="{9649DD67-06B8-4A5B-BDD4-B1EC2E5FA351}" srcOrd="0" destOrd="0" presId="urn:microsoft.com/office/officeart/2005/8/layout/hierarchy2"/>
    <dgm:cxn modelId="{F1EA6CFF-2417-0E41-915E-84B126D64C79}" type="presOf" srcId="{EC23A22C-5A48-1F41-887B-3C5C8BFF7A4E}" destId="{F090E305-3E05-8741-866E-68430710C1E6}" srcOrd="0" destOrd="0" presId="urn:microsoft.com/office/officeart/2005/8/layout/hierarchy2"/>
    <dgm:cxn modelId="{AAF92E76-4552-B247-9D9B-BA1E89D2514B}" type="presParOf" srcId="{F82FA5F5-FE2C-4F50-A820-079E59E119AE}" destId="{AAE5A84A-64EA-45AA-8312-04B9342F5AA4}" srcOrd="0" destOrd="0" presId="urn:microsoft.com/office/officeart/2005/8/layout/hierarchy2"/>
    <dgm:cxn modelId="{532CA2DA-45A7-3C4F-B96F-CB10C1F0EF1D}" type="presParOf" srcId="{AAE5A84A-64EA-45AA-8312-04B9342F5AA4}" destId="{6F5B3F6B-BA30-4C36-A063-5795236040F7}" srcOrd="0" destOrd="0" presId="urn:microsoft.com/office/officeart/2005/8/layout/hierarchy2"/>
    <dgm:cxn modelId="{9A7E5A15-4C62-724D-9FAB-5E5470F33301}" type="presParOf" srcId="{AAE5A84A-64EA-45AA-8312-04B9342F5AA4}" destId="{41238E32-A95C-4746-94B8-5B29827FA2FA}" srcOrd="1" destOrd="0" presId="urn:microsoft.com/office/officeart/2005/8/layout/hierarchy2"/>
    <dgm:cxn modelId="{5BCFF2BC-9A12-864E-A4A5-778F7AF0CC2B}" type="presParOf" srcId="{41238E32-A95C-4746-94B8-5B29827FA2FA}" destId="{A839A727-7D7C-49EB-80ED-E051B158C1E4}" srcOrd="0" destOrd="0" presId="urn:microsoft.com/office/officeart/2005/8/layout/hierarchy2"/>
    <dgm:cxn modelId="{06FAB183-390F-F944-B99C-5AD682C484AF}" type="presParOf" srcId="{A839A727-7D7C-49EB-80ED-E051B158C1E4}" destId="{8B71B5D1-0367-4A3A-9ED1-B4CC7D7C4BEE}" srcOrd="0" destOrd="0" presId="urn:microsoft.com/office/officeart/2005/8/layout/hierarchy2"/>
    <dgm:cxn modelId="{840DBA2F-072D-D745-8918-15BF93B573F6}" type="presParOf" srcId="{41238E32-A95C-4746-94B8-5B29827FA2FA}" destId="{BAAAB24A-29D8-456B-900F-DA651EE76368}" srcOrd="1" destOrd="0" presId="urn:microsoft.com/office/officeart/2005/8/layout/hierarchy2"/>
    <dgm:cxn modelId="{335BB4FB-236F-5445-8CFB-86FEA099237E}" type="presParOf" srcId="{BAAAB24A-29D8-456B-900F-DA651EE76368}" destId="{DB81AABC-3B56-4417-82A0-4F28D26AF5D3}" srcOrd="0" destOrd="0" presId="urn:microsoft.com/office/officeart/2005/8/layout/hierarchy2"/>
    <dgm:cxn modelId="{8FF741A8-8A0E-154A-83C2-978DBCA2AE97}" type="presParOf" srcId="{BAAAB24A-29D8-456B-900F-DA651EE76368}" destId="{86D1D069-3080-4C5B-9385-BC167EE74877}" srcOrd="1" destOrd="0" presId="urn:microsoft.com/office/officeart/2005/8/layout/hierarchy2"/>
    <dgm:cxn modelId="{E65F97BA-9787-C34E-81F1-FD1DDCCEDC48}" type="presParOf" srcId="{86D1D069-3080-4C5B-9385-BC167EE74877}" destId="{0657A8AB-A26F-41D0-BC70-667A72055193}" srcOrd="0" destOrd="0" presId="urn:microsoft.com/office/officeart/2005/8/layout/hierarchy2"/>
    <dgm:cxn modelId="{071CA5FB-9AAE-5A4B-B0E0-BF3FFEC06BF7}" type="presParOf" srcId="{0657A8AB-A26F-41D0-BC70-667A72055193}" destId="{63632369-B21E-443B-8AE8-AF86EBD40ECA}" srcOrd="0" destOrd="0" presId="urn:microsoft.com/office/officeart/2005/8/layout/hierarchy2"/>
    <dgm:cxn modelId="{D6541C2A-DF1B-0B43-9E8D-32CFC124F90E}" type="presParOf" srcId="{86D1D069-3080-4C5B-9385-BC167EE74877}" destId="{0361C29C-6ED7-4308-A4C6-96CDC61E974E}" srcOrd="1" destOrd="0" presId="urn:microsoft.com/office/officeart/2005/8/layout/hierarchy2"/>
    <dgm:cxn modelId="{6ECF032E-DA48-C945-990A-63ADEC985702}" type="presParOf" srcId="{0361C29C-6ED7-4308-A4C6-96CDC61E974E}" destId="{1F5A533B-CFD3-4A57-B860-4016BB16BF00}" srcOrd="0" destOrd="0" presId="urn:microsoft.com/office/officeart/2005/8/layout/hierarchy2"/>
    <dgm:cxn modelId="{C060C287-61A9-D443-9730-78C107150D63}" type="presParOf" srcId="{0361C29C-6ED7-4308-A4C6-96CDC61E974E}" destId="{74A30EB7-CA5C-4E82-A5CF-D328BC13B80F}" srcOrd="1" destOrd="0" presId="urn:microsoft.com/office/officeart/2005/8/layout/hierarchy2"/>
    <dgm:cxn modelId="{A03DD93E-7B91-C04C-87F7-6A35F93EF900}" type="presParOf" srcId="{74A30EB7-CA5C-4E82-A5CF-D328BC13B80F}" destId="{E7B29B9A-B248-451A-B4E1-4F7ECC9DF586}" srcOrd="0" destOrd="0" presId="urn:microsoft.com/office/officeart/2005/8/layout/hierarchy2"/>
    <dgm:cxn modelId="{E334F904-BCE5-C047-9AD4-3124C9F1682E}" type="presParOf" srcId="{E7B29B9A-B248-451A-B4E1-4F7ECC9DF586}" destId="{3DBFB746-001A-45B7-8109-AE885B620BE1}" srcOrd="0" destOrd="0" presId="urn:microsoft.com/office/officeart/2005/8/layout/hierarchy2"/>
    <dgm:cxn modelId="{F1C21F9A-49FC-E041-A544-4B6DADFBAC1A}" type="presParOf" srcId="{74A30EB7-CA5C-4E82-A5CF-D328BC13B80F}" destId="{0E2D54C7-6687-45D0-A14B-86A73A3E3A84}" srcOrd="1" destOrd="0" presId="urn:microsoft.com/office/officeart/2005/8/layout/hierarchy2"/>
    <dgm:cxn modelId="{255DA3EF-7961-6D4A-9089-06F0CBDC8797}" type="presParOf" srcId="{0E2D54C7-6687-45D0-A14B-86A73A3E3A84}" destId="{C70D60E5-06D2-4630-89B1-942F2D067FD3}" srcOrd="0" destOrd="0" presId="urn:microsoft.com/office/officeart/2005/8/layout/hierarchy2"/>
    <dgm:cxn modelId="{A9357F59-5349-3D47-8263-3632A55E6D21}" type="presParOf" srcId="{0E2D54C7-6687-45D0-A14B-86A73A3E3A84}" destId="{3C9458F3-2BDF-452D-82E1-0D019D2F49BA}" srcOrd="1" destOrd="0" presId="urn:microsoft.com/office/officeart/2005/8/layout/hierarchy2"/>
    <dgm:cxn modelId="{D93250DD-656D-194B-9A90-4BE8ECCE90D9}" type="presParOf" srcId="{86D1D069-3080-4C5B-9385-BC167EE74877}" destId="{0D2B6465-736D-4CCC-85B6-C684DAB4FE40}" srcOrd="2" destOrd="0" presId="urn:microsoft.com/office/officeart/2005/8/layout/hierarchy2"/>
    <dgm:cxn modelId="{D5B0CE65-A535-914B-B8D9-E1E893DE892C}" type="presParOf" srcId="{0D2B6465-736D-4CCC-85B6-C684DAB4FE40}" destId="{24CC49A3-6CCF-4A2B-B235-9536CE9C8979}" srcOrd="0" destOrd="0" presId="urn:microsoft.com/office/officeart/2005/8/layout/hierarchy2"/>
    <dgm:cxn modelId="{D6A2C796-EAFB-284C-BEA9-BD997BF5FC7D}" type="presParOf" srcId="{86D1D069-3080-4C5B-9385-BC167EE74877}" destId="{BF567D3A-7E5B-455C-AE8D-88A3872EA1BB}" srcOrd="3" destOrd="0" presId="urn:microsoft.com/office/officeart/2005/8/layout/hierarchy2"/>
    <dgm:cxn modelId="{029DF9C4-6278-9340-817F-B921147AA2E5}" type="presParOf" srcId="{BF567D3A-7E5B-455C-AE8D-88A3872EA1BB}" destId="{898850BD-9CE7-4911-9180-638BA7CFBD72}" srcOrd="0" destOrd="0" presId="urn:microsoft.com/office/officeart/2005/8/layout/hierarchy2"/>
    <dgm:cxn modelId="{C893B112-0707-A341-A553-3A9EF244E246}" type="presParOf" srcId="{BF567D3A-7E5B-455C-AE8D-88A3872EA1BB}" destId="{F5FC87BC-ED02-4F89-83AA-7E8E37F39879}" srcOrd="1" destOrd="0" presId="urn:microsoft.com/office/officeart/2005/8/layout/hierarchy2"/>
    <dgm:cxn modelId="{5B9DEBC6-C9C8-434F-90B3-5B359708DFAD}" type="presParOf" srcId="{F5FC87BC-ED02-4F89-83AA-7E8E37F39879}" destId="{4341D37B-D86C-4BE4-AF51-9897FD6C8BCE}" srcOrd="0" destOrd="0" presId="urn:microsoft.com/office/officeart/2005/8/layout/hierarchy2"/>
    <dgm:cxn modelId="{F83DD87F-8216-634E-9025-9A1F29282355}" type="presParOf" srcId="{4341D37B-D86C-4BE4-AF51-9897FD6C8BCE}" destId="{778C8C82-9DD1-47D4-89CD-A4DE21C50116}" srcOrd="0" destOrd="0" presId="urn:microsoft.com/office/officeart/2005/8/layout/hierarchy2"/>
    <dgm:cxn modelId="{1592B3BF-D71F-5647-A4B3-18B3DFDA8615}" type="presParOf" srcId="{F5FC87BC-ED02-4F89-83AA-7E8E37F39879}" destId="{6D96A745-CAFF-4148-B651-B9913355CC3B}" srcOrd="1" destOrd="0" presId="urn:microsoft.com/office/officeart/2005/8/layout/hierarchy2"/>
    <dgm:cxn modelId="{09396176-C0C7-534F-9C9E-4C17A91B2825}" type="presParOf" srcId="{6D96A745-CAFF-4148-B651-B9913355CC3B}" destId="{9649DD67-06B8-4A5B-BDD4-B1EC2E5FA351}" srcOrd="0" destOrd="0" presId="urn:microsoft.com/office/officeart/2005/8/layout/hierarchy2"/>
    <dgm:cxn modelId="{12A29135-F11E-5A44-9ACF-4E671BCFB93B}" type="presParOf" srcId="{6D96A745-CAFF-4148-B651-B9913355CC3B}" destId="{634EB9DD-F6D1-423A-B7AB-B2D16B5B1F27}" srcOrd="1" destOrd="0" presId="urn:microsoft.com/office/officeart/2005/8/layout/hierarchy2"/>
    <dgm:cxn modelId="{253E8D75-C13D-4D46-876F-DA1A894D571A}" type="presParOf" srcId="{86D1D069-3080-4C5B-9385-BC167EE74877}" destId="{A8CADFF8-095F-4544-9FAF-989E58784698}" srcOrd="4" destOrd="0" presId="urn:microsoft.com/office/officeart/2005/8/layout/hierarchy2"/>
    <dgm:cxn modelId="{6674677A-1CC2-7B45-BB66-B5B82B367454}" type="presParOf" srcId="{A8CADFF8-095F-4544-9FAF-989E58784698}" destId="{2EE39547-6C5D-4CCC-A0BE-F6E595107269}" srcOrd="0" destOrd="0" presId="urn:microsoft.com/office/officeart/2005/8/layout/hierarchy2"/>
    <dgm:cxn modelId="{DAA6CB93-ADAD-A241-B7A7-07BA327B35BF}" type="presParOf" srcId="{86D1D069-3080-4C5B-9385-BC167EE74877}" destId="{F57F4B3E-B1DD-4A50-B2A8-6017835D8AEB}" srcOrd="5" destOrd="0" presId="urn:microsoft.com/office/officeart/2005/8/layout/hierarchy2"/>
    <dgm:cxn modelId="{9E9B9DB7-3EE8-684C-9E1D-3177DADDB600}" type="presParOf" srcId="{F57F4B3E-B1DD-4A50-B2A8-6017835D8AEB}" destId="{C8C561F0-FBC4-4630-BCFC-E08684FA868A}" srcOrd="0" destOrd="0" presId="urn:microsoft.com/office/officeart/2005/8/layout/hierarchy2"/>
    <dgm:cxn modelId="{1999D5BB-E1E6-8C4B-ACAE-08A40BBA59DB}" type="presParOf" srcId="{F57F4B3E-B1DD-4A50-B2A8-6017835D8AEB}" destId="{B187AF98-2DB6-4748-9D60-668EFD710EDF}" srcOrd="1" destOrd="0" presId="urn:microsoft.com/office/officeart/2005/8/layout/hierarchy2"/>
    <dgm:cxn modelId="{C6A8CA17-0856-D04C-8E88-EC5035E360E1}" type="presParOf" srcId="{B187AF98-2DB6-4748-9D60-668EFD710EDF}" destId="{88DCACC4-4E8A-4CC6-8B6A-095580E721B1}" srcOrd="0" destOrd="0" presId="urn:microsoft.com/office/officeart/2005/8/layout/hierarchy2"/>
    <dgm:cxn modelId="{A206749F-9896-5A4E-8D6C-07B708BAD0A9}" type="presParOf" srcId="{88DCACC4-4E8A-4CC6-8B6A-095580E721B1}" destId="{AA428810-11A3-482D-965D-B648769E9AC1}" srcOrd="0" destOrd="0" presId="urn:microsoft.com/office/officeart/2005/8/layout/hierarchy2"/>
    <dgm:cxn modelId="{F3F0505A-8BF1-D145-92D3-A137CEE0E526}" type="presParOf" srcId="{B187AF98-2DB6-4748-9D60-668EFD710EDF}" destId="{455B9D2D-DD24-4E46-8BC3-6C2FE0A46B8C}" srcOrd="1" destOrd="0" presId="urn:microsoft.com/office/officeart/2005/8/layout/hierarchy2"/>
    <dgm:cxn modelId="{E4B98F84-F867-CB4E-B04D-BE7584852B37}" type="presParOf" srcId="{455B9D2D-DD24-4E46-8BC3-6C2FE0A46B8C}" destId="{42ACF7CE-5CA1-49AC-A8B1-579363A4C701}" srcOrd="0" destOrd="0" presId="urn:microsoft.com/office/officeart/2005/8/layout/hierarchy2"/>
    <dgm:cxn modelId="{C7DAF704-1165-0E48-8658-7165A39ECC8E}" type="presParOf" srcId="{455B9D2D-DD24-4E46-8BC3-6C2FE0A46B8C}" destId="{4A3CAAD9-F977-4096-B96C-171A4B3E5277}" srcOrd="1" destOrd="0" presId="urn:microsoft.com/office/officeart/2005/8/layout/hierarchy2"/>
    <dgm:cxn modelId="{E09E7BEE-6FB1-5241-85B6-D844279CEA0C}" type="presParOf" srcId="{41238E32-A95C-4746-94B8-5B29827FA2FA}" destId="{7015D04E-2704-46C6-85CA-91F3165A7396}" srcOrd="2" destOrd="0" presId="urn:microsoft.com/office/officeart/2005/8/layout/hierarchy2"/>
    <dgm:cxn modelId="{E6062DE0-7AF3-2049-8A7A-10108BA5F339}" type="presParOf" srcId="{7015D04E-2704-46C6-85CA-91F3165A7396}" destId="{07E9CE3C-A8A9-4E88-97E5-C7773C75037C}" srcOrd="0" destOrd="0" presId="urn:microsoft.com/office/officeart/2005/8/layout/hierarchy2"/>
    <dgm:cxn modelId="{91952E0D-887C-4346-B00F-750CCD6F29DF}" type="presParOf" srcId="{41238E32-A95C-4746-94B8-5B29827FA2FA}" destId="{7E6C4B68-7A43-4B6A-B1DD-FED6B6DABF13}" srcOrd="3" destOrd="0" presId="urn:microsoft.com/office/officeart/2005/8/layout/hierarchy2"/>
    <dgm:cxn modelId="{5A426EC7-1EE0-DA48-ABF3-F945820850A2}" type="presParOf" srcId="{7E6C4B68-7A43-4B6A-B1DD-FED6B6DABF13}" destId="{5FEFD07C-2D2F-4D85-9961-6E2632759616}" srcOrd="0" destOrd="0" presId="urn:microsoft.com/office/officeart/2005/8/layout/hierarchy2"/>
    <dgm:cxn modelId="{6036AD7F-D6EC-424C-A998-940205107772}" type="presParOf" srcId="{7E6C4B68-7A43-4B6A-B1DD-FED6B6DABF13}" destId="{FCDD4C9F-8290-4F4B-B8CD-3308E53996C0}" srcOrd="1" destOrd="0" presId="urn:microsoft.com/office/officeart/2005/8/layout/hierarchy2"/>
    <dgm:cxn modelId="{24CAA599-079F-D04D-9BFC-6A82B3BB227F}" type="presParOf" srcId="{FCDD4C9F-8290-4F4B-B8CD-3308E53996C0}" destId="{0C6BEFAE-6845-41E0-82C2-E13E1729CA9C}" srcOrd="0" destOrd="0" presId="urn:microsoft.com/office/officeart/2005/8/layout/hierarchy2"/>
    <dgm:cxn modelId="{94645B2B-AA24-5145-B3DC-1ED3066B4626}" type="presParOf" srcId="{0C6BEFAE-6845-41E0-82C2-E13E1729CA9C}" destId="{9A2FC6FB-2AA1-474A-B7B1-9756C3A2EBE6}" srcOrd="0" destOrd="0" presId="urn:microsoft.com/office/officeart/2005/8/layout/hierarchy2"/>
    <dgm:cxn modelId="{D8096984-CD81-5544-BF47-9EC7039A5F4F}" type="presParOf" srcId="{FCDD4C9F-8290-4F4B-B8CD-3308E53996C0}" destId="{E932A906-89B2-45A7-B833-E86F291BA41A}" srcOrd="1" destOrd="0" presId="urn:microsoft.com/office/officeart/2005/8/layout/hierarchy2"/>
    <dgm:cxn modelId="{5A4F0150-CF34-5645-9034-7ECD867951DB}" type="presParOf" srcId="{E932A906-89B2-45A7-B833-E86F291BA41A}" destId="{E6192E3A-4A82-4A5E-9DF6-A7A30F96F9D6}" srcOrd="0" destOrd="0" presId="urn:microsoft.com/office/officeart/2005/8/layout/hierarchy2"/>
    <dgm:cxn modelId="{11E1985D-55EC-2246-8CA7-4284D78DC6D9}" type="presParOf" srcId="{E932A906-89B2-45A7-B833-E86F291BA41A}" destId="{EB25EBB7-D2E6-4160-9CD5-30E7CC609B90}" srcOrd="1" destOrd="0" presId="urn:microsoft.com/office/officeart/2005/8/layout/hierarchy2"/>
    <dgm:cxn modelId="{E3773B17-19A5-384E-BB97-39F3CED5BB24}" type="presParOf" srcId="{41238E32-A95C-4746-94B8-5B29827FA2FA}" destId="{FC10A1F9-68D2-4DFC-B194-54A1EC50C1A4}" srcOrd="4" destOrd="0" presId="urn:microsoft.com/office/officeart/2005/8/layout/hierarchy2"/>
    <dgm:cxn modelId="{EF66DA0D-6F60-2C40-9789-F9C871FA58E8}" type="presParOf" srcId="{FC10A1F9-68D2-4DFC-B194-54A1EC50C1A4}" destId="{8983F088-A1A2-4D14-9BCF-64E11645FC2A}" srcOrd="0" destOrd="0" presId="urn:microsoft.com/office/officeart/2005/8/layout/hierarchy2"/>
    <dgm:cxn modelId="{6E77A942-E13F-5B4D-A17D-F17C0911FE93}" type="presParOf" srcId="{41238E32-A95C-4746-94B8-5B29827FA2FA}" destId="{012352CC-4A90-48C7-B34B-D87AAC974B5A}" srcOrd="5" destOrd="0" presId="urn:microsoft.com/office/officeart/2005/8/layout/hierarchy2"/>
    <dgm:cxn modelId="{C4D79D8E-1527-4745-B3EE-14C7B004CAFA}" type="presParOf" srcId="{012352CC-4A90-48C7-B34B-D87AAC974B5A}" destId="{DBCC67BC-E486-4E7A-987F-81D7D3F9EFD9}" srcOrd="0" destOrd="0" presId="urn:microsoft.com/office/officeart/2005/8/layout/hierarchy2"/>
    <dgm:cxn modelId="{4E560017-BC87-BF48-B603-3D094655B30D}" type="presParOf" srcId="{012352CC-4A90-48C7-B34B-D87AAC974B5A}" destId="{B2F0836D-9F83-49D3-B66D-3060CEBB1420}" srcOrd="1" destOrd="0" presId="urn:microsoft.com/office/officeart/2005/8/layout/hierarchy2"/>
    <dgm:cxn modelId="{36D0ED30-043E-FD42-A323-3AC74451F42D}" type="presParOf" srcId="{B2F0836D-9F83-49D3-B66D-3060CEBB1420}" destId="{2AE0C594-C90C-4668-B6EB-97958EA49EC4}" srcOrd="0" destOrd="0" presId="urn:microsoft.com/office/officeart/2005/8/layout/hierarchy2"/>
    <dgm:cxn modelId="{DCAC7222-F8FD-9A43-8BBC-4DC2BD352EBE}" type="presParOf" srcId="{2AE0C594-C90C-4668-B6EB-97958EA49EC4}" destId="{55C9CDAD-BCC2-4204-A69B-D67BDD0A4EAA}" srcOrd="0" destOrd="0" presId="urn:microsoft.com/office/officeart/2005/8/layout/hierarchy2"/>
    <dgm:cxn modelId="{FCF14EEA-BB3E-5340-BBF6-3C9FFA8B9D3E}" type="presParOf" srcId="{B2F0836D-9F83-49D3-B66D-3060CEBB1420}" destId="{BF8ED0DE-F50B-45FB-A105-9051166DB752}" srcOrd="1" destOrd="0" presId="urn:microsoft.com/office/officeart/2005/8/layout/hierarchy2"/>
    <dgm:cxn modelId="{ED4B85EE-6058-AE48-AE03-85A6189E8185}" type="presParOf" srcId="{BF8ED0DE-F50B-45FB-A105-9051166DB752}" destId="{7EE3B3EF-1423-4F47-B9A0-20EC30F7C863}" srcOrd="0" destOrd="0" presId="urn:microsoft.com/office/officeart/2005/8/layout/hierarchy2"/>
    <dgm:cxn modelId="{7819C8DA-FD94-FA4D-8617-12AA744318E6}" type="presParOf" srcId="{BF8ED0DE-F50B-45FB-A105-9051166DB752}" destId="{090BB3EC-7522-4E10-A501-747422FFF8DE}" srcOrd="1" destOrd="0" presId="urn:microsoft.com/office/officeart/2005/8/layout/hierarchy2"/>
    <dgm:cxn modelId="{2B14247C-6EFD-9148-9B59-AC7A32AA0C56}" type="presParOf" srcId="{090BB3EC-7522-4E10-A501-747422FFF8DE}" destId="{42171598-77C6-470A-9864-20373FBAB4F4}" srcOrd="0" destOrd="0" presId="urn:microsoft.com/office/officeart/2005/8/layout/hierarchy2"/>
    <dgm:cxn modelId="{2E5D3301-A10A-214F-A62F-981A51F67601}" type="presParOf" srcId="{42171598-77C6-470A-9864-20373FBAB4F4}" destId="{C89A5FB7-318D-4F28-8723-207B200CF289}" srcOrd="0" destOrd="0" presId="urn:microsoft.com/office/officeart/2005/8/layout/hierarchy2"/>
    <dgm:cxn modelId="{094F12CF-AA29-A045-9BDA-260452ED7EFD}" type="presParOf" srcId="{090BB3EC-7522-4E10-A501-747422FFF8DE}" destId="{BBAFB458-07EA-4DDC-AFA8-CEF7A024D6A3}" srcOrd="1" destOrd="0" presId="urn:microsoft.com/office/officeart/2005/8/layout/hierarchy2"/>
    <dgm:cxn modelId="{2FF453A1-138E-3546-B47A-85E39365894D}" type="presParOf" srcId="{BBAFB458-07EA-4DDC-AFA8-CEF7A024D6A3}" destId="{2C60E6CF-01AD-414B-90CC-E798B3F506BA}" srcOrd="0" destOrd="0" presId="urn:microsoft.com/office/officeart/2005/8/layout/hierarchy2"/>
    <dgm:cxn modelId="{FEF25B00-1DEE-3D40-939F-60F32F98DB3F}" type="presParOf" srcId="{BBAFB458-07EA-4DDC-AFA8-CEF7A024D6A3}" destId="{E8B1C9E2-58CB-437F-99B6-A2F031035655}" srcOrd="1" destOrd="0" presId="urn:microsoft.com/office/officeart/2005/8/layout/hierarchy2"/>
    <dgm:cxn modelId="{755445E5-E6C9-1E4F-8B44-ADA6F7D4BE88}" type="presParOf" srcId="{B2F0836D-9F83-49D3-B66D-3060CEBB1420}" destId="{A47BF1F7-6320-468A-AB4D-6B147EED0A31}" srcOrd="2" destOrd="0" presId="urn:microsoft.com/office/officeart/2005/8/layout/hierarchy2"/>
    <dgm:cxn modelId="{E6DFEB5E-A15C-EC4A-81D3-AF97EE1B287D}" type="presParOf" srcId="{A47BF1F7-6320-468A-AB4D-6B147EED0A31}" destId="{292F4F65-728E-4A45-83F9-00F6DC133E64}" srcOrd="0" destOrd="0" presId="urn:microsoft.com/office/officeart/2005/8/layout/hierarchy2"/>
    <dgm:cxn modelId="{360EC12A-8978-5945-A049-BF0BCF7DA5E5}" type="presParOf" srcId="{B2F0836D-9F83-49D3-B66D-3060CEBB1420}" destId="{0A43A1B0-F94E-4E7C-B252-208FF7E4C5C1}" srcOrd="3" destOrd="0" presId="urn:microsoft.com/office/officeart/2005/8/layout/hierarchy2"/>
    <dgm:cxn modelId="{653594A0-2C03-054C-B0A8-47B6E7235C3B}" type="presParOf" srcId="{0A43A1B0-F94E-4E7C-B252-208FF7E4C5C1}" destId="{0AF4111D-00E1-4F99-938A-712CBF319193}" srcOrd="0" destOrd="0" presId="urn:microsoft.com/office/officeart/2005/8/layout/hierarchy2"/>
    <dgm:cxn modelId="{635B981B-FA29-0245-9CBB-CF2CA8B625CB}" type="presParOf" srcId="{0A43A1B0-F94E-4E7C-B252-208FF7E4C5C1}" destId="{39C6FE02-284B-4BC5-BE89-B440947F844E}" srcOrd="1" destOrd="0" presId="urn:microsoft.com/office/officeart/2005/8/layout/hierarchy2"/>
    <dgm:cxn modelId="{31F2CB0D-A21F-0543-B630-997313E9B459}" type="presParOf" srcId="{39C6FE02-284B-4BC5-BE89-B440947F844E}" destId="{0A4E51F2-6B90-4A72-BCDD-825059F86A12}" srcOrd="0" destOrd="0" presId="urn:microsoft.com/office/officeart/2005/8/layout/hierarchy2"/>
    <dgm:cxn modelId="{C295977A-673B-3A4E-9ED1-ED6D8ED6B6F4}" type="presParOf" srcId="{0A4E51F2-6B90-4A72-BCDD-825059F86A12}" destId="{C8555638-41D1-46C3-ADBA-83A7FFF3DF90}" srcOrd="0" destOrd="0" presId="urn:microsoft.com/office/officeart/2005/8/layout/hierarchy2"/>
    <dgm:cxn modelId="{3968A369-CD0A-A448-B422-207A37EA7C0F}" type="presParOf" srcId="{39C6FE02-284B-4BC5-BE89-B440947F844E}" destId="{4E59F691-2B02-415D-B98B-AA2279552B73}" srcOrd="1" destOrd="0" presId="urn:microsoft.com/office/officeart/2005/8/layout/hierarchy2"/>
    <dgm:cxn modelId="{5611F003-CE35-E44D-B072-CF2E0E1A128D}" type="presParOf" srcId="{4E59F691-2B02-415D-B98B-AA2279552B73}" destId="{0438DED9-003B-4932-961A-9A7FDE18CE7C}" srcOrd="0" destOrd="0" presId="urn:microsoft.com/office/officeart/2005/8/layout/hierarchy2"/>
    <dgm:cxn modelId="{1B898A99-9112-F747-AD99-8D53C314995E}" type="presParOf" srcId="{4E59F691-2B02-415D-B98B-AA2279552B73}" destId="{E0C1691A-2411-418F-BAE3-321DC1ECC521}" srcOrd="1" destOrd="0" presId="urn:microsoft.com/office/officeart/2005/8/layout/hierarchy2"/>
    <dgm:cxn modelId="{9D8F07F5-176D-7845-A486-6B7B7F01A1AB}" type="presParOf" srcId="{B2F0836D-9F83-49D3-B66D-3060CEBB1420}" destId="{14BEEDD5-9712-9D4D-B36D-DA31F9D5601B}" srcOrd="4" destOrd="0" presId="urn:microsoft.com/office/officeart/2005/8/layout/hierarchy2"/>
    <dgm:cxn modelId="{C6E4D640-1601-9C4C-87C1-056E4DBF06F8}" type="presParOf" srcId="{14BEEDD5-9712-9D4D-B36D-DA31F9D5601B}" destId="{F61E9CC4-E36B-7147-8FEF-79B6B80E3074}" srcOrd="0" destOrd="0" presId="urn:microsoft.com/office/officeart/2005/8/layout/hierarchy2"/>
    <dgm:cxn modelId="{6784CFFF-A841-C84F-B9B2-AD137AA579AB}" type="presParOf" srcId="{B2F0836D-9F83-49D3-B66D-3060CEBB1420}" destId="{DA4AA17E-F2C7-8D44-B39E-4D37B777E494}" srcOrd="5" destOrd="0" presId="urn:microsoft.com/office/officeart/2005/8/layout/hierarchy2"/>
    <dgm:cxn modelId="{42E22D5E-F6B0-9348-AD8C-5E9AC47DB1C2}" type="presParOf" srcId="{DA4AA17E-F2C7-8D44-B39E-4D37B777E494}" destId="{09A94CC3-9337-5B4A-A405-689F2400B682}" srcOrd="0" destOrd="0" presId="urn:microsoft.com/office/officeart/2005/8/layout/hierarchy2"/>
    <dgm:cxn modelId="{141A7BD6-3002-2A48-9D7A-CA10AF56C697}" type="presParOf" srcId="{DA4AA17E-F2C7-8D44-B39E-4D37B777E494}" destId="{86A0BBA0-6031-454E-AB62-440A4D235456}" srcOrd="1" destOrd="0" presId="urn:microsoft.com/office/officeart/2005/8/layout/hierarchy2"/>
    <dgm:cxn modelId="{19147EF6-3DFB-A24E-8BE7-5FA422C54C49}" type="presParOf" srcId="{86A0BBA0-6031-454E-AB62-440A4D235456}" destId="{D52B871D-CF11-0C46-9E3C-BF4494701926}" srcOrd="0" destOrd="0" presId="urn:microsoft.com/office/officeart/2005/8/layout/hierarchy2"/>
    <dgm:cxn modelId="{D381B19E-F13F-5C42-8769-6F5C9EE329A7}" type="presParOf" srcId="{D52B871D-CF11-0C46-9E3C-BF4494701926}" destId="{0166AB2B-3117-5740-941B-3A4C71684E57}" srcOrd="0" destOrd="0" presId="urn:microsoft.com/office/officeart/2005/8/layout/hierarchy2"/>
    <dgm:cxn modelId="{D4A0FE41-08E0-3945-B79D-1951EAD299C8}" type="presParOf" srcId="{86A0BBA0-6031-454E-AB62-440A4D235456}" destId="{1A98FCFA-7C00-4442-9C7A-1922509DA695}" srcOrd="1" destOrd="0" presId="urn:microsoft.com/office/officeart/2005/8/layout/hierarchy2"/>
    <dgm:cxn modelId="{FEED1389-5D86-C343-8CB3-2D863E1ADADF}" type="presParOf" srcId="{1A98FCFA-7C00-4442-9C7A-1922509DA695}" destId="{19CA01D4-AB73-0D4B-99DB-4B5FB3C2955F}" srcOrd="0" destOrd="0" presId="urn:microsoft.com/office/officeart/2005/8/layout/hierarchy2"/>
    <dgm:cxn modelId="{07A14FD0-E53B-4245-819A-A74AA640616B}" type="presParOf" srcId="{1A98FCFA-7C00-4442-9C7A-1922509DA695}" destId="{3643ECF6-19BD-044A-92D5-CA778444D49A}" srcOrd="1" destOrd="0" presId="urn:microsoft.com/office/officeart/2005/8/layout/hierarchy2"/>
    <dgm:cxn modelId="{3EB11E6B-EE7B-4D4B-B195-67148401C7DA}" type="presParOf" srcId="{B2F0836D-9F83-49D3-B66D-3060CEBB1420}" destId="{E9ED90FB-DABD-064A-B61E-BFBC6FFE387A}" srcOrd="6" destOrd="0" presId="urn:microsoft.com/office/officeart/2005/8/layout/hierarchy2"/>
    <dgm:cxn modelId="{7C3550B4-81A8-194C-8263-E438C0FD78AE}" type="presParOf" srcId="{E9ED90FB-DABD-064A-B61E-BFBC6FFE387A}" destId="{284E6CDA-6FAB-B84C-BEFE-945F81D46508}" srcOrd="0" destOrd="0" presId="urn:microsoft.com/office/officeart/2005/8/layout/hierarchy2"/>
    <dgm:cxn modelId="{177AAD64-A553-AA49-B51B-454141CA1C68}" type="presParOf" srcId="{B2F0836D-9F83-49D3-B66D-3060CEBB1420}" destId="{07ED0369-F808-7A44-8B19-80BA5C0F5C13}" srcOrd="7" destOrd="0" presId="urn:microsoft.com/office/officeart/2005/8/layout/hierarchy2"/>
    <dgm:cxn modelId="{93455546-AF64-A14E-834D-36977288B299}" type="presParOf" srcId="{07ED0369-F808-7A44-8B19-80BA5C0F5C13}" destId="{7C254E52-0649-8749-8B41-7B68FD4977B1}" srcOrd="0" destOrd="0" presId="urn:microsoft.com/office/officeart/2005/8/layout/hierarchy2"/>
    <dgm:cxn modelId="{76D6D2AD-E562-3849-A870-E8257690CD4F}" type="presParOf" srcId="{07ED0369-F808-7A44-8B19-80BA5C0F5C13}" destId="{BC82AD58-F161-AA47-BE76-72BFF07B630E}" srcOrd="1" destOrd="0" presId="urn:microsoft.com/office/officeart/2005/8/layout/hierarchy2"/>
    <dgm:cxn modelId="{CF0BBD5A-62C5-8746-A3D9-8FF975168BCE}" type="presParOf" srcId="{BC82AD58-F161-AA47-BE76-72BFF07B630E}" destId="{43CE640B-79D3-6B48-A9D1-21AF739B5065}" srcOrd="0" destOrd="0" presId="urn:microsoft.com/office/officeart/2005/8/layout/hierarchy2"/>
    <dgm:cxn modelId="{3B83EE65-8E98-1847-B04C-D9519D3E8AE7}" type="presParOf" srcId="{43CE640B-79D3-6B48-A9D1-21AF739B5065}" destId="{867BC83B-6A55-C44C-9D1A-875D43C6FD1B}" srcOrd="0" destOrd="0" presId="urn:microsoft.com/office/officeart/2005/8/layout/hierarchy2"/>
    <dgm:cxn modelId="{4EDD584B-DB75-EF47-A2CD-0665FFA925C0}" type="presParOf" srcId="{BC82AD58-F161-AA47-BE76-72BFF07B630E}" destId="{8996E41D-6F90-CB47-9C00-EEEAD08A291F}" srcOrd="1" destOrd="0" presId="urn:microsoft.com/office/officeart/2005/8/layout/hierarchy2"/>
    <dgm:cxn modelId="{8A869D5A-437F-B74E-AF7E-135CC621B6B5}" type="presParOf" srcId="{8996E41D-6F90-CB47-9C00-EEEAD08A291F}" destId="{B6E72994-CBC7-E642-B20C-8AAF80F62343}" srcOrd="0" destOrd="0" presId="urn:microsoft.com/office/officeart/2005/8/layout/hierarchy2"/>
    <dgm:cxn modelId="{254C5D30-4AD7-A64E-932D-76B3136B581F}" type="presParOf" srcId="{8996E41D-6F90-CB47-9C00-EEEAD08A291F}" destId="{49413EA9-8E00-9F47-A1FF-AFB92BC62596}" srcOrd="1" destOrd="0" presId="urn:microsoft.com/office/officeart/2005/8/layout/hierarchy2"/>
    <dgm:cxn modelId="{BB4D5317-D91A-BF46-AA4A-DFF676CFF25F}" type="presParOf" srcId="{B2F0836D-9F83-49D3-B66D-3060CEBB1420}" destId="{78DAF019-1697-4D8A-92C7-284346260D45}" srcOrd="8" destOrd="0" presId="urn:microsoft.com/office/officeart/2005/8/layout/hierarchy2"/>
    <dgm:cxn modelId="{B76755DD-726E-2340-B6CF-CABE04EDF589}" type="presParOf" srcId="{78DAF019-1697-4D8A-92C7-284346260D45}" destId="{95437B30-3A93-4A74-83FE-5A6DE7A04A80}" srcOrd="0" destOrd="0" presId="urn:microsoft.com/office/officeart/2005/8/layout/hierarchy2"/>
    <dgm:cxn modelId="{D3F82FEC-21B4-474E-BCD4-D4AF60C460E5}" type="presParOf" srcId="{B2F0836D-9F83-49D3-B66D-3060CEBB1420}" destId="{05AF00E7-8BCF-492F-96CA-1FB17E31D284}" srcOrd="9" destOrd="0" presId="urn:microsoft.com/office/officeart/2005/8/layout/hierarchy2"/>
    <dgm:cxn modelId="{52B5D269-A5D4-394E-BAEC-62FE069B4E10}" type="presParOf" srcId="{05AF00E7-8BCF-492F-96CA-1FB17E31D284}" destId="{59CC16A0-C57E-48B7-A95D-0748C4E0BA22}" srcOrd="0" destOrd="0" presId="urn:microsoft.com/office/officeart/2005/8/layout/hierarchy2"/>
    <dgm:cxn modelId="{2855CBA0-92A3-4847-A666-5521D86D63A7}" type="presParOf" srcId="{05AF00E7-8BCF-492F-96CA-1FB17E31D284}" destId="{7E64C439-1778-4BE0-929E-F46EF860F38E}" srcOrd="1" destOrd="0" presId="urn:microsoft.com/office/officeart/2005/8/layout/hierarchy2"/>
    <dgm:cxn modelId="{AFC1DEED-3CC6-ED4E-A9BC-225DB5487670}" type="presParOf" srcId="{7E64C439-1778-4BE0-929E-F46EF860F38E}" destId="{A7875066-07A0-4EA5-AB99-37FDF2583413}" srcOrd="0" destOrd="0" presId="urn:microsoft.com/office/officeart/2005/8/layout/hierarchy2"/>
    <dgm:cxn modelId="{2A4B315C-A8DF-C24D-807C-3DA6A71EC37E}" type="presParOf" srcId="{A7875066-07A0-4EA5-AB99-37FDF2583413}" destId="{CA036918-B7A7-46D5-99CC-609E853990E7}" srcOrd="0" destOrd="0" presId="urn:microsoft.com/office/officeart/2005/8/layout/hierarchy2"/>
    <dgm:cxn modelId="{FBDCF92A-535E-E241-8951-C873C35E9DEB}" type="presParOf" srcId="{7E64C439-1778-4BE0-929E-F46EF860F38E}" destId="{8444C309-BDD5-4A37-9105-160F8F2EFEF4}" srcOrd="1" destOrd="0" presId="urn:microsoft.com/office/officeart/2005/8/layout/hierarchy2"/>
    <dgm:cxn modelId="{D4BCA5F6-21D1-9B4F-813F-9001E956B5E4}" type="presParOf" srcId="{8444C309-BDD5-4A37-9105-160F8F2EFEF4}" destId="{33779521-6098-4763-B127-4F697EDEC613}" srcOrd="0" destOrd="0" presId="urn:microsoft.com/office/officeart/2005/8/layout/hierarchy2"/>
    <dgm:cxn modelId="{76231757-8E4C-DF4E-A97C-6CE42D5B2641}" type="presParOf" srcId="{8444C309-BDD5-4A37-9105-160F8F2EFEF4}" destId="{828E40B0-8A1B-4B6A-B7A0-5D985E05CD34}" srcOrd="1" destOrd="0" presId="urn:microsoft.com/office/officeart/2005/8/layout/hierarchy2"/>
    <dgm:cxn modelId="{6A804126-279E-6A49-9395-673A521774D8}" type="presParOf" srcId="{41238E32-A95C-4746-94B8-5B29827FA2FA}" destId="{35687BA7-6DF7-2047-9C80-BCD0817DE560}" srcOrd="6" destOrd="0" presId="urn:microsoft.com/office/officeart/2005/8/layout/hierarchy2"/>
    <dgm:cxn modelId="{DF73CE9A-0737-0742-9E31-AF75C10ACB0C}" type="presParOf" srcId="{35687BA7-6DF7-2047-9C80-BCD0817DE560}" destId="{2F7EB892-1BE4-5546-9B20-97EAAE0A1371}" srcOrd="0" destOrd="0" presId="urn:microsoft.com/office/officeart/2005/8/layout/hierarchy2"/>
    <dgm:cxn modelId="{39BDA115-56FE-FD45-8888-2E0FBBA97C4E}" type="presParOf" srcId="{41238E32-A95C-4746-94B8-5B29827FA2FA}" destId="{3157EC02-7A23-B548-A76D-526ED4AECA8D}" srcOrd="7" destOrd="0" presId="urn:microsoft.com/office/officeart/2005/8/layout/hierarchy2"/>
    <dgm:cxn modelId="{8CFA8C7F-0BB7-A140-9867-B0D55A8ABB6E}" type="presParOf" srcId="{3157EC02-7A23-B548-A76D-526ED4AECA8D}" destId="{FC41C6F0-487C-CC4B-BF55-A5617845FD8A}" srcOrd="0" destOrd="0" presId="urn:microsoft.com/office/officeart/2005/8/layout/hierarchy2"/>
    <dgm:cxn modelId="{9820D43A-D056-8C4A-8D98-941E384CF81F}" type="presParOf" srcId="{3157EC02-7A23-B548-A76D-526ED4AECA8D}" destId="{D5377B4B-92AF-8E43-A531-41A1C3ED1401}" srcOrd="1" destOrd="0" presId="urn:microsoft.com/office/officeart/2005/8/layout/hierarchy2"/>
    <dgm:cxn modelId="{E0832EFC-665A-C041-9F0A-0D0103B94416}" type="presParOf" srcId="{41238E32-A95C-4746-94B8-5B29827FA2FA}" destId="{5AEB5E14-1CE9-4E4C-BDF3-262D0D771210}" srcOrd="8" destOrd="0" presId="urn:microsoft.com/office/officeart/2005/8/layout/hierarchy2"/>
    <dgm:cxn modelId="{23EA2294-9484-FD4D-BC2F-B8D3691436F8}" type="presParOf" srcId="{5AEB5E14-1CE9-4E4C-BDF3-262D0D771210}" destId="{AF528EC9-D47D-48F3-B74F-009DA375F205}" srcOrd="0" destOrd="0" presId="urn:microsoft.com/office/officeart/2005/8/layout/hierarchy2"/>
    <dgm:cxn modelId="{6A28B0F6-4EC9-2E4A-9F8A-F15C63406E73}" type="presParOf" srcId="{41238E32-A95C-4746-94B8-5B29827FA2FA}" destId="{B9962921-C6B2-4AE7-AC41-B9E503C31C4B}" srcOrd="9" destOrd="0" presId="urn:microsoft.com/office/officeart/2005/8/layout/hierarchy2"/>
    <dgm:cxn modelId="{030B01C9-5C71-F44E-A8AF-EF78F69E9227}" type="presParOf" srcId="{B9962921-C6B2-4AE7-AC41-B9E503C31C4B}" destId="{BDCCD688-0AAC-4D44-A55D-14F440F7905A}" srcOrd="0" destOrd="0" presId="urn:microsoft.com/office/officeart/2005/8/layout/hierarchy2"/>
    <dgm:cxn modelId="{9E0EDD45-E00C-3D46-9573-E71021A4774C}" type="presParOf" srcId="{B9962921-C6B2-4AE7-AC41-B9E503C31C4B}" destId="{F3D2A246-13AC-481C-88B9-5C0C174403B3}" srcOrd="1" destOrd="0" presId="urn:microsoft.com/office/officeart/2005/8/layout/hierarchy2"/>
    <dgm:cxn modelId="{1E577C5F-58AB-1C46-94B3-6C4EFC37E57E}" type="presParOf" srcId="{F3D2A246-13AC-481C-88B9-5C0C174403B3}" destId="{10BD5D97-7102-1C4E-93C1-983C4613632E}" srcOrd="0" destOrd="0" presId="urn:microsoft.com/office/officeart/2005/8/layout/hierarchy2"/>
    <dgm:cxn modelId="{E60B56FC-CD66-2D4F-8F3C-9D909C2226CA}" type="presParOf" srcId="{10BD5D97-7102-1C4E-93C1-983C4613632E}" destId="{EC975F86-4586-674E-872E-B7764E71907A}" srcOrd="0" destOrd="0" presId="urn:microsoft.com/office/officeart/2005/8/layout/hierarchy2"/>
    <dgm:cxn modelId="{F379B854-3EE6-7C44-B261-E5C20EEF9199}" type="presParOf" srcId="{F3D2A246-13AC-481C-88B9-5C0C174403B3}" destId="{B4654D54-BDD7-CA45-8B46-AA12A1B6CBFB}" srcOrd="1" destOrd="0" presId="urn:microsoft.com/office/officeart/2005/8/layout/hierarchy2"/>
    <dgm:cxn modelId="{D7AA5220-B48D-DB45-8CDA-C32D60FAE94A}" type="presParOf" srcId="{B4654D54-BDD7-CA45-8B46-AA12A1B6CBFB}" destId="{6A1909A8-32F1-4343-921F-CAD91ECFD3B6}" srcOrd="0" destOrd="0" presId="urn:microsoft.com/office/officeart/2005/8/layout/hierarchy2"/>
    <dgm:cxn modelId="{5839532A-02E5-2743-8D4F-0FE2D407B5BC}" type="presParOf" srcId="{B4654D54-BDD7-CA45-8B46-AA12A1B6CBFB}" destId="{629144A2-A091-6449-93B3-2ED70CB7C018}" srcOrd="1" destOrd="0" presId="urn:microsoft.com/office/officeart/2005/8/layout/hierarchy2"/>
    <dgm:cxn modelId="{9ED053CE-FE1C-AF4C-BA45-F77D94A6E24F}" type="presParOf" srcId="{629144A2-A091-6449-93B3-2ED70CB7C018}" destId="{AB2BF92C-9784-614F-B83F-0A4B95D996F2}" srcOrd="0" destOrd="0" presId="urn:microsoft.com/office/officeart/2005/8/layout/hierarchy2"/>
    <dgm:cxn modelId="{F2E3DD8A-8B17-044D-8FE9-E4A7D9004D34}" type="presParOf" srcId="{AB2BF92C-9784-614F-B83F-0A4B95D996F2}" destId="{18D34BBD-5ED3-0848-A63F-A9BF95453A3D}" srcOrd="0" destOrd="0" presId="urn:microsoft.com/office/officeart/2005/8/layout/hierarchy2"/>
    <dgm:cxn modelId="{8D8846B0-C89A-A24D-B0B6-227394E7E3D2}" type="presParOf" srcId="{629144A2-A091-6449-93B3-2ED70CB7C018}" destId="{102880BC-5A77-784F-A548-FEBD20FC4A43}" srcOrd="1" destOrd="0" presId="urn:microsoft.com/office/officeart/2005/8/layout/hierarchy2"/>
    <dgm:cxn modelId="{A22D9563-AFD8-0C4E-84D3-F6572FC0CE4F}" type="presParOf" srcId="{102880BC-5A77-784F-A548-FEBD20FC4A43}" destId="{B500ABD7-3060-6440-BD2D-64EB332DF85F}" srcOrd="0" destOrd="0" presId="urn:microsoft.com/office/officeart/2005/8/layout/hierarchy2"/>
    <dgm:cxn modelId="{C3CBFD7B-7532-F449-BF5B-1FCC453CDFD4}" type="presParOf" srcId="{102880BC-5A77-784F-A548-FEBD20FC4A43}" destId="{181117D6-3622-9543-81F5-289EF6D6F836}" srcOrd="1" destOrd="0" presId="urn:microsoft.com/office/officeart/2005/8/layout/hierarchy2"/>
    <dgm:cxn modelId="{CE38E2C9-41F2-6E42-9115-1DE6E0CACE87}" type="presParOf" srcId="{41238E32-A95C-4746-94B8-5B29827FA2FA}" destId="{B9AD9B80-9BC8-F14D-9402-82AF587E21EB}" srcOrd="10" destOrd="0" presId="urn:microsoft.com/office/officeart/2005/8/layout/hierarchy2"/>
    <dgm:cxn modelId="{08D4FB44-7386-CD44-A8D5-F9AC6BAAD300}" type="presParOf" srcId="{B9AD9B80-9BC8-F14D-9402-82AF587E21EB}" destId="{77C2ABB0-F46E-9040-BDAF-C5EF8CADBE98}" srcOrd="0" destOrd="0" presId="urn:microsoft.com/office/officeart/2005/8/layout/hierarchy2"/>
    <dgm:cxn modelId="{EBD523E8-FD5F-184F-A0D5-A8921AD954DF}" type="presParOf" srcId="{41238E32-A95C-4746-94B8-5B29827FA2FA}" destId="{437E853D-4292-3448-ABB2-E915E73AD3E5}" srcOrd="11" destOrd="0" presId="urn:microsoft.com/office/officeart/2005/8/layout/hierarchy2"/>
    <dgm:cxn modelId="{29672AEB-D1E0-9447-B71C-24670725BFED}" type="presParOf" srcId="{437E853D-4292-3448-ABB2-E915E73AD3E5}" destId="{E557CD9D-E73C-224B-A0B0-698D65F6F00E}" srcOrd="0" destOrd="0" presId="urn:microsoft.com/office/officeart/2005/8/layout/hierarchy2"/>
    <dgm:cxn modelId="{9D6E75E0-22EA-CE4D-8B75-3547C9B21EC0}" type="presParOf" srcId="{437E853D-4292-3448-ABB2-E915E73AD3E5}" destId="{4F296457-B578-9A4F-85DC-7AB54EEE6CF1}" srcOrd="1" destOrd="0" presId="urn:microsoft.com/office/officeart/2005/8/layout/hierarchy2"/>
    <dgm:cxn modelId="{5C2F9AF8-BA33-BE47-A1E4-0DB6670D7AD4}" type="presParOf" srcId="{4F296457-B578-9A4F-85DC-7AB54EEE6CF1}" destId="{23E05B0C-A426-984F-8F64-90B578E866B3}" srcOrd="0" destOrd="0" presId="urn:microsoft.com/office/officeart/2005/8/layout/hierarchy2"/>
    <dgm:cxn modelId="{6E131B10-6005-FF4C-88B6-E3AAC46AF08F}" type="presParOf" srcId="{23E05B0C-A426-984F-8F64-90B578E866B3}" destId="{9117D6AD-D655-6D47-B037-9C72C8FEDDEA}" srcOrd="0" destOrd="0" presId="urn:microsoft.com/office/officeart/2005/8/layout/hierarchy2"/>
    <dgm:cxn modelId="{08F48047-09AA-CC40-BC62-7E393E72C7B1}" type="presParOf" srcId="{4F296457-B578-9A4F-85DC-7AB54EEE6CF1}" destId="{FDDF4DA6-9530-0644-B5BC-6788906AE974}" srcOrd="1" destOrd="0" presId="urn:microsoft.com/office/officeart/2005/8/layout/hierarchy2"/>
    <dgm:cxn modelId="{0B38A9EE-58E9-2844-A0F7-B68A0B36D6E0}" type="presParOf" srcId="{FDDF4DA6-9530-0644-B5BC-6788906AE974}" destId="{F090E305-3E05-8741-866E-68430710C1E6}" srcOrd="0" destOrd="0" presId="urn:microsoft.com/office/officeart/2005/8/layout/hierarchy2"/>
    <dgm:cxn modelId="{5059DEE4-C3C5-DE42-B206-25F85539CEA8}" type="presParOf" srcId="{FDDF4DA6-9530-0644-B5BC-6788906AE974}" destId="{5C004EFC-989C-1840-B7AC-BC465BF069B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8108A-04E1-4674-AAE2-A18D99B9B1E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5D8EA-CCEC-49C7-A757-878B681A0014}">
      <dgm:prSet/>
      <dgm:spPr/>
      <dgm:t>
        <a:bodyPr/>
        <a:lstStyle/>
        <a:p>
          <a:r>
            <a:rPr lang="fr-FR"/>
            <a:t>Spectre d’activité : étroit sur les Gram +</a:t>
          </a:r>
          <a:endParaRPr lang="en-US"/>
        </a:p>
      </dgm:t>
    </dgm:pt>
    <dgm:pt modelId="{C0D496F9-BB5D-4970-BB30-C14F8EE35B15}" type="parTrans" cxnId="{9131AE37-1BA6-4BCE-97C3-86C4BFED4D56}">
      <dgm:prSet/>
      <dgm:spPr/>
      <dgm:t>
        <a:bodyPr/>
        <a:lstStyle/>
        <a:p>
          <a:endParaRPr lang="en-US"/>
        </a:p>
      </dgm:t>
    </dgm:pt>
    <dgm:pt modelId="{3488D38B-CBB0-4D39-871A-E23B8653FE01}" type="sibTrans" cxnId="{9131AE37-1BA6-4BCE-97C3-86C4BFED4D56}">
      <dgm:prSet/>
      <dgm:spPr/>
      <dgm:t>
        <a:bodyPr/>
        <a:lstStyle/>
        <a:p>
          <a:endParaRPr lang="en-US"/>
        </a:p>
      </dgm:t>
    </dgm:pt>
    <dgm:pt modelId="{BCDED070-8D28-48E8-83A4-0171FCC1EE94}">
      <dgm:prSet/>
      <dgm:spPr/>
      <dgm:t>
        <a:bodyPr/>
        <a:lstStyle/>
        <a:p>
          <a:r>
            <a:rPr lang="fr-FR"/>
            <a:t>SASM, SARM et SCN méti-R (vancomycine &gt; teicoplanine)</a:t>
          </a:r>
          <a:endParaRPr lang="en-US"/>
        </a:p>
      </dgm:t>
    </dgm:pt>
    <dgm:pt modelId="{686EE28F-DC3D-41ED-B578-5D576CEE3444}" type="parTrans" cxnId="{FBD0106C-ADF8-4191-8355-7021000A1D85}">
      <dgm:prSet/>
      <dgm:spPr/>
      <dgm:t>
        <a:bodyPr/>
        <a:lstStyle/>
        <a:p>
          <a:endParaRPr lang="en-US"/>
        </a:p>
      </dgm:t>
    </dgm:pt>
    <dgm:pt modelId="{FBEC2805-D968-4199-AB8E-96118676D9F0}" type="sibTrans" cxnId="{FBD0106C-ADF8-4191-8355-7021000A1D85}">
      <dgm:prSet/>
      <dgm:spPr/>
      <dgm:t>
        <a:bodyPr/>
        <a:lstStyle/>
        <a:p>
          <a:endParaRPr lang="en-US"/>
        </a:p>
      </dgm:t>
    </dgm:pt>
    <dgm:pt modelId="{CEF55442-13A4-49F9-81A4-3D9E4126AC8C}">
      <dgm:prSet/>
      <dgm:spPr/>
      <dgm:t>
        <a:bodyPr/>
        <a:lstStyle/>
        <a:p>
          <a:r>
            <a:rPr lang="fr-FR"/>
            <a:t>Streptocoques (pneumocoque), entérocoques</a:t>
          </a:r>
          <a:endParaRPr lang="en-US"/>
        </a:p>
      </dgm:t>
    </dgm:pt>
    <dgm:pt modelId="{B4DED83F-9BAC-40AC-B289-9DA76AEE3762}" type="parTrans" cxnId="{0288FCD7-543F-4BA7-B762-5BB3A957CE62}">
      <dgm:prSet/>
      <dgm:spPr/>
      <dgm:t>
        <a:bodyPr/>
        <a:lstStyle/>
        <a:p>
          <a:endParaRPr lang="en-US"/>
        </a:p>
      </dgm:t>
    </dgm:pt>
    <dgm:pt modelId="{E5448AC2-E82C-4F4B-85D2-2E51F2AE0341}" type="sibTrans" cxnId="{0288FCD7-543F-4BA7-B762-5BB3A957CE62}">
      <dgm:prSet/>
      <dgm:spPr/>
      <dgm:t>
        <a:bodyPr/>
        <a:lstStyle/>
        <a:p>
          <a:endParaRPr lang="en-US"/>
        </a:p>
      </dgm:t>
    </dgm:pt>
    <dgm:pt modelId="{A8A28C89-6587-469B-B618-07EC62504358}">
      <dgm:prSet/>
      <dgm:spPr/>
      <dgm:t>
        <a:bodyPr/>
        <a:lstStyle/>
        <a:p>
          <a:r>
            <a:rPr lang="fr-FR" i="1"/>
            <a:t>Listeria monocytogenes</a:t>
          </a:r>
          <a:endParaRPr lang="en-US"/>
        </a:p>
      </dgm:t>
    </dgm:pt>
    <dgm:pt modelId="{C5599799-7773-4150-8614-DE4CD90CF2B8}" type="parTrans" cxnId="{1C82894A-D2E5-4AD8-9F99-258AC5782EF4}">
      <dgm:prSet/>
      <dgm:spPr/>
      <dgm:t>
        <a:bodyPr/>
        <a:lstStyle/>
        <a:p>
          <a:endParaRPr lang="en-US"/>
        </a:p>
      </dgm:t>
    </dgm:pt>
    <dgm:pt modelId="{EDF7D9A5-343D-4D23-B09C-C2EE821D408D}" type="sibTrans" cxnId="{1C82894A-D2E5-4AD8-9F99-258AC5782EF4}">
      <dgm:prSet/>
      <dgm:spPr/>
      <dgm:t>
        <a:bodyPr/>
        <a:lstStyle/>
        <a:p>
          <a:endParaRPr lang="en-US"/>
        </a:p>
      </dgm:t>
    </dgm:pt>
    <dgm:pt modelId="{9A467F57-5128-41EE-AC9E-39AB7BABEE14}">
      <dgm:prSet/>
      <dgm:spPr/>
      <dgm:t>
        <a:bodyPr/>
        <a:lstStyle/>
        <a:p>
          <a:r>
            <a:rPr lang="fr-FR" i="1"/>
            <a:t>Clostridium difficile</a:t>
          </a:r>
          <a:r>
            <a:rPr lang="fr-FR"/>
            <a:t> </a:t>
          </a:r>
          <a:endParaRPr lang="en-US"/>
        </a:p>
      </dgm:t>
    </dgm:pt>
    <dgm:pt modelId="{1F4CBE5D-0422-4DB1-AF13-929C6057F459}" type="parTrans" cxnId="{8E4853A0-2A8A-4974-A80D-5568605CBE60}">
      <dgm:prSet/>
      <dgm:spPr/>
      <dgm:t>
        <a:bodyPr/>
        <a:lstStyle/>
        <a:p>
          <a:endParaRPr lang="en-US"/>
        </a:p>
      </dgm:t>
    </dgm:pt>
    <dgm:pt modelId="{FA2FE85D-097D-41A5-B574-2B550AFD7C4C}" type="sibTrans" cxnId="{8E4853A0-2A8A-4974-A80D-5568605CBE60}">
      <dgm:prSet/>
      <dgm:spPr/>
      <dgm:t>
        <a:bodyPr/>
        <a:lstStyle/>
        <a:p>
          <a:endParaRPr lang="en-US"/>
        </a:p>
      </dgm:t>
    </dgm:pt>
    <dgm:pt modelId="{8FD2B3C9-C595-41FA-A908-B94C646B157D}">
      <dgm:prSet/>
      <dgm:spPr/>
      <dgm:t>
        <a:bodyPr/>
        <a:lstStyle/>
        <a:p>
          <a:r>
            <a:rPr lang="fr-FR"/>
            <a:t>Indications</a:t>
          </a:r>
          <a:endParaRPr lang="en-US"/>
        </a:p>
      </dgm:t>
    </dgm:pt>
    <dgm:pt modelId="{38B3FD4F-B7B5-40EA-9EF3-20BA4BC70554}" type="parTrans" cxnId="{0226C189-8E5B-4175-8700-7D335EBFB422}">
      <dgm:prSet/>
      <dgm:spPr/>
      <dgm:t>
        <a:bodyPr/>
        <a:lstStyle/>
        <a:p>
          <a:endParaRPr lang="en-US"/>
        </a:p>
      </dgm:t>
    </dgm:pt>
    <dgm:pt modelId="{13FBC951-2C4B-42C1-ACF8-D80D5242001C}" type="sibTrans" cxnId="{0226C189-8E5B-4175-8700-7D335EBFB422}">
      <dgm:prSet/>
      <dgm:spPr/>
      <dgm:t>
        <a:bodyPr/>
        <a:lstStyle/>
        <a:p>
          <a:endParaRPr lang="en-US"/>
        </a:p>
      </dgm:t>
    </dgm:pt>
    <dgm:pt modelId="{29ECA4A7-C878-4AD3-B1BE-AE010AA48172}">
      <dgm:prSet/>
      <dgm:spPr/>
      <dgm:t>
        <a:bodyPr/>
        <a:lstStyle/>
        <a:p>
          <a:r>
            <a:rPr lang="fr-FR" dirty="0"/>
            <a:t>Infections sévères à staphylocoques </a:t>
          </a:r>
          <a:r>
            <a:rPr lang="fr-FR" dirty="0" err="1"/>
            <a:t>méti</a:t>
          </a:r>
          <a:r>
            <a:rPr lang="fr-FR" dirty="0"/>
            <a:t>-R</a:t>
          </a:r>
          <a:endParaRPr lang="en-US" dirty="0"/>
        </a:p>
      </dgm:t>
    </dgm:pt>
    <dgm:pt modelId="{7E476ADC-E6C0-4DA7-88AC-9EF811A9CBDA}" type="parTrans" cxnId="{19AEB639-59BB-46DB-BE9E-AC291669AD7A}">
      <dgm:prSet/>
      <dgm:spPr/>
      <dgm:t>
        <a:bodyPr/>
        <a:lstStyle/>
        <a:p>
          <a:endParaRPr lang="en-US"/>
        </a:p>
      </dgm:t>
    </dgm:pt>
    <dgm:pt modelId="{0ADA7738-3F79-4503-9A7F-E094B7E4C280}" type="sibTrans" cxnId="{19AEB639-59BB-46DB-BE9E-AC291669AD7A}">
      <dgm:prSet/>
      <dgm:spPr/>
      <dgm:t>
        <a:bodyPr/>
        <a:lstStyle/>
        <a:p>
          <a:endParaRPr lang="en-US"/>
        </a:p>
      </dgm:t>
    </dgm:pt>
    <dgm:pt modelId="{8B2F77D7-6F8C-483A-8714-B22E1B531D7D}">
      <dgm:prSet/>
      <dgm:spPr/>
      <dgm:t>
        <a:bodyPr/>
        <a:lstStyle/>
        <a:p>
          <a:r>
            <a:rPr lang="fr-FR"/>
            <a:t>Voie parentérale uniquement </a:t>
          </a:r>
          <a:endParaRPr lang="en-US"/>
        </a:p>
      </dgm:t>
    </dgm:pt>
    <dgm:pt modelId="{3DD8FD48-BE9A-4B66-BF11-498B0034B483}" type="parTrans" cxnId="{1C54259A-FA85-4D3C-8CB0-C2C6E1685323}">
      <dgm:prSet/>
      <dgm:spPr/>
      <dgm:t>
        <a:bodyPr/>
        <a:lstStyle/>
        <a:p>
          <a:endParaRPr lang="en-US"/>
        </a:p>
      </dgm:t>
    </dgm:pt>
    <dgm:pt modelId="{0AE9DBFC-37C2-4C80-82B2-6E612EF8C121}" type="sibTrans" cxnId="{1C54259A-FA85-4D3C-8CB0-C2C6E1685323}">
      <dgm:prSet/>
      <dgm:spPr/>
      <dgm:t>
        <a:bodyPr/>
        <a:lstStyle/>
        <a:p>
          <a:endParaRPr lang="en-US"/>
        </a:p>
      </dgm:t>
    </dgm:pt>
    <dgm:pt modelId="{45B578ED-40A7-49E3-B2C5-A79FC0289D93}">
      <dgm:prSet/>
      <dgm:spPr/>
      <dgm:t>
        <a:bodyPr/>
        <a:lstStyle/>
        <a:p>
          <a:r>
            <a:rPr lang="fr-FR" dirty="0"/>
            <a:t>Exception : diarrhée à </a:t>
          </a:r>
          <a:r>
            <a:rPr lang="fr-FR" i="1" dirty="0"/>
            <a:t>Clostridium difficile</a:t>
          </a:r>
          <a:r>
            <a:rPr lang="fr-FR" dirty="0"/>
            <a:t>: </a:t>
          </a:r>
          <a:r>
            <a:rPr lang="fr-FR" dirty="0" err="1"/>
            <a:t>Vanco</a:t>
          </a:r>
          <a:r>
            <a:rPr lang="fr-FR" dirty="0"/>
            <a:t> </a:t>
          </a:r>
          <a:r>
            <a:rPr lang="fr-FR" i="1" dirty="0"/>
            <a:t>per os</a:t>
          </a:r>
          <a:endParaRPr lang="en-US" dirty="0"/>
        </a:p>
      </dgm:t>
    </dgm:pt>
    <dgm:pt modelId="{C81B89CB-3D9B-48A4-9B8E-FFB50A491008}" type="parTrans" cxnId="{F1A88198-0898-48B8-8259-34118EDE400B}">
      <dgm:prSet/>
      <dgm:spPr/>
      <dgm:t>
        <a:bodyPr/>
        <a:lstStyle/>
        <a:p>
          <a:endParaRPr lang="en-US"/>
        </a:p>
      </dgm:t>
    </dgm:pt>
    <dgm:pt modelId="{DE5BF367-F78E-4A82-947E-C1DD0ABAD880}" type="sibTrans" cxnId="{F1A88198-0898-48B8-8259-34118EDE400B}">
      <dgm:prSet/>
      <dgm:spPr/>
      <dgm:t>
        <a:bodyPr/>
        <a:lstStyle/>
        <a:p>
          <a:endParaRPr lang="en-US"/>
        </a:p>
      </dgm:t>
    </dgm:pt>
    <dgm:pt modelId="{F6F0B0E3-5D2B-42B3-90F9-5CE6B0C1A6E7}">
      <dgm:prSet/>
      <dgm:spPr/>
      <dgm:t>
        <a:bodyPr/>
        <a:lstStyle/>
        <a:p>
          <a:r>
            <a:rPr lang="fr-FR" dirty="0"/>
            <a:t>Diffusion</a:t>
          </a:r>
          <a:endParaRPr lang="en-US" dirty="0"/>
        </a:p>
      </dgm:t>
    </dgm:pt>
    <dgm:pt modelId="{647D9B4E-BBE1-4DD8-BB7C-DC5FD26DB9CE}" type="parTrans" cxnId="{2D3492A7-BFAB-4183-BCF8-40FFB25A53F8}">
      <dgm:prSet/>
      <dgm:spPr/>
      <dgm:t>
        <a:bodyPr/>
        <a:lstStyle/>
        <a:p>
          <a:endParaRPr lang="en-US"/>
        </a:p>
      </dgm:t>
    </dgm:pt>
    <dgm:pt modelId="{4085C163-1394-466A-A971-9CC63C194961}" type="sibTrans" cxnId="{2D3492A7-BFAB-4183-BCF8-40FFB25A53F8}">
      <dgm:prSet/>
      <dgm:spPr/>
      <dgm:t>
        <a:bodyPr/>
        <a:lstStyle/>
        <a:p>
          <a:endParaRPr lang="en-US"/>
        </a:p>
      </dgm:t>
    </dgm:pt>
    <dgm:pt modelId="{6FE68A0C-04A8-43F5-988B-D5EAF9AEE0E1}">
      <dgm:prSet/>
      <dgm:spPr/>
      <dgm:t>
        <a:bodyPr/>
        <a:lstStyle/>
        <a:p>
          <a:r>
            <a:rPr lang="fr-FR" dirty="0"/>
            <a:t>Effets </a:t>
          </a:r>
          <a:r>
            <a:rPr lang="fr-FR" dirty="0" err="1"/>
            <a:t>IIr</a:t>
          </a:r>
          <a:r>
            <a:rPr lang="fr-FR" dirty="0"/>
            <a:t> :</a:t>
          </a:r>
          <a:endParaRPr lang="en-US" dirty="0"/>
        </a:p>
      </dgm:t>
    </dgm:pt>
    <dgm:pt modelId="{324B3B03-AFC4-4DA8-8D91-EC685954A07C}" type="parTrans" cxnId="{2AEA8D89-B719-49CF-9284-19955582102E}">
      <dgm:prSet/>
      <dgm:spPr/>
      <dgm:t>
        <a:bodyPr/>
        <a:lstStyle/>
        <a:p>
          <a:endParaRPr lang="en-US"/>
        </a:p>
      </dgm:t>
    </dgm:pt>
    <dgm:pt modelId="{41E94457-E473-44B4-B14A-EAB77E28217F}" type="sibTrans" cxnId="{2AEA8D89-B719-49CF-9284-19955582102E}">
      <dgm:prSet/>
      <dgm:spPr/>
      <dgm:t>
        <a:bodyPr/>
        <a:lstStyle/>
        <a:p>
          <a:endParaRPr lang="en-US"/>
        </a:p>
      </dgm:t>
    </dgm:pt>
    <dgm:pt modelId="{31A275E2-206F-6B42-B166-6B0DF266997D}">
      <dgm:prSet/>
      <dgm:spPr/>
      <dgm:t>
        <a:bodyPr/>
        <a:lstStyle/>
        <a:p>
          <a:r>
            <a:rPr lang="fr-FR" dirty="0" err="1"/>
            <a:t>veinotoxicité</a:t>
          </a:r>
          <a:endParaRPr lang="en-US" dirty="0"/>
        </a:p>
      </dgm:t>
    </dgm:pt>
    <dgm:pt modelId="{8BB8E733-0892-DD4C-9876-07F6E6D4FB79}" type="parTrans" cxnId="{A21CDEB9-D9D6-124B-9E84-1B3D484B296A}">
      <dgm:prSet/>
      <dgm:spPr/>
    </dgm:pt>
    <dgm:pt modelId="{852603FA-200C-5149-906D-FA562B1D95CF}" type="sibTrans" cxnId="{A21CDEB9-D9D6-124B-9E84-1B3D484B296A}">
      <dgm:prSet/>
      <dgm:spPr/>
    </dgm:pt>
    <dgm:pt modelId="{D2B9452C-9418-FF4C-AB7F-0A31A1766E9F}">
      <dgm:prSet/>
      <dgm:spPr/>
      <dgm:t>
        <a:bodyPr/>
        <a:lstStyle/>
        <a:p>
          <a:r>
            <a:rPr lang="fr-FR" dirty="0"/>
            <a:t>médiocre dans LCR et tissus mous</a:t>
          </a:r>
          <a:endParaRPr lang="en-US" dirty="0"/>
        </a:p>
      </dgm:t>
    </dgm:pt>
    <dgm:pt modelId="{C7B5F838-9702-CF40-AC56-2699EC4032B7}" type="parTrans" cxnId="{D1D86F2F-5B7D-4C43-9CEF-0DEB24D6D807}">
      <dgm:prSet/>
      <dgm:spPr/>
    </dgm:pt>
    <dgm:pt modelId="{A285705E-0635-C04F-8FC1-057265E6BF59}" type="sibTrans" cxnId="{D1D86F2F-5B7D-4C43-9CEF-0DEB24D6D807}">
      <dgm:prSet/>
      <dgm:spPr/>
    </dgm:pt>
    <dgm:pt modelId="{CB7BF775-B0B7-B74A-B48A-A4F127AF1A4E}">
      <dgm:prSet/>
      <dgm:spPr/>
      <dgm:t>
        <a:bodyPr/>
        <a:lstStyle/>
        <a:p>
          <a:r>
            <a:rPr lang="fr-FR" dirty="0"/>
            <a:t>néphrotoxicité ++</a:t>
          </a:r>
          <a:endParaRPr lang="en-US" dirty="0"/>
        </a:p>
      </dgm:t>
    </dgm:pt>
    <dgm:pt modelId="{4D78A58D-C7B6-3B41-96D7-D4398ACA04E9}" type="parTrans" cxnId="{BF29CCED-E0E6-5644-A4D1-4EEECAE387C0}">
      <dgm:prSet/>
      <dgm:spPr/>
    </dgm:pt>
    <dgm:pt modelId="{9DAA1EAD-07BB-8944-A0F5-211A7AD19CB2}" type="sibTrans" cxnId="{BF29CCED-E0E6-5644-A4D1-4EEECAE387C0}">
      <dgm:prSet/>
      <dgm:spPr/>
    </dgm:pt>
    <dgm:pt modelId="{6F574000-DF58-0048-9DA5-34268AD38F40}">
      <dgm:prSet/>
      <dgm:spPr/>
      <dgm:t>
        <a:bodyPr/>
        <a:lstStyle/>
        <a:p>
          <a:r>
            <a:rPr lang="en-US" dirty="0"/>
            <a:t>Infection </a:t>
          </a:r>
          <a:r>
            <a:rPr lang="en-US" dirty="0" err="1"/>
            <a:t>sévère</a:t>
          </a:r>
          <a:r>
            <a:rPr lang="en-US" dirty="0"/>
            <a:t> </a:t>
          </a:r>
          <a:r>
            <a:rPr lang="en-US" dirty="0" err="1"/>
            <a:t>à</a:t>
          </a:r>
          <a:r>
            <a:rPr lang="en-US" dirty="0"/>
            <a:t> </a:t>
          </a:r>
          <a:r>
            <a:rPr lang="en-US" dirty="0" err="1"/>
            <a:t>staphylocoque</a:t>
          </a:r>
          <a:r>
            <a:rPr lang="en-US" dirty="0"/>
            <a:t> </a:t>
          </a:r>
          <a:r>
            <a:rPr lang="en-US" dirty="0" err="1"/>
            <a:t>méti</a:t>
          </a:r>
          <a:r>
            <a:rPr lang="en-US" dirty="0"/>
            <a:t>-S, </a:t>
          </a:r>
          <a:r>
            <a:rPr lang="en-US" dirty="0" err="1"/>
            <a:t>strepto</a:t>
          </a:r>
          <a:r>
            <a:rPr lang="en-US" dirty="0"/>
            <a:t>, </a:t>
          </a:r>
          <a:r>
            <a:rPr lang="en-US" dirty="0" err="1"/>
            <a:t>pneumocoque</a:t>
          </a:r>
          <a:r>
            <a:rPr lang="en-US" dirty="0"/>
            <a:t>, </a:t>
          </a:r>
          <a:r>
            <a:rPr lang="en-US" dirty="0" err="1"/>
            <a:t>entérocoque</a:t>
          </a:r>
          <a:r>
            <a:rPr lang="en-US" dirty="0"/>
            <a:t> chez patient </a:t>
          </a:r>
          <a:r>
            <a:rPr lang="en-US" dirty="0" err="1"/>
            <a:t>allergique</a:t>
          </a:r>
          <a:r>
            <a:rPr lang="en-US" dirty="0"/>
            <a:t> </a:t>
          </a:r>
          <a:r>
            <a:rPr lang="en-US" dirty="0" err="1"/>
            <a:t>pénicillines</a:t>
          </a:r>
          <a:endParaRPr lang="en-US" dirty="0"/>
        </a:p>
      </dgm:t>
    </dgm:pt>
    <dgm:pt modelId="{AA09E7D8-59B0-F743-ABB7-24FFE748BF54}" type="parTrans" cxnId="{2F355462-DE2F-0746-9E90-08211BB24DBB}">
      <dgm:prSet/>
      <dgm:spPr/>
    </dgm:pt>
    <dgm:pt modelId="{93048B03-A14B-C949-9624-EFEA2EBFAF7D}" type="sibTrans" cxnId="{2F355462-DE2F-0746-9E90-08211BB24DBB}">
      <dgm:prSet/>
      <dgm:spPr/>
    </dgm:pt>
    <dgm:pt modelId="{F65A09D9-B237-6147-8E4C-E8BBF34E1A92}">
      <dgm:prSet/>
      <dgm:spPr/>
      <dgm:t>
        <a:bodyPr/>
        <a:lstStyle/>
        <a:p>
          <a:r>
            <a:rPr lang="en-US" dirty="0" err="1"/>
            <a:t>Colite</a:t>
          </a:r>
          <a:r>
            <a:rPr lang="en-US" dirty="0"/>
            <a:t> </a:t>
          </a:r>
          <a:r>
            <a:rPr lang="en-US" dirty="0" err="1"/>
            <a:t>à</a:t>
          </a:r>
          <a:r>
            <a:rPr lang="en-US" dirty="0"/>
            <a:t> Clostridium difficile (</a:t>
          </a:r>
          <a:r>
            <a:rPr lang="en-US" i="1" dirty="0"/>
            <a:t>per </a:t>
          </a:r>
          <a:r>
            <a:rPr lang="en-US" i="1" dirty="0" err="1"/>
            <a:t>o</a:t>
          </a:r>
          <a:r>
            <a:rPr lang="en-US" dirty="0" err="1"/>
            <a:t>s</a:t>
          </a:r>
          <a:r>
            <a:rPr lang="en-US" dirty="0"/>
            <a:t>)</a:t>
          </a:r>
        </a:p>
      </dgm:t>
    </dgm:pt>
    <dgm:pt modelId="{DD3BF653-0582-F947-BDAB-926603AEEE7E}" type="parTrans" cxnId="{2725D125-5044-AF4E-99A7-FF064B2B9540}">
      <dgm:prSet/>
      <dgm:spPr/>
    </dgm:pt>
    <dgm:pt modelId="{A4CAC68C-D262-A241-9FD5-E19D70FD9E11}" type="sibTrans" cxnId="{2725D125-5044-AF4E-99A7-FF064B2B9540}">
      <dgm:prSet/>
      <dgm:spPr/>
    </dgm:pt>
    <dgm:pt modelId="{446F1072-5C38-464F-8252-4207573D1BED}" type="pres">
      <dgm:prSet presAssocID="{2D38108A-04E1-4674-AAE2-A18D99B9B1E6}" presName="linear" presStyleCnt="0">
        <dgm:presLayoutVars>
          <dgm:dir/>
          <dgm:animLvl val="lvl"/>
          <dgm:resizeHandles val="exact"/>
        </dgm:presLayoutVars>
      </dgm:prSet>
      <dgm:spPr/>
    </dgm:pt>
    <dgm:pt modelId="{63B3402B-DD15-C241-9A59-4B774722F790}" type="pres">
      <dgm:prSet presAssocID="{C015D8EA-CCEC-49C7-A757-878B681A0014}" presName="parentLin" presStyleCnt="0"/>
      <dgm:spPr/>
    </dgm:pt>
    <dgm:pt modelId="{4E0E7776-B316-0640-B70A-905FD3FA7231}" type="pres">
      <dgm:prSet presAssocID="{C015D8EA-CCEC-49C7-A757-878B681A0014}" presName="parentLeftMargin" presStyleLbl="node1" presStyleIdx="0" presStyleCnt="5"/>
      <dgm:spPr/>
    </dgm:pt>
    <dgm:pt modelId="{89400764-8A43-1F43-B608-E8DB8D363031}" type="pres">
      <dgm:prSet presAssocID="{C015D8EA-CCEC-49C7-A757-878B681A001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120316C-5F60-E744-933F-17BBA6C0DA68}" type="pres">
      <dgm:prSet presAssocID="{C015D8EA-CCEC-49C7-A757-878B681A0014}" presName="negativeSpace" presStyleCnt="0"/>
      <dgm:spPr/>
    </dgm:pt>
    <dgm:pt modelId="{632A2061-9FE8-8D48-8974-F4B42BD648F9}" type="pres">
      <dgm:prSet presAssocID="{C015D8EA-CCEC-49C7-A757-878B681A0014}" presName="childText" presStyleLbl="conFgAcc1" presStyleIdx="0" presStyleCnt="5">
        <dgm:presLayoutVars>
          <dgm:bulletEnabled val="1"/>
        </dgm:presLayoutVars>
      </dgm:prSet>
      <dgm:spPr/>
    </dgm:pt>
    <dgm:pt modelId="{CB27F491-C356-0C46-BC29-D2AEBD509BF2}" type="pres">
      <dgm:prSet presAssocID="{3488D38B-CBB0-4D39-871A-E23B8653FE01}" presName="spaceBetweenRectangles" presStyleCnt="0"/>
      <dgm:spPr/>
    </dgm:pt>
    <dgm:pt modelId="{78F2843E-090D-C64F-9D8C-4C2AC9A37FFD}" type="pres">
      <dgm:prSet presAssocID="{8FD2B3C9-C595-41FA-A908-B94C646B157D}" presName="parentLin" presStyleCnt="0"/>
      <dgm:spPr/>
    </dgm:pt>
    <dgm:pt modelId="{557E1043-2B7D-9242-AC82-BC25997EA32A}" type="pres">
      <dgm:prSet presAssocID="{8FD2B3C9-C595-41FA-A908-B94C646B157D}" presName="parentLeftMargin" presStyleLbl="node1" presStyleIdx="0" presStyleCnt="5"/>
      <dgm:spPr/>
    </dgm:pt>
    <dgm:pt modelId="{365A540B-D336-3A4B-91D7-7428418009A6}" type="pres">
      <dgm:prSet presAssocID="{8FD2B3C9-C595-41FA-A908-B94C646B15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EE84617-F2D7-AF4B-8797-EEB2683D543A}" type="pres">
      <dgm:prSet presAssocID="{8FD2B3C9-C595-41FA-A908-B94C646B157D}" presName="negativeSpace" presStyleCnt="0"/>
      <dgm:spPr/>
    </dgm:pt>
    <dgm:pt modelId="{C6F98AD4-A9F6-0041-AD3E-171115E200E8}" type="pres">
      <dgm:prSet presAssocID="{8FD2B3C9-C595-41FA-A908-B94C646B157D}" presName="childText" presStyleLbl="conFgAcc1" presStyleIdx="1" presStyleCnt="5">
        <dgm:presLayoutVars>
          <dgm:bulletEnabled val="1"/>
        </dgm:presLayoutVars>
      </dgm:prSet>
      <dgm:spPr/>
    </dgm:pt>
    <dgm:pt modelId="{8EB55E74-86C1-CE4F-8134-32BD4DBEE253}" type="pres">
      <dgm:prSet presAssocID="{13FBC951-2C4B-42C1-ACF8-D80D5242001C}" presName="spaceBetweenRectangles" presStyleCnt="0"/>
      <dgm:spPr/>
    </dgm:pt>
    <dgm:pt modelId="{AE6A4B3F-3B1F-9444-A7BF-395CA3630DF6}" type="pres">
      <dgm:prSet presAssocID="{8B2F77D7-6F8C-483A-8714-B22E1B531D7D}" presName="parentLin" presStyleCnt="0"/>
      <dgm:spPr/>
    </dgm:pt>
    <dgm:pt modelId="{3A92A5A1-0530-194E-B8E8-142FF621456D}" type="pres">
      <dgm:prSet presAssocID="{8B2F77D7-6F8C-483A-8714-B22E1B531D7D}" presName="parentLeftMargin" presStyleLbl="node1" presStyleIdx="1" presStyleCnt="5"/>
      <dgm:spPr/>
    </dgm:pt>
    <dgm:pt modelId="{640C2F81-EFDE-0F44-A912-9A761139AA48}" type="pres">
      <dgm:prSet presAssocID="{8B2F77D7-6F8C-483A-8714-B22E1B531D7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059EEAC-AA5C-3048-9CEA-E29B206743CB}" type="pres">
      <dgm:prSet presAssocID="{8B2F77D7-6F8C-483A-8714-B22E1B531D7D}" presName="negativeSpace" presStyleCnt="0"/>
      <dgm:spPr/>
    </dgm:pt>
    <dgm:pt modelId="{CCE514A0-B399-1148-B7A6-79668D23FDC3}" type="pres">
      <dgm:prSet presAssocID="{8B2F77D7-6F8C-483A-8714-B22E1B531D7D}" presName="childText" presStyleLbl="conFgAcc1" presStyleIdx="2" presStyleCnt="5">
        <dgm:presLayoutVars>
          <dgm:bulletEnabled val="1"/>
        </dgm:presLayoutVars>
      </dgm:prSet>
      <dgm:spPr/>
    </dgm:pt>
    <dgm:pt modelId="{3F660DC7-1E41-1E41-B99E-A2A691247D4B}" type="pres">
      <dgm:prSet presAssocID="{0AE9DBFC-37C2-4C80-82B2-6E612EF8C121}" presName="spaceBetweenRectangles" presStyleCnt="0"/>
      <dgm:spPr/>
    </dgm:pt>
    <dgm:pt modelId="{C367A278-F5F6-3245-B42C-C38C99F7B627}" type="pres">
      <dgm:prSet presAssocID="{F6F0B0E3-5D2B-42B3-90F9-5CE6B0C1A6E7}" presName="parentLin" presStyleCnt="0"/>
      <dgm:spPr/>
    </dgm:pt>
    <dgm:pt modelId="{21AF5F3E-1F87-5D43-BEE5-C4A945C6B7A6}" type="pres">
      <dgm:prSet presAssocID="{F6F0B0E3-5D2B-42B3-90F9-5CE6B0C1A6E7}" presName="parentLeftMargin" presStyleLbl="node1" presStyleIdx="2" presStyleCnt="5"/>
      <dgm:spPr/>
    </dgm:pt>
    <dgm:pt modelId="{4AF31EDC-4051-B944-A0DD-9633AACD7381}" type="pres">
      <dgm:prSet presAssocID="{F6F0B0E3-5D2B-42B3-90F9-5CE6B0C1A6E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C81D3D-DD68-C149-97C0-71D74A4F93A6}" type="pres">
      <dgm:prSet presAssocID="{F6F0B0E3-5D2B-42B3-90F9-5CE6B0C1A6E7}" presName="negativeSpace" presStyleCnt="0"/>
      <dgm:spPr/>
    </dgm:pt>
    <dgm:pt modelId="{CEC2D03F-5FDC-6D44-88DE-7722E354E72F}" type="pres">
      <dgm:prSet presAssocID="{F6F0B0E3-5D2B-42B3-90F9-5CE6B0C1A6E7}" presName="childText" presStyleLbl="conFgAcc1" presStyleIdx="3" presStyleCnt="5">
        <dgm:presLayoutVars>
          <dgm:bulletEnabled val="1"/>
        </dgm:presLayoutVars>
      </dgm:prSet>
      <dgm:spPr/>
    </dgm:pt>
    <dgm:pt modelId="{57B0F403-C8EC-874A-B8EA-D96364109A2B}" type="pres">
      <dgm:prSet presAssocID="{4085C163-1394-466A-A971-9CC63C194961}" presName="spaceBetweenRectangles" presStyleCnt="0"/>
      <dgm:spPr/>
    </dgm:pt>
    <dgm:pt modelId="{E9EC431E-CE4C-CD43-8EF8-9D5CF07D7B97}" type="pres">
      <dgm:prSet presAssocID="{6FE68A0C-04A8-43F5-988B-D5EAF9AEE0E1}" presName="parentLin" presStyleCnt="0"/>
      <dgm:spPr/>
    </dgm:pt>
    <dgm:pt modelId="{67EE0909-FADD-4046-87A9-8FF740ADD341}" type="pres">
      <dgm:prSet presAssocID="{6FE68A0C-04A8-43F5-988B-D5EAF9AEE0E1}" presName="parentLeftMargin" presStyleLbl="node1" presStyleIdx="3" presStyleCnt="5"/>
      <dgm:spPr/>
    </dgm:pt>
    <dgm:pt modelId="{BC0B2218-95F5-3541-A31A-6898D62E0A80}" type="pres">
      <dgm:prSet presAssocID="{6FE68A0C-04A8-43F5-988B-D5EAF9AEE0E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C6B464B-28CB-4B47-AE67-0F4FC88C84D3}" type="pres">
      <dgm:prSet presAssocID="{6FE68A0C-04A8-43F5-988B-D5EAF9AEE0E1}" presName="negativeSpace" presStyleCnt="0"/>
      <dgm:spPr/>
    </dgm:pt>
    <dgm:pt modelId="{0CFEA605-7B62-5940-AFF6-7BC3CF2DE98F}" type="pres">
      <dgm:prSet presAssocID="{6FE68A0C-04A8-43F5-988B-D5EAF9AEE0E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EC6F603-3264-AF43-8757-B4B55BC3E901}" type="presOf" srcId="{C015D8EA-CCEC-49C7-A757-878B681A0014}" destId="{89400764-8A43-1F43-B608-E8DB8D363031}" srcOrd="1" destOrd="0" presId="urn:microsoft.com/office/officeart/2005/8/layout/list1"/>
    <dgm:cxn modelId="{7A181604-456C-BB45-BE76-F404AE3E9671}" type="presOf" srcId="{8FD2B3C9-C595-41FA-A908-B94C646B157D}" destId="{557E1043-2B7D-9242-AC82-BC25997EA32A}" srcOrd="0" destOrd="0" presId="urn:microsoft.com/office/officeart/2005/8/layout/list1"/>
    <dgm:cxn modelId="{39784812-3FB4-8947-A48A-D120E34CF610}" type="presOf" srcId="{CEF55442-13A4-49F9-81A4-3D9E4126AC8C}" destId="{632A2061-9FE8-8D48-8974-F4B42BD648F9}" srcOrd="0" destOrd="1" presId="urn:microsoft.com/office/officeart/2005/8/layout/list1"/>
    <dgm:cxn modelId="{2A15781D-999D-5747-8643-0F924A4465BA}" type="presOf" srcId="{A8A28C89-6587-469B-B618-07EC62504358}" destId="{632A2061-9FE8-8D48-8974-F4B42BD648F9}" srcOrd="0" destOrd="2" presId="urn:microsoft.com/office/officeart/2005/8/layout/list1"/>
    <dgm:cxn modelId="{5C25B824-F6E6-FE4E-8141-1C127C8F0FC0}" type="presOf" srcId="{F6F0B0E3-5D2B-42B3-90F9-5CE6B0C1A6E7}" destId="{4AF31EDC-4051-B944-A0DD-9633AACD7381}" srcOrd="1" destOrd="0" presId="urn:microsoft.com/office/officeart/2005/8/layout/list1"/>
    <dgm:cxn modelId="{2725D125-5044-AF4E-99A7-FF064B2B9540}" srcId="{8FD2B3C9-C595-41FA-A908-B94C646B157D}" destId="{F65A09D9-B237-6147-8E4C-E8BBF34E1A92}" srcOrd="2" destOrd="0" parTransId="{DD3BF653-0582-F947-BDAB-926603AEEE7E}" sibTransId="{A4CAC68C-D262-A241-9FD5-E19D70FD9E11}"/>
    <dgm:cxn modelId="{8C481A2C-E4B3-4547-8A62-1D0CD0745310}" type="presOf" srcId="{BCDED070-8D28-48E8-83A4-0171FCC1EE94}" destId="{632A2061-9FE8-8D48-8974-F4B42BD648F9}" srcOrd="0" destOrd="0" presId="urn:microsoft.com/office/officeart/2005/8/layout/list1"/>
    <dgm:cxn modelId="{F9A42A2D-015E-7E41-B9FB-AFCB26832DDD}" type="presOf" srcId="{6FE68A0C-04A8-43F5-988B-D5EAF9AEE0E1}" destId="{67EE0909-FADD-4046-87A9-8FF740ADD341}" srcOrd="0" destOrd="0" presId="urn:microsoft.com/office/officeart/2005/8/layout/list1"/>
    <dgm:cxn modelId="{D1D86F2F-5B7D-4C43-9CEF-0DEB24D6D807}" srcId="{F6F0B0E3-5D2B-42B3-90F9-5CE6B0C1A6E7}" destId="{D2B9452C-9418-FF4C-AB7F-0A31A1766E9F}" srcOrd="0" destOrd="0" parTransId="{C7B5F838-9702-CF40-AC56-2699EC4032B7}" sibTransId="{A285705E-0635-C04F-8FC1-057265E6BF59}"/>
    <dgm:cxn modelId="{76459534-3635-2447-B7E3-98D241319F17}" type="presOf" srcId="{8B2F77D7-6F8C-483A-8714-B22E1B531D7D}" destId="{640C2F81-EFDE-0F44-A912-9A761139AA48}" srcOrd="1" destOrd="0" presId="urn:microsoft.com/office/officeart/2005/8/layout/list1"/>
    <dgm:cxn modelId="{9131AE37-1BA6-4BCE-97C3-86C4BFED4D56}" srcId="{2D38108A-04E1-4674-AAE2-A18D99B9B1E6}" destId="{C015D8EA-CCEC-49C7-A757-878B681A0014}" srcOrd="0" destOrd="0" parTransId="{C0D496F9-BB5D-4970-BB30-C14F8EE35B15}" sibTransId="{3488D38B-CBB0-4D39-871A-E23B8653FE01}"/>
    <dgm:cxn modelId="{19AEB639-59BB-46DB-BE9E-AC291669AD7A}" srcId="{8FD2B3C9-C595-41FA-A908-B94C646B157D}" destId="{29ECA4A7-C878-4AD3-B1BE-AE010AA48172}" srcOrd="0" destOrd="0" parTransId="{7E476ADC-E6C0-4DA7-88AC-9EF811A9CBDA}" sibTransId="{0ADA7738-3F79-4503-9A7F-E094B7E4C280}"/>
    <dgm:cxn modelId="{1C82894A-D2E5-4AD8-9F99-258AC5782EF4}" srcId="{C015D8EA-CCEC-49C7-A757-878B681A0014}" destId="{A8A28C89-6587-469B-B618-07EC62504358}" srcOrd="2" destOrd="0" parTransId="{C5599799-7773-4150-8614-DE4CD90CF2B8}" sibTransId="{EDF7D9A5-343D-4D23-B09C-C2EE821D408D}"/>
    <dgm:cxn modelId="{B4BC3351-D16D-AF48-864B-56F9787B3BE2}" type="presOf" srcId="{F6F0B0E3-5D2B-42B3-90F9-5CE6B0C1A6E7}" destId="{21AF5F3E-1F87-5D43-BEE5-C4A945C6B7A6}" srcOrd="0" destOrd="0" presId="urn:microsoft.com/office/officeart/2005/8/layout/list1"/>
    <dgm:cxn modelId="{2F355462-DE2F-0746-9E90-08211BB24DBB}" srcId="{8FD2B3C9-C595-41FA-A908-B94C646B157D}" destId="{6F574000-DF58-0048-9DA5-34268AD38F40}" srcOrd="1" destOrd="0" parTransId="{AA09E7D8-59B0-F743-ABB7-24FFE748BF54}" sibTransId="{93048B03-A14B-C949-9624-EFEA2EBFAF7D}"/>
    <dgm:cxn modelId="{FBD0106C-ADF8-4191-8355-7021000A1D85}" srcId="{C015D8EA-CCEC-49C7-A757-878B681A0014}" destId="{BCDED070-8D28-48E8-83A4-0171FCC1EE94}" srcOrd="0" destOrd="0" parTransId="{686EE28F-DC3D-41ED-B578-5D576CEE3444}" sibTransId="{FBEC2805-D968-4199-AB8E-96118676D9F0}"/>
    <dgm:cxn modelId="{AF2F6073-3C58-8341-BFF2-51236DC7A0FE}" type="presOf" srcId="{F65A09D9-B237-6147-8E4C-E8BBF34E1A92}" destId="{C6F98AD4-A9F6-0041-AD3E-171115E200E8}" srcOrd="0" destOrd="2" presId="urn:microsoft.com/office/officeart/2005/8/layout/list1"/>
    <dgm:cxn modelId="{2AD3AA85-CA68-324C-B326-EE74D077C981}" type="presOf" srcId="{6FE68A0C-04A8-43F5-988B-D5EAF9AEE0E1}" destId="{BC0B2218-95F5-3541-A31A-6898D62E0A80}" srcOrd="1" destOrd="0" presId="urn:microsoft.com/office/officeart/2005/8/layout/list1"/>
    <dgm:cxn modelId="{2AEA8D89-B719-49CF-9284-19955582102E}" srcId="{2D38108A-04E1-4674-AAE2-A18D99B9B1E6}" destId="{6FE68A0C-04A8-43F5-988B-D5EAF9AEE0E1}" srcOrd="4" destOrd="0" parTransId="{324B3B03-AFC4-4DA8-8D91-EC685954A07C}" sibTransId="{41E94457-E473-44B4-B14A-EAB77E28217F}"/>
    <dgm:cxn modelId="{0226C189-8E5B-4175-8700-7D335EBFB422}" srcId="{2D38108A-04E1-4674-AAE2-A18D99B9B1E6}" destId="{8FD2B3C9-C595-41FA-A908-B94C646B157D}" srcOrd="1" destOrd="0" parTransId="{38B3FD4F-B7B5-40EA-9EF3-20BA4BC70554}" sibTransId="{13FBC951-2C4B-42C1-ACF8-D80D5242001C}"/>
    <dgm:cxn modelId="{562FFE8A-2F87-EE4A-9884-67E7B4D05984}" type="presOf" srcId="{CB7BF775-B0B7-B74A-B48A-A4F127AF1A4E}" destId="{0CFEA605-7B62-5940-AFF6-7BC3CF2DE98F}" srcOrd="0" destOrd="1" presId="urn:microsoft.com/office/officeart/2005/8/layout/list1"/>
    <dgm:cxn modelId="{E3B2288D-3B62-7A42-AFEE-4C3B3FED9EC8}" type="presOf" srcId="{45B578ED-40A7-49E3-B2C5-A79FC0289D93}" destId="{CCE514A0-B399-1148-B7A6-79668D23FDC3}" srcOrd="0" destOrd="0" presId="urn:microsoft.com/office/officeart/2005/8/layout/list1"/>
    <dgm:cxn modelId="{124DF88D-AFA4-164D-8B3F-44DC48E87303}" type="presOf" srcId="{C015D8EA-CCEC-49C7-A757-878B681A0014}" destId="{4E0E7776-B316-0640-B70A-905FD3FA7231}" srcOrd="0" destOrd="0" presId="urn:microsoft.com/office/officeart/2005/8/layout/list1"/>
    <dgm:cxn modelId="{F1A88198-0898-48B8-8259-34118EDE400B}" srcId="{8B2F77D7-6F8C-483A-8714-B22E1B531D7D}" destId="{45B578ED-40A7-49E3-B2C5-A79FC0289D93}" srcOrd="0" destOrd="0" parTransId="{C81B89CB-3D9B-48A4-9B8E-FFB50A491008}" sibTransId="{DE5BF367-F78E-4A82-947E-C1DD0ABAD880}"/>
    <dgm:cxn modelId="{1C54259A-FA85-4D3C-8CB0-C2C6E1685323}" srcId="{2D38108A-04E1-4674-AAE2-A18D99B9B1E6}" destId="{8B2F77D7-6F8C-483A-8714-B22E1B531D7D}" srcOrd="2" destOrd="0" parTransId="{3DD8FD48-BE9A-4B66-BF11-498B0034B483}" sibTransId="{0AE9DBFC-37C2-4C80-82B2-6E612EF8C121}"/>
    <dgm:cxn modelId="{AFB5F49D-0484-CD4E-96E3-FCD65B49392D}" type="presOf" srcId="{8B2F77D7-6F8C-483A-8714-B22E1B531D7D}" destId="{3A92A5A1-0530-194E-B8E8-142FF621456D}" srcOrd="0" destOrd="0" presId="urn:microsoft.com/office/officeart/2005/8/layout/list1"/>
    <dgm:cxn modelId="{8E4853A0-2A8A-4974-A80D-5568605CBE60}" srcId="{C015D8EA-CCEC-49C7-A757-878B681A0014}" destId="{9A467F57-5128-41EE-AC9E-39AB7BABEE14}" srcOrd="3" destOrd="0" parTransId="{1F4CBE5D-0422-4DB1-AF13-929C6057F459}" sibTransId="{FA2FE85D-097D-41A5-B574-2B550AFD7C4C}"/>
    <dgm:cxn modelId="{CCA538A2-735E-F34D-9D87-2AACA19F4581}" type="presOf" srcId="{31A275E2-206F-6B42-B166-6B0DF266997D}" destId="{0CFEA605-7B62-5940-AFF6-7BC3CF2DE98F}" srcOrd="0" destOrd="0" presId="urn:microsoft.com/office/officeart/2005/8/layout/list1"/>
    <dgm:cxn modelId="{2D3492A7-BFAB-4183-BCF8-40FFB25A53F8}" srcId="{2D38108A-04E1-4674-AAE2-A18D99B9B1E6}" destId="{F6F0B0E3-5D2B-42B3-90F9-5CE6B0C1A6E7}" srcOrd="3" destOrd="0" parTransId="{647D9B4E-BBE1-4DD8-BB7C-DC5FD26DB9CE}" sibTransId="{4085C163-1394-466A-A971-9CC63C194961}"/>
    <dgm:cxn modelId="{F55FCBB4-0212-1E48-A354-B0D28316FB35}" type="presOf" srcId="{D2B9452C-9418-FF4C-AB7F-0A31A1766E9F}" destId="{CEC2D03F-5FDC-6D44-88DE-7722E354E72F}" srcOrd="0" destOrd="0" presId="urn:microsoft.com/office/officeart/2005/8/layout/list1"/>
    <dgm:cxn modelId="{A21CDEB9-D9D6-124B-9E84-1B3D484B296A}" srcId="{6FE68A0C-04A8-43F5-988B-D5EAF9AEE0E1}" destId="{31A275E2-206F-6B42-B166-6B0DF266997D}" srcOrd="0" destOrd="0" parTransId="{8BB8E733-0892-DD4C-9876-07F6E6D4FB79}" sibTransId="{852603FA-200C-5149-906D-FA562B1D95CF}"/>
    <dgm:cxn modelId="{0D7588D0-7FF2-CE48-8A5C-0C429C3F0B87}" type="presOf" srcId="{9A467F57-5128-41EE-AC9E-39AB7BABEE14}" destId="{632A2061-9FE8-8D48-8974-F4B42BD648F9}" srcOrd="0" destOrd="3" presId="urn:microsoft.com/office/officeart/2005/8/layout/list1"/>
    <dgm:cxn modelId="{0288FCD7-543F-4BA7-B762-5BB3A957CE62}" srcId="{C015D8EA-CCEC-49C7-A757-878B681A0014}" destId="{CEF55442-13A4-49F9-81A4-3D9E4126AC8C}" srcOrd="1" destOrd="0" parTransId="{B4DED83F-9BAC-40AC-B289-9DA76AEE3762}" sibTransId="{E5448AC2-E82C-4F4B-85D2-2E51F2AE0341}"/>
    <dgm:cxn modelId="{E8B294DB-7D23-E14B-95DF-03BC6B1287D6}" type="presOf" srcId="{2D38108A-04E1-4674-AAE2-A18D99B9B1E6}" destId="{446F1072-5C38-464F-8252-4207573D1BED}" srcOrd="0" destOrd="0" presId="urn:microsoft.com/office/officeart/2005/8/layout/list1"/>
    <dgm:cxn modelId="{1D3D1EE7-B30E-7544-B643-78B862918944}" type="presOf" srcId="{29ECA4A7-C878-4AD3-B1BE-AE010AA48172}" destId="{C6F98AD4-A9F6-0041-AD3E-171115E200E8}" srcOrd="0" destOrd="0" presId="urn:microsoft.com/office/officeart/2005/8/layout/list1"/>
    <dgm:cxn modelId="{BF29CCED-E0E6-5644-A4D1-4EEECAE387C0}" srcId="{6FE68A0C-04A8-43F5-988B-D5EAF9AEE0E1}" destId="{CB7BF775-B0B7-B74A-B48A-A4F127AF1A4E}" srcOrd="1" destOrd="0" parTransId="{4D78A58D-C7B6-3B41-96D7-D4398ACA04E9}" sibTransId="{9DAA1EAD-07BB-8944-A0F5-211A7AD19CB2}"/>
    <dgm:cxn modelId="{B67C73F7-1897-1B4C-B6FF-66A84DA64238}" type="presOf" srcId="{6F574000-DF58-0048-9DA5-34268AD38F40}" destId="{C6F98AD4-A9F6-0041-AD3E-171115E200E8}" srcOrd="0" destOrd="1" presId="urn:microsoft.com/office/officeart/2005/8/layout/list1"/>
    <dgm:cxn modelId="{06AB9DFF-3BBA-E347-B32E-9E91303F2BCE}" type="presOf" srcId="{8FD2B3C9-C595-41FA-A908-B94C646B157D}" destId="{365A540B-D336-3A4B-91D7-7428418009A6}" srcOrd="1" destOrd="0" presId="urn:microsoft.com/office/officeart/2005/8/layout/list1"/>
    <dgm:cxn modelId="{7A9C175B-2B3B-3744-89B9-3A98BFF098B5}" type="presParOf" srcId="{446F1072-5C38-464F-8252-4207573D1BED}" destId="{63B3402B-DD15-C241-9A59-4B774722F790}" srcOrd="0" destOrd="0" presId="urn:microsoft.com/office/officeart/2005/8/layout/list1"/>
    <dgm:cxn modelId="{B0060BC9-21B2-F342-97CD-0B8FAB56006E}" type="presParOf" srcId="{63B3402B-DD15-C241-9A59-4B774722F790}" destId="{4E0E7776-B316-0640-B70A-905FD3FA7231}" srcOrd="0" destOrd="0" presId="urn:microsoft.com/office/officeart/2005/8/layout/list1"/>
    <dgm:cxn modelId="{E654B82B-1A16-ED49-953B-F1B8D414F2B8}" type="presParOf" srcId="{63B3402B-DD15-C241-9A59-4B774722F790}" destId="{89400764-8A43-1F43-B608-E8DB8D363031}" srcOrd="1" destOrd="0" presId="urn:microsoft.com/office/officeart/2005/8/layout/list1"/>
    <dgm:cxn modelId="{CF443BB0-1832-8C43-A326-D1A474DAF3FF}" type="presParOf" srcId="{446F1072-5C38-464F-8252-4207573D1BED}" destId="{6120316C-5F60-E744-933F-17BBA6C0DA68}" srcOrd="1" destOrd="0" presId="urn:microsoft.com/office/officeart/2005/8/layout/list1"/>
    <dgm:cxn modelId="{D5C53627-B987-564B-9C4C-54F37FA98A38}" type="presParOf" srcId="{446F1072-5C38-464F-8252-4207573D1BED}" destId="{632A2061-9FE8-8D48-8974-F4B42BD648F9}" srcOrd="2" destOrd="0" presId="urn:microsoft.com/office/officeart/2005/8/layout/list1"/>
    <dgm:cxn modelId="{C49C09F1-B009-0B41-A0B3-348E9AECFA4A}" type="presParOf" srcId="{446F1072-5C38-464F-8252-4207573D1BED}" destId="{CB27F491-C356-0C46-BC29-D2AEBD509BF2}" srcOrd="3" destOrd="0" presId="urn:microsoft.com/office/officeart/2005/8/layout/list1"/>
    <dgm:cxn modelId="{D5884D2E-DCBA-7D42-9F7F-B4A3B506CA01}" type="presParOf" srcId="{446F1072-5C38-464F-8252-4207573D1BED}" destId="{78F2843E-090D-C64F-9D8C-4C2AC9A37FFD}" srcOrd="4" destOrd="0" presId="urn:microsoft.com/office/officeart/2005/8/layout/list1"/>
    <dgm:cxn modelId="{4A3B14B6-DED0-0B4C-955F-4F7ECD3CE3F6}" type="presParOf" srcId="{78F2843E-090D-C64F-9D8C-4C2AC9A37FFD}" destId="{557E1043-2B7D-9242-AC82-BC25997EA32A}" srcOrd="0" destOrd="0" presId="urn:microsoft.com/office/officeart/2005/8/layout/list1"/>
    <dgm:cxn modelId="{38AC7E74-BD66-4847-A4DD-0EA91A3D69AB}" type="presParOf" srcId="{78F2843E-090D-C64F-9D8C-4C2AC9A37FFD}" destId="{365A540B-D336-3A4B-91D7-7428418009A6}" srcOrd="1" destOrd="0" presId="urn:microsoft.com/office/officeart/2005/8/layout/list1"/>
    <dgm:cxn modelId="{70599FBF-BA01-DE41-AFCF-C4DFCD4341C7}" type="presParOf" srcId="{446F1072-5C38-464F-8252-4207573D1BED}" destId="{1EE84617-F2D7-AF4B-8797-EEB2683D543A}" srcOrd="5" destOrd="0" presId="urn:microsoft.com/office/officeart/2005/8/layout/list1"/>
    <dgm:cxn modelId="{CA1C2290-5BF3-FF41-83EC-D7857647CA0A}" type="presParOf" srcId="{446F1072-5C38-464F-8252-4207573D1BED}" destId="{C6F98AD4-A9F6-0041-AD3E-171115E200E8}" srcOrd="6" destOrd="0" presId="urn:microsoft.com/office/officeart/2005/8/layout/list1"/>
    <dgm:cxn modelId="{108D402B-A898-B040-97D5-2C4CC56ECC8D}" type="presParOf" srcId="{446F1072-5C38-464F-8252-4207573D1BED}" destId="{8EB55E74-86C1-CE4F-8134-32BD4DBEE253}" srcOrd="7" destOrd="0" presId="urn:microsoft.com/office/officeart/2005/8/layout/list1"/>
    <dgm:cxn modelId="{891124D9-63DD-F44A-B1A6-324A72876BA2}" type="presParOf" srcId="{446F1072-5C38-464F-8252-4207573D1BED}" destId="{AE6A4B3F-3B1F-9444-A7BF-395CA3630DF6}" srcOrd="8" destOrd="0" presId="urn:microsoft.com/office/officeart/2005/8/layout/list1"/>
    <dgm:cxn modelId="{709BD989-A1B0-9D46-9516-6EF084E28B5B}" type="presParOf" srcId="{AE6A4B3F-3B1F-9444-A7BF-395CA3630DF6}" destId="{3A92A5A1-0530-194E-B8E8-142FF621456D}" srcOrd="0" destOrd="0" presId="urn:microsoft.com/office/officeart/2005/8/layout/list1"/>
    <dgm:cxn modelId="{7D8BF906-537C-E348-8288-7B58BE7A9BA8}" type="presParOf" srcId="{AE6A4B3F-3B1F-9444-A7BF-395CA3630DF6}" destId="{640C2F81-EFDE-0F44-A912-9A761139AA48}" srcOrd="1" destOrd="0" presId="urn:microsoft.com/office/officeart/2005/8/layout/list1"/>
    <dgm:cxn modelId="{4E7DB682-225B-D546-A625-7932907F0762}" type="presParOf" srcId="{446F1072-5C38-464F-8252-4207573D1BED}" destId="{9059EEAC-AA5C-3048-9CEA-E29B206743CB}" srcOrd="9" destOrd="0" presId="urn:microsoft.com/office/officeart/2005/8/layout/list1"/>
    <dgm:cxn modelId="{54112716-96E3-9643-B665-7BF370AE7D99}" type="presParOf" srcId="{446F1072-5C38-464F-8252-4207573D1BED}" destId="{CCE514A0-B399-1148-B7A6-79668D23FDC3}" srcOrd="10" destOrd="0" presId="urn:microsoft.com/office/officeart/2005/8/layout/list1"/>
    <dgm:cxn modelId="{BDF4FA4A-7D7B-D640-BA9F-C70E3DB8A59F}" type="presParOf" srcId="{446F1072-5C38-464F-8252-4207573D1BED}" destId="{3F660DC7-1E41-1E41-B99E-A2A691247D4B}" srcOrd="11" destOrd="0" presId="urn:microsoft.com/office/officeart/2005/8/layout/list1"/>
    <dgm:cxn modelId="{BD33BD63-62A5-6D43-BB65-5D5F40DB3CB6}" type="presParOf" srcId="{446F1072-5C38-464F-8252-4207573D1BED}" destId="{C367A278-F5F6-3245-B42C-C38C99F7B627}" srcOrd="12" destOrd="0" presId="urn:microsoft.com/office/officeart/2005/8/layout/list1"/>
    <dgm:cxn modelId="{D309D63B-7631-3A46-AB5F-0332442920E1}" type="presParOf" srcId="{C367A278-F5F6-3245-B42C-C38C99F7B627}" destId="{21AF5F3E-1F87-5D43-BEE5-C4A945C6B7A6}" srcOrd="0" destOrd="0" presId="urn:microsoft.com/office/officeart/2005/8/layout/list1"/>
    <dgm:cxn modelId="{29A11778-1598-004A-B3A3-885FC807C905}" type="presParOf" srcId="{C367A278-F5F6-3245-B42C-C38C99F7B627}" destId="{4AF31EDC-4051-B944-A0DD-9633AACD7381}" srcOrd="1" destOrd="0" presId="urn:microsoft.com/office/officeart/2005/8/layout/list1"/>
    <dgm:cxn modelId="{CC8EC720-727D-B946-AC77-47FDDEC33FC1}" type="presParOf" srcId="{446F1072-5C38-464F-8252-4207573D1BED}" destId="{F0C81D3D-DD68-C149-97C0-71D74A4F93A6}" srcOrd="13" destOrd="0" presId="urn:microsoft.com/office/officeart/2005/8/layout/list1"/>
    <dgm:cxn modelId="{A4E5F111-6234-F04A-BD35-12E32B107C7F}" type="presParOf" srcId="{446F1072-5C38-464F-8252-4207573D1BED}" destId="{CEC2D03F-5FDC-6D44-88DE-7722E354E72F}" srcOrd="14" destOrd="0" presId="urn:microsoft.com/office/officeart/2005/8/layout/list1"/>
    <dgm:cxn modelId="{6CD25CE2-CE72-9643-A4B2-56B8DE7D2935}" type="presParOf" srcId="{446F1072-5C38-464F-8252-4207573D1BED}" destId="{57B0F403-C8EC-874A-B8EA-D96364109A2B}" srcOrd="15" destOrd="0" presId="urn:microsoft.com/office/officeart/2005/8/layout/list1"/>
    <dgm:cxn modelId="{F032C5B6-6848-2742-9A8F-F8432AE07416}" type="presParOf" srcId="{446F1072-5C38-464F-8252-4207573D1BED}" destId="{E9EC431E-CE4C-CD43-8EF8-9D5CF07D7B97}" srcOrd="16" destOrd="0" presId="urn:microsoft.com/office/officeart/2005/8/layout/list1"/>
    <dgm:cxn modelId="{3893DA09-232B-9D49-A5A1-866E3D5CAD6C}" type="presParOf" srcId="{E9EC431E-CE4C-CD43-8EF8-9D5CF07D7B97}" destId="{67EE0909-FADD-4046-87A9-8FF740ADD341}" srcOrd="0" destOrd="0" presId="urn:microsoft.com/office/officeart/2005/8/layout/list1"/>
    <dgm:cxn modelId="{C942B9B8-D7B0-6946-8A76-179A69097C4D}" type="presParOf" srcId="{E9EC431E-CE4C-CD43-8EF8-9D5CF07D7B97}" destId="{BC0B2218-95F5-3541-A31A-6898D62E0A80}" srcOrd="1" destOrd="0" presId="urn:microsoft.com/office/officeart/2005/8/layout/list1"/>
    <dgm:cxn modelId="{B3ABE5FC-9B51-324E-B39D-990E1FF4F92D}" type="presParOf" srcId="{446F1072-5C38-464F-8252-4207573D1BED}" destId="{5C6B464B-28CB-4B47-AE67-0F4FC88C84D3}" srcOrd="17" destOrd="0" presId="urn:microsoft.com/office/officeart/2005/8/layout/list1"/>
    <dgm:cxn modelId="{E6BE4A31-6339-224A-AF0E-35BC06CF38D9}" type="presParOf" srcId="{446F1072-5C38-464F-8252-4207573D1BED}" destId="{0CFEA605-7B62-5940-AFF6-7BC3CF2DE98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B3F6B-BA30-4C36-A063-5795236040F7}">
      <dsp:nvSpPr>
        <dsp:cNvPr id="0" name=""/>
        <dsp:cNvSpPr/>
      </dsp:nvSpPr>
      <dsp:spPr>
        <a:xfrm>
          <a:off x="2168" y="2412663"/>
          <a:ext cx="1738039" cy="6347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β</a:t>
          </a:r>
          <a:r>
            <a:rPr lang="fr-FR" sz="1200" kern="1200"/>
            <a:t>-lactamines</a:t>
          </a:r>
        </a:p>
      </dsp:txBody>
      <dsp:txXfrm>
        <a:off x="20758" y="2431253"/>
        <a:ext cx="1700859" cy="597544"/>
      </dsp:txXfrm>
    </dsp:sp>
    <dsp:sp modelId="{A839A727-7D7C-49EB-80ED-E051B158C1E4}">
      <dsp:nvSpPr>
        <dsp:cNvPr id="0" name=""/>
        <dsp:cNvSpPr/>
      </dsp:nvSpPr>
      <dsp:spPr>
        <a:xfrm rot="16924227">
          <a:off x="932945" y="1724236"/>
          <a:ext cx="2041411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2041411" y="7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/>
        </a:p>
      </dsp:txBody>
      <dsp:txXfrm>
        <a:off x="932945" y="1667017"/>
        <a:ext cx="2041411" cy="129736"/>
      </dsp:txXfrm>
    </dsp:sp>
    <dsp:sp modelId="{DB81AABC-3B56-4417-82A0-4F28D26AF5D3}">
      <dsp:nvSpPr>
        <dsp:cNvPr id="0" name=""/>
        <dsp:cNvSpPr/>
      </dsp:nvSpPr>
      <dsp:spPr>
        <a:xfrm>
          <a:off x="2167095" y="416384"/>
          <a:ext cx="1738039" cy="6347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Pénicillines</a:t>
          </a:r>
        </a:p>
      </dsp:txBody>
      <dsp:txXfrm>
        <a:off x="2185685" y="434974"/>
        <a:ext cx="1700859" cy="597544"/>
      </dsp:txXfrm>
    </dsp:sp>
    <dsp:sp modelId="{0657A8AB-A26F-41D0-BC70-667A72055193}">
      <dsp:nvSpPr>
        <dsp:cNvPr id="0" name=""/>
        <dsp:cNvSpPr/>
      </dsp:nvSpPr>
      <dsp:spPr>
        <a:xfrm rot="18561290">
          <a:off x="3782153" y="466191"/>
          <a:ext cx="672254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672254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3782153" y="452480"/>
        <a:ext cx="672254" cy="42723"/>
      </dsp:txXfrm>
    </dsp:sp>
    <dsp:sp modelId="{1F5A533B-CFD3-4A57-B860-4016BB16BF00}">
      <dsp:nvSpPr>
        <dsp:cNvPr id="0" name=""/>
        <dsp:cNvSpPr/>
      </dsp:nvSpPr>
      <dsp:spPr>
        <a:xfrm>
          <a:off x="4331425" y="0"/>
          <a:ext cx="1738039" cy="42787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Péni G/A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(amoxicilline)</a:t>
          </a:r>
        </a:p>
      </dsp:txBody>
      <dsp:txXfrm>
        <a:off x="4343957" y="12532"/>
        <a:ext cx="1712975" cy="402809"/>
      </dsp:txXfrm>
    </dsp:sp>
    <dsp:sp modelId="{E7B29B9A-B248-451A-B4E1-4F7ECC9DF586}">
      <dsp:nvSpPr>
        <dsp:cNvPr id="0" name=""/>
        <dsp:cNvSpPr/>
      </dsp:nvSpPr>
      <dsp:spPr>
        <a:xfrm rot="21546240">
          <a:off x="6069439" y="202999"/>
          <a:ext cx="420503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20503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6069439" y="197287"/>
        <a:ext cx="420503" cy="26724"/>
      </dsp:txXfrm>
    </dsp:sp>
    <dsp:sp modelId="{C70D60E5-06D2-4630-89B1-942F2D067FD3}">
      <dsp:nvSpPr>
        <dsp:cNvPr id="0" name=""/>
        <dsp:cNvSpPr/>
      </dsp:nvSpPr>
      <dsp:spPr>
        <a:xfrm>
          <a:off x="6489916" y="0"/>
          <a:ext cx="1738039" cy="41472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Syphilis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Streptocoques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6502063" y="12147"/>
        <a:ext cx="1713745" cy="390428"/>
      </dsp:txXfrm>
    </dsp:sp>
    <dsp:sp modelId="{0D2B6465-736D-4CCC-85B6-C684DAB4FE40}">
      <dsp:nvSpPr>
        <dsp:cNvPr id="0" name=""/>
        <dsp:cNvSpPr/>
      </dsp:nvSpPr>
      <dsp:spPr>
        <a:xfrm rot="21512433">
          <a:off x="3905065" y="720673"/>
          <a:ext cx="425904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25904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3905065" y="714789"/>
        <a:ext cx="425904" cy="27067"/>
      </dsp:txXfrm>
    </dsp:sp>
    <dsp:sp modelId="{898850BD-9CE7-4911-9180-638BA7CFBD72}">
      <dsp:nvSpPr>
        <dsp:cNvPr id="0" name=""/>
        <dsp:cNvSpPr/>
      </dsp:nvSpPr>
      <dsp:spPr>
        <a:xfrm>
          <a:off x="4330901" y="523138"/>
          <a:ext cx="1738039" cy="39952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Péni 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(oxacilline)</a:t>
          </a:r>
        </a:p>
      </dsp:txBody>
      <dsp:txXfrm>
        <a:off x="4342603" y="534840"/>
        <a:ext cx="1714635" cy="376117"/>
      </dsp:txXfrm>
    </dsp:sp>
    <dsp:sp modelId="{4341D37B-D86C-4BE4-AF51-9897FD6C8BCE}">
      <dsp:nvSpPr>
        <dsp:cNvPr id="0" name=""/>
        <dsp:cNvSpPr/>
      </dsp:nvSpPr>
      <dsp:spPr>
        <a:xfrm rot="21478290">
          <a:off x="6068811" y="707937"/>
          <a:ext cx="413152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13152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6068811" y="702458"/>
        <a:ext cx="413152" cy="26256"/>
      </dsp:txXfrm>
    </dsp:sp>
    <dsp:sp modelId="{9649DD67-06B8-4A5B-BDD4-B1EC2E5FA351}">
      <dsp:nvSpPr>
        <dsp:cNvPr id="0" name=""/>
        <dsp:cNvSpPr/>
      </dsp:nvSpPr>
      <dsp:spPr>
        <a:xfrm>
          <a:off x="6481834" y="520129"/>
          <a:ext cx="1738039" cy="37629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Staphylocoques</a:t>
          </a:r>
        </a:p>
      </dsp:txBody>
      <dsp:txXfrm>
        <a:off x="6492855" y="531150"/>
        <a:ext cx="1715997" cy="354249"/>
      </dsp:txXfrm>
    </dsp:sp>
    <dsp:sp modelId="{A8CADFF8-095F-4544-9FAF-989E58784698}">
      <dsp:nvSpPr>
        <dsp:cNvPr id="0" name=""/>
        <dsp:cNvSpPr/>
      </dsp:nvSpPr>
      <dsp:spPr>
        <a:xfrm rot="3239687">
          <a:off x="3758141" y="1014620"/>
          <a:ext cx="713317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713317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3758141" y="999604"/>
        <a:ext cx="713317" cy="45333"/>
      </dsp:txXfrm>
    </dsp:sp>
    <dsp:sp modelId="{C8C561F0-FBC4-4630-BCFC-E08684FA868A}">
      <dsp:nvSpPr>
        <dsp:cNvPr id="0" name=""/>
        <dsp:cNvSpPr/>
      </dsp:nvSpPr>
      <dsp:spPr>
        <a:xfrm>
          <a:off x="4324465" y="993432"/>
          <a:ext cx="1738039" cy="6347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Carboxy</a:t>
          </a:r>
          <a:r>
            <a:rPr lang="fr-FR" sz="1200" kern="1200" dirty="0"/>
            <a:t>- (</a:t>
          </a:r>
          <a:r>
            <a:rPr lang="fr-FR" sz="1200" kern="1200" dirty="0" err="1"/>
            <a:t>ticarcilline</a:t>
          </a:r>
          <a:r>
            <a:rPr lang="fr-FR" sz="1200" kern="1200" dirty="0"/>
            <a:t>, </a:t>
          </a:r>
          <a:r>
            <a:rPr lang="fr-FR" sz="1200" kern="1200" dirty="0" err="1"/>
            <a:t>témocilline</a:t>
          </a:r>
          <a:r>
            <a:rPr lang="fr-FR" sz="1200" kern="1200" dirty="0"/>
            <a:t>)               </a:t>
          </a:r>
          <a:r>
            <a:rPr lang="fr-FR" sz="1200" kern="1200" dirty="0" err="1"/>
            <a:t>Uréido</a:t>
          </a:r>
          <a:r>
            <a:rPr lang="fr-FR" sz="1200" kern="1200" dirty="0"/>
            <a:t>-pénicillines (</a:t>
          </a:r>
          <a:r>
            <a:rPr lang="fr-FR" sz="1200" kern="1200" dirty="0" err="1"/>
            <a:t>pipéracilline</a:t>
          </a:r>
          <a:r>
            <a:rPr lang="fr-FR" sz="1200" kern="1200" dirty="0"/>
            <a:t>)</a:t>
          </a:r>
        </a:p>
      </dsp:txBody>
      <dsp:txXfrm>
        <a:off x="4343055" y="1012022"/>
        <a:ext cx="1700859" cy="597544"/>
      </dsp:txXfrm>
    </dsp:sp>
    <dsp:sp modelId="{88DCACC4-4E8A-4CC6-8B6A-095580E721B1}">
      <dsp:nvSpPr>
        <dsp:cNvPr id="0" name=""/>
        <dsp:cNvSpPr/>
      </dsp:nvSpPr>
      <dsp:spPr>
        <a:xfrm rot="35794">
          <a:off x="6062492" y="1305327"/>
          <a:ext cx="419352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19352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6062492" y="1299652"/>
        <a:ext cx="419352" cy="26650"/>
      </dsp:txXfrm>
    </dsp:sp>
    <dsp:sp modelId="{42ACF7CE-5CA1-49AC-A8B1-579363A4C701}">
      <dsp:nvSpPr>
        <dsp:cNvPr id="0" name=""/>
        <dsp:cNvSpPr/>
      </dsp:nvSpPr>
      <dsp:spPr>
        <a:xfrm>
          <a:off x="6481834" y="1168130"/>
          <a:ext cx="1738039" cy="29406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BGN</a:t>
          </a:r>
        </a:p>
      </dsp:txBody>
      <dsp:txXfrm>
        <a:off x="6490447" y="1176743"/>
        <a:ext cx="1720813" cy="276834"/>
      </dsp:txXfrm>
    </dsp:sp>
    <dsp:sp modelId="{7015D04E-2704-46C6-85CA-91F3165A7396}">
      <dsp:nvSpPr>
        <dsp:cNvPr id="0" name=""/>
        <dsp:cNvSpPr/>
      </dsp:nvSpPr>
      <dsp:spPr>
        <a:xfrm rot="18170353">
          <a:off x="1560048" y="2391671"/>
          <a:ext cx="787205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787205" y="7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1560048" y="2374307"/>
        <a:ext cx="787205" cy="50028"/>
      </dsp:txXfrm>
    </dsp:sp>
    <dsp:sp modelId="{5FEFD07C-2D2F-4D85-9961-6E2632759616}">
      <dsp:nvSpPr>
        <dsp:cNvPr id="0" name=""/>
        <dsp:cNvSpPr/>
      </dsp:nvSpPr>
      <dsp:spPr>
        <a:xfrm>
          <a:off x="2167095" y="1751256"/>
          <a:ext cx="1738039" cy="6347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Péni + Inhibiteur de beta-lactamase</a:t>
          </a:r>
        </a:p>
      </dsp:txBody>
      <dsp:txXfrm>
        <a:off x="2185685" y="1769846"/>
        <a:ext cx="1700859" cy="597544"/>
      </dsp:txXfrm>
    </dsp:sp>
    <dsp:sp modelId="{0C6BEFAE-6845-41E0-82C2-E13E1729CA9C}">
      <dsp:nvSpPr>
        <dsp:cNvPr id="0" name=""/>
        <dsp:cNvSpPr/>
      </dsp:nvSpPr>
      <dsp:spPr>
        <a:xfrm rot="21584716">
          <a:off x="3905122" y="2055223"/>
          <a:ext cx="2584283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2584283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3905122" y="1980754"/>
        <a:ext cx="2584283" cy="164237"/>
      </dsp:txXfrm>
    </dsp:sp>
    <dsp:sp modelId="{E6192E3A-4A82-4A5E-9DF6-A7A30F96F9D6}">
      <dsp:nvSpPr>
        <dsp:cNvPr id="0" name=""/>
        <dsp:cNvSpPr/>
      </dsp:nvSpPr>
      <dsp:spPr>
        <a:xfrm>
          <a:off x="6489392" y="1821184"/>
          <a:ext cx="1738039" cy="47188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Haemophilus, anaérobies, entérobactéries</a:t>
          </a:r>
        </a:p>
      </dsp:txBody>
      <dsp:txXfrm>
        <a:off x="6503213" y="1835005"/>
        <a:ext cx="1710397" cy="444245"/>
      </dsp:txXfrm>
    </dsp:sp>
    <dsp:sp modelId="{FC10A1F9-68D2-4DFC-B194-54A1EC50C1A4}">
      <dsp:nvSpPr>
        <dsp:cNvPr id="0" name=""/>
        <dsp:cNvSpPr/>
      </dsp:nvSpPr>
      <dsp:spPr>
        <a:xfrm rot="3121651">
          <a:off x="1606747" y="2995841"/>
          <a:ext cx="693808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693808" y="7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1606747" y="2981445"/>
        <a:ext cx="693808" cy="44093"/>
      </dsp:txXfrm>
    </dsp:sp>
    <dsp:sp modelId="{DBCC67BC-E486-4E7A-987F-81D7D3F9EFD9}">
      <dsp:nvSpPr>
        <dsp:cNvPr id="0" name=""/>
        <dsp:cNvSpPr/>
      </dsp:nvSpPr>
      <dsp:spPr>
        <a:xfrm>
          <a:off x="2167095" y="2959596"/>
          <a:ext cx="1738039" cy="6347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Céphalosporines</a:t>
          </a:r>
        </a:p>
      </dsp:txBody>
      <dsp:txXfrm>
        <a:off x="2185685" y="2978186"/>
        <a:ext cx="1700859" cy="597544"/>
      </dsp:txXfrm>
    </dsp:sp>
    <dsp:sp modelId="{2AE0C594-C90C-4668-B6EB-97958EA49EC4}">
      <dsp:nvSpPr>
        <dsp:cNvPr id="0" name=""/>
        <dsp:cNvSpPr/>
      </dsp:nvSpPr>
      <dsp:spPr>
        <a:xfrm rot="18394826">
          <a:off x="3760663" y="2982180"/>
          <a:ext cx="715118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715118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3760663" y="2967107"/>
        <a:ext cx="715118" cy="45447"/>
      </dsp:txXfrm>
    </dsp:sp>
    <dsp:sp modelId="{7EE3B3EF-1423-4F47-B9A0-20EC30F7C863}">
      <dsp:nvSpPr>
        <dsp:cNvPr id="0" name=""/>
        <dsp:cNvSpPr/>
      </dsp:nvSpPr>
      <dsp:spPr>
        <a:xfrm>
          <a:off x="4331310" y="2559593"/>
          <a:ext cx="1738039" cy="28621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C1G</a:t>
          </a:r>
        </a:p>
      </dsp:txBody>
      <dsp:txXfrm>
        <a:off x="4339693" y="2567976"/>
        <a:ext cx="1721273" cy="269452"/>
      </dsp:txXfrm>
    </dsp:sp>
    <dsp:sp modelId="{42171598-77C6-470A-9864-20373FBAB4F4}">
      <dsp:nvSpPr>
        <dsp:cNvPr id="0" name=""/>
        <dsp:cNvSpPr/>
      </dsp:nvSpPr>
      <dsp:spPr>
        <a:xfrm>
          <a:off x="6069349" y="2695053"/>
          <a:ext cx="419330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19330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6069349" y="2689378"/>
        <a:ext cx="419330" cy="26649"/>
      </dsp:txXfrm>
    </dsp:sp>
    <dsp:sp modelId="{2C60E6CF-01AD-414B-90CC-E798B3F506BA}">
      <dsp:nvSpPr>
        <dsp:cNvPr id="0" name=""/>
        <dsp:cNvSpPr/>
      </dsp:nvSpPr>
      <dsp:spPr>
        <a:xfrm>
          <a:off x="6488679" y="2556537"/>
          <a:ext cx="1738039" cy="29233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Gram +</a:t>
          </a:r>
        </a:p>
      </dsp:txBody>
      <dsp:txXfrm>
        <a:off x="6497241" y="2565099"/>
        <a:ext cx="1720915" cy="275206"/>
      </dsp:txXfrm>
    </dsp:sp>
    <dsp:sp modelId="{A47BF1F7-6320-468A-AB4D-6B147EED0A31}">
      <dsp:nvSpPr>
        <dsp:cNvPr id="0" name=""/>
        <dsp:cNvSpPr/>
      </dsp:nvSpPr>
      <dsp:spPr>
        <a:xfrm rot="20065538">
          <a:off x="3882012" y="3167429"/>
          <a:ext cx="472011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72011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3882012" y="3160080"/>
        <a:ext cx="472011" cy="29997"/>
      </dsp:txXfrm>
    </dsp:sp>
    <dsp:sp modelId="{0AF4111D-00E1-4F99-938A-712CBF319193}">
      <dsp:nvSpPr>
        <dsp:cNvPr id="0" name=""/>
        <dsp:cNvSpPr/>
      </dsp:nvSpPr>
      <dsp:spPr>
        <a:xfrm>
          <a:off x="4330901" y="2932726"/>
          <a:ext cx="1738039" cy="28094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C2G</a:t>
          </a:r>
        </a:p>
      </dsp:txBody>
      <dsp:txXfrm>
        <a:off x="4339130" y="2940955"/>
        <a:ext cx="1721581" cy="264487"/>
      </dsp:txXfrm>
    </dsp:sp>
    <dsp:sp modelId="{0A4E51F2-6B90-4A72-BCDD-825059F86A12}">
      <dsp:nvSpPr>
        <dsp:cNvPr id="0" name=""/>
        <dsp:cNvSpPr/>
      </dsp:nvSpPr>
      <dsp:spPr>
        <a:xfrm>
          <a:off x="6068940" y="3065549"/>
          <a:ext cx="420451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20451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6068940" y="3059839"/>
        <a:ext cx="420451" cy="26720"/>
      </dsp:txXfrm>
    </dsp:sp>
    <dsp:sp modelId="{0438DED9-003B-4932-961A-9A7FDE18CE7C}">
      <dsp:nvSpPr>
        <dsp:cNvPr id="0" name=""/>
        <dsp:cNvSpPr/>
      </dsp:nvSpPr>
      <dsp:spPr>
        <a:xfrm>
          <a:off x="6489392" y="2917397"/>
          <a:ext cx="1738039" cy="31160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Gram +/-</a:t>
          </a:r>
        </a:p>
      </dsp:txBody>
      <dsp:txXfrm>
        <a:off x="6498519" y="2926524"/>
        <a:ext cx="1719785" cy="293350"/>
      </dsp:txXfrm>
    </dsp:sp>
    <dsp:sp modelId="{14BEEDD5-9712-9D4D-B36D-DA31F9D5601B}">
      <dsp:nvSpPr>
        <dsp:cNvPr id="0" name=""/>
        <dsp:cNvSpPr/>
      </dsp:nvSpPr>
      <dsp:spPr>
        <a:xfrm rot="3591194">
          <a:off x="3703342" y="3619860"/>
          <a:ext cx="810765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810765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703342" y="3601746"/>
        <a:ext cx="810765" cy="51526"/>
      </dsp:txXfrm>
    </dsp:sp>
    <dsp:sp modelId="{09A94CC3-9337-5B4A-A405-689F2400B682}">
      <dsp:nvSpPr>
        <dsp:cNvPr id="0" name=""/>
        <dsp:cNvSpPr/>
      </dsp:nvSpPr>
      <dsp:spPr>
        <a:xfrm>
          <a:off x="4312314" y="3782724"/>
          <a:ext cx="1738039" cy="3906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C4G (céfépime, </a:t>
          </a:r>
          <a:r>
            <a:rPr lang="fr-FR" sz="1200" kern="1200" dirty="0" err="1"/>
            <a:t>ceftazidime</a:t>
          </a:r>
          <a:r>
            <a:rPr lang="fr-FR" sz="1200" kern="1200" dirty="0"/>
            <a:t>)</a:t>
          </a:r>
        </a:p>
      </dsp:txBody>
      <dsp:txXfrm>
        <a:off x="4323756" y="3794166"/>
        <a:ext cx="1715155" cy="367790"/>
      </dsp:txXfrm>
    </dsp:sp>
    <dsp:sp modelId="{D52B871D-CF11-0C46-9E3C-BF4494701926}">
      <dsp:nvSpPr>
        <dsp:cNvPr id="0" name=""/>
        <dsp:cNvSpPr/>
      </dsp:nvSpPr>
      <dsp:spPr>
        <a:xfrm rot="21556570">
          <a:off x="6050335" y="3967541"/>
          <a:ext cx="454336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54336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266145" y="3963833"/>
        <a:ext cx="22716" cy="22716"/>
      </dsp:txXfrm>
    </dsp:sp>
    <dsp:sp modelId="{19CA01D4-AB73-0D4B-99DB-4B5FB3C2955F}">
      <dsp:nvSpPr>
        <dsp:cNvPr id="0" name=""/>
        <dsp:cNvSpPr/>
      </dsp:nvSpPr>
      <dsp:spPr>
        <a:xfrm>
          <a:off x="6504654" y="3825592"/>
          <a:ext cx="1724945" cy="29345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Pseudomonas</a:t>
          </a:r>
        </a:p>
      </dsp:txBody>
      <dsp:txXfrm>
        <a:off x="6513249" y="3834187"/>
        <a:ext cx="1707755" cy="276267"/>
      </dsp:txXfrm>
    </dsp:sp>
    <dsp:sp modelId="{E9ED90FB-DABD-064A-B61E-BFBC6FFE387A}">
      <dsp:nvSpPr>
        <dsp:cNvPr id="0" name=""/>
        <dsp:cNvSpPr/>
      </dsp:nvSpPr>
      <dsp:spPr>
        <a:xfrm rot="4297104">
          <a:off x="3463113" y="3881979"/>
          <a:ext cx="1291223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1291223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463113" y="3848599"/>
        <a:ext cx="1291223" cy="82060"/>
      </dsp:txXfrm>
    </dsp:sp>
    <dsp:sp modelId="{7C254E52-0649-8749-8B41-7B68FD4977B1}">
      <dsp:nvSpPr>
        <dsp:cNvPr id="0" name=""/>
        <dsp:cNvSpPr/>
      </dsp:nvSpPr>
      <dsp:spPr>
        <a:xfrm>
          <a:off x="4312314" y="4307741"/>
          <a:ext cx="1738039" cy="38911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C5G (</a:t>
          </a:r>
          <a:r>
            <a:rPr lang="fr-FR" sz="1200" kern="1200" dirty="0" err="1"/>
            <a:t>ceftaroline</a:t>
          </a:r>
          <a:r>
            <a:rPr lang="fr-FR" sz="1200" kern="1200" dirty="0"/>
            <a:t>, </a:t>
          </a:r>
          <a:r>
            <a:rPr lang="fr-FR" sz="1200" kern="1200" dirty="0" err="1"/>
            <a:t>ceftobiprole</a:t>
          </a:r>
          <a:r>
            <a:rPr lang="fr-FR" sz="1200" kern="1200" dirty="0"/>
            <a:t>)</a:t>
          </a:r>
        </a:p>
      </dsp:txBody>
      <dsp:txXfrm>
        <a:off x="4323711" y="4319138"/>
        <a:ext cx="1715245" cy="366323"/>
      </dsp:txXfrm>
    </dsp:sp>
    <dsp:sp modelId="{43CE640B-79D3-6B48-A9D1-21AF739B5065}">
      <dsp:nvSpPr>
        <dsp:cNvPr id="0" name=""/>
        <dsp:cNvSpPr/>
      </dsp:nvSpPr>
      <dsp:spPr>
        <a:xfrm rot="21593629">
          <a:off x="6050353" y="4494241"/>
          <a:ext cx="441207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41207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259927" y="4490860"/>
        <a:ext cx="22060" cy="22060"/>
      </dsp:txXfrm>
    </dsp:sp>
    <dsp:sp modelId="{B6E72994-CBC7-E642-B20C-8AAF80F62343}">
      <dsp:nvSpPr>
        <dsp:cNvPr id="0" name=""/>
        <dsp:cNvSpPr/>
      </dsp:nvSpPr>
      <dsp:spPr>
        <a:xfrm>
          <a:off x="6491560" y="4382206"/>
          <a:ext cx="1738039" cy="23855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SARM</a:t>
          </a:r>
        </a:p>
      </dsp:txBody>
      <dsp:txXfrm>
        <a:off x="6498547" y="4389193"/>
        <a:ext cx="1724065" cy="224577"/>
      </dsp:txXfrm>
    </dsp:sp>
    <dsp:sp modelId="{78DAF019-1697-4D8A-92C7-284346260D45}">
      <dsp:nvSpPr>
        <dsp:cNvPr id="0" name=""/>
        <dsp:cNvSpPr/>
      </dsp:nvSpPr>
      <dsp:spPr>
        <a:xfrm rot="1756880">
          <a:off x="3873867" y="3388996"/>
          <a:ext cx="489422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89422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3873867" y="3381094"/>
        <a:ext cx="489422" cy="31104"/>
      </dsp:txXfrm>
    </dsp:sp>
    <dsp:sp modelId="{59CC16A0-C57E-48B7-A95D-0748C4E0BA22}">
      <dsp:nvSpPr>
        <dsp:cNvPr id="0" name=""/>
        <dsp:cNvSpPr/>
      </dsp:nvSpPr>
      <dsp:spPr>
        <a:xfrm>
          <a:off x="4332023" y="3332877"/>
          <a:ext cx="1738039" cy="366913"/>
        </a:xfrm>
        <a:prstGeom prst="roundRect">
          <a:avLst>
            <a:gd name="adj" fmla="val 10000"/>
          </a:avLst>
        </a:prstGeom>
        <a:gradFill rotWithShape="0">
          <a:gsLst>
            <a:gs pos="16000">
              <a:schemeClr val="accent2">
                <a:tint val="50000"/>
                <a:satMod val="300000"/>
              </a:schemeClr>
            </a:gs>
            <a:gs pos="58000">
              <a:schemeClr val="tx2">
                <a:lumMod val="40000"/>
                <a:lumOff val="60000"/>
              </a:schemeClr>
            </a:gs>
            <a:gs pos="99000">
              <a:schemeClr val="accent1">
                <a:lumMod val="75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C3G (</a:t>
          </a:r>
          <a:r>
            <a:rPr lang="fr-FR" sz="1200" kern="1200" dirty="0" err="1"/>
            <a:t>céfotaxime</a:t>
          </a:r>
          <a:r>
            <a:rPr lang="fr-FR" sz="1200" kern="1200" dirty="0"/>
            <a:t>, ceftriaxone)</a:t>
          </a:r>
        </a:p>
      </dsp:txBody>
      <dsp:txXfrm>
        <a:off x="4342770" y="3343624"/>
        <a:ext cx="1716545" cy="345419"/>
      </dsp:txXfrm>
    </dsp:sp>
    <dsp:sp modelId="{A7875066-07A0-4EA5-AB99-37FDF2583413}">
      <dsp:nvSpPr>
        <dsp:cNvPr id="0" name=""/>
        <dsp:cNvSpPr/>
      </dsp:nvSpPr>
      <dsp:spPr>
        <a:xfrm rot="21548137">
          <a:off x="6070038" y="3505521"/>
          <a:ext cx="419377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19377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6070038" y="3499844"/>
        <a:ext cx="419377" cy="26652"/>
      </dsp:txXfrm>
    </dsp:sp>
    <dsp:sp modelId="{33779521-6098-4763-B127-4F697EDEC613}">
      <dsp:nvSpPr>
        <dsp:cNvPr id="0" name=""/>
        <dsp:cNvSpPr/>
      </dsp:nvSpPr>
      <dsp:spPr>
        <a:xfrm>
          <a:off x="6489392" y="3384405"/>
          <a:ext cx="1738039" cy="25120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Gram – et pneumocoque</a:t>
          </a:r>
        </a:p>
      </dsp:txBody>
      <dsp:txXfrm>
        <a:off x="6496750" y="3391763"/>
        <a:ext cx="1723323" cy="236488"/>
      </dsp:txXfrm>
    </dsp:sp>
    <dsp:sp modelId="{35687BA7-6DF7-2047-9C80-BCD0817DE560}">
      <dsp:nvSpPr>
        <dsp:cNvPr id="0" name=""/>
        <dsp:cNvSpPr/>
      </dsp:nvSpPr>
      <dsp:spPr>
        <a:xfrm rot="4405072">
          <a:off x="1205746" y="3439175"/>
          <a:ext cx="1495809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1495809" y="7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205746" y="3399294"/>
        <a:ext cx="1495809" cy="95062"/>
      </dsp:txXfrm>
    </dsp:sp>
    <dsp:sp modelId="{FC41C6F0-487C-CC4B-BF55-A5617845FD8A}">
      <dsp:nvSpPr>
        <dsp:cNvPr id="0" name=""/>
        <dsp:cNvSpPr/>
      </dsp:nvSpPr>
      <dsp:spPr>
        <a:xfrm>
          <a:off x="2167095" y="3846264"/>
          <a:ext cx="1738039" cy="6347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Céphalo + inhibiteurs de beta-lactamase</a:t>
          </a:r>
        </a:p>
      </dsp:txBody>
      <dsp:txXfrm>
        <a:off x="2185685" y="3864854"/>
        <a:ext cx="1700859" cy="597544"/>
      </dsp:txXfrm>
    </dsp:sp>
    <dsp:sp modelId="{5AEB5E14-1CE9-4E4C-BDF3-262D0D771210}">
      <dsp:nvSpPr>
        <dsp:cNvPr id="0" name=""/>
        <dsp:cNvSpPr/>
      </dsp:nvSpPr>
      <dsp:spPr>
        <a:xfrm rot="4776008">
          <a:off x="771245" y="3885356"/>
          <a:ext cx="2364812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2364812" y="7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50" kern="1200"/>
        </a:p>
      </dsp:txBody>
      <dsp:txXfrm>
        <a:off x="771245" y="3817861"/>
        <a:ext cx="2364812" cy="150289"/>
      </dsp:txXfrm>
    </dsp:sp>
    <dsp:sp modelId="{BDCCD688-0AAC-4D44-A55D-14F440F7905A}">
      <dsp:nvSpPr>
        <dsp:cNvPr id="0" name=""/>
        <dsp:cNvSpPr/>
      </dsp:nvSpPr>
      <dsp:spPr>
        <a:xfrm>
          <a:off x="2167095" y="4857779"/>
          <a:ext cx="1738039" cy="3964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Carbapénèmes </a:t>
          </a:r>
        </a:p>
      </dsp:txBody>
      <dsp:txXfrm>
        <a:off x="2178706" y="4869390"/>
        <a:ext cx="1714817" cy="373196"/>
      </dsp:txXfrm>
    </dsp:sp>
    <dsp:sp modelId="{10BD5D97-7102-1C4E-93C1-983C4613632E}">
      <dsp:nvSpPr>
        <dsp:cNvPr id="0" name=""/>
        <dsp:cNvSpPr/>
      </dsp:nvSpPr>
      <dsp:spPr>
        <a:xfrm rot="21581267">
          <a:off x="3905131" y="5047098"/>
          <a:ext cx="454979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54979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121247" y="5043374"/>
        <a:ext cx="22748" cy="22748"/>
      </dsp:txXfrm>
    </dsp:sp>
    <dsp:sp modelId="{6A1909A8-32F1-4343-921F-CAD91ECFD3B6}">
      <dsp:nvSpPr>
        <dsp:cNvPr id="0" name=""/>
        <dsp:cNvSpPr/>
      </dsp:nvSpPr>
      <dsp:spPr>
        <a:xfrm>
          <a:off x="4360108" y="4791427"/>
          <a:ext cx="1699775" cy="5241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Imipénème</a:t>
          </a:r>
          <a:r>
            <a:rPr lang="fr-FR" sz="1200" kern="1200" dirty="0"/>
            <a:t>, </a:t>
          </a:r>
          <a:r>
            <a:rPr lang="fr-FR" sz="1200" kern="1200" dirty="0" err="1"/>
            <a:t>méropénème</a:t>
          </a:r>
          <a:r>
            <a:rPr lang="fr-FR" sz="1200" kern="1200" dirty="0"/>
            <a:t>, </a:t>
          </a:r>
          <a:r>
            <a:rPr lang="fr-FR" sz="1200" kern="1200" dirty="0" err="1"/>
            <a:t>ertapénème</a:t>
          </a:r>
          <a:endParaRPr lang="fr-FR" sz="1200" kern="1200" dirty="0"/>
        </a:p>
      </dsp:txBody>
      <dsp:txXfrm>
        <a:off x="4375460" y="4806779"/>
        <a:ext cx="1669071" cy="493458"/>
      </dsp:txXfrm>
    </dsp:sp>
    <dsp:sp modelId="{AB2BF92C-9784-614F-B83F-0A4B95D996F2}">
      <dsp:nvSpPr>
        <dsp:cNvPr id="0" name=""/>
        <dsp:cNvSpPr/>
      </dsp:nvSpPr>
      <dsp:spPr>
        <a:xfrm rot="87467">
          <a:off x="6059807" y="5051798"/>
          <a:ext cx="466875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466875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281573" y="5047776"/>
        <a:ext cx="23343" cy="23343"/>
      </dsp:txXfrm>
    </dsp:sp>
    <dsp:sp modelId="{B500ABD7-3060-6440-BD2D-64EB332DF85F}">
      <dsp:nvSpPr>
        <dsp:cNvPr id="0" name=""/>
        <dsp:cNvSpPr/>
      </dsp:nvSpPr>
      <dsp:spPr>
        <a:xfrm>
          <a:off x="6526608" y="4899436"/>
          <a:ext cx="1678829" cy="33189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BMR</a:t>
          </a:r>
        </a:p>
      </dsp:txBody>
      <dsp:txXfrm>
        <a:off x="6536329" y="4909157"/>
        <a:ext cx="1659387" cy="312457"/>
      </dsp:txXfrm>
    </dsp:sp>
    <dsp:sp modelId="{B9AD9B80-9BC8-F14D-9402-82AF587E21EB}">
      <dsp:nvSpPr>
        <dsp:cNvPr id="0" name=""/>
        <dsp:cNvSpPr/>
      </dsp:nvSpPr>
      <dsp:spPr>
        <a:xfrm rot="4918901">
          <a:off x="423472" y="4237594"/>
          <a:ext cx="3060357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3060357" y="7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423472" y="4147997"/>
        <a:ext cx="3060357" cy="194493"/>
      </dsp:txXfrm>
    </dsp:sp>
    <dsp:sp modelId="{E557CD9D-E73C-224B-A0B0-698D65F6F00E}">
      <dsp:nvSpPr>
        <dsp:cNvPr id="0" name=""/>
        <dsp:cNvSpPr/>
      </dsp:nvSpPr>
      <dsp:spPr>
        <a:xfrm>
          <a:off x="2167095" y="5539528"/>
          <a:ext cx="1738039" cy="4418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B364"/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 err="1"/>
            <a:t>Carba</a:t>
          </a:r>
          <a:r>
            <a:rPr lang="fr-FR" sz="1200" kern="1200" dirty="0"/>
            <a:t> + inhibiteurs beta-lactamase </a:t>
          </a:r>
        </a:p>
      </dsp:txBody>
      <dsp:txXfrm>
        <a:off x="2180037" y="5552470"/>
        <a:ext cx="1712155" cy="415985"/>
      </dsp:txXfrm>
    </dsp:sp>
    <dsp:sp modelId="{23E05B0C-A426-984F-8F64-90B578E866B3}">
      <dsp:nvSpPr>
        <dsp:cNvPr id="0" name=""/>
        <dsp:cNvSpPr/>
      </dsp:nvSpPr>
      <dsp:spPr>
        <a:xfrm rot="34441">
          <a:off x="3905068" y="5766053"/>
          <a:ext cx="2643199" cy="15299"/>
        </a:xfrm>
        <a:custGeom>
          <a:avLst/>
          <a:gdLst/>
          <a:ahLst/>
          <a:cxnLst/>
          <a:rect l="0" t="0" r="0" b="0"/>
          <a:pathLst>
            <a:path>
              <a:moveTo>
                <a:pt x="0" y="7649"/>
              </a:moveTo>
              <a:lnTo>
                <a:pt x="2643199" y="76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5160588" y="5707623"/>
        <a:ext cx="132159" cy="132159"/>
      </dsp:txXfrm>
    </dsp:sp>
    <dsp:sp modelId="{F090E305-3E05-8741-866E-68430710C1E6}">
      <dsp:nvSpPr>
        <dsp:cNvPr id="0" name=""/>
        <dsp:cNvSpPr/>
      </dsp:nvSpPr>
      <dsp:spPr>
        <a:xfrm>
          <a:off x="6548201" y="5524862"/>
          <a:ext cx="1681398" cy="52416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BMR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BHRe</a:t>
          </a:r>
        </a:p>
      </dsp:txBody>
      <dsp:txXfrm>
        <a:off x="6563553" y="5540214"/>
        <a:ext cx="1650694" cy="493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A2061-9FE8-8D48-8974-F4B42BD648F9}">
      <dsp:nvSpPr>
        <dsp:cNvPr id="0" name=""/>
        <dsp:cNvSpPr/>
      </dsp:nvSpPr>
      <dsp:spPr>
        <a:xfrm>
          <a:off x="0" y="194129"/>
          <a:ext cx="8229600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SASM, SARM et SCN méti-R (vancomycine &gt; teicoplanine)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Streptocoques (pneumocoque), entérocoques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/>
            <a:t>Listeria monocytogenes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i="1" kern="1200"/>
            <a:t>Clostridium difficile</a:t>
          </a:r>
          <a:r>
            <a:rPr lang="fr-FR" sz="1100" kern="1200"/>
            <a:t> </a:t>
          </a:r>
          <a:endParaRPr lang="en-US" sz="1100" kern="1200"/>
        </a:p>
      </dsp:txBody>
      <dsp:txXfrm>
        <a:off x="0" y="194129"/>
        <a:ext cx="8229600" cy="1004850"/>
      </dsp:txXfrm>
    </dsp:sp>
    <dsp:sp modelId="{89400764-8A43-1F43-B608-E8DB8D363031}">
      <dsp:nvSpPr>
        <dsp:cNvPr id="0" name=""/>
        <dsp:cNvSpPr/>
      </dsp:nvSpPr>
      <dsp:spPr>
        <a:xfrm>
          <a:off x="411480" y="31769"/>
          <a:ext cx="5760719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Spectre d’activité : étroit sur les Gram +</a:t>
          </a:r>
          <a:endParaRPr lang="en-US" sz="1100" kern="1200"/>
        </a:p>
      </dsp:txBody>
      <dsp:txXfrm>
        <a:off x="427332" y="47621"/>
        <a:ext cx="5729015" cy="293016"/>
      </dsp:txXfrm>
    </dsp:sp>
    <dsp:sp modelId="{C6F98AD4-A9F6-0041-AD3E-171115E200E8}">
      <dsp:nvSpPr>
        <dsp:cNvPr id="0" name=""/>
        <dsp:cNvSpPr/>
      </dsp:nvSpPr>
      <dsp:spPr>
        <a:xfrm>
          <a:off x="0" y="1420739"/>
          <a:ext cx="8229600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Infections sévères à staphylocoques </a:t>
          </a:r>
          <a:r>
            <a:rPr lang="fr-FR" sz="1100" kern="1200" dirty="0" err="1"/>
            <a:t>méti</a:t>
          </a:r>
          <a:r>
            <a:rPr lang="fr-FR" sz="1100" kern="1200" dirty="0"/>
            <a:t>-R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Infection </a:t>
          </a:r>
          <a:r>
            <a:rPr lang="en-US" sz="1100" kern="1200" dirty="0" err="1"/>
            <a:t>sévère</a:t>
          </a:r>
          <a:r>
            <a:rPr lang="en-US" sz="1100" kern="1200" dirty="0"/>
            <a:t> </a:t>
          </a:r>
          <a:r>
            <a:rPr lang="en-US" sz="1100" kern="1200" dirty="0" err="1"/>
            <a:t>à</a:t>
          </a:r>
          <a:r>
            <a:rPr lang="en-US" sz="1100" kern="1200" dirty="0"/>
            <a:t> </a:t>
          </a:r>
          <a:r>
            <a:rPr lang="en-US" sz="1100" kern="1200" dirty="0" err="1"/>
            <a:t>staphylocoque</a:t>
          </a:r>
          <a:r>
            <a:rPr lang="en-US" sz="1100" kern="1200" dirty="0"/>
            <a:t> </a:t>
          </a:r>
          <a:r>
            <a:rPr lang="en-US" sz="1100" kern="1200" dirty="0" err="1"/>
            <a:t>méti</a:t>
          </a:r>
          <a:r>
            <a:rPr lang="en-US" sz="1100" kern="1200" dirty="0"/>
            <a:t>-S, </a:t>
          </a:r>
          <a:r>
            <a:rPr lang="en-US" sz="1100" kern="1200" dirty="0" err="1"/>
            <a:t>strepto</a:t>
          </a:r>
          <a:r>
            <a:rPr lang="en-US" sz="1100" kern="1200" dirty="0"/>
            <a:t>, </a:t>
          </a:r>
          <a:r>
            <a:rPr lang="en-US" sz="1100" kern="1200" dirty="0" err="1"/>
            <a:t>pneumocoque</a:t>
          </a:r>
          <a:r>
            <a:rPr lang="en-US" sz="1100" kern="1200" dirty="0"/>
            <a:t>, </a:t>
          </a:r>
          <a:r>
            <a:rPr lang="en-US" sz="1100" kern="1200" dirty="0" err="1"/>
            <a:t>entérocoque</a:t>
          </a:r>
          <a:r>
            <a:rPr lang="en-US" sz="1100" kern="1200" dirty="0"/>
            <a:t> chez patient </a:t>
          </a:r>
          <a:r>
            <a:rPr lang="en-US" sz="1100" kern="1200" dirty="0" err="1"/>
            <a:t>allergique</a:t>
          </a:r>
          <a:r>
            <a:rPr lang="en-US" sz="1100" kern="1200" dirty="0"/>
            <a:t> </a:t>
          </a:r>
          <a:r>
            <a:rPr lang="en-US" sz="1100" kern="1200" dirty="0" err="1"/>
            <a:t>pénicillines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Colite</a:t>
          </a:r>
          <a:r>
            <a:rPr lang="en-US" sz="1100" kern="1200" dirty="0"/>
            <a:t> </a:t>
          </a:r>
          <a:r>
            <a:rPr lang="en-US" sz="1100" kern="1200" dirty="0" err="1"/>
            <a:t>à</a:t>
          </a:r>
          <a:r>
            <a:rPr lang="en-US" sz="1100" kern="1200" dirty="0"/>
            <a:t> Clostridium difficile (</a:t>
          </a:r>
          <a:r>
            <a:rPr lang="en-US" sz="1100" i="1" kern="1200" dirty="0"/>
            <a:t>per </a:t>
          </a:r>
          <a:r>
            <a:rPr lang="en-US" sz="1100" i="1" kern="1200" dirty="0" err="1"/>
            <a:t>o</a:t>
          </a:r>
          <a:r>
            <a:rPr lang="en-US" sz="1100" kern="1200" dirty="0" err="1"/>
            <a:t>s</a:t>
          </a:r>
          <a:r>
            <a:rPr lang="en-US" sz="1100" kern="1200" dirty="0"/>
            <a:t>)</a:t>
          </a:r>
        </a:p>
      </dsp:txBody>
      <dsp:txXfrm>
        <a:off x="0" y="1420739"/>
        <a:ext cx="8229600" cy="831599"/>
      </dsp:txXfrm>
    </dsp:sp>
    <dsp:sp modelId="{365A540B-D336-3A4B-91D7-7428418009A6}">
      <dsp:nvSpPr>
        <dsp:cNvPr id="0" name=""/>
        <dsp:cNvSpPr/>
      </dsp:nvSpPr>
      <dsp:spPr>
        <a:xfrm>
          <a:off x="411480" y="1258379"/>
          <a:ext cx="5760719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Indications</a:t>
          </a:r>
          <a:endParaRPr lang="en-US" sz="1100" kern="1200"/>
        </a:p>
      </dsp:txBody>
      <dsp:txXfrm>
        <a:off x="427332" y="1274231"/>
        <a:ext cx="5729015" cy="293016"/>
      </dsp:txXfrm>
    </dsp:sp>
    <dsp:sp modelId="{CCE514A0-B399-1148-B7A6-79668D23FDC3}">
      <dsp:nvSpPr>
        <dsp:cNvPr id="0" name=""/>
        <dsp:cNvSpPr/>
      </dsp:nvSpPr>
      <dsp:spPr>
        <a:xfrm>
          <a:off x="0" y="2474099"/>
          <a:ext cx="8229600" cy="467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Exception : diarrhée à </a:t>
          </a:r>
          <a:r>
            <a:rPr lang="fr-FR" sz="1100" i="1" kern="1200" dirty="0"/>
            <a:t>Clostridium difficile</a:t>
          </a:r>
          <a:r>
            <a:rPr lang="fr-FR" sz="1100" kern="1200" dirty="0"/>
            <a:t>: </a:t>
          </a:r>
          <a:r>
            <a:rPr lang="fr-FR" sz="1100" kern="1200" dirty="0" err="1"/>
            <a:t>Vanco</a:t>
          </a:r>
          <a:r>
            <a:rPr lang="fr-FR" sz="1100" kern="1200" dirty="0"/>
            <a:t> </a:t>
          </a:r>
          <a:r>
            <a:rPr lang="fr-FR" sz="1100" i="1" kern="1200" dirty="0"/>
            <a:t>per os</a:t>
          </a:r>
          <a:endParaRPr lang="en-US" sz="1100" kern="1200" dirty="0"/>
        </a:p>
      </dsp:txBody>
      <dsp:txXfrm>
        <a:off x="0" y="2474099"/>
        <a:ext cx="8229600" cy="467774"/>
      </dsp:txXfrm>
    </dsp:sp>
    <dsp:sp modelId="{640C2F81-EFDE-0F44-A912-9A761139AA48}">
      <dsp:nvSpPr>
        <dsp:cNvPr id="0" name=""/>
        <dsp:cNvSpPr/>
      </dsp:nvSpPr>
      <dsp:spPr>
        <a:xfrm>
          <a:off x="411480" y="2311739"/>
          <a:ext cx="5760719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Voie parentérale uniquement </a:t>
          </a:r>
          <a:endParaRPr lang="en-US" sz="1100" kern="1200"/>
        </a:p>
      </dsp:txBody>
      <dsp:txXfrm>
        <a:off x="427332" y="2327591"/>
        <a:ext cx="5729015" cy="293016"/>
      </dsp:txXfrm>
    </dsp:sp>
    <dsp:sp modelId="{CEC2D03F-5FDC-6D44-88DE-7722E354E72F}">
      <dsp:nvSpPr>
        <dsp:cNvPr id="0" name=""/>
        <dsp:cNvSpPr/>
      </dsp:nvSpPr>
      <dsp:spPr>
        <a:xfrm>
          <a:off x="0" y="3163634"/>
          <a:ext cx="8229600" cy="467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médiocre dans LCR et tissus mous</a:t>
          </a:r>
          <a:endParaRPr lang="en-US" sz="1100" kern="1200" dirty="0"/>
        </a:p>
      </dsp:txBody>
      <dsp:txXfrm>
        <a:off x="0" y="3163634"/>
        <a:ext cx="8229600" cy="467774"/>
      </dsp:txXfrm>
    </dsp:sp>
    <dsp:sp modelId="{4AF31EDC-4051-B944-A0DD-9633AACD7381}">
      <dsp:nvSpPr>
        <dsp:cNvPr id="0" name=""/>
        <dsp:cNvSpPr/>
      </dsp:nvSpPr>
      <dsp:spPr>
        <a:xfrm>
          <a:off x="411480" y="3001274"/>
          <a:ext cx="5760719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Diffusion</a:t>
          </a:r>
          <a:endParaRPr lang="en-US" sz="1100" kern="1200" dirty="0"/>
        </a:p>
      </dsp:txBody>
      <dsp:txXfrm>
        <a:off x="427332" y="3017126"/>
        <a:ext cx="5729015" cy="293016"/>
      </dsp:txXfrm>
    </dsp:sp>
    <dsp:sp modelId="{0CFEA605-7B62-5940-AFF6-7BC3CF2DE98F}">
      <dsp:nvSpPr>
        <dsp:cNvPr id="0" name=""/>
        <dsp:cNvSpPr/>
      </dsp:nvSpPr>
      <dsp:spPr>
        <a:xfrm>
          <a:off x="0" y="3853168"/>
          <a:ext cx="822960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/>
            <a:t>veinotoxicité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néphrotoxicité ++</a:t>
          </a:r>
          <a:endParaRPr lang="en-US" sz="1100" kern="1200" dirty="0"/>
        </a:p>
      </dsp:txBody>
      <dsp:txXfrm>
        <a:off x="0" y="3853168"/>
        <a:ext cx="8229600" cy="641024"/>
      </dsp:txXfrm>
    </dsp:sp>
    <dsp:sp modelId="{BC0B2218-95F5-3541-A31A-6898D62E0A80}">
      <dsp:nvSpPr>
        <dsp:cNvPr id="0" name=""/>
        <dsp:cNvSpPr/>
      </dsp:nvSpPr>
      <dsp:spPr>
        <a:xfrm>
          <a:off x="411480" y="3690809"/>
          <a:ext cx="5760719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Effets </a:t>
          </a:r>
          <a:r>
            <a:rPr lang="fr-FR" sz="1100" kern="1200" dirty="0" err="1"/>
            <a:t>IIr</a:t>
          </a:r>
          <a:r>
            <a:rPr lang="fr-FR" sz="1100" kern="1200" dirty="0"/>
            <a:t> :</a:t>
          </a:r>
          <a:endParaRPr lang="en-US" sz="1100" kern="1200" dirty="0"/>
        </a:p>
      </dsp:txBody>
      <dsp:txXfrm>
        <a:off x="427332" y="3706661"/>
        <a:ext cx="5729015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79C91-558F-EE48-BEDE-DF436A88AAF6}" type="datetime1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B2695-C0E6-514C-945D-D11CC997C4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3131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88C4F-57AD-F347-90F0-7CF58E0BF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893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7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58346-F01E-954B-95CB-39BEF77798B3}" type="slidenum">
              <a:rPr lang="fr-FR"/>
              <a:pPr/>
              <a:t>23</a:t>
            </a:fld>
            <a:endParaRPr lang="fr-F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25A06-A6CC-C545-9BF4-9130C5FC47DD}" type="slidenum">
              <a:rPr lang="fr-FR"/>
              <a:pPr/>
              <a:t>24</a:t>
            </a:fld>
            <a:endParaRPr lang="fr-F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3E88F-B2A0-9649-9838-7BE5AB8E7904}" type="slidenum">
              <a:rPr lang="fr-FR"/>
              <a:pPr/>
              <a:t>25</a:t>
            </a:fld>
            <a:endParaRPr lang="fr-F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EEB98-65CA-844C-8725-57F171E7C629}" type="slidenum">
              <a:rPr lang="fr-FR"/>
              <a:pPr/>
              <a:t>26</a:t>
            </a:fld>
            <a:endParaRPr lang="fr-F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F2715-4791-5948-87E4-E5B4BECBEF7D}" type="slidenum">
              <a:rPr lang="fr-FR"/>
              <a:pPr/>
              <a:t>27</a:t>
            </a:fld>
            <a:endParaRPr lang="fr-F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25A06-A6CC-C545-9BF4-9130C5FC47DD}" type="slidenum">
              <a:rPr lang="fr-FR"/>
              <a:pPr/>
              <a:t>33</a:t>
            </a:fld>
            <a:endParaRPr lang="fr-F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07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442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977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7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7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244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285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36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86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293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647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99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922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769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508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99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838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64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471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087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0677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925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15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512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34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52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95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934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30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1749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856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094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8436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5939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874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6571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175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19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100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179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478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2405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7187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8662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515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329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444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9351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6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933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2413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1193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4673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207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25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0245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97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28380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98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572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99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6668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100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0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6100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101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640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102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434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rifampicine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réduit le portage avec un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succès de 75 à 98 % une semaine après le traitement, le taux de ré-acquisition étant faible, d’environ 10 % au bout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 mois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 de contre-indication et/ou de résistance documentée à la rifampicine, une antibioprophylaxie par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ciprofloxacine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orale ou </a:t>
            </a: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ceftriaxone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voie injectable, en dose unique, peut être envisagée. Ces molécules ont une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efficacité comparable ou supérieure à la rifampicine, mais présentent pour l’une (ciprofloxacine) la particularité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d’appartenir à une famille d’antibiotiques qui est d’usage restreint chez l’enfant, et pour l’autre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ceftriaxone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celle de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n’être administrable que par voie injectable.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399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Première intention :</a:t>
            </a:r>
          </a:p>
          <a:p>
            <a:r>
              <a:rPr lang="fr-FR" dirty="0"/>
              <a:t>Métronidazole (</a:t>
            </a:r>
            <a:r>
              <a:rPr lang="fr-FR" dirty="0" err="1"/>
              <a:t>flagyl</a:t>
            </a:r>
            <a:r>
              <a:rPr lang="fr-FR" dirty="0"/>
              <a:t> ®) : 500 mg/8h per os               10 jours</a:t>
            </a:r>
          </a:p>
          <a:p>
            <a:r>
              <a:rPr lang="fr-FR" dirty="0"/>
              <a:t>Si forme sévère, intolérance, CI ou échec clinique à 4-5 jours de métronidazole</a:t>
            </a:r>
          </a:p>
          <a:p>
            <a:r>
              <a:rPr lang="fr-FR" dirty="0"/>
              <a:t>Vancomycine : 125mg/6h per os  10 jours</a:t>
            </a:r>
          </a:p>
          <a:p>
            <a:r>
              <a:rPr lang="fr-FR" dirty="0"/>
              <a:t>Si forme très sévère (choc, </a:t>
            </a:r>
            <a:r>
              <a:rPr lang="fr-FR" dirty="0" err="1"/>
              <a:t>sepsis</a:t>
            </a:r>
            <a:r>
              <a:rPr lang="fr-FR" dirty="0"/>
              <a:t> sévère, iléus, </a:t>
            </a:r>
            <a:r>
              <a:rPr lang="fr-FR" dirty="0" err="1"/>
              <a:t>mégacolon</a:t>
            </a:r>
            <a:r>
              <a:rPr lang="fr-FR" dirty="0"/>
              <a:t>) :  associer 10 jours</a:t>
            </a:r>
          </a:p>
          <a:p>
            <a:r>
              <a:rPr lang="fr-FR" dirty="0"/>
              <a:t>Métronidazole (</a:t>
            </a:r>
            <a:r>
              <a:rPr lang="fr-FR" dirty="0" err="1"/>
              <a:t>flagyl</a:t>
            </a:r>
            <a:r>
              <a:rPr lang="fr-FR" dirty="0"/>
              <a:t> ®) : 500 mg/8h IV ET</a:t>
            </a:r>
          </a:p>
          <a:p>
            <a:r>
              <a:rPr lang="fr-FR" dirty="0"/>
              <a:t>Vancomycine : 500 mg/6h voie </a:t>
            </a:r>
            <a:r>
              <a:rPr lang="fr-FR" dirty="0" err="1"/>
              <a:t>entérale</a:t>
            </a:r>
            <a:r>
              <a:rPr lang="fr-FR" dirty="0"/>
              <a:t> (sonde NG, lavements)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3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E664F7-CB2A-C64F-92F4-52DE84F10E3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88C4F-57AD-F347-90F0-7CF58E0BFE4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12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12988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-37460"/>
            <a:ext cx="2133600" cy="365125"/>
          </a:xfrm>
          <a:prstGeom prst="rect">
            <a:avLst/>
          </a:prstGeom>
        </p:spPr>
        <p:txBody>
          <a:bodyPr/>
          <a:lstStyle/>
          <a:p>
            <a:fld id="{0241F3E8-749A-9640-B33A-7FF49F07727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1835696" y="336021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10" name="Forme libre 9"/>
          <p:cNvSpPr/>
          <p:nvPr userDrawn="1"/>
        </p:nvSpPr>
        <p:spPr>
          <a:xfrm rot="10740000">
            <a:off x="1911230" y="343226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1" name="Ellipse 10"/>
          <p:cNvSpPr/>
          <p:nvPr userDrawn="1"/>
        </p:nvSpPr>
        <p:spPr>
          <a:xfrm>
            <a:off x="7192234" y="3345996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 userDrawn="1"/>
        </p:nvSpPr>
        <p:spPr>
          <a:xfrm>
            <a:off x="6998366" y="3456975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0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5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5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5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1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7AC2415-49BC-406F-A919-7398422E6876}" type="datetime1">
              <a:rPr lang="fr-FR" smtClean="0"/>
              <a:pPr/>
              <a:t>21/09/2025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393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-37460"/>
            <a:ext cx="2133600" cy="365125"/>
          </a:xfrm>
          <a:prstGeom prst="rect">
            <a:avLst/>
          </a:prstGeom>
        </p:spPr>
        <p:txBody>
          <a:bodyPr/>
          <a:lstStyle/>
          <a:p>
            <a:fld id="{5E13AB9D-B225-484E-8B12-325C4DB0B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2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-37460"/>
            <a:ext cx="2133600" cy="365125"/>
          </a:xfrm>
          <a:prstGeom prst="rect">
            <a:avLst/>
          </a:prstGeom>
        </p:spPr>
        <p:txBody>
          <a:bodyPr/>
          <a:lstStyle/>
          <a:p>
            <a:fld id="{5E13AB9D-B225-484E-8B12-325C4DB0B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68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-37460"/>
            <a:ext cx="2133600" cy="365125"/>
          </a:xfrm>
          <a:prstGeom prst="rect">
            <a:avLst/>
          </a:prstGeom>
        </p:spPr>
        <p:txBody>
          <a:bodyPr/>
          <a:lstStyle/>
          <a:p>
            <a:fld id="{5E13AB9D-B225-484E-8B12-325C4DB0B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09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-37460"/>
            <a:ext cx="2133600" cy="365125"/>
          </a:xfrm>
          <a:prstGeom prst="rect">
            <a:avLst/>
          </a:prstGeom>
        </p:spPr>
        <p:txBody>
          <a:bodyPr/>
          <a:lstStyle/>
          <a:p>
            <a:fld id="{5E13AB9D-B225-484E-8B12-325C4DB0B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4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-37460"/>
            <a:ext cx="2133600" cy="365125"/>
          </a:xfrm>
          <a:prstGeom prst="rect">
            <a:avLst/>
          </a:prstGeom>
        </p:spPr>
        <p:txBody>
          <a:bodyPr/>
          <a:lstStyle/>
          <a:p>
            <a:fld id="{5E13AB9D-B225-484E-8B12-325C4DB0B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51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-37460"/>
            <a:ext cx="2133600" cy="365125"/>
          </a:xfrm>
          <a:prstGeom prst="rect">
            <a:avLst/>
          </a:prstGeom>
        </p:spPr>
        <p:txBody>
          <a:bodyPr/>
          <a:lstStyle/>
          <a:p>
            <a:fld id="{5E13AB9D-B225-484E-8B12-325C4DB0B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78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-37460"/>
            <a:ext cx="2133600" cy="365125"/>
          </a:xfrm>
          <a:prstGeom prst="rect">
            <a:avLst/>
          </a:prstGeom>
        </p:spPr>
        <p:txBody>
          <a:bodyPr/>
          <a:lstStyle/>
          <a:p>
            <a:fld id="{5E13AB9D-B225-484E-8B12-325C4DB0BC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2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327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7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7" y="5635625"/>
            <a:ext cx="7759700" cy="981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8364783" y="0"/>
            <a:ext cx="54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77F5442-6906-A841-BA89-603913B7F717}" type="slidenum">
              <a:rPr lang="fr-FR" smtClean="0"/>
              <a:t>‹N°›</a:t>
            </a:fld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7686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3" r:id="rId13"/>
    <p:sldLayoutId id="2147483674" r:id="rId14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mailto:coralie.bouchiat-sarabi@chu-lyon.fr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043608" y="1052736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Antibiotiques : mécanismes d’action, paramètres d’activité, mécanismes de résistance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46200" y="306024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Dr. Coralie BOUCHIAT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1835696" y="245077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1911230" y="252282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92234" y="2436556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98366" y="2547535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82900" y="4392110"/>
            <a:ext cx="37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6"/>
                </a:solidFill>
              </a:rPr>
              <a:t>UE 18 Agents infectieux</a:t>
            </a:r>
          </a:p>
          <a:p>
            <a:pPr algn="ctr"/>
            <a:r>
              <a:rPr lang="fr-FR" sz="2400" b="1" dirty="0">
                <a:solidFill>
                  <a:schemeClr val="accent6"/>
                </a:solidFill>
              </a:rPr>
              <a:t>FGSM3</a:t>
            </a:r>
          </a:p>
          <a:p>
            <a:pPr algn="ctr"/>
            <a:r>
              <a:rPr lang="fr-FR" sz="2400" b="1" dirty="0">
                <a:solidFill>
                  <a:schemeClr val="accent6"/>
                </a:solidFill>
              </a:rPr>
              <a:t>Item 177 (partiel)</a:t>
            </a:r>
          </a:p>
          <a:p>
            <a:pPr algn="ctr"/>
            <a:endParaRPr lang="fr-FR" sz="2400" b="1" dirty="0">
              <a:solidFill>
                <a:schemeClr val="accent6"/>
              </a:solidFill>
            </a:endParaRPr>
          </a:p>
          <a:p>
            <a:pPr algn="ctr"/>
            <a:r>
              <a:rPr lang="fr-FR" sz="2400" b="1" dirty="0">
                <a:solidFill>
                  <a:schemeClr val="accent6"/>
                </a:solidFill>
              </a:rPr>
              <a:t>2025-2026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117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Mécanismes d’action et familles </a:t>
            </a:r>
            <a:b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d’ATB</a:t>
            </a:r>
            <a:endParaRPr lang="fr-FR" i="1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3608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PAR DEGRADATION DE L’ATB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1656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dirty="0"/>
              <a:t>Inactivation enzymatique</a:t>
            </a:r>
            <a:r>
              <a:rPr lang="fr-FR" dirty="0"/>
              <a:t> de l’ATB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>
                <a:sym typeface="Wingdings"/>
              </a:rPr>
              <a:t>Exemple des </a:t>
            </a:r>
            <a:r>
              <a:rPr lang="el-GR" dirty="0"/>
              <a:t>β</a:t>
            </a:r>
            <a:r>
              <a:rPr lang="fr-FR" dirty="0"/>
              <a:t>-lactamases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Pénicillinases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 err="1"/>
              <a:t>Céphalosporinases</a:t>
            </a:r>
            <a:endParaRPr lang="fr-FR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BLSE etc…</a:t>
            </a:r>
            <a:endParaRPr lang="fr-FR" dirty="0">
              <a:sym typeface="Wingdings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pic>
        <p:nvPicPr>
          <p:cNvPr id="6" name="Picture 5" descr="http://www.wiley.com/college/pratt/0471393878/student/activities/bacterial_drug_resistance/beta_lactamase_rx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370" y="3681086"/>
            <a:ext cx="4997457" cy="27860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4822474"/>
            <a:ext cx="181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504D"/>
                </a:solidFill>
              </a:rPr>
              <a:t>Drogue active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848E5-F662-447F-886A-546921765C58}"/>
              </a:ext>
            </a:extLst>
          </p:cNvPr>
          <p:cNvSpPr/>
          <p:nvPr/>
        </p:nvSpPr>
        <p:spPr>
          <a:xfrm>
            <a:off x="3608388" y="3499973"/>
            <a:ext cx="2196989" cy="449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07DED-2362-4F50-BDF8-F1318463F850}"/>
              </a:ext>
            </a:extLst>
          </p:cNvPr>
          <p:cNvSpPr/>
          <p:nvPr/>
        </p:nvSpPr>
        <p:spPr>
          <a:xfrm>
            <a:off x="3695755" y="4145934"/>
            <a:ext cx="3800198" cy="2249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ABB598-456C-45F1-9F73-C4C2C6DBDAE8}"/>
              </a:ext>
            </a:extLst>
          </p:cNvPr>
          <p:cNvSpPr/>
          <p:nvPr/>
        </p:nvSpPr>
        <p:spPr>
          <a:xfrm>
            <a:off x="5486133" y="3503800"/>
            <a:ext cx="2084248" cy="71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478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PAR DEGRADATION DE L’ATB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1656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dirty="0"/>
              <a:t>Inactivation enzymatique</a:t>
            </a:r>
            <a:r>
              <a:rPr lang="fr-FR" dirty="0"/>
              <a:t> de l’ATB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>
                <a:sym typeface="Wingdings"/>
              </a:rPr>
              <a:t>Exemple des </a:t>
            </a:r>
            <a:r>
              <a:rPr lang="el-GR" dirty="0"/>
              <a:t>β</a:t>
            </a:r>
            <a:r>
              <a:rPr lang="fr-FR" dirty="0"/>
              <a:t>-lactamases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Pénicillinases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 err="1"/>
              <a:t>Céphalosporinases</a:t>
            </a:r>
            <a:endParaRPr lang="fr-FR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BLSE etc…</a:t>
            </a:r>
            <a:endParaRPr lang="fr-FR" dirty="0">
              <a:sym typeface="Wingdings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pic>
        <p:nvPicPr>
          <p:cNvPr id="6" name="Picture 5" descr="http://www.wiley.com/college/pratt/0471393878/student/activities/bacterial_drug_resistance/beta_lactamase_rx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370" y="3681086"/>
            <a:ext cx="4997457" cy="27860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4822474"/>
            <a:ext cx="181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504D"/>
                </a:solidFill>
              </a:rPr>
              <a:t>Drogue active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0E446C-1DE4-4FC6-A407-50232B4C4666}"/>
              </a:ext>
            </a:extLst>
          </p:cNvPr>
          <p:cNvSpPr txBox="1"/>
          <p:nvPr/>
        </p:nvSpPr>
        <p:spPr>
          <a:xfrm>
            <a:off x="7208827" y="4683974"/>
            <a:ext cx="181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504D"/>
                </a:solidFill>
              </a:rPr>
              <a:t>Métabolite inactif</a:t>
            </a:r>
          </a:p>
        </p:txBody>
      </p:sp>
    </p:spTree>
    <p:extLst>
      <p:ext uri="{BB962C8B-B14F-4D97-AF65-F5344CB8AC3E}">
        <p14:creationId xmlns:p14="http://schemas.microsoft.com/office/powerpoint/2010/main" val="16988607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83AD86A1-0F37-4036-AC72-474E3AA3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22223"/>
            <a:ext cx="6553200" cy="2924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1960" y="150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AUX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74268" y="665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75484" y="2026250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16599" y="822571"/>
            <a:ext cx="791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Pénétrer dans la bactérie  </a:t>
            </a:r>
            <a:r>
              <a:rPr lang="fr-FR" sz="2400" b="1" dirty="0">
                <a:solidFill>
                  <a:schemeClr val="accent2"/>
                </a:solidFill>
                <a:sym typeface="Wingdings"/>
              </a:rPr>
              <a:t> imperméabilité / efflux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6599" y="1339206"/>
            <a:ext cx="791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2- Atteindre la cible </a:t>
            </a:r>
            <a:r>
              <a:rPr lang="fr-FR" sz="2400" b="1" dirty="0">
                <a:solidFill>
                  <a:schemeClr val="accent2"/>
                </a:solidFill>
                <a:sym typeface="Wingdings"/>
              </a:rPr>
              <a:t> dégradation enzymatique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11799" y="1859878"/>
            <a:ext cx="848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3- Reconnaître et fixer la cible </a:t>
            </a:r>
            <a:r>
              <a:rPr lang="fr-FR" sz="2400" b="1" dirty="0">
                <a:solidFill>
                  <a:schemeClr val="accent2"/>
                </a:solidFill>
                <a:sym typeface="Wingdings"/>
              </a:rPr>
              <a:t> protection / mutation de la cible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96E36F6-EBC4-4300-ACE9-29921A190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923" y="3854634"/>
            <a:ext cx="647700" cy="581025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6C2ABAED-9B81-4A95-9B30-A4388DC8BAB6}"/>
              </a:ext>
            </a:extLst>
          </p:cNvPr>
          <p:cNvSpPr/>
          <p:nvPr/>
        </p:nvSpPr>
        <p:spPr>
          <a:xfrm rot="20710313">
            <a:off x="3782631" y="3729661"/>
            <a:ext cx="1563687" cy="10033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136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PAR MUTATION DE LA CIBLE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06399" y="1370484"/>
            <a:ext cx="8618261" cy="2757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sz="2600" dirty="0"/>
              <a:t>Mutation de la cible </a:t>
            </a:r>
            <a:r>
              <a:rPr lang="fr-FR" sz="2600" dirty="0">
                <a:sym typeface="Wingdings"/>
              </a:rPr>
              <a:t> non reconnue par l’ATB</a:t>
            </a:r>
            <a:endParaRPr lang="fr-FR" sz="2600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sz="2600" dirty="0">
                <a:sym typeface="Wingdings"/>
              </a:rPr>
              <a:t>Exemples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2200" dirty="0">
                <a:sym typeface="Wingdings"/>
              </a:rPr>
              <a:t>acquisition d’une nouvelle PLP (PLP2A) chez </a:t>
            </a:r>
            <a:r>
              <a:rPr lang="fr-FR" sz="2200" i="1" dirty="0">
                <a:sym typeface="Wingdings"/>
              </a:rPr>
              <a:t>S. aureus </a:t>
            </a:r>
            <a:r>
              <a:rPr lang="fr-FR" sz="2200" dirty="0">
                <a:sym typeface="Wingdings"/>
              </a:rPr>
              <a:t> SARM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2200" dirty="0">
                <a:sym typeface="Wingdings"/>
              </a:rPr>
              <a:t>modification de la PLP du pneumocoque par acquisition de gènes d’autres espèces  PLP « mosaïque » du PSDP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2200" dirty="0">
                <a:sym typeface="Wingdings"/>
              </a:rPr>
              <a:t>mutation de l’ADN </a:t>
            </a:r>
            <a:r>
              <a:rPr lang="fr-FR" sz="2200" dirty="0" err="1">
                <a:sym typeface="Wingdings"/>
              </a:rPr>
              <a:t>gyrase</a:t>
            </a:r>
            <a:r>
              <a:rPr lang="fr-FR" sz="2200" dirty="0">
                <a:sym typeface="Wingdings"/>
              </a:rPr>
              <a:t> des bactéries  résistance aux quinolones</a:t>
            </a:r>
          </a:p>
          <a:p>
            <a:pPr marL="742950" lvl="2" indent="-342900">
              <a:buClr>
                <a:srgbClr val="078F9D"/>
              </a:buClr>
            </a:pPr>
            <a:endParaRPr lang="fr-FR" sz="2200" dirty="0">
              <a:sym typeface="Wingdings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4635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45CBE84-A67D-288F-2EFB-973CC2F9BB17}"/>
              </a:ext>
            </a:extLst>
          </p:cNvPr>
          <p:cNvSpPr txBox="1"/>
          <p:nvPr/>
        </p:nvSpPr>
        <p:spPr>
          <a:xfrm>
            <a:off x="1602889" y="1710466"/>
            <a:ext cx="649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antibiotiques induisent-ils l’apparition de résistance ?</a:t>
            </a:r>
          </a:p>
          <a:p>
            <a:endParaRPr lang="fr-FR" dirty="0"/>
          </a:p>
          <a:p>
            <a:r>
              <a:rPr lang="fr-FR" dirty="0"/>
              <a:t>⌧ sélection des mutants préexistants</a:t>
            </a:r>
          </a:p>
        </p:txBody>
      </p:sp>
    </p:spTree>
    <p:extLst>
      <p:ext uri="{BB962C8B-B14F-4D97-AF65-F5344CB8AC3E}">
        <p14:creationId xmlns:p14="http://schemas.microsoft.com/office/powerpoint/2010/main" val="16330480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45CBE84-A67D-288F-2EFB-973CC2F9BB17}"/>
              </a:ext>
            </a:extLst>
          </p:cNvPr>
          <p:cNvSpPr txBox="1"/>
          <p:nvPr/>
        </p:nvSpPr>
        <p:spPr>
          <a:xfrm>
            <a:off x="1602889" y="1710466"/>
            <a:ext cx="6497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Antiiobthérapie</a:t>
            </a:r>
            <a:endParaRPr lang="fr-FR" dirty="0"/>
          </a:p>
          <a:p>
            <a:r>
              <a:rPr lang="fr-FR" dirty="0"/>
              <a:t> - prophylactique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Curative</a:t>
            </a:r>
          </a:p>
          <a:p>
            <a:pPr marL="742950" lvl="1" indent="-285750">
              <a:buFontTx/>
              <a:buChar char="-"/>
            </a:pPr>
            <a:r>
              <a:rPr lang="fr-FR" dirty="0" err="1"/>
              <a:t>Probabilitse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Adaptée </a:t>
            </a: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nécesiisté</a:t>
            </a:r>
            <a:r>
              <a:rPr lang="fr-FR" dirty="0">
                <a:sym typeface="Wingdings" pitchFamily="2" charset="2"/>
              </a:rPr>
              <a:t> de la </a:t>
            </a:r>
            <a:r>
              <a:rPr lang="fr-FR" dirty="0" err="1">
                <a:sym typeface="Wingdings" pitchFamily="2" charset="2"/>
              </a:rPr>
              <a:t>réévaluationà</a:t>
            </a:r>
            <a:r>
              <a:rPr lang="fr-FR">
                <a:sym typeface="Wingdings" pitchFamily="2" charset="2"/>
              </a:rPr>
              <a:t> 48-72h </a:t>
            </a:r>
            <a:r>
              <a:rPr lang="fr-FR" dirty="0">
                <a:sym typeface="Wingdings" pitchFamily="2" charset="2"/>
              </a:rPr>
              <a:t>pour </a:t>
            </a:r>
            <a:r>
              <a:rPr lang="fr-FR" dirty="0" err="1">
                <a:sym typeface="Wingdings" pitchFamily="2" charset="2"/>
              </a:rPr>
              <a:t>désecalade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2069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76" y="589812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Antibiotiques de référence pour les principales bactéries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97552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Staphylocoques</a:t>
            </a:r>
          </a:p>
          <a:p>
            <a:r>
              <a:rPr lang="fr-FR" dirty="0"/>
              <a:t>Streptocoques</a:t>
            </a:r>
          </a:p>
          <a:p>
            <a:r>
              <a:rPr lang="fr-FR" dirty="0"/>
              <a:t>Entérocoques</a:t>
            </a:r>
          </a:p>
          <a:p>
            <a:r>
              <a:rPr lang="fr-FR" dirty="0"/>
              <a:t>Listeria</a:t>
            </a:r>
          </a:p>
          <a:p>
            <a:r>
              <a:rPr lang="fr-FR" dirty="0" err="1"/>
              <a:t>Neisseria</a:t>
            </a:r>
            <a:endParaRPr lang="fr-FR" dirty="0"/>
          </a:p>
          <a:p>
            <a:r>
              <a:rPr lang="fr-FR" dirty="0"/>
              <a:t>Entérobactéries</a:t>
            </a:r>
          </a:p>
          <a:p>
            <a:r>
              <a:rPr lang="fr-FR" dirty="0"/>
              <a:t>Pseudomonas</a:t>
            </a:r>
          </a:p>
          <a:p>
            <a:r>
              <a:rPr lang="fr-FR" dirty="0" err="1"/>
              <a:t>Legionella</a:t>
            </a:r>
            <a:endParaRPr lang="fr-FR" dirty="0"/>
          </a:p>
          <a:p>
            <a:r>
              <a:rPr lang="fr-FR" dirty="0"/>
              <a:t>Anaérobies</a:t>
            </a:r>
          </a:p>
          <a:p>
            <a:r>
              <a:rPr lang="fr-FR" i="1" dirty="0"/>
              <a:t>Clostridium difficile....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94713" y="6407944"/>
            <a:ext cx="518319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106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09711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/>
              <a:t>Critères de choix d’un antibiotique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4600"/>
            <a:ext cx="8229600" cy="45259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endParaRPr lang="fr-FR" sz="2800" dirty="0"/>
          </a:p>
          <a:p>
            <a:pPr algn="ctr" eaLnBrk="1" hangingPunct="1">
              <a:lnSpc>
                <a:spcPct val="80000"/>
              </a:lnSpc>
            </a:pPr>
            <a:r>
              <a:rPr lang="fr-FR" sz="2800" dirty="0"/>
              <a:t>Critère </a:t>
            </a:r>
            <a:r>
              <a:rPr lang="fr-FR" sz="2800" b="1" dirty="0">
                <a:solidFill>
                  <a:schemeClr val="accent2"/>
                </a:solidFill>
              </a:rPr>
              <a:t>bactériologique</a:t>
            </a:r>
          </a:p>
          <a:p>
            <a:pPr algn="ctr" eaLnBrk="1" hangingPunct="1">
              <a:lnSpc>
                <a:spcPct val="80000"/>
              </a:lnSpc>
            </a:pPr>
            <a:endParaRPr lang="fr-FR" sz="2800" dirty="0"/>
          </a:p>
          <a:p>
            <a:pPr algn="ctr" eaLnBrk="1" hangingPunct="1">
              <a:lnSpc>
                <a:spcPct val="80000"/>
              </a:lnSpc>
            </a:pPr>
            <a:r>
              <a:rPr lang="fr-FR" sz="2800" dirty="0"/>
              <a:t>Critère </a:t>
            </a:r>
            <a:r>
              <a:rPr lang="fr-FR" sz="2800" b="1" dirty="0">
                <a:solidFill>
                  <a:schemeClr val="accent2"/>
                </a:solidFill>
              </a:rPr>
              <a:t>pharmacocinétique</a:t>
            </a:r>
            <a:r>
              <a:rPr lang="fr-FR" sz="2800" dirty="0"/>
              <a:t> </a:t>
            </a:r>
          </a:p>
          <a:p>
            <a:pPr algn="ctr" eaLnBrk="1" hangingPunct="1">
              <a:lnSpc>
                <a:spcPct val="80000"/>
              </a:lnSpc>
            </a:pPr>
            <a:endParaRPr lang="fr-FR" sz="2800" dirty="0"/>
          </a:p>
          <a:p>
            <a:pPr algn="ctr" eaLnBrk="1" hangingPunct="1">
              <a:lnSpc>
                <a:spcPct val="80000"/>
              </a:lnSpc>
            </a:pPr>
            <a:r>
              <a:rPr lang="fr-FR" sz="2800" dirty="0"/>
              <a:t>Critère de </a:t>
            </a:r>
            <a:r>
              <a:rPr lang="fr-FR" sz="2800" b="1" dirty="0">
                <a:solidFill>
                  <a:schemeClr val="accent2"/>
                </a:solidFill>
              </a:rPr>
              <a:t>tolérance</a:t>
            </a:r>
          </a:p>
          <a:p>
            <a:pPr algn="ctr" eaLnBrk="1" hangingPunct="1">
              <a:lnSpc>
                <a:spcPct val="80000"/>
              </a:lnSpc>
            </a:pPr>
            <a:endParaRPr lang="fr-FR" sz="2800" dirty="0"/>
          </a:p>
          <a:p>
            <a:pPr algn="ctr" eaLnBrk="1" hangingPunct="1">
              <a:lnSpc>
                <a:spcPct val="80000"/>
              </a:lnSpc>
            </a:pPr>
            <a:r>
              <a:rPr lang="fr-FR" sz="2800" dirty="0"/>
              <a:t>Critère </a:t>
            </a:r>
            <a:r>
              <a:rPr lang="fr-FR" sz="2800" b="1" dirty="0">
                <a:solidFill>
                  <a:schemeClr val="accent2"/>
                </a:solidFill>
              </a:rPr>
              <a:t>écologique</a:t>
            </a:r>
          </a:p>
          <a:p>
            <a:pPr algn="ctr" eaLnBrk="1" hangingPunct="1">
              <a:lnSpc>
                <a:spcPct val="80000"/>
              </a:lnSpc>
            </a:pPr>
            <a:endParaRPr lang="fr-FR" sz="2800" dirty="0"/>
          </a:p>
          <a:p>
            <a:pPr algn="ctr" eaLnBrk="1" hangingPunct="1">
              <a:lnSpc>
                <a:spcPct val="80000"/>
              </a:lnSpc>
            </a:pPr>
            <a:r>
              <a:rPr lang="fr-FR" sz="2800" dirty="0"/>
              <a:t>Critère de </a:t>
            </a:r>
            <a:r>
              <a:rPr lang="fr-FR" sz="2800" b="1" dirty="0">
                <a:solidFill>
                  <a:schemeClr val="accent2"/>
                </a:solidFill>
              </a:rPr>
              <a:t>confort</a:t>
            </a:r>
          </a:p>
          <a:p>
            <a:pPr algn="ctr" eaLnBrk="1" hangingPunct="1">
              <a:lnSpc>
                <a:spcPct val="80000"/>
              </a:lnSpc>
            </a:pPr>
            <a:endParaRPr lang="fr-FR" sz="2800" b="1" dirty="0"/>
          </a:p>
          <a:p>
            <a:pPr algn="ctr" eaLnBrk="1" hangingPunct="1">
              <a:lnSpc>
                <a:spcPct val="80000"/>
              </a:lnSpc>
            </a:pPr>
            <a:r>
              <a:rPr lang="fr-FR" sz="2800" dirty="0"/>
              <a:t>Critère </a:t>
            </a:r>
            <a:r>
              <a:rPr lang="fr-FR" sz="2800" b="1" dirty="0">
                <a:solidFill>
                  <a:schemeClr val="accent2"/>
                </a:solidFill>
              </a:rPr>
              <a:t>économique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329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/>
              <a:t>Staphylococcus aureus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868" y="2282603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OXACILLINE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71868" y="3997115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VANCOMYCINE + GENTAMICINE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ou</a:t>
            </a: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DAPTOMYCINE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596" y="399711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OXACILLINE + GENTAMICINE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71868" y="299698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Méthi-R suspecté ou confirmé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15140" y="299698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Infection bénigne,</a:t>
            </a:r>
          </a:p>
          <a:p>
            <a:pPr algn="ctr"/>
            <a:r>
              <a:rPr lang="fr-FR" dirty="0"/>
              <a:t>Pédiatrie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15140" y="399711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AMOX + Ac. CLAV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8596" y="299698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Infection sévère</a:t>
            </a:r>
            <a:br>
              <a:rPr lang="fr-FR"/>
            </a:br>
            <a:r>
              <a:rPr lang="fr-FR"/>
              <a:t>BITHERAPIE</a:t>
            </a:r>
          </a:p>
        </p:txBody>
      </p:sp>
      <p:cxnSp>
        <p:nvCxnSpPr>
          <p:cNvPr id="17" name="Connecteur droit avec flèche 16"/>
          <p:cNvCxnSpPr>
            <a:stCxn id="5" idx="1"/>
            <a:endCxn id="12" idx="0"/>
          </p:cNvCxnSpPr>
          <p:nvPr/>
        </p:nvCxnSpPr>
        <p:spPr>
          <a:xfrm rot="10800000" flipV="1">
            <a:off x="1500166" y="2513435"/>
            <a:ext cx="2071702" cy="483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2"/>
            <a:endCxn id="9" idx="0"/>
          </p:cNvCxnSpPr>
          <p:nvPr/>
        </p:nvCxnSpPr>
        <p:spPr>
          <a:xfrm rot="5400000">
            <a:off x="4517081" y="2870625"/>
            <a:ext cx="25271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5" idx="3"/>
            <a:endCxn id="10" idx="0"/>
          </p:cNvCxnSpPr>
          <p:nvPr/>
        </p:nvCxnSpPr>
        <p:spPr>
          <a:xfrm>
            <a:off x="5715008" y="2513436"/>
            <a:ext cx="2071702" cy="483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2"/>
            <a:endCxn id="7" idx="0"/>
          </p:cNvCxnSpPr>
          <p:nvPr/>
        </p:nvCxnSpPr>
        <p:spPr>
          <a:xfrm rot="5400000">
            <a:off x="1323266" y="3820214"/>
            <a:ext cx="353801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6" idx="0"/>
          </p:cNvCxnSpPr>
          <p:nvPr/>
        </p:nvCxnSpPr>
        <p:spPr>
          <a:xfrm>
            <a:off x="4643438" y="3643314"/>
            <a:ext cx="0" cy="353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" idx="2"/>
            <a:endCxn id="11" idx="0"/>
          </p:cNvCxnSpPr>
          <p:nvPr/>
        </p:nvCxnSpPr>
        <p:spPr>
          <a:xfrm>
            <a:off x="7786710" y="3643314"/>
            <a:ext cx="0" cy="353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215605" y="5545552"/>
            <a:ext cx="857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BMR</a:t>
            </a:r>
          </a:p>
        </p:txBody>
      </p:sp>
    </p:spTree>
    <p:extLst>
      <p:ext uri="{BB962C8B-B14F-4D97-AF65-F5344CB8AC3E}">
        <p14:creationId xmlns:p14="http://schemas.microsoft.com/office/powerpoint/2010/main" val="39443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2" grpId="0"/>
      <p:bldP spid="2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/>
              <a:t>Streptococcus pyogenes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868" y="2428868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AMOX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72066" y="414338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MACROLIDE /</a:t>
            </a:r>
            <a:br>
              <a:rPr lang="fr-FR" b="1">
                <a:solidFill>
                  <a:srgbClr val="C00000"/>
                </a:solidFill>
              </a:rPr>
            </a:br>
            <a:r>
              <a:rPr lang="fr-FR" b="1">
                <a:solidFill>
                  <a:srgbClr val="C00000"/>
                </a:solidFill>
              </a:rPr>
              <a:t>PRISTINAMYCINE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28794" y="414338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AMOX + GENTAMICINE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72066" y="314324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Allergie </a:t>
            </a:r>
            <a:r>
              <a:rPr lang="el-GR"/>
              <a:t>β</a:t>
            </a:r>
            <a:r>
              <a:rPr lang="fr-FR"/>
              <a:t>-lactamines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28794" y="314324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Infection sévère</a:t>
            </a:r>
            <a:br>
              <a:rPr lang="fr-FR"/>
            </a:br>
            <a:r>
              <a:rPr lang="fr-FR"/>
              <a:t>BITHERAPIE</a:t>
            </a:r>
          </a:p>
        </p:txBody>
      </p:sp>
      <p:cxnSp>
        <p:nvCxnSpPr>
          <p:cNvPr id="17" name="Connecteur droit avec flèche 16"/>
          <p:cNvCxnSpPr>
            <a:stCxn id="5" idx="1"/>
            <a:endCxn id="12" idx="0"/>
          </p:cNvCxnSpPr>
          <p:nvPr/>
        </p:nvCxnSpPr>
        <p:spPr>
          <a:xfrm rot="10800000" flipV="1">
            <a:off x="3000364" y="2659700"/>
            <a:ext cx="571504" cy="483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3"/>
            <a:endCxn id="9" idx="0"/>
          </p:cNvCxnSpPr>
          <p:nvPr/>
        </p:nvCxnSpPr>
        <p:spPr>
          <a:xfrm>
            <a:off x="5715008" y="2659701"/>
            <a:ext cx="428628" cy="483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2"/>
            <a:endCxn id="7" idx="0"/>
          </p:cNvCxnSpPr>
          <p:nvPr/>
        </p:nvCxnSpPr>
        <p:spPr>
          <a:xfrm rot="5400000">
            <a:off x="2823464" y="3966479"/>
            <a:ext cx="353801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6" idx="0"/>
          </p:cNvCxnSpPr>
          <p:nvPr/>
        </p:nvCxnSpPr>
        <p:spPr>
          <a:xfrm rot="5400000">
            <a:off x="5966736" y="3966479"/>
            <a:ext cx="353801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FAMILLES D’ANTIBIOTIQUE ET MECANISMES D’ACTION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3" descr="cibla TAB bacterie.jpg"/>
          <p:cNvPicPr>
            <a:picLocks noChangeAspect="1"/>
          </p:cNvPicPr>
          <p:nvPr/>
        </p:nvPicPr>
        <p:blipFill rotWithShape="1">
          <a:blip r:embed="rId3"/>
          <a:srcRect l="1131" r="244"/>
          <a:stretch/>
        </p:blipFill>
        <p:spPr>
          <a:xfrm>
            <a:off x="152400" y="862592"/>
            <a:ext cx="8877300" cy="59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57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/>
              <a:t>Streptococcus pneumoniae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868" y="1500174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AMOX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07785" y="321468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C3G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64513" y="321468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C3G / FQAP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57752" y="221455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Méningite (1ere int. ou PSDP confirmé)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14480" y="221455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Alternative / résistance haut niveau</a:t>
            </a:r>
          </a:p>
        </p:txBody>
      </p:sp>
      <p:cxnSp>
        <p:nvCxnSpPr>
          <p:cNvPr id="17" name="Connecteur droit avec flèche 16"/>
          <p:cNvCxnSpPr>
            <a:stCxn id="5" idx="1"/>
            <a:endCxn id="12" idx="0"/>
          </p:cNvCxnSpPr>
          <p:nvPr/>
        </p:nvCxnSpPr>
        <p:spPr>
          <a:xfrm rot="10800000" flipV="1">
            <a:off x="3036084" y="1731006"/>
            <a:ext cx="535785" cy="483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3"/>
            <a:endCxn id="9" idx="0"/>
          </p:cNvCxnSpPr>
          <p:nvPr/>
        </p:nvCxnSpPr>
        <p:spPr>
          <a:xfrm>
            <a:off x="5715008" y="1731007"/>
            <a:ext cx="464347" cy="483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2"/>
            <a:endCxn id="7" idx="0"/>
          </p:cNvCxnSpPr>
          <p:nvPr/>
        </p:nvCxnSpPr>
        <p:spPr>
          <a:xfrm rot="5400000">
            <a:off x="2859183" y="3037785"/>
            <a:ext cx="353801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6" idx="0"/>
          </p:cNvCxnSpPr>
          <p:nvPr/>
        </p:nvCxnSpPr>
        <p:spPr>
          <a:xfrm rot="5400000">
            <a:off x="6002455" y="3037785"/>
            <a:ext cx="353801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037059" y="633478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C3G	Cephalosporine 3</a:t>
            </a:r>
            <a:r>
              <a:rPr lang="fr-FR" sz="1400" baseline="30000"/>
              <a:t>e</a:t>
            </a:r>
            <a:r>
              <a:rPr lang="fr-FR" sz="1400"/>
              <a:t> gen.</a:t>
            </a:r>
          </a:p>
          <a:p>
            <a:r>
              <a:rPr lang="fr-FR" sz="1400"/>
              <a:t>FQAP	FQ anti-pneumococcique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57752" y="400050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Méningite (2</a:t>
            </a:r>
            <a:r>
              <a:rPr lang="fr-FR" baseline="30000"/>
              <a:t>e</a:t>
            </a:r>
            <a:r>
              <a:rPr lang="fr-FR"/>
              <a:t> int., ØPSDP)</a:t>
            </a:r>
          </a:p>
        </p:txBody>
      </p:sp>
      <p:cxnSp>
        <p:nvCxnSpPr>
          <p:cNvPr id="28" name="Connecteur droit avec flèche 27"/>
          <p:cNvCxnSpPr>
            <a:stCxn id="6" idx="2"/>
            <a:endCxn id="27" idx="0"/>
          </p:cNvCxnSpPr>
          <p:nvPr/>
        </p:nvCxnSpPr>
        <p:spPr>
          <a:xfrm rot="5400000">
            <a:off x="5971112" y="3792261"/>
            <a:ext cx="41648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107785" y="50006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AMOX</a:t>
            </a:r>
          </a:p>
        </p:txBody>
      </p:sp>
      <p:cxnSp>
        <p:nvCxnSpPr>
          <p:cNvPr id="38" name="Connecteur droit avec flèche 37"/>
          <p:cNvCxnSpPr>
            <a:stCxn id="27" idx="2"/>
            <a:endCxn id="37" idx="0"/>
          </p:cNvCxnSpPr>
          <p:nvPr/>
        </p:nvCxnSpPr>
        <p:spPr>
          <a:xfrm rot="5400000">
            <a:off x="6002455" y="4823735"/>
            <a:ext cx="353801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1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2" grpId="0"/>
      <p:bldP spid="27" grpId="0"/>
      <p:bldP spid="3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/>
              <a:t>Enterococcus spp.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868" y="1500174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AMOX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64513" y="321468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AMOX / FURANES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57752" y="221455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Inf. abdominale</a:t>
            </a:r>
          </a:p>
          <a:p>
            <a:pPr algn="ctr"/>
            <a:r>
              <a:rPr lang="fr-FR"/>
              <a:t>Endocardite infectieuse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14480" y="221455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Infection urinaire</a:t>
            </a:r>
          </a:p>
        </p:txBody>
      </p:sp>
      <p:cxnSp>
        <p:nvCxnSpPr>
          <p:cNvPr id="17" name="Connecteur droit avec flèche 16"/>
          <p:cNvCxnSpPr>
            <a:stCxn id="5" idx="1"/>
            <a:endCxn id="12" idx="0"/>
          </p:cNvCxnSpPr>
          <p:nvPr/>
        </p:nvCxnSpPr>
        <p:spPr>
          <a:xfrm rot="10800000" flipV="1">
            <a:off x="3036084" y="1731006"/>
            <a:ext cx="535785" cy="483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3"/>
            <a:endCxn id="9" idx="0"/>
          </p:cNvCxnSpPr>
          <p:nvPr/>
        </p:nvCxnSpPr>
        <p:spPr>
          <a:xfrm>
            <a:off x="5715008" y="1731007"/>
            <a:ext cx="464347" cy="483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2"/>
            <a:endCxn id="7" idx="0"/>
          </p:cNvCxnSpPr>
          <p:nvPr/>
        </p:nvCxnSpPr>
        <p:spPr>
          <a:xfrm rot="5400000">
            <a:off x="2720683" y="2899286"/>
            <a:ext cx="630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21" idx="0"/>
          </p:cNvCxnSpPr>
          <p:nvPr/>
        </p:nvCxnSpPr>
        <p:spPr>
          <a:xfrm rot="5400000">
            <a:off x="5026254" y="2692384"/>
            <a:ext cx="984601" cy="13216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643306" y="384548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/>
              <a:t>E. faecalis </a:t>
            </a:r>
            <a:r>
              <a:rPr lang="fr-FR"/>
              <a:t>+++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250761" y="384548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/>
              <a:t>E. faecium </a:t>
            </a:r>
            <a:r>
              <a:rPr lang="fr-FR"/>
              <a:t>(+rare)</a:t>
            </a:r>
          </a:p>
        </p:txBody>
      </p:sp>
      <p:cxnSp>
        <p:nvCxnSpPr>
          <p:cNvPr id="30" name="Connecteur droit avec flèche 29"/>
          <p:cNvCxnSpPr>
            <a:stCxn id="9" idx="2"/>
            <a:endCxn id="29" idx="0"/>
          </p:cNvCxnSpPr>
          <p:nvPr/>
        </p:nvCxnSpPr>
        <p:spPr>
          <a:xfrm rot="16200000" flipH="1">
            <a:off x="6329981" y="2710259"/>
            <a:ext cx="984601" cy="12858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86182" y="50599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AMOX + GENTA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rot="5400000">
            <a:off x="4435195" y="4637375"/>
            <a:ext cx="84511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393637" y="50599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VANCO + GENTA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rot="5400000">
            <a:off x="7042650" y="4637375"/>
            <a:ext cx="84511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42844" y="4643446"/>
            <a:ext cx="30718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C3G </a:t>
            </a:r>
            <a:r>
              <a:rPr lang="fr-FR" sz="2400" b="1" i="1" dirty="0">
                <a:solidFill>
                  <a:srgbClr val="7030A0"/>
                </a:solidFill>
              </a:rPr>
              <a:t>INEFFICACES</a:t>
            </a:r>
          </a:p>
        </p:txBody>
      </p:sp>
    </p:spTree>
    <p:extLst>
      <p:ext uri="{BB962C8B-B14F-4D97-AF65-F5344CB8AC3E}">
        <p14:creationId xmlns:p14="http://schemas.microsoft.com/office/powerpoint/2010/main" val="17905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2" grpId="0"/>
      <p:bldP spid="21" grpId="0"/>
      <p:bldP spid="29" grpId="0"/>
      <p:bldP spid="34" grpId="0"/>
      <p:bldP spid="39" grpId="0"/>
      <p:bldP spid="4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/>
              <a:t>Listeria monocytogenes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00430" y="2038641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AMOX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50397" y="3181649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Infection grave</a:t>
            </a:r>
          </a:p>
        </p:txBody>
      </p:sp>
      <p:cxnSp>
        <p:nvCxnSpPr>
          <p:cNvPr id="19" name="Connecteur droit avec flèche 18"/>
          <p:cNvCxnSpPr>
            <a:stCxn id="5" idx="2"/>
            <a:endCxn id="9" idx="0"/>
          </p:cNvCxnSpPr>
          <p:nvPr/>
        </p:nvCxnSpPr>
        <p:spPr>
          <a:xfrm rot="5400000">
            <a:off x="4231329" y="2840977"/>
            <a:ext cx="681343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9" idx="2"/>
            <a:endCxn id="28" idx="0"/>
          </p:cNvCxnSpPr>
          <p:nvPr/>
        </p:nvCxnSpPr>
        <p:spPr>
          <a:xfrm rot="16200000" flipH="1">
            <a:off x="4292319" y="3830661"/>
            <a:ext cx="55936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036083" y="5253351"/>
            <a:ext cx="307183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C3G </a:t>
            </a:r>
            <a:r>
              <a:rPr lang="fr-FR" sz="2400" b="1" i="1" dirty="0">
                <a:solidFill>
                  <a:srgbClr val="7030A0"/>
                </a:solidFill>
              </a:rPr>
              <a:t>INEFFICACES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48559" y="4110343"/>
            <a:ext cx="344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AMOX + GENTA</a:t>
            </a:r>
            <a:br>
              <a:rPr lang="fr-FR" b="1">
                <a:solidFill>
                  <a:srgbClr val="C00000"/>
                </a:solidFill>
              </a:rPr>
            </a:br>
            <a:r>
              <a:rPr lang="fr-FR" b="1">
                <a:solidFill>
                  <a:srgbClr val="C00000"/>
                </a:solidFill>
              </a:rPr>
              <a:t>AMOX + COTRIMOXAZOLE</a:t>
            </a:r>
          </a:p>
        </p:txBody>
      </p:sp>
    </p:spTree>
    <p:extLst>
      <p:ext uri="{BB962C8B-B14F-4D97-AF65-F5344CB8AC3E}">
        <p14:creationId xmlns:p14="http://schemas.microsoft.com/office/powerpoint/2010/main" val="15559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45" grpId="0" animBg="1"/>
      <p:bldP spid="2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/>
              <a:t>Neisseria meningitidis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00430" y="2000240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C3G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72198" y="434555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RIFAMPICINE + LEVOFLOXACINE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1472" y="434555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AMOX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29388" y="334542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Allergie VRAIE aux </a:t>
            </a:r>
            <a:r>
              <a:rPr lang="el-GR"/>
              <a:t>β</a:t>
            </a:r>
            <a:r>
              <a:rPr lang="fr-FR"/>
              <a:t>-lactamines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1472" y="334542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En 2</a:t>
            </a:r>
            <a:r>
              <a:rPr lang="fr-FR" baseline="30000"/>
              <a:t>e</a:t>
            </a:r>
            <a:r>
              <a:rPr lang="fr-FR"/>
              <a:t> int. après antibiogramme</a:t>
            </a:r>
          </a:p>
        </p:txBody>
      </p:sp>
      <p:cxnSp>
        <p:nvCxnSpPr>
          <p:cNvPr id="17" name="Connecteur droit avec flèche 16"/>
          <p:cNvCxnSpPr>
            <a:stCxn id="5" idx="1"/>
            <a:endCxn id="12" idx="0"/>
          </p:cNvCxnSpPr>
          <p:nvPr/>
        </p:nvCxnSpPr>
        <p:spPr>
          <a:xfrm rot="10800000" flipV="1">
            <a:off x="1643042" y="2231072"/>
            <a:ext cx="1857388" cy="1114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3"/>
            <a:endCxn id="9" idx="0"/>
          </p:cNvCxnSpPr>
          <p:nvPr/>
        </p:nvCxnSpPr>
        <p:spPr>
          <a:xfrm>
            <a:off x="5643570" y="2231073"/>
            <a:ext cx="1857388" cy="1114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2"/>
            <a:endCxn id="7" idx="0"/>
          </p:cNvCxnSpPr>
          <p:nvPr/>
        </p:nvCxnSpPr>
        <p:spPr>
          <a:xfrm rot="5400000">
            <a:off x="1466142" y="4168651"/>
            <a:ext cx="353801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6" idx="0"/>
          </p:cNvCxnSpPr>
          <p:nvPr/>
        </p:nvCxnSpPr>
        <p:spPr>
          <a:xfrm>
            <a:off x="7500958" y="3991751"/>
            <a:ext cx="0" cy="353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500430" y="334542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Prophylaxie</a:t>
            </a:r>
            <a:br>
              <a:rPr lang="fr-FR"/>
            </a:br>
            <a:r>
              <a:rPr lang="fr-FR"/>
              <a:t>sujets contacts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143240" y="434555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RIFAMPICINE</a:t>
            </a:r>
          </a:p>
        </p:txBody>
      </p:sp>
      <p:cxnSp>
        <p:nvCxnSpPr>
          <p:cNvPr id="32" name="Connecteur droit avec flèche 31"/>
          <p:cNvCxnSpPr>
            <a:stCxn id="5" idx="2"/>
            <a:endCxn id="27" idx="0"/>
          </p:cNvCxnSpPr>
          <p:nvPr/>
        </p:nvCxnSpPr>
        <p:spPr>
          <a:xfrm rot="5400000">
            <a:off x="4130243" y="2903662"/>
            <a:ext cx="88351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7" idx="2"/>
            <a:endCxn id="29" idx="0"/>
          </p:cNvCxnSpPr>
          <p:nvPr/>
        </p:nvCxnSpPr>
        <p:spPr>
          <a:xfrm rot="5400000">
            <a:off x="4395100" y="4168651"/>
            <a:ext cx="353801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7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2" grpId="0"/>
      <p:bldP spid="27" grpId="0"/>
      <p:bldP spid="2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Entérobactéries (</a:t>
            </a:r>
            <a:r>
              <a:rPr lang="fr-FR" i="1"/>
              <a:t>E. coli </a:t>
            </a:r>
            <a:r>
              <a:rPr lang="fr-FR"/>
              <a:t>++)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5076" y="400050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FOSFO / </a:t>
            </a:r>
            <a:r>
              <a:rPr lang="fr-FR" b="1" dirty="0" err="1">
                <a:solidFill>
                  <a:srgbClr val="C00000"/>
                </a:solidFill>
              </a:rPr>
              <a:t>Piv-mécillinam</a:t>
            </a:r>
            <a:r>
              <a:rPr lang="fr-FR" b="1" dirty="0">
                <a:solidFill>
                  <a:srgbClr val="C00000"/>
                </a:solidFill>
              </a:rPr>
              <a:t>/ FURANES ou /FQ*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00694" y="264318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Infection grave</a:t>
            </a:r>
          </a:p>
          <a:p>
            <a:pPr algn="ctr"/>
            <a:r>
              <a:rPr lang="fr-FR"/>
              <a:t>RESISTANCES VARIEES</a:t>
            </a:r>
          </a:p>
        </p:txBody>
      </p:sp>
      <p:cxnSp>
        <p:nvCxnSpPr>
          <p:cNvPr id="24" name="Connecteur droit avec flèche 23"/>
          <p:cNvCxnSpPr>
            <a:stCxn id="20" idx="2"/>
            <a:endCxn id="7" idx="0"/>
          </p:cNvCxnSpPr>
          <p:nvPr/>
        </p:nvCxnSpPr>
        <p:spPr>
          <a:xfrm>
            <a:off x="1286646" y="3012514"/>
            <a:ext cx="0" cy="987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9390" y="264318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Cystite simple</a:t>
            </a:r>
          </a:p>
        </p:txBody>
      </p:sp>
      <p:cxnSp>
        <p:nvCxnSpPr>
          <p:cNvPr id="23" name="Connecteur droit avec flèche 22"/>
          <p:cNvCxnSpPr>
            <a:stCxn id="50" idx="1"/>
            <a:endCxn id="20" idx="0"/>
          </p:cNvCxnSpPr>
          <p:nvPr/>
        </p:nvCxnSpPr>
        <p:spPr>
          <a:xfrm rot="10800000" flipV="1">
            <a:off x="1286646" y="2016758"/>
            <a:ext cx="2428098" cy="6264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071802" y="264318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Pyélo</a:t>
            </a:r>
            <a:r>
              <a:rPr lang="fr-FR" dirty="0"/>
              <a:t> sans signe de gravité</a:t>
            </a:r>
          </a:p>
        </p:txBody>
      </p:sp>
      <p:cxnSp>
        <p:nvCxnSpPr>
          <p:cNvPr id="33" name="Connecteur droit avec flèche 32"/>
          <p:cNvCxnSpPr>
            <a:stCxn id="50" idx="2"/>
            <a:endCxn id="32" idx="0"/>
          </p:cNvCxnSpPr>
          <p:nvPr/>
        </p:nvCxnSpPr>
        <p:spPr>
          <a:xfrm flipH="1">
            <a:off x="3929058" y="2247591"/>
            <a:ext cx="500066" cy="3955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32" idx="2"/>
            <a:endCxn id="63" idx="0"/>
          </p:cNvCxnSpPr>
          <p:nvPr/>
        </p:nvCxnSpPr>
        <p:spPr>
          <a:xfrm>
            <a:off x="3929058" y="3289513"/>
            <a:ext cx="0" cy="8494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714744" y="1785926"/>
            <a:ext cx="14287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C3G</a:t>
            </a:r>
          </a:p>
        </p:txBody>
      </p:sp>
      <p:cxnSp>
        <p:nvCxnSpPr>
          <p:cNvPr id="53" name="Connecteur droit avec flèche 52"/>
          <p:cNvCxnSpPr>
            <a:stCxn id="50" idx="3"/>
            <a:endCxn id="12" idx="0"/>
          </p:cNvCxnSpPr>
          <p:nvPr/>
        </p:nvCxnSpPr>
        <p:spPr>
          <a:xfrm>
            <a:off x="5143504" y="2016759"/>
            <a:ext cx="1678793" cy="6264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5965041" y="385762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Selon antibiogramme</a:t>
            </a:r>
          </a:p>
        </p:txBody>
      </p:sp>
      <p:cxnSp>
        <p:nvCxnSpPr>
          <p:cNvPr id="58" name="Connecteur droit avec flèche 57"/>
          <p:cNvCxnSpPr>
            <a:stCxn id="12" idx="2"/>
            <a:endCxn id="57" idx="0"/>
          </p:cNvCxnSpPr>
          <p:nvPr/>
        </p:nvCxnSpPr>
        <p:spPr>
          <a:xfrm rot="5400000">
            <a:off x="6676739" y="3712070"/>
            <a:ext cx="29111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857488" y="413900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C3G* / FQ*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4286248" y="50720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AMOX/AcClav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750727" y="607220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C3G + AMIKACINE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000860" y="507207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C00000"/>
                </a:solidFill>
              </a:rPr>
              <a:t>IMIPENEME + AMIKACINE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643834" y="5857892"/>
            <a:ext cx="857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7030A0"/>
                </a:solidFill>
              </a:rPr>
              <a:t>BMR</a:t>
            </a:r>
          </a:p>
        </p:txBody>
      </p:sp>
      <p:cxnSp>
        <p:nvCxnSpPr>
          <p:cNvPr id="76" name="Connecteur droit avec flèche 75"/>
          <p:cNvCxnSpPr>
            <a:stCxn id="57" idx="1"/>
            <a:endCxn id="66" idx="0"/>
          </p:cNvCxnSpPr>
          <p:nvPr/>
        </p:nvCxnSpPr>
        <p:spPr>
          <a:xfrm rot="10800000" flipV="1">
            <a:off x="5357819" y="4180794"/>
            <a:ext cx="607223" cy="891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57" idx="2"/>
            <a:endCxn id="67" idx="0"/>
          </p:cNvCxnSpPr>
          <p:nvPr/>
        </p:nvCxnSpPr>
        <p:spPr>
          <a:xfrm rot="5400000">
            <a:off x="6038174" y="5288082"/>
            <a:ext cx="156824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57" idx="3"/>
            <a:endCxn id="68" idx="0"/>
          </p:cNvCxnSpPr>
          <p:nvPr/>
        </p:nvCxnSpPr>
        <p:spPr>
          <a:xfrm>
            <a:off x="7679553" y="4180794"/>
            <a:ext cx="392877" cy="891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15076" y="5043028"/>
            <a:ext cx="29370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*Recommandations susceptibles</a:t>
            </a:r>
            <a:br>
              <a:rPr lang="fr-FR" sz="1400" dirty="0"/>
            </a:br>
            <a:r>
              <a:rPr lang="fr-FR" sz="1400" dirty="0"/>
              <a:t>d’évoluer vu les taux actuels de</a:t>
            </a:r>
            <a:br>
              <a:rPr lang="fr-FR" sz="1400" dirty="0"/>
            </a:br>
            <a:r>
              <a:rPr lang="fr-FR" sz="1400" dirty="0"/>
              <a:t>résistance &gt;10% y compris en ville</a:t>
            </a:r>
          </a:p>
        </p:txBody>
      </p:sp>
    </p:spTree>
    <p:extLst>
      <p:ext uri="{BB962C8B-B14F-4D97-AF65-F5344CB8AC3E}">
        <p14:creationId xmlns:p14="http://schemas.microsoft.com/office/powerpoint/2010/main" val="41246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0" grpId="0"/>
      <p:bldP spid="32" grpId="0"/>
      <p:bldP spid="50" grpId="0" animBg="1"/>
      <p:bldP spid="57" grpId="0"/>
      <p:bldP spid="63" grpId="0"/>
      <p:bldP spid="66" grpId="0"/>
      <p:bldP spid="67" grpId="0"/>
      <p:bldP spid="68" grpId="0"/>
      <p:bldP spid="70" grpId="0" animBg="1"/>
      <p:bldP spid="2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/>
              <a:t>Pseudomonas aeruginosa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62872" y="2428868"/>
            <a:ext cx="30718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CEFTAZIDIME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62872" y="3464719"/>
            <a:ext cx="30718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CIPROFLOXACINE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62872" y="4500570"/>
            <a:ext cx="30718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IMIPENEME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72264" y="4572008"/>
            <a:ext cx="857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7030A0"/>
                </a:solidFill>
              </a:rPr>
              <a:t>BMR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51520" y="2204864"/>
            <a:ext cx="214314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CEFOTAXIME</a:t>
            </a:r>
          </a:p>
          <a:p>
            <a:pPr algn="ctr"/>
            <a:r>
              <a:rPr lang="fr-FR" b="1" dirty="0">
                <a:solidFill>
                  <a:srgbClr val="7030A0"/>
                </a:solidFill>
              </a:rPr>
              <a:t>CEFTRIAXONE </a:t>
            </a:r>
            <a:r>
              <a:rPr lang="fr-FR" b="1" i="1" dirty="0">
                <a:solidFill>
                  <a:srgbClr val="7030A0"/>
                </a:solidFill>
              </a:rPr>
              <a:t>INEFFICACES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3212976"/>
            <a:ext cx="21431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OFLOXACINE</a:t>
            </a:r>
          </a:p>
          <a:p>
            <a:pPr algn="ctr"/>
            <a:r>
              <a:rPr lang="fr-FR" b="1" dirty="0">
                <a:solidFill>
                  <a:srgbClr val="7030A0"/>
                </a:solidFill>
              </a:rPr>
              <a:t>FQAP </a:t>
            </a:r>
            <a:r>
              <a:rPr lang="fr-FR" b="1" i="1" dirty="0">
                <a:solidFill>
                  <a:srgbClr val="7030A0"/>
                </a:solidFill>
              </a:rPr>
              <a:t>INEFFICACES</a:t>
            </a:r>
          </a:p>
        </p:txBody>
      </p:sp>
    </p:spTree>
    <p:extLst>
      <p:ext uri="{BB962C8B-B14F-4D97-AF65-F5344CB8AC3E}">
        <p14:creationId xmlns:p14="http://schemas.microsoft.com/office/powerpoint/2010/main" val="7244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 animBg="1"/>
      <p:bldP spid="21" grpId="0" animBg="1"/>
      <p:bldP spid="22" grpId="0" animBg="1"/>
      <p:bldP spid="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Anaérobies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67337" y="2428868"/>
            <a:ext cx="3795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C00000"/>
                </a:solidFill>
              </a:rPr>
              <a:t>METRONIDAZOLE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67337" y="3464719"/>
            <a:ext cx="3795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C00000"/>
                </a:solidFill>
              </a:rPr>
              <a:t>AMOX+Ac CLAV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2844" y="3157365"/>
            <a:ext cx="235745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strike="sngStrike">
                <a:solidFill>
                  <a:srgbClr val="7030A0"/>
                </a:solidFill>
              </a:rPr>
              <a:t>AMINOSIDES SEULS</a:t>
            </a:r>
          </a:p>
          <a:p>
            <a:pPr algn="ctr"/>
            <a:r>
              <a:rPr lang="fr-FR" sz="2400" b="1" i="1">
                <a:solidFill>
                  <a:srgbClr val="7030A0"/>
                </a:solidFill>
              </a:rPr>
              <a:t>INEFFICACES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67337" y="4500570"/>
            <a:ext cx="3795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C00000"/>
                </a:solidFill>
              </a:rPr>
              <a:t>CLINDAMYCINE</a:t>
            </a:r>
          </a:p>
        </p:txBody>
      </p:sp>
    </p:spTree>
    <p:extLst>
      <p:ext uri="{BB962C8B-B14F-4D97-AF65-F5344CB8AC3E}">
        <p14:creationId xmlns:p14="http://schemas.microsoft.com/office/powerpoint/2010/main" val="36401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2" grpId="0" animBg="1"/>
      <p:bldP spid="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Infection à </a:t>
            </a:r>
            <a:r>
              <a:rPr lang="fr-FR" i="1" dirty="0"/>
              <a:t>Clostridium difficile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00430" y="2000240"/>
            <a:ext cx="21431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C00000"/>
                </a:solidFill>
              </a:rPr>
              <a:t>Metronidazole</a:t>
            </a:r>
            <a:r>
              <a:rPr lang="fr-FR" sz="2400" b="1" dirty="0">
                <a:solidFill>
                  <a:srgbClr val="C00000"/>
                </a:solidFill>
              </a:rPr>
              <a:t> (</a:t>
            </a:r>
            <a:r>
              <a:rPr lang="fr-FR" sz="2400" b="1" i="1" dirty="0">
                <a:solidFill>
                  <a:srgbClr val="C00000"/>
                </a:solidFill>
              </a:rPr>
              <a:t>per os</a:t>
            </a:r>
            <a:r>
              <a:rPr lang="fr-FR" sz="2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72198" y="434555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C00000"/>
                </a:solidFill>
              </a:rPr>
              <a:t>Fidaxomicine</a:t>
            </a:r>
            <a:endParaRPr lang="fr-FR" b="1" dirty="0">
              <a:solidFill>
                <a:srgbClr val="C00000"/>
              </a:solidFill>
            </a:endParaRP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Greffe fécale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200" y="4345552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VANCOMYCINE </a:t>
            </a:r>
            <a:r>
              <a:rPr lang="fr-FR" b="1" i="1" dirty="0">
                <a:solidFill>
                  <a:srgbClr val="C00000"/>
                </a:solidFill>
              </a:rPr>
              <a:t>per os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29388" y="33454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Récidives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7200" y="3345420"/>
            <a:ext cx="225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forme sévère, intolérance, CI ou échec clinique à J 4-5</a:t>
            </a:r>
          </a:p>
        </p:txBody>
      </p:sp>
      <p:cxnSp>
        <p:nvCxnSpPr>
          <p:cNvPr id="17" name="Connecteur droit avec flèche 16"/>
          <p:cNvCxnSpPr>
            <a:stCxn id="5" idx="1"/>
            <a:endCxn id="12" idx="0"/>
          </p:cNvCxnSpPr>
          <p:nvPr/>
        </p:nvCxnSpPr>
        <p:spPr>
          <a:xfrm flipH="1">
            <a:off x="1585906" y="2415739"/>
            <a:ext cx="1914524" cy="9296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3"/>
            <a:endCxn id="9" idx="0"/>
          </p:cNvCxnSpPr>
          <p:nvPr/>
        </p:nvCxnSpPr>
        <p:spPr>
          <a:xfrm>
            <a:off x="5643570" y="2415739"/>
            <a:ext cx="1857388" cy="9296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2"/>
            <a:endCxn id="7" idx="0"/>
          </p:cNvCxnSpPr>
          <p:nvPr/>
        </p:nvCxnSpPr>
        <p:spPr>
          <a:xfrm>
            <a:off x="1585906" y="4268750"/>
            <a:ext cx="71444" cy="768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9" idx="2"/>
            <a:endCxn id="6" idx="0"/>
          </p:cNvCxnSpPr>
          <p:nvPr/>
        </p:nvCxnSpPr>
        <p:spPr>
          <a:xfrm>
            <a:off x="7500958" y="3714752"/>
            <a:ext cx="0" cy="630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500430" y="33454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forme très sévère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143240" y="434555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C00000"/>
                </a:solidFill>
              </a:rPr>
              <a:t>Metronidazole</a:t>
            </a:r>
            <a:r>
              <a:rPr lang="fr-FR" b="1" dirty="0">
                <a:solidFill>
                  <a:srgbClr val="C00000"/>
                </a:solidFill>
              </a:rPr>
              <a:t> + Vancomycine</a:t>
            </a:r>
          </a:p>
        </p:txBody>
      </p:sp>
      <p:cxnSp>
        <p:nvCxnSpPr>
          <p:cNvPr id="32" name="Connecteur droit avec flèche 31"/>
          <p:cNvCxnSpPr>
            <a:stCxn id="5" idx="2"/>
            <a:endCxn id="27" idx="0"/>
          </p:cNvCxnSpPr>
          <p:nvPr/>
        </p:nvCxnSpPr>
        <p:spPr>
          <a:xfrm>
            <a:off x="4572000" y="2831237"/>
            <a:ext cx="0" cy="514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7" idx="2"/>
            <a:endCxn id="29" idx="0"/>
          </p:cNvCxnSpPr>
          <p:nvPr/>
        </p:nvCxnSpPr>
        <p:spPr>
          <a:xfrm>
            <a:off x="4572000" y="3714752"/>
            <a:ext cx="0" cy="630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00430" y="16309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épisode</a:t>
            </a:r>
          </a:p>
        </p:txBody>
      </p:sp>
    </p:spTree>
    <p:extLst>
      <p:ext uri="{BB962C8B-B14F-4D97-AF65-F5344CB8AC3E}">
        <p14:creationId xmlns:p14="http://schemas.microsoft.com/office/powerpoint/2010/main" val="26754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2" grpId="0"/>
      <p:bldP spid="27" grpId="0"/>
      <p:bldP spid="29" grpId="0"/>
      <p:bldP spid="16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/>
              <a:t>Legionella pneumophila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00430" y="1785926"/>
            <a:ext cx="21431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FQ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143240" y="5000636"/>
            <a:ext cx="307183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BETA-LACTAMINES </a:t>
            </a:r>
            <a:r>
              <a:rPr lang="fr-FR" sz="2400" b="1" i="1" dirty="0">
                <a:solidFill>
                  <a:srgbClr val="7030A0"/>
                </a:solidFill>
              </a:rPr>
              <a:t>INEFFICACES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87824" y="2636912"/>
            <a:ext cx="31683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MACROLIDES</a:t>
            </a:r>
          </a:p>
          <a:p>
            <a:pPr algn="ctr"/>
            <a:r>
              <a:rPr lang="fr-FR" sz="2400" b="1">
                <a:solidFill>
                  <a:srgbClr val="C00000"/>
                </a:solidFill>
              </a:rPr>
              <a:t>(AZITHROMYCINE)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47864" y="3933056"/>
            <a:ext cx="2448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C00000"/>
                </a:solidFill>
              </a:rPr>
              <a:t>RIFAMPICINE</a:t>
            </a:r>
          </a:p>
        </p:txBody>
      </p:sp>
    </p:spTree>
    <p:extLst>
      <p:ext uri="{BB962C8B-B14F-4D97-AF65-F5344CB8AC3E}">
        <p14:creationId xmlns:p14="http://schemas.microsoft.com/office/powerpoint/2010/main" val="242334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11" grpId="0" animBg="1"/>
      <p:bldP spid="1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600"/>
              <a:t>Association ou monothérapie 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fr-FR" sz="3200" dirty="0"/>
          </a:p>
          <a:p>
            <a:pPr eaLnBrk="1" hangingPunct="1">
              <a:lnSpc>
                <a:spcPct val="80000"/>
              </a:lnSpc>
            </a:pPr>
            <a:endParaRPr lang="fr-FR" sz="3200" dirty="0"/>
          </a:p>
          <a:p>
            <a:pPr eaLnBrk="1" hangingPunct="1">
              <a:lnSpc>
                <a:spcPct val="80000"/>
              </a:lnSpc>
            </a:pPr>
            <a:r>
              <a:rPr lang="fr-FR" sz="3200" dirty="0"/>
              <a:t>But des associations d’ATB :</a:t>
            </a:r>
          </a:p>
          <a:p>
            <a:pPr eaLnBrk="1" hangingPunct="1">
              <a:lnSpc>
                <a:spcPct val="80000"/>
              </a:lnSpc>
            </a:pPr>
            <a:endParaRPr lang="fr-FR" sz="3200" dirty="0"/>
          </a:p>
          <a:p>
            <a:pPr lvl="1" eaLnBrk="1" hangingPunct="1">
              <a:lnSpc>
                <a:spcPct val="80000"/>
              </a:lnSpc>
            </a:pPr>
            <a:r>
              <a:rPr lang="fr-FR" sz="2800" b="1" i="1" dirty="0">
                <a:solidFill>
                  <a:srgbClr val="002060"/>
                </a:solidFill>
              </a:rPr>
              <a:t>Sévérité</a:t>
            </a:r>
            <a:r>
              <a:rPr lang="fr-FR" sz="2800" dirty="0"/>
              <a:t> &gt; </a:t>
            </a:r>
            <a:r>
              <a:rPr lang="fr-FR" sz="2800" dirty="0" err="1"/>
              <a:t>Bactéricidie</a:t>
            </a:r>
            <a:r>
              <a:rPr lang="fr-FR" sz="2800" dirty="0"/>
              <a:t> accrue (synergie)</a:t>
            </a:r>
          </a:p>
          <a:p>
            <a:pPr lvl="1" eaLnBrk="1" hangingPunct="1">
              <a:lnSpc>
                <a:spcPct val="80000"/>
              </a:lnSpc>
            </a:pPr>
            <a:endParaRPr lang="fr-FR" sz="2800" dirty="0"/>
          </a:p>
          <a:p>
            <a:pPr lvl="1" eaLnBrk="1" hangingPunct="1"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</a:rPr>
              <a:t>Path</a:t>
            </a:r>
            <a:r>
              <a:rPr lang="fr-FR" sz="2800" b="1" i="1" dirty="0">
                <a:solidFill>
                  <a:srgbClr val="002060"/>
                </a:solidFill>
              </a:rPr>
              <a:t>. inconnu </a:t>
            </a:r>
            <a:r>
              <a:rPr lang="fr-FR" sz="2800" dirty="0"/>
              <a:t>&gt; Elargissement du spectre</a:t>
            </a:r>
          </a:p>
          <a:p>
            <a:pPr lvl="1" eaLnBrk="1" hangingPunct="1">
              <a:lnSpc>
                <a:spcPct val="80000"/>
              </a:lnSpc>
            </a:pPr>
            <a:endParaRPr lang="fr-FR" sz="2800" dirty="0"/>
          </a:p>
          <a:p>
            <a:pPr lvl="1" eaLnBrk="1" hangingPunct="1">
              <a:lnSpc>
                <a:spcPct val="80000"/>
              </a:lnSpc>
            </a:pPr>
            <a:r>
              <a:rPr lang="fr-FR" sz="2800" dirty="0"/>
              <a:t>Eviter la sélection de mutants résistants</a:t>
            </a:r>
          </a:p>
          <a:p>
            <a:pPr lvl="1" eaLnBrk="1" hangingPunct="1">
              <a:lnSpc>
                <a:spcPct val="80000"/>
              </a:lnSpc>
            </a:pPr>
            <a:endParaRPr lang="fr-FR" dirty="0"/>
          </a:p>
          <a:p>
            <a:pPr lvl="1" eaLnBrk="1" hangingPunct="1">
              <a:lnSpc>
                <a:spcPct val="80000"/>
              </a:lnSpc>
            </a:pPr>
            <a:r>
              <a:rPr lang="fr-FR" dirty="0"/>
              <a:t>Contourner un mécanisme de R naturel ou acquis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0505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FAMILLES D’ANTIBIOTIQUE ET MECANISMES D’ACTION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3" descr="cibla TAB bacterie.jpg"/>
          <p:cNvPicPr>
            <a:picLocks noChangeAspect="1"/>
          </p:cNvPicPr>
          <p:nvPr/>
        </p:nvPicPr>
        <p:blipFill rotWithShape="1">
          <a:blip r:embed="rId3"/>
          <a:srcRect l="1131" r="244"/>
          <a:stretch/>
        </p:blipFill>
        <p:spPr>
          <a:xfrm>
            <a:off x="152400" y="862592"/>
            <a:ext cx="8877300" cy="5970008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3D45CBC-30F5-4F4A-98B0-32CE0114616A}"/>
              </a:ext>
            </a:extLst>
          </p:cNvPr>
          <p:cNvSpPr/>
          <p:nvPr/>
        </p:nvSpPr>
        <p:spPr>
          <a:xfrm>
            <a:off x="548638" y="1398494"/>
            <a:ext cx="3022899" cy="11833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5387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600"/>
              <a:t>Association ou monothérapie 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1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fr-FR" sz="3200" dirty="0"/>
          </a:p>
          <a:p>
            <a:pPr eaLnBrk="1" hangingPunct="1">
              <a:lnSpc>
                <a:spcPct val="80000"/>
              </a:lnSpc>
            </a:pPr>
            <a:endParaRPr lang="fr-FR" sz="3200" dirty="0"/>
          </a:p>
          <a:p>
            <a:pPr eaLnBrk="1" hangingPunct="1">
              <a:lnSpc>
                <a:spcPct val="80000"/>
              </a:lnSpc>
            </a:pPr>
            <a:r>
              <a:rPr lang="fr-FR" sz="3200" dirty="0"/>
              <a:t>But des associations d’ATB :</a:t>
            </a:r>
          </a:p>
          <a:p>
            <a:pPr eaLnBrk="1" hangingPunct="1">
              <a:lnSpc>
                <a:spcPct val="80000"/>
              </a:lnSpc>
            </a:pPr>
            <a:endParaRPr lang="fr-FR" sz="3200" dirty="0"/>
          </a:p>
          <a:p>
            <a:pPr lvl="1" eaLnBrk="1" hangingPunct="1">
              <a:lnSpc>
                <a:spcPct val="80000"/>
              </a:lnSpc>
            </a:pPr>
            <a:r>
              <a:rPr lang="fr-FR" sz="2800" b="1" i="1" dirty="0">
                <a:solidFill>
                  <a:srgbClr val="002060"/>
                </a:solidFill>
              </a:rPr>
              <a:t>Sévérité</a:t>
            </a:r>
            <a:r>
              <a:rPr lang="fr-FR" sz="2800" dirty="0"/>
              <a:t> &gt; </a:t>
            </a:r>
            <a:r>
              <a:rPr lang="fr-FR" sz="2800" dirty="0" err="1"/>
              <a:t>Bactéricidie</a:t>
            </a:r>
            <a:r>
              <a:rPr lang="fr-FR" sz="2800" dirty="0"/>
              <a:t> accrue (synergie)</a:t>
            </a:r>
          </a:p>
          <a:p>
            <a:pPr lvl="1" eaLnBrk="1" hangingPunct="1">
              <a:lnSpc>
                <a:spcPct val="80000"/>
              </a:lnSpc>
            </a:pPr>
            <a:endParaRPr lang="fr-FR" sz="2800" dirty="0"/>
          </a:p>
          <a:p>
            <a:pPr lvl="1" eaLnBrk="1" hangingPunct="1"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</a:rPr>
              <a:t>Path</a:t>
            </a:r>
            <a:r>
              <a:rPr lang="fr-FR" sz="2800" b="1" i="1" dirty="0">
                <a:solidFill>
                  <a:srgbClr val="002060"/>
                </a:solidFill>
              </a:rPr>
              <a:t>. inconnu </a:t>
            </a:r>
            <a:r>
              <a:rPr lang="fr-FR" sz="2800" dirty="0"/>
              <a:t>&gt; Elargissement du spectre</a:t>
            </a:r>
          </a:p>
          <a:p>
            <a:pPr lvl="1" eaLnBrk="1" hangingPunct="1">
              <a:lnSpc>
                <a:spcPct val="80000"/>
              </a:lnSpc>
            </a:pPr>
            <a:endParaRPr lang="fr-FR" sz="2800" dirty="0"/>
          </a:p>
          <a:p>
            <a:pPr lvl="1" eaLnBrk="1" hangingPunct="1">
              <a:lnSpc>
                <a:spcPct val="80000"/>
              </a:lnSpc>
            </a:pPr>
            <a:r>
              <a:rPr lang="fr-FR" sz="2800" dirty="0"/>
              <a:t>Eviter la sélection de mutants résistants</a:t>
            </a:r>
          </a:p>
          <a:p>
            <a:pPr lvl="1" eaLnBrk="1" hangingPunct="1">
              <a:lnSpc>
                <a:spcPct val="80000"/>
              </a:lnSpc>
            </a:pPr>
            <a:endParaRPr lang="fr-FR" dirty="0"/>
          </a:p>
          <a:p>
            <a:pPr lvl="1" eaLnBrk="1" hangingPunct="1">
              <a:lnSpc>
                <a:spcPct val="80000"/>
              </a:lnSpc>
            </a:pPr>
            <a:r>
              <a:rPr lang="fr-FR" dirty="0"/>
              <a:t>Contourner un mécanisme de R naturel ou acquis</a:t>
            </a:r>
          </a:p>
          <a:p>
            <a:pPr lvl="2">
              <a:lnSpc>
                <a:spcPct val="80000"/>
              </a:lnSpc>
            </a:pPr>
            <a:r>
              <a:rPr lang="fr-FR" sz="2400" dirty="0" err="1"/>
              <a:t>Amox</a:t>
            </a:r>
            <a:r>
              <a:rPr lang="fr-FR" sz="2400" dirty="0"/>
              <a:t> + C3G sur entérocoques</a:t>
            </a:r>
          </a:p>
          <a:p>
            <a:pPr lvl="2">
              <a:lnSpc>
                <a:spcPct val="80000"/>
              </a:lnSpc>
            </a:pPr>
            <a:r>
              <a:rPr lang="fr-FR" dirty="0" err="1"/>
              <a:t>Dapto</a:t>
            </a:r>
            <a:r>
              <a:rPr lang="fr-FR" dirty="0"/>
              <a:t> + </a:t>
            </a:r>
            <a:r>
              <a:rPr lang="fr-FR" dirty="0" err="1"/>
              <a:t>Oxa</a:t>
            </a:r>
            <a:r>
              <a:rPr lang="fr-FR" dirty="0"/>
              <a:t> </a:t>
            </a:r>
            <a:r>
              <a:rPr lang="fr-FR"/>
              <a:t>sur les SARM GISA</a:t>
            </a:r>
            <a:endParaRPr lang="fr-FR" sz="2400" dirty="0"/>
          </a:p>
          <a:p>
            <a:pPr lvl="2">
              <a:lnSpc>
                <a:spcPct val="8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948245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3600"/>
              <a:t>Association ou monothérapie 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</a:pPr>
            <a:endParaRPr lang="fr-FR" sz="2800"/>
          </a:p>
          <a:p>
            <a:pPr eaLnBrk="1" hangingPunct="1">
              <a:lnSpc>
                <a:spcPct val="80000"/>
              </a:lnSpc>
            </a:pPr>
            <a:r>
              <a:rPr lang="fr-FR" sz="3200"/>
              <a:t>Indications majeures :</a:t>
            </a:r>
          </a:p>
          <a:p>
            <a:pPr eaLnBrk="1" hangingPunct="1">
              <a:lnSpc>
                <a:spcPct val="80000"/>
              </a:lnSpc>
            </a:pPr>
            <a:endParaRPr lang="fr-FR" sz="3200"/>
          </a:p>
          <a:p>
            <a:pPr lvl="1" eaLnBrk="1" hangingPunct="1">
              <a:lnSpc>
                <a:spcPct val="80000"/>
              </a:lnSpc>
            </a:pPr>
            <a:r>
              <a:rPr lang="fr-FR" sz="2800"/>
              <a:t>Selon la ou les bactéries suspectées</a:t>
            </a:r>
          </a:p>
          <a:p>
            <a:pPr lvl="1" eaLnBrk="1" hangingPunct="1">
              <a:lnSpc>
                <a:spcPct val="80000"/>
              </a:lnSpc>
            </a:pPr>
            <a:endParaRPr lang="fr-FR" sz="2800"/>
          </a:p>
          <a:p>
            <a:pPr lvl="1" eaLnBrk="1" hangingPunct="1">
              <a:lnSpc>
                <a:spcPct val="80000"/>
              </a:lnSpc>
            </a:pPr>
            <a:r>
              <a:rPr lang="fr-FR" sz="2800"/>
              <a:t>Selon le site de l’infection : endocardite, infection ostéoarticulaire, abdominopelvienne non documentée, respiratoire grave non documentée…</a:t>
            </a:r>
          </a:p>
          <a:p>
            <a:pPr lvl="1" eaLnBrk="1" hangingPunct="1">
              <a:lnSpc>
                <a:spcPct val="80000"/>
              </a:lnSpc>
            </a:pPr>
            <a:endParaRPr lang="fr-FR" sz="2800"/>
          </a:p>
          <a:p>
            <a:pPr lvl="1" eaLnBrk="1" hangingPunct="1">
              <a:lnSpc>
                <a:spcPct val="80000"/>
              </a:lnSpc>
            </a:pPr>
            <a:r>
              <a:rPr lang="fr-FR" sz="2800"/>
              <a:t>Selon le terrain : état critique, neutropénie, infection nosocomiale…</a:t>
            </a:r>
          </a:p>
        </p:txBody>
      </p:sp>
    </p:spTree>
    <p:extLst>
      <p:ext uri="{BB962C8B-B14F-4D97-AF65-F5344CB8AC3E}">
        <p14:creationId xmlns:p14="http://schemas.microsoft.com/office/powerpoint/2010/main" val="141960738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Choix des antibiotiques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/>
              <a:t>Connaître les pathogènes les plus probables selon le site d’infection, la porte d’entrée, le terrain, le contage</a:t>
            </a:r>
          </a:p>
          <a:p>
            <a:pPr eaLnBrk="1" hangingPunct="1">
              <a:lnSpc>
                <a:spcPct val="90000"/>
              </a:lnSpc>
            </a:pPr>
            <a:endParaRPr lang="fr-FR" sz="2800"/>
          </a:p>
          <a:p>
            <a:pPr eaLnBrk="1" hangingPunct="1">
              <a:lnSpc>
                <a:spcPct val="90000"/>
              </a:lnSpc>
            </a:pPr>
            <a:r>
              <a:rPr lang="fr-FR" sz="2800"/>
              <a:t>Tenir compte de la diffusion au site de l’infection</a:t>
            </a:r>
          </a:p>
          <a:p>
            <a:pPr eaLnBrk="1" hangingPunct="1">
              <a:lnSpc>
                <a:spcPct val="90000"/>
              </a:lnSpc>
            </a:pPr>
            <a:endParaRPr lang="fr-FR" sz="2800"/>
          </a:p>
          <a:p>
            <a:pPr eaLnBrk="1" hangingPunct="1">
              <a:lnSpc>
                <a:spcPct val="90000"/>
              </a:lnSpc>
            </a:pPr>
            <a:r>
              <a:rPr lang="fr-FR" sz="2800"/>
              <a:t>Tenir compte de la tolérance en fonction de la gravité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/>
              <a:t>Infection bénigne &gt;&gt; privilégier la tolérance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/>
              <a:t>Infection grave &gt;&gt; privilégier l’efficacité</a:t>
            </a:r>
          </a:p>
        </p:txBody>
      </p:sp>
    </p:spTree>
    <p:extLst>
      <p:ext uri="{BB962C8B-B14F-4D97-AF65-F5344CB8AC3E}">
        <p14:creationId xmlns:p14="http://schemas.microsoft.com/office/powerpoint/2010/main" val="24837398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pPr algn="ctr"/>
            <a:r>
              <a:rPr lang="fr-FR"/>
              <a:t>Balance bénéfice/risque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77205" y="1643050"/>
            <a:ext cx="2068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00B050"/>
                </a:solidFill>
                <a:latin typeface="Arial Black" pitchFamily="34" charset="0"/>
              </a:rPr>
              <a:t>MACROLIDES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6114" y="2714620"/>
            <a:ext cx="229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>
                <a:solidFill>
                  <a:srgbClr val="00B050"/>
                </a:solidFill>
                <a:latin typeface="Arial Black" pitchFamily="34" charset="0"/>
              </a:rPr>
              <a:t>β</a:t>
            </a:r>
            <a:r>
              <a:rPr lang="fr-FR" sz="2000" b="1">
                <a:solidFill>
                  <a:srgbClr val="00B050"/>
                </a:solidFill>
                <a:latin typeface="Arial Black" pitchFamily="34" charset="0"/>
              </a:rPr>
              <a:t>-LACTAMINES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6301" y="3786190"/>
            <a:ext cx="3272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8F9E00"/>
                </a:solidFill>
                <a:latin typeface="Arial Black" pitchFamily="34" charset="0"/>
              </a:rPr>
              <a:t>FLUOROQUINOLONES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3258" y="4857760"/>
            <a:ext cx="2558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FF3300"/>
                </a:solidFill>
                <a:latin typeface="Arial Black" pitchFamily="34" charset="0"/>
              </a:rPr>
              <a:t>GLYCOPEPTIDES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1712" y="5929330"/>
            <a:ext cx="200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C00000"/>
                </a:solidFill>
                <a:latin typeface="Arial Black" pitchFamily="34" charset="0"/>
              </a:rPr>
              <a:t>AMINOSIDES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4714876" y="785794"/>
            <a:ext cx="928694" cy="4714908"/>
          </a:xfrm>
          <a:prstGeom prst="downArrow">
            <a:avLst>
              <a:gd name="adj1" fmla="val 53716"/>
              <a:gd name="adj2" fmla="val 50000"/>
            </a:avLst>
          </a:prstGeom>
          <a:solidFill>
            <a:schemeClr val="accent2"/>
          </a:solidFill>
          <a:ln>
            <a:solidFill>
              <a:srgbClr val="C00000"/>
            </a:solidFill>
          </a:ln>
          <a:scene3d>
            <a:camera prst="perspectiveFront" fov="7200000">
              <a:rot lat="18599986" lon="0" rev="0"/>
            </a:camera>
            <a:lightRig rig="threePt" dir="t"/>
          </a:scene3d>
          <a:sp3d z="679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86248" y="4857760"/>
            <a:ext cx="18324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b="1"/>
              <a:t>TOXICITE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7057721" y="785794"/>
            <a:ext cx="928694" cy="4714908"/>
          </a:xfrm>
          <a:prstGeom prst="downArrow">
            <a:avLst>
              <a:gd name="adj1" fmla="val 53716"/>
              <a:gd name="adj2" fmla="val 50000"/>
            </a:avLst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perspectiveFront" fov="7200000">
              <a:rot lat="18599986" lon="0" rev="0"/>
            </a:camera>
            <a:lightRig rig="threePt" dir="t"/>
          </a:scene3d>
          <a:sp3d z="679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557655" y="4857760"/>
            <a:ext cx="1957587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b="1"/>
              <a:t>SEVERITE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69743" y="1643050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00B050"/>
                </a:solidFill>
                <a:latin typeface="Arial Black" pitchFamily="34" charset="0"/>
              </a:rPr>
              <a:t>-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38369" y="2714620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00B050"/>
                </a:solidFill>
                <a:latin typeface="Arial Black" pitchFamily="34" charset="0"/>
              </a:rPr>
              <a:t>+++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38366" y="3786190"/>
            <a:ext cx="694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8F9E00"/>
                </a:solidFill>
                <a:latin typeface="Arial Black" pitchFamily="34" charset="0"/>
              </a:rPr>
              <a:t>+++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8285" y="4857760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FF33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86116" y="5929330"/>
            <a:ext cx="864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>
                <a:solidFill>
                  <a:srgbClr val="C00000"/>
                </a:solidFill>
                <a:latin typeface="Arial Black" pitchFamily="34" charset="0"/>
              </a:rPr>
              <a:t>++++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09236" y="125945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/>
              <a:t>BACTERICIDIE</a:t>
            </a:r>
          </a:p>
        </p:txBody>
      </p:sp>
    </p:spTree>
    <p:extLst>
      <p:ext uri="{BB962C8B-B14F-4D97-AF65-F5344CB8AC3E}">
        <p14:creationId xmlns:p14="http://schemas.microsoft.com/office/powerpoint/2010/main" val="387429535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Diffusion tissulaire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800"/>
              <a:t>Certains tissus et organes ne sont pas propices à la diffusion des antibiotiques :</a:t>
            </a:r>
          </a:p>
          <a:p>
            <a:pPr lvl="1" eaLnBrk="1" hangingPunct="1"/>
            <a:r>
              <a:rPr lang="fr-FR" sz="2400"/>
              <a:t>LCR et cerveau</a:t>
            </a:r>
          </a:p>
          <a:p>
            <a:pPr lvl="1" eaLnBrk="1" hangingPunct="1"/>
            <a:r>
              <a:rPr lang="fr-FR" sz="2400"/>
              <a:t>Prostate</a:t>
            </a:r>
          </a:p>
          <a:p>
            <a:pPr lvl="1" eaLnBrk="1" hangingPunct="1"/>
            <a:r>
              <a:rPr lang="fr-FR" sz="2400"/>
              <a:t>Oeil</a:t>
            </a:r>
          </a:p>
          <a:p>
            <a:pPr lvl="1" eaLnBrk="1" hangingPunct="1"/>
            <a:r>
              <a:rPr lang="fr-FR" sz="2400"/>
              <a:t>Os</a:t>
            </a:r>
          </a:p>
          <a:p>
            <a:pPr lvl="1" eaLnBrk="1" hangingPunct="1"/>
            <a:r>
              <a:rPr lang="fr-FR" sz="2400"/>
              <a:t>Végétations dans l’EI</a:t>
            </a:r>
          </a:p>
          <a:p>
            <a:pPr eaLnBrk="1" hangingPunct="1"/>
            <a:r>
              <a:rPr lang="fr-FR" sz="2800"/>
              <a:t>Utiliser des ATB à bonne diffusion : C3G, FQ, rifampicine</a:t>
            </a:r>
          </a:p>
        </p:txBody>
      </p:sp>
    </p:spTree>
    <p:extLst>
      <p:ext uri="{BB962C8B-B14F-4D97-AF65-F5344CB8AC3E}">
        <p14:creationId xmlns:p14="http://schemas.microsoft.com/office/powerpoint/2010/main" val="34462828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Chez la femme enceinte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b="1">
                <a:solidFill>
                  <a:srgbClr val="339933"/>
                </a:solidFill>
              </a:rPr>
              <a:t>Non contre-indiqués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>
                <a:solidFill>
                  <a:srgbClr val="339933"/>
                </a:solidFill>
              </a:rPr>
              <a:t>Beta-lactamines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>
                <a:solidFill>
                  <a:srgbClr val="339933"/>
                </a:solidFill>
              </a:rPr>
              <a:t>Groupe MLS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b="1">
                <a:solidFill>
                  <a:srgbClr val="339933"/>
                </a:solidFill>
              </a:rPr>
              <a:t>Fosfomycine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Contre-indiqués au premier trimestre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/>
              <a:t>Rifampicine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/>
              <a:t>Métronidazole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Contre-indiqués sauf </a:t>
            </a:r>
            <a:r>
              <a:rPr lang="fr-FR" sz="2000" b="1"/>
              <a:t>indication majeure</a:t>
            </a:r>
            <a:r>
              <a:rPr lang="fr-FR" sz="200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b="1">
                <a:solidFill>
                  <a:srgbClr val="C00000"/>
                </a:solidFill>
              </a:rPr>
              <a:t>Glycopeptides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b="1">
                <a:solidFill>
                  <a:srgbClr val="C00000"/>
                </a:solidFill>
              </a:rPr>
              <a:t>Aminosides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b="1">
                <a:solidFill>
                  <a:srgbClr val="C00000"/>
                </a:solidFill>
              </a:rPr>
              <a:t>Cotrimoxazole</a:t>
            </a:r>
          </a:p>
          <a:p>
            <a:pPr eaLnBrk="1" hangingPunct="1">
              <a:lnSpc>
                <a:spcPct val="80000"/>
              </a:lnSpc>
            </a:pPr>
            <a:r>
              <a:rPr lang="fr-FR" sz="2000"/>
              <a:t>Contre-indiqués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800" b="1">
                <a:solidFill>
                  <a:srgbClr val="C00000"/>
                </a:solidFill>
              </a:rPr>
              <a:t>Tétracyclines, FQ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87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030971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385050" cy="1412875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/>
              <a:t>Faut-il faire un prélèvement bactériologique </a:t>
            </a:r>
            <a:r>
              <a:rPr lang="fr-FR" sz="3200" i="1"/>
              <a:t>avant</a:t>
            </a:r>
            <a:r>
              <a:rPr lang="fr-FR" sz="3200"/>
              <a:t> l’antibiothérapie 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 lvl="1" eaLnBrk="1" hangingPunct="1"/>
            <a:r>
              <a:rPr lang="fr-FR" sz="2400"/>
              <a:t>TOUJOURS dès lors que l’infection est sévère, ou que les bactéries impliquées peuvent être nombreuses ou de sensibilité inconstante &gt;&gt; méningite, endocardite…</a:t>
            </a:r>
          </a:p>
          <a:p>
            <a:pPr lvl="1" eaLnBrk="1" hangingPunct="1"/>
            <a:endParaRPr lang="fr-FR" sz="2400"/>
          </a:p>
          <a:p>
            <a:pPr lvl="1" eaLnBrk="1" hangingPunct="1"/>
            <a:r>
              <a:rPr lang="fr-FR" sz="2400"/>
              <a:t>SAUF lorsque le </a:t>
            </a:r>
            <a:r>
              <a:rPr lang="fr-FR" sz="2400" b="1">
                <a:solidFill>
                  <a:srgbClr val="C00000"/>
                </a:solidFill>
              </a:rPr>
              <a:t>diagnostic clinique </a:t>
            </a:r>
            <a:r>
              <a:rPr lang="fr-FR" sz="2400"/>
              <a:t>est facile &gt;&gt; scarlatine, impétigo, érysipèle, cystite simple…</a:t>
            </a:r>
          </a:p>
          <a:p>
            <a:pPr lvl="1" eaLnBrk="1" hangingPunct="1"/>
            <a:endParaRPr lang="fr-FR" sz="2400"/>
          </a:p>
          <a:p>
            <a:pPr lvl="1" eaLnBrk="1" hangingPunct="1"/>
            <a:r>
              <a:rPr lang="fr-FR" sz="2400"/>
              <a:t>SAUF lorsque </a:t>
            </a:r>
            <a:r>
              <a:rPr lang="fr-FR" sz="2400" b="1">
                <a:solidFill>
                  <a:srgbClr val="C00000"/>
                </a:solidFill>
              </a:rPr>
              <a:t>l’urgence est absolue </a:t>
            </a:r>
            <a:r>
              <a:rPr lang="fr-FR" sz="2400"/>
              <a:t>: purpura fébrile, méningite sans accès hospitalier &lt; 90 minutes</a:t>
            </a:r>
          </a:p>
        </p:txBody>
      </p:sp>
    </p:spTree>
    <p:extLst>
      <p:ext uri="{BB962C8B-B14F-4D97-AF65-F5344CB8AC3E}">
        <p14:creationId xmlns:p14="http://schemas.microsoft.com/office/powerpoint/2010/main" val="38493577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Voie IV ou PO 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800" dirty="0"/>
              <a:t>La voie IV est indiquée devant :</a:t>
            </a:r>
          </a:p>
          <a:p>
            <a:pPr lvl="1" eaLnBrk="1" hangingPunct="1"/>
            <a:r>
              <a:rPr lang="fr-FR" sz="2400" dirty="0"/>
              <a:t>Infection grave</a:t>
            </a:r>
          </a:p>
          <a:p>
            <a:pPr lvl="1" eaLnBrk="1" hangingPunct="1"/>
            <a:r>
              <a:rPr lang="fr-FR" sz="2400" dirty="0"/>
              <a:t>Antibiotique non disponible PO (aminoside, </a:t>
            </a:r>
            <a:r>
              <a:rPr lang="fr-FR" sz="2400" dirty="0" err="1"/>
              <a:t>glycopeptide</a:t>
            </a:r>
            <a:r>
              <a:rPr lang="fr-FR" sz="2400" dirty="0"/>
              <a:t>…) ou mauvaise biodisponibilité</a:t>
            </a:r>
          </a:p>
          <a:p>
            <a:pPr lvl="1" eaLnBrk="1" hangingPunct="1"/>
            <a:r>
              <a:rPr lang="fr-FR" sz="2400" dirty="0"/>
              <a:t>Troubles digestifs</a:t>
            </a:r>
          </a:p>
          <a:p>
            <a:pPr eaLnBrk="1" hangingPunct="1"/>
            <a:r>
              <a:rPr lang="fr-FR" sz="2800" dirty="0"/>
              <a:t>La voie PO est indiquée devant :</a:t>
            </a:r>
          </a:p>
          <a:p>
            <a:pPr lvl="1" eaLnBrk="1" hangingPunct="1"/>
            <a:r>
              <a:rPr lang="fr-FR" sz="2400" dirty="0"/>
              <a:t>Infection peu sévère</a:t>
            </a:r>
          </a:p>
          <a:p>
            <a:pPr lvl="1" eaLnBrk="1" hangingPunct="1"/>
            <a:r>
              <a:rPr lang="fr-FR" sz="2400" dirty="0"/>
              <a:t>Bonne biodisponibilité de l’ATB (FQ +++)</a:t>
            </a:r>
          </a:p>
          <a:p>
            <a:pPr lvl="1" eaLnBrk="1" hangingPunct="1"/>
            <a:r>
              <a:rPr lang="fr-FR" sz="2400" dirty="0"/>
              <a:t>Bactérie très sensible à l’ATB</a:t>
            </a:r>
          </a:p>
        </p:txBody>
      </p:sp>
    </p:spTree>
    <p:extLst>
      <p:ext uri="{BB962C8B-B14F-4D97-AF65-F5344CB8AC3E}">
        <p14:creationId xmlns:p14="http://schemas.microsoft.com/office/powerpoint/2010/main" val="61387656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Place de la chirurgie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fr-FR" sz="2800" dirty="0"/>
              <a:t>Tout foyer infectieux fermé est à risque d’échec : taille de l’inoculum, mauvaise diffusion de l’antibiotique</a:t>
            </a:r>
          </a:p>
          <a:p>
            <a:pPr eaLnBrk="1" hangingPunct="1"/>
            <a:endParaRPr lang="fr-FR" sz="2800" dirty="0"/>
          </a:p>
          <a:p>
            <a:pPr lvl="1" eaLnBrk="1" hangingPunct="1"/>
            <a:r>
              <a:rPr lang="fr-FR" sz="2400" dirty="0"/>
              <a:t>&gt;&gt; toute </a:t>
            </a:r>
            <a:r>
              <a:rPr lang="fr-FR" sz="2400" b="1" dirty="0">
                <a:solidFill>
                  <a:srgbClr val="C00000"/>
                </a:solidFill>
              </a:rPr>
              <a:t>collection</a:t>
            </a:r>
            <a:r>
              <a:rPr lang="fr-FR" sz="2400" dirty="0"/>
              <a:t> doit faire envisager son </a:t>
            </a:r>
            <a:r>
              <a:rPr lang="fr-FR" sz="2400" b="1" dirty="0">
                <a:solidFill>
                  <a:srgbClr val="C00000"/>
                </a:solidFill>
              </a:rPr>
              <a:t>évacuation</a:t>
            </a:r>
            <a:r>
              <a:rPr lang="fr-FR" sz="2400" dirty="0"/>
              <a:t> chirurgicale</a:t>
            </a:r>
          </a:p>
          <a:p>
            <a:pPr lvl="1" eaLnBrk="1" hangingPunct="1"/>
            <a:endParaRPr lang="fr-FR" sz="2400" dirty="0"/>
          </a:p>
          <a:p>
            <a:pPr lvl="1" eaLnBrk="1" hangingPunct="1"/>
            <a:r>
              <a:rPr lang="fr-FR" sz="2400" dirty="0"/>
              <a:t>&gt;&gt; toute infection </a:t>
            </a:r>
            <a:r>
              <a:rPr lang="fr-FR" sz="2400" dirty="0" err="1"/>
              <a:t>canalaire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C00000"/>
                </a:solidFill>
              </a:rPr>
              <a:t>obstructive</a:t>
            </a:r>
            <a:r>
              <a:rPr lang="fr-FR" sz="2400" dirty="0"/>
              <a:t> doit faire envisager la </a:t>
            </a:r>
            <a:r>
              <a:rPr lang="fr-FR" sz="2400" b="1" dirty="0">
                <a:solidFill>
                  <a:srgbClr val="C00000"/>
                </a:solidFill>
              </a:rPr>
              <a:t>levée</a:t>
            </a:r>
            <a:r>
              <a:rPr lang="fr-FR" sz="2400" dirty="0"/>
              <a:t> de l’obstacle</a:t>
            </a:r>
          </a:p>
          <a:p>
            <a:pPr lvl="1" eaLnBrk="1" hangingPunct="1"/>
            <a:endParaRPr lang="fr-FR" sz="2400" dirty="0"/>
          </a:p>
          <a:p>
            <a:pPr lvl="1" eaLnBrk="1" hangingPunct="1"/>
            <a:r>
              <a:rPr lang="fr-FR" sz="2400" dirty="0"/>
              <a:t>&gt;&gt; toute infection sur </a:t>
            </a:r>
            <a:r>
              <a:rPr lang="fr-FR" sz="2400" b="1" dirty="0">
                <a:solidFill>
                  <a:srgbClr val="C00000"/>
                </a:solidFill>
              </a:rPr>
              <a:t>matériel</a:t>
            </a:r>
            <a:r>
              <a:rPr lang="fr-FR" sz="2400" dirty="0"/>
              <a:t> implanté doit faire envisager le </a:t>
            </a:r>
            <a:r>
              <a:rPr lang="fr-FR" sz="2400" b="1" dirty="0">
                <a:solidFill>
                  <a:srgbClr val="C00000"/>
                </a:solidFill>
              </a:rPr>
              <a:t>retrait</a:t>
            </a:r>
            <a:r>
              <a:rPr lang="fr-FR" sz="2400" dirty="0"/>
              <a:t> du matériel</a:t>
            </a:r>
          </a:p>
        </p:txBody>
      </p:sp>
    </p:spTree>
    <p:extLst>
      <p:ext uri="{BB962C8B-B14F-4D97-AF65-F5344CB8AC3E}">
        <p14:creationId xmlns:p14="http://schemas.microsoft.com/office/powerpoint/2010/main" val="423558348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59831" y="1073488"/>
            <a:ext cx="3425635" cy="792088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questions ?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679700" y="4720525"/>
            <a:ext cx="363220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>
                <a:solidFill>
                  <a:schemeClr val="accent6"/>
                </a:solidFill>
              </a:rPr>
              <a:t>UE 18 Agents infectieux</a:t>
            </a:r>
          </a:p>
          <a:p>
            <a:pPr marL="0" indent="0" algn="ctr">
              <a:buNone/>
            </a:pPr>
            <a:br>
              <a:rPr lang="fr-FR" sz="2400" b="1" dirty="0">
                <a:solidFill>
                  <a:schemeClr val="accent6"/>
                </a:solidFill>
              </a:rPr>
            </a:br>
            <a:endParaRPr lang="fr-FR" sz="20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0854" y="2068940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Dr Coralie BOUCHIAT</a:t>
            </a:r>
          </a:p>
          <a:p>
            <a:pPr algn="ctr"/>
            <a:r>
              <a:rPr lang="fr-FR" sz="3200" dirty="0">
                <a:hlinkClick r:id="rId2"/>
              </a:rPr>
              <a:t>coralie.bouchiat@chu-lyon.fr</a:t>
            </a:r>
            <a:endParaRPr lang="fr-FR" sz="3200" dirty="0"/>
          </a:p>
          <a:p>
            <a:pPr algn="ctr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04157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INHIBITION DE LA SYNTHESE DE LA PAROI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81944" y="1726084"/>
            <a:ext cx="4136156" cy="28459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sz="2800" dirty="0"/>
              <a:t>Bêta-</a:t>
            </a:r>
            <a:r>
              <a:rPr lang="fr-FR" sz="2800" dirty="0" err="1"/>
              <a:t>lactamines</a:t>
            </a:r>
            <a:endParaRPr lang="fr-FR" sz="2800" dirty="0"/>
          </a:p>
          <a:p>
            <a:pPr>
              <a:buClr>
                <a:srgbClr val="25A79B"/>
              </a:buClr>
            </a:pP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 err="1"/>
              <a:t>Glycopeptides</a:t>
            </a:r>
            <a:endParaRPr lang="fr-FR" sz="2800" dirty="0"/>
          </a:p>
          <a:p>
            <a:pPr marL="0" indent="0">
              <a:buClr>
                <a:srgbClr val="25A79B"/>
              </a:buClr>
              <a:buNone/>
            </a:pP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 err="1"/>
              <a:t>Fosfomycine</a:t>
            </a:r>
            <a:endParaRPr lang="fr-FR" sz="2800" dirty="0"/>
          </a:p>
          <a:p>
            <a:pPr marL="0" indent="0">
              <a:buClr>
                <a:srgbClr val="25A79B"/>
              </a:buClr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3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 DE LA PAROI BACTERIENNE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6681B2F-90F3-4686-A3C4-1AE51FF208B8}"/>
              </a:ext>
            </a:extLst>
          </p:cNvPr>
          <p:cNvSpPr txBox="1"/>
          <p:nvPr/>
        </p:nvSpPr>
        <p:spPr>
          <a:xfrm>
            <a:off x="6077451" y="4948967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GRAM NEGATIFS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87DAC15-4073-4409-9B26-07D5DF2C9045}"/>
              </a:ext>
            </a:extLst>
          </p:cNvPr>
          <p:cNvSpPr txBox="1"/>
          <p:nvPr/>
        </p:nvSpPr>
        <p:spPr>
          <a:xfrm>
            <a:off x="566744" y="4941870"/>
            <a:ext cx="186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4"/>
                </a:solidFill>
              </a:rPr>
              <a:t>GRAM POSITIFS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06981F-7CE1-479C-8E3F-80D0D628B546}"/>
              </a:ext>
            </a:extLst>
          </p:cNvPr>
          <p:cNvSpPr/>
          <p:nvPr/>
        </p:nvSpPr>
        <p:spPr>
          <a:xfrm>
            <a:off x="3693046" y="4145980"/>
            <a:ext cx="1063598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Membrane plasmique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201C548-89CA-D55D-F268-E1D72A5BF213}"/>
              </a:ext>
            </a:extLst>
          </p:cNvPr>
          <p:cNvGrpSpPr/>
          <p:nvPr/>
        </p:nvGrpSpPr>
        <p:grpSpPr>
          <a:xfrm>
            <a:off x="3584106" y="3261822"/>
            <a:ext cx="1284614" cy="538669"/>
            <a:chOff x="3739418" y="2897474"/>
            <a:chExt cx="1284614" cy="5386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406A1F-E6D0-4B7F-9058-3DF70B00F855}"/>
                </a:ext>
              </a:extLst>
            </p:cNvPr>
            <p:cNvSpPr/>
            <p:nvPr/>
          </p:nvSpPr>
          <p:spPr>
            <a:xfrm>
              <a:off x="3739418" y="2915443"/>
              <a:ext cx="1284614" cy="520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B742D93-C5C4-FD98-AF3A-3DF554514C95}"/>
                </a:ext>
              </a:extLst>
            </p:cNvPr>
            <p:cNvSpPr txBox="1"/>
            <p:nvPr/>
          </p:nvSpPr>
          <p:spPr>
            <a:xfrm>
              <a:off x="3739418" y="2897474"/>
              <a:ext cx="1284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Espace   périplasmique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4B3C4F7-AC51-F1E9-EF8C-DE2DEB3C277E}"/>
              </a:ext>
            </a:extLst>
          </p:cNvPr>
          <p:cNvGrpSpPr/>
          <p:nvPr/>
        </p:nvGrpSpPr>
        <p:grpSpPr>
          <a:xfrm>
            <a:off x="3595649" y="2443760"/>
            <a:ext cx="1300228" cy="520700"/>
            <a:chOff x="3543205" y="2078334"/>
            <a:chExt cx="1300228" cy="520700"/>
          </a:xfrm>
        </p:grpSpPr>
        <p:sp>
          <p:nvSpPr>
            <p:cNvPr id="13" name="Rectangle 12"/>
            <p:cNvSpPr/>
            <p:nvPr/>
          </p:nvSpPr>
          <p:spPr>
            <a:xfrm>
              <a:off x="3558819" y="2078334"/>
              <a:ext cx="1284614" cy="520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EC7928A-0110-1258-5338-CC6796CA8ABF}"/>
                </a:ext>
              </a:extLst>
            </p:cNvPr>
            <p:cNvSpPr txBox="1"/>
            <p:nvPr/>
          </p:nvSpPr>
          <p:spPr>
            <a:xfrm>
              <a:off x="3543205" y="2203609"/>
              <a:ext cx="1300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Peptidoglycane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5A13F1C-A657-C0F1-A9C1-528AABFCE1DA}"/>
              </a:ext>
            </a:extLst>
          </p:cNvPr>
          <p:cNvGrpSpPr/>
          <p:nvPr/>
        </p:nvGrpSpPr>
        <p:grpSpPr>
          <a:xfrm>
            <a:off x="3576252" y="1487683"/>
            <a:ext cx="1284614" cy="542437"/>
            <a:chOff x="3558819" y="1153122"/>
            <a:chExt cx="1284614" cy="542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E91A88-8C02-A9A5-888F-AC79C587DECD}"/>
                </a:ext>
              </a:extLst>
            </p:cNvPr>
            <p:cNvSpPr/>
            <p:nvPr/>
          </p:nvSpPr>
          <p:spPr>
            <a:xfrm>
              <a:off x="3558819" y="1153122"/>
              <a:ext cx="1284614" cy="520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D4DA1A6-77B2-C0CD-423B-8DF922ADC122}"/>
                </a:ext>
              </a:extLst>
            </p:cNvPr>
            <p:cNvSpPr txBox="1"/>
            <p:nvPr/>
          </p:nvSpPr>
          <p:spPr>
            <a:xfrm>
              <a:off x="3675613" y="1172339"/>
              <a:ext cx="1035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Membrane </a:t>
              </a:r>
            </a:p>
            <a:p>
              <a:pPr algn="ctr"/>
              <a:r>
                <a:rPr lang="fr-FR" sz="1400" dirty="0"/>
                <a:t>externe</a:t>
              </a:r>
            </a:p>
          </p:txBody>
        </p:sp>
      </p:grp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8C3DE4C-7556-BDD1-2DD3-40E7A148729D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216781" y="2704110"/>
            <a:ext cx="378868" cy="188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F912EA0-2B96-837B-0E5F-44EE7782B63D}"/>
              </a:ext>
            </a:extLst>
          </p:cNvPr>
          <p:cNvGrpSpPr/>
          <p:nvPr/>
        </p:nvGrpSpPr>
        <p:grpSpPr>
          <a:xfrm>
            <a:off x="56152" y="1954295"/>
            <a:ext cx="3299525" cy="2783750"/>
            <a:chOff x="56152" y="1954295"/>
            <a:chExt cx="3299525" cy="2783750"/>
          </a:xfrm>
        </p:grpSpPr>
        <p:pic>
          <p:nvPicPr>
            <p:cNvPr id="3" name="Picture 2" descr="Sirtin » Pourquoi le savon n'entraîne pas de résistance chez les bactéries  ? Sirtin">
              <a:extLst>
                <a:ext uri="{FF2B5EF4-FFF2-40B4-BE49-F238E27FC236}">
                  <a16:creationId xmlns:a16="http://schemas.microsoft.com/office/drawing/2014/main" id="{50CA15D1-508B-BEBB-3E09-23D144A829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6" r="27161"/>
            <a:stretch/>
          </p:blipFill>
          <p:spPr bwMode="auto">
            <a:xfrm>
              <a:off x="56152" y="1954295"/>
              <a:ext cx="3148339" cy="278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5367E4-7B74-4EB7-BCEF-4F0086EB549E}"/>
                </a:ext>
              </a:extLst>
            </p:cNvPr>
            <p:cNvSpPr/>
            <p:nvPr/>
          </p:nvSpPr>
          <p:spPr>
            <a:xfrm>
              <a:off x="2880358" y="3913349"/>
              <a:ext cx="475319" cy="133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E36CA9E-21F1-64B9-568A-1821E1A4836C}"/>
              </a:ext>
            </a:extLst>
          </p:cNvPr>
          <p:cNvCxnSpPr>
            <a:cxnSpLocks/>
          </p:cNvCxnSpPr>
          <p:nvPr/>
        </p:nvCxnSpPr>
        <p:spPr>
          <a:xfrm flipH="1" flipV="1">
            <a:off x="2998768" y="3850919"/>
            <a:ext cx="689649" cy="55541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931CE764-6FBC-0D6D-48D3-DBB0531518AD}"/>
              </a:ext>
            </a:extLst>
          </p:cNvPr>
          <p:cNvGrpSpPr/>
          <p:nvPr/>
        </p:nvGrpSpPr>
        <p:grpSpPr>
          <a:xfrm>
            <a:off x="5578940" y="1488072"/>
            <a:ext cx="3192804" cy="3411049"/>
            <a:chOff x="5578940" y="1488072"/>
            <a:chExt cx="3192804" cy="3411049"/>
          </a:xfrm>
        </p:grpSpPr>
        <p:pic>
          <p:nvPicPr>
            <p:cNvPr id="1026" name="Picture 2" descr="Sirtin » Pourquoi le savon n'entraîne pas de résistance chez les bactéries  ? Sirtin">
              <a:extLst>
                <a:ext uri="{FF2B5EF4-FFF2-40B4-BE49-F238E27FC236}">
                  <a16:creationId xmlns:a16="http://schemas.microsoft.com/office/drawing/2014/main" id="{62B3FCC8-1E00-F757-FB2C-FA2A9DB50E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6039" r="29193" b="43161"/>
            <a:stretch/>
          </p:blipFill>
          <p:spPr bwMode="auto">
            <a:xfrm>
              <a:off x="5792056" y="1488072"/>
              <a:ext cx="2979688" cy="3411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6BF429-24CC-C7FD-9F35-8A960F9F7182}"/>
                </a:ext>
              </a:extLst>
            </p:cNvPr>
            <p:cNvSpPr/>
            <p:nvPr/>
          </p:nvSpPr>
          <p:spPr>
            <a:xfrm>
              <a:off x="5578940" y="4384649"/>
              <a:ext cx="820080" cy="203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EFBABF7-5F3E-8E07-ACFA-2E45955BB89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756644" y="3996453"/>
            <a:ext cx="1035412" cy="40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B4049AB-1776-29CA-99B3-E392D6C32344}"/>
              </a:ext>
            </a:extLst>
          </p:cNvPr>
          <p:cNvCxnSpPr>
            <a:cxnSpLocks/>
          </p:cNvCxnSpPr>
          <p:nvPr/>
        </p:nvCxnSpPr>
        <p:spPr>
          <a:xfrm>
            <a:off x="4882609" y="3484976"/>
            <a:ext cx="909447" cy="956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0D89FA4-846B-9131-038D-0B3CDCB2FF7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895877" y="2722924"/>
            <a:ext cx="907765" cy="64025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AE8C398-5567-C5BA-17FD-755D1C8962F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152828" y="3050411"/>
            <a:ext cx="431278" cy="4730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9906D5CD-52D2-346B-E003-5E9264B1D10B}"/>
              </a:ext>
            </a:extLst>
          </p:cNvPr>
          <p:cNvCxnSpPr>
            <a:cxnSpLocks/>
          </p:cNvCxnSpPr>
          <p:nvPr/>
        </p:nvCxnSpPr>
        <p:spPr>
          <a:xfrm>
            <a:off x="4900122" y="1699948"/>
            <a:ext cx="856923" cy="95416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93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 DE LA PAROI BACTERIENNE : PEPTIDOGLYCANE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uppression of Peptidoglycan Remodeling - microbewiki">
            <a:extLst>
              <a:ext uri="{FF2B5EF4-FFF2-40B4-BE49-F238E27FC236}">
                <a16:creationId xmlns:a16="http://schemas.microsoft.com/office/drawing/2014/main" id="{EB497F72-77F4-AD8D-FD92-F6763CE7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0" y="3695700"/>
            <a:ext cx="63500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texte, capture d’écran, rose, violette&#10;&#10;Description générée automatiquement">
            <a:extLst>
              <a:ext uri="{FF2B5EF4-FFF2-40B4-BE49-F238E27FC236}">
                <a16:creationId xmlns:a16="http://schemas.microsoft.com/office/drawing/2014/main" id="{C20DC7E9-4965-FA75-4228-ABA5B354E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6" y="1039058"/>
            <a:ext cx="3694548" cy="2473246"/>
          </a:xfrm>
          <a:prstGeom prst="rect">
            <a:avLst/>
          </a:prstGeom>
        </p:spPr>
      </p:pic>
      <p:pic>
        <p:nvPicPr>
          <p:cNvPr id="7" name="Picture 4" descr="Représentation de la paroi d'une bactérie à coloration Gram positive... |  Download Scientific Diagram">
            <a:extLst>
              <a:ext uri="{FF2B5EF4-FFF2-40B4-BE49-F238E27FC236}">
                <a16:creationId xmlns:a16="http://schemas.microsoft.com/office/drawing/2014/main" id="{676C91D9-5085-B603-EF0A-235FE4FE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760" y="959520"/>
            <a:ext cx="4038600" cy="348329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2484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 DE LA PAROI BACTERIENNE : PEPTIDOGLYCANE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9576" r="32429" b="38889"/>
          <a:stretch/>
        </p:blipFill>
        <p:spPr>
          <a:xfrm>
            <a:off x="924368" y="1562100"/>
            <a:ext cx="2538164" cy="4191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67395" t="3" b="79072"/>
          <a:stretch/>
        </p:blipFill>
        <p:spPr>
          <a:xfrm>
            <a:off x="3462532" y="1562100"/>
            <a:ext cx="1426968" cy="1435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l="66701" t="45926" r="12696" b="38889"/>
          <a:stretch/>
        </p:blipFill>
        <p:spPr>
          <a:xfrm>
            <a:off x="3437132" y="4711700"/>
            <a:ext cx="901700" cy="1041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70183" t="20925" b="54631"/>
          <a:stretch/>
        </p:blipFill>
        <p:spPr>
          <a:xfrm>
            <a:off x="4152694" y="3146877"/>
            <a:ext cx="1304952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ZoneTexte 2"/>
          <p:cNvSpPr txBox="1"/>
          <p:nvPr/>
        </p:nvSpPr>
        <p:spPr>
          <a:xfrm>
            <a:off x="0" y="1995388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peptidoglycane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1098616"/>
            <a:ext cx="435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u="sng" dirty="0"/>
              <a:t>Synthèse du peptidoglycane</a:t>
            </a:r>
          </a:p>
          <a:p>
            <a:pPr algn="just"/>
            <a:r>
              <a:rPr lang="fr-FR" sz="2000" dirty="0"/>
              <a:t>Action des transpeptidases (PLP = PBP) </a:t>
            </a:r>
            <a:r>
              <a:rPr lang="fr-FR" sz="2000" dirty="0">
                <a:sym typeface="Wingdings"/>
              </a:rPr>
              <a:t> </a:t>
            </a:r>
            <a:r>
              <a:rPr lang="fr-FR" sz="2000" dirty="0"/>
              <a:t>ponts peptidiques </a:t>
            </a:r>
            <a:r>
              <a:rPr lang="fr-FR" sz="2000" dirty="0">
                <a:sym typeface="Wingdings"/>
              </a:rPr>
              <a:t> formation d’une structure réticulée </a:t>
            </a:r>
            <a:endParaRPr lang="fr-FR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86529-CCD7-4950-A36D-488ED6FEEE6C}"/>
              </a:ext>
            </a:extLst>
          </p:cNvPr>
          <p:cNvSpPr/>
          <p:nvPr/>
        </p:nvSpPr>
        <p:spPr>
          <a:xfrm>
            <a:off x="6553604" y="2692416"/>
            <a:ext cx="2061975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u="sng" dirty="0"/>
              <a:t>PLP :</a:t>
            </a:r>
          </a:p>
          <a:p>
            <a:pPr algn="ctr"/>
            <a:r>
              <a:rPr lang="fr-FR" dirty="0"/>
              <a:t>Protéines de Liaison</a:t>
            </a:r>
          </a:p>
          <a:p>
            <a:pPr algn="ctr"/>
            <a:r>
              <a:rPr lang="fr-FR" dirty="0"/>
              <a:t>aux Pénicillines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=</a:t>
            </a:r>
          </a:p>
          <a:p>
            <a:pPr algn="ctr"/>
            <a:endParaRPr lang="fr-FR" dirty="0"/>
          </a:p>
          <a:p>
            <a:pPr algn="ctr"/>
            <a:r>
              <a:rPr lang="fr-FR" b="1" u="sng" dirty="0"/>
              <a:t>PBP:</a:t>
            </a:r>
          </a:p>
          <a:p>
            <a:pPr algn="ctr"/>
            <a:r>
              <a:rPr lang="fr-FR" dirty="0" err="1"/>
              <a:t>Penicillin</a:t>
            </a:r>
            <a:r>
              <a:rPr lang="fr-FR" dirty="0"/>
              <a:t> Binding</a:t>
            </a:r>
          </a:p>
          <a:p>
            <a:pPr algn="ctr"/>
            <a:r>
              <a:rPr lang="fr-FR" dirty="0" err="1"/>
              <a:t>Proteins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900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DE LA PAROI:</a:t>
            </a:r>
            <a:b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Les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Bêta-lactamines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775200" y="2145184"/>
            <a:ext cx="4470400" cy="325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8F9D"/>
              </a:buClr>
            </a:pPr>
            <a:r>
              <a:rPr lang="fr-FR" sz="2400" dirty="0"/>
              <a:t>Analogie structurale avec le substrat naturel des PLP</a:t>
            </a:r>
          </a:p>
          <a:p>
            <a:pPr>
              <a:buClr>
                <a:srgbClr val="078F9D"/>
              </a:buClr>
            </a:pPr>
            <a:r>
              <a:rPr lang="fr-FR" sz="2400" dirty="0"/>
              <a:t>Liaison covalente aux PLP</a:t>
            </a:r>
          </a:p>
          <a:p>
            <a:pPr marL="0" indent="0">
              <a:buClr>
                <a:srgbClr val="078F9D"/>
              </a:buClr>
              <a:buNone/>
            </a:pPr>
            <a:r>
              <a:rPr lang="fr-FR" sz="2400" dirty="0">
                <a:sym typeface="Wingdings"/>
              </a:rPr>
              <a:t>		 </a:t>
            </a:r>
            <a:r>
              <a:rPr lang="fr-FR" sz="2400" b="1" dirty="0">
                <a:sym typeface="Wingdings"/>
              </a:rPr>
              <a:t>Substrat-suicide</a:t>
            </a:r>
            <a:endParaRPr lang="fr-FR" sz="2400" dirty="0"/>
          </a:p>
          <a:p>
            <a:pPr>
              <a:buClr>
                <a:srgbClr val="078F9D"/>
              </a:buClr>
            </a:pPr>
            <a:r>
              <a:rPr lang="fr-FR" sz="2400" dirty="0"/>
              <a:t>Inhibition de la synthèse du PG</a:t>
            </a:r>
          </a:p>
          <a:p>
            <a:pPr>
              <a:buClr>
                <a:srgbClr val="078F9D"/>
              </a:buClr>
            </a:pPr>
            <a:r>
              <a:rPr lang="fr-FR" sz="2400" dirty="0"/>
              <a:t>PG endommagé</a:t>
            </a:r>
          </a:p>
          <a:p>
            <a:pPr>
              <a:buClr>
                <a:srgbClr val="078F9D"/>
              </a:buClr>
            </a:pPr>
            <a:r>
              <a:rPr lang="fr-FR" sz="2400" dirty="0"/>
              <a:t>Lyse bactérienne secondaire</a:t>
            </a:r>
          </a:p>
          <a:p>
            <a:pPr marL="0" indent="0">
              <a:buClr>
                <a:srgbClr val="078F9D"/>
              </a:buClr>
              <a:buNone/>
            </a:pPr>
            <a:endParaRPr lang="fr-FR" sz="2400" dirty="0"/>
          </a:p>
          <a:p>
            <a:pPr marL="0" indent="0">
              <a:buClr>
                <a:srgbClr val="078F9D"/>
              </a:buClr>
              <a:buNone/>
            </a:pPr>
            <a:r>
              <a:rPr lang="fr-FR" sz="2400" dirty="0">
                <a:sym typeface="Wingdings"/>
              </a:rPr>
              <a:t>      Activité </a:t>
            </a:r>
            <a:r>
              <a:rPr lang="fr-FR" sz="2400" b="1" dirty="0">
                <a:sym typeface="Wingdings"/>
              </a:rPr>
              <a:t>bactéricide</a:t>
            </a:r>
          </a:p>
          <a:p>
            <a:pPr marL="0" indent="0" algn="ctr">
              <a:buClr>
                <a:srgbClr val="078F9D"/>
              </a:buClr>
              <a:buNone/>
            </a:pPr>
            <a:r>
              <a:rPr lang="fr-FR" sz="2400" b="1" dirty="0">
                <a:sym typeface="Wingdings" pitchFamily="2" charset="2"/>
              </a:rPr>
              <a:t></a:t>
            </a:r>
            <a:r>
              <a:rPr lang="fr-FR" sz="2400" dirty="0">
                <a:sym typeface="Wingdings"/>
              </a:rPr>
              <a:t>Action </a:t>
            </a:r>
            <a:r>
              <a:rPr lang="fr-FR" sz="2400" b="1" dirty="0">
                <a:sym typeface="Wingdings"/>
              </a:rPr>
              <a:t>temps-dépendante</a:t>
            </a:r>
            <a:endParaRPr lang="fr-FR" sz="2400" b="1" dirty="0"/>
          </a:p>
          <a:p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6500" y="2832100"/>
            <a:ext cx="571500" cy="44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95300" y="3276600"/>
            <a:ext cx="571500" cy="44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/>
          <a:srcRect l="9463" t="59259"/>
          <a:stretch/>
        </p:blipFill>
        <p:spPr>
          <a:xfrm>
            <a:off x="395536" y="2145184"/>
            <a:ext cx="3962400" cy="279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/>
          <a:srcRect l="71458" t="11719" b="80185"/>
          <a:stretch/>
        </p:blipFill>
        <p:spPr>
          <a:xfrm>
            <a:off x="3456684" y="3302000"/>
            <a:ext cx="1249168" cy="555232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0" y="1995388"/>
            <a:ext cx="130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Peptidoglycane (PG)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393950" y="1723525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Pénicilline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3456684" y="1877414"/>
            <a:ext cx="340616" cy="2677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775200" y="1587500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/>
              <a:t>Bêta-lactamines</a:t>
            </a:r>
            <a:r>
              <a:rPr lang="fr-FR" sz="2400" u="sng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4652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DE LA PAROI:</a:t>
            </a:r>
            <a:b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Les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Bêta-lactamines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459905" y="1953544"/>
            <a:ext cx="5524357" cy="2803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8F9D"/>
              </a:buClr>
            </a:pPr>
            <a:r>
              <a:rPr lang="fr-FR" sz="2400" b="1" u="sng" dirty="0"/>
              <a:t>Pénicillines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Pénicilline G (</a:t>
            </a:r>
            <a:r>
              <a:rPr lang="fr-FR" sz="2000" dirty="0" err="1"/>
              <a:t>Extencilline</a:t>
            </a:r>
            <a:r>
              <a:rPr lang="fr-FR" sz="2000" dirty="0"/>
              <a:t>®)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Pénicilline A (amoxicilline, ampicilline)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Pénicilline M (oxacilline, </a:t>
            </a:r>
            <a:r>
              <a:rPr lang="fr-FR" sz="2000" dirty="0" err="1"/>
              <a:t>cloxacilline</a:t>
            </a:r>
            <a:r>
              <a:rPr lang="fr-FR" sz="2000" dirty="0"/>
              <a:t>)</a:t>
            </a:r>
          </a:p>
          <a:p>
            <a:pPr lvl="1">
              <a:buClr>
                <a:srgbClr val="078F9D"/>
              </a:buClr>
            </a:pPr>
            <a:r>
              <a:rPr lang="fr-FR" sz="2000" dirty="0" err="1"/>
              <a:t>Carboxypénicilline</a:t>
            </a:r>
            <a:r>
              <a:rPr lang="fr-FR" sz="2000" dirty="0"/>
              <a:t> (</a:t>
            </a:r>
            <a:r>
              <a:rPr lang="fr-FR" sz="2000" dirty="0" err="1"/>
              <a:t>ticarcilline</a:t>
            </a:r>
            <a:r>
              <a:rPr lang="fr-FR" sz="2000" dirty="0"/>
              <a:t>, </a:t>
            </a:r>
            <a:r>
              <a:rPr lang="fr-FR" sz="2000" dirty="0" err="1"/>
              <a:t>témocilline</a:t>
            </a:r>
            <a:r>
              <a:rPr lang="fr-FR" sz="2000" dirty="0"/>
              <a:t>)</a:t>
            </a:r>
          </a:p>
          <a:p>
            <a:pPr lvl="1">
              <a:buClr>
                <a:srgbClr val="078F9D"/>
              </a:buClr>
            </a:pPr>
            <a:r>
              <a:rPr lang="fr-FR" sz="2000" dirty="0" err="1"/>
              <a:t>Uréidopénicilline</a:t>
            </a:r>
            <a:r>
              <a:rPr lang="fr-FR" sz="2000" dirty="0"/>
              <a:t> (</a:t>
            </a:r>
            <a:r>
              <a:rPr lang="fr-FR" sz="2000" dirty="0" err="1"/>
              <a:t>pipéracilline</a:t>
            </a:r>
            <a:r>
              <a:rPr lang="fr-FR" sz="2000" dirty="0"/>
              <a:t>)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Associations avec inhibiteur de beta-lactamase: </a:t>
            </a:r>
            <a:r>
              <a:rPr lang="fr-FR" sz="2000" dirty="0" err="1"/>
              <a:t>amox</a:t>
            </a:r>
            <a:r>
              <a:rPr lang="fr-FR" sz="2000" dirty="0"/>
              <a:t>+ </a:t>
            </a:r>
            <a:r>
              <a:rPr lang="fr-FR" sz="2000" dirty="0" err="1"/>
              <a:t>ac</a:t>
            </a:r>
            <a:r>
              <a:rPr lang="fr-FR" sz="2000" dirty="0"/>
              <a:t>. clavulanique, </a:t>
            </a:r>
            <a:r>
              <a:rPr lang="fr-FR" sz="2000" dirty="0" err="1"/>
              <a:t>pipé+tazobactam</a:t>
            </a:r>
            <a:r>
              <a:rPr lang="fr-FR" sz="2000" dirty="0"/>
              <a:t>, </a:t>
            </a:r>
            <a:r>
              <a:rPr lang="fr-FR" sz="2000" dirty="0" err="1"/>
              <a:t>ticar+ac.clavulanique</a:t>
            </a:r>
            <a:endParaRPr lang="fr-FR" sz="2000" b="1" u="sng" dirty="0"/>
          </a:p>
          <a:p>
            <a:pPr>
              <a:buClr>
                <a:srgbClr val="078F9D"/>
              </a:buClr>
            </a:pPr>
            <a:r>
              <a:rPr lang="fr-FR" sz="2400" b="1" u="sng" dirty="0" err="1"/>
              <a:t>Monobactam</a:t>
            </a:r>
            <a:endParaRPr lang="fr-FR" sz="2400" b="1" u="sng" dirty="0"/>
          </a:p>
          <a:p>
            <a:pPr lvl="1">
              <a:buClr>
                <a:srgbClr val="078F9D"/>
              </a:buClr>
            </a:pPr>
            <a:r>
              <a:rPr lang="fr-FR" sz="2000" dirty="0" err="1"/>
              <a:t>Aztréonam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57753" b="50360"/>
          <a:stretch/>
        </p:blipFill>
        <p:spPr>
          <a:xfrm>
            <a:off x="534318" y="2408170"/>
            <a:ext cx="2387600" cy="1752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9036" y="1768878"/>
            <a:ext cx="253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Noyau </a:t>
            </a:r>
            <a:r>
              <a:rPr lang="fr-FR" dirty="0" err="1"/>
              <a:t>péname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092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DE LA PAROI:</a:t>
            </a:r>
            <a:b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Les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Bêta-lactamines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448373" y="1587722"/>
            <a:ext cx="5524357" cy="489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8F9D"/>
              </a:buClr>
            </a:pPr>
            <a:r>
              <a:rPr lang="fr-FR" sz="2400" b="1" u="sng" dirty="0"/>
              <a:t>Céphalosporines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C1G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C2G et apparentés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C3G (</a:t>
            </a:r>
            <a:r>
              <a:rPr lang="fr-FR" sz="2000" dirty="0" err="1"/>
              <a:t>céfotaxime</a:t>
            </a:r>
            <a:r>
              <a:rPr lang="fr-FR" sz="2000" dirty="0"/>
              <a:t> Claforan®, ceftriaxone Rocéphine®, </a:t>
            </a:r>
            <a:r>
              <a:rPr lang="fr-FR" sz="2000" dirty="0" err="1"/>
              <a:t>ceftazidime</a:t>
            </a:r>
            <a:r>
              <a:rPr lang="fr-FR" sz="2000" dirty="0"/>
              <a:t> </a:t>
            </a:r>
            <a:r>
              <a:rPr lang="fr-FR" sz="2000" dirty="0" err="1"/>
              <a:t>Fortum</a:t>
            </a:r>
            <a:r>
              <a:rPr lang="fr-FR" sz="2000" dirty="0"/>
              <a:t>®)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C4G (céfépime)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C5G (</a:t>
            </a:r>
            <a:r>
              <a:rPr lang="fr-FR" sz="2000" dirty="0" err="1"/>
              <a:t>ceftaroline</a:t>
            </a:r>
            <a:r>
              <a:rPr lang="fr-FR" sz="2000" dirty="0"/>
              <a:t>, </a:t>
            </a:r>
            <a:r>
              <a:rPr lang="fr-FR" sz="2000" dirty="0" err="1"/>
              <a:t>ceftobiprole</a:t>
            </a:r>
            <a:r>
              <a:rPr lang="fr-FR" sz="2000" dirty="0"/>
              <a:t>)</a:t>
            </a:r>
          </a:p>
          <a:p>
            <a:pPr lvl="1">
              <a:buClr>
                <a:srgbClr val="078F9D"/>
              </a:buClr>
            </a:pPr>
            <a:r>
              <a:rPr lang="fr-FR" sz="2000" dirty="0"/>
              <a:t>Nouvelles céphalosporines: </a:t>
            </a:r>
          </a:p>
          <a:p>
            <a:pPr lvl="2">
              <a:buClr>
                <a:srgbClr val="078F9D"/>
              </a:buClr>
            </a:pPr>
            <a:r>
              <a:rPr lang="fr-FR" sz="1600" dirty="0" err="1"/>
              <a:t>Céfidérocol</a:t>
            </a:r>
            <a:r>
              <a:rPr lang="fr-FR" sz="1600" dirty="0"/>
              <a:t> </a:t>
            </a:r>
          </a:p>
          <a:p>
            <a:pPr lvl="2">
              <a:buClr>
                <a:srgbClr val="078F9D"/>
              </a:buClr>
            </a:pPr>
            <a:r>
              <a:rPr lang="fr-FR" sz="1600" dirty="0"/>
              <a:t>Associations: </a:t>
            </a:r>
            <a:r>
              <a:rPr lang="fr-FR" sz="1600" dirty="0" err="1"/>
              <a:t>Ceftazidime-avibactam</a:t>
            </a:r>
            <a:r>
              <a:rPr lang="fr-FR" sz="1600" dirty="0"/>
              <a:t>, </a:t>
            </a:r>
            <a:r>
              <a:rPr lang="fr-FR" sz="1600" dirty="0" err="1"/>
              <a:t>Ceftolozane-tazobactam</a:t>
            </a:r>
            <a:r>
              <a:rPr lang="fr-FR" sz="1600" dirty="0"/>
              <a:t>, </a:t>
            </a:r>
            <a:endParaRPr lang="fr-FR" sz="2000" dirty="0"/>
          </a:p>
          <a:p>
            <a:pPr>
              <a:buClr>
                <a:srgbClr val="078F9D"/>
              </a:buClr>
            </a:pPr>
            <a:r>
              <a:rPr lang="fr-FR" sz="2400" b="1" u="sng" dirty="0" err="1"/>
              <a:t>Carbapénèmes</a:t>
            </a:r>
            <a:endParaRPr lang="fr-FR" sz="2400" b="1" u="sng" dirty="0"/>
          </a:p>
          <a:p>
            <a:pPr lvl="1">
              <a:buClr>
                <a:srgbClr val="078F9D"/>
              </a:buClr>
            </a:pPr>
            <a:r>
              <a:rPr lang="fr-FR" sz="2000" dirty="0" err="1"/>
              <a:t>imipénène</a:t>
            </a:r>
            <a:r>
              <a:rPr lang="fr-FR" sz="2000" dirty="0"/>
              <a:t> / </a:t>
            </a:r>
            <a:r>
              <a:rPr lang="fr-FR" sz="2000" dirty="0" err="1"/>
              <a:t>méropénème</a:t>
            </a:r>
            <a:r>
              <a:rPr lang="fr-FR" sz="2000" dirty="0"/>
              <a:t> / </a:t>
            </a:r>
            <a:r>
              <a:rPr lang="fr-FR" sz="2000" dirty="0" err="1"/>
              <a:t>ertapénème</a:t>
            </a:r>
            <a:endParaRPr lang="fr-FR" sz="2000" dirty="0"/>
          </a:p>
          <a:p>
            <a:pPr lvl="1">
              <a:buClr>
                <a:srgbClr val="078F9D"/>
              </a:buClr>
            </a:pPr>
            <a:r>
              <a:rPr lang="fr-FR" sz="2000" dirty="0"/>
              <a:t>Associations: </a:t>
            </a:r>
            <a:r>
              <a:rPr lang="fr-FR" sz="2000" dirty="0" err="1"/>
              <a:t>imipénème+relebactam</a:t>
            </a:r>
            <a:r>
              <a:rPr lang="fr-FR" sz="2000" dirty="0"/>
              <a:t>, </a:t>
            </a:r>
            <a:r>
              <a:rPr lang="fr-FR" sz="2000" dirty="0" err="1"/>
              <a:t>meropénème-vaborbactam</a:t>
            </a:r>
            <a:endParaRPr lang="fr-FR" sz="24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t="49281" r="57753"/>
          <a:stretch/>
        </p:blipFill>
        <p:spPr>
          <a:xfrm>
            <a:off x="545850" y="2750534"/>
            <a:ext cx="2387600" cy="17907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31786" y="2407634"/>
            <a:ext cx="253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Céphalosporine</a:t>
            </a:r>
          </a:p>
        </p:txBody>
      </p:sp>
    </p:spTree>
    <p:extLst>
      <p:ext uri="{BB962C8B-B14F-4D97-AF65-F5344CB8AC3E}">
        <p14:creationId xmlns:p14="http://schemas.microsoft.com/office/powerpoint/2010/main" val="194671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OBJECTIFS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1115616" y="1484784"/>
            <a:ext cx="7499176" cy="41044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>
                <a:srgbClr val="078F9D"/>
              </a:buClr>
            </a:pPr>
            <a:r>
              <a:rPr lang="fr-FR" sz="2800" dirty="0"/>
              <a:t>Connaitre les principaux mécanismes d’action des antibiotiques </a:t>
            </a:r>
          </a:p>
          <a:p>
            <a:pPr>
              <a:buClr>
                <a:srgbClr val="078F9D"/>
              </a:buClr>
            </a:pPr>
            <a:r>
              <a:rPr lang="fr-FR" sz="2800" dirty="0"/>
              <a:t>Comprendre les fondements des notions de sensibilité, résistance, </a:t>
            </a:r>
            <a:r>
              <a:rPr lang="fr-FR" sz="2800" dirty="0" err="1"/>
              <a:t>bactériostase</a:t>
            </a:r>
            <a:r>
              <a:rPr lang="fr-FR" sz="2800" dirty="0"/>
              <a:t>, bactéricidie, PK-PD</a:t>
            </a:r>
          </a:p>
          <a:p>
            <a:pPr>
              <a:buClr>
                <a:srgbClr val="078F9D"/>
              </a:buClr>
            </a:pPr>
            <a:r>
              <a:rPr lang="fr-FR" sz="2800" dirty="0"/>
              <a:t>Comprendre les mécanismes de résistance et leur implication en pratique clinique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Comprendre l’enjeu de la résistance et du bon usage des ATB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Connaître les premières lignes d’</a:t>
            </a:r>
            <a:r>
              <a:rPr lang="fr-FR" sz="2800" dirty="0" err="1"/>
              <a:t>ATBthérapie</a:t>
            </a:r>
            <a:r>
              <a:rPr lang="fr-FR" sz="2800" dirty="0"/>
              <a:t> </a:t>
            </a:r>
          </a:p>
          <a:p>
            <a:pPr>
              <a:buClr>
                <a:srgbClr val="25A79B"/>
              </a:buClr>
            </a:pPr>
            <a:endParaRPr lang="fr-FR" sz="2800" dirty="0"/>
          </a:p>
          <a:p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9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Benzylpénicilline</a:t>
            </a:r>
            <a:r>
              <a:rPr lang="fr-FR" dirty="0"/>
              <a:t> (</a:t>
            </a:r>
            <a:r>
              <a:rPr lang="fr-FR" dirty="0" err="1"/>
              <a:t>Extencilline</a:t>
            </a:r>
            <a:r>
              <a:rPr lang="fr-FR" dirty="0"/>
              <a:t> ®)</a:t>
            </a:r>
          </a:p>
          <a:p>
            <a:r>
              <a:rPr lang="fr-FR" dirty="0"/>
              <a:t>Spectre d’activité</a:t>
            </a:r>
          </a:p>
          <a:p>
            <a:pPr lvl="1"/>
            <a:r>
              <a:rPr lang="fr-FR" dirty="0"/>
              <a:t>Indication quasi-exclusive : </a:t>
            </a:r>
            <a:r>
              <a:rPr lang="fr-FR" dirty="0" err="1"/>
              <a:t>syphillis</a:t>
            </a:r>
            <a:r>
              <a:rPr lang="fr-FR" dirty="0"/>
              <a:t> (</a:t>
            </a:r>
            <a:r>
              <a:rPr lang="fr-FR" i="1" dirty="0"/>
              <a:t>Treponema pallidum </a:t>
            </a:r>
            <a:r>
              <a:rPr lang="fr-FR" i="1" dirty="0" err="1"/>
              <a:t>subsp</a:t>
            </a:r>
            <a:r>
              <a:rPr lang="fr-FR" i="1" dirty="0"/>
              <a:t> pallidum</a:t>
            </a:r>
            <a:r>
              <a:rPr lang="fr-FR" dirty="0"/>
              <a:t>)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Voie IM et IV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Autorisé chez femme enceinte</a:t>
            </a:r>
          </a:p>
          <a:p>
            <a:r>
              <a:rPr lang="fr-FR" dirty="0"/>
              <a:t>⚠️ Risque de réaction d’</a:t>
            </a:r>
            <a:r>
              <a:rPr lang="fr-FR" dirty="0" err="1"/>
              <a:t>Herxheimer</a:t>
            </a:r>
            <a:r>
              <a:rPr lang="fr-FR" dirty="0"/>
              <a:t> lors de l’injection contre la </a:t>
            </a:r>
            <a:r>
              <a:rPr lang="fr-FR" dirty="0" err="1"/>
              <a:t>syphillis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Pénicilline G </a:t>
            </a:r>
          </a:p>
        </p:txBody>
      </p:sp>
    </p:spTree>
    <p:extLst>
      <p:ext uri="{BB962C8B-B14F-4D97-AF65-F5344CB8AC3E}">
        <p14:creationId xmlns:p14="http://schemas.microsoft.com/office/powerpoint/2010/main" val="408181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Spectre d’activité</a:t>
            </a:r>
          </a:p>
          <a:p>
            <a:pPr lvl="1"/>
            <a:r>
              <a:rPr lang="fr-FR" dirty="0"/>
              <a:t>Streptocoques</a:t>
            </a:r>
          </a:p>
          <a:p>
            <a:pPr lvl="2"/>
            <a:r>
              <a:rPr lang="fr-FR" i="1" dirty="0"/>
              <a:t>S. </a:t>
            </a:r>
            <a:r>
              <a:rPr lang="fr-FR" i="1" dirty="0" err="1"/>
              <a:t>pyogenes</a:t>
            </a:r>
            <a:r>
              <a:rPr lang="fr-FR" i="1" dirty="0"/>
              <a:t> </a:t>
            </a:r>
            <a:r>
              <a:rPr lang="fr-FR" dirty="0">
                <a:sym typeface="Wingdings"/>
              </a:rPr>
              <a:t></a:t>
            </a:r>
            <a:r>
              <a:rPr lang="fr-FR" dirty="0"/>
              <a:t> angine, érysipèle</a:t>
            </a:r>
          </a:p>
          <a:p>
            <a:pPr lvl="2"/>
            <a:r>
              <a:rPr lang="fr-FR" dirty="0"/>
              <a:t>Pneumocoque </a:t>
            </a:r>
            <a:r>
              <a:rPr lang="fr-FR" dirty="0">
                <a:sym typeface="Wingdings"/>
              </a:rPr>
              <a:t></a:t>
            </a:r>
            <a:r>
              <a:rPr lang="fr-FR" dirty="0"/>
              <a:t> pneumonie, ORL, méningite</a:t>
            </a:r>
          </a:p>
          <a:p>
            <a:pPr lvl="1"/>
            <a:r>
              <a:rPr lang="fr-FR" dirty="0"/>
              <a:t>Listeria</a:t>
            </a:r>
          </a:p>
          <a:p>
            <a:pPr lvl="1"/>
            <a:r>
              <a:rPr lang="fr-FR" dirty="0"/>
              <a:t>Maladie de </a:t>
            </a:r>
            <a:r>
              <a:rPr lang="fr-FR" dirty="0" err="1"/>
              <a:t>Lyme</a:t>
            </a:r>
            <a:endParaRPr lang="fr-FR" dirty="0"/>
          </a:p>
          <a:p>
            <a:pPr lvl="1"/>
            <a:r>
              <a:rPr lang="fr-FR" dirty="0"/>
              <a:t>Pasteurellose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Voie IV et PO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Clamoxyl</a:t>
            </a:r>
            <a:r>
              <a:rPr lang="fr-FR" dirty="0"/>
              <a:t>®</a:t>
            </a:r>
          </a:p>
          <a:p>
            <a:endParaRPr lang="fr-FR" dirty="0"/>
          </a:p>
          <a:p>
            <a:r>
              <a:rPr lang="fr-FR" dirty="0"/>
              <a:t>Autorisé chez femme enceinte</a:t>
            </a:r>
          </a:p>
          <a:p>
            <a:r>
              <a:rPr lang="fr-FR" dirty="0"/>
              <a:t>CI : allergie vraie aux pénicillines (rare), mononucléose infectieuse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Pénicilline A :</a:t>
            </a:r>
            <a:br>
              <a:rPr lang="fr-FR" dirty="0"/>
            </a:br>
            <a:r>
              <a:rPr lang="fr-FR" dirty="0"/>
              <a:t>Amoxicilline</a:t>
            </a:r>
          </a:p>
        </p:txBody>
      </p:sp>
      <p:pic>
        <p:nvPicPr>
          <p:cNvPr id="4098" name="Picture 2" descr="Angine : attention aux complications ! - AlloDocteurs">
            <a:extLst>
              <a:ext uri="{FF2B5EF4-FFF2-40B4-BE49-F238E27FC236}">
                <a16:creationId xmlns:a16="http://schemas.microsoft.com/office/drawing/2014/main" id="{40B8B3BA-CA6C-A3BD-4807-206708CA6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23" y="1600200"/>
            <a:ext cx="2190077" cy="145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dirty="0"/>
              <a:t>Combinaison de Pénicilline A + Inhibiteur de bêta-lactamase </a:t>
            </a:r>
          </a:p>
          <a:p>
            <a:r>
              <a:rPr lang="fr-FR" dirty="0"/>
              <a:t>Spectre d’activité : activité restaurée vis-à-vis des bactéries productrices de pénicillinase</a:t>
            </a:r>
          </a:p>
          <a:p>
            <a:pPr lvl="1"/>
            <a:r>
              <a:rPr lang="fr-FR" i="1" dirty="0"/>
              <a:t>Staphylococcus aureus </a:t>
            </a:r>
            <a:r>
              <a:rPr lang="fr-FR" dirty="0"/>
              <a:t>(SASM)</a:t>
            </a:r>
          </a:p>
          <a:p>
            <a:pPr lvl="1"/>
            <a:r>
              <a:rPr lang="fr-FR" i="1" dirty="0"/>
              <a:t>Neisseria gonorrhoeae</a:t>
            </a:r>
          </a:p>
          <a:p>
            <a:pPr lvl="1"/>
            <a:r>
              <a:rPr lang="fr-FR" i="1" dirty="0"/>
              <a:t>Haemophilus influenzae</a:t>
            </a:r>
          </a:p>
          <a:p>
            <a:pPr lvl="1"/>
            <a:r>
              <a:rPr lang="fr-FR" dirty="0" err="1"/>
              <a:t>Entérobacteries</a:t>
            </a:r>
            <a:r>
              <a:rPr lang="fr-FR" dirty="0"/>
              <a:t> (certaines)</a:t>
            </a:r>
          </a:p>
          <a:p>
            <a:pPr lvl="1"/>
            <a:r>
              <a:rPr lang="fr-FR" dirty="0"/>
              <a:t>Anaérobies : </a:t>
            </a:r>
            <a:r>
              <a:rPr lang="fr-FR" i="1" dirty="0" err="1"/>
              <a:t>Bacteroides</a:t>
            </a:r>
            <a:r>
              <a:rPr lang="fr-FR" i="1" dirty="0"/>
              <a:t>, </a:t>
            </a:r>
            <a:r>
              <a:rPr lang="fr-FR" i="1" dirty="0" err="1"/>
              <a:t>Fusobacterium</a:t>
            </a:r>
            <a:r>
              <a:rPr lang="fr-FR" i="1" dirty="0"/>
              <a:t>, </a:t>
            </a:r>
            <a:r>
              <a:rPr lang="fr-FR" i="1" dirty="0" err="1"/>
              <a:t>Prevotella</a:t>
            </a:r>
            <a:r>
              <a:rPr lang="fr-FR" dirty="0"/>
              <a:t>…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Indications</a:t>
            </a:r>
          </a:p>
          <a:p>
            <a:pPr lvl="1"/>
            <a:r>
              <a:rPr lang="fr-FR" dirty="0"/>
              <a:t>Infections ORL</a:t>
            </a:r>
          </a:p>
          <a:p>
            <a:pPr lvl="1"/>
            <a:r>
              <a:rPr lang="fr-FR" dirty="0"/>
              <a:t>Infections digestives</a:t>
            </a:r>
          </a:p>
          <a:p>
            <a:pPr lvl="1"/>
            <a:r>
              <a:rPr lang="fr-FR" dirty="0"/>
              <a:t>Infections génitales hautes femme</a:t>
            </a:r>
          </a:p>
          <a:p>
            <a:pPr lvl="1"/>
            <a:r>
              <a:rPr lang="fr-FR" dirty="0"/>
              <a:t>Pneumopathie aigue communautaire des sujets avec comorbidités, exacerbation BPCO</a:t>
            </a:r>
          </a:p>
          <a:p>
            <a:pPr lvl="1"/>
            <a:r>
              <a:rPr lang="fr-FR" dirty="0"/>
              <a:t>Infections urinaires</a:t>
            </a:r>
          </a:p>
          <a:p>
            <a:pPr lvl="1"/>
            <a:r>
              <a:rPr lang="fr-FR" dirty="0"/>
              <a:t>Infection de la peau et des tissus mous, morsure</a:t>
            </a:r>
          </a:p>
          <a:p>
            <a:pPr lvl="1"/>
            <a:endParaRPr lang="fr-FR" dirty="0"/>
          </a:p>
          <a:p>
            <a:r>
              <a:rPr lang="fr-FR" dirty="0"/>
              <a:t>Voie IV et PO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Augmentin®</a:t>
            </a:r>
          </a:p>
          <a:p>
            <a:endParaRPr lang="fr-FR" dirty="0"/>
          </a:p>
          <a:p>
            <a:r>
              <a:rPr lang="fr-FR" dirty="0"/>
              <a:t>Autorisé chez femme enceinte</a:t>
            </a:r>
          </a:p>
          <a:p>
            <a:r>
              <a:rPr lang="fr-FR" dirty="0"/>
              <a:t>Effet secondaire fréquent : diarrhée</a:t>
            </a:r>
          </a:p>
          <a:p>
            <a:r>
              <a:rPr lang="fr-FR" dirty="0"/>
              <a:t>Attention dose max journalière acide clavulanique 1200mg</a:t>
            </a:r>
          </a:p>
          <a:p>
            <a:r>
              <a:rPr lang="fr-FR" dirty="0"/>
              <a:t>CI : allergie vraie aux pénicillines (rare)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Amoxicilline – acide clavulanique</a:t>
            </a:r>
          </a:p>
        </p:txBody>
      </p:sp>
    </p:spTree>
    <p:extLst>
      <p:ext uri="{BB962C8B-B14F-4D97-AF65-F5344CB8AC3E}">
        <p14:creationId xmlns:p14="http://schemas.microsoft.com/office/powerpoint/2010/main" val="323325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/>
              <a:t>Spectre d’activité</a:t>
            </a:r>
          </a:p>
          <a:p>
            <a:pPr lvl="1"/>
            <a:r>
              <a:rPr lang="fr-FR" sz="2000" dirty="0">
                <a:ea typeface="Arial" charset="0"/>
                <a:cs typeface="Arial" charset="0"/>
              </a:rPr>
              <a:t>Tout staphylocoque méticilline-sensible (</a:t>
            </a:r>
            <a:r>
              <a:rPr lang="fr-FR" sz="2000" dirty="0" err="1">
                <a:ea typeface="Arial" charset="0"/>
                <a:cs typeface="Arial" charset="0"/>
              </a:rPr>
              <a:t>méti-S</a:t>
            </a:r>
            <a:r>
              <a:rPr lang="fr-FR" sz="2000" dirty="0">
                <a:ea typeface="Arial" charset="0"/>
                <a:cs typeface="Arial" charset="0"/>
              </a:rPr>
              <a:t>) : anti-staphylococcique de référence</a:t>
            </a:r>
          </a:p>
          <a:p>
            <a:pPr marL="457200" lvl="1" indent="0">
              <a:buNone/>
            </a:pPr>
            <a:endParaRPr lang="fr-FR" sz="2000" dirty="0"/>
          </a:p>
          <a:p>
            <a:r>
              <a:rPr lang="fr-FR" sz="2400" dirty="0"/>
              <a:t>Indication : </a:t>
            </a:r>
          </a:p>
          <a:p>
            <a:pPr lvl="1"/>
            <a:r>
              <a:rPr lang="fr-FR" sz="2000" dirty="0"/>
              <a:t>Bactériémie, endocardite infectieuse</a:t>
            </a:r>
          </a:p>
          <a:p>
            <a:pPr lvl="1"/>
            <a:r>
              <a:rPr lang="fr-FR" sz="2000" dirty="0"/>
              <a:t>Infections </a:t>
            </a:r>
            <a:r>
              <a:rPr lang="fr-FR" sz="2000" dirty="0" err="1"/>
              <a:t>ostéo-articulaires</a:t>
            </a:r>
            <a:endParaRPr lang="fr-FR" sz="2000" dirty="0"/>
          </a:p>
          <a:p>
            <a:pPr marL="457200" lvl="1" indent="0">
              <a:buNone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Voie IV à privilégier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err="1"/>
              <a:t>Bristopen</a:t>
            </a:r>
            <a:r>
              <a:rPr lang="fr-FR" sz="2400" dirty="0">
                <a:ea typeface="Arial" charset="0"/>
                <a:cs typeface="Arial" charset="0"/>
              </a:rPr>
              <a:t>®, </a:t>
            </a:r>
            <a:r>
              <a:rPr lang="fr-FR" sz="2400" dirty="0" err="1">
                <a:ea typeface="Arial" charset="0"/>
                <a:cs typeface="Arial" charset="0"/>
              </a:rPr>
              <a:t>Orbénine</a:t>
            </a:r>
            <a:r>
              <a:rPr lang="fr-FR" sz="2400" dirty="0">
                <a:ea typeface="Arial" charset="0"/>
                <a:cs typeface="Arial" charset="0"/>
              </a:rPr>
              <a:t>®</a:t>
            </a:r>
          </a:p>
          <a:p>
            <a:pPr marL="0" indent="0">
              <a:buNone/>
            </a:pPr>
            <a:endParaRPr lang="fr-FR" sz="2400" dirty="0">
              <a:ea typeface="Arial" charset="0"/>
              <a:cs typeface="Arial" charset="0"/>
            </a:endParaRPr>
          </a:p>
          <a:p>
            <a:r>
              <a:rPr lang="fr-FR" sz="2400" dirty="0">
                <a:ea typeface="Arial" charset="0"/>
                <a:cs typeface="Arial" charset="0"/>
              </a:rPr>
              <a:t>Attention : Résistance acquise importante</a:t>
            </a:r>
          </a:p>
          <a:p>
            <a:pPr lvl="2"/>
            <a:r>
              <a:rPr lang="fr-FR" dirty="0">
                <a:ea typeface="Arial" charset="0"/>
                <a:cs typeface="Arial" charset="0"/>
              </a:rPr>
              <a:t>10-20% de SARM hospitaliers +++</a:t>
            </a:r>
          </a:p>
          <a:p>
            <a:pPr lvl="2"/>
            <a:r>
              <a:rPr lang="fr-FR" dirty="0">
                <a:ea typeface="Arial" charset="0"/>
                <a:cs typeface="Arial" charset="0"/>
              </a:rPr>
              <a:t>Apparition de SARM communautaires (&lt;5%)</a:t>
            </a:r>
          </a:p>
          <a:p>
            <a:endParaRPr lang="fr-FR" sz="2400" dirty="0">
              <a:ea typeface="Arial" charset="0"/>
              <a:cs typeface="Arial" charset="0"/>
            </a:endParaRPr>
          </a:p>
          <a:p>
            <a:pPr lvl="1" eaLnBrk="1" hangingPunct="1"/>
            <a:endParaRPr lang="fr-FR" sz="2400" dirty="0">
              <a:ea typeface="Arial" charset="0"/>
              <a:cs typeface="Arial" charset="0"/>
            </a:endParaRPr>
          </a:p>
          <a:p>
            <a:pPr eaLnBrk="1" hangingPunct="1"/>
            <a:endParaRPr lang="fr-FR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Pénicilline M (Méticilline):</a:t>
            </a:r>
            <a:br>
              <a:rPr lang="fr-FR" dirty="0"/>
            </a:br>
            <a:r>
              <a:rPr lang="fr-FR" dirty="0"/>
              <a:t>Oxacilline / </a:t>
            </a:r>
            <a:r>
              <a:rPr lang="fr-FR" dirty="0" err="1"/>
              <a:t>Cloxacilline</a:t>
            </a:r>
            <a:endParaRPr lang="fr-FR" sz="40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160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>
                <a:ea typeface="ＭＳ Ｐゴシック" charset="-128"/>
                <a:cs typeface="ＭＳ Ｐゴシック" charset="-128"/>
              </a:rPr>
              <a:t>Carboxypénicillines et Ureidopénicillines</a:t>
            </a:r>
            <a:endParaRPr lang="fr-F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9300" y="1430338"/>
            <a:ext cx="8229600" cy="49625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 err="1"/>
              <a:t>Carboxypénicillines</a:t>
            </a:r>
            <a:r>
              <a:rPr lang="fr-FR" sz="3000" dirty="0"/>
              <a:t>: </a:t>
            </a:r>
            <a:r>
              <a:rPr lang="fr-FR" sz="3000" dirty="0" err="1"/>
              <a:t>Ticarcilline</a:t>
            </a:r>
            <a:r>
              <a:rPr lang="fr-FR" sz="3000" dirty="0"/>
              <a:t>, </a:t>
            </a:r>
            <a:r>
              <a:rPr lang="fr-FR" sz="3000" dirty="0" err="1"/>
              <a:t>Témocilline</a:t>
            </a:r>
            <a:endParaRPr lang="fr-FR" sz="3000" dirty="0"/>
          </a:p>
          <a:p>
            <a:r>
              <a:rPr lang="fr-FR" sz="3000" dirty="0" err="1"/>
              <a:t>Uréidopénicillines</a:t>
            </a:r>
            <a:r>
              <a:rPr lang="fr-FR" sz="3000" dirty="0"/>
              <a:t>: </a:t>
            </a:r>
            <a:r>
              <a:rPr lang="fr-FR" sz="3000" dirty="0" err="1"/>
              <a:t>Pipéracilline</a:t>
            </a:r>
            <a:endParaRPr lang="fr-FR" sz="3000" dirty="0"/>
          </a:p>
          <a:p>
            <a:r>
              <a:rPr lang="fr-FR" sz="3000" dirty="0"/>
              <a:t>Association avec inhibiteurs: </a:t>
            </a:r>
            <a:r>
              <a:rPr lang="fr-FR" sz="3000" dirty="0" err="1"/>
              <a:t>Pipéracilline</a:t>
            </a:r>
            <a:r>
              <a:rPr lang="fr-FR" sz="3000" dirty="0"/>
              <a:t> + </a:t>
            </a:r>
            <a:r>
              <a:rPr lang="fr-FR" sz="3000" dirty="0" err="1"/>
              <a:t>Tazobactam</a:t>
            </a:r>
            <a:r>
              <a:rPr lang="fr-FR" sz="3000" dirty="0"/>
              <a:t>, </a:t>
            </a:r>
            <a:r>
              <a:rPr lang="fr-FR" sz="3000" dirty="0" err="1"/>
              <a:t>Ticarcilline</a:t>
            </a:r>
            <a:r>
              <a:rPr lang="fr-FR" sz="3000" dirty="0"/>
              <a:t> + Acide clavulanique</a:t>
            </a:r>
          </a:p>
          <a:p>
            <a:r>
              <a:rPr lang="fr-FR" sz="3000" dirty="0"/>
              <a:t>Spectre d’activité</a:t>
            </a:r>
          </a:p>
          <a:p>
            <a:pPr marL="0" indent="0">
              <a:buNone/>
            </a:pPr>
            <a:r>
              <a:rPr lang="fr-FR" sz="3000" dirty="0">
                <a:ea typeface="Arial" charset="0"/>
                <a:cs typeface="Arial" charset="0"/>
              </a:rPr>
              <a:t>	- </a:t>
            </a:r>
            <a:r>
              <a:rPr lang="fr-FR" sz="2600" dirty="0">
                <a:ea typeface="Arial" charset="0"/>
                <a:cs typeface="Arial" charset="0"/>
              </a:rPr>
              <a:t>entérobactéries et </a:t>
            </a:r>
            <a:r>
              <a:rPr lang="fr-FR" sz="2600" i="1" dirty="0">
                <a:ea typeface="Arial" charset="0"/>
                <a:cs typeface="Arial" charset="0"/>
              </a:rPr>
              <a:t>Pseudomonas</a:t>
            </a:r>
            <a:r>
              <a:rPr lang="fr-FR" sz="2600" dirty="0">
                <a:ea typeface="Arial" charset="0"/>
                <a:cs typeface="Arial" charset="0"/>
              </a:rPr>
              <a:t>, spectre amélioré par les inhibiteurs. Activité modérée sur les </a:t>
            </a:r>
            <a:r>
              <a:rPr lang="fr-FR" sz="2600" dirty="0" err="1">
                <a:ea typeface="Arial" charset="0"/>
                <a:cs typeface="Arial" charset="0"/>
              </a:rPr>
              <a:t>cocci</a:t>
            </a:r>
            <a:r>
              <a:rPr lang="fr-FR" sz="2600" dirty="0">
                <a:ea typeface="Arial" charset="0"/>
                <a:cs typeface="Arial" charset="0"/>
              </a:rPr>
              <a:t> Gram +</a:t>
            </a:r>
            <a:endParaRPr lang="fr-FR" sz="3000" dirty="0">
              <a:ea typeface="Arial" charset="0"/>
              <a:cs typeface="Arial" charset="0"/>
            </a:endParaRPr>
          </a:p>
          <a:p>
            <a:r>
              <a:rPr lang="fr-FR" sz="3000" dirty="0"/>
              <a:t>Indications</a:t>
            </a:r>
          </a:p>
          <a:p>
            <a:pPr lvl="1"/>
            <a:r>
              <a:rPr lang="fr-FR" sz="2200" dirty="0">
                <a:ea typeface="Arial" charset="0"/>
                <a:cs typeface="Arial" charset="0"/>
              </a:rPr>
              <a:t>Usage hospitalier, infections sévères</a:t>
            </a:r>
          </a:p>
          <a:p>
            <a:r>
              <a:rPr lang="fr-FR" sz="3000" dirty="0"/>
              <a:t>Voie IV seule</a:t>
            </a:r>
            <a:endParaRPr lang="fr-FR" sz="1900" dirty="0">
              <a:ea typeface="Arial" charset="0"/>
              <a:cs typeface="Arial" charset="0"/>
            </a:endParaRPr>
          </a:p>
          <a:p>
            <a:pPr lvl="1"/>
            <a:endParaRPr lang="fr-FR" sz="2400" dirty="0">
              <a:ea typeface="Arial" charset="0"/>
              <a:cs typeface="Arial" charset="0"/>
            </a:endParaRPr>
          </a:p>
          <a:p>
            <a:endParaRPr lang="fr-FR" sz="2400" dirty="0">
              <a:ea typeface="Arial" charset="0"/>
              <a:cs typeface="Arial" charset="0"/>
            </a:endParaRPr>
          </a:p>
          <a:p>
            <a:pPr lvl="1"/>
            <a:endParaRPr lang="fr-FR" sz="2400" dirty="0">
              <a:ea typeface="Arial" charset="0"/>
              <a:cs typeface="Arial" charset="0"/>
            </a:endParaRPr>
          </a:p>
          <a:p>
            <a:endParaRPr lang="fr-FR" sz="24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96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r-FR" sz="2400" dirty="0">
                <a:ea typeface="ＭＳ Ｐゴシック" charset="-128"/>
                <a:cs typeface="ＭＳ Ｐゴシック" charset="-128"/>
              </a:rPr>
              <a:t>3 générations : action croissante sur Bacilles à Gram Négatif (BGN), décroissante sur Cocci à Gram Positif (CGP)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Céphalosporines</a:t>
            </a:r>
          </a:p>
        </p:txBody>
      </p:sp>
      <p:sp>
        <p:nvSpPr>
          <p:cNvPr id="93188" name="Text Box 1030"/>
          <p:cNvSpPr txBox="1">
            <a:spLocks noChangeArrowheads="1"/>
          </p:cNvSpPr>
          <p:nvPr/>
        </p:nvSpPr>
        <p:spPr bwMode="auto">
          <a:xfrm>
            <a:off x="1765273" y="3033713"/>
            <a:ext cx="5626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C1G			                C2G			                C3G</a:t>
            </a:r>
          </a:p>
        </p:txBody>
      </p:sp>
      <p:sp>
        <p:nvSpPr>
          <p:cNvPr id="93189" name="AutoShape 1031"/>
          <p:cNvSpPr>
            <a:spLocks noChangeArrowheads="1"/>
          </p:cNvSpPr>
          <p:nvPr/>
        </p:nvSpPr>
        <p:spPr bwMode="auto">
          <a:xfrm>
            <a:off x="1171548" y="3276600"/>
            <a:ext cx="7870852" cy="609600"/>
          </a:xfrm>
          <a:prstGeom prst="rightArrow">
            <a:avLst>
              <a:gd name="adj1" fmla="val 50000"/>
              <a:gd name="adj2" fmla="val 26875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5399" y="4687669"/>
            <a:ext cx="140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Spectre </a:t>
            </a:r>
          </a:p>
          <a:p>
            <a:r>
              <a:rPr lang="fr-FR" sz="2400" dirty="0"/>
              <a:t>d’activité</a:t>
            </a:r>
          </a:p>
        </p:txBody>
      </p:sp>
      <p:pic>
        <p:nvPicPr>
          <p:cNvPr id="7" name="Image 6" descr="bg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0852" r="10818" b="9503"/>
          <a:stretch/>
        </p:blipFill>
        <p:spPr>
          <a:xfrm>
            <a:off x="3581400" y="5309155"/>
            <a:ext cx="1397000" cy="1383746"/>
          </a:xfrm>
          <a:prstGeom prst="rect">
            <a:avLst/>
          </a:prstGeom>
        </p:spPr>
      </p:pic>
      <p:pic>
        <p:nvPicPr>
          <p:cNvPr id="8" name="Image 7" descr="cgpbi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12998"/>
          <a:stretch/>
        </p:blipFill>
        <p:spPr>
          <a:xfrm>
            <a:off x="1435099" y="3886200"/>
            <a:ext cx="1295401" cy="1422955"/>
          </a:xfrm>
          <a:prstGeom prst="rect">
            <a:avLst/>
          </a:prstGeom>
        </p:spPr>
      </p:pic>
      <p:pic>
        <p:nvPicPr>
          <p:cNvPr id="19" name="Image 18" descr="cgpbi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12998"/>
          <a:stretch/>
        </p:blipFill>
        <p:spPr>
          <a:xfrm>
            <a:off x="3581400" y="3886200"/>
            <a:ext cx="1295401" cy="1422955"/>
          </a:xfrm>
          <a:prstGeom prst="rect">
            <a:avLst/>
          </a:prstGeom>
        </p:spPr>
      </p:pic>
      <p:pic>
        <p:nvPicPr>
          <p:cNvPr id="20" name="Image 19" descr="bg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0852" r="10818" b="9503"/>
          <a:stretch/>
        </p:blipFill>
        <p:spPr>
          <a:xfrm>
            <a:off x="5816600" y="5313918"/>
            <a:ext cx="1397000" cy="1383746"/>
          </a:xfrm>
          <a:prstGeom prst="rect">
            <a:avLst/>
          </a:prstGeom>
        </p:spPr>
      </p:pic>
      <p:sp>
        <p:nvSpPr>
          <p:cNvPr id="9" name="Accolade ouvrante 8"/>
          <p:cNvSpPr/>
          <p:nvPr/>
        </p:nvSpPr>
        <p:spPr>
          <a:xfrm>
            <a:off x="1143001" y="3886200"/>
            <a:ext cx="482600" cy="24384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03373" y="4978400"/>
            <a:ext cx="66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CGP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000473" y="4978400"/>
            <a:ext cx="66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CGP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000473" y="6340277"/>
            <a:ext cx="66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BGN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286473" y="6324600"/>
            <a:ext cx="66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BGN</a:t>
            </a:r>
          </a:p>
        </p:txBody>
      </p:sp>
    </p:spTree>
    <p:extLst>
      <p:ext uri="{BB962C8B-B14F-4D97-AF65-F5344CB8AC3E}">
        <p14:creationId xmlns:p14="http://schemas.microsoft.com/office/powerpoint/2010/main" val="340717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Spectre limité</a:t>
            </a:r>
          </a:p>
          <a:p>
            <a:pPr lvl="1"/>
            <a:r>
              <a:rPr lang="fr-FR" sz="2200" dirty="0">
                <a:ea typeface="ＭＳ Ｐゴシック" charset="-128"/>
              </a:rPr>
              <a:t>Staphylocoques </a:t>
            </a:r>
            <a:r>
              <a:rPr lang="fr-FR" sz="2200" dirty="0" err="1">
                <a:ea typeface="ＭＳ Ｐゴシック" charset="-128"/>
              </a:rPr>
              <a:t>méti-S</a:t>
            </a:r>
            <a:r>
              <a:rPr lang="fr-FR" sz="2200" dirty="0">
                <a:ea typeface="ＭＳ Ｐゴシック" charset="-128"/>
              </a:rPr>
              <a:t>, </a:t>
            </a:r>
            <a:r>
              <a:rPr lang="fr-FR" sz="2200" i="1" dirty="0" err="1">
                <a:ea typeface="ＭＳ Ｐゴシック" charset="-128"/>
              </a:rPr>
              <a:t>Haemophilus</a:t>
            </a:r>
            <a:r>
              <a:rPr lang="fr-FR" sz="2200" i="1" dirty="0">
                <a:ea typeface="ＭＳ Ｐゴシック" charset="-128"/>
              </a:rPr>
              <a:t> </a:t>
            </a:r>
            <a:r>
              <a:rPr lang="fr-FR" sz="2200" i="1" dirty="0" err="1">
                <a:ea typeface="ＭＳ Ｐゴシック" charset="-128"/>
              </a:rPr>
              <a:t>influenzae</a:t>
            </a:r>
            <a:r>
              <a:rPr lang="fr-FR" sz="2200" dirty="0">
                <a:ea typeface="ＭＳ Ｐゴシック" charset="-128"/>
              </a:rPr>
              <a:t>, certains BGN</a:t>
            </a:r>
          </a:p>
          <a:p>
            <a:pPr marL="457200" lvl="1" indent="0">
              <a:buNone/>
            </a:pPr>
            <a:endParaRPr lang="fr-FR" sz="2200" dirty="0">
              <a:ea typeface="ＭＳ Ｐゴシック" charset="-128"/>
            </a:endParaRPr>
          </a:p>
          <a:p>
            <a:r>
              <a:rPr lang="fr-FR" sz="2800" dirty="0"/>
              <a:t>voie parentérale : </a:t>
            </a:r>
            <a:r>
              <a:rPr lang="fr-FR" sz="2800" dirty="0" err="1"/>
              <a:t>céfazoline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i="1" dirty="0"/>
              <a:t>per os</a:t>
            </a:r>
            <a:r>
              <a:rPr lang="fr-FR" sz="2800" dirty="0"/>
              <a:t> : </a:t>
            </a:r>
            <a:r>
              <a:rPr lang="fr-FR" sz="2800" dirty="0" err="1"/>
              <a:t>cefaclor</a:t>
            </a:r>
            <a:r>
              <a:rPr lang="fr-FR" sz="2800" dirty="0"/>
              <a:t> (</a:t>
            </a:r>
            <a:r>
              <a:rPr lang="fr-FR" sz="2800" dirty="0" err="1"/>
              <a:t>Alfatil</a:t>
            </a:r>
            <a:r>
              <a:rPr lang="fr-FR" sz="2800" dirty="0"/>
              <a:t>®)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Indications</a:t>
            </a:r>
          </a:p>
          <a:p>
            <a:pPr lvl="1"/>
            <a:r>
              <a:rPr lang="fr-FR" sz="2400" dirty="0"/>
              <a:t>Prophylaxie au cours de chirurgies propres </a:t>
            </a:r>
          </a:p>
          <a:p>
            <a:pPr lvl="1"/>
            <a:r>
              <a:rPr lang="fr-FR" sz="2400" dirty="0"/>
              <a:t>Infections ORL</a:t>
            </a:r>
            <a:endParaRPr lang="fr-FR" sz="2000" dirty="0">
              <a:ea typeface="ＭＳ Ｐゴシック" charset="-128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>
                <a:ea typeface="ＭＳ Ｐゴシック" charset="-128"/>
                <a:cs typeface="ＭＳ Ｐゴシック" charset="-128"/>
              </a:rPr>
              <a:t>Céphalosporines de 1ère génération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37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>
                <a:ea typeface="Arial" charset="0"/>
                <a:cs typeface="Arial" charset="0"/>
              </a:rPr>
              <a:t>Spectre limité</a:t>
            </a:r>
          </a:p>
          <a:p>
            <a:pPr lvl="1"/>
            <a:r>
              <a:rPr lang="fr-FR" sz="2200" i="1" dirty="0" err="1">
                <a:ea typeface="ＭＳ Ｐゴシック" charset="-128"/>
              </a:rPr>
              <a:t>S.aureus</a:t>
            </a:r>
            <a:r>
              <a:rPr lang="fr-FR" sz="2200" dirty="0">
                <a:ea typeface="ＭＳ Ｐゴシック" charset="-128"/>
              </a:rPr>
              <a:t> </a:t>
            </a:r>
            <a:r>
              <a:rPr lang="fr-FR" sz="2200" dirty="0" err="1">
                <a:ea typeface="ＭＳ Ｐゴシック" charset="-128"/>
              </a:rPr>
              <a:t>méti-S</a:t>
            </a:r>
            <a:r>
              <a:rPr lang="fr-FR" sz="2200" dirty="0">
                <a:ea typeface="ＭＳ Ｐゴシック" charset="-128"/>
              </a:rPr>
              <a:t> (SASM)</a:t>
            </a:r>
          </a:p>
          <a:p>
            <a:pPr lvl="1"/>
            <a:r>
              <a:rPr lang="fr-FR" sz="2200" dirty="0">
                <a:ea typeface="ＭＳ Ｐゴシック" charset="-128"/>
              </a:rPr>
              <a:t>BGN (&gt;C1G)</a:t>
            </a:r>
          </a:p>
          <a:p>
            <a:pPr lvl="1"/>
            <a:r>
              <a:rPr lang="fr-FR" sz="2200" dirty="0">
                <a:ea typeface="ＭＳ Ｐゴシック" charset="-128"/>
              </a:rPr>
              <a:t>anaérobies</a:t>
            </a:r>
          </a:p>
          <a:p>
            <a:pPr marL="457200" lvl="1" indent="0">
              <a:buNone/>
            </a:pPr>
            <a:endParaRPr lang="fr-FR" sz="22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ea typeface="Arial" charset="0"/>
                <a:cs typeface="Arial" charset="0"/>
              </a:rPr>
              <a:t>Indications</a:t>
            </a:r>
          </a:p>
          <a:p>
            <a:pPr lvl="1">
              <a:lnSpc>
                <a:spcPct val="90000"/>
              </a:lnSpc>
            </a:pPr>
            <a:r>
              <a:rPr lang="fr-FR" sz="1800" dirty="0">
                <a:ea typeface="Arial" charset="0"/>
                <a:cs typeface="Arial" charset="0"/>
              </a:rPr>
              <a:t>Prophylaxie de chirurgie propre et gynécologique (voie parentérale)</a:t>
            </a:r>
          </a:p>
          <a:p>
            <a:pPr lvl="1">
              <a:lnSpc>
                <a:spcPct val="90000"/>
              </a:lnSpc>
            </a:pPr>
            <a:r>
              <a:rPr lang="fr-FR" sz="1800" dirty="0">
                <a:ea typeface="Arial" charset="0"/>
                <a:cs typeface="Arial" charset="0"/>
              </a:rPr>
              <a:t>Infections ORL (voie orale)</a:t>
            </a:r>
          </a:p>
          <a:p>
            <a:pPr marL="457200" lvl="1" indent="0">
              <a:buNone/>
            </a:pPr>
            <a:endParaRPr lang="fr-FR" sz="22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ea typeface="Arial" charset="0"/>
                <a:cs typeface="Arial" charset="0"/>
              </a:rPr>
              <a:t>Molécules</a:t>
            </a:r>
          </a:p>
          <a:p>
            <a:pPr lvl="1">
              <a:lnSpc>
                <a:spcPct val="90000"/>
              </a:lnSpc>
            </a:pPr>
            <a:r>
              <a:rPr lang="fr-FR" sz="2000" b="1" dirty="0" err="1">
                <a:ea typeface="Arial" charset="0"/>
                <a:cs typeface="Arial" charset="0"/>
              </a:rPr>
              <a:t>Céfuroxime</a:t>
            </a:r>
            <a:r>
              <a:rPr lang="fr-FR" sz="2000" dirty="0">
                <a:ea typeface="Arial" charset="0"/>
                <a:cs typeface="Arial" charset="0"/>
              </a:rPr>
              <a:t> </a:t>
            </a:r>
            <a:r>
              <a:rPr lang="fr-FR" sz="2000" dirty="0" err="1">
                <a:ea typeface="Arial" charset="0"/>
                <a:cs typeface="Arial" charset="0"/>
              </a:rPr>
              <a:t>axetil</a:t>
            </a:r>
            <a:r>
              <a:rPr lang="fr-FR" sz="2000" b="1" dirty="0">
                <a:ea typeface="Arial" charset="0"/>
                <a:cs typeface="Arial" charset="0"/>
              </a:rPr>
              <a:t> </a:t>
            </a:r>
            <a:r>
              <a:rPr lang="fr-FR" sz="2000" dirty="0">
                <a:ea typeface="Arial" charset="0"/>
                <a:cs typeface="Arial" charset="0"/>
              </a:rPr>
              <a:t>(</a:t>
            </a:r>
            <a:r>
              <a:rPr lang="fr-FR" sz="2000" dirty="0" err="1">
                <a:ea typeface="Arial" charset="0"/>
                <a:cs typeface="Arial" charset="0"/>
              </a:rPr>
              <a:t>Zinnat</a:t>
            </a:r>
            <a:r>
              <a:rPr lang="fr-FR" sz="2000" dirty="0">
                <a:ea typeface="Arial" charset="0"/>
                <a:cs typeface="Arial" charset="0"/>
              </a:rPr>
              <a:t>®) (forme </a:t>
            </a:r>
            <a:r>
              <a:rPr lang="fr-FR" sz="2000" i="1" dirty="0">
                <a:ea typeface="Arial" charset="0"/>
                <a:cs typeface="Arial" charset="0"/>
              </a:rPr>
              <a:t>per os </a:t>
            </a:r>
            <a:r>
              <a:rPr lang="fr-FR" sz="2000" dirty="0">
                <a:ea typeface="Arial" charset="0"/>
                <a:cs typeface="Arial" charset="0"/>
              </a:rPr>
              <a:t>dans infection ORL)</a:t>
            </a:r>
          </a:p>
          <a:p>
            <a:pPr lvl="1">
              <a:lnSpc>
                <a:spcPct val="90000"/>
              </a:lnSpc>
            </a:pPr>
            <a:r>
              <a:rPr lang="fr-FR" sz="2000" dirty="0" err="1">
                <a:ea typeface="Arial" charset="0"/>
                <a:cs typeface="Arial" charset="0"/>
              </a:rPr>
              <a:t>Céfoxitine</a:t>
            </a:r>
            <a:r>
              <a:rPr lang="fr-FR" sz="2000" dirty="0">
                <a:ea typeface="Arial" charset="0"/>
                <a:cs typeface="Arial" charset="0"/>
              </a:rPr>
              <a:t> (</a:t>
            </a:r>
            <a:r>
              <a:rPr lang="fr-FR" sz="2000" dirty="0" err="1">
                <a:ea typeface="Arial" charset="0"/>
                <a:cs typeface="Arial" charset="0"/>
              </a:rPr>
              <a:t>Mefoxin</a:t>
            </a:r>
            <a:r>
              <a:rPr lang="fr-FR" sz="2000" dirty="0">
                <a:ea typeface="Arial" charset="0"/>
                <a:cs typeface="Arial" charset="0"/>
              </a:rPr>
              <a:t>®) voie parentérale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20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ea typeface="Arial" charset="0"/>
                <a:cs typeface="Arial" charset="0"/>
              </a:rPr>
              <a:t>Effets </a:t>
            </a:r>
            <a:r>
              <a:rPr lang="fr-FR" sz="2400" dirty="0" err="1">
                <a:ea typeface="Arial" charset="0"/>
                <a:cs typeface="Arial" charset="0"/>
              </a:rPr>
              <a:t>IIr</a:t>
            </a:r>
            <a:r>
              <a:rPr lang="fr-FR" sz="2400" dirty="0">
                <a:ea typeface="Arial" charset="0"/>
                <a:cs typeface="Arial" charset="0"/>
              </a:rPr>
              <a:t> : allergie (rare, croisée avec pénicillines 1-2%)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r-FR" sz="1800" dirty="0"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sz="2800" dirty="0">
              <a:ea typeface="Arial" charset="0"/>
              <a:cs typeface="Arial" charset="0"/>
            </a:endParaRPr>
          </a:p>
          <a:p>
            <a:endParaRPr lang="fr-FR" sz="28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fr-FR" sz="24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FR" dirty="0">
              <a:ea typeface="Arial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dirty="0">
              <a:ea typeface="Arial" charset="0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ea typeface="ＭＳ Ｐゴシック" charset="-128"/>
                <a:cs typeface="ＭＳ Ｐゴシック" charset="-128"/>
              </a:rPr>
              <a:t>Céphalosporines de 2ème génération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584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3400" dirty="0">
                <a:ea typeface="Arial" charset="0"/>
                <a:cs typeface="Arial" charset="0"/>
              </a:rPr>
              <a:t>Spectre large</a:t>
            </a:r>
          </a:p>
          <a:p>
            <a:pPr lvl="1">
              <a:lnSpc>
                <a:spcPct val="80000"/>
              </a:lnSpc>
            </a:pPr>
            <a:r>
              <a:rPr lang="fr-FR" sz="3200" dirty="0">
                <a:ea typeface="ＭＳ Ｐゴシック" charset="-128"/>
              </a:rPr>
              <a:t>Entérobactéries (&gt;C2G&gt;C1G sauf résistance acquise)</a:t>
            </a:r>
          </a:p>
          <a:p>
            <a:pPr lvl="1">
              <a:lnSpc>
                <a:spcPct val="80000"/>
              </a:lnSpc>
            </a:pPr>
            <a:r>
              <a:rPr lang="fr-FR" sz="3200" i="1" dirty="0">
                <a:ea typeface="ＭＳ Ｐゴシック" charset="-128"/>
              </a:rPr>
              <a:t>Neisseria </a:t>
            </a:r>
            <a:r>
              <a:rPr lang="fr-FR" sz="3200" i="1" dirty="0" err="1">
                <a:ea typeface="ＭＳ Ｐゴシック" charset="-128"/>
              </a:rPr>
              <a:t>spp</a:t>
            </a:r>
            <a:endParaRPr lang="fr-FR" sz="3200" i="1" dirty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fr-FR" sz="3200" dirty="0">
                <a:ea typeface="ＭＳ Ｐゴシック" charset="-128"/>
              </a:rPr>
              <a:t>Streptocoques (</a:t>
            </a:r>
            <a:r>
              <a:rPr lang="fr-FR" sz="3200" u="sng" dirty="0">
                <a:ea typeface="ＭＳ Ｐゴシック" charset="-128"/>
              </a:rPr>
              <a:t>sauf entérocoques</a:t>
            </a:r>
            <a:r>
              <a:rPr lang="fr-FR" sz="3200" dirty="0">
                <a:ea typeface="ＭＳ Ｐゴシック" charset="-128"/>
              </a:rPr>
              <a:t>), pneumocoque</a:t>
            </a:r>
          </a:p>
          <a:p>
            <a:pPr lvl="1">
              <a:lnSpc>
                <a:spcPct val="80000"/>
              </a:lnSpc>
            </a:pPr>
            <a:r>
              <a:rPr lang="fr-FR" sz="3200" i="1" dirty="0">
                <a:ea typeface="ＭＳ Ｐゴシック" charset="-128"/>
              </a:rPr>
              <a:t>S. aureus </a:t>
            </a:r>
          </a:p>
          <a:p>
            <a:pPr lvl="1">
              <a:lnSpc>
                <a:spcPct val="80000"/>
              </a:lnSpc>
            </a:pPr>
            <a:r>
              <a:rPr lang="fr-FR" sz="3200" i="1" dirty="0">
                <a:ea typeface="ＭＳ Ｐゴシック" charset="-128"/>
              </a:rPr>
              <a:t>Haemophilus influenzae</a:t>
            </a:r>
          </a:p>
          <a:p>
            <a:pPr marL="457200" lvl="1" indent="0">
              <a:buNone/>
            </a:pPr>
            <a:endParaRPr lang="fr-FR" sz="3000" dirty="0">
              <a:ea typeface="Arial" charset="0"/>
              <a:cs typeface="Arial" charset="0"/>
            </a:endParaRPr>
          </a:p>
          <a:p>
            <a:r>
              <a:rPr lang="fr-FR" sz="3400" dirty="0">
                <a:ea typeface="Arial" charset="0"/>
                <a:cs typeface="Arial" charset="0"/>
              </a:rPr>
              <a:t>Indications</a:t>
            </a:r>
          </a:p>
          <a:p>
            <a:pPr lvl="1"/>
            <a:r>
              <a:rPr lang="fr-FR" sz="3200" dirty="0">
                <a:ea typeface="Arial" charset="0"/>
                <a:cs typeface="Arial" charset="0"/>
              </a:rPr>
              <a:t>Pathologie ORL </a:t>
            </a:r>
          </a:p>
          <a:p>
            <a:pPr lvl="1"/>
            <a:r>
              <a:rPr lang="fr-FR" sz="3200" dirty="0">
                <a:ea typeface="Arial" charset="0"/>
                <a:cs typeface="Arial" charset="0"/>
              </a:rPr>
              <a:t>relais </a:t>
            </a:r>
            <a:r>
              <a:rPr lang="fr-FR" sz="3200" i="1" dirty="0">
                <a:ea typeface="Arial" charset="0"/>
                <a:cs typeface="Arial" charset="0"/>
              </a:rPr>
              <a:t>per os </a:t>
            </a:r>
            <a:r>
              <a:rPr lang="fr-FR" sz="3200" dirty="0">
                <a:ea typeface="Arial" charset="0"/>
                <a:cs typeface="Arial" charset="0"/>
              </a:rPr>
              <a:t>des</a:t>
            </a:r>
            <a:r>
              <a:rPr lang="fr-FR" sz="3200" i="1" dirty="0">
                <a:ea typeface="Arial" charset="0"/>
                <a:cs typeface="Arial" charset="0"/>
              </a:rPr>
              <a:t> </a:t>
            </a:r>
            <a:r>
              <a:rPr lang="fr-FR" sz="3200" dirty="0">
                <a:ea typeface="Arial" charset="0"/>
                <a:cs typeface="Arial" charset="0"/>
              </a:rPr>
              <a:t>C3G injectables (mais attention faible concentration sérique)</a:t>
            </a:r>
          </a:p>
          <a:p>
            <a:pPr marL="457200" lvl="1" indent="0">
              <a:buNone/>
            </a:pPr>
            <a:endParaRPr lang="fr-FR" sz="3000" dirty="0">
              <a:ea typeface="Arial" charset="0"/>
              <a:cs typeface="Arial" charset="0"/>
            </a:endParaRPr>
          </a:p>
          <a:p>
            <a:r>
              <a:rPr lang="fr-FR" sz="3400" dirty="0">
                <a:ea typeface="Arial" charset="0"/>
                <a:cs typeface="Arial" charset="0"/>
              </a:rPr>
              <a:t>Molécules</a:t>
            </a:r>
          </a:p>
          <a:p>
            <a:pPr lvl="1"/>
            <a:r>
              <a:rPr lang="fr-FR" sz="3000" dirty="0">
                <a:ea typeface="Arial" charset="0"/>
                <a:cs typeface="Arial" charset="0"/>
              </a:rPr>
              <a:t>Céfixime (</a:t>
            </a:r>
            <a:r>
              <a:rPr lang="fr-FR" sz="3000" dirty="0" err="1">
                <a:ea typeface="Arial" charset="0"/>
                <a:cs typeface="Arial" charset="0"/>
              </a:rPr>
              <a:t>Oroken</a:t>
            </a:r>
            <a:r>
              <a:rPr lang="fr-FR" sz="3000" dirty="0">
                <a:ea typeface="Arial" charset="0"/>
                <a:cs typeface="Arial" charset="0"/>
              </a:rPr>
              <a:t> ®)</a:t>
            </a:r>
          </a:p>
          <a:p>
            <a:pPr lvl="1"/>
            <a:r>
              <a:rPr lang="fr-FR" sz="3000" dirty="0" err="1">
                <a:ea typeface="Arial" charset="0"/>
                <a:cs typeface="Arial" charset="0"/>
              </a:rPr>
              <a:t>Cefpodoxime-Proxétil</a:t>
            </a:r>
            <a:r>
              <a:rPr lang="fr-FR" sz="3000" dirty="0">
                <a:ea typeface="Arial" charset="0"/>
                <a:cs typeface="Arial" charset="0"/>
              </a:rPr>
              <a:t> (</a:t>
            </a:r>
            <a:r>
              <a:rPr lang="fr-FR" sz="3000" dirty="0" err="1">
                <a:ea typeface="Arial" charset="0"/>
                <a:cs typeface="Arial" charset="0"/>
              </a:rPr>
              <a:t>Orelox</a:t>
            </a:r>
            <a:r>
              <a:rPr lang="fr-FR" sz="3000" dirty="0">
                <a:ea typeface="Arial" charset="0"/>
                <a:cs typeface="Arial" charset="0"/>
              </a:rPr>
              <a:t>®)</a:t>
            </a:r>
          </a:p>
          <a:p>
            <a:pPr marL="457200" lvl="1" indent="0">
              <a:buNone/>
            </a:pPr>
            <a:endParaRPr lang="fr-FR" sz="3000" dirty="0">
              <a:ea typeface="Arial" charset="0"/>
              <a:cs typeface="Arial" charset="0"/>
            </a:endParaRPr>
          </a:p>
          <a:p>
            <a:r>
              <a:rPr lang="fr-FR" sz="3600" dirty="0">
                <a:ea typeface="Arial" charset="0"/>
                <a:cs typeface="Arial" charset="0"/>
              </a:rPr>
              <a:t>Effets </a:t>
            </a:r>
            <a:r>
              <a:rPr lang="fr-FR" sz="3600" dirty="0" err="1">
                <a:ea typeface="Arial" charset="0"/>
                <a:cs typeface="Arial" charset="0"/>
              </a:rPr>
              <a:t>IIr</a:t>
            </a:r>
            <a:r>
              <a:rPr lang="fr-FR" sz="3600" dirty="0">
                <a:ea typeface="Arial" charset="0"/>
                <a:cs typeface="Arial" charset="0"/>
              </a:rPr>
              <a:t> : allergie (rare, croisée avec pénicillines 1-2%)</a:t>
            </a:r>
            <a:endParaRPr lang="fr-FR" sz="3000" dirty="0">
              <a:ea typeface="Arial" charset="0"/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a typeface="ＭＳ Ｐゴシック" charset="-128"/>
                <a:cs typeface="ＭＳ Ｐゴシック" charset="-128"/>
              </a:rPr>
              <a:t>Céphalosporines de 3ème génération </a:t>
            </a:r>
            <a:r>
              <a:rPr lang="fr-FR" b="1" dirty="0">
                <a:ea typeface="ＭＳ Ｐゴシック" charset="-128"/>
                <a:cs typeface="ＭＳ Ｐゴシック" charset="-128"/>
              </a:rPr>
              <a:t>orales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406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fr-FR" dirty="0">
                <a:ea typeface="ＭＳ Ｐゴシック" charset="-128"/>
              </a:rPr>
              <a:t>Spectre large (idem que C3G orales)</a:t>
            </a:r>
          </a:p>
          <a:p>
            <a:pPr lvl="1">
              <a:lnSpc>
                <a:spcPct val="80000"/>
              </a:lnSpc>
            </a:pPr>
            <a:r>
              <a:rPr lang="fr-FR" dirty="0">
                <a:ea typeface="ＭＳ Ｐゴシック" charset="-128"/>
              </a:rPr>
              <a:t>Entérobactéries (&gt;C2G&gt;C1G sauf résistance acquise)</a:t>
            </a:r>
          </a:p>
          <a:p>
            <a:pPr lvl="1">
              <a:lnSpc>
                <a:spcPct val="80000"/>
              </a:lnSpc>
            </a:pPr>
            <a:r>
              <a:rPr lang="fr-FR" i="1" dirty="0">
                <a:ea typeface="ＭＳ Ｐゴシック" charset="-128"/>
              </a:rPr>
              <a:t>Neisseria </a:t>
            </a:r>
            <a:r>
              <a:rPr lang="fr-FR" i="1" dirty="0" err="1">
                <a:ea typeface="ＭＳ Ｐゴシック" charset="-128"/>
              </a:rPr>
              <a:t>spp</a:t>
            </a:r>
            <a:endParaRPr lang="fr-FR" i="1" dirty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fr-FR" dirty="0">
                <a:ea typeface="ＭＳ Ｐゴシック" charset="-128"/>
              </a:rPr>
              <a:t>Streptocoques (</a:t>
            </a:r>
            <a:r>
              <a:rPr lang="fr-FR" u="sng" dirty="0">
                <a:ea typeface="ＭＳ Ｐゴシック" charset="-128"/>
              </a:rPr>
              <a:t>sauf entérocoques</a:t>
            </a:r>
            <a:r>
              <a:rPr lang="fr-FR" dirty="0">
                <a:ea typeface="ＭＳ Ｐゴシック" charset="-128"/>
              </a:rPr>
              <a:t>), pneumocoque</a:t>
            </a:r>
          </a:p>
          <a:p>
            <a:pPr lvl="1">
              <a:lnSpc>
                <a:spcPct val="80000"/>
              </a:lnSpc>
            </a:pPr>
            <a:r>
              <a:rPr lang="fr-FR" i="1" dirty="0">
                <a:ea typeface="ＭＳ Ｐゴシック" charset="-128"/>
              </a:rPr>
              <a:t>S. aureus </a:t>
            </a:r>
          </a:p>
          <a:p>
            <a:pPr lvl="1">
              <a:lnSpc>
                <a:spcPct val="80000"/>
              </a:lnSpc>
            </a:pPr>
            <a:r>
              <a:rPr lang="fr-FR" i="1" dirty="0">
                <a:ea typeface="ＭＳ Ｐゴシック" charset="-128"/>
              </a:rPr>
              <a:t>Haemophilus influenzae</a:t>
            </a:r>
          </a:p>
          <a:p>
            <a:pPr lvl="1">
              <a:lnSpc>
                <a:spcPct val="80000"/>
              </a:lnSpc>
            </a:pPr>
            <a:r>
              <a:rPr lang="fr-FR" i="1" dirty="0">
                <a:solidFill>
                  <a:schemeClr val="accent2"/>
                </a:solidFill>
                <a:ea typeface="ＭＳ Ｐゴシック" charset="-128"/>
              </a:rPr>
              <a:t>P. </a:t>
            </a:r>
            <a:r>
              <a:rPr lang="fr-FR" i="1" dirty="0" err="1">
                <a:solidFill>
                  <a:schemeClr val="accent2"/>
                </a:solidFill>
                <a:ea typeface="ＭＳ Ｐゴシック" charset="-128"/>
              </a:rPr>
              <a:t>aeruginosa</a:t>
            </a:r>
            <a:r>
              <a:rPr lang="fr-FR" dirty="0">
                <a:solidFill>
                  <a:schemeClr val="accent2"/>
                </a:solidFill>
                <a:ea typeface="ＭＳ Ｐゴシック" charset="-128"/>
              </a:rPr>
              <a:t> : résistance naturelle </a:t>
            </a:r>
            <a:r>
              <a:rPr lang="fr-FR" dirty="0" err="1">
                <a:solidFill>
                  <a:schemeClr val="accent2"/>
                </a:solidFill>
                <a:ea typeface="ＭＳ Ｐゴシック" charset="-128"/>
              </a:rPr>
              <a:t>cefotaxime</a:t>
            </a:r>
            <a:r>
              <a:rPr lang="fr-FR" dirty="0">
                <a:solidFill>
                  <a:schemeClr val="accent2"/>
                </a:solidFill>
                <a:ea typeface="ＭＳ Ｐゴシック" charset="-128"/>
              </a:rPr>
              <a:t> et </a:t>
            </a:r>
            <a:r>
              <a:rPr lang="fr-FR" dirty="0" err="1">
                <a:solidFill>
                  <a:schemeClr val="accent2"/>
                </a:solidFill>
                <a:ea typeface="ＭＳ Ｐゴシック" charset="-128"/>
              </a:rPr>
              <a:t>ceftriaxone</a:t>
            </a:r>
            <a:r>
              <a:rPr lang="fr-FR" dirty="0">
                <a:solidFill>
                  <a:schemeClr val="accent2"/>
                </a:solidFill>
                <a:ea typeface="ＭＳ Ｐゴシック" charset="-128"/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r-FR" dirty="0">
                <a:ea typeface="ＭＳ Ｐゴシック" charset="-128"/>
                <a:sym typeface="Wingdings"/>
              </a:rPr>
              <a:t>	 </a:t>
            </a:r>
            <a:r>
              <a:rPr lang="fr-FR" dirty="0">
                <a:ea typeface="ＭＳ Ｐゴシック" charset="-128"/>
              </a:rPr>
              <a:t>uniquement </a:t>
            </a:r>
            <a:r>
              <a:rPr lang="fr-FR" dirty="0" err="1">
                <a:ea typeface="ＭＳ Ｐゴシック" charset="-128"/>
              </a:rPr>
              <a:t>ceftazidime</a:t>
            </a:r>
            <a:r>
              <a:rPr lang="fr-FR" dirty="0">
                <a:ea typeface="ＭＳ Ｐゴシック" charset="-128"/>
              </a:rPr>
              <a:t> possible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FR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fr-FR" dirty="0">
                <a:ea typeface="ＭＳ Ｐゴシック" charset="-128"/>
              </a:rPr>
              <a:t>Usage hospitalier</a:t>
            </a:r>
          </a:p>
          <a:p>
            <a:pPr marL="0" indent="0">
              <a:lnSpc>
                <a:spcPct val="80000"/>
              </a:lnSpc>
              <a:buNone/>
            </a:pPr>
            <a:endParaRPr lang="fr-FR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fr-FR" dirty="0">
                <a:ea typeface="ＭＳ Ｐゴシック" charset="-128"/>
              </a:rPr>
              <a:t>Indications</a:t>
            </a:r>
          </a:p>
          <a:p>
            <a:pPr lvl="1">
              <a:lnSpc>
                <a:spcPct val="80000"/>
              </a:lnSpc>
            </a:pPr>
            <a:r>
              <a:rPr lang="fr-FR" b="1" dirty="0">
                <a:solidFill>
                  <a:schemeClr val="accent2"/>
                </a:solidFill>
                <a:ea typeface="ＭＳ Ｐゴシック" charset="-128"/>
              </a:rPr>
              <a:t>infections sévères </a:t>
            </a:r>
            <a:r>
              <a:rPr lang="fr-FR" dirty="0">
                <a:ea typeface="ＭＳ Ｐゴシック" charset="-128"/>
              </a:rPr>
              <a:t>ou sujet à risque</a:t>
            </a:r>
          </a:p>
          <a:p>
            <a:pPr lvl="1">
              <a:lnSpc>
                <a:spcPct val="80000"/>
              </a:lnSpc>
            </a:pPr>
            <a:r>
              <a:rPr lang="fr-FR" b="1" dirty="0">
                <a:solidFill>
                  <a:schemeClr val="accent2"/>
                </a:solidFill>
                <a:ea typeface="ＭＳ Ｐゴシック" charset="-128"/>
              </a:rPr>
              <a:t>méningites communautaires </a:t>
            </a:r>
            <a:r>
              <a:rPr lang="fr-FR" dirty="0">
                <a:ea typeface="ＭＳ Ｐゴシック" charset="-128"/>
              </a:rPr>
              <a:t>sauf </a:t>
            </a:r>
            <a:r>
              <a:rPr lang="fr-FR" i="1" dirty="0">
                <a:ea typeface="ＭＳ Ｐゴシック" charset="-128"/>
              </a:rPr>
              <a:t>Listeria</a:t>
            </a:r>
            <a:r>
              <a:rPr lang="fr-FR" dirty="0">
                <a:ea typeface="ＭＳ Ｐゴシック" charset="-128"/>
              </a:rPr>
              <a:t>++++</a:t>
            </a:r>
          </a:p>
          <a:p>
            <a:pPr lvl="1">
              <a:lnSpc>
                <a:spcPct val="80000"/>
              </a:lnSpc>
            </a:pPr>
            <a:r>
              <a:rPr lang="fr-FR" dirty="0">
                <a:ea typeface="ＭＳ Ｐゴシック" charset="-128"/>
              </a:rPr>
              <a:t>infections graves à entérobactéries (pyélonéphrites)</a:t>
            </a:r>
          </a:p>
          <a:p>
            <a:pPr lvl="1">
              <a:lnSpc>
                <a:spcPct val="80000"/>
              </a:lnSpc>
            </a:pPr>
            <a:r>
              <a:rPr lang="fr-FR" dirty="0">
                <a:ea typeface="ＭＳ Ｐゴシック" charset="-128"/>
              </a:rPr>
              <a:t>infections nosocomiales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FR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fr-FR" sz="3200" dirty="0">
                <a:ea typeface="Arial" charset="0"/>
                <a:cs typeface="Arial" charset="0"/>
              </a:rPr>
              <a:t>Effets </a:t>
            </a:r>
            <a:r>
              <a:rPr lang="fr-FR" sz="3200" dirty="0" err="1">
                <a:ea typeface="Arial" charset="0"/>
                <a:cs typeface="Arial" charset="0"/>
              </a:rPr>
              <a:t>IIr</a:t>
            </a:r>
            <a:r>
              <a:rPr lang="fr-FR" sz="3200" dirty="0">
                <a:ea typeface="Arial" charset="0"/>
                <a:cs typeface="Arial" charset="0"/>
              </a:rPr>
              <a:t> : allergie (rare, croisée avec pénicillines 1-2%)</a:t>
            </a:r>
            <a:endParaRPr lang="fr-FR" sz="2800" dirty="0">
              <a:ea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fr-FR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fr-FR" dirty="0">
              <a:ea typeface="ＭＳ Ｐゴシック" charset="-12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ea typeface="ＭＳ Ｐゴシック" charset="-128"/>
                <a:cs typeface="ＭＳ Ｐゴシック" charset="-128"/>
              </a:rPr>
              <a:t>Céphalosporines de 3ème génération </a:t>
            </a:r>
            <a:r>
              <a:rPr lang="fr-FR" b="1">
                <a:ea typeface="ＭＳ Ｐゴシック" charset="-128"/>
                <a:cs typeface="ＭＳ Ｐゴシック" charset="-128"/>
              </a:rPr>
              <a:t>parentérales</a:t>
            </a:r>
            <a:endParaRPr lang="fr-FR" b="1" dirty="0"/>
          </a:p>
        </p:txBody>
      </p:sp>
      <p:pic>
        <p:nvPicPr>
          <p:cNvPr id="6" name="Picture 2" descr="36,042 Pictogramme Attention Imágenes y Fotos - 123RF">
            <a:extLst>
              <a:ext uri="{FF2B5EF4-FFF2-40B4-BE49-F238E27FC236}">
                <a16:creationId xmlns:a16="http://schemas.microsoft.com/office/drawing/2014/main" id="{38D95F42-7B2E-5A5D-2D21-FF5410F8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27" y="2618740"/>
            <a:ext cx="6223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9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D71C3-C794-000D-AF39-CD62B056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684" y="6351"/>
            <a:ext cx="4060116" cy="1143000"/>
          </a:xfrm>
        </p:spPr>
        <p:txBody>
          <a:bodyPr/>
          <a:lstStyle/>
          <a:p>
            <a:pPr algn="l"/>
            <a:r>
              <a:rPr lang="fr-FR" dirty="0"/>
              <a:t>Objectifs EDN</a:t>
            </a:r>
          </a:p>
        </p:txBody>
      </p:sp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5362841-DE6C-57AA-D214-4A509A136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" y="284744"/>
            <a:ext cx="4232238" cy="6555104"/>
          </a:xfrm>
          <a:prstGeom prst="rect">
            <a:avLst/>
          </a:prstGeom>
        </p:spPr>
      </p:pic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47277AB-AADE-B0D3-05A7-FBE3B5F0A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34" y="2209800"/>
            <a:ext cx="4406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>
              <a:ea typeface="Arial" charset="0"/>
              <a:cs typeface="Arial" charset="0"/>
            </a:endParaRPr>
          </a:p>
          <a:p>
            <a:r>
              <a:rPr lang="fr-FR" dirty="0">
                <a:ea typeface="Arial" charset="0"/>
                <a:cs typeface="Arial" charset="0"/>
              </a:rPr>
              <a:t>Molécules</a:t>
            </a:r>
          </a:p>
          <a:p>
            <a:pPr lvl="1"/>
            <a:r>
              <a:rPr lang="fr-FR" dirty="0" err="1">
                <a:ea typeface="Arial" charset="0"/>
                <a:cs typeface="Arial" charset="0"/>
              </a:rPr>
              <a:t>Céfotaxime</a:t>
            </a:r>
            <a:r>
              <a:rPr lang="fr-FR" dirty="0">
                <a:ea typeface="Arial" charset="0"/>
                <a:cs typeface="Arial" charset="0"/>
              </a:rPr>
              <a:t> (</a:t>
            </a:r>
            <a:r>
              <a:rPr lang="fr-FR" dirty="0" err="1">
                <a:ea typeface="Arial" charset="0"/>
                <a:cs typeface="Arial" charset="0"/>
              </a:rPr>
              <a:t>Claforan</a:t>
            </a:r>
            <a:r>
              <a:rPr lang="fr-FR" dirty="0">
                <a:ea typeface="Arial" charset="0"/>
                <a:cs typeface="Arial" charset="0"/>
              </a:rPr>
              <a:t>®) : élimination urinaire, demi-vie courte</a:t>
            </a:r>
          </a:p>
          <a:p>
            <a:pPr lvl="1"/>
            <a:r>
              <a:rPr lang="fr-FR" dirty="0" err="1">
                <a:ea typeface="Arial" charset="0"/>
                <a:cs typeface="Arial" charset="0"/>
              </a:rPr>
              <a:t>Ceftriaxone</a:t>
            </a:r>
            <a:r>
              <a:rPr lang="fr-FR" dirty="0">
                <a:ea typeface="Arial" charset="0"/>
                <a:cs typeface="Arial" charset="0"/>
              </a:rPr>
              <a:t> (</a:t>
            </a:r>
            <a:r>
              <a:rPr lang="fr-FR" dirty="0" err="1">
                <a:ea typeface="Arial" charset="0"/>
                <a:cs typeface="Arial" charset="0"/>
              </a:rPr>
              <a:t>Rocéphine</a:t>
            </a:r>
            <a:r>
              <a:rPr lang="fr-FR" dirty="0">
                <a:ea typeface="Arial" charset="0"/>
                <a:cs typeface="Arial" charset="0"/>
              </a:rPr>
              <a:t>®) : élimination digestive, longue demi-vie (8 heures), voie SC possible</a:t>
            </a:r>
          </a:p>
          <a:p>
            <a:pPr lvl="1"/>
            <a:r>
              <a:rPr lang="fr-FR" dirty="0" err="1">
                <a:ea typeface="Arial" charset="0"/>
                <a:cs typeface="Arial" charset="0"/>
              </a:rPr>
              <a:t>Ceftazidime</a:t>
            </a:r>
            <a:r>
              <a:rPr lang="fr-FR" dirty="0">
                <a:ea typeface="Arial" charset="0"/>
                <a:cs typeface="Arial" charset="0"/>
              </a:rPr>
              <a:t> (</a:t>
            </a:r>
            <a:r>
              <a:rPr lang="fr-FR" dirty="0" err="1">
                <a:ea typeface="Arial" charset="0"/>
                <a:cs typeface="Arial" charset="0"/>
              </a:rPr>
              <a:t>Fortum</a:t>
            </a:r>
            <a:r>
              <a:rPr lang="fr-FR" dirty="0">
                <a:ea typeface="Arial" charset="0"/>
                <a:cs typeface="Arial" charset="0"/>
              </a:rPr>
              <a:t>®) : spectre étendu aux </a:t>
            </a:r>
            <a:r>
              <a:rPr lang="fr-FR" i="1" dirty="0">
                <a:ea typeface="Arial" charset="0"/>
                <a:cs typeface="Arial" charset="0"/>
              </a:rPr>
              <a:t>Pseudomonas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ea typeface="ＭＳ Ｐゴシック" charset="-128"/>
                <a:cs typeface="ＭＳ Ｐゴシック" charset="-128"/>
              </a:rPr>
              <a:t>Céphalosporines de 3</a:t>
            </a:r>
            <a:r>
              <a:rPr lang="fr-FR" baseline="30000" dirty="0">
                <a:ea typeface="ＭＳ Ｐゴシック" charset="-128"/>
                <a:cs typeface="ＭＳ Ｐゴシック" charset="-128"/>
              </a:rPr>
              <a:t>ème</a:t>
            </a:r>
            <a:r>
              <a:rPr lang="fr-FR" dirty="0">
                <a:ea typeface="ＭＳ Ｐゴシック" charset="-128"/>
                <a:cs typeface="ＭＳ Ｐゴシック" charset="-128"/>
              </a:rPr>
              <a:t> génération </a:t>
            </a:r>
            <a:r>
              <a:rPr lang="fr-FR" b="1" dirty="0">
                <a:ea typeface="ＭＳ Ｐゴシック" charset="-128"/>
                <a:cs typeface="ＭＳ Ｐゴシック" charset="-128"/>
              </a:rPr>
              <a:t>parentérales</a:t>
            </a:r>
            <a:endParaRPr lang="fr-FR" b="1" dirty="0"/>
          </a:p>
        </p:txBody>
      </p:sp>
      <p:pic>
        <p:nvPicPr>
          <p:cNvPr id="4" name="Picture 2" descr="36,042 Pictogramme Attention Imágenes y Fotos - 123RF">
            <a:extLst>
              <a:ext uri="{FF2B5EF4-FFF2-40B4-BE49-F238E27FC236}">
                <a16:creationId xmlns:a16="http://schemas.microsoft.com/office/drawing/2014/main" id="{C324AA9D-EF7D-91FE-CA9F-703C6DCD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778000"/>
            <a:ext cx="6223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54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fr-FR" dirty="0">
              <a:ea typeface="Arial" charset="0"/>
              <a:cs typeface="Arial" charset="0"/>
            </a:endParaRPr>
          </a:p>
          <a:p>
            <a:r>
              <a:rPr lang="fr-FR" dirty="0" err="1">
                <a:ea typeface="Arial" charset="0"/>
                <a:cs typeface="Arial" charset="0"/>
              </a:rPr>
              <a:t>Cefepime</a:t>
            </a:r>
            <a:r>
              <a:rPr lang="fr-FR" dirty="0">
                <a:ea typeface="Arial" charset="0"/>
                <a:cs typeface="Arial" charset="0"/>
              </a:rPr>
              <a:t> (</a:t>
            </a:r>
            <a:r>
              <a:rPr lang="fr-FR" dirty="0" err="1">
                <a:ea typeface="Arial" charset="0"/>
                <a:cs typeface="Arial" charset="0"/>
              </a:rPr>
              <a:t>Axepim</a:t>
            </a:r>
            <a:r>
              <a:rPr lang="fr-FR" dirty="0">
                <a:ea typeface="Arial" charset="0"/>
                <a:cs typeface="Arial" charset="0"/>
              </a:rPr>
              <a:t> ®)</a:t>
            </a:r>
          </a:p>
          <a:p>
            <a:pPr lvl="1"/>
            <a:r>
              <a:rPr lang="fr-FR" dirty="0">
                <a:ea typeface="Arial" charset="0"/>
                <a:cs typeface="Arial" charset="0"/>
              </a:rPr>
              <a:t>Spectre : étendu au </a:t>
            </a:r>
            <a:r>
              <a:rPr lang="fr-FR" dirty="0" err="1">
                <a:ea typeface="Arial" charset="0"/>
                <a:cs typeface="Arial" charset="0"/>
              </a:rPr>
              <a:t>Pseudomoans</a:t>
            </a:r>
            <a:r>
              <a:rPr lang="fr-FR" dirty="0">
                <a:ea typeface="Arial" charset="0"/>
                <a:cs typeface="Arial" charset="0"/>
              </a:rPr>
              <a:t> et Entérobactéries BMR</a:t>
            </a:r>
          </a:p>
          <a:p>
            <a:pPr lvl="1"/>
            <a:endParaRPr lang="fr-FR" dirty="0">
              <a:ea typeface="Arial" charset="0"/>
              <a:cs typeface="Arial" charset="0"/>
            </a:endParaRPr>
          </a:p>
          <a:p>
            <a:r>
              <a:rPr lang="fr-FR" dirty="0" err="1">
                <a:ea typeface="Arial" charset="0"/>
                <a:cs typeface="Arial" charset="0"/>
              </a:rPr>
              <a:t>Ceftaroline</a:t>
            </a:r>
            <a:endParaRPr lang="fr-FR" dirty="0">
              <a:ea typeface="Arial" charset="0"/>
              <a:cs typeface="Arial" charset="0"/>
            </a:endParaRPr>
          </a:p>
          <a:p>
            <a:pPr lvl="1"/>
            <a:r>
              <a:rPr lang="fr-FR" dirty="0">
                <a:ea typeface="Arial" charset="0"/>
                <a:cs typeface="Arial" charset="0"/>
              </a:rPr>
              <a:t>Spectre spécifique anti-SARM</a:t>
            </a:r>
          </a:p>
          <a:p>
            <a:pPr lvl="1"/>
            <a:r>
              <a:rPr lang="fr-FR" dirty="0">
                <a:ea typeface="Arial" charset="0"/>
                <a:cs typeface="Arial" charset="0"/>
              </a:rPr>
              <a:t>Actif aussi sur Streptocoques, pneumocoque, Entérobactéries, Haemophilus</a:t>
            </a:r>
          </a:p>
          <a:p>
            <a:pPr marL="457200" lvl="1" indent="0">
              <a:buNone/>
            </a:pPr>
            <a:endParaRPr lang="fr-FR" dirty="0">
              <a:ea typeface="Arial" charset="0"/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ea typeface="ＭＳ Ｐゴシック" charset="-128"/>
                <a:cs typeface="ＭＳ Ｐゴシック" charset="-128"/>
              </a:rPr>
              <a:t>Nouvelles céphalosporines à large spectre (C4G – C5G)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41237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600200"/>
            <a:ext cx="8600739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dirty="0">
              <a:ea typeface="Arial" charset="0"/>
              <a:cs typeface="Arial" charset="0"/>
            </a:endParaRPr>
          </a:p>
          <a:p>
            <a:r>
              <a:rPr lang="fr-FR" dirty="0" err="1">
                <a:ea typeface="Arial" charset="0"/>
                <a:cs typeface="Arial" charset="0"/>
              </a:rPr>
              <a:t>Ceftobiprole</a:t>
            </a:r>
            <a:r>
              <a:rPr lang="fr-FR" dirty="0">
                <a:ea typeface="Arial" charset="0"/>
                <a:cs typeface="Arial" charset="0"/>
              </a:rPr>
              <a:t>  </a:t>
            </a:r>
          </a:p>
          <a:p>
            <a:pPr lvl="1"/>
            <a:r>
              <a:rPr lang="fr-FR" dirty="0">
                <a:ea typeface="Arial" charset="0"/>
                <a:cs typeface="Arial" charset="0"/>
              </a:rPr>
              <a:t>spectre : SARM, PSDP, entérobactéries, </a:t>
            </a:r>
            <a:r>
              <a:rPr lang="fr-FR" i="1" dirty="0">
                <a:ea typeface="Arial" charset="0"/>
                <a:cs typeface="Arial" charset="0"/>
              </a:rPr>
              <a:t>P. </a:t>
            </a:r>
            <a:r>
              <a:rPr lang="fr-FR" i="1" dirty="0" err="1">
                <a:ea typeface="Arial" charset="0"/>
                <a:cs typeface="Arial" charset="0"/>
              </a:rPr>
              <a:t>aeruginosa</a:t>
            </a:r>
            <a:endParaRPr lang="fr-FR" i="1" dirty="0">
              <a:ea typeface="Arial" charset="0"/>
              <a:cs typeface="Arial" charset="0"/>
            </a:endParaRPr>
          </a:p>
          <a:p>
            <a:r>
              <a:rPr lang="fr-FR" dirty="0" err="1">
                <a:ea typeface="Arial" charset="0"/>
                <a:cs typeface="Arial" charset="0"/>
              </a:rPr>
              <a:t>Ceftolozane</a:t>
            </a:r>
            <a:r>
              <a:rPr lang="fr-FR" dirty="0">
                <a:ea typeface="Arial" charset="0"/>
                <a:cs typeface="Arial" charset="0"/>
              </a:rPr>
              <a:t> – </a:t>
            </a:r>
            <a:r>
              <a:rPr lang="fr-FR" dirty="0" err="1">
                <a:ea typeface="Arial" charset="0"/>
                <a:cs typeface="Arial" charset="0"/>
              </a:rPr>
              <a:t>tazobactam</a:t>
            </a:r>
            <a:endParaRPr lang="fr-FR" dirty="0">
              <a:ea typeface="Arial" charset="0"/>
              <a:cs typeface="Arial" charset="0"/>
            </a:endParaRPr>
          </a:p>
          <a:p>
            <a:pPr lvl="1"/>
            <a:r>
              <a:rPr lang="fr-FR" dirty="0">
                <a:ea typeface="Arial" charset="0"/>
                <a:cs typeface="Arial" charset="0"/>
              </a:rPr>
              <a:t>Spectre : entérobactéries et </a:t>
            </a:r>
            <a:r>
              <a:rPr lang="fr-FR" i="1" dirty="0">
                <a:ea typeface="Arial" charset="0"/>
                <a:cs typeface="Arial" charset="0"/>
              </a:rPr>
              <a:t>P. </a:t>
            </a:r>
            <a:r>
              <a:rPr lang="fr-FR" i="1" dirty="0" err="1">
                <a:ea typeface="Arial" charset="0"/>
                <a:cs typeface="Arial" charset="0"/>
              </a:rPr>
              <a:t>aeruginosa</a:t>
            </a:r>
            <a:r>
              <a:rPr lang="fr-FR" i="1" dirty="0">
                <a:ea typeface="Arial" charset="0"/>
                <a:cs typeface="Arial" charset="0"/>
              </a:rPr>
              <a:t> </a:t>
            </a:r>
            <a:r>
              <a:rPr lang="fr-FR" dirty="0">
                <a:ea typeface="Arial" charset="0"/>
                <a:cs typeface="Arial" charset="0"/>
              </a:rPr>
              <a:t>BMR</a:t>
            </a:r>
          </a:p>
          <a:p>
            <a:r>
              <a:rPr lang="fr-FR" dirty="0" err="1">
                <a:ea typeface="Arial" charset="0"/>
                <a:cs typeface="Arial" charset="0"/>
              </a:rPr>
              <a:t>Ceftazidime</a:t>
            </a:r>
            <a:r>
              <a:rPr lang="fr-FR" dirty="0">
                <a:ea typeface="Arial" charset="0"/>
                <a:cs typeface="Arial" charset="0"/>
              </a:rPr>
              <a:t> – </a:t>
            </a:r>
            <a:r>
              <a:rPr lang="fr-FR" dirty="0" err="1">
                <a:ea typeface="Arial" charset="0"/>
                <a:cs typeface="Arial" charset="0"/>
              </a:rPr>
              <a:t>avibactam</a:t>
            </a:r>
            <a:endParaRPr lang="fr-FR" dirty="0">
              <a:ea typeface="Arial" charset="0"/>
              <a:cs typeface="Arial" charset="0"/>
            </a:endParaRPr>
          </a:p>
          <a:p>
            <a:pPr lvl="1"/>
            <a:r>
              <a:rPr lang="fr-FR" dirty="0">
                <a:ea typeface="Arial" charset="0"/>
                <a:cs typeface="Arial" charset="0"/>
              </a:rPr>
              <a:t>Spectre : entérobactéries et </a:t>
            </a:r>
            <a:r>
              <a:rPr lang="fr-FR" i="1" dirty="0">
                <a:ea typeface="Arial" charset="0"/>
                <a:cs typeface="Arial" charset="0"/>
              </a:rPr>
              <a:t>P. </a:t>
            </a:r>
            <a:r>
              <a:rPr lang="fr-FR" i="1" dirty="0" err="1">
                <a:ea typeface="Arial" charset="0"/>
                <a:cs typeface="Arial" charset="0"/>
              </a:rPr>
              <a:t>aeruginosa</a:t>
            </a:r>
            <a:r>
              <a:rPr lang="fr-FR" i="1" dirty="0">
                <a:ea typeface="Arial" charset="0"/>
                <a:cs typeface="Arial" charset="0"/>
              </a:rPr>
              <a:t> </a:t>
            </a:r>
            <a:r>
              <a:rPr lang="fr-FR" dirty="0">
                <a:ea typeface="Arial" charset="0"/>
                <a:cs typeface="Arial" charset="0"/>
              </a:rPr>
              <a:t>BMR, entérobactéries productrices de </a:t>
            </a:r>
            <a:r>
              <a:rPr lang="fr-FR" dirty="0" err="1">
                <a:ea typeface="Arial" charset="0"/>
                <a:cs typeface="Arial" charset="0"/>
              </a:rPr>
              <a:t>carbapénèmases</a:t>
            </a:r>
            <a:endParaRPr lang="fr-FR" dirty="0"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dirty="0">
              <a:ea typeface="Arial" charset="0"/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ea typeface="ＭＳ Ｐゴシック" charset="-128"/>
                <a:cs typeface="ＭＳ Ｐゴシック" charset="-128"/>
              </a:rPr>
              <a:t>Nouvelles céphalosporines à large spectre (C4G – C5G)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53522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>
                <a:ea typeface="ＭＳ Ｐゴシック" charset="-128"/>
                <a:cs typeface="ＭＳ Ｐゴシック" charset="-128"/>
              </a:rPr>
              <a:t>Carbapénèmes</a:t>
            </a:r>
            <a:endParaRPr lang="fr-FR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9300" y="1430338"/>
            <a:ext cx="8229600" cy="4962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800" dirty="0"/>
              <a:t>Molécules: </a:t>
            </a:r>
            <a:r>
              <a:rPr lang="fr-FR" sz="3800" dirty="0" err="1"/>
              <a:t>Imipénème</a:t>
            </a:r>
            <a:r>
              <a:rPr lang="fr-FR" sz="3800" dirty="0"/>
              <a:t>, </a:t>
            </a:r>
            <a:r>
              <a:rPr lang="fr-FR" sz="3800" dirty="0" err="1"/>
              <a:t>Méropénème</a:t>
            </a:r>
            <a:r>
              <a:rPr lang="fr-FR" sz="3800" dirty="0"/>
              <a:t>, </a:t>
            </a:r>
            <a:r>
              <a:rPr lang="fr-FR" sz="3800" dirty="0" err="1"/>
              <a:t>Ertapénème</a:t>
            </a:r>
            <a:endParaRPr lang="fr-FR" sz="3800" dirty="0"/>
          </a:p>
          <a:p>
            <a:r>
              <a:rPr lang="fr-FR" sz="3800" dirty="0"/>
              <a:t>Nouvelles associations : </a:t>
            </a:r>
            <a:r>
              <a:rPr lang="fr-FR" sz="3800" dirty="0" err="1"/>
              <a:t>méropénème-vaborbactam</a:t>
            </a:r>
            <a:r>
              <a:rPr lang="fr-FR" sz="3800" dirty="0"/>
              <a:t>, </a:t>
            </a:r>
            <a:r>
              <a:rPr lang="fr-FR" sz="3800" dirty="0" err="1"/>
              <a:t>imipénème-relebactam</a:t>
            </a:r>
            <a:r>
              <a:rPr lang="fr-FR" sz="3800" dirty="0"/>
              <a:t> (action sur les </a:t>
            </a:r>
            <a:r>
              <a:rPr lang="fr-FR" sz="3800" dirty="0" err="1"/>
              <a:t>entéobactéries</a:t>
            </a:r>
            <a:r>
              <a:rPr lang="fr-FR" sz="3800" dirty="0"/>
              <a:t> productrices de </a:t>
            </a:r>
            <a:r>
              <a:rPr lang="fr-FR" sz="3800" dirty="0" err="1"/>
              <a:t>carbapénèmases</a:t>
            </a:r>
            <a:r>
              <a:rPr lang="fr-FR" sz="3800" dirty="0"/>
              <a:t>)</a:t>
            </a:r>
          </a:p>
          <a:p>
            <a:r>
              <a:rPr lang="fr-FR" sz="3800" dirty="0"/>
              <a:t>Activité Bactéricide dose et temps-dépendant</a:t>
            </a:r>
          </a:p>
          <a:p>
            <a:r>
              <a:rPr lang="fr-FR" sz="4000" dirty="0"/>
              <a:t>Voie </a:t>
            </a:r>
            <a:r>
              <a:rPr lang="fr-FR" sz="4000" i="1" dirty="0"/>
              <a:t>IV seule</a:t>
            </a:r>
            <a:endParaRPr lang="fr-FR" sz="3800" dirty="0"/>
          </a:p>
          <a:p>
            <a:r>
              <a:rPr lang="fr-FR" sz="3800" dirty="0"/>
              <a:t>Spectre d’activité</a:t>
            </a:r>
          </a:p>
          <a:p>
            <a:pPr lvl="1"/>
            <a:r>
              <a:rPr lang="fr-FR" dirty="0" err="1"/>
              <a:t>cocci</a:t>
            </a:r>
            <a:r>
              <a:rPr lang="fr-FR" dirty="0"/>
              <a:t> gram positifs sauf SARM et </a:t>
            </a:r>
            <a:r>
              <a:rPr lang="fr-FR" i="1" dirty="0"/>
              <a:t>E. </a:t>
            </a:r>
            <a:r>
              <a:rPr lang="fr-FR" i="1" dirty="0" err="1"/>
              <a:t>faecium</a:t>
            </a:r>
            <a:r>
              <a:rPr lang="fr-FR" i="1" dirty="0"/>
              <a:t> </a:t>
            </a:r>
          </a:p>
          <a:p>
            <a:pPr lvl="1"/>
            <a:r>
              <a:rPr lang="fr-FR" dirty="0" err="1"/>
              <a:t>entérobactéries</a:t>
            </a:r>
            <a:r>
              <a:rPr lang="fr-FR" dirty="0"/>
              <a:t> </a:t>
            </a:r>
          </a:p>
          <a:p>
            <a:pPr lvl="1"/>
            <a:r>
              <a:rPr lang="fr-FR" i="1" dirty="0"/>
              <a:t>Pseudomonas</a:t>
            </a:r>
            <a:r>
              <a:rPr lang="fr-FR" dirty="0"/>
              <a:t>(sauf </a:t>
            </a:r>
            <a:r>
              <a:rPr lang="fr-FR" dirty="0" err="1"/>
              <a:t>ertapénème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bacilles gram positifs</a:t>
            </a:r>
          </a:p>
          <a:p>
            <a:pPr lvl="1"/>
            <a:r>
              <a:rPr lang="fr-FR" dirty="0" err="1"/>
              <a:t>cocci</a:t>
            </a:r>
            <a:r>
              <a:rPr lang="fr-FR" dirty="0"/>
              <a:t> gram </a:t>
            </a:r>
            <a:r>
              <a:rPr lang="fr-FR" dirty="0" err="1"/>
              <a:t>négatifs</a:t>
            </a:r>
            <a:endParaRPr lang="fr-FR" dirty="0"/>
          </a:p>
          <a:p>
            <a:pPr lvl="1"/>
            <a:r>
              <a:rPr lang="fr-FR" dirty="0" err="1"/>
              <a:t>anaérobies</a:t>
            </a:r>
            <a:r>
              <a:rPr lang="fr-FR" dirty="0"/>
              <a:t> </a:t>
            </a:r>
          </a:p>
          <a:p>
            <a:r>
              <a:rPr lang="fr-FR" dirty="0"/>
              <a:t>Principales résistances naturelle:</a:t>
            </a:r>
          </a:p>
          <a:p>
            <a:pPr lvl="1"/>
            <a:r>
              <a:rPr lang="fr-FR" i="1" dirty="0" err="1"/>
              <a:t>Stenotrophomonas</a:t>
            </a:r>
            <a:endParaRPr lang="fr-FR" i="1" dirty="0"/>
          </a:p>
          <a:p>
            <a:pPr lvl="1"/>
            <a:r>
              <a:rPr lang="fr-FR" dirty="0"/>
              <a:t>SARM</a:t>
            </a:r>
          </a:p>
          <a:p>
            <a:pPr lvl="1"/>
            <a:r>
              <a:rPr lang="fr-FR" i="1" dirty="0" err="1"/>
              <a:t>Enterococcus</a:t>
            </a:r>
            <a:r>
              <a:rPr lang="fr-FR" i="1" dirty="0"/>
              <a:t> </a:t>
            </a:r>
            <a:r>
              <a:rPr lang="fr-FR" i="1" dirty="0" err="1"/>
              <a:t>faecium</a:t>
            </a:r>
            <a:endParaRPr lang="fr-FR" i="1" dirty="0"/>
          </a:p>
          <a:p>
            <a:pPr lvl="1"/>
            <a:r>
              <a:rPr lang="fr-FR" i="1" dirty="0"/>
              <a:t>Pseudomonas </a:t>
            </a:r>
            <a:r>
              <a:rPr lang="fr-FR" i="1" dirty="0" err="1"/>
              <a:t>aeruginosa</a:t>
            </a:r>
            <a:r>
              <a:rPr lang="fr-FR" i="1" dirty="0"/>
              <a:t> et </a:t>
            </a:r>
            <a:r>
              <a:rPr lang="fr-FR" i="1" dirty="0" err="1"/>
              <a:t>Acinetobacter</a:t>
            </a:r>
            <a:r>
              <a:rPr lang="fr-FR" i="1" dirty="0"/>
              <a:t> </a:t>
            </a:r>
            <a:r>
              <a:rPr lang="fr-FR" dirty="0"/>
              <a:t>pour  l’</a:t>
            </a:r>
            <a:r>
              <a:rPr lang="fr-FR" dirty="0" err="1"/>
              <a:t>ertapénème</a:t>
            </a:r>
            <a:r>
              <a:rPr lang="fr-FR" dirty="0"/>
              <a:t> </a:t>
            </a:r>
            <a:endParaRPr lang="fr-FR" sz="3600" dirty="0">
              <a:ea typeface="Arial" charset="0"/>
              <a:cs typeface="Arial" charset="0"/>
            </a:endParaRPr>
          </a:p>
          <a:p>
            <a:r>
              <a:rPr lang="fr-FR" sz="3600" dirty="0"/>
              <a:t>Bonne diffusion tissulaire, y compris LCR </a:t>
            </a:r>
          </a:p>
          <a:p>
            <a:r>
              <a:rPr lang="fr-FR" sz="3600" dirty="0"/>
              <a:t>Indications: </a:t>
            </a:r>
          </a:p>
          <a:p>
            <a:pPr lvl="1"/>
            <a:r>
              <a:rPr lang="fr-FR" sz="2500" dirty="0">
                <a:ea typeface="Arial" charset="0"/>
                <a:cs typeface="Arial" charset="0"/>
              </a:rPr>
              <a:t>Infections nosocomiales sévères à germes résistants aux autres beta-</a:t>
            </a:r>
            <a:r>
              <a:rPr lang="fr-FR" sz="2500" dirty="0" err="1">
                <a:ea typeface="Arial" charset="0"/>
                <a:cs typeface="Arial" charset="0"/>
              </a:rPr>
              <a:t>lactamines</a:t>
            </a:r>
            <a:endParaRPr lang="fr-FR" sz="2400" dirty="0">
              <a:ea typeface="Arial" charset="0"/>
              <a:cs typeface="Arial" charset="0"/>
            </a:endParaRPr>
          </a:p>
          <a:p>
            <a:endParaRPr lang="fr-FR" sz="2400" dirty="0">
              <a:ea typeface="Arial" charset="0"/>
              <a:cs typeface="Arial" charset="0"/>
            </a:endParaRPr>
          </a:p>
          <a:p>
            <a:pPr lvl="1"/>
            <a:endParaRPr lang="fr-FR" sz="2400" dirty="0">
              <a:ea typeface="Arial" charset="0"/>
              <a:cs typeface="Arial" charset="0"/>
            </a:endParaRPr>
          </a:p>
          <a:p>
            <a:endParaRPr lang="fr-FR" sz="24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76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546410"/>
          <a:ext cx="8229600" cy="616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er 4"/>
          <p:cNvGrpSpPr/>
          <p:nvPr/>
        </p:nvGrpSpPr>
        <p:grpSpPr>
          <a:xfrm>
            <a:off x="292100" y="2297583"/>
            <a:ext cx="1161718" cy="406854"/>
            <a:chOff x="4324575" y="1433671"/>
            <a:chExt cx="1738956" cy="635059"/>
          </a:xfrm>
          <a:scene3d>
            <a:camera prst="orthographicFront"/>
            <a:lightRig rig="flat" dir="t"/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4324575" y="1433671"/>
              <a:ext cx="1738956" cy="63505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3175" y="1452271"/>
              <a:ext cx="1701756" cy="597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/>
                <a:t>Usage hospitalier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/>
                <a:t>parentéral ++</a:t>
              </a:r>
              <a:endParaRPr lang="fr-FR" sz="1200" kern="1200" dirty="0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279400" y="1320800"/>
            <a:ext cx="1161718" cy="431999"/>
            <a:chOff x="7559" y="2861121"/>
            <a:chExt cx="1738956" cy="635059"/>
          </a:xfrm>
          <a:scene3d>
            <a:camera prst="orthographicFront"/>
            <a:lightRig rig="flat" dir="t"/>
          </a:scene3d>
        </p:grpSpPr>
        <p:sp>
          <p:nvSpPr>
            <p:cNvPr id="10" name="Rectangle à coins arrondis 9"/>
            <p:cNvSpPr/>
            <p:nvPr/>
          </p:nvSpPr>
          <p:spPr>
            <a:xfrm>
              <a:off x="7559" y="2861121"/>
              <a:ext cx="1738956" cy="63505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7B364"/>
                </a:gs>
                <a:gs pos="3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159" y="2879721"/>
              <a:ext cx="1701756" cy="5978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/>
                <a:t>C</a:t>
              </a:r>
              <a:r>
                <a:rPr lang="fr-FR" sz="1200" kern="1200" dirty="0"/>
                <a:t>atégories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279400" y="1803094"/>
            <a:ext cx="1188000" cy="467999"/>
            <a:chOff x="4324575" y="719946"/>
            <a:chExt cx="1738956" cy="653728"/>
          </a:xfrm>
          <a:scene3d>
            <a:camera prst="orthographicFront"/>
            <a:lightRig rig="flat" dir="t"/>
          </a:scene3d>
        </p:grpSpPr>
        <p:sp>
          <p:nvSpPr>
            <p:cNvPr id="13" name="Rectangle à coins arrondis 12"/>
            <p:cNvSpPr/>
            <p:nvPr/>
          </p:nvSpPr>
          <p:spPr>
            <a:xfrm>
              <a:off x="4324575" y="719946"/>
              <a:ext cx="1738956" cy="63505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43177" y="757216"/>
              <a:ext cx="1720354" cy="6164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/>
                <a:t>Usage en ville </a:t>
              </a:r>
              <a:r>
                <a:rPr lang="fr-FR" sz="1200" dirty="0"/>
                <a:t>   </a:t>
              </a:r>
              <a:r>
                <a:rPr lang="fr-FR" sz="1200" kern="1200" dirty="0"/>
                <a:t>per os ++, parentéral</a:t>
              </a:r>
            </a:p>
          </p:txBody>
        </p:sp>
      </p:grpSp>
      <p:grpSp>
        <p:nvGrpSpPr>
          <p:cNvPr id="2" name="Grouper 11">
            <a:extLst>
              <a:ext uri="{FF2B5EF4-FFF2-40B4-BE49-F238E27FC236}">
                <a16:creationId xmlns:a16="http://schemas.microsoft.com/office/drawing/2014/main" id="{9EC9092F-D549-81D8-0A08-A53DCF1DB98A}"/>
              </a:ext>
            </a:extLst>
          </p:cNvPr>
          <p:cNvGrpSpPr/>
          <p:nvPr/>
        </p:nvGrpSpPr>
        <p:grpSpPr>
          <a:xfrm>
            <a:off x="4769623" y="2363017"/>
            <a:ext cx="1776143" cy="688003"/>
            <a:chOff x="4324575" y="719946"/>
            <a:chExt cx="1738956" cy="672329"/>
          </a:xfrm>
          <a:scene3d>
            <a:camera prst="orthographicFront"/>
            <a:lightRig rig="flat" dir="t"/>
          </a:scene3d>
        </p:grpSpPr>
        <p:sp>
          <p:nvSpPr>
            <p:cNvPr id="3" name="Rectangle à coins arrondis 12">
              <a:extLst>
                <a:ext uri="{FF2B5EF4-FFF2-40B4-BE49-F238E27FC236}">
                  <a16:creationId xmlns:a16="http://schemas.microsoft.com/office/drawing/2014/main" id="{B162FDB5-FD27-08B8-35D2-B0464DD1810F}"/>
                </a:ext>
              </a:extLst>
            </p:cNvPr>
            <p:cNvSpPr/>
            <p:nvPr/>
          </p:nvSpPr>
          <p:spPr>
            <a:xfrm>
              <a:off x="4324575" y="719946"/>
              <a:ext cx="1738956" cy="635059"/>
            </a:xfrm>
            <a:prstGeom prst="roundRect">
              <a:avLst>
                <a:gd name="adj" fmla="val 10000"/>
              </a:avLst>
            </a:prstGeom>
            <a:gradFill>
              <a:gsLst>
                <a:gs pos="14000">
                  <a:schemeClr val="accent2">
                    <a:lumMod val="60000"/>
                    <a:lumOff val="4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AE19A0-0DAC-97CC-AB59-2622FC877758}"/>
                </a:ext>
              </a:extLst>
            </p:cNvPr>
            <p:cNvSpPr/>
            <p:nvPr/>
          </p:nvSpPr>
          <p:spPr>
            <a:xfrm>
              <a:off x="4343177" y="757216"/>
              <a:ext cx="1720354" cy="6350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err="1"/>
                <a:t>Amox+ac.clavulanique</a:t>
              </a:r>
              <a:r>
                <a:rPr lang="fr-FR" sz="1200" kern="1200" dirty="0"/>
                <a:t>, </a:t>
              </a:r>
              <a:r>
                <a:rPr lang="fr-FR" sz="1200" kern="1200" dirty="0" err="1"/>
                <a:t>pipé+tazobactam</a:t>
              </a:r>
              <a:r>
                <a:rPr lang="fr-FR" sz="1200" kern="1200" dirty="0"/>
                <a:t>, </a:t>
              </a:r>
              <a:r>
                <a:rPr lang="fr-FR" sz="1200" kern="1200" dirty="0" err="1"/>
                <a:t>ticar+ac.clavulanique</a:t>
              </a:r>
              <a:endParaRPr lang="fr-FR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7167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DE LA PAROI:</a:t>
            </a:r>
            <a:b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Les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Glycopeptides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65700" y="1928918"/>
            <a:ext cx="3975100" cy="17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8F9D"/>
              </a:buClr>
            </a:pPr>
            <a:r>
              <a:rPr lang="fr-FR" sz="2400" b="1" dirty="0"/>
              <a:t>Vancomycine (</a:t>
            </a:r>
            <a:r>
              <a:rPr lang="fr-FR" sz="2400" b="1" dirty="0" err="1"/>
              <a:t>Vancocine</a:t>
            </a:r>
            <a:r>
              <a:rPr lang="fr-FR" sz="2400" b="1" dirty="0"/>
              <a:t>®)</a:t>
            </a:r>
          </a:p>
          <a:p>
            <a:pPr>
              <a:buClr>
                <a:srgbClr val="078F9D"/>
              </a:buClr>
            </a:pPr>
            <a:r>
              <a:rPr lang="fr-FR" sz="2400" dirty="0" err="1"/>
              <a:t>Teicoplanine</a:t>
            </a:r>
            <a:r>
              <a:rPr lang="fr-FR" sz="2400" dirty="0"/>
              <a:t> (</a:t>
            </a:r>
            <a:r>
              <a:rPr lang="fr-FR" sz="2400" dirty="0" err="1"/>
              <a:t>Targocid</a:t>
            </a:r>
            <a:r>
              <a:rPr lang="fr-FR" sz="2400" dirty="0"/>
              <a:t>®)</a:t>
            </a:r>
          </a:p>
          <a:p>
            <a:pPr marL="0" indent="0">
              <a:buClr>
                <a:srgbClr val="078F9D"/>
              </a:buClr>
              <a:buNone/>
            </a:pPr>
            <a:endParaRPr lang="fr-FR" sz="2400" dirty="0"/>
          </a:p>
          <a:p>
            <a:pPr marL="0" indent="0">
              <a:buClr>
                <a:srgbClr val="078F9D"/>
              </a:buClr>
              <a:buNone/>
            </a:pPr>
            <a:r>
              <a:rPr lang="fr-FR" sz="2400" dirty="0"/>
              <a:t>« Nouveaux » glycopeptides : </a:t>
            </a:r>
            <a:r>
              <a:rPr lang="fr-FR" sz="2400" dirty="0" err="1"/>
              <a:t>lipoglycopeptides</a:t>
            </a:r>
            <a:endParaRPr lang="fr-FR" sz="2400" dirty="0"/>
          </a:p>
          <a:p>
            <a:pPr>
              <a:buClr>
                <a:srgbClr val="078F9D"/>
              </a:buClr>
            </a:pPr>
            <a:r>
              <a:rPr lang="fr-FR" sz="2400" dirty="0" err="1"/>
              <a:t>dalbavancine</a:t>
            </a:r>
            <a:r>
              <a:rPr lang="fr-FR" sz="2400" dirty="0"/>
              <a:t> (</a:t>
            </a:r>
            <a:r>
              <a:rPr lang="fr-FR" sz="2400" dirty="0" err="1"/>
              <a:t>Xydalba</a:t>
            </a:r>
            <a:r>
              <a:rPr lang="fr-FR" sz="2400" dirty="0"/>
              <a:t>®)</a:t>
            </a:r>
          </a:p>
          <a:p>
            <a:pPr>
              <a:buClr>
                <a:srgbClr val="078F9D"/>
              </a:buClr>
            </a:pPr>
            <a:r>
              <a:rPr lang="fr-FR" sz="1800" dirty="0" err="1"/>
              <a:t>oritavancine</a:t>
            </a:r>
            <a:r>
              <a:rPr lang="fr-FR" sz="1800" dirty="0"/>
              <a:t> (Tenkasi ®)</a:t>
            </a:r>
          </a:p>
          <a:p>
            <a:pPr marL="0" indent="0">
              <a:buClr>
                <a:srgbClr val="078F9D"/>
              </a:buClr>
              <a:buNone/>
            </a:pP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28800"/>
            <a:ext cx="4295080" cy="36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68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/>
          <a:srcRect l="67395" t="3" b="79072"/>
          <a:stretch/>
        </p:blipFill>
        <p:spPr>
          <a:xfrm>
            <a:off x="3369923" y="2023017"/>
            <a:ext cx="1575699" cy="15846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DE LA PAROI:</a:t>
            </a:r>
            <a:b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Les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Glycopeptides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600542" y="1343798"/>
            <a:ext cx="4470400" cy="325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8F9D"/>
              </a:buClr>
            </a:pPr>
            <a:r>
              <a:rPr lang="fr-FR" sz="2400" dirty="0"/>
              <a:t>Molécules volumineuses</a:t>
            </a:r>
          </a:p>
          <a:p>
            <a:pPr>
              <a:buClr>
                <a:srgbClr val="078F9D"/>
              </a:buClr>
            </a:pPr>
            <a:r>
              <a:rPr lang="fr-FR" sz="2400" dirty="0"/>
              <a:t>Ne se fixent pas aux PLP</a:t>
            </a:r>
          </a:p>
          <a:p>
            <a:pPr>
              <a:buClr>
                <a:srgbClr val="078F9D"/>
              </a:buClr>
            </a:pPr>
            <a:r>
              <a:rPr lang="fr-FR" sz="2400" dirty="0"/>
              <a:t>Se fixent à l’extrémité terminale</a:t>
            </a:r>
          </a:p>
          <a:p>
            <a:pPr marL="0" indent="0">
              <a:buClr>
                <a:srgbClr val="078F9D"/>
              </a:buClr>
              <a:buNone/>
            </a:pPr>
            <a:r>
              <a:rPr lang="fr-FR" sz="2400" dirty="0"/>
              <a:t>     « D-Ala-D-Ala » du précurseur </a:t>
            </a:r>
          </a:p>
          <a:p>
            <a:pPr marL="0" indent="0">
              <a:buClr>
                <a:srgbClr val="078F9D"/>
              </a:buClr>
              <a:buNone/>
            </a:pPr>
            <a:r>
              <a:rPr lang="fr-FR" sz="2400" dirty="0"/>
              <a:t>     de PG</a:t>
            </a:r>
          </a:p>
          <a:p>
            <a:pPr marL="0" indent="0">
              <a:buClr>
                <a:srgbClr val="078F9D"/>
              </a:buClr>
              <a:buNone/>
            </a:pPr>
            <a:endParaRPr lang="fr-FR" sz="2400" dirty="0"/>
          </a:p>
          <a:p>
            <a:pPr marL="0" indent="0">
              <a:buClr>
                <a:srgbClr val="078F9D"/>
              </a:buClr>
              <a:buNone/>
            </a:pPr>
            <a:r>
              <a:rPr lang="fr-FR" sz="2400" dirty="0">
                <a:sym typeface="Wingdings"/>
              </a:rPr>
              <a:t>	 Encombrement </a:t>
            </a:r>
            <a:r>
              <a:rPr lang="fr-FR" sz="2400" b="1" dirty="0">
                <a:sym typeface="Wingdings"/>
              </a:rPr>
              <a:t>stérique</a:t>
            </a:r>
          </a:p>
          <a:p>
            <a:pPr marL="0" indent="0">
              <a:buClr>
                <a:srgbClr val="078F9D"/>
              </a:buClr>
              <a:buNone/>
            </a:pPr>
            <a:r>
              <a:rPr lang="fr-FR" sz="2400" b="1" dirty="0">
                <a:sym typeface="Wingdings"/>
              </a:rPr>
              <a:t>	</a:t>
            </a:r>
            <a:r>
              <a:rPr lang="fr-FR" sz="2400" dirty="0">
                <a:sym typeface="Wingdings"/>
              </a:rPr>
              <a:t> </a:t>
            </a:r>
            <a:r>
              <a:rPr lang="fr-FR" sz="2400" b="1" dirty="0">
                <a:sym typeface="Wingdings"/>
              </a:rPr>
              <a:t>Compétition</a:t>
            </a:r>
            <a:r>
              <a:rPr lang="fr-FR" sz="2400" dirty="0">
                <a:sym typeface="Wingdings"/>
              </a:rPr>
              <a:t> ATB / PLP</a:t>
            </a:r>
          </a:p>
          <a:p>
            <a:pPr marL="0" indent="0">
              <a:buClr>
                <a:srgbClr val="078F9D"/>
              </a:buClr>
              <a:buNone/>
            </a:pPr>
            <a:r>
              <a:rPr lang="fr-FR" sz="2400" dirty="0">
                <a:sym typeface="Wingdings"/>
              </a:rPr>
              <a:t>	 </a:t>
            </a:r>
            <a:r>
              <a:rPr lang="fr-FR" sz="2400" b="1" dirty="0">
                <a:sym typeface="Wingdings"/>
              </a:rPr>
              <a:t>Bactéricidie LENTE</a:t>
            </a:r>
          </a:p>
          <a:p>
            <a:pPr marL="0" indent="0">
              <a:buClr>
                <a:srgbClr val="078F9D"/>
              </a:buClr>
              <a:buNone/>
            </a:pPr>
            <a:r>
              <a:rPr lang="fr-FR" sz="2400" b="1" dirty="0">
                <a:sym typeface="Wingdings" pitchFamily="2" charset="2"/>
              </a:rPr>
              <a:t>	</a:t>
            </a:r>
            <a:r>
              <a:rPr lang="fr-FR" sz="2400" b="1" dirty="0">
                <a:sym typeface="Wingdings"/>
              </a:rPr>
              <a:t> Action temps-dépendante</a:t>
            </a:r>
          </a:p>
          <a:p>
            <a:pPr marL="0" indent="0">
              <a:buClr>
                <a:srgbClr val="078F9D"/>
              </a:buClr>
              <a:buNone/>
            </a:pPr>
            <a:endParaRPr lang="fr-FR" sz="2400" b="1" dirty="0"/>
          </a:p>
          <a:p>
            <a:endParaRPr lang="fr-FR" sz="2400" dirty="0">
              <a:solidFill>
                <a:schemeClr val="accent6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9463" t="64064" r="34388" b="18101"/>
          <a:stretch/>
        </p:blipFill>
        <p:spPr>
          <a:xfrm>
            <a:off x="17564" y="1823120"/>
            <a:ext cx="3340599" cy="166273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uper 3"/>
          <p:cNvGrpSpPr/>
          <p:nvPr/>
        </p:nvGrpSpPr>
        <p:grpSpPr>
          <a:xfrm>
            <a:off x="10221" y="2815356"/>
            <a:ext cx="906236" cy="368954"/>
            <a:chOff x="10221" y="2815356"/>
            <a:chExt cx="1003300" cy="499344"/>
          </a:xfrm>
        </p:grpSpPr>
        <p:sp>
          <p:nvSpPr>
            <p:cNvPr id="3" name="Explosion 2 2"/>
            <p:cNvSpPr/>
            <p:nvPr/>
          </p:nvSpPr>
          <p:spPr>
            <a:xfrm>
              <a:off x="226120" y="2815356"/>
              <a:ext cx="645666" cy="499344"/>
            </a:xfrm>
            <a:prstGeom prst="irregularSeal2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 rot="20028152">
              <a:off x="10221" y="2846636"/>
              <a:ext cx="1003300" cy="37489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accent4"/>
                  </a:solidFill>
                </a:rPr>
                <a:t>Vanco</a:t>
              </a:r>
              <a:endParaRPr lang="fr-FR" sz="1200" b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/>
          <a:srcRect l="9576" t="22037" r="32429" b="59445"/>
          <a:stretch/>
        </p:blipFill>
        <p:spPr>
          <a:xfrm>
            <a:off x="90717" y="3836016"/>
            <a:ext cx="3258658" cy="163050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2" name="Grouper 21"/>
          <p:cNvGrpSpPr/>
          <p:nvPr/>
        </p:nvGrpSpPr>
        <p:grpSpPr>
          <a:xfrm>
            <a:off x="33971" y="4588178"/>
            <a:ext cx="906236" cy="368954"/>
            <a:chOff x="10221" y="2815356"/>
            <a:chExt cx="1003300" cy="499344"/>
          </a:xfrm>
        </p:grpSpPr>
        <p:sp>
          <p:nvSpPr>
            <p:cNvPr id="23" name="Explosion 2 22"/>
            <p:cNvSpPr/>
            <p:nvPr/>
          </p:nvSpPr>
          <p:spPr>
            <a:xfrm>
              <a:off x="226120" y="2815356"/>
              <a:ext cx="645666" cy="499344"/>
            </a:xfrm>
            <a:prstGeom prst="irregularSeal2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 rot="20028152">
              <a:off x="10221" y="2846636"/>
              <a:ext cx="1003300" cy="37489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accent4"/>
                  </a:solidFill>
                </a:rPr>
                <a:t>Vanco</a:t>
              </a:r>
              <a:endParaRPr lang="fr-FR" sz="12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 rot="688048">
            <a:off x="1004109" y="4579831"/>
            <a:ext cx="906236" cy="368954"/>
            <a:chOff x="10221" y="2815356"/>
            <a:chExt cx="1003300" cy="499344"/>
          </a:xfrm>
        </p:grpSpPr>
        <p:sp>
          <p:nvSpPr>
            <p:cNvPr id="26" name="Explosion 2 25"/>
            <p:cNvSpPr/>
            <p:nvPr/>
          </p:nvSpPr>
          <p:spPr>
            <a:xfrm>
              <a:off x="226120" y="2815356"/>
              <a:ext cx="645666" cy="499344"/>
            </a:xfrm>
            <a:prstGeom prst="irregularSeal2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 rot="20028152">
              <a:off x="10221" y="2846637"/>
              <a:ext cx="1003300" cy="37489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accent4"/>
                  </a:solidFill>
                </a:rPr>
                <a:t>Vanco</a:t>
              </a:r>
              <a:endParaRPr lang="fr-FR" sz="12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7" name="Multiplication 6"/>
          <p:cNvSpPr/>
          <p:nvPr/>
        </p:nvSpPr>
        <p:spPr>
          <a:xfrm>
            <a:off x="1536700" y="4229100"/>
            <a:ext cx="2213968" cy="695061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0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r-FR"/>
              <a:t>Glycopeptides</a:t>
            </a:r>
          </a:p>
        </p:txBody>
      </p:sp>
      <p:graphicFrame>
        <p:nvGraphicFramePr>
          <p:cNvPr id="5" name="Espace réservé du contenu 1">
            <a:extLst>
              <a:ext uri="{FF2B5EF4-FFF2-40B4-BE49-F238E27FC236}">
                <a16:creationId xmlns:a16="http://schemas.microsoft.com/office/drawing/2014/main" id="{0442557F-818D-F860-2AB6-3CAB4B01C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9364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784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DE LA PAROI:</a:t>
            </a:r>
            <a:b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 La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fosfomycine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92150" y="1531617"/>
            <a:ext cx="7759700" cy="915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Inhibition d’une enzyme impliquée dans la phase initiale de synthèse du peptidoglycane</a:t>
            </a:r>
          </a:p>
        </p:txBody>
      </p:sp>
      <p:pic>
        <p:nvPicPr>
          <p:cNvPr id="2050" name="Picture 2" descr="https://upload.wikimedia.org/wikipedia/commons/thumb/8/84/Fosfomycin_Strucrural_Formulae_V.1.svg/1200px-Fosfomycin_Strucrural_Formulae_V.1.svg.png">
            <a:extLst>
              <a:ext uri="{FF2B5EF4-FFF2-40B4-BE49-F238E27FC236}">
                <a16:creationId xmlns:a16="http://schemas.microsoft.com/office/drawing/2014/main" id="{9F05887F-1794-4BD0-89B4-AF4533404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3" y="3387662"/>
            <a:ext cx="2732442" cy="1539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F21BE0D-FE36-4D91-BDA9-DACABA7B3AB6}"/>
              </a:ext>
            </a:extLst>
          </p:cNvPr>
          <p:cNvSpPr txBox="1">
            <a:spLocks/>
          </p:cNvSpPr>
          <p:nvPr/>
        </p:nvSpPr>
        <p:spPr>
          <a:xfrm>
            <a:off x="5073150" y="3879494"/>
            <a:ext cx="3104837" cy="507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8F9D"/>
              </a:buClr>
              <a:buFont typeface="Wingdings" pitchFamily="2" charset="2"/>
              <a:buChar char="è"/>
            </a:pPr>
            <a:r>
              <a:rPr lang="fr-FR" sz="2400" dirty="0">
                <a:sym typeface="Wingdings"/>
              </a:rPr>
              <a:t>Activité </a:t>
            </a:r>
            <a:r>
              <a:rPr lang="fr-FR" sz="2400" b="1" dirty="0">
                <a:sym typeface="Wingdings"/>
              </a:rPr>
              <a:t>bactéricide</a:t>
            </a:r>
          </a:p>
          <a:p>
            <a:pPr>
              <a:buClr>
                <a:srgbClr val="078F9D"/>
              </a:buClr>
              <a:buFont typeface="Wingdings" pitchFamily="2" charset="2"/>
              <a:buChar char="è"/>
            </a:pPr>
            <a:r>
              <a:rPr lang="fr-FR" sz="2400" b="1" dirty="0">
                <a:solidFill>
                  <a:schemeClr val="accent6"/>
                </a:solidFill>
                <a:sym typeface="Wingdings"/>
              </a:rPr>
              <a:t>Infection urinaire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584E9E-7672-6088-5F32-C7B6F5A682DB}"/>
              </a:ext>
            </a:extLst>
          </p:cNvPr>
          <p:cNvSpPr txBox="1"/>
          <p:nvPr/>
        </p:nvSpPr>
        <p:spPr>
          <a:xfrm>
            <a:off x="7074800" y="474236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Monuril</a:t>
            </a:r>
            <a:r>
              <a:rPr lang="fr-FR" dirty="0"/>
              <a:t> ®</a:t>
            </a:r>
          </a:p>
        </p:txBody>
      </p:sp>
    </p:spTree>
    <p:extLst>
      <p:ext uri="{BB962C8B-B14F-4D97-AF65-F5344CB8AC3E}">
        <p14:creationId xmlns:p14="http://schemas.microsoft.com/office/powerpoint/2010/main" val="1548282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FAMILLES D’ANTIBIOTIQUE ET MECANISMES D’ACTION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3" descr="cibla TAB bacterie.jpg"/>
          <p:cNvPicPr>
            <a:picLocks noChangeAspect="1"/>
          </p:cNvPicPr>
          <p:nvPr/>
        </p:nvPicPr>
        <p:blipFill rotWithShape="1">
          <a:blip r:embed="rId3"/>
          <a:srcRect l="1131" r="244"/>
          <a:stretch/>
        </p:blipFill>
        <p:spPr>
          <a:xfrm>
            <a:off x="152400" y="862592"/>
            <a:ext cx="8877300" cy="597000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F421E2C-82FA-464C-9746-C85190D4298D}"/>
              </a:ext>
            </a:extLst>
          </p:cNvPr>
          <p:cNvSpPr/>
          <p:nvPr/>
        </p:nvSpPr>
        <p:spPr>
          <a:xfrm>
            <a:off x="5819885" y="1818042"/>
            <a:ext cx="3022899" cy="11833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12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05272" y="1484784"/>
            <a:ext cx="7720229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sz="2800" dirty="0"/>
              <a:t>ANTIBIOTIQUE</a:t>
            </a:r>
          </a:p>
          <a:p>
            <a:pPr lvl="1">
              <a:buClr>
                <a:srgbClr val="25A79B"/>
              </a:buClr>
            </a:pPr>
            <a:r>
              <a:rPr lang="fr-FR" sz="2400" dirty="0"/>
              <a:t>Du grec </a:t>
            </a:r>
            <a:r>
              <a:rPr lang="fr-FR" sz="2400" i="1" dirty="0"/>
              <a:t>anti </a:t>
            </a:r>
            <a:r>
              <a:rPr lang="fr-FR" sz="2400" dirty="0"/>
              <a:t>: « contre » et </a:t>
            </a:r>
            <a:r>
              <a:rPr lang="fr-FR" sz="2400" i="1" dirty="0"/>
              <a:t>bios </a:t>
            </a:r>
            <a:r>
              <a:rPr lang="fr-FR" sz="2400" dirty="0"/>
              <a:t>: « la vie »</a:t>
            </a:r>
          </a:p>
          <a:p>
            <a:pPr>
              <a:buClr>
                <a:srgbClr val="25A79B"/>
              </a:buClr>
            </a:pPr>
            <a:endParaRPr lang="fr-FR" sz="2400" dirty="0"/>
          </a:p>
          <a:p>
            <a:pPr lvl="1">
              <a:buClr>
                <a:srgbClr val="25A79B"/>
              </a:buClr>
            </a:pPr>
            <a:r>
              <a:rPr lang="fr-FR" sz="2400" dirty="0"/>
              <a:t>Substance naturelle ou synthétique qui tue les bactéries ou inhibe leur croissance</a:t>
            </a:r>
            <a:endParaRPr lang="fr-FR" sz="2400" b="1" dirty="0"/>
          </a:p>
          <a:p>
            <a:pPr marL="0" indent="0">
              <a:buClr>
                <a:srgbClr val="25A79B"/>
              </a:buClr>
              <a:buNone/>
            </a:pPr>
            <a:endParaRPr lang="fr-FR" sz="2400" dirty="0"/>
          </a:p>
          <a:p>
            <a:pPr lvl="1">
              <a:buClr>
                <a:srgbClr val="25A79B"/>
              </a:buClr>
            </a:pPr>
            <a:r>
              <a:rPr lang="fr-FR" sz="2400" dirty="0"/>
              <a:t>Sans action délétère sur l’hôte : spécificité de cible</a:t>
            </a:r>
          </a:p>
          <a:p>
            <a:pPr marL="457200" lvl="1" indent="0">
              <a:buClr>
                <a:srgbClr val="25A79B"/>
              </a:buClr>
              <a:buNone/>
            </a:pPr>
            <a:endParaRPr lang="fr-FR" sz="2400" dirty="0"/>
          </a:p>
          <a:p>
            <a:pPr lvl="1">
              <a:buClr>
                <a:srgbClr val="25A79B"/>
              </a:buClr>
            </a:pPr>
            <a:r>
              <a:rPr lang="fr-FR" sz="2400" dirty="0"/>
              <a:t>Regroupés par classe/famille selon leur structure chimique</a:t>
            </a:r>
          </a:p>
          <a:p>
            <a:pPr>
              <a:buClr>
                <a:srgbClr val="25A79B"/>
              </a:buClr>
            </a:pPr>
            <a:endParaRPr lang="fr-FR" sz="2400" dirty="0"/>
          </a:p>
          <a:p>
            <a:pPr>
              <a:buClr>
                <a:srgbClr val="25A79B"/>
              </a:buClr>
            </a:pPr>
            <a:endParaRPr lang="fr-FR" sz="2800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26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ribosome bactÃ©rien&quot;">
            <a:extLst>
              <a:ext uri="{FF2B5EF4-FFF2-40B4-BE49-F238E27FC236}">
                <a16:creationId xmlns:a16="http://schemas.microsoft.com/office/drawing/2014/main" id="{CC5B92ED-BA50-482A-832E-6DE5F241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3800" r="7195" b="16196"/>
          <a:stretch/>
        </p:blipFill>
        <p:spPr bwMode="auto">
          <a:xfrm>
            <a:off x="3729520" y="2619910"/>
            <a:ext cx="5270643" cy="3215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PROTEIQUE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23900" y="1528494"/>
            <a:ext cx="8140700" cy="341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Aminosides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Macrolides, </a:t>
            </a:r>
            <a:r>
              <a:rPr lang="fr-FR" dirty="0" err="1"/>
              <a:t>Lincosamides</a:t>
            </a:r>
            <a:r>
              <a:rPr lang="fr-FR" dirty="0"/>
              <a:t>, </a:t>
            </a:r>
            <a:r>
              <a:rPr lang="fr-FR" dirty="0" err="1"/>
              <a:t>Streptogramines</a:t>
            </a: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 err="1"/>
              <a:t>Oxazolidinone</a:t>
            </a: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Tétracyclines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Acide </a:t>
            </a:r>
            <a:r>
              <a:rPr lang="fr-FR" dirty="0" err="1"/>
              <a:t>fusidique</a:t>
            </a: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Chloramphénicol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DEDB02-6142-4CCA-9362-1138C7338464}"/>
              </a:ext>
            </a:extLst>
          </p:cNvPr>
          <p:cNvSpPr txBox="1"/>
          <p:nvPr/>
        </p:nvSpPr>
        <p:spPr>
          <a:xfrm>
            <a:off x="8486454" y="286649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50 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E34482-C3C7-4720-9DF4-4A7BE1CEC433}"/>
              </a:ext>
            </a:extLst>
          </p:cNvPr>
          <p:cNvSpPr txBox="1"/>
          <p:nvPr/>
        </p:nvSpPr>
        <p:spPr>
          <a:xfrm>
            <a:off x="8350153" y="574154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30 S</a:t>
            </a:r>
          </a:p>
        </p:txBody>
      </p:sp>
    </p:spTree>
    <p:extLst>
      <p:ext uri="{BB962C8B-B14F-4D97-AF65-F5344CB8AC3E}">
        <p14:creationId xmlns:p14="http://schemas.microsoft.com/office/powerpoint/2010/main" val="253795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r 17"/>
          <p:cNvGrpSpPr/>
          <p:nvPr/>
        </p:nvGrpSpPr>
        <p:grpSpPr>
          <a:xfrm>
            <a:off x="2362199" y="1219077"/>
            <a:ext cx="4438500" cy="5161858"/>
            <a:chOff x="2362199" y="1219077"/>
            <a:chExt cx="4438500" cy="516185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6" t="7685" r="11113" b="4807"/>
            <a:stretch/>
          </p:blipFill>
          <p:spPr bwMode="auto">
            <a:xfrm rot="5400000">
              <a:off x="2047798" y="1628034"/>
              <a:ext cx="5067301" cy="44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403600" y="5803900"/>
              <a:ext cx="292100" cy="5770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59200" y="1219077"/>
              <a:ext cx="292100" cy="5770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21400" y="1313633"/>
              <a:ext cx="292100" cy="482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PROTEIQUE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560947" y="5483263"/>
            <a:ext cx="2382285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Ss-unité 50S    </a:t>
            </a:r>
            <a:r>
              <a:rPr lang="fr-FR" sz="2000" dirty="0"/>
              <a:t>(23S 5S + protéines)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310089" y="1124042"/>
            <a:ext cx="117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mRNA</a:t>
            </a:r>
            <a:r>
              <a:rPr lang="fr-FR" dirty="0"/>
              <a:t> 3’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007100" y="1488813"/>
            <a:ext cx="12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mRNA</a:t>
            </a:r>
            <a:r>
              <a:rPr lang="fr-FR" dirty="0"/>
              <a:t> 5’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025900" y="6196269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Polypeptide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9684C-95B7-4248-884F-094AADF0CC73}"/>
              </a:ext>
            </a:extLst>
          </p:cNvPr>
          <p:cNvSpPr/>
          <p:nvPr/>
        </p:nvSpPr>
        <p:spPr>
          <a:xfrm>
            <a:off x="2860178" y="1488813"/>
            <a:ext cx="405260" cy="39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67864" y="1247259"/>
            <a:ext cx="1866900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Ss-unité 30S </a:t>
            </a:r>
            <a:r>
              <a:rPr lang="fr-FR" dirty="0"/>
              <a:t>(16S + protéines)</a:t>
            </a:r>
          </a:p>
        </p:txBody>
      </p:sp>
    </p:spTree>
    <p:extLst>
      <p:ext uri="{BB962C8B-B14F-4D97-AF65-F5344CB8AC3E}">
        <p14:creationId xmlns:p14="http://schemas.microsoft.com/office/powerpoint/2010/main" val="3664844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r 17"/>
          <p:cNvGrpSpPr/>
          <p:nvPr/>
        </p:nvGrpSpPr>
        <p:grpSpPr>
          <a:xfrm>
            <a:off x="2362199" y="1219077"/>
            <a:ext cx="4438500" cy="5161858"/>
            <a:chOff x="2362199" y="1219077"/>
            <a:chExt cx="4438500" cy="516185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6" t="7685" r="11113" b="4807"/>
            <a:stretch/>
          </p:blipFill>
          <p:spPr bwMode="auto">
            <a:xfrm rot="5400000">
              <a:off x="2047798" y="1628034"/>
              <a:ext cx="5067301" cy="44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403600" y="5803900"/>
              <a:ext cx="292100" cy="5770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59200" y="1219077"/>
              <a:ext cx="292100" cy="5770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21400" y="1313633"/>
              <a:ext cx="292100" cy="482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PROTEIQUE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8140" y="2197191"/>
            <a:ext cx="17526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ffectLst>
                  <a:outerShdw blurRad="38100" dist="38100" dir="2700000" algn="tl">
                    <a:srgbClr val="DDDDDD"/>
                  </a:outerShdw>
                </a:effectLst>
              </a:rPr>
              <a:t>Aminosides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60947" y="5483263"/>
            <a:ext cx="2382285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Ss-unité 50S    </a:t>
            </a:r>
            <a:r>
              <a:rPr lang="fr-FR" sz="2000" dirty="0"/>
              <a:t>(23S 5S + protéines)</a:t>
            </a:r>
          </a:p>
        </p:txBody>
      </p:sp>
      <p:grpSp>
        <p:nvGrpSpPr>
          <p:cNvPr id="33" name="Grouper 32"/>
          <p:cNvGrpSpPr/>
          <p:nvPr/>
        </p:nvGrpSpPr>
        <p:grpSpPr>
          <a:xfrm>
            <a:off x="971762" y="2566523"/>
            <a:ext cx="1523998" cy="706223"/>
            <a:chOff x="838200" y="2227477"/>
            <a:chExt cx="1219200" cy="1219200"/>
          </a:xfrm>
        </p:grpSpPr>
        <p:sp>
          <p:nvSpPr>
            <p:cNvPr id="31" name="Arc 8"/>
            <p:cNvSpPr>
              <a:spLocks/>
            </p:cNvSpPr>
            <p:nvPr/>
          </p:nvSpPr>
          <p:spPr bwMode="auto">
            <a:xfrm flipH="1" flipV="1">
              <a:off x="838200" y="2227477"/>
              <a:ext cx="990600" cy="1219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H="1">
              <a:off x="1828800" y="3446677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3310089" y="1124042"/>
            <a:ext cx="117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mRNA</a:t>
            </a:r>
            <a:r>
              <a:rPr lang="fr-FR" dirty="0"/>
              <a:t> 3’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007100" y="1488813"/>
            <a:ext cx="12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mRNA</a:t>
            </a:r>
            <a:r>
              <a:rPr lang="fr-FR" dirty="0"/>
              <a:t> 5’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025900" y="6196269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Polypeptide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9684C-95B7-4248-884F-094AADF0CC73}"/>
              </a:ext>
            </a:extLst>
          </p:cNvPr>
          <p:cNvSpPr/>
          <p:nvPr/>
        </p:nvSpPr>
        <p:spPr>
          <a:xfrm>
            <a:off x="2860178" y="1488813"/>
            <a:ext cx="405260" cy="39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67864" y="1247259"/>
            <a:ext cx="1866900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Ss-unité 30S </a:t>
            </a:r>
            <a:r>
              <a:rPr lang="fr-FR" dirty="0"/>
              <a:t>(16S + protéines)</a:t>
            </a:r>
          </a:p>
        </p:txBody>
      </p:sp>
    </p:spTree>
    <p:extLst>
      <p:ext uri="{BB962C8B-B14F-4D97-AF65-F5344CB8AC3E}">
        <p14:creationId xmlns:p14="http://schemas.microsoft.com/office/powerpoint/2010/main" val="4067529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AMINOSIDES : amikacine, gentamicine,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tobramycine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51676" y="1162720"/>
            <a:ext cx="8440647" cy="448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buClr>
                <a:srgbClr val="078F9D"/>
              </a:buClr>
              <a:buFont typeface="Arial"/>
              <a:buChar char="•"/>
            </a:pPr>
            <a:r>
              <a:rPr lang="fr-FR" sz="2000" dirty="0"/>
              <a:t>Mécanisme d’action</a:t>
            </a:r>
          </a:p>
          <a:p>
            <a:pPr marL="742950" lvl="2" indent="-342900">
              <a:lnSpc>
                <a:spcPct val="150000"/>
              </a:lnSpc>
              <a:buClr>
                <a:srgbClr val="078F9D"/>
              </a:buClr>
            </a:pPr>
            <a:r>
              <a:rPr lang="fr-FR" sz="2000" dirty="0"/>
              <a:t>Traversent la membrane plasmique via la </a:t>
            </a:r>
            <a:r>
              <a:rPr lang="fr-FR" sz="2000" b="1" dirty="0"/>
              <a:t>chaîne respiratoire</a:t>
            </a:r>
          </a:p>
          <a:p>
            <a:pPr marL="1657350" lvl="4" indent="-342900">
              <a:lnSpc>
                <a:spcPct val="150000"/>
              </a:lnSpc>
              <a:buClr>
                <a:srgbClr val="078F9D"/>
              </a:buClr>
            </a:pPr>
            <a:r>
              <a:rPr lang="fr-FR" dirty="0"/>
              <a:t>impossible chez les bactéries anaérobies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résistance naturelle</a:t>
            </a:r>
          </a:p>
          <a:p>
            <a:pPr marL="1657350" lvl="4" indent="-342900">
              <a:lnSpc>
                <a:spcPct val="150000"/>
              </a:lnSpc>
              <a:buClr>
                <a:srgbClr val="078F9D"/>
              </a:buClr>
            </a:pPr>
            <a:r>
              <a:rPr lang="fr-FR" dirty="0"/>
              <a:t>inactif sur les streptocoques en monothérapie</a:t>
            </a:r>
          </a:p>
          <a:p>
            <a:pPr marL="1657350" lvl="4" indent="-342900">
              <a:lnSpc>
                <a:spcPct val="150000"/>
              </a:lnSpc>
              <a:buClr>
                <a:srgbClr val="078F9D"/>
              </a:buClr>
            </a:pPr>
            <a:r>
              <a:rPr lang="fr-FR" dirty="0"/>
              <a:t>intérêt de l’association avec les </a:t>
            </a:r>
            <a:r>
              <a:rPr lang="fr-FR" dirty="0" err="1"/>
              <a:t>bêta-lactamines</a:t>
            </a:r>
            <a:r>
              <a:rPr lang="fr-FR" dirty="0"/>
              <a:t> ou les glycopeptides (favorise la pénétration des aminosides)</a:t>
            </a:r>
          </a:p>
          <a:p>
            <a:pPr marL="742950" lvl="2" indent="-342900">
              <a:lnSpc>
                <a:spcPct val="150000"/>
              </a:lnSpc>
              <a:buClr>
                <a:srgbClr val="078F9D"/>
              </a:buClr>
            </a:pPr>
            <a:r>
              <a:rPr lang="fr-FR" sz="2000" dirty="0"/>
              <a:t>Fixation </a:t>
            </a:r>
            <a:r>
              <a:rPr lang="fr-FR" sz="2000" b="1" dirty="0"/>
              <a:t>irréversible</a:t>
            </a:r>
            <a:r>
              <a:rPr lang="fr-FR" sz="2000" dirty="0"/>
              <a:t> sur la </a:t>
            </a:r>
            <a:r>
              <a:rPr lang="fr-FR" sz="2000" dirty="0" err="1"/>
              <a:t>ss</a:t>
            </a:r>
            <a:r>
              <a:rPr lang="fr-FR" sz="2000" dirty="0"/>
              <a:t>-unité </a:t>
            </a:r>
            <a:r>
              <a:rPr lang="fr-FR" sz="2000" b="1" dirty="0"/>
              <a:t>30S</a:t>
            </a:r>
            <a:endParaRPr lang="fr-FR" sz="2000" dirty="0"/>
          </a:p>
          <a:p>
            <a:pPr marL="742950" lvl="2" indent="-342900">
              <a:lnSpc>
                <a:spcPct val="150000"/>
              </a:lnSpc>
              <a:buClr>
                <a:srgbClr val="078F9D"/>
              </a:buClr>
            </a:pPr>
            <a:r>
              <a:rPr lang="fr-FR" sz="2000" b="1" dirty="0"/>
              <a:t>Bactéricide concentration-dépendante +++ </a:t>
            </a:r>
            <a:r>
              <a:rPr lang="fr-FR" sz="2000" dirty="0">
                <a:sym typeface="Wingdings" pitchFamily="2" charset="2"/>
              </a:rPr>
              <a:t> administration en dose unique journalière</a:t>
            </a:r>
            <a:endParaRPr lang="fr-FR" sz="2000" dirty="0"/>
          </a:p>
          <a:p>
            <a:pPr marL="742950" lvl="2" indent="-342900">
              <a:lnSpc>
                <a:spcPct val="150000"/>
              </a:lnSpc>
              <a:buClr>
                <a:srgbClr val="078F9D"/>
              </a:buClr>
            </a:pPr>
            <a:r>
              <a:rPr lang="fr-FR" sz="2000" b="1" dirty="0"/>
              <a:t>Effet « post-antibiotique »</a:t>
            </a:r>
          </a:p>
          <a:p>
            <a:pPr marL="400050" lvl="2" indent="0">
              <a:lnSpc>
                <a:spcPct val="150000"/>
              </a:lnSpc>
              <a:buClr>
                <a:srgbClr val="078F9D"/>
              </a:buClr>
              <a:buNone/>
            </a:pPr>
            <a:endParaRPr lang="fr-FR" sz="2000" b="1" dirty="0"/>
          </a:p>
          <a:p>
            <a:pPr marL="742950" lvl="2" indent="-342900">
              <a:lnSpc>
                <a:spcPct val="150000"/>
              </a:lnSpc>
              <a:buClr>
                <a:srgbClr val="078F9D"/>
              </a:buClr>
            </a:pPr>
            <a:endParaRPr lang="fr-FR" sz="2000" b="1" dirty="0"/>
          </a:p>
          <a:p>
            <a:pPr marL="742950" lvl="2" indent="-342900">
              <a:lnSpc>
                <a:spcPct val="150000"/>
              </a:lnSpc>
              <a:buClr>
                <a:srgbClr val="078F9D"/>
              </a:buClr>
            </a:pPr>
            <a:endParaRPr lang="fr-FR" sz="2000" b="1" dirty="0"/>
          </a:p>
          <a:p>
            <a:pPr marL="0" lvl="1" indent="0">
              <a:lnSpc>
                <a:spcPct val="150000"/>
              </a:lnSpc>
              <a:buClr>
                <a:srgbClr val="078F9D"/>
              </a:buClr>
              <a:buNone/>
            </a:pPr>
            <a:endParaRPr lang="fr-FR" sz="2000" dirty="0"/>
          </a:p>
          <a:p>
            <a:pPr marL="342900" lvl="1" indent="-342900">
              <a:lnSpc>
                <a:spcPct val="150000"/>
              </a:lnSpc>
              <a:buClr>
                <a:srgbClr val="078F9D"/>
              </a:buClr>
              <a:buFont typeface="Arial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43421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AMINOSIDES : amikacine, gentamicine,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tobramycine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64307" y="1285442"/>
            <a:ext cx="8440647" cy="448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00050">
              <a:buClr>
                <a:srgbClr val="078F9D"/>
              </a:buClr>
            </a:pPr>
            <a:r>
              <a:rPr lang="fr-FR" sz="2400" dirty="0">
                <a:ea typeface="ＭＳ Ｐゴシック" charset="-128"/>
                <a:cs typeface="ＭＳ Ｐゴシック" charset="-128"/>
              </a:rPr>
              <a:t>Spectre d’activité </a:t>
            </a:r>
            <a:r>
              <a:rPr lang="fr-FR" sz="2000" dirty="0">
                <a:ea typeface="ＭＳ Ｐゴシック" charset="-128"/>
                <a:cs typeface="ＭＳ Ｐゴシック" charset="-128"/>
              </a:rPr>
              <a:t>(si utilisé en association synergique avec </a:t>
            </a:r>
            <a:r>
              <a:rPr lang="fr-FR" sz="2000" dirty="0"/>
              <a:t>béta-lactamines, FQ, glycopeptides)</a:t>
            </a:r>
          </a:p>
          <a:p>
            <a:pPr marL="800100" lvl="2" indent="-400050">
              <a:buClr>
                <a:srgbClr val="078F9D"/>
              </a:buClr>
            </a:pPr>
            <a:r>
              <a:rPr lang="fr-FR" sz="1600" dirty="0"/>
              <a:t>Staphylocoques, streptocoques, entérocoques</a:t>
            </a:r>
          </a:p>
          <a:p>
            <a:pPr marL="800100" lvl="2" indent="-400050">
              <a:buClr>
                <a:srgbClr val="078F9D"/>
              </a:buClr>
            </a:pPr>
            <a:r>
              <a:rPr lang="fr-FR" sz="1600" dirty="0"/>
              <a:t>Entérobactéries, </a:t>
            </a:r>
            <a:r>
              <a:rPr lang="fr-FR" sz="1600" i="1" dirty="0"/>
              <a:t>Pseudomonas </a:t>
            </a:r>
            <a:r>
              <a:rPr lang="fr-FR" sz="1600" i="1" dirty="0" err="1"/>
              <a:t>aeruginosa</a:t>
            </a:r>
            <a:r>
              <a:rPr lang="fr-FR" sz="1600" dirty="0"/>
              <a:t>…</a:t>
            </a:r>
          </a:p>
          <a:p>
            <a:pPr marL="400050" lvl="2" indent="0">
              <a:buClr>
                <a:srgbClr val="078F9D"/>
              </a:buClr>
              <a:buNone/>
            </a:pPr>
            <a:endParaRPr lang="fr-FR" sz="20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a typeface="ＭＳ Ｐゴシック" charset="-128"/>
                <a:cs typeface="ＭＳ Ｐゴシック" charset="-128"/>
              </a:rPr>
              <a:t>Indications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Infections sévères à BGN ou Pyo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Septicémie à BGN, </a:t>
            </a:r>
            <a:r>
              <a:rPr lang="fr-FR" sz="2400" dirty="0" err="1"/>
              <a:t>Staph</a:t>
            </a:r>
            <a:r>
              <a:rPr lang="fr-FR" sz="2400" dirty="0"/>
              <a:t>, </a:t>
            </a:r>
            <a:r>
              <a:rPr lang="fr-FR" sz="2400" dirty="0" err="1"/>
              <a:t>Strepto</a:t>
            </a:r>
            <a:r>
              <a:rPr lang="fr-FR" sz="2400" dirty="0"/>
              <a:t>,</a:t>
            </a:r>
            <a:r>
              <a:rPr lang="fr-FR" sz="2400" i="1" dirty="0"/>
              <a:t> Listeria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pas plus de 5 jours de tt (toxicité)</a:t>
            </a:r>
          </a:p>
          <a:p>
            <a:pPr marL="514350" lvl="1" indent="0">
              <a:lnSpc>
                <a:spcPct val="90000"/>
              </a:lnSpc>
              <a:buNone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ea typeface="Arial" charset="0"/>
                <a:cs typeface="Arial" charset="0"/>
              </a:rPr>
              <a:t>Effets </a:t>
            </a:r>
            <a:r>
              <a:rPr lang="fr-FR" sz="2400" dirty="0" err="1">
                <a:solidFill>
                  <a:srgbClr val="000000"/>
                </a:solidFill>
                <a:ea typeface="Arial" charset="0"/>
                <a:cs typeface="Arial" charset="0"/>
              </a:rPr>
              <a:t>IIr</a:t>
            </a:r>
            <a:endParaRPr lang="fr-FR" sz="24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ea typeface="Arial" charset="0"/>
                <a:cs typeface="Arial" charset="0"/>
              </a:rPr>
              <a:t>Toxicité rénale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ea typeface="Arial" charset="0"/>
                <a:cs typeface="Arial" charset="0"/>
              </a:rPr>
              <a:t>Toxicité auditive (</a:t>
            </a:r>
            <a:r>
              <a:rPr lang="fr-FR" sz="2400" dirty="0" err="1">
                <a:solidFill>
                  <a:srgbClr val="000000"/>
                </a:solidFill>
                <a:ea typeface="Arial" charset="0"/>
                <a:cs typeface="Arial" charset="0"/>
              </a:rPr>
              <a:t>cochléovestibulaire</a:t>
            </a:r>
            <a:r>
              <a:rPr lang="fr-FR" sz="2400" dirty="0">
                <a:solidFill>
                  <a:srgbClr val="000000"/>
                </a:solidFill>
                <a:ea typeface="Arial" charset="0"/>
                <a:cs typeface="Arial" charset="0"/>
              </a:rPr>
              <a:t>) irréversible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2400" b="1" dirty="0"/>
          </a:p>
          <a:p>
            <a:pPr marL="342900" lvl="1" indent="-342900">
              <a:buClr>
                <a:srgbClr val="078F9D"/>
              </a:buClr>
            </a:pPr>
            <a:endParaRPr lang="fr-FR" sz="2400" b="1" dirty="0"/>
          </a:p>
          <a:p>
            <a:pPr marL="342900" lvl="1" indent="-342900">
              <a:buClr>
                <a:srgbClr val="078F9D"/>
              </a:buClr>
            </a:pPr>
            <a:endParaRPr lang="fr-FR" sz="2400" b="1" dirty="0"/>
          </a:p>
          <a:p>
            <a:pPr marL="0" lvl="1" indent="0">
              <a:buClr>
                <a:srgbClr val="078F9D"/>
              </a:buClr>
              <a:buNone/>
            </a:pPr>
            <a:endParaRPr lang="fr-FR" sz="2000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92377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r 17"/>
          <p:cNvGrpSpPr/>
          <p:nvPr/>
        </p:nvGrpSpPr>
        <p:grpSpPr>
          <a:xfrm>
            <a:off x="2362199" y="1219077"/>
            <a:ext cx="4438500" cy="5161858"/>
            <a:chOff x="2362199" y="1219077"/>
            <a:chExt cx="4438500" cy="516185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6" t="7685" r="11113" b="4807"/>
            <a:stretch/>
          </p:blipFill>
          <p:spPr bwMode="auto">
            <a:xfrm rot="5400000">
              <a:off x="2047798" y="1628034"/>
              <a:ext cx="5067301" cy="44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403600" y="5803900"/>
              <a:ext cx="292100" cy="5770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59200" y="1219077"/>
              <a:ext cx="292100" cy="5770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21400" y="1313633"/>
              <a:ext cx="292100" cy="482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INHIBANT LA SYNTHESE PROTEIQUE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41733" y="3329720"/>
            <a:ext cx="1981200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Macrolides</a:t>
            </a:r>
          </a:p>
          <a:p>
            <a:pPr algn="ctr">
              <a:spcBef>
                <a:spcPct val="50000"/>
              </a:spcBef>
            </a:pPr>
            <a:r>
              <a:rPr lang="fr-FR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Lincosamides</a:t>
            </a:r>
            <a:endParaRPr lang="fr-FR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fr-FR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Synergistines</a:t>
            </a:r>
            <a:endParaRPr lang="fr-FR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016824" y="1829570"/>
            <a:ext cx="13716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Cyclines</a:t>
            </a:r>
            <a:endParaRPr lang="fr-FR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51520" y="5241409"/>
            <a:ext cx="25908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Chloramphénicol</a:t>
            </a:r>
            <a:endParaRPr lang="fr-FR" dirty="0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09598" y="4292599"/>
            <a:ext cx="17526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ffectLst>
                  <a:outerShdw blurRad="38100" dist="38100" dir="2700000" algn="tl">
                    <a:srgbClr val="DDDDDD"/>
                  </a:outerShdw>
                </a:effectLst>
              </a:rPr>
              <a:t>Linézolide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60947" y="5483263"/>
            <a:ext cx="2382285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Ss-unité 50S    </a:t>
            </a:r>
            <a:r>
              <a:rPr lang="fr-FR" sz="2000" dirty="0"/>
              <a:t>(23S 5S + protéines)</a:t>
            </a:r>
          </a:p>
        </p:txBody>
      </p:sp>
      <p:grpSp>
        <p:nvGrpSpPr>
          <p:cNvPr id="22" name="Grouper 21"/>
          <p:cNvGrpSpPr/>
          <p:nvPr/>
        </p:nvGrpSpPr>
        <p:grpSpPr>
          <a:xfrm>
            <a:off x="7088763" y="4610733"/>
            <a:ext cx="999059" cy="468547"/>
            <a:chOff x="7181230" y="5144988"/>
            <a:chExt cx="999059" cy="468547"/>
          </a:xfrm>
        </p:grpSpPr>
        <p:sp>
          <p:nvSpPr>
            <p:cNvPr id="20" name="Arc 16"/>
            <p:cNvSpPr>
              <a:spLocks/>
            </p:cNvSpPr>
            <p:nvPr/>
          </p:nvSpPr>
          <p:spPr bwMode="auto">
            <a:xfrm rot="5125813">
              <a:off x="7535028" y="4931976"/>
              <a:ext cx="432249" cy="8582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rot="5125813">
              <a:off x="7302879" y="5486296"/>
              <a:ext cx="5590" cy="248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6720420" y="2338288"/>
            <a:ext cx="999059" cy="468547"/>
            <a:chOff x="7181230" y="5144988"/>
            <a:chExt cx="999059" cy="468547"/>
          </a:xfrm>
        </p:grpSpPr>
        <p:sp>
          <p:nvSpPr>
            <p:cNvPr id="24" name="Arc 16"/>
            <p:cNvSpPr>
              <a:spLocks/>
            </p:cNvSpPr>
            <p:nvPr/>
          </p:nvSpPr>
          <p:spPr bwMode="auto">
            <a:xfrm rot="5125813">
              <a:off x="7535028" y="4931976"/>
              <a:ext cx="432249" cy="85827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rot="5125813">
              <a:off x="7302879" y="5486296"/>
              <a:ext cx="5590" cy="2488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1412872" y="4661931"/>
            <a:ext cx="1597028" cy="402373"/>
            <a:chOff x="838200" y="2227477"/>
            <a:chExt cx="1219200" cy="1219200"/>
          </a:xfrm>
        </p:grpSpPr>
        <p:sp>
          <p:nvSpPr>
            <p:cNvPr id="35" name="Arc 8"/>
            <p:cNvSpPr>
              <a:spLocks/>
            </p:cNvSpPr>
            <p:nvPr/>
          </p:nvSpPr>
          <p:spPr bwMode="auto">
            <a:xfrm flipH="1" flipV="1">
              <a:off x="838200" y="2227477"/>
              <a:ext cx="990600" cy="1219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>
              <a:off x="1828800" y="3446677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r 36"/>
          <p:cNvGrpSpPr/>
          <p:nvPr/>
        </p:nvGrpSpPr>
        <p:grpSpPr>
          <a:xfrm rot="20280189">
            <a:off x="1778000" y="5345072"/>
            <a:ext cx="1536700" cy="547728"/>
            <a:chOff x="838200" y="2227477"/>
            <a:chExt cx="1219200" cy="1219200"/>
          </a:xfrm>
        </p:grpSpPr>
        <p:sp>
          <p:nvSpPr>
            <p:cNvPr id="38" name="Arc 8"/>
            <p:cNvSpPr>
              <a:spLocks/>
            </p:cNvSpPr>
            <p:nvPr/>
          </p:nvSpPr>
          <p:spPr bwMode="auto">
            <a:xfrm flipH="1" flipV="1">
              <a:off x="838200" y="2227477"/>
              <a:ext cx="990600" cy="1219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1828800" y="3446677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3310089" y="1124042"/>
            <a:ext cx="117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mRNA</a:t>
            </a:r>
            <a:r>
              <a:rPr lang="fr-FR" dirty="0"/>
              <a:t> 3’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007100" y="1488813"/>
            <a:ext cx="123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mRNA</a:t>
            </a:r>
            <a:r>
              <a:rPr lang="fr-FR" dirty="0"/>
              <a:t> 5’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025900" y="6196269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Polypeptide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9684C-95B7-4248-884F-094AADF0CC73}"/>
              </a:ext>
            </a:extLst>
          </p:cNvPr>
          <p:cNvSpPr/>
          <p:nvPr/>
        </p:nvSpPr>
        <p:spPr>
          <a:xfrm>
            <a:off x="2860178" y="1488813"/>
            <a:ext cx="405260" cy="39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67864" y="1247259"/>
            <a:ext cx="1866900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Ss-unité 30S </a:t>
            </a:r>
            <a:r>
              <a:rPr lang="fr-FR" dirty="0"/>
              <a:t>(16S + protéines)</a:t>
            </a:r>
          </a:p>
        </p:txBody>
      </p:sp>
    </p:spTree>
    <p:extLst>
      <p:ext uri="{BB962C8B-B14F-4D97-AF65-F5344CB8AC3E}">
        <p14:creationId xmlns:p14="http://schemas.microsoft.com/office/powerpoint/2010/main" val="906921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MACROLIDES et LINCOSAMIDES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23900" y="1573114"/>
            <a:ext cx="8140700" cy="4890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78F9D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Molécules</a:t>
            </a:r>
          </a:p>
          <a:p>
            <a:pPr marL="400050" lvl="1" indent="-400050">
              <a:buClr>
                <a:srgbClr val="078F9D"/>
              </a:buClr>
            </a:pPr>
            <a:r>
              <a:rPr lang="fr-FR" sz="2000" dirty="0"/>
              <a:t>Macrolides : Erythromycine, Spiramycine, Clarithromycine, Azithromycine</a:t>
            </a:r>
          </a:p>
          <a:p>
            <a:pPr marL="400050" lvl="1" indent="-400050">
              <a:buClr>
                <a:srgbClr val="078F9D"/>
              </a:buClr>
            </a:pPr>
            <a:r>
              <a:rPr lang="fr-FR" sz="2000" dirty="0" err="1"/>
              <a:t>Lincosamides</a:t>
            </a:r>
            <a:r>
              <a:rPr lang="fr-FR" sz="2000" dirty="0"/>
              <a:t> : Clindamycine</a:t>
            </a:r>
          </a:p>
          <a:p>
            <a:pPr marL="342900" lvl="1" indent="-342900">
              <a:buClr>
                <a:srgbClr val="078F9D"/>
              </a:buClr>
              <a:buFont typeface="Arial" panose="020B0604020202020204" pitchFamily="34" charset="0"/>
              <a:buChar char="•"/>
            </a:pPr>
            <a:r>
              <a:rPr lang="fr-FR" sz="2000" dirty="0" err="1"/>
              <a:t>Mécanimse</a:t>
            </a:r>
            <a:r>
              <a:rPr lang="fr-FR" sz="2000" dirty="0"/>
              <a:t> d’action : Blocage de l’activité de la sous-unité 50S </a:t>
            </a:r>
          </a:p>
          <a:p>
            <a:pPr marL="400050" lvl="2" indent="0">
              <a:buClr>
                <a:srgbClr val="078F9D"/>
              </a:buClr>
              <a:buNone/>
            </a:pPr>
            <a:r>
              <a:rPr lang="fr-FR" sz="2000" dirty="0">
                <a:sym typeface="Wingdings"/>
              </a:rPr>
              <a:t> </a:t>
            </a:r>
            <a:r>
              <a:rPr lang="fr-FR" sz="2000" dirty="0"/>
              <a:t>Inhibition de la </a:t>
            </a:r>
            <a:r>
              <a:rPr lang="fr-FR" sz="2000" b="1" dirty="0"/>
              <a:t>phase d’élongation de la synthèse protéique </a:t>
            </a:r>
            <a:r>
              <a:rPr lang="fr-FR" sz="2000" dirty="0"/>
              <a:t>&gt;&gt;&gt;   </a:t>
            </a:r>
          </a:p>
          <a:p>
            <a:pPr marL="400050" lvl="2" indent="0">
              <a:buClr>
                <a:srgbClr val="078F9D"/>
              </a:buClr>
              <a:buNone/>
            </a:pPr>
            <a:r>
              <a:rPr lang="fr-FR" sz="2000" dirty="0"/>
              <a:t>       &gt;&gt;&gt; Activité </a:t>
            </a:r>
            <a:r>
              <a:rPr lang="fr-FR" sz="2000" b="1" dirty="0" err="1">
                <a:solidFill>
                  <a:srgbClr val="FF0000"/>
                </a:solidFill>
              </a:rPr>
              <a:t>antitoxinique</a:t>
            </a:r>
            <a:r>
              <a:rPr lang="fr-FR" sz="2000" dirty="0"/>
              <a:t> (</a:t>
            </a:r>
            <a:r>
              <a:rPr lang="fr-FR" sz="2000" dirty="0" err="1"/>
              <a:t>lincosamides</a:t>
            </a:r>
            <a:r>
              <a:rPr lang="fr-FR" sz="2000" dirty="0"/>
              <a:t>++)</a:t>
            </a:r>
            <a:endParaRPr lang="fr-FR" dirty="0"/>
          </a:p>
          <a:p>
            <a:pPr marL="0" indent="0">
              <a:buClr>
                <a:srgbClr val="078F9D"/>
              </a:buClr>
              <a:buNone/>
            </a:pPr>
            <a:r>
              <a:rPr lang="fr-FR" sz="2000" dirty="0">
                <a:sym typeface="Wingdings"/>
              </a:rPr>
              <a:t>	 Activité </a:t>
            </a:r>
            <a:r>
              <a:rPr lang="fr-FR" sz="2000" b="1" dirty="0">
                <a:sym typeface="Wingdings"/>
              </a:rPr>
              <a:t>bactériostatique / effet « post-antibiotique »</a:t>
            </a:r>
            <a:endParaRPr lang="fr-FR" sz="2000" dirty="0"/>
          </a:p>
          <a:p>
            <a:pPr marL="0" lvl="1" indent="0">
              <a:buClr>
                <a:srgbClr val="078F9D"/>
              </a:buClr>
              <a:buNone/>
            </a:pPr>
            <a:endParaRPr lang="fr-FR" sz="2000" dirty="0"/>
          </a:p>
          <a:p>
            <a:pPr marL="742950" lvl="2" indent="-342900">
              <a:buClr>
                <a:srgbClr val="078F9D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0" lvl="1" indent="0">
              <a:buClr>
                <a:srgbClr val="078F9D"/>
              </a:buClr>
              <a:buNone/>
            </a:pPr>
            <a:endParaRPr lang="fr-FR" sz="2000" b="1" u="sng" dirty="0">
              <a:sym typeface="Wingdings"/>
            </a:endParaRPr>
          </a:p>
          <a:p>
            <a:pPr marL="400050" lvl="2" indent="0">
              <a:buClr>
                <a:srgbClr val="078F9D"/>
              </a:buClr>
              <a:buNone/>
            </a:pPr>
            <a:r>
              <a:rPr lang="fr-FR" sz="2000" dirty="0">
                <a:sym typeface="Wingdings"/>
              </a:rPr>
              <a:t>	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19295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MACROLIDES et LINCOSAMIDES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23900" y="1573114"/>
            <a:ext cx="8140700" cy="4890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sz="1800" dirty="0"/>
              <a:t>Spectre d’activité : 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dirty="0"/>
              <a:t>Staphylocoques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dirty="0"/>
              <a:t>Streptocoques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i="1" dirty="0"/>
              <a:t>Campylobacter </a:t>
            </a:r>
            <a:r>
              <a:rPr lang="fr-FR" sz="1400" i="1" dirty="0" err="1"/>
              <a:t>spp</a:t>
            </a:r>
            <a:endParaRPr lang="fr-FR" sz="1400" i="1" dirty="0"/>
          </a:p>
          <a:p>
            <a:pPr marL="1200150" lvl="3" indent="-342900">
              <a:buClr>
                <a:srgbClr val="078F9D"/>
              </a:buClr>
            </a:pPr>
            <a:r>
              <a:rPr lang="fr-FR" sz="1400" dirty="0"/>
              <a:t>Bactéries intracellulaires (</a:t>
            </a:r>
            <a:r>
              <a:rPr lang="fr-FR" sz="1400" i="1" dirty="0"/>
              <a:t>Chlamydia </a:t>
            </a:r>
            <a:r>
              <a:rPr lang="fr-FR" sz="1400" i="1" dirty="0" err="1"/>
              <a:t>spp</a:t>
            </a:r>
            <a:r>
              <a:rPr lang="fr-FR" sz="1400" i="1" dirty="0"/>
              <a:t>, Legionella </a:t>
            </a:r>
            <a:r>
              <a:rPr lang="fr-FR" sz="1400" i="1" dirty="0" err="1"/>
              <a:t>spp</a:t>
            </a:r>
            <a:r>
              <a:rPr lang="fr-FR" sz="1400" i="1" dirty="0"/>
              <a:t>, </a:t>
            </a:r>
            <a:r>
              <a:rPr lang="fr-FR" sz="1400" i="1" dirty="0" err="1"/>
              <a:t>Bartonella</a:t>
            </a:r>
            <a:r>
              <a:rPr lang="fr-FR" sz="1400" dirty="0"/>
              <a:t>)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dirty="0"/>
              <a:t>Anaérobies</a:t>
            </a:r>
          </a:p>
          <a:p>
            <a:pPr marL="857250" lvl="3" indent="0">
              <a:buClr>
                <a:srgbClr val="078F9D"/>
              </a:buClr>
              <a:buNone/>
            </a:pPr>
            <a:endParaRPr lang="fr-FR" sz="1400" dirty="0"/>
          </a:p>
          <a:p>
            <a:pPr marL="742950" lvl="2" indent="-342900">
              <a:buClr>
                <a:srgbClr val="078F9D"/>
              </a:buClr>
            </a:pPr>
            <a:r>
              <a:rPr lang="fr-FR" sz="1800" dirty="0"/>
              <a:t>Indications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dirty="0">
                <a:ea typeface="Arial" charset="0"/>
                <a:cs typeface="Arial" charset="0"/>
              </a:rPr>
              <a:t>Alternatives aux </a:t>
            </a:r>
            <a:r>
              <a:rPr lang="fr-FR" sz="1400" dirty="0">
                <a:latin typeface="Symbol" charset="2"/>
                <a:ea typeface="Arial" charset="0"/>
                <a:cs typeface="Arial" charset="0"/>
              </a:rPr>
              <a:t>b</a:t>
            </a:r>
            <a:r>
              <a:rPr lang="fr-FR" sz="1400" dirty="0">
                <a:ea typeface="Arial" charset="0"/>
                <a:cs typeface="Arial" charset="0"/>
              </a:rPr>
              <a:t>-lactamines (allergie) : angine à streptocoque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dirty="0">
                <a:ea typeface="Arial" charset="0"/>
                <a:cs typeface="Arial" charset="0"/>
              </a:rPr>
              <a:t>IST </a:t>
            </a:r>
            <a:r>
              <a:rPr lang="fr-FR" sz="1400" i="1" dirty="0">
                <a:ea typeface="Arial" charset="0"/>
                <a:cs typeface="Arial" charset="0"/>
              </a:rPr>
              <a:t>à Chlamydia trachomatis (</a:t>
            </a:r>
            <a:r>
              <a:rPr lang="fr-FR" sz="1400" i="1" dirty="0" err="1">
                <a:ea typeface="Arial" charset="0"/>
                <a:cs typeface="Arial" charset="0"/>
              </a:rPr>
              <a:t>t</a:t>
            </a:r>
            <a:r>
              <a:rPr lang="fr-FR" sz="1400" dirty="0" err="1">
                <a:ea typeface="Arial" charset="0"/>
                <a:cs typeface="Arial" charset="0"/>
              </a:rPr>
              <a:t>tment</a:t>
            </a:r>
            <a:r>
              <a:rPr lang="fr-FR" sz="1400" dirty="0">
                <a:ea typeface="Arial" charset="0"/>
                <a:cs typeface="Arial" charset="0"/>
              </a:rPr>
              <a:t> de référence </a:t>
            </a:r>
            <a:r>
              <a:rPr lang="fr-FR" sz="1400" dirty="0" err="1">
                <a:ea typeface="Arial" charset="0"/>
                <a:cs typeface="Arial" charset="0"/>
              </a:rPr>
              <a:t>monodose</a:t>
            </a:r>
            <a:r>
              <a:rPr lang="fr-FR" sz="1400" dirty="0">
                <a:ea typeface="Arial" charset="0"/>
                <a:cs typeface="Arial" charset="0"/>
              </a:rPr>
              <a:t> : azithromycine)</a:t>
            </a:r>
            <a:endParaRPr lang="fr-FR" sz="1400" i="1" dirty="0">
              <a:ea typeface="Arial" charset="0"/>
              <a:cs typeface="Arial" charset="0"/>
            </a:endParaRPr>
          </a:p>
          <a:p>
            <a:pPr marL="1200150" lvl="3" indent="-342900">
              <a:buClr>
                <a:srgbClr val="078F9D"/>
              </a:buClr>
            </a:pPr>
            <a:r>
              <a:rPr lang="fr-FR" sz="1400" dirty="0">
                <a:ea typeface="Arial" charset="0"/>
                <a:cs typeface="Arial" charset="0"/>
              </a:rPr>
              <a:t>Pneumopathies à germes intracellulaires (</a:t>
            </a:r>
            <a:r>
              <a:rPr lang="fr-FR" sz="1400" i="1" dirty="0">
                <a:ea typeface="Arial" charset="0"/>
                <a:cs typeface="Arial" charset="0"/>
              </a:rPr>
              <a:t>Legionella…)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dirty="0">
                <a:ea typeface="Arial" charset="0"/>
                <a:cs typeface="Arial" charset="0"/>
              </a:rPr>
              <a:t>Coqueluche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dirty="0">
                <a:ea typeface="Arial" charset="0"/>
                <a:cs typeface="Arial" charset="0"/>
              </a:rPr>
              <a:t>Diarrhée à </a:t>
            </a:r>
            <a:r>
              <a:rPr lang="fr-FR" sz="1400" i="1" dirty="0">
                <a:ea typeface="Arial" charset="0"/>
                <a:cs typeface="Arial" charset="0"/>
              </a:rPr>
              <a:t>Salmonella, Shigella </a:t>
            </a:r>
            <a:r>
              <a:rPr lang="fr-FR" sz="1400" dirty="0">
                <a:ea typeface="Arial" charset="0"/>
                <a:cs typeface="Arial" charset="0"/>
              </a:rPr>
              <a:t>ou </a:t>
            </a:r>
            <a:r>
              <a:rPr lang="fr-FR" sz="1400" i="1" dirty="0">
                <a:ea typeface="Arial" charset="0"/>
                <a:cs typeface="Arial" charset="0"/>
              </a:rPr>
              <a:t>Campylobacter </a:t>
            </a:r>
            <a:r>
              <a:rPr lang="fr-FR" sz="1400" i="1" dirty="0" err="1">
                <a:ea typeface="Arial" charset="0"/>
                <a:cs typeface="Arial" charset="0"/>
              </a:rPr>
              <a:t>spp</a:t>
            </a:r>
            <a:endParaRPr lang="fr-FR" sz="1400" i="1" dirty="0">
              <a:ea typeface="Arial" charset="0"/>
              <a:cs typeface="Arial" charset="0"/>
            </a:endParaRPr>
          </a:p>
          <a:p>
            <a:pPr marL="1200150" lvl="3" indent="-342900">
              <a:buClr>
                <a:srgbClr val="078F9D"/>
              </a:buClr>
            </a:pPr>
            <a:r>
              <a:rPr lang="fr-FR" sz="1400" dirty="0">
                <a:ea typeface="Arial" charset="0"/>
                <a:cs typeface="Arial" charset="0"/>
              </a:rPr>
              <a:t>Infections à anaérobies, 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sz="1400" dirty="0">
                <a:ea typeface="Arial" charset="0"/>
                <a:cs typeface="Arial" charset="0"/>
              </a:rPr>
              <a:t>Infections de la peau et des tissus mous à </a:t>
            </a:r>
            <a:r>
              <a:rPr lang="fr-FR" sz="1400" i="1" dirty="0">
                <a:ea typeface="Arial" charset="0"/>
                <a:cs typeface="Arial" charset="0"/>
              </a:rPr>
              <a:t>S. aureus </a:t>
            </a:r>
            <a:r>
              <a:rPr lang="fr-FR" sz="1400" dirty="0">
                <a:ea typeface="Arial" charset="0"/>
                <a:cs typeface="Arial" charset="0"/>
              </a:rPr>
              <a:t>ou streptocoques</a:t>
            </a:r>
          </a:p>
          <a:p>
            <a:pPr marL="857250" lvl="3" indent="0">
              <a:buClr>
                <a:srgbClr val="078F9D"/>
              </a:buClr>
              <a:buNone/>
            </a:pPr>
            <a:endParaRPr lang="fr-FR" sz="1400" dirty="0"/>
          </a:p>
          <a:p>
            <a:pPr marL="742950" lvl="2" indent="-342900">
              <a:buClr>
                <a:srgbClr val="078F9D"/>
              </a:buClr>
            </a:pPr>
            <a:r>
              <a:rPr lang="fr-FR" sz="1800" dirty="0"/>
              <a:t>Inhibiteurs enzymatiques </a:t>
            </a:r>
            <a:r>
              <a:rPr lang="fr-FR" sz="1800" dirty="0">
                <a:sym typeface="Wingdings" pitchFamily="2" charset="2"/>
              </a:rPr>
              <a:t> interactions médicamenteuses</a:t>
            </a:r>
            <a:endParaRPr lang="fr-FR" sz="1800" dirty="0"/>
          </a:p>
          <a:p>
            <a:pPr marL="400050" lvl="2" indent="0">
              <a:buClr>
                <a:srgbClr val="078F9D"/>
              </a:buClr>
              <a:buNone/>
            </a:pPr>
            <a:endParaRPr lang="fr-FR" dirty="0"/>
          </a:p>
          <a:p>
            <a:pPr marL="1200150" lvl="3" indent="-342900">
              <a:buClr>
                <a:srgbClr val="078F9D"/>
              </a:buClr>
            </a:pPr>
            <a:endParaRPr lang="fr-FR" dirty="0"/>
          </a:p>
          <a:p>
            <a:pPr marL="1200150" lvl="3" indent="-342900">
              <a:buClr>
                <a:srgbClr val="078F9D"/>
              </a:buClr>
            </a:pPr>
            <a:endParaRPr lang="fr-FR" sz="2400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893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FAMILLES D’ANTIBIOTIQUE ET MECANISMES D’ACTION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3" descr="cibla TAB bacterie.jpg"/>
          <p:cNvPicPr>
            <a:picLocks noChangeAspect="1"/>
          </p:cNvPicPr>
          <p:nvPr/>
        </p:nvPicPr>
        <p:blipFill rotWithShape="1">
          <a:blip r:embed="rId3"/>
          <a:srcRect l="1131" r="244"/>
          <a:stretch/>
        </p:blipFill>
        <p:spPr>
          <a:xfrm>
            <a:off x="152400" y="862592"/>
            <a:ext cx="8877300" cy="597000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BB9A2D4-72EC-46DF-BB90-196D5DBA8E1D}"/>
              </a:ext>
            </a:extLst>
          </p:cNvPr>
          <p:cNvSpPr/>
          <p:nvPr/>
        </p:nvSpPr>
        <p:spPr>
          <a:xfrm>
            <a:off x="251520" y="2121048"/>
            <a:ext cx="3022899" cy="11833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080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AGISSANT SUR LES ACIDES NUCLEIQUES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23900" y="1624484"/>
            <a:ext cx="8140700" cy="4217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Inhibition des précurseurs de la synthèse de l’ADN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Inhibition de l’ARN polymérase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Inhibition de l’ADN </a:t>
            </a:r>
            <a:r>
              <a:rPr lang="fr-FR" dirty="0" err="1"/>
              <a:t>gyrase</a:t>
            </a: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Altération directe de l’ADN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73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05272" y="1484784"/>
            <a:ext cx="7720229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sz="2800" dirty="0"/>
              <a:t>SPECTRE D’ACTIVITE (d’un antibiotique)</a:t>
            </a:r>
          </a:p>
          <a:p>
            <a:pPr lvl="1">
              <a:buClr>
                <a:srgbClr val="25A79B"/>
              </a:buClr>
            </a:pPr>
            <a:r>
              <a:rPr lang="fr-FR" sz="2400" dirty="0"/>
              <a:t>Ensemble des espèces bactériennes sur lesquelles l’antibiotique est actif</a:t>
            </a:r>
          </a:p>
          <a:p>
            <a:pPr lvl="1">
              <a:buClr>
                <a:srgbClr val="25A79B"/>
              </a:buClr>
            </a:pPr>
            <a:r>
              <a:rPr lang="fr-FR" sz="2400" dirty="0"/>
              <a:t>Ensemble des espèces bactériennes déterminées comme sensibles à l’antibiotique donné</a:t>
            </a:r>
          </a:p>
          <a:p>
            <a:pPr>
              <a:buClr>
                <a:srgbClr val="25A79B"/>
              </a:buClr>
            </a:pPr>
            <a:endParaRPr lang="fr-FR" sz="2400" dirty="0"/>
          </a:p>
          <a:p>
            <a:pPr>
              <a:buClr>
                <a:srgbClr val="25A79B"/>
              </a:buClr>
            </a:pPr>
            <a:endParaRPr lang="fr-FR" sz="2800" dirty="0"/>
          </a:p>
          <a:p>
            <a:pPr marL="0" indent="0">
              <a:buNone/>
            </a:pP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6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AGISSANT SUR LES ACIDES NUCLEIQUES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23156" y="8437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93988" y="2133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Précurseur 2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93988" y="990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Précurseur 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93988" y="3200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Précurseur 3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68600" y="5778500"/>
            <a:ext cx="1752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/>
              <a:t>Purines</a:t>
            </a:r>
          </a:p>
          <a:p>
            <a:pPr algn="ctr">
              <a:spcBef>
                <a:spcPct val="50000"/>
              </a:spcBef>
            </a:pPr>
            <a:r>
              <a:rPr lang="fr-FR" dirty="0"/>
              <a:t>(Adénine, Guanine)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608388" y="144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608388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606800" y="49672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389188" y="1524000"/>
            <a:ext cx="1217612" cy="539750"/>
          </a:xfrm>
          <a:prstGeom prst="chevron">
            <a:avLst>
              <a:gd name="adj" fmla="val 45882"/>
            </a:avLst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DHPS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608388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693988" y="4419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Précurseur 4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389188" y="3727450"/>
            <a:ext cx="1217612" cy="539750"/>
          </a:xfrm>
          <a:prstGeom prst="chevron">
            <a:avLst>
              <a:gd name="adj" fmla="val 49412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DHFR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364676">
            <a:off x="1932781" y="1677194"/>
            <a:ext cx="439738" cy="292100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800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 rot="5364676">
            <a:off x="1901031" y="3881069"/>
            <a:ext cx="439737" cy="2286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US" sz="80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4089400" y="60071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882644" y="57419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ARN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800600" y="5771634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/>
              <a:t>ADN</a:t>
            </a: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5969000" y="6007100"/>
            <a:ext cx="181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045156" y="5544622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transcription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102474" y="4435475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ARN polymérase</a:t>
            </a:r>
            <a:endParaRPr lang="fr-FR"/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 rot="10800000">
            <a:off x="6521449" y="3939437"/>
            <a:ext cx="457200" cy="228600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5959474" y="3417332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Rifampicine</a:t>
            </a:r>
            <a:endParaRPr lang="fr-FR" dirty="0"/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 rot="5399698">
            <a:off x="6265862" y="4565650"/>
            <a:ext cx="990600" cy="688975"/>
          </a:xfrm>
          <a:prstGeom prst="chevron">
            <a:avLst>
              <a:gd name="adj" fmla="val 35945"/>
            </a:avLst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br>
              <a:rPr lang="fr-FR" sz="8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fr-FR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53999" y="1600200"/>
            <a:ext cx="128711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33CC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Sulfamides</a:t>
            </a:r>
            <a:endParaRPr lang="fr-FR" dirty="0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6199" y="3703255"/>
            <a:ext cx="164957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err="1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Trimethoprime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09482" y="2933144"/>
            <a:ext cx="3106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78F9D"/>
              </a:buClr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Inhibition de l’ARN polymérase</a:t>
            </a:r>
          </a:p>
        </p:txBody>
      </p:sp>
      <p:grpSp>
        <p:nvGrpSpPr>
          <p:cNvPr id="39" name="Grouper 39">
            <a:extLst>
              <a:ext uri="{FF2B5EF4-FFF2-40B4-BE49-F238E27FC236}">
                <a16:creationId xmlns:a16="http://schemas.microsoft.com/office/drawing/2014/main" id="{B73E4E09-CC3C-4B8D-8418-F2BCA651EBD1}"/>
              </a:ext>
            </a:extLst>
          </p:cNvPr>
          <p:cNvGrpSpPr/>
          <p:nvPr/>
        </p:nvGrpSpPr>
        <p:grpSpPr>
          <a:xfrm>
            <a:off x="76200" y="1403430"/>
            <a:ext cx="1750348" cy="2912504"/>
            <a:chOff x="76200" y="1403430"/>
            <a:chExt cx="1750348" cy="2912504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EC6365AE-5D83-4688-A4F3-E40B634A39A6}"/>
                </a:ext>
              </a:extLst>
            </p:cNvPr>
            <p:cNvSpPr/>
            <p:nvPr/>
          </p:nvSpPr>
          <p:spPr>
            <a:xfrm>
              <a:off x="222250" y="1403430"/>
              <a:ext cx="1308100" cy="762000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889FBF5D-592D-44AA-8BAE-68C4F03CED0D}"/>
                </a:ext>
              </a:extLst>
            </p:cNvPr>
            <p:cNvSpPr/>
            <p:nvPr/>
          </p:nvSpPr>
          <p:spPr>
            <a:xfrm>
              <a:off x="100369" y="3553934"/>
              <a:ext cx="1563687" cy="762000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302D0C48-0C5B-47A9-9D07-6D85171B9347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 flipH="1">
              <a:off x="869950" y="2165430"/>
              <a:ext cx="6350" cy="4953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8969D22-F0EB-4706-9490-C6B7F82A700D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" y="3186251"/>
              <a:ext cx="0" cy="4063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3A98D3A-57E1-46E8-9DDC-D905A616D9B8}"/>
                </a:ext>
              </a:extLst>
            </p:cNvPr>
            <p:cNvSpPr txBox="1"/>
            <p:nvPr/>
          </p:nvSpPr>
          <p:spPr>
            <a:xfrm>
              <a:off x="76200" y="2590800"/>
              <a:ext cx="175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cotrimoxazole</a:t>
              </a:r>
              <a:r>
                <a:rPr lang="fr-FR" dirty="0"/>
                <a:t> (</a:t>
              </a:r>
              <a:r>
                <a:rPr lang="fr-FR" dirty="0" err="1"/>
                <a:t>Bactrim</a:t>
              </a:r>
              <a:r>
                <a:rPr lang="fr-FR" dirty="0"/>
                <a:t>®)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A115A87-FD4D-4875-8238-1A2A707A32D6}"/>
              </a:ext>
            </a:extLst>
          </p:cNvPr>
          <p:cNvSpPr/>
          <p:nvPr/>
        </p:nvSpPr>
        <p:spPr>
          <a:xfrm>
            <a:off x="4064492" y="1608331"/>
            <a:ext cx="3453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78F9D"/>
              </a:buClr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Inhibition des précurseurs de la synthèse de l’ADN</a:t>
            </a:r>
          </a:p>
        </p:txBody>
      </p:sp>
    </p:spTree>
    <p:extLst>
      <p:ext uri="{BB962C8B-B14F-4D97-AF65-F5344CB8AC3E}">
        <p14:creationId xmlns:p14="http://schemas.microsoft.com/office/powerpoint/2010/main" val="27992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" grpId="0"/>
      <p:bldP spid="4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70632"/>
            <a:ext cx="914400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METRONIDAZOLE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93638" y="1319684"/>
            <a:ext cx="8670962" cy="2591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grpSp>
        <p:nvGrpSpPr>
          <p:cNvPr id="29" name="Grouper 28"/>
          <p:cNvGrpSpPr/>
          <p:nvPr/>
        </p:nvGrpSpPr>
        <p:grpSpPr>
          <a:xfrm>
            <a:off x="1092200" y="3332162"/>
            <a:ext cx="673100" cy="2433638"/>
            <a:chOff x="1092200" y="3332162"/>
            <a:chExt cx="673100" cy="2433638"/>
          </a:xfrm>
        </p:grpSpPr>
        <p:sp>
          <p:nvSpPr>
            <p:cNvPr id="11" name="Rectangle 10"/>
            <p:cNvSpPr/>
            <p:nvPr/>
          </p:nvSpPr>
          <p:spPr>
            <a:xfrm>
              <a:off x="1130300" y="4914900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46200" y="5588000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0300" y="4495800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7600" y="4025900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2200" y="3332162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66800" y="5257800"/>
            <a:ext cx="4191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5E2810-C471-72A4-F92E-8420F11C40BE}"/>
              </a:ext>
            </a:extLst>
          </p:cNvPr>
          <p:cNvSpPr txBox="1"/>
          <p:nvPr/>
        </p:nvSpPr>
        <p:spPr>
          <a:xfrm>
            <a:off x="982133" y="1879600"/>
            <a:ext cx="7406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Famille des Nitro-5-imidazolés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Mécanisme d’action : activation de la molécule par réduction, formation de radicaux libres ciblant l’ADN </a:t>
            </a:r>
            <a:r>
              <a:rPr lang="fr-FR" sz="2000" dirty="0">
                <a:sym typeface="Wingdings" pitchFamily="2" charset="2"/>
              </a:rPr>
              <a:t> déstabilisation de l’hélice puis rupture du brin d’ADN bactérien.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Agent </a:t>
            </a:r>
            <a:r>
              <a:rPr lang="fr-FR" sz="2000" dirty="0" err="1"/>
              <a:t>anti-bactérien</a:t>
            </a:r>
            <a:r>
              <a:rPr lang="fr-FR" sz="2000" dirty="0"/>
              <a:t> ET anti-</a:t>
            </a:r>
            <a:r>
              <a:rPr lang="fr-FR" sz="2000" dirty="0" err="1"/>
              <a:t>paraistaire</a:t>
            </a:r>
            <a:endParaRPr lang="fr-FR" sz="2000" dirty="0"/>
          </a:p>
          <a:p>
            <a:r>
              <a:rPr lang="fr-FR" sz="2000" dirty="0"/>
              <a:t>		Action sur : </a:t>
            </a:r>
          </a:p>
          <a:p>
            <a:pPr marL="1200150" lvl="2" indent="-285750">
              <a:buFontTx/>
              <a:buChar char="-"/>
            </a:pPr>
            <a:r>
              <a:rPr lang="fr-FR" sz="2000" dirty="0"/>
              <a:t>Bactéries : Helicobacter pylori et  Anaérobies</a:t>
            </a:r>
          </a:p>
          <a:p>
            <a:pPr marL="1200150" lvl="2" indent="-285750">
              <a:buFontTx/>
              <a:buChar char="-"/>
            </a:pPr>
            <a:r>
              <a:rPr lang="fr-FR" sz="2000" dirty="0"/>
              <a:t>Parasites : Amibes, Giardia et Trichomonas vaginalis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Indications :</a:t>
            </a:r>
          </a:p>
          <a:p>
            <a:pPr marL="742950" lvl="1" indent="-285750">
              <a:buFontTx/>
              <a:buChar char="-"/>
            </a:pPr>
            <a:r>
              <a:rPr lang="fr-FR" sz="2000" dirty="0"/>
              <a:t>Infections digestives et gynécologiques profondes</a:t>
            </a:r>
          </a:p>
          <a:p>
            <a:pPr marL="742950" lvl="1" indent="-285750">
              <a:buFontTx/>
              <a:buChar char="-"/>
            </a:pPr>
            <a:r>
              <a:rPr lang="fr-FR" sz="2000" dirty="0" err="1"/>
              <a:t>Vaginose</a:t>
            </a:r>
            <a:endParaRPr lang="fr-FR" sz="2000" dirty="0"/>
          </a:p>
          <a:p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36042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FLUOROQUINOLONES : ofloxacine,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lévofloxacine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ciprofloxacine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91602"/>
            <a:ext cx="8140700" cy="2591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Mécanisme d’action :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Inhibition des topoisomérases II et IV (gyrase) </a:t>
            </a:r>
            <a:r>
              <a:rPr lang="fr-FR" dirty="0">
                <a:sym typeface="Wingdings"/>
              </a:rPr>
              <a:t> </a:t>
            </a:r>
            <a:r>
              <a:rPr lang="fr-FR" dirty="0"/>
              <a:t>inhibition du surenroulement/</a:t>
            </a:r>
            <a:r>
              <a:rPr lang="fr-FR" dirty="0" err="1"/>
              <a:t>désenroulement</a:t>
            </a:r>
            <a:r>
              <a:rPr lang="fr-FR" dirty="0"/>
              <a:t> de l’ADN nécessaire à sa réplication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Activité </a:t>
            </a:r>
            <a:r>
              <a:rPr lang="fr-FR" b="1" dirty="0"/>
              <a:t>bactéricide, temps dépendante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pic>
        <p:nvPicPr>
          <p:cNvPr id="3" name="Image 2" descr="img039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5"/>
          <a:stretch/>
        </p:blipFill>
        <p:spPr>
          <a:xfrm>
            <a:off x="2386800" y="3962986"/>
            <a:ext cx="4347487" cy="26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81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FLUOROQUINOLONES : Ofloxacine,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Lévofloxacine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Ciprofloxacine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91602"/>
            <a:ext cx="8140700" cy="2591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sz="1800" dirty="0"/>
              <a:t>Spectre d’activité large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dirty="0">
                <a:ea typeface="ＭＳ Ｐゴシック" charset="-128"/>
              </a:rPr>
              <a:t>entérobactéries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dirty="0">
                <a:ea typeface="ＭＳ Ｐゴシック" charset="-128"/>
              </a:rPr>
              <a:t>intracellulaires (</a:t>
            </a:r>
            <a:r>
              <a:rPr lang="fr-FR" sz="1800" i="1" dirty="0">
                <a:ea typeface="ＭＳ Ｐゴシック" charset="-128"/>
              </a:rPr>
              <a:t>Legionella, Chlamydiae</a:t>
            </a:r>
            <a:r>
              <a:rPr lang="fr-FR" sz="1800" dirty="0">
                <a:ea typeface="ＭＳ Ｐゴシック" charset="-128"/>
              </a:rPr>
              <a:t>..)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dirty="0">
                <a:ea typeface="ＭＳ Ｐゴシック" charset="-128"/>
              </a:rPr>
              <a:t>bactéries à Gram positif (surtout </a:t>
            </a:r>
            <a:r>
              <a:rPr lang="fr-FR" sz="1800" i="1" dirty="0">
                <a:ea typeface="ＭＳ Ｐゴシック" charset="-128"/>
              </a:rPr>
              <a:t>S. aureus)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i="1" dirty="0">
                <a:ea typeface="ＭＳ Ｐゴシック" charset="-128"/>
              </a:rPr>
              <a:t>P. </a:t>
            </a:r>
            <a:r>
              <a:rPr lang="fr-FR" sz="1800" i="1" dirty="0" err="1">
                <a:ea typeface="ＭＳ Ｐゴシック" charset="-128"/>
              </a:rPr>
              <a:t>aeruginosa</a:t>
            </a:r>
            <a:r>
              <a:rPr lang="fr-FR" sz="1800" dirty="0">
                <a:ea typeface="ＭＳ Ｐゴシック" charset="-128"/>
              </a:rPr>
              <a:t> (Ciprofloxacine </a:t>
            </a:r>
            <a:r>
              <a:rPr lang="fr-FR" sz="1800" u="sng" dirty="0">
                <a:ea typeface="ＭＳ Ｐゴシック" charset="-128"/>
              </a:rPr>
              <a:t>uniquement</a:t>
            </a:r>
            <a:r>
              <a:rPr lang="fr-FR" sz="1800" dirty="0">
                <a:ea typeface="ＭＳ Ｐゴシック" charset="-128"/>
              </a:rPr>
              <a:t>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dirty="0">
                <a:ea typeface="ＭＳ Ｐゴシック" charset="-128"/>
              </a:rPr>
              <a:t>Pneumocoque (</a:t>
            </a:r>
            <a:r>
              <a:rPr lang="fr-FR" sz="1800" dirty="0" err="1">
                <a:ea typeface="ＭＳ Ｐゴシック" charset="-128"/>
              </a:rPr>
              <a:t>Lévofloxacine</a:t>
            </a:r>
            <a:r>
              <a:rPr lang="fr-FR" sz="1800" dirty="0">
                <a:ea typeface="ＭＳ Ｐゴシック" charset="-128"/>
              </a:rPr>
              <a:t> </a:t>
            </a:r>
            <a:r>
              <a:rPr lang="fr-FR" sz="1800" u="sng" dirty="0">
                <a:ea typeface="ＭＳ Ｐゴシック" charset="-128"/>
              </a:rPr>
              <a:t>uniquement</a:t>
            </a:r>
            <a:r>
              <a:rPr lang="fr-FR" sz="1800" dirty="0">
                <a:ea typeface="ＭＳ Ｐゴシック" charset="-128"/>
              </a:rPr>
              <a:t>)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sz="1800" dirty="0"/>
              <a:t>Indications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dirty="0"/>
              <a:t>infections urinaires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dirty="0"/>
              <a:t>infections </a:t>
            </a:r>
            <a:r>
              <a:rPr lang="fr-FR" sz="1800" dirty="0" err="1"/>
              <a:t>ostéo-articulaires</a:t>
            </a:r>
            <a:endParaRPr lang="fr-FR" sz="1800" dirty="0"/>
          </a:p>
          <a:p>
            <a:pPr marL="742950" lvl="2" indent="-342900">
              <a:buClr>
                <a:srgbClr val="078F9D"/>
              </a:buClr>
            </a:pPr>
            <a:r>
              <a:rPr lang="fr-FR" sz="1800" dirty="0"/>
              <a:t>pneumopathies (légionellose ++) </a:t>
            </a:r>
            <a:r>
              <a:rPr lang="fr-FR" sz="1800" i="1" dirty="0"/>
              <a:t>etc…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sz="1800" dirty="0"/>
              <a:t>Effets </a:t>
            </a:r>
            <a:r>
              <a:rPr lang="fr-FR" sz="1800" dirty="0" err="1"/>
              <a:t>IIr</a:t>
            </a:r>
            <a:endParaRPr lang="fr-FR" sz="1800" dirty="0"/>
          </a:p>
          <a:p>
            <a:pPr marL="742950" lvl="2" indent="-342900">
              <a:buClr>
                <a:srgbClr val="078F9D"/>
              </a:buClr>
            </a:pPr>
            <a:r>
              <a:rPr lang="fr-FR" sz="1800" dirty="0"/>
              <a:t>Photosensibilisation ++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dirty="0"/>
              <a:t>Atteinte cartilage de conjugaison, risque de tendinite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sz="1800" dirty="0"/>
              <a:t>Torsades de pointe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sz="1800" dirty="0"/>
              <a:t>Contre indication : femme enceinte, enfant &lt;15ans</a:t>
            </a:r>
          </a:p>
          <a:p>
            <a:pPr marL="742950" lvl="2" indent="-342900">
              <a:buClr>
                <a:srgbClr val="078F9D"/>
              </a:buClr>
            </a:pPr>
            <a:endParaRPr lang="fr-FR" sz="1800" b="1" dirty="0"/>
          </a:p>
          <a:p>
            <a:pPr marL="0" lvl="1" indent="0">
              <a:buClr>
                <a:srgbClr val="078F9D"/>
              </a:buClr>
              <a:buNone/>
            </a:pPr>
            <a:endParaRPr lang="fr-FR" sz="1800" dirty="0"/>
          </a:p>
          <a:p>
            <a:pPr marL="0" lvl="1" indent="0">
              <a:buClr>
                <a:srgbClr val="078F9D"/>
              </a:buClr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468613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674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FAMILLES D’ANTIBIOTIQUE ET MECANISMES D’ACTION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3" descr="cibla TAB bacterie.jpg"/>
          <p:cNvPicPr>
            <a:picLocks noChangeAspect="1"/>
          </p:cNvPicPr>
          <p:nvPr/>
        </p:nvPicPr>
        <p:blipFill rotWithShape="1">
          <a:blip r:embed="rId3"/>
          <a:srcRect l="1131" r="244"/>
          <a:stretch/>
        </p:blipFill>
        <p:spPr>
          <a:xfrm>
            <a:off x="152400" y="862592"/>
            <a:ext cx="8877300" cy="597000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02F2F6E-9D2A-422D-8309-29F56807D032}"/>
              </a:ext>
            </a:extLst>
          </p:cNvPr>
          <p:cNvSpPr/>
          <p:nvPr/>
        </p:nvSpPr>
        <p:spPr>
          <a:xfrm>
            <a:off x="5533525" y="4046667"/>
            <a:ext cx="3022899" cy="11833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510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70632"/>
            <a:ext cx="914400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AGISSANT SUR LES MEMBRANE CELLULAIRES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2591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Action sur la membrane externe : </a:t>
            </a:r>
            <a:r>
              <a:rPr lang="fr-FR" b="1" u="sng" dirty="0"/>
              <a:t>les </a:t>
            </a:r>
            <a:r>
              <a:rPr lang="fr-FR" b="1" u="sng" dirty="0" err="1"/>
              <a:t>polymyxines</a:t>
            </a:r>
            <a:endParaRPr lang="fr-FR" b="1" u="sng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Colistine (</a:t>
            </a:r>
            <a:r>
              <a:rPr lang="fr-FR" dirty="0" err="1"/>
              <a:t>Colimycine</a:t>
            </a:r>
            <a:r>
              <a:rPr lang="fr-FR" dirty="0"/>
              <a:t>®)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8800" y="2349500"/>
            <a:ext cx="3238500" cy="29972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grpSp>
        <p:nvGrpSpPr>
          <p:cNvPr id="14" name="Grouper 13"/>
          <p:cNvGrpSpPr/>
          <p:nvPr/>
        </p:nvGrpSpPr>
        <p:grpSpPr>
          <a:xfrm>
            <a:off x="165100" y="2540000"/>
            <a:ext cx="4483100" cy="2997200"/>
            <a:chOff x="596900" y="2349500"/>
            <a:chExt cx="4483100" cy="2997200"/>
          </a:xfrm>
        </p:grpSpPr>
        <p:grpSp>
          <p:nvGrpSpPr>
            <p:cNvPr id="12" name="Grouper 11"/>
            <p:cNvGrpSpPr/>
            <p:nvPr/>
          </p:nvGrpSpPr>
          <p:grpSpPr>
            <a:xfrm>
              <a:off x="723900" y="2349500"/>
              <a:ext cx="4356100" cy="2997200"/>
              <a:chOff x="723900" y="1319684"/>
              <a:chExt cx="4914900" cy="3506316"/>
            </a:xfrm>
          </p:grpSpPr>
          <p:pic>
            <p:nvPicPr>
              <p:cNvPr id="3" name="Image 2" descr="Sans titr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88" t="2823" r="37514" b="18492"/>
              <a:stretch/>
            </p:blipFill>
            <p:spPr>
              <a:xfrm>
                <a:off x="723900" y="1319684"/>
                <a:ext cx="4914900" cy="3506316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886200" y="1955800"/>
                <a:ext cx="17526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Ellipse 12"/>
            <p:cNvSpPr/>
            <p:nvPr/>
          </p:nvSpPr>
          <p:spPr>
            <a:xfrm>
              <a:off x="596900" y="3484562"/>
              <a:ext cx="1003300" cy="554038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737100" y="5537200"/>
            <a:ext cx="41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  <a:sym typeface="Wingdings"/>
              </a:rPr>
              <a:t> Désorganisation de la membrane externe des bactéries à Gram négatif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71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70632"/>
            <a:ext cx="914400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ANTIBIOTIQUES AGISSANT SUR LES MEMBRANE CELLULAIRES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93638" y="1319684"/>
            <a:ext cx="8670962" cy="2591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Action sur la membrane plasmique : </a:t>
            </a:r>
            <a:r>
              <a:rPr lang="fr-FR" b="1" u="sng" dirty="0"/>
              <a:t>lipopeptide cyclique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 err="1"/>
              <a:t>Daptomycine</a:t>
            </a: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5868560" y="1776008"/>
            <a:ext cx="2659564" cy="2249892"/>
            <a:chOff x="5503863" y="1848856"/>
            <a:chExt cx="3024261" cy="3389894"/>
          </a:xfrm>
        </p:grpSpPr>
        <p:pic>
          <p:nvPicPr>
            <p:cNvPr id="7" name="Image 6" descr="img2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863" y="2584449"/>
              <a:ext cx="3024261" cy="2654301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>
              <a:cxnSpLocks/>
            </p:cNvCxnSpPr>
            <p:nvPr/>
          </p:nvCxnSpPr>
          <p:spPr>
            <a:xfrm flipH="1">
              <a:off x="5803901" y="2218188"/>
              <a:ext cx="660399" cy="4662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6464299" y="1848856"/>
              <a:ext cx="1759025" cy="556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daptomycine</a:t>
              </a:r>
              <a:endParaRPr lang="fr-FR" dirty="0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1092200" y="3332162"/>
            <a:ext cx="673100" cy="2433638"/>
            <a:chOff x="1092200" y="3332162"/>
            <a:chExt cx="673100" cy="2433638"/>
          </a:xfrm>
        </p:grpSpPr>
        <p:sp>
          <p:nvSpPr>
            <p:cNvPr id="11" name="Rectangle 10"/>
            <p:cNvSpPr/>
            <p:nvPr/>
          </p:nvSpPr>
          <p:spPr>
            <a:xfrm>
              <a:off x="1130300" y="4914900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46200" y="5588000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0300" y="4495800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7600" y="4025900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2200" y="3332162"/>
              <a:ext cx="4191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66800" y="5257800"/>
            <a:ext cx="4191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0" y="2438400"/>
            <a:ext cx="5689848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fr-FR" sz="2800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fr-FR" sz="2400" dirty="0">
                <a:ea typeface="ＭＳ Ｐゴシック" charset="-128"/>
                <a:cs typeface="ＭＳ Ｐゴシック" charset="-128"/>
              </a:rPr>
              <a:t>Grosse molécule -&gt; Gram+ seulement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Attraction entre l’ATB cationique et les charges (-) de la membrane plasmique 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Insertion puis désorganisation de la membrane plasmique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Efflux de K+ (cation intracellulaire +++)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Dépolarisation et mort cellulaire 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 lvl="1">
              <a:lnSpc>
                <a:spcPct val="90000"/>
              </a:lnSpc>
            </a:pPr>
            <a:endParaRPr lang="en-US" sz="2400" dirty="0">
              <a:ea typeface="Arial" charset="0"/>
              <a:cs typeface="Arial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fr-FR" sz="2000" dirty="0">
              <a:ea typeface="ＭＳ Ｐゴシック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0AECB59-43C9-452D-B9E7-131C6EA17187}"/>
              </a:ext>
            </a:extLst>
          </p:cNvPr>
          <p:cNvGrpSpPr/>
          <p:nvPr/>
        </p:nvGrpSpPr>
        <p:grpSpPr>
          <a:xfrm>
            <a:off x="5635896" y="3911599"/>
            <a:ext cx="3182663" cy="2943325"/>
            <a:chOff x="5635896" y="3911599"/>
            <a:chExt cx="3182663" cy="2943325"/>
          </a:xfrm>
        </p:grpSpPr>
        <p:pic>
          <p:nvPicPr>
            <p:cNvPr id="6" name="Image 5" descr="Capture d’écran 2015-08-26 à 15.12.5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560" y="3911599"/>
              <a:ext cx="2949999" cy="294332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678060" y="4292594"/>
              <a:ext cx="1562100" cy="292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624211-CD1A-404B-9EDC-383D7B076E2F}"/>
                </a:ext>
              </a:extLst>
            </p:cNvPr>
            <p:cNvSpPr/>
            <p:nvPr/>
          </p:nvSpPr>
          <p:spPr>
            <a:xfrm>
              <a:off x="5678059" y="5022243"/>
              <a:ext cx="373245" cy="292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5B93FC0-2FFB-42E5-8822-EDE883C52E00}"/>
                </a:ext>
              </a:extLst>
            </p:cNvPr>
            <p:cNvSpPr/>
            <p:nvPr/>
          </p:nvSpPr>
          <p:spPr>
            <a:xfrm>
              <a:off x="5678060" y="5403237"/>
              <a:ext cx="373245" cy="292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865521-272E-4549-AF17-ADD617204101}"/>
                </a:ext>
              </a:extLst>
            </p:cNvPr>
            <p:cNvSpPr/>
            <p:nvPr/>
          </p:nvSpPr>
          <p:spPr>
            <a:xfrm>
              <a:off x="5868560" y="5860374"/>
              <a:ext cx="194533" cy="292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CAC658-E06D-4359-AD63-A4805001461D}"/>
                </a:ext>
              </a:extLst>
            </p:cNvPr>
            <p:cNvSpPr/>
            <p:nvPr/>
          </p:nvSpPr>
          <p:spPr>
            <a:xfrm>
              <a:off x="5868560" y="6261101"/>
              <a:ext cx="140581" cy="292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505626-68FC-4BC2-941C-7D77D37BCC87}"/>
                </a:ext>
              </a:extLst>
            </p:cNvPr>
            <p:cNvSpPr/>
            <p:nvPr/>
          </p:nvSpPr>
          <p:spPr>
            <a:xfrm>
              <a:off x="5635896" y="6466792"/>
              <a:ext cx="373245" cy="292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3A890A-4817-42C9-8519-DABCA9706200}"/>
                </a:ext>
              </a:extLst>
            </p:cNvPr>
            <p:cNvSpPr/>
            <p:nvPr/>
          </p:nvSpPr>
          <p:spPr>
            <a:xfrm>
              <a:off x="5884824" y="6561589"/>
              <a:ext cx="411346" cy="2738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84963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-419249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dirty="0"/>
              <a:t>Autres molécules à connaître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80825"/>
              </p:ext>
            </p:extLst>
          </p:nvPr>
        </p:nvGraphicFramePr>
        <p:xfrm>
          <a:off x="0" y="336694"/>
          <a:ext cx="9082119" cy="721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2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7943">
                <a:tc>
                  <a:txBody>
                    <a:bodyPr/>
                    <a:lstStyle/>
                    <a:p>
                      <a:r>
                        <a:rPr lang="fr-FR" sz="1600" dirty="0"/>
                        <a:t>Classe/Molécule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Spectre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Indications</a:t>
                      </a:r>
                      <a:r>
                        <a:rPr lang="fr-FR" sz="1600" baseline="0"/>
                        <a:t> majeures/Remarques</a:t>
                      </a:r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610">
                <a:tc>
                  <a:txBody>
                    <a:bodyPr/>
                    <a:lstStyle/>
                    <a:p>
                      <a:r>
                        <a:rPr lang="fr-FR" sz="1600" dirty="0" err="1"/>
                        <a:t>Fosfomycine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Précurseurs </a:t>
                      </a:r>
                      <a:r>
                        <a:rPr lang="fr-FR" sz="1600" dirty="0"/>
                        <a:t>Paroi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Large spectre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Inf. à staphylocoque (forme IV)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Inf. urinaire (forme PO), sauf </a:t>
                      </a:r>
                      <a:r>
                        <a:rPr lang="fr-FR" sz="1600" i="1" dirty="0"/>
                        <a:t>S. </a:t>
                      </a:r>
                      <a:r>
                        <a:rPr lang="fr-FR" sz="1600" i="1" dirty="0" err="1"/>
                        <a:t>saprophyticus</a:t>
                      </a:r>
                      <a:endParaRPr lang="fr-FR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65">
                <a:tc>
                  <a:txBody>
                    <a:bodyPr/>
                    <a:lstStyle/>
                    <a:p>
                      <a:r>
                        <a:rPr lang="fr-FR" sz="1600"/>
                        <a:t>Tetracycline/Doxycycline</a:t>
                      </a:r>
                      <a:br>
                        <a:rPr lang="fr-FR" sz="1600"/>
                      </a:br>
                      <a:r>
                        <a:rPr lang="fr-FR" sz="1600"/>
                        <a:t>Vibramycine®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Ribosome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Intracellulaires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Inf.</a:t>
                      </a:r>
                      <a:r>
                        <a:rPr lang="fr-FR" sz="1600" baseline="0" dirty="0"/>
                        <a:t> à bactéries intracellulaires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398">
                <a:tc>
                  <a:txBody>
                    <a:bodyPr/>
                    <a:lstStyle/>
                    <a:p>
                      <a:r>
                        <a:rPr lang="fr-FR" sz="1600"/>
                        <a:t>Acide fusidique</a:t>
                      </a:r>
                      <a:br>
                        <a:rPr lang="fr-FR" sz="1600"/>
                      </a:br>
                      <a:r>
                        <a:rPr lang="fr-FR" sz="1600"/>
                        <a:t>Fucidine®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Ribosome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Staphylocoques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Inf. à staphylocoque  (2</a:t>
                      </a:r>
                      <a:r>
                        <a:rPr lang="fr-FR" sz="1600" baseline="30000"/>
                        <a:t>e</a:t>
                      </a:r>
                      <a:r>
                        <a:rPr lang="fr-FR" sz="1600"/>
                        <a:t> int.)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191">
                <a:tc>
                  <a:txBody>
                    <a:bodyPr/>
                    <a:lstStyle/>
                    <a:p>
                      <a:r>
                        <a:rPr lang="fr-FR" sz="1600"/>
                        <a:t>Furanes/Nitrofurantoïne</a:t>
                      </a:r>
                      <a:br>
                        <a:rPr lang="fr-FR" sz="1600"/>
                      </a:br>
                      <a:r>
                        <a:rPr lang="fr-FR" sz="1600"/>
                        <a:t>Furadantine®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Large spectre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Inf. urinaire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610">
                <a:tc>
                  <a:txBody>
                    <a:bodyPr/>
                    <a:lstStyle/>
                    <a:p>
                      <a:r>
                        <a:rPr lang="fr-FR" sz="1600"/>
                        <a:t>Sulfamides/Cotrimoxazole</a:t>
                      </a:r>
                      <a:br>
                        <a:rPr lang="fr-FR" sz="1600"/>
                      </a:br>
                      <a:r>
                        <a:rPr lang="fr-FR" sz="1600"/>
                        <a:t>Bactrim®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Précurseurs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600" dirty="0"/>
                        <a:t>ADN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Staphylocoques </a:t>
                      </a:r>
                      <a:br>
                        <a:rPr lang="fr-FR" sz="1600"/>
                      </a:br>
                      <a:r>
                        <a:rPr lang="fr-FR" sz="1600"/>
                        <a:t>Entérobactéries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Ostéo-articulaire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Inf. urinaire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743">
                <a:tc>
                  <a:txBody>
                    <a:bodyPr/>
                    <a:lstStyle/>
                    <a:p>
                      <a:r>
                        <a:rPr lang="fr-FR" sz="1600" dirty="0" err="1"/>
                        <a:t>Nitro-imidazolés</a:t>
                      </a:r>
                      <a:r>
                        <a:rPr lang="fr-FR" sz="1600" dirty="0"/>
                        <a:t>/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Métronidazole</a:t>
                      </a:r>
                      <a:br>
                        <a:rPr lang="fr-FR" sz="1600" dirty="0"/>
                      </a:br>
                      <a:r>
                        <a:rPr lang="fr-FR" sz="1600" dirty="0" err="1"/>
                        <a:t>Flagyl</a:t>
                      </a:r>
                      <a:r>
                        <a:rPr lang="fr-FR" sz="1600" dirty="0"/>
                        <a:t>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Anaérobies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Inf. à anaérobies</a:t>
                      </a:r>
                    </a:p>
                    <a:p>
                      <a:r>
                        <a:rPr lang="fr-FR" sz="1600" dirty="0"/>
                        <a:t>Inf. abdominales et </a:t>
                      </a:r>
                      <a:r>
                        <a:rPr lang="fr-FR" sz="1600" dirty="0" err="1"/>
                        <a:t>gyneco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Apparenté macrolides/</a:t>
                      </a:r>
                    </a:p>
                    <a:p>
                      <a:r>
                        <a:rPr lang="fr-FR" sz="1600" dirty="0" err="1"/>
                        <a:t>Fidaxomycine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ARN </a:t>
                      </a:r>
                      <a:r>
                        <a:rPr lang="fr-FR" sz="1600" dirty="0" err="1"/>
                        <a:t>pol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Clostridium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Infections</a:t>
                      </a:r>
                      <a:r>
                        <a:rPr lang="fr-FR" sz="1600" baseline="0" dirty="0"/>
                        <a:t> à </a:t>
                      </a:r>
                      <a:r>
                        <a:rPr lang="fr-FR" sz="1600" i="1" baseline="0" dirty="0"/>
                        <a:t>Clostridium difficile</a:t>
                      </a:r>
                      <a:endParaRPr lang="fr-FR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277">
                <a:tc>
                  <a:txBody>
                    <a:bodyPr/>
                    <a:lstStyle/>
                    <a:p>
                      <a:r>
                        <a:rPr lang="fr-FR" sz="1600" dirty="0"/>
                        <a:t>Rifampicine (</a:t>
                      </a:r>
                      <a:r>
                        <a:rPr lang="fr-FR" sz="1600" dirty="0" err="1"/>
                        <a:t>Rifadine</a:t>
                      </a:r>
                      <a:r>
                        <a:rPr lang="fr-FR" sz="1600" dirty="0"/>
                        <a:t>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ARN </a:t>
                      </a:r>
                      <a:r>
                        <a:rPr lang="fr-FR" sz="1600" dirty="0" err="1"/>
                        <a:t>pol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Tuberculose, </a:t>
                      </a:r>
                      <a:r>
                        <a:rPr lang="fr-FR" sz="1600" dirty="0" err="1"/>
                        <a:t>ostéo-articulaire</a:t>
                      </a:r>
                      <a:r>
                        <a:rPr lang="fr-FR" sz="1600" dirty="0"/>
                        <a:t>, infections sur matériel, prophylaxie…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321084"/>
                  </a:ext>
                </a:extLst>
              </a:tr>
              <a:tr h="435277">
                <a:tc>
                  <a:txBody>
                    <a:bodyPr/>
                    <a:lstStyle/>
                    <a:p>
                      <a:r>
                        <a:rPr lang="fr-FR" sz="1600" dirty="0" err="1"/>
                        <a:t>Colimycine</a:t>
                      </a:r>
                      <a:r>
                        <a:rPr lang="fr-FR" sz="1600" dirty="0"/>
                        <a:t> (Colistine®)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Membrane 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Gram </a:t>
                      </a:r>
                      <a:r>
                        <a:rPr lang="fr-FR" sz="1600" dirty="0" err="1"/>
                        <a:t>negatif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Inf</a:t>
                      </a:r>
                      <a:r>
                        <a:rPr lang="fr-FR" sz="1600" dirty="0"/>
                        <a:t> à Pyo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112302"/>
                  </a:ext>
                </a:extLst>
              </a:tr>
              <a:tr h="435277">
                <a:tc>
                  <a:txBody>
                    <a:bodyPr/>
                    <a:lstStyle/>
                    <a:p>
                      <a:r>
                        <a:rPr lang="fr-FR" sz="1600" dirty="0" err="1"/>
                        <a:t>Pivmécillinam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Infections urinaires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20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511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Paramètres d’activité des </a:t>
            </a:r>
            <a:b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ATB</a:t>
            </a:r>
            <a:b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b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&amp;</a:t>
            </a:r>
            <a:b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b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Méthodes de détermination de la sensibilité des ATB</a:t>
            </a:r>
            <a:endParaRPr lang="fr-FR" i="1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864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1471836"/>
            <a:ext cx="8460788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>
                <a:ea typeface="ＭＳ Ｐゴシック" charset="-128"/>
                <a:cs typeface="ＭＳ Ｐゴシック" charset="-128"/>
              </a:rPr>
              <a:t>Pour que l’ATB soit efficace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atteindre le foyer infectieux (absorption / diffusion)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atteindre la cible bactérienne (pénétration / reconnaissance)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actif sur la bactérie (inhibition de croissance / destruction)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administré à bonne dose et/ou pendant assez longtemps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ne pas être toxique pour l’hôte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spécificité de cible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métabolisation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élimination</a:t>
            </a:r>
          </a:p>
          <a:p>
            <a:pPr marL="742950" lvl="2" indent="-342900">
              <a:buClr>
                <a:srgbClr val="078F9D"/>
              </a:buClr>
            </a:pPr>
            <a:endParaRPr lang="fr-FR" dirty="0">
              <a:ea typeface="ＭＳ Ｐゴシック" charset="-128"/>
              <a:cs typeface="ＭＳ Ｐゴシック" charset="-128"/>
            </a:endParaRPr>
          </a:p>
          <a:p>
            <a:pPr marL="400050" lvl="2" indent="0">
              <a:buClr>
                <a:srgbClr val="078F9D"/>
              </a:buClr>
              <a:buNone/>
            </a:pPr>
            <a:endParaRPr lang="fr-FR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34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- HISTORIQUE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05271" y="1484784"/>
            <a:ext cx="7607213" cy="1550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sz="2800" dirty="0"/>
              <a:t>1897 : Ernest Duchesne</a:t>
            </a:r>
          </a:p>
          <a:p>
            <a:pPr>
              <a:buClr>
                <a:srgbClr val="25A79B"/>
              </a:buClr>
            </a:pPr>
            <a:r>
              <a:rPr lang="fr-FR" sz="2800" dirty="0"/>
              <a:t>Médecin militaire Lyonnais : met en évidence les </a:t>
            </a:r>
            <a:r>
              <a:rPr lang="fr-FR" sz="2800" b="1" dirty="0"/>
              <a:t>propriétés bactéricides </a:t>
            </a:r>
            <a:r>
              <a:rPr lang="fr-FR" sz="2800" dirty="0"/>
              <a:t>de </a:t>
            </a:r>
            <a:r>
              <a:rPr lang="fr-FR" sz="2800" i="1" dirty="0"/>
              <a:t>Penicillium </a:t>
            </a:r>
            <a:r>
              <a:rPr lang="fr-FR" sz="2800" i="1" dirty="0" err="1"/>
              <a:t>glaucum</a:t>
            </a:r>
            <a:endParaRPr lang="fr-FR" sz="2800" i="1" dirty="0"/>
          </a:p>
          <a:p>
            <a:pPr>
              <a:buClr>
                <a:srgbClr val="25A79B"/>
              </a:buClr>
            </a:pPr>
            <a:endParaRPr lang="fr-FR" sz="2800" dirty="0"/>
          </a:p>
          <a:p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0" y="3276599"/>
            <a:ext cx="3304540" cy="26088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3728447"/>
            <a:ext cx="2063750" cy="20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087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1471836"/>
            <a:ext cx="8460788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>
                <a:ea typeface="ＭＳ Ｐゴシック" charset="-128"/>
                <a:cs typeface="ＭＳ Ｐゴシック" charset="-128"/>
              </a:rPr>
              <a:t>Pour que l’ATB soit efficace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atteindre le foyer infectieux (absorption / diffusion)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atteindre la cible bactérienne (pénétration / reconnaissance)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actif sur la bactérie (inhibition de croissance / destruction)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administré à bonne dose et/ou pendant assez longtemps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ne pas être toxique pour l’hôte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spécificité de cible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Métabolisation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élimination</a:t>
            </a:r>
          </a:p>
          <a:p>
            <a:pPr marL="742950" lvl="2" indent="-342900">
              <a:buClr>
                <a:srgbClr val="078F9D"/>
              </a:buClr>
            </a:pPr>
            <a:endParaRPr lang="fr-FR" dirty="0">
              <a:ea typeface="ＭＳ Ｐゴシック" charset="-128"/>
              <a:cs typeface="ＭＳ Ｐゴシック" charset="-128"/>
            </a:endParaRPr>
          </a:p>
          <a:p>
            <a:pPr marL="400050" lvl="2" indent="0">
              <a:buClr>
                <a:srgbClr val="078F9D"/>
              </a:buClr>
              <a:buNone/>
            </a:pPr>
            <a:endParaRPr lang="fr-FR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EB66C1CF-7311-49C2-864A-1126BFC8F920}"/>
              </a:ext>
            </a:extLst>
          </p:cNvPr>
          <p:cNvSpPr/>
          <p:nvPr/>
        </p:nvSpPr>
        <p:spPr>
          <a:xfrm>
            <a:off x="251520" y="2424882"/>
            <a:ext cx="763793" cy="8821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3CC41-D27F-4CC3-A7F0-CB431B2D2B98}"/>
              </a:ext>
            </a:extLst>
          </p:cNvPr>
          <p:cNvSpPr/>
          <p:nvPr/>
        </p:nvSpPr>
        <p:spPr>
          <a:xfrm>
            <a:off x="1129553" y="2362517"/>
            <a:ext cx="7659445" cy="101928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64D41D-CF2B-4BAC-A9C1-07505CBD57E6}"/>
              </a:ext>
            </a:extLst>
          </p:cNvPr>
          <p:cNvSpPr/>
          <p:nvPr/>
        </p:nvSpPr>
        <p:spPr>
          <a:xfrm>
            <a:off x="2861536" y="5120640"/>
            <a:ext cx="6069810" cy="1688951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accent2">
                    <a:lumMod val="75000"/>
                  </a:schemeClr>
                </a:solidFill>
              </a:rPr>
              <a:t>Antibiogramme (Sensible/Résistant) </a:t>
            </a:r>
          </a:p>
        </p:txBody>
      </p:sp>
    </p:spTree>
    <p:extLst>
      <p:ext uri="{BB962C8B-B14F-4D97-AF65-F5344CB8AC3E}">
        <p14:creationId xmlns:p14="http://schemas.microsoft.com/office/powerpoint/2010/main" val="3290164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95258" y="1983004"/>
            <a:ext cx="377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Nombre de bactéries/ml (log)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1077856" y="2547785"/>
            <a:ext cx="8665" cy="313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077858" y="5684308"/>
            <a:ext cx="5218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42008" y="5450946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Heures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7858" y="4988982"/>
            <a:ext cx="170765" cy="314325"/>
            <a:chOff x="912" y="3648"/>
            <a:chExt cx="96" cy="384"/>
          </a:xfrm>
        </p:grpSpPr>
        <p:sp>
          <p:nvSpPr>
            <p:cNvPr id="30779" name="Line 7"/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0" name="Line 8"/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4875782" y="56697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24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2907470" y="5674187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910069" y="567373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0</a:t>
            </a:r>
          </a:p>
        </p:txBody>
      </p:sp>
      <p:grpSp>
        <p:nvGrpSpPr>
          <p:cNvPr id="67" name="Group 6">
            <a:extLst>
              <a:ext uri="{FF2B5EF4-FFF2-40B4-BE49-F238E27FC236}">
                <a16:creationId xmlns:a16="http://schemas.microsoft.com/office/drawing/2014/main" id="{DFEB5148-B562-44CE-9FB9-0B9701B381FD}"/>
              </a:ext>
            </a:extLst>
          </p:cNvPr>
          <p:cNvGrpSpPr>
            <a:grpSpLocks/>
          </p:cNvGrpSpPr>
          <p:nvPr/>
        </p:nvGrpSpPr>
        <p:grpSpPr bwMode="auto">
          <a:xfrm>
            <a:off x="1081346" y="4615557"/>
            <a:ext cx="170765" cy="314325"/>
            <a:chOff x="912" y="3648"/>
            <a:chExt cx="96" cy="384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4FD7D92-B045-46A9-A76F-F0B741AAC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A026FB5E-9C7C-468B-B338-BA3088328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 6">
            <a:extLst>
              <a:ext uri="{FF2B5EF4-FFF2-40B4-BE49-F238E27FC236}">
                <a16:creationId xmlns:a16="http://schemas.microsoft.com/office/drawing/2014/main" id="{EC0C17DA-B441-46FE-AB22-4DEF77AB7C14}"/>
              </a:ext>
            </a:extLst>
          </p:cNvPr>
          <p:cNvGrpSpPr>
            <a:grpSpLocks/>
          </p:cNvGrpSpPr>
          <p:nvPr/>
        </p:nvGrpSpPr>
        <p:grpSpPr bwMode="auto">
          <a:xfrm>
            <a:off x="1078363" y="4263550"/>
            <a:ext cx="170765" cy="314325"/>
            <a:chOff x="912" y="3648"/>
            <a:chExt cx="96" cy="384"/>
          </a:xfrm>
        </p:grpSpPr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9C8DFE4E-4E4B-40DE-9A5C-123423E57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B4EA0AC-942A-4A89-8E4B-4782D97EF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1D5159E8-CD30-4788-AB00-81B34A54955B}"/>
              </a:ext>
            </a:extLst>
          </p:cNvPr>
          <p:cNvGrpSpPr>
            <a:grpSpLocks/>
          </p:cNvGrpSpPr>
          <p:nvPr/>
        </p:nvGrpSpPr>
        <p:grpSpPr bwMode="auto">
          <a:xfrm>
            <a:off x="1078901" y="3904509"/>
            <a:ext cx="170765" cy="314325"/>
            <a:chOff x="912" y="3648"/>
            <a:chExt cx="96" cy="384"/>
          </a:xfrm>
        </p:grpSpPr>
        <p:sp>
          <p:nvSpPr>
            <p:cNvPr id="74" name="Line 7">
              <a:extLst>
                <a:ext uri="{FF2B5EF4-FFF2-40B4-BE49-F238E27FC236}">
                  <a16:creationId xmlns:a16="http://schemas.microsoft.com/office/drawing/2014/main" id="{CEF5CE7B-DFBB-4265-B059-D35045FFC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8">
              <a:extLst>
                <a:ext uri="{FF2B5EF4-FFF2-40B4-BE49-F238E27FC236}">
                  <a16:creationId xmlns:a16="http://schemas.microsoft.com/office/drawing/2014/main" id="{D5DAA663-FEE2-4184-BBBB-C27EB46CC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" name="Group 6">
            <a:extLst>
              <a:ext uri="{FF2B5EF4-FFF2-40B4-BE49-F238E27FC236}">
                <a16:creationId xmlns:a16="http://schemas.microsoft.com/office/drawing/2014/main" id="{9359614E-0065-4165-A896-8D0EFF82C771}"/>
              </a:ext>
            </a:extLst>
          </p:cNvPr>
          <p:cNvGrpSpPr>
            <a:grpSpLocks/>
          </p:cNvGrpSpPr>
          <p:nvPr/>
        </p:nvGrpSpPr>
        <p:grpSpPr bwMode="auto">
          <a:xfrm>
            <a:off x="1078362" y="3555584"/>
            <a:ext cx="170765" cy="314325"/>
            <a:chOff x="912" y="3648"/>
            <a:chExt cx="96" cy="384"/>
          </a:xfrm>
        </p:grpSpPr>
        <p:sp>
          <p:nvSpPr>
            <p:cNvPr id="80" name="Line 7">
              <a:extLst>
                <a:ext uri="{FF2B5EF4-FFF2-40B4-BE49-F238E27FC236}">
                  <a16:creationId xmlns:a16="http://schemas.microsoft.com/office/drawing/2014/main" id="{8B830F52-F1EE-4894-82AB-FCDD23DAF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8">
              <a:extLst>
                <a:ext uri="{FF2B5EF4-FFF2-40B4-BE49-F238E27FC236}">
                  <a16:creationId xmlns:a16="http://schemas.microsoft.com/office/drawing/2014/main" id="{FCDF6EE4-8CC8-45B2-9041-618C0A827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2" name="Group 6">
            <a:extLst>
              <a:ext uri="{FF2B5EF4-FFF2-40B4-BE49-F238E27FC236}">
                <a16:creationId xmlns:a16="http://schemas.microsoft.com/office/drawing/2014/main" id="{D68DBA0D-0118-406B-9D0D-B04D4DDDEE5D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3221089"/>
            <a:ext cx="170765" cy="314325"/>
            <a:chOff x="912" y="3648"/>
            <a:chExt cx="96" cy="384"/>
          </a:xfrm>
        </p:grpSpPr>
        <p:sp>
          <p:nvSpPr>
            <p:cNvPr id="83" name="Line 7">
              <a:extLst>
                <a:ext uri="{FF2B5EF4-FFF2-40B4-BE49-F238E27FC236}">
                  <a16:creationId xmlns:a16="http://schemas.microsoft.com/office/drawing/2014/main" id="{BD9FFC7E-A4E9-4EB6-8E11-B7258A276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390090A6-2110-4537-9B16-FFDE254E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5" name="Group 6">
            <a:extLst>
              <a:ext uri="{FF2B5EF4-FFF2-40B4-BE49-F238E27FC236}">
                <a16:creationId xmlns:a16="http://schemas.microsoft.com/office/drawing/2014/main" id="{F52FA640-1153-4FDC-8D1E-1EC3AABC68EB}"/>
              </a:ext>
            </a:extLst>
          </p:cNvPr>
          <p:cNvGrpSpPr>
            <a:grpSpLocks/>
          </p:cNvGrpSpPr>
          <p:nvPr/>
        </p:nvGrpSpPr>
        <p:grpSpPr bwMode="auto">
          <a:xfrm>
            <a:off x="1077194" y="5354117"/>
            <a:ext cx="170765" cy="314325"/>
            <a:chOff x="912" y="3648"/>
            <a:chExt cx="96" cy="384"/>
          </a:xfrm>
        </p:grpSpPr>
        <p:sp>
          <p:nvSpPr>
            <p:cNvPr id="86" name="Line 7">
              <a:extLst>
                <a:ext uri="{FF2B5EF4-FFF2-40B4-BE49-F238E27FC236}">
                  <a16:creationId xmlns:a16="http://schemas.microsoft.com/office/drawing/2014/main" id="{40DC0377-F959-42AD-B7F1-8878B349B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8">
              <a:extLst>
                <a:ext uri="{FF2B5EF4-FFF2-40B4-BE49-F238E27FC236}">
                  <a16:creationId xmlns:a16="http://schemas.microsoft.com/office/drawing/2014/main" id="{E454401C-78EE-4AF0-A0CC-045A76F97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8" name="Group 6">
            <a:extLst>
              <a:ext uri="{FF2B5EF4-FFF2-40B4-BE49-F238E27FC236}">
                <a16:creationId xmlns:a16="http://schemas.microsoft.com/office/drawing/2014/main" id="{0AA7586E-076C-4C3D-A8B8-1A67B41B5805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2893222"/>
            <a:ext cx="170765" cy="314325"/>
            <a:chOff x="912" y="3648"/>
            <a:chExt cx="96" cy="384"/>
          </a:xfrm>
        </p:grpSpPr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DB5C8F92-7454-4CC2-B9D0-C2B405D83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8">
              <a:extLst>
                <a:ext uri="{FF2B5EF4-FFF2-40B4-BE49-F238E27FC236}">
                  <a16:creationId xmlns:a16="http://schemas.microsoft.com/office/drawing/2014/main" id="{73040B34-0689-4B5A-AB20-8292DDF1F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1" name="Titre 1">
            <a:extLst>
              <a:ext uri="{FF2B5EF4-FFF2-40B4-BE49-F238E27FC236}">
                <a16:creationId xmlns:a16="http://schemas.microsoft.com/office/drawing/2014/main" id="{B6DDCE9E-97E5-437A-B182-6D40494D6270}"/>
              </a:ext>
            </a:extLst>
          </p:cNvPr>
          <p:cNvSpPr txBox="1">
            <a:spLocks/>
          </p:cNvSpPr>
          <p:nvPr/>
        </p:nvSpPr>
        <p:spPr>
          <a:xfrm>
            <a:off x="251520" y="370632"/>
            <a:ext cx="8892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6A430D3-B4D4-416D-819D-71E7F68966EB}"/>
              </a:ext>
            </a:extLst>
          </p:cNvPr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space réservé du contenu 2">
            <a:extLst>
              <a:ext uri="{FF2B5EF4-FFF2-40B4-BE49-F238E27FC236}">
                <a16:creationId xmlns:a16="http://schemas.microsoft.com/office/drawing/2014/main" id="{4B32E57C-E865-432F-AA59-8C9EEAEB7F25}"/>
              </a:ext>
            </a:extLst>
          </p:cNvPr>
          <p:cNvSpPr txBox="1">
            <a:spLocks/>
          </p:cNvSpPr>
          <p:nvPr/>
        </p:nvSpPr>
        <p:spPr>
          <a:xfrm>
            <a:off x="723900" y="1319684"/>
            <a:ext cx="8140700" cy="532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 err="1">
                <a:ea typeface="ＭＳ Ｐゴシック" charset="-128"/>
                <a:cs typeface="ＭＳ Ｐゴシック" charset="-128"/>
              </a:rPr>
              <a:t>Bactériostase</a:t>
            </a:r>
            <a:r>
              <a:rPr lang="fr-FR" b="1" u="sng" dirty="0">
                <a:ea typeface="ＭＳ Ｐゴシック" charset="-128"/>
                <a:cs typeface="ＭＳ Ｐゴシック" charset="-128"/>
              </a:rPr>
              <a:t> / Bactéricidie</a:t>
            </a:r>
            <a:endParaRPr lang="fr-FR" b="1" dirty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41526C0-B23D-4298-AA39-2B5054CF60BE}"/>
              </a:ext>
            </a:extLst>
          </p:cNvPr>
          <p:cNvCxnSpPr/>
          <p:nvPr/>
        </p:nvCxnSpPr>
        <p:spPr>
          <a:xfrm>
            <a:off x="1252111" y="3904509"/>
            <a:ext cx="50438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400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95258" y="1983004"/>
            <a:ext cx="377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Nombre de bactéries/ml (log)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1077856" y="2547785"/>
            <a:ext cx="8665" cy="313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077858" y="5684308"/>
            <a:ext cx="5218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42008" y="5450946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Heures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7858" y="4988982"/>
            <a:ext cx="170765" cy="314325"/>
            <a:chOff x="912" y="3648"/>
            <a:chExt cx="96" cy="384"/>
          </a:xfrm>
        </p:grpSpPr>
        <p:sp>
          <p:nvSpPr>
            <p:cNvPr id="30779" name="Line 7"/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0" name="Line 8"/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4875782" y="56697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24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2907470" y="5674187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910069" y="567373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0</a:t>
            </a:r>
          </a:p>
        </p:txBody>
      </p:sp>
      <p:grpSp>
        <p:nvGrpSpPr>
          <p:cNvPr id="67" name="Group 6">
            <a:extLst>
              <a:ext uri="{FF2B5EF4-FFF2-40B4-BE49-F238E27FC236}">
                <a16:creationId xmlns:a16="http://schemas.microsoft.com/office/drawing/2014/main" id="{DFEB5148-B562-44CE-9FB9-0B9701B381FD}"/>
              </a:ext>
            </a:extLst>
          </p:cNvPr>
          <p:cNvGrpSpPr>
            <a:grpSpLocks/>
          </p:cNvGrpSpPr>
          <p:nvPr/>
        </p:nvGrpSpPr>
        <p:grpSpPr bwMode="auto">
          <a:xfrm>
            <a:off x="1081346" y="4615557"/>
            <a:ext cx="170765" cy="314325"/>
            <a:chOff x="912" y="3648"/>
            <a:chExt cx="96" cy="384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4FD7D92-B045-46A9-A76F-F0B741AAC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A026FB5E-9C7C-468B-B338-BA3088328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 6">
            <a:extLst>
              <a:ext uri="{FF2B5EF4-FFF2-40B4-BE49-F238E27FC236}">
                <a16:creationId xmlns:a16="http://schemas.microsoft.com/office/drawing/2014/main" id="{EC0C17DA-B441-46FE-AB22-4DEF77AB7C14}"/>
              </a:ext>
            </a:extLst>
          </p:cNvPr>
          <p:cNvGrpSpPr>
            <a:grpSpLocks/>
          </p:cNvGrpSpPr>
          <p:nvPr/>
        </p:nvGrpSpPr>
        <p:grpSpPr bwMode="auto">
          <a:xfrm>
            <a:off x="1078363" y="4263550"/>
            <a:ext cx="170765" cy="314325"/>
            <a:chOff x="912" y="3648"/>
            <a:chExt cx="96" cy="384"/>
          </a:xfrm>
        </p:grpSpPr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9C8DFE4E-4E4B-40DE-9A5C-123423E57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B4EA0AC-942A-4A89-8E4B-4782D97EF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1D5159E8-CD30-4788-AB00-81B34A54955B}"/>
              </a:ext>
            </a:extLst>
          </p:cNvPr>
          <p:cNvGrpSpPr>
            <a:grpSpLocks/>
          </p:cNvGrpSpPr>
          <p:nvPr/>
        </p:nvGrpSpPr>
        <p:grpSpPr bwMode="auto">
          <a:xfrm>
            <a:off x="1078901" y="3904509"/>
            <a:ext cx="170765" cy="314325"/>
            <a:chOff x="912" y="3648"/>
            <a:chExt cx="96" cy="384"/>
          </a:xfrm>
        </p:grpSpPr>
        <p:sp>
          <p:nvSpPr>
            <p:cNvPr id="74" name="Line 7">
              <a:extLst>
                <a:ext uri="{FF2B5EF4-FFF2-40B4-BE49-F238E27FC236}">
                  <a16:creationId xmlns:a16="http://schemas.microsoft.com/office/drawing/2014/main" id="{CEF5CE7B-DFBB-4265-B059-D35045FFC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8">
              <a:extLst>
                <a:ext uri="{FF2B5EF4-FFF2-40B4-BE49-F238E27FC236}">
                  <a16:creationId xmlns:a16="http://schemas.microsoft.com/office/drawing/2014/main" id="{D5DAA663-FEE2-4184-BBBB-C27EB46CC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" name="Group 6">
            <a:extLst>
              <a:ext uri="{FF2B5EF4-FFF2-40B4-BE49-F238E27FC236}">
                <a16:creationId xmlns:a16="http://schemas.microsoft.com/office/drawing/2014/main" id="{9359614E-0065-4165-A896-8D0EFF82C771}"/>
              </a:ext>
            </a:extLst>
          </p:cNvPr>
          <p:cNvGrpSpPr>
            <a:grpSpLocks/>
          </p:cNvGrpSpPr>
          <p:nvPr/>
        </p:nvGrpSpPr>
        <p:grpSpPr bwMode="auto">
          <a:xfrm>
            <a:off x="1078362" y="3555584"/>
            <a:ext cx="170765" cy="314325"/>
            <a:chOff x="912" y="3648"/>
            <a:chExt cx="96" cy="384"/>
          </a:xfrm>
        </p:grpSpPr>
        <p:sp>
          <p:nvSpPr>
            <p:cNvPr id="80" name="Line 7">
              <a:extLst>
                <a:ext uri="{FF2B5EF4-FFF2-40B4-BE49-F238E27FC236}">
                  <a16:creationId xmlns:a16="http://schemas.microsoft.com/office/drawing/2014/main" id="{8B830F52-F1EE-4894-82AB-FCDD23DAF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8">
              <a:extLst>
                <a:ext uri="{FF2B5EF4-FFF2-40B4-BE49-F238E27FC236}">
                  <a16:creationId xmlns:a16="http://schemas.microsoft.com/office/drawing/2014/main" id="{FCDF6EE4-8CC8-45B2-9041-618C0A827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2" name="Group 6">
            <a:extLst>
              <a:ext uri="{FF2B5EF4-FFF2-40B4-BE49-F238E27FC236}">
                <a16:creationId xmlns:a16="http://schemas.microsoft.com/office/drawing/2014/main" id="{D68DBA0D-0118-406B-9D0D-B04D4DDDEE5D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3221089"/>
            <a:ext cx="170765" cy="314325"/>
            <a:chOff x="912" y="3648"/>
            <a:chExt cx="96" cy="384"/>
          </a:xfrm>
        </p:grpSpPr>
        <p:sp>
          <p:nvSpPr>
            <p:cNvPr id="83" name="Line 7">
              <a:extLst>
                <a:ext uri="{FF2B5EF4-FFF2-40B4-BE49-F238E27FC236}">
                  <a16:creationId xmlns:a16="http://schemas.microsoft.com/office/drawing/2014/main" id="{BD9FFC7E-A4E9-4EB6-8E11-B7258A276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390090A6-2110-4537-9B16-FFDE254E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5" name="Group 6">
            <a:extLst>
              <a:ext uri="{FF2B5EF4-FFF2-40B4-BE49-F238E27FC236}">
                <a16:creationId xmlns:a16="http://schemas.microsoft.com/office/drawing/2014/main" id="{F52FA640-1153-4FDC-8D1E-1EC3AABC68EB}"/>
              </a:ext>
            </a:extLst>
          </p:cNvPr>
          <p:cNvGrpSpPr>
            <a:grpSpLocks/>
          </p:cNvGrpSpPr>
          <p:nvPr/>
        </p:nvGrpSpPr>
        <p:grpSpPr bwMode="auto">
          <a:xfrm>
            <a:off x="1077194" y="5354117"/>
            <a:ext cx="170765" cy="314325"/>
            <a:chOff x="912" y="3648"/>
            <a:chExt cx="96" cy="384"/>
          </a:xfrm>
        </p:grpSpPr>
        <p:sp>
          <p:nvSpPr>
            <p:cNvPr id="86" name="Line 7">
              <a:extLst>
                <a:ext uri="{FF2B5EF4-FFF2-40B4-BE49-F238E27FC236}">
                  <a16:creationId xmlns:a16="http://schemas.microsoft.com/office/drawing/2014/main" id="{40DC0377-F959-42AD-B7F1-8878B349B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8">
              <a:extLst>
                <a:ext uri="{FF2B5EF4-FFF2-40B4-BE49-F238E27FC236}">
                  <a16:creationId xmlns:a16="http://schemas.microsoft.com/office/drawing/2014/main" id="{E454401C-78EE-4AF0-A0CC-045A76F97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8" name="Group 6">
            <a:extLst>
              <a:ext uri="{FF2B5EF4-FFF2-40B4-BE49-F238E27FC236}">
                <a16:creationId xmlns:a16="http://schemas.microsoft.com/office/drawing/2014/main" id="{0AA7586E-076C-4C3D-A8B8-1A67B41B5805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2893222"/>
            <a:ext cx="170765" cy="314325"/>
            <a:chOff x="912" y="3648"/>
            <a:chExt cx="96" cy="384"/>
          </a:xfrm>
        </p:grpSpPr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DB5C8F92-7454-4CC2-B9D0-C2B405D83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8">
              <a:extLst>
                <a:ext uri="{FF2B5EF4-FFF2-40B4-BE49-F238E27FC236}">
                  <a16:creationId xmlns:a16="http://schemas.microsoft.com/office/drawing/2014/main" id="{73040B34-0689-4B5A-AB20-8292DDF1F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1" name="Titre 1">
            <a:extLst>
              <a:ext uri="{FF2B5EF4-FFF2-40B4-BE49-F238E27FC236}">
                <a16:creationId xmlns:a16="http://schemas.microsoft.com/office/drawing/2014/main" id="{B6DDCE9E-97E5-437A-B182-6D40494D6270}"/>
              </a:ext>
            </a:extLst>
          </p:cNvPr>
          <p:cNvSpPr txBox="1">
            <a:spLocks/>
          </p:cNvSpPr>
          <p:nvPr/>
        </p:nvSpPr>
        <p:spPr>
          <a:xfrm>
            <a:off x="251520" y="370632"/>
            <a:ext cx="8892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6A430D3-B4D4-416D-819D-71E7F68966EB}"/>
              </a:ext>
            </a:extLst>
          </p:cNvPr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38">
            <a:extLst>
              <a:ext uri="{FF2B5EF4-FFF2-40B4-BE49-F238E27FC236}">
                <a16:creationId xmlns:a16="http://schemas.microsoft.com/office/drawing/2014/main" id="{87828AA3-65E7-4AF3-B3A5-52F21009D2C6}"/>
              </a:ext>
            </a:extLst>
          </p:cNvPr>
          <p:cNvGrpSpPr>
            <a:grpSpLocks/>
          </p:cNvGrpSpPr>
          <p:nvPr/>
        </p:nvGrpSpPr>
        <p:grpSpPr bwMode="auto">
          <a:xfrm>
            <a:off x="1102770" y="2290812"/>
            <a:ext cx="6023033" cy="1629354"/>
            <a:chOff x="624" y="554"/>
            <a:chExt cx="4934" cy="1574"/>
          </a:xfrm>
        </p:grpSpPr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075F0073-DDE6-4785-B79F-11AA20A3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768"/>
              <a:ext cx="2832" cy="1360"/>
            </a:xfrm>
            <a:custGeom>
              <a:avLst/>
              <a:gdLst>
                <a:gd name="T0" fmla="*/ 0 w 2832"/>
                <a:gd name="T1" fmla="*/ 1344 h 1360"/>
                <a:gd name="T2" fmla="*/ 384 w 2832"/>
                <a:gd name="T3" fmla="*/ 1296 h 1360"/>
                <a:gd name="T4" fmla="*/ 624 w 2832"/>
                <a:gd name="T5" fmla="*/ 960 h 1360"/>
                <a:gd name="T6" fmla="*/ 912 w 2832"/>
                <a:gd name="T7" fmla="*/ 192 h 1360"/>
                <a:gd name="T8" fmla="*/ 2832 w 2832"/>
                <a:gd name="T9" fmla="*/ 0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2"/>
                <a:gd name="T16" fmla="*/ 0 h 1360"/>
                <a:gd name="T17" fmla="*/ 2832 w 2832"/>
                <a:gd name="T18" fmla="*/ 1360 h 1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2" h="1360">
                  <a:moveTo>
                    <a:pt x="0" y="1344"/>
                  </a:moveTo>
                  <a:cubicBezTo>
                    <a:pt x="140" y="1352"/>
                    <a:pt x="280" y="1360"/>
                    <a:pt x="384" y="1296"/>
                  </a:cubicBezTo>
                  <a:cubicBezTo>
                    <a:pt x="488" y="1232"/>
                    <a:pt x="536" y="1144"/>
                    <a:pt x="624" y="960"/>
                  </a:cubicBezTo>
                  <a:cubicBezTo>
                    <a:pt x="712" y="776"/>
                    <a:pt x="544" y="352"/>
                    <a:pt x="912" y="192"/>
                  </a:cubicBezTo>
                  <a:cubicBezTo>
                    <a:pt x="1280" y="32"/>
                    <a:pt x="2520" y="32"/>
                    <a:pt x="2832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BD1B207B-5568-44A6-AC9B-560BEA536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" y="554"/>
              <a:ext cx="1871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Témoin (0 mg/l d’ATB)</a:t>
              </a:r>
            </a:p>
          </p:txBody>
        </p:sp>
      </p:grpSp>
      <p:sp>
        <p:nvSpPr>
          <p:cNvPr id="118" name="Espace réservé du contenu 2">
            <a:extLst>
              <a:ext uri="{FF2B5EF4-FFF2-40B4-BE49-F238E27FC236}">
                <a16:creationId xmlns:a16="http://schemas.microsoft.com/office/drawing/2014/main" id="{4B32E57C-E865-432F-AA59-8C9EEAEB7F25}"/>
              </a:ext>
            </a:extLst>
          </p:cNvPr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 err="1">
                <a:ea typeface="ＭＳ Ｐゴシック" charset="-128"/>
                <a:cs typeface="ＭＳ Ｐゴシック" charset="-128"/>
              </a:rPr>
              <a:t>Bactériostase</a:t>
            </a:r>
            <a:r>
              <a:rPr lang="fr-FR" b="1" u="sng" dirty="0">
                <a:ea typeface="ＭＳ Ｐゴシック" charset="-128"/>
                <a:cs typeface="ＭＳ Ｐゴシック" charset="-128"/>
              </a:rPr>
              <a:t> / Bactéricidie</a:t>
            </a:r>
            <a:endParaRPr lang="fr-FR" b="1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B67285F-51B5-446C-BB19-6E51EDE96425}"/>
              </a:ext>
            </a:extLst>
          </p:cNvPr>
          <p:cNvCxnSpPr/>
          <p:nvPr/>
        </p:nvCxnSpPr>
        <p:spPr>
          <a:xfrm>
            <a:off x="1252111" y="3904509"/>
            <a:ext cx="50438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7562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95258" y="1983004"/>
            <a:ext cx="377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Nombre de bactéries/ml (log)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1077856" y="2547785"/>
            <a:ext cx="8665" cy="313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077858" y="5684308"/>
            <a:ext cx="5218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7858" y="4988982"/>
            <a:ext cx="170765" cy="314325"/>
            <a:chOff x="912" y="3648"/>
            <a:chExt cx="96" cy="384"/>
          </a:xfrm>
        </p:grpSpPr>
        <p:sp>
          <p:nvSpPr>
            <p:cNvPr id="30779" name="Line 7"/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0" name="Line 8"/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4875782" y="56697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24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2907470" y="5674187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910069" y="567373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0</a:t>
            </a:r>
          </a:p>
        </p:txBody>
      </p:sp>
      <p:grpSp>
        <p:nvGrpSpPr>
          <p:cNvPr id="67" name="Group 6">
            <a:extLst>
              <a:ext uri="{FF2B5EF4-FFF2-40B4-BE49-F238E27FC236}">
                <a16:creationId xmlns:a16="http://schemas.microsoft.com/office/drawing/2014/main" id="{DFEB5148-B562-44CE-9FB9-0B9701B381FD}"/>
              </a:ext>
            </a:extLst>
          </p:cNvPr>
          <p:cNvGrpSpPr>
            <a:grpSpLocks/>
          </p:cNvGrpSpPr>
          <p:nvPr/>
        </p:nvGrpSpPr>
        <p:grpSpPr bwMode="auto">
          <a:xfrm>
            <a:off x="1081346" y="4615557"/>
            <a:ext cx="170765" cy="314325"/>
            <a:chOff x="912" y="3648"/>
            <a:chExt cx="96" cy="384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4FD7D92-B045-46A9-A76F-F0B741AAC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A026FB5E-9C7C-468B-B338-BA3088328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 6">
            <a:extLst>
              <a:ext uri="{FF2B5EF4-FFF2-40B4-BE49-F238E27FC236}">
                <a16:creationId xmlns:a16="http://schemas.microsoft.com/office/drawing/2014/main" id="{EC0C17DA-B441-46FE-AB22-4DEF77AB7C14}"/>
              </a:ext>
            </a:extLst>
          </p:cNvPr>
          <p:cNvGrpSpPr>
            <a:grpSpLocks/>
          </p:cNvGrpSpPr>
          <p:nvPr/>
        </p:nvGrpSpPr>
        <p:grpSpPr bwMode="auto">
          <a:xfrm>
            <a:off x="1078363" y="4263550"/>
            <a:ext cx="170765" cy="314325"/>
            <a:chOff x="912" y="3648"/>
            <a:chExt cx="96" cy="384"/>
          </a:xfrm>
        </p:grpSpPr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9C8DFE4E-4E4B-40DE-9A5C-123423E57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B4EA0AC-942A-4A89-8E4B-4782D97EF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1D5159E8-CD30-4788-AB00-81B34A54955B}"/>
              </a:ext>
            </a:extLst>
          </p:cNvPr>
          <p:cNvGrpSpPr>
            <a:grpSpLocks/>
          </p:cNvGrpSpPr>
          <p:nvPr/>
        </p:nvGrpSpPr>
        <p:grpSpPr bwMode="auto">
          <a:xfrm>
            <a:off x="1078901" y="3904509"/>
            <a:ext cx="170765" cy="314325"/>
            <a:chOff x="912" y="3648"/>
            <a:chExt cx="96" cy="384"/>
          </a:xfrm>
        </p:grpSpPr>
        <p:sp>
          <p:nvSpPr>
            <p:cNvPr id="74" name="Line 7">
              <a:extLst>
                <a:ext uri="{FF2B5EF4-FFF2-40B4-BE49-F238E27FC236}">
                  <a16:creationId xmlns:a16="http://schemas.microsoft.com/office/drawing/2014/main" id="{CEF5CE7B-DFBB-4265-B059-D35045FFC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8">
              <a:extLst>
                <a:ext uri="{FF2B5EF4-FFF2-40B4-BE49-F238E27FC236}">
                  <a16:creationId xmlns:a16="http://schemas.microsoft.com/office/drawing/2014/main" id="{D5DAA663-FEE2-4184-BBBB-C27EB46CC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" name="Group 6">
            <a:extLst>
              <a:ext uri="{FF2B5EF4-FFF2-40B4-BE49-F238E27FC236}">
                <a16:creationId xmlns:a16="http://schemas.microsoft.com/office/drawing/2014/main" id="{9359614E-0065-4165-A896-8D0EFF82C771}"/>
              </a:ext>
            </a:extLst>
          </p:cNvPr>
          <p:cNvGrpSpPr>
            <a:grpSpLocks/>
          </p:cNvGrpSpPr>
          <p:nvPr/>
        </p:nvGrpSpPr>
        <p:grpSpPr bwMode="auto">
          <a:xfrm>
            <a:off x="1078362" y="3555584"/>
            <a:ext cx="170765" cy="314325"/>
            <a:chOff x="912" y="3648"/>
            <a:chExt cx="96" cy="384"/>
          </a:xfrm>
        </p:grpSpPr>
        <p:sp>
          <p:nvSpPr>
            <p:cNvPr id="80" name="Line 7">
              <a:extLst>
                <a:ext uri="{FF2B5EF4-FFF2-40B4-BE49-F238E27FC236}">
                  <a16:creationId xmlns:a16="http://schemas.microsoft.com/office/drawing/2014/main" id="{8B830F52-F1EE-4894-82AB-FCDD23DAF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8">
              <a:extLst>
                <a:ext uri="{FF2B5EF4-FFF2-40B4-BE49-F238E27FC236}">
                  <a16:creationId xmlns:a16="http://schemas.microsoft.com/office/drawing/2014/main" id="{FCDF6EE4-8CC8-45B2-9041-618C0A827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2" name="Group 6">
            <a:extLst>
              <a:ext uri="{FF2B5EF4-FFF2-40B4-BE49-F238E27FC236}">
                <a16:creationId xmlns:a16="http://schemas.microsoft.com/office/drawing/2014/main" id="{D68DBA0D-0118-406B-9D0D-B04D4DDDEE5D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3221089"/>
            <a:ext cx="170765" cy="314325"/>
            <a:chOff x="912" y="3648"/>
            <a:chExt cx="96" cy="384"/>
          </a:xfrm>
        </p:grpSpPr>
        <p:sp>
          <p:nvSpPr>
            <p:cNvPr id="83" name="Line 7">
              <a:extLst>
                <a:ext uri="{FF2B5EF4-FFF2-40B4-BE49-F238E27FC236}">
                  <a16:creationId xmlns:a16="http://schemas.microsoft.com/office/drawing/2014/main" id="{BD9FFC7E-A4E9-4EB6-8E11-B7258A276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390090A6-2110-4537-9B16-FFDE254E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5" name="Group 6">
            <a:extLst>
              <a:ext uri="{FF2B5EF4-FFF2-40B4-BE49-F238E27FC236}">
                <a16:creationId xmlns:a16="http://schemas.microsoft.com/office/drawing/2014/main" id="{F52FA640-1153-4FDC-8D1E-1EC3AABC68EB}"/>
              </a:ext>
            </a:extLst>
          </p:cNvPr>
          <p:cNvGrpSpPr>
            <a:grpSpLocks/>
          </p:cNvGrpSpPr>
          <p:nvPr/>
        </p:nvGrpSpPr>
        <p:grpSpPr bwMode="auto">
          <a:xfrm>
            <a:off x="1077194" y="5354117"/>
            <a:ext cx="170765" cy="314325"/>
            <a:chOff x="912" y="3648"/>
            <a:chExt cx="96" cy="384"/>
          </a:xfrm>
        </p:grpSpPr>
        <p:sp>
          <p:nvSpPr>
            <p:cNvPr id="86" name="Line 7">
              <a:extLst>
                <a:ext uri="{FF2B5EF4-FFF2-40B4-BE49-F238E27FC236}">
                  <a16:creationId xmlns:a16="http://schemas.microsoft.com/office/drawing/2014/main" id="{40DC0377-F959-42AD-B7F1-8878B349B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8">
              <a:extLst>
                <a:ext uri="{FF2B5EF4-FFF2-40B4-BE49-F238E27FC236}">
                  <a16:creationId xmlns:a16="http://schemas.microsoft.com/office/drawing/2014/main" id="{E454401C-78EE-4AF0-A0CC-045A76F97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8" name="Group 6">
            <a:extLst>
              <a:ext uri="{FF2B5EF4-FFF2-40B4-BE49-F238E27FC236}">
                <a16:creationId xmlns:a16="http://schemas.microsoft.com/office/drawing/2014/main" id="{0AA7586E-076C-4C3D-A8B8-1A67B41B5805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2893222"/>
            <a:ext cx="170765" cy="314325"/>
            <a:chOff x="912" y="3648"/>
            <a:chExt cx="96" cy="384"/>
          </a:xfrm>
        </p:grpSpPr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DB5C8F92-7454-4CC2-B9D0-C2B405D83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8">
              <a:extLst>
                <a:ext uri="{FF2B5EF4-FFF2-40B4-BE49-F238E27FC236}">
                  <a16:creationId xmlns:a16="http://schemas.microsoft.com/office/drawing/2014/main" id="{73040B34-0689-4B5A-AB20-8292DDF1F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1" name="Titre 1">
            <a:extLst>
              <a:ext uri="{FF2B5EF4-FFF2-40B4-BE49-F238E27FC236}">
                <a16:creationId xmlns:a16="http://schemas.microsoft.com/office/drawing/2014/main" id="{B6DDCE9E-97E5-437A-B182-6D40494D6270}"/>
              </a:ext>
            </a:extLst>
          </p:cNvPr>
          <p:cNvSpPr txBox="1">
            <a:spLocks/>
          </p:cNvSpPr>
          <p:nvPr/>
        </p:nvSpPr>
        <p:spPr>
          <a:xfrm>
            <a:off x="251520" y="370632"/>
            <a:ext cx="8892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6A430D3-B4D4-416D-819D-71E7F68966EB}"/>
              </a:ext>
            </a:extLst>
          </p:cNvPr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38">
            <a:extLst>
              <a:ext uri="{FF2B5EF4-FFF2-40B4-BE49-F238E27FC236}">
                <a16:creationId xmlns:a16="http://schemas.microsoft.com/office/drawing/2014/main" id="{87828AA3-65E7-4AF3-B3A5-52F21009D2C6}"/>
              </a:ext>
            </a:extLst>
          </p:cNvPr>
          <p:cNvGrpSpPr>
            <a:grpSpLocks/>
          </p:cNvGrpSpPr>
          <p:nvPr/>
        </p:nvGrpSpPr>
        <p:grpSpPr bwMode="auto">
          <a:xfrm>
            <a:off x="1102770" y="2290812"/>
            <a:ext cx="6023033" cy="1629354"/>
            <a:chOff x="624" y="554"/>
            <a:chExt cx="4934" cy="1574"/>
          </a:xfrm>
        </p:grpSpPr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075F0073-DDE6-4785-B79F-11AA20A3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768"/>
              <a:ext cx="2832" cy="1360"/>
            </a:xfrm>
            <a:custGeom>
              <a:avLst/>
              <a:gdLst>
                <a:gd name="T0" fmla="*/ 0 w 2832"/>
                <a:gd name="T1" fmla="*/ 1344 h 1360"/>
                <a:gd name="T2" fmla="*/ 384 w 2832"/>
                <a:gd name="T3" fmla="*/ 1296 h 1360"/>
                <a:gd name="T4" fmla="*/ 624 w 2832"/>
                <a:gd name="T5" fmla="*/ 960 h 1360"/>
                <a:gd name="T6" fmla="*/ 912 w 2832"/>
                <a:gd name="T7" fmla="*/ 192 h 1360"/>
                <a:gd name="T8" fmla="*/ 2832 w 2832"/>
                <a:gd name="T9" fmla="*/ 0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2"/>
                <a:gd name="T16" fmla="*/ 0 h 1360"/>
                <a:gd name="T17" fmla="*/ 2832 w 2832"/>
                <a:gd name="T18" fmla="*/ 1360 h 1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2" h="1360">
                  <a:moveTo>
                    <a:pt x="0" y="1344"/>
                  </a:moveTo>
                  <a:cubicBezTo>
                    <a:pt x="140" y="1352"/>
                    <a:pt x="280" y="1360"/>
                    <a:pt x="384" y="1296"/>
                  </a:cubicBezTo>
                  <a:cubicBezTo>
                    <a:pt x="488" y="1232"/>
                    <a:pt x="536" y="1144"/>
                    <a:pt x="624" y="960"/>
                  </a:cubicBezTo>
                  <a:cubicBezTo>
                    <a:pt x="712" y="776"/>
                    <a:pt x="544" y="352"/>
                    <a:pt x="912" y="192"/>
                  </a:cubicBezTo>
                  <a:cubicBezTo>
                    <a:pt x="1280" y="32"/>
                    <a:pt x="2520" y="32"/>
                    <a:pt x="2832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BD1B207B-5568-44A6-AC9B-560BEA536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" y="554"/>
              <a:ext cx="1871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Témoin (0 mg/l d’ATB)</a:t>
              </a:r>
            </a:p>
          </p:txBody>
        </p:sp>
      </p:grpSp>
      <p:grpSp>
        <p:nvGrpSpPr>
          <p:cNvPr id="96" name="Group 41">
            <a:extLst>
              <a:ext uri="{FF2B5EF4-FFF2-40B4-BE49-F238E27FC236}">
                <a16:creationId xmlns:a16="http://schemas.microsoft.com/office/drawing/2014/main" id="{7F932492-BDE7-42C1-8B01-EE4F33E0AB7C}"/>
              </a:ext>
            </a:extLst>
          </p:cNvPr>
          <p:cNvGrpSpPr>
            <a:grpSpLocks/>
          </p:cNvGrpSpPr>
          <p:nvPr/>
        </p:nvGrpSpPr>
        <p:grpSpPr bwMode="auto">
          <a:xfrm>
            <a:off x="1086861" y="2748600"/>
            <a:ext cx="4701659" cy="1319143"/>
            <a:chOff x="514" y="1010"/>
            <a:chExt cx="3850" cy="1218"/>
          </a:xfrm>
        </p:grpSpPr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1DF010B6-DC7C-44BE-A218-75665727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1116"/>
              <a:ext cx="2928" cy="1112"/>
            </a:xfrm>
            <a:custGeom>
              <a:avLst/>
              <a:gdLst>
                <a:gd name="T0" fmla="*/ 0 w 2928"/>
                <a:gd name="T1" fmla="*/ 976 h 1112"/>
                <a:gd name="T2" fmla="*/ 720 w 2928"/>
                <a:gd name="T3" fmla="*/ 976 h 1112"/>
                <a:gd name="T4" fmla="*/ 1152 w 2928"/>
                <a:gd name="T5" fmla="*/ 160 h 1112"/>
                <a:gd name="T6" fmla="*/ 2928 w 2928"/>
                <a:gd name="T7" fmla="*/ 16 h 1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8"/>
                <a:gd name="T13" fmla="*/ 0 h 1112"/>
                <a:gd name="T14" fmla="*/ 2928 w 2928"/>
                <a:gd name="T15" fmla="*/ 1112 h 1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8" h="1112">
                  <a:moveTo>
                    <a:pt x="0" y="976"/>
                  </a:moveTo>
                  <a:cubicBezTo>
                    <a:pt x="264" y="1044"/>
                    <a:pt x="528" y="1112"/>
                    <a:pt x="720" y="976"/>
                  </a:cubicBezTo>
                  <a:cubicBezTo>
                    <a:pt x="912" y="840"/>
                    <a:pt x="784" y="320"/>
                    <a:pt x="1152" y="160"/>
                  </a:cubicBezTo>
                  <a:cubicBezTo>
                    <a:pt x="1520" y="0"/>
                    <a:pt x="2632" y="40"/>
                    <a:pt x="2928" y="1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Text Box 43">
              <a:extLst>
                <a:ext uri="{FF2B5EF4-FFF2-40B4-BE49-F238E27FC236}">
                  <a16:creationId xmlns:a16="http://schemas.microsoft.com/office/drawing/2014/main" id="{799E9D93-D4CF-43AE-A78F-7121387A0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1010"/>
              <a:ext cx="89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0,50 mg/l</a:t>
              </a:r>
            </a:p>
          </p:txBody>
        </p:sp>
      </p:grpSp>
      <p:sp>
        <p:nvSpPr>
          <p:cNvPr id="118" name="Espace réservé du contenu 2">
            <a:extLst>
              <a:ext uri="{FF2B5EF4-FFF2-40B4-BE49-F238E27FC236}">
                <a16:creationId xmlns:a16="http://schemas.microsoft.com/office/drawing/2014/main" id="{4B32E57C-E865-432F-AA59-8C9EEAEB7F25}"/>
              </a:ext>
            </a:extLst>
          </p:cNvPr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 err="1">
                <a:ea typeface="ＭＳ Ｐゴシック" charset="-128"/>
                <a:cs typeface="ＭＳ Ｐゴシック" charset="-128"/>
              </a:rPr>
              <a:t>Bactériostase</a:t>
            </a:r>
            <a:r>
              <a:rPr lang="fr-FR" b="1" u="sng" dirty="0">
                <a:ea typeface="ＭＳ Ｐゴシック" charset="-128"/>
                <a:cs typeface="ＭＳ Ｐゴシック" charset="-128"/>
              </a:rPr>
              <a:t> / Bactéricidie</a:t>
            </a:r>
            <a:endParaRPr lang="fr-FR" b="1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2267C61E-A3AD-425A-8A8F-9A6F79DC0E51}"/>
              </a:ext>
            </a:extLst>
          </p:cNvPr>
          <p:cNvCxnSpPr/>
          <p:nvPr/>
        </p:nvCxnSpPr>
        <p:spPr>
          <a:xfrm>
            <a:off x="1252111" y="3904509"/>
            <a:ext cx="50438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22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95258" y="1983004"/>
            <a:ext cx="377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Nombre de bactéries/ml (log)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1077856" y="2547785"/>
            <a:ext cx="8665" cy="313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077858" y="5684308"/>
            <a:ext cx="5218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42008" y="5450946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Heures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7858" y="4988982"/>
            <a:ext cx="170765" cy="314325"/>
            <a:chOff x="912" y="3648"/>
            <a:chExt cx="96" cy="384"/>
          </a:xfrm>
        </p:grpSpPr>
        <p:sp>
          <p:nvSpPr>
            <p:cNvPr id="30779" name="Line 7"/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0" name="Line 8"/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4875782" y="56697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24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2907470" y="5674187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910069" y="567373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0</a:t>
            </a:r>
          </a:p>
        </p:txBody>
      </p:sp>
      <p:grpSp>
        <p:nvGrpSpPr>
          <p:cNvPr id="67" name="Group 6">
            <a:extLst>
              <a:ext uri="{FF2B5EF4-FFF2-40B4-BE49-F238E27FC236}">
                <a16:creationId xmlns:a16="http://schemas.microsoft.com/office/drawing/2014/main" id="{DFEB5148-B562-44CE-9FB9-0B9701B381FD}"/>
              </a:ext>
            </a:extLst>
          </p:cNvPr>
          <p:cNvGrpSpPr>
            <a:grpSpLocks/>
          </p:cNvGrpSpPr>
          <p:nvPr/>
        </p:nvGrpSpPr>
        <p:grpSpPr bwMode="auto">
          <a:xfrm>
            <a:off x="1081346" y="4615557"/>
            <a:ext cx="170765" cy="314325"/>
            <a:chOff x="912" y="3648"/>
            <a:chExt cx="96" cy="384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4FD7D92-B045-46A9-A76F-F0B741AAC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A026FB5E-9C7C-468B-B338-BA3088328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 6">
            <a:extLst>
              <a:ext uri="{FF2B5EF4-FFF2-40B4-BE49-F238E27FC236}">
                <a16:creationId xmlns:a16="http://schemas.microsoft.com/office/drawing/2014/main" id="{EC0C17DA-B441-46FE-AB22-4DEF77AB7C14}"/>
              </a:ext>
            </a:extLst>
          </p:cNvPr>
          <p:cNvGrpSpPr>
            <a:grpSpLocks/>
          </p:cNvGrpSpPr>
          <p:nvPr/>
        </p:nvGrpSpPr>
        <p:grpSpPr bwMode="auto">
          <a:xfrm>
            <a:off x="1078363" y="4263550"/>
            <a:ext cx="170765" cy="314325"/>
            <a:chOff x="912" y="3648"/>
            <a:chExt cx="96" cy="384"/>
          </a:xfrm>
        </p:grpSpPr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9C8DFE4E-4E4B-40DE-9A5C-123423E57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B4EA0AC-942A-4A89-8E4B-4782D97EF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1D5159E8-CD30-4788-AB00-81B34A54955B}"/>
              </a:ext>
            </a:extLst>
          </p:cNvPr>
          <p:cNvGrpSpPr>
            <a:grpSpLocks/>
          </p:cNvGrpSpPr>
          <p:nvPr/>
        </p:nvGrpSpPr>
        <p:grpSpPr bwMode="auto">
          <a:xfrm>
            <a:off x="1078901" y="3904509"/>
            <a:ext cx="170765" cy="314325"/>
            <a:chOff x="912" y="3648"/>
            <a:chExt cx="96" cy="384"/>
          </a:xfrm>
        </p:grpSpPr>
        <p:sp>
          <p:nvSpPr>
            <p:cNvPr id="74" name="Line 7">
              <a:extLst>
                <a:ext uri="{FF2B5EF4-FFF2-40B4-BE49-F238E27FC236}">
                  <a16:creationId xmlns:a16="http://schemas.microsoft.com/office/drawing/2014/main" id="{CEF5CE7B-DFBB-4265-B059-D35045FFC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8">
              <a:extLst>
                <a:ext uri="{FF2B5EF4-FFF2-40B4-BE49-F238E27FC236}">
                  <a16:creationId xmlns:a16="http://schemas.microsoft.com/office/drawing/2014/main" id="{D5DAA663-FEE2-4184-BBBB-C27EB46CC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" name="Group 6">
            <a:extLst>
              <a:ext uri="{FF2B5EF4-FFF2-40B4-BE49-F238E27FC236}">
                <a16:creationId xmlns:a16="http://schemas.microsoft.com/office/drawing/2014/main" id="{9359614E-0065-4165-A896-8D0EFF82C771}"/>
              </a:ext>
            </a:extLst>
          </p:cNvPr>
          <p:cNvGrpSpPr>
            <a:grpSpLocks/>
          </p:cNvGrpSpPr>
          <p:nvPr/>
        </p:nvGrpSpPr>
        <p:grpSpPr bwMode="auto">
          <a:xfrm>
            <a:off x="1078362" y="3555584"/>
            <a:ext cx="170765" cy="314325"/>
            <a:chOff x="912" y="3648"/>
            <a:chExt cx="96" cy="384"/>
          </a:xfrm>
        </p:grpSpPr>
        <p:sp>
          <p:nvSpPr>
            <p:cNvPr id="80" name="Line 7">
              <a:extLst>
                <a:ext uri="{FF2B5EF4-FFF2-40B4-BE49-F238E27FC236}">
                  <a16:creationId xmlns:a16="http://schemas.microsoft.com/office/drawing/2014/main" id="{8B830F52-F1EE-4894-82AB-FCDD23DAF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8">
              <a:extLst>
                <a:ext uri="{FF2B5EF4-FFF2-40B4-BE49-F238E27FC236}">
                  <a16:creationId xmlns:a16="http://schemas.microsoft.com/office/drawing/2014/main" id="{FCDF6EE4-8CC8-45B2-9041-618C0A827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2" name="Group 6">
            <a:extLst>
              <a:ext uri="{FF2B5EF4-FFF2-40B4-BE49-F238E27FC236}">
                <a16:creationId xmlns:a16="http://schemas.microsoft.com/office/drawing/2014/main" id="{D68DBA0D-0118-406B-9D0D-B04D4DDDEE5D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3221089"/>
            <a:ext cx="170765" cy="314325"/>
            <a:chOff x="912" y="3648"/>
            <a:chExt cx="96" cy="384"/>
          </a:xfrm>
        </p:grpSpPr>
        <p:sp>
          <p:nvSpPr>
            <p:cNvPr id="83" name="Line 7">
              <a:extLst>
                <a:ext uri="{FF2B5EF4-FFF2-40B4-BE49-F238E27FC236}">
                  <a16:creationId xmlns:a16="http://schemas.microsoft.com/office/drawing/2014/main" id="{BD9FFC7E-A4E9-4EB6-8E11-B7258A276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390090A6-2110-4537-9B16-FFDE254E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5" name="Group 6">
            <a:extLst>
              <a:ext uri="{FF2B5EF4-FFF2-40B4-BE49-F238E27FC236}">
                <a16:creationId xmlns:a16="http://schemas.microsoft.com/office/drawing/2014/main" id="{F52FA640-1153-4FDC-8D1E-1EC3AABC68EB}"/>
              </a:ext>
            </a:extLst>
          </p:cNvPr>
          <p:cNvGrpSpPr>
            <a:grpSpLocks/>
          </p:cNvGrpSpPr>
          <p:nvPr/>
        </p:nvGrpSpPr>
        <p:grpSpPr bwMode="auto">
          <a:xfrm>
            <a:off x="1077194" y="5354117"/>
            <a:ext cx="170765" cy="314325"/>
            <a:chOff x="912" y="3648"/>
            <a:chExt cx="96" cy="384"/>
          </a:xfrm>
        </p:grpSpPr>
        <p:sp>
          <p:nvSpPr>
            <p:cNvPr id="86" name="Line 7">
              <a:extLst>
                <a:ext uri="{FF2B5EF4-FFF2-40B4-BE49-F238E27FC236}">
                  <a16:creationId xmlns:a16="http://schemas.microsoft.com/office/drawing/2014/main" id="{40DC0377-F959-42AD-B7F1-8878B349B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8">
              <a:extLst>
                <a:ext uri="{FF2B5EF4-FFF2-40B4-BE49-F238E27FC236}">
                  <a16:creationId xmlns:a16="http://schemas.microsoft.com/office/drawing/2014/main" id="{E454401C-78EE-4AF0-A0CC-045A76F97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8" name="Group 6">
            <a:extLst>
              <a:ext uri="{FF2B5EF4-FFF2-40B4-BE49-F238E27FC236}">
                <a16:creationId xmlns:a16="http://schemas.microsoft.com/office/drawing/2014/main" id="{0AA7586E-076C-4C3D-A8B8-1A67B41B5805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2893222"/>
            <a:ext cx="170765" cy="314325"/>
            <a:chOff x="912" y="3648"/>
            <a:chExt cx="96" cy="384"/>
          </a:xfrm>
        </p:grpSpPr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DB5C8F92-7454-4CC2-B9D0-C2B405D83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8">
              <a:extLst>
                <a:ext uri="{FF2B5EF4-FFF2-40B4-BE49-F238E27FC236}">
                  <a16:creationId xmlns:a16="http://schemas.microsoft.com/office/drawing/2014/main" id="{73040B34-0689-4B5A-AB20-8292DDF1F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1" name="Titre 1">
            <a:extLst>
              <a:ext uri="{FF2B5EF4-FFF2-40B4-BE49-F238E27FC236}">
                <a16:creationId xmlns:a16="http://schemas.microsoft.com/office/drawing/2014/main" id="{B6DDCE9E-97E5-437A-B182-6D40494D6270}"/>
              </a:ext>
            </a:extLst>
          </p:cNvPr>
          <p:cNvSpPr txBox="1">
            <a:spLocks/>
          </p:cNvSpPr>
          <p:nvPr/>
        </p:nvSpPr>
        <p:spPr>
          <a:xfrm>
            <a:off x="251520" y="370632"/>
            <a:ext cx="8892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6A430D3-B4D4-416D-819D-71E7F68966EB}"/>
              </a:ext>
            </a:extLst>
          </p:cNvPr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38">
            <a:extLst>
              <a:ext uri="{FF2B5EF4-FFF2-40B4-BE49-F238E27FC236}">
                <a16:creationId xmlns:a16="http://schemas.microsoft.com/office/drawing/2014/main" id="{87828AA3-65E7-4AF3-B3A5-52F21009D2C6}"/>
              </a:ext>
            </a:extLst>
          </p:cNvPr>
          <p:cNvGrpSpPr>
            <a:grpSpLocks/>
          </p:cNvGrpSpPr>
          <p:nvPr/>
        </p:nvGrpSpPr>
        <p:grpSpPr bwMode="auto">
          <a:xfrm>
            <a:off x="1102770" y="2290812"/>
            <a:ext cx="6023033" cy="1629354"/>
            <a:chOff x="624" y="554"/>
            <a:chExt cx="4934" cy="1574"/>
          </a:xfrm>
        </p:grpSpPr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075F0073-DDE6-4785-B79F-11AA20A3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768"/>
              <a:ext cx="2832" cy="1360"/>
            </a:xfrm>
            <a:custGeom>
              <a:avLst/>
              <a:gdLst>
                <a:gd name="T0" fmla="*/ 0 w 2832"/>
                <a:gd name="T1" fmla="*/ 1344 h 1360"/>
                <a:gd name="T2" fmla="*/ 384 w 2832"/>
                <a:gd name="T3" fmla="*/ 1296 h 1360"/>
                <a:gd name="T4" fmla="*/ 624 w 2832"/>
                <a:gd name="T5" fmla="*/ 960 h 1360"/>
                <a:gd name="T6" fmla="*/ 912 w 2832"/>
                <a:gd name="T7" fmla="*/ 192 h 1360"/>
                <a:gd name="T8" fmla="*/ 2832 w 2832"/>
                <a:gd name="T9" fmla="*/ 0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2"/>
                <a:gd name="T16" fmla="*/ 0 h 1360"/>
                <a:gd name="T17" fmla="*/ 2832 w 2832"/>
                <a:gd name="T18" fmla="*/ 1360 h 1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2" h="1360">
                  <a:moveTo>
                    <a:pt x="0" y="1344"/>
                  </a:moveTo>
                  <a:cubicBezTo>
                    <a:pt x="140" y="1352"/>
                    <a:pt x="280" y="1360"/>
                    <a:pt x="384" y="1296"/>
                  </a:cubicBezTo>
                  <a:cubicBezTo>
                    <a:pt x="488" y="1232"/>
                    <a:pt x="536" y="1144"/>
                    <a:pt x="624" y="960"/>
                  </a:cubicBezTo>
                  <a:cubicBezTo>
                    <a:pt x="712" y="776"/>
                    <a:pt x="544" y="352"/>
                    <a:pt x="912" y="192"/>
                  </a:cubicBezTo>
                  <a:cubicBezTo>
                    <a:pt x="1280" y="32"/>
                    <a:pt x="2520" y="32"/>
                    <a:pt x="2832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BD1B207B-5568-44A6-AC9B-560BEA536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" y="554"/>
              <a:ext cx="1871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Témoin (0 mg/l d’ATB)</a:t>
              </a:r>
            </a:p>
          </p:txBody>
        </p:sp>
      </p:grpSp>
      <p:grpSp>
        <p:nvGrpSpPr>
          <p:cNvPr id="96" name="Group 41">
            <a:extLst>
              <a:ext uri="{FF2B5EF4-FFF2-40B4-BE49-F238E27FC236}">
                <a16:creationId xmlns:a16="http://schemas.microsoft.com/office/drawing/2014/main" id="{7F932492-BDE7-42C1-8B01-EE4F33E0AB7C}"/>
              </a:ext>
            </a:extLst>
          </p:cNvPr>
          <p:cNvGrpSpPr>
            <a:grpSpLocks/>
          </p:cNvGrpSpPr>
          <p:nvPr/>
        </p:nvGrpSpPr>
        <p:grpSpPr bwMode="auto">
          <a:xfrm>
            <a:off x="1086861" y="2748600"/>
            <a:ext cx="4701659" cy="1319143"/>
            <a:chOff x="514" y="1010"/>
            <a:chExt cx="3850" cy="1218"/>
          </a:xfrm>
        </p:grpSpPr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1DF010B6-DC7C-44BE-A218-75665727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1116"/>
              <a:ext cx="2928" cy="1112"/>
            </a:xfrm>
            <a:custGeom>
              <a:avLst/>
              <a:gdLst>
                <a:gd name="T0" fmla="*/ 0 w 2928"/>
                <a:gd name="T1" fmla="*/ 976 h 1112"/>
                <a:gd name="T2" fmla="*/ 720 w 2928"/>
                <a:gd name="T3" fmla="*/ 976 h 1112"/>
                <a:gd name="T4" fmla="*/ 1152 w 2928"/>
                <a:gd name="T5" fmla="*/ 160 h 1112"/>
                <a:gd name="T6" fmla="*/ 2928 w 2928"/>
                <a:gd name="T7" fmla="*/ 16 h 1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8"/>
                <a:gd name="T13" fmla="*/ 0 h 1112"/>
                <a:gd name="T14" fmla="*/ 2928 w 2928"/>
                <a:gd name="T15" fmla="*/ 1112 h 1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8" h="1112">
                  <a:moveTo>
                    <a:pt x="0" y="976"/>
                  </a:moveTo>
                  <a:cubicBezTo>
                    <a:pt x="264" y="1044"/>
                    <a:pt x="528" y="1112"/>
                    <a:pt x="720" y="976"/>
                  </a:cubicBezTo>
                  <a:cubicBezTo>
                    <a:pt x="912" y="840"/>
                    <a:pt x="784" y="320"/>
                    <a:pt x="1152" y="160"/>
                  </a:cubicBezTo>
                  <a:cubicBezTo>
                    <a:pt x="1520" y="0"/>
                    <a:pt x="2632" y="40"/>
                    <a:pt x="2928" y="1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Text Box 43">
              <a:extLst>
                <a:ext uri="{FF2B5EF4-FFF2-40B4-BE49-F238E27FC236}">
                  <a16:creationId xmlns:a16="http://schemas.microsoft.com/office/drawing/2014/main" id="{799E9D93-D4CF-43AE-A78F-7121387A0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1010"/>
              <a:ext cx="89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0,50 mg/l</a:t>
              </a: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27947456-507D-4AF7-B289-BFAC3B09B618}"/>
              </a:ext>
            </a:extLst>
          </p:cNvPr>
          <p:cNvGrpSpPr>
            <a:grpSpLocks/>
          </p:cNvGrpSpPr>
          <p:nvPr/>
        </p:nvGrpSpPr>
        <p:grpSpPr bwMode="auto">
          <a:xfrm>
            <a:off x="1113778" y="3136145"/>
            <a:ext cx="4081299" cy="937169"/>
            <a:chOff x="682" y="1317"/>
            <a:chExt cx="3686" cy="921"/>
          </a:xfrm>
        </p:grpSpPr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95936425-1E9C-478A-9D16-D7329AB5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1358"/>
              <a:ext cx="3088" cy="880"/>
            </a:xfrm>
            <a:custGeom>
              <a:avLst/>
              <a:gdLst>
                <a:gd name="T0" fmla="*/ 0 w 3088"/>
                <a:gd name="T1" fmla="*/ 728 h 880"/>
                <a:gd name="T2" fmla="*/ 1200 w 3088"/>
                <a:gd name="T3" fmla="*/ 776 h 880"/>
                <a:gd name="T4" fmla="*/ 2832 w 3088"/>
                <a:gd name="T5" fmla="*/ 104 h 880"/>
                <a:gd name="T6" fmla="*/ 2736 w 3088"/>
                <a:gd name="T7" fmla="*/ 152 h 8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8"/>
                <a:gd name="T13" fmla="*/ 0 h 880"/>
                <a:gd name="T14" fmla="*/ 3088 w 3088"/>
                <a:gd name="T15" fmla="*/ 880 h 8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8" h="880">
                  <a:moveTo>
                    <a:pt x="0" y="728"/>
                  </a:moveTo>
                  <a:cubicBezTo>
                    <a:pt x="364" y="804"/>
                    <a:pt x="728" y="880"/>
                    <a:pt x="1200" y="776"/>
                  </a:cubicBezTo>
                  <a:cubicBezTo>
                    <a:pt x="1672" y="672"/>
                    <a:pt x="2576" y="208"/>
                    <a:pt x="2832" y="104"/>
                  </a:cubicBezTo>
                  <a:cubicBezTo>
                    <a:pt x="3088" y="0"/>
                    <a:pt x="2912" y="76"/>
                    <a:pt x="2736" y="152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Text Box 46">
              <a:extLst>
                <a:ext uri="{FF2B5EF4-FFF2-40B4-BE49-F238E27FC236}">
                  <a16:creationId xmlns:a16="http://schemas.microsoft.com/office/drawing/2014/main" id="{C97863B7-5BA3-44AD-A9C3-0FBCCEF42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" y="1317"/>
              <a:ext cx="72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 mg/l</a:t>
              </a:r>
            </a:p>
          </p:txBody>
        </p:sp>
      </p:grpSp>
      <p:sp>
        <p:nvSpPr>
          <p:cNvPr id="118" name="Espace réservé du contenu 2">
            <a:extLst>
              <a:ext uri="{FF2B5EF4-FFF2-40B4-BE49-F238E27FC236}">
                <a16:creationId xmlns:a16="http://schemas.microsoft.com/office/drawing/2014/main" id="{4B32E57C-E865-432F-AA59-8C9EEAEB7F25}"/>
              </a:ext>
            </a:extLst>
          </p:cNvPr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 err="1">
                <a:ea typeface="ＭＳ Ｐゴシック" charset="-128"/>
                <a:cs typeface="ＭＳ Ｐゴシック" charset="-128"/>
              </a:rPr>
              <a:t>Bactériostase</a:t>
            </a:r>
            <a:r>
              <a:rPr lang="fr-FR" b="1" u="sng" dirty="0">
                <a:ea typeface="ＭＳ Ｐゴシック" charset="-128"/>
                <a:cs typeface="ＭＳ Ｐゴシック" charset="-128"/>
              </a:rPr>
              <a:t> / Bactéricidie</a:t>
            </a:r>
            <a:endParaRPr lang="fr-FR" b="1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F0A8A9FC-BD9F-46EA-9FF4-C8B5E712F414}"/>
              </a:ext>
            </a:extLst>
          </p:cNvPr>
          <p:cNvCxnSpPr/>
          <p:nvPr/>
        </p:nvCxnSpPr>
        <p:spPr>
          <a:xfrm>
            <a:off x="1252111" y="3904509"/>
            <a:ext cx="504386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86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95258" y="1983004"/>
            <a:ext cx="377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Nombre de bactéries/ml (log)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1077856" y="2547785"/>
            <a:ext cx="8665" cy="313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077858" y="5684308"/>
            <a:ext cx="5218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42008" y="5450946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Heures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7858" y="4988982"/>
            <a:ext cx="170765" cy="314325"/>
            <a:chOff x="912" y="3648"/>
            <a:chExt cx="96" cy="384"/>
          </a:xfrm>
        </p:grpSpPr>
        <p:sp>
          <p:nvSpPr>
            <p:cNvPr id="30779" name="Line 7"/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0" name="Line 8"/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4875782" y="56697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24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2907470" y="5674187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910069" y="567373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0</a:t>
            </a:r>
          </a:p>
        </p:txBody>
      </p:sp>
      <p:grpSp>
        <p:nvGrpSpPr>
          <p:cNvPr id="67" name="Group 6">
            <a:extLst>
              <a:ext uri="{FF2B5EF4-FFF2-40B4-BE49-F238E27FC236}">
                <a16:creationId xmlns:a16="http://schemas.microsoft.com/office/drawing/2014/main" id="{DFEB5148-B562-44CE-9FB9-0B9701B381FD}"/>
              </a:ext>
            </a:extLst>
          </p:cNvPr>
          <p:cNvGrpSpPr>
            <a:grpSpLocks/>
          </p:cNvGrpSpPr>
          <p:nvPr/>
        </p:nvGrpSpPr>
        <p:grpSpPr bwMode="auto">
          <a:xfrm>
            <a:off x="1081346" y="4615557"/>
            <a:ext cx="170765" cy="314325"/>
            <a:chOff x="912" y="3648"/>
            <a:chExt cx="96" cy="384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4FD7D92-B045-46A9-A76F-F0B741AAC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A026FB5E-9C7C-468B-B338-BA3088328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 6">
            <a:extLst>
              <a:ext uri="{FF2B5EF4-FFF2-40B4-BE49-F238E27FC236}">
                <a16:creationId xmlns:a16="http://schemas.microsoft.com/office/drawing/2014/main" id="{EC0C17DA-B441-46FE-AB22-4DEF77AB7C14}"/>
              </a:ext>
            </a:extLst>
          </p:cNvPr>
          <p:cNvGrpSpPr>
            <a:grpSpLocks/>
          </p:cNvGrpSpPr>
          <p:nvPr/>
        </p:nvGrpSpPr>
        <p:grpSpPr bwMode="auto">
          <a:xfrm>
            <a:off x="1078363" y="4263550"/>
            <a:ext cx="170765" cy="314325"/>
            <a:chOff x="912" y="3648"/>
            <a:chExt cx="96" cy="384"/>
          </a:xfrm>
        </p:grpSpPr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9C8DFE4E-4E4B-40DE-9A5C-123423E57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B4EA0AC-942A-4A89-8E4B-4782D97EF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1D5159E8-CD30-4788-AB00-81B34A54955B}"/>
              </a:ext>
            </a:extLst>
          </p:cNvPr>
          <p:cNvGrpSpPr>
            <a:grpSpLocks/>
          </p:cNvGrpSpPr>
          <p:nvPr/>
        </p:nvGrpSpPr>
        <p:grpSpPr bwMode="auto">
          <a:xfrm>
            <a:off x="1078901" y="3904509"/>
            <a:ext cx="170765" cy="314325"/>
            <a:chOff x="912" y="3648"/>
            <a:chExt cx="96" cy="384"/>
          </a:xfrm>
        </p:grpSpPr>
        <p:sp>
          <p:nvSpPr>
            <p:cNvPr id="74" name="Line 7">
              <a:extLst>
                <a:ext uri="{FF2B5EF4-FFF2-40B4-BE49-F238E27FC236}">
                  <a16:creationId xmlns:a16="http://schemas.microsoft.com/office/drawing/2014/main" id="{CEF5CE7B-DFBB-4265-B059-D35045FFC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8">
              <a:extLst>
                <a:ext uri="{FF2B5EF4-FFF2-40B4-BE49-F238E27FC236}">
                  <a16:creationId xmlns:a16="http://schemas.microsoft.com/office/drawing/2014/main" id="{D5DAA663-FEE2-4184-BBBB-C27EB46CC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" name="Group 6">
            <a:extLst>
              <a:ext uri="{FF2B5EF4-FFF2-40B4-BE49-F238E27FC236}">
                <a16:creationId xmlns:a16="http://schemas.microsoft.com/office/drawing/2014/main" id="{9359614E-0065-4165-A896-8D0EFF82C771}"/>
              </a:ext>
            </a:extLst>
          </p:cNvPr>
          <p:cNvGrpSpPr>
            <a:grpSpLocks/>
          </p:cNvGrpSpPr>
          <p:nvPr/>
        </p:nvGrpSpPr>
        <p:grpSpPr bwMode="auto">
          <a:xfrm>
            <a:off x="1078362" y="3555584"/>
            <a:ext cx="170765" cy="314325"/>
            <a:chOff x="912" y="3648"/>
            <a:chExt cx="96" cy="384"/>
          </a:xfrm>
        </p:grpSpPr>
        <p:sp>
          <p:nvSpPr>
            <p:cNvPr id="80" name="Line 7">
              <a:extLst>
                <a:ext uri="{FF2B5EF4-FFF2-40B4-BE49-F238E27FC236}">
                  <a16:creationId xmlns:a16="http://schemas.microsoft.com/office/drawing/2014/main" id="{8B830F52-F1EE-4894-82AB-FCDD23DAF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8">
              <a:extLst>
                <a:ext uri="{FF2B5EF4-FFF2-40B4-BE49-F238E27FC236}">
                  <a16:creationId xmlns:a16="http://schemas.microsoft.com/office/drawing/2014/main" id="{FCDF6EE4-8CC8-45B2-9041-618C0A827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2" name="Group 6">
            <a:extLst>
              <a:ext uri="{FF2B5EF4-FFF2-40B4-BE49-F238E27FC236}">
                <a16:creationId xmlns:a16="http://schemas.microsoft.com/office/drawing/2014/main" id="{D68DBA0D-0118-406B-9D0D-B04D4DDDEE5D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3221089"/>
            <a:ext cx="170765" cy="314325"/>
            <a:chOff x="912" y="3648"/>
            <a:chExt cx="96" cy="384"/>
          </a:xfrm>
        </p:grpSpPr>
        <p:sp>
          <p:nvSpPr>
            <p:cNvPr id="83" name="Line 7">
              <a:extLst>
                <a:ext uri="{FF2B5EF4-FFF2-40B4-BE49-F238E27FC236}">
                  <a16:creationId xmlns:a16="http://schemas.microsoft.com/office/drawing/2014/main" id="{BD9FFC7E-A4E9-4EB6-8E11-B7258A276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390090A6-2110-4537-9B16-FFDE254E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5" name="Group 6">
            <a:extLst>
              <a:ext uri="{FF2B5EF4-FFF2-40B4-BE49-F238E27FC236}">
                <a16:creationId xmlns:a16="http://schemas.microsoft.com/office/drawing/2014/main" id="{F52FA640-1153-4FDC-8D1E-1EC3AABC68EB}"/>
              </a:ext>
            </a:extLst>
          </p:cNvPr>
          <p:cNvGrpSpPr>
            <a:grpSpLocks/>
          </p:cNvGrpSpPr>
          <p:nvPr/>
        </p:nvGrpSpPr>
        <p:grpSpPr bwMode="auto">
          <a:xfrm>
            <a:off x="1077194" y="5354117"/>
            <a:ext cx="170765" cy="314325"/>
            <a:chOff x="912" y="3648"/>
            <a:chExt cx="96" cy="384"/>
          </a:xfrm>
        </p:grpSpPr>
        <p:sp>
          <p:nvSpPr>
            <p:cNvPr id="86" name="Line 7">
              <a:extLst>
                <a:ext uri="{FF2B5EF4-FFF2-40B4-BE49-F238E27FC236}">
                  <a16:creationId xmlns:a16="http://schemas.microsoft.com/office/drawing/2014/main" id="{40DC0377-F959-42AD-B7F1-8878B349B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8">
              <a:extLst>
                <a:ext uri="{FF2B5EF4-FFF2-40B4-BE49-F238E27FC236}">
                  <a16:creationId xmlns:a16="http://schemas.microsoft.com/office/drawing/2014/main" id="{E454401C-78EE-4AF0-A0CC-045A76F97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8" name="Group 6">
            <a:extLst>
              <a:ext uri="{FF2B5EF4-FFF2-40B4-BE49-F238E27FC236}">
                <a16:creationId xmlns:a16="http://schemas.microsoft.com/office/drawing/2014/main" id="{0AA7586E-076C-4C3D-A8B8-1A67B41B5805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2893222"/>
            <a:ext cx="170765" cy="314325"/>
            <a:chOff x="912" y="3648"/>
            <a:chExt cx="96" cy="384"/>
          </a:xfrm>
        </p:grpSpPr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DB5C8F92-7454-4CC2-B9D0-C2B405D83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8">
              <a:extLst>
                <a:ext uri="{FF2B5EF4-FFF2-40B4-BE49-F238E27FC236}">
                  <a16:creationId xmlns:a16="http://schemas.microsoft.com/office/drawing/2014/main" id="{73040B34-0689-4B5A-AB20-8292DDF1F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1" name="Titre 1">
            <a:extLst>
              <a:ext uri="{FF2B5EF4-FFF2-40B4-BE49-F238E27FC236}">
                <a16:creationId xmlns:a16="http://schemas.microsoft.com/office/drawing/2014/main" id="{B6DDCE9E-97E5-437A-B182-6D40494D6270}"/>
              </a:ext>
            </a:extLst>
          </p:cNvPr>
          <p:cNvSpPr txBox="1">
            <a:spLocks/>
          </p:cNvSpPr>
          <p:nvPr/>
        </p:nvSpPr>
        <p:spPr>
          <a:xfrm>
            <a:off x="251520" y="370632"/>
            <a:ext cx="8892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6A430D3-B4D4-416D-819D-71E7F68966EB}"/>
              </a:ext>
            </a:extLst>
          </p:cNvPr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38">
            <a:extLst>
              <a:ext uri="{FF2B5EF4-FFF2-40B4-BE49-F238E27FC236}">
                <a16:creationId xmlns:a16="http://schemas.microsoft.com/office/drawing/2014/main" id="{87828AA3-65E7-4AF3-B3A5-52F21009D2C6}"/>
              </a:ext>
            </a:extLst>
          </p:cNvPr>
          <p:cNvGrpSpPr>
            <a:grpSpLocks/>
          </p:cNvGrpSpPr>
          <p:nvPr/>
        </p:nvGrpSpPr>
        <p:grpSpPr bwMode="auto">
          <a:xfrm>
            <a:off x="1102770" y="2290812"/>
            <a:ext cx="6023033" cy="1629354"/>
            <a:chOff x="624" y="554"/>
            <a:chExt cx="4934" cy="1574"/>
          </a:xfrm>
        </p:grpSpPr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075F0073-DDE6-4785-B79F-11AA20A3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768"/>
              <a:ext cx="2832" cy="1360"/>
            </a:xfrm>
            <a:custGeom>
              <a:avLst/>
              <a:gdLst>
                <a:gd name="T0" fmla="*/ 0 w 2832"/>
                <a:gd name="T1" fmla="*/ 1344 h 1360"/>
                <a:gd name="T2" fmla="*/ 384 w 2832"/>
                <a:gd name="T3" fmla="*/ 1296 h 1360"/>
                <a:gd name="T4" fmla="*/ 624 w 2832"/>
                <a:gd name="T5" fmla="*/ 960 h 1360"/>
                <a:gd name="T6" fmla="*/ 912 w 2832"/>
                <a:gd name="T7" fmla="*/ 192 h 1360"/>
                <a:gd name="T8" fmla="*/ 2832 w 2832"/>
                <a:gd name="T9" fmla="*/ 0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2"/>
                <a:gd name="T16" fmla="*/ 0 h 1360"/>
                <a:gd name="T17" fmla="*/ 2832 w 2832"/>
                <a:gd name="T18" fmla="*/ 1360 h 1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2" h="1360">
                  <a:moveTo>
                    <a:pt x="0" y="1344"/>
                  </a:moveTo>
                  <a:cubicBezTo>
                    <a:pt x="140" y="1352"/>
                    <a:pt x="280" y="1360"/>
                    <a:pt x="384" y="1296"/>
                  </a:cubicBezTo>
                  <a:cubicBezTo>
                    <a:pt x="488" y="1232"/>
                    <a:pt x="536" y="1144"/>
                    <a:pt x="624" y="960"/>
                  </a:cubicBezTo>
                  <a:cubicBezTo>
                    <a:pt x="712" y="776"/>
                    <a:pt x="544" y="352"/>
                    <a:pt x="912" y="192"/>
                  </a:cubicBezTo>
                  <a:cubicBezTo>
                    <a:pt x="1280" y="32"/>
                    <a:pt x="2520" y="32"/>
                    <a:pt x="2832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BD1B207B-5568-44A6-AC9B-560BEA536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" y="554"/>
              <a:ext cx="1871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Témoin (0 mg/l d’ATB)</a:t>
              </a:r>
            </a:p>
          </p:txBody>
        </p:sp>
      </p:grpSp>
      <p:grpSp>
        <p:nvGrpSpPr>
          <p:cNvPr id="96" name="Group 41">
            <a:extLst>
              <a:ext uri="{FF2B5EF4-FFF2-40B4-BE49-F238E27FC236}">
                <a16:creationId xmlns:a16="http://schemas.microsoft.com/office/drawing/2014/main" id="{7F932492-BDE7-42C1-8B01-EE4F33E0AB7C}"/>
              </a:ext>
            </a:extLst>
          </p:cNvPr>
          <p:cNvGrpSpPr>
            <a:grpSpLocks/>
          </p:cNvGrpSpPr>
          <p:nvPr/>
        </p:nvGrpSpPr>
        <p:grpSpPr bwMode="auto">
          <a:xfrm>
            <a:off x="1086861" y="2748600"/>
            <a:ext cx="4701659" cy="1319143"/>
            <a:chOff x="514" y="1010"/>
            <a:chExt cx="3850" cy="1218"/>
          </a:xfrm>
        </p:grpSpPr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1DF010B6-DC7C-44BE-A218-75665727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1116"/>
              <a:ext cx="2928" cy="1112"/>
            </a:xfrm>
            <a:custGeom>
              <a:avLst/>
              <a:gdLst>
                <a:gd name="T0" fmla="*/ 0 w 2928"/>
                <a:gd name="T1" fmla="*/ 976 h 1112"/>
                <a:gd name="T2" fmla="*/ 720 w 2928"/>
                <a:gd name="T3" fmla="*/ 976 h 1112"/>
                <a:gd name="T4" fmla="*/ 1152 w 2928"/>
                <a:gd name="T5" fmla="*/ 160 h 1112"/>
                <a:gd name="T6" fmla="*/ 2928 w 2928"/>
                <a:gd name="T7" fmla="*/ 16 h 1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8"/>
                <a:gd name="T13" fmla="*/ 0 h 1112"/>
                <a:gd name="T14" fmla="*/ 2928 w 2928"/>
                <a:gd name="T15" fmla="*/ 1112 h 1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8" h="1112">
                  <a:moveTo>
                    <a:pt x="0" y="976"/>
                  </a:moveTo>
                  <a:cubicBezTo>
                    <a:pt x="264" y="1044"/>
                    <a:pt x="528" y="1112"/>
                    <a:pt x="720" y="976"/>
                  </a:cubicBezTo>
                  <a:cubicBezTo>
                    <a:pt x="912" y="840"/>
                    <a:pt x="784" y="320"/>
                    <a:pt x="1152" y="160"/>
                  </a:cubicBezTo>
                  <a:cubicBezTo>
                    <a:pt x="1520" y="0"/>
                    <a:pt x="2632" y="40"/>
                    <a:pt x="2928" y="1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Text Box 43">
              <a:extLst>
                <a:ext uri="{FF2B5EF4-FFF2-40B4-BE49-F238E27FC236}">
                  <a16:creationId xmlns:a16="http://schemas.microsoft.com/office/drawing/2014/main" id="{799E9D93-D4CF-43AE-A78F-7121387A0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1010"/>
              <a:ext cx="89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0,50 mg/l</a:t>
              </a: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27947456-507D-4AF7-B289-BFAC3B09B618}"/>
              </a:ext>
            </a:extLst>
          </p:cNvPr>
          <p:cNvGrpSpPr>
            <a:grpSpLocks/>
          </p:cNvGrpSpPr>
          <p:nvPr/>
        </p:nvGrpSpPr>
        <p:grpSpPr bwMode="auto">
          <a:xfrm>
            <a:off x="1113778" y="3136145"/>
            <a:ext cx="4081299" cy="937169"/>
            <a:chOff x="682" y="1317"/>
            <a:chExt cx="3686" cy="921"/>
          </a:xfrm>
        </p:grpSpPr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95936425-1E9C-478A-9D16-D7329AB5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1358"/>
              <a:ext cx="3088" cy="880"/>
            </a:xfrm>
            <a:custGeom>
              <a:avLst/>
              <a:gdLst>
                <a:gd name="T0" fmla="*/ 0 w 3088"/>
                <a:gd name="T1" fmla="*/ 728 h 880"/>
                <a:gd name="T2" fmla="*/ 1200 w 3088"/>
                <a:gd name="T3" fmla="*/ 776 h 880"/>
                <a:gd name="T4" fmla="*/ 2832 w 3088"/>
                <a:gd name="T5" fmla="*/ 104 h 880"/>
                <a:gd name="T6" fmla="*/ 2736 w 3088"/>
                <a:gd name="T7" fmla="*/ 152 h 8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8"/>
                <a:gd name="T13" fmla="*/ 0 h 880"/>
                <a:gd name="T14" fmla="*/ 3088 w 3088"/>
                <a:gd name="T15" fmla="*/ 880 h 8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8" h="880">
                  <a:moveTo>
                    <a:pt x="0" y="728"/>
                  </a:moveTo>
                  <a:cubicBezTo>
                    <a:pt x="364" y="804"/>
                    <a:pt x="728" y="880"/>
                    <a:pt x="1200" y="776"/>
                  </a:cubicBezTo>
                  <a:cubicBezTo>
                    <a:pt x="1672" y="672"/>
                    <a:pt x="2576" y="208"/>
                    <a:pt x="2832" y="104"/>
                  </a:cubicBezTo>
                  <a:cubicBezTo>
                    <a:pt x="3088" y="0"/>
                    <a:pt x="2912" y="76"/>
                    <a:pt x="2736" y="152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Text Box 46">
              <a:extLst>
                <a:ext uri="{FF2B5EF4-FFF2-40B4-BE49-F238E27FC236}">
                  <a16:creationId xmlns:a16="http://schemas.microsoft.com/office/drawing/2014/main" id="{C97863B7-5BA3-44AD-A9C3-0FBCCEF42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" y="1317"/>
              <a:ext cx="72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 mg/l</a:t>
              </a:r>
            </a:p>
          </p:txBody>
        </p:sp>
      </p:grpSp>
      <p:grpSp>
        <p:nvGrpSpPr>
          <p:cNvPr id="102" name="Group 47">
            <a:extLst>
              <a:ext uri="{FF2B5EF4-FFF2-40B4-BE49-F238E27FC236}">
                <a16:creationId xmlns:a16="http://schemas.microsoft.com/office/drawing/2014/main" id="{CB8BF711-91D9-42DE-AEFA-0B6DA2E900DF}"/>
              </a:ext>
            </a:extLst>
          </p:cNvPr>
          <p:cNvGrpSpPr>
            <a:grpSpLocks/>
          </p:cNvGrpSpPr>
          <p:nvPr/>
        </p:nvGrpSpPr>
        <p:grpSpPr bwMode="auto">
          <a:xfrm>
            <a:off x="1086861" y="3695810"/>
            <a:ext cx="4891548" cy="369980"/>
            <a:chOff x="576" y="1945"/>
            <a:chExt cx="4005" cy="263"/>
          </a:xfrm>
        </p:grpSpPr>
        <p:sp>
          <p:nvSpPr>
            <p:cNvPr id="103" name="Line 48">
              <a:extLst>
                <a:ext uri="{FF2B5EF4-FFF2-40B4-BE49-F238E27FC236}">
                  <a16:creationId xmlns:a16="http://schemas.microsoft.com/office/drawing/2014/main" id="{B7BF739C-8849-4530-9BE3-BF955C4DD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12"/>
              <a:ext cx="312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Text Box 49">
              <a:extLst>
                <a:ext uri="{FF2B5EF4-FFF2-40B4-BE49-F238E27FC236}">
                  <a16:creationId xmlns:a16="http://schemas.microsoft.com/office/drawing/2014/main" id="{518C9773-54EF-49EE-82A9-6743EF535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945"/>
              <a:ext cx="65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chemeClr val="accent6"/>
                  </a:solidFill>
                </a:rPr>
                <a:t>2 mg/l</a:t>
              </a:r>
            </a:p>
          </p:txBody>
        </p:sp>
      </p:grpSp>
      <p:sp>
        <p:nvSpPr>
          <p:cNvPr id="114" name="Accolade fermante 113">
            <a:extLst>
              <a:ext uri="{FF2B5EF4-FFF2-40B4-BE49-F238E27FC236}">
                <a16:creationId xmlns:a16="http://schemas.microsoft.com/office/drawing/2014/main" id="{489D95E4-8302-4460-9C82-175EC1C2554E}"/>
              </a:ext>
            </a:extLst>
          </p:cNvPr>
          <p:cNvSpPr/>
          <p:nvPr/>
        </p:nvSpPr>
        <p:spPr>
          <a:xfrm rot="10800000" flipH="1">
            <a:off x="6147042" y="3625589"/>
            <a:ext cx="345231" cy="61645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15" name="Text Box 60">
            <a:extLst>
              <a:ext uri="{FF2B5EF4-FFF2-40B4-BE49-F238E27FC236}">
                <a16:creationId xmlns:a16="http://schemas.microsoft.com/office/drawing/2014/main" id="{596ACC11-2A06-40E5-B3C2-A6493203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600" y="3648196"/>
            <a:ext cx="2418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 err="1">
                <a:solidFill>
                  <a:schemeClr val="accent6"/>
                </a:solidFill>
              </a:rPr>
              <a:t>Bactériostase</a:t>
            </a:r>
            <a:endParaRPr lang="fr-FR" sz="3200" dirty="0">
              <a:solidFill>
                <a:schemeClr val="accent6"/>
              </a:solidFill>
            </a:endParaRPr>
          </a:p>
        </p:txBody>
      </p:sp>
      <p:sp>
        <p:nvSpPr>
          <p:cNvPr id="118" name="Espace réservé du contenu 2">
            <a:extLst>
              <a:ext uri="{FF2B5EF4-FFF2-40B4-BE49-F238E27FC236}">
                <a16:creationId xmlns:a16="http://schemas.microsoft.com/office/drawing/2014/main" id="{4B32E57C-E865-432F-AA59-8C9EEAEB7F25}"/>
              </a:ext>
            </a:extLst>
          </p:cNvPr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 err="1">
                <a:ea typeface="ＭＳ Ｐゴシック" charset="-128"/>
                <a:cs typeface="ＭＳ Ｐゴシック" charset="-128"/>
              </a:rPr>
              <a:t>Bactériostase</a:t>
            </a:r>
            <a:r>
              <a:rPr lang="fr-FR" b="1" u="sng" dirty="0">
                <a:ea typeface="ＭＳ Ｐゴシック" charset="-128"/>
                <a:cs typeface="ＭＳ Ｐゴシック" charset="-128"/>
              </a:rPr>
              <a:t> / Bactéricidie</a:t>
            </a:r>
            <a:endParaRPr lang="fr-FR" b="1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732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95258" y="1983004"/>
            <a:ext cx="377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Nombre de bactéries/ml (log)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1077856" y="2547785"/>
            <a:ext cx="8665" cy="313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077858" y="5684308"/>
            <a:ext cx="5218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42008" y="5450946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Heures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7858" y="4988982"/>
            <a:ext cx="170765" cy="314325"/>
            <a:chOff x="912" y="3648"/>
            <a:chExt cx="96" cy="384"/>
          </a:xfrm>
        </p:grpSpPr>
        <p:sp>
          <p:nvSpPr>
            <p:cNvPr id="30779" name="Line 7"/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0" name="Line 8"/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4875782" y="566973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24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2907470" y="5674187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910069" y="567373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0</a:t>
            </a:r>
          </a:p>
        </p:txBody>
      </p:sp>
      <p:grpSp>
        <p:nvGrpSpPr>
          <p:cNvPr id="67" name="Group 6">
            <a:extLst>
              <a:ext uri="{FF2B5EF4-FFF2-40B4-BE49-F238E27FC236}">
                <a16:creationId xmlns:a16="http://schemas.microsoft.com/office/drawing/2014/main" id="{DFEB5148-B562-44CE-9FB9-0B9701B381FD}"/>
              </a:ext>
            </a:extLst>
          </p:cNvPr>
          <p:cNvGrpSpPr>
            <a:grpSpLocks/>
          </p:cNvGrpSpPr>
          <p:nvPr/>
        </p:nvGrpSpPr>
        <p:grpSpPr bwMode="auto">
          <a:xfrm>
            <a:off x="1081346" y="4615557"/>
            <a:ext cx="170765" cy="314325"/>
            <a:chOff x="912" y="3648"/>
            <a:chExt cx="96" cy="384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4FD7D92-B045-46A9-A76F-F0B741AAC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">
              <a:extLst>
                <a:ext uri="{FF2B5EF4-FFF2-40B4-BE49-F238E27FC236}">
                  <a16:creationId xmlns:a16="http://schemas.microsoft.com/office/drawing/2014/main" id="{A026FB5E-9C7C-468B-B338-BA3088328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 6">
            <a:extLst>
              <a:ext uri="{FF2B5EF4-FFF2-40B4-BE49-F238E27FC236}">
                <a16:creationId xmlns:a16="http://schemas.microsoft.com/office/drawing/2014/main" id="{EC0C17DA-B441-46FE-AB22-4DEF77AB7C14}"/>
              </a:ext>
            </a:extLst>
          </p:cNvPr>
          <p:cNvGrpSpPr>
            <a:grpSpLocks/>
          </p:cNvGrpSpPr>
          <p:nvPr/>
        </p:nvGrpSpPr>
        <p:grpSpPr bwMode="auto">
          <a:xfrm>
            <a:off x="1078363" y="4263550"/>
            <a:ext cx="170765" cy="314325"/>
            <a:chOff x="912" y="3648"/>
            <a:chExt cx="96" cy="384"/>
          </a:xfrm>
        </p:grpSpPr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9C8DFE4E-4E4B-40DE-9A5C-123423E57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B4EA0AC-942A-4A89-8E4B-4782D97EF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1D5159E8-CD30-4788-AB00-81B34A54955B}"/>
              </a:ext>
            </a:extLst>
          </p:cNvPr>
          <p:cNvGrpSpPr>
            <a:grpSpLocks/>
          </p:cNvGrpSpPr>
          <p:nvPr/>
        </p:nvGrpSpPr>
        <p:grpSpPr bwMode="auto">
          <a:xfrm>
            <a:off x="1078901" y="3904509"/>
            <a:ext cx="170765" cy="314325"/>
            <a:chOff x="912" y="3648"/>
            <a:chExt cx="96" cy="384"/>
          </a:xfrm>
        </p:grpSpPr>
        <p:sp>
          <p:nvSpPr>
            <p:cNvPr id="74" name="Line 7">
              <a:extLst>
                <a:ext uri="{FF2B5EF4-FFF2-40B4-BE49-F238E27FC236}">
                  <a16:creationId xmlns:a16="http://schemas.microsoft.com/office/drawing/2014/main" id="{CEF5CE7B-DFBB-4265-B059-D35045FFC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8">
              <a:extLst>
                <a:ext uri="{FF2B5EF4-FFF2-40B4-BE49-F238E27FC236}">
                  <a16:creationId xmlns:a16="http://schemas.microsoft.com/office/drawing/2014/main" id="{D5DAA663-FEE2-4184-BBBB-C27EB46CC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9" name="Group 6">
            <a:extLst>
              <a:ext uri="{FF2B5EF4-FFF2-40B4-BE49-F238E27FC236}">
                <a16:creationId xmlns:a16="http://schemas.microsoft.com/office/drawing/2014/main" id="{9359614E-0065-4165-A896-8D0EFF82C771}"/>
              </a:ext>
            </a:extLst>
          </p:cNvPr>
          <p:cNvGrpSpPr>
            <a:grpSpLocks/>
          </p:cNvGrpSpPr>
          <p:nvPr/>
        </p:nvGrpSpPr>
        <p:grpSpPr bwMode="auto">
          <a:xfrm>
            <a:off x="1078362" y="3555584"/>
            <a:ext cx="170765" cy="314325"/>
            <a:chOff x="912" y="3648"/>
            <a:chExt cx="96" cy="384"/>
          </a:xfrm>
        </p:grpSpPr>
        <p:sp>
          <p:nvSpPr>
            <p:cNvPr id="80" name="Line 7">
              <a:extLst>
                <a:ext uri="{FF2B5EF4-FFF2-40B4-BE49-F238E27FC236}">
                  <a16:creationId xmlns:a16="http://schemas.microsoft.com/office/drawing/2014/main" id="{8B830F52-F1EE-4894-82AB-FCDD23DAF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8">
              <a:extLst>
                <a:ext uri="{FF2B5EF4-FFF2-40B4-BE49-F238E27FC236}">
                  <a16:creationId xmlns:a16="http://schemas.microsoft.com/office/drawing/2014/main" id="{FCDF6EE4-8CC8-45B2-9041-618C0A827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2" name="Group 6">
            <a:extLst>
              <a:ext uri="{FF2B5EF4-FFF2-40B4-BE49-F238E27FC236}">
                <a16:creationId xmlns:a16="http://schemas.microsoft.com/office/drawing/2014/main" id="{D68DBA0D-0118-406B-9D0D-B04D4DDDEE5D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3221089"/>
            <a:ext cx="170765" cy="314325"/>
            <a:chOff x="912" y="3648"/>
            <a:chExt cx="96" cy="384"/>
          </a:xfrm>
        </p:grpSpPr>
        <p:sp>
          <p:nvSpPr>
            <p:cNvPr id="83" name="Line 7">
              <a:extLst>
                <a:ext uri="{FF2B5EF4-FFF2-40B4-BE49-F238E27FC236}">
                  <a16:creationId xmlns:a16="http://schemas.microsoft.com/office/drawing/2014/main" id="{BD9FFC7E-A4E9-4EB6-8E11-B7258A276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390090A6-2110-4537-9B16-FFDE254E4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5" name="Group 6">
            <a:extLst>
              <a:ext uri="{FF2B5EF4-FFF2-40B4-BE49-F238E27FC236}">
                <a16:creationId xmlns:a16="http://schemas.microsoft.com/office/drawing/2014/main" id="{F52FA640-1153-4FDC-8D1E-1EC3AABC68EB}"/>
              </a:ext>
            </a:extLst>
          </p:cNvPr>
          <p:cNvGrpSpPr>
            <a:grpSpLocks/>
          </p:cNvGrpSpPr>
          <p:nvPr/>
        </p:nvGrpSpPr>
        <p:grpSpPr bwMode="auto">
          <a:xfrm>
            <a:off x="1077194" y="5354117"/>
            <a:ext cx="170765" cy="314325"/>
            <a:chOff x="912" y="3648"/>
            <a:chExt cx="96" cy="384"/>
          </a:xfrm>
        </p:grpSpPr>
        <p:sp>
          <p:nvSpPr>
            <p:cNvPr id="86" name="Line 7">
              <a:extLst>
                <a:ext uri="{FF2B5EF4-FFF2-40B4-BE49-F238E27FC236}">
                  <a16:creationId xmlns:a16="http://schemas.microsoft.com/office/drawing/2014/main" id="{40DC0377-F959-42AD-B7F1-8878B349B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8">
              <a:extLst>
                <a:ext uri="{FF2B5EF4-FFF2-40B4-BE49-F238E27FC236}">
                  <a16:creationId xmlns:a16="http://schemas.microsoft.com/office/drawing/2014/main" id="{E454401C-78EE-4AF0-A0CC-045A76F97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8" name="Group 6">
            <a:extLst>
              <a:ext uri="{FF2B5EF4-FFF2-40B4-BE49-F238E27FC236}">
                <a16:creationId xmlns:a16="http://schemas.microsoft.com/office/drawing/2014/main" id="{0AA7586E-076C-4C3D-A8B8-1A67B41B5805}"/>
              </a:ext>
            </a:extLst>
          </p:cNvPr>
          <p:cNvGrpSpPr>
            <a:grpSpLocks/>
          </p:cNvGrpSpPr>
          <p:nvPr/>
        </p:nvGrpSpPr>
        <p:grpSpPr bwMode="auto">
          <a:xfrm>
            <a:off x="1078676" y="2893222"/>
            <a:ext cx="170765" cy="314325"/>
            <a:chOff x="912" y="3648"/>
            <a:chExt cx="96" cy="384"/>
          </a:xfrm>
        </p:grpSpPr>
        <p:sp>
          <p:nvSpPr>
            <p:cNvPr id="89" name="Line 7">
              <a:extLst>
                <a:ext uri="{FF2B5EF4-FFF2-40B4-BE49-F238E27FC236}">
                  <a16:creationId xmlns:a16="http://schemas.microsoft.com/office/drawing/2014/main" id="{DB5C8F92-7454-4CC2-B9D0-C2B405D83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8">
              <a:extLst>
                <a:ext uri="{FF2B5EF4-FFF2-40B4-BE49-F238E27FC236}">
                  <a16:creationId xmlns:a16="http://schemas.microsoft.com/office/drawing/2014/main" id="{73040B34-0689-4B5A-AB20-8292DDF1F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6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1" name="Titre 1">
            <a:extLst>
              <a:ext uri="{FF2B5EF4-FFF2-40B4-BE49-F238E27FC236}">
                <a16:creationId xmlns:a16="http://schemas.microsoft.com/office/drawing/2014/main" id="{B6DDCE9E-97E5-437A-B182-6D40494D6270}"/>
              </a:ext>
            </a:extLst>
          </p:cNvPr>
          <p:cNvSpPr txBox="1">
            <a:spLocks/>
          </p:cNvSpPr>
          <p:nvPr/>
        </p:nvSpPr>
        <p:spPr>
          <a:xfrm>
            <a:off x="251520" y="370632"/>
            <a:ext cx="8892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16A430D3-B4D4-416D-819D-71E7F68966EB}"/>
              </a:ext>
            </a:extLst>
          </p:cNvPr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38">
            <a:extLst>
              <a:ext uri="{FF2B5EF4-FFF2-40B4-BE49-F238E27FC236}">
                <a16:creationId xmlns:a16="http://schemas.microsoft.com/office/drawing/2014/main" id="{87828AA3-65E7-4AF3-B3A5-52F21009D2C6}"/>
              </a:ext>
            </a:extLst>
          </p:cNvPr>
          <p:cNvGrpSpPr>
            <a:grpSpLocks/>
          </p:cNvGrpSpPr>
          <p:nvPr/>
        </p:nvGrpSpPr>
        <p:grpSpPr bwMode="auto">
          <a:xfrm>
            <a:off x="1102770" y="2290812"/>
            <a:ext cx="6023033" cy="1629354"/>
            <a:chOff x="624" y="554"/>
            <a:chExt cx="4934" cy="1574"/>
          </a:xfrm>
        </p:grpSpPr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075F0073-DDE6-4785-B79F-11AA20A3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768"/>
              <a:ext cx="2832" cy="1360"/>
            </a:xfrm>
            <a:custGeom>
              <a:avLst/>
              <a:gdLst>
                <a:gd name="T0" fmla="*/ 0 w 2832"/>
                <a:gd name="T1" fmla="*/ 1344 h 1360"/>
                <a:gd name="T2" fmla="*/ 384 w 2832"/>
                <a:gd name="T3" fmla="*/ 1296 h 1360"/>
                <a:gd name="T4" fmla="*/ 624 w 2832"/>
                <a:gd name="T5" fmla="*/ 960 h 1360"/>
                <a:gd name="T6" fmla="*/ 912 w 2832"/>
                <a:gd name="T7" fmla="*/ 192 h 1360"/>
                <a:gd name="T8" fmla="*/ 2832 w 2832"/>
                <a:gd name="T9" fmla="*/ 0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2"/>
                <a:gd name="T16" fmla="*/ 0 h 1360"/>
                <a:gd name="T17" fmla="*/ 2832 w 2832"/>
                <a:gd name="T18" fmla="*/ 1360 h 1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2" h="1360">
                  <a:moveTo>
                    <a:pt x="0" y="1344"/>
                  </a:moveTo>
                  <a:cubicBezTo>
                    <a:pt x="140" y="1352"/>
                    <a:pt x="280" y="1360"/>
                    <a:pt x="384" y="1296"/>
                  </a:cubicBezTo>
                  <a:cubicBezTo>
                    <a:pt x="488" y="1232"/>
                    <a:pt x="536" y="1144"/>
                    <a:pt x="624" y="960"/>
                  </a:cubicBezTo>
                  <a:cubicBezTo>
                    <a:pt x="712" y="776"/>
                    <a:pt x="544" y="352"/>
                    <a:pt x="912" y="192"/>
                  </a:cubicBezTo>
                  <a:cubicBezTo>
                    <a:pt x="1280" y="32"/>
                    <a:pt x="2520" y="32"/>
                    <a:pt x="2832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BD1B207B-5568-44A6-AC9B-560BEA536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" y="554"/>
              <a:ext cx="1871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Témoin (0 mg/l d’ATB)</a:t>
              </a:r>
            </a:p>
          </p:txBody>
        </p:sp>
      </p:grpSp>
      <p:grpSp>
        <p:nvGrpSpPr>
          <p:cNvPr id="96" name="Group 41">
            <a:extLst>
              <a:ext uri="{FF2B5EF4-FFF2-40B4-BE49-F238E27FC236}">
                <a16:creationId xmlns:a16="http://schemas.microsoft.com/office/drawing/2014/main" id="{7F932492-BDE7-42C1-8B01-EE4F33E0AB7C}"/>
              </a:ext>
            </a:extLst>
          </p:cNvPr>
          <p:cNvGrpSpPr>
            <a:grpSpLocks/>
          </p:cNvGrpSpPr>
          <p:nvPr/>
        </p:nvGrpSpPr>
        <p:grpSpPr bwMode="auto">
          <a:xfrm>
            <a:off x="1086861" y="2748600"/>
            <a:ext cx="4701659" cy="1319143"/>
            <a:chOff x="514" y="1010"/>
            <a:chExt cx="3850" cy="1218"/>
          </a:xfrm>
        </p:grpSpPr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1DF010B6-DC7C-44BE-A218-75665727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1116"/>
              <a:ext cx="2928" cy="1112"/>
            </a:xfrm>
            <a:custGeom>
              <a:avLst/>
              <a:gdLst>
                <a:gd name="T0" fmla="*/ 0 w 2928"/>
                <a:gd name="T1" fmla="*/ 976 h 1112"/>
                <a:gd name="T2" fmla="*/ 720 w 2928"/>
                <a:gd name="T3" fmla="*/ 976 h 1112"/>
                <a:gd name="T4" fmla="*/ 1152 w 2928"/>
                <a:gd name="T5" fmla="*/ 160 h 1112"/>
                <a:gd name="T6" fmla="*/ 2928 w 2928"/>
                <a:gd name="T7" fmla="*/ 16 h 1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28"/>
                <a:gd name="T13" fmla="*/ 0 h 1112"/>
                <a:gd name="T14" fmla="*/ 2928 w 2928"/>
                <a:gd name="T15" fmla="*/ 1112 h 1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28" h="1112">
                  <a:moveTo>
                    <a:pt x="0" y="976"/>
                  </a:moveTo>
                  <a:cubicBezTo>
                    <a:pt x="264" y="1044"/>
                    <a:pt x="528" y="1112"/>
                    <a:pt x="720" y="976"/>
                  </a:cubicBezTo>
                  <a:cubicBezTo>
                    <a:pt x="912" y="840"/>
                    <a:pt x="784" y="320"/>
                    <a:pt x="1152" y="160"/>
                  </a:cubicBezTo>
                  <a:cubicBezTo>
                    <a:pt x="1520" y="0"/>
                    <a:pt x="2632" y="40"/>
                    <a:pt x="2928" y="1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Text Box 43">
              <a:extLst>
                <a:ext uri="{FF2B5EF4-FFF2-40B4-BE49-F238E27FC236}">
                  <a16:creationId xmlns:a16="http://schemas.microsoft.com/office/drawing/2014/main" id="{799E9D93-D4CF-43AE-A78F-7121387A0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1010"/>
              <a:ext cx="893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0,50 mg/l</a:t>
              </a:r>
            </a:p>
          </p:txBody>
        </p:sp>
      </p:grpSp>
      <p:grpSp>
        <p:nvGrpSpPr>
          <p:cNvPr id="99" name="Group 44">
            <a:extLst>
              <a:ext uri="{FF2B5EF4-FFF2-40B4-BE49-F238E27FC236}">
                <a16:creationId xmlns:a16="http://schemas.microsoft.com/office/drawing/2014/main" id="{27947456-507D-4AF7-B289-BFAC3B09B618}"/>
              </a:ext>
            </a:extLst>
          </p:cNvPr>
          <p:cNvGrpSpPr>
            <a:grpSpLocks/>
          </p:cNvGrpSpPr>
          <p:nvPr/>
        </p:nvGrpSpPr>
        <p:grpSpPr bwMode="auto">
          <a:xfrm>
            <a:off x="1113778" y="3136145"/>
            <a:ext cx="4081299" cy="937169"/>
            <a:chOff x="682" y="1317"/>
            <a:chExt cx="3686" cy="921"/>
          </a:xfrm>
        </p:grpSpPr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95936425-1E9C-478A-9D16-D7329AB5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1358"/>
              <a:ext cx="3088" cy="880"/>
            </a:xfrm>
            <a:custGeom>
              <a:avLst/>
              <a:gdLst>
                <a:gd name="T0" fmla="*/ 0 w 3088"/>
                <a:gd name="T1" fmla="*/ 728 h 880"/>
                <a:gd name="T2" fmla="*/ 1200 w 3088"/>
                <a:gd name="T3" fmla="*/ 776 h 880"/>
                <a:gd name="T4" fmla="*/ 2832 w 3088"/>
                <a:gd name="T5" fmla="*/ 104 h 880"/>
                <a:gd name="T6" fmla="*/ 2736 w 3088"/>
                <a:gd name="T7" fmla="*/ 152 h 8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8"/>
                <a:gd name="T13" fmla="*/ 0 h 880"/>
                <a:gd name="T14" fmla="*/ 3088 w 3088"/>
                <a:gd name="T15" fmla="*/ 880 h 8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8" h="880">
                  <a:moveTo>
                    <a:pt x="0" y="728"/>
                  </a:moveTo>
                  <a:cubicBezTo>
                    <a:pt x="364" y="804"/>
                    <a:pt x="728" y="880"/>
                    <a:pt x="1200" y="776"/>
                  </a:cubicBezTo>
                  <a:cubicBezTo>
                    <a:pt x="1672" y="672"/>
                    <a:pt x="2576" y="208"/>
                    <a:pt x="2832" y="104"/>
                  </a:cubicBezTo>
                  <a:cubicBezTo>
                    <a:pt x="3088" y="0"/>
                    <a:pt x="2912" y="76"/>
                    <a:pt x="2736" y="152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Text Box 46">
              <a:extLst>
                <a:ext uri="{FF2B5EF4-FFF2-40B4-BE49-F238E27FC236}">
                  <a16:creationId xmlns:a16="http://schemas.microsoft.com/office/drawing/2014/main" id="{C97863B7-5BA3-44AD-A9C3-0FBCCEF42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" y="1317"/>
              <a:ext cx="721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 mg/l</a:t>
              </a:r>
            </a:p>
          </p:txBody>
        </p:sp>
      </p:grpSp>
      <p:grpSp>
        <p:nvGrpSpPr>
          <p:cNvPr id="102" name="Group 47">
            <a:extLst>
              <a:ext uri="{FF2B5EF4-FFF2-40B4-BE49-F238E27FC236}">
                <a16:creationId xmlns:a16="http://schemas.microsoft.com/office/drawing/2014/main" id="{CB8BF711-91D9-42DE-AEFA-0B6DA2E900DF}"/>
              </a:ext>
            </a:extLst>
          </p:cNvPr>
          <p:cNvGrpSpPr>
            <a:grpSpLocks/>
          </p:cNvGrpSpPr>
          <p:nvPr/>
        </p:nvGrpSpPr>
        <p:grpSpPr bwMode="auto">
          <a:xfrm>
            <a:off x="1086861" y="3695810"/>
            <a:ext cx="4891548" cy="369980"/>
            <a:chOff x="576" y="1945"/>
            <a:chExt cx="4005" cy="263"/>
          </a:xfrm>
        </p:grpSpPr>
        <p:sp>
          <p:nvSpPr>
            <p:cNvPr id="103" name="Line 48">
              <a:extLst>
                <a:ext uri="{FF2B5EF4-FFF2-40B4-BE49-F238E27FC236}">
                  <a16:creationId xmlns:a16="http://schemas.microsoft.com/office/drawing/2014/main" id="{B7BF739C-8849-4530-9BE3-BF955C4DD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12"/>
              <a:ext cx="3120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Text Box 49">
              <a:extLst>
                <a:ext uri="{FF2B5EF4-FFF2-40B4-BE49-F238E27FC236}">
                  <a16:creationId xmlns:a16="http://schemas.microsoft.com/office/drawing/2014/main" id="{518C9773-54EF-49EE-82A9-6743EF535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945"/>
              <a:ext cx="65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chemeClr val="accent6"/>
                  </a:solidFill>
                </a:rPr>
                <a:t>2 mg/l</a:t>
              </a:r>
            </a:p>
          </p:txBody>
        </p:sp>
      </p:grpSp>
      <p:grpSp>
        <p:nvGrpSpPr>
          <p:cNvPr id="105" name="Group 50">
            <a:extLst>
              <a:ext uri="{FF2B5EF4-FFF2-40B4-BE49-F238E27FC236}">
                <a16:creationId xmlns:a16="http://schemas.microsoft.com/office/drawing/2014/main" id="{CC8BCE70-2B23-4B30-B0E9-891694F2B4D9}"/>
              </a:ext>
            </a:extLst>
          </p:cNvPr>
          <p:cNvGrpSpPr>
            <a:grpSpLocks/>
          </p:cNvGrpSpPr>
          <p:nvPr/>
        </p:nvGrpSpPr>
        <p:grpSpPr bwMode="auto">
          <a:xfrm>
            <a:off x="1077858" y="3920166"/>
            <a:ext cx="4729107" cy="996030"/>
            <a:chOff x="576" y="2112"/>
            <a:chExt cx="3872" cy="978"/>
          </a:xfrm>
        </p:grpSpPr>
        <p:sp>
          <p:nvSpPr>
            <p:cNvPr id="106" name="Line 51">
              <a:extLst>
                <a:ext uri="{FF2B5EF4-FFF2-40B4-BE49-F238E27FC236}">
                  <a16:creationId xmlns:a16="http://schemas.microsoft.com/office/drawing/2014/main" id="{79C84814-02B6-4910-97A2-CFCE00386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12"/>
              <a:ext cx="3168" cy="81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Text Box 52">
              <a:extLst>
                <a:ext uri="{FF2B5EF4-FFF2-40B4-BE49-F238E27FC236}">
                  <a16:creationId xmlns:a16="http://schemas.microsoft.com/office/drawing/2014/main" id="{9E9AC591-F3ED-4FEA-97A7-9BBE28C98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2727"/>
              <a:ext cx="65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4 mg/l</a:t>
              </a:r>
            </a:p>
          </p:txBody>
        </p:sp>
      </p:grpSp>
      <p:grpSp>
        <p:nvGrpSpPr>
          <p:cNvPr id="108" name="Group 53">
            <a:extLst>
              <a:ext uri="{FF2B5EF4-FFF2-40B4-BE49-F238E27FC236}">
                <a16:creationId xmlns:a16="http://schemas.microsoft.com/office/drawing/2014/main" id="{654A0965-DCCB-4DB2-8CCE-255DEEBA161D}"/>
              </a:ext>
            </a:extLst>
          </p:cNvPr>
          <p:cNvGrpSpPr>
            <a:grpSpLocks/>
          </p:cNvGrpSpPr>
          <p:nvPr/>
        </p:nvGrpSpPr>
        <p:grpSpPr bwMode="auto">
          <a:xfrm>
            <a:off x="1096766" y="3920167"/>
            <a:ext cx="4358777" cy="1572211"/>
            <a:chOff x="576" y="2112"/>
            <a:chExt cx="4026" cy="1416"/>
          </a:xfrm>
        </p:grpSpPr>
        <p:sp>
          <p:nvSpPr>
            <p:cNvPr id="109" name="Line 54">
              <a:extLst>
                <a:ext uri="{FF2B5EF4-FFF2-40B4-BE49-F238E27FC236}">
                  <a16:creationId xmlns:a16="http://schemas.microsoft.com/office/drawing/2014/main" id="{C4E34E2E-7AB9-4CCE-9FFB-3CC4890FE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12"/>
              <a:ext cx="3216" cy="12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Text Box 55">
              <a:extLst>
                <a:ext uri="{FF2B5EF4-FFF2-40B4-BE49-F238E27FC236}">
                  <a16:creationId xmlns:a16="http://schemas.microsoft.com/office/drawing/2014/main" id="{CD1FAF8A-7451-41C9-96B2-0CF66A3B0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3195"/>
              <a:ext cx="73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8 mg/l</a:t>
              </a:r>
            </a:p>
          </p:txBody>
        </p:sp>
      </p:grpSp>
      <p:grpSp>
        <p:nvGrpSpPr>
          <p:cNvPr id="111" name="Group 56">
            <a:extLst>
              <a:ext uri="{FF2B5EF4-FFF2-40B4-BE49-F238E27FC236}">
                <a16:creationId xmlns:a16="http://schemas.microsoft.com/office/drawing/2014/main" id="{838606EA-2CB0-43C9-9C7B-D4CEC5CF348B}"/>
              </a:ext>
            </a:extLst>
          </p:cNvPr>
          <p:cNvGrpSpPr>
            <a:grpSpLocks/>
          </p:cNvGrpSpPr>
          <p:nvPr/>
        </p:nvGrpSpPr>
        <p:grpSpPr bwMode="auto">
          <a:xfrm>
            <a:off x="1099749" y="3920006"/>
            <a:ext cx="2279124" cy="1673179"/>
            <a:chOff x="576" y="2112"/>
            <a:chExt cx="1841" cy="1623"/>
          </a:xfrm>
        </p:grpSpPr>
        <p:sp>
          <p:nvSpPr>
            <p:cNvPr id="112" name="Line 57">
              <a:extLst>
                <a:ext uri="{FF2B5EF4-FFF2-40B4-BE49-F238E27FC236}">
                  <a16:creationId xmlns:a16="http://schemas.microsoft.com/office/drawing/2014/main" id="{0E8C4168-F0FE-410C-B28D-B2B13B0F6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112"/>
              <a:ext cx="1056" cy="14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Text Box 58">
              <a:extLst>
                <a:ext uri="{FF2B5EF4-FFF2-40B4-BE49-F238E27FC236}">
                  <a16:creationId xmlns:a16="http://schemas.microsoft.com/office/drawing/2014/main" id="{1EF781AD-C10D-47E7-BBFB-516575554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" y="3377"/>
              <a:ext cx="74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16 mg/l</a:t>
              </a:r>
            </a:p>
          </p:txBody>
        </p:sp>
      </p:grpSp>
      <p:sp>
        <p:nvSpPr>
          <p:cNvPr id="114" name="Accolade fermante 113">
            <a:extLst>
              <a:ext uri="{FF2B5EF4-FFF2-40B4-BE49-F238E27FC236}">
                <a16:creationId xmlns:a16="http://schemas.microsoft.com/office/drawing/2014/main" id="{489D95E4-8302-4460-9C82-175EC1C2554E}"/>
              </a:ext>
            </a:extLst>
          </p:cNvPr>
          <p:cNvSpPr/>
          <p:nvPr/>
        </p:nvSpPr>
        <p:spPr>
          <a:xfrm rot="10800000" flipH="1">
            <a:off x="6147042" y="3625589"/>
            <a:ext cx="345231" cy="61645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115" name="Text Box 60">
            <a:extLst>
              <a:ext uri="{FF2B5EF4-FFF2-40B4-BE49-F238E27FC236}">
                <a16:creationId xmlns:a16="http://schemas.microsoft.com/office/drawing/2014/main" id="{596ACC11-2A06-40E5-B3C2-A6493203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600" y="3648196"/>
            <a:ext cx="2418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 err="1">
                <a:solidFill>
                  <a:schemeClr val="accent6"/>
                </a:solidFill>
              </a:rPr>
              <a:t>Bactériostase</a:t>
            </a:r>
            <a:endParaRPr lang="fr-FR" sz="3200" dirty="0">
              <a:solidFill>
                <a:schemeClr val="accent6"/>
              </a:solidFill>
            </a:endParaRPr>
          </a:p>
        </p:txBody>
      </p:sp>
      <p:sp>
        <p:nvSpPr>
          <p:cNvPr id="116" name="Accolade fermante 115">
            <a:extLst>
              <a:ext uri="{FF2B5EF4-FFF2-40B4-BE49-F238E27FC236}">
                <a16:creationId xmlns:a16="http://schemas.microsoft.com/office/drawing/2014/main" id="{E82A0702-0987-469D-9ED5-92270FFB98D0}"/>
              </a:ext>
            </a:extLst>
          </p:cNvPr>
          <p:cNvSpPr/>
          <p:nvPr/>
        </p:nvSpPr>
        <p:spPr>
          <a:xfrm rot="10800000" flipH="1">
            <a:off x="6159977" y="4545174"/>
            <a:ext cx="345231" cy="91483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Text Box 61">
            <a:extLst>
              <a:ext uri="{FF2B5EF4-FFF2-40B4-BE49-F238E27FC236}">
                <a16:creationId xmlns:a16="http://schemas.microsoft.com/office/drawing/2014/main" id="{DA4CCDE9-D2D2-400F-A45C-2DA8857B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600" y="4729624"/>
            <a:ext cx="213430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dirty="0" err="1">
                <a:solidFill>
                  <a:schemeClr val="accent1"/>
                </a:solidFill>
              </a:rPr>
              <a:t>Bactéricidie</a:t>
            </a:r>
            <a:endParaRPr lang="fr-FR" sz="3200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8" name="Espace réservé du contenu 2">
            <a:extLst>
              <a:ext uri="{FF2B5EF4-FFF2-40B4-BE49-F238E27FC236}">
                <a16:creationId xmlns:a16="http://schemas.microsoft.com/office/drawing/2014/main" id="{4B32E57C-E865-432F-AA59-8C9EEAEB7F25}"/>
              </a:ext>
            </a:extLst>
          </p:cNvPr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 err="1">
                <a:ea typeface="ＭＳ Ｐゴシック" charset="-128"/>
                <a:cs typeface="ＭＳ Ｐゴシック" charset="-128"/>
              </a:rPr>
              <a:t>Bactériostase</a:t>
            </a:r>
            <a:r>
              <a:rPr lang="fr-FR" b="1" u="sng" dirty="0">
                <a:ea typeface="ＭＳ Ｐゴシック" charset="-128"/>
                <a:cs typeface="ＭＳ Ｐゴシック" charset="-128"/>
              </a:rPr>
              <a:t> / Bactéricidie</a:t>
            </a:r>
            <a:endParaRPr lang="fr-FR" b="1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4425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48E84-E6E6-487E-9EB4-26D1AD295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4" b="12227"/>
          <a:stretch/>
        </p:blipFill>
        <p:spPr bwMode="auto">
          <a:xfrm>
            <a:off x="712731" y="3429572"/>
            <a:ext cx="7892019" cy="25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33EEB5-F504-4F85-BFA2-66CFE11D9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9" y="1185146"/>
            <a:ext cx="7949364" cy="25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32D964-0DF1-42D8-A470-51201EC7AFAD}"/>
              </a:ext>
            </a:extLst>
          </p:cNvPr>
          <p:cNvSpPr/>
          <p:nvPr/>
        </p:nvSpPr>
        <p:spPr>
          <a:xfrm>
            <a:off x="3808507" y="1319684"/>
            <a:ext cx="5020486" cy="1358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7FB1D-457A-424F-B770-7FA48DB777F6}"/>
              </a:ext>
            </a:extLst>
          </p:cNvPr>
          <p:cNvSpPr/>
          <p:nvPr/>
        </p:nvSpPr>
        <p:spPr>
          <a:xfrm>
            <a:off x="4032750" y="17665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buClr>
                <a:srgbClr val="078F9D"/>
              </a:buClr>
            </a:pPr>
            <a:r>
              <a:rPr lang="fr-FR" b="1" u="sng" dirty="0"/>
              <a:t>CMI: </a:t>
            </a:r>
            <a:r>
              <a:rPr lang="fr-FR" b="1" u="sng" dirty="0">
                <a:ea typeface="ＭＳ Ｐゴシック" charset="-128"/>
                <a:cs typeface="ＭＳ Ｐゴシック" charset="-128"/>
              </a:rPr>
              <a:t>concentration minimale inhibitrice</a:t>
            </a:r>
          </a:p>
          <a:p>
            <a:pPr marL="0" lvl="1" algn="ctr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Plus faible concentration d’ATB inhibant la</a:t>
            </a:r>
          </a:p>
          <a:p>
            <a:pPr marL="0" lvl="1" algn="ctr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croissance bactérienne (visible à l’œil nu)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DD4AF8-0FA7-40C9-BA1B-216CBA6742D4}"/>
              </a:ext>
            </a:extLst>
          </p:cNvPr>
          <p:cNvSpPr/>
          <p:nvPr/>
        </p:nvSpPr>
        <p:spPr>
          <a:xfrm>
            <a:off x="2635624" y="3198316"/>
            <a:ext cx="172122" cy="4446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D58E0-3A36-4D6D-8124-82E04E3E7903}"/>
              </a:ext>
            </a:extLst>
          </p:cNvPr>
          <p:cNvSpPr/>
          <p:nvPr/>
        </p:nvSpPr>
        <p:spPr>
          <a:xfrm>
            <a:off x="3789363" y="3798913"/>
            <a:ext cx="5020486" cy="1358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3F931-00B9-4361-9BCB-F0EB53AAD382}"/>
              </a:ext>
            </a:extLst>
          </p:cNvPr>
          <p:cNvSpPr/>
          <p:nvPr/>
        </p:nvSpPr>
        <p:spPr>
          <a:xfrm>
            <a:off x="4982883" y="4549258"/>
            <a:ext cx="3405541" cy="13589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D1A3EE1-E475-4116-BA60-F0D46A06A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87970" r="64729" b="899"/>
          <a:stretch/>
        </p:blipFill>
        <p:spPr bwMode="auto">
          <a:xfrm>
            <a:off x="2108500" y="5959736"/>
            <a:ext cx="1387736" cy="3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D944DD-18A0-425A-8758-F4147683BB81}"/>
              </a:ext>
            </a:extLst>
          </p:cNvPr>
          <p:cNvSpPr/>
          <p:nvPr/>
        </p:nvSpPr>
        <p:spPr>
          <a:xfrm>
            <a:off x="4013606" y="42220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buClr>
                <a:srgbClr val="078F9D"/>
              </a:buClr>
            </a:pPr>
            <a:r>
              <a:rPr lang="fr-FR" b="1" u="sng" dirty="0">
                <a:ea typeface="ＭＳ Ｐゴシック" charset="-128"/>
                <a:cs typeface="ＭＳ Ｐゴシック" charset="-128"/>
              </a:rPr>
              <a:t>CMB: concentration minimale bactéricide</a:t>
            </a:r>
          </a:p>
          <a:p>
            <a:pPr marL="0" lvl="1" algn="ctr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Plus faible concentration d’ATB capable de tuer</a:t>
            </a:r>
          </a:p>
          <a:p>
            <a:pPr marL="0" lvl="1" algn="ctr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99,99% des bactéries</a:t>
            </a:r>
          </a:p>
        </p:txBody>
      </p:sp>
    </p:spTree>
    <p:extLst>
      <p:ext uri="{BB962C8B-B14F-4D97-AF65-F5344CB8AC3E}">
        <p14:creationId xmlns:p14="http://schemas.microsoft.com/office/powerpoint/2010/main" val="21593215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36225" y="1340232"/>
            <a:ext cx="8307084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Catégories cliniques :</a:t>
            </a:r>
            <a:r>
              <a:rPr lang="fr-FR" b="1" dirty="0"/>
              <a:t> S / R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Définitions de seuils critiques par rapport aux doses d’ATB utilisables en clinique humaine !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Pour chaque combinaison « Espèce bactérienne / ATB »</a:t>
            </a:r>
          </a:p>
          <a:p>
            <a:pPr marL="400050" lvl="2" indent="0">
              <a:buClr>
                <a:srgbClr val="078F9D"/>
              </a:buClr>
              <a:buNone/>
            </a:pPr>
            <a:endParaRPr lang="fr-FR" sz="1400" dirty="0"/>
          </a:p>
          <a:p>
            <a:pPr marL="400050" lvl="2" indent="0">
              <a:buClr>
                <a:srgbClr val="078F9D"/>
              </a:buClr>
              <a:buNone/>
            </a:pPr>
            <a:r>
              <a:rPr lang="fr-FR" dirty="0">
                <a:ea typeface="Arial" charset="0"/>
                <a:cs typeface="Arial" charset="0"/>
                <a:sym typeface="Wingdings"/>
              </a:rPr>
              <a:t> </a:t>
            </a:r>
            <a:r>
              <a:rPr lang="fr-FR" dirty="0"/>
              <a:t>Corrélation « CMI / </a:t>
            </a:r>
            <a:r>
              <a:rPr lang="fr-FR" b="1" dirty="0"/>
              <a:t>probabilité de succès thérapeutique</a:t>
            </a:r>
            <a:r>
              <a:rPr lang="fr-FR" dirty="0"/>
              <a:t> »</a:t>
            </a:r>
          </a:p>
        </p:txBody>
      </p:sp>
      <p:pic>
        <p:nvPicPr>
          <p:cNvPr id="2050" name="Picture 2" descr="http://allhell.se/files/2016/11/doktor.jpg">
            <a:extLst>
              <a:ext uri="{FF2B5EF4-FFF2-40B4-BE49-F238E27FC236}">
                <a16:creationId xmlns:a16="http://schemas.microsoft.com/office/drawing/2014/main" id="{63A6DEBF-48B5-4C56-90D6-7B82E810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14" y="581210"/>
            <a:ext cx="1062087" cy="1117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hylactère : pensées 2">
            <a:extLst>
              <a:ext uri="{FF2B5EF4-FFF2-40B4-BE49-F238E27FC236}">
                <a16:creationId xmlns:a16="http://schemas.microsoft.com/office/drawing/2014/main" id="{2F2383E5-EDB2-4639-BD25-7853761BA10F}"/>
              </a:ext>
            </a:extLst>
          </p:cNvPr>
          <p:cNvSpPr/>
          <p:nvPr/>
        </p:nvSpPr>
        <p:spPr>
          <a:xfrm>
            <a:off x="7447334" y="307931"/>
            <a:ext cx="807646" cy="407004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R ?</a:t>
            </a:r>
          </a:p>
        </p:txBody>
      </p:sp>
      <p:sp>
        <p:nvSpPr>
          <p:cNvPr id="11" name="Phylactère : pensées 10">
            <a:extLst>
              <a:ext uri="{FF2B5EF4-FFF2-40B4-BE49-F238E27FC236}">
                <a16:creationId xmlns:a16="http://schemas.microsoft.com/office/drawing/2014/main" id="{E071CEFA-4F2E-4E83-B015-0F91AF86BF11}"/>
              </a:ext>
            </a:extLst>
          </p:cNvPr>
          <p:cNvSpPr/>
          <p:nvPr/>
        </p:nvSpPr>
        <p:spPr>
          <a:xfrm flipH="1">
            <a:off x="5711520" y="166179"/>
            <a:ext cx="917691" cy="463638"/>
          </a:xfrm>
          <a:prstGeom prst="cloudCallout">
            <a:avLst>
              <a:gd name="adj1" fmla="val -41057"/>
              <a:gd name="adj2" fmla="val 4736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 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7776A7-EE32-4A0B-8C76-BF8A44E49E4D}"/>
              </a:ext>
            </a:extLst>
          </p:cNvPr>
          <p:cNvGrpSpPr/>
          <p:nvPr/>
        </p:nvGrpSpPr>
        <p:grpSpPr>
          <a:xfrm>
            <a:off x="1077035" y="5089926"/>
            <a:ext cx="5531492" cy="1116396"/>
            <a:chOff x="1202794" y="4984408"/>
            <a:chExt cx="5531492" cy="1116396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B071400-B2FA-432A-AF6B-919B063609E1}"/>
                </a:ext>
              </a:extLst>
            </p:cNvPr>
            <p:cNvSpPr txBox="1"/>
            <p:nvPr/>
          </p:nvSpPr>
          <p:spPr>
            <a:xfrm>
              <a:off x="2987248" y="5731472"/>
              <a:ext cx="3614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Probabilité de succès thérapeutique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037682-ADBD-4899-B66A-A98AEC54D31F}"/>
                </a:ext>
              </a:extLst>
            </p:cNvPr>
            <p:cNvSpPr/>
            <p:nvPr/>
          </p:nvSpPr>
          <p:spPr>
            <a:xfrm flipH="1">
              <a:off x="1202794" y="4991989"/>
              <a:ext cx="9917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Sensible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10A2BC-5834-4DDC-AB6E-119AFA3E4788}"/>
                </a:ext>
              </a:extLst>
            </p:cNvPr>
            <p:cNvSpPr/>
            <p:nvPr/>
          </p:nvSpPr>
          <p:spPr>
            <a:xfrm flipH="1">
              <a:off x="3241565" y="4984408"/>
              <a:ext cx="15526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Intermédiaire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E57B3C-9AFD-43A1-99FB-99F2F53F2112}"/>
                </a:ext>
              </a:extLst>
            </p:cNvPr>
            <p:cNvSpPr/>
            <p:nvPr/>
          </p:nvSpPr>
          <p:spPr>
            <a:xfrm flipH="1">
              <a:off x="5609219" y="5005924"/>
              <a:ext cx="11250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Résistant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6FC4E166-95F4-50F6-9B5D-50C539997FB4}"/>
              </a:ext>
            </a:extLst>
          </p:cNvPr>
          <p:cNvGrpSpPr/>
          <p:nvPr/>
        </p:nvGrpSpPr>
        <p:grpSpPr>
          <a:xfrm>
            <a:off x="2439055" y="3914951"/>
            <a:ext cx="4458870" cy="1769117"/>
            <a:chOff x="4614261" y="3910463"/>
            <a:chExt cx="4458870" cy="1769117"/>
          </a:xfrm>
        </p:grpSpPr>
        <p:sp>
          <p:nvSpPr>
            <p:cNvPr id="49" name="Triangle rectangle 48">
              <a:extLst>
                <a:ext uri="{FF2B5EF4-FFF2-40B4-BE49-F238E27FC236}">
                  <a16:creationId xmlns:a16="http://schemas.microsoft.com/office/drawing/2014/main" id="{AE4A922B-0E59-A98E-6E28-AD544152398A}"/>
                </a:ext>
              </a:extLst>
            </p:cNvPr>
            <p:cNvSpPr/>
            <p:nvPr/>
          </p:nvSpPr>
          <p:spPr>
            <a:xfrm rot="10800000" flipV="1">
              <a:off x="4614261" y="3920831"/>
              <a:ext cx="4458870" cy="834986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4F895BF9-EB23-15EE-9291-17008157FE0B}"/>
                </a:ext>
              </a:extLst>
            </p:cNvPr>
            <p:cNvSpPr txBox="1"/>
            <p:nvPr/>
          </p:nvSpPr>
          <p:spPr>
            <a:xfrm>
              <a:off x="6344517" y="3910463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CMI</a:t>
              </a: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3940B4BC-722D-F609-6011-DCA48A383768}"/>
                </a:ext>
              </a:extLst>
            </p:cNvPr>
            <p:cNvGrpSpPr/>
            <p:nvPr/>
          </p:nvGrpSpPr>
          <p:grpSpPr>
            <a:xfrm>
              <a:off x="4667850" y="4868537"/>
              <a:ext cx="4405281" cy="811043"/>
              <a:chOff x="4655150" y="4868538"/>
              <a:chExt cx="4405281" cy="81104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FE39096-B9AF-3A80-1817-F1959F423D11}"/>
                  </a:ext>
                </a:extLst>
              </p:cNvPr>
              <p:cNvSpPr/>
              <p:nvPr/>
            </p:nvSpPr>
            <p:spPr>
              <a:xfrm>
                <a:off x="4655150" y="4879817"/>
                <a:ext cx="3091184" cy="799764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462DA0E0-7F4A-56A2-A30F-05BB5398E7C3}"/>
                  </a:ext>
                </a:extLst>
              </p:cNvPr>
              <p:cNvGrpSpPr/>
              <p:nvPr/>
            </p:nvGrpSpPr>
            <p:grpSpPr>
              <a:xfrm>
                <a:off x="4665061" y="4868538"/>
                <a:ext cx="4395370" cy="801185"/>
                <a:chOff x="209550" y="3656173"/>
                <a:chExt cx="4395370" cy="801185"/>
              </a:xfrm>
            </p:grpSpPr>
            <p:grpSp>
              <p:nvGrpSpPr>
                <p:cNvPr id="40" name="Groupe 39">
                  <a:extLst>
                    <a:ext uri="{FF2B5EF4-FFF2-40B4-BE49-F238E27FC236}">
                      <a16:creationId xmlns:a16="http://schemas.microsoft.com/office/drawing/2014/main" id="{5D7963E5-153C-B5DA-779D-62E89AE89D92}"/>
                    </a:ext>
                  </a:extLst>
                </p:cNvPr>
                <p:cNvGrpSpPr/>
                <p:nvPr/>
              </p:nvGrpSpPr>
              <p:grpSpPr>
                <a:xfrm>
                  <a:off x="209550" y="3657594"/>
                  <a:ext cx="1304186" cy="799764"/>
                  <a:chOff x="82550" y="3657594"/>
                  <a:chExt cx="1304186" cy="799764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AC97BB8F-8942-6142-E8E0-E39ABF062401}"/>
                      </a:ext>
                    </a:extLst>
                  </p:cNvPr>
                  <p:cNvSpPr/>
                  <p:nvPr/>
                </p:nvSpPr>
                <p:spPr>
                  <a:xfrm>
                    <a:off x="82550" y="3657594"/>
                    <a:ext cx="1304186" cy="799764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" name="ZoneTexte 47">
                    <a:extLst>
                      <a:ext uri="{FF2B5EF4-FFF2-40B4-BE49-F238E27FC236}">
                        <a16:creationId xmlns:a16="http://schemas.microsoft.com/office/drawing/2014/main" id="{1F279106-1EFB-59E7-45B6-695D7F95E478}"/>
                      </a:ext>
                    </a:extLst>
                  </p:cNvPr>
                  <p:cNvSpPr txBox="1"/>
                  <p:nvPr/>
                </p:nvSpPr>
                <p:spPr>
                  <a:xfrm>
                    <a:off x="82550" y="3822700"/>
                    <a:ext cx="12827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dirty="0"/>
                      <a:t>Sensible</a:t>
                    </a:r>
                  </a:p>
                </p:txBody>
              </p:sp>
            </p:grpSp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A0B8C5A3-D280-48A4-6923-A4DBA94EBDDA}"/>
                    </a:ext>
                  </a:extLst>
                </p:cNvPr>
                <p:cNvSpPr txBox="1"/>
                <p:nvPr/>
              </p:nvSpPr>
              <p:spPr>
                <a:xfrm>
                  <a:off x="1498073" y="3749237"/>
                  <a:ext cx="1790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/>
                    <a:t>Sensible à fortes posologies</a:t>
                  </a:r>
                </a:p>
              </p:txBody>
            </p:sp>
            <p:grpSp>
              <p:nvGrpSpPr>
                <p:cNvPr id="42" name="Groupe 41">
                  <a:extLst>
                    <a:ext uri="{FF2B5EF4-FFF2-40B4-BE49-F238E27FC236}">
                      <a16:creationId xmlns:a16="http://schemas.microsoft.com/office/drawing/2014/main" id="{8A1D4865-C760-667B-6FAF-295075CF8DDF}"/>
                    </a:ext>
                  </a:extLst>
                </p:cNvPr>
                <p:cNvGrpSpPr/>
                <p:nvPr/>
              </p:nvGrpSpPr>
              <p:grpSpPr>
                <a:xfrm>
                  <a:off x="3301566" y="3656173"/>
                  <a:ext cx="1303354" cy="799763"/>
                  <a:chOff x="2802578" y="3643473"/>
                  <a:chExt cx="1303354" cy="799763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9D027F08-4874-26C8-2AF0-79CBB7735B9A}"/>
                      </a:ext>
                    </a:extLst>
                  </p:cNvPr>
                  <p:cNvSpPr/>
                  <p:nvPr/>
                </p:nvSpPr>
                <p:spPr>
                  <a:xfrm>
                    <a:off x="2823232" y="3643473"/>
                    <a:ext cx="1282700" cy="799763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4" name="ZoneTexte 43">
                    <a:extLst>
                      <a:ext uri="{FF2B5EF4-FFF2-40B4-BE49-F238E27FC236}">
                        <a16:creationId xmlns:a16="http://schemas.microsoft.com/office/drawing/2014/main" id="{62D144D7-9E0A-D838-D996-45AECC1A9014}"/>
                      </a:ext>
                    </a:extLst>
                  </p:cNvPr>
                  <p:cNvSpPr txBox="1"/>
                  <p:nvPr/>
                </p:nvSpPr>
                <p:spPr>
                  <a:xfrm>
                    <a:off x="2802578" y="3829747"/>
                    <a:ext cx="12827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dirty="0"/>
                      <a:t>Résistant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812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Antibiogramme :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Comparer la CMI ou le diamètre d’inhibition </a:t>
            </a:r>
          </a:p>
          <a:p>
            <a:pPr marL="400050" lvl="2" indent="0">
              <a:buClr>
                <a:srgbClr val="078F9D"/>
              </a:buClr>
              <a:buNone/>
            </a:pPr>
            <a:r>
              <a:rPr lang="fr-FR" dirty="0"/>
              <a:t>     aux </a:t>
            </a:r>
            <a:r>
              <a:rPr lang="fr-FR" b="1" dirty="0"/>
              <a:t>« seuil critiques » </a:t>
            </a:r>
            <a:r>
              <a:rPr lang="fr-FR" dirty="0"/>
              <a:t>(concentrations ou diamètres)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u="sng" dirty="0"/>
          </a:p>
          <a:p>
            <a:pPr marL="0" lvl="1" indent="0">
              <a:buClr>
                <a:srgbClr val="078F9D"/>
              </a:buClr>
              <a:buNone/>
            </a:pPr>
            <a:endParaRPr lang="fr-FR" u="sng" dirty="0"/>
          </a:p>
          <a:p>
            <a:pPr marL="0" lvl="1" indent="0">
              <a:buClr>
                <a:srgbClr val="078F9D"/>
              </a:buClr>
              <a:buNone/>
            </a:pPr>
            <a:endParaRPr lang="fr-FR" sz="1800" u="sng" dirty="0"/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A28F4D79-6BFA-45B1-84C9-ACAB18532E92}"/>
              </a:ext>
            </a:extLst>
          </p:cNvPr>
          <p:cNvSpPr/>
          <p:nvPr/>
        </p:nvSpPr>
        <p:spPr>
          <a:xfrm flipH="1" flipV="1">
            <a:off x="947942" y="3603381"/>
            <a:ext cx="7248113" cy="1366654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CB38D9B-D8D3-42CF-8D00-EEC506C68A92}"/>
              </a:ext>
            </a:extLst>
          </p:cNvPr>
          <p:cNvSpPr txBox="1"/>
          <p:nvPr/>
        </p:nvSpPr>
        <p:spPr>
          <a:xfrm>
            <a:off x="1969669" y="32524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CMI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62FE2EC-EFE1-4650-9CBA-89E314AD4CAB}"/>
              </a:ext>
            </a:extLst>
          </p:cNvPr>
          <p:cNvCxnSpPr>
            <a:cxnSpLocks/>
          </p:cNvCxnSpPr>
          <p:nvPr/>
        </p:nvCxnSpPr>
        <p:spPr>
          <a:xfrm>
            <a:off x="3560781" y="3345631"/>
            <a:ext cx="0" cy="106500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93666-DBAD-448E-9E1C-7AAF7CDFF4B2}"/>
              </a:ext>
            </a:extLst>
          </p:cNvPr>
          <p:cNvSpPr txBox="1"/>
          <p:nvPr/>
        </p:nvSpPr>
        <p:spPr>
          <a:xfrm>
            <a:off x="4381474" y="32524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CMI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0C3B4D5-A49B-4B68-BADB-CDB35C7AD313}"/>
              </a:ext>
            </a:extLst>
          </p:cNvPr>
          <p:cNvSpPr txBox="1"/>
          <p:nvPr/>
        </p:nvSpPr>
        <p:spPr>
          <a:xfrm>
            <a:off x="6623288" y="32524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CMI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FA0DFB6-6B4A-4189-82B1-EB11E597614A}"/>
              </a:ext>
            </a:extLst>
          </p:cNvPr>
          <p:cNvCxnSpPr>
            <a:cxnSpLocks/>
          </p:cNvCxnSpPr>
          <p:nvPr/>
        </p:nvCxnSpPr>
        <p:spPr>
          <a:xfrm>
            <a:off x="5918499" y="3352802"/>
            <a:ext cx="0" cy="143435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DD76112-E5B6-459D-851D-4062ABA39025}"/>
              </a:ext>
            </a:extLst>
          </p:cNvPr>
          <p:cNvSpPr/>
          <p:nvPr/>
        </p:nvSpPr>
        <p:spPr>
          <a:xfrm flipH="1">
            <a:off x="2539056" y="3603381"/>
            <a:ext cx="991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Sensible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30D054-B7EF-4249-9C2C-3D1B278F1F0E}"/>
              </a:ext>
            </a:extLst>
          </p:cNvPr>
          <p:cNvSpPr/>
          <p:nvPr/>
        </p:nvSpPr>
        <p:spPr>
          <a:xfrm flipH="1">
            <a:off x="3963298" y="3603381"/>
            <a:ext cx="1552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Intermédiaire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BE7489-E07E-45B6-98C7-8A60BC908372}"/>
              </a:ext>
            </a:extLst>
          </p:cNvPr>
          <p:cNvSpPr/>
          <p:nvPr/>
        </p:nvSpPr>
        <p:spPr>
          <a:xfrm flipH="1">
            <a:off x="6549086" y="3603381"/>
            <a:ext cx="1125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Résistant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8807414-0E1D-46C7-83F2-4EF0ADA4A0F3}"/>
              </a:ext>
            </a:extLst>
          </p:cNvPr>
          <p:cNvSpPr txBox="1"/>
          <p:nvPr/>
        </p:nvSpPr>
        <p:spPr>
          <a:xfrm>
            <a:off x="3335063" y="298793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&lt; 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1DD61AA-C018-483D-856E-2C8419DB51D1}"/>
              </a:ext>
            </a:extLst>
          </p:cNvPr>
          <p:cNvSpPr txBox="1"/>
          <p:nvPr/>
        </p:nvSpPr>
        <p:spPr>
          <a:xfrm>
            <a:off x="5681094" y="296911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&gt; C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42EAD34-E15C-4EEE-A994-9C39AC2636C2}"/>
              </a:ext>
            </a:extLst>
          </p:cNvPr>
          <p:cNvSpPr txBox="1"/>
          <p:nvPr/>
        </p:nvSpPr>
        <p:spPr>
          <a:xfrm>
            <a:off x="3311353" y="442501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&gt; D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98048F3-55B7-4E70-BCC9-9236599777D8}"/>
              </a:ext>
            </a:extLst>
          </p:cNvPr>
          <p:cNvSpPr txBox="1"/>
          <p:nvPr/>
        </p:nvSpPr>
        <p:spPr>
          <a:xfrm>
            <a:off x="5681094" y="48032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&lt; d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86BFA51-DED6-4CD7-8755-A804D3BCCAB1}"/>
              </a:ext>
            </a:extLst>
          </p:cNvPr>
          <p:cNvSpPr txBox="1"/>
          <p:nvPr/>
        </p:nvSpPr>
        <p:spPr>
          <a:xfrm>
            <a:off x="3395137" y="5376341"/>
            <a:ext cx="2353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COMMENT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7130E2-9851-4BB6-93E4-4B4326A8172E}"/>
              </a:ext>
            </a:extLst>
          </p:cNvPr>
          <p:cNvSpPr txBox="1"/>
          <p:nvPr/>
        </p:nvSpPr>
        <p:spPr>
          <a:xfrm rot="636696">
            <a:off x="1434132" y="3951064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Diamètre inhibition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A773DD1-7AF8-4D44-BF76-F5D81CB47BB2}"/>
              </a:ext>
            </a:extLst>
          </p:cNvPr>
          <p:cNvSpPr txBox="1"/>
          <p:nvPr/>
        </p:nvSpPr>
        <p:spPr>
          <a:xfrm rot="692253">
            <a:off x="3917941" y="4405346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Diamètre inhibition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9DBB7B8-9892-48E0-ADBB-C847221D5C27}"/>
              </a:ext>
            </a:extLst>
          </p:cNvPr>
          <p:cNvSpPr txBox="1"/>
          <p:nvPr/>
        </p:nvSpPr>
        <p:spPr>
          <a:xfrm rot="599297">
            <a:off x="6266740" y="4834228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Diamètre inhibition</a:t>
            </a:r>
          </a:p>
        </p:txBody>
      </p:sp>
    </p:spTree>
    <p:extLst>
      <p:ext uri="{BB962C8B-B14F-4D97-AF65-F5344CB8AC3E}">
        <p14:creationId xmlns:p14="http://schemas.microsoft.com/office/powerpoint/2010/main" val="83772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- HISTORIQUE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05272" y="1091084"/>
            <a:ext cx="7499176" cy="1550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sz="2600" dirty="0"/>
              <a:t>1928 : Sir Alexander Fleming</a:t>
            </a:r>
          </a:p>
          <a:p>
            <a:pPr>
              <a:buClr>
                <a:srgbClr val="25A79B"/>
              </a:buClr>
            </a:pPr>
            <a:r>
              <a:rPr lang="fr-FR" sz="2600" dirty="0"/>
              <a:t>Observe les propriétés bactéricides de </a:t>
            </a:r>
            <a:r>
              <a:rPr lang="fr-FR" sz="2600" i="1" dirty="0"/>
              <a:t>Penicillium </a:t>
            </a:r>
            <a:r>
              <a:rPr lang="fr-FR" sz="2600" i="1" dirty="0" err="1"/>
              <a:t>notatum</a:t>
            </a:r>
            <a:r>
              <a:rPr lang="fr-FR" sz="2600" dirty="0"/>
              <a:t> sur </a:t>
            </a:r>
            <a:r>
              <a:rPr lang="fr-FR" sz="2600" i="1" dirty="0"/>
              <a:t>S. aureus </a:t>
            </a:r>
            <a:r>
              <a:rPr lang="fr-FR" sz="2600" dirty="0"/>
              <a:t>et </a:t>
            </a:r>
            <a:r>
              <a:rPr lang="fr-FR" sz="2600" b="1" dirty="0"/>
              <a:t>isole la substance appelée Pénicilline</a:t>
            </a:r>
          </a:p>
          <a:p>
            <a:pPr>
              <a:buClr>
                <a:srgbClr val="25A79B"/>
              </a:buClr>
            </a:pPr>
            <a:endParaRPr lang="fr-FR" sz="2600" dirty="0"/>
          </a:p>
          <a:p>
            <a:pPr>
              <a:buClr>
                <a:srgbClr val="25A79B"/>
              </a:buClr>
            </a:pPr>
            <a:endParaRPr lang="fr-FR" sz="2600" dirty="0"/>
          </a:p>
          <a:p>
            <a:pPr>
              <a:buClr>
                <a:srgbClr val="25A79B"/>
              </a:buClr>
            </a:pPr>
            <a:endParaRPr lang="fr-FR" sz="2600" dirty="0"/>
          </a:p>
          <a:p>
            <a:pPr>
              <a:buClr>
                <a:srgbClr val="25A79B"/>
              </a:buClr>
            </a:pPr>
            <a:endParaRPr lang="fr-FR" sz="2600" dirty="0"/>
          </a:p>
          <a:p>
            <a:pPr>
              <a:buClr>
                <a:srgbClr val="25A79B"/>
              </a:buClr>
            </a:pPr>
            <a:endParaRPr lang="fr-FR" sz="2600" dirty="0"/>
          </a:p>
          <a:p>
            <a:pPr marL="0" indent="0" algn="ctr">
              <a:buClr>
                <a:srgbClr val="25A79B"/>
              </a:buClr>
              <a:buNone/>
            </a:pPr>
            <a:endParaRPr lang="fr-FR" sz="2600" dirty="0">
              <a:sym typeface="Wingdings"/>
            </a:endParaRPr>
          </a:p>
          <a:p>
            <a:pPr>
              <a:buClr>
                <a:srgbClr val="25A79B"/>
              </a:buClr>
            </a:pPr>
            <a:endParaRPr lang="fr-FR" sz="2600" dirty="0"/>
          </a:p>
          <a:p>
            <a:endParaRPr lang="fr-FR" sz="2600" dirty="0">
              <a:solidFill>
                <a:schemeClr val="accent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06B636-BFC1-469F-A233-857E29B8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42" y="3067200"/>
            <a:ext cx="1871758" cy="23241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386625-C297-4F7E-8009-3C7F5964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583" y="2998622"/>
            <a:ext cx="2165718" cy="23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18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Techniques utilisées pour l’antibiogramme :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800" u="sng" dirty="0"/>
          </a:p>
        </p:txBody>
      </p:sp>
    </p:spTree>
    <p:extLst>
      <p:ext uri="{BB962C8B-B14F-4D97-AF65-F5344CB8AC3E}">
        <p14:creationId xmlns:p14="http://schemas.microsoft.com/office/powerpoint/2010/main" val="3483237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Techniques utilisées pour l’antibiogramme :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800" u="sng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12AC5AC-8484-4C59-BE66-7A3A580D4EEC}"/>
              </a:ext>
            </a:extLst>
          </p:cNvPr>
          <p:cNvGrpSpPr/>
          <p:nvPr/>
        </p:nvGrpSpPr>
        <p:grpSpPr>
          <a:xfrm>
            <a:off x="147956" y="1918190"/>
            <a:ext cx="2813574" cy="2232751"/>
            <a:chOff x="147956" y="1918190"/>
            <a:chExt cx="2813574" cy="2232751"/>
          </a:xfrm>
        </p:grpSpPr>
        <p:pic>
          <p:nvPicPr>
            <p:cNvPr id="17" name="Picture 6" descr="http://s1.e-monsite.com/2009/03/09/08/13242305cmi-jpg.jpg">
              <a:extLst>
                <a:ext uri="{FF2B5EF4-FFF2-40B4-BE49-F238E27FC236}">
                  <a16:creationId xmlns:a16="http://schemas.microsoft.com/office/drawing/2014/main" id="{6AFBE727-D9BC-443B-AB3A-BC8866792B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9" t="5942" r="7894" b="4578"/>
            <a:stretch/>
          </p:blipFill>
          <p:spPr bwMode="auto">
            <a:xfrm>
              <a:off x="147956" y="2125665"/>
              <a:ext cx="2813574" cy="13957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D41C3B-C2D0-4F03-AEF2-B4B9BB79C90F}"/>
                </a:ext>
              </a:extLst>
            </p:cNvPr>
            <p:cNvSpPr/>
            <p:nvPr/>
          </p:nvSpPr>
          <p:spPr>
            <a:xfrm>
              <a:off x="651660" y="1918190"/>
              <a:ext cx="181323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/>
                <a:t>http://s1.e-monsite.com/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60AD906-5473-41DE-8305-F8AAB892F7AB}"/>
                </a:ext>
              </a:extLst>
            </p:cNvPr>
            <p:cNvSpPr txBox="1"/>
            <p:nvPr/>
          </p:nvSpPr>
          <p:spPr>
            <a:xfrm>
              <a:off x="147956" y="3535388"/>
              <a:ext cx="28135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Dilution en milieu liquide</a:t>
              </a:r>
            </a:p>
            <a:p>
              <a:pPr algn="ctr"/>
              <a:r>
                <a:rPr lang="fr-FR" sz="1600" b="1" dirty="0">
                  <a:solidFill>
                    <a:srgbClr val="FF0000"/>
                  </a:solidFill>
                </a:rPr>
                <a:t>(CMI)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08EACD3-7F20-40F1-BB11-EB1C9344EEB9}"/>
              </a:ext>
            </a:extLst>
          </p:cNvPr>
          <p:cNvSpPr/>
          <p:nvPr/>
        </p:nvSpPr>
        <p:spPr>
          <a:xfrm>
            <a:off x="147956" y="5637007"/>
            <a:ext cx="8856195" cy="11397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1498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Techniques utilisées pour l’antibiogramme :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800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0AD906-5473-41DE-8305-F8AAB892F7AB}"/>
              </a:ext>
            </a:extLst>
          </p:cNvPr>
          <p:cNvSpPr txBox="1"/>
          <p:nvPr/>
        </p:nvSpPr>
        <p:spPr>
          <a:xfrm>
            <a:off x="147956" y="3121223"/>
            <a:ext cx="28135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Dilution en milieu liquide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(CMI)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EACD3-7F20-40F1-BB11-EB1C9344EEB9}"/>
              </a:ext>
            </a:extLst>
          </p:cNvPr>
          <p:cNvSpPr/>
          <p:nvPr/>
        </p:nvSpPr>
        <p:spPr>
          <a:xfrm>
            <a:off x="147956" y="5637007"/>
            <a:ext cx="8856195" cy="11397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UMIC | biocentric">
            <a:extLst>
              <a:ext uri="{FF2B5EF4-FFF2-40B4-BE49-F238E27FC236}">
                <a16:creationId xmlns:a16="http://schemas.microsoft.com/office/drawing/2014/main" id="{F5ABA040-BBC9-56A1-D901-52CDEA82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" y="2189995"/>
            <a:ext cx="3075400" cy="8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262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Techniques utilisées pour l’antibiogramme :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800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0AD906-5473-41DE-8305-F8AAB892F7AB}"/>
              </a:ext>
            </a:extLst>
          </p:cNvPr>
          <p:cNvSpPr txBox="1"/>
          <p:nvPr/>
        </p:nvSpPr>
        <p:spPr>
          <a:xfrm>
            <a:off x="147956" y="3121223"/>
            <a:ext cx="28135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Dilution en milieu liquide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(CMI)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735E52B-F6AF-48B8-965E-CA85EE25C05A}"/>
              </a:ext>
            </a:extLst>
          </p:cNvPr>
          <p:cNvGrpSpPr/>
          <p:nvPr/>
        </p:nvGrpSpPr>
        <p:grpSpPr>
          <a:xfrm>
            <a:off x="3276797" y="1820180"/>
            <a:ext cx="2498271" cy="3268160"/>
            <a:chOff x="3276797" y="1820180"/>
            <a:chExt cx="2498271" cy="3268160"/>
          </a:xfrm>
        </p:grpSpPr>
        <p:pic>
          <p:nvPicPr>
            <p:cNvPr id="21" name="Picture 4" descr="http://www.biomerieux.fr/sites/subsidiary_fr/files/styles/original/public/etest-k-pneumoniae.png">
              <a:extLst>
                <a:ext uri="{FF2B5EF4-FFF2-40B4-BE49-F238E27FC236}">
                  <a16:creationId xmlns:a16="http://schemas.microsoft.com/office/drawing/2014/main" id="{22867AE6-D615-4514-8328-1BB1A8226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797" y="1984509"/>
              <a:ext cx="2498271" cy="2492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B2A283E-85E3-4BF8-A446-860026531740}"/>
                </a:ext>
              </a:extLst>
            </p:cNvPr>
            <p:cNvSpPr txBox="1"/>
            <p:nvPr/>
          </p:nvSpPr>
          <p:spPr>
            <a:xfrm>
              <a:off x="4161377" y="4472787"/>
              <a:ext cx="7291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E-test</a:t>
              </a:r>
            </a:p>
            <a:p>
              <a:pPr algn="ctr"/>
              <a:r>
                <a:rPr lang="fr-FR" sz="1600" dirty="0"/>
                <a:t>(CMI)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A76539-30E0-4B6A-AFDA-F4E7537162FC}"/>
                </a:ext>
              </a:extLst>
            </p:cNvPr>
            <p:cNvSpPr/>
            <p:nvPr/>
          </p:nvSpPr>
          <p:spPr>
            <a:xfrm>
              <a:off x="3694903" y="1820180"/>
              <a:ext cx="166205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/>
                <a:t>http://www.biomerieux.fr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08EACD3-7F20-40F1-BB11-EB1C9344EEB9}"/>
              </a:ext>
            </a:extLst>
          </p:cNvPr>
          <p:cNvSpPr/>
          <p:nvPr/>
        </p:nvSpPr>
        <p:spPr>
          <a:xfrm>
            <a:off x="147956" y="5637007"/>
            <a:ext cx="8856195" cy="11397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UMIC | biocentric">
            <a:extLst>
              <a:ext uri="{FF2B5EF4-FFF2-40B4-BE49-F238E27FC236}">
                <a16:creationId xmlns:a16="http://schemas.microsoft.com/office/drawing/2014/main" id="{F5ABA040-BBC9-56A1-D901-52CDEA82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" y="2189995"/>
            <a:ext cx="3075400" cy="8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329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Techniques utilisées pour l’antibiogramme :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800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0AD906-5473-41DE-8305-F8AAB892F7AB}"/>
              </a:ext>
            </a:extLst>
          </p:cNvPr>
          <p:cNvSpPr txBox="1"/>
          <p:nvPr/>
        </p:nvSpPr>
        <p:spPr>
          <a:xfrm>
            <a:off x="147956" y="3121223"/>
            <a:ext cx="28135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Dilution en milieu liquide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(CMI)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735E52B-F6AF-48B8-965E-CA85EE25C05A}"/>
              </a:ext>
            </a:extLst>
          </p:cNvPr>
          <p:cNvGrpSpPr/>
          <p:nvPr/>
        </p:nvGrpSpPr>
        <p:grpSpPr>
          <a:xfrm>
            <a:off x="3276797" y="1820180"/>
            <a:ext cx="2498271" cy="3268160"/>
            <a:chOff x="3276797" y="1820180"/>
            <a:chExt cx="2498271" cy="3268160"/>
          </a:xfrm>
        </p:grpSpPr>
        <p:pic>
          <p:nvPicPr>
            <p:cNvPr id="21" name="Picture 4" descr="http://www.biomerieux.fr/sites/subsidiary_fr/files/styles/original/public/etest-k-pneumoniae.png">
              <a:extLst>
                <a:ext uri="{FF2B5EF4-FFF2-40B4-BE49-F238E27FC236}">
                  <a16:creationId xmlns:a16="http://schemas.microsoft.com/office/drawing/2014/main" id="{22867AE6-D615-4514-8328-1BB1A8226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797" y="1984509"/>
              <a:ext cx="2498271" cy="2492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B2A283E-85E3-4BF8-A446-860026531740}"/>
                </a:ext>
              </a:extLst>
            </p:cNvPr>
            <p:cNvSpPr txBox="1"/>
            <p:nvPr/>
          </p:nvSpPr>
          <p:spPr>
            <a:xfrm>
              <a:off x="4161377" y="4472787"/>
              <a:ext cx="7291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E-test</a:t>
              </a:r>
            </a:p>
            <a:p>
              <a:pPr algn="ctr"/>
              <a:r>
                <a:rPr lang="fr-FR" sz="1600" dirty="0"/>
                <a:t>(CMI)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A76539-30E0-4B6A-AFDA-F4E7537162FC}"/>
                </a:ext>
              </a:extLst>
            </p:cNvPr>
            <p:cNvSpPr/>
            <p:nvPr/>
          </p:nvSpPr>
          <p:spPr>
            <a:xfrm>
              <a:off x="3694903" y="1820180"/>
              <a:ext cx="166205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/>
                <a:t>http://www.biomerieux.fr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08EACD3-7F20-40F1-BB11-EB1C9344EEB9}"/>
              </a:ext>
            </a:extLst>
          </p:cNvPr>
          <p:cNvSpPr/>
          <p:nvPr/>
        </p:nvSpPr>
        <p:spPr>
          <a:xfrm>
            <a:off x="147956" y="5637007"/>
            <a:ext cx="8856195" cy="11397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UMIC | biocentric">
            <a:extLst>
              <a:ext uri="{FF2B5EF4-FFF2-40B4-BE49-F238E27FC236}">
                <a16:creationId xmlns:a16="http://schemas.microsoft.com/office/drawing/2014/main" id="{F5ABA040-BBC9-56A1-D901-52CDEA82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" y="2189995"/>
            <a:ext cx="3075400" cy="8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icrobes-edu.org/mecanisme/pheno1/sm.jpg">
            <a:extLst>
              <a:ext uri="{FF2B5EF4-FFF2-40B4-BE49-F238E27FC236}">
                <a16:creationId xmlns:a16="http://schemas.microsoft.com/office/drawing/2014/main" id="{E0460EFD-618A-7D68-21CA-36DFBC06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9" y="2019603"/>
            <a:ext cx="2498271" cy="2488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EE03BB-92A2-9BD0-06C8-8841B0B6398F}"/>
              </a:ext>
            </a:extLst>
          </p:cNvPr>
          <p:cNvSpPr txBox="1"/>
          <p:nvPr/>
        </p:nvSpPr>
        <p:spPr>
          <a:xfrm>
            <a:off x="6223883" y="4439504"/>
            <a:ext cx="26100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Diffusion en milieu solide</a:t>
            </a:r>
          </a:p>
          <a:p>
            <a:pPr algn="ctr"/>
            <a:r>
              <a:rPr lang="fr-FR" sz="1600" dirty="0"/>
              <a:t>(diamètres d’inhibition)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D5083-624D-BF0E-6AAC-D31FAE7122A4}"/>
              </a:ext>
            </a:extLst>
          </p:cNvPr>
          <p:cNvSpPr/>
          <p:nvPr/>
        </p:nvSpPr>
        <p:spPr>
          <a:xfrm>
            <a:off x="6595020" y="1820180"/>
            <a:ext cx="1867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http://www.microbes-edu.org</a:t>
            </a:r>
          </a:p>
        </p:txBody>
      </p:sp>
    </p:spTree>
    <p:extLst>
      <p:ext uri="{BB962C8B-B14F-4D97-AF65-F5344CB8AC3E}">
        <p14:creationId xmlns:p14="http://schemas.microsoft.com/office/powerpoint/2010/main" val="38309622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19684"/>
            <a:ext cx="8140700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Techniques utilisées pour l’antibiogramme :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800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0AD906-5473-41DE-8305-F8AAB892F7AB}"/>
              </a:ext>
            </a:extLst>
          </p:cNvPr>
          <p:cNvSpPr txBox="1"/>
          <p:nvPr/>
        </p:nvSpPr>
        <p:spPr>
          <a:xfrm>
            <a:off x="147956" y="3121223"/>
            <a:ext cx="28135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Dilution en milieu liquide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(CMI)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735E52B-F6AF-48B8-965E-CA85EE25C05A}"/>
              </a:ext>
            </a:extLst>
          </p:cNvPr>
          <p:cNvGrpSpPr/>
          <p:nvPr/>
        </p:nvGrpSpPr>
        <p:grpSpPr>
          <a:xfrm>
            <a:off x="3276797" y="1820180"/>
            <a:ext cx="2498271" cy="3268160"/>
            <a:chOff x="3276797" y="1820180"/>
            <a:chExt cx="2498271" cy="3268160"/>
          </a:xfrm>
        </p:grpSpPr>
        <p:pic>
          <p:nvPicPr>
            <p:cNvPr id="21" name="Picture 4" descr="http://www.biomerieux.fr/sites/subsidiary_fr/files/styles/original/public/etest-k-pneumoniae.png">
              <a:extLst>
                <a:ext uri="{FF2B5EF4-FFF2-40B4-BE49-F238E27FC236}">
                  <a16:creationId xmlns:a16="http://schemas.microsoft.com/office/drawing/2014/main" id="{22867AE6-D615-4514-8328-1BB1A8226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797" y="1984509"/>
              <a:ext cx="2498271" cy="2492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B2A283E-85E3-4BF8-A446-860026531740}"/>
                </a:ext>
              </a:extLst>
            </p:cNvPr>
            <p:cNvSpPr txBox="1"/>
            <p:nvPr/>
          </p:nvSpPr>
          <p:spPr>
            <a:xfrm>
              <a:off x="4161377" y="4472787"/>
              <a:ext cx="7291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E-test</a:t>
              </a:r>
            </a:p>
            <a:p>
              <a:pPr algn="ctr"/>
              <a:r>
                <a:rPr lang="fr-FR" sz="1600" dirty="0"/>
                <a:t>(CMI)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A76539-30E0-4B6A-AFDA-F4E7537162FC}"/>
                </a:ext>
              </a:extLst>
            </p:cNvPr>
            <p:cNvSpPr/>
            <p:nvPr/>
          </p:nvSpPr>
          <p:spPr>
            <a:xfrm>
              <a:off x="3694903" y="1820180"/>
              <a:ext cx="166205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/>
                <a:t>http://www.biomerieux.fr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08EACD3-7F20-40F1-BB11-EB1C9344EEB9}"/>
              </a:ext>
            </a:extLst>
          </p:cNvPr>
          <p:cNvSpPr/>
          <p:nvPr/>
        </p:nvSpPr>
        <p:spPr>
          <a:xfrm>
            <a:off x="147956" y="5637007"/>
            <a:ext cx="8856195" cy="11397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UMIC | biocentric">
            <a:extLst>
              <a:ext uri="{FF2B5EF4-FFF2-40B4-BE49-F238E27FC236}">
                <a16:creationId xmlns:a16="http://schemas.microsoft.com/office/drawing/2014/main" id="{F5ABA040-BBC9-56A1-D901-52CDEA82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" y="2189995"/>
            <a:ext cx="3075400" cy="83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icrobes-edu.org/mecanisme/pheno1/sm.jpg">
            <a:extLst>
              <a:ext uri="{FF2B5EF4-FFF2-40B4-BE49-F238E27FC236}">
                <a16:creationId xmlns:a16="http://schemas.microsoft.com/office/drawing/2014/main" id="{E0460EFD-618A-7D68-21CA-36DFBC06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9" y="2019603"/>
            <a:ext cx="2498271" cy="2488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EE03BB-92A2-9BD0-06C8-8841B0B6398F}"/>
              </a:ext>
            </a:extLst>
          </p:cNvPr>
          <p:cNvSpPr txBox="1"/>
          <p:nvPr/>
        </p:nvSpPr>
        <p:spPr>
          <a:xfrm>
            <a:off x="6223883" y="4439504"/>
            <a:ext cx="26100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Diffusion en milieu solide</a:t>
            </a:r>
          </a:p>
          <a:p>
            <a:pPr algn="ctr"/>
            <a:r>
              <a:rPr lang="fr-FR" sz="1600" dirty="0"/>
              <a:t>(diamètres d’inhibition)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D5083-624D-BF0E-6AAC-D31FAE7122A4}"/>
              </a:ext>
            </a:extLst>
          </p:cNvPr>
          <p:cNvSpPr/>
          <p:nvPr/>
        </p:nvSpPr>
        <p:spPr>
          <a:xfrm>
            <a:off x="6595020" y="1820180"/>
            <a:ext cx="1867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/>
              <a:t>http://www.microbes-edu.org</a:t>
            </a:r>
          </a:p>
        </p:txBody>
      </p:sp>
      <p:pic>
        <p:nvPicPr>
          <p:cNvPr id="8" name="Picture 8" descr="http://www.biomerieuxconnection.com/cmss_files/attachmentlibrary/Vitek_2_Cards.jpg">
            <a:extLst>
              <a:ext uri="{FF2B5EF4-FFF2-40B4-BE49-F238E27FC236}">
                <a16:creationId xmlns:a16="http://schemas.microsoft.com/office/drawing/2014/main" id="{5647BC68-BE5E-17B2-70D5-06AE2027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" y="4442908"/>
            <a:ext cx="3016761" cy="2262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D162EE7-7E55-BFA2-26BA-075A45241DA1}"/>
              </a:ext>
            </a:extLst>
          </p:cNvPr>
          <p:cNvSpPr txBox="1"/>
          <p:nvPr/>
        </p:nvSpPr>
        <p:spPr>
          <a:xfrm>
            <a:off x="2991858" y="5884249"/>
            <a:ext cx="23390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Automatisation</a:t>
            </a:r>
          </a:p>
          <a:p>
            <a:pPr algn="ctr"/>
            <a:r>
              <a:rPr lang="fr-FR" b="1" dirty="0"/>
              <a:t>(milieu liquide)</a:t>
            </a:r>
          </a:p>
          <a:p>
            <a:pPr algn="ctr"/>
            <a:r>
              <a:rPr lang="fr-FR" sz="1600" dirty="0"/>
              <a:t>(Concentrations critiques)</a:t>
            </a:r>
          </a:p>
        </p:txBody>
      </p:sp>
    </p:spTree>
    <p:extLst>
      <p:ext uri="{BB962C8B-B14F-4D97-AF65-F5344CB8AC3E}">
        <p14:creationId xmlns:p14="http://schemas.microsoft.com/office/powerpoint/2010/main" val="4069341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1471836"/>
            <a:ext cx="8460788" cy="439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b="1" u="sng" dirty="0">
                <a:ea typeface="ＭＳ Ｐゴシック" charset="-128"/>
                <a:cs typeface="ＭＳ Ｐゴシック" charset="-128"/>
              </a:rPr>
              <a:t>Pour que l’ATB soit efficace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atteindre le foyer infectieux (absorption / diffusion)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atteindre la cible bactérienne (pénétration / reconnaissance)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actif sur la bactérie (inhibition de croissance / destruction)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administré à bonne dose et/ou pendant assez longtemps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ne pas être toxique pour l’hôte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spécificité de cible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Métabolisation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élimination</a:t>
            </a:r>
          </a:p>
          <a:p>
            <a:pPr marL="742950" lvl="2" indent="-342900">
              <a:buClr>
                <a:srgbClr val="078F9D"/>
              </a:buClr>
            </a:pPr>
            <a:endParaRPr lang="fr-FR" dirty="0">
              <a:ea typeface="ＭＳ Ｐゴシック" charset="-128"/>
              <a:cs typeface="ＭＳ Ｐゴシック" charset="-128"/>
            </a:endParaRPr>
          </a:p>
          <a:p>
            <a:pPr marL="400050" lvl="2" indent="0">
              <a:buClr>
                <a:srgbClr val="078F9D"/>
              </a:buClr>
              <a:buNone/>
            </a:pPr>
            <a:endParaRPr lang="fr-FR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7F6EF1-1C98-449C-A552-881A991CA965}"/>
              </a:ext>
            </a:extLst>
          </p:cNvPr>
          <p:cNvSpPr/>
          <p:nvPr/>
        </p:nvSpPr>
        <p:spPr>
          <a:xfrm>
            <a:off x="1129553" y="2003462"/>
            <a:ext cx="7659445" cy="457200"/>
          </a:xfrm>
          <a:prstGeom prst="rect">
            <a:avLst/>
          </a:prstGeom>
          <a:solidFill>
            <a:srgbClr val="9BBB5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3D949-98B2-496F-B779-EEB3116BB66D}"/>
              </a:ext>
            </a:extLst>
          </p:cNvPr>
          <p:cNvSpPr/>
          <p:nvPr/>
        </p:nvSpPr>
        <p:spPr>
          <a:xfrm>
            <a:off x="1129553" y="3277456"/>
            <a:ext cx="7659445" cy="2003461"/>
          </a:xfrm>
          <a:prstGeom prst="rect">
            <a:avLst/>
          </a:prstGeom>
          <a:solidFill>
            <a:srgbClr val="9BBB5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033C5C85-779E-4D7D-B06A-27D80D81352A}"/>
              </a:ext>
            </a:extLst>
          </p:cNvPr>
          <p:cNvSpPr/>
          <p:nvPr/>
        </p:nvSpPr>
        <p:spPr>
          <a:xfrm>
            <a:off x="251520" y="2011680"/>
            <a:ext cx="763793" cy="8821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74C85D1-FB67-4BD0-B8FB-0DF18BA63894}"/>
              </a:ext>
            </a:extLst>
          </p:cNvPr>
          <p:cNvSpPr/>
          <p:nvPr/>
        </p:nvSpPr>
        <p:spPr>
          <a:xfrm>
            <a:off x="251520" y="3838122"/>
            <a:ext cx="763793" cy="8821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ABE22-B5CE-4F83-AC1B-167645D98AD9}"/>
              </a:ext>
            </a:extLst>
          </p:cNvPr>
          <p:cNvSpPr/>
          <p:nvPr/>
        </p:nvSpPr>
        <p:spPr>
          <a:xfrm>
            <a:off x="2510341" y="5581438"/>
            <a:ext cx="4897867" cy="1019287"/>
          </a:xfrm>
          <a:prstGeom prst="rect">
            <a:avLst/>
          </a:prstGeom>
          <a:solidFill>
            <a:srgbClr val="9BBB5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accent3">
                    <a:lumMod val="50000"/>
                  </a:schemeClr>
                </a:solidFill>
              </a:rPr>
              <a:t>«  PK / PD »</a:t>
            </a:r>
          </a:p>
        </p:txBody>
      </p:sp>
    </p:spTree>
    <p:extLst>
      <p:ext uri="{BB962C8B-B14F-4D97-AF65-F5344CB8AC3E}">
        <p14:creationId xmlns:p14="http://schemas.microsoft.com/office/powerpoint/2010/main" val="29519449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PHARMACOCINETIQUES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Etapes du cycle de l’ATB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u="sng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D4404A-51C8-4EC2-A614-2756069021E0}"/>
              </a:ext>
            </a:extLst>
          </p:cNvPr>
          <p:cNvSpPr txBox="1"/>
          <p:nvPr/>
        </p:nvSpPr>
        <p:spPr>
          <a:xfrm>
            <a:off x="1066874" y="2007773"/>
            <a:ext cx="6566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          A          D          M          E         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3FC551B-50F7-4BFE-AF89-4EF86BBA1960}"/>
              </a:ext>
            </a:extLst>
          </p:cNvPr>
          <p:cNvCxnSpPr/>
          <p:nvPr/>
        </p:nvCxnSpPr>
        <p:spPr>
          <a:xfrm>
            <a:off x="2970903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4CD6D08-6760-4A09-A35F-7E371B96DE17}"/>
              </a:ext>
            </a:extLst>
          </p:cNvPr>
          <p:cNvCxnSpPr/>
          <p:nvPr/>
        </p:nvCxnSpPr>
        <p:spPr>
          <a:xfrm>
            <a:off x="4243166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F97DD1-7E5B-490C-8C74-15B503261EC3}"/>
              </a:ext>
            </a:extLst>
          </p:cNvPr>
          <p:cNvCxnSpPr/>
          <p:nvPr/>
        </p:nvCxnSpPr>
        <p:spPr>
          <a:xfrm>
            <a:off x="5660315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333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PHARMACOCINETIQUES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Etapes du cycle de l’ATB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u="sng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D4404A-51C8-4EC2-A614-2756069021E0}"/>
              </a:ext>
            </a:extLst>
          </p:cNvPr>
          <p:cNvSpPr txBox="1"/>
          <p:nvPr/>
        </p:nvSpPr>
        <p:spPr>
          <a:xfrm>
            <a:off x="1066874" y="2007773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            A          D          M          E   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E2A380-3FF9-435D-A07B-EF2EEB66B448}"/>
              </a:ext>
            </a:extLst>
          </p:cNvPr>
          <p:cNvSpPr txBox="1"/>
          <p:nvPr/>
        </p:nvSpPr>
        <p:spPr>
          <a:xfrm>
            <a:off x="2253279" y="2443414"/>
            <a:ext cx="513410" cy="304884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bsorption</a:t>
            </a:r>
            <a:endParaRPr lang="fr-FR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3FC551B-50F7-4BFE-AF89-4EF86BBA1960}"/>
              </a:ext>
            </a:extLst>
          </p:cNvPr>
          <p:cNvCxnSpPr/>
          <p:nvPr/>
        </p:nvCxnSpPr>
        <p:spPr>
          <a:xfrm>
            <a:off x="2970903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4CD6D08-6760-4A09-A35F-7E371B96DE17}"/>
              </a:ext>
            </a:extLst>
          </p:cNvPr>
          <p:cNvCxnSpPr/>
          <p:nvPr/>
        </p:nvCxnSpPr>
        <p:spPr>
          <a:xfrm>
            <a:off x="4243166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F97DD1-7E5B-490C-8C74-15B503261EC3}"/>
              </a:ext>
            </a:extLst>
          </p:cNvPr>
          <p:cNvCxnSpPr/>
          <p:nvPr/>
        </p:nvCxnSpPr>
        <p:spPr>
          <a:xfrm>
            <a:off x="5660315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307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PHARMACOCINETIQUES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Etapes du cycle de l’ATB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u="sng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D4404A-51C8-4EC2-A614-2756069021E0}"/>
              </a:ext>
            </a:extLst>
          </p:cNvPr>
          <p:cNvSpPr txBox="1"/>
          <p:nvPr/>
        </p:nvSpPr>
        <p:spPr>
          <a:xfrm>
            <a:off x="1066874" y="2007773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            A          D          M          E   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E2A380-3FF9-435D-A07B-EF2EEB66B448}"/>
              </a:ext>
            </a:extLst>
          </p:cNvPr>
          <p:cNvSpPr txBox="1"/>
          <p:nvPr/>
        </p:nvSpPr>
        <p:spPr>
          <a:xfrm>
            <a:off x="2253279" y="2443414"/>
            <a:ext cx="513410" cy="304884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bsorption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CBB0F4-C74B-44FD-9E4B-2C710784F0DE}"/>
              </a:ext>
            </a:extLst>
          </p:cNvPr>
          <p:cNvSpPr txBox="1"/>
          <p:nvPr/>
        </p:nvSpPr>
        <p:spPr>
          <a:xfrm>
            <a:off x="3537838" y="2429415"/>
            <a:ext cx="513410" cy="337720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istibution</a:t>
            </a:r>
            <a:endParaRPr lang="fr-FR" sz="2000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3FC551B-50F7-4BFE-AF89-4EF86BBA1960}"/>
              </a:ext>
            </a:extLst>
          </p:cNvPr>
          <p:cNvCxnSpPr/>
          <p:nvPr/>
        </p:nvCxnSpPr>
        <p:spPr>
          <a:xfrm>
            <a:off x="2970903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4CD6D08-6760-4A09-A35F-7E371B96DE17}"/>
              </a:ext>
            </a:extLst>
          </p:cNvPr>
          <p:cNvCxnSpPr/>
          <p:nvPr/>
        </p:nvCxnSpPr>
        <p:spPr>
          <a:xfrm>
            <a:off x="4243166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F97DD1-7E5B-490C-8C74-15B503261EC3}"/>
              </a:ext>
            </a:extLst>
          </p:cNvPr>
          <p:cNvCxnSpPr/>
          <p:nvPr/>
        </p:nvCxnSpPr>
        <p:spPr>
          <a:xfrm>
            <a:off x="5660315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07" y="0"/>
            <a:ext cx="795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97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PHARMACOCINETIQUES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Etapes du cycle de l’ATB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u="sng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D4404A-51C8-4EC2-A614-2756069021E0}"/>
              </a:ext>
            </a:extLst>
          </p:cNvPr>
          <p:cNvSpPr txBox="1"/>
          <p:nvPr/>
        </p:nvSpPr>
        <p:spPr>
          <a:xfrm>
            <a:off x="1066874" y="2007773"/>
            <a:ext cx="7010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            A          D          M          E   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E2A380-3FF9-435D-A07B-EF2EEB66B448}"/>
              </a:ext>
            </a:extLst>
          </p:cNvPr>
          <p:cNvSpPr txBox="1"/>
          <p:nvPr/>
        </p:nvSpPr>
        <p:spPr>
          <a:xfrm>
            <a:off x="2253279" y="2443414"/>
            <a:ext cx="513410" cy="304884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bsorption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CBB0F4-C74B-44FD-9E4B-2C710784F0DE}"/>
              </a:ext>
            </a:extLst>
          </p:cNvPr>
          <p:cNvSpPr txBox="1"/>
          <p:nvPr/>
        </p:nvSpPr>
        <p:spPr>
          <a:xfrm>
            <a:off x="3537838" y="2429415"/>
            <a:ext cx="513410" cy="337720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istibution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15E915-4954-4566-8DC6-189FA31974E2}"/>
              </a:ext>
            </a:extLst>
          </p:cNvPr>
          <p:cNvSpPr txBox="1"/>
          <p:nvPr/>
        </p:nvSpPr>
        <p:spPr>
          <a:xfrm>
            <a:off x="4911733" y="2443414"/>
            <a:ext cx="513410" cy="435984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étabolisation</a:t>
            </a:r>
            <a:endParaRPr lang="fr-FR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3FC551B-50F7-4BFE-AF89-4EF86BBA1960}"/>
              </a:ext>
            </a:extLst>
          </p:cNvPr>
          <p:cNvCxnSpPr/>
          <p:nvPr/>
        </p:nvCxnSpPr>
        <p:spPr>
          <a:xfrm>
            <a:off x="2970903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4CD6D08-6760-4A09-A35F-7E371B96DE17}"/>
              </a:ext>
            </a:extLst>
          </p:cNvPr>
          <p:cNvCxnSpPr/>
          <p:nvPr/>
        </p:nvCxnSpPr>
        <p:spPr>
          <a:xfrm>
            <a:off x="4243166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F97DD1-7E5B-490C-8C74-15B503261EC3}"/>
              </a:ext>
            </a:extLst>
          </p:cNvPr>
          <p:cNvCxnSpPr/>
          <p:nvPr/>
        </p:nvCxnSpPr>
        <p:spPr>
          <a:xfrm>
            <a:off x="5660315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786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PHARMACOCINETIQUES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Etapes du cycle de l’ATB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u="sng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D4404A-51C8-4EC2-A614-2756069021E0}"/>
              </a:ext>
            </a:extLst>
          </p:cNvPr>
          <p:cNvSpPr txBox="1"/>
          <p:nvPr/>
        </p:nvSpPr>
        <p:spPr>
          <a:xfrm>
            <a:off x="1066874" y="2007773"/>
            <a:ext cx="667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            A          D          M          E  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E2A380-3FF9-435D-A07B-EF2EEB66B448}"/>
              </a:ext>
            </a:extLst>
          </p:cNvPr>
          <p:cNvSpPr txBox="1"/>
          <p:nvPr/>
        </p:nvSpPr>
        <p:spPr>
          <a:xfrm>
            <a:off x="2253279" y="2443414"/>
            <a:ext cx="513410" cy="304884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bsorption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CBB0F4-C74B-44FD-9E4B-2C710784F0DE}"/>
              </a:ext>
            </a:extLst>
          </p:cNvPr>
          <p:cNvSpPr txBox="1"/>
          <p:nvPr/>
        </p:nvSpPr>
        <p:spPr>
          <a:xfrm>
            <a:off x="3537838" y="2429415"/>
            <a:ext cx="513410" cy="337720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istibution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15E915-4954-4566-8DC6-189FA31974E2}"/>
              </a:ext>
            </a:extLst>
          </p:cNvPr>
          <p:cNvSpPr txBox="1"/>
          <p:nvPr/>
        </p:nvSpPr>
        <p:spPr>
          <a:xfrm>
            <a:off x="4911733" y="2443414"/>
            <a:ext cx="513410" cy="435984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étabolisation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1CB131-90E1-42CB-AD37-4D2DAD36389F}"/>
              </a:ext>
            </a:extLst>
          </p:cNvPr>
          <p:cNvSpPr txBox="1"/>
          <p:nvPr/>
        </p:nvSpPr>
        <p:spPr>
          <a:xfrm>
            <a:off x="6265507" y="2443414"/>
            <a:ext cx="513410" cy="337765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r-FR" dirty="0" err="1"/>
              <a:t>limination</a:t>
            </a:r>
            <a:endParaRPr lang="fr-FR" sz="2000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3FC551B-50F7-4BFE-AF89-4EF86BBA1960}"/>
              </a:ext>
            </a:extLst>
          </p:cNvPr>
          <p:cNvCxnSpPr/>
          <p:nvPr/>
        </p:nvCxnSpPr>
        <p:spPr>
          <a:xfrm>
            <a:off x="2970903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4CD6D08-6760-4A09-A35F-7E371B96DE17}"/>
              </a:ext>
            </a:extLst>
          </p:cNvPr>
          <p:cNvCxnSpPr/>
          <p:nvPr/>
        </p:nvCxnSpPr>
        <p:spPr>
          <a:xfrm>
            <a:off x="4243166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F97DD1-7E5B-490C-8C74-15B503261EC3}"/>
              </a:ext>
            </a:extLst>
          </p:cNvPr>
          <p:cNvCxnSpPr/>
          <p:nvPr/>
        </p:nvCxnSpPr>
        <p:spPr>
          <a:xfrm>
            <a:off x="5660315" y="2330938"/>
            <a:ext cx="430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473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« Concentration-dépendant » VS « Temps-dépendant »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400" u="sng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ATB </a:t>
            </a:r>
            <a:r>
              <a:rPr lang="fr-FR" b="1" dirty="0"/>
              <a:t>concentration-dépendant</a:t>
            </a:r>
            <a:endParaRPr lang="fr-FR" b="1" dirty="0">
              <a:ea typeface="ＭＳ Ｐゴシック" charset="-128"/>
              <a:cs typeface="ＭＳ Ｐゴシック" charset="-128"/>
            </a:endParaRP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dont l’efficacité dépend surtout de sa concentration au contact de la bactérie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argument pour une administration en 1x/jour</a:t>
            </a:r>
          </a:p>
          <a:p>
            <a:pPr marL="857250" lvl="3" indent="0">
              <a:buClr>
                <a:srgbClr val="078F9D"/>
              </a:buClr>
              <a:buNone/>
            </a:pPr>
            <a:r>
              <a:rPr lang="fr-FR" dirty="0">
                <a:ea typeface="ＭＳ Ｐゴシック" charset="-128"/>
                <a:cs typeface="ＭＳ Ｐゴシック" charset="-128"/>
              </a:rPr>
              <a:t>      (Ex : aminosides)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600" dirty="0">
              <a:ea typeface="ＭＳ Ｐゴシック" charset="-128"/>
              <a:cs typeface="ＭＳ Ｐゴシック" charset="-128"/>
            </a:endParaRP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</a:t>
            </a:r>
            <a:r>
              <a:rPr lang="fr-FR" b="1" dirty="0">
                <a:ea typeface="ＭＳ Ｐゴシック" charset="-128"/>
                <a:cs typeface="ＭＳ Ｐゴシック" charset="-128"/>
              </a:rPr>
              <a:t>temps-dépendant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dont l’efficacité dépend surtout du temps de contact avec la bactérie (à bonne concentration évidemment)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argument pour des administrations répétées ou en continu</a:t>
            </a:r>
          </a:p>
          <a:p>
            <a:pPr marL="857250" lvl="3" indent="0">
              <a:buClr>
                <a:srgbClr val="078F9D"/>
              </a:buClr>
              <a:buNone/>
            </a:pPr>
            <a:r>
              <a:rPr lang="fr-FR" dirty="0">
                <a:ea typeface="ＭＳ Ｐゴシック" charset="-128"/>
                <a:cs typeface="ＭＳ Ｐゴシック" charset="-128"/>
              </a:rPr>
              <a:t>      (Ex : </a:t>
            </a:r>
            <a:r>
              <a:rPr lang="fr-FR" dirty="0" err="1">
                <a:ea typeface="ＭＳ Ｐゴシック" charset="-128"/>
                <a:cs typeface="ＭＳ Ｐゴシック" charset="-128"/>
              </a:rPr>
              <a:t>bêta-lactamines</a:t>
            </a:r>
            <a:r>
              <a:rPr lang="fr-FR" dirty="0">
                <a:ea typeface="ＭＳ Ｐゴシック" charset="-128"/>
                <a:cs typeface="ＭＳ Ｐゴシック" charset="-128"/>
              </a:rPr>
              <a:t>, fluoroquinolones)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4930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« Concentration-dépendant » VS « Temps-dépendant »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400" u="sng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ATB </a:t>
            </a:r>
            <a:r>
              <a:rPr lang="fr-FR" b="1" dirty="0"/>
              <a:t>concentration-dépendant</a:t>
            </a:r>
            <a:endParaRPr lang="fr-FR" b="1" dirty="0">
              <a:ea typeface="ＭＳ Ｐゴシック" charset="-128"/>
              <a:cs typeface="ＭＳ Ｐゴシック" charset="-128"/>
            </a:endParaRP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dont l’efficacité dépend surtout de sa concentration au contact de la bactérie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argument pour une administration en 1x/jour</a:t>
            </a:r>
          </a:p>
          <a:p>
            <a:pPr marL="857250" lvl="3" indent="0">
              <a:buClr>
                <a:srgbClr val="078F9D"/>
              </a:buClr>
              <a:buNone/>
            </a:pPr>
            <a:r>
              <a:rPr lang="fr-FR" dirty="0">
                <a:ea typeface="ＭＳ Ｐゴシック" charset="-128"/>
                <a:cs typeface="ＭＳ Ｐゴシック" charset="-128"/>
              </a:rPr>
              <a:t>      (Ex : aminosides)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600" dirty="0">
              <a:ea typeface="ＭＳ Ｐゴシック" charset="-128"/>
              <a:cs typeface="ＭＳ Ｐゴシック" charset="-128"/>
            </a:endParaRP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</a:t>
            </a:r>
            <a:r>
              <a:rPr lang="fr-FR" b="1" dirty="0">
                <a:ea typeface="ＭＳ Ｐゴシック" charset="-128"/>
                <a:cs typeface="ＭＳ Ｐゴシック" charset="-128"/>
              </a:rPr>
              <a:t>temps-dépendant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dont l’efficacité dépend surtout du temps de contact avec la bactérie (à bonne concentration évidemment)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argument pour des administrations répétées ou en continu</a:t>
            </a:r>
          </a:p>
          <a:p>
            <a:pPr marL="857250" lvl="3" indent="0">
              <a:buClr>
                <a:srgbClr val="078F9D"/>
              </a:buClr>
              <a:buNone/>
            </a:pPr>
            <a:r>
              <a:rPr lang="fr-FR" dirty="0">
                <a:ea typeface="ＭＳ Ｐゴシック" charset="-128"/>
                <a:cs typeface="ＭＳ Ｐゴシック" charset="-128"/>
              </a:rPr>
              <a:t>      (Ex : </a:t>
            </a:r>
            <a:r>
              <a:rPr lang="fr-FR" dirty="0" err="1">
                <a:ea typeface="ＭＳ Ｐゴシック" charset="-128"/>
                <a:cs typeface="ＭＳ Ｐゴシック" charset="-128"/>
              </a:rPr>
              <a:t>bêta-lactamines</a:t>
            </a:r>
            <a:r>
              <a:rPr lang="fr-FR" dirty="0">
                <a:ea typeface="ＭＳ Ｐゴシック" charset="-128"/>
                <a:cs typeface="ＭＳ Ｐゴシック" charset="-128"/>
              </a:rPr>
              <a:t>, fluoroquinolones)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2CBFB-3E88-4AAB-894B-73C5B4322C1E}"/>
              </a:ext>
            </a:extLst>
          </p:cNvPr>
          <p:cNvSpPr/>
          <p:nvPr/>
        </p:nvSpPr>
        <p:spPr>
          <a:xfrm>
            <a:off x="1129553" y="3108959"/>
            <a:ext cx="7659445" cy="753035"/>
          </a:xfrm>
          <a:prstGeom prst="rect">
            <a:avLst/>
          </a:prstGeom>
          <a:solidFill>
            <a:srgbClr val="9BBB5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7E74463-5D28-437D-BA43-BD39CDA167DA}"/>
              </a:ext>
            </a:extLst>
          </p:cNvPr>
          <p:cNvSpPr/>
          <p:nvPr/>
        </p:nvSpPr>
        <p:spPr>
          <a:xfrm>
            <a:off x="251520" y="3043498"/>
            <a:ext cx="763793" cy="8821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9422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489943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518000-F8DB-48E3-969C-C5776FAC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50" y="2187103"/>
            <a:ext cx="5791200" cy="4000500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784AFF4-0B87-4F26-B5B0-482AA573C6FB}"/>
              </a:ext>
            </a:extLst>
          </p:cNvPr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ATB concentration-dépendant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ED327B-FF1A-447E-AA21-D97EAFF181B3}"/>
              </a:ext>
            </a:extLst>
          </p:cNvPr>
          <p:cNvSpPr txBox="1"/>
          <p:nvPr/>
        </p:nvSpPr>
        <p:spPr>
          <a:xfrm>
            <a:off x="934948" y="1705072"/>
            <a:ext cx="792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simple (administration IV, distribution uniforme) </a:t>
            </a:r>
          </a:p>
        </p:txBody>
      </p:sp>
      <p:sp>
        <p:nvSpPr>
          <p:cNvPr id="4" name="Flèche : haut 3">
            <a:extLst>
              <a:ext uri="{FF2B5EF4-FFF2-40B4-BE49-F238E27FC236}">
                <a16:creationId xmlns:a16="http://schemas.microsoft.com/office/drawing/2014/main" id="{4EF94753-4C59-4A69-AD04-89044C8E5048}"/>
              </a:ext>
            </a:extLst>
          </p:cNvPr>
          <p:cNvSpPr/>
          <p:nvPr/>
        </p:nvSpPr>
        <p:spPr>
          <a:xfrm>
            <a:off x="2065107" y="5856271"/>
            <a:ext cx="267128" cy="269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C4C8CD-3ACC-47BC-AB75-23CCD486C1E4}"/>
              </a:ext>
            </a:extLst>
          </p:cNvPr>
          <p:cNvSpPr txBox="1"/>
          <p:nvPr/>
        </p:nvSpPr>
        <p:spPr>
          <a:xfrm>
            <a:off x="2034282" y="60950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39940835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489943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518000-F8DB-48E3-969C-C5776FAC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50" y="2187103"/>
            <a:ext cx="5791200" cy="4000500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784AFF4-0B87-4F26-B5B0-482AA573C6FB}"/>
              </a:ext>
            </a:extLst>
          </p:cNvPr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ATB concentration-dépendant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ED327B-FF1A-447E-AA21-D97EAFF181B3}"/>
              </a:ext>
            </a:extLst>
          </p:cNvPr>
          <p:cNvSpPr txBox="1"/>
          <p:nvPr/>
        </p:nvSpPr>
        <p:spPr>
          <a:xfrm>
            <a:off x="934948" y="1705072"/>
            <a:ext cx="792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simple (administration IV, distribution uniforme) </a:t>
            </a:r>
          </a:p>
        </p:txBody>
      </p:sp>
      <p:sp>
        <p:nvSpPr>
          <p:cNvPr id="4" name="Flèche : haut 3">
            <a:extLst>
              <a:ext uri="{FF2B5EF4-FFF2-40B4-BE49-F238E27FC236}">
                <a16:creationId xmlns:a16="http://schemas.microsoft.com/office/drawing/2014/main" id="{4EF94753-4C59-4A69-AD04-89044C8E5048}"/>
              </a:ext>
            </a:extLst>
          </p:cNvPr>
          <p:cNvSpPr/>
          <p:nvPr/>
        </p:nvSpPr>
        <p:spPr>
          <a:xfrm>
            <a:off x="2065107" y="5856271"/>
            <a:ext cx="267128" cy="269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C4C8CD-3ACC-47BC-AB75-23CCD486C1E4}"/>
              </a:ext>
            </a:extLst>
          </p:cNvPr>
          <p:cNvSpPr txBox="1"/>
          <p:nvPr/>
        </p:nvSpPr>
        <p:spPr>
          <a:xfrm>
            <a:off x="2034282" y="60950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injection</a:t>
            </a:r>
          </a:p>
        </p:txBody>
      </p:sp>
      <p:grpSp>
        <p:nvGrpSpPr>
          <p:cNvPr id="10" name="Grouper 15">
            <a:extLst>
              <a:ext uri="{FF2B5EF4-FFF2-40B4-BE49-F238E27FC236}">
                <a16:creationId xmlns:a16="http://schemas.microsoft.com/office/drawing/2014/main" id="{91101C93-39DB-4D17-A6B8-0EC39EFB5DC2}"/>
              </a:ext>
            </a:extLst>
          </p:cNvPr>
          <p:cNvGrpSpPr/>
          <p:nvPr/>
        </p:nvGrpSpPr>
        <p:grpSpPr>
          <a:xfrm>
            <a:off x="3096320" y="2260643"/>
            <a:ext cx="4817544" cy="549232"/>
            <a:chOff x="3096320" y="1798062"/>
            <a:chExt cx="4817544" cy="549232"/>
          </a:xfrm>
        </p:grpSpPr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22478C5-1090-401E-9E6F-77E11B62F5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6320" y="2023444"/>
              <a:ext cx="1308360" cy="3238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CF54974-A265-46AC-9CDB-1670CD430473}"/>
                </a:ext>
              </a:extLst>
            </p:cNvPr>
            <p:cNvSpPr txBox="1"/>
            <p:nvPr/>
          </p:nvSpPr>
          <p:spPr>
            <a:xfrm>
              <a:off x="4548364" y="1798062"/>
              <a:ext cx="336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Paramètre critique = </a:t>
              </a:r>
              <a:r>
                <a:rPr lang="fr-FR" b="1" dirty="0"/>
                <a:t>Cmax/CMI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94BAAD88-2437-4915-865A-B14D129870A2}"/>
              </a:ext>
            </a:extLst>
          </p:cNvPr>
          <p:cNvSpPr txBox="1"/>
          <p:nvPr/>
        </p:nvSpPr>
        <p:spPr>
          <a:xfrm>
            <a:off x="4879869" y="2629975"/>
            <a:ext cx="255139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EFFICACITE</a:t>
            </a:r>
            <a:endParaRPr lang="fr-FR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222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784AFF4-0B87-4F26-B5B0-482AA573C6FB}"/>
              </a:ext>
            </a:extLst>
          </p:cNvPr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sz="1200" u="sng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ATB concentration-dépendant</a:t>
            </a:r>
          </a:p>
          <a:p>
            <a:pPr marL="742950" lvl="2" indent="-342900">
              <a:buClr>
                <a:srgbClr val="078F9D"/>
              </a:buClr>
            </a:pPr>
            <a:endParaRPr lang="fr-FR" sz="800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Exemple des </a:t>
            </a:r>
            <a:r>
              <a:rPr lang="fr-FR" b="1" dirty="0"/>
              <a:t>aminosides</a:t>
            </a:r>
          </a:p>
          <a:p>
            <a:pPr marL="742950" lvl="2" indent="-342900">
              <a:buClr>
                <a:srgbClr val="078F9D"/>
              </a:buClr>
            </a:pPr>
            <a:endParaRPr lang="fr-FR" sz="1200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Optimisation pharmacologique :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/>
              <a:t>Forte dose = maximiser l’efficacité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/>
              <a:t>Limiter le nombre d’administrations = minimiser la toxicité</a:t>
            </a:r>
          </a:p>
        </p:txBody>
      </p:sp>
      <p:pic>
        <p:nvPicPr>
          <p:cNvPr id="5" name="Picture 2" descr="RÃ©sultat de recherche d'images pour &quot;danger&quot;">
            <a:extLst>
              <a:ext uri="{FF2B5EF4-FFF2-40B4-BE49-F238E27FC236}">
                <a16:creationId xmlns:a16="http://schemas.microsoft.com/office/drawing/2014/main" id="{124433F6-40B8-4A4E-BE7A-1A34A2CB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1" y="4417883"/>
            <a:ext cx="1149698" cy="101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66E85B-8D06-4FD2-9CCB-119811D601B7}"/>
              </a:ext>
            </a:extLst>
          </p:cNvPr>
          <p:cNvSpPr/>
          <p:nvPr/>
        </p:nvSpPr>
        <p:spPr>
          <a:xfrm>
            <a:off x="2208555" y="4347683"/>
            <a:ext cx="6314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Intérêt du </a:t>
            </a:r>
            <a:r>
              <a:rPr lang="fr-FR" sz="2000" b="1" dirty="0"/>
              <a:t>suivi pharmacologique </a:t>
            </a:r>
            <a:r>
              <a:rPr lang="fr-FR" sz="2000" dirty="0"/>
              <a:t>(dosages plasmatiques) :</a:t>
            </a:r>
          </a:p>
          <a:p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« Pic » </a:t>
            </a:r>
            <a:r>
              <a:rPr lang="fr-FR" sz="2000" dirty="0"/>
              <a:t>après 1</a:t>
            </a:r>
            <a:r>
              <a:rPr lang="fr-FR" sz="2000" baseline="30000" dirty="0"/>
              <a:t>ère</a:t>
            </a:r>
            <a:r>
              <a:rPr lang="fr-FR" sz="2000" dirty="0"/>
              <a:t> dose chez patients « sévères »</a:t>
            </a:r>
          </a:p>
          <a:p>
            <a:endParaRPr lang="fr-FR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« Taux résiduel » </a:t>
            </a:r>
            <a:r>
              <a:rPr lang="fr-FR" sz="2000" dirty="0"/>
              <a:t>si traitement &gt; 5j (toxicité)</a:t>
            </a:r>
          </a:p>
        </p:txBody>
      </p:sp>
    </p:spTree>
    <p:extLst>
      <p:ext uri="{BB962C8B-B14F-4D97-AF65-F5344CB8AC3E}">
        <p14:creationId xmlns:p14="http://schemas.microsoft.com/office/powerpoint/2010/main" val="27600407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« Concentration-dépendant » VS « Temps-dépendant »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400" u="sng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ATB </a:t>
            </a:r>
            <a:r>
              <a:rPr lang="fr-FR" b="1" dirty="0"/>
              <a:t>concentration-dépendant</a:t>
            </a:r>
            <a:endParaRPr lang="fr-FR" b="1" dirty="0">
              <a:ea typeface="ＭＳ Ｐゴシック" charset="-128"/>
              <a:cs typeface="ＭＳ Ｐゴシック" charset="-128"/>
            </a:endParaRP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dont l’efficacité dépend surtout de sa concentration au contact de la bactérie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argument pour une administration en 1x/jour</a:t>
            </a:r>
          </a:p>
          <a:p>
            <a:pPr marL="857250" lvl="3" indent="0">
              <a:buClr>
                <a:srgbClr val="078F9D"/>
              </a:buClr>
              <a:buNone/>
            </a:pPr>
            <a:r>
              <a:rPr lang="fr-FR" dirty="0">
                <a:ea typeface="ＭＳ Ｐゴシック" charset="-128"/>
                <a:cs typeface="ＭＳ Ｐゴシック" charset="-128"/>
              </a:rPr>
              <a:t>      (Ex : aminosides)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sz="1600" dirty="0">
              <a:ea typeface="ＭＳ Ｐゴシック" charset="-128"/>
              <a:cs typeface="ＭＳ Ｐゴシック" charset="-128"/>
            </a:endParaRP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</a:t>
            </a:r>
            <a:r>
              <a:rPr lang="fr-FR" b="1" dirty="0">
                <a:ea typeface="ＭＳ Ｐゴシック" charset="-128"/>
                <a:cs typeface="ＭＳ Ｐゴシック" charset="-128"/>
              </a:rPr>
              <a:t>temps-dépendant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ATB dont l’efficacité dépend surtout du temps de contact avec la bactérie (≥CMI)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</a:rPr>
              <a:t>argument pour des administrations répétées ou en continu</a:t>
            </a:r>
          </a:p>
          <a:p>
            <a:pPr marL="857250" lvl="3" indent="0">
              <a:buClr>
                <a:srgbClr val="078F9D"/>
              </a:buClr>
              <a:buNone/>
            </a:pPr>
            <a:r>
              <a:rPr lang="fr-FR" dirty="0">
                <a:ea typeface="ＭＳ Ｐゴシック" charset="-128"/>
                <a:cs typeface="ＭＳ Ｐゴシック" charset="-128"/>
              </a:rPr>
              <a:t>      (Ex : </a:t>
            </a:r>
            <a:r>
              <a:rPr lang="fr-FR" dirty="0" err="1">
                <a:ea typeface="ＭＳ Ｐゴシック" charset="-128"/>
                <a:cs typeface="ＭＳ Ｐゴシック" charset="-128"/>
              </a:rPr>
              <a:t>bêta-lactamines</a:t>
            </a:r>
            <a:r>
              <a:rPr lang="fr-FR" dirty="0">
                <a:ea typeface="ＭＳ Ｐゴシック" charset="-128"/>
                <a:cs typeface="ＭＳ Ｐゴシック" charset="-128"/>
              </a:rPr>
              <a:t>, fluoroquinolones)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2CBFB-3E88-4AAB-894B-73C5B4322C1E}"/>
              </a:ext>
            </a:extLst>
          </p:cNvPr>
          <p:cNvSpPr/>
          <p:nvPr/>
        </p:nvSpPr>
        <p:spPr>
          <a:xfrm>
            <a:off x="1189971" y="5250698"/>
            <a:ext cx="7204013" cy="753035"/>
          </a:xfrm>
          <a:prstGeom prst="rect">
            <a:avLst/>
          </a:prstGeom>
          <a:solidFill>
            <a:srgbClr val="9BBB5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7E74463-5D28-437D-BA43-BD39CDA167DA}"/>
              </a:ext>
            </a:extLst>
          </p:cNvPr>
          <p:cNvSpPr/>
          <p:nvPr/>
        </p:nvSpPr>
        <p:spPr>
          <a:xfrm>
            <a:off x="282551" y="5186151"/>
            <a:ext cx="763793" cy="8821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4103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60679" y="31416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929" y="2197592"/>
            <a:ext cx="5791200" cy="3995928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FA280E1-1DEF-44D6-9073-10159747CB6D}"/>
              </a:ext>
            </a:extLst>
          </p:cNvPr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ATB temps-dépendant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9E7CAD-8348-46AB-917A-7995910617A2}"/>
              </a:ext>
            </a:extLst>
          </p:cNvPr>
          <p:cNvSpPr txBox="1"/>
          <p:nvPr/>
        </p:nvSpPr>
        <p:spPr>
          <a:xfrm>
            <a:off x="934948" y="1705072"/>
            <a:ext cx="792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simple (administration IV, distribution uniforme) </a:t>
            </a: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ECD46912-7702-4CF7-85A8-8DB96796B013}"/>
              </a:ext>
            </a:extLst>
          </p:cNvPr>
          <p:cNvSpPr/>
          <p:nvPr/>
        </p:nvSpPr>
        <p:spPr>
          <a:xfrm>
            <a:off x="2065107" y="5856271"/>
            <a:ext cx="267128" cy="269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8F88A8-16F1-4478-9109-026788B60ABF}"/>
              </a:ext>
            </a:extLst>
          </p:cNvPr>
          <p:cNvSpPr txBox="1"/>
          <p:nvPr/>
        </p:nvSpPr>
        <p:spPr>
          <a:xfrm>
            <a:off x="2034282" y="60950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17541799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60679" y="31416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929" y="2197592"/>
            <a:ext cx="5791200" cy="3995928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FA280E1-1DEF-44D6-9073-10159747CB6D}"/>
              </a:ext>
            </a:extLst>
          </p:cNvPr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ATB temps-dépendant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9E7CAD-8348-46AB-917A-7995910617A2}"/>
              </a:ext>
            </a:extLst>
          </p:cNvPr>
          <p:cNvSpPr txBox="1"/>
          <p:nvPr/>
        </p:nvSpPr>
        <p:spPr>
          <a:xfrm>
            <a:off x="934948" y="1705072"/>
            <a:ext cx="792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simple (administration IV, distribution uniforme) </a:t>
            </a: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ECD46912-7702-4CF7-85A8-8DB96796B013}"/>
              </a:ext>
            </a:extLst>
          </p:cNvPr>
          <p:cNvSpPr/>
          <p:nvPr/>
        </p:nvSpPr>
        <p:spPr>
          <a:xfrm>
            <a:off x="2065107" y="5856271"/>
            <a:ext cx="267128" cy="269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8F88A8-16F1-4478-9109-026788B60ABF}"/>
              </a:ext>
            </a:extLst>
          </p:cNvPr>
          <p:cNvSpPr txBox="1"/>
          <p:nvPr/>
        </p:nvSpPr>
        <p:spPr>
          <a:xfrm>
            <a:off x="2034282" y="60950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injection</a:t>
            </a:r>
          </a:p>
        </p:txBody>
      </p:sp>
      <p:grpSp>
        <p:nvGrpSpPr>
          <p:cNvPr id="12" name="Grouper 16">
            <a:extLst>
              <a:ext uri="{FF2B5EF4-FFF2-40B4-BE49-F238E27FC236}">
                <a16:creationId xmlns:a16="http://schemas.microsoft.com/office/drawing/2014/main" id="{E0489629-0EE9-49C1-ADDF-B9D490E2D1E8}"/>
              </a:ext>
            </a:extLst>
          </p:cNvPr>
          <p:cNvGrpSpPr/>
          <p:nvPr/>
        </p:nvGrpSpPr>
        <p:grpSpPr>
          <a:xfrm>
            <a:off x="4088147" y="3233470"/>
            <a:ext cx="1655107" cy="1710864"/>
            <a:chOff x="4051300" y="2978883"/>
            <a:chExt cx="1349375" cy="1732817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06F94F20-6A96-4F5D-B53A-4CDB520B2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1300" y="2978883"/>
              <a:ext cx="1196975" cy="6152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3E6BC0DA-23D1-48F5-9574-4719EFF378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1300" y="3297202"/>
              <a:ext cx="1349375" cy="14144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0F328FB6-C0EF-41D9-8AC9-CA3CAC3584BC}"/>
              </a:ext>
            </a:extLst>
          </p:cNvPr>
          <p:cNvSpPr txBox="1"/>
          <p:nvPr/>
        </p:nvSpPr>
        <p:spPr>
          <a:xfrm>
            <a:off x="5908862" y="3018885"/>
            <a:ext cx="255139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3"/>
                </a:solidFill>
              </a:rPr>
              <a:t>EFFICACITE</a:t>
            </a:r>
            <a:endParaRPr lang="fr-FR" sz="2000" dirty="0">
              <a:solidFill>
                <a:schemeClr val="accent3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0851C0A-B7F4-43BD-83EA-45D5031B3799}"/>
              </a:ext>
            </a:extLst>
          </p:cNvPr>
          <p:cNvSpPr txBox="1"/>
          <p:nvPr/>
        </p:nvSpPr>
        <p:spPr>
          <a:xfrm>
            <a:off x="5501809" y="2389850"/>
            <a:ext cx="336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Paramètre critique = </a:t>
            </a:r>
          </a:p>
          <a:p>
            <a:pPr algn="ctr"/>
            <a:r>
              <a:rPr lang="fr-FR" b="1" dirty="0"/>
              <a:t>TEMPS avec [ATB] &gt; CMI</a:t>
            </a:r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3822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3F124-470F-90DA-2A61-EB0171CE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des ATB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572D1CF-8D8B-7BA8-49E7-19315E153FFE}"/>
              </a:ext>
            </a:extLst>
          </p:cNvPr>
          <p:cNvGrpSpPr/>
          <p:nvPr/>
        </p:nvGrpSpPr>
        <p:grpSpPr>
          <a:xfrm>
            <a:off x="696686" y="1153886"/>
            <a:ext cx="8371114" cy="4297227"/>
            <a:chOff x="2194560" y="1581150"/>
            <a:chExt cx="6435230" cy="3299665"/>
          </a:xfrm>
        </p:grpSpPr>
        <p:pic>
          <p:nvPicPr>
            <p:cNvPr id="3" name="Picture 4" descr="Antibiotics | Free Full-Text | Antibiotics in Food Chain: The Consequences  for Antibiotic Resistance">
              <a:extLst>
                <a:ext uri="{FF2B5EF4-FFF2-40B4-BE49-F238E27FC236}">
                  <a16:creationId xmlns:a16="http://schemas.microsoft.com/office/drawing/2014/main" id="{EF342DB5-FDBD-76D9-87F7-144AD8AD3F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4" b="16452"/>
            <a:stretch/>
          </p:blipFill>
          <p:spPr bwMode="auto">
            <a:xfrm>
              <a:off x="2194560" y="1581150"/>
              <a:ext cx="5869940" cy="3087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84CEC97-8AC2-C610-E4B7-4D29B1C87F12}"/>
                </a:ext>
              </a:extLst>
            </p:cNvPr>
            <p:cNvSpPr txBox="1"/>
            <p:nvPr/>
          </p:nvSpPr>
          <p:spPr>
            <a:xfrm>
              <a:off x="5438504" y="4573038"/>
              <a:ext cx="319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Kumar et al, </a:t>
              </a:r>
              <a:r>
                <a:rPr lang="fr-FR" sz="1400" dirty="0" err="1"/>
                <a:t>Antibiotics</a:t>
              </a:r>
              <a:r>
                <a:rPr lang="fr-FR" sz="1400" dirty="0"/>
                <a:t>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5503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PARAMETRES D’ACTIVITE DES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784AFF4-0B87-4F26-B5B0-482AA573C6FB}"/>
              </a:ext>
            </a:extLst>
          </p:cNvPr>
          <p:cNvSpPr txBox="1">
            <a:spLocks/>
          </p:cNvSpPr>
          <p:nvPr/>
        </p:nvSpPr>
        <p:spPr>
          <a:xfrm>
            <a:off x="395537" y="1230784"/>
            <a:ext cx="8469064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sz="1200" u="sng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ATB temps-dépendant</a:t>
            </a:r>
          </a:p>
          <a:p>
            <a:pPr marL="742950" lvl="2" indent="-342900">
              <a:buClr>
                <a:srgbClr val="078F9D"/>
              </a:buClr>
            </a:pPr>
            <a:endParaRPr lang="fr-FR" sz="800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Exemple des </a:t>
            </a:r>
            <a:r>
              <a:rPr lang="fr-FR" b="1" dirty="0"/>
              <a:t>glycopeptides</a:t>
            </a:r>
          </a:p>
          <a:p>
            <a:pPr marL="742950" lvl="2" indent="-342900">
              <a:buClr>
                <a:srgbClr val="078F9D"/>
              </a:buClr>
            </a:pPr>
            <a:endParaRPr lang="fr-FR" sz="800" dirty="0"/>
          </a:p>
          <a:p>
            <a:pPr marL="742950" lvl="2" indent="-342900">
              <a:buClr>
                <a:srgbClr val="078F9D"/>
              </a:buClr>
            </a:pPr>
            <a:r>
              <a:rPr lang="fr-FR" dirty="0"/>
              <a:t>Optimisation pharmacologique :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/>
              <a:t>Faible dose = minimiser la toxicité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/>
              <a:t>Augmenter le nombre d’administration = temps efficace</a:t>
            </a:r>
          </a:p>
          <a:p>
            <a:pPr marL="1200150" lvl="3" indent="-342900">
              <a:buClr>
                <a:srgbClr val="078F9D"/>
              </a:buClr>
            </a:pPr>
            <a:r>
              <a:rPr lang="fr-FR" dirty="0"/>
              <a:t>OU administration continue</a:t>
            </a:r>
          </a:p>
        </p:txBody>
      </p:sp>
      <p:pic>
        <p:nvPicPr>
          <p:cNvPr id="5" name="Picture 2" descr="RÃ©sultat de recherche d'images pour &quot;danger&quot;">
            <a:extLst>
              <a:ext uri="{FF2B5EF4-FFF2-40B4-BE49-F238E27FC236}">
                <a16:creationId xmlns:a16="http://schemas.microsoft.com/office/drawing/2014/main" id="{59CDDB8D-7D16-4912-9CCC-02CBA568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1" y="4582267"/>
            <a:ext cx="1149698" cy="101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D3ECD4-FE5D-43EB-A471-F18F5958A410}"/>
              </a:ext>
            </a:extLst>
          </p:cNvPr>
          <p:cNvSpPr/>
          <p:nvPr/>
        </p:nvSpPr>
        <p:spPr>
          <a:xfrm>
            <a:off x="2208555" y="4512067"/>
            <a:ext cx="63149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Intérêt du </a:t>
            </a:r>
            <a:r>
              <a:rPr lang="fr-FR" sz="2000" b="1" dirty="0"/>
              <a:t>suivi pharmacologique </a:t>
            </a:r>
            <a:r>
              <a:rPr lang="fr-FR" sz="2000" dirty="0"/>
              <a:t>(dosages plasmatiques) :</a:t>
            </a:r>
          </a:p>
          <a:p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« Plateau » </a:t>
            </a:r>
            <a:r>
              <a:rPr lang="fr-FR" sz="2000" dirty="0"/>
              <a:t>(objectif thérapeutique si adm. continue)</a:t>
            </a:r>
          </a:p>
          <a:p>
            <a:endParaRPr lang="fr-FR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« Taux résiduel » </a:t>
            </a:r>
            <a:r>
              <a:rPr lang="fr-FR" sz="2000" dirty="0"/>
              <a:t>(</a:t>
            </a:r>
            <a:r>
              <a:rPr lang="fr-FR" sz="2000" dirty="0" err="1"/>
              <a:t>obj</a:t>
            </a:r>
            <a:r>
              <a:rPr lang="fr-FR" sz="2000" dirty="0"/>
              <a:t>. </a:t>
            </a:r>
            <a:r>
              <a:rPr lang="fr-FR" sz="2000" dirty="0" err="1"/>
              <a:t>thérap</a:t>
            </a:r>
            <a:r>
              <a:rPr lang="fr-FR" sz="2000" dirty="0"/>
              <a:t>. si adm. discontinue)</a:t>
            </a:r>
          </a:p>
        </p:txBody>
      </p:sp>
    </p:spTree>
    <p:extLst>
      <p:ext uri="{BB962C8B-B14F-4D97-AF65-F5344CB8AC3E}">
        <p14:creationId xmlns:p14="http://schemas.microsoft.com/office/powerpoint/2010/main" val="11402346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Résistance aux</a:t>
            </a:r>
            <a:b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r>
              <a:rPr lang="fr-FR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ATB</a:t>
            </a:r>
            <a:endParaRPr lang="fr-FR" i="1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5143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F9C5EB-1C18-F9A2-08FC-F8510CB4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 3" descr="Source : ANSM">
            <a:extLst>
              <a:ext uri="{FF2B5EF4-FFF2-40B4-BE49-F238E27FC236}">
                <a16:creationId xmlns:a16="http://schemas.microsoft.com/office/drawing/2014/main" id="{D67E4BFF-4C24-9358-D54E-3F703A3BC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73243"/>
            <a:ext cx="8229600" cy="3579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5628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AUX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u="sng" dirty="0"/>
              <a:t>Définition</a:t>
            </a:r>
          </a:p>
          <a:p>
            <a:pPr marL="400050" lvl="2" indent="0">
              <a:buClr>
                <a:srgbClr val="078F9D"/>
              </a:buClr>
              <a:buNone/>
            </a:pPr>
            <a:r>
              <a:rPr lang="fr-FR" dirty="0"/>
              <a:t>= absence d’activité d’un ATB vis-à-vis d’une bactérie</a:t>
            </a:r>
          </a:p>
          <a:p>
            <a:pPr marL="0" indent="-400050">
              <a:buClr>
                <a:srgbClr val="078F9D"/>
              </a:buClr>
              <a:buNone/>
            </a:pPr>
            <a:endParaRPr lang="fr-FR" sz="700" u="sng" dirty="0"/>
          </a:p>
          <a:p>
            <a:pPr marL="742950" lvl="2" indent="-342900">
              <a:buClr>
                <a:srgbClr val="078F9D"/>
              </a:buClr>
            </a:pPr>
            <a:r>
              <a:rPr lang="fr-FR" u="sng" dirty="0"/>
              <a:t>Résistance </a:t>
            </a:r>
            <a:r>
              <a:rPr lang="fr-FR" b="1" u="sng" dirty="0"/>
              <a:t>naturelle</a:t>
            </a:r>
            <a:r>
              <a:rPr lang="fr-FR" dirty="0"/>
              <a:t>: caractéristique d’espèce </a:t>
            </a:r>
            <a:r>
              <a:rPr lang="fr-FR" dirty="0">
                <a:sym typeface="Wingdings"/>
              </a:rPr>
              <a:t></a:t>
            </a:r>
            <a:r>
              <a:rPr lang="fr-FR" dirty="0"/>
              <a:t>l’ensemble des souches d’une même espèce bactérienne sont résistantes. Support génétique chromosomique en général. </a:t>
            </a:r>
            <a:r>
              <a:rPr lang="fr-FR" b="1" dirty="0"/>
              <a:t>Transmission verticale</a:t>
            </a:r>
          </a:p>
          <a:p>
            <a:pPr marL="400050" lvl="2" indent="0">
              <a:buClr>
                <a:srgbClr val="078F9D"/>
              </a:buClr>
              <a:buNone/>
            </a:pPr>
            <a:endParaRPr lang="fr-FR" dirty="0"/>
          </a:p>
          <a:p>
            <a:pPr marL="742950" lvl="2" indent="-342900">
              <a:buClr>
                <a:srgbClr val="078F9D"/>
              </a:buClr>
            </a:pPr>
            <a:r>
              <a:rPr lang="fr-FR" u="sng" dirty="0"/>
              <a:t>Résistance </a:t>
            </a:r>
            <a:r>
              <a:rPr lang="fr-FR" b="1" u="sng" dirty="0"/>
              <a:t>acquise</a:t>
            </a:r>
            <a:r>
              <a:rPr lang="fr-FR" dirty="0"/>
              <a:t>: une fraction seulement de l’espèce est devenue résistante. Support génétique chromosomique ou élément mobile (plasmide, transposon…). Risque de </a:t>
            </a:r>
            <a:r>
              <a:rPr lang="fr-FR" b="1" dirty="0"/>
              <a:t>transmission horizontale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/>
          </a:p>
          <a:p>
            <a:pPr marL="400050" lvl="2" indent="0">
              <a:buClr>
                <a:srgbClr val="078F9D"/>
              </a:buClr>
              <a:buNone/>
            </a:pPr>
            <a:endParaRPr lang="fr-FR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9419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15370"/>
          <a:stretch/>
        </p:blipFill>
        <p:spPr>
          <a:xfrm>
            <a:off x="698500" y="165100"/>
            <a:ext cx="8075543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60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83AD86A1-0F37-4036-AC72-474E3AA3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22223"/>
            <a:ext cx="6553200" cy="2924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1960" y="150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AUX ATB</a:t>
            </a:r>
          </a:p>
        </p:txBody>
      </p:sp>
    </p:spTree>
    <p:extLst>
      <p:ext uri="{BB962C8B-B14F-4D97-AF65-F5344CB8AC3E}">
        <p14:creationId xmlns:p14="http://schemas.microsoft.com/office/powerpoint/2010/main" val="40681564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83AD86A1-0F37-4036-AC72-474E3AA3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22223"/>
            <a:ext cx="6553200" cy="2924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1960" y="150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AUX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74268" y="665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75484" y="2026250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16599" y="822571"/>
            <a:ext cx="791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Pénétrer dans la bactérie  </a:t>
            </a:r>
            <a:r>
              <a:rPr lang="fr-FR" sz="2400" b="1" dirty="0">
                <a:solidFill>
                  <a:schemeClr val="accent2"/>
                </a:solidFill>
                <a:sym typeface="Wingdings"/>
              </a:rPr>
              <a:t> imperméabilité / efflux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1915466" y="2960330"/>
            <a:ext cx="1660945" cy="1087597"/>
            <a:chOff x="1731332" y="2396965"/>
            <a:chExt cx="1660945" cy="1087597"/>
          </a:xfrm>
        </p:grpSpPr>
        <p:sp>
          <p:nvSpPr>
            <p:cNvPr id="16" name="Multiplication 15"/>
            <p:cNvSpPr/>
            <p:nvPr/>
          </p:nvSpPr>
          <p:spPr>
            <a:xfrm>
              <a:off x="1731332" y="2481262"/>
              <a:ext cx="939800" cy="10033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414588" y="2396965"/>
              <a:ext cx="977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PORINE</a:t>
              </a: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5483119" y="3546277"/>
            <a:ext cx="2176667" cy="1112798"/>
            <a:chOff x="5168901" y="3251200"/>
            <a:chExt cx="2176667" cy="1112798"/>
          </a:xfrm>
        </p:grpSpPr>
        <p:sp>
          <p:nvSpPr>
            <p:cNvPr id="18" name="Ellipse 17"/>
            <p:cNvSpPr/>
            <p:nvPr/>
          </p:nvSpPr>
          <p:spPr>
            <a:xfrm>
              <a:off x="5168901" y="3251200"/>
              <a:ext cx="1244599" cy="1003300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447956" y="3994666"/>
              <a:ext cx="897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EFFLUX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2916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PAR IMPERMEABILITE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70484"/>
            <a:ext cx="8140700" cy="5017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Modification quantitative et/ou qualitative des </a:t>
            </a:r>
            <a:r>
              <a:rPr lang="fr-FR" b="1" dirty="0"/>
              <a:t>porines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 l’ATB ne pénètre plus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>
              <a:sym typeface="Wingdings"/>
            </a:endParaRP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>
                <a:ea typeface="ＭＳ Ｐゴシック" charset="-128"/>
                <a:cs typeface="ＭＳ Ｐゴシック" charset="-128"/>
                <a:sym typeface="Wingdings"/>
              </a:rPr>
              <a:t>Exemple de résistance naturelle par imperméabilité : 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  <a:sym typeface="Wingdings"/>
              </a:rPr>
              <a:t>Bacilles à Gram négatif vs les </a:t>
            </a:r>
            <a:r>
              <a:rPr lang="fr-FR" dirty="0" err="1">
                <a:ea typeface="ＭＳ Ｐゴシック" charset="-128"/>
                <a:cs typeface="ＭＳ Ｐゴシック" charset="-128"/>
                <a:sym typeface="Wingdings"/>
              </a:rPr>
              <a:t>glycopeptides</a:t>
            </a:r>
            <a:endParaRPr lang="fr-FR" dirty="0">
              <a:ea typeface="ＭＳ Ｐゴシック" charset="-128"/>
              <a:cs typeface="ＭＳ Ｐゴシック" charset="-128"/>
              <a:sym typeface="Wingdings"/>
            </a:endParaRPr>
          </a:p>
          <a:p>
            <a:pPr marL="742950" lvl="2" indent="-342900">
              <a:buClr>
                <a:srgbClr val="078F9D"/>
              </a:buClr>
            </a:pPr>
            <a:r>
              <a:rPr lang="fr-FR" dirty="0">
                <a:ea typeface="ＭＳ Ｐゴシック" charset="-128"/>
                <a:cs typeface="ＭＳ Ｐゴシック" charset="-128"/>
                <a:sym typeface="Wingdings"/>
              </a:rPr>
              <a:t>Anaérobies, streptocoques vs les aminosides</a:t>
            </a:r>
          </a:p>
          <a:p>
            <a:pPr marL="400050" lvl="2" indent="0">
              <a:buClr>
                <a:srgbClr val="078F9D"/>
              </a:buClr>
              <a:buNone/>
            </a:pPr>
            <a:endParaRPr lang="fr-FR" dirty="0"/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>
                <a:ea typeface="ＭＳ Ｐゴシック" charset="-128"/>
                <a:cs typeface="ＭＳ Ｐゴシック" charset="-128"/>
                <a:sym typeface="Wingdings"/>
              </a:rPr>
              <a:t>Exemple de résistance par imperméabilité acquise : </a:t>
            </a:r>
          </a:p>
          <a:p>
            <a:pPr marL="742950" lvl="2" indent="-342900">
              <a:buClr>
                <a:srgbClr val="078F9D"/>
              </a:buClr>
            </a:pPr>
            <a:r>
              <a:rPr lang="fr-FR" i="1" dirty="0">
                <a:ea typeface="ＭＳ Ｐゴシック" charset="-128"/>
                <a:cs typeface="ＭＳ Ｐゴシック" charset="-128"/>
                <a:sym typeface="Wingdings"/>
              </a:rPr>
              <a:t>Pseudomonas </a:t>
            </a:r>
            <a:r>
              <a:rPr lang="fr-FR" i="1" dirty="0" err="1">
                <a:ea typeface="ＭＳ Ｐゴシック" charset="-128"/>
                <a:cs typeface="ＭＳ Ｐゴシック" charset="-128"/>
                <a:sym typeface="Wingdings"/>
              </a:rPr>
              <a:t>aeruginosa</a:t>
            </a:r>
            <a:r>
              <a:rPr lang="fr-FR" i="1" dirty="0"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lang="fr-FR" dirty="0">
                <a:ea typeface="ＭＳ Ｐゴシック" charset="-128"/>
                <a:cs typeface="ＭＳ Ｐゴシック" charset="-128"/>
                <a:sym typeface="Wingdings"/>
              </a:rPr>
              <a:t>(« Pyo ») vs l’</a:t>
            </a:r>
            <a:r>
              <a:rPr lang="fr-FR" dirty="0" err="1">
                <a:ea typeface="ＭＳ Ｐゴシック" charset="-128"/>
                <a:cs typeface="ＭＳ Ｐゴシック" charset="-128"/>
                <a:sym typeface="Wingdings"/>
              </a:rPr>
              <a:t>imipénème</a:t>
            </a:r>
            <a:endParaRPr lang="fr-FR" dirty="0">
              <a:ea typeface="ＭＳ Ｐゴシック" charset="-128"/>
              <a:cs typeface="ＭＳ Ｐゴシック" charset="-128"/>
              <a:sym typeface="Wingdings"/>
            </a:endParaRPr>
          </a:p>
          <a:p>
            <a:pPr marL="400050" lvl="2" indent="0">
              <a:buClr>
                <a:srgbClr val="078F9D"/>
              </a:buClr>
              <a:buNone/>
            </a:pPr>
            <a:r>
              <a:rPr lang="fr-FR" dirty="0">
                <a:ea typeface="ＭＳ Ｐゴシック" charset="-128"/>
                <a:cs typeface="ＭＳ Ｐゴシック" charset="-128"/>
                <a:sym typeface="Wingdings"/>
              </a:rPr>
              <a:t>     (= perte de porine)</a:t>
            </a:r>
            <a:endParaRPr lang="fr-FR" dirty="0">
              <a:ea typeface="ＭＳ Ｐゴシック" charset="-128"/>
              <a:cs typeface="ＭＳ Ｐゴシック" charset="-128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3027362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454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3706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PAR EFFLUX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1173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23900" y="1306984"/>
            <a:ext cx="8140700" cy="11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r>
              <a:rPr lang="fr-FR" dirty="0"/>
              <a:t>Pénétration de l’ATB puis extériorisation immédiate par une </a:t>
            </a:r>
            <a:r>
              <a:rPr lang="fr-FR" b="1" dirty="0"/>
              <a:t>pompe</a:t>
            </a:r>
            <a:r>
              <a:rPr lang="fr-FR" dirty="0"/>
              <a:t> enchâssée dans la membrane/paroi</a:t>
            </a: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>
              <a:sym typeface="Wingdings"/>
            </a:endParaRP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>
              <a:sym typeface="Wingdings"/>
            </a:endParaRP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>
              <a:sym typeface="Wingdings"/>
            </a:endParaRPr>
          </a:p>
          <a:p>
            <a:pPr marL="342900" lvl="1" indent="-342900">
              <a:buClr>
                <a:srgbClr val="078F9D"/>
              </a:buClr>
              <a:buFont typeface="Arial"/>
              <a:buChar char="•"/>
            </a:pPr>
            <a:endParaRPr lang="fr-FR" dirty="0">
              <a:sym typeface="Wingdings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>
              <a:sym typeface="Wingdings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sz="1400" dirty="0">
              <a:sym typeface="Wingdings"/>
            </a:endParaRPr>
          </a:p>
          <a:p>
            <a:pPr marL="0" lvl="1" indent="0">
              <a:buClr>
                <a:srgbClr val="078F9D"/>
              </a:buClr>
              <a:buNone/>
            </a:pPr>
            <a:endParaRPr lang="fr-FR" dirty="0">
              <a:sym typeface="Wingdings"/>
            </a:endParaRPr>
          </a:p>
          <a:p>
            <a:pPr marL="0" lvl="1" indent="0" algn="ctr">
              <a:buClr>
                <a:srgbClr val="078F9D"/>
              </a:buClr>
              <a:buNone/>
            </a:pPr>
            <a:r>
              <a:rPr lang="fr-FR" dirty="0">
                <a:sym typeface="Wingdings"/>
              </a:rPr>
              <a:t>Exemple: macrolides, </a:t>
            </a:r>
            <a:r>
              <a:rPr lang="fr-FR" dirty="0" err="1">
                <a:sym typeface="Wingdings"/>
              </a:rPr>
              <a:t>fluoroquinolones</a:t>
            </a:r>
            <a:r>
              <a:rPr lang="fr-FR" dirty="0">
                <a:sym typeface="Wingdings"/>
              </a:rPr>
              <a:t> …</a:t>
            </a:r>
          </a:p>
          <a:p>
            <a:pPr marL="0" lvl="1" indent="0">
              <a:buClr>
                <a:srgbClr val="078F9D"/>
              </a:buClr>
              <a:buNone/>
            </a:pPr>
            <a:endParaRPr lang="fr-FR" dirty="0">
              <a:sym typeface="Wingding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08388" y="2899766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pic>
        <p:nvPicPr>
          <p:cNvPr id="6" name="Picture 2" descr="http://www.funpecrp.com.br/gmr/year2003/vol1-2/imagens/sim0002fig1.jpg"/>
          <p:cNvPicPr>
            <a:picLocks noChangeAspect="1" noChangeArrowheads="1"/>
          </p:cNvPicPr>
          <p:nvPr/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2092301" y="2298189"/>
            <a:ext cx="5591199" cy="3225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9367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83AD86A1-0F37-4036-AC72-474E3AA3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22223"/>
            <a:ext cx="6553200" cy="2924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1960" y="15032"/>
            <a:ext cx="8892480" cy="792088"/>
          </a:xfrm>
        </p:spPr>
        <p:txBody>
          <a:bodyPr>
            <a:noAutofit/>
          </a:bodyPr>
          <a:lstStyle/>
          <a:p>
            <a:pPr algn="l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RESISTANCE AUX ATB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74268" y="66593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75484" y="2026250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16599" y="822571"/>
            <a:ext cx="791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Pénétrer dans la bactérie  </a:t>
            </a:r>
            <a:r>
              <a:rPr lang="fr-FR" sz="2400" b="1" dirty="0">
                <a:solidFill>
                  <a:schemeClr val="accent2"/>
                </a:solidFill>
                <a:sym typeface="Wingdings"/>
              </a:rPr>
              <a:t> imperméabilité / efflux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6599" y="1339206"/>
            <a:ext cx="791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2- Atteindre la cible </a:t>
            </a:r>
            <a:r>
              <a:rPr lang="fr-FR" sz="2400" b="1" dirty="0">
                <a:solidFill>
                  <a:schemeClr val="accent2"/>
                </a:solidFill>
                <a:sym typeface="Wingdings"/>
              </a:rPr>
              <a:t> dégradation enzymatique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 rot="20710313">
            <a:off x="2107878" y="3729660"/>
            <a:ext cx="1563687" cy="10033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96E36F6-EBC4-4300-ACE9-29921A190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923" y="3854634"/>
            <a:ext cx="6477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40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{3B7DD8FA-060B-F848-A4D6-3299B7FD6C5F}tf10001070</Template>
  <TotalTime>54170</TotalTime>
  <Words>5191</Words>
  <Application>Microsoft Macintosh PowerPoint</Application>
  <PresentationFormat>Affichage à l'écran (4:3)</PresentationFormat>
  <Paragraphs>1371</Paragraphs>
  <Slides>129</Slides>
  <Notes>73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129</vt:i4>
      </vt:variant>
    </vt:vector>
  </HeadingPairs>
  <TitlesOfParts>
    <vt:vector size="137" baseType="lpstr">
      <vt:lpstr>ＭＳ Ｐゴシック</vt:lpstr>
      <vt:lpstr>Arial</vt:lpstr>
      <vt:lpstr>Arial Black</vt:lpstr>
      <vt:lpstr>Calibri</vt:lpstr>
      <vt:lpstr>Symbol</vt:lpstr>
      <vt:lpstr>Times New Roman</vt:lpstr>
      <vt:lpstr>Wingdings</vt:lpstr>
      <vt:lpstr>Thème Office</vt:lpstr>
      <vt:lpstr>Antibiotiques : mécanismes d’action, paramètres d’activité, mécanismes de résistance</vt:lpstr>
      <vt:lpstr>OBJECTIFS</vt:lpstr>
      <vt:lpstr>Objectifs EDN</vt:lpstr>
      <vt:lpstr>DEFINITIONS</vt:lpstr>
      <vt:lpstr>DEFINITIONS</vt:lpstr>
      <vt:lpstr>INTRODUCTION - HISTORIQUE</vt:lpstr>
      <vt:lpstr>INTRODUCTION - HISTORIQUE</vt:lpstr>
      <vt:lpstr>Présentation PowerPoint</vt:lpstr>
      <vt:lpstr>Introduction des ATB</vt:lpstr>
      <vt:lpstr>Mécanismes d’action et familles  d’ATB</vt:lpstr>
      <vt:lpstr>LES FAMILLES D’ANTIBIOTIQUE ET MECANISMES D’ACTION</vt:lpstr>
      <vt:lpstr>LES FAMILLES D’ANTIBIOTIQUE ET MECANISMES D’ACTION</vt:lpstr>
      <vt:lpstr>INHIBITION DE LA SYNTHESE DE LA PAROI </vt:lpstr>
      <vt:lpstr>STRUCTURE DE LA PAROI BACTERIENNE</vt:lpstr>
      <vt:lpstr>STRUCTURE DE LA PAROI BACTERIENNE : PEPTIDOGLYCANE</vt:lpstr>
      <vt:lpstr>STRUCTURE DE LA PAROI BACTERIENNE : PEPTIDOGLYCANE</vt:lpstr>
      <vt:lpstr>ANTIBIOTIQUES INHIBANT LA SYNTHESE DE LA PAROI:    Les Bêta-lactamines</vt:lpstr>
      <vt:lpstr>ANTIBIOTIQUES INHIBANT LA SYNTHESE DE LA PAROI:    Les Bêta-lactamines</vt:lpstr>
      <vt:lpstr>ANTIBIOTIQUES INHIBANT LA SYNTHESE DE LA PAROI:    Les Bêta-lactamines</vt:lpstr>
      <vt:lpstr>Pénicilline G </vt:lpstr>
      <vt:lpstr>Pénicilline A : Amoxicilline</vt:lpstr>
      <vt:lpstr>Amoxicilline – acide clavulanique</vt:lpstr>
      <vt:lpstr>Pénicilline M (Méticilline): Oxacilline / Cloxacilline</vt:lpstr>
      <vt:lpstr>Carboxypénicillines et Ureidopénicillines</vt:lpstr>
      <vt:lpstr>Céphalosporines</vt:lpstr>
      <vt:lpstr>Céphalosporines de 1ère génération</vt:lpstr>
      <vt:lpstr>Céphalosporines de 2ème génération</vt:lpstr>
      <vt:lpstr>Céphalosporines de 3ème génération orales</vt:lpstr>
      <vt:lpstr>Céphalosporines de 3ème génération parentérales</vt:lpstr>
      <vt:lpstr>Céphalosporines de 3ème génération parentérales</vt:lpstr>
      <vt:lpstr>Nouvelles céphalosporines à large spectre (C4G – C5G)</vt:lpstr>
      <vt:lpstr>Nouvelles céphalosporines à large spectre (C4G – C5G)</vt:lpstr>
      <vt:lpstr>Carbapénèmes</vt:lpstr>
      <vt:lpstr>Présentation PowerPoint</vt:lpstr>
      <vt:lpstr>ANTIBIOTIQUES INHIBANT LA SYNTHESE DE LA PAROI:    Les Glycopeptides</vt:lpstr>
      <vt:lpstr>ANTIBIOTIQUES INHIBANT LA SYNTHESE DE LA PAROI:    Les Glycopeptides</vt:lpstr>
      <vt:lpstr>Glycopeptides</vt:lpstr>
      <vt:lpstr>ANTIBIOTIQUES INHIBANT LA SYNTHESE DE LA PAROI:    La fosfomycine</vt:lpstr>
      <vt:lpstr>LES FAMILLES D’ANTIBIOTIQUE ET MECANISMES D’ACTION</vt:lpstr>
      <vt:lpstr>ANTIBIOTIQUES INHIBANT LA SYNTHESE PROTEIQUE</vt:lpstr>
      <vt:lpstr>ANTIBIOTIQUES INHIBANT LA SYNTHESE PROTEIQUE</vt:lpstr>
      <vt:lpstr>ANTIBIOTIQUES INHIBANT LA SYNTHESE PROTEIQUE</vt:lpstr>
      <vt:lpstr>AMINOSIDES : amikacine, gentamicine, tobramycine</vt:lpstr>
      <vt:lpstr>AMINOSIDES : amikacine, gentamicine, tobramycine</vt:lpstr>
      <vt:lpstr>ANTIBIOTIQUES INHIBANT LA SYNTHESE PROTEIQUE</vt:lpstr>
      <vt:lpstr>MACROLIDES et LINCOSAMIDES</vt:lpstr>
      <vt:lpstr>MACROLIDES et LINCOSAMIDES</vt:lpstr>
      <vt:lpstr>LES FAMILLES D’ANTIBIOTIQUE ET MECANISMES D’ACTION</vt:lpstr>
      <vt:lpstr>ANTIBIOTIQUES AGISSANT SUR LES ACIDES NUCLEIQUES</vt:lpstr>
      <vt:lpstr>ANTIBIOTIQUES AGISSANT SUR LES ACIDES NUCLEIQUES</vt:lpstr>
      <vt:lpstr>METRONIDAZOLE</vt:lpstr>
      <vt:lpstr>FLUOROQUINOLONES : ofloxacine, lévofloxacine, ciprofloxacine</vt:lpstr>
      <vt:lpstr>FLUOROQUINOLONES : Ofloxacine, Lévofloxacine, Ciprofloxacine</vt:lpstr>
      <vt:lpstr>LES FAMILLES D’ANTIBIOTIQUE ET MECANISMES D’ACTION</vt:lpstr>
      <vt:lpstr>ANTIBIOTIQUES AGISSANT SUR LES MEMBRANE CELLULAIRES</vt:lpstr>
      <vt:lpstr>ANTIBIOTIQUES AGISSANT SUR LES MEMBRANE CELLULAIRES</vt:lpstr>
      <vt:lpstr>Autres molécules à connaître</vt:lpstr>
      <vt:lpstr>Paramètres d’activité des  ATB  &amp;  Méthodes de détermination de la sensibilité des ATB</vt:lpstr>
      <vt:lpstr>PARAMETRES D’ACTIVITE DES ATB</vt:lpstr>
      <vt:lpstr>PARAMETRES D’ACTIVITE DES ATB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D’ACTVITE DES ATB</vt:lpstr>
      <vt:lpstr>PARAMETRES PHARMACOCINETIQUES DES ATB</vt:lpstr>
      <vt:lpstr>PARAMETRES PHARMACOCINETIQUES DES ATB</vt:lpstr>
      <vt:lpstr>PARAMETRES PHARMACOCINETIQUES DES ATB</vt:lpstr>
      <vt:lpstr>PARAMETRES PHARMACOCINETIQUES DES ATB</vt:lpstr>
      <vt:lpstr>PARAMETRES PHARMACOCINETIQUES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PARAMETRES D’ACTIVITE DES ATB</vt:lpstr>
      <vt:lpstr>Résistance aux ATB</vt:lpstr>
      <vt:lpstr>Présentation PowerPoint</vt:lpstr>
      <vt:lpstr>RESISTANCE AUX ATB</vt:lpstr>
      <vt:lpstr>Présentation PowerPoint</vt:lpstr>
      <vt:lpstr>RESISTANCE AUX ATB</vt:lpstr>
      <vt:lpstr>RESISTANCE AUX ATB</vt:lpstr>
      <vt:lpstr>RESISTANCE PAR IMPERMEABILITE</vt:lpstr>
      <vt:lpstr>RESISTANCE PAR EFFLUX</vt:lpstr>
      <vt:lpstr>RESISTANCE AUX ATB</vt:lpstr>
      <vt:lpstr>RESISTANCE PAR DEGRADATION DE L’ATB</vt:lpstr>
      <vt:lpstr>RESISTANCE PAR DEGRADATION DE L’ATB</vt:lpstr>
      <vt:lpstr>RESISTANCE AUX ATB</vt:lpstr>
      <vt:lpstr>RESISTANCE PAR MUTATION DE LA CIBLE</vt:lpstr>
      <vt:lpstr>Présentation PowerPoint</vt:lpstr>
      <vt:lpstr>Présentation PowerPoint</vt:lpstr>
      <vt:lpstr>Antibiotiques de référence pour les principales bactéries</vt:lpstr>
      <vt:lpstr>Critères de choix d’un antibiotique</vt:lpstr>
      <vt:lpstr>Staphylococcus aureus</vt:lpstr>
      <vt:lpstr>Streptococcus pyogenes</vt:lpstr>
      <vt:lpstr>Streptococcus pneumoniae</vt:lpstr>
      <vt:lpstr>Enterococcus spp.</vt:lpstr>
      <vt:lpstr>Listeria monocytogenes</vt:lpstr>
      <vt:lpstr>Neisseria meningitidis</vt:lpstr>
      <vt:lpstr>Entérobactéries (E. coli ++)</vt:lpstr>
      <vt:lpstr>Pseudomonas aeruginosa</vt:lpstr>
      <vt:lpstr>Anaérobies</vt:lpstr>
      <vt:lpstr>Infection à Clostridium difficile</vt:lpstr>
      <vt:lpstr>Legionella pneumophila</vt:lpstr>
      <vt:lpstr>Association ou monothérapie ?</vt:lpstr>
      <vt:lpstr>Association ou monothérapie ?</vt:lpstr>
      <vt:lpstr>Association ou monothérapie ?</vt:lpstr>
      <vt:lpstr>Choix des antibiotiques</vt:lpstr>
      <vt:lpstr>Balance bénéfice/risque</vt:lpstr>
      <vt:lpstr>Diffusion tissulaire</vt:lpstr>
      <vt:lpstr>Chez la femme enceinte</vt:lpstr>
      <vt:lpstr>Faut-il faire un prélèvement bactériologique avant l’antibiothérapie ?</vt:lpstr>
      <vt:lpstr>Voie IV ou PO ?</vt:lpstr>
      <vt:lpstr>Place de la chirurgie</vt:lpstr>
      <vt:lpstr>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Etienne</dc:creator>
  <cp:lastModifiedBy>Coralie Bouchiat</cp:lastModifiedBy>
  <cp:revision>390</cp:revision>
  <dcterms:created xsi:type="dcterms:W3CDTF">2013-03-16T05:01:08Z</dcterms:created>
  <dcterms:modified xsi:type="dcterms:W3CDTF">2025-09-22T14:40:22Z</dcterms:modified>
</cp:coreProperties>
</file>