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57.jpg" ContentType="image/jpeg"/>
  <Override PartName="/ppt/media/image5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300" r:id="rId36"/>
    <p:sldId id="307" r:id="rId37"/>
    <p:sldId id="308" r:id="rId38"/>
    <p:sldId id="302" r:id="rId39"/>
    <p:sldId id="306" r:id="rId40"/>
    <p:sldId id="304" r:id="rId41"/>
    <p:sldId id="305" r:id="rId42"/>
    <p:sldId id="303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113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113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113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113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113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143000" y="2817467"/>
            <a:ext cx="6858000" cy="69249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3849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7211" y="6465214"/>
            <a:ext cx="219075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4475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xfrm>
            <a:off x="535940" y="1537157"/>
            <a:ext cx="7369809" cy="1523494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7211" y="6465214"/>
            <a:ext cx="219075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2809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5548" y="461899"/>
            <a:ext cx="569290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37157"/>
            <a:ext cx="7369809" cy="421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16502" y="6431812"/>
            <a:ext cx="11125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113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31812"/>
            <a:ext cx="42164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7211" y="6465214"/>
            <a:ext cx="2190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6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7.jpg"/><Relationship Id="rId7" Type="http://schemas.openxmlformats.org/officeDocument/2006/relationships/image" Target="../media/image4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1650"/>
            <a:chOff x="0" y="0"/>
            <a:chExt cx="9144000" cy="6851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143" cy="68511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39" cy="170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6208" y="28955"/>
              <a:ext cx="2907791" cy="1600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81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Historique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445"/>
            <a:ext cx="7880350" cy="450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1956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Paris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Necker,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transfert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enfant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atteint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poliomyélite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Maurice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Cara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1965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Unité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Mobile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Hospitalière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1968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1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officiel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Toulouse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Louis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Lareng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1972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Loi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juillet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1972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création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SMUR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1979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Création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1986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Loi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janvier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1986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9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Lyon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UMH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1974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15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1986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19577" y="192150"/>
            <a:ext cx="37026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1640">
              <a:lnSpc>
                <a:spcPct val="100000"/>
              </a:lnSpc>
              <a:spcBef>
                <a:spcPts val="95"/>
              </a:spcBef>
            </a:pPr>
            <a:r>
              <a:rPr lang="fr-FR" sz="4000" dirty="0"/>
              <a:t>P</a:t>
            </a:r>
            <a:r>
              <a:rPr sz="4000" dirty="0"/>
              <a:t>ole</a:t>
            </a:r>
            <a:r>
              <a:rPr sz="4000" spc="-90" dirty="0"/>
              <a:t> </a:t>
            </a:r>
            <a:r>
              <a:rPr sz="4000" spc="-10" dirty="0"/>
              <a:t>URMARS </a:t>
            </a:r>
            <a:r>
              <a:rPr lang="fr-FR" sz="4000" spc="-10" dirty="0"/>
              <a:t>  </a:t>
            </a:r>
            <a:r>
              <a:rPr sz="4000" dirty="0" err="1"/>
              <a:t>Pr</a:t>
            </a:r>
            <a:r>
              <a:rPr sz="4000" spc="-40" dirty="0"/>
              <a:t> </a:t>
            </a:r>
            <a:r>
              <a:rPr lang="fr-FR" sz="4000" spc="-40" dirty="0"/>
              <a:t>AC </a:t>
            </a:r>
            <a:r>
              <a:rPr lang="fr-FR" sz="4000" spc="-40" dirty="0" err="1"/>
              <a:t>Lukaszewicz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6499860" cy="4226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6421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rgences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médico-</a:t>
            </a:r>
            <a:r>
              <a:rPr sz="3200" spc="-10" dirty="0">
                <a:latin typeface="Calibri"/>
                <a:cs typeface="Calibri"/>
              </a:rPr>
              <a:t>chirurgicales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et </a:t>
            </a:r>
            <a:r>
              <a:rPr sz="3200" spc="-10" dirty="0">
                <a:latin typeface="Calibri"/>
                <a:cs typeface="Calibri"/>
              </a:rPr>
              <a:t>psychiatriques.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Centre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médecine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hyperbare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éanimation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édicale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nesthésie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éanimation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chirurgicale.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Centre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traitement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brulés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amu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69</a:t>
            </a:r>
            <a:endParaRPr sz="3200">
              <a:latin typeface="Calibri"/>
              <a:cs typeface="Calibri"/>
            </a:endParaRPr>
          </a:p>
          <a:p>
            <a:pPr marL="1154430" indent="-227329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1048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ETP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04" y="60960"/>
            <a:ext cx="1037844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83814" y="31496"/>
            <a:ext cx="31426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SAMU</a:t>
            </a:r>
            <a:r>
              <a:rPr sz="4000" spc="-135" dirty="0"/>
              <a:t> </a:t>
            </a:r>
            <a:r>
              <a:rPr sz="4000" spc="-25" dirty="0"/>
              <a:t>69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dirty="0"/>
              <a:t>Pr</a:t>
            </a:r>
            <a:r>
              <a:rPr sz="4000" spc="-20" dirty="0"/>
              <a:t> </a:t>
            </a:r>
            <a:r>
              <a:rPr sz="4000" dirty="0"/>
              <a:t>K</a:t>
            </a:r>
            <a:r>
              <a:rPr sz="4000" spc="-25" dirty="0"/>
              <a:t> </a:t>
            </a:r>
            <a:r>
              <a:rPr sz="4000" spc="-35" dirty="0"/>
              <a:t>Tazarourte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6491" y="1276350"/>
            <a:ext cx="8179434" cy="4419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6997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1932939" algn="l"/>
                <a:tab pos="3670300" algn="l"/>
              </a:tabLst>
            </a:pPr>
            <a:r>
              <a:rPr sz="3200" dirty="0">
                <a:latin typeface="Calibri"/>
                <a:cs typeface="Calibri"/>
              </a:rPr>
              <a:t>Centre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Réception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régulation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des </a:t>
            </a:r>
            <a:r>
              <a:rPr sz="3200" spc="-10" dirty="0">
                <a:latin typeface="Calibri"/>
                <a:cs typeface="Calibri"/>
              </a:rPr>
              <a:t>Appels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CRRA</a:t>
            </a:r>
            <a:r>
              <a:rPr sz="3200" dirty="0">
                <a:latin typeface="Calibri"/>
                <a:cs typeface="Calibri"/>
              </a:rPr>
              <a:t>	C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15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Cellule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Régionale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Transferts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Périnatalité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Service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Mobile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d’Urgence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Réanimation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Unité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néo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natale</a:t>
            </a:r>
            <a:r>
              <a:rPr lang="fr-FR" sz="2800" spc="-10" dirty="0">
                <a:latin typeface="Calibri"/>
                <a:cs typeface="Calibri"/>
              </a:rPr>
              <a:t> et pédiatrique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Unité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Médecine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Catastrophe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Cellule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d’Urgence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Médico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Psychologique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Centre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d’Enseignement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Soins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d’Urgence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04" y="60960"/>
            <a:ext cx="1037844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14750" y="1741678"/>
            <a:ext cx="18980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AFEF"/>
                </a:solidFill>
                <a:latin typeface="Calibri"/>
                <a:cs typeface="Calibri"/>
              </a:rPr>
              <a:t>EFFECTIFS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362" y="2293594"/>
            <a:ext cx="6584950" cy="373756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dirty="0">
                <a:latin typeface="Calibri"/>
                <a:cs typeface="Calibri"/>
              </a:rPr>
              <a:t>49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ETP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médecins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72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praticiens)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fr-FR" sz="3200" spc="-35" dirty="0">
                <a:latin typeface="Calibri"/>
                <a:cs typeface="Calibri"/>
              </a:rPr>
              <a:t>52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infirmier(e)s</a:t>
            </a:r>
            <a:r>
              <a:rPr lang="fr-FR" sz="3200" spc="-10" dirty="0">
                <a:latin typeface="Calibri"/>
                <a:cs typeface="Calibri"/>
              </a:rPr>
              <a:t> dont 6 postes miroirs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dirty="0">
                <a:latin typeface="Calibri"/>
                <a:cs typeface="Calibri"/>
              </a:rPr>
              <a:t>48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ambulancier(e)s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815"/>
              </a:spcBef>
            </a:pPr>
            <a:r>
              <a:rPr lang="fr-FR" sz="3200" dirty="0">
                <a:latin typeface="Calibri"/>
                <a:cs typeface="Calibri"/>
              </a:rPr>
              <a:t>6</a:t>
            </a:r>
            <a:r>
              <a:rPr sz="3200" dirty="0">
                <a:latin typeface="Calibri"/>
                <a:cs typeface="Calibri"/>
              </a:rPr>
              <a:t>0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Assistant(e)s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Régulation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Médicale (ARM)</a:t>
            </a:r>
            <a:endParaRPr lang="fr-FR" sz="3200" spc="-10" dirty="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815"/>
              </a:spcBef>
            </a:pPr>
            <a:r>
              <a:rPr lang="fr-FR" sz="3200" dirty="0">
                <a:latin typeface="Calibri"/>
                <a:cs typeface="Calibri"/>
              </a:rPr>
              <a:t>CUMP, PDS, secrétariat, cadres…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3200" b="1" spc="-20" dirty="0">
                <a:solidFill>
                  <a:srgbClr val="45A7DE"/>
                </a:solidFill>
                <a:latin typeface="Arial"/>
                <a:cs typeface="Arial"/>
              </a:rPr>
              <a:t>Total</a:t>
            </a:r>
            <a:r>
              <a:rPr sz="3200" b="1" spc="-65" dirty="0">
                <a:solidFill>
                  <a:srgbClr val="45A7D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5A7DE"/>
                </a:solidFill>
                <a:latin typeface="Arial"/>
                <a:cs typeface="Arial"/>
              </a:rPr>
              <a:t>:</a:t>
            </a:r>
            <a:r>
              <a:rPr sz="3200" b="1" spc="-55" dirty="0">
                <a:solidFill>
                  <a:srgbClr val="45A7D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5A7DE"/>
                </a:solidFill>
                <a:latin typeface="Arial"/>
                <a:cs typeface="Arial"/>
              </a:rPr>
              <a:t>service</a:t>
            </a:r>
            <a:r>
              <a:rPr sz="3200" b="1" spc="-40" dirty="0">
                <a:solidFill>
                  <a:srgbClr val="45A7D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5A7DE"/>
                </a:solidFill>
                <a:latin typeface="Arial"/>
                <a:cs typeface="Arial"/>
              </a:rPr>
              <a:t>&gt;</a:t>
            </a:r>
            <a:r>
              <a:rPr sz="3200" b="1" spc="-50" dirty="0">
                <a:solidFill>
                  <a:srgbClr val="45A7D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5A7DE"/>
                </a:solidFill>
                <a:latin typeface="Arial"/>
                <a:cs typeface="Arial"/>
              </a:rPr>
              <a:t>2</a:t>
            </a:r>
            <a:r>
              <a:rPr lang="fr-FR" sz="3200" b="1" dirty="0">
                <a:solidFill>
                  <a:srgbClr val="45A7DE"/>
                </a:solidFill>
                <a:latin typeface="Arial"/>
                <a:cs typeface="Arial"/>
              </a:rPr>
              <a:t>50</a:t>
            </a:r>
            <a:r>
              <a:rPr sz="3200" b="1" spc="-40" dirty="0">
                <a:solidFill>
                  <a:srgbClr val="45A7DE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45A7DE"/>
                </a:solidFill>
                <a:latin typeface="Arial"/>
                <a:cs typeface="Arial"/>
              </a:rPr>
              <a:t>personnes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23" y="2477770"/>
            <a:ext cx="304800" cy="2849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23" y="3014217"/>
            <a:ext cx="304800" cy="2849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23" y="3550665"/>
            <a:ext cx="304800" cy="284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23" y="4087114"/>
            <a:ext cx="304800" cy="2849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23" y="5065521"/>
            <a:ext cx="304800" cy="28498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6131052"/>
            <a:ext cx="9144000" cy="727075"/>
            <a:chOff x="0" y="6131052"/>
            <a:chExt cx="9144000" cy="7270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31052"/>
              <a:ext cx="9144000" cy="726947"/>
            </a:xfrm>
            <a:prstGeom prst="rect">
              <a:avLst/>
            </a:prstGeom>
          </p:spPr>
        </p:pic>
        <p:pic>
          <p:nvPicPr>
            <p:cNvPr id="11" name="object 11" descr="Logo HCL blanc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5547" y="6246874"/>
              <a:ext cx="339851" cy="5212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28" y="6206439"/>
            <a:ext cx="159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i="1" spc="-3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72" baseline="-6944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2800" i="1" spc="-20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5" baseline="-6944" dirty="0">
                <a:solidFill>
                  <a:srgbClr val="888888"/>
                </a:solidFill>
                <a:latin typeface="Calibri"/>
                <a:cs typeface="Calibri"/>
              </a:rPr>
              <a:t>02</a:t>
            </a:r>
            <a:r>
              <a:rPr lang="fr-FR" sz="1800" spc="-15" baseline="-6944" dirty="0">
                <a:solidFill>
                  <a:srgbClr val="888888"/>
                </a:solidFill>
                <a:latin typeface="Calibri"/>
                <a:cs typeface="Calibri"/>
              </a:rPr>
              <a:t>  </a:t>
            </a:r>
            <a:r>
              <a:rPr sz="1800" spc="-104" baseline="-694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FFFFFF"/>
                </a:solidFill>
                <a:latin typeface="Arial"/>
                <a:cs typeface="Arial"/>
              </a:rPr>
              <a:t>69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3" name="object 13" descr="W:\Pavillon N\PY GUEUGNIAUD\PYG-Docs\SAMU-SMUR\LOGOS\logo SAMU+HCL F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6635" y="60960"/>
            <a:ext cx="1007364" cy="557783"/>
          </a:xfrm>
          <a:prstGeom prst="rect">
            <a:avLst/>
          </a:prstGeom>
        </p:spPr>
      </p:pic>
      <p:pic>
        <p:nvPicPr>
          <p:cNvPr id="14" name="object 14" descr="C:\Users\gueugniaudpi\Desktop\Images SAMU\Parc neuf SAMU 69 (1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6455" y="13716"/>
            <a:ext cx="3037332" cy="124358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47760" cy="6690359"/>
            <a:chOff x="0" y="0"/>
            <a:chExt cx="8747760" cy="66903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7" y="222504"/>
              <a:ext cx="8424672" cy="6467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202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CRRA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4227" y="1886839"/>
            <a:ext cx="565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Appel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4238" y="1255852"/>
            <a:ext cx="15970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Réponse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Adapté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9324" y="1234439"/>
            <a:ext cx="5468620" cy="3058795"/>
            <a:chOff x="1449324" y="1234439"/>
            <a:chExt cx="5468620" cy="3058795"/>
          </a:xfrm>
        </p:grpSpPr>
        <p:sp>
          <p:nvSpPr>
            <p:cNvPr id="6" name="object 6"/>
            <p:cNvSpPr/>
            <p:nvPr/>
          </p:nvSpPr>
          <p:spPr>
            <a:xfrm>
              <a:off x="1751838" y="1247393"/>
              <a:ext cx="5153025" cy="485140"/>
            </a:xfrm>
            <a:custGeom>
              <a:avLst/>
              <a:gdLst/>
              <a:ahLst/>
              <a:cxnLst/>
              <a:rect l="l" t="t" r="r" b="b"/>
              <a:pathLst>
                <a:path w="5153025" h="485139">
                  <a:moveTo>
                    <a:pt x="4910328" y="0"/>
                  </a:moveTo>
                  <a:lnTo>
                    <a:pt x="4910328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4910328" y="363473"/>
                  </a:lnTo>
                  <a:lnTo>
                    <a:pt x="4910328" y="484631"/>
                  </a:lnTo>
                  <a:lnTo>
                    <a:pt x="5152644" y="242315"/>
                  </a:lnTo>
                  <a:lnTo>
                    <a:pt x="49103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1838" y="1247393"/>
              <a:ext cx="5153025" cy="485140"/>
            </a:xfrm>
            <a:custGeom>
              <a:avLst/>
              <a:gdLst/>
              <a:ahLst/>
              <a:cxnLst/>
              <a:rect l="l" t="t" r="r" b="b"/>
              <a:pathLst>
                <a:path w="5153025" h="485139">
                  <a:moveTo>
                    <a:pt x="0" y="121157"/>
                  </a:moveTo>
                  <a:lnTo>
                    <a:pt x="4910328" y="121157"/>
                  </a:lnTo>
                  <a:lnTo>
                    <a:pt x="4910328" y="0"/>
                  </a:lnTo>
                  <a:lnTo>
                    <a:pt x="5152644" y="242315"/>
                  </a:lnTo>
                  <a:lnTo>
                    <a:pt x="4910328" y="484631"/>
                  </a:lnTo>
                  <a:lnTo>
                    <a:pt x="4910328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9324" y="1720595"/>
              <a:ext cx="2493264" cy="257251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023361" y="4455414"/>
            <a:ext cx="101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Régulation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680" y="2891409"/>
            <a:ext cx="47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355" y="4311472"/>
            <a:ext cx="838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Médecin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370" y="5464250"/>
            <a:ext cx="38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5432" y="5464250"/>
            <a:ext cx="50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AMU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0473" y="4417567"/>
            <a:ext cx="17087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56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Conseil Médecin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Ambulance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privée </a:t>
            </a:r>
            <a:r>
              <a:rPr sz="1800" spc="-20" dirty="0">
                <a:latin typeface="Calibri"/>
                <a:cs typeface="Calibri"/>
              </a:rPr>
              <a:t>VSAV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SMUR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4974" y="2237232"/>
            <a:ext cx="103505" cy="635635"/>
          </a:xfrm>
          <a:custGeom>
            <a:avLst/>
            <a:gdLst/>
            <a:ahLst/>
            <a:cxnLst/>
            <a:rect l="l" t="t" r="r" b="b"/>
            <a:pathLst>
              <a:path w="103505" h="635635">
                <a:moveTo>
                  <a:pt x="7086" y="538988"/>
                </a:moveTo>
                <a:lnTo>
                  <a:pt x="1028" y="542543"/>
                </a:lnTo>
                <a:lnTo>
                  <a:pt x="0" y="546480"/>
                </a:lnTo>
                <a:lnTo>
                  <a:pt x="51701" y="635126"/>
                </a:lnTo>
                <a:lnTo>
                  <a:pt x="59108" y="622426"/>
                </a:lnTo>
                <a:lnTo>
                  <a:pt x="45351" y="622426"/>
                </a:lnTo>
                <a:lnTo>
                  <a:pt x="45351" y="598955"/>
                </a:lnTo>
                <a:lnTo>
                  <a:pt x="10972" y="540003"/>
                </a:lnTo>
                <a:lnTo>
                  <a:pt x="7086" y="538988"/>
                </a:lnTo>
                <a:close/>
              </a:path>
              <a:path w="103505" h="635635">
                <a:moveTo>
                  <a:pt x="45351" y="598955"/>
                </a:moveTo>
                <a:lnTo>
                  <a:pt x="45351" y="622426"/>
                </a:lnTo>
                <a:lnTo>
                  <a:pt x="58051" y="622426"/>
                </a:lnTo>
                <a:lnTo>
                  <a:pt x="58051" y="619251"/>
                </a:lnTo>
                <a:lnTo>
                  <a:pt x="46215" y="619251"/>
                </a:lnTo>
                <a:lnTo>
                  <a:pt x="51701" y="609844"/>
                </a:lnTo>
                <a:lnTo>
                  <a:pt x="45351" y="598955"/>
                </a:lnTo>
                <a:close/>
              </a:path>
              <a:path w="103505" h="635635">
                <a:moveTo>
                  <a:pt x="96316" y="538988"/>
                </a:moveTo>
                <a:lnTo>
                  <a:pt x="92430" y="540003"/>
                </a:lnTo>
                <a:lnTo>
                  <a:pt x="58051" y="598955"/>
                </a:lnTo>
                <a:lnTo>
                  <a:pt x="58051" y="622426"/>
                </a:lnTo>
                <a:lnTo>
                  <a:pt x="59108" y="622426"/>
                </a:lnTo>
                <a:lnTo>
                  <a:pt x="103403" y="546480"/>
                </a:lnTo>
                <a:lnTo>
                  <a:pt x="102374" y="542543"/>
                </a:lnTo>
                <a:lnTo>
                  <a:pt x="96316" y="538988"/>
                </a:lnTo>
                <a:close/>
              </a:path>
              <a:path w="103505" h="635635">
                <a:moveTo>
                  <a:pt x="51701" y="609844"/>
                </a:moveTo>
                <a:lnTo>
                  <a:pt x="46215" y="619251"/>
                </a:lnTo>
                <a:lnTo>
                  <a:pt x="57188" y="619251"/>
                </a:lnTo>
                <a:lnTo>
                  <a:pt x="51701" y="609844"/>
                </a:lnTo>
                <a:close/>
              </a:path>
              <a:path w="103505" h="635635">
                <a:moveTo>
                  <a:pt x="58051" y="598955"/>
                </a:moveTo>
                <a:lnTo>
                  <a:pt x="51701" y="609844"/>
                </a:lnTo>
                <a:lnTo>
                  <a:pt x="57188" y="619251"/>
                </a:lnTo>
                <a:lnTo>
                  <a:pt x="58051" y="619251"/>
                </a:lnTo>
                <a:lnTo>
                  <a:pt x="58051" y="598955"/>
                </a:lnTo>
                <a:close/>
              </a:path>
              <a:path w="103505" h="635635">
                <a:moveTo>
                  <a:pt x="58051" y="0"/>
                </a:moveTo>
                <a:lnTo>
                  <a:pt x="45351" y="0"/>
                </a:lnTo>
                <a:lnTo>
                  <a:pt x="45351" y="598955"/>
                </a:lnTo>
                <a:lnTo>
                  <a:pt x="51701" y="609844"/>
                </a:lnTo>
                <a:lnTo>
                  <a:pt x="58051" y="598955"/>
                </a:lnTo>
                <a:lnTo>
                  <a:pt x="5805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13657" y="2867914"/>
            <a:ext cx="956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Réception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6310" y="3241420"/>
            <a:ext cx="103505" cy="1051560"/>
          </a:xfrm>
          <a:custGeom>
            <a:avLst/>
            <a:gdLst/>
            <a:ahLst/>
            <a:cxnLst/>
            <a:rect l="l" t="t" r="r" b="b"/>
            <a:pathLst>
              <a:path w="103505" h="1051560">
                <a:moveTo>
                  <a:pt x="6908" y="956055"/>
                </a:moveTo>
                <a:lnTo>
                  <a:pt x="3924" y="957833"/>
                </a:lnTo>
                <a:lnTo>
                  <a:pt x="939" y="959738"/>
                </a:lnTo>
                <a:lnTo>
                  <a:pt x="0" y="963548"/>
                </a:lnTo>
                <a:lnTo>
                  <a:pt x="1828" y="966596"/>
                </a:lnTo>
                <a:lnTo>
                  <a:pt x="53644" y="1051052"/>
                </a:lnTo>
                <a:lnTo>
                  <a:pt x="60546" y="1038605"/>
                </a:lnTo>
                <a:lnTo>
                  <a:pt x="47028" y="1038605"/>
                </a:lnTo>
                <a:lnTo>
                  <a:pt x="46508" y="1015161"/>
                </a:lnTo>
                <a:lnTo>
                  <a:pt x="12661" y="959992"/>
                </a:lnTo>
                <a:lnTo>
                  <a:pt x="10820" y="956944"/>
                </a:lnTo>
                <a:lnTo>
                  <a:pt x="6908" y="956055"/>
                </a:lnTo>
                <a:close/>
              </a:path>
              <a:path w="103505" h="1051560">
                <a:moveTo>
                  <a:pt x="46508" y="1015161"/>
                </a:moveTo>
                <a:lnTo>
                  <a:pt x="46952" y="1035176"/>
                </a:lnTo>
                <a:lnTo>
                  <a:pt x="47028" y="1038605"/>
                </a:lnTo>
                <a:lnTo>
                  <a:pt x="59715" y="1038351"/>
                </a:lnTo>
                <a:lnTo>
                  <a:pt x="59650" y="1035430"/>
                </a:lnTo>
                <a:lnTo>
                  <a:pt x="47815" y="1035430"/>
                </a:lnTo>
                <a:lnTo>
                  <a:pt x="53095" y="1025897"/>
                </a:lnTo>
                <a:lnTo>
                  <a:pt x="46508" y="1015161"/>
                </a:lnTo>
                <a:close/>
              </a:path>
              <a:path w="103505" h="1051560">
                <a:moveTo>
                  <a:pt x="96126" y="954023"/>
                </a:moveTo>
                <a:lnTo>
                  <a:pt x="92265" y="955166"/>
                </a:lnTo>
                <a:lnTo>
                  <a:pt x="59195" y="1014881"/>
                </a:lnTo>
                <a:lnTo>
                  <a:pt x="59645" y="1035176"/>
                </a:lnTo>
                <a:lnTo>
                  <a:pt x="59715" y="1038351"/>
                </a:lnTo>
                <a:lnTo>
                  <a:pt x="47028" y="1038605"/>
                </a:lnTo>
                <a:lnTo>
                  <a:pt x="60546" y="1038605"/>
                </a:lnTo>
                <a:lnTo>
                  <a:pt x="101676" y="964437"/>
                </a:lnTo>
                <a:lnTo>
                  <a:pt x="103378" y="961262"/>
                </a:lnTo>
                <a:lnTo>
                  <a:pt x="102383" y="957833"/>
                </a:lnTo>
                <a:lnTo>
                  <a:pt x="102273" y="957452"/>
                </a:lnTo>
                <a:lnTo>
                  <a:pt x="99199" y="955801"/>
                </a:lnTo>
                <a:lnTo>
                  <a:pt x="96126" y="954023"/>
                </a:lnTo>
                <a:close/>
              </a:path>
              <a:path w="103505" h="1051560">
                <a:moveTo>
                  <a:pt x="53095" y="1025897"/>
                </a:moveTo>
                <a:lnTo>
                  <a:pt x="47815" y="1035430"/>
                </a:lnTo>
                <a:lnTo>
                  <a:pt x="58788" y="1035176"/>
                </a:lnTo>
                <a:lnTo>
                  <a:pt x="53095" y="1025897"/>
                </a:lnTo>
                <a:close/>
              </a:path>
              <a:path w="103505" h="1051560">
                <a:moveTo>
                  <a:pt x="59195" y="1014881"/>
                </a:moveTo>
                <a:lnTo>
                  <a:pt x="53095" y="1025897"/>
                </a:lnTo>
                <a:lnTo>
                  <a:pt x="58788" y="1035176"/>
                </a:lnTo>
                <a:lnTo>
                  <a:pt x="47815" y="1035430"/>
                </a:lnTo>
                <a:lnTo>
                  <a:pt x="59650" y="1035430"/>
                </a:lnTo>
                <a:lnTo>
                  <a:pt x="59201" y="1015161"/>
                </a:lnTo>
                <a:lnTo>
                  <a:pt x="59195" y="1014881"/>
                </a:lnTo>
                <a:close/>
              </a:path>
              <a:path w="103505" h="1051560">
                <a:moveTo>
                  <a:pt x="36715" y="0"/>
                </a:moveTo>
                <a:lnTo>
                  <a:pt x="24015" y="253"/>
                </a:lnTo>
                <a:lnTo>
                  <a:pt x="46502" y="1014881"/>
                </a:lnTo>
                <a:lnTo>
                  <a:pt x="46508" y="1015161"/>
                </a:lnTo>
                <a:lnTo>
                  <a:pt x="53095" y="1025897"/>
                </a:lnTo>
                <a:lnTo>
                  <a:pt x="59195" y="1014881"/>
                </a:lnTo>
                <a:lnTo>
                  <a:pt x="36721" y="253"/>
                </a:lnTo>
                <a:lnTo>
                  <a:pt x="3671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42581" y="4465320"/>
            <a:ext cx="6117590" cy="2237740"/>
            <a:chOff x="642581" y="4465320"/>
            <a:chExt cx="6117590" cy="2237740"/>
          </a:xfrm>
        </p:grpSpPr>
        <p:sp>
          <p:nvSpPr>
            <p:cNvPr id="19" name="object 19"/>
            <p:cNvSpPr/>
            <p:nvPr/>
          </p:nvSpPr>
          <p:spPr>
            <a:xfrm>
              <a:off x="642581" y="4655565"/>
              <a:ext cx="6117590" cy="789305"/>
            </a:xfrm>
            <a:custGeom>
              <a:avLst/>
              <a:gdLst/>
              <a:ahLst/>
              <a:cxnLst/>
              <a:rect l="l" t="t" r="r" b="b"/>
              <a:pathLst>
                <a:path w="6117590" h="789304">
                  <a:moveTo>
                    <a:pt x="6117501" y="481203"/>
                  </a:moveTo>
                  <a:lnTo>
                    <a:pt x="6033300" y="422529"/>
                  </a:lnTo>
                  <a:lnTo>
                    <a:pt x="6029363" y="423291"/>
                  </a:lnTo>
                  <a:lnTo>
                    <a:pt x="6027331" y="426085"/>
                  </a:lnTo>
                  <a:lnTo>
                    <a:pt x="6025299" y="429006"/>
                  </a:lnTo>
                  <a:lnTo>
                    <a:pt x="6026061" y="432943"/>
                  </a:lnTo>
                  <a:lnTo>
                    <a:pt x="6082042" y="471944"/>
                  </a:lnTo>
                  <a:lnTo>
                    <a:pt x="217462" y="0"/>
                  </a:lnTo>
                  <a:lnTo>
                    <a:pt x="216966" y="6083"/>
                  </a:lnTo>
                  <a:lnTo>
                    <a:pt x="211963" y="4826"/>
                  </a:lnTo>
                  <a:lnTo>
                    <a:pt x="31775" y="752602"/>
                  </a:lnTo>
                  <a:lnTo>
                    <a:pt x="12192" y="687324"/>
                  </a:lnTo>
                  <a:lnTo>
                    <a:pt x="12153" y="687197"/>
                  </a:lnTo>
                  <a:lnTo>
                    <a:pt x="8623" y="685292"/>
                  </a:lnTo>
                  <a:lnTo>
                    <a:pt x="1905" y="687324"/>
                  </a:lnTo>
                  <a:lnTo>
                    <a:pt x="0" y="690880"/>
                  </a:lnTo>
                  <a:lnTo>
                    <a:pt x="1003" y="694309"/>
                  </a:lnTo>
                  <a:lnTo>
                    <a:pt x="29489" y="789178"/>
                  </a:lnTo>
                  <a:lnTo>
                    <a:pt x="39839" y="778383"/>
                  </a:lnTo>
                  <a:lnTo>
                    <a:pt x="100520" y="715137"/>
                  </a:lnTo>
                  <a:lnTo>
                    <a:pt x="100444" y="711073"/>
                  </a:lnTo>
                  <a:lnTo>
                    <a:pt x="95377" y="706247"/>
                  </a:lnTo>
                  <a:lnTo>
                    <a:pt x="91351" y="706374"/>
                  </a:lnTo>
                  <a:lnTo>
                    <a:pt x="44107" y="755611"/>
                  </a:lnTo>
                  <a:lnTo>
                    <a:pt x="222034" y="17284"/>
                  </a:lnTo>
                  <a:lnTo>
                    <a:pt x="1380718" y="774750"/>
                  </a:lnTo>
                  <a:lnTo>
                    <a:pt x="1316139" y="771398"/>
                  </a:lnTo>
                  <a:lnTo>
                    <a:pt x="1312557" y="771398"/>
                  </a:lnTo>
                  <a:lnTo>
                    <a:pt x="1309662" y="773938"/>
                  </a:lnTo>
                  <a:lnTo>
                    <a:pt x="1309535" y="777494"/>
                  </a:lnTo>
                  <a:lnTo>
                    <a:pt x="1309281" y="780923"/>
                  </a:lnTo>
                  <a:lnTo>
                    <a:pt x="1312049" y="784098"/>
                  </a:lnTo>
                  <a:lnTo>
                    <a:pt x="1315504" y="784098"/>
                  </a:lnTo>
                  <a:lnTo>
                    <a:pt x="1414437" y="789178"/>
                  </a:lnTo>
                  <a:lnTo>
                    <a:pt x="1413675" y="787654"/>
                  </a:lnTo>
                  <a:lnTo>
                    <a:pt x="1370114" y="700532"/>
                  </a:lnTo>
                  <a:lnTo>
                    <a:pt x="1368590" y="697357"/>
                  </a:lnTo>
                  <a:lnTo>
                    <a:pt x="1364780" y="696087"/>
                  </a:lnTo>
                  <a:lnTo>
                    <a:pt x="1361605" y="697738"/>
                  </a:lnTo>
                  <a:lnTo>
                    <a:pt x="1358557" y="699262"/>
                  </a:lnTo>
                  <a:lnTo>
                    <a:pt x="1357287" y="703072"/>
                  </a:lnTo>
                  <a:lnTo>
                    <a:pt x="1358811" y="706247"/>
                  </a:lnTo>
                  <a:lnTo>
                    <a:pt x="1387805" y="764146"/>
                  </a:lnTo>
                  <a:lnTo>
                    <a:pt x="241376" y="14719"/>
                  </a:lnTo>
                  <a:lnTo>
                    <a:pt x="6081077" y="484644"/>
                  </a:lnTo>
                  <a:lnTo>
                    <a:pt x="6022632" y="512699"/>
                  </a:lnTo>
                  <a:lnTo>
                    <a:pt x="6019584" y="514223"/>
                  </a:lnTo>
                  <a:lnTo>
                    <a:pt x="6018187" y="517906"/>
                  </a:lnTo>
                  <a:lnTo>
                    <a:pt x="6021235" y="524256"/>
                  </a:lnTo>
                  <a:lnTo>
                    <a:pt x="6025045" y="525653"/>
                  </a:lnTo>
                  <a:lnTo>
                    <a:pt x="6106401" y="486537"/>
                  </a:lnTo>
                  <a:lnTo>
                    <a:pt x="6117501" y="48120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8431" y="4465320"/>
              <a:ext cx="2150364" cy="223723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1296" y="1322578"/>
            <a:ext cx="92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Demande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4020" y="1868423"/>
            <a:ext cx="2820924" cy="200863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89645" cy="6436360"/>
            <a:chOff x="0" y="0"/>
            <a:chExt cx="8589645" cy="6436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88" y="530351"/>
              <a:ext cx="7781276" cy="5905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417060" cy="4740275"/>
            <a:chOff x="0" y="0"/>
            <a:chExt cx="4417060" cy="4740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254" y="422117"/>
              <a:ext cx="4114388" cy="431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69201"/>
              </p:ext>
            </p:extLst>
          </p:nvPr>
        </p:nvGraphicFramePr>
        <p:xfrm>
          <a:off x="5378703" y="377443"/>
          <a:ext cx="2995930" cy="2696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Lyon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HEH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fr-FR" sz="18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équipes/3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889"/>
                        </a:lnSpc>
                      </a:pPr>
                      <a:r>
                        <a:rPr lang="fr-FR"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équipes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fr-FR" sz="1800" spc="-10" dirty="0">
                          <a:latin typeface="Calibri"/>
                          <a:cs typeface="Calibri"/>
                        </a:rPr>
                        <a:t>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CR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équipe/0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Bron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équipe/0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Villefranche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équipe/1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Tarare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équipe/1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ts val="2150"/>
                        </a:lnSpc>
                        <a:spcBef>
                          <a:spcPts val="81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SMH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215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équipe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655" y="3429000"/>
            <a:ext cx="4287011" cy="32430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078" y="301752"/>
            <a:ext cx="8366461" cy="6362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452870"/>
            <a:chOff x="0" y="0"/>
            <a:chExt cx="9144000" cy="645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368808"/>
              <a:ext cx="8732520" cy="60838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95" y="28955"/>
              <a:ext cx="1403603" cy="7726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26534" y="247345"/>
            <a:ext cx="100456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322489"/>
            <a:ext cx="3949065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secours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France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SAM</a:t>
            </a:r>
            <a:r>
              <a:rPr lang="fr-FR" sz="3200" spc="-20" dirty="0">
                <a:latin typeface="Calibri"/>
                <a:cs typeface="Calibri"/>
              </a:rPr>
              <a:t>U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  <a:buFont typeface="Arial"/>
              <a:buChar char="•"/>
            </a:pP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SAMU</a:t>
            </a:r>
            <a:r>
              <a:rPr sz="3200" spc="-25" dirty="0">
                <a:latin typeface="Calibri"/>
                <a:cs typeface="Calibri"/>
              </a:rPr>
              <a:t> 69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SAMU</a:t>
            </a:r>
            <a:r>
              <a:rPr sz="3200" spc="-25" dirty="0">
                <a:latin typeface="Calibri"/>
                <a:cs typeface="Calibri"/>
              </a:rPr>
              <a:t> 69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  <a:buFont typeface="Arial"/>
              <a:buChar char="•"/>
            </a:pP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69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202692"/>
            <a:ext cx="5975603" cy="65303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94775" cy="6588759"/>
            <a:chOff x="0" y="0"/>
            <a:chExt cx="8994775" cy="6588759"/>
          </a:xfrm>
        </p:grpSpPr>
        <p:pic>
          <p:nvPicPr>
            <p:cNvPr id="3" name="object 3" descr="C:\Users\guilleminol\Pictures\SP\IMG_0128.JPG.jpe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2" y="297179"/>
              <a:ext cx="8389620" cy="6291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804" y="60960"/>
              <a:ext cx="1037844" cy="5715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91" y="86866"/>
            <a:ext cx="7168896" cy="66537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3999" cy="6096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384290"/>
            <a:chOff x="0" y="0"/>
            <a:chExt cx="9144000" cy="6384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331" y="405384"/>
              <a:ext cx="8305800" cy="59786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95" y="28955"/>
              <a:ext cx="1403603" cy="7726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425565"/>
            <a:chOff x="0" y="0"/>
            <a:chExt cx="9144000" cy="642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723" y="134112"/>
              <a:ext cx="7836408" cy="6291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95" y="28955"/>
              <a:ext cx="1403603" cy="7726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39" y="466823"/>
            <a:ext cx="7184135" cy="54645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901" y="426719"/>
            <a:ext cx="7105834" cy="54406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303" y="682751"/>
            <a:ext cx="7327392" cy="54924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381115"/>
            <a:chOff x="0" y="0"/>
            <a:chExt cx="9144000" cy="6381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052" y="705612"/>
              <a:ext cx="7257288" cy="56753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95" y="28955"/>
              <a:ext cx="1403603" cy="7726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4705">
              <a:lnSpc>
                <a:spcPct val="100000"/>
              </a:lnSpc>
              <a:spcBef>
                <a:spcPts val="105"/>
              </a:spcBef>
            </a:pPr>
            <a:r>
              <a:rPr dirty="0"/>
              <a:t>Sapeurs</a:t>
            </a:r>
            <a:r>
              <a:rPr spc="-135" dirty="0"/>
              <a:t> </a:t>
            </a:r>
            <a:r>
              <a:rPr spc="-10" dirty="0"/>
              <a:t>pompiers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46720" cy="3881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Volontaires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65"/>
              </a:spcBef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Professionnels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Militaires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  <a:tab pos="1922145" algn="l"/>
              </a:tabLst>
            </a:pPr>
            <a:r>
              <a:rPr sz="2800" spc="-20" dirty="0">
                <a:latin typeface="Calibri"/>
                <a:cs typeface="Calibri"/>
              </a:rPr>
              <a:t>BSPP</a:t>
            </a:r>
            <a:r>
              <a:rPr sz="2800" dirty="0">
                <a:latin typeface="Calibri"/>
                <a:cs typeface="Calibri"/>
              </a:rPr>
              <a:t>	Brigade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Paris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BMPM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Bataillon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marins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pompiers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Marseille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3191255"/>
            <a:ext cx="1482852" cy="1935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2781300"/>
            <a:ext cx="2016252" cy="15499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15339" cy="8519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50"/>
              </a:lnSpc>
            </a:pPr>
            <a:fld id="{81D60167-4931-47E6-BA6A-407CBD079E47}" type="slidenum">
              <a:rPr sz="1400" spc="-50" dirty="0">
                <a:solidFill>
                  <a:srgbClr val="000000"/>
                </a:solidFill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66266" y="260426"/>
            <a:ext cx="6410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Unité</a:t>
            </a:r>
            <a:r>
              <a:rPr sz="3600" spc="-40" dirty="0"/>
              <a:t> </a:t>
            </a:r>
            <a:r>
              <a:rPr sz="3600" dirty="0"/>
              <a:t>de</a:t>
            </a:r>
            <a:r>
              <a:rPr sz="3600" spc="-25" dirty="0"/>
              <a:t> </a:t>
            </a:r>
            <a:r>
              <a:rPr sz="3600" dirty="0"/>
              <a:t>médecine</a:t>
            </a:r>
            <a:r>
              <a:rPr sz="3600" spc="-40" dirty="0"/>
              <a:t> </a:t>
            </a:r>
            <a:r>
              <a:rPr sz="3600" dirty="0"/>
              <a:t>de</a:t>
            </a:r>
            <a:r>
              <a:rPr sz="3600" spc="-20" dirty="0"/>
              <a:t> </a:t>
            </a:r>
            <a:r>
              <a:rPr sz="3600" spc="-10" dirty="0"/>
              <a:t>catastrophe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41857"/>
            <a:ext cx="2899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préparer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0976" y="915924"/>
            <a:ext cx="3680460" cy="2068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065" y="1776609"/>
            <a:ext cx="3298248" cy="23293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72311" y="3429000"/>
            <a:ext cx="7740650" cy="3316604"/>
            <a:chOff x="972311" y="3429000"/>
            <a:chExt cx="7740650" cy="331660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3429000"/>
              <a:ext cx="3709416" cy="2781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231" y="4375402"/>
              <a:ext cx="1769364" cy="2369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311" y="5018532"/>
              <a:ext cx="7155180" cy="16764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9960">
              <a:lnSpc>
                <a:spcPct val="100000"/>
              </a:lnSpc>
              <a:spcBef>
                <a:spcPts val="105"/>
              </a:spcBef>
            </a:pPr>
            <a:r>
              <a:rPr dirty="0"/>
              <a:t>Les</a:t>
            </a:r>
            <a:r>
              <a:rPr spc="-60" dirty="0"/>
              <a:t> </a:t>
            </a:r>
            <a:r>
              <a:rPr dirty="0"/>
              <a:t>plans</a:t>
            </a:r>
            <a:r>
              <a:rPr spc="-55" dirty="0"/>
              <a:t> </a:t>
            </a:r>
            <a:r>
              <a:rPr spc="-20" dirty="0"/>
              <a:t>ORSAN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348043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ORSAN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AMAVI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4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ORSAN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EPI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CLIM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ORSAN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REB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ORSAN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NRC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4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ORSAN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MEDICO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PSY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04" y="60960"/>
            <a:ext cx="1037844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57421" y="461899"/>
            <a:ext cx="1630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ORSAN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445"/>
            <a:ext cx="7810500" cy="4721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ORSAN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AMAVI</a:t>
            </a:r>
            <a:endParaRPr sz="2200">
              <a:latin typeface="Calibri"/>
              <a:cs typeface="Calibri"/>
            </a:endParaRPr>
          </a:p>
          <a:p>
            <a:pPr marL="756285" marR="15875" lvl="1" indent="-287020">
              <a:lnSpc>
                <a:spcPts val="192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</a:tabLst>
            </a:pPr>
            <a:r>
              <a:rPr sz="2000" b="1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ccueil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dirty="0">
                <a:latin typeface="Calibri"/>
                <a:cs typeface="Calibri"/>
              </a:rPr>
              <a:t>ssif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blessés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VI</a:t>
            </a:r>
            <a:r>
              <a:rPr sz="2000" dirty="0">
                <a:latin typeface="Calibri"/>
                <a:cs typeface="Calibri"/>
              </a:rPr>
              <a:t>ctimes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événement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(accident, catastrophe,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attentat)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ORSAN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EPI-</a:t>
            </a:r>
            <a:r>
              <a:rPr sz="2200" spc="-20" dirty="0">
                <a:latin typeface="Calibri"/>
                <a:cs typeface="Calibri"/>
              </a:rPr>
              <a:t>CLIM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489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Prise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tensions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l’offre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soins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liées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nombre </a:t>
            </a:r>
            <a:r>
              <a:rPr sz="2000" dirty="0">
                <a:latin typeface="Calibri"/>
                <a:cs typeface="Calibri"/>
              </a:rPr>
              <a:t>important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contexte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d’</a:t>
            </a:r>
            <a:r>
              <a:rPr sz="2000" b="1" dirty="0">
                <a:latin typeface="Calibri"/>
                <a:cs typeface="Calibri"/>
              </a:rPr>
              <a:t>EPI</a:t>
            </a:r>
            <a:r>
              <a:rPr sz="2000" dirty="0">
                <a:latin typeface="Calibri"/>
                <a:cs typeface="Calibri"/>
              </a:rPr>
              <a:t>démie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saisonnière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ou </a:t>
            </a:r>
            <a:r>
              <a:rPr sz="2000" dirty="0">
                <a:latin typeface="Calibri"/>
                <a:cs typeface="Calibri"/>
              </a:rPr>
              <a:t>lors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phénomène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CLIM</a:t>
            </a:r>
            <a:r>
              <a:rPr sz="2000" spc="-10" dirty="0">
                <a:latin typeface="Calibri"/>
                <a:cs typeface="Calibri"/>
              </a:rPr>
              <a:t>atique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environnemental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0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ORSAN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REB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Prise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isque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pidémique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et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b="1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iologique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connu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émergent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ORSAN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NRC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Prise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événement</a:t>
            </a:r>
            <a:endParaRPr sz="2000">
              <a:latin typeface="Calibri"/>
              <a:cs typeface="Calibri"/>
            </a:endParaRPr>
          </a:p>
          <a:p>
            <a:pPr marL="983615">
              <a:lnSpc>
                <a:spcPts val="2395"/>
              </a:lnSpc>
            </a:pPr>
            <a:r>
              <a:rPr sz="2000" b="1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ucléaire,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adiologique,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himique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ORSAN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MEDICO-</a:t>
            </a:r>
            <a:r>
              <a:rPr sz="2200" spc="-25" dirty="0">
                <a:latin typeface="Calibri"/>
                <a:cs typeface="Calibri"/>
              </a:rPr>
              <a:t>PSY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Prise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MEDICO-</a:t>
            </a:r>
            <a:r>
              <a:rPr sz="2000" b="1" dirty="0">
                <a:latin typeface="Calibri"/>
                <a:cs typeface="Calibri"/>
              </a:rPr>
              <a:t>PSY</a:t>
            </a:r>
            <a:r>
              <a:rPr sz="2000" dirty="0">
                <a:latin typeface="Calibri"/>
                <a:cs typeface="Calibri"/>
              </a:rPr>
              <a:t>chologique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victimes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d’un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événement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grave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04" y="60960"/>
            <a:ext cx="1037844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5"/>
              </a:spcBef>
            </a:pPr>
            <a:r>
              <a:rPr dirty="0"/>
              <a:t>Hôpital</a:t>
            </a:r>
            <a:r>
              <a:rPr spc="-80" dirty="0"/>
              <a:t> </a:t>
            </a:r>
            <a:r>
              <a:rPr dirty="0"/>
              <a:t>en</a:t>
            </a:r>
            <a:r>
              <a:rPr spc="-65" dirty="0"/>
              <a:t> </a:t>
            </a:r>
            <a:r>
              <a:rPr spc="-10" dirty="0"/>
              <a:t>tension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3495"/>
            <a:ext cx="7212965" cy="43808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Inadéquation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entre</a:t>
            </a:r>
            <a:endParaRPr sz="3000">
              <a:latin typeface="Calibri"/>
              <a:cs typeface="Calibri"/>
            </a:endParaRPr>
          </a:p>
          <a:p>
            <a:pPr marL="544830" marR="2921635" lvl="1" indent="-74930">
              <a:lnSpc>
                <a:spcPct val="110000"/>
              </a:lnSpc>
              <a:spcBef>
                <a:spcPts val="30"/>
              </a:spcBef>
              <a:buFont typeface="Arial"/>
              <a:buChar char="–"/>
              <a:tabLst>
                <a:tab pos="544830" algn="l"/>
                <a:tab pos="831215" algn="l"/>
              </a:tabLst>
            </a:pPr>
            <a:r>
              <a:rPr sz="2600" dirty="0">
                <a:latin typeface="Calibri"/>
                <a:cs typeface="Calibri"/>
              </a:rPr>
              <a:t>	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flux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entrant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patients </a:t>
            </a:r>
            <a:r>
              <a:rPr sz="2600" spc="-25" dirty="0">
                <a:latin typeface="Calibri"/>
                <a:cs typeface="Calibri"/>
              </a:rPr>
              <a:t>et</a:t>
            </a:r>
            <a:endParaRPr sz="2600">
              <a:latin typeface="Calibri"/>
              <a:cs typeface="Calibri"/>
            </a:endParaRPr>
          </a:p>
          <a:p>
            <a:pPr marL="469900" marR="5080" indent="456565">
              <a:lnSpc>
                <a:spcPts val="2810"/>
              </a:lnSpc>
              <a:spcBef>
                <a:spcPts val="665"/>
              </a:spcBef>
            </a:pPr>
            <a:r>
              <a:rPr sz="2600" dirty="0">
                <a:latin typeface="Calibri"/>
                <a:cs typeface="Calibri"/>
              </a:rPr>
              <a:t>les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capacités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immédiates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prise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charge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de </a:t>
            </a:r>
            <a:r>
              <a:rPr sz="2600" spc="-10" dirty="0">
                <a:latin typeface="Calibri"/>
                <a:cs typeface="Calibri"/>
              </a:rPr>
              <a:t>l’établissement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35" dirty="0">
                <a:latin typeface="Calibri"/>
                <a:cs typeface="Calibri"/>
              </a:rPr>
              <a:t>Tension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lien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avec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Affluence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patients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285" algn="l"/>
              </a:tabLst>
            </a:pPr>
            <a:r>
              <a:rPr sz="2600" spc="-10" dirty="0">
                <a:latin typeface="Calibri"/>
                <a:cs typeface="Calibri"/>
              </a:rPr>
              <a:t>Fragilisation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fonctionnement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structures</a:t>
            </a:r>
            <a:endParaRPr sz="2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dirty="0">
                <a:latin typeface="Calibri"/>
                <a:cs typeface="Calibri"/>
              </a:rPr>
              <a:t>Pb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d’effectifs,</a:t>
            </a:r>
            <a:r>
              <a:rPr sz="2200" dirty="0">
                <a:latin typeface="Calibri"/>
                <a:cs typeface="Calibri"/>
              </a:rPr>
              <a:t> panne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informatique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Carence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lits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d’aval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04" y="60960"/>
            <a:ext cx="1037844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93547" y="634949"/>
            <a:ext cx="7918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Hiérarchisation</a:t>
            </a:r>
            <a:r>
              <a:rPr spc="-125" dirty="0"/>
              <a:t> </a:t>
            </a:r>
            <a:r>
              <a:rPr dirty="0"/>
              <a:t>des</a:t>
            </a:r>
            <a:r>
              <a:rPr spc="-100" dirty="0"/>
              <a:t> </a:t>
            </a:r>
            <a:r>
              <a:rPr spc="-10" dirty="0"/>
              <a:t>établissements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3268" y="1896410"/>
            <a:ext cx="6401435" cy="28092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Etablissement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«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première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ligne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»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SAU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plateau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technique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chirurgical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Etablissement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expert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939"/>
              </a:spcBef>
              <a:buFont typeface="Arial"/>
              <a:buChar char="–"/>
            </a:pP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Etablissement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«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deuxième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ligne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»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04" y="60960"/>
            <a:ext cx="1037844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577" y="1034135"/>
            <a:ext cx="7139871" cy="51585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90;p21"/>
          <p:cNvGrpSpPr/>
          <p:nvPr/>
        </p:nvGrpSpPr>
        <p:grpSpPr>
          <a:xfrm>
            <a:off x="2298573" y="1276336"/>
            <a:ext cx="4546855" cy="1494026"/>
            <a:chOff x="0" y="0"/>
            <a:chExt cx="6062472" cy="1992033"/>
          </a:xfrm>
        </p:grpSpPr>
        <p:sp>
          <p:nvSpPr>
            <p:cNvPr id="77" name="Rectangle aux angles arrondis"/>
            <p:cNvSpPr/>
            <p:nvPr/>
          </p:nvSpPr>
          <p:spPr>
            <a:xfrm>
              <a:off x="0" y="0"/>
              <a:ext cx="6062472" cy="1992033"/>
            </a:xfrm>
            <a:prstGeom prst="roundRect">
              <a:avLst>
                <a:gd name="adj" fmla="val 16667"/>
              </a:avLst>
            </a:prstGeom>
            <a:solidFill>
              <a:srgbClr val="0C195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125"/>
            </a:p>
          </p:txBody>
        </p:sp>
        <p:sp>
          <p:nvSpPr>
            <p:cNvPr id="78" name="BIENVENUE AU…"/>
            <p:cNvSpPr txBox="1"/>
            <p:nvPr/>
          </p:nvSpPr>
          <p:spPr>
            <a:xfrm>
              <a:off x="97243" y="330465"/>
              <a:ext cx="5867988" cy="1331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706" tIns="25706" rIns="25706" bIns="25706" numCol="1" anchor="ctr">
              <a:spAutoFit/>
            </a:bodyPr>
            <a:lstStyle/>
            <a:p>
              <a:pPr algn="ctr">
                <a:defRPr sz="4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3075"/>
                <a:t>BIENVENUE AU </a:t>
              </a:r>
            </a:p>
            <a:p>
              <a:pPr algn="ctr">
                <a:defRPr sz="4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3075"/>
                <a:t>CESU 69</a:t>
              </a:r>
            </a:p>
          </p:txBody>
        </p:sp>
      </p:grpSp>
      <p:pic>
        <p:nvPicPr>
          <p:cNvPr id="80" name="IMG-20250130-WA0000.jpg" descr="IMG-20250130-WA0000.jpg"/>
          <p:cNvPicPr>
            <a:picLocks noChangeAspect="1"/>
          </p:cNvPicPr>
          <p:nvPr/>
        </p:nvPicPr>
        <p:blipFill>
          <a:blip r:embed="rId2"/>
          <a:srcRect l="906" t="1107" r="1516" b="1108"/>
          <a:stretch>
            <a:fillRect/>
          </a:stretch>
        </p:blipFill>
        <p:spPr>
          <a:xfrm>
            <a:off x="882480" y="2899178"/>
            <a:ext cx="2162611" cy="2182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77" extrusionOk="0">
                <a:moveTo>
                  <a:pt x="10666" y="2"/>
                </a:moveTo>
                <a:cubicBezTo>
                  <a:pt x="9936" y="13"/>
                  <a:pt x="9103" y="98"/>
                  <a:pt x="8478" y="234"/>
                </a:cubicBezTo>
                <a:cubicBezTo>
                  <a:pt x="8081" y="320"/>
                  <a:pt x="7212" y="581"/>
                  <a:pt x="6865" y="717"/>
                </a:cubicBezTo>
                <a:cubicBezTo>
                  <a:pt x="5760" y="1150"/>
                  <a:pt x="4571" y="1862"/>
                  <a:pt x="3721" y="2600"/>
                </a:cubicBezTo>
                <a:cubicBezTo>
                  <a:pt x="3461" y="2827"/>
                  <a:pt x="2746" y="3533"/>
                  <a:pt x="2660" y="3648"/>
                </a:cubicBezTo>
                <a:cubicBezTo>
                  <a:pt x="2618" y="3705"/>
                  <a:pt x="2479" y="3877"/>
                  <a:pt x="2351" y="4031"/>
                </a:cubicBezTo>
                <a:cubicBezTo>
                  <a:pt x="1832" y="4659"/>
                  <a:pt x="1241" y="5646"/>
                  <a:pt x="812" y="6597"/>
                </a:cubicBezTo>
                <a:cubicBezTo>
                  <a:pt x="618" y="7028"/>
                  <a:pt x="348" y="7904"/>
                  <a:pt x="243" y="8451"/>
                </a:cubicBezTo>
                <a:cubicBezTo>
                  <a:pt x="189" y="8731"/>
                  <a:pt x="128" y="9033"/>
                  <a:pt x="107" y="9125"/>
                </a:cubicBezTo>
                <a:cubicBezTo>
                  <a:pt x="14" y="9515"/>
                  <a:pt x="-16" y="10125"/>
                  <a:pt x="9" y="11074"/>
                </a:cubicBezTo>
                <a:cubicBezTo>
                  <a:pt x="23" y="11608"/>
                  <a:pt x="49" y="12131"/>
                  <a:pt x="68" y="12236"/>
                </a:cubicBezTo>
                <a:cubicBezTo>
                  <a:pt x="87" y="12341"/>
                  <a:pt x="122" y="12531"/>
                  <a:pt x="145" y="12657"/>
                </a:cubicBezTo>
                <a:cubicBezTo>
                  <a:pt x="356" y="13808"/>
                  <a:pt x="749" y="14949"/>
                  <a:pt x="1266" y="15909"/>
                </a:cubicBezTo>
                <a:cubicBezTo>
                  <a:pt x="1498" y="16339"/>
                  <a:pt x="2050" y="17186"/>
                  <a:pt x="2274" y="17457"/>
                </a:cubicBezTo>
                <a:cubicBezTo>
                  <a:pt x="2754" y="18037"/>
                  <a:pt x="3144" y="18447"/>
                  <a:pt x="3609" y="18864"/>
                </a:cubicBezTo>
                <a:cubicBezTo>
                  <a:pt x="4187" y="19382"/>
                  <a:pt x="5120" y="20028"/>
                  <a:pt x="5791" y="20374"/>
                </a:cubicBezTo>
                <a:cubicBezTo>
                  <a:pt x="7008" y="21001"/>
                  <a:pt x="8291" y="21382"/>
                  <a:pt x="9765" y="21554"/>
                </a:cubicBezTo>
                <a:cubicBezTo>
                  <a:pt x="10145" y="21598"/>
                  <a:pt x="11916" y="21576"/>
                  <a:pt x="12125" y="21524"/>
                </a:cubicBezTo>
                <a:cubicBezTo>
                  <a:pt x="12220" y="21501"/>
                  <a:pt x="12534" y="21446"/>
                  <a:pt x="12819" y="21401"/>
                </a:cubicBezTo>
                <a:cubicBezTo>
                  <a:pt x="13104" y="21356"/>
                  <a:pt x="13482" y="21271"/>
                  <a:pt x="13661" y="21212"/>
                </a:cubicBezTo>
                <a:cubicBezTo>
                  <a:pt x="13841" y="21154"/>
                  <a:pt x="14067" y="21084"/>
                  <a:pt x="14162" y="21059"/>
                </a:cubicBezTo>
                <a:cubicBezTo>
                  <a:pt x="14257" y="21034"/>
                  <a:pt x="14563" y="20920"/>
                  <a:pt x="14844" y="20806"/>
                </a:cubicBezTo>
                <a:cubicBezTo>
                  <a:pt x="17198" y="19852"/>
                  <a:pt x="19177" y="18036"/>
                  <a:pt x="20393" y="15712"/>
                </a:cubicBezTo>
                <a:cubicBezTo>
                  <a:pt x="20658" y="15205"/>
                  <a:pt x="20938" y="14536"/>
                  <a:pt x="21057" y="14123"/>
                </a:cubicBezTo>
                <a:cubicBezTo>
                  <a:pt x="21114" y="13925"/>
                  <a:pt x="21200" y="13625"/>
                  <a:pt x="21250" y="13457"/>
                </a:cubicBezTo>
                <a:cubicBezTo>
                  <a:pt x="21486" y="12662"/>
                  <a:pt x="21584" y="11514"/>
                  <a:pt x="21531" y="10132"/>
                </a:cubicBezTo>
                <a:cubicBezTo>
                  <a:pt x="21502" y="9364"/>
                  <a:pt x="21409" y="8622"/>
                  <a:pt x="21288" y="8198"/>
                </a:cubicBezTo>
                <a:cubicBezTo>
                  <a:pt x="21073" y="7443"/>
                  <a:pt x="20975" y="7144"/>
                  <a:pt x="20790" y="6691"/>
                </a:cubicBezTo>
                <a:cubicBezTo>
                  <a:pt x="20245" y="5362"/>
                  <a:pt x="19536" y="4298"/>
                  <a:pt x="18483" y="3230"/>
                </a:cubicBezTo>
                <a:cubicBezTo>
                  <a:pt x="17645" y="2380"/>
                  <a:pt x="17085" y="1943"/>
                  <a:pt x="16140" y="1403"/>
                </a:cubicBezTo>
                <a:cubicBezTo>
                  <a:pt x="15412" y="986"/>
                  <a:pt x="14511" y="599"/>
                  <a:pt x="13949" y="461"/>
                </a:cubicBezTo>
                <a:cubicBezTo>
                  <a:pt x="13801" y="424"/>
                  <a:pt x="13653" y="379"/>
                  <a:pt x="13617" y="361"/>
                </a:cubicBezTo>
                <a:cubicBezTo>
                  <a:pt x="13398" y="248"/>
                  <a:pt x="12276" y="77"/>
                  <a:pt x="11351" y="16"/>
                </a:cubicBezTo>
                <a:cubicBezTo>
                  <a:pt x="11142" y="3"/>
                  <a:pt x="10910" y="-2"/>
                  <a:pt x="10666" y="2"/>
                </a:cubicBezTo>
                <a:close/>
                <a:moveTo>
                  <a:pt x="10589" y="2106"/>
                </a:moveTo>
                <a:cubicBezTo>
                  <a:pt x="11404" y="2109"/>
                  <a:pt x="12530" y="2246"/>
                  <a:pt x="12929" y="2391"/>
                </a:cubicBezTo>
                <a:cubicBezTo>
                  <a:pt x="13047" y="2435"/>
                  <a:pt x="13229" y="2491"/>
                  <a:pt x="13335" y="2518"/>
                </a:cubicBezTo>
                <a:cubicBezTo>
                  <a:pt x="13641" y="2596"/>
                  <a:pt x="13666" y="2611"/>
                  <a:pt x="13623" y="2692"/>
                </a:cubicBezTo>
                <a:cubicBezTo>
                  <a:pt x="13596" y="2742"/>
                  <a:pt x="13600" y="2775"/>
                  <a:pt x="13635" y="2803"/>
                </a:cubicBezTo>
                <a:cubicBezTo>
                  <a:pt x="13751" y="2900"/>
                  <a:pt x="14104" y="3148"/>
                  <a:pt x="14124" y="3148"/>
                </a:cubicBezTo>
                <a:cubicBezTo>
                  <a:pt x="14162" y="3148"/>
                  <a:pt x="14240" y="3395"/>
                  <a:pt x="14240" y="3519"/>
                </a:cubicBezTo>
                <a:cubicBezTo>
                  <a:pt x="14240" y="3584"/>
                  <a:pt x="14212" y="3664"/>
                  <a:pt x="14180" y="3695"/>
                </a:cubicBezTo>
                <a:cubicBezTo>
                  <a:pt x="14097" y="3778"/>
                  <a:pt x="14111" y="3858"/>
                  <a:pt x="14228" y="4010"/>
                </a:cubicBezTo>
                <a:cubicBezTo>
                  <a:pt x="14305" y="4111"/>
                  <a:pt x="14319" y="4162"/>
                  <a:pt x="14290" y="4207"/>
                </a:cubicBezTo>
                <a:cubicBezTo>
                  <a:pt x="14239" y="4288"/>
                  <a:pt x="13750" y="4481"/>
                  <a:pt x="13599" y="4481"/>
                </a:cubicBezTo>
                <a:cubicBezTo>
                  <a:pt x="13533" y="4481"/>
                  <a:pt x="13437" y="4518"/>
                  <a:pt x="13383" y="4561"/>
                </a:cubicBezTo>
                <a:lnTo>
                  <a:pt x="13282" y="4637"/>
                </a:lnTo>
                <a:lnTo>
                  <a:pt x="13270" y="6023"/>
                </a:lnTo>
                <a:cubicBezTo>
                  <a:pt x="13259" y="7401"/>
                  <a:pt x="13258" y="7410"/>
                  <a:pt x="13172" y="7501"/>
                </a:cubicBezTo>
                <a:cubicBezTo>
                  <a:pt x="13124" y="7551"/>
                  <a:pt x="13086" y="7621"/>
                  <a:pt x="13086" y="7654"/>
                </a:cubicBezTo>
                <a:cubicBezTo>
                  <a:pt x="13086" y="7687"/>
                  <a:pt x="13062" y="7722"/>
                  <a:pt x="13033" y="7733"/>
                </a:cubicBezTo>
                <a:cubicBezTo>
                  <a:pt x="12960" y="7761"/>
                  <a:pt x="12731" y="7678"/>
                  <a:pt x="12647" y="7595"/>
                </a:cubicBezTo>
                <a:cubicBezTo>
                  <a:pt x="12551" y="7499"/>
                  <a:pt x="12430" y="7530"/>
                  <a:pt x="12339" y="7671"/>
                </a:cubicBezTo>
                <a:cubicBezTo>
                  <a:pt x="12296" y="7738"/>
                  <a:pt x="12206" y="7818"/>
                  <a:pt x="12137" y="7851"/>
                </a:cubicBezTo>
                <a:lnTo>
                  <a:pt x="12013" y="7910"/>
                </a:lnTo>
                <a:lnTo>
                  <a:pt x="12013" y="7780"/>
                </a:lnTo>
                <a:cubicBezTo>
                  <a:pt x="12013" y="7709"/>
                  <a:pt x="11984" y="7623"/>
                  <a:pt x="11950" y="7589"/>
                </a:cubicBezTo>
                <a:cubicBezTo>
                  <a:pt x="11916" y="7555"/>
                  <a:pt x="11892" y="7521"/>
                  <a:pt x="11900" y="7515"/>
                </a:cubicBezTo>
                <a:cubicBezTo>
                  <a:pt x="11908" y="7509"/>
                  <a:pt x="12072" y="7423"/>
                  <a:pt x="12262" y="7324"/>
                </a:cubicBezTo>
                <a:cubicBezTo>
                  <a:pt x="12452" y="7225"/>
                  <a:pt x="12662" y="7087"/>
                  <a:pt x="12730" y="7015"/>
                </a:cubicBezTo>
                <a:lnTo>
                  <a:pt x="12855" y="6883"/>
                </a:lnTo>
                <a:lnTo>
                  <a:pt x="12855" y="6047"/>
                </a:lnTo>
                <a:cubicBezTo>
                  <a:pt x="12855" y="5232"/>
                  <a:pt x="12853" y="5209"/>
                  <a:pt x="12769" y="5117"/>
                </a:cubicBezTo>
                <a:cubicBezTo>
                  <a:pt x="12655" y="4992"/>
                  <a:pt x="11127" y="4216"/>
                  <a:pt x="10995" y="4216"/>
                </a:cubicBezTo>
                <a:cubicBezTo>
                  <a:pt x="10868" y="4216"/>
                  <a:pt x="9342" y="4983"/>
                  <a:pt x="9198" y="5120"/>
                </a:cubicBezTo>
                <a:cubicBezTo>
                  <a:pt x="9108" y="5206"/>
                  <a:pt x="9092" y="5249"/>
                  <a:pt x="9092" y="5435"/>
                </a:cubicBezTo>
                <a:cubicBezTo>
                  <a:pt x="9092" y="5623"/>
                  <a:pt x="9080" y="5656"/>
                  <a:pt x="9003" y="5691"/>
                </a:cubicBezTo>
                <a:cubicBezTo>
                  <a:pt x="8944" y="5717"/>
                  <a:pt x="8893" y="5718"/>
                  <a:pt x="8848" y="5694"/>
                </a:cubicBezTo>
                <a:cubicBezTo>
                  <a:pt x="8812" y="5673"/>
                  <a:pt x="8757" y="5665"/>
                  <a:pt x="8727" y="5676"/>
                </a:cubicBezTo>
                <a:cubicBezTo>
                  <a:pt x="8697" y="5687"/>
                  <a:pt x="8587" y="5672"/>
                  <a:pt x="8481" y="5641"/>
                </a:cubicBezTo>
                <a:cubicBezTo>
                  <a:pt x="8299" y="5587"/>
                  <a:pt x="8289" y="5579"/>
                  <a:pt x="8312" y="5482"/>
                </a:cubicBezTo>
                <a:cubicBezTo>
                  <a:pt x="8325" y="5425"/>
                  <a:pt x="8350" y="5360"/>
                  <a:pt x="8368" y="5340"/>
                </a:cubicBezTo>
                <a:cubicBezTo>
                  <a:pt x="8386" y="5321"/>
                  <a:pt x="8401" y="5261"/>
                  <a:pt x="8401" y="5208"/>
                </a:cubicBezTo>
                <a:cubicBezTo>
                  <a:pt x="8401" y="5103"/>
                  <a:pt x="8516" y="5015"/>
                  <a:pt x="9035" y="4716"/>
                </a:cubicBezTo>
                <a:cubicBezTo>
                  <a:pt x="9183" y="4632"/>
                  <a:pt x="9400" y="4503"/>
                  <a:pt x="9516" y="4431"/>
                </a:cubicBezTo>
                <a:cubicBezTo>
                  <a:pt x="9632" y="4359"/>
                  <a:pt x="10037" y="4127"/>
                  <a:pt x="10417" y="3913"/>
                </a:cubicBezTo>
                <a:cubicBezTo>
                  <a:pt x="10797" y="3699"/>
                  <a:pt x="11150" y="3485"/>
                  <a:pt x="11200" y="3439"/>
                </a:cubicBezTo>
                <a:cubicBezTo>
                  <a:pt x="11320" y="3330"/>
                  <a:pt x="11433" y="3084"/>
                  <a:pt x="11434" y="2927"/>
                </a:cubicBezTo>
                <a:cubicBezTo>
                  <a:pt x="11435" y="2749"/>
                  <a:pt x="11273" y="2457"/>
                  <a:pt x="11111" y="2350"/>
                </a:cubicBezTo>
                <a:cubicBezTo>
                  <a:pt x="10886" y="2202"/>
                  <a:pt x="10639" y="2224"/>
                  <a:pt x="10263" y="2424"/>
                </a:cubicBezTo>
                <a:cubicBezTo>
                  <a:pt x="10094" y="2514"/>
                  <a:pt x="9940" y="2600"/>
                  <a:pt x="9919" y="2615"/>
                </a:cubicBezTo>
                <a:cubicBezTo>
                  <a:pt x="9898" y="2631"/>
                  <a:pt x="9734" y="2724"/>
                  <a:pt x="9554" y="2824"/>
                </a:cubicBezTo>
                <a:cubicBezTo>
                  <a:pt x="9085" y="3084"/>
                  <a:pt x="8807" y="3245"/>
                  <a:pt x="8113" y="3645"/>
                </a:cubicBezTo>
                <a:cubicBezTo>
                  <a:pt x="7775" y="3840"/>
                  <a:pt x="7374" y="4069"/>
                  <a:pt x="7220" y="4154"/>
                </a:cubicBezTo>
                <a:cubicBezTo>
                  <a:pt x="7067" y="4240"/>
                  <a:pt x="6627" y="4491"/>
                  <a:pt x="6242" y="4711"/>
                </a:cubicBezTo>
                <a:cubicBezTo>
                  <a:pt x="5857" y="4931"/>
                  <a:pt x="5506" y="5128"/>
                  <a:pt x="5462" y="5149"/>
                </a:cubicBezTo>
                <a:cubicBezTo>
                  <a:pt x="5418" y="5170"/>
                  <a:pt x="5082" y="5357"/>
                  <a:pt x="4718" y="5567"/>
                </a:cubicBezTo>
                <a:cubicBezTo>
                  <a:pt x="3794" y="6098"/>
                  <a:pt x="3404" y="6490"/>
                  <a:pt x="3211" y="7074"/>
                </a:cubicBezTo>
                <a:cubicBezTo>
                  <a:pt x="3139" y="7294"/>
                  <a:pt x="3125" y="7432"/>
                  <a:pt x="3110" y="8313"/>
                </a:cubicBezTo>
                <a:lnTo>
                  <a:pt x="3096" y="9302"/>
                </a:lnTo>
                <a:lnTo>
                  <a:pt x="2915" y="9493"/>
                </a:lnTo>
                <a:cubicBezTo>
                  <a:pt x="2816" y="9598"/>
                  <a:pt x="2696" y="9750"/>
                  <a:pt x="2648" y="9829"/>
                </a:cubicBezTo>
                <a:cubicBezTo>
                  <a:pt x="2599" y="9907"/>
                  <a:pt x="2527" y="9987"/>
                  <a:pt x="2488" y="10008"/>
                </a:cubicBezTo>
                <a:cubicBezTo>
                  <a:pt x="2392" y="10059"/>
                  <a:pt x="2372" y="10055"/>
                  <a:pt x="2396" y="9993"/>
                </a:cubicBezTo>
                <a:cubicBezTo>
                  <a:pt x="2416" y="9940"/>
                  <a:pt x="2336" y="9835"/>
                  <a:pt x="2253" y="9808"/>
                </a:cubicBezTo>
                <a:cubicBezTo>
                  <a:pt x="2204" y="9792"/>
                  <a:pt x="2239" y="9461"/>
                  <a:pt x="2351" y="8890"/>
                </a:cubicBezTo>
                <a:cubicBezTo>
                  <a:pt x="2472" y="8280"/>
                  <a:pt x="2846" y="7268"/>
                  <a:pt x="3176" y="6659"/>
                </a:cubicBezTo>
                <a:cubicBezTo>
                  <a:pt x="3750" y="5598"/>
                  <a:pt x="4462" y="4744"/>
                  <a:pt x="5426" y="3960"/>
                </a:cubicBezTo>
                <a:cubicBezTo>
                  <a:pt x="5805" y="3653"/>
                  <a:pt x="6862" y="3006"/>
                  <a:pt x="7096" y="2939"/>
                </a:cubicBezTo>
                <a:cubicBezTo>
                  <a:pt x="7149" y="2924"/>
                  <a:pt x="7271" y="2871"/>
                  <a:pt x="7366" y="2821"/>
                </a:cubicBezTo>
                <a:cubicBezTo>
                  <a:pt x="7595" y="2702"/>
                  <a:pt x="8611" y="2374"/>
                  <a:pt x="8997" y="2294"/>
                </a:cubicBezTo>
                <a:cubicBezTo>
                  <a:pt x="9563" y="2178"/>
                  <a:pt x="10183" y="2104"/>
                  <a:pt x="10589" y="2106"/>
                </a:cubicBezTo>
                <a:close/>
                <a:moveTo>
                  <a:pt x="13721" y="7807"/>
                </a:moveTo>
                <a:cubicBezTo>
                  <a:pt x="13767" y="7821"/>
                  <a:pt x="13793" y="7850"/>
                  <a:pt x="13789" y="7892"/>
                </a:cubicBezTo>
                <a:cubicBezTo>
                  <a:pt x="13784" y="7934"/>
                  <a:pt x="13770" y="8104"/>
                  <a:pt x="13759" y="8269"/>
                </a:cubicBezTo>
                <a:cubicBezTo>
                  <a:pt x="13748" y="8434"/>
                  <a:pt x="13720" y="8628"/>
                  <a:pt x="13694" y="8698"/>
                </a:cubicBezTo>
                <a:cubicBezTo>
                  <a:pt x="13624" y="8891"/>
                  <a:pt x="13582" y="8854"/>
                  <a:pt x="13599" y="8616"/>
                </a:cubicBezTo>
                <a:cubicBezTo>
                  <a:pt x="13611" y="8454"/>
                  <a:pt x="13596" y="8383"/>
                  <a:pt x="13543" y="8316"/>
                </a:cubicBezTo>
                <a:cubicBezTo>
                  <a:pt x="13502" y="8265"/>
                  <a:pt x="13468" y="8145"/>
                  <a:pt x="13460" y="8030"/>
                </a:cubicBezTo>
                <a:cubicBezTo>
                  <a:pt x="13447" y="7852"/>
                  <a:pt x="13455" y="7832"/>
                  <a:pt x="13531" y="7813"/>
                </a:cubicBezTo>
                <a:cubicBezTo>
                  <a:pt x="13607" y="7794"/>
                  <a:pt x="13674" y="7792"/>
                  <a:pt x="13721" y="7807"/>
                </a:cubicBezTo>
                <a:close/>
                <a:moveTo>
                  <a:pt x="11052" y="7989"/>
                </a:moveTo>
                <a:cubicBezTo>
                  <a:pt x="11073" y="7989"/>
                  <a:pt x="11090" y="8039"/>
                  <a:pt x="11090" y="8101"/>
                </a:cubicBezTo>
                <a:cubicBezTo>
                  <a:pt x="11090" y="8163"/>
                  <a:pt x="11073" y="8223"/>
                  <a:pt x="11052" y="8236"/>
                </a:cubicBezTo>
                <a:cubicBezTo>
                  <a:pt x="11029" y="8250"/>
                  <a:pt x="11013" y="8205"/>
                  <a:pt x="11013" y="8125"/>
                </a:cubicBezTo>
                <a:cubicBezTo>
                  <a:pt x="11013" y="8050"/>
                  <a:pt x="11031" y="7989"/>
                  <a:pt x="11052" y="7989"/>
                </a:cubicBezTo>
                <a:close/>
                <a:moveTo>
                  <a:pt x="3217" y="14847"/>
                </a:moveTo>
                <a:cubicBezTo>
                  <a:pt x="3238" y="14847"/>
                  <a:pt x="3308" y="14954"/>
                  <a:pt x="3374" y="15085"/>
                </a:cubicBezTo>
                <a:cubicBezTo>
                  <a:pt x="3555" y="15442"/>
                  <a:pt x="3791" y="15694"/>
                  <a:pt x="4131" y="15891"/>
                </a:cubicBezTo>
                <a:cubicBezTo>
                  <a:pt x="4827" y="16297"/>
                  <a:pt x="4869" y="16325"/>
                  <a:pt x="4869" y="16424"/>
                </a:cubicBezTo>
                <a:cubicBezTo>
                  <a:pt x="4869" y="16476"/>
                  <a:pt x="4908" y="16568"/>
                  <a:pt x="4958" y="16627"/>
                </a:cubicBezTo>
                <a:cubicBezTo>
                  <a:pt x="5110" y="16809"/>
                  <a:pt x="5155" y="16910"/>
                  <a:pt x="5094" y="16948"/>
                </a:cubicBezTo>
                <a:cubicBezTo>
                  <a:pt x="5005" y="17004"/>
                  <a:pt x="4930" y="16986"/>
                  <a:pt x="4795" y="16871"/>
                </a:cubicBezTo>
                <a:cubicBezTo>
                  <a:pt x="4723" y="16811"/>
                  <a:pt x="4619" y="16750"/>
                  <a:pt x="4561" y="16739"/>
                </a:cubicBezTo>
                <a:cubicBezTo>
                  <a:pt x="4496" y="16726"/>
                  <a:pt x="4396" y="16648"/>
                  <a:pt x="4306" y="16536"/>
                </a:cubicBezTo>
                <a:cubicBezTo>
                  <a:pt x="4224" y="16435"/>
                  <a:pt x="4146" y="16348"/>
                  <a:pt x="4131" y="16342"/>
                </a:cubicBezTo>
                <a:cubicBezTo>
                  <a:pt x="4082" y="16320"/>
                  <a:pt x="3288" y="15151"/>
                  <a:pt x="3232" y="15017"/>
                </a:cubicBezTo>
                <a:cubicBezTo>
                  <a:pt x="3168" y="14865"/>
                  <a:pt x="3168" y="14847"/>
                  <a:pt x="3217" y="14847"/>
                </a:cubicBezTo>
                <a:close/>
                <a:moveTo>
                  <a:pt x="17546" y="15915"/>
                </a:moveTo>
                <a:cubicBezTo>
                  <a:pt x="17613" y="15915"/>
                  <a:pt x="17454" y="16158"/>
                  <a:pt x="17267" y="16345"/>
                </a:cubicBezTo>
                <a:cubicBezTo>
                  <a:pt x="17165" y="16446"/>
                  <a:pt x="17063" y="16584"/>
                  <a:pt x="17039" y="16651"/>
                </a:cubicBezTo>
                <a:cubicBezTo>
                  <a:pt x="17014" y="16717"/>
                  <a:pt x="16934" y="16818"/>
                  <a:pt x="16861" y="16874"/>
                </a:cubicBezTo>
                <a:cubicBezTo>
                  <a:pt x="16745" y="16964"/>
                  <a:pt x="16705" y="16976"/>
                  <a:pt x="16541" y="16957"/>
                </a:cubicBezTo>
                <a:cubicBezTo>
                  <a:pt x="16361" y="16936"/>
                  <a:pt x="16346" y="16941"/>
                  <a:pt x="16203" y="17083"/>
                </a:cubicBezTo>
                <a:cubicBezTo>
                  <a:pt x="16063" y="17222"/>
                  <a:pt x="16040" y="17229"/>
                  <a:pt x="15868" y="17216"/>
                </a:cubicBezTo>
                <a:cubicBezTo>
                  <a:pt x="15765" y="17208"/>
                  <a:pt x="15645" y="17177"/>
                  <a:pt x="15601" y="17148"/>
                </a:cubicBezTo>
                <a:cubicBezTo>
                  <a:pt x="15424" y="17033"/>
                  <a:pt x="15149" y="17261"/>
                  <a:pt x="15215" y="17469"/>
                </a:cubicBezTo>
                <a:cubicBezTo>
                  <a:pt x="15232" y="17522"/>
                  <a:pt x="15210" y="17562"/>
                  <a:pt x="15141" y="17607"/>
                </a:cubicBezTo>
                <a:cubicBezTo>
                  <a:pt x="15043" y="17671"/>
                  <a:pt x="15014" y="17796"/>
                  <a:pt x="15085" y="17840"/>
                </a:cubicBezTo>
                <a:cubicBezTo>
                  <a:pt x="15156" y="17883"/>
                  <a:pt x="15122" y="17925"/>
                  <a:pt x="14927" y="18049"/>
                </a:cubicBezTo>
                <a:cubicBezTo>
                  <a:pt x="14763" y="18153"/>
                  <a:pt x="14714" y="18169"/>
                  <a:pt x="14592" y="18146"/>
                </a:cubicBezTo>
                <a:cubicBezTo>
                  <a:pt x="14386" y="18107"/>
                  <a:pt x="14314" y="18114"/>
                  <a:pt x="14240" y="18181"/>
                </a:cubicBezTo>
                <a:cubicBezTo>
                  <a:pt x="14203" y="18214"/>
                  <a:pt x="14139" y="18240"/>
                  <a:pt x="14097" y="18240"/>
                </a:cubicBezTo>
                <a:cubicBezTo>
                  <a:pt x="14055" y="18240"/>
                  <a:pt x="13982" y="18281"/>
                  <a:pt x="13934" y="18331"/>
                </a:cubicBezTo>
                <a:cubicBezTo>
                  <a:pt x="13814" y="18458"/>
                  <a:pt x="13856" y="18572"/>
                  <a:pt x="14032" y="18605"/>
                </a:cubicBezTo>
                <a:cubicBezTo>
                  <a:pt x="14106" y="18619"/>
                  <a:pt x="14160" y="18646"/>
                  <a:pt x="14154" y="18667"/>
                </a:cubicBezTo>
                <a:cubicBezTo>
                  <a:pt x="14130" y="18738"/>
                  <a:pt x="13199" y="19089"/>
                  <a:pt x="12914" y="19135"/>
                </a:cubicBezTo>
                <a:cubicBezTo>
                  <a:pt x="12830" y="19148"/>
                  <a:pt x="12673" y="19190"/>
                  <a:pt x="12567" y="19229"/>
                </a:cubicBezTo>
                <a:cubicBezTo>
                  <a:pt x="12339" y="19313"/>
                  <a:pt x="11997" y="19380"/>
                  <a:pt x="11550" y="19426"/>
                </a:cubicBezTo>
                <a:cubicBezTo>
                  <a:pt x="10928" y="19490"/>
                  <a:pt x="10800" y="19494"/>
                  <a:pt x="10666" y="19458"/>
                </a:cubicBezTo>
                <a:cubicBezTo>
                  <a:pt x="10592" y="19439"/>
                  <a:pt x="10471" y="19432"/>
                  <a:pt x="10396" y="19444"/>
                </a:cubicBezTo>
                <a:cubicBezTo>
                  <a:pt x="10051" y="19496"/>
                  <a:pt x="8893" y="19288"/>
                  <a:pt x="8285" y="19067"/>
                </a:cubicBezTo>
                <a:cubicBezTo>
                  <a:pt x="8147" y="19017"/>
                  <a:pt x="7952" y="18957"/>
                  <a:pt x="7849" y="18932"/>
                </a:cubicBezTo>
                <a:cubicBezTo>
                  <a:pt x="7594" y="18868"/>
                  <a:pt x="7330" y="18727"/>
                  <a:pt x="7194" y="18584"/>
                </a:cubicBezTo>
                <a:cubicBezTo>
                  <a:pt x="7095" y="18481"/>
                  <a:pt x="7084" y="18456"/>
                  <a:pt x="7126" y="18390"/>
                </a:cubicBezTo>
                <a:cubicBezTo>
                  <a:pt x="7158" y="18339"/>
                  <a:pt x="7162" y="18292"/>
                  <a:pt x="7137" y="18246"/>
                </a:cubicBezTo>
                <a:cubicBezTo>
                  <a:pt x="7080" y="18138"/>
                  <a:pt x="7146" y="18075"/>
                  <a:pt x="7283" y="18105"/>
                </a:cubicBezTo>
                <a:cubicBezTo>
                  <a:pt x="7429" y="18136"/>
                  <a:pt x="7556" y="18101"/>
                  <a:pt x="7556" y="18028"/>
                </a:cubicBezTo>
                <a:cubicBezTo>
                  <a:pt x="7556" y="17910"/>
                  <a:pt x="7839" y="17998"/>
                  <a:pt x="8202" y="18228"/>
                </a:cubicBezTo>
                <a:cubicBezTo>
                  <a:pt x="8317" y="18301"/>
                  <a:pt x="8507" y="18408"/>
                  <a:pt x="8626" y="18467"/>
                </a:cubicBezTo>
                <a:cubicBezTo>
                  <a:pt x="8745" y="18525"/>
                  <a:pt x="9049" y="18688"/>
                  <a:pt x="9299" y="18831"/>
                </a:cubicBezTo>
                <a:cubicBezTo>
                  <a:pt x="10094" y="19285"/>
                  <a:pt x="10640" y="19419"/>
                  <a:pt x="11212" y="19302"/>
                </a:cubicBezTo>
                <a:cubicBezTo>
                  <a:pt x="11426" y="19259"/>
                  <a:pt x="12385" y="18815"/>
                  <a:pt x="12641" y="18640"/>
                </a:cubicBezTo>
                <a:cubicBezTo>
                  <a:pt x="12724" y="18584"/>
                  <a:pt x="12956" y="18451"/>
                  <a:pt x="13157" y="18346"/>
                </a:cubicBezTo>
                <a:cubicBezTo>
                  <a:pt x="13359" y="18240"/>
                  <a:pt x="13586" y="18116"/>
                  <a:pt x="13661" y="18069"/>
                </a:cubicBezTo>
                <a:cubicBezTo>
                  <a:pt x="13865" y="17942"/>
                  <a:pt x="15246" y="17168"/>
                  <a:pt x="15562" y="17004"/>
                </a:cubicBezTo>
                <a:cubicBezTo>
                  <a:pt x="15668" y="16949"/>
                  <a:pt x="15859" y="16837"/>
                  <a:pt x="15986" y="16754"/>
                </a:cubicBezTo>
                <a:cubicBezTo>
                  <a:pt x="16113" y="16670"/>
                  <a:pt x="16347" y="16538"/>
                  <a:pt x="16505" y="16459"/>
                </a:cubicBezTo>
                <a:cubicBezTo>
                  <a:pt x="16663" y="16381"/>
                  <a:pt x="16954" y="16226"/>
                  <a:pt x="17152" y="16115"/>
                </a:cubicBezTo>
                <a:cubicBezTo>
                  <a:pt x="17349" y="16004"/>
                  <a:pt x="17526" y="15915"/>
                  <a:pt x="17546" y="159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1" name="Google Shape;108;p22"/>
          <p:cNvSpPr txBox="1"/>
          <p:nvPr/>
        </p:nvSpPr>
        <p:spPr>
          <a:xfrm>
            <a:off x="3911321" y="3618101"/>
            <a:ext cx="1544517" cy="744411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C195A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06" tIns="25706" rIns="25706" bIns="25706" anchor="ctr">
            <a:spAutoFit/>
          </a:bodyPr>
          <a:lstStyle>
            <a:lvl1pPr algn="ctr">
              <a:defRPr sz="6000" b="1">
                <a:solidFill>
                  <a:srgbClr val="EFBD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dirty="0"/>
              <a:t>4945</a:t>
            </a:r>
            <a:endParaRPr sz="4500" dirty="0"/>
          </a:p>
        </p:txBody>
      </p:sp>
      <p:sp>
        <p:nvSpPr>
          <p:cNvPr id="82" name="apprenants"/>
          <p:cNvSpPr txBox="1"/>
          <p:nvPr/>
        </p:nvSpPr>
        <p:spPr>
          <a:xfrm>
            <a:off x="4151023" y="4263275"/>
            <a:ext cx="1034256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lvl="1" algn="ctr">
              <a:defRPr sz="2000">
                <a:solidFill>
                  <a:srgbClr val="0C19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/>
              <a:t>apprenants</a:t>
            </a:r>
          </a:p>
        </p:txBody>
      </p:sp>
      <p:sp>
        <p:nvSpPr>
          <p:cNvPr id="83" name="Google Shape;108;p22"/>
          <p:cNvSpPr txBox="1"/>
          <p:nvPr/>
        </p:nvSpPr>
        <p:spPr>
          <a:xfrm>
            <a:off x="6456406" y="3618101"/>
            <a:ext cx="1805114" cy="744411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C195A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06" tIns="25706" rIns="25706" bIns="25706" anchor="ctr">
            <a:spAutoFit/>
          </a:bodyPr>
          <a:lstStyle>
            <a:lvl1pPr algn="ctr">
              <a:defRPr sz="6000" b="1">
                <a:solidFill>
                  <a:srgbClr val="EFBD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500" dirty="0"/>
              <a:t>8</a:t>
            </a:r>
            <a:r>
              <a:rPr lang="fr-FR" sz="4500" dirty="0"/>
              <a:t>0</a:t>
            </a:r>
            <a:r>
              <a:rPr sz="4500" dirty="0"/>
              <a:t> </a:t>
            </a:r>
            <a:r>
              <a:rPr lang="fr-FR" sz="4500" dirty="0"/>
              <a:t>304</a:t>
            </a:r>
            <a:endParaRPr sz="4500" dirty="0"/>
          </a:p>
        </p:txBody>
      </p:sp>
      <p:sp>
        <p:nvSpPr>
          <p:cNvPr id="84" name="heures de formation"/>
          <p:cNvSpPr txBox="1"/>
          <p:nvPr/>
        </p:nvSpPr>
        <p:spPr>
          <a:xfrm>
            <a:off x="6466966" y="4275303"/>
            <a:ext cx="1782858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lvl="1" algn="ctr">
              <a:defRPr sz="2000">
                <a:solidFill>
                  <a:srgbClr val="0C19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/>
              <a:t>heures de formation</a:t>
            </a:r>
          </a:p>
        </p:txBody>
      </p:sp>
      <p:sp>
        <p:nvSpPr>
          <p:cNvPr id="85" name="SUR L’ANNÉE 2024"/>
          <p:cNvSpPr txBox="1"/>
          <p:nvPr/>
        </p:nvSpPr>
        <p:spPr>
          <a:xfrm>
            <a:off x="4938554" y="4828272"/>
            <a:ext cx="1826140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lvl="1" algn="ctr">
              <a:defRPr sz="2000" u="sng">
                <a:solidFill>
                  <a:srgbClr val="0C19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SUR L’ANNÉE 202</a:t>
            </a:r>
            <a:r>
              <a:rPr lang="fr-FR" sz="1500" dirty="0"/>
              <a:t>5</a:t>
            </a:r>
            <a:endParaRPr sz="1500" dirty="0"/>
          </a:p>
        </p:txBody>
      </p:sp>
      <p:pic>
        <p:nvPicPr>
          <p:cNvPr id="3" name="Image 11" descr="Image 11">
            <a:extLst>
              <a:ext uri="{FF2B5EF4-FFF2-40B4-BE49-F238E27FC236}">
                <a16:creationId xmlns:a16="http://schemas.microsoft.com/office/drawing/2014/main" id="{8614C14F-4AA4-F1BA-AB9F-6650A4114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518" y="5255945"/>
            <a:ext cx="737139" cy="737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du pied de page 12"/>
          <p:cNvSpPr txBox="1"/>
          <p:nvPr/>
        </p:nvSpPr>
        <p:spPr>
          <a:xfrm>
            <a:off x="3063239" y="5657561"/>
            <a:ext cx="3017524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900"/>
              <a:t>CESU 69 - 2025</a:t>
            </a:r>
          </a:p>
        </p:txBody>
      </p:sp>
      <p:sp>
        <p:nvSpPr>
          <p:cNvPr id="81" name="ZoneTexte 7"/>
          <p:cNvSpPr txBox="1"/>
          <p:nvPr/>
        </p:nvSpPr>
        <p:spPr>
          <a:xfrm>
            <a:off x="410994" y="1137364"/>
            <a:ext cx="2789544" cy="57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fr-FR" sz="3300" dirty="0"/>
              <a:t>INTRODUCTION</a:t>
            </a:r>
            <a:endParaRPr sz="3300" dirty="0"/>
          </a:p>
        </p:txBody>
      </p:sp>
      <p:sp>
        <p:nvSpPr>
          <p:cNvPr id="82" name="Connecteur droit 9"/>
          <p:cNvSpPr/>
          <p:nvPr/>
        </p:nvSpPr>
        <p:spPr>
          <a:xfrm flipV="1">
            <a:off x="-183527" y="1720292"/>
            <a:ext cx="3070030" cy="23132"/>
          </a:xfrm>
          <a:prstGeom prst="line">
            <a:avLst/>
          </a:prstGeom>
          <a:ln w="57150">
            <a:solidFill>
              <a:srgbClr val="374C95"/>
            </a:solidFill>
            <a:miter/>
          </a:ln>
        </p:spPr>
        <p:txBody>
          <a:bodyPr lIns="34289" tIns="34289" rIns="34289" bIns="34289"/>
          <a:lstStyle/>
          <a:p>
            <a:endParaRPr/>
          </a:p>
        </p:txBody>
      </p:sp>
      <p:pic>
        <p:nvPicPr>
          <p:cNvPr id="83" name="Image 17" descr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380" y="5252461"/>
            <a:ext cx="811645" cy="74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 18" descr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518" y="5255945"/>
            <a:ext cx="737139" cy="737139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41549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08FFD3-F638-45BC-87ED-FDDAC251A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99"/>
            <a:ext cx="9144000" cy="51056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9310">
              <a:lnSpc>
                <a:spcPct val="100000"/>
              </a:lnSpc>
              <a:spcBef>
                <a:spcPts val="105"/>
              </a:spcBef>
            </a:pPr>
            <a:r>
              <a:rPr dirty="0"/>
              <a:t>Etre</a:t>
            </a:r>
            <a:r>
              <a:rPr spc="-90" dirty="0"/>
              <a:t> </a:t>
            </a:r>
            <a:r>
              <a:rPr dirty="0"/>
              <a:t>IDE</a:t>
            </a:r>
            <a:r>
              <a:rPr spc="-65" dirty="0"/>
              <a:t> </a:t>
            </a:r>
            <a:r>
              <a:rPr dirty="0"/>
              <a:t>au</a:t>
            </a:r>
            <a:r>
              <a:rPr spc="-80" dirty="0"/>
              <a:t> </a:t>
            </a:r>
            <a:r>
              <a:rPr spc="-20" dirty="0"/>
              <a:t>SAMU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537157"/>
            <a:ext cx="7369809" cy="3821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CRRA</a:t>
            </a:r>
          </a:p>
          <a:p>
            <a:pPr marL="755015" lvl="1" indent="-285115">
              <a:lnSpc>
                <a:spcPts val="2875"/>
              </a:lnSpc>
              <a:spcBef>
                <a:spcPts val="15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Poste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dédié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POP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SMUR</a:t>
            </a:r>
          </a:p>
          <a:p>
            <a:pPr marL="755015" lvl="1" indent="-28511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5015" algn="l"/>
              </a:tabLst>
            </a:pPr>
            <a:r>
              <a:rPr sz="2400" dirty="0">
                <a:latin typeface="Calibri"/>
                <a:cs typeface="Calibri"/>
              </a:rPr>
              <a:t>Equipe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médicale,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Ambulancier,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Médecin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</a:t>
            </a:r>
          </a:p>
          <a:p>
            <a:pPr marL="1155700" lvl="2" indent="-228600">
              <a:lnSpc>
                <a:spcPts val="238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 err="1">
                <a:latin typeface="Calibri"/>
                <a:cs typeface="Calibri"/>
              </a:rPr>
              <a:t>Spécificité</a:t>
            </a:r>
            <a:r>
              <a:rPr lang="fr-FR" sz="2000" spc="-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pédiatrique</a:t>
            </a:r>
            <a:r>
              <a:rPr lang="fr-FR" sz="2000" spc="-10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néonat</a:t>
            </a:r>
            <a:r>
              <a:rPr lang="fr-FR" sz="2000" spc="-25" dirty="0">
                <a:latin typeface="Calibri"/>
                <a:cs typeface="Calibri"/>
              </a:rPr>
              <a:t>, </a:t>
            </a:r>
            <a:r>
              <a:rPr sz="2000" spc="-20" dirty="0">
                <a:latin typeface="Calibri"/>
                <a:cs typeface="Calibri"/>
              </a:rPr>
              <a:t>ECMO</a:t>
            </a:r>
            <a:r>
              <a:rPr lang="fr-FR" sz="2000" spc="-20" dirty="0">
                <a:latin typeface="Calibri"/>
                <a:cs typeface="Calibri"/>
              </a:rPr>
              <a:t>…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3225"/>
              </a:lnSpc>
              <a:buFont typeface="Arial"/>
              <a:buChar char="•"/>
              <a:tabLst>
                <a:tab pos="355600" algn="l"/>
              </a:tabLst>
            </a:pPr>
            <a:r>
              <a:rPr lang="fr-FR" spc="-25" dirty="0"/>
              <a:t>TIIH/UMHP</a:t>
            </a:r>
          </a:p>
          <a:p>
            <a:pPr marL="755015" lvl="1" indent="-285115">
              <a:lnSpc>
                <a:spcPts val="2875"/>
              </a:lnSpc>
              <a:spcBef>
                <a:spcPts val="15"/>
              </a:spcBef>
              <a:buFont typeface="Arial"/>
              <a:buChar char="–"/>
              <a:tabLst>
                <a:tab pos="755015" algn="l"/>
              </a:tabLst>
            </a:pPr>
            <a:r>
              <a:rPr lang="fr-FR" sz="2400" spc="-25" dirty="0">
                <a:latin typeface="Calibri"/>
                <a:cs typeface="Calibri"/>
              </a:rPr>
              <a:t>Transferts infirmiers inter hospitaliers et unité mobile hospitalière paramédicalisée.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CESU</a:t>
            </a:r>
          </a:p>
          <a:p>
            <a:pPr marL="755015" lvl="1" indent="-28511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</a:tabLst>
            </a:pPr>
            <a:r>
              <a:rPr lang="fr-FR" sz="2400" spc="-10" dirty="0">
                <a:latin typeface="Calibri"/>
                <a:cs typeface="Calibri"/>
              </a:rPr>
              <a:t>Formateur GSU, SSE…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5C136-DB0F-49C3-99EC-87C926CD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57092D-78C8-4286-90CD-7D9615F88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A8D009-8B4A-4250-9512-C4940627F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1017" y="953261"/>
            <a:ext cx="82016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Service</a:t>
            </a:r>
            <a:r>
              <a:rPr sz="3600" spc="-80" dirty="0"/>
              <a:t> </a:t>
            </a:r>
            <a:r>
              <a:rPr sz="3600" dirty="0"/>
              <a:t>Départementale</a:t>
            </a:r>
            <a:r>
              <a:rPr sz="3600" spc="-90" dirty="0"/>
              <a:t> </a:t>
            </a:r>
            <a:r>
              <a:rPr sz="3600" dirty="0"/>
              <a:t>Incendie</a:t>
            </a:r>
            <a:r>
              <a:rPr sz="3600" spc="-60" dirty="0"/>
              <a:t> </a:t>
            </a:r>
            <a:r>
              <a:rPr sz="3600" dirty="0"/>
              <a:t>et</a:t>
            </a:r>
            <a:r>
              <a:rPr sz="3600" spc="-50" dirty="0"/>
              <a:t> </a:t>
            </a:r>
            <a:r>
              <a:rPr sz="3600" spc="-10" dirty="0"/>
              <a:t>Secours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3163" y="1782201"/>
            <a:ext cx="6041390" cy="7702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Véhicule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Secours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d’Assistance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Victimes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70"/>
              </a:spcBef>
              <a:tabLst>
                <a:tab pos="75628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0" dirty="0">
                <a:latin typeface="Calibri"/>
                <a:cs typeface="Calibri"/>
              </a:rPr>
              <a:t>VSAV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163" y="4532005"/>
            <a:ext cx="5758180" cy="10445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Milieu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périlleux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ts val="2280"/>
              </a:lnSpc>
              <a:spcBef>
                <a:spcPts val="270"/>
              </a:spcBef>
              <a:tabLst>
                <a:tab pos="75628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Calibri"/>
                <a:cs typeface="Calibri"/>
              </a:rPr>
              <a:t>Groupe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recherche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d’intervention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milieu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périlleux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GRIMP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2205227"/>
            <a:ext cx="3781044" cy="2859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50"/>
              </a:lnSpc>
            </a:pPr>
            <a:fld id="{81D60167-4931-47E6-BA6A-407CBD079E47}" type="slidenum">
              <a:rPr sz="1400" spc="-50" dirty="0">
                <a:solidFill>
                  <a:srgbClr val="000000"/>
                </a:solidFill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ED239-A8E0-4F5F-A5DF-EC7DF1F8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AD5DA1-6243-4EBB-88AC-635AC4A85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0CD220-0925-4C79-A3F6-4DFE73AE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3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2B52C-56CD-4FD9-80A3-A6256665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080B4E-ECA9-432A-B332-685E7062A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1DF68-460C-4D45-98DD-3D8112D92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2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65FE5-0CD0-406C-A795-12064D97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1D1B7-E071-4D45-ACAD-372C3106D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CE3630-C69A-4CCB-8BED-E17292810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6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63646" y="796797"/>
            <a:ext cx="2613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Association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95042"/>
            <a:ext cx="310832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croix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rouge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Protection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civile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ADPC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Croix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Blanche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Croix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Malte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6435" y="981455"/>
            <a:ext cx="1905000" cy="18562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448" y="4724400"/>
            <a:ext cx="2200655" cy="16672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515" y="2997707"/>
            <a:ext cx="3165347" cy="23743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50"/>
              </a:lnSpc>
            </a:pPr>
            <a:fld id="{81D60167-4931-47E6-BA6A-407CBD079E47}" type="slidenum">
              <a:rPr sz="1400" spc="-50" dirty="0">
                <a:solidFill>
                  <a:srgbClr val="000000"/>
                </a:solidFill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64942" y="796797"/>
            <a:ext cx="3215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Sécurité</a:t>
            </a:r>
            <a:r>
              <a:rPr spc="-170" dirty="0"/>
              <a:t> </a:t>
            </a:r>
            <a:r>
              <a:rPr spc="-10" dirty="0"/>
              <a:t>Civile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02451"/>
            <a:ext cx="3206750" cy="35655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Groupement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aérien</a:t>
            </a:r>
            <a:endParaRPr sz="28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Hélicoptères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Bombardiers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d’eau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455"/>
              </a:spcBef>
              <a:buFont typeface="Arial"/>
              <a:buChar char="–"/>
            </a:pPr>
            <a:endParaRPr sz="2400">
              <a:latin typeface="Calibri"/>
              <a:cs typeface="Calibri"/>
            </a:endParaRPr>
          </a:p>
          <a:p>
            <a:pPr marL="355600" marR="45720" indent="-343535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Missions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renfort UIISC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Déminage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EC 145 avec brancar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10611"/>
            <a:ext cx="3810000" cy="2857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50"/>
              </a:lnSpc>
            </a:pPr>
            <a:fld id="{81D60167-4931-47E6-BA6A-407CBD079E47}" type="slidenum">
              <a:rPr sz="1400" spc="-50" dirty="0">
                <a:solidFill>
                  <a:srgbClr val="000000"/>
                </a:solidFill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07033" y="527049"/>
            <a:ext cx="63290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5840" marR="5080" indent="-226377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Secours</a:t>
            </a:r>
            <a:r>
              <a:rPr sz="4000" spc="-110" dirty="0"/>
              <a:t> </a:t>
            </a:r>
            <a:r>
              <a:rPr sz="4000" dirty="0"/>
              <a:t>en</a:t>
            </a:r>
            <a:r>
              <a:rPr sz="4000" spc="-110" dirty="0"/>
              <a:t> </a:t>
            </a:r>
            <a:r>
              <a:rPr sz="4000" dirty="0"/>
              <a:t>milieux</a:t>
            </a:r>
            <a:r>
              <a:rPr sz="4000" spc="-90" dirty="0"/>
              <a:t> </a:t>
            </a:r>
            <a:r>
              <a:rPr sz="4000" dirty="0"/>
              <a:t>difficiles</a:t>
            </a:r>
            <a:r>
              <a:rPr sz="4000" spc="-120" dirty="0"/>
              <a:t> </a:t>
            </a:r>
            <a:r>
              <a:rPr sz="4000" spc="-25" dirty="0"/>
              <a:t>ou </a:t>
            </a:r>
            <a:r>
              <a:rPr sz="4000" spc="-10" dirty="0"/>
              <a:t>spéciaux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918313"/>
            <a:ext cx="3627120" cy="30695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Montagne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ts val="2160"/>
              </a:lnSpc>
              <a:spcBef>
                <a:spcPts val="54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Peloton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Gendarmerie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Haute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Montagne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Mer</a:t>
            </a:r>
            <a:endParaRPr sz="2400">
              <a:latin typeface="Calibri"/>
              <a:cs typeface="Calibri"/>
            </a:endParaRPr>
          </a:p>
          <a:p>
            <a:pPr marL="756285" marR="731520" lvl="1" indent="-287020">
              <a:lnSpc>
                <a:spcPts val="2160"/>
              </a:lnSpc>
              <a:spcBef>
                <a:spcPts val="54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Société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Nationale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Sauvetage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Spéléo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28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Asso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spéléo-Secours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français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IMGP06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1891" y="1981200"/>
            <a:ext cx="2642616" cy="1981200"/>
          </a:xfrm>
          <a:prstGeom prst="rect">
            <a:avLst/>
          </a:prstGeom>
        </p:spPr>
      </p:pic>
      <p:pic>
        <p:nvPicPr>
          <p:cNvPr id="5" name="object 5" descr="Logo SM B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6796" y="4114800"/>
            <a:ext cx="1892807" cy="1981200"/>
          </a:xfrm>
          <a:prstGeom prst="rect">
            <a:avLst/>
          </a:prstGeom>
        </p:spPr>
      </p:pic>
      <p:pic>
        <p:nvPicPr>
          <p:cNvPr id="6" name="object 6" descr="LogoSNSM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311" y="5157215"/>
            <a:ext cx="1190244" cy="10576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50"/>
              </a:lnSpc>
            </a:pPr>
            <a:fld id="{81D60167-4931-47E6-BA6A-407CBD079E47}" type="slidenum">
              <a:rPr sz="1400" spc="-50" dirty="0">
                <a:solidFill>
                  <a:srgbClr val="000000"/>
                </a:solidFill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Les</a:t>
            </a:r>
            <a:r>
              <a:rPr spc="-120" dirty="0"/>
              <a:t> </a:t>
            </a:r>
            <a:r>
              <a:rPr dirty="0"/>
              <a:t>ambulanciers</a:t>
            </a:r>
            <a:r>
              <a:rPr spc="-114" dirty="0"/>
              <a:t> </a:t>
            </a:r>
            <a:r>
              <a:rPr spc="-10" dirty="0"/>
              <a:t>privées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952105" cy="2854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Véhicule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Sanitaire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Léger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Ambulance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Ambulances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Secours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Soins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d’Urgence </a:t>
            </a:r>
            <a:r>
              <a:rPr sz="3200" spc="-20" dirty="0">
                <a:latin typeface="Calibri"/>
                <a:cs typeface="Calibri"/>
              </a:rPr>
              <a:t>ASSU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9" y="4475988"/>
            <a:ext cx="2447543" cy="1830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7955" y="4005071"/>
            <a:ext cx="2441448" cy="18303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123" y="4364735"/>
            <a:ext cx="2737104" cy="2052827"/>
          </a:xfrm>
          <a:prstGeom prst="rect">
            <a:avLst/>
          </a:prstGeom>
        </p:spPr>
      </p:pic>
      <p:pic>
        <p:nvPicPr>
          <p:cNvPr id="9" name="object 9" descr="E:\GuilleminOl\Pictures\Ambulance\venise ambu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39967" y="1412747"/>
            <a:ext cx="2699004" cy="201625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50"/>
              </a:lnSpc>
            </a:pPr>
            <a:fld id="{81D60167-4931-47E6-BA6A-407CBD079E47}" type="slidenum">
              <a:rPr sz="1400" spc="-50" dirty="0">
                <a:solidFill>
                  <a:srgbClr val="000000"/>
                </a:solidFill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485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Soins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5686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Service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d’Aide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Médicale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Urgente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3354704"/>
            <a:ext cx="4060190" cy="147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298450" algn="l"/>
              </a:tabLst>
            </a:pPr>
            <a:r>
              <a:rPr sz="2800" dirty="0">
                <a:latin typeface="Calibri"/>
                <a:cs typeface="Calibri"/>
              </a:rPr>
              <a:t>Structure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départementale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"/>
              <a:buChar char="–"/>
            </a:pP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8450" algn="l"/>
              </a:tabLst>
            </a:pP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hospitalier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199" y="2500883"/>
            <a:ext cx="2742180" cy="3124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8540" y="5643473"/>
            <a:ext cx="454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étoile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six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ornée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bâton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d'Asclépios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678</Words>
  <Application>Microsoft Office PowerPoint</Application>
  <PresentationFormat>Affichage à l'écran (4:3)</PresentationFormat>
  <Paragraphs>217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Présentation PowerPoint</vt:lpstr>
      <vt:lpstr>Plan</vt:lpstr>
      <vt:lpstr>Sapeurs pompiers</vt:lpstr>
      <vt:lpstr>Service Départementale Incendie et Secours</vt:lpstr>
      <vt:lpstr>Association</vt:lpstr>
      <vt:lpstr>Sécurité Civile</vt:lpstr>
      <vt:lpstr>Secours en milieux difficiles ou spéciaux</vt:lpstr>
      <vt:lpstr>Les ambulanciers privées</vt:lpstr>
      <vt:lpstr>Soins</vt:lpstr>
      <vt:lpstr>Historique</vt:lpstr>
      <vt:lpstr>Pole URMARS   Pr AC Lukaszewicz</vt:lpstr>
      <vt:lpstr>SAMU 69 Pr K Tazarourte</vt:lpstr>
      <vt:lpstr>EFFECTIFS</vt:lpstr>
      <vt:lpstr>Présentation PowerPoint</vt:lpstr>
      <vt:lpstr>CRRA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Unité de médecine de catastrophe</vt:lpstr>
      <vt:lpstr>Les plans ORSAN</vt:lpstr>
      <vt:lpstr>ORSAN</vt:lpstr>
      <vt:lpstr>Hôpital en tension</vt:lpstr>
      <vt:lpstr>Hiérarchisation des établissements</vt:lpstr>
      <vt:lpstr>Présentation PowerPoint</vt:lpstr>
      <vt:lpstr>Présentation PowerPoint</vt:lpstr>
      <vt:lpstr>Présentation PowerPoint</vt:lpstr>
      <vt:lpstr>Etre IDE au SAMU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 et Lydia</dc:creator>
  <cp:lastModifiedBy>Fred Lonchampt</cp:lastModifiedBy>
  <cp:revision>10</cp:revision>
  <dcterms:created xsi:type="dcterms:W3CDTF">2026-01-08T00:02:57Z</dcterms:created>
  <dcterms:modified xsi:type="dcterms:W3CDTF">2026-02-06T18:25:25Z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2026-01-08T00:00:00Z</vt:filetime>
  </property>
  <property fmtid="{D5CDD505-2E9C-101B-9397-08002B2CF9AE}" pid="5" name="Producer">
    <vt:lpwstr>Microsoft® PowerPoint® 2016</vt:lpwstr>
  </property>
</Properties>
</file>