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Lst>
  <p:sldSz cy="6858000" cx="12192000"/>
  <p:notesSz cx="6858000" cy="9144000"/>
  <p:embeddedFontLst>
    <p:embeddedFont>
      <p:font typeface="Corbel"/>
      <p:regular r:id="rId80"/>
      <p:bold r:id="rId81"/>
      <p:italic r:id="rId82"/>
      <p:boldItalic r:id="rId8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83" Type="http://schemas.openxmlformats.org/officeDocument/2006/relationships/font" Target="fonts/Corbel-boldItalic.fntdata"/><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80" Type="http://schemas.openxmlformats.org/officeDocument/2006/relationships/font" Target="fonts/Corbel-regular.fntdata"/><Relationship Id="rId82" Type="http://schemas.openxmlformats.org/officeDocument/2006/relationships/font" Target="fonts/Corbel-italic.fntdata"/><Relationship Id="rId81" Type="http://schemas.openxmlformats.org/officeDocument/2006/relationships/font" Target="fonts/Corbel-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slide" Target="slides/slide69.xml"/><Relationship Id="rId72" Type="http://schemas.openxmlformats.org/officeDocument/2006/relationships/slide" Target="slides/slide68.xml"/><Relationship Id="rId31" Type="http://schemas.openxmlformats.org/officeDocument/2006/relationships/slide" Target="slides/slide27.xml"/><Relationship Id="rId75" Type="http://schemas.openxmlformats.org/officeDocument/2006/relationships/slide" Target="slides/slide71.xml"/><Relationship Id="rId30" Type="http://schemas.openxmlformats.org/officeDocument/2006/relationships/slide" Target="slides/slide26.xml"/><Relationship Id="rId74" Type="http://schemas.openxmlformats.org/officeDocument/2006/relationships/slide" Target="slides/slide70.xml"/><Relationship Id="rId33" Type="http://schemas.openxmlformats.org/officeDocument/2006/relationships/slide" Target="slides/slide29.xml"/><Relationship Id="rId77" Type="http://schemas.openxmlformats.org/officeDocument/2006/relationships/slide" Target="slides/slide73.xml"/><Relationship Id="rId32" Type="http://schemas.openxmlformats.org/officeDocument/2006/relationships/slide" Target="slides/slide28.xml"/><Relationship Id="rId76" Type="http://schemas.openxmlformats.org/officeDocument/2006/relationships/slide" Target="slides/slide72.xml"/><Relationship Id="rId35" Type="http://schemas.openxmlformats.org/officeDocument/2006/relationships/slide" Target="slides/slide31.xml"/><Relationship Id="rId79" Type="http://schemas.openxmlformats.org/officeDocument/2006/relationships/slide" Target="slides/slide75.xml"/><Relationship Id="rId34" Type="http://schemas.openxmlformats.org/officeDocument/2006/relationships/slide" Target="slides/slide30.xml"/><Relationship Id="rId78" Type="http://schemas.openxmlformats.org/officeDocument/2006/relationships/slide" Target="slides/slide74.xml"/><Relationship Id="rId71" Type="http://schemas.openxmlformats.org/officeDocument/2006/relationships/slide" Target="slides/slide67.xml"/><Relationship Id="rId70" Type="http://schemas.openxmlformats.org/officeDocument/2006/relationships/slide" Target="slides/slide66.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slide" Target="slides/slide62.xml"/><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68" Type="http://schemas.openxmlformats.org/officeDocument/2006/relationships/slide" Target="slides/slide64.xml"/><Relationship Id="rId23" Type="http://schemas.openxmlformats.org/officeDocument/2006/relationships/slide" Target="slides/slide19.xml"/><Relationship Id="rId67" Type="http://schemas.openxmlformats.org/officeDocument/2006/relationships/slide" Target="slides/slide63.xml"/><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slide" Target="slides/slide65.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3c6e55248dc_0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3c6e55248dc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3c6e55248dc_0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3c6e55248dc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3ca3ea7a082_0_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3ca3ea7a082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3ca3ea7a082_0_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3ca3ea7a082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3c6e55248dc_0_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3c6e55248dc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3c785c3bfa6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3c785c3bfa6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3c785c3bfa6_0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3c785c3bfa6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3c6e55248dc_0_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3c6e55248dc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3ca19f345d7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3ca19f345d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3ca3ea7a082_0_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3ca3ea7a082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p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4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3ca19f345d7_1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3ca19f345d7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3ca19f345d7_1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3ca19f345d7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3ca19f345d7_1_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3ca19f345d7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3ca19f345d7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3ca19f345d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3c6e55248dc_0_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3c6e55248dc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3c99f310f5f_0_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3c99f310f5f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3c99f310f5f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3c99f310f5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3ca3ea7a082_0_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3ca3ea7a082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3ca822f158a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3ca822f158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3ca3ea7a082_0_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3ca3ea7a082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p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p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3ca822f158a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3ca822f158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3ca822f158a_0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3ca822f158a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3ca8aac413d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15" name="Google Shape;615;g3ca8aac413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3ca8aac413d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20" name="Google Shape;620;g3ca8aac413d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3ca8aac413d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25" name="Google Shape;625;g3ca8aac413d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3ca822f158a_0_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31" name="Google Shape;631;g3ca822f158a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3ca822f158a_0_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41" name="Google Shape;641;g3ca822f158a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3ca822f158a_0_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50" name="Google Shape;650;g3ca822f158a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3ca8aac413d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59" name="Google Shape;659;g3ca8aac413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showMasterSp="0" type="title">
  <p:cSld name="TITLE">
    <p:spTree>
      <p:nvGrpSpPr>
        <p:cNvPr id="13" name="Shape 13"/>
        <p:cNvGrpSpPr/>
        <p:nvPr/>
      </p:nvGrpSpPr>
      <p:grpSpPr>
        <a:xfrm>
          <a:off x="0" y="0"/>
          <a:ext cx="0" cy="0"/>
          <a:chOff x="0" y="0"/>
          <a:chExt cx="0" cy="0"/>
        </a:xfrm>
      </p:grpSpPr>
      <p:sp>
        <p:nvSpPr>
          <p:cNvPr id="14" name="Google Shape;14;p2"/>
          <p:cNvSpPr/>
          <p:nvPr/>
        </p:nvSpPr>
        <p:spPr>
          <a:xfrm>
            <a:off x="0" y="761999"/>
            <a:ext cx="9141619" cy="5334001"/>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a:off x="9270263" y="761999"/>
            <a:ext cx="2925318" cy="5334001"/>
          </a:xfrm>
          <a:prstGeom prst="rect">
            <a:avLst/>
          </a:prstGeom>
          <a:solidFill>
            <a:srgbClr val="C8C8C8">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txBox="1"/>
          <p:nvPr>
            <p:ph type="ctrTitle"/>
          </p:nvPr>
        </p:nvSpPr>
        <p:spPr>
          <a:xfrm>
            <a:off x="1069848" y="1298448"/>
            <a:ext cx="7315200" cy="325526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FFFFFF"/>
              </a:buClr>
              <a:buSzPts val="5900"/>
              <a:buFont typeface="Corbel"/>
              <a:buNone/>
              <a:defRPr sz="59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
          <p:cNvSpPr txBox="1"/>
          <p:nvPr>
            <p:ph idx="1" type="subTitle"/>
          </p:nvPr>
        </p:nvSpPr>
        <p:spPr>
          <a:xfrm>
            <a:off x="1100015" y="4670246"/>
            <a:ext cx="7315200" cy="9144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200"/>
              </a:spcBef>
              <a:spcAft>
                <a:spcPts val="0"/>
              </a:spcAft>
              <a:buSzPts val="2200"/>
              <a:buNone/>
              <a:defRPr sz="2200" cap="none">
                <a:solidFill>
                  <a:srgbClr val="D7F0F6"/>
                </a:solidFill>
              </a:defRPr>
            </a:lvl1pPr>
            <a:lvl2pPr lvl="1" algn="ctr">
              <a:lnSpc>
                <a:spcPct val="90000"/>
              </a:lnSpc>
              <a:spcBef>
                <a:spcPts val="250"/>
              </a:spcBef>
              <a:spcAft>
                <a:spcPts val="0"/>
              </a:spcAft>
              <a:buSzPts val="2200"/>
              <a:buNone/>
              <a:defRPr sz="2200"/>
            </a:lvl2pPr>
            <a:lvl3pPr lvl="2" algn="ctr">
              <a:lnSpc>
                <a:spcPct val="90000"/>
              </a:lnSpc>
              <a:spcBef>
                <a:spcPts val="250"/>
              </a:spcBef>
              <a:spcAft>
                <a:spcPts val="0"/>
              </a:spcAft>
              <a:buSzPts val="2200"/>
              <a:buNone/>
              <a:defRPr sz="2200"/>
            </a:lvl3pPr>
            <a:lvl4pPr lvl="3" algn="ctr">
              <a:lnSpc>
                <a:spcPct val="90000"/>
              </a:lnSpc>
              <a:spcBef>
                <a:spcPts val="250"/>
              </a:spcBef>
              <a:spcAft>
                <a:spcPts val="0"/>
              </a:spcAft>
              <a:buSzPts val="2000"/>
              <a:buNone/>
              <a:defRPr sz="2000"/>
            </a:lvl4pPr>
            <a:lvl5pPr lvl="4" algn="ctr">
              <a:lnSpc>
                <a:spcPct val="90000"/>
              </a:lnSpc>
              <a:spcBef>
                <a:spcPts val="250"/>
              </a:spcBef>
              <a:spcAft>
                <a:spcPts val="0"/>
              </a:spcAft>
              <a:buSzPts val="2000"/>
              <a:buNone/>
              <a:defRPr sz="2000"/>
            </a:lvl5pPr>
            <a:lvl6pPr lvl="5" algn="ctr">
              <a:lnSpc>
                <a:spcPct val="90000"/>
              </a:lnSpc>
              <a:spcBef>
                <a:spcPts val="250"/>
              </a:spcBef>
              <a:spcAft>
                <a:spcPts val="0"/>
              </a:spcAft>
              <a:buSzPts val="2000"/>
              <a:buNone/>
              <a:defRPr sz="2000"/>
            </a:lvl6pPr>
            <a:lvl7pPr lvl="6" algn="ctr">
              <a:lnSpc>
                <a:spcPct val="90000"/>
              </a:lnSpc>
              <a:spcBef>
                <a:spcPts val="250"/>
              </a:spcBef>
              <a:spcAft>
                <a:spcPts val="0"/>
              </a:spcAft>
              <a:buSzPts val="2000"/>
              <a:buNone/>
              <a:defRPr sz="2000"/>
            </a:lvl7pPr>
            <a:lvl8pPr lvl="7" algn="ctr">
              <a:lnSpc>
                <a:spcPct val="90000"/>
              </a:lnSpc>
              <a:spcBef>
                <a:spcPts val="250"/>
              </a:spcBef>
              <a:spcAft>
                <a:spcPts val="0"/>
              </a:spcAft>
              <a:buSzPts val="2000"/>
              <a:buNone/>
              <a:defRPr sz="2000"/>
            </a:lvl8pPr>
            <a:lvl9pPr lvl="8" algn="ctr">
              <a:lnSpc>
                <a:spcPct val="90000"/>
              </a:lnSpc>
              <a:spcBef>
                <a:spcPts val="250"/>
              </a:spcBef>
              <a:spcAft>
                <a:spcPts val="250"/>
              </a:spcAft>
              <a:buSzPts val="2000"/>
              <a:buNone/>
              <a:defRPr sz="2000"/>
            </a:lvl9pPr>
          </a:lstStyle>
          <a:p/>
        </p:txBody>
      </p:sp>
      <p:sp>
        <p:nvSpPr>
          <p:cNvPr id="18" name="Google Shape;18;p2"/>
          <p:cNvSpPr txBox="1"/>
          <p:nvPr>
            <p:ph idx="10" type="dt"/>
          </p:nvPr>
        </p:nvSpPr>
        <p:spPr>
          <a:xfrm>
            <a:off x="262465"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
          <p:cNvSpPr txBox="1"/>
          <p:nvPr>
            <p:ph idx="11" type="ftr"/>
          </p:nvPr>
        </p:nvSpPr>
        <p:spPr>
          <a:xfrm>
            <a:off x="3869268" y="6356350"/>
            <a:ext cx="591151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txBox="1"/>
          <p:nvPr>
            <p:ph idx="12" type="sldNum"/>
          </p:nvPr>
        </p:nvSpPr>
        <p:spPr>
          <a:xfrm>
            <a:off x="10634135" y="6356350"/>
            <a:ext cx="153092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texte vertical"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252919" y="1123837"/>
            <a:ext cx="2947482" cy="460118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4966548" y="-233172"/>
            <a:ext cx="5120640" cy="7315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200"/>
              </a:spcBef>
              <a:spcAft>
                <a:spcPts val="0"/>
              </a:spcAft>
              <a:buSzPts val="1800"/>
              <a:buChar char="●"/>
              <a:defRPr/>
            </a:lvl1pPr>
            <a:lvl2pPr indent="-342900" lvl="1" marL="914400" algn="l">
              <a:lnSpc>
                <a:spcPct val="90000"/>
              </a:lnSpc>
              <a:spcBef>
                <a:spcPts val="250"/>
              </a:spcBef>
              <a:spcAft>
                <a:spcPts val="0"/>
              </a:spcAft>
              <a:buSzPts val="1800"/>
              <a:buChar char="●"/>
              <a:defRPr/>
            </a:lvl2pPr>
            <a:lvl3pPr indent="-342900" lvl="2" marL="1371600" algn="l">
              <a:lnSpc>
                <a:spcPct val="90000"/>
              </a:lnSpc>
              <a:spcBef>
                <a:spcPts val="250"/>
              </a:spcBef>
              <a:spcAft>
                <a:spcPts val="0"/>
              </a:spcAft>
              <a:buSzPts val="1800"/>
              <a:buChar char="●"/>
              <a:defRPr/>
            </a:lvl3pPr>
            <a:lvl4pPr indent="-342900" lvl="3" marL="1828800" algn="l">
              <a:lnSpc>
                <a:spcPct val="90000"/>
              </a:lnSpc>
              <a:spcBef>
                <a:spcPts val="250"/>
              </a:spcBef>
              <a:spcAft>
                <a:spcPts val="0"/>
              </a:spcAft>
              <a:buSzPts val="1800"/>
              <a:buChar char="●"/>
              <a:defRPr/>
            </a:lvl4pPr>
            <a:lvl5pPr indent="-342900" lvl="4" marL="2286000" algn="l">
              <a:lnSpc>
                <a:spcPct val="90000"/>
              </a:lnSpc>
              <a:spcBef>
                <a:spcPts val="250"/>
              </a:spcBef>
              <a:spcAft>
                <a:spcPts val="0"/>
              </a:spcAft>
              <a:buSzPts val="1800"/>
              <a:buChar char="●"/>
              <a:defRPr/>
            </a:lvl5pPr>
            <a:lvl6pPr indent="-342900" lvl="5" marL="2743200" algn="l">
              <a:lnSpc>
                <a:spcPct val="90000"/>
              </a:lnSpc>
              <a:spcBef>
                <a:spcPts val="250"/>
              </a:spcBef>
              <a:spcAft>
                <a:spcPts val="0"/>
              </a:spcAft>
              <a:buSzPts val="1800"/>
              <a:buChar char="●"/>
              <a:defRPr/>
            </a:lvl6pPr>
            <a:lvl7pPr indent="-342900" lvl="6" marL="3200400" algn="l">
              <a:lnSpc>
                <a:spcPct val="90000"/>
              </a:lnSpc>
              <a:spcBef>
                <a:spcPts val="250"/>
              </a:spcBef>
              <a:spcAft>
                <a:spcPts val="0"/>
              </a:spcAft>
              <a:buSzPts val="1800"/>
              <a:buChar char="●"/>
              <a:defRPr/>
            </a:lvl7pPr>
            <a:lvl8pPr indent="-342900" lvl="7" marL="3657600" algn="l">
              <a:lnSpc>
                <a:spcPct val="90000"/>
              </a:lnSpc>
              <a:spcBef>
                <a:spcPts val="250"/>
              </a:spcBef>
              <a:spcAft>
                <a:spcPts val="0"/>
              </a:spcAft>
              <a:buSzPts val="1800"/>
              <a:buChar char="●"/>
              <a:defRPr/>
            </a:lvl8pPr>
            <a:lvl9pPr indent="-342900" lvl="8" marL="4114800" algn="l">
              <a:lnSpc>
                <a:spcPct val="90000"/>
              </a:lnSpc>
              <a:spcBef>
                <a:spcPts val="250"/>
              </a:spcBef>
              <a:spcAft>
                <a:spcPts val="250"/>
              </a:spcAft>
              <a:buSzPts val="1800"/>
              <a:buChar char="●"/>
              <a:defRPr/>
            </a:lvl9pPr>
          </a:lstStyle>
          <a:p/>
        </p:txBody>
      </p:sp>
      <p:sp>
        <p:nvSpPr>
          <p:cNvPr id="75" name="Google Shape;75;p11"/>
          <p:cNvSpPr txBox="1"/>
          <p:nvPr>
            <p:ph idx="10" type="dt"/>
          </p:nvPr>
        </p:nvSpPr>
        <p:spPr>
          <a:xfrm>
            <a:off x="262465"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3869268" y="6356350"/>
            <a:ext cx="591151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10634135" y="6356350"/>
            <a:ext cx="153092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vertical et texte"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685800" y="2057400"/>
            <a:ext cx="4953000" cy="28194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4965192" y="-228600"/>
            <a:ext cx="5120640" cy="7315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200"/>
              </a:spcBef>
              <a:spcAft>
                <a:spcPts val="0"/>
              </a:spcAft>
              <a:buSzPts val="1800"/>
              <a:buChar char="●"/>
              <a:defRPr/>
            </a:lvl1pPr>
            <a:lvl2pPr indent="-342900" lvl="1" marL="914400" algn="l">
              <a:lnSpc>
                <a:spcPct val="90000"/>
              </a:lnSpc>
              <a:spcBef>
                <a:spcPts val="250"/>
              </a:spcBef>
              <a:spcAft>
                <a:spcPts val="0"/>
              </a:spcAft>
              <a:buSzPts val="1800"/>
              <a:buChar char="●"/>
              <a:defRPr/>
            </a:lvl2pPr>
            <a:lvl3pPr indent="-342900" lvl="2" marL="1371600" algn="l">
              <a:lnSpc>
                <a:spcPct val="90000"/>
              </a:lnSpc>
              <a:spcBef>
                <a:spcPts val="250"/>
              </a:spcBef>
              <a:spcAft>
                <a:spcPts val="0"/>
              </a:spcAft>
              <a:buSzPts val="1800"/>
              <a:buChar char="●"/>
              <a:defRPr/>
            </a:lvl3pPr>
            <a:lvl4pPr indent="-342900" lvl="3" marL="1828800" algn="l">
              <a:lnSpc>
                <a:spcPct val="90000"/>
              </a:lnSpc>
              <a:spcBef>
                <a:spcPts val="250"/>
              </a:spcBef>
              <a:spcAft>
                <a:spcPts val="0"/>
              </a:spcAft>
              <a:buSzPts val="1800"/>
              <a:buChar char="●"/>
              <a:defRPr/>
            </a:lvl4pPr>
            <a:lvl5pPr indent="-342900" lvl="4" marL="2286000" algn="l">
              <a:lnSpc>
                <a:spcPct val="90000"/>
              </a:lnSpc>
              <a:spcBef>
                <a:spcPts val="250"/>
              </a:spcBef>
              <a:spcAft>
                <a:spcPts val="0"/>
              </a:spcAft>
              <a:buSzPts val="1800"/>
              <a:buChar char="●"/>
              <a:defRPr/>
            </a:lvl5pPr>
            <a:lvl6pPr indent="-342900" lvl="5" marL="2743200" algn="l">
              <a:lnSpc>
                <a:spcPct val="90000"/>
              </a:lnSpc>
              <a:spcBef>
                <a:spcPts val="250"/>
              </a:spcBef>
              <a:spcAft>
                <a:spcPts val="0"/>
              </a:spcAft>
              <a:buSzPts val="1800"/>
              <a:buChar char="●"/>
              <a:defRPr/>
            </a:lvl6pPr>
            <a:lvl7pPr indent="-342900" lvl="6" marL="3200400" algn="l">
              <a:lnSpc>
                <a:spcPct val="90000"/>
              </a:lnSpc>
              <a:spcBef>
                <a:spcPts val="250"/>
              </a:spcBef>
              <a:spcAft>
                <a:spcPts val="0"/>
              </a:spcAft>
              <a:buSzPts val="1800"/>
              <a:buChar char="●"/>
              <a:defRPr/>
            </a:lvl7pPr>
            <a:lvl8pPr indent="-342900" lvl="7" marL="3657600" algn="l">
              <a:lnSpc>
                <a:spcPct val="90000"/>
              </a:lnSpc>
              <a:spcBef>
                <a:spcPts val="250"/>
              </a:spcBef>
              <a:spcAft>
                <a:spcPts val="0"/>
              </a:spcAft>
              <a:buSzPts val="1800"/>
              <a:buChar char="●"/>
              <a:defRPr/>
            </a:lvl8pPr>
            <a:lvl9pPr indent="-342900" lvl="8" marL="4114800" algn="l">
              <a:lnSpc>
                <a:spcPct val="90000"/>
              </a:lnSpc>
              <a:spcBef>
                <a:spcPts val="250"/>
              </a:spcBef>
              <a:spcAft>
                <a:spcPts val="250"/>
              </a:spcAft>
              <a:buSzPts val="1800"/>
              <a:buChar char="●"/>
              <a:defRPr/>
            </a:lvl9pPr>
          </a:lstStyle>
          <a:p/>
        </p:txBody>
      </p:sp>
      <p:sp>
        <p:nvSpPr>
          <p:cNvPr id="81" name="Google Shape;81;p12"/>
          <p:cNvSpPr txBox="1"/>
          <p:nvPr>
            <p:ph idx="10" type="dt"/>
          </p:nvPr>
        </p:nvSpPr>
        <p:spPr>
          <a:xfrm>
            <a:off x="262465"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3869268" y="6356350"/>
            <a:ext cx="591151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10634135" y="6356350"/>
            <a:ext cx="153092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showMasterSp="0" type="blank">
  <p:cSld name="BLANK">
    <p:spTree>
      <p:nvGrpSpPr>
        <p:cNvPr id="21" name="Shape 21"/>
        <p:cNvGrpSpPr/>
        <p:nvPr/>
      </p:nvGrpSpPr>
      <p:grpSpPr>
        <a:xfrm>
          <a:off x="0" y="0"/>
          <a:ext cx="0" cy="0"/>
          <a:chOff x="0" y="0"/>
          <a:chExt cx="0" cy="0"/>
        </a:xfrm>
      </p:grpSpPr>
      <p:sp>
        <p:nvSpPr>
          <p:cNvPr id="22" name="Google Shape;22;p3"/>
          <p:cNvSpPr txBox="1"/>
          <p:nvPr>
            <p:ph idx="10" type="dt"/>
          </p:nvPr>
        </p:nvSpPr>
        <p:spPr>
          <a:xfrm>
            <a:off x="262465"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
          <p:cNvSpPr txBox="1"/>
          <p:nvPr>
            <p:ph idx="11" type="ftr"/>
          </p:nvPr>
        </p:nvSpPr>
        <p:spPr>
          <a:xfrm>
            <a:off x="3869268" y="6356350"/>
            <a:ext cx="591151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
          <p:cNvSpPr txBox="1"/>
          <p:nvPr>
            <p:ph idx="12" type="sldNum"/>
          </p:nvPr>
        </p:nvSpPr>
        <p:spPr>
          <a:xfrm>
            <a:off x="10634135" y="6356350"/>
            <a:ext cx="153092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25" name="Shape 25"/>
        <p:cNvGrpSpPr/>
        <p:nvPr/>
      </p:nvGrpSpPr>
      <p:grpSpPr>
        <a:xfrm>
          <a:off x="0" y="0"/>
          <a:ext cx="0" cy="0"/>
          <a:chOff x="0" y="0"/>
          <a:chExt cx="0" cy="0"/>
        </a:xfrm>
      </p:grpSpPr>
      <p:sp>
        <p:nvSpPr>
          <p:cNvPr id="26" name="Google Shape;26;p4"/>
          <p:cNvSpPr txBox="1"/>
          <p:nvPr>
            <p:ph type="title"/>
          </p:nvPr>
        </p:nvSpPr>
        <p:spPr>
          <a:xfrm>
            <a:off x="252919" y="1123837"/>
            <a:ext cx="2947482" cy="460118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4"/>
          <p:cNvSpPr txBox="1"/>
          <p:nvPr>
            <p:ph idx="1" type="body"/>
          </p:nvPr>
        </p:nvSpPr>
        <p:spPr>
          <a:xfrm>
            <a:off x="3869268" y="864108"/>
            <a:ext cx="7315200" cy="5120640"/>
          </a:xfrm>
          <a:prstGeom prst="rect">
            <a:avLst/>
          </a:prstGeom>
          <a:noFill/>
          <a:ln>
            <a:noFill/>
          </a:ln>
        </p:spPr>
        <p:txBody>
          <a:bodyPr anchorCtr="0" anchor="ctr" bIns="45700" lIns="91425" spcFirstLastPara="1" rIns="91425" wrap="square" tIns="45700">
            <a:normAutofit/>
          </a:bodyPr>
          <a:lstStyle>
            <a:lvl1pPr indent="-342900" lvl="0" marL="457200" algn="l">
              <a:lnSpc>
                <a:spcPct val="90000"/>
              </a:lnSpc>
              <a:spcBef>
                <a:spcPts val="1200"/>
              </a:spcBef>
              <a:spcAft>
                <a:spcPts val="0"/>
              </a:spcAft>
              <a:buSzPts val="1800"/>
              <a:buChar char="●"/>
              <a:defRPr/>
            </a:lvl1pPr>
            <a:lvl2pPr indent="-342900" lvl="1" marL="914400" algn="l">
              <a:lnSpc>
                <a:spcPct val="90000"/>
              </a:lnSpc>
              <a:spcBef>
                <a:spcPts val="250"/>
              </a:spcBef>
              <a:spcAft>
                <a:spcPts val="0"/>
              </a:spcAft>
              <a:buSzPts val="1800"/>
              <a:buChar char="●"/>
              <a:defRPr/>
            </a:lvl2pPr>
            <a:lvl3pPr indent="-342900" lvl="2" marL="1371600" algn="l">
              <a:lnSpc>
                <a:spcPct val="90000"/>
              </a:lnSpc>
              <a:spcBef>
                <a:spcPts val="250"/>
              </a:spcBef>
              <a:spcAft>
                <a:spcPts val="0"/>
              </a:spcAft>
              <a:buSzPts val="1800"/>
              <a:buChar char="●"/>
              <a:defRPr/>
            </a:lvl3pPr>
            <a:lvl4pPr indent="-342900" lvl="3" marL="1828800" algn="l">
              <a:lnSpc>
                <a:spcPct val="90000"/>
              </a:lnSpc>
              <a:spcBef>
                <a:spcPts val="250"/>
              </a:spcBef>
              <a:spcAft>
                <a:spcPts val="0"/>
              </a:spcAft>
              <a:buSzPts val="1800"/>
              <a:buChar char="●"/>
              <a:defRPr/>
            </a:lvl4pPr>
            <a:lvl5pPr indent="-342900" lvl="4" marL="2286000" algn="l">
              <a:lnSpc>
                <a:spcPct val="90000"/>
              </a:lnSpc>
              <a:spcBef>
                <a:spcPts val="250"/>
              </a:spcBef>
              <a:spcAft>
                <a:spcPts val="0"/>
              </a:spcAft>
              <a:buSzPts val="1800"/>
              <a:buChar char="●"/>
              <a:defRPr/>
            </a:lvl5pPr>
            <a:lvl6pPr indent="-342900" lvl="5" marL="2743200" algn="l">
              <a:lnSpc>
                <a:spcPct val="90000"/>
              </a:lnSpc>
              <a:spcBef>
                <a:spcPts val="250"/>
              </a:spcBef>
              <a:spcAft>
                <a:spcPts val="0"/>
              </a:spcAft>
              <a:buSzPts val="1800"/>
              <a:buChar char="●"/>
              <a:defRPr/>
            </a:lvl6pPr>
            <a:lvl7pPr indent="-342900" lvl="6" marL="3200400" algn="l">
              <a:lnSpc>
                <a:spcPct val="90000"/>
              </a:lnSpc>
              <a:spcBef>
                <a:spcPts val="250"/>
              </a:spcBef>
              <a:spcAft>
                <a:spcPts val="0"/>
              </a:spcAft>
              <a:buSzPts val="1800"/>
              <a:buChar char="●"/>
              <a:defRPr/>
            </a:lvl7pPr>
            <a:lvl8pPr indent="-342900" lvl="7" marL="3657600" algn="l">
              <a:lnSpc>
                <a:spcPct val="90000"/>
              </a:lnSpc>
              <a:spcBef>
                <a:spcPts val="250"/>
              </a:spcBef>
              <a:spcAft>
                <a:spcPts val="0"/>
              </a:spcAft>
              <a:buSzPts val="1800"/>
              <a:buChar char="●"/>
              <a:defRPr/>
            </a:lvl8pPr>
            <a:lvl9pPr indent="-342900" lvl="8" marL="4114800" algn="l">
              <a:lnSpc>
                <a:spcPct val="90000"/>
              </a:lnSpc>
              <a:spcBef>
                <a:spcPts val="250"/>
              </a:spcBef>
              <a:spcAft>
                <a:spcPts val="250"/>
              </a:spcAft>
              <a:buSzPts val="1800"/>
              <a:buChar char="●"/>
              <a:defRPr/>
            </a:lvl9pPr>
          </a:lstStyle>
          <a:p/>
        </p:txBody>
      </p:sp>
      <p:sp>
        <p:nvSpPr>
          <p:cNvPr id="28" name="Google Shape;28;p4"/>
          <p:cNvSpPr txBox="1"/>
          <p:nvPr>
            <p:ph idx="10" type="dt"/>
          </p:nvPr>
        </p:nvSpPr>
        <p:spPr>
          <a:xfrm>
            <a:off x="262465"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
          <p:cNvSpPr txBox="1"/>
          <p:nvPr>
            <p:ph idx="11" type="ftr"/>
          </p:nvPr>
        </p:nvSpPr>
        <p:spPr>
          <a:xfrm>
            <a:off x="3869268" y="6356350"/>
            <a:ext cx="591151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
          <p:cNvSpPr txBox="1"/>
          <p:nvPr>
            <p:ph idx="12" type="sldNum"/>
          </p:nvPr>
        </p:nvSpPr>
        <p:spPr>
          <a:xfrm>
            <a:off x="10634135" y="6356350"/>
            <a:ext cx="153092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type="secHead">
  <p:cSld name="SECTION_HEADER">
    <p:spTree>
      <p:nvGrpSpPr>
        <p:cNvPr id="31" name="Shape 31"/>
        <p:cNvGrpSpPr/>
        <p:nvPr/>
      </p:nvGrpSpPr>
      <p:grpSpPr>
        <a:xfrm>
          <a:off x="0" y="0"/>
          <a:ext cx="0" cy="0"/>
          <a:chOff x="0" y="0"/>
          <a:chExt cx="0" cy="0"/>
        </a:xfrm>
      </p:grpSpPr>
      <p:sp>
        <p:nvSpPr>
          <p:cNvPr id="32" name="Google Shape;32;p5"/>
          <p:cNvSpPr txBox="1"/>
          <p:nvPr>
            <p:ph type="title"/>
          </p:nvPr>
        </p:nvSpPr>
        <p:spPr>
          <a:xfrm>
            <a:off x="3867912" y="1298448"/>
            <a:ext cx="7315200" cy="325526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595959"/>
              </a:buClr>
              <a:buSzPts val="5900"/>
              <a:buFont typeface="Corbel"/>
              <a:buNone/>
              <a:defRPr b="0" sz="5900">
                <a:solidFill>
                  <a:srgbClr val="59595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5"/>
          <p:cNvSpPr txBox="1"/>
          <p:nvPr>
            <p:ph idx="1" type="body"/>
          </p:nvPr>
        </p:nvSpPr>
        <p:spPr>
          <a:xfrm>
            <a:off x="3886200" y="4672584"/>
            <a:ext cx="7315200" cy="9144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SzPts val="2200"/>
              <a:buNone/>
              <a:defRPr sz="2200" cap="none">
                <a:solidFill>
                  <a:srgbClr val="595959"/>
                </a:solidFill>
              </a:defRPr>
            </a:lvl1pPr>
            <a:lvl2pPr indent="-228600" lvl="1" marL="914400" algn="l">
              <a:lnSpc>
                <a:spcPct val="90000"/>
              </a:lnSpc>
              <a:spcBef>
                <a:spcPts val="250"/>
              </a:spcBef>
              <a:spcAft>
                <a:spcPts val="0"/>
              </a:spcAft>
              <a:buSzPts val="1800"/>
              <a:buNone/>
              <a:defRPr sz="1800">
                <a:solidFill>
                  <a:srgbClr val="888888"/>
                </a:solidFill>
              </a:defRPr>
            </a:lvl2pPr>
            <a:lvl3pPr indent="-228600" lvl="2" marL="1371600" algn="l">
              <a:lnSpc>
                <a:spcPct val="90000"/>
              </a:lnSpc>
              <a:spcBef>
                <a:spcPts val="250"/>
              </a:spcBef>
              <a:spcAft>
                <a:spcPts val="0"/>
              </a:spcAft>
              <a:buSzPts val="1600"/>
              <a:buNone/>
              <a:defRPr sz="1600">
                <a:solidFill>
                  <a:srgbClr val="888888"/>
                </a:solidFill>
              </a:defRPr>
            </a:lvl3pPr>
            <a:lvl4pPr indent="-228600" lvl="3" marL="1828800" algn="l">
              <a:lnSpc>
                <a:spcPct val="90000"/>
              </a:lnSpc>
              <a:spcBef>
                <a:spcPts val="250"/>
              </a:spcBef>
              <a:spcAft>
                <a:spcPts val="0"/>
              </a:spcAft>
              <a:buSzPts val="1400"/>
              <a:buNone/>
              <a:defRPr sz="1400">
                <a:solidFill>
                  <a:srgbClr val="888888"/>
                </a:solidFill>
              </a:defRPr>
            </a:lvl4pPr>
            <a:lvl5pPr indent="-228600" lvl="4" marL="2286000" algn="l">
              <a:lnSpc>
                <a:spcPct val="90000"/>
              </a:lnSpc>
              <a:spcBef>
                <a:spcPts val="250"/>
              </a:spcBef>
              <a:spcAft>
                <a:spcPts val="0"/>
              </a:spcAft>
              <a:buSzPts val="1400"/>
              <a:buNone/>
              <a:defRPr sz="1400">
                <a:solidFill>
                  <a:srgbClr val="888888"/>
                </a:solidFill>
              </a:defRPr>
            </a:lvl5pPr>
            <a:lvl6pPr indent="-228600" lvl="5" marL="2743200" algn="l">
              <a:lnSpc>
                <a:spcPct val="90000"/>
              </a:lnSpc>
              <a:spcBef>
                <a:spcPts val="250"/>
              </a:spcBef>
              <a:spcAft>
                <a:spcPts val="0"/>
              </a:spcAft>
              <a:buSzPts val="1400"/>
              <a:buNone/>
              <a:defRPr sz="1400">
                <a:solidFill>
                  <a:srgbClr val="888888"/>
                </a:solidFill>
              </a:defRPr>
            </a:lvl6pPr>
            <a:lvl7pPr indent="-228600" lvl="6" marL="3200400" algn="l">
              <a:lnSpc>
                <a:spcPct val="90000"/>
              </a:lnSpc>
              <a:spcBef>
                <a:spcPts val="250"/>
              </a:spcBef>
              <a:spcAft>
                <a:spcPts val="0"/>
              </a:spcAft>
              <a:buSzPts val="1400"/>
              <a:buNone/>
              <a:defRPr sz="1400">
                <a:solidFill>
                  <a:srgbClr val="888888"/>
                </a:solidFill>
              </a:defRPr>
            </a:lvl7pPr>
            <a:lvl8pPr indent="-228600" lvl="7" marL="3657600" algn="l">
              <a:lnSpc>
                <a:spcPct val="90000"/>
              </a:lnSpc>
              <a:spcBef>
                <a:spcPts val="250"/>
              </a:spcBef>
              <a:spcAft>
                <a:spcPts val="0"/>
              </a:spcAft>
              <a:buSzPts val="1400"/>
              <a:buNone/>
              <a:defRPr sz="1400">
                <a:solidFill>
                  <a:srgbClr val="888888"/>
                </a:solidFill>
              </a:defRPr>
            </a:lvl8pPr>
            <a:lvl9pPr indent="-228600" lvl="8" marL="4114800" algn="l">
              <a:lnSpc>
                <a:spcPct val="90000"/>
              </a:lnSpc>
              <a:spcBef>
                <a:spcPts val="250"/>
              </a:spcBef>
              <a:spcAft>
                <a:spcPts val="250"/>
              </a:spcAft>
              <a:buSzPts val="1400"/>
              <a:buNone/>
              <a:defRPr sz="1400">
                <a:solidFill>
                  <a:srgbClr val="888888"/>
                </a:solidFill>
              </a:defRPr>
            </a:lvl9pPr>
          </a:lstStyle>
          <a:p/>
        </p:txBody>
      </p:sp>
      <p:sp>
        <p:nvSpPr>
          <p:cNvPr id="34" name="Google Shape;34;p5"/>
          <p:cNvSpPr txBox="1"/>
          <p:nvPr>
            <p:ph idx="10" type="dt"/>
          </p:nvPr>
        </p:nvSpPr>
        <p:spPr>
          <a:xfrm>
            <a:off x="262465"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1" type="ftr"/>
          </p:nvPr>
        </p:nvSpPr>
        <p:spPr>
          <a:xfrm>
            <a:off x="3869268" y="6356350"/>
            <a:ext cx="591151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
          <p:cNvSpPr txBox="1"/>
          <p:nvPr>
            <p:ph idx="12" type="sldNum"/>
          </p:nvPr>
        </p:nvSpPr>
        <p:spPr>
          <a:xfrm>
            <a:off x="10634135" y="6356350"/>
            <a:ext cx="153092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 avec légende" type="objTx">
  <p:cSld name="OBJECT_WITH_CAPTION_TEXT">
    <p:spTree>
      <p:nvGrpSpPr>
        <p:cNvPr id="37" name="Shape 37"/>
        <p:cNvGrpSpPr/>
        <p:nvPr/>
      </p:nvGrpSpPr>
      <p:grpSpPr>
        <a:xfrm>
          <a:off x="0" y="0"/>
          <a:ext cx="0" cy="0"/>
          <a:chOff x="0" y="0"/>
          <a:chExt cx="0" cy="0"/>
        </a:xfrm>
      </p:grpSpPr>
      <p:sp>
        <p:nvSpPr>
          <p:cNvPr id="38" name="Google Shape;38;p6"/>
          <p:cNvSpPr txBox="1"/>
          <p:nvPr>
            <p:ph type="title"/>
          </p:nvPr>
        </p:nvSpPr>
        <p:spPr>
          <a:xfrm>
            <a:off x="256032" y="1143000"/>
            <a:ext cx="2834640" cy="237744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FFFFFF"/>
              </a:buClr>
              <a:buSzPts val="3200"/>
              <a:buFont typeface="Corbel"/>
              <a:buNone/>
              <a:defRPr b="0"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6"/>
          <p:cNvSpPr txBox="1"/>
          <p:nvPr>
            <p:ph idx="1" type="body"/>
          </p:nvPr>
        </p:nvSpPr>
        <p:spPr>
          <a:xfrm>
            <a:off x="3867912" y="868680"/>
            <a:ext cx="7315200" cy="5120640"/>
          </a:xfrm>
          <a:prstGeom prst="rect">
            <a:avLst/>
          </a:prstGeom>
          <a:noFill/>
          <a:ln>
            <a:noFill/>
          </a:ln>
        </p:spPr>
        <p:txBody>
          <a:bodyPr anchorCtr="0" anchor="ctr" bIns="45700" lIns="91425" spcFirstLastPara="1" rIns="91425" wrap="square" tIns="45700">
            <a:normAutofit/>
          </a:bodyPr>
          <a:lstStyle>
            <a:lvl1pPr indent="-355600" lvl="0" marL="457200" algn="l">
              <a:lnSpc>
                <a:spcPct val="90000"/>
              </a:lnSpc>
              <a:spcBef>
                <a:spcPts val="1200"/>
              </a:spcBef>
              <a:spcAft>
                <a:spcPts val="0"/>
              </a:spcAft>
              <a:buSzPts val="2000"/>
              <a:buChar char="●"/>
              <a:defRPr sz="2000"/>
            </a:lvl1pPr>
            <a:lvl2pPr indent="-342900" lvl="1" marL="914400" algn="l">
              <a:lnSpc>
                <a:spcPct val="90000"/>
              </a:lnSpc>
              <a:spcBef>
                <a:spcPts val="250"/>
              </a:spcBef>
              <a:spcAft>
                <a:spcPts val="0"/>
              </a:spcAft>
              <a:buSzPts val="1800"/>
              <a:buChar char="●"/>
              <a:defRPr sz="1800"/>
            </a:lvl2pPr>
            <a:lvl3pPr indent="-330200" lvl="2" marL="1371600" algn="l">
              <a:lnSpc>
                <a:spcPct val="90000"/>
              </a:lnSpc>
              <a:spcBef>
                <a:spcPts val="250"/>
              </a:spcBef>
              <a:spcAft>
                <a:spcPts val="0"/>
              </a:spcAft>
              <a:buSzPts val="1600"/>
              <a:buChar char="●"/>
              <a:defRPr sz="1600"/>
            </a:lvl3pPr>
            <a:lvl4pPr indent="-317500" lvl="3" marL="1828800" algn="l">
              <a:lnSpc>
                <a:spcPct val="90000"/>
              </a:lnSpc>
              <a:spcBef>
                <a:spcPts val="250"/>
              </a:spcBef>
              <a:spcAft>
                <a:spcPts val="0"/>
              </a:spcAft>
              <a:buSzPts val="1400"/>
              <a:buChar char="●"/>
              <a:defRPr sz="1400"/>
            </a:lvl4pPr>
            <a:lvl5pPr indent="-317500" lvl="4" marL="2286000" algn="l">
              <a:lnSpc>
                <a:spcPct val="90000"/>
              </a:lnSpc>
              <a:spcBef>
                <a:spcPts val="250"/>
              </a:spcBef>
              <a:spcAft>
                <a:spcPts val="0"/>
              </a:spcAft>
              <a:buSzPts val="1400"/>
              <a:buChar char="●"/>
              <a:defRPr sz="1400"/>
            </a:lvl5pPr>
            <a:lvl6pPr indent="-317500" lvl="5" marL="2743200" algn="l">
              <a:lnSpc>
                <a:spcPct val="90000"/>
              </a:lnSpc>
              <a:spcBef>
                <a:spcPts val="250"/>
              </a:spcBef>
              <a:spcAft>
                <a:spcPts val="0"/>
              </a:spcAft>
              <a:buSzPts val="1400"/>
              <a:buChar char="●"/>
              <a:defRPr sz="1400"/>
            </a:lvl6pPr>
            <a:lvl7pPr indent="-317500" lvl="6" marL="3200400" algn="l">
              <a:lnSpc>
                <a:spcPct val="90000"/>
              </a:lnSpc>
              <a:spcBef>
                <a:spcPts val="250"/>
              </a:spcBef>
              <a:spcAft>
                <a:spcPts val="0"/>
              </a:spcAft>
              <a:buSzPts val="1400"/>
              <a:buChar char="●"/>
              <a:defRPr sz="1400"/>
            </a:lvl7pPr>
            <a:lvl8pPr indent="-317500" lvl="7" marL="3657600" algn="l">
              <a:lnSpc>
                <a:spcPct val="90000"/>
              </a:lnSpc>
              <a:spcBef>
                <a:spcPts val="250"/>
              </a:spcBef>
              <a:spcAft>
                <a:spcPts val="0"/>
              </a:spcAft>
              <a:buSzPts val="1400"/>
              <a:buChar char="●"/>
              <a:defRPr sz="1400"/>
            </a:lvl8pPr>
            <a:lvl9pPr indent="-317500" lvl="8" marL="4114800" algn="l">
              <a:lnSpc>
                <a:spcPct val="90000"/>
              </a:lnSpc>
              <a:spcBef>
                <a:spcPts val="250"/>
              </a:spcBef>
              <a:spcAft>
                <a:spcPts val="250"/>
              </a:spcAft>
              <a:buSzPts val="1400"/>
              <a:buChar char="●"/>
              <a:defRPr sz="1400"/>
            </a:lvl9pPr>
          </a:lstStyle>
          <a:p/>
        </p:txBody>
      </p:sp>
      <p:sp>
        <p:nvSpPr>
          <p:cNvPr id="40" name="Google Shape;40;p6"/>
          <p:cNvSpPr txBox="1"/>
          <p:nvPr>
            <p:ph idx="2" type="body"/>
          </p:nvPr>
        </p:nvSpPr>
        <p:spPr>
          <a:xfrm>
            <a:off x="256032" y="3494176"/>
            <a:ext cx="2834640" cy="232199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200"/>
              </a:spcBef>
              <a:spcAft>
                <a:spcPts val="0"/>
              </a:spcAft>
              <a:buSzPts val="1400"/>
              <a:buNone/>
              <a:defRPr sz="1400">
                <a:solidFill>
                  <a:srgbClr val="FFFFFF"/>
                </a:solidFill>
              </a:defRPr>
            </a:lvl1pPr>
            <a:lvl2pPr indent="-228600" lvl="1" marL="914400" algn="l">
              <a:lnSpc>
                <a:spcPct val="90000"/>
              </a:lnSpc>
              <a:spcBef>
                <a:spcPts val="250"/>
              </a:spcBef>
              <a:spcAft>
                <a:spcPts val="0"/>
              </a:spcAft>
              <a:buSzPts val="1200"/>
              <a:buNone/>
              <a:defRPr sz="1200"/>
            </a:lvl2pPr>
            <a:lvl3pPr indent="-228600" lvl="2" marL="1371600" algn="l">
              <a:lnSpc>
                <a:spcPct val="90000"/>
              </a:lnSpc>
              <a:spcBef>
                <a:spcPts val="250"/>
              </a:spcBef>
              <a:spcAft>
                <a:spcPts val="0"/>
              </a:spcAft>
              <a:buSzPts val="1000"/>
              <a:buNone/>
              <a:defRPr sz="1000"/>
            </a:lvl3pPr>
            <a:lvl4pPr indent="-228600" lvl="3" marL="1828800" algn="l">
              <a:lnSpc>
                <a:spcPct val="90000"/>
              </a:lnSpc>
              <a:spcBef>
                <a:spcPts val="250"/>
              </a:spcBef>
              <a:spcAft>
                <a:spcPts val="0"/>
              </a:spcAft>
              <a:buSzPts val="900"/>
              <a:buNone/>
              <a:defRPr sz="900"/>
            </a:lvl4pPr>
            <a:lvl5pPr indent="-228600" lvl="4" marL="2286000" algn="l">
              <a:lnSpc>
                <a:spcPct val="90000"/>
              </a:lnSpc>
              <a:spcBef>
                <a:spcPts val="250"/>
              </a:spcBef>
              <a:spcAft>
                <a:spcPts val="0"/>
              </a:spcAft>
              <a:buSzPts val="900"/>
              <a:buNone/>
              <a:defRPr sz="900"/>
            </a:lvl5pPr>
            <a:lvl6pPr indent="-228600" lvl="5" marL="2743200" algn="l">
              <a:lnSpc>
                <a:spcPct val="90000"/>
              </a:lnSpc>
              <a:spcBef>
                <a:spcPts val="250"/>
              </a:spcBef>
              <a:spcAft>
                <a:spcPts val="0"/>
              </a:spcAft>
              <a:buSzPts val="900"/>
              <a:buNone/>
              <a:defRPr sz="900"/>
            </a:lvl6pPr>
            <a:lvl7pPr indent="-228600" lvl="6" marL="3200400" algn="l">
              <a:lnSpc>
                <a:spcPct val="90000"/>
              </a:lnSpc>
              <a:spcBef>
                <a:spcPts val="250"/>
              </a:spcBef>
              <a:spcAft>
                <a:spcPts val="0"/>
              </a:spcAft>
              <a:buSzPts val="900"/>
              <a:buNone/>
              <a:defRPr sz="900"/>
            </a:lvl7pPr>
            <a:lvl8pPr indent="-228600" lvl="7" marL="3657600" algn="l">
              <a:lnSpc>
                <a:spcPct val="90000"/>
              </a:lnSpc>
              <a:spcBef>
                <a:spcPts val="250"/>
              </a:spcBef>
              <a:spcAft>
                <a:spcPts val="0"/>
              </a:spcAft>
              <a:buSzPts val="900"/>
              <a:buNone/>
              <a:defRPr sz="900"/>
            </a:lvl8pPr>
            <a:lvl9pPr indent="-228600" lvl="8" marL="4114800" algn="l">
              <a:lnSpc>
                <a:spcPct val="90000"/>
              </a:lnSpc>
              <a:spcBef>
                <a:spcPts val="250"/>
              </a:spcBef>
              <a:spcAft>
                <a:spcPts val="250"/>
              </a:spcAft>
              <a:buSzPts val="900"/>
              <a:buNone/>
              <a:defRPr sz="900"/>
            </a:lvl9pPr>
          </a:lstStyle>
          <a:p/>
        </p:txBody>
      </p:sp>
      <p:sp>
        <p:nvSpPr>
          <p:cNvPr id="41" name="Google Shape;41;p6"/>
          <p:cNvSpPr txBox="1"/>
          <p:nvPr>
            <p:ph idx="10" type="dt"/>
          </p:nvPr>
        </p:nvSpPr>
        <p:spPr>
          <a:xfrm>
            <a:off x="262465"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6"/>
          <p:cNvSpPr txBox="1"/>
          <p:nvPr>
            <p:ph idx="11" type="ftr"/>
          </p:nvPr>
        </p:nvSpPr>
        <p:spPr>
          <a:xfrm>
            <a:off x="3869268" y="6356350"/>
            <a:ext cx="591151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12" type="sldNum"/>
          </p:nvPr>
        </p:nvSpPr>
        <p:spPr>
          <a:xfrm>
            <a:off x="10634135" y="6356350"/>
            <a:ext cx="153092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ison" type="twoTxTwoObj">
  <p:cSld name="TWO_OBJECTS_WITH_TEXT">
    <p:spTree>
      <p:nvGrpSpPr>
        <p:cNvPr id="44" name="Shape 44"/>
        <p:cNvGrpSpPr/>
        <p:nvPr/>
      </p:nvGrpSpPr>
      <p:grpSpPr>
        <a:xfrm>
          <a:off x="0" y="0"/>
          <a:ext cx="0" cy="0"/>
          <a:chOff x="0" y="0"/>
          <a:chExt cx="0" cy="0"/>
        </a:xfrm>
      </p:grpSpPr>
      <p:sp>
        <p:nvSpPr>
          <p:cNvPr id="45" name="Google Shape;45;p7"/>
          <p:cNvSpPr txBox="1"/>
          <p:nvPr>
            <p:ph type="title"/>
          </p:nvPr>
        </p:nvSpPr>
        <p:spPr>
          <a:xfrm>
            <a:off x="252919" y="1123837"/>
            <a:ext cx="2947482" cy="460118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7"/>
          <p:cNvSpPr txBox="1"/>
          <p:nvPr>
            <p:ph idx="1" type="body"/>
          </p:nvPr>
        </p:nvSpPr>
        <p:spPr>
          <a:xfrm>
            <a:off x="3867912" y="1023586"/>
            <a:ext cx="3474720" cy="80772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0"/>
              </a:spcBef>
              <a:spcAft>
                <a:spcPts val="0"/>
              </a:spcAft>
              <a:buSzPts val="2000"/>
              <a:buNone/>
              <a:defRPr b="1" sz="2000">
                <a:solidFill>
                  <a:srgbClr val="595959"/>
                </a:solidFill>
              </a:defRPr>
            </a:lvl1pPr>
            <a:lvl2pPr indent="-228600" lvl="1" marL="914400" algn="l">
              <a:lnSpc>
                <a:spcPct val="90000"/>
              </a:lnSpc>
              <a:spcBef>
                <a:spcPts val="250"/>
              </a:spcBef>
              <a:spcAft>
                <a:spcPts val="0"/>
              </a:spcAft>
              <a:buSzPts val="2000"/>
              <a:buNone/>
              <a:defRPr b="1" sz="2000"/>
            </a:lvl2pPr>
            <a:lvl3pPr indent="-228600" lvl="2" marL="1371600" algn="l">
              <a:lnSpc>
                <a:spcPct val="90000"/>
              </a:lnSpc>
              <a:spcBef>
                <a:spcPts val="250"/>
              </a:spcBef>
              <a:spcAft>
                <a:spcPts val="0"/>
              </a:spcAft>
              <a:buSzPts val="1800"/>
              <a:buNone/>
              <a:defRPr b="1" sz="1800"/>
            </a:lvl3pPr>
            <a:lvl4pPr indent="-228600" lvl="3" marL="1828800" algn="l">
              <a:lnSpc>
                <a:spcPct val="90000"/>
              </a:lnSpc>
              <a:spcBef>
                <a:spcPts val="250"/>
              </a:spcBef>
              <a:spcAft>
                <a:spcPts val="0"/>
              </a:spcAft>
              <a:buSzPts val="1600"/>
              <a:buNone/>
              <a:defRPr b="1" sz="1600"/>
            </a:lvl4pPr>
            <a:lvl5pPr indent="-228600" lvl="4" marL="2286000" algn="l">
              <a:lnSpc>
                <a:spcPct val="90000"/>
              </a:lnSpc>
              <a:spcBef>
                <a:spcPts val="250"/>
              </a:spcBef>
              <a:spcAft>
                <a:spcPts val="0"/>
              </a:spcAft>
              <a:buSzPts val="1600"/>
              <a:buNone/>
              <a:defRPr b="1" sz="1600"/>
            </a:lvl5pPr>
            <a:lvl6pPr indent="-228600" lvl="5" marL="2743200" algn="l">
              <a:lnSpc>
                <a:spcPct val="90000"/>
              </a:lnSpc>
              <a:spcBef>
                <a:spcPts val="250"/>
              </a:spcBef>
              <a:spcAft>
                <a:spcPts val="0"/>
              </a:spcAft>
              <a:buSzPts val="1600"/>
              <a:buNone/>
              <a:defRPr b="1" sz="1600"/>
            </a:lvl6pPr>
            <a:lvl7pPr indent="-228600" lvl="6" marL="3200400" algn="l">
              <a:lnSpc>
                <a:spcPct val="90000"/>
              </a:lnSpc>
              <a:spcBef>
                <a:spcPts val="250"/>
              </a:spcBef>
              <a:spcAft>
                <a:spcPts val="0"/>
              </a:spcAft>
              <a:buSzPts val="1600"/>
              <a:buNone/>
              <a:defRPr b="1" sz="1600"/>
            </a:lvl7pPr>
            <a:lvl8pPr indent="-228600" lvl="7" marL="3657600" algn="l">
              <a:lnSpc>
                <a:spcPct val="90000"/>
              </a:lnSpc>
              <a:spcBef>
                <a:spcPts val="250"/>
              </a:spcBef>
              <a:spcAft>
                <a:spcPts val="0"/>
              </a:spcAft>
              <a:buSzPts val="1600"/>
              <a:buNone/>
              <a:defRPr b="1" sz="1600"/>
            </a:lvl8pPr>
            <a:lvl9pPr indent="-228600" lvl="8" marL="4114800" algn="l">
              <a:lnSpc>
                <a:spcPct val="90000"/>
              </a:lnSpc>
              <a:spcBef>
                <a:spcPts val="250"/>
              </a:spcBef>
              <a:spcAft>
                <a:spcPts val="250"/>
              </a:spcAft>
              <a:buSzPts val="1600"/>
              <a:buNone/>
              <a:defRPr b="1" sz="1600"/>
            </a:lvl9pPr>
          </a:lstStyle>
          <a:p/>
        </p:txBody>
      </p:sp>
      <p:sp>
        <p:nvSpPr>
          <p:cNvPr id="47" name="Google Shape;47;p7"/>
          <p:cNvSpPr txBox="1"/>
          <p:nvPr>
            <p:ph idx="2" type="body"/>
          </p:nvPr>
        </p:nvSpPr>
        <p:spPr>
          <a:xfrm>
            <a:off x="3867912" y="1930936"/>
            <a:ext cx="3474720" cy="4023360"/>
          </a:xfrm>
          <a:prstGeom prst="rect">
            <a:avLst/>
          </a:prstGeom>
          <a:noFill/>
          <a:ln>
            <a:noFill/>
          </a:ln>
        </p:spPr>
        <p:txBody>
          <a:bodyPr anchorCtr="0" anchor="ctr" bIns="45700" lIns="91425" spcFirstLastPara="1" rIns="91425" wrap="square" tIns="45700">
            <a:normAutofit/>
          </a:bodyPr>
          <a:lstStyle>
            <a:lvl1pPr indent="-355600" lvl="0" marL="457200" algn="l">
              <a:lnSpc>
                <a:spcPct val="90000"/>
              </a:lnSpc>
              <a:spcBef>
                <a:spcPts val="1200"/>
              </a:spcBef>
              <a:spcAft>
                <a:spcPts val="0"/>
              </a:spcAft>
              <a:buSzPts val="2000"/>
              <a:buChar char="●"/>
              <a:defRPr sz="2000"/>
            </a:lvl1pPr>
            <a:lvl2pPr indent="-342900" lvl="1" marL="914400" algn="l">
              <a:lnSpc>
                <a:spcPct val="90000"/>
              </a:lnSpc>
              <a:spcBef>
                <a:spcPts val="250"/>
              </a:spcBef>
              <a:spcAft>
                <a:spcPts val="0"/>
              </a:spcAft>
              <a:buSzPts val="1800"/>
              <a:buChar char="●"/>
              <a:defRPr sz="1800"/>
            </a:lvl2pPr>
            <a:lvl3pPr indent="-330200" lvl="2" marL="1371600" algn="l">
              <a:lnSpc>
                <a:spcPct val="90000"/>
              </a:lnSpc>
              <a:spcBef>
                <a:spcPts val="250"/>
              </a:spcBef>
              <a:spcAft>
                <a:spcPts val="0"/>
              </a:spcAft>
              <a:buSzPts val="1600"/>
              <a:buChar char="●"/>
              <a:defRPr sz="1600"/>
            </a:lvl3pPr>
            <a:lvl4pPr indent="-317500" lvl="3" marL="1828800" algn="l">
              <a:lnSpc>
                <a:spcPct val="90000"/>
              </a:lnSpc>
              <a:spcBef>
                <a:spcPts val="250"/>
              </a:spcBef>
              <a:spcAft>
                <a:spcPts val="0"/>
              </a:spcAft>
              <a:buSzPts val="1400"/>
              <a:buChar char="●"/>
              <a:defRPr sz="1400"/>
            </a:lvl4pPr>
            <a:lvl5pPr indent="-317500" lvl="4" marL="2286000" algn="l">
              <a:lnSpc>
                <a:spcPct val="90000"/>
              </a:lnSpc>
              <a:spcBef>
                <a:spcPts val="250"/>
              </a:spcBef>
              <a:spcAft>
                <a:spcPts val="0"/>
              </a:spcAft>
              <a:buSzPts val="1400"/>
              <a:buChar char="●"/>
              <a:defRPr sz="1400"/>
            </a:lvl5pPr>
            <a:lvl6pPr indent="-317500" lvl="5" marL="2743200" algn="l">
              <a:lnSpc>
                <a:spcPct val="90000"/>
              </a:lnSpc>
              <a:spcBef>
                <a:spcPts val="250"/>
              </a:spcBef>
              <a:spcAft>
                <a:spcPts val="0"/>
              </a:spcAft>
              <a:buSzPts val="1400"/>
              <a:buChar char="●"/>
              <a:defRPr sz="1400"/>
            </a:lvl6pPr>
            <a:lvl7pPr indent="-317500" lvl="6" marL="3200400" algn="l">
              <a:lnSpc>
                <a:spcPct val="90000"/>
              </a:lnSpc>
              <a:spcBef>
                <a:spcPts val="250"/>
              </a:spcBef>
              <a:spcAft>
                <a:spcPts val="0"/>
              </a:spcAft>
              <a:buSzPts val="1400"/>
              <a:buChar char="●"/>
              <a:defRPr sz="1400"/>
            </a:lvl7pPr>
            <a:lvl8pPr indent="-317500" lvl="7" marL="3657600" algn="l">
              <a:lnSpc>
                <a:spcPct val="90000"/>
              </a:lnSpc>
              <a:spcBef>
                <a:spcPts val="250"/>
              </a:spcBef>
              <a:spcAft>
                <a:spcPts val="0"/>
              </a:spcAft>
              <a:buSzPts val="1400"/>
              <a:buChar char="●"/>
              <a:defRPr sz="1400"/>
            </a:lvl8pPr>
            <a:lvl9pPr indent="-317500" lvl="8" marL="4114800" algn="l">
              <a:lnSpc>
                <a:spcPct val="90000"/>
              </a:lnSpc>
              <a:spcBef>
                <a:spcPts val="250"/>
              </a:spcBef>
              <a:spcAft>
                <a:spcPts val="250"/>
              </a:spcAft>
              <a:buSzPts val="1400"/>
              <a:buChar char="●"/>
              <a:defRPr sz="1400"/>
            </a:lvl9pPr>
          </a:lstStyle>
          <a:p/>
        </p:txBody>
      </p:sp>
      <p:sp>
        <p:nvSpPr>
          <p:cNvPr id="48" name="Google Shape;48;p7"/>
          <p:cNvSpPr txBox="1"/>
          <p:nvPr>
            <p:ph idx="3" type="body"/>
          </p:nvPr>
        </p:nvSpPr>
        <p:spPr>
          <a:xfrm>
            <a:off x="7818463" y="1023586"/>
            <a:ext cx="3474720" cy="813171"/>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0"/>
              </a:spcBef>
              <a:spcAft>
                <a:spcPts val="0"/>
              </a:spcAft>
              <a:buSzPts val="2000"/>
              <a:buNone/>
              <a:defRPr b="1" sz="2000">
                <a:solidFill>
                  <a:srgbClr val="595959"/>
                </a:solidFill>
              </a:defRPr>
            </a:lvl1pPr>
            <a:lvl2pPr indent="-228600" lvl="1" marL="914400" algn="l">
              <a:lnSpc>
                <a:spcPct val="90000"/>
              </a:lnSpc>
              <a:spcBef>
                <a:spcPts val="250"/>
              </a:spcBef>
              <a:spcAft>
                <a:spcPts val="0"/>
              </a:spcAft>
              <a:buSzPts val="2000"/>
              <a:buNone/>
              <a:defRPr b="1" sz="2000"/>
            </a:lvl2pPr>
            <a:lvl3pPr indent="-228600" lvl="2" marL="1371600" algn="l">
              <a:lnSpc>
                <a:spcPct val="90000"/>
              </a:lnSpc>
              <a:spcBef>
                <a:spcPts val="250"/>
              </a:spcBef>
              <a:spcAft>
                <a:spcPts val="0"/>
              </a:spcAft>
              <a:buSzPts val="1800"/>
              <a:buNone/>
              <a:defRPr b="1" sz="1800"/>
            </a:lvl3pPr>
            <a:lvl4pPr indent="-228600" lvl="3" marL="1828800" algn="l">
              <a:lnSpc>
                <a:spcPct val="90000"/>
              </a:lnSpc>
              <a:spcBef>
                <a:spcPts val="250"/>
              </a:spcBef>
              <a:spcAft>
                <a:spcPts val="0"/>
              </a:spcAft>
              <a:buSzPts val="1600"/>
              <a:buNone/>
              <a:defRPr b="1" sz="1600"/>
            </a:lvl4pPr>
            <a:lvl5pPr indent="-228600" lvl="4" marL="2286000" algn="l">
              <a:lnSpc>
                <a:spcPct val="90000"/>
              </a:lnSpc>
              <a:spcBef>
                <a:spcPts val="250"/>
              </a:spcBef>
              <a:spcAft>
                <a:spcPts val="0"/>
              </a:spcAft>
              <a:buSzPts val="1600"/>
              <a:buNone/>
              <a:defRPr b="1" sz="1600"/>
            </a:lvl5pPr>
            <a:lvl6pPr indent="-228600" lvl="5" marL="2743200" algn="l">
              <a:lnSpc>
                <a:spcPct val="90000"/>
              </a:lnSpc>
              <a:spcBef>
                <a:spcPts val="250"/>
              </a:spcBef>
              <a:spcAft>
                <a:spcPts val="0"/>
              </a:spcAft>
              <a:buSzPts val="1600"/>
              <a:buNone/>
              <a:defRPr b="1" sz="1600"/>
            </a:lvl6pPr>
            <a:lvl7pPr indent="-228600" lvl="6" marL="3200400" algn="l">
              <a:lnSpc>
                <a:spcPct val="90000"/>
              </a:lnSpc>
              <a:spcBef>
                <a:spcPts val="250"/>
              </a:spcBef>
              <a:spcAft>
                <a:spcPts val="0"/>
              </a:spcAft>
              <a:buSzPts val="1600"/>
              <a:buNone/>
              <a:defRPr b="1" sz="1600"/>
            </a:lvl7pPr>
            <a:lvl8pPr indent="-228600" lvl="7" marL="3657600" algn="l">
              <a:lnSpc>
                <a:spcPct val="90000"/>
              </a:lnSpc>
              <a:spcBef>
                <a:spcPts val="250"/>
              </a:spcBef>
              <a:spcAft>
                <a:spcPts val="0"/>
              </a:spcAft>
              <a:buSzPts val="1600"/>
              <a:buNone/>
              <a:defRPr b="1" sz="1600"/>
            </a:lvl8pPr>
            <a:lvl9pPr indent="-228600" lvl="8" marL="4114800" algn="l">
              <a:lnSpc>
                <a:spcPct val="90000"/>
              </a:lnSpc>
              <a:spcBef>
                <a:spcPts val="250"/>
              </a:spcBef>
              <a:spcAft>
                <a:spcPts val="250"/>
              </a:spcAft>
              <a:buSzPts val="1600"/>
              <a:buNone/>
              <a:defRPr b="1" sz="1600"/>
            </a:lvl9pPr>
          </a:lstStyle>
          <a:p/>
        </p:txBody>
      </p:sp>
      <p:sp>
        <p:nvSpPr>
          <p:cNvPr id="49" name="Google Shape;49;p7"/>
          <p:cNvSpPr txBox="1"/>
          <p:nvPr>
            <p:ph idx="4" type="body"/>
          </p:nvPr>
        </p:nvSpPr>
        <p:spPr>
          <a:xfrm>
            <a:off x="7818463" y="1930936"/>
            <a:ext cx="3474720" cy="4023360"/>
          </a:xfrm>
          <a:prstGeom prst="rect">
            <a:avLst/>
          </a:prstGeom>
          <a:noFill/>
          <a:ln>
            <a:noFill/>
          </a:ln>
        </p:spPr>
        <p:txBody>
          <a:bodyPr anchorCtr="0" anchor="ctr" bIns="45700" lIns="91425" spcFirstLastPara="1" rIns="91425" wrap="square" tIns="45700">
            <a:normAutofit/>
          </a:bodyPr>
          <a:lstStyle>
            <a:lvl1pPr indent="-355600" lvl="0" marL="457200" algn="l">
              <a:lnSpc>
                <a:spcPct val="90000"/>
              </a:lnSpc>
              <a:spcBef>
                <a:spcPts val="1200"/>
              </a:spcBef>
              <a:spcAft>
                <a:spcPts val="0"/>
              </a:spcAft>
              <a:buSzPts val="2000"/>
              <a:buChar char="●"/>
              <a:defRPr sz="2000"/>
            </a:lvl1pPr>
            <a:lvl2pPr indent="-342900" lvl="1" marL="914400" algn="l">
              <a:lnSpc>
                <a:spcPct val="90000"/>
              </a:lnSpc>
              <a:spcBef>
                <a:spcPts val="250"/>
              </a:spcBef>
              <a:spcAft>
                <a:spcPts val="0"/>
              </a:spcAft>
              <a:buSzPts val="1800"/>
              <a:buChar char="●"/>
              <a:defRPr sz="1800"/>
            </a:lvl2pPr>
            <a:lvl3pPr indent="-330200" lvl="2" marL="1371600" algn="l">
              <a:lnSpc>
                <a:spcPct val="90000"/>
              </a:lnSpc>
              <a:spcBef>
                <a:spcPts val="250"/>
              </a:spcBef>
              <a:spcAft>
                <a:spcPts val="0"/>
              </a:spcAft>
              <a:buSzPts val="1600"/>
              <a:buChar char="●"/>
              <a:defRPr sz="1600"/>
            </a:lvl3pPr>
            <a:lvl4pPr indent="-317500" lvl="3" marL="1828800" algn="l">
              <a:lnSpc>
                <a:spcPct val="90000"/>
              </a:lnSpc>
              <a:spcBef>
                <a:spcPts val="250"/>
              </a:spcBef>
              <a:spcAft>
                <a:spcPts val="0"/>
              </a:spcAft>
              <a:buSzPts val="1400"/>
              <a:buChar char="●"/>
              <a:defRPr sz="1400"/>
            </a:lvl4pPr>
            <a:lvl5pPr indent="-317500" lvl="4" marL="2286000" algn="l">
              <a:lnSpc>
                <a:spcPct val="90000"/>
              </a:lnSpc>
              <a:spcBef>
                <a:spcPts val="250"/>
              </a:spcBef>
              <a:spcAft>
                <a:spcPts val="0"/>
              </a:spcAft>
              <a:buSzPts val="1400"/>
              <a:buChar char="●"/>
              <a:defRPr sz="1400"/>
            </a:lvl5pPr>
            <a:lvl6pPr indent="-317500" lvl="5" marL="2743200" algn="l">
              <a:lnSpc>
                <a:spcPct val="90000"/>
              </a:lnSpc>
              <a:spcBef>
                <a:spcPts val="250"/>
              </a:spcBef>
              <a:spcAft>
                <a:spcPts val="0"/>
              </a:spcAft>
              <a:buSzPts val="1400"/>
              <a:buChar char="●"/>
              <a:defRPr sz="1400"/>
            </a:lvl6pPr>
            <a:lvl7pPr indent="-317500" lvl="6" marL="3200400" algn="l">
              <a:lnSpc>
                <a:spcPct val="90000"/>
              </a:lnSpc>
              <a:spcBef>
                <a:spcPts val="250"/>
              </a:spcBef>
              <a:spcAft>
                <a:spcPts val="0"/>
              </a:spcAft>
              <a:buSzPts val="1400"/>
              <a:buChar char="●"/>
              <a:defRPr sz="1400"/>
            </a:lvl7pPr>
            <a:lvl8pPr indent="-317500" lvl="7" marL="3657600" algn="l">
              <a:lnSpc>
                <a:spcPct val="90000"/>
              </a:lnSpc>
              <a:spcBef>
                <a:spcPts val="250"/>
              </a:spcBef>
              <a:spcAft>
                <a:spcPts val="0"/>
              </a:spcAft>
              <a:buSzPts val="1400"/>
              <a:buChar char="●"/>
              <a:defRPr sz="1400"/>
            </a:lvl8pPr>
            <a:lvl9pPr indent="-317500" lvl="8" marL="4114800" algn="l">
              <a:lnSpc>
                <a:spcPct val="90000"/>
              </a:lnSpc>
              <a:spcBef>
                <a:spcPts val="250"/>
              </a:spcBef>
              <a:spcAft>
                <a:spcPts val="250"/>
              </a:spcAft>
              <a:buSzPts val="1400"/>
              <a:buChar char="●"/>
              <a:defRPr sz="1400"/>
            </a:lvl9pPr>
          </a:lstStyle>
          <a:p/>
        </p:txBody>
      </p:sp>
      <p:sp>
        <p:nvSpPr>
          <p:cNvPr id="50" name="Google Shape;50;p7"/>
          <p:cNvSpPr txBox="1"/>
          <p:nvPr>
            <p:ph idx="10" type="dt"/>
          </p:nvPr>
        </p:nvSpPr>
        <p:spPr>
          <a:xfrm>
            <a:off x="262465"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7"/>
          <p:cNvSpPr txBox="1"/>
          <p:nvPr>
            <p:ph idx="11" type="ftr"/>
          </p:nvPr>
        </p:nvSpPr>
        <p:spPr>
          <a:xfrm>
            <a:off x="3869268" y="6356350"/>
            <a:ext cx="591151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2" type="sldNum"/>
          </p:nvPr>
        </p:nvSpPr>
        <p:spPr>
          <a:xfrm>
            <a:off x="10634135" y="6356350"/>
            <a:ext cx="153092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ux contenus" type="twoObj">
  <p:cSld name="TWO_OBJECTS">
    <p:spTree>
      <p:nvGrpSpPr>
        <p:cNvPr id="53" name="Shape 53"/>
        <p:cNvGrpSpPr/>
        <p:nvPr/>
      </p:nvGrpSpPr>
      <p:grpSpPr>
        <a:xfrm>
          <a:off x="0" y="0"/>
          <a:ext cx="0" cy="0"/>
          <a:chOff x="0" y="0"/>
          <a:chExt cx="0" cy="0"/>
        </a:xfrm>
      </p:grpSpPr>
      <p:sp>
        <p:nvSpPr>
          <p:cNvPr id="54" name="Google Shape;54;p8"/>
          <p:cNvSpPr txBox="1"/>
          <p:nvPr>
            <p:ph type="title"/>
          </p:nvPr>
        </p:nvSpPr>
        <p:spPr>
          <a:xfrm>
            <a:off x="252919" y="1123837"/>
            <a:ext cx="2947482" cy="460118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8"/>
          <p:cNvSpPr txBox="1"/>
          <p:nvPr>
            <p:ph idx="1" type="body"/>
          </p:nvPr>
        </p:nvSpPr>
        <p:spPr>
          <a:xfrm>
            <a:off x="3867912" y="868680"/>
            <a:ext cx="3474720" cy="5120640"/>
          </a:xfrm>
          <a:prstGeom prst="rect">
            <a:avLst/>
          </a:prstGeom>
          <a:noFill/>
          <a:ln>
            <a:noFill/>
          </a:ln>
        </p:spPr>
        <p:txBody>
          <a:bodyPr anchorCtr="0" anchor="ctr" bIns="45700" lIns="91425" spcFirstLastPara="1" rIns="91425" wrap="square" tIns="45700">
            <a:normAutofit/>
          </a:bodyPr>
          <a:lstStyle>
            <a:lvl1pPr indent="-355600" lvl="0" marL="457200" algn="l">
              <a:lnSpc>
                <a:spcPct val="90000"/>
              </a:lnSpc>
              <a:spcBef>
                <a:spcPts val="1200"/>
              </a:spcBef>
              <a:spcAft>
                <a:spcPts val="0"/>
              </a:spcAft>
              <a:buSzPts val="2000"/>
              <a:buChar char="●"/>
              <a:defRPr sz="2000"/>
            </a:lvl1pPr>
            <a:lvl2pPr indent="-342900" lvl="1" marL="914400" algn="l">
              <a:lnSpc>
                <a:spcPct val="90000"/>
              </a:lnSpc>
              <a:spcBef>
                <a:spcPts val="250"/>
              </a:spcBef>
              <a:spcAft>
                <a:spcPts val="0"/>
              </a:spcAft>
              <a:buSzPts val="1800"/>
              <a:buChar char="●"/>
              <a:defRPr sz="1800"/>
            </a:lvl2pPr>
            <a:lvl3pPr indent="-330200" lvl="2" marL="1371600" algn="l">
              <a:lnSpc>
                <a:spcPct val="90000"/>
              </a:lnSpc>
              <a:spcBef>
                <a:spcPts val="250"/>
              </a:spcBef>
              <a:spcAft>
                <a:spcPts val="0"/>
              </a:spcAft>
              <a:buSzPts val="1600"/>
              <a:buChar char="●"/>
              <a:defRPr sz="1600"/>
            </a:lvl3pPr>
            <a:lvl4pPr indent="-317500" lvl="3" marL="1828800" algn="l">
              <a:lnSpc>
                <a:spcPct val="90000"/>
              </a:lnSpc>
              <a:spcBef>
                <a:spcPts val="250"/>
              </a:spcBef>
              <a:spcAft>
                <a:spcPts val="0"/>
              </a:spcAft>
              <a:buSzPts val="1400"/>
              <a:buChar char="●"/>
              <a:defRPr sz="1400"/>
            </a:lvl4pPr>
            <a:lvl5pPr indent="-317500" lvl="4" marL="2286000" algn="l">
              <a:lnSpc>
                <a:spcPct val="90000"/>
              </a:lnSpc>
              <a:spcBef>
                <a:spcPts val="250"/>
              </a:spcBef>
              <a:spcAft>
                <a:spcPts val="0"/>
              </a:spcAft>
              <a:buSzPts val="1400"/>
              <a:buChar char="●"/>
              <a:defRPr sz="1400"/>
            </a:lvl5pPr>
            <a:lvl6pPr indent="-317500" lvl="5" marL="2743200" algn="l">
              <a:lnSpc>
                <a:spcPct val="90000"/>
              </a:lnSpc>
              <a:spcBef>
                <a:spcPts val="250"/>
              </a:spcBef>
              <a:spcAft>
                <a:spcPts val="0"/>
              </a:spcAft>
              <a:buSzPts val="1400"/>
              <a:buChar char="●"/>
              <a:defRPr sz="1400"/>
            </a:lvl6pPr>
            <a:lvl7pPr indent="-317500" lvl="6" marL="3200400" algn="l">
              <a:lnSpc>
                <a:spcPct val="90000"/>
              </a:lnSpc>
              <a:spcBef>
                <a:spcPts val="250"/>
              </a:spcBef>
              <a:spcAft>
                <a:spcPts val="0"/>
              </a:spcAft>
              <a:buSzPts val="1400"/>
              <a:buChar char="●"/>
              <a:defRPr sz="1400"/>
            </a:lvl7pPr>
            <a:lvl8pPr indent="-317500" lvl="7" marL="3657600" algn="l">
              <a:lnSpc>
                <a:spcPct val="90000"/>
              </a:lnSpc>
              <a:spcBef>
                <a:spcPts val="250"/>
              </a:spcBef>
              <a:spcAft>
                <a:spcPts val="0"/>
              </a:spcAft>
              <a:buSzPts val="1400"/>
              <a:buChar char="●"/>
              <a:defRPr sz="1400"/>
            </a:lvl8pPr>
            <a:lvl9pPr indent="-317500" lvl="8" marL="4114800" algn="l">
              <a:lnSpc>
                <a:spcPct val="90000"/>
              </a:lnSpc>
              <a:spcBef>
                <a:spcPts val="250"/>
              </a:spcBef>
              <a:spcAft>
                <a:spcPts val="250"/>
              </a:spcAft>
              <a:buSzPts val="1400"/>
              <a:buChar char="●"/>
              <a:defRPr sz="1400"/>
            </a:lvl9pPr>
          </a:lstStyle>
          <a:p/>
        </p:txBody>
      </p:sp>
      <p:sp>
        <p:nvSpPr>
          <p:cNvPr id="56" name="Google Shape;56;p8"/>
          <p:cNvSpPr txBox="1"/>
          <p:nvPr>
            <p:ph idx="2" type="body"/>
          </p:nvPr>
        </p:nvSpPr>
        <p:spPr>
          <a:xfrm>
            <a:off x="7818120" y="868680"/>
            <a:ext cx="3474720" cy="5120640"/>
          </a:xfrm>
          <a:prstGeom prst="rect">
            <a:avLst/>
          </a:prstGeom>
          <a:noFill/>
          <a:ln>
            <a:noFill/>
          </a:ln>
        </p:spPr>
        <p:txBody>
          <a:bodyPr anchorCtr="0" anchor="ctr" bIns="45700" lIns="91425" spcFirstLastPara="1" rIns="91425" wrap="square" tIns="45700">
            <a:normAutofit/>
          </a:bodyPr>
          <a:lstStyle>
            <a:lvl1pPr indent="-355600" lvl="0" marL="457200" algn="l">
              <a:lnSpc>
                <a:spcPct val="90000"/>
              </a:lnSpc>
              <a:spcBef>
                <a:spcPts val="1200"/>
              </a:spcBef>
              <a:spcAft>
                <a:spcPts val="0"/>
              </a:spcAft>
              <a:buSzPts val="2000"/>
              <a:buChar char="●"/>
              <a:defRPr sz="2000"/>
            </a:lvl1pPr>
            <a:lvl2pPr indent="-342900" lvl="1" marL="914400" algn="l">
              <a:lnSpc>
                <a:spcPct val="90000"/>
              </a:lnSpc>
              <a:spcBef>
                <a:spcPts val="250"/>
              </a:spcBef>
              <a:spcAft>
                <a:spcPts val="0"/>
              </a:spcAft>
              <a:buSzPts val="1800"/>
              <a:buChar char="●"/>
              <a:defRPr sz="1800"/>
            </a:lvl2pPr>
            <a:lvl3pPr indent="-330200" lvl="2" marL="1371600" algn="l">
              <a:lnSpc>
                <a:spcPct val="90000"/>
              </a:lnSpc>
              <a:spcBef>
                <a:spcPts val="250"/>
              </a:spcBef>
              <a:spcAft>
                <a:spcPts val="0"/>
              </a:spcAft>
              <a:buSzPts val="1600"/>
              <a:buChar char="●"/>
              <a:defRPr sz="1600"/>
            </a:lvl3pPr>
            <a:lvl4pPr indent="-317500" lvl="3" marL="1828800" algn="l">
              <a:lnSpc>
                <a:spcPct val="90000"/>
              </a:lnSpc>
              <a:spcBef>
                <a:spcPts val="250"/>
              </a:spcBef>
              <a:spcAft>
                <a:spcPts val="0"/>
              </a:spcAft>
              <a:buSzPts val="1400"/>
              <a:buChar char="●"/>
              <a:defRPr sz="1400"/>
            </a:lvl4pPr>
            <a:lvl5pPr indent="-317500" lvl="4" marL="2286000" algn="l">
              <a:lnSpc>
                <a:spcPct val="90000"/>
              </a:lnSpc>
              <a:spcBef>
                <a:spcPts val="250"/>
              </a:spcBef>
              <a:spcAft>
                <a:spcPts val="0"/>
              </a:spcAft>
              <a:buSzPts val="1400"/>
              <a:buChar char="●"/>
              <a:defRPr sz="1400"/>
            </a:lvl5pPr>
            <a:lvl6pPr indent="-317500" lvl="5" marL="2743200" algn="l">
              <a:lnSpc>
                <a:spcPct val="90000"/>
              </a:lnSpc>
              <a:spcBef>
                <a:spcPts val="250"/>
              </a:spcBef>
              <a:spcAft>
                <a:spcPts val="0"/>
              </a:spcAft>
              <a:buSzPts val="1400"/>
              <a:buChar char="●"/>
              <a:defRPr sz="1400"/>
            </a:lvl6pPr>
            <a:lvl7pPr indent="-317500" lvl="6" marL="3200400" algn="l">
              <a:lnSpc>
                <a:spcPct val="90000"/>
              </a:lnSpc>
              <a:spcBef>
                <a:spcPts val="250"/>
              </a:spcBef>
              <a:spcAft>
                <a:spcPts val="0"/>
              </a:spcAft>
              <a:buSzPts val="1400"/>
              <a:buChar char="●"/>
              <a:defRPr sz="1400"/>
            </a:lvl7pPr>
            <a:lvl8pPr indent="-317500" lvl="7" marL="3657600" algn="l">
              <a:lnSpc>
                <a:spcPct val="90000"/>
              </a:lnSpc>
              <a:spcBef>
                <a:spcPts val="250"/>
              </a:spcBef>
              <a:spcAft>
                <a:spcPts val="0"/>
              </a:spcAft>
              <a:buSzPts val="1400"/>
              <a:buChar char="●"/>
              <a:defRPr sz="1400"/>
            </a:lvl8pPr>
            <a:lvl9pPr indent="-317500" lvl="8" marL="4114800" algn="l">
              <a:lnSpc>
                <a:spcPct val="90000"/>
              </a:lnSpc>
              <a:spcBef>
                <a:spcPts val="250"/>
              </a:spcBef>
              <a:spcAft>
                <a:spcPts val="250"/>
              </a:spcAft>
              <a:buSzPts val="1400"/>
              <a:buChar char="●"/>
              <a:defRPr sz="1400"/>
            </a:lvl9pPr>
          </a:lstStyle>
          <a:p/>
        </p:txBody>
      </p:sp>
      <p:sp>
        <p:nvSpPr>
          <p:cNvPr id="57" name="Google Shape;57;p8"/>
          <p:cNvSpPr txBox="1"/>
          <p:nvPr>
            <p:ph idx="10" type="dt"/>
          </p:nvPr>
        </p:nvSpPr>
        <p:spPr>
          <a:xfrm>
            <a:off x="262465"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8"/>
          <p:cNvSpPr txBox="1"/>
          <p:nvPr>
            <p:ph idx="11" type="ftr"/>
          </p:nvPr>
        </p:nvSpPr>
        <p:spPr>
          <a:xfrm>
            <a:off x="3869268" y="6356350"/>
            <a:ext cx="591151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8"/>
          <p:cNvSpPr txBox="1"/>
          <p:nvPr>
            <p:ph idx="12" type="sldNum"/>
          </p:nvPr>
        </p:nvSpPr>
        <p:spPr>
          <a:xfrm>
            <a:off x="10634135" y="6356350"/>
            <a:ext cx="153092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seul" type="titleOnly">
  <p:cSld name="TITLE_ONLY">
    <p:spTree>
      <p:nvGrpSpPr>
        <p:cNvPr id="60" name="Shape 60"/>
        <p:cNvGrpSpPr/>
        <p:nvPr/>
      </p:nvGrpSpPr>
      <p:grpSpPr>
        <a:xfrm>
          <a:off x="0" y="0"/>
          <a:ext cx="0" cy="0"/>
          <a:chOff x="0" y="0"/>
          <a:chExt cx="0" cy="0"/>
        </a:xfrm>
      </p:grpSpPr>
      <p:sp>
        <p:nvSpPr>
          <p:cNvPr id="61" name="Google Shape;61;p9"/>
          <p:cNvSpPr txBox="1"/>
          <p:nvPr>
            <p:ph type="title"/>
          </p:nvPr>
        </p:nvSpPr>
        <p:spPr>
          <a:xfrm>
            <a:off x="252919" y="1123837"/>
            <a:ext cx="2947482" cy="460118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9"/>
          <p:cNvSpPr txBox="1"/>
          <p:nvPr>
            <p:ph idx="10" type="dt"/>
          </p:nvPr>
        </p:nvSpPr>
        <p:spPr>
          <a:xfrm>
            <a:off x="262465"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3869268" y="6356350"/>
            <a:ext cx="591151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10634135" y="6356350"/>
            <a:ext cx="153092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vec légende"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256032" y="1143000"/>
            <a:ext cx="2834640" cy="237744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FFFFFF"/>
              </a:buClr>
              <a:buSzPts val="3200"/>
              <a:buFont typeface="Corbel"/>
              <a:buNone/>
              <a:defRPr b="0"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3570644" y="767419"/>
            <a:ext cx="8115230" cy="5330952"/>
          </a:xfrm>
          <a:prstGeom prst="rect">
            <a:avLst/>
          </a:prstGeom>
          <a:solidFill>
            <a:srgbClr val="BFBFBF"/>
          </a:solidFill>
          <a:ln>
            <a:noFill/>
          </a:ln>
        </p:spPr>
      </p:sp>
      <p:sp>
        <p:nvSpPr>
          <p:cNvPr id="68" name="Google Shape;68;p10"/>
          <p:cNvSpPr txBox="1"/>
          <p:nvPr>
            <p:ph idx="1" type="body"/>
          </p:nvPr>
        </p:nvSpPr>
        <p:spPr>
          <a:xfrm>
            <a:off x="256032" y="3493008"/>
            <a:ext cx="2834640" cy="2322576"/>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200"/>
              </a:spcBef>
              <a:spcAft>
                <a:spcPts val="0"/>
              </a:spcAft>
              <a:buSzPts val="1400"/>
              <a:buNone/>
              <a:defRPr sz="1400">
                <a:solidFill>
                  <a:srgbClr val="FFFFFF"/>
                </a:solidFill>
              </a:defRPr>
            </a:lvl1pPr>
            <a:lvl2pPr indent="-228600" lvl="1" marL="914400" algn="l">
              <a:lnSpc>
                <a:spcPct val="90000"/>
              </a:lnSpc>
              <a:spcBef>
                <a:spcPts val="250"/>
              </a:spcBef>
              <a:spcAft>
                <a:spcPts val="0"/>
              </a:spcAft>
              <a:buSzPts val="1200"/>
              <a:buNone/>
              <a:defRPr sz="1200"/>
            </a:lvl2pPr>
            <a:lvl3pPr indent="-228600" lvl="2" marL="1371600" algn="l">
              <a:lnSpc>
                <a:spcPct val="90000"/>
              </a:lnSpc>
              <a:spcBef>
                <a:spcPts val="250"/>
              </a:spcBef>
              <a:spcAft>
                <a:spcPts val="0"/>
              </a:spcAft>
              <a:buSzPts val="1000"/>
              <a:buNone/>
              <a:defRPr sz="1000"/>
            </a:lvl3pPr>
            <a:lvl4pPr indent="-228600" lvl="3" marL="1828800" algn="l">
              <a:lnSpc>
                <a:spcPct val="90000"/>
              </a:lnSpc>
              <a:spcBef>
                <a:spcPts val="250"/>
              </a:spcBef>
              <a:spcAft>
                <a:spcPts val="0"/>
              </a:spcAft>
              <a:buSzPts val="900"/>
              <a:buNone/>
              <a:defRPr sz="900"/>
            </a:lvl4pPr>
            <a:lvl5pPr indent="-228600" lvl="4" marL="2286000" algn="l">
              <a:lnSpc>
                <a:spcPct val="90000"/>
              </a:lnSpc>
              <a:spcBef>
                <a:spcPts val="250"/>
              </a:spcBef>
              <a:spcAft>
                <a:spcPts val="0"/>
              </a:spcAft>
              <a:buSzPts val="900"/>
              <a:buNone/>
              <a:defRPr sz="900"/>
            </a:lvl5pPr>
            <a:lvl6pPr indent="-228600" lvl="5" marL="2743200" algn="l">
              <a:lnSpc>
                <a:spcPct val="90000"/>
              </a:lnSpc>
              <a:spcBef>
                <a:spcPts val="250"/>
              </a:spcBef>
              <a:spcAft>
                <a:spcPts val="0"/>
              </a:spcAft>
              <a:buSzPts val="900"/>
              <a:buNone/>
              <a:defRPr sz="900"/>
            </a:lvl6pPr>
            <a:lvl7pPr indent="-228600" lvl="6" marL="3200400" algn="l">
              <a:lnSpc>
                <a:spcPct val="90000"/>
              </a:lnSpc>
              <a:spcBef>
                <a:spcPts val="250"/>
              </a:spcBef>
              <a:spcAft>
                <a:spcPts val="0"/>
              </a:spcAft>
              <a:buSzPts val="900"/>
              <a:buNone/>
              <a:defRPr sz="900"/>
            </a:lvl7pPr>
            <a:lvl8pPr indent="-228600" lvl="7" marL="3657600" algn="l">
              <a:lnSpc>
                <a:spcPct val="90000"/>
              </a:lnSpc>
              <a:spcBef>
                <a:spcPts val="250"/>
              </a:spcBef>
              <a:spcAft>
                <a:spcPts val="0"/>
              </a:spcAft>
              <a:buSzPts val="900"/>
              <a:buNone/>
              <a:defRPr sz="900"/>
            </a:lvl8pPr>
            <a:lvl9pPr indent="-228600" lvl="8" marL="4114800" algn="l">
              <a:lnSpc>
                <a:spcPct val="90000"/>
              </a:lnSpc>
              <a:spcBef>
                <a:spcPts val="250"/>
              </a:spcBef>
              <a:spcAft>
                <a:spcPts val="250"/>
              </a:spcAft>
              <a:buSzPts val="900"/>
              <a:buNone/>
              <a:defRPr sz="900"/>
            </a:lvl9pPr>
          </a:lstStyle>
          <a:p/>
        </p:txBody>
      </p:sp>
      <p:sp>
        <p:nvSpPr>
          <p:cNvPr id="69" name="Google Shape;69;p10"/>
          <p:cNvSpPr txBox="1"/>
          <p:nvPr>
            <p:ph idx="10" type="dt"/>
          </p:nvPr>
        </p:nvSpPr>
        <p:spPr>
          <a:xfrm>
            <a:off x="262465"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3499101" y="6356350"/>
            <a:ext cx="591151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10634135" y="6356350"/>
            <a:ext cx="153092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p:nvPr/>
        </p:nvSpPr>
        <p:spPr>
          <a:xfrm>
            <a:off x="1" y="758952"/>
            <a:ext cx="3443590" cy="5330952"/>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 name="Google Shape;7;p1"/>
          <p:cNvSpPr txBox="1"/>
          <p:nvPr>
            <p:ph type="title"/>
          </p:nvPr>
        </p:nvSpPr>
        <p:spPr>
          <a:xfrm>
            <a:off x="252919" y="1123837"/>
            <a:ext cx="2947482" cy="460118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FFFFFF"/>
              </a:buClr>
              <a:buSzPts val="3600"/>
              <a:buFont typeface="Corbel"/>
              <a:buNone/>
              <a:defRPr b="0" i="0" sz="3600" u="none" cap="none" strike="noStrike">
                <a:solidFill>
                  <a:srgbClr val="FFFFFF"/>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 name="Google Shape;8;p1"/>
          <p:cNvSpPr/>
          <p:nvPr/>
        </p:nvSpPr>
        <p:spPr>
          <a:xfrm>
            <a:off x="11815864" y="758952"/>
            <a:ext cx="384048" cy="5330952"/>
          </a:xfrm>
          <a:prstGeom prst="rect">
            <a:avLst/>
          </a:prstGeom>
          <a:solidFill>
            <a:srgbClr val="C8C8C8">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 name="Google Shape;9;p1"/>
          <p:cNvSpPr txBox="1"/>
          <p:nvPr>
            <p:ph idx="1" type="body"/>
          </p:nvPr>
        </p:nvSpPr>
        <p:spPr>
          <a:xfrm>
            <a:off x="3869268" y="864108"/>
            <a:ext cx="7315200" cy="5120640"/>
          </a:xfrm>
          <a:prstGeom prst="rect">
            <a:avLst/>
          </a:prstGeom>
          <a:noFill/>
          <a:ln>
            <a:noFill/>
          </a:ln>
        </p:spPr>
        <p:txBody>
          <a:bodyPr anchorCtr="0" anchor="ctr" bIns="45700" lIns="91425" spcFirstLastPara="1" rIns="91425" wrap="square" tIns="45700">
            <a:normAutofit/>
          </a:bodyPr>
          <a:lstStyle>
            <a:lvl1pPr indent="-355600" lvl="0" marL="457200" marR="0" rtl="0" algn="l">
              <a:lnSpc>
                <a:spcPct val="90000"/>
              </a:lnSpc>
              <a:spcBef>
                <a:spcPts val="1200"/>
              </a:spcBef>
              <a:spcAft>
                <a:spcPts val="0"/>
              </a:spcAft>
              <a:buClr>
                <a:schemeClr val="accent1"/>
              </a:buClr>
              <a:buSzPts val="2000"/>
              <a:buFont typeface="Noto Sans Symbols"/>
              <a:buChar char="●"/>
              <a:defRPr b="0" i="0" sz="2000" u="none" cap="none" strike="noStrike">
                <a:solidFill>
                  <a:srgbClr val="595959"/>
                </a:solidFill>
                <a:latin typeface="Corbel"/>
                <a:ea typeface="Corbel"/>
                <a:cs typeface="Corbel"/>
                <a:sym typeface="Corbel"/>
              </a:defRPr>
            </a:lvl1pPr>
            <a:lvl2pPr indent="-342900" lvl="1" marL="914400" marR="0" rtl="0" algn="l">
              <a:lnSpc>
                <a:spcPct val="90000"/>
              </a:lnSpc>
              <a:spcBef>
                <a:spcPts val="250"/>
              </a:spcBef>
              <a:spcAft>
                <a:spcPts val="0"/>
              </a:spcAft>
              <a:buClr>
                <a:schemeClr val="accent1"/>
              </a:buClr>
              <a:buSzPts val="1800"/>
              <a:buFont typeface="Noto Sans Symbols"/>
              <a:buChar char="●"/>
              <a:defRPr b="0" i="0" sz="1800" u="none" cap="none" strike="noStrike">
                <a:solidFill>
                  <a:srgbClr val="595959"/>
                </a:solidFill>
                <a:latin typeface="Corbel"/>
                <a:ea typeface="Corbel"/>
                <a:cs typeface="Corbel"/>
                <a:sym typeface="Corbel"/>
              </a:defRPr>
            </a:lvl2pPr>
            <a:lvl3pPr indent="-330200" lvl="2" marL="1371600" marR="0" rtl="0" algn="l">
              <a:lnSpc>
                <a:spcPct val="90000"/>
              </a:lnSpc>
              <a:spcBef>
                <a:spcPts val="250"/>
              </a:spcBef>
              <a:spcAft>
                <a:spcPts val="0"/>
              </a:spcAft>
              <a:buClr>
                <a:schemeClr val="accent1"/>
              </a:buClr>
              <a:buSzPts val="1600"/>
              <a:buFont typeface="Noto Sans Symbols"/>
              <a:buChar char="●"/>
              <a:defRPr b="0" i="0" sz="1600" u="none" cap="none" strike="noStrike">
                <a:solidFill>
                  <a:srgbClr val="595959"/>
                </a:solidFill>
                <a:latin typeface="Corbel"/>
                <a:ea typeface="Corbel"/>
                <a:cs typeface="Corbel"/>
                <a:sym typeface="Corbel"/>
              </a:defRPr>
            </a:lvl3pPr>
            <a:lvl4pPr indent="-317500" lvl="3" marL="1828800" marR="0" rtl="0" algn="l">
              <a:lnSpc>
                <a:spcPct val="90000"/>
              </a:lnSpc>
              <a:spcBef>
                <a:spcPts val="250"/>
              </a:spcBef>
              <a:spcAft>
                <a:spcPts val="0"/>
              </a:spcAft>
              <a:buClr>
                <a:schemeClr val="accent1"/>
              </a:buClr>
              <a:buSzPts val="1400"/>
              <a:buFont typeface="Noto Sans Symbols"/>
              <a:buChar char="●"/>
              <a:defRPr b="0" i="0" sz="1400" u="none" cap="none" strike="noStrike">
                <a:solidFill>
                  <a:srgbClr val="595959"/>
                </a:solidFill>
                <a:latin typeface="Corbel"/>
                <a:ea typeface="Corbel"/>
                <a:cs typeface="Corbel"/>
                <a:sym typeface="Corbel"/>
              </a:defRPr>
            </a:lvl4pPr>
            <a:lvl5pPr indent="-317500" lvl="4" marL="2286000" marR="0" rtl="0" algn="l">
              <a:lnSpc>
                <a:spcPct val="90000"/>
              </a:lnSpc>
              <a:spcBef>
                <a:spcPts val="250"/>
              </a:spcBef>
              <a:spcAft>
                <a:spcPts val="0"/>
              </a:spcAft>
              <a:buClr>
                <a:schemeClr val="accent1"/>
              </a:buClr>
              <a:buSzPts val="1400"/>
              <a:buFont typeface="Noto Sans Symbols"/>
              <a:buChar char="●"/>
              <a:defRPr b="0" i="0" sz="1400" u="none" cap="none" strike="noStrike">
                <a:solidFill>
                  <a:srgbClr val="595959"/>
                </a:solidFill>
                <a:latin typeface="Corbel"/>
                <a:ea typeface="Corbel"/>
                <a:cs typeface="Corbel"/>
                <a:sym typeface="Corbel"/>
              </a:defRPr>
            </a:lvl5pPr>
            <a:lvl6pPr indent="-317500" lvl="5" marL="2743200" marR="0" rtl="0" algn="l">
              <a:lnSpc>
                <a:spcPct val="90000"/>
              </a:lnSpc>
              <a:spcBef>
                <a:spcPts val="250"/>
              </a:spcBef>
              <a:spcAft>
                <a:spcPts val="0"/>
              </a:spcAft>
              <a:buClr>
                <a:schemeClr val="accent1"/>
              </a:buClr>
              <a:buSzPts val="1400"/>
              <a:buFont typeface="Noto Sans Symbols"/>
              <a:buChar char="●"/>
              <a:defRPr b="0" i="0" sz="1400" u="none" cap="none" strike="noStrike">
                <a:solidFill>
                  <a:srgbClr val="595959"/>
                </a:solidFill>
                <a:latin typeface="Corbel"/>
                <a:ea typeface="Corbel"/>
                <a:cs typeface="Corbel"/>
                <a:sym typeface="Corbel"/>
              </a:defRPr>
            </a:lvl6pPr>
            <a:lvl7pPr indent="-317500" lvl="6" marL="3200400" marR="0" rtl="0" algn="l">
              <a:lnSpc>
                <a:spcPct val="90000"/>
              </a:lnSpc>
              <a:spcBef>
                <a:spcPts val="250"/>
              </a:spcBef>
              <a:spcAft>
                <a:spcPts val="0"/>
              </a:spcAft>
              <a:buClr>
                <a:schemeClr val="accent1"/>
              </a:buClr>
              <a:buSzPts val="1400"/>
              <a:buFont typeface="Noto Sans Symbols"/>
              <a:buChar char="●"/>
              <a:defRPr b="0" i="0" sz="1400" u="none" cap="none" strike="noStrike">
                <a:solidFill>
                  <a:srgbClr val="595959"/>
                </a:solidFill>
                <a:latin typeface="Corbel"/>
                <a:ea typeface="Corbel"/>
                <a:cs typeface="Corbel"/>
                <a:sym typeface="Corbel"/>
              </a:defRPr>
            </a:lvl7pPr>
            <a:lvl8pPr indent="-317500" lvl="7" marL="3657600" marR="0" rtl="0" algn="l">
              <a:lnSpc>
                <a:spcPct val="90000"/>
              </a:lnSpc>
              <a:spcBef>
                <a:spcPts val="250"/>
              </a:spcBef>
              <a:spcAft>
                <a:spcPts val="0"/>
              </a:spcAft>
              <a:buClr>
                <a:schemeClr val="accent1"/>
              </a:buClr>
              <a:buSzPts val="1400"/>
              <a:buFont typeface="Noto Sans Symbols"/>
              <a:buChar char="●"/>
              <a:defRPr b="0" i="0" sz="1400" u="none" cap="none" strike="noStrike">
                <a:solidFill>
                  <a:srgbClr val="595959"/>
                </a:solidFill>
                <a:latin typeface="Corbel"/>
                <a:ea typeface="Corbel"/>
                <a:cs typeface="Corbel"/>
                <a:sym typeface="Corbel"/>
              </a:defRPr>
            </a:lvl8pPr>
            <a:lvl9pPr indent="-317500" lvl="8" marL="4114800" marR="0" rtl="0" algn="l">
              <a:lnSpc>
                <a:spcPct val="90000"/>
              </a:lnSpc>
              <a:spcBef>
                <a:spcPts val="250"/>
              </a:spcBef>
              <a:spcAft>
                <a:spcPts val="250"/>
              </a:spcAft>
              <a:buClr>
                <a:schemeClr val="accent1"/>
              </a:buClr>
              <a:buSzPts val="1400"/>
              <a:buFont typeface="Noto Sans Symbols"/>
              <a:buChar char="●"/>
              <a:defRPr b="0" i="0" sz="1400" u="none" cap="none" strike="noStrike">
                <a:solidFill>
                  <a:srgbClr val="595959"/>
                </a:solidFill>
                <a:latin typeface="Corbel"/>
                <a:ea typeface="Corbel"/>
                <a:cs typeface="Corbel"/>
                <a:sym typeface="Corbel"/>
              </a:defRPr>
            </a:lvl9pPr>
          </a:lstStyle>
          <a:p/>
        </p:txBody>
      </p:sp>
      <p:sp>
        <p:nvSpPr>
          <p:cNvPr id="10" name="Google Shape;10;p1"/>
          <p:cNvSpPr txBox="1"/>
          <p:nvPr>
            <p:ph idx="10" type="dt"/>
          </p:nvPr>
        </p:nvSpPr>
        <p:spPr>
          <a:xfrm>
            <a:off x="262465"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100" u="none" cap="none" strike="noStrike">
                <a:solidFill>
                  <a:srgbClr val="7F7F7F"/>
                </a:solidFill>
                <a:latin typeface="Corbel"/>
                <a:ea typeface="Corbel"/>
                <a:cs typeface="Corbel"/>
                <a:sym typeface="Corbel"/>
              </a:defRPr>
            </a:lvl1pPr>
            <a:lvl2pPr lvl="1"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2pPr>
            <a:lvl3pPr lvl="2"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3pPr>
            <a:lvl4pPr lvl="3"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4pPr>
            <a:lvl5pPr lvl="4"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5pPr>
            <a:lvl6pPr lvl="5"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6pPr>
            <a:lvl7pPr lvl="6"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7pPr>
            <a:lvl8pPr lvl="7"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8pPr>
            <a:lvl9pPr lvl="8"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9pPr>
          </a:lstStyle>
          <a:p/>
        </p:txBody>
      </p:sp>
      <p:sp>
        <p:nvSpPr>
          <p:cNvPr id="11" name="Google Shape;11;p1"/>
          <p:cNvSpPr txBox="1"/>
          <p:nvPr>
            <p:ph idx="11" type="ftr"/>
          </p:nvPr>
        </p:nvSpPr>
        <p:spPr>
          <a:xfrm>
            <a:off x="3869268" y="6356350"/>
            <a:ext cx="5911517"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100" u="none" cap="none" strike="noStrike">
                <a:solidFill>
                  <a:srgbClr val="7F7F7F"/>
                </a:solidFill>
                <a:latin typeface="Corbel"/>
                <a:ea typeface="Corbel"/>
                <a:cs typeface="Corbel"/>
                <a:sym typeface="Corbel"/>
              </a:defRPr>
            </a:lvl1pPr>
            <a:lvl2pPr lvl="1"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2pPr>
            <a:lvl3pPr lvl="2"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3pPr>
            <a:lvl4pPr lvl="3"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4pPr>
            <a:lvl5pPr lvl="4"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5pPr>
            <a:lvl6pPr lvl="5"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6pPr>
            <a:lvl7pPr lvl="6"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7pPr>
            <a:lvl8pPr lvl="7"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8pPr>
            <a:lvl9pPr lvl="8"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9pPr>
          </a:lstStyle>
          <a:p/>
        </p:txBody>
      </p:sp>
      <p:sp>
        <p:nvSpPr>
          <p:cNvPr id="12" name="Google Shape;12;p1"/>
          <p:cNvSpPr txBox="1"/>
          <p:nvPr>
            <p:ph idx="12" type="sldNum"/>
          </p:nvPr>
        </p:nvSpPr>
        <p:spPr>
          <a:xfrm>
            <a:off x="10634135" y="6356350"/>
            <a:ext cx="1530927"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i="0" sz="1200" u="none" cap="none" strike="noStrike">
                <a:solidFill>
                  <a:schemeClr val="accent1"/>
                </a:solidFill>
                <a:latin typeface="Corbel"/>
                <a:ea typeface="Corbel"/>
                <a:cs typeface="Corbel"/>
                <a:sym typeface="Corbel"/>
              </a:defRPr>
            </a:lvl1pPr>
            <a:lvl2pPr indent="0" lvl="1" marL="0" marR="0" rtl="0" algn="r">
              <a:spcBef>
                <a:spcPts val="0"/>
              </a:spcBef>
              <a:buNone/>
              <a:defRPr b="1" i="0" sz="1200" u="none" cap="none" strike="noStrike">
                <a:solidFill>
                  <a:schemeClr val="accent1"/>
                </a:solidFill>
                <a:latin typeface="Corbel"/>
                <a:ea typeface="Corbel"/>
                <a:cs typeface="Corbel"/>
                <a:sym typeface="Corbel"/>
              </a:defRPr>
            </a:lvl2pPr>
            <a:lvl3pPr indent="0" lvl="2" marL="0" marR="0" rtl="0" algn="r">
              <a:spcBef>
                <a:spcPts val="0"/>
              </a:spcBef>
              <a:buNone/>
              <a:defRPr b="1" i="0" sz="1200" u="none" cap="none" strike="noStrike">
                <a:solidFill>
                  <a:schemeClr val="accent1"/>
                </a:solidFill>
                <a:latin typeface="Corbel"/>
                <a:ea typeface="Corbel"/>
                <a:cs typeface="Corbel"/>
                <a:sym typeface="Corbel"/>
              </a:defRPr>
            </a:lvl3pPr>
            <a:lvl4pPr indent="0" lvl="3" marL="0" marR="0" rtl="0" algn="r">
              <a:spcBef>
                <a:spcPts val="0"/>
              </a:spcBef>
              <a:buNone/>
              <a:defRPr b="1" i="0" sz="1200" u="none" cap="none" strike="noStrike">
                <a:solidFill>
                  <a:schemeClr val="accent1"/>
                </a:solidFill>
                <a:latin typeface="Corbel"/>
                <a:ea typeface="Corbel"/>
                <a:cs typeface="Corbel"/>
                <a:sym typeface="Corbel"/>
              </a:defRPr>
            </a:lvl4pPr>
            <a:lvl5pPr indent="0" lvl="4" marL="0" marR="0" rtl="0" algn="r">
              <a:spcBef>
                <a:spcPts val="0"/>
              </a:spcBef>
              <a:buNone/>
              <a:defRPr b="1" i="0" sz="1200" u="none" cap="none" strike="noStrike">
                <a:solidFill>
                  <a:schemeClr val="accent1"/>
                </a:solidFill>
                <a:latin typeface="Corbel"/>
                <a:ea typeface="Corbel"/>
                <a:cs typeface="Corbel"/>
                <a:sym typeface="Corbel"/>
              </a:defRPr>
            </a:lvl5pPr>
            <a:lvl6pPr indent="0" lvl="5" marL="0" marR="0" rtl="0" algn="r">
              <a:spcBef>
                <a:spcPts val="0"/>
              </a:spcBef>
              <a:buNone/>
              <a:defRPr b="1" i="0" sz="1200" u="none" cap="none" strike="noStrike">
                <a:solidFill>
                  <a:schemeClr val="accent1"/>
                </a:solidFill>
                <a:latin typeface="Corbel"/>
                <a:ea typeface="Corbel"/>
                <a:cs typeface="Corbel"/>
                <a:sym typeface="Corbel"/>
              </a:defRPr>
            </a:lvl6pPr>
            <a:lvl7pPr indent="0" lvl="6" marL="0" marR="0" rtl="0" algn="r">
              <a:spcBef>
                <a:spcPts val="0"/>
              </a:spcBef>
              <a:buNone/>
              <a:defRPr b="1" i="0" sz="1200" u="none" cap="none" strike="noStrike">
                <a:solidFill>
                  <a:schemeClr val="accent1"/>
                </a:solidFill>
                <a:latin typeface="Corbel"/>
                <a:ea typeface="Corbel"/>
                <a:cs typeface="Corbel"/>
                <a:sym typeface="Corbel"/>
              </a:defRPr>
            </a:lvl7pPr>
            <a:lvl8pPr indent="0" lvl="7" marL="0" marR="0" rtl="0" algn="r">
              <a:spcBef>
                <a:spcPts val="0"/>
              </a:spcBef>
              <a:buNone/>
              <a:defRPr b="1" i="0" sz="1200" u="none" cap="none" strike="noStrike">
                <a:solidFill>
                  <a:schemeClr val="accent1"/>
                </a:solidFill>
                <a:latin typeface="Corbel"/>
                <a:ea typeface="Corbel"/>
                <a:cs typeface="Corbel"/>
                <a:sym typeface="Corbel"/>
              </a:defRPr>
            </a:lvl8pPr>
            <a:lvl9pPr indent="0" lvl="8" marL="0" marR="0" rtl="0" algn="r">
              <a:spcBef>
                <a:spcPts val="0"/>
              </a:spcBef>
              <a:buNone/>
              <a:defRPr b="1" i="0" sz="1200" u="none" cap="none" strike="noStrike">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fr-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11.png"/><Relationship Id="rId5" Type="http://schemas.openxmlformats.org/officeDocument/2006/relationships/image" Target="../media/image14.png"/><Relationship Id="rId6"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6.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6.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8.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6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7.pn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5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3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45.pn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3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43.pn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34.png"/><Relationship Id="rId4" Type="http://schemas.openxmlformats.org/officeDocument/2006/relationships/image" Target="../media/image55.jpg"/><Relationship Id="rId5" Type="http://schemas.openxmlformats.org/officeDocument/2006/relationships/image" Target="../media/image42.png"/><Relationship Id="rId6" Type="http://schemas.openxmlformats.org/officeDocument/2006/relationships/image" Target="../media/image4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 Id="rId3" Type="http://schemas.openxmlformats.org/officeDocument/2006/relationships/image" Target="../media/image4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 Id="rId3" Type="http://schemas.openxmlformats.org/officeDocument/2006/relationships/image" Target="../media/image57.jpg"/><Relationship Id="rId4" Type="http://schemas.openxmlformats.org/officeDocument/2006/relationships/image" Target="../media/image52.jpg"/><Relationship Id="rId5" Type="http://schemas.openxmlformats.org/officeDocument/2006/relationships/image" Target="../media/image5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 Id="rId3" Type="http://schemas.openxmlformats.org/officeDocument/2006/relationships/image" Target="../media/image35.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xml"/><Relationship Id="rId3" Type="http://schemas.openxmlformats.org/officeDocument/2006/relationships/image" Target="../media/image4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54.png"/><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2.xml"/><Relationship Id="rId3" Type="http://schemas.openxmlformats.org/officeDocument/2006/relationships/image" Target="../media/image4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3.xml"/><Relationship Id="rId3" Type="http://schemas.openxmlformats.org/officeDocument/2006/relationships/image" Target="../media/image4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4.xml"/><Relationship Id="rId3" Type="http://schemas.openxmlformats.org/officeDocument/2006/relationships/image" Target="../media/image5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8.xml"/><Relationship Id="rId3" Type="http://schemas.openxmlformats.org/officeDocument/2006/relationships/image" Target="../media/image5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59.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63.jpg"/><Relationship Id="rId4" Type="http://schemas.openxmlformats.org/officeDocument/2006/relationships/image" Target="../media/image64.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6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75.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68.jpg"/><Relationship Id="rId4" Type="http://schemas.openxmlformats.org/officeDocument/2006/relationships/image" Target="../media/image61.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74.jpg"/><Relationship Id="rId4" Type="http://schemas.openxmlformats.org/officeDocument/2006/relationships/image" Target="../media/image69.jpg"/><Relationship Id="rId5" Type="http://schemas.openxmlformats.org/officeDocument/2006/relationships/image" Target="../media/image66.jpg"/><Relationship Id="rId6" Type="http://schemas.openxmlformats.org/officeDocument/2006/relationships/image" Target="../media/image71.jpg"/><Relationship Id="rId7" Type="http://schemas.openxmlformats.org/officeDocument/2006/relationships/image" Target="../media/image70.jpg"/><Relationship Id="rId8" Type="http://schemas.openxmlformats.org/officeDocument/2006/relationships/image" Target="../media/image65.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72.jpg"/><Relationship Id="rId4" Type="http://schemas.openxmlformats.org/officeDocument/2006/relationships/image" Target="../media/image67.jpg"/><Relationship Id="rId5" Type="http://schemas.openxmlformats.org/officeDocument/2006/relationships/image" Target="../media/image76.jpg"/><Relationship Id="rId6" Type="http://schemas.openxmlformats.org/officeDocument/2006/relationships/image" Target="../media/image79.jpg"/><Relationship Id="rId7" Type="http://schemas.openxmlformats.org/officeDocument/2006/relationships/image" Target="../media/image58.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82.jpg"/><Relationship Id="rId4" Type="http://schemas.openxmlformats.org/officeDocument/2006/relationships/image" Target="../media/image81.jpg"/><Relationship Id="rId5" Type="http://schemas.openxmlformats.org/officeDocument/2006/relationships/image" Target="../media/image78.jpg"/><Relationship Id="rId6" Type="http://schemas.openxmlformats.org/officeDocument/2006/relationships/image" Target="../media/image80.jpg"/><Relationship Id="rId7" Type="http://schemas.openxmlformats.org/officeDocument/2006/relationships/image" Target="../media/image77.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7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3"/>
          <p:cNvSpPr txBox="1"/>
          <p:nvPr>
            <p:ph type="ctrTitle"/>
          </p:nvPr>
        </p:nvSpPr>
        <p:spPr>
          <a:xfrm>
            <a:off x="1069848" y="1298448"/>
            <a:ext cx="7315200" cy="325526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FFFF"/>
              </a:buClr>
              <a:buSzPts val="5900"/>
              <a:buFont typeface="Corbel"/>
              <a:buNone/>
            </a:pPr>
            <a:r>
              <a:rPr lang="fr-FR"/>
              <a:t>La réanimation</a:t>
            </a:r>
            <a:endParaRPr/>
          </a:p>
        </p:txBody>
      </p:sp>
      <p:sp>
        <p:nvSpPr>
          <p:cNvPr id="89" name="Google Shape;89;p13"/>
          <p:cNvSpPr txBox="1"/>
          <p:nvPr>
            <p:ph idx="1" type="subTitle"/>
          </p:nvPr>
        </p:nvSpPr>
        <p:spPr>
          <a:xfrm>
            <a:off x="1100015" y="4670246"/>
            <a:ext cx="7315200" cy="914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2400"/>
              <a:buNone/>
            </a:pPr>
            <a:r>
              <a:rPr lang="fr-FR" sz="2400"/>
              <a:t>Pour les </a:t>
            </a:r>
            <a:r>
              <a:rPr lang="fr-FR" sz="2400" strike="sngStrike"/>
              <a:t>nuls</a:t>
            </a:r>
            <a:r>
              <a:rPr lang="fr-FR" sz="2400"/>
              <a:t> débutants !</a:t>
            </a:r>
            <a:endParaRPr/>
          </a:p>
          <a:p>
            <a:pPr indent="0" lvl="0" marL="0" rtl="0" algn="l">
              <a:lnSpc>
                <a:spcPct val="90000"/>
              </a:lnSpc>
              <a:spcBef>
                <a:spcPts val="1200"/>
              </a:spcBef>
              <a:spcAft>
                <a:spcPts val="0"/>
              </a:spcAft>
              <a:buSzPts val="2200"/>
              <a:buNone/>
            </a:pPr>
            <a:r>
              <a:t/>
            </a:r>
            <a:endParaRPr/>
          </a:p>
        </p:txBody>
      </p:sp>
      <p:sp>
        <p:nvSpPr>
          <p:cNvPr id="90" name="Google Shape;90;p13"/>
          <p:cNvSpPr txBox="1"/>
          <p:nvPr/>
        </p:nvSpPr>
        <p:spPr>
          <a:xfrm>
            <a:off x="9365671" y="5127446"/>
            <a:ext cx="2216728"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fr-FR" sz="1800" u="none" cap="none" strike="noStrike">
                <a:solidFill>
                  <a:srgbClr val="40BAD2"/>
                </a:solidFill>
                <a:latin typeface="Corbel"/>
                <a:ea typeface="Corbel"/>
                <a:cs typeface="Corbel"/>
                <a:sym typeface="Corbel"/>
              </a:rPr>
              <a:t>IFSI Vinatier</a:t>
            </a:r>
            <a:endParaRPr sz="1800">
              <a:solidFill>
                <a:srgbClr val="40BAD2"/>
              </a:solidFill>
              <a:latin typeface="Corbel"/>
              <a:ea typeface="Corbel"/>
              <a:cs typeface="Corbel"/>
              <a:sym typeface="Corbel"/>
            </a:endParaRPr>
          </a:p>
          <a:p>
            <a:pPr indent="0" lvl="0" marL="0" marR="0" rtl="0" algn="l">
              <a:spcBef>
                <a:spcPts val="0"/>
              </a:spcBef>
              <a:spcAft>
                <a:spcPts val="0"/>
              </a:spcAft>
              <a:buNone/>
            </a:pPr>
            <a:r>
              <a:rPr lang="fr-FR" sz="1800">
                <a:solidFill>
                  <a:srgbClr val="40BAD2"/>
                </a:solidFill>
                <a:latin typeface="Corbel"/>
                <a:ea typeface="Corbel"/>
                <a:cs typeface="Corbel"/>
                <a:sym typeface="Corbel"/>
              </a:rPr>
              <a:t>Février 2026</a:t>
            </a:r>
            <a:endParaRPr/>
          </a:p>
          <a:p>
            <a:pPr indent="0" lvl="0" marL="0" marR="0" rtl="0" algn="l">
              <a:spcBef>
                <a:spcPts val="0"/>
              </a:spcBef>
              <a:spcAft>
                <a:spcPts val="0"/>
              </a:spcAft>
              <a:buNone/>
            </a:pPr>
            <a:r>
              <a:rPr lang="fr-FR" sz="1800">
                <a:solidFill>
                  <a:srgbClr val="40BAD2"/>
                </a:solidFill>
                <a:latin typeface="Corbel"/>
                <a:ea typeface="Corbel"/>
                <a:cs typeface="Corbel"/>
                <a:sym typeface="Corbel"/>
              </a:rPr>
              <a:t>L.PASSOT</a:t>
            </a:r>
            <a:endParaRPr sz="1800">
              <a:solidFill>
                <a:srgbClr val="40BAD2"/>
              </a:solidFill>
              <a:latin typeface="Corbel"/>
              <a:ea typeface="Corbel"/>
              <a:cs typeface="Corbel"/>
              <a:sym typeface="Corbe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2"/>
          <p:cNvSpPr txBox="1"/>
          <p:nvPr>
            <p:ph type="title"/>
          </p:nvPr>
        </p:nvSpPr>
        <p:spPr>
          <a:xfrm>
            <a:off x="256032" y="1143000"/>
            <a:ext cx="2834640" cy="116205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FFFF"/>
              </a:buClr>
              <a:buSzPts val="3200"/>
              <a:buFont typeface="Corbel"/>
              <a:buNone/>
            </a:pPr>
            <a:r>
              <a:rPr lang="fr-FR"/>
              <a:t>Fibrillation ventriculaire</a:t>
            </a:r>
            <a:endParaRPr/>
          </a:p>
        </p:txBody>
      </p:sp>
      <p:pic>
        <p:nvPicPr>
          <p:cNvPr id="151" name="Google Shape;151;p22"/>
          <p:cNvPicPr preferRelativeResize="0"/>
          <p:nvPr>
            <p:ph idx="1" type="body"/>
          </p:nvPr>
        </p:nvPicPr>
        <p:blipFill rotWithShape="1">
          <a:blip r:embed="rId3">
            <a:alphaModFix/>
          </a:blip>
          <a:srcRect b="2977" l="1302" r="1301" t="4734"/>
          <a:stretch/>
        </p:blipFill>
        <p:spPr>
          <a:xfrm>
            <a:off x="3952875" y="2500259"/>
            <a:ext cx="7267575" cy="2040362"/>
          </a:xfrm>
          <a:prstGeom prst="rect">
            <a:avLst/>
          </a:prstGeom>
          <a:noFill/>
          <a:ln>
            <a:noFill/>
          </a:ln>
        </p:spPr>
      </p:pic>
      <p:sp>
        <p:nvSpPr>
          <p:cNvPr id="152" name="Google Shape;152;p22"/>
          <p:cNvSpPr txBox="1"/>
          <p:nvPr>
            <p:ph idx="2" type="body"/>
          </p:nvPr>
        </p:nvSpPr>
        <p:spPr>
          <a:xfrm>
            <a:off x="256032" y="2581275"/>
            <a:ext cx="2834640" cy="3234891"/>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fr-FR" sz="2000"/>
              <a:t> = </a:t>
            </a:r>
            <a:r>
              <a:rPr b="1" lang="fr-FR" sz="2000">
                <a:solidFill>
                  <a:srgbClr val="FF0000"/>
                </a:solidFill>
              </a:rPr>
              <a:t>arrêt circulatoire</a:t>
            </a:r>
            <a:endParaRPr sz="2000"/>
          </a:p>
          <a:p>
            <a:pPr indent="0" lvl="0" marL="0" rtl="0" algn="l">
              <a:lnSpc>
                <a:spcPct val="100000"/>
              </a:lnSpc>
              <a:spcBef>
                <a:spcPts val="1200"/>
              </a:spcBef>
              <a:spcAft>
                <a:spcPts val="0"/>
              </a:spcAft>
              <a:buSzPts val="1400"/>
              <a:buNone/>
            </a:pPr>
            <a:r>
              <a:rPr lang="fr-FR" sz="2000"/>
              <a:t>Tracé désorganisé à complexes QRS élargis, fréquence cardiaque impossible à déterminer </a:t>
            </a:r>
            <a:endParaRPr sz="2000"/>
          </a:p>
          <a:p>
            <a:pPr indent="0" lvl="0" marL="0" rtl="0" algn="l">
              <a:lnSpc>
                <a:spcPct val="100000"/>
              </a:lnSpc>
              <a:spcBef>
                <a:spcPts val="1200"/>
              </a:spcBef>
              <a:spcAft>
                <a:spcPts val="0"/>
              </a:spcAft>
              <a:buSzPts val="1400"/>
              <a:buNone/>
            </a:pPr>
            <a:r>
              <a:rPr b="1" lang="fr-FR" sz="2000">
                <a:solidFill>
                  <a:srgbClr val="FF0000"/>
                </a:solidFill>
              </a:rPr>
              <a:t>CEE immédiat et RCP !!!</a:t>
            </a:r>
            <a:endParaRPr b="1" sz="2000">
              <a:solidFill>
                <a:srgbClr val="FF0000"/>
              </a:solidFill>
            </a:endParaRPr>
          </a:p>
          <a:p>
            <a:pPr indent="0" lvl="0" marL="0" rtl="0" algn="l">
              <a:lnSpc>
                <a:spcPct val="100000"/>
              </a:lnSpc>
              <a:spcBef>
                <a:spcPts val="1200"/>
              </a:spcBef>
              <a:spcAft>
                <a:spcPts val="0"/>
              </a:spcAft>
              <a:buSzPts val="1400"/>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3"/>
          <p:cNvSpPr txBox="1"/>
          <p:nvPr>
            <p:ph type="title"/>
          </p:nvPr>
        </p:nvSpPr>
        <p:spPr>
          <a:xfrm>
            <a:off x="256032" y="1143000"/>
            <a:ext cx="2834640" cy="116205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FFFF"/>
              </a:buClr>
              <a:buSzPts val="3200"/>
              <a:buFont typeface="Corbel"/>
              <a:buNone/>
            </a:pPr>
            <a:r>
              <a:rPr lang="fr-FR"/>
              <a:t>Torsade de pointe</a:t>
            </a:r>
            <a:endParaRPr/>
          </a:p>
        </p:txBody>
      </p:sp>
      <p:pic>
        <p:nvPicPr>
          <p:cNvPr id="158" name="Google Shape;158;p23"/>
          <p:cNvPicPr preferRelativeResize="0"/>
          <p:nvPr>
            <p:ph idx="1" type="body"/>
          </p:nvPr>
        </p:nvPicPr>
        <p:blipFill rotWithShape="1">
          <a:blip r:embed="rId3">
            <a:alphaModFix/>
          </a:blip>
          <a:srcRect b="13213" l="1264" r="842" t="19285"/>
          <a:stretch/>
        </p:blipFill>
        <p:spPr>
          <a:xfrm>
            <a:off x="3705225" y="2517538"/>
            <a:ext cx="7962899" cy="2159237"/>
          </a:xfrm>
          <a:prstGeom prst="rect">
            <a:avLst/>
          </a:prstGeom>
          <a:noFill/>
          <a:ln>
            <a:noFill/>
          </a:ln>
        </p:spPr>
      </p:pic>
      <p:sp>
        <p:nvSpPr>
          <p:cNvPr id="159" name="Google Shape;159;p23"/>
          <p:cNvSpPr txBox="1"/>
          <p:nvPr>
            <p:ph idx="2" type="body"/>
          </p:nvPr>
        </p:nvSpPr>
        <p:spPr>
          <a:xfrm>
            <a:off x="118475" y="2428875"/>
            <a:ext cx="3317100" cy="3573600"/>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100000"/>
              </a:lnSpc>
              <a:spcBef>
                <a:spcPts val="0"/>
              </a:spcBef>
              <a:spcAft>
                <a:spcPts val="0"/>
              </a:spcAft>
              <a:buSzPct val="77738"/>
              <a:buNone/>
            </a:pPr>
            <a:r>
              <a:rPr lang="fr-FR" sz="1800"/>
              <a:t>F</a:t>
            </a:r>
            <a:r>
              <a:rPr lang="fr-FR" sz="2555"/>
              <a:t>C</a:t>
            </a:r>
            <a:r>
              <a:rPr lang="fr-FR" sz="2555"/>
              <a:t> : entre 200 et 250</a:t>
            </a:r>
            <a:endParaRPr sz="2555"/>
          </a:p>
          <a:p>
            <a:pPr indent="0" lvl="0" marL="0" rtl="0" algn="l">
              <a:lnSpc>
                <a:spcPct val="100000"/>
              </a:lnSpc>
              <a:spcBef>
                <a:spcPts val="1200"/>
              </a:spcBef>
              <a:spcAft>
                <a:spcPts val="0"/>
              </a:spcAft>
              <a:buSzPct val="54779"/>
              <a:buNone/>
            </a:pPr>
            <a:r>
              <a:rPr lang="fr-FR" sz="2555"/>
              <a:t>amplitude variable et polarité variable: les complexes QRS pointent alternativement vers le haut et vers le bas. </a:t>
            </a:r>
            <a:endParaRPr sz="2555"/>
          </a:p>
          <a:p>
            <a:pPr indent="0" lvl="0" marL="0" rtl="0" algn="l">
              <a:lnSpc>
                <a:spcPct val="100000"/>
              </a:lnSpc>
              <a:spcBef>
                <a:spcPts val="1200"/>
              </a:spcBef>
              <a:spcAft>
                <a:spcPts val="0"/>
              </a:spcAft>
              <a:buSzPct val="54779"/>
              <a:buNone/>
            </a:pPr>
            <a:r>
              <a:rPr lang="fr-FR" sz="2555"/>
              <a:t>Impression que le tracé tourne autour de la ligne isoélectrique de base </a:t>
            </a:r>
            <a:endParaRPr sz="2555"/>
          </a:p>
          <a:p>
            <a:pPr indent="0" lvl="0" marL="0" rtl="0" algn="l">
              <a:lnSpc>
                <a:spcPct val="100000"/>
              </a:lnSpc>
              <a:spcBef>
                <a:spcPts val="1200"/>
              </a:spcBef>
              <a:spcAft>
                <a:spcPts val="0"/>
              </a:spcAft>
              <a:buSzPct val="54779"/>
              <a:buNone/>
            </a:pPr>
            <a:r>
              <a:rPr lang="fr-FR" sz="2555">
                <a:solidFill>
                  <a:srgbClr val="FF0000"/>
                </a:solidFill>
              </a:rPr>
              <a:t>RISQUE = </a:t>
            </a:r>
            <a:endParaRPr sz="2555">
              <a:solidFill>
                <a:srgbClr val="FF0000"/>
              </a:solidFill>
            </a:endParaRPr>
          </a:p>
          <a:p>
            <a:pPr indent="0" lvl="0" marL="0" rtl="0" algn="l">
              <a:lnSpc>
                <a:spcPct val="100000"/>
              </a:lnSpc>
              <a:spcBef>
                <a:spcPts val="1200"/>
              </a:spcBef>
              <a:spcAft>
                <a:spcPts val="0"/>
              </a:spcAft>
              <a:buSzPct val="54779"/>
              <a:buNone/>
            </a:pPr>
            <a:r>
              <a:rPr lang="fr-FR" sz="2555">
                <a:solidFill>
                  <a:srgbClr val="FF0000"/>
                </a:solidFill>
              </a:rPr>
              <a:t>dégénérescence en FV </a:t>
            </a:r>
            <a:endParaRPr sz="2555">
              <a:solidFill>
                <a:srgbClr val="FF0000"/>
              </a:solidFill>
            </a:endParaRPr>
          </a:p>
          <a:p>
            <a:pPr indent="0" lvl="0" marL="0" rtl="0" algn="l">
              <a:lnSpc>
                <a:spcPct val="100000"/>
              </a:lnSpc>
              <a:spcBef>
                <a:spcPts val="1200"/>
              </a:spcBef>
              <a:spcAft>
                <a:spcPts val="0"/>
              </a:spcAft>
              <a:buSzPct val="54779"/>
              <a:buNone/>
            </a:pPr>
            <a:r>
              <a:rPr lang="fr-FR" sz="2555"/>
              <a:t>TTT par CEE</a:t>
            </a:r>
            <a:endParaRPr sz="2555"/>
          </a:p>
          <a:p>
            <a:pPr indent="0" lvl="0" marL="0" rtl="0" algn="l">
              <a:lnSpc>
                <a:spcPct val="100000"/>
              </a:lnSpc>
              <a:spcBef>
                <a:spcPts val="1200"/>
              </a:spcBef>
              <a:spcAft>
                <a:spcPts val="0"/>
              </a:spcAft>
              <a:buSzPct val="100000"/>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4"/>
          <p:cNvSpPr txBox="1"/>
          <p:nvPr>
            <p:ph type="title"/>
          </p:nvPr>
        </p:nvSpPr>
        <p:spPr>
          <a:xfrm>
            <a:off x="256025" y="1143000"/>
            <a:ext cx="2834700" cy="11343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FFFF"/>
              </a:buClr>
              <a:buSzPts val="3200"/>
              <a:buFont typeface="Corbel"/>
              <a:buNone/>
            </a:pPr>
            <a:r>
              <a:rPr lang="fr-FR"/>
              <a:t>Tachycardie ventriculaire</a:t>
            </a:r>
            <a:endParaRPr/>
          </a:p>
        </p:txBody>
      </p:sp>
      <p:pic>
        <p:nvPicPr>
          <p:cNvPr id="165" name="Google Shape;165;p24"/>
          <p:cNvPicPr preferRelativeResize="0"/>
          <p:nvPr>
            <p:ph idx="1" type="body"/>
          </p:nvPr>
        </p:nvPicPr>
        <p:blipFill rotWithShape="1">
          <a:blip r:embed="rId3">
            <a:alphaModFix/>
          </a:blip>
          <a:srcRect b="0" l="0" r="0" t="0"/>
          <a:stretch/>
        </p:blipFill>
        <p:spPr>
          <a:xfrm>
            <a:off x="4584604" y="868363"/>
            <a:ext cx="5880291" cy="5121275"/>
          </a:xfrm>
          <a:prstGeom prst="rect">
            <a:avLst/>
          </a:prstGeom>
          <a:noFill/>
          <a:ln>
            <a:noFill/>
          </a:ln>
        </p:spPr>
      </p:pic>
      <p:sp>
        <p:nvSpPr>
          <p:cNvPr id="166" name="Google Shape;166;p24"/>
          <p:cNvSpPr txBox="1"/>
          <p:nvPr>
            <p:ph idx="2" type="body"/>
          </p:nvPr>
        </p:nvSpPr>
        <p:spPr>
          <a:xfrm>
            <a:off x="256025" y="2343054"/>
            <a:ext cx="2834700" cy="3473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fr-FR" sz="1700"/>
              <a:t>Évaluer : la tolérance, la durée et l’aspect ECG. </a:t>
            </a:r>
            <a:endParaRPr sz="1700"/>
          </a:p>
          <a:p>
            <a:pPr indent="0" lvl="0" marL="0" rtl="0" algn="l">
              <a:lnSpc>
                <a:spcPct val="100000"/>
              </a:lnSpc>
              <a:spcBef>
                <a:spcPts val="1200"/>
              </a:spcBef>
              <a:spcAft>
                <a:spcPts val="0"/>
              </a:spcAft>
              <a:buSzPts val="1400"/>
              <a:buNone/>
            </a:pPr>
            <a:r>
              <a:rPr lang="fr-FR" sz="1700"/>
              <a:t>+ de 3 salves = TV soutenue. </a:t>
            </a:r>
            <a:endParaRPr sz="1700"/>
          </a:p>
          <a:p>
            <a:pPr indent="0" lvl="0" marL="0" rtl="0" algn="l">
              <a:lnSpc>
                <a:spcPct val="100000"/>
              </a:lnSpc>
              <a:spcBef>
                <a:spcPts val="1200"/>
              </a:spcBef>
              <a:spcAft>
                <a:spcPts val="0"/>
              </a:spcAft>
              <a:buSzPts val="1400"/>
              <a:buNone/>
            </a:pPr>
            <a:r>
              <a:t/>
            </a:r>
            <a:endParaRPr sz="1700"/>
          </a:p>
          <a:p>
            <a:pPr indent="0" lvl="0" marL="0" rtl="0" algn="l">
              <a:lnSpc>
                <a:spcPct val="100000"/>
              </a:lnSpc>
              <a:spcBef>
                <a:spcPts val="1200"/>
              </a:spcBef>
              <a:spcAft>
                <a:spcPts val="0"/>
              </a:spcAft>
              <a:buSzPts val="1400"/>
              <a:buNone/>
            </a:pPr>
            <a:r>
              <a:rPr lang="fr-FR" sz="1700" u="sng"/>
              <a:t>TTT</a:t>
            </a:r>
            <a:r>
              <a:rPr lang="fr-FR" sz="1700"/>
              <a:t> : </a:t>
            </a:r>
            <a:endParaRPr sz="1700"/>
          </a:p>
          <a:p>
            <a:pPr indent="0" lvl="0" marL="0" rtl="0" algn="l">
              <a:lnSpc>
                <a:spcPct val="100000"/>
              </a:lnSpc>
              <a:spcBef>
                <a:spcPts val="1200"/>
              </a:spcBef>
              <a:spcAft>
                <a:spcPts val="0"/>
              </a:spcAft>
              <a:buSzPts val="1400"/>
              <a:buNone/>
            </a:pPr>
            <a:r>
              <a:rPr lang="fr-FR" sz="1700"/>
              <a:t>Anti arythmiques selon tolérance</a:t>
            </a:r>
            <a:endParaRPr sz="1700"/>
          </a:p>
          <a:p>
            <a:pPr indent="0" lvl="0" marL="0" rtl="0" algn="l">
              <a:lnSpc>
                <a:spcPct val="100000"/>
              </a:lnSpc>
              <a:spcBef>
                <a:spcPts val="1200"/>
              </a:spcBef>
              <a:spcAft>
                <a:spcPts val="0"/>
              </a:spcAft>
              <a:buSzPts val="1400"/>
              <a:buNone/>
            </a:pPr>
            <a:r>
              <a:rPr lang="fr-FR" sz="1700"/>
              <a:t>ou CEE si bas débit</a:t>
            </a:r>
            <a:endParaRPr sz="1700"/>
          </a:p>
          <a:p>
            <a:pPr indent="0" lvl="0" marL="0" rtl="0" algn="l">
              <a:lnSpc>
                <a:spcPct val="100000"/>
              </a:lnSpc>
              <a:spcBef>
                <a:spcPts val="1200"/>
              </a:spcBef>
              <a:spcAft>
                <a:spcPts val="0"/>
              </a:spcAft>
              <a:buSzPts val="1400"/>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5"/>
          <p:cNvSpPr txBox="1"/>
          <p:nvPr>
            <p:ph type="title"/>
          </p:nvPr>
        </p:nvSpPr>
        <p:spPr>
          <a:xfrm>
            <a:off x="111237" y="654619"/>
            <a:ext cx="2834700" cy="7134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FFFF"/>
              </a:buClr>
              <a:buSzPts val="3200"/>
              <a:buFont typeface="Corbel"/>
              <a:buNone/>
            </a:pPr>
            <a:r>
              <a:rPr lang="fr-FR"/>
              <a:t>BAV</a:t>
            </a:r>
            <a:endParaRPr/>
          </a:p>
        </p:txBody>
      </p:sp>
      <p:pic>
        <p:nvPicPr>
          <p:cNvPr id="172" name="Google Shape;172;p25"/>
          <p:cNvPicPr preferRelativeResize="0"/>
          <p:nvPr>
            <p:ph idx="1" type="body"/>
          </p:nvPr>
        </p:nvPicPr>
        <p:blipFill rotWithShape="1">
          <a:blip r:embed="rId3">
            <a:alphaModFix/>
          </a:blip>
          <a:srcRect b="41346" l="38802" r="24089" t="32692"/>
          <a:stretch/>
        </p:blipFill>
        <p:spPr>
          <a:xfrm>
            <a:off x="4372253" y="2346477"/>
            <a:ext cx="6707039" cy="2541615"/>
          </a:xfrm>
          <a:prstGeom prst="rect">
            <a:avLst/>
          </a:prstGeom>
          <a:noFill/>
          <a:ln>
            <a:noFill/>
          </a:ln>
        </p:spPr>
      </p:pic>
      <p:sp>
        <p:nvSpPr>
          <p:cNvPr id="173" name="Google Shape;173;p25"/>
          <p:cNvSpPr txBox="1"/>
          <p:nvPr>
            <p:ph idx="2" type="body"/>
          </p:nvPr>
        </p:nvSpPr>
        <p:spPr>
          <a:xfrm>
            <a:off x="111200" y="1368025"/>
            <a:ext cx="3192900" cy="464550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100000"/>
              </a:lnSpc>
              <a:spcBef>
                <a:spcPts val="0"/>
              </a:spcBef>
              <a:spcAft>
                <a:spcPts val="0"/>
              </a:spcAft>
              <a:buSzPct val="67926"/>
              <a:buNone/>
            </a:pPr>
            <a:r>
              <a:rPr i="1" lang="fr-FR" sz="2061"/>
              <a:t>Bloc Auriculo Ventriculaire </a:t>
            </a:r>
            <a:endParaRPr sz="2061"/>
          </a:p>
          <a:p>
            <a:pPr indent="0" lvl="0" marL="0" rtl="0" algn="l">
              <a:lnSpc>
                <a:spcPct val="100000"/>
              </a:lnSpc>
              <a:spcBef>
                <a:spcPts val="1200"/>
              </a:spcBef>
              <a:spcAft>
                <a:spcPts val="0"/>
              </a:spcAft>
              <a:buSzPct val="76680"/>
              <a:buNone/>
            </a:pPr>
            <a:r>
              <a:rPr lang="fr-FR" sz="1825"/>
              <a:t>C’est un défaut de transmission de l'influx électrique </a:t>
            </a:r>
            <a:r>
              <a:rPr lang="fr-FR" sz="1825">
                <a:solidFill>
                  <a:schemeClr val="lt1"/>
                </a:solidFill>
              </a:rPr>
              <a:t>entre les oreillettes et les ventricules du </a:t>
            </a:r>
            <a:r>
              <a:rPr lang="fr-FR" sz="1825"/>
              <a:t>cœur. (ralentissement ou </a:t>
            </a:r>
            <a:r>
              <a:rPr lang="fr-FR" sz="1825">
                <a:solidFill>
                  <a:schemeClr val="lt1"/>
                </a:solidFill>
              </a:rPr>
              <a:t>interruption) </a:t>
            </a:r>
            <a:endParaRPr sz="1825">
              <a:solidFill>
                <a:schemeClr val="lt1"/>
              </a:solidFill>
            </a:endParaRPr>
          </a:p>
          <a:p>
            <a:pPr indent="0" lvl="0" marL="0" rtl="0" algn="l">
              <a:lnSpc>
                <a:spcPct val="100000"/>
              </a:lnSpc>
              <a:spcBef>
                <a:spcPts val="1200"/>
              </a:spcBef>
              <a:spcAft>
                <a:spcPts val="0"/>
              </a:spcAft>
              <a:buSzPct val="76680"/>
              <a:buNone/>
            </a:pPr>
            <a:r>
              <a:rPr lang="fr-FR" sz="1825">
                <a:solidFill>
                  <a:schemeClr val="lt1"/>
                </a:solidFill>
              </a:rPr>
              <a:t>BAV I degrés, II degrés et</a:t>
            </a:r>
            <a:endParaRPr sz="1825"/>
          </a:p>
          <a:p>
            <a:pPr indent="0" lvl="0" marL="0" rtl="0" algn="l">
              <a:lnSpc>
                <a:spcPct val="100000"/>
              </a:lnSpc>
              <a:spcBef>
                <a:spcPts val="1200"/>
              </a:spcBef>
              <a:spcAft>
                <a:spcPts val="0"/>
              </a:spcAft>
              <a:buSzPct val="76680"/>
              <a:buNone/>
            </a:pPr>
            <a:r>
              <a:rPr b="1" lang="fr-FR" sz="1825"/>
              <a:t>BAV du troisième degré</a:t>
            </a:r>
            <a:r>
              <a:rPr lang="fr-FR" sz="1825"/>
              <a:t>: dissociation auriculo-ventriculaire complète avec rythme ventriculaire lent</a:t>
            </a:r>
            <a:endParaRPr sz="1825"/>
          </a:p>
          <a:p>
            <a:pPr indent="0" lvl="0" marL="0" rtl="0" algn="l">
              <a:lnSpc>
                <a:spcPct val="100000"/>
              </a:lnSpc>
              <a:spcBef>
                <a:spcPts val="1200"/>
              </a:spcBef>
              <a:spcAft>
                <a:spcPts val="0"/>
              </a:spcAft>
              <a:buSzPct val="76680"/>
              <a:buNone/>
            </a:pPr>
            <a:r>
              <a:t/>
            </a:r>
            <a:endParaRPr sz="1825"/>
          </a:p>
          <a:p>
            <a:pPr indent="0" lvl="0" marL="0" rtl="0" algn="l">
              <a:lnSpc>
                <a:spcPct val="100000"/>
              </a:lnSpc>
              <a:spcBef>
                <a:spcPts val="1200"/>
              </a:spcBef>
              <a:spcAft>
                <a:spcPts val="0"/>
              </a:spcAft>
              <a:buSzPct val="78982"/>
              <a:buNone/>
            </a:pPr>
            <a:r>
              <a:rPr lang="fr-FR" sz="2025"/>
              <a:t>TTT selon tolérance :</a:t>
            </a:r>
            <a:endParaRPr sz="1825"/>
          </a:p>
          <a:p>
            <a:pPr indent="0" lvl="0" marL="0" rtl="0" algn="l">
              <a:lnSpc>
                <a:spcPct val="100000"/>
              </a:lnSpc>
              <a:spcBef>
                <a:spcPts val="1200"/>
              </a:spcBef>
              <a:spcAft>
                <a:spcPts val="0"/>
              </a:spcAft>
              <a:buSzPct val="78982"/>
              <a:buNone/>
            </a:pPr>
            <a:r>
              <a:rPr lang="fr-FR" sz="2025"/>
              <a:t>Isuprel</a:t>
            </a:r>
            <a:endParaRPr sz="2025"/>
          </a:p>
          <a:p>
            <a:pPr indent="0" lvl="0" marL="0" rtl="0" algn="l">
              <a:lnSpc>
                <a:spcPct val="100000"/>
              </a:lnSpc>
              <a:spcBef>
                <a:spcPts val="1200"/>
              </a:spcBef>
              <a:spcAft>
                <a:spcPts val="0"/>
              </a:spcAft>
              <a:buSzPct val="78982"/>
              <a:buNone/>
            </a:pPr>
            <a:r>
              <a:rPr lang="fr-FR" sz="2025"/>
              <a:t>Pace maker</a:t>
            </a:r>
            <a:endParaRPr sz="1825"/>
          </a:p>
          <a:p>
            <a:pPr indent="0" lvl="0" marL="0" rtl="0" algn="l">
              <a:lnSpc>
                <a:spcPct val="100000"/>
              </a:lnSpc>
              <a:spcBef>
                <a:spcPts val="1200"/>
              </a:spcBef>
              <a:spcAft>
                <a:spcPts val="0"/>
              </a:spcAft>
              <a:buSzPct val="78982"/>
              <a:buNone/>
            </a:pPr>
            <a:r>
              <a:rPr lang="fr-FR" sz="2025"/>
              <a:t>SEES</a:t>
            </a:r>
            <a:endParaRPr sz="2025"/>
          </a:p>
          <a:p>
            <a:pPr indent="0" lvl="0" marL="0" rtl="0" algn="l">
              <a:lnSpc>
                <a:spcPct val="100000"/>
              </a:lnSpc>
              <a:spcBef>
                <a:spcPts val="1200"/>
              </a:spcBef>
              <a:spcAft>
                <a:spcPts val="0"/>
              </a:spcAft>
              <a:buSzPct val="100000"/>
              <a:buNone/>
            </a:pPr>
            <a:r>
              <a:t/>
            </a:r>
            <a:endParaRPr/>
          </a:p>
        </p:txBody>
      </p:sp>
      <p:pic>
        <p:nvPicPr>
          <p:cNvPr id="174" name="Google Shape;174;p25"/>
          <p:cNvPicPr preferRelativeResize="0"/>
          <p:nvPr/>
        </p:nvPicPr>
        <p:blipFill rotWithShape="1">
          <a:blip r:embed="rId4">
            <a:alphaModFix/>
          </a:blip>
          <a:srcRect b="26421" l="38841" r="24529" t="55920"/>
          <a:stretch/>
        </p:blipFill>
        <p:spPr>
          <a:xfrm>
            <a:off x="4450012" y="287608"/>
            <a:ext cx="6551522" cy="1710784"/>
          </a:xfrm>
          <a:prstGeom prst="rect">
            <a:avLst/>
          </a:prstGeom>
          <a:noFill/>
          <a:ln>
            <a:noFill/>
          </a:ln>
        </p:spPr>
      </p:pic>
      <p:pic>
        <p:nvPicPr>
          <p:cNvPr id="175" name="Google Shape;175;p25"/>
          <p:cNvPicPr preferRelativeResize="0"/>
          <p:nvPr/>
        </p:nvPicPr>
        <p:blipFill rotWithShape="1">
          <a:blip r:embed="rId5">
            <a:alphaModFix/>
          </a:blip>
          <a:srcRect b="23722" l="40896" r="25086" t="63033"/>
          <a:stretch/>
        </p:blipFill>
        <p:spPr>
          <a:xfrm>
            <a:off x="4418212" y="5236177"/>
            <a:ext cx="6583322" cy="1388359"/>
          </a:xfrm>
          <a:prstGeom prst="rect">
            <a:avLst/>
          </a:prstGeom>
          <a:noFill/>
          <a:ln>
            <a:noFill/>
          </a:ln>
        </p:spPr>
      </p:pic>
      <p:pic>
        <p:nvPicPr>
          <p:cNvPr id="176" name="Google Shape;176;p25"/>
          <p:cNvPicPr preferRelativeResize="0"/>
          <p:nvPr/>
        </p:nvPicPr>
        <p:blipFill rotWithShape="1">
          <a:blip r:embed="rId6">
            <a:alphaModFix/>
          </a:blip>
          <a:srcRect b="0" l="38376" r="7305" t="10569"/>
          <a:stretch/>
        </p:blipFill>
        <p:spPr>
          <a:xfrm>
            <a:off x="2234638" y="4210390"/>
            <a:ext cx="1712068" cy="237171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6"/>
          <p:cNvSpPr txBox="1"/>
          <p:nvPr>
            <p:ph type="title"/>
          </p:nvPr>
        </p:nvSpPr>
        <p:spPr>
          <a:xfrm>
            <a:off x="256032" y="1143000"/>
            <a:ext cx="2834640" cy="123054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FFFF"/>
              </a:buClr>
              <a:buSzPts val="3200"/>
              <a:buFont typeface="Corbel"/>
              <a:buNone/>
            </a:pPr>
            <a:r>
              <a:rPr lang="fr-FR"/>
              <a:t>Fibrillation auriculaire </a:t>
            </a:r>
            <a:endParaRPr/>
          </a:p>
        </p:txBody>
      </p:sp>
      <p:pic>
        <p:nvPicPr>
          <p:cNvPr id="182" name="Google Shape;182;p26"/>
          <p:cNvPicPr preferRelativeResize="0"/>
          <p:nvPr>
            <p:ph idx="1" type="body"/>
          </p:nvPr>
        </p:nvPicPr>
        <p:blipFill rotWithShape="1">
          <a:blip r:embed="rId3">
            <a:alphaModFix/>
          </a:blip>
          <a:srcRect b="12148" l="0" r="0" t="0"/>
          <a:stretch/>
        </p:blipFill>
        <p:spPr>
          <a:xfrm>
            <a:off x="3867150" y="1597914"/>
            <a:ext cx="7315200" cy="3217277"/>
          </a:xfrm>
          <a:prstGeom prst="rect">
            <a:avLst/>
          </a:prstGeom>
          <a:noFill/>
          <a:ln>
            <a:noFill/>
          </a:ln>
        </p:spPr>
      </p:pic>
      <p:sp>
        <p:nvSpPr>
          <p:cNvPr id="183" name="Google Shape;183;p26"/>
          <p:cNvSpPr txBox="1"/>
          <p:nvPr>
            <p:ph idx="2" type="body"/>
          </p:nvPr>
        </p:nvSpPr>
        <p:spPr>
          <a:xfrm>
            <a:off x="256032" y="2538919"/>
            <a:ext cx="3158377" cy="3212071"/>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fr-FR"/>
              <a:t>Rythme </a:t>
            </a:r>
            <a:r>
              <a:rPr b="1" lang="fr-FR"/>
              <a:t>irrégulier</a:t>
            </a:r>
            <a:r>
              <a:rPr lang="fr-FR"/>
              <a:t>, peut être lent ou rapide. </a:t>
            </a:r>
            <a:endParaRPr/>
          </a:p>
          <a:p>
            <a:pPr indent="0" lvl="0" marL="0" rtl="0" algn="l">
              <a:lnSpc>
                <a:spcPct val="100000"/>
              </a:lnSpc>
              <a:spcBef>
                <a:spcPts val="1200"/>
              </a:spcBef>
              <a:spcAft>
                <a:spcPts val="0"/>
              </a:spcAft>
              <a:buSzPts val="1400"/>
              <a:buNone/>
            </a:pPr>
            <a:r>
              <a:rPr lang="fr-FR"/>
              <a:t>pas d’ondes P individualisées avec tremblement de la ligne isoélectrique</a:t>
            </a:r>
            <a:endParaRPr/>
          </a:p>
          <a:p>
            <a:pPr indent="0" lvl="0" marL="0" rtl="0" algn="l">
              <a:lnSpc>
                <a:spcPct val="100000"/>
              </a:lnSpc>
              <a:spcBef>
                <a:spcPts val="1200"/>
              </a:spcBef>
              <a:spcAft>
                <a:spcPts val="0"/>
              </a:spcAft>
              <a:buSzPts val="1400"/>
              <a:buNone/>
            </a:pPr>
            <a:r>
              <a:rPr lang="fr-FR"/>
              <a:t>Évaluer la tolérance</a:t>
            </a:r>
            <a:endParaRPr/>
          </a:p>
          <a:p>
            <a:pPr indent="0" lvl="0" marL="0" rtl="0" algn="l">
              <a:lnSpc>
                <a:spcPct val="100000"/>
              </a:lnSpc>
              <a:spcBef>
                <a:spcPts val="1200"/>
              </a:spcBef>
              <a:spcAft>
                <a:spcPts val="0"/>
              </a:spcAft>
              <a:buSzPts val="1400"/>
              <a:buNone/>
            </a:pPr>
            <a:r>
              <a:rPr lang="fr-FR"/>
              <a:t>TTT : </a:t>
            </a:r>
            <a:endParaRPr/>
          </a:p>
          <a:p>
            <a:pPr indent="0" lvl="0" marL="0" rtl="0" algn="l">
              <a:lnSpc>
                <a:spcPct val="100000"/>
              </a:lnSpc>
              <a:spcBef>
                <a:spcPts val="1200"/>
              </a:spcBef>
              <a:spcAft>
                <a:spcPts val="0"/>
              </a:spcAft>
              <a:buSzPts val="1400"/>
              <a:buNone/>
            </a:pPr>
            <a:r>
              <a:rPr lang="fr-FR"/>
              <a:t>-Anticoagulation </a:t>
            </a:r>
            <a:r>
              <a:rPr b="1" lang="fr-FR"/>
              <a:t>(risque embolique++)</a:t>
            </a:r>
            <a:endParaRPr/>
          </a:p>
          <a:p>
            <a:pPr indent="0" lvl="0" marL="0" rtl="0" algn="l">
              <a:lnSpc>
                <a:spcPct val="100000"/>
              </a:lnSpc>
              <a:spcBef>
                <a:spcPts val="1200"/>
              </a:spcBef>
              <a:spcAft>
                <a:spcPts val="0"/>
              </a:spcAft>
              <a:buSzPts val="1400"/>
              <a:buNone/>
            </a:pPr>
            <a:r>
              <a:rPr lang="fr-FR"/>
              <a:t>-Réduction/ CEE ou CORDARONE</a:t>
            </a:r>
            <a:endParaRPr/>
          </a:p>
          <a:p>
            <a:pPr indent="0" lvl="0" marL="0" rtl="0" algn="l">
              <a:lnSpc>
                <a:spcPct val="100000"/>
              </a:lnSpc>
              <a:spcBef>
                <a:spcPts val="1200"/>
              </a:spcBef>
              <a:spcAft>
                <a:spcPts val="0"/>
              </a:spcAft>
              <a:buSzPts val="1400"/>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27"/>
          <p:cNvSpPr txBox="1"/>
          <p:nvPr>
            <p:ph type="title"/>
          </p:nvPr>
        </p:nvSpPr>
        <p:spPr>
          <a:xfrm>
            <a:off x="256032" y="1143000"/>
            <a:ext cx="2834640" cy="237744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FFFF"/>
              </a:buClr>
              <a:buSzPts val="3200"/>
              <a:buFont typeface="Corbel"/>
              <a:buNone/>
            </a:pPr>
            <a:r>
              <a:rPr lang="fr-FR"/>
              <a:t>Flutter</a:t>
            </a:r>
            <a:endParaRPr/>
          </a:p>
        </p:txBody>
      </p:sp>
      <p:pic>
        <p:nvPicPr>
          <p:cNvPr id="189" name="Google Shape;189;p27"/>
          <p:cNvPicPr preferRelativeResize="0"/>
          <p:nvPr>
            <p:ph idx="1" type="body"/>
          </p:nvPr>
        </p:nvPicPr>
        <p:blipFill rotWithShape="1">
          <a:blip r:embed="rId3">
            <a:alphaModFix/>
          </a:blip>
          <a:srcRect b="0" l="0" r="0" t="0"/>
          <a:stretch/>
        </p:blipFill>
        <p:spPr>
          <a:xfrm>
            <a:off x="4114800" y="1167940"/>
            <a:ext cx="7067550" cy="436903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28"/>
          <p:cNvSpPr txBox="1"/>
          <p:nvPr>
            <p:ph type="ctrTitle"/>
          </p:nvPr>
        </p:nvSpPr>
        <p:spPr>
          <a:xfrm>
            <a:off x="535022" y="1298448"/>
            <a:ext cx="4990290" cy="172685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FFFF"/>
              </a:buClr>
              <a:buSzPts val="4800"/>
              <a:buFont typeface="Corbel"/>
              <a:buNone/>
            </a:pPr>
            <a:r>
              <a:rPr lang="fr-FR" sz="4800"/>
              <a:t>Le cathétérisme artériel</a:t>
            </a:r>
            <a:endParaRPr sz="4800"/>
          </a:p>
        </p:txBody>
      </p:sp>
      <p:pic>
        <p:nvPicPr>
          <p:cNvPr id="195" name="Google Shape;195;p28"/>
          <p:cNvPicPr preferRelativeResize="0"/>
          <p:nvPr/>
        </p:nvPicPr>
        <p:blipFill rotWithShape="1">
          <a:blip r:embed="rId3">
            <a:alphaModFix/>
          </a:blip>
          <a:srcRect b="0" l="0" r="0" t="0"/>
          <a:stretch/>
        </p:blipFill>
        <p:spPr>
          <a:xfrm>
            <a:off x="4787300" y="764786"/>
            <a:ext cx="7117541" cy="5338156"/>
          </a:xfrm>
          <a:prstGeom prst="rect">
            <a:avLst/>
          </a:prstGeom>
          <a:noFill/>
          <a:ln>
            <a:noFill/>
          </a:ln>
        </p:spPr>
      </p:pic>
      <p:sp>
        <p:nvSpPr>
          <p:cNvPr id="196" name="Google Shape;196;p28"/>
          <p:cNvSpPr txBox="1"/>
          <p:nvPr>
            <p:ph idx="1" type="subTitle"/>
          </p:nvPr>
        </p:nvSpPr>
        <p:spPr>
          <a:xfrm>
            <a:off x="535025" y="4827775"/>
            <a:ext cx="4198200" cy="1275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2000"/>
              <a:buNone/>
            </a:pPr>
            <a:r>
              <a:rPr i="1" lang="fr-FR" sz="2400"/>
              <a:t>Permet un monitorage de la TA en continu !</a:t>
            </a:r>
            <a:endParaRPr i="1" sz="2400"/>
          </a:p>
        </p:txBody>
      </p:sp>
      <p:cxnSp>
        <p:nvCxnSpPr>
          <p:cNvPr id="197" name="Google Shape;197;p28"/>
          <p:cNvCxnSpPr/>
          <p:nvPr/>
        </p:nvCxnSpPr>
        <p:spPr>
          <a:xfrm>
            <a:off x="3608962" y="3287949"/>
            <a:ext cx="1070043" cy="0"/>
          </a:xfrm>
          <a:prstGeom prst="straightConnector1">
            <a:avLst/>
          </a:prstGeom>
          <a:noFill/>
          <a:ln cap="flat" cmpd="sng" w="57150">
            <a:solidFill>
              <a:schemeClr val="lt1"/>
            </a:solidFill>
            <a:prstDash val="solid"/>
            <a:round/>
            <a:headEnd len="sm" w="sm" type="none"/>
            <a:tailEnd len="med" w="med" type="triangl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29"/>
          <p:cNvSpPr txBox="1"/>
          <p:nvPr>
            <p:ph type="title"/>
          </p:nvPr>
        </p:nvSpPr>
        <p:spPr>
          <a:xfrm>
            <a:off x="191581" y="615750"/>
            <a:ext cx="3022200" cy="12306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FFFF"/>
              </a:buClr>
              <a:buSzPts val="2800"/>
              <a:buFont typeface="Corbel"/>
              <a:buNone/>
            </a:pPr>
            <a:r>
              <a:rPr lang="fr-FR" sz="2800"/>
              <a:t>Le cathéter artériel</a:t>
            </a:r>
            <a:br>
              <a:rPr lang="fr-FR"/>
            </a:br>
            <a:endParaRPr/>
          </a:p>
        </p:txBody>
      </p:sp>
      <p:sp>
        <p:nvSpPr>
          <p:cNvPr id="203" name="Google Shape;203;p29"/>
          <p:cNvSpPr txBox="1"/>
          <p:nvPr>
            <p:ph idx="1" type="body"/>
          </p:nvPr>
        </p:nvSpPr>
        <p:spPr>
          <a:xfrm>
            <a:off x="3741300" y="524400"/>
            <a:ext cx="7884300" cy="3849300"/>
          </a:xfrm>
          <a:prstGeom prst="rect">
            <a:avLst/>
          </a:prstGeom>
          <a:noFill/>
          <a:ln>
            <a:noFill/>
          </a:ln>
        </p:spPr>
        <p:txBody>
          <a:bodyPr anchorCtr="0" anchor="ctr" bIns="45700" lIns="91425" spcFirstLastPara="1" rIns="91425" wrap="square" tIns="45700">
            <a:normAutofit lnSpcReduction="10000"/>
          </a:bodyPr>
          <a:lstStyle/>
          <a:p>
            <a:pPr indent="-182880" lvl="0" marL="182880" rtl="0" algn="l">
              <a:lnSpc>
                <a:spcPct val="90000"/>
              </a:lnSpc>
              <a:spcBef>
                <a:spcPts val="0"/>
              </a:spcBef>
              <a:spcAft>
                <a:spcPts val="0"/>
              </a:spcAft>
              <a:buSzPts val="2000"/>
              <a:buChar char="●"/>
            </a:pPr>
            <a:r>
              <a:rPr lang="fr-FR"/>
              <a:t>Le cathéter artériel est inséré dans une artère périphérique </a:t>
            </a:r>
            <a:r>
              <a:rPr b="1" lang="fr-FR"/>
              <a:t>(fémorale ou radiale). </a:t>
            </a:r>
            <a:endParaRPr/>
          </a:p>
          <a:p>
            <a:pPr indent="-182880" lvl="0" marL="182880" rtl="0" algn="l">
              <a:lnSpc>
                <a:spcPct val="90000"/>
              </a:lnSpc>
              <a:spcBef>
                <a:spcPts val="1200"/>
              </a:spcBef>
              <a:spcAft>
                <a:spcPts val="0"/>
              </a:spcAft>
              <a:buSzPts val="2000"/>
              <a:buChar char="●"/>
            </a:pPr>
            <a:r>
              <a:rPr lang="fr-FR"/>
              <a:t>Une tête de pression est reliée à ce cathéter à l'aide d'une tubulure. Elle permet de transformer en influx électrique les variations de pressions lors des contractions cardiaques et ainsi de créer une courbe sur le moniteur.</a:t>
            </a:r>
            <a:endParaRPr/>
          </a:p>
          <a:p>
            <a:pPr indent="-182880" lvl="0" marL="182880" rtl="0" algn="l">
              <a:lnSpc>
                <a:spcPct val="90000"/>
              </a:lnSpc>
              <a:spcBef>
                <a:spcPts val="1200"/>
              </a:spcBef>
              <a:spcAft>
                <a:spcPts val="0"/>
              </a:spcAft>
              <a:buSzPts val="2000"/>
              <a:buChar char="●"/>
            </a:pPr>
            <a:r>
              <a:rPr lang="fr-FR"/>
              <a:t>Les pressions sont mesurées par rapport à la pression atmosphérique. Il est donc nécessaire de faire une </a:t>
            </a:r>
            <a:r>
              <a:rPr b="1" lang="fr-FR"/>
              <a:t>mise à zéro de la tête de pression à la pression atmosphérique.</a:t>
            </a:r>
            <a:r>
              <a:rPr lang="fr-FR"/>
              <a:t> </a:t>
            </a:r>
            <a:endParaRPr/>
          </a:p>
          <a:p>
            <a:pPr indent="-182880" lvl="0" marL="182880" rtl="0" algn="l">
              <a:lnSpc>
                <a:spcPct val="90000"/>
              </a:lnSpc>
              <a:spcBef>
                <a:spcPts val="1200"/>
              </a:spcBef>
              <a:spcAft>
                <a:spcPts val="0"/>
              </a:spcAft>
              <a:buSzPts val="2000"/>
              <a:buChar char="●"/>
            </a:pPr>
            <a:r>
              <a:rPr lang="fr-FR"/>
              <a:t>Le capteur doit </a:t>
            </a:r>
            <a:r>
              <a:rPr lang="fr-FR"/>
              <a:t>être positionné au niveau de </a:t>
            </a:r>
            <a:r>
              <a:rPr lang="fr-FR"/>
              <a:t>l</a:t>
            </a:r>
            <a:r>
              <a:rPr b="1" lang="fr-FR"/>
              <a:t>'oreillette droite </a:t>
            </a:r>
            <a:r>
              <a:rPr lang="fr-FR"/>
              <a:t>quelque soit la position du patient.</a:t>
            </a:r>
            <a:endParaRPr/>
          </a:p>
          <a:p>
            <a:pPr indent="-55879" lvl="0" marL="182880" rtl="0" algn="l">
              <a:lnSpc>
                <a:spcPct val="90000"/>
              </a:lnSpc>
              <a:spcBef>
                <a:spcPts val="1200"/>
              </a:spcBef>
              <a:spcAft>
                <a:spcPts val="0"/>
              </a:spcAft>
              <a:buSzPts val="2000"/>
              <a:buNone/>
            </a:pPr>
            <a:r>
              <a:t/>
            </a:r>
            <a:endParaRPr/>
          </a:p>
        </p:txBody>
      </p:sp>
      <p:pic>
        <p:nvPicPr>
          <p:cNvPr id="204" name="Google Shape;204;p29"/>
          <p:cNvPicPr preferRelativeResize="0"/>
          <p:nvPr/>
        </p:nvPicPr>
        <p:blipFill rotWithShape="1">
          <a:blip r:embed="rId3">
            <a:alphaModFix/>
          </a:blip>
          <a:srcRect b="17576" l="0" r="0" t="6734"/>
          <a:stretch/>
        </p:blipFill>
        <p:spPr>
          <a:xfrm>
            <a:off x="6928350" y="3691525"/>
            <a:ext cx="4749451" cy="3075625"/>
          </a:xfrm>
          <a:prstGeom prst="rect">
            <a:avLst/>
          </a:prstGeom>
          <a:noFill/>
          <a:ln>
            <a:noFill/>
          </a:ln>
        </p:spPr>
      </p:pic>
      <p:pic>
        <p:nvPicPr>
          <p:cNvPr id="205" name="Google Shape;205;p29"/>
          <p:cNvPicPr preferRelativeResize="0"/>
          <p:nvPr/>
        </p:nvPicPr>
        <p:blipFill rotWithShape="1">
          <a:blip r:embed="rId4">
            <a:alphaModFix/>
          </a:blip>
          <a:srcRect b="0" l="0" r="0" t="0"/>
          <a:stretch/>
        </p:blipFill>
        <p:spPr>
          <a:xfrm>
            <a:off x="256027" y="2098521"/>
            <a:ext cx="2893298" cy="3849300"/>
          </a:xfrm>
          <a:prstGeom prst="rect">
            <a:avLst/>
          </a:prstGeom>
          <a:noFill/>
          <a:ln>
            <a:noFill/>
          </a:ln>
        </p:spPr>
      </p:pic>
      <p:sp>
        <p:nvSpPr>
          <p:cNvPr id="206" name="Google Shape;206;p29"/>
          <p:cNvSpPr txBox="1"/>
          <p:nvPr>
            <p:ph idx="2" type="body"/>
          </p:nvPr>
        </p:nvSpPr>
        <p:spPr>
          <a:xfrm>
            <a:off x="297475" y="1504350"/>
            <a:ext cx="2810400" cy="38493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i="1" lang="fr-FR" sz="1800"/>
              <a:t>Principe et fonctionnement</a:t>
            </a:r>
            <a:endParaRPr i="1" sz="1800"/>
          </a:p>
          <a:p>
            <a:pPr indent="0" lvl="0" marL="0" rtl="0" algn="l">
              <a:lnSpc>
                <a:spcPct val="100000"/>
              </a:lnSpc>
              <a:spcBef>
                <a:spcPts val="1200"/>
              </a:spcBef>
              <a:spcAft>
                <a:spcPts val="0"/>
              </a:spcAft>
              <a:buSzPts val="1400"/>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0"/>
          <p:cNvSpPr txBox="1"/>
          <p:nvPr>
            <p:ph type="title"/>
          </p:nvPr>
        </p:nvSpPr>
        <p:spPr>
          <a:xfrm>
            <a:off x="256032" y="1143000"/>
            <a:ext cx="2834640" cy="237744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FFFF"/>
              </a:buClr>
              <a:buSzPts val="3200"/>
              <a:buFont typeface="Corbel"/>
              <a:buNone/>
            </a:pPr>
            <a:r>
              <a:rPr lang="fr-FR"/>
              <a:t>Le cathéter artériel</a:t>
            </a:r>
            <a:endParaRPr/>
          </a:p>
        </p:txBody>
      </p:sp>
      <p:sp>
        <p:nvSpPr>
          <p:cNvPr id="212" name="Google Shape;212;p30"/>
          <p:cNvSpPr txBox="1"/>
          <p:nvPr>
            <p:ph idx="1" type="body"/>
          </p:nvPr>
        </p:nvSpPr>
        <p:spPr>
          <a:xfrm>
            <a:off x="3867911" y="868680"/>
            <a:ext cx="7484267" cy="5120640"/>
          </a:xfrm>
          <a:prstGeom prst="rect">
            <a:avLst/>
          </a:prstGeom>
          <a:noFill/>
          <a:ln>
            <a:noFill/>
          </a:ln>
        </p:spPr>
        <p:txBody>
          <a:bodyPr anchorCtr="0" anchor="ctr" bIns="45700" lIns="91425" spcFirstLastPara="1" rIns="91425" wrap="square" tIns="45700">
            <a:normAutofit fontScale="77500" lnSpcReduction="20000"/>
          </a:bodyPr>
          <a:lstStyle/>
          <a:p>
            <a:pPr indent="-193085" lvl="0" marL="182880" rtl="0" algn="l">
              <a:lnSpc>
                <a:spcPct val="90000"/>
              </a:lnSpc>
              <a:spcBef>
                <a:spcPts val="0"/>
              </a:spcBef>
              <a:spcAft>
                <a:spcPts val="0"/>
              </a:spcAft>
              <a:buSzPct val="100000"/>
              <a:buChar char="●"/>
            </a:pPr>
            <a:r>
              <a:rPr b="1" lang="fr-FR" sz="2400"/>
              <a:t>DÉFINITION</a:t>
            </a:r>
            <a:endParaRPr b="1" sz="2400"/>
          </a:p>
          <a:p>
            <a:pPr indent="0" lvl="0" marL="182880" rtl="0" algn="l">
              <a:lnSpc>
                <a:spcPct val="90000"/>
              </a:lnSpc>
              <a:spcBef>
                <a:spcPts val="1200"/>
              </a:spcBef>
              <a:spcAft>
                <a:spcPts val="0"/>
              </a:spcAft>
              <a:buNone/>
            </a:pPr>
            <a:r>
              <a:rPr lang="fr-FR" sz="2400"/>
              <a:t>Un cathéter artériel est un cathéter introduit dans une artère périphérique permettant la mesure de la pression artérielle sanguine en continu, ou permettant les prélèvements sanguins artériels fréquents notamment des gaz du sang.</a:t>
            </a:r>
            <a:endParaRPr sz="2400"/>
          </a:p>
          <a:p>
            <a:pPr indent="0" lvl="0" marL="0" rtl="0" algn="l">
              <a:lnSpc>
                <a:spcPct val="90000"/>
              </a:lnSpc>
              <a:spcBef>
                <a:spcPts val="1200"/>
              </a:spcBef>
              <a:spcAft>
                <a:spcPts val="0"/>
              </a:spcAft>
              <a:buSzPct val="93333"/>
              <a:buNone/>
            </a:pPr>
            <a:r>
              <a:t/>
            </a:r>
            <a:endParaRPr sz="2142"/>
          </a:p>
          <a:p>
            <a:pPr indent="-193085" lvl="0" marL="182880" rtl="0" algn="l">
              <a:lnSpc>
                <a:spcPct val="90000"/>
              </a:lnSpc>
              <a:spcBef>
                <a:spcPts val="1200"/>
              </a:spcBef>
              <a:spcAft>
                <a:spcPts val="0"/>
              </a:spcAft>
              <a:buSzPct val="100000"/>
              <a:buChar char="●"/>
            </a:pPr>
            <a:r>
              <a:rPr b="1" lang="fr-FR" sz="2400"/>
              <a:t> CADRE LEGISLATIF</a:t>
            </a:r>
            <a:endParaRPr b="1" sz="2400"/>
          </a:p>
          <a:p>
            <a:pPr indent="0" lvl="0" marL="0" rtl="0" algn="l">
              <a:lnSpc>
                <a:spcPct val="90000"/>
              </a:lnSpc>
              <a:spcBef>
                <a:spcPts val="1200"/>
              </a:spcBef>
              <a:spcAft>
                <a:spcPts val="0"/>
              </a:spcAft>
              <a:buSzPct val="83301"/>
              <a:buNone/>
            </a:pPr>
            <a:r>
              <a:rPr i="1" lang="fr-FR" sz="2400"/>
              <a:t>Pose relevant d'un acte médical, rôle infirmier de collaboration </a:t>
            </a:r>
            <a:r>
              <a:rPr lang="fr-FR" sz="2400"/>
              <a:t>:</a:t>
            </a:r>
            <a:endParaRPr sz="2400"/>
          </a:p>
          <a:p>
            <a:pPr indent="0" lvl="0" marL="0" rtl="0" algn="l">
              <a:lnSpc>
                <a:spcPct val="90000"/>
              </a:lnSpc>
              <a:spcBef>
                <a:spcPts val="1200"/>
              </a:spcBef>
              <a:spcAft>
                <a:spcPts val="0"/>
              </a:spcAft>
              <a:buSzPct val="83301"/>
              <a:buNone/>
            </a:pPr>
            <a:r>
              <a:rPr lang="fr-FR" sz="2400"/>
              <a:t>art. R.4311-10 décret 2004-802 du 29/07/2004.</a:t>
            </a:r>
            <a:endParaRPr sz="2400"/>
          </a:p>
          <a:p>
            <a:pPr indent="0" lvl="0" marL="0" rtl="0" algn="l">
              <a:lnSpc>
                <a:spcPct val="90000"/>
              </a:lnSpc>
              <a:spcBef>
                <a:spcPts val="1200"/>
              </a:spcBef>
              <a:spcAft>
                <a:spcPts val="0"/>
              </a:spcAft>
              <a:buSzPct val="83301"/>
              <a:buNone/>
            </a:pPr>
            <a:r>
              <a:rPr i="1" lang="fr-FR" sz="2400"/>
              <a:t>Prélèvements sanguins relevant du rôle infirmier sur prescription médicale </a:t>
            </a:r>
            <a:r>
              <a:rPr lang="fr-FR" sz="2400"/>
              <a:t>:</a:t>
            </a:r>
            <a:endParaRPr sz="2400"/>
          </a:p>
          <a:p>
            <a:pPr indent="0" lvl="0" marL="0" rtl="0" algn="l">
              <a:lnSpc>
                <a:spcPct val="90000"/>
              </a:lnSpc>
              <a:spcBef>
                <a:spcPts val="1200"/>
              </a:spcBef>
              <a:spcAft>
                <a:spcPts val="0"/>
              </a:spcAft>
              <a:buSzPct val="83301"/>
              <a:buNone/>
            </a:pPr>
            <a:r>
              <a:rPr lang="fr-FR" sz="2400"/>
              <a:t> art. R.4311-7 décret 2004-802 du 29/07/2004.</a:t>
            </a:r>
            <a:endParaRPr sz="2400"/>
          </a:p>
          <a:p>
            <a:pPr indent="0" lvl="0" marL="0" rtl="0" algn="l">
              <a:lnSpc>
                <a:spcPct val="90000"/>
              </a:lnSpc>
              <a:spcBef>
                <a:spcPts val="1200"/>
              </a:spcBef>
              <a:spcAft>
                <a:spcPts val="0"/>
              </a:spcAft>
              <a:buSzPct val="83301"/>
              <a:buNone/>
            </a:pPr>
            <a:r>
              <a:rPr i="1" lang="fr-FR" sz="2400"/>
              <a:t>Surveillance relevant du rôle propre infirmier </a:t>
            </a:r>
            <a:r>
              <a:rPr lang="fr-FR" sz="2400"/>
              <a:t>: </a:t>
            </a:r>
            <a:endParaRPr sz="2400"/>
          </a:p>
          <a:p>
            <a:pPr indent="0" lvl="0" marL="0" rtl="0" algn="l">
              <a:lnSpc>
                <a:spcPct val="90000"/>
              </a:lnSpc>
              <a:spcBef>
                <a:spcPts val="1200"/>
              </a:spcBef>
              <a:spcAft>
                <a:spcPts val="0"/>
              </a:spcAft>
              <a:buSzPct val="83301"/>
              <a:buNone/>
            </a:pPr>
            <a:r>
              <a:rPr lang="fr-FR" sz="2400"/>
              <a:t>art. R. 4311-5 décret 2004-802 du 29/07/2004.</a:t>
            </a:r>
            <a:endParaRPr sz="2400"/>
          </a:p>
          <a:p>
            <a:pPr indent="-74929" lvl="0" marL="182880" rtl="0" algn="l">
              <a:lnSpc>
                <a:spcPct val="90000"/>
              </a:lnSpc>
              <a:spcBef>
                <a:spcPts val="1200"/>
              </a:spcBef>
              <a:spcAft>
                <a:spcPts val="0"/>
              </a:spcAft>
              <a:buSzPct val="83301"/>
              <a:buNone/>
            </a:pPr>
            <a:r>
              <a:t/>
            </a:r>
            <a:endParaRPr sz="2400"/>
          </a:p>
          <a:p>
            <a:pPr indent="-205785" lvl="0" marL="182880" rtl="0" algn="l">
              <a:lnSpc>
                <a:spcPct val="90000"/>
              </a:lnSpc>
              <a:spcBef>
                <a:spcPts val="1200"/>
              </a:spcBef>
              <a:spcAft>
                <a:spcPts val="0"/>
              </a:spcAft>
              <a:buSzPct val="100000"/>
              <a:buChar char="●"/>
            </a:pPr>
            <a:r>
              <a:rPr lang="fr-FR" sz="2658">
                <a:solidFill>
                  <a:srgbClr val="40BAD2"/>
                </a:solidFill>
              </a:rPr>
              <a:t> </a:t>
            </a:r>
            <a:r>
              <a:rPr b="1" lang="fr-FR" sz="2658">
                <a:solidFill>
                  <a:srgbClr val="40BAD2"/>
                </a:solidFill>
              </a:rPr>
              <a:t>Pose = médicale        Surveillance = infirmiers</a:t>
            </a:r>
            <a:endParaRPr sz="2658"/>
          </a:p>
          <a:p>
            <a:pPr indent="-74929" lvl="0" marL="182880" rtl="0" algn="l">
              <a:lnSpc>
                <a:spcPct val="90000"/>
              </a:lnSpc>
              <a:spcBef>
                <a:spcPts val="1200"/>
              </a:spcBef>
              <a:spcAft>
                <a:spcPts val="0"/>
              </a:spcAft>
              <a:buSzPct val="100000"/>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1"/>
          <p:cNvSpPr txBox="1"/>
          <p:nvPr>
            <p:ph type="title"/>
          </p:nvPr>
        </p:nvSpPr>
        <p:spPr>
          <a:xfrm>
            <a:off x="256025" y="1143000"/>
            <a:ext cx="2834700" cy="9237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FFFF"/>
              </a:buClr>
              <a:buSzPts val="3200"/>
              <a:buFont typeface="Corbel"/>
              <a:buNone/>
            </a:pPr>
            <a:r>
              <a:rPr b="1" lang="fr-FR" sz="4000"/>
              <a:t>La PAM</a:t>
            </a:r>
            <a:endParaRPr b="1" sz="4000"/>
          </a:p>
        </p:txBody>
      </p:sp>
      <p:sp>
        <p:nvSpPr>
          <p:cNvPr id="218" name="Google Shape;218;p31"/>
          <p:cNvSpPr txBox="1"/>
          <p:nvPr>
            <p:ph idx="1" type="body"/>
          </p:nvPr>
        </p:nvSpPr>
        <p:spPr>
          <a:xfrm>
            <a:off x="3867912" y="868680"/>
            <a:ext cx="7315200" cy="5120640"/>
          </a:xfrm>
          <a:prstGeom prst="rect">
            <a:avLst/>
          </a:prstGeom>
          <a:noFill/>
          <a:ln>
            <a:noFill/>
          </a:ln>
        </p:spPr>
        <p:txBody>
          <a:bodyPr anchorCtr="0" anchor="ctr" bIns="45700" lIns="91425" spcFirstLastPara="1" rIns="91425" wrap="square" tIns="45700">
            <a:normAutofit/>
          </a:bodyPr>
          <a:lstStyle/>
          <a:p>
            <a:pPr indent="-182880" lvl="0" marL="182880" rtl="0" algn="l">
              <a:lnSpc>
                <a:spcPct val="90000"/>
              </a:lnSpc>
              <a:spcBef>
                <a:spcPts val="0"/>
              </a:spcBef>
              <a:spcAft>
                <a:spcPts val="0"/>
              </a:spcAft>
              <a:buSzPts val="2000"/>
              <a:buChar char="●"/>
            </a:pPr>
            <a:r>
              <a:rPr lang="fr-FR"/>
              <a:t>Cible à atteindre pour de nombreuses thérapeutiques (ex : les amines ) </a:t>
            </a:r>
            <a:endParaRPr/>
          </a:p>
          <a:p>
            <a:pPr indent="0" lvl="0" marL="0" rtl="0" algn="l">
              <a:lnSpc>
                <a:spcPct val="90000"/>
              </a:lnSpc>
              <a:spcBef>
                <a:spcPts val="1200"/>
              </a:spcBef>
              <a:spcAft>
                <a:spcPts val="0"/>
              </a:spcAft>
              <a:buSzPts val="2000"/>
              <a:buNone/>
            </a:pPr>
            <a:r>
              <a:t/>
            </a:r>
            <a:endParaRPr/>
          </a:p>
          <a:p>
            <a:pPr indent="-182880" lvl="0" marL="182880" rtl="0" algn="l">
              <a:lnSpc>
                <a:spcPct val="90000"/>
              </a:lnSpc>
              <a:spcBef>
                <a:spcPts val="1200"/>
              </a:spcBef>
              <a:spcAft>
                <a:spcPts val="0"/>
              </a:spcAft>
              <a:buSzPts val="2000"/>
              <a:buChar char="●"/>
            </a:pPr>
            <a:r>
              <a:rPr lang="fr-FR"/>
              <a:t>Vérifie s’il y a suffisamment de flux sanguin, de résistance et de pression pour fournir du sang à tous vos principaux organes</a:t>
            </a:r>
            <a:endParaRPr/>
          </a:p>
          <a:p>
            <a:pPr indent="-55879" lvl="0" marL="182880" rtl="0" algn="l">
              <a:lnSpc>
                <a:spcPct val="90000"/>
              </a:lnSpc>
              <a:spcBef>
                <a:spcPts val="1200"/>
              </a:spcBef>
              <a:spcAft>
                <a:spcPts val="0"/>
              </a:spcAft>
              <a:buSzPts val="2000"/>
              <a:buNone/>
            </a:pPr>
            <a:r>
              <a:t/>
            </a:r>
            <a:endParaRPr/>
          </a:p>
          <a:p>
            <a:pPr indent="-201930" lvl="0" marL="182880" rtl="0" algn="l">
              <a:lnSpc>
                <a:spcPct val="90000"/>
              </a:lnSpc>
              <a:spcBef>
                <a:spcPts val="1200"/>
              </a:spcBef>
              <a:spcAft>
                <a:spcPts val="0"/>
              </a:spcAft>
              <a:buSzPts val="2300"/>
              <a:buChar char="●"/>
            </a:pPr>
            <a:r>
              <a:rPr b="1" lang="fr-FR" sz="2300">
                <a:solidFill>
                  <a:srgbClr val="40BAD2"/>
                </a:solidFill>
              </a:rPr>
              <a:t>= reflet de la perfusion des organes. </a:t>
            </a:r>
            <a:endParaRPr b="1" sz="2300">
              <a:solidFill>
                <a:srgbClr val="40BAD2"/>
              </a:solidFill>
            </a:endParaRPr>
          </a:p>
          <a:p>
            <a:pPr indent="0" lvl="0" marL="0" rtl="0" algn="l">
              <a:lnSpc>
                <a:spcPct val="90000"/>
              </a:lnSpc>
              <a:spcBef>
                <a:spcPts val="1200"/>
              </a:spcBef>
              <a:spcAft>
                <a:spcPts val="0"/>
              </a:spcAft>
              <a:buSzPts val="2000"/>
              <a:buNone/>
            </a:pPr>
            <a:r>
              <a:rPr b="1" lang="fr-FR" sz="2300">
                <a:solidFill>
                  <a:srgbClr val="40BAD2"/>
                </a:solidFill>
              </a:rPr>
              <a:t>Donc si trop basse = organes moins bien perfusés = souffrance d’organes</a:t>
            </a:r>
            <a:endParaRPr sz="2300"/>
          </a:p>
          <a:p>
            <a:pPr indent="-55879" lvl="0" marL="182880" rtl="0" algn="l">
              <a:lnSpc>
                <a:spcPct val="90000"/>
              </a:lnSpc>
              <a:spcBef>
                <a:spcPts val="1200"/>
              </a:spcBef>
              <a:spcAft>
                <a:spcPts val="0"/>
              </a:spcAft>
              <a:buSzPts val="2000"/>
              <a:buNone/>
            </a:pPr>
            <a:r>
              <a:t/>
            </a:r>
            <a:endParaRPr b="1">
              <a:solidFill>
                <a:srgbClr val="40BAD2"/>
              </a:solidFill>
            </a:endParaRPr>
          </a:p>
          <a:p>
            <a:pPr indent="-55879" lvl="0" marL="182880" rtl="0" algn="l">
              <a:lnSpc>
                <a:spcPct val="90000"/>
              </a:lnSpc>
              <a:spcBef>
                <a:spcPts val="1200"/>
              </a:spcBef>
              <a:spcAft>
                <a:spcPts val="0"/>
              </a:spcAft>
              <a:buSzPts val="2000"/>
              <a:buNone/>
            </a:pPr>
            <a:r>
              <a:t/>
            </a:r>
            <a:endParaRPr/>
          </a:p>
          <a:p>
            <a:pPr indent="-55879" lvl="0" marL="182880" rtl="0" algn="l">
              <a:lnSpc>
                <a:spcPct val="90000"/>
              </a:lnSpc>
              <a:spcBef>
                <a:spcPts val="1200"/>
              </a:spcBef>
              <a:spcAft>
                <a:spcPts val="0"/>
              </a:spcAft>
              <a:buSzPts val="2000"/>
              <a:buNone/>
            </a:pPr>
            <a:r>
              <a:t/>
            </a:r>
            <a:endParaRPr/>
          </a:p>
        </p:txBody>
      </p:sp>
      <p:sp>
        <p:nvSpPr>
          <p:cNvPr id="219" name="Google Shape;219;p31"/>
          <p:cNvSpPr txBox="1"/>
          <p:nvPr>
            <p:ph idx="2" type="body"/>
          </p:nvPr>
        </p:nvSpPr>
        <p:spPr>
          <a:xfrm>
            <a:off x="256025" y="2185080"/>
            <a:ext cx="2834700" cy="36312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fr-FR" sz="2500"/>
              <a:t>= </a:t>
            </a:r>
            <a:r>
              <a:rPr lang="fr-FR" sz="2700"/>
              <a:t>La pression </a:t>
            </a:r>
            <a:r>
              <a:rPr lang="fr-FR" sz="2700"/>
              <a:t>artérielle</a:t>
            </a:r>
            <a:r>
              <a:rPr lang="fr-FR" sz="2700"/>
              <a:t> moyenne </a:t>
            </a:r>
            <a:endParaRPr sz="2500"/>
          </a:p>
          <a:p>
            <a:pPr indent="0" lvl="0" marL="0" rtl="0" algn="l">
              <a:lnSpc>
                <a:spcPct val="100000"/>
              </a:lnSpc>
              <a:spcBef>
                <a:spcPts val="1200"/>
              </a:spcBef>
              <a:spcAft>
                <a:spcPts val="0"/>
              </a:spcAft>
              <a:buSzPts val="1400"/>
              <a:buNone/>
            </a:pPr>
            <a:r>
              <a:rPr lang="fr-FR" sz="2500"/>
              <a:t>soit</a:t>
            </a:r>
            <a:endParaRPr sz="2500"/>
          </a:p>
          <a:p>
            <a:pPr indent="0" lvl="0" marL="0" rtl="0" algn="l">
              <a:lnSpc>
                <a:spcPct val="100000"/>
              </a:lnSpc>
              <a:spcBef>
                <a:spcPts val="1200"/>
              </a:spcBef>
              <a:spcAft>
                <a:spcPts val="0"/>
              </a:spcAft>
              <a:buSzPts val="1400"/>
              <a:buNone/>
            </a:pPr>
            <a:r>
              <a:rPr lang="fr-FR" sz="2100"/>
              <a:t>= </a:t>
            </a:r>
            <a:r>
              <a:rPr b="1" lang="fr-FR" sz="2500"/>
              <a:t>(2(PAD) + PAS)/3</a:t>
            </a:r>
            <a:endParaRPr sz="2500"/>
          </a:p>
          <a:p>
            <a:pPr indent="0" lvl="0" marL="0" rtl="0" algn="l">
              <a:lnSpc>
                <a:spcPct val="100000"/>
              </a:lnSpc>
              <a:spcBef>
                <a:spcPts val="1200"/>
              </a:spcBef>
              <a:spcAft>
                <a:spcPts val="0"/>
              </a:spcAft>
              <a:buSzPts val="1400"/>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pic>
        <p:nvPicPr>
          <p:cNvPr id="95" name="Google Shape;95;p14"/>
          <p:cNvPicPr preferRelativeResize="0"/>
          <p:nvPr/>
        </p:nvPicPr>
        <p:blipFill rotWithShape="1">
          <a:blip r:embed="rId3">
            <a:alphaModFix/>
          </a:blip>
          <a:srcRect b="0" l="0" r="0" t="0"/>
          <a:stretch/>
        </p:blipFill>
        <p:spPr>
          <a:xfrm>
            <a:off x="407396" y="2541630"/>
            <a:ext cx="5511263" cy="4127351"/>
          </a:xfrm>
          <a:prstGeom prst="rect">
            <a:avLst/>
          </a:prstGeom>
          <a:noFill/>
          <a:ln>
            <a:noFill/>
          </a:ln>
        </p:spPr>
      </p:pic>
      <p:pic>
        <p:nvPicPr>
          <p:cNvPr id="96" name="Google Shape;96;p14"/>
          <p:cNvPicPr preferRelativeResize="0"/>
          <p:nvPr/>
        </p:nvPicPr>
        <p:blipFill rotWithShape="1">
          <a:blip r:embed="rId4">
            <a:alphaModFix/>
          </a:blip>
          <a:srcRect b="0" l="0" r="0" t="0"/>
          <a:stretch/>
        </p:blipFill>
        <p:spPr>
          <a:xfrm>
            <a:off x="6378731" y="321193"/>
            <a:ext cx="5499070" cy="412735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2"/>
          <p:cNvSpPr txBox="1"/>
          <p:nvPr>
            <p:ph type="ctrTitle"/>
          </p:nvPr>
        </p:nvSpPr>
        <p:spPr>
          <a:xfrm>
            <a:off x="281907" y="967707"/>
            <a:ext cx="4601378" cy="1045918"/>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FFFF"/>
              </a:buClr>
              <a:buSzPts val="6000"/>
              <a:buFont typeface="Corbel"/>
              <a:buNone/>
            </a:pPr>
            <a:r>
              <a:rPr lang="fr-FR" sz="6000"/>
              <a:t>La saturation </a:t>
            </a:r>
            <a:endParaRPr/>
          </a:p>
        </p:txBody>
      </p:sp>
      <p:pic>
        <p:nvPicPr>
          <p:cNvPr id="225" name="Google Shape;225;p32"/>
          <p:cNvPicPr preferRelativeResize="0"/>
          <p:nvPr/>
        </p:nvPicPr>
        <p:blipFill rotWithShape="1">
          <a:blip r:embed="rId3">
            <a:alphaModFix/>
          </a:blip>
          <a:srcRect b="0" l="0" r="0" t="0"/>
          <a:stretch/>
        </p:blipFill>
        <p:spPr>
          <a:xfrm>
            <a:off x="4709821" y="747824"/>
            <a:ext cx="7122255" cy="5341691"/>
          </a:xfrm>
          <a:prstGeom prst="rect">
            <a:avLst/>
          </a:prstGeom>
          <a:noFill/>
          <a:ln>
            <a:noFill/>
          </a:ln>
        </p:spPr>
      </p:pic>
      <p:pic>
        <p:nvPicPr>
          <p:cNvPr id="226" name="Google Shape;226;p32"/>
          <p:cNvPicPr preferRelativeResize="0"/>
          <p:nvPr/>
        </p:nvPicPr>
        <p:blipFill rotWithShape="1">
          <a:blip r:embed="rId4">
            <a:alphaModFix/>
          </a:blip>
          <a:srcRect b="0" l="0" r="0" t="0"/>
          <a:stretch/>
        </p:blipFill>
        <p:spPr>
          <a:xfrm>
            <a:off x="3513923" y="3699090"/>
            <a:ext cx="1243692" cy="33530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3"/>
          <p:cNvSpPr txBox="1"/>
          <p:nvPr>
            <p:ph type="title"/>
          </p:nvPr>
        </p:nvSpPr>
        <p:spPr>
          <a:xfrm>
            <a:off x="256032" y="1143000"/>
            <a:ext cx="2834640" cy="144455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FFFF"/>
              </a:buClr>
              <a:buSzPts val="3200"/>
              <a:buFont typeface="Corbel"/>
              <a:buNone/>
            </a:pPr>
            <a:r>
              <a:rPr b="1" lang="fr-FR"/>
              <a:t>La saturation</a:t>
            </a:r>
            <a:endParaRPr b="1"/>
          </a:p>
        </p:txBody>
      </p:sp>
      <p:sp>
        <p:nvSpPr>
          <p:cNvPr id="232" name="Google Shape;232;p33"/>
          <p:cNvSpPr txBox="1"/>
          <p:nvPr>
            <p:ph idx="1" type="body"/>
          </p:nvPr>
        </p:nvSpPr>
        <p:spPr>
          <a:xfrm>
            <a:off x="3867912" y="59705"/>
            <a:ext cx="7315200" cy="5120700"/>
          </a:xfrm>
          <a:prstGeom prst="rect">
            <a:avLst/>
          </a:prstGeom>
          <a:noFill/>
          <a:ln>
            <a:noFill/>
          </a:ln>
        </p:spPr>
        <p:txBody>
          <a:bodyPr anchorCtr="0" anchor="ctr" bIns="45700" lIns="91425" spcFirstLastPara="1" rIns="91425" wrap="square" tIns="45700">
            <a:normAutofit/>
          </a:bodyPr>
          <a:lstStyle/>
          <a:p>
            <a:pPr indent="-182880" lvl="0" marL="182880" rtl="0" algn="l">
              <a:lnSpc>
                <a:spcPct val="90000"/>
              </a:lnSpc>
              <a:spcBef>
                <a:spcPts val="0"/>
              </a:spcBef>
              <a:spcAft>
                <a:spcPts val="0"/>
              </a:spcAft>
              <a:buSzPts val="2000"/>
              <a:buChar char="●"/>
            </a:pPr>
            <a:r>
              <a:rPr lang="fr-FR"/>
              <a:t>Permet de mesurer de façon simple, rapide, fiable, non invasive et continue la saturation de l’hémoglobine dans le sang artériel.</a:t>
            </a:r>
            <a:endParaRPr/>
          </a:p>
          <a:p>
            <a:pPr indent="-182880" lvl="0" marL="182880" rtl="0" algn="l">
              <a:lnSpc>
                <a:spcPct val="90000"/>
              </a:lnSpc>
              <a:spcBef>
                <a:spcPts val="1200"/>
              </a:spcBef>
              <a:spcAft>
                <a:spcPts val="0"/>
              </a:spcAft>
              <a:buSzPts val="2000"/>
              <a:buChar char="●"/>
            </a:pPr>
            <a:r>
              <a:rPr lang="fr-FR"/>
              <a:t> Génération de deux types de lumière, rouge et infrarouge.</a:t>
            </a:r>
            <a:endParaRPr/>
          </a:p>
          <a:p>
            <a:pPr indent="-182880" lvl="0" marL="182880" rtl="0" algn="l">
              <a:lnSpc>
                <a:spcPct val="90000"/>
              </a:lnSpc>
              <a:spcBef>
                <a:spcPts val="1200"/>
              </a:spcBef>
              <a:spcAft>
                <a:spcPts val="0"/>
              </a:spcAft>
              <a:buSzPts val="2000"/>
              <a:buChar char="●"/>
            </a:pPr>
            <a:r>
              <a:rPr lang="fr-FR"/>
              <a:t>La quantité de lumière rouge et infrarouge absorbée varie en fonction de la présence d'hémoglobine réduite (Hb) non oxygénée et d'oxyhémoglobine (HbO2). </a:t>
            </a:r>
            <a:endParaRPr/>
          </a:p>
          <a:p>
            <a:pPr indent="-182880" lvl="0" marL="182880" rtl="0" algn="l">
              <a:lnSpc>
                <a:spcPct val="90000"/>
              </a:lnSpc>
              <a:spcBef>
                <a:spcPts val="1200"/>
              </a:spcBef>
              <a:spcAft>
                <a:spcPts val="0"/>
              </a:spcAft>
              <a:buSzPts val="2000"/>
              <a:buChar char="●"/>
            </a:pPr>
            <a:r>
              <a:rPr lang="fr-FR"/>
              <a:t>Le résultat obtenu présente une corrélation étroite avec la saturation artérielle (SaO2) mesurée par la gazométrie artérielle après prise de sang</a:t>
            </a:r>
            <a:endParaRPr/>
          </a:p>
          <a:p>
            <a:pPr indent="-182880" lvl="0" marL="182880" rtl="0" algn="l">
              <a:lnSpc>
                <a:spcPct val="90000"/>
              </a:lnSpc>
              <a:spcBef>
                <a:spcPts val="1200"/>
              </a:spcBef>
              <a:spcAft>
                <a:spcPts val="0"/>
              </a:spcAft>
              <a:buSzPts val="2000"/>
              <a:buChar char="●"/>
            </a:pPr>
            <a:r>
              <a:rPr lang="fr-FR" sz="2100"/>
              <a:t>Vérifier la pulsatilité de la courbe avant tout !</a:t>
            </a:r>
            <a:endParaRPr sz="2100"/>
          </a:p>
          <a:p>
            <a:pPr indent="0" lvl="0" marL="0" rtl="0" algn="l">
              <a:lnSpc>
                <a:spcPct val="90000"/>
              </a:lnSpc>
              <a:spcBef>
                <a:spcPts val="120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4"/>
          <p:cNvSpPr txBox="1"/>
          <p:nvPr>
            <p:ph type="ctrTitle"/>
          </p:nvPr>
        </p:nvSpPr>
        <p:spPr>
          <a:xfrm>
            <a:off x="1069850" y="1298449"/>
            <a:ext cx="7315200" cy="11499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FFFF"/>
              </a:buClr>
              <a:buSzPts val="5900"/>
              <a:buFont typeface="Corbel"/>
              <a:buNone/>
            </a:pPr>
            <a:r>
              <a:rPr lang="fr-FR"/>
              <a:t>La capnie </a:t>
            </a:r>
            <a:endParaRPr/>
          </a:p>
        </p:txBody>
      </p:sp>
      <p:pic>
        <p:nvPicPr>
          <p:cNvPr id="238" name="Google Shape;238;p34"/>
          <p:cNvPicPr preferRelativeResize="0"/>
          <p:nvPr/>
        </p:nvPicPr>
        <p:blipFill rotWithShape="1">
          <a:blip r:embed="rId3">
            <a:alphaModFix/>
          </a:blip>
          <a:srcRect b="0" l="0" r="0" t="0"/>
          <a:stretch/>
        </p:blipFill>
        <p:spPr>
          <a:xfrm>
            <a:off x="4776282" y="768485"/>
            <a:ext cx="7101190" cy="5325893"/>
          </a:xfrm>
          <a:prstGeom prst="rect">
            <a:avLst/>
          </a:prstGeom>
          <a:noFill/>
          <a:ln>
            <a:noFill/>
          </a:ln>
        </p:spPr>
      </p:pic>
      <p:pic>
        <p:nvPicPr>
          <p:cNvPr id="239" name="Google Shape;239;p34"/>
          <p:cNvPicPr preferRelativeResize="0"/>
          <p:nvPr/>
        </p:nvPicPr>
        <p:blipFill rotWithShape="1">
          <a:blip r:embed="rId4">
            <a:alphaModFix/>
          </a:blip>
          <a:srcRect b="0" l="0" r="0" t="0"/>
          <a:stretch/>
        </p:blipFill>
        <p:spPr>
          <a:xfrm>
            <a:off x="3532573" y="4334940"/>
            <a:ext cx="1243692" cy="33530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35"/>
          <p:cNvSpPr txBox="1"/>
          <p:nvPr>
            <p:ph type="title"/>
          </p:nvPr>
        </p:nvSpPr>
        <p:spPr>
          <a:xfrm>
            <a:off x="256025" y="1143000"/>
            <a:ext cx="3087300" cy="778800"/>
          </a:xfrm>
          <a:prstGeom prst="rect">
            <a:avLst/>
          </a:prstGeom>
          <a:noFill/>
          <a:ln>
            <a:noFill/>
          </a:ln>
        </p:spPr>
        <p:txBody>
          <a:bodyPr anchorCtr="0" anchor="b" bIns="45700" lIns="91425" spcFirstLastPara="1" rIns="91425" wrap="square" tIns="45700">
            <a:normAutofit fontScale="90000"/>
          </a:bodyPr>
          <a:lstStyle/>
          <a:p>
            <a:pPr indent="0" lvl="0" marL="0" rtl="0" algn="l">
              <a:spcBef>
                <a:spcPts val="0"/>
              </a:spcBef>
              <a:spcAft>
                <a:spcPts val="0"/>
              </a:spcAft>
              <a:buClr>
                <a:schemeClr val="lt1"/>
              </a:buClr>
              <a:buSzPct val="100000"/>
              <a:buFont typeface="Corbel"/>
              <a:buNone/>
            </a:pPr>
            <a:r>
              <a:rPr b="1" lang="fr-FR">
                <a:solidFill>
                  <a:schemeClr val="lt1"/>
                </a:solidFill>
              </a:rPr>
              <a:t>Le capnographe</a:t>
            </a:r>
            <a:endParaRPr b="1">
              <a:solidFill>
                <a:schemeClr val="lt1"/>
              </a:solidFill>
            </a:endParaRPr>
          </a:p>
          <a:p>
            <a:pPr indent="0" lvl="0" marL="0" rtl="0" algn="l">
              <a:lnSpc>
                <a:spcPct val="90000"/>
              </a:lnSpc>
              <a:spcBef>
                <a:spcPts val="0"/>
              </a:spcBef>
              <a:spcAft>
                <a:spcPts val="0"/>
              </a:spcAft>
              <a:buClr>
                <a:srgbClr val="FFFFFF"/>
              </a:buClr>
              <a:buSzPct val="100000"/>
              <a:buFont typeface="Corbel"/>
              <a:buNone/>
            </a:pPr>
            <a:r>
              <a:t/>
            </a:r>
            <a:endParaRPr/>
          </a:p>
        </p:txBody>
      </p:sp>
      <p:sp>
        <p:nvSpPr>
          <p:cNvPr id="245" name="Google Shape;245;p35"/>
          <p:cNvSpPr txBox="1"/>
          <p:nvPr>
            <p:ph idx="1" type="body"/>
          </p:nvPr>
        </p:nvSpPr>
        <p:spPr>
          <a:xfrm>
            <a:off x="3867900" y="342250"/>
            <a:ext cx="7315200" cy="4449000"/>
          </a:xfrm>
          <a:prstGeom prst="rect">
            <a:avLst/>
          </a:prstGeom>
          <a:noFill/>
          <a:ln>
            <a:noFill/>
          </a:ln>
        </p:spPr>
        <p:txBody>
          <a:bodyPr anchorCtr="0" anchor="ctr" bIns="45700" lIns="91425" spcFirstLastPara="1" rIns="91425" wrap="square" tIns="45700">
            <a:normAutofit/>
          </a:bodyPr>
          <a:lstStyle/>
          <a:p>
            <a:pPr indent="-182880" lvl="0" marL="182880" rtl="0" algn="l">
              <a:lnSpc>
                <a:spcPct val="90000"/>
              </a:lnSpc>
              <a:spcBef>
                <a:spcPts val="0"/>
              </a:spcBef>
              <a:spcAft>
                <a:spcPts val="0"/>
              </a:spcAft>
              <a:buSzPts val="2000"/>
              <a:buChar char="●"/>
            </a:pPr>
            <a:r>
              <a:rPr lang="fr-FR"/>
              <a:t>La capnométrie correspond à la mesure de la concentration de CO2 dans les gaz respiratoires. </a:t>
            </a:r>
            <a:endParaRPr/>
          </a:p>
          <a:p>
            <a:pPr indent="-182880" lvl="0" marL="182880" rtl="0" algn="l">
              <a:lnSpc>
                <a:spcPct val="90000"/>
              </a:lnSpc>
              <a:spcBef>
                <a:spcPts val="0"/>
              </a:spcBef>
              <a:spcAft>
                <a:spcPts val="0"/>
              </a:spcAft>
              <a:buSzPts val="2000"/>
              <a:buChar char="●"/>
            </a:pPr>
            <a:r>
              <a:rPr lang="fr-FR"/>
              <a:t>Il s’agit d’un monitorage non invasif par branchement sur le circuit de ventilation.</a:t>
            </a:r>
            <a:endParaRPr/>
          </a:p>
          <a:p>
            <a:pPr indent="-182880" lvl="0" marL="182880" rtl="0" algn="l">
              <a:lnSpc>
                <a:spcPct val="90000"/>
              </a:lnSpc>
              <a:spcBef>
                <a:spcPts val="1200"/>
              </a:spcBef>
              <a:spcAft>
                <a:spcPts val="0"/>
              </a:spcAft>
              <a:buSzPts val="2000"/>
              <a:buChar char="●"/>
            </a:pPr>
            <a:r>
              <a:rPr lang="fr-FR"/>
              <a:t>Valeurs de référence </a:t>
            </a:r>
            <a:endParaRPr/>
          </a:p>
          <a:p>
            <a:pPr indent="0" lvl="0" marL="0" rtl="0" algn="l">
              <a:lnSpc>
                <a:spcPct val="90000"/>
              </a:lnSpc>
              <a:spcBef>
                <a:spcPts val="1200"/>
              </a:spcBef>
              <a:spcAft>
                <a:spcPts val="0"/>
              </a:spcAft>
              <a:buNone/>
            </a:pPr>
            <a:r>
              <a:rPr lang="fr-FR"/>
              <a:t>PetCO2 = 35 à 40 mmHg</a:t>
            </a:r>
            <a:endParaRPr/>
          </a:p>
          <a:p>
            <a:pPr indent="0" lvl="0" marL="0" rtl="0" algn="l">
              <a:lnSpc>
                <a:spcPct val="90000"/>
              </a:lnSpc>
              <a:spcBef>
                <a:spcPts val="1200"/>
              </a:spcBef>
              <a:spcAft>
                <a:spcPts val="0"/>
              </a:spcAft>
              <a:buNone/>
            </a:pPr>
            <a:r>
              <a:rPr lang="fr-FR"/>
              <a:t>PaCO2 = 38 à 42 mmHg</a:t>
            </a:r>
            <a:endParaRPr/>
          </a:p>
        </p:txBody>
      </p:sp>
      <p:pic>
        <p:nvPicPr>
          <p:cNvPr id="246" name="Google Shape;246;p35"/>
          <p:cNvPicPr preferRelativeResize="0"/>
          <p:nvPr/>
        </p:nvPicPr>
        <p:blipFill rotWithShape="1">
          <a:blip r:embed="rId3">
            <a:alphaModFix/>
          </a:blip>
          <a:srcRect b="0" l="0" r="0" t="0"/>
          <a:stretch/>
        </p:blipFill>
        <p:spPr>
          <a:xfrm>
            <a:off x="7243075" y="2843250"/>
            <a:ext cx="4282275" cy="32117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6"/>
          <p:cNvSpPr txBox="1"/>
          <p:nvPr>
            <p:ph type="title"/>
          </p:nvPr>
        </p:nvSpPr>
        <p:spPr>
          <a:xfrm>
            <a:off x="256025" y="1143000"/>
            <a:ext cx="3021600" cy="976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FFFF"/>
              </a:buClr>
              <a:buSzPts val="3200"/>
              <a:buFont typeface="Corbel"/>
              <a:buNone/>
            </a:pPr>
            <a:r>
              <a:rPr b="1" lang="fr-FR"/>
              <a:t>Le capnographe</a:t>
            </a:r>
            <a:endParaRPr b="1"/>
          </a:p>
        </p:txBody>
      </p:sp>
      <p:sp>
        <p:nvSpPr>
          <p:cNvPr id="252" name="Google Shape;252;p36"/>
          <p:cNvSpPr txBox="1"/>
          <p:nvPr>
            <p:ph idx="1" type="body"/>
          </p:nvPr>
        </p:nvSpPr>
        <p:spPr>
          <a:xfrm>
            <a:off x="3789625" y="868675"/>
            <a:ext cx="4574100" cy="5120700"/>
          </a:xfrm>
          <a:prstGeom prst="rect">
            <a:avLst/>
          </a:prstGeom>
          <a:noFill/>
          <a:ln>
            <a:noFill/>
          </a:ln>
        </p:spPr>
        <p:txBody>
          <a:bodyPr anchorCtr="0" anchor="ctr" bIns="45700" lIns="91425" spcFirstLastPara="1" rIns="91425" wrap="square" tIns="45700">
            <a:normAutofit/>
          </a:bodyPr>
          <a:lstStyle/>
          <a:p>
            <a:pPr indent="-182880" lvl="0" marL="182880" rtl="0" algn="l">
              <a:lnSpc>
                <a:spcPct val="90000"/>
              </a:lnSpc>
              <a:spcBef>
                <a:spcPts val="0"/>
              </a:spcBef>
              <a:spcAft>
                <a:spcPts val="0"/>
              </a:spcAft>
              <a:buSzPts val="2000"/>
              <a:buChar char="●"/>
            </a:pPr>
            <a:r>
              <a:rPr lang="fr-FR"/>
              <a:t>Surveillance vitale !</a:t>
            </a:r>
            <a:endParaRPr/>
          </a:p>
          <a:p>
            <a:pPr indent="0" lvl="0" marL="182880" rtl="0" algn="l">
              <a:lnSpc>
                <a:spcPct val="90000"/>
              </a:lnSpc>
              <a:spcBef>
                <a:spcPts val="1200"/>
              </a:spcBef>
              <a:spcAft>
                <a:spcPts val="0"/>
              </a:spcAft>
              <a:buNone/>
            </a:pPr>
            <a:r>
              <a:t/>
            </a:r>
            <a:endParaRPr/>
          </a:p>
          <a:p>
            <a:pPr indent="-182880" lvl="0" marL="182880" rtl="0" algn="l">
              <a:lnSpc>
                <a:spcPct val="90000"/>
              </a:lnSpc>
              <a:spcBef>
                <a:spcPts val="1200"/>
              </a:spcBef>
              <a:spcAft>
                <a:spcPts val="0"/>
              </a:spcAft>
              <a:buSzPts val="2000"/>
              <a:buChar char="●"/>
            </a:pPr>
            <a:r>
              <a:rPr lang="fr-FR"/>
              <a:t>Ligne plate / 0 = plus de capno</a:t>
            </a:r>
            <a:endParaRPr/>
          </a:p>
          <a:p>
            <a:pPr indent="-55879" lvl="0" marL="182880" rtl="0" algn="l">
              <a:lnSpc>
                <a:spcPct val="90000"/>
              </a:lnSpc>
              <a:spcBef>
                <a:spcPts val="1200"/>
              </a:spcBef>
              <a:spcAft>
                <a:spcPts val="0"/>
              </a:spcAft>
              <a:buSzPts val="2000"/>
              <a:buNone/>
            </a:pPr>
            <a:r>
              <a:t/>
            </a:r>
            <a:endParaRPr/>
          </a:p>
          <a:p>
            <a:pPr indent="-182880" lvl="0" marL="182880" rtl="0" algn="l">
              <a:lnSpc>
                <a:spcPct val="90000"/>
              </a:lnSpc>
              <a:spcBef>
                <a:spcPts val="1200"/>
              </a:spcBef>
              <a:spcAft>
                <a:spcPts val="0"/>
              </a:spcAft>
              <a:buSzPts val="2000"/>
              <a:buChar char="●"/>
            </a:pPr>
            <a:r>
              <a:rPr lang="fr-FR"/>
              <a:t>Plus de Capno = probablement plus de tube </a:t>
            </a:r>
            <a:endParaRPr/>
          </a:p>
          <a:p>
            <a:pPr indent="-55879" lvl="0" marL="182880" rtl="0" algn="l">
              <a:lnSpc>
                <a:spcPct val="90000"/>
              </a:lnSpc>
              <a:spcBef>
                <a:spcPts val="1200"/>
              </a:spcBef>
              <a:spcAft>
                <a:spcPts val="0"/>
              </a:spcAft>
              <a:buSzPts val="2000"/>
              <a:buNone/>
            </a:pPr>
            <a:r>
              <a:t/>
            </a:r>
            <a:endParaRPr/>
          </a:p>
          <a:p>
            <a:pPr indent="-182880" lvl="0" marL="182880" rtl="0" algn="l">
              <a:lnSpc>
                <a:spcPct val="90000"/>
              </a:lnSpc>
              <a:spcBef>
                <a:spcPts val="1200"/>
              </a:spcBef>
              <a:spcAft>
                <a:spcPts val="0"/>
              </a:spcAft>
              <a:buClr>
                <a:srgbClr val="CC0000"/>
              </a:buClr>
              <a:buSzPts val="2000"/>
              <a:buChar char="●"/>
            </a:pPr>
            <a:r>
              <a:rPr b="1" lang="fr-FR">
                <a:solidFill>
                  <a:srgbClr val="CC0000"/>
                </a:solidFill>
              </a:rPr>
              <a:t>Plus de tube / ou plus de masque VNI = URGENCE vitale !!!</a:t>
            </a:r>
            <a:endParaRPr b="1">
              <a:solidFill>
                <a:srgbClr val="CC0000"/>
              </a:solidFill>
            </a:endParaRPr>
          </a:p>
          <a:p>
            <a:pPr indent="-55879" lvl="0" marL="182880" rtl="0" algn="l">
              <a:lnSpc>
                <a:spcPct val="90000"/>
              </a:lnSpc>
              <a:spcBef>
                <a:spcPts val="1200"/>
              </a:spcBef>
              <a:spcAft>
                <a:spcPts val="0"/>
              </a:spcAft>
              <a:buSzPts val="2000"/>
              <a:buNone/>
            </a:pPr>
            <a:r>
              <a:t/>
            </a:r>
            <a:endParaRPr/>
          </a:p>
        </p:txBody>
      </p:sp>
      <p:sp>
        <p:nvSpPr>
          <p:cNvPr id="253" name="Google Shape;253;p36"/>
          <p:cNvSpPr txBox="1"/>
          <p:nvPr>
            <p:ph idx="2" type="body"/>
          </p:nvPr>
        </p:nvSpPr>
        <p:spPr>
          <a:xfrm>
            <a:off x="256025" y="2257300"/>
            <a:ext cx="3084300" cy="35589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i="1" lang="fr-FR" sz="2300"/>
              <a:t>S</a:t>
            </a:r>
            <a:r>
              <a:rPr i="1" lang="fr-FR" sz="2300"/>
              <a:t>on utilité au quotidien</a:t>
            </a:r>
            <a:endParaRPr i="1" sz="2300"/>
          </a:p>
        </p:txBody>
      </p:sp>
      <p:pic>
        <p:nvPicPr>
          <p:cNvPr id="254" name="Google Shape;254;p36" title="Capture d’écran 2026-02-23 à 15.37.09.png"/>
          <p:cNvPicPr preferRelativeResize="0"/>
          <p:nvPr/>
        </p:nvPicPr>
        <p:blipFill rotWithShape="1">
          <a:blip r:embed="rId3">
            <a:alphaModFix/>
          </a:blip>
          <a:srcRect b="0" l="9980" r="10874" t="0"/>
          <a:stretch/>
        </p:blipFill>
        <p:spPr>
          <a:xfrm>
            <a:off x="8442000" y="1625700"/>
            <a:ext cx="3314175" cy="38988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37"/>
          <p:cNvSpPr txBox="1"/>
          <p:nvPr>
            <p:ph type="ctrTitle"/>
          </p:nvPr>
        </p:nvSpPr>
        <p:spPr>
          <a:xfrm>
            <a:off x="753925" y="837725"/>
            <a:ext cx="7315200" cy="2005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FFFF"/>
              </a:buClr>
              <a:buSzPts val="5900"/>
              <a:buFont typeface="Corbel"/>
              <a:buNone/>
            </a:pPr>
            <a:r>
              <a:rPr lang="fr-FR"/>
              <a:t>L’index </a:t>
            </a:r>
            <a:endParaRPr/>
          </a:p>
          <a:p>
            <a:pPr indent="0" lvl="0" marL="0" rtl="0" algn="l">
              <a:lnSpc>
                <a:spcPct val="90000"/>
              </a:lnSpc>
              <a:spcBef>
                <a:spcPts val="0"/>
              </a:spcBef>
              <a:spcAft>
                <a:spcPts val="0"/>
              </a:spcAft>
              <a:buClr>
                <a:srgbClr val="FFFFFF"/>
              </a:buClr>
              <a:buSzPts val="5900"/>
              <a:buFont typeface="Corbel"/>
              <a:buNone/>
            </a:pPr>
            <a:r>
              <a:rPr lang="fr-FR"/>
              <a:t>bispectral</a:t>
            </a:r>
            <a:endParaRPr/>
          </a:p>
        </p:txBody>
      </p:sp>
      <p:sp>
        <p:nvSpPr>
          <p:cNvPr id="260" name="Google Shape;260;p37"/>
          <p:cNvSpPr txBox="1"/>
          <p:nvPr>
            <p:ph idx="1" type="subTitle"/>
          </p:nvPr>
        </p:nvSpPr>
        <p:spPr>
          <a:xfrm>
            <a:off x="630290" y="5022546"/>
            <a:ext cx="7315200" cy="914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2200"/>
              <a:buNone/>
            </a:pPr>
            <a:r>
              <a:rPr i="1" lang="fr-FR" sz="2800"/>
              <a:t>Dit le BIS</a:t>
            </a:r>
            <a:endParaRPr i="1" sz="2800"/>
          </a:p>
        </p:txBody>
      </p:sp>
      <p:pic>
        <p:nvPicPr>
          <p:cNvPr id="261" name="Google Shape;261;p37"/>
          <p:cNvPicPr preferRelativeResize="0"/>
          <p:nvPr/>
        </p:nvPicPr>
        <p:blipFill rotWithShape="1">
          <a:blip r:embed="rId3">
            <a:alphaModFix/>
          </a:blip>
          <a:srcRect b="0" l="0" r="0" t="0"/>
          <a:stretch/>
        </p:blipFill>
        <p:spPr>
          <a:xfrm>
            <a:off x="4782750" y="783525"/>
            <a:ext cx="7090400" cy="5324175"/>
          </a:xfrm>
          <a:prstGeom prst="rect">
            <a:avLst/>
          </a:prstGeom>
          <a:noFill/>
          <a:ln>
            <a:noFill/>
          </a:ln>
        </p:spPr>
      </p:pic>
      <p:pic>
        <p:nvPicPr>
          <p:cNvPr id="262" name="Google Shape;262;p37"/>
          <p:cNvPicPr preferRelativeResize="0"/>
          <p:nvPr/>
        </p:nvPicPr>
        <p:blipFill rotWithShape="1">
          <a:blip r:embed="rId4">
            <a:alphaModFix/>
          </a:blip>
          <a:srcRect b="0" l="0" r="0" t="0"/>
          <a:stretch/>
        </p:blipFill>
        <p:spPr>
          <a:xfrm>
            <a:off x="3539048" y="4071665"/>
            <a:ext cx="1243692" cy="33530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38"/>
          <p:cNvSpPr txBox="1"/>
          <p:nvPr>
            <p:ph type="title"/>
          </p:nvPr>
        </p:nvSpPr>
        <p:spPr>
          <a:xfrm>
            <a:off x="256000" y="868675"/>
            <a:ext cx="2834700" cy="6603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FFFF"/>
              </a:buClr>
              <a:buSzPts val="3200"/>
              <a:buFont typeface="Corbel"/>
              <a:buNone/>
            </a:pPr>
            <a:r>
              <a:rPr b="1" lang="fr-FR"/>
              <a:t>Le BIS</a:t>
            </a:r>
            <a:endParaRPr b="1"/>
          </a:p>
        </p:txBody>
      </p:sp>
      <p:sp>
        <p:nvSpPr>
          <p:cNvPr id="268" name="Google Shape;268;p38"/>
          <p:cNvSpPr txBox="1"/>
          <p:nvPr>
            <p:ph idx="1" type="body"/>
          </p:nvPr>
        </p:nvSpPr>
        <p:spPr>
          <a:xfrm>
            <a:off x="3562100" y="534975"/>
            <a:ext cx="8063700" cy="5675700"/>
          </a:xfrm>
          <a:prstGeom prst="rect">
            <a:avLst/>
          </a:prstGeom>
          <a:noFill/>
          <a:ln>
            <a:noFill/>
          </a:ln>
        </p:spPr>
        <p:txBody>
          <a:bodyPr anchorCtr="0" anchor="ctr" bIns="45700" lIns="91425" spcFirstLastPara="1" rIns="91425" wrap="square" tIns="45700">
            <a:normAutofit/>
          </a:bodyPr>
          <a:lstStyle/>
          <a:p>
            <a:pPr indent="-195580" lvl="0" marL="182880" rtl="0" algn="l">
              <a:lnSpc>
                <a:spcPct val="90000"/>
              </a:lnSpc>
              <a:spcBef>
                <a:spcPts val="0"/>
              </a:spcBef>
              <a:spcAft>
                <a:spcPts val="0"/>
              </a:spcAft>
              <a:buSzPts val="2200"/>
              <a:buChar char="●"/>
            </a:pPr>
            <a:r>
              <a:rPr lang="fr-FR" sz="2200"/>
              <a:t>L’index BIS est le résultat de l’analyse avancée du signal EEG. Il permet de mesurer l’effet de certains anesthésiques.</a:t>
            </a:r>
            <a:endParaRPr sz="2200"/>
          </a:p>
          <a:p>
            <a:pPr indent="-195580" lvl="0" marL="182880" rtl="0" algn="l">
              <a:lnSpc>
                <a:spcPct val="90000"/>
              </a:lnSpc>
              <a:spcBef>
                <a:spcPts val="1200"/>
              </a:spcBef>
              <a:spcAft>
                <a:spcPts val="0"/>
              </a:spcAft>
              <a:buSzPts val="2200"/>
              <a:buChar char="●"/>
            </a:pPr>
            <a:r>
              <a:rPr lang="fr-FR" sz="2200"/>
              <a:t>L’index BIS représente un nombre sans dimension, échelonné sur la base de critères cliniques et de fonctions EEG spécifiques. </a:t>
            </a:r>
            <a:endParaRPr sz="2200"/>
          </a:p>
          <a:p>
            <a:pPr indent="-195580" lvl="0" marL="182880" rtl="0" algn="l">
              <a:lnSpc>
                <a:spcPct val="90000"/>
              </a:lnSpc>
              <a:spcBef>
                <a:spcPts val="1200"/>
              </a:spcBef>
              <a:spcAft>
                <a:spcPts val="0"/>
              </a:spcAft>
              <a:buSzPts val="2200"/>
              <a:buChar char="●"/>
            </a:pPr>
            <a:r>
              <a:rPr lang="fr-FR" sz="2200"/>
              <a:t>A l’état d’éveil, un individu non sédaté présente en général une valeur BIS &gt;97</a:t>
            </a:r>
            <a:endParaRPr sz="2200"/>
          </a:p>
          <a:p>
            <a:pPr indent="-195580" lvl="0" marL="182880" rtl="0" algn="l">
              <a:lnSpc>
                <a:spcPct val="90000"/>
              </a:lnSpc>
              <a:spcBef>
                <a:spcPts val="1200"/>
              </a:spcBef>
              <a:spcAft>
                <a:spcPts val="0"/>
              </a:spcAft>
              <a:buSzPts val="2200"/>
              <a:buChar char="●"/>
            </a:pPr>
            <a:r>
              <a:rPr lang="fr-FR" sz="2200"/>
              <a:t>A mesure que la sédation médicamenteuse augmente, la valeur BIS diminue</a:t>
            </a:r>
            <a:endParaRPr sz="2200"/>
          </a:p>
          <a:p>
            <a:pPr indent="-195580" lvl="0" marL="182880" rtl="0" algn="l">
              <a:lnSpc>
                <a:spcPct val="90000"/>
              </a:lnSpc>
              <a:spcBef>
                <a:spcPts val="1200"/>
              </a:spcBef>
              <a:spcAft>
                <a:spcPts val="0"/>
              </a:spcAft>
              <a:buSzPts val="2200"/>
              <a:buChar char="●"/>
            </a:pPr>
            <a:r>
              <a:rPr lang="fr-FR" sz="2200"/>
              <a:t>Les objectifs d’une </a:t>
            </a:r>
            <a:r>
              <a:rPr b="1" lang="fr-FR" sz="2200"/>
              <a:t>sédation profonde : 40 &lt; BIS &lt; 60</a:t>
            </a:r>
            <a:endParaRPr b="1" sz="2200"/>
          </a:p>
        </p:txBody>
      </p:sp>
      <p:sp>
        <p:nvSpPr>
          <p:cNvPr id="269" name="Google Shape;269;p38"/>
          <p:cNvSpPr txBox="1"/>
          <p:nvPr>
            <p:ph idx="2" type="body"/>
          </p:nvPr>
        </p:nvSpPr>
        <p:spPr>
          <a:xfrm>
            <a:off x="256032" y="3494176"/>
            <a:ext cx="2834640" cy="232199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pic>
        <p:nvPicPr>
          <p:cNvPr id="270" name="Google Shape;270;p38"/>
          <p:cNvPicPr preferRelativeResize="0"/>
          <p:nvPr/>
        </p:nvPicPr>
        <p:blipFill rotWithShape="1">
          <a:blip r:embed="rId3">
            <a:alphaModFix/>
          </a:blip>
          <a:srcRect b="0" l="0" r="0" t="0"/>
          <a:stretch/>
        </p:blipFill>
        <p:spPr>
          <a:xfrm>
            <a:off x="90895" y="1662982"/>
            <a:ext cx="3217102" cy="4287200"/>
          </a:xfrm>
          <a:prstGeom prst="rect">
            <a:avLst/>
          </a:prstGeom>
          <a:noFill/>
          <a:ln>
            <a:noFill/>
          </a:ln>
        </p:spPr>
      </p:pic>
      <p:sp>
        <p:nvSpPr>
          <p:cNvPr id="271" name="Google Shape;271;p38"/>
          <p:cNvSpPr/>
          <p:nvPr/>
        </p:nvSpPr>
        <p:spPr>
          <a:xfrm>
            <a:off x="1039900" y="3633025"/>
            <a:ext cx="1290000" cy="566100"/>
          </a:xfrm>
          <a:prstGeom prst="rect">
            <a:avLst/>
          </a:prstGeom>
          <a:solidFill>
            <a:srgbClr val="4CBAD2"/>
          </a:solidFill>
          <a:ln cap="flat" cmpd="sng" w="9525">
            <a:solidFill>
              <a:srgbClr val="4CBAD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orbel"/>
              <a:ea typeface="Corbel"/>
              <a:cs typeface="Corbel"/>
              <a:sym typeface="Corbe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9"/>
          <p:cNvSpPr txBox="1"/>
          <p:nvPr>
            <p:ph type="title"/>
          </p:nvPr>
        </p:nvSpPr>
        <p:spPr>
          <a:xfrm>
            <a:off x="252925" y="1123832"/>
            <a:ext cx="2947500" cy="2009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600"/>
              <a:buFont typeface="Corbel"/>
              <a:buNone/>
            </a:pPr>
            <a:r>
              <a:rPr b="1" lang="fr-FR"/>
              <a:t>L’importance des alarmes ! </a:t>
            </a:r>
            <a:endParaRPr b="1"/>
          </a:p>
        </p:txBody>
      </p:sp>
      <p:sp>
        <p:nvSpPr>
          <p:cNvPr id="277" name="Google Shape;277;p39"/>
          <p:cNvSpPr txBox="1"/>
          <p:nvPr>
            <p:ph idx="1" type="body"/>
          </p:nvPr>
        </p:nvSpPr>
        <p:spPr>
          <a:xfrm>
            <a:off x="3869268" y="864108"/>
            <a:ext cx="7315200" cy="5120700"/>
          </a:xfrm>
          <a:prstGeom prst="rect">
            <a:avLst/>
          </a:prstGeom>
          <a:noFill/>
          <a:ln>
            <a:noFill/>
          </a:ln>
        </p:spPr>
        <p:txBody>
          <a:bodyPr anchorCtr="0" anchor="ctr" bIns="45700" lIns="91425" spcFirstLastPara="1" rIns="91425" wrap="square" tIns="45700">
            <a:normAutofit/>
          </a:bodyPr>
          <a:lstStyle/>
          <a:p>
            <a:pPr indent="-195580" lvl="0" marL="182880" rtl="0" algn="l">
              <a:lnSpc>
                <a:spcPct val="90000"/>
              </a:lnSpc>
              <a:spcBef>
                <a:spcPts val="0"/>
              </a:spcBef>
              <a:spcAft>
                <a:spcPts val="0"/>
              </a:spcAft>
              <a:buSzPts val="2200"/>
              <a:buChar char="●"/>
            </a:pPr>
            <a:r>
              <a:rPr lang="fr-FR" sz="2200"/>
              <a:t>Une alarme mal réglée = un patient mal surveillé </a:t>
            </a:r>
            <a:endParaRPr sz="2200"/>
          </a:p>
          <a:p>
            <a:pPr indent="-195580" lvl="0" marL="182880" rtl="0" algn="l">
              <a:lnSpc>
                <a:spcPct val="90000"/>
              </a:lnSpc>
              <a:spcBef>
                <a:spcPts val="1200"/>
              </a:spcBef>
              <a:spcAft>
                <a:spcPts val="0"/>
              </a:spcAft>
              <a:buSzPts val="2200"/>
              <a:buChar char="●"/>
            </a:pPr>
            <a:r>
              <a:rPr lang="fr-FR" sz="2200"/>
              <a:t>Une alarme dans 1 chambre = une alarme dans toutes les chambres = nuisance sonore ++</a:t>
            </a:r>
            <a:endParaRPr sz="2200"/>
          </a:p>
          <a:p>
            <a:pPr indent="-55879" lvl="0" marL="182880" rtl="0" algn="l">
              <a:lnSpc>
                <a:spcPct val="90000"/>
              </a:lnSpc>
              <a:spcBef>
                <a:spcPts val="1200"/>
              </a:spcBef>
              <a:spcAft>
                <a:spcPts val="0"/>
              </a:spcAft>
              <a:buSzPts val="2000"/>
              <a:buNone/>
            </a:pPr>
            <a:r>
              <a:t/>
            </a:r>
            <a:endParaRPr sz="2200"/>
          </a:p>
          <a:p>
            <a:pPr indent="-195580" lvl="0" marL="182880" rtl="0" algn="l">
              <a:lnSpc>
                <a:spcPct val="90000"/>
              </a:lnSpc>
              <a:spcBef>
                <a:spcPts val="1200"/>
              </a:spcBef>
              <a:spcAft>
                <a:spcPts val="0"/>
              </a:spcAft>
              <a:buSzPts val="2200"/>
              <a:buChar char="●"/>
            </a:pPr>
            <a:r>
              <a:rPr lang="fr-FR" sz="2200"/>
              <a:t>A chaque prise de poste jour / nuit : vérification OBLIGATOIRE des limites d’alarme en fonction : </a:t>
            </a:r>
            <a:endParaRPr sz="2200"/>
          </a:p>
          <a:p>
            <a:pPr indent="0" lvl="0" marL="0" rtl="0" algn="l">
              <a:lnSpc>
                <a:spcPct val="90000"/>
              </a:lnSpc>
              <a:spcBef>
                <a:spcPts val="1200"/>
              </a:spcBef>
              <a:spcAft>
                <a:spcPts val="0"/>
              </a:spcAft>
              <a:buNone/>
            </a:pPr>
            <a:r>
              <a:rPr lang="fr-FR" sz="2200"/>
              <a:t>-Des objectifs attendus :perfusion rénale : PAM 65</a:t>
            </a:r>
            <a:endParaRPr sz="2200"/>
          </a:p>
          <a:p>
            <a:pPr indent="0" lvl="0" marL="0" rtl="0" algn="l">
              <a:lnSpc>
                <a:spcPct val="90000"/>
              </a:lnSpc>
              <a:spcBef>
                <a:spcPts val="1200"/>
              </a:spcBef>
              <a:spcAft>
                <a:spcPts val="0"/>
              </a:spcAft>
              <a:buNone/>
            </a:pPr>
            <a:r>
              <a:rPr lang="fr-FR" sz="2200"/>
              <a:t>-De la pathologie du patient : BPCO / TC / Chirurgies</a:t>
            </a:r>
            <a:endParaRPr sz="2200"/>
          </a:p>
          <a:p>
            <a:pPr indent="0" lvl="0" marL="0" rtl="0" algn="l">
              <a:lnSpc>
                <a:spcPct val="90000"/>
              </a:lnSpc>
              <a:spcBef>
                <a:spcPts val="1200"/>
              </a:spcBef>
              <a:spcAft>
                <a:spcPts val="0"/>
              </a:spcAft>
              <a:buNone/>
            </a:pPr>
            <a:r>
              <a:rPr lang="fr-FR" sz="2200"/>
              <a:t>-Du devenir du patient</a:t>
            </a:r>
            <a:endParaRPr sz="2200"/>
          </a:p>
          <a:p>
            <a:pPr indent="-55879" lvl="0" marL="182880" rtl="0" algn="l">
              <a:lnSpc>
                <a:spcPct val="90000"/>
              </a:lnSpc>
              <a:spcBef>
                <a:spcPts val="1200"/>
              </a:spcBef>
              <a:spcAft>
                <a:spcPts val="0"/>
              </a:spcAft>
              <a:buSzPts val="2000"/>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40"/>
          <p:cNvSpPr txBox="1"/>
          <p:nvPr>
            <p:ph type="ctrTitle"/>
          </p:nvPr>
        </p:nvSpPr>
        <p:spPr>
          <a:xfrm>
            <a:off x="600125" y="698250"/>
            <a:ext cx="7315200" cy="20418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FFFF"/>
              </a:buClr>
              <a:buSzPts val="5900"/>
              <a:buFont typeface="Corbel"/>
              <a:buNone/>
            </a:pPr>
            <a:r>
              <a:rPr b="1" lang="fr-FR"/>
              <a:t>Les voies d’abord en réanimation</a:t>
            </a:r>
            <a:endParaRPr b="1"/>
          </a:p>
        </p:txBody>
      </p:sp>
      <p:pic>
        <p:nvPicPr>
          <p:cNvPr id="283" name="Google Shape;283;p40" title="Capture d’écran 2026-02-23 à 16.30.49.png"/>
          <p:cNvPicPr preferRelativeResize="0"/>
          <p:nvPr/>
        </p:nvPicPr>
        <p:blipFill rotWithShape="1">
          <a:blip r:embed="rId3">
            <a:alphaModFix/>
          </a:blip>
          <a:srcRect b="0" l="7474" r="13847" t="7270"/>
          <a:stretch/>
        </p:blipFill>
        <p:spPr>
          <a:xfrm>
            <a:off x="5558425" y="1996325"/>
            <a:ext cx="5969951" cy="39427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41"/>
          <p:cNvSpPr txBox="1"/>
          <p:nvPr>
            <p:ph type="title"/>
          </p:nvPr>
        </p:nvSpPr>
        <p:spPr>
          <a:xfrm>
            <a:off x="256032" y="868675"/>
            <a:ext cx="2834700" cy="806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FFFF"/>
              </a:buClr>
              <a:buSzPts val="3200"/>
              <a:buFont typeface="Corbel"/>
              <a:buNone/>
            </a:pPr>
            <a:r>
              <a:rPr b="1" lang="fr-FR"/>
              <a:t>La VVC</a:t>
            </a:r>
            <a:endParaRPr b="1"/>
          </a:p>
        </p:txBody>
      </p:sp>
      <p:sp>
        <p:nvSpPr>
          <p:cNvPr id="289" name="Google Shape;289;p41"/>
          <p:cNvSpPr txBox="1"/>
          <p:nvPr>
            <p:ph idx="1" type="body"/>
          </p:nvPr>
        </p:nvSpPr>
        <p:spPr>
          <a:xfrm>
            <a:off x="3867912" y="868680"/>
            <a:ext cx="7315200" cy="5120640"/>
          </a:xfrm>
          <a:prstGeom prst="rect">
            <a:avLst/>
          </a:prstGeom>
          <a:noFill/>
          <a:ln>
            <a:noFill/>
          </a:ln>
        </p:spPr>
        <p:txBody>
          <a:bodyPr anchorCtr="0" anchor="ctr" bIns="45700" lIns="91425" spcFirstLastPara="1" rIns="91425" wrap="square" tIns="45700">
            <a:normAutofit fontScale="85000" lnSpcReduction="20000"/>
          </a:bodyPr>
          <a:lstStyle/>
          <a:p>
            <a:pPr indent="0" lvl="0" marL="0" rtl="0" algn="l">
              <a:lnSpc>
                <a:spcPct val="90000"/>
              </a:lnSpc>
              <a:spcBef>
                <a:spcPts val="0"/>
              </a:spcBef>
              <a:spcAft>
                <a:spcPts val="0"/>
              </a:spcAft>
              <a:buNone/>
            </a:pPr>
            <a:r>
              <a:rPr b="1" lang="fr-FR"/>
              <a:t>Gros abord sécurisé</a:t>
            </a:r>
            <a:endParaRPr b="1"/>
          </a:p>
          <a:p>
            <a:pPr indent="0" lvl="0" marL="0" rtl="0" algn="l">
              <a:lnSpc>
                <a:spcPct val="90000"/>
              </a:lnSpc>
              <a:spcBef>
                <a:spcPts val="1200"/>
              </a:spcBef>
              <a:spcAft>
                <a:spcPts val="0"/>
              </a:spcAft>
              <a:buNone/>
            </a:pPr>
            <a:r>
              <a:rPr b="1" lang="fr-FR"/>
              <a:t>3 sites de pose :</a:t>
            </a:r>
            <a:endParaRPr b="1"/>
          </a:p>
          <a:p>
            <a:pPr indent="0" lvl="0" marL="0" rtl="0" algn="l">
              <a:lnSpc>
                <a:spcPct val="90000"/>
              </a:lnSpc>
              <a:spcBef>
                <a:spcPts val="1200"/>
              </a:spcBef>
              <a:spcAft>
                <a:spcPts val="0"/>
              </a:spcAft>
              <a:buNone/>
            </a:pPr>
            <a:r>
              <a:rPr lang="fr-FR"/>
              <a:t>jugulaire / sous clavière ou fémorale</a:t>
            </a:r>
            <a:endParaRPr/>
          </a:p>
          <a:p>
            <a:pPr indent="0" lvl="0" marL="0" rtl="0" algn="l">
              <a:lnSpc>
                <a:spcPct val="90000"/>
              </a:lnSpc>
              <a:spcBef>
                <a:spcPts val="1200"/>
              </a:spcBef>
              <a:spcAft>
                <a:spcPts val="0"/>
              </a:spcAft>
              <a:buNone/>
            </a:pPr>
            <a:r>
              <a:t/>
            </a:r>
            <a:endParaRPr/>
          </a:p>
          <a:p>
            <a:pPr indent="0" lvl="0" marL="0" rtl="0" algn="l">
              <a:lnSpc>
                <a:spcPct val="90000"/>
              </a:lnSpc>
              <a:spcBef>
                <a:spcPts val="1200"/>
              </a:spcBef>
              <a:spcAft>
                <a:spcPts val="0"/>
              </a:spcAft>
              <a:buNone/>
            </a:pPr>
            <a:r>
              <a:rPr b="1" lang="fr-FR"/>
              <a:t>Indications : </a:t>
            </a:r>
            <a:endParaRPr b="1"/>
          </a:p>
          <a:p>
            <a:pPr indent="0" lvl="0" marL="0" rtl="0" algn="l">
              <a:lnSpc>
                <a:spcPct val="90000"/>
              </a:lnSpc>
              <a:spcBef>
                <a:spcPts val="1200"/>
              </a:spcBef>
              <a:spcAft>
                <a:spcPts val="0"/>
              </a:spcAft>
              <a:buNone/>
            </a:pPr>
            <a:r>
              <a:rPr lang="fr-FR"/>
              <a:t>-Injection de produits veino-toxiques (chimiothérapie, antibiothérapie...) </a:t>
            </a:r>
            <a:endParaRPr/>
          </a:p>
          <a:p>
            <a:pPr indent="0" lvl="0" marL="0" rtl="0" algn="l">
              <a:lnSpc>
                <a:spcPct val="90000"/>
              </a:lnSpc>
              <a:spcBef>
                <a:spcPts val="1200"/>
              </a:spcBef>
              <a:spcAft>
                <a:spcPts val="0"/>
              </a:spcAft>
              <a:buNone/>
            </a:pPr>
            <a:r>
              <a:rPr lang="fr-FR"/>
              <a:t>-Pauvreté du capital veineux périphérique</a:t>
            </a:r>
            <a:endParaRPr/>
          </a:p>
          <a:p>
            <a:pPr indent="0" lvl="0" marL="0" rtl="0" algn="l">
              <a:lnSpc>
                <a:spcPct val="90000"/>
              </a:lnSpc>
              <a:spcBef>
                <a:spcPts val="1200"/>
              </a:spcBef>
              <a:spcAft>
                <a:spcPts val="0"/>
              </a:spcAft>
              <a:buNone/>
            </a:pPr>
            <a:r>
              <a:rPr lang="fr-FR"/>
              <a:t>-Nutrition parentérale</a:t>
            </a:r>
            <a:endParaRPr/>
          </a:p>
          <a:p>
            <a:pPr indent="0" lvl="0" marL="0" rtl="0" algn="l">
              <a:lnSpc>
                <a:spcPct val="90000"/>
              </a:lnSpc>
              <a:spcBef>
                <a:spcPts val="1200"/>
              </a:spcBef>
              <a:spcAft>
                <a:spcPts val="0"/>
              </a:spcAft>
              <a:buNone/>
            </a:pPr>
            <a:r>
              <a:rPr lang="fr-FR"/>
              <a:t>-Permet de passer des traitements seuls et ainsi d’éviter les interactions médicamenteuses : exemple la voie promixale utilisée pour passer les amines ( Noradrénaline, Adrénaline , Dobutamine…) , la voie médiane pour les sédations ( Hypnovel , Sufentanyl) et la voie distale ( hydratation , anitbiotiques…)</a:t>
            </a:r>
            <a:endParaRPr/>
          </a:p>
          <a:p>
            <a:pPr indent="0" lvl="0" marL="0" rtl="0" algn="l">
              <a:lnSpc>
                <a:spcPct val="90000"/>
              </a:lnSpc>
              <a:spcBef>
                <a:spcPts val="1200"/>
              </a:spcBef>
              <a:spcAft>
                <a:spcPts val="0"/>
              </a:spcAft>
              <a:buNone/>
            </a:pPr>
            <a:r>
              <a:rPr lang="fr-FR"/>
              <a:t>-Mesure de la pression veineuse centrale + SvO2</a:t>
            </a:r>
            <a:endParaRPr/>
          </a:p>
          <a:p>
            <a:pPr indent="-93979" lvl="0" marL="182880" rtl="0" algn="l">
              <a:lnSpc>
                <a:spcPct val="90000"/>
              </a:lnSpc>
              <a:spcBef>
                <a:spcPts val="1200"/>
              </a:spcBef>
              <a:spcAft>
                <a:spcPts val="0"/>
              </a:spcAft>
              <a:buSzPct val="100000"/>
              <a:buNone/>
            </a:pPr>
            <a:r>
              <a:t/>
            </a:r>
            <a:endParaRPr/>
          </a:p>
          <a:p>
            <a:pPr indent="-201930" lvl="0" marL="182880" rtl="0" algn="l">
              <a:lnSpc>
                <a:spcPct val="90000"/>
              </a:lnSpc>
              <a:spcBef>
                <a:spcPts val="1200"/>
              </a:spcBef>
              <a:spcAft>
                <a:spcPts val="0"/>
              </a:spcAft>
              <a:buSzPct val="100000"/>
              <a:buChar char="●"/>
            </a:pPr>
            <a:r>
              <a:rPr lang="fr-FR"/>
              <a:t>Permet la réalisation de prélèvements sanguins </a:t>
            </a:r>
            <a:endParaRPr/>
          </a:p>
          <a:p>
            <a:pPr indent="-93979" lvl="0" marL="182880" rtl="0" algn="l">
              <a:lnSpc>
                <a:spcPct val="90000"/>
              </a:lnSpc>
              <a:spcBef>
                <a:spcPts val="1200"/>
              </a:spcBef>
              <a:spcAft>
                <a:spcPts val="0"/>
              </a:spcAft>
              <a:buSzPct val="100000"/>
              <a:buNone/>
            </a:pPr>
            <a:r>
              <a:t/>
            </a:r>
            <a:endParaRPr/>
          </a:p>
        </p:txBody>
      </p:sp>
      <p:sp>
        <p:nvSpPr>
          <p:cNvPr id="290" name="Google Shape;290;p41"/>
          <p:cNvSpPr txBox="1"/>
          <p:nvPr>
            <p:ph idx="2" type="body"/>
          </p:nvPr>
        </p:nvSpPr>
        <p:spPr>
          <a:xfrm>
            <a:off x="256057" y="1674787"/>
            <a:ext cx="2834700" cy="23220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i="1" lang="fr-FR" sz="1900"/>
              <a:t>Voie veineuse centrale</a:t>
            </a:r>
            <a:endParaRPr i="1" sz="1900"/>
          </a:p>
        </p:txBody>
      </p:sp>
      <p:pic>
        <p:nvPicPr>
          <p:cNvPr id="291" name="Google Shape;291;p41"/>
          <p:cNvPicPr preferRelativeResize="0"/>
          <p:nvPr/>
        </p:nvPicPr>
        <p:blipFill rotWithShape="1">
          <a:blip r:embed="rId3">
            <a:alphaModFix/>
          </a:blip>
          <a:srcRect b="0" l="0" r="0" t="0"/>
          <a:stretch/>
        </p:blipFill>
        <p:spPr>
          <a:xfrm>
            <a:off x="322725" y="2235398"/>
            <a:ext cx="2767950" cy="375392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id="101" name="Google Shape;101;p15" title="WhatsApp Image 2026-02-10 at 13.23.02 (4).jpeg"/>
          <p:cNvPicPr preferRelativeResize="0"/>
          <p:nvPr/>
        </p:nvPicPr>
        <p:blipFill rotWithShape="1">
          <a:blip r:embed="rId3">
            <a:alphaModFix/>
          </a:blip>
          <a:srcRect b="0" l="3567" r="0" t="0"/>
          <a:stretch/>
        </p:blipFill>
        <p:spPr>
          <a:xfrm>
            <a:off x="1419575" y="511875"/>
            <a:ext cx="9352852" cy="5834250"/>
          </a:xfrm>
          <a:prstGeom prst="rect">
            <a:avLst/>
          </a:prstGeom>
          <a:noFill/>
          <a:ln>
            <a:noFill/>
          </a:ln>
        </p:spPr>
      </p:pic>
      <p:sp>
        <p:nvSpPr>
          <p:cNvPr id="102" name="Google Shape;102;p15"/>
          <p:cNvSpPr/>
          <p:nvPr/>
        </p:nvSpPr>
        <p:spPr>
          <a:xfrm>
            <a:off x="5686500" y="3501401"/>
            <a:ext cx="289500" cy="263100"/>
          </a:xfrm>
          <a:prstGeom prst="rect">
            <a:avLst/>
          </a:prstGeom>
          <a:solidFill>
            <a:srgbClr val="4CBAD2"/>
          </a:solidFill>
          <a:ln cap="flat" cmpd="sng" w="9525">
            <a:solidFill>
              <a:srgbClr val="4CBAD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orbel"/>
              <a:ea typeface="Corbel"/>
              <a:cs typeface="Corbel"/>
              <a:sym typeface="Corbe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id="296" name="Google Shape;296;p42"/>
          <p:cNvPicPr preferRelativeResize="0"/>
          <p:nvPr/>
        </p:nvPicPr>
        <p:blipFill rotWithShape="1">
          <a:blip r:embed="rId3">
            <a:alphaModFix/>
          </a:blip>
          <a:srcRect b="0" l="0" r="0" t="0"/>
          <a:stretch/>
        </p:blipFill>
        <p:spPr>
          <a:xfrm>
            <a:off x="981012" y="1417145"/>
            <a:ext cx="10229975" cy="4023709"/>
          </a:xfrm>
          <a:prstGeom prst="rect">
            <a:avLst/>
          </a:prstGeom>
          <a:noFill/>
          <a:ln>
            <a:noFill/>
          </a:ln>
        </p:spPr>
      </p:pic>
      <p:pic>
        <p:nvPicPr>
          <p:cNvPr id="297" name="Google Shape;297;p42"/>
          <p:cNvPicPr preferRelativeResize="0"/>
          <p:nvPr/>
        </p:nvPicPr>
        <p:blipFill rotWithShape="1">
          <a:blip r:embed="rId4">
            <a:alphaModFix/>
          </a:blip>
          <a:srcRect b="0" l="0" r="0" t="0"/>
          <a:stretch/>
        </p:blipFill>
        <p:spPr>
          <a:xfrm>
            <a:off x="1834525" y="5672054"/>
            <a:ext cx="8522945" cy="49991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43"/>
          <p:cNvSpPr txBox="1"/>
          <p:nvPr>
            <p:ph type="title"/>
          </p:nvPr>
        </p:nvSpPr>
        <p:spPr>
          <a:xfrm>
            <a:off x="252925" y="1123825"/>
            <a:ext cx="2947500" cy="1482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600"/>
              <a:buFont typeface="Corbel"/>
              <a:buNone/>
            </a:pPr>
            <a:r>
              <a:rPr b="1" lang="fr-FR"/>
              <a:t>La VVC</a:t>
            </a:r>
            <a:endParaRPr b="1"/>
          </a:p>
        </p:txBody>
      </p:sp>
      <p:sp>
        <p:nvSpPr>
          <p:cNvPr id="303" name="Google Shape;303;p43"/>
          <p:cNvSpPr txBox="1"/>
          <p:nvPr>
            <p:ph idx="1" type="body"/>
          </p:nvPr>
        </p:nvSpPr>
        <p:spPr>
          <a:xfrm>
            <a:off x="3867975" y="760336"/>
            <a:ext cx="3474600" cy="8076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SzPts val="2000"/>
              <a:buNone/>
            </a:pPr>
            <a:r>
              <a:rPr lang="fr-FR"/>
              <a:t>CONTRE INDICATION</a:t>
            </a:r>
            <a:endParaRPr/>
          </a:p>
          <a:p>
            <a:pPr indent="0" lvl="0" marL="0" rtl="0" algn="l">
              <a:lnSpc>
                <a:spcPct val="90000"/>
              </a:lnSpc>
              <a:spcBef>
                <a:spcPts val="0"/>
              </a:spcBef>
              <a:spcAft>
                <a:spcPts val="0"/>
              </a:spcAft>
              <a:buSzPts val="2000"/>
              <a:buNone/>
            </a:pPr>
            <a:r>
              <a:t/>
            </a:r>
            <a:endParaRPr/>
          </a:p>
        </p:txBody>
      </p:sp>
      <p:sp>
        <p:nvSpPr>
          <p:cNvPr id="304" name="Google Shape;304;p43"/>
          <p:cNvSpPr txBox="1"/>
          <p:nvPr>
            <p:ph idx="2" type="body"/>
          </p:nvPr>
        </p:nvSpPr>
        <p:spPr>
          <a:xfrm>
            <a:off x="3661300" y="1053050"/>
            <a:ext cx="3681300" cy="3132900"/>
          </a:xfrm>
          <a:prstGeom prst="rect">
            <a:avLst/>
          </a:prstGeom>
          <a:noFill/>
          <a:ln>
            <a:noFill/>
          </a:ln>
        </p:spPr>
        <p:txBody>
          <a:bodyPr anchorCtr="0" anchor="ctr" bIns="45700" lIns="91425" spcFirstLastPara="1" rIns="91425" wrap="square" tIns="45700">
            <a:normAutofit/>
          </a:bodyPr>
          <a:lstStyle/>
          <a:p>
            <a:pPr indent="-182880" lvl="0" marL="182880" rtl="0" algn="l">
              <a:lnSpc>
                <a:spcPct val="90000"/>
              </a:lnSpc>
              <a:spcBef>
                <a:spcPts val="0"/>
              </a:spcBef>
              <a:spcAft>
                <a:spcPts val="0"/>
              </a:spcAft>
              <a:buSzPts val="2000"/>
              <a:buChar char="●"/>
            </a:pPr>
            <a:r>
              <a:rPr lang="fr-FR"/>
              <a:t>si présence d’une infection proche du site de ponction</a:t>
            </a:r>
            <a:endParaRPr/>
          </a:p>
          <a:p>
            <a:pPr indent="-182880" lvl="0" marL="182880" rtl="0" algn="l">
              <a:lnSpc>
                <a:spcPct val="90000"/>
              </a:lnSpc>
              <a:spcBef>
                <a:spcPts val="1200"/>
              </a:spcBef>
              <a:spcAft>
                <a:spcPts val="0"/>
              </a:spcAft>
              <a:buSzPts val="2000"/>
              <a:buChar char="●"/>
            </a:pPr>
            <a:r>
              <a:rPr lang="fr-FR"/>
              <a:t>si présence d’un pneumothorax du coté opposé car risque d’un PNO bilatéral</a:t>
            </a:r>
            <a:endParaRPr/>
          </a:p>
          <a:p>
            <a:pPr indent="-182880" lvl="0" marL="182880" rtl="0" algn="l">
              <a:lnSpc>
                <a:spcPct val="90000"/>
              </a:lnSpc>
              <a:spcBef>
                <a:spcPts val="1200"/>
              </a:spcBef>
              <a:spcAft>
                <a:spcPts val="0"/>
              </a:spcAft>
              <a:buSzPts val="2000"/>
              <a:buChar char="●"/>
            </a:pPr>
            <a:r>
              <a:rPr lang="fr-FR"/>
              <a:t>si présence d’un stimulateur cardiaque</a:t>
            </a:r>
            <a:endParaRPr/>
          </a:p>
          <a:p>
            <a:pPr indent="-55879" lvl="0" marL="182880" rtl="0" algn="l">
              <a:lnSpc>
                <a:spcPct val="90000"/>
              </a:lnSpc>
              <a:spcBef>
                <a:spcPts val="1200"/>
              </a:spcBef>
              <a:spcAft>
                <a:spcPts val="0"/>
              </a:spcAft>
              <a:buSzPts val="2000"/>
              <a:buNone/>
            </a:pPr>
            <a:r>
              <a:t/>
            </a:r>
            <a:endParaRPr/>
          </a:p>
        </p:txBody>
      </p:sp>
      <p:sp>
        <p:nvSpPr>
          <p:cNvPr id="305" name="Google Shape;305;p43"/>
          <p:cNvSpPr txBox="1"/>
          <p:nvPr>
            <p:ph idx="3" type="body"/>
          </p:nvPr>
        </p:nvSpPr>
        <p:spPr>
          <a:xfrm>
            <a:off x="7803475" y="828464"/>
            <a:ext cx="3554400" cy="7503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SzPts val="2000"/>
              <a:buNone/>
            </a:pPr>
            <a:r>
              <a:rPr lang="fr-FR"/>
              <a:t>RISQUES ET COMPLICATIONS</a:t>
            </a:r>
            <a:endParaRPr/>
          </a:p>
          <a:p>
            <a:pPr indent="0" lvl="0" marL="0" rtl="0" algn="l">
              <a:lnSpc>
                <a:spcPct val="90000"/>
              </a:lnSpc>
              <a:spcBef>
                <a:spcPts val="0"/>
              </a:spcBef>
              <a:spcAft>
                <a:spcPts val="0"/>
              </a:spcAft>
              <a:buSzPts val="2000"/>
              <a:buNone/>
            </a:pPr>
            <a:r>
              <a:t/>
            </a:r>
            <a:endParaRPr/>
          </a:p>
        </p:txBody>
      </p:sp>
      <p:sp>
        <p:nvSpPr>
          <p:cNvPr id="306" name="Google Shape;306;p43"/>
          <p:cNvSpPr txBox="1"/>
          <p:nvPr>
            <p:ph idx="4" type="body"/>
          </p:nvPr>
        </p:nvSpPr>
        <p:spPr>
          <a:xfrm>
            <a:off x="7818475" y="974075"/>
            <a:ext cx="3474600" cy="3439200"/>
          </a:xfrm>
          <a:prstGeom prst="rect">
            <a:avLst/>
          </a:prstGeom>
          <a:noFill/>
          <a:ln>
            <a:noFill/>
          </a:ln>
        </p:spPr>
        <p:txBody>
          <a:bodyPr anchorCtr="0" anchor="ctr" bIns="45700" lIns="91425" spcFirstLastPara="1" rIns="91425" wrap="square" tIns="45700">
            <a:normAutofit/>
          </a:bodyPr>
          <a:lstStyle/>
          <a:p>
            <a:pPr indent="-182880" lvl="0" marL="182880" rtl="0" algn="l">
              <a:lnSpc>
                <a:spcPct val="90000"/>
              </a:lnSpc>
              <a:spcBef>
                <a:spcPts val="0"/>
              </a:spcBef>
              <a:spcAft>
                <a:spcPts val="0"/>
              </a:spcAft>
              <a:buSzPts val="2000"/>
              <a:buChar char="●"/>
            </a:pPr>
            <a:r>
              <a:rPr lang="fr-FR"/>
              <a:t>L’ embolie gazeuse</a:t>
            </a:r>
            <a:endParaRPr/>
          </a:p>
          <a:p>
            <a:pPr indent="-182880" lvl="0" marL="182880" rtl="0" algn="l">
              <a:lnSpc>
                <a:spcPct val="90000"/>
              </a:lnSpc>
              <a:spcBef>
                <a:spcPts val="1200"/>
              </a:spcBef>
              <a:spcAft>
                <a:spcPts val="0"/>
              </a:spcAft>
              <a:buSzPts val="2000"/>
              <a:buChar char="●"/>
            </a:pPr>
            <a:r>
              <a:rPr lang="fr-FR"/>
              <a:t>Les thromboses  et obstruction sur cathéter </a:t>
            </a:r>
            <a:endParaRPr/>
          </a:p>
          <a:p>
            <a:pPr indent="-182880" lvl="0" marL="182880" rtl="0" algn="l">
              <a:lnSpc>
                <a:spcPct val="90000"/>
              </a:lnSpc>
              <a:spcBef>
                <a:spcPts val="1200"/>
              </a:spcBef>
              <a:spcAft>
                <a:spcPts val="0"/>
              </a:spcAft>
              <a:buSzPts val="2000"/>
              <a:buChar char="●"/>
            </a:pPr>
            <a:r>
              <a:rPr lang="fr-FR"/>
              <a:t>L’infection</a:t>
            </a:r>
            <a:endParaRPr/>
          </a:p>
          <a:p>
            <a:pPr indent="-182880" lvl="0" marL="182880" rtl="0" algn="l">
              <a:lnSpc>
                <a:spcPct val="90000"/>
              </a:lnSpc>
              <a:spcBef>
                <a:spcPts val="1200"/>
              </a:spcBef>
              <a:spcAft>
                <a:spcPts val="0"/>
              </a:spcAft>
              <a:buSzPts val="2000"/>
              <a:buChar char="●"/>
            </a:pPr>
            <a:r>
              <a:rPr lang="fr-FR"/>
              <a:t>Le risque de pneumothorax</a:t>
            </a:r>
            <a:endParaRPr/>
          </a:p>
          <a:p>
            <a:pPr indent="-182880" lvl="0" marL="182880" rtl="0" algn="l">
              <a:lnSpc>
                <a:spcPct val="90000"/>
              </a:lnSpc>
              <a:spcBef>
                <a:spcPts val="1200"/>
              </a:spcBef>
              <a:spcAft>
                <a:spcPts val="0"/>
              </a:spcAft>
              <a:buSzPts val="2000"/>
              <a:buChar char="●"/>
            </a:pPr>
            <a:r>
              <a:rPr lang="fr-FR"/>
              <a:t>Ponction artérielle (carotide) </a:t>
            </a:r>
            <a:endParaRPr/>
          </a:p>
          <a:p>
            <a:pPr indent="-182880" lvl="0" marL="182880" rtl="0" algn="l">
              <a:lnSpc>
                <a:spcPct val="90000"/>
              </a:lnSpc>
              <a:spcBef>
                <a:spcPts val="1200"/>
              </a:spcBef>
              <a:spcAft>
                <a:spcPts val="0"/>
              </a:spcAft>
              <a:buSzPts val="2000"/>
              <a:buChar char="●"/>
            </a:pPr>
            <a:r>
              <a:rPr lang="fr-FR"/>
              <a:t>Hématome</a:t>
            </a:r>
            <a:endParaRPr/>
          </a:p>
        </p:txBody>
      </p:sp>
      <p:sp>
        <p:nvSpPr>
          <p:cNvPr id="307" name="Google Shape;307;p43"/>
          <p:cNvSpPr txBox="1"/>
          <p:nvPr/>
        </p:nvSpPr>
        <p:spPr>
          <a:xfrm>
            <a:off x="3580375" y="4027925"/>
            <a:ext cx="8200500" cy="2277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900">
                <a:solidFill>
                  <a:srgbClr val="595959"/>
                </a:solidFill>
                <a:latin typeface="Corbel"/>
                <a:ea typeface="Corbel"/>
                <a:cs typeface="Corbel"/>
                <a:sym typeface="Corbel"/>
              </a:rPr>
              <a:t>LE CADRE LEGISLATIF : </a:t>
            </a:r>
            <a:endParaRPr sz="1500">
              <a:solidFill>
                <a:srgbClr val="595959"/>
              </a:solidFill>
            </a:endParaRPr>
          </a:p>
          <a:p>
            <a:pPr indent="0" lvl="0" marL="0" marR="0" rtl="0" algn="l">
              <a:spcBef>
                <a:spcPts val="0"/>
              </a:spcBef>
              <a:spcAft>
                <a:spcPts val="0"/>
              </a:spcAft>
              <a:buNone/>
            </a:pPr>
            <a:r>
              <a:t/>
            </a:r>
            <a:endParaRPr sz="2100">
              <a:solidFill>
                <a:srgbClr val="595959"/>
              </a:solidFill>
              <a:latin typeface="Corbel"/>
              <a:ea typeface="Corbel"/>
              <a:cs typeface="Corbel"/>
              <a:sym typeface="Corbel"/>
            </a:endParaRPr>
          </a:p>
          <a:p>
            <a:pPr indent="0" lvl="0" marL="0" marR="0" rtl="0" algn="l">
              <a:spcBef>
                <a:spcPts val="0"/>
              </a:spcBef>
              <a:spcAft>
                <a:spcPts val="0"/>
              </a:spcAft>
              <a:buNone/>
            </a:pPr>
            <a:r>
              <a:rPr lang="fr-FR" sz="1700">
                <a:solidFill>
                  <a:srgbClr val="595959"/>
                </a:solidFill>
                <a:latin typeface="Corbel"/>
                <a:ea typeface="Corbel"/>
                <a:cs typeface="Corbel"/>
                <a:sym typeface="Corbel"/>
              </a:rPr>
              <a:t> - Pose relevant d'un acte médical, rôle infirmier de collaboration : art. R.4311-10 décret 2004-802 du 29/07/2004.</a:t>
            </a:r>
            <a:endParaRPr sz="1700">
              <a:solidFill>
                <a:srgbClr val="595959"/>
              </a:solidFill>
            </a:endParaRPr>
          </a:p>
          <a:p>
            <a:pPr indent="0" lvl="0" marL="0" marR="0" rtl="0" algn="l">
              <a:spcBef>
                <a:spcPts val="0"/>
              </a:spcBef>
              <a:spcAft>
                <a:spcPts val="0"/>
              </a:spcAft>
              <a:buNone/>
            </a:pPr>
            <a:r>
              <a:rPr lang="fr-FR" sz="1700">
                <a:solidFill>
                  <a:srgbClr val="595959"/>
                </a:solidFill>
                <a:latin typeface="Corbel"/>
                <a:ea typeface="Corbel"/>
                <a:cs typeface="Corbel"/>
                <a:sym typeface="Corbel"/>
              </a:rPr>
              <a:t>- Prélèvements sanguins relevant du rôle sur prescription médicale : art. R.4311-7 décret 2004-802 du 29/07/2004.</a:t>
            </a:r>
            <a:endParaRPr sz="1700">
              <a:solidFill>
                <a:srgbClr val="595959"/>
              </a:solidFill>
            </a:endParaRPr>
          </a:p>
          <a:p>
            <a:pPr indent="0" lvl="0" marL="0" marR="0" rtl="0" algn="l">
              <a:spcBef>
                <a:spcPts val="0"/>
              </a:spcBef>
              <a:spcAft>
                <a:spcPts val="0"/>
              </a:spcAft>
              <a:buNone/>
            </a:pPr>
            <a:r>
              <a:rPr lang="fr-FR" sz="1700">
                <a:solidFill>
                  <a:srgbClr val="595959"/>
                </a:solidFill>
                <a:latin typeface="Corbel"/>
                <a:ea typeface="Corbel"/>
                <a:cs typeface="Corbel"/>
                <a:sym typeface="Corbel"/>
              </a:rPr>
              <a:t>- Surveillance relevant du rôle propre infirmier : art. R. 4311-5 décret 2004-802 du 29/07/2004, ce qui inclue le retrait et la surveillance liée à cet acte. </a:t>
            </a:r>
            <a:endParaRPr sz="1700">
              <a:solidFill>
                <a:srgbClr val="595959"/>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44"/>
          <p:cNvSpPr txBox="1"/>
          <p:nvPr>
            <p:ph type="title"/>
          </p:nvPr>
        </p:nvSpPr>
        <p:spPr>
          <a:xfrm>
            <a:off x="256025" y="1143000"/>
            <a:ext cx="2834700" cy="11736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FFFF"/>
              </a:buClr>
              <a:buSzPts val="3200"/>
              <a:buFont typeface="Corbel"/>
              <a:buNone/>
            </a:pPr>
            <a:r>
              <a:rPr b="1" lang="fr-FR" sz="3300"/>
              <a:t>Le catheter de dialyse</a:t>
            </a:r>
            <a:endParaRPr b="1" sz="3300"/>
          </a:p>
        </p:txBody>
      </p:sp>
      <p:sp>
        <p:nvSpPr>
          <p:cNvPr id="313" name="Google Shape;313;p44"/>
          <p:cNvSpPr txBox="1"/>
          <p:nvPr>
            <p:ph idx="1" type="body"/>
          </p:nvPr>
        </p:nvSpPr>
        <p:spPr>
          <a:xfrm>
            <a:off x="3867912" y="868680"/>
            <a:ext cx="7315200" cy="5120640"/>
          </a:xfrm>
          <a:prstGeom prst="rect">
            <a:avLst/>
          </a:prstGeom>
          <a:noFill/>
          <a:ln>
            <a:noFill/>
          </a:ln>
        </p:spPr>
        <p:txBody>
          <a:bodyPr anchorCtr="0" anchor="ctr" bIns="45700" lIns="91425" spcFirstLastPara="1" rIns="91425" wrap="square" tIns="45700">
            <a:normAutofit/>
          </a:bodyPr>
          <a:lstStyle/>
          <a:p>
            <a:pPr indent="-182880" lvl="0" marL="182880" rtl="0" algn="l">
              <a:lnSpc>
                <a:spcPct val="90000"/>
              </a:lnSpc>
              <a:spcBef>
                <a:spcPts val="0"/>
              </a:spcBef>
              <a:spcAft>
                <a:spcPts val="0"/>
              </a:spcAft>
              <a:buSzPts val="2000"/>
              <a:buFont typeface="Corbel"/>
              <a:buChar char="-"/>
            </a:pPr>
            <a:r>
              <a:rPr lang="fr-FR"/>
              <a:t>Quand il faut se substituer à la fonction rénale</a:t>
            </a:r>
            <a:endParaRPr/>
          </a:p>
          <a:p>
            <a:pPr indent="-182880" lvl="0" marL="182880" rtl="0" algn="l">
              <a:lnSpc>
                <a:spcPct val="90000"/>
              </a:lnSpc>
              <a:spcBef>
                <a:spcPts val="1200"/>
              </a:spcBef>
              <a:spcAft>
                <a:spcPts val="0"/>
              </a:spcAft>
              <a:buSzPts val="2000"/>
              <a:buFont typeface="Corbel"/>
              <a:buChar char="-"/>
            </a:pPr>
            <a:r>
              <a:rPr lang="fr-FR"/>
              <a:t>Abord central de gros calibre (pour le pas casser les Globules) </a:t>
            </a:r>
            <a:endParaRPr/>
          </a:p>
          <a:p>
            <a:pPr indent="-182880" lvl="0" marL="182880" rtl="0" algn="l">
              <a:lnSpc>
                <a:spcPct val="90000"/>
              </a:lnSpc>
              <a:spcBef>
                <a:spcPts val="1200"/>
              </a:spcBef>
              <a:spcAft>
                <a:spcPts val="0"/>
              </a:spcAft>
              <a:buSzPts val="2000"/>
              <a:buFont typeface="Corbel"/>
              <a:buChar char="-"/>
            </a:pPr>
            <a:r>
              <a:rPr lang="fr-FR"/>
              <a:t>Abord provisoire de dialyse </a:t>
            </a:r>
            <a:endParaRPr/>
          </a:p>
          <a:p>
            <a:pPr indent="-182880" lvl="0" marL="182880" rtl="0" algn="l">
              <a:lnSpc>
                <a:spcPct val="90000"/>
              </a:lnSpc>
              <a:spcBef>
                <a:spcPts val="1200"/>
              </a:spcBef>
              <a:spcAft>
                <a:spcPts val="0"/>
              </a:spcAft>
              <a:buSzPts val="2000"/>
              <a:buFont typeface="Corbel"/>
              <a:buChar char="-"/>
            </a:pPr>
            <a:r>
              <a:rPr lang="fr-FR"/>
              <a:t>3 localisations : Jugulaire / Sous clavière / Fémorale </a:t>
            </a:r>
            <a:endParaRPr/>
          </a:p>
          <a:p>
            <a:pPr indent="-182880" lvl="0" marL="182880" rtl="0" algn="l">
              <a:lnSpc>
                <a:spcPct val="90000"/>
              </a:lnSpc>
              <a:spcBef>
                <a:spcPts val="1200"/>
              </a:spcBef>
              <a:spcAft>
                <a:spcPts val="0"/>
              </a:spcAft>
              <a:buSzPts val="2000"/>
              <a:buFont typeface="Corbel"/>
              <a:buChar char="-"/>
            </a:pPr>
            <a:r>
              <a:rPr lang="fr-FR"/>
              <a:t>Même critères de surveillance que VVC </a:t>
            </a:r>
            <a:endParaRPr/>
          </a:p>
          <a:p>
            <a:pPr indent="0" lvl="0" marL="182880" rtl="0" algn="l">
              <a:lnSpc>
                <a:spcPct val="90000"/>
              </a:lnSpc>
              <a:spcBef>
                <a:spcPts val="1200"/>
              </a:spcBef>
              <a:spcAft>
                <a:spcPts val="0"/>
              </a:spcAft>
              <a:buNone/>
            </a:pPr>
            <a:r>
              <a:t/>
            </a:r>
            <a:endParaRPr/>
          </a:p>
          <a:p>
            <a:pPr indent="0" lvl="0" marL="182880" rtl="0" algn="l">
              <a:lnSpc>
                <a:spcPct val="90000"/>
              </a:lnSpc>
              <a:spcBef>
                <a:spcPts val="1200"/>
              </a:spcBef>
              <a:spcAft>
                <a:spcPts val="0"/>
              </a:spcAft>
              <a:buNone/>
            </a:pPr>
            <a:r>
              <a:rPr b="1" lang="fr-FR"/>
              <a:t>Utilisation :</a:t>
            </a:r>
            <a:endParaRPr b="1"/>
          </a:p>
          <a:p>
            <a:pPr indent="-182880" lvl="0" marL="182880" rtl="0" algn="l">
              <a:lnSpc>
                <a:spcPct val="90000"/>
              </a:lnSpc>
              <a:spcBef>
                <a:spcPts val="1200"/>
              </a:spcBef>
              <a:spcAft>
                <a:spcPts val="0"/>
              </a:spcAft>
              <a:buSzPts val="2000"/>
              <a:buFont typeface="Corbel"/>
              <a:buChar char="-"/>
            </a:pPr>
            <a:r>
              <a:rPr lang="fr-FR"/>
              <a:t>Toujours purger avant utilisation : </a:t>
            </a:r>
            <a:r>
              <a:rPr b="1" lang="fr-FR">
                <a:solidFill>
                  <a:srgbClr val="4CBAD2"/>
                </a:solidFill>
              </a:rPr>
              <a:t>présence de verrous citratés</a:t>
            </a:r>
            <a:r>
              <a:rPr lang="fr-FR"/>
              <a:t>. </a:t>
            </a:r>
            <a:endParaRPr/>
          </a:p>
          <a:p>
            <a:pPr indent="-182880" lvl="0" marL="182880" rtl="0" algn="l">
              <a:lnSpc>
                <a:spcPct val="90000"/>
              </a:lnSpc>
              <a:spcBef>
                <a:spcPts val="1200"/>
              </a:spcBef>
              <a:spcAft>
                <a:spcPts val="0"/>
              </a:spcAft>
              <a:buSzPts val="2000"/>
              <a:buFont typeface="Corbel"/>
              <a:buChar char="-"/>
            </a:pPr>
            <a:r>
              <a:rPr lang="fr-FR"/>
              <a:t>Toujours refaire un verrou </a:t>
            </a:r>
            <a:r>
              <a:rPr lang="fr-FR"/>
              <a:t>après</a:t>
            </a:r>
            <a:r>
              <a:rPr lang="fr-FR"/>
              <a:t> utilisation. </a:t>
            </a:r>
            <a:endParaRPr/>
          </a:p>
          <a:p>
            <a:pPr indent="0" lvl="0" marL="182880" rtl="0" algn="l">
              <a:lnSpc>
                <a:spcPct val="90000"/>
              </a:lnSpc>
              <a:spcBef>
                <a:spcPts val="1200"/>
              </a:spcBef>
              <a:spcAft>
                <a:spcPts val="0"/>
              </a:spcAft>
              <a:buNone/>
            </a:pPr>
            <a:r>
              <a:t/>
            </a:r>
            <a:endParaRPr/>
          </a:p>
          <a:p>
            <a:pPr indent="-55879" lvl="0" marL="182880" rtl="0" algn="l">
              <a:lnSpc>
                <a:spcPct val="90000"/>
              </a:lnSpc>
              <a:spcBef>
                <a:spcPts val="1200"/>
              </a:spcBef>
              <a:spcAft>
                <a:spcPts val="0"/>
              </a:spcAft>
              <a:buSzPts val="2000"/>
              <a:buNone/>
            </a:pPr>
            <a:r>
              <a:t/>
            </a:r>
            <a:endParaRPr/>
          </a:p>
        </p:txBody>
      </p:sp>
      <p:sp>
        <p:nvSpPr>
          <p:cNvPr id="314" name="Google Shape;314;p44"/>
          <p:cNvSpPr txBox="1"/>
          <p:nvPr>
            <p:ph idx="2" type="body"/>
          </p:nvPr>
        </p:nvSpPr>
        <p:spPr>
          <a:xfrm>
            <a:off x="256025" y="2369375"/>
            <a:ext cx="2834700" cy="34467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i="1" lang="fr-FR" sz="2000"/>
              <a:t>Parfois appelé sheldon</a:t>
            </a:r>
            <a:endParaRPr i="1" sz="2000"/>
          </a:p>
        </p:txBody>
      </p:sp>
      <p:pic>
        <p:nvPicPr>
          <p:cNvPr id="315" name="Google Shape;315;p44" title="Capture d’écran 2026-02-23 à 16.30.05.png"/>
          <p:cNvPicPr preferRelativeResize="0"/>
          <p:nvPr/>
        </p:nvPicPr>
        <p:blipFill rotWithShape="1">
          <a:blip r:embed="rId3">
            <a:alphaModFix/>
          </a:blip>
          <a:srcRect b="32650" l="0" r="0" t="0"/>
          <a:stretch/>
        </p:blipFill>
        <p:spPr>
          <a:xfrm>
            <a:off x="446700" y="2883599"/>
            <a:ext cx="2580975" cy="31057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45"/>
          <p:cNvSpPr txBox="1"/>
          <p:nvPr>
            <p:ph type="title"/>
          </p:nvPr>
        </p:nvSpPr>
        <p:spPr>
          <a:xfrm>
            <a:off x="256025" y="451450"/>
            <a:ext cx="2834700" cy="976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FFFF"/>
              </a:buClr>
              <a:buSzPts val="3200"/>
              <a:buFont typeface="Corbel"/>
              <a:buNone/>
            </a:pPr>
            <a:r>
              <a:rPr b="1" lang="fr-FR"/>
              <a:t>Le PICC line</a:t>
            </a:r>
            <a:endParaRPr b="1"/>
          </a:p>
        </p:txBody>
      </p:sp>
      <p:sp>
        <p:nvSpPr>
          <p:cNvPr id="321" name="Google Shape;321;p45"/>
          <p:cNvSpPr txBox="1"/>
          <p:nvPr>
            <p:ph idx="1" type="body"/>
          </p:nvPr>
        </p:nvSpPr>
        <p:spPr>
          <a:xfrm>
            <a:off x="3867912" y="868680"/>
            <a:ext cx="7315200" cy="512064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b="1" lang="fr-FR"/>
              <a:t>Cathéter central de moyenne durée (&lt; 3mois)</a:t>
            </a:r>
            <a:r>
              <a:rPr lang="fr-FR"/>
              <a:t> inséré au-dessus du coude par une veine périphérique du bras.</a:t>
            </a:r>
            <a:endParaRPr/>
          </a:p>
          <a:p>
            <a:pPr indent="-182880" lvl="0" marL="182880" rtl="0" algn="l">
              <a:lnSpc>
                <a:spcPct val="90000"/>
              </a:lnSpc>
              <a:spcBef>
                <a:spcPts val="1200"/>
              </a:spcBef>
              <a:spcAft>
                <a:spcPts val="0"/>
              </a:spcAft>
              <a:buSzPts val="2000"/>
              <a:buChar char="●"/>
            </a:pPr>
            <a:r>
              <a:rPr lang="fr-FR"/>
              <a:t>Cathéters en simple et double lumière </a:t>
            </a:r>
            <a:endParaRPr/>
          </a:p>
          <a:p>
            <a:pPr indent="-182880" lvl="0" marL="182880" rtl="0" algn="l">
              <a:lnSpc>
                <a:spcPct val="90000"/>
              </a:lnSpc>
              <a:spcBef>
                <a:spcPts val="1200"/>
              </a:spcBef>
              <a:spcAft>
                <a:spcPts val="0"/>
              </a:spcAft>
              <a:buSzPts val="2000"/>
              <a:buChar char="●"/>
            </a:pPr>
            <a:r>
              <a:rPr lang="fr-FR"/>
              <a:t>Equipés de 2 ailettes à leur base permettant leur fixation sans suture ni sparadrap dans un stabilisateur adhésif </a:t>
            </a:r>
            <a:endParaRPr/>
          </a:p>
          <a:p>
            <a:pPr indent="-182880" lvl="0" marL="182880" rtl="0" algn="l">
              <a:lnSpc>
                <a:spcPct val="90000"/>
              </a:lnSpc>
              <a:spcBef>
                <a:spcPts val="1200"/>
              </a:spcBef>
              <a:spcAft>
                <a:spcPts val="0"/>
              </a:spcAft>
              <a:buSzPts val="2000"/>
              <a:buChar char="●"/>
            </a:pPr>
            <a:r>
              <a:rPr lang="fr-FR"/>
              <a:t>La pose s’effectue au Bloc ( sous rayons)  opératoire sous anesthésie locale </a:t>
            </a:r>
            <a:endParaRPr/>
          </a:p>
          <a:p>
            <a:pPr indent="-182880" lvl="0" marL="182880" rtl="0" algn="l">
              <a:lnSpc>
                <a:spcPct val="90000"/>
              </a:lnSpc>
              <a:spcBef>
                <a:spcPts val="1200"/>
              </a:spcBef>
              <a:spcAft>
                <a:spcPts val="0"/>
              </a:spcAft>
              <a:buSzPts val="2000"/>
              <a:buChar char="●"/>
            </a:pPr>
            <a:r>
              <a:rPr lang="fr-FR"/>
              <a:t>Prélèvements sanguins possible </a:t>
            </a:r>
            <a:endParaRPr/>
          </a:p>
          <a:p>
            <a:pPr indent="-182880" lvl="0" marL="182880" rtl="0" algn="l">
              <a:lnSpc>
                <a:spcPct val="90000"/>
              </a:lnSpc>
              <a:spcBef>
                <a:spcPts val="1200"/>
              </a:spcBef>
              <a:spcAft>
                <a:spcPts val="0"/>
              </a:spcAft>
              <a:buSzPts val="2000"/>
              <a:buChar char="●"/>
            </a:pPr>
            <a:r>
              <a:rPr b="1" lang="fr-FR"/>
              <a:t>RINCAGE </a:t>
            </a:r>
            <a:r>
              <a:rPr b="1" lang="fr-FR"/>
              <a:t>PULSÉ</a:t>
            </a:r>
            <a:r>
              <a:rPr b="1" lang="fr-FR"/>
              <a:t> </a:t>
            </a:r>
            <a:r>
              <a:rPr b="1" lang="fr-FR"/>
              <a:t>nécessaire</a:t>
            </a:r>
            <a:r>
              <a:rPr b="1" lang="fr-FR"/>
              <a:t> </a:t>
            </a:r>
            <a:endParaRPr b="1"/>
          </a:p>
          <a:p>
            <a:pPr indent="-55879" lvl="0" marL="182880" rtl="0" algn="l">
              <a:lnSpc>
                <a:spcPct val="90000"/>
              </a:lnSpc>
              <a:spcBef>
                <a:spcPts val="1200"/>
              </a:spcBef>
              <a:spcAft>
                <a:spcPts val="0"/>
              </a:spcAft>
              <a:buSzPts val="2000"/>
              <a:buNone/>
            </a:pPr>
            <a:r>
              <a:t/>
            </a:r>
            <a:endParaRPr/>
          </a:p>
        </p:txBody>
      </p:sp>
      <p:sp>
        <p:nvSpPr>
          <p:cNvPr id="322" name="Google Shape;322;p45"/>
          <p:cNvSpPr txBox="1"/>
          <p:nvPr>
            <p:ph idx="2" type="body"/>
          </p:nvPr>
        </p:nvSpPr>
        <p:spPr>
          <a:xfrm>
            <a:off x="256025" y="1480405"/>
            <a:ext cx="2834700" cy="3644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i="1" lang="fr-FR" sz="1900"/>
              <a:t>Peripheral Inserted Central Catheter </a:t>
            </a:r>
            <a:endParaRPr i="1" sz="1900"/>
          </a:p>
          <a:p>
            <a:pPr indent="0" lvl="0" marL="0" rtl="0" algn="l">
              <a:lnSpc>
                <a:spcPct val="100000"/>
              </a:lnSpc>
              <a:spcBef>
                <a:spcPts val="1200"/>
              </a:spcBef>
              <a:spcAft>
                <a:spcPts val="0"/>
              </a:spcAft>
              <a:buSzPts val="1400"/>
              <a:buNone/>
            </a:pPr>
            <a:r>
              <a:t/>
            </a:r>
            <a:endParaRPr/>
          </a:p>
        </p:txBody>
      </p:sp>
      <p:pic>
        <p:nvPicPr>
          <p:cNvPr id="323" name="Google Shape;323;p45" title="Capture d’écran 2026-02-23 à 16.32.49.png"/>
          <p:cNvPicPr preferRelativeResize="0"/>
          <p:nvPr/>
        </p:nvPicPr>
        <p:blipFill>
          <a:blip r:embed="rId3">
            <a:alphaModFix/>
          </a:blip>
          <a:stretch>
            <a:fillRect/>
          </a:stretch>
        </p:blipFill>
        <p:spPr>
          <a:xfrm rot="5400000">
            <a:off x="-165669" y="2675506"/>
            <a:ext cx="3756375" cy="27929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46"/>
          <p:cNvSpPr txBox="1"/>
          <p:nvPr>
            <p:ph type="title"/>
          </p:nvPr>
        </p:nvSpPr>
        <p:spPr>
          <a:xfrm>
            <a:off x="252925" y="704602"/>
            <a:ext cx="2947500" cy="12897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200"/>
              <a:buFont typeface="Corbel"/>
              <a:buNone/>
            </a:pPr>
            <a:r>
              <a:rPr b="1" lang="fr-FR" sz="3200">
                <a:solidFill>
                  <a:schemeClr val="lt1"/>
                </a:solidFill>
              </a:rPr>
              <a:t>Le PICC line</a:t>
            </a:r>
            <a:endParaRPr/>
          </a:p>
        </p:txBody>
      </p:sp>
      <p:sp>
        <p:nvSpPr>
          <p:cNvPr id="329" name="Google Shape;329;p46"/>
          <p:cNvSpPr txBox="1"/>
          <p:nvPr>
            <p:ph idx="1" type="body"/>
          </p:nvPr>
        </p:nvSpPr>
        <p:spPr>
          <a:xfrm>
            <a:off x="252913" y="1740725"/>
            <a:ext cx="3474600" cy="49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SzPts val="2000"/>
              <a:buNone/>
            </a:pPr>
            <a:r>
              <a:rPr b="0" lang="fr-FR">
                <a:solidFill>
                  <a:srgbClr val="FFFFFF"/>
                </a:solidFill>
              </a:rPr>
              <a:t>COMPLICATIONS</a:t>
            </a:r>
            <a:endParaRPr b="0">
              <a:solidFill>
                <a:srgbClr val="FFFFFF"/>
              </a:solidFill>
            </a:endParaRPr>
          </a:p>
        </p:txBody>
      </p:sp>
      <p:sp>
        <p:nvSpPr>
          <p:cNvPr id="330" name="Google Shape;330;p46"/>
          <p:cNvSpPr txBox="1"/>
          <p:nvPr>
            <p:ph idx="2" type="body"/>
          </p:nvPr>
        </p:nvSpPr>
        <p:spPr>
          <a:xfrm>
            <a:off x="3488250" y="825900"/>
            <a:ext cx="4107000" cy="5206200"/>
          </a:xfrm>
          <a:prstGeom prst="rect">
            <a:avLst/>
          </a:prstGeom>
          <a:noFill/>
          <a:ln>
            <a:noFill/>
          </a:ln>
        </p:spPr>
        <p:txBody>
          <a:bodyPr anchorCtr="0" anchor="ctr" bIns="45700" lIns="91425" spcFirstLastPara="1" rIns="91425" wrap="square" tIns="45700">
            <a:normAutofit fontScale="92500" lnSpcReduction="20000"/>
          </a:bodyPr>
          <a:lstStyle/>
          <a:p>
            <a:pPr indent="-345598" lvl="0" marL="457200" rtl="0" algn="l">
              <a:lnSpc>
                <a:spcPct val="90000"/>
              </a:lnSpc>
              <a:spcBef>
                <a:spcPts val="1200"/>
              </a:spcBef>
              <a:spcAft>
                <a:spcPts val="0"/>
              </a:spcAft>
              <a:buSzPct val="100000"/>
              <a:buChar char="●"/>
            </a:pPr>
            <a:r>
              <a:rPr b="1" lang="fr-FR" sz="1991">
                <a:solidFill>
                  <a:srgbClr val="4CBAD2"/>
                </a:solidFill>
              </a:rPr>
              <a:t>Obstruction du cathéter </a:t>
            </a:r>
            <a:r>
              <a:rPr lang="fr-FR" sz="1991"/>
              <a:t>: impossibilité d’injecter dans le cathéter </a:t>
            </a:r>
            <a:endParaRPr sz="1991"/>
          </a:p>
          <a:p>
            <a:pPr indent="0" lvl="0" marL="0" rtl="0" algn="l">
              <a:lnSpc>
                <a:spcPct val="90000"/>
              </a:lnSpc>
              <a:spcBef>
                <a:spcPts val="1200"/>
              </a:spcBef>
              <a:spcAft>
                <a:spcPts val="0"/>
              </a:spcAft>
              <a:buNone/>
            </a:pPr>
            <a:r>
              <a:rPr lang="fr-FR" sz="1991"/>
              <a:t>-modifier la position du patient en lui tournant la tête du côté opposé au Piccline, bras le long du corps, pour essayer d’obtenir un reflux (occlusion positionnelle)</a:t>
            </a:r>
            <a:endParaRPr sz="1991"/>
          </a:p>
          <a:p>
            <a:pPr indent="-93979" lvl="0" marL="182880" rtl="0" algn="l">
              <a:lnSpc>
                <a:spcPct val="90000"/>
              </a:lnSpc>
              <a:spcBef>
                <a:spcPts val="1200"/>
              </a:spcBef>
              <a:spcAft>
                <a:spcPts val="0"/>
              </a:spcAft>
              <a:buSzPct val="100407"/>
              <a:buNone/>
            </a:pPr>
            <a:r>
              <a:t/>
            </a:r>
            <a:endParaRPr sz="1991"/>
          </a:p>
          <a:p>
            <a:pPr indent="0" lvl="0" marL="0" rtl="0" algn="l">
              <a:lnSpc>
                <a:spcPct val="90000"/>
              </a:lnSpc>
              <a:spcBef>
                <a:spcPts val="1200"/>
              </a:spcBef>
              <a:spcAft>
                <a:spcPts val="0"/>
              </a:spcAft>
              <a:buNone/>
            </a:pPr>
            <a:r>
              <a:rPr lang="fr-FR" sz="1991"/>
              <a:t>-Effectuer une rinçure de sérum physiologique avec une seringue luer lock de 2 ou 5 ml, «sans forcer »</a:t>
            </a:r>
            <a:endParaRPr sz="1991"/>
          </a:p>
          <a:p>
            <a:pPr indent="-93979" lvl="0" marL="182880" rtl="0" algn="l">
              <a:lnSpc>
                <a:spcPct val="90000"/>
              </a:lnSpc>
              <a:spcBef>
                <a:spcPts val="1200"/>
              </a:spcBef>
              <a:spcAft>
                <a:spcPts val="0"/>
              </a:spcAft>
              <a:buSzPct val="100407"/>
              <a:buNone/>
            </a:pPr>
            <a:r>
              <a:t/>
            </a:r>
            <a:endParaRPr sz="1991"/>
          </a:p>
          <a:p>
            <a:pPr indent="-210978" lvl="0" marL="182880" rtl="0" algn="l">
              <a:lnSpc>
                <a:spcPct val="90000"/>
              </a:lnSpc>
              <a:spcBef>
                <a:spcPts val="1200"/>
              </a:spcBef>
              <a:spcAft>
                <a:spcPts val="0"/>
              </a:spcAft>
              <a:buSzPct val="100000"/>
              <a:buChar char="●"/>
            </a:pPr>
            <a:r>
              <a:rPr lang="fr-FR" sz="1991"/>
              <a:t>Si occlusion confirmée, protocole Urokinase ®, sur prescription médicale</a:t>
            </a:r>
            <a:endParaRPr sz="1991"/>
          </a:p>
          <a:p>
            <a:pPr indent="0" lvl="0" marL="0" rtl="0" algn="l">
              <a:lnSpc>
                <a:spcPct val="90000"/>
              </a:lnSpc>
              <a:spcBef>
                <a:spcPts val="1200"/>
              </a:spcBef>
              <a:spcAft>
                <a:spcPts val="0"/>
              </a:spcAft>
              <a:buNone/>
            </a:pPr>
            <a:r>
              <a:rPr lang="fr-FR" sz="1991"/>
              <a:t>- Si échec prévenir le médecin prescripteur pour désobstruction en radiologie et contrôle radiologique. </a:t>
            </a:r>
            <a:endParaRPr sz="1991"/>
          </a:p>
          <a:p>
            <a:pPr indent="-93979" lvl="0" marL="182880" rtl="0" algn="l">
              <a:lnSpc>
                <a:spcPct val="90000"/>
              </a:lnSpc>
              <a:spcBef>
                <a:spcPts val="1200"/>
              </a:spcBef>
              <a:spcAft>
                <a:spcPts val="0"/>
              </a:spcAft>
              <a:buSzPct val="100000"/>
              <a:buNone/>
            </a:pPr>
            <a:r>
              <a:t/>
            </a:r>
            <a:endParaRPr/>
          </a:p>
        </p:txBody>
      </p:sp>
      <p:sp>
        <p:nvSpPr>
          <p:cNvPr id="331" name="Google Shape;331;p46"/>
          <p:cNvSpPr txBox="1"/>
          <p:nvPr>
            <p:ph idx="4" type="body"/>
          </p:nvPr>
        </p:nvSpPr>
        <p:spPr>
          <a:xfrm>
            <a:off x="7595250" y="825900"/>
            <a:ext cx="4317300" cy="4953900"/>
          </a:xfrm>
          <a:prstGeom prst="rect">
            <a:avLst/>
          </a:prstGeom>
          <a:noFill/>
          <a:ln>
            <a:noFill/>
          </a:ln>
        </p:spPr>
        <p:txBody>
          <a:bodyPr anchorCtr="0" anchor="ctr" bIns="45700" lIns="91425" spcFirstLastPara="1" rIns="91425" wrap="square" tIns="45700">
            <a:normAutofit fontScale="92500" lnSpcReduction="10000"/>
          </a:bodyPr>
          <a:lstStyle/>
          <a:p>
            <a:pPr indent="-215106" lvl="0" marL="182880" rtl="0" algn="l">
              <a:lnSpc>
                <a:spcPct val="90000"/>
              </a:lnSpc>
              <a:spcBef>
                <a:spcPts val="0"/>
              </a:spcBef>
              <a:spcAft>
                <a:spcPts val="0"/>
              </a:spcAft>
              <a:buSzPct val="100000"/>
              <a:buChar char="●"/>
            </a:pPr>
            <a:r>
              <a:rPr b="1" lang="fr-FR" sz="1900">
                <a:solidFill>
                  <a:srgbClr val="4CBAD2"/>
                </a:solidFill>
              </a:rPr>
              <a:t>Infection </a:t>
            </a:r>
            <a:r>
              <a:rPr lang="fr-FR" sz="1900"/>
              <a:t>: rougeur au point de ponction, écoulement purulent, douleur, fièvre</a:t>
            </a:r>
            <a:endParaRPr sz="1900"/>
          </a:p>
          <a:p>
            <a:pPr indent="0" lvl="0" marL="0" rtl="0" algn="l">
              <a:lnSpc>
                <a:spcPct val="90000"/>
              </a:lnSpc>
              <a:spcBef>
                <a:spcPts val="1200"/>
              </a:spcBef>
              <a:spcAft>
                <a:spcPts val="0"/>
              </a:spcAft>
              <a:buNone/>
            </a:pPr>
            <a:r>
              <a:rPr lang="fr-FR" sz="1900"/>
              <a:t>-Arrêter la perfusion, réaliser 2 hémocultures et demander un avis médical (retrait du cathéter ? antibiothérapie ?)</a:t>
            </a:r>
            <a:endParaRPr sz="1900"/>
          </a:p>
          <a:p>
            <a:pPr indent="0" lvl="0" marL="0" rtl="0" algn="l">
              <a:lnSpc>
                <a:spcPct val="90000"/>
              </a:lnSpc>
              <a:spcBef>
                <a:spcPts val="1200"/>
              </a:spcBef>
              <a:spcAft>
                <a:spcPts val="0"/>
              </a:spcAft>
              <a:buNone/>
            </a:pPr>
            <a:r>
              <a:rPr lang="fr-FR" sz="1900"/>
              <a:t>- +/- envoi de l’extrémité du cathéter en bactériologie</a:t>
            </a:r>
            <a:endParaRPr sz="1900"/>
          </a:p>
          <a:p>
            <a:pPr indent="-103504" lvl="0" marL="182880" rtl="0" algn="l">
              <a:lnSpc>
                <a:spcPct val="90000"/>
              </a:lnSpc>
              <a:spcBef>
                <a:spcPts val="1200"/>
              </a:spcBef>
              <a:spcAft>
                <a:spcPts val="0"/>
              </a:spcAft>
              <a:buSzPct val="105263"/>
              <a:buNone/>
            </a:pPr>
            <a:r>
              <a:t/>
            </a:r>
            <a:endParaRPr sz="1900"/>
          </a:p>
          <a:p>
            <a:pPr indent="-215106" lvl="0" marL="182880" rtl="0" algn="l">
              <a:lnSpc>
                <a:spcPct val="90000"/>
              </a:lnSpc>
              <a:spcBef>
                <a:spcPts val="1200"/>
              </a:spcBef>
              <a:spcAft>
                <a:spcPts val="0"/>
              </a:spcAft>
              <a:buSzPct val="100000"/>
              <a:buChar char="●"/>
            </a:pPr>
            <a:r>
              <a:rPr b="1" lang="fr-FR" sz="1900">
                <a:solidFill>
                  <a:srgbClr val="4CBAD2"/>
                </a:solidFill>
              </a:rPr>
              <a:t>Suspicion de phlébite </a:t>
            </a:r>
            <a:r>
              <a:rPr lang="fr-FR" sz="1900"/>
              <a:t>: augmentation de volume du membre supérieur, rougeur, douleur</a:t>
            </a:r>
            <a:endParaRPr sz="1900"/>
          </a:p>
          <a:p>
            <a:pPr indent="0" lvl="0" marL="0" rtl="0" algn="l">
              <a:lnSpc>
                <a:spcPct val="90000"/>
              </a:lnSpc>
              <a:spcBef>
                <a:spcPts val="1200"/>
              </a:spcBef>
              <a:spcAft>
                <a:spcPts val="0"/>
              </a:spcAft>
              <a:buNone/>
            </a:pPr>
            <a:r>
              <a:rPr lang="fr-FR" sz="1900"/>
              <a:t>-Arrêter la perfusion</a:t>
            </a:r>
            <a:endParaRPr sz="1900"/>
          </a:p>
          <a:p>
            <a:pPr indent="0" lvl="0" marL="0" rtl="0" algn="l">
              <a:lnSpc>
                <a:spcPct val="90000"/>
              </a:lnSpc>
              <a:spcBef>
                <a:spcPts val="1200"/>
              </a:spcBef>
              <a:spcAft>
                <a:spcPts val="0"/>
              </a:spcAft>
              <a:buNone/>
            </a:pPr>
            <a:r>
              <a:rPr lang="fr-FR" sz="1900"/>
              <a:t>-Prévenir le médecin prescripteur pour prévoir écho-doppler (retrait sur indication médicale si thrombose confirmée)</a:t>
            </a:r>
            <a:endParaRPr sz="1900"/>
          </a:p>
          <a:p>
            <a:pPr indent="-103504" lvl="0" marL="182880" rtl="0" algn="l">
              <a:lnSpc>
                <a:spcPct val="90000"/>
              </a:lnSpc>
              <a:spcBef>
                <a:spcPts val="1200"/>
              </a:spcBef>
              <a:spcAft>
                <a:spcPts val="0"/>
              </a:spcAft>
              <a:buSzPct val="100000"/>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47"/>
          <p:cNvSpPr txBox="1"/>
          <p:nvPr>
            <p:ph type="title"/>
          </p:nvPr>
        </p:nvSpPr>
        <p:spPr>
          <a:xfrm>
            <a:off x="252900" y="571500"/>
            <a:ext cx="2947500" cy="3780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600"/>
              <a:buFont typeface="Corbel"/>
              <a:buNone/>
            </a:pPr>
            <a:r>
              <a:rPr b="1" lang="fr-FR"/>
              <a:t>Le catheter intra osseux</a:t>
            </a:r>
            <a:endParaRPr b="1"/>
          </a:p>
          <a:p>
            <a:pPr indent="0" lvl="0" marL="0" rtl="0" algn="l">
              <a:lnSpc>
                <a:spcPct val="90000"/>
              </a:lnSpc>
              <a:spcBef>
                <a:spcPts val="0"/>
              </a:spcBef>
              <a:spcAft>
                <a:spcPts val="0"/>
              </a:spcAft>
              <a:buClr>
                <a:srgbClr val="FFFFFF"/>
              </a:buClr>
              <a:buSzPts val="3600"/>
              <a:buFont typeface="Corbel"/>
              <a:buNone/>
            </a:pPr>
            <a:r>
              <a:t/>
            </a:r>
            <a:endParaRPr/>
          </a:p>
          <a:p>
            <a:pPr indent="0" lvl="0" marL="0" rtl="0" algn="l">
              <a:lnSpc>
                <a:spcPct val="90000"/>
              </a:lnSpc>
              <a:spcBef>
                <a:spcPts val="0"/>
              </a:spcBef>
              <a:spcAft>
                <a:spcPts val="0"/>
              </a:spcAft>
              <a:buClr>
                <a:srgbClr val="FFFFFF"/>
              </a:buClr>
              <a:buSzPts val="3600"/>
              <a:buFont typeface="Corbel"/>
              <a:buNone/>
            </a:pPr>
            <a:r>
              <a:rPr lang="fr-FR" sz="1944"/>
              <a:t>https://www.youtube.com/watch?v=KHXSfh2ZRDM</a:t>
            </a:r>
            <a:br>
              <a:rPr lang="fr-FR" sz="1944"/>
            </a:br>
            <a:br>
              <a:rPr lang="fr-FR" sz="1944"/>
            </a:br>
            <a:endParaRPr sz="1944"/>
          </a:p>
        </p:txBody>
      </p:sp>
      <p:sp>
        <p:nvSpPr>
          <p:cNvPr id="337" name="Google Shape;337;p47"/>
          <p:cNvSpPr txBox="1"/>
          <p:nvPr>
            <p:ph idx="1" type="body"/>
          </p:nvPr>
        </p:nvSpPr>
        <p:spPr>
          <a:xfrm>
            <a:off x="3633437" y="437436"/>
            <a:ext cx="3474600" cy="8076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SzPts val="2000"/>
              <a:buNone/>
            </a:pPr>
            <a:r>
              <a:rPr b="0" lang="fr-FR" sz="2300"/>
              <a:t>La voie </a:t>
            </a:r>
            <a:r>
              <a:rPr lang="fr-FR" sz="2300">
                <a:solidFill>
                  <a:srgbClr val="CC0000"/>
                </a:solidFill>
              </a:rPr>
              <a:t>d’urgence absolue</a:t>
            </a:r>
            <a:endParaRPr sz="2300">
              <a:solidFill>
                <a:srgbClr val="CC0000"/>
              </a:solidFill>
            </a:endParaRPr>
          </a:p>
        </p:txBody>
      </p:sp>
      <p:sp>
        <p:nvSpPr>
          <p:cNvPr id="338" name="Google Shape;338;p47"/>
          <p:cNvSpPr txBox="1"/>
          <p:nvPr>
            <p:ph idx="2" type="body"/>
          </p:nvPr>
        </p:nvSpPr>
        <p:spPr>
          <a:xfrm>
            <a:off x="3546225" y="1353100"/>
            <a:ext cx="4134900" cy="4757700"/>
          </a:xfrm>
          <a:prstGeom prst="rect">
            <a:avLst/>
          </a:prstGeom>
          <a:noFill/>
          <a:ln>
            <a:noFill/>
          </a:ln>
        </p:spPr>
        <p:txBody>
          <a:bodyPr anchorCtr="0" anchor="ctr" bIns="45700" lIns="91425" spcFirstLastPara="1" rIns="91425" wrap="square" tIns="45700">
            <a:normAutofit lnSpcReduction="10000"/>
          </a:bodyPr>
          <a:lstStyle/>
          <a:p>
            <a:pPr indent="-192405" lvl="0" marL="182880" rtl="0" algn="l">
              <a:lnSpc>
                <a:spcPct val="90000"/>
              </a:lnSpc>
              <a:spcBef>
                <a:spcPts val="0"/>
              </a:spcBef>
              <a:spcAft>
                <a:spcPts val="0"/>
              </a:spcAft>
              <a:buSzPts val="2000"/>
              <a:buChar char="●"/>
            </a:pPr>
            <a:r>
              <a:rPr lang="fr-FR"/>
              <a:t>Accès vasculaire périphérique d’urgence, utilisé dans le contexte d’une menace vitale immédiate</a:t>
            </a:r>
            <a:endParaRPr/>
          </a:p>
          <a:p>
            <a:pPr indent="-65404" lvl="0" marL="182880" rtl="0" algn="l">
              <a:lnSpc>
                <a:spcPct val="90000"/>
              </a:lnSpc>
              <a:spcBef>
                <a:spcPts val="1200"/>
              </a:spcBef>
              <a:spcAft>
                <a:spcPts val="0"/>
              </a:spcAft>
              <a:buSzPts val="2000"/>
              <a:buNone/>
            </a:pPr>
            <a:r>
              <a:t/>
            </a:r>
            <a:endParaRPr/>
          </a:p>
          <a:p>
            <a:pPr indent="-192405" lvl="0" marL="182880" rtl="0" algn="l">
              <a:lnSpc>
                <a:spcPct val="90000"/>
              </a:lnSpc>
              <a:spcBef>
                <a:spcPts val="1200"/>
              </a:spcBef>
              <a:spcAft>
                <a:spcPts val="0"/>
              </a:spcAft>
              <a:buSzPts val="2000"/>
              <a:buChar char="●"/>
            </a:pPr>
            <a:r>
              <a:rPr lang="fr-FR"/>
              <a:t>Prélèvement de moelle, pour réaliser des examens sanguins d’urgence, peut être aussi réalisé avant la première injection dans le cathéter</a:t>
            </a:r>
            <a:endParaRPr/>
          </a:p>
          <a:p>
            <a:pPr indent="-65404" lvl="0" marL="182880" rtl="0" algn="l">
              <a:lnSpc>
                <a:spcPct val="90000"/>
              </a:lnSpc>
              <a:spcBef>
                <a:spcPts val="1200"/>
              </a:spcBef>
              <a:spcAft>
                <a:spcPts val="0"/>
              </a:spcAft>
              <a:buSzPts val="2000"/>
              <a:buNone/>
            </a:pPr>
            <a:r>
              <a:t/>
            </a:r>
            <a:endParaRPr/>
          </a:p>
          <a:p>
            <a:pPr indent="-192405" lvl="0" marL="182880" rtl="0" algn="l">
              <a:lnSpc>
                <a:spcPct val="90000"/>
              </a:lnSpc>
              <a:spcBef>
                <a:spcPts val="1200"/>
              </a:spcBef>
              <a:spcAft>
                <a:spcPts val="0"/>
              </a:spcAft>
              <a:buSzPts val="2000"/>
              <a:buChar char="●"/>
            </a:pPr>
            <a:r>
              <a:rPr lang="fr-FR"/>
              <a:t>L’utilisation de ce type de dispositif passe par une formation théorique et pratique de courte durée. Médecins, infirmier(e)s.</a:t>
            </a:r>
            <a:endParaRPr/>
          </a:p>
          <a:p>
            <a:pPr indent="-65404" lvl="0" marL="182880" rtl="0" algn="l">
              <a:lnSpc>
                <a:spcPct val="90000"/>
              </a:lnSpc>
              <a:spcBef>
                <a:spcPts val="1200"/>
              </a:spcBef>
              <a:spcAft>
                <a:spcPts val="0"/>
              </a:spcAft>
              <a:buSzPts val="2000"/>
              <a:buNone/>
            </a:pPr>
            <a:r>
              <a:t/>
            </a:r>
            <a:endParaRPr/>
          </a:p>
        </p:txBody>
      </p:sp>
      <p:sp>
        <p:nvSpPr>
          <p:cNvPr id="339" name="Google Shape;339;p47"/>
          <p:cNvSpPr txBox="1"/>
          <p:nvPr>
            <p:ph idx="3" type="body"/>
          </p:nvPr>
        </p:nvSpPr>
        <p:spPr>
          <a:xfrm>
            <a:off x="7845113" y="701186"/>
            <a:ext cx="3474600" cy="8133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SzPts val="2000"/>
              <a:buNone/>
            </a:pPr>
            <a:r>
              <a:rPr lang="fr-FR"/>
              <a:t>Les avantages </a:t>
            </a:r>
            <a:endParaRPr/>
          </a:p>
          <a:p>
            <a:pPr indent="0" lvl="0" marL="0" rtl="0" algn="l">
              <a:lnSpc>
                <a:spcPct val="90000"/>
              </a:lnSpc>
              <a:spcBef>
                <a:spcPts val="0"/>
              </a:spcBef>
              <a:spcAft>
                <a:spcPts val="0"/>
              </a:spcAft>
              <a:buSzPts val="2000"/>
              <a:buNone/>
            </a:pPr>
            <a:r>
              <a:t/>
            </a:r>
            <a:endParaRPr/>
          </a:p>
        </p:txBody>
      </p:sp>
      <p:sp>
        <p:nvSpPr>
          <p:cNvPr id="340" name="Google Shape;340;p47"/>
          <p:cNvSpPr txBox="1"/>
          <p:nvPr>
            <p:ph idx="4" type="body"/>
          </p:nvPr>
        </p:nvSpPr>
        <p:spPr>
          <a:xfrm>
            <a:off x="7681174" y="1297226"/>
            <a:ext cx="4083600" cy="4709400"/>
          </a:xfrm>
          <a:prstGeom prst="rect">
            <a:avLst/>
          </a:prstGeom>
          <a:noFill/>
          <a:ln>
            <a:noFill/>
          </a:ln>
        </p:spPr>
        <p:txBody>
          <a:bodyPr anchorCtr="0" anchor="ctr" bIns="45700" lIns="91425" spcFirstLastPara="1" rIns="91425" wrap="square" tIns="45700">
            <a:normAutofit fontScale="85000" lnSpcReduction="20000"/>
          </a:bodyPr>
          <a:lstStyle/>
          <a:p>
            <a:pPr indent="0" lvl="0" marL="0" rtl="0" algn="l">
              <a:lnSpc>
                <a:spcPct val="90000"/>
              </a:lnSpc>
              <a:spcBef>
                <a:spcPts val="1200"/>
              </a:spcBef>
              <a:spcAft>
                <a:spcPts val="0"/>
              </a:spcAft>
              <a:buNone/>
            </a:pPr>
            <a:r>
              <a:t/>
            </a:r>
            <a:endParaRPr>
              <a:latin typeface="Cambria"/>
              <a:ea typeface="Cambria"/>
              <a:cs typeface="Cambria"/>
              <a:sym typeface="Cambria"/>
            </a:endParaRPr>
          </a:p>
          <a:p>
            <a:pPr indent="-336550" lvl="0" marL="457200" rtl="0" algn="l">
              <a:lnSpc>
                <a:spcPct val="90000"/>
              </a:lnSpc>
              <a:spcBef>
                <a:spcPts val="1200"/>
              </a:spcBef>
              <a:spcAft>
                <a:spcPts val="0"/>
              </a:spcAft>
              <a:buSzPct val="100000"/>
              <a:buFont typeface="Verdana"/>
              <a:buChar char="●"/>
            </a:pPr>
            <a:r>
              <a:rPr lang="fr-FR">
                <a:latin typeface="Verdana"/>
                <a:ea typeface="Verdana"/>
                <a:cs typeface="Verdana"/>
                <a:sym typeface="Verdana"/>
              </a:rPr>
              <a:t>Pose dans un délai court d’une voie d’accès sûre et efficace.</a:t>
            </a:r>
            <a:endParaRPr>
              <a:latin typeface="Verdana"/>
              <a:ea typeface="Verdana"/>
              <a:cs typeface="Verdana"/>
              <a:sym typeface="Verdana"/>
            </a:endParaRPr>
          </a:p>
          <a:p>
            <a:pPr indent="0" lvl="0" marL="457200" rtl="0" algn="l">
              <a:lnSpc>
                <a:spcPct val="90000"/>
              </a:lnSpc>
              <a:spcBef>
                <a:spcPts val="1200"/>
              </a:spcBef>
              <a:spcAft>
                <a:spcPts val="0"/>
              </a:spcAft>
              <a:buNone/>
            </a:pPr>
            <a:r>
              <a:t/>
            </a:r>
            <a:endParaRPr>
              <a:latin typeface="Verdana"/>
              <a:ea typeface="Verdana"/>
              <a:cs typeface="Verdana"/>
              <a:sym typeface="Verdana"/>
            </a:endParaRPr>
          </a:p>
          <a:p>
            <a:pPr indent="-336550" lvl="0" marL="457200" rtl="0" algn="l">
              <a:lnSpc>
                <a:spcPct val="90000"/>
              </a:lnSpc>
              <a:spcBef>
                <a:spcPts val="1200"/>
              </a:spcBef>
              <a:spcAft>
                <a:spcPts val="0"/>
              </a:spcAft>
              <a:buSzPct val="100000"/>
              <a:buFont typeface="Verdana"/>
              <a:buChar char="●"/>
            </a:pPr>
            <a:r>
              <a:rPr lang="fr-FR">
                <a:latin typeface="Verdana"/>
                <a:ea typeface="Verdana"/>
                <a:cs typeface="Verdana"/>
                <a:sym typeface="Verdana"/>
              </a:rPr>
              <a:t>Perfusion de tous types de solutés et médicaments.</a:t>
            </a:r>
            <a:endParaRPr>
              <a:latin typeface="Verdana"/>
              <a:ea typeface="Verdana"/>
              <a:cs typeface="Verdana"/>
              <a:sym typeface="Verdana"/>
            </a:endParaRPr>
          </a:p>
          <a:p>
            <a:pPr indent="0" lvl="0" marL="457200" rtl="0" algn="l">
              <a:lnSpc>
                <a:spcPct val="90000"/>
              </a:lnSpc>
              <a:spcBef>
                <a:spcPts val="1200"/>
              </a:spcBef>
              <a:spcAft>
                <a:spcPts val="0"/>
              </a:spcAft>
              <a:buNone/>
            </a:pPr>
            <a:r>
              <a:t/>
            </a:r>
            <a:endParaRPr>
              <a:latin typeface="Verdana"/>
              <a:ea typeface="Verdana"/>
              <a:cs typeface="Verdana"/>
              <a:sym typeface="Verdana"/>
            </a:endParaRPr>
          </a:p>
          <a:p>
            <a:pPr indent="-336550" lvl="0" marL="457200" rtl="0" algn="l">
              <a:lnSpc>
                <a:spcPct val="90000"/>
              </a:lnSpc>
              <a:spcBef>
                <a:spcPts val="1200"/>
              </a:spcBef>
              <a:spcAft>
                <a:spcPts val="0"/>
              </a:spcAft>
              <a:buSzPct val="100000"/>
              <a:buFont typeface="Verdana"/>
              <a:buChar char="●"/>
            </a:pPr>
            <a:r>
              <a:rPr lang="fr-FR">
                <a:latin typeface="Verdana"/>
                <a:ea typeface="Verdana"/>
                <a:cs typeface="Verdana"/>
                <a:sym typeface="Verdana"/>
              </a:rPr>
              <a:t>Possibilité de réaliser des prélèvements sanguins.</a:t>
            </a:r>
            <a:endParaRPr>
              <a:latin typeface="Verdana"/>
              <a:ea typeface="Verdana"/>
              <a:cs typeface="Verdana"/>
              <a:sym typeface="Verdana"/>
            </a:endParaRPr>
          </a:p>
          <a:p>
            <a:pPr indent="0" lvl="0" marL="457200" rtl="0" algn="l">
              <a:lnSpc>
                <a:spcPct val="90000"/>
              </a:lnSpc>
              <a:spcBef>
                <a:spcPts val="1200"/>
              </a:spcBef>
              <a:spcAft>
                <a:spcPts val="0"/>
              </a:spcAft>
              <a:buNone/>
            </a:pPr>
            <a:r>
              <a:t/>
            </a:r>
            <a:endParaRPr>
              <a:latin typeface="Verdana"/>
              <a:ea typeface="Verdana"/>
              <a:cs typeface="Verdana"/>
              <a:sym typeface="Verdana"/>
            </a:endParaRPr>
          </a:p>
          <a:p>
            <a:pPr indent="-336550" lvl="0" marL="457200" rtl="0" algn="l">
              <a:lnSpc>
                <a:spcPct val="90000"/>
              </a:lnSpc>
              <a:spcBef>
                <a:spcPts val="1200"/>
              </a:spcBef>
              <a:spcAft>
                <a:spcPts val="0"/>
              </a:spcAft>
              <a:buSzPct val="100000"/>
              <a:buFont typeface="Verdana"/>
              <a:buChar char="●"/>
            </a:pPr>
            <a:r>
              <a:rPr lang="fr-FR">
                <a:latin typeface="Verdana"/>
                <a:ea typeface="Verdana"/>
                <a:cs typeface="Verdana"/>
                <a:sym typeface="Verdana"/>
              </a:rPr>
              <a:t>Pharmacocinétique comparable à une VVC.</a:t>
            </a:r>
            <a:endParaRPr>
              <a:latin typeface="Verdana"/>
              <a:ea typeface="Verdana"/>
              <a:cs typeface="Verdana"/>
              <a:sym typeface="Verdana"/>
            </a:endParaRPr>
          </a:p>
          <a:p>
            <a:pPr indent="0" lvl="0" marL="457200" rtl="0" algn="l">
              <a:lnSpc>
                <a:spcPct val="90000"/>
              </a:lnSpc>
              <a:spcBef>
                <a:spcPts val="1200"/>
              </a:spcBef>
              <a:spcAft>
                <a:spcPts val="0"/>
              </a:spcAft>
              <a:buNone/>
            </a:pPr>
            <a:r>
              <a:t/>
            </a:r>
            <a:endParaRPr>
              <a:latin typeface="Verdana"/>
              <a:ea typeface="Verdana"/>
              <a:cs typeface="Verdana"/>
              <a:sym typeface="Verdana"/>
            </a:endParaRPr>
          </a:p>
          <a:p>
            <a:pPr indent="-336550" lvl="0" marL="457200" rtl="0" algn="l">
              <a:lnSpc>
                <a:spcPct val="90000"/>
              </a:lnSpc>
              <a:spcBef>
                <a:spcPts val="1200"/>
              </a:spcBef>
              <a:spcAft>
                <a:spcPts val="0"/>
              </a:spcAft>
              <a:buSzPct val="100000"/>
              <a:buFont typeface="Verdana"/>
              <a:buChar char="●"/>
            </a:pPr>
            <a:r>
              <a:rPr lang="fr-FR">
                <a:latin typeface="Verdana"/>
                <a:ea typeface="Verdana"/>
                <a:cs typeface="Verdana"/>
                <a:sym typeface="Verdana"/>
              </a:rPr>
              <a:t>Peu de complications.</a:t>
            </a:r>
            <a:endParaRPr>
              <a:latin typeface="Cambria"/>
              <a:ea typeface="Cambria"/>
              <a:cs typeface="Cambria"/>
              <a:sym typeface="Cambria"/>
            </a:endParaRPr>
          </a:p>
          <a:p>
            <a:pPr indent="-74929" lvl="0" marL="182880" rtl="0" algn="l">
              <a:lnSpc>
                <a:spcPct val="90000"/>
              </a:lnSpc>
              <a:spcBef>
                <a:spcPts val="1200"/>
              </a:spcBef>
              <a:spcAft>
                <a:spcPts val="0"/>
              </a:spcAft>
              <a:buSzPct val="100000"/>
              <a:buNone/>
            </a:pPr>
            <a:r>
              <a:t/>
            </a:r>
            <a:endParaRPr/>
          </a:p>
        </p:txBody>
      </p:sp>
      <p:pic>
        <p:nvPicPr>
          <p:cNvPr id="341" name="Google Shape;341;p47" title="Capture d’écran 2026-02-10 à 14.25.19.png"/>
          <p:cNvPicPr preferRelativeResize="0"/>
          <p:nvPr/>
        </p:nvPicPr>
        <p:blipFill>
          <a:blip r:embed="rId3">
            <a:alphaModFix/>
          </a:blip>
          <a:stretch>
            <a:fillRect/>
          </a:stretch>
        </p:blipFill>
        <p:spPr>
          <a:xfrm>
            <a:off x="245500" y="3560900"/>
            <a:ext cx="2962275" cy="2286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48"/>
          <p:cNvSpPr txBox="1"/>
          <p:nvPr>
            <p:ph type="title"/>
          </p:nvPr>
        </p:nvSpPr>
        <p:spPr>
          <a:xfrm>
            <a:off x="305575" y="1023575"/>
            <a:ext cx="2947500" cy="14379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600"/>
              <a:buFont typeface="Corbel"/>
              <a:buNone/>
            </a:pPr>
            <a:r>
              <a:rPr b="1" lang="fr-FR"/>
              <a:t>Cathéter artériel</a:t>
            </a:r>
            <a:endParaRPr b="1"/>
          </a:p>
        </p:txBody>
      </p:sp>
      <p:sp>
        <p:nvSpPr>
          <p:cNvPr id="347" name="Google Shape;347;p48"/>
          <p:cNvSpPr txBox="1"/>
          <p:nvPr>
            <p:ph idx="2" type="body"/>
          </p:nvPr>
        </p:nvSpPr>
        <p:spPr>
          <a:xfrm>
            <a:off x="3475975" y="1908600"/>
            <a:ext cx="3762300" cy="2702700"/>
          </a:xfrm>
          <a:prstGeom prst="rect">
            <a:avLst/>
          </a:prstGeom>
          <a:noFill/>
          <a:ln>
            <a:noFill/>
          </a:ln>
        </p:spPr>
        <p:txBody>
          <a:bodyPr anchorCtr="0" anchor="ctr" bIns="45700" lIns="91425" spcFirstLastPara="1" rIns="91425" wrap="square" tIns="45700">
            <a:normAutofit lnSpcReduction="20000"/>
          </a:bodyPr>
          <a:lstStyle/>
          <a:p>
            <a:pPr indent="-214630" lvl="0" marL="182880" rtl="0" algn="l">
              <a:spcBef>
                <a:spcPts val="1200"/>
              </a:spcBef>
              <a:spcAft>
                <a:spcPts val="0"/>
              </a:spcAft>
              <a:buSzPts val="2500"/>
              <a:buChar char="●"/>
            </a:pPr>
            <a:r>
              <a:rPr b="1" lang="fr-FR" sz="2500"/>
              <a:t>JAMAIS D’INJECTION </a:t>
            </a:r>
            <a:endParaRPr b="1" sz="2500"/>
          </a:p>
          <a:p>
            <a:pPr indent="0" lvl="0" marL="0" rtl="0" algn="l">
              <a:lnSpc>
                <a:spcPct val="90000"/>
              </a:lnSpc>
              <a:spcBef>
                <a:spcPts val="0"/>
              </a:spcBef>
              <a:spcAft>
                <a:spcPts val="0"/>
              </a:spcAft>
              <a:buNone/>
            </a:pPr>
            <a:r>
              <a:t/>
            </a:r>
            <a:endParaRPr sz="2200"/>
          </a:p>
          <a:p>
            <a:pPr indent="-252730" lvl="0" marL="182880" rtl="0" algn="l">
              <a:lnSpc>
                <a:spcPct val="90000"/>
              </a:lnSpc>
              <a:spcBef>
                <a:spcPts val="1200"/>
              </a:spcBef>
              <a:spcAft>
                <a:spcPts val="0"/>
              </a:spcAft>
              <a:buSzPts val="2200"/>
              <a:buChar char="●"/>
            </a:pPr>
            <a:r>
              <a:rPr lang="fr-FR" sz="2200"/>
              <a:t>Prélèvements possibles notamment pour les prélèvements artériels</a:t>
            </a:r>
            <a:endParaRPr sz="2200"/>
          </a:p>
          <a:p>
            <a:pPr indent="0" lvl="0" marL="182880" rtl="0" algn="l">
              <a:lnSpc>
                <a:spcPct val="90000"/>
              </a:lnSpc>
              <a:spcBef>
                <a:spcPts val="1200"/>
              </a:spcBef>
              <a:spcAft>
                <a:spcPts val="0"/>
              </a:spcAft>
              <a:buNone/>
            </a:pPr>
            <a:r>
              <a:t/>
            </a:r>
            <a:endParaRPr b="1" sz="2300"/>
          </a:p>
          <a:p>
            <a:pPr indent="-113029" lvl="0" marL="182880" rtl="0" algn="l">
              <a:lnSpc>
                <a:spcPct val="90000"/>
              </a:lnSpc>
              <a:spcBef>
                <a:spcPts val="1200"/>
              </a:spcBef>
              <a:spcAft>
                <a:spcPts val="0"/>
              </a:spcAft>
              <a:buSzPts val="2000"/>
              <a:buNone/>
            </a:pPr>
            <a:r>
              <a:t/>
            </a:r>
            <a:endParaRPr/>
          </a:p>
          <a:p>
            <a:pPr indent="-113029" lvl="0" marL="182880" rtl="0" algn="l">
              <a:lnSpc>
                <a:spcPct val="90000"/>
              </a:lnSpc>
              <a:spcBef>
                <a:spcPts val="1200"/>
              </a:spcBef>
              <a:spcAft>
                <a:spcPts val="0"/>
              </a:spcAft>
              <a:buSzPts val="2000"/>
              <a:buNone/>
            </a:pPr>
            <a:r>
              <a:t/>
            </a:r>
            <a:endParaRPr/>
          </a:p>
        </p:txBody>
      </p:sp>
      <p:sp>
        <p:nvSpPr>
          <p:cNvPr id="348" name="Google Shape;348;p48"/>
          <p:cNvSpPr txBox="1"/>
          <p:nvPr>
            <p:ph idx="3" type="body"/>
          </p:nvPr>
        </p:nvSpPr>
        <p:spPr>
          <a:xfrm>
            <a:off x="6996450" y="1023579"/>
            <a:ext cx="3474600" cy="5427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SzPts val="2000"/>
              <a:buNone/>
            </a:pPr>
            <a:r>
              <a:rPr lang="fr-FR" sz="2200"/>
              <a:t>COMPLICATIONS </a:t>
            </a:r>
            <a:endParaRPr sz="2200"/>
          </a:p>
        </p:txBody>
      </p:sp>
      <p:sp>
        <p:nvSpPr>
          <p:cNvPr id="349" name="Google Shape;349;p48"/>
          <p:cNvSpPr txBox="1"/>
          <p:nvPr>
            <p:ph idx="4" type="body"/>
          </p:nvPr>
        </p:nvSpPr>
        <p:spPr>
          <a:xfrm>
            <a:off x="7085025" y="989875"/>
            <a:ext cx="4755300" cy="3939900"/>
          </a:xfrm>
          <a:prstGeom prst="rect">
            <a:avLst/>
          </a:prstGeom>
          <a:noFill/>
          <a:ln>
            <a:noFill/>
          </a:ln>
        </p:spPr>
        <p:txBody>
          <a:bodyPr anchorCtr="0" anchor="ctr" bIns="45700" lIns="91425" spcFirstLastPara="1" rIns="91425" wrap="square" tIns="45700">
            <a:normAutofit/>
          </a:bodyPr>
          <a:lstStyle/>
          <a:p>
            <a:pPr indent="-113029" lvl="0" marL="182880" rtl="0" algn="l">
              <a:spcBef>
                <a:spcPts val="1200"/>
              </a:spcBef>
              <a:spcAft>
                <a:spcPts val="0"/>
              </a:spcAft>
              <a:buClr>
                <a:schemeClr val="dk1"/>
              </a:buClr>
              <a:buSzPts val="2000"/>
              <a:buFont typeface="Arial"/>
              <a:buNone/>
            </a:pPr>
            <a:r>
              <a:t/>
            </a:r>
            <a:endParaRPr sz="2200"/>
          </a:p>
          <a:p>
            <a:pPr indent="-252730" lvl="0" marL="182880" rtl="0" algn="l">
              <a:spcBef>
                <a:spcPts val="1200"/>
              </a:spcBef>
              <a:spcAft>
                <a:spcPts val="0"/>
              </a:spcAft>
              <a:buSzPts val="2200"/>
              <a:buChar char="●"/>
            </a:pPr>
            <a:r>
              <a:rPr lang="fr-FR" sz="2200"/>
              <a:t>Infection </a:t>
            </a:r>
            <a:endParaRPr sz="2200"/>
          </a:p>
          <a:p>
            <a:pPr indent="-252730" lvl="0" marL="182880" rtl="0" algn="l">
              <a:spcBef>
                <a:spcPts val="1200"/>
              </a:spcBef>
              <a:spcAft>
                <a:spcPts val="0"/>
              </a:spcAft>
              <a:buSzPts val="2200"/>
              <a:buChar char="●"/>
            </a:pPr>
            <a:r>
              <a:rPr lang="fr-FR" sz="2200"/>
              <a:t>Embolie gazeuse</a:t>
            </a:r>
            <a:endParaRPr sz="2200"/>
          </a:p>
          <a:p>
            <a:pPr indent="-252730" lvl="0" marL="182880" rtl="0" algn="l">
              <a:spcBef>
                <a:spcPts val="1200"/>
              </a:spcBef>
              <a:spcAft>
                <a:spcPts val="0"/>
              </a:spcAft>
              <a:buSzPts val="2200"/>
              <a:buChar char="●"/>
            </a:pPr>
            <a:r>
              <a:rPr lang="fr-FR" sz="2200"/>
              <a:t>Hématome au point de ponction</a:t>
            </a:r>
            <a:endParaRPr sz="2200"/>
          </a:p>
          <a:p>
            <a:pPr indent="-252730" lvl="0" marL="182880" rtl="0" algn="l">
              <a:spcBef>
                <a:spcPts val="1200"/>
              </a:spcBef>
              <a:spcAft>
                <a:spcPts val="0"/>
              </a:spcAft>
              <a:buSzPts val="2200"/>
              <a:buChar char="●"/>
            </a:pPr>
            <a:r>
              <a:rPr lang="fr-FR" sz="2200"/>
              <a:t>Risque hémorragique : par ablation involontaire du cathéter ou déconnexion de tubulures</a:t>
            </a:r>
            <a:endParaRPr sz="2200"/>
          </a:p>
          <a:p>
            <a:pPr indent="-252730" lvl="0" marL="182880" rtl="0" algn="l">
              <a:spcBef>
                <a:spcPts val="1200"/>
              </a:spcBef>
              <a:spcAft>
                <a:spcPts val="0"/>
              </a:spcAft>
              <a:buSzPts val="2200"/>
              <a:buChar char="●"/>
            </a:pPr>
            <a:r>
              <a:rPr lang="fr-FR" sz="2200"/>
              <a:t>Thrombose de l'artère</a:t>
            </a:r>
            <a:endParaRPr sz="2200"/>
          </a:p>
        </p:txBody>
      </p:sp>
      <p:sp>
        <p:nvSpPr>
          <p:cNvPr id="350" name="Google Shape;350;p48"/>
          <p:cNvSpPr txBox="1"/>
          <p:nvPr/>
        </p:nvSpPr>
        <p:spPr>
          <a:xfrm>
            <a:off x="272575" y="2352000"/>
            <a:ext cx="2832000" cy="270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i="1" lang="fr-FR" sz="2300">
                <a:solidFill>
                  <a:schemeClr val="lt1"/>
                </a:solidFill>
                <a:latin typeface="Corbel"/>
                <a:ea typeface="Corbel"/>
                <a:cs typeface="Corbel"/>
                <a:sym typeface="Corbel"/>
              </a:rPr>
              <a:t>Voie d’abord ou surveillance invasive ? </a:t>
            </a:r>
            <a:endParaRPr i="1" sz="2300">
              <a:solidFill>
                <a:schemeClr val="lt1"/>
              </a:solidFill>
              <a:latin typeface="Corbel"/>
              <a:ea typeface="Corbel"/>
              <a:cs typeface="Corbel"/>
              <a:sym typeface="Corbel"/>
            </a:endParaRPr>
          </a:p>
        </p:txBody>
      </p:sp>
      <p:pic>
        <p:nvPicPr>
          <p:cNvPr id="351" name="Google Shape;351;p48" title="Capture d’écran 2026-02-23 à 16.37.07.png"/>
          <p:cNvPicPr preferRelativeResize="0"/>
          <p:nvPr/>
        </p:nvPicPr>
        <p:blipFill rotWithShape="1">
          <a:blip r:embed="rId3">
            <a:alphaModFix/>
          </a:blip>
          <a:srcRect b="0" l="5261" r="7333" t="0"/>
          <a:stretch/>
        </p:blipFill>
        <p:spPr>
          <a:xfrm>
            <a:off x="112915" y="3394675"/>
            <a:ext cx="3205400" cy="2019200"/>
          </a:xfrm>
          <a:prstGeom prst="rect">
            <a:avLst/>
          </a:prstGeom>
          <a:noFill/>
          <a:ln>
            <a:noFill/>
          </a:ln>
        </p:spPr>
      </p:pic>
      <p:pic>
        <p:nvPicPr>
          <p:cNvPr id="352" name="Google Shape;352;p48" title="Capture d’écran 2026-02-23 à 16.37.54.png"/>
          <p:cNvPicPr preferRelativeResize="0"/>
          <p:nvPr/>
        </p:nvPicPr>
        <p:blipFill>
          <a:blip r:embed="rId4">
            <a:alphaModFix/>
          </a:blip>
          <a:stretch>
            <a:fillRect/>
          </a:stretch>
        </p:blipFill>
        <p:spPr>
          <a:xfrm>
            <a:off x="3995125" y="3724025"/>
            <a:ext cx="2270400" cy="17452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49"/>
          <p:cNvSpPr txBox="1"/>
          <p:nvPr>
            <p:ph type="title"/>
          </p:nvPr>
        </p:nvSpPr>
        <p:spPr>
          <a:xfrm>
            <a:off x="252925" y="1123825"/>
            <a:ext cx="2947500" cy="2298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600"/>
              <a:buFont typeface="Corbel"/>
              <a:buNone/>
            </a:pPr>
            <a:r>
              <a:rPr b="1" lang="fr-FR" sz="3700"/>
              <a:t>Le PICCO</a:t>
            </a:r>
            <a:br>
              <a:rPr lang="fr-FR"/>
            </a:br>
            <a:r>
              <a:rPr i="1" lang="fr-FR" sz="3500"/>
              <a:t>Pulse Contour Cardiac Output </a:t>
            </a:r>
            <a:endParaRPr sz="3500"/>
          </a:p>
        </p:txBody>
      </p:sp>
      <p:sp>
        <p:nvSpPr>
          <p:cNvPr id="358" name="Google Shape;358;p49"/>
          <p:cNvSpPr txBox="1"/>
          <p:nvPr>
            <p:ph idx="1" type="body"/>
          </p:nvPr>
        </p:nvSpPr>
        <p:spPr>
          <a:xfrm>
            <a:off x="3867900" y="694475"/>
            <a:ext cx="7847400" cy="4293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SzPts val="2000"/>
              <a:buNone/>
            </a:pPr>
            <a:r>
              <a:rPr lang="fr-FR">
                <a:solidFill>
                  <a:srgbClr val="4CBAD2"/>
                </a:solidFill>
              </a:rPr>
              <a:t>Un </a:t>
            </a:r>
            <a:r>
              <a:rPr lang="fr-FR">
                <a:solidFill>
                  <a:srgbClr val="4CBAD2"/>
                </a:solidFill>
              </a:rPr>
              <a:t>monitorage</a:t>
            </a:r>
            <a:r>
              <a:rPr lang="fr-FR">
                <a:solidFill>
                  <a:srgbClr val="4CBAD2"/>
                </a:solidFill>
              </a:rPr>
              <a:t> hémodynamique pour suppléer à l’échographie</a:t>
            </a:r>
            <a:endParaRPr>
              <a:solidFill>
                <a:srgbClr val="4CBAD2"/>
              </a:solidFill>
            </a:endParaRPr>
          </a:p>
        </p:txBody>
      </p:sp>
      <p:sp>
        <p:nvSpPr>
          <p:cNvPr id="359" name="Google Shape;359;p49"/>
          <p:cNvSpPr txBox="1"/>
          <p:nvPr>
            <p:ph idx="2" type="body"/>
          </p:nvPr>
        </p:nvSpPr>
        <p:spPr>
          <a:xfrm>
            <a:off x="3535500" y="1280350"/>
            <a:ext cx="8179800" cy="5295900"/>
          </a:xfrm>
          <a:prstGeom prst="rect">
            <a:avLst/>
          </a:prstGeom>
          <a:noFill/>
          <a:ln>
            <a:noFill/>
          </a:ln>
        </p:spPr>
        <p:txBody>
          <a:bodyPr anchorCtr="0" anchor="ctr" bIns="45700" lIns="91425" spcFirstLastPara="1" rIns="91425" wrap="square" tIns="45700">
            <a:noAutofit/>
          </a:bodyPr>
          <a:lstStyle/>
          <a:p>
            <a:pPr indent="-233680" lvl="0" marL="182880" rtl="0" algn="l">
              <a:lnSpc>
                <a:spcPct val="70000"/>
              </a:lnSpc>
              <a:spcBef>
                <a:spcPts val="0"/>
              </a:spcBef>
              <a:spcAft>
                <a:spcPts val="0"/>
              </a:spcAft>
              <a:buSzPts val="2200"/>
              <a:buChar char="●"/>
            </a:pPr>
            <a:r>
              <a:rPr lang="fr-FR" sz="2200"/>
              <a:t>Permet de donner un monitorage continu du débit cardiaque par 2 méthodes de mesure :</a:t>
            </a:r>
            <a:r>
              <a:rPr b="1" lang="fr-FR" sz="2200"/>
              <a:t> la thermodilution transpulmonaire et l’analyse du contour de l’onde pouls</a:t>
            </a:r>
            <a:r>
              <a:rPr lang="fr-FR" sz="2200"/>
              <a:t>.</a:t>
            </a:r>
            <a:endParaRPr sz="2200"/>
          </a:p>
          <a:p>
            <a:pPr indent="-195580" lvl="0" marL="182880" rtl="0" algn="l">
              <a:lnSpc>
                <a:spcPct val="70000"/>
              </a:lnSpc>
              <a:spcBef>
                <a:spcPts val="1200"/>
              </a:spcBef>
              <a:spcAft>
                <a:spcPts val="0"/>
              </a:spcAft>
              <a:buSzPts val="2200"/>
              <a:buChar char="●"/>
            </a:pPr>
            <a:r>
              <a:rPr b="1" lang="fr-FR" sz="2200">
                <a:solidFill>
                  <a:srgbClr val="4CBAD2"/>
                </a:solidFill>
              </a:rPr>
              <a:t>VES </a:t>
            </a:r>
            <a:r>
              <a:rPr b="1" lang="fr-FR" sz="2200"/>
              <a:t>: volume d’éjection systolique = d</a:t>
            </a:r>
            <a:r>
              <a:rPr b="1" lang="fr-FR" sz="2200"/>
              <a:t>ébit cardiaque</a:t>
            </a:r>
            <a:r>
              <a:rPr lang="fr-FR" sz="2200"/>
              <a:t>. C’est le volume de sang éjecté à chaque battement (VES) par les ventricules multiplié par la fréquence cardiaque par minute. (Normale 5 à 6 L/min). </a:t>
            </a:r>
            <a:endParaRPr sz="2200"/>
          </a:p>
          <a:p>
            <a:pPr indent="-195580" lvl="0" marL="182880" rtl="0" algn="l">
              <a:lnSpc>
                <a:spcPct val="70000"/>
              </a:lnSpc>
              <a:spcBef>
                <a:spcPts val="1200"/>
              </a:spcBef>
              <a:spcAft>
                <a:spcPts val="0"/>
              </a:spcAft>
              <a:buSzPts val="2200"/>
              <a:buChar char="●"/>
            </a:pPr>
            <a:r>
              <a:rPr b="1" lang="fr-FR" sz="2200">
                <a:solidFill>
                  <a:srgbClr val="4CBAD2"/>
                </a:solidFill>
              </a:rPr>
              <a:t>IC</a:t>
            </a:r>
            <a:r>
              <a:rPr lang="fr-FR" sz="2200"/>
              <a:t> = </a:t>
            </a:r>
            <a:r>
              <a:rPr b="1" lang="fr-FR" sz="2200"/>
              <a:t>Index cardiaque </a:t>
            </a:r>
            <a:r>
              <a:rPr lang="fr-FR" sz="2200"/>
              <a:t>: C’est le débit cardiaque rapporté à la surface corporelle du sujet. (normale 3 à 5L/min/m²).</a:t>
            </a:r>
            <a:endParaRPr sz="2200"/>
          </a:p>
          <a:p>
            <a:pPr indent="-195580" lvl="0" marL="182880" rtl="0" algn="l">
              <a:lnSpc>
                <a:spcPct val="70000"/>
              </a:lnSpc>
              <a:spcBef>
                <a:spcPts val="1200"/>
              </a:spcBef>
              <a:spcAft>
                <a:spcPts val="0"/>
              </a:spcAft>
              <a:buSzPts val="2200"/>
              <a:buChar char="●"/>
            </a:pPr>
            <a:r>
              <a:rPr b="1" lang="fr-FR" sz="2200">
                <a:solidFill>
                  <a:srgbClr val="4CBAD2"/>
                </a:solidFill>
              </a:rPr>
              <a:t>VDTI</a:t>
            </a:r>
            <a:r>
              <a:rPr lang="fr-FR" sz="2200"/>
              <a:t> = </a:t>
            </a:r>
            <a:r>
              <a:rPr b="1" lang="fr-FR" sz="2200"/>
              <a:t>volume télédiastolique indexé </a:t>
            </a:r>
            <a:r>
              <a:rPr lang="fr-FR" sz="2200"/>
              <a:t>= reflet de la précharge dépendance.</a:t>
            </a:r>
            <a:endParaRPr sz="2200"/>
          </a:p>
          <a:p>
            <a:pPr indent="-195580" lvl="0" marL="182880" rtl="0" algn="l">
              <a:lnSpc>
                <a:spcPct val="70000"/>
              </a:lnSpc>
              <a:spcBef>
                <a:spcPts val="1200"/>
              </a:spcBef>
              <a:spcAft>
                <a:spcPts val="0"/>
              </a:spcAft>
              <a:buSzPts val="2200"/>
              <a:buChar char="●"/>
            </a:pPr>
            <a:r>
              <a:rPr b="1" lang="fr-FR" sz="2200">
                <a:solidFill>
                  <a:srgbClr val="4CBAD2"/>
                </a:solidFill>
              </a:rPr>
              <a:t>RVSI</a:t>
            </a:r>
            <a:r>
              <a:rPr b="1" lang="fr-FR" sz="2200"/>
              <a:t> = résistances vasculaires et systémiques :</a:t>
            </a:r>
            <a:r>
              <a:rPr lang="fr-FR" sz="2200"/>
              <a:t> Le débit cardiaque est contrecarré par une résistance à l’écoulement du sang, proportionnelle à la longueur des vaisseaux et inversement à leur rayon (tonus vasomoteur) et à la surface totale des vaisseaux.</a:t>
            </a:r>
            <a:endParaRPr sz="2200"/>
          </a:p>
          <a:p>
            <a:pPr indent="-233680" lvl="0" marL="182880" rtl="0" algn="l">
              <a:lnSpc>
                <a:spcPct val="70000"/>
              </a:lnSpc>
              <a:spcBef>
                <a:spcPts val="1200"/>
              </a:spcBef>
              <a:spcAft>
                <a:spcPts val="0"/>
              </a:spcAft>
              <a:buSzPts val="2200"/>
              <a:buChar char="●"/>
            </a:pPr>
            <a:r>
              <a:rPr b="1" lang="fr-FR" sz="2200">
                <a:solidFill>
                  <a:srgbClr val="4CBAD2"/>
                </a:solidFill>
              </a:rPr>
              <a:t>EPEI</a:t>
            </a:r>
            <a:r>
              <a:rPr lang="fr-FR" sz="2200"/>
              <a:t> = </a:t>
            </a:r>
            <a:r>
              <a:rPr b="1" lang="fr-FR" sz="2200"/>
              <a:t>Eau pulmonaire</a:t>
            </a:r>
            <a:r>
              <a:rPr lang="fr-FR" sz="2200"/>
              <a:t>. Permet d’évaluer le pourcentage d’eau qui passe dans le milieu pulmonaire donc le risque d’OAP</a:t>
            </a:r>
            <a:endParaRPr sz="2200"/>
          </a:p>
          <a:p>
            <a:pPr indent="-93979" lvl="0" marL="182880" rtl="0" algn="l">
              <a:lnSpc>
                <a:spcPct val="70000"/>
              </a:lnSpc>
              <a:spcBef>
                <a:spcPts val="1200"/>
              </a:spcBef>
              <a:spcAft>
                <a:spcPts val="0"/>
              </a:spcAft>
              <a:buSzPts val="2000"/>
              <a:buNone/>
            </a:pPr>
            <a:r>
              <a:t/>
            </a:r>
            <a:endParaRPr/>
          </a:p>
        </p:txBody>
      </p:sp>
      <p:pic>
        <p:nvPicPr>
          <p:cNvPr id="360" name="Google Shape;360;p49" title="Capture d’écran 2026-02-10 à 14.18.12.png"/>
          <p:cNvPicPr preferRelativeResize="0"/>
          <p:nvPr/>
        </p:nvPicPr>
        <p:blipFill>
          <a:blip r:embed="rId3">
            <a:alphaModFix/>
          </a:blip>
          <a:stretch>
            <a:fillRect/>
          </a:stretch>
        </p:blipFill>
        <p:spPr>
          <a:xfrm>
            <a:off x="112462" y="3828650"/>
            <a:ext cx="3202100" cy="212931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50"/>
          <p:cNvSpPr txBox="1"/>
          <p:nvPr>
            <p:ph type="title"/>
          </p:nvPr>
        </p:nvSpPr>
        <p:spPr>
          <a:xfrm>
            <a:off x="252919" y="1123837"/>
            <a:ext cx="2947500" cy="4601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366" name="Google Shape;366;p50"/>
          <p:cNvSpPr txBox="1"/>
          <p:nvPr>
            <p:ph idx="1" type="body"/>
          </p:nvPr>
        </p:nvSpPr>
        <p:spPr>
          <a:xfrm>
            <a:off x="3867912" y="1023586"/>
            <a:ext cx="3474600" cy="8076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t/>
            </a:r>
            <a:endParaRPr/>
          </a:p>
        </p:txBody>
      </p:sp>
      <p:sp>
        <p:nvSpPr>
          <p:cNvPr id="367" name="Google Shape;367;p50"/>
          <p:cNvSpPr txBox="1"/>
          <p:nvPr>
            <p:ph idx="2" type="body"/>
          </p:nvPr>
        </p:nvSpPr>
        <p:spPr>
          <a:xfrm>
            <a:off x="3867912" y="1930936"/>
            <a:ext cx="3474600" cy="4023300"/>
          </a:xfrm>
          <a:prstGeom prst="rect">
            <a:avLst/>
          </a:prstGeom>
        </p:spPr>
        <p:txBody>
          <a:bodyPr anchorCtr="0" anchor="ctr" bIns="45700" lIns="91425" spcFirstLastPara="1" rIns="91425" wrap="square" tIns="45700">
            <a:normAutofit/>
          </a:bodyPr>
          <a:lstStyle/>
          <a:p>
            <a:pPr indent="0" lvl="0" marL="0" rtl="0" algn="l">
              <a:spcBef>
                <a:spcPts val="1200"/>
              </a:spcBef>
              <a:spcAft>
                <a:spcPts val="0"/>
              </a:spcAft>
              <a:buNone/>
            </a:pPr>
            <a:r>
              <a:t/>
            </a:r>
            <a:endParaRPr/>
          </a:p>
        </p:txBody>
      </p:sp>
      <p:sp>
        <p:nvSpPr>
          <p:cNvPr id="368" name="Google Shape;368;p50"/>
          <p:cNvSpPr txBox="1"/>
          <p:nvPr>
            <p:ph idx="3" type="body"/>
          </p:nvPr>
        </p:nvSpPr>
        <p:spPr>
          <a:xfrm>
            <a:off x="7818463" y="1023586"/>
            <a:ext cx="3474600" cy="8133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t/>
            </a:r>
            <a:endParaRPr/>
          </a:p>
        </p:txBody>
      </p:sp>
      <p:sp>
        <p:nvSpPr>
          <p:cNvPr id="369" name="Google Shape;369;p50"/>
          <p:cNvSpPr txBox="1"/>
          <p:nvPr>
            <p:ph idx="4" type="body"/>
          </p:nvPr>
        </p:nvSpPr>
        <p:spPr>
          <a:xfrm>
            <a:off x="7818463" y="1930936"/>
            <a:ext cx="3474600" cy="4023300"/>
          </a:xfrm>
          <a:prstGeom prst="rect">
            <a:avLst/>
          </a:prstGeom>
        </p:spPr>
        <p:txBody>
          <a:bodyPr anchorCtr="0" anchor="ctr" bIns="45700" lIns="91425" spcFirstLastPara="1" rIns="91425" wrap="square" tIns="45700">
            <a:normAutofit/>
          </a:bodyPr>
          <a:lstStyle/>
          <a:p>
            <a:pPr indent="0" lvl="0" marL="0" rtl="0" algn="l">
              <a:spcBef>
                <a:spcPts val="1200"/>
              </a:spcBef>
              <a:spcAft>
                <a:spcPts val="0"/>
              </a:spcAft>
              <a:buNone/>
            </a:pPr>
            <a:r>
              <a:t/>
            </a:r>
            <a:endParaRPr/>
          </a:p>
        </p:txBody>
      </p:sp>
      <p:pic>
        <p:nvPicPr>
          <p:cNvPr id="370" name="Google Shape;370;p50" title="Capture d’écran 2026-02-10 à 14.10.42.png"/>
          <p:cNvPicPr preferRelativeResize="0"/>
          <p:nvPr/>
        </p:nvPicPr>
        <p:blipFill rotWithShape="1">
          <a:blip r:embed="rId3">
            <a:alphaModFix/>
          </a:blip>
          <a:srcRect b="0" l="10120" r="10192" t="0"/>
          <a:stretch/>
        </p:blipFill>
        <p:spPr>
          <a:xfrm>
            <a:off x="5530800" y="298525"/>
            <a:ext cx="5851074" cy="6251700"/>
          </a:xfrm>
          <a:prstGeom prst="rect">
            <a:avLst/>
          </a:prstGeom>
          <a:noFill/>
          <a:ln>
            <a:noFill/>
          </a:ln>
        </p:spPr>
      </p:pic>
      <p:pic>
        <p:nvPicPr>
          <p:cNvPr id="371" name="Google Shape;371;p50" title="Capture d’écran 2026-02-10 à 14.17.18.png"/>
          <p:cNvPicPr preferRelativeResize="0"/>
          <p:nvPr/>
        </p:nvPicPr>
        <p:blipFill>
          <a:blip r:embed="rId4">
            <a:alphaModFix/>
          </a:blip>
          <a:stretch>
            <a:fillRect/>
          </a:stretch>
        </p:blipFill>
        <p:spPr>
          <a:xfrm>
            <a:off x="252925" y="1417350"/>
            <a:ext cx="5077201" cy="40233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51"/>
          <p:cNvSpPr txBox="1"/>
          <p:nvPr>
            <p:ph type="ctrTitle"/>
          </p:nvPr>
        </p:nvSpPr>
        <p:spPr>
          <a:xfrm>
            <a:off x="394950" y="996450"/>
            <a:ext cx="5202900" cy="16413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FFFFFF"/>
              </a:buClr>
              <a:buSzPct val="100000"/>
              <a:buFont typeface="Corbel"/>
              <a:buNone/>
            </a:pPr>
            <a:r>
              <a:rPr lang="fr-FR"/>
              <a:t>Les suppléances d’organe</a:t>
            </a:r>
            <a:endParaRPr/>
          </a:p>
        </p:txBody>
      </p:sp>
      <p:sp>
        <p:nvSpPr>
          <p:cNvPr id="377" name="Google Shape;377;p51"/>
          <p:cNvSpPr txBox="1"/>
          <p:nvPr>
            <p:ph idx="1" type="subTitle"/>
          </p:nvPr>
        </p:nvSpPr>
        <p:spPr>
          <a:xfrm>
            <a:off x="776650" y="4670250"/>
            <a:ext cx="7638600" cy="914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2200"/>
              <a:buNone/>
            </a:pPr>
            <a:r>
              <a:rPr lang="fr-FR"/>
              <a:t>Ici, minimum 3 suppléances d’organes !</a:t>
            </a:r>
            <a:endParaRPr/>
          </a:p>
        </p:txBody>
      </p:sp>
      <p:pic>
        <p:nvPicPr>
          <p:cNvPr id="378" name="Google Shape;378;p51" title="WhatsApp Image 2026-02-10 at 13.23.02 (4).jpeg"/>
          <p:cNvPicPr preferRelativeResize="0"/>
          <p:nvPr/>
        </p:nvPicPr>
        <p:blipFill rotWithShape="1">
          <a:blip r:embed="rId3">
            <a:alphaModFix/>
          </a:blip>
          <a:srcRect b="0" l="14889" r="14308" t="0"/>
          <a:stretch/>
        </p:blipFill>
        <p:spPr>
          <a:xfrm>
            <a:off x="5682100" y="751850"/>
            <a:ext cx="6289976" cy="5344151"/>
          </a:xfrm>
          <a:prstGeom prst="rect">
            <a:avLst/>
          </a:prstGeom>
          <a:noFill/>
          <a:ln>
            <a:noFill/>
          </a:ln>
        </p:spPr>
      </p:pic>
      <p:sp>
        <p:nvSpPr>
          <p:cNvPr id="379" name="Google Shape;379;p51"/>
          <p:cNvSpPr/>
          <p:nvPr/>
        </p:nvSpPr>
        <p:spPr>
          <a:xfrm>
            <a:off x="8543200" y="3516925"/>
            <a:ext cx="322500" cy="234600"/>
          </a:xfrm>
          <a:prstGeom prst="rect">
            <a:avLst/>
          </a:prstGeom>
          <a:solidFill>
            <a:srgbClr val="4CBAD2"/>
          </a:solidFill>
          <a:ln cap="flat" cmpd="sng" w="9525">
            <a:solidFill>
              <a:srgbClr val="4CBAD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orbel"/>
              <a:ea typeface="Corbel"/>
              <a:cs typeface="Corbel"/>
              <a:sym typeface="Corbe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6"/>
          <p:cNvSpPr txBox="1"/>
          <p:nvPr>
            <p:ph type="ctrTitle"/>
          </p:nvPr>
        </p:nvSpPr>
        <p:spPr>
          <a:xfrm>
            <a:off x="1069848" y="1298448"/>
            <a:ext cx="7315200" cy="32553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595959"/>
              </a:buClr>
              <a:buSzPts val="5900"/>
              <a:buFont typeface="Corbel"/>
              <a:buNone/>
            </a:pPr>
            <a:r>
              <a:rPr lang="fr-FR"/>
              <a:t>Les différents monitorages en réanimation</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52"/>
          <p:cNvSpPr txBox="1"/>
          <p:nvPr>
            <p:ph type="title"/>
          </p:nvPr>
        </p:nvSpPr>
        <p:spPr>
          <a:xfrm>
            <a:off x="256025" y="1143000"/>
            <a:ext cx="2834700" cy="11604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FFFF"/>
              </a:buClr>
              <a:buSzPts val="3200"/>
              <a:buFont typeface="Corbel"/>
              <a:buNone/>
            </a:pPr>
            <a:r>
              <a:rPr b="1" lang="fr-FR" sz="3400"/>
              <a:t>Le cœur et/ou les vaisseaux</a:t>
            </a:r>
            <a:endParaRPr b="1" sz="3400"/>
          </a:p>
        </p:txBody>
      </p:sp>
      <p:sp>
        <p:nvSpPr>
          <p:cNvPr id="385" name="Google Shape;385;p52"/>
          <p:cNvSpPr txBox="1"/>
          <p:nvPr>
            <p:ph idx="1" type="body"/>
          </p:nvPr>
        </p:nvSpPr>
        <p:spPr>
          <a:xfrm>
            <a:off x="3552594" y="868650"/>
            <a:ext cx="3195300" cy="5120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2000"/>
              <a:buNone/>
            </a:pPr>
            <a:r>
              <a:rPr b="1" lang="fr-FR" sz="2300">
                <a:solidFill>
                  <a:srgbClr val="4CBAD2"/>
                </a:solidFill>
              </a:rPr>
              <a:t>Les amines :</a:t>
            </a:r>
            <a:endParaRPr b="1" sz="2300">
              <a:solidFill>
                <a:srgbClr val="4CBAD2"/>
              </a:solidFill>
            </a:endParaRPr>
          </a:p>
          <a:p>
            <a:pPr indent="-182880" lvl="0" marL="182880" rtl="0" algn="l">
              <a:lnSpc>
                <a:spcPct val="90000"/>
              </a:lnSpc>
              <a:spcBef>
                <a:spcPts val="1200"/>
              </a:spcBef>
              <a:spcAft>
                <a:spcPts val="0"/>
              </a:spcAft>
              <a:buSzPts val="2000"/>
              <a:buChar char="●"/>
            </a:pPr>
            <a:r>
              <a:rPr lang="fr-FR"/>
              <a:t>Noradrénaline</a:t>
            </a:r>
            <a:endParaRPr/>
          </a:p>
          <a:p>
            <a:pPr indent="-182880" lvl="0" marL="182880" rtl="0" algn="l">
              <a:lnSpc>
                <a:spcPct val="90000"/>
              </a:lnSpc>
              <a:spcBef>
                <a:spcPts val="1200"/>
              </a:spcBef>
              <a:spcAft>
                <a:spcPts val="0"/>
              </a:spcAft>
              <a:buSzPts val="2000"/>
              <a:buChar char="●"/>
            </a:pPr>
            <a:r>
              <a:rPr lang="fr-FR"/>
              <a:t>Dobutamine</a:t>
            </a:r>
            <a:endParaRPr/>
          </a:p>
          <a:p>
            <a:pPr indent="-182880" lvl="0" marL="182880" rtl="0" algn="l">
              <a:lnSpc>
                <a:spcPct val="90000"/>
              </a:lnSpc>
              <a:spcBef>
                <a:spcPts val="1200"/>
              </a:spcBef>
              <a:spcAft>
                <a:spcPts val="0"/>
              </a:spcAft>
              <a:buSzPts val="2000"/>
              <a:buChar char="●"/>
            </a:pPr>
            <a:r>
              <a:rPr lang="fr-FR"/>
              <a:t>Isoprénaline</a:t>
            </a:r>
            <a:endParaRPr/>
          </a:p>
          <a:p>
            <a:pPr indent="-182880" lvl="0" marL="182880" rtl="0" algn="l">
              <a:lnSpc>
                <a:spcPct val="90000"/>
              </a:lnSpc>
              <a:spcBef>
                <a:spcPts val="1200"/>
              </a:spcBef>
              <a:spcAft>
                <a:spcPts val="0"/>
              </a:spcAft>
              <a:buSzPts val="2000"/>
              <a:buChar char="●"/>
            </a:pPr>
            <a:r>
              <a:rPr lang="fr-FR"/>
              <a:t>Adrénaline</a:t>
            </a:r>
            <a:endParaRPr/>
          </a:p>
          <a:p>
            <a:pPr indent="0" lvl="0" marL="0" rtl="0" algn="l">
              <a:lnSpc>
                <a:spcPct val="90000"/>
              </a:lnSpc>
              <a:spcBef>
                <a:spcPts val="1200"/>
              </a:spcBef>
              <a:spcAft>
                <a:spcPts val="0"/>
              </a:spcAft>
              <a:buSzPts val="2000"/>
              <a:buNone/>
            </a:pPr>
            <a:r>
              <a:rPr b="1" lang="fr-FR" sz="2300">
                <a:solidFill>
                  <a:srgbClr val="4CBAD2"/>
                </a:solidFill>
              </a:rPr>
              <a:t>Les antihypertenseurs :</a:t>
            </a:r>
            <a:endParaRPr b="1" sz="2300">
              <a:solidFill>
                <a:srgbClr val="4CBAD2"/>
              </a:solidFill>
            </a:endParaRPr>
          </a:p>
          <a:p>
            <a:pPr indent="-182880" lvl="0" marL="182880" rtl="0" algn="l">
              <a:lnSpc>
                <a:spcPct val="90000"/>
              </a:lnSpc>
              <a:spcBef>
                <a:spcPts val="1200"/>
              </a:spcBef>
              <a:spcAft>
                <a:spcPts val="0"/>
              </a:spcAft>
              <a:buSzPts val="2000"/>
              <a:buChar char="●"/>
            </a:pPr>
            <a:r>
              <a:rPr lang="fr-FR"/>
              <a:t>Isosorbide</a:t>
            </a:r>
            <a:endParaRPr/>
          </a:p>
          <a:p>
            <a:pPr indent="-182880" lvl="0" marL="182880" rtl="0" algn="l">
              <a:lnSpc>
                <a:spcPct val="90000"/>
              </a:lnSpc>
              <a:spcBef>
                <a:spcPts val="0"/>
              </a:spcBef>
              <a:spcAft>
                <a:spcPts val="0"/>
              </a:spcAft>
              <a:buSzPts val="2000"/>
              <a:buChar char="●"/>
            </a:pPr>
            <a:r>
              <a:rPr lang="fr-FR"/>
              <a:t>Nicardipine </a:t>
            </a:r>
            <a:endParaRPr/>
          </a:p>
          <a:p>
            <a:pPr indent="0" lvl="0" marL="0" rtl="0" algn="l">
              <a:lnSpc>
                <a:spcPct val="90000"/>
              </a:lnSpc>
              <a:spcBef>
                <a:spcPts val="1200"/>
              </a:spcBef>
              <a:spcAft>
                <a:spcPts val="0"/>
              </a:spcAft>
              <a:buSzPts val="2000"/>
              <a:buNone/>
            </a:pPr>
            <a:r>
              <a:rPr b="1" lang="fr-FR" sz="2300">
                <a:solidFill>
                  <a:srgbClr val="4CBAD2"/>
                </a:solidFill>
              </a:rPr>
              <a:t>Les vasopresseurs :</a:t>
            </a:r>
            <a:endParaRPr b="1" sz="2300">
              <a:solidFill>
                <a:srgbClr val="4CBAD2"/>
              </a:solidFill>
            </a:endParaRPr>
          </a:p>
          <a:p>
            <a:pPr indent="0" lvl="0" marL="0" rtl="0" algn="l">
              <a:lnSpc>
                <a:spcPct val="90000"/>
              </a:lnSpc>
              <a:spcBef>
                <a:spcPts val="1200"/>
              </a:spcBef>
              <a:spcAft>
                <a:spcPts val="0"/>
              </a:spcAft>
              <a:buSzPts val="2000"/>
              <a:buNone/>
            </a:pPr>
            <a:r>
              <a:rPr lang="fr-FR"/>
              <a:t>La vasopressine</a:t>
            </a:r>
            <a:endParaRPr/>
          </a:p>
          <a:p>
            <a:pPr indent="-55879" lvl="0" marL="182880" rtl="0" algn="l">
              <a:lnSpc>
                <a:spcPct val="90000"/>
              </a:lnSpc>
              <a:spcBef>
                <a:spcPts val="1200"/>
              </a:spcBef>
              <a:spcAft>
                <a:spcPts val="0"/>
              </a:spcAft>
              <a:buSzPts val="2000"/>
              <a:buNone/>
            </a:pPr>
            <a:r>
              <a:t/>
            </a:r>
            <a:endParaRPr/>
          </a:p>
        </p:txBody>
      </p:sp>
      <p:sp>
        <p:nvSpPr>
          <p:cNvPr id="386" name="Google Shape;386;p52"/>
          <p:cNvSpPr txBox="1"/>
          <p:nvPr>
            <p:ph idx="2" type="body"/>
          </p:nvPr>
        </p:nvSpPr>
        <p:spPr>
          <a:xfrm>
            <a:off x="256025" y="3014352"/>
            <a:ext cx="2834700" cy="28017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fr-FR" sz="2100"/>
              <a:t>Les drogues utilisées en réanimation, bloc opératoire et aux urgences uniquement.</a:t>
            </a:r>
            <a:endParaRPr sz="2100"/>
          </a:p>
        </p:txBody>
      </p:sp>
      <p:sp>
        <p:nvSpPr>
          <p:cNvPr id="387" name="Google Shape;387;p52"/>
          <p:cNvSpPr txBox="1"/>
          <p:nvPr>
            <p:ph idx="1" type="body"/>
          </p:nvPr>
        </p:nvSpPr>
        <p:spPr>
          <a:xfrm>
            <a:off x="7063199" y="868675"/>
            <a:ext cx="4630500" cy="5241900"/>
          </a:xfrm>
          <a:prstGeom prst="rect">
            <a:avLst/>
          </a:prstGeom>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1100"/>
              <a:buFont typeface="Arial"/>
              <a:buNone/>
            </a:pPr>
            <a:r>
              <a:rPr b="1" lang="fr-FR">
                <a:solidFill>
                  <a:srgbClr val="CC0000"/>
                </a:solidFill>
              </a:rPr>
              <a:t>A</a:t>
            </a:r>
            <a:r>
              <a:rPr b="1" lang="fr-FR">
                <a:solidFill>
                  <a:srgbClr val="CC0000"/>
                </a:solidFill>
              </a:rPr>
              <a:t> manipuler avec précautions !</a:t>
            </a:r>
            <a:endParaRPr b="1">
              <a:solidFill>
                <a:srgbClr val="CC0000"/>
              </a:solidFill>
            </a:endParaRPr>
          </a:p>
          <a:p>
            <a:pPr indent="0" lvl="0" marL="0" rtl="0" algn="l">
              <a:spcBef>
                <a:spcPts val="1200"/>
              </a:spcBef>
              <a:spcAft>
                <a:spcPts val="0"/>
              </a:spcAft>
              <a:buNone/>
            </a:pPr>
            <a:r>
              <a:rPr lang="fr-FR"/>
              <a:t>Ce sont des drogues de soins critiques qui nécessitent une surveillance particulière et une manipulation de précision.</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rPr b="1" lang="fr-FR" sz="2200">
                <a:solidFill>
                  <a:srgbClr val="CC0000"/>
                </a:solidFill>
              </a:rPr>
              <a:t>/!/ R</a:t>
            </a:r>
            <a:r>
              <a:rPr b="1" lang="fr-FR" sz="2200">
                <a:solidFill>
                  <a:srgbClr val="CC0000"/>
                </a:solidFill>
              </a:rPr>
              <a:t>isques importants :</a:t>
            </a:r>
            <a:endParaRPr b="1" sz="2200">
              <a:solidFill>
                <a:srgbClr val="CC0000"/>
              </a:solidFill>
            </a:endParaRPr>
          </a:p>
          <a:p>
            <a:pPr indent="-355600" lvl="0" marL="457200" rtl="0" algn="l">
              <a:spcBef>
                <a:spcPts val="1200"/>
              </a:spcBef>
              <a:spcAft>
                <a:spcPts val="0"/>
              </a:spcAft>
              <a:buSzPts val="2000"/>
              <a:buChar char="●"/>
            </a:pPr>
            <a:r>
              <a:rPr lang="fr-FR"/>
              <a:t>H</a:t>
            </a:r>
            <a:r>
              <a:rPr lang="fr-FR"/>
              <a:t>ypertension </a:t>
            </a:r>
            <a:endParaRPr/>
          </a:p>
          <a:p>
            <a:pPr indent="-355600" lvl="0" marL="457200" rtl="0" algn="l">
              <a:spcBef>
                <a:spcPts val="0"/>
              </a:spcBef>
              <a:spcAft>
                <a:spcPts val="0"/>
              </a:spcAft>
              <a:buSzPts val="2000"/>
              <a:buChar char="●"/>
            </a:pPr>
            <a:r>
              <a:rPr lang="fr-FR"/>
              <a:t>Hypotension</a:t>
            </a:r>
            <a:endParaRPr/>
          </a:p>
          <a:p>
            <a:pPr indent="-355600" lvl="0" marL="457200" rtl="0" algn="l">
              <a:spcBef>
                <a:spcPts val="0"/>
              </a:spcBef>
              <a:spcAft>
                <a:spcPts val="0"/>
              </a:spcAft>
              <a:buSzPts val="2000"/>
              <a:buChar char="●"/>
            </a:pPr>
            <a:r>
              <a:rPr lang="fr-FR"/>
              <a:t>Bradychardie</a:t>
            </a:r>
            <a:endParaRPr/>
          </a:p>
          <a:p>
            <a:pPr indent="0" lvl="0" marL="0" rtl="0" algn="l">
              <a:spcBef>
                <a:spcPts val="1200"/>
              </a:spcBef>
              <a:spcAft>
                <a:spcPts val="0"/>
              </a:spcAft>
              <a:buNone/>
            </a:pPr>
            <a:r>
              <a:rPr b="1" lang="fr-FR" sz="2200">
                <a:solidFill>
                  <a:srgbClr val="4CBAD2"/>
                </a:solidFill>
              </a:rPr>
              <a:t>Complications</a:t>
            </a:r>
            <a:r>
              <a:rPr b="1" lang="fr-FR" sz="2200">
                <a:solidFill>
                  <a:srgbClr val="4CBAD2"/>
                </a:solidFill>
              </a:rPr>
              <a:t> pouvant mener au décès du patient = prudence +++ lors de leur utilisation</a:t>
            </a:r>
            <a:endParaRPr b="1" sz="2200">
              <a:solidFill>
                <a:srgbClr val="4CBAD2"/>
              </a:solidFill>
            </a:endParaRPr>
          </a:p>
          <a:p>
            <a:pPr indent="0" lvl="0" marL="0" rtl="0" algn="l">
              <a:spcBef>
                <a:spcPts val="120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53"/>
          <p:cNvSpPr txBox="1"/>
          <p:nvPr>
            <p:ph type="title"/>
          </p:nvPr>
        </p:nvSpPr>
        <p:spPr>
          <a:xfrm>
            <a:off x="252925" y="1123829"/>
            <a:ext cx="2947500" cy="30348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b="1" lang="fr-FR"/>
              <a:t>Des drogues qui sauvent…</a:t>
            </a:r>
            <a:endParaRPr b="1"/>
          </a:p>
          <a:p>
            <a:pPr indent="0" lvl="0" marL="0" rtl="0" algn="l">
              <a:spcBef>
                <a:spcPts val="0"/>
              </a:spcBef>
              <a:spcAft>
                <a:spcPts val="0"/>
              </a:spcAft>
              <a:buNone/>
            </a:pPr>
            <a:r>
              <a:rPr lang="fr-FR" sz="2300"/>
              <a:t>M</a:t>
            </a:r>
            <a:r>
              <a:rPr lang="fr-FR" sz="2300"/>
              <a:t>ais des drogues dangereuses…</a:t>
            </a:r>
            <a:endParaRPr sz="2300"/>
          </a:p>
        </p:txBody>
      </p:sp>
      <p:sp>
        <p:nvSpPr>
          <p:cNvPr id="393" name="Google Shape;393;p53"/>
          <p:cNvSpPr txBox="1"/>
          <p:nvPr>
            <p:ph idx="1" type="body"/>
          </p:nvPr>
        </p:nvSpPr>
        <p:spPr>
          <a:xfrm>
            <a:off x="3867900" y="1023579"/>
            <a:ext cx="3474600" cy="521400"/>
          </a:xfrm>
          <a:prstGeom prst="rect">
            <a:avLst/>
          </a:prstGeom>
        </p:spPr>
        <p:txBody>
          <a:bodyPr anchorCtr="0" anchor="b" bIns="45700" lIns="91425" spcFirstLastPara="1" rIns="91425" wrap="square" tIns="45700">
            <a:normAutofit/>
          </a:bodyPr>
          <a:lstStyle/>
          <a:p>
            <a:pPr indent="-228600" lvl="0" marL="457200" rtl="0" algn="l">
              <a:spcBef>
                <a:spcPts val="0"/>
              </a:spcBef>
              <a:spcAft>
                <a:spcPts val="0"/>
              </a:spcAft>
              <a:buSzPts val="2500"/>
              <a:buNone/>
            </a:pPr>
            <a:r>
              <a:rPr lang="fr-FR" sz="2500"/>
              <a:t>Dobutamine</a:t>
            </a:r>
            <a:endParaRPr sz="2500"/>
          </a:p>
        </p:txBody>
      </p:sp>
      <p:sp>
        <p:nvSpPr>
          <p:cNvPr id="394" name="Google Shape;394;p53"/>
          <p:cNvSpPr txBox="1"/>
          <p:nvPr>
            <p:ph idx="2" type="body"/>
          </p:nvPr>
        </p:nvSpPr>
        <p:spPr>
          <a:xfrm>
            <a:off x="3867912" y="1930936"/>
            <a:ext cx="3474600" cy="4023300"/>
          </a:xfrm>
          <a:prstGeom prst="rect">
            <a:avLst/>
          </a:prstGeom>
        </p:spPr>
        <p:txBody>
          <a:bodyPr anchorCtr="0" anchor="ctr" bIns="45700" lIns="91425" spcFirstLastPara="1" rIns="91425" wrap="square" tIns="45700">
            <a:normAutofit/>
          </a:bodyPr>
          <a:lstStyle/>
          <a:p>
            <a:pPr indent="-381000" lvl="0" marL="457200" rtl="0" algn="l">
              <a:spcBef>
                <a:spcPts val="1200"/>
              </a:spcBef>
              <a:spcAft>
                <a:spcPts val="0"/>
              </a:spcAft>
              <a:buSzPts val="2400"/>
              <a:buChar char="●"/>
            </a:pPr>
            <a:r>
              <a:rPr b="1" lang="fr-FR" sz="2400"/>
              <a:t>Rôle :</a:t>
            </a:r>
            <a:endParaRPr b="1" sz="2400"/>
          </a:p>
          <a:p>
            <a:pPr indent="0" lvl="0" marL="0" rtl="0" algn="l">
              <a:spcBef>
                <a:spcPts val="1200"/>
              </a:spcBef>
              <a:spcAft>
                <a:spcPts val="0"/>
              </a:spcAft>
              <a:buNone/>
            </a:pPr>
            <a:r>
              <a:rPr lang="fr-FR" sz="2100"/>
              <a:t>augmentation du débit cardiaque, de la force contractile du myocarde</a:t>
            </a:r>
            <a:endParaRPr sz="2100"/>
          </a:p>
          <a:p>
            <a:pPr indent="-381000" lvl="0" marL="457200" rtl="0" algn="l">
              <a:spcBef>
                <a:spcPts val="1200"/>
              </a:spcBef>
              <a:spcAft>
                <a:spcPts val="0"/>
              </a:spcAft>
              <a:buSzPts val="2400"/>
              <a:buChar char="●"/>
            </a:pPr>
            <a:r>
              <a:rPr b="1" lang="fr-FR" sz="2400"/>
              <a:t>Risques : </a:t>
            </a:r>
            <a:endParaRPr b="1" sz="2400"/>
          </a:p>
          <a:p>
            <a:pPr indent="0" lvl="0" marL="0" rtl="0" algn="l">
              <a:spcBef>
                <a:spcPts val="1200"/>
              </a:spcBef>
              <a:spcAft>
                <a:spcPts val="0"/>
              </a:spcAft>
              <a:buNone/>
            </a:pPr>
            <a:r>
              <a:rPr lang="fr-FR" sz="2100"/>
              <a:t>médicament pro arythmogène</a:t>
            </a:r>
            <a:endParaRPr sz="2100"/>
          </a:p>
          <a:p>
            <a:pPr indent="0" lvl="0" marL="457200" rtl="0" algn="l">
              <a:spcBef>
                <a:spcPts val="1200"/>
              </a:spcBef>
              <a:spcAft>
                <a:spcPts val="0"/>
              </a:spcAft>
              <a:buNone/>
            </a:pPr>
            <a:r>
              <a:t/>
            </a:r>
            <a:endParaRPr sz="2100"/>
          </a:p>
        </p:txBody>
      </p:sp>
      <p:sp>
        <p:nvSpPr>
          <p:cNvPr id="395" name="Google Shape;395;p53"/>
          <p:cNvSpPr txBox="1"/>
          <p:nvPr>
            <p:ph idx="3" type="body"/>
          </p:nvPr>
        </p:nvSpPr>
        <p:spPr>
          <a:xfrm>
            <a:off x="7818475" y="1023578"/>
            <a:ext cx="3474600" cy="5214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fr-FR" sz="2500"/>
              <a:t>Isoprénaline</a:t>
            </a:r>
            <a:endParaRPr sz="2500"/>
          </a:p>
        </p:txBody>
      </p:sp>
      <p:sp>
        <p:nvSpPr>
          <p:cNvPr id="396" name="Google Shape;396;p53"/>
          <p:cNvSpPr txBox="1"/>
          <p:nvPr>
            <p:ph idx="4" type="body"/>
          </p:nvPr>
        </p:nvSpPr>
        <p:spPr>
          <a:xfrm>
            <a:off x="7818475" y="1335899"/>
            <a:ext cx="3474600" cy="4409100"/>
          </a:xfrm>
          <a:prstGeom prst="rect">
            <a:avLst/>
          </a:prstGeom>
        </p:spPr>
        <p:txBody>
          <a:bodyPr anchorCtr="0" anchor="ctr" bIns="45700" lIns="91425" spcFirstLastPara="1" rIns="91425" wrap="square" tIns="45700">
            <a:normAutofit/>
          </a:bodyPr>
          <a:lstStyle/>
          <a:p>
            <a:pPr indent="-355600" lvl="0" marL="457200" rtl="0" algn="l">
              <a:spcBef>
                <a:spcPts val="1200"/>
              </a:spcBef>
              <a:spcAft>
                <a:spcPts val="0"/>
              </a:spcAft>
              <a:buSzPts val="2000"/>
              <a:buChar char="●"/>
            </a:pPr>
            <a:r>
              <a:rPr b="1" lang="fr-FR" sz="2300"/>
              <a:t>R</a:t>
            </a:r>
            <a:r>
              <a:rPr b="1" lang="fr-FR" sz="2300"/>
              <a:t>ôle</a:t>
            </a:r>
            <a:r>
              <a:rPr lang="fr-FR"/>
              <a:t> :</a:t>
            </a:r>
            <a:endParaRPr/>
          </a:p>
          <a:p>
            <a:pPr indent="0" lvl="0" marL="0" rtl="0" algn="l">
              <a:spcBef>
                <a:spcPts val="1200"/>
              </a:spcBef>
              <a:spcAft>
                <a:spcPts val="0"/>
              </a:spcAft>
              <a:buNone/>
            </a:pPr>
            <a:r>
              <a:rPr lang="fr-FR"/>
              <a:t>Accélération du rythme cardiaque dans les BAV ou dysfonctions sinusales</a:t>
            </a:r>
            <a:endParaRPr/>
          </a:p>
          <a:p>
            <a:pPr indent="-374650" lvl="0" marL="457200" rtl="0" algn="l">
              <a:spcBef>
                <a:spcPts val="1200"/>
              </a:spcBef>
              <a:spcAft>
                <a:spcPts val="0"/>
              </a:spcAft>
              <a:buSzPts val="2300"/>
              <a:buChar char="●"/>
            </a:pPr>
            <a:r>
              <a:rPr b="1" lang="fr-FR" sz="2300"/>
              <a:t>Risques :</a:t>
            </a:r>
            <a:endParaRPr b="1" sz="2300"/>
          </a:p>
          <a:p>
            <a:pPr indent="0" lvl="0" marL="0" rtl="0" algn="l">
              <a:spcBef>
                <a:spcPts val="1200"/>
              </a:spcBef>
              <a:spcAft>
                <a:spcPts val="0"/>
              </a:spcAft>
              <a:buNone/>
            </a:pPr>
            <a:r>
              <a:rPr lang="fr-FR"/>
              <a:t>Arythmies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54"/>
          <p:cNvSpPr txBox="1"/>
          <p:nvPr>
            <p:ph idx="1" type="body"/>
          </p:nvPr>
        </p:nvSpPr>
        <p:spPr>
          <a:xfrm>
            <a:off x="3867900" y="1023579"/>
            <a:ext cx="3474600" cy="5214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fr-FR" sz="2500"/>
              <a:t>Noradrénaline </a:t>
            </a:r>
            <a:endParaRPr sz="2500"/>
          </a:p>
        </p:txBody>
      </p:sp>
      <p:sp>
        <p:nvSpPr>
          <p:cNvPr id="402" name="Google Shape;402;p54"/>
          <p:cNvSpPr txBox="1"/>
          <p:nvPr>
            <p:ph idx="2" type="body"/>
          </p:nvPr>
        </p:nvSpPr>
        <p:spPr>
          <a:xfrm>
            <a:off x="3708350" y="1544975"/>
            <a:ext cx="3634200" cy="4409100"/>
          </a:xfrm>
          <a:prstGeom prst="rect">
            <a:avLst/>
          </a:prstGeom>
        </p:spPr>
        <p:txBody>
          <a:bodyPr anchorCtr="0" anchor="ctr" bIns="45700" lIns="91425" spcFirstLastPara="1" rIns="91425" wrap="square" tIns="45700">
            <a:normAutofit/>
          </a:bodyPr>
          <a:lstStyle/>
          <a:p>
            <a:pPr indent="-374650" lvl="0" marL="457200" rtl="0" algn="l">
              <a:spcBef>
                <a:spcPts val="1200"/>
              </a:spcBef>
              <a:spcAft>
                <a:spcPts val="0"/>
              </a:spcAft>
              <a:buSzPts val="2300"/>
              <a:buChar char="●"/>
            </a:pPr>
            <a:r>
              <a:rPr b="1" lang="fr-FR" sz="2300"/>
              <a:t>R</a:t>
            </a:r>
            <a:r>
              <a:rPr b="1" lang="fr-FR" sz="2300"/>
              <a:t>ô</a:t>
            </a:r>
            <a:r>
              <a:rPr b="1" lang="fr-FR" sz="2300"/>
              <a:t>le :</a:t>
            </a:r>
            <a:endParaRPr b="1" sz="2300"/>
          </a:p>
          <a:p>
            <a:pPr indent="0" lvl="0" marL="0" rtl="0" algn="l">
              <a:spcBef>
                <a:spcPts val="1200"/>
              </a:spcBef>
              <a:spcAft>
                <a:spcPts val="0"/>
              </a:spcAft>
              <a:buNone/>
            </a:pPr>
            <a:r>
              <a:rPr lang="fr-FR"/>
              <a:t>Agit sur la vasoconstriction = diminue le diamètre des artères pour augmenter la tension artérielle</a:t>
            </a:r>
            <a:endParaRPr/>
          </a:p>
          <a:p>
            <a:pPr indent="-374650" lvl="0" marL="457200" rtl="0" algn="l">
              <a:spcBef>
                <a:spcPts val="1200"/>
              </a:spcBef>
              <a:spcAft>
                <a:spcPts val="0"/>
              </a:spcAft>
              <a:buSzPts val="2300"/>
              <a:buChar char="●"/>
            </a:pPr>
            <a:r>
              <a:rPr b="1" lang="fr-FR" sz="2300"/>
              <a:t>Risques :</a:t>
            </a:r>
            <a:endParaRPr b="1" sz="2300"/>
          </a:p>
          <a:p>
            <a:pPr indent="-355600" lvl="0" marL="457200" rtl="0" algn="l">
              <a:spcBef>
                <a:spcPts val="0"/>
              </a:spcBef>
              <a:spcAft>
                <a:spcPts val="0"/>
              </a:spcAft>
              <a:buSzPts val="2000"/>
              <a:buChar char="-"/>
            </a:pPr>
            <a:r>
              <a:rPr lang="fr-FR"/>
              <a:t>HypoTA (mauvaise perfusion organes)</a:t>
            </a:r>
            <a:endParaRPr/>
          </a:p>
          <a:p>
            <a:pPr indent="-355600" lvl="0" marL="457200" rtl="0" algn="l">
              <a:spcBef>
                <a:spcPts val="0"/>
              </a:spcBef>
              <a:spcAft>
                <a:spcPts val="0"/>
              </a:spcAft>
              <a:buSzPts val="2000"/>
              <a:buChar char="-"/>
            </a:pPr>
            <a:r>
              <a:rPr lang="fr-FR"/>
              <a:t>HyperTA (risque saignements, rupture anévrysme …)</a:t>
            </a:r>
            <a:endParaRPr/>
          </a:p>
          <a:p>
            <a:pPr indent="-355600" lvl="0" marL="457200" rtl="0" algn="l">
              <a:spcBef>
                <a:spcPts val="0"/>
              </a:spcBef>
              <a:spcAft>
                <a:spcPts val="0"/>
              </a:spcAft>
              <a:buSzPts val="2000"/>
              <a:buChar char="-"/>
            </a:pPr>
            <a:r>
              <a:rPr lang="fr-FR"/>
              <a:t>Bradycardies</a:t>
            </a:r>
            <a:endParaRPr/>
          </a:p>
        </p:txBody>
      </p:sp>
      <p:sp>
        <p:nvSpPr>
          <p:cNvPr id="403" name="Google Shape;403;p54"/>
          <p:cNvSpPr txBox="1"/>
          <p:nvPr>
            <p:ph idx="3" type="body"/>
          </p:nvPr>
        </p:nvSpPr>
        <p:spPr>
          <a:xfrm>
            <a:off x="7818475" y="1023579"/>
            <a:ext cx="3474600" cy="5214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fr-FR" sz="2500"/>
              <a:t>Adrénaline</a:t>
            </a:r>
            <a:endParaRPr sz="2500"/>
          </a:p>
        </p:txBody>
      </p:sp>
      <p:sp>
        <p:nvSpPr>
          <p:cNvPr id="404" name="Google Shape;404;p54"/>
          <p:cNvSpPr txBox="1"/>
          <p:nvPr>
            <p:ph idx="4" type="body"/>
          </p:nvPr>
        </p:nvSpPr>
        <p:spPr>
          <a:xfrm>
            <a:off x="7585151" y="1905000"/>
            <a:ext cx="3708000" cy="4049100"/>
          </a:xfrm>
          <a:prstGeom prst="rect">
            <a:avLst/>
          </a:prstGeom>
        </p:spPr>
        <p:txBody>
          <a:bodyPr anchorCtr="0" anchor="ctr" bIns="45700" lIns="91425" spcFirstLastPara="1" rIns="91425" wrap="square" tIns="45700">
            <a:normAutofit fontScale="92500" lnSpcReduction="20000"/>
          </a:bodyPr>
          <a:lstStyle/>
          <a:p>
            <a:pPr indent="-369570" lvl="0" marL="457200" rtl="0" algn="l">
              <a:spcBef>
                <a:spcPts val="1200"/>
              </a:spcBef>
              <a:spcAft>
                <a:spcPts val="0"/>
              </a:spcAft>
              <a:buSzPct val="95689"/>
              <a:buChar char="●"/>
            </a:pPr>
            <a:r>
              <a:rPr b="1" lang="fr-FR" sz="2508"/>
              <a:t>Rôle</a:t>
            </a:r>
            <a:r>
              <a:rPr b="1" lang="fr-FR" sz="2400"/>
              <a:t> :</a:t>
            </a:r>
            <a:endParaRPr b="1" sz="2400"/>
          </a:p>
          <a:p>
            <a:pPr indent="0" lvl="0" marL="0" rtl="0" algn="l">
              <a:spcBef>
                <a:spcPts val="1200"/>
              </a:spcBef>
              <a:spcAft>
                <a:spcPts val="0"/>
              </a:spcAft>
              <a:buNone/>
            </a:pPr>
            <a:r>
              <a:rPr lang="fr-FR"/>
              <a:t>Augmente la FC et le volume d’éjection systolique</a:t>
            </a:r>
            <a:endParaRPr/>
          </a:p>
          <a:p>
            <a:pPr indent="0" lvl="0" marL="0" rtl="0" algn="l">
              <a:spcBef>
                <a:spcPts val="1200"/>
              </a:spcBef>
              <a:spcAft>
                <a:spcPts val="0"/>
              </a:spcAft>
              <a:buNone/>
            </a:pPr>
            <a:r>
              <a:rPr lang="fr-FR"/>
              <a:t>utilisée dans les ACR, les détresses cardiogéniques et à faible dose pour les chocs anaphylactiques</a:t>
            </a:r>
            <a:endParaRPr/>
          </a:p>
          <a:p>
            <a:pPr indent="0" lvl="0" marL="0" rtl="0" algn="l">
              <a:spcBef>
                <a:spcPts val="1200"/>
              </a:spcBef>
              <a:spcAft>
                <a:spcPts val="0"/>
              </a:spcAft>
              <a:buNone/>
            </a:pPr>
            <a:r>
              <a:t/>
            </a:r>
            <a:endParaRPr/>
          </a:p>
          <a:p>
            <a:pPr indent="-376396" lvl="0" marL="457200" rtl="0" algn="l">
              <a:spcBef>
                <a:spcPts val="1200"/>
              </a:spcBef>
              <a:spcAft>
                <a:spcPts val="0"/>
              </a:spcAft>
              <a:buSzPct val="100000"/>
              <a:buChar char="●"/>
            </a:pPr>
            <a:r>
              <a:rPr b="1" lang="fr-FR" sz="2516"/>
              <a:t>Risques :</a:t>
            </a:r>
            <a:endParaRPr b="1" sz="2516"/>
          </a:p>
          <a:p>
            <a:pPr indent="0" lvl="0" marL="0" rtl="0" algn="l">
              <a:spcBef>
                <a:spcPts val="1200"/>
              </a:spcBef>
              <a:spcAft>
                <a:spcPts val="0"/>
              </a:spcAft>
              <a:buNone/>
            </a:pPr>
            <a:r>
              <a:rPr lang="fr-FR"/>
              <a:t>vasoconstriction sévère pouvant engendrer des lésions cérébrales irréversibles</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p:txBody>
      </p:sp>
      <p:sp>
        <p:nvSpPr>
          <p:cNvPr id="405" name="Google Shape;405;p54"/>
          <p:cNvSpPr txBox="1"/>
          <p:nvPr>
            <p:ph type="title"/>
          </p:nvPr>
        </p:nvSpPr>
        <p:spPr>
          <a:xfrm>
            <a:off x="256025" y="1143000"/>
            <a:ext cx="2834700" cy="1168500"/>
          </a:xfrm>
          <a:prstGeom prst="rect">
            <a:avLst/>
          </a:prstGeom>
        </p:spPr>
        <p:txBody>
          <a:bodyPr anchorCtr="0" anchor="ctr" bIns="45700" lIns="91425" spcFirstLastPara="1" rIns="91425" wrap="square" tIns="45700">
            <a:normAutofit fontScale="90000"/>
          </a:bodyPr>
          <a:lstStyle/>
          <a:p>
            <a:pPr indent="0" lvl="0" marL="0" rtl="0" algn="l">
              <a:spcBef>
                <a:spcPts val="0"/>
              </a:spcBef>
              <a:spcAft>
                <a:spcPts val="0"/>
              </a:spcAft>
              <a:buNone/>
            </a:pPr>
            <a:r>
              <a:rPr b="1" lang="fr-FR"/>
              <a:t>Des drogues qui sauvent…</a:t>
            </a:r>
            <a:endParaRPr b="1"/>
          </a:p>
        </p:txBody>
      </p:sp>
      <p:sp>
        <p:nvSpPr>
          <p:cNvPr id="406" name="Google Shape;406;p54"/>
          <p:cNvSpPr txBox="1"/>
          <p:nvPr>
            <p:ph idx="2" type="body"/>
          </p:nvPr>
        </p:nvSpPr>
        <p:spPr>
          <a:xfrm>
            <a:off x="256025" y="1695850"/>
            <a:ext cx="2834700" cy="2032800"/>
          </a:xfrm>
          <a:prstGeom prst="rect">
            <a:avLst/>
          </a:prstGeom>
        </p:spPr>
        <p:txBody>
          <a:bodyPr anchorCtr="0" anchor="ctr" bIns="45700" lIns="91425" spcFirstLastPara="1" rIns="91425" wrap="square" tIns="45700">
            <a:normAutofit/>
          </a:bodyPr>
          <a:lstStyle/>
          <a:p>
            <a:pPr indent="0" lvl="0" marL="0" rtl="0" algn="l">
              <a:spcBef>
                <a:spcPts val="1200"/>
              </a:spcBef>
              <a:spcAft>
                <a:spcPts val="0"/>
              </a:spcAft>
              <a:buNone/>
            </a:pPr>
            <a:r>
              <a:rPr lang="fr-FR" sz="2300">
                <a:solidFill>
                  <a:schemeClr val="lt1"/>
                </a:solidFill>
              </a:rPr>
              <a:t>mais des drogues dangereuses…</a:t>
            </a:r>
            <a:endParaRPr sz="2300">
              <a:solidFill>
                <a:schemeClr val="lt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55"/>
          <p:cNvSpPr txBox="1"/>
          <p:nvPr>
            <p:ph type="title"/>
          </p:nvPr>
        </p:nvSpPr>
        <p:spPr>
          <a:xfrm>
            <a:off x="256025" y="1143000"/>
            <a:ext cx="2834700" cy="14067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FFFF"/>
              </a:buClr>
              <a:buSzPts val="3200"/>
              <a:buFont typeface="Corbel"/>
              <a:buNone/>
            </a:pPr>
            <a:r>
              <a:rPr b="1" lang="fr-FR" sz="3400"/>
              <a:t>Le cœur et/ou les vaisseaux</a:t>
            </a:r>
            <a:endParaRPr b="1" sz="3400"/>
          </a:p>
        </p:txBody>
      </p:sp>
      <p:sp>
        <p:nvSpPr>
          <p:cNvPr id="412" name="Google Shape;412;p55"/>
          <p:cNvSpPr txBox="1"/>
          <p:nvPr>
            <p:ph idx="1" type="body"/>
          </p:nvPr>
        </p:nvSpPr>
        <p:spPr>
          <a:xfrm>
            <a:off x="3525650" y="78850"/>
            <a:ext cx="4089300" cy="3193200"/>
          </a:xfrm>
          <a:prstGeom prst="rect">
            <a:avLst/>
          </a:prstGeom>
          <a:noFill/>
          <a:ln>
            <a:noFill/>
          </a:ln>
        </p:spPr>
        <p:txBody>
          <a:bodyPr anchorCtr="0" anchor="ctr" bIns="45700" lIns="91425" spcFirstLastPara="1" rIns="91425" wrap="square" tIns="45700">
            <a:normAutofit/>
          </a:bodyPr>
          <a:lstStyle/>
          <a:p>
            <a:pPr indent="-182880" lvl="0" marL="182880" rtl="0" algn="l">
              <a:lnSpc>
                <a:spcPct val="90000"/>
              </a:lnSpc>
              <a:spcBef>
                <a:spcPts val="0"/>
              </a:spcBef>
              <a:spcAft>
                <a:spcPts val="0"/>
              </a:spcAft>
              <a:buSzPts val="2000"/>
              <a:buChar char="●"/>
            </a:pPr>
            <a:r>
              <a:rPr lang="fr-FR"/>
              <a:t>Le défibrillateur</a:t>
            </a:r>
            <a:endParaRPr/>
          </a:p>
          <a:p>
            <a:pPr indent="-182880" lvl="0" marL="182880" rtl="0" algn="l">
              <a:lnSpc>
                <a:spcPct val="90000"/>
              </a:lnSpc>
              <a:spcBef>
                <a:spcPts val="1200"/>
              </a:spcBef>
              <a:spcAft>
                <a:spcPts val="0"/>
              </a:spcAft>
              <a:buSzPts val="2000"/>
              <a:buChar char="●"/>
            </a:pPr>
            <a:r>
              <a:rPr lang="fr-FR"/>
              <a:t>La contrepulsion intra aortique</a:t>
            </a:r>
            <a:endParaRPr/>
          </a:p>
          <a:p>
            <a:pPr indent="-182880" lvl="0" marL="182880" rtl="0" algn="l">
              <a:lnSpc>
                <a:spcPct val="90000"/>
              </a:lnSpc>
              <a:spcBef>
                <a:spcPts val="1200"/>
              </a:spcBef>
              <a:spcAft>
                <a:spcPts val="0"/>
              </a:spcAft>
              <a:buSzPts val="2000"/>
              <a:buChar char="●"/>
            </a:pPr>
            <a:r>
              <a:rPr lang="fr-FR"/>
              <a:t>La CEEC veino </a:t>
            </a:r>
            <a:r>
              <a:rPr lang="fr-FR"/>
              <a:t>artérielle</a:t>
            </a:r>
            <a:r>
              <a:rPr lang="fr-FR"/>
              <a:t> = ECMO VA</a:t>
            </a:r>
            <a:endParaRPr/>
          </a:p>
          <a:p>
            <a:pPr indent="-182880" lvl="0" marL="182880" rtl="0" algn="l">
              <a:lnSpc>
                <a:spcPct val="90000"/>
              </a:lnSpc>
              <a:spcBef>
                <a:spcPts val="1200"/>
              </a:spcBef>
              <a:spcAft>
                <a:spcPts val="0"/>
              </a:spcAft>
              <a:buSzPts val="2000"/>
              <a:buChar char="●"/>
            </a:pPr>
            <a:r>
              <a:rPr lang="fr-FR"/>
              <a:t>La SEES</a:t>
            </a:r>
            <a:endParaRPr/>
          </a:p>
        </p:txBody>
      </p:sp>
      <p:sp>
        <p:nvSpPr>
          <p:cNvPr id="413" name="Google Shape;413;p55"/>
          <p:cNvSpPr txBox="1"/>
          <p:nvPr>
            <p:ph idx="2" type="body"/>
          </p:nvPr>
        </p:nvSpPr>
        <p:spPr>
          <a:xfrm>
            <a:off x="256025" y="2623053"/>
            <a:ext cx="2834700" cy="31932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fr-FR" sz="2400"/>
              <a:t>Les machines</a:t>
            </a:r>
            <a:endParaRPr sz="2400"/>
          </a:p>
        </p:txBody>
      </p:sp>
      <p:pic>
        <p:nvPicPr>
          <p:cNvPr id="414" name="Google Shape;414;p55" title="Capture d’écran 2026-02-10 à 15.19.24.png"/>
          <p:cNvPicPr preferRelativeResize="0"/>
          <p:nvPr/>
        </p:nvPicPr>
        <p:blipFill rotWithShape="1">
          <a:blip r:embed="rId3">
            <a:alphaModFix/>
          </a:blip>
          <a:srcRect b="0" l="13868" r="13897" t="0"/>
          <a:stretch/>
        </p:blipFill>
        <p:spPr>
          <a:xfrm>
            <a:off x="8287720" y="3991950"/>
            <a:ext cx="3333625" cy="2710750"/>
          </a:xfrm>
          <a:prstGeom prst="rect">
            <a:avLst/>
          </a:prstGeom>
          <a:noFill/>
          <a:ln>
            <a:noFill/>
          </a:ln>
        </p:spPr>
      </p:pic>
      <p:pic>
        <p:nvPicPr>
          <p:cNvPr id="415" name="Google Shape;415;p55" title="20260217_032841.jpg"/>
          <p:cNvPicPr preferRelativeResize="0"/>
          <p:nvPr/>
        </p:nvPicPr>
        <p:blipFill rotWithShape="1">
          <a:blip r:embed="rId4">
            <a:alphaModFix/>
          </a:blip>
          <a:srcRect b="6333" l="0" r="0" t="29752"/>
          <a:stretch/>
        </p:blipFill>
        <p:spPr>
          <a:xfrm>
            <a:off x="8516605" y="240325"/>
            <a:ext cx="3061051" cy="3475200"/>
          </a:xfrm>
          <a:prstGeom prst="rect">
            <a:avLst/>
          </a:prstGeom>
          <a:noFill/>
          <a:ln>
            <a:noFill/>
          </a:ln>
        </p:spPr>
      </p:pic>
      <p:pic>
        <p:nvPicPr>
          <p:cNvPr id="416" name="Google Shape;416;p55" title="Capture d’écran 2026-02-20 à 16.29.44.png"/>
          <p:cNvPicPr preferRelativeResize="0"/>
          <p:nvPr/>
        </p:nvPicPr>
        <p:blipFill>
          <a:blip r:embed="rId5">
            <a:alphaModFix/>
          </a:blip>
          <a:stretch>
            <a:fillRect/>
          </a:stretch>
        </p:blipFill>
        <p:spPr>
          <a:xfrm>
            <a:off x="5373250" y="2858385"/>
            <a:ext cx="2834700" cy="3740341"/>
          </a:xfrm>
          <a:prstGeom prst="rect">
            <a:avLst/>
          </a:prstGeom>
          <a:noFill/>
          <a:ln>
            <a:noFill/>
          </a:ln>
        </p:spPr>
      </p:pic>
      <p:pic>
        <p:nvPicPr>
          <p:cNvPr id="417" name="Google Shape;417;p55" title="Capture d’écran 2026-02-20 à 16.30.39.png"/>
          <p:cNvPicPr preferRelativeResize="0"/>
          <p:nvPr/>
        </p:nvPicPr>
        <p:blipFill>
          <a:blip r:embed="rId6">
            <a:alphaModFix/>
          </a:blip>
          <a:stretch>
            <a:fillRect/>
          </a:stretch>
        </p:blipFill>
        <p:spPr>
          <a:xfrm>
            <a:off x="3525650" y="3119675"/>
            <a:ext cx="2546975" cy="34092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56"/>
          <p:cNvSpPr txBox="1"/>
          <p:nvPr>
            <p:ph type="title"/>
          </p:nvPr>
        </p:nvSpPr>
        <p:spPr>
          <a:xfrm>
            <a:off x="256025" y="1143000"/>
            <a:ext cx="2967900" cy="12456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b="1" lang="fr-FR" sz="3300"/>
              <a:t>Le coeur et/ou les poumons</a:t>
            </a:r>
            <a:endParaRPr b="1" sz="3300"/>
          </a:p>
        </p:txBody>
      </p:sp>
      <p:sp>
        <p:nvSpPr>
          <p:cNvPr id="423" name="Google Shape;423;p56"/>
          <p:cNvSpPr txBox="1"/>
          <p:nvPr>
            <p:ph idx="1" type="body"/>
          </p:nvPr>
        </p:nvSpPr>
        <p:spPr>
          <a:xfrm>
            <a:off x="3867912" y="868680"/>
            <a:ext cx="7315200" cy="5120700"/>
          </a:xfrm>
          <a:prstGeom prst="rect">
            <a:avLst/>
          </a:prstGeom>
        </p:spPr>
        <p:txBody>
          <a:bodyPr anchorCtr="0" anchor="ctr" bIns="45700" lIns="91425" spcFirstLastPara="1" rIns="91425" wrap="square" tIns="45700">
            <a:normAutofit/>
          </a:bodyPr>
          <a:lstStyle/>
          <a:p>
            <a:pPr indent="0" lvl="0" marL="0" rtl="0" algn="l">
              <a:spcBef>
                <a:spcPts val="1200"/>
              </a:spcBef>
              <a:spcAft>
                <a:spcPts val="0"/>
              </a:spcAft>
              <a:buNone/>
            </a:pPr>
            <a:r>
              <a:t/>
            </a:r>
            <a:endParaRPr/>
          </a:p>
        </p:txBody>
      </p:sp>
      <p:sp>
        <p:nvSpPr>
          <p:cNvPr id="424" name="Google Shape;424;p56"/>
          <p:cNvSpPr txBox="1"/>
          <p:nvPr>
            <p:ph idx="2" type="body"/>
          </p:nvPr>
        </p:nvSpPr>
        <p:spPr>
          <a:xfrm>
            <a:off x="92150" y="2593725"/>
            <a:ext cx="3322200" cy="3222600"/>
          </a:xfrm>
          <a:prstGeom prst="rect">
            <a:avLst/>
          </a:prstGeom>
        </p:spPr>
        <p:txBody>
          <a:bodyPr anchorCtr="0" anchor="t" bIns="45700" lIns="91425" spcFirstLastPara="1" rIns="91425" wrap="square" tIns="45700">
            <a:normAutofit fontScale="62500" lnSpcReduction="10000"/>
          </a:bodyPr>
          <a:lstStyle/>
          <a:p>
            <a:pPr indent="0" lvl="0" marL="0" rtl="0" algn="l">
              <a:spcBef>
                <a:spcPts val="1200"/>
              </a:spcBef>
              <a:spcAft>
                <a:spcPts val="0"/>
              </a:spcAft>
              <a:buNone/>
            </a:pPr>
            <a:r>
              <a:rPr lang="fr-FR" sz="3200"/>
              <a:t>l’ECMO :</a:t>
            </a:r>
            <a:endParaRPr sz="3200"/>
          </a:p>
          <a:p>
            <a:pPr indent="0" lvl="0" marL="0" rtl="0" algn="l">
              <a:spcBef>
                <a:spcPts val="1200"/>
              </a:spcBef>
              <a:spcAft>
                <a:spcPts val="0"/>
              </a:spcAft>
              <a:buClr>
                <a:schemeClr val="dk1"/>
              </a:buClr>
              <a:buSzPct val="43161"/>
              <a:buFont typeface="Arial"/>
              <a:buNone/>
            </a:pPr>
            <a:r>
              <a:rPr i="1" lang="fr-FR" sz="2548">
                <a:solidFill>
                  <a:schemeClr val="lt1"/>
                </a:solidFill>
              </a:rPr>
              <a:t>Extra-Corporeal Membrane</a:t>
            </a:r>
            <a:endParaRPr i="1" sz="2548">
              <a:solidFill>
                <a:schemeClr val="lt1"/>
              </a:solidFill>
            </a:endParaRPr>
          </a:p>
          <a:p>
            <a:pPr indent="0" lvl="0" marL="0" rtl="0" algn="l">
              <a:spcBef>
                <a:spcPts val="1200"/>
              </a:spcBef>
              <a:spcAft>
                <a:spcPts val="0"/>
              </a:spcAft>
              <a:buNone/>
            </a:pPr>
            <a:r>
              <a:rPr i="1" lang="fr-FR" sz="2548">
                <a:solidFill>
                  <a:schemeClr val="lt1"/>
                </a:solidFill>
              </a:rPr>
              <a:t>Oxygenation</a:t>
            </a:r>
            <a:endParaRPr i="1" sz="2548">
              <a:solidFill>
                <a:schemeClr val="lt1"/>
              </a:solidFill>
            </a:endParaRPr>
          </a:p>
          <a:p>
            <a:pPr indent="0" lvl="0" marL="0" rtl="0" algn="l">
              <a:spcBef>
                <a:spcPts val="1200"/>
              </a:spcBef>
              <a:spcAft>
                <a:spcPts val="0"/>
              </a:spcAft>
              <a:buNone/>
            </a:pPr>
            <a:r>
              <a:t/>
            </a:r>
            <a:endParaRPr i="1" sz="2228">
              <a:solidFill>
                <a:schemeClr val="lt1"/>
              </a:solidFill>
            </a:endParaRPr>
          </a:p>
          <a:p>
            <a:pPr indent="0" lvl="0" marL="0" rtl="0" algn="l">
              <a:spcBef>
                <a:spcPts val="1200"/>
              </a:spcBef>
              <a:spcAft>
                <a:spcPts val="0"/>
              </a:spcAft>
              <a:buNone/>
            </a:pPr>
            <a:r>
              <a:rPr lang="fr-FR" sz="3200"/>
              <a:t>une circulation extra corporelle en réanimation</a:t>
            </a:r>
            <a:endParaRPr sz="3200"/>
          </a:p>
          <a:p>
            <a:pPr indent="0" lvl="0" marL="0" rtl="0" algn="l">
              <a:spcBef>
                <a:spcPts val="1200"/>
              </a:spcBef>
              <a:spcAft>
                <a:spcPts val="0"/>
              </a:spcAft>
              <a:buNone/>
            </a:pPr>
            <a:r>
              <a:t/>
            </a:r>
            <a:endParaRPr sz="3200"/>
          </a:p>
          <a:p>
            <a:pPr indent="0" lvl="0" marL="0" rtl="0" algn="l">
              <a:spcBef>
                <a:spcPts val="1200"/>
              </a:spcBef>
              <a:spcAft>
                <a:spcPts val="0"/>
              </a:spcAft>
              <a:buNone/>
            </a:pPr>
            <a:r>
              <a:rPr lang="fr-FR" sz="3200"/>
              <a:t>une assistance temporaire /!/</a:t>
            </a:r>
            <a:endParaRPr sz="3200"/>
          </a:p>
        </p:txBody>
      </p:sp>
      <p:pic>
        <p:nvPicPr>
          <p:cNvPr id="425" name="Google Shape;425;p56" title="Capture d’écran 2026-02-10 à 15.23.10.png"/>
          <p:cNvPicPr preferRelativeResize="0"/>
          <p:nvPr/>
        </p:nvPicPr>
        <p:blipFill>
          <a:blip r:embed="rId3">
            <a:alphaModFix/>
          </a:blip>
          <a:stretch>
            <a:fillRect/>
          </a:stretch>
        </p:blipFill>
        <p:spPr>
          <a:xfrm>
            <a:off x="3966725" y="898875"/>
            <a:ext cx="7574325" cy="50603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57"/>
          <p:cNvSpPr txBox="1"/>
          <p:nvPr>
            <p:ph type="title"/>
          </p:nvPr>
        </p:nvSpPr>
        <p:spPr>
          <a:xfrm>
            <a:off x="252919" y="1123837"/>
            <a:ext cx="2947500" cy="4601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fr-FR"/>
              <a:t>l’ECMO </a:t>
            </a:r>
            <a:endParaRPr/>
          </a:p>
          <a:p>
            <a:pPr indent="0" lvl="0" marL="0" rtl="0" algn="l">
              <a:spcBef>
                <a:spcPts val="0"/>
              </a:spcBef>
              <a:spcAft>
                <a:spcPts val="0"/>
              </a:spcAft>
              <a:buNone/>
            </a:pPr>
            <a:r>
              <a:rPr lang="fr-FR" sz="2600"/>
              <a:t>-</a:t>
            </a:r>
            <a:r>
              <a:rPr lang="fr-FR" sz="2600"/>
              <a:t>posée en réanimation uniquement dans les centres formés</a:t>
            </a:r>
            <a:endParaRPr sz="2600"/>
          </a:p>
          <a:p>
            <a:pPr indent="0" lvl="0" marL="0" rtl="0" algn="l">
              <a:spcBef>
                <a:spcPts val="0"/>
              </a:spcBef>
              <a:spcAft>
                <a:spcPts val="0"/>
              </a:spcAft>
              <a:buNone/>
            </a:pPr>
            <a:r>
              <a:t/>
            </a:r>
            <a:endParaRPr sz="2600"/>
          </a:p>
          <a:p>
            <a:pPr indent="0" lvl="0" marL="0" rtl="0" algn="l">
              <a:spcBef>
                <a:spcPts val="0"/>
              </a:spcBef>
              <a:spcAft>
                <a:spcPts val="0"/>
              </a:spcAft>
              <a:buNone/>
            </a:pPr>
            <a:r>
              <a:rPr lang="fr-FR" sz="2600"/>
              <a:t>-peut également </a:t>
            </a:r>
            <a:r>
              <a:rPr lang="fr-FR" sz="2600"/>
              <a:t>ê</a:t>
            </a:r>
            <a:r>
              <a:rPr lang="fr-FR" sz="2600"/>
              <a:t>tre posée par le SAMU en cas d’urgence (équipe mobile)</a:t>
            </a:r>
            <a:endParaRPr sz="2600"/>
          </a:p>
        </p:txBody>
      </p:sp>
      <p:sp>
        <p:nvSpPr>
          <p:cNvPr id="431" name="Google Shape;431;p57"/>
          <p:cNvSpPr txBox="1"/>
          <p:nvPr>
            <p:ph idx="1" type="body"/>
          </p:nvPr>
        </p:nvSpPr>
        <p:spPr>
          <a:xfrm>
            <a:off x="7818487" y="418086"/>
            <a:ext cx="3474600" cy="8076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fr-FR">
                <a:solidFill>
                  <a:srgbClr val="4CBAD2"/>
                </a:solidFill>
              </a:rPr>
              <a:t>Veino-Veineuse : VV</a:t>
            </a:r>
            <a:endParaRPr>
              <a:solidFill>
                <a:srgbClr val="4CBAD2"/>
              </a:solidFill>
            </a:endParaRPr>
          </a:p>
        </p:txBody>
      </p:sp>
      <p:sp>
        <p:nvSpPr>
          <p:cNvPr id="432" name="Google Shape;432;p57"/>
          <p:cNvSpPr txBox="1"/>
          <p:nvPr>
            <p:ph idx="2" type="body"/>
          </p:nvPr>
        </p:nvSpPr>
        <p:spPr>
          <a:xfrm>
            <a:off x="3867900" y="842425"/>
            <a:ext cx="3474600" cy="5111700"/>
          </a:xfrm>
          <a:prstGeom prst="rect">
            <a:avLst/>
          </a:prstGeom>
        </p:spPr>
        <p:txBody>
          <a:bodyPr anchorCtr="0" anchor="ctr" bIns="45700" lIns="91425" spcFirstLastPara="1" rIns="91425" wrap="square" tIns="45700">
            <a:normAutofit/>
          </a:bodyPr>
          <a:lstStyle/>
          <a:p>
            <a:pPr indent="0" lvl="0" marL="0" rtl="0" algn="l">
              <a:spcBef>
                <a:spcPts val="1200"/>
              </a:spcBef>
              <a:spcAft>
                <a:spcPts val="0"/>
              </a:spcAft>
              <a:buNone/>
            </a:pPr>
            <a:r>
              <a:rPr i="1" lang="fr-FR" sz="2100"/>
              <a:t>pour suppléer le coeur principalement</a:t>
            </a:r>
            <a:endParaRPr i="1" sz="2100"/>
          </a:p>
          <a:p>
            <a:pPr indent="0" lvl="0" marL="0" rtl="0" algn="l">
              <a:spcBef>
                <a:spcPts val="1200"/>
              </a:spcBef>
              <a:spcAft>
                <a:spcPts val="0"/>
              </a:spcAft>
              <a:buNone/>
            </a:pPr>
            <a:r>
              <a:t/>
            </a:r>
            <a:endParaRPr i="1" sz="2100"/>
          </a:p>
          <a:p>
            <a:pPr indent="0" lvl="0" marL="0" rtl="0" algn="l">
              <a:spcBef>
                <a:spcPts val="1200"/>
              </a:spcBef>
              <a:spcAft>
                <a:spcPts val="0"/>
              </a:spcAft>
              <a:buNone/>
            </a:pPr>
            <a:r>
              <a:rPr lang="fr-FR" sz="2100"/>
              <a:t>Shunt du coeur avec prélèvement dans une grosse veine, réoxygénation du sang et réinjection du sang dans une grosse artère.</a:t>
            </a:r>
            <a:endParaRPr sz="2100"/>
          </a:p>
          <a:p>
            <a:pPr indent="0" lvl="0" marL="0" rtl="0" algn="l">
              <a:spcBef>
                <a:spcPts val="1200"/>
              </a:spcBef>
              <a:spcAft>
                <a:spcPts val="0"/>
              </a:spcAft>
              <a:buNone/>
            </a:pPr>
            <a:r>
              <a:t/>
            </a:r>
            <a:endParaRPr sz="2100"/>
          </a:p>
          <a:p>
            <a:pPr indent="0" lvl="0" marL="0" rtl="0" algn="l">
              <a:spcBef>
                <a:spcPts val="1200"/>
              </a:spcBef>
              <a:spcAft>
                <a:spcPts val="0"/>
              </a:spcAft>
              <a:buNone/>
            </a:pPr>
            <a:r>
              <a:rPr lang="fr-FR" sz="2100"/>
              <a:t>Permet de patienter le temps que le muscle cardiaque récupère et ou de patienter pour une greffe cardiaque</a:t>
            </a:r>
            <a:endParaRPr sz="2100"/>
          </a:p>
        </p:txBody>
      </p:sp>
      <p:sp>
        <p:nvSpPr>
          <p:cNvPr id="433" name="Google Shape;433;p57"/>
          <p:cNvSpPr txBox="1"/>
          <p:nvPr>
            <p:ph idx="3" type="body"/>
          </p:nvPr>
        </p:nvSpPr>
        <p:spPr>
          <a:xfrm>
            <a:off x="3876625" y="415236"/>
            <a:ext cx="3474600" cy="8133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fr-FR">
                <a:solidFill>
                  <a:srgbClr val="4CBAD2"/>
                </a:solidFill>
              </a:rPr>
              <a:t>Veino-Artérielle : VA</a:t>
            </a:r>
            <a:endParaRPr>
              <a:solidFill>
                <a:srgbClr val="4CBAD2"/>
              </a:solidFill>
            </a:endParaRPr>
          </a:p>
        </p:txBody>
      </p:sp>
      <p:sp>
        <p:nvSpPr>
          <p:cNvPr id="434" name="Google Shape;434;p57"/>
          <p:cNvSpPr txBox="1"/>
          <p:nvPr>
            <p:ph idx="4" type="body"/>
          </p:nvPr>
        </p:nvSpPr>
        <p:spPr>
          <a:xfrm>
            <a:off x="7818475" y="842450"/>
            <a:ext cx="3474600" cy="5111700"/>
          </a:xfrm>
          <a:prstGeom prst="rect">
            <a:avLst/>
          </a:prstGeom>
        </p:spPr>
        <p:txBody>
          <a:bodyPr anchorCtr="0" anchor="ctr" bIns="45700" lIns="91425" spcFirstLastPara="1" rIns="91425" wrap="square" tIns="45700">
            <a:normAutofit/>
          </a:bodyPr>
          <a:lstStyle/>
          <a:p>
            <a:pPr indent="0" lvl="0" marL="0" rtl="0" algn="l">
              <a:spcBef>
                <a:spcPts val="1200"/>
              </a:spcBef>
              <a:spcAft>
                <a:spcPts val="0"/>
              </a:spcAft>
              <a:buNone/>
            </a:pPr>
            <a:r>
              <a:rPr i="1" lang="fr-FR"/>
              <a:t>pour suppléer les poumons</a:t>
            </a:r>
            <a:endParaRPr i="1"/>
          </a:p>
          <a:p>
            <a:pPr indent="0" lvl="0" marL="0" rtl="0" algn="l">
              <a:spcBef>
                <a:spcPts val="1200"/>
              </a:spcBef>
              <a:spcAft>
                <a:spcPts val="0"/>
              </a:spcAft>
              <a:buNone/>
            </a:pPr>
            <a:r>
              <a:t/>
            </a:r>
            <a:endParaRPr/>
          </a:p>
          <a:p>
            <a:pPr indent="0" lvl="0" marL="0" rtl="0" algn="l">
              <a:spcBef>
                <a:spcPts val="1200"/>
              </a:spcBef>
              <a:spcAft>
                <a:spcPts val="0"/>
              </a:spcAft>
              <a:buNone/>
            </a:pPr>
            <a:r>
              <a:rPr lang="fr-FR"/>
              <a:t>Shunt des poumons avec prélèvement dans une grosse veine et réinjection du sang oxygéné dans une grosse veine. </a:t>
            </a:r>
            <a:endParaRPr/>
          </a:p>
          <a:p>
            <a:pPr indent="0" lvl="0" marL="0" rtl="0" algn="l">
              <a:spcBef>
                <a:spcPts val="1200"/>
              </a:spcBef>
              <a:spcAft>
                <a:spcPts val="0"/>
              </a:spcAft>
              <a:buNone/>
            </a:pPr>
            <a:r>
              <a:rPr lang="fr-FR"/>
              <a:t>Permet une oxygénation du sang le temps que les poumons récupèrent leur fonction lors d’une infection</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58"/>
          <p:cNvSpPr txBox="1"/>
          <p:nvPr>
            <p:ph type="title"/>
          </p:nvPr>
        </p:nvSpPr>
        <p:spPr>
          <a:xfrm>
            <a:off x="176900" y="419025"/>
            <a:ext cx="1648800" cy="17925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b="1" lang="fr-FR" sz="3500"/>
              <a:t>l’ECMO </a:t>
            </a:r>
            <a:endParaRPr b="1" sz="3500"/>
          </a:p>
          <a:p>
            <a:pPr indent="0" lvl="0" marL="0" rtl="0" algn="l">
              <a:spcBef>
                <a:spcPts val="0"/>
              </a:spcBef>
              <a:spcAft>
                <a:spcPts val="0"/>
              </a:spcAft>
              <a:buNone/>
            </a:pPr>
            <a:r>
              <a:t/>
            </a:r>
            <a:endParaRPr b="1"/>
          </a:p>
        </p:txBody>
      </p:sp>
      <p:sp>
        <p:nvSpPr>
          <p:cNvPr id="440" name="Google Shape;440;p58"/>
          <p:cNvSpPr txBox="1"/>
          <p:nvPr>
            <p:ph idx="1" type="body"/>
          </p:nvPr>
        </p:nvSpPr>
        <p:spPr>
          <a:xfrm>
            <a:off x="3867912" y="868680"/>
            <a:ext cx="7315200" cy="5120700"/>
          </a:xfrm>
          <a:prstGeom prst="rect">
            <a:avLst/>
          </a:prstGeom>
        </p:spPr>
        <p:txBody>
          <a:bodyPr anchorCtr="0" anchor="ctr" bIns="45700" lIns="91425" spcFirstLastPara="1" rIns="91425" wrap="square" tIns="45700">
            <a:normAutofit/>
          </a:bodyPr>
          <a:lstStyle/>
          <a:p>
            <a:pPr indent="0" lvl="0" marL="0" rtl="0" algn="l">
              <a:spcBef>
                <a:spcPts val="1200"/>
              </a:spcBef>
              <a:spcAft>
                <a:spcPts val="0"/>
              </a:spcAft>
              <a:buNone/>
            </a:pPr>
            <a:r>
              <a:t/>
            </a:r>
            <a:endParaRPr/>
          </a:p>
        </p:txBody>
      </p:sp>
      <p:pic>
        <p:nvPicPr>
          <p:cNvPr id="441" name="Google Shape;441;p58" title="20260214_073708.jpg"/>
          <p:cNvPicPr preferRelativeResize="0"/>
          <p:nvPr/>
        </p:nvPicPr>
        <p:blipFill>
          <a:blip r:embed="rId3">
            <a:alphaModFix/>
          </a:blip>
          <a:stretch>
            <a:fillRect/>
          </a:stretch>
        </p:blipFill>
        <p:spPr>
          <a:xfrm>
            <a:off x="1769479" y="520925"/>
            <a:ext cx="3274419" cy="5816177"/>
          </a:xfrm>
          <a:prstGeom prst="rect">
            <a:avLst/>
          </a:prstGeom>
          <a:noFill/>
          <a:ln>
            <a:noFill/>
          </a:ln>
        </p:spPr>
      </p:pic>
      <p:pic>
        <p:nvPicPr>
          <p:cNvPr id="442" name="Google Shape;442;p58" title="20260214_074423.jpg"/>
          <p:cNvPicPr preferRelativeResize="0"/>
          <p:nvPr/>
        </p:nvPicPr>
        <p:blipFill>
          <a:blip r:embed="rId4">
            <a:alphaModFix/>
          </a:blip>
          <a:stretch>
            <a:fillRect/>
          </a:stretch>
        </p:blipFill>
        <p:spPr>
          <a:xfrm>
            <a:off x="8694033" y="520900"/>
            <a:ext cx="3274425" cy="5816182"/>
          </a:xfrm>
          <a:prstGeom prst="rect">
            <a:avLst/>
          </a:prstGeom>
          <a:noFill/>
          <a:ln>
            <a:noFill/>
          </a:ln>
        </p:spPr>
      </p:pic>
      <p:pic>
        <p:nvPicPr>
          <p:cNvPr id="443" name="Google Shape;443;p58" title="20260214_064147.jpg"/>
          <p:cNvPicPr preferRelativeResize="0"/>
          <p:nvPr/>
        </p:nvPicPr>
        <p:blipFill>
          <a:blip r:embed="rId5">
            <a:alphaModFix/>
          </a:blip>
          <a:stretch>
            <a:fillRect/>
          </a:stretch>
        </p:blipFill>
        <p:spPr>
          <a:xfrm>
            <a:off x="5231751" y="520925"/>
            <a:ext cx="3274425" cy="5816187"/>
          </a:xfrm>
          <a:prstGeom prst="rect">
            <a:avLst/>
          </a:prstGeom>
          <a:noFill/>
          <a:ln>
            <a:noFill/>
          </a:ln>
        </p:spPr>
      </p:pic>
      <p:sp>
        <p:nvSpPr>
          <p:cNvPr id="444" name="Google Shape;444;p58"/>
          <p:cNvSpPr/>
          <p:nvPr/>
        </p:nvSpPr>
        <p:spPr>
          <a:xfrm>
            <a:off x="3554041" y="710801"/>
            <a:ext cx="513300" cy="360900"/>
          </a:xfrm>
          <a:prstGeom prst="rect">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orbel"/>
              <a:ea typeface="Corbel"/>
              <a:cs typeface="Corbel"/>
              <a:sym typeface="Corbel"/>
            </a:endParaRPr>
          </a:p>
        </p:txBody>
      </p:sp>
      <p:sp>
        <p:nvSpPr>
          <p:cNvPr id="445" name="Google Shape;445;p58"/>
          <p:cNvSpPr/>
          <p:nvPr/>
        </p:nvSpPr>
        <p:spPr>
          <a:xfrm>
            <a:off x="6957761" y="2271650"/>
            <a:ext cx="282000" cy="360900"/>
          </a:xfrm>
          <a:prstGeom prst="rect">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orbel"/>
              <a:ea typeface="Corbel"/>
              <a:cs typeface="Corbel"/>
              <a:sym typeface="Corbe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59"/>
          <p:cNvSpPr txBox="1"/>
          <p:nvPr>
            <p:ph type="title"/>
          </p:nvPr>
        </p:nvSpPr>
        <p:spPr>
          <a:xfrm>
            <a:off x="256025" y="1143000"/>
            <a:ext cx="2834700" cy="9087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FFFF"/>
              </a:buClr>
              <a:buSzPts val="3200"/>
              <a:buFont typeface="Corbel"/>
              <a:buNone/>
            </a:pPr>
            <a:r>
              <a:rPr b="1" lang="fr-FR" sz="4300"/>
              <a:t>Le rein </a:t>
            </a:r>
            <a:endParaRPr b="1" sz="4300"/>
          </a:p>
        </p:txBody>
      </p:sp>
      <p:sp>
        <p:nvSpPr>
          <p:cNvPr id="451" name="Google Shape;451;p59"/>
          <p:cNvSpPr txBox="1"/>
          <p:nvPr>
            <p:ph idx="1" type="body"/>
          </p:nvPr>
        </p:nvSpPr>
        <p:spPr>
          <a:xfrm>
            <a:off x="3516200" y="102575"/>
            <a:ext cx="5188200" cy="6579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b="1" lang="fr-FR" sz="2500">
                <a:solidFill>
                  <a:srgbClr val="4CBAD2"/>
                </a:solidFill>
              </a:rPr>
              <a:t>L’épuration extra rénale continue :</a:t>
            </a:r>
            <a:endParaRPr b="1" sz="2500">
              <a:solidFill>
                <a:srgbClr val="4CBAD2"/>
              </a:solidFill>
            </a:endParaRPr>
          </a:p>
          <a:p>
            <a:pPr indent="0" lvl="0" marL="0" rtl="0" algn="l">
              <a:lnSpc>
                <a:spcPct val="90000"/>
              </a:lnSpc>
              <a:spcBef>
                <a:spcPts val="0"/>
              </a:spcBef>
              <a:spcAft>
                <a:spcPts val="0"/>
              </a:spcAft>
              <a:buNone/>
            </a:pPr>
            <a:r>
              <a:t/>
            </a:r>
            <a:endParaRPr b="1" sz="2200">
              <a:solidFill>
                <a:srgbClr val="4CBAD2"/>
              </a:solidFill>
            </a:endParaRPr>
          </a:p>
          <a:p>
            <a:pPr indent="-355600" lvl="0" marL="457200" rtl="0" algn="l">
              <a:lnSpc>
                <a:spcPct val="90000"/>
              </a:lnSpc>
              <a:spcBef>
                <a:spcPts val="0"/>
              </a:spcBef>
              <a:spcAft>
                <a:spcPts val="0"/>
              </a:spcAft>
              <a:buSzPts val="2000"/>
              <a:buChar char="●"/>
            </a:pPr>
            <a:r>
              <a:rPr lang="fr-FR"/>
              <a:t>peut tourner pendant 72H non stop</a:t>
            </a:r>
            <a:endParaRPr/>
          </a:p>
          <a:p>
            <a:pPr indent="0" lvl="0" marL="457200" rtl="0" algn="l">
              <a:lnSpc>
                <a:spcPct val="90000"/>
              </a:lnSpc>
              <a:spcBef>
                <a:spcPts val="0"/>
              </a:spcBef>
              <a:spcAft>
                <a:spcPts val="0"/>
              </a:spcAft>
              <a:buNone/>
            </a:pPr>
            <a:r>
              <a:t/>
            </a:r>
            <a:endParaRPr/>
          </a:p>
          <a:p>
            <a:pPr indent="-355600" lvl="0" marL="457200" rtl="0" algn="l">
              <a:lnSpc>
                <a:spcPct val="90000"/>
              </a:lnSpc>
              <a:spcBef>
                <a:spcPts val="0"/>
              </a:spcBef>
              <a:spcAft>
                <a:spcPts val="0"/>
              </a:spcAft>
              <a:buSzPts val="2000"/>
              <a:buChar char="●"/>
            </a:pPr>
            <a:r>
              <a:rPr lang="fr-FR"/>
              <a:t>permet de dialyser des patients trop instables sur le plan HDM</a:t>
            </a:r>
            <a:endParaRPr/>
          </a:p>
          <a:p>
            <a:pPr indent="0" lvl="0" marL="457200" rtl="0" algn="l">
              <a:lnSpc>
                <a:spcPct val="90000"/>
              </a:lnSpc>
              <a:spcBef>
                <a:spcPts val="0"/>
              </a:spcBef>
              <a:spcAft>
                <a:spcPts val="0"/>
              </a:spcAft>
              <a:buNone/>
            </a:pPr>
            <a:r>
              <a:t/>
            </a:r>
            <a:endParaRPr/>
          </a:p>
          <a:p>
            <a:pPr indent="-355600" lvl="0" marL="457200" rtl="0" algn="l">
              <a:lnSpc>
                <a:spcPct val="90000"/>
              </a:lnSpc>
              <a:spcBef>
                <a:spcPts val="0"/>
              </a:spcBef>
              <a:spcAft>
                <a:spcPts val="0"/>
              </a:spcAft>
              <a:buSzPts val="2000"/>
              <a:buChar char="●"/>
            </a:pPr>
            <a:r>
              <a:rPr lang="fr-FR"/>
              <a:t>permet de corriger l’acidose (mécanisme normalement régulé par le rein de manière physiologique)</a:t>
            </a:r>
            <a:endParaRPr/>
          </a:p>
          <a:p>
            <a:pPr indent="0" lvl="0" marL="457200" rtl="0" algn="l">
              <a:lnSpc>
                <a:spcPct val="90000"/>
              </a:lnSpc>
              <a:spcBef>
                <a:spcPts val="0"/>
              </a:spcBef>
              <a:spcAft>
                <a:spcPts val="0"/>
              </a:spcAft>
              <a:buNone/>
            </a:pPr>
            <a:r>
              <a:t/>
            </a:r>
            <a:endParaRPr/>
          </a:p>
          <a:p>
            <a:pPr indent="-355600" lvl="0" marL="457200" rtl="0" algn="l">
              <a:lnSpc>
                <a:spcPct val="90000"/>
              </a:lnSpc>
              <a:spcBef>
                <a:spcPts val="0"/>
              </a:spcBef>
              <a:spcAft>
                <a:spcPts val="0"/>
              </a:spcAft>
              <a:buSzPts val="2000"/>
              <a:buChar char="●"/>
            </a:pPr>
            <a:r>
              <a:rPr lang="fr-FR"/>
              <a:t>N</a:t>
            </a:r>
            <a:r>
              <a:rPr lang="fr-FR"/>
              <a:t>écessite</a:t>
            </a:r>
            <a:r>
              <a:rPr lang="fr-FR"/>
              <a:t> une formation particulière et une surveillance assidue </a:t>
            </a:r>
            <a:r>
              <a:rPr b="1" lang="fr-FR"/>
              <a:t>(risque létal si erreur d’administration)</a:t>
            </a:r>
            <a:endParaRPr b="1"/>
          </a:p>
          <a:p>
            <a:pPr indent="0" lvl="0" marL="182880" rtl="0" algn="l">
              <a:lnSpc>
                <a:spcPct val="90000"/>
              </a:lnSpc>
              <a:spcBef>
                <a:spcPts val="1200"/>
              </a:spcBef>
              <a:spcAft>
                <a:spcPts val="0"/>
              </a:spcAft>
              <a:buNone/>
            </a:pPr>
            <a:r>
              <a:t/>
            </a:r>
            <a:endParaRPr/>
          </a:p>
        </p:txBody>
      </p:sp>
      <p:sp>
        <p:nvSpPr>
          <p:cNvPr id="452" name="Google Shape;452;p59"/>
          <p:cNvSpPr txBox="1"/>
          <p:nvPr>
            <p:ph idx="2" type="body"/>
          </p:nvPr>
        </p:nvSpPr>
        <p:spPr>
          <a:xfrm>
            <a:off x="256025" y="2227380"/>
            <a:ext cx="2834700" cy="35889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fr-FR" sz="2200"/>
              <a:t>La dialyse</a:t>
            </a:r>
            <a:endParaRPr sz="2200"/>
          </a:p>
        </p:txBody>
      </p:sp>
      <p:pic>
        <p:nvPicPr>
          <p:cNvPr id="453" name="Google Shape;453;p59" title="WhatsApp Image 2026-02-10 at 13.23.02.jpeg"/>
          <p:cNvPicPr preferRelativeResize="0"/>
          <p:nvPr/>
        </p:nvPicPr>
        <p:blipFill>
          <a:blip r:embed="rId3">
            <a:alphaModFix/>
          </a:blip>
          <a:stretch>
            <a:fillRect/>
          </a:stretch>
        </p:blipFill>
        <p:spPr>
          <a:xfrm>
            <a:off x="8704447" y="772503"/>
            <a:ext cx="2988549" cy="53130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60"/>
          <p:cNvSpPr txBox="1"/>
          <p:nvPr>
            <p:ph type="title"/>
          </p:nvPr>
        </p:nvSpPr>
        <p:spPr>
          <a:xfrm>
            <a:off x="256025" y="1143000"/>
            <a:ext cx="2834700" cy="9672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b="1" lang="fr-FR" sz="4100"/>
              <a:t>Le rein</a:t>
            </a:r>
            <a:endParaRPr b="1" sz="4100"/>
          </a:p>
        </p:txBody>
      </p:sp>
      <p:sp>
        <p:nvSpPr>
          <p:cNvPr id="459" name="Google Shape;459;p60"/>
          <p:cNvSpPr txBox="1"/>
          <p:nvPr>
            <p:ph idx="1" type="body"/>
          </p:nvPr>
        </p:nvSpPr>
        <p:spPr>
          <a:xfrm>
            <a:off x="3590175" y="791250"/>
            <a:ext cx="5334000" cy="5275500"/>
          </a:xfrm>
          <a:prstGeom prst="rect">
            <a:avLst/>
          </a:prstGeom>
        </p:spPr>
        <p:txBody>
          <a:bodyPr anchorCtr="0" anchor="ctr" bIns="45700" lIns="91425" spcFirstLastPara="1" rIns="91425" wrap="square" tIns="45700">
            <a:normAutofit fontScale="77500" lnSpcReduction="20000"/>
          </a:bodyPr>
          <a:lstStyle/>
          <a:p>
            <a:pPr indent="0" lvl="0" marL="0" rtl="0" algn="l">
              <a:spcBef>
                <a:spcPts val="0"/>
              </a:spcBef>
              <a:spcAft>
                <a:spcPts val="0"/>
              </a:spcAft>
              <a:buNone/>
            </a:pPr>
            <a:r>
              <a:t/>
            </a:r>
            <a:endParaRPr sz="2375"/>
          </a:p>
          <a:p>
            <a:pPr indent="0" lvl="0" marL="0" rtl="0" algn="l">
              <a:spcBef>
                <a:spcPts val="1200"/>
              </a:spcBef>
              <a:spcAft>
                <a:spcPts val="0"/>
              </a:spcAft>
              <a:buNone/>
            </a:pPr>
            <a:r>
              <a:rPr b="1" lang="fr-FR" sz="3149">
                <a:solidFill>
                  <a:srgbClr val="4CBAD2"/>
                </a:solidFill>
              </a:rPr>
              <a:t>L’épuration extra rénale discontinue :</a:t>
            </a:r>
            <a:endParaRPr b="1" sz="3149">
              <a:solidFill>
                <a:srgbClr val="4CBAD2"/>
              </a:solidFill>
            </a:endParaRPr>
          </a:p>
          <a:p>
            <a:pPr indent="-345514" lvl="0" marL="457200" rtl="0" algn="l">
              <a:spcBef>
                <a:spcPts val="1200"/>
              </a:spcBef>
              <a:spcAft>
                <a:spcPts val="0"/>
              </a:spcAft>
              <a:buSzPct val="100000"/>
              <a:buChar char="●"/>
            </a:pPr>
            <a:r>
              <a:rPr lang="fr-FR" sz="2375"/>
              <a:t>Similaire à la dialyse des patient chroniques</a:t>
            </a:r>
            <a:endParaRPr sz="2375"/>
          </a:p>
          <a:p>
            <a:pPr indent="0" lvl="0" marL="457200" rtl="0" algn="l">
              <a:spcBef>
                <a:spcPts val="1200"/>
              </a:spcBef>
              <a:spcAft>
                <a:spcPts val="0"/>
              </a:spcAft>
              <a:buNone/>
            </a:pPr>
            <a:r>
              <a:t/>
            </a:r>
            <a:endParaRPr sz="2375"/>
          </a:p>
          <a:p>
            <a:pPr indent="-345514" lvl="0" marL="457200" rtl="0" algn="l">
              <a:spcBef>
                <a:spcPts val="1200"/>
              </a:spcBef>
              <a:spcAft>
                <a:spcPts val="0"/>
              </a:spcAft>
              <a:buSzPct val="100000"/>
              <a:buChar char="●"/>
            </a:pPr>
            <a:r>
              <a:rPr lang="fr-FR" sz="2375"/>
              <a:t>Peut être réalisée sur fistule ou cathéter</a:t>
            </a:r>
            <a:endParaRPr sz="2375"/>
          </a:p>
          <a:p>
            <a:pPr indent="0" lvl="0" marL="457200" rtl="0" algn="l">
              <a:spcBef>
                <a:spcPts val="1200"/>
              </a:spcBef>
              <a:spcAft>
                <a:spcPts val="0"/>
              </a:spcAft>
              <a:buNone/>
            </a:pPr>
            <a:r>
              <a:t/>
            </a:r>
            <a:endParaRPr sz="2375"/>
          </a:p>
          <a:p>
            <a:pPr indent="-345514" lvl="0" marL="457200" rtl="0" algn="l">
              <a:spcBef>
                <a:spcPts val="1200"/>
              </a:spcBef>
              <a:spcAft>
                <a:spcPts val="0"/>
              </a:spcAft>
              <a:buSzPct val="100000"/>
              <a:buChar char="●"/>
            </a:pPr>
            <a:r>
              <a:rPr lang="fr-FR" sz="2375"/>
              <a:t>Permet de réaliser des séances d’épuration de 2H à 8h</a:t>
            </a:r>
            <a:endParaRPr sz="2375"/>
          </a:p>
          <a:p>
            <a:pPr indent="0" lvl="0" marL="457200" rtl="0" algn="l">
              <a:spcBef>
                <a:spcPts val="1200"/>
              </a:spcBef>
              <a:spcAft>
                <a:spcPts val="0"/>
              </a:spcAft>
              <a:buNone/>
            </a:pPr>
            <a:r>
              <a:t/>
            </a:r>
            <a:endParaRPr sz="2375"/>
          </a:p>
          <a:p>
            <a:pPr indent="-345514" lvl="0" marL="457200" rtl="0" algn="l">
              <a:spcBef>
                <a:spcPts val="1200"/>
              </a:spcBef>
              <a:spcAft>
                <a:spcPts val="0"/>
              </a:spcAft>
              <a:buSzPct val="100000"/>
              <a:buChar char="●"/>
            </a:pPr>
            <a:r>
              <a:rPr lang="fr-FR" sz="2375"/>
              <a:t>Peut être réalisée en urgence ou non urgence selon son indication :</a:t>
            </a:r>
            <a:endParaRPr sz="2375"/>
          </a:p>
          <a:p>
            <a:pPr indent="0" lvl="0" marL="0" rtl="0" algn="l">
              <a:spcBef>
                <a:spcPts val="1200"/>
              </a:spcBef>
              <a:spcAft>
                <a:spcPts val="0"/>
              </a:spcAft>
              <a:buNone/>
            </a:pPr>
            <a:r>
              <a:rPr lang="fr-FR" sz="2375"/>
              <a:t>-Epuration des déchets sanguins</a:t>
            </a:r>
            <a:endParaRPr sz="2375"/>
          </a:p>
          <a:p>
            <a:pPr indent="0" lvl="0" marL="0" rtl="0" algn="l">
              <a:spcBef>
                <a:spcPts val="1200"/>
              </a:spcBef>
              <a:spcAft>
                <a:spcPts val="0"/>
              </a:spcAft>
              <a:buNone/>
            </a:pPr>
            <a:r>
              <a:rPr lang="fr-FR" sz="2375"/>
              <a:t>-Epuration de surdosage de médicaments</a:t>
            </a:r>
            <a:endParaRPr sz="2375"/>
          </a:p>
          <a:p>
            <a:pPr indent="0" lvl="0" marL="0" rtl="0" algn="l">
              <a:spcBef>
                <a:spcPts val="1200"/>
              </a:spcBef>
              <a:spcAft>
                <a:spcPts val="0"/>
              </a:spcAft>
              <a:buNone/>
            </a:pPr>
            <a:r>
              <a:rPr lang="fr-FR" sz="2375"/>
              <a:t>-Epuration d’un surplus d’eau lors d’OAP</a:t>
            </a:r>
            <a:endParaRPr sz="2375"/>
          </a:p>
          <a:p>
            <a:pPr indent="0" lvl="0" marL="0" rtl="0" algn="l">
              <a:spcBef>
                <a:spcPts val="1200"/>
              </a:spcBef>
              <a:spcAft>
                <a:spcPts val="0"/>
              </a:spcAft>
              <a:buNone/>
            </a:pPr>
            <a:r>
              <a:rPr lang="fr-FR" sz="2375"/>
              <a:t> </a:t>
            </a:r>
            <a:endParaRPr sz="2375"/>
          </a:p>
          <a:p>
            <a:pPr indent="0" lvl="0" marL="0" rtl="0" algn="l">
              <a:spcBef>
                <a:spcPts val="1200"/>
              </a:spcBef>
              <a:spcAft>
                <a:spcPts val="0"/>
              </a:spcAft>
              <a:buNone/>
            </a:pPr>
            <a:r>
              <a:t/>
            </a:r>
            <a:endParaRPr/>
          </a:p>
        </p:txBody>
      </p:sp>
      <p:sp>
        <p:nvSpPr>
          <p:cNvPr id="460" name="Google Shape;460;p60"/>
          <p:cNvSpPr txBox="1"/>
          <p:nvPr>
            <p:ph idx="2" type="body"/>
          </p:nvPr>
        </p:nvSpPr>
        <p:spPr>
          <a:xfrm>
            <a:off x="256025" y="2183424"/>
            <a:ext cx="2834700" cy="3632700"/>
          </a:xfrm>
          <a:prstGeom prst="rect">
            <a:avLst/>
          </a:prstGeom>
        </p:spPr>
        <p:txBody>
          <a:bodyPr anchorCtr="0" anchor="t" bIns="45700" lIns="91425" spcFirstLastPara="1" rIns="91425" wrap="square" tIns="45700">
            <a:normAutofit/>
          </a:bodyPr>
          <a:lstStyle/>
          <a:p>
            <a:pPr indent="0" lvl="0" marL="0" rtl="0" algn="l">
              <a:spcBef>
                <a:spcPts val="1200"/>
              </a:spcBef>
              <a:spcAft>
                <a:spcPts val="0"/>
              </a:spcAft>
              <a:buNone/>
            </a:pPr>
            <a:r>
              <a:rPr lang="fr-FR" sz="2100"/>
              <a:t>L</a:t>
            </a:r>
            <a:r>
              <a:rPr lang="fr-FR" sz="2100"/>
              <a:t>a dialyse</a:t>
            </a:r>
            <a:endParaRPr sz="2100"/>
          </a:p>
        </p:txBody>
      </p:sp>
      <p:pic>
        <p:nvPicPr>
          <p:cNvPr id="461" name="Google Shape;461;p60" title="Capture d’écran 2026-02-10 à 15.07.10.png"/>
          <p:cNvPicPr preferRelativeResize="0"/>
          <p:nvPr/>
        </p:nvPicPr>
        <p:blipFill>
          <a:blip r:embed="rId3">
            <a:alphaModFix/>
          </a:blip>
          <a:stretch>
            <a:fillRect/>
          </a:stretch>
        </p:blipFill>
        <p:spPr>
          <a:xfrm>
            <a:off x="8818025" y="1143000"/>
            <a:ext cx="2834700" cy="4713251"/>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61"/>
          <p:cNvSpPr txBox="1"/>
          <p:nvPr>
            <p:ph type="title"/>
          </p:nvPr>
        </p:nvSpPr>
        <p:spPr>
          <a:xfrm>
            <a:off x="256025" y="1143000"/>
            <a:ext cx="2834700" cy="7473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FFFF"/>
              </a:buClr>
              <a:buSzPts val="3200"/>
              <a:buFont typeface="Corbel"/>
              <a:buNone/>
            </a:pPr>
            <a:r>
              <a:rPr b="1" lang="fr-FR" sz="3500"/>
              <a:t>Le cerveau</a:t>
            </a:r>
            <a:endParaRPr b="1" sz="3500"/>
          </a:p>
        </p:txBody>
      </p:sp>
      <p:sp>
        <p:nvSpPr>
          <p:cNvPr id="467" name="Google Shape;467;p61"/>
          <p:cNvSpPr txBox="1"/>
          <p:nvPr>
            <p:ph idx="1" type="body"/>
          </p:nvPr>
        </p:nvSpPr>
        <p:spPr>
          <a:xfrm>
            <a:off x="3867912" y="868680"/>
            <a:ext cx="7315200" cy="5120640"/>
          </a:xfrm>
          <a:prstGeom prst="rect">
            <a:avLst/>
          </a:prstGeom>
          <a:noFill/>
          <a:ln>
            <a:noFill/>
          </a:ln>
        </p:spPr>
        <p:txBody>
          <a:bodyPr anchorCtr="0" anchor="ctr" bIns="45700" lIns="91425" spcFirstLastPara="1" rIns="91425" wrap="square" tIns="45700">
            <a:normAutofit/>
          </a:bodyPr>
          <a:lstStyle/>
          <a:p>
            <a:pPr indent="-182880" lvl="0" marL="182880" rtl="0" algn="l">
              <a:spcBef>
                <a:spcPts val="1200"/>
              </a:spcBef>
              <a:spcAft>
                <a:spcPts val="0"/>
              </a:spcAft>
              <a:buSzPts val="2000"/>
              <a:buChar char="●"/>
            </a:pPr>
            <a:r>
              <a:rPr lang="fr-FR"/>
              <a:t>l’</a:t>
            </a:r>
            <a:r>
              <a:rPr b="1" lang="fr-FR">
                <a:solidFill>
                  <a:srgbClr val="4CBAD2"/>
                </a:solidFill>
              </a:rPr>
              <a:t>IOT</a:t>
            </a:r>
            <a:r>
              <a:rPr lang="fr-FR"/>
              <a:t> : permet de mettre au repos le cerveau, mais aussi de protéger les VAS en cas de coma d’origine neurologique</a:t>
            </a:r>
            <a:endParaRPr/>
          </a:p>
          <a:p>
            <a:pPr indent="0" lvl="0" marL="182880" rtl="0" algn="l">
              <a:spcBef>
                <a:spcPts val="1200"/>
              </a:spcBef>
              <a:spcAft>
                <a:spcPts val="0"/>
              </a:spcAft>
              <a:buNone/>
            </a:pPr>
            <a:r>
              <a:t/>
            </a:r>
            <a:endParaRPr/>
          </a:p>
          <a:p>
            <a:pPr indent="0" lvl="0" marL="0" rtl="0" algn="l">
              <a:lnSpc>
                <a:spcPct val="90000"/>
              </a:lnSpc>
              <a:spcBef>
                <a:spcPts val="0"/>
              </a:spcBef>
              <a:spcAft>
                <a:spcPts val="0"/>
              </a:spcAft>
              <a:buNone/>
            </a:pPr>
            <a:r>
              <a:rPr b="1" lang="fr-FR"/>
              <a:t>Il existe également d</a:t>
            </a:r>
            <a:r>
              <a:rPr b="1" lang="fr-FR"/>
              <a:t>es outils de surveillance utilisés en réanimation spécialisée (unité neurologique ou de neurochirurgie)</a:t>
            </a:r>
            <a:endParaRPr b="1"/>
          </a:p>
          <a:p>
            <a:pPr indent="0" lvl="0" marL="0" rtl="0" algn="l">
              <a:lnSpc>
                <a:spcPct val="90000"/>
              </a:lnSpc>
              <a:spcBef>
                <a:spcPts val="0"/>
              </a:spcBef>
              <a:spcAft>
                <a:spcPts val="0"/>
              </a:spcAft>
              <a:buNone/>
            </a:pPr>
            <a:r>
              <a:t/>
            </a:r>
            <a:endParaRPr b="1"/>
          </a:p>
          <a:p>
            <a:pPr indent="-182880" lvl="0" marL="182880" rtl="0" algn="l">
              <a:lnSpc>
                <a:spcPct val="90000"/>
              </a:lnSpc>
              <a:spcBef>
                <a:spcPts val="0"/>
              </a:spcBef>
              <a:spcAft>
                <a:spcPts val="0"/>
              </a:spcAft>
              <a:buSzPts val="2000"/>
              <a:buChar char="●"/>
            </a:pPr>
            <a:r>
              <a:rPr lang="fr-FR"/>
              <a:t>la </a:t>
            </a:r>
            <a:r>
              <a:rPr b="1" lang="fr-FR">
                <a:solidFill>
                  <a:srgbClr val="4CBAD2"/>
                </a:solidFill>
              </a:rPr>
              <a:t>PIC : Pression Intra </a:t>
            </a:r>
            <a:r>
              <a:rPr b="1" lang="fr-FR">
                <a:solidFill>
                  <a:srgbClr val="4CBAD2"/>
                </a:solidFill>
              </a:rPr>
              <a:t>Crânienne</a:t>
            </a:r>
            <a:r>
              <a:rPr lang="fr-FR"/>
              <a:t> : permet de surveiller la pression de la </a:t>
            </a:r>
            <a:r>
              <a:rPr lang="fr-FR"/>
              <a:t>boîte</a:t>
            </a:r>
            <a:r>
              <a:rPr lang="fr-FR"/>
              <a:t> </a:t>
            </a:r>
            <a:r>
              <a:rPr lang="fr-FR"/>
              <a:t>crânienne</a:t>
            </a:r>
            <a:endParaRPr/>
          </a:p>
          <a:p>
            <a:pPr indent="-182880" lvl="0" marL="182880" rtl="0" algn="l">
              <a:lnSpc>
                <a:spcPct val="90000"/>
              </a:lnSpc>
              <a:spcBef>
                <a:spcPts val="1200"/>
              </a:spcBef>
              <a:spcAft>
                <a:spcPts val="0"/>
              </a:spcAft>
              <a:buSzPts val="2000"/>
              <a:buChar char="●"/>
            </a:pPr>
            <a:r>
              <a:rPr lang="fr-FR"/>
              <a:t>la </a:t>
            </a:r>
            <a:r>
              <a:rPr b="1" lang="fr-FR">
                <a:solidFill>
                  <a:srgbClr val="4CBAD2"/>
                </a:solidFill>
              </a:rPr>
              <a:t>DVE : </a:t>
            </a:r>
            <a:r>
              <a:rPr b="1" lang="fr-FR">
                <a:solidFill>
                  <a:srgbClr val="4CBAD2"/>
                </a:solidFill>
              </a:rPr>
              <a:t>Dérivation</a:t>
            </a:r>
            <a:r>
              <a:rPr b="1" lang="fr-FR">
                <a:solidFill>
                  <a:srgbClr val="4CBAD2"/>
                </a:solidFill>
              </a:rPr>
              <a:t> Ventriculaire Externe</a:t>
            </a:r>
            <a:r>
              <a:rPr lang="fr-FR"/>
              <a:t> : </a:t>
            </a:r>
            <a:r>
              <a:rPr lang="fr-FR"/>
              <a:t>cathéter</a:t>
            </a:r>
            <a:r>
              <a:rPr lang="fr-FR"/>
              <a:t> implanté dans les ventricules cérébraux pour drainer le LCR et diminuer l’HTIC.</a:t>
            </a:r>
            <a:endParaRPr/>
          </a:p>
          <a:p>
            <a:pPr indent="0" lvl="0" marL="182880" rtl="0" algn="l">
              <a:lnSpc>
                <a:spcPct val="90000"/>
              </a:lnSpc>
              <a:spcBef>
                <a:spcPts val="1200"/>
              </a:spcBef>
              <a:spcAft>
                <a:spcPts val="0"/>
              </a:spcAft>
              <a:buNone/>
            </a:pPr>
            <a:r>
              <a:t/>
            </a:r>
            <a:endParaRPr/>
          </a:p>
        </p:txBody>
      </p:sp>
      <p:sp>
        <p:nvSpPr>
          <p:cNvPr id="468" name="Google Shape;468;p61"/>
          <p:cNvSpPr txBox="1"/>
          <p:nvPr>
            <p:ph idx="2" type="body"/>
          </p:nvPr>
        </p:nvSpPr>
        <p:spPr>
          <a:xfrm>
            <a:off x="256025" y="1890306"/>
            <a:ext cx="2834700" cy="3925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fr-FR" sz="1900"/>
              <a:t>La  neuro protection en réanimation</a:t>
            </a:r>
            <a:endParaRPr sz="19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17"/>
          <p:cNvSpPr txBox="1"/>
          <p:nvPr>
            <p:ph type="ctrTitle"/>
          </p:nvPr>
        </p:nvSpPr>
        <p:spPr>
          <a:xfrm>
            <a:off x="1069848" y="1298448"/>
            <a:ext cx="7315200" cy="164903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FFFF"/>
              </a:buClr>
              <a:buSzPts val="5900"/>
              <a:buFont typeface="Corbel"/>
              <a:buNone/>
            </a:pPr>
            <a:r>
              <a:rPr lang="fr-FR"/>
              <a:t>L’ECG</a:t>
            </a:r>
            <a:br>
              <a:rPr lang="fr-FR"/>
            </a:br>
            <a:endParaRPr sz="2000"/>
          </a:p>
        </p:txBody>
      </p:sp>
      <p:pic>
        <p:nvPicPr>
          <p:cNvPr id="113" name="Google Shape;113;p17"/>
          <p:cNvPicPr preferRelativeResize="0"/>
          <p:nvPr/>
        </p:nvPicPr>
        <p:blipFill rotWithShape="1">
          <a:blip r:embed="rId3">
            <a:alphaModFix/>
          </a:blip>
          <a:srcRect b="0" l="0" r="0" t="0"/>
          <a:stretch/>
        </p:blipFill>
        <p:spPr>
          <a:xfrm>
            <a:off x="4143375" y="771884"/>
            <a:ext cx="7105650" cy="5329237"/>
          </a:xfrm>
          <a:prstGeom prst="rect">
            <a:avLst/>
          </a:prstGeom>
          <a:noFill/>
          <a:ln>
            <a:noFill/>
          </a:ln>
        </p:spPr>
      </p:pic>
      <p:pic>
        <p:nvPicPr>
          <p:cNvPr id="114" name="Google Shape;114;p17"/>
          <p:cNvPicPr preferRelativeResize="0"/>
          <p:nvPr/>
        </p:nvPicPr>
        <p:blipFill rotWithShape="1">
          <a:blip r:embed="rId4">
            <a:alphaModFix/>
          </a:blip>
          <a:srcRect b="0" l="0" r="0" t="0"/>
          <a:stretch/>
        </p:blipFill>
        <p:spPr>
          <a:xfrm>
            <a:off x="2974146" y="2612172"/>
            <a:ext cx="1243692" cy="335309"/>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62"/>
          <p:cNvSpPr txBox="1"/>
          <p:nvPr>
            <p:ph type="title"/>
          </p:nvPr>
        </p:nvSpPr>
        <p:spPr>
          <a:xfrm>
            <a:off x="256025" y="1143000"/>
            <a:ext cx="2834700" cy="7914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FFFF"/>
              </a:buClr>
              <a:buSzPts val="3200"/>
              <a:buFont typeface="Corbel"/>
              <a:buNone/>
            </a:pPr>
            <a:r>
              <a:rPr b="1" lang="fr-FR" sz="4000"/>
              <a:t>Le poumon</a:t>
            </a:r>
            <a:endParaRPr b="1" sz="4000"/>
          </a:p>
        </p:txBody>
      </p:sp>
      <p:sp>
        <p:nvSpPr>
          <p:cNvPr id="474" name="Google Shape;474;p62"/>
          <p:cNvSpPr txBox="1"/>
          <p:nvPr>
            <p:ph idx="1" type="body"/>
          </p:nvPr>
        </p:nvSpPr>
        <p:spPr>
          <a:xfrm>
            <a:off x="3867912" y="868680"/>
            <a:ext cx="7315200" cy="512064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lang="fr-FR"/>
              <a:t>Il existe de nombreux moyens d’apporter de l’oxygène au patient en réanimation, ils sont adaptés selon la gravité du malade</a:t>
            </a:r>
            <a:endParaRPr/>
          </a:p>
          <a:p>
            <a:pPr indent="0" lvl="0" marL="182880" rtl="0" algn="l">
              <a:lnSpc>
                <a:spcPct val="90000"/>
              </a:lnSpc>
              <a:spcBef>
                <a:spcPts val="0"/>
              </a:spcBef>
              <a:spcAft>
                <a:spcPts val="0"/>
              </a:spcAft>
              <a:buNone/>
            </a:pPr>
            <a:r>
              <a:t/>
            </a:r>
            <a:endParaRPr/>
          </a:p>
          <a:p>
            <a:pPr indent="-182880" lvl="0" marL="182880" rtl="0" algn="l">
              <a:lnSpc>
                <a:spcPct val="90000"/>
              </a:lnSpc>
              <a:spcBef>
                <a:spcPts val="0"/>
              </a:spcBef>
              <a:spcAft>
                <a:spcPts val="0"/>
              </a:spcAft>
              <a:buSzPts val="2000"/>
              <a:buChar char="●"/>
            </a:pPr>
            <a:r>
              <a:rPr lang="fr-FR"/>
              <a:t>Oxygène (lunettes, MMC,MHC)</a:t>
            </a:r>
            <a:endParaRPr/>
          </a:p>
          <a:p>
            <a:pPr indent="-182880" lvl="0" marL="182880" rtl="0" algn="l">
              <a:lnSpc>
                <a:spcPct val="90000"/>
              </a:lnSpc>
              <a:spcBef>
                <a:spcPts val="1200"/>
              </a:spcBef>
              <a:spcAft>
                <a:spcPts val="0"/>
              </a:spcAft>
              <a:buSzPts val="2000"/>
              <a:buChar char="●"/>
            </a:pPr>
            <a:r>
              <a:rPr lang="fr-FR"/>
              <a:t>OHD : Oxygéno-thérapie Haut Débit</a:t>
            </a:r>
            <a:endParaRPr/>
          </a:p>
          <a:p>
            <a:pPr indent="-182880" lvl="0" marL="182880" rtl="0" algn="l">
              <a:lnSpc>
                <a:spcPct val="90000"/>
              </a:lnSpc>
              <a:spcBef>
                <a:spcPts val="1200"/>
              </a:spcBef>
              <a:spcAft>
                <a:spcPts val="0"/>
              </a:spcAft>
              <a:buSzPts val="2000"/>
              <a:buChar char="●"/>
            </a:pPr>
            <a:r>
              <a:rPr lang="fr-FR"/>
              <a:t>VNI : Ventilation Non Invasive</a:t>
            </a:r>
            <a:endParaRPr/>
          </a:p>
          <a:p>
            <a:pPr indent="-182880" lvl="0" marL="182880" rtl="0" algn="l">
              <a:lnSpc>
                <a:spcPct val="90000"/>
              </a:lnSpc>
              <a:spcBef>
                <a:spcPts val="1200"/>
              </a:spcBef>
              <a:spcAft>
                <a:spcPts val="0"/>
              </a:spcAft>
              <a:buSzPts val="2000"/>
              <a:buChar char="●"/>
            </a:pPr>
            <a:r>
              <a:rPr lang="fr-FR"/>
              <a:t>IOT : Intubation orotrachéale = Ventilation Invasive</a:t>
            </a:r>
            <a:endParaRPr/>
          </a:p>
          <a:p>
            <a:pPr indent="-182880" lvl="0" marL="182880" rtl="0" algn="l">
              <a:lnSpc>
                <a:spcPct val="90000"/>
              </a:lnSpc>
              <a:spcBef>
                <a:spcPts val="1200"/>
              </a:spcBef>
              <a:spcAft>
                <a:spcPts val="0"/>
              </a:spcAft>
              <a:buSzPts val="2000"/>
              <a:buChar char="●"/>
            </a:pPr>
            <a:r>
              <a:rPr lang="fr-FR"/>
              <a:t>La CEC VV = ECMO VV : Circulation Extra Corporelle</a:t>
            </a:r>
            <a:endParaRPr/>
          </a:p>
          <a:p>
            <a:pPr indent="-182880" lvl="0" marL="182880" rtl="0" algn="l">
              <a:lnSpc>
                <a:spcPct val="90000"/>
              </a:lnSpc>
              <a:spcBef>
                <a:spcPts val="1200"/>
              </a:spcBef>
              <a:spcAft>
                <a:spcPts val="0"/>
              </a:spcAft>
              <a:buSzPts val="2000"/>
              <a:buChar char="●"/>
            </a:pPr>
            <a:r>
              <a:rPr lang="fr-FR"/>
              <a:t>Le NO : le monoxyde d’azote</a:t>
            </a:r>
            <a:endParaRPr/>
          </a:p>
        </p:txBody>
      </p:sp>
      <p:sp>
        <p:nvSpPr>
          <p:cNvPr id="475" name="Google Shape;475;p62"/>
          <p:cNvSpPr txBox="1"/>
          <p:nvPr>
            <p:ph idx="2" type="body"/>
          </p:nvPr>
        </p:nvSpPr>
        <p:spPr>
          <a:xfrm>
            <a:off x="256025" y="2007581"/>
            <a:ext cx="2834700" cy="38085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fr-FR" sz="2000"/>
              <a:t>U</a:t>
            </a:r>
            <a:r>
              <a:rPr lang="fr-FR" sz="2000"/>
              <a:t>ne assistance à la respiration et aux échanges gazeux</a:t>
            </a:r>
            <a:endParaRPr sz="2000"/>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63"/>
          <p:cNvSpPr txBox="1"/>
          <p:nvPr>
            <p:ph type="ctrTitle"/>
          </p:nvPr>
        </p:nvSpPr>
        <p:spPr>
          <a:xfrm>
            <a:off x="1069850" y="1298449"/>
            <a:ext cx="7315200" cy="1175400"/>
          </a:xfrm>
          <a:prstGeom prst="rect">
            <a:avLst/>
          </a:prstGeom>
        </p:spPr>
        <p:txBody>
          <a:bodyPr anchorCtr="0" anchor="b" bIns="45700" lIns="91425" spcFirstLastPara="1" rIns="91425" wrap="square" tIns="45700">
            <a:normAutofit fontScale="90000"/>
          </a:bodyPr>
          <a:lstStyle/>
          <a:p>
            <a:pPr indent="0" lvl="0" marL="0" rtl="0" algn="l">
              <a:spcBef>
                <a:spcPts val="0"/>
              </a:spcBef>
              <a:spcAft>
                <a:spcPts val="0"/>
              </a:spcAft>
              <a:buNone/>
            </a:pPr>
            <a:r>
              <a:rPr lang="fr-FR" sz="5300"/>
              <a:t>R</a:t>
            </a:r>
            <a:r>
              <a:rPr lang="fr-FR" sz="5300"/>
              <a:t>espiration et  Ventilation</a:t>
            </a:r>
            <a:endParaRPr sz="5300"/>
          </a:p>
        </p:txBody>
      </p:sp>
      <p:pic>
        <p:nvPicPr>
          <p:cNvPr id="481" name="Google Shape;481;p63" title="Capture d’écran 2026-02-23 à 22.43.26.png"/>
          <p:cNvPicPr preferRelativeResize="0"/>
          <p:nvPr/>
        </p:nvPicPr>
        <p:blipFill>
          <a:blip r:embed="rId3">
            <a:alphaModFix/>
          </a:blip>
          <a:stretch>
            <a:fillRect/>
          </a:stretch>
        </p:blipFill>
        <p:spPr>
          <a:xfrm>
            <a:off x="1221651" y="3146000"/>
            <a:ext cx="3269925" cy="2534625"/>
          </a:xfrm>
          <a:prstGeom prst="rect">
            <a:avLst/>
          </a:prstGeom>
          <a:noFill/>
          <a:ln>
            <a:noFill/>
          </a:ln>
        </p:spPr>
      </p:pic>
      <p:pic>
        <p:nvPicPr>
          <p:cNvPr id="482" name="Google Shape;482;p63" title="Capture d’écran 2026-02-23 à 22.44.23.png"/>
          <p:cNvPicPr preferRelativeResize="0"/>
          <p:nvPr/>
        </p:nvPicPr>
        <p:blipFill>
          <a:blip r:embed="rId4">
            <a:alphaModFix/>
          </a:blip>
          <a:stretch>
            <a:fillRect/>
          </a:stretch>
        </p:blipFill>
        <p:spPr>
          <a:xfrm>
            <a:off x="5002000" y="3146000"/>
            <a:ext cx="3163957" cy="25346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64"/>
          <p:cNvSpPr txBox="1"/>
          <p:nvPr>
            <p:ph type="title"/>
          </p:nvPr>
        </p:nvSpPr>
        <p:spPr>
          <a:xfrm>
            <a:off x="256025" y="1143000"/>
            <a:ext cx="2834700" cy="7359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fr-FR"/>
              <a:t>OHD</a:t>
            </a:r>
            <a:endParaRPr/>
          </a:p>
        </p:txBody>
      </p:sp>
      <p:sp>
        <p:nvSpPr>
          <p:cNvPr id="488" name="Google Shape;488;p64"/>
          <p:cNvSpPr txBox="1"/>
          <p:nvPr>
            <p:ph idx="1" type="body"/>
          </p:nvPr>
        </p:nvSpPr>
        <p:spPr>
          <a:xfrm>
            <a:off x="3867900" y="868675"/>
            <a:ext cx="7315200" cy="3176100"/>
          </a:xfrm>
          <a:prstGeom prst="rect">
            <a:avLst/>
          </a:prstGeom>
        </p:spPr>
        <p:txBody>
          <a:bodyPr anchorCtr="0" anchor="ctr" bIns="45700" lIns="91425" spcFirstLastPara="1" rIns="91425" wrap="square" tIns="45700">
            <a:normAutofit/>
          </a:bodyPr>
          <a:lstStyle/>
          <a:p>
            <a:pPr indent="-355600" lvl="0" marL="457200" rtl="0" algn="l">
              <a:spcBef>
                <a:spcPts val="1200"/>
              </a:spcBef>
              <a:spcAft>
                <a:spcPts val="0"/>
              </a:spcAft>
              <a:buSzPts val="2000"/>
              <a:buChar char="●"/>
            </a:pPr>
            <a:r>
              <a:rPr lang="fr-FR"/>
              <a:t>lunettes nasales permettant un apport en Oxygène bien supérieur à des lunettes simples ou un masque haute concentration</a:t>
            </a:r>
            <a:endParaRPr/>
          </a:p>
          <a:p>
            <a:pPr indent="0" lvl="0" marL="0" rtl="0" algn="l">
              <a:spcBef>
                <a:spcPts val="1200"/>
              </a:spcBef>
              <a:spcAft>
                <a:spcPts val="0"/>
              </a:spcAft>
              <a:buNone/>
            </a:pPr>
            <a:r>
              <a:t/>
            </a:r>
            <a:endParaRPr/>
          </a:p>
          <a:p>
            <a:pPr indent="-355600" lvl="0" marL="457200" rtl="0" algn="l">
              <a:spcBef>
                <a:spcPts val="1200"/>
              </a:spcBef>
              <a:spcAft>
                <a:spcPts val="0"/>
              </a:spcAft>
              <a:buSzPts val="2000"/>
              <a:buChar char="●"/>
            </a:pPr>
            <a:r>
              <a:rPr lang="fr-FR"/>
              <a:t>débit pouvant aller </a:t>
            </a:r>
            <a:r>
              <a:rPr lang="fr-FR"/>
              <a:t>jusqu'à 60l/min</a:t>
            </a:r>
            <a:r>
              <a:rPr lang="fr-FR"/>
              <a:t> </a:t>
            </a:r>
            <a:endParaRPr/>
          </a:p>
        </p:txBody>
      </p:sp>
      <p:sp>
        <p:nvSpPr>
          <p:cNvPr id="489" name="Google Shape;489;p64"/>
          <p:cNvSpPr txBox="1"/>
          <p:nvPr>
            <p:ph idx="2" type="body"/>
          </p:nvPr>
        </p:nvSpPr>
        <p:spPr>
          <a:xfrm>
            <a:off x="256025" y="1944149"/>
            <a:ext cx="2834700" cy="3872100"/>
          </a:xfrm>
          <a:prstGeom prst="rect">
            <a:avLst/>
          </a:prstGeom>
        </p:spPr>
        <p:txBody>
          <a:bodyPr anchorCtr="0" anchor="t" bIns="45700" lIns="91425" spcFirstLastPara="1" rIns="91425" wrap="square" tIns="45700">
            <a:normAutofit/>
          </a:bodyPr>
          <a:lstStyle/>
          <a:p>
            <a:pPr indent="0" lvl="0" marL="0" rtl="0" algn="l">
              <a:spcBef>
                <a:spcPts val="1200"/>
              </a:spcBef>
              <a:spcAft>
                <a:spcPts val="0"/>
              </a:spcAft>
              <a:buNone/>
            </a:pPr>
            <a:r>
              <a:rPr i="1" lang="fr-FR" sz="1800"/>
              <a:t>Oxygénothérapie Haut Débit</a:t>
            </a:r>
            <a:endParaRPr i="1" sz="1800"/>
          </a:p>
        </p:txBody>
      </p:sp>
      <p:pic>
        <p:nvPicPr>
          <p:cNvPr id="490" name="Google Shape;490;p64" title="Capture d’écran 2026-02-23 à 05.00.57.png"/>
          <p:cNvPicPr preferRelativeResize="0"/>
          <p:nvPr/>
        </p:nvPicPr>
        <p:blipFill>
          <a:blip r:embed="rId3">
            <a:alphaModFix/>
          </a:blip>
          <a:stretch>
            <a:fillRect/>
          </a:stretch>
        </p:blipFill>
        <p:spPr>
          <a:xfrm>
            <a:off x="7095428" y="2749728"/>
            <a:ext cx="4353050" cy="33440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65"/>
          <p:cNvSpPr txBox="1"/>
          <p:nvPr>
            <p:ph type="title"/>
          </p:nvPr>
        </p:nvSpPr>
        <p:spPr>
          <a:xfrm>
            <a:off x="256025" y="1143000"/>
            <a:ext cx="2834700" cy="964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FFFF"/>
              </a:buClr>
              <a:buSzPts val="3200"/>
              <a:buFont typeface="Corbel"/>
              <a:buNone/>
            </a:pPr>
            <a:r>
              <a:rPr lang="fr-FR"/>
              <a:t>La VNI</a:t>
            </a:r>
            <a:endParaRPr/>
          </a:p>
        </p:txBody>
      </p:sp>
      <p:sp>
        <p:nvSpPr>
          <p:cNvPr id="496" name="Google Shape;496;p65"/>
          <p:cNvSpPr txBox="1"/>
          <p:nvPr>
            <p:ph idx="1" type="body"/>
          </p:nvPr>
        </p:nvSpPr>
        <p:spPr>
          <a:xfrm>
            <a:off x="3601225" y="708300"/>
            <a:ext cx="8077800" cy="5441400"/>
          </a:xfrm>
          <a:prstGeom prst="rect">
            <a:avLst/>
          </a:prstGeom>
          <a:noFill/>
          <a:ln>
            <a:noFill/>
          </a:ln>
        </p:spPr>
        <p:txBody>
          <a:bodyPr anchorCtr="0" anchor="ctr" bIns="45700" lIns="91425" spcFirstLastPara="1" rIns="91425" wrap="square" tIns="45700">
            <a:normAutofit lnSpcReduction="20000"/>
          </a:bodyPr>
          <a:lstStyle/>
          <a:p>
            <a:pPr indent="0" lvl="0" marL="0" rtl="0" algn="l">
              <a:lnSpc>
                <a:spcPct val="90000"/>
              </a:lnSpc>
              <a:spcBef>
                <a:spcPts val="0"/>
              </a:spcBef>
              <a:spcAft>
                <a:spcPts val="0"/>
              </a:spcAft>
              <a:buNone/>
            </a:pPr>
            <a:r>
              <a:rPr b="1" lang="fr-FR">
                <a:solidFill>
                  <a:srgbClr val="4CBAD2"/>
                </a:solidFill>
              </a:rPr>
              <a:t>Avantages</a:t>
            </a:r>
            <a:r>
              <a:rPr b="1" lang="fr-FR"/>
              <a:t> :</a:t>
            </a:r>
            <a:endParaRPr b="1"/>
          </a:p>
          <a:p>
            <a:pPr indent="-355600" lvl="0" marL="457200" rtl="0" algn="l">
              <a:lnSpc>
                <a:spcPct val="90000"/>
              </a:lnSpc>
              <a:spcBef>
                <a:spcPts val="0"/>
              </a:spcBef>
              <a:spcAft>
                <a:spcPts val="0"/>
              </a:spcAft>
              <a:buSzPts val="2000"/>
              <a:buChar char="-"/>
            </a:pPr>
            <a:r>
              <a:rPr lang="fr-FR"/>
              <a:t>permet de ventiler un patient en pressions positives de manière moins invasive qu’une intubation. </a:t>
            </a:r>
            <a:endParaRPr/>
          </a:p>
          <a:p>
            <a:pPr indent="-355600" lvl="0" marL="457200" rtl="0" algn="l">
              <a:lnSpc>
                <a:spcPct val="90000"/>
              </a:lnSpc>
              <a:spcBef>
                <a:spcPts val="0"/>
              </a:spcBef>
              <a:spcAft>
                <a:spcPts val="0"/>
              </a:spcAft>
              <a:buSzPts val="2000"/>
              <a:buChar char="-"/>
            </a:pPr>
            <a:r>
              <a:rPr lang="fr-FR"/>
              <a:t>= moins de complications, séjour moins long etc ..</a:t>
            </a:r>
            <a:endParaRPr/>
          </a:p>
          <a:p>
            <a:pPr indent="-55879" lvl="0" marL="182880" rtl="0" algn="l">
              <a:lnSpc>
                <a:spcPct val="90000"/>
              </a:lnSpc>
              <a:spcBef>
                <a:spcPts val="0"/>
              </a:spcBef>
              <a:spcAft>
                <a:spcPts val="0"/>
              </a:spcAft>
              <a:buSzPts val="2000"/>
              <a:buNone/>
            </a:pPr>
            <a:r>
              <a:t/>
            </a:r>
            <a:endParaRPr/>
          </a:p>
          <a:p>
            <a:pPr indent="0" lvl="0" marL="0" rtl="0" algn="l">
              <a:lnSpc>
                <a:spcPct val="90000"/>
              </a:lnSpc>
              <a:spcBef>
                <a:spcPts val="0"/>
              </a:spcBef>
              <a:spcAft>
                <a:spcPts val="0"/>
              </a:spcAft>
              <a:buNone/>
            </a:pPr>
            <a:r>
              <a:rPr b="1" lang="fr-FR">
                <a:solidFill>
                  <a:srgbClr val="4CBAD2"/>
                </a:solidFill>
              </a:rPr>
              <a:t>Inconvénients</a:t>
            </a:r>
            <a:r>
              <a:rPr lang="fr-FR"/>
              <a:t> :</a:t>
            </a:r>
            <a:endParaRPr/>
          </a:p>
          <a:p>
            <a:pPr indent="-355600" lvl="0" marL="457200" rtl="0" algn="l">
              <a:lnSpc>
                <a:spcPct val="90000"/>
              </a:lnSpc>
              <a:spcBef>
                <a:spcPts val="0"/>
              </a:spcBef>
              <a:spcAft>
                <a:spcPts val="0"/>
              </a:spcAft>
              <a:buSzPts val="2000"/>
              <a:buChar char="-"/>
            </a:pPr>
            <a:r>
              <a:rPr lang="fr-FR"/>
              <a:t>peut </a:t>
            </a:r>
            <a:r>
              <a:rPr lang="fr-FR"/>
              <a:t>être mal tolérée par les patients</a:t>
            </a:r>
            <a:endParaRPr/>
          </a:p>
          <a:p>
            <a:pPr indent="-355600" lvl="0" marL="457200" rtl="0" algn="l">
              <a:lnSpc>
                <a:spcPct val="90000"/>
              </a:lnSpc>
              <a:spcBef>
                <a:spcPts val="0"/>
              </a:spcBef>
              <a:spcAft>
                <a:spcPts val="0"/>
              </a:spcAft>
              <a:buSzPts val="2000"/>
              <a:buChar char="-"/>
            </a:pPr>
            <a:r>
              <a:rPr lang="fr-FR"/>
              <a:t>nombreuses CI</a:t>
            </a:r>
            <a:endParaRPr/>
          </a:p>
          <a:p>
            <a:pPr indent="-355600" lvl="0" marL="457200" rtl="0" algn="l">
              <a:lnSpc>
                <a:spcPct val="90000"/>
              </a:lnSpc>
              <a:spcBef>
                <a:spcPts val="0"/>
              </a:spcBef>
              <a:spcAft>
                <a:spcPts val="0"/>
              </a:spcAft>
              <a:buSzPts val="2000"/>
              <a:buChar char="-"/>
            </a:pPr>
            <a:r>
              <a:rPr lang="fr-FR"/>
              <a:t>a ses limites (anatomie patient, agitation etc..)</a:t>
            </a:r>
            <a:endParaRPr/>
          </a:p>
          <a:p>
            <a:pPr indent="0" lvl="0" marL="45720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rPr b="1" lang="fr-FR">
                <a:solidFill>
                  <a:srgbClr val="4CBAD2"/>
                </a:solidFill>
              </a:rPr>
              <a:t>Indications</a:t>
            </a:r>
            <a:r>
              <a:rPr b="1" lang="fr-FR"/>
              <a:t> :</a:t>
            </a:r>
            <a:endParaRPr b="1"/>
          </a:p>
          <a:p>
            <a:pPr indent="-355600" lvl="0" marL="457200" rtl="0" algn="l">
              <a:lnSpc>
                <a:spcPct val="90000"/>
              </a:lnSpc>
              <a:spcBef>
                <a:spcPts val="0"/>
              </a:spcBef>
              <a:spcAft>
                <a:spcPts val="0"/>
              </a:spcAft>
              <a:buSzPts val="2000"/>
              <a:buChar char="-"/>
            </a:pPr>
            <a:r>
              <a:rPr lang="fr-FR"/>
              <a:t>Exacerbation BPCO</a:t>
            </a:r>
            <a:endParaRPr/>
          </a:p>
          <a:p>
            <a:pPr indent="-355600" lvl="0" marL="457200" rtl="0" algn="l">
              <a:lnSpc>
                <a:spcPct val="90000"/>
              </a:lnSpc>
              <a:spcBef>
                <a:spcPts val="0"/>
              </a:spcBef>
              <a:spcAft>
                <a:spcPts val="0"/>
              </a:spcAft>
              <a:buSzPts val="2000"/>
              <a:buChar char="-"/>
            </a:pPr>
            <a:r>
              <a:rPr lang="fr-FR"/>
              <a:t>OAP (oedeme pulmonaire)</a:t>
            </a:r>
            <a:endParaRPr/>
          </a:p>
          <a:p>
            <a:pPr indent="-355600" lvl="0" marL="457200" rtl="0" algn="l">
              <a:lnSpc>
                <a:spcPct val="90000"/>
              </a:lnSpc>
              <a:spcBef>
                <a:spcPts val="0"/>
              </a:spcBef>
              <a:spcAft>
                <a:spcPts val="0"/>
              </a:spcAft>
              <a:buSzPts val="2000"/>
              <a:buChar char="-"/>
            </a:pPr>
            <a:r>
              <a:rPr lang="fr-FR"/>
              <a:t>Hypoventilation alvéolaire</a:t>
            </a:r>
            <a:endParaRPr/>
          </a:p>
          <a:p>
            <a:pPr indent="-355600" lvl="0" marL="457200" rtl="0" algn="l">
              <a:lnSpc>
                <a:spcPct val="90000"/>
              </a:lnSpc>
              <a:spcBef>
                <a:spcPts val="0"/>
              </a:spcBef>
              <a:spcAft>
                <a:spcPts val="0"/>
              </a:spcAft>
              <a:buSzPts val="2000"/>
              <a:buChar char="-"/>
            </a:pPr>
            <a:r>
              <a:rPr lang="fr-FR"/>
              <a:t>Hypoxémie</a:t>
            </a:r>
            <a:endParaRPr/>
          </a:p>
          <a:p>
            <a:pPr indent="-355600" lvl="0" marL="457200" rtl="0" algn="l">
              <a:lnSpc>
                <a:spcPct val="90000"/>
              </a:lnSpc>
              <a:spcBef>
                <a:spcPts val="0"/>
              </a:spcBef>
              <a:spcAft>
                <a:spcPts val="0"/>
              </a:spcAft>
              <a:buSzPts val="2000"/>
              <a:buChar char="-"/>
            </a:pPr>
            <a:r>
              <a:rPr lang="fr-FR"/>
              <a:t>Limitation sur intubation</a:t>
            </a:r>
            <a:endParaRPr/>
          </a:p>
          <a:p>
            <a:pPr indent="0" lvl="0" marL="45720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rPr b="1" lang="fr-FR">
                <a:solidFill>
                  <a:srgbClr val="4CBAD2"/>
                </a:solidFill>
              </a:rPr>
              <a:t>Contres indications :</a:t>
            </a:r>
            <a:endParaRPr b="1">
              <a:solidFill>
                <a:srgbClr val="4CBAD2"/>
              </a:solidFill>
            </a:endParaRPr>
          </a:p>
          <a:p>
            <a:pPr indent="-355600" lvl="0" marL="457200" rtl="0" algn="l">
              <a:lnSpc>
                <a:spcPct val="90000"/>
              </a:lnSpc>
              <a:spcBef>
                <a:spcPts val="0"/>
              </a:spcBef>
              <a:spcAft>
                <a:spcPts val="0"/>
              </a:spcAft>
              <a:buSzPts val="2000"/>
              <a:buChar char="-"/>
            </a:pPr>
            <a:r>
              <a:rPr lang="fr-FR"/>
              <a:t>ACR</a:t>
            </a:r>
            <a:endParaRPr/>
          </a:p>
          <a:p>
            <a:pPr indent="-355600" lvl="0" marL="457200" rtl="0" algn="l">
              <a:lnSpc>
                <a:spcPct val="90000"/>
              </a:lnSpc>
              <a:spcBef>
                <a:spcPts val="0"/>
              </a:spcBef>
              <a:spcAft>
                <a:spcPts val="0"/>
              </a:spcAft>
              <a:buSzPts val="2000"/>
              <a:buChar char="-"/>
            </a:pPr>
            <a:r>
              <a:rPr lang="fr-FR"/>
              <a:t>Vomissements</a:t>
            </a:r>
            <a:endParaRPr/>
          </a:p>
          <a:p>
            <a:pPr indent="-355600" lvl="0" marL="457200" rtl="0" algn="l">
              <a:lnSpc>
                <a:spcPct val="90000"/>
              </a:lnSpc>
              <a:spcBef>
                <a:spcPts val="0"/>
              </a:spcBef>
              <a:spcAft>
                <a:spcPts val="0"/>
              </a:spcAft>
              <a:buSzPts val="2000"/>
              <a:buChar char="-"/>
            </a:pPr>
            <a:r>
              <a:rPr lang="fr-FR"/>
              <a:t>Hémorragies digestive haute</a:t>
            </a:r>
            <a:endParaRPr/>
          </a:p>
          <a:p>
            <a:pPr indent="-355600" lvl="0" marL="457200" rtl="0" algn="l">
              <a:lnSpc>
                <a:spcPct val="90000"/>
              </a:lnSpc>
              <a:spcBef>
                <a:spcPts val="0"/>
              </a:spcBef>
              <a:spcAft>
                <a:spcPts val="0"/>
              </a:spcAft>
              <a:buSzPts val="2000"/>
              <a:buChar char="-"/>
            </a:pPr>
            <a:r>
              <a:rPr lang="fr-FR"/>
              <a:t>Trauma facial</a:t>
            </a:r>
            <a:endParaRPr/>
          </a:p>
          <a:p>
            <a:pPr indent="-355600" lvl="0" marL="457200" rtl="0" algn="l">
              <a:lnSpc>
                <a:spcPct val="90000"/>
              </a:lnSpc>
              <a:spcBef>
                <a:spcPts val="0"/>
              </a:spcBef>
              <a:spcAft>
                <a:spcPts val="0"/>
              </a:spcAft>
              <a:buSzPts val="2000"/>
              <a:buChar char="-"/>
            </a:pPr>
            <a:r>
              <a:rPr lang="fr-FR"/>
              <a:t>Encombrement VAS</a:t>
            </a:r>
            <a:endParaRPr/>
          </a:p>
          <a:p>
            <a:pPr indent="-355600" lvl="0" marL="457200" rtl="0" algn="l">
              <a:lnSpc>
                <a:spcPct val="90000"/>
              </a:lnSpc>
              <a:spcBef>
                <a:spcPts val="0"/>
              </a:spcBef>
              <a:spcAft>
                <a:spcPts val="0"/>
              </a:spcAft>
              <a:buSzPts val="2000"/>
              <a:buChar char="-"/>
            </a:pPr>
            <a:r>
              <a:rPr lang="fr-FR"/>
              <a:t>Instabilité HDM</a:t>
            </a:r>
            <a:endParaRPr/>
          </a:p>
        </p:txBody>
      </p:sp>
      <p:sp>
        <p:nvSpPr>
          <p:cNvPr id="497" name="Google Shape;497;p65"/>
          <p:cNvSpPr txBox="1"/>
          <p:nvPr>
            <p:ph idx="2" type="body"/>
          </p:nvPr>
        </p:nvSpPr>
        <p:spPr>
          <a:xfrm>
            <a:off x="256025" y="2249050"/>
            <a:ext cx="2834700" cy="35670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i="1" lang="fr-FR" sz="2000"/>
              <a:t>Ventilation Non Invasive</a:t>
            </a:r>
            <a:endParaRPr i="1" sz="2000"/>
          </a:p>
        </p:txBody>
      </p:sp>
      <p:pic>
        <p:nvPicPr>
          <p:cNvPr id="498" name="Google Shape;498;p65" title="Capture d’écran 2026-02-23 à 04.14.34.png"/>
          <p:cNvPicPr preferRelativeResize="0"/>
          <p:nvPr/>
        </p:nvPicPr>
        <p:blipFill rotWithShape="1">
          <a:blip r:embed="rId3">
            <a:alphaModFix/>
          </a:blip>
          <a:srcRect b="2829" l="2803" r="2481" t="7637"/>
          <a:stretch/>
        </p:blipFill>
        <p:spPr>
          <a:xfrm>
            <a:off x="7385125" y="3457700"/>
            <a:ext cx="4293900" cy="26096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66"/>
          <p:cNvSpPr txBox="1"/>
          <p:nvPr>
            <p:ph type="title"/>
          </p:nvPr>
        </p:nvSpPr>
        <p:spPr>
          <a:xfrm>
            <a:off x="256025" y="790700"/>
            <a:ext cx="2834700" cy="7986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FFFF"/>
              </a:buClr>
              <a:buSzPts val="3200"/>
              <a:buFont typeface="Corbel"/>
              <a:buNone/>
            </a:pPr>
            <a:r>
              <a:rPr lang="fr-FR"/>
              <a:t>L’intubation</a:t>
            </a:r>
            <a:endParaRPr/>
          </a:p>
        </p:txBody>
      </p:sp>
      <p:sp>
        <p:nvSpPr>
          <p:cNvPr id="504" name="Google Shape;504;p66"/>
          <p:cNvSpPr txBox="1"/>
          <p:nvPr>
            <p:ph idx="1" type="body"/>
          </p:nvPr>
        </p:nvSpPr>
        <p:spPr>
          <a:xfrm>
            <a:off x="3867912" y="868680"/>
            <a:ext cx="7315200" cy="5120640"/>
          </a:xfrm>
          <a:prstGeom prst="rect">
            <a:avLst/>
          </a:prstGeom>
          <a:noFill/>
          <a:ln>
            <a:noFill/>
          </a:ln>
        </p:spPr>
        <p:txBody>
          <a:bodyPr anchorCtr="0" anchor="ctr" bIns="45700" lIns="91425" spcFirstLastPara="1" rIns="91425" wrap="square" tIns="45700">
            <a:normAutofit/>
          </a:bodyPr>
          <a:lstStyle/>
          <a:p>
            <a:pPr indent="-355600" lvl="0" marL="457200" rtl="0" algn="l">
              <a:lnSpc>
                <a:spcPct val="90000"/>
              </a:lnSpc>
              <a:spcBef>
                <a:spcPts val="0"/>
              </a:spcBef>
              <a:spcAft>
                <a:spcPts val="0"/>
              </a:spcAft>
              <a:buSzPts val="2000"/>
              <a:buChar char="●"/>
            </a:pPr>
            <a:r>
              <a:rPr lang="fr-FR"/>
              <a:t>Urgente ou non urgente (UVI ou anesthésie…)</a:t>
            </a:r>
            <a:endParaRPr/>
          </a:p>
          <a:p>
            <a:pPr indent="0" lvl="0" marL="45720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rPr b="1" lang="fr-FR">
                <a:solidFill>
                  <a:srgbClr val="4CBAD2"/>
                </a:solidFill>
              </a:rPr>
              <a:t>Les différentes indications :</a:t>
            </a:r>
            <a:endParaRPr b="1">
              <a:solidFill>
                <a:srgbClr val="4CBAD2"/>
              </a:solidFill>
            </a:endParaRPr>
          </a:p>
          <a:p>
            <a:pPr indent="-355600" lvl="0" marL="457200" rtl="0" algn="l">
              <a:lnSpc>
                <a:spcPct val="90000"/>
              </a:lnSpc>
              <a:spcBef>
                <a:spcPts val="0"/>
              </a:spcBef>
              <a:spcAft>
                <a:spcPts val="0"/>
              </a:spcAft>
              <a:buSzPts val="2000"/>
              <a:buChar char="●"/>
            </a:pPr>
            <a:r>
              <a:rPr lang="fr-FR"/>
              <a:t>protection des VAS si troubles de la conscience</a:t>
            </a:r>
            <a:endParaRPr/>
          </a:p>
          <a:p>
            <a:pPr indent="-355600" lvl="0" marL="457200" rtl="0" algn="l">
              <a:lnSpc>
                <a:spcPct val="90000"/>
              </a:lnSpc>
              <a:spcBef>
                <a:spcPts val="0"/>
              </a:spcBef>
              <a:spcAft>
                <a:spcPts val="0"/>
              </a:spcAft>
              <a:buSzPts val="2000"/>
              <a:buChar char="●"/>
            </a:pPr>
            <a:r>
              <a:rPr lang="fr-FR"/>
              <a:t>hypoxie ou détresse respiratoire sévère</a:t>
            </a:r>
            <a:endParaRPr/>
          </a:p>
          <a:p>
            <a:pPr indent="-355600" lvl="0" marL="457200" rtl="0" algn="l">
              <a:lnSpc>
                <a:spcPct val="90000"/>
              </a:lnSpc>
              <a:spcBef>
                <a:spcPts val="0"/>
              </a:spcBef>
              <a:spcAft>
                <a:spcPts val="0"/>
              </a:spcAft>
              <a:buSzPts val="2000"/>
              <a:buChar char="●"/>
            </a:pPr>
            <a:r>
              <a:rPr lang="fr-FR"/>
              <a:t>lors d’une anesthésie pour réalisation d’un examen</a:t>
            </a:r>
            <a:endParaRPr/>
          </a:p>
          <a:p>
            <a:pPr indent="0" lvl="0" marL="45720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rPr b="1" lang="fr-FR">
                <a:solidFill>
                  <a:srgbClr val="4CBAD2"/>
                </a:solidFill>
              </a:rPr>
              <a:t>Les complications :</a:t>
            </a:r>
            <a:endParaRPr b="1">
              <a:solidFill>
                <a:srgbClr val="4CBAD2"/>
              </a:solidFill>
            </a:endParaRPr>
          </a:p>
          <a:p>
            <a:pPr indent="-355600" lvl="0" marL="457200" rtl="0" algn="l">
              <a:lnSpc>
                <a:spcPct val="90000"/>
              </a:lnSpc>
              <a:spcBef>
                <a:spcPts val="0"/>
              </a:spcBef>
              <a:spcAft>
                <a:spcPts val="0"/>
              </a:spcAft>
              <a:buSzPts val="2000"/>
              <a:buChar char="-"/>
            </a:pPr>
            <a:r>
              <a:rPr lang="fr-FR"/>
              <a:t>infectieuses : PAVM</a:t>
            </a:r>
            <a:endParaRPr/>
          </a:p>
          <a:p>
            <a:pPr indent="-355600" lvl="0" marL="457200" rtl="0" algn="l">
              <a:lnSpc>
                <a:spcPct val="90000"/>
              </a:lnSpc>
              <a:spcBef>
                <a:spcPts val="0"/>
              </a:spcBef>
              <a:spcAft>
                <a:spcPts val="0"/>
              </a:spcAft>
              <a:buSzPts val="2000"/>
              <a:buChar char="-"/>
            </a:pPr>
            <a:r>
              <a:rPr lang="fr-FR"/>
              <a:t>barotraumatismes : lésions des poumons</a:t>
            </a:r>
            <a:endParaRPr/>
          </a:p>
          <a:p>
            <a:pPr indent="-355600" lvl="0" marL="457200" rtl="0" algn="l">
              <a:lnSpc>
                <a:spcPct val="90000"/>
              </a:lnSpc>
              <a:spcBef>
                <a:spcPts val="0"/>
              </a:spcBef>
              <a:spcAft>
                <a:spcPts val="0"/>
              </a:spcAft>
              <a:buSzPts val="2000"/>
              <a:buChar char="-"/>
            </a:pPr>
            <a:r>
              <a:rPr lang="fr-FR"/>
              <a:t>complications liées au geste (echec intubation)</a:t>
            </a:r>
            <a:endParaRPr/>
          </a:p>
          <a:p>
            <a:pPr indent="-355600" lvl="0" marL="457200" rtl="0" algn="l">
              <a:lnSpc>
                <a:spcPct val="90000"/>
              </a:lnSpc>
              <a:spcBef>
                <a:spcPts val="0"/>
              </a:spcBef>
              <a:spcAft>
                <a:spcPts val="0"/>
              </a:spcAft>
              <a:buSzPts val="2000"/>
              <a:buChar char="-"/>
            </a:pPr>
            <a:r>
              <a:rPr lang="fr-FR"/>
              <a:t>pneumothorax</a:t>
            </a:r>
            <a:endParaRPr/>
          </a:p>
          <a:p>
            <a:pPr indent="-355600" lvl="0" marL="457200" rtl="0" algn="l">
              <a:lnSpc>
                <a:spcPct val="90000"/>
              </a:lnSpc>
              <a:spcBef>
                <a:spcPts val="0"/>
              </a:spcBef>
              <a:spcAft>
                <a:spcPts val="0"/>
              </a:spcAft>
              <a:buSzPts val="2000"/>
              <a:buChar char="-"/>
            </a:pPr>
            <a:r>
              <a:rPr lang="fr-FR"/>
              <a:t>hypotension (pression positive)</a:t>
            </a:r>
            <a:endParaRPr/>
          </a:p>
          <a:p>
            <a:pPr indent="-355600" lvl="0" marL="457200" rtl="0" algn="l">
              <a:lnSpc>
                <a:spcPct val="90000"/>
              </a:lnSpc>
              <a:spcBef>
                <a:spcPts val="0"/>
              </a:spcBef>
              <a:spcAft>
                <a:spcPts val="0"/>
              </a:spcAft>
              <a:buSzPts val="2000"/>
              <a:buChar char="-"/>
            </a:pPr>
            <a:r>
              <a:rPr lang="fr-FR"/>
              <a:t>prolongation de la durée d’hospitalisation</a:t>
            </a:r>
            <a:endParaRPr/>
          </a:p>
          <a:p>
            <a:pPr indent="-355600" lvl="0" marL="457200" rtl="0" algn="l">
              <a:lnSpc>
                <a:spcPct val="90000"/>
              </a:lnSpc>
              <a:spcBef>
                <a:spcPts val="0"/>
              </a:spcBef>
              <a:spcAft>
                <a:spcPts val="0"/>
              </a:spcAft>
              <a:buSzPts val="2000"/>
              <a:buChar char="-"/>
            </a:pPr>
            <a:r>
              <a:rPr lang="fr-FR"/>
              <a:t>délirium de </a:t>
            </a:r>
            <a:r>
              <a:rPr lang="fr-FR"/>
              <a:t>réanimation</a:t>
            </a:r>
            <a:r>
              <a:rPr lang="fr-FR"/>
              <a:t>, perte d’autonomie etc post réanimation</a:t>
            </a:r>
            <a:endParaRPr/>
          </a:p>
        </p:txBody>
      </p:sp>
      <p:sp>
        <p:nvSpPr>
          <p:cNvPr id="505" name="Google Shape;505;p66"/>
          <p:cNvSpPr txBox="1"/>
          <p:nvPr>
            <p:ph idx="2" type="body"/>
          </p:nvPr>
        </p:nvSpPr>
        <p:spPr>
          <a:xfrm>
            <a:off x="256025" y="1589300"/>
            <a:ext cx="2834700" cy="38745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i="1" lang="fr-FR" sz="2100"/>
              <a:t>Une ventilation invasive</a:t>
            </a:r>
            <a:endParaRPr i="1" sz="2100"/>
          </a:p>
        </p:txBody>
      </p:sp>
      <p:pic>
        <p:nvPicPr>
          <p:cNvPr id="506" name="Google Shape;506;p66" title="Capture d’écran 2026-02-23 à 04.47.26.png"/>
          <p:cNvPicPr preferRelativeResize="0"/>
          <p:nvPr/>
        </p:nvPicPr>
        <p:blipFill>
          <a:blip r:embed="rId3">
            <a:alphaModFix/>
          </a:blip>
          <a:stretch>
            <a:fillRect/>
          </a:stretch>
        </p:blipFill>
        <p:spPr>
          <a:xfrm>
            <a:off x="178491" y="2166425"/>
            <a:ext cx="2964425" cy="3712058"/>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67"/>
          <p:cNvSpPr txBox="1"/>
          <p:nvPr>
            <p:ph type="title"/>
          </p:nvPr>
        </p:nvSpPr>
        <p:spPr>
          <a:xfrm>
            <a:off x="252925" y="1123830"/>
            <a:ext cx="2947500" cy="26145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b="1" lang="fr-FR"/>
              <a:t>2 modes de ventilation :</a:t>
            </a:r>
            <a:endParaRPr b="1"/>
          </a:p>
        </p:txBody>
      </p:sp>
      <p:sp>
        <p:nvSpPr>
          <p:cNvPr id="512" name="Google Shape;512;p67"/>
          <p:cNvSpPr txBox="1"/>
          <p:nvPr>
            <p:ph idx="1" type="body"/>
          </p:nvPr>
        </p:nvSpPr>
        <p:spPr>
          <a:xfrm>
            <a:off x="3748950" y="810750"/>
            <a:ext cx="3712500" cy="4806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fr-FR">
                <a:solidFill>
                  <a:srgbClr val="4CBAD2"/>
                </a:solidFill>
              </a:rPr>
              <a:t>V</a:t>
            </a:r>
            <a:r>
              <a:rPr lang="fr-FR">
                <a:solidFill>
                  <a:srgbClr val="4CBAD2"/>
                </a:solidFill>
              </a:rPr>
              <a:t>AC = Volume Assisté Contrôlé</a:t>
            </a:r>
            <a:endParaRPr>
              <a:solidFill>
                <a:srgbClr val="4CBAD2"/>
              </a:solidFill>
            </a:endParaRPr>
          </a:p>
        </p:txBody>
      </p:sp>
      <p:sp>
        <p:nvSpPr>
          <p:cNvPr id="513" name="Google Shape;513;p67"/>
          <p:cNvSpPr txBox="1"/>
          <p:nvPr>
            <p:ph idx="2" type="body"/>
          </p:nvPr>
        </p:nvSpPr>
        <p:spPr>
          <a:xfrm>
            <a:off x="3867912" y="1291361"/>
            <a:ext cx="3474600" cy="4023300"/>
          </a:xfrm>
          <a:prstGeom prst="rect">
            <a:avLst/>
          </a:prstGeom>
        </p:spPr>
        <p:txBody>
          <a:bodyPr anchorCtr="0" anchor="ctr" bIns="45700" lIns="91425" spcFirstLastPara="1" rIns="91425" wrap="square" tIns="45700">
            <a:normAutofit fontScale="92500" lnSpcReduction="20000"/>
          </a:bodyPr>
          <a:lstStyle/>
          <a:p>
            <a:pPr indent="0" lvl="0" marL="0" rtl="0" algn="l">
              <a:spcBef>
                <a:spcPts val="1200"/>
              </a:spcBef>
              <a:spcAft>
                <a:spcPts val="0"/>
              </a:spcAft>
              <a:buNone/>
            </a:pPr>
            <a:r>
              <a:rPr lang="fr-FR"/>
              <a:t>On décide de “comment va respirer le patient”</a:t>
            </a:r>
            <a:endParaRPr/>
          </a:p>
          <a:p>
            <a:pPr indent="0" lvl="0" marL="0" rtl="0" algn="l">
              <a:spcBef>
                <a:spcPts val="1200"/>
              </a:spcBef>
              <a:spcAft>
                <a:spcPts val="0"/>
              </a:spcAft>
              <a:buNone/>
            </a:pPr>
            <a:r>
              <a:rPr lang="fr-FR"/>
              <a:t>ventilation en volume → on surveille les pressions</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fr-FR"/>
              <a:t>On </a:t>
            </a:r>
            <a:r>
              <a:rPr lang="fr-FR"/>
              <a:t>contrôle</a:t>
            </a:r>
            <a:r>
              <a:rPr lang="fr-FR"/>
              <a:t> : </a:t>
            </a:r>
            <a:endParaRPr/>
          </a:p>
          <a:p>
            <a:pPr indent="-346075" lvl="0" marL="457200" rtl="0" algn="l">
              <a:spcBef>
                <a:spcPts val="1200"/>
              </a:spcBef>
              <a:spcAft>
                <a:spcPts val="0"/>
              </a:spcAft>
              <a:buSzPct val="100000"/>
              <a:buChar char="-"/>
            </a:pPr>
            <a:r>
              <a:rPr lang="fr-FR"/>
              <a:t>La fréquence</a:t>
            </a:r>
            <a:endParaRPr/>
          </a:p>
          <a:p>
            <a:pPr indent="-346075" lvl="0" marL="457200" rtl="0" algn="l">
              <a:spcBef>
                <a:spcPts val="0"/>
              </a:spcBef>
              <a:spcAft>
                <a:spcPts val="0"/>
              </a:spcAft>
              <a:buSzPct val="100000"/>
              <a:buChar char="-"/>
            </a:pPr>
            <a:r>
              <a:rPr lang="fr-FR"/>
              <a:t>Le volume</a:t>
            </a:r>
            <a:endParaRPr/>
          </a:p>
          <a:p>
            <a:pPr indent="-346075" lvl="0" marL="457200" rtl="0" algn="l">
              <a:spcBef>
                <a:spcPts val="0"/>
              </a:spcBef>
              <a:spcAft>
                <a:spcPts val="0"/>
              </a:spcAft>
              <a:buSzPct val="100000"/>
              <a:buChar char="-"/>
            </a:pPr>
            <a:r>
              <a:rPr lang="fr-FR"/>
              <a:t>La PEP</a:t>
            </a:r>
            <a:endParaRPr/>
          </a:p>
          <a:p>
            <a:pPr indent="-346075" lvl="0" marL="457200" rtl="0" algn="l">
              <a:spcBef>
                <a:spcPts val="0"/>
              </a:spcBef>
              <a:spcAft>
                <a:spcPts val="0"/>
              </a:spcAft>
              <a:buSzPct val="100000"/>
              <a:buChar char="-"/>
            </a:pPr>
            <a:r>
              <a:rPr lang="fr-FR"/>
              <a:t>La fiO2</a:t>
            </a:r>
            <a:endParaRPr/>
          </a:p>
          <a:p>
            <a:pPr indent="0" lvl="0" marL="0" rtl="0" algn="l">
              <a:spcBef>
                <a:spcPts val="1200"/>
              </a:spcBef>
              <a:spcAft>
                <a:spcPts val="0"/>
              </a:spcAft>
              <a:buNone/>
            </a:pPr>
            <a:r>
              <a:rPr lang="fr-FR"/>
              <a:t>On surveille :</a:t>
            </a:r>
            <a:endParaRPr/>
          </a:p>
          <a:p>
            <a:pPr indent="-346075" lvl="0" marL="457200" rtl="0" algn="l">
              <a:spcBef>
                <a:spcPts val="1200"/>
              </a:spcBef>
              <a:spcAft>
                <a:spcPts val="0"/>
              </a:spcAft>
              <a:buSzPct val="100000"/>
              <a:buChar char="-"/>
            </a:pPr>
            <a:r>
              <a:rPr lang="fr-FR"/>
              <a:t>la Pcr</a:t>
            </a:r>
            <a:r>
              <a:rPr lang="fr-FR"/>
              <a:t>ête</a:t>
            </a:r>
            <a:endParaRPr/>
          </a:p>
          <a:p>
            <a:pPr indent="-346075" lvl="0" marL="457200" rtl="0" algn="l">
              <a:spcBef>
                <a:spcPts val="0"/>
              </a:spcBef>
              <a:spcAft>
                <a:spcPts val="0"/>
              </a:spcAft>
              <a:buSzPct val="100000"/>
              <a:buChar char="-"/>
            </a:pPr>
            <a:r>
              <a:rPr lang="fr-FR"/>
              <a:t>la Pplateau</a:t>
            </a:r>
            <a:endParaRPr/>
          </a:p>
          <a:p>
            <a:pPr indent="0" lvl="0" marL="0" rtl="0" algn="l">
              <a:spcBef>
                <a:spcPts val="1200"/>
              </a:spcBef>
              <a:spcAft>
                <a:spcPts val="0"/>
              </a:spcAft>
              <a:buNone/>
            </a:pPr>
            <a:r>
              <a:t/>
            </a:r>
            <a:endParaRPr/>
          </a:p>
        </p:txBody>
      </p:sp>
      <p:sp>
        <p:nvSpPr>
          <p:cNvPr id="514" name="Google Shape;514;p67"/>
          <p:cNvSpPr txBox="1"/>
          <p:nvPr>
            <p:ph idx="3" type="body"/>
          </p:nvPr>
        </p:nvSpPr>
        <p:spPr>
          <a:xfrm>
            <a:off x="7818475" y="810750"/>
            <a:ext cx="3995100" cy="7449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fr-FR">
                <a:solidFill>
                  <a:srgbClr val="4CBAD2"/>
                </a:solidFill>
              </a:rPr>
              <a:t>VS-AI = Ventilation spontanée avec Aide</a:t>
            </a:r>
            <a:endParaRPr>
              <a:solidFill>
                <a:srgbClr val="4CBAD2"/>
              </a:solidFill>
            </a:endParaRPr>
          </a:p>
        </p:txBody>
      </p:sp>
      <p:sp>
        <p:nvSpPr>
          <p:cNvPr id="515" name="Google Shape;515;p67"/>
          <p:cNvSpPr txBox="1"/>
          <p:nvPr>
            <p:ph idx="4" type="body"/>
          </p:nvPr>
        </p:nvSpPr>
        <p:spPr>
          <a:xfrm>
            <a:off x="7818463" y="1493461"/>
            <a:ext cx="3474600" cy="4023300"/>
          </a:xfrm>
          <a:prstGeom prst="rect">
            <a:avLst/>
          </a:prstGeom>
        </p:spPr>
        <p:txBody>
          <a:bodyPr anchorCtr="0" anchor="ctr" bIns="45700" lIns="91425" spcFirstLastPara="1" rIns="91425" wrap="square" tIns="45700">
            <a:normAutofit fontScale="92500" lnSpcReduction="20000"/>
          </a:bodyPr>
          <a:lstStyle/>
          <a:p>
            <a:pPr indent="0" lvl="0" marL="0" rtl="0" algn="l">
              <a:spcBef>
                <a:spcPts val="1200"/>
              </a:spcBef>
              <a:spcAft>
                <a:spcPts val="0"/>
              </a:spcAft>
              <a:buNone/>
            </a:pPr>
            <a:r>
              <a:rPr lang="fr-FR"/>
              <a:t>On apporte une aide à la respiration du patient</a:t>
            </a:r>
            <a:endParaRPr/>
          </a:p>
          <a:p>
            <a:pPr indent="0" lvl="0" marL="0" rtl="0" algn="l">
              <a:spcBef>
                <a:spcPts val="1200"/>
              </a:spcBef>
              <a:spcAft>
                <a:spcPts val="0"/>
              </a:spcAft>
              <a:buNone/>
            </a:pPr>
            <a:r>
              <a:rPr lang="fr-FR"/>
              <a:t>ventilation en pression → on surveille les volumes</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fr-FR"/>
              <a:t>On contrôle : </a:t>
            </a:r>
            <a:endParaRPr/>
          </a:p>
          <a:p>
            <a:pPr indent="-346075" lvl="0" marL="457200" rtl="0" algn="l">
              <a:spcBef>
                <a:spcPts val="1200"/>
              </a:spcBef>
              <a:spcAft>
                <a:spcPts val="0"/>
              </a:spcAft>
              <a:buSzPct val="100000"/>
              <a:buChar char="-"/>
            </a:pPr>
            <a:r>
              <a:rPr lang="fr-FR"/>
              <a:t>L’aide </a:t>
            </a:r>
            <a:endParaRPr/>
          </a:p>
          <a:p>
            <a:pPr indent="-346075" lvl="0" marL="457200" rtl="0" algn="l">
              <a:spcBef>
                <a:spcPts val="0"/>
              </a:spcBef>
              <a:spcAft>
                <a:spcPts val="0"/>
              </a:spcAft>
              <a:buSzPct val="100000"/>
              <a:buChar char="-"/>
            </a:pPr>
            <a:r>
              <a:rPr lang="fr-FR"/>
              <a:t>La PEP</a:t>
            </a:r>
            <a:endParaRPr/>
          </a:p>
          <a:p>
            <a:pPr indent="-346075" lvl="0" marL="457200" rtl="0" algn="l">
              <a:spcBef>
                <a:spcPts val="0"/>
              </a:spcBef>
              <a:spcAft>
                <a:spcPts val="0"/>
              </a:spcAft>
              <a:buSzPct val="100000"/>
              <a:buChar char="-"/>
            </a:pPr>
            <a:r>
              <a:rPr lang="fr-FR"/>
              <a:t>La FiO2</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fr-FR"/>
              <a:t>On surveille : </a:t>
            </a:r>
            <a:endParaRPr/>
          </a:p>
          <a:p>
            <a:pPr indent="-346075" lvl="0" marL="457200" rtl="0" algn="l">
              <a:spcBef>
                <a:spcPts val="1200"/>
              </a:spcBef>
              <a:spcAft>
                <a:spcPts val="0"/>
              </a:spcAft>
              <a:buSzPct val="100000"/>
              <a:buChar char="-"/>
            </a:pPr>
            <a:r>
              <a:rPr lang="fr-FR"/>
              <a:t>le VTI</a:t>
            </a:r>
            <a:endParaRPr/>
          </a:p>
          <a:p>
            <a:pPr indent="-346075" lvl="0" marL="457200" rtl="0" algn="l">
              <a:spcBef>
                <a:spcPts val="0"/>
              </a:spcBef>
              <a:spcAft>
                <a:spcPts val="0"/>
              </a:spcAft>
              <a:buSzPct val="100000"/>
              <a:buChar char="-"/>
            </a:pPr>
            <a:r>
              <a:rPr lang="fr-FR"/>
              <a:t>le VTE</a:t>
            </a:r>
            <a:endParaRPr/>
          </a:p>
          <a:p>
            <a:pPr indent="-346075" lvl="0" marL="457200" rtl="0" algn="l">
              <a:spcBef>
                <a:spcPts val="0"/>
              </a:spcBef>
              <a:spcAft>
                <a:spcPts val="0"/>
              </a:spcAft>
              <a:buSzPct val="100000"/>
              <a:buChar char="-"/>
            </a:pPr>
            <a:r>
              <a:rPr lang="fr-FR"/>
              <a:t>la fréquence</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68"/>
          <p:cNvSpPr txBox="1"/>
          <p:nvPr>
            <p:ph type="title"/>
          </p:nvPr>
        </p:nvSpPr>
        <p:spPr>
          <a:xfrm>
            <a:off x="252925" y="910975"/>
            <a:ext cx="2947500" cy="4293000"/>
          </a:xfrm>
          <a:prstGeom prst="rect">
            <a:avLst/>
          </a:prstGeom>
        </p:spPr>
        <p:txBody>
          <a:bodyPr anchorCtr="0" anchor="ctr" bIns="45700" lIns="91425" spcFirstLastPara="1" rIns="91425" wrap="square" tIns="45700">
            <a:normAutofit fontScale="90000"/>
          </a:bodyPr>
          <a:lstStyle/>
          <a:p>
            <a:pPr indent="0" lvl="0" marL="0" rtl="0" algn="l">
              <a:spcBef>
                <a:spcPts val="0"/>
              </a:spcBef>
              <a:spcAft>
                <a:spcPts val="0"/>
              </a:spcAft>
              <a:buNone/>
            </a:pPr>
            <a:r>
              <a:rPr b="1" lang="fr-FR"/>
              <a:t>L</a:t>
            </a:r>
            <a:r>
              <a:rPr b="1" lang="fr-FR"/>
              <a:t>es paramètres de la ventilation artificielle</a:t>
            </a:r>
            <a:endParaRPr b="1"/>
          </a:p>
          <a:p>
            <a:pPr indent="0" lvl="0" marL="0" rtl="0" algn="l">
              <a:spcBef>
                <a:spcPts val="0"/>
              </a:spcBef>
              <a:spcAft>
                <a:spcPts val="0"/>
              </a:spcAft>
              <a:buNone/>
            </a:pPr>
            <a:r>
              <a:t/>
            </a:r>
            <a:endParaRPr b="1"/>
          </a:p>
          <a:p>
            <a:pPr indent="0" lvl="0" marL="0" rtl="0" algn="l">
              <a:spcBef>
                <a:spcPts val="0"/>
              </a:spcBef>
              <a:spcAft>
                <a:spcPts val="0"/>
              </a:spcAft>
              <a:buNone/>
            </a:pPr>
            <a:r>
              <a:t/>
            </a:r>
            <a:endParaRPr i="1"/>
          </a:p>
          <a:p>
            <a:pPr indent="0" lvl="0" marL="0" rtl="0" algn="l">
              <a:spcBef>
                <a:spcPts val="0"/>
              </a:spcBef>
              <a:spcAft>
                <a:spcPts val="0"/>
              </a:spcAft>
              <a:buNone/>
            </a:pPr>
            <a:r>
              <a:rPr i="1" lang="fr-FR"/>
              <a:t>les paramètres reglés</a:t>
            </a:r>
            <a:endParaRPr i="1"/>
          </a:p>
        </p:txBody>
      </p:sp>
      <p:sp>
        <p:nvSpPr>
          <p:cNvPr id="521" name="Google Shape;521;p68"/>
          <p:cNvSpPr txBox="1"/>
          <p:nvPr>
            <p:ph idx="1" type="body"/>
          </p:nvPr>
        </p:nvSpPr>
        <p:spPr>
          <a:xfrm>
            <a:off x="3867900" y="1023580"/>
            <a:ext cx="3474600" cy="4095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fr-FR"/>
              <a:t>Le volume courant → Vt</a:t>
            </a:r>
            <a:endParaRPr/>
          </a:p>
        </p:txBody>
      </p:sp>
      <p:sp>
        <p:nvSpPr>
          <p:cNvPr id="522" name="Google Shape;522;p68"/>
          <p:cNvSpPr txBox="1"/>
          <p:nvPr>
            <p:ph idx="2" type="body"/>
          </p:nvPr>
        </p:nvSpPr>
        <p:spPr>
          <a:xfrm>
            <a:off x="3820600" y="1279791"/>
            <a:ext cx="3474600" cy="1926300"/>
          </a:xfrm>
          <a:prstGeom prst="rect">
            <a:avLst/>
          </a:prstGeom>
        </p:spPr>
        <p:txBody>
          <a:bodyPr anchorCtr="0" anchor="ctr" bIns="45700" lIns="91425" spcFirstLastPara="1" rIns="91425" wrap="square" tIns="45700">
            <a:normAutofit/>
          </a:bodyPr>
          <a:lstStyle/>
          <a:p>
            <a:pPr indent="0" lvl="0" marL="0" rtl="0" algn="l">
              <a:spcBef>
                <a:spcPts val="1200"/>
              </a:spcBef>
              <a:spcAft>
                <a:spcPts val="0"/>
              </a:spcAft>
              <a:buNone/>
            </a:pPr>
            <a:r>
              <a:rPr lang="fr-FR"/>
              <a:t>= volume </a:t>
            </a:r>
            <a:r>
              <a:rPr lang="fr-FR"/>
              <a:t>insufflé</a:t>
            </a:r>
            <a:r>
              <a:rPr lang="fr-FR"/>
              <a:t> à chaque cycle, réglé en fonction du </a:t>
            </a:r>
            <a:r>
              <a:rPr b="1" lang="fr-FR"/>
              <a:t>poids théorique</a:t>
            </a:r>
            <a:r>
              <a:rPr lang="fr-FR"/>
              <a:t> </a:t>
            </a:r>
            <a:endParaRPr/>
          </a:p>
          <a:p>
            <a:pPr indent="0" lvl="0" marL="0" rtl="0" algn="l">
              <a:spcBef>
                <a:spcPts val="1200"/>
              </a:spcBef>
              <a:spcAft>
                <a:spcPts val="0"/>
              </a:spcAft>
              <a:buNone/>
            </a:pPr>
            <a:r>
              <a:t/>
            </a:r>
            <a:endParaRPr/>
          </a:p>
          <a:p>
            <a:pPr indent="0" lvl="0" marL="0" rtl="0" algn="l">
              <a:spcBef>
                <a:spcPts val="1200"/>
              </a:spcBef>
              <a:spcAft>
                <a:spcPts val="0"/>
              </a:spcAft>
              <a:buNone/>
            </a:pPr>
            <a:r>
              <a:rPr i="1" lang="fr-FR">
                <a:solidFill>
                  <a:srgbClr val="4CBAD2"/>
                </a:solidFill>
              </a:rPr>
              <a:t>pourquoi le poids théorique ??</a:t>
            </a:r>
            <a:endParaRPr i="1">
              <a:solidFill>
                <a:srgbClr val="4CBAD2"/>
              </a:solidFill>
            </a:endParaRPr>
          </a:p>
        </p:txBody>
      </p:sp>
      <p:sp>
        <p:nvSpPr>
          <p:cNvPr id="523" name="Google Shape;523;p68"/>
          <p:cNvSpPr txBox="1"/>
          <p:nvPr>
            <p:ph idx="3" type="body"/>
          </p:nvPr>
        </p:nvSpPr>
        <p:spPr>
          <a:xfrm>
            <a:off x="7818475" y="377878"/>
            <a:ext cx="3474600" cy="7290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fr-FR"/>
              <a:t>L’aide inspiratoire</a:t>
            </a:r>
            <a:endParaRPr/>
          </a:p>
        </p:txBody>
      </p:sp>
      <p:sp>
        <p:nvSpPr>
          <p:cNvPr id="524" name="Google Shape;524;p68"/>
          <p:cNvSpPr txBox="1"/>
          <p:nvPr>
            <p:ph idx="4" type="body"/>
          </p:nvPr>
        </p:nvSpPr>
        <p:spPr>
          <a:xfrm>
            <a:off x="7818475" y="1084071"/>
            <a:ext cx="3474600" cy="980400"/>
          </a:xfrm>
          <a:prstGeom prst="rect">
            <a:avLst/>
          </a:prstGeom>
        </p:spPr>
        <p:txBody>
          <a:bodyPr anchorCtr="0" anchor="ctr" bIns="45700" lIns="91425" spcFirstLastPara="1" rIns="91425" wrap="square" tIns="45700">
            <a:noAutofit/>
          </a:bodyPr>
          <a:lstStyle/>
          <a:p>
            <a:pPr indent="0" lvl="0" marL="0" rtl="0" algn="l">
              <a:lnSpc>
                <a:spcPct val="70000"/>
              </a:lnSpc>
              <a:spcBef>
                <a:spcPts val="1200"/>
              </a:spcBef>
              <a:spcAft>
                <a:spcPts val="0"/>
              </a:spcAft>
              <a:buSzPts val="852"/>
              <a:buNone/>
            </a:pPr>
            <a:r>
              <a:rPr lang="fr-FR" sz="1950"/>
              <a:t>= pression à laquelle l’air arrive dans les poumons pour compenser la taille des tuyaux et les difficultés inspiratoires</a:t>
            </a:r>
            <a:endParaRPr sz="1950"/>
          </a:p>
        </p:txBody>
      </p:sp>
      <p:sp>
        <p:nvSpPr>
          <p:cNvPr id="525" name="Google Shape;525;p68"/>
          <p:cNvSpPr txBox="1"/>
          <p:nvPr/>
        </p:nvSpPr>
        <p:spPr>
          <a:xfrm>
            <a:off x="3915200" y="3466975"/>
            <a:ext cx="3759900" cy="281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FR" sz="2000">
                <a:solidFill>
                  <a:srgbClr val="595959"/>
                </a:solidFill>
                <a:latin typeface="Corbel"/>
                <a:ea typeface="Corbel"/>
                <a:cs typeface="Corbel"/>
                <a:sym typeface="Corbel"/>
              </a:rPr>
              <a:t>La FiO2</a:t>
            </a:r>
            <a:endParaRPr sz="2000">
              <a:solidFill>
                <a:srgbClr val="595959"/>
              </a:solidFill>
              <a:latin typeface="Corbel"/>
              <a:ea typeface="Corbel"/>
              <a:cs typeface="Corbel"/>
              <a:sym typeface="Corbel"/>
            </a:endParaRPr>
          </a:p>
          <a:p>
            <a:pPr indent="0" lvl="0" marL="0" rtl="0" algn="l">
              <a:spcBef>
                <a:spcPts val="0"/>
              </a:spcBef>
              <a:spcAft>
                <a:spcPts val="0"/>
              </a:spcAft>
              <a:buNone/>
            </a:pPr>
            <a:r>
              <a:rPr lang="fr-FR" sz="2000">
                <a:solidFill>
                  <a:srgbClr val="595959"/>
                </a:solidFill>
                <a:latin typeface="Corbel"/>
                <a:ea typeface="Corbel"/>
                <a:cs typeface="Corbel"/>
                <a:sym typeface="Corbel"/>
              </a:rPr>
              <a:t>= la fraction inspirée en oxygène</a:t>
            </a:r>
            <a:endParaRPr sz="2000">
              <a:solidFill>
                <a:srgbClr val="595959"/>
              </a:solidFill>
              <a:latin typeface="Corbel"/>
              <a:ea typeface="Corbel"/>
              <a:cs typeface="Corbel"/>
              <a:sym typeface="Corbel"/>
            </a:endParaRPr>
          </a:p>
          <a:p>
            <a:pPr indent="0" lvl="0" marL="0" rtl="0" algn="l">
              <a:spcBef>
                <a:spcPts val="0"/>
              </a:spcBef>
              <a:spcAft>
                <a:spcPts val="0"/>
              </a:spcAft>
              <a:buNone/>
            </a:pPr>
            <a:r>
              <a:rPr lang="fr-FR" sz="2000">
                <a:solidFill>
                  <a:srgbClr val="595959"/>
                </a:solidFill>
                <a:latin typeface="Corbel"/>
                <a:ea typeface="Corbel"/>
                <a:cs typeface="Corbel"/>
                <a:sym typeface="Corbel"/>
              </a:rPr>
              <a:t>=la concentration en O2 dans le mélange d’air administré au patient</a:t>
            </a:r>
            <a:endParaRPr sz="2000">
              <a:solidFill>
                <a:srgbClr val="595959"/>
              </a:solidFill>
              <a:latin typeface="Corbel"/>
              <a:ea typeface="Corbel"/>
              <a:cs typeface="Corbel"/>
              <a:sym typeface="Corbel"/>
            </a:endParaRPr>
          </a:p>
          <a:p>
            <a:pPr indent="0" lvl="0" marL="0" rtl="0" algn="l">
              <a:spcBef>
                <a:spcPts val="0"/>
              </a:spcBef>
              <a:spcAft>
                <a:spcPts val="0"/>
              </a:spcAft>
              <a:buNone/>
            </a:pPr>
            <a:r>
              <a:t/>
            </a:r>
            <a:endParaRPr i="1" sz="2000">
              <a:solidFill>
                <a:srgbClr val="4CBAD2"/>
              </a:solidFill>
              <a:latin typeface="Corbel"/>
              <a:ea typeface="Corbel"/>
              <a:cs typeface="Corbel"/>
              <a:sym typeface="Corbel"/>
            </a:endParaRPr>
          </a:p>
          <a:p>
            <a:pPr indent="0" lvl="0" marL="0" rtl="0" algn="l">
              <a:spcBef>
                <a:spcPts val="0"/>
              </a:spcBef>
              <a:spcAft>
                <a:spcPts val="0"/>
              </a:spcAft>
              <a:buNone/>
            </a:pPr>
            <a:r>
              <a:rPr i="1" lang="fr-FR" sz="1900">
                <a:solidFill>
                  <a:srgbClr val="4CBAD2"/>
                </a:solidFill>
                <a:latin typeface="Corbel"/>
                <a:ea typeface="Corbel"/>
                <a:cs typeface="Corbel"/>
                <a:sym typeface="Corbel"/>
              </a:rPr>
              <a:t>combien de % d’oxygène dans l’air ??</a:t>
            </a:r>
            <a:endParaRPr i="1" sz="1900">
              <a:solidFill>
                <a:srgbClr val="4CBAD2"/>
              </a:solidFill>
              <a:latin typeface="Corbel"/>
              <a:ea typeface="Corbel"/>
              <a:cs typeface="Corbel"/>
              <a:sym typeface="Corbel"/>
            </a:endParaRPr>
          </a:p>
        </p:txBody>
      </p:sp>
      <p:sp>
        <p:nvSpPr>
          <p:cNvPr id="526" name="Google Shape;526;p68"/>
          <p:cNvSpPr txBox="1"/>
          <p:nvPr/>
        </p:nvSpPr>
        <p:spPr>
          <a:xfrm>
            <a:off x="7734150" y="2185811"/>
            <a:ext cx="3558900" cy="392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FR" sz="2000">
                <a:solidFill>
                  <a:srgbClr val="595959"/>
                </a:solidFill>
                <a:latin typeface="Corbel"/>
                <a:ea typeface="Corbel"/>
                <a:cs typeface="Corbel"/>
                <a:sym typeface="Corbel"/>
              </a:rPr>
              <a:t>La PEP = Pression Expiratoire positive</a:t>
            </a:r>
            <a:endParaRPr b="1" sz="2000">
              <a:solidFill>
                <a:srgbClr val="595959"/>
              </a:solidFill>
              <a:latin typeface="Corbel"/>
              <a:ea typeface="Corbel"/>
              <a:cs typeface="Corbel"/>
              <a:sym typeface="Corbel"/>
            </a:endParaRPr>
          </a:p>
          <a:p>
            <a:pPr indent="0" lvl="0" marL="0" rtl="0" algn="l">
              <a:spcBef>
                <a:spcPts val="0"/>
              </a:spcBef>
              <a:spcAft>
                <a:spcPts val="0"/>
              </a:spcAft>
              <a:buNone/>
            </a:pPr>
            <a:r>
              <a:rPr lang="fr-FR" sz="2000">
                <a:solidFill>
                  <a:srgbClr val="595959"/>
                </a:solidFill>
                <a:latin typeface="Corbel"/>
                <a:ea typeface="Corbel"/>
                <a:cs typeface="Corbel"/>
                <a:sym typeface="Corbel"/>
              </a:rPr>
              <a:t>elle correspond à la pression intra alvéolaire en fin d’expiration → permet le recrutement alvéolaire et diminue les </a:t>
            </a:r>
            <a:r>
              <a:rPr lang="fr-FR" sz="2000">
                <a:solidFill>
                  <a:srgbClr val="595959"/>
                </a:solidFill>
                <a:latin typeface="Corbel"/>
                <a:ea typeface="Corbel"/>
                <a:cs typeface="Corbel"/>
                <a:sym typeface="Corbel"/>
              </a:rPr>
              <a:t>atélectasies</a:t>
            </a:r>
            <a:endParaRPr sz="2000">
              <a:solidFill>
                <a:srgbClr val="595959"/>
              </a:solidFill>
              <a:latin typeface="Corbel"/>
              <a:ea typeface="Corbel"/>
              <a:cs typeface="Corbel"/>
              <a:sym typeface="Corbel"/>
            </a:endParaRPr>
          </a:p>
          <a:p>
            <a:pPr indent="0" lvl="0" marL="0" rtl="0" algn="l">
              <a:spcBef>
                <a:spcPts val="0"/>
              </a:spcBef>
              <a:spcAft>
                <a:spcPts val="0"/>
              </a:spcAft>
              <a:buNone/>
            </a:pPr>
            <a:r>
              <a:t/>
            </a:r>
            <a:endParaRPr sz="2000">
              <a:solidFill>
                <a:srgbClr val="595959"/>
              </a:solidFill>
              <a:latin typeface="Corbel"/>
              <a:ea typeface="Corbel"/>
              <a:cs typeface="Corbel"/>
              <a:sym typeface="Corbel"/>
            </a:endParaRPr>
          </a:p>
          <a:p>
            <a:pPr indent="0" lvl="0" marL="0" rtl="0" algn="l">
              <a:spcBef>
                <a:spcPts val="0"/>
              </a:spcBef>
              <a:spcAft>
                <a:spcPts val="0"/>
              </a:spcAft>
              <a:buNone/>
            </a:pPr>
            <a:r>
              <a:rPr b="1" lang="fr-FR" sz="2000">
                <a:solidFill>
                  <a:srgbClr val="595959"/>
                </a:solidFill>
                <a:latin typeface="Corbel"/>
                <a:ea typeface="Corbel"/>
                <a:cs typeface="Corbel"/>
                <a:sym typeface="Corbel"/>
              </a:rPr>
              <a:t>La Fréquence respiratoire</a:t>
            </a:r>
            <a:endParaRPr b="1" sz="2000">
              <a:solidFill>
                <a:srgbClr val="595959"/>
              </a:solidFill>
              <a:latin typeface="Corbel"/>
              <a:ea typeface="Corbel"/>
              <a:cs typeface="Corbel"/>
              <a:sym typeface="Corbel"/>
            </a:endParaRPr>
          </a:p>
          <a:p>
            <a:pPr indent="0" lvl="0" marL="0" rtl="0" algn="l">
              <a:spcBef>
                <a:spcPts val="0"/>
              </a:spcBef>
              <a:spcAft>
                <a:spcPts val="0"/>
              </a:spcAft>
              <a:buNone/>
            </a:pPr>
            <a:r>
              <a:rPr lang="fr-FR" sz="2000">
                <a:solidFill>
                  <a:srgbClr val="595959"/>
                </a:solidFill>
                <a:latin typeface="Corbel"/>
                <a:ea typeface="Corbel"/>
                <a:cs typeface="Corbel"/>
                <a:sym typeface="Corbel"/>
              </a:rPr>
              <a:t>= nombre de cycle respiratoires minimum que le patient doit prendre</a:t>
            </a:r>
            <a:endParaRPr sz="2000">
              <a:solidFill>
                <a:srgbClr val="595959"/>
              </a:solidFill>
              <a:latin typeface="Corbel"/>
              <a:ea typeface="Corbel"/>
              <a:cs typeface="Corbel"/>
              <a:sym typeface="Corbe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69"/>
          <p:cNvSpPr txBox="1"/>
          <p:nvPr>
            <p:ph type="title"/>
          </p:nvPr>
        </p:nvSpPr>
        <p:spPr>
          <a:xfrm>
            <a:off x="258244" y="939287"/>
            <a:ext cx="2947500" cy="4601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b="1" lang="fr-FR"/>
              <a:t>L</a:t>
            </a:r>
            <a:r>
              <a:rPr b="1" lang="fr-FR"/>
              <a:t>es paramètres du respirateur</a:t>
            </a:r>
            <a:endParaRPr b="1"/>
          </a:p>
          <a:p>
            <a:pPr indent="0" lvl="0" marL="0" rtl="0" algn="l">
              <a:spcBef>
                <a:spcPts val="0"/>
              </a:spcBef>
              <a:spcAft>
                <a:spcPts val="0"/>
              </a:spcAft>
              <a:buNone/>
            </a:pPr>
            <a:r>
              <a:t/>
            </a:r>
            <a:endParaRPr b="1"/>
          </a:p>
          <a:p>
            <a:pPr indent="0" lvl="0" marL="0" rtl="0" algn="l">
              <a:spcBef>
                <a:spcPts val="0"/>
              </a:spcBef>
              <a:spcAft>
                <a:spcPts val="0"/>
              </a:spcAft>
              <a:buNone/>
            </a:pPr>
            <a:r>
              <a:rPr i="1" lang="fr-FR" sz="2500"/>
              <a:t>les paramètres mesurés/surveillés</a:t>
            </a:r>
            <a:endParaRPr i="1" sz="2500"/>
          </a:p>
        </p:txBody>
      </p:sp>
      <p:sp>
        <p:nvSpPr>
          <p:cNvPr id="532" name="Google Shape;532;p69"/>
          <p:cNvSpPr txBox="1"/>
          <p:nvPr>
            <p:ph idx="1" type="body"/>
          </p:nvPr>
        </p:nvSpPr>
        <p:spPr>
          <a:xfrm>
            <a:off x="3525300" y="445575"/>
            <a:ext cx="8229900" cy="5362500"/>
          </a:xfrm>
          <a:prstGeom prst="rect">
            <a:avLst/>
          </a:prstGeom>
        </p:spPr>
        <p:txBody>
          <a:bodyPr anchorCtr="0" anchor="b" bIns="45700" lIns="91425" spcFirstLastPara="1" rIns="91425" wrap="square" tIns="45700">
            <a:normAutofit/>
          </a:bodyPr>
          <a:lstStyle/>
          <a:p>
            <a:pPr indent="-368300" lvl="0" marL="457200" rtl="0" algn="l">
              <a:spcBef>
                <a:spcPts val="0"/>
              </a:spcBef>
              <a:spcAft>
                <a:spcPts val="0"/>
              </a:spcAft>
              <a:buSzPts val="2200"/>
              <a:buChar char="-"/>
            </a:pPr>
            <a:r>
              <a:rPr lang="fr-FR" sz="2200"/>
              <a:t>le rapport VTi/VTe</a:t>
            </a:r>
            <a:endParaRPr sz="2200"/>
          </a:p>
          <a:p>
            <a:pPr indent="0" lvl="0" marL="457200" rtl="0" algn="l">
              <a:spcBef>
                <a:spcPts val="0"/>
              </a:spcBef>
              <a:spcAft>
                <a:spcPts val="0"/>
              </a:spcAft>
              <a:buNone/>
            </a:pPr>
            <a:r>
              <a:rPr b="0" lang="fr-FR" sz="2200"/>
              <a:t>globalement : le volume inspiré et le volume expiré. s’ils sont différents → il y a des fuites dans le circuit.</a:t>
            </a:r>
            <a:endParaRPr b="0" sz="2200"/>
          </a:p>
          <a:p>
            <a:pPr indent="-368300" lvl="0" marL="457200" rtl="0" algn="l">
              <a:spcBef>
                <a:spcPts val="0"/>
              </a:spcBef>
              <a:spcAft>
                <a:spcPts val="0"/>
              </a:spcAft>
              <a:buSzPts val="2200"/>
              <a:buChar char="-"/>
            </a:pPr>
            <a:r>
              <a:rPr lang="fr-FR" sz="2200"/>
              <a:t>pression cr</a:t>
            </a:r>
            <a:r>
              <a:rPr lang="fr-FR" sz="2200"/>
              <a:t>ête :</a:t>
            </a:r>
            <a:endParaRPr sz="2200"/>
          </a:p>
          <a:p>
            <a:pPr indent="0" lvl="0" marL="457200" rtl="0" algn="l">
              <a:spcBef>
                <a:spcPts val="0"/>
              </a:spcBef>
              <a:spcAft>
                <a:spcPts val="0"/>
              </a:spcAft>
              <a:buNone/>
            </a:pPr>
            <a:r>
              <a:rPr b="0" lang="fr-FR" sz="2200"/>
              <a:t>c’est la pression maximale dans les poumons à la fin du temps inspiratoire</a:t>
            </a:r>
            <a:endParaRPr b="0" sz="2200"/>
          </a:p>
          <a:p>
            <a:pPr indent="-368300" lvl="0" marL="457200" rtl="0" algn="l">
              <a:spcBef>
                <a:spcPts val="0"/>
              </a:spcBef>
              <a:spcAft>
                <a:spcPts val="0"/>
              </a:spcAft>
              <a:buSzPts val="2200"/>
              <a:buChar char="-"/>
            </a:pPr>
            <a:r>
              <a:rPr lang="fr-FR" sz="2200"/>
              <a:t>la pression plateau :</a:t>
            </a:r>
            <a:endParaRPr sz="2200"/>
          </a:p>
          <a:p>
            <a:pPr indent="0" lvl="0" marL="457200" rtl="0" algn="l">
              <a:spcBef>
                <a:spcPts val="0"/>
              </a:spcBef>
              <a:spcAft>
                <a:spcPts val="0"/>
              </a:spcAft>
              <a:buNone/>
            </a:pPr>
            <a:r>
              <a:rPr b="0" lang="fr-FR" sz="2200"/>
              <a:t>c’est le </a:t>
            </a:r>
            <a:r>
              <a:rPr b="0" lang="fr-FR" sz="2200"/>
              <a:t>reflet</a:t>
            </a:r>
            <a:r>
              <a:rPr b="0" lang="fr-FR" sz="2200"/>
              <a:t> de la pression moyenne des poumons, et donc de la pression intra alvéolaire</a:t>
            </a:r>
            <a:endParaRPr b="0" sz="2200"/>
          </a:p>
          <a:p>
            <a:pPr indent="-368300" lvl="0" marL="457200" rtl="0" algn="l">
              <a:spcBef>
                <a:spcPts val="0"/>
              </a:spcBef>
              <a:spcAft>
                <a:spcPts val="0"/>
              </a:spcAft>
              <a:buSzPts val="2200"/>
              <a:buChar char="-"/>
            </a:pPr>
            <a:r>
              <a:rPr lang="fr-FR" sz="2200"/>
              <a:t>la Frequence respiratoire</a:t>
            </a:r>
            <a:endParaRPr sz="2200"/>
          </a:p>
          <a:p>
            <a:pPr indent="0" lvl="0" marL="457200" rtl="0" algn="l">
              <a:spcBef>
                <a:spcPts val="0"/>
              </a:spcBef>
              <a:spcAft>
                <a:spcPts val="0"/>
              </a:spcAft>
              <a:buNone/>
            </a:pPr>
            <a:r>
              <a:rPr b="0" lang="fr-FR" sz="2200"/>
              <a:t>est elle différente de la FR reglée ? si oui, le patient se réveille</a:t>
            </a:r>
            <a:endParaRPr b="0" sz="2200"/>
          </a:p>
          <a:p>
            <a:pPr indent="-368300" lvl="0" marL="457200" rtl="0" algn="l">
              <a:spcBef>
                <a:spcPts val="0"/>
              </a:spcBef>
              <a:spcAft>
                <a:spcPts val="0"/>
              </a:spcAft>
              <a:buSzPts val="2200"/>
              <a:buChar char="-"/>
            </a:pPr>
            <a:r>
              <a:rPr lang="fr-FR" sz="2200"/>
              <a:t>la VM (ventilation minute)</a:t>
            </a:r>
            <a:endParaRPr sz="2200"/>
          </a:p>
          <a:p>
            <a:pPr indent="0" lvl="0" marL="457200" rtl="0" algn="l">
              <a:spcBef>
                <a:spcPts val="0"/>
              </a:spcBef>
              <a:spcAft>
                <a:spcPts val="0"/>
              </a:spcAft>
              <a:buNone/>
            </a:pPr>
            <a:r>
              <a:rPr b="0" lang="fr-FR" sz="2200"/>
              <a:t>c’est la quantité d’air qui passe dans les poumons sur 1 minute</a:t>
            </a:r>
            <a:endParaRPr b="0" sz="2200"/>
          </a:p>
          <a:p>
            <a:pPr indent="-368300" lvl="0" marL="457200" rtl="0" algn="l">
              <a:spcBef>
                <a:spcPts val="0"/>
              </a:spcBef>
              <a:spcAft>
                <a:spcPts val="0"/>
              </a:spcAft>
              <a:buSzPts val="2200"/>
              <a:buChar char="-"/>
            </a:pPr>
            <a:r>
              <a:rPr lang="fr-FR" sz="2200"/>
              <a:t>l’ ETCO2</a:t>
            </a:r>
            <a:endParaRPr sz="2200"/>
          </a:p>
          <a:p>
            <a:pPr indent="0" lvl="0" marL="457200" rtl="0" algn="l">
              <a:spcBef>
                <a:spcPts val="0"/>
              </a:spcBef>
              <a:spcAft>
                <a:spcPts val="0"/>
              </a:spcAft>
              <a:buNone/>
            </a:pPr>
            <a:r>
              <a:rPr b="0" lang="fr-FR" sz="2200"/>
              <a:t>mesure la quantité de Co2 expiré</a:t>
            </a:r>
            <a:endParaRPr b="0" sz="220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70"/>
          <p:cNvSpPr txBox="1"/>
          <p:nvPr>
            <p:ph type="title"/>
          </p:nvPr>
        </p:nvSpPr>
        <p:spPr>
          <a:xfrm>
            <a:off x="131225" y="868675"/>
            <a:ext cx="3084300" cy="869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SzPts val="990"/>
              <a:buNone/>
            </a:pPr>
            <a:r>
              <a:rPr b="1" lang="fr-FR" sz="3180"/>
              <a:t>La </a:t>
            </a:r>
            <a:r>
              <a:rPr b="1" lang="fr-FR" sz="3180"/>
              <a:t>trachéotomie</a:t>
            </a:r>
            <a:endParaRPr b="1" sz="3180"/>
          </a:p>
        </p:txBody>
      </p:sp>
      <p:sp>
        <p:nvSpPr>
          <p:cNvPr id="538" name="Google Shape;538;p70"/>
          <p:cNvSpPr txBox="1"/>
          <p:nvPr>
            <p:ph idx="1" type="body"/>
          </p:nvPr>
        </p:nvSpPr>
        <p:spPr>
          <a:xfrm>
            <a:off x="3867912" y="868680"/>
            <a:ext cx="7315200" cy="5120700"/>
          </a:xfrm>
          <a:prstGeom prst="rect">
            <a:avLst/>
          </a:prstGeom>
        </p:spPr>
        <p:txBody>
          <a:bodyPr anchorCtr="0" anchor="ctr" bIns="45700" lIns="91425" spcFirstLastPara="1" rIns="91425" wrap="square" tIns="45700">
            <a:normAutofit/>
          </a:bodyPr>
          <a:lstStyle/>
          <a:p>
            <a:pPr indent="0" lvl="0" marL="0" rtl="0" algn="l">
              <a:spcBef>
                <a:spcPts val="1200"/>
              </a:spcBef>
              <a:spcAft>
                <a:spcPts val="0"/>
              </a:spcAft>
              <a:buNone/>
            </a:pPr>
            <a:r>
              <a:t/>
            </a:r>
            <a:endParaRPr/>
          </a:p>
        </p:txBody>
      </p:sp>
      <p:sp>
        <p:nvSpPr>
          <p:cNvPr id="539" name="Google Shape;539;p70"/>
          <p:cNvSpPr txBox="1"/>
          <p:nvPr>
            <p:ph idx="2" type="body"/>
          </p:nvPr>
        </p:nvSpPr>
        <p:spPr>
          <a:xfrm>
            <a:off x="256025" y="2126824"/>
            <a:ext cx="2834700" cy="3689400"/>
          </a:xfrm>
          <a:prstGeom prst="rect">
            <a:avLst/>
          </a:prstGeom>
        </p:spPr>
        <p:txBody>
          <a:bodyPr anchorCtr="0" anchor="t" bIns="45700" lIns="91425" spcFirstLastPara="1" rIns="91425" wrap="square" tIns="45700">
            <a:normAutofit/>
          </a:bodyPr>
          <a:lstStyle/>
          <a:p>
            <a:pPr indent="0" lvl="0" marL="0" rtl="0" algn="l">
              <a:spcBef>
                <a:spcPts val="1200"/>
              </a:spcBef>
              <a:spcAft>
                <a:spcPts val="0"/>
              </a:spcAft>
              <a:buNone/>
            </a:pPr>
            <a:r>
              <a:rPr lang="fr-FR" sz="1800"/>
              <a:t>Définitive ou temporaire</a:t>
            </a:r>
            <a:endParaRPr sz="1800"/>
          </a:p>
          <a:p>
            <a:pPr indent="0" lvl="0" marL="0" rtl="0" algn="l">
              <a:spcBef>
                <a:spcPts val="1200"/>
              </a:spcBef>
              <a:spcAft>
                <a:spcPts val="0"/>
              </a:spcAft>
              <a:buNone/>
            </a:pPr>
            <a:r>
              <a:rPr lang="fr-FR" sz="1800"/>
              <a:t>Pour protection des VAS</a:t>
            </a:r>
            <a:endParaRPr sz="1800"/>
          </a:p>
          <a:p>
            <a:pPr indent="0" lvl="0" marL="0" rtl="0" algn="l">
              <a:spcBef>
                <a:spcPts val="1200"/>
              </a:spcBef>
              <a:spcAft>
                <a:spcPts val="0"/>
              </a:spcAft>
              <a:buNone/>
            </a:pPr>
            <a:r>
              <a:rPr lang="fr-FR" sz="1800"/>
              <a:t>Pour faciliter la réhabilitation</a:t>
            </a:r>
            <a:endParaRPr sz="1800"/>
          </a:p>
        </p:txBody>
      </p:sp>
      <p:pic>
        <p:nvPicPr>
          <p:cNvPr id="540" name="Google Shape;540;p70" title="Capture d’écran 2026-02-23 à 04.59.46.png"/>
          <p:cNvPicPr preferRelativeResize="0"/>
          <p:nvPr/>
        </p:nvPicPr>
        <p:blipFill>
          <a:blip r:embed="rId3">
            <a:alphaModFix/>
          </a:blip>
          <a:stretch>
            <a:fillRect/>
          </a:stretch>
        </p:blipFill>
        <p:spPr>
          <a:xfrm>
            <a:off x="3942700" y="1112337"/>
            <a:ext cx="7658625" cy="46333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71"/>
          <p:cNvSpPr txBox="1"/>
          <p:nvPr>
            <p:ph type="ctrTitle"/>
          </p:nvPr>
        </p:nvSpPr>
        <p:spPr>
          <a:xfrm>
            <a:off x="1069848" y="1298448"/>
            <a:ext cx="7315200" cy="32553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fr-FR"/>
              <a:t>Le patient de réanimation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8"/>
          <p:cNvSpPr txBox="1"/>
          <p:nvPr>
            <p:ph type="title"/>
          </p:nvPr>
        </p:nvSpPr>
        <p:spPr>
          <a:xfrm>
            <a:off x="252919" y="1123837"/>
            <a:ext cx="2947482" cy="46011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600"/>
              <a:buFont typeface="Corbel"/>
              <a:buNone/>
            </a:pPr>
            <a:r>
              <a:rPr lang="fr-FR"/>
              <a:t>L’ECG</a:t>
            </a:r>
            <a:br>
              <a:rPr lang="fr-FR"/>
            </a:br>
            <a:r>
              <a:rPr lang="fr-FR" sz="1800"/>
              <a:t>soit l’</a:t>
            </a:r>
            <a:r>
              <a:rPr lang="fr-FR" sz="2000"/>
              <a:t>électrocardiogramme</a:t>
            </a:r>
            <a:br>
              <a:rPr lang="fr-FR" sz="2000"/>
            </a:br>
            <a:br>
              <a:rPr lang="fr-FR" sz="2000"/>
            </a:br>
            <a:r>
              <a:rPr lang="fr-FR" sz="2000"/>
              <a:t>https://book.cardio-fr.com/fr/01-notions-elementaires/02-principe-enregistrement</a:t>
            </a:r>
            <a:endParaRPr/>
          </a:p>
        </p:txBody>
      </p:sp>
      <p:sp>
        <p:nvSpPr>
          <p:cNvPr id="120" name="Google Shape;120;p18"/>
          <p:cNvSpPr txBox="1"/>
          <p:nvPr>
            <p:ph idx="1" type="body"/>
          </p:nvPr>
        </p:nvSpPr>
        <p:spPr>
          <a:xfrm>
            <a:off x="3869268" y="864108"/>
            <a:ext cx="7315200" cy="512064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2000"/>
              <a:buNone/>
            </a:pPr>
            <a:r>
              <a:rPr b="1" lang="fr-FR">
                <a:latin typeface="Arial"/>
                <a:ea typeface="Arial"/>
                <a:cs typeface="Arial"/>
                <a:sym typeface="Arial"/>
              </a:rPr>
              <a:t>Rappel électro-physiologique</a:t>
            </a:r>
            <a:endParaRPr/>
          </a:p>
          <a:p>
            <a:pPr indent="-55879" lvl="0" marL="182880" rtl="0" algn="l">
              <a:lnSpc>
                <a:spcPct val="90000"/>
              </a:lnSpc>
              <a:spcBef>
                <a:spcPts val="1200"/>
              </a:spcBef>
              <a:spcAft>
                <a:spcPts val="0"/>
              </a:spcAft>
              <a:buSzPts val="2000"/>
              <a:buNone/>
            </a:pPr>
            <a:r>
              <a:t/>
            </a:r>
            <a:endParaRPr>
              <a:latin typeface="Arial"/>
              <a:ea typeface="Arial"/>
              <a:cs typeface="Arial"/>
              <a:sym typeface="Arial"/>
            </a:endParaRPr>
          </a:p>
          <a:p>
            <a:pPr indent="-182880" lvl="0" marL="182880" rtl="0" algn="l">
              <a:lnSpc>
                <a:spcPct val="90000"/>
              </a:lnSpc>
              <a:spcBef>
                <a:spcPts val="1200"/>
              </a:spcBef>
              <a:spcAft>
                <a:spcPts val="0"/>
              </a:spcAft>
              <a:buSzPts val="2000"/>
              <a:buChar char="●"/>
            </a:pPr>
            <a:r>
              <a:rPr lang="fr-FR">
                <a:latin typeface="Arial"/>
                <a:ea typeface="Arial"/>
                <a:cs typeface="Arial"/>
                <a:sym typeface="Arial"/>
              </a:rPr>
              <a:t>L’électrocardiogramme (ECG) est l’enregistrement et la </a:t>
            </a:r>
            <a:r>
              <a:rPr b="1" lang="fr-FR">
                <a:solidFill>
                  <a:srgbClr val="40BAD2"/>
                </a:solidFill>
                <a:latin typeface="Arial"/>
                <a:ea typeface="Arial"/>
                <a:cs typeface="Arial"/>
                <a:sym typeface="Arial"/>
              </a:rPr>
              <a:t>représentation visuelle </a:t>
            </a:r>
            <a:r>
              <a:rPr b="1" lang="fr-FR">
                <a:latin typeface="Arial"/>
                <a:ea typeface="Arial"/>
                <a:cs typeface="Arial"/>
                <a:sym typeface="Arial"/>
              </a:rPr>
              <a:t>de l’activité </a:t>
            </a:r>
            <a:r>
              <a:rPr b="1" lang="fr-FR">
                <a:solidFill>
                  <a:srgbClr val="40BAD2"/>
                </a:solidFill>
                <a:latin typeface="Arial"/>
                <a:ea typeface="Arial"/>
                <a:cs typeface="Arial"/>
                <a:sym typeface="Arial"/>
              </a:rPr>
              <a:t>électrique</a:t>
            </a:r>
            <a:r>
              <a:rPr b="1" lang="fr-FR">
                <a:latin typeface="Arial"/>
                <a:ea typeface="Arial"/>
                <a:cs typeface="Arial"/>
                <a:sym typeface="Arial"/>
              </a:rPr>
              <a:t> </a:t>
            </a:r>
            <a:r>
              <a:rPr lang="fr-FR">
                <a:latin typeface="Arial"/>
                <a:ea typeface="Arial"/>
                <a:cs typeface="Arial"/>
                <a:sym typeface="Arial"/>
              </a:rPr>
              <a:t>globale du coeur, au moyen d’un électrocardiographe.</a:t>
            </a:r>
            <a:endParaRPr/>
          </a:p>
          <a:p>
            <a:pPr indent="-55879" lvl="0" marL="182880" rtl="0" algn="l">
              <a:lnSpc>
                <a:spcPct val="90000"/>
              </a:lnSpc>
              <a:spcBef>
                <a:spcPts val="1200"/>
              </a:spcBef>
              <a:spcAft>
                <a:spcPts val="0"/>
              </a:spcAft>
              <a:buSzPts val="2000"/>
              <a:buNone/>
            </a:pPr>
            <a:r>
              <a:t/>
            </a:r>
            <a:endParaRPr>
              <a:latin typeface="Arial"/>
              <a:ea typeface="Arial"/>
              <a:cs typeface="Arial"/>
              <a:sym typeface="Arial"/>
            </a:endParaRPr>
          </a:p>
          <a:p>
            <a:pPr indent="-182880" lvl="0" marL="182880" rtl="0" algn="l">
              <a:lnSpc>
                <a:spcPct val="90000"/>
              </a:lnSpc>
              <a:spcBef>
                <a:spcPts val="1200"/>
              </a:spcBef>
              <a:spcAft>
                <a:spcPts val="0"/>
              </a:spcAft>
              <a:buSzPts val="2000"/>
              <a:buChar char="●"/>
            </a:pPr>
            <a:r>
              <a:rPr lang="fr-FR">
                <a:latin typeface="Arial"/>
                <a:ea typeface="Arial"/>
                <a:cs typeface="Arial"/>
                <a:sym typeface="Arial"/>
              </a:rPr>
              <a:t>Les cellules cardiaques = piles électriques</a:t>
            </a:r>
            <a:endParaRPr/>
          </a:p>
          <a:p>
            <a:pPr indent="-55879" lvl="0" marL="182880" rtl="0" algn="l">
              <a:lnSpc>
                <a:spcPct val="90000"/>
              </a:lnSpc>
              <a:spcBef>
                <a:spcPts val="1200"/>
              </a:spcBef>
              <a:spcAft>
                <a:spcPts val="0"/>
              </a:spcAft>
              <a:buSzPts val="2000"/>
              <a:buNone/>
            </a:pPr>
            <a:r>
              <a:t/>
            </a:r>
            <a:endParaRPr>
              <a:latin typeface="Arial"/>
              <a:ea typeface="Arial"/>
              <a:cs typeface="Arial"/>
              <a:sym typeface="Arial"/>
            </a:endParaRPr>
          </a:p>
          <a:p>
            <a:pPr indent="-182880" lvl="0" marL="182880" rtl="0" algn="l">
              <a:lnSpc>
                <a:spcPct val="90000"/>
              </a:lnSpc>
              <a:spcBef>
                <a:spcPts val="1200"/>
              </a:spcBef>
              <a:spcAft>
                <a:spcPts val="0"/>
              </a:spcAft>
              <a:buSzPts val="2000"/>
              <a:buChar char="●"/>
            </a:pPr>
            <a:r>
              <a:rPr lang="fr-FR">
                <a:latin typeface="Arial"/>
                <a:ea typeface="Arial"/>
                <a:cs typeface="Arial"/>
                <a:sym typeface="Arial"/>
              </a:rPr>
              <a:t>Alternance de mouvements de décharge (</a:t>
            </a:r>
            <a:r>
              <a:rPr b="1" lang="fr-FR">
                <a:latin typeface="Arial"/>
                <a:ea typeface="Arial"/>
                <a:cs typeface="Arial"/>
                <a:sym typeface="Arial"/>
              </a:rPr>
              <a:t>dépolarisation</a:t>
            </a:r>
            <a:r>
              <a:rPr lang="fr-FR">
                <a:latin typeface="Arial"/>
                <a:ea typeface="Arial"/>
                <a:cs typeface="Arial"/>
                <a:sym typeface="Arial"/>
              </a:rPr>
              <a:t>) et de recharge (</a:t>
            </a:r>
            <a:r>
              <a:rPr b="1" lang="fr-FR">
                <a:latin typeface="Arial"/>
                <a:ea typeface="Arial"/>
                <a:cs typeface="Arial"/>
                <a:sym typeface="Arial"/>
              </a:rPr>
              <a:t>repolarisation) </a:t>
            </a:r>
            <a:r>
              <a:rPr lang="fr-FR">
                <a:latin typeface="Arial"/>
                <a:ea typeface="Arial"/>
                <a:cs typeface="Arial"/>
                <a:sym typeface="Arial"/>
              </a:rPr>
              <a:t>sous l’influence de mouvements ioniques</a:t>
            </a:r>
            <a:endParaRPr/>
          </a:p>
          <a:p>
            <a:pPr indent="-55879" lvl="0" marL="182880" rtl="0" algn="l">
              <a:lnSpc>
                <a:spcPct val="90000"/>
              </a:lnSpc>
              <a:spcBef>
                <a:spcPts val="1200"/>
              </a:spcBef>
              <a:spcAft>
                <a:spcPts val="0"/>
              </a:spcAft>
              <a:buSzPts val="2000"/>
              <a:buNone/>
            </a:pPr>
            <a:r>
              <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72"/>
          <p:cNvSpPr txBox="1"/>
          <p:nvPr>
            <p:ph type="title"/>
          </p:nvPr>
        </p:nvSpPr>
        <p:spPr>
          <a:xfrm>
            <a:off x="252925" y="1123832"/>
            <a:ext cx="2947500" cy="20649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fr-FR"/>
              <a:t>une surveillance accrue</a:t>
            </a:r>
            <a:endParaRPr/>
          </a:p>
        </p:txBody>
      </p:sp>
      <p:sp>
        <p:nvSpPr>
          <p:cNvPr id="551" name="Google Shape;551;p72"/>
          <p:cNvSpPr txBox="1"/>
          <p:nvPr>
            <p:ph idx="1" type="body"/>
          </p:nvPr>
        </p:nvSpPr>
        <p:spPr>
          <a:xfrm>
            <a:off x="3867900" y="1023580"/>
            <a:ext cx="3474600" cy="4632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fr-FR" sz="2300"/>
              <a:t>Une surveillance continue</a:t>
            </a:r>
            <a:endParaRPr sz="2300"/>
          </a:p>
        </p:txBody>
      </p:sp>
      <p:sp>
        <p:nvSpPr>
          <p:cNvPr id="552" name="Google Shape;552;p72"/>
          <p:cNvSpPr txBox="1"/>
          <p:nvPr>
            <p:ph idx="2" type="body"/>
          </p:nvPr>
        </p:nvSpPr>
        <p:spPr>
          <a:xfrm>
            <a:off x="3682050" y="1405458"/>
            <a:ext cx="3474600" cy="1228500"/>
          </a:xfrm>
          <a:prstGeom prst="rect">
            <a:avLst/>
          </a:prstGeom>
        </p:spPr>
        <p:txBody>
          <a:bodyPr anchorCtr="0" anchor="ctr" bIns="45700" lIns="91425" spcFirstLastPara="1" rIns="91425" wrap="square" tIns="45700">
            <a:normAutofit/>
          </a:bodyPr>
          <a:lstStyle/>
          <a:p>
            <a:pPr indent="-355600" lvl="0" marL="457200" rtl="0" algn="l">
              <a:spcBef>
                <a:spcPts val="1200"/>
              </a:spcBef>
              <a:spcAft>
                <a:spcPts val="0"/>
              </a:spcAft>
              <a:buSzPts val="2000"/>
              <a:buChar char="-"/>
            </a:pPr>
            <a:r>
              <a:rPr lang="fr-FR"/>
              <a:t>pouls</a:t>
            </a:r>
            <a:endParaRPr/>
          </a:p>
          <a:p>
            <a:pPr indent="-355600" lvl="0" marL="457200" rtl="0" algn="l">
              <a:spcBef>
                <a:spcPts val="0"/>
              </a:spcBef>
              <a:spcAft>
                <a:spcPts val="0"/>
              </a:spcAft>
              <a:buSzPts val="2000"/>
              <a:buChar char="-"/>
            </a:pPr>
            <a:r>
              <a:rPr lang="fr-FR"/>
              <a:t>tension</a:t>
            </a:r>
            <a:endParaRPr/>
          </a:p>
          <a:p>
            <a:pPr indent="-355600" lvl="0" marL="457200" rtl="0" algn="l">
              <a:spcBef>
                <a:spcPts val="0"/>
              </a:spcBef>
              <a:spcAft>
                <a:spcPts val="0"/>
              </a:spcAft>
              <a:buSzPts val="2000"/>
              <a:buChar char="-"/>
            </a:pPr>
            <a:r>
              <a:rPr lang="fr-FR"/>
              <a:t>saturation</a:t>
            </a:r>
            <a:endParaRPr/>
          </a:p>
        </p:txBody>
      </p:sp>
      <p:sp>
        <p:nvSpPr>
          <p:cNvPr id="553" name="Google Shape;553;p72"/>
          <p:cNvSpPr txBox="1"/>
          <p:nvPr>
            <p:ph idx="3" type="body"/>
          </p:nvPr>
        </p:nvSpPr>
        <p:spPr>
          <a:xfrm>
            <a:off x="3682050" y="2633950"/>
            <a:ext cx="5428800" cy="4632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fr-FR" sz="2400"/>
              <a:t>Une surveillance discontinue</a:t>
            </a:r>
            <a:endParaRPr sz="2400"/>
          </a:p>
        </p:txBody>
      </p:sp>
      <p:sp>
        <p:nvSpPr>
          <p:cNvPr id="554" name="Google Shape;554;p72"/>
          <p:cNvSpPr txBox="1"/>
          <p:nvPr>
            <p:ph idx="4" type="body"/>
          </p:nvPr>
        </p:nvSpPr>
        <p:spPr>
          <a:xfrm>
            <a:off x="3682050" y="3097148"/>
            <a:ext cx="4525200" cy="2714400"/>
          </a:xfrm>
          <a:prstGeom prst="rect">
            <a:avLst/>
          </a:prstGeom>
        </p:spPr>
        <p:txBody>
          <a:bodyPr anchorCtr="0" anchor="ctr" bIns="45700" lIns="91425" spcFirstLastPara="1" rIns="91425" wrap="square" tIns="45700">
            <a:normAutofit/>
          </a:bodyPr>
          <a:lstStyle/>
          <a:p>
            <a:pPr indent="-355600" lvl="0" marL="457200" rtl="0" algn="l">
              <a:spcBef>
                <a:spcPts val="1200"/>
              </a:spcBef>
              <a:spcAft>
                <a:spcPts val="0"/>
              </a:spcAft>
              <a:buSzPts val="2000"/>
              <a:buChar char="-"/>
            </a:pPr>
            <a:r>
              <a:rPr lang="fr-FR"/>
              <a:t>tours de constantes réguliers : 2h, 4h ou 6h</a:t>
            </a:r>
            <a:endParaRPr/>
          </a:p>
          <a:p>
            <a:pPr indent="0" lvl="0" marL="0" rtl="0" algn="l">
              <a:spcBef>
                <a:spcPts val="1200"/>
              </a:spcBef>
              <a:spcAft>
                <a:spcPts val="0"/>
              </a:spcAft>
              <a:buNone/>
            </a:pPr>
            <a:r>
              <a:t/>
            </a:r>
            <a:endParaRPr/>
          </a:p>
          <a:p>
            <a:pPr indent="0" lvl="0" marL="0" rtl="0" algn="l">
              <a:spcBef>
                <a:spcPts val="1200"/>
              </a:spcBef>
              <a:spcAft>
                <a:spcPts val="0"/>
              </a:spcAft>
              <a:buNone/>
            </a:pPr>
            <a:r>
              <a:rPr b="1" lang="fr-FR" sz="2648"/>
              <a:t>D</a:t>
            </a:r>
            <a:r>
              <a:rPr b="1" lang="fr-FR" sz="2648"/>
              <a:t>es soins réguliers :</a:t>
            </a:r>
            <a:endParaRPr b="1" sz="2648"/>
          </a:p>
          <a:p>
            <a:pPr indent="-377405" lvl="0" marL="457200" rtl="0" algn="l">
              <a:spcBef>
                <a:spcPts val="1200"/>
              </a:spcBef>
              <a:spcAft>
                <a:spcPts val="0"/>
              </a:spcAft>
              <a:buSzPts val="2343"/>
              <a:buChar char="-"/>
            </a:pPr>
            <a:r>
              <a:rPr lang="fr-FR" sz="2343"/>
              <a:t>tours de nurses toutes les 4h </a:t>
            </a:r>
            <a:endParaRPr sz="2343"/>
          </a:p>
          <a:p>
            <a:pPr indent="0" lvl="0" marL="457200" rtl="0" algn="l">
              <a:spcBef>
                <a:spcPts val="1200"/>
              </a:spcBef>
              <a:spcAft>
                <a:spcPts val="0"/>
              </a:spcAft>
              <a:buNone/>
            </a:pPr>
            <a:r>
              <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73"/>
          <p:cNvSpPr txBox="1"/>
          <p:nvPr>
            <p:ph type="title"/>
          </p:nvPr>
        </p:nvSpPr>
        <p:spPr>
          <a:xfrm>
            <a:off x="252925" y="1123829"/>
            <a:ext cx="2947500" cy="2996400"/>
          </a:xfrm>
          <a:prstGeom prst="rect">
            <a:avLst/>
          </a:prstGeom>
        </p:spPr>
        <p:txBody>
          <a:bodyPr anchorCtr="0" anchor="ctr" bIns="45700" lIns="91425" spcFirstLastPara="1" rIns="91425" wrap="square" tIns="45700">
            <a:normAutofit fontScale="90000"/>
          </a:bodyPr>
          <a:lstStyle/>
          <a:p>
            <a:pPr indent="0" lvl="0" marL="0" rtl="0" algn="l">
              <a:spcBef>
                <a:spcPts val="0"/>
              </a:spcBef>
              <a:spcAft>
                <a:spcPts val="0"/>
              </a:spcAft>
              <a:buNone/>
            </a:pPr>
            <a:r>
              <a:rPr b="1" lang="fr-FR"/>
              <a:t>Le patient de réanimation polyvalente</a:t>
            </a:r>
            <a:endParaRPr b="1"/>
          </a:p>
          <a:p>
            <a:pPr indent="0" lvl="0" marL="0" rtl="0" algn="l">
              <a:spcBef>
                <a:spcPts val="0"/>
              </a:spcBef>
              <a:spcAft>
                <a:spcPts val="0"/>
              </a:spcAft>
              <a:buNone/>
            </a:pPr>
            <a:r>
              <a:t/>
            </a:r>
            <a:endParaRPr b="1"/>
          </a:p>
          <a:p>
            <a:pPr indent="0" lvl="0" marL="0" rtl="0" algn="l">
              <a:spcBef>
                <a:spcPts val="0"/>
              </a:spcBef>
              <a:spcAft>
                <a:spcPts val="0"/>
              </a:spcAft>
              <a:buNone/>
            </a:pPr>
            <a:r>
              <a:rPr i="1" lang="fr-FR"/>
              <a:t>quelles pathologies ?</a:t>
            </a:r>
            <a:endParaRPr i="1"/>
          </a:p>
        </p:txBody>
      </p:sp>
      <p:sp>
        <p:nvSpPr>
          <p:cNvPr id="560" name="Google Shape;560;p73"/>
          <p:cNvSpPr txBox="1"/>
          <p:nvPr>
            <p:ph idx="1" type="body"/>
          </p:nvPr>
        </p:nvSpPr>
        <p:spPr>
          <a:xfrm>
            <a:off x="3867912" y="316236"/>
            <a:ext cx="3474600" cy="8076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fr-FR"/>
              <a:t>La réanimation médicale</a:t>
            </a:r>
            <a:endParaRPr/>
          </a:p>
        </p:txBody>
      </p:sp>
      <p:sp>
        <p:nvSpPr>
          <p:cNvPr id="561" name="Google Shape;561;p73"/>
          <p:cNvSpPr txBox="1"/>
          <p:nvPr>
            <p:ph idx="2" type="body"/>
          </p:nvPr>
        </p:nvSpPr>
        <p:spPr>
          <a:xfrm>
            <a:off x="3606700" y="1123825"/>
            <a:ext cx="4041300" cy="4830300"/>
          </a:xfrm>
          <a:prstGeom prst="rect">
            <a:avLst/>
          </a:prstGeom>
        </p:spPr>
        <p:txBody>
          <a:bodyPr anchorCtr="0" anchor="ctr" bIns="45700" lIns="91425" spcFirstLastPara="1" rIns="91425" wrap="square" tIns="45700">
            <a:normAutofit lnSpcReduction="10000"/>
          </a:bodyPr>
          <a:lstStyle/>
          <a:p>
            <a:pPr indent="0" lvl="0" marL="0" rtl="0" algn="l">
              <a:spcBef>
                <a:spcPts val="1200"/>
              </a:spcBef>
              <a:spcAft>
                <a:spcPts val="0"/>
              </a:spcAft>
              <a:buNone/>
            </a:pPr>
            <a:r>
              <a:rPr lang="fr-FR"/>
              <a:t>Pour les patients dont le séjour en réanimation ne fait pas suite à une chirurgie</a:t>
            </a:r>
            <a:endParaRPr/>
          </a:p>
          <a:p>
            <a:pPr indent="-355600" lvl="0" marL="457200" rtl="0" algn="l">
              <a:spcBef>
                <a:spcPts val="1200"/>
              </a:spcBef>
              <a:spcAft>
                <a:spcPts val="0"/>
              </a:spcAft>
              <a:buSzPts val="2000"/>
              <a:buChar char="●"/>
            </a:pPr>
            <a:r>
              <a:rPr lang="fr-FR"/>
              <a:t>Post ACR (</a:t>
            </a:r>
            <a:r>
              <a:rPr lang="fr-FR"/>
              <a:t>Arrêt</a:t>
            </a:r>
            <a:r>
              <a:rPr lang="fr-FR"/>
              <a:t> cardio respiratoire)</a:t>
            </a:r>
            <a:endParaRPr/>
          </a:p>
          <a:p>
            <a:pPr indent="-355600" lvl="0" marL="457200" rtl="0" algn="l">
              <a:spcBef>
                <a:spcPts val="0"/>
              </a:spcBef>
              <a:spcAft>
                <a:spcPts val="0"/>
              </a:spcAft>
              <a:buSzPts val="2000"/>
              <a:buChar char="●"/>
            </a:pPr>
            <a:r>
              <a:rPr lang="fr-FR"/>
              <a:t>Choc septique</a:t>
            </a:r>
            <a:endParaRPr/>
          </a:p>
          <a:p>
            <a:pPr indent="-355600" lvl="0" marL="457200" rtl="0" algn="l">
              <a:spcBef>
                <a:spcPts val="0"/>
              </a:spcBef>
              <a:spcAft>
                <a:spcPts val="0"/>
              </a:spcAft>
              <a:buSzPts val="2000"/>
              <a:buChar char="●"/>
            </a:pPr>
            <a:r>
              <a:rPr lang="fr-FR"/>
              <a:t>Choc cardiogénique</a:t>
            </a:r>
            <a:endParaRPr/>
          </a:p>
          <a:p>
            <a:pPr indent="-355600" lvl="0" marL="457200" rtl="0" algn="l">
              <a:spcBef>
                <a:spcPts val="0"/>
              </a:spcBef>
              <a:spcAft>
                <a:spcPts val="0"/>
              </a:spcAft>
              <a:buSzPts val="2000"/>
              <a:buChar char="●"/>
            </a:pPr>
            <a:r>
              <a:rPr lang="fr-FR"/>
              <a:t>Choc anaphylactique</a:t>
            </a:r>
            <a:endParaRPr/>
          </a:p>
          <a:p>
            <a:pPr indent="-355600" lvl="0" marL="457200" rtl="0" algn="l">
              <a:spcBef>
                <a:spcPts val="0"/>
              </a:spcBef>
              <a:spcAft>
                <a:spcPts val="0"/>
              </a:spcAft>
              <a:buSzPts val="2000"/>
              <a:buChar char="●"/>
            </a:pPr>
            <a:r>
              <a:rPr lang="fr-FR"/>
              <a:t>Choc hypovolémique</a:t>
            </a:r>
            <a:endParaRPr/>
          </a:p>
          <a:p>
            <a:pPr indent="-355600" lvl="0" marL="457200" rtl="0" algn="l">
              <a:spcBef>
                <a:spcPts val="0"/>
              </a:spcBef>
              <a:spcAft>
                <a:spcPts val="0"/>
              </a:spcAft>
              <a:buSzPts val="2000"/>
              <a:buChar char="●"/>
            </a:pPr>
            <a:r>
              <a:rPr lang="fr-FR"/>
              <a:t>Acidocétoses diabétiques</a:t>
            </a:r>
            <a:endParaRPr/>
          </a:p>
          <a:p>
            <a:pPr indent="-355600" lvl="0" marL="457200" rtl="0" algn="l">
              <a:spcBef>
                <a:spcPts val="0"/>
              </a:spcBef>
              <a:spcAft>
                <a:spcPts val="0"/>
              </a:spcAft>
              <a:buSzPts val="2000"/>
              <a:buChar char="●"/>
            </a:pPr>
            <a:r>
              <a:rPr lang="fr-FR"/>
              <a:t>SDRA : syndrome de détresse respiratoire </a:t>
            </a:r>
            <a:r>
              <a:rPr lang="fr-FR"/>
              <a:t>aiguë</a:t>
            </a:r>
            <a:endParaRPr/>
          </a:p>
          <a:p>
            <a:pPr indent="-355600" lvl="0" marL="457200" rtl="0" algn="l">
              <a:spcBef>
                <a:spcPts val="0"/>
              </a:spcBef>
              <a:spcAft>
                <a:spcPts val="0"/>
              </a:spcAft>
              <a:buSzPts val="2000"/>
              <a:buChar char="●"/>
            </a:pPr>
            <a:r>
              <a:rPr lang="fr-FR"/>
              <a:t>Intoxications médicamenteuses/toxiques</a:t>
            </a:r>
            <a:endParaRPr/>
          </a:p>
          <a:p>
            <a:pPr indent="-355600" lvl="0" marL="457200" rtl="0" algn="l">
              <a:spcBef>
                <a:spcPts val="0"/>
              </a:spcBef>
              <a:spcAft>
                <a:spcPts val="0"/>
              </a:spcAft>
              <a:buSzPts val="2000"/>
              <a:buChar char="●"/>
            </a:pPr>
            <a:r>
              <a:rPr lang="fr-FR"/>
              <a:t>AVC/EP graves</a:t>
            </a:r>
            <a:endParaRPr/>
          </a:p>
          <a:p>
            <a:pPr indent="-355600" lvl="0" marL="457200" rtl="0" algn="l">
              <a:spcBef>
                <a:spcPts val="0"/>
              </a:spcBef>
              <a:spcAft>
                <a:spcPts val="0"/>
              </a:spcAft>
              <a:buSzPts val="2000"/>
              <a:buChar char="●"/>
            </a:pPr>
            <a:r>
              <a:rPr lang="fr-FR"/>
              <a:t>décompensation de pathologies chroniques (BPCO, asthme…)</a:t>
            </a:r>
            <a:endParaRPr/>
          </a:p>
        </p:txBody>
      </p:sp>
      <p:sp>
        <p:nvSpPr>
          <p:cNvPr id="562" name="Google Shape;562;p73"/>
          <p:cNvSpPr txBox="1"/>
          <p:nvPr>
            <p:ph idx="3" type="body"/>
          </p:nvPr>
        </p:nvSpPr>
        <p:spPr>
          <a:xfrm>
            <a:off x="7818463" y="313386"/>
            <a:ext cx="3474600" cy="8133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fr-FR"/>
              <a:t>La réanimation chirurgicale</a:t>
            </a:r>
            <a:endParaRPr/>
          </a:p>
        </p:txBody>
      </p:sp>
      <p:sp>
        <p:nvSpPr>
          <p:cNvPr id="563" name="Google Shape;563;p73"/>
          <p:cNvSpPr txBox="1"/>
          <p:nvPr>
            <p:ph idx="4" type="body"/>
          </p:nvPr>
        </p:nvSpPr>
        <p:spPr>
          <a:xfrm>
            <a:off x="7818475" y="0"/>
            <a:ext cx="3474600" cy="5954100"/>
          </a:xfrm>
          <a:prstGeom prst="rect">
            <a:avLst/>
          </a:prstGeom>
        </p:spPr>
        <p:txBody>
          <a:bodyPr anchorCtr="0" anchor="ctr" bIns="45700" lIns="91425" spcFirstLastPara="1" rIns="91425" wrap="square" tIns="45700">
            <a:normAutofit/>
          </a:bodyPr>
          <a:lstStyle/>
          <a:p>
            <a:pPr indent="0" lvl="0" marL="0" rtl="0" algn="l">
              <a:spcBef>
                <a:spcPts val="1200"/>
              </a:spcBef>
              <a:spcAft>
                <a:spcPts val="0"/>
              </a:spcAft>
              <a:buNone/>
            </a:pPr>
            <a:r>
              <a:rPr lang="fr-FR"/>
              <a:t>Pour les patients qui ont </a:t>
            </a:r>
            <a:r>
              <a:rPr lang="fr-FR"/>
              <a:t>subi</a:t>
            </a:r>
            <a:r>
              <a:rPr lang="fr-FR"/>
              <a:t> une chirurgie récente et qui présentent des complications </a:t>
            </a:r>
            <a:r>
              <a:rPr b="1" lang="fr-FR"/>
              <a:t>ou</a:t>
            </a:r>
            <a:r>
              <a:rPr lang="fr-FR"/>
              <a:t> pour les patients qui ont </a:t>
            </a:r>
            <a:r>
              <a:rPr lang="fr-FR"/>
              <a:t>subi</a:t>
            </a:r>
            <a:r>
              <a:rPr lang="fr-FR"/>
              <a:t> une chirurgie à risque de complications immédiates</a:t>
            </a:r>
            <a:endParaRPr/>
          </a:p>
          <a:p>
            <a:pPr indent="-355600" lvl="0" marL="457200" rtl="0" algn="l">
              <a:spcBef>
                <a:spcPts val="1200"/>
              </a:spcBef>
              <a:spcAft>
                <a:spcPts val="0"/>
              </a:spcAft>
              <a:buSzPts val="2000"/>
              <a:buChar char="●"/>
            </a:pPr>
            <a:r>
              <a:rPr lang="fr-FR"/>
              <a:t>Choc septiques</a:t>
            </a:r>
            <a:endParaRPr/>
          </a:p>
          <a:p>
            <a:pPr indent="-355600" lvl="0" marL="457200" rtl="0" algn="l">
              <a:spcBef>
                <a:spcPts val="0"/>
              </a:spcBef>
              <a:spcAft>
                <a:spcPts val="0"/>
              </a:spcAft>
              <a:buSzPts val="2000"/>
              <a:buChar char="●"/>
            </a:pPr>
            <a:r>
              <a:rPr lang="fr-FR"/>
              <a:t>Choc hémorragiques</a:t>
            </a:r>
            <a:endParaRPr/>
          </a:p>
          <a:p>
            <a:pPr indent="-355600" lvl="0" marL="457200" rtl="0" algn="l">
              <a:spcBef>
                <a:spcPts val="0"/>
              </a:spcBef>
              <a:spcAft>
                <a:spcPts val="0"/>
              </a:spcAft>
              <a:buSzPts val="2000"/>
              <a:buChar char="●"/>
            </a:pPr>
            <a:r>
              <a:rPr lang="fr-FR"/>
              <a:t>Défaillances rénales </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74"/>
          <p:cNvSpPr txBox="1"/>
          <p:nvPr>
            <p:ph type="title"/>
          </p:nvPr>
        </p:nvSpPr>
        <p:spPr>
          <a:xfrm>
            <a:off x="252925" y="1123831"/>
            <a:ext cx="2947500" cy="22449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b="1" lang="fr-FR"/>
              <a:t>Le patient intubé</a:t>
            </a:r>
            <a:endParaRPr b="1"/>
          </a:p>
        </p:txBody>
      </p:sp>
      <p:sp>
        <p:nvSpPr>
          <p:cNvPr id="569" name="Google Shape;569;p74"/>
          <p:cNvSpPr txBox="1"/>
          <p:nvPr>
            <p:ph idx="1" type="body"/>
          </p:nvPr>
        </p:nvSpPr>
        <p:spPr>
          <a:xfrm>
            <a:off x="3867900" y="1023579"/>
            <a:ext cx="3474600" cy="5097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fr-FR"/>
              <a:t>Comment il est ?</a:t>
            </a:r>
            <a:endParaRPr/>
          </a:p>
        </p:txBody>
      </p:sp>
      <p:sp>
        <p:nvSpPr>
          <p:cNvPr id="570" name="Google Shape;570;p74"/>
          <p:cNvSpPr txBox="1"/>
          <p:nvPr>
            <p:ph idx="2" type="body"/>
          </p:nvPr>
        </p:nvSpPr>
        <p:spPr>
          <a:xfrm>
            <a:off x="3772162" y="1698611"/>
            <a:ext cx="3474600" cy="4023300"/>
          </a:xfrm>
          <a:prstGeom prst="rect">
            <a:avLst/>
          </a:prstGeom>
        </p:spPr>
        <p:txBody>
          <a:bodyPr anchorCtr="0" anchor="ctr" bIns="45700" lIns="91425" spcFirstLastPara="1" rIns="91425" wrap="square" tIns="45700">
            <a:normAutofit/>
          </a:bodyPr>
          <a:lstStyle/>
          <a:p>
            <a:pPr indent="-355600" lvl="0" marL="457200" rtl="0" algn="l">
              <a:spcBef>
                <a:spcPts val="1200"/>
              </a:spcBef>
              <a:spcAft>
                <a:spcPts val="0"/>
              </a:spcAft>
              <a:buSzPts val="2000"/>
              <a:buChar char="●"/>
            </a:pPr>
            <a:r>
              <a:rPr lang="fr-FR"/>
              <a:t>réveillé ou sédaté</a:t>
            </a:r>
            <a:endParaRPr/>
          </a:p>
          <a:p>
            <a:pPr indent="-355600" lvl="0" marL="457200" rtl="0" algn="l">
              <a:spcBef>
                <a:spcPts val="0"/>
              </a:spcBef>
              <a:spcAft>
                <a:spcPts val="0"/>
              </a:spcAft>
              <a:buSzPts val="2000"/>
              <a:buChar char="●"/>
            </a:pPr>
            <a:r>
              <a:rPr lang="fr-FR"/>
              <a:t>ventilé en VSAI ou VAC</a:t>
            </a:r>
            <a:endParaRPr/>
          </a:p>
          <a:p>
            <a:pPr indent="-355600" lvl="0" marL="457200" rtl="0" algn="l">
              <a:spcBef>
                <a:spcPts val="0"/>
              </a:spcBef>
              <a:spcAft>
                <a:spcPts val="0"/>
              </a:spcAft>
              <a:buSzPts val="2000"/>
              <a:buChar char="●"/>
            </a:pPr>
            <a:r>
              <a:rPr lang="fr-FR"/>
              <a:t>ne peut pas parler</a:t>
            </a:r>
            <a:endParaRPr/>
          </a:p>
          <a:p>
            <a:pPr indent="-355600" lvl="0" marL="457200" rtl="0" algn="l">
              <a:spcBef>
                <a:spcPts val="0"/>
              </a:spcBef>
              <a:spcAft>
                <a:spcPts val="0"/>
              </a:spcAft>
              <a:buSzPts val="2000"/>
              <a:buChar char="●"/>
            </a:pPr>
            <a:r>
              <a:rPr lang="fr-FR"/>
              <a:t>est limité dans ses mouvements</a:t>
            </a:r>
            <a:endParaRPr/>
          </a:p>
          <a:p>
            <a:pPr indent="-355600" lvl="0" marL="457200" rtl="0" algn="l">
              <a:spcBef>
                <a:spcPts val="0"/>
              </a:spcBef>
              <a:spcAft>
                <a:spcPts val="0"/>
              </a:spcAft>
              <a:buSzPts val="2000"/>
              <a:buChar char="●"/>
            </a:pPr>
            <a:r>
              <a:rPr lang="fr-FR"/>
              <a:t>peut </a:t>
            </a:r>
            <a:r>
              <a:rPr lang="fr-FR"/>
              <a:t>être attaché</a:t>
            </a:r>
            <a:endParaRPr/>
          </a:p>
          <a:p>
            <a:pPr indent="-355600" lvl="0" marL="457200" rtl="0" algn="l">
              <a:spcBef>
                <a:spcPts val="0"/>
              </a:spcBef>
              <a:spcAft>
                <a:spcPts val="0"/>
              </a:spcAft>
              <a:buSzPts val="2000"/>
              <a:buChar char="●"/>
            </a:pPr>
            <a:r>
              <a:rPr lang="fr-FR"/>
              <a:t>peut être installé au fauteuil ou même marcher</a:t>
            </a:r>
            <a:endParaRPr/>
          </a:p>
          <a:p>
            <a:pPr indent="-355600" lvl="0" marL="457200" rtl="0" algn="l">
              <a:spcBef>
                <a:spcPts val="0"/>
              </a:spcBef>
              <a:spcAft>
                <a:spcPts val="0"/>
              </a:spcAft>
              <a:buSzPts val="2000"/>
              <a:buChar char="●"/>
            </a:pPr>
            <a:r>
              <a:rPr lang="fr-FR"/>
              <a:t>peut être sur le ventre</a:t>
            </a:r>
            <a:endParaRPr/>
          </a:p>
          <a:p>
            <a:pPr indent="-355600" lvl="0" marL="457200" rtl="0" algn="l">
              <a:spcBef>
                <a:spcPts val="0"/>
              </a:spcBef>
              <a:spcAft>
                <a:spcPts val="0"/>
              </a:spcAft>
              <a:buSzPts val="2000"/>
              <a:buChar char="●"/>
            </a:pPr>
            <a:r>
              <a:rPr lang="fr-FR"/>
              <a:t>nécessite</a:t>
            </a:r>
            <a:r>
              <a:rPr lang="fr-FR"/>
              <a:t> une surveillance accrue et des soins particuliers</a:t>
            </a:r>
            <a:endParaRPr/>
          </a:p>
        </p:txBody>
      </p:sp>
      <p:sp>
        <p:nvSpPr>
          <p:cNvPr id="571" name="Google Shape;571;p74"/>
          <p:cNvSpPr txBox="1"/>
          <p:nvPr>
            <p:ph idx="3" type="body"/>
          </p:nvPr>
        </p:nvSpPr>
        <p:spPr>
          <a:xfrm>
            <a:off x="7818463" y="1023586"/>
            <a:ext cx="3474600" cy="8133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fr-FR"/>
              <a:t>Le personnel qui gravite autour de lui ?</a:t>
            </a:r>
            <a:endParaRPr/>
          </a:p>
        </p:txBody>
      </p:sp>
      <p:sp>
        <p:nvSpPr>
          <p:cNvPr id="572" name="Google Shape;572;p74"/>
          <p:cNvSpPr txBox="1"/>
          <p:nvPr>
            <p:ph idx="4" type="body"/>
          </p:nvPr>
        </p:nvSpPr>
        <p:spPr>
          <a:xfrm>
            <a:off x="7818463" y="1930936"/>
            <a:ext cx="3474600" cy="4023300"/>
          </a:xfrm>
          <a:prstGeom prst="rect">
            <a:avLst/>
          </a:prstGeom>
        </p:spPr>
        <p:txBody>
          <a:bodyPr anchorCtr="0" anchor="ctr" bIns="45700" lIns="91425" spcFirstLastPara="1" rIns="91425" wrap="square" tIns="45700">
            <a:normAutofit/>
          </a:bodyPr>
          <a:lstStyle/>
          <a:p>
            <a:pPr indent="-355600" lvl="0" marL="457200" rtl="0" algn="l">
              <a:spcBef>
                <a:spcPts val="1200"/>
              </a:spcBef>
              <a:spcAft>
                <a:spcPts val="0"/>
              </a:spcAft>
              <a:buSzPts val="2000"/>
              <a:buChar char="●"/>
            </a:pPr>
            <a:r>
              <a:rPr lang="fr-FR"/>
              <a:t>1 médecin minimum</a:t>
            </a:r>
            <a:endParaRPr/>
          </a:p>
          <a:p>
            <a:pPr indent="-355600" lvl="0" marL="457200" rtl="0" algn="l">
              <a:spcBef>
                <a:spcPts val="0"/>
              </a:spcBef>
              <a:spcAft>
                <a:spcPts val="0"/>
              </a:spcAft>
              <a:buSzPts val="2000"/>
              <a:buChar char="●"/>
            </a:pPr>
            <a:r>
              <a:rPr lang="fr-FR"/>
              <a:t>1 IDE</a:t>
            </a:r>
            <a:endParaRPr/>
          </a:p>
          <a:p>
            <a:pPr indent="-355600" lvl="0" marL="457200" rtl="0" algn="l">
              <a:spcBef>
                <a:spcPts val="0"/>
              </a:spcBef>
              <a:spcAft>
                <a:spcPts val="0"/>
              </a:spcAft>
              <a:buSzPts val="2000"/>
              <a:buChar char="●"/>
            </a:pPr>
            <a:r>
              <a:rPr lang="fr-FR"/>
              <a:t>1 ASDE</a:t>
            </a:r>
            <a:endParaRPr/>
          </a:p>
          <a:p>
            <a:pPr indent="-355600" lvl="0" marL="457200" rtl="0" algn="l">
              <a:spcBef>
                <a:spcPts val="0"/>
              </a:spcBef>
              <a:spcAft>
                <a:spcPts val="0"/>
              </a:spcAft>
              <a:buSzPts val="2000"/>
              <a:buChar char="●"/>
            </a:pPr>
            <a:r>
              <a:rPr lang="fr-FR"/>
              <a:t>1 kinésithérapeute</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75"/>
          <p:cNvSpPr txBox="1"/>
          <p:nvPr>
            <p:ph type="title"/>
          </p:nvPr>
        </p:nvSpPr>
        <p:spPr>
          <a:xfrm>
            <a:off x="252925" y="1123829"/>
            <a:ext cx="2947500" cy="2966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fr-FR"/>
              <a:t>le patient intubé</a:t>
            </a:r>
            <a:endParaRPr/>
          </a:p>
        </p:txBody>
      </p:sp>
      <p:sp>
        <p:nvSpPr>
          <p:cNvPr id="578" name="Google Shape;578;p75"/>
          <p:cNvSpPr txBox="1"/>
          <p:nvPr>
            <p:ph idx="1" type="body"/>
          </p:nvPr>
        </p:nvSpPr>
        <p:spPr>
          <a:xfrm>
            <a:off x="3669362" y="447736"/>
            <a:ext cx="3474600" cy="8076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fr-FR"/>
              <a:t>Un patient fragile</a:t>
            </a:r>
            <a:endParaRPr/>
          </a:p>
        </p:txBody>
      </p:sp>
      <p:sp>
        <p:nvSpPr>
          <p:cNvPr id="579" name="Google Shape;579;p75"/>
          <p:cNvSpPr txBox="1"/>
          <p:nvPr>
            <p:ph idx="2" type="body"/>
          </p:nvPr>
        </p:nvSpPr>
        <p:spPr>
          <a:xfrm>
            <a:off x="3530349" y="1353123"/>
            <a:ext cx="3916800" cy="4601100"/>
          </a:xfrm>
          <a:prstGeom prst="rect">
            <a:avLst/>
          </a:prstGeom>
        </p:spPr>
        <p:txBody>
          <a:bodyPr anchorCtr="0" anchor="ctr" bIns="45700" lIns="91425" spcFirstLastPara="1" rIns="91425" wrap="square" tIns="45700">
            <a:normAutofit fontScale="92500" lnSpcReduction="20000"/>
          </a:bodyPr>
          <a:lstStyle/>
          <a:p>
            <a:pPr indent="-346075" lvl="0" marL="457200" rtl="0" algn="l">
              <a:spcBef>
                <a:spcPts val="1200"/>
              </a:spcBef>
              <a:spcAft>
                <a:spcPts val="0"/>
              </a:spcAft>
              <a:buSzPct val="100000"/>
              <a:buChar char="-"/>
            </a:pPr>
            <a:r>
              <a:rPr lang="fr-FR"/>
              <a:t>défenses immunitaires faibles</a:t>
            </a:r>
            <a:endParaRPr/>
          </a:p>
          <a:p>
            <a:pPr indent="0" lvl="0" marL="457200" rtl="0" algn="l">
              <a:spcBef>
                <a:spcPts val="1200"/>
              </a:spcBef>
              <a:spcAft>
                <a:spcPts val="0"/>
              </a:spcAft>
              <a:buNone/>
            </a:pPr>
            <a:r>
              <a:t/>
            </a:r>
            <a:endParaRPr/>
          </a:p>
          <a:p>
            <a:pPr indent="-346075" lvl="0" marL="457200" rtl="0" algn="l">
              <a:spcBef>
                <a:spcPts val="1200"/>
              </a:spcBef>
              <a:spcAft>
                <a:spcPts val="0"/>
              </a:spcAft>
              <a:buSzPct val="100000"/>
              <a:buChar char="-"/>
            </a:pPr>
            <a:r>
              <a:rPr lang="fr-FR"/>
              <a:t>fonte musculaire importante</a:t>
            </a:r>
            <a:endParaRPr/>
          </a:p>
          <a:p>
            <a:pPr indent="0" lvl="0" marL="457200" rtl="0" algn="l">
              <a:spcBef>
                <a:spcPts val="1200"/>
              </a:spcBef>
              <a:spcAft>
                <a:spcPts val="0"/>
              </a:spcAft>
              <a:buNone/>
            </a:pPr>
            <a:r>
              <a:t/>
            </a:r>
            <a:endParaRPr/>
          </a:p>
          <a:p>
            <a:pPr indent="-346075" lvl="0" marL="457200" rtl="0" algn="l">
              <a:spcBef>
                <a:spcPts val="1200"/>
              </a:spcBef>
              <a:spcAft>
                <a:spcPts val="0"/>
              </a:spcAft>
              <a:buSzPct val="100000"/>
              <a:buChar char="-"/>
            </a:pPr>
            <a:r>
              <a:rPr lang="fr-FR"/>
              <a:t>vulnérabilité importante  : dépendance AVQ, manque d’intimité, solitude</a:t>
            </a:r>
            <a:endParaRPr/>
          </a:p>
          <a:p>
            <a:pPr indent="0" lvl="0" marL="457200" rtl="0" algn="l">
              <a:spcBef>
                <a:spcPts val="1200"/>
              </a:spcBef>
              <a:spcAft>
                <a:spcPts val="0"/>
              </a:spcAft>
              <a:buNone/>
            </a:pPr>
            <a:r>
              <a:t/>
            </a:r>
            <a:endParaRPr/>
          </a:p>
          <a:p>
            <a:pPr indent="-346075" lvl="0" marL="457200" rtl="0" algn="l">
              <a:spcBef>
                <a:spcPts val="1200"/>
              </a:spcBef>
              <a:spcAft>
                <a:spcPts val="0"/>
              </a:spcAft>
              <a:buSzPct val="100000"/>
              <a:buChar char="-"/>
            </a:pPr>
            <a:r>
              <a:rPr lang="fr-FR"/>
              <a:t>état cutané fragile </a:t>
            </a:r>
            <a:r>
              <a:rPr b="1" lang="fr-FR"/>
              <a:t>: risque ESCARRES ++++</a:t>
            </a:r>
            <a:endParaRPr b="1"/>
          </a:p>
          <a:p>
            <a:pPr indent="0" lvl="0" marL="457200" rtl="0" algn="l">
              <a:spcBef>
                <a:spcPts val="1200"/>
              </a:spcBef>
              <a:spcAft>
                <a:spcPts val="0"/>
              </a:spcAft>
              <a:buNone/>
            </a:pPr>
            <a:r>
              <a:t/>
            </a:r>
            <a:endParaRPr/>
          </a:p>
          <a:p>
            <a:pPr indent="-346075" lvl="0" marL="457200" rtl="0" algn="l">
              <a:spcBef>
                <a:spcPts val="1200"/>
              </a:spcBef>
              <a:spcAft>
                <a:spcPts val="0"/>
              </a:spcAft>
              <a:buSzPct val="100000"/>
              <a:buChar char="-"/>
            </a:pPr>
            <a:r>
              <a:rPr lang="fr-FR"/>
              <a:t>le délirium de réanimation</a:t>
            </a:r>
            <a:endParaRPr/>
          </a:p>
          <a:p>
            <a:pPr indent="0" lvl="0" marL="457200" rtl="0" algn="l">
              <a:spcBef>
                <a:spcPts val="1200"/>
              </a:spcBef>
              <a:spcAft>
                <a:spcPts val="0"/>
              </a:spcAft>
              <a:buNone/>
            </a:pPr>
            <a:r>
              <a:t/>
            </a:r>
            <a:endParaRPr/>
          </a:p>
          <a:p>
            <a:pPr indent="-346075" lvl="0" marL="457200" rtl="0" algn="l">
              <a:spcBef>
                <a:spcPts val="1200"/>
              </a:spcBef>
              <a:spcAft>
                <a:spcPts val="0"/>
              </a:spcAft>
              <a:buSzPct val="100000"/>
              <a:buChar char="-"/>
            </a:pPr>
            <a:r>
              <a:rPr lang="fr-FR"/>
              <a:t>limité dans sa communication</a:t>
            </a:r>
            <a:endParaRPr/>
          </a:p>
        </p:txBody>
      </p:sp>
      <p:sp>
        <p:nvSpPr>
          <p:cNvPr id="580" name="Google Shape;580;p75"/>
          <p:cNvSpPr txBox="1"/>
          <p:nvPr>
            <p:ph idx="3" type="body"/>
          </p:nvPr>
        </p:nvSpPr>
        <p:spPr>
          <a:xfrm>
            <a:off x="7818463" y="388172"/>
            <a:ext cx="3474600" cy="8133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fr-FR"/>
              <a:t>Notre r</a:t>
            </a:r>
            <a:r>
              <a:rPr lang="fr-FR"/>
              <a:t>ôle dans tout ca ?</a:t>
            </a:r>
            <a:endParaRPr/>
          </a:p>
        </p:txBody>
      </p:sp>
      <p:sp>
        <p:nvSpPr>
          <p:cNvPr id="581" name="Google Shape;581;p75"/>
          <p:cNvSpPr txBox="1"/>
          <p:nvPr>
            <p:ph idx="4" type="body"/>
          </p:nvPr>
        </p:nvSpPr>
        <p:spPr>
          <a:xfrm>
            <a:off x="7447150" y="1353125"/>
            <a:ext cx="4288200" cy="4601100"/>
          </a:xfrm>
          <a:prstGeom prst="rect">
            <a:avLst/>
          </a:prstGeom>
        </p:spPr>
        <p:txBody>
          <a:bodyPr anchorCtr="0" anchor="ctr" bIns="45700" lIns="91425" spcFirstLastPara="1" rIns="91425" wrap="square" tIns="45700">
            <a:normAutofit fontScale="92500" lnSpcReduction="20000"/>
          </a:bodyPr>
          <a:lstStyle/>
          <a:p>
            <a:pPr indent="-346075" lvl="0" marL="457200" rtl="0" algn="l">
              <a:spcBef>
                <a:spcPts val="1200"/>
              </a:spcBef>
              <a:spcAft>
                <a:spcPts val="0"/>
              </a:spcAft>
              <a:buSzPct val="100000"/>
              <a:buChar char="-"/>
            </a:pPr>
            <a:r>
              <a:rPr lang="fr-FR"/>
              <a:t>rigueur sur l’hygiène très importante</a:t>
            </a:r>
            <a:endParaRPr/>
          </a:p>
          <a:p>
            <a:pPr indent="0" lvl="0" marL="457200" rtl="0" algn="l">
              <a:spcBef>
                <a:spcPts val="1200"/>
              </a:spcBef>
              <a:spcAft>
                <a:spcPts val="0"/>
              </a:spcAft>
              <a:buNone/>
            </a:pPr>
            <a:r>
              <a:t/>
            </a:r>
            <a:endParaRPr/>
          </a:p>
          <a:p>
            <a:pPr indent="-346075" lvl="0" marL="457200" rtl="0" algn="l">
              <a:spcBef>
                <a:spcPts val="1200"/>
              </a:spcBef>
              <a:spcAft>
                <a:spcPts val="0"/>
              </a:spcAft>
              <a:buSzPct val="100000"/>
              <a:buChar char="-"/>
            </a:pPr>
            <a:r>
              <a:rPr lang="fr-FR"/>
              <a:t>mobilisation précoce avec les kinésithérapeutes</a:t>
            </a:r>
            <a:endParaRPr/>
          </a:p>
          <a:p>
            <a:pPr indent="0" lvl="0" marL="457200" rtl="0" algn="l">
              <a:spcBef>
                <a:spcPts val="1200"/>
              </a:spcBef>
              <a:spcAft>
                <a:spcPts val="0"/>
              </a:spcAft>
              <a:buNone/>
            </a:pPr>
            <a:r>
              <a:t/>
            </a:r>
            <a:endParaRPr/>
          </a:p>
          <a:p>
            <a:pPr indent="-346075" lvl="0" marL="457200" rtl="0" algn="l">
              <a:spcBef>
                <a:spcPts val="1200"/>
              </a:spcBef>
              <a:spcAft>
                <a:spcPts val="0"/>
              </a:spcAft>
              <a:buSzPct val="100000"/>
              <a:buChar char="-"/>
            </a:pPr>
            <a:r>
              <a:rPr lang="fr-FR"/>
              <a:t>sensibilisation au bien être : </a:t>
            </a:r>
            <a:r>
              <a:rPr lang="fr-FR"/>
              <a:t> expliquer les soins, couvrir les malades autant que possible, </a:t>
            </a:r>
            <a:r>
              <a:rPr lang="fr-FR"/>
              <a:t>être le plus empathique possible</a:t>
            </a:r>
            <a:endParaRPr/>
          </a:p>
          <a:p>
            <a:pPr indent="0" lvl="0" marL="457200" rtl="0" algn="l">
              <a:spcBef>
                <a:spcPts val="1200"/>
              </a:spcBef>
              <a:spcAft>
                <a:spcPts val="0"/>
              </a:spcAft>
              <a:buNone/>
            </a:pPr>
            <a:r>
              <a:t/>
            </a:r>
            <a:endParaRPr/>
          </a:p>
          <a:p>
            <a:pPr indent="-346075" lvl="0" marL="457200" rtl="0" algn="l">
              <a:spcBef>
                <a:spcPts val="1200"/>
              </a:spcBef>
              <a:spcAft>
                <a:spcPts val="0"/>
              </a:spcAft>
              <a:buSzPct val="100000"/>
              <a:buChar char="-"/>
            </a:pPr>
            <a:r>
              <a:rPr lang="fr-FR"/>
              <a:t>nurses/4h pour limiter les escarres</a:t>
            </a:r>
            <a:endParaRPr/>
          </a:p>
          <a:p>
            <a:pPr indent="0" lvl="0" marL="457200" rtl="0" algn="l">
              <a:spcBef>
                <a:spcPts val="1200"/>
              </a:spcBef>
              <a:spcAft>
                <a:spcPts val="0"/>
              </a:spcAft>
              <a:buNone/>
            </a:pPr>
            <a:r>
              <a:t/>
            </a:r>
            <a:endParaRPr/>
          </a:p>
          <a:p>
            <a:pPr indent="-346075" lvl="0" marL="457200" rtl="0" algn="l">
              <a:spcBef>
                <a:spcPts val="1200"/>
              </a:spcBef>
              <a:spcAft>
                <a:spcPts val="0"/>
              </a:spcAft>
              <a:buSzPct val="100000"/>
              <a:buChar char="-"/>
            </a:pPr>
            <a:r>
              <a:rPr lang="fr-FR"/>
              <a:t>prévention du délirium, réassurance</a:t>
            </a:r>
            <a:endParaRPr/>
          </a:p>
          <a:p>
            <a:pPr indent="0" lvl="0" marL="457200" rtl="0" algn="l">
              <a:spcBef>
                <a:spcPts val="1200"/>
              </a:spcBef>
              <a:spcAft>
                <a:spcPts val="0"/>
              </a:spcAft>
              <a:buNone/>
            </a:pPr>
            <a:r>
              <a:t/>
            </a:r>
            <a:endParaRPr/>
          </a:p>
          <a:p>
            <a:pPr indent="-346075" lvl="0" marL="457200" rtl="0" algn="l">
              <a:spcBef>
                <a:spcPts val="1200"/>
              </a:spcBef>
              <a:spcAft>
                <a:spcPts val="0"/>
              </a:spcAft>
              <a:buSzPct val="100000"/>
              <a:buChar char="-"/>
            </a:pPr>
            <a:r>
              <a:rPr lang="fr-FR"/>
              <a:t>utiliser des outils de communication</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76"/>
          <p:cNvSpPr txBox="1"/>
          <p:nvPr>
            <p:ph idx="1" type="body"/>
          </p:nvPr>
        </p:nvSpPr>
        <p:spPr>
          <a:xfrm>
            <a:off x="3867912" y="868680"/>
            <a:ext cx="7315200" cy="5120700"/>
          </a:xfrm>
          <a:prstGeom prst="rect">
            <a:avLst/>
          </a:prstGeom>
        </p:spPr>
        <p:txBody>
          <a:bodyPr anchorCtr="0" anchor="ctr" bIns="45700" lIns="91425" spcFirstLastPara="1" rIns="91425" wrap="square" tIns="45700">
            <a:normAutofit fontScale="62500" lnSpcReduction="20000"/>
          </a:bodyPr>
          <a:lstStyle/>
          <a:p>
            <a:pPr indent="0" lvl="0" marL="0" rtl="0" algn="l">
              <a:spcBef>
                <a:spcPts val="1200"/>
              </a:spcBef>
              <a:spcAft>
                <a:spcPts val="0"/>
              </a:spcAft>
              <a:buClr>
                <a:schemeClr val="dk1"/>
              </a:buClr>
              <a:buSzPct val="55511"/>
              <a:buFont typeface="Arial"/>
              <a:buNone/>
            </a:pPr>
            <a:r>
              <a:rPr lang="fr-FR" sz="1981">
                <a:solidFill>
                  <a:schemeClr val="dk1"/>
                </a:solidFill>
                <a:highlight>
                  <a:srgbClr val="FFFFFF"/>
                </a:highlight>
                <a:latin typeface="Arial"/>
                <a:ea typeface="Arial"/>
                <a:cs typeface="Arial"/>
                <a:sym typeface="Arial"/>
              </a:rPr>
              <a:t>				</a:t>
            </a:r>
            <a:endParaRPr sz="1981">
              <a:solidFill>
                <a:schemeClr val="dk1"/>
              </a:solidFill>
              <a:highlight>
                <a:srgbClr val="FFFFFF"/>
              </a:highlight>
              <a:latin typeface="Arial"/>
              <a:ea typeface="Arial"/>
              <a:cs typeface="Arial"/>
              <a:sym typeface="Arial"/>
            </a:endParaRPr>
          </a:p>
          <a:p>
            <a:pPr indent="0" lvl="0" marL="0" rtl="0" algn="l">
              <a:lnSpc>
                <a:spcPct val="115000"/>
              </a:lnSpc>
              <a:spcBef>
                <a:spcPts val="1200"/>
              </a:spcBef>
              <a:spcAft>
                <a:spcPts val="0"/>
              </a:spcAft>
              <a:buNone/>
            </a:pPr>
            <a:r>
              <a:rPr b="1" lang="fr-FR" sz="3855">
                <a:highlight>
                  <a:srgbClr val="FFFFFF"/>
                </a:highlight>
                <a:latin typeface="Arial"/>
                <a:ea typeface="Arial"/>
                <a:cs typeface="Arial"/>
                <a:sym typeface="Arial"/>
              </a:rPr>
              <a:t>Pourquoi ?</a:t>
            </a:r>
            <a:endParaRPr b="1" sz="3855">
              <a:highlight>
                <a:srgbClr val="FFFFFF"/>
              </a:highlight>
              <a:latin typeface="Arial"/>
              <a:ea typeface="Arial"/>
              <a:cs typeface="Arial"/>
              <a:sym typeface="Arial"/>
            </a:endParaRPr>
          </a:p>
          <a:p>
            <a:pPr indent="-358837" lvl="0" marL="457200" rtl="0" algn="l">
              <a:lnSpc>
                <a:spcPct val="115000"/>
              </a:lnSpc>
              <a:spcBef>
                <a:spcPts val="1200"/>
              </a:spcBef>
              <a:spcAft>
                <a:spcPts val="0"/>
              </a:spcAft>
              <a:buClr>
                <a:srgbClr val="595959"/>
              </a:buClr>
              <a:buSzPct val="100000"/>
              <a:buFont typeface="Arial"/>
              <a:buChar char="-"/>
            </a:pPr>
            <a:r>
              <a:rPr lang="fr-FR" sz="3281">
                <a:highlight>
                  <a:srgbClr val="FFFFFF"/>
                </a:highlight>
                <a:latin typeface="Arial"/>
                <a:ea typeface="Arial"/>
                <a:cs typeface="Arial"/>
                <a:sym typeface="Arial"/>
              </a:rPr>
              <a:t>Le mucus pulmonaire ne peut pas être drainé naturellement</a:t>
            </a:r>
            <a:endParaRPr sz="3281">
              <a:highlight>
                <a:srgbClr val="FFFFFF"/>
              </a:highlight>
              <a:latin typeface="Arial"/>
              <a:ea typeface="Arial"/>
              <a:cs typeface="Arial"/>
              <a:sym typeface="Arial"/>
            </a:endParaRPr>
          </a:p>
          <a:p>
            <a:pPr indent="-358837" lvl="0" marL="457200" rtl="0" algn="l">
              <a:lnSpc>
                <a:spcPct val="115000"/>
              </a:lnSpc>
              <a:spcBef>
                <a:spcPts val="0"/>
              </a:spcBef>
              <a:spcAft>
                <a:spcPts val="0"/>
              </a:spcAft>
              <a:buClr>
                <a:srgbClr val="595959"/>
              </a:buClr>
              <a:buSzPct val="100000"/>
              <a:buFont typeface="Arial"/>
              <a:buChar char="-"/>
            </a:pPr>
            <a:r>
              <a:rPr lang="fr-FR" sz="3281">
                <a:highlight>
                  <a:srgbClr val="FFFFFF"/>
                </a:highlight>
                <a:latin typeface="Arial"/>
                <a:ea typeface="Arial"/>
                <a:cs typeface="Arial"/>
                <a:sym typeface="Arial"/>
              </a:rPr>
              <a:t>Le patient ne peut parfois pas tousser</a:t>
            </a:r>
            <a:endParaRPr sz="3281">
              <a:highlight>
                <a:srgbClr val="FFFFFF"/>
              </a:highlight>
              <a:latin typeface="Arial"/>
              <a:ea typeface="Arial"/>
              <a:cs typeface="Arial"/>
              <a:sym typeface="Arial"/>
            </a:endParaRPr>
          </a:p>
          <a:p>
            <a:pPr indent="-358837" lvl="0" marL="457200" rtl="0" algn="l">
              <a:lnSpc>
                <a:spcPct val="115000"/>
              </a:lnSpc>
              <a:spcBef>
                <a:spcPts val="0"/>
              </a:spcBef>
              <a:spcAft>
                <a:spcPts val="0"/>
              </a:spcAft>
              <a:buClr>
                <a:srgbClr val="595959"/>
              </a:buClr>
              <a:buSzPct val="100000"/>
              <a:buFont typeface="Arial"/>
              <a:buChar char="-"/>
            </a:pPr>
            <a:r>
              <a:rPr lang="fr-FR" sz="3281">
                <a:highlight>
                  <a:srgbClr val="FFFFFF"/>
                </a:highlight>
                <a:latin typeface="Arial"/>
                <a:ea typeface="Arial"/>
                <a:cs typeface="Arial"/>
                <a:sym typeface="Arial"/>
              </a:rPr>
              <a:t>Éliminer les sécrétions pulmonaires lors d'une infection pulmonaire </a:t>
            </a:r>
            <a:endParaRPr sz="3281">
              <a:highlight>
                <a:srgbClr val="FFFFFF"/>
              </a:highlight>
              <a:latin typeface="Arial"/>
              <a:ea typeface="Arial"/>
              <a:cs typeface="Arial"/>
              <a:sym typeface="Arial"/>
            </a:endParaRPr>
          </a:p>
          <a:p>
            <a:pPr indent="0" lvl="0" marL="0" rtl="0" algn="l">
              <a:lnSpc>
                <a:spcPct val="115000"/>
              </a:lnSpc>
              <a:spcBef>
                <a:spcPts val="1200"/>
              </a:spcBef>
              <a:spcAft>
                <a:spcPts val="0"/>
              </a:spcAft>
              <a:buNone/>
            </a:pPr>
            <a:r>
              <a:rPr b="1" lang="fr-FR" sz="3827">
                <a:highlight>
                  <a:srgbClr val="FFFFFF"/>
                </a:highlight>
                <a:latin typeface="Arial"/>
                <a:ea typeface="Arial"/>
                <a:cs typeface="Arial"/>
                <a:sym typeface="Arial"/>
              </a:rPr>
              <a:t>Les risques :</a:t>
            </a:r>
            <a:endParaRPr b="1" sz="3827">
              <a:highlight>
                <a:srgbClr val="FFFFFF"/>
              </a:highlight>
              <a:latin typeface="Arial"/>
              <a:ea typeface="Arial"/>
              <a:cs typeface="Arial"/>
              <a:sym typeface="Arial"/>
            </a:endParaRPr>
          </a:p>
          <a:p>
            <a:pPr indent="-358837" lvl="0" marL="457200" rtl="0" algn="l">
              <a:lnSpc>
                <a:spcPct val="115000"/>
              </a:lnSpc>
              <a:spcBef>
                <a:spcPts val="1200"/>
              </a:spcBef>
              <a:spcAft>
                <a:spcPts val="0"/>
              </a:spcAft>
              <a:buClr>
                <a:srgbClr val="595959"/>
              </a:buClr>
              <a:buSzPct val="100000"/>
              <a:buFont typeface="Arial"/>
              <a:buChar char="-"/>
            </a:pPr>
            <a:r>
              <a:rPr lang="fr-FR" sz="3281">
                <a:highlight>
                  <a:srgbClr val="FFFFFF"/>
                </a:highlight>
                <a:latin typeface="Arial"/>
                <a:ea typeface="Arial"/>
                <a:cs typeface="Arial"/>
                <a:sym typeface="Arial"/>
              </a:rPr>
              <a:t>Infectieux</a:t>
            </a:r>
            <a:endParaRPr sz="3281">
              <a:highlight>
                <a:srgbClr val="FFFFFF"/>
              </a:highlight>
              <a:latin typeface="Arial"/>
              <a:ea typeface="Arial"/>
              <a:cs typeface="Arial"/>
              <a:sym typeface="Arial"/>
            </a:endParaRPr>
          </a:p>
          <a:p>
            <a:pPr indent="-358837" lvl="0" marL="457200" rtl="0" algn="l">
              <a:lnSpc>
                <a:spcPct val="115000"/>
              </a:lnSpc>
              <a:spcBef>
                <a:spcPts val="0"/>
              </a:spcBef>
              <a:spcAft>
                <a:spcPts val="0"/>
              </a:spcAft>
              <a:buClr>
                <a:srgbClr val="595959"/>
              </a:buClr>
              <a:buSzPct val="100000"/>
              <a:buFont typeface="Arial"/>
              <a:buChar char="-"/>
            </a:pPr>
            <a:r>
              <a:rPr lang="fr-FR" sz="3281">
                <a:highlight>
                  <a:srgbClr val="FFFFFF"/>
                </a:highlight>
                <a:latin typeface="Arial"/>
                <a:ea typeface="Arial"/>
                <a:cs typeface="Arial"/>
                <a:sym typeface="Arial"/>
              </a:rPr>
              <a:t>Mobilisation d’un bouchon muqueux</a:t>
            </a:r>
            <a:endParaRPr sz="3281">
              <a:highlight>
                <a:srgbClr val="FFFFFF"/>
              </a:highlight>
              <a:latin typeface="Arial"/>
              <a:ea typeface="Arial"/>
              <a:cs typeface="Arial"/>
              <a:sym typeface="Arial"/>
            </a:endParaRPr>
          </a:p>
          <a:p>
            <a:pPr indent="-358837" lvl="0" marL="457200" rtl="0" algn="l">
              <a:lnSpc>
                <a:spcPct val="115000"/>
              </a:lnSpc>
              <a:spcBef>
                <a:spcPts val="0"/>
              </a:spcBef>
              <a:spcAft>
                <a:spcPts val="0"/>
              </a:spcAft>
              <a:buClr>
                <a:srgbClr val="595959"/>
              </a:buClr>
              <a:buSzPct val="100000"/>
              <a:buFont typeface="Arial"/>
              <a:buChar char="-"/>
            </a:pPr>
            <a:r>
              <a:rPr lang="fr-FR" sz="3281">
                <a:highlight>
                  <a:srgbClr val="FFFFFF"/>
                </a:highlight>
                <a:latin typeface="Arial"/>
                <a:ea typeface="Arial"/>
                <a:cs typeface="Arial"/>
                <a:sym typeface="Arial"/>
              </a:rPr>
              <a:t>Extubation accidentelle</a:t>
            </a:r>
            <a:endParaRPr sz="3281">
              <a:highlight>
                <a:srgbClr val="FFFFFF"/>
              </a:highlight>
              <a:latin typeface="Arial"/>
              <a:ea typeface="Arial"/>
              <a:cs typeface="Arial"/>
              <a:sym typeface="Arial"/>
            </a:endParaRPr>
          </a:p>
          <a:p>
            <a:pPr indent="-358837" lvl="0" marL="457200" rtl="0" algn="l">
              <a:lnSpc>
                <a:spcPct val="115000"/>
              </a:lnSpc>
              <a:spcBef>
                <a:spcPts val="0"/>
              </a:spcBef>
              <a:spcAft>
                <a:spcPts val="0"/>
              </a:spcAft>
              <a:buClr>
                <a:srgbClr val="595959"/>
              </a:buClr>
              <a:buSzPct val="100000"/>
              <a:buFont typeface="Arial"/>
              <a:buChar char="-"/>
            </a:pPr>
            <a:r>
              <a:rPr lang="fr-FR" sz="3281">
                <a:highlight>
                  <a:srgbClr val="FFFFFF"/>
                </a:highlight>
                <a:latin typeface="Arial"/>
                <a:ea typeface="Arial"/>
                <a:cs typeface="Arial"/>
                <a:sym typeface="Arial"/>
              </a:rPr>
              <a:t>Désaturation</a:t>
            </a:r>
            <a:endParaRPr sz="3281">
              <a:highlight>
                <a:srgbClr val="FFFFFF"/>
              </a:highlight>
              <a:latin typeface="Arial"/>
              <a:ea typeface="Arial"/>
              <a:cs typeface="Arial"/>
              <a:sym typeface="Arial"/>
            </a:endParaRPr>
          </a:p>
          <a:p>
            <a:pPr indent="-358837" lvl="0" marL="457200" rtl="0" algn="l">
              <a:lnSpc>
                <a:spcPct val="115000"/>
              </a:lnSpc>
              <a:spcBef>
                <a:spcPts val="0"/>
              </a:spcBef>
              <a:spcAft>
                <a:spcPts val="0"/>
              </a:spcAft>
              <a:buClr>
                <a:srgbClr val="595959"/>
              </a:buClr>
              <a:buSzPct val="100000"/>
              <a:buFont typeface="Arial"/>
              <a:buChar char="-"/>
            </a:pPr>
            <a:r>
              <a:rPr lang="fr-FR" sz="3281">
                <a:highlight>
                  <a:srgbClr val="FFFFFF"/>
                </a:highlight>
                <a:latin typeface="Arial"/>
                <a:ea typeface="Arial"/>
                <a:cs typeface="Arial"/>
                <a:sym typeface="Arial"/>
              </a:rPr>
              <a:t>Douleurs et inconfort</a:t>
            </a:r>
            <a:endParaRPr sz="1100">
              <a:latin typeface="Arial"/>
              <a:ea typeface="Arial"/>
              <a:cs typeface="Arial"/>
              <a:sym typeface="Arial"/>
            </a:endParaRPr>
          </a:p>
          <a:p>
            <a:pPr indent="0" lvl="0" marL="0" rtl="0" algn="l">
              <a:spcBef>
                <a:spcPts val="1200"/>
              </a:spcBef>
              <a:spcAft>
                <a:spcPts val="0"/>
              </a:spcAft>
              <a:buNone/>
            </a:pPr>
            <a:r>
              <a:t/>
            </a:r>
            <a:endParaRPr/>
          </a:p>
        </p:txBody>
      </p:sp>
      <p:sp>
        <p:nvSpPr>
          <p:cNvPr id="587" name="Google Shape;587;p76"/>
          <p:cNvSpPr txBox="1"/>
          <p:nvPr>
            <p:ph idx="2" type="body"/>
          </p:nvPr>
        </p:nvSpPr>
        <p:spPr>
          <a:xfrm>
            <a:off x="256025" y="1147600"/>
            <a:ext cx="2834700" cy="4668600"/>
          </a:xfrm>
          <a:prstGeom prst="rect">
            <a:avLst/>
          </a:prstGeom>
        </p:spPr>
        <p:txBody>
          <a:bodyPr anchorCtr="0" anchor="t" bIns="45700" lIns="91425" spcFirstLastPara="1" rIns="91425" wrap="square" tIns="45700">
            <a:normAutofit/>
          </a:bodyPr>
          <a:lstStyle/>
          <a:p>
            <a:pPr indent="0" lvl="0" marL="0" rtl="0" algn="l">
              <a:spcBef>
                <a:spcPts val="1200"/>
              </a:spcBef>
              <a:spcAft>
                <a:spcPts val="0"/>
              </a:spcAft>
              <a:buNone/>
            </a:pPr>
            <a:r>
              <a:rPr b="1" lang="fr-FR" sz="2900"/>
              <a:t>L</a:t>
            </a:r>
            <a:r>
              <a:rPr b="1" lang="fr-FR" sz="2900"/>
              <a:t>es aspirations endotrachéales</a:t>
            </a:r>
            <a:endParaRPr b="1" sz="2900"/>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77"/>
          <p:cNvSpPr txBox="1"/>
          <p:nvPr>
            <p:ph type="ctrTitle"/>
          </p:nvPr>
        </p:nvSpPr>
        <p:spPr>
          <a:xfrm>
            <a:off x="1069848" y="1298448"/>
            <a:ext cx="7315200" cy="325526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FFFF"/>
              </a:buClr>
              <a:buSzPts val="5900"/>
              <a:buFont typeface="Corbel"/>
              <a:buNone/>
            </a:pPr>
            <a:r>
              <a:rPr lang="fr-FR"/>
              <a:t>L’infirmier en réanimation</a:t>
            </a:r>
            <a:endParaRPr/>
          </a:p>
        </p:txBody>
      </p:sp>
      <p:pic>
        <p:nvPicPr>
          <p:cNvPr id="593" name="Google Shape;593;p77" title="20260217_032826.jpg"/>
          <p:cNvPicPr preferRelativeResize="0"/>
          <p:nvPr/>
        </p:nvPicPr>
        <p:blipFill>
          <a:blip r:embed="rId3">
            <a:alphaModFix/>
          </a:blip>
          <a:stretch>
            <a:fillRect/>
          </a:stretch>
        </p:blipFill>
        <p:spPr>
          <a:xfrm>
            <a:off x="7858400" y="750300"/>
            <a:ext cx="3016150" cy="5357399"/>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78"/>
          <p:cNvSpPr txBox="1"/>
          <p:nvPr>
            <p:ph type="title"/>
          </p:nvPr>
        </p:nvSpPr>
        <p:spPr>
          <a:xfrm>
            <a:off x="256025" y="1143000"/>
            <a:ext cx="2834700" cy="1555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FFFF"/>
              </a:buClr>
              <a:buSzPts val="3200"/>
              <a:buFont typeface="Corbel"/>
              <a:buNone/>
            </a:pPr>
            <a:r>
              <a:rPr b="1" lang="fr-FR"/>
              <a:t>Le rôle de l’infirmier en soins critiques</a:t>
            </a:r>
            <a:endParaRPr b="1"/>
          </a:p>
        </p:txBody>
      </p:sp>
      <p:sp>
        <p:nvSpPr>
          <p:cNvPr id="599" name="Google Shape;599;p78"/>
          <p:cNvSpPr txBox="1"/>
          <p:nvPr>
            <p:ph idx="1" type="body"/>
          </p:nvPr>
        </p:nvSpPr>
        <p:spPr>
          <a:xfrm>
            <a:off x="3867912" y="868680"/>
            <a:ext cx="7315200" cy="512064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t/>
            </a:r>
            <a:endParaRPr/>
          </a:p>
          <a:p>
            <a:pPr indent="-182880" lvl="0" marL="182880" rtl="0" algn="l">
              <a:lnSpc>
                <a:spcPct val="90000"/>
              </a:lnSpc>
              <a:spcBef>
                <a:spcPts val="1200"/>
              </a:spcBef>
              <a:spcAft>
                <a:spcPts val="0"/>
              </a:spcAft>
              <a:buSzPts val="2000"/>
              <a:buChar char="●"/>
            </a:pPr>
            <a:r>
              <a:rPr lang="fr-FR"/>
              <a:t>Une surveillance continue de tous les instants</a:t>
            </a:r>
            <a:endParaRPr/>
          </a:p>
          <a:p>
            <a:pPr indent="-182880" lvl="0" marL="182880" rtl="0" algn="l">
              <a:lnSpc>
                <a:spcPct val="90000"/>
              </a:lnSpc>
              <a:spcBef>
                <a:spcPts val="1200"/>
              </a:spcBef>
              <a:spcAft>
                <a:spcPts val="0"/>
              </a:spcAft>
              <a:buSzPts val="2000"/>
              <a:buChar char="●"/>
            </a:pPr>
            <a:r>
              <a:rPr lang="fr-FR"/>
              <a:t>Une très grande responsabilité, dernier rempart de sécurité</a:t>
            </a:r>
            <a:endParaRPr/>
          </a:p>
          <a:p>
            <a:pPr indent="-182880" lvl="0" marL="182880" rtl="0" algn="l">
              <a:lnSpc>
                <a:spcPct val="90000"/>
              </a:lnSpc>
              <a:spcBef>
                <a:spcPts val="1200"/>
              </a:spcBef>
              <a:spcAft>
                <a:spcPts val="0"/>
              </a:spcAft>
              <a:buSzPts val="2000"/>
              <a:buChar char="●"/>
            </a:pPr>
            <a:r>
              <a:rPr lang="fr-FR"/>
              <a:t>Une polyvalence importante</a:t>
            </a:r>
            <a:endParaRPr/>
          </a:p>
          <a:p>
            <a:pPr indent="-182880" lvl="0" marL="182880" rtl="0" algn="l">
              <a:lnSpc>
                <a:spcPct val="90000"/>
              </a:lnSpc>
              <a:spcBef>
                <a:spcPts val="1200"/>
              </a:spcBef>
              <a:spcAft>
                <a:spcPts val="0"/>
              </a:spcAft>
              <a:buSzPts val="2000"/>
              <a:buChar char="●"/>
            </a:pPr>
            <a:r>
              <a:rPr lang="fr-FR"/>
              <a:t>Un œil clinique à </a:t>
            </a:r>
            <a:r>
              <a:rPr lang="fr-FR"/>
              <a:t>l'affût</a:t>
            </a:r>
            <a:r>
              <a:rPr lang="fr-FR"/>
              <a:t> </a:t>
            </a:r>
            <a:endParaRPr/>
          </a:p>
          <a:p>
            <a:pPr indent="-182880" lvl="0" marL="182880" rtl="0" algn="l">
              <a:spcBef>
                <a:spcPts val="1200"/>
              </a:spcBef>
              <a:spcAft>
                <a:spcPts val="0"/>
              </a:spcAft>
              <a:buSzPts val="2000"/>
              <a:buChar char="●"/>
            </a:pPr>
            <a:r>
              <a:rPr lang="fr-FR"/>
              <a:t>L’anticipation au coeur du travail</a:t>
            </a:r>
            <a:endParaRPr/>
          </a:p>
          <a:p>
            <a:pPr indent="0" lvl="0" marL="182880" rtl="0" algn="l">
              <a:lnSpc>
                <a:spcPct val="90000"/>
              </a:lnSpc>
              <a:spcBef>
                <a:spcPts val="1200"/>
              </a:spcBef>
              <a:spcAft>
                <a:spcPts val="0"/>
              </a:spcAft>
              <a:buNone/>
            </a:pPr>
            <a:r>
              <a:t/>
            </a:r>
            <a:endParaRPr/>
          </a:p>
          <a:p>
            <a:pPr indent="-182880" lvl="0" marL="182880" rtl="0" algn="l">
              <a:lnSpc>
                <a:spcPct val="90000"/>
              </a:lnSpc>
              <a:spcBef>
                <a:spcPts val="1200"/>
              </a:spcBef>
              <a:spcAft>
                <a:spcPts val="0"/>
              </a:spcAft>
              <a:buSzPts val="2000"/>
              <a:buChar char="●"/>
            </a:pPr>
            <a:r>
              <a:rPr lang="fr-FR"/>
              <a:t>L’importance du binôme ASDE – IDE </a:t>
            </a:r>
            <a:endParaRPr/>
          </a:p>
          <a:p>
            <a:pPr indent="-182880" lvl="0" marL="182880" rtl="0" algn="l">
              <a:lnSpc>
                <a:spcPct val="90000"/>
              </a:lnSpc>
              <a:spcBef>
                <a:spcPts val="1200"/>
              </a:spcBef>
              <a:spcAft>
                <a:spcPts val="0"/>
              </a:spcAft>
              <a:buSzPts val="2000"/>
              <a:buChar char="●"/>
            </a:pPr>
            <a:r>
              <a:rPr lang="fr-FR"/>
              <a:t>Le patient au centre de vos PEC, même s’il n’ouvre pas les yeux</a:t>
            </a:r>
            <a:endParaRPr/>
          </a:p>
          <a:p>
            <a:pPr indent="-182880" lvl="0" marL="182880" rtl="0" algn="l">
              <a:lnSpc>
                <a:spcPct val="90000"/>
              </a:lnSpc>
              <a:spcBef>
                <a:spcPts val="1200"/>
              </a:spcBef>
              <a:spcAft>
                <a:spcPts val="0"/>
              </a:spcAft>
              <a:buSzPts val="2000"/>
              <a:buChar char="●"/>
            </a:pPr>
            <a:r>
              <a:rPr b="1" lang="fr-FR"/>
              <a:t>Le patient, les machines …. et surtout l’entourage!!!! </a:t>
            </a:r>
            <a:endParaRPr b="1"/>
          </a:p>
          <a:p>
            <a:pPr indent="-55879" lvl="0" marL="182880" rtl="0" algn="l">
              <a:lnSpc>
                <a:spcPct val="90000"/>
              </a:lnSpc>
              <a:spcBef>
                <a:spcPts val="1200"/>
              </a:spcBef>
              <a:spcAft>
                <a:spcPts val="0"/>
              </a:spcAft>
              <a:buSzPts val="2000"/>
              <a:buNone/>
            </a:pPr>
            <a:r>
              <a:t/>
            </a:r>
            <a:endParaRPr/>
          </a:p>
        </p:txBody>
      </p:sp>
      <p:sp>
        <p:nvSpPr>
          <p:cNvPr id="600" name="Google Shape;600;p78"/>
          <p:cNvSpPr txBox="1"/>
          <p:nvPr>
            <p:ph idx="2" type="body"/>
          </p:nvPr>
        </p:nvSpPr>
        <p:spPr>
          <a:xfrm>
            <a:off x="256032" y="3494176"/>
            <a:ext cx="2834640" cy="232199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fr-FR" sz="2000"/>
              <a:t>Rea :</a:t>
            </a:r>
            <a:endParaRPr sz="2000"/>
          </a:p>
          <a:p>
            <a:pPr indent="0" lvl="0" marL="0" rtl="0" algn="l">
              <a:lnSpc>
                <a:spcPct val="100000"/>
              </a:lnSpc>
              <a:spcBef>
                <a:spcPts val="0"/>
              </a:spcBef>
              <a:spcAft>
                <a:spcPts val="0"/>
              </a:spcAft>
              <a:buSzPts val="1400"/>
              <a:buNone/>
            </a:pPr>
            <a:r>
              <a:rPr lang="fr-FR" sz="2000"/>
              <a:t>1 IDE pour 2,5 patients</a:t>
            </a:r>
            <a:endParaRPr sz="2000"/>
          </a:p>
          <a:p>
            <a:pPr indent="0" lvl="0" marL="0" rtl="0" algn="l">
              <a:lnSpc>
                <a:spcPct val="100000"/>
              </a:lnSpc>
              <a:spcBef>
                <a:spcPts val="0"/>
              </a:spcBef>
              <a:spcAft>
                <a:spcPts val="0"/>
              </a:spcAft>
              <a:buSzPts val="1400"/>
              <a:buNone/>
            </a:pPr>
            <a:r>
              <a:rPr lang="fr-FR" sz="2000"/>
              <a:t>USIC :</a:t>
            </a:r>
            <a:endParaRPr sz="2000"/>
          </a:p>
          <a:p>
            <a:pPr indent="0" lvl="0" marL="0" rtl="0" algn="l">
              <a:lnSpc>
                <a:spcPct val="100000"/>
              </a:lnSpc>
              <a:spcBef>
                <a:spcPts val="0"/>
              </a:spcBef>
              <a:spcAft>
                <a:spcPts val="0"/>
              </a:spcAft>
              <a:buSzPts val="1400"/>
              <a:buNone/>
            </a:pPr>
            <a:r>
              <a:rPr lang="fr-FR" sz="2000"/>
              <a:t> 1 IDE pour 4 patients</a:t>
            </a:r>
            <a:endParaRPr sz="2000"/>
          </a:p>
          <a:p>
            <a:pPr indent="0" lvl="0" marL="0" rtl="0" algn="l">
              <a:lnSpc>
                <a:spcPct val="100000"/>
              </a:lnSpc>
              <a:spcBef>
                <a:spcPts val="0"/>
              </a:spcBef>
              <a:spcAft>
                <a:spcPts val="0"/>
              </a:spcAft>
              <a:buSzPts val="1400"/>
              <a:buNone/>
            </a:pPr>
            <a:r>
              <a:rPr lang="fr-FR" sz="2000"/>
              <a:t>USIP :</a:t>
            </a:r>
            <a:endParaRPr sz="2000"/>
          </a:p>
          <a:p>
            <a:pPr indent="0" lvl="0" marL="0" rtl="0" algn="l">
              <a:lnSpc>
                <a:spcPct val="100000"/>
              </a:lnSpc>
              <a:spcBef>
                <a:spcPts val="0"/>
              </a:spcBef>
              <a:spcAft>
                <a:spcPts val="0"/>
              </a:spcAft>
              <a:buSzPts val="1400"/>
              <a:buNone/>
            </a:pPr>
            <a:r>
              <a:rPr lang="fr-FR" sz="2000"/>
              <a:t> 1 IDE pour 5 patients</a:t>
            </a:r>
            <a:endParaRPr sz="2000"/>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79"/>
          <p:cNvSpPr txBox="1"/>
          <p:nvPr>
            <p:ph type="ctrTitle"/>
          </p:nvPr>
        </p:nvSpPr>
        <p:spPr>
          <a:xfrm>
            <a:off x="1069848" y="1298448"/>
            <a:ext cx="7315200" cy="32553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fr-FR"/>
              <a:t>Pour aller plus loin …</a:t>
            </a:r>
            <a:endParaRPr/>
          </a:p>
        </p:txBody>
      </p:sp>
      <p:sp>
        <p:nvSpPr>
          <p:cNvPr id="606" name="Google Shape;606;p79"/>
          <p:cNvSpPr txBox="1"/>
          <p:nvPr>
            <p:ph idx="1" type="subTitle"/>
          </p:nvPr>
        </p:nvSpPr>
        <p:spPr>
          <a:xfrm>
            <a:off x="1100015" y="4670246"/>
            <a:ext cx="7315200" cy="914400"/>
          </a:xfrm>
          <a:prstGeom prst="rect">
            <a:avLst/>
          </a:prstGeom>
        </p:spPr>
        <p:txBody>
          <a:bodyPr anchorCtr="0" anchor="t" bIns="45700" lIns="91425" spcFirstLastPara="1" rIns="91425" wrap="square" tIns="45700">
            <a:normAutofit/>
          </a:bodyPr>
          <a:lstStyle/>
          <a:p>
            <a:pPr indent="0" lvl="0" marL="0" rtl="0" algn="l">
              <a:spcBef>
                <a:spcPts val="1200"/>
              </a:spcBef>
              <a:spcAft>
                <a:spcPts val="0"/>
              </a:spcAft>
              <a:buNone/>
            </a:pPr>
            <a:r>
              <a:rPr lang="fr-FR"/>
              <a:t>quelques photos de PEC</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pic>
        <p:nvPicPr>
          <p:cNvPr id="611" name="Google Shape;611;p80" title="20260218_024852.jpg"/>
          <p:cNvPicPr preferRelativeResize="0"/>
          <p:nvPr/>
        </p:nvPicPr>
        <p:blipFill rotWithShape="1">
          <a:blip r:embed="rId3">
            <a:alphaModFix/>
          </a:blip>
          <a:srcRect b="23443" l="0" r="0" t="5729"/>
          <a:stretch/>
        </p:blipFill>
        <p:spPr>
          <a:xfrm>
            <a:off x="1603825" y="468675"/>
            <a:ext cx="3689375" cy="4641551"/>
          </a:xfrm>
          <a:prstGeom prst="rect">
            <a:avLst/>
          </a:prstGeom>
          <a:noFill/>
          <a:ln>
            <a:noFill/>
          </a:ln>
        </p:spPr>
      </p:pic>
      <p:pic>
        <p:nvPicPr>
          <p:cNvPr id="612" name="Google Shape;612;p80" title="20260208_132255.jpg"/>
          <p:cNvPicPr preferRelativeResize="0"/>
          <p:nvPr/>
        </p:nvPicPr>
        <p:blipFill rotWithShape="1">
          <a:blip r:embed="rId4">
            <a:alphaModFix/>
          </a:blip>
          <a:srcRect b="25960" l="3615" r="2952" t="18897"/>
          <a:stretch/>
        </p:blipFill>
        <p:spPr>
          <a:xfrm>
            <a:off x="6123225" y="468675"/>
            <a:ext cx="4427935" cy="4641551"/>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pic>
        <p:nvPicPr>
          <p:cNvPr id="617" name="Google Shape;617;p81" title="20250228_184910.jpg"/>
          <p:cNvPicPr preferRelativeResize="0"/>
          <p:nvPr/>
        </p:nvPicPr>
        <p:blipFill>
          <a:blip r:embed="rId3">
            <a:alphaModFix/>
          </a:blip>
          <a:stretch>
            <a:fillRect/>
          </a:stretch>
        </p:blipFill>
        <p:spPr>
          <a:xfrm>
            <a:off x="4409750" y="431225"/>
            <a:ext cx="3372500" cy="59955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19"/>
          <p:cNvSpPr txBox="1"/>
          <p:nvPr>
            <p:ph type="title"/>
          </p:nvPr>
        </p:nvSpPr>
        <p:spPr>
          <a:xfrm>
            <a:off x="252919" y="1123837"/>
            <a:ext cx="2947482" cy="21527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600"/>
              <a:buFont typeface="Corbel"/>
              <a:buNone/>
            </a:pPr>
            <a:r>
              <a:rPr lang="fr-FR"/>
              <a:t>L’ECG :</a:t>
            </a:r>
            <a:br>
              <a:rPr lang="fr-FR"/>
            </a:br>
            <a:r>
              <a:rPr lang="fr-FR"/>
              <a:t>continu et diagnostic</a:t>
            </a:r>
            <a:br>
              <a:rPr lang="fr-FR"/>
            </a:br>
            <a:endParaRPr sz="2000"/>
          </a:p>
        </p:txBody>
      </p:sp>
      <p:pic>
        <p:nvPicPr>
          <p:cNvPr id="126" name="Google Shape;126;p19"/>
          <p:cNvPicPr preferRelativeResize="0"/>
          <p:nvPr>
            <p:ph idx="1" type="body"/>
          </p:nvPr>
        </p:nvPicPr>
        <p:blipFill rotWithShape="1">
          <a:blip r:embed="rId3">
            <a:alphaModFix/>
          </a:blip>
          <a:srcRect b="0" l="0" r="0" t="0"/>
          <a:stretch/>
        </p:blipFill>
        <p:spPr>
          <a:xfrm>
            <a:off x="8014342" y="3920109"/>
            <a:ext cx="3629151" cy="2721864"/>
          </a:xfrm>
          <a:prstGeom prst="rect">
            <a:avLst/>
          </a:prstGeom>
          <a:noFill/>
          <a:ln>
            <a:noFill/>
          </a:ln>
        </p:spPr>
      </p:pic>
      <p:sp>
        <p:nvSpPr>
          <p:cNvPr id="127" name="Google Shape;127;p19"/>
          <p:cNvSpPr txBox="1"/>
          <p:nvPr/>
        </p:nvSpPr>
        <p:spPr>
          <a:xfrm>
            <a:off x="3869268" y="864108"/>
            <a:ext cx="4246032" cy="5120640"/>
          </a:xfrm>
          <a:prstGeom prst="rect">
            <a:avLst/>
          </a:prstGeom>
          <a:noFill/>
          <a:ln>
            <a:noFill/>
          </a:ln>
        </p:spPr>
        <p:txBody>
          <a:bodyPr anchorCtr="0" anchor="ctr" bIns="45700" lIns="91425" spcFirstLastPara="1" rIns="91425" wrap="square" tIns="45700">
            <a:normAutofit/>
          </a:bodyPr>
          <a:lstStyle/>
          <a:p>
            <a:pPr indent="-182880" lvl="0" marL="182880" marR="0" rtl="0" algn="l">
              <a:lnSpc>
                <a:spcPct val="90000"/>
              </a:lnSpc>
              <a:spcBef>
                <a:spcPts val="0"/>
              </a:spcBef>
              <a:spcAft>
                <a:spcPts val="0"/>
              </a:spcAft>
              <a:buClr>
                <a:schemeClr val="accent1"/>
              </a:buClr>
              <a:buSzPts val="2000"/>
              <a:buFont typeface="Noto Sans Symbols"/>
              <a:buChar char="●"/>
            </a:pPr>
            <a:r>
              <a:rPr b="1" lang="fr-FR" sz="2000">
                <a:solidFill>
                  <a:srgbClr val="595959"/>
                </a:solidFill>
                <a:latin typeface="Arial"/>
                <a:ea typeface="Arial"/>
                <a:cs typeface="Arial"/>
                <a:sym typeface="Arial"/>
              </a:rPr>
              <a:t>ECG continu :</a:t>
            </a:r>
            <a:endParaRPr/>
          </a:p>
          <a:p>
            <a:pPr indent="0" lvl="0" marL="0" marR="0" rtl="0" algn="l">
              <a:lnSpc>
                <a:spcPct val="90000"/>
              </a:lnSpc>
              <a:spcBef>
                <a:spcPts val="1200"/>
              </a:spcBef>
              <a:spcAft>
                <a:spcPts val="0"/>
              </a:spcAft>
              <a:buClr>
                <a:schemeClr val="accent1"/>
              </a:buClr>
              <a:buSzPts val="2000"/>
              <a:buFont typeface="Noto Sans Symbols"/>
              <a:buNone/>
            </a:pPr>
            <a:r>
              <a:rPr lang="fr-FR" sz="2000">
                <a:solidFill>
                  <a:srgbClr val="595959"/>
                </a:solidFill>
                <a:latin typeface="Arial"/>
                <a:ea typeface="Arial"/>
                <a:cs typeface="Arial"/>
                <a:sym typeface="Arial"/>
              </a:rPr>
              <a:t>Seulement </a:t>
            </a:r>
            <a:r>
              <a:rPr b="1" lang="fr-FR" sz="2000">
                <a:solidFill>
                  <a:srgbClr val="595959"/>
                </a:solidFill>
              </a:rPr>
              <a:t>5 dérivations</a:t>
            </a:r>
            <a:r>
              <a:rPr lang="fr-FR" sz="2000">
                <a:solidFill>
                  <a:srgbClr val="595959"/>
                </a:solidFill>
                <a:latin typeface="Arial"/>
                <a:ea typeface="Arial"/>
                <a:cs typeface="Arial"/>
                <a:sym typeface="Arial"/>
              </a:rPr>
              <a:t>; il ne permet pas de réaliser un diagnostic précis mais permet la surveillance continue du rythme cardiaque.</a:t>
            </a:r>
            <a:endParaRPr/>
          </a:p>
          <a:p>
            <a:pPr indent="-55879" lvl="0" marL="182880" marR="0" rtl="0" algn="l">
              <a:lnSpc>
                <a:spcPct val="90000"/>
              </a:lnSpc>
              <a:spcBef>
                <a:spcPts val="1200"/>
              </a:spcBef>
              <a:spcAft>
                <a:spcPts val="0"/>
              </a:spcAft>
              <a:buClr>
                <a:schemeClr val="accent1"/>
              </a:buClr>
              <a:buSzPts val="2000"/>
              <a:buFont typeface="Noto Sans Symbols"/>
              <a:buNone/>
            </a:pPr>
            <a:r>
              <a:t/>
            </a:r>
            <a:endParaRPr b="1" sz="2000">
              <a:solidFill>
                <a:srgbClr val="595959"/>
              </a:solidFill>
              <a:latin typeface="Arial"/>
              <a:ea typeface="Arial"/>
              <a:cs typeface="Arial"/>
              <a:sym typeface="Arial"/>
            </a:endParaRPr>
          </a:p>
          <a:p>
            <a:pPr indent="-182880" lvl="0" marL="182880" marR="0" rtl="0" algn="l">
              <a:lnSpc>
                <a:spcPct val="90000"/>
              </a:lnSpc>
              <a:spcBef>
                <a:spcPts val="1200"/>
              </a:spcBef>
              <a:spcAft>
                <a:spcPts val="0"/>
              </a:spcAft>
              <a:buClr>
                <a:schemeClr val="accent1"/>
              </a:buClr>
              <a:buSzPts val="2000"/>
              <a:buFont typeface="Noto Sans Symbols"/>
              <a:buChar char="●"/>
            </a:pPr>
            <a:r>
              <a:rPr b="1" lang="fr-FR" sz="2000">
                <a:solidFill>
                  <a:srgbClr val="595959"/>
                </a:solidFill>
                <a:latin typeface="Arial"/>
                <a:ea typeface="Arial"/>
                <a:cs typeface="Arial"/>
                <a:sym typeface="Arial"/>
              </a:rPr>
              <a:t>ECG diagnostic :</a:t>
            </a:r>
            <a:endParaRPr/>
          </a:p>
          <a:p>
            <a:pPr indent="0" lvl="0" marL="0" marR="0" rtl="0" algn="l">
              <a:lnSpc>
                <a:spcPct val="90000"/>
              </a:lnSpc>
              <a:spcBef>
                <a:spcPts val="1200"/>
              </a:spcBef>
              <a:spcAft>
                <a:spcPts val="0"/>
              </a:spcAft>
              <a:buClr>
                <a:schemeClr val="accent1"/>
              </a:buClr>
              <a:buSzPts val="2000"/>
              <a:buFont typeface="Noto Sans Symbols"/>
              <a:buNone/>
            </a:pPr>
            <a:r>
              <a:rPr lang="fr-FR" sz="2000">
                <a:solidFill>
                  <a:srgbClr val="595959"/>
                </a:solidFill>
                <a:latin typeface="Arial"/>
                <a:ea typeface="Arial"/>
                <a:cs typeface="Arial"/>
                <a:sym typeface="Arial"/>
              </a:rPr>
              <a:t>Avec </a:t>
            </a:r>
            <a:r>
              <a:rPr b="1" lang="fr-FR" sz="2000">
                <a:solidFill>
                  <a:srgbClr val="595959"/>
                </a:solidFill>
                <a:latin typeface="Arial"/>
                <a:ea typeface="Arial"/>
                <a:cs typeface="Arial"/>
                <a:sym typeface="Arial"/>
              </a:rPr>
              <a:t>12 dérivations</a:t>
            </a:r>
            <a:r>
              <a:rPr lang="fr-FR" sz="2000">
                <a:solidFill>
                  <a:srgbClr val="595959"/>
                </a:solidFill>
                <a:latin typeface="Arial"/>
                <a:ea typeface="Arial"/>
                <a:cs typeface="Arial"/>
                <a:sym typeface="Arial"/>
              </a:rPr>
              <a:t>, il permet de visualiser la conduction électrique du cœur sous différents angles et donc de réaliser un diagnostic médical.</a:t>
            </a:r>
            <a:endParaRPr/>
          </a:p>
          <a:p>
            <a:pPr indent="0" lvl="0" marL="0" marR="0" rtl="0" algn="l">
              <a:lnSpc>
                <a:spcPct val="90000"/>
              </a:lnSpc>
              <a:spcBef>
                <a:spcPts val="1200"/>
              </a:spcBef>
              <a:spcAft>
                <a:spcPts val="0"/>
              </a:spcAft>
              <a:buClr>
                <a:schemeClr val="accent1"/>
              </a:buClr>
              <a:buSzPts val="2000"/>
              <a:buFont typeface="Noto Sans Symbols"/>
              <a:buNone/>
            </a:pPr>
            <a:r>
              <a:t/>
            </a:r>
            <a:endParaRPr sz="2000">
              <a:solidFill>
                <a:srgbClr val="595959"/>
              </a:solidFill>
              <a:latin typeface="Arial"/>
              <a:ea typeface="Arial"/>
              <a:cs typeface="Arial"/>
              <a:sym typeface="Arial"/>
            </a:endParaRPr>
          </a:p>
          <a:p>
            <a:pPr indent="0" lvl="0" marL="0" marR="0" rtl="0" algn="l">
              <a:lnSpc>
                <a:spcPct val="90000"/>
              </a:lnSpc>
              <a:spcBef>
                <a:spcPts val="1200"/>
              </a:spcBef>
              <a:spcAft>
                <a:spcPts val="0"/>
              </a:spcAft>
              <a:buClr>
                <a:schemeClr val="accent1"/>
              </a:buClr>
              <a:buSzPts val="2000"/>
              <a:buFont typeface="Noto Sans Symbols"/>
              <a:buNone/>
            </a:pPr>
            <a:r>
              <a:t/>
            </a:r>
            <a:endParaRPr sz="2000">
              <a:solidFill>
                <a:srgbClr val="595959"/>
              </a:solidFill>
              <a:latin typeface="Corbel"/>
              <a:ea typeface="Corbel"/>
              <a:cs typeface="Corbel"/>
              <a:sym typeface="Corbel"/>
            </a:endParaRPr>
          </a:p>
        </p:txBody>
      </p:sp>
      <p:pic>
        <p:nvPicPr>
          <p:cNvPr id="128" name="Google Shape;128;p19"/>
          <p:cNvPicPr preferRelativeResize="0"/>
          <p:nvPr/>
        </p:nvPicPr>
        <p:blipFill rotWithShape="1">
          <a:blip r:embed="rId4">
            <a:alphaModFix/>
          </a:blip>
          <a:srcRect b="0" l="0" r="0" t="0"/>
          <a:stretch/>
        </p:blipFill>
        <p:spPr>
          <a:xfrm>
            <a:off x="195768" y="3648075"/>
            <a:ext cx="3044245" cy="1826547"/>
          </a:xfrm>
          <a:prstGeom prst="rect">
            <a:avLst/>
          </a:prstGeom>
          <a:noFill/>
          <a:ln>
            <a:noFill/>
          </a:ln>
        </p:spPr>
      </p:pic>
      <p:pic>
        <p:nvPicPr>
          <p:cNvPr id="129" name="Google Shape;129;p19"/>
          <p:cNvPicPr preferRelativeResize="0"/>
          <p:nvPr/>
        </p:nvPicPr>
        <p:blipFill rotWithShape="1">
          <a:blip r:embed="rId5">
            <a:alphaModFix/>
          </a:blip>
          <a:srcRect b="8434" l="14428" r="22911" t="0"/>
          <a:stretch/>
        </p:blipFill>
        <p:spPr>
          <a:xfrm>
            <a:off x="8115300" y="206883"/>
            <a:ext cx="3009901" cy="3628194"/>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pic>
        <p:nvPicPr>
          <p:cNvPr id="622" name="Google Shape;622;p82" title="20231121_082724.jpg"/>
          <p:cNvPicPr preferRelativeResize="0"/>
          <p:nvPr/>
        </p:nvPicPr>
        <p:blipFill>
          <a:blip r:embed="rId3">
            <a:alphaModFix/>
          </a:blip>
          <a:stretch>
            <a:fillRect/>
          </a:stretch>
        </p:blipFill>
        <p:spPr>
          <a:xfrm rot="10800000">
            <a:off x="3228110" y="1278088"/>
            <a:ext cx="5735777" cy="430182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pic>
        <p:nvPicPr>
          <p:cNvPr id="627" name="Google Shape;627;p83" title="20240224_154439.jpg"/>
          <p:cNvPicPr preferRelativeResize="0"/>
          <p:nvPr/>
        </p:nvPicPr>
        <p:blipFill>
          <a:blip r:embed="rId3">
            <a:alphaModFix/>
          </a:blip>
          <a:stretch>
            <a:fillRect/>
          </a:stretch>
        </p:blipFill>
        <p:spPr>
          <a:xfrm>
            <a:off x="706575" y="759687"/>
            <a:ext cx="4003976" cy="5338624"/>
          </a:xfrm>
          <a:prstGeom prst="rect">
            <a:avLst/>
          </a:prstGeom>
          <a:noFill/>
          <a:ln>
            <a:noFill/>
          </a:ln>
        </p:spPr>
      </p:pic>
      <p:pic>
        <p:nvPicPr>
          <p:cNvPr id="628" name="Google Shape;628;p83" title="20240616_091035.jpg"/>
          <p:cNvPicPr preferRelativeResize="0"/>
          <p:nvPr/>
        </p:nvPicPr>
        <p:blipFill>
          <a:blip r:embed="rId4">
            <a:alphaModFix/>
          </a:blip>
          <a:stretch>
            <a:fillRect/>
          </a:stretch>
        </p:blipFill>
        <p:spPr>
          <a:xfrm>
            <a:off x="5306275" y="1297563"/>
            <a:ext cx="5683825" cy="4262876"/>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pic>
        <p:nvPicPr>
          <p:cNvPr id="633" name="Google Shape;633;p84" title="20240625_030629.jpg"/>
          <p:cNvPicPr preferRelativeResize="0"/>
          <p:nvPr/>
        </p:nvPicPr>
        <p:blipFill rotWithShape="1">
          <a:blip r:embed="rId3">
            <a:alphaModFix/>
          </a:blip>
          <a:srcRect b="38098" l="0" r="-2207" t="6572"/>
          <a:stretch/>
        </p:blipFill>
        <p:spPr>
          <a:xfrm rot="5400000">
            <a:off x="1543675" y="3787325"/>
            <a:ext cx="3237600" cy="2336799"/>
          </a:xfrm>
          <a:prstGeom prst="rect">
            <a:avLst/>
          </a:prstGeom>
          <a:noFill/>
          <a:ln>
            <a:noFill/>
          </a:ln>
        </p:spPr>
      </p:pic>
      <p:pic>
        <p:nvPicPr>
          <p:cNvPr id="634" name="Google Shape;634;p84" title="20240625_030651.jpg"/>
          <p:cNvPicPr preferRelativeResize="0"/>
          <p:nvPr/>
        </p:nvPicPr>
        <p:blipFill rotWithShape="1">
          <a:blip r:embed="rId4">
            <a:alphaModFix/>
          </a:blip>
          <a:srcRect b="39751" l="0" r="0" t="13641"/>
          <a:stretch/>
        </p:blipFill>
        <p:spPr>
          <a:xfrm>
            <a:off x="9072650" y="4838100"/>
            <a:ext cx="2908773" cy="1807626"/>
          </a:xfrm>
          <a:prstGeom prst="rect">
            <a:avLst/>
          </a:prstGeom>
          <a:noFill/>
          <a:ln>
            <a:noFill/>
          </a:ln>
        </p:spPr>
      </p:pic>
      <p:pic>
        <p:nvPicPr>
          <p:cNvPr id="635" name="Google Shape;635;p84" title="20240625_030553.jpg"/>
          <p:cNvPicPr preferRelativeResize="0"/>
          <p:nvPr/>
        </p:nvPicPr>
        <p:blipFill rotWithShape="1">
          <a:blip r:embed="rId5">
            <a:alphaModFix/>
          </a:blip>
          <a:srcRect b="36876" l="0" r="0" t="0"/>
          <a:stretch/>
        </p:blipFill>
        <p:spPr>
          <a:xfrm rot="5400000">
            <a:off x="3765410" y="1355610"/>
            <a:ext cx="2391525" cy="2012749"/>
          </a:xfrm>
          <a:prstGeom prst="rect">
            <a:avLst/>
          </a:prstGeom>
          <a:noFill/>
          <a:ln>
            <a:noFill/>
          </a:ln>
        </p:spPr>
      </p:pic>
      <p:pic>
        <p:nvPicPr>
          <p:cNvPr id="636" name="Google Shape;636;p84" title="20240625_030642.jpg"/>
          <p:cNvPicPr preferRelativeResize="0"/>
          <p:nvPr/>
        </p:nvPicPr>
        <p:blipFill rotWithShape="1">
          <a:blip r:embed="rId6">
            <a:alphaModFix/>
          </a:blip>
          <a:srcRect b="36875" l="0" r="0" t="11361"/>
          <a:stretch/>
        </p:blipFill>
        <p:spPr>
          <a:xfrm>
            <a:off x="5967550" y="2403926"/>
            <a:ext cx="3746124" cy="2585375"/>
          </a:xfrm>
          <a:prstGeom prst="rect">
            <a:avLst/>
          </a:prstGeom>
          <a:noFill/>
          <a:ln>
            <a:noFill/>
          </a:ln>
        </p:spPr>
      </p:pic>
      <p:pic>
        <p:nvPicPr>
          <p:cNvPr id="637" name="Google Shape;637;p84" title="20240625_030754.jpg"/>
          <p:cNvPicPr preferRelativeResize="0"/>
          <p:nvPr/>
        </p:nvPicPr>
        <p:blipFill rotWithShape="1">
          <a:blip r:embed="rId7">
            <a:alphaModFix/>
          </a:blip>
          <a:srcRect b="38023" l="0" r="0" t="10441"/>
          <a:stretch/>
        </p:blipFill>
        <p:spPr>
          <a:xfrm>
            <a:off x="8755450" y="408225"/>
            <a:ext cx="3102424" cy="2131799"/>
          </a:xfrm>
          <a:prstGeom prst="rect">
            <a:avLst/>
          </a:prstGeom>
          <a:noFill/>
          <a:ln>
            <a:noFill/>
          </a:ln>
        </p:spPr>
      </p:pic>
      <p:pic>
        <p:nvPicPr>
          <p:cNvPr id="638" name="Google Shape;638;p84" title="20240625_030412.jpg"/>
          <p:cNvPicPr preferRelativeResize="0"/>
          <p:nvPr/>
        </p:nvPicPr>
        <p:blipFill rotWithShape="1">
          <a:blip r:embed="rId8">
            <a:alphaModFix/>
          </a:blip>
          <a:srcRect b="22378" l="0" r="0" t="0"/>
          <a:stretch/>
        </p:blipFill>
        <p:spPr>
          <a:xfrm>
            <a:off x="379475" y="206900"/>
            <a:ext cx="3237600" cy="3350861"/>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pic>
        <p:nvPicPr>
          <p:cNvPr id="643" name="Google Shape;643;p85" title="20230618_153945.jpg"/>
          <p:cNvPicPr preferRelativeResize="0"/>
          <p:nvPr/>
        </p:nvPicPr>
        <p:blipFill>
          <a:blip r:embed="rId3">
            <a:alphaModFix/>
          </a:blip>
          <a:stretch>
            <a:fillRect/>
          </a:stretch>
        </p:blipFill>
        <p:spPr>
          <a:xfrm>
            <a:off x="1150250" y="317500"/>
            <a:ext cx="3168799" cy="4233324"/>
          </a:xfrm>
          <a:prstGeom prst="rect">
            <a:avLst/>
          </a:prstGeom>
          <a:noFill/>
          <a:ln>
            <a:noFill/>
          </a:ln>
        </p:spPr>
      </p:pic>
      <p:pic>
        <p:nvPicPr>
          <p:cNvPr id="644" name="Google Shape;644;p85" title="20230618_154125.jpg"/>
          <p:cNvPicPr preferRelativeResize="0"/>
          <p:nvPr/>
        </p:nvPicPr>
        <p:blipFill>
          <a:blip r:embed="rId4">
            <a:alphaModFix/>
          </a:blip>
          <a:stretch>
            <a:fillRect/>
          </a:stretch>
        </p:blipFill>
        <p:spPr>
          <a:xfrm>
            <a:off x="3683075" y="2343450"/>
            <a:ext cx="3168799" cy="4233334"/>
          </a:xfrm>
          <a:prstGeom prst="rect">
            <a:avLst/>
          </a:prstGeom>
          <a:noFill/>
          <a:ln>
            <a:noFill/>
          </a:ln>
        </p:spPr>
      </p:pic>
      <p:pic>
        <p:nvPicPr>
          <p:cNvPr id="645" name="Google Shape;645;p85" title="20230618_154142.jpg"/>
          <p:cNvPicPr preferRelativeResize="0"/>
          <p:nvPr/>
        </p:nvPicPr>
        <p:blipFill>
          <a:blip r:embed="rId5">
            <a:alphaModFix/>
          </a:blip>
          <a:stretch>
            <a:fillRect/>
          </a:stretch>
        </p:blipFill>
        <p:spPr>
          <a:xfrm>
            <a:off x="8784175" y="468700"/>
            <a:ext cx="2353948" cy="3144750"/>
          </a:xfrm>
          <a:prstGeom prst="rect">
            <a:avLst/>
          </a:prstGeom>
          <a:noFill/>
          <a:ln>
            <a:noFill/>
          </a:ln>
        </p:spPr>
      </p:pic>
      <p:pic>
        <p:nvPicPr>
          <p:cNvPr id="646" name="Google Shape;646;p85" title="20230618_154048.jpg"/>
          <p:cNvPicPr preferRelativeResize="0"/>
          <p:nvPr/>
        </p:nvPicPr>
        <p:blipFill>
          <a:blip r:embed="rId6">
            <a:alphaModFix/>
          </a:blip>
          <a:stretch>
            <a:fillRect/>
          </a:stretch>
        </p:blipFill>
        <p:spPr>
          <a:xfrm>
            <a:off x="7132412" y="2449268"/>
            <a:ext cx="2353948" cy="3144730"/>
          </a:xfrm>
          <a:prstGeom prst="rect">
            <a:avLst/>
          </a:prstGeom>
          <a:noFill/>
          <a:ln>
            <a:noFill/>
          </a:ln>
        </p:spPr>
      </p:pic>
      <p:pic>
        <p:nvPicPr>
          <p:cNvPr id="647" name="Google Shape;647;p85" title="IMG-20230618-WA0011.jpg"/>
          <p:cNvPicPr preferRelativeResize="0"/>
          <p:nvPr/>
        </p:nvPicPr>
        <p:blipFill>
          <a:blip r:embed="rId7">
            <a:alphaModFix/>
          </a:blip>
          <a:stretch>
            <a:fillRect/>
          </a:stretch>
        </p:blipFill>
        <p:spPr>
          <a:xfrm>
            <a:off x="9766900" y="3719425"/>
            <a:ext cx="2353951" cy="3138586"/>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pic>
        <p:nvPicPr>
          <p:cNvPr id="652" name="Google Shape;652;p86" title="20200120_013300.jpg"/>
          <p:cNvPicPr preferRelativeResize="0"/>
          <p:nvPr/>
        </p:nvPicPr>
        <p:blipFill rotWithShape="1">
          <a:blip r:embed="rId3">
            <a:alphaModFix/>
          </a:blip>
          <a:srcRect b="13269" l="0" r="0" t="32743"/>
          <a:stretch/>
        </p:blipFill>
        <p:spPr>
          <a:xfrm>
            <a:off x="1074650" y="377975"/>
            <a:ext cx="4263775" cy="3069148"/>
          </a:xfrm>
          <a:prstGeom prst="rect">
            <a:avLst/>
          </a:prstGeom>
          <a:noFill/>
          <a:ln>
            <a:noFill/>
          </a:ln>
        </p:spPr>
      </p:pic>
      <p:pic>
        <p:nvPicPr>
          <p:cNvPr id="653" name="Google Shape;653;p86" title="20200120_013234.jpg"/>
          <p:cNvPicPr preferRelativeResize="0"/>
          <p:nvPr/>
        </p:nvPicPr>
        <p:blipFill rotWithShape="1">
          <a:blip r:embed="rId4">
            <a:alphaModFix/>
          </a:blip>
          <a:srcRect b="25270" l="0" r="0" t="30894"/>
          <a:stretch/>
        </p:blipFill>
        <p:spPr>
          <a:xfrm>
            <a:off x="1897900" y="4032424"/>
            <a:ext cx="4263775" cy="2492037"/>
          </a:xfrm>
          <a:prstGeom prst="rect">
            <a:avLst/>
          </a:prstGeom>
          <a:noFill/>
          <a:ln>
            <a:noFill/>
          </a:ln>
        </p:spPr>
      </p:pic>
      <p:pic>
        <p:nvPicPr>
          <p:cNvPr id="654" name="Google Shape;654;p86" title="20200120_013440.jpg"/>
          <p:cNvPicPr preferRelativeResize="0"/>
          <p:nvPr/>
        </p:nvPicPr>
        <p:blipFill rotWithShape="1">
          <a:blip r:embed="rId5">
            <a:alphaModFix/>
          </a:blip>
          <a:srcRect b="8079" l="12095" r="0" t="0"/>
          <a:stretch/>
        </p:blipFill>
        <p:spPr>
          <a:xfrm rot="5400000">
            <a:off x="5802924" y="736714"/>
            <a:ext cx="3326177" cy="2608700"/>
          </a:xfrm>
          <a:prstGeom prst="rect">
            <a:avLst/>
          </a:prstGeom>
          <a:noFill/>
          <a:ln>
            <a:noFill/>
          </a:ln>
        </p:spPr>
      </p:pic>
      <p:pic>
        <p:nvPicPr>
          <p:cNvPr id="655" name="Google Shape;655;p86" title="20200120_013857.jpg"/>
          <p:cNvPicPr preferRelativeResize="0"/>
          <p:nvPr/>
        </p:nvPicPr>
        <p:blipFill rotWithShape="1">
          <a:blip r:embed="rId6">
            <a:alphaModFix/>
          </a:blip>
          <a:srcRect b="16064" l="13676" r="8526" t="21474"/>
          <a:stretch/>
        </p:blipFill>
        <p:spPr>
          <a:xfrm rot="-5400000">
            <a:off x="8807112" y="1164464"/>
            <a:ext cx="3953649" cy="2380673"/>
          </a:xfrm>
          <a:prstGeom prst="rect">
            <a:avLst/>
          </a:prstGeom>
          <a:noFill/>
          <a:ln>
            <a:noFill/>
          </a:ln>
        </p:spPr>
      </p:pic>
      <p:pic>
        <p:nvPicPr>
          <p:cNvPr id="656" name="Google Shape;656;p86" title="20200120_013320.jpg"/>
          <p:cNvPicPr preferRelativeResize="0"/>
          <p:nvPr/>
        </p:nvPicPr>
        <p:blipFill rotWithShape="1">
          <a:blip r:embed="rId7">
            <a:alphaModFix/>
          </a:blip>
          <a:srcRect b="12851" l="13715" r="9320" t="9072"/>
          <a:stretch/>
        </p:blipFill>
        <p:spPr>
          <a:xfrm rot="5400000">
            <a:off x="7232312" y="4157112"/>
            <a:ext cx="2947476" cy="2242648"/>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pic>
        <p:nvPicPr>
          <p:cNvPr id="661" name="Google Shape;661;p87" title="20250607_225419.jpg"/>
          <p:cNvPicPr preferRelativeResize="0"/>
          <p:nvPr/>
        </p:nvPicPr>
        <p:blipFill rotWithShape="1">
          <a:blip r:embed="rId3">
            <a:alphaModFix/>
          </a:blip>
          <a:srcRect b="16174" l="0" r="0" t="27270"/>
          <a:stretch/>
        </p:blipFill>
        <p:spPr>
          <a:xfrm>
            <a:off x="6005975" y="848599"/>
            <a:ext cx="5322525" cy="5351301"/>
          </a:xfrm>
          <a:prstGeom prst="rect">
            <a:avLst/>
          </a:prstGeom>
          <a:noFill/>
          <a:ln>
            <a:noFill/>
          </a:ln>
        </p:spPr>
      </p:pic>
      <p:sp>
        <p:nvSpPr>
          <p:cNvPr id="662" name="Google Shape;662;p87"/>
          <p:cNvSpPr txBox="1"/>
          <p:nvPr/>
        </p:nvSpPr>
        <p:spPr>
          <a:xfrm>
            <a:off x="1073725" y="917875"/>
            <a:ext cx="3688800" cy="51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FR" sz="3200">
                <a:solidFill>
                  <a:srgbClr val="595959"/>
                </a:solidFill>
                <a:latin typeface="Corbel"/>
                <a:ea typeface="Corbel"/>
                <a:cs typeface="Corbel"/>
                <a:sym typeface="Corbel"/>
              </a:rPr>
              <a:t>En conclusion :</a:t>
            </a:r>
            <a:endParaRPr b="1" sz="3200">
              <a:solidFill>
                <a:srgbClr val="595959"/>
              </a:solidFill>
              <a:latin typeface="Corbel"/>
              <a:ea typeface="Corbel"/>
              <a:cs typeface="Corbel"/>
              <a:sym typeface="Corbel"/>
            </a:endParaRPr>
          </a:p>
          <a:p>
            <a:pPr indent="0" lvl="0" marL="0" rtl="0" algn="l">
              <a:spcBef>
                <a:spcPts val="0"/>
              </a:spcBef>
              <a:spcAft>
                <a:spcPts val="0"/>
              </a:spcAft>
              <a:buNone/>
            </a:pPr>
            <a:r>
              <a:t/>
            </a:r>
            <a:endParaRPr sz="2000">
              <a:solidFill>
                <a:srgbClr val="595959"/>
              </a:solidFill>
              <a:latin typeface="Corbel"/>
              <a:ea typeface="Corbel"/>
              <a:cs typeface="Corbel"/>
              <a:sym typeface="Corbel"/>
            </a:endParaRPr>
          </a:p>
          <a:p>
            <a:pPr indent="0" lvl="0" marL="0" rtl="0" algn="l">
              <a:spcBef>
                <a:spcPts val="0"/>
              </a:spcBef>
              <a:spcAft>
                <a:spcPts val="0"/>
              </a:spcAft>
              <a:buNone/>
            </a:pPr>
            <a:r>
              <a:t/>
            </a:r>
            <a:endParaRPr sz="2000">
              <a:solidFill>
                <a:srgbClr val="595959"/>
              </a:solidFill>
              <a:latin typeface="Corbel"/>
              <a:ea typeface="Corbel"/>
              <a:cs typeface="Corbel"/>
              <a:sym typeface="Corbel"/>
            </a:endParaRPr>
          </a:p>
          <a:p>
            <a:pPr indent="0" lvl="0" marL="0" rtl="0" algn="l">
              <a:spcBef>
                <a:spcPts val="0"/>
              </a:spcBef>
              <a:spcAft>
                <a:spcPts val="0"/>
              </a:spcAft>
              <a:buNone/>
            </a:pPr>
            <a:r>
              <a:rPr lang="fr-FR" sz="2000">
                <a:solidFill>
                  <a:srgbClr val="595959"/>
                </a:solidFill>
                <a:latin typeface="Corbel"/>
                <a:ea typeface="Corbel"/>
                <a:cs typeface="Corbel"/>
                <a:sym typeface="Corbel"/>
              </a:rPr>
              <a:t>C’est pas facile tous les jours mais on s’amuse bien !</a:t>
            </a:r>
            <a:endParaRPr sz="2000">
              <a:solidFill>
                <a:srgbClr val="595959"/>
              </a:solidFill>
              <a:latin typeface="Corbel"/>
              <a:ea typeface="Corbel"/>
              <a:cs typeface="Corbel"/>
              <a:sym typeface="Corbel"/>
            </a:endParaRPr>
          </a:p>
          <a:p>
            <a:pPr indent="0" lvl="0" marL="0" rtl="0" algn="l">
              <a:spcBef>
                <a:spcPts val="0"/>
              </a:spcBef>
              <a:spcAft>
                <a:spcPts val="0"/>
              </a:spcAft>
              <a:buNone/>
            </a:pPr>
            <a:r>
              <a:t/>
            </a:r>
            <a:endParaRPr sz="2000">
              <a:solidFill>
                <a:srgbClr val="595959"/>
              </a:solidFill>
              <a:latin typeface="Corbel"/>
              <a:ea typeface="Corbel"/>
              <a:cs typeface="Corbel"/>
              <a:sym typeface="Corbel"/>
            </a:endParaRPr>
          </a:p>
          <a:p>
            <a:pPr indent="0" lvl="0" marL="0" rtl="0" algn="l">
              <a:spcBef>
                <a:spcPts val="0"/>
              </a:spcBef>
              <a:spcAft>
                <a:spcPts val="0"/>
              </a:spcAft>
              <a:buNone/>
            </a:pPr>
            <a:r>
              <a:t/>
            </a:r>
            <a:endParaRPr sz="2000">
              <a:solidFill>
                <a:srgbClr val="595959"/>
              </a:solidFill>
              <a:latin typeface="Corbel"/>
              <a:ea typeface="Corbel"/>
              <a:cs typeface="Corbel"/>
              <a:sym typeface="Corbel"/>
            </a:endParaRPr>
          </a:p>
          <a:p>
            <a:pPr indent="0" lvl="0" marL="0" rtl="0" algn="l">
              <a:spcBef>
                <a:spcPts val="0"/>
              </a:spcBef>
              <a:spcAft>
                <a:spcPts val="0"/>
              </a:spcAft>
              <a:buNone/>
            </a:pPr>
            <a:r>
              <a:t/>
            </a:r>
            <a:endParaRPr sz="2000">
              <a:solidFill>
                <a:srgbClr val="595959"/>
              </a:solidFill>
              <a:latin typeface="Corbel"/>
              <a:ea typeface="Corbel"/>
              <a:cs typeface="Corbel"/>
              <a:sym typeface="Corbel"/>
            </a:endParaRPr>
          </a:p>
          <a:p>
            <a:pPr indent="0" lvl="0" marL="0" rtl="0" algn="l">
              <a:spcBef>
                <a:spcPts val="0"/>
              </a:spcBef>
              <a:spcAft>
                <a:spcPts val="0"/>
              </a:spcAft>
              <a:buNone/>
            </a:pPr>
            <a:r>
              <a:t/>
            </a:r>
            <a:endParaRPr sz="2000">
              <a:solidFill>
                <a:srgbClr val="595959"/>
              </a:solidFill>
              <a:latin typeface="Corbel"/>
              <a:ea typeface="Corbel"/>
              <a:cs typeface="Corbel"/>
              <a:sym typeface="Corbel"/>
            </a:endParaRPr>
          </a:p>
          <a:p>
            <a:pPr indent="0" lvl="0" marL="0" rtl="0" algn="l">
              <a:spcBef>
                <a:spcPts val="0"/>
              </a:spcBef>
              <a:spcAft>
                <a:spcPts val="0"/>
              </a:spcAft>
              <a:buNone/>
            </a:pPr>
            <a:r>
              <a:t/>
            </a:r>
            <a:endParaRPr sz="2000">
              <a:solidFill>
                <a:srgbClr val="595959"/>
              </a:solidFill>
              <a:latin typeface="Corbel"/>
              <a:ea typeface="Corbel"/>
              <a:cs typeface="Corbel"/>
              <a:sym typeface="Corbel"/>
            </a:endParaRPr>
          </a:p>
          <a:p>
            <a:pPr indent="0" lvl="0" marL="0" rtl="0" algn="l">
              <a:spcBef>
                <a:spcPts val="0"/>
              </a:spcBef>
              <a:spcAft>
                <a:spcPts val="0"/>
              </a:spcAft>
              <a:buNone/>
            </a:pPr>
            <a:r>
              <a:rPr lang="fr-FR" sz="2000">
                <a:solidFill>
                  <a:srgbClr val="595959"/>
                </a:solidFill>
                <a:latin typeface="Corbel"/>
                <a:ea typeface="Corbel"/>
                <a:cs typeface="Corbel"/>
                <a:sym typeface="Corbel"/>
              </a:rPr>
              <a:t>Merci de votre attention !</a:t>
            </a:r>
            <a:endParaRPr sz="2000">
              <a:solidFill>
                <a:srgbClr val="595959"/>
              </a:solidFill>
              <a:latin typeface="Corbel"/>
              <a:ea typeface="Corbel"/>
              <a:cs typeface="Corbel"/>
              <a:sym typeface="Corbe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0"/>
          <p:cNvSpPr txBox="1"/>
          <p:nvPr>
            <p:ph type="title"/>
          </p:nvPr>
        </p:nvSpPr>
        <p:spPr>
          <a:xfrm>
            <a:off x="163300" y="1562100"/>
            <a:ext cx="3150441" cy="124777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FFFFFF"/>
              </a:buClr>
              <a:buSzPct val="180000"/>
              <a:buFont typeface="Corbel"/>
              <a:buNone/>
            </a:pPr>
            <a:r>
              <a:rPr lang="fr-FR"/>
              <a:t>L’ECG :</a:t>
            </a:r>
            <a:br>
              <a:rPr lang="fr-FR"/>
            </a:br>
            <a:r>
              <a:rPr lang="fr-FR"/>
              <a:t>le lien entre anatomie et conduction</a:t>
            </a:r>
            <a:br>
              <a:rPr lang="fr-FR"/>
            </a:br>
            <a:endParaRPr sz="2000"/>
          </a:p>
        </p:txBody>
      </p:sp>
      <p:pic>
        <p:nvPicPr>
          <p:cNvPr id="135" name="Google Shape;135;p20"/>
          <p:cNvPicPr preferRelativeResize="0"/>
          <p:nvPr/>
        </p:nvPicPr>
        <p:blipFill rotWithShape="1">
          <a:blip r:embed="rId3">
            <a:alphaModFix/>
          </a:blip>
          <a:srcRect b="9498" l="2337" r="38723" t="24477"/>
          <a:stretch/>
        </p:blipFill>
        <p:spPr>
          <a:xfrm>
            <a:off x="163300" y="3239563"/>
            <a:ext cx="3150441" cy="2646887"/>
          </a:xfrm>
          <a:prstGeom prst="rect">
            <a:avLst/>
          </a:prstGeom>
          <a:noFill/>
          <a:ln>
            <a:noFill/>
          </a:ln>
        </p:spPr>
      </p:pic>
      <p:sp>
        <p:nvSpPr>
          <p:cNvPr id="136" name="Google Shape;136;p20"/>
          <p:cNvSpPr txBox="1"/>
          <p:nvPr/>
        </p:nvSpPr>
        <p:spPr>
          <a:xfrm>
            <a:off x="3869268" y="864108"/>
            <a:ext cx="7315200" cy="512064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accent1"/>
              </a:buClr>
              <a:buSzPts val="2000"/>
              <a:buFont typeface="Noto Sans Symbols"/>
              <a:buNone/>
            </a:pPr>
            <a:r>
              <a:t/>
            </a:r>
            <a:endParaRPr sz="2000">
              <a:solidFill>
                <a:srgbClr val="595959"/>
              </a:solidFill>
              <a:latin typeface="Corbel"/>
              <a:ea typeface="Corbel"/>
              <a:cs typeface="Corbel"/>
              <a:sym typeface="Corbel"/>
            </a:endParaRPr>
          </a:p>
        </p:txBody>
      </p:sp>
      <p:sp>
        <p:nvSpPr>
          <p:cNvPr id="137" name="Google Shape;137;p20"/>
          <p:cNvSpPr txBox="1"/>
          <p:nvPr>
            <p:ph idx="1" type="body"/>
          </p:nvPr>
        </p:nvSpPr>
        <p:spPr>
          <a:xfrm>
            <a:off x="3656641" y="681228"/>
            <a:ext cx="7527827" cy="5486400"/>
          </a:xfrm>
          <a:prstGeom prst="rect">
            <a:avLst/>
          </a:prstGeom>
          <a:noFill/>
          <a:ln>
            <a:noFill/>
          </a:ln>
        </p:spPr>
        <p:txBody>
          <a:bodyPr anchorCtr="0" anchor="ctr" bIns="45700" lIns="91425" spcFirstLastPara="1" rIns="91425" wrap="square" tIns="45700">
            <a:normAutofit/>
          </a:bodyPr>
          <a:lstStyle/>
          <a:p>
            <a:pPr indent="-182880" lvl="0" marL="182880" rtl="0" algn="l">
              <a:lnSpc>
                <a:spcPct val="90000"/>
              </a:lnSpc>
              <a:spcBef>
                <a:spcPts val="0"/>
              </a:spcBef>
              <a:spcAft>
                <a:spcPts val="0"/>
              </a:spcAft>
              <a:buSzPts val="2000"/>
              <a:buChar char="●"/>
            </a:pPr>
            <a:r>
              <a:rPr lang="fr-FR">
                <a:latin typeface="Arial"/>
                <a:ea typeface="Arial"/>
                <a:cs typeface="Arial"/>
                <a:sym typeface="Arial"/>
              </a:rPr>
              <a:t>Onde P = </a:t>
            </a:r>
            <a:r>
              <a:rPr b="1" lang="fr-FR">
                <a:latin typeface="Arial"/>
                <a:ea typeface="Arial"/>
                <a:cs typeface="Arial"/>
                <a:sym typeface="Arial"/>
              </a:rPr>
              <a:t>dépolarisation des oreillettes</a:t>
            </a:r>
            <a:endParaRPr/>
          </a:p>
          <a:p>
            <a:pPr indent="-182880" lvl="0" marL="182880" rtl="0" algn="l">
              <a:lnSpc>
                <a:spcPct val="90000"/>
              </a:lnSpc>
              <a:spcBef>
                <a:spcPts val="1200"/>
              </a:spcBef>
              <a:spcAft>
                <a:spcPts val="0"/>
              </a:spcAft>
              <a:buSzPts val="2000"/>
              <a:buChar char="●"/>
            </a:pPr>
            <a:r>
              <a:rPr lang="fr-FR">
                <a:latin typeface="Arial"/>
                <a:ea typeface="Arial"/>
                <a:cs typeface="Arial"/>
                <a:sym typeface="Arial"/>
              </a:rPr>
              <a:t>Complexe QRS = </a:t>
            </a:r>
            <a:r>
              <a:rPr b="1" lang="fr-FR">
                <a:latin typeface="Arial"/>
                <a:ea typeface="Arial"/>
                <a:cs typeface="Arial"/>
                <a:sym typeface="Arial"/>
              </a:rPr>
              <a:t>dépolarisation des ventricules</a:t>
            </a:r>
            <a:endParaRPr/>
          </a:p>
          <a:p>
            <a:pPr indent="-182880" lvl="0" marL="182880" rtl="0" algn="l">
              <a:lnSpc>
                <a:spcPct val="90000"/>
              </a:lnSpc>
              <a:spcBef>
                <a:spcPts val="1200"/>
              </a:spcBef>
              <a:spcAft>
                <a:spcPts val="0"/>
              </a:spcAft>
              <a:buSzPts val="2000"/>
              <a:buChar char="●"/>
            </a:pPr>
            <a:r>
              <a:rPr lang="fr-FR">
                <a:latin typeface="Arial"/>
                <a:ea typeface="Arial"/>
                <a:cs typeface="Arial"/>
                <a:sym typeface="Arial"/>
              </a:rPr>
              <a:t>Onde T = </a:t>
            </a:r>
            <a:r>
              <a:rPr b="1" lang="fr-FR">
                <a:latin typeface="Arial"/>
                <a:ea typeface="Arial"/>
                <a:cs typeface="Arial"/>
                <a:sym typeface="Arial"/>
              </a:rPr>
              <a:t>repolarisation ventriculaire</a:t>
            </a:r>
            <a:endParaRPr/>
          </a:p>
          <a:p>
            <a:pPr indent="-55879" lvl="0" marL="182880" rtl="0" algn="l">
              <a:lnSpc>
                <a:spcPct val="90000"/>
              </a:lnSpc>
              <a:spcBef>
                <a:spcPts val="1200"/>
              </a:spcBef>
              <a:spcAft>
                <a:spcPts val="0"/>
              </a:spcAft>
              <a:buSzPts val="2000"/>
              <a:buNone/>
            </a:pPr>
            <a:r>
              <a:t/>
            </a:r>
            <a:endParaRPr>
              <a:latin typeface="Arial"/>
              <a:ea typeface="Arial"/>
              <a:cs typeface="Arial"/>
              <a:sym typeface="Arial"/>
            </a:endParaRPr>
          </a:p>
          <a:p>
            <a:pPr indent="-182880" lvl="0" marL="182880" rtl="0" algn="l">
              <a:lnSpc>
                <a:spcPct val="90000"/>
              </a:lnSpc>
              <a:spcBef>
                <a:spcPts val="1200"/>
              </a:spcBef>
              <a:spcAft>
                <a:spcPts val="0"/>
              </a:spcAft>
              <a:buSzPts val="2000"/>
              <a:buChar char="●"/>
            </a:pPr>
            <a:r>
              <a:rPr lang="fr-FR">
                <a:latin typeface="Arial"/>
                <a:ea typeface="Arial"/>
                <a:cs typeface="Arial"/>
                <a:sym typeface="Arial"/>
              </a:rPr>
              <a:t>Espace PR = temps que met l’influx électrique</a:t>
            </a:r>
            <a:endParaRPr/>
          </a:p>
          <a:p>
            <a:pPr indent="0" lvl="0" marL="0" rtl="0" algn="l">
              <a:lnSpc>
                <a:spcPct val="90000"/>
              </a:lnSpc>
              <a:spcBef>
                <a:spcPts val="1200"/>
              </a:spcBef>
              <a:spcAft>
                <a:spcPts val="0"/>
              </a:spcAft>
              <a:buSzPts val="2000"/>
              <a:buNone/>
            </a:pPr>
            <a:r>
              <a:rPr lang="fr-FR">
                <a:latin typeface="Arial"/>
                <a:ea typeface="Arial"/>
                <a:cs typeface="Arial"/>
                <a:sym typeface="Arial"/>
              </a:rPr>
              <a:t>pour aller des oreillettes aux ventricules</a:t>
            </a:r>
            <a:endParaRPr>
              <a:latin typeface="Arial"/>
              <a:ea typeface="Arial"/>
              <a:cs typeface="Arial"/>
              <a:sym typeface="Arial"/>
            </a:endParaRPr>
          </a:p>
          <a:p>
            <a:pPr indent="-182880" lvl="0" marL="182880" rtl="0" algn="l">
              <a:lnSpc>
                <a:spcPct val="90000"/>
              </a:lnSpc>
              <a:spcBef>
                <a:spcPts val="1200"/>
              </a:spcBef>
              <a:spcAft>
                <a:spcPts val="0"/>
              </a:spcAft>
              <a:buSzPts val="2000"/>
              <a:buChar char="●"/>
            </a:pPr>
            <a:r>
              <a:rPr lang="fr-FR">
                <a:latin typeface="Arial"/>
                <a:ea typeface="Arial"/>
                <a:cs typeface="Arial"/>
                <a:sym typeface="Arial"/>
              </a:rPr>
              <a:t>Segment ST = temps qui sépare la fin</a:t>
            </a:r>
            <a:endParaRPr/>
          </a:p>
          <a:p>
            <a:pPr indent="0" lvl="0" marL="0" rtl="0" algn="l">
              <a:lnSpc>
                <a:spcPct val="90000"/>
              </a:lnSpc>
              <a:spcBef>
                <a:spcPts val="1200"/>
              </a:spcBef>
              <a:spcAft>
                <a:spcPts val="0"/>
              </a:spcAft>
              <a:buSzPts val="2000"/>
              <a:buNone/>
            </a:pPr>
            <a:r>
              <a:rPr lang="fr-FR">
                <a:latin typeface="Arial"/>
                <a:ea typeface="Arial"/>
                <a:cs typeface="Arial"/>
                <a:sym typeface="Arial"/>
              </a:rPr>
              <a:t> de la dépolarisation du début de la</a:t>
            </a:r>
            <a:endParaRPr/>
          </a:p>
          <a:p>
            <a:pPr indent="0" lvl="0" marL="0" rtl="0" algn="l">
              <a:lnSpc>
                <a:spcPct val="90000"/>
              </a:lnSpc>
              <a:spcBef>
                <a:spcPts val="1200"/>
              </a:spcBef>
              <a:spcAft>
                <a:spcPts val="0"/>
              </a:spcAft>
              <a:buSzPts val="2000"/>
              <a:buNone/>
            </a:pPr>
            <a:r>
              <a:rPr lang="fr-FR">
                <a:latin typeface="Arial"/>
                <a:ea typeface="Arial"/>
                <a:cs typeface="Arial"/>
                <a:sym typeface="Arial"/>
              </a:rPr>
              <a:t> repolarisation ventriculaire</a:t>
            </a:r>
            <a:endParaRPr/>
          </a:p>
          <a:p>
            <a:pPr indent="-182880" lvl="0" marL="182880" rtl="0" algn="l">
              <a:lnSpc>
                <a:spcPct val="90000"/>
              </a:lnSpc>
              <a:spcBef>
                <a:spcPts val="1200"/>
              </a:spcBef>
              <a:spcAft>
                <a:spcPts val="0"/>
              </a:spcAft>
              <a:buSzPts val="2000"/>
              <a:buChar char="●"/>
            </a:pPr>
            <a:r>
              <a:rPr lang="fr-FR">
                <a:latin typeface="Arial"/>
                <a:ea typeface="Arial"/>
                <a:cs typeface="Arial"/>
                <a:sym typeface="Arial"/>
              </a:rPr>
              <a:t>Une Onde P précède chaque </a:t>
            </a:r>
            <a:endParaRPr>
              <a:latin typeface="Arial"/>
              <a:ea typeface="Arial"/>
              <a:cs typeface="Arial"/>
              <a:sym typeface="Arial"/>
            </a:endParaRPr>
          </a:p>
          <a:p>
            <a:pPr indent="0" lvl="0" marL="0" rtl="0" algn="l">
              <a:lnSpc>
                <a:spcPct val="90000"/>
              </a:lnSpc>
              <a:spcBef>
                <a:spcPts val="1200"/>
              </a:spcBef>
              <a:spcAft>
                <a:spcPts val="0"/>
              </a:spcAft>
              <a:buSzPts val="2000"/>
              <a:buNone/>
            </a:pPr>
            <a:r>
              <a:rPr lang="fr-FR">
                <a:latin typeface="Arial"/>
                <a:ea typeface="Arial"/>
                <a:cs typeface="Arial"/>
                <a:sym typeface="Arial"/>
              </a:rPr>
              <a:t>complexe QRS</a:t>
            </a:r>
            <a:endParaRPr/>
          </a:p>
          <a:p>
            <a:pPr indent="-55879" lvl="0" marL="182880" rtl="0" algn="l">
              <a:lnSpc>
                <a:spcPct val="90000"/>
              </a:lnSpc>
              <a:spcBef>
                <a:spcPts val="1200"/>
              </a:spcBef>
              <a:spcAft>
                <a:spcPts val="0"/>
              </a:spcAft>
              <a:buSzPts val="2000"/>
              <a:buNone/>
            </a:pPr>
            <a:r>
              <a:t/>
            </a:r>
            <a:endParaRPr/>
          </a:p>
        </p:txBody>
      </p:sp>
      <p:pic>
        <p:nvPicPr>
          <p:cNvPr id="138" name="Google Shape;138;p20"/>
          <p:cNvPicPr preferRelativeResize="0"/>
          <p:nvPr/>
        </p:nvPicPr>
        <p:blipFill rotWithShape="1">
          <a:blip r:embed="rId4">
            <a:alphaModFix/>
          </a:blip>
          <a:srcRect b="0" l="0" r="0" t="0"/>
          <a:stretch/>
        </p:blipFill>
        <p:spPr>
          <a:xfrm>
            <a:off x="8286750" y="2887138"/>
            <a:ext cx="3453245" cy="397086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1"/>
          <p:cNvSpPr txBox="1"/>
          <p:nvPr>
            <p:ph type="title"/>
          </p:nvPr>
        </p:nvSpPr>
        <p:spPr>
          <a:xfrm>
            <a:off x="256032" y="1143001"/>
            <a:ext cx="2834640" cy="70485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FFFF"/>
              </a:buClr>
              <a:buSzPts val="3200"/>
              <a:buFont typeface="Corbel"/>
              <a:buNone/>
            </a:pPr>
            <a:r>
              <a:rPr lang="fr-FR"/>
              <a:t>Rythme sinusal</a:t>
            </a:r>
            <a:endParaRPr/>
          </a:p>
        </p:txBody>
      </p:sp>
      <p:pic>
        <p:nvPicPr>
          <p:cNvPr id="144" name="Google Shape;144;p21"/>
          <p:cNvPicPr preferRelativeResize="0"/>
          <p:nvPr>
            <p:ph idx="1" type="body"/>
          </p:nvPr>
        </p:nvPicPr>
        <p:blipFill rotWithShape="1">
          <a:blip r:embed="rId3">
            <a:alphaModFix/>
          </a:blip>
          <a:srcRect b="0" l="0" r="0" t="0"/>
          <a:stretch/>
        </p:blipFill>
        <p:spPr>
          <a:xfrm>
            <a:off x="3465322" y="2609850"/>
            <a:ext cx="8330336" cy="2457449"/>
          </a:xfrm>
          <a:prstGeom prst="rect">
            <a:avLst/>
          </a:prstGeom>
          <a:noFill/>
          <a:ln>
            <a:noFill/>
          </a:ln>
        </p:spPr>
      </p:pic>
      <p:sp>
        <p:nvSpPr>
          <p:cNvPr id="145" name="Google Shape;145;p21"/>
          <p:cNvSpPr txBox="1"/>
          <p:nvPr>
            <p:ph idx="2" type="body"/>
          </p:nvPr>
        </p:nvSpPr>
        <p:spPr>
          <a:xfrm>
            <a:off x="256032" y="2586038"/>
            <a:ext cx="3020568" cy="2321990"/>
          </a:xfrm>
          <a:prstGeom prst="rect">
            <a:avLst/>
          </a:prstGeom>
          <a:noFill/>
          <a:ln>
            <a:noFill/>
          </a:ln>
        </p:spPr>
        <p:txBody>
          <a:bodyPr anchorCtr="0" anchor="t" bIns="45700" lIns="91425" spcFirstLastPara="1" rIns="91425" wrap="square" tIns="45700">
            <a:normAutofit lnSpcReduction="10000"/>
          </a:bodyPr>
          <a:lstStyle/>
          <a:p>
            <a:pPr indent="-342900" lvl="0" marL="342900" rtl="0" algn="l">
              <a:lnSpc>
                <a:spcPct val="100000"/>
              </a:lnSpc>
              <a:spcBef>
                <a:spcPts val="0"/>
              </a:spcBef>
              <a:spcAft>
                <a:spcPts val="0"/>
              </a:spcAft>
              <a:buClr>
                <a:schemeClr val="lt1"/>
              </a:buClr>
              <a:buSzPts val="2000"/>
              <a:buFont typeface="Courier New"/>
              <a:buChar char="o"/>
            </a:pPr>
            <a:r>
              <a:rPr lang="fr-FR" sz="2000"/>
              <a:t>Fréquence : 60 à 90 bpm</a:t>
            </a:r>
            <a:endParaRPr sz="2000"/>
          </a:p>
          <a:p>
            <a:pPr indent="-342900" lvl="0" marL="342900" rtl="0" algn="l">
              <a:lnSpc>
                <a:spcPct val="100000"/>
              </a:lnSpc>
              <a:spcBef>
                <a:spcPts val="1200"/>
              </a:spcBef>
              <a:spcAft>
                <a:spcPts val="0"/>
              </a:spcAft>
              <a:buClr>
                <a:schemeClr val="lt1"/>
              </a:buClr>
              <a:buSzPts val="2000"/>
              <a:buFont typeface="Courier New"/>
              <a:buChar char="o"/>
            </a:pPr>
            <a:r>
              <a:rPr lang="fr-FR" sz="2000"/>
              <a:t>Entrainé par le nœud sinusal </a:t>
            </a:r>
            <a:endParaRPr sz="2000"/>
          </a:p>
          <a:p>
            <a:pPr indent="-342900" lvl="0" marL="342900" rtl="0" algn="l">
              <a:lnSpc>
                <a:spcPct val="100000"/>
              </a:lnSpc>
              <a:spcBef>
                <a:spcPts val="1200"/>
              </a:spcBef>
              <a:spcAft>
                <a:spcPts val="0"/>
              </a:spcAft>
              <a:buClr>
                <a:schemeClr val="lt1"/>
              </a:buClr>
              <a:buSzPts val="2000"/>
              <a:buFont typeface="Courier New"/>
              <a:buChar char="o"/>
            </a:pPr>
            <a:r>
              <a:rPr lang="fr-FR" sz="2000"/>
              <a:t>Complexe complet</a:t>
            </a:r>
            <a:endParaRPr/>
          </a:p>
          <a:p>
            <a:pPr indent="-342900" lvl="0" marL="342900" rtl="0" algn="l">
              <a:lnSpc>
                <a:spcPct val="100000"/>
              </a:lnSpc>
              <a:spcBef>
                <a:spcPts val="1200"/>
              </a:spcBef>
              <a:spcAft>
                <a:spcPts val="0"/>
              </a:spcAft>
              <a:buClr>
                <a:schemeClr val="lt1"/>
              </a:buClr>
              <a:buSzPts val="2000"/>
              <a:buFont typeface="Courier New"/>
              <a:buChar char="o"/>
            </a:pPr>
            <a:r>
              <a:rPr lang="fr-FR" sz="2000"/>
              <a:t>Intervalles normaux</a:t>
            </a:r>
            <a:endParaRPr/>
          </a:p>
          <a:p>
            <a:pPr indent="0" lvl="0" marL="0" rtl="0" algn="l">
              <a:lnSpc>
                <a:spcPct val="100000"/>
              </a:lnSpc>
              <a:spcBef>
                <a:spcPts val="1200"/>
              </a:spcBef>
              <a:spcAft>
                <a:spcPts val="0"/>
              </a:spcAft>
              <a:buSzPts val="1400"/>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Cadr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