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BC5"/>
    <a:srgbClr val="3F54D1"/>
    <a:srgbClr val="392051"/>
    <a:srgbClr val="FFCA28"/>
    <a:srgbClr val="0DB1FF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/>
    <p:restoredTop sz="97672"/>
  </p:normalViewPr>
  <p:slideViewPr>
    <p:cSldViewPr snapToGrid="0">
      <p:cViewPr varScale="1">
        <p:scale>
          <a:sx n="86" d="100"/>
          <a:sy n="86" d="100"/>
        </p:scale>
        <p:origin x="64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0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F67-2786-C24A-A6B0-8912AC5AFFD4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693" y="1140034"/>
            <a:ext cx="8229600" cy="1378290"/>
          </a:xfrm>
        </p:spPr>
        <p:txBody>
          <a:bodyPr/>
          <a:lstStyle/>
          <a:p>
            <a:r>
              <a:rPr lang="fr-FR" altLang="fr-FR" dirty="0"/>
              <a:t>MACROCIBLES ET PROGRAMMATION DES SOINS</a:t>
            </a:r>
            <a:br>
              <a:rPr lang="fr-FR" altLang="fr-FR" dirty="0"/>
            </a:br>
            <a:br>
              <a:rPr lang="fr-FR" altLang="fr-FR" dirty="0"/>
            </a:b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137227" y="6231467"/>
            <a:ext cx="255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Promotion 2024-2027</a:t>
            </a:r>
          </a:p>
        </p:txBody>
      </p:sp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32612"/>
              </p:ext>
            </p:extLst>
          </p:nvPr>
        </p:nvGraphicFramePr>
        <p:xfrm>
          <a:off x="2429933" y="1006051"/>
          <a:ext cx="8229600" cy="5343525"/>
        </p:xfrm>
        <a:graphic>
          <a:graphicData uri="http://schemas.openxmlformats.org/drawingml/2006/table">
            <a:tbl>
              <a:tblPr/>
              <a:tblGrid>
                <a:gridCol w="2305768">
                  <a:extLst>
                    <a:ext uri="{9D8B030D-6E8A-4147-A177-3AD203B41FA5}">
                      <a16:colId xmlns:a16="http://schemas.microsoft.com/office/drawing/2014/main" val="3601452479"/>
                    </a:ext>
                  </a:extLst>
                </a:gridCol>
                <a:gridCol w="5923832">
                  <a:extLst>
                    <a:ext uri="{9D8B030D-6E8A-4147-A177-3AD203B41FA5}">
                      <a16:colId xmlns:a16="http://schemas.microsoft.com/office/drawing/2014/main" val="2612238502"/>
                    </a:ext>
                  </a:extLst>
                </a:gridCol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1" marR="10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Attentes</a:t>
                      </a:r>
                    </a:p>
                  </a:txBody>
                  <a:tcPr marL="101461" marR="10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361158"/>
                  </a:ext>
                </a:extLst>
              </a:tr>
              <a:tr h="447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Précisions sur les actions de soins</a:t>
                      </a:r>
                    </a:p>
                  </a:txBody>
                  <a:tcPr marL="101461" marR="10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Caractériser les soins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(ex : toilette au lavabo après installation, aide totale à la prise du petit déjeuner…)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 pas écrire la prescription médicale, citer uniquement la famille thérapeutique (ex : 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injection S/C d’anticoagulant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Pour les 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incertitudes horaires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 soins  reconductibles sur la journée sans horaire spécifique, faire une accolade ou une flèche verticale ou identifier « soins en transversal 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Toute modification doit être réajustée par écrit et/ou à l’oral</a:t>
                      </a:r>
                    </a:p>
                  </a:txBody>
                  <a:tcPr marL="101461" marR="10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0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99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591733"/>
            <a:ext cx="9471102" cy="3995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dirty="0"/>
              <a:t>Définitions des soins directs :</a:t>
            </a:r>
          </a:p>
          <a:p>
            <a:pPr marL="0" indent="0">
              <a:buNone/>
              <a:defRPr/>
            </a:pPr>
            <a:r>
              <a:rPr lang="fr-FR" altLang="fr-FR" dirty="0"/>
              <a:t>Ce sont les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dirty="0"/>
              <a:t>Actes de soins dispensés au patient : soins infirmiers et/ou en collaboration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dirty="0"/>
              <a:t>Activités accomplies auprès de ce dernier : Pansement, injection, observation du patient, accompagnement aux RDV, entretiens …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Les activités de préparation des soins n’apparaissent pas : </a:t>
            </a:r>
          </a:p>
          <a:p>
            <a:pPr marL="0" indent="0">
              <a:buNone/>
              <a:defRPr/>
            </a:pPr>
            <a:r>
              <a:rPr lang="fr-FR" altLang="fr-FR" dirty="0"/>
              <a:t>PAS DE : préparation des médicaments/des dossiers, pause ou temps de repas infirmier, transmissions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20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79114"/>
              </p:ext>
            </p:extLst>
          </p:nvPr>
        </p:nvGraphicFramePr>
        <p:xfrm>
          <a:off x="2189024" y="885179"/>
          <a:ext cx="8410575" cy="578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10354692" imgH="7117011" progId="Word.Document.8">
                  <p:embed/>
                </p:oleObj>
              </mc:Choice>
              <mc:Fallback>
                <p:oleObj name="Document" r:id="rId3" imgW="10354692" imgH="7117011" progId="Word.Document.8">
                  <p:embed/>
                  <p:pic>
                    <p:nvPicPr>
                      <p:cNvPr id="22531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024" y="885179"/>
                        <a:ext cx="8410575" cy="578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0599599" y="1161143"/>
            <a:ext cx="0" cy="5504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3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4149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67092" y="1842347"/>
            <a:ext cx="8264459" cy="3744411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2400" dirty="0"/>
              <a:t>La programmation est un outil qui vous permet d’organiser les prises en charge des patients sur un secteur.</a:t>
            </a:r>
          </a:p>
          <a:p>
            <a:pPr marL="0" indent="0">
              <a:buNone/>
            </a:pPr>
            <a:r>
              <a:rPr lang="fr-FR" altLang="fr-FR" sz="2400" dirty="0"/>
              <a:t>Il est important d’apprendre </a:t>
            </a:r>
            <a:r>
              <a:rPr lang="fr-FR" altLang="fr-FR" sz="2400"/>
              <a:t>à l’utiliser au quotidien.</a:t>
            </a:r>
            <a:endParaRPr lang="fr-FR" altLang="fr-FR" sz="2400" dirty="0"/>
          </a:p>
          <a:p>
            <a:endParaRPr lang="fr-FR" altLang="fr-FR" sz="2400" dirty="0"/>
          </a:p>
          <a:p>
            <a:pPr marL="0" indent="0">
              <a:buNone/>
            </a:pPr>
            <a:r>
              <a:rPr lang="fr-FR" altLang="fr-FR" sz="2400" dirty="0"/>
              <a:t>A votre tour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69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C3D721B-1D37-6155-F224-AAE228BC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262" y="2345635"/>
            <a:ext cx="4231178" cy="1184886"/>
          </a:xfrm>
        </p:spPr>
        <p:txBody>
          <a:bodyPr/>
          <a:lstStyle/>
          <a:p>
            <a:r>
              <a:rPr lang="fr-FR" dirty="0"/>
              <a:t>MACROCIBLES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1DE6F04C-7A5B-63FF-1772-454A60644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36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618827"/>
            <a:ext cx="9471102" cy="48158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altLang="fr-FR" sz="3400" dirty="0"/>
              <a:t>A l’entrée du patient, une présentation synthétique du patient est faite par l’IDE  :</a:t>
            </a:r>
          </a:p>
          <a:p>
            <a:pPr marL="0" indent="0">
              <a:buNone/>
              <a:defRPr/>
            </a:pPr>
            <a:r>
              <a:rPr lang="fr-FR" altLang="fr-FR" sz="3400" dirty="0"/>
              <a:t>     </a:t>
            </a:r>
            <a:r>
              <a:rPr lang="fr-FR" altLang="fr-FR" sz="3400" dirty="0" err="1"/>
              <a:t>Macrocible</a:t>
            </a:r>
            <a:endParaRPr lang="fr-FR" altLang="fr-FR" sz="3400" dirty="0"/>
          </a:p>
          <a:p>
            <a:pPr marL="0" indent="0">
              <a:buNone/>
              <a:defRPr/>
            </a:pPr>
            <a:endParaRPr lang="fr-FR" sz="3400" dirty="0"/>
          </a:p>
          <a:p>
            <a:pPr marL="0" indent="0">
              <a:buNone/>
              <a:defRPr/>
            </a:pPr>
            <a:r>
              <a:rPr lang="fr-FR" altLang="fr-FR" sz="3400" dirty="0"/>
              <a:t>La </a:t>
            </a:r>
            <a:r>
              <a:rPr lang="fr-FR" altLang="fr-FR" sz="3400" dirty="0" err="1"/>
              <a:t>macrocible</a:t>
            </a:r>
            <a:r>
              <a:rPr lang="fr-FR" altLang="fr-FR" sz="3400" dirty="0"/>
              <a:t> reprend des informations médicales, personnelles et/ou familiales du patient.</a:t>
            </a:r>
          </a:p>
          <a:p>
            <a:pPr marL="0" indent="0">
              <a:buNone/>
              <a:defRPr/>
            </a:pPr>
            <a:r>
              <a:rPr lang="fr-FR" altLang="fr-FR" sz="3400" dirty="0"/>
              <a:t>Elle peut être utilisée pour faire une relève rapide de votre patient à tout moment.</a:t>
            </a:r>
          </a:p>
          <a:p>
            <a:pPr marL="0" indent="0">
              <a:buNone/>
              <a:defRPr/>
            </a:pPr>
            <a:endParaRPr lang="fr-FR" altLang="fr-FR" sz="3400" dirty="0"/>
          </a:p>
          <a:p>
            <a:pPr marL="0" indent="0">
              <a:buNone/>
              <a:defRPr/>
            </a:pPr>
            <a:r>
              <a:rPr lang="fr-FR" altLang="fr-FR" sz="3400" dirty="0"/>
              <a:t>Cette présentation synthétique permet 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3400" dirty="0"/>
              <a:t>d’orienter le recueil de données cliniques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3400" dirty="0"/>
              <a:t>de faire des liens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3400" dirty="0"/>
              <a:t>d’anticiper les problèmes du patient </a:t>
            </a:r>
          </a:p>
          <a:p>
            <a:pPr marL="0" indent="0">
              <a:buNone/>
              <a:defRPr/>
            </a:pPr>
            <a:r>
              <a:rPr lang="fr-FR" altLang="fr-FR" sz="3400" dirty="0"/>
              <a:t>Elle est présente pour chaque patient sur la programmation des soins</a:t>
            </a:r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r>
              <a:rPr lang="fr-FR" altLang="fr-FR" dirty="0"/>
              <a:t> </a:t>
            </a:r>
            <a:endParaRPr lang="fr-FR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717973" y="1740746"/>
            <a:ext cx="642477" cy="5283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60450" y="1219201"/>
            <a:ext cx="9471102" cy="4367558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La </a:t>
            </a:r>
            <a:r>
              <a:rPr lang="fr-FR" sz="2000" dirty="0" err="1"/>
              <a:t>macrocible</a:t>
            </a:r>
            <a:r>
              <a:rPr lang="fr-FR" sz="2000" dirty="0"/>
              <a:t> comprend pour chaque patient :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Nom, âge, contexte social, familial synthétique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>
                <a:sym typeface="Wingdings" panose="05000000000000000000" pitchFamily="2" charset="2"/>
              </a:rPr>
              <a:t>Date d’entrée, </a:t>
            </a:r>
            <a:r>
              <a:rPr lang="fr-FR" altLang="fr-FR" sz="2000" dirty="0"/>
              <a:t>chambre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Motif d’entrée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J opératoire si chirurgie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les problèmes et/ou risques prioritaires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Les VVP, SAD, …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Le fait marquant du jour: à jeun, examen, appuis, sortie…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1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C3D721B-1D37-6155-F224-AAE228BC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813" y="2325971"/>
            <a:ext cx="4991947" cy="1184886"/>
          </a:xfrm>
        </p:spPr>
        <p:txBody>
          <a:bodyPr/>
          <a:lstStyle/>
          <a:p>
            <a:r>
              <a:rPr lang="fr-FR" altLang="fr-FR" dirty="0"/>
              <a:t>PROGRAMMATION DES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73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3624" y="1408853"/>
            <a:ext cx="9471102" cy="3886651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La programmation des soins est un outil d’organisation.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La programmation des soins fait apparaître l’ensemble des actes de soins pour le groupe de personnes prises en charge.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altLang="fr-FR" sz="2000" dirty="0"/>
              <a:t>Elle tient compte et intègre l’organisation du service.</a:t>
            </a:r>
          </a:p>
          <a:p>
            <a:pPr marL="0" indent="0">
              <a:buNone/>
              <a:defRPr/>
            </a:pPr>
            <a:endParaRPr lang="fr-FR" altLang="fr-FR" sz="2000" dirty="0"/>
          </a:p>
          <a:p>
            <a:pPr marL="0" indent="0">
              <a:buNone/>
              <a:defRPr/>
            </a:pPr>
            <a:endParaRPr lang="fr-FR" altLang="fr-FR" sz="2000" dirty="0"/>
          </a:p>
          <a:p>
            <a:pPr marL="0" indent="0">
              <a:buNone/>
              <a:defRPr/>
            </a:pPr>
            <a:r>
              <a:rPr lang="fr-FR" altLang="fr-FR" sz="2000" dirty="0"/>
              <a:t>Elle est présentée sous forme de tableau et contient les actions de soins des autres partenaires de soins avec un code couleur pour chaque intervenant (légende à noter!).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endParaRPr lang="fr-FR" alt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3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FR" altLang="fr-FR" sz="2000" dirty="0"/>
              <a:t>La programmation des soins est élaborée à partir des projets de soins de chaque patient.</a:t>
            </a:r>
          </a:p>
          <a:p>
            <a:pPr marL="0" indent="0">
              <a:buNone/>
              <a:defRPr/>
            </a:pPr>
            <a:endParaRPr lang="fr-FR" altLang="fr-FR" sz="2000" dirty="0"/>
          </a:p>
          <a:p>
            <a:pPr>
              <a:defRPr/>
            </a:pPr>
            <a:r>
              <a:rPr lang="fr-FR" altLang="fr-FR" sz="2000" dirty="0"/>
              <a:t>Elle planifie la prise en charge en fonction des :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Soins infirmiers, visites médicales et paramédicales,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Déplacements aux éventuels RDV, examens…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Horaires du ménage, repas…</a:t>
            </a:r>
          </a:p>
          <a:p>
            <a:pPr lvl="1">
              <a:defRPr/>
            </a:pPr>
            <a:r>
              <a:rPr lang="fr-FR" altLang="fr-FR" sz="1800" dirty="0">
                <a:solidFill>
                  <a:srgbClr val="7A0BC5"/>
                </a:solidFill>
              </a:rPr>
              <a:t>Visites des familles, sortie…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2000" dirty="0"/>
              <a:t>Elle ne fait apparaître que les soins réalisés auprès du patient.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29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2276"/>
              </p:ext>
            </p:extLst>
          </p:nvPr>
        </p:nvGraphicFramePr>
        <p:xfrm>
          <a:off x="2707640" y="1155065"/>
          <a:ext cx="8229600" cy="5272088"/>
        </p:xfrm>
        <a:graphic>
          <a:graphicData uri="http://schemas.openxmlformats.org/drawingml/2006/table">
            <a:tbl>
              <a:tblPr/>
              <a:tblGrid>
                <a:gridCol w="4234752">
                  <a:extLst>
                    <a:ext uri="{9D8B030D-6E8A-4147-A177-3AD203B41FA5}">
                      <a16:colId xmlns:a16="http://schemas.microsoft.com/office/drawing/2014/main" val="3193047048"/>
                    </a:ext>
                  </a:extLst>
                </a:gridCol>
                <a:gridCol w="3994848">
                  <a:extLst>
                    <a:ext uri="{9D8B030D-6E8A-4147-A177-3AD203B41FA5}">
                      <a16:colId xmlns:a16="http://schemas.microsoft.com/office/drawing/2014/main" val="2269091879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Contenu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programmation fait apparaître :</a:t>
                      </a: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Attentes</a:t>
                      </a: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04388"/>
                  </a:ext>
                </a:extLst>
              </a:tr>
              <a:tr h="170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Pour chaque patient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N° chambre, initiales du nom, âge,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date d’hospitalisation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diagnostic médical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J opératoire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si intervention,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Les problèmes et/ou risques prioritaires,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 fait marquant du jour (à jeun, examen, sortie…)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59955"/>
                  </a:ext>
                </a:extLst>
              </a:tr>
              <a:tr h="219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L’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L’échelle horaire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est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établie pour le temps de travail de l’étudiant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Découpage horaire: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sur le côté du document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doit être régulier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unité choisie au départ conservée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NB: 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C’est le patient qui a le + grand nombre de soins qui règle l’unité de temps 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¼ h, ½ h…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espacer les unités de temps pour annotations ou rectification</a:t>
                      </a: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91963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Qui fa</a:t>
                      </a:r>
                      <a:r>
                        <a:rPr kumimoji="0" lang="fr-FR" alt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Qui fait quoi </a:t>
                      </a:r>
                      <a:r>
                        <a:rPr kumimoji="0" lang="fr-FR" alt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?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(légende)</a:t>
                      </a:r>
                    </a:p>
                  </a:txBody>
                  <a:tcPr marL="87458" marR="874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Code couleur pour faciliter l’identification des intervenants</a:t>
                      </a:r>
                    </a:p>
                  </a:txBody>
                  <a:tcPr marL="87458" marR="874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64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45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68082"/>
              </p:ext>
            </p:extLst>
          </p:nvPr>
        </p:nvGraphicFramePr>
        <p:xfrm>
          <a:off x="2253827" y="1168612"/>
          <a:ext cx="8229600" cy="5114039"/>
        </p:xfrm>
        <a:graphic>
          <a:graphicData uri="http://schemas.openxmlformats.org/drawingml/2006/table">
            <a:tbl>
              <a:tblPr/>
              <a:tblGrid>
                <a:gridCol w="2277720">
                  <a:extLst>
                    <a:ext uri="{9D8B030D-6E8A-4147-A177-3AD203B41FA5}">
                      <a16:colId xmlns:a16="http://schemas.microsoft.com/office/drawing/2014/main" val="3896118884"/>
                    </a:ext>
                  </a:extLst>
                </a:gridCol>
                <a:gridCol w="5951880">
                  <a:extLst>
                    <a:ext uri="{9D8B030D-6E8A-4147-A177-3AD203B41FA5}">
                      <a16:colId xmlns:a16="http://schemas.microsoft.com/office/drawing/2014/main" val="258674226"/>
                    </a:ext>
                  </a:extLst>
                </a:gridCol>
              </a:tblGrid>
              <a:tr h="103016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Contenu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programmation fait apparaître 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3312" marR="93312" marT="45690" marB="456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Attentes</a:t>
                      </a:r>
                    </a:p>
                  </a:txBody>
                  <a:tcPr marL="93312" marR="93312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481864"/>
                  </a:ext>
                </a:extLst>
              </a:tr>
              <a:tr h="398633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 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actions de soins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+mn-lt"/>
                        </a:rPr>
                        <a:t>actions de soins</a:t>
                      </a:r>
                    </a:p>
                  </a:txBody>
                  <a:tcPr marL="93312" marR="93312" marT="45690" marB="45690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 soins effectués  par tous les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partenaires de l’équipe soignante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 ceux effectués en 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actions de soins directs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à réaliser en présence de la personne soignée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tâches hôtelières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qui concourent à répondre aux besoins des personnes et qui interfèrent sur la réalisation des soins doivent apparaître (ménage/distribution des repas)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r-FR" alt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imes New Roman" panose="02020603050405020304" pitchFamily="18" charset="0"/>
                        </a:rPr>
                        <a:t>tour médical</a:t>
                      </a:r>
                      <a:endParaRPr kumimoji="0" lang="fr-FR" alt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dica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3312" marR="93312" marT="45690" marB="4569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8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0210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680</Words>
  <Application>Microsoft Office PowerPoint</Application>
  <PresentationFormat>Grand écran</PresentationFormat>
  <Paragraphs>115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Police système Courant</vt:lpstr>
      <vt:lpstr>Symbol</vt:lpstr>
      <vt:lpstr>Wingdings</vt:lpstr>
      <vt:lpstr>Conception personnalisée</vt:lpstr>
      <vt:lpstr>1_Conception personnalisée</vt:lpstr>
      <vt:lpstr>Document</vt:lpstr>
      <vt:lpstr>MACROCIBLES ET PROGRAMMATION DES SOINS  </vt:lpstr>
      <vt:lpstr>MACROCIBLES</vt:lpstr>
      <vt:lpstr>Présentation PowerPoint</vt:lpstr>
      <vt:lpstr>Présentation PowerPoint</vt:lpstr>
      <vt:lpstr>PROGRAMMATION DES SOINS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POTHERAT Melanie</cp:lastModifiedBy>
  <cp:revision>43</cp:revision>
  <dcterms:created xsi:type="dcterms:W3CDTF">2023-10-24T14:13:30Z</dcterms:created>
  <dcterms:modified xsi:type="dcterms:W3CDTF">2025-08-26T15:03:15Z</dcterms:modified>
</cp:coreProperties>
</file>