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1" r:id="rId8"/>
    <p:sldId id="268" r:id="rId9"/>
    <p:sldId id="272" r:id="rId10"/>
    <p:sldId id="273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/>
    <p:restoredTop sz="95788"/>
  </p:normalViewPr>
  <p:slideViewPr>
    <p:cSldViewPr snapToGrid="0" snapToObjects="1">
      <p:cViewPr>
        <p:scale>
          <a:sx n="75" d="100"/>
          <a:sy n="75" d="100"/>
        </p:scale>
        <p:origin x="1880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6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4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6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61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46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9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0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8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1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4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25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052575-D772-404D-A291-7D96A9321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TD 2 Cas cliniques libéraux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AD9542-9D70-624C-84A6-1495406879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13 AVRIL 2026</a:t>
            </a:r>
          </a:p>
        </p:txBody>
      </p:sp>
    </p:spTree>
    <p:extLst>
      <p:ext uri="{BB962C8B-B14F-4D97-AF65-F5344CB8AC3E}">
        <p14:creationId xmlns:p14="http://schemas.microsoft.com/office/powerpoint/2010/main" val="2865095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9C6993-E0C2-1447-8EA4-0C2D85167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E886C5-5D66-4341-8AB1-A41B12773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Quels sont les principes à respecter pour la PEC d’une patiente avec ce profil ? Quels bilans allez-vous réaliser (</a:t>
            </a:r>
            <a:r>
              <a:rPr lang="fr-FR" dirty="0" err="1"/>
              <a:t>Red</a:t>
            </a:r>
            <a:r>
              <a:rPr lang="fr-FR" dirty="0"/>
              <a:t> flags) ? Quelle rééducation allez-vous proposer à cette patiente ? </a:t>
            </a:r>
          </a:p>
        </p:txBody>
      </p:sp>
    </p:spTree>
    <p:extLst>
      <p:ext uri="{BB962C8B-B14F-4D97-AF65-F5344CB8AC3E}">
        <p14:creationId xmlns:p14="http://schemas.microsoft.com/office/powerpoint/2010/main" val="3860098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48BFE-914E-F346-B073-7CECBF47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de  votre attention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5FC79E-EB78-8F4B-BA9C-B1AD48C11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Des questions ? </a:t>
            </a:r>
          </a:p>
        </p:txBody>
      </p:sp>
    </p:spTree>
    <p:extLst>
      <p:ext uri="{BB962C8B-B14F-4D97-AF65-F5344CB8AC3E}">
        <p14:creationId xmlns:p14="http://schemas.microsoft.com/office/powerpoint/2010/main" val="338196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33AA41-43E3-5E49-8CA3-D77DB1BC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clinique 1 – sénologie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7246E4-E769-854A-9D86-BBA47D60D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63524"/>
            <a:ext cx="11029615" cy="4861367"/>
          </a:xfrm>
        </p:spPr>
        <p:txBody>
          <a:bodyPr>
            <a:normAutofit/>
          </a:bodyPr>
          <a:lstStyle/>
          <a:p>
            <a:r>
              <a:rPr lang="fr-FR" dirty="0"/>
              <a:t>Mme G, 43 ans, prise en charge pour carcinome infiltrant du sein droit avec atteinte ganglionnaire, post chimiothérapie néo adjuvante et immunothérapie en 2022. </a:t>
            </a:r>
          </a:p>
          <a:p>
            <a:r>
              <a:rPr lang="fr-FR" b="1" dirty="0"/>
              <a:t>ATCD : </a:t>
            </a:r>
            <a:r>
              <a:rPr lang="fr-FR" dirty="0"/>
              <a:t>prothèses mammaires bilatérales en 2017, kyste main D</a:t>
            </a:r>
          </a:p>
          <a:p>
            <a:r>
              <a:rPr lang="fr-FR" dirty="0"/>
              <a:t>Premières règles tardives, cycles irréguliers jamais de suivi gynéco</a:t>
            </a:r>
          </a:p>
          <a:p>
            <a:r>
              <a:rPr lang="fr-FR" dirty="0"/>
              <a:t>Vous recevez la patiente en libéral, le 30 juillet 2023, à J21 après une chirurgie de mastectomie totale non reconstruite avec curage axillaire MS D.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11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35DA2-61DE-2E42-B6E9-753A2B50B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6D6286-B973-1247-BCBD-0C6A9BE1B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Quels bilans proposez-vous ? Identifiez les </a:t>
            </a:r>
            <a:r>
              <a:rPr lang="fr-FR" dirty="0" err="1"/>
              <a:t>red</a:t>
            </a:r>
            <a:r>
              <a:rPr lang="fr-FR" dirty="0"/>
              <a:t> flags de la PEC </a:t>
            </a:r>
          </a:p>
          <a:p>
            <a:r>
              <a:rPr lang="fr-FR" dirty="0"/>
              <a:t>Quel type de rééducation allez-vous proposer ? Inclure la prévention des récidives et conseils à la patiente.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15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658FF8-26E5-D944-B254-06B348533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clinique 2 – pulmonaire pré op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C1807-9114-E042-839E-9BEFDEC1B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Mr B, 36 ans, a bénéficié d’une </a:t>
            </a:r>
            <a:r>
              <a:rPr lang="fr-FR" dirty="0" err="1"/>
              <a:t>orchidectomie</a:t>
            </a:r>
            <a:r>
              <a:rPr lang="fr-FR" dirty="0"/>
              <a:t> avec chimiothérapie adjuvante en 2022 sur cancer du testicule G. Curage lombo aortique et résection rein G fin 2022. </a:t>
            </a:r>
          </a:p>
          <a:p>
            <a:r>
              <a:rPr lang="fr-FR" u="sng" dirty="0"/>
              <a:t>ATCD</a:t>
            </a:r>
            <a:r>
              <a:rPr lang="fr-FR" dirty="0"/>
              <a:t> : épilepsie du nourrisson spontanément résolutive </a:t>
            </a:r>
          </a:p>
          <a:p>
            <a:r>
              <a:rPr lang="fr-FR" dirty="0"/>
              <a:t>Aujourd’hui face à un essoufflement prépondérant dans sa vie quotidienne, le patient a bénéficié d’un scan TAP révélant des métastases et des nodules multiples pulmonaires. </a:t>
            </a:r>
          </a:p>
          <a:p>
            <a:r>
              <a:rPr lang="fr-FR" dirty="0"/>
              <a:t>Le patient est un fumeur (15 PA avec 3-4 joints/jour) qu’il refuse d’arrêter. </a:t>
            </a:r>
          </a:p>
          <a:p>
            <a:r>
              <a:rPr lang="fr-FR" dirty="0"/>
              <a:t>Le chirurgien vous envoie ce patient en </a:t>
            </a:r>
            <a:r>
              <a:rPr lang="fr-FR" dirty="0" err="1"/>
              <a:t>pré-opératoire</a:t>
            </a:r>
            <a:r>
              <a:rPr lang="fr-FR" dirty="0"/>
              <a:t> afin d’optimiser sa capacité pulmonaire en vue d’une tumorectomie par </a:t>
            </a:r>
            <a:r>
              <a:rPr lang="fr-FR" dirty="0" err="1"/>
              <a:t>sternotomie</a:t>
            </a:r>
            <a:r>
              <a:rPr lang="fr-FR" dirty="0"/>
              <a:t>.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7020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4B741-7942-834B-808D-7875D07DE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CB82FA-DCDB-2A4D-964E-E78F9DA5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dirty="0"/>
              <a:t>Proposez une rééducation et des auto exercices au patient. Prenez en compte la prévention des récidives.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750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DF0ADA-3E21-C84F-80B5-F3D578AF0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clinique 3 - Neurologique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839FB-4C64-1946-9759-53A22E9B7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31640"/>
            <a:ext cx="11029615" cy="4926360"/>
          </a:xfrm>
        </p:spPr>
        <p:txBody>
          <a:bodyPr>
            <a:normAutofit/>
          </a:bodyPr>
          <a:lstStyle/>
          <a:p>
            <a:r>
              <a:rPr lang="fr-FR" dirty="0"/>
              <a:t>Mme R, 61 ans, diagnostic de </a:t>
            </a:r>
            <a:r>
              <a:rPr lang="fr-FR" dirty="0" err="1"/>
              <a:t>glioblastome</a:t>
            </a:r>
            <a:r>
              <a:rPr lang="fr-FR" dirty="0"/>
              <a:t> phase I le 15 juin 2023. Le médecin oncologue référent vous envoie la patiente en vous demandant un BDK précis le 11 juillet 2023 cela conditionnera le traitement oncologique de la patiente.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Qu’allez-vous rechercher ? Quels bilans vous semblent les plus pertinents ?</a:t>
            </a:r>
          </a:p>
        </p:txBody>
      </p:sp>
    </p:spTree>
    <p:extLst>
      <p:ext uri="{BB962C8B-B14F-4D97-AF65-F5344CB8AC3E}">
        <p14:creationId xmlns:p14="http://schemas.microsoft.com/office/powerpoint/2010/main" val="328507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67989B-E038-5D43-9BC8-B7C6E3E3A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Suite cas clinique 3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8FEE3E9-FA96-7647-AB63-CF851735A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30400"/>
            <a:ext cx="11029615" cy="474133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2300" dirty="0"/>
              <a:t>Voici votre bilan actuel : </a:t>
            </a:r>
          </a:p>
          <a:p>
            <a:pPr lvl="0"/>
            <a:r>
              <a:rPr lang="fr-FR" sz="2300" dirty="0"/>
              <a:t>Douleur : mécanique lors de la flexion maximale des genoux (EVA 3/10)</a:t>
            </a:r>
          </a:p>
          <a:p>
            <a:pPr lvl="0"/>
            <a:r>
              <a:rPr lang="fr-FR" sz="2300" dirty="0"/>
              <a:t>CT : RAS</a:t>
            </a:r>
          </a:p>
          <a:p>
            <a:pPr lvl="0"/>
            <a:r>
              <a:rPr lang="fr-FR" sz="2300" dirty="0"/>
              <a:t>Articulaire : RAS </a:t>
            </a:r>
          </a:p>
          <a:p>
            <a:pPr lvl="0"/>
            <a:r>
              <a:rPr lang="fr-FR" sz="2300" dirty="0"/>
              <a:t>Musculaire : décrit un manque de force générale non objectivable </a:t>
            </a:r>
          </a:p>
          <a:p>
            <a:pPr marL="0" indent="0">
              <a:buNone/>
            </a:pPr>
            <a:r>
              <a:rPr lang="fr-FR" sz="2300" dirty="0"/>
              <a:t>Mouvement involontaire du pouce G entrainant une douleur (EVA = 4/10), difficulté aux mouvements précis </a:t>
            </a:r>
          </a:p>
          <a:p>
            <a:pPr lvl="0"/>
            <a:r>
              <a:rPr lang="fr-FR" sz="2300" dirty="0"/>
              <a:t>Neuro : trépidations avec mouvements opposition pouce G épuisable spontanément en 20 s (serait en lien avec la cortisone) </a:t>
            </a:r>
          </a:p>
          <a:p>
            <a:pPr marL="0" indent="0">
              <a:buNone/>
            </a:pPr>
            <a:r>
              <a:rPr lang="fr-FR" sz="2300" dirty="0"/>
              <a:t>Décrit problème de vision floue, corrigée par un œil caché (qu’importe la latéralité), champ visuel G réduit entrainant des blessures du côté G (elle se cogne souvent dans l’embrasure des portes), fatigue mentale très présente en zone agitée, impossibilité à s’orienter dans des nouveaux lieux, difficulté à la double tâche (effet </a:t>
            </a:r>
            <a:r>
              <a:rPr lang="fr-FR" sz="2300" dirty="0" err="1"/>
              <a:t>stroop</a:t>
            </a:r>
            <a:r>
              <a:rPr lang="fr-FR" sz="2300" dirty="0"/>
              <a:t> permanent) </a:t>
            </a:r>
          </a:p>
          <a:p>
            <a:pPr marL="0" indent="0">
              <a:buNone/>
            </a:pPr>
            <a:r>
              <a:rPr lang="fr-FR" sz="2300" dirty="0"/>
              <a:t>Perte des saveurs décrites lors de la déglutition</a:t>
            </a:r>
          </a:p>
          <a:p>
            <a:pPr lvl="0"/>
            <a:r>
              <a:rPr lang="fr-FR" sz="2300" dirty="0"/>
              <a:t>Fonctionnel : difficulté à se relever d’un fauteuil/canapé bas le soir </a:t>
            </a:r>
          </a:p>
          <a:p>
            <a:pPr marL="0" indent="0">
              <a:buNone/>
            </a:pPr>
            <a:r>
              <a:rPr lang="fr-FR" sz="2300" dirty="0"/>
              <a:t>Marche en autonomie sans AT environ 500 m en zone calme uniquement </a:t>
            </a:r>
          </a:p>
          <a:p>
            <a:pPr marL="0" indent="0">
              <a:buNone/>
            </a:pPr>
            <a:r>
              <a:rPr lang="fr-FR" sz="2300" dirty="0"/>
              <a:t>Appui unipodal possible des deux côtés avec 5s à D et 3s à G </a:t>
            </a:r>
          </a:p>
          <a:p>
            <a:pPr marL="0" indent="0">
              <a:buNone/>
            </a:pPr>
            <a:r>
              <a:rPr lang="fr-FR" sz="2300" dirty="0"/>
              <a:t>L’équilibre de la patiente est bon YO et YF lorsque le </a:t>
            </a:r>
            <a:r>
              <a:rPr lang="fr-FR" sz="2300" dirty="0" err="1"/>
              <a:t>PdS</a:t>
            </a:r>
            <a:r>
              <a:rPr lang="fr-FR" sz="2300" dirty="0"/>
              <a:t> n’est pas réduit sinon chute latérale à G, réactions parachutes présentes</a:t>
            </a:r>
          </a:p>
          <a:p>
            <a:pPr marL="0" indent="0">
              <a:buNone/>
            </a:pPr>
            <a:r>
              <a:rPr lang="fr-FR" sz="2300" dirty="0"/>
              <a:t>Escaliers possibles environ 20 marches montée-descente</a:t>
            </a:r>
          </a:p>
          <a:p>
            <a:pPr marL="0" indent="0">
              <a:buNone/>
            </a:pPr>
            <a:r>
              <a:rPr lang="fr-FR" sz="2300" dirty="0"/>
              <a:t>Autonome dans les </a:t>
            </a:r>
            <a:r>
              <a:rPr lang="fr-FR" sz="2300" dirty="0" err="1"/>
              <a:t>AVQs</a:t>
            </a:r>
            <a:endParaRPr lang="fr-FR" sz="2300" dirty="0"/>
          </a:p>
          <a:p>
            <a:pPr marL="0" indent="0">
              <a:buNone/>
            </a:pPr>
            <a:r>
              <a:rPr lang="fr-FR" sz="2300" dirty="0"/>
              <a:t>Loisirs : mots fléchés, TV, vélo, natation (elle ne fait plus rien depuis 15 jours à cause de ses troubles de vision)</a:t>
            </a:r>
          </a:p>
          <a:p>
            <a:pPr lvl="0"/>
            <a:r>
              <a:rPr lang="fr-FR" sz="2300" dirty="0"/>
              <a:t>Cognitif : patiente très anxieuse devant les traitements et leurs effets secondaires (perte de cheveux, perte de sensibilité, fatigue, dépendance, perte des loisirs…)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2066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E9CA54-C6EF-2144-9A27-9BEEA573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07A269-27EB-1743-A55C-646A4F315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Quelle rééducation et quels conseils pouvez-vous prodiguer à cette patiente (pensez pluridisciplinarité +++) ? 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131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C99B36-3C4D-C741-8AE8-1D18D34F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clinique 4 - palliatif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FD8AFB-1767-E347-933A-F8A102587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70775"/>
          </a:xfrm>
        </p:spPr>
        <p:txBody>
          <a:bodyPr>
            <a:normAutofit/>
          </a:bodyPr>
          <a:lstStyle/>
          <a:p>
            <a:r>
              <a:rPr lang="fr-FR" dirty="0"/>
              <a:t>Mme </a:t>
            </a:r>
            <a:r>
              <a:rPr lang="fr-FR" dirty="0" err="1"/>
              <a:t>T</a:t>
            </a:r>
            <a:r>
              <a:rPr lang="fr-FR" dirty="0"/>
              <a:t>, 71 ans, cancer du sein en évolution locale cutanée avec plaie massive thoracique nécessitant un pansement quotidien avec </a:t>
            </a:r>
            <a:r>
              <a:rPr lang="fr-FR" dirty="0" err="1"/>
              <a:t>Exacyl</a:t>
            </a:r>
            <a:r>
              <a:rPr lang="fr-FR" dirty="0"/>
              <a:t>. La patiente est hospitalisée en service de soins palliatifs le 30 juin 2023 pour altération de l’état général, chute à répétition au domicile, dépression et anxiété. </a:t>
            </a:r>
          </a:p>
          <a:p>
            <a:r>
              <a:rPr lang="fr-FR" dirty="0"/>
              <a:t>Après un séjour de 15 jours en service, la patiente rentre à domicile et vous est adressé dans un contexte de perte musculaire, d’asthénie grade 2 et de remobilisation. La patiente oublie de vous présenter son dossier ainsi que la transmission des kinés hospitaliers. Elle arrive accompagnée de son fils et marche avec un déambulateur 4 roues.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443126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{93432B35-0FA8-DC48-A558-772F244EDC24}tf10001123</Template>
  <TotalTime>23</TotalTime>
  <Words>781</Words>
  <Application>Microsoft Macintosh PowerPoint</Application>
  <PresentationFormat>Grand écran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Gill Sans MT</vt:lpstr>
      <vt:lpstr>Wingdings 2</vt:lpstr>
      <vt:lpstr>Dividende</vt:lpstr>
      <vt:lpstr>TD 2 Cas cliniques libéraux</vt:lpstr>
      <vt:lpstr>Cas clinique 1 – sénologie</vt:lpstr>
      <vt:lpstr>questions</vt:lpstr>
      <vt:lpstr>Cas clinique 2 – pulmonaire pré op</vt:lpstr>
      <vt:lpstr>Questions </vt:lpstr>
      <vt:lpstr>Cas clinique 3 - Neurologique</vt:lpstr>
      <vt:lpstr>Suite cas clinique 3</vt:lpstr>
      <vt:lpstr>questions</vt:lpstr>
      <vt:lpstr>Cas clinique 4 - palliatif</vt:lpstr>
      <vt:lpstr>question</vt:lpstr>
      <vt:lpstr>Merci de  votre attention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sandy richard</dc:creator>
  <cp:lastModifiedBy>sandy richard</cp:lastModifiedBy>
  <cp:revision>15</cp:revision>
  <dcterms:created xsi:type="dcterms:W3CDTF">2025-11-24T17:30:56Z</dcterms:created>
  <dcterms:modified xsi:type="dcterms:W3CDTF">2026-04-12T15:48:58Z</dcterms:modified>
</cp:coreProperties>
</file>